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 id="2147483663" r:id="rId2"/>
  </p:sldMasterIdLst>
  <p:notesMasterIdLst>
    <p:notesMasterId r:id="rId208"/>
  </p:notesMasterIdLst>
  <p:handoutMasterIdLst>
    <p:handoutMasterId r:id="rId209"/>
  </p:handoutMasterIdLst>
  <p:sldIdLst>
    <p:sldId id="400" r:id="rId3"/>
    <p:sldId id="772" r:id="rId4"/>
    <p:sldId id="462" r:id="rId5"/>
    <p:sldId id="425" r:id="rId6"/>
    <p:sldId id="427" r:id="rId7"/>
    <p:sldId id="651" r:id="rId8"/>
    <p:sldId id="428" r:id="rId9"/>
    <p:sldId id="652" r:id="rId10"/>
    <p:sldId id="429" r:id="rId11"/>
    <p:sldId id="653" r:id="rId12"/>
    <p:sldId id="430" r:id="rId13"/>
    <p:sldId id="431" r:id="rId14"/>
    <p:sldId id="654" r:id="rId15"/>
    <p:sldId id="432" r:id="rId16"/>
    <p:sldId id="779" r:id="rId17"/>
    <p:sldId id="780" r:id="rId18"/>
    <p:sldId id="437" r:id="rId19"/>
    <p:sldId id="438" r:id="rId20"/>
    <p:sldId id="439" r:id="rId21"/>
    <p:sldId id="774" r:id="rId22"/>
    <p:sldId id="444" r:id="rId23"/>
    <p:sldId id="445" r:id="rId24"/>
    <p:sldId id="775" r:id="rId25"/>
    <p:sldId id="447" r:id="rId26"/>
    <p:sldId id="787" r:id="rId27"/>
    <p:sldId id="776" r:id="rId28"/>
    <p:sldId id="449" r:id="rId29"/>
    <p:sldId id="450" r:id="rId30"/>
    <p:sldId id="777" r:id="rId31"/>
    <p:sldId id="455" r:id="rId32"/>
    <p:sldId id="456" r:id="rId33"/>
    <p:sldId id="457" r:id="rId34"/>
    <p:sldId id="778" r:id="rId35"/>
    <p:sldId id="459" r:id="rId36"/>
    <p:sldId id="460" r:id="rId37"/>
    <p:sldId id="461" r:id="rId38"/>
    <p:sldId id="558" r:id="rId39"/>
    <p:sldId id="781" r:id="rId40"/>
    <p:sldId id="782" r:id="rId41"/>
    <p:sldId id="463" r:id="rId42"/>
    <p:sldId id="465" r:id="rId43"/>
    <p:sldId id="466" r:id="rId44"/>
    <p:sldId id="658" r:id="rId45"/>
    <p:sldId id="467" r:id="rId46"/>
    <p:sldId id="468" r:id="rId47"/>
    <p:sldId id="655" r:id="rId48"/>
    <p:sldId id="659" r:id="rId49"/>
    <p:sldId id="469" r:id="rId50"/>
    <p:sldId id="470" r:id="rId51"/>
    <p:sldId id="656" r:id="rId52"/>
    <p:sldId id="660" r:id="rId53"/>
    <p:sldId id="471" r:id="rId54"/>
    <p:sldId id="472" r:id="rId55"/>
    <p:sldId id="657" r:id="rId56"/>
    <p:sldId id="661" r:id="rId57"/>
    <p:sldId id="473" r:id="rId58"/>
    <p:sldId id="474" r:id="rId59"/>
    <p:sldId id="562" r:id="rId60"/>
    <p:sldId id="563" r:id="rId61"/>
    <p:sldId id="662" r:id="rId62"/>
    <p:sldId id="475" r:id="rId63"/>
    <p:sldId id="476" r:id="rId64"/>
    <p:sldId id="477" r:id="rId65"/>
    <p:sldId id="478" r:id="rId66"/>
    <p:sldId id="479" r:id="rId67"/>
    <p:sldId id="480" r:id="rId68"/>
    <p:sldId id="481" r:id="rId69"/>
    <p:sldId id="486" r:id="rId70"/>
    <p:sldId id="663" r:id="rId71"/>
    <p:sldId id="487" r:id="rId72"/>
    <p:sldId id="488" r:id="rId73"/>
    <p:sldId id="489" r:id="rId74"/>
    <p:sldId id="490" r:id="rId75"/>
    <p:sldId id="491" r:id="rId76"/>
    <p:sldId id="664" r:id="rId77"/>
    <p:sldId id="492" r:id="rId78"/>
    <p:sldId id="493" r:id="rId79"/>
    <p:sldId id="494" r:id="rId80"/>
    <p:sldId id="495" r:id="rId81"/>
    <p:sldId id="665" r:id="rId82"/>
    <p:sldId id="496" r:id="rId83"/>
    <p:sldId id="497" r:id="rId84"/>
    <p:sldId id="498" r:id="rId85"/>
    <p:sldId id="666" r:id="rId86"/>
    <p:sldId id="499" r:id="rId87"/>
    <p:sldId id="500" r:id="rId88"/>
    <p:sldId id="501" r:id="rId89"/>
    <p:sldId id="502" r:id="rId90"/>
    <p:sldId id="783" r:id="rId91"/>
    <p:sldId id="503" r:id="rId92"/>
    <p:sldId id="504" r:id="rId93"/>
    <p:sldId id="667" r:id="rId94"/>
    <p:sldId id="505" r:id="rId95"/>
    <p:sldId id="506" r:id="rId96"/>
    <p:sldId id="519" r:id="rId97"/>
    <p:sldId id="668" r:id="rId98"/>
    <p:sldId id="520" r:id="rId99"/>
    <p:sldId id="521" r:id="rId100"/>
    <p:sldId id="522" r:id="rId101"/>
    <p:sldId id="669" r:id="rId102"/>
    <p:sldId id="523" r:id="rId103"/>
    <p:sldId id="524" r:id="rId104"/>
    <p:sldId id="525" r:id="rId105"/>
    <p:sldId id="526" r:id="rId106"/>
    <p:sldId id="527" r:id="rId107"/>
    <p:sldId id="528" r:id="rId108"/>
    <p:sldId id="670" r:id="rId109"/>
    <p:sldId id="530" r:id="rId110"/>
    <p:sldId id="671" r:id="rId111"/>
    <p:sldId id="534" r:id="rId112"/>
    <p:sldId id="536" r:id="rId113"/>
    <p:sldId id="537" r:id="rId114"/>
    <p:sldId id="538" r:id="rId115"/>
    <p:sldId id="672" r:id="rId116"/>
    <p:sldId id="539" r:id="rId117"/>
    <p:sldId id="540" r:id="rId118"/>
    <p:sldId id="673" r:id="rId119"/>
    <p:sldId id="546" r:id="rId120"/>
    <p:sldId id="547" r:id="rId121"/>
    <p:sldId id="548" r:id="rId122"/>
    <p:sldId id="674" r:id="rId123"/>
    <p:sldId id="549" r:id="rId124"/>
    <p:sldId id="550" r:id="rId125"/>
    <p:sldId id="551" r:id="rId126"/>
    <p:sldId id="675" r:id="rId127"/>
    <p:sldId id="552" r:id="rId128"/>
    <p:sldId id="773" r:id="rId129"/>
    <p:sldId id="678" r:id="rId130"/>
    <p:sldId id="679" r:id="rId131"/>
    <p:sldId id="681" r:id="rId132"/>
    <p:sldId id="683" r:id="rId133"/>
    <p:sldId id="684" r:id="rId134"/>
    <p:sldId id="685" r:id="rId135"/>
    <p:sldId id="686" r:id="rId136"/>
    <p:sldId id="687" r:id="rId137"/>
    <p:sldId id="688" r:id="rId138"/>
    <p:sldId id="689" r:id="rId139"/>
    <p:sldId id="690" r:id="rId140"/>
    <p:sldId id="691" r:id="rId141"/>
    <p:sldId id="692" r:id="rId142"/>
    <p:sldId id="693" r:id="rId143"/>
    <p:sldId id="694" r:id="rId144"/>
    <p:sldId id="695" r:id="rId145"/>
    <p:sldId id="696" r:id="rId146"/>
    <p:sldId id="697" r:id="rId147"/>
    <p:sldId id="698" r:id="rId148"/>
    <p:sldId id="699" r:id="rId149"/>
    <p:sldId id="700" r:id="rId150"/>
    <p:sldId id="701" r:id="rId151"/>
    <p:sldId id="702" r:id="rId152"/>
    <p:sldId id="703" r:id="rId153"/>
    <p:sldId id="704" r:id="rId154"/>
    <p:sldId id="705" r:id="rId155"/>
    <p:sldId id="706" r:id="rId156"/>
    <p:sldId id="707" r:id="rId157"/>
    <p:sldId id="708" r:id="rId158"/>
    <p:sldId id="709" r:id="rId159"/>
    <p:sldId id="710" r:id="rId160"/>
    <p:sldId id="711" r:id="rId161"/>
    <p:sldId id="712" r:id="rId162"/>
    <p:sldId id="716" r:id="rId163"/>
    <p:sldId id="717" r:id="rId164"/>
    <p:sldId id="718" r:id="rId165"/>
    <p:sldId id="719" r:id="rId166"/>
    <p:sldId id="720" r:id="rId167"/>
    <p:sldId id="721" r:id="rId168"/>
    <p:sldId id="722" r:id="rId169"/>
    <p:sldId id="723" r:id="rId170"/>
    <p:sldId id="724" r:id="rId171"/>
    <p:sldId id="734" r:id="rId172"/>
    <p:sldId id="735" r:id="rId173"/>
    <p:sldId id="736" r:id="rId174"/>
    <p:sldId id="737" r:id="rId175"/>
    <p:sldId id="738" r:id="rId176"/>
    <p:sldId id="739" r:id="rId177"/>
    <p:sldId id="740" r:id="rId178"/>
    <p:sldId id="741" r:id="rId179"/>
    <p:sldId id="742" r:id="rId180"/>
    <p:sldId id="743" r:id="rId181"/>
    <p:sldId id="747" r:id="rId182"/>
    <p:sldId id="748" r:id="rId183"/>
    <p:sldId id="749" r:id="rId184"/>
    <p:sldId id="750" r:id="rId185"/>
    <p:sldId id="751" r:id="rId186"/>
    <p:sldId id="752" r:id="rId187"/>
    <p:sldId id="753" r:id="rId188"/>
    <p:sldId id="754" r:id="rId189"/>
    <p:sldId id="755" r:id="rId190"/>
    <p:sldId id="756" r:id="rId191"/>
    <p:sldId id="757" r:id="rId192"/>
    <p:sldId id="758" r:id="rId193"/>
    <p:sldId id="759" r:id="rId194"/>
    <p:sldId id="760" r:id="rId195"/>
    <p:sldId id="786" r:id="rId196"/>
    <p:sldId id="761" r:id="rId197"/>
    <p:sldId id="762" r:id="rId198"/>
    <p:sldId id="763" r:id="rId199"/>
    <p:sldId id="764" r:id="rId200"/>
    <p:sldId id="765" r:id="rId201"/>
    <p:sldId id="766" r:id="rId202"/>
    <p:sldId id="767" r:id="rId203"/>
    <p:sldId id="768" r:id="rId204"/>
    <p:sldId id="769" r:id="rId205"/>
    <p:sldId id="770" r:id="rId206"/>
    <p:sldId id="676" r:id="rId207"/>
  </p:sldIdLst>
  <p:sldSz cx="9144000" cy="6858000" type="screen4x3"/>
  <p:notesSz cx="6858000" cy="9144000"/>
  <p:defaultTextStyle>
    <a:defPPr>
      <a:defRPr lang="ko-KR"/>
    </a:defPPr>
    <a:lvl1pPr algn="l" rtl="0" fontAlgn="base">
      <a:spcBef>
        <a:spcPct val="0"/>
      </a:spcBef>
      <a:spcAft>
        <a:spcPct val="0"/>
      </a:spcAft>
      <a:defRPr kumimoji="1" b="1" kern="1200">
        <a:solidFill>
          <a:srgbClr val="0033CC"/>
        </a:solidFill>
        <a:latin typeface="宋体" panose="02010600030101010101" pitchFamily="2" charset="-122"/>
        <a:ea typeface="宋体" panose="02010600030101010101" pitchFamily="2" charset="-122"/>
        <a:cs typeface="+mn-cs"/>
      </a:defRPr>
    </a:lvl1pPr>
    <a:lvl2pPr marL="457200" algn="l" rtl="0" fontAlgn="base">
      <a:spcBef>
        <a:spcPct val="0"/>
      </a:spcBef>
      <a:spcAft>
        <a:spcPct val="0"/>
      </a:spcAft>
      <a:defRPr kumimoji="1" b="1" kern="1200">
        <a:solidFill>
          <a:srgbClr val="0033CC"/>
        </a:solidFill>
        <a:latin typeface="宋体" panose="02010600030101010101" pitchFamily="2" charset="-122"/>
        <a:ea typeface="宋体" panose="02010600030101010101" pitchFamily="2" charset="-122"/>
        <a:cs typeface="+mn-cs"/>
      </a:defRPr>
    </a:lvl2pPr>
    <a:lvl3pPr marL="914400" algn="l" rtl="0" fontAlgn="base">
      <a:spcBef>
        <a:spcPct val="0"/>
      </a:spcBef>
      <a:spcAft>
        <a:spcPct val="0"/>
      </a:spcAft>
      <a:defRPr kumimoji="1" b="1" kern="1200">
        <a:solidFill>
          <a:srgbClr val="0033CC"/>
        </a:solidFill>
        <a:latin typeface="宋体" panose="02010600030101010101" pitchFamily="2" charset="-122"/>
        <a:ea typeface="宋体" panose="02010600030101010101" pitchFamily="2" charset="-122"/>
        <a:cs typeface="+mn-cs"/>
      </a:defRPr>
    </a:lvl3pPr>
    <a:lvl4pPr marL="1371600" algn="l" rtl="0" fontAlgn="base">
      <a:spcBef>
        <a:spcPct val="0"/>
      </a:spcBef>
      <a:spcAft>
        <a:spcPct val="0"/>
      </a:spcAft>
      <a:defRPr kumimoji="1" b="1" kern="1200">
        <a:solidFill>
          <a:srgbClr val="0033CC"/>
        </a:solidFill>
        <a:latin typeface="宋体" panose="02010600030101010101" pitchFamily="2" charset="-122"/>
        <a:ea typeface="宋体" panose="02010600030101010101" pitchFamily="2" charset="-122"/>
        <a:cs typeface="+mn-cs"/>
      </a:defRPr>
    </a:lvl4pPr>
    <a:lvl5pPr marL="1828800" algn="l" rtl="0" fontAlgn="base">
      <a:spcBef>
        <a:spcPct val="0"/>
      </a:spcBef>
      <a:spcAft>
        <a:spcPct val="0"/>
      </a:spcAft>
      <a:defRPr kumimoji="1" b="1" kern="1200">
        <a:solidFill>
          <a:srgbClr val="0033CC"/>
        </a:solidFill>
        <a:latin typeface="宋体" panose="02010600030101010101" pitchFamily="2" charset="-122"/>
        <a:ea typeface="宋体" panose="02010600030101010101" pitchFamily="2" charset="-122"/>
        <a:cs typeface="+mn-cs"/>
      </a:defRPr>
    </a:lvl5pPr>
    <a:lvl6pPr marL="2286000" algn="l" defTabSz="914400" rtl="0" eaLnBrk="1" latinLnBrk="0" hangingPunct="1">
      <a:defRPr kumimoji="1" b="1" kern="1200">
        <a:solidFill>
          <a:srgbClr val="0033CC"/>
        </a:solidFill>
        <a:latin typeface="宋体" panose="02010600030101010101" pitchFamily="2" charset="-122"/>
        <a:ea typeface="宋体" panose="02010600030101010101" pitchFamily="2" charset="-122"/>
        <a:cs typeface="+mn-cs"/>
      </a:defRPr>
    </a:lvl6pPr>
    <a:lvl7pPr marL="2743200" algn="l" defTabSz="914400" rtl="0" eaLnBrk="1" latinLnBrk="0" hangingPunct="1">
      <a:defRPr kumimoji="1" b="1" kern="1200">
        <a:solidFill>
          <a:srgbClr val="0033CC"/>
        </a:solidFill>
        <a:latin typeface="宋体" panose="02010600030101010101" pitchFamily="2" charset="-122"/>
        <a:ea typeface="宋体" panose="02010600030101010101" pitchFamily="2" charset="-122"/>
        <a:cs typeface="+mn-cs"/>
      </a:defRPr>
    </a:lvl7pPr>
    <a:lvl8pPr marL="3200400" algn="l" defTabSz="914400" rtl="0" eaLnBrk="1" latinLnBrk="0" hangingPunct="1">
      <a:defRPr kumimoji="1" b="1" kern="1200">
        <a:solidFill>
          <a:srgbClr val="0033CC"/>
        </a:solidFill>
        <a:latin typeface="宋体" panose="02010600030101010101" pitchFamily="2" charset="-122"/>
        <a:ea typeface="宋体" panose="02010600030101010101" pitchFamily="2" charset="-122"/>
        <a:cs typeface="+mn-cs"/>
      </a:defRPr>
    </a:lvl8pPr>
    <a:lvl9pPr marL="3657600" algn="l" defTabSz="914400" rtl="0" eaLnBrk="1" latinLnBrk="0" hangingPunct="1">
      <a:defRPr kumimoji="1" b="1" kern="1200">
        <a:solidFill>
          <a:srgbClr val="0033CC"/>
        </a:solidFill>
        <a:latin typeface="宋体" panose="0201060003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54" autoAdjust="0"/>
    <p:restoredTop sz="96291" autoAdjust="0"/>
  </p:normalViewPr>
  <p:slideViewPr>
    <p:cSldViewPr snapToObjects="1">
      <p:cViewPr varScale="1">
        <p:scale>
          <a:sx n="120" d="100"/>
          <a:sy n="120" d="100"/>
        </p:scale>
        <p:origin x="192" y="336"/>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54" d="100"/>
          <a:sy n="54" d="100"/>
        </p:scale>
        <p:origin x="-288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handoutMaster" Target="handoutMasters/handoutMaster1.xml"/><Relationship Id="rId190" Type="http://schemas.openxmlformats.org/officeDocument/2006/relationships/slide" Target="slides/slide188.xml"/><Relationship Id="rId204" Type="http://schemas.openxmlformats.org/officeDocument/2006/relationships/slide" Target="slides/slide202.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presProps" Target="presProp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viewProps" Target="view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theme" Target="theme/theme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s>
</file>

<file path=ppt/_rels/viewProps.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slide" Target="slides/slide7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image" Target="../media/image3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F82071A-41C7-6A45-BF19-8BE7C00DCE4D}"/>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buFont typeface="Wingdings" pitchFamily="2" charset="2"/>
              <a:buNone/>
              <a:defRPr sz="1200"/>
            </a:lvl1pPr>
          </a:lstStyle>
          <a:p>
            <a:pPr>
              <a:defRPr/>
            </a:pPr>
            <a:endParaRPr lang="zh-CN" altLang="en-US"/>
          </a:p>
        </p:txBody>
      </p:sp>
      <p:sp>
        <p:nvSpPr>
          <p:cNvPr id="3" name="日期占位符 2">
            <a:extLst>
              <a:ext uri="{FF2B5EF4-FFF2-40B4-BE49-F238E27FC236}">
                <a16:creationId xmlns:a16="http://schemas.microsoft.com/office/drawing/2014/main" id="{DD71CFAD-D63B-7B4D-9ECB-FF8FED2AFE0A}"/>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buFont typeface="Wingdings" pitchFamily="2" charset="2"/>
              <a:buNone/>
              <a:defRPr sz="1200"/>
            </a:lvl1pPr>
          </a:lstStyle>
          <a:p>
            <a:pPr>
              <a:defRPr/>
            </a:pPr>
            <a:fld id="{DC1FBFFD-2CCB-E143-9974-4A0124552FD4}" type="datetimeFigureOut">
              <a:rPr lang="zh-CN" altLang="en-US"/>
              <a:pPr>
                <a:defRPr/>
              </a:pPr>
              <a:t>2019/5/30</a:t>
            </a:fld>
            <a:endParaRPr lang="zh-CN" altLang="en-US"/>
          </a:p>
        </p:txBody>
      </p:sp>
      <p:sp>
        <p:nvSpPr>
          <p:cNvPr id="4" name="页脚占位符 3">
            <a:extLst>
              <a:ext uri="{FF2B5EF4-FFF2-40B4-BE49-F238E27FC236}">
                <a16:creationId xmlns:a16="http://schemas.microsoft.com/office/drawing/2014/main" id="{BD6F6584-CA08-5A46-9ED7-8395AD4329A8}"/>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buFont typeface="Wingdings" pitchFamily="2" charset="2"/>
              <a:buNone/>
              <a:defRPr sz="1200"/>
            </a:lvl1pPr>
          </a:lstStyle>
          <a:p>
            <a:pPr>
              <a:defRPr/>
            </a:pPr>
            <a:endParaRPr lang="zh-CN" altLang="en-US"/>
          </a:p>
        </p:txBody>
      </p:sp>
      <p:sp>
        <p:nvSpPr>
          <p:cNvPr id="5" name="灯片编号占位符 4">
            <a:extLst>
              <a:ext uri="{FF2B5EF4-FFF2-40B4-BE49-F238E27FC236}">
                <a16:creationId xmlns:a16="http://schemas.microsoft.com/office/drawing/2014/main" id="{7F4FE537-2AD5-5F40-8FCD-33BED3DC3C07}"/>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buFont typeface="Wingdings" pitchFamily="2" charset="2"/>
              <a:buNone/>
              <a:defRPr sz="1200"/>
            </a:lvl1pPr>
          </a:lstStyle>
          <a:p>
            <a:fld id="{27CEFE16-8BA2-2F48-B29E-E42A988E691A}" type="slidenum">
              <a:rPr lang="zh-CN" altLang="en-US"/>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18DD4C94-E8BC-334F-A351-13826CC2A567}"/>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latinLnBrk="1">
              <a:buFontTx/>
              <a:buNone/>
              <a:defRPr sz="1200" b="0">
                <a:solidFill>
                  <a:schemeClr val="tx1"/>
                </a:solidFill>
                <a:latin typeface="Gulim" pitchFamily="34" charset="-127"/>
                <a:ea typeface="Gulim" pitchFamily="34" charset="-127"/>
              </a:defRPr>
            </a:lvl1pPr>
          </a:lstStyle>
          <a:p>
            <a:pPr>
              <a:defRPr/>
            </a:pPr>
            <a:endParaRPr lang="en-US" altLang="ko-KR"/>
          </a:p>
        </p:txBody>
      </p:sp>
      <p:sp>
        <p:nvSpPr>
          <p:cNvPr id="10243" name="Rectangle 3">
            <a:extLst>
              <a:ext uri="{FF2B5EF4-FFF2-40B4-BE49-F238E27FC236}">
                <a16:creationId xmlns:a16="http://schemas.microsoft.com/office/drawing/2014/main" id="{91E95059-F950-014A-AB43-0FE2DFEF9CE7}"/>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latinLnBrk="1">
              <a:buFontTx/>
              <a:buNone/>
              <a:defRPr sz="1200" b="0">
                <a:solidFill>
                  <a:schemeClr val="tx1"/>
                </a:solidFill>
                <a:latin typeface="Gulim" pitchFamily="34" charset="-127"/>
                <a:ea typeface="Gulim" pitchFamily="34" charset="-127"/>
              </a:defRPr>
            </a:lvl1pPr>
          </a:lstStyle>
          <a:p>
            <a:pPr>
              <a:defRPr/>
            </a:pPr>
            <a:endParaRPr lang="en-US" altLang="ko-KR"/>
          </a:p>
        </p:txBody>
      </p:sp>
      <p:sp>
        <p:nvSpPr>
          <p:cNvPr id="221188" name="Rectangle 4">
            <a:extLst>
              <a:ext uri="{FF2B5EF4-FFF2-40B4-BE49-F238E27FC236}">
                <a16:creationId xmlns:a16="http://schemas.microsoft.com/office/drawing/2014/main" id="{80A55116-171A-A541-B011-539A0C925D35}"/>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40F7E167-A4B5-6545-9DCF-E4B0317DB553}"/>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10246" name="Rectangle 6">
            <a:extLst>
              <a:ext uri="{FF2B5EF4-FFF2-40B4-BE49-F238E27FC236}">
                <a16:creationId xmlns:a16="http://schemas.microsoft.com/office/drawing/2014/main" id="{830699B9-DE39-FB43-8B37-BA5EDEA0E2C2}"/>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latinLnBrk="1">
              <a:buFontTx/>
              <a:buNone/>
              <a:defRPr sz="1200" b="0">
                <a:solidFill>
                  <a:schemeClr val="tx1"/>
                </a:solidFill>
                <a:latin typeface="Gulim" pitchFamily="34" charset="-127"/>
                <a:ea typeface="Gulim" pitchFamily="34" charset="-127"/>
              </a:defRPr>
            </a:lvl1pPr>
          </a:lstStyle>
          <a:p>
            <a:pPr>
              <a:defRPr/>
            </a:pPr>
            <a:endParaRPr lang="en-US" altLang="ko-KR"/>
          </a:p>
        </p:txBody>
      </p:sp>
      <p:sp>
        <p:nvSpPr>
          <p:cNvPr id="10247" name="Rectangle 7">
            <a:extLst>
              <a:ext uri="{FF2B5EF4-FFF2-40B4-BE49-F238E27FC236}">
                <a16:creationId xmlns:a16="http://schemas.microsoft.com/office/drawing/2014/main" id="{E5EBC09B-61D8-3D43-B66E-2DA46180FEC0}"/>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latinLnBrk="1">
              <a:defRPr sz="1200" b="0">
                <a:solidFill>
                  <a:schemeClr val="tx1"/>
                </a:solidFill>
                <a:latin typeface="Gulim" panose="020B0600000101010101" pitchFamily="34" charset="-127"/>
                <a:ea typeface="Gulim" panose="020B0600000101010101" pitchFamily="34" charset="-127"/>
              </a:defRPr>
            </a:lvl1pPr>
          </a:lstStyle>
          <a:p>
            <a:fld id="{65EF0D0F-3E06-7C40-A550-B7244E6E71EC}" type="slidenum">
              <a:rPr lang="en-US" altLang="ko-KR"/>
              <a:pPr/>
              <a:t>‹#›</a:t>
            </a:fld>
            <a:endParaRPr lang="en-US" altLang="ko-KR"/>
          </a:p>
        </p:txBody>
      </p:sp>
    </p:spTree>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kumimoji="1" sz="1200" kern="1200">
        <a:solidFill>
          <a:schemeClr val="tx1"/>
        </a:solidFill>
        <a:latin typeface="Gulim" pitchFamily="34" charset="-127"/>
        <a:ea typeface="Gulim" pitchFamily="34" charset="-127"/>
        <a:cs typeface="+mn-cs"/>
      </a:defRPr>
    </a:lvl1pPr>
    <a:lvl2pPr marL="457200" algn="l" rtl="0" eaLnBrk="0" fontAlgn="base" latinLnBrk="1" hangingPunct="0">
      <a:spcBef>
        <a:spcPct val="30000"/>
      </a:spcBef>
      <a:spcAft>
        <a:spcPct val="0"/>
      </a:spcAft>
      <a:defRPr kumimoji="1" sz="1200" kern="1200">
        <a:solidFill>
          <a:schemeClr val="tx1"/>
        </a:solidFill>
        <a:latin typeface="Gulim" pitchFamily="34" charset="-127"/>
        <a:ea typeface="Gulim" pitchFamily="34" charset="-127"/>
        <a:cs typeface="+mn-cs"/>
      </a:defRPr>
    </a:lvl2pPr>
    <a:lvl3pPr marL="914400" algn="l" rtl="0" eaLnBrk="0" fontAlgn="base" latinLnBrk="1" hangingPunct="0">
      <a:spcBef>
        <a:spcPct val="30000"/>
      </a:spcBef>
      <a:spcAft>
        <a:spcPct val="0"/>
      </a:spcAft>
      <a:defRPr kumimoji="1" sz="1200" kern="1200">
        <a:solidFill>
          <a:schemeClr val="tx1"/>
        </a:solidFill>
        <a:latin typeface="Gulim" pitchFamily="34" charset="-127"/>
        <a:ea typeface="Gulim" pitchFamily="34" charset="-127"/>
        <a:cs typeface="+mn-cs"/>
      </a:defRPr>
    </a:lvl3pPr>
    <a:lvl4pPr marL="1371600" algn="l" rtl="0" eaLnBrk="0" fontAlgn="base" latinLnBrk="1" hangingPunct="0">
      <a:spcBef>
        <a:spcPct val="30000"/>
      </a:spcBef>
      <a:spcAft>
        <a:spcPct val="0"/>
      </a:spcAft>
      <a:defRPr kumimoji="1" sz="1200" kern="1200">
        <a:solidFill>
          <a:schemeClr val="tx1"/>
        </a:solidFill>
        <a:latin typeface="Gulim" pitchFamily="34" charset="-127"/>
        <a:ea typeface="Gulim" pitchFamily="34" charset="-127"/>
        <a:cs typeface="+mn-cs"/>
      </a:defRPr>
    </a:lvl4pPr>
    <a:lvl5pPr marL="1828800" algn="l" rtl="0" eaLnBrk="0" fontAlgn="base" latinLnBrk="1" hangingPunct="0">
      <a:spcBef>
        <a:spcPct val="30000"/>
      </a:spcBef>
      <a:spcAft>
        <a:spcPct val="0"/>
      </a:spcAft>
      <a:defRPr kumimoji="1" sz="1200" kern="1200">
        <a:solidFill>
          <a:schemeClr val="tx1"/>
        </a:solidFill>
        <a:latin typeface="Gulim" pitchFamily="34" charset="-127"/>
        <a:ea typeface="Gulim" pitchFamily="34" charset="-127"/>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a:extLst>
              <a:ext uri="{FF2B5EF4-FFF2-40B4-BE49-F238E27FC236}">
                <a16:creationId xmlns:a16="http://schemas.microsoft.com/office/drawing/2014/main" id="{A92108A8-A14D-1542-9B10-365E7236331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7C4F6658-482B-574D-BF43-0AB278F24CB5}" type="slidenum">
              <a:rPr lang="en-US" altLang="ko-KR" b="0">
                <a:solidFill>
                  <a:schemeClr val="tx1"/>
                </a:solidFill>
                <a:latin typeface="Gulim" panose="020B0600000101010101" pitchFamily="34" charset="-127"/>
                <a:ea typeface="Gulim" panose="020B0600000101010101" pitchFamily="34" charset="-127"/>
              </a:rPr>
              <a:pPr eaLnBrk="1" hangingPunct="1"/>
              <a:t>1</a:t>
            </a:fld>
            <a:endParaRPr lang="en-US" altLang="ko-KR" b="0">
              <a:solidFill>
                <a:schemeClr val="tx1"/>
              </a:solidFill>
              <a:latin typeface="Gulim" panose="020B0600000101010101" pitchFamily="34" charset="-127"/>
              <a:ea typeface="Gulim" panose="020B0600000101010101" pitchFamily="34" charset="-127"/>
            </a:endParaRPr>
          </a:p>
        </p:txBody>
      </p:sp>
      <p:sp>
        <p:nvSpPr>
          <p:cNvPr id="222211" name="Slide Image Placeholder 1">
            <a:extLst>
              <a:ext uri="{FF2B5EF4-FFF2-40B4-BE49-F238E27FC236}">
                <a16:creationId xmlns:a16="http://schemas.microsoft.com/office/drawing/2014/main" id="{41C77B65-2167-FD45-BBFE-17062C48F773}"/>
              </a:ext>
            </a:extLst>
          </p:cNvPr>
          <p:cNvSpPr>
            <a:spLocks noGrp="1" noRot="1" noChangeAspect="1" noTextEdit="1"/>
          </p:cNvSpPr>
          <p:nvPr>
            <p:ph type="sldImg"/>
          </p:nvPr>
        </p:nvSpPr>
        <p:spPr>
          <a:ln/>
        </p:spPr>
      </p:sp>
      <p:sp>
        <p:nvSpPr>
          <p:cNvPr id="222212" name="Notes Placeholder 2">
            <a:extLst>
              <a:ext uri="{FF2B5EF4-FFF2-40B4-BE49-F238E27FC236}">
                <a16:creationId xmlns:a16="http://schemas.microsoft.com/office/drawing/2014/main" id="{D3C6FAE0-305D-4244-B133-E93D4DEA2DBB}"/>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222213" name="Slide Number Placeholder 3">
            <a:extLst>
              <a:ext uri="{FF2B5EF4-FFF2-40B4-BE49-F238E27FC236}">
                <a16:creationId xmlns:a16="http://schemas.microsoft.com/office/drawing/2014/main" id="{91F9D04C-7FA2-9249-9D62-2E9CE40E0FA0}"/>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r" eaLnBrk="1" hangingPunct="1"/>
            <a:fld id="{C0FE8312-2567-B84F-BA57-F9D0932CC3F4}" type="slidenum">
              <a:rPr kumimoji="0" lang="zh-CN" altLang="en-US" sz="1200" b="0">
                <a:solidFill>
                  <a:schemeClr val="tx1"/>
                </a:solidFill>
                <a:latin typeface="Arial" panose="020B0604020202020204" pitchFamily="34" charset="0"/>
              </a:rPr>
              <a:pPr algn="r" eaLnBrk="1" hangingPunct="1"/>
              <a:t>1</a:t>
            </a:fld>
            <a:endParaRPr kumimoji="0" lang="en-US" altLang="zh-CN" sz="1200" b="0">
              <a:solidFill>
                <a:schemeClr val="tx1"/>
              </a:solidFill>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15">
            <a:extLst>
              <a:ext uri="{FF2B5EF4-FFF2-40B4-BE49-F238E27FC236}">
                <a16:creationId xmlns:a16="http://schemas.microsoft.com/office/drawing/2014/main" id="{8F8586BD-D030-C54D-80B4-8817C82E6796}"/>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p>
        </p:txBody>
      </p:sp>
      <p:sp>
        <p:nvSpPr>
          <p:cNvPr id="231427" name="Rectangle 21">
            <a:extLst>
              <a:ext uri="{FF2B5EF4-FFF2-40B4-BE49-F238E27FC236}">
                <a16:creationId xmlns:a16="http://schemas.microsoft.com/office/drawing/2014/main" id="{68C3762F-91EC-8948-ABA5-501B9184F2A2}"/>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a:t>
            </a:r>
            <a:r>
              <a:rPr lang="en-US" altLang="zh-CN" sz="900" b="0">
                <a:solidFill>
                  <a:schemeClr val="tx1"/>
                </a:solidFill>
                <a:latin typeface="Arial" panose="020B0604020202020204" pitchFamily="34" charset="0"/>
                <a:ea typeface="Gulim" panose="020B0600000101010101" pitchFamily="34" charset="-127"/>
              </a:rPr>
              <a:t> 1 RUP</a:t>
            </a:r>
            <a:r>
              <a:rPr lang="zh-CN" altLang="en-US" sz="900" b="0">
                <a:solidFill>
                  <a:schemeClr val="tx1"/>
                </a:solidFill>
                <a:latin typeface="Arial" panose="020B0604020202020204" pitchFamily="34" charset="0"/>
                <a:ea typeface="Gulim" panose="020B0600000101010101" pitchFamily="34" charset="-127"/>
              </a:rPr>
              <a:t>的引入和主要原则</a:t>
            </a:r>
            <a:endParaRPr lang="en-US" altLang="zh-CN" sz="900" b="0">
              <a:solidFill>
                <a:schemeClr val="tx1"/>
              </a:solidFill>
              <a:latin typeface="ZapfHumnst BT"/>
              <a:ea typeface="Gulim" panose="020B0600000101010101" pitchFamily="34" charset="-127"/>
            </a:endParaRPr>
          </a:p>
        </p:txBody>
      </p:sp>
      <p:sp>
        <p:nvSpPr>
          <p:cNvPr id="231428" name="Rectangle 2">
            <a:extLst>
              <a:ext uri="{FF2B5EF4-FFF2-40B4-BE49-F238E27FC236}">
                <a16:creationId xmlns:a16="http://schemas.microsoft.com/office/drawing/2014/main" id="{34D03901-8272-2B49-A711-54E771999502}"/>
              </a:ext>
            </a:extLst>
          </p:cNvPr>
          <p:cNvSpPr>
            <a:spLocks noGrp="1" noRot="1" noChangeAspect="1" noChangeArrowheads="1" noTextEdit="1"/>
          </p:cNvSpPr>
          <p:nvPr>
            <p:ph type="sldImg"/>
          </p:nvPr>
        </p:nvSpPr>
        <p:spPr>
          <a:ln/>
        </p:spPr>
      </p:sp>
      <p:sp>
        <p:nvSpPr>
          <p:cNvPr id="231429" name="Rectangle 3">
            <a:extLst>
              <a:ext uri="{FF2B5EF4-FFF2-40B4-BE49-F238E27FC236}">
                <a16:creationId xmlns:a16="http://schemas.microsoft.com/office/drawing/2014/main" id="{309487CF-BAA4-5E43-80D3-5D2D11F21B4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900">
                <a:latin typeface="ZapfHumnst BT"/>
              </a:rPr>
              <a:t>更多的流程并不一定好，比如工件的用法，更多具体文档，更多模型的开发和维护，它们需要同步，</a:t>
            </a:r>
            <a:r>
              <a:rPr lang="en-US" altLang="zh-CN" sz="900">
                <a:latin typeface="ZapfHumnst BT"/>
              </a:rPr>
              <a:t> </a:t>
            </a:r>
            <a:r>
              <a:rPr lang="zh-CN" altLang="en-US" sz="900">
                <a:latin typeface="ZapfHumnst BT"/>
              </a:rPr>
              <a:t>更多正式的复审。</a:t>
            </a:r>
            <a:endParaRPr lang="en-US" altLang="zh-CN" sz="900">
              <a:latin typeface="ZapfHumnst BT"/>
            </a:endParaRPr>
          </a:p>
          <a:p>
            <a:pPr eaLnBrk="1" hangingPunct="1"/>
            <a:r>
              <a:rPr lang="zh-CN" altLang="en-US" sz="900">
                <a:latin typeface="ZapfHumnst BT"/>
              </a:rPr>
              <a:t>然而，我们需要正确估量项目需要的流程规模。正如稍大规模的项目，分布式的，使用更复杂的技术。有很多的项目干系人，需要坚持更严格的标准，这个流程需要更加规范。但是，对于一个小型的，团队在同一地点工作的，使用熟悉的技术的项目来说，流程应该是较为轻量级的。</a:t>
            </a:r>
            <a:endParaRPr lang="en-US" altLang="zh-CN" sz="900">
              <a:latin typeface="ZapfHumnst BT"/>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幻灯片图像占位符 1">
            <a:extLst>
              <a:ext uri="{FF2B5EF4-FFF2-40B4-BE49-F238E27FC236}">
                <a16:creationId xmlns:a16="http://schemas.microsoft.com/office/drawing/2014/main" id="{4E9367C7-F838-3C45-8096-FDC3D804B712}"/>
              </a:ext>
            </a:extLst>
          </p:cNvPr>
          <p:cNvSpPr>
            <a:spLocks noGrp="1" noRot="1" noChangeAspect="1" noTextEdit="1"/>
          </p:cNvSpPr>
          <p:nvPr>
            <p:ph type="sldImg"/>
          </p:nvPr>
        </p:nvSpPr>
        <p:spPr>
          <a:ln/>
        </p:spPr>
      </p:sp>
      <p:sp>
        <p:nvSpPr>
          <p:cNvPr id="323587" name="备注占位符 2">
            <a:extLst>
              <a:ext uri="{FF2B5EF4-FFF2-40B4-BE49-F238E27FC236}">
                <a16:creationId xmlns:a16="http://schemas.microsoft.com/office/drawing/2014/main" id="{01FEB6B0-F130-E646-B46E-0351DDF3861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2400">
                <a:ea typeface="宋体" panose="02010600030101010101" pitchFamily="2" charset="-122"/>
              </a:rPr>
              <a:t>在 </a:t>
            </a:r>
            <a:r>
              <a:rPr lang="en-US" altLang="zh-CN" sz="2400">
                <a:ea typeface="宋体" panose="02010600030101010101" pitchFamily="2" charset="-122"/>
              </a:rPr>
              <a:t>Scrum</a:t>
            </a:r>
            <a:r>
              <a:rPr lang="zh-CN" altLang="en-US" sz="2400">
                <a:ea typeface="宋体" panose="02010600030101010101" pitchFamily="2" charset="-122"/>
              </a:rPr>
              <a:t>中</a:t>
            </a:r>
            <a:r>
              <a:rPr lang="en-US" altLang="zh-CN" sz="2400">
                <a:ea typeface="宋体" panose="02010600030101010101" pitchFamily="2" charset="-122"/>
              </a:rPr>
              <a:t>,</a:t>
            </a:r>
            <a:r>
              <a:rPr lang="zh-CN" altLang="en-US" sz="2400">
                <a:ea typeface="宋体" panose="02010600030101010101" pitchFamily="2" charset="-122"/>
              </a:rPr>
              <a:t>不是 每个</a:t>
            </a:r>
            <a:r>
              <a:rPr lang="en-US" altLang="zh-CN" sz="2400">
                <a:ea typeface="宋体" panose="02010600030101010101" pitchFamily="2" charset="-122"/>
              </a:rPr>
              <a:t>Sprints </a:t>
            </a:r>
            <a:r>
              <a:rPr lang="zh-CN" altLang="en-US" sz="2400">
                <a:ea typeface="宋体" panose="02010600030101010101" pitchFamily="2" charset="-122"/>
              </a:rPr>
              <a:t>都要发布一个版本</a:t>
            </a:r>
            <a:r>
              <a:rPr lang="en-US" altLang="zh-CN" sz="2400">
                <a:ea typeface="宋体" panose="02010600030101010101" pitchFamily="2" charset="-122"/>
              </a:rPr>
              <a:t>.</a:t>
            </a:r>
          </a:p>
          <a:p>
            <a:pPr lvl="1" eaLnBrk="1" hangingPunct="1"/>
            <a:r>
              <a:rPr lang="zh-CN" altLang="en-US" sz="2000">
                <a:ea typeface="宋体" panose="02010600030101010101" pitchFamily="2" charset="-122"/>
              </a:rPr>
              <a:t>迭代的结果主要是要实现功能的演示</a:t>
            </a:r>
            <a:r>
              <a:rPr lang="en-US" altLang="zh-CN" sz="2000">
                <a:ea typeface="宋体" panose="02010600030101010101" pitchFamily="2" charset="-122"/>
              </a:rPr>
              <a:t>, </a:t>
            </a:r>
            <a:r>
              <a:rPr lang="zh-CN" altLang="en-US" sz="2000">
                <a:ea typeface="宋体" panose="02010600030101010101" pitchFamily="2" charset="-122"/>
              </a:rPr>
              <a:t>不一定就是发布的版本</a:t>
            </a:r>
            <a:r>
              <a:rPr lang="en-US" altLang="zh-CN" sz="2000">
                <a:ea typeface="宋体" panose="02010600030101010101" pitchFamily="2" charset="-122"/>
              </a:rPr>
              <a:t>.</a:t>
            </a:r>
          </a:p>
          <a:p>
            <a:pPr eaLnBrk="1" hangingPunct="1"/>
            <a:r>
              <a:rPr lang="zh-CN" altLang="en-US">
                <a:ea typeface="宋体" panose="02010600030101010101" pitchFamily="2" charset="-122"/>
              </a:rPr>
              <a:t>版本发布计划决定了每次迭代应当包含产品需求清单的哪些功能</a:t>
            </a:r>
            <a:r>
              <a:rPr lang="en-US" altLang="zh-CN">
                <a:ea typeface="宋体" panose="02010600030101010101" pitchFamily="2" charset="-122"/>
              </a:rPr>
              <a:t>.</a:t>
            </a:r>
          </a:p>
          <a:p>
            <a:pPr lvl="1" eaLnBrk="1" hangingPunct="1"/>
            <a:r>
              <a:rPr lang="zh-CN" altLang="en-US" sz="2000">
                <a:ea typeface="宋体" panose="02010600030101010101" pitchFamily="2" charset="-122"/>
              </a:rPr>
              <a:t>根据现有的信息制定的项目总体的长期的计划</a:t>
            </a:r>
            <a:r>
              <a:rPr lang="en-US" altLang="zh-CN" sz="2000">
                <a:ea typeface="宋体" panose="02010600030101010101" pitchFamily="2" charset="-122"/>
              </a:rPr>
              <a:t>.</a:t>
            </a:r>
          </a:p>
          <a:p>
            <a:pPr lvl="1" eaLnBrk="1" hangingPunct="1"/>
            <a:r>
              <a:rPr lang="zh-CN" altLang="en-US" sz="2000">
                <a:ea typeface="宋体" panose="02010600030101010101" pitchFamily="2" charset="-122"/>
              </a:rPr>
              <a:t>根据产品需求清单和团队的进度来决定</a:t>
            </a:r>
            <a:r>
              <a:rPr lang="en-US" altLang="zh-CN" sz="2000">
                <a:ea typeface="宋体" panose="02010600030101010101" pitchFamily="2" charset="-122"/>
              </a:rPr>
              <a:t> (</a:t>
            </a:r>
            <a:r>
              <a:rPr lang="zh-CN" altLang="en-US" sz="2000">
                <a:ea typeface="宋体" panose="02010600030101010101" pitchFamily="2" charset="-122"/>
              </a:rPr>
              <a:t>实施的范围</a:t>
            </a:r>
            <a:r>
              <a:rPr lang="en-US" altLang="zh-CN" sz="2000">
                <a:ea typeface="宋体" panose="02010600030101010101" pitchFamily="2" charset="-122"/>
              </a:rPr>
              <a:t>/</a:t>
            </a:r>
            <a:r>
              <a:rPr lang="zh-CN" altLang="en-US" sz="2000">
                <a:ea typeface="宋体" panose="02010600030101010101" pitchFamily="2" charset="-122"/>
              </a:rPr>
              <a:t>迭代</a:t>
            </a:r>
            <a:r>
              <a:rPr lang="en-US" altLang="zh-CN" sz="2000">
                <a:ea typeface="宋体" panose="02010600030101010101" pitchFamily="2" charset="-122"/>
              </a:rPr>
              <a:t>, e.g. in Story Points).</a:t>
            </a:r>
          </a:p>
          <a:p>
            <a:pPr lvl="1" eaLnBrk="1" hangingPunct="1"/>
            <a:r>
              <a:rPr lang="en-US" altLang="zh-CN" sz="2000">
                <a:ea typeface="宋体" panose="02010600030101010101" pitchFamily="2" charset="-122"/>
              </a:rPr>
              <a:t>Scrum</a:t>
            </a:r>
            <a:r>
              <a:rPr lang="zh-CN" altLang="en-US" sz="2000">
                <a:ea typeface="宋体" panose="02010600030101010101" pitchFamily="2" charset="-122"/>
              </a:rPr>
              <a:t>团队参与版本发布计划的制定</a:t>
            </a:r>
            <a:r>
              <a:rPr lang="en-US" altLang="zh-CN" sz="2000">
                <a:ea typeface="宋体" panose="02010600030101010101" pitchFamily="2" charset="-122"/>
              </a:rPr>
              <a:t>; </a:t>
            </a:r>
            <a:r>
              <a:rPr lang="zh-CN" altLang="en-US" sz="2000">
                <a:ea typeface="宋体" panose="02010600030101010101" pitchFamily="2" charset="-122"/>
              </a:rPr>
              <a:t>架构、风险、依赖性决定了可行的实现顺序</a:t>
            </a:r>
            <a:r>
              <a:rPr lang="en-US" altLang="zh-CN" sz="2000">
                <a:ea typeface="宋体" panose="02010600030101010101" pitchFamily="2" charset="-122"/>
                <a:sym typeface="Wingdings" pitchFamily="2" charset="2"/>
              </a:rPr>
              <a:t>.</a:t>
            </a:r>
            <a:endParaRPr lang="en-US" altLang="zh-CN" sz="2000">
              <a:ea typeface="宋体" panose="02010600030101010101" pitchFamily="2" charset="-122"/>
            </a:endParaRPr>
          </a:p>
          <a:p>
            <a:endParaRPr lang="zh-CN" altLang="en-US"/>
          </a:p>
        </p:txBody>
      </p:sp>
      <p:sp>
        <p:nvSpPr>
          <p:cNvPr id="323588" name="灯片编号占位符 3">
            <a:extLst>
              <a:ext uri="{FF2B5EF4-FFF2-40B4-BE49-F238E27FC236}">
                <a16:creationId xmlns:a16="http://schemas.microsoft.com/office/drawing/2014/main" id="{9BB5C4A7-0A58-AD47-AD87-6B6272B6294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CD0F1A96-DE12-E24F-BC7B-D3DF9ADFFAF0}" type="slidenum">
              <a:rPr lang="en-US" altLang="ko-KR" b="0">
                <a:solidFill>
                  <a:schemeClr val="tx1"/>
                </a:solidFill>
                <a:latin typeface="Gulim" panose="020B0600000101010101" pitchFamily="34" charset="-127"/>
                <a:ea typeface="Gulim" panose="020B0600000101010101" pitchFamily="34" charset="-127"/>
              </a:rPr>
              <a:pPr eaLnBrk="1" hangingPunct="1"/>
              <a:t>160</a:t>
            </a:fld>
            <a:endParaRPr lang="en-US" altLang="ko-KR" b="0">
              <a:solidFill>
                <a:schemeClr val="tx1"/>
              </a:solidFill>
              <a:latin typeface="Gulim" panose="020B0600000101010101" pitchFamily="34" charset="-127"/>
              <a:ea typeface="Gulim" panose="020B0600000101010101" pitchFamily="34" charset="-127"/>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幻灯片图像占位符 1">
            <a:extLst>
              <a:ext uri="{FF2B5EF4-FFF2-40B4-BE49-F238E27FC236}">
                <a16:creationId xmlns:a16="http://schemas.microsoft.com/office/drawing/2014/main" id="{0CB8DCBB-F31D-5047-BD84-AC5721A0ACC3}"/>
              </a:ext>
            </a:extLst>
          </p:cNvPr>
          <p:cNvSpPr>
            <a:spLocks noGrp="1" noRot="1" noChangeAspect="1" noTextEdit="1"/>
          </p:cNvSpPr>
          <p:nvPr>
            <p:ph type="sldImg"/>
          </p:nvPr>
        </p:nvSpPr>
        <p:spPr>
          <a:ln/>
        </p:spPr>
      </p:sp>
      <p:sp>
        <p:nvSpPr>
          <p:cNvPr id="324611" name="备注占位符 2">
            <a:extLst>
              <a:ext uri="{FF2B5EF4-FFF2-40B4-BE49-F238E27FC236}">
                <a16:creationId xmlns:a16="http://schemas.microsoft.com/office/drawing/2014/main" id="{50157B3D-DE69-614D-9857-0D9A41B40F62}"/>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ea typeface="宋体" panose="02010600030101010101" pitchFamily="2" charset="-122"/>
              </a:rPr>
              <a:t>至于能够包含多少产品任务清单中的任务取决于</a:t>
            </a:r>
            <a:r>
              <a:rPr lang="en-US" altLang="zh-CN">
                <a:ea typeface="宋体" panose="02010600030101010101" pitchFamily="2" charset="-122"/>
              </a:rPr>
              <a:t>Scum</a:t>
            </a:r>
            <a:r>
              <a:rPr lang="zh-CN" altLang="en-US">
                <a:ea typeface="宋体" panose="02010600030101010101" pitchFamily="2" charset="-122"/>
              </a:rPr>
              <a:t>团队能够承诺完成多少</a:t>
            </a:r>
            <a:r>
              <a:rPr lang="en-US" altLang="zh-CN">
                <a:ea typeface="宋体" panose="02010600030101010101" pitchFamily="2" charset="-122"/>
              </a:rPr>
              <a:t>.</a:t>
            </a:r>
          </a:p>
          <a:p>
            <a:pPr lvl="1" eaLnBrk="1" hangingPunct="1"/>
            <a:r>
              <a:rPr lang="zh-CN" altLang="en-US" sz="2000">
                <a:ea typeface="宋体" panose="02010600030101010101" pitchFamily="2" charset="-122"/>
              </a:rPr>
              <a:t>承诺总是来自于内部，不能从外部强加</a:t>
            </a:r>
            <a:r>
              <a:rPr lang="en-US" altLang="zh-CN" sz="2000">
                <a:ea typeface="宋体" panose="02010600030101010101" pitchFamily="2" charset="-122"/>
              </a:rPr>
              <a:t>.</a:t>
            </a:r>
          </a:p>
          <a:p>
            <a:pPr lvl="1" eaLnBrk="1" hangingPunct="1"/>
            <a:r>
              <a:rPr lang="zh-CN" altLang="en-US" sz="2000">
                <a:ea typeface="宋体" panose="02010600030101010101" pitchFamily="2" charset="-122"/>
              </a:rPr>
              <a:t>迭代不应当有空闲时间</a:t>
            </a:r>
            <a:r>
              <a:rPr lang="en-US" altLang="zh-CN" sz="2000">
                <a:ea typeface="宋体" panose="02010600030101010101" pitchFamily="2" charset="-122"/>
              </a:rPr>
              <a:t>, </a:t>
            </a:r>
            <a:r>
              <a:rPr lang="zh-CN" altLang="en-US" sz="2000">
                <a:ea typeface="宋体" panose="02010600030101010101" pitchFamily="2" charset="-122"/>
              </a:rPr>
              <a:t>因此规划迭代范围时要保证工作量是稳定的</a:t>
            </a:r>
            <a:r>
              <a:rPr lang="en-US" altLang="zh-CN" sz="2000">
                <a:ea typeface="宋体" panose="02010600030101010101" pitchFamily="2" charset="-122"/>
              </a:rPr>
              <a:t> (</a:t>
            </a:r>
            <a:r>
              <a:rPr lang="zh-CN" altLang="en-US" sz="2000">
                <a:ea typeface="宋体" panose="02010600030101010101" pitchFamily="2" charset="-122"/>
              </a:rPr>
              <a:t>进度是持续的速度</a:t>
            </a:r>
            <a:r>
              <a:rPr lang="en-US" altLang="zh-CN" sz="2000">
                <a:ea typeface="宋体" panose="02010600030101010101" pitchFamily="2" charset="-122"/>
              </a:rPr>
              <a:t>).</a:t>
            </a:r>
          </a:p>
          <a:p>
            <a:pPr lvl="1" eaLnBrk="1" hangingPunct="1"/>
            <a:r>
              <a:rPr lang="zh-CN" altLang="en-US" sz="2000">
                <a:ea typeface="宋体" panose="02010600030101010101" pitchFamily="2" charset="-122"/>
              </a:rPr>
              <a:t>依赖多个因素</a:t>
            </a:r>
            <a:r>
              <a:rPr lang="en-US" altLang="zh-CN" sz="2000">
                <a:ea typeface="宋体" panose="02010600030101010101" pitchFamily="2" charset="-122"/>
              </a:rPr>
              <a:t>; </a:t>
            </a:r>
            <a:r>
              <a:rPr lang="zh-CN" altLang="en-US" sz="2000">
                <a:ea typeface="宋体" panose="02010600030101010101" pitchFamily="2" charset="-122"/>
              </a:rPr>
              <a:t>团队的能力</a:t>
            </a:r>
            <a:r>
              <a:rPr lang="en-US" altLang="zh-CN" sz="2000">
                <a:ea typeface="宋体" panose="02010600030101010101" pitchFamily="2" charset="-122"/>
              </a:rPr>
              <a:t>, </a:t>
            </a:r>
            <a:r>
              <a:rPr lang="zh-CN" altLang="en-US" sz="2000">
                <a:ea typeface="宋体" panose="02010600030101010101" pitchFamily="2" charset="-122"/>
              </a:rPr>
              <a:t>技术的成熟度</a:t>
            </a:r>
            <a:r>
              <a:rPr lang="en-US" altLang="zh-CN" sz="2000">
                <a:ea typeface="宋体" panose="02010600030101010101" pitchFamily="2" charset="-122"/>
              </a:rPr>
              <a:t>, </a:t>
            </a:r>
            <a:r>
              <a:rPr lang="zh-CN" altLang="en-US" sz="2000">
                <a:ea typeface="宋体" panose="02010600030101010101" pitchFamily="2" charset="-122"/>
              </a:rPr>
              <a:t>当前迭代增量的情况等</a:t>
            </a:r>
            <a:r>
              <a:rPr lang="en-US" altLang="zh-CN" sz="2000">
                <a:ea typeface="宋体" panose="02010600030101010101" pitchFamily="2" charset="-122"/>
              </a:rPr>
              <a:t>.</a:t>
            </a:r>
          </a:p>
          <a:p>
            <a:endParaRPr lang="zh-CN" altLang="en-US"/>
          </a:p>
        </p:txBody>
      </p:sp>
      <p:sp>
        <p:nvSpPr>
          <p:cNvPr id="324612" name="灯片编号占位符 3">
            <a:extLst>
              <a:ext uri="{FF2B5EF4-FFF2-40B4-BE49-F238E27FC236}">
                <a16:creationId xmlns:a16="http://schemas.microsoft.com/office/drawing/2014/main" id="{D602CD2D-98EC-4E46-8759-A0E264180FB7}"/>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27964C2B-94C1-854C-B477-944976CCF8C8}" type="slidenum">
              <a:rPr lang="en-US" altLang="ko-KR" b="0">
                <a:solidFill>
                  <a:schemeClr val="tx1"/>
                </a:solidFill>
                <a:latin typeface="Gulim" panose="020B0600000101010101" pitchFamily="34" charset="-127"/>
                <a:ea typeface="Gulim" panose="020B0600000101010101" pitchFamily="34" charset="-127"/>
              </a:rPr>
              <a:pPr eaLnBrk="1" hangingPunct="1"/>
              <a:t>161</a:t>
            </a:fld>
            <a:endParaRPr lang="en-US" altLang="ko-KR" b="0">
              <a:solidFill>
                <a:schemeClr val="tx1"/>
              </a:solidFill>
              <a:latin typeface="Gulim" panose="020B0600000101010101" pitchFamily="34" charset="-127"/>
              <a:ea typeface="Gulim" panose="020B0600000101010101" pitchFamily="34" charset="-127"/>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幻灯片图像占位符 1">
            <a:extLst>
              <a:ext uri="{FF2B5EF4-FFF2-40B4-BE49-F238E27FC236}">
                <a16:creationId xmlns:a16="http://schemas.microsoft.com/office/drawing/2014/main" id="{4AC0BFA2-2B6F-6345-939C-D38C44A9F139}"/>
              </a:ext>
            </a:extLst>
          </p:cNvPr>
          <p:cNvSpPr>
            <a:spLocks noGrp="1" noRot="1" noChangeAspect="1" noTextEdit="1"/>
          </p:cNvSpPr>
          <p:nvPr>
            <p:ph type="sldImg"/>
          </p:nvPr>
        </p:nvSpPr>
        <p:spPr>
          <a:ln/>
        </p:spPr>
      </p:sp>
      <p:sp>
        <p:nvSpPr>
          <p:cNvPr id="325635" name="备注占位符 2">
            <a:extLst>
              <a:ext uri="{FF2B5EF4-FFF2-40B4-BE49-F238E27FC236}">
                <a16:creationId xmlns:a16="http://schemas.microsoft.com/office/drawing/2014/main" id="{9B87BA30-C74F-A54D-B969-61DEA1B355ED}"/>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ea typeface="宋体" panose="02010600030101010101" pitchFamily="2" charset="-122"/>
              </a:rPr>
              <a:t>召开迭代任务清单规划会议的目的是确定迭代的边界</a:t>
            </a:r>
            <a:r>
              <a:rPr lang="en-US" altLang="zh-CN">
                <a:ea typeface="宋体" panose="02010600030101010101" pitchFamily="2" charset="-122"/>
              </a:rPr>
              <a:t>.</a:t>
            </a:r>
          </a:p>
          <a:p>
            <a:pPr lvl="1" eaLnBrk="1" hangingPunct="1"/>
            <a:r>
              <a:rPr lang="zh-CN" altLang="en-US" sz="2000">
                <a:ea typeface="宋体" panose="02010600030101010101" pitchFamily="2" charset="-122"/>
              </a:rPr>
              <a:t>时间是限定的</a:t>
            </a:r>
            <a:r>
              <a:rPr lang="en-US" altLang="zh-CN" sz="2000">
                <a:ea typeface="宋体" panose="02010600030101010101" pitchFamily="2" charset="-122"/>
              </a:rPr>
              <a:t>, </a:t>
            </a:r>
            <a:r>
              <a:rPr lang="zh-CN" altLang="en-US" sz="2000">
                <a:ea typeface="宋体" panose="02010600030101010101" pitchFamily="2" charset="-122"/>
              </a:rPr>
              <a:t>最长时间是一个工作日 </a:t>
            </a:r>
            <a:r>
              <a:rPr lang="en-US" altLang="zh-CN" sz="2000">
                <a:ea typeface="宋体" panose="02010600030101010101" pitchFamily="2" charset="-122"/>
              </a:rPr>
              <a:t>(</a:t>
            </a:r>
            <a:r>
              <a:rPr lang="zh-CN" altLang="en-US" sz="2000">
                <a:ea typeface="宋体" panose="02010600030101010101" pitchFamily="2" charset="-122"/>
              </a:rPr>
              <a:t>对持续</a:t>
            </a:r>
            <a:r>
              <a:rPr lang="en-US" altLang="zh-CN" sz="2000">
                <a:ea typeface="宋体" panose="02010600030101010101" pitchFamily="2" charset="-122"/>
              </a:rPr>
              <a:t>4</a:t>
            </a:r>
            <a:r>
              <a:rPr lang="zh-CN" altLang="en-US" sz="2000">
                <a:ea typeface="宋体" panose="02010600030101010101" pitchFamily="2" charset="-122"/>
              </a:rPr>
              <a:t>个星期的迭代</a:t>
            </a:r>
            <a:r>
              <a:rPr lang="en-US" altLang="zh-CN" sz="2000">
                <a:ea typeface="宋体" panose="02010600030101010101" pitchFamily="2" charset="-122"/>
              </a:rPr>
              <a:t>, </a:t>
            </a:r>
            <a:r>
              <a:rPr lang="zh-CN" altLang="en-US" sz="2000">
                <a:ea typeface="宋体" panose="02010600030101010101" pitchFamily="2" charset="-122"/>
              </a:rPr>
              <a:t>迭代持续的时间越短，用在规划上的时间也应该越少</a:t>
            </a:r>
            <a:r>
              <a:rPr lang="en-US" altLang="zh-CN" sz="2000">
                <a:ea typeface="宋体" panose="02010600030101010101" pitchFamily="2" charset="-122"/>
              </a:rPr>
              <a:t>. </a:t>
            </a:r>
          </a:p>
          <a:p>
            <a:pPr lvl="1" eaLnBrk="1" hangingPunct="1"/>
            <a:r>
              <a:rPr lang="zh-CN" altLang="en-US" sz="2000">
                <a:ea typeface="宋体" panose="02010600030101010101" pitchFamily="2" charset="-122"/>
              </a:rPr>
              <a:t>由 </a:t>
            </a:r>
            <a:r>
              <a:rPr lang="en-US" altLang="zh-CN" sz="2000">
                <a:ea typeface="宋体" panose="02010600030101010101" pitchFamily="2" charset="-122"/>
              </a:rPr>
              <a:t>Scrum Master</a:t>
            </a:r>
            <a:r>
              <a:rPr lang="zh-CN" altLang="en-US" sz="2000">
                <a:ea typeface="宋体" panose="02010600030101010101" pitchFamily="2" charset="-122"/>
              </a:rPr>
              <a:t>推动会议</a:t>
            </a:r>
            <a:r>
              <a:rPr lang="en-US" altLang="zh-CN" sz="2000">
                <a:ea typeface="宋体" panose="02010600030101010101" pitchFamily="2" charset="-122"/>
              </a:rPr>
              <a:t>.</a:t>
            </a:r>
          </a:p>
          <a:p>
            <a:pPr eaLnBrk="1" hangingPunct="1"/>
            <a:r>
              <a:rPr lang="zh-CN" altLang="en-US">
                <a:ea typeface="宋体" panose="02010600030101010101" pitchFamily="2" charset="-122"/>
              </a:rPr>
              <a:t>由于会议时间有限，</a:t>
            </a:r>
            <a:r>
              <a:rPr lang="en-US" altLang="zh-CN">
                <a:ea typeface="宋体" panose="02010600030101010101" pitchFamily="2" charset="-122"/>
              </a:rPr>
              <a:t>Product Owner </a:t>
            </a:r>
            <a:r>
              <a:rPr lang="zh-CN" altLang="en-US">
                <a:ea typeface="宋体" panose="02010600030101010101" pitchFamily="2" charset="-122"/>
              </a:rPr>
              <a:t>和</a:t>
            </a:r>
            <a:r>
              <a:rPr lang="en-US" altLang="zh-CN">
                <a:ea typeface="宋体" panose="02010600030101010101" pitchFamily="2" charset="-122"/>
              </a:rPr>
              <a:t>Scrum </a:t>
            </a:r>
            <a:r>
              <a:rPr lang="zh-CN" altLang="en-US">
                <a:ea typeface="宋体" panose="02010600030101010101" pitchFamily="2" charset="-122"/>
              </a:rPr>
              <a:t>团队都应该事前进行准备</a:t>
            </a:r>
            <a:r>
              <a:rPr lang="en-US" altLang="zh-CN">
                <a:ea typeface="宋体" panose="02010600030101010101" pitchFamily="2" charset="-122"/>
              </a:rPr>
              <a:t>.</a:t>
            </a:r>
          </a:p>
          <a:p>
            <a:pPr lvl="1" eaLnBrk="1" hangingPunct="1"/>
            <a:r>
              <a:rPr lang="zh-CN" altLang="en-US" sz="2000">
                <a:ea typeface="宋体" panose="02010600030101010101" pitchFamily="2" charset="-122"/>
              </a:rPr>
              <a:t>前提</a:t>
            </a:r>
            <a:r>
              <a:rPr lang="en-US" altLang="zh-CN" sz="2000">
                <a:ea typeface="宋体" panose="02010600030101010101" pitchFamily="2" charset="-122"/>
              </a:rPr>
              <a:t>: </a:t>
            </a:r>
            <a:r>
              <a:rPr lang="zh-CN" altLang="en-US" sz="2000">
                <a:ea typeface="宋体" panose="02010600030101010101" pitchFamily="2" charset="-122"/>
              </a:rPr>
              <a:t>产品需求清单是有效的（</a:t>
            </a:r>
            <a:r>
              <a:rPr lang="en-US" altLang="zh-CN" sz="2000">
                <a:ea typeface="宋体" panose="02010600030101010101" pitchFamily="2" charset="-122"/>
              </a:rPr>
              <a:t>valid</a:t>
            </a:r>
            <a:r>
              <a:rPr lang="zh-CN" altLang="en-US" sz="2000">
                <a:ea typeface="宋体" panose="02010600030101010101" pitchFamily="2" charset="-122"/>
              </a:rPr>
              <a:t>）</a:t>
            </a:r>
            <a:r>
              <a:rPr lang="en-US" altLang="zh-CN" sz="2000">
                <a:ea typeface="宋体" panose="02010600030101010101" pitchFamily="2" charset="-122"/>
              </a:rPr>
              <a:t>; </a:t>
            </a:r>
            <a:r>
              <a:rPr lang="zh-CN" altLang="en-US" sz="2000">
                <a:ea typeface="宋体" panose="02010600030101010101" pitchFamily="2" charset="-122"/>
              </a:rPr>
              <a:t>最新的</a:t>
            </a:r>
            <a:r>
              <a:rPr lang="en-US" altLang="zh-CN" sz="2000">
                <a:ea typeface="宋体" panose="02010600030101010101" pitchFamily="2" charset="-122"/>
              </a:rPr>
              <a:t>, </a:t>
            </a:r>
            <a:r>
              <a:rPr lang="zh-CN" altLang="en-US" sz="2000">
                <a:ea typeface="宋体" panose="02010600030101010101" pitchFamily="2" charset="-122"/>
              </a:rPr>
              <a:t>标注了优先级并且表述清楚</a:t>
            </a:r>
            <a:r>
              <a:rPr lang="en-US" altLang="zh-CN" sz="2000">
                <a:ea typeface="宋体" panose="02010600030101010101" pitchFamily="2" charset="-122"/>
              </a:rPr>
              <a:t>.</a:t>
            </a:r>
          </a:p>
          <a:p>
            <a:pPr eaLnBrk="1" hangingPunct="1"/>
            <a:r>
              <a:rPr lang="zh-CN" altLang="en-US">
                <a:ea typeface="宋体" panose="02010600030101010101" pitchFamily="2" charset="-122"/>
              </a:rPr>
              <a:t>规划会议要解决两个问题</a:t>
            </a:r>
            <a:r>
              <a:rPr lang="en-US" altLang="zh-CN">
                <a:ea typeface="宋体" panose="02010600030101010101" pitchFamily="2" charset="-122"/>
              </a:rPr>
              <a:t>:</a:t>
            </a:r>
          </a:p>
          <a:p>
            <a:pPr lvl="1" eaLnBrk="1" hangingPunct="1"/>
            <a:r>
              <a:rPr lang="zh-CN" altLang="en-US" sz="2000">
                <a:ea typeface="宋体" panose="02010600030101010101" pitchFamily="2" charset="-122"/>
              </a:rPr>
              <a:t>下次迭代要做什么</a:t>
            </a:r>
            <a:r>
              <a:rPr lang="en-US" altLang="zh-CN" sz="2000">
                <a:ea typeface="宋体" panose="02010600030101010101" pitchFamily="2" charset="-122"/>
              </a:rPr>
              <a:t>.</a:t>
            </a:r>
          </a:p>
          <a:p>
            <a:pPr lvl="2" eaLnBrk="1" hangingPunct="1"/>
            <a:r>
              <a:rPr lang="zh-CN" altLang="en-US">
                <a:ea typeface="宋体" panose="02010600030101010101" pitchFamily="2" charset="-122"/>
              </a:rPr>
              <a:t>确定迭代的目标，包含产品需求清单上高优先级的功能</a:t>
            </a:r>
            <a:r>
              <a:rPr lang="en-US" altLang="zh-CN">
                <a:ea typeface="宋体" panose="02010600030101010101" pitchFamily="2" charset="-122"/>
              </a:rPr>
              <a:t>.</a:t>
            </a:r>
          </a:p>
          <a:p>
            <a:pPr lvl="2" eaLnBrk="1" hangingPunct="1"/>
            <a:r>
              <a:rPr lang="zh-CN" altLang="en-US">
                <a:ea typeface="宋体" panose="02010600030101010101" pitchFamily="2" charset="-122"/>
              </a:rPr>
              <a:t>给</a:t>
            </a:r>
            <a:r>
              <a:rPr lang="en-US" altLang="zh-CN">
                <a:ea typeface="宋体" panose="02010600030101010101" pitchFamily="2" charset="-122"/>
              </a:rPr>
              <a:t>Bug</a:t>
            </a:r>
            <a:r>
              <a:rPr lang="zh-CN" altLang="en-US">
                <a:ea typeface="宋体" panose="02010600030101010101" pitchFamily="2" charset="-122"/>
              </a:rPr>
              <a:t>修改留一定的余地</a:t>
            </a:r>
            <a:endParaRPr lang="en-US" altLang="zh-CN">
              <a:ea typeface="宋体" panose="02010600030101010101" pitchFamily="2" charset="-122"/>
            </a:endParaRPr>
          </a:p>
          <a:p>
            <a:pPr lvl="1" eaLnBrk="1" hangingPunct="1"/>
            <a:r>
              <a:rPr lang="zh-CN" altLang="en-US" sz="2000">
                <a:ea typeface="宋体" panose="02010600030101010101" pitchFamily="2" charset="-122"/>
              </a:rPr>
              <a:t>怎么样实现下次增量所需要的功能</a:t>
            </a:r>
            <a:r>
              <a:rPr lang="en-US" altLang="zh-CN" sz="2000">
                <a:ea typeface="宋体" panose="02010600030101010101" pitchFamily="2" charset="-122"/>
              </a:rPr>
              <a:t>.</a:t>
            </a:r>
          </a:p>
          <a:p>
            <a:pPr lvl="2" eaLnBrk="1" hangingPunct="1"/>
            <a:r>
              <a:rPr lang="zh-CN" altLang="en-US">
                <a:ea typeface="宋体" panose="02010600030101010101" pitchFamily="2" charset="-122"/>
              </a:rPr>
              <a:t>改进设计以实现产品需求清单上的功能</a:t>
            </a:r>
            <a:r>
              <a:rPr lang="en-US" altLang="zh-CN">
                <a:ea typeface="宋体" panose="02010600030101010101" pitchFamily="2" charset="-122"/>
              </a:rPr>
              <a:t>.</a:t>
            </a:r>
          </a:p>
          <a:p>
            <a:endParaRPr lang="zh-CN" altLang="en-US"/>
          </a:p>
        </p:txBody>
      </p:sp>
      <p:sp>
        <p:nvSpPr>
          <p:cNvPr id="325636" name="灯片编号占位符 3">
            <a:extLst>
              <a:ext uri="{FF2B5EF4-FFF2-40B4-BE49-F238E27FC236}">
                <a16:creationId xmlns:a16="http://schemas.microsoft.com/office/drawing/2014/main" id="{C024433A-5F81-534E-B119-CDDDFA99C4CB}"/>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959240C6-D9A7-384A-B061-FD160FB9CB98}" type="slidenum">
              <a:rPr lang="en-US" altLang="ko-KR" b="0">
                <a:solidFill>
                  <a:schemeClr val="tx1"/>
                </a:solidFill>
                <a:latin typeface="Gulim" panose="020B0600000101010101" pitchFamily="34" charset="-127"/>
                <a:ea typeface="Gulim" panose="020B0600000101010101" pitchFamily="34" charset="-127"/>
              </a:rPr>
              <a:pPr eaLnBrk="1" hangingPunct="1"/>
              <a:t>164</a:t>
            </a:fld>
            <a:endParaRPr lang="en-US" altLang="ko-KR" b="0">
              <a:solidFill>
                <a:schemeClr val="tx1"/>
              </a:solidFill>
              <a:latin typeface="Gulim" panose="020B0600000101010101" pitchFamily="34" charset="-127"/>
              <a:ea typeface="Gulim" panose="020B0600000101010101" pitchFamily="34" charset="-127"/>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幻灯片图像占位符 1">
            <a:extLst>
              <a:ext uri="{FF2B5EF4-FFF2-40B4-BE49-F238E27FC236}">
                <a16:creationId xmlns:a16="http://schemas.microsoft.com/office/drawing/2014/main" id="{F5A5E2C8-48A8-2349-AF48-E2648B49D69C}"/>
              </a:ext>
            </a:extLst>
          </p:cNvPr>
          <p:cNvSpPr>
            <a:spLocks noGrp="1" noRot="1" noChangeAspect="1" noTextEdit="1"/>
          </p:cNvSpPr>
          <p:nvPr>
            <p:ph type="sldImg"/>
          </p:nvPr>
        </p:nvSpPr>
        <p:spPr>
          <a:ln/>
        </p:spPr>
      </p:sp>
      <p:sp>
        <p:nvSpPr>
          <p:cNvPr id="326659" name="备注占位符 2">
            <a:extLst>
              <a:ext uri="{FF2B5EF4-FFF2-40B4-BE49-F238E27FC236}">
                <a16:creationId xmlns:a16="http://schemas.microsoft.com/office/drawing/2014/main" id="{81334042-6397-F84C-8A75-21BA1BB718E5}"/>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ea typeface="宋体" panose="02010600030101010101" pitchFamily="2" charset="-122"/>
              </a:rPr>
              <a:t>执行迭代任务清单意味着 团队在迭代期间自行开发</a:t>
            </a:r>
            <a:r>
              <a:rPr lang="en-US" altLang="zh-CN">
                <a:ea typeface="宋体" panose="02010600030101010101" pitchFamily="2" charset="-122"/>
              </a:rPr>
              <a:t>.</a:t>
            </a:r>
          </a:p>
          <a:p>
            <a:pPr lvl="1" eaLnBrk="1" hangingPunct="1"/>
            <a:r>
              <a:rPr lang="zh-CN" altLang="en-US">
                <a:ea typeface="宋体" panose="02010600030101010101" pitchFamily="2" charset="-122"/>
              </a:rPr>
              <a:t>团队清楚要达到什么的目标以及怎样达到目标</a:t>
            </a:r>
            <a:r>
              <a:rPr lang="en-US" altLang="zh-CN">
                <a:ea typeface="宋体" panose="02010600030101010101" pitchFamily="2" charset="-122"/>
              </a:rPr>
              <a:t>.</a:t>
            </a:r>
          </a:p>
          <a:p>
            <a:pPr lvl="1" eaLnBrk="1" hangingPunct="1"/>
            <a:r>
              <a:rPr lang="zh-CN" altLang="en-US">
                <a:ea typeface="宋体" panose="02010600030101010101" pitchFamily="2" charset="-122"/>
              </a:rPr>
              <a:t>每人每一时间只有一个任务</a:t>
            </a:r>
          </a:p>
          <a:p>
            <a:pPr lvl="1" eaLnBrk="1" hangingPunct="1"/>
            <a:r>
              <a:rPr lang="zh-CN" altLang="en-US">
                <a:ea typeface="宋体" panose="02010600030101010101" pitchFamily="2" charset="-122"/>
              </a:rPr>
              <a:t>团队是自发组织的；成员自己挑选任务</a:t>
            </a:r>
            <a:r>
              <a:rPr lang="en-US" altLang="zh-CN">
                <a:ea typeface="宋体" panose="02010600030101010101" pitchFamily="2" charset="-122"/>
              </a:rPr>
              <a:t>, Scrum Master </a:t>
            </a:r>
            <a:r>
              <a:rPr lang="zh-CN" altLang="en-US">
                <a:ea typeface="宋体" panose="02010600030101010101" pitchFamily="2" charset="-122"/>
              </a:rPr>
              <a:t>提供指导并清除障碍</a:t>
            </a:r>
            <a:r>
              <a:rPr lang="en-US" altLang="zh-CN">
                <a:ea typeface="宋体" panose="02010600030101010101" pitchFamily="2" charset="-122"/>
              </a:rPr>
              <a:t>.</a:t>
            </a:r>
          </a:p>
          <a:p>
            <a:pPr lvl="1" eaLnBrk="1" hangingPunct="1"/>
            <a:r>
              <a:rPr lang="zh-CN" altLang="en-US">
                <a:ea typeface="宋体" panose="02010600030101010101" pitchFamily="2" charset="-122"/>
              </a:rPr>
              <a:t>不能从外部改变迭代的范围或者迭代的周期</a:t>
            </a:r>
            <a:r>
              <a:rPr lang="en-US" altLang="zh-CN">
                <a:ea typeface="宋体" panose="02010600030101010101" pitchFamily="2" charset="-122"/>
              </a:rPr>
              <a:t>.</a:t>
            </a:r>
          </a:p>
          <a:p>
            <a:pPr lvl="1" eaLnBrk="1" hangingPunct="1"/>
            <a:r>
              <a:rPr lang="zh-CN" altLang="en-US">
                <a:ea typeface="宋体" panose="02010600030101010101" pitchFamily="2" charset="-122"/>
              </a:rPr>
              <a:t>为了达到迭代的目标，团队可以增加、删除任务或者改变其优先次序</a:t>
            </a:r>
            <a:r>
              <a:rPr lang="en-US" altLang="zh-CN">
                <a:ea typeface="宋体" panose="02010600030101010101" pitchFamily="2" charset="-122"/>
              </a:rPr>
              <a:t>.</a:t>
            </a:r>
          </a:p>
          <a:p>
            <a:pPr lvl="2" eaLnBrk="1" hangingPunct="1"/>
            <a:r>
              <a:rPr lang="zh-CN" altLang="en-US">
                <a:ea typeface="宋体" panose="02010600030101010101" pitchFamily="2" charset="-122"/>
              </a:rPr>
              <a:t>如果要重新设定迭代的范围时需要产品所有者的配合</a:t>
            </a:r>
            <a:r>
              <a:rPr lang="en-US" altLang="zh-CN">
                <a:ea typeface="宋体" panose="02010600030101010101" pitchFamily="2" charset="-122"/>
              </a:rPr>
              <a:t>. </a:t>
            </a:r>
          </a:p>
          <a:p>
            <a:endParaRPr lang="zh-CN" altLang="en-US"/>
          </a:p>
        </p:txBody>
      </p:sp>
      <p:sp>
        <p:nvSpPr>
          <p:cNvPr id="326660" name="灯片编号占位符 3">
            <a:extLst>
              <a:ext uri="{FF2B5EF4-FFF2-40B4-BE49-F238E27FC236}">
                <a16:creationId xmlns:a16="http://schemas.microsoft.com/office/drawing/2014/main" id="{8BB7E3F3-68DB-B543-A956-6FD01326107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DFE4E43D-A507-2341-A319-05541158DF15}" type="slidenum">
              <a:rPr lang="en-US" altLang="ko-KR" b="0">
                <a:solidFill>
                  <a:schemeClr val="tx1"/>
                </a:solidFill>
                <a:latin typeface="Gulim" panose="020B0600000101010101" pitchFamily="34" charset="-127"/>
                <a:ea typeface="Gulim" panose="020B0600000101010101" pitchFamily="34" charset="-127"/>
              </a:rPr>
              <a:pPr eaLnBrk="1" hangingPunct="1"/>
              <a:t>167</a:t>
            </a:fld>
            <a:endParaRPr lang="en-US" altLang="ko-KR" b="0">
              <a:solidFill>
                <a:schemeClr val="tx1"/>
              </a:solidFill>
              <a:latin typeface="Gulim" panose="020B0600000101010101" pitchFamily="34" charset="-127"/>
              <a:ea typeface="Gulim" panose="020B0600000101010101" pitchFamily="34" charset="-127"/>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幻灯片图像占位符 1">
            <a:extLst>
              <a:ext uri="{FF2B5EF4-FFF2-40B4-BE49-F238E27FC236}">
                <a16:creationId xmlns:a16="http://schemas.microsoft.com/office/drawing/2014/main" id="{FA23BD4C-7B70-A741-9BE7-B4E9D7B5A37A}"/>
              </a:ext>
            </a:extLst>
          </p:cNvPr>
          <p:cNvSpPr>
            <a:spLocks noGrp="1" noRot="1" noChangeAspect="1" noTextEdit="1"/>
          </p:cNvSpPr>
          <p:nvPr>
            <p:ph type="sldImg"/>
          </p:nvPr>
        </p:nvSpPr>
        <p:spPr>
          <a:ln/>
        </p:spPr>
      </p:sp>
      <p:sp>
        <p:nvSpPr>
          <p:cNvPr id="327683" name="备注占位符 2">
            <a:extLst>
              <a:ext uri="{FF2B5EF4-FFF2-40B4-BE49-F238E27FC236}">
                <a16:creationId xmlns:a16="http://schemas.microsoft.com/office/drawing/2014/main" id="{DC4BD133-C8B6-0B48-8121-0ED5E09B04CA}"/>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ea typeface="宋体" panose="02010600030101010101" pitchFamily="2" charset="-122"/>
              </a:rPr>
              <a:t>迭代评审，在迭代结束后进行，展示迭代的成果</a:t>
            </a:r>
            <a:r>
              <a:rPr lang="en-US" altLang="zh-CN">
                <a:ea typeface="宋体" panose="02010600030101010101" pitchFamily="2" charset="-122"/>
              </a:rPr>
              <a:t> (</a:t>
            </a:r>
            <a:r>
              <a:rPr lang="zh-CN" altLang="en-US">
                <a:ea typeface="宋体" panose="02010600030101010101" pitchFamily="2" charset="-122"/>
              </a:rPr>
              <a:t>功能运行</a:t>
            </a:r>
            <a:r>
              <a:rPr lang="en-US" altLang="zh-CN">
                <a:ea typeface="宋体" panose="02010600030101010101" pitchFamily="2" charset="-122"/>
              </a:rPr>
              <a:t>).</a:t>
            </a:r>
          </a:p>
          <a:p>
            <a:pPr lvl="1" eaLnBrk="1" hangingPunct="1"/>
            <a:r>
              <a:rPr lang="zh-CN" altLang="en-US">
                <a:ea typeface="宋体" panose="02010600030101010101" pitchFamily="2" charset="-122"/>
              </a:rPr>
              <a:t>确保成果与预期的一致，收集反馈</a:t>
            </a:r>
          </a:p>
          <a:p>
            <a:pPr lvl="1" eaLnBrk="1" hangingPunct="1"/>
            <a:r>
              <a:rPr lang="zh-CN" altLang="en-US">
                <a:ea typeface="宋体" panose="02010600030101010101" pitchFamily="2" charset="-122"/>
              </a:rPr>
              <a:t>为项目提供一个参考点，根据目前的位置计划下一期的旅程</a:t>
            </a:r>
            <a:endParaRPr lang="en-US" altLang="zh-CN">
              <a:ea typeface="宋体" panose="02010600030101010101" pitchFamily="2" charset="-122"/>
            </a:endParaRPr>
          </a:p>
          <a:p>
            <a:pPr lvl="1" eaLnBrk="1" hangingPunct="1"/>
            <a:r>
              <a:rPr lang="zh-CN" altLang="en-US">
                <a:ea typeface="宋体" panose="02010600030101010101" pitchFamily="2" charset="-122"/>
              </a:rPr>
              <a:t>为下次迭代提供输入（改正、修改、新的想法</a:t>
            </a:r>
            <a:r>
              <a:rPr lang="en-US" altLang="zh-CN">
                <a:ea typeface="宋体" panose="02010600030101010101" pitchFamily="2" charset="-122"/>
                <a:sym typeface="Wingdings" pitchFamily="2" charset="2"/>
              </a:rPr>
              <a:t></a:t>
            </a:r>
            <a:r>
              <a:rPr lang="zh-CN" altLang="en-US">
                <a:ea typeface="宋体" panose="02010600030101010101" pitchFamily="2" charset="-122"/>
                <a:sym typeface="Wingdings" pitchFamily="2" charset="2"/>
              </a:rPr>
              <a:t>可以由产品所有者添加到产品需求清单</a:t>
            </a:r>
            <a:r>
              <a:rPr lang="en-US" altLang="zh-CN">
                <a:ea typeface="宋体" panose="02010600030101010101" pitchFamily="2" charset="-122"/>
              </a:rPr>
              <a:t>.</a:t>
            </a:r>
          </a:p>
          <a:p>
            <a:endParaRPr lang="zh-CN" altLang="en-US"/>
          </a:p>
        </p:txBody>
      </p:sp>
      <p:sp>
        <p:nvSpPr>
          <p:cNvPr id="327684" name="灯片编号占位符 3">
            <a:extLst>
              <a:ext uri="{FF2B5EF4-FFF2-40B4-BE49-F238E27FC236}">
                <a16:creationId xmlns:a16="http://schemas.microsoft.com/office/drawing/2014/main" id="{B8A5D189-676F-C04E-A89C-5D406183621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74818D5B-DC8D-D14B-9574-A1ADC0E4EAB2}" type="slidenum">
              <a:rPr lang="en-US" altLang="ko-KR" b="0">
                <a:solidFill>
                  <a:schemeClr val="tx1"/>
                </a:solidFill>
                <a:latin typeface="Gulim" panose="020B0600000101010101" pitchFamily="34" charset="-127"/>
                <a:ea typeface="Gulim" panose="020B0600000101010101" pitchFamily="34" charset="-127"/>
              </a:rPr>
              <a:pPr eaLnBrk="1" hangingPunct="1"/>
              <a:t>172</a:t>
            </a:fld>
            <a:endParaRPr lang="en-US" altLang="ko-KR" b="0">
              <a:solidFill>
                <a:schemeClr val="tx1"/>
              </a:solidFill>
              <a:latin typeface="Gulim" panose="020B0600000101010101" pitchFamily="34" charset="-127"/>
              <a:ea typeface="Gulim" panose="020B0600000101010101" pitchFamily="34" charset="-127"/>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幻灯片图像占位符 1">
            <a:extLst>
              <a:ext uri="{FF2B5EF4-FFF2-40B4-BE49-F238E27FC236}">
                <a16:creationId xmlns:a16="http://schemas.microsoft.com/office/drawing/2014/main" id="{3E3DAC25-B64E-5844-862C-EE6D432CC8B7}"/>
              </a:ext>
            </a:extLst>
          </p:cNvPr>
          <p:cNvSpPr>
            <a:spLocks noGrp="1" noRot="1" noChangeAspect="1" noTextEdit="1"/>
          </p:cNvSpPr>
          <p:nvPr>
            <p:ph type="sldImg"/>
          </p:nvPr>
        </p:nvSpPr>
        <p:spPr>
          <a:ln/>
        </p:spPr>
      </p:sp>
      <p:sp>
        <p:nvSpPr>
          <p:cNvPr id="328707" name="备注占位符 2">
            <a:extLst>
              <a:ext uri="{FF2B5EF4-FFF2-40B4-BE49-F238E27FC236}">
                <a16:creationId xmlns:a16="http://schemas.microsoft.com/office/drawing/2014/main" id="{30D50633-965D-F343-98E9-D1D4CA434E5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ea typeface="宋体" panose="02010600030101010101" pitchFamily="2" charset="-122"/>
              </a:rPr>
              <a:t>迭代评审流程的一个例子</a:t>
            </a:r>
            <a:r>
              <a:rPr lang="en-US" altLang="zh-CN">
                <a:ea typeface="宋体" panose="02010600030101010101" pitchFamily="2" charset="-122"/>
              </a:rPr>
              <a:t>:</a:t>
            </a:r>
          </a:p>
          <a:p>
            <a:pPr lvl="1" eaLnBrk="1" hangingPunct="1"/>
            <a:r>
              <a:rPr lang="en-US" altLang="zh-CN">
                <a:ea typeface="宋体" panose="02010600030101010101" pitchFamily="2" charset="-122"/>
              </a:rPr>
              <a:t>Scrum Master </a:t>
            </a:r>
            <a:r>
              <a:rPr lang="zh-CN" altLang="en-US">
                <a:ea typeface="宋体" panose="02010600030101010101" pitchFamily="2" charset="-122"/>
              </a:rPr>
              <a:t>介绍本次迭代的总体情况</a:t>
            </a:r>
            <a:r>
              <a:rPr lang="en-US" altLang="zh-CN">
                <a:ea typeface="宋体" panose="02010600030101010101" pitchFamily="2" charset="-122"/>
              </a:rPr>
              <a:t>.</a:t>
            </a:r>
          </a:p>
          <a:p>
            <a:pPr lvl="2" eaLnBrk="1" hangingPunct="1"/>
            <a:r>
              <a:rPr lang="zh-CN" altLang="en-US">
                <a:ea typeface="宋体" panose="02010600030101010101" pitchFamily="2" charset="-122"/>
              </a:rPr>
              <a:t>目标和清单 </a:t>
            </a:r>
            <a:r>
              <a:rPr lang="en-US" altLang="zh-CN">
                <a:ea typeface="宋体" panose="02010600030101010101" pitchFamily="2" charset="-122"/>
              </a:rPr>
              <a:t>vs. </a:t>
            </a:r>
            <a:r>
              <a:rPr lang="zh-CN" altLang="en-US">
                <a:ea typeface="宋体" panose="02010600030101010101" pitchFamily="2" charset="-122"/>
              </a:rPr>
              <a:t>实际的结果</a:t>
            </a:r>
            <a:r>
              <a:rPr lang="en-US" altLang="zh-CN">
                <a:ea typeface="宋体" panose="02010600030101010101" pitchFamily="2" charset="-122"/>
              </a:rPr>
              <a:t>, </a:t>
            </a:r>
            <a:r>
              <a:rPr lang="zh-CN" altLang="en-US">
                <a:ea typeface="宋体" panose="02010600030101010101" pitchFamily="2" charset="-122"/>
              </a:rPr>
              <a:t>如果存在差距，原因是什么</a:t>
            </a:r>
            <a:r>
              <a:rPr lang="en-US" altLang="zh-CN">
                <a:ea typeface="宋体" panose="02010600030101010101" pitchFamily="2" charset="-122"/>
              </a:rPr>
              <a:t>.</a:t>
            </a:r>
          </a:p>
          <a:p>
            <a:pPr lvl="1" eaLnBrk="1" hangingPunct="1"/>
            <a:r>
              <a:rPr lang="en-US" altLang="zh-CN">
                <a:ea typeface="宋体" panose="02010600030101010101" pitchFamily="2" charset="-122"/>
              </a:rPr>
              <a:t>Scrum </a:t>
            </a:r>
            <a:r>
              <a:rPr lang="zh-CN" altLang="en-US">
                <a:ea typeface="宋体" panose="02010600030101010101" pitchFamily="2" charset="-122"/>
              </a:rPr>
              <a:t>团队简要介绍所 涉及的技术问题，如架构及其变更</a:t>
            </a:r>
            <a:r>
              <a:rPr lang="en-US" altLang="zh-CN">
                <a:ea typeface="宋体" panose="02010600030101010101" pitchFamily="2" charset="-122"/>
              </a:rPr>
              <a:t>.</a:t>
            </a:r>
          </a:p>
          <a:p>
            <a:pPr lvl="1" eaLnBrk="1" hangingPunct="1"/>
            <a:r>
              <a:rPr lang="en-US" altLang="zh-CN">
                <a:ea typeface="宋体" panose="02010600030101010101" pitchFamily="2" charset="-122"/>
              </a:rPr>
              <a:t>Scrum </a:t>
            </a:r>
            <a:r>
              <a:rPr lang="zh-CN" altLang="en-US">
                <a:ea typeface="宋体" panose="02010600030101010101" pitchFamily="2" charset="-122"/>
              </a:rPr>
              <a:t>团队演示已经实现的功能</a:t>
            </a:r>
            <a:r>
              <a:rPr lang="en-US" altLang="zh-CN">
                <a:ea typeface="宋体" panose="02010600030101010101" pitchFamily="2" charset="-122"/>
              </a:rPr>
              <a:t>:</a:t>
            </a:r>
          </a:p>
          <a:p>
            <a:pPr lvl="2" eaLnBrk="1" hangingPunct="1"/>
            <a:r>
              <a:rPr lang="zh-CN" altLang="en-US">
                <a:ea typeface="宋体" panose="02010600030101010101" pitchFamily="2" charset="-122"/>
              </a:rPr>
              <a:t>演示并进行功能说明</a:t>
            </a:r>
            <a:endParaRPr lang="en-US" altLang="zh-CN">
              <a:ea typeface="宋体" panose="02010600030101010101" pitchFamily="2" charset="-122"/>
            </a:endParaRPr>
          </a:p>
          <a:p>
            <a:pPr lvl="2" eaLnBrk="1" hangingPunct="1"/>
            <a:r>
              <a:rPr lang="zh-CN" altLang="en-US">
                <a:ea typeface="宋体" panose="02010600030101010101" pitchFamily="2" charset="-122"/>
              </a:rPr>
              <a:t>在场的人能够亲自尝试使用不同的功能</a:t>
            </a:r>
            <a:r>
              <a:rPr lang="en-US" altLang="zh-CN">
                <a:ea typeface="宋体" panose="02010600030101010101" pitchFamily="2" charset="-122"/>
              </a:rPr>
              <a:t>.</a:t>
            </a:r>
          </a:p>
          <a:p>
            <a:pPr lvl="1" eaLnBrk="1" hangingPunct="1"/>
            <a:r>
              <a:rPr lang="en-US" altLang="zh-CN">
                <a:ea typeface="宋体" panose="02010600030101010101" pitchFamily="2" charset="-122"/>
              </a:rPr>
              <a:t>Scrum Master </a:t>
            </a:r>
            <a:r>
              <a:rPr lang="zh-CN" altLang="en-US">
                <a:ea typeface="宋体" panose="02010600030101010101" pitchFamily="2" charset="-122"/>
              </a:rPr>
              <a:t>推动自由讨论，集思广益</a:t>
            </a:r>
            <a:r>
              <a:rPr lang="en-US" altLang="zh-CN">
                <a:ea typeface="宋体" panose="02010600030101010101" pitchFamily="2" charset="-122"/>
              </a:rPr>
              <a:t>.</a:t>
            </a:r>
          </a:p>
          <a:p>
            <a:endParaRPr lang="zh-CN" altLang="en-US"/>
          </a:p>
        </p:txBody>
      </p:sp>
      <p:sp>
        <p:nvSpPr>
          <p:cNvPr id="328708" name="灯片编号占位符 3">
            <a:extLst>
              <a:ext uri="{FF2B5EF4-FFF2-40B4-BE49-F238E27FC236}">
                <a16:creationId xmlns:a16="http://schemas.microsoft.com/office/drawing/2014/main" id="{CCA2744D-DF01-6142-A58A-FC18C9582079}"/>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3AB0FB17-FF43-0049-8E9E-039E6B4717CE}" type="slidenum">
              <a:rPr lang="en-US" altLang="ko-KR" b="0">
                <a:solidFill>
                  <a:schemeClr val="tx1"/>
                </a:solidFill>
                <a:latin typeface="Gulim" panose="020B0600000101010101" pitchFamily="34" charset="-127"/>
                <a:ea typeface="Gulim" panose="020B0600000101010101" pitchFamily="34" charset="-127"/>
              </a:rPr>
              <a:pPr eaLnBrk="1" hangingPunct="1"/>
              <a:t>173</a:t>
            </a:fld>
            <a:endParaRPr lang="en-US" altLang="ko-KR" b="0">
              <a:solidFill>
                <a:schemeClr val="tx1"/>
              </a:solidFill>
              <a:latin typeface="Gulim" panose="020B0600000101010101" pitchFamily="34" charset="-127"/>
              <a:ea typeface="Gulim" panose="020B0600000101010101" pitchFamily="34" charset="-127"/>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幻灯片图像占位符 1">
            <a:extLst>
              <a:ext uri="{FF2B5EF4-FFF2-40B4-BE49-F238E27FC236}">
                <a16:creationId xmlns:a16="http://schemas.microsoft.com/office/drawing/2014/main" id="{8C151110-1B46-DB4F-A73D-0D1A84350A91}"/>
              </a:ext>
            </a:extLst>
          </p:cNvPr>
          <p:cNvSpPr>
            <a:spLocks noGrp="1" noRot="1" noChangeAspect="1" noTextEdit="1"/>
          </p:cNvSpPr>
          <p:nvPr>
            <p:ph type="sldImg"/>
          </p:nvPr>
        </p:nvSpPr>
        <p:spPr>
          <a:ln/>
        </p:spPr>
      </p:sp>
      <p:sp>
        <p:nvSpPr>
          <p:cNvPr id="329731" name="备注占位符 2">
            <a:extLst>
              <a:ext uri="{FF2B5EF4-FFF2-40B4-BE49-F238E27FC236}">
                <a16:creationId xmlns:a16="http://schemas.microsoft.com/office/drawing/2014/main" id="{0F5610BA-592A-3943-8084-ECBA23BCF6F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zh-CN" altLang="en-US">
                <a:ea typeface="宋体" panose="02010600030101010101" pitchFamily="2" charset="-122"/>
              </a:rPr>
              <a:t>更新产品需求清单，重新设定优先级</a:t>
            </a:r>
            <a:r>
              <a:rPr lang="en-US" altLang="zh-CN">
                <a:ea typeface="宋体" panose="02010600030101010101" pitchFamily="2" charset="-122"/>
              </a:rPr>
              <a:t>:</a:t>
            </a:r>
          </a:p>
          <a:p>
            <a:pPr lvl="2" eaLnBrk="1" hangingPunct="1"/>
            <a:r>
              <a:rPr lang="zh-CN" altLang="en-US">
                <a:ea typeface="宋体" panose="02010600030101010101" pitchFamily="2" charset="-122"/>
              </a:rPr>
              <a:t>包含没有按计划实现的功能</a:t>
            </a:r>
            <a:r>
              <a:rPr lang="en-US" altLang="zh-CN">
                <a:ea typeface="宋体" panose="02010600030101010101" pitchFamily="2" charset="-122"/>
              </a:rPr>
              <a:t> (</a:t>
            </a:r>
            <a:r>
              <a:rPr lang="zh-CN" altLang="en-US">
                <a:ea typeface="宋体" panose="02010600030101010101" pitchFamily="2" charset="-122"/>
              </a:rPr>
              <a:t>进度比预期的要慢</a:t>
            </a:r>
            <a:r>
              <a:rPr lang="en-US" altLang="zh-CN">
                <a:ea typeface="宋体" panose="02010600030101010101" pitchFamily="2" charset="-122"/>
              </a:rPr>
              <a:t>, </a:t>
            </a:r>
            <a:r>
              <a:rPr lang="zh-CN" altLang="en-US">
                <a:ea typeface="宋体" panose="02010600030101010101" pitchFamily="2" charset="-122"/>
              </a:rPr>
              <a:t>任务未完成</a:t>
            </a:r>
            <a:r>
              <a:rPr lang="en-US" altLang="zh-CN">
                <a:ea typeface="宋体" panose="02010600030101010101" pitchFamily="2" charset="-122"/>
              </a:rPr>
              <a:t>).</a:t>
            </a:r>
          </a:p>
          <a:p>
            <a:pPr lvl="2" eaLnBrk="1" hangingPunct="1"/>
            <a:r>
              <a:rPr lang="zh-CN" altLang="en-US">
                <a:ea typeface="宋体" panose="02010600030101010101" pitchFamily="2" charset="-122"/>
              </a:rPr>
              <a:t>不在计划中当却已经实现的功能</a:t>
            </a:r>
            <a:r>
              <a:rPr lang="en-US" altLang="zh-CN">
                <a:ea typeface="宋体" panose="02010600030101010101" pitchFamily="2" charset="-122"/>
              </a:rPr>
              <a:t> (</a:t>
            </a:r>
            <a:r>
              <a:rPr lang="zh-CN" altLang="en-US">
                <a:ea typeface="宋体" panose="02010600030101010101" pitchFamily="2" charset="-122"/>
              </a:rPr>
              <a:t>进度比预期的快</a:t>
            </a:r>
            <a:r>
              <a:rPr lang="en-US" altLang="zh-CN">
                <a:ea typeface="宋体" panose="02010600030101010101" pitchFamily="2" charset="-122"/>
              </a:rPr>
              <a:t>).</a:t>
            </a:r>
          </a:p>
          <a:p>
            <a:pPr lvl="2" eaLnBrk="1" hangingPunct="1"/>
            <a:r>
              <a:rPr lang="zh-CN" altLang="en-US">
                <a:ea typeface="宋体" panose="02010600030101010101" pitchFamily="2" charset="-122"/>
              </a:rPr>
              <a:t>迭代评审中出现的新的想法</a:t>
            </a:r>
            <a:r>
              <a:rPr lang="en-US" altLang="zh-CN">
                <a:ea typeface="宋体" panose="02010600030101010101" pitchFamily="2" charset="-122"/>
              </a:rPr>
              <a:t>. </a:t>
            </a:r>
          </a:p>
          <a:p>
            <a:endParaRPr lang="zh-CN" altLang="en-US"/>
          </a:p>
        </p:txBody>
      </p:sp>
      <p:sp>
        <p:nvSpPr>
          <p:cNvPr id="329732" name="灯片编号占位符 3">
            <a:extLst>
              <a:ext uri="{FF2B5EF4-FFF2-40B4-BE49-F238E27FC236}">
                <a16:creationId xmlns:a16="http://schemas.microsoft.com/office/drawing/2014/main" id="{A46C3A9B-0409-FB45-9F0D-4729066E6EE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74EC430E-C44E-6D44-80BC-0565103E0C0C}" type="slidenum">
              <a:rPr lang="en-US" altLang="ko-KR" b="0">
                <a:solidFill>
                  <a:schemeClr val="tx1"/>
                </a:solidFill>
                <a:latin typeface="Gulim" panose="020B0600000101010101" pitchFamily="34" charset="-127"/>
                <a:ea typeface="Gulim" panose="020B0600000101010101" pitchFamily="34" charset="-127"/>
              </a:rPr>
              <a:pPr eaLnBrk="1" hangingPunct="1"/>
              <a:t>174</a:t>
            </a:fld>
            <a:endParaRPr lang="en-US" altLang="ko-KR" b="0">
              <a:solidFill>
                <a:schemeClr val="tx1"/>
              </a:solidFill>
              <a:latin typeface="Gulim" panose="020B0600000101010101" pitchFamily="34" charset="-127"/>
              <a:ea typeface="Gulim" panose="020B0600000101010101" pitchFamily="34" charset="-127"/>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幻灯片图像占位符 1">
            <a:extLst>
              <a:ext uri="{FF2B5EF4-FFF2-40B4-BE49-F238E27FC236}">
                <a16:creationId xmlns:a16="http://schemas.microsoft.com/office/drawing/2014/main" id="{03C66A24-A995-984B-BABC-8BB6CF66FB7C}"/>
              </a:ext>
            </a:extLst>
          </p:cNvPr>
          <p:cNvSpPr>
            <a:spLocks noGrp="1" noRot="1" noChangeAspect="1" noTextEdit="1"/>
          </p:cNvSpPr>
          <p:nvPr>
            <p:ph type="sldImg"/>
          </p:nvPr>
        </p:nvSpPr>
        <p:spPr>
          <a:ln/>
        </p:spPr>
      </p:sp>
      <p:sp>
        <p:nvSpPr>
          <p:cNvPr id="330755" name="备注占位符 2">
            <a:extLst>
              <a:ext uri="{FF2B5EF4-FFF2-40B4-BE49-F238E27FC236}">
                <a16:creationId xmlns:a16="http://schemas.microsoft.com/office/drawing/2014/main" id="{485F79FC-4107-8546-BEBD-CF869C8DE2D0}"/>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ea typeface="宋体" panose="02010600030101010101" pitchFamily="2" charset="-122"/>
              </a:rPr>
              <a:t>简单流程</a:t>
            </a:r>
            <a:r>
              <a:rPr lang="en-US" altLang="zh-CN">
                <a:ea typeface="宋体" panose="02010600030101010101" pitchFamily="2" charset="-122"/>
              </a:rPr>
              <a:t>:</a:t>
            </a:r>
          </a:p>
          <a:p>
            <a:pPr lvl="1" eaLnBrk="1" hangingPunct="1"/>
            <a:r>
              <a:rPr lang="en-US" altLang="zh-CN">
                <a:ea typeface="宋体" panose="02010600030101010101" pitchFamily="2" charset="-122"/>
              </a:rPr>
              <a:t>Scrum Master </a:t>
            </a:r>
            <a:r>
              <a:rPr lang="zh-CN" altLang="en-US">
                <a:ea typeface="宋体" panose="02010600030101010101" pitchFamily="2" charset="-122"/>
              </a:rPr>
              <a:t>总结本次迭代</a:t>
            </a:r>
            <a:r>
              <a:rPr lang="en-US" altLang="zh-CN">
                <a:ea typeface="宋体" panose="02010600030101010101" pitchFamily="2" charset="-122"/>
              </a:rPr>
              <a:t>; </a:t>
            </a:r>
            <a:r>
              <a:rPr lang="zh-CN" altLang="en-US">
                <a:ea typeface="宋体" panose="02010600030101010101" pitchFamily="2" charset="-122"/>
              </a:rPr>
              <a:t>迭代任务清单</a:t>
            </a:r>
            <a:r>
              <a:rPr lang="en-US" altLang="zh-CN">
                <a:ea typeface="宋体" panose="02010600030101010101" pitchFamily="2" charset="-122"/>
              </a:rPr>
              <a:t>, </a:t>
            </a:r>
            <a:r>
              <a:rPr lang="zh-CN" altLang="en-US">
                <a:ea typeface="宋体" panose="02010600030101010101" pitchFamily="2" charset="-122"/>
              </a:rPr>
              <a:t>重要的事情和决策</a:t>
            </a:r>
            <a:r>
              <a:rPr lang="en-US" altLang="zh-CN">
                <a:ea typeface="宋体" panose="02010600030101010101" pitchFamily="2" charset="-122"/>
              </a:rPr>
              <a:t>, </a:t>
            </a:r>
            <a:r>
              <a:rPr lang="zh-CN" altLang="en-US">
                <a:ea typeface="宋体" panose="02010600030101010101" pitchFamily="2" charset="-122"/>
              </a:rPr>
              <a:t>预期的</a:t>
            </a:r>
            <a:r>
              <a:rPr lang="en-US" altLang="zh-CN">
                <a:ea typeface="宋体" panose="02010600030101010101" pitchFamily="2" charset="-122"/>
              </a:rPr>
              <a:t>/</a:t>
            </a:r>
            <a:r>
              <a:rPr lang="zh-CN" altLang="en-US">
                <a:ea typeface="宋体" panose="02010600030101010101" pitchFamily="2" charset="-122"/>
              </a:rPr>
              <a:t>实际进度</a:t>
            </a:r>
            <a:r>
              <a:rPr lang="en-US" altLang="zh-CN">
                <a:ea typeface="宋体" panose="02010600030101010101" pitchFamily="2" charset="-122"/>
              </a:rPr>
              <a:t>.</a:t>
            </a:r>
          </a:p>
          <a:p>
            <a:pPr lvl="1" eaLnBrk="1" hangingPunct="1"/>
            <a:r>
              <a:rPr lang="zh-CN" altLang="en-US">
                <a:ea typeface="宋体" panose="02010600030101010101" pitchFamily="2" charset="-122"/>
              </a:rPr>
              <a:t>每个组员陈述迭代中那些方法进行的较好、哪些需要改进</a:t>
            </a:r>
            <a:r>
              <a:rPr lang="en-US" altLang="zh-CN">
                <a:ea typeface="宋体" panose="02010600030101010101" pitchFamily="2" charset="-122"/>
              </a:rPr>
              <a:t>, Scrum Master </a:t>
            </a:r>
            <a:r>
              <a:rPr lang="zh-CN" altLang="en-US">
                <a:ea typeface="宋体" panose="02010600030101010101" pitchFamily="2" charset="-122"/>
              </a:rPr>
              <a:t>进行记录</a:t>
            </a:r>
            <a:r>
              <a:rPr lang="en-US" altLang="zh-CN">
                <a:ea typeface="宋体" panose="02010600030101010101" pitchFamily="2" charset="-122"/>
              </a:rPr>
              <a:t>.</a:t>
            </a:r>
          </a:p>
          <a:p>
            <a:pPr lvl="1" eaLnBrk="1" hangingPunct="1"/>
            <a:r>
              <a:rPr lang="zh-CN" altLang="en-US">
                <a:ea typeface="宋体" panose="02010600030101010101" pitchFamily="2" charset="-122"/>
              </a:rPr>
              <a:t>对重要的问题计划相应的措施：团队自己解决</a:t>
            </a:r>
            <a:r>
              <a:rPr lang="en-US" altLang="zh-CN">
                <a:ea typeface="宋体" panose="02010600030101010101" pitchFamily="2" charset="-122"/>
              </a:rPr>
              <a:t>, </a:t>
            </a:r>
            <a:r>
              <a:rPr lang="zh-CN" altLang="en-US">
                <a:ea typeface="宋体" panose="02010600030101010101" pitchFamily="2" charset="-122"/>
              </a:rPr>
              <a:t>或者提交给公司的管理层</a:t>
            </a:r>
            <a:r>
              <a:rPr lang="en-US" altLang="zh-CN">
                <a:ea typeface="宋体" panose="02010600030101010101" pitchFamily="2" charset="-122"/>
              </a:rPr>
              <a:t>.</a:t>
            </a:r>
          </a:p>
          <a:p>
            <a:endParaRPr lang="zh-CN" altLang="en-US"/>
          </a:p>
        </p:txBody>
      </p:sp>
      <p:sp>
        <p:nvSpPr>
          <p:cNvPr id="330756" name="灯片编号占位符 3">
            <a:extLst>
              <a:ext uri="{FF2B5EF4-FFF2-40B4-BE49-F238E27FC236}">
                <a16:creationId xmlns:a16="http://schemas.microsoft.com/office/drawing/2014/main" id="{2FD36E04-AE0A-C64D-9E4B-9B5A78FB491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2EAACB94-DCFE-9241-9A07-F3FA2B3E9FBA}" type="slidenum">
              <a:rPr lang="en-US" altLang="ko-KR" b="0">
                <a:solidFill>
                  <a:schemeClr val="tx1"/>
                </a:solidFill>
                <a:latin typeface="Gulim" panose="020B0600000101010101" pitchFamily="34" charset="-127"/>
                <a:ea typeface="Gulim" panose="020B0600000101010101" pitchFamily="34" charset="-127"/>
              </a:rPr>
              <a:pPr eaLnBrk="1" hangingPunct="1"/>
              <a:t>175</a:t>
            </a:fld>
            <a:endParaRPr lang="en-US" altLang="ko-KR" b="0">
              <a:solidFill>
                <a:schemeClr val="tx1"/>
              </a:solidFill>
              <a:latin typeface="Gulim" panose="020B0600000101010101" pitchFamily="34" charset="-127"/>
              <a:ea typeface="Gulim" panose="020B0600000101010101" pitchFamily="34" charset="-127"/>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7">
            <a:extLst>
              <a:ext uri="{FF2B5EF4-FFF2-40B4-BE49-F238E27FC236}">
                <a16:creationId xmlns:a16="http://schemas.microsoft.com/office/drawing/2014/main" id="{2013E7CC-D8C2-834D-8CE1-2AEB4093612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B72AC020-3265-7E4B-A0D3-6B16C51138F5}" type="slidenum">
              <a:rPr lang="en-US" altLang="zh-CN" b="0">
                <a:solidFill>
                  <a:schemeClr val="tx1"/>
                </a:solidFill>
                <a:latin typeface="Gulim" panose="020B0600000101010101" pitchFamily="34" charset="-127"/>
                <a:ea typeface="Gulim" panose="020B0600000101010101" pitchFamily="34" charset="-127"/>
              </a:rPr>
              <a:pPr eaLnBrk="1" hangingPunct="1"/>
              <a:t>178</a:t>
            </a:fld>
            <a:endParaRPr lang="en-US" altLang="zh-CN" b="0">
              <a:solidFill>
                <a:schemeClr val="tx1"/>
              </a:solidFill>
              <a:latin typeface="Gulim" panose="020B0600000101010101" pitchFamily="34" charset="-127"/>
              <a:ea typeface="Gulim" panose="020B0600000101010101" pitchFamily="34" charset="-127"/>
            </a:endParaRPr>
          </a:p>
        </p:txBody>
      </p:sp>
      <p:sp>
        <p:nvSpPr>
          <p:cNvPr id="331779" name="Rectangle 2">
            <a:extLst>
              <a:ext uri="{FF2B5EF4-FFF2-40B4-BE49-F238E27FC236}">
                <a16:creationId xmlns:a16="http://schemas.microsoft.com/office/drawing/2014/main" id="{BFAA5BE0-8BA3-AD46-BB04-1F050828A8B9}"/>
              </a:ext>
            </a:extLst>
          </p:cNvPr>
          <p:cNvSpPr>
            <a:spLocks noGrp="1" noRot="1" noChangeAspect="1" noChangeArrowheads="1" noTextEdit="1"/>
          </p:cNvSpPr>
          <p:nvPr>
            <p:ph type="sldImg"/>
          </p:nvPr>
        </p:nvSpPr>
        <p:spPr>
          <a:xfrm>
            <a:off x="269875" y="0"/>
            <a:ext cx="6318250" cy="4738688"/>
          </a:xfrm>
          <a:ln/>
        </p:spPr>
      </p:sp>
      <p:sp>
        <p:nvSpPr>
          <p:cNvPr id="331780" name="Rectangle 3">
            <a:extLst>
              <a:ext uri="{FF2B5EF4-FFF2-40B4-BE49-F238E27FC236}">
                <a16:creationId xmlns:a16="http://schemas.microsoft.com/office/drawing/2014/main" id="{50BD3B53-7A6B-EA4E-8484-677259CCEE4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buFont typeface="Wingdings" pitchFamily="2" charset="2"/>
              <a:buChar char="§"/>
            </a:pPr>
            <a:r>
              <a:rPr lang="en-US" altLang="zh-CN">
                <a:cs typeface="Arial" panose="020B0604020202020204" pitchFamily="34" charset="0"/>
              </a:rPr>
              <a:t>For minor differences (e.g. three 8s and two 5s) the moderator can call the final estimate. -</a:t>
            </a:r>
            <a:r>
              <a:rPr lang="zh-CN" altLang="en-US">
                <a:solidFill>
                  <a:srgbClr val="FACCE6"/>
                </a:solidFill>
                <a:cs typeface="Arial" panose="020B0604020202020204" pitchFamily="34" charset="0"/>
              </a:rPr>
              <a:t>如果差距较小</a:t>
            </a:r>
            <a:r>
              <a:rPr lang="en-US" altLang="zh-CN">
                <a:solidFill>
                  <a:srgbClr val="FACCE6"/>
                </a:solidFill>
                <a:cs typeface="Arial" panose="020B0604020202020204" pitchFamily="34" charset="0"/>
              </a:rPr>
              <a:t> (</a:t>
            </a:r>
            <a:r>
              <a:rPr lang="zh-CN" altLang="en-US">
                <a:solidFill>
                  <a:srgbClr val="FACCE6"/>
                </a:solidFill>
                <a:cs typeface="Arial" panose="020B0604020202020204" pitchFamily="34" charset="0"/>
              </a:rPr>
              <a:t>如三个</a:t>
            </a:r>
            <a:r>
              <a:rPr lang="en-US" altLang="zh-CN">
                <a:solidFill>
                  <a:srgbClr val="FACCE6"/>
                </a:solidFill>
                <a:cs typeface="Arial" panose="020B0604020202020204" pitchFamily="34" charset="0"/>
              </a:rPr>
              <a:t>8</a:t>
            </a:r>
            <a:r>
              <a:rPr lang="zh-CN" altLang="en-US">
                <a:solidFill>
                  <a:srgbClr val="FACCE6"/>
                </a:solidFill>
                <a:cs typeface="Arial" panose="020B0604020202020204" pitchFamily="34" charset="0"/>
              </a:rPr>
              <a:t>两个</a:t>
            </a:r>
            <a:r>
              <a:rPr lang="en-US" altLang="zh-CN">
                <a:solidFill>
                  <a:srgbClr val="FACCE6"/>
                </a:solidFill>
                <a:cs typeface="Arial" panose="020B0604020202020204" pitchFamily="34" charset="0"/>
              </a:rPr>
              <a:t>5) </a:t>
            </a:r>
            <a:r>
              <a:rPr lang="zh-CN" altLang="en-US">
                <a:solidFill>
                  <a:srgbClr val="FACCE6"/>
                </a:solidFill>
                <a:cs typeface="Arial" panose="020B0604020202020204" pitchFamily="34" charset="0"/>
              </a:rPr>
              <a:t>，主持人确定最终的估值</a:t>
            </a:r>
            <a:r>
              <a:rPr lang="en-US" altLang="zh-CN">
                <a:solidFill>
                  <a:srgbClr val="FACCE6"/>
                </a:solidFill>
                <a:cs typeface="Arial" panose="020B0604020202020204" pitchFamily="34" charset="0"/>
              </a:rPr>
              <a:t>.</a:t>
            </a:r>
          </a:p>
          <a:p>
            <a:pPr lvl="1" eaLnBrk="1" hangingPunct="1">
              <a:buFont typeface="Wingdings" pitchFamily="2" charset="2"/>
              <a:buChar char="§"/>
            </a:pPr>
            <a:endParaRPr lang="en-US" altLang="zh-CN">
              <a:cs typeface="Arial" panose="020B0604020202020204" pitchFamily="34" charset="0"/>
            </a:endParaRPr>
          </a:p>
          <a:p>
            <a:pPr eaLnBrk="1" hangingPunct="1"/>
            <a:endParaRPr lang="en-US" altLang="zh-CN">
              <a:cs typeface="Arial" panose="020B0604020202020204"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幻灯片图像占位符 1">
            <a:extLst>
              <a:ext uri="{FF2B5EF4-FFF2-40B4-BE49-F238E27FC236}">
                <a16:creationId xmlns:a16="http://schemas.microsoft.com/office/drawing/2014/main" id="{B9D5A3F3-6818-8E4A-AAC2-999AD31A1F87}"/>
              </a:ext>
            </a:extLst>
          </p:cNvPr>
          <p:cNvSpPr>
            <a:spLocks noGrp="1" noRot="1" noChangeAspect="1" noTextEdit="1"/>
          </p:cNvSpPr>
          <p:nvPr>
            <p:ph type="sldImg"/>
          </p:nvPr>
        </p:nvSpPr>
        <p:spPr>
          <a:ln/>
        </p:spPr>
      </p:sp>
      <p:sp>
        <p:nvSpPr>
          <p:cNvPr id="332803" name="备注占位符 2">
            <a:extLst>
              <a:ext uri="{FF2B5EF4-FFF2-40B4-BE49-F238E27FC236}">
                <a16:creationId xmlns:a16="http://schemas.microsoft.com/office/drawing/2014/main" id="{60903838-DC14-C245-A089-86F59CA7FE5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600">
                <a:ea typeface="宋体" panose="02010600030101010101" pitchFamily="2" charset="-122"/>
              </a:rPr>
              <a:t>一种设计软件的方法，而不仅仅是一种测试方法所创建的测试用例用来指导和约束项目中的各项工作，对未来的各项工作提供一个安全的保护不需要测试的工作不需要完成所创建的测试用例通常替代详细的业务和技术需求定测试也有效地驱动设计，使设计更加趋向于可行的设计通常情况下需要自动测试的支持 </a:t>
            </a:r>
            <a:r>
              <a:rPr lang="en-US" altLang="zh-CN" sz="1600">
                <a:ea typeface="宋体" panose="02010600030101010101" pitchFamily="2" charset="-122"/>
              </a:rPr>
              <a:t>(EUnit, JUnit etc.).</a:t>
            </a:r>
            <a:r>
              <a:rPr lang="zh-CN" altLang="en-US" sz="1600">
                <a:ea typeface="宋体" panose="02010600030101010101" pitchFamily="2" charset="-122"/>
              </a:rPr>
              <a:t>对于</a:t>
            </a:r>
            <a:r>
              <a:rPr lang="en-US" altLang="zh-CN" sz="1600">
                <a:ea typeface="宋体" panose="02010600030101010101" pitchFamily="2" charset="-122"/>
              </a:rPr>
              <a:t>UI</a:t>
            </a:r>
            <a:r>
              <a:rPr lang="zh-CN" altLang="en-US" sz="1600">
                <a:ea typeface="宋体" panose="02010600030101010101" pitchFamily="2" charset="-122"/>
              </a:rPr>
              <a:t>软件应用</a:t>
            </a:r>
            <a:r>
              <a:rPr lang="en-US" altLang="zh-CN" sz="1600">
                <a:ea typeface="宋体" panose="02010600030101010101" pitchFamily="2" charset="-122"/>
              </a:rPr>
              <a:t>TDD</a:t>
            </a:r>
            <a:r>
              <a:rPr lang="zh-CN" altLang="en-US" sz="1600">
                <a:ea typeface="宋体" panose="02010600030101010101" pitchFamily="2" charset="-122"/>
              </a:rPr>
              <a:t>方法有一定的困难</a:t>
            </a:r>
          </a:p>
          <a:p>
            <a:endParaRPr lang="zh-CN" altLang="en-US"/>
          </a:p>
        </p:txBody>
      </p:sp>
      <p:sp>
        <p:nvSpPr>
          <p:cNvPr id="332804" name="灯片编号占位符 3">
            <a:extLst>
              <a:ext uri="{FF2B5EF4-FFF2-40B4-BE49-F238E27FC236}">
                <a16:creationId xmlns:a16="http://schemas.microsoft.com/office/drawing/2014/main" id="{CFF76605-96C9-B14A-A920-B8312F9562F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87B044F7-0BF4-7444-9503-F14A5D4C3DC8}" type="slidenum">
              <a:rPr lang="en-US" altLang="ko-KR" b="0">
                <a:solidFill>
                  <a:schemeClr val="tx1"/>
                </a:solidFill>
                <a:latin typeface="Gulim" panose="020B0600000101010101" pitchFamily="34" charset="-127"/>
                <a:ea typeface="Gulim" panose="020B0600000101010101" pitchFamily="34" charset="-127"/>
              </a:rPr>
              <a:pPr eaLnBrk="1" hangingPunct="1"/>
              <a:t>181</a:t>
            </a:fld>
            <a:endParaRPr lang="en-US" altLang="ko-KR" b="0">
              <a:solidFill>
                <a:schemeClr val="tx1"/>
              </a:solidFill>
              <a:latin typeface="Gulim" panose="020B0600000101010101" pitchFamily="34" charset="-127"/>
              <a:ea typeface="Gulim" panose="020B0600000101010101" pitchFamily="34" charset="-127"/>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5">
            <a:extLst>
              <a:ext uri="{FF2B5EF4-FFF2-40B4-BE49-F238E27FC236}">
                <a16:creationId xmlns:a16="http://schemas.microsoft.com/office/drawing/2014/main" id="{5C3B1775-9785-B644-8838-74D7662E71A0}"/>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p>
        </p:txBody>
      </p:sp>
      <p:sp>
        <p:nvSpPr>
          <p:cNvPr id="232451" name="Rectangle 21">
            <a:extLst>
              <a:ext uri="{FF2B5EF4-FFF2-40B4-BE49-F238E27FC236}">
                <a16:creationId xmlns:a16="http://schemas.microsoft.com/office/drawing/2014/main" id="{3E6F3EAE-82FA-E94D-81A7-08284E30285A}"/>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a:t>
            </a:r>
            <a:r>
              <a:rPr lang="en-US" altLang="zh-CN" sz="900" b="0">
                <a:solidFill>
                  <a:schemeClr val="tx1"/>
                </a:solidFill>
                <a:latin typeface="Arial" panose="020B0604020202020204" pitchFamily="34" charset="0"/>
                <a:ea typeface="Gulim" panose="020B0600000101010101" pitchFamily="34" charset="-127"/>
              </a:rPr>
              <a:t> 1 RUP</a:t>
            </a:r>
            <a:r>
              <a:rPr lang="zh-CN" altLang="en-US" sz="900" b="0">
                <a:solidFill>
                  <a:schemeClr val="tx1"/>
                </a:solidFill>
                <a:latin typeface="Arial" panose="020B0604020202020204" pitchFamily="34" charset="0"/>
                <a:ea typeface="Gulim" panose="020B0600000101010101" pitchFamily="34" charset="-127"/>
              </a:rPr>
              <a:t>的引入和主要原则</a:t>
            </a:r>
            <a:endParaRPr lang="en-US" altLang="zh-CN" sz="900" b="0">
              <a:solidFill>
                <a:schemeClr val="tx1"/>
              </a:solidFill>
              <a:latin typeface="ZapfHumnst BT"/>
              <a:ea typeface="Gulim" panose="020B0600000101010101" pitchFamily="34" charset="-127"/>
            </a:endParaRPr>
          </a:p>
        </p:txBody>
      </p:sp>
      <p:sp>
        <p:nvSpPr>
          <p:cNvPr id="232452" name="Rectangle 2">
            <a:extLst>
              <a:ext uri="{FF2B5EF4-FFF2-40B4-BE49-F238E27FC236}">
                <a16:creationId xmlns:a16="http://schemas.microsoft.com/office/drawing/2014/main" id="{3C02AD15-E39E-1D40-A58F-AF1673555017}"/>
              </a:ext>
            </a:extLst>
          </p:cNvPr>
          <p:cNvSpPr>
            <a:spLocks noGrp="1" noRot="1" noChangeAspect="1" noChangeArrowheads="1" noTextEdit="1"/>
          </p:cNvSpPr>
          <p:nvPr>
            <p:ph type="sldImg"/>
          </p:nvPr>
        </p:nvSpPr>
        <p:spPr>
          <a:ln/>
        </p:spPr>
      </p:sp>
      <p:sp>
        <p:nvSpPr>
          <p:cNvPr id="232453" name="Rectangle 3">
            <a:extLst>
              <a:ext uri="{FF2B5EF4-FFF2-40B4-BE49-F238E27FC236}">
                <a16:creationId xmlns:a16="http://schemas.microsoft.com/office/drawing/2014/main" id="{53F59A9F-173A-5D4C-9E68-087A11FF283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900" b="1">
                <a:latin typeface="ZapfHumnst BT"/>
              </a:rPr>
              <a:t>最知名的</a:t>
            </a:r>
            <a:r>
              <a:rPr lang="en-US" altLang="zh-CN" sz="900" b="1">
                <a:latin typeface="ZapfHumnst BT"/>
              </a:rPr>
              <a:t>“</a:t>
            </a:r>
            <a:r>
              <a:rPr lang="zh-CN" altLang="en-US" sz="900" b="1">
                <a:latin typeface="ZapfHumnst BT"/>
              </a:rPr>
              <a:t>反模式</a:t>
            </a:r>
            <a:r>
              <a:rPr lang="en-US" altLang="zh-CN" sz="900" b="1">
                <a:latin typeface="ZapfHumnst BT"/>
              </a:rPr>
              <a:t>” </a:t>
            </a:r>
            <a:r>
              <a:rPr lang="zh-CN" altLang="en-US" sz="900" b="1">
                <a:latin typeface="ZapfHumnst BT"/>
              </a:rPr>
              <a:t>或者违背原则的行为可能会对软件开发项目产生不利影响：</a:t>
            </a:r>
            <a:br>
              <a:rPr lang="en-US" altLang="zh-CN" sz="900" b="1">
                <a:latin typeface="ZapfHumnst BT"/>
              </a:rPr>
            </a:br>
            <a:endParaRPr lang="en-US" altLang="zh-CN" sz="900" b="1">
              <a:latin typeface="ZapfHumnst BT"/>
            </a:endParaRPr>
          </a:p>
          <a:p>
            <a:pPr eaLnBrk="1" hangingPunct="1"/>
            <a:r>
              <a:rPr lang="zh-CN" altLang="en-US" sz="900">
                <a:latin typeface="ZapfHumnst BT"/>
              </a:rPr>
              <a:t>在计划之前尽量多看一些流程和详情信息：</a:t>
            </a:r>
            <a:endParaRPr lang="en-US" altLang="zh-CN" sz="900">
              <a:latin typeface="ZapfHumnst BT"/>
            </a:endParaRPr>
          </a:p>
          <a:p>
            <a:pPr marL="215900" lvl="1" indent="-107950" eaLnBrk="1" hangingPunct="1">
              <a:buClr>
                <a:schemeClr val="accent1"/>
              </a:buClr>
              <a:buFontTx/>
              <a:buChar char="•"/>
            </a:pPr>
            <a:r>
              <a:rPr lang="zh-CN" altLang="en-US" sz="900">
                <a:latin typeface="ZapfHumnst BT"/>
              </a:rPr>
              <a:t>制定早期估算并坚持这些估算</a:t>
            </a:r>
            <a:br>
              <a:rPr lang="en-US" altLang="zh-CN" sz="900">
                <a:latin typeface="ZapfHumnst BT"/>
              </a:rPr>
            </a:br>
            <a:endParaRPr lang="en-US" altLang="zh-CN" sz="900">
              <a:latin typeface="ZapfHumnst BT"/>
            </a:endParaRPr>
          </a:p>
          <a:p>
            <a:pPr marL="215900" lvl="1" indent="-107950" eaLnBrk="1" hangingPunct="1">
              <a:buClr>
                <a:schemeClr val="accent1"/>
              </a:buClr>
              <a:buFontTx/>
              <a:buChar char="•"/>
            </a:pPr>
            <a:r>
              <a:rPr lang="zh-CN" altLang="en-US" sz="900">
                <a:latin typeface="ZapfHumnst BT"/>
              </a:rPr>
              <a:t>制定准确的计划并且通过这个静态计划跟踪管理项目。</a:t>
            </a:r>
            <a:br>
              <a:rPr lang="en-US" altLang="zh-CN" sz="900">
                <a:latin typeface="ZapfHumnst BT"/>
              </a:rPr>
            </a:br>
            <a:endParaRPr lang="en-US" altLang="zh-CN" sz="900">
              <a:latin typeface="ZapfHumnst BT"/>
            </a:endParaRPr>
          </a:p>
          <a:p>
            <a:pPr marL="215900" lvl="1" indent="-107950" eaLnBrk="1" hangingPunct="1">
              <a:buClr>
                <a:schemeClr val="accent1"/>
              </a:buClr>
              <a:buFontTx/>
              <a:buChar char="•"/>
            </a:pPr>
            <a:r>
              <a:rPr lang="zh-CN" altLang="en-US" sz="900">
                <a:latin typeface="ZapfHumnst BT"/>
              </a:rPr>
              <a:t>在生命周期中始终使用同一级别的流程</a:t>
            </a:r>
            <a:endParaRPr lang="en-US" altLang="zh-CN" sz="900">
              <a:latin typeface="ZapfHumnst BT"/>
            </a:endParaRPr>
          </a:p>
          <a:p>
            <a:pPr eaLnBrk="1" hangingPunct="1"/>
            <a:endParaRPr lang="en-US" altLang="zh-CN" sz="900">
              <a:latin typeface="ZapfHumnst BT"/>
            </a:endParaRPr>
          </a:p>
          <a:p>
            <a:pPr eaLnBrk="1" hangingPunct="1"/>
            <a:endParaRPr lang="en-US" altLang="zh-CN" sz="900">
              <a:latin typeface="ZapfHumnst BT"/>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幻灯片图像占位符 1">
            <a:extLst>
              <a:ext uri="{FF2B5EF4-FFF2-40B4-BE49-F238E27FC236}">
                <a16:creationId xmlns:a16="http://schemas.microsoft.com/office/drawing/2014/main" id="{32CDC0A4-8509-6945-B401-077DBD2B0060}"/>
              </a:ext>
            </a:extLst>
          </p:cNvPr>
          <p:cNvSpPr>
            <a:spLocks noGrp="1" noRot="1" noChangeAspect="1" noTextEdit="1"/>
          </p:cNvSpPr>
          <p:nvPr>
            <p:ph type="sldImg"/>
          </p:nvPr>
        </p:nvSpPr>
        <p:spPr>
          <a:ln/>
        </p:spPr>
      </p:sp>
      <p:sp>
        <p:nvSpPr>
          <p:cNvPr id="333827" name="备注占位符 2">
            <a:extLst>
              <a:ext uri="{FF2B5EF4-FFF2-40B4-BE49-F238E27FC236}">
                <a16:creationId xmlns:a16="http://schemas.microsoft.com/office/drawing/2014/main" id="{8ACF5672-9623-C742-A94A-80AD9861296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ea typeface="宋体" panose="02010600030101010101" pitchFamily="2" charset="-122"/>
                <a:sym typeface="Wingdings" pitchFamily="2" charset="2"/>
              </a:rPr>
              <a:t>价格固定限制了灵活性 </a:t>
            </a:r>
            <a:r>
              <a:rPr lang="en-US" altLang="zh-CN">
                <a:ea typeface="宋体" panose="02010600030101010101" pitchFamily="2" charset="-122"/>
                <a:sym typeface="Wingdings" pitchFamily="2" charset="2"/>
              </a:rPr>
              <a:t>(</a:t>
            </a:r>
            <a:r>
              <a:rPr lang="zh-CN" altLang="en-US">
                <a:ea typeface="宋体" panose="02010600030101010101" pitchFamily="2" charset="-122"/>
                <a:sym typeface="Wingdings" pitchFamily="2" charset="2"/>
              </a:rPr>
              <a:t>对变化的响应</a:t>
            </a:r>
            <a:r>
              <a:rPr lang="en-US" altLang="zh-CN">
                <a:ea typeface="宋体" panose="02010600030101010101" pitchFamily="2" charset="-122"/>
                <a:sym typeface="Wingdings" pitchFamily="2" charset="2"/>
              </a:rPr>
              <a:t>):</a:t>
            </a:r>
          </a:p>
          <a:p>
            <a:pPr lvl="1" eaLnBrk="1" hangingPunct="1"/>
            <a:r>
              <a:rPr lang="zh-CN" altLang="en-US">
                <a:ea typeface="宋体" panose="02010600030101010101" pitchFamily="2" charset="-122"/>
                <a:sym typeface="Wingdings" pitchFamily="2" charset="2"/>
              </a:rPr>
              <a:t>如果价格和进度是固定的，那么整个项目的范围也是固定的</a:t>
            </a:r>
            <a:r>
              <a:rPr lang="en-US" altLang="zh-CN">
                <a:ea typeface="宋体" panose="02010600030101010101" pitchFamily="2" charset="-122"/>
                <a:sym typeface="Wingdings" pitchFamily="2" charset="2"/>
              </a:rPr>
              <a:t> (PB).</a:t>
            </a:r>
          </a:p>
          <a:p>
            <a:pPr lvl="1" eaLnBrk="1" hangingPunct="1"/>
            <a:r>
              <a:rPr lang="zh-CN" altLang="en-US">
                <a:ea typeface="宋体" panose="02010600030101010101" pitchFamily="2" charset="-122"/>
                <a:sym typeface="Wingdings" pitchFamily="2" charset="2"/>
              </a:rPr>
              <a:t>必须对项目所有的迭代都进行详细的计划和规模估计</a:t>
            </a:r>
            <a:r>
              <a:rPr lang="en-US" altLang="zh-CN">
                <a:ea typeface="宋体" panose="02010600030101010101" pitchFamily="2" charset="-122"/>
                <a:sym typeface="Wingdings" pitchFamily="2" charset="2"/>
              </a:rPr>
              <a:t>.</a:t>
            </a:r>
          </a:p>
          <a:p>
            <a:pPr lvl="1" eaLnBrk="1" hangingPunct="1"/>
            <a:r>
              <a:rPr lang="zh-CN" altLang="en-US">
                <a:ea typeface="宋体" panose="02010600030101010101" pitchFamily="2" charset="-122"/>
                <a:sym typeface="Wingdings" pitchFamily="2" charset="2"/>
              </a:rPr>
              <a:t>变更项目的范围，以及随之而来的预算</a:t>
            </a:r>
            <a:r>
              <a:rPr lang="en-US" altLang="zh-CN">
                <a:ea typeface="宋体" panose="02010600030101010101" pitchFamily="2" charset="-122"/>
                <a:sym typeface="Wingdings" pitchFamily="2" charset="2"/>
              </a:rPr>
              <a:t>/</a:t>
            </a:r>
            <a:r>
              <a:rPr lang="zh-CN" altLang="en-US">
                <a:ea typeface="宋体" panose="02010600030101010101" pitchFamily="2" charset="-122"/>
                <a:sym typeface="Wingdings" pitchFamily="2" charset="2"/>
              </a:rPr>
              <a:t>进度的变更需要提交</a:t>
            </a:r>
            <a:r>
              <a:rPr lang="en-US" altLang="zh-CN">
                <a:ea typeface="宋体" panose="02010600030101010101" pitchFamily="2" charset="-122"/>
                <a:sym typeface="Wingdings" pitchFamily="2" charset="2"/>
              </a:rPr>
              <a:t>CR.</a:t>
            </a:r>
          </a:p>
          <a:p>
            <a:pPr lvl="2" eaLnBrk="1" hangingPunct="1"/>
            <a:r>
              <a:rPr lang="zh-CN" altLang="en-US">
                <a:ea typeface="宋体" panose="02010600030101010101" pitchFamily="2" charset="-122"/>
              </a:rPr>
              <a:t>当然可以改变产品需求清单的优先级，或者不改变工作量前提下把其中的某一项换成另一项</a:t>
            </a:r>
            <a:r>
              <a:rPr lang="en-US" altLang="zh-CN">
                <a:ea typeface="宋体" panose="02010600030101010101" pitchFamily="2" charset="-122"/>
              </a:rPr>
              <a:t>.</a:t>
            </a:r>
            <a:endParaRPr lang="en-US" altLang="zh-CN">
              <a:ea typeface="宋体" panose="02010600030101010101" pitchFamily="2" charset="-122"/>
              <a:sym typeface="Wingdings" pitchFamily="2" charset="2"/>
            </a:endParaRPr>
          </a:p>
          <a:p>
            <a:endParaRPr lang="zh-CN" altLang="en-US"/>
          </a:p>
        </p:txBody>
      </p:sp>
      <p:sp>
        <p:nvSpPr>
          <p:cNvPr id="333828" name="灯片编号占位符 3">
            <a:extLst>
              <a:ext uri="{FF2B5EF4-FFF2-40B4-BE49-F238E27FC236}">
                <a16:creationId xmlns:a16="http://schemas.microsoft.com/office/drawing/2014/main" id="{6F979E3E-62A2-F24D-AE54-ED83F4F763E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68491999-00B1-F64D-A36B-CB16189DC1A0}" type="slidenum">
              <a:rPr lang="en-US" altLang="ko-KR" b="0">
                <a:solidFill>
                  <a:schemeClr val="tx1"/>
                </a:solidFill>
                <a:latin typeface="Gulim" panose="020B0600000101010101" pitchFamily="34" charset="-127"/>
                <a:ea typeface="Gulim" panose="020B0600000101010101" pitchFamily="34" charset="-127"/>
              </a:rPr>
              <a:pPr eaLnBrk="1" hangingPunct="1"/>
              <a:t>188</a:t>
            </a:fld>
            <a:endParaRPr lang="en-US" altLang="ko-KR" b="0">
              <a:solidFill>
                <a:schemeClr val="tx1"/>
              </a:solidFill>
              <a:latin typeface="Gulim" panose="020B0600000101010101" pitchFamily="34" charset="-127"/>
              <a:ea typeface="Gulim" panose="020B0600000101010101" pitchFamily="34" charset="-127"/>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7">
            <a:extLst>
              <a:ext uri="{FF2B5EF4-FFF2-40B4-BE49-F238E27FC236}">
                <a16:creationId xmlns:a16="http://schemas.microsoft.com/office/drawing/2014/main" id="{8B9D8224-3009-A141-864F-1DD3D3A3CCF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E5EBC9C6-72CA-B74A-861C-AFD25DA43A96}" type="slidenum">
              <a:rPr lang="en-US" altLang="zh-CN" b="0">
                <a:solidFill>
                  <a:schemeClr val="tx1"/>
                </a:solidFill>
                <a:latin typeface="Gulim" panose="020B0600000101010101" pitchFamily="34" charset="-127"/>
                <a:ea typeface="Gulim" panose="020B0600000101010101" pitchFamily="34" charset="-127"/>
              </a:rPr>
              <a:pPr eaLnBrk="1" hangingPunct="1"/>
              <a:t>192</a:t>
            </a:fld>
            <a:endParaRPr lang="en-US" altLang="zh-CN" b="0">
              <a:solidFill>
                <a:schemeClr val="tx1"/>
              </a:solidFill>
              <a:latin typeface="Gulim" panose="020B0600000101010101" pitchFamily="34" charset="-127"/>
              <a:ea typeface="Gulim" panose="020B0600000101010101" pitchFamily="34" charset="-127"/>
            </a:endParaRPr>
          </a:p>
        </p:txBody>
      </p:sp>
      <p:sp>
        <p:nvSpPr>
          <p:cNvPr id="334851" name="Rectangle 2">
            <a:extLst>
              <a:ext uri="{FF2B5EF4-FFF2-40B4-BE49-F238E27FC236}">
                <a16:creationId xmlns:a16="http://schemas.microsoft.com/office/drawing/2014/main" id="{83EB3468-2543-9147-9B9B-5C7075EF9370}"/>
              </a:ext>
            </a:extLst>
          </p:cNvPr>
          <p:cNvSpPr>
            <a:spLocks noGrp="1" noRot="1" noChangeAspect="1" noChangeArrowheads="1" noTextEdit="1"/>
          </p:cNvSpPr>
          <p:nvPr>
            <p:ph type="sldImg"/>
          </p:nvPr>
        </p:nvSpPr>
        <p:spPr>
          <a:xfrm>
            <a:off x="269875" y="0"/>
            <a:ext cx="6318250" cy="4738688"/>
          </a:xfrm>
          <a:ln/>
        </p:spPr>
      </p:sp>
      <p:sp>
        <p:nvSpPr>
          <p:cNvPr id="334852" name="Rectangle 3">
            <a:extLst>
              <a:ext uri="{FF2B5EF4-FFF2-40B4-BE49-F238E27FC236}">
                <a16:creationId xmlns:a16="http://schemas.microsoft.com/office/drawing/2014/main" id="{191A9A76-FEEB-1E4D-94AE-BA7408C32E8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cs typeface="Arial" panose="020B0604020202020204" pitchFamily="34" charset="0"/>
              </a:rPr>
              <a:t>解决了部分问题，同时产生了新的问题</a:t>
            </a:r>
          </a:p>
          <a:p>
            <a:pPr eaLnBrk="1" hangingPunct="1"/>
            <a:endParaRPr lang="zh-CN" altLang="en-US">
              <a:cs typeface="Arial" panose="020B0604020202020204"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7">
            <a:extLst>
              <a:ext uri="{FF2B5EF4-FFF2-40B4-BE49-F238E27FC236}">
                <a16:creationId xmlns:a16="http://schemas.microsoft.com/office/drawing/2014/main" id="{CB0FDA7B-0466-7B4B-8E39-DDC2DD20678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9BC7D906-9D25-BD45-8970-D9C8DBC07D7C}" type="slidenum">
              <a:rPr lang="en-US" altLang="ko-KR" b="0">
                <a:solidFill>
                  <a:schemeClr val="tx1"/>
                </a:solidFill>
                <a:latin typeface="Gulim" panose="020B0600000101010101" pitchFamily="34" charset="-127"/>
                <a:ea typeface="Gulim" panose="020B0600000101010101" pitchFamily="34" charset="-127"/>
              </a:rPr>
              <a:pPr eaLnBrk="1" hangingPunct="1"/>
              <a:t>205</a:t>
            </a:fld>
            <a:endParaRPr lang="en-US" altLang="ko-KR" b="0">
              <a:solidFill>
                <a:schemeClr val="tx1"/>
              </a:solidFill>
              <a:latin typeface="Gulim" panose="020B0600000101010101" pitchFamily="34" charset="-127"/>
              <a:ea typeface="Gulim" panose="020B0600000101010101" pitchFamily="34" charset="-127"/>
            </a:endParaRPr>
          </a:p>
        </p:txBody>
      </p:sp>
      <p:sp>
        <p:nvSpPr>
          <p:cNvPr id="335875" name="Rectangle 2">
            <a:extLst>
              <a:ext uri="{FF2B5EF4-FFF2-40B4-BE49-F238E27FC236}">
                <a16:creationId xmlns:a16="http://schemas.microsoft.com/office/drawing/2014/main" id="{63CBEEBC-268D-ED4B-B3B9-41AAE9F39001}"/>
              </a:ext>
            </a:extLst>
          </p:cNvPr>
          <p:cNvSpPr>
            <a:spLocks noGrp="1" noRot="1" noChangeAspect="1" noChangeArrowheads="1" noTextEdit="1"/>
          </p:cNvSpPr>
          <p:nvPr>
            <p:ph type="sldImg"/>
          </p:nvPr>
        </p:nvSpPr>
        <p:spPr>
          <a:ln/>
        </p:spPr>
      </p:sp>
      <p:sp>
        <p:nvSpPr>
          <p:cNvPr id="335876" name="Rectangle 3">
            <a:extLst>
              <a:ext uri="{FF2B5EF4-FFF2-40B4-BE49-F238E27FC236}">
                <a16:creationId xmlns:a16="http://schemas.microsoft.com/office/drawing/2014/main" id="{2BAD3262-ABEA-164B-9D5C-398E03B74FD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15">
            <a:extLst>
              <a:ext uri="{FF2B5EF4-FFF2-40B4-BE49-F238E27FC236}">
                <a16:creationId xmlns:a16="http://schemas.microsoft.com/office/drawing/2014/main" id="{7691EAF3-AC3D-C34B-9664-AE5501A39FA5}"/>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p>
        </p:txBody>
      </p:sp>
      <p:sp>
        <p:nvSpPr>
          <p:cNvPr id="233475" name="Rectangle 21">
            <a:extLst>
              <a:ext uri="{FF2B5EF4-FFF2-40B4-BE49-F238E27FC236}">
                <a16:creationId xmlns:a16="http://schemas.microsoft.com/office/drawing/2014/main" id="{B37E4012-DB5C-B445-93DD-C0DA0691F379}"/>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a:t>
            </a:r>
            <a:r>
              <a:rPr lang="en-US" altLang="zh-CN" sz="900" b="0">
                <a:solidFill>
                  <a:schemeClr val="tx1"/>
                </a:solidFill>
                <a:latin typeface="Arial" panose="020B0604020202020204" pitchFamily="34" charset="0"/>
                <a:ea typeface="Gulim" panose="020B0600000101010101" pitchFamily="34" charset="-127"/>
              </a:rPr>
              <a:t> 1 RUP</a:t>
            </a:r>
            <a:r>
              <a:rPr lang="zh-CN" altLang="en-US" sz="900" b="0">
                <a:solidFill>
                  <a:schemeClr val="tx1"/>
                </a:solidFill>
                <a:latin typeface="Arial" panose="020B0604020202020204" pitchFamily="34" charset="0"/>
                <a:ea typeface="Gulim" panose="020B0600000101010101" pitchFamily="34" charset="-127"/>
              </a:rPr>
              <a:t>的引入和主要原则</a:t>
            </a:r>
            <a:endParaRPr lang="en-US" altLang="zh-CN" sz="900" b="0">
              <a:solidFill>
                <a:schemeClr val="tx1"/>
              </a:solidFill>
              <a:latin typeface="ZapfHumnst BT"/>
              <a:ea typeface="Gulim" panose="020B0600000101010101" pitchFamily="34" charset="-127"/>
            </a:endParaRPr>
          </a:p>
        </p:txBody>
      </p:sp>
      <p:sp>
        <p:nvSpPr>
          <p:cNvPr id="233476" name="Rectangle 2">
            <a:extLst>
              <a:ext uri="{FF2B5EF4-FFF2-40B4-BE49-F238E27FC236}">
                <a16:creationId xmlns:a16="http://schemas.microsoft.com/office/drawing/2014/main" id="{EB3CF540-C88E-134B-877E-E887AA123939}"/>
              </a:ext>
            </a:extLst>
          </p:cNvPr>
          <p:cNvSpPr>
            <a:spLocks noGrp="1" noRot="1" noChangeAspect="1" noChangeArrowheads="1" noTextEdit="1"/>
          </p:cNvSpPr>
          <p:nvPr>
            <p:ph type="sldImg"/>
          </p:nvPr>
        </p:nvSpPr>
        <p:spPr>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5">
            <a:extLst>
              <a:ext uri="{FF2B5EF4-FFF2-40B4-BE49-F238E27FC236}">
                <a16:creationId xmlns:a16="http://schemas.microsoft.com/office/drawing/2014/main" id="{59373C39-9472-CE49-8B5A-5F62760D7A7B}"/>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p>
        </p:txBody>
      </p:sp>
      <p:sp>
        <p:nvSpPr>
          <p:cNvPr id="234499" name="Rectangle 21">
            <a:extLst>
              <a:ext uri="{FF2B5EF4-FFF2-40B4-BE49-F238E27FC236}">
                <a16:creationId xmlns:a16="http://schemas.microsoft.com/office/drawing/2014/main" id="{9D15FE81-1F15-2E46-9550-85B04A21552F}"/>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a:t>
            </a:r>
            <a:r>
              <a:rPr lang="en-US" altLang="zh-CN" sz="900" b="0">
                <a:solidFill>
                  <a:schemeClr val="tx1"/>
                </a:solidFill>
                <a:latin typeface="Arial" panose="020B0604020202020204" pitchFamily="34" charset="0"/>
                <a:ea typeface="Gulim" panose="020B0600000101010101" pitchFamily="34" charset="-127"/>
              </a:rPr>
              <a:t> 1 RUP</a:t>
            </a:r>
            <a:r>
              <a:rPr lang="zh-CN" altLang="en-US" sz="900" b="0">
                <a:solidFill>
                  <a:schemeClr val="tx1"/>
                </a:solidFill>
                <a:latin typeface="Arial" panose="020B0604020202020204" pitchFamily="34" charset="0"/>
                <a:ea typeface="Gulim" panose="020B0600000101010101" pitchFamily="34" charset="-127"/>
              </a:rPr>
              <a:t>的引入和主要原则</a:t>
            </a:r>
            <a:endParaRPr lang="en-US" altLang="zh-CN" sz="900" b="0">
              <a:solidFill>
                <a:schemeClr val="tx1"/>
              </a:solidFill>
              <a:latin typeface="ZapfHumnst BT"/>
              <a:ea typeface="Gulim" panose="020B0600000101010101" pitchFamily="34" charset="-127"/>
            </a:endParaRPr>
          </a:p>
        </p:txBody>
      </p:sp>
      <p:sp>
        <p:nvSpPr>
          <p:cNvPr id="234500" name="Rectangle 2">
            <a:extLst>
              <a:ext uri="{FF2B5EF4-FFF2-40B4-BE49-F238E27FC236}">
                <a16:creationId xmlns:a16="http://schemas.microsoft.com/office/drawing/2014/main" id="{53B35CE4-F296-9C42-83D0-92E6DADEB52D}"/>
              </a:ext>
            </a:extLst>
          </p:cNvPr>
          <p:cNvSpPr>
            <a:spLocks noGrp="1" noRot="1" noChangeAspect="1" noChangeArrowheads="1" noTextEdit="1"/>
          </p:cNvSpPr>
          <p:nvPr>
            <p:ph type="sldImg"/>
          </p:nvPr>
        </p:nvSpPr>
        <p:spPr>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15">
            <a:extLst>
              <a:ext uri="{FF2B5EF4-FFF2-40B4-BE49-F238E27FC236}">
                <a16:creationId xmlns:a16="http://schemas.microsoft.com/office/drawing/2014/main" id="{0CBDE9E6-9612-7740-8B5F-43699FB52960}"/>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p>
        </p:txBody>
      </p:sp>
      <p:sp>
        <p:nvSpPr>
          <p:cNvPr id="235523" name="Rectangle 21">
            <a:extLst>
              <a:ext uri="{FF2B5EF4-FFF2-40B4-BE49-F238E27FC236}">
                <a16:creationId xmlns:a16="http://schemas.microsoft.com/office/drawing/2014/main" id="{080AB4C0-7313-D741-A53F-5F3D76126476}"/>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a:t>
            </a:r>
            <a:r>
              <a:rPr lang="en-US" altLang="zh-CN" sz="900" b="0">
                <a:solidFill>
                  <a:schemeClr val="tx1"/>
                </a:solidFill>
                <a:latin typeface="Arial" panose="020B0604020202020204" pitchFamily="34" charset="0"/>
                <a:ea typeface="Gulim" panose="020B0600000101010101" pitchFamily="34" charset="-127"/>
              </a:rPr>
              <a:t> 1 RUP</a:t>
            </a:r>
            <a:r>
              <a:rPr lang="zh-CN" altLang="en-US" sz="900" b="0">
                <a:solidFill>
                  <a:schemeClr val="tx1"/>
                </a:solidFill>
                <a:latin typeface="Arial" panose="020B0604020202020204" pitchFamily="34" charset="0"/>
                <a:ea typeface="Gulim" panose="020B0600000101010101" pitchFamily="34" charset="-127"/>
              </a:rPr>
              <a:t>的引入和主要原则</a:t>
            </a:r>
            <a:endParaRPr lang="en-US" altLang="zh-CN" sz="900" b="0">
              <a:solidFill>
                <a:schemeClr val="tx1"/>
              </a:solidFill>
              <a:latin typeface="ZapfHumnst BT"/>
              <a:ea typeface="Gulim" panose="020B0600000101010101" pitchFamily="34" charset="-127"/>
            </a:endParaRPr>
          </a:p>
        </p:txBody>
      </p:sp>
      <p:sp>
        <p:nvSpPr>
          <p:cNvPr id="235524" name="Rectangle 2">
            <a:extLst>
              <a:ext uri="{FF2B5EF4-FFF2-40B4-BE49-F238E27FC236}">
                <a16:creationId xmlns:a16="http://schemas.microsoft.com/office/drawing/2014/main" id="{958A9154-7C3C-714B-AFD4-1008F422149E}"/>
              </a:ext>
            </a:extLst>
          </p:cNvPr>
          <p:cNvSpPr>
            <a:spLocks noGrp="1" noRot="1" noChangeAspect="1" noChangeArrowheads="1" noTextEdit="1"/>
          </p:cNvSpPr>
          <p:nvPr>
            <p:ph type="sldImg"/>
          </p:nvPr>
        </p:nvSpPr>
        <p:spPr>
          <a:ln/>
        </p:spPr>
      </p:sp>
      <p:sp>
        <p:nvSpPr>
          <p:cNvPr id="235525" name="Rectangle 3">
            <a:extLst>
              <a:ext uri="{FF2B5EF4-FFF2-40B4-BE49-F238E27FC236}">
                <a16:creationId xmlns:a16="http://schemas.microsoft.com/office/drawing/2014/main" id="{5CD7B100-A228-B046-9088-3DE77637FE6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900" b="1">
                <a:latin typeface="ZapfHumnst BT"/>
              </a:rPr>
              <a:t>最知名的</a:t>
            </a:r>
            <a:r>
              <a:rPr lang="en-US" altLang="zh-CN" sz="900" b="1">
                <a:latin typeface="ZapfHumnst BT"/>
              </a:rPr>
              <a:t>“</a:t>
            </a:r>
            <a:r>
              <a:rPr lang="zh-CN" altLang="en-US" sz="900" b="1">
                <a:latin typeface="ZapfHumnst BT"/>
              </a:rPr>
              <a:t>反模式</a:t>
            </a:r>
            <a:r>
              <a:rPr lang="en-US" altLang="zh-CN" sz="900" b="1">
                <a:latin typeface="ZapfHumnst BT"/>
              </a:rPr>
              <a:t>” </a:t>
            </a:r>
            <a:r>
              <a:rPr lang="zh-CN" altLang="en-US" sz="900" b="1">
                <a:latin typeface="ZapfHumnst BT"/>
              </a:rPr>
              <a:t>或者违背原则的行为可能会对软件开发项目产生不利影响：</a:t>
            </a:r>
            <a:br>
              <a:rPr lang="en-US" altLang="zh-CN" sz="900" b="1">
                <a:latin typeface="ZapfHumnst BT"/>
              </a:rPr>
            </a:br>
            <a:endParaRPr lang="en-US" altLang="zh-CN" sz="900" b="1">
              <a:latin typeface="ZapfHumnst BT"/>
            </a:endParaRPr>
          </a:p>
          <a:p>
            <a:pPr eaLnBrk="1" hangingPunct="1"/>
            <a:r>
              <a:rPr lang="zh-CN" altLang="en-US" sz="900">
                <a:latin typeface="ZapfHumnst BT"/>
              </a:rPr>
              <a:t>在计划之前尽量多看一些流程和详情信息：</a:t>
            </a:r>
            <a:endParaRPr lang="en-US" altLang="zh-CN" sz="900">
              <a:latin typeface="ZapfHumnst BT"/>
            </a:endParaRPr>
          </a:p>
          <a:p>
            <a:pPr marL="215900" lvl="1" indent="-107950" eaLnBrk="1" hangingPunct="1">
              <a:buClr>
                <a:schemeClr val="accent1"/>
              </a:buClr>
              <a:buFontTx/>
              <a:buChar char="•"/>
            </a:pPr>
            <a:r>
              <a:rPr lang="zh-CN" altLang="en-US" sz="900">
                <a:latin typeface="ZapfHumnst BT"/>
              </a:rPr>
              <a:t>制定早期估算并坚持这些估算</a:t>
            </a:r>
            <a:br>
              <a:rPr lang="en-US" altLang="zh-CN" sz="900">
                <a:latin typeface="ZapfHumnst BT"/>
              </a:rPr>
            </a:br>
            <a:endParaRPr lang="en-US" altLang="zh-CN" sz="900">
              <a:latin typeface="ZapfHumnst BT"/>
            </a:endParaRPr>
          </a:p>
          <a:p>
            <a:pPr marL="215900" lvl="1" indent="-107950" eaLnBrk="1" hangingPunct="1">
              <a:buClr>
                <a:schemeClr val="accent1"/>
              </a:buClr>
              <a:buFontTx/>
              <a:buChar char="•"/>
            </a:pPr>
            <a:r>
              <a:rPr lang="zh-CN" altLang="en-US" sz="900">
                <a:latin typeface="ZapfHumnst BT"/>
              </a:rPr>
              <a:t>制定准确的计划并且通过这个静态计划跟踪管理项目。</a:t>
            </a:r>
            <a:br>
              <a:rPr lang="en-US" altLang="zh-CN" sz="900">
                <a:latin typeface="ZapfHumnst BT"/>
              </a:rPr>
            </a:br>
            <a:endParaRPr lang="en-US" altLang="zh-CN" sz="900">
              <a:latin typeface="ZapfHumnst BT"/>
            </a:endParaRPr>
          </a:p>
          <a:p>
            <a:pPr marL="215900" lvl="1" indent="-107950" eaLnBrk="1" hangingPunct="1">
              <a:buClr>
                <a:schemeClr val="accent1"/>
              </a:buClr>
              <a:buFontTx/>
              <a:buChar char="•"/>
            </a:pPr>
            <a:r>
              <a:rPr lang="zh-CN" altLang="en-US" sz="900">
                <a:latin typeface="ZapfHumnst BT"/>
              </a:rPr>
              <a:t>在生命周期中始终使用同一级别的流程</a:t>
            </a:r>
            <a:endParaRPr lang="en-US" altLang="zh-CN" sz="900">
              <a:latin typeface="ZapfHumnst BT"/>
            </a:endParaRPr>
          </a:p>
          <a:p>
            <a:pPr eaLnBrk="1" hangingPunct="1"/>
            <a:endParaRPr lang="en-US" altLang="zh-CN" sz="900">
              <a:latin typeface="ZapfHumnst BT"/>
            </a:endParaRPr>
          </a:p>
          <a:p>
            <a:pPr eaLnBrk="1" hangingPunct="1"/>
            <a:endParaRPr lang="en-US" altLang="zh-CN" sz="900">
              <a:latin typeface="ZapfHumnst B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15">
            <a:extLst>
              <a:ext uri="{FF2B5EF4-FFF2-40B4-BE49-F238E27FC236}">
                <a16:creationId xmlns:a16="http://schemas.microsoft.com/office/drawing/2014/main" id="{83CA9863-5433-4349-A47D-636B8C7AE0AA}"/>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p>
        </p:txBody>
      </p:sp>
      <p:sp>
        <p:nvSpPr>
          <p:cNvPr id="236547" name="Rectangle 21">
            <a:extLst>
              <a:ext uri="{FF2B5EF4-FFF2-40B4-BE49-F238E27FC236}">
                <a16:creationId xmlns:a16="http://schemas.microsoft.com/office/drawing/2014/main" id="{A9C815F3-E871-504C-B279-583C6F6B7FC1}"/>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a:t>
            </a:r>
            <a:r>
              <a:rPr lang="en-US" altLang="zh-CN" sz="900" b="0">
                <a:solidFill>
                  <a:schemeClr val="tx1"/>
                </a:solidFill>
                <a:latin typeface="Arial" panose="020B0604020202020204" pitchFamily="34" charset="0"/>
                <a:ea typeface="Gulim" panose="020B0600000101010101" pitchFamily="34" charset="-127"/>
              </a:rPr>
              <a:t> 1 RUP</a:t>
            </a:r>
            <a:r>
              <a:rPr lang="zh-CN" altLang="en-US" sz="900" b="0">
                <a:solidFill>
                  <a:schemeClr val="tx1"/>
                </a:solidFill>
                <a:latin typeface="Arial" panose="020B0604020202020204" pitchFamily="34" charset="0"/>
                <a:ea typeface="Gulim" panose="020B0600000101010101" pitchFamily="34" charset="-127"/>
              </a:rPr>
              <a:t>的引入和主要原则</a:t>
            </a:r>
            <a:endParaRPr lang="en-US" altLang="zh-CN" sz="900" b="0">
              <a:solidFill>
                <a:schemeClr val="tx1"/>
              </a:solidFill>
              <a:latin typeface="ZapfHumnst BT"/>
              <a:ea typeface="Gulim" panose="020B0600000101010101" pitchFamily="34" charset="-127"/>
            </a:endParaRPr>
          </a:p>
        </p:txBody>
      </p:sp>
      <p:sp>
        <p:nvSpPr>
          <p:cNvPr id="236548" name="Rectangle 2">
            <a:extLst>
              <a:ext uri="{FF2B5EF4-FFF2-40B4-BE49-F238E27FC236}">
                <a16:creationId xmlns:a16="http://schemas.microsoft.com/office/drawing/2014/main" id="{A1DB540D-F55D-A340-A5E1-4274A052EA29}"/>
              </a:ext>
            </a:extLst>
          </p:cNvPr>
          <p:cNvSpPr>
            <a:spLocks noGrp="1" noRot="1" noChangeAspect="1" noChangeArrowheads="1" noTextEdit="1"/>
          </p:cNvSpPr>
          <p:nvPr>
            <p:ph type="sldImg"/>
          </p:nvPr>
        </p:nvSpPr>
        <p:spPr>
          <a:ln/>
        </p:spPr>
      </p:sp>
      <p:sp>
        <p:nvSpPr>
          <p:cNvPr id="236549" name="Rectangle 3">
            <a:extLst>
              <a:ext uri="{FF2B5EF4-FFF2-40B4-BE49-F238E27FC236}">
                <a16:creationId xmlns:a16="http://schemas.microsoft.com/office/drawing/2014/main" id="{4C004936-7ABC-364E-92EF-B524E5BC0C1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900">
                <a:latin typeface="ZapfHumnst BT"/>
              </a:rPr>
              <a:t>软件是由有才能，有动力的人紧密合作而创造的。很多复杂的系统需要大量的不同技能的项目干系人的协作，并且大的项目常常跨越地理和时间的界限，进一步增加了开发过程的复杂度。</a:t>
            </a:r>
            <a:endParaRPr lang="en-US" altLang="zh-CN" sz="900">
              <a:latin typeface="ZapfHumnst B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15">
            <a:extLst>
              <a:ext uri="{FF2B5EF4-FFF2-40B4-BE49-F238E27FC236}">
                <a16:creationId xmlns:a16="http://schemas.microsoft.com/office/drawing/2014/main" id="{8D199F76-715F-564E-90C2-95C9958254F3}"/>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p>
        </p:txBody>
      </p:sp>
      <p:sp>
        <p:nvSpPr>
          <p:cNvPr id="237571" name="Rectangle 21">
            <a:extLst>
              <a:ext uri="{FF2B5EF4-FFF2-40B4-BE49-F238E27FC236}">
                <a16:creationId xmlns:a16="http://schemas.microsoft.com/office/drawing/2014/main" id="{2A829F15-0BE4-6F47-9D0E-276AF92F59AF}"/>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a:t>
            </a:r>
            <a:r>
              <a:rPr lang="en-US" altLang="zh-CN" sz="900" b="0">
                <a:solidFill>
                  <a:schemeClr val="tx1"/>
                </a:solidFill>
                <a:latin typeface="Arial" panose="020B0604020202020204" pitchFamily="34" charset="0"/>
                <a:ea typeface="Gulim" panose="020B0600000101010101" pitchFamily="34" charset="-127"/>
              </a:rPr>
              <a:t> 1 RUP</a:t>
            </a:r>
            <a:r>
              <a:rPr lang="zh-CN" altLang="en-US" sz="900" b="0">
                <a:solidFill>
                  <a:schemeClr val="tx1"/>
                </a:solidFill>
                <a:latin typeface="Arial" panose="020B0604020202020204" pitchFamily="34" charset="0"/>
                <a:ea typeface="Gulim" panose="020B0600000101010101" pitchFamily="34" charset="-127"/>
              </a:rPr>
              <a:t>的引入和主要原则</a:t>
            </a:r>
            <a:endParaRPr lang="en-US" altLang="zh-CN" sz="900" b="0">
              <a:solidFill>
                <a:schemeClr val="tx1"/>
              </a:solidFill>
              <a:latin typeface="ZapfHumnst BT"/>
              <a:ea typeface="Gulim" panose="020B0600000101010101" pitchFamily="34" charset="-127"/>
            </a:endParaRPr>
          </a:p>
        </p:txBody>
      </p:sp>
      <p:sp>
        <p:nvSpPr>
          <p:cNvPr id="237572" name="Rectangle 2">
            <a:extLst>
              <a:ext uri="{FF2B5EF4-FFF2-40B4-BE49-F238E27FC236}">
                <a16:creationId xmlns:a16="http://schemas.microsoft.com/office/drawing/2014/main" id="{AC705451-3D87-B94F-8DC6-83ADD341B1C2}"/>
              </a:ext>
            </a:extLst>
          </p:cNvPr>
          <p:cNvSpPr>
            <a:spLocks noGrp="1" noRot="1" noChangeAspect="1" noChangeArrowheads="1" noTextEdit="1"/>
          </p:cNvSpPr>
          <p:nvPr>
            <p:ph type="sldImg"/>
          </p:nvPr>
        </p:nvSpPr>
        <p:spPr>
          <a:ln/>
        </p:spPr>
      </p:sp>
      <p:sp>
        <p:nvSpPr>
          <p:cNvPr id="237573" name="Rectangle 3">
            <a:extLst>
              <a:ext uri="{FF2B5EF4-FFF2-40B4-BE49-F238E27FC236}">
                <a16:creationId xmlns:a16="http://schemas.microsoft.com/office/drawing/2014/main" id="{0822F418-4BE6-9C4E-9038-7C5C078B94F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900" b="1">
                <a:latin typeface="ZapfHumnst BT"/>
              </a:rPr>
              <a:t>最知名的</a:t>
            </a:r>
            <a:r>
              <a:rPr lang="en-US" altLang="zh-CN" sz="900" b="1">
                <a:latin typeface="ZapfHumnst BT"/>
              </a:rPr>
              <a:t>“</a:t>
            </a:r>
            <a:r>
              <a:rPr lang="zh-CN" altLang="en-US" sz="900" b="1">
                <a:latin typeface="ZapfHumnst BT"/>
              </a:rPr>
              <a:t>反模式</a:t>
            </a:r>
            <a:r>
              <a:rPr lang="en-US" altLang="zh-CN" sz="900" b="1">
                <a:latin typeface="ZapfHumnst BT"/>
              </a:rPr>
              <a:t>” </a:t>
            </a:r>
            <a:r>
              <a:rPr lang="zh-CN" altLang="en-US" sz="900" b="1">
                <a:latin typeface="ZapfHumnst BT"/>
              </a:rPr>
              <a:t>或者违背原则的行为可能会对软件开发项目产生不利影响：</a:t>
            </a:r>
            <a:br>
              <a:rPr lang="en-US" altLang="zh-CN" sz="900" b="1">
                <a:latin typeface="ZapfHumnst BT"/>
              </a:rPr>
            </a:br>
            <a:endParaRPr lang="en-US" altLang="zh-CN" sz="900" b="1">
              <a:latin typeface="ZapfHumnst BT"/>
            </a:endParaRPr>
          </a:p>
          <a:p>
            <a:pPr eaLnBrk="1" hangingPunct="1"/>
            <a:r>
              <a:rPr lang="zh-CN" altLang="en-US" sz="900">
                <a:latin typeface="ZapfHumnst BT"/>
              </a:rPr>
              <a:t>在计划之前尽量多看一些流程和详情信息：</a:t>
            </a:r>
            <a:endParaRPr lang="en-US" altLang="zh-CN" sz="900">
              <a:latin typeface="ZapfHumnst BT"/>
            </a:endParaRPr>
          </a:p>
          <a:p>
            <a:pPr marL="215900" lvl="1" indent="-107950" eaLnBrk="1" hangingPunct="1">
              <a:buClr>
                <a:schemeClr val="accent1"/>
              </a:buClr>
              <a:buFontTx/>
              <a:buChar char="•"/>
            </a:pPr>
            <a:r>
              <a:rPr lang="zh-CN" altLang="en-US" sz="900">
                <a:latin typeface="ZapfHumnst BT"/>
              </a:rPr>
              <a:t>制定早期估算并坚持这些估算</a:t>
            </a:r>
            <a:br>
              <a:rPr lang="en-US" altLang="zh-CN" sz="900">
                <a:latin typeface="ZapfHumnst BT"/>
              </a:rPr>
            </a:br>
            <a:endParaRPr lang="en-US" altLang="zh-CN" sz="900">
              <a:latin typeface="ZapfHumnst BT"/>
            </a:endParaRPr>
          </a:p>
          <a:p>
            <a:pPr marL="215900" lvl="1" indent="-107950" eaLnBrk="1" hangingPunct="1">
              <a:buClr>
                <a:schemeClr val="accent1"/>
              </a:buClr>
              <a:buFontTx/>
              <a:buChar char="•"/>
            </a:pPr>
            <a:r>
              <a:rPr lang="zh-CN" altLang="en-US" sz="900">
                <a:latin typeface="ZapfHumnst BT"/>
              </a:rPr>
              <a:t>制定准确的计划并且通过这个静态计划跟踪管理项目。</a:t>
            </a:r>
            <a:br>
              <a:rPr lang="en-US" altLang="zh-CN" sz="900">
                <a:latin typeface="ZapfHumnst BT"/>
              </a:rPr>
            </a:br>
            <a:endParaRPr lang="en-US" altLang="zh-CN" sz="900">
              <a:latin typeface="ZapfHumnst BT"/>
            </a:endParaRPr>
          </a:p>
          <a:p>
            <a:pPr marL="215900" lvl="1" indent="-107950" eaLnBrk="1" hangingPunct="1">
              <a:buClr>
                <a:schemeClr val="accent1"/>
              </a:buClr>
              <a:buFontTx/>
              <a:buChar char="•"/>
            </a:pPr>
            <a:r>
              <a:rPr lang="zh-CN" altLang="en-US" sz="900">
                <a:latin typeface="ZapfHumnst BT"/>
              </a:rPr>
              <a:t>在生命周期中始终使用同一级别的流程</a:t>
            </a:r>
            <a:endParaRPr lang="en-US" altLang="zh-CN" sz="900">
              <a:latin typeface="ZapfHumnst BT"/>
            </a:endParaRPr>
          </a:p>
          <a:p>
            <a:pPr eaLnBrk="1" hangingPunct="1"/>
            <a:endParaRPr lang="en-US" altLang="zh-CN" sz="900">
              <a:latin typeface="ZapfHumnst BT"/>
            </a:endParaRPr>
          </a:p>
          <a:p>
            <a:pPr eaLnBrk="1" hangingPunct="1"/>
            <a:endParaRPr lang="en-US" altLang="zh-CN" sz="900">
              <a:latin typeface="ZapfHumnst B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15">
            <a:extLst>
              <a:ext uri="{FF2B5EF4-FFF2-40B4-BE49-F238E27FC236}">
                <a16:creationId xmlns:a16="http://schemas.microsoft.com/office/drawing/2014/main" id="{00B6A83A-7FCB-E942-B079-DB6AE2432F87}"/>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p>
        </p:txBody>
      </p:sp>
      <p:sp>
        <p:nvSpPr>
          <p:cNvPr id="238595" name="Rectangle 21">
            <a:extLst>
              <a:ext uri="{FF2B5EF4-FFF2-40B4-BE49-F238E27FC236}">
                <a16:creationId xmlns:a16="http://schemas.microsoft.com/office/drawing/2014/main" id="{7C4A6D5A-CB47-E843-9B25-4669D9FEC065}"/>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a:t>
            </a:r>
            <a:r>
              <a:rPr lang="en-US" altLang="zh-CN" sz="900" b="0">
                <a:solidFill>
                  <a:schemeClr val="tx1"/>
                </a:solidFill>
                <a:latin typeface="Arial" panose="020B0604020202020204" pitchFamily="34" charset="0"/>
                <a:ea typeface="Gulim" panose="020B0600000101010101" pitchFamily="34" charset="-127"/>
              </a:rPr>
              <a:t> 1 RUP</a:t>
            </a:r>
            <a:r>
              <a:rPr lang="zh-CN" altLang="en-US" sz="900" b="0">
                <a:solidFill>
                  <a:schemeClr val="tx1"/>
                </a:solidFill>
                <a:latin typeface="Arial" panose="020B0604020202020204" pitchFamily="34" charset="0"/>
                <a:ea typeface="Gulim" panose="020B0600000101010101" pitchFamily="34" charset="-127"/>
              </a:rPr>
              <a:t>的引入和主要原则</a:t>
            </a:r>
            <a:endParaRPr lang="en-US" altLang="zh-CN" sz="900" b="0">
              <a:solidFill>
                <a:schemeClr val="tx1"/>
              </a:solidFill>
              <a:latin typeface="ZapfHumnst BT"/>
              <a:ea typeface="Gulim" panose="020B0600000101010101" pitchFamily="34" charset="-127"/>
            </a:endParaRPr>
          </a:p>
        </p:txBody>
      </p:sp>
      <p:sp>
        <p:nvSpPr>
          <p:cNvPr id="238596" name="Rectangle 2">
            <a:extLst>
              <a:ext uri="{FF2B5EF4-FFF2-40B4-BE49-F238E27FC236}">
                <a16:creationId xmlns:a16="http://schemas.microsoft.com/office/drawing/2014/main" id="{222FFB9C-488D-8645-BDE8-1D71F10C508A}"/>
              </a:ext>
            </a:extLst>
          </p:cNvPr>
          <p:cNvSpPr>
            <a:spLocks noGrp="1" noRot="1" noChangeAspect="1" noChangeArrowheads="1" noTextEdit="1"/>
          </p:cNvSpPr>
          <p:nvPr>
            <p:ph type="sldImg"/>
          </p:nvPr>
        </p:nvSpPr>
        <p:spPr>
          <a:ln/>
        </p:spPr>
      </p:sp>
      <p:sp>
        <p:nvSpPr>
          <p:cNvPr id="238597" name="Rectangle 3">
            <a:extLst>
              <a:ext uri="{FF2B5EF4-FFF2-40B4-BE49-F238E27FC236}">
                <a16:creationId xmlns:a16="http://schemas.microsoft.com/office/drawing/2014/main" id="{93434B64-CE9B-E648-AB31-813791FDF80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900">
                <a:latin typeface="ZapfHumnst BT"/>
              </a:rPr>
              <a:t>评估项目干系人反馈，我们更容易：</a:t>
            </a:r>
            <a:endParaRPr lang="en-US" altLang="zh-CN" sz="900">
              <a:latin typeface="ZapfHumnst BT"/>
            </a:endParaRPr>
          </a:p>
          <a:p>
            <a:pPr marL="215900" lvl="1" indent="-107950" eaLnBrk="1" hangingPunct="1">
              <a:buFontTx/>
              <a:buChar char="•"/>
            </a:pPr>
            <a:r>
              <a:rPr lang="en-US" altLang="zh-CN" sz="900">
                <a:latin typeface="ZapfHumnst BT"/>
              </a:rPr>
              <a:t> </a:t>
            </a:r>
            <a:r>
              <a:rPr lang="zh-CN" altLang="en-US" sz="900">
                <a:latin typeface="ZapfHumnst BT"/>
              </a:rPr>
              <a:t>得到项目干系人的信任</a:t>
            </a:r>
            <a:endParaRPr lang="en-US" altLang="zh-CN" sz="900">
              <a:latin typeface="ZapfHumnst BT"/>
            </a:endParaRPr>
          </a:p>
          <a:p>
            <a:pPr marL="215900" lvl="1" indent="-107950" eaLnBrk="1" hangingPunct="1">
              <a:buFontTx/>
              <a:buChar char="•"/>
            </a:pPr>
            <a:r>
              <a:rPr lang="en-US" altLang="zh-CN" sz="900">
                <a:latin typeface="ZapfHumnst BT"/>
              </a:rPr>
              <a:t> </a:t>
            </a:r>
            <a:r>
              <a:rPr lang="zh-CN" altLang="en-US" sz="900">
                <a:latin typeface="ZapfHumnst BT"/>
              </a:rPr>
              <a:t>确保我们开发的系统满足他们的需求</a:t>
            </a:r>
            <a:endParaRPr lang="en-US" altLang="zh-CN" sz="900">
              <a:latin typeface="ZapfHumnst BT"/>
            </a:endParaRPr>
          </a:p>
          <a:p>
            <a:pPr eaLnBrk="1" hangingPunct="1"/>
            <a:r>
              <a:rPr lang="zh-CN" altLang="en-US" sz="900">
                <a:latin typeface="ZapfHumnst BT"/>
              </a:rPr>
              <a:t>不太可能：</a:t>
            </a:r>
            <a:r>
              <a:rPr lang="en-US" altLang="zh-CN" sz="900">
                <a:latin typeface="ZapfHumnst BT"/>
              </a:rPr>
              <a:t> </a:t>
            </a:r>
          </a:p>
          <a:p>
            <a:pPr marL="215900" lvl="1" indent="-107950" eaLnBrk="1" hangingPunct="1">
              <a:buFontTx/>
              <a:buChar char="•"/>
            </a:pPr>
            <a:r>
              <a:rPr lang="en-US" altLang="zh-CN" sz="900">
                <a:latin typeface="ZapfHumnst BT"/>
              </a:rPr>
              <a:t> </a:t>
            </a:r>
            <a:r>
              <a:rPr lang="zh-CN" altLang="en-US" sz="900">
                <a:latin typeface="ZapfHumnst BT"/>
              </a:rPr>
              <a:t>过度设计我们的方法</a:t>
            </a:r>
            <a:endParaRPr lang="en-US" altLang="zh-CN" sz="900">
              <a:latin typeface="ZapfHumnst BT"/>
            </a:endParaRPr>
          </a:p>
          <a:p>
            <a:pPr marL="215900" lvl="1" indent="-107950" eaLnBrk="1" hangingPunct="1">
              <a:buFontTx/>
              <a:buChar char="•"/>
            </a:pPr>
            <a:r>
              <a:rPr lang="zh-CN" altLang="en-US" sz="900">
                <a:latin typeface="ZapfHumnst BT"/>
              </a:rPr>
              <a:t> 给最终用户添加没有用的功能</a:t>
            </a:r>
            <a:endParaRPr lang="en-US" altLang="zh-CN" sz="900">
              <a:latin typeface="ZapfHumnst BT"/>
            </a:endParaRPr>
          </a:p>
          <a:p>
            <a:pPr eaLnBrk="1" hangingPunct="1"/>
            <a:endParaRPr lang="en-US" altLang="zh-CN" sz="900">
              <a:latin typeface="ZapfHumnst B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15">
            <a:extLst>
              <a:ext uri="{FF2B5EF4-FFF2-40B4-BE49-F238E27FC236}">
                <a16:creationId xmlns:a16="http://schemas.microsoft.com/office/drawing/2014/main" id="{EF982576-B5AA-B04B-8978-B8DCFBF85E44}"/>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p>
        </p:txBody>
      </p:sp>
      <p:sp>
        <p:nvSpPr>
          <p:cNvPr id="239619" name="Rectangle 21">
            <a:extLst>
              <a:ext uri="{FF2B5EF4-FFF2-40B4-BE49-F238E27FC236}">
                <a16:creationId xmlns:a16="http://schemas.microsoft.com/office/drawing/2014/main" id="{AC534D06-70AD-3941-B0B4-55BBA4A36AB6}"/>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a:t>
            </a:r>
            <a:r>
              <a:rPr lang="en-US" altLang="zh-CN" sz="900" b="0">
                <a:solidFill>
                  <a:schemeClr val="tx1"/>
                </a:solidFill>
                <a:latin typeface="Arial" panose="020B0604020202020204" pitchFamily="34" charset="0"/>
                <a:ea typeface="Gulim" panose="020B0600000101010101" pitchFamily="34" charset="-127"/>
              </a:rPr>
              <a:t> 1 RUP</a:t>
            </a:r>
            <a:r>
              <a:rPr lang="zh-CN" altLang="en-US" sz="900" b="0">
                <a:solidFill>
                  <a:schemeClr val="tx1"/>
                </a:solidFill>
                <a:latin typeface="Arial" panose="020B0604020202020204" pitchFamily="34" charset="0"/>
                <a:ea typeface="Gulim" panose="020B0600000101010101" pitchFamily="34" charset="-127"/>
              </a:rPr>
              <a:t>的引入和主要原则</a:t>
            </a:r>
            <a:endParaRPr lang="en-US" altLang="zh-CN" sz="900" b="0">
              <a:solidFill>
                <a:schemeClr val="tx1"/>
              </a:solidFill>
              <a:latin typeface="ZapfHumnst BT"/>
              <a:ea typeface="Gulim" panose="020B0600000101010101" pitchFamily="34" charset="-127"/>
            </a:endParaRPr>
          </a:p>
        </p:txBody>
      </p:sp>
      <p:sp>
        <p:nvSpPr>
          <p:cNvPr id="239620" name="Rectangle 2">
            <a:extLst>
              <a:ext uri="{FF2B5EF4-FFF2-40B4-BE49-F238E27FC236}">
                <a16:creationId xmlns:a16="http://schemas.microsoft.com/office/drawing/2014/main" id="{F57C972E-5FE9-D84C-BAA7-58A869571071}"/>
              </a:ext>
            </a:extLst>
          </p:cNvPr>
          <p:cNvSpPr>
            <a:spLocks noGrp="1" noRot="1" noChangeAspect="1" noChangeArrowheads="1" noTextEdit="1"/>
          </p:cNvSpPr>
          <p:nvPr>
            <p:ph type="sldImg"/>
          </p:nvPr>
        </p:nvSpPr>
        <p:spPr>
          <a:ln/>
        </p:spPr>
      </p:sp>
      <p:sp>
        <p:nvSpPr>
          <p:cNvPr id="239621" name="Rectangle 3">
            <a:extLst>
              <a:ext uri="{FF2B5EF4-FFF2-40B4-BE49-F238E27FC236}">
                <a16:creationId xmlns:a16="http://schemas.microsoft.com/office/drawing/2014/main" id="{6D20D6DF-7E2E-BD45-B181-469FF88FDDD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zh-CN" altLang="en-US" sz="900">
                <a:latin typeface="ZapfHumnst BT"/>
              </a:rPr>
              <a:t>我们利用演示和反馈来调整我们的计划是非常重要的，而不是依赖于评估规范，比如需求规格、设计模型或者计划，我们需要的是已经开发出来的课实际工作的代码。</a:t>
            </a:r>
            <a:br>
              <a:rPr lang="en-US" altLang="zh-CN" sz="900">
                <a:latin typeface="ZapfHumnst BT"/>
              </a:rPr>
            </a:br>
            <a:endParaRPr lang="en-US" altLang="zh-CN" sz="900">
              <a:latin typeface="ZapfHumnst BT"/>
            </a:endParaRPr>
          </a:p>
          <a:p>
            <a:pPr eaLnBrk="1" hangingPunct="1">
              <a:lnSpc>
                <a:spcPct val="90000"/>
              </a:lnSpc>
            </a:pPr>
            <a:r>
              <a:rPr lang="zh-CN" altLang="en-US" sz="900">
                <a:latin typeface="ZapfHumnst BT"/>
              </a:rPr>
              <a:t>这意味我们必须使用测试结果和可运行的代码来向项目干系人展示我们的工作进展。</a:t>
            </a:r>
            <a:br>
              <a:rPr lang="en-US" altLang="zh-CN" sz="900">
                <a:latin typeface="ZapfHumnst BT"/>
              </a:rPr>
            </a:br>
            <a:endParaRPr lang="en-US" altLang="zh-CN" sz="900">
              <a:latin typeface="ZapfHumnst B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15">
            <a:extLst>
              <a:ext uri="{FF2B5EF4-FFF2-40B4-BE49-F238E27FC236}">
                <a16:creationId xmlns:a16="http://schemas.microsoft.com/office/drawing/2014/main" id="{CC2A8903-4DC0-1041-BCC5-5CD166813943}"/>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p>
        </p:txBody>
      </p:sp>
      <p:sp>
        <p:nvSpPr>
          <p:cNvPr id="240643" name="Rectangle 21">
            <a:extLst>
              <a:ext uri="{FF2B5EF4-FFF2-40B4-BE49-F238E27FC236}">
                <a16:creationId xmlns:a16="http://schemas.microsoft.com/office/drawing/2014/main" id="{D34F59B3-BE80-EB48-A6BB-D1D2D52A1F4C}"/>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a:t>
            </a:r>
            <a:r>
              <a:rPr lang="en-US" altLang="zh-CN" sz="900" b="0">
                <a:solidFill>
                  <a:schemeClr val="tx1"/>
                </a:solidFill>
                <a:latin typeface="Arial" panose="020B0604020202020204" pitchFamily="34" charset="0"/>
                <a:ea typeface="Gulim" panose="020B0600000101010101" pitchFamily="34" charset="-127"/>
              </a:rPr>
              <a:t> 1 RUP</a:t>
            </a:r>
            <a:r>
              <a:rPr lang="zh-CN" altLang="en-US" sz="900" b="0">
                <a:solidFill>
                  <a:schemeClr val="tx1"/>
                </a:solidFill>
                <a:latin typeface="Arial" panose="020B0604020202020204" pitchFamily="34" charset="0"/>
                <a:ea typeface="Gulim" panose="020B0600000101010101" pitchFamily="34" charset="-127"/>
              </a:rPr>
              <a:t>的引入和主要原则</a:t>
            </a:r>
            <a:endParaRPr lang="en-US" altLang="zh-CN" sz="900" b="0">
              <a:solidFill>
                <a:schemeClr val="tx1"/>
              </a:solidFill>
              <a:latin typeface="ZapfHumnst BT"/>
              <a:ea typeface="Gulim" panose="020B0600000101010101" pitchFamily="34" charset="-127"/>
            </a:endParaRPr>
          </a:p>
        </p:txBody>
      </p:sp>
      <p:sp>
        <p:nvSpPr>
          <p:cNvPr id="240644" name="Rectangle 2">
            <a:extLst>
              <a:ext uri="{FF2B5EF4-FFF2-40B4-BE49-F238E27FC236}">
                <a16:creationId xmlns:a16="http://schemas.microsoft.com/office/drawing/2014/main" id="{0406B52F-3A79-0740-9728-F2C203C38A02}"/>
              </a:ext>
            </a:extLst>
          </p:cNvPr>
          <p:cNvSpPr>
            <a:spLocks noGrp="1" noRot="1" noChangeAspect="1" noChangeArrowheads="1" noTextEdit="1"/>
          </p:cNvSpPr>
          <p:nvPr>
            <p:ph type="sldImg"/>
          </p:nvPr>
        </p:nvSpPr>
        <p:spPr>
          <a:ln/>
        </p:spPr>
      </p:sp>
      <p:sp>
        <p:nvSpPr>
          <p:cNvPr id="240645" name="Rectangle 3">
            <a:extLst>
              <a:ext uri="{FF2B5EF4-FFF2-40B4-BE49-F238E27FC236}">
                <a16:creationId xmlns:a16="http://schemas.microsoft.com/office/drawing/2014/main" id="{0B9FDFC1-E1AA-B04B-8C73-68C4231AEEA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900" b="1">
                <a:latin typeface="ZapfHumnst BT"/>
              </a:rPr>
              <a:t>最知名的</a:t>
            </a:r>
            <a:r>
              <a:rPr lang="en-US" altLang="zh-CN" sz="900" b="1">
                <a:latin typeface="ZapfHumnst BT"/>
              </a:rPr>
              <a:t>“</a:t>
            </a:r>
            <a:r>
              <a:rPr lang="zh-CN" altLang="en-US" sz="900" b="1">
                <a:latin typeface="ZapfHumnst BT"/>
              </a:rPr>
              <a:t>反模式</a:t>
            </a:r>
            <a:r>
              <a:rPr lang="en-US" altLang="zh-CN" sz="900" b="1">
                <a:latin typeface="ZapfHumnst BT"/>
              </a:rPr>
              <a:t>” </a:t>
            </a:r>
            <a:r>
              <a:rPr lang="zh-CN" altLang="en-US" sz="900" b="1">
                <a:latin typeface="ZapfHumnst BT"/>
              </a:rPr>
              <a:t>或者违背原则的行为可能会对软件开发项目产生不利影响：</a:t>
            </a:r>
            <a:br>
              <a:rPr lang="en-US" altLang="zh-CN" sz="900" b="1">
                <a:latin typeface="ZapfHumnst BT"/>
              </a:rPr>
            </a:br>
            <a:endParaRPr lang="en-US" altLang="zh-CN" sz="900" b="1">
              <a:latin typeface="ZapfHumnst BT"/>
            </a:endParaRPr>
          </a:p>
          <a:p>
            <a:pPr eaLnBrk="1" hangingPunct="1"/>
            <a:r>
              <a:rPr lang="zh-CN" altLang="en-US" sz="900">
                <a:latin typeface="ZapfHumnst BT"/>
              </a:rPr>
              <a:t>在计划之前尽量多看一些流程和详情信息：</a:t>
            </a:r>
            <a:endParaRPr lang="en-US" altLang="zh-CN" sz="900">
              <a:latin typeface="ZapfHumnst BT"/>
            </a:endParaRPr>
          </a:p>
          <a:p>
            <a:pPr marL="215900" lvl="1" indent="-107950" eaLnBrk="1" hangingPunct="1">
              <a:buClr>
                <a:schemeClr val="accent1"/>
              </a:buClr>
              <a:buFontTx/>
              <a:buChar char="•"/>
            </a:pPr>
            <a:r>
              <a:rPr lang="zh-CN" altLang="en-US" sz="900">
                <a:latin typeface="ZapfHumnst BT"/>
              </a:rPr>
              <a:t>制定早期估算并坚持这些估算</a:t>
            </a:r>
            <a:br>
              <a:rPr lang="en-US" altLang="zh-CN" sz="900">
                <a:latin typeface="ZapfHumnst BT"/>
              </a:rPr>
            </a:br>
            <a:endParaRPr lang="en-US" altLang="zh-CN" sz="900">
              <a:latin typeface="ZapfHumnst BT"/>
            </a:endParaRPr>
          </a:p>
          <a:p>
            <a:pPr marL="215900" lvl="1" indent="-107950" eaLnBrk="1" hangingPunct="1">
              <a:buClr>
                <a:schemeClr val="accent1"/>
              </a:buClr>
              <a:buFontTx/>
              <a:buChar char="•"/>
            </a:pPr>
            <a:r>
              <a:rPr lang="zh-CN" altLang="en-US" sz="900">
                <a:latin typeface="ZapfHumnst BT"/>
              </a:rPr>
              <a:t>制定准确的计划并且通过这个静态计划跟踪管理项目。</a:t>
            </a:r>
            <a:br>
              <a:rPr lang="en-US" altLang="zh-CN" sz="900">
                <a:latin typeface="ZapfHumnst BT"/>
              </a:rPr>
            </a:br>
            <a:endParaRPr lang="en-US" altLang="zh-CN" sz="900">
              <a:latin typeface="ZapfHumnst BT"/>
            </a:endParaRPr>
          </a:p>
          <a:p>
            <a:pPr marL="215900" lvl="1" indent="-107950" eaLnBrk="1" hangingPunct="1">
              <a:buClr>
                <a:schemeClr val="accent1"/>
              </a:buClr>
              <a:buFontTx/>
              <a:buChar char="•"/>
            </a:pPr>
            <a:r>
              <a:rPr lang="zh-CN" altLang="en-US" sz="900">
                <a:latin typeface="ZapfHumnst BT"/>
              </a:rPr>
              <a:t>在生命周期中始终使用同一级别的流程</a:t>
            </a:r>
            <a:endParaRPr lang="en-US" altLang="zh-CN" sz="900">
              <a:latin typeface="ZapfHumnst BT"/>
            </a:endParaRPr>
          </a:p>
          <a:p>
            <a:pPr eaLnBrk="1" hangingPunct="1"/>
            <a:endParaRPr lang="en-US" altLang="zh-CN" sz="900">
              <a:latin typeface="ZapfHumnst BT"/>
            </a:endParaRPr>
          </a:p>
          <a:p>
            <a:pPr eaLnBrk="1" hangingPunct="1"/>
            <a:endParaRPr lang="en-US" altLang="zh-CN" sz="900">
              <a:latin typeface="ZapfHumnst B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幻灯片图像占位符 1">
            <a:extLst>
              <a:ext uri="{FF2B5EF4-FFF2-40B4-BE49-F238E27FC236}">
                <a16:creationId xmlns:a16="http://schemas.microsoft.com/office/drawing/2014/main" id="{678A8C8D-78DF-5640-AB12-DE385C028762}"/>
              </a:ext>
            </a:extLst>
          </p:cNvPr>
          <p:cNvSpPr>
            <a:spLocks noGrp="1" noRot="1" noChangeAspect="1" noTextEdit="1"/>
          </p:cNvSpPr>
          <p:nvPr>
            <p:ph type="sldImg"/>
          </p:nvPr>
        </p:nvSpPr>
        <p:spPr>
          <a:ln/>
        </p:spPr>
      </p:sp>
      <p:sp>
        <p:nvSpPr>
          <p:cNvPr id="223235" name="备注占位符 2">
            <a:extLst>
              <a:ext uri="{FF2B5EF4-FFF2-40B4-BE49-F238E27FC236}">
                <a16:creationId xmlns:a16="http://schemas.microsoft.com/office/drawing/2014/main" id="{255D31CC-74AD-5141-B92A-7B6F912627F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223236" name="灯片编号占位符 3">
            <a:extLst>
              <a:ext uri="{FF2B5EF4-FFF2-40B4-BE49-F238E27FC236}">
                <a16:creationId xmlns:a16="http://schemas.microsoft.com/office/drawing/2014/main" id="{FC6D1B7F-D585-0949-981F-ADBCDB3D39D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7950E1A7-425C-2040-9E5F-3F7301D04134}" type="slidenum">
              <a:rPr lang="en-US" altLang="ko-KR" b="0">
                <a:solidFill>
                  <a:srgbClr val="000000"/>
                </a:solidFill>
                <a:latin typeface="Gulim" panose="020B0600000101010101" pitchFamily="34" charset="-127"/>
                <a:ea typeface="Gulim" panose="020B0600000101010101" pitchFamily="34" charset="-127"/>
              </a:rPr>
              <a:pPr eaLnBrk="1" hangingPunct="1"/>
              <a:t>3</a:t>
            </a:fld>
            <a:endParaRPr lang="en-US" altLang="ko-KR" b="0">
              <a:solidFill>
                <a:srgbClr val="000000"/>
              </a:solidFill>
              <a:latin typeface="Gulim" panose="020B0600000101010101" pitchFamily="34" charset="-127"/>
              <a:ea typeface="Gulim" panose="020B0600000101010101" pitchFamily="34" charset="-127"/>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15">
            <a:extLst>
              <a:ext uri="{FF2B5EF4-FFF2-40B4-BE49-F238E27FC236}">
                <a16:creationId xmlns:a16="http://schemas.microsoft.com/office/drawing/2014/main" id="{0B5B13F0-D487-2344-8D6D-06F4ADB0F2C2}"/>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p>
        </p:txBody>
      </p:sp>
      <p:sp>
        <p:nvSpPr>
          <p:cNvPr id="241667" name="Rectangle 21">
            <a:extLst>
              <a:ext uri="{FF2B5EF4-FFF2-40B4-BE49-F238E27FC236}">
                <a16:creationId xmlns:a16="http://schemas.microsoft.com/office/drawing/2014/main" id="{6FE401D8-B45A-A84D-A0AB-BAB1AD593EF1}"/>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a:t>
            </a:r>
            <a:r>
              <a:rPr lang="en-US" altLang="zh-CN" sz="900" b="0">
                <a:solidFill>
                  <a:schemeClr val="tx1"/>
                </a:solidFill>
                <a:latin typeface="Arial" panose="020B0604020202020204" pitchFamily="34" charset="0"/>
                <a:ea typeface="Gulim" panose="020B0600000101010101" pitchFamily="34" charset="-127"/>
              </a:rPr>
              <a:t> 1 RUP</a:t>
            </a:r>
            <a:r>
              <a:rPr lang="zh-CN" altLang="en-US" sz="900" b="0">
                <a:solidFill>
                  <a:schemeClr val="tx1"/>
                </a:solidFill>
                <a:latin typeface="Arial" panose="020B0604020202020204" pitchFamily="34" charset="0"/>
                <a:ea typeface="Gulim" panose="020B0600000101010101" pitchFamily="34" charset="-127"/>
              </a:rPr>
              <a:t>的引入和主要原则</a:t>
            </a:r>
            <a:endParaRPr lang="en-US" altLang="zh-CN" sz="900" b="0">
              <a:solidFill>
                <a:schemeClr val="tx1"/>
              </a:solidFill>
              <a:latin typeface="ZapfHumnst BT"/>
              <a:ea typeface="Gulim" panose="020B0600000101010101" pitchFamily="34" charset="-127"/>
            </a:endParaRPr>
          </a:p>
        </p:txBody>
      </p:sp>
      <p:sp>
        <p:nvSpPr>
          <p:cNvPr id="241668" name="Rectangle 2">
            <a:extLst>
              <a:ext uri="{FF2B5EF4-FFF2-40B4-BE49-F238E27FC236}">
                <a16:creationId xmlns:a16="http://schemas.microsoft.com/office/drawing/2014/main" id="{D808EB35-7D9D-934D-98F1-BC6DD1F68AA2}"/>
              </a:ext>
            </a:extLst>
          </p:cNvPr>
          <p:cNvSpPr>
            <a:spLocks noGrp="1" noRot="1" noChangeAspect="1" noChangeArrowheads="1" noTextEdit="1"/>
          </p:cNvSpPr>
          <p:nvPr>
            <p:ph type="sldImg"/>
          </p:nvPr>
        </p:nvSpPr>
        <p:spPr>
          <a:ln/>
        </p:spPr>
      </p:sp>
      <p:sp>
        <p:nvSpPr>
          <p:cNvPr id="241669" name="Rectangle 3">
            <a:extLst>
              <a:ext uri="{FF2B5EF4-FFF2-40B4-BE49-F238E27FC236}">
                <a16:creationId xmlns:a16="http://schemas.microsoft.com/office/drawing/2014/main" id="{A97C789B-F0B2-484A-919D-B3F6E1DAE35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900">
                <a:latin typeface="ZapfHumnst BT"/>
              </a:rPr>
              <a:t>两个关于复用的例子在过去十年对软件业产生了巨大影响：</a:t>
            </a:r>
            <a:endParaRPr lang="en-US" altLang="zh-CN" sz="900">
              <a:latin typeface="ZapfHumnst BT"/>
            </a:endParaRPr>
          </a:p>
          <a:p>
            <a:pPr marL="215900" lvl="1" indent="-107950" eaLnBrk="1" hangingPunct="1">
              <a:buFontTx/>
              <a:buChar char="•"/>
            </a:pPr>
            <a:r>
              <a:rPr lang="zh-CN" altLang="en-US" sz="900">
                <a:latin typeface="ZapfHumnst BT"/>
              </a:rPr>
              <a:t>对中间件的复用，比如数据库、</a:t>
            </a:r>
            <a:r>
              <a:rPr lang="en-US" altLang="zh-CN" sz="900">
                <a:latin typeface="ZapfHumnst BT"/>
              </a:rPr>
              <a:t>Web</a:t>
            </a:r>
            <a:r>
              <a:rPr lang="zh-CN" altLang="en-US" sz="900">
                <a:latin typeface="ZapfHumnst BT"/>
              </a:rPr>
              <a:t>服务器和端口。</a:t>
            </a:r>
            <a:endParaRPr lang="en-US" altLang="zh-CN" sz="900">
              <a:latin typeface="ZapfHumnst BT"/>
            </a:endParaRPr>
          </a:p>
          <a:p>
            <a:pPr marL="215900" lvl="1" indent="-107950" eaLnBrk="1" hangingPunct="1">
              <a:buFontTx/>
              <a:buChar char="•"/>
            </a:pPr>
            <a:r>
              <a:rPr lang="zh-CN" altLang="en-US" sz="900">
                <a:latin typeface="ZapfHumnst BT"/>
              </a:rPr>
              <a:t>开源软件提供了许多或大或小的可利用的组件。</a:t>
            </a:r>
            <a:endParaRPr lang="en-US" altLang="zh-CN" sz="900">
              <a:latin typeface="ZapfHumnst B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15">
            <a:extLst>
              <a:ext uri="{FF2B5EF4-FFF2-40B4-BE49-F238E27FC236}">
                <a16:creationId xmlns:a16="http://schemas.microsoft.com/office/drawing/2014/main" id="{46EB8AB7-9B6A-8547-BC61-9F38FF049892}"/>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p>
        </p:txBody>
      </p:sp>
      <p:sp>
        <p:nvSpPr>
          <p:cNvPr id="242691" name="Rectangle 21">
            <a:extLst>
              <a:ext uri="{FF2B5EF4-FFF2-40B4-BE49-F238E27FC236}">
                <a16:creationId xmlns:a16="http://schemas.microsoft.com/office/drawing/2014/main" id="{D602327B-4BBC-494C-BD36-CAD906EBB0A9}"/>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a:t>
            </a:r>
            <a:r>
              <a:rPr lang="en-US" altLang="zh-CN" sz="900" b="0">
                <a:solidFill>
                  <a:schemeClr val="tx1"/>
                </a:solidFill>
                <a:latin typeface="Arial" panose="020B0604020202020204" pitchFamily="34" charset="0"/>
                <a:ea typeface="Gulim" panose="020B0600000101010101" pitchFamily="34" charset="-127"/>
              </a:rPr>
              <a:t> 1 RUP</a:t>
            </a:r>
            <a:r>
              <a:rPr lang="zh-CN" altLang="en-US" sz="900" b="0">
                <a:solidFill>
                  <a:schemeClr val="tx1"/>
                </a:solidFill>
                <a:latin typeface="Arial" panose="020B0604020202020204" pitchFamily="34" charset="0"/>
                <a:ea typeface="Gulim" panose="020B0600000101010101" pitchFamily="34" charset="-127"/>
              </a:rPr>
              <a:t>的引入和主要原则</a:t>
            </a:r>
            <a:endParaRPr lang="en-US" altLang="zh-CN" sz="900" b="0">
              <a:solidFill>
                <a:schemeClr val="tx1"/>
              </a:solidFill>
              <a:latin typeface="ZapfHumnst BT"/>
              <a:ea typeface="Gulim" panose="020B0600000101010101" pitchFamily="34" charset="-127"/>
            </a:endParaRPr>
          </a:p>
        </p:txBody>
      </p:sp>
      <p:sp>
        <p:nvSpPr>
          <p:cNvPr id="242692" name="Rectangle 2">
            <a:extLst>
              <a:ext uri="{FF2B5EF4-FFF2-40B4-BE49-F238E27FC236}">
                <a16:creationId xmlns:a16="http://schemas.microsoft.com/office/drawing/2014/main" id="{5207E2CE-EAD6-B84D-839E-5A371A9D4E8D}"/>
              </a:ext>
            </a:extLst>
          </p:cNvPr>
          <p:cNvSpPr>
            <a:spLocks noGrp="1" noRot="1" noChangeAspect="1" noChangeArrowheads="1" noTextEdit="1"/>
          </p:cNvSpPr>
          <p:nvPr>
            <p:ph type="sldImg"/>
          </p:nvPr>
        </p:nvSpPr>
        <p:spPr>
          <a:ln/>
        </p:spPr>
      </p:sp>
      <p:sp>
        <p:nvSpPr>
          <p:cNvPr id="242693" name="Rectangle 3">
            <a:extLst>
              <a:ext uri="{FF2B5EF4-FFF2-40B4-BE49-F238E27FC236}">
                <a16:creationId xmlns:a16="http://schemas.microsoft.com/office/drawing/2014/main" id="{23769429-B5AB-104D-B412-2E5928B1D77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900">
                <a:latin typeface="ZapfHumnst BT"/>
              </a:rPr>
              <a:t>复用的问题之一是在开发时两个组件需要知道对方的存在。</a:t>
            </a:r>
            <a:endParaRPr lang="en-US" altLang="zh-CN" sz="900">
              <a:latin typeface="ZapfHumnst BT"/>
            </a:endParaRPr>
          </a:p>
          <a:p>
            <a:pPr eaLnBrk="1" hangingPunct="1"/>
            <a:r>
              <a:rPr lang="zh-CN" altLang="en-US" sz="900">
                <a:latin typeface="ZapfHumnst BT"/>
              </a:rPr>
              <a:t>面向服务的架构通过所谓的“松耦合”减轻了这个问题。客户可以动态地找到一个服务的提供者。</a:t>
            </a:r>
            <a:endParaRPr lang="en-US" altLang="zh-CN" sz="900">
              <a:latin typeface="ZapfHumnst B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15">
            <a:extLst>
              <a:ext uri="{FF2B5EF4-FFF2-40B4-BE49-F238E27FC236}">
                <a16:creationId xmlns:a16="http://schemas.microsoft.com/office/drawing/2014/main" id="{6FDC05D7-27D8-7A48-B465-751613247A09}"/>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p>
        </p:txBody>
      </p:sp>
      <p:sp>
        <p:nvSpPr>
          <p:cNvPr id="243715" name="Rectangle 21">
            <a:extLst>
              <a:ext uri="{FF2B5EF4-FFF2-40B4-BE49-F238E27FC236}">
                <a16:creationId xmlns:a16="http://schemas.microsoft.com/office/drawing/2014/main" id="{1C034341-AAF8-4048-A42E-CA1B41AAAD86}"/>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a:t>
            </a:r>
            <a:r>
              <a:rPr lang="en-US" altLang="zh-CN" sz="900" b="0">
                <a:solidFill>
                  <a:schemeClr val="tx1"/>
                </a:solidFill>
                <a:latin typeface="Arial" panose="020B0604020202020204" pitchFamily="34" charset="0"/>
                <a:ea typeface="Gulim" panose="020B0600000101010101" pitchFamily="34" charset="-127"/>
              </a:rPr>
              <a:t> 1 RUP</a:t>
            </a:r>
            <a:r>
              <a:rPr lang="zh-CN" altLang="en-US" sz="900" b="0">
                <a:solidFill>
                  <a:schemeClr val="tx1"/>
                </a:solidFill>
                <a:latin typeface="Arial" panose="020B0604020202020204" pitchFamily="34" charset="0"/>
                <a:ea typeface="Gulim" panose="020B0600000101010101" pitchFamily="34" charset="-127"/>
              </a:rPr>
              <a:t>的引入和主要原则</a:t>
            </a:r>
            <a:endParaRPr lang="en-US" altLang="zh-CN" sz="900" b="0">
              <a:solidFill>
                <a:schemeClr val="tx1"/>
              </a:solidFill>
              <a:latin typeface="ZapfHumnst BT"/>
              <a:ea typeface="Gulim" panose="020B0600000101010101" pitchFamily="34" charset="-127"/>
            </a:endParaRPr>
          </a:p>
        </p:txBody>
      </p:sp>
      <p:sp>
        <p:nvSpPr>
          <p:cNvPr id="243716" name="Rectangle 2">
            <a:extLst>
              <a:ext uri="{FF2B5EF4-FFF2-40B4-BE49-F238E27FC236}">
                <a16:creationId xmlns:a16="http://schemas.microsoft.com/office/drawing/2014/main" id="{6704D09F-16F2-0E48-BC6D-577DE048FACC}"/>
              </a:ext>
            </a:extLst>
          </p:cNvPr>
          <p:cNvSpPr>
            <a:spLocks noGrp="1" noRot="1" noChangeAspect="1" noChangeArrowheads="1" noTextEdit="1"/>
          </p:cNvSpPr>
          <p:nvPr>
            <p:ph type="sldImg"/>
          </p:nvPr>
        </p:nvSpPr>
        <p:spPr>
          <a:ln/>
        </p:spPr>
      </p:sp>
      <p:sp>
        <p:nvSpPr>
          <p:cNvPr id="243717" name="备注占位符 4">
            <a:extLst>
              <a:ext uri="{FF2B5EF4-FFF2-40B4-BE49-F238E27FC236}">
                <a16:creationId xmlns:a16="http://schemas.microsoft.com/office/drawing/2014/main" id="{68F8CC90-3A01-7D48-98C0-647DF163B128}"/>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15">
            <a:extLst>
              <a:ext uri="{FF2B5EF4-FFF2-40B4-BE49-F238E27FC236}">
                <a16:creationId xmlns:a16="http://schemas.microsoft.com/office/drawing/2014/main" id="{FD03A474-2BF7-F441-B9E6-FA9F50E0080C}"/>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p>
        </p:txBody>
      </p:sp>
      <p:sp>
        <p:nvSpPr>
          <p:cNvPr id="244739" name="Rectangle 21">
            <a:extLst>
              <a:ext uri="{FF2B5EF4-FFF2-40B4-BE49-F238E27FC236}">
                <a16:creationId xmlns:a16="http://schemas.microsoft.com/office/drawing/2014/main" id="{F04D168B-B100-1C42-9B80-3E316E8639C8}"/>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a:t>
            </a:r>
            <a:r>
              <a:rPr lang="en-US" altLang="zh-CN" sz="900" b="0">
                <a:solidFill>
                  <a:schemeClr val="tx1"/>
                </a:solidFill>
                <a:latin typeface="Arial" panose="020B0604020202020204" pitchFamily="34" charset="0"/>
                <a:ea typeface="Gulim" panose="020B0600000101010101" pitchFamily="34" charset="-127"/>
              </a:rPr>
              <a:t> 1 RUP</a:t>
            </a:r>
            <a:r>
              <a:rPr lang="zh-CN" altLang="en-US" sz="900" b="0">
                <a:solidFill>
                  <a:schemeClr val="tx1"/>
                </a:solidFill>
                <a:latin typeface="Arial" panose="020B0604020202020204" pitchFamily="34" charset="0"/>
                <a:ea typeface="Gulim" panose="020B0600000101010101" pitchFamily="34" charset="-127"/>
              </a:rPr>
              <a:t>的引入和主要原则</a:t>
            </a:r>
            <a:endParaRPr lang="en-US" altLang="zh-CN" sz="900" b="0">
              <a:solidFill>
                <a:schemeClr val="tx1"/>
              </a:solidFill>
              <a:latin typeface="ZapfHumnst BT"/>
              <a:ea typeface="Gulim" panose="020B0600000101010101" pitchFamily="34" charset="-127"/>
            </a:endParaRPr>
          </a:p>
        </p:txBody>
      </p:sp>
      <p:sp>
        <p:nvSpPr>
          <p:cNvPr id="244740" name="Rectangle 2">
            <a:extLst>
              <a:ext uri="{FF2B5EF4-FFF2-40B4-BE49-F238E27FC236}">
                <a16:creationId xmlns:a16="http://schemas.microsoft.com/office/drawing/2014/main" id="{6E72A1D8-BEEB-8B4F-ABCD-067C4B16EB68}"/>
              </a:ext>
            </a:extLst>
          </p:cNvPr>
          <p:cNvSpPr>
            <a:spLocks noGrp="1" noRot="1" noChangeAspect="1" noChangeArrowheads="1" noTextEdit="1"/>
          </p:cNvSpPr>
          <p:nvPr>
            <p:ph type="sldImg"/>
          </p:nvPr>
        </p:nvSpPr>
        <p:spPr>
          <a:ln/>
        </p:spPr>
      </p:sp>
      <p:sp>
        <p:nvSpPr>
          <p:cNvPr id="244741" name="Rectangle 3">
            <a:extLst>
              <a:ext uri="{FF2B5EF4-FFF2-40B4-BE49-F238E27FC236}">
                <a16:creationId xmlns:a16="http://schemas.microsoft.com/office/drawing/2014/main" id="{FFB1E38F-E1F5-3542-871A-F283809F7EA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900" b="1">
                <a:latin typeface="ZapfHumnst BT"/>
              </a:rPr>
              <a:t>最知名的</a:t>
            </a:r>
            <a:r>
              <a:rPr lang="en-US" altLang="zh-CN" sz="900" b="1">
                <a:latin typeface="ZapfHumnst BT"/>
              </a:rPr>
              <a:t>“</a:t>
            </a:r>
            <a:r>
              <a:rPr lang="zh-CN" altLang="en-US" sz="900" b="1">
                <a:latin typeface="ZapfHumnst BT"/>
              </a:rPr>
              <a:t>反模式</a:t>
            </a:r>
            <a:r>
              <a:rPr lang="en-US" altLang="zh-CN" sz="900" b="1">
                <a:latin typeface="ZapfHumnst BT"/>
              </a:rPr>
              <a:t>” </a:t>
            </a:r>
            <a:r>
              <a:rPr lang="zh-CN" altLang="en-US" sz="900" b="1">
                <a:latin typeface="ZapfHumnst BT"/>
              </a:rPr>
              <a:t>或者违背原则的行为可能会对软件开发项目产生不利影响：</a:t>
            </a:r>
            <a:br>
              <a:rPr lang="en-US" altLang="zh-CN" sz="900" b="1">
                <a:latin typeface="ZapfHumnst BT"/>
              </a:rPr>
            </a:br>
            <a:endParaRPr lang="en-US" altLang="zh-CN" sz="900" b="1">
              <a:latin typeface="ZapfHumnst BT"/>
            </a:endParaRPr>
          </a:p>
          <a:p>
            <a:pPr eaLnBrk="1" hangingPunct="1"/>
            <a:r>
              <a:rPr lang="zh-CN" altLang="en-US" sz="900">
                <a:latin typeface="ZapfHumnst BT"/>
              </a:rPr>
              <a:t>在计划之前尽量多看一些流程和详情信息：</a:t>
            </a:r>
            <a:endParaRPr lang="en-US" altLang="zh-CN" sz="900">
              <a:latin typeface="ZapfHumnst BT"/>
            </a:endParaRPr>
          </a:p>
          <a:p>
            <a:pPr marL="215900" lvl="1" indent="-107950" eaLnBrk="1" hangingPunct="1">
              <a:buClr>
                <a:schemeClr val="accent1"/>
              </a:buClr>
              <a:buFontTx/>
              <a:buChar char="•"/>
            </a:pPr>
            <a:r>
              <a:rPr lang="zh-CN" altLang="en-US" sz="900">
                <a:latin typeface="ZapfHumnst BT"/>
              </a:rPr>
              <a:t>制定早期估算并坚持这些估算</a:t>
            </a:r>
            <a:br>
              <a:rPr lang="en-US" altLang="zh-CN" sz="900">
                <a:latin typeface="ZapfHumnst BT"/>
              </a:rPr>
            </a:br>
            <a:endParaRPr lang="en-US" altLang="zh-CN" sz="900">
              <a:latin typeface="ZapfHumnst BT"/>
            </a:endParaRPr>
          </a:p>
          <a:p>
            <a:pPr marL="215900" lvl="1" indent="-107950" eaLnBrk="1" hangingPunct="1">
              <a:buClr>
                <a:schemeClr val="accent1"/>
              </a:buClr>
              <a:buFontTx/>
              <a:buChar char="•"/>
            </a:pPr>
            <a:r>
              <a:rPr lang="zh-CN" altLang="en-US" sz="900">
                <a:latin typeface="ZapfHumnst BT"/>
              </a:rPr>
              <a:t>制定准确的计划并且通过这个静态计划跟踪管理项目。</a:t>
            </a:r>
            <a:br>
              <a:rPr lang="en-US" altLang="zh-CN" sz="900">
                <a:latin typeface="ZapfHumnst BT"/>
              </a:rPr>
            </a:br>
            <a:endParaRPr lang="en-US" altLang="zh-CN" sz="900">
              <a:latin typeface="ZapfHumnst BT"/>
            </a:endParaRPr>
          </a:p>
          <a:p>
            <a:pPr marL="215900" lvl="1" indent="-107950" eaLnBrk="1" hangingPunct="1">
              <a:buClr>
                <a:schemeClr val="accent1"/>
              </a:buClr>
              <a:buFontTx/>
              <a:buChar char="•"/>
            </a:pPr>
            <a:r>
              <a:rPr lang="zh-CN" altLang="en-US" sz="900">
                <a:latin typeface="ZapfHumnst BT"/>
              </a:rPr>
              <a:t>在生命周期中始终使用同一级别的流程</a:t>
            </a:r>
            <a:endParaRPr lang="en-US" altLang="zh-CN" sz="900">
              <a:latin typeface="ZapfHumnst BT"/>
            </a:endParaRPr>
          </a:p>
          <a:p>
            <a:pPr eaLnBrk="1" hangingPunct="1"/>
            <a:endParaRPr lang="en-US" altLang="zh-CN" sz="900">
              <a:latin typeface="ZapfHumnst BT"/>
            </a:endParaRPr>
          </a:p>
          <a:p>
            <a:pPr eaLnBrk="1" hangingPunct="1"/>
            <a:endParaRPr lang="en-US" altLang="zh-CN" sz="900">
              <a:latin typeface="ZapfHumnst B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15">
            <a:extLst>
              <a:ext uri="{FF2B5EF4-FFF2-40B4-BE49-F238E27FC236}">
                <a16:creationId xmlns:a16="http://schemas.microsoft.com/office/drawing/2014/main" id="{1436C47B-A125-354F-8F95-D3F7D4A1E349}"/>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p>
        </p:txBody>
      </p:sp>
      <p:sp>
        <p:nvSpPr>
          <p:cNvPr id="245763" name="Rectangle 21">
            <a:extLst>
              <a:ext uri="{FF2B5EF4-FFF2-40B4-BE49-F238E27FC236}">
                <a16:creationId xmlns:a16="http://schemas.microsoft.com/office/drawing/2014/main" id="{6E186F03-FE40-8647-9927-F8FE01F598F7}"/>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a:t>
            </a:r>
            <a:r>
              <a:rPr lang="en-US" altLang="zh-CN" sz="900" b="0">
                <a:solidFill>
                  <a:schemeClr val="tx1"/>
                </a:solidFill>
                <a:latin typeface="Arial" panose="020B0604020202020204" pitchFamily="34" charset="0"/>
                <a:ea typeface="Gulim" panose="020B0600000101010101" pitchFamily="34" charset="-127"/>
              </a:rPr>
              <a:t> 1 RUP</a:t>
            </a:r>
            <a:r>
              <a:rPr lang="zh-CN" altLang="en-US" sz="900" b="0">
                <a:solidFill>
                  <a:schemeClr val="tx1"/>
                </a:solidFill>
                <a:latin typeface="Arial" panose="020B0604020202020204" pitchFamily="34" charset="0"/>
                <a:ea typeface="Gulim" panose="020B0600000101010101" pitchFamily="34" charset="-127"/>
              </a:rPr>
              <a:t>的引入和主要原则</a:t>
            </a:r>
            <a:endParaRPr lang="en-US" altLang="zh-CN" sz="900" b="0">
              <a:solidFill>
                <a:schemeClr val="tx1"/>
              </a:solidFill>
              <a:latin typeface="ZapfHumnst BT"/>
              <a:ea typeface="Gulim" panose="020B0600000101010101" pitchFamily="34" charset="-127"/>
            </a:endParaRPr>
          </a:p>
        </p:txBody>
      </p:sp>
      <p:sp>
        <p:nvSpPr>
          <p:cNvPr id="245764" name="Rectangle 2">
            <a:extLst>
              <a:ext uri="{FF2B5EF4-FFF2-40B4-BE49-F238E27FC236}">
                <a16:creationId xmlns:a16="http://schemas.microsoft.com/office/drawing/2014/main" id="{E6FB735E-24A5-AE43-A636-72748FF9460B}"/>
              </a:ext>
            </a:extLst>
          </p:cNvPr>
          <p:cNvSpPr>
            <a:spLocks noGrp="1" noRot="1" noChangeAspect="1" noChangeArrowheads="1" noTextEdit="1"/>
          </p:cNvSpPr>
          <p:nvPr>
            <p:ph type="sldImg"/>
          </p:nvPr>
        </p:nvSpPr>
        <p:spPr>
          <a:ln/>
        </p:spPr>
      </p:sp>
      <p:sp>
        <p:nvSpPr>
          <p:cNvPr id="245765" name="Rectangle 3">
            <a:extLst>
              <a:ext uri="{FF2B5EF4-FFF2-40B4-BE49-F238E27FC236}">
                <a16:creationId xmlns:a16="http://schemas.microsoft.com/office/drawing/2014/main" id="{B4E76044-552A-B845-A637-EDBD24E613D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900">
                <a:latin typeface="ZapfHumnst BT"/>
              </a:rPr>
              <a:t>整个团队关注质量：</a:t>
            </a:r>
            <a:endParaRPr lang="en-US" altLang="zh-CN" sz="900">
              <a:latin typeface="ZapfHumnst BT"/>
            </a:endParaRPr>
          </a:p>
          <a:p>
            <a:pPr eaLnBrk="1" hangingPunct="1"/>
            <a:r>
              <a:rPr lang="zh-CN" altLang="en-US" sz="900" b="1">
                <a:latin typeface="ZapfHumnst BT"/>
              </a:rPr>
              <a:t>分析师</a:t>
            </a:r>
            <a:endParaRPr lang="en-US" altLang="zh-CN" sz="900" b="1">
              <a:latin typeface="ZapfHumnst BT"/>
            </a:endParaRPr>
          </a:p>
          <a:p>
            <a:pPr marL="215900" lvl="1" indent="-107950" eaLnBrk="1" hangingPunct="1">
              <a:buFontTx/>
              <a:buChar char="•"/>
            </a:pPr>
            <a:r>
              <a:rPr lang="zh-CN" altLang="en-US" sz="900">
                <a:latin typeface="ZapfHumnst BT"/>
              </a:rPr>
              <a:t>确定需求的可测试性</a:t>
            </a:r>
            <a:endParaRPr lang="en-US" altLang="zh-CN" sz="900">
              <a:latin typeface="ZapfHumnst BT"/>
            </a:endParaRPr>
          </a:p>
          <a:p>
            <a:pPr marL="215900" lvl="1" indent="-107950" eaLnBrk="1" hangingPunct="1">
              <a:buFontTx/>
              <a:buChar char="•"/>
            </a:pPr>
            <a:r>
              <a:rPr lang="zh-CN" altLang="en-US" sz="900">
                <a:latin typeface="ZapfHumnst BT"/>
              </a:rPr>
              <a:t>明确对测试的需求</a:t>
            </a:r>
            <a:endParaRPr lang="en-US" altLang="zh-CN" sz="900">
              <a:latin typeface="ZapfHumnst BT"/>
            </a:endParaRPr>
          </a:p>
          <a:p>
            <a:pPr eaLnBrk="1" hangingPunct="1"/>
            <a:r>
              <a:rPr lang="zh-CN" altLang="en-US" sz="900" b="1">
                <a:latin typeface="ZapfHumnst BT"/>
              </a:rPr>
              <a:t>开发人员</a:t>
            </a:r>
            <a:endParaRPr lang="en-US" altLang="zh-CN" sz="900" b="1">
              <a:latin typeface="ZapfHumnst BT"/>
            </a:endParaRPr>
          </a:p>
          <a:p>
            <a:pPr marL="215900" lvl="1" indent="-107950" eaLnBrk="1" hangingPunct="1">
              <a:buFontTx/>
              <a:buChar char="•"/>
            </a:pPr>
            <a:r>
              <a:rPr lang="zh-CN" altLang="en-US" sz="900">
                <a:latin typeface="ZapfHumnst BT"/>
              </a:rPr>
              <a:t>设计过程中考虑到测试</a:t>
            </a:r>
            <a:endParaRPr lang="en-US" altLang="zh-CN" sz="900">
              <a:latin typeface="ZapfHumnst BT"/>
            </a:endParaRPr>
          </a:p>
          <a:p>
            <a:pPr marL="215900" lvl="1" indent="-107950" eaLnBrk="1" hangingPunct="1">
              <a:buFontTx/>
              <a:buChar char="•"/>
            </a:pPr>
            <a:r>
              <a:rPr lang="zh-CN" altLang="en-US" sz="900">
                <a:latin typeface="ZapfHumnst BT"/>
              </a:rPr>
              <a:t>测试代码</a:t>
            </a:r>
            <a:endParaRPr lang="en-US" altLang="zh-CN" sz="900">
              <a:latin typeface="ZapfHumnst BT"/>
            </a:endParaRPr>
          </a:p>
          <a:p>
            <a:pPr eaLnBrk="1" hangingPunct="1">
              <a:buFontTx/>
              <a:buChar char="•"/>
            </a:pPr>
            <a:endParaRPr lang="en-US" altLang="zh-CN" sz="900">
              <a:latin typeface="ZapfHumnst BT"/>
            </a:endParaRPr>
          </a:p>
          <a:p>
            <a:pPr eaLnBrk="1" hangingPunct="1"/>
            <a:r>
              <a:rPr lang="zh-CN" altLang="en-US" sz="900" b="1">
                <a:latin typeface="ZapfHumnst BT"/>
              </a:rPr>
              <a:t>管理人员</a:t>
            </a:r>
            <a:r>
              <a:rPr lang="en-US" altLang="zh-CN" sz="900" b="1">
                <a:latin typeface="ZapfHumnst BT"/>
              </a:rPr>
              <a:t> </a:t>
            </a:r>
          </a:p>
          <a:p>
            <a:pPr marL="215900" lvl="1" indent="-107950" eaLnBrk="1" hangingPunct="1">
              <a:buFontTx/>
              <a:buChar char="•"/>
            </a:pPr>
            <a:r>
              <a:rPr lang="zh-CN" altLang="en-US" sz="900">
                <a:latin typeface="ZapfHumnst BT"/>
              </a:rPr>
              <a:t>确保正确的测试计划的实施</a:t>
            </a:r>
            <a:endParaRPr lang="en-US" altLang="zh-CN" sz="900">
              <a:latin typeface="ZapfHumnst BT"/>
            </a:endParaRPr>
          </a:p>
          <a:p>
            <a:pPr marL="215900" lvl="1" indent="-107950" eaLnBrk="1" hangingPunct="1">
              <a:buFontTx/>
              <a:buChar char="•"/>
            </a:pPr>
            <a:r>
              <a:rPr lang="zh-CN" altLang="en-US" sz="900">
                <a:latin typeface="ZapfHumnst BT"/>
              </a:rPr>
              <a:t>确保正确的资源已到位</a:t>
            </a:r>
            <a:endParaRPr lang="en-US" altLang="zh-CN" sz="900">
              <a:latin typeface="ZapfHumnst BT"/>
            </a:endParaRPr>
          </a:p>
          <a:p>
            <a:pPr eaLnBrk="1" hangingPunct="1">
              <a:buFontTx/>
              <a:buChar char="•"/>
            </a:pPr>
            <a:endParaRPr lang="en-US" altLang="zh-CN" sz="900">
              <a:latin typeface="ZapfHumnst BT"/>
            </a:endParaRPr>
          </a:p>
          <a:p>
            <a:pPr eaLnBrk="1" hangingPunct="1"/>
            <a:r>
              <a:rPr lang="zh-CN" altLang="en-US" sz="900" b="1">
                <a:latin typeface="ZapfHumnst BT"/>
              </a:rPr>
              <a:t>测试人员</a:t>
            </a:r>
            <a:r>
              <a:rPr lang="en-US" altLang="zh-CN" sz="900" b="1">
                <a:latin typeface="ZapfHumnst BT"/>
              </a:rPr>
              <a:t> </a:t>
            </a:r>
          </a:p>
          <a:p>
            <a:pPr marL="215900" lvl="1" indent="-107950" eaLnBrk="1" hangingPunct="1">
              <a:buFontTx/>
              <a:buChar char="•"/>
            </a:pPr>
            <a:r>
              <a:rPr lang="zh-CN" altLang="en-US" sz="900">
                <a:latin typeface="ZapfHumnst BT"/>
              </a:rPr>
              <a:t>指导团队的其余成员理解软件质量问题</a:t>
            </a:r>
            <a:endParaRPr lang="en-US" altLang="zh-CN" sz="900">
              <a:latin typeface="ZapfHumnst BT"/>
            </a:endParaRPr>
          </a:p>
          <a:p>
            <a:pPr marL="215900" lvl="1" indent="-107950" eaLnBrk="1" hangingPunct="1">
              <a:buFontTx/>
              <a:buChar char="•"/>
            </a:pPr>
            <a:r>
              <a:rPr lang="zh-CN" altLang="en-US" sz="900">
                <a:latin typeface="ZapfHumnst BT"/>
              </a:rPr>
              <a:t>确保所有产品测试已经完成</a:t>
            </a:r>
            <a:endParaRPr lang="en-US" altLang="zh-CN" sz="900">
              <a:latin typeface="ZapfHumnst BT"/>
            </a:endParaRPr>
          </a:p>
          <a:p>
            <a:pPr eaLnBrk="1" hangingPunct="1"/>
            <a:endParaRPr lang="en-US" altLang="zh-CN" sz="900">
              <a:latin typeface="ZapfHumnst B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15">
            <a:extLst>
              <a:ext uri="{FF2B5EF4-FFF2-40B4-BE49-F238E27FC236}">
                <a16:creationId xmlns:a16="http://schemas.microsoft.com/office/drawing/2014/main" id="{BE58E4EB-E003-8D41-A8FA-B5418A0B12C5}"/>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p>
        </p:txBody>
      </p:sp>
      <p:sp>
        <p:nvSpPr>
          <p:cNvPr id="246787" name="Rectangle 21">
            <a:extLst>
              <a:ext uri="{FF2B5EF4-FFF2-40B4-BE49-F238E27FC236}">
                <a16:creationId xmlns:a16="http://schemas.microsoft.com/office/drawing/2014/main" id="{4BF1B430-C68E-6144-8C7C-429625B92C33}"/>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a:t>
            </a:r>
            <a:r>
              <a:rPr lang="en-US" altLang="zh-CN" sz="900" b="0">
                <a:solidFill>
                  <a:schemeClr val="tx1"/>
                </a:solidFill>
                <a:latin typeface="Arial" panose="020B0604020202020204" pitchFamily="34" charset="0"/>
                <a:ea typeface="Gulim" panose="020B0600000101010101" pitchFamily="34" charset="-127"/>
              </a:rPr>
              <a:t> 1 RUP</a:t>
            </a:r>
            <a:r>
              <a:rPr lang="zh-CN" altLang="en-US" sz="900" b="0">
                <a:solidFill>
                  <a:schemeClr val="tx1"/>
                </a:solidFill>
                <a:latin typeface="Arial" panose="020B0604020202020204" pitchFamily="34" charset="0"/>
                <a:ea typeface="Gulim" panose="020B0600000101010101" pitchFamily="34" charset="-127"/>
              </a:rPr>
              <a:t>的引入和主要原则</a:t>
            </a:r>
            <a:endParaRPr lang="en-US" altLang="zh-CN" sz="900" b="0">
              <a:solidFill>
                <a:schemeClr val="tx1"/>
              </a:solidFill>
              <a:latin typeface="ZapfHumnst BT"/>
              <a:ea typeface="Gulim" panose="020B0600000101010101" pitchFamily="34" charset="-127"/>
            </a:endParaRPr>
          </a:p>
        </p:txBody>
      </p:sp>
      <p:sp>
        <p:nvSpPr>
          <p:cNvPr id="246788" name="Rectangle 2">
            <a:extLst>
              <a:ext uri="{FF2B5EF4-FFF2-40B4-BE49-F238E27FC236}">
                <a16:creationId xmlns:a16="http://schemas.microsoft.com/office/drawing/2014/main" id="{B4FBCB59-9432-404B-8963-9A58D1825A76}"/>
              </a:ext>
            </a:extLst>
          </p:cNvPr>
          <p:cNvSpPr>
            <a:spLocks noGrp="1" noRot="1" noChangeAspect="1" noChangeArrowheads="1" noTextEdit="1"/>
          </p:cNvSpPr>
          <p:nvPr>
            <p:ph type="sldImg"/>
          </p:nvPr>
        </p:nvSpPr>
        <p:spPr>
          <a:ln/>
        </p:spPr>
      </p:sp>
      <p:sp>
        <p:nvSpPr>
          <p:cNvPr id="246789" name="Rectangle 3">
            <a:extLst>
              <a:ext uri="{FF2B5EF4-FFF2-40B4-BE49-F238E27FC236}">
                <a16:creationId xmlns:a16="http://schemas.microsoft.com/office/drawing/2014/main" id="{4BDA3C6F-02EE-4544-8919-15703EF1585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900">
                <a:latin typeface="ZapfHumnst BT"/>
              </a:rPr>
              <a:t>迭代开发的主要优势之一是使一种尽早地并且不断地测试方法成为可能。</a:t>
            </a:r>
            <a:br>
              <a:rPr lang="en-US" altLang="zh-CN" sz="900">
                <a:latin typeface="ZapfHumnst BT"/>
              </a:rPr>
            </a:br>
            <a:endParaRPr lang="en-US" altLang="zh-CN" sz="900">
              <a:latin typeface="ZapfHumnst BT"/>
            </a:endParaRPr>
          </a:p>
          <a:p>
            <a:pPr eaLnBrk="1" hangingPunct="1"/>
            <a:r>
              <a:rPr lang="zh-CN" altLang="en-US" sz="900">
                <a:latin typeface="ZapfHumnst BT"/>
              </a:rPr>
              <a:t>当我们达到项目末期，由于最重要的功能在项目早期就被实现，必要的软件部件可能已经运行并且测试了几个月了。</a:t>
            </a:r>
            <a:br>
              <a:rPr lang="en-US" altLang="zh-CN" sz="900">
                <a:latin typeface="ZapfHumnst BT"/>
              </a:rPr>
            </a:br>
            <a:endParaRPr lang="en-US" altLang="zh-CN" sz="900">
              <a:latin typeface="ZapfHumnst BT"/>
            </a:endParaRPr>
          </a:p>
          <a:p>
            <a:pPr eaLnBrk="1" hangingPunct="1"/>
            <a:r>
              <a:rPr lang="zh-CN" altLang="en-US" sz="900">
                <a:latin typeface="ZapfHumnst BT"/>
              </a:rPr>
              <a:t>多数采用迭代开发方法的项目声称改进过程带来的主要结果之一就是质量的提高。</a:t>
            </a:r>
            <a:endParaRPr lang="en-US" altLang="zh-CN" sz="900">
              <a:latin typeface="ZapfHumnst B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15">
            <a:extLst>
              <a:ext uri="{FF2B5EF4-FFF2-40B4-BE49-F238E27FC236}">
                <a16:creationId xmlns:a16="http://schemas.microsoft.com/office/drawing/2014/main" id="{937B6F67-81C8-4D41-824E-352CA255A6AC}"/>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p>
        </p:txBody>
      </p:sp>
      <p:sp>
        <p:nvSpPr>
          <p:cNvPr id="247811" name="Rectangle 21">
            <a:extLst>
              <a:ext uri="{FF2B5EF4-FFF2-40B4-BE49-F238E27FC236}">
                <a16:creationId xmlns:a16="http://schemas.microsoft.com/office/drawing/2014/main" id="{DAFA1700-90A0-284A-912D-1AE1C1C29212}"/>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a:t>
            </a:r>
            <a:r>
              <a:rPr lang="en-US" altLang="zh-CN" sz="900" b="0">
                <a:solidFill>
                  <a:schemeClr val="tx1"/>
                </a:solidFill>
                <a:latin typeface="Arial" panose="020B0604020202020204" pitchFamily="34" charset="0"/>
                <a:ea typeface="Gulim" panose="020B0600000101010101" pitchFamily="34" charset="-127"/>
              </a:rPr>
              <a:t> 1 RUP</a:t>
            </a:r>
            <a:r>
              <a:rPr lang="zh-CN" altLang="en-US" sz="900" b="0">
                <a:solidFill>
                  <a:schemeClr val="tx1"/>
                </a:solidFill>
                <a:latin typeface="Arial" panose="020B0604020202020204" pitchFamily="34" charset="0"/>
                <a:ea typeface="Gulim" panose="020B0600000101010101" pitchFamily="34" charset="-127"/>
              </a:rPr>
              <a:t>的引入和主要原则</a:t>
            </a:r>
            <a:endParaRPr lang="en-US" altLang="zh-CN" sz="900" b="0">
              <a:solidFill>
                <a:schemeClr val="tx1"/>
              </a:solidFill>
              <a:latin typeface="ZapfHumnst BT"/>
              <a:ea typeface="Gulim" panose="020B0600000101010101" pitchFamily="34" charset="-127"/>
            </a:endParaRPr>
          </a:p>
        </p:txBody>
      </p:sp>
      <p:sp>
        <p:nvSpPr>
          <p:cNvPr id="247812" name="Rectangle 2">
            <a:extLst>
              <a:ext uri="{FF2B5EF4-FFF2-40B4-BE49-F238E27FC236}">
                <a16:creationId xmlns:a16="http://schemas.microsoft.com/office/drawing/2014/main" id="{710F2511-718B-3A49-9FFF-113E4D65D605}"/>
              </a:ext>
            </a:extLst>
          </p:cNvPr>
          <p:cNvSpPr>
            <a:spLocks noGrp="1" noRot="1" noChangeAspect="1" noChangeArrowheads="1" noTextEdit="1"/>
          </p:cNvSpPr>
          <p:nvPr>
            <p:ph type="sldImg"/>
          </p:nvPr>
        </p:nvSpPr>
        <p:spPr>
          <a:ln/>
        </p:spPr>
      </p:sp>
      <p:sp>
        <p:nvSpPr>
          <p:cNvPr id="247813" name="Rectangle 3">
            <a:extLst>
              <a:ext uri="{FF2B5EF4-FFF2-40B4-BE49-F238E27FC236}">
                <a16:creationId xmlns:a16="http://schemas.microsoft.com/office/drawing/2014/main" id="{0286738D-6200-714D-AFB0-CE7017A25DB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900">
                <a:latin typeface="ZapfHumnst BT"/>
              </a:rPr>
              <a:t>自动化测试已经成为敏捷关注的焦点，而敏捷的目标是使所有代码的测试自动化，并且测试是在代码编写前编写的（所谓的测试驱动的设计）</a:t>
            </a:r>
            <a:endParaRPr lang="en-US" altLang="zh-CN" sz="900">
              <a:latin typeface="ZapfHumnst BT"/>
            </a:endParaRPr>
          </a:p>
          <a:p>
            <a:pPr eaLnBrk="1" hangingPunct="1"/>
            <a:endParaRPr lang="en-US" altLang="zh-CN" sz="900">
              <a:latin typeface="ZapfHumnst B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15">
            <a:extLst>
              <a:ext uri="{FF2B5EF4-FFF2-40B4-BE49-F238E27FC236}">
                <a16:creationId xmlns:a16="http://schemas.microsoft.com/office/drawing/2014/main" id="{CF315386-28F3-044A-94B4-33BEBB77C39F}"/>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Gulim" panose="020B0600000101010101" pitchFamily="34" charset="-127"/>
                <a:ea typeface="Gulim" panose="020B0600000101010101" pitchFamily="34" charset="-127"/>
              </a:rPr>
              <a:t>PRJ270v2: Rational Unified Process v7.0</a:t>
            </a:r>
            <a:r>
              <a:rPr lang="zh-CN" altLang="en-US" b="0">
                <a:solidFill>
                  <a:schemeClr val="tx1"/>
                </a:solidFill>
                <a:latin typeface="Gulim" panose="020B0600000101010101" pitchFamily="34" charset="-127"/>
                <a:ea typeface="Gulim" panose="020B0600000101010101" pitchFamily="34" charset="-127"/>
              </a:rPr>
              <a:t>概要</a:t>
            </a:r>
          </a:p>
        </p:txBody>
      </p:sp>
      <p:sp>
        <p:nvSpPr>
          <p:cNvPr id="248835" name="Rectangle 21">
            <a:extLst>
              <a:ext uri="{FF2B5EF4-FFF2-40B4-BE49-F238E27FC236}">
                <a16:creationId xmlns:a16="http://schemas.microsoft.com/office/drawing/2014/main" id="{118C3DCB-26BB-4944-B41C-2972DD5142D2}"/>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a:t>
            </a:r>
            <a:r>
              <a:rPr lang="en-US" altLang="zh-CN" b="0">
                <a:solidFill>
                  <a:schemeClr val="tx1"/>
                </a:solidFill>
                <a:latin typeface="Arial" panose="020B0604020202020204" pitchFamily="34" charset="0"/>
                <a:ea typeface="Gulim" panose="020B0600000101010101" pitchFamily="34" charset="-127"/>
              </a:rPr>
              <a:t> 1 RUP</a:t>
            </a:r>
            <a:r>
              <a:rPr lang="zh-CN" altLang="en-US" b="0">
                <a:solidFill>
                  <a:schemeClr val="tx1"/>
                </a:solidFill>
                <a:latin typeface="Arial" panose="020B0604020202020204" pitchFamily="34" charset="0"/>
                <a:ea typeface="Gulim" panose="020B0600000101010101" pitchFamily="34" charset="-127"/>
              </a:rPr>
              <a:t>的引入和主要原则</a:t>
            </a:r>
            <a:endParaRPr lang="en-US" altLang="zh-CN" b="0">
              <a:solidFill>
                <a:schemeClr val="tx1"/>
              </a:solidFill>
              <a:latin typeface="ZapfHumnst BT"/>
              <a:ea typeface="Gulim" panose="020B0600000101010101" pitchFamily="34" charset="-127"/>
            </a:endParaRPr>
          </a:p>
        </p:txBody>
      </p:sp>
      <p:sp>
        <p:nvSpPr>
          <p:cNvPr id="248836" name="Rectangle 13">
            <a:extLst>
              <a:ext uri="{FF2B5EF4-FFF2-40B4-BE49-F238E27FC236}">
                <a16:creationId xmlns:a16="http://schemas.microsoft.com/office/drawing/2014/main" id="{FD6985EC-5C40-A74C-9A83-C03BA0808CD3}"/>
              </a:ext>
            </a:extLst>
          </p:cNvPr>
          <p:cNvSpPr>
            <a:spLocks noGrp="1" noRot="1" noChangeAspect="1" noChangeArrowheads="1" noTextEdit="1"/>
          </p:cNvSpPr>
          <p:nvPr>
            <p:ph type="sldImg"/>
          </p:nvPr>
        </p:nvSpPr>
        <p:spPr>
          <a:xfrm>
            <a:off x="2506663" y="827088"/>
            <a:ext cx="4038600" cy="3028950"/>
          </a:xfrm>
          <a:solidFill>
            <a:srgbClr val="FFFFFF"/>
          </a:solid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幻灯片图像占位符 1">
            <a:extLst>
              <a:ext uri="{FF2B5EF4-FFF2-40B4-BE49-F238E27FC236}">
                <a16:creationId xmlns:a16="http://schemas.microsoft.com/office/drawing/2014/main" id="{E3CB966A-CFD2-224B-85E5-1D45F767325D}"/>
              </a:ext>
            </a:extLst>
          </p:cNvPr>
          <p:cNvSpPr>
            <a:spLocks noGrp="1" noRot="1" noChangeAspect="1" noTextEdit="1"/>
          </p:cNvSpPr>
          <p:nvPr>
            <p:ph type="sldImg"/>
          </p:nvPr>
        </p:nvSpPr>
        <p:spPr>
          <a:ln/>
        </p:spPr>
      </p:sp>
      <p:sp>
        <p:nvSpPr>
          <p:cNvPr id="249859" name="备注占位符 2">
            <a:extLst>
              <a:ext uri="{FF2B5EF4-FFF2-40B4-BE49-F238E27FC236}">
                <a16:creationId xmlns:a16="http://schemas.microsoft.com/office/drawing/2014/main" id="{02569BD4-966E-2F44-8FD5-4D3BF647710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249860" name="灯片编号占位符 3">
            <a:extLst>
              <a:ext uri="{FF2B5EF4-FFF2-40B4-BE49-F238E27FC236}">
                <a16:creationId xmlns:a16="http://schemas.microsoft.com/office/drawing/2014/main" id="{C1F1329E-95F6-024C-B8C1-DEB2B9726199}"/>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8BAB3956-3DE4-1A40-829B-B6427CFD4570}" type="slidenum">
              <a:rPr lang="en-US" altLang="ko-KR" b="0">
                <a:solidFill>
                  <a:srgbClr val="000000"/>
                </a:solidFill>
                <a:latin typeface="Gulim" panose="020B0600000101010101" pitchFamily="34" charset="-127"/>
                <a:ea typeface="Gulim" panose="020B0600000101010101" pitchFamily="34" charset="-127"/>
              </a:rPr>
              <a:pPr eaLnBrk="1" hangingPunct="1"/>
              <a:t>38</a:t>
            </a:fld>
            <a:endParaRPr lang="en-US" altLang="ko-KR" b="0">
              <a:solidFill>
                <a:srgbClr val="000000"/>
              </a:solidFill>
              <a:latin typeface="Gulim" panose="020B0600000101010101" pitchFamily="34" charset="-127"/>
              <a:ea typeface="Gulim" panose="020B0600000101010101" pitchFamily="34" charset="-127"/>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幻灯片图像占位符 1">
            <a:extLst>
              <a:ext uri="{FF2B5EF4-FFF2-40B4-BE49-F238E27FC236}">
                <a16:creationId xmlns:a16="http://schemas.microsoft.com/office/drawing/2014/main" id="{4B0B8E48-25F5-E34B-9E01-197BA3C96649}"/>
              </a:ext>
            </a:extLst>
          </p:cNvPr>
          <p:cNvSpPr>
            <a:spLocks noGrp="1" noRot="1" noChangeAspect="1" noTextEdit="1"/>
          </p:cNvSpPr>
          <p:nvPr>
            <p:ph type="sldImg"/>
          </p:nvPr>
        </p:nvSpPr>
        <p:spPr>
          <a:ln/>
        </p:spPr>
      </p:sp>
      <p:sp>
        <p:nvSpPr>
          <p:cNvPr id="250883" name="备注占位符 2">
            <a:extLst>
              <a:ext uri="{FF2B5EF4-FFF2-40B4-BE49-F238E27FC236}">
                <a16:creationId xmlns:a16="http://schemas.microsoft.com/office/drawing/2014/main" id="{FACCD06D-496D-F14D-9B14-FD7D4E04E1B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250884" name="灯片编号占位符 3">
            <a:extLst>
              <a:ext uri="{FF2B5EF4-FFF2-40B4-BE49-F238E27FC236}">
                <a16:creationId xmlns:a16="http://schemas.microsoft.com/office/drawing/2014/main" id="{17F7A7E5-58C4-C845-8045-0212C0901B3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B96329E4-CB8B-174D-8324-18B69BF434BA}" type="slidenum">
              <a:rPr lang="en-US" altLang="ko-KR" b="0">
                <a:solidFill>
                  <a:srgbClr val="000000"/>
                </a:solidFill>
                <a:latin typeface="Gulim" panose="020B0600000101010101" pitchFamily="34" charset="-127"/>
                <a:ea typeface="Gulim" panose="020B0600000101010101" pitchFamily="34" charset="-127"/>
              </a:rPr>
              <a:pPr eaLnBrk="1" hangingPunct="1"/>
              <a:t>39</a:t>
            </a:fld>
            <a:endParaRPr lang="en-US" altLang="ko-KR" b="0">
              <a:solidFill>
                <a:srgbClr val="000000"/>
              </a:solidFill>
              <a:latin typeface="Gulim" panose="020B0600000101010101" pitchFamily="34" charset="-127"/>
              <a:ea typeface="Gulim" panose="020B0600000101010101" pitchFamily="34" charset="-127"/>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5">
            <a:extLst>
              <a:ext uri="{FF2B5EF4-FFF2-40B4-BE49-F238E27FC236}">
                <a16:creationId xmlns:a16="http://schemas.microsoft.com/office/drawing/2014/main" id="{AB52F897-CC6F-CE43-AB73-547913BFB429}"/>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endParaRPr lang="en-US" altLang="zh-CN" sz="2400" b="0" i="1">
              <a:solidFill>
                <a:schemeClr val="tx1"/>
              </a:solidFill>
              <a:latin typeface="Arial" panose="020B0604020202020204" pitchFamily="34" charset="0"/>
              <a:ea typeface="Gulim" panose="020B0600000101010101" pitchFamily="34" charset="-127"/>
            </a:endParaRPr>
          </a:p>
        </p:txBody>
      </p:sp>
      <p:sp>
        <p:nvSpPr>
          <p:cNvPr id="224259" name="Rectangle 21">
            <a:extLst>
              <a:ext uri="{FF2B5EF4-FFF2-40B4-BE49-F238E27FC236}">
                <a16:creationId xmlns:a16="http://schemas.microsoft.com/office/drawing/2014/main" id="{3B3B294D-DC82-6644-AB63-583F3F78B9F9}"/>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a:t>
            </a:r>
            <a:r>
              <a:rPr lang="en-US" altLang="zh-CN" sz="900" b="0">
                <a:solidFill>
                  <a:schemeClr val="tx1"/>
                </a:solidFill>
                <a:latin typeface="Arial" panose="020B0604020202020204" pitchFamily="34" charset="0"/>
                <a:ea typeface="Gulim" panose="020B0600000101010101" pitchFamily="34" charset="-127"/>
              </a:rPr>
              <a:t> 1 RUP</a:t>
            </a:r>
            <a:r>
              <a:rPr lang="zh-CN" altLang="en-US" sz="900" b="0">
                <a:solidFill>
                  <a:schemeClr val="tx1"/>
                </a:solidFill>
                <a:latin typeface="Arial" panose="020B0604020202020204" pitchFamily="34" charset="0"/>
                <a:ea typeface="Gulim" panose="020B0600000101010101" pitchFamily="34" charset="-127"/>
              </a:rPr>
              <a:t>的引入和主要原则</a:t>
            </a:r>
            <a:endParaRPr lang="en-US" altLang="zh-CN" sz="900" b="0">
              <a:solidFill>
                <a:schemeClr val="tx1"/>
              </a:solidFill>
              <a:latin typeface="ZapfHumnst BT"/>
              <a:ea typeface="Gulim" panose="020B0600000101010101" pitchFamily="34" charset="-127"/>
            </a:endParaRPr>
          </a:p>
        </p:txBody>
      </p:sp>
      <p:sp>
        <p:nvSpPr>
          <p:cNvPr id="224260" name="Rectangle 2">
            <a:extLst>
              <a:ext uri="{FF2B5EF4-FFF2-40B4-BE49-F238E27FC236}">
                <a16:creationId xmlns:a16="http://schemas.microsoft.com/office/drawing/2014/main" id="{E7B7235D-C448-B84D-9E79-82544EC874F3}"/>
              </a:ext>
            </a:extLst>
          </p:cNvPr>
          <p:cNvSpPr>
            <a:spLocks noGrp="1" noRot="1" noChangeAspect="1" noChangeArrowheads="1" noTextEdit="1"/>
          </p:cNvSpPr>
          <p:nvPr>
            <p:ph type="sldImg"/>
          </p:nvPr>
        </p:nvSpPr>
        <p:spPr>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15">
            <a:extLst>
              <a:ext uri="{FF2B5EF4-FFF2-40B4-BE49-F238E27FC236}">
                <a16:creationId xmlns:a16="http://schemas.microsoft.com/office/drawing/2014/main" id="{F1930A63-6B25-684E-A23A-225522390700}"/>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概要</a:t>
            </a:r>
            <a:endParaRPr lang="en-US" altLang="zh-CN" b="0" i="1">
              <a:solidFill>
                <a:schemeClr val="tx1"/>
              </a:solidFill>
              <a:latin typeface="Arial" panose="020B0604020202020204" pitchFamily="34" charset="0"/>
              <a:ea typeface="Gulim" panose="020B0600000101010101" pitchFamily="34" charset="-127"/>
            </a:endParaRPr>
          </a:p>
        </p:txBody>
      </p:sp>
      <p:sp>
        <p:nvSpPr>
          <p:cNvPr id="251907" name="Rectangle 21">
            <a:extLst>
              <a:ext uri="{FF2B5EF4-FFF2-40B4-BE49-F238E27FC236}">
                <a16:creationId xmlns:a16="http://schemas.microsoft.com/office/drawing/2014/main" id="{A6FA35D6-21A7-C24A-9167-6321E73DD3DF}"/>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51908" name="Rectangle 2">
            <a:extLst>
              <a:ext uri="{FF2B5EF4-FFF2-40B4-BE49-F238E27FC236}">
                <a16:creationId xmlns:a16="http://schemas.microsoft.com/office/drawing/2014/main" id="{B7792B22-9FB7-574D-B71C-352A0825F7E7}"/>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51909" name="Rectangle 3">
            <a:extLst>
              <a:ext uri="{FF2B5EF4-FFF2-40B4-BE49-F238E27FC236}">
                <a16:creationId xmlns:a16="http://schemas.microsoft.com/office/drawing/2014/main" id="{60684D70-4608-C544-ADC7-1268C790CCF2}"/>
              </a:ext>
            </a:extLst>
          </p:cNvPr>
          <p:cNvSpPr>
            <a:spLocks noGrp="1" noChangeArrowheads="1"/>
          </p:cNvSpPr>
          <p:nvPr>
            <p:ph type="body" idx="1"/>
          </p:nvPr>
        </p:nvSpPr>
        <p:spPr>
          <a:xfrm>
            <a:off x="2498725" y="4051300"/>
            <a:ext cx="3970338" cy="4022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1" tIns="45001" rIns="90001" bIns="45001"/>
          <a:lstStyle/>
          <a:p>
            <a:pPr eaLnBrk="1" hangingPunct="1"/>
            <a:r>
              <a:rPr lang="zh-CN" altLang="en-US" sz="900">
                <a:latin typeface="ZapfHumnst BT"/>
              </a:rPr>
              <a:t>这次通过阶段、迭代和里程碑（最终阶段目标）来制定流程。</a:t>
            </a:r>
            <a:endParaRPr lang="en-US" altLang="zh-CN" sz="900">
              <a:latin typeface="ZapfHumnst BT"/>
            </a:endParaRPr>
          </a:p>
          <a:p>
            <a:pPr eaLnBrk="1" hangingPunct="1"/>
            <a:r>
              <a:rPr lang="zh-CN" altLang="en-US" sz="900">
                <a:latin typeface="ZapfHumnst BT"/>
              </a:rPr>
              <a:t>通过满足时间表的进程使资源浪费最小化因为他们在一个稳定的基础上进行分配。</a:t>
            </a:r>
            <a:endParaRPr lang="en-US" altLang="zh-CN" sz="900">
              <a:latin typeface="ZapfHumnst BT"/>
            </a:endParaRPr>
          </a:p>
          <a:p>
            <a:pPr eaLnBrk="1" hangingPunct="1"/>
            <a:endParaRPr lang="en-US" altLang="zh-CN" sz="900">
              <a:latin typeface="ZapfHumnst BT"/>
            </a:endParaRPr>
          </a:p>
          <a:p>
            <a:pPr eaLnBrk="1" hangingPunct="1"/>
            <a:endParaRPr lang="en-US" altLang="zh-CN" sz="900">
              <a:latin typeface="ZapfHumnst BT"/>
            </a:endParaRPr>
          </a:p>
          <a:p>
            <a:pPr eaLnBrk="1" hangingPunct="1"/>
            <a:endParaRPr lang="en-US" altLang="zh-CN" sz="900">
              <a:latin typeface="ZapfHumnst BT"/>
            </a:endParaRPr>
          </a:p>
          <a:p>
            <a:pPr eaLnBrk="1" hangingPunct="1"/>
            <a:endParaRPr lang="en-US" altLang="zh-CN" sz="900">
              <a:latin typeface="ZapfHumnst BT"/>
            </a:endParaRPr>
          </a:p>
          <a:p>
            <a:pPr eaLnBrk="1" hangingPunct="1"/>
            <a:endParaRPr lang="en-US" altLang="zh-CN" sz="900">
              <a:latin typeface="ZapfHumnst BT"/>
            </a:endParaRPr>
          </a:p>
          <a:p>
            <a:pPr eaLnBrk="1" hangingPunct="1"/>
            <a:endParaRPr lang="en-US" altLang="zh-CN" sz="900">
              <a:latin typeface="ZapfHumnst BT"/>
            </a:endParaRPr>
          </a:p>
          <a:p>
            <a:pPr eaLnBrk="1" hangingPunct="1"/>
            <a:endParaRPr lang="en-US" altLang="zh-CN" sz="900">
              <a:latin typeface="ZapfHumnst BT"/>
            </a:endParaRPr>
          </a:p>
          <a:p>
            <a:pPr eaLnBrk="1" hangingPunct="1"/>
            <a:endParaRPr lang="en-US" altLang="zh-CN" sz="900">
              <a:latin typeface="ZapfHumnst B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15">
            <a:extLst>
              <a:ext uri="{FF2B5EF4-FFF2-40B4-BE49-F238E27FC236}">
                <a16:creationId xmlns:a16="http://schemas.microsoft.com/office/drawing/2014/main" id="{70367DBB-F573-1E44-A5F7-702581DA3DB6}"/>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概要</a:t>
            </a:r>
            <a:endParaRPr lang="en-US" altLang="zh-CN" b="0" i="1">
              <a:solidFill>
                <a:schemeClr val="tx1"/>
              </a:solidFill>
              <a:latin typeface="Arial" panose="020B0604020202020204" pitchFamily="34" charset="0"/>
              <a:ea typeface="Gulim" panose="020B0600000101010101" pitchFamily="34" charset="-127"/>
            </a:endParaRPr>
          </a:p>
        </p:txBody>
      </p:sp>
      <p:sp>
        <p:nvSpPr>
          <p:cNvPr id="252931" name="Rectangle 21">
            <a:extLst>
              <a:ext uri="{FF2B5EF4-FFF2-40B4-BE49-F238E27FC236}">
                <a16:creationId xmlns:a16="http://schemas.microsoft.com/office/drawing/2014/main" id="{F999F9AA-D917-5F47-92BB-4208B4C82ACF}"/>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52932" name="Rectangle 2">
            <a:extLst>
              <a:ext uri="{FF2B5EF4-FFF2-40B4-BE49-F238E27FC236}">
                <a16:creationId xmlns:a16="http://schemas.microsoft.com/office/drawing/2014/main" id="{F75178DA-DA12-D745-8922-AED855B278D6}"/>
              </a:ext>
            </a:extLst>
          </p:cNvPr>
          <p:cNvSpPr>
            <a:spLocks noChangeArrowheads="1"/>
          </p:cNvSpPr>
          <p:nvPr/>
        </p:nvSpPr>
        <p:spPr bwMode="auto">
          <a:xfrm>
            <a:off x="3887788" y="0"/>
            <a:ext cx="2970212"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6493" tIns="43247" rIns="86493" bIns="43247"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52933" name="Rectangle 3">
            <a:extLst>
              <a:ext uri="{FF2B5EF4-FFF2-40B4-BE49-F238E27FC236}">
                <a16:creationId xmlns:a16="http://schemas.microsoft.com/office/drawing/2014/main" id="{DB6DC99E-C734-0349-B14E-7A23EAB99492}"/>
              </a:ext>
            </a:extLst>
          </p:cNvPr>
          <p:cNvSpPr>
            <a:spLocks noChangeArrowheads="1"/>
          </p:cNvSpPr>
          <p:nvPr/>
        </p:nvSpPr>
        <p:spPr bwMode="auto">
          <a:xfrm>
            <a:off x="-1588" y="0"/>
            <a:ext cx="2970213"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6493" tIns="43247" rIns="86493" bIns="43247"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52934" name="Rectangle 4">
            <a:extLst>
              <a:ext uri="{FF2B5EF4-FFF2-40B4-BE49-F238E27FC236}">
                <a16:creationId xmlns:a16="http://schemas.microsoft.com/office/drawing/2014/main" id="{8E2A3660-9C81-A240-AE9E-21B53957EA31}"/>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52935" name="Rectangle 5">
            <a:extLst>
              <a:ext uri="{FF2B5EF4-FFF2-40B4-BE49-F238E27FC236}">
                <a16:creationId xmlns:a16="http://schemas.microsoft.com/office/drawing/2014/main" id="{07A1E470-1985-E246-908C-96CD902C0136}"/>
              </a:ext>
            </a:extLst>
          </p:cNvPr>
          <p:cNvSpPr>
            <a:spLocks noGrp="1" noChangeArrowheads="1"/>
          </p:cNvSpPr>
          <p:nvPr>
            <p:ph type="body" idx="1"/>
          </p:nvPr>
        </p:nvSpPr>
        <p:spPr>
          <a:xfrm>
            <a:off x="2498725" y="4051300"/>
            <a:ext cx="3970338" cy="4022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1" tIns="45001" rIns="90001" bIns="45001"/>
          <a:lstStyle/>
          <a:p>
            <a:pPr eaLnBrk="1" hangingPunct="1"/>
            <a:r>
              <a:rPr lang="zh-CN" altLang="en-US" sz="900">
                <a:latin typeface="ZapfHumnst BT"/>
              </a:rPr>
              <a:t>选择了</a:t>
            </a:r>
            <a:r>
              <a:rPr lang="en-US" altLang="zh-CN" sz="900">
                <a:latin typeface="ZapfHumnst BT"/>
              </a:rPr>
              <a:t>RUP</a:t>
            </a:r>
            <a:r>
              <a:rPr lang="zh-CN" altLang="en-US" sz="900">
                <a:latin typeface="ZapfHumnst BT"/>
              </a:rPr>
              <a:t>的阶段以至于与项目周期重大的决策点边界相符。例如，在先启阶段结束时，为了解决问题已经做了足够的工作，并且一个版本的系统已经开发完成。已鉴别并且评估了初始的一组风险，是否资助这个项目的决定已经做出。相似的决策点适用于精化、构造和移交迭代阶段。</a:t>
            </a:r>
            <a:endParaRPr lang="en-US" altLang="zh-CN" sz="900">
              <a:latin typeface="ZapfHumnst BT"/>
            </a:endParaRPr>
          </a:p>
          <a:p>
            <a:pPr eaLnBrk="1" hangingPunct="1"/>
            <a:r>
              <a:rPr lang="zh-CN" altLang="en-US" sz="900">
                <a:latin typeface="ZapfHumnst BT"/>
              </a:rPr>
              <a:t>里程碑帮助你在关键点上评定项目流程。管理人员可以使用它们从决定一个项目过程中创建清晰地标准。它们提供机会改变这个过程。然而，并不像瀑布模式，阶段包含产生了可执行的结果迭代。</a:t>
            </a:r>
            <a:endParaRPr lang="en-US" altLang="zh-CN" sz="900">
              <a:latin typeface="ZapfHumnst BT"/>
            </a:endParaRPr>
          </a:p>
          <a:p>
            <a:pPr eaLnBrk="1" hangingPunct="1"/>
            <a:endParaRPr lang="en-US" altLang="zh-CN" sz="900">
              <a:latin typeface="ZapfHumnst BT"/>
            </a:endParaRPr>
          </a:p>
        </p:txBody>
      </p:sp>
      <p:sp>
        <p:nvSpPr>
          <p:cNvPr id="252936" name="Text Box 6">
            <a:extLst>
              <a:ext uri="{FF2B5EF4-FFF2-40B4-BE49-F238E27FC236}">
                <a16:creationId xmlns:a16="http://schemas.microsoft.com/office/drawing/2014/main" id="{2353D6F1-4E43-5D4A-8560-B4023746DA57}"/>
              </a:ext>
            </a:extLst>
          </p:cNvPr>
          <p:cNvSpPr txBox="1">
            <a:spLocks noChangeArrowheads="1"/>
          </p:cNvSpPr>
          <p:nvPr/>
        </p:nvSpPr>
        <p:spPr bwMode="auto">
          <a:xfrm>
            <a:off x="574675" y="1190625"/>
            <a:ext cx="1744663" cy="675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251" tIns="53126" rIns="106251" bIns="53126"/>
          <a:lstStyle>
            <a:lvl1pPr defTabSz="952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95250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9525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9525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9525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spcAft>
                <a:spcPts val="300"/>
              </a:spcAft>
            </a:pPr>
            <a:r>
              <a:rPr lang="zh-CN" altLang="en-US" sz="900" b="0">
                <a:solidFill>
                  <a:schemeClr val="tx1"/>
                </a:solidFill>
                <a:latin typeface="ZapfHumnst BT"/>
              </a:rPr>
              <a:t>应从很高的层次来看各阶段所的管理。</a:t>
            </a:r>
            <a:endParaRPr lang="en-US" altLang="zh-CN" sz="900" b="0">
              <a:solidFill>
                <a:schemeClr val="tx1"/>
              </a:solidFill>
              <a:latin typeface="ZapfHumnst BT"/>
            </a:endParaRPr>
          </a:p>
          <a:p>
            <a:pPr eaLnBrk="1" hangingPunct="1">
              <a:spcAft>
                <a:spcPts val="300"/>
              </a:spcAft>
            </a:pPr>
            <a:r>
              <a:rPr lang="zh-CN" altLang="en-US" sz="900" b="0">
                <a:solidFill>
                  <a:schemeClr val="tx1"/>
                </a:solidFill>
                <a:latin typeface="ZapfHumnst BT"/>
              </a:rPr>
              <a:t>里程碑的名字是</a:t>
            </a:r>
            <a:r>
              <a:rPr lang="en-US" altLang="zh-CN" sz="900" b="0">
                <a:solidFill>
                  <a:schemeClr val="tx1"/>
                </a:solidFill>
                <a:latin typeface="ZapfHumnst BT"/>
              </a:rPr>
              <a:t>Barry Boehm</a:t>
            </a:r>
            <a:r>
              <a:rPr lang="zh-CN" altLang="en-US" sz="900" b="0">
                <a:solidFill>
                  <a:schemeClr val="tx1"/>
                </a:solidFill>
                <a:latin typeface="ZapfHumnst BT"/>
              </a:rPr>
              <a:t>在文章“敏捷软件过程”（</a:t>
            </a:r>
            <a:r>
              <a:rPr lang="en-US" altLang="zh-CN" sz="900" b="0">
                <a:solidFill>
                  <a:schemeClr val="tx1"/>
                </a:solidFill>
                <a:latin typeface="ZapfHumnst BT"/>
              </a:rPr>
              <a:t>IEEE</a:t>
            </a:r>
            <a:r>
              <a:rPr lang="zh-CN" altLang="en-US" sz="900" b="0">
                <a:solidFill>
                  <a:schemeClr val="tx1"/>
                </a:solidFill>
                <a:latin typeface="ZapfHumnst BT"/>
              </a:rPr>
              <a:t>软件，</a:t>
            </a:r>
            <a:r>
              <a:rPr lang="en-US" altLang="zh-CN" sz="900" b="0">
                <a:solidFill>
                  <a:schemeClr val="tx1"/>
                </a:solidFill>
                <a:latin typeface="ZapfHumnst BT"/>
              </a:rPr>
              <a:t>1996</a:t>
            </a:r>
            <a:r>
              <a:rPr lang="zh-CN" altLang="en-US" sz="900" b="0">
                <a:solidFill>
                  <a:schemeClr val="tx1"/>
                </a:solidFill>
                <a:latin typeface="ZapfHumnst BT"/>
              </a:rPr>
              <a:t>年</a:t>
            </a:r>
            <a:r>
              <a:rPr lang="en-US" altLang="zh-CN" sz="900" b="0">
                <a:solidFill>
                  <a:schemeClr val="tx1"/>
                </a:solidFill>
                <a:latin typeface="ZapfHumnst BT"/>
              </a:rPr>
              <a:t>6</a:t>
            </a:r>
            <a:r>
              <a:rPr lang="zh-CN" altLang="en-US" sz="900" b="0">
                <a:solidFill>
                  <a:schemeClr val="tx1"/>
                </a:solidFill>
                <a:latin typeface="ZapfHumnst BT"/>
              </a:rPr>
              <a:t>月，第</a:t>
            </a:r>
            <a:r>
              <a:rPr lang="en-US" altLang="zh-CN" sz="900" b="0">
                <a:solidFill>
                  <a:schemeClr val="tx1"/>
                </a:solidFill>
                <a:latin typeface="ZapfHumnst BT"/>
              </a:rPr>
              <a:t>73-82</a:t>
            </a:r>
            <a:r>
              <a:rPr lang="zh-CN" altLang="en-US" sz="900" b="0">
                <a:solidFill>
                  <a:schemeClr val="tx1"/>
                </a:solidFill>
                <a:latin typeface="ZapfHumnst BT"/>
              </a:rPr>
              <a:t>页）的提议，</a:t>
            </a:r>
            <a:endParaRPr lang="en-US" altLang="zh-CN" sz="900" b="0">
              <a:solidFill>
                <a:schemeClr val="tx1"/>
              </a:solidFill>
              <a:latin typeface="ZapfHumnst BT"/>
            </a:endParaRPr>
          </a:p>
          <a:p>
            <a:pPr eaLnBrk="1" hangingPunct="1">
              <a:spcAft>
                <a:spcPts val="300"/>
              </a:spcAft>
            </a:pPr>
            <a:endParaRPr lang="en-US" altLang="zh-CN" sz="900" b="0">
              <a:solidFill>
                <a:schemeClr val="tx1"/>
              </a:solidFill>
              <a:latin typeface="ZapfHumnst B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15">
            <a:extLst>
              <a:ext uri="{FF2B5EF4-FFF2-40B4-BE49-F238E27FC236}">
                <a16:creationId xmlns:a16="http://schemas.microsoft.com/office/drawing/2014/main" id="{9A08F4BC-A164-D941-B694-8D3BA7D33DB9}"/>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概要</a:t>
            </a:r>
            <a:endParaRPr lang="en-US" altLang="zh-CN" b="0" i="1">
              <a:solidFill>
                <a:schemeClr val="tx1"/>
              </a:solidFill>
              <a:latin typeface="Arial" panose="020B0604020202020204" pitchFamily="34" charset="0"/>
              <a:ea typeface="Gulim" panose="020B0600000101010101" pitchFamily="34" charset="-127"/>
            </a:endParaRPr>
          </a:p>
        </p:txBody>
      </p:sp>
      <p:sp>
        <p:nvSpPr>
          <p:cNvPr id="253955" name="Rectangle 21">
            <a:extLst>
              <a:ext uri="{FF2B5EF4-FFF2-40B4-BE49-F238E27FC236}">
                <a16:creationId xmlns:a16="http://schemas.microsoft.com/office/drawing/2014/main" id="{75C5A139-E083-C145-9A89-402254933D87}"/>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53956" name="Rectangle 2">
            <a:extLst>
              <a:ext uri="{FF2B5EF4-FFF2-40B4-BE49-F238E27FC236}">
                <a16:creationId xmlns:a16="http://schemas.microsoft.com/office/drawing/2014/main" id="{1E9B1D6F-668A-8B4D-B166-A368F23312FC}"/>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53957" name="Rectangle 3">
            <a:extLst>
              <a:ext uri="{FF2B5EF4-FFF2-40B4-BE49-F238E27FC236}">
                <a16:creationId xmlns:a16="http://schemas.microsoft.com/office/drawing/2014/main" id="{0A12BDC6-0E72-9C4B-93BD-26AD090E0253}"/>
              </a:ext>
            </a:extLst>
          </p:cNvPr>
          <p:cNvSpPr>
            <a:spLocks noGrp="1" noChangeArrowheads="1"/>
          </p:cNvSpPr>
          <p:nvPr>
            <p:ph type="body" idx="1"/>
          </p:nvPr>
        </p:nvSpPr>
        <p:spPr>
          <a:xfrm>
            <a:off x="2498725" y="4051300"/>
            <a:ext cx="3970338" cy="4022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1" tIns="45001" rIns="90001" bIns="45001"/>
          <a:lstStyle/>
          <a:p>
            <a:pPr eaLnBrk="1" hangingPunct="1">
              <a:spcBef>
                <a:spcPts val="475"/>
              </a:spcBef>
              <a:spcAft>
                <a:spcPts val="475"/>
              </a:spcAft>
            </a:pPr>
            <a:r>
              <a:rPr lang="zh-CN" altLang="en-US" sz="900">
                <a:latin typeface="ZapfHumnst BT"/>
              </a:rPr>
              <a:t>注意：除了精化阶段的评估，通常是在这个时候完成这个项目的成本和进度的总体估计。但是必须承认这个估算很粗略（可信度低）并且遵循精化阶段的修改。</a:t>
            </a:r>
            <a:endParaRPr lang="en-US" altLang="zh-CN" sz="900">
              <a:latin typeface="ZapfHumnst BT"/>
            </a:endParaRPr>
          </a:p>
          <a:p>
            <a:pPr eaLnBrk="1" hangingPunct="1"/>
            <a:endParaRPr lang="en-US" altLang="zh-CN" sz="900">
              <a:latin typeface="ZapfHumnst BT"/>
            </a:endParaRPr>
          </a:p>
        </p:txBody>
      </p:sp>
      <p:sp>
        <p:nvSpPr>
          <p:cNvPr id="253958" name="Text Box 4">
            <a:extLst>
              <a:ext uri="{FF2B5EF4-FFF2-40B4-BE49-F238E27FC236}">
                <a16:creationId xmlns:a16="http://schemas.microsoft.com/office/drawing/2014/main" id="{AEAFB0CE-2FA4-AB46-ACD8-4D5CB01EF5CC}"/>
              </a:ext>
            </a:extLst>
          </p:cNvPr>
          <p:cNvSpPr txBox="1">
            <a:spLocks noChangeArrowheads="1"/>
          </p:cNvSpPr>
          <p:nvPr/>
        </p:nvSpPr>
        <p:spPr bwMode="auto">
          <a:xfrm>
            <a:off x="574675" y="1190625"/>
            <a:ext cx="1744663" cy="675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251" tIns="53126" rIns="106251" bIns="53126"/>
          <a:lstStyle>
            <a:lvl1pPr defTabSz="952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95250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9525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9525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9525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spcAft>
                <a:spcPts val="300"/>
              </a:spcAft>
            </a:pPr>
            <a:r>
              <a:rPr lang="zh-CN" altLang="en-US" sz="900" b="0">
                <a:solidFill>
                  <a:schemeClr val="tx1"/>
                </a:solidFill>
                <a:latin typeface="ZapfHumnst BT"/>
              </a:rPr>
              <a:t>我们只在一个很高的水平描述这些阶段</a:t>
            </a:r>
            <a:r>
              <a:rPr lang="en-US" altLang="zh-CN" sz="900" b="0">
                <a:solidFill>
                  <a:schemeClr val="tx1"/>
                </a:solidFill>
                <a:latin typeface="ZapfHumnst BT"/>
              </a:rPr>
              <a:t> </a:t>
            </a:r>
            <a:r>
              <a:rPr lang="zh-CN" altLang="en-US" sz="900" b="0">
                <a:solidFill>
                  <a:schemeClr val="tx1"/>
                </a:solidFill>
                <a:latin typeface="ZapfHumnst BT"/>
              </a:rPr>
              <a:t>。</a:t>
            </a:r>
            <a:r>
              <a:rPr lang="en-US" altLang="zh-CN" sz="900" b="0">
                <a:solidFill>
                  <a:schemeClr val="tx1"/>
                </a:solidFill>
                <a:latin typeface="ZapfHumnst BT"/>
              </a:rPr>
              <a:t>RUP</a:t>
            </a:r>
            <a:r>
              <a:rPr lang="zh-CN" altLang="en-US" sz="900" b="0">
                <a:solidFill>
                  <a:schemeClr val="tx1"/>
                </a:solidFill>
                <a:latin typeface="ZapfHumnst BT"/>
              </a:rPr>
              <a:t>为它们的每一个定义了标准、活动和工件。</a:t>
            </a:r>
            <a:endParaRPr lang="en-US" altLang="zh-CN" sz="900" b="0">
              <a:solidFill>
                <a:schemeClr val="tx1"/>
              </a:solidFill>
              <a:latin typeface="ZapfHumnst BT"/>
            </a:endParaRPr>
          </a:p>
          <a:p>
            <a:pPr eaLnBrk="1" hangingPunct="1">
              <a:spcAft>
                <a:spcPts val="300"/>
              </a:spcAft>
            </a:pPr>
            <a:r>
              <a:rPr lang="zh-CN" altLang="en-US" sz="900" b="0">
                <a:solidFill>
                  <a:schemeClr val="tx1"/>
                </a:solidFill>
                <a:latin typeface="ZapfHumnst BT"/>
              </a:rPr>
              <a:t>我们没有时间去看那么多细节。</a:t>
            </a:r>
            <a:endParaRPr lang="en-US" altLang="zh-CN" sz="900" b="0">
              <a:solidFill>
                <a:schemeClr val="tx1"/>
              </a:solidFill>
              <a:latin typeface="ZapfHumnst B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15">
            <a:extLst>
              <a:ext uri="{FF2B5EF4-FFF2-40B4-BE49-F238E27FC236}">
                <a16:creationId xmlns:a16="http://schemas.microsoft.com/office/drawing/2014/main" id="{FA923EA8-8000-F745-95ED-756272089BC8}"/>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概要</a:t>
            </a:r>
            <a:endParaRPr lang="en-US" altLang="zh-CN" b="0" i="1">
              <a:solidFill>
                <a:schemeClr val="tx1"/>
              </a:solidFill>
              <a:latin typeface="Arial" panose="020B0604020202020204" pitchFamily="34" charset="0"/>
              <a:ea typeface="Gulim" panose="020B0600000101010101" pitchFamily="34" charset="-127"/>
            </a:endParaRPr>
          </a:p>
        </p:txBody>
      </p:sp>
      <p:sp>
        <p:nvSpPr>
          <p:cNvPr id="254979" name="Rectangle 21">
            <a:extLst>
              <a:ext uri="{FF2B5EF4-FFF2-40B4-BE49-F238E27FC236}">
                <a16:creationId xmlns:a16="http://schemas.microsoft.com/office/drawing/2014/main" id="{2E092A78-5A47-5C45-A133-4F1B1BEA4A2E}"/>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54980" name="Rectangle 2">
            <a:extLst>
              <a:ext uri="{FF2B5EF4-FFF2-40B4-BE49-F238E27FC236}">
                <a16:creationId xmlns:a16="http://schemas.microsoft.com/office/drawing/2014/main" id="{A5E7188B-8572-BF47-957E-DD00C8941605}"/>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54981" name="Text Box 3">
            <a:extLst>
              <a:ext uri="{FF2B5EF4-FFF2-40B4-BE49-F238E27FC236}">
                <a16:creationId xmlns:a16="http://schemas.microsoft.com/office/drawing/2014/main" id="{C368102D-8910-314A-878D-029C2F80FCB7}"/>
              </a:ext>
            </a:extLst>
          </p:cNvPr>
          <p:cNvSpPr txBox="1">
            <a:spLocks noChangeArrowheads="1"/>
          </p:cNvSpPr>
          <p:nvPr/>
        </p:nvSpPr>
        <p:spPr bwMode="auto">
          <a:xfrm>
            <a:off x="574675" y="1190625"/>
            <a:ext cx="1744663" cy="675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251" tIns="53126" rIns="106251" bIns="53126"/>
          <a:lstStyle>
            <a:lvl1pPr defTabSz="952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95250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9525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9525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9525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zh-CN" sz="900" b="0">
              <a:solidFill>
                <a:schemeClr val="tx1"/>
              </a:solidFill>
              <a:latin typeface="ZapfHumnst BT"/>
            </a:endParaRPr>
          </a:p>
        </p:txBody>
      </p:sp>
      <p:sp>
        <p:nvSpPr>
          <p:cNvPr id="254982" name="Rectangle 4">
            <a:extLst>
              <a:ext uri="{FF2B5EF4-FFF2-40B4-BE49-F238E27FC236}">
                <a16:creationId xmlns:a16="http://schemas.microsoft.com/office/drawing/2014/main" id="{C05076D0-3A75-E14A-BA0A-D18004A493F7}"/>
              </a:ext>
            </a:extLst>
          </p:cNvPr>
          <p:cNvSpPr>
            <a:spLocks noGrp="1" noChangeArrowheads="1"/>
          </p:cNvSpPr>
          <p:nvPr>
            <p:ph type="body" idx="1"/>
          </p:nvPr>
        </p:nvSpPr>
        <p:spPr>
          <a:xfrm>
            <a:off x="2498725" y="4051300"/>
            <a:ext cx="3970338" cy="4022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1" tIns="45001" rIns="90001" bIns="45001"/>
          <a:lstStyle/>
          <a:p>
            <a:pPr eaLnBrk="1" hangingPunct="1"/>
            <a:r>
              <a:rPr lang="zh-CN" altLang="en-US" sz="900">
                <a:latin typeface="ZapfHumnst BT"/>
              </a:rPr>
              <a:t>欲了解更多的信息，请参阅</a:t>
            </a:r>
            <a:r>
              <a:rPr lang="en-US" altLang="zh-CN" sz="900">
                <a:latin typeface="ZapfHumnst BT"/>
              </a:rPr>
              <a:t>RUP</a:t>
            </a:r>
            <a:r>
              <a:rPr lang="zh-CN" altLang="en-US" sz="900">
                <a:latin typeface="ZapfHumnst BT"/>
              </a:rPr>
              <a:t>中的</a:t>
            </a:r>
            <a:r>
              <a:rPr lang="en-US" altLang="zh-CN" sz="900" b="1">
                <a:latin typeface="ZapfHumnst BT"/>
              </a:rPr>
              <a:t>RUP Lifecycle &gt;Inception</a:t>
            </a:r>
            <a:r>
              <a:rPr lang="en-US" altLang="zh-CN" sz="900">
                <a:latin typeface="ZapfHumnst BT"/>
              </a:rPr>
              <a:t> </a:t>
            </a:r>
          </a:p>
          <a:p>
            <a:pPr eaLnBrk="1" hangingPunct="1"/>
            <a:endParaRPr lang="en-US" altLang="zh-CN" sz="900">
              <a:latin typeface="ZapfHumnst B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15">
            <a:extLst>
              <a:ext uri="{FF2B5EF4-FFF2-40B4-BE49-F238E27FC236}">
                <a16:creationId xmlns:a16="http://schemas.microsoft.com/office/drawing/2014/main" id="{1A662992-D22F-3B4A-A6C8-0CCEED4E2027}"/>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概要</a:t>
            </a:r>
            <a:endParaRPr lang="en-US" altLang="zh-CN" b="0" i="1">
              <a:solidFill>
                <a:schemeClr val="tx1"/>
              </a:solidFill>
              <a:latin typeface="Arial" panose="020B0604020202020204" pitchFamily="34" charset="0"/>
              <a:ea typeface="Gulim" panose="020B0600000101010101" pitchFamily="34" charset="-127"/>
            </a:endParaRPr>
          </a:p>
        </p:txBody>
      </p:sp>
      <p:sp>
        <p:nvSpPr>
          <p:cNvPr id="256003" name="Rectangle 21">
            <a:extLst>
              <a:ext uri="{FF2B5EF4-FFF2-40B4-BE49-F238E27FC236}">
                <a16:creationId xmlns:a16="http://schemas.microsoft.com/office/drawing/2014/main" id="{F36B9937-568D-8E49-9674-1A2E035F0F53}"/>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56004" name="Rectangle 2">
            <a:extLst>
              <a:ext uri="{FF2B5EF4-FFF2-40B4-BE49-F238E27FC236}">
                <a16:creationId xmlns:a16="http://schemas.microsoft.com/office/drawing/2014/main" id="{B5F368F6-712A-A34F-BEA0-289B60457712}"/>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56005" name="Rectangle 3">
            <a:extLst>
              <a:ext uri="{FF2B5EF4-FFF2-40B4-BE49-F238E27FC236}">
                <a16:creationId xmlns:a16="http://schemas.microsoft.com/office/drawing/2014/main" id="{9C6F8122-F3BB-AE4A-B6E7-02A5D24A6A0A}"/>
              </a:ext>
            </a:extLst>
          </p:cNvPr>
          <p:cNvSpPr>
            <a:spLocks noGrp="1" noChangeArrowheads="1"/>
          </p:cNvSpPr>
          <p:nvPr>
            <p:ph type="body" idx="1"/>
          </p:nvPr>
        </p:nvSpPr>
        <p:spPr>
          <a:xfrm>
            <a:off x="2498725" y="4051300"/>
            <a:ext cx="3970338" cy="4022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1" tIns="45001" rIns="90001" bIns="45001"/>
          <a:lstStyle/>
          <a:p>
            <a:pPr eaLnBrk="1" hangingPunct="1">
              <a:spcBef>
                <a:spcPts val="475"/>
              </a:spcBef>
              <a:spcAft>
                <a:spcPts val="475"/>
              </a:spcAft>
            </a:pPr>
            <a:r>
              <a:rPr lang="zh-CN" altLang="en-US" sz="900">
                <a:latin typeface="ZapfHumnst BT"/>
              </a:rPr>
              <a:t>在阶段的结尾对成本和进度进行重新评估。这时候，项目才被认为是稳定的（可信度高），并且可以对此作出承诺。</a:t>
            </a:r>
            <a:endParaRPr lang="en-US" altLang="zh-CN" sz="900">
              <a:latin typeface="ZapfHumnst B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15">
            <a:extLst>
              <a:ext uri="{FF2B5EF4-FFF2-40B4-BE49-F238E27FC236}">
                <a16:creationId xmlns:a16="http://schemas.microsoft.com/office/drawing/2014/main" id="{9D295915-B99B-8544-B183-9B911D2ECCAA}"/>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概要</a:t>
            </a:r>
            <a:endParaRPr lang="en-US" altLang="zh-CN" b="0" i="1">
              <a:solidFill>
                <a:schemeClr val="tx1"/>
              </a:solidFill>
              <a:latin typeface="Arial" panose="020B0604020202020204" pitchFamily="34" charset="0"/>
              <a:ea typeface="Gulim" panose="020B0600000101010101" pitchFamily="34" charset="-127"/>
            </a:endParaRPr>
          </a:p>
        </p:txBody>
      </p:sp>
      <p:sp>
        <p:nvSpPr>
          <p:cNvPr id="257027" name="Rectangle 21">
            <a:extLst>
              <a:ext uri="{FF2B5EF4-FFF2-40B4-BE49-F238E27FC236}">
                <a16:creationId xmlns:a16="http://schemas.microsoft.com/office/drawing/2014/main" id="{975C6C3B-3DE2-7842-A930-9506807B8468}"/>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57028" name="Rectangle 2">
            <a:extLst>
              <a:ext uri="{FF2B5EF4-FFF2-40B4-BE49-F238E27FC236}">
                <a16:creationId xmlns:a16="http://schemas.microsoft.com/office/drawing/2014/main" id="{B7800909-1DAA-EA40-B371-B3D066C8E67B}"/>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57029" name="Rectangle 3">
            <a:extLst>
              <a:ext uri="{FF2B5EF4-FFF2-40B4-BE49-F238E27FC236}">
                <a16:creationId xmlns:a16="http://schemas.microsoft.com/office/drawing/2014/main" id="{9666DF89-B08D-C645-AC9F-77542AE8BDE6}"/>
              </a:ext>
            </a:extLst>
          </p:cNvPr>
          <p:cNvSpPr>
            <a:spLocks noGrp="1" noChangeArrowheads="1"/>
          </p:cNvSpPr>
          <p:nvPr>
            <p:ph type="body" idx="1"/>
          </p:nvPr>
        </p:nvSpPr>
        <p:spPr>
          <a:xfrm>
            <a:off x="2498725" y="4051300"/>
            <a:ext cx="3970338" cy="4022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1" tIns="45001" rIns="90001" bIns="45001"/>
          <a:lstStyle/>
          <a:p>
            <a:pPr eaLnBrk="1" hangingPunct="1"/>
            <a:r>
              <a:rPr lang="zh-CN" altLang="en-US" sz="900">
                <a:latin typeface="ZapfHumnst BT"/>
              </a:rPr>
              <a:t>欲了解更多的信息，请参阅</a:t>
            </a:r>
            <a:r>
              <a:rPr lang="en-US" altLang="zh-CN" sz="900">
                <a:latin typeface="ZapfHumnst BT"/>
              </a:rPr>
              <a:t>RUP</a:t>
            </a:r>
            <a:r>
              <a:rPr lang="zh-CN" altLang="en-US" sz="900">
                <a:latin typeface="ZapfHumnst BT"/>
              </a:rPr>
              <a:t>中的</a:t>
            </a:r>
            <a:r>
              <a:rPr lang="en-US" altLang="zh-CN" sz="900" b="1">
                <a:latin typeface="ZapfHumnst BT"/>
              </a:rPr>
              <a:t>RUP Lifecycle &gt;Ielaboration</a:t>
            </a:r>
            <a:r>
              <a:rPr lang="zh-CN" altLang="en-US" sz="900">
                <a:latin typeface="ZapfHumnst BT"/>
              </a:rPr>
              <a:t>。</a:t>
            </a:r>
            <a:endParaRPr lang="en-US" altLang="zh-CN" sz="900">
              <a:latin typeface="ZapfHumnst B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15">
            <a:extLst>
              <a:ext uri="{FF2B5EF4-FFF2-40B4-BE49-F238E27FC236}">
                <a16:creationId xmlns:a16="http://schemas.microsoft.com/office/drawing/2014/main" id="{D9900E62-C499-3A45-B018-107E96FD3860}"/>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概要</a:t>
            </a:r>
            <a:endParaRPr lang="en-US" altLang="zh-CN" b="0" i="1">
              <a:solidFill>
                <a:schemeClr val="tx1"/>
              </a:solidFill>
              <a:latin typeface="Arial" panose="020B0604020202020204" pitchFamily="34" charset="0"/>
              <a:ea typeface="Gulim" panose="020B0600000101010101" pitchFamily="34" charset="-127"/>
            </a:endParaRPr>
          </a:p>
        </p:txBody>
      </p:sp>
      <p:sp>
        <p:nvSpPr>
          <p:cNvPr id="258051" name="Rectangle 21">
            <a:extLst>
              <a:ext uri="{FF2B5EF4-FFF2-40B4-BE49-F238E27FC236}">
                <a16:creationId xmlns:a16="http://schemas.microsoft.com/office/drawing/2014/main" id="{DAA4A439-0624-E447-928C-1AA32FA7DB14}"/>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58052" name="Rectangle 2">
            <a:extLst>
              <a:ext uri="{FF2B5EF4-FFF2-40B4-BE49-F238E27FC236}">
                <a16:creationId xmlns:a16="http://schemas.microsoft.com/office/drawing/2014/main" id="{79451290-68AC-FF42-83A6-A124D907F41F}"/>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58053" name="备注占位符 4">
            <a:extLst>
              <a:ext uri="{FF2B5EF4-FFF2-40B4-BE49-F238E27FC236}">
                <a16:creationId xmlns:a16="http://schemas.microsoft.com/office/drawing/2014/main" id="{A272B792-311A-7F46-AFB1-3BCA2FB89D9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15">
            <a:extLst>
              <a:ext uri="{FF2B5EF4-FFF2-40B4-BE49-F238E27FC236}">
                <a16:creationId xmlns:a16="http://schemas.microsoft.com/office/drawing/2014/main" id="{F9FB3858-13D7-0A43-B172-9A0897583C5C}"/>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概要</a:t>
            </a:r>
            <a:endParaRPr lang="en-US" altLang="zh-CN" b="0" i="1">
              <a:solidFill>
                <a:schemeClr val="tx1"/>
              </a:solidFill>
              <a:latin typeface="Arial" panose="020B0604020202020204" pitchFamily="34" charset="0"/>
              <a:ea typeface="Gulim" panose="020B0600000101010101" pitchFamily="34" charset="-127"/>
            </a:endParaRPr>
          </a:p>
        </p:txBody>
      </p:sp>
      <p:sp>
        <p:nvSpPr>
          <p:cNvPr id="259075" name="Rectangle 21">
            <a:extLst>
              <a:ext uri="{FF2B5EF4-FFF2-40B4-BE49-F238E27FC236}">
                <a16:creationId xmlns:a16="http://schemas.microsoft.com/office/drawing/2014/main" id="{3832BA6D-A84A-B941-BFCD-5CD1DD6985C8}"/>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59076" name="Rectangle 2">
            <a:extLst>
              <a:ext uri="{FF2B5EF4-FFF2-40B4-BE49-F238E27FC236}">
                <a16:creationId xmlns:a16="http://schemas.microsoft.com/office/drawing/2014/main" id="{AA788E10-E9AD-3B44-8D4C-9E15AA501F3F}"/>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59077" name="Rectangle 3">
            <a:extLst>
              <a:ext uri="{FF2B5EF4-FFF2-40B4-BE49-F238E27FC236}">
                <a16:creationId xmlns:a16="http://schemas.microsoft.com/office/drawing/2014/main" id="{747A6ED4-69BC-E842-B090-C78B20712AB3}"/>
              </a:ext>
            </a:extLst>
          </p:cNvPr>
          <p:cNvSpPr>
            <a:spLocks noGrp="1" noChangeArrowheads="1"/>
          </p:cNvSpPr>
          <p:nvPr>
            <p:ph type="body" idx="1"/>
          </p:nvPr>
        </p:nvSpPr>
        <p:spPr>
          <a:xfrm>
            <a:off x="2498725" y="4051300"/>
            <a:ext cx="3970338" cy="4022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1" tIns="45001" rIns="90001" bIns="45001"/>
          <a:lstStyle/>
          <a:p>
            <a:pPr eaLnBrk="1" hangingPunct="1"/>
            <a:r>
              <a:rPr lang="zh-CN" altLang="en-US" sz="900">
                <a:latin typeface="ZapfHumnst BT"/>
              </a:rPr>
              <a:t>欲了解更多的信息，请参阅</a:t>
            </a:r>
            <a:r>
              <a:rPr lang="en-US" altLang="zh-CN" sz="900">
                <a:latin typeface="ZapfHumnst BT"/>
              </a:rPr>
              <a:t>RUP</a:t>
            </a:r>
            <a:r>
              <a:rPr lang="zh-CN" altLang="en-US" sz="900">
                <a:latin typeface="ZapfHumnst BT"/>
              </a:rPr>
              <a:t>中的</a:t>
            </a:r>
            <a:r>
              <a:rPr lang="en-US" altLang="zh-CN" sz="900" b="1">
                <a:latin typeface="ZapfHumnst BT"/>
              </a:rPr>
              <a:t>RUP Lifecycle &gt; &gt;Construction</a:t>
            </a:r>
            <a:endParaRPr lang="en-US" altLang="zh-CN" sz="900">
              <a:latin typeface="ZapfHumnst B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15">
            <a:extLst>
              <a:ext uri="{FF2B5EF4-FFF2-40B4-BE49-F238E27FC236}">
                <a16:creationId xmlns:a16="http://schemas.microsoft.com/office/drawing/2014/main" id="{AD9C65D2-E1CC-714D-8C65-C9CDBB1DE797}"/>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概要</a:t>
            </a:r>
            <a:endParaRPr lang="en-US" altLang="zh-CN" b="0" i="1">
              <a:solidFill>
                <a:schemeClr val="tx1"/>
              </a:solidFill>
              <a:latin typeface="Arial" panose="020B0604020202020204" pitchFamily="34" charset="0"/>
              <a:ea typeface="Gulim" panose="020B0600000101010101" pitchFamily="34" charset="-127"/>
            </a:endParaRPr>
          </a:p>
        </p:txBody>
      </p:sp>
      <p:sp>
        <p:nvSpPr>
          <p:cNvPr id="260099" name="Rectangle 21">
            <a:extLst>
              <a:ext uri="{FF2B5EF4-FFF2-40B4-BE49-F238E27FC236}">
                <a16:creationId xmlns:a16="http://schemas.microsoft.com/office/drawing/2014/main" id="{5FC01779-722E-2A4B-8FE9-A4EFB78FBCE2}"/>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60100" name="Rectangle 2">
            <a:extLst>
              <a:ext uri="{FF2B5EF4-FFF2-40B4-BE49-F238E27FC236}">
                <a16:creationId xmlns:a16="http://schemas.microsoft.com/office/drawing/2014/main" id="{B69D6350-4802-3C44-894E-8263D8EB62EA}"/>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60101" name="Rectangle 3">
            <a:extLst>
              <a:ext uri="{FF2B5EF4-FFF2-40B4-BE49-F238E27FC236}">
                <a16:creationId xmlns:a16="http://schemas.microsoft.com/office/drawing/2014/main" id="{2D1D7BC1-0905-4845-A8B4-5369EDBEEC11}"/>
              </a:ext>
            </a:extLst>
          </p:cNvPr>
          <p:cNvSpPr>
            <a:spLocks noGrp="1" noChangeArrowheads="1"/>
          </p:cNvSpPr>
          <p:nvPr>
            <p:ph type="body" idx="1"/>
          </p:nvPr>
        </p:nvSpPr>
        <p:spPr>
          <a:xfrm>
            <a:off x="2498725" y="4051300"/>
            <a:ext cx="3970338" cy="4022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1" tIns="45001" rIns="90001" bIns="45001"/>
          <a:lstStyle/>
          <a:p>
            <a:pPr eaLnBrk="1" hangingPunct="1"/>
            <a:r>
              <a:rPr lang="zh-CN" altLang="en-US" sz="900">
                <a:latin typeface="ZapfHumnst BT"/>
              </a:rPr>
              <a:t>在移交阶段中，作出是否发布产品的决定。</a:t>
            </a:r>
            <a:endParaRPr lang="en-US" altLang="zh-CN" sz="900">
              <a:latin typeface="ZapfHumnst BT"/>
            </a:endParaRPr>
          </a:p>
          <a:p>
            <a:pPr eaLnBrk="1" hangingPunct="1"/>
            <a:endParaRPr lang="en-US" altLang="zh-CN" sz="900">
              <a:latin typeface="ZapfHumnst B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15">
            <a:extLst>
              <a:ext uri="{FF2B5EF4-FFF2-40B4-BE49-F238E27FC236}">
                <a16:creationId xmlns:a16="http://schemas.microsoft.com/office/drawing/2014/main" id="{65CB20FC-D254-D140-A89C-72F36CDFB170}"/>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概要</a:t>
            </a:r>
            <a:endParaRPr lang="en-US" altLang="zh-CN" b="0" i="1">
              <a:solidFill>
                <a:schemeClr val="tx1"/>
              </a:solidFill>
              <a:latin typeface="Arial" panose="020B0604020202020204" pitchFamily="34" charset="0"/>
              <a:ea typeface="Gulim" panose="020B0600000101010101" pitchFamily="34" charset="-127"/>
            </a:endParaRPr>
          </a:p>
        </p:txBody>
      </p:sp>
      <p:sp>
        <p:nvSpPr>
          <p:cNvPr id="261123" name="Rectangle 21">
            <a:extLst>
              <a:ext uri="{FF2B5EF4-FFF2-40B4-BE49-F238E27FC236}">
                <a16:creationId xmlns:a16="http://schemas.microsoft.com/office/drawing/2014/main" id="{91B0331B-C77F-F444-9BB8-CC00F9C110BE}"/>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61124" name="Rectangle 2">
            <a:extLst>
              <a:ext uri="{FF2B5EF4-FFF2-40B4-BE49-F238E27FC236}">
                <a16:creationId xmlns:a16="http://schemas.microsoft.com/office/drawing/2014/main" id="{B48C8896-17D2-5F45-B8AF-867BD6016AAD}"/>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61125" name="Rectangle 3">
            <a:extLst>
              <a:ext uri="{FF2B5EF4-FFF2-40B4-BE49-F238E27FC236}">
                <a16:creationId xmlns:a16="http://schemas.microsoft.com/office/drawing/2014/main" id="{40A94489-C579-E945-BC49-2BE1C96CAF96}"/>
              </a:ext>
            </a:extLst>
          </p:cNvPr>
          <p:cNvSpPr>
            <a:spLocks noGrp="1" noChangeArrowheads="1"/>
          </p:cNvSpPr>
          <p:nvPr>
            <p:ph type="body" idx="1"/>
          </p:nvPr>
        </p:nvSpPr>
        <p:spPr>
          <a:xfrm>
            <a:off x="2498725" y="4051300"/>
            <a:ext cx="3970338" cy="4022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1" tIns="45001" rIns="90001" bIns="45001"/>
          <a:lstStyle/>
          <a:p>
            <a:pPr eaLnBrk="1" hangingPunct="1"/>
            <a:r>
              <a:rPr lang="zh-CN" altLang="en-US" sz="900">
                <a:latin typeface="ZapfHumnst BT"/>
              </a:rPr>
              <a:t>是否发放产品以在移交阶段用户的满意程度为基础。为了改善或者提升产品通常使里程碑与其他的开发周期初始阶段相符。在许多情况下，这个新的开发周期正在处理。</a:t>
            </a:r>
            <a:endParaRPr lang="en-US" altLang="zh-CN" sz="900">
              <a:latin typeface="ZapfHumnst BT"/>
            </a:endParaRPr>
          </a:p>
          <a:p>
            <a:pPr eaLnBrk="1" hangingPunct="1"/>
            <a:r>
              <a:rPr lang="zh-CN" altLang="en-US" sz="900">
                <a:latin typeface="ZapfHumnst BT"/>
              </a:rPr>
              <a:t>欲了解更多的信息，请参阅</a:t>
            </a:r>
            <a:r>
              <a:rPr lang="en-US" altLang="zh-CN" sz="900">
                <a:latin typeface="ZapfHumnst BT"/>
              </a:rPr>
              <a:t>RUP</a:t>
            </a:r>
            <a:r>
              <a:rPr lang="zh-CN" altLang="en-US" sz="900">
                <a:latin typeface="ZapfHumnst BT"/>
              </a:rPr>
              <a:t>中的</a:t>
            </a:r>
            <a:r>
              <a:rPr lang="en-US" altLang="zh-CN" sz="900" b="1">
                <a:latin typeface="ZapfHumnst BT"/>
              </a:rPr>
              <a:t>RUP Lifecycle</a:t>
            </a:r>
            <a:r>
              <a:rPr lang="en-US" altLang="zh-CN" sz="900">
                <a:latin typeface="ZapfHumnst BT"/>
              </a:rPr>
              <a:t> </a:t>
            </a:r>
            <a:r>
              <a:rPr lang="en-US" altLang="zh-CN" sz="900" b="1">
                <a:latin typeface="ZapfHumnst BT"/>
              </a:rPr>
              <a:t>&gt;Transition</a:t>
            </a:r>
            <a:endParaRPr lang="en-US" altLang="zh-CN" sz="900">
              <a:latin typeface="ZapfHumnst BT"/>
            </a:endParaRPr>
          </a:p>
          <a:p>
            <a:pPr eaLnBrk="1" hangingPunct="1"/>
            <a:endParaRPr lang="en-US" altLang="zh-CN" sz="900">
              <a:latin typeface="ZapfHumnst BT"/>
            </a:endParaRPr>
          </a:p>
          <a:p>
            <a:pPr eaLnBrk="1" hangingPunct="1"/>
            <a:endParaRPr lang="en-US" altLang="zh-CN" sz="900">
              <a:latin typeface="ZapfHumnst BT"/>
            </a:endParaRPr>
          </a:p>
          <a:p>
            <a:pPr eaLnBrk="1" hangingPunct="1"/>
            <a:endParaRPr lang="en-US" altLang="zh-CN" sz="900">
              <a:latin typeface="ZapfHumnst BT"/>
            </a:endParaRPr>
          </a:p>
          <a:p>
            <a:pPr eaLnBrk="1" hangingPunct="1"/>
            <a:endParaRPr lang="en-US" altLang="zh-CN" sz="900">
              <a:latin typeface="ZapfHumnst BT"/>
            </a:endParaRPr>
          </a:p>
          <a:p>
            <a:pPr eaLnBrk="1" hangingPunct="1"/>
            <a:endParaRPr lang="en-US" altLang="zh-CN" sz="900">
              <a:latin typeface="ZapfHumnst BT"/>
            </a:endParaRPr>
          </a:p>
          <a:p>
            <a:pPr eaLnBrk="1" hangingPunct="1"/>
            <a:endParaRPr lang="en-US" altLang="zh-CN" sz="900">
              <a:latin typeface="ZapfHumnst B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15">
            <a:extLst>
              <a:ext uri="{FF2B5EF4-FFF2-40B4-BE49-F238E27FC236}">
                <a16:creationId xmlns:a16="http://schemas.microsoft.com/office/drawing/2014/main" id="{D8E71DA2-8A1E-7949-A096-3BA0C0B5378B}"/>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endParaRPr lang="en-US" altLang="zh-CN" sz="2400" b="0" i="1">
              <a:solidFill>
                <a:schemeClr val="tx1"/>
              </a:solidFill>
              <a:latin typeface="Arial" panose="020B0604020202020204" pitchFamily="34" charset="0"/>
              <a:ea typeface="Gulim" panose="020B0600000101010101" pitchFamily="34" charset="-127"/>
            </a:endParaRPr>
          </a:p>
        </p:txBody>
      </p:sp>
      <p:sp>
        <p:nvSpPr>
          <p:cNvPr id="225283" name="Rectangle 21">
            <a:extLst>
              <a:ext uri="{FF2B5EF4-FFF2-40B4-BE49-F238E27FC236}">
                <a16:creationId xmlns:a16="http://schemas.microsoft.com/office/drawing/2014/main" id="{52BB1B3F-746A-1D49-8B88-51AA180391A3}"/>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a:t>
            </a:r>
            <a:r>
              <a:rPr lang="en-US" altLang="zh-CN" sz="900" b="0">
                <a:solidFill>
                  <a:schemeClr val="tx1"/>
                </a:solidFill>
                <a:latin typeface="Arial" panose="020B0604020202020204" pitchFamily="34" charset="0"/>
                <a:ea typeface="Gulim" panose="020B0600000101010101" pitchFamily="34" charset="-127"/>
              </a:rPr>
              <a:t> 1 RUP</a:t>
            </a:r>
            <a:r>
              <a:rPr lang="zh-CN" altLang="en-US" sz="900" b="0">
                <a:solidFill>
                  <a:schemeClr val="tx1"/>
                </a:solidFill>
                <a:latin typeface="Arial" panose="020B0604020202020204" pitchFamily="34" charset="0"/>
                <a:ea typeface="Gulim" panose="020B0600000101010101" pitchFamily="34" charset="-127"/>
              </a:rPr>
              <a:t>的引入和主要原则</a:t>
            </a:r>
            <a:endParaRPr lang="en-US" altLang="zh-CN" sz="900" b="0">
              <a:solidFill>
                <a:schemeClr val="tx1"/>
              </a:solidFill>
              <a:latin typeface="ZapfHumnst BT"/>
              <a:ea typeface="Gulim" panose="020B0600000101010101" pitchFamily="34" charset="-127"/>
            </a:endParaRPr>
          </a:p>
        </p:txBody>
      </p:sp>
      <p:sp>
        <p:nvSpPr>
          <p:cNvPr id="225284" name="Rectangle 2">
            <a:extLst>
              <a:ext uri="{FF2B5EF4-FFF2-40B4-BE49-F238E27FC236}">
                <a16:creationId xmlns:a16="http://schemas.microsoft.com/office/drawing/2014/main" id="{EAAD2A95-772E-9443-9DDD-655AE5753920}"/>
              </a:ext>
            </a:extLst>
          </p:cNvPr>
          <p:cNvSpPr>
            <a:spLocks noGrp="1" noRot="1" noChangeAspect="1" noChangeArrowheads="1" noTextEdit="1"/>
          </p:cNvSpPr>
          <p:nvPr>
            <p:ph type="sldImg"/>
          </p:nvPr>
        </p:nvSpPr>
        <p:spPr>
          <a:ln/>
        </p:spPr>
      </p:sp>
      <p:sp>
        <p:nvSpPr>
          <p:cNvPr id="225285" name="备注占位符 4">
            <a:extLst>
              <a:ext uri="{FF2B5EF4-FFF2-40B4-BE49-F238E27FC236}">
                <a16:creationId xmlns:a16="http://schemas.microsoft.com/office/drawing/2014/main" id="{F6B9727D-3F31-DD42-BA23-36D7EFBC9A3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15">
            <a:extLst>
              <a:ext uri="{FF2B5EF4-FFF2-40B4-BE49-F238E27FC236}">
                <a16:creationId xmlns:a16="http://schemas.microsoft.com/office/drawing/2014/main" id="{F5362CFB-A1B0-D843-961E-D23B5B096F22}"/>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概要</a:t>
            </a:r>
            <a:endParaRPr lang="en-US" altLang="zh-CN" b="0" i="1">
              <a:solidFill>
                <a:schemeClr val="tx1"/>
              </a:solidFill>
              <a:latin typeface="Arial" panose="020B0604020202020204" pitchFamily="34" charset="0"/>
              <a:ea typeface="Gulim" panose="020B0600000101010101" pitchFamily="34" charset="-127"/>
            </a:endParaRPr>
          </a:p>
        </p:txBody>
      </p:sp>
      <p:sp>
        <p:nvSpPr>
          <p:cNvPr id="262147" name="Rectangle 21">
            <a:extLst>
              <a:ext uri="{FF2B5EF4-FFF2-40B4-BE49-F238E27FC236}">
                <a16:creationId xmlns:a16="http://schemas.microsoft.com/office/drawing/2014/main" id="{84ED8FD6-0211-6D4D-9F46-8ED2F2921774}"/>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62148" name="Rectangle 2">
            <a:extLst>
              <a:ext uri="{FF2B5EF4-FFF2-40B4-BE49-F238E27FC236}">
                <a16:creationId xmlns:a16="http://schemas.microsoft.com/office/drawing/2014/main" id="{B18AE45A-6E8F-1B44-AC40-3BA3A5360B12}"/>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62149" name="Rectangle 3">
            <a:extLst>
              <a:ext uri="{FF2B5EF4-FFF2-40B4-BE49-F238E27FC236}">
                <a16:creationId xmlns:a16="http://schemas.microsoft.com/office/drawing/2014/main" id="{69F156B3-D980-1A42-BDAF-26BBE8A49511}"/>
              </a:ext>
            </a:extLst>
          </p:cNvPr>
          <p:cNvSpPr>
            <a:spLocks noGrp="1" noChangeArrowheads="1"/>
          </p:cNvSpPr>
          <p:nvPr>
            <p:ph type="body" idx="1"/>
          </p:nvPr>
        </p:nvSpPr>
        <p:spPr>
          <a:xfrm>
            <a:off x="2498725" y="4051300"/>
            <a:ext cx="3970338" cy="4022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1" tIns="45001" rIns="90001" bIns="45001"/>
          <a:lstStyle/>
          <a:p>
            <a:pPr>
              <a:spcBef>
                <a:spcPct val="50000"/>
              </a:spcBef>
            </a:pPr>
            <a:r>
              <a:rPr lang="zh-CN" altLang="en-US" sz="900">
                <a:latin typeface="ZapfHumnst BT"/>
              </a:rPr>
              <a:t>迭代是通过了多个阶段。各阶段的交付产品各不相同，这取决于它们所在的生命周期和项目的性质。</a:t>
            </a:r>
            <a:endParaRPr lang="en-US" altLang="zh-CN" sz="900">
              <a:latin typeface="ZapfHumnst BT"/>
            </a:endParaRPr>
          </a:p>
          <a:p>
            <a:pPr>
              <a:spcBef>
                <a:spcPct val="50000"/>
              </a:spcBef>
            </a:pPr>
            <a:r>
              <a:rPr lang="zh-CN" altLang="en-US" sz="900">
                <a:latin typeface="ZapfHumnst BT"/>
              </a:rPr>
              <a:t>一个迭代可以看做是有计划、可交付、可评估的的小项目。并且这些项目的评估和修正也适合于剩余的项目。</a:t>
            </a:r>
            <a:endParaRPr lang="en-US" altLang="zh-CN" sz="900">
              <a:latin typeface="ZapfHumnst BT"/>
            </a:endParaRPr>
          </a:p>
          <a:p>
            <a:pPr>
              <a:spcBef>
                <a:spcPct val="50000"/>
              </a:spcBef>
            </a:pPr>
            <a:r>
              <a:rPr lang="zh-CN" altLang="en-US" sz="900">
                <a:latin typeface="ZapfHumnst BT"/>
              </a:rPr>
              <a:t>假如你使用</a:t>
            </a:r>
            <a:r>
              <a:rPr lang="en-US" altLang="zh-CN" sz="900">
                <a:latin typeface="ZapfHumnst BT"/>
              </a:rPr>
              <a:t>RUP</a:t>
            </a:r>
            <a:r>
              <a:rPr lang="zh-CN" altLang="en-US" sz="900">
                <a:latin typeface="ZapfHumnst BT"/>
              </a:rPr>
              <a:t>的四个阶段，你已经使用了一个迭代过程，但是如果有必要地话更多的将迭代将添加到每个过程中去。</a:t>
            </a:r>
            <a:endParaRPr lang="en-US" altLang="zh-CN" sz="900">
              <a:latin typeface="ZapfHumnst BT"/>
            </a:endParaRPr>
          </a:p>
          <a:p>
            <a:pPr>
              <a:spcBef>
                <a:spcPct val="50000"/>
              </a:spcBef>
            </a:pPr>
            <a:endParaRPr lang="en-US" altLang="zh-CN" sz="900">
              <a:latin typeface="ZapfHumnst BT"/>
            </a:endParaRPr>
          </a:p>
          <a:p>
            <a:pPr eaLnBrk="1" hangingPunct="1"/>
            <a:endParaRPr lang="en-US" altLang="zh-CN" sz="900">
              <a:latin typeface="ZapfHumnst BT"/>
            </a:endParaRPr>
          </a:p>
        </p:txBody>
      </p:sp>
      <p:sp>
        <p:nvSpPr>
          <p:cNvPr id="262150" name="Text Box 4">
            <a:extLst>
              <a:ext uri="{FF2B5EF4-FFF2-40B4-BE49-F238E27FC236}">
                <a16:creationId xmlns:a16="http://schemas.microsoft.com/office/drawing/2014/main" id="{8F1D927D-7D6F-9E4B-9981-0CA6022194B9}"/>
              </a:ext>
            </a:extLst>
          </p:cNvPr>
          <p:cNvSpPr txBox="1">
            <a:spLocks noChangeArrowheads="1"/>
          </p:cNvSpPr>
          <p:nvPr/>
        </p:nvSpPr>
        <p:spPr bwMode="auto">
          <a:xfrm>
            <a:off x="574675" y="1190625"/>
            <a:ext cx="1744663" cy="675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251" tIns="53126" rIns="106251" bIns="53126"/>
          <a:lstStyle>
            <a:lvl1pPr defTabSz="952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95250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9525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9525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9525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zh-CN" sz="900" b="0">
              <a:solidFill>
                <a:schemeClr val="tx1"/>
              </a:solidFill>
              <a:latin typeface="ZapfHumnst B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15">
            <a:extLst>
              <a:ext uri="{FF2B5EF4-FFF2-40B4-BE49-F238E27FC236}">
                <a16:creationId xmlns:a16="http://schemas.microsoft.com/office/drawing/2014/main" id="{D7C56459-948B-B245-ADBE-887440144AA5}"/>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概要</a:t>
            </a:r>
            <a:endParaRPr lang="en-US" altLang="zh-CN" b="0" i="1">
              <a:solidFill>
                <a:schemeClr val="tx1"/>
              </a:solidFill>
              <a:latin typeface="Arial" panose="020B0604020202020204" pitchFamily="34" charset="0"/>
              <a:ea typeface="Gulim" panose="020B0600000101010101" pitchFamily="34" charset="-127"/>
            </a:endParaRPr>
          </a:p>
        </p:txBody>
      </p:sp>
      <p:sp>
        <p:nvSpPr>
          <p:cNvPr id="263171" name="Rectangle 21">
            <a:extLst>
              <a:ext uri="{FF2B5EF4-FFF2-40B4-BE49-F238E27FC236}">
                <a16:creationId xmlns:a16="http://schemas.microsoft.com/office/drawing/2014/main" id="{37D652FC-9308-1444-9119-9E16AE350096}"/>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63172" name="Rectangle 2">
            <a:extLst>
              <a:ext uri="{FF2B5EF4-FFF2-40B4-BE49-F238E27FC236}">
                <a16:creationId xmlns:a16="http://schemas.microsoft.com/office/drawing/2014/main" id="{73E7F90C-9042-AF42-8FC1-116EE6CA6CEB}"/>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63173" name="Text Box 4">
            <a:extLst>
              <a:ext uri="{FF2B5EF4-FFF2-40B4-BE49-F238E27FC236}">
                <a16:creationId xmlns:a16="http://schemas.microsoft.com/office/drawing/2014/main" id="{FFAE9B94-A802-8A42-B539-9574EC982E9D}"/>
              </a:ext>
            </a:extLst>
          </p:cNvPr>
          <p:cNvSpPr txBox="1">
            <a:spLocks noChangeArrowheads="1"/>
          </p:cNvSpPr>
          <p:nvPr/>
        </p:nvSpPr>
        <p:spPr bwMode="auto">
          <a:xfrm>
            <a:off x="574675" y="1190625"/>
            <a:ext cx="1744663" cy="675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241" tIns="53121" rIns="106241" bIns="53121"/>
          <a:lstStyle>
            <a:lvl1pPr defTabSz="952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95250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9525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9525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9525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ZapfHumnst BT"/>
              </a:rPr>
              <a:t>这些迭代展示了项目的工程透视图。这就是日常基础上开发者关心的东西。</a:t>
            </a:r>
            <a:endParaRPr lang="en-US" altLang="zh-CN" sz="900" b="0">
              <a:solidFill>
                <a:schemeClr val="tx1"/>
              </a:solidFill>
              <a:latin typeface="ZapfHumnst BT"/>
            </a:endParaRPr>
          </a:p>
        </p:txBody>
      </p:sp>
      <p:sp>
        <p:nvSpPr>
          <p:cNvPr id="263174" name="Rectangle 5">
            <a:extLst>
              <a:ext uri="{FF2B5EF4-FFF2-40B4-BE49-F238E27FC236}">
                <a16:creationId xmlns:a16="http://schemas.microsoft.com/office/drawing/2014/main" id="{49365D6D-2854-D24D-B639-2DB767D4FA9A}"/>
              </a:ext>
            </a:extLst>
          </p:cNvPr>
          <p:cNvSpPr>
            <a:spLocks noGrp="1" noChangeArrowheads="1"/>
          </p:cNvSpPr>
          <p:nvPr>
            <p:ph type="body" idx="1"/>
          </p:nvPr>
        </p:nvSpPr>
        <p:spPr>
          <a:xfrm>
            <a:off x="2498725" y="4051300"/>
            <a:ext cx="3971925"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66" tIns="44933" rIns="89866" bIns="44933"/>
          <a:lstStyle/>
          <a:p>
            <a:pPr eaLnBrk="1" hangingPunct="1"/>
            <a:r>
              <a:rPr lang="zh-CN" altLang="en-US" sz="900">
                <a:latin typeface="ZapfHumnst BT"/>
              </a:rPr>
              <a:t>虚线</a:t>
            </a:r>
            <a:r>
              <a:rPr lang="en-US" altLang="zh-CN" sz="900">
                <a:latin typeface="ZapfHumnst BT"/>
              </a:rPr>
              <a:t> </a:t>
            </a:r>
            <a:r>
              <a:rPr lang="zh-CN" altLang="en-US" sz="900">
                <a:latin typeface="ZapfHumnst BT"/>
              </a:rPr>
              <a:t>表明产生的第一个产品可能不能执行。然而，后面的构建产品将会提升功能，得到完整的产品。</a:t>
            </a:r>
            <a:endParaRPr lang="en-US" altLang="zh-CN" sz="900">
              <a:latin typeface="ZapfHumnst B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15">
            <a:extLst>
              <a:ext uri="{FF2B5EF4-FFF2-40B4-BE49-F238E27FC236}">
                <a16:creationId xmlns:a16="http://schemas.microsoft.com/office/drawing/2014/main" id="{F98039B5-BCE5-C842-BD2B-508E3FE7BDD6}"/>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概要</a:t>
            </a:r>
            <a:endParaRPr lang="en-US" altLang="zh-CN" b="0" i="1">
              <a:solidFill>
                <a:schemeClr val="tx1"/>
              </a:solidFill>
              <a:latin typeface="Arial" panose="020B0604020202020204" pitchFamily="34" charset="0"/>
              <a:ea typeface="Gulim" panose="020B0600000101010101" pitchFamily="34" charset="-127"/>
            </a:endParaRPr>
          </a:p>
        </p:txBody>
      </p:sp>
      <p:sp>
        <p:nvSpPr>
          <p:cNvPr id="264195" name="Rectangle 21">
            <a:extLst>
              <a:ext uri="{FF2B5EF4-FFF2-40B4-BE49-F238E27FC236}">
                <a16:creationId xmlns:a16="http://schemas.microsoft.com/office/drawing/2014/main" id="{B42A0B25-D914-F646-887A-BA0621EEA4DE}"/>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64196" name="Rectangle 2">
            <a:extLst>
              <a:ext uri="{FF2B5EF4-FFF2-40B4-BE49-F238E27FC236}">
                <a16:creationId xmlns:a16="http://schemas.microsoft.com/office/drawing/2014/main" id="{C40FD0D5-C554-5248-8739-D6D129D4F0BB}"/>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64197" name="Rectangle 3">
            <a:extLst>
              <a:ext uri="{FF2B5EF4-FFF2-40B4-BE49-F238E27FC236}">
                <a16:creationId xmlns:a16="http://schemas.microsoft.com/office/drawing/2014/main" id="{3EB0C0E2-92AE-BA4E-A878-DD84BE826B26}"/>
              </a:ext>
            </a:extLst>
          </p:cNvPr>
          <p:cNvSpPr>
            <a:spLocks noGrp="1" noChangeArrowheads="1"/>
          </p:cNvSpPr>
          <p:nvPr>
            <p:ph type="body" idx="1"/>
          </p:nvPr>
        </p:nvSpPr>
        <p:spPr>
          <a:xfrm>
            <a:off x="2498725" y="4051300"/>
            <a:ext cx="3971925"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66" tIns="44933" rIns="89866" bIns="44933"/>
          <a:lstStyle/>
          <a:p>
            <a:pPr eaLnBrk="1" hangingPunct="1"/>
            <a:r>
              <a:rPr lang="zh-CN" altLang="en-US" sz="900">
                <a:latin typeface="ZapfHumnst BT"/>
              </a:rPr>
              <a:t>通过生命周期迭代焦点和强调的各式活动发生改变。</a:t>
            </a:r>
            <a:endParaRPr lang="en-US" altLang="zh-CN" sz="900">
              <a:latin typeface="ZapfHumnst BT"/>
            </a:endParaRPr>
          </a:p>
          <a:p>
            <a:pPr eaLnBrk="1" hangingPunct="1"/>
            <a:endParaRPr lang="en-US" altLang="zh-CN" sz="900">
              <a:latin typeface="ZapfHumnst B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15">
            <a:extLst>
              <a:ext uri="{FF2B5EF4-FFF2-40B4-BE49-F238E27FC236}">
                <a16:creationId xmlns:a16="http://schemas.microsoft.com/office/drawing/2014/main" id="{9B11A576-03E2-FC45-A8C7-779C6DBF6EDD}"/>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概要</a:t>
            </a:r>
            <a:endParaRPr lang="en-US" altLang="zh-CN" b="0" i="1">
              <a:solidFill>
                <a:schemeClr val="tx1"/>
              </a:solidFill>
              <a:latin typeface="Arial" panose="020B0604020202020204" pitchFamily="34" charset="0"/>
              <a:ea typeface="Gulim" panose="020B0600000101010101" pitchFamily="34" charset="-127"/>
            </a:endParaRPr>
          </a:p>
        </p:txBody>
      </p:sp>
      <p:sp>
        <p:nvSpPr>
          <p:cNvPr id="265219" name="Rectangle 21">
            <a:extLst>
              <a:ext uri="{FF2B5EF4-FFF2-40B4-BE49-F238E27FC236}">
                <a16:creationId xmlns:a16="http://schemas.microsoft.com/office/drawing/2014/main" id="{1BC35012-46A5-5F45-AD6C-EF58B5278AA3}"/>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65220" name="Rectangle 2">
            <a:extLst>
              <a:ext uri="{FF2B5EF4-FFF2-40B4-BE49-F238E27FC236}">
                <a16:creationId xmlns:a16="http://schemas.microsoft.com/office/drawing/2014/main" id="{3687C442-E8E1-B845-8E26-8D2DBAA04C76}"/>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65221" name="Rectangle 3">
            <a:extLst>
              <a:ext uri="{FF2B5EF4-FFF2-40B4-BE49-F238E27FC236}">
                <a16:creationId xmlns:a16="http://schemas.microsoft.com/office/drawing/2014/main" id="{F1DF3FF3-E920-5B42-97BD-92E3CBB0E6AE}"/>
              </a:ext>
            </a:extLst>
          </p:cNvPr>
          <p:cNvSpPr>
            <a:spLocks noGrp="1" noChangeArrowheads="1"/>
          </p:cNvSpPr>
          <p:nvPr>
            <p:ph type="body" idx="1"/>
          </p:nvPr>
        </p:nvSpPr>
        <p:spPr>
          <a:xfrm>
            <a:off x="2498725" y="4051300"/>
            <a:ext cx="3970338" cy="4022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1" tIns="45001" rIns="90001" bIns="45001"/>
          <a:lstStyle/>
          <a:p>
            <a:pPr eaLnBrk="1" hangingPunct="1"/>
            <a:r>
              <a:rPr lang="zh-CN" altLang="en-US" sz="900">
                <a:latin typeface="ZapfHumnst BT"/>
              </a:rPr>
              <a:t>欲了解更多的信息，请参阅</a:t>
            </a:r>
            <a:r>
              <a:rPr lang="en-US" altLang="zh-CN" sz="900">
                <a:latin typeface="ZapfHumnst BT"/>
              </a:rPr>
              <a:t> “The Rational Unified Process: An Introduction, 2nd Ed.” by Philippe Kruchten. Addison-Wesley, 2000, p. 130-132.</a:t>
            </a:r>
          </a:p>
        </p:txBody>
      </p:sp>
      <p:sp>
        <p:nvSpPr>
          <p:cNvPr id="265222" name="Text Box 4">
            <a:extLst>
              <a:ext uri="{FF2B5EF4-FFF2-40B4-BE49-F238E27FC236}">
                <a16:creationId xmlns:a16="http://schemas.microsoft.com/office/drawing/2014/main" id="{845557E4-D2B3-8F4A-8C20-0B1D70F21087}"/>
              </a:ext>
            </a:extLst>
          </p:cNvPr>
          <p:cNvSpPr txBox="1">
            <a:spLocks noChangeArrowheads="1"/>
          </p:cNvSpPr>
          <p:nvPr/>
        </p:nvSpPr>
        <p:spPr bwMode="auto">
          <a:xfrm>
            <a:off x="574675" y="1190625"/>
            <a:ext cx="1744663" cy="675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251" tIns="53126" rIns="106251" bIns="53126"/>
          <a:lstStyle>
            <a:lvl1pPr defTabSz="952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95250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9525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9525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9525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zh-CN" sz="900" b="0">
              <a:solidFill>
                <a:schemeClr val="tx1"/>
              </a:solidFill>
              <a:latin typeface="ZapfHumnst BT"/>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15">
            <a:extLst>
              <a:ext uri="{FF2B5EF4-FFF2-40B4-BE49-F238E27FC236}">
                <a16:creationId xmlns:a16="http://schemas.microsoft.com/office/drawing/2014/main" id="{3CF98A60-C8E1-7241-8D8C-A0ADA7DB4065}"/>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概要</a:t>
            </a:r>
            <a:endParaRPr lang="en-US" altLang="zh-CN" b="0" i="1">
              <a:solidFill>
                <a:schemeClr val="tx1"/>
              </a:solidFill>
              <a:latin typeface="Arial" panose="020B0604020202020204" pitchFamily="34" charset="0"/>
              <a:ea typeface="Gulim" panose="020B0600000101010101" pitchFamily="34" charset="-127"/>
            </a:endParaRPr>
          </a:p>
        </p:txBody>
      </p:sp>
      <p:sp>
        <p:nvSpPr>
          <p:cNvPr id="266243" name="Rectangle 21">
            <a:extLst>
              <a:ext uri="{FF2B5EF4-FFF2-40B4-BE49-F238E27FC236}">
                <a16:creationId xmlns:a16="http://schemas.microsoft.com/office/drawing/2014/main" id="{B72C5B8E-DE61-7147-B5CD-0ACD5CDBCC10}"/>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66244" name="Rectangle 2">
            <a:extLst>
              <a:ext uri="{FF2B5EF4-FFF2-40B4-BE49-F238E27FC236}">
                <a16:creationId xmlns:a16="http://schemas.microsoft.com/office/drawing/2014/main" id="{8C15A213-83EB-4D48-BA8A-ED01E9A62206}"/>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66245" name="Rectangle 3">
            <a:extLst>
              <a:ext uri="{FF2B5EF4-FFF2-40B4-BE49-F238E27FC236}">
                <a16:creationId xmlns:a16="http://schemas.microsoft.com/office/drawing/2014/main" id="{309F2009-CAAC-3F4F-8198-89179E2984A6}"/>
              </a:ext>
            </a:extLst>
          </p:cNvPr>
          <p:cNvSpPr>
            <a:spLocks noGrp="1" noChangeArrowheads="1"/>
          </p:cNvSpPr>
          <p:nvPr>
            <p:ph type="body" idx="1"/>
          </p:nvPr>
        </p:nvSpPr>
        <p:spPr>
          <a:xfrm>
            <a:off x="2498725" y="4051300"/>
            <a:ext cx="3970338" cy="4022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1" tIns="45001" rIns="90001" bIns="45001"/>
          <a:lstStyle/>
          <a:p>
            <a:pPr eaLnBrk="1" hangingPunct="1"/>
            <a:r>
              <a:rPr lang="zh-CN" altLang="en-US" sz="900">
                <a:latin typeface="ZapfHumnst BT"/>
              </a:rPr>
              <a:t>了解迭代持续时间是否适合你的组织后，</a:t>
            </a:r>
            <a:r>
              <a:rPr lang="en-US" altLang="zh-CN" sz="900">
                <a:latin typeface="ZapfHumnst BT"/>
              </a:rPr>
              <a:t>  </a:t>
            </a:r>
            <a:r>
              <a:rPr lang="zh-CN" altLang="en-US" sz="900">
                <a:latin typeface="ZapfHumnst BT"/>
              </a:rPr>
              <a:t>你可以决定每个阶段有多少个迭代计划。</a:t>
            </a:r>
            <a:endParaRPr lang="en-US" altLang="zh-CN" sz="900">
              <a:latin typeface="ZapfHumnst BT"/>
            </a:endParaRPr>
          </a:p>
          <a:p>
            <a:pPr eaLnBrk="1" hangingPunct="1"/>
            <a:r>
              <a:rPr lang="zh-CN" altLang="en-US" sz="900">
                <a:latin typeface="ZapfHumnst BT"/>
              </a:rPr>
              <a:t>假如先启阶段只包括计划和市场，那可能就不是一个真正的迭代。假如你需要原型或者需要立即定位一个技术风险，你将需要一个迭代过程。</a:t>
            </a:r>
            <a:endParaRPr lang="en-US" altLang="zh-CN" sz="900">
              <a:latin typeface="ZapfHumnst BT"/>
            </a:endParaRPr>
          </a:p>
          <a:p>
            <a:pPr eaLnBrk="1" hangingPunct="1"/>
            <a:r>
              <a:rPr lang="zh-CN" altLang="en-US" sz="900">
                <a:latin typeface="ZapfHumnst BT"/>
              </a:rPr>
              <a:t>在精化阶段的迭代次数依赖于你的架构的复杂程度、从需求的稳定性和团队的经验。</a:t>
            </a:r>
            <a:endParaRPr lang="en-US" altLang="zh-CN" sz="900">
              <a:latin typeface="ZapfHumnst BT"/>
            </a:endParaRPr>
          </a:p>
          <a:p>
            <a:pPr eaLnBrk="1" hangingPunct="1"/>
            <a:r>
              <a:rPr lang="zh-CN" altLang="en-US" sz="900">
                <a:latin typeface="ZapfHumnst BT"/>
              </a:rPr>
              <a:t>在构造阶段，你可以使用迭代做好测试和集成工作。高效的自动化操作可以更加简单地处理迭代过程。一个成熟的过程也可以适应更多的迭代。</a:t>
            </a:r>
            <a:endParaRPr lang="en-US" altLang="zh-CN" sz="900">
              <a:latin typeface="ZapfHumnst BT"/>
            </a:endParaRPr>
          </a:p>
          <a:p>
            <a:pPr eaLnBrk="1" hangingPunct="1"/>
            <a:r>
              <a:rPr lang="zh-CN" altLang="en-US" sz="900">
                <a:latin typeface="ZapfHumnst BT"/>
              </a:rPr>
              <a:t>移交阶段需要至少一个迭代过程，假如移交阶段时期必要的话，则需要更多。</a:t>
            </a:r>
            <a:endParaRPr lang="en-US" altLang="zh-CN" sz="900">
              <a:latin typeface="ZapfHumnst BT"/>
            </a:endParaRPr>
          </a:p>
          <a:p>
            <a:pPr eaLnBrk="1" hangingPunct="1"/>
            <a:r>
              <a:rPr lang="zh-CN" altLang="en-US" sz="900">
                <a:latin typeface="ZapfHumnst BT"/>
              </a:rPr>
              <a:t>欲了解更多的信息，请参阅</a:t>
            </a:r>
            <a:r>
              <a:rPr lang="en-US" altLang="zh-CN" sz="900">
                <a:latin typeface="ZapfHumnst BT"/>
              </a:rPr>
              <a:t>“The Rational Unified Process: An Introduction, 2nd Ed.” by Philippe Kruchten. Addison-Wesley, 2000, p. 130-132.</a:t>
            </a:r>
          </a:p>
        </p:txBody>
      </p:sp>
      <p:sp>
        <p:nvSpPr>
          <p:cNvPr id="266246" name="Text Box 4">
            <a:extLst>
              <a:ext uri="{FF2B5EF4-FFF2-40B4-BE49-F238E27FC236}">
                <a16:creationId xmlns:a16="http://schemas.microsoft.com/office/drawing/2014/main" id="{C50AA3A9-6CCF-5646-9377-BE54CEF61DC9}"/>
              </a:ext>
            </a:extLst>
          </p:cNvPr>
          <p:cNvSpPr txBox="1">
            <a:spLocks noChangeArrowheads="1"/>
          </p:cNvSpPr>
          <p:nvPr/>
        </p:nvSpPr>
        <p:spPr bwMode="auto">
          <a:xfrm>
            <a:off x="574675" y="1190625"/>
            <a:ext cx="1744663" cy="675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251" tIns="53126" rIns="106251" bIns="53126"/>
          <a:lstStyle>
            <a:lvl1pPr defTabSz="952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95250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9525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9525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9525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zh-CN" sz="900" b="0">
              <a:solidFill>
                <a:schemeClr val="tx1"/>
              </a:solidFill>
              <a:latin typeface="ZapfHumnst BT"/>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15">
            <a:extLst>
              <a:ext uri="{FF2B5EF4-FFF2-40B4-BE49-F238E27FC236}">
                <a16:creationId xmlns:a16="http://schemas.microsoft.com/office/drawing/2014/main" id="{C0BCC7EC-2E71-5244-8FD3-2868875B8536}"/>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概要</a:t>
            </a:r>
            <a:endParaRPr lang="en-US" altLang="zh-CN" b="0" i="1">
              <a:solidFill>
                <a:schemeClr val="tx1"/>
              </a:solidFill>
              <a:latin typeface="Arial" panose="020B0604020202020204" pitchFamily="34" charset="0"/>
              <a:ea typeface="Gulim" panose="020B0600000101010101" pitchFamily="34" charset="-127"/>
            </a:endParaRPr>
          </a:p>
        </p:txBody>
      </p:sp>
      <p:sp>
        <p:nvSpPr>
          <p:cNvPr id="267267" name="Rectangle 21">
            <a:extLst>
              <a:ext uri="{FF2B5EF4-FFF2-40B4-BE49-F238E27FC236}">
                <a16:creationId xmlns:a16="http://schemas.microsoft.com/office/drawing/2014/main" id="{2417DAAB-676E-7348-A3A9-7F9550A2CB3B}"/>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67268" name="Rectangle 2">
            <a:extLst>
              <a:ext uri="{FF2B5EF4-FFF2-40B4-BE49-F238E27FC236}">
                <a16:creationId xmlns:a16="http://schemas.microsoft.com/office/drawing/2014/main" id="{70D93B61-9128-1645-8162-31CBA9B39E58}"/>
              </a:ext>
            </a:extLst>
          </p:cNvPr>
          <p:cNvSpPr>
            <a:spLocks noGrp="1" noRot="1" noChangeAspect="1" noChangeArrowheads="1" noTextEdit="1"/>
          </p:cNvSpPr>
          <p:nvPr>
            <p:ph type="sldImg"/>
          </p:nvPr>
        </p:nvSpPr>
        <p:spPr>
          <a:xfrm>
            <a:off x="2506663" y="827088"/>
            <a:ext cx="4038600" cy="3028950"/>
          </a:xfrm>
          <a:solidFill>
            <a:srgbClr val="FFFFFF"/>
          </a:solidFill>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15">
            <a:extLst>
              <a:ext uri="{FF2B5EF4-FFF2-40B4-BE49-F238E27FC236}">
                <a16:creationId xmlns:a16="http://schemas.microsoft.com/office/drawing/2014/main" id="{0AB017B0-CAE3-E446-BA4A-2285105B91C6}"/>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概要</a:t>
            </a:r>
            <a:endParaRPr lang="en-US" altLang="zh-CN" b="0" i="1">
              <a:solidFill>
                <a:schemeClr val="tx1"/>
              </a:solidFill>
              <a:latin typeface="Arial" panose="020B0604020202020204" pitchFamily="34" charset="0"/>
              <a:ea typeface="Gulim" panose="020B0600000101010101" pitchFamily="34" charset="-127"/>
            </a:endParaRPr>
          </a:p>
        </p:txBody>
      </p:sp>
      <p:sp>
        <p:nvSpPr>
          <p:cNvPr id="268291" name="Rectangle 21">
            <a:extLst>
              <a:ext uri="{FF2B5EF4-FFF2-40B4-BE49-F238E27FC236}">
                <a16:creationId xmlns:a16="http://schemas.microsoft.com/office/drawing/2014/main" id="{3E4D8ADF-3DC8-4F46-9B67-C7218E06D82D}"/>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68292" name="Rectangle 2">
            <a:extLst>
              <a:ext uri="{FF2B5EF4-FFF2-40B4-BE49-F238E27FC236}">
                <a16:creationId xmlns:a16="http://schemas.microsoft.com/office/drawing/2014/main" id="{B806B21C-0488-BA42-8293-302BEC4BF08B}"/>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68293" name="Rectangle 3">
            <a:extLst>
              <a:ext uri="{FF2B5EF4-FFF2-40B4-BE49-F238E27FC236}">
                <a16:creationId xmlns:a16="http://schemas.microsoft.com/office/drawing/2014/main" id="{E9E9B4E6-E691-D849-936B-EA747097DC79}"/>
              </a:ext>
            </a:extLst>
          </p:cNvPr>
          <p:cNvSpPr>
            <a:spLocks noGrp="1" noChangeArrowheads="1"/>
          </p:cNvSpPr>
          <p:nvPr>
            <p:ph type="body" idx="1"/>
          </p:nvPr>
        </p:nvSpPr>
        <p:spPr>
          <a:xfrm>
            <a:off x="2498725" y="4051300"/>
            <a:ext cx="3971925"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66" tIns="44933" rIns="89866" bIns="44933"/>
          <a:lstStyle/>
          <a:p>
            <a:pPr eaLnBrk="1" hangingPunct="1"/>
            <a:r>
              <a:rPr lang="zh-CN" altLang="en-US" sz="900" b="1">
                <a:latin typeface="ZapfHumnst BT"/>
              </a:rPr>
              <a:t>工件的定义</a:t>
            </a:r>
            <a:r>
              <a:rPr lang="en-US" altLang="zh-CN" sz="900" b="1">
                <a:latin typeface="ZapfHumnst BT"/>
              </a:rPr>
              <a:t>—</a:t>
            </a:r>
            <a:r>
              <a:rPr lang="zh-CN" altLang="en-US" sz="900" b="1">
                <a:latin typeface="ZapfHumnst BT"/>
              </a:rPr>
              <a:t>工作产品的子类别：</a:t>
            </a:r>
            <a:r>
              <a:rPr lang="en-US" altLang="zh-CN" sz="900" b="1">
                <a:latin typeface="ZapfHumnst BT"/>
              </a:rPr>
              <a:t>1</a:t>
            </a:r>
            <a:r>
              <a:rPr lang="zh-CN" altLang="en-US" sz="900" b="1">
                <a:latin typeface="ZapfHumnst BT"/>
              </a:rPr>
              <a:t>）通过过程来产生、修改和使用的；</a:t>
            </a:r>
            <a:r>
              <a:rPr lang="en-US" altLang="zh-CN" sz="900" b="1">
                <a:latin typeface="ZapfHumnst BT"/>
              </a:rPr>
              <a:t>2</a:t>
            </a:r>
            <a:r>
              <a:rPr lang="zh-CN" altLang="en-US" sz="900" b="1">
                <a:latin typeface="ZapfHumnst BT"/>
              </a:rPr>
              <a:t>）定义了一个责任区；</a:t>
            </a:r>
            <a:r>
              <a:rPr lang="en-US" altLang="zh-CN" sz="900" b="1">
                <a:latin typeface="ZapfHumnst BT"/>
              </a:rPr>
              <a:t>3</a:t>
            </a:r>
            <a:r>
              <a:rPr lang="zh-CN" altLang="en-US" sz="900" b="1">
                <a:latin typeface="ZapfHumnst BT"/>
              </a:rPr>
              <a:t>）受版本控制的支配。一个工件可能是一个模型、一个模型元素或者是一个文件。一个文件可以附上其他的文件。</a:t>
            </a:r>
            <a:endParaRPr lang="en-US" altLang="zh-CN" sz="900" b="1">
              <a:latin typeface="ZapfHumnst BT"/>
            </a:endParaRPr>
          </a:p>
          <a:p>
            <a:pPr eaLnBrk="1" hangingPunct="1"/>
            <a:r>
              <a:rPr lang="zh-CN" altLang="en-US" sz="900">
                <a:latin typeface="ZapfHumnst BT"/>
              </a:rPr>
              <a:t>在</a:t>
            </a:r>
            <a:r>
              <a:rPr lang="en-US" altLang="zh-CN" sz="900">
                <a:latin typeface="ZapfHumnst BT"/>
              </a:rPr>
              <a:t>RUP</a:t>
            </a:r>
            <a:r>
              <a:rPr lang="zh-CN" altLang="en-US" sz="900">
                <a:latin typeface="ZapfHumnst BT"/>
              </a:rPr>
              <a:t>中的两个迭代计划工件是迭代计划和迭代评估。相互结合，这有利于决策使你在每一次迭代中降低风险、接受改变、控制项目。</a:t>
            </a:r>
            <a:endParaRPr lang="en-US" altLang="zh-CN" sz="900">
              <a:latin typeface="ZapfHumnst BT"/>
            </a:endParaRPr>
          </a:p>
          <a:p>
            <a:pPr eaLnBrk="1" hangingPunct="1"/>
            <a:r>
              <a:rPr lang="zh-CN" altLang="en-US" sz="900">
                <a:latin typeface="ZapfHumnst BT"/>
              </a:rPr>
              <a:t>在迭代开始之后，团队成员在一次迭代中完成指定的工作。</a:t>
            </a:r>
            <a:endParaRPr lang="en-US" altLang="zh-CN" sz="900">
              <a:latin typeface="ZapfHumnst BT"/>
            </a:endParaRPr>
          </a:p>
          <a:p>
            <a:pPr eaLnBrk="1" hangingPunct="1"/>
            <a:r>
              <a:rPr lang="zh-CN" altLang="en-US" sz="900">
                <a:latin typeface="ZapfHumnst BT"/>
              </a:rPr>
              <a:t>工作结束之后，迭代评估执行中使用尽可能多的客观测量来确定迭代目标是否实现以及如何实现。</a:t>
            </a:r>
            <a:endParaRPr lang="en-US" altLang="zh-CN" sz="900">
              <a:latin typeface="ZapfHumnst BT"/>
            </a:endParaRPr>
          </a:p>
          <a:p>
            <a:pPr eaLnBrk="1" hangingPunct="1"/>
            <a:r>
              <a:rPr lang="zh-CN" altLang="en-US" sz="900">
                <a:latin typeface="ZapfHumnst BT"/>
              </a:rPr>
              <a:t>假如你决定继续，你必须使变更控制委员会批准你的项目改变，修改你的风险列表，并且可能修改产品目标（需求）或者产品的规格说明书（架构设计）。顾及到需求和项目变更，修改项目规格说明书成为新的目标，并且允许你操纵这个项目。基于已经调整的目标，你可以计划下一次迭代，创建一个新的迭代计划。</a:t>
            </a:r>
            <a:endParaRPr lang="en-US" altLang="zh-CN" sz="900">
              <a:latin typeface="ZapfHumnst BT"/>
            </a:endParaRPr>
          </a:p>
          <a:p>
            <a:pPr eaLnBrk="1" hangingPunct="1"/>
            <a:endParaRPr lang="en-US" altLang="zh-CN" sz="900" b="1">
              <a:latin typeface="ZapfHumnst BT"/>
            </a:endParaRPr>
          </a:p>
        </p:txBody>
      </p:sp>
      <p:sp>
        <p:nvSpPr>
          <p:cNvPr id="268294" name="Text Box 4">
            <a:extLst>
              <a:ext uri="{FF2B5EF4-FFF2-40B4-BE49-F238E27FC236}">
                <a16:creationId xmlns:a16="http://schemas.microsoft.com/office/drawing/2014/main" id="{CA696D22-BB74-6A4A-9FA3-8438AE43C133}"/>
              </a:ext>
            </a:extLst>
          </p:cNvPr>
          <p:cNvSpPr txBox="1">
            <a:spLocks noChangeArrowheads="1"/>
          </p:cNvSpPr>
          <p:nvPr/>
        </p:nvSpPr>
        <p:spPr bwMode="auto">
          <a:xfrm>
            <a:off x="573088" y="1190625"/>
            <a:ext cx="1743075" cy="675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092" tIns="53046" rIns="106092" bIns="53046"/>
          <a:lstStyle>
            <a:lvl1pPr defTabSz="949325"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949325"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949325"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949325"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949325"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ZapfHumnst BT"/>
              </a:rPr>
              <a:t>“工件”这个词第一次在学生笔记中定义。它将在本节课后具体的讨论。</a:t>
            </a:r>
            <a:endParaRPr lang="en-US" altLang="zh-CN" sz="900" b="0">
              <a:solidFill>
                <a:schemeClr val="tx1"/>
              </a:solidFill>
              <a:latin typeface="ZapfHumnst BT"/>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15">
            <a:extLst>
              <a:ext uri="{FF2B5EF4-FFF2-40B4-BE49-F238E27FC236}">
                <a16:creationId xmlns:a16="http://schemas.microsoft.com/office/drawing/2014/main" id="{437CBC71-F5DD-9A4B-BD2F-15A9F707AE5C}"/>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概念</a:t>
            </a:r>
            <a:endParaRPr lang="en-US" altLang="zh-CN" b="0" i="1">
              <a:solidFill>
                <a:schemeClr val="tx1"/>
              </a:solidFill>
              <a:latin typeface="Arial" panose="020B0604020202020204" pitchFamily="34" charset="0"/>
              <a:ea typeface="Gulim" panose="020B0600000101010101" pitchFamily="34" charset="-127"/>
            </a:endParaRPr>
          </a:p>
        </p:txBody>
      </p:sp>
      <p:sp>
        <p:nvSpPr>
          <p:cNvPr id="269315" name="Rectangle 21">
            <a:extLst>
              <a:ext uri="{FF2B5EF4-FFF2-40B4-BE49-F238E27FC236}">
                <a16:creationId xmlns:a16="http://schemas.microsoft.com/office/drawing/2014/main" id="{F7860A83-586F-9845-94BC-294FDC15DA2E}"/>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69316" name="Rectangle 2">
            <a:extLst>
              <a:ext uri="{FF2B5EF4-FFF2-40B4-BE49-F238E27FC236}">
                <a16:creationId xmlns:a16="http://schemas.microsoft.com/office/drawing/2014/main" id="{6D3A1050-14C0-5B40-A0D8-B14C1CE57C20}"/>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69317" name="Rectangle 3">
            <a:extLst>
              <a:ext uri="{FF2B5EF4-FFF2-40B4-BE49-F238E27FC236}">
                <a16:creationId xmlns:a16="http://schemas.microsoft.com/office/drawing/2014/main" id="{650553AC-119B-CD44-A562-E83A2A5CBC6F}"/>
              </a:ext>
            </a:extLst>
          </p:cNvPr>
          <p:cNvSpPr>
            <a:spLocks noGrp="1" noChangeArrowheads="1"/>
          </p:cNvSpPr>
          <p:nvPr>
            <p:ph type="body" idx="1"/>
          </p:nvPr>
        </p:nvSpPr>
        <p:spPr>
          <a:xfrm>
            <a:off x="2498725" y="4051300"/>
            <a:ext cx="3973513"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1" tIns="45001" rIns="90001" bIns="45001"/>
          <a:lstStyle/>
          <a:p>
            <a:pPr eaLnBrk="1" hangingPunct="1"/>
            <a:r>
              <a:rPr lang="zh-CN" altLang="en-US" sz="900">
                <a:latin typeface="ZapfHumnst BT"/>
              </a:rPr>
              <a:t>迭代开发需要一个关注的焦点。这是引导过程的主要考虑因素。</a:t>
            </a:r>
            <a:endParaRPr lang="en-US" altLang="zh-CN" sz="900">
              <a:latin typeface="ZapfHumnst BT"/>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15">
            <a:extLst>
              <a:ext uri="{FF2B5EF4-FFF2-40B4-BE49-F238E27FC236}">
                <a16:creationId xmlns:a16="http://schemas.microsoft.com/office/drawing/2014/main" id="{46D233C3-CCE3-8444-B607-A0707FC3D8D0}"/>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概念</a:t>
            </a:r>
            <a:endParaRPr lang="en-US" altLang="zh-CN" b="0" i="1">
              <a:solidFill>
                <a:schemeClr val="tx1"/>
              </a:solidFill>
              <a:latin typeface="Arial" panose="020B0604020202020204" pitchFamily="34" charset="0"/>
              <a:ea typeface="Gulim" panose="020B0600000101010101" pitchFamily="34" charset="-127"/>
            </a:endParaRPr>
          </a:p>
        </p:txBody>
      </p:sp>
      <p:sp>
        <p:nvSpPr>
          <p:cNvPr id="270339" name="Rectangle 21">
            <a:extLst>
              <a:ext uri="{FF2B5EF4-FFF2-40B4-BE49-F238E27FC236}">
                <a16:creationId xmlns:a16="http://schemas.microsoft.com/office/drawing/2014/main" id="{B2B845DD-5612-8445-AF58-9E7DCCE46DFB}"/>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70340" name="Rectangle 2">
            <a:extLst>
              <a:ext uri="{FF2B5EF4-FFF2-40B4-BE49-F238E27FC236}">
                <a16:creationId xmlns:a16="http://schemas.microsoft.com/office/drawing/2014/main" id="{BBB3A0A9-4053-BF43-9E64-A8E66CE3E5C1}"/>
              </a:ext>
            </a:extLst>
          </p:cNvPr>
          <p:cNvSpPr>
            <a:spLocks noGrp="1" noRot="1" noChangeAspect="1" noChangeArrowheads="1" noTextEdit="1"/>
          </p:cNvSpPr>
          <p:nvPr>
            <p:ph type="sldImg"/>
          </p:nvPr>
        </p:nvSpPr>
        <p:spPr>
          <a:xfrm>
            <a:off x="2506663" y="827088"/>
            <a:ext cx="4038600" cy="3028950"/>
          </a:xfrm>
          <a:solidFill>
            <a:srgbClr val="FFFFFF"/>
          </a:solidFill>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15">
            <a:extLst>
              <a:ext uri="{FF2B5EF4-FFF2-40B4-BE49-F238E27FC236}">
                <a16:creationId xmlns:a16="http://schemas.microsoft.com/office/drawing/2014/main" id="{02F9A7D1-86BE-3D40-AD1A-F38BC7C80832}"/>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概念</a:t>
            </a:r>
            <a:endParaRPr lang="en-US" altLang="zh-CN" b="0" i="1">
              <a:solidFill>
                <a:schemeClr val="tx1"/>
              </a:solidFill>
              <a:latin typeface="Arial" panose="020B0604020202020204" pitchFamily="34" charset="0"/>
              <a:ea typeface="Gulim" panose="020B0600000101010101" pitchFamily="34" charset="-127"/>
            </a:endParaRPr>
          </a:p>
        </p:txBody>
      </p:sp>
      <p:sp>
        <p:nvSpPr>
          <p:cNvPr id="271363" name="Rectangle 21">
            <a:extLst>
              <a:ext uri="{FF2B5EF4-FFF2-40B4-BE49-F238E27FC236}">
                <a16:creationId xmlns:a16="http://schemas.microsoft.com/office/drawing/2014/main" id="{A0790C5C-F739-224E-AE9A-B0FC66C40C32}"/>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71364" name="Rectangle 2">
            <a:extLst>
              <a:ext uri="{FF2B5EF4-FFF2-40B4-BE49-F238E27FC236}">
                <a16:creationId xmlns:a16="http://schemas.microsoft.com/office/drawing/2014/main" id="{503F3CA3-4611-5E44-9F69-4215A264256F}"/>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71365" name="Rectangle 3">
            <a:extLst>
              <a:ext uri="{FF2B5EF4-FFF2-40B4-BE49-F238E27FC236}">
                <a16:creationId xmlns:a16="http://schemas.microsoft.com/office/drawing/2014/main" id="{06FFA954-1B8E-F546-AA88-3CB5220DAA2F}"/>
              </a:ext>
            </a:extLst>
          </p:cNvPr>
          <p:cNvSpPr>
            <a:spLocks noGrp="1" noChangeArrowheads="1"/>
          </p:cNvSpPr>
          <p:nvPr>
            <p:ph type="body" idx="1"/>
          </p:nvPr>
        </p:nvSpPr>
        <p:spPr>
          <a:xfrm>
            <a:off x="2498725" y="4051300"/>
            <a:ext cx="3973513"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1" tIns="45632" rIns="91261" bIns="45632"/>
          <a:lstStyle/>
          <a:p>
            <a:pPr eaLnBrk="1" hangingPunct="1"/>
            <a:r>
              <a:rPr lang="zh-CN" altLang="en-US" sz="900">
                <a:latin typeface="ZapfHumnst BT"/>
              </a:rPr>
              <a:t>在开发一个项目计划中最重要的因素是项目面对的风险。例如，一个项目必须开发新的软件架构，项目经理将在精化阶段安排多次迭代；如果复用已被证明的架构，一次迭代就可能足够了。</a:t>
            </a:r>
            <a:endParaRPr lang="en-US" altLang="zh-CN" sz="900">
              <a:latin typeface="ZapfHumnst BT"/>
            </a:endParaRPr>
          </a:p>
        </p:txBody>
      </p:sp>
      <p:sp>
        <p:nvSpPr>
          <p:cNvPr id="271366" name="Text Box 4">
            <a:extLst>
              <a:ext uri="{FF2B5EF4-FFF2-40B4-BE49-F238E27FC236}">
                <a16:creationId xmlns:a16="http://schemas.microsoft.com/office/drawing/2014/main" id="{5A03751E-B6E0-CD44-8C7B-333B8A1D1E77}"/>
              </a:ext>
            </a:extLst>
          </p:cNvPr>
          <p:cNvSpPr txBox="1">
            <a:spLocks noChangeArrowheads="1"/>
          </p:cNvSpPr>
          <p:nvPr/>
        </p:nvSpPr>
        <p:spPr bwMode="auto">
          <a:xfrm>
            <a:off x="574675" y="1190625"/>
            <a:ext cx="1744663" cy="675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251" tIns="53126" rIns="106251" bIns="53126"/>
          <a:lstStyle>
            <a:lvl1pPr defTabSz="952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95250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9525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9525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9525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spcBef>
                <a:spcPct val="50000"/>
              </a:spcBef>
            </a:pPr>
            <a:r>
              <a:rPr lang="en-US" altLang="zh-CN" sz="900" b="0">
                <a:solidFill>
                  <a:schemeClr val="tx1"/>
                </a:solidFill>
                <a:latin typeface="ZapfHumnst BT"/>
              </a:rPr>
              <a:t>Risk management is an intrinsic part of planning and managing. Without knowing what our risks are, how do we know how many iterations to plan for and what the content should be?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5">
            <a:extLst>
              <a:ext uri="{FF2B5EF4-FFF2-40B4-BE49-F238E27FC236}">
                <a16:creationId xmlns:a16="http://schemas.microsoft.com/office/drawing/2014/main" id="{BA8C26B1-A6E2-B744-ABE5-C2ED34926B15}"/>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endParaRPr lang="en-US" altLang="zh-CN" sz="2400" b="0" i="1">
              <a:solidFill>
                <a:schemeClr val="tx1"/>
              </a:solidFill>
              <a:latin typeface="Arial" panose="020B0604020202020204" pitchFamily="34" charset="0"/>
              <a:ea typeface="Gulim" panose="020B0600000101010101" pitchFamily="34" charset="-127"/>
            </a:endParaRPr>
          </a:p>
        </p:txBody>
      </p:sp>
      <p:sp>
        <p:nvSpPr>
          <p:cNvPr id="226307" name="Rectangle 21">
            <a:extLst>
              <a:ext uri="{FF2B5EF4-FFF2-40B4-BE49-F238E27FC236}">
                <a16:creationId xmlns:a16="http://schemas.microsoft.com/office/drawing/2014/main" id="{BE932AA4-D46C-4248-BFB6-7C46C216DFC5}"/>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a:t>
            </a:r>
            <a:r>
              <a:rPr lang="en-US" altLang="zh-CN" sz="900" b="0">
                <a:solidFill>
                  <a:schemeClr val="tx1"/>
                </a:solidFill>
                <a:latin typeface="Arial" panose="020B0604020202020204" pitchFamily="34" charset="0"/>
                <a:ea typeface="Gulim" panose="020B0600000101010101" pitchFamily="34" charset="-127"/>
              </a:rPr>
              <a:t> 1 RUP</a:t>
            </a:r>
            <a:r>
              <a:rPr lang="zh-CN" altLang="en-US" sz="900" b="0">
                <a:solidFill>
                  <a:schemeClr val="tx1"/>
                </a:solidFill>
                <a:latin typeface="Arial" panose="020B0604020202020204" pitchFamily="34" charset="0"/>
                <a:ea typeface="Gulim" panose="020B0600000101010101" pitchFamily="34" charset="-127"/>
              </a:rPr>
              <a:t>的引入和主要原则</a:t>
            </a:r>
            <a:endParaRPr lang="en-US" altLang="zh-CN" sz="900" b="0">
              <a:solidFill>
                <a:schemeClr val="tx1"/>
              </a:solidFill>
              <a:latin typeface="ZapfHumnst BT"/>
              <a:ea typeface="Gulim" panose="020B0600000101010101" pitchFamily="34" charset="-127"/>
            </a:endParaRPr>
          </a:p>
        </p:txBody>
      </p:sp>
      <p:sp>
        <p:nvSpPr>
          <p:cNvPr id="226308" name="Rectangle 2">
            <a:extLst>
              <a:ext uri="{FF2B5EF4-FFF2-40B4-BE49-F238E27FC236}">
                <a16:creationId xmlns:a16="http://schemas.microsoft.com/office/drawing/2014/main" id="{2D9EE281-570E-A147-8A9E-8A017A5CAFA4}"/>
              </a:ext>
            </a:extLst>
          </p:cNvPr>
          <p:cNvSpPr>
            <a:spLocks noGrp="1" noRot="1" noChangeAspect="1" noChangeArrowheads="1" noTextEdit="1"/>
          </p:cNvSpPr>
          <p:nvPr>
            <p:ph type="sldImg"/>
          </p:nvPr>
        </p:nvSpPr>
        <p:spPr>
          <a:ln/>
        </p:spPr>
      </p:sp>
      <p:sp>
        <p:nvSpPr>
          <p:cNvPr id="226309" name="备注占位符 4">
            <a:extLst>
              <a:ext uri="{FF2B5EF4-FFF2-40B4-BE49-F238E27FC236}">
                <a16:creationId xmlns:a16="http://schemas.microsoft.com/office/drawing/2014/main" id="{E89518F9-41F9-9A45-9E01-9B4EAFF95D0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15">
            <a:extLst>
              <a:ext uri="{FF2B5EF4-FFF2-40B4-BE49-F238E27FC236}">
                <a16:creationId xmlns:a16="http://schemas.microsoft.com/office/drawing/2014/main" id="{59D5A0CE-54BF-E546-8F7D-9557FCD6724D}"/>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概念</a:t>
            </a:r>
            <a:endParaRPr lang="en-US" altLang="zh-CN" b="0" i="1">
              <a:solidFill>
                <a:schemeClr val="tx1"/>
              </a:solidFill>
              <a:latin typeface="Arial" panose="020B0604020202020204" pitchFamily="34" charset="0"/>
              <a:ea typeface="Gulim" panose="020B0600000101010101" pitchFamily="34" charset="-127"/>
            </a:endParaRPr>
          </a:p>
        </p:txBody>
      </p:sp>
      <p:sp>
        <p:nvSpPr>
          <p:cNvPr id="272387" name="Rectangle 21">
            <a:extLst>
              <a:ext uri="{FF2B5EF4-FFF2-40B4-BE49-F238E27FC236}">
                <a16:creationId xmlns:a16="http://schemas.microsoft.com/office/drawing/2014/main" id="{6DFEE67E-8406-A648-8DA2-A5652F696C6E}"/>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72388" name="Rectangle 2">
            <a:extLst>
              <a:ext uri="{FF2B5EF4-FFF2-40B4-BE49-F238E27FC236}">
                <a16:creationId xmlns:a16="http://schemas.microsoft.com/office/drawing/2014/main" id="{FB7A405D-8AC3-324B-87AF-B508132718A5}"/>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82949" name="Rectangle 3">
            <a:extLst>
              <a:ext uri="{FF2B5EF4-FFF2-40B4-BE49-F238E27FC236}">
                <a16:creationId xmlns:a16="http://schemas.microsoft.com/office/drawing/2014/main" id="{A259F9F9-7E9C-054F-9F3F-4035C1BF0599}"/>
              </a:ext>
            </a:extLst>
          </p:cNvPr>
          <p:cNvSpPr>
            <a:spLocks noGrp="1" noChangeArrowheads="1"/>
          </p:cNvSpPr>
          <p:nvPr>
            <p:ph type="body" idx="1"/>
          </p:nvPr>
        </p:nvSpPr>
        <p:spPr>
          <a:xfrm>
            <a:off x="2498725" y="4051300"/>
            <a:ext cx="3973513" cy="4021138"/>
          </a:xfrm>
        </p:spPr>
        <p:txBody>
          <a:bodyPr lIns="91249" tIns="45626" rIns="91249" bIns="45626"/>
          <a:lstStyle/>
          <a:p>
            <a:pPr eaLnBrk="1" hangingPunct="1"/>
            <a:r>
              <a:rPr lang="zh-CN" altLang="en-US" sz="900">
                <a:latin typeface="ZapfHumnst BT"/>
              </a:rPr>
              <a:t>风险管理策略：</a:t>
            </a:r>
            <a:endParaRPr lang="en-US" altLang="zh-CN" sz="900">
              <a:latin typeface="ZapfHumnst BT"/>
            </a:endParaRPr>
          </a:p>
          <a:p>
            <a:pPr marL="217488" lvl="1" indent="-109538" eaLnBrk="1" hangingPunct="1">
              <a:lnSpc>
                <a:spcPct val="85000"/>
              </a:lnSpc>
              <a:buFontTx/>
              <a:buChar char="•"/>
            </a:pPr>
            <a:r>
              <a:rPr lang="zh-CN" altLang="en-US" sz="900">
                <a:latin typeface="ZapfHumnst BT"/>
              </a:rPr>
              <a:t>风险回避</a:t>
            </a:r>
            <a:r>
              <a:rPr lang="en-US" altLang="zh-CN" sz="900">
                <a:latin typeface="ZapfHumnst BT"/>
              </a:rPr>
              <a:t>—</a:t>
            </a:r>
            <a:r>
              <a:rPr lang="zh-CN" altLang="en-US" sz="900">
                <a:latin typeface="ZapfHumnst BT"/>
              </a:rPr>
              <a:t>重组项目，以致于它不会受风险的影响。</a:t>
            </a:r>
            <a:endParaRPr lang="en-US" altLang="zh-CN" sz="900">
              <a:latin typeface="ZapfHumnst BT"/>
            </a:endParaRPr>
          </a:p>
          <a:p>
            <a:pPr marL="217488" lvl="1" indent="-109538" eaLnBrk="1" hangingPunct="1">
              <a:lnSpc>
                <a:spcPct val="85000"/>
              </a:lnSpc>
              <a:buFontTx/>
              <a:buChar char="•"/>
            </a:pPr>
            <a:r>
              <a:rPr lang="zh-CN" altLang="en-US" sz="900">
                <a:latin typeface="ZapfHumnst BT"/>
              </a:rPr>
              <a:t>风险转移</a:t>
            </a:r>
            <a:r>
              <a:rPr lang="en-US" altLang="zh-CN" sz="900">
                <a:latin typeface="ZapfHumnst BT"/>
              </a:rPr>
              <a:t>—</a:t>
            </a:r>
            <a:r>
              <a:rPr lang="zh-CN" altLang="en-US" sz="900">
                <a:latin typeface="ZapfHumnst BT"/>
              </a:rPr>
              <a:t>重组项目，让别人承担风险</a:t>
            </a:r>
            <a:endParaRPr lang="en-US" altLang="zh-CN" sz="900">
              <a:latin typeface="ZapfHumnst BT"/>
            </a:endParaRPr>
          </a:p>
          <a:p>
            <a:pPr marL="217488" lvl="1" indent="-109538" eaLnBrk="1" hangingPunct="1">
              <a:lnSpc>
                <a:spcPct val="85000"/>
              </a:lnSpc>
              <a:buFontTx/>
              <a:buChar char="•"/>
            </a:pPr>
            <a:r>
              <a:rPr lang="zh-CN" altLang="en-US" sz="900">
                <a:latin typeface="ZapfHumnst BT"/>
              </a:rPr>
              <a:t>风险接受</a:t>
            </a:r>
            <a:r>
              <a:rPr lang="en-US" altLang="zh-CN" sz="900">
                <a:latin typeface="ZapfHumnst BT"/>
              </a:rPr>
              <a:t>—</a:t>
            </a:r>
            <a:r>
              <a:rPr lang="zh-CN" altLang="en-US" sz="900">
                <a:latin typeface="ZapfHumnst BT"/>
              </a:rPr>
              <a:t>承受，这意味着你必须视试着低风险，减小概率或者减轻影响并且找到一个应急计划</a:t>
            </a:r>
            <a:r>
              <a:rPr lang="en-US" altLang="zh-CN" sz="900">
                <a:latin typeface="ZapfHumnst BT"/>
              </a:rPr>
              <a:t> (“B</a:t>
            </a:r>
            <a:r>
              <a:rPr lang="zh-CN" altLang="en-US" sz="900">
                <a:latin typeface="ZapfHumnst BT"/>
              </a:rPr>
              <a:t>计划</a:t>
            </a:r>
            <a:r>
              <a:rPr lang="en-US" altLang="zh-CN" sz="900">
                <a:latin typeface="ZapfHumnst BT"/>
              </a:rPr>
              <a:t>”).</a:t>
            </a:r>
          </a:p>
          <a:p>
            <a:pPr marL="217488" lvl="1" indent="-109538" eaLnBrk="1" hangingPunct="1">
              <a:lnSpc>
                <a:spcPct val="85000"/>
              </a:lnSpc>
            </a:pPr>
            <a:endParaRPr lang="en-US" altLang="zh-CN" sz="900">
              <a:latin typeface="ZapfHumnst BT"/>
            </a:endParaRPr>
          </a:p>
          <a:p>
            <a:pPr eaLnBrk="1" hangingPunct="1"/>
            <a:endParaRPr lang="en-US" altLang="zh-CN" sz="900">
              <a:latin typeface="ZapfHumnst BT"/>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15">
            <a:extLst>
              <a:ext uri="{FF2B5EF4-FFF2-40B4-BE49-F238E27FC236}">
                <a16:creationId xmlns:a16="http://schemas.microsoft.com/office/drawing/2014/main" id="{E56B5E26-E23F-BF47-9B38-F4450A8FA3A1}"/>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概念</a:t>
            </a:r>
            <a:endParaRPr lang="en-US" altLang="zh-CN" b="0" i="1">
              <a:solidFill>
                <a:schemeClr val="tx1"/>
              </a:solidFill>
              <a:latin typeface="Arial" panose="020B0604020202020204" pitchFamily="34" charset="0"/>
              <a:ea typeface="Gulim" panose="020B0600000101010101" pitchFamily="34" charset="-127"/>
            </a:endParaRPr>
          </a:p>
        </p:txBody>
      </p:sp>
      <p:sp>
        <p:nvSpPr>
          <p:cNvPr id="273411" name="Rectangle 21">
            <a:extLst>
              <a:ext uri="{FF2B5EF4-FFF2-40B4-BE49-F238E27FC236}">
                <a16:creationId xmlns:a16="http://schemas.microsoft.com/office/drawing/2014/main" id="{0AEB5621-E0DD-0D4C-BAD5-B27E99615888}"/>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73412" name="Rectangle 2">
            <a:extLst>
              <a:ext uri="{FF2B5EF4-FFF2-40B4-BE49-F238E27FC236}">
                <a16:creationId xmlns:a16="http://schemas.microsoft.com/office/drawing/2014/main" id="{A3E41879-A567-7E44-AD83-D27D2BFD45B2}"/>
              </a:ext>
            </a:extLst>
          </p:cNvPr>
          <p:cNvSpPr>
            <a:spLocks noGrp="1" noRot="1" noChangeAspect="1" noChangeArrowheads="1" noTextEdit="1"/>
          </p:cNvSpPr>
          <p:nvPr>
            <p:ph type="sldImg"/>
          </p:nvPr>
        </p:nvSpPr>
        <p:spPr>
          <a:xfrm>
            <a:off x="2508250" y="828675"/>
            <a:ext cx="4035425" cy="3027363"/>
          </a:xfrm>
          <a:solidFill>
            <a:srgbClr val="FFFFFF"/>
          </a:solidFill>
          <a:ln/>
        </p:spPr>
      </p:sp>
      <p:sp>
        <p:nvSpPr>
          <p:cNvPr id="273413" name="Rectangle 3">
            <a:extLst>
              <a:ext uri="{FF2B5EF4-FFF2-40B4-BE49-F238E27FC236}">
                <a16:creationId xmlns:a16="http://schemas.microsoft.com/office/drawing/2014/main" id="{A194EB34-88A1-C948-B62F-C5C7392E9EFE}"/>
              </a:ext>
            </a:extLst>
          </p:cNvPr>
          <p:cNvSpPr>
            <a:spLocks noGrp="1" noChangeArrowheads="1"/>
          </p:cNvSpPr>
          <p:nvPr>
            <p:ph type="body" idx="1"/>
          </p:nvPr>
        </p:nvSpPr>
        <p:spPr>
          <a:xfrm>
            <a:off x="2498725" y="4051300"/>
            <a:ext cx="3971925"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1" tIns="45001" rIns="90001" bIns="45001"/>
          <a:lstStyle/>
          <a:p>
            <a:pPr eaLnBrk="1" hangingPunct="1"/>
            <a:r>
              <a:rPr lang="zh-CN" altLang="en-US" sz="900">
                <a:latin typeface="ZapfHumnst BT"/>
              </a:rPr>
              <a:t>迭代开发先产生一个架构，允许随着“验证活动”而进行集成，并且在生命周期的早期检查和解决设计缺陷。</a:t>
            </a:r>
            <a:endParaRPr lang="en-US" altLang="zh-CN" sz="900">
              <a:latin typeface="ZapfHumnst BT"/>
            </a:endParaRPr>
          </a:p>
          <a:p>
            <a:pPr eaLnBrk="1" hangingPunct="1"/>
            <a:r>
              <a:rPr lang="zh-CN" altLang="en-US" sz="900">
                <a:latin typeface="ZapfHumnst BT"/>
              </a:rPr>
              <a:t>在整个项目中持续集成替代了在项目结束时“大爆炸”的整合。</a:t>
            </a:r>
            <a:endParaRPr lang="en-US" altLang="zh-CN" sz="900">
              <a:latin typeface="ZapfHumnst BT"/>
            </a:endParaRPr>
          </a:p>
          <a:p>
            <a:pPr eaLnBrk="1" hangingPunct="1"/>
            <a:r>
              <a:rPr lang="zh-CN" altLang="en-US" sz="900">
                <a:latin typeface="ZapfHumnst BT"/>
              </a:rPr>
              <a:t>迭代开发也提供了对质量更好的理解，因为系统的特点在很大程度上是固有的，架构在项目的早期就已经成型（例如，性能、容错性、可维护性）。因此，如果不危害目标成本和进度，它仍然是可以校正的。</a:t>
            </a:r>
            <a:endParaRPr lang="en-US" altLang="zh-CN" sz="900">
              <a:latin typeface="ZapfHumnst BT"/>
            </a:endParaRPr>
          </a:p>
          <a:p>
            <a:pPr eaLnBrk="1" hangingPunct="1"/>
            <a:endParaRPr lang="en-US" altLang="zh-CN" sz="900">
              <a:latin typeface="ZapfHumnst BT"/>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15">
            <a:extLst>
              <a:ext uri="{FF2B5EF4-FFF2-40B4-BE49-F238E27FC236}">
                <a16:creationId xmlns:a16="http://schemas.microsoft.com/office/drawing/2014/main" id="{803474EF-A527-E544-85B6-72B34A2F5E59}"/>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概念</a:t>
            </a:r>
            <a:endParaRPr lang="en-US" altLang="zh-CN" b="0" i="1">
              <a:solidFill>
                <a:schemeClr val="tx1"/>
              </a:solidFill>
              <a:latin typeface="Arial" panose="020B0604020202020204" pitchFamily="34" charset="0"/>
              <a:ea typeface="Gulim" panose="020B0600000101010101" pitchFamily="34" charset="-127"/>
            </a:endParaRPr>
          </a:p>
        </p:txBody>
      </p:sp>
      <p:sp>
        <p:nvSpPr>
          <p:cNvPr id="274435" name="Rectangle 21">
            <a:extLst>
              <a:ext uri="{FF2B5EF4-FFF2-40B4-BE49-F238E27FC236}">
                <a16:creationId xmlns:a16="http://schemas.microsoft.com/office/drawing/2014/main" id="{AC13744D-A42F-9846-AFCE-7EEC698989D9}"/>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74436" name="Rectangle 2">
            <a:extLst>
              <a:ext uri="{FF2B5EF4-FFF2-40B4-BE49-F238E27FC236}">
                <a16:creationId xmlns:a16="http://schemas.microsoft.com/office/drawing/2014/main" id="{5CB1A319-E9E6-C740-9269-933A9A517542}"/>
              </a:ext>
            </a:extLst>
          </p:cNvPr>
          <p:cNvSpPr>
            <a:spLocks noGrp="1" noRot="1" noChangeAspect="1" noChangeArrowheads="1" noTextEdit="1"/>
          </p:cNvSpPr>
          <p:nvPr>
            <p:ph type="sldImg"/>
          </p:nvPr>
        </p:nvSpPr>
        <p:spPr>
          <a:xfrm>
            <a:off x="2506663" y="827088"/>
            <a:ext cx="4038600" cy="3028950"/>
          </a:xfrm>
          <a:solidFill>
            <a:srgbClr val="FFFFFF"/>
          </a:solidFill>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15">
            <a:extLst>
              <a:ext uri="{FF2B5EF4-FFF2-40B4-BE49-F238E27FC236}">
                <a16:creationId xmlns:a16="http://schemas.microsoft.com/office/drawing/2014/main" id="{3B701D35-9BCF-0D4A-8691-E341F3F05BC5}"/>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概念</a:t>
            </a:r>
            <a:endParaRPr lang="en-US" altLang="zh-CN" b="0" i="1">
              <a:solidFill>
                <a:schemeClr val="tx1"/>
              </a:solidFill>
              <a:latin typeface="Arial" panose="020B0604020202020204" pitchFamily="34" charset="0"/>
              <a:ea typeface="Gulim" panose="020B0600000101010101" pitchFamily="34" charset="-127"/>
            </a:endParaRPr>
          </a:p>
        </p:txBody>
      </p:sp>
      <p:sp>
        <p:nvSpPr>
          <p:cNvPr id="275459" name="Rectangle 21">
            <a:extLst>
              <a:ext uri="{FF2B5EF4-FFF2-40B4-BE49-F238E27FC236}">
                <a16:creationId xmlns:a16="http://schemas.microsoft.com/office/drawing/2014/main" id="{ADC7C349-C4AE-7248-A7E0-A9171333BF52}"/>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75460" name="Rectangle 2">
            <a:extLst>
              <a:ext uri="{FF2B5EF4-FFF2-40B4-BE49-F238E27FC236}">
                <a16:creationId xmlns:a16="http://schemas.microsoft.com/office/drawing/2014/main" id="{8CB131A8-2651-6A44-A6FE-DA0CD4A2E614}"/>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75461" name="Rectangle 3">
            <a:extLst>
              <a:ext uri="{FF2B5EF4-FFF2-40B4-BE49-F238E27FC236}">
                <a16:creationId xmlns:a16="http://schemas.microsoft.com/office/drawing/2014/main" id="{60679CC5-DD43-554F-93ED-E924A6309A05}"/>
              </a:ext>
            </a:extLst>
          </p:cNvPr>
          <p:cNvSpPr>
            <a:spLocks noGrp="1" noChangeArrowheads="1"/>
          </p:cNvSpPr>
          <p:nvPr>
            <p:ph type="body" idx="1"/>
          </p:nvPr>
        </p:nvSpPr>
        <p:spPr>
          <a:xfrm>
            <a:off x="2498725" y="4051300"/>
            <a:ext cx="3971925"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1" tIns="45001" rIns="90001" bIns="45001"/>
          <a:lstStyle/>
          <a:p>
            <a:pPr eaLnBrk="1" hangingPunct="1"/>
            <a:r>
              <a:rPr lang="zh-CN" altLang="en-US" sz="900">
                <a:latin typeface="ZapfHumnst BT"/>
              </a:rPr>
              <a:t>架构的组件需要尽早地验证，因为他们对开发项目有重大的影响。通过执行这些组件来做验证，使用特定的已经选定的应用组件来验证架构功能。</a:t>
            </a:r>
            <a:endParaRPr lang="en-US" altLang="zh-CN" sz="900">
              <a:latin typeface="ZapfHumnst BT"/>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15">
            <a:extLst>
              <a:ext uri="{FF2B5EF4-FFF2-40B4-BE49-F238E27FC236}">
                <a16:creationId xmlns:a16="http://schemas.microsoft.com/office/drawing/2014/main" id="{CF7CA2BC-2576-D844-B065-D7A953CE250E}"/>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概念</a:t>
            </a:r>
            <a:endParaRPr lang="en-US" altLang="zh-CN" b="0" i="1">
              <a:solidFill>
                <a:schemeClr val="tx1"/>
              </a:solidFill>
              <a:latin typeface="Arial" panose="020B0604020202020204" pitchFamily="34" charset="0"/>
              <a:ea typeface="Gulim" panose="020B0600000101010101" pitchFamily="34" charset="-127"/>
            </a:endParaRPr>
          </a:p>
        </p:txBody>
      </p:sp>
      <p:sp>
        <p:nvSpPr>
          <p:cNvPr id="276483" name="Rectangle 21">
            <a:extLst>
              <a:ext uri="{FF2B5EF4-FFF2-40B4-BE49-F238E27FC236}">
                <a16:creationId xmlns:a16="http://schemas.microsoft.com/office/drawing/2014/main" id="{61CEA25C-D2A0-2F4F-BC53-01E67135674F}"/>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76484" name="Rectangle 2">
            <a:extLst>
              <a:ext uri="{FF2B5EF4-FFF2-40B4-BE49-F238E27FC236}">
                <a16:creationId xmlns:a16="http://schemas.microsoft.com/office/drawing/2014/main" id="{44D5D088-6BDD-9345-9FCE-317535FC874B}"/>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76485" name="Rectangle 3">
            <a:extLst>
              <a:ext uri="{FF2B5EF4-FFF2-40B4-BE49-F238E27FC236}">
                <a16:creationId xmlns:a16="http://schemas.microsoft.com/office/drawing/2014/main" id="{D9716C2C-40EC-6744-8E17-11088A68867B}"/>
              </a:ext>
            </a:extLst>
          </p:cNvPr>
          <p:cNvSpPr>
            <a:spLocks noGrp="1" noChangeArrowheads="1"/>
          </p:cNvSpPr>
          <p:nvPr>
            <p:ph type="body" idx="1"/>
          </p:nvPr>
        </p:nvSpPr>
        <p:spPr>
          <a:xfrm>
            <a:off x="2498725" y="4051300"/>
            <a:ext cx="3971925"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1" tIns="45001" rIns="90001" bIns="45001"/>
          <a:lstStyle/>
          <a:p>
            <a:pPr eaLnBrk="1" hangingPunct="1"/>
            <a:r>
              <a:rPr lang="zh-CN" altLang="en-US" sz="900">
                <a:latin typeface="ZapfHumnst BT"/>
              </a:rPr>
              <a:t>软件架构文档为架构师和其他项目成员提供一个沟通中介，被认为是一个项目中有意义的架构决策。</a:t>
            </a:r>
            <a:endParaRPr lang="en-US" altLang="zh-CN" sz="900">
              <a:latin typeface="ZapfHumnst BT"/>
            </a:endParaRPr>
          </a:p>
          <a:p>
            <a:pPr eaLnBrk="1" hangingPunct="1"/>
            <a:r>
              <a:rPr lang="zh-CN" altLang="en-US" sz="900" b="1">
                <a:latin typeface="ZapfHumnst BT"/>
              </a:rPr>
              <a:t>欲了解更多信息，请参阅</a:t>
            </a:r>
            <a:r>
              <a:rPr lang="en-US" altLang="zh-CN" sz="900" b="1">
                <a:latin typeface="ZapfHumnst BT"/>
              </a:rPr>
              <a:t>Team View &gt; Work Products &gt; Kinds &gt; Specification &gt; Software Architecture Document.</a:t>
            </a:r>
            <a:endParaRPr lang="en-US" altLang="zh-CN" sz="900">
              <a:latin typeface="ZapfHumnst BT"/>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15">
            <a:extLst>
              <a:ext uri="{FF2B5EF4-FFF2-40B4-BE49-F238E27FC236}">
                <a16:creationId xmlns:a16="http://schemas.microsoft.com/office/drawing/2014/main" id="{32C7860A-EF8B-F746-9B23-7E5779C93867}"/>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概念</a:t>
            </a:r>
            <a:endParaRPr lang="en-US" altLang="zh-CN" b="0" i="1">
              <a:solidFill>
                <a:schemeClr val="tx1"/>
              </a:solidFill>
              <a:latin typeface="Arial" panose="020B0604020202020204" pitchFamily="34" charset="0"/>
              <a:ea typeface="Gulim" panose="020B0600000101010101" pitchFamily="34" charset="-127"/>
            </a:endParaRPr>
          </a:p>
        </p:txBody>
      </p:sp>
      <p:sp>
        <p:nvSpPr>
          <p:cNvPr id="277507" name="Rectangle 21">
            <a:extLst>
              <a:ext uri="{FF2B5EF4-FFF2-40B4-BE49-F238E27FC236}">
                <a16:creationId xmlns:a16="http://schemas.microsoft.com/office/drawing/2014/main" id="{8F1B137C-F480-6B48-AEAA-D06C63301531}"/>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77508" name="Rectangle 2">
            <a:extLst>
              <a:ext uri="{FF2B5EF4-FFF2-40B4-BE49-F238E27FC236}">
                <a16:creationId xmlns:a16="http://schemas.microsoft.com/office/drawing/2014/main" id="{B07C91E3-2D5B-0246-8694-406F800C361D}"/>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77509" name="Rectangle 3">
            <a:extLst>
              <a:ext uri="{FF2B5EF4-FFF2-40B4-BE49-F238E27FC236}">
                <a16:creationId xmlns:a16="http://schemas.microsoft.com/office/drawing/2014/main" id="{1378D33E-AE94-E14E-A097-B46AF887C24B}"/>
              </a:ext>
            </a:extLst>
          </p:cNvPr>
          <p:cNvSpPr>
            <a:spLocks noGrp="1" noChangeArrowheads="1"/>
          </p:cNvSpPr>
          <p:nvPr>
            <p:ph type="body" idx="1"/>
          </p:nvPr>
        </p:nvSpPr>
        <p:spPr>
          <a:xfrm>
            <a:off x="2498725" y="4051300"/>
            <a:ext cx="3971925"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1" tIns="45001" rIns="90001" bIns="45001"/>
          <a:lstStyle/>
          <a:p>
            <a:pPr eaLnBrk="1" hangingPunct="1"/>
            <a:r>
              <a:rPr lang="zh-CN" altLang="en-US" sz="900">
                <a:latin typeface="ZapfHumnst BT"/>
              </a:rPr>
              <a:t>由于架构组件定义了产品的结构，它的元素提供了组织计划、交付、职责的方式。</a:t>
            </a:r>
            <a:endParaRPr lang="en-US" altLang="zh-CN" sz="900">
              <a:latin typeface="ZapfHumnst BT"/>
            </a:endParaRPr>
          </a:p>
          <a:p>
            <a:pPr eaLnBrk="1" hangingPunct="1"/>
            <a:endParaRPr lang="en-US" altLang="zh-CN" sz="900">
              <a:latin typeface="ZapfHumnst BT"/>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15">
            <a:extLst>
              <a:ext uri="{FF2B5EF4-FFF2-40B4-BE49-F238E27FC236}">
                <a16:creationId xmlns:a16="http://schemas.microsoft.com/office/drawing/2014/main" id="{DDFFEB4F-5972-B249-A2F6-447BFDFDE1A2}"/>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概念</a:t>
            </a:r>
            <a:endParaRPr lang="en-US" altLang="zh-CN" b="0" i="1">
              <a:solidFill>
                <a:schemeClr val="tx1"/>
              </a:solidFill>
              <a:latin typeface="Arial" panose="020B0604020202020204" pitchFamily="34" charset="0"/>
              <a:ea typeface="Gulim" panose="020B0600000101010101" pitchFamily="34" charset="-127"/>
            </a:endParaRPr>
          </a:p>
        </p:txBody>
      </p:sp>
      <p:sp>
        <p:nvSpPr>
          <p:cNvPr id="278531" name="Rectangle 21">
            <a:extLst>
              <a:ext uri="{FF2B5EF4-FFF2-40B4-BE49-F238E27FC236}">
                <a16:creationId xmlns:a16="http://schemas.microsoft.com/office/drawing/2014/main" id="{485BD6EA-F7E6-224F-99D2-A5AA611BC0F9}"/>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78532" name="Rectangle 2">
            <a:extLst>
              <a:ext uri="{FF2B5EF4-FFF2-40B4-BE49-F238E27FC236}">
                <a16:creationId xmlns:a16="http://schemas.microsoft.com/office/drawing/2014/main" id="{6973B109-B24F-3347-A57B-F76E633993A8}"/>
              </a:ext>
            </a:extLst>
          </p:cNvPr>
          <p:cNvSpPr>
            <a:spLocks noGrp="1" noRot="1" noChangeAspect="1" noChangeArrowheads="1" noTextEdit="1"/>
          </p:cNvSpPr>
          <p:nvPr>
            <p:ph type="sldImg"/>
          </p:nvPr>
        </p:nvSpPr>
        <p:spPr>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5">
            <a:extLst>
              <a:ext uri="{FF2B5EF4-FFF2-40B4-BE49-F238E27FC236}">
                <a16:creationId xmlns:a16="http://schemas.microsoft.com/office/drawing/2014/main" id="{7C2C044A-D18D-5146-9981-27A9D2CEB1A0}"/>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概念</a:t>
            </a:r>
            <a:endParaRPr lang="en-US" altLang="zh-CN" b="0" i="1">
              <a:solidFill>
                <a:schemeClr val="tx1"/>
              </a:solidFill>
              <a:latin typeface="Arial" panose="020B0604020202020204" pitchFamily="34" charset="0"/>
              <a:ea typeface="Gulim" panose="020B0600000101010101" pitchFamily="34" charset="-127"/>
            </a:endParaRPr>
          </a:p>
        </p:txBody>
      </p:sp>
      <p:sp>
        <p:nvSpPr>
          <p:cNvPr id="279555" name="Rectangle 21">
            <a:extLst>
              <a:ext uri="{FF2B5EF4-FFF2-40B4-BE49-F238E27FC236}">
                <a16:creationId xmlns:a16="http://schemas.microsoft.com/office/drawing/2014/main" id="{92FC25BA-0BBF-3347-AB89-245F5B16CA29}"/>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79556" name="Rectangle 2">
            <a:extLst>
              <a:ext uri="{FF2B5EF4-FFF2-40B4-BE49-F238E27FC236}">
                <a16:creationId xmlns:a16="http://schemas.microsoft.com/office/drawing/2014/main" id="{E59B5B22-7559-634C-A88B-B8D051819D35}"/>
              </a:ext>
            </a:extLst>
          </p:cNvPr>
          <p:cNvSpPr>
            <a:spLocks noGrp="1" noRot="1" noChangeAspect="1" noChangeArrowheads="1" noTextEdit="1"/>
          </p:cNvSpPr>
          <p:nvPr>
            <p:ph type="sldImg"/>
          </p:nvPr>
        </p:nvSpPr>
        <p:spPr>
          <a:xfrm>
            <a:off x="2506663" y="827088"/>
            <a:ext cx="4038600" cy="3028950"/>
          </a:xfrm>
          <a:solidFill>
            <a:srgbClr val="FFFFFF"/>
          </a:solidFill>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15">
            <a:extLst>
              <a:ext uri="{FF2B5EF4-FFF2-40B4-BE49-F238E27FC236}">
                <a16:creationId xmlns:a16="http://schemas.microsoft.com/office/drawing/2014/main" id="{C2E88F58-B179-6947-BF67-4981B995DCE9}"/>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概念</a:t>
            </a:r>
            <a:endParaRPr lang="en-US" altLang="zh-CN" b="0" i="1">
              <a:solidFill>
                <a:schemeClr val="tx1"/>
              </a:solidFill>
              <a:latin typeface="Arial" panose="020B0604020202020204" pitchFamily="34" charset="0"/>
              <a:ea typeface="Gulim" panose="020B0600000101010101" pitchFamily="34" charset="-127"/>
            </a:endParaRPr>
          </a:p>
        </p:txBody>
      </p:sp>
      <p:sp>
        <p:nvSpPr>
          <p:cNvPr id="280579" name="Rectangle 21">
            <a:extLst>
              <a:ext uri="{FF2B5EF4-FFF2-40B4-BE49-F238E27FC236}">
                <a16:creationId xmlns:a16="http://schemas.microsoft.com/office/drawing/2014/main" id="{59090213-84ED-7A43-99A2-C3A4005A278A}"/>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80580" name="Rectangle 2">
            <a:extLst>
              <a:ext uri="{FF2B5EF4-FFF2-40B4-BE49-F238E27FC236}">
                <a16:creationId xmlns:a16="http://schemas.microsoft.com/office/drawing/2014/main" id="{0853D95D-7A50-D646-9E54-9677DF58CDB1}"/>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80581" name="Rectangle 3">
            <a:extLst>
              <a:ext uri="{FF2B5EF4-FFF2-40B4-BE49-F238E27FC236}">
                <a16:creationId xmlns:a16="http://schemas.microsoft.com/office/drawing/2014/main" id="{2E5D73E8-9531-B14A-8699-E4E79A02A327}"/>
              </a:ext>
            </a:extLst>
          </p:cNvPr>
          <p:cNvSpPr>
            <a:spLocks noGrp="1" noChangeArrowheads="1"/>
          </p:cNvSpPr>
          <p:nvPr>
            <p:ph type="body" idx="1"/>
          </p:nvPr>
        </p:nvSpPr>
        <p:spPr>
          <a:xfrm>
            <a:off x="2498725" y="4051300"/>
            <a:ext cx="3970338"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1" tIns="45001" rIns="90001" bIns="45001"/>
          <a:lstStyle/>
          <a:p>
            <a:pPr eaLnBrk="1" hangingPunct="1"/>
            <a:r>
              <a:rPr lang="zh-CN" altLang="en-US" sz="900">
                <a:latin typeface="ZapfHumnst BT"/>
              </a:rPr>
              <a:t>度量是迭代评估和随后计划的一个输入。低质量的度量（当与需求或者评估相比时）可能需要在下一次迭代中重做或者重定向。</a:t>
            </a:r>
            <a:endParaRPr lang="en-US" altLang="zh-CN" sz="900">
              <a:latin typeface="ZapfHumnst BT"/>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15">
            <a:extLst>
              <a:ext uri="{FF2B5EF4-FFF2-40B4-BE49-F238E27FC236}">
                <a16:creationId xmlns:a16="http://schemas.microsoft.com/office/drawing/2014/main" id="{C1573C04-476F-3F44-BFC4-7B9855D4BB38}"/>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概念</a:t>
            </a:r>
            <a:endParaRPr lang="en-US" altLang="zh-CN" b="0" i="1">
              <a:solidFill>
                <a:schemeClr val="tx1"/>
              </a:solidFill>
              <a:latin typeface="Arial" panose="020B0604020202020204" pitchFamily="34" charset="0"/>
              <a:ea typeface="Gulim" panose="020B0600000101010101" pitchFamily="34" charset="-127"/>
            </a:endParaRPr>
          </a:p>
        </p:txBody>
      </p:sp>
      <p:sp>
        <p:nvSpPr>
          <p:cNvPr id="281603" name="Rectangle 21">
            <a:extLst>
              <a:ext uri="{FF2B5EF4-FFF2-40B4-BE49-F238E27FC236}">
                <a16:creationId xmlns:a16="http://schemas.microsoft.com/office/drawing/2014/main" id="{B967B9C5-8104-2C4C-B60B-A30A58C89CC0}"/>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81604" name="Rectangle 2">
            <a:extLst>
              <a:ext uri="{FF2B5EF4-FFF2-40B4-BE49-F238E27FC236}">
                <a16:creationId xmlns:a16="http://schemas.microsoft.com/office/drawing/2014/main" id="{134AC021-2D34-6C4D-8BDE-198C5DCC8990}"/>
              </a:ext>
            </a:extLst>
          </p:cNvPr>
          <p:cNvSpPr>
            <a:spLocks noGrp="1" noRot="1" noChangeAspect="1" noChangeArrowheads="1" noTextEdit="1"/>
          </p:cNvSpPr>
          <p:nvPr>
            <p:ph type="sldImg"/>
          </p:nvPr>
        </p:nvSpPr>
        <p:spPr>
          <a:xfrm>
            <a:off x="2506663" y="827088"/>
            <a:ext cx="4038600" cy="3028950"/>
          </a:xfrm>
          <a:solidFill>
            <a:srgbClr val="FFFFFF"/>
          </a:solid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幻灯片图像占位符 1">
            <a:extLst>
              <a:ext uri="{FF2B5EF4-FFF2-40B4-BE49-F238E27FC236}">
                <a16:creationId xmlns:a16="http://schemas.microsoft.com/office/drawing/2014/main" id="{2FAEB7BC-9E02-6547-BCE3-1B1D6AEA1A94}"/>
              </a:ext>
            </a:extLst>
          </p:cNvPr>
          <p:cNvSpPr>
            <a:spLocks noGrp="1" noRot="1" noChangeAspect="1" noTextEdit="1"/>
          </p:cNvSpPr>
          <p:nvPr>
            <p:ph type="sldImg"/>
          </p:nvPr>
        </p:nvSpPr>
        <p:spPr>
          <a:ln/>
        </p:spPr>
      </p:sp>
      <p:sp>
        <p:nvSpPr>
          <p:cNvPr id="227331" name="备注占位符 2">
            <a:extLst>
              <a:ext uri="{FF2B5EF4-FFF2-40B4-BE49-F238E27FC236}">
                <a16:creationId xmlns:a16="http://schemas.microsoft.com/office/drawing/2014/main" id="{23207474-3BFD-A140-B342-A51DD4EFCA52}"/>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227332" name="灯片编号占位符 3">
            <a:extLst>
              <a:ext uri="{FF2B5EF4-FFF2-40B4-BE49-F238E27FC236}">
                <a16:creationId xmlns:a16="http://schemas.microsoft.com/office/drawing/2014/main" id="{0014ABC0-1F68-214D-8398-8F9D9E3B33F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D5B3E44D-8FBF-B246-9A60-EF0D412823BA}" type="slidenum">
              <a:rPr lang="en-US" altLang="ko-KR" b="0">
                <a:solidFill>
                  <a:srgbClr val="000000"/>
                </a:solidFill>
                <a:latin typeface="Gulim" panose="020B0600000101010101" pitchFamily="34" charset="-127"/>
                <a:ea typeface="Gulim" panose="020B0600000101010101" pitchFamily="34" charset="-127"/>
              </a:rPr>
              <a:pPr eaLnBrk="1" hangingPunct="1"/>
              <a:t>15</a:t>
            </a:fld>
            <a:endParaRPr lang="en-US" altLang="ko-KR" b="0">
              <a:solidFill>
                <a:srgbClr val="000000"/>
              </a:solidFill>
              <a:latin typeface="Gulim" panose="020B0600000101010101" pitchFamily="34" charset="-127"/>
              <a:ea typeface="Gulim" panose="020B0600000101010101" pitchFamily="34" charset="-127"/>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15">
            <a:extLst>
              <a:ext uri="{FF2B5EF4-FFF2-40B4-BE49-F238E27FC236}">
                <a16:creationId xmlns:a16="http://schemas.microsoft.com/office/drawing/2014/main" id="{4390B7C9-EC8D-604F-8865-C2E755575FD3}"/>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概念</a:t>
            </a:r>
            <a:endParaRPr lang="en-US" altLang="zh-CN" b="0" i="1">
              <a:solidFill>
                <a:schemeClr val="tx1"/>
              </a:solidFill>
              <a:latin typeface="Arial" panose="020B0604020202020204" pitchFamily="34" charset="0"/>
              <a:ea typeface="Gulim" panose="020B0600000101010101" pitchFamily="34" charset="-127"/>
            </a:endParaRPr>
          </a:p>
        </p:txBody>
      </p:sp>
      <p:sp>
        <p:nvSpPr>
          <p:cNvPr id="282627" name="Rectangle 21">
            <a:extLst>
              <a:ext uri="{FF2B5EF4-FFF2-40B4-BE49-F238E27FC236}">
                <a16:creationId xmlns:a16="http://schemas.microsoft.com/office/drawing/2014/main" id="{D421B53B-FBC1-7D44-8D58-9A2308751E3A}"/>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82628" name="Rectangle 2">
            <a:extLst>
              <a:ext uri="{FF2B5EF4-FFF2-40B4-BE49-F238E27FC236}">
                <a16:creationId xmlns:a16="http://schemas.microsoft.com/office/drawing/2014/main" id="{0F4BEB61-C3F8-834A-B097-D72D956DAB60}"/>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82629" name="Rectangle 3">
            <a:extLst>
              <a:ext uri="{FF2B5EF4-FFF2-40B4-BE49-F238E27FC236}">
                <a16:creationId xmlns:a16="http://schemas.microsoft.com/office/drawing/2014/main" id="{ED9A19F1-9E92-2242-BD05-61F8C951E881}"/>
              </a:ext>
            </a:extLst>
          </p:cNvPr>
          <p:cNvSpPr>
            <a:spLocks noGrp="1" noChangeArrowheads="1"/>
          </p:cNvSpPr>
          <p:nvPr>
            <p:ph type="body" idx="1"/>
          </p:nvPr>
        </p:nvSpPr>
        <p:spPr>
          <a:xfrm>
            <a:off x="2498725" y="4051300"/>
            <a:ext cx="3971925"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66" tIns="44933" rIns="89866" bIns="44933"/>
          <a:lstStyle/>
          <a:p>
            <a:pPr eaLnBrk="1" hangingPunct="1"/>
            <a:r>
              <a:rPr lang="en-US" altLang="zh-CN" sz="900">
                <a:latin typeface="ZapfHumnst BT"/>
              </a:rPr>
              <a:t>“Software Project Management – A Unified Framework.” Walker Royce, Addison-Wesley, 1998 p. 189. Note [Royce 1998] </a:t>
            </a:r>
            <a:r>
              <a:rPr lang="zh-CN" altLang="en-US" sz="900">
                <a:latin typeface="ZapfHumnst BT"/>
              </a:rPr>
              <a:t>使用了“指标”这个术语。本课程中术语“指标”和“度量”交替使用。</a:t>
            </a:r>
            <a:endParaRPr lang="en-US" altLang="zh-CN" sz="900">
              <a:latin typeface="ZapfHumnst BT"/>
            </a:endParaRPr>
          </a:p>
          <a:p>
            <a:pPr eaLnBrk="1" hangingPunct="1"/>
            <a:r>
              <a:rPr lang="zh-CN" altLang="en-US" sz="900">
                <a:latin typeface="ZapfHumnst BT"/>
              </a:rPr>
              <a:t>欲了解更多的测量信息，请参阅</a:t>
            </a:r>
            <a:r>
              <a:rPr lang="en-US" altLang="zh-CN" sz="900" b="1">
                <a:latin typeface="ZapfHumnst BT"/>
              </a:rPr>
              <a:t>Team &gt; Guidance &gt; Concepts &gt; Metrics.</a:t>
            </a:r>
            <a:r>
              <a:rPr lang="en-US" altLang="zh-CN" sz="900">
                <a:latin typeface="ZapfHumnst BT"/>
              </a:rPr>
              <a:t> </a:t>
            </a:r>
          </a:p>
          <a:p>
            <a:pPr eaLnBrk="1" hangingPunct="1"/>
            <a:endParaRPr lang="en-US" altLang="zh-CN" sz="900">
              <a:latin typeface="ZapfHumnst BT"/>
            </a:endParaRPr>
          </a:p>
          <a:p>
            <a:pPr eaLnBrk="1" hangingPunct="1"/>
            <a:endParaRPr lang="en-US" altLang="zh-CN" sz="900">
              <a:latin typeface="ZapfHumnst BT"/>
            </a:endParaRPr>
          </a:p>
          <a:p>
            <a:pPr eaLnBrk="1" hangingPunct="1"/>
            <a:endParaRPr lang="en-US" altLang="zh-CN" sz="900">
              <a:latin typeface="ZapfHumnst BT"/>
            </a:endParaRPr>
          </a:p>
          <a:p>
            <a:pPr eaLnBrk="1" hangingPunct="1"/>
            <a:endParaRPr lang="en-US" altLang="zh-CN" sz="900">
              <a:latin typeface="ZapfHumnst BT"/>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15">
            <a:extLst>
              <a:ext uri="{FF2B5EF4-FFF2-40B4-BE49-F238E27FC236}">
                <a16:creationId xmlns:a16="http://schemas.microsoft.com/office/drawing/2014/main" id="{DF3BC42B-DD97-B347-8E99-7C636B1799FE}"/>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概念</a:t>
            </a:r>
            <a:endParaRPr lang="en-US" altLang="zh-CN" b="0" i="1">
              <a:solidFill>
                <a:schemeClr val="tx1"/>
              </a:solidFill>
              <a:latin typeface="Arial" panose="020B0604020202020204" pitchFamily="34" charset="0"/>
              <a:ea typeface="Gulim" panose="020B0600000101010101" pitchFamily="34" charset="-127"/>
            </a:endParaRPr>
          </a:p>
        </p:txBody>
      </p:sp>
      <p:sp>
        <p:nvSpPr>
          <p:cNvPr id="283651" name="Rectangle 21">
            <a:extLst>
              <a:ext uri="{FF2B5EF4-FFF2-40B4-BE49-F238E27FC236}">
                <a16:creationId xmlns:a16="http://schemas.microsoft.com/office/drawing/2014/main" id="{53337258-5AFB-FC42-8C67-B021EC4A0561}"/>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83652" name="Rectangle 2">
            <a:extLst>
              <a:ext uri="{FF2B5EF4-FFF2-40B4-BE49-F238E27FC236}">
                <a16:creationId xmlns:a16="http://schemas.microsoft.com/office/drawing/2014/main" id="{6937DCD8-DAF7-DA4F-958A-70EC86578E6A}"/>
              </a:ext>
            </a:extLst>
          </p:cNvPr>
          <p:cNvSpPr>
            <a:spLocks noGrp="1" noRot="1" noChangeAspect="1" noChangeArrowheads="1" noTextEdit="1"/>
          </p:cNvSpPr>
          <p:nvPr>
            <p:ph type="sldImg"/>
          </p:nvPr>
        </p:nvSpPr>
        <p:spPr>
          <a:xfrm>
            <a:off x="2506663" y="827088"/>
            <a:ext cx="4038600" cy="3028950"/>
          </a:xfrm>
          <a:solidFill>
            <a:srgbClr val="FFFFFF"/>
          </a:solidFill>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15">
            <a:extLst>
              <a:ext uri="{FF2B5EF4-FFF2-40B4-BE49-F238E27FC236}">
                <a16:creationId xmlns:a16="http://schemas.microsoft.com/office/drawing/2014/main" id="{177880CB-B80F-0A41-A4CC-1F8C91330D55}"/>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概念</a:t>
            </a:r>
            <a:endParaRPr lang="en-US" altLang="zh-CN" b="0" i="1">
              <a:solidFill>
                <a:schemeClr val="tx1"/>
              </a:solidFill>
              <a:latin typeface="Arial" panose="020B0604020202020204" pitchFamily="34" charset="0"/>
              <a:ea typeface="Gulim" panose="020B0600000101010101" pitchFamily="34" charset="-127"/>
            </a:endParaRPr>
          </a:p>
        </p:txBody>
      </p:sp>
      <p:sp>
        <p:nvSpPr>
          <p:cNvPr id="284675" name="Rectangle 21">
            <a:extLst>
              <a:ext uri="{FF2B5EF4-FFF2-40B4-BE49-F238E27FC236}">
                <a16:creationId xmlns:a16="http://schemas.microsoft.com/office/drawing/2014/main" id="{19583175-6DD7-A443-B075-A21841F2375F}"/>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84676" name="Rectangle 2">
            <a:extLst>
              <a:ext uri="{FF2B5EF4-FFF2-40B4-BE49-F238E27FC236}">
                <a16:creationId xmlns:a16="http://schemas.microsoft.com/office/drawing/2014/main" id="{53015D6B-3B01-414B-9B40-7CBBBA25F60F}"/>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84677" name="Rectangle 3">
            <a:extLst>
              <a:ext uri="{FF2B5EF4-FFF2-40B4-BE49-F238E27FC236}">
                <a16:creationId xmlns:a16="http://schemas.microsoft.com/office/drawing/2014/main" id="{24CE26AE-1E63-8A42-8342-506112C59AC2}"/>
              </a:ext>
            </a:extLst>
          </p:cNvPr>
          <p:cNvSpPr>
            <a:spLocks noGrp="1" noChangeArrowheads="1"/>
          </p:cNvSpPr>
          <p:nvPr>
            <p:ph type="body" idx="1"/>
          </p:nvPr>
        </p:nvSpPr>
        <p:spPr>
          <a:xfrm>
            <a:off x="2498725" y="4051300"/>
            <a:ext cx="3971925"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1" tIns="45001" rIns="90001" bIns="45001"/>
          <a:lstStyle/>
          <a:p>
            <a:pPr eaLnBrk="1" hangingPunct="1"/>
            <a:r>
              <a:rPr lang="zh-CN" altLang="en-US" sz="900">
                <a:latin typeface="ZapfHumnst BT"/>
              </a:rPr>
              <a:t>注意精化阶段的比较小的花费，当去除了所有重要的架构风险时产品可以高可信度的创建。</a:t>
            </a:r>
            <a:endParaRPr lang="en-US" altLang="zh-CN" sz="900">
              <a:latin typeface="ZapfHumnst BT"/>
            </a:endParaRPr>
          </a:p>
          <a:p>
            <a:pPr eaLnBrk="1" hangingPunct="1"/>
            <a:r>
              <a:rPr lang="zh-CN" altLang="en-US" sz="900">
                <a:latin typeface="ZapfHumnst BT"/>
              </a:rPr>
              <a:t>也要注意先启和精化被认为是工程阶段（更坚定的发现和发明的地方），构造和移交被认为是实现阶段（工作可以按照一个坚定的基础进行的地方）。</a:t>
            </a:r>
            <a:endParaRPr lang="en-US" altLang="zh-CN" sz="900">
              <a:latin typeface="ZapfHumnst BT"/>
            </a:endParaRPr>
          </a:p>
          <a:p>
            <a:pPr eaLnBrk="1" hangingPunct="1"/>
            <a:endParaRPr lang="en-US" altLang="zh-CN" sz="900">
              <a:latin typeface="ZapfHumnst BT"/>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15">
            <a:extLst>
              <a:ext uri="{FF2B5EF4-FFF2-40B4-BE49-F238E27FC236}">
                <a16:creationId xmlns:a16="http://schemas.microsoft.com/office/drawing/2014/main" id="{23FF5353-CFC3-A34B-8020-0432BD45B514}"/>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a:solidFill>
                  <a:schemeClr val="tx1"/>
                </a:solidFill>
                <a:latin typeface="Arial Narrow" panose="020B0604020202020204" pitchFamily="34" charset="0"/>
                <a:ea typeface="Gulim" panose="020B0600000101010101" pitchFamily="34" charset="-127"/>
              </a:rPr>
              <a:t>PRJ270v2: Rational Unified Process v7.0</a:t>
            </a:r>
            <a:r>
              <a:rPr lang="zh-CN" altLang="en-US" b="0">
                <a:solidFill>
                  <a:schemeClr val="tx1"/>
                </a:solidFill>
                <a:latin typeface="Arial Narrow" panose="020B0604020202020204" pitchFamily="34" charset="0"/>
                <a:ea typeface="Gulim" panose="020B0600000101010101" pitchFamily="34" charset="-127"/>
              </a:rPr>
              <a:t>概念</a:t>
            </a:r>
            <a:endParaRPr lang="en-US" altLang="zh-CN" b="0" i="1">
              <a:solidFill>
                <a:schemeClr val="tx1"/>
              </a:solidFill>
              <a:latin typeface="Arial" panose="020B0604020202020204" pitchFamily="34" charset="0"/>
              <a:ea typeface="Gulim" panose="020B0600000101010101" pitchFamily="34" charset="-127"/>
            </a:endParaRPr>
          </a:p>
        </p:txBody>
      </p:sp>
      <p:sp>
        <p:nvSpPr>
          <p:cNvPr id="285699" name="Rectangle 21">
            <a:extLst>
              <a:ext uri="{FF2B5EF4-FFF2-40B4-BE49-F238E27FC236}">
                <a16:creationId xmlns:a16="http://schemas.microsoft.com/office/drawing/2014/main" id="{EA8C68EC-3E27-7D41-ABE1-8350E57F0FC3}"/>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Arial" panose="020B0604020202020204" pitchFamily="34" charset="0"/>
                <a:ea typeface="Gulim" panose="020B0600000101010101" pitchFamily="34" charset="-127"/>
              </a:rPr>
              <a:t>模块 </a:t>
            </a:r>
            <a:r>
              <a:rPr lang="en-US" altLang="zh-CN" b="0">
                <a:solidFill>
                  <a:schemeClr val="tx1"/>
                </a:solidFill>
                <a:latin typeface="Arial" panose="020B0604020202020204" pitchFamily="34" charset="0"/>
                <a:ea typeface="Gulim" panose="020B0600000101010101" pitchFamily="34" charset="-127"/>
              </a:rPr>
              <a:t>3 </a:t>
            </a:r>
            <a:r>
              <a:rPr lang="zh-CN" altLang="en-US" b="0">
                <a:solidFill>
                  <a:schemeClr val="tx1"/>
                </a:solidFill>
                <a:latin typeface="Arial" panose="020B0604020202020204" pitchFamily="34" charset="0"/>
                <a:ea typeface="Gulim" panose="020B0600000101010101" pitchFamily="34" charset="-127"/>
              </a:rPr>
              <a:t>迭代开发</a:t>
            </a:r>
            <a:endParaRPr lang="en-US" altLang="zh-CN" b="0">
              <a:solidFill>
                <a:schemeClr val="tx1"/>
              </a:solidFill>
              <a:latin typeface="ZapfHumnst BT"/>
              <a:ea typeface="Gulim" panose="020B0600000101010101" pitchFamily="34" charset="-127"/>
            </a:endParaRPr>
          </a:p>
        </p:txBody>
      </p:sp>
      <p:sp>
        <p:nvSpPr>
          <p:cNvPr id="285700" name="Rectangle 1026">
            <a:extLst>
              <a:ext uri="{FF2B5EF4-FFF2-40B4-BE49-F238E27FC236}">
                <a16:creationId xmlns:a16="http://schemas.microsoft.com/office/drawing/2014/main" id="{0319DBDA-EDE4-714B-8D2F-B2E2043D28C2}"/>
              </a:ext>
            </a:extLst>
          </p:cNvPr>
          <p:cNvSpPr>
            <a:spLocks noGrp="1" noRot="1" noChangeAspect="1" noChangeArrowheads="1" noTextEdit="1"/>
          </p:cNvSpPr>
          <p:nvPr>
            <p:ph type="sldImg"/>
          </p:nvPr>
        </p:nvSpPr>
        <p:spPr>
          <a:xfrm>
            <a:off x="2508250" y="827088"/>
            <a:ext cx="3886200" cy="2916237"/>
          </a:xfrm>
          <a:solidFill>
            <a:srgbClr val="FFFFFF"/>
          </a:solidFill>
          <a:ln/>
        </p:spPr>
      </p:sp>
      <p:sp>
        <p:nvSpPr>
          <p:cNvPr id="285701" name="Rectangle 1027">
            <a:extLst>
              <a:ext uri="{FF2B5EF4-FFF2-40B4-BE49-F238E27FC236}">
                <a16:creationId xmlns:a16="http://schemas.microsoft.com/office/drawing/2014/main" id="{5402402A-3E98-C842-96C9-3429E5C9143F}"/>
              </a:ext>
            </a:extLst>
          </p:cNvPr>
          <p:cNvSpPr>
            <a:spLocks noGrp="1" noChangeArrowheads="1"/>
          </p:cNvSpPr>
          <p:nvPr>
            <p:ph type="body" idx="1"/>
          </p:nvPr>
        </p:nvSpPr>
        <p:spPr>
          <a:xfrm>
            <a:off x="2498725" y="4051300"/>
            <a:ext cx="3859213" cy="44973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865" tIns="45433" rIns="90865" bIns="45433"/>
          <a:lstStyle/>
          <a:p>
            <a:pPr eaLnBrk="1" hangingPunct="1"/>
            <a:r>
              <a:rPr lang="zh-CN" altLang="en-US" sz="900">
                <a:latin typeface="ZapfHumnst BT"/>
              </a:rPr>
              <a:t>在一个</a:t>
            </a:r>
            <a:r>
              <a:rPr lang="en-US" altLang="zh-CN" sz="900">
                <a:latin typeface="ZapfHumnst BT"/>
              </a:rPr>
              <a:t>RUP</a:t>
            </a:r>
            <a:r>
              <a:rPr lang="zh-CN" altLang="en-US" sz="900">
                <a:latin typeface="ZapfHumnst BT"/>
              </a:rPr>
              <a:t>的迭代过程中，成本估算可以提升阶段发展水平。</a:t>
            </a:r>
            <a:endParaRPr lang="en-US" altLang="zh-CN" sz="900">
              <a:latin typeface="ZapfHumnst BT"/>
            </a:endParaRPr>
          </a:p>
          <a:p>
            <a:pPr eaLnBrk="1" hangingPunct="1"/>
            <a:r>
              <a:rPr lang="zh-CN" altLang="en-US" sz="900">
                <a:latin typeface="ZapfHumnst BT"/>
              </a:rPr>
              <a:t>信息改自</a:t>
            </a:r>
            <a:r>
              <a:rPr lang="en-US" altLang="zh-CN" sz="900">
                <a:latin typeface="ZapfHumnst BT"/>
              </a:rPr>
              <a:t>“Software Project Management – A Unified Framework.” Walker Royce, Addison-Wesley, 1998 p. 276</a:t>
            </a:r>
          </a:p>
          <a:p>
            <a:pPr eaLnBrk="1" hangingPunct="1"/>
            <a:endParaRPr lang="en-US" altLang="zh-CN" sz="900">
              <a:latin typeface="ZapfHumnst BT"/>
            </a:endParaRPr>
          </a:p>
          <a:p>
            <a:pPr eaLnBrk="1" hangingPunct="1"/>
            <a:endParaRPr lang="en-US" altLang="zh-CN" sz="900">
              <a:latin typeface="ZapfHumnst BT"/>
            </a:endParaRPr>
          </a:p>
          <a:p>
            <a:pPr eaLnBrk="1" hangingPunct="1"/>
            <a:endParaRPr lang="en-US" altLang="zh-CN" sz="900">
              <a:latin typeface="ZapfHumnst BT"/>
            </a:endParaRPr>
          </a:p>
          <a:p>
            <a:pPr eaLnBrk="1" hangingPunct="1"/>
            <a:endParaRPr lang="en-US" altLang="zh-CN" sz="900">
              <a:latin typeface="ZapfHumnst BT"/>
            </a:endParaRPr>
          </a:p>
          <a:p>
            <a:pPr eaLnBrk="1" hangingPunct="1"/>
            <a:endParaRPr lang="en-US" altLang="zh-CN" sz="900">
              <a:latin typeface="ZapfHumnst BT"/>
            </a:endParaRPr>
          </a:p>
          <a:p>
            <a:pPr eaLnBrk="1" hangingPunct="1"/>
            <a:endParaRPr lang="en-US" altLang="zh-CN" sz="900">
              <a:latin typeface="ZapfHumnst BT"/>
            </a:endParaRPr>
          </a:p>
          <a:p>
            <a:pPr eaLnBrk="1" hangingPunct="1"/>
            <a:endParaRPr lang="en-US" altLang="zh-CN" sz="900">
              <a:latin typeface="ZapfHumnst BT"/>
            </a:endParaRPr>
          </a:p>
          <a:p>
            <a:pPr eaLnBrk="1" hangingPunct="1"/>
            <a:endParaRPr lang="en-US" altLang="zh-CN" sz="900">
              <a:latin typeface="ZapfHumnst BT"/>
            </a:endParaRPr>
          </a:p>
          <a:p>
            <a:pPr eaLnBrk="1" hangingPunct="1"/>
            <a:endParaRPr lang="en-US" altLang="zh-CN" sz="900">
              <a:latin typeface="ZapfHumnst BT"/>
            </a:endParaRPr>
          </a:p>
          <a:p>
            <a:pPr eaLnBrk="1" hangingPunct="1"/>
            <a:endParaRPr lang="en-US" altLang="zh-CN" sz="900">
              <a:latin typeface="ZapfHumnst BT"/>
            </a:endParaRPr>
          </a:p>
          <a:p>
            <a:pPr eaLnBrk="1" hangingPunct="1"/>
            <a:endParaRPr lang="en-US" altLang="zh-CN" sz="900">
              <a:latin typeface="ZapfHumnst BT"/>
            </a:endParaRPr>
          </a:p>
          <a:p>
            <a:pPr eaLnBrk="1" hangingPunct="1"/>
            <a:r>
              <a:rPr lang="en-US" altLang="zh-CN" sz="900">
                <a:latin typeface="ZapfHumnst BT"/>
              </a:rPr>
              <a:t>.</a:t>
            </a:r>
          </a:p>
        </p:txBody>
      </p:sp>
      <p:sp>
        <p:nvSpPr>
          <p:cNvPr id="285702" name="Text Box 1028">
            <a:extLst>
              <a:ext uri="{FF2B5EF4-FFF2-40B4-BE49-F238E27FC236}">
                <a16:creationId xmlns:a16="http://schemas.microsoft.com/office/drawing/2014/main" id="{F7238429-A09D-D648-8CFF-AF39FE13A343}"/>
              </a:ext>
            </a:extLst>
          </p:cNvPr>
          <p:cNvSpPr txBox="1">
            <a:spLocks noChangeArrowheads="1"/>
          </p:cNvSpPr>
          <p:nvPr/>
        </p:nvSpPr>
        <p:spPr bwMode="auto">
          <a:xfrm>
            <a:off x="574675" y="1192213"/>
            <a:ext cx="1746250" cy="676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251" tIns="53126" rIns="106251" bIns="53126"/>
          <a:lstStyle>
            <a:lvl1pPr defTabSz="952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95250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9525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9525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9525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zh-CN" sz="900" b="0">
              <a:solidFill>
                <a:schemeClr val="hlink"/>
              </a:solidFill>
              <a:latin typeface="ZapfHumnst BT"/>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幻灯片图像占位符 1">
            <a:extLst>
              <a:ext uri="{FF2B5EF4-FFF2-40B4-BE49-F238E27FC236}">
                <a16:creationId xmlns:a16="http://schemas.microsoft.com/office/drawing/2014/main" id="{57D4AF5D-9EAC-3440-B8FA-742C2444DD70}"/>
              </a:ext>
            </a:extLst>
          </p:cNvPr>
          <p:cNvSpPr>
            <a:spLocks noGrp="1" noRot="1" noChangeAspect="1" noTextEdit="1"/>
          </p:cNvSpPr>
          <p:nvPr>
            <p:ph type="sldImg"/>
          </p:nvPr>
        </p:nvSpPr>
        <p:spPr>
          <a:ln/>
        </p:spPr>
      </p:sp>
      <p:sp>
        <p:nvSpPr>
          <p:cNvPr id="286723" name="备注占位符 2">
            <a:extLst>
              <a:ext uri="{FF2B5EF4-FFF2-40B4-BE49-F238E27FC236}">
                <a16:creationId xmlns:a16="http://schemas.microsoft.com/office/drawing/2014/main" id="{668A4A27-D50E-064C-BEE8-F7676BC29CA5}"/>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286724" name="灯片编号占位符 3">
            <a:extLst>
              <a:ext uri="{FF2B5EF4-FFF2-40B4-BE49-F238E27FC236}">
                <a16:creationId xmlns:a16="http://schemas.microsoft.com/office/drawing/2014/main" id="{37E83A92-975B-404F-9928-AC93B33EE22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B581D4DA-9DC7-164D-A5C1-8D66785712B3}" type="slidenum">
              <a:rPr lang="en-US" altLang="ko-KR" b="0">
                <a:solidFill>
                  <a:srgbClr val="000000"/>
                </a:solidFill>
                <a:latin typeface="Gulim" panose="020B0600000101010101" pitchFamily="34" charset="-127"/>
                <a:ea typeface="Gulim" panose="020B0600000101010101" pitchFamily="34" charset="-127"/>
              </a:rPr>
              <a:pPr eaLnBrk="1" hangingPunct="1"/>
              <a:t>89</a:t>
            </a:fld>
            <a:endParaRPr lang="en-US" altLang="ko-KR" b="0">
              <a:solidFill>
                <a:srgbClr val="000000"/>
              </a:solidFill>
              <a:latin typeface="Gulim" panose="020B0600000101010101" pitchFamily="34" charset="-127"/>
              <a:ea typeface="Gulim" panose="020B0600000101010101" pitchFamily="34" charset="-127"/>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15">
            <a:extLst>
              <a:ext uri="{FF2B5EF4-FFF2-40B4-BE49-F238E27FC236}">
                <a16:creationId xmlns:a16="http://schemas.microsoft.com/office/drawing/2014/main" id="{8439BA8E-E24E-CE45-B154-7C217AF972EF}"/>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endParaRPr lang="en-US" altLang="zh-CN" sz="2400" b="0" i="1">
              <a:solidFill>
                <a:schemeClr val="tx1"/>
              </a:solidFill>
              <a:latin typeface="Arial" panose="020B0604020202020204" pitchFamily="34" charset="0"/>
              <a:ea typeface="Gulim" panose="020B0600000101010101" pitchFamily="34" charset="-127"/>
            </a:endParaRPr>
          </a:p>
        </p:txBody>
      </p:sp>
      <p:sp>
        <p:nvSpPr>
          <p:cNvPr id="287747" name="Rectangle 21">
            <a:extLst>
              <a:ext uri="{FF2B5EF4-FFF2-40B4-BE49-F238E27FC236}">
                <a16:creationId xmlns:a16="http://schemas.microsoft.com/office/drawing/2014/main" id="{CDCDBE6E-4A59-B44A-9670-BE41A8362782}"/>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 </a:t>
            </a:r>
            <a:r>
              <a:rPr lang="en-US" altLang="zh-CN" sz="900" b="0">
                <a:solidFill>
                  <a:schemeClr val="tx1"/>
                </a:solidFill>
                <a:latin typeface="Arial" panose="020B0604020202020204" pitchFamily="34" charset="0"/>
                <a:ea typeface="Gulim" panose="020B0600000101010101" pitchFamily="34" charset="-127"/>
              </a:rPr>
              <a:t>4 RUP</a:t>
            </a:r>
            <a:r>
              <a:rPr lang="zh-CN" altLang="en-US" sz="900" b="0">
                <a:solidFill>
                  <a:schemeClr val="tx1"/>
                </a:solidFill>
                <a:latin typeface="Arial" panose="020B0604020202020204" pitchFamily="34" charset="0"/>
                <a:ea typeface="Gulim" panose="020B0600000101010101" pitchFamily="34" charset="-127"/>
              </a:rPr>
              <a:t>内容</a:t>
            </a:r>
            <a:endParaRPr lang="en-US" altLang="zh-CN" sz="900" b="0">
              <a:solidFill>
                <a:schemeClr val="tx1"/>
              </a:solidFill>
              <a:latin typeface="ZapfHumnst BT"/>
              <a:ea typeface="Gulim" panose="020B0600000101010101" pitchFamily="34" charset="-127"/>
            </a:endParaRPr>
          </a:p>
        </p:txBody>
      </p:sp>
      <p:sp>
        <p:nvSpPr>
          <p:cNvPr id="287748" name="Rectangle 13">
            <a:extLst>
              <a:ext uri="{FF2B5EF4-FFF2-40B4-BE49-F238E27FC236}">
                <a16:creationId xmlns:a16="http://schemas.microsoft.com/office/drawing/2014/main" id="{D6D6EC7D-C3A5-B048-B2C4-B34C678FBD50}"/>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87749" name="Text Box 4">
            <a:extLst>
              <a:ext uri="{FF2B5EF4-FFF2-40B4-BE49-F238E27FC236}">
                <a16:creationId xmlns:a16="http://schemas.microsoft.com/office/drawing/2014/main" id="{408FD39B-73E4-9448-9319-F3976EEC0DE0}"/>
              </a:ext>
            </a:extLst>
          </p:cNvPr>
          <p:cNvSpPr txBox="1">
            <a:spLocks noChangeArrowheads="1"/>
          </p:cNvSpPr>
          <p:nvPr/>
        </p:nvSpPr>
        <p:spPr bwMode="auto">
          <a:xfrm>
            <a:off x="574675" y="1190625"/>
            <a:ext cx="1743075" cy="675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6092" tIns="53046" rIns="106092" bIns="53046"/>
          <a:lstStyle>
            <a:lvl1pPr defTabSz="949325"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949325"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949325"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949325"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949325"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zh-CN" sz="1000">
              <a:solidFill>
                <a:schemeClr val="tx1"/>
              </a:solidFill>
              <a:latin typeface="ZapfHumnst BT"/>
            </a:endParaRPr>
          </a:p>
        </p:txBody>
      </p:sp>
      <p:sp>
        <p:nvSpPr>
          <p:cNvPr id="287750" name="Text Box 6">
            <a:extLst>
              <a:ext uri="{FF2B5EF4-FFF2-40B4-BE49-F238E27FC236}">
                <a16:creationId xmlns:a16="http://schemas.microsoft.com/office/drawing/2014/main" id="{0476A0A2-69DB-AE45-99CF-F27ED29F9F31}"/>
              </a:ext>
            </a:extLst>
          </p:cNvPr>
          <p:cNvSpPr txBox="1">
            <a:spLocks noChangeArrowheads="1"/>
          </p:cNvSpPr>
          <p:nvPr/>
        </p:nvSpPr>
        <p:spPr bwMode="auto">
          <a:xfrm>
            <a:off x="574675" y="1190625"/>
            <a:ext cx="1743075" cy="675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6092" tIns="53046" rIns="106092" bIns="53046"/>
          <a:lstStyle>
            <a:lvl1pPr defTabSz="949325"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949325"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949325"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949325"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949325"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zh-CN" sz="1000">
              <a:solidFill>
                <a:schemeClr val="tx1"/>
              </a:solidFill>
              <a:latin typeface="ZapfHumnst BT"/>
            </a:endParaRPr>
          </a:p>
        </p:txBody>
      </p:sp>
      <p:sp>
        <p:nvSpPr>
          <p:cNvPr id="287751" name="Text Box 7">
            <a:extLst>
              <a:ext uri="{FF2B5EF4-FFF2-40B4-BE49-F238E27FC236}">
                <a16:creationId xmlns:a16="http://schemas.microsoft.com/office/drawing/2014/main" id="{EDECE2DE-8D43-F845-886B-1C82B73E1D97}"/>
              </a:ext>
            </a:extLst>
          </p:cNvPr>
          <p:cNvSpPr txBox="1">
            <a:spLocks noChangeArrowheads="1"/>
          </p:cNvSpPr>
          <p:nvPr/>
        </p:nvSpPr>
        <p:spPr bwMode="auto">
          <a:xfrm>
            <a:off x="574675" y="1190625"/>
            <a:ext cx="1743075" cy="675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092" tIns="53046" rIns="106092" bIns="53046"/>
          <a:lstStyle>
            <a:lvl1pPr defTabSz="949325"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949325"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949325"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949325"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949325"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000">
                <a:solidFill>
                  <a:schemeClr val="tx1"/>
                </a:solidFill>
                <a:latin typeface="ZapfHumnst BT"/>
              </a:rPr>
              <a:t>学员已经看到幻灯片中的信息，但是快速回顾是有必要的。</a:t>
            </a:r>
            <a:endParaRPr lang="en-US" altLang="zh-CN" sz="1000">
              <a:solidFill>
                <a:schemeClr val="tx1"/>
              </a:solidFill>
              <a:latin typeface="ZapfHumnst BT"/>
            </a:endParaRPr>
          </a:p>
        </p:txBody>
      </p:sp>
      <p:sp>
        <p:nvSpPr>
          <p:cNvPr id="287752" name="Rectangle 15">
            <a:extLst>
              <a:ext uri="{FF2B5EF4-FFF2-40B4-BE49-F238E27FC236}">
                <a16:creationId xmlns:a16="http://schemas.microsoft.com/office/drawing/2014/main" id="{569D6CB4-8CCC-524C-9C12-1C201C5F209B}"/>
              </a:ext>
            </a:extLst>
          </p:cNvPr>
          <p:cNvSpPr>
            <a:spLocks noGrp="1" noChangeArrowheads="1"/>
          </p:cNvSpPr>
          <p:nvPr>
            <p:ph type="body" idx="1"/>
          </p:nvPr>
        </p:nvSpPr>
        <p:spPr>
          <a:xfrm>
            <a:off x="2498725" y="4051300"/>
            <a:ext cx="3971925"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66" tIns="44933" rIns="89866" bIns="44933"/>
          <a:lstStyle/>
          <a:p>
            <a:pPr eaLnBrk="1" fontAlgn="t" hangingPunct="1">
              <a:lnSpc>
                <a:spcPct val="97000"/>
              </a:lnSpc>
            </a:pPr>
            <a:r>
              <a:rPr lang="zh-CN" altLang="en-US" sz="900">
                <a:latin typeface="ZapfHumnst BT"/>
              </a:rPr>
              <a:t>将活动组织成原则的主要帮助是通过传统的瀑布角度了解项目。例如，通常情况下，在紧密结合分析设计活动中执行一些需求任务更加常见。把这些活动分为单独的原则使这些任务更容易理解。</a:t>
            </a:r>
            <a:endParaRPr lang="en-US" altLang="zh-CN" sz="900">
              <a:latin typeface="ZapfHumnst BT"/>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15">
            <a:extLst>
              <a:ext uri="{FF2B5EF4-FFF2-40B4-BE49-F238E27FC236}">
                <a16:creationId xmlns:a16="http://schemas.microsoft.com/office/drawing/2014/main" id="{6E924916-DA2C-6B44-83F1-CC4F0F81B177}"/>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endParaRPr lang="en-US" altLang="zh-CN" sz="2400" b="0" i="1">
              <a:solidFill>
                <a:schemeClr val="tx1"/>
              </a:solidFill>
              <a:latin typeface="Arial" panose="020B0604020202020204" pitchFamily="34" charset="0"/>
              <a:ea typeface="Gulim" panose="020B0600000101010101" pitchFamily="34" charset="-127"/>
            </a:endParaRPr>
          </a:p>
        </p:txBody>
      </p:sp>
      <p:sp>
        <p:nvSpPr>
          <p:cNvPr id="288771" name="Rectangle 21">
            <a:extLst>
              <a:ext uri="{FF2B5EF4-FFF2-40B4-BE49-F238E27FC236}">
                <a16:creationId xmlns:a16="http://schemas.microsoft.com/office/drawing/2014/main" id="{DEB14803-76EB-A743-A735-3E437B713DB1}"/>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 </a:t>
            </a:r>
            <a:r>
              <a:rPr lang="en-US" altLang="zh-CN" sz="900" b="0">
                <a:solidFill>
                  <a:schemeClr val="tx1"/>
                </a:solidFill>
                <a:latin typeface="Arial" panose="020B0604020202020204" pitchFamily="34" charset="0"/>
                <a:ea typeface="Gulim" panose="020B0600000101010101" pitchFamily="34" charset="-127"/>
              </a:rPr>
              <a:t>4 RUP</a:t>
            </a:r>
            <a:r>
              <a:rPr lang="zh-CN" altLang="en-US" sz="900" b="0">
                <a:solidFill>
                  <a:schemeClr val="tx1"/>
                </a:solidFill>
                <a:latin typeface="Arial" panose="020B0604020202020204" pitchFamily="34" charset="0"/>
                <a:ea typeface="Gulim" panose="020B0600000101010101" pitchFamily="34" charset="-127"/>
              </a:rPr>
              <a:t>内容</a:t>
            </a:r>
            <a:endParaRPr lang="en-US" altLang="zh-CN" sz="900" b="0">
              <a:solidFill>
                <a:schemeClr val="tx1"/>
              </a:solidFill>
              <a:latin typeface="ZapfHumnst BT"/>
              <a:ea typeface="Gulim" panose="020B0600000101010101" pitchFamily="34" charset="-127"/>
            </a:endParaRPr>
          </a:p>
        </p:txBody>
      </p:sp>
      <p:sp>
        <p:nvSpPr>
          <p:cNvPr id="288772" name="Rectangle 1026">
            <a:extLst>
              <a:ext uri="{FF2B5EF4-FFF2-40B4-BE49-F238E27FC236}">
                <a16:creationId xmlns:a16="http://schemas.microsoft.com/office/drawing/2014/main" id="{EE351FF8-9D1C-6041-A766-7CDB9970956D}"/>
              </a:ext>
            </a:extLst>
          </p:cNvPr>
          <p:cNvSpPr>
            <a:spLocks noGrp="1" noRot="1" noChangeAspect="1" noChangeArrowheads="1" noTextEdit="1"/>
          </p:cNvSpPr>
          <p:nvPr>
            <p:ph type="sldImg"/>
          </p:nvPr>
        </p:nvSpPr>
        <p:spPr>
          <a:xfrm>
            <a:off x="2508250" y="827088"/>
            <a:ext cx="4033838" cy="3027362"/>
          </a:xfrm>
          <a:solidFill>
            <a:srgbClr val="FFFFFF"/>
          </a:solidFill>
          <a:ln/>
        </p:spPr>
      </p:sp>
      <p:sp>
        <p:nvSpPr>
          <p:cNvPr id="288773" name="Rectangle 1027">
            <a:extLst>
              <a:ext uri="{FF2B5EF4-FFF2-40B4-BE49-F238E27FC236}">
                <a16:creationId xmlns:a16="http://schemas.microsoft.com/office/drawing/2014/main" id="{2E10C5E4-D7A1-8640-BE94-EF30DD101927}"/>
              </a:ext>
            </a:extLst>
          </p:cNvPr>
          <p:cNvSpPr>
            <a:spLocks noGrp="1" noChangeArrowheads="1"/>
          </p:cNvSpPr>
          <p:nvPr>
            <p:ph type="body" idx="1"/>
          </p:nvPr>
        </p:nvSpPr>
        <p:spPr>
          <a:xfrm>
            <a:off x="2498725" y="4051300"/>
            <a:ext cx="3971925"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66" tIns="44933" rIns="89866" bIns="44933"/>
          <a:lstStyle/>
          <a:p>
            <a:pPr eaLnBrk="1" hangingPunct="1"/>
            <a:r>
              <a:rPr lang="en-US" altLang="zh-CN" sz="900">
                <a:latin typeface="ZapfHumnst BT"/>
              </a:rPr>
              <a:t>RUP</a:t>
            </a:r>
            <a:r>
              <a:rPr lang="zh-CN" altLang="en-US" sz="900">
                <a:latin typeface="ZapfHumnst BT"/>
              </a:rPr>
              <a:t>推荐一个模块驱动方法。一些模块是全面描述开发中的系统所必须的。每个主要原则产生一个模块。这些模块是通过迭代增量开发的。</a:t>
            </a:r>
            <a:endParaRPr lang="en-US" altLang="zh-CN" sz="900">
              <a:latin typeface="ZapfHumnst BT"/>
            </a:endParaRPr>
          </a:p>
          <a:p>
            <a:pPr marL="217488" lvl="1" indent="-109538" eaLnBrk="1" hangingPunct="1">
              <a:buFontTx/>
              <a:buChar char="•"/>
            </a:pPr>
            <a:r>
              <a:rPr lang="zh-CN" altLang="en-US" sz="900">
                <a:latin typeface="ZapfHumnst BT"/>
              </a:rPr>
              <a:t>业务模型是业务流程和业务环境下的一种模型。它被用来为支持信息系统产生需求。</a:t>
            </a:r>
            <a:endParaRPr lang="en-US" altLang="zh-CN" sz="900">
              <a:latin typeface="ZapfHumnst BT"/>
            </a:endParaRPr>
          </a:p>
          <a:p>
            <a:pPr marL="217488" lvl="1" indent="-109538" eaLnBrk="1" hangingPunct="1">
              <a:lnSpc>
                <a:spcPct val="85000"/>
              </a:lnSpc>
              <a:buFontTx/>
              <a:buChar char="•"/>
            </a:pPr>
            <a:r>
              <a:rPr lang="zh-CN" altLang="en-US" sz="900">
                <a:latin typeface="ZapfHumnst BT"/>
              </a:rPr>
              <a:t>用例模型是系统环境下所支持的一种模型。</a:t>
            </a:r>
            <a:endParaRPr lang="en-US" altLang="zh-CN" sz="900">
              <a:latin typeface="ZapfHumnst BT"/>
            </a:endParaRPr>
          </a:p>
          <a:p>
            <a:pPr marL="217488" lvl="1" indent="-109538" eaLnBrk="1" hangingPunct="1">
              <a:lnSpc>
                <a:spcPct val="85000"/>
              </a:lnSpc>
              <a:buFontTx/>
              <a:buChar char="•"/>
            </a:pPr>
            <a:r>
              <a:rPr lang="zh-CN" altLang="en-US" sz="900">
                <a:latin typeface="ZapfHumnst BT"/>
              </a:rPr>
              <a:t>设计模型是一个描述用例实现的模型。它是实现模型的抽象和源代码。</a:t>
            </a:r>
            <a:endParaRPr lang="en-US" altLang="zh-CN" sz="900">
              <a:latin typeface="ZapfHumnst BT"/>
            </a:endParaRPr>
          </a:p>
          <a:p>
            <a:pPr marL="217488" lvl="1" indent="-109538" eaLnBrk="1" hangingPunct="1">
              <a:lnSpc>
                <a:spcPct val="85000"/>
              </a:lnSpc>
              <a:buFontTx/>
              <a:buChar char="•"/>
            </a:pPr>
            <a:r>
              <a:rPr lang="zh-CN" altLang="en-US" sz="900">
                <a:latin typeface="ZapfHumnst BT"/>
              </a:rPr>
              <a:t>实现模型是一组组件和包含它们的实现子系统。</a:t>
            </a:r>
            <a:endParaRPr lang="en-US" altLang="zh-CN" sz="900">
              <a:latin typeface="ZapfHumnst BT"/>
            </a:endParaRPr>
          </a:p>
          <a:p>
            <a:pPr eaLnBrk="1" hangingPunct="1">
              <a:lnSpc>
                <a:spcPct val="85000"/>
              </a:lnSpc>
            </a:pPr>
            <a:r>
              <a:rPr lang="zh-CN" altLang="en-US" sz="900">
                <a:latin typeface="ZapfHumnst BT"/>
              </a:rPr>
              <a:t>测试使用上面提到的模型来执行任务。</a:t>
            </a:r>
            <a:endParaRPr lang="en-US" altLang="zh-CN" sz="900">
              <a:latin typeface="ZapfHumnst BT"/>
            </a:endParaRPr>
          </a:p>
          <a:p>
            <a:pPr eaLnBrk="1" hangingPunct="1">
              <a:lnSpc>
                <a:spcPct val="85000"/>
              </a:lnSpc>
            </a:pPr>
            <a:r>
              <a:rPr lang="zh-CN" altLang="en-US" sz="900">
                <a:latin typeface="ZapfHumnst BT"/>
              </a:rPr>
              <a:t>部署也使用模型信息来开发这个工件。</a:t>
            </a:r>
            <a:endParaRPr lang="en-US" altLang="zh-CN" sz="900">
              <a:latin typeface="ZapfHumnst BT"/>
            </a:endParaRPr>
          </a:p>
          <a:p>
            <a:pPr marL="217488" lvl="1" indent="-109538" eaLnBrk="1" hangingPunct="1">
              <a:lnSpc>
                <a:spcPct val="85000"/>
              </a:lnSpc>
            </a:pPr>
            <a:endParaRPr lang="en-US" altLang="zh-CN" sz="900">
              <a:latin typeface="ZapfHumnst BT"/>
            </a:endParaRPr>
          </a:p>
          <a:p>
            <a:pPr eaLnBrk="1" hangingPunct="1"/>
            <a:endParaRPr lang="en-US" altLang="zh-CN" sz="900">
              <a:latin typeface="ZapfHumnst BT"/>
            </a:endParaRPr>
          </a:p>
        </p:txBody>
      </p:sp>
      <p:sp>
        <p:nvSpPr>
          <p:cNvPr id="288774" name="Text Box 1028">
            <a:extLst>
              <a:ext uri="{FF2B5EF4-FFF2-40B4-BE49-F238E27FC236}">
                <a16:creationId xmlns:a16="http://schemas.microsoft.com/office/drawing/2014/main" id="{2AB934B1-1282-524E-9AD7-A0EF29ADEAB5}"/>
              </a:ext>
            </a:extLst>
          </p:cNvPr>
          <p:cNvSpPr txBox="1">
            <a:spLocks noChangeArrowheads="1"/>
          </p:cNvSpPr>
          <p:nvPr/>
        </p:nvSpPr>
        <p:spPr bwMode="auto">
          <a:xfrm>
            <a:off x="569913" y="1189038"/>
            <a:ext cx="1730375" cy="682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304" tIns="53152" rIns="106304" bIns="53152"/>
          <a:lstStyle>
            <a:lvl1pPr defTabSz="952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95250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9525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9525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9525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9525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spcAft>
                <a:spcPts val="300"/>
              </a:spcAft>
            </a:pPr>
            <a:r>
              <a:rPr lang="zh-CN" altLang="en-US" sz="1000">
                <a:solidFill>
                  <a:schemeClr val="tx1"/>
                </a:solidFill>
                <a:latin typeface="ZapfHumnst BT"/>
              </a:rPr>
              <a:t>你可以联系前面描述系统模型，并且需要充分了解这些图的内容。在这里，一个被认为是所有的模型列表一起成为“系统模型”。</a:t>
            </a:r>
            <a:endParaRPr lang="en-US" altLang="zh-CN" sz="1000">
              <a:solidFill>
                <a:schemeClr val="tx1"/>
              </a:solidFill>
              <a:latin typeface="ZapfHumnst BT"/>
            </a:endParaRPr>
          </a:p>
          <a:p>
            <a:pPr eaLnBrk="1" hangingPunct="1">
              <a:spcAft>
                <a:spcPts val="300"/>
              </a:spcAft>
            </a:pPr>
            <a:r>
              <a:rPr lang="zh-CN" altLang="en-US" sz="1000">
                <a:solidFill>
                  <a:schemeClr val="tx1"/>
                </a:solidFill>
                <a:latin typeface="ZapfHumnst BT"/>
              </a:rPr>
              <a:t>该模型与业务模型仅有少量的不同。它详细描述了业务，而不仅仅是自动化的一部分。其他模型描述了支持业务模型的信息系统。</a:t>
            </a:r>
            <a:endParaRPr lang="en-US" altLang="zh-CN" sz="1000">
              <a:solidFill>
                <a:schemeClr val="tx1"/>
              </a:solidFill>
              <a:latin typeface="ZapfHumnst BT"/>
            </a:endParaRPr>
          </a:p>
          <a:p>
            <a:pPr eaLnBrk="1" hangingPunct="1">
              <a:spcAft>
                <a:spcPts val="300"/>
              </a:spcAft>
            </a:pPr>
            <a:r>
              <a:rPr lang="zh-CN" altLang="en-US" sz="1000">
                <a:solidFill>
                  <a:schemeClr val="tx1"/>
                </a:solidFill>
                <a:latin typeface="ZapfHumnst BT"/>
              </a:rPr>
              <a:t>指出每个模型通过多个迭代的增量开发是一个好主意。</a:t>
            </a:r>
            <a:endParaRPr lang="en-US" altLang="zh-CN" sz="1000">
              <a:solidFill>
                <a:schemeClr val="tx1"/>
              </a:solidFill>
              <a:latin typeface="ZapfHumnst BT"/>
            </a:endParaRPr>
          </a:p>
          <a:p>
            <a:pPr eaLnBrk="1" hangingPunct="1">
              <a:spcAft>
                <a:spcPts val="300"/>
              </a:spcAft>
            </a:pPr>
            <a:endParaRPr lang="en-US" altLang="zh-CN" sz="1000">
              <a:solidFill>
                <a:schemeClr val="tx1"/>
              </a:solidFill>
              <a:latin typeface="ZapfHumnst BT"/>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15">
            <a:extLst>
              <a:ext uri="{FF2B5EF4-FFF2-40B4-BE49-F238E27FC236}">
                <a16:creationId xmlns:a16="http://schemas.microsoft.com/office/drawing/2014/main" id="{07C6CFD5-8447-3844-ACF2-E5351EF62EDC}"/>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endParaRPr lang="en-US" altLang="zh-CN" sz="2400" b="0" i="1">
              <a:solidFill>
                <a:schemeClr val="tx1"/>
              </a:solidFill>
              <a:latin typeface="Arial" panose="020B0604020202020204" pitchFamily="34" charset="0"/>
              <a:ea typeface="Gulim" panose="020B0600000101010101" pitchFamily="34" charset="-127"/>
            </a:endParaRPr>
          </a:p>
        </p:txBody>
      </p:sp>
      <p:sp>
        <p:nvSpPr>
          <p:cNvPr id="289795" name="Rectangle 21">
            <a:extLst>
              <a:ext uri="{FF2B5EF4-FFF2-40B4-BE49-F238E27FC236}">
                <a16:creationId xmlns:a16="http://schemas.microsoft.com/office/drawing/2014/main" id="{764BDBD5-7188-E042-8FF0-3A76C9D2D52C}"/>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 </a:t>
            </a:r>
            <a:r>
              <a:rPr lang="en-US" altLang="zh-CN" sz="900" b="0">
                <a:solidFill>
                  <a:schemeClr val="tx1"/>
                </a:solidFill>
                <a:latin typeface="Arial" panose="020B0604020202020204" pitchFamily="34" charset="0"/>
                <a:ea typeface="Gulim" panose="020B0600000101010101" pitchFamily="34" charset="-127"/>
              </a:rPr>
              <a:t>4 RUP</a:t>
            </a:r>
            <a:r>
              <a:rPr lang="zh-CN" altLang="en-US" sz="900" b="0">
                <a:solidFill>
                  <a:schemeClr val="tx1"/>
                </a:solidFill>
                <a:latin typeface="Arial" panose="020B0604020202020204" pitchFamily="34" charset="0"/>
                <a:ea typeface="Gulim" panose="020B0600000101010101" pitchFamily="34" charset="-127"/>
              </a:rPr>
              <a:t>内容</a:t>
            </a:r>
            <a:endParaRPr lang="en-US" altLang="zh-CN" sz="900" b="0">
              <a:solidFill>
                <a:schemeClr val="tx1"/>
              </a:solidFill>
              <a:latin typeface="ZapfHumnst BT"/>
              <a:ea typeface="Gulim" panose="020B0600000101010101" pitchFamily="34" charset="-127"/>
            </a:endParaRPr>
          </a:p>
        </p:txBody>
      </p:sp>
      <p:sp>
        <p:nvSpPr>
          <p:cNvPr id="289796" name="Rectangle 2">
            <a:extLst>
              <a:ext uri="{FF2B5EF4-FFF2-40B4-BE49-F238E27FC236}">
                <a16:creationId xmlns:a16="http://schemas.microsoft.com/office/drawing/2014/main" id="{CD7A6A87-CBC7-354B-BC29-E6AC3B12FBE5}"/>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89797" name="Rectangle 3">
            <a:extLst>
              <a:ext uri="{FF2B5EF4-FFF2-40B4-BE49-F238E27FC236}">
                <a16:creationId xmlns:a16="http://schemas.microsoft.com/office/drawing/2014/main" id="{E5BEB094-8663-ED42-939D-64A2314AF850}"/>
              </a:ext>
            </a:extLst>
          </p:cNvPr>
          <p:cNvSpPr>
            <a:spLocks noGrp="1" noChangeArrowheads="1"/>
          </p:cNvSpPr>
          <p:nvPr>
            <p:ph type="body" idx="1"/>
          </p:nvPr>
        </p:nvSpPr>
        <p:spPr>
          <a:xfrm>
            <a:off x="2498725" y="4051300"/>
            <a:ext cx="3971925"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66" tIns="44933" rIns="89866" bIns="44933"/>
          <a:lstStyle/>
          <a:p>
            <a:pPr eaLnBrk="1" hangingPunct="1"/>
            <a:r>
              <a:rPr lang="zh-CN" altLang="en-US" sz="900">
                <a:latin typeface="ZapfHumnst BT"/>
              </a:rPr>
              <a:t>欲了解更多的信息，请参阅</a:t>
            </a:r>
            <a:r>
              <a:rPr lang="en-US" altLang="zh-CN" sz="900" b="1">
                <a:latin typeface="ZapfHumnst BT"/>
              </a:rPr>
              <a:t>Team View &gt; Disciplines &gt; Requirements</a:t>
            </a:r>
            <a:r>
              <a:rPr lang="en-US" altLang="zh-CN" sz="900">
                <a:latin typeface="ZapfHumnst BT"/>
              </a:rPr>
              <a:t>.</a:t>
            </a:r>
          </a:p>
        </p:txBody>
      </p:sp>
      <p:sp>
        <p:nvSpPr>
          <p:cNvPr id="289798" name="Text Box 4">
            <a:extLst>
              <a:ext uri="{FF2B5EF4-FFF2-40B4-BE49-F238E27FC236}">
                <a16:creationId xmlns:a16="http://schemas.microsoft.com/office/drawing/2014/main" id="{47DB6850-00CA-B540-98D0-B2C07128839A}"/>
              </a:ext>
            </a:extLst>
          </p:cNvPr>
          <p:cNvSpPr txBox="1">
            <a:spLocks noChangeArrowheads="1"/>
          </p:cNvSpPr>
          <p:nvPr/>
        </p:nvSpPr>
        <p:spPr bwMode="auto">
          <a:xfrm>
            <a:off x="574675" y="1190625"/>
            <a:ext cx="1743075" cy="675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092" tIns="53046" rIns="106092" bIns="53046"/>
          <a:lstStyle>
            <a:lvl1pPr defTabSz="949325"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949325"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949325"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949325"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949325"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spcBef>
                <a:spcPts val="500"/>
              </a:spcBef>
              <a:spcAft>
                <a:spcPts val="500"/>
              </a:spcAft>
            </a:pPr>
            <a:endParaRPr lang="en-AU" altLang="zh-CN" sz="1000">
              <a:solidFill>
                <a:schemeClr val="tx1"/>
              </a:solidFill>
              <a:latin typeface="ZapfHumnst BT"/>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15">
            <a:extLst>
              <a:ext uri="{FF2B5EF4-FFF2-40B4-BE49-F238E27FC236}">
                <a16:creationId xmlns:a16="http://schemas.microsoft.com/office/drawing/2014/main" id="{082BF6B3-5151-2A4D-B955-EC5DD7A95544}"/>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endParaRPr lang="en-US" altLang="zh-CN" sz="2400" b="0" i="1">
              <a:solidFill>
                <a:schemeClr val="tx1"/>
              </a:solidFill>
              <a:latin typeface="Arial" panose="020B0604020202020204" pitchFamily="34" charset="0"/>
              <a:ea typeface="Gulim" panose="020B0600000101010101" pitchFamily="34" charset="-127"/>
            </a:endParaRPr>
          </a:p>
        </p:txBody>
      </p:sp>
      <p:sp>
        <p:nvSpPr>
          <p:cNvPr id="290819" name="Rectangle 21">
            <a:extLst>
              <a:ext uri="{FF2B5EF4-FFF2-40B4-BE49-F238E27FC236}">
                <a16:creationId xmlns:a16="http://schemas.microsoft.com/office/drawing/2014/main" id="{4F9FB462-0D30-D443-BC5D-F00A940A61E8}"/>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 </a:t>
            </a:r>
            <a:r>
              <a:rPr lang="en-US" altLang="zh-CN" sz="900" b="0">
                <a:solidFill>
                  <a:schemeClr val="tx1"/>
                </a:solidFill>
                <a:latin typeface="Arial" panose="020B0604020202020204" pitchFamily="34" charset="0"/>
                <a:ea typeface="Gulim" panose="020B0600000101010101" pitchFamily="34" charset="-127"/>
              </a:rPr>
              <a:t>4 RUP</a:t>
            </a:r>
            <a:r>
              <a:rPr lang="zh-CN" altLang="en-US" sz="900" b="0">
                <a:solidFill>
                  <a:schemeClr val="tx1"/>
                </a:solidFill>
                <a:latin typeface="Arial" panose="020B0604020202020204" pitchFamily="34" charset="0"/>
                <a:ea typeface="Gulim" panose="020B0600000101010101" pitchFamily="34" charset="-127"/>
              </a:rPr>
              <a:t>内容</a:t>
            </a:r>
            <a:endParaRPr lang="en-US" altLang="zh-CN" sz="900" b="0">
              <a:solidFill>
                <a:schemeClr val="tx1"/>
              </a:solidFill>
              <a:latin typeface="ZapfHumnst BT"/>
              <a:ea typeface="Gulim" panose="020B0600000101010101" pitchFamily="34" charset="-127"/>
            </a:endParaRPr>
          </a:p>
        </p:txBody>
      </p:sp>
      <p:sp>
        <p:nvSpPr>
          <p:cNvPr id="290820" name="Rectangle 2">
            <a:extLst>
              <a:ext uri="{FF2B5EF4-FFF2-40B4-BE49-F238E27FC236}">
                <a16:creationId xmlns:a16="http://schemas.microsoft.com/office/drawing/2014/main" id="{C33C6BC2-3B1F-F648-AF7E-A5B5551EB09F}"/>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90821" name="Rectangle 3">
            <a:extLst>
              <a:ext uri="{FF2B5EF4-FFF2-40B4-BE49-F238E27FC236}">
                <a16:creationId xmlns:a16="http://schemas.microsoft.com/office/drawing/2014/main" id="{AAFACACF-698A-E746-8B0D-ABB0F552895C}"/>
              </a:ext>
            </a:extLst>
          </p:cNvPr>
          <p:cNvSpPr>
            <a:spLocks noGrp="1" noChangeArrowheads="1"/>
          </p:cNvSpPr>
          <p:nvPr>
            <p:ph type="body" idx="1"/>
          </p:nvPr>
        </p:nvSpPr>
        <p:spPr>
          <a:xfrm>
            <a:off x="2498725" y="4051300"/>
            <a:ext cx="3971925"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66" tIns="44933" rIns="89866" bIns="44933"/>
          <a:lstStyle/>
          <a:p>
            <a:pPr eaLnBrk="1" hangingPunct="1"/>
            <a:r>
              <a:rPr lang="zh-CN" altLang="en-US" sz="900">
                <a:latin typeface="ZapfHumnst BT"/>
              </a:rPr>
              <a:t>需求原则描述了如何创建一个愿景并移交它到用例模型中去。补充性规格说明书一起和用例定义了一个系统的具体需求。</a:t>
            </a:r>
            <a:endParaRPr lang="en-US" altLang="zh-CN" sz="900">
              <a:latin typeface="ZapfHumnst BT"/>
            </a:endParaRPr>
          </a:p>
          <a:p>
            <a:pPr eaLnBrk="1" hangingPunct="1"/>
            <a:r>
              <a:rPr lang="zh-CN" altLang="en-US" sz="900">
                <a:latin typeface="ZapfHumnst BT"/>
              </a:rPr>
              <a:t>欲了解更多的信息，请参阅</a:t>
            </a:r>
            <a:r>
              <a:rPr lang="en-US" altLang="zh-CN" sz="900">
                <a:latin typeface="ZapfHumnst BT"/>
              </a:rPr>
              <a:t> </a:t>
            </a:r>
            <a:r>
              <a:rPr lang="en-US" altLang="zh-CN" sz="900" b="1">
                <a:latin typeface="ZapfHumnst BT"/>
              </a:rPr>
              <a:t>Team View &gt; Work Products &gt; RUP Domains &gt; Requirements.</a:t>
            </a:r>
          </a:p>
        </p:txBody>
      </p:sp>
      <p:sp>
        <p:nvSpPr>
          <p:cNvPr id="290822" name="Text Box 4">
            <a:extLst>
              <a:ext uri="{FF2B5EF4-FFF2-40B4-BE49-F238E27FC236}">
                <a16:creationId xmlns:a16="http://schemas.microsoft.com/office/drawing/2014/main" id="{4371CD40-3E8C-6445-AF09-142F545D27DD}"/>
              </a:ext>
            </a:extLst>
          </p:cNvPr>
          <p:cNvSpPr txBox="1">
            <a:spLocks noChangeArrowheads="1"/>
          </p:cNvSpPr>
          <p:nvPr/>
        </p:nvSpPr>
        <p:spPr bwMode="auto">
          <a:xfrm>
            <a:off x="574675" y="1190625"/>
            <a:ext cx="1743075" cy="675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092" tIns="53046" rIns="106092" bIns="53046"/>
          <a:lstStyle>
            <a:lvl1pPr defTabSz="949325"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949325"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949325"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949325"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949325"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spcBef>
                <a:spcPts val="500"/>
              </a:spcBef>
              <a:spcAft>
                <a:spcPts val="500"/>
              </a:spcAft>
            </a:pPr>
            <a:endParaRPr lang="en-AU" altLang="zh-CN" sz="1000">
              <a:solidFill>
                <a:schemeClr val="tx1"/>
              </a:solidFill>
              <a:latin typeface="ZapfHumnst BT"/>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15">
            <a:extLst>
              <a:ext uri="{FF2B5EF4-FFF2-40B4-BE49-F238E27FC236}">
                <a16:creationId xmlns:a16="http://schemas.microsoft.com/office/drawing/2014/main" id="{D5393BD5-F594-8141-84EA-3FBD33AB9246}"/>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endParaRPr lang="en-US" altLang="zh-CN" sz="2400" b="0" i="1">
              <a:solidFill>
                <a:schemeClr val="tx1"/>
              </a:solidFill>
              <a:latin typeface="Arial" panose="020B0604020202020204" pitchFamily="34" charset="0"/>
              <a:ea typeface="Gulim" panose="020B0600000101010101" pitchFamily="34" charset="-127"/>
            </a:endParaRPr>
          </a:p>
        </p:txBody>
      </p:sp>
      <p:sp>
        <p:nvSpPr>
          <p:cNvPr id="291843" name="Rectangle 21">
            <a:extLst>
              <a:ext uri="{FF2B5EF4-FFF2-40B4-BE49-F238E27FC236}">
                <a16:creationId xmlns:a16="http://schemas.microsoft.com/office/drawing/2014/main" id="{FBF4CF20-1B7E-094A-A34A-530DA631C579}"/>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 </a:t>
            </a:r>
            <a:r>
              <a:rPr lang="en-US" altLang="zh-CN" sz="900" b="0">
                <a:solidFill>
                  <a:schemeClr val="tx1"/>
                </a:solidFill>
                <a:latin typeface="Arial" panose="020B0604020202020204" pitchFamily="34" charset="0"/>
                <a:ea typeface="Gulim" panose="020B0600000101010101" pitchFamily="34" charset="-127"/>
              </a:rPr>
              <a:t>4 RUP</a:t>
            </a:r>
            <a:r>
              <a:rPr lang="zh-CN" altLang="en-US" sz="900" b="0">
                <a:solidFill>
                  <a:schemeClr val="tx1"/>
                </a:solidFill>
                <a:latin typeface="Arial" panose="020B0604020202020204" pitchFamily="34" charset="0"/>
                <a:ea typeface="Gulim" panose="020B0600000101010101" pitchFamily="34" charset="-127"/>
              </a:rPr>
              <a:t>内容</a:t>
            </a:r>
            <a:endParaRPr lang="en-US" altLang="zh-CN" sz="900" b="0">
              <a:solidFill>
                <a:schemeClr val="tx1"/>
              </a:solidFill>
              <a:latin typeface="ZapfHumnst BT"/>
              <a:ea typeface="Gulim" panose="020B0600000101010101" pitchFamily="34" charset="-127"/>
            </a:endParaRPr>
          </a:p>
        </p:txBody>
      </p:sp>
      <p:sp>
        <p:nvSpPr>
          <p:cNvPr id="291844" name="Rectangle 1026">
            <a:extLst>
              <a:ext uri="{FF2B5EF4-FFF2-40B4-BE49-F238E27FC236}">
                <a16:creationId xmlns:a16="http://schemas.microsoft.com/office/drawing/2014/main" id="{F412D9C8-EA0B-A24B-BE15-FB80A42D42A7}"/>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91845" name="Rectangle 1027">
            <a:extLst>
              <a:ext uri="{FF2B5EF4-FFF2-40B4-BE49-F238E27FC236}">
                <a16:creationId xmlns:a16="http://schemas.microsoft.com/office/drawing/2014/main" id="{8E01C100-F4BD-D34B-B019-38B39BE64A26}"/>
              </a:ext>
            </a:extLst>
          </p:cNvPr>
          <p:cNvSpPr>
            <a:spLocks noGrp="1" noChangeArrowheads="1"/>
          </p:cNvSpPr>
          <p:nvPr>
            <p:ph type="body" idx="1"/>
          </p:nvPr>
        </p:nvSpPr>
        <p:spPr>
          <a:xfrm>
            <a:off x="2498725" y="4051300"/>
            <a:ext cx="3971925"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66" tIns="44933" rIns="89866" bIns="44933"/>
          <a:lstStyle/>
          <a:p>
            <a:pPr eaLnBrk="1" hangingPunct="1"/>
            <a:r>
              <a:rPr lang="zh-CN" altLang="en-US" sz="900">
                <a:latin typeface="ZapfHumnst BT"/>
              </a:rPr>
              <a:t>需求追踪是一个需求到其他需求或者其他项目工件的链接。需求追踪的目的是：</a:t>
            </a:r>
            <a:endParaRPr lang="en-US" altLang="zh-CN" sz="900">
              <a:latin typeface="ZapfHumnst BT"/>
            </a:endParaRPr>
          </a:p>
          <a:p>
            <a:pPr marL="217488" lvl="1" indent="-109538" eaLnBrk="1" hangingPunct="1">
              <a:lnSpc>
                <a:spcPct val="85000"/>
              </a:lnSpc>
              <a:buFontTx/>
              <a:buChar char="•"/>
            </a:pPr>
            <a:r>
              <a:rPr lang="zh-CN" altLang="en-US" sz="900">
                <a:latin typeface="ZapfHumnst BT"/>
              </a:rPr>
              <a:t>验证所实现的系统需求</a:t>
            </a:r>
            <a:endParaRPr lang="en-US" altLang="zh-CN" sz="900">
              <a:latin typeface="ZapfHumnst BT"/>
            </a:endParaRPr>
          </a:p>
          <a:p>
            <a:pPr marL="217488" lvl="1" indent="-109538" eaLnBrk="1" hangingPunct="1">
              <a:lnSpc>
                <a:spcPct val="85000"/>
              </a:lnSpc>
              <a:buFontTx/>
              <a:buChar char="•"/>
            </a:pPr>
            <a:r>
              <a:rPr lang="zh-CN" altLang="en-US" sz="900">
                <a:latin typeface="ZapfHumnst BT"/>
              </a:rPr>
              <a:t>验证应用程序做的仅仅是它需要做的</a:t>
            </a:r>
            <a:endParaRPr lang="en-US" altLang="zh-CN" sz="900">
              <a:latin typeface="ZapfHumnst BT"/>
            </a:endParaRPr>
          </a:p>
          <a:p>
            <a:pPr marL="217488" lvl="1" indent="-109538" eaLnBrk="1" hangingPunct="1">
              <a:lnSpc>
                <a:spcPct val="85000"/>
              </a:lnSpc>
              <a:buFontTx/>
              <a:buChar char="•"/>
            </a:pPr>
            <a:r>
              <a:rPr lang="zh-CN" altLang="en-US" sz="900">
                <a:latin typeface="ZapfHumnst BT"/>
              </a:rPr>
              <a:t>帮助管理变更。</a:t>
            </a:r>
            <a:endParaRPr lang="en-US" altLang="zh-CN" sz="900">
              <a:latin typeface="ZapfHumnst BT"/>
            </a:endParaRPr>
          </a:p>
          <a:p>
            <a:pPr eaLnBrk="1" hangingPunct="1"/>
            <a:r>
              <a:rPr lang="zh-CN" altLang="en-US" sz="900">
                <a:latin typeface="ZapfHumnst BT"/>
              </a:rPr>
              <a:t>变更的影响可以通过检查需求属性来评估（它是否被实现或者被测试？）和整个项目的工件链接的可追溯性。</a:t>
            </a:r>
            <a:endParaRPr lang="en-US" altLang="zh-CN" sz="900">
              <a:latin typeface="ZapfHumnst BT"/>
            </a:endParaRPr>
          </a:p>
          <a:p>
            <a:pPr eaLnBrk="1" hangingPunct="1"/>
            <a:r>
              <a:rPr lang="zh-CN" altLang="en-US" sz="900">
                <a:latin typeface="ZapfHumnst BT"/>
              </a:rPr>
              <a:t>项目干系人请求获取任意类型的项目干系人（客户、最终用户、市场专员等等）请求工件可能对系统的开发有影响。它也包含系统必须遵循的参考任意类型的外部资源。</a:t>
            </a:r>
            <a:endParaRPr lang="en-US" altLang="zh-CN" sz="900">
              <a:latin typeface="ZapfHumnst BT"/>
            </a:endParaRPr>
          </a:p>
          <a:p>
            <a:pPr eaLnBrk="1" hangingPunct="1"/>
            <a:endParaRPr lang="en-US" altLang="zh-CN" sz="900">
              <a:latin typeface="ZapfHumnst B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幻灯片图像占位符 1">
            <a:extLst>
              <a:ext uri="{FF2B5EF4-FFF2-40B4-BE49-F238E27FC236}">
                <a16:creationId xmlns:a16="http://schemas.microsoft.com/office/drawing/2014/main" id="{78D5B8D5-BEB8-6647-8BCA-9969E60C98D1}"/>
              </a:ext>
            </a:extLst>
          </p:cNvPr>
          <p:cNvSpPr>
            <a:spLocks noGrp="1" noRot="1" noChangeAspect="1" noTextEdit="1"/>
          </p:cNvSpPr>
          <p:nvPr>
            <p:ph type="sldImg"/>
          </p:nvPr>
        </p:nvSpPr>
        <p:spPr>
          <a:ln/>
        </p:spPr>
      </p:sp>
      <p:sp>
        <p:nvSpPr>
          <p:cNvPr id="228355" name="备注占位符 2">
            <a:extLst>
              <a:ext uri="{FF2B5EF4-FFF2-40B4-BE49-F238E27FC236}">
                <a16:creationId xmlns:a16="http://schemas.microsoft.com/office/drawing/2014/main" id="{3ED363E1-C8F8-C244-ACE4-A4ABF7D11A5D}"/>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228356" name="灯片编号占位符 3">
            <a:extLst>
              <a:ext uri="{FF2B5EF4-FFF2-40B4-BE49-F238E27FC236}">
                <a16:creationId xmlns:a16="http://schemas.microsoft.com/office/drawing/2014/main" id="{A75A66C5-016A-6B46-8785-E9B9A2CD615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077C2F68-D585-C844-86A3-1479D010020E}" type="slidenum">
              <a:rPr lang="en-US" altLang="ko-KR" b="0">
                <a:solidFill>
                  <a:srgbClr val="000000"/>
                </a:solidFill>
                <a:latin typeface="Gulim" panose="020B0600000101010101" pitchFamily="34" charset="-127"/>
                <a:ea typeface="Gulim" panose="020B0600000101010101" pitchFamily="34" charset="-127"/>
              </a:rPr>
              <a:pPr eaLnBrk="1" hangingPunct="1"/>
              <a:t>16</a:t>
            </a:fld>
            <a:endParaRPr lang="en-US" altLang="ko-KR" b="0">
              <a:solidFill>
                <a:srgbClr val="000000"/>
              </a:solidFill>
              <a:latin typeface="Gulim" panose="020B0600000101010101" pitchFamily="34" charset="-127"/>
              <a:ea typeface="Gulim" panose="020B0600000101010101" pitchFamily="34" charset="-127"/>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15">
            <a:extLst>
              <a:ext uri="{FF2B5EF4-FFF2-40B4-BE49-F238E27FC236}">
                <a16:creationId xmlns:a16="http://schemas.microsoft.com/office/drawing/2014/main" id="{4DD555B0-EAB4-F242-A9C3-819FC2A6A508}"/>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endParaRPr lang="en-US" altLang="zh-CN" sz="2400" b="0" i="1">
              <a:solidFill>
                <a:schemeClr val="tx1"/>
              </a:solidFill>
              <a:latin typeface="Arial" panose="020B0604020202020204" pitchFamily="34" charset="0"/>
              <a:ea typeface="Gulim" panose="020B0600000101010101" pitchFamily="34" charset="-127"/>
            </a:endParaRPr>
          </a:p>
        </p:txBody>
      </p:sp>
      <p:sp>
        <p:nvSpPr>
          <p:cNvPr id="292867" name="Rectangle 21">
            <a:extLst>
              <a:ext uri="{FF2B5EF4-FFF2-40B4-BE49-F238E27FC236}">
                <a16:creationId xmlns:a16="http://schemas.microsoft.com/office/drawing/2014/main" id="{CE795846-8216-0D4E-8C9C-C4B1AC2CA8CA}"/>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 </a:t>
            </a:r>
            <a:r>
              <a:rPr lang="en-US" altLang="zh-CN" sz="900" b="0">
                <a:solidFill>
                  <a:schemeClr val="tx1"/>
                </a:solidFill>
                <a:latin typeface="Arial" panose="020B0604020202020204" pitchFamily="34" charset="0"/>
                <a:ea typeface="Gulim" panose="020B0600000101010101" pitchFamily="34" charset="-127"/>
              </a:rPr>
              <a:t>4 RUP</a:t>
            </a:r>
            <a:r>
              <a:rPr lang="zh-CN" altLang="en-US" sz="900" b="0">
                <a:solidFill>
                  <a:schemeClr val="tx1"/>
                </a:solidFill>
                <a:latin typeface="Arial" panose="020B0604020202020204" pitchFamily="34" charset="0"/>
                <a:ea typeface="Gulim" panose="020B0600000101010101" pitchFamily="34" charset="-127"/>
              </a:rPr>
              <a:t>内容</a:t>
            </a:r>
            <a:endParaRPr lang="en-US" altLang="zh-CN" sz="900" b="0">
              <a:solidFill>
                <a:schemeClr val="tx1"/>
              </a:solidFill>
              <a:latin typeface="ZapfHumnst BT"/>
              <a:ea typeface="Gulim" panose="020B0600000101010101" pitchFamily="34" charset="-127"/>
            </a:endParaRPr>
          </a:p>
        </p:txBody>
      </p:sp>
      <p:sp>
        <p:nvSpPr>
          <p:cNvPr id="292868" name="Rectangle 1026">
            <a:extLst>
              <a:ext uri="{FF2B5EF4-FFF2-40B4-BE49-F238E27FC236}">
                <a16:creationId xmlns:a16="http://schemas.microsoft.com/office/drawing/2014/main" id="{6E5491FB-C841-D74E-B1F3-3BB3A3FA4ABE}"/>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92869" name="Rectangle 1027">
            <a:extLst>
              <a:ext uri="{FF2B5EF4-FFF2-40B4-BE49-F238E27FC236}">
                <a16:creationId xmlns:a16="http://schemas.microsoft.com/office/drawing/2014/main" id="{8F2D9D6F-7982-704F-9327-CA626CD93249}"/>
              </a:ext>
            </a:extLst>
          </p:cNvPr>
          <p:cNvSpPr>
            <a:spLocks noGrp="1" noChangeArrowheads="1"/>
          </p:cNvSpPr>
          <p:nvPr>
            <p:ph type="body" idx="1"/>
          </p:nvPr>
        </p:nvSpPr>
        <p:spPr>
          <a:xfrm>
            <a:off x="2498725" y="4051300"/>
            <a:ext cx="3971925"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66" tIns="44933" rIns="89866" bIns="44933"/>
          <a:lstStyle/>
          <a:p>
            <a:pPr eaLnBrk="1" hangingPunct="1"/>
            <a:r>
              <a:rPr lang="zh-CN" altLang="en-US" sz="900" b="1">
                <a:latin typeface="ZapfHumnst BT"/>
              </a:rPr>
              <a:t>欲了解更多信息，请参阅</a:t>
            </a:r>
            <a:r>
              <a:rPr lang="en-US" altLang="zh-CN" sz="900" b="1">
                <a:latin typeface="ZapfHumnst BT"/>
              </a:rPr>
              <a:t>Team View &gt; Disciplines &gt; Business Modeling.</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15">
            <a:extLst>
              <a:ext uri="{FF2B5EF4-FFF2-40B4-BE49-F238E27FC236}">
                <a16:creationId xmlns:a16="http://schemas.microsoft.com/office/drawing/2014/main" id="{0A6B793D-F2AE-664D-BC21-19A419644C96}"/>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endParaRPr lang="en-US" altLang="zh-CN" sz="2400" b="0" i="1">
              <a:solidFill>
                <a:schemeClr val="tx1"/>
              </a:solidFill>
              <a:latin typeface="Arial" panose="020B0604020202020204" pitchFamily="34" charset="0"/>
              <a:ea typeface="Gulim" panose="020B0600000101010101" pitchFamily="34" charset="-127"/>
            </a:endParaRPr>
          </a:p>
        </p:txBody>
      </p:sp>
      <p:sp>
        <p:nvSpPr>
          <p:cNvPr id="293891" name="Rectangle 21">
            <a:extLst>
              <a:ext uri="{FF2B5EF4-FFF2-40B4-BE49-F238E27FC236}">
                <a16:creationId xmlns:a16="http://schemas.microsoft.com/office/drawing/2014/main" id="{79F5AAEC-1F6F-B64D-B29A-0373A03F80C7}"/>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 </a:t>
            </a:r>
            <a:r>
              <a:rPr lang="en-US" altLang="zh-CN" sz="900" b="0">
                <a:solidFill>
                  <a:schemeClr val="tx1"/>
                </a:solidFill>
                <a:latin typeface="Arial" panose="020B0604020202020204" pitchFamily="34" charset="0"/>
                <a:ea typeface="Gulim" panose="020B0600000101010101" pitchFamily="34" charset="-127"/>
              </a:rPr>
              <a:t>4 RUP</a:t>
            </a:r>
            <a:r>
              <a:rPr lang="zh-CN" altLang="en-US" sz="900" b="0">
                <a:solidFill>
                  <a:schemeClr val="tx1"/>
                </a:solidFill>
                <a:latin typeface="Arial" panose="020B0604020202020204" pitchFamily="34" charset="0"/>
                <a:ea typeface="Gulim" panose="020B0600000101010101" pitchFamily="34" charset="-127"/>
              </a:rPr>
              <a:t>内容</a:t>
            </a:r>
            <a:endParaRPr lang="en-US" altLang="zh-CN" sz="900" b="0">
              <a:solidFill>
                <a:schemeClr val="tx1"/>
              </a:solidFill>
              <a:latin typeface="ZapfHumnst BT"/>
              <a:ea typeface="Gulim" panose="020B0600000101010101" pitchFamily="34" charset="-127"/>
            </a:endParaRPr>
          </a:p>
        </p:txBody>
      </p:sp>
      <p:sp>
        <p:nvSpPr>
          <p:cNvPr id="293892" name="Rectangle 2">
            <a:extLst>
              <a:ext uri="{FF2B5EF4-FFF2-40B4-BE49-F238E27FC236}">
                <a16:creationId xmlns:a16="http://schemas.microsoft.com/office/drawing/2014/main" id="{A35165E9-521A-EC44-9B97-D066410C6A10}"/>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93893" name="Rectangle 3">
            <a:extLst>
              <a:ext uri="{FF2B5EF4-FFF2-40B4-BE49-F238E27FC236}">
                <a16:creationId xmlns:a16="http://schemas.microsoft.com/office/drawing/2014/main" id="{25F72FFB-1C39-2147-94A8-27A7FB332E4F}"/>
              </a:ext>
            </a:extLst>
          </p:cNvPr>
          <p:cNvSpPr>
            <a:spLocks noGrp="1" noChangeArrowheads="1"/>
          </p:cNvSpPr>
          <p:nvPr>
            <p:ph type="body" idx="1"/>
          </p:nvPr>
        </p:nvSpPr>
        <p:spPr>
          <a:xfrm>
            <a:off x="2498725" y="4051300"/>
            <a:ext cx="3971925"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66" tIns="44933" rIns="89866" bIns="44933"/>
          <a:lstStyle/>
          <a:p>
            <a:pPr eaLnBrk="1" hangingPunct="1">
              <a:spcBef>
                <a:spcPts val="475"/>
              </a:spcBef>
              <a:spcAft>
                <a:spcPts val="475"/>
              </a:spcAft>
            </a:pPr>
            <a:r>
              <a:rPr lang="zh-CN" altLang="en-US" sz="900" b="1">
                <a:latin typeface="ZapfHumnst BT"/>
              </a:rPr>
              <a:t>业务用例模型</a:t>
            </a:r>
            <a:r>
              <a:rPr lang="zh-CN" altLang="en-US" sz="900">
                <a:latin typeface="ZapfHumnst BT"/>
              </a:rPr>
              <a:t>是业务的功能性模型。它被用作确定角色的必要输入和交付成果。</a:t>
            </a:r>
            <a:r>
              <a:rPr lang="en-US" altLang="zh-CN" sz="900">
                <a:latin typeface="ZapfHumnst BT"/>
              </a:rPr>
              <a:t> </a:t>
            </a:r>
          </a:p>
          <a:p>
            <a:pPr eaLnBrk="1" hangingPunct="1">
              <a:spcBef>
                <a:spcPts val="475"/>
              </a:spcBef>
              <a:spcAft>
                <a:spcPts val="475"/>
              </a:spcAft>
            </a:pPr>
            <a:r>
              <a:rPr lang="zh-CN" altLang="en-US" sz="900" b="1">
                <a:latin typeface="ZapfHumnst BT"/>
              </a:rPr>
              <a:t>业务分析模型</a:t>
            </a:r>
            <a:r>
              <a:rPr lang="zh-CN" altLang="en-US" sz="900">
                <a:latin typeface="ZapfHumnst BT"/>
              </a:rPr>
              <a:t>描述了业务用例的实现。它提供了一种业务人员和业务实体有关的需求和为了完成业务任务的合作的抽象。</a:t>
            </a:r>
            <a:endParaRPr lang="en-US" altLang="zh-CN" sz="900">
              <a:latin typeface="ZapfHumnst BT"/>
            </a:endParaRPr>
          </a:p>
          <a:p>
            <a:pPr eaLnBrk="1" hangingPunct="1">
              <a:spcBef>
                <a:spcPts val="475"/>
              </a:spcBef>
              <a:spcAft>
                <a:spcPts val="475"/>
              </a:spcAft>
            </a:pPr>
            <a:r>
              <a:rPr lang="zh-CN" altLang="en-US" sz="900">
                <a:latin typeface="ZapfHumnst BT"/>
              </a:rPr>
              <a:t>你可以选择开发一个不完整的业务分析模型，重点放在解释“事物”和对业务领域重要的产品。这样的模型不包括责任人，并且通常被称为领域模型。</a:t>
            </a:r>
            <a:endParaRPr lang="en-US" altLang="zh-CN" sz="900">
              <a:latin typeface="ZapfHumnst BT"/>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15">
            <a:extLst>
              <a:ext uri="{FF2B5EF4-FFF2-40B4-BE49-F238E27FC236}">
                <a16:creationId xmlns:a16="http://schemas.microsoft.com/office/drawing/2014/main" id="{6C575049-25E8-9D41-A37B-BFCF0AF9AE6E}"/>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endParaRPr lang="en-US" altLang="zh-CN" sz="2400" b="0" i="1">
              <a:solidFill>
                <a:schemeClr val="tx1"/>
              </a:solidFill>
              <a:latin typeface="Arial" panose="020B0604020202020204" pitchFamily="34" charset="0"/>
              <a:ea typeface="Gulim" panose="020B0600000101010101" pitchFamily="34" charset="-127"/>
            </a:endParaRPr>
          </a:p>
        </p:txBody>
      </p:sp>
      <p:sp>
        <p:nvSpPr>
          <p:cNvPr id="294915" name="Rectangle 21">
            <a:extLst>
              <a:ext uri="{FF2B5EF4-FFF2-40B4-BE49-F238E27FC236}">
                <a16:creationId xmlns:a16="http://schemas.microsoft.com/office/drawing/2014/main" id="{C8F9ACC6-ECE0-994C-A7C5-AC65816A1474}"/>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 </a:t>
            </a:r>
            <a:r>
              <a:rPr lang="en-US" altLang="zh-CN" sz="900" b="0">
                <a:solidFill>
                  <a:schemeClr val="tx1"/>
                </a:solidFill>
                <a:latin typeface="Arial" panose="020B0604020202020204" pitchFamily="34" charset="0"/>
                <a:ea typeface="Gulim" panose="020B0600000101010101" pitchFamily="34" charset="-127"/>
              </a:rPr>
              <a:t>4 RUP</a:t>
            </a:r>
            <a:r>
              <a:rPr lang="zh-CN" altLang="en-US" sz="900" b="0">
                <a:solidFill>
                  <a:schemeClr val="tx1"/>
                </a:solidFill>
                <a:latin typeface="Arial" panose="020B0604020202020204" pitchFamily="34" charset="0"/>
                <a:ea typeface="Gulim" panose="020B0600000101010101" pitchFamily="34" charset="-127"/>
              </a:rPr>
              <a:t>内容</a:t>
            </a:r>
            <a:endParaRPr lang="en-US" altLang="zh-CN" sz="900" b="0">
              <a:solidFill>
                <a:schemeClr val="tx1"/>
              </a:solidFill>
              <a:latin typeface="ZapfHumnst BT"/>
              <a:ea typeface="Gulim" panose="020B0600000101010101" pitchFamily="34" charset="-127"/>
            </a:endParaRPr>
          </a:p>
        </p:txBody>
      </p:sp>
      <p:sp>
        <p:nvSpPr>
          <p:cNvPr id="294916" name="Rectangle 2">
            <a:extLst>
              <a:ext uri="{FF2B5EF4-FFF2-40B4-BE49-F238E27FC236}">
                <a16:creationId xmlns:a16="http://schemas.microsoft.com/office/drawing/2014/main" id="{E87B435B-BA5C-5843-9583-9180C5032B27}"/>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94917" name="Rectangle 3">
            <a:extLst>
              <a:ext uri="{FF2B5EF4-FFF2-40B4-BE49-F238E27FC236}">
                <a16:creationId xmlns:a16="http://schemas.microsoft.com/office/drawing/2014/main" id="{7953DF00-A758-6A43-8481-4BE3316F227A}"/>
              </a:ext>
            </a:extLst>
          </p:cNvPr>
          <p:cNvSpPr>
            <a:spLocks noGrp="1" noChangeArrowheads="1"/>
          </p:cNvSpPr>
          <p:nvPr>
            <p:ph type="body" idx="1"/>
          </p:nvPr>
        </p:nvSpPr>
        <p:spPr>
          <a:xfrm>
            <a:off x="2498725" y="4051300"/>
            <a:ext cx="3971925"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66" tIns="44933" rIns="89866" bIns="44933"/>
          <a:lstStyle/>
          <a:p>
            <a:pPr eaLnBrk="1" hangingPunct="1"/>
            <a:r>
              <a:rPr lang="zh-CN" altLang="en-US" sz="900">
                <a:latin typeface="ZapfHumnst BT"/>
              </a:rPr>
              <a:t>当你需要理解业务操作的时候业务模型提供了益处。</a:t>
            </a:r>
            <a:endParaRPr lang="en-US" altLang="zh-CN" sz="900">
              <a:latin typeface="ZapfHumnst BT"/>
            </a:endParaRPr>
          </a:p>
          <a:p>
            <a:pPr eaLnBrk="1" hangingPunct="1"/>
            <a:r>
              <a:rPr lang="zh-CN" altLang="en-US" sz="900">
                <a:latin typeface="ZapfHumnst BT"/>
              </a:rPr>
              <a:t>这个幻灯片中展示了系统开发直接使用的主要副产品。假如你不进行业务建模，你必须通过其他的方法提供等价的信息。</a:t>
            </a:r>
            <a:endParaRPr lang="en-US" altLang="zh-CN" sz="900">
              <a:latin typeface="ZapfHumnst BT"/>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15">
            <a:extLst>
              <a:ext uri="{FF2B5EF4-FFF2-40B4-BE49-F238E27FC236}">
                <a16:creationId xmlns:a16="http://schemas.microsoft.com/office/drawing/2014/main" id="{38D58803-A748-5945-8DF4-37A6DCC4CCDA}"/>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endParaRPr lang="en-US" altLang="zh-CN" sz="2400" b="0" i="1">
              <a:solidFill>
                <a:schemeClr val="tx1"/>
              </a:solidFill>
              <a:latin typeface="Arial" panose="020B0604020202020204" pitchFamily="34" charset="0"/>
              <a:ea typeface="Gulim" panose="020B0600000101010101" pitchFamily="34" charset="-127"/>
            </a:endParaRPr>
          </a:p>
        </p:txBody>
      </p:sp>
      <p:sp>
        <p:nvSpPr>
          <p:cNvPr id="295939" name="Rectangle 21">
            <a:extLst>
              <a:ext uri="{FF2B5EF4-FFF2-40B4-BE49-F238E27FC236}">
                <a16:creationId xmlns:a16="http://schemas.microsoft.com/office/drawing/2014/main" id="{D40DB885-1944-7443-8EDB-720DF1638225}"/>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 </a:t>
            </a:r>
            <a:r>
              <a:rPr lang="en-US" altLang="zh-CN" sz="900" b="0">
                <a:solidFill>
                  <a:schemeClr val="tx1"/>
                </a:solidFill>
                <a:latin typeface="Arial" panose="020B0604020202020204" pitchFamily="34" charset="0"/>
                <a:ea typeface="Gulim" panose="020B0600000101010101" pitchFamily="34" charset="-127"/>
              </a:rPr>
              <a:t>4 RUP</a:t>
            </a:r>
            <a:r>
              <a:rPr lang="zh-CN" altLang="en-US" sz="900" b="0">
                <a:solidFill>
                  <a:schemeClr val="tx1"/>
                </a:solidFill>
                <a:latin typeface="Arial" panose="020B0604020202020204" pitchFamily="34" charset="0"/>
                <a:ea typeface="Gulim" panose="020B0600000101010101" pitchFamily="34" charset="-127"/>
              </a:rPr>
              <a:t>内容</a:t>
            </a:r>
            <a:endParaRPr lang="en-US" altLang="zh-CN" sz="900" b="0">
              <a:solidFill>
                <a:schemeClr val="tx1"/>
              </a:solidFill>
              <a:latin typeface="ZapfHumnst BT"/>
              <a:ea typeface="Gulim" panose="020B0600000101010101" pitchFamily="34" charset="-127"/>
            </a:endParaRPr>
          </a:p>
        </p:txBody>
      </p:sp>
      <p:sp>
        <p:nvSpPr>
          <p:cNvPr id="295940" name="Rectangle 2">
            <a:extLst>
              <a:ext uri="{FF2B5EF4-FFF2-40B4-BE49-F238E27FC236}">
                <a16:creationId xmlns:a16="http://schemas.microsoft.com/office/drawing/2014/main" id="{C0951934-353A-BC44-81E0-14A037EF3D67}"/>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95941" name="Rectangle 3">
            <a:extLst>
              <a:ext uri="{FF2B5EF4-FFF2-40B4-BE49-F238E27FC236}">
                <a16:creationId xmlns:a16="http://schemas.microsoft.com/office/drawing/2014/main" id="{6D9FB928-BCCF-614D-A4A2-D42EB80BFF6B}"/>
              </a:ext>
            </a:extLst>
          </p:cNvPr>
          <p:cNvSpPr>
            <a:spLocks noGrp="1" noChangeArrowheads="1"/>
          </p:cNvSpPr>
          <p:nvPr>
            <p:ph type="body" idx="1"/>
          </p:nvPr>
        </p:nvSpPr>
        <p:spPr>
          <a:xfrm>
            <a:off x="2498725" y="4051300"/>
            <a:ext cx="3971925" cy="41386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66" tIns="44933" rIns="89866" bIns="44933"/>
          <a:lstStyle/>
          <a:p>
            <a:pPr marL="269875" lvl="1" indent="-161925" eaLnBrk="1" fontAlgn="t" hangingPunct="1">
              <a:lnSpc>
                <a:spcPct val="77000"/>
              </a:lnSpc>
              <a:buFontTx/>
              <a:buAutoNum type="arabicPeriod"/>
            </a:pPr>
            <a:r>
              <a:rPr lang="zh-CN" altLang="en-US" sz="900" b="1">
                <a:latin typeface="ZapfHumnst BT"/>
              </a:rPr>
              <a:t>变更请求管理</a:t>
            </a:r>
            <a:r>
              <a:rPr lang="en-US" altLang="zh-CN" sz="900" b="1">
                <a:latin typeface="ZapfHumnst BT"/>
              </a:rPr>
              <a:t>(CRM)</a:t>
            </a:r>
            <a:r>
              <a:rPr lang="en-US" altLang="zh-CN" sz="900">
                <a:latin typeface="ZapfHumnst BT"/>
              </a:rPr>
              <a:t> </a:t>
            </a:r>
            <a:r>
              <a:rPr lang="zh-CN" altLang="en-US" sz="900">
                <a:latin typeface="ZapfHumnst BT"/>
              </a:rPr>
              <a:t>确定了组织基础设施所需的评估成本和进度影响存在的项目的需求变更。变更请求管理确定了变更复查团队或者变更委员会的工作</a:t>
            </a:r>
            <a:r>
              <a:rPr lang="en-US" altLang="zh-CN" sz="900">
                <a:latin typeface="ZapfHumnst BT"/>
              </a:rPr>
              <a:t> </a:t>
            </a:r>
            <a:r>
              <a:rPr lang="zh-CN" altLang="en-US" sz="900">
                <a:latin typeface="ZapfHumnst BT"/>
              </a:rPr>
              <a:t>。</a:t>
            </a:r>
            <a:endParaRPr lang="en-US" altLang="zh-CN" sz="900">
              <a:latin typeface="ZapfHumnst BT"/>
            </a:endParaRPr>
          </a:p>
          <a:p>
            <a:pPr marL="269875" lvl="1" indent="-161925" eaLnBrk="1" fontAlgn="t" hangingPunct="1">
              <a:lnSpc>
                <a:spcPct val="77000"/>
              </a:lnSpc>
              <a:buFontTx/>
              <a:buAutoNum type="arabicPeriod"/>
            </a:pPr>
            <a:r>
              <a:rPr lang="zh-CN" altLang="en-US" sz="900" b="1">
                <a:latin typeface="ZapfHumnst BT"/>
              </a:rPr>
              <a:t>度量</a:t>
            </a:r>
            <a:r>
              <a:rPr lang="zh-CN" altLang="en-US" sz="900">
                <a:latin typeface="ZapfHumnst BT"/>
              </a:rPr>
              <a:t>被用来描述在产品开发过程中基于类别、数量、比率和所发现缺陷的严重程度的产品状态。通过审计或者原始数据的测量在这方面得到的是确定项目的整体完整性状态。</a:t>
            </a:r>
            <a:endParaRPr lang="en-US" altLang="zh-CN" sz="900">
              <a:latin typeface="ZapfHumnst BT"/>
            </a:endParaRPr>
          </a:p>
          <a:p>
            <a:pPr marL="269875" lvl="1" indent="-161925" eaLnBrk="1" fontAlgn="t" hangingPunct="1">
              <a:lnSpc>
                <a:spcPct val="77000"/>
              </a:lnSpc>
              <a:buFontTx/>
              <a:buAutoNum type="arabicPeriod"/>
            </a:pPr>
            <a:r>
              <a:rPr lang="zh-CN" altLang="en-US" sz="900" b="1">
                <a:latin typeface="ZapfHumnst BT"/>
              </a:rPr>
              <a:t>变更跟踪</a:t>
            </a:r>
            <a:r>
              <a:rPr lang="zh-CN" altLang="en-US" sz="900">
                <a:latin typeface="ZapfHumnst BT"/>
              </a:rPr>
              <a:t>说明了完成组件的原因和时间，</a:t>
            </a:r>
            <a:r>
              <a:rPr lang="en-US" altLang="zh-CN" sz="900">
                <a:latin typeface="ZapfHumnst BT"/>
              </a:rPr>
              <a:t> </a:t>
            </a:r>
            <a:r>
              <a:rPr lang="zh-CN" altLang="en-US" sz="900">
                <a:latin typeface="ZapfHumnst BT"/>
              </a:rPr>
              <a:t>它作为历史记录和变更的原因。在变更委员会的描述中评估提议变更的影响。</a:t>
            </a:r>
            <a:endParaRPr lang="en-US" altLang="zh-CN" sz="900">
              <a:latin typeface="ZapfHumnst BT"/>
            </a:endParaRPr>
          </a:p>
          <a:p>
            <a:pPr marL="269875" lvl="1" indent="-161925" eaLnBrk="1" fontAlgn="t" hangingPunct="1">
              <a:lnSpc>
                <a:spcPct val="77000"/>
              </a:lnSpc>
              <a:buFontTx/>
              <a:buAutoNum type="arabicPeriod"/>
            </a:pPr>
            <a:r>
              <a:rPr lang="zh-CN" altLang="en-US" sz="900" b="1">
                <a:latin typeface="ZapfHumnst BT"/>
              </a:rPr>
              <a:t>配置管理</a:t>
            </a:r>
            <a:r>
              <a:rPr lang="en-US" altLang="zh-CN" sz="900" b="1">
                <a:latin typeface="ZapfHumnst BT"/>
              </a:rPr>
              <a:t>(CM) </a:t>
            </a:r>
            <a:r>
              <a:rPr lang="zh-CN" altLang="en-US" sz="900">
                <a:latin typeface="ZapfHumnst BT"/>
              </a:rPr>
              <a:t>描述了在配置管理过程中，作为一个版本可控的实体的产品结构并且鉴别了它的配置项。配置管理处理了定义配置、建筑、标签并且收集了成套的版本工件，维护这些版本之间的可追溯性。</a:t>
            </a:r>
            <a:endParaRPr lang="en-US" altLang="zh-CN" sz="900">
              <a:latin typeface="ZapfHumnst BT"/>
            </a:endParaRPr>
          </a:p>
          <a:p>
            <a:pPr marL="269875" lvl="1" indent="-161925" eaLnBrk="1" fontAlgn="t" hangingPunct="1">
              <a:lnSpc>
                <a:spcPct val="77000"/>
              </a:lnSpc>
              <a:buFontTx/>
              <a:buAutoNum type="arabicPeriod"/>
            </a:pPr>
            <a:r>
              <a:rPr lang="zh-CN" altLang="en-US" sz="900" b="1">
                <a:latin typeface="ZapfHumnst BT"/>
              </a:rPr>
              <a:t>版本选择</a:t>
            </a:r>
            <a:r>
              <a:rPr lang="zh-CN" altLang="en-US" sz="900">
                <a:latin typeface="ZapfHumnst BT"/>
              </a:rPr>
              <a:t>被用来确保变更或者实现的正确的配置项版本。版本选择依赖于一个坚实的“配置确定”基础。</a:t>
            </a:r>
            <a:endParaRPr lang="en-US" altLang="zh-CN" sz="900">
              <a:latin typeface="ZapfHumnst BT"/>
            </a:endParaRPr>
          </a:p>
          <a:p>
            <a:pPr marL="269875" lvl="1" indent="-161925" eaLnBrk="1" fontAlgn="t" hangingPunct="1">
              <a:lnSpc>
                <a:spcPct val="77000"/>
              </a:lnSpc>
              <a:buFontTx/>
              <a:buAutoNum type="arabicPeriod"/>
            </a:pPr>
            <a:r>
              <a:rPr lang="zh-CN" altLang="en-US" sz="900" b="1">
                <a:latin typeface="ZapfHumnst BT"/>
              </a:rPr>
              <a:t>软件制造</a:t>
            </a:r>
            <a:r>
              <a:rPr lang="zh-CN" altLang="en-US" sz="900">
                <a:latin typeface="ZapfHumnst BT"/>
              </a:rPr>
              <a:t>使编译、测试、打包软件实现自动化。</a:t>
            </a:r>
            <a:endParaRPr lang="en-US" altLang="zh-CN" sz="900">
              <a:latin typeface="ZapfHumnst BT"/>
            </a:endParaRPr>
          </a:p>
          <a:p>
            <a:pPr eaLnBrk="1" hangingPunct="1">
              <a:lnSpc>
                <a:spcPct val="77000"/>
              </a:lnSpc>
            </a:pPr>
            <a:r>
              <a:rPr lang="zh-CN" altLang="en-US" sz="900">
                <a:latin typeface="ZapfHumnst BT"/>
              </a:rPr>
              <a:t>欲了解更多的信息，请参阅</a:t>
            </a:r>
            <a:r>
              <a:rPr lang="en-US" altLang="zh-CN" sz="900" b="1">
                <a:latin typeface="ZapfHumnst BT"/>
              </a:rPr>
              <a:t>Team View &gt; Disciplines &gt;</a:t>
            </a:r>
            <a:r>
              <a:rPr lang="en-US" altLang="zh-CN" sz="900">
                <a:latin typeface="ZapfHumnst BT"/>
              </a:rPr>
              <a:t> </a:t>
            </a:r>
            <a:r>
              <a:rPr lang="en-US" altLang="zh-CN" sz="900" b="1">
                <a:latin typeface="ZapfHumnst BT"/>
              </a:rPr>
              <a:t>Configuration and Change Management</a:t>
            </a:r>
            <a:r>
              <a:rPr lang="en-US" altLang="zh-CN" sz="900">
                <a:latin typeface="ZapfHumnst BT"/>
              </a:rPr>
              <a:t>.</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15">
            <a:extLst>
              <a:ext uri="{FF2B5EF4-FFF2-40B4-BE49-F238E27FC236}">
                <a16:creationId xmlns:a16="http://schemas.microsoft.com/office/drawing/2014/main" id="{81AD8C56-457D-7641-B873-C421C12C82F5}"/>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endParaRPr lang="en-US" altLang="zh-CN" sz="2400" b="0" i="1">
              <a:solidFill>
                <a:schemeClr val="tx1"/>
              </a:solidFill>
              <a:latin typeface="Arial" panose="020B0604020202020204" pitchFamily="34" charset="0"/>
              <a:ea typeface="Gulim" panose="020B0600000101010101" pitchFamily="34" charset="-127"/>
            </a:endParaRPr>
          </a:p>
        </p:txBody>
      </p:sp>
      <p:sp>
        <p:nvSpPr>
          <p:cNvPr id="296963" name="Rectangle 21">
            <a:extLst>
              <a:ext uri="{FF2B5EF4-FFF2-40B4-BE49-F238E27FC236}">
                <a16:creationId xmlns:a16="http://schemas.microsoft.com/office/drawing/2014/main" id="{7B63F798-84A4-7F4E-9E55-B4AC8721C78D}"/>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 </a:t>
            </a:r>
            <a:r>
              <a:rPr lang="en-US" altLang="zh-CN" sz="900" b="0">
                <a:solidFill>
                  <a:schemeClr val="tx1"/>
                </a:solidFill>
                <a:latin typeface="Arial" panose="020B0604020202020204" pitchFamily="34" charset="0"/>
                <a:ea typeface="Gulim" panose="020B0600000101010101" pitchFamily="34" charset="-127"/>
              </a:rPr>
              <a:t>4 RUP</a:t>
            </a:r>
            <a:r>
              <a:rPr lang="zh-CN" altLang="en-US" sz="900" b="0">
                <a:solidFill>
                  <a:schemeClr val="tx1"/>
                </a:solidFill>
                <a:latin typeface="Arial" panose="020B0604020202020204" pitchFamily="34" charset="0"/>
                <a:ea typeface="Gulim" panose="020B0600000101010101" pitchFamily="34" charset="-127"/>
              </a:rPr>
              <a:t>内容</a:t>
            </a:r>
            <a:endParaRPr lang="en-US" altLang="zh-CN" sz="900" b="0">
              <a:solidFill>
                <a:schemeClr val="tx1"/>
              </a:solidFill>
              <a:latin typeface="ZapfHumnst BT"/>
              <a:ea typeface="Gulim" panose="020B0600000101010101" pitchFamily="34" charset="-127"/>
            </a:endParaRPr>
          </a:p>
        </p:txBody>
      </p:sp>
      <p:sp>
        <p:nvSpPr>
          <p:cNvPr id="296964" name="Rectangle 2">
            <a:extLst>
              <a:ext uri="{FF2B5EF4-FFF2-40B4-BE49-F238E27FC236}">
                <a16:creationId xmlns:a16="http://schemas.microsoft.com/office/drawing/2014/main" id="{2D4F8F02-F7C4-C246-941C-49E0C0486BD0}"/>
              </a:ext>
            </a:extLst>
          </p:cNvPr>
          <p:cNvSpPr>
            <a:spLocks noGrp="1" noRot="1" noChangeAspect="1" noChangeArrowheads="1" noTextEdit="1"/>
          </p:cNvSpPr>
          <p:nvPr>
            <p:ph type="sldImg"/>
          </p:nvPr>
        </p:nvSpPr>
        <p:spPr>
          <a:xfrm>
            <a:off x="2506663" y="827088"/>
            <a:ext cx="4038600" cy="3028950"/>
          </a:xfrm>
          <a:solidFill>
            <a:srgbClr val="FFFFFF"/>
          </a:solidFill>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15">
            <a:extLst>
              <a:ext uri="{FF2B5EF4-FFF2-40B4-BE49-F238E27FC236}">
                <a16:creationId xmlns:a16="http://schemas.microsoft.com/office/drawing/2014/main" id="{CC46A2D2-4B34-034D-AD47-32853AF34A9F}"/>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endParaRPr lang="en-US" altLang="zh-CN" sz="2400" b="0" i="1">
              <a:solidFill>
                <a:schemeClr val="tx1"/>
              </a:solidFill>
              <a:latin typeface="Arial" panose="020B0604020202020204" pitchFamily="34" charset="0"/>
              <a:ea typeface="Gulim" panose="020B0600000101010101" pitchFamily="34" charset="-127"/>
            </a:endParaRPr>
          </a:p>
        </p:txBody>
      </p:sp>
      <p:sp>
        <p:nvSpPr>
          <p:cNvPr id="297987" name="Rectangle 21">
            <a:extLst>
              <a:ext uri="{FF2B5EF4-FFF2-40B4-BE49-F238E27FC236}">
                <a16:creationId xmlns:a16="http://schemas.microsoft.com/office/drawing/2014/main" id="{34AC598B-35D2-1B42-84B1-0532DBD5CEF7}"/>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 </a:t>
            </a:r>
            <a:r>
              <a:rPr lang="en-US" altLang="zh-CN" sz="900" b="0">
                <a:solidFill>
                  <a:schemeClr val="tx1"/>
                </a:solidFill>
                <a:latin typeface="Arial" panose="020B0604020202020204" pitchFamily="34" charset="0"/>
                <a:ea typeface="Gulim" panose="020B0600000101010101" pitchFamily="34" charset="-127"/>
              </a:rPr>
              <a:t>4 RUP</a:t>
            </a:r>
            <a:r>
              <a:rPr lang="zh-CN" altLang="en-US" sz="900" b="0">
                <a:solidFill>
                  <a:schemeClr val="tx1"/>
                </a:solidFill>
                <a:latin typeface="Arial" panose="020B0604020202020204" pitchFamily="34" charset="0"/>
                <a:ea typeface="Gulim" panose="020B0600000101010101" pitchFamily="34" charset="-127"/>
              </a:rPr>
              <a:t>内容</a:t>
            </a:r>
            <a:endParaRPr lang="en-US" altLang="zh-CN" sz="900" b="0">
              <a:solidFill>
                <a:schemeClr val="tx1"/>
              </a:solidFill>
              <a:latin typeface="ZapfHumnst BT"/>
              <a:ea typeface="Gulim" panose="020B0600000101010101" pitchFamily="34" charset="-127"/>
            </a:endParaRPr>
          </a:p>
        </p:txBody>
      </p:sp>
      <p:sp>
        <p:nvSpPr>
          <p:cNvPr id="297988" name="Rectangle 2">
            <a:extLst>
              <a:ext uri="{FF2B5EF4-FFF2-40B4-BE49-F238E27FC236}">
                <a16:creationId xmlns:a16="http://schemas.microsoft.com/office/drawing/2014/main" id="{2207BAA2-64B3-6045-9C61-F853EF59B3A7}"/>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297989" name="Rectangle 3">
            <a:extLst>
              <a:ext uri="{FF2B5EF4-FFF2-40B4-BE49-F238E27FC236}">
                <a16:creationId xmlns:a16="http://schemas.microsoft.com/office/drawing/2014/main" id="{6B1E8E82-27CE-D04A-8688-F18AA755E8AC}"/>
              </a:ext>
            </a:extLst>
          </p:cNvPr>
          <p:cNvSpPr>
            <a:spLocks noGrp="1" noChangeArrowheads="1"/>
          </p:cNvSpPr>
          <p:nvPr>
            <p:ph type="body" idx="1"/>
          </p:nvPr>
        </p:nvSpPr>
        <p:spPr>
          <a:xfrm>
            <a:off x="2498725" y="4051300"/>
            <a:ext cx="3971925"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66" tIns="44933" rIns="89866" bIns="44933"/>
          <a:lstStyle/>
          <a:p>
            <a:pPr eaLnBrk="1" hangingPunct="1"/>
            <a:r>
              <a:rPr lang="zh-CN" altLang="en-US" sz="900">
                <a:latin typeface="ZapfHumnst BT"/>
              </a:rPr>
              <a:t>更多信息关于</a:t>
            </a:r>
            <a:r>
              <a:rPr lang="en-US" altLang="zh-CN" sz="900" b="1">
                <a:latin typeface="ZapfHumnst BT"/>
              </a:rPr>
              <a:t>Product Directory Structure</a:t>
            </a:r>
            <a:r>
              <a:rPr lang="zh-CN" altLang="en-US" sz="900">
                <a:latin typeface="ZapfHumnst BT"/>
              </a:rPr>
              <a:t>的信息可以查看</a:t>
            </a:r>
            <a:r>
              <a:rPr lang="en-US" altLang="zh-CN" sz="900" b="1">
                <a:latin typeface="ZapfHumnst BT"/>
              </a:rPr>
              <a:t>Team View &gt; Roles &gt; Managers &gt; Configuration Manager &gt; Guidance.</a:t>
            </a:r>
            <a:endParaRPr lang="en-US" altLang="zh-CN" sz="900">
              <a:latin typeface="ZapfHumnst BT"/>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15">
            <a:extLst>
              <a:ext uri="{FF2B5EF4-FFF2-40B4-BE49-F238E27FC236}">
                <a16:creationId xmlns:a16="http://schemas.microsoft.com/office/drawing/2014/main" id="{CDA534EE-BF73-524A-A516-BD5E286A5B60}"/>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endParaRPr lang="en-US" altLang="zh-CN" sz="2400" b="0" i="1">
              <a:solidFill>
                <a:schemeClr val="tx1"/>
              </a:solidFill>
              <a:latin typeface="Arial" panose="020B0604020202020204" pitchFamily="34" charset="0"/>
              <a:ea typeface="Gulim" panose="020B0600000101010101" pitchFamily="34" charset="-127"/>
            </a:endParaRPr>
          </a:p>
        </p:txBody>
      </p:sp>
      <p:sp>
        <p:nvSpPr>
          <p:cNvPr id="299011" name="Rectangle 21">
            <a:extLst>
              <a:ext uri="{FF2B5EF4-FFF2-40B4-BE49-F238E27FC236}">
                <a16:creationId xmlns:a16="http://schemas.microsoft.com/office/drawing/2014/main" id="{C60699C1-42DF-2B47-B47D-5A2B11B9B5C2}"/>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 </a:t>
            </a:r>
            <a:r>
              <a:rPr lang="en-US" altLang="zh-CN" sz="900" b="0">
                <a:solidFill>
                  <a:schemeClr val="tx1"/>
                </a:solidFill>
                <a:latin typeface="Arial" panose="020B0604020202020204" pitchFamily="34" charset="0"/>
                <a:ea typeface="Gulim" panose="020B0600000101010101" pitchFamily="34" charset="-127"/>
              </a:rPr>
              <a:t>4 RUP</a:t>
            </a:r>
            <a:r>
              <a:rPr lang="zh-CN" altLang="en-US" sz="900" b="0">
                <a:solidFill>
                  <a:schemeClr val="tx1"/>
                </a:solidFill>
                <a:latin typeface="Arial" panose="020B0604020202020204" pitchFamily="34" charset="0"/>
                <a:ea typeface="Gulim" panose="020B0600000101010101" pitchFamily="34" charset="-127"/>
              </a:rPr>
              <a:t>内容</a:t>
            </a:r>
            <a:endParaRPr lang="en-US" altLang="zh-CN" sz="900" b="0">
              <a:solidFill>
                <a:schemeClr val="tx1"/>
              </a:solidFill>
              <a:latin typeface="ZapfHumnst BT"/>
              <a:ea typeface="Gulim" panose="020B0600000101010101" pitchFamily="34" charset="-127"/>
            </a:endParaRPr>
          </a:p>
        </p:txBody>
      </p:sp>
      <p:sp>
        <p:nvSpPr>
          <p:cNvPr id="299012" name="Rectangle 2">
            <a:extLst>
              <a:ext uri="{FF2B5EF4-FFF2-40B4-BE49-F238E27FC236}">
                <a16:creationId xmlns:a16="http://schemas.microsoft.com/office/drawing/2014/main" id="{BDB6C2AC-9AA7-DB4B-B47D-C9883B505E37}"/>
              </a:ext>
            </a:extLst>
          </p:cNvPr>
          <p:cNvSpPr>
            <a:spLocks noGrp="1" noRot="1" noChangeAspect="1" noChangeArrowheads="1" noTextEdit="1"/>
          </p:cNvSpPr>
          <p:nvPr>
            <p:ph type="sldImg"/>
          </p:nvPr>
        </p:nvSpPr>
        <p:spPr>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15">
            <a:extLst>
              <a:ext uri="{FF2B5EF4-FFF2-40B4-BE49-F238E27FC236}">
                <a16:creationId xmlns:a16="http://schemas.microsoft.com/office/drawing/2014/main" id="{7547C7E3-4B42-C240-A117-EB7F822D87D4}"/>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endParaRPr lang="en-US" altLang="zh-CN" sz="2400" b="0" i="1">
              <a:solidFill>
                <a:schemeClr val="tx1"/>
              </a:solidFill>
              <a:latin typeface="Arial" panose="020B0604020202020204" pitchFamily="34" charset="0"/>
              <a:ea typeface="Gulim" panose="020B0600000101010101" pitchFamily="34" charset="-127"/>
            </a:endParaRPr>
          </a:p>
        </p:txBody>
      </p:sp>
      <p:sp>
        <p:nvSpPr>
          <p:cNvPr id="300035" name="Rectangle 21">
            <a:extLst>
              <a:ext uri="{FF2B5EF4-FFF2-40B4-BE49-F238E27FC236}">
                <a16:creationId xmlns:a16="http://schemas.microsoft.com/office/drawing/2014/main" id="{B0A0949B-347A-6340-A093-06F8B89560A5}"/>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 </a:t>
            </a:r>
            <a:r>
              <a:rPr lang="en-US" altLang="zh-CN" sz="900" b="0">
                <a:solidFill>
                  <a:schemeClr val="tx1"/>
                </a:solidFill>
                <a:latin typeface="Arial" panose="020B0604020202020204" pitchFamily="34" charset="0"/>
                <a:ea typeface="Gulim" panose="020B0600000101010101" pitchFamily="34" charset="-127"/>
              </a:rPr>
              <a:t>4 RUP</a:t>
            </a:r>
            <a:r>
              <a:rPr lang="zh-CN" altLang="en-US" sz="900" b="0">
                <a:solidFill>
                  <a:schemeClr val="tx1"/>
                </a:solidFill>
                <a:latin typeface="Arial" panose="020B0604020202020204" pitchFamily="34" charset="0"/>
                <a:ea typeface="Gulim" panose="020B0600000101010101" pitchFamily="34" charset="-127"/>
              </a:rPr>
              <a:t>内容</a:t>
            </a:r>
            <a:endParaRPr lang="en-US" altLang="zh-CN" sz="900" b="0">
              <a:solidFill>
                <a:schemeClr val="tx1"/>
              </a:solidFill>
              <a:latin typeface="ZapfHumnst BT"/>
              <a:ea typeface="Gulim" panose="020B0600000101010101" pitchFamily="34" charset="-127"/>
            </a:endParaRPr>
          </a:p>
        </p:txBody>
      </p:sp>
      <p:sp>
        <p:nvSpPr>
          <p:cNvPr id="300036" name="Rectangle 2">
            <a:extLst>
              <a:ext uri="{FF2B5EF4-FFF2-40B4-BE49-F238E27FC236}">
                <a16:creationId xmlns:a16="http://schemas.microsoft.com/office/drawing/2014/main" id="{F559C040-480B-FA43-B553-C05A313FA04E}"/>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300037" name="Text Box 4">
            <a:extLst>
              <a:ext uri="{FF2B5EF4-FFF2-40B4-BE49-F238E27FC236}">
                <a16:creationId xmlns:a16="http://schemas.microsoft.com/office/drawing/2014/main" id="{979506DF-B44C-2E4A-BD5D-FE48FD1C92E3}"/>
              </a:ext>
            </a:extLst>
          </p:cNvPr>
          <p:cNvSpPr txBox="1">
            <a:spLocks noChangeArrowheads="1"/>
          </p:cNvSpPr>
          <p:nvPr/>
        </p:nvSpPr>
        <p:spPr bwMode="auto">
          <a:xfrm>
            <a:off x="569913" y="1189038"/>
            <a:ext cx="1730375" cy="682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092" tIns="53046" rIns="106092" bIns="53046"/>
          <a:lstStyle>
            <a:lvl1pPr defTabSz="949325"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949325"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949325"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949325"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949325"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spcAft>
                <a:spcPts val="300"/>
              </a:spcAft>
            </a:pPr>
            <a:r>
              <a:rPr lang="zh-CN" altLang="en-US" sz="1000">
                <a:solidFill>
                  <a:schemeClr val="tx1"/>
                </a:solidFill>
                <a:latin typeface="ZapfHumnst BT"/>
              </a:rPr>
              <a:t>注意变更控制委员会变更请求的分析和解决，并且由开发团队处理缺陷。</a:t>
            </a:r>
            <a:endParaRPr lang="en-US" altLang="zh-CN" sz="1000">
              <a:solidFill>
                <a:schemeClr val="tx1"/>
              </a:solidFill>
              <a:latin typeface="ZapfHumnst BT"/>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15">
            <a:extLst>
              <a:ext uri="{FF2B5EF4-FFF2-40B4-BE49-F238E27FC236}">
                <a16:creationId xmlns:a16="http://schemas.microsoft.com/office/drawing/2014/main" id="{C03FD9CB-7F0E-5445-AA3F-4D1F3A13E466}"/>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endParaRPr lang="en-US" altLang="zh-CN" sz="2400" b="0" i="1">
              <a:solidFill>
                <a:schemeClr val="tx1"/>
              </a:solidFill>
              <a:latin typeface="Arial" panose="020B0604020202020204" pitchFamily="34" charset="0"/>
              <a:ea typeface="Gulim" panose="020B0600000101010101" pitchFamily="34" charset="-127"/>
            </a:endParaRPr>
          </a:p>
        </p:txBody>
      </p:sp>
      <p:sp>
        <p:nvSpPr>
          <p:cNvPr id="301059" name="Rectangle 21">
            <a:extLst>
              <a:ext uri="{FF2B5EF4-FFF2-40B4-BE49-F238E27FC236}">
                <a16:creationId xmlns:a16="http://schemas.microsoft.com/office/drawing/2014/main" id="{603D0063-E256-0849-8F29-4902DE7ED68E}"/>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 </a:t>
            </a:r>
            <a:r>
              <a:rPr lang="en-US" altLang="zh-CN" sz="900" b="0">
                <a:solidFill>
                  <a:schemeClr val="tx1"/>
                </a:solidFill>
                <a:latin typeface="Arial" panose="020B0604020202020204" pitchFamily="34" charset="0"/>
                <a:ea typeface="Gulim" panose="020B0600000101010101" pitchFamily="34" charset="-127"/>
              </a:rPr>
              <a:t>4 RUP</a:t>
            </a:r>
            <a:r>
              <a:rPr lang="zh-CN" altLang="en-US" sz="900" b="0">
                <a:solidFill>
                  <a:schemeClr val="tx1"/>
                </a:solidFill>
                <a:latin typeface="Arial" panose="020B0604020202020204" pitchFamily="34" charset="0"/>
                <a:ea typeface="Gulim" panose="020B0600000101010101" pitchFamily="34" charset="-127"/>
              </a:rPr>
              <a:t>内容</a:t>
            </a:r>
            <a:endParaRPr lang="en-US" altLang="zh-CN" sz="900" b="0">
              <a:solidFill>
                <a:schemeClr val="tx1"/>
              </a:solidFill>
              <a:latin typeface="ZapfHumnst BT"/>
              <a:ea typeface="Gulim" panose="020B0600000101010101" pitchFamily="34" charset="-127"/>
            </a:endParaRPr>
          </a:p>
        </p:txBody>
      </p:sp>
      <p:sp>
        <p:nvSpPr>
          <p:cNvPr id="301060" name="Rectangle 2">
            <a:extLst>
              <a:ext uri="{FF2B5EF4-FFF2-40B4-BE49-F238E27FC236}">
                <a16:creationId xmlns:a16="http://schemas.microsoft.com/office/drawing/2014/main" id="{B0AF5293-5FBF-8744-AE4D-242B271EF996}"/>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301061" name="Rectangle 3">
            <a:extLst>
              <a:ext uri="{FF2B5EF4-FFF2-40B4-BE49-F238E27FC236}">
                <a16:creationId xmlns:a16="http://schemas.microsoft.com/office/drawing/2014/main" id="{E92F30AD-3988-9C46-B309-4901039C2F7C}"/>
              </a:ext>
            </a:extLst>
          </p:cNvPr>
          <p:cNvSpPr>
            <a:spLocks noGrp="1" noChangeArrowheads="1"/>
          </p:cNvSpPr>
          <p:nvPr>
            <p:ph type="body" idx="1"/>
          </p:nvPr>
        </p:nvSpPr>
        <p:spPr>
          <a:xfrm>
            <a:off x="2498725" y="4051300"/>
            <a:ext cx="3971925"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66" tIns="44933" rIns="89866" bIns="44933"/>
          <a:lstStyle/>
          <a:p>
            <a:pPr eaLnBrk="1" fontAlgn="t" hangingPunct="1"/>
            <a:r>
              <a:rPr lang="zh-CN" altLang="en-US" sz="900" b="1">
                <a:latin typeface="ZapfHumnst BT"/>
              </a:rPr>
              <a:t>变更请求</a:t>
            </a:r>
            <a:r>
              <a:rPr lang="en-US" altLang="zh-CN" sz="900" b="1">
                <a:latin typeface="ZapfHumnst BT"/>
              </a:rPr>
              <a:t>(CR) –</a:t>
            </a:r>
            <a:r>
              <a:rPr lang="zh-CN" altLang="en-US" sz="900">
                <a:latin typeface="ZapfHumnst BT"/>
              </a:rPr>
              <a:t>所有的变更历史将由变更请求来维护，包括所有随着时间和原因改变的状态变更。这些信息将进行审查，并且最终关闭。</a:t>
            </a:r>
            <a:endParaRPr lang="en-US" altLang="zh-CN" sz="900">
              <a:latin typeface="ZapfHumnst BT"/>
            </a:endParaRPr>
          </a:p>
          <a:p>
            <a:pPr eaLnBrk="1" fontAlgn="t" hangingPunct="1"/>
            <a:r>
              <a:rPr lang="zh-CN" altLang="en-US" sz="900" b="1">
                <a:latin typeface="ZapfHumnst BT"/>
              </a:rPr>
              <a:t>变更（配置）控制委员会</a:t>
            </a:r>
            <a:r>
              <a:rPr lang="en-US" altLang="zh-CN" sz="900" b="1">
                <a:latin typeface="ZapfHumnst BT"/>
              </a:rPr>
              <a:t> (CCB) </a:t>
            </a:r>
            <a:r>
              <a:rPr lang="en-US" altLang="zh-CN" sz="900">
                <a:latin typeface="ZapfHumnst BT"/>
              </a:rPr>
              <a:t>–</a:t>
            </a:r>
            <a:r>
              <a:rPr lang="zh-CN" altLang="en-US" sz="900">
                <a:latin typeface="ZapfHumnst BT"/>
              </a:rPr>
              <a:t>在一个小项目中，一个独立的团队成员，比如项目经理或者软件架构师，可以扮演这个角色。在</a:t>
            </a:r>
            <a:r>
              <a:rPr lang="en-US" altLang="zh-CN" sz="900">
                <a:latin typeface="ZapfHumnst BT"/>
              </a:rPr>
              <a:t>Rational</a:t>
            </a:r>
            <a:r>
              <a:rPr lang="zh-CN" altLang="en-US" sz="900">
                <a:latin typeface="ZapfHumnst BT"/>
              </a:rPr>
              <a:t>统一过程中，这个由变更控制委员会来扮演。</a:t>
            </a:r>
            <a:endParaRPr lang="en-US" altLang="zh-CN" sz="900">
              <a:latin typeface="ZapfHumnst BT"/>
            </a:endParaRPr>
          </a:p>
          <a:p>
            <a:pPr eaLnBrk="1" hangingPunct="1"/>
            <a:r>
              <a:rPr lang="zh-CN" altLang="en-US" sz="900">
                <a:latin typeface="ZapfHumnst BT"/>
              </a:rPr>
              <a:t>注意分配变更请求是产品目录结构最后分配（在</a:t>
            </a:r>
            <a:r>
              <a:rPr lang="en-US" altLang="zh-CN" sz="900">
                <a:latin typeface="ZapfHumnst BT"/>
              </a:rPr>
              <a:t>CCB</a:t>
            </a:r>
            <a:r>
              <a:rPr lang="zh-CN" altLang="en-US" sz="900">
                <a:latin typeface="ZapfHumnst BT"/>
              </a:rPr>
              <a:t>同意后）给组件的。</a:t>
            </a:r>
            <a:r>
              <a:rPr lang="en-US" altLang="zh-CN" sz="900">
                <a:latin typeface="ZapfHumnst BT"/>
              </a:rPr>
              <a:t>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15">
            <a:extLst>
              <a:ext uri="{FF2B5EF4-FFF2-40B4-BE49-F238E27FC236}">
                <a16:creationId xmlns:a16="http://schemas.microsoft.com/office/drawing/2014/main" id="{8E1A64EF-AE7B-2F43-A5E9-B9FE3C0FA32F}"/>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endParaRPr lang="en-US" altLang="zh-CN" sz="2400" b="0" i="1">
              <a:solidFill>
                <a:schemeClr val="tx1"/>
              </a:solidFill>
              <a:latin typeface="Arial" panose="020B0604020202020204" pitchFamily="34" charset="0"/>
              <a:ea typeface="Gulim" panose="020B0600000101010101" pitchFamily="34" charset="-127"/>
            </a:endParaRPr>
          </a:p>
        </p:txBody>
      </p:sp>
      <p:sp>
        <p:nvSpPr>
          <p:cNvPr id="302083" name="Rectangle 21">
            <a:extLst>
              <a:ext uri="{FF2B5EF4-FFF2-40B4-BE49-F238E27FC236}">
                <a16:creationId xmlns:a16="http://schemas.microsoft.com/office/drawing/2014/main" id="{8CF201AC-1991-3946-8CC7-D152B0EDF9D1}"/>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 </a:t>
            </a:r>
            <a:r>
              <a:rPr lang="en-US" altLang="zh-CN" sz="900" b="0">
                <a:solidFill>
                  <a:schemeClr val="tx1"/>
                </a:solidFill>
                <a:latin typeface="Arial" panose="020B0604020202020204" pitchFamily="34" charset="0"/>
                <a:ea typeface="Gulim" panose="020B0600000101010101" pitchFamily="34" charset="-127"/>
              </a:rPr>
              <a:t>4 RUP</a:t>
            </a:r>
            <a:r>
              <a:rPr lang="zh-CN" altLang="en-US" sz="900" b="0">
                <a:solidFill>
                  <a:schemeClr val="tx1"/>
                </a:solidFill>
                <a:latin typeface="Arial" panose="020B0604020202020204" pitchFamily="34" charset="0"/>
                <a:ea typeface="Gulim" panose="020B0600000101010101" pitchFamily="34" charset="-127"/>
              </a:rPr>
              <a:t>内容</a:t>
            </a:r>
            <a:endParaRPr lang="en-US" altLang="zh-CN" sz="900" b="0">
              <a:solidFill>
                <a:schemeClr val="tx1"/>
              </a:solidFill>
              <a:latin typeface="ZapfHumnst BT"/>
              <a:ea typeface="Gulim" panose="020B0600000101010101" pitchFamily="34" charset="-127"/>
            </a:endParaRPr>
          </a:p>
        </p:txBody>
      </p:sp>
      <p:sp>
        <p:nvSpPr>
          <p:cNvPr id="302084" name="Rectangle 2">
            <a:extLst>
              <a:ext uri="{FF2B5EF4-FFF2-40B4-BE49-F238E27FC236}">
                <a16:creationId xmlns:a16="http://schemas.microsoft.com/office/drawing/2014/main" id="{DA95D7B6-8515-7743-9161-8BCDFC6C1AD3}"/>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302085" name="Rectangle 3">
            <a:extLst>
              <a:ext uri="{FF2B5EF4-FFF2-40B4-BE49-F238E27FC236}">
                <a16:creationId xmlns:a16="http://schemas.microsoft.com/office/drawing/2014/main" id="{034E1985-329E-3747-8AFE-211F31FB988E}"/>
              </a:ext>
            </a:extLst>
          </p:cNvPr>
          <p:cNvSpPr>
            <a:spLocks noGrp="1" noChangeArrowheads="1"/>
          </p:cNvSpPr>
          <p:nvPr>
            <p:ph type="body" idx="1"/>
          </p:nvPr>
        </p:nvSpPr>
        <p:spPr>
          <a:xfrm>
            <a:off x="2498725" y="4051300"/>
            <a:ext cx="3971925"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66" tIns="44933" rIns="89866" bIns="44933"/>
          <a:lstStyle/>
          <a:p>
            <a:pPr eaLnBrk="1" hangingPunct="1"/>
            <a:r>
              <a:rPr lang="zh-CN" altLang="en-US" sz="900">
                <a:latin typeface="ZapfHumnst BT"/>
              </a:rPr>
              <a:t>环境原则支持使用流程和工具组织开发。许多和过程相关的任务可以从工具的使用中受益。工具包括建模、测试、需求管理、编码、计划和跟踪。一些工具可以内部开发。</a:t>
            </a:r>
            <a:endParaRPr lang="en-US" altLang="zh-CN" sz="900">
              <a:latin typeface="ZapfHumnst BT"/>
            </a:endParaRPr>
          </a:p>
          <a:p>
            <a:pPr eaLnBrk="1" hangingPunct="1"/>
            <a:r>
              <a:rPr lang="zh-CN" altLang="en-US" sz="900">
                <a:latin typeface="ZapfHumnst BT"/>
              </a:rPr>
              <a:t>过程配置包括调整一个软件开发过程的需要。</a:t>
            </a:r>
            <a:r>
              <a:rPr lang="en-US" altLang="zh-CN" sz="900">
                <a:latin typeface="ZapfHumnst BT"/>
              </a:rPr>
              <a:t>RUP</a:t>
            </a:r>
            <a:r>
              <a:rPr lang="zh-CN" altLang="en-US" sz="900">
                <a:latin typeface="ZapfHumnst BT"/>
              </a:rPr>
              <a:t>是一个可修改的框架。</a:t>
            </a:r>
            <a:endParaRPr lang="en-US" altLang="zh-CN" sz="900">
              <a:latin typeface="ZapfHumnst BT"/>
            </a:endParaRPr>
          </a:p>
          <a:p>
            <a:pPr eaLnBrk="1" hangingPunct="1"/>
            <a:r>
              <a:rPr lang="zh-CN" altLang="en-US" sz="900">
                <a:latin typeface="ZapfHumnst BT"/>
              </a:rPr>
              <a:t>欲了解更多的信息，请参阅</a:t>
            </a:r>
            <a:r>
              <a:rPr lang="en-US" altLang="zh-CN" sz="900">
                <a:latin typeface="ZapfHumnst BT"/>
              </a:rPr>
              <a:t> </a:t>
            </a:r>
            <a:r>
              <a:rPr lang="en-US" altLang="zh-CN" sz="900" b="1">
                <a:latin typeface="ZapfHumnst BT"/>
              </a:rPr>
              <a:t>Team View &gt; Disciplines &gt;Environment</a:t>
            </a:r>
            <a:r>
              <a:rPr lang="en-US" altLang="zh-CN" sz="900">
                <a:latin typeface="ZapfHumnst BT"/>
              </a:rPr>
              <a:t>.</a:t>
            </a:r>
          </a:p>
          <a:p>
            <a:pPr eaLnBrk="1" hangingPunct="1"/>
            <a:endParaRPr lang="en-US" altLang="zh-CN" sz="900">
              <a:latin typeface="ZapfHumnst BT"/>
            </a:endParaRPr>
          </a:p>
        </p:txBody>
      </p:sp>
      <p:sp>
        <p:nvSpPr>
          <p:cNvPr id="302086" name="Text Box 5">
            <a:extLst>
              <a:ext uri="{FF2B5EF4-FFF2-40B4-BE49-F238E27FC236}">
                <a16:creationId xmlns:a16="http://schemas.microsoft.com/office/drawing/2014/main" id="{4864C8BB-63E1-4441-BE32-D9C065C3B870}"/>
              </a:ext>
            </a:extLst>
          </p:cNvPr>
          <p:cNvSpPr txBox="1">
            <a:spLocks noChangeArrowheads="1"/>
          </p:cNvSpPr>
          <p:nvPr/>
        </p:nvSpPr>
        <p:spPr bwMode="auto">
          <a:xfrm>
            <a:off x="574675" y="1190625"/>
            <a:ext cx="1743075" cy="675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092" tIns="53046" rIns="106092" bIns="53046"/>
          <a:lstStyle>
            <a:lvl1pPr defTabSz="949325"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949325"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949325"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949325"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949325"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spcBef>
                <a:spcPct val="50000"/>
              </a:spcBef>
            </a:pPr>
            <a:endParaRPr lang="zh-CN" altLang="zh-CN" sz="1000">
              <a:solidFill>
                <a:schemeClr val="tx1"/>
              </a:solidFill>
              <a:latin typeface="ZapfHumnst B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15">
            <a:extLst>
              <a:ext uri="{FF2B5EF4-FFF2-40B4-BE49-F238E27FC236}">
                <a16:creationId xmlns:a16="http://schemas.microsoft.com/office/drawing/2014/main" id="{D6B226CB-A13C-EB47-A15B-35CEF513219D}"/>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p>
        </p:txBody>
      </p:sp>
      <p:sp>
        <p:nvSpPr>
          <p:cNvPr id="229379" name="Rectangle 21">
            <a:extLst>
              <a:ext uri="{FF2B5EF4-FFF2-40B4-BE49-F238E27FC236}">
                <a16:creationId xmlns:a16="http://schemas.microsoft.com/office/drawing/2014/main" id="{DEE7AF74-90C7-E74D-B329-25E5B2F2A5F5}"/>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a:t>
            </a:r>
            <a:r>
              <a:rPr lang="en-US" altLang="zh-CN" sz="900" b="0">
                <a:solidFill>
                  <a:schemeClr val="tx1"/>
                </a:solidFill>
                <a:latin typeface="Arial" panose="020B0604020202020204" pitchFamily="34" charset="0"/>
                <a:ea typeface="Gulim" panose="020B0600000101010101" pitchFamily="34" charset="-127"/>
              </a:rPr>
              <a:t> 1 RUP</a:t>
            </a:r>
            <a:r>
              <a:rPr lang="zh-CN" altLang="en-US" sz="900" b="0">
                <a:solidFill>
                  <a:schemeClr val="tx1"/>
                </a:solidFill>
                <a:latin typeface="Arial" panose="020B0604020202020204" pitchFamily="34" charset="0"/>
                <a:ea typeface="Gulim" panose="020B0600000101010101" pitchFamily="34" charset="-127"/>
              </a:rPr>
              <a:t>的引入和主要原则</a:t>
            </a:r>
            <a:endParaRPr lang="en-US" altLang="zh-CN" sz="900" b="0">
              <a:solidFill>
                <a:schemeClr val="tx1"/>
              </a:solidFill>
              <a:latin typeface="ZapfHumnst BT"/>
              <a:ea typeface="Gulim" panose="020B0600000101010101" pitchFamily="34" charset="-127"/>
            </a:endParaRPr>
          </a:p>
        </p:txBody>
      </p:sp>
      <p:sp>
        <p:nvSpPr>
          <p:cNvPr id="229380" name="Rectangle 2">
            <a:extLst>
              <a:ext uri="{FF2B5EF4-FFF2-40B4-BE49-F238E27FC236}">
                <a16:creationId xmlns:a16="http://schemas.microsoft.com/office/drawing/2014/main" id="{F55FFEE7-E291-0440-AF73-83B5B762D550}"/>
              </a:ext>
            </a:extLst>
          </p:cNvPr>
          <p:cNvSpPr>
            <a:spLocks noGrp="1" noRot="1" noChangeAspect="1" noChangeArrowheads="1" noTextEdit="1"/>
          </p:cNvSpPr>
          <p:nvPr>
            <p:ph type="sldImg"/>
          </p:nvPr>
        </p:nvSpPr>
        <p:spPr>
          <a:ln/>
        </p:spPr>
      </p:sp>
      <p:sp>
        <p:nvSpPr>
          <p:cNvPr id="229381" name="Rectangle 3">
            <a:extLst>
              <a:ext uri="{FF2B5EF4-FFF2-40B4-BE49-F238E27FC236}">
                <a16:creationId xmlns:a16="http://schemas.microsoft.com/office/drawing/2014/main" id="{7D93F4B8-599E-3F4D-985D-AB76618B3C9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900">
                <a:latin typeface="ZapfHumnst BT"/>
              </a:rPr>
              <a:t>软件开发是一项团队活动。理想状态下，这个活动包括工作在跨越软件生命周期的不同原则的协作良好的团队。但是这并不是科学，确切的说也不是工程</a:t>
            </a:r>
            <a:r>
              <a:rPr lang="en-US" altLang="zh-CN" sz="900">
                <a:latin typeface="ZapfHumnst BT"/>
              </a:rPr>
              <a:t>—</a:t>
            </a:r>
            <a:r>
              <a:rPr lang="zh-CN" altLang="en-US" sz="900">
                <a:latin typeface="ZapfHumnst BT"/>
              </a:rPr>
              <a:t>至少从基于事实的质量原则的立场来看。软件开发过程假定你可以计划和构建独立的部分，然后将它们整合，就像你可以修桥和宇宙飞船，不断地在于期限，预算和用户满意程度方面进行尝试。</a:t>
            </a:r>
            <a:endParaRPr lang="en-US" altLang="zh-CN" sz="900">
              <a:latin typeface="ZapfHumnst BT"/>
            </a:endParaRPr>
          </a:p>
          <a:p>
            <a:pPr eaLnBrk="1" hangingPunct="1"/>
            <a:r>
              <a:rPr lang="zh-CN" altLang="en-US" sz="900">
                <a:latin typeface="ZapfHumnst BT"/>
              </a:rPr>
              <a:t>不考虑事实情况，我们必须依赖于我们称之为最佳实践的软件开发技术，其价值是在客户参与过程中我们已经证明多次的。他们为软件项目制定一个指导开发团队朝着目标进行的迭代的，增量的过程，而不是规定一个计划</a:t>
            </a:r>
            <a:r>
              <a:rPr lang="en-US" altLang="zh-CN" sz="900">
                <a:latin typeface="ZapfHumnst BT"/>
              </a:rPr>
              <a:t>—</a:t>
            </a:r>
            <a:r>
              <a:rPr lang="zh-CN" altLang="en-US" sz="900">
                <a:latin typeface="ZapfHumnst BT"/>
              </a:rPr>
              <a:t>构建</a:t>
            </a:r>
            <a:r>
              <a:rPr lang="en-US" altLang="zh-CN" sz="900">
                <a:latin typeface="ZapfHumnst BT"/>
              </a:rPr>
              <a:t>—</a:t>
            </a:r>
            <a:r>
              <a:rPr lang="zh-CN" altLang="en-US" sz="900">
                <a:latin typeface="ZapfHumnst BT"/>
              </a:rPr>
              <a:t>整合的活动顺序。</a:t>
            </a:r>
            <a:endParaRPr lang="en-US" altLang="zh-CN" sz="900">
              <a:latin typeface="ZapfHumnst BT"/>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15">
            <a:extLst>
              <a:ext uri="{FF2B5EF4-FFF2-40B4-BE49-F238E27FC236}">
                <a16:creationId xmlns:a16="http://schemas.microsoft.com/office/drawing/2014/main" id="{43581D47-9DDD-0D40-8D17-6174D0684354}"/>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endParaRPr lang="en-US" altLang="zh-CN" sz="2400" b="0" i="1">
              <a:solidFill>
                <a:schemeClr val="tx1"/>
              </a:solidFill>
              <a:latin typeface="Arial" panose="020B0604020202020204" pitchFamily="34" charset="0"/>
              <a:ea typeface="Gulim" panose="020B0600000101010101" pitchFamily="34" charset="-127"/>
            </a:endParaRPr>
          </a:p>
        </p:txBody>
      </p:sp>
      <p:sp>
        <p:nvSpPr>
          <p:cNvPr id="303107" name="Rectangle 21">
            <a:extLst>
              <a:ext uri="{FF2B5EF4-FFF2-40B4-BE49-F238E27FC236}">
                <a16:creationId xmlns:a16="http://schemas.microsoft.com/office/drawing/2014/main" id="{8EBF2443-BDDB-5440-A44F-126F52F000AC}"/>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 </a:t>
            </a:r>
            <a:r>
              <a:rPr lang="en-US" altLang="zh-CN" sz="900" b="0">
                <a:solidFill>
                  <a:schemeClr val="tx1"/>
                </a:solidFill>
                <a:latin typeface="Arial" panose="020B0604020202020204" pitchFamily="34" charset="0"/>
                <a:ea typeface="Gulim" panose="020B0600000101010101" pitchFamily="34" charset="-127"/>
              </a:rPr>
              <a:t>4 RUP</a:t>
            </a:r>
            <a:r>
              <a:rPr lang="zh-CN" altLang="en-US" sz="900" b="0">
                <a:solidFill>
                  <a:schemeClr val="tx1"/>
                </a:solidFill>
                <a:latin typeface="Arial" panose="020B0604020202020204" pitchFamily="34" charset="0"/>
                <a:ea typeface="Gulim" panose="020B0600000101010101" pitchFamily="34" charset="-127"/>
              </a:rPr>
              <a:t>内容</a:t>
            </a:r>
            <a:endParaRPr lang="en-US" altLang="zh-CN" sz="900" b="0">
              <a:solidFill>
                <a:schemeClr val="tx1"/>
              </a:solidFill>
              <a:latin typeface="ZapfHumnst BT"/>
              <a:ea typeface="Gulim" panose="020B0600000101010101" pitchFamily="34" charset="-127"/>
            </a:endParaRPr>
          </a:p>
        </p:txBody>
      </p:sp>
      <p:sp>
        <p:nvSpPr>
          <p:cNvPr id="303108" name="Rectangle 10">
            <a:extLst>
              <a:ext uri="{FF2B5EF4-FFF2-40B4-BE49-F238E27FC236}">
                <a16:creationId xmlns:a16="http://schemas.microsoft.com/office/drawing/2014/main" id="{608322F9-CE91-0E41-9815-15C3BE51B133}"/>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303109" name="Rectangle 12">
            <a:extLst>
              <a:ext uri="{FF2B5EF4-FFF2-40B4-BE49-F238E27FC236}">
                <a16:creationId xmlns:a16="http://schemas.microsoft.com/office/drawing/2014/main" id="{CD49FD41-90F1-4B43-B6AA-E08AF5F6F712}"/>
              </a:ext>
            </a:extLst>
          </p:cNvPr>
          <p:cNvSpPr>
            <a:spLocks noGrp="1" noChangeArrowheads="1"/>
          </p:cNvSpPr>
          <p:nvPr>
            <p:ph type="body" idx="1"/>
          </p:nvPr>
        </p:nvSpPr>
        <p:spPr>
          <a:xfrm>
            <a:off x="2498725" y="4051300"/>
            <a:ext cx="3971925"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66" tIns="44933" rIns="89866" bIns="44933"/>
          <a:lstStyle/>
          <a:p>
            <a:pPr eaLnBrk="1" hangingPunct="1"/>
            <a:r>
              <a:rPr lang="zh-CN" altLang="en-US" sz="900">
                <a:latin typeface="ZapfHumnst BT"/>
              </a:rPr>
              <a:t>这个项目计划描述了项目遵循的阶段和主要里程碑。这个计划是软件开发计划的一部分。</a:t>
            </a:r>
            <a:endParaRPr lang="en-US" altLang="zh-CN" sz="900">
              <a:latin typeface="ZapfHumnst BT"/>
            </a:endParaRPr>
          </a:p>
          <a:p>
            <a:pPr eaLnBrk="1" hangingPunct="1"/>
            <a:r>
              <a:rPr lang="zh-CN" altLang="en-US" sz="900">
                <a:latin typeface="ZapfHumnst BT"/>
                <a:cs typeface="Arial" panose="020B0604020202020204" pitchFamily="34" charset="0"/>
              </a:rPr>
              <a:t>风险管理计划详细说明了如何管理与项目有关的风险。它详细介绍了风险管理活动中执行、分配责任、附加资源。这个计划嵌入到软件开发计划当中。</a:t>
            </a:r>
            <a:endParaRPr lang="en-US" altLang="zh-CN" sz="900">
              <a:latin typeface="ZapfHumnst BT"/>
              <a:cs typeface="Arial" panose="020B0604020202020204" pitchFamily="34" charset="0"/>
            </a:endParaRPr>
          </a:p>
          <a:p>
            <a:pPr eaLnBrk="1" hangingPunct="1"/>
            <a:r>
              <a:rPr lang="zh-CN" altLang="en-US" sz="900">
                <a:latin typeface="ZapfHumnst BT"/>
              </a:rPr>
              <a:t>业务案例从一个企业决定这个项目是否值得投资的观点来提供了必要的信息。</a:t>
            </a:r>
            <a:endParaRPr lang="en-US" altLang="zh-CN" sz="900">
              <a:latin typeface="ZapfHumnst BT"/>
            </a:endParaRPr>
          </a:p>
          <a:p>
            <a:pPr eaLnBrk="1" hangingPunct="1"/>
            <a:r>
              <a:rPr lang="zh-CN" altLang="en-US" sz="900">
                <a:latin typeface="ZapfHumnst BT"/>
              </a:rPr>
              <a:t>迭代计划是一组有时间顺序的活动和任务，它们为这次迭代分配资源并且包含任务相关性。这是一个细粒度的计划。</a:t>
            </a:r>
            <a:endParaRPr lang="en-US" altLang="zh-CN" sz="900">
              <a:latin typeface="ZapfHumnst BT"/>
            </a:endParaRPr>
          </a:p>
          <a:p>
            <a:pPr eaLnBrk="1" hangingPunct="1"/>
            <a:r>
              <a:rPr lang="zh-CN" altLang="en-US" sz="900">
                <a:latin typeface="ZapfHumnst BT"/>
              </a:rPr>
              <a:t>欲了解更多的信息，请参阅</a:t>
            </a:r>
            <a:r>
              <a:rPr lang="en-US" altLang="zh-CN" sz="900">
                <a:latin typeface="ZapfHumnst BT"/>
              </a:rPr>
              <a:t> </a:t>
            </a:r>
            <a:r>
              <a:rPr lang="en-US" altLang="zh-CN" sz="900" b="1">
                <a:latin typeface="ZapfHumnst BT"/>
              </a:rPr>
              <a:t>Team View &gt; Disciplines &gt;Project Management</a:t>
            </a:r>
            <a:r>
              <a:rPr lang="zh-CN" altLang="en-US" sz="900">
                <a:latin typeface="ZapfHumnst BT"/>
              </a:rPr>
              <a:t>。</a:t>
            </a:r>
            <a:endParaRPr lang="en-US" altLang="zh-CN" sz="900">
              <a:latin typeface="ZapfHumnst BT"/>
            </a:endParaRPr>
          </a:p>
          <a:p>
            <a:pPr eaLnBrk="1" hangingPunct="1"/>
            <a:endParaRPr lang="en-US" altLang="zh-CN" sz="900">
              <a:latin typeface="ZapfHumnst BT"/>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15">
            <a:extLst>
              <a:ext uri="{FF2B5EF4-FFF2-40B4-BE49-F238E27FC236}">
                <a16:creationId xmlns:a16="http://schemas.microsoft.com/office/drawing/2014/main" id="{B6BCF187-4DFC-0644-AC80-8ED543E5A21C}"/>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endParaRPr lang="en-US" altLang="zh-CN" sz="2400" b="0" i="1">
              <a:solidFill>
                <a:schemeClr val="tx1"/>
              </a:solidFill>
              <a:latin typeface="Arial" panose="020B0604020202020204" pitchFamily="34" charset="0"/>
              <a:ea typeface="Gulim" panose="020B0600000101010101" pitchFamily="34" charset="-127"/>
            </a:endParaRPr>
          </a:p>
        </p:txBody>
      </p:sp>
      <p:sp>
        <p:nvSpPr>
          <p:cNvPr id="304131" name="Rectangle 21">
            <a:extLst>
              <a:ext uri="{FF2B5EF4-FFF2-40B4-BE49-F238E27FC236}">
                <a16:creationId xmlns:a16="http://schemas.microsoft.com/office/drawing/2014/main" id="{B559507E-6CA0-4941-84BB-580A089D08AC}"/>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 </a:t>
            </a:r>
            <a:r>
              <a:rPr lang="en-US" altLang="zh-CN" sz="900" b="0">
                <a:solidFill>
                  <a:schemeClr val="tx1"/>
                </a:solidFill>
                <a:latin typeface="Arial" panose="020B0604020202020204" pitchFamily="34" charset="0"/>
                <a:ea typeface="Gulim" panose="020B0600000101010101" pitchFamily="34" charset="-127"/>
              </a:rPr>
              <a:t>4 RUP</a:t>
            </a:r>
            <a:r>
              <a:rPr lang="zh-CN" altLang="en-US" sz="900" b="0">
                <a:solidFill>
                  <a:schemeClr val="tx1"/>
                </a:solidFill>
                <a:latin typeface="Arial" panose="020B0604020202020204" pitchFamily="34" charset="0"/>
                <a:ea typeface="Gulim" panose="020B0600000101010101" pitchFamily="34" charset="-127"/>
              </a:rPr>
              <a:t>内容</a:t>
            </a:r>
            <a:endParaRPr lang="en-US" altLang="zh-CN" sz="900" b="0">
              <a:solidFill>
                <a:schemeClr val="tx1"/>
              </a:solidFill>
              <a:latin typeface="ZapfHumnst BT"/>
              <a:ea typeface="Gulim" panose="020B0600000101010101" pitchFamily="34" charset="-127"/>
            </a:endParaRPr>
          </a:p>
        </p:txBody>
      </p:sp>
      <p:sp>
        <p:nvSpPr>
          <p:cNvPr id="304132" name="Rectangle 1026">
            <a:extLst>
              <a:ext uri="{FF2B5EF4-FFF2-40B4-BE49-F238E27FC236}">
                <a16:creationId xmlns:a16="http://schemas.microsoft.com/office/drawing/2014/main" id="{E5DC23A1-17D3-2A46-9F61-780C782871C0}"/>
              </a:ext>
            </a:extLst>
          </p:cNvPr>
          <p:cNvSpPr>
            <a:spLocks noGrp="1" noRot="1" noChangeAspect="1" noChangeArrowheads="1" noTextEdit="1"/>
          </p:cNvSpPr>
          <p:nvPr>
            <p:ph type="sldImg"/>
          </p:nvPr>
        </p:nvSpPr>
        <p:spPr>
          <a:xfrm>
            <a:off x="2506663" y="827088"/>
            <a:ext cx="4038600" cy="3028950"/>
          </a:xfrm>
          <a:solidFill>
            <a:srgbClr val="FFFFFF"/>
          </a:solidFill>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15">
            <a:extLst>
              <a:ext uri="{FF2B5EF4-FFF2-40B4-BE49-F238E27FC236}">
                <a16:creationId xmlns:a16="http://schemas.microsoft.com/office/drawing/2014/main" id="{A104F372-3D56-364A-93AD-9504E1E11E4D}"/>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endParaRPr lang="en-US" altLang="zh-CN" sz="2400" b="0" i="1">
              <a:solidFill>
                <a:schemeClr val="tx1"/>
              </a:solidFill>
              <a:latin typeface="Arial" panose="020B0604020202020204" pitchFamily="34" charset="0"/>
              <a:ea typeface="Gulim" panose="020B0600000101010101" pitchFamily="34" charset="-127"/>
            </a:endParaRPr>
          </a:p>
        </p:txBody>
      </p:sp>
      <p:sp>
        <p:nvSpPr>
          <p:cNvPr id="305155" name="Rectangle 21">
            <a:extLst>
              <a:ext uri="{FF2B5EF4-FFF2-40B4-BE49-F238E27FC236}">
                <a16:creationId xmlns:a16="http://schemas.microsoft.com/office/drawing/2014/main" id="{4F4C6CEF-B053-D94B-86B4-4D2E38786AFD}"/>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 </a:t>
            </a:r>
            <a:r>
              <a:rPr lang="en-US" altLang="zh-CN" sz="900" b="0">
                <a:solidFill>
                  <a:schemeClr val="tx1"/>
                </a:solidFill>
                <a:latin typeface="Arial" panose="020B0604020202020204" pitchFamily="34" charset="0"/>
                <a:ea typeface="Gulim" panose="020B0600000101010101" pitchFamily="34" charset="-127"/>
              </a:rPr>
              <a:t>4 RUP</a:t>
            </a:r>
            <a:r>
              <a:rPr lang="zh-CN" altLang="en-US" sz="900" b="0">
                <a:solidFill>
                  <a:schemeClr val="tx1"/>
                </a:solidFill>
                <a:latin typeface="Arial" panose="020B0604020202020204" pitchFamily="34" charset="0"/>
                <a:ea typeface="Gulim" panose="020B0600000101010101" pitchFamily="34" charset="-127"/>
              </a:rPr>
              <a:t>内容</a:t>
            </a:r>
            <a:endParaRPr lang="en-US" altLang="zh-CN" sz="900" b="0">
              <a:solidFill>
                <a:schemeClr val="tx1"/>
              </a:solidFill>
              <a:latin typeface="ZapfHumnst BT"/>
              <a:ea typeface="Gulim" panose="020B0600000101010101" pitchFamily="34" charset="-127"/>
            </a:endParaRPr>
          </a:p>
        </p:txBody>
      </p:sp>
      <p:sp>
        <p:nvSpPr>
          <p:cNvPr id="305156" name="Rectangle 2">
            <a:extLst>
              <a:ext uri="{FF2B5EF4-FFF2-40B4-BE49-F238E27FC236}">
                <a16:creationId xmlns:a16="http://schemas.microsoft.com/office/drawing/2014/main" id="{6AD7AC00-376D-6945-851C-46484FB15612}"/>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305157" name="Rectangle 3">
            <a:extLst>
              <a:ext uri="{FF2B5EF4-FFF2-40B4-BE49-F238E27FC236}">
                <a16:creationId xmlns:a16="http://schemas.microsoft.com/office/drawing/2014/main" id="{3A8324D7-9D66-9C46-ADA5-337C387C4F57}"/>
              </a:ext>
            </a:extLst>
          </p:cNvPr>
          <p:cNvSpPr>
            <a:spLocks noGrp="1" noChangeArrowheads="1"/>
          </p:cNvSpPr>
          <p:nvPr>
            <p:ph type="body" idx="1"/>
          </p:nvPr>
        </p:nvSpPr>
        <p:spPr>
          <a:xfrm>
            <a:off x="2498725" y="4051300"/>
            <a:ext cx="3971925"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66" tIns="44933" rIns="89866" bIns="44933"/>
          <a:lstStyle/>
          <a:p>
            <a:pPr marL="269875" lvl="1" indent="-161925" eaLnBrk="1" hangingPunct="1">
              <a:buFontTx/>
              <a:buAutoNum type="arabicPeriod"/>
            </a:pPr>
            <a:r>
              <a:rPr lang="zh-CN" altLang="en-US" sz="900">
                <a:latin typeface="ZapfHumnst BT"/>
              </a:rPr>
              <a:t>“增量策略决定了用户需求和定义了系统需求，然后执行剩余部分的开发。首先创建包含部分功能性的部件，然后建立添加更多的功能，依此类推，直到完成系统”</a:t>
            </a:r>
            <a:r>
              <a:rPr lang="en-US" altLang="zh-CN" sz="900">
                <a:latin typeface="ZapfHumnst BT"/>
              </a:rPr>
              <a:t>[</a:t>
            </a:r>
            <a:r>
              <a:rPr lang="zh-CN" altLang="en-US" sz="900">
                <a:latin typeface="ZapfHumnst BT"/>
              </a:rPr>
              <a:t>软件开发文档</a:t>
            </a:r>
            <a:r>
              <a:rPr lang="en-US" altLang="zh-CN" sz="900">
                <a:latin typeface="ZapfHumnst BT"/>
              </a:rPr>
              <a:t>, MIL-STD-498</a:t>
            </a:r>
            <a:r>
              <a:rPr lang="zh-CN" altLang="en-US" sz="900">
                <a:latin typeface="ZapfHumnst BT"/>
              </a:rPr>
              <a:t>，美国国防部</a:t>
            </a:r>
            <a:r>
              <a:rPr lang="en-US" altLang="zh-CN" sz="900">
                <a:latin typeface="ZapfHumnst BT"/>
              </a:rPr>
              <a:t>,1994</a:t>
            </a:r>
            <a:r>
              <a:rPr lang="zh-CN" altLang="en-US" sz="900">
                <a:latin typeface="ZapfHumnst BT"/>
              </a:rPr>
              <a:t>年</a:t>
            </a:r>
            <a:r>
              <a:rPr lang="en-US" altLang="zh-CN" sz="900">
                <a:latin typeface="ZapfHumnst BT"/>
              </a:rPr>
              <a:t>12</a:t>
            </a:r>
            <a:r>
              <a:rPr lang="zh-CN" altLang="en-US" sz="900">
                <a:latin typeface="ZapfHumnst BT"/>
              </a:rPr>
              <a:t>月</a:t>
            </a:r>
            <a:r>
              <a:rPr lang="en-US" altLang="zh-CN" sz="900">
                <a:latin typeface="ZapfHumnst BT"/>
              </a:rPr>
              <a:t>]</a:t>
            </a:r>
          </a:p>
          <a:p>
            <a:pPr marL="269875" lvl="1" indent="-161925" eaLnBrk="1" hangingPunct="1">
              <a:buFontTx/>
              <a:buAutoNum type="arabicPeriod"/>
            </a:pPr>
            <a:r>
              <a:rPr lang="zh-CN" altLang="en-US" sz="900">
                <a:latin typeface="ZapfHumnst BT"/>
              </a:rPr>
              <a:t> “这个进化策略不同于增量中确认用户未完全理解的需求，并且所有的需求不能预先定义，他们在每次的构建中完善。”</a:t>
            </a:r>
            <a:r>
              <a:rPr lang="en-US" altLang="zh-CN" sz="900">
                <a:latin typeface="ZapfHumnst BT"/>
              </a:rPr>
              <a:t> [MIL-STD-498]</a:t>
            </a:r>
          </a:p>
          <a:p>
            <a:pPr marL="269875" lvl="1" indent="-161925" eaLnBrk="1" hangingPunct="1">
              <a:buFontTx/>
              <a:buAutoNum type="arabicPeriod"/>
            </a:pPr>
            <a:r>
              <a:rPr lang="zh-CN" altLang="en-US" sz="900">
                <a:latin typeface="ZapfHumnst BT"/>
              </a:rPr>
              <a:t>一些作者也提倡给客户多重交付</a:t>
            </a:r>
            <a:r>
              <a:rPr lang="en-US" altLang="zh-CN" sz="900">
                <a:latin typeface="ZapfHumnst BT"/>
              </a:rPr>
              <a:t>[Tom Gilb, </a:t>
            </a:r>
            <a:r>
              <a:rPr lang="zh-CN" altLang="en-US" sz="900">
                <a:latin typeface="ZapfHumnst BT"/>
              </a:rPr>
              <a:t>软件工程管理原则</a:t>
            </a:r>
            <a:r>
              <a:rPr lang="en-US" altLang="zh-CN" sz="900">
                <a:latin typeface="ZapfHumnst BT"/>
              </a:rPr>
              <a:t>, Wokingham, Addison-Wesley, 1988]</a:t>
            </a:r>
            <a:r>
              <a:rPr lang="zh-CN" altLang="en-US" sz="900">
                <a:latin typeface="ZapfHumnst BT"/>
              </a:rPr>
              <a:t>。</a:t>
            </a:r>
            <a:r>
              <a:rPr lang="en-US" altLang="zh-CN" sz="900">
                <a:latin typeface="ZapfHumnst BT"/>
              </a:rPr>
              <a:t> </a:t>
            </a:r>
            <a:r>
              <a:rPr lang="zh-CN" altLang="en-US" sz="900">
                <a:latin typeface="ZapfHumnst BT"/>
              </a:rPr>
              <a:t>就迭代阶段方法而言，移交阶段开始的早并且包含多次迭代。这个策略需要一个稳定的架构，在一个史无前例的系统的初始的开发周期中很难达到。</a:t>
            </a:r>
            <a:endParaRPr lang="en-US" altLang="zh-CN" sz="900">
              <a:latin typeface="ZapfHumnst BT"/>
            </a:endParaRPr>
          </a:p>
          <a:p>
            <a:pPr marL="269875" lvl="1" indent="-161925" eaLnBrk="1" hangingPunct="1">
              <a:buFontTx/>
              <a:buAutoNum type="arabicPeriod"/>
            </a:pPr>
            <a:r>
              <a:rPr lang="zh-CN" altLang="en-US" sz="900">
                <a:latin typeface="ZapfHumnst BT"/>
              </a:rPr>
              <a:t>传统的瀑布方法可以被看做是构造阶段只有一个迭代的退化了的情况。它只适用于一个小的进化周期中的稳定的产品。这在</a:t>
            </a:r>
            <a:r>
              <a:rPr lang="en-US" altLang="zh-CN" sz="900">
                <a:latin typeface="ZapfHumnst BT"/>
              </a:rPr>
              <a:t>[MIL-STD-498]</a:t>
            </a:r>
            <a:r>
              <a:rPr lang="zh-CN" altLang="en-US" sz="900">
                <a:latin typeface="ZapfHumnst BT"/>
              </a:rPr>
              <a:t>中被称为“伟大的设计”。实际上，在移交阶段很难避免额外的迭代过程。</a:t>
            </a:r>
            <a:endParaRPr lang="en-US" altLang="zh-CN" sz="900">
              <a:latin typeface="ZapfHumnst BT"/>
            </a:endParaRPr>
          </a:p>
          <a:p>
            <a:pPr eaLnBrk="1" hangingPunct="1"/>
            <a:r>
              <a:rPr lang="zh-CN" altLang="en-US" sz="900">
                <a:latin typeface="ZapfHumnst BT"/>
              </a:rPr>
              <a:t>实际上，你通常以混合告终，以演化来开始，许多增量构建和多重交付。</a:t>
            </a:r>
            <a:endParaRPr lang="en-US" altLang="zh-CN" sz="900">
              <a:latin typeface="ZapfHumnst BT"/>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15">
            <a:extLst>
              <a:ext uri="{FF2B5EF4-FFF2-40B4-BE49-F238E27FC236}">
                <a16:creationId xmlns:a16="http://schemas.microsoft.com/office/drawing/2014/main" id="{C0EF2FFF-224B-F84F-94BF-DFE94A810D36}"/>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endParaRPr lang="en-US" altLang="zh-CN" sz="2400" b="0" i="1">
              <a:solidFill>
                <a:schemeClr val="tx1"/>
              </a:solidFill>
              <a:latin typeface="Arial" panose="020B0604020202020204" pitchFamily="34" charset="0"/>
              <a:ea typeface="Gulim" panose="020B0600000101010101" pitchFamily="34" charset="-127"/>
            </a:endParaRPr>
          </a:p>
        </p:txBody>
      </p:sp>
      <p:sp>
        <p:nvSpPr>
          <p:cNvPr id="306179" name="Rectangle 21">
            <a:extLst>
              <a:ext uri="{FF2B5EF4-FFF2-40B4-BE49-F238E27FC236}">
                <a16:creationId xmlns:a16="http://schemas.microsoft.com/office/drawing/2014/main" id="{6FE38028-C2F2-1B49-9D75-59AF2F008DAC}"/>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 </a:t>
            </a:r>
            <a:r>
              <a:rPr lang="en-US" altLang="zh-CN" sz="900" b="0">
                <a:solidFill>
                  <a:schemeClr val="tx1"/>
                </a:solidFill>
                <a:latin typeface="Arial" panose="020B0604020202020204" pitchFamily="34" charset="0"/>
                <a:ea typeface="Gulim" panose="020B0600000101010101" pitchFamily="34" charset="-127"/>
              </a:rPr>
              <a:t>4 RUP</a:t>
            </a:r>
            <a:r>
              <a:rPr lang="zh-CN" altLang="en-US" sz="900" b="0">
                <a:solidFill>
                  <a:schemeClr val="tx1"/>
                </a:solidFill>
                <a:latin typeface="Arial" panose="020B0604020202020204" pitchFamily="34" charset="0"/>
                <a:ea typeface="Gulim" panose="020B0600000101010101" pitchFamily="34" charset="-127"/>
              </a:rPr>
              <a:t>内容</a:t>
            </a:r>
            <a:endParaRPr lang="en-US" altLang="zh-CN" sz="900" b="0">
              <a:solidFill>
                <a:schemeClr val="tx1"/>
              </a:solidFill>
              <a:latin typeface="ZapfHumnst BT"/>
              <a:ea typeface="Gulim" panose="020B0600000101010101" pitchFamily="34" charset="-127"/>
            </a:endParaRPr>
          </a:p>
        </p:txBody>
      </p:sp>
      <p:sp>
        <p:nvSpPr>
          <p:cNvPr id="306180" name="Rectangle 2">
            <a:extLst>
              <a:ext uri="{FF2B5EF4-FFF2-40B4-BE49-F238E27FC236}">
                <a16:creationId xmlns:a16="http://schemas.microsoft.com/office/drawing/2014/main" id="{B2BE6468-2E39-D842-BCFA-8934C848A039}"/>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306181" name="Rectangle 3">
            <a:extLst>
              <a:ext uri="{FF2B5EF4-FFF2-40B4-BE49-F238E27FC236}">
                <a16:creationId xmlns:a16="http://schemas.microsoft.com/office/drawing/2014/main" id="{972B1387-96D2-2640-A001-91C6AF8B5C00}"/>
              </a:ext>
            </a:extLst>
          </p:cNvPr>
          <p:cNvSpPr>
            <a:spLocks noGrp="1" noChangeArrowheads="1"/>
          </p:cNvSpPr>
          <p:nvPr>
            <p:ph type="body" idx="1"/>
          </p:nvPr>
        </p:nvSpPr>
        <p:spPr>
          <a:xfrm>
            <a:off x="2498725" y="4051300"/>
            <a:ext cx="3971925"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66" tIns="44933" rIns="89866" bIns="44933"/>
          <a:lstStyle/>
          <a:p>
            <a:pPr eaLnBrk="1" hangingPunct="1">
              <a:spcBef>
                <a:spcPts val="288"/>
              </a:spcBef>
              <a:spcAft>
                <a:spcPts val="763"/>
              </a:spcAft>
            </a:pPr>
            <a:r>
              <a:rPr lang="zh-CN" altLang="en-US" sz="900">
                <a:latin typeface="ZapfHumnst BT"/>
              </a:rPr>
              <a:t>项目计划、阶段计划和迭代计划都是软件开发计划工件的组件，它们是项目管理原则的主要工件。</a:t>
            </a:r>
            <a:endParaRPr lang="en-US" altLang="zh-CN" sz="900">
              <a:latin typeface="ZapfHumnst BT"/>
            </a:endParaRPr>
          </a:p>
          <a:p>
            <a:pPr eaLnBrk="1" hangingPunct="1">
              <a:spcBef>
                <a:spcPts val="288"/>
              </a:spcBef>
              <a:spcAft>
                <a:spcPts val="763"/>
              </a:spcAft>
            </a:pPr>
            <a:r>
              <a:rPr lang="zh-CN" altLang="en-US" sz="900" b="1">
                <a:latin typeface="ZapfHumnst BT"/>
              </a:rPr>
              <a:t>项目计划</a:t>
            </a:r>
            <a:r>
              <a:rPr lang="zh-CN" altLang="en-US" sz="900">
                <a:latin typeface="ZapfHumnst BT"/>
              </a:rPr>
              <a:t>是一个粗略的计划，并且每个开发项目中只有一个。它在项目生命周期中用于计划整个项目。</a:t>
            </a:r>
            <a:endParaRPr lang="en-US" altLang="zh-CN" sz="900">
              <a:latin typeface="ZapfHumnst BT"/>
            </a:endParaRPr>
          </a:p>
          <a:p>
            <a:pPr eaLnBrk="1" hangingPunct="1">
              <a:spcBef>
                <a:spcPts val="288"/>
              </a:spcBef>
              <a:spcAft>
                <a:spcPts val="763"/>
              </a:spcAft>
            </a:pPr>
            <a:r>
              <a:rPr lang="zh-CN" altLang="en-US" sz="900" b="1">
                <a:latin typeface="ZapfHumnst BT"/>
              </a:rPr>
              <a:t>阶段计划</a:t>
            </a:r>
            <a:r>
              <a:rPr lang="en-US" altLang="zh-CN" sz="900">
                <a:latin typeface="ZapfHumnst BT"/>
              </a:rPr>
              <a:t> </a:t>
            </a:r>
            <a:r>
              <a:rPr lang="zh-CN" altLang="en-US" sz="900">
                <a:latin typeface="ZapfHumnst BT"/>
              </a:rPr>
              <a:t>是在先启阶段产生并且有必要的时候进行更改。</a:t>
            </a:r>
            <a:endParaRPr lang="en-US" altLang="zh-CN" sz="900">
              <a:latin typeface="ZapfHumnst BT"/>
            </a:endParaRPr>
          </a:p>
          <a:p>
            <a:pPr eaLnBrk="1" hangingPunct="1">
              <a:spcBef>
                <a:spcPts val="288"/>
              </a:spcBef>
              <a:spcAft>
                <a:spcPts val="763"/>
              </a:spcAft>
            </a:pPr>
            <a:r>
              <a:rPr lang="zh-CN" altLang="en-US" sz="900" b="1">
                <a:latin typeface="ZapfHumnst BT"/>
              </a:rPr>
              <a:t>迭代计划</a:t>
            </a:r>
            <a:r>
              <a:rPr lang="zh-CN" altLang="en-US" sz="900">
                <a:latin typeface="ZapfHumnst BT"/>
              </a:rPr>
              <a:t>是一组有时间顺序的活动和任务，它为这次迭代分配资源并且包含任务相关性。这是一个细粒度的计划，并且有一个迭代。项目在给定的点上通常有两个迭代计划活动：</a:t>
            </a:r>
            <a:endParaRPr lang="en-US" altLang="zh-CN" sz="900">
              <a:latin typeface="ZapfHumnst BT"/>
            </a:endParaRPr>
          </a:p>
          <a:p>
            <a:pPr marL="217488" lvl="1" indent="-109538" eaLnBrk="1" hangingPunct="1">
              <a:lnSpc>
                <a:spcPct val="85000"/>
              </a:lnSpc>
              <a:buFontTx/>
              <a:buChar char="•"/>
            </a:pPr>
            <a:r>
              <a:rPr lang="zh-CN" altLang="en-US" sz="900">
                <a:latin typeface="ZapfHumnst BT"/>
              </a:rPr>
              <a:t>目前用来跟踪过程的迭代计划（也就是说，目前的迭代）</a:t>
            </a:r>
            <a:endParaRPr lang="en-US" altLang="zh-CN" sz="900">
              <a:latin typeface="ZapfHumnst BT"/>
            </a:endParaRPr>
          </a:p>
          <a:p>
            <a:pPr marL="217488" lvl="1" indent="-109538" eaLnBrk="1" hangingPunct="1">
              <a:lnSpc>
                <a:spcPct val="85000"/>
              </a:lnSpc>
              <a:buFontTx/>
              <a:buChar char="•"/>
            </a:pPr>
            <a:r>
              <a:rPr lang="zh-CN" altLang="en-US" sz="900">
                <a:latin typeface="ZapfHumnst BT"/>
              </a:rPr>
              <a:t>通过目前计划来创建，并且在当前迭代结束时准备好下一个迭代计划（也就是说，即将到来的迭代）。</a:t>
            </a:r>
            <a:endParaRPr lang="en-US" altLang="zh-CN" sz="900">
              <a:latin typeface="ZapfHumnst BT"/>
            </a:endParaRPr>
          </a:p>
        </p:txBody>
      </p:sp>
      <p:sp>
        <p:nvSpPr>
          <p:cNvPr id="306182" name="Text Box 5">
            <a:extLst>
              <a:ext uri="{FF2B5EF4-FFF2-40B4-BE49-F238E27FC236}">
                <a16:creationId xmlns:a16="http://schemas.microsoft.com/office/drawing/2014/main" id="{AF8BB46F-39AA-9E4B-B9A8-CA3F040D3B7B}"/>
              </a:ext>
            </a:extLst>
          </p:cNvPr>
          <p:cNvSpPr txBox="1">
            <a:spLocks noChangeArrowheads="1"/>
          </p:cNvSpPr>
          <p:nvPr/>
        </p:nvSpPr>
        <p:spPr bwMode="auto">
          <a:xfrm>
            <a:off x="574675" y="1190625"/>
            <a:ext cx="1743075" cy="675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092" tIns="53046" rIns="106092" bIns="53046"/>
          <a:lstStyle>
            <a:lvl1pPr defTabSz="949325"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949325"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949325"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949325"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949325"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9493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spcAft>
                <a:spcPts val="300"/>
              </a:spcAft>
            </a:pPr>
            <a:r>
              <a:rPr lang="zh-CN" altLang="en-US" sz="1000">
                <a:solidFill>
                  <a:schemeClr val="tx1"/>
                </a:solidFill>
                <a:latin typeface="ZapfHumnst BT"/>
              </a:rPr>
              <a:t>在先启阶段开发一个详细的项目计划是没有价值的，因为它会在我们了解更多的项目内容时发生改变。所以迭代开始时我们只计划在高层开发计划，并且增量地生成详细的迭代计划。</a:t>
            </a:r>
            <a:r>
              <a:rPr lang="en-US" altLang="zh-CN" sz="1000">
                <a:solidFill>
                  <a:schemeClr val="tx1"/>
                </a:solidFill>
                <a:latin typeface="ZapfHumnst BT"/>
              </a:rPr>
              <a:t> </a:t>
            </a:r>
          </a:p>
          <a:p>
            <a:pPr eaLnBrk="1" hangingPunct="1">
              <a:spcAft>
                <a:spcPts val="300"/>
              </a:spcAft>
            </a:pPr>
            <a:r>
              <a:rPr lang="zh-CN" altLang="en-US" sz="1000">
                <a:solidFill>
                  <a:schemeClr val="tx1"/>
                </a:solidFill>
                <a:latin typeface="ZapfHumnst BT"/>
              </a:rPr>
              <a:t>注意：这个视图是概念上的。项目计划、阶段计划和迭代计划</a:t>
            </a:r>
            <a:r>
              <a:rPr lang="en-US" altLang="zh-CN" sz="1000">
                <a:solidFill>
                  <a:schemeClr val="tx1"/>
                </a:solidFill>
                <a:latin typeface="ZapfHumnst BT"/>
              </a:rPr>
              <a:t> </a:t>
            </a:r>
            <a:r>
              <a:rPr lang="zh-CN" altLang="en-US" sz="1000">
                <a:solidFill>
                  <a:schemeClr val="tx1"/>
                </a:solidFill>
                <a:latin typeface="ZapfHumnst BT"/>
              </a:rPr>
              <a:t>都是必要工件。它们是软件开发计划的一部分。</a:t>
            </a:r>
            <a:endParaRPr lang="en-US" altLang="zh-CN" sz="1000">
              <a:solidFill>
                <a:schemeClr val="tx1"/>
              </a:solidFill>
              <a:latin typeface="ZapfHumnst BT"/>
            </a:endParaRPr>
          </a:p>
          <a:p>
            <a:pPr eaLnBrk="1" hangingPunct="1">
              <a:spcAft>
                <a:spcPts val="300"/>
              </a:spcAft>
            </a:pPr>
            <a:r>
              <a:rPr lang="zh-CN" altLang="en-US" sz="1000">
                <a:solidFill>
                  <a:schemeClr val="tx1"/>
                </a:solidFill>
                <a:latin typeface="ZapfHumnst BT"/>
              </a:rPr>
              <a:t>讨论点：问学生他们的项目更新计划的频繁度。</a:t>
            </a:r>
            <a:endParaRPr lang="en-US" altLang="zh-CN" sz="1000">
              <a:solidFill>
                <a:schemeClr val="tx1"/>
              </a:solidFill>
              <a:latin typeface="ZapfHumnst BT"/>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15">
            <a:extLst>
              <a:ext uri="{FF2B5EF4-FFF2-40B4-BE49-F238E27FC236}">
                <a16:creationId xmlns:a16="http://schemas.microsoft.com/office/drawing/2014/main" id="{C2FFD331-866D-0A4E-9788-80ADC5071A09}"/>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endParaRPr lang="en-US" altLang="zh-CN" sz="2400" b="0" i="1">
              <a:solidFill>
                <a:schemeClr val="tx1"/>
              </a:solidFill>
              <a:latin typeface="Arial" panose="020B0604020202020204" pitchFamily="34" charset="0"/>
              <a:ea typeface="Gulim" panose="020B0600000101010101" pitchFamily="34" charset="-127"/>
            </a:endParaRPr>
          </a:p>
        </p:txBody>
      </p:sp>
      <p:sp>
        <p:nvSpPr>
          <p:cNvPr id="307203" name="Rectangle 21">
            <a:extLst>
              <a:ext uri="{FF2B5EF4-FFF2-40B4-BE49-F238E27FC236}">
                <a16:creationId xmlns:a16="http://schemas.microsoft.com/office/drawing/2014/main" id="{CB62D6EB-CD39-8E48-B1C4-D1AB9B937EC9}"/>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 </a:t>
            </a:r>
            <a:r>
              <a:rPr lang="en-US" altLang="zh-CN" sz="900" b="0">
                <a:solidFill>
                  <a:schemeClr val="tx1"/>
                </a:solidFill>
                <a:latin typeface="Arial" panose="020B0604020202020204" pitchFamily="34" charset="0"/>
                <a:ea typeface="Gulim" panose="020B0600000101010101" pitchFamily="34" charset="-127"/>
              </a:rPr>
              <a:t>4 RUP</a:t>
            </a:r>
            <a:r>
              <a:rPr lang="zh-CN" altLang="en-US" sz="900" b="0">
                <a:solidFill>
                  <a:schemeClr val="tx1"/>
                </a:solidFill>
                <a:latin typeface="Arial" panose="020B0604020202020204" pitchFamily="34" charset="0"/>
                <a:ea typeface="Gulim" panose="020B0600000101010101" pitchFamily="34" charset="-127"/>
              </a:rPr>
              <a:t>内容</a:t>
            </a:r>
            <a:endParaRPr lang="en-US" altLang="zh-CN" sz="900" b="0">
              <a:solidFill>
                <a:schemeClr val="tx1"/>
              </a:solidFill>
              <a:latin typeface="ZapfHumnst BT"/>
              <a:ea typeface="Gulim" panose="020B0600000101010101" pitchFamily="34" charset="-127"/>
            </a:endParaRPr>
          </a:p>
        </p:txBody>
      </p:sp>
      <p:sp>
        <p:nvSpPr>
          <p:cNvPr id="307204" name="Rectangle 2">
            <a:extLst>
              <a:ext uri="{FF2B5EF4-FFF2-40B4-BE49-F238E27FC236}">
                <a16:creationId xmlns:a16="http://schemas.microsoft.com/office/drawing/2014/main" id="{6BDE8810-5B5E-7042-8CDA-4EB8BA01EF16}"/>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307205" name="Rectangle 3">
            <a:extLst>
              <a:ext uri="{FF2B5EF4-FFF2-40B4-BE49-F238E27FC236}">
                <a16:creationId xmlns:a16="http://schemas.microsoft.com/office/drawing/2014/main" id="{B5A44C5B-B3FB-5845-8572-7EB39C792290}"/>
              </a:ext>
            </a:extLst>
          </p:cNvPr>
          <p:cNvSpPr>
            <a:spLocks noGrp="1" noChangeArrowheads="1"/>
          </p:cNvSpPr>
          <p:nvPr>
            <p:ph type="body" idx="1"/>
          </p:nvPr>
        </p:nvSpPr>
        <p:spPr>
          <a:xfrm>
            <a:off x="2498725" y="4051300"/>
            <a:ext cx="3971925"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66" tIns="44933" rIns="89866" bIns="44933"/>
          <a:lstStyle/>
          <a:p>
            <a:pPr eaLnBrk="1" hangingPunct="1"/>
            <a:r>
              <a:rPr lang="zh-CN" altLang="en-US" sz="900">
                <a:latin typeface="ZapfHumnst BT"/>
              </a:rPr>
              <a:t>欲了解更多的信息，请参阅</a:t>
            </a:r>
            <a:r>
              <a:rPr lang="en-US" altLang="zh-CN" sz="900">
                <a:latin typeface="ZapfHumnst BT"/>
              </a:rPr>
              <a:t> </a:t>
            </a:r>
            <a:r>
              <a:rPr lang="en-US" altLang="zh-CN" sz="900" b="1">
                <a:latin typeface="ZapfHumnst BT"/>
              </a:rPr>
              <a:t>Team View &gt;</a:t>
            </a:r>
            <a:r>
              <a:rPr lang="en-US" altLang="zh-CN" sz="900">
                <a:latin typeface="ZapfHumnst BT"/>
              </a:rPr>
              <a:t> </a:t>
            </a:r>
            <a:r>
              <a:rPr lang="en-US" altLang="zh-CN" sz="900" b="1">
                <a:latin typeface="ZapfHumnst BT"/>
              </a:rPr>
              <a:t>Disciplines &gt; Analysis &amp; Design</a:t>
            </a:r>
            <a:r>
              <a:rPr lang="en-US" altLang="zh-CN" sz="900">
                <a:latin typeface="ZapfHumnst BT"/>
              </a:rPr>
              <a:t>.</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15">
            <a:extLst>
              <a:ext uri="{FF2B5EF4-FFF2-40B4-BE49-F238E27FC236}">
                <a16:creationId xmlns:a16="http://schemas.microsoft.com/office/drawing/2014/main" id="{75D41183-8FDA-9448-AA4C-DAC4C2EC4561}"/>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endParaRPr lang="en-US" altLang="zh-CN" sz="2400" b="0" i="1">
              <a:solidFill>
                <a:schemeClr val="tx1"/>
              </a:solidFill>
              <a:latin typeface="Arial" panose="020B0604020202020204" pitchFamily="34" charset="0"/>
              <a:ea typeface="Gulim" panose="020B0600000101010101" pitchFamily="34" charset="-127"/>
            </a:endParaRPr>
          </a:p>
        </p:txBody>
      </p:sp>
      <p:sp>
        <p:nvSpPr>
          <p:cNvPr id="308227" name="Rectangle 21">
            <a:extLst>
              <a:ext uri="{FF2B5EF4-FFF2-40B4-BE49-F238E27FC236}">
                <a16:creationId xmlns:a16="http://schemas.microsoft.com/office/drawing/2014/main" id="{E50D77C7-7D39-FE45-80A5-F9DBCAB6A2C7}"/>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 </a:t>
            </a:r>
            <a:r>
              <a:rPr lang="en-US" altLang="zh-CN" sz="900" b="0">
                <a:solidFill>
                  <a:schemeClr val="tx1"/>
                </a:solidFill>
                <a:latin typeface="Arial" panose="020B0604020202020204" pitchFamily="34" charset="0"/>
                <a:ea typeface="Gulim" panose="020B0600000101010101" pitchFamily="34" charset="-127"/>
              </a:rPr>
              <a:t>4 RUP</a:t>
            </a:r>
            <a:r>
              <a:rPr lang="zh-CN" altLang="en-US" sz="900" b="0">
                <a:solidFill>
                  <a:schemeClr val="tx1"/>
                </a:solidFill>
                <a:latin typeface="Arial" panose="020B0604020202020204" pitchFamily="34" charset="0"/>
                <a:ea typeface="Gulim" panose="020B0600000101010101" pitchFamily="34" charset="-127"/>
              </a:rPr>
              <a:t>内容</a:t>
            </a:r>
            <a:endParaRPr lang="en-US" altLang="zh-CN" sz="900" b="0">
              <a:solidFill>
                <a:schemeClr val="tx1"/>
              </a:solidFill>
              <a:latin typeface="ZapfHumnst BT"/>
              <a:ea typeface="Gulim" panose="020B0600000101010101" pitchFamily="34" charset="-127"/>
            </a:endParaRPr>
          </a:p>
        </p:txBody>
      </p:sp>
      <p:sp>
        <p:nvSpPr>
          <p:cNvPr id="308228" name="Rectangle 2">
            <a:extLst>
              <a:ext uri="{FF2B5EF4-FFF2-40B4-BE49-F238E27FC236}">
                <a16:creationId xmlns:a16="http://schemas.microsoft.com/office/drawing/2014/main" id="{A0B2FB5B-D122-F84A-B4C7-515EE3F160E8}"/>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308229" name="Rectangle 3">
            <a:extLst>
              <a:ext uri="{FF2B5EF4-FFF2-40B4-BE49-F238E27FC236}">
                <a16:creationId xmlns:a16="http://schemas.microsoft.com/office/drawing/2014/main" id="{64BF2923-98E7-5D4B-90C4-1A208BDA8178}"/>
              </a:ext>
            </a:extLst>
          </p:cNvPr>
          <p:cNvSpPr>
            <a:spLocks noGrp="1" noChangeArrowheads="1"/>
          </p:cNvSpPr>
          <p:nvPr>
            <p:ph type="body" idx="1"/>
          </p:nvPr>
        </p:nvSpPr>
        <p:spPr>
          <a:xfrm>
            <a:off x="2498725" y="4051300"/>
            <a:ext cx="3971925"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66" tIns="44933" rIns="89866" bIns="44933"/>
          <a:lstStyle/>
          <a:p>
            <a:pPr eaLnBrk="1" hangingPunct="1"/>
            <a:r>
              <a:rPr lang="zh-CN" altLang="en-US" sz="900">
                <a:latin typeface="ZapfHumnst BT"/>
              </a:rPr>
              <a:t>设计模型是分析与设计原则的主要工件。它展示了模型元素如何来提供系统的行为协作。</a:t>
            </a:r>
            <a:endParaRPr lang="en-US" altLang="zh-CN" sz="900">
              <a:latin typeface="ZapfHumnst BT"/>
            </a:endParaRPr>
          </a:p>
          <a:p>
            <a:pPr eaLnBrk="1" hangingPunct="1"/>
            <a:endParaRPr lang="en-US" altLang="zh-CN" sz="900">
              <a:latin typeface="ZapfHumnst BT"/>
            </a:endParaRPr>
          </a:p>
          <a:p>
            <a:pPr eaLnBrk="1" hangingPunct="1"/>
            <a:endParaRPr lang="en-US" altLang="zh-CN" sz="900">
              <a:latin typeface="ZapfHumnst BT"/>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15">
            <a:extLst>
              <a:ext uri="{FF2B5EF4-FFF2-40B4-BE49-F238E27FC236}">
                <a16:creationId xmlns:a16="http://schemas.microsoft.com/office/drawing/2014/main" id="{CA8D1293-CBCE-904A-B9F3-5B57B213DEA3}"/>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endParaRPr lang="en-US" altLang="zh-CN" sz="2400" b="0" i="1">
              <a:solidFill>
                <a:schemeClr val="tx1"/>
              </a:solidFill>
              <a:latin typeface="Arial" panose="020B0604020202020204" pitchFamily="34" charset="0"/>
              <a:ea typeface="Gulim" panose="020B0600000101010101" pitchFamily="34" charset="-127"/>
            </a:endParaRPr>
          </a:p>
        </p:txBody>
      </p:sp>
      <p:sp>
        <p:nvSpPr>
          <p:cNvPr id="309251" name="Rectangle 21">
            <a:extLst>
              <a:ext uri="{FF2B5EF4-FFF2-40B4-BE49-F238E27FC236}">
                <a16:creationId xmlns:a16="http://schemas.microsoft.com/office/drawing/2014/main" id="{00B66016-C045-EE4F-AFF8-7C984B12F815}"/>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 </a:t>
            </a:r>
            <a:r>
              <a:rPr lang="en-US" altLang="zh-CN" sz="900" b="0">
                <a:solidFill>
                  <a:schemeClr val="tx1"/>
                </a:solidFill>
                <a:latin typeface="Arial" panose="020B0604020202020204" pitchFamily="34" charset="0"/>
                <a:ea typeface="Gulim" panose="020B0600000101010101" pitchFamily="34" charset="-127"/>
              </a:rPr>
              <a:t>4 RUP</a:t>
            </a:r>
            <a:r>
              <a:rPr lang="zh-CN" altLang="en-US" sz="900" b="0">
                <a:solidFill>
                  <a:schemeClr val="tx1"/>
                </a:solidFill>
                <a:latin typeface="Arial" panose="020B0604020202020204" pitchFamily="34" charset="0"/>
                <a:ea typeface="Gulim" panose="020B0600000101010101" pitchFamily="34" charset="-127"/>
              </a:rPr>
              <a:t>内容</a:t>
            </a:r>
            <a:endParaRPr lang="en-US" altLang="zh-CN" sz="900" b="0">
              <a:solidFill>
                <a:schemeClr val="tx1"/>
              </a:solidFill>
              <a:latin typeface="ZapfHumnst BT"/>
              <a:ea typeface="Gulim" panose="020B0600000101010101" pitchFamily="34" charset="-127"/>
            </a:endParaRPr>
          </a:p>
        </p:txBody>
      </p:sp>
      <p:sp>
        <p:nvSpPr>
          <p:cNvPr id="309252" name="Rectangle 2">
            <a:extLst>
              <a:ext uri="{FF2B5EF4-FFF2-40B4-BE49-F238E27FC236}">
                <a16:creationId xmlns:a16="http://schemas.microsoft.com/office/drawing/2014/main" id="{73724401-0329-7448-B32C-80BDAE4C5E02}"/>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309253" name="Rectangle 3">
            <a:extLst>
              <a:ext uri="{FF2B5EF4-FFF2-40B4-BE49-F238E27FC236}">
                <a16:creationId xmlns:a16="http://schemas.microsoft.com/office/drawing/2014/main" id="{D4C7D9CA-B458-824F-93FB-E83111634C34}"/>
              </a:ext>
            </a:extLst>
          </p:cNvPr>
          <p:cNvSpPr>
            <a:spLocks noGrp="1" noChangeArrowheads="1"/>
          </p:cNvSpPr>
          <p:nvPr>
            <p:ph type="body" idx="1"/>
          </p:nvPr>
        </p:nvSpPr>
        <p:spPr>
          <a:xfrm>
            <a:off x="2498725" y="4051300"/>
            <a:ext cx="3971925"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66" tIns="44933" rIns="89866" bIns="44933"/>
          <a:lstStyle/>
          <a:p>
            <a:pPr eaLnBrk="1" hangingPunct="1"/>
            <a:r>
              <a:rPr lang="zh-CN" altLang="en-US" sz="900">
                <a:latin typeface="ZapfHumnst BT"/>
              </a:rPr>
              <a:t>测试实现原则范围受限于组件的单元测试。测试原则中描述了系统测试和集成测试。在系统测试的层次，实现和测试原则事实上相互限制。</a:t>
            </a:r>
            <a:endParaRPr lang="en-US" altLang="zh-CN" sz="900">
              <a:latin typeface="ZapfHumnst BT"/>
            </a:endParaRPr>
          </a:p>
          <a:p>
            <a:pPr eaLnBrk="1" hangingPunct="1"/>
            <a:r>
              <a:rPr lang="zh-CN" altLang="en-US" sz="900">
                <a:latin typeface="ZapfHumnst BT"/>
              </a:rPr>
              <a:t>关键概念：</a:t>
            </a:r>
            <a:endParaRPr lang="en-US" altLang="zh-CN" sz="900">
              <a:latin typeface="ZapfHumnst BT"/>
            </a:endParaRPr>
          </a:p>
          <a:p>
            <a:pPr marL="217488" lvl="1" indent="-107950" eaLnBrk="1" hangingPunct="1">
              <a:lnSpc>
                <a:spcPct val="85000"/>
              </a:lnSpc>
              <a:buFontTx/>
              <a:buChar char="•"/>
            </a:pPr>
            <a:r>
              <a:rPr lang="zh-CN" altLang="en-US" sz="900">
                <a:latin typeface="ZapfHumnst BT"/>
              </a:rPr>
              <a:t>构建</a:t>
            </a:r>
            <a:r>
              <a:rPr lang="en-US" altLang="zh-CN" sz="900">
                <a:latin typeface="ZapfHumnst BT"/>
              </a:rPr>
              <a:t> – </a:t>
            </a:r>
            <a:r>
              <a:rPr lang="zh-CN" altLang="en-US" sz="900">
                <a:latin typeface="ZapfHumnst BT"/>
              </a:rPr>
              <a:t>系统或者系统一部分展示了最终产品提供的功能的子集。</a:t>
            </a:r>
            <a:endParaRPr lang="en-US" altLang="zh-CN" sz="900">
              <a:latin typeface="ZapfHumnst BT"/>
            </a:endParaRPr>
          </a:p>
          <a:p>
            <a:pPr marL="217488" lvl="1" indent="-107950" eaLnBrk="1" hangingPunct="1">
              <a:lnSpc>
                <a:spcPct val="85000"/>
              </a:lnSpc>
              <a:buFontTx/>
              <a:buChar char="•"/>
            </a:pPr>
            <a:r>
              <a:rPr lang="zh-CN" altLang="en-US" sz="900">
                <a:latin typeface="ZapfHumnst BT"/>
              </a:rPr>
              <a:t>集成</a:t>
            </a:r>
            <a:r>
              <a:rPr lang="en-US" altLang="zh-CN" sz="900">
                <a:latin typeface="ZapfHumnst BT"/>
              </a:rPr>
              <a:t> – </a:t>
            </a:r>
            <a:r>
              <a:rPr lang="zh-CN" altLang="en-US" sz="900">
                <a:latin typeface="ZapfHumnst BT"/>
              </a:rPr>
              <a:t>把分散的软件构件组合成为一个整体。</a:t>
            </a:r>
            <a:endParaRPr lang="en-US" altLang="zh-CN" sz="900">
              <a:latin typeface="ZapfHumnst BT"/>
            </a:endParaRPr>
          </a:p>
          <a:p>
            <a:pPr marL="217488" lvl="1" indent="-107950" eaLnBrk="1" hangingPunct="1">
              <a:lnSpc>
                <a:spcPct val="85000"/>
              </a:lnSpc>
              <a:buFontTx/>
              <a:buChar char="•"/>
            </a:pPr>
            <a:r>
              <a:rPr lang="zh-CN" altLang="en-US" sz="900">
                <a:latin typeface="ZapfHumnst BT"/>
              </a:rPr>
              <a:t>原型</a:t>
            </a:r>
            <a:r>
              <a:rPr lang="en-US" altLang="zh-CN" sz="900">
                <a:latin typeface="ZapfHumnst BT"/>
              </a:rPr>
              <a:t> – </a:t>
            </a:r>
            <a:r>
              <a:rPr lang="zh-CN" altLang="en-US" sz="900">
                <a:latin typeface="ZapfHumnst BT"/>
              </a:rPr>
              <a:t>用来检查业务的可行性，展示关键的技术，获得项目承诺或者资金，进一步理解需求并检查其可用性。</a:t>
            </a:r>
            <a:endParaRPr lang="en-US" altLang="zh-CN" sz="900">
              <a:latin typeface="ZapfHumnst BT"/>
            </a:endParaRPr>
          </a:p>
          <a:p>
            <a:pPr eaLnBrk="1" hangingPunct="1"/>
            <a:r>
              <a:rPr lang="zh-CN" altLang="en-US" sz="900">
                <a:latin typeface="ZapfHumnst BT"/>
              </a:rPr>
              <a:t>欲了解更多的信息，请参阅</a:t>
            </a:r>
            <a:r>
              <a:rPr lang="en-US" altLang="zh-CN" sz="900" b="1">
                <a:latin typeface="ZapfHumnst BT"/>
              </a:rPr>
              <a:t>Team View &gt;</a:t>
            </a:r>
            <a:r>
              <a:rPr lang="en-US" altLang="zh-CN" sz="900">
                <a:latin typeface="ZapfHumnst BT"/>
              </a:rPr>
              <a:t> </a:t>
            </a:r>
            <a:r>
              <a:rPr lang="en-US" altLang="zh-CN" sz="900" b="1">
                <a:latin typeface="ZapfHumnst BT"/>
              </a:rPr>
              <a:t>Disciplines &gt; Implementation</a:t>
            </a:r>
            <a:r>
              <a:rPr lang="en-US" altLang="zh-CN" sz="900">
                <a:latin typeface="ZapfHumnst BT"/>
              </a:rPr>
              <a:t>.</a:t>
            </a:r>
          </a:p>
          <a:p>
            <a:pPr eaLnBrk="1" hangingPunct="1"/>
            <a:endParaRPr lang="en-US" altLang="zh-CN" sz="900">
              <a:latin typeface="ZapfHumnst BT"/>
            </a:endParaRPr>
          </a:p>
          <a:p>
            <a:pPr eaLnBrk="1" hangingPunct="1">
              <a:buFontTx/>
              <a:buChar char="•"/>
            </a:pPr>
            <a:endParaRPr lang="en-US" altLang="zh-CN" sz="900">
              <a:latin typeface="ZapfHumnst BT"/>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15">
            <a:extLst>
              <a:ext uri="{FF2B5EF4-FFF2-40B4-BE49-F238E27FC236}">
                <a16:creationId xmlns:a16="http://schemas.microsoft.com/office/drawing/2014/main" id="{9ADB2B7F-A2E4-ED4D-AF47-D0FD95757C04}"/>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endParaRPr lang="en-US" altLang="zh-CN" sz="2400" b="0" i="1">
              <a:solidFill>
                <a:schemeClr val="tx1"/>
              </a:solidFill>
              <a:latin typeface="Arial" panose="020B0604020202020204" pitchFamily="34" charset="0"/>
              <a:ea typeface="Gulim" panose="020B0600000101010101" pitchFamily="34" charset="-127"/>
            </a:endParaRPr>
          </a:p>
        </p:txBody>
      </p:sp>
      <p:sp>
        <p:nvSpPr>
          <p:cNvPr id="310275" name="Rectangle 21">
            <a:extLst>
              <a:ext uri="{FF2B5EF4-FFF2-40B4-BE49-F238E27FC236}">
                <a16:creationId xmlns:a16="http://schemas.microsoft.com/office/drawing/2014/main" id="{A39F73B9-97C7-5444-808E-87380AD36F29}"/>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 </a:t>
            </a:r>
            <a:r>
              <a:rPr lang="en-US" altLang="zh-CN" sz="900" b="0">
                <a:solidFill>
                  <a:schemeClr val="tx1"/>
                </a:solidFill>
                <a:latin typeface="Arial" panose="020B0604020202020204" pitchFamily="34" charset="0"/>
                <a:ea typeface="Gulim" panose="020B0600000101010101" pitchFamily="34" charset="-127"/>
              </a:rPr>
              <a:t>4 RUP</a:t>
            </a:r>
            <a:r>
              <a:rPr lang="zh-CN" altLang="en-US" sz="900" b="0">
                <a:solidFill>
                  <a:schemeClr val="tx1"/>
                </a:solidFill>
                <a:latin typeface="Arial" panose="020B0604020202020204" pitchFamily="34" charset="0"/>
                <a:ea typeface="Gulim" panose="020B0600000101010101" pitchFamily="34" charset="-127"/>
              </a:rPr>
              <a:t>内容</a:t>
            </a:r>
            <a:endParaRPr lang="en-US" altLang="zh-CN" sz="900" b="0">
              <a:solidFill>
                <a:schemeClr val="tx1"/>
              </a:solidFill>
              <a:latin typeface="ZapfHumnst BT"/>
              <a:ea typeface="Gulim" panose="020B0600000101010101" pitchFamily="34" charset="-127"/>
            </a:endParaRPr>
          </a:p>
        </p:txBody>
      </p:sp>
      <p:sp>
        <p:nvSpPr>
          <p:cNvPr id="310276" name="Rectangle 2">
            <a:extLst>
              <a:ext uri="{FF2B5EF4-FFF2-40B4-BE49-F238E27FC236}">
                <a16:creationId xmlns:a16="http://schemas.microsoft.com/office/drawing/2014/main" id="{29F4A1CA-1761-584F-AF9E-C2426A2EED10}"/>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310277" name="Rectangle 3">
            <a:extLst>
              <a:ext uri="{FF2B5EF4-FFF2-40B4-BE49-F238E27FC236}">
                <a16:creationId xmlns:a16="http://schemas.microsoft.com/office/drawing/2014/main" id="{1F24F101-6996-0545-A6B7-F9CA723BAEA8}"/>
              </a:ext>
            </a:extLst>
          </p:cNvPr>
          <p:cNvSpPr>
            <a:spLocks noGrp="1" noChangeArrowheads="1"/>
          </p:cNvSpPr>
          <p:nvPr>
            <p:ph type="body" idx="1"/>
          </p:nvPr>
        </p:nvSpPr>
        <p:spPr>
          <a:xfrm>
            <a:off x="2498725" y="4051300"/>
            <a:ext cx="3971925"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66" tIns="44933" rIns="89866" bIns="44933"/>
          <a:lstStyle/>
          <a:p>
            <a:pPr eaLnBrk="1" hangingPunct="1">
              <a:spcBef>
                <a:spcPts val="475"/>
              </a:spcBef>
              <a:spcAft>
                <a:spcPts val="475"/>
              </a:spcAft>
            </a:pPr>
            <a:r>
              <a:rPr lang="zh-CN" altLang="en-US" sz="900" b="1">
                <a:latin typeface="ZapfHumnst BT"/>
              </a:rPr>
              <a:t>实现模型</a:t>
            </a:r>
            <a:r>
              <a:rPr lang="zh-CN" altLang="en-US" sz="900">
                <a:latin typeface="ZapfHumnst BT"/>
              </a:rPr>
              <a:t>是一批组件和包含组件的子系统。</a:t>
            </a:r>
            <a:endParaRPr lang="en-US" altLang="zh-CN" sz="900">
              <a:latin typeface="ZapfHumnst BT"/>
            </a:endParaRPr>
          </a:p>
          <a:p>
            <a:pPr eaLnBrk="1" hangingPunct="1">
              <a:spcBef>
                <a:spcPts val="475"/>
              </a:spcBef>
              <a:spcAft>
                <a:spcPts val="475"/>
              </a:spcAft>
            </a:pPr>
            <a:r>
              <a:rPr lang="zh-CN" altLang="en-US" sz="900" b="1">
                <a:latin typeface="ZapfHumnst BT"/>
              </a:rPr>
              <a:t>实现元素</a:t>
            </a:r>
            <a:r>
              <a:rPr lang="zh-CN" altLang="en-US" sz="900">
                <a:latin typeface="ZapfHumnst BT"/>
              </a:rPr>
              <a:t>代表一些软件代码（源代码、二进制或者可执行的）或者一个包含信息的文件（例如启动文件或者自述文件）。组件也可以成为其他组件的集合，例如，一个应用包含许多可执行文件。</a:t>
            </a:r>
            <a:endParaRPr lang="en-US" altLang="zh-CN" sz="900">
              <a:latin typeface="ZapfHumnst BT"/>
            </a:endParaRPr>
          </a:p>
          <a:p>
            <a:pPr eaLnBrk="1" hangingPunct="1">
              <a:spcBef>
                <a:spcPts val="475"/>
              </a:spcBef>
              <a:spcAft>
                <a:spcPts val="475"/>
              </a:spcAft>
            </a:pPr>
            <a:r>
              <a:rPr lang="zh-CN" altLang="en-US" sz="900" b="1">
                <a:latin typeface="ZapfHumnst BT"/>
              </a:rPr>
              <a:t>实现子系统</a:t>
            </a:r>
            <a:r>
              <a:rPr lang="en-US" altLang="zh-CN" sz="900">
                <a:latin typeface="ZapfHumnst BT"/>
              </a:rPr>
              <a:t> </a:t>
            </a:r>
            <a:r>
              <a:rPr lang="zh-CN" altLang="en-US" sz="900">
                <a:latin typeface="ZapfHumnst BT"/>
              </a:rPr>
              <a:t>是一组元素和其他的实现子系统，它被用来通过减少需求考虑部分的数量来构造实现模型。</a:t>
            </a:r>
            <a:endParaRPr lang="en-US" altLang="zh-CN" sz="900">
              <a:latin typeface="ZapfHumnst BT"/>
            </a:endParaRPr>
          </a:p>
          <a:p>
            <a:pPr eaLnBrk="1" hangingPunct="1">
              <a:spcBef>
                <a:spcPts val="475"/>
              </a:spcBef>
              <a:spcAft>
                <a:spcPts val="475"/>
              </a:spcAft>
            </a:pPr>
            <a:endParaRPr lang="en-US" altLang="zh-CN" sz="900">
              <a:latin typeface="ZapfHumnst BT"/>
            </a:endParaRPr>
          </a:p>
          <a:p>
            <a:pPr eaLnBrk="1" hangingPunct="1"/>
            <a:endParaRPr lang="en-US" altLang="zh-CN" sz="900">
              <a:latin typeface="ZapfHumnst BT"/>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15">
            <a:extLst>
              <a:ext uri="{FF2B5EF4-FFF2-40B4-BE49-F238E27FC236}">
                <a16:creationId xmlns:a16="http://schemas.microsoft.com/office/drawing/2014/main" id="{53D7D721-E7E8-4F4D-8BEF-4EAE80B020C8}"/>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endParaRPr lang="en-US" altLang="zh-CN" sz="2400" b="0" i="1">
              <a:solidFill>
                <a:schemeClr val="tx1"/>
              </a:solidFill>
              <a:latin typeface="Arial" panose="020B0604020202020204" pitchFamily="34" charset="0"/>
              <a:ea typeface="Gulim" panose="020B0600000101010101" pitchFamily="34" charset="-127"/>
            </a:endParaRPr>
          </a:p>
        </p:txBody>
      </p:sp>
      <p:sp>
        <p:nvSpPr>
          <p:cNvPr id="311299" name="Rectangle 21">
            <a:extLst>
              <a:ext uri="{FF2B5EF4-FFF2-40B4-BE49-F238E27FC236}">
                <a16:creationId xmlns:a16="http://schemas.microsoft.com/office/drawing/2014/main" id="{37204D21-385F-7C4A-97CA-DB766D3ECF43}"/>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 </a:t>
            </a:r>
            <a:r>
              <a:rPr lang="en-US" altLang="zh-CN" sz="900" b="0">
                <a:solidFill>
                  <a:schemeClr val="tx1"/>
                </a:solidFill>
                <a:latin typeface="Arial" panose="020B0604020202020204" pitchFamily="34" charset="0"/>
                <a:ea typeface="Gulim" panose="020B0600000101010101" pitchFamily="34" charset="-127"/>
              </a:rPr>
              <a:t>4 RUP</a:t>
            </a:r>
            <a:r>
              <a:rPr lang="zh-CN" altLang="en-US" sz="900" b="0">
                <a:solidFill>
                  <a:schemeClr val="tx1"/>
                </a:solidFill>
                <a:latin typeface="Arial" panose="020B0604020202020204" pitchFamily="34" charset="0"/>
                <a:ea typeface="Gulim" panose="020B0600000101010101" pitchFamily="34" charset="-127"/>
              </a:rPr>
              <a:t>内容</a:t>
            </a:r>
            <a:endParaRPr lang="en-US" altLang="zh-CN" sz="900" b="0">
              <a:solidFill>
                <a:schemeClr val="tx1"/>
              </a:solidFill>
              <a:latin typeface="ZapfHumnst BT"/>
              <a:ea typeface="Gulim" panose="020B0600000101010101" pitchFamily="34" charset="-127"/>
            </a:endParaRPr>
          </a:p>
        </p:txBody>
      </p:sp>
      <p:sp>
        <p:nvSpPr>
          <p:cNvPr id="311300" name="Rectangle 2">
            <a:extLst>
              <a:ext uri="{FF2B5EF4-FFF2-40B4-BE49-F238E27FC236}">
                <a16:creationId xmlns:a16="http://schemas.microsoft.com/office/drawing/2014/main" id="{6975D626-2348-8F46-B29A-1FBEC38FCB04}"/>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311301" name="Rectangle 3">
            <a:extLst>
              <a:ext uri="{FF2B5EF4-FFF2-40B4-BE49-F238E27FC236}">
                <a16:creationId xmlns:a16="http://schemas.microsoft.com/office/drawing/2014/main" id="{110F1C66-3035-A54B-BED5-1BCA786D67CD}"/>
              </a:ext>
            </a:extLst>
          </p:cNvPr>
          <p:cNvSpPr>
            <a:spLocks noGrp="1" noChangeArrowheads="1"/>
          </p:cNvSpPr>
          <p:nvPr>
            <p:ph type="body" idx="1"/>
          </p:nvPr>
        </p:nvSpPr>
        <p:spPr>
          <a:xfrm>
            <a:off x="2498725" y="4051300"/>
            <a:ext cx="3970338"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66" tIns="44933" rIns="89866" bIns="44933"/>
          <a:lstStyle/>
          <a:p>
            <a:pPr eaLnBrk="1" hangingPunct="1">
              <a:spcBef>
                <a:spcPts val="475"/>
              </a:spcBef>
              <a:spcAft>
                <a:spcPts val="475"/>
              </a:spcAft>
            </a:pPr>
            <a:r>
              <a:rPr lang="zh-CN" altLang="en-US" sz="900">
                <a:latin typeface="ZapfHumnst BT"/>
              </a:rPr>
              <a:t>构建当前正在进行的活动，来确保所开发的功能及时更新。每次构建是在配置控制下，以防当添加功能导致破坏或者其他构建完成时需要对早期版本的回滚。</a:t>
            </a:r>
            <a:endParaRPr lang="en-US" altLang="zh-CN" sz="900">
              <a:latin typeface="ZapfHumnst BT"/>
            </a:endParaRPr>
          </a:p>
          <a:p>
            <a:pPr eaLnBrk="1" hangingPunct="1">
              <a:spcBef>
                <a:spcPts val="475"/>
              </a:spcBef>
              <a:spcAft>
                <a:spcPts val="475"/>
              </a:spcAft>
            </a:pPr>
            <a:r>
              <a:rPr lang="zh-CN" altLang="en-US" sz="900">
                <a:latin typeface="ZapfHumnst BT"/>
              </a:rPr>
              <a:t>在迭代软件开发中，有许多次构建。每次构建提供早期的审核点，并且帮助尽早发现集成问题。</a:t>
            </a:r>
            <a:endParaRPr lang="en-US" altLang="zh-CN" sz="900">
              <a:latin typeface="ZapfHumnst BT"/>
            </a:endParaRPr>
          </a:p>
          <a:p>
            <a:pPr eaLnBrk="1" hangingPunct="1"/>
            <a:r>
              <a:rPr lang="zh-CN" altLang="en-US" sz="900">
                <a:latin typeface="ZapfHumnst BT"/>
              </a:rPr>
              <a:t>欲了解跟多信息，请参阅</a:t>
            </a:r>
            <a:r>
              <a:rPr lang="en-US" altLang="zh-CN" sz="900">
                <a:latin typeface="ZapfHumnst BT"/>
              </a:rPr>
              <a:t> </a:t>
            </a:r>
            <a:r>
              <a:rPr lang="en-US" altLang="zh-CN" sz="900" b="1">
                <a:latin typeface="ZapfHumnst BT"/>
              </a:rPr>
              <a:t>Team View &gt; Work Products &gt; RUP Domains &gt; Implementation &gt; Build.</a:t>
            </a:r>
          </a:p>
          <a:p>
            <a:pPr eaLnBrk="1" hangingPunct="1"/>
            <a:endParaRPr lang="en-US" altLang="zh-CN" sz="900" b="1">
              <a:latin typeface="ZapfHumnst BT"/>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15">
            <a:extLst>
              <a:ext uri="{FF2B5EF4-FFF2-40B4-BE49-F238E27FC236}">
                <a16:creationId xmlns:a16="http://schemas.microsoft.com/office/drawing/2014/main" id="{8F6814FA-B9C1-174D-BF04-75803A6462CC}"/>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endParaRPr lang="en-US" altLang="zh-CN" sz="2400" b="0" i="1">
              <a:solidFill>
                <a:schemeClr val="tx1"/>
              </a:solidFill>
              <a:latin typeface="Arial" panose="020B0604020202020204" pitchFamily="34" charset="0"/>
              <a:ea typeface="Gulim" panose="020B0600000101010101" pitchFamily="34" charset="-127"/>
            </a:endParaRPr>
          </a:p>
        </p:txBody>
      </p:sp>
      <p:sp>
        <p:nvSpPr>
          <p:cNvPr id="312323" name="Rectangle 21">
            <a:extLst>
              <a:ext uri="{FF2B5EF4-FFF2-40B4-BE49-F238E27FC236}">
                <a16:creationId xmlns:a16="http://schemas.microsoft.com/office/drawing/2014/main" id="{A9CF17A5-92B0-0C4C-B53F-757255BF8266}"/>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 </a:t>
            </a:r>
            <a:r>
              <a:rPr lang="en-US" altLang="zh-CN" sz="900" b="0">
                <a:solidFill>
                  <a:schemeClr val="tx1"/>
                </a:solidFill>
                <a:latin typeface="Arial" panose="020B0604020202020204" pitchFamily="34" charset="0"/>
                <a:ea typeface="Gulim" panose="020B0600000101010101" pitchFamily="34" charset="-127"/>
              </a:rPr>
              <a:t>4 RUP</a:t>
            </a:r>
            <a:r>
              <a:rPr lang="zh-CN" altLang="en-US" sz="900" b="0">
                <a:solidFill>
                  <a:schemeClr val="tx1"/>
                </a:solidFill>
                <a:latin typeface="Arial" panose="020B0604020202020204" pitchFamily="34" charset="0"/>
                <a:ea typeface="Gulim" panose="020B0600000101010101" pitchFamily="34" charset="-127"/>
              </a:rPr>
              <a:t>内容</a:t>
            </a:r>
            <a:endParaRPr lang="en-US" altLang="zh-CN" sz="900" b="0">
              <a:solidFill>
                <a:schemeClr val="tx1"/>
              </a:solidFill>
              <a:latin typeface="ZapfHumnst BT"/>
              <a:ea typeface="Gulim" panose="020B0600000101010101" pitchFamily="34" charset="-127"/>
            </a:endParaRPr>
          </a:p>
        </p:txBody>
      </p:sp>
      <p:sp>
        <p:nvSpPr>
          <p:cNvPr id="312324" name="Rectangle 2">
            <a:extLst>
              <a:ext uri="{FF2B5EF4-FFF2-40B4-BE49-F238E27FC236}">
                <a16:creationId xmlns:a16="http://schemas.microsoft.com/office/drawing/2014/main" id="{BAF82F29-D205-994B-B371-73C3EB57782A}"/>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312325" name="Rectangle 3">
            <a:extLst>
              <a:ext uri="{FF2B5EF4-FFF2-40B4-BE49-F238E27FC236}">
                <a16:creationId xmlns:a16="http://schemas.microsoft.com/office/drawing/2014/main" id="{721E355C-DA2C-E84C-8771-8131662B322A}"/>
              </a:ext>
            </a:extLst>
          </p:cNvPr>
          <p:cNvSpPr>
            <a:spLocks noGrp="1" noChangeArrowheads="1"/>
          </p:cNvSpPr>
          <p:nvPr>
            <p:ph type="body" idx="1"/>
          </p:nvPr>
        </p:nvSpPr>
        <p:spPr>
          <a:xfrm>
            <a:off x="2498725" y="4051300"/>
            <a:ext cx="3970338"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66" tIns="44933" rIns="89866" bIns="44933"/>
          <a:lstStyle/>
          <a:p>
            <a:pPr eaLnBrk="1" hangingPunct="1"/>
            <a:r>
              <a:rPr lang="en-US" altLang="zh-CN" sz="900">
                <a:latin typeface="ZapfHumnst BT"/>
              </a:rPr>
              <a:t>RUP</a:t>
            </a:r>
            <a:r>
              <a:rPr lang="zh-CN" altLang="en-US" sz="900">
                <a:latin typeface="ZapfHumnst BT"/>
              </a:rPr>
              <a:t>测试原则是：</a:t>
            </a:r>
            <a:r>
              <a:rPr lang="en-US" altLang="zh-CN" sz="900">
                <a:latin typeface="ZapfHumnst BT"/>
              </a:rPr>
              <a:t> </a:t>
            </a:r>
          </a:p>
          <a:p>
            <a:pPr marL="217488" lvl="1" indent="-109538" eaLnBrk="1" hangingPunct="1">
              <a:lnSpc>
                <a:spcPct val="85000"/>
              </a:lnSpc>
              <a:buFontTx/>
              <a:buChar char="•"/>
            </a:pPr>
            <a:r>
              <a:rPr lang="zh-CN" altLang="en-US" sz="900">
                <a:latin typeface="ZapfHumnst BT"/>
              </a:rPr>
              <a:t>迭代测试过程为中心</a:t>
            </a:r>
            <a:endParaRPr lang="en-US" altLang="zh-CN" sz="900">
              <a:latin typeface="ZapfHumnst BT"/>
            </a:endParaRPr>
          </a:p>
          <a:p>
            <a:pPr marL="217488" lvl="1" indent="-109538" eaLnBrk="1" hangingPunct="1">
              <a:lnSpc>
                <a:spcPct val="85000"/>
              </a:lnSpc>
              <a:buFontTx/>
              <a:buChar char="•"/>
            </a:pPr>
            <a:r>
              <a:rPr lang="zh-CN" altLang="en-US" sz="900">
                <a:latin typeface="ZapfHumnst BT"/>
              </a:rPr>
              <a:t>可扩展和可定制</a:t>
            </a:r>
            <a:endParaRPr lang="en-US" altLang="zh-CN" sz="900">
              <a:latin typeface="ZapfHumnst BT"/>
            </a:endParaRPr>
          </a:p>
          <a:p>
            <a:pPr marL="217488" lvl="1" indent="-109538" eaLnBrk="1" hangingPunct="1">
              <a:lnSpc>
                <a:spcPct val="85000"/>
              </a:lnSpc>
              <a:buFontTx/>
              <a:buChar char="•"/>
            </a:pPr>
            <a:r>
              <a:rPr lang="zh-CN" altLang="en-US" sz="900">
                <a:latin typeface="ZapfHumnst BT"/>
              </a:rPr>
              <a:t>灵活性设计</a:t>
            </a:r>
            <a:endParaRPr lang="en-US" altLang="zh-CN" sz="900">
              <a:latin typeface="ZapfHumnst BT"/>
            </a:endParaRPr>
          </a:p>
          <a:p>
            <a:pPr marL="217488" lvl="1" indent="-109538" eaLnBrk="1" hangingPunct="1">
              <a:lnSpc>
                <a:spcPct val="85000"/>
              </a:lnSpc>
              <a:buFontTx/>
              <a:buChar char="•"/>
            </a:pPr>
            <a:r>
              <a:rPr lang="zh-CN" altLang="en-US" sz="900">
                <a:latin typeface="ZapfHumnst BT"/>
              </a:rPr>
              <a:t>专注于效率</a:t>
            </a:r>
            <a:endParaRPr lang="en-US" altLang="zh-CN" sz="900">
              <a:latin typeface="ZapfHumnst BT"/>
            </a:endParaRPr>
          </a:p>
          <a:p>
            <a:pPr eaLnBrk="1" hangingPunct="1"/>
            <a:r>
              <a:rPr lang="zh-CN" altLang="en-US" sz="900">
                <a:latin typeface="ZapfHumnst BT"/>
              </a:rPr>
              <a:t>测试原则展示了一个流程和一组推荐的原则来指导测试。不像传统的瀑布测试流程，</a:t>
            </a:r>
            <a:r>
              <a:rPr lang="en-US" altLang="zh-CN" sz="900">
                <a:latin typeface="ZapfHumnst BT"/>
              </a:rPr>
              <a:t>RUP</a:t>
            </a:r>
            <a:r>
              <a:rPr lang="zh-CN" altLang="en-US" sz="900">
                <a:latin typeface="ZapfHumnst BT"/>
              </a:rPr>
              <a:t>主张迭代方法测试。迭代测试允许你：</a:t>
            </a:r>
            <a:endParaRPr lang="en-US" altLang="zh-CN" sz="900">
              <a:latin typeface="ZapfHumnst BT"/>
            </a:endParaRPr>
          </a:p>
          <a:p>
            <a:pPr marL="217488" lvl="1" indent="-109538" eaLnBrk="1" hangingPunct="1">
              <a:lnSpc>
                <a:spcPct val="85000"/>
              </a:lnSpc>
              <a:buFontTx/>
              <a:buChar char="•"/>
            </a:pPr>
            <a:r>
              <a:rPr lang="zh-CN" altLang="en-US" sz="900">
                <a:latin typeface="ZapfHumnst BT"/>
              </a:rPr>
              <a:t>在开发过程早期降低高风险。</a:t>
            </a:r>
            <a:endParaRPr lang="en-US" altLang="zh-CN" sz="900">
              <a:latin typeface="ZapfHumnst BT"/>
            </a:endParaRPr>
          </a:p>
          <a:p>
            <a:pPr marL="217488" lvl="1" indent="-109538" eaLnBrk="1" hangingPunct="1">
              <a:lnSpc>
                <a:spcPct val="85000"/>
              </a:lnSpc>
              <a:buFontTx/>
              <a:buChar char="•"/>
            </a:pPr>
            <a:r>
              <a:rPr lang="zh-CN" altLang="en-US" sz="900">
                <a:latin typeface="ZapfHumnst BT"/>
              </a:rPr>
              <a:t>关注有影响最大的时间和地点。</a:t>
            </a:r>
            <a:endParaRPr lang="en-US" altLang="zh-CN" sz="900">
              <a:latin typeface="ZapfHumnst BT"/>
            </a:endParaRPr>
          </a:p>
          <a:p>
            <a:pPr marL="217488" lvl="1" indent="-109538" eaLnBrk="1" hangingPunct="1">
              <a:lnSpc>
                <a:spcPct val="85000"/>
              </a:lnSpc>
              <a:buFontTx/>
              <a:buChar char="•"/>
            </a:pPr>
            <a:r>
              <a:rPr lang="zh-CN" altLang="en-US" sz="900">
                <a:latin typeface="ZapfHumnst BT"/>
              </a:rPr>
              <a:t>按照你的需要来调整方法、流程、资产来使它的作用最大化。</a:t>
            </a:r>
            <a:endParaRPr lang="en-US" altLang="zh-CN" sz="900">
              <a:latin typeface="ZapfHumnst BT"/>
            </a:endParaRPr>
          </a:p>
          <a:p>
            <a:pPr eaLnBrk="1" hangingPunct="1"/>
            <a:r>
              <a:rPr lang="en-US" altLang="zh-CN" sz="900">
                <a:latin typeface="ZapfHumnst BT"/>
              </a:rPr>
              <a:t>RUP</a:t>
            </a:r>
            <a:r>
              <a:rPr lang="zh-CN" altLang="en-US" sz="900">
                <a:latin typeface="ZapfHumnst BT"/>
              </a:rPr>
              <a:t>测试原则是基于稳定性和适应性来设计的。它的流程框架可以支撑不同大小的组织。它推荐的方法可以在一个组织中适应正式和非正式的测试。</a:t>
            </a:r>
            <a:endParaRPr lang="en-US" altLang="zh-CN" sz="900">
              <a:latin typeface="ZapfHumnst BT"/>
            </a:endParaRPr>
          </a:p>
          <a:p>
            <a:pPr eaLnBrk="1" hangingPunct="1"/>
            <a:r>
              <a:rPr lang="zh-CN" altLang="en-US" sz="900">
                <a:latin typeface="ZapfHumnst BT"/>
              </a:rPr>
              <a:t>测试原则优先考虑的是最大化组织测试工作的效果。</a:t>
            </a:r>
            <a:endParaRPr lang="en-US" altLang="zh-CN" sz="900">
              <a:latin typeface="ZapfHumnst BT"/>
            </a:endParaRPr>
          </a:p>
          <a:p>
            <a:pPr eaLnBrk="1" hangingPunct="1"/>
            <a:r>
              <a:rPr lang="zh-CN" altLang="en-US" sz="900">
                <a:latin typeface="ZapfHumnst BT"/>
              </a:rPr>
              <a:t>欲了解更多的信息，请参阅</a:t>
            </a:r>
            <a:r>
              <a:rPr lang="en-US" altLang="zh-CN" sz="900" b="1">
                <a:latin typeface="ZapfHumnst BT"/>
              </a:rPr>
              <a:t>Team View &gt;</a:t>
            </a:r>
            <a:r>
              <a:rPr lang="en-US" altLang="zh-CN" sz="900">
                <a:latin typeface="ZapfHumnst BT"/>
              </a:rPr>
              <a:t> </a:t>
            </a:r>
            <a:r>
              <a:rPr lang="en-US" altLang="zh-CN" sz="900" b="1">
                <a:latin typeface="ZapfHumnst BT"/>
              </a:rPr>
              <a:t>Disciplines &gt;Test</a:t>
            </a:r>
            <a:r>
              <a:rPr lang="en-US" altLang="zh-CN" sz="900">
                <a:latin typeface="ZapfHumnst BT"/>
              </a:rPr>
              <a:t>.</a:t>
            </a:r>
          </a:p>
          <a:p>
            <a:pPr eaLnBrk="1" hangingPunct="1"/>
            <a:endParaRPr lang="en-US" altLang="zh-CN" sz="900">
              <a:latin typeface="ZapfHumnst B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5">
            <a:extLst>
              <a:ext uri="{FF2B5EF4-FFF2-40B4-BE49-F238E27FC236}">
                <a16:creationId xmlns:a16="http://schemas.microsoft.com/office/drawing/2014/main" id="{3D9F7F35-0BF4-8444-8884-7DCAD6CECF9C}"/>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p>
        </p:txBody>
      </p:sp>
      <p:sp>
        <p:nvSpPr>
          <p:cNvPr id="230403" name="Rectangle 21">
            <a:extLst>
              <a:ext uri="{FF2B5EF4-FFF2-40B4-BE49-F238E27FC236}">
                <a16:creationId xmlns:a16="http://schemas.microsoft.com/office/drawing/2014/main" id="{40449EAF-70A8-0240-8ACD-961BD4ECC595}"/>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a:t>
            </a:r>
            <a:r>
              <a:rPr lang="en-US" altLang="zh-CN" sz="900" b="0">
                <a:solidFill>
                  <a:schemeClr val="tx1"/>
                </a:solidFill>
                <a:latin typeface="Arial" panose="020B0604020202020204" pitchFamily="34" charset="0"/>
                <a:ea typeface="Gulim" panose="020B0600000101010101" pitchFamily="34" charset="-127"/>
              </a:rPr>
              <a:t> 1 RUP</a:t>
            </a:r>
            <a:r>
              <a:rPr lang="zh-CN" altLang="en-US" sz="900" b="0">
                <a:solidFill>
                  <a:schemeClr val="tx1"/>
                </a:solidFill>
                <a:latin typeface="Arial" panose="020B0604020202020204" pitchFamily="34" charset="0"/>
                <a:ea typeface="Gulim" panose="020B0600000101010101" pitchFamily="34" charset="-127"/>
              </a:rPr>
              <a:t>的引入和主要原则</a:t>
            </a:r>
            <a:endParaRPr lang="en-US" altLang="zh-CN" sz="900" b="0">
              <a:solidFill>
                <a:schemeClr val="tx1"/>
              </a:solidFill>
              <a:latin typeface="ZapfHumnst BT"/>
              <a:ea typeface="Gulim" panose="020B0600000101010101" pitchFamily="34" charset="-127"/>
            </a:endParaRPr>
          </a:p>
        </p:txBody>
      </p:sp>
      <p:sp>
        <p:nvSpPr>
          <p:cNvPr id="230404" name="Rectangle 2">
            <a:extLst>
              <a:ext uri="{FF2B5EF4-FFF2-40B4-BE49-F238E27FC236}">
                <a16:creationId xmlns:a16="http://schemas.microsoft.com/office/drawing/2014/main" id="{F1922694-05CE-5A44-8501-99EE1078C340}"/>
              </a:ext>
            </a:extLst>
          </p:cNvPr>
          <p:cNvSpPr>
            <a:spLocks noGrp="1" noRot="1" noChangeAspect="1" noChangeArrowheads="1" noTextEdit="1"/>
          </p:cNvSpPr>
          <p:nvPr>
            <p:ph type="sldImg"/>
          </p:nvPr>
        </p:nvSpPr>
        <p:spPr>
          <a:ln/>
        </p:spPr>
      </p:sp>
      <p:sp>
        <p:nvSpPr>
          <p:cNvPr id="230405" name="Rectangle 3">
            <a:extLst>
              <a:ext uri="{FF2B5EF4-FFF2-40B4-BE49-F238E27FC236}">
                <a16:creationId xmlns:a16="http://schemas.microsoft.com/office/drawing/2014/main" id="{B77E2378-7201-CD44-934B-9DC9A160912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900" b="1">
                <a:latin typeface="ZapfHumnst BT"/>
              </a:rPr>
              <a:t>最知名的</a:t>
            </a:r>
            <a:r>
              <a:rPr lang="en-US" altLang="zh-CN" sz="900" b="1">
                <a:latin typeface="ZapfHumnst BT"/>
              </a:rPr>
              <a:t>“</a:t>
            </a:r>
            <a:r>
              <a:rPr lang="zh-CN" altLang="en-US" sz="900" b="1">
                <a:latin typeface="ZapfHumnst BT"/>
              </a:rPr>
              <a:t>反模式</a:t>
            </a:r>
            <a:r>
              <a:rPr lang="en-US" altLang="zh-CN" sz="900" b="1">
                <a:latin typeface="ZapfHumnst BT"/>
              </a:rPr>
              <a:t>” </a:t>
            </a:r>
            <a:r>
              <a:rPr lang="zh-CN" altLang="en-US" sz="900" b="1">
                <a:latin typeface="ZapfHumnst BT"/>
              </a:rPr>
              <a:t>或者违背原则的行为可能会对软件开发项目产生不利影响：</a:t>
            </a:r>
            <a:br>
              <a:rPr lang="en-US" altLang="zh-CN" sz="900" b="1">
                <a:latin typeface="ZapfHumnst BT"/>
              </a:rPr>
            </a:br>
            <a:endParaRPr lang="en-US" altLang="zh-CN" sz="900" b="1">
              <a:latin typeface="ZapfHumnst BT"/>
            </a:endParaRPr>
          </a:p>
          <a:p>
            <a:pPr eaLnBrk="1" hangingPunct="1"/>
            <a:r>
              <a:rPr lang="zh-CN" altLang="en-US" sz="900">
                <a:latin typeface="ZapfHumnst BT"/>
              </a:rPr>
              <a:t>在计划之前尽量多看一些流程和详情信息：</a:t>
            </a:r>
            <a:endParaRPr lang="en-US" altLang="zh-CN" sz="900">
              <a:latin typeface="ZapfHumnst BT"/>
            </a:endParaRPr>
          </a:p>
          <a:p>
            <a:pPr marL="215900" lvl="1" indent="-107950" eaLnBrk="1" hangingPunct="1">
              <a:buClr>
                <a:schemeClr val="accent1"/>
              </a:buClr>
              <a:buFontTx/>
              <a:buChar char="•"/>
            </a:pPr>
            <a:r>
              <a:rPr lang="zh-CN" altLang="en-US" sz="900">
                <a:latin typeface="ZapfHumnst BT"/>
              </a:rPr>
              <a:t>制定早期估算并坚持这些估算</a:t>
            </a:r>
            <a:br>
              <a:rPr lang="en-US" altLang="zh-CN" sz="900">
                <a:latin typeface="ZapfHumnst BT"/>
              </a:rPr>
            </a:br>
            <a:endParaRPr lang="en-US" altLang="zh-CN" sz="900">
              <a:latin typeface="ZapfHumnst BT"/>
            </a:endParaRPr>
          </a:p>
          <a:p>
            <a:pPr marL="215900" lvl="1" indent="-107950" eaLnBrk="1" hangingPunct="1">
              <a:buClr>
                <a:schemeClr val="accent1"/>
              </a:buClr>
              <a:buFontTx/>
              <a:buChar char="•"/>
            </a:pPr>
            <a:r>
              <a:rPr lang="zh-CN" altLang="en-US" sz="900">
                <a:latin typeface="ZapfHumnst BT"/>
              </a:rPr>
              <a:t>制定准确的计划并且通过这个静态计划跟踪管理项目。</a:t>
            </a:r>
            <a:br>
              <a:rPr lang="en-US" altLang="zh-CN" sz="900">
                <a:latin typeface="ZapfHumnst BT"/>
              </a:rPr>
            </a:br>
            <a:endParaRPr lang="en-US" altLang="zh-CN" sz="900">
              <a:latin typeface="ZapfHumnst BT"/>
            </a:endParaRPr>
          </a:p>
          <a:p>
            <a:pPr marL="215900" lvl="1" indent="-107950" eaLnBrk="1" hangingPunct="1">
              <a:buClr>
                <a:schemeClr val="accent1"/>
              </a:buClr>
              <a:buFontTx/>
              <a:buChar char="•"/>
            </a:pPr>
            <a:r>
              <a:rPr lang="zh-CN" altLang="en-US" sz="900">
                <a:latin typeface="ZapfHumnst BT"/>
              </a:rPr>
              <a:t>在生命周期中始终使用同一级别的流程</a:t>
            </a:r>
            <a:endParaRPr lang="en-US" altLang="zh-CN" sz="900">
              <a:latin typeface="ZapfHumnst BT"/>
            </a:endParaRPr>
          </a:p>
          <a:p>
            <a:pPr eaLnBrk="1" hangingPunct="1"/>
            <a:endParaRPr lang="en-US" altLang="zh-CN" sz="900">
              <a:latin typeface="ZapfHumnst BT"/>
            </a:endParaRPr>
          </a:p>
          <a:p>
            <a:pPr eaLnBrk="1" hangingPunct="1"/>
            <a:endParaRPr lang="en-US" altLang="zh-CN" sz="900">
              <a:latin typeface="ZapfHumnst BT"/>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15">
            <a:extLst>
              <a:ext uri="{FF2B5EF4-FFF2-40B4-BE49-F238E27FC236}">
                <a16:creationId xmlns:a16="http://schemas.microsoft.com/office/drawing/2014/main" id="{2D8DAE6D-DD91-9C40-A73B-F0B884229D4C}"/>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endParaRPr lang="en-US" altLang="zh-CN" sz="2400" b="0" i="1">
              <a:solidFill>
                <a:schemeClr val="tx1"/>
              </a:solidFill>
              <a:latin typeface="Arial" panose="020B0604020202020204" pitchFamily="34" charset="0"/>
              <a:ea typeface="Gulim" panose="020B0600000101010101" pitchFamily="34" charset="-127"/>
            </a:endParaRPr>
          </a:p>
        </p:txBody>
      </p:sp>
      <p:sp>
        <p:nvSpPr>
          <p:cNvPr id="313347" name="Rectangle 21">
            <a:extLst>
              <a:ext uri="{FF2B5EF4-FFF2-40B4-BE49-F238E27FC236}">
                <a16:creationId xmlns:a16="http://schemas.microsoft.com/office/drawing/2014/main" id="{2993FAF8-4D7B-EE4B-A237-509807145E55}"/>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 </a:t>
            </a:r>
            <a:r>
              <a:rPr lang="en-US" altLang="zh-CN" sz="900" b="0">
                <a:solidFill>
                  <a:schemeClr val="tx1"/>
                </a:solidFill>
                <a:latin typeface="Arial" panose="020B0604020202020204" pitchFamily="34" charset="0"/>
                <a:ea typeface="Gulim" panose="020B0600000101010101" pitchFamily="34" charset="-127"/>
              </a:rPr>
              <a:t>4 RUP</a:t>
            </a:r>
            <a:r>
              <a:rPr lang="zh-CN" altLang="en-US" sz="900" b="0">
                <a:solidFill>
                  <a:schemeClr val="tx1"/>
                </a:solidFill>
                <a:latin typeface="Arial" panose="020B0604020202020204" pitchFamily="34" charset="0"/>
                <a:ea typeface="Gulim" panose="020B0600000101010101" pitchFamily="34" charset="-127"/>
              </a:rPr>
              <a:t>内容</a:t>
            </a:r>
            <a:endParaRPr lang="en-US" altLang="zh-CN" sz="900" b="0">
              <a:solidFill>
                <a:schemeClr val="tx1"/>
              </a:solidFill>
              <a:latin typeface="ZapfHumnst BT"/>
              <a:ea typeface="Gulim" panose="020B0600000101010101" pitchFamily="34" charset="-127"/>
            </a:endParaRPr>
          </a:p>
        </p:txBody>
      </p:sp>
      <p:sp>
        <p:nvSpPr>
          <p:cNvPr id="313348" name="Rectangle 2">
            <a:extLst>
              <a:ext uri="{FF2B5EF4-FFF2-40B4-BE49-F238E27FC236}">
                <a16:creationId xmlns:a16="http://schemas.microsoft.com/office/drawing/2014/main" id="{65859903-5C74-7B44-8811-5CB70DCD8303}"/>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313349" name="Rectangle 3">
            <a:extLst>
              <a:ext uri="{FF2B5EF4-FFF2-40B4-BE49-F238E27FC236}">
                <a16:creationId xmlns:a16="http://schemas.microsoft.com/office/drawing/2014/main" id="{C22972EC-1877-114D-AECA-A626AF14843A}"/>
              </a:ext>
            </a:extLst>
          </p:cNvPr>
          <p:cNvSpPr>
            <a:spLocks noGrp="1" noChangeArrowheads="1"/>
          </p:cNvSpPr>
          <p:nvPr>
            <p:ph type="body" idx="1"/>
          </p:nvPr>
        </p:nvSpPr>
        <p:spPr>
          <a:xfrm>
            <a:off x="2498725" y="4051300"/>
            <a:ext cx="3971925"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66" tIns="44933" rIns="89866" bIns="44933"/>
          <a:lstStyle/>
          <a:p>
            <a:pPr eaLnBrk="1" hangingPunct="1"/>
            <a:r>
              <a:rPr lang="zh-CN" altLang="en-US" sz="900">
                <a:latin typeface="ZapfHumnst BT"/>
              </a:rPr>
              <a:t>欲了解更多的信息，请参阅</a:t>
            </a:r>
            <a:r>
              <a:rPr lang="en-US" altLang="zh-CN" sz="900">
                <a:latin typeface="ZapfHumnst BT"/>
              </a:rPr>
              <a:t> </a:t>
            </a:r>
            <a:r>
              <a:rPr lang="en-US" altLang="zh-CN" sz="900" b="1">
                <a:latin typeface="ZapfHumnst BT"/>
              </a:rPr>
              <a:t>Team View &gt;</a:t>
            </a:r>
            <a:r>
              <a:rPr lang="en-US" altLang="zh-CN" sz="900">
                <a:latin typeface="ZapfHumnst BT"/>
              </a:rPr>
              <a:t> </a:t>
            </a:r>
            <a:r>
              <a:rPr lang="en-US" altLang="zh-CN" sz="900" b="1">
                <a:solidFill>
                  <a:srgbClr val="000000"/>
                </a:solidFill>
                <a:latin typeface="ZapfHumnst BT"/>
                <a:cs typeface="Arial" panose="020B0604020202020204" pitchFamily="34" charset="0"/>
              </a:rPr>
              <a:t>Disciplines </a:t>
            </a:r>
            <a:r>
              <a:rPr lang="en-US" altLang="zh-CN" sz="900" b="1">
                <a:latin typeface="ZapfHumnst BT"/>
                <a:cs typeface="Arial" panose="020B0604020202020204" pitchFamily="34" charset="0"/>
              </a:rPr>
              <a:t>&gt;Test &gt;  Guidance &gt;Types of Test</a:t>
            </a:r>
            <a:r>
              <a:rPr lang="en-US" altLang="zh-CN" sz="900">
                <a:latin typeface="ZapfHumnst BT"/>
                <a:cs typeface="Arial" panose="020B0604020202020204" pitchFamily="34" charset="0"/>
              </a:rPr>
              <a:t>.</a:t>
            </a:r>
            <a:endParaRPr lang="en-US" altLang="zh-CN" sz="900">
              <a:latin typeface="ZapfHumnst BT"/>
            </a:endParaRPr>
          </a:p>
          <a:p>
            <a:pPr eaLnBrk="1" hangingPunct="1"/>
            <a:endParaRPr lang="en-US" altLang="zh-CN" sz="900">
              <a:latin typeface="ZapfHumnst BT"/>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15">
            <a:extLst>
              <a:ext uri="{FF2B5EF4-FFF2-40B4-BE49-F238E27FC236}">
                <a16:creationId xmlns:a16="http://schemas.microsoft.com/office/drawing/2014/main" id="{1D30F69A-01C7-DE48-9BB9-E80F2E639BAA}"/>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endParaRPr lang="en-US" altLang="zh-CN" sz="2400" b="0" i="1">
              <a:solidFill>
                <a:schemeClr val="tx1"/>
              </a:solidFill>
              <a:latin typeface="Arial" panose="020B0604020202020204" pitchFamily="34" charset="0"/>
              <a:ea typeface="Gulim" panose="020B0600000101010101" pitchFamily="34" charset="-127"/>
            </a:endParaRPr>
          </a:p>
        </p:txBody>
      </p:sp>
      <p:sp>
        <p:nvSpPr>
          <p:cNvPr id="314371" name="Rectangle 21">
            <a:extLst>
              <a:ext uri="{FF2B5EF4-FFF2-40B4-BE49-F238E27FC236}">
                <a16:creationId xmlns:a16="http://schemas.microsoft.com/office/drawing/2014/main" id="{C56D419E-D1AF-AB4D-8916-28D04A7D1359}"/>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 </a:t>
            </a:r>
            <a:r>
              <a:rPr lang="en-US" altLang="zh-CN" sz="900" b="0">
                <a:solidFill>
                  <a:schemeClr val="tx1"/>
                </a:solidFill>
                <a:latin typeface="Arial" panose="020B0604020202020204" pitchFamily="34" charset="0"/>
                <a:ea typeface="Gulim" panose="020B0600000101010101" pitchFamily="34" charset="-127"/>
              </a:rPr>
              <a:t>4 RUP</a:t>
            </a:r>
            <a:r>
              <a:rPr lang="zh-CN" altLang="en-US" sz="900" b="0">
                <a:solidFill>
                  <a:schemeClr val="tx1"/>
                </a:solidFill>
                <a:latin typeface="Arial" panose="020B0604020202020204" pitchFamily="34" charset="0"/>
                <a:ea typeface="Gulim" panose="020B0600000101010101" pitchFamily="34" charset="-127"/>
              </a:rPr>
              <a:t>内容</a:t>
            </a:r>
            <a:endParaRPr lang="en-US" altLang="zh-CN" sz="900" b="0">
              <a:solidFill>
                <a:schemeClr val="tx1"/>
              </a:solidFill>
              <a:latin typeface="ZapfHumnst BT"/>
              <a:ea typeface="Gulim" panose="020B0600000101010101" pitchFamily="34" charset="-127"/>
            </a:endParaRPr>
          </a:p>
        </p:txBody>
      </p:sp>
      <p:sp>
        <p:nvSpPr>
          <p:cNvPr id="314372" name="Rectangle 2">
            <a:extLst>
              <a:ext uri="{FF2B5EF4-FFF2-40B4-BE49-F238E27FC236}">
                <a16:creationId xmlns:a16="http://schemas.microsoft.com/office/drawing/2014/main" id="{C694EF14-000D-204F-97F6-3ACEE2BE0DC1}"/>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314373" name="Rectangle 3">
            <a:extLst>
              <a:ext uri="{FF2B5EF4-FFF2-40B4-BE49-F238E27FC236}">
                <a16:creationId xmlns:a16="http://schemas.microsoft.com/office/drawing/2014/main" id="{B858B6A2-FF7C-3447-A00E-A33C4B6109C3}"/>
              </a:ext>
            </a:extLst>
          </p:cNvPr>
          <p:cNvSpPr>
            <a:spLocks noGrp="1" noChangeArrowheads="1"/>
          </p:cNvSpPr>
          <p:nvPr>
            <p:ph type="body" idx="1"/>
          </p:nvPr>
        </p:nvSpPr>
        <p:spPr>
          <a:xfrm>
            <a:off x="2498725" y="4051300"/>
            <a:ext cx="3971925"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66" tIns="44933" rIns="89866" bIns="44933"/>
          <a:lstStyle/>
          <a:p>
            <a:pPr eaLnBrk="1" hangingPunct="1">
              <a:buFont typeface="Symbol" pitchFamily="2" charset="2"/>
              <a:buNone/>
            </a:pPr>
            <a:r>
              <a:rPr lang="zh-CN" altLang="en-US" sz="900" b="1">
                <a:latin typeface="ZapfHumnst BT"/>
              </a:rPr>
              <a:t>数据采集工具</a:t>
            </a:r>
            <a:r>
              <a:rPr lang="zh-CN" altLang="en-US" sz="900">
                <a:latin typeface="ZapfHumnst BT"/>
              </a:rPr>
              <a:t>在测试活动中被用来采集数据。</a:t>
            </a:r>
            <a:endParaRPr lang="en-US" altLang="zh-CN" sz="900">
              <a:latin typeface="ZapfHumnst BT"/>
            </a:endParaRPr>
          </a:p>
          <a:p>
            <a:pPr eaLnBrk="1" hangingPunct="1">
              <a:buFont typeface="Symbol" pitchFamily="2" charset="2"/>
              <a:buNone/>
            </a:pPr>
            <a:r>
              <a:rPr lang="zh-CN" altLang="en-US" sz="900" b="1">
                <a:latin typeface="ZapfHumnst BT"/>
              </a:rPr>
              <a:t>静态测量工具</a:t>
            </a:r>
            <a:r>
              <a:rPr lang="zh-CN" altLang="en-US" sz="900">
                <a:latin typeface="ZapfHumnst BT"/>
              </a:rPr>
              <a:t>分析包含在设计模型、源代码或者其他固定资源的信息</a:t>
            </a:r>
            <a:endParaRPr lang="en-US" altLang="zh-CN" sz="900">
              <a:latin typeface="ZapfHumnst BT"/>
            </a:endParaRPr>
          </a:p>
          <a:p>
            <a:pPr eaLnBrk="1" hangingPunct="1"/>
            <a:r>
              <a:rPr lang="zh-CN" altLang="en-US" sz="900" b="1">
                <a:latin typeface="ZapfHumnst BT"/>
              </a:rPr>
              <a:t>动态测量工具</a:t>
            </a:r>
            <a:r>
              <a:rPr lang="zh-CN" altLang="en-US" sz="900">
                <a:latin typeface="ZapfHumnst BT"/>
              </a:rPr>
              <a:t>在代码执行时执行分析。这个测量包括全程代码操作，比如内存错误检测和性能。</a:t>
            </a:r>
            <a:endParaRPr lang="en-US" altLang="zh-CN" sz="900">
              <a:latin typeface="ZapfHumnst BT"/>
            </a:endParaRPr>
          </a:p>
          <a:p>
            <a:pPr eaLnBrk="1" hangingPunct="1"/>
            <a:r>
              <a:rPr lang="zh-CN" altLang="en-US" sz="900" b="1">
                <a:latin typeface="ZapfHumnst BT"/>
              </a:rPr>
              <a:t>模拟器或者驱动器</a:t>
            </a:r>
            <a:r>
              <a:rPr lang="zh-CN" altLang="en-US" sz="900">
                <a:latin typeface="ZapfHumnst BT"/>
              </a:rPr>
              <a:t>可用于测试时间、花费、安全原因的目的。</a:t>
            </a:r>
            <a:endParaRPr lang="en-US" altLang="zh-CN" sz="900">
              <a:latin typeface="ZapfHumnst BT"/>
            </a:endParaRPr>
          </a:p>
          <a:p>
            <a:pPr eaLnBrk="1" hangingPunct="1"/>
            <a:r>
              <a:rPr lang="zh-CN" altLang="en-US" sz="900" b="1">
                <a:latin typeface="ZapfHumnst BT"/>
              </a:rPr>
              <a:t>测试管理工具</a:t>
            </a:r>
            <a:r>
              <a:rPr lang="zh-CN" altLang="en-US" sz="900">
                <a:latin typeface="ZapfHumnst BT"/>
              </a:rPr>
              <a:t>帮助计划、设计、实现、执行、评估和管理测试活动或者工件。</a:t>
            </a:r>
            <a:endParaRPr lang="en-US" altLang="zh-CN" sz="900">
              <a:latin typeface="ZapfHumnst BT"/>
            </a:endParaRPr>
          </a:p>
          <a:p>
            <a:pPr eaLnBrk="1" hangingPunct="1"/>
            <a:r>
              <a:rPr lang="zh-CN" altLang="en-US" sz="900">
                <a:latin typeface="ZapfHumnst BT"/>
              </a:rPr>
              <a:t>欲了解更多的信息，请参阅</a:t>
            </a:r>
            <a:r>
              <a:rPr lang="en-US" altLang="zh-CN" sz="900">
                <a:latin typeface="ZapfHumnst BT"/>
              </a:rPr>
              <a:t> </a:t>
            </a:r>
            <a:r>
              <a:rPr lang="en-US" altLang="zh-CN" sz="900" b="1">
                <a:latin typeface="ZapfHumnst BT"/>
              </a:rPr>
              <a:t>Team View &gt;</a:t>
            </a:r>
            <a:r>
              <a:rPr lang="en-US" altLang="zh-CN" sz="900">
                <a:latin typeface="ZapfHumnst BT"/>
              </a:rPr>
              <a:t> </a:t>
            </a:r>
            <a:r>
              <a:rPr lang="en-US" altLang="zh-CN" sz="900" b="1">
                <a:latin typeface="ZapfHumnst BT"/>
              </a:rPr>
              <a:t>Disciplines &gt;Test &gt; Guidance &gt; Test Automation and Tools.</a:t>
            </a:r>
            <a:endParaRPr lang="en-US" altLang="zh-CN" sz="900">
              <a:latin typeface="ZapfHumnst BT"/>
            </a:endParaRPr>
          </a:p>
          <a:p>
            <a:pPr eaLnBrk="1" hangingPunct="1"/>
            <a:endParaRPr lang="en-US" altLang="zh-CN" sz="900">
              <a:latin typeface="ZapfHumnst BT"/>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15">
            <a:extLst>
              <a:ext uri="{FF2B5EF4-FFF2-40B4-BE49-F238E27FC236}">
                <a16:creationId xmlns:a16="http://schemas.microsoft.com/office/drawing/2014/main" id="{557547DB-9258-1845-AC63-106DAEBBCDFE}"/>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400" b="0">
                <a:solidFill>
                  <a:schemeClr val="tx1"/>
                </a:solidFill>
                <a:latin typeface="Arial Narrow" panose="020B0604020202020204" pitchFamily="34" charset="0"/>
                <a:ea typeface="Gulim" panose="020B0600000101010101" pitchFamily="34" charset="-127"/>
              </a:rPr>
              <a:t>PRJ270v2: Rational Unified Process v7.0</a:t>
            </a:r>
            <a:r>
              <a:rPr lang="zh-CN" altLang="en-US" sz="2400" b="0">
                <a:solidFill>
                  <a:schemeClr val="tx1"/>
                </a:solidFill>
                <a:latin typeface="Arial Narrow" panose="020B0604020202020204" pitchFamily="34" charset="0"/>
                <a:ea typeface="Gulim" panose="020B0600000101010101" pitchFamily="34" charset="-127"/>
              </a:rPr>
              <a:t>概要</a:t>
            </a:r>
            <a:endParaRPr lang="en-US" altLang="zh-CN" sz="2400" b="0" i="1">
              <a:solidFill>
                <a:schemeClr val="tx1"/>
              </a:solidFill>
              <a:latin typeface="Arial" panose="020B0604020202020204" pitchFamily="34" charset="0"/>
              <a:ea typeface="Gulim" panose="020B0600000101010101" pitchFamily="34" charset="-127"/>
            </a:endParaRPr>
          </a:p>
        </p:txBody>
      </p:sp>
      <p:sp>
        <p:nvSpPr>
          <p:cNvPr id="315395" name="Rectangle 21">
            <a:extLst>
              <a:ext uri="{FF2B5EF4-FFF2-40B4-BE49-F238E27FC236}">
                <a16:creationId xmlns:a16="http://schemas.microsoft.com/office/drawing/2014/main" id="{02FEE027-C941-E74D-863D-59CCEC1426A3}"/>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896938"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896938"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896938"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896938"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896938"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900" b="0">
                <a:solidFill>
                  <a:schemeClr val="tx1"/>
                </a:solidFill>
                <a:latin typeface="Arial" panose="020B0604020202020204" pitchFamily="34" charset="0"/>
                <a:ea typeface="Gulim" panose="020B0600000101010101" pitchFamily="34" charset="-127"/>
              </a:rPr>
              <a:t>模块 </a:t>
            </a:r>
            <a:r>
              <a:rPr lang="en-US" altLang="zh-CN" sz="900" b="0">
                <a:solidFill>
                  <a:schemeClr val="tx1"/>
                </a:solidFill>
                <a:latin typeface="Arial" panose="020B0604020202020204" pitchFamily="34" charset="0"/>
                <a:ea typeface="Gulim" panose="020B0600000101010101" pitchFamily="34" charset="-127"/>
              </a:rPr>
              <a:t>4 RUP</a:t>
            </a:r>
            <a:r>
              <a:rPr lang="zh-CN" altLang="en-US" sz="900" b="0">
                <a:solidFill>
                  <a:schemeClr val="tx1"/>
                </a:solidFill>
                <a:latin typeface="Arial" panose="020B0604020202020204" pitchFamily="34" charset="0"/>
                <a:ea typeface="Gulim" panose="020B0600000101010101" pitchFamily="34" charset="-127"/>
              </a:rPr>
              <a:t>内容</a:t>
            </a:r>
            <a:endParaRPr lang="en-US" altLang="zh-CN" sz="900" b="0">
              <a:solidFill>
                <a:schemeClr val="tx1"/>
              </a:solidFill>
              <a:latin typeface="ZapfHumnst BT"/>
              <a:ea typeface="Gulim" panose="020B0600000101010101" pitchFamily="34" charset="-127"/>
            </a:endParaRPr>
          </a:p>
        </p:txBody>
      </p:sp>
      <p:sp>
        <p:nvSpPr>
          <p:cNvPr id="315396" name="Rectangle 2">
            <a:extLst>
              <a:ext uri="{FF2B5EF4-FFF2-40B4-BE49-F238E27FC236}">
                <a16:creationId xmlns:a16="http://schemas.microsoft.com/office/drawing/2014/main" id="{4E90C043-D9ED-8144-9DC0-5B41B10289B7}"/>
              </a:ext>
            </a:extLst>
          </p:cNvPr>
          <p:cNvSpPr>
            <a:spLocks noGrp="1" noRot="1" noChangeAspect="1" noChangeArrowheads="1" noTextEdit="1"/>
          </p:cNvSpPr>
          <p:nvPr>
            <p:ph type="sldImg"/>
          </p:nvPr>
        </p:nvSpPr>
        <p:spPr>
          <a:xfrm>
            <a:off x="2506663" y="827088"/>
            <a:ext cx="4038600" cy="3028950"/>
          </a:xfrm>
          <a:solidFill>
            <a:srgbClr val="FFFFFF"/>
          </a:solidFill>
          <a:ln/>
        </p:spPr>
      </p:sp>
      <p:sp>
        <p:nvSpPr>
          <p:cNvPr id="315397" name="Rectangle 3">
            <a:extLst>
              <a:ext uri="{FF2B5EF4-FFF2-40B4-BE49-F238E27FC236}">
                <a16:creationId xmlns:a16="http://schemas.microsoft.com/office/drawing/2014/main" id="{4724294F-25DC-7C49-9765-37F6EB23F1FA}"/>
              </a:ext>
            </a:extLst>
          </p:cNvPr>
          <p:cNvSpPr>
            <a:spLocks noGrp="1" noChangeArrowheads="1"/>
          </p:cNvSpPr>
          <p:nvPr>
            <p:ph type="body" idx="1"/>
          </p:nvPr>
        </p:nvSpPr>
        <p:spPr>
          <a:xfrm>
            <a:off x="2498725" y="4051300"/>
            <a:ext cx="3970338" cy="402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66" tIns="44933" rIns="89866" bIns="44933"/>
          <a:lstStyle/>
          <a:p>
            <a:pPr eaLnBrk="1" hangingPunct="1">
              <a:spcBef>
                <a:spcPct val="20000"/>
              </a:spcBef>
            </a:pPr>
            <a:r>
              <a:rPr lang="zh-CN" altLang="en-US" sz="900" b="1">
                <a:latin typeface="ZapfHumnst BT"/>
              </a:rPr>
              <a:t>生产部署单元</a:t>
            </a:r>
            <a:r>
              <a:rPr lang="en-US" altLang="zh-CN" sz="900" b="1">
                <a:latin typeface="ZapfHumnst BT"/>
              </a:rPr>
              <a:t>-</a:t>
            </a:r>
            <a:r>
              <a:rPr lang="en-US" altLang="zh-CN" sz="900">
                <a:latin typeface="ZapfHumnst BT"/>
              </a:rPr>
              <a:t> </a:t>
            </a:r>
            <a:r>
              <a:rPr lang="zh-CN" altLang="en-US" sz="900">
                <a:latin typeface="ZapfHumnst BT"/>
              </a:rPr>
              <a:t>创建一个部署单元（构建、文件和安装）是一个可下载的，并且可运行的。</a:t>
            </a:r>
            <a:endParaRPr lang="en-US" altLang="zh-CN" sz="900">
              <a:latin typeface="ZapfHumnst BT"/>
            </a:endParaRPr>
          </a:p>
          <a:p>
            <a:pPr eaLnBrk="1" hangingPunct="1">
              <a:spcBef>
                <a:spcPct val="20000"/>
              </a:spcBef>
            </a:pPr>
            <a:r>
              <a:rPr lang="en-US" altLang="zh-CN" sz="900" b="1">
                <a:latin typeface="ZapfHumnst BT"/>
              </a:rPr>
              <a:t>Beta</a:t>
            </a:r>
            <a:r>
              <a:rPr lang="zh-CN" altLang="en-US" sz="900" b="1">
                <a:latin typeface="ZapfHumnst BT"/>
              </a:rPr>
              <a:t>测试</a:t>
            </a:r>
            <a:r>
              <a:rPr lang="en-US" altLang="zh-CN" sz="900" b="1">
                <a:latin typeface="ZapfHumnst BT"/>
              </a:rPr>
              <a:t> - </a:t>
            </a:r>
            <a:r>
              <a:rPr lang="zh-CN" altLang="en-US" sz="900">
                <a:latin typeface="ZapfHumnst BT"/>
              </a:rPr>
              <a:t>在开发中来自于目标用户子集的实现一个测试程序的请求反馈。</a:t>
            </a:r>
            <a:endParaRPr lang="en-US" altLang="zh-CN" sz="900">
              <a:latin typeface="ZapfHumnst BT"/>
            </a:endParaRPr>
          </a:p>
          <a:p>
            <a:pPr eaLnBrk="1" hangingPunct="1">
              <a:spcBef>
                <a:spcPct val="20000"/>
              </a:spcBef>
            </a:pPr>
            <a:r>
              <a:rPr lang="zh-CN" altLang="en-US" sz="900" b="1">
                <a:latin typeface="ZapfHumnst BT"/>
              </a:rPr>
              <a:t>打包产品</a:t>
            </a:r>
            <a:r>
              <a:rPr lang="en-US" altLang="zh-CN" sz="900" b="1">
                <a:latin typeface="ZapfHumnst BT"/>
              </a:rPr>
              <a:t> - </a:t>
            </a:r>
            <a:r>
              <a:rPr lang="zh-CN" altLang="en-US" sz="900">
                <a:latin typeface="ZapfHumnst BT"/>
              </a:rPr>
              <a:t>像其他用户产品一样使用测试单元、安装脚本、用户手册并且把他们打包以便大量生产。</a:t>
            </a:r>
            <a:endParaRPr lang="en-US" altLang="zh-CN" sz="900">
              <a:latin typeface="ZapfHumnst BT"/>
            </a:endParaRPr>
          </a:p>
          <a:p>
            <a:pPr eaLnBrk="1" hangingPunct="1">
              <a:spcBef>
                <a:spcPct val="20000"/>
              </a:spcBef>
            </a:pPr>
            <a:r>
              <a:rPr lang="zh-CN" altLang="en-US" sz="900" b="1">
                <a:latin typeface="ZapfHumnst BT"/>
              </a:rPr>
              <a:t>分发软件</a:t>
            </a:r>
            <a:r>
              <a:rPr lang="en-US" altLang="zh-CN" sz="900" b="1">
                <a:latin typeface="ZapfHumnst BT"/>
              </a:rPr>
              <a:t> -</a:t>
            </a:r>
            <a:r>
              <a:rPr lang="en-US" altLang="zh-CN" sz="900">
                <a:latin typeface="ZapfHumnst BT"/>
              </a:rPr>
              <a:t> </a:t>
            </a:r>
            <a:r>
              <a:rPr lang="zh-CN" altLang="en-US" sz="900">
                <a:latin typeface="ZapfHumnst BT"/>
              </a:rPr>
              <a:t>使产品适用于从网上购买和下载或者作为一个打包产品。</a:t>
            </a:r>
            <a:endParaRPr lang="en-US" altLang="zh-CN" sz="900">
              <a:latin typeface="ZapfHumnst BT"/>
            </a:endParaRPr>
          </a:p>
          <a:p>
            <a:pPr eaLnBrk="1" hangingPunct="1">
              <a:spcBef>
                <a:spcPct val="20000"/>
              </a:spcBef>
            </a:pPr>
            <a:r>
              <a:rPr lang="zh-CN" altLang="en-US" sz="900">
                <a:latin typeface="ZapfHumnst BT"/>
              </a:rPr>
              <a:t>欲了解更多信息，请参阅</a:t>
            </a:r>
            <a:r>
              <a:rPr lang="en-US" altLang="zh-CN" sz="900" b="1">
                <a:latin typeface="ZapfHumnst BT"/>
              </a:rPr>
              <a:t>Team View &gt;</a:t>
            </a:r>
            <a:r>
              <a:rPr lang="en-US" altLang="zh-CN" sz="900">
                <a:latin typeface="ZapfHumnst BT"/>
              </a:rPr>
              <a:t> </a:t>
            </a:r>
            <a:r>
              <a:rPr lang="en-US" altLang="zh-CN" sz="900" b="1">
                <a:latin typeface="ZapfHumnst BT"/>
              </a:rPr>
              <a:t>Disciplines &gt; Deployment</a:t>
            </a:r>
            <a:r>
              <a:rPr lang="en-US" altLang="zh-CN" sz="900">
                <a:latin typeface="ZapfHumnst BT"/>
              </a:rPr>
              <a:t>.</a:t>
            </a:r>
          </a:p>
          <a:p>
            <a:pPr eaLnBrk="1" hangingPunct="1">
              <a:spcBef>
                <a:spcPct val="20000"/>
              </a:spcBef>
            </a:pPr>
            <a:endParaRPr lang="en-US" altLang="zh-CN" sz="900">
              <a:latin typeface="ZapfHumnst BT"/>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幻灯片图像占位符 1">
            <a:extLst>
              <a:ext uri="{FF2B5EF4-FFF2-40B4-BE49-F238E27FC236}">
                <a16:creationId xmlns:a16="http://schemas.microsoft.com/office/drawing/2014/main" id="{581B6F10-04BD-D74A-B4A0-61180C72479C}"/>
              </a:ext>
            </a:extLst>
          </p:cNvPr>
          <p:cNvSpPr>
            <a:spLocks noGrp="1" noRot="1" noChangeAspect="1" noTextEdit="1"/>
          </p:cNvSpPr>
          <p:nvPr>
            <p:ph type="sldImg"/>
          </p:nvPr>
        </p:nvSpPr>
        <p:spPr>
          <a:ln/>
        </p:spPr>
      </p:sp>
      <p:sp>
        <p:nvSpPr>
          <p:cNvPr id="316419" name="备注占位符 2">
            <a:extLst>
              <a:ext uri="{FF2B5EF4-FFF2-40B4-BE49-F238E27FC236}">
                <a16:creationId xmlns:a16="http://schemas.microsoft.com/office/drawing/2014/main" id="{083357D1-7FE9-1E4B-BEA1-6F4E23F0B0F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16420" name="灯片编号占位符 3">
            <a:extLst>
              <a:ext uri="{FF2B5EF4-FFF2-40B4-BE49-F238E27FC236}">
                <a16:creationId xmlns:a16="http://schemas.microsoft.com/office/drawing/2014/main" id="{44455225-AAE8-594C-A024-9FA26104FAC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340ABDC9-43B1-9845-A857-AF9EDDD615F8}" type="slidenum">
              <a:rPr lang="en-US" altLang="ko-KR" b="0">
                <a:solidFill>
                  <a:srgbClr val="000000"/>
                </a:solidFill>
                <a:latin typeface="Gulim" panose="020B0600000101010101" pitchFamily="34" charset="-127"/>
                <a:ea typeface="Gulim" panose="020B0600000101010101" pitchFamily="34" charset="-127"/>
              </a:rPr>
              <a:pPr eaLnBrk="1" hangingPunct="1"/>
              <a:t>128</a:t>
            </a:fld>
            <a:endParaRPr lang="en-US" altLang="ko-KR" b="0">
              <a:solidFill>
                <a:srgbClr val="000000"/>
              </a:solidFill>
              <a:latin typeface="Gulim" panose="020B0600000101010101" pitchFamily="34" charset="-127"/>
              <a:ea typeface="Gulim" panose="020B0600000101010101" pitchFamily="34" charset="-127"/>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幻灯片图像占位符 1">
            <a:extLst>
              <a:ext uri="{FF2B5EF4-FFF2-40B4-BE49-F238E27FC236}">
                <a16:creationId xmlns:a16="http://schemas.microsoft.com/office/drawing/2014/main" id="{8AD3C923-A657-D249-8A22-83C1A17AC7F1}"/>
              </a:ext>
            </a:extLst>
          </p:cNvPr>
          <p:cNvSpPr>
            <a:spLocks noGrp="1" noRot="1" noChangeAspect="1" noTextEdit="1"/>
          </p:cNvSpPr>
          <p:nvPr>
            <p:ph type="sldImg"/>
          </p:nvPr>
        </p:nvSpPr>
        <p:spPr>
          <a:ln/>
        </p:spPr>
      </p:sp>
      <p:sp>
        <p:nvSpPr>
          <p:cNvPr id="317443" name="备注占位符 2">
            <a:extLst>
              <a:ext uri="{FF2B5EF4-FFF2-40B4-BE49-F238E27FC236}">
                <a16:creationId xmlns:a16="http://schemas.microsoft.com/office/drawing/2014/main" id="{45F62738-C292-BB4F-8A94-F8232A5F77B5}"/>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ea typeface="宋体" panose="02010600030101010101" pitchFamily="2" charset="-122"/>
              </a:rPr>
              <a:t>总之</a:t>
            </a:r>
            <a:r>
              <a:rPr lang="en-US" altLang="zh-CN">
                <a:ea typeface="宋体" panose="02010600030101010101" pitchFamily="2" charset="-122"/>
              </a:rPr>
              <a:t>:</a:t>
            </a:r>
          </a:p>
          <a:p>
            <a:pPr lvl="1" eaLnBrk="1" hangingPunct="1"/>
            <a:r>
              <a:rPr lang="zh-CN" altLang="en-US">
                <a:ea typeface="宋体" panose="02010600030101010101" pitchFamily="2" charset="-122"/>
              </a:rPr>
              <a:t>提高了生产率</a:t>
            </a:r>
            <a:r>
              <a:rPr lang="en-US" altLang="zh-CN">
                <a:ea typeface="宋体" panose="02010600030101010101" pitchFamily="2" charset="-122"/>
              </a:rPr>
              <a:t>; </a:t>
            </a:r>
            <a:r>
              <a:rPr lang="zh-CN" altLang="en-US">
                <a:ea typeface="宋体" panose="02010600030101010101" pitchFamily="2" charset="-122"/>
              </a:rPr>
              <a:t>减少“浪费” （不需要的文档，重复工作等） ，项目的每次迭代都有明确的目标</a:t>
            </a:r>
            <a:r>
              <a:rPr lang="en-US" altLang="zh-CN">
                <a:ea typeface="宋体" panose="02010600030101010101" pitchFamily="2" charset="-122"/>
              </a:rPr>
              <a:t>.</a:t>
            </a:r>
          </a:p>
          <a:p>
            <a:pPr lvl="1" eaLnBrk="1" hangingPunct="1"/>
            <a:r>
              <a:rPr lang="zh-CN" altLang="en-US">
                <a:ea typeface="宋体" panose="02010600030101010101" pitchFamily="2" charset="-122"/>
              </a:rPr>
              <a:t>提高客户满意度</a:t>
            </a:r>
            <a:r>
              <a:rPr lang="en-US" altLang="zh-CN">
                <a:ea typeface="宋体" panose="02010600030101010101" pitchFamily="2" charset="-122"/>
              </a:rPr>
              <a:t>; </a:t>
            </a:r>
            <a:r>
              <a:rPr lang="zh-CN" altLang="en-US">
                <a:ea typeface="宋体" panose="02010600030101010101" pitchFamily="2" charset="-122"/>
              </a:rPr>
              <a:t>短期内产生成效</a:t>
            </a:r>
            <a:r>
              <a:rPr lang="en-US" altLang="zh-CN">
                <a:ea typeface="宋体" panose="02010600030101010101" pitchFamily="2" charset="-122"/>
              </a:rPr>
              <a:t>, </a:t>
            </a:r>
            <a:r>
              <a:rPr lang="zh-CN" altLang="en-US">
                <a:ea typeface="宋体" panose="02010600030101010101" pitchFamily="2" charset="-122"/>
              </a:rPr>
              <a:t>按预期交付软件</a:t>
            </a:r>
            <a:r>
              <a:rPr lang="en-US" altLang="zh-CN">
                <a:ea typeface="宋体" panose="02010600030101010101" pitchFamily="2" charset="-122"/>
              </a:rPr>
              <a:t>, </a:t>
            </a:r>
            <a:r>
              <a:rPr lang="zh-CN" altLang="en-US">
                <a:ea typeface="宋体" panose="02010600030101010101" pitchFamily="2" charset="-122"/>
              </a:rPr>
              <a:t>每次迭代结束产生可以运行的软件</a:t>
            </a:r>
            <a:r>
              <a:rPr lang="en-US" altLang="zh-CN">
                <a:ea typeface="宋体" panose="02010600030101010101" pitchFamily="2" charset="-122"/>
              </a:rPr>
              <a:t>.</a:t>
            </a:r>
          </a:p>
          <a:p>
            <a:pPr lvl="1" eaLnBrk="1" hangingPunct="1"/>
            <a:r>
              <a:rPr lang="zh-CN" altLang="en-US">
                <a:ea typeface="宋体" panose="02010600030101010101" pitchFamily="2" charset="-122"/>
              </a:rPr>
              <a:t>改善员工的满意度</a:t>
            </a:r>
            <a:r>
              <a:rPr lang="en-US" altLang="zh-CN">
                <a:ea typeface="宋体" panose="02010600030101010101" pitchFamily="2" charset="-122"/>
              </a:rPr>
              <a:t>; </a:t>
            </a:r>
            <a:r>
              <a:rPr lang="zh-CN" altLang="en-US">
                <a:ea typeface="宋体" panose="02010600030101010101" pitchFamily="2" charset="-122"/>
              </a:rPr>
              <a:t>团队精神，减少官僚，能够规划和管理自己的工作，减少“恐慌” ，稳定的工作量（可持续的步伐）</a:t>
            </a:r>
            <a:r>
              <a:rPr lang="en-US" altLang="zh-CN">
                <a:ea typeface="宋体" panose="02010600030101010101" pitchFamily="2" charset="-122"/>
              </a:rPr>
              <a:t>. </a:t>
            </a:r>
          </a:p>
          <a:p>
            <a:endParaRPr lang="zh-CN" altLang="en-US"/>
          </a:p>
        </p:txBody>
      </p:sp>
      <p:sp>
        <p:nvSpPr>
          <p:cNvPr id="317444" name="灯片编号占位符 3">
            <a:extLst>
              <a:ext uri="{FF2B5EF4-FFF2-40B4-BE49-F238E27FC236}">
                <a16:creationId xmlns:a16="http://schemas.microsoft.com/office/drawing/2014/main" id="{AD0A3E83-3B11-0644-A20B-EC9C994C1F6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D8158C18-E287-BD42-971D-C141F2066259}" type="slidenum">
              <a:rPr lang="en-US" altLang="ko-KR" b="0">
                <a:solidFill>
                  <a:schemeClr val="tx1"/>
                </a:solidFill>
                <a:latin typeface="Gulim" panose="020B0600000101010101" pitchFamily="34" charset="-127"/>
                <a:ea typeface="Gulim" panose="020B0600000101010101" pitchFamily="34" charset="-127"/>
              </a:rPr>
              <a:pPr eaLnBrk="1" hangingPunct="1"/>
              <a:t>137</a:t>
            </a:fld>
            <a:endParaRPr lang="en-US" altLang="ko-KR" b="0">
              <a:solidFill>
                <a:schemeClr val="tx1"/>
              </a:solidFill>
              <a:latin typeface="Gulim" panose="020B0600000101010101" pitchFamily="34" charset="-127"/>
              <a:ea typeface="Gulim" panose="020B0600000101010101" pitchFamily="34" charset="-127"/>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幻灯片图像占位符 1">
            <a:extLst>
              <a:ext uri="{FF2B5EF4-FFF2-40B4-BE49-F238E27FC236}">
                <a16:creationId xmlns:a16="http://schemas.microsoft.com/office/drawing/2014/main" id="{082502BB-B5C2-B347-9791-0A2C244D761A}"/>
              </a:ext>
            </a:extLst>
          </p:cNvPr>
          <p:cNvSpPr>
            <a:spLocks noGrp="1" noRot="1" noChangeAspect="1" noTextEdit="1"/>
          </p:cNvSpPr>
          <p:nvPr>
            <p:ph type="sldImg"/>
          </p:nvPr>
        </p:nvSpPr>
        <p:spPr>
          <a:ln/>
        </p:spPr>
      </p:sp>
      <p:sp>
        <p:nvSpPr>
          <p:cNvPr id="318467" name="备注占位符 2">
            <a:extLst>
              <a:ext uri="{FF2B5EF4-FFF2-40B4-BE49-F238E27FC236}">
                <a16:creationId xmlns:a16="http://schemas.microsoft.com/office/drawing/2014/main" id="{7B85B6FB-2711-404B-A704-DF2F39F58712}"/>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ea typeface="宋体" panose="02010600030101010101" pitchFamily="2" charset="-122"/>
              </a:rPr>
              <a:t>如同任何项目，</a:t>
            </a:r>
            <a:r>
              <a:rPr lang="zh-CN" altLang="en-US">
                <a:solidFill>
                  <a:srgbClr val="FF0000"/>
                </a:solidFill>
                <a:ea typeface="宋体" panose="02010600030101010101" pitchFamily="2" charset="-122"/>
              </a:rPr>
              <a:t>敏捷的项目有三个主要阶段 </a:t>
            </a:r>
            <a:r>
              <a:rPr lang="en-US" altLang="zh-CN">
                <a:ea typeface="宋体" panose="02010600030101010101" pitchFamily="2" charset="-122"/>
              </a:rPr>
              <a:t>:</a:t>
            </a:r>
          </a:p>
          <a:p>
            <a:pPr lvl="1" eaLnBrk="1" hangingPunct="1"/>
            <a:r>
              <a:rPr lang="zh-CN" altLang="en-US" sz="2000">
                <a:ea typeface="宋体" panose="02010600030101010101" pitchFamily="2" charset="-122"/>
              </a:rPr>
              <a:t>产品定义 </a:t>
            </a:r>
            <a:r>
              <a:rPr lang="en-GB" altLang="zh-CN" sz="2000">
                <a:ea typeface="宋体" panose="02010600030101010101" pitchFamily="2" charset="-122"/>
              </a:rPr>
              <a:t>(</a:t>
            </a:r>
            <a:r>
              <a:rPr lang="zh-CN" altLang="en-US" sz="2000">
                <a:ea typeface="宋体" panose="02010600030101010101" pitchFamily="2" charset="-122"/>
              </a:rPr>
              <a:t>规划</a:t>
            </a:r>
            <a:r>
              <a:rPr lang="en-GB" altLang="zh-CN" sz="2000">
                <a:ea typeface="宋体" panose="02010600030101010101" pitchFamily="2" charset="-122"/>
              </a:rPr>
              <a:t>); </a:t>
            </a:r>
            <a:r>
              <a:rPr lang="zh-CN" altLang="en-GB" sz="2000">
                <a:ea typeface="宋体" panose="02010600030101010101" pitchFamily="2" charset="-122"/>
              </a:rPr>
              <a:t>运行</a:t>
            </a:r>
            <a:r>
              <a:rPr lang="en-GB" altLang="zh-CN" sz="2000">
                <a:ea typeface="宋体" panose="02010600030101010101" pitchFamily="2" charset="-122"/>
              </a:rPr>
              <a:t>Sprints</a:t>
            </a:r>
            <a:r>
              <a:rPr lang="zh-CN" altLang="en-GB" sz="2000">
                <a:ea typeface="宋体" panose="02010600030101010101" pitchFamily="2" charset="-122"/>
              </a:rPr>
              <a:t> 所需要的准备、规划、技术分析</a:t>
            </a:r>
            <a:r>
              <a:rPr lang="en-GB" altLang="zh-CN" sz="2000">
                <a:ea typeface="宋体" panose="02010600030101010101" pitchFamily="2" charset="-122"/>
              </a:rPr>
              <a:t>.</a:t>
            </a:r>
          </a:p>
          <a:p>
            <a:pPr lvl="1" eaLnBrk="1" hangingPunct="1"/>
            <a:r>
              <a:rPr lang="zh-CN" altLang="en-GB" sz="2000">
                <a:ea typeface="宋体" panose="02010600030101010101" pitchFamily="2" charset="-122"/>
              </a:rPr>
              <a:t>执行</a:t>
            </a:r>
            <a:r>
              <a:rPr lang="en-GB" altLang="zh-CN" sz="2000">
                <a:ea typeface="宋体" panose="02010600030101010101" pitchFamily="2" charset="-122"/>
              </a:rPr>
              <a:t>Sprints (</a:t>
            </a:r>
            <a:r>
              <a:rPr lang="zh-CN" altLang="en-GB" sz="2000">
                <a:ea typeface="宋体" panose="02010600030101010101" pitchFamily="2" charset="-122"/>
              </a:rPr>
              <a:t>执行</a:t>
            </a:r>
            <a:r>
              <a:rPr lang="en-GB" altLang="zh-CN" sz="2000">
                <a:ea typeface="宋体" panose="02010600030101010101" pitchFamily="2" charset="-122"/>
              </a:rPr>
              <a:t>): </a:t>
            </a:r>
            <a:r>
              <a:rPr lang="zh-CN" altLang="en-GB" sz="2000">
                <a:ea typeface="宋体" panose="02010600030101010101" pitchFamily="2" charset="-122"/>
              </a:rPr>
              <a:t>在增量时间段内实现 需求 </a:t>
            </a:r>
            <a:r>
              <a:rPr lang="en-GB" altLang="zh-CN" sz="2000">
                <a:ea typeface="宋体" panose="02010600030101010101" pitchFamily="2" charset="-122"/>
              </a:rPr>
              <a:t>(</a:t>
            </a:r>
            <a:r>
              <a:rPr lang="zh-CN" altLang="en-GB" sz="2000">
                <a:ea typeface="宋体" panose="02010600030101010101" pitchFamily="2" charset="-122"/>
              </a:rPr>
              <a:t>产品需求清单</a:t>
            </a:r>
            <a:r>
              <a:rPr lang="en-GB" altLang="zh-CN" sz="2000">
                <a:ea typeface="宋体" panose="02010600030101010101" pitchFamily="2" charset="-122"/>
              </a:rPr>
              <a:t>).</a:t>
            </a:r>
          </a:p>
          <a:p>
            <a:pPr lvl="1" eaLnBrk="1" hangingPunct="1"/>
            <a:r>
              <a:rPr lang="zh-CN" altLang="en-GB" sz="2000">
                <a:ea typeface="宋体" panose="02010600030101010101" pitchFamily="2" charset="-122"/>
              </a:rPr>
              <a:t>结束</a:t>
            </a:r>
            <a:r>
              <a:rPr lang="en-GB" altLang="zh-CN" sz="2000">
                <a:ea typeface="宋体" panose="02010600030101010101" pitchFamily="2" charset="-122"/>
              </a:rPr>
              <a:t>: </a:t>
            </a:r>
            <a:r>
              <a:rPr lang="zh-CN" altLang="en-GB" sz="2000">
                <a:ea typeface="宋体" panose="02010600030101010101" pitchFamily="2" charset="-122"/>
              </a:rPr>
              <a:t>准备最终发布，结束项目</a:t>
            </a:r>
            <a:endParaRPr lang="en-GB" altLang="en-US" sz="2000">
              <a:ea typeface="宋体" panose="02010600030101010101" pitchFamily="2" charset="-122"/>
            </a:endParaRPr>
          </a:p>
          <a:p>
            <a:endParaRPr lang="zh-CN" altLang="en-US"/>
          </a:p>
        </p:txBody>
      </p:sp>
      <p:sp>
        <p:nvSpPr>
          <p:cNvPr id="318468" name="灯片编号占位符 3">
            <a:extLst>
              <a:ext uri="{FF2B5EF4-FFF2-40B4-BE49-F238E27FC236}">
                <a16:creationId xmlns:a16="http://schemas.microsoft.com/office/drawing/2014/main" id="{F6FF6F7E-F441-BA48-A0BD-C3C930412641}"/>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4225CCB0-920E-9541-BDDC-E0250CF9BAD5}" type="slidenum">
              <a:rPr lang="en-US" altLang="ko-KR" b="0">
                <a:solidFill>
                  <a:schemeClr val="tx1"/>
                </a:solidFill>
                <a:latin typeface="Gulim" panose="020B0600000101010101" pitchFamily="34" charset="-127"/>
                <a:ea typeface="Gulim" panose="020B0600000101010101" pitchFamily="34" charset="-127"/>
              </a:rPr>
              <a:pPr eaLnBrk="1" hangingPunct="1"/>
              <a:t>143</a:t>
            </a:fld>
            <a:endParaRPr lang="en-US" altLang="ko-KR" b="0">
              <a:solidFill>
                <a:schemeClr val="tx1"/>
              </a:solidFill>
              <a:latin typeface="Gulim" panose="020B0600000101010101" pitchFamily="34" charset="-127"/>
              <a:ea typeface="Gulim" panose="020B0600000101010101" pitchFamily="34" charset="-127"/>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幻灯片图像占位符 1">
            <a:extLst>
              <a:ext uri="{FF2B5EF4-FFF2-40B4-BE49-F238E27FC236}">
                <a16:creationId xmlns:a16="http://schemas.microsoft.com/office/drawing/2014/main" id="{13FBE255-E138-6C43-AC1D-CE310B464830}"/>
              </a:ext>
            </a:extLst>
          </p:cNvPr>
          <p:cNvSpPr>
            <a:spLocks noGrp="1" noRot="1" noChangeAspect="1" noTextEdit="1"/>
          </p:cNvSpPr>
          <p:nvPr>
            <p:ph type="sldImg"/>
          </p:nvPr>
        </p:nvSpPr>
        <p:spPr>
          <a:ln/>
        </p:spPr>
      </p:sp>
      <p:sp>
        <p:nvSpPr>
          <p:cNvPr id="319491" name="备注占位符 2">
            <a:extLst>
              <a:ext uri="{FF2B5EF4-FFF2-40B4-BE49-F238E27FC236}">
                <a16:creationId xmlns:a16="http://schemas.microsoft.com/office/drawing/2014/main" id="{2B070ADE-816A-7F43-BF94-11EA324DE3F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ea typeface="宋体" panose="02010600030101010101" pitchFamily="2" charset="-122"/>
              </a:rPr>
              <a:t>Scrum </a:t>
            </a:r>
            <a:r>
              <a:rPr lang="zh-CN" altLang="en-US">
                <a:ea typeface="宋体" panose="02010600030101010101" pitchFamily="2" charset="-122"/>
              </a:rPr>
              <a:t>团队是职能交叉的，</a:t>
            </a:r>
            <a:r>
              <a:rPr lang="en-US" altLang="zh-CN">
                <a:ea typeface="宋体" panose="02010600030101010101" pitchFamily="2" charset="-122"/>
              </a:rPr>
              <a:t> </a:t>
            </a:r>
            <a:r>
              <a:rPr lang="zh-CN" altLang="en-US">
                <a:ea typeface="宋体" panose="02010600030101010101" pitchFamily="2" charset="-122"/>
              </a:rPr>
              <a:t>包含产品交付的所有角色</a:t>
            </a:r>
            <a:r>
              <a:rPr lang="en-US" altLang="zh-CN">
                <a:ea typeface="宋体" panose="02010600030101010101" pitchFamily="2" charset="-122"/>
              </a:rPr>
              <a:t>:</a:t>
            </a:r>
            <a:r>
              <a:rPr lang="zh-CN" altLang="en-US">
                <a:ea typeface="宋体" panose="02010600030101010101" pitchFamily="2" charset="-122"/>
              </a:rPr>
              <a:t>开发人员、测试人员、</a:t>
            </a:r>
            <a:r>
              <a:rPr lang="en-US" altLang="zh-CN">
                <a:ea typeface="宋体" panose="02010600030101010101" pitchFamily="2" charset="-122"/>
              </a:rPr>
              <a:t>build managers, </a:t>
            </a:r>
            <a:r>
              <a:rPr lang="zh-CN" altLang="en-US">
                <a:ea typeface="宋体" panose="02010600030101010101" pitchFamily="2" charset="-122"/>
              </a:rPr>
              <a:t>文档编写</a:t>
            </a:r>
            <a:r>
              <a:rPr lang="en-US" altLang="zh-CN">
                <a:ea typeface="宋体" panose="02010600030101010101" pitchFamily="2" charset="-122"/>
              </a:rPr>
              <a:t>, </a:t>
            </a:r>
            <a:r>
              <a:rPr lang="zh-CN" altLang="en-US">
                <a:ea typeface="宋体" panose="02010600030101010101" pitchFamily="2" charset="-122"/>
              </a:rPr>
              <a:t>界面设计人员</a:t>
            </a:r>
            <a:r>
              <a:rPr lang="en-US" altLang="zh-CN">
                <a:ea typeface="宋体" panose="02010600030101010101" pitchFamily="2" charset="-122"/>
              </a:rPr>
              <a:t>.</a:t>
            </a:r>
          </a:p>
          <a:p>
            <a:pPr eaLnBrk="1" hangingPunct="1"/>
            <a:r>
              <a:rPr lang="en-US" altLang="zh-CN">
                <a:ea typeface="宋体" panose="02010600030101010101" pitchFamily="2" charset="-122"/>
              </a:rPr>
              <a:t>Scrum </a:t>
            </a:r>
            <a:r>
              <a:rPr lang="zh-CN" altLang="en-US">
                <a:ea typeface="宋体" panose="02010600030101010101" pitchFamily="2" charset="-122"/>
              </a:rPr>
              <a:t>团队中的角色是不分等级的</a:t>
            </a:r>
            <a:r>
              <a:rPr lang="en-US" altLang="zh-CN">
                <a:ea typeface="宋体" panose="02010600030101010101" pitchFamily="2" charset="-122"/>
              </a:rPr>
              <a:t>; </a:t>
            </a:r>
            <a:r>
              <a:rPr lang="zh-CN" altLang="en-US">
                <a:ea typeface="宋体" panose="02010600030101010101" pitchFamily="2" charset="-122"/>
              </a:rPr>
              <a:t>不应当出现“我是开发人员我不作测试”</a:t>
            </a:r>
            <a:r>
              <a:rPr lang="en-US" altLang="zh-CN">
                <a:ea typeface="宋体" panose="02010600030101010101" pitchFamily="2" charset="-122"/>
              </a:rPr>
              <a:t>.</a:t>
            </a:r>
          </a:p>
          <a:p>
            <a:pPr lvl="1" eaLnBrk="1" hangingPunct="1"/>
            <a:r>
              <a:rPr lang="zh-CN" altLang="en-US" sz="2000">
                <a:ea typeface="宋体" panose="02010600030101010101" pitchFamily="2" charset="-122"/>
              </a:rPr>
              <a:t>团队按照最有利于项目的原则来分担责任</a:t>
            </a:r>
            <a:r>
              <a:rPr lang="en-US" altLang="zh-CN" sz="2000">
                <a:ea typeface="宋体" panose="02010600030101010101" pitchFamily="2" charset="-122"/>
              </a:rPr>
              <a:t> (</a:t>
            </a:r>
            <a:r>
              <a:rPr lang="zh-CN" altLang="en-US" sz="2000">
                <a:ea typeface="宋体" panose="02010600030101010101" pitchFamily="2" charset="-122"/>
              </a:rPr>
              <a:t>如组件的所有权等 </a:t>
            </a:r>
            <a:r>
              <a:rPr lang="en-US" altLang="zh-CN" sz="2000">
                <a:ea typeface="宋体" panose="02010600030101010101" pitchFamily="2" charset="-122"/>
              </a:rPr>
              <a:t>).</a:t>
            </a:r>
          </a:p>
          <a:p>
            <a:endParaRPr lang="en-US" altLang="zh-CN">
              <a:ea typeface="宋体" panose="02010600030101010101" pitchFamily="2" charset="-122"/>
            </a:endParaRPr>
          </a:p>
          <a:p>
            <a:endParaRPr lang="zh-CN" altLang="en-US"/>
          </a:p>
        </p:txBody>
      </p:sp>
      <p:sp>
        <p:nvSpPr>
          <p:cNvPr id="319492" name="灯片编号占位符 3">
            <a:extLst>
              <a:ext uri="{FF2B5EF4-FFF2-40B4-BE49-F238E27FC236}">
                <a16:creationId xmlns:a16="http://schemas.microsoft.com/office/drawing/2014/main" id="{65D407B8-5BC0-9E40-A95A-7DFDFFDC278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7CA68DE6-F35F-1F47-A01E-E4FD01AD63D2}" type="slidenum">
              <a:rPr lang="en-US" altLang="ko-KR" b="0">
                <a:solidFill>
                  <a:schemeClr val="tx1"/>
                </a:solidFill>
                <a:latin typeface="Gulim" panose="020B0600000101010101" pitchFamily="34" charset="-127"/>
                <a:ea typeface="Gulim" panose="020B0600000101010101" pitchFamily="34" charset="-127"/>
              </a:rPr>
              <a:pPr eaLnBrk="1" hangingPunct="1"/>
              <a:t>147</a:t>
            </a:fld>
            <a:endParaRPr lang="en-US" altLang="ko-KR" b="0">
              <a:solidFill>
                <a:schemeClr val="tx1"/>
              </a:solidFill>
              <a:latin typeface="Gulim" panose="020B0600000101010101" pitchFamily="34" charset="-127"/>
              <a:ea typeface="Gulim" panose="020B0600000101010101" pitchFamily="34" charset="-127"/>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幻灯片图像占位符 1">
            <a:extLst>
              <a:ext uri="{FF2B5EF4-FFF2-40B4-BE49-F238E27FC236}">
                <a16:creationId xmlns:a16="http://schemas.microsoft.com/office/drawing/2014/main" id="{A2D4A08A-809F-904E-8C63-C9C971766CE8}"/>
              </a:ext>
            </a:extLst>
          </p:cNvPr>
          <p:cNvSpPr>
            <a:spLocks noGrp="1" noRot="1" noChangeAspect="1" noTextEdit="1"/>
          </p:cNvSpPr>
          <p:nvPr>
            <p:ph type="sldImg"/>
          </p:nvPr>
        </p:nvSpPr>
        <p:spPr>
          <a:ln/>
        </p:spPr>
      </p:sp>
      <p:sp>
        <p:nvSpPr>
          <p:cNvPr id="320515" name="备注占位符 2">
            <a:extLst>
              <a:ext uri="{FF2B5EF4-FFF2-40B4-BE49-F238E27FC236}">
                <a16:creationId xmlns:a16="http://schemas.microsoft.com/office/drawing/2014/main" id="{52EC179A-75E3-DD46-8840-86BAEA844CA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ea typeface="宋体" panose="02010600030101010101" pitchFamily="2" charset="-122"/>
              </a:rPr>
              <a:t>Product Owner’s</a:t>
            </a:r>
            <a:r>
              <a:rPr lang="zh-CN" altLang="en-US">
                <a:ea typeface="宋体" panose="02010600030101010101" pitchFamily="2" charset="-122"/>
              </a:rPr>
              <a:t>的主要责任是创建和维护产品需求清单</a:t>
            </a:r>
            <a:r>
              <a:rPr lang="en-US" altLang="zh-CN">
                <a:ea typeface="宋体" panose="02010600030101010101" pitchFamily="2" charset="-122"/>
              </a:rPr>
              <a:t>, </a:t>
            </a:r>
            <a:r>
              <a:rPr lang="zh-CN" altLang="en-US">
                <a:ea typeface="宋体" panose="02010600030101010101" pitchFamily="2" charset="-122"/>
              </a:rPr>
              <a:t>即管理项目的范围</a:t>
            </a:r>
            <a:r>
              <a:rPr lang="en-US" altLang="zh-CN">
                <a:ea typeface="宋体" panose="02010600030101010101" pitchFamily="2" charset="-122"/>
              </a:rPr>
              <a:t>.</a:t>
            </a:r>
          </a:p>
          <a:p>
            <a:pPr lvl="1" eaLnBrk="1" hangingPunct="1"/>
            <a:r>
              <a:rPr lang="en-US" altLang="zh-CN" sz="2000">
                <a:ea typeface="宋体" panose="02010600030101010101" pitchFamily="2" charset="-122"/>
              </a:rPr>
              <a:t>Product Owner</a:t>
            </a:r>
            <a:r>
              <a:rPr lang="zh-CN" altLang="en-US" sz="2000">
                <a:ea typeface="宋体" panose="02010600030101010101" pitchFamily="2" charset="-122"/>
              </a:rPr>
              <a:t>不断的把产品需求清单按优先级进行排序</a:t>
            </a:r>
            <a:r>
              <a:rPr lang="en-US" altLang="zh-CN" sz="2000">
                <a:ea typeface="宋体" panose="02010600030101010101" pitchFamily="2" charset="-122"/>
              </a:rPr>
              <a:t> </a:t>
            </a:r>
            <a:r>
              <a:rPr lang="zh-CN" altLang="en-US" sz="2000">
                <a:ea typeface="宋体" panose="02010600030101010101" pitchFamily="2" charset="-122"/>
              </a:rPr>
              <a:t>，使得最重要的功能能优先实现</a:t>
            </a:r>
            <a:r>
              <a:rPr lang="en-US" altLang="zh-CN" sz="2000">
                <a:ea typeface="宋体" panose="02010600030101010101" pitchFamily="2" charset="-122"/>
              </a:rPr>
              <a:t>.</a:t>
            </a:r>
          </a:p>
          <a:p>
            <a:pPr lvl="1" eaLnBrk="1" hangingPunct="1"/>
            <a:r>
              <a:rPr lang="zh-CN" altLang="en-US" sz="2000">
                <a:ea typeface="宋体" panose="02010600030101010101" pitchFamily="2" charset="-122"/>
              </a:rPr>
              <a:t>对于团队来说，只有一个需求集。所有的需求申请都归口到</a:t>
            </a:r>
            <a:r>
              <a:rPr lang="en-US" altLang="zh-CN" sz="2000">
                <a:ea typeface="宋体" panose="02010600030101010101" pitchFamily="2" charset="-122"/>
              </a:rPr>
              <a:t>Product Owner</a:t>
            </a:r>
          </a:p>
          <a:p>
            <a:pPr lvl="1" eaLnBrk="1" hangingPunct="1"/>
            <a:r>
              <a:rPr lang="zh-CN" altLang="en-US" sz="2000">
                <a:ea typeface="宋体" panose="02010600030101010101" pitchFamily="2" charset="-122"/>
              </a:rPr>
              <a:t>管理商业价值（投资回报）</a:t>
            </a:r>
          </a:p>
          <a:p>
            <a:endParaRPr lang="zh-CN" altLang="en-US"/>
          </a:p>
        </p:txBody>
      </p:sp>
      <p:sp>
        <p:nvSpPr>
          <p:cNvPr id="320516" name="灯片编号占位符 3">
            <a:extLst>
              <a:ext uri="{FF2B5EF4-FFF2-40B4-BE49-F238E27FC236}">
                <a16:creationId xmlns:a16="http://schemas.microsoft.com/office/drawing/2014/main" id="{1684E635-1DD0-D849-8400-6A038D02B02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549AE793-0366-894C-B321-BF5E9CCC17FB}" type="slidenum">
              <a:rPr lang="en-US" altLang="ko-KR" b="0">
                <a:solidFill>
                  <a:schemeClr val="tx1"/>
                </a:solidFill>
                <a:latin typeface="Gulim" panose="020B0600000101010101" pitchFamily="34" charset="-127"/>
                <a:ea typeface="Gulim" panose="020B0600000101010101" pitchFamily="34" charset="-127"/>
              </a:rPr>
              <a:pPr eaLnBrk="1" hangingPunct="1"/>
              <a:t>151</a:t>
            </a:fld>
            <a:endParaRPr lang="en-US" altLang="ko-KR" b="0">
              <a:solidFill>
                <a:schemeClr val="tx1"/>
              </a:solidFill>
              <a:latin typeface="Gulim" panose="020B0600000101010101" pitchFamily="34" charset="-127"/>
              <a:ea typeface="Gulim" panose="020B0600000101010101" pitchFamily="34" charset="-127"/>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幻灯片图像占位符 1">
            <a:extLst>
              <a:ext uri="{FF2B5EF4-FFF2-40B4-BE49-F238E27FC236}">
                <a16:creationId xmlns:a16="http://schemas.microsoft.com/office/drawing/2014/main" id="{209022D1-52E1-9740-B941-DDAE979A63A0}"/>
              </a:ext>
            </a:extLst>
          </p:cNvPr>
          <p:cNvSpPr>
            <a:spLocks noGrp="1" noRot="1" noChangeAspect="1" noTextEdit="1"/>
          </p:cNvSpPr>
          <p:nvPr>
            <p:ph type="sldImg"/>
          </p:nvPr>
        </p:nvSpPr>
        <p:spPr>
          <a:ln/>
        </p:spPr>
      </p:sp>
      <p:sp>
        <p:nvSpPr>
          <p:cNvPr id="321539" name="备注占位符 2">
            <a:extLst>
              <a:ext uri="{FF2B5EF4-FFF2-40B4-BE49-F238E27FC236}">
                <a16:creationId xmlns:a16="http://schemas.microsoft.com/office/drawing/2014/main" id="{43B80FD7-D7A7-A54A-B852-F9799F8DB96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800">
                <a:ea typeface="宋体" panose="02010600030101010101" pitchFamily="2" charset="-122"/>
              </a:rPr>
              <a:t>基本上，产品需求清单是为了实现产品的功能所需要的工作的列表，包括</a:t>
            </a:r>
            <a:r>
              <a:rPr lang="en-US" altLang="zh-CN" sz="1800">
                <a:ea typeface="宋体" panose="02010600030101010101" pitchFamily="2" charset="-122"/>
              </a:rPr>
              <a:t>:</a:t>
            </a:r>
          </a:p>
          <a:p>
            <a:pPr lvl="1" eaLnBrk="1" hangingPunct="1"/>
            <a:r>
              <a:rPr lang="zh-CN" altLang="en-US">
                <a:ea typeface="宋体" panose="02010600030101010101" pitchFamily="2" charset="-122"/>
              </a:rPr>
              <a:t>功能方面的需求</a:t>
            </a:r>
            <a:r>
              <a:rPr lang="en-US" altLang="zh-CN">
                <a:ea typeface="宋体" panose="02010600030101010101" pitchFamily="2" charset="-122"/>
              </a:rPr>
              <a:t>; </a:t>
            </a:r>
            <a:r>
              <a:rPr lang="zh-CN" altLang="en-US">
                <a:ea typeface="宋体" panose="02010600030101010101" pitchFamily="2" charset="-122"/>
              </a:rPr>
              <a:t>功能点</a:t>
            </a:r>
            <a:r>
              <a:rPr lang="en-US" altLang="zh-CN">
                <a:ea typeface="宋体" panose="02010600030101010101" pitchFamily="2" charset="-122"/>
              </a:rPr>
              <a:t>.</a:t>
            </a:r>
          </a:p>
          <a:p>
            <a:pPr lvl="1" eaLnBrk="1" hangingPunct="1"/>
            <a:r>
              <a:rPr lang="zh-CN" altLang="en-US">
                <a:ea typeface="宋体" panose="02010600030101010101" pitchFamily="2" charset="-122"/>
              </a:rPr>
              <a:t>非功能方面的需求</a:t>
            </a:r>
            <a:r>
              <a:rPr lang="en-US" altLang="zh-CN">
                <a:ea typeface="宋体" panose="02010600030101010101" pitchFamily="2" charset="-122"/>
              </a:rPr>
              <a:t>, </a:t>
            </a:r>
            <a:r>
              <a:rPr lang="zh-CN" altLang="en-US">
                <a:ea typeface="宋体" panose="02010600030101010101" pitchFamily="2" charset="-122"/>
              </a:rPr>
              <a:t>如性能改进</a:t>
            </a:r>
            <a:r>
              <a:rPr lang="en-US" altLang="zh-CN">
                <a:ea typeface="宋体" panose="02010600030101010101" pitchFamily="2" charset="-122"/>
              </a:rPr>
              <a:t>.</a:t>
            </a:r>
          </a:p>
          <a:p>
            <a:pPr lvl="1" eaLnBrk="1" hangingPunct="1"/>
            <a:r>
              <a:rPr lang="zh-CN" altLang="en-US">
                <a:ea typeface="宋体" panose="02010600030101010101" pitchFamily="2" charset="-122"/>
              </a:rPr>
              <a:t>要修改的</a:t>
            </a:r>
            <a:r>
              <a:rPr lang="en-US" altLang="zh-CN">
                <a:ea typeface="宋体" panose="02010600030101010101" pitchFamily="2" charset="-122"/>
              </a:rPr>
              <a:t>Bug; </a:t>
            </a:r>
            <a:r>
              <a:rPr lang="zh-CN" altLang="en-US">
                <a:ea typeface="宋体" panose="02010600030101010101" pitchFamily="2" charset="-122"/>
              </a:rPr>
              <a:t>上一版本的已知错误</a:t>
            </a:r>
            <a:r>
              <a:rPr lang="en-US" altLang="zh-CN">
                <a:ea typeface="宋体" panose="02010600030101010101" pitchFamily="2" charset="-122"/>
              </a:rPr>
              <a:t>.</a:t>
            </a:r>
          </a:p>
          <a:p>
            <a:pPr lvl="1" eaLnBrk="1" hangingPunct="1"/>
            <a:r>
              <a:rPr lang="zh-CN" altLang="en-US">
                <a:ea typeface="宋体" panose="02010600030101010101" pitchFamily="2" charset="-122"/>
              </a:rPr>
              <a:t>新技术</a:t>
            </a:r>
            <a:r>
              <a:rPr lang="en-US" altLang="zh-CN">
                <a:ea typeface="宋体" panose="02010600030101010101" pitchFamily="2" charset="-122"/>
              </a:rPr>
              <a:t>, </a:t>
            </a:r>
            <a:r>
              <a:rPr lang="zh-CN" altLang="en-US">
                <a:ea typeface="宋体" panose="02010600030101010101" pitchFamily="2" charset="-122"/>
              </a:rPr>
              <a:t>如支持新的操作系统或者平台</a:t>
            </a:r>
            <a:r>
              <a:rPr lang="en-US" altLang="zh-CN">
                <a:ea typeface="宋体" panose="02010600030101010101" pitchFamily="2" charset="-122"/>
              </a:rPr>
              <a:t>.</a:t>
            </a:r>
          </a:p>
          <a:p>
            <a:pPr lvl="1" eaLnBrk="1" hangingPunct="1"/>
            <a:r>
              <a:rPr lang="zh-CN" altLang="en-US">
                <a:ea typeface="宋体" panose="02010600030101010101" pitchFamily="2" charset="-122"/>
              </a:rPr>
              <a:t>问题</a:t>
            </a:r>
            <a:r>
              <a:rPr lang="en-US" altLang="zh-CN">
                <a:ea typeface="宋体" panose="02010600030101010101" pitchFamily="2" charset="-122"/>
              </a:rPr>
              <a:t>; </a:t>
            </a:r>
            <a:r>
              <a:rPr lang="zh-CN" altLang="en-US">
                <a:ea typeface="宋体" panose="02010600030101010101" pitchFamily="2" charset="-122"/>
              </a:rPr>
              <a:t>日后的不确定项</a:t>
            </a:r>
            <a:r>
              <a:rPr lang="en-US" altLang="zh-CN">
                <a:ea typeface="宋体" panose="02010600030101010101" pitchFamily="2" charset="-122"/>
              </a:rPr>
              <a:t>, </a:t>
            </a:r>
            <a:r>
              <a:rPr lang="zh-CN" altLang="en-US">
                <a:ea typeface="宋体" panose="02010600030101010101" pitchFamily="2" charset="-122"/>
              </a:rPr>
              <a:t>如新的功能</a:t>
            </a:r>
            <a:r>
              <a:rPr lang="en-US" altLang="zh-CN">
                <a:ea typeface="宋体" panose="02010600030101010101" pitchFamily="2" charset="-122"/>
              </a:rPr>
              <a:t>.</a:t>
            </a:r>
          </a:p>
          <a:p>
            <a:pPr eaLnBrk="1" hangingPunct="1"/>
            <a:r>
              <a:rPr lang="zh-CN" altLang="en-US" sz="1800">
                <a:ea typeface="宋体" panose="02010600030101010101" pitchFamily="2" charset="-122"/>
              </a:rPr>
              <a:t>产品需求清单是不断完善的</a:t>
            </a:r>
            <a:r>
              <a:rPr lang="en-US" altLang="zh-CN" sz="1800">
                <a:ea typeface="宋体" panose="02010600030101010101" pitchFamily="2" charset="-122"/>
              </a:rPr>
              <a:t>.</a:t>
            </a:r>
          </a:p>
          <a:p>
            <a:pPr lvl="1" eaLnBrk="1" hangingPunct="1"/>
            <a:r>
              <a:rPr lang="en-US" altLang="zh-CN">
                <a:ea typeface="宋体" panose="02010600030101010101" pitchFamily="2" charset="-122"/>
              </a:rPr>
              <a:t>Product Owner </a:t>
            </a:r>
            <a:r>
              <a:rPr lang="zh-CN" altLang="en-US">
                <a:ea typeface="宋体" panose="02010600030101010101" pitchFamily="2" charset="-122"/>
              </a:rPr>
              <a:t>在项目进行过程中可以随时更新：增加、删除、修改功能，变更优先级等</a:t>
            </a:r>
            <a:r>
              <a:rPr lang="en-US" altLang="zh-CN">
                <a:ea typeface="宋体" panose="02010600030101010101" pitchFamily="2" charset="-122"/>
              </a:rPr>
              <a:t>.</a:t>
            </a:r>
          </a:p>
          <a:p>
            <a:pPr lvl="1" eaLnBrk="1" hangingPunct="1"/>
            <a:r>
              <a:rPr lang="zh-CN" altLang="en-US">
                <a:ea typeface="宋体" panose="02010600030101010101" pitchFamily="2" charset="-122"/>
              </a:rPr>
              <a:t>下一次迭代中要包含较高优先级的需求</a:t>
            </a:r>
            <a:r>
              <a:rPr lang="en-US" altLang="zh-CN">
                <a:ea typeface="宋体" panose="02010600030101010101" pitchFamily="2" charset="-122"/>
              </a:rPr>
              <a:t>.</a:t>
            </a:r>
          </a:p>
          <a:p>
            <a:pPr lvl="1" eaLnBrk="1" hangingPunct="1"/>
            <a:endParaRPr lang="en-US" altLang="zh-CN">
              <a:ea typeface="宋体" panose="02010600030101010101" pitchFamily="2" charset="-122"/>
            </a:endParaRPr>
          </a:p>
          <a:p>
            <a:endParaRPr lang="zh-CN" altLang="en-US"/>
          </a:p>
        </p:txBody>
      </p:sp>
      <p:sp>
        <p:nvSpPr>
          <p:cNvPr id="321540" name="灯片编号占位符 3">
            <a:extLst>
              <a:ext uri="{FF2B5EF4-FFF2-40B4-BE49-F238E27FC236}">
                <a16:creationId xmlns:a16="http://schemas.microsoft.com/office/drawing/2014/main" id="{AB54B06E-1577-7947-8532-E1E52C15385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64B000D4-949B-DF4B-95EF-C016B6D5B3D2}" type="slidenum">
              <a:rPr lang="en-US" altLang="ko-KR" b="0">
                <a:solidFill>
                  <a:schemeClr val="tx1"/>
                </a:solidFill>
                <a:latin typeface="Gulim" panose="020B0600000101010101" pitchFamily="34" charset="-127"/>
                <a:ea typeface="Gulim" panose="020B0600000101010101" pitchFamily="34" charset="-127"/>
              </a:rPr>
              <a:pPr eaLnBrk="1" hangingPunct="1"/>
              <a:t>155</a:t>
            </a:fld>
            <a:endParaRPr lang="en-US" altLang="ko-KR" b="0">
              <a:solidFill>
                <a:schemeClr val="tx1"/>
              </a:solidFill>
              <a:latin typeface="Gulim" panose="020B0600000101010101" pitchFamily="34" charset="-127"/>
              <a:ea typeface="Gulim" panose="020B0600000101010101" pitchFamily="34" charset="-127"/>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幻灯片图像占位符 1">
            <a:extLst>
              <a:ext uri="{FF2B5EF4-FFF2-40B4-BE49-F238E27FC236}">
                <a16:creationId xmlns:a16="http://schemas.microsoft.com/office/drawing/2014/main" id="{8E05E313-B155-674A-8F2D-627C930F48E1}"/>
              </a:ext>
            </a:extLst>
          </p:cNvPr>
          <p:cNvSpPr>
            <a:spLocks noGrp="1" noRot="1" noChangeAspect="1" noTextEdit="1"/>
          </p:cNvSpPr>
          <p:nvPr>
            <p:ph type="sldImg"/>
          </p:nvPr>
        </p:nvSpPr>
        <p:spPr>
          <a:ln/>
        </p:spPr>
      </p:sp>
      <p:sp>
        <p:nvSpPr>
          <p:cNvPr id="322563" name="备注占位符 2">
            <a:extLst>
              <a:ext uri="{FF2B5EF4-FFF2-40B4-BE49-F238E27FC236}">
                <a16:creationId xmlns:a16="http://schemas.microsoft.com/office/drawing/2014/main" id="{17EF0166-2699-2744-9CC9-ED37763F47BA}"/>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ea typeface="宋体" panose="02010600030101010101" pitchFamily="2" charset="-122"/>
              </a:rPr>
              <a:t>Product Owner</a:t>
            </a:r>
            <a:r>
              <a:rPr lang="zh-CN" altLang="en-US">
                <a:ea typeface="宋体" panose="02010600030101010101" pitchFamily="2" charset="-122"/>
              </a:rPr>
              <a:t>负责创建最初的产品需求清单，一开始是不完整的</a:t>
            </a:r>
            <a:r>
              <a:rPr lang="en-US" altLang="zh-CN">
                <a:ea typeface="宋体" panose="02010600030101010101" pitchFamily="2" charset="-122"/>
              </a:rPr>
              <a:t>.</a:t>
            </a:r>
          </a:p>
          <a:p>
            <a:pPr lvl="1" eaLnBrk="1" hangingPunct="1"/>
            <a:r>
              <a:rPr lang="zh-CN" altLang="en-US" sz="2000">
                <a:ea typeface="宋体" panose="02010600030101010101" pitchFamily="2" charset="-122"/>
              </a:rPr>
              <a:t>最初的清单应当包含足够的需求</a:t>
            </a:r>
            <a:r>
              <a:rPr lang="en-US" altLang="zh-CN" sz="2000">
                <a:ea typeface="宋体" panose="02010600030101010101" pitchFamily="2" charset="-122"/>
              </a:rPr>
              <a:t>.</a:t>
            </a:r>
          </a:p>
          <a:p>
            <a:pPr lvl="1" eaLnBrk="1" hangingPunct="1"/>
            <a:r>
              <a:rPr lang="zh-CN" altLang="en-US" sz="2000">
                <a:ea typeface="宋体" panose="02010600030101010101" pitchFamily="2" charset="-122"/>
              </a:rPr>
              <a:t>清单应当包含多少需求</a:t>
            </a:r>
            <a:r>
              <a:rPr lang="en-US" altLang="zh-CN" sz="2000">
                <a:ea typeface="宋体" panose="02010600030101010101" pitchFamily="2" charset="-122"/>
              </a:rPr>
              <a:t>, </a:t>
            </a:r>
            <a:r>
              <a:rPr lang="zh-CN" altLang="en-US" sz="2000">
                <a:ea typeface="宋体" panose="02010600030101010101" pitchFamily="2" charset="-122"/>
              </a:rPr>
              <a:t>取决于定价模型 </a:t>
            </a:r>
            <a:r>
              <a:rPr lang="en-US" altLang="zh-CN" sz="2000">
                <a:ea typeface="宋体" panose="02010600030101010101" pitchFamily="2" charset="-122"/>
              </a:rPr>
              <a:t>(black-box, </a:t>
            </a:r>
            <a:r>
              <a:rPr lang="zh-CN" altLang="en-US" sz="2000">
                <a:ea typeface="宋体" panose="02010600030101010101" pitchFamily="2" charset="-122"/>
              </a:rPr>
              <a:t>更多的计划时间</a:t>
            </a:r>
            <a:r>
              <a:rPr lang="en-US" altLang="zh-CN" sz="2000">
                <a:ea typeface="宋体" panose="02010600030101010101" pitchFamily="2" charset="-122"/>
              </a:rPr>
              <a:t>).</a:t>
            </a:r>
          </a:p>
          <a:p>
            <a:pPr eaLnBrk="1" hangingPunct="1"/>
            <a:r>
              <a:rPr lang="zh-CN" altLang="en-US">
                <a:ea typeface="宋体" panose="02010600030101010101" pitchFamily="2" charset="-122"/>
              </a:rPr>
              <a:t>产品需求清单来源于</a:t>
            </a:r>
            <a:r>
              <a:rPr lang="en-US" altLang="zh-CN">
                <a:ea typeface="宋体" panose="02010600030101010101" pitchFamily="2" charset="-122"/>
              </a:rPr>
              <a:t>:</a:t>
            </a:r>
          </a:p>
          <a:p>
            <a:pPr lvl="1" eaLnBrk="1" hangingPunct="1"/>
            <a:r>
              <a:rPr lang="zh-CN" altLang="en-US" sz="2000">
                <a:ea typeface="宋体" panose="02010600030101010101" pitchFamily="2" charset="-122"/>
              </a:rPr>
              <a:t>客户</a:t>
            </a:r>
            <a:r>
              <a:rPr lang="en-US" altLang="zh-CN" sz="2000">
                <a:ea typeface="宋体" panose="02010600030101010101" pitchFamily="2" charset="-122"/>
              </a:rPr>
              <a:t>; </a:t>
            </a:r>
            <a:r>
              <a:rPr lang="zh-CN" altLang="en-US" sz="2000">
                <a:ea typeface="宋体" panose="02010600030101010101" pitchFamily="2" charset="-122"/>
              </a:rPr>
              <a:t>标书</a:t>
            </a:r>
            <a:r>
              <a:rPr lang="en-US" altLang="zh-CN" sz="2000">
                <a:ea typeface="宋体" panose="02010600030101010101" pitchFamily="2" charset="-122"/>
              </a:rPr>
              <a:t>, </a:t>
            </a:r>
            <a:r>
              <a:rPr lang="zh-CN" altLang="en-US" sz="2000">
                <a:ea typeface="宋体" panose="02010600030101010101" pitchFamily="2" charset="-122"/>
              </a:rPr>
              <a:t>需求规格说明等</a:t>
            </a:r>
            <a:r>
              <a:rPr lang="en-US" altLang="zh-CN" sz="2000">
                <a:ea typeface="宋体" panose="02010600030101010101" pitchFamily="2" charset="-122"/>
              </a:rPr>
              <a:t>.</a:t>
            </a:r>
          </a:p>
          <a:p>
            <a:pPr lvl="1" eaLnBrk="1" hangingPunct="1"/>
            <a:r>
              <a:rPr lang="en-US" altLang="zh-CN" sz="2000">
                <a:ea typeface="宋体" panose="02010600030101010101" pitchFamily="2" charset="-122"/>
              </a:rPr>
              <a:t>Scrum</a:t>
            </a:r>
            <a:r>
              <a:rPr lang="zh-CN" altLang="en-US" sz="2000">
                <a:ea typeface="宋体" panose="02010600030101010101" pitchFamily="2" charset="-122"/>
              </a:rPr>
              <a:t>团队的想法</a:t>
            </a:r>
            <a:r>
              <a:rPr lang="en-US" altLang="zh-CN" sz="2000">
                <a:ea typeface="宋体" panose="02010600030101010101" pitchFamily="2" charset="-122"/>
              </a:rPr>
              <a:t>; </a:t>
            </a:r>
            <a:r>
              <a:rPr lang="zh-CN" altLang="en-US" sz="2000">
                <a:ea typeface="宋体" panose="02010600030101010101" pitchFamily="2" charset="-122"/>
              </a:rPr>
              <a:t>增强型新功能等</a:t>
            </a:r>
            <a:r>
              <a:rPr lang="en-US" altLang="zh-CN" sz="2000">
                <a:ea typeface="宋体" panose="02010600030101010101" pitchFamily="2" charset="-122"/>
              </a:rPr>
              <a:t>.</a:t>
            </a:r>
          </a:p>
          <a:p>
            <a:pPr lvl="1" eaLnBrk="1" hangingPunct="1"/>
            <a:r>
              <a:rPr lang="zh-CN" altLang="en-US" sz="2000">
                <a:ea typeface="宋体" panose="02010600030101010101" pitchFamily="2" charset="-122"/>
              </a:rPr>
              <a:t>现有产品的迭代增量</a:t>
            </a:r>
            <a:r>
              <a:rPr lang="en-US" altLang="zh-CN" sz="2000">
                <a:ea typeface="宋体" panose="02010600030101010101" pitchFamily="2" charset="-122"/>
              </a:rPr>
              <a:t>; </a:t>
            </a:r>
            <a:r>
              <a:rPr lang="zh-CN" altLang="en-US" sz="2000">
                <a:ea typeface="宋体" panose="02010600030101010101" pitchFamily="2" charset="-122"/>
              </a:rPr>
              <a:t>已知错误</a:t>
            </a:r>
            <a:r>
              <a:rPr lang="en-US" altLang="zh-CN" sz="2000">
                <a:ea typeface="宋体" panose="02010600030101010101" pitchFamily="2" charset="-122"/>
              </a:rPr>
              <a:t>, </a:t>
            </a:r>
            <a:r>
              <a:rPr lang="zh-CN" altLang="en-US" sz="2000">
                <a:ea typeface="宋体" panose="02010600030101010101" pitchFamily="2" charset="-122"/>
              </a:rPr>
              <a:t>技术问题等</a:t>
            </a:r>
            <a:r>
              <a:rPr lang="en-US" altLang="zh-CN" sz="2000">
                <a:ea typeface="宋体" panose="02010600030101010101" pitchFamily="2" charset="-122"/>
              </a:rPr>
              <a:t>.</a:t>
            </a:r>
          </a:p>
          <a:p>
            <a:pPr eaLnBrk="1" hangingPunct="1"/>
            <a:r>
              <a:rPr lang="zh-CN" altLang="en-US">
                <a:ea typeface="宋体" panose="02010600030101010101" pitchFamily="2" charset="-122"/>
              </a:rPr>
              <a:t>比较好的做法是</a:t>
            </a:r>
            <a:r>
              <a:rPr lang="en-US" altLang="zh-CN">
                <a:ea typeface="宋体" panose="02010600030101010101" pitchFamily="2" charset="-122"/>
              </a:rPr>
              <a:t>Product Owner</a:t>
            </a:r>
            <a:r>
              <a:rPr lang="zh-CN" altLang="en-US">
                <a:ea typeface="宋体" panose="02010600030101010101" pitchFamily="2" charset="-122"/>
              </a:rPr>
              <a:t> 、</a:t>
            </a:r>
            <a:r>
              <a:rPr lang="en-US" altLang="zh-CN">
                <a:ea typeface="宋体" panose="02010600030101010101" pitchFamily="2" charset="-122"/>
              </a:rPr>
              <a:t>Scrum</a:t>
            </a:r>
            <a:r>
              <a:rPr lang="zh-CN" altLang="en-US">
                <a:ea typeface="宋体" panose="02010600030101010101" pitchFamily="2" charset="-122"/>
              </a:rPr>
              <a:t>团队、客户</a:t>
            </a:r>
            <a:r>
              <a:rPr lang="en-US" altLang="zh-CN">
                <a:ea typeface="宋体" panose="02010600030101010101" pitchFamily="2" charset="-122"/>
              </a:rPr>
              <a:t>/</a:t>
            </a:r>
            <a:r>
              <a:rPr lang="zh-CN" altLang="en-US">
                <a:ea typeface="宋体" panose="02010600030101010101" pitchFamily="2" charset="-122"/>
              </a:rPr>
              <a:t>管理以及其它相关方（如相关的</a:t>
            </a:r>
            <a:r>
              <a:rPr lang="en-US" altLang="zh-CN">
                <a:ea typeface="宋体" panose="02010600030101010101" pitchFamily="2" charset="-122"/>
              </a:rPr>
              <a:t>Scrum</a:t>
            </a:r>
            <a:r>
              <a:rPr lang="zh-CN" altLang="en-US">
                <a:ea typeface="宋体" panose="02010600030101010101" pitchFamily="2" charset="-122"/>
              </a:rPr>
              <a:t>团队）举行一次或者多次研讨会</a:t>
            </a:r>
            <a:endParaRPr lang="en-US" altLang="zh-CN">
              <a:ea typeface="宋体" panose="02010600030101010101" pitchFamily="2" charset="-122"/>
            </a:endParaRPr>
          </a:p>
          <a:p>
            <a:pPr lvl="1" eaLnBrk="1" hangingPunct="1"/>
            <a:r>
              <a:rPr lang="en-US" altLang="zh-CN" sz="2000">
                <a:ea typeface="宋体" panose="02010600030101010101" pitchFamily="2" charset="-122"/>
              </a:rPr>
              <a:t>Scrum Master </a:t>
            </a:r>
            <a:r>
              <a:rPr lang="zh-CN" altLang="en-US" sz="2000">
                <a:ea typeface="宋体" panose="02010600030101010101" pitchFamily="2" charset="-122"/>
              </a:rPr>
              <a:t>或者 </a:t>
            </a:r>
            <a:r>
              <a:rPr lang="en-US" altLang="zh-CN" sz="2000">
                <a:ea typeface="宋体" panose="02010600030101010101" pitchFamily="2" charset="-122"/>
              </a:rPr>
              <a:t>Product Owner </a:t>
            </a:r>
            <a:r>
              <a:rPr lang="zh-CN" altLang="en-US" sz="2000">
                <a:ea typeface="宋体" panose="02010600030101010101" pitchFamily="2" charset="-122"/>
              </a:rPr>
              <a:t>来促成会议的召开，必须要有人来做</a:t>
            </a:r>
            <a:r>
              <a:rPr lang="en-US" altLang="zh-CN" sz="2000">
                <a:ea typeface="宋体" panose="02010600030101010101" pitchFamily="2" charset="-122"/>
              </a:rPr>
              <a:t>.</a:t>
            </a:r>
          </a:p>
          <a:p>
            <a:pPr lvl="1" eaLnBrk="1" hangingPunct="1"/>
            <a:r>
              <a:rPr lang="zh-CN" altLang="en-US" sz="2000">
                <a:ea typeface="宋体" panose="02010600030101010101" pitchFamily="2" charset="-122"/>
              </a:rPr>
              <a:t>要有效率、要围绕主题、 沟通良好 、避免不同的假设，</a:t>
            </a:r>
            <a:endParaRPr lang="en-US" altLang="zh-CN" sz="2000">
              <a:ea typeface="宋体" panose="02010600030101010101" pitchFamily="2" charset="-122"/>
            </a:endParaRPr>
          </a:p>
          <a:p>
            <a:pPr lvl="1" eaLnBrk="1" hangingPunct="1"/>
            <a:r>
              <a:rPr lang="zh-CN" altLang="en-US" sz="2000">
                <a:ea typeface="宋体" panose="02010600030101010101" pitchFamily="2" charset="-122"/>
              </a:rPr>
              <a:t>承诺并且共通合作，确定优先级</a:t>
            </a:r>
            <a:r>
              <a:rPr lang="en-US" altLang="zh-CN" sz="2000">
                <a:ea typeface="宋体" panose="02010600030101010101" pitchFamily="2" charset="-122"/>
              </a:rPr>
              <a:t>.</a:t>
            </a:r>
          </a:p>
          <a:p>
            <a:endParaRPr lang="zh-CN" altLang="en-US"/>
          </a:p>
        </p:txBody>
      </p:sp>
      <p:sp>
        <p:nvSpPr>
          <p:cNvPr id="322564" name="灯片编号占位符 3">
            <a:extLst>
              <a:ext uri="{FF2B5EF4-FFF2-40B4-BE49-F238E27FC236}">
                <a16:creationId xmlns:a16="http://schemas.microsoft.com/office/drawing/2014/main" id="{4BE89BF9-1F6F-2B4E-BC9E-B858D0E1F16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DD72485F-C0AA-424F-B274-1BB3F397B18B}" type="slidenum">
              <a:rPr lang="en-US" altLang="ko-KR" b="0">
                <a:solidFill>
                  <a:schemeClr val="tx1"/>
                </a:solidFill>
                <a:latin typeface="Gulim" panose="020B0600000101010101" pitchFamily="34" charset="-127"/>
                <a:ea typeface="Gulim" panose="020B0600000101010101" pitchFamily="34" charset="-127"/>
              </a:rPr>
              <a:pPr eaLnBrk="1" hangingPunct="1"/>
              <a:t>156</a:t>
            </a:fld>
            <a:endParaRPr lang="en-US" altLang="ko-KR" b="0">
              <a:solidFill>
                <a:schemeClr val="tx1"/>
              </a:solidFill>
              <a:latin typeface="Gulim" panose="020B0600000101010101" pitchFamily="34" charset="-127"/>
              <a:ea typeface="Gulim" panose="020B0600000101010101" pitchFamily="34" charset="-127"/>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4378D05A-86B8-E344-A715-76E6E643BF49}"/>
              </a:ext>
            </a:extLst>
          </p:cNvPr>
          <p:cNvSpPr>
            <a:spLocks noGrp="1" noChangeArrowheads="1"/>
          </p:cNvSpPr>
          <p:nvPr>
            <p:ph type="sldNum" sz="quarter" idx="10"/>
          </p:nvPr>
        </p:nvSpPr>
        <p:spPr>
          <a:ln/>
        </p:spPr>
        <p:txBody>
          <a:bodyPr/>
          <a:lstStyle>
            <a:lvl1pPr>
              <a:defRPr/>
            </a:lvl1pPr>
          </a:lstStyle>
          <a:p>
            <a:fld id="{4E0B80FF-0C03-284E-A005-8A13F5B5285D}" type="slidenum">
              <a:rPr lang="en-US" altLang="ko-KR"/>
              <a:pPr/>
              <a:t>‹#›</a:t>
            </a:fld>
            <a:endParaRPr lang="en-US" altLang="ko-KR"/>
          </a:p>
        </p:txBody>
      </p:sp>
    </p:spTree>
    <p:extLst>
      <p:ext uri="{BB962C8B-B14F-4D97-AF65-F5344CB8AC3E}">
        <p14:creationId xmlns:p14="http://schemas.microsoft.com/office/powerpoint/2010/main" val="3936256395"/>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4D0CEA75-88B7-1245-94C2-DD8932584B05}"/>
              </a:ext>
            </a:extLst>
          </p:cNvPr>
          <p:cNvSpPr>
            <a:spLocks noGrp="1" noChangeArrowheads="1"/>
          </p:cNvSpPr>
          <p:nvPr>
            <p:ph type="sldNum" sz="quarter" idx="10"/>
          </p:nvPr>
        </p:nvSpPr>
        <p:spPr>
          <a:ln/>
        </p:spPr>
        <p:txBody>
          <a:bodyPr/>
          <a:lstStyle>
            <a:lvl1pPr>
              <a:defRPr/>
            </a:lvl1pPr>
          </a:lstStyle>
          <a:p>
            <a:fld id="{93AD551D-27F7-0742-A8BD-8F85EADCCCA0}" type="slidenum">
              <a:rPr lang="en-US" altLang="ko-KR"/>
              <a:pPr/>
              <a:t>‹#›</a:t>
            </a:fld>
            <a:endParaRPr lang="en-US" altLang="ko-KR"/>
          </a:p>
        </p:txBody>
      </p:sp>
    </p:spTree>
    <p:extLst>
      <p:ext uri="{BB962C8B-B14F-4D97-AF65-F5344CB8AC3E}">
        <p14:creationId xmlns:p14="http://schemas.microsoft.com/office/powerpoint/2010/main" val="2983215096"/>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6">
            <a:extLst>
              <a:ext uri="{FF2B5EF4-FFF2-40B4-BE49-F238E27FC236}">
                <a16:creationId xmlns:a16="http://schemas.microsoft.com/office/drawing/2014/main" id="{32D22020-B249-2846-BE5F-9731B3F885EB}"/>
              </a:ext>
            </a:extLst>
          </p:cNvPr>
          <p:cNvSpPr>
            <a:spLocks noGrp="1" noChangeArrowheads="1"/>
          </p:cNvSpPr>
          <p:nvPr>
            <p:ph type="sldNum" sz="quarter" idx="10"/>
          </p:nvPr>
        </p:nvSpPr>
        <p:spPr>
          <a:ln/>
        </p:spPr>
        <p:txBody>
          <a:bodyPr/>
          <a:lstStyle>
            <a:lvl1pPr>
              <a:defRPr/>
            </a:lvl1pPr>
          </a:lstStyle>
          <a:p>
            <a:fld id="{EA54AB09-FDC6-E049-91CF-4036D84F6C64}" type="slidenum">
              <a:rPr lang="en-US" altLang="ko-KR"/>
              <a:pPr/>
              <a:t>‹#›</a:t>
            </a:fld>
            <a:endParaRPr lang="en-US" altLang="ko-KR"/>
          </a:p>
        </p:txBody>
      </p:sp>
    </p:spTree>
    <p:extLst>
      <p:ext uri="{BB962C8B-B14F-4D97-AF65-F5344CB8AC3E}">
        <p14:creationId xmlns:p14="http://schemas.microsoft.com/office/powerpoint/2010/main" val="2277961269"/>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76200" y="76200"/>
            <a:ext cx="8999538" cy="5334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361950" y="1052513"/>
            <a:ext cx="4168775" cy="504348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83125" y="1052513"/>
            <a:ext cx="4168775" cy="244475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83125" y="3649663"/>
            <a:ext cx="4168775" cy="244633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78918762"/>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6200" y="76200"/>
            <a:ext cx="8999538" cy="5334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361950" y="1052513"/>
            <a:ext cx="4168775" cy="5043487"/>
          </a:xfrm>
          <a:prstGeom prst="rect">
            <a:avLst/>
          </a:prstGeom>
        </p:spPr>
        <p:txBody>
          <a:bodyPr/>
          <a:lstStyle>
            <a:lvl1pPr>
              <a:defRPr baseline="0">
                <a:ea typeface="黑体" pitchFamily="49" charset="-122"/>
              </a:defRPr>
            </a:lvl1pPr>
            <a:lvl2pPr>
              <a:defRPr baseline="0">
                <a:ea typeface="黑体" pitchFamily="49" charset="-122"/>
              </a:defRPr>
            </a:lvl2pPr>
            <a:lvl3pPr>
              <a:defRPr baseline="0">
                <a:ea typeface="黑体" pitchFamily="49" charset="-122"/>
              </a:defRPr>
            </a:lvl3pPr>
            <a:lvl4pPr>
              <a:defRPr baseline="0">
                <a:ea typeface="黑体" pitchFamily="49" charset="-122"/>
              </a:defRPr>
            </a:lvl4pPr>
            <a:lvl5pPr>
              <a:defRPr baseline="0">
                <a:ea typeface="黑体"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83125" y="1052513"/>
            <a:ext cx="4168775" cy="5043487"/>
          </a:xfrm>
          <a:prstGeom prst="rect">
            <a:avLst/>
          </a:prstGeom>
        </p:spPr>
        <p:txBody>
          <a:bodyPr/>
          <a:lstStyle>
            <a:lvl1pPr>
              <a:defRPr baseline="0">
                <a:ea typeface="黑体" pitchFamily="49" charset="-122"/>
              </a:defRPr>
            </a:lvl1pPr>
            <a:lvl2pPr>
              <a:defRPr baseline="0">
                <a:ea typeface="黑体" pitchFamily="49" charset="-122"/>
              </a:defRPr>
            </a:lvl2pPr>
            <a:lvl3pPr>
              <a:defRPr baseline="0">
                <a:ea typeface="黑体" pitchFamily="49" charset="-122"/>
              </a:defRPr>
            </a:lvl3pPr>
            <a:lvl4pPr>
              <a:defRPr baseline="0">
                <a:ea typeface="黑体" pitchFamily="49" charset="-122"/>
              </a:defRPr>
            </a:lvl4pPr>
            <a:lvl5pPr>
              <a:defRPr baseline="0">
                <a:ea typeface="黑体"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172390330"/>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lvl1pPr>
              <a:defRPr sz="2000" baseline="0">
                <a:latin typeface="黑体" pitchFamily="49" charset="-122"/>
                <a:ea typeface="黑体" pitchFamily="49" charset="-122"/>
              </a:defRPr>
            </a:lvl1pPr>
            <a:lvl2pPr>
              <a:buFont typeface="Wingdings" pitchFamily="2" charset="2"/>
              <a:buChar char="ü"/>
              <a:defRPr sz="1800" baseline="0">
                <a:latin typeface="黑体" pitchFamily="49" charset="-122"/>
                <a:ea typeface="黑体" pitchFamily="49" charset="-122"/>
              </a:defRPr>
            </a:lvl2pPr>
            <a:lvl3pPr>
              <a:buFont typeface="Wingdings" pitchFamily="2" charset="2"/>
              <a:buChar char="u"/>
              <a:defRPr sz="1600" baseline="0">
                <a:latin typeface="黑体" pitchFamily="49" charset="-122"/>
                <a:ea typeface="黑体" pitchFamily="49" charset="-122"/>
              </a:defRPr>
            </a:lvl3pPr>
            <a:lvl4pPr>
              <a:buFont typeface="Wingdings" pitchFamily="2" charset="2"/>
              <a:buChar char="Ø"/>
              <a:defRPr sz="1400" baseline="0">
                <a:latin typeface="黑体" pitchFamily="49" charset="-122"/>
                <a:ea typeface="黑体" pitchFamily="49" charset="-122"/>
              </a:defRPr>
            </a:lvl4pPr>
            <a:lvl5pPr>
              <a:defRPr baseline="0">
                <a:ea typeface="黑体"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4" name="Rectangle 6">
            <a:extLst>
              <a:ext uri="{FF2B5EF4-FFF2-40B4-BE49-F238E27FC236}">
                <a16:creationId xmlns:a16="http://schemas.microsoft.com/office/drawing/2014/main" id="{21CFD1FA-8895-1144-AAC2-A2E33A699830}"/>
              </a:ext>
            </a:extLst>
          </p:cNvPr>
          <p:cNvSpPr>
            <a:spLocks noGrp="1" noChangeArrowheads="1"/>
          </p:cNvSpPr>
          <p:nvPr>
            <p:ph type="sldNum" sz="quarter" idx="10"/>
          </p:nvPr>
        </p:nvSpPr>
        <p:spPr/>
        <p:txBody>
          <a:bodyPr/>
          <a:lstStyle>
            <a:lvl1pPr>
              <a:defRPr/>
            </a:lvl1pPr>
          </a:lstStyle>
          <a:p>
            <a:fld id="{0EB1599B-7438-9142-95DE-7F4CD4F8632C}" type="slidenum">
              <a:rPr lang="en-US" altLang="ko-KR"/>
              <a:pPr/>
              <a:t>‹#›</a:t>
            </a:fld>
            <a:fld id="{DD9E9E42-E338-084D-A846-F76ECCAE595E}" type="datetime12">
              <a:rPr lang="en-US" altLang="ko-KR"/>
              <a:pPr/>
              <a:t>2:26 PM</a:t>
            </a:fld>
            <a:endParaRPr lang="en-US" altLang="ko-KR"/>
          </a:p>
        </p:txBody>
      </p:sp>
    </p:spTree>
    <p:extLst>
      <p:ext uri="{BB962C8B-B14F-4D97-AF65-F5344CB8AC3E}">
        <p14:creationId xmlns:p14="http://schemas.microsoft.com/office/powerpoint/2010/main" val="3758260337"/>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a:extLst>
              <a:ext uri="{FF2B5EF4-FFF2-40B4-BE49-F238E27FC236}">
                <a16:creationId xmlns:a16="http://schemas.microsoft.com/office/drawing/2014/main" id="{37ED4825-707C-A24F-BE7D-0E0E4C944586}"/>
              </a:ext>
            </a:extLst>
          </p:cNvPr>
          <p:cNvSpPr>
            <a:spLocks noGrp="1" noChangeArrowheads="1"/>
          </p:cNvSpPr>
          <p:nvPr>
            <p:ph type="sldNum" sz="quarter" idx="10"/>
          </p:nvPr>
        </p:nvSpPr>
        <p:spPr>
          <a:ln/>
        </p:spPr>
        <p:txBody>
          <a:bodyPr/>
          <a:lstStyle>
            <a:lvl1pPr>
              <a:defRPr/>
            </a:lvl1pPr>
          </a:lstStyle>
          <a:p>
            <a:fld id="{E957DE30-BB72-F24A-9C1A-A55827002417}" type="slidenum">
              <a:rPr lang="en-US" altLang="ko-KR"/>
              <a:pPr/>
              <a:t>‹#›</a:t>
            </a:fld>
            <a:endParaRPr lang="en-US" altLang="ko-KR"/>
          </a:p>
        </p:txBody>
      </p:sp>
    </p:spTree>
    <p:extLst>
      <p:ext uri="{BB962C8B-B14F-4D97-AF65-F5344CB8AC3E}">
        <p14:creationId xmlns:p14="http://schemas.microsoft.com/office/powerpoint/2010/main" val="1252724680"/>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a:extLst>
              <a:ext uri="{FF2B5EF4-FFF2-40B4-BE49-F238E27FC236}">
                <a16:creationId xmlns:a16="http://schemas.microsoft.com/office/drawing/2014/main" id="{73E5ABE2-5373-E946-AA5B-99EE058BFF22}"/>
              </a:ext>
            </a:extLst>
          </p:cNvPr>
          <p:cNvSpPr>
            <a:spLocks noGrp="1" noChangeArrowheads="1"/>
          </p:cNvSpPr>
          <p:nvPr>
            <p:ph type="sldNum" sz="quarter" idx="10"/>
          </p:nvPr>
        </p:nvSpPr>
        <p:spPr>
          <a:ln/>
        </p:spPr>
        <p:txBody>
          <a:bodyPr/>
          <a:lstStyle>
            <a:lvl1pPr>
              <a:defRPr/>
            </a:lvl1pPr>
          </a:lstStyle>
          <a:p>
            <a:fld id="{C27C5F3B-791A-4442-B5B2-4454849EC0E8}" type="slidenum">
              <a:rPr lang="en-US" altLang="ko-KR"/>
              <a:pPr/>
              <a:t>‹#›</a:t>
            </a:fld>
            <a:endParaRPr lang="en-US" altLang="ko-KR"/>
          </a:p>
        </p:txBody>
      </p:sp>
    </p:spTree>
    <p:extLst>
      <p:ext uri="{BB962C8B-B14F-4D97-AF65-F5344CB8AC3E}">
        <p14:creationId xmlns:p14="http://schemas.microsoft.com/office/powerpoint/2010/main" val="2660245722"/>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a:extLst>
              <a:ext uri="{FF2B5EF4-FFF2-40B4-BE49-F238E27FC236}">
                <a16:creationId xmlns:a16="http://schemas.microsoft.com/office/drawing/2014/main" id="{0B054F65-1AE8-3E49-89A8-F8D7CB869236}"/>
              </a:ext>
            </a:extLst>
          </p:cNvPr>
          <p:cNvSpPr>
            <a:spLocks noGrp="1" noChangeArrowheads="1"/>
          </p:cNvSpPr>
          <p:nvPr>
            <p:ph type="sldNum" sz="quarter" idx="10"/>
          </p:nvPr>
        </p:nvSpPr>
        <p:spPr>
          <a:ln/>
        </p:spPr>
        <p:txBody>
          <a:bodyPr/>
          <a:lstStyle>
            <a:lvl1pPr>
              <a:defRPr/>
            </a:lvl1pPr>
          </a:lstStyle>
          <a:p>
            <a:fld id="{13937003-6C46-D94B-9187-88B43CA162B3}" type="slidenum">
              <a:rPr lang="en-US" altLang="ko-KR"/>
              <a:pPr/>
              <a:t>‹#›</a:t>
            </a:fld>
            <a:endParaRPr lang="en-US" altLang="ko-KR"/>
          </a:p>
        </p:txBody>
      </p:sp>
    </p:spTree>
    <p:extLst>
      <p:ext uri="{BB962C8B-B14F-4D97-AF65-F5344CB8AC3E}">
        <p14:creationId xmlns:p14="http://schemas.microsoft.com/office/powerpoint/2010/main" val="2583165994"/>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9C2E5214-C227-A945-9B83-789C8A12D1FA}"/>
              </a:ext>
            </a:extLst>
          </p:cNvPr>
          <p:cNvSpPr>
            <a:spLocks noGrp="1" noChangeArrowheads="1"/>
          </p:cNvSpPr>
          <p:nvPr>
            <p:ph type="sldNum" sz="quarter" idx="10"/>
          </p:nvPr>
        </p:nvSpPr>
        <p:spPr>
          <a:ln/>
        </p:spPr>
        <p:txBody>
          <a:bodyPr/>
          <a:lstStyle>
            <a:lvl1pPr>
              <a:defRPr/>
            </a:lvl1pPr>
          </a:lstStyle>
          <a:p>
            <a:fld id="{CECD3514-51D5-2B4B-9A34-24C7EBA0B56D}" type="slidenum">
              <a:rPr lang="en-US" altLang="ko-KR"/>
              <a:pPr/>
              <a:t>‹#›</a:t>
            </a:fld>
            <a:endParaRPr lang="en-US" altLang="ko-KR"/>
          </a:p>
        </p:txBody>
      </p:sp>
    </p:spTree>
    <p:extLst>
      <p:ext uri="{BB962C8B-B14F-4D97-AF65-F5344CB8AC3E}">
        <p14:creationId xmlns:p14="http://schemas.microsoft.com/office/powerpoint/2010/main" val="411383298"/>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458C46C6-64CB-7741-97C2-BE8466E8236B}"/>
              </a:ext>
            </a:extLst>
          </p:cNvPr>
          <p:cNvSpPr>
            <a:spLocks noGrp="1" noChangeArrowheads="1"/>
          </p:cNvSpPr>
          <p:nvPr>
            <p:ph type="sldNum" sz="quarter" idx="10"/>
          </p:nvPr>
        </p:nvSpPr>
        <p:spPr>
          <a:ln/>
        </p:spPr>
        <p:txBody>
          <a:bodyPr/>
          <a:lstStyle>
            <a:lvl1pPr>
              <a:defRPr/>
            </a:lvl1pPr>
          </a:lstStyle>
          <a:p>
            <a:fld id="{E4DAAB51-ACAA-EB40-ACFA-A1BEFF9BB967}" type="slidenum">
              <a:rPr lang="en-US" altLang="ko-KR"/>
              <a:pPr/>
              <a:t>‹#›</a:t>
            </a:fld>
            <a:endParaRPr lang="en-US" altLang="ko-KR"/>
          </a:p>
        </p:txBody>
      </p:sp>
    </p:spTree>
    <p:extLst>
      <p:ext uri="{BB962C8B-B14F-4D97-AF65-F5344CB8AC3E}">
        <p14:creationId xmlns:p14="http://schemas.microsoft.com/office/powerpoint/2010/main" val="2859071167"/>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a:extLst>
              <a:ext uri="{FF2B5EF4-FFF2-40B4-BE49-F238E27FC236}">
                <a16:creationId xmlns:a16="http://schemas.microsoft.com/office/drawing/2014/main" id="{F83698D7-E1CD-2D42-AF38-7B46D16A1FF7}"/>
              </a:ext>
            </a:extLst>
          </p:cNvPr>
          <p:cNvSpPr>
            <a:spLocks noGrp="1" noChangeArrowheads="1"/>
          </p:cNvSpPr>
          <p:nvPr>
            <p:ph type="sldNum" sz="quarter" idx="10"/>
          </p:nvPr>
        </p:nvSpPr>
        <p:spPr>
          <a:ln/>
        </p:spPr>
        <p:txBody>
          <a:bodyPr/>
          <a:lstStyle>
            <a:lvl1pPr>
              <a:defRPr/>
            </a:lvl1pPr>
          </a:lstStyle>
          <a:p>
            <a:fld id="{732FEF7B-88E4-C44A-AD19-2416F5E77180}" type="slidenum">
              <a:rPr lang="en-US" altLang="ko-KR"/>
              <a:pPr/>
              <a:t>‹#›</a:t>
            </a:fld>
            <a:endParaRPr lang="en-US" altLang="ko-KR"/>
          </a:p>
        </p:txBody>
      </p:sp>
    </p:spTree>
    <p:extLst>
      <p:ext uri="{BB962C8B-B14F-4D97-AF65-F5344CB8AC3E}">
        <p14:creationId xmlns:p14="http://schemas.microsoft.com/office/powerpoint/2010/main" val="1948648370"/>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dirty="0"/>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AC9CF72A-675F-BE4E-B8E6-67B25D57B2C8}"/>
              </a:ext>
            </a:extLst>
          </p:cNvPr>
          <p:cNvSpPr>
            <a:spLocks noGrp="1" noChangeArrowheads="1"/>
          </p:cNvSpPr>
          <p:nvPr>
            <p:ph type="sldNum" sz="quarter" idx="10"/>
          </p:nvPr>
        </p:nvSpPr>
        <p:spPr>
          <a:ln/>
        </p:spPr>
        <p:txBody>
          <a:bodyPr/>
          <a:lstStyle>
            <a:lvl1pPr>
              <a:defRPr/>
            </a:lvl1pPr>
          </a:lstStyle>
          <a:p>
            <a:fld id="{7C476586-1827-224B-B493-71FFCFDEB1D2}" type="slidenum">
              <a:rPr lang="en-US" altLang="ko-KR"/>
              <a:pPr/>
              <a:t>‹#›</a:t>
            </a:fld>
            <a:endParaRPr lang="en-US" altLang="ko-KR"/>
          </a:p>
        </p:txBody>
      </p:sp>
    </p:spTree>
    <p:extLst>
      <p:ext uri="{BB962C8B-B14F-4D97-AF65-F5344CB8AC3E}">
        <p14:creationId xmlns:p14="http://schemas.microsoft.com/office/powerpoint/2010/main" val="1207056022"/>
      </p:ext>
    </p:extLst>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453D263F-F9A4-E44C-91FF-056C37840D8D}"/>
              </a:ext>
            </a:extLst>
          </p:cNvPr>
          <p:cNvSpPr>
            <a:spLocks noGrp="1" noChangeArrowheads="1"/>
          </p:cNvSpPr>
          <p:nvPr>
            <p:ph type="sldNum" sz="quarter" idx="10"/>
          </p:nvPr>
        </p:nvSpPr>
        <p:spPr>
          <a:ln/>
        </p:spPr>
        <p:txBody>
          <a:bodyPr/>
          <a:lstStyle>
            <a:lvl1pPr>
              <a:defRPr/>
            </a:lvl1pPr>
          </a:lstStyle>
          <a:p>
            <a:fld id="{D195EBB0-065A-2E4F-A321-653B6453D87D}" type="slidenum">
              <a:rPr lang="en-US" altLang="ko-KR"/>
              <a:pPr/>
              <a:t>‹#›</a:t>
            </a:fld>
            <a:endParaRPr lang="en-US" altLang="ko-KR"/>
          </a:p>
        </p:txBody>
      </p:sp>
    </p:spTree>
    <p:extLst>
      <p:ext uri="{BB962C8B-B14F-4D97-AF65-F5344CB8AC3E}">
        <p14:creationId xmlns:p14="http://schemas.microsoft.com/office/powerpoint/2010/main" val="2000055861"/>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6">
            <a:extLst>
              <a:ext uri="{FF2B5EF4-FFF2-40B4-BE49-F238E27FC236}">
                <a16:creationId xmlns:a16="http://schemas.microsoft.com/office/drawing/2014/main" id="{070A0664-4737-5344-AA7C-095A83A60458}"/>
              </a:ext>
            </a:extLst>
          </p:cNvPr>
          <p:cNvSpPr>
            <a:spLocks noGrp="1" noChangeArrowheads="1"/>
          </p:cNvSpPr>
          <p:nvPr>
            <p:ph type="sldNum" sz="quarter" idx="10"/>
          </p:nvPr>
        </p:nvSpPr>
        <p:spPr>
          <a:ln/>
        </p:spPr>
        <p:txBody>
          <a:bodyPr/>
          <a:lstStyle>
            <a:lvl1pPr>
              <a:defRPr/>
            </a:lvl1pPr>
          </a:lstStyle>
          <a:p>
            <a:fld id="{9968A032-E844-DF40-B7EF-EF537117DA78}" type="slidenum">
              <a:rPr lang="en-US" altLang="ko-KR"/>
              <a:pPr/>
              <a:t>‹#›</a:t>
            </a:fld>
            <a:endParaRPr lang="en-US" altLang="ko-KR"/>
          </a:p>
        </p:txBody>
      </p:sp>
    </p:spTree>
    <p:extLst>
      <p:ext uri="{BB962C8B-B14F-4D97-AF65-F5344CB8AC3E}">
        <p14:creationId xmlns:p14="http://schemas.microsoft.com/office/powerpoint/2010/main" val="794619050"/>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BF81D238-7098-BB4D-8942-8C93BEFF46AD}"/>
              </a:ext>
            </a:extLst>
          </p:cNvPr>
          <p:cNvSpPr>
            <a:spLocks noGrp="1" noChangeArrowheads="1"/>
          </p:cNvSpPr>
          <p:nvPr>
            <p:ph type="sldNum" sz="quarter" idx="10"/>
          </p:nvPr>
        </p:nvSpPr>
        <p:spPr>
          <a:ln/>
        </p:spPr>
        <p:txBody>
          <a:bodyPr/>
          <a:lstStyle>
            <a:lvl1pPr>
              <a:defRPr/>
            </a:lvl1pPr>
          </a:lstStyle>
          <a:p>
            <a:fld id="{D3FFE4FB-A7EF-214B-B39E-B9E4B97C6339}" type="slidenum">
              <a:rPr lang="en-US" altLang="ko-KR"/>
              <a:pPr/>
              <a:t>‹#›</a:t>
            </a:fld>
            <a:endParaRPr lang="en-US" altLang="ko-KR"/>
          </a:p>
        </p:txBody>
      </p:sp>
    </p:spTree>
    <p:extLst>
      <p:ext uri="{BB962C8B-B14F-4D97-AF65-F5344CB8AC3E}">
        <p14:creationId xmlns:p14="http://schemas.microsoft.com/office/powerpoint/2010/main" val="1244683964"/>
      </p:ext>
    </p:extLst>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6">
            <a:extLst>
              <a:ext uri="{FF2B5EF4-FFF2-40B4-BE49-F238E27FC236}">
                <a16:creationId xmlns:a16="http://schemas.microsoft.com/office/drawing/2014/main" id="{6C165BD7-5F8A-C64F-ADE3-C856AE781DBA}"/>
              </a:ext>
            </a:extLst>
          </p:cNvPr>
          <p:cNvSpPr>
            <a:spLocks noGrp="1" noChangeArrowheads="1"/>
          </p:cNvSpPr>
          <p:nvPr>
            <p:ph type="sldNum" sz="quarter" idx="10"/>
          </p:nvPr>
        </p:nvSpPr>
        <p:spPr>
          <a:ln/>
        </p:spPr>
        <p:txBody>
          <a:bodyPr/>
          <a:lstStyle>
            <a:lvl1pPr>
              <a:defRPr/>
            </a:lvl1pPr>
          </a:lstStyle>
          <a:p>
            <a:fld id="{934FF193-4EF6-9746-BAC8-1938B45B6D82}" type="slidenum">
              <a:rPr lang="en-US" altLang="ko-KR"/>
              <a:pPr/>
              <a:t>‹#›</a:t>
            </a:fld>
            <a:endParaRPr lang="en-US" altLang="ko-KR"/>
          </a:p>
        </p:txBody>
      </p:sp>
    </p:spTree>
    <p:extLst>
      <p:ext uri="{BB962C8B-B14F-4D97-AF65-F5344CB8AC3E}">
        <p14:creationId xmlns:p14="http://schemas.microsoft.com/office/powerpoint/2010/main" val="1436755009"/>
      </p:ext>
    </p:extLst>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6200" y="76200"/>
            <a:ext cx="8999538" cy="5334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361950" y="1052513"/>
            <a:ext cx="4168775" cy="504348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83125" y="1052513"/>
            <a:ext cx="4168775" cy="504348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63535111"/>
      </p:ext>
    </p:extLst>
  </p:cSld>
  <p:clrMapOvr>
    <a:masterClrMapping/>
  </p:clrMapOvr>
  <p:transition>
    <p:wipe dir="d"/>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76200" y="76200"/>
            <a:ext cx="8999538" cy="5334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361950" y="1052513"/>
            <a:ext cx="4168775" cy="504348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83125" y="1052513"/>
            <a:ext cx="4168775" cy="244475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83125" y="3649663"/>
            <a:ext cx="4168775" cy="244633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79135805"/>
      </p:ext>
    </p:extLst>
  </p:cSld>
  <p:clrMapOvr>
    <a:masterClrMapping/>
  </p:clrMapOvr>
  <p:transition>
    <p:wipe dir="d"/>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658813" y="644525"/>
            <a:ext cx="7823200" cy="727075"/>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658813" y="1544638"/>
            <a:ext cx="7823200" cy="211455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58813" y="3811588"/>
            <a:ext cx="7823200" cy="211613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8">
            <a:extLst>
              <a:ext uri="{FF2B5EF4-FFF2-40B4-BE49-F238E27FC236}">
                <a16:creationId xmlns:a16="http://schemas.microsoft.com/office/drawing/2014/main" id="{D7BCBD04-24DC-4E4A-8777-F8515970731A}"/>
              </a:ext>
            </a:extLst>
          </p:cNvPr>
          <p:cNvSpPr>
            <a:spLocks noGrp="1" noChangeArrowheads="1"/>
          </p:cNvSpPr>
          <p:nvPr>
            <p:ph type="ftr" sz="quarter" idx="10"/>
          </p:nvPr>
        </p:nvSpPr>
        <p:spPr>
          <a:xfrm>
            <a:off x="522288" y="6607175"/>
            <a:ext cx="3959225" cy="122238"/>
          </a:xfrm>
          <a:prstGeom prst="rect">
            <a:avLst/>
          </a:prstGeom>
        </p:spPr>
        <p:txBody>
          <a:bodyPr/>
          <a:lstStyle>
            <a:lvl1pPr>
              <a:defRPr/>
            </a:lvl1pPr>
          </a:lstStyle>
          <a:p>
            <a:pPr>
              <a:defRPr/>
            </a:pPr>
            <a:endParaRPr lang="en-GB" altLang="zh-CN"/>
          </a:p>
        </p:txBody>
      </p:sp>
      <p:sp>
        <p:nvSpPr>
          <p:cNvPr id="6" name="Dian numeron paikkamerkki 5">
            <a:extLst>
              <a:ext uri="{FF2B5EF4-FFF2-40B4-BE49-F238E27FC236}">
                <a16:creationId xmlns:a16="http://schemas.microsoft.com/office/drawing/2014/main" id="{0035E6AE-FB06-7F4B-B544-CB22E5F491A6}"/>
              </a:ext>
            </a:extLst>
          </p:cNvPr>
          <p:cNvSpPr>
            <a:spLocks noGrp="1"/>
          </p:cNvSpPr>
          <p:nvPr>
            <p:ph type="sldNum" sz="quarter" idx="11"/>
          </p:nvPr>
        </p:nvSpPr>
        <p:spPr/>
        <p:txBody>
          <a:bodyPr/>
          <a:lstStyle>
            <a:lvl1pPr>
              <a:defRPr/>
            </a:lvl1pPr>
          </a:lstStyle>
          <a:p>
            <a:fld id="{62ABEF0C-B53B-3B45-93E8-2990EBEB28B0}" type="slidenum">
              <a:rPr lang="en-GB" altLang="zh-CN"/>
              <a:pPr/>
              <a:t>‹#›</a:t>
            </a:fld>
            <a:endParaRPr lang="en-GB" altLang="zh-CN"/>
          </a:p>
        </p:txBody>
      </p:sp>
    </p:spTree>
    <p:extLst>
      <p:ext uri="{BB962C8B-B14F-4D97-AF65-F5344CB8AC3E}">
        <p14:creationId xmlns:p14="http://schemas.microsoft.com/office/powerpoint/2010/main" val="4262548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a:extLst>
              <a:ext uri="{FF2B5EF4-FFF2-40B4-BE49-F238E27FC236}">
                <a16:creationId xmlns:a16="http://schemas.microsoft.com/office/drawing/2014/main" id="{0E465D46-B492-4D4D-AA57-42FFD18125E2}"/>
              </a:ext>
            </a:extLst>
          </p:cNvPr>
          <p:cNvSpPr>
            <a:spLocks noGrp="1" noChangeArrowheads="1"/>
          </p:cNvSpPr>
          <p:nvPr>
            <p:ph type="sldNum" sz="quarter" idx="10"/>
          </p:nvPr>
        </p:nvSpPr>
        <p:spPr>
          <a:ln/>
        </p:spPr>
        <p:txBody>
          <a:bodyPr/>
          <a:lstStyle>
            <a:lvl1pPr>
              <a:defRPr/>
            </a:lvl1pPr>
          </a:lstStyle>
          <a:p>
            <a:fld id="{560A49B2-0BA7-9344-BD54-DDF26DAC97C8}" type="slidenum">
              <a:rPr lang="en-US" altLang="ko-KR"/>
              <a:pPr/>
              <a:t>‹#›</a:t>
            </a:fld>
            <a:endParaRPr lang="en-US" altLang="ko-KR"/>
          </a:p>
        </p:txBody>
      </p:sp>
    </p:spTree>
    <p:extLst>
      <p:ext uri="{BB962C8B-B14F-4D97-AF65-F5344CB8AC3E}">
        <p14:creationId xmlns:p14="http://schemas.microsoft.com/office/powerpoint/2010/main" val="3309868035"/>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a:extLst>
              <a:ext uri="{FF2B5EF4-FFF2-40B4-BE49-F238E27FC236}">
                <a16:creationId xmlns:a16="http://schemas.microsoft.com/office/drawing/2014/main" id="{C7EAEC22-D342-8143-A6B8-C7A52D5A8CC7}"/>
              </a:ext>
            </a:extLst>
          </p:cNvPr>
          <p:cNvSpPr>
            <a:spLocks noGrp="1" noChangeArrowheads="1"/>
          </p:cNvSpPr>
          <p:nvPr>
            <p:ph type="sldNum" sz="quarter" idx="10"/>
          </p:nvPr>
        </p:nvSpPr>
        <p:spPr>
          <a:ln/>
        </p:spPr>
        <p:txBody>
          <a:bodyPr/>
          <a:lstStyle>
            <a:lvl1pPr>
              <a:defRPr/>
            </a:lvl1pPr>
          </a:lstStyle>
          <a:p>
            <a:fld id="{28A0C45D-D3EB-814F-B113-951FB004684E}" type="slidenum">
              <a:rPr lang="en-US" altLang="ko-KR"/>
              <a:pPr/>
              <a:t>‹#›</a:t>
            </a:fld>
            <a:endParaRPr lang="en-US" altLang="ko-KR"/>
          </a:p>
        </p:txBody>
      </p:sp>
    </p:spTree>
    <p:extLst>
      <p:ext uri="{BB962C8B-B14F-4D97-AF65-F5344CB8AC3E}">
        <p14:creationId xmlns:p14="http://schemas.microsoft.com/office/powerpoint/2010/main" val="1616803310"/>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339326398"/>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51735377-A085-284B-8772-6FB44FB13D78}"/>
              </a:ext>
            </a:extLst>
          </p:cNvPr>
          <p:cNvSpPr>
            <a:spLocks noGrp="1" noChangeArrowheads="1"/>
          </p:cNvSpPr>
          <p:nvPr>
            <p:ph type="sldNum" sz="quarter" idx="10"/>
          </p:nvPr>
        </p:nvSpPr>
        <p:spPr>
          <a:ln/>
        </p:spPr>
        <p:txBody>
          <a:bodyPr/>
          <a:lstStyle>
            <a:lvl1pPr>
              <a:defRPr/>
            </a:lvl1pPr>
          </a:lstStyle>
          <a:p>
            <a:fld id="{C721958B-9D6B-2A43-8523-4E3A198893A8}" type="slidenum">
              <a:rPr lang="en-US" altLang="ko-KR"/>
              <a:pPr/>
              <a:t>‹#›</a:t>
            </a:fld>
            <a:endParaRPr lang="en-US" altLang="ko-KR"/>
          </a:p>
        </p:txBody>
      </p:sp>
    </p:spTree>
    <p:extLst>
      <p:ext uri="{BB962C8B-B14F-4D97-AF65-F5344CB8AC3E}">
        <p14:creationId xmlns:p14="http://schemas.microsoft.com/office/powerpoint/2010/main" val="2614188417"/>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dirty="0"/>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67463455-A6C4-4C4E-9566-3BDE0EE925A0}"/>
              </a:ext>
            </a:extLst>
          </p:cNvPr>
          <p:cNvSpPr>
            <a:spLocks noGrp="1" noChangeArrowheads="1"/>
          </p:cNvSpPr>
          <p:nvPr>
            <p:ph type="sldNum" sz="quarter" idx="10"/>
          </p:nvPr>
        </p:nvSpPr>
        <p:spPr>
          <a:ln/>
        </p:spPr>
        <p:txBody>
          <a:bodyPr/>
          <a:lstStyle>
            <a:lvl1pPr>
              <a:defRPr/>
            </a:lvl1pPr>
          </a:lstStyle>
          <a:p>
            <a:fld id="{D015BC2A-4457-DA4B-90B1-4DABEF1A2F4B}" type="slidenum">
              <a:rPr lang="en-US" altLang="ko-KR"/>
              <a:pPr/>
              <a:t>‹#›</a:t>
            </a:fld>
            <a:endParaRPr lang="en-US" altLang="ko-KR"/>
          </a:p>
        </p:txBody>
      </p:sp>
    </p:spTree>
    <p:extLst>
      <p:ext uri="{BB962C8B-B14F-4D97-AF65-F5344CB8AC3E}">
        <p14:creationId xmlns:p14="http://schemas.microsoft.com/office/powerpoint/2010/main" val="2060827260"/>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05E9EC66-767C-434D-9CB9-2DF5D319A761}"/>
              </a:ext>
            </a:extLst>
          </p:cNvPr>
          <p:cNvSpPr>
            <a:spLocks noGrp="1" noChangeArrowheads="1"/>
          </p:cNvSpPr>
          <p:nvPr>
            <p:ph type="sldNum" sz="quarter" idx="10"/>
          </p:nvPr>
        </p:nvSpPr>
        <p:spPr>
          <a:ln/>
        </p:spPr>
        <p:txBody>
          <a:bodyPr/>
          <a:lstStyle>
            <a:lvl1pPr>
              <a:defRPr/>
            </a:lvl1pPr>
          </a:lstStyle>
          <a:p>
            <a:fld id="{F27FEDE4-B62B-0D41-977A-E58B9EEB6E34}" type="slidenum">
              <a:rPr lang="en-US" altLang="ko-KR"/>
              <a:pPr/>
              <a:t>‹#›</a:t>
            </a:fld>
            <a:endParaRPr lang="en-US" altLang="ko-KR"/>
          </a:p>
        </p:txBody>
      </p:sp>
    </p:spTree>
    <p:extLst>
      <p:ext uri="{BB962C8B-B14F-4D97-AF65-F5344CB8AC3E}">
        <p14:creationId xmlns:p14="http://schemas.microsoft.com/office/powerpoint/2010/main" val="4147273628"/>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6">
            <a:extLst>
              <a:ext uri="{FF2B5EF4-FFF2-40B4-BE49-F238E27FC236}">
                <a16:creationId xmlns:a16="http://schemas.microsoft.com/office/drawing/2014/main" id="{A40235A8-184A-4645-94E9-D9EB2A4F6B70}"/>
              </a:ext>
            </a:extLst>
          </p:cNvPr>
          <p:cNvSpPr>
            <a:spLocks noGrp="1" noChangeArrowheads="1"/>
          </p:cNvSpPr>
          <p:nvPr>
            <p:ph type="sldNum" sz="quarter" idx="10"/>
          </p:nvPr>
        </p:nvSpPr>
        <p:spPr>
          <a:ln/>
        </p:spPr>
        <p:txBody>
          <a:bodyPr/>
          <a:lstStyle>
            <a:lvl1pPr>
              <a:defRPr/>
            </a:lvl1pPr>
          </a:lstStyle>
          <a:p>
            <a:fld id="{9CA3B201-8901-114C-B914-8F3DD5DB0A29}" type="slidenum">
              <a:rPr lang="en-US" altLang="ko-KR"/>
              <a:pPr/>
              <a:t>‹#›</a:t>
            </a:fld>
            <a:endParaRPr lang="en-US" altLang="ko-KR"/>
          </a:p>
        </p:txBody>
      </p:sp>
    </p:spTree>
    <p:extLst>
      <p:ext uri="{BB962C8B-B14F-4D97-AF65-F5344CB8AC3E}">
        <p14:creationId xmlns:p14="http://schemas.microsoft.com/office/powerpoint/2010/main" val="952175137"/>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2.png"/><Relationship Id="rId2" Type="http://schemas.openxmlformats.org/officeDocument/2006/relationships/slideLayout" Target="../slideLayouts/slideLayout15.xml"/><Relationship Id="rId16" Type="http://schemas.openxmlformats.org/officeDocument/2006/relationships/image" Target="../media/image1.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4" name="Picture 14" descr="blue">
            <a:extLst>
              <a:ext uri="{FF2B5EF4-FFF2-40B4-BE49-F238E27FC236}">
                <a16:creationId xmlns:a16="http://schemas.microsoft.com/office/drawing/2014/main" id="{89F4C34B-741F-3744-A014-AE392029EA26}"/>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9525" y="0"/>
            <a:ext cx="9163050" cy="687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9FABD55E-E000-8B47-B357-686035F0B899}"/>
              </a:ext>
            </a:extLst>
          </p:cNvPr>
          <p:cNvSpPr>
            <a:spLocks noChangeArrowheads="1"/>
          </p:cNvSpPr>
          <p:nvPr userDrawn="1"/>
        </p:nvSpPr>
        <p:spPr bwMode="auto">
          <a:xfrm>
            <a:off x="0" y="908050"/>
            <a:ext cx="9144000" cy="144463"/>
          </a:xfrm>
          <a:prstGeom prst="rect">
            <a:avLst/>
          </a:prstGeom>
          <a:solidFill>
            <a:srgbClr val="5A66DA"/>
          </a:solidFill>
          <a:ln w="9525" algn="ctr">
            <a:noFill/>
            <a:miter lim="800000"/>
            <a:headEnd/>
            <a:tailEnd/>
          </a:ln>
        </p:spPr>
        <p:txBody>
          <a:bodyPr wrap="none" anchor="ctr"/>
          <a:lstStyle/>
          <a:p>
            <a:pPr>
              <a:buFont typeface="Wingdings" pitchFamily="2" charset="2"/>
              <a:buNone/>
              <a:defRPr/>
            </a:pPr>
            <a:endParaRPr lang="zh-CN" altLang="en-US"/>
          </a:p>
        </p:txBody>
      </p:sp>
      <p:sp>
        <p:nvSpPr>
          <p:cNvPr id="1028" name="Rectangle 4">
            <a:extLst>
              <a:ext uri="{FF2B5EF4-FFF2-40B4-BE49-F238E27FC236}">
                <a16:creationId xmlns:a16="http://schemas.microsoft.com/office/drawing/2014/main" id="{F2661E7D-C898-4541-8FEA-4E77C76FF2CB}"/>
              </a:ext>
            </a:extLst>
          </p:cNvPr>
          <p:cNvSpPr>
            <a:spLocks noChangeArrowheads="1"/>
          </p:cNvSpPr>
          <p:nvPr userDrawn="1"/>
        </p:nvSpPr>
        <p:spPr bwMode="auto">
          <a:xfrm>
            <a:off x="0" y="1052513"/>
            <a:ext cx="9153525" cy="73025"/>
          </a:xfrm>
          <a:prstGeom prst="rect">
            <a:avLst/>
          </a:prstGeom>
          <a:solidFill>
            <a:srgbClr val="939BE7"/>
          </a:solidFill>
          <a:ln w="9525" algn="ctr">
            <a:noFill/>
            <a:miter lim="800000"/>
            <a:headEnd/>
            <a:tailEnd/>
          </a:ln>
        </p:spPr>
        <p:txBody>
          <a:bodyPr wrap="none" anchor="ctr"/>
          <a:lstStyle/>
          <a:p>
            <a:pPr>
              <a:buFont typeface="Wingdings" pitchFamily="2" charset="2"/>
              <a:buNone/>
              <a:defRPr/>
            </a:pPr>
            <a:endParaRPr lang="zh-CN" altLang="en-US"/>
          </a:p>
        </p:txBody>
      </p:sp>
      <p:sp>
        <p:nvSpPr>
          <p:cNvPr id="1029" name="Rectangle 5">
            <a:extLst>
              <a:ext uri="{FF2B5EF4-FFF2-40B4-BE49-F238E27FC236}">
                <a16:creationId xmlns:a16="http://schemas.microsoft.com/office/drawing/2014/main" id="{63E8C552-5F75-5F40-BA90-F83B655247B7}"/>
              </a:ext>
            </a:extLst>
          </p:cNvPr>
          <p:cNvSpPr>
            <a:spLocks noChangeArrowheads="1"/>
          </p:cNvSpPr>
          <p:nvPr userDrawn="1"/>
        </p:nvSpPr>
        <p:spPr bwMode="auto">
          <a:xfrm>
            <a:off x="0" y="1125538"/>
            <a:ext cx="9144000" cy="5399087"/>
          </a:xfrm>
          <a:prstGeom prst="rect">
            <a:avLst/>
          </a:prstGeom>
          <a:solidFill>
            <a:srgbClr val="FFFFFF"/>
          </a:solidFill>
          <a:ln w="9525" algn="ctr">
            <a:noFill/>
            <a:miter lim="800000"/>
            <a:headEnd/>
            <a:tailEnd/>
          </a:ln>
        </p:spPr>
        <p:txBody>
          <a:bodyPr wrap="none" anchor="ctr"/>
          <a:lstStyle/>
          <a:p>
            <a:pPr>
              <a:buFont typeface="Wingdings" pitchFamily="2" charset="2"/>
              <a:buNone/>
              <a:defRPr/>
            </a:pPr>
            <a:endParaRPr lang="zh-CN" altLang="en-US"/>
          </a:p>
        </p:txBody>
      </p:sp>
      <p:sp>
        <p:nvSpPr>
          <p:cNvPr id="6150" name="Rectangle 6">
            <a:extLst>
              <a:ext uri="{FF2B5EF4-FFF2-40B4-BE49-F238E27FC236}">
                <a16:creationId xmlns:a16="http://schemas.microsoft.com/office/drawing/2014/main" id="{246521D0-9F62-A948-953B-23784C71EDDF}"/>
              </a:ext>
            </a:extLst>
          </p:cNvPr>
          <p:cNvSpPr>
            <a:spLocks noGrp="1" noChangeArrowheads="1"/>
          </p:cNvSpPr>
          <p:nvPr>
            <p:ph type="sldNum" sz="quarter" idx="4"/>
          </p:nvPr>
        </p:nvSpPr>
        <p:spPr bwMode="auto">
          <a:xfrm>
            <a:off x="4098925" y="6518275"/>
            <a:ext cx="982663" cy="244475"/>
          </a:xfrm>
          <a:prstGeom prst="rect">
            <a:avLst/>
          </a:prstGeom>
          <a:noFill/>
          <a:ln>
            <a:noFill/>
          </a:ln>
          <a:effectLst/>
        </p:spPr>
        <p:txBody>
          <a:bodyPr vert="horz" wrap="square" lIns="91440" tIns="45720" rIns="91440" bIns="45720" numCol="1" anchor="b" anchorCtr="1" compatLnSpc="1">
            <a:prstTxWarp prst="textNoShape">
              <a:avLst/>
            </a:prstTxWarp>
            <a:spAutoFit/>
          </a:bodyPr>
          <a:lstStyle>
            <a:lvl1pPr latinLnBrk="1">
              <a:defRPr kumimoji="0" sz="1000" b="0">
                <a:solidFill>
                  <a:schemeClr val="bg1"/>
                </a:solidFill>
                <a:latin typeface="Gulim" panose="020B0600000101010101" pitchFamily="34" charset="-127"/>
                <a:ea typeface="Gulim" panose="020B0600000101010101" pitchFamily="34" charset="-127"/>
              </a:defRPr>
            </a:lvl1pPr>
          </a:lstStyle>
          <a:p>
            <a:fld id="{374F74A2-3ABE-EA4E-8CAB-CFF0F0335FED}" type="slidenum">
              <a:rPr lang="en-US" altLang="ko-KR"/>
              <a:pPr/>
              <a:t>‹#›</a:t>
            </a:fld>
            <a:endParaRPr lang="en-US" altLang="ko-KR"/>
          </a:p>
        </p:txBody>
      </p:sp>
      <p:sp>
        <p:nvSpPr>
          <p:cNvPr id="1031" name="Rectangle 7">
            <a:extLst>
              <a:ext uri="{FF2B5EF4-FFF2-40B4-BE49-F238E27FC236}">
                <a16:creationId xmlns:a16="http://schemas.microsoft.com/office/drawing/2014/main" id="{902C857E-5E28-9B4A-8258-676B667AC338}"/>
              </a:ext>
            </a:extLst>
          </p:cNvPr>
          <p:cNvSpPr>
            <a:spLocks noChangeArrowheads="1"/>
          </p:cNvSpPr>
          <p:nvPr userDrawn="1"/>
        </p:nvSpPr>
        <p:spPr bwMode="auto">
          <a:xfrm flipV="1">
            <a:off x="0" y="692150"/>
            <a:ext cx="9144000" cy="215900"/>
          </a:xfrm>
          <a:prstGeom prst="rect">
            <a:avLst/>
          </a:prstGeom>
          <a:gradFill rotWithShape="1">
            <a:gsLst>
              <a:gs pos="0">
                <a:srgbClr val="000000">
                  <a:alpha val="39998"/>
                </a:srgbClr>
              </a:gs>
              <a:gs pos="100000">
                <a:srgbClr val="000000">
                  <a:alpha val="0"/>
                </a:srgbClr>
              </a:gs>
            </a:gsLst>
            <a:lin ang="5400000" scaled="1"/>
          </a:gradFill>
          <a:ln w="9525">
            <a:noFill/>
            <a:miter lim="800000"/>
            <a:headEnd/>
            <a:tailEnd/>
          </a:ln>
        </p:spPr>
        <p:txBody>
          <a:bodyPr wrap="none" anchor="ctr"/>
          <a:lstStyle/>
          <a:p>
            <a:pPr>
              <a:buFont typeface="Wingdings" pitchFamily="2" charset="2"/>
              <a:buNone/>
              <a:defRPr/>
            </a:pPr>
            <a:endParaRPr lang="zh-CN" altLang="en-US"/>
          </a:p>
        </p:txBody>
      </p:sp>
      <p:sp>
        <p:nvSpPr>
          <p:cNvPr id="1032" name="Rectangle 8">
            <a:extLst>
              <a:ext uri="{FF2B5EF4-FFF2-40B4-BE49-F238E27FC236}">
                <a16:creationId xmlns:a16="http://schemas.microsoft.com/office/drawing/2014/main" id="{CCC75D6F-583C-7747-BE25-CA18DDDB54A4}"/>
              </a:ext>
            </a:extLst>
          </p:cNvPr>
          <p:cNvSpPr>
            <a:spLocks noChangeArrowheads="1"/>
          </p:cNvSpPr>
          <p:nvPr userDrawn="1"/>
        </p:nvSpPr>
        <p:spPr bwMode="auto">
          <a:xfrm flipV="1">
            <a:off x="0" y="908050"/>
            <a:ext cx="9144000" cy="144463"/>
          </a:xfrm>
          <a:prstGeom prst="rect">
            <a:avLst/>
          </a:prstGeom>
          <a:gradFill rotWithShape="1">
            <a:gsLst>
              <a:gs pos="0">
                <a:srgbClr val="000000">
                  <a:alpha val="20000"/>
                </a:srgbClr>
              </a:gs>
              <a:gs pos="100000">
                <a:srgbClr val="000000">
                  <a:alpha val="0"/>
                </a:srgbClr>
              </a:gs>
            </a:gsLst>
            <a:lin ang="5400000" scaled="1"/>
          </a:gradFill>
          <a:ln w="9525">
            <a:noFill/>
            <a:miter lim="800000"/>
            <a:headEnd/>
            <a:tailEnd/>
          </a:ln>
        </p:spPr>
        <p:txBody>
          <a:bodyPr wrap="none" anchor="ctr"/>
          <a:lstStyle/>
          <a:p>
            <a:pPr>
              <a:buFont typeface="Wingdings" pitchFamily="2" charset="2"/>
              <a:buNone/>
              <a:defRPr/>
            </a:pPr>
            <a:endParaRPr lang="zh-CN" altLang="en-US"/>
          </a:p>
        </p:txBody>
      </p:sp>
      <p:sp>
        <p:nvSpPr>
          <p:cNvPr id="1033" name="Rectangle 9">
            <a:extLst>
              <a:ext uri="{FF2B5EF4-FFF2-40B4-BE49-F238E27FC236}">
                <a16:creationId xmlns:a16="http://schemas.microsoft.com/office/drawing/2014/main" id="{61F2D32F-43D1-5642-8845-94C66DF224CB}"/>
              </a:ext>
            </a:extLst>
          </p:cNvPr>
          <p:cNvSpPr>
            <a:spLocks noChangeArrowheads="1"/>
          </p:cNvSpPr>
          <p:nvPr userDrawn="1"/>
        </p:nvSpPr>
        <p:spPr bwMode="auto">
          <a:xfrm flipV="1">
            <a:off x="-17463" y="1052513"/>
            <a:ext cx="9144001" cy="73025"/>
          </a:xfrm>
          <a:prstGeom prst="rect">
            <a:avLst/>
          </a:prstGeom>
          <a:gradFill rotWithShape="1">
            <a:gsLst>
              <a:gs pos="0">
                <a:srgbClr val="000000">
                  <a:alpha val="20000"/>
                </a:srgbClr>
              </a:gs>
              <a:gs pos="100000">
                <a:srgbClr val="000000">
                  <a:alpha val="0"/>
                </a:srgbClr>
              </a:gs>
            </a:gsLst>
            <a:lin ang="5400000" scaled="1"/>
          </a:gradFill>
          <a:ln w="9525">
            <a:noFill/>
            <a:miter lim="800000"/>
            <a:headEnd/>
            <a:tailEnd/>
          </a:ln>
        </p:spPr>
        <p:txBody>
          <a:bodyPr wrap="none" anchor="ctr"/>
          <a:lstStyle/>
          <a:p>
            <a:pPr>
              <a:buFont typeface="Wingdings" pitchFamily="2" charset="2"/>
              <a:buNone/>
              <a:defRPr/>
            </a:pPr>
            <a:endParaRPr lang="zh-CN" altLang="en-US"/>
          </a:p>
        </p:txBody>
      </p:sp>
      <p:sp>
        <p:nvSpPr>
          <p:cNvPr id="1034" name="Rectangle 10">
            <a:extLst>
              <a:ext uri="{FF2B5EF4-FFF2-40B4-BE49-F238E27FC236}">
                <a16:creationId xmlns:a16="http://schemas.microsoft.com/office/drawing/2014/main" id="{30A9DF0E-E1C7-9049-9D8E-9806A8535C18}"/>
              </a:ext>
            </a:extLst>
          </p:cNvPr>
          <p:cNvSpPr>
            <a:spLocks noChangeArrowheads="1"/>
          </p:cNvSpPr>
          <p:nvPr userDrawn="1"/>
        </p:nvSpPr>
        <p:spPr bwMode="auto">
          <a:xfrm flipV="1">
            <a:off x="0" y="6381750"/>
            <a:ext cx="9153525" cy="152400"/>
          </a:xfrm>
          <a:prstGeom prst="rect">
            <a:avLst/>
          </a:prstGeom>
          <a:gradFill rotWithShape="1">
            <a:gsLst>
              <a:gs pos="0">
                <a:srgbClr val="000000">
                  <a:alpha val="39998"/>
                </a:srgbClr>
              </a:gs>
              <a:gs pos="100000">
                <a:srgbClr val="000000">
                  <a:alpha val="0"/>
                </a:srgbClr>
              </a:gs>
            </a:gsLst>
            <a:lin ang="5400000" scaled="1"/>
          </a:gradFill>
          <a:ln w="9525">
            <a:noFill/>
            <a:miter lim="800000"/>
            <a:headEnd/>
            <a:tailEnd/>
          </a:ln>
        </p:spPr>
        <p:txBody>
          <a:bodyPr wrap="none" anchor="ctr"/>
          <a:lstStyle/>
          <a:p>
            <a:pPr>
              <a:buFont typeface="Wingdings" pitchFamily="2" charset="2"/>
              <a:buNone/>
              <a:defRPr/>
            </a:pPr>
            <a:endParaRPr lang="zh-CN" altLang="en-US"/>
          </a:p>
        </p:txBody>
      </p:sp>
      <p:sp>
        <p:nvSpPr>
          <p:cNvPr id="6175" name="WordArt 31">
            <a:extLst>
              <a:ext uri="{FF2B5EF4-FFF2-40B4-BE49-F238E27FC236}">
                <a16:creationId xmlns:a16="http://schemas.microsoft.com/office/drawing/2014/main" id="{816B930F-6F5D-DB42-AD06-47842C2DA95B}"/>
              </a:ext>
            </a:extLst>
          </p:cNvPr>
          <p:cNvSpPr>
            <a:spLocks noChangeArrowheads="1" noChangeShapeType="1" noTextEdit="1"/>
          </p:cNvSpPr>
          <p:nvPr userDrawn="1"/>
        </p:nvSpPr>
        <p:spPr bwMode="auto">
          <a:xfrm>
            <a:off x="179389" y="6597650"/>
            <a:ext cx="2664419" cy="260350"/>
          </a:xfrm>
          <a:prstGeom prst="rect">
            <a:avLst/>
          </a:prstGeom>
        </p:spPr>
        <p:txBody>
          <a:bodyPr wrap="none" fromWordArt="1">
            <a:prstTxWarp prst="textPlain">
              <a:avLst>
                <a:gd name="adj" fmla="val 50000"/>
              </a:avLst>
            </a:prstTxWarp>
          </a:bodyPr>
          <a:lstStyle/>
          <a:p>
            <a:pPr algn="ctr">
              <a:buFont typeface="Wingdings" pitchFamily="2" charset="2"/>
              <a:buNone/>
              <a:defRPr/>
            </a:pPr>
            <a:r>
              <a:rPr lang="zh-CN" altLang="en-US" sz="9600" kern="10" dirty="0">
                <a:gradFill rotWithShape="0">
                  <a:gsLst>
                    <a:gs pos="0">
                      <a:srgbClr val="FFFFFF"/>
                    </a:gs>
                    <a:gs pos="100000">
                      <a:schemeClr val="bg1">
                        <a:alpha val="32001"/>
                      </a:schemeClr>
                    </a:gs>
                  </a:gsLst>
                  <a:lin ang="5400000" scaled="1"/>
                </a:gradFill>
                <a:latin typeface="Arial Black"/>
              </a:rPr>
              <a:t>中国石油大学</a:t>
            </a:r>
            <a:r>
              <a:rPr lang="en-US" altLang="zh-CN" sz="9600" kern="10" dirty="0">
                <a:gradFill rotWithShape="0">
                  <a:gsLst>
                    <a:gs pos="0">
                      <a:srgbClr val="FFFFFF"/>
                    </a:gs>
                    <a:gs pos="100000">
                      <a:schemeClr val="bg1">
                        <a:alpha val="32001"/>
                      </a:schemeClr>
                    </a:gs>
                  </a:gsLst>
                  <a:lin ang="5400000" scaled="1"/>
                </a:gradFill>
                <a:latin typeface="Arial Black"/>
              </a:rPr>
              <a:t>(</a:t>
            </a:r>
            <a:r>
              <a:rPr lang="zh-CN" altLang="en-US" sz="9600" kern="10" dirty="0">
                <a:gradFill rotWithShape="0">
                  <a:gsLst>
                    <a:gs pos="0">
                      <a:srgbClr val="FFFFFF"/>
                    </a:gs>
                    <a:gs pos="100000">
                      <a:schemeClr val="bg1">
                        <a:alpha val="32001"/>
                      </a:schemeClr>
                    </a:gs>
                  </a:gsLst>
                  <a:lin ang="5400000" scaled="1"/>
                </a:gradFill>
                <a:latin typeface="Arial Black"/>
              </a:rPr>
              <a:t>华东</a:t>
            </a:r>
            <a:r>
              <a:rPr lang="en-US" altLang="zh-CN" sz="9600" kern="10" dirty="0">
                <a:gradFill rotWithShape="0">
                  <a:gsLst>
                    <a:gs pos="0">
                      <a:srgbClr val="FFFFFF"/>
                    </a:gs>
                    <a:gs pos="100000">
                      <a:schemeClr val="bg1">
                        <a:alpha val="32001"/>
                      </a:schemeClr>
                    </a:gs>
                  </a:gsLst>
                  <a:lin ang="5400000" scaled="1"/>
                </a:gradFill>
                <a:latin typeface="Arial Black"/>
              </a:rPr>
              <a:t>)-</a:t>
            </a:r>
            <a:r>
              <a:rPr lang="zh-CN" altLang="en-US" sz="9600" kern="10" dirty="0">
                <a:gradFill rotWithShape="0">
                  <a:gsLst>
                    <a:gs pos="0">
                      <a:srgbClr val="FFFFFF"/>
                    </a:gs>
                    <a:gs pos="100000">
                      <a:schemeClr val="bg1">
                        <a:alpha val="32001"/>
                      </a:schemeClr>
                    </a:gs>
                  </a:gsLst>
                  <a:lin ang="5400000" scaled="1"/>
                </a:gradFill>
                <a:latin typeface="Arial Black"/>
              </a:rPr>
              <a:t>软件工程系</a:t>
            </a:r>
          </a:p>
        </p:txBody>
      </p:sp>
      <p:sp>
        <p:nvSpPr>
          <p:cNvPr id="6179" name="WordArt 35">
            <a:extLst>
              <a:ext uri="{FF2B5EF4-FFF2-40B4-BE49-F238E27FC236}">
                <a16:creationId xmlns:a16="http://schemas.microsoft.com/office/drawing/2014/main" id="{AA6277C2-C399-D44C-B0D6-D0BD28DD9361}"/>
              </a:ext>
            </a:extLst>
          </p:cNvPr>
          <p:cNvSpPr>
            <a:spLocks noChangeArrowheads="1" noChangeShapeType="1" noTextEdit="1"/>
          </p:cNvSpPr>
          <p:nvPr userDrawn="1"/>
        </p:nvSpPr>
        <p:spPr bwMode="auto">
          <a:xfrm>
            <a:off x="5796136" y="6597650"/>
            <a:ext cx="2088232" cy="260350"/>
          </a:xfrm>
          <a:prstGeom prst="rect">
            <a:avLst/>
          </a:prstGeom>
        </p:spPr>
        <p:txBody>
          <a:bodyPr wrap="none" fromWordArt="1">
            <a:prstTxWarp prst="textPlain">
              <a:avLst>
                <a:gd name="adj" fmla="val 49407"/>
              </a:avLst>
            </a:prstTxWarp>
          </a:bodyPr>
          <a:lstStyle/>
          <a:p>
            <a:pPr algn="ctr">
              <a:buFont typeface="Wingdings" pitchFamily="2" charset="2"/>
              <a:buNone/>
              <a:defRPr/>
            </a:pPr>
            <a:r>
              <a:rPr lang="zh-CN" altLang="en-US" sz="9600" kern="10" dirty="0">
                <a:gradFill rotWithShape="0">
                  <a:gsLst>
                    <a:gs pos="0">
                      <a:srgbClr val="FFFFFF"/>
                    </a:gs>
                    <a:gs pos="100000">
                      <a:schemeClr val="bg1">
                        <a:alpha val="32001"/>
                      </a:schemeClr>
                    </a:gs>
                  </a:gsLst>
                  <a:lin ang="5400000" scaled="1"/>
                </a:gradFill>
                <a:latin typeface="Arial Black"/>
              </a:rPr>
              <a:t>软件工程过程</a:t>
            </a:r>
            <a:r>
              <a:rPr lang="en-US" altLang="zh-CN" sz="9600" kern="10" dirty="0">
                <a:gradFill rotWithShape="0">
                  <a:gsLst>
                    <a:gs pos="0">
                      <a:srgbClr val="FFFFFF"/>
                    </a:gs>
                    <a:gs pos="100000">
                      <a:schemeClr val="bg1">
                        <a:alpha val="32001"/>
                      </a:schemeClr>
                    </a:gs>
                  </a:gsLst>
                  <a:lin ang="5400000" scaled="1"/>
                </a:gradFill>
                <a:latin typeface="Arial Black"/>
              </a:rPr>
              <a:t>-RUP</a:t>
            </a:r>
            <a:endParaRPr lang="zh-CN" altLang="en-US" sz="9600" kern="10" dirty="0">
              <a:gradFill rotWithShape="0">
                <a:gsLst>
                  <a:gs pos="0">
                    <a:srgbClr val="FFFFFF"/>
                  </a:gs>
                  <a:gs pos="100000">
                    <a:schemeClr val="bg1">
                      <a:alpha val="32001"/>
                    </a:schemeClr>
                  </a:gs>
                </a:gsLst>
                <a:lin ang="5400000" scaled="1"/>
              </a:gradFill>
              <a:latin typeface="Arial Black"/>
            </a:endParaRPr>
          </a:p>
        </p:txBody>
      </p:sp>
      <p:sp>
        <p:nvSpPr>
          <p:cNvPr id="1037" name="Rectangle 3" descr="Light horizontal">
            <a:extLst>
              <a:ext uri="{FF2B5EF4-FFF2-40B4-BE49-F238E27FC236}">
                <a16:creationId xmlns:a16="http://schemas.microsoft.com/office/drawing/2014/main" id="{D1559F99-9CFF-DA4D-B0F6-798913A84D89}"/>
              </a:ext>
            </a:extLst>
          </p:cNvPr>
          <p:cNvSpPr>
            <a:spLocks noChangeArrowheads="1"/>
          </p:cNvSpPr>
          <p:nvPr userDrawn="1"/>
        </p:nvSpPr>
        <p:spPr bwMode="gray">
          <a:xfrm>
            <a:off x="30163" y="1125538"/>
            <a:ext cx="9096375" cy="5332412"/>
          </a:xfrm>
          <a:prstGeom prst="rect">
            <a:avLst/>
          </a:prstGeom>
          <a:blipFill dpi="0" rotWithShape="0">
            <a:blip r:embed="rId16"/>
            <a:srcRect/>
            <a:tile tx="0" ty="0" sx="100000" sy="100000" flip="none" algn="tl"/>
          </a:blipFill>
          <a:ln>
            <a:noFill/>
          </a:ln>
          <a:effectLst>
            <a:prstShdw prst="shdw17" dist="17961" dir="13500000">
              <a:srgbClr val="8C8C8C"/>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buFont typeface="Wingdings" pitchFamily="2" charset="2"/>
              <a:buNone/>
              <a:defRPr/>
            </a:pPr>
            <a:endParaRPr lang="zh-CN" altLang="zh-CN">
              <a:cs typeface="Arial" pitchFamily="34" charset="0"/>
            </a:endParaRPr>
          </a:p>
        </p:txBody>
      </p:sp>
    </p:spTree>
  </p:cSld>
  <p:clrMap bg1="lt1" tx1="dk1" bg2="lt2" tx2="dk2" accent1="accent1" accent2="accent2" accent3="accent3" accent4="accent4" accent5="accent5" accent6="accent6" hlink="hlink" folHlink="folHlink"/>
  <p:sldLayoutIdLst>
    <p:sldLayoutId id="2147484394" r:id="rId1"/>
    <p:sldLayoutId id="2147484395" r:id="rId2"/>
    <p:sldLayoutId id="2147484396" r:id="rId3"/>
    <p:sldLayoutId id="2147484397" r:id="rId4"/>
    <p:sldLayoutId id="2147484414" r:id="rId5"/>
    <p:sldLayoutId id="2147484398" r:id="rId6"/>
    <p:sldLayoutId id="2147484399" r:id="rId7"/>
    <p:sldLayoutId id="2147484400" r:id="rId8"/>
    <p:sldLayoutId id="2147484401" r:id="rId9"/>
    <p:sldLayoutId id="2147484402" r:id="rId10"/>
    <p:sldLayoutId id="2147484403" r:id="rId11"/>
    <p:sldLayoutId id="2147484415" r:id="rId12"/>
    <p:sldLayoutId id="2147484416" r:id="rId13"/>
  </p:sldLayoutIdLst>
  <p:transition spd="slow"/>
  <p:hf hdr="0"/>
  <p:txStyles>
    <p:titleStyle>
      <a:lvl1pPr algn="l" rtl="0" eaLnBrk="0" fontAlgn="base" latinLnBrk="1" hangingPunct="0">
        <a:lnSpc>
          <a:spcPct val="90000"/>
        </a:lnSpc>
        <a:spcBef>
          <a:spcPct val="0"/>
        </a:spcBef>
        <a:spcAft>
          <a:spcPct val="0"/>
        </a:spcAft>
        <a:defRPr kumimoji="1" sz="3600" b="1">
          <a:solidFill>
            <a:schemeClr val="tx2"/>
          </a:solidFill>
          <a:latin typeface="+mj-lt"/>
          <a:ea typeface="+mj-ea"/>
          <a:cs typeface="+mj-cs"/>
        </a:defRPr>
      </a:lvl1pPr>
      <a:lvl2pPr algn="l" rtl="0" eaLnBrk="0" fontAlgn="base" latinLnBrk="1" hangingPunct="0">
        <a:lnSpc>
          <a:spcPct val="90000"/>
        </a:lnSpc>
        <a:spcBef>
          <a:spcPct val="0"/>
        </a:spcBef>
        <a:spcAft>
          <a:spcPct val="0"/>
        </a:spcAft>
        <a:defRPr kumimoji="1" sz="3600" b="1">
          <a:solidFill>
            <a:schemeClr val="tx2"/>
          </a:solidFill>
          <a:latin typeface="Gulim" pitchFamily="34" charset="-127"/>
          <a:ea typeface="Gulim" pitchFamily="34" charset="-127"/>
        </a:defRPr>
      </a:lvl2pPr>
      <a:lvl3pPr algn="l" rtl="0" eaLnBrk="0" fontAlgn="base" latinLnBrk="1" hangingPunct="0">
        <a:lnSpc>
          <a:spcPct val="90000"/>
        </a:lnSpc>
        <a:spcBef>
          <a:spcPct val="0"/>
        </a:spcBef>
        <a:spcAft>
          <a:spcPct val="0"/>
        </a:spcAft>
        <a:defRPr kumimoji="1" sz="3600" b="1">
          <a:solidFill>
            <a:schemeClr val="tx2"/>
          </a:solidFill>
          <a:latin typeface="Gulim" pitchFamily="34" charset="-127"/>
          <a:ea typeface="Gulim" pitchFamily="34" charset="-127"/>
        </a:defRPr>
      </a:lvl3pPr>
      <a:lvl4pPr algn="l" rtl="0" eaLnBrk="0" fontAlgn="base" latinLnBrk="1" hangingPunct="0">
        <a:lnSpc>
          <a:spcPct val="90000"/>
        </a:lnSpc>
        <a:spcBef>
          <a:spcPct val="0"/>
        </a:spcBef>
        <a:spcAft>
          <a:spcPct val="0"/>
        </a:spcAft>
        <a:defRPr kumimoji="1" sz="3600" b="1">
          <a:solidFill>
            <a:schemeClr val="tx2"/>
          </a:solidFill>
          <a:latin typeface="Gulim" pitchFamily="34" charset="-127"/>
          <a:ea typeface="Gulim" pitchFamily="34" charset="-127"/>
        </a:defRPr>
      </a:lvl4pPr>
      <a:lvl5pPr algn="l" rtl="0" eaLnBrk="0" fontAlgn="base" latinLnBrk="1" hangingPunct="0">
        <a:lnSpc>
          <a:spcPct val="90000"/>
        </a:lnSpc>
        <a:spcBef>
          <a:spcPct val="0"/>
        </a:spcBef>
        <a:spcAft>
          <a:spcPct val="0"/>
        </a:spcAft>
        <a:defRPr kumimoji="1" sz="3600" b="1">
          <a:solidFill>
            <a:schemeClr val="tx2"/>
          </a:solidFill>
          <a:latin typeface="Gulim" pitchFamily="34" charset="-127"/>
          <a:ea typeface="Gulim" pitchFamily="34" charset="-127"/>
        </a:defRPr>
      </a:lvl5pPr>
      <a:lvl6pPr marL="457200" algn="l" rtl="0" fontAlgn="base" latinLnBrk="1">
        <a:lnSpc>
          <a:spcPct val="90000"/>
        </a:lnSpc>
        <a:spcBef>
          <a:spcPct val="0"/>
        </a:spcBef>
        <a:spcAft>
          <a:spcPct val="0"/>
        </a:spcAft>
        <a:defRPr kumimoji="1" sz="3600" b="1">
          <a:solidFill>
            <a:schemeClr val="tx2"/>
          </a:solidFill>
          <a:latin typeface="Gulim" pitchFamily="34" charset="-127"/>
          <a:ea typeface="Gulim" pitchFamily="34" charset="-127"/>
        </a:defRPr>
      </a:lvl6pPr>
      <a:lvl7pPr marL="914400" algn="l" rtl="0" fontAlgn="base" latinLnBrk="1">
        <a:lnSpc>
          <a:spcPct val="90000"/>
        </a:lnSpc>
        <a:spcBef>
          <a:spcPct val="0"/>
        </a:spcBef>
        <a:spcAft>
          <a:spcPct val="0"/>
        </a:spcAft>
        <a:defRPr kumimoji="1" sz="3600" b="1">
          <a:solidFill>
            <a:schemeClr val="tx2"/>
          </a:solidFill>
          <a:latin typeface="Gulim" pitchFamily="34" charset="-127"/>
          <a:ea typeface="Gulim" pitchFamily="34" charset="-127"/>
        </a:defRPr>
      </a:lvl7pPr>
      <a:lvl8pPr marL="1371600" algn="l" rtl="0" fontAlgn="base" latinLnBrk="1">
        <a:lnSpc>
          <a:spcPct val="90000"/>
        </a:lnSpc>
        <a:spcBef>
          <a:spcPct val="0"/>
        </a:spcBef>
        <a:spcAft>
          <a:spcPct val="0"/>
        </a:spcAft>
        <a:defRPr kumimoji="1" sz="3600" b="1">
          <a:solidFill>
            <a:schemeClr val="tx2"/>
          </a:solidFill>
          <a:latin typeface="Gulim" pitchFamily="34" charset="-127"/>
          <a:ea typeface="Gulim" pitchFamily="34" charset="-127"/>
        </a:defRPr>
      </a:lvl8pPr>
      <a:lvl9pPr marL="1828800" algn="l" rtl="0" fontAlgn="base" latinLnBrk="1">
        <a:lnSpc>
          <a:spcPct val="90000"/>
        </a:lnSpc>
        <a:spcBef>
          <a:spcPct val="0"/>
        </a:spcBef>
        <a:spcAft>
          <a:spcPct val="0"/>
        </a:spcAft>
        <a:defRPr kumimoji="1" sz="3600" b="1">
          <a:solidFill>
            <a:schemeClr val="tx2"/>
          </a:solidFill>
          <a:latin typeface="Gulim" pitchFamily="34" charset="-127"/>
          <a:ea typeface="Gulim" pitchFamily="34" charset="-127"/>
        </a:defRPr>
      </a:lvl9pPr>
    </p:titleStyle>
    <p:bodyStyle>
      <a:lvl1pPr marL="342900" indent="-342900" algn="l" rtl="0" eaLnBrk="0" fontAlgn="base" latinLnBrk="1" hangingPunct="0">
        <a:spcBef>
          <a:spcPct val="20000"/>
        </a:spcBef>
        <a:spcAft>
          <a:spcPct val="0"/>
        </a:spcAft>
        <a:buClr>
          <a:schemeClr val="accent2"/>
        </a:buClr>
        <a:buSzPct val="75000"/>
        <a:buFont typeface="Wingdings" pitchFamily="2" charset="2"/>
        <a:buChar char="l"/>
        <a:defRPr kumimoji="1" sz="2800">
          <a:solidFill>
            <a:schemeClr val="tx1"/>
          </a:solidFill>
          <a:latin typeface="+mn-lt"/>
          <a:ea typeface="+mn-ea"/>
          <a:cs typeface="+mn-cs"/>
        </a:defRPr>
      </a:lvl1pPr>
      <a:lvl2pPr marL="742950" indent="-285750" algn="l" rtl="0" eaLnBrk="0" fontAlgn="base" latinLnBrk="1" hangingPunct="0">
        <a:spcBef>
          <a:spcPct val="20000"/>
        </a:spcBef>
        <a:spcAft>
          <a:spcPct val="0"/>
        </a:spcAft>
        <a:buClr>
          <a:schemeClr val="accent1"/>
        </a:buClr>
        <a:buSzPct val="75000"/>
        <a:buFont typeface="Wingdings" pitchFamily="2" charset="2"/>
        <a:buChar char="£"/>
        <a:defRPr kumimoji="1" sz="2400">
          <a:solidFill>
            <a:schemeClr val="tx1"/>
          </a:solidFill>
          <a:latin typeface="+mn-lt"/>
          <a:ea typeface="+mn-ea"/>
        </a:defRPr>
      </a:lvl2pPr>
      <a:lvl3pPr marL="1143000" indent="-228600" algn="l" rtl="0" eaLnBrk="0" fontAlgn="base" latinLnBrk="1" hangingPunct="0">
        <a:spcBef>
          <a:spcPct val="20000"/>
        </a:spcBef>
        <a:spcAft>
          <a:spcPct val="0"/>
        </a:spcAft>
        <a:buClr>
          <a:schemeClr val="accent2"/>
        </a:buClr>
        <a:buSzPct val="75000"/>
        <a:buFont typeface="Wingdings" pitchFamily="2" charset="2"/>
        <a:buChar char="l"/>
        <a:defRPr kumimoji="1" sz="2000">
          <a:solidFill>
            <a:schemeClr val="tx1"/>
          </a:solidFill>
          <a:latin typeface="+mn-lt"/>
          <a:ea typeface="+mn-ea"/>
        </a:defRPr>
      </a:lvl3pPr>
      <a:lvl4pPr marL="1600200" indent="-228600" algn="l" rtl="0" eaLnBrk="0" fontAlgn="base" latinLnBrk="1" hangingPunct="0">
        <a:spcBef>
          <a:spcPct val="20000"/>
        </a:spcBef>
        <a:spcAft>
          <a:spcPct val="0"/>
        </a:spcAft>
        <a:buClr>
          <a:schemeClr val="accent1"/>
        </a:buClr>
        <a:buSzPct val="80000"/>
        <a:buFont typeface="Wingdings" pitchFamily="2" charset="2"/>
        <a:buChar char="£"/>
        <a:defRPr kumimoji="1" sz="2000">
          <a:solidFill>
            <a:schemeClr val="tx1"/>
          </a:solidFill>
          <a:latin typeface="+mn-lt"/>
          <a:ea typeface="+mn-ea"/>
        </a:defRPr>
      </a:lvl4pPr>
      <a:lvl5pPr marL="2057400" indent="-228600" algn="l" rtl="0" eaLnBrk="0" fontAlgn="base" latinLnBrk="1" hangingPunct="0">
        <a:spcBef>
          <a:spcPct val="20000"/>
        </a:spcBef>
        <a:spcAft>
          <a:spcPct val="0"/>
        </a:spcAft>
        <a:buClr>
          <a:schemeClr val="accent2"/>
        </a:buClr>
        <a:buSzPct val="65000"/>
        <a:buFont typeface="Wingdings" pitchFamily="2" charset="2"/>
        <a:buChar char="l"/>
        <a:defRPr kumimoji="1" sz="2000">
          <a:solidFill>
            <a:schemeClr val="tx1"/>
          </a:solidFill>
          <a:latin typeface="+mn-lt"/>
          <a:ea typeface="+mn-ea"/>
        </a:defRPr>
      </a:lvl5pPr>
      <a:lvl6pPr marL="2514600" indent="-228600" algn="l" rtl="0" fontAlgn="base" latinLnBrk="1">
        <a:spcBef>
          <a:spcPct val="20000"/>
        </a:spcBef>
        <a:spcAft>
          <a:spcPct val="0"/>
        </a:spcAft>
        <a:buClr>
          <a:schemeClr val="accent2"/>
        </a:buClr>
        <a:buSzPct val="65000"/>
        <a:buFont typeface="Wingdings" pitchFamily="2" charset="2"/>
        <a:buChar char="l"/>
        <a:defRPr kumimoji="1">
          <a:solidFill>
            <a:schemeClr val="tx1"/>
          </a:solidFill>
          <a:latin typeface="+mn-lt"/>
          <a:ea typeface="+mn-ea"/>
        </a:defRPr>
      </a:lvl6pPr>
      <a:lvl7pPr marL="2971800" indent="-228600" algn="l" rtl="0" fontAlgn="base" latinLnBrk="1">
        <a:spcBef>
          <a:spcPct val="20000"/>
        </a:spcBef>
        <a:spcAft>
          <a:spcPct val="0"/>
        </a:spcAft>
        <a:buClr>
          <a:schemeClr val="accent2"/>
        </a:buClr>
        <a:buSzPct val="65000"/>
        <a:buFont typeface="Wingdings" pitchFamily="2" charset="2"/>
        <a:buChar char="l"/>
        <a:defRPr kumimoji="1">
          <a:solidFill>
            <a:schemeClr val="tx1"/>
          </a:solidFill>
          <a:latin typeface="+mn-lt"/>
          <a:ea typeface="+mn-ea"/>
        </a:defRPr>
      </a:lvl7pPr>
      <a:lvl8pPr marL="3429000" indent="-228600" algn="l" rtl="0" fontAlgn="base" latinLnBrk="1">
        <a:spcBef>
          <a:spcPct val="20000"/>
        </a:spcBef>
        <a:spcAft>
          <a:spcPct val="0"/>
        </a:spcAft>
        <a:buClr>
          <a:schemeClr val="accent2"/>
        </a:buClr>
        <a:buSzPct val="65000"/>
        <a:buFont typeface="Wingdings" pitchFamily="2" charset="2"/>
        <a:buChar char="l"/>
        <a:defRPr kumimoji="1">
          <a:solidFill>
            <a:schemeClr val="tx1"/>
          </a:solidFill>
          <a:latin typeface="+mn-lt"/>
          <a:ea typeface="+mn-ea"/>
        </a:defRPr>
      </a:lvl8pPr>
      <a:lvl9pPr marL="3886200" indent="-228600" algn="l" rtl="0" fontAlgn="base" latinLnBrk="1">
        <a:spcBef>
          <a:spcPct val="20000"/>
        </a:spcBef>
        <a:spcAft>
          <a:spcPct val="0"/>
        </a:spcAft>
        <a:buClr>
          <a:schemeClr val="accent2"/>
        </a:buClr>
        <a:buSzPct val="65000"/>
        <a:buFont typeface="Wingdings" pitchFamily="2" charset="2"/>
        <a:buChar char="l"/>
        <a:defRPr kumimoji="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098" name="Picture 14" descr="blue">
            <a:extLst>
              <a:ext uri="{FF2B5EF4-FFF2-40B4-BE49-F238E27FC236}">
                <a16:creationId xmlns:a16="http://schemas.microsoft.com/office/drawing/2014/main" id="{EA090D0B-0F64-3E48-BE0B-BAE7209C5339}"/>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9525" y="0"/>
            <a:ext cx="9163050" cy="687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F59E43A4-C8C2-8743-A7F5-829344282A54}"/>
              </a:ext>
            </a:extLst>
          </p:cNvPr>
          <p:cNvSpPr>
            <a:spLocks noChangeArrowheads="1"/>
          </p:cNvSpPr>
          <p:nvPr userDrawn="1"/>
        </p:nvSpPr>
        <p:spPr bwMode="auto">
          <a:xfrm>
            <a:off x="0" y="908050"/>
            <a:ext cx="9144000" cy="144463"/>
          </a:xfrm>
          <a:prstGeom prst="rect">
            <a:avLst/>
          </a:prstGeom>
          <a:solidFill>
            <a:srgbClr val="5A66DA"/>
          </a:solidFill>
          <a:ln w="9525" algn="ctr">
            <a:noFill/>
            <a:miter lim="800000"/>
            <a:headEnd/>
            <a:tailEnd/>
          </a:ln>
        </p:spPr>
        <p:txBody>
          <a:bodyPr wrap="none" anchor="ctr"/>
          <a:lstStyle/>
          <a:p>
            <a:pPr>
              <a:buFont typeface="Wingdings" pitchFamily="2" charset="2"/>
              <a:buNone/>
              <a:defRPr/>
            </a:pPr>
            <a:endParaRPr lang="zh-CN" altLang="en-US"/>
          </a:p>
        </p:txBody>
      </p:sp>
      <p:sp>
        <p:nvSpPr>
          <p:cNvPr id="2052" name="Rectangle 4">
            <a:extLst>
              <a:ext uri="{FF2B5EF4-FFF2-40B4-BE49-F238E27FC236}">
                <a16:creationId xmlns:a16="http://schemas.microsoft.com/office/drawing/2014/main" id="{987CC49E-D529-C844-8867-38F4ABCE48F0}"/>
              </a:ext>
            </a:extLst>
          </p:cNvPr>
          <p:cNvSpPr>
            <a:spLocks noChangeArrowheads="1"/>
          </p:cNvSpPr>
          <p:nvPr userDrawn="1"/>
        </p:nvSpPr>
        <p:spPr bwMode="auto">
          <a:xfrm>
            <a:off x="0" y="1052513"/>
            <a:ext cx="9153525" cy="73025"/>
          </a:xfrm>
          <a:prstGeom prst="rect">
            <a:avLst/>
          </a:prstGeom>
          <a:solidFill>
            <a:srgbClr val="939BE7"/>
          </a:solidFill>
          <a:ln w="9525" algn="ctr">
            <a:noFill/>
            <a:miter lim="800000"/>
            <a:headEnd/>
            <a:tailEnd/>
          </a:ln>
        </p:spPr>
        <p:txBody>
          <a:bodyPr wrap="none" anchor="ctr"/>
          <a:lstStyle/>
          <a:p>
            <a:pPr>
              <a:buFont typeface="Wingdings" pitchFamily="2" charset="2"/>
              <a:buNone/>
              <a:defRPr/>
            </a:pPr>
            <a:endParaRPr lang="zh-CN" altLang="en-US"/>
          </a:p>
        </p:txBody>
      </p:sp>
      <p:sp>
        <p:nvSpPr>
          <p:cNvPr id="2053" name="Rectangle 5">
            <a:extLst>
              <a:ext uri="{FF2B5EF4-FFF2-40B4-BE49-F238E27FC236}">
                <a16:creationId xmlns:a16="http://schemas.microsoft.com/office/drawing/2014/main" id="{D7D12CAF-BBAF-3447-8760-2DF6FB9F74FF}"/>
              </a:ext>
            </a:extLst>
          </p:cNvPr>
          <p:cNvSpPr>
            <a:spLocks noChangeArrowheads="1"/>
          </p:cNvSpPr>
          <p:nvPr userDrawn="1"/>
        </p:nvSpPr>
        <p:spPr bwMode="auto">
          <a:xfrm>
            <a:off x="0" y="1125538"/>
            <a:ext cx="9144000" cy="5399087"/>
          </a:xfrm>
          <a:prstGeom prst="rect">
            <a:avLst/>
          </a:prstGeom>
          <a:solidFill>
            <a:srgbClr val="FFFFFF"/>
          </a:solidFill>
          <a:ln w="9525" algn="ctr">
            <a:noFill/>
            <a:miter lim="800000"/>
            <a:headEnd/>
            <a:tailEnd/>
          </a:ln>
        </p:spPr>
        <p:txBody>
          <a:bodyPr wrap="none" anchor="ctr"/>
          <a:lstStyle/>
          <a:p>
            <a:pPr>
              <a:buFont typeface="Wingdings" pitchFamily="2" charset="2"/>
              <a:buNone/>
              <a:defRPr/>
            </a:pPr>
            <a:endParaRPr lang="zh-CN" altLang="en-US"/>
          </a:p>
        </p:txBody>
      </p:sp>
      <p:sp>
        <p:nvSpPr>
          <p:cNvPr id="6150" name="Rectangle 6">
            <a:extLst>
              <a:ext uri="{FF2B5EF4-FFF2-40B4-BE49-F238E27FC236}">
                <a16:creationId xmlns:a16="http://schemas.microsoft.com/office/drawing/2014/main" id="{111D8085-E2EC-894F-870C-15070DD35E10}"/>
              </a:ext>
            </a:extLst>
          </p:cNvPr>
          <p:cNvSpPr>
            <a:spLocks noGrp="1" noChangeArrowheads="1"/>
          </p:cNvSpPr>
          <p:nvPr>
            <p:ph type="sldNum" sz="quarter" idx="4"/>
          </p:nvPr>
        </p:nvSpPr>
        <p:spPr bwMode="auto">
          <a:xfrm>
            <a:off x="4098925" y="6518275"/>
            <a:ext cx="982663" cy="244475"/>
          </a:xfrm>
          <a:prstGeom prst="rect">
            <a:avLst/>
          </a:prstGeom>
          <a:noFill/>
          <a:ln>
            <a:noFill/>
          </a:ln>
          <a:effectLst/>
        </p:spPr>
        <p:txBody>
          <a:bodyPr vert="horz" wrap="square" lIns="91440" tIns="45720" rIns="91440" bIns="45720" numCol="1" anchor="b" anchorCtr="1" compatLnSpc="1">
            <a:prstTxWarp prst="textNoShape">
              <a:avLst/>
            </a:prstTxWarp>
            <a:spAutoFit/>
          </a:bodyPr>
          <a:lstStyle>
            <a:lvl1pPr latinLnBrk="1">
              <a:defRPr kumimoji="0" sz="1000" b="0">
                <a:solidFill>
                  <a:srgbClr val="FFFFFF"/>
                </a:solidFill>
                <a:latin typeface="Gulim" panose="020B0600000101010101" pitchFamily="34" charset="-127"/>
                <a:ea typeface="Gulim" panose="020B0600000101010101" pitchFamily="34" charset="-127"/>
              </a:defRPr>
            </a:lvl1pPr>
          </a:lstStyle>
          <a:p>
            <a:fld id="{A52CB459-EFFF-A54E-A429-9331887237BE}" type="slidenum">
              <a:rPr lang="en-US" altLang="ko-KR"/>
              <a:pPr/>
              <a:t>‹#›</a:t>
            </a:fld>
            <a:endParaRPr lang="en-US" altLang="ko-KR"/>
          </a:p>
        </p:txBody>
      </p:sp>
      <p:sp>
        <p:nvSpPr>
          <p:cNvPr id="2055" name="Rectangle 7">
            <a:extLst>
              <a:ext uri="{FF2B5EF4-FFF2-40B4-BE49-F238E27FC236}">
                <a16:creationId xmlns:a16="http://schemas.microsoft.com/office/drawing/2014/main" id="{D8C4A9E9-CFC2-E049-BCED-ADD6FD6CD8FE}"/>
              </a:ext>
            </a:extLst>
          </p:cNvPr>
          <p:cNvSpPr>
            <a:spLocks noChangeArrowheads="1"/>
          </p:cNvSpPr>
          <p:nvPr userDrawn="1"/>
        </p:nvSpPr>
        <p:spPr bwMode="auto">
          <a:xfrm flipV="1">
            <a:off x="0" y="692150"/>
            <a:ext cx="9144000" cy="215900"/>
          </a:xfrm>
          <a:prstGeom prst="rect">
            <a:avLst/>
          </a:prstGeom>
          <a:gradFill rotWithShape="1">
            <a:gsLst>
              <a:gs pos="0">
                <a:srgbClr val="000000">
                  <a:alpha val="39998"/>
                </a:srgbClr>
              </a:gs>
              <a:gs pos="100000">
                <a:srgbClr val="000000">
                  <a:alpha val="0"/>
                </a:srgbClr>
              </a:gs>
            </a:gsLst>
            <a:lin ang="5400000" scaled="1"/>
          </a:gradFill>
          <a:ln w="9525">
            <a:noFill/>
            <a:miter lim="800000"/>
            <a:headEnd/>
            <a:tailEnd/>
          </a:ln>
        </p:spPr>
        <p:txBody>
          <a:bodyPr wrap="none" anchor="ctr"/>
          <a:lstStyle/>
          <a:p>
            <a:pPr>
              <a:buFont typeface="Wingdings" pitchFamily="2" charset="2"/>
              <a:buNone/>
              <a:defRPr/>
            </a:pPr>
            <a:endParaRPr lang="zh-CN" altLang="en-US"/>
          </a:p>
        </p:txBody>
      </p:sp>
      <p:sp>
        <p:nvSpPr>
          <p:cNvPr id="2056" name="Rectangle 8">
            <a:extLst>
              <a:ext uri="{FF2B5EF4-FFF2-40B4-BE49-F238E27FC236}">
                <a16:creationId xmlns:a16="http://schemas.microsoft.com/office/drawing/2014/main" id="{20984E10-0061-944F-832B-5DE5AF7DAC1B}"/>
              </a:ext>
            </a:extLst>
          </p:cNvPr>
          <p:cNvSpPr>
            <a:spLocks noChangeArrowheads="1"/>
          </p:cNvSpPr>
          <p:nvPr userDrawn="1"/>
        </p:nvSpPr>
        <p:spPr bwMode="auto">
          <a:xfrm flipV="1">
            <a:off x="0" y="908050"/>
            <a:ext cx="9144000" cy="144463"/>
          </a:xfrm>
          <a:prstGeom prst="rect">
            <a:avLst/>
          </a:prstGeom>
          <a:gradFill rotWithShape="1">
            <a:gsLst>
              <a:gs pos="0">
                <a:srgbClr val="000000">
                  <a:alpha val="20000"/>
                </a:srgbClr>
              </a:gs>
              <a:gs pos="100000">
                <a:srgbClr val="000000">
                  <a:alpha val="0"/>
                </a:srgbClr>
              </a:gs>
            </a:gsLst>
            <a:lin ang="5400000" scaled="1"/>
          </a:gradFill>
          <a:ln w="9525">
            <a:noFill/>
            <a:miter lim="800000"/>
            <a:headEnd/>
            <a:tailEnd/>
          </a:ln>
        </p:spPr>
        <p:txBody>
          <a:bodyPr wrap="none" anchor="ctr"/>
          <a:lstStyle/>
          <a:p>
            <a:pPr>
              <a:buFont typeface="Wingdings" pitchFamily="2" charset="2"/>
              <a:buNone/>
              <a:defRPr/>
            </a:pPr>
            <a:endParaRPr lang="zh-CN" altLang="en-US"/>
          </a:p>
        </p:txBody>
      </p:sp>
      <p:sp>
        <p:nvSpPr>
          <p:cNvPr id="2057" name="Rectangle 9">
            <a:extLst>
              <a:ext uri="{FF2B5EF4-FFF2-40B4-BE49-F238E27FC236}">
                <a16:creationId xmlns:a16="http://schemas.microsoft.com/office/drawing/2014/main" id="{335A10E1-CB3C-B94B-AFB5-24E702760B23}"/>
              </a:ext>
            </a:extLst>
          </p:cNvPr>
          <p:cNvSpPr>
            <a:spLocks noChangeArrowheads="1"/>
          </p:cNvSpPr>
          <p:nvPr userDrawn="1"/>
        </p:nvSpPr>
        <p:spPr bwMode="auto">
          <a:xfrm flipV="1">
            <a:off x="-17463" y="1052513"/>
            <a:ext cx="9144001" cy="73025"/>
          </a:xfrm>
          <a:prstGeom prst="rect">
            <a:avLst/>
          </a:prstGeom>
          <a:gradFill rotWithShape="1">
            <a:gsLst>
              <a:gs pos="0">
                <a:srgbClr val="000000">
                  <a:alpha val="20000"/>
                </a:srgbClr>
              </a:gs>
              <a:gs pos="100000">
                <a:srgbClr val="000000">
                  <a:alpha val="0"/>
                </a:srgbClr>
              </a:gs>
            </a:gsLst>
            <a:lin ang="5400000" scaled="1"/>
          </a:gradFill>
          <a:ln w="9525">
            <a:noFill/>
            <a:miter lim="800000"/>
            <a:headEnd/>
            <a:tailEnd/>
          </a:ln>
        </p:spPr>
        <p:txBody>
          <a:bodyPr wrap="none" anchor="ctr"/>
          <a:lstStyle/>
          <a:p>
            <a:pPr>
              <a:buFont typeface="Wingdings" pitchFamily="2" charset="2"/>
              <a:buNone/>
              <a:defRPr/>
            </a:pPr>
            <a:endParaRPr lang="zh-CN" altLang="en-US"/>
          </a:p>
        </p:txBody>
      </p:sp>
      <p:sp>
        <p:nvSpPr>
          <p:cNvPr id="2058" name="Rectangle 10">
            <a:extLst>
              <a:ext uri="{FF2B5EF4-FFF2-40B4-BE49-F238E27FC236}">
                <a16:creationId xmlns:a16="http://schemas.microsoft.com/office/drawing/2014/main" id="{743054B6-EB40-1A4A-BCD3-D8247C5B5280}"/>
              </a:ext>
            </a:extLst>
          </p:cNvPr>
          <p:cNvSpPr>
            <a:spLocks noChangeArrowheads="1"/>
          </p:cNvSpPr>
          <p:nvPr userDrawn="1"/>
        </p:nvSpPr>
        <p:spPr bwMode="auto">
          <a:xfrm flipV="1">
            <a:off x="0" y="6381750"/>
            <a:ext cx="9153525" cy="152400"/>
          </a:xfrm>
          <a:prstGeom prst="rect">
            <a:avLst/>
          </a:prstGeom>
          <a:gradFill rotWithShape="1">
            <a:gsLst>
              <a:gs pos="0">
                <a:srgbClr val="000000">
                  <a:alpha val="39998"/>
                </a:srgbClr>
              </a:gs>
              <a:gs pos="100000">
                <a:srgbClr val="000000">
                  <a:alpha val="0"/>
                </a:srgbClr>
              </a:gs>
            </a:gsLst>
            <a:lin ang="5400000" scaled="1"/>
          </a:gradFill>
          <a:ln w="9525">
            <a:noFill/>
            <a:miter lim="800000"/>
            <a:headEnd/>
            <a:tailEnd/>
          </a:ln>
        </p:spPr>
        <p:txBody>
          <a:bodyPr wrap="none" anchor="ctr"/>
          <a:lstStyle/>
          <a:p>
            <a:pPr>
              <a:buFont typeface="Wingdings" pitchFamily="2" charset="2"/>
              <a:buNone/>
              <a:defRPr/>
            </a:pPr>
            <a:endParaRPr lang="zh-CN" altLang="en-US"/>
          </a:p>
        </p:txBody>
      </p:sp>
      <p:sp>
        <p:nvSpPr>
          <p:cNvPr id="6175" name="WordArt 31">
            <a:extLst>
              <a:ext uri="{FF2B5EF4-FFF2-40B4-BE49-F238E27FC236}">
                <a16:creationId xmlns:a16="http://schemas.microsoft.com/office/drawing/2014/main" id="{C18B4496-6595-044F-9EF9-4A2756838DAC}"/>
              </a:ext>
            </a:extLst>
          </p:cNvPr>
          <p:cNvSpPr>
            <a:spLocks noChangeArrowheads="1" noChangeShapeType="1" noTextEdit="1"/>
          </p:cNvSpPr>
          <p:nvPr userDrawn="1"/>
        </p:nvSpPr>
        <p:spPr bwMode="auto">
          <a:xfrm>
            <a:off x="179389" y="6597650"/>
            <a:ext cx="2664419" cy="260350"/>
          </a:xfrm>
          <a:prstGeom prst="rect">
            <a:avLst/>
          </a:prstGeom>
        </p:spPr>
        <p:txBody>
          <a:bodyPr wrap="none" fromWordArt="1">
            <a:prstTxWarp prst="textPlain">
              <a:avLst>
                <a:gd name="adj" fmla="val 50000"/>
              </a:avLst>
            </a:prstTxWarp>
          </a:bodyPr>
          <a:lstStyle/>
          <a:p>
            <a:pPr algn="ctr">
              <a:buFont typeface="Wingdings" pitchFamily="2" charset="2"/>
              <a:buNone/>
              <a:defRPr/>
            </a:pPr>
            <a:r>
              <a:rPr lang="zh-CN" altLang="en-US" sz="9600" kern="10" dirty="0">
                <a:gradFill rotWithShape="0">
                  <a:gsLst>
                    <a:gs pos="0">
                      <a:srgbClr val="FFFFFF"/>
                    </a:gs>
                    <a:gs pos="100000">
                      <a:srgbClr val="FFFFFF">
                        <a:alpha val="32001"/>
                      </a:srgbClr>
                    </a:gs>
                  </a:gsLst>
                  <a:lin ang="5400000" scaled="1"/>
                </a:gradFill>
                <a:latin typeface="Arial Black"/>
              </a:rPr>
              <a:t>中国石油大学</a:t>
            </a:r>
            <a:r>
              <a:rPr lang="en-US" altLang="zh-CN" sz="9600" kern="10" dirty="0">
                <a:gradFill rotWithShape="0">
                  <a:gsLst>
                    <a:gs pos="0">
                      <a:srgbClr val="FFFFFF"/>
                    </a:gs>
                    <a:gs pos="100000">
                      <a:srgbClr val="FFFFFF">
                        <a:alpha val="32001"/>
                      </a:srgbClr>
                    </a:gs>
                  </a:gsLst>
                  <a:lin ang="5400000" scaled="1"/>
                </a:gradFill>
                <a:latin typeface="Arial Black"/>
              </a:rPr>
              <a:t>(</a:t>
            </a:r>
            <a:r>
              <a:rPr lang="zh-CN" altLang="en-US" sz="9600" kern="10" dirty="0">
                <a:gradFill rotWithShape="0">
                  <a:gsLst>
                    <a:gs pos="0">
                      <a:srgbClr val="FFFFFF"/>
                    </a:gs>
                    <a:gs pos="100000">
                      <a:srgbClr val="FFFFFF">
                        <a:alpha val="32001"/>
                      </a:srgbClr>
                    </a:gs>
                  </a:gsLst>
                  <a:lin ang="5400000" scaled="1"/>
                </a:gradFill>
                <a:latin typeface="Arial Black"/>
              </a:rPr>
              <a:t>华东</a:t>
            </a:r>
            <a:r>
              <a:rPr lang="en-US" altLang="zh-CN" sz="9600" kern="10" dirty="0">
                <a:gradFill rotWithShape="0">
                  <a:gsLst>
                    <a:gs pos="0">
                      <a:srgbClr val="FFFFFF"/>
                    </a:gs>
                    <a:gs pos="100000">
                      <a:srgbClr val="FFFFFF">
                        <a:alpha val="32001"/>
                      </a:srgbClr>
                    </a:gs>
                  </a:gsLst>
                  <a:lin ang="5400000" scaled="1"/>
                </a:gradFill>
                <a:latin typeface="Arial Black"/>
              </a:rPr>
              <a:t>)-</a:t>
            </a:r>
            <a:r>
              <a:rPr lang="zh-CN" altLang="en-US" sz="9600" kern="10" dirty="0">
                <a:gradFill rotWithShape="0">
                  <a:gsLst>
                    <a:gs pos="0">
                      <a:srgbClr val="FFFFFF"/>
                    </a:gs>
                    <a:gs pos="100000">
                      <a:srgbClr val="FFFFFF">
                        <a:alpha val="32001"/>
                      </a:srgbClr>
                    </a:gs>
                  </a:gsLst>
                  <a:lin ang="5400000" scaled="1"/>
                </a:gradFill>
                <a:latin typeface="Arial Black"/>
              </a:rPr>
              <a:t>软件工程系</a:t>
            </a:r>
          </a:p>
        </p:txBody>
      </p:sp>
      <p:sp>
        <p:nvSpPr>
          <p:cNvPr id="6179" name="WordArt 35">
            <a:extLst>
              <a:ext uri="{FF2B5EF4-FFF2-40B4-BE49-F238E27FC236}">
                <a16:creationId xmlns:a16="http://schemas.microsoft.com/office/drawing/2014/main" id="{EDD8BD0C-8EB4-8F48-A844-F02D74A1CD3C}"/>
              </a:ext>
            </a:extLst>
          </p:cNvPr>
          <p:cNvSpPr>
            <a:spLocks noChangeArrowheads="1" noChangeShapeType="1" noTextEdit="1"/>
          </p:cNvSpPr>
          <p:nvPr userDrawn="1"/>
        </p:nvSpPr>
        <p:spPr bwMode="auto">
          <a:xfrm>
            <a:off x="5796136" y="6597650"/>
            <a:ext cx="2088232" cy="260350"/>
          </a:xfrm>
          <a:prstGeom prst="rect">
            <a:avLst/>
          </a:prstGeom>
        </p:spPr>
        <p:txBody>
          <a:bodyPr wrap="none" fromWordArt="1">
            <a:prstTxWarp prst="textPlain">
              <a:avLst>
                <a:gd name="adj" fmla="val 49407"/>
              </a:avLst>
            </a:prstTxWarp>
          </a:bodyPr>
          <a:lstStyle/>
          <a:p>
            <a:pPr algn="ctr">
              <a:buFont typeface="Wingdings" pitchFamily="2" charset="2"/>
              <a:buNone/>
              <a:defRPr/>
            </a:pPr>
            <a:r>
              <a:rPr lang="zh-CN" altLang="en-US" sz="9600" kern="10" dirty="0">
                <a:gradFill rotWithShape="0">
                  <a:gsLst>
                    <a:gs pos="0">
                      <a:srgbClr val="FFFFFF"/>
                    </a:gs>
                    <a:gs pos="100000">
                      <a:srgbClr val="FFFFFF">
                        <a:alpha val="32001"/>
                      </a:srgbClr>
                    </a:gs>
                  </a:gsLst>
                  <a:lin ang="5400000" scaled="1"/>
                </a:gradFill>
                <a:latin typeface="Arial Black"/>
              </a:rPr>
              <a:t>软件工程过程</a:t>
            </a:r>
            <a:r>
              <a:rPr lang="en-US" altLang="zh-CN" sz="9600" kern="10" dirty="0">
                <a:gradFill rotWithShape="0">
                  <a:gsLst>
                    <a:gs pos="0">
                      <a:srgbClr val="FFFFFF"/>
                    </a:gs>
                    <a:gs pos="100000">
                      <a:srgbClr val="FFFFFF">
                        <a:alpha val="32001"/>
                      </a:srgbClr>
                    </a:gs>
                  </a:gsLst>
                  <a:lin ang="5400000" scaled="1"/>
                </a:gradFill>
                <a:latin typeface="Arial Black"/>
              </a:rPr>
              <a:t>-RUP</a:t>
            </a:r>
            <a:r>
              <a:rPr lang="zh-CN" altLang="en-US" sz="9600" kern="10" dirty="0">
                <a:gradFill rotWithShape="0">
                  <a:gsLst>
                    <a:gs pos="0">
                      <a:srgbClr val="FFFFFF"/>
                    </a:gs>
                    <a:gs pos="100000">
                      <a:srgbClr val="FFFFFF">
                        <a:alpha val="32001"/>
                      </a:srgbClr>
                    </a:gs>
                  </a:gsLst>
                  <a:lin ang="5400000" scaled="1"/>
                </a:gradFill>
                <a:latin typeface="Arial Black"/>
              </a:rPr>
              <a:t>与敏捷</a:t>
            </a:r>
          </a:p>
        </p:txBody>
      </p:sp>
      <p:sp>
        <p:nvSpPr>
          <p:cNvPr id="2061" name="Rectangle 3" descr="Light horizontal">
            <a:extLst>
              <a:ext uri="{FF2B5EF4-FFF2-40B4-BE49-F238E27FC236}">
                <a16:creationId xmlns:a16="http://schemas.microsoft.com/office/drawing/2014/main" id="{437F4C3C-660A-FC4F-B7CF-4A8653B51F9F}"/>
              </a:ext>
            </a:extLst>
          </p:cNvPr>
          <p:cNvSpPr>
            <a:spLocks noChangeArrowheads="1"/>
          </p:cNvSpPr>
          <p:nvPr userDrawn="1"/>
        </p:nvSpPr>
        <p:spPr bwMode="gray">
          <a:xfrm>
            <a:off x="30163" y="1125538"/>
            <a:ext cx="9096375" cy="5332412"/>
          </a:xfrm>
          <a:prstGeom prst="rect">
            <a:avLst/>
          </a:prstGeom>
          <a:blipFill dpi="0" rotWithShape="0">
            <a:blip r:embed="rId17"/>
            <a:srcRect/>
            <a:tile tx="0" ty="0" sx="100000" sy="100000" flip="none" algn="tl"/>
          </a:blipFill>
          <a:ln>
            <a:noFill/>
          </a:ln>
          <a:effectLst>
            <a:prstShdw prst="shdw17" dist="17961" dir="13500000">
              <a:srgbClr val="8C8C8C"/>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buFont typeface="Wingdings" pitchFamily="2" charset="2"/>
              <a:buNone/>
              <a:defRPr/>
            </a:pPr>
            <a:endParaRPr lang="zh-CN" altLang="zh-CN">
              <a:cs typeface="Arial" pitchFamily="34" charset="0"/>
            </a:endParaRPr>
          </a:p>
        </p:txBody>
      </p:sp>
    </p:spTree>
  </p:cSld>
  <p:clrMap bg1="lt1" tx1="dk1" bg2="lt2" tx2="dk2" accent1="accent1" accent2="accent2" accent3="accent3" accent4="accent4" accent5="accent5" accent6="accent6" hlink="hlink" folHlink="folHlink"/>
  <p:sldLayoutIdLst>
    <p:sldLayoutId id="2147484417" r:id="rId1"/>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8" r:id="rId12"/>
    <p:sldLayoutId id="2147484419" r:id="rId13"/>
    <p:sldLayoutId id="2147484420" r:id="rId14"/>
  </p:sldLayoutIdLst>
  <p:transition spd="slow"/>
  <p:hf hdr="0"/>
  <p:txStyles>
    <p:titleStyle>
      <a:lvl1pPr algn="l" rtl="0" eaLnBrk="0" fontAlgn="base" latinLnBrk="1" hangingPunct="0">
        <a:lnSpc>
          <a:spcPct val="90000"/>
        </a:lnSpc>
        <a:spcBef>
          <a:spcPct val="0"/>
        </a:spcBef>
        <a:spcAft>
          <a:spcPct val="0"/>
        </a:spcAft>
        <a:defRPr kumimoji="1" sz="3600" b="1">
          <a:solidFill>
            <a:schemeClr val="tx2"/>
          </a:solidFill>
          <a:latin typeface="+mj-lt"/>
          <a:ea typeface="+mj-ea"/>
          <a:cs typeface="+mj-cs"/>
        </a:defRPr>
      </a:lvl1pPr>
      <a:lvl2pPr algn="l" rtl="0" eaLnBrk="0" fontAlgn="base" latinLnBrk="1" hangingPunct="0">
        <a:lnSpc>
          <a:spcPct val="90000"/>
        </a:lnSpc>
        <a:spcBef>
          <a:spcPct val="0"/>
        </a:spcBef>
        <a:spcAft>
          <a:spcPct val="0"/>
        </a:spcAft>
        <a:defRPr kumimoji="1" sz="3600" b="1">
          <a:solidFill>
            <a:schemeClr val="tx2"/>
          </a:solidFill>
          <a:latin typeface="Gulim" pitchFamily="34" charset="-127"/>
          <a:ea typeface="Gulim" pitchFamily="34" charset="-127"/>
        </a:defRPr>
      </a:lvl2pPr>
      <a:lvl3pPr algn="l" rtl="0" eaLnBrk="0" fontAlgn="base" latinLnBrk="1" hangingPunct="0">
        <a:lnSpc>
          <a:spcPct val="90000"/>
        </a:lnSpc>
        <a:spcBef>
          <a:spcPct val="0"/>
        </a:spcBef>
        <a:spcAft>
          <a:spcPct val="0"/>
        </a:spcAft>
        <a:defRPr kumimoji="1" sz="3600" b="1">
          <a:solidFill>
            <a:schemeClr val="tx2"/>
          </a:solidFill>
          <a:latin typeface="Gulim" pitchFamily="34" charset="-127"/>
          <a:ea typeface="Gulim" pitchFamily="34" charset="-127"/>
        </a:defRPr>
      </a:lvl3pPr>
      <a:lvl4pPr algn="l" rtl="0" eaLnBrk="0" fontAlgn="base" latinLnBrk="1" hangingPunct="0">
        <a:lnSpc>
          <a:spcPct val="90000"/>
        </a:lnSpc>
        <a:spcBef>
          <a:spcPct val="0"/>
        </a:spcBef>
        <a:spcAft>
          <a:spcPct val="0"/>
        </a:spcAft>
        <a:defRPr kumimoji="1" sz="3600" b="1">
          <a:solidFill>
            <a:schemeClr val="tx2"/>
          </a:solidFill>
          <a:latin typeface="Gulim" pitchFamily="34" charset="-127"/>
          <a:ea typeface="Gulim" pitchFamily="34" charset="-127"/>
        </a:defRPr>
      </a:lvl4pPr>
      <a:lvl5pPr algn="l" rtl="0" eaLnBrk="0" fontAlgn="base" latinLnBrk="1" hangingPunct="0">
        <a:lnSpc>
          <a:spcPct val="90000"/>
        </a:lnSpc>
        <a:spcBef>
          <a:spcPct val="0"/>
        </a:spcBef>
        <a:spcAft>
          <a:spcPct val="0"/>
        </a:spcAft>
        <a:defRPr kumimoji="1" sz="3600" b="1">
          <a:solidFill>
            <a:schemeClr val="tx2"/>
          </a:solidFill>
          <a:latin typeface="Gulim" pitchFamily="34" charset="-127"/>
          <a:ea typeface="Gulim" pitchFamily="34" charset="-127"/>
        </a:defRPr>
      </a:lvl5pPr>
      <a:lvl6pPr marL="457200" algn="l" rtl="0" fontAlgn="base" latinLnBrk="1">
        <a:lnSpc>
          <a:spcPct val="90000"/>
        </a:lnSpc>
        <a:spcBef>
          <a:spcPct val="0"/>
        </a:spcBef>
        <a:spcAft>
          <a:spcPct val="0"/>
        </a:spcAft>
        <a:defRPr kumimoji="1" sz="3600" b="1">
          <a:solidFill>
            <a:schemeClr val="tx2"/>
          </a:solidFill>
          <a:latin typeface="Gulim" pitchFamily="34" charset="-127"/>
          <a:ea typeface="Gulim" pitchFamily="34" charset="-127"/>
        </a:defRPr>
      </a:lvl6pPr>
      <a:lvl7pPr marL="914400" algn="l" rtl="0" fontAlgn="base" latinLnBrk="1">
        <a:lnSpc>
          <a:spcPct val="90000"/>
        </a:lnSpc>
        <a:spcBef>
          <a:spcPct val="0"/>
        </a:spcBef>
        <a:spcAft>
          <a:spcPct val="0"/>
        </a:spcAft>
        <a:defRPr kumimoji="1" sz="3600" b="1">
          <a:solidFill>
            <a:schemeClr val="tx2"/>
          </a:solidFill>
          <a:latin typeface="Gulim" pitchFamily="34" charset="-127"/>
          <a:ea typeface="Gulim" pitchFamily="34" charset="-127"/>
        </a:defRPr>
      </a:lvl7pPr>
      <a:lvl8pPr marL="1371600" algn="l" rtl="0" fontAlgn="base" latinLnBrk="1">
        <a:lnSpc>
          <a:spcPct val="90000"/>
        </a:lnSpc>
        <a:spcBef>
          <a:spcPct val="0"/>
        </a:spcBef>
        <a:spcAft>
          <a:spcPct val="0"/>
        </a:spcAft>
        <a:defRPr kumimoji="1" sz="3600" b="1">
          <a:solidFill>
            <a:schemeClr val="tx2"/>
          </a:solidFill>
          <a:latin typeface="Gulim" pitchFamily="34" charset="-127"/>
          <a:ea typeface="Gulim" pitchFamily="34" charset="-127"/>
        </a:defRPr>
      </a:lvl8pPr>
      <a:lvl9pPr marL="1828800" algn="l" rtl="0" fontAlgn="base" latinLnBrk="1">
        <a:lnSpc>
          <a:spcPct val="90000"/>
        </a:lnSpc>
        <a:spcBef>
          <a:spcPct val="0"/>
        </a:spcBef>
        <a:spcAft>
          <a:spcPct val="0"/>
        </a:spcAft>
        <a:defRPr kumimoji="1" sz="3600" b="1">
          <a:solidFill>
            <a:schemeClr val="tx2"/>
          </a:solidFill>
          <a:latin typeface="Gulim" pitchFamily="34" charset="-127"/>
          <a:ea typeface="Gulim" pitchFamily="34" charset="-127"/>
        </a:defRPr>
      </a:lvl9pPr>
    </p:titleStyle>
    <p:bodyStyle>
      <a:lvl1pPr marL="342900" indent="-342900" algn="l" rtl="0" eaLnBrk="0" fontAlgn="base" latinLnBrk="1" hangingPunct="0">
        <a:spcBef>
          <a:spcPct val="20000"/>
        </a:spcBef>
        <a:spcAft>
          <a:spcPct val="0"/>
        </a:spcAft>
        <a:buClr>
          <a:schemeClr val="accent2"/>
        </a:buClr>
        <a:buSzPct val="75000"/>
        <a:buFont typeface="Wingdings" pitchFamily="2" charset="2"/>
        <a:buChar char="l"/>
        <a:defRPr kumimoji="1" sz="2800">
          <a:solidFill>
            <a:schemeClr val="tx1"/>
          </a:solidFill>
          <a:latin typeface="+mn-lt"/>
          <a:ea typeface="+mn-ea"/>
          <a:cs typeface="+mn-cs"/>
        </a:defRPr>
      </a:lvl1pPr>
      <a:lvl2pPr marL="742950" indent="-285750" algn="l" rtl="0" eaLnBrk="0" fontAlgn="base" latinLnBrk="1" hangingPunct="0">
        <a:spcBef>
          <a:spcPct val="20000"/>
        </a:spcBef>
        <a:spcAft>
          <a:spcPct val="0"/>
        </a:spcAft>
        <a:buClr>
          <a:schemeClr val="accent1"/>
        </a:buClr>
        <a:buSzPct val="75000"/>
        <a:buFont typeface="Wingdings" pitchFamily="2" charset="2"/>
        <a:buChar char="£"/>
        <a:defRPr kumimoji="1" sz="2400">
          <a:solidFill>
            <a:schemeClr val="tx1"/>
          </a:solidFill>
          <a:latin typeface="+mn-lt"/>
          <a:ea typeface="+mn-ea"/>
        </a:defRPr>
      </a:lvl2pPr>
      <a:lvl3pPr marL="1143000" indent="-228600" algn="l" rtl="0" eaLnBrk="0" fontAlgn="base" latinLnBrk="1" hangingPunct="0">
        <a:spcBef>
          <a:spcPct val="20000"/>
        </a:spcBef>
        <a:spcAft>
          <a:spcPct val="0"/>
        </a:spcAft>
        <a:buClr>
          <a:schemeClr val="accent2"/>
        </a:buClr>
        <a:buSzPct val="75000"/>
        <a:buFont typeface="Wingdings" pitchFamily="2" charset="2"/>
        <a:buChar char="l"/>
        <a:defRPr kumimoji="1" sz="2000">
          <a:solidFill>
            <a:schemeClr val="tx1"/>
          </a:solidFill>
          <a:latin typeface="+mn-lt"/>
          <a:ea typeface="+mn-ea"/>
        </a:defRPr>
      </a:lvl3pPr>
      <a:lvl4pPr marL="1600200" indent="-228600" algn="l" rtl="0" eaLnBrk="0" fontAlgn="base" latinLnBrk="1" hangingPunct="0">
        <a:spcBef>
          <a:spcPct val="20000"/>
        </a:spcBef>
        <a:spcAft>
          <a:spcPct val="0"/>
        </a:spcAft>
        <a:buClr>
          <a:schemeClr val="accent1"/>
        </a:buClr>
        <a:buSzPct val="80000"/>
        <a:buFont typeface="Wingdings" pitchFamily="2" charset="2"/>
        <a:buChar char="£"/>
        <a:defRPr kumimoji="1" sz="2000">
          <a:solidFill>
            <a:schemeClr val="tx1"/>
          </a:solidFill>
          <a:latin typeface="+mn-lt"/>
          <a:ea typeface="+mn-ea"/>
        </a:defRPr>
      </a:lvl4pPr>
      <a:lvl5pPr marL="2057400" indent="-228600" algn="l" rtl="0" eaLnBrk="0" fontAlgn="base" latinLnBrk="1" hangingPunct="0">
        <a:spcBef>
          <a:spcPct val="20000"/>
        </a:spcBef>
        <a:spcAft>
          <a:spcPct val="0"/>
        </a:spcAft>
        <a:buClr>
          <a:schemeClr val="accent2"/>
        </a:buClr>
        <a:buSzPct val="65000"/>
        <a:buFont typeface="Wingdings" pitchFamily="2" charset="2"/>
        <a:buChar char="l"/>
        <a:defRPr kumimoji="1" sz="2000">
          <a:solidFill>
            <a:schemeClr val="tx1"/>
          </a:solidFill>
          <a:latin typeface="+mn-lt"/>
          <a:ea typeface="+mn-ea"/>
        </a:defRPr>
      </a:lvl5pPr>
      <a:lvl6pPr marL="2514600" indent="-228600" algn="l" rtl="0" fontAlgn="base" latinLnBrk="1">
        <a:spcBef>
          <a:spcPct val="20000"/>
        </a:spcBef>
        <a:spcAft>
          <a:spcPct val="0"/>
        </a:spcAft>
        <a:buClr>
          <a:schemeClr val="accent2"/>
        </a:buClr>
        <a:buSzPct val="65000"/>
        <a:buFont typeface="Wingdings" pitchFamily="2" charset="2"/>
        <a:buChar char="l"/>
        <a:defRPr kumimoji="1">
          <a:solidFill>
            <a:schemeClr val="tx1"/>
          </a:solidFill>
          <a:latin typeface="+mn-lt"/>
          <a:ea typeface="+mn-ea"/>
        </a:defRPr>
      </a:lvl6pPr>
      <a:lvl7pPr marL="2971800" indent="-228600" algn="l" rtl="0" fontAlgn="base" latinLnBrk="1">
        <a:spcBef>
          <a:spcPct val="20000"/>
        </a:spcBef>
        <a:spcAft>
          <a:spcPct val="0"/>
        </a:spcAft>
        <a:buClr>
          <a:schemeClr val="accent2"/>
        </a:buClr>
        <a:buSzPct val="65000"/>
        <a:buFont typeface="Wingdings" pitchFamily="2" charset="2"/>
        <a:buChar char="l"/>
        <a:defRPr kumimoji="1">
          <a:solidFill>
            <a:schemeClr val="tx1"/>
          </a:solidFill>
          <a:latin typeface="+mn-lt"/>
          <a:ea typeface="+mn-ea"/>
        </a:defRPr>
      </a:lvl7pPr>
      <a:lvl8pPr marL="3429000" indent="-228600" algn="l" rtl="0" fontAlgn="base" latinLnBrk="1">
        <a:spcBef>
          <a:spcPct val="20000"/>
        </a:spcBef>
        <a:spcAft>
          <a:spcPct val="0"/>
        </a:spcAft>
        <a:buClr>
          <a:schemeClr val="accent2"/>
        </a:buClr>
        <a:buSzPct val="65000"/>
        <a:buFont typeface="Wingdings" pitchFamily="2" charset="2"/>
        <a:buChar char="l"/>
        <a:defRPr kumimoji="1">
          <a:solidFill>
            <a:schemeClr val="tx1"/>
          </a:solidFill>
          <a:latin typeface="+mn-lt"/>
          <a:ea typeface="+mn-ea"/>
        </a:defRPr>
      </a:lvl8pPr>
      <a:lvl9pPr marL="3886200" indent="-228600" algn="l" rtl="0" fontAlgn="base" latinLnBrk="1">
        <a:spcBef>
          <a:spcPct val="20000"/>
        </a:spcBef>
        <a:spcAft>
          <a:spcPct val="0"/>
        </a:spcAft>
        <a:buClr>
          <a:schemeClr val="accent2"/>
        </a:buClr>
        <a:buSzPct val="65000"/>
        <a:buFont typeface="Wingdings" pitchFamily="2" charset="2"/>
        <a:buChar char="l"/>
        <a:defRPr kumimoji="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6.xml"/><Relationship Id="rId1" Type="http://schemas.openxmlformats.org/officeDocument/2006/relationships/slideLayout" Target="../slideLayouts/slideLayout2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1.xml"/><Relationship Id="rId1" Type="http://schemas.openxmlformats.org/officeDocument/2006/relationships/slideLayout" Target="../slideLayouts/slideLayout25.xml"/></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82.xml"/><Relationship Id="rId7" Type="http://schemas.openxmlformats.org/officeDocument/2006/relationships/image" Target="../media/image40.emf"/><Relationship Id="rId2" Type="http://schemas.openxmlformats.org/officeDocument/2006/relationships/slideLayout" Target="../slideLayouts/slideLayout18.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39.emf"/><Relationship Id="rId4" Type="http://schemas.openxmlformats.org/officeDocument/2006/relationships/oleObject" Target="../embeddings/oleObject4.bin"/><Relationship Id="rId9" Type="http://schemas.openxmlformats.org/officeDocument/2006/relationships/image" Target="../media/image41.emf"/></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5.xml"/><Relationship Id="rId1" Type="http://schemas.openxmlformats.org/officeDocument/2006/relationships/slideLayout" Target="../slideLayouts/slideLayout2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8.xml"/><Relationship Id="rId1" Type="http://schemas.openxmlformats.org/officeDocument/2006/relationships/slideLayout" Target="../slideLayouts/slideLayout2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91.xml"/><Relationship Id="rId1" Type="http://schemas.openxmlformats.org/officeDocument/2006/relationships/slideLayout" Target="../slideLayouts/slideLayout2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3" Type="http://schemas.openxmlformats.org/officeDocument/2006/relationships/hyperlink" Target="http://www.amdika.com/scrum_primer_1_0.pdf" TargetMode="External"/><Relationship Id="rId2" Type="http://schemas.openxmlformats.org/officeDocument/2006/relationships/image" Target="../media/image48.png"/><Relationship Id="rId1" Type="http://schemas.openxmlformats.org/officeDocument/2006/relationships/slideLayout" Target="../slideLayouts/slideLayout18.xml"/><Relationship Id="rId4" Type="http://schemas.openxmlformats.org/officeDocument/2006/relationships/image" Target="../media/image49.emf"/></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4.xml"/></Relationships>
</file>

<file path=ppt/slides/_rels/slide15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1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5.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4.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5.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09.xml"/><Relationship Id="rId1" Type="http://schemas.openxmlformats.org/officeDocument/2006/relationships/slideLayout" Target="../slideLayouts/slideLayout16.xml"/></Relationships>
</file>

<file path=ppt/slides/_rels/slide1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1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xml"/><Relationship Id="rId7" Type="http://schemas.openxmlformats.org/officeDocument/2006/relationships/image" Target="../media/image5.e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e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1.xml"/><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WordArt 6">
            <a:extLst>
              <a:ext uri="{FF2B5EF4-FFF2-40B4-BE49-F238E27FC236}">
                <a16:creationId xmlns:a16="http://schemas.microsoft.com/office/drawing/2014/main" id="{44F9F274-725D-AB4B-8300-FCCD599792CB}"/>
              </a:ext>
            </a:extLst>
          </p:cNvPr>
          <p:cNvSpPr>
            <a:spLocks noChangeArrowheads="1" noChangeShapeType="1" noTextEdit="1"/>
          </p:cNvSpPr>
          <p:nvPr/>
        </p:nvSpPr>
        <p:spPr bwMode="auto">
          <a:xfrm>
            <a:off x="-36512" y="1628800"/>
            <a:ext cx="9144000" cy="1656184"/>
          </a:xfrm>
          <a:prstGeom prst="rect">
            <a:avLst/>
          </a:prstGeom>
          <a:gradFill rotWithShape="1">
            <a:gsLst>
              <a:gs pos="0">
                <a:srgbClr val="0F6FC6">
                  <a:shade val="51000"/>
                  <a:satMod val="130000"/>
                </a:srgbClr>
              </a:gs>
              <a:gs pos="80000">
                <a:srgbClr val="0F6FC6">
                  <a:shade val="93000"/>
                  <a:satMod val="130000"/>
                </a:srgbClr>
              </a:gs>
              <a:gs pos="100000">
                <a:srgbClr val="0F6F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fromWordArt="1">
            <a:prstTxWarp prst="textPlain">
              <a:avLst>
                <a:gd name="adj" fmla="val 50000"/>
              </a:avLst>
            </a:prstTxWarp>
          </a:bodyPr>
          <a:lstStyle/>
          <a:p>
            <a:pPr fontAlgn="auto">
              <a:spcBef>
                <a:spcPts val="0"/>
              </a:spcBef>
              <a:spcAft>
                <a:spcPts val="0"/>
              </a:spcAft>
              <a:defRPr/>
            </a:pPr>
            <a:endParaRPr kumimoji="0" lang="zh-CN" altLang="en-US" sz="3600" b="0" kern="10" dirty="0">
              <a:ln w="19050">
                <a:solidFill>
                  <a:srgbClr val="99CCFF"/>
                </a:solidFill>
                <a:round/>
                <a:headEnd/>
                <a:tailEnd/>
              </a:ln>
              <a:solidFill>
                <a:sysClr val="window" lastClr="FFFFFF"/>
              </a:solidFill>
              <a:effectLst>
                <a:outerShdw dist="35921" dir="2700000" algn="ctr" rotWithShape="0">
                  <a:srgbClr val="990000"/>
                </a:outerShdw>
              </a:effectLst>
              <a:latin typeface="黑体" pitchFamily="2" charset="-122"/>
              <a:ea typeface="黑体"/>
            </a:endParaRPr>
          </a:p>
        </p:txBody>
      </p:sp>
      <p:sp>
        <p:nvSpPr>
          <p:cNvPr id="53" name="矩形 2">
            <a:extLst>
              <a:ext uri="{FF2B5EF4-FFF2-40B4-BE49-F238E27FC236}">
                <a16:creationId xmlns:a16="http://schemas.microsoft.com/office/drawing/2014/main" id="{32D72A76-21ED-2547-8A73-5D68B01BF4A6}"/>
              </a:ext>
            </a:extLst>
          </p:cNvPr>
          <p:cNvSpPr>
            <a:spLocks noChangeArrowheads="1"/>
          </p:cNvSpPr>
          <p:nvPr/>
        </p:nvSpPr>
        <p:spPr bwMode="auto">
          <a:xfrm>
            <a:off x="18800" y="3284984"/>
            <a:ext cx="9144000" cy="2012859"/>
          </a:xfrm>
          <a:prstGeom prst="rect">
            <a:avLst/>
          </a:prstGeom>
          <a:noFill/>
          <a:ln>
            <a:noFill/>
          </a:ln>
        </p:spPr>
        <p:txBody>
          <a:bodyPr>
            <a:spAutoFit/>
          </a:bodyPr>
          <a:lstStyle/>
          <a:p>
            <a:pPr algn="ctr">
              <a:lnSpc>
                <a:spcPct val="130000"/>
              </a:lnSpc>
              <a:buFont typeface="Wingdings" pitchFamily="2" charset="2"/>
              <a:buNone/>
              <a:defRPr/>
            </a:pPr>
            <a:r>
              <a:rPr lang="zh-CN" altLang="en-US" sz="4800" kern="10" dirty="0">
                <a:ln w="19050">
                  <a:solidFill>
                    <a:srgbClr val="99CCFF"/>
                  </a:solidFill>
                  <a:round/>
                  <a:headEnd/>
                  <a:tailEnd/>
                </a:ln>
                <a:solidFill>
                  <a:srgbClr val="FF0000"/>
                </a:solidFill>
                <a:effectLst>
                  <a:outerShdw dist="35921" dir="2700000" algn="ctr" rotWithShape="0">
                    <a:srgbClr val="990000"/>
                  </a:outerShdw>
                </a:effectLst>
                <a:latin typeface="黑体" pitchFamily="2" charset="-122"/>
                <a:ea typeface="+mn-ea"/>
              </a:rPr>
              <a:t>第二章 </a:t>
            </a:r>
            <a:r>
              <a:rPr lang="en-US" altLang="zh-CN" sz="4800" kern="10" dirty="0">
                <a:ln w="19050">
                  <a:solidFill>
                    <a:srgbClr val="99CCFF"/>
                  </a:solidFill>
                  <a:round/>
                  <a:headEnd/>
                  <a:tailEnd/>
                </a:ln>
                <a:solidFill>
                  <a:srgbClr val="FF0000"/>
                </a:solidFill>
                <a:effectLst>
                  <a:outerShdw dist="35921" dir="2700000" algn="ctr" rotWithShape="0">
                    <a:srgbClr val="990000"/>
                  </a:outerShdw>
                </a:effectLst>
                <a:latin typeface="黑体" pitchFamily="2" charset="-122"/>
              </a:rPr>
              <a:t>RUP</a:t>
            </a:r>
            <a:r>
              <a:rPr lang="zh-CN" altLang="en-US" sz="4800" kern="10" dirty="0">
                <a:ln w="19050">
                  <a:solidFill>
                    <a:srgbClr val="99CCFF"/>
                  </a:solidFill>
                  <a:round/>
                  <a:headEnd/>
                  <a:tailEnd/>
                </a:ln>
                <a:solidFill>
                  <a:srgbClr val="FF0000"/>
                </a:solidFill>
                <a:effectLst>
                  <a:outerShdw dist="35921" dir="2700000" algn="ctr" rotWithShape="0">
                    <a:srgbClr val="990000"/>
                  </a:outerShdw>
                </a:effectLst>
                <a:latin typeface="黑体" pitchFamily="2" charset="-122"/>
              </a:rPr>
              <a:t>与敏捷过程</a:t>
            </a:r>
            <a:endParaRPr lang="en-US" altLang="zh-CN" sz="4800" kern="10" dirty="0">
              <a:ln w="19050">
                <a:solidFill>
                  <a:srgbClr val="99CCFF"/>
                </a:solidFill>
                <a:round/>
                <a:headEnd/>
                <a:tailEnd/>
              </a:ln>
              <a:solidFill>
                <a:srgbClr val="FF0000"/>
              </a:solidFill>
              <a:effectLst>
                <a:outerShdw dist="35921" dir="2700000" algn="ctr" rotWithShape="0">
                  <a:srgbClr val="990000"/>
                </a:outerShdw>
              </a:effectLst>
              <a:latin typeface="黑体" pitchFamily="2" charset="-122"/>
              <a:ea typeface="+mn-ea"/>
            </a:endParaRPr>
          </a:p>
          <a:p>
            <a:pPr algn="ctr">
              <a:lnSpc>
                <a:spcPct val="130000"/>
              </a:lnSpc>
              <a:buFont typeface="Wingdings" pitchFamily="2" charset="2"/>
              <a:buNone/>
              <a:defRPr/>
            </a:pPr>
            <a:r>
              <a:rPr lang="zh-CN" altLang="en-US" sz="2400" dirty="0">
                <a:solidFill>
                  <a:srgbClr val="333399"/>
                </a:solidFill>
                <a:latin typeface="微软雅黑" pitchFamily="34" charset="-122"/>
                <a:ea typeface="微软雅黑" pitchFamily="34" charset="-122"/>
              </a:rPr>
              <a:t>主讲人 ： 张国平</a:t>
            </a:r>
            <a:br>
              <a:rPr lang="en-US" altLang="zh-CN" sz="2400" dirty="0">
                <a:solidFill>
                  <a:schemeClr val="tx2"/>
                </a:solidFill>
                <a:latin typeface="微软雅黑" pitchFamily="34" charset="-122"/>
                <a:ea typeface="微软雅黑" pitchFamily="34" charset="-122"/>
              </a:rPr>
            </a:br>
            <a:endParaRPr lang="en-US" altLang="zh-CN" sz="2400" dirty="0">
              <a:solidFill>
                <a:schemeClr val="tx2"/>
              </a:solidFill>
              <a:latin typeface="微软雅黑" pitchFamily="34" charset="-122"/>
              <a:ea typeface="微软雅黑" pitchFamily="34" charset="-122"/>
            </a:endParaRPr>
          </a:p>
        </p:txBody>
      </p:sp>
      <p:sp>
        <p:nvSpPr>
          <p:cNvPr id="55" name="WordArt 6">
            <a:extLst>
              <a:ext uri="{FF2B5EF4-FFF2-40B4-BE49-F238E27FC236}">
                <a16:creationId xmlns:a16="http://schemas.microsoft.com/office/drawing/2014/main" id="{3C71FD3A-C588-894F-B6B6-54D27D32801A}"/>
              </a:ext>
            </a:extLst>
          </p:cNvPr>
          <p:cNvSpPr>
            <a:spLocks noChangeArrowheads="1" noChangeShapeType="1" noTextEdit="1"/>
          </p:cNvSpPr>
          <p:nvPr/>
        </p:nvSpPr>
        <p:spPr bwMode="auto">
          <a:xfrm>
            <a:off x="2566566" y="1916832"/>
            <a:ext cx="3994684" cy="792088"/>
          </a:xfrm>
          <a:prstGeom prst="rect">
            <a:avLst/>
          </a:prstGeom>
          <a:noFill/>
        </p:spPr>
        <p:style>
          <a:lnRef idx="0">
            <a:schemeClr val="accent1"/>
          </a:lnRef>
          <a:fillRef idx="3">
            <a:schemeClr val="accent1"/>
          </a:fillRef>
          <a:effectRef idx="3">
            <a:schemeClr val="accent1"/>
          </a:effectRef>
          <a:fontRef idx="minor">
            <a:schemeClr val="lt1"/>
          </a:fontRef>
        </p:style>
        <p:txBody>
          <a:bodyPr wrap="none"/>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Wingdings" pitchFamily="2" charset="2"/>
              <a:buNone/>
            </a:pPr>
            <a:r>
              <a:rPr lang="zh-CN" altLang="en-US" sz="3600">
                <a:solidFill>
                  <a:schemeClr val="bg1"/>
                </a:solidFill>
                <a:effectLst>
                  <a:outerShdw blurRad="38100" dist="38100" dir="2700000" algn="tl">
                    <a:srgbClr val="4D4D4D"/>
                  </a:outerShdw>
                </a:effectLst>
                <a:latin typeface="黑体" panose="02010609060101010101" pitchFamily="49" charset="-122"/>
                <a:ea typeface="Gulim" panose="020B0600000101010101" pitchFamily="34" charset="-127"/>
              </a:rPr>
              <a:t>软件工程过程</a:t>
            </a:r>
          </a:p>
        </p:txBody>
      </p:sp>
      <p:pic>
        <p:nvPicPr>
          <p:cNvPr id="12297" name="Picture 2">
            <a:extLst>
              <a:ext uri="{FF2B5EF4-FFF2-40B4-BE49-F238E27FC236}">
                <a16:creationId xmlns:a16="http://schemas.microsoft.com/office/drawing/2014/main" id="{E0D84144-3F2F-7743-97EC-EBE08AA5CB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19050"/>
            <a:ext cx="912495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灯片编号占位符 5">
            <a:extLst>
              <a:ext uri="{FF2B5EF4-FFF2-40B4-BE49-F238E27FC236}">
                <a16:creationId xmlns:a16="http://schemas.microsoft.com/office/drawing/2014/main" id="{C27C0D5C-2A75-244D-8809-3A2A82B4E812}"/>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6633312F-11D5-034B-9E88-3B357CEDC5C4}" type="slidenum">
              <a:rPr kumimoji="0" lang="en-US" altLang="ko-KR" b="0">
                <a:solidFill>
                  <a:schemeClr val="bg1"/>
                </a:solidFill>
                <a:latin typeface="Gulim" panose="020B0600000101010101" pitchFamily="34" charset="-127"/>
                <a:ea typeface="Gulim" panose="020B0600000101010101" pitchFamily="34" charset="-127"/>
              </a:rPr>
              <a:pPr eaLnBrk="1" hangingPunct="1"/>
              <a:t>1</a:t>
            </a:fld>
            <a:endParaRPr kumimoji="0" lang="en-US" altLang="ko-KR" b="0">
              <a:solidFill>
                <a:schemeClr val="bg1"/>
              </a:solidFill>
              <a:latin typeface="Gulim" panose="020B0600000101010101" pitchFamily="34" charset="-127"/>
              <a:ea typeface="Gulim" panose="020B0600000101010101" pitchFamily="34" charset="-127"/>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4E2C7E8-F38C-F74F-B344-BBC19146958C}"/>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5908A75D-60D5-1F47-9BB5-2045A70C8FD2}" type="slidenum">
              <a:rPr kumimoji="0" lang="en-US" altLang="ko-KR" b="0">
                <a:solidFill>
                  <a:schemeClr val="bg1"/>
                </a:solidFill>
                <a:latin typeface="Gulim" panose="020B0600000101010101" pitchFamily="34" charset="-127"/>
                <a:ea typeface="Gulim" panose="020B0600000101010101" pitchFamily="34" charset="-127"/>
              </a:rPr>
              <a:pPr eaLnBrk="1" hangingPunct="1"/>
              <a:t>10</a:t>
            </a:fld>
            <a:endParaRPr kumimoji="0" lang="en-US" altLang="ko-KR" b="0">
              <a:solidFill>
                <a:schemeClr val="bg1"/>
              </a:solidFill>
              <a:latin typeface="Gulim" panose="020B0600000101010101" pitchFamily="34" charset="-127"/>
              <a:ea typeface="Gulim" panose="020B0600000101010101" pitchFamily="34" charset="-127"/>
            </a:endParaRPr>
          </a:p>
        </p:txBody>
      </p:sp>
      <p:sp>
        <p:nvSpPr>
          <p:cNvPr id="20483" name="TextBox 3">
            <a:extLst>
              <a:ext uri="{FF2B5EF4-FFF2-40B4-BE49-F238E27FC236}">
                <a16:creationId xmlns:a16="http://schemas.microsoft.com/office/drawing/2014/main" id="{3D3A8CC9-5149-6D48-8504-BD2284127EB0}"/>
              </a:ext>
            </a:extLst>
          </p:cNvPr>
          <p:cNvSpPr txBox="1">
            <a:spLocks noChangeArrowheads="1"/>
          </p:cNvSpPr>
          <p:nvPr/>
        </p:nvSpPr>
        <p:spPr bwMode="auto">
          <a:xfrm>
            <a:off x="1116013" y="115888"/>
            <a:ext cx="7127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3600">
                <a:solidFill>
                  <a:schemeClr val="bg1"/>
                </a:solidFill>
              </a:rPr>
              <a:t>一、</a:t>
            </a:r>
            <a:r>
              <a:rPr lang="en-US" altLang="zh-CN" sz="3600">
                <a:solidFill>
                  <a:schemeClr val="bg1"/>
                </a:solidFill>
              </a:rPr>
              <a:t>RUP</a:t>
            </a:r>
            <a:r>
              <a:rPr lang="zh-CN" altLang="en-US" sz="3600">
                <a:solidFill>
                  <a:schemeClr val="bg1"/>
                </a:solidFill>
              </a:rPr>
              <a:t>简介</a:t>
            </a:r>
          </a:p>
        </p:txBody>
      </p:sp>
      <p:sp>
        <p:nvSpPr>
          <p:cNvPr id="20484" name="TextBox 4">
            <a:extLst>
              <a:ext uri="{FF2B5EF4-FFF2-40B4-BE49-F238E27FC236}">
                <a16:creationId xmlns:a16="http://schemas.microsoft.com/office/drawing/2014/main" id="{1B479782-7E5D-2C43-880C-7346F6BC6C5D}"/>
              </a:ext>
            </a:extLst>
          </p:cNvPr>
          <p:cNvSpPr txBox="1">
            <a:spLocks noChangeArrowheads="1"/>
          </p:cNvSpPr>
          <p:nvPr/>
        </p:nvSpPr>
        <p:spPr bwMode="auto">
          <a:xfrm>
            <a:off x="2627313" y="1860550"/>
            <a:ext cx="4465637"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Char char="•"/>
            </a:pPr>
            <a:r>
              <a:rPr lang="zh-CN" altLang="en-US" sz="2400">
                <a:solidFill>
                  <a:schemeClr val="tx1"/>
                </a:solidFill>
              </a:rPr>
              <a:t>什么是</a:t>
            </a:r>
            <a:r>
              <a:rPr lang="en-US" altLang="zh-CN" sz="2400">
                <a:solidFill>
                  <a:schemeClr val="tx1"/>
                </a:solidFill>
              </a:rPr>
              <a:t>RUP</a:t>
            </a:r>
            <a:r>
              <a:rPr lang="zh-CN" altLang="en-US" sz="2400">
                <a:solidFill>
                  <a:schemeClr val="tx1"/>
                </a:solidFill>
              </a:rPr>
              <a:t>？</a:t>
            </a:r>
            <a:endParaRPr lang="en-US" altLang="zh-CN" sz="2400">
              <a:solidFill>
                <a:schemeClr val="tx1"/>
              </a:solidFill>
            </a:endParaRPr>
          </a:p>
          <a:p>
            <a:pPr eaLnBrk="1" hangingPunct="1">
              <a:buFont typeface="Arial" panose="020B0604020202020204" pitchFamily="34" charset="0"/>
              <a:buChar char="•"/>
            </a:pPr>
            <a:endParaRPr lang="en-US" altLang="zh-CN" sz="2400">
              <a:solidFill>
                <a:schemeClr val="tx1"/>
              </a:solidFill>
            </a:endParaRPr>
          </a:p>
          <a:p>
            <a:pPr eaLnBrk="1" hangingPunct="1">
              <a:buFont typeface="Arial" panose="020B0604020202020204" pitchFamily="34" charset="0"/>
              <a:buChar char="•"/>
            </a:pPr>
            <a:r>
              <a:rPr lang="en-US" altLang="zh-CN" sz="2400">
                <a:solidFill>
                  <a:schemeClr val="tx1"/>
                </a:solidFill>
              </a:rPr>
              <a:t>RUP</a:t>
            </a:r>
            <a:r>
              <a:rPr lang="zh-CN" altLang="en-US" sz="2400">
                <a:solidFill>
                  <a:schemeClr val="tx1"/>
                </a:solidFill>
              </a:rPr>
              <a:t>发展历史</a:t>
            </a:r>
            <a:endParaRPr lang="en-US" altLang="zh-CN" sz="2400">
              <a:solidFill>
                <a:schemeClr val="tx1"/>
              </a:solidFill>
            </a:endParaRPr>
          </a:p>
          <a:p>
            <a:pPr eaLnBrk="1" hangingPunct="1">
              <a:buFont typeface="Arial" panose="020B0604020202020204" pitchFamily="34" charset="0"/>
              <a:buChar char="•"/>
            </a:pPr>
            <a:endParaRPr lang="en-US" altLang="zh-CN" sz="2400">
              <a:solidFill>
                <a:schemeClr val="tx1"/>
              </a:solidFill>
            </a:endParaRPr>
          </a:p>
          <a:p>
            <a:pPr eaLnBrk="1" hangingPunct="1">
              <a:buFont typeface="Arial" panose="020B0604020202020204" pitchFamily="34" charset="0"/>
              <a:buChar char="•"/>
            </a:pPr>
            <a:r>
              <a:rPr lang="zh-CN" altLang="en-US" sz="2400">
                <a:solidFill>
                  <a:schemeClr val="tx1"/>
                </a:solidFill>
              </a:rPr>
              <a:t>谁应该使用</a:t>
            </a:r>
            <a:r>
              <a:rPr lang="en-US" altLang="zh-CN" sz="2400">
                <a:solidFill>
                  <a:schemeClr val="tx1"/>
                </a:solidFill>
              </a:rPr>
              <a:t>RUP</a:t>
            </a:r>
            <a:r>
              <a:rPr lang="zh-CN" altLang="en-US" sz="2400">
                <a:solidFill>
                  <a:schemeClr val="tx1"/>
                </a:solidFill>
              </a:rPr>
              <a:t>？</a:t>
            </a:r>
            <a:endParaRPr lang="en-US" altLang="zh-CN" sz="2400">
              <a:solidFill>
                <a:schemeClr val="tx1"/>
              </a:solidFill>
            </a:endParaRPr>
          </a:p>
          <a:p>
            <a:pPr eaLnBrk="1" hangingPunct="1">
              <a:buFont typeface="Arial" panose="020B0604020202020204" pitchFamily="34" charset="0"/>
              <a:buChar char="•"/>
            </a:pPr>
            <a:endParaRPr lang="en-US" altLang="zh-CN" sz="2400">
              <a:solidFill>
                <a:schemeClr val="tx1"/>
              </a:solidFill>
            </a:endParaRPr>
          </a:p>
          <a:p>
            <a:pPr eaLnBrk="1" hangingPunct="1">
              <a:buFont typeface="Arial" panose="020B0604020202020204" pitchFamily="34" charset="0"/>
              <a:buChar char="•"/>
            </a:pPr>
            <a:r>
              <a:rPr lang="zh-CN" altLang="en-US" sz="2400">
                <a:solidFill>
                  <a:schemeClr val="tx1"/>
                </a:solidFill>
              </a:rPr>
              <a:t>为什么要使用</a:t>
            </a:r>
            <a:r>
              <a:rPr lang="en-US" altLang="zh-CN" sz="2400">
                <a:solidFill>
                  <a:schemeClr val="tx1"/>
                </a:solidFill>
              </a:rPr>
              <a:t>RUP</a:t>
            </a:r>
            <a:r>
              <a:rPr lang="zh-CN" altLang="en-US" sz="2400">
                <a:solidFill>
                  <a:schemeClr val="tx1"/>
                </a:solidFill>
              </a:rPr>
              <a:t>？</a:t>
            </a:r>
            <a:endParaRPr lang="en-US" altLang="zh-CN" sz="2400">
              <a:solidFill>
                <a:schemeClr val="tx1"/>
              </a:solidFill>
            </a:endParaRPr>
          </a:p>
          <a:p>
            <a:pPr eaLnBrk="1" hangingPunct="1">
              <a:buFont typeface="Arial" panose="020B0604020202020204" pitchFamily="34" charset="0"/>
              <a:buChar char="•"/>
            </a:pPr>
            <a:endParaRPr lang="en-US" altLang="zh-CN" sz="2400">
              <a:solidFill>
                <a:schemeClr val="tx1"/>
              </a:solidFill>
            </a:endParaRPr>
          </a:p>
          <a:p>
            <a:pPr eaLnBrk="1" hangingPunct="1">
              <a:buFont typeface="Arial" panose="020B0604020202020204" pitchFamily="34" charset="0"/>
              <a:buChar char="•"/>
            </a:pPr>
            <a:r>
              <a:rPr lang="zh-CN" altLang="en-US" sz="2400">
                <a:solidFill>
                  <a:schemeClr val="tx1"/>
                </a:solidFill>
              </a:rPr>
              <a:t>何时使用</a:t>
            </a:r>
            <a:r>
              <a:rPr lang="en-US" altLang="zh-CN" sz="2400">
                <a:solidFill>
                  <a:schemeClr val="tx1"/>
                </a:solidFill>
              </a:rPr>
              <a:t>RUP</a:t>
            </a:r>
            <a:r>
              <a:rPr lang="zh-CN" altLang="en-US" sz="2400">
                <a:solidFill>
                  <a:schemeClr val="tx1"/>
                </a:solidFill>
              </a:rPr>
              <a:t>？</a:t>
            </a:r>
          </a:p>
        </p:txBody>
      </p:sp>
      <p:sp>
        <p:nvSpPr>
          <p:cNvPr id="4" name="右箭头 3">
            <a:extLst>
              <a:ext uri="{FF2B5EF4-FFF2-40B4-BE49-F238E27FC236}">
                <a16:creationId xmlns:a16="http://schemas.microsoft.com/office/drawing/2014/main" id="{ABB9F236-F015-4A4B-9864-DFFA2F0C028F}"/>
              </a:ext>
            </a:extLst>
          </p:cNvPr>
          <p:cNvSpPr/>
          <p:nvPr/>
        </p:nvSpPr>
        <p:spPr bwMode="auto">
          <a:xfrm>
            <a:off x="1908175" y="4076700"/>
            <a:ext cx="508000" cy="503238"/>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
        <p:nvSpPr>
          <p:cNvPr id="20486" name="AutoShape 6">
            <a:extLst>
              <a:ext uri="{FF2B5EF4-FFF2-40B4-BE49-F238E27FC236}">
                <a16:creationId xmlns:a16="http://schemas.microsoft.com/office/drawing/2014/main" id="{F457E96A-DC46-1641-94D1-43260FA0A009}"/>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F4DAAED-26FF-3042-A819-7AD2FF705DB9}"/>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B72283BD-4CBE-0F46-8461-1BC45D0A1860}" type="slidenum">
              <a:rPr kumimoji="0" lang="en-US" altLang="ko-KR" b="0">
                <a:solidFill>
                  <a:srgbClr val="FFFFFF"/>
                </a:solidFill>
                <a:latin typeface="Gulim" panose="020B0600000101010101" pitchFamily="34" charset="-127"/>
                <a:ea typeface="Gulim" panose="020B0600000101010101" pitchFamily="34" charset="-127"/>
              </a:rPr>
              <a:pPr eaLnBrk="1" hangingPunct="1"/>
              <a:t>100</a:t>
            </a:fld>
            <a:endParaRPr kumimoji="0" lang="en-US" altLang="ko-KR" b="0">
              <a:solidFill>
                <a:srgbClr val="FFFFFF"/>
              </a:solidFill>
              <a:latin typeface="Gulim" panose="020B0600000101010101" pitchFamily="34" charset="-127"/>
              <a:ea typeface="Gulim" panose="020B0600000101010101" pitchFamily="34" charset="-127"/>
            </a:endParaRPr>
          </a:p>
        </p:txBody>
      </p:sp>
      <p:sp>
        <p:nvSpPr>
          <p:cNvPr id="113667" name="TextBox 3">
            <a:extLst>
              <a:ext uri="{FF2B5EF4-FFF2-40B4-BE49-F238E27FC236}">
                <a16:creationId xmlns:a16="http://schemas.microsoft.com/office/drawing/2014/main" id="{88FB2A3E-B293-064E-AC3F-3EED3501D9F7}"/>
              </a:ext>
            </a:extLst>
          </p:cNvPr>
          <p:cNvSpPr txBox="1">
            <a:spLocks noChangeArrowheads="1"/>
          </p:cNvSpPr>
          <p:nvPr/>
        </p:nvSpPr>
        <p:spPr bwMode="auto">
          <a:xfrm>
            <a:off x="1116013" y="115888"/>
            <a:ext cx="7127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3600">
                <a:solidFill>
                  <a:schemeClr val="bg1"/>
                </a:solidFill>
              </a:rPr>
              <a:t>九个规程</a:t>
            </a:r>
          </a:p>
        </p:txBody>
      </p:sp>
      <p:sp>
        <p:nvSpPr>
          <p:cNvPr id="113668" name="TextBox 4">
            <a:extLst>
              <a:ext uri="{FF2B5EF4-FFF2-40B4-BE49-F238E27FC236}">
                <a16:creationId xmlns:a16="http://schemas.microsoft.com/office/drawing/2014/main" id="{DCA32B36-E26B-9C4F-859E-A57DC1610595}"/>
              </a:ext>
            </a:extLst>
          </p:cNvPr>
          <p:cNvSpPr txBox="1">
            <a:spLocks noChangeArrowheads="1"/>
          </p:cNvSpPr>
          <p:nvPr/>
        </p:nvSpPr>
        <p:spPr bwMode="auto">
          <a:xfrm>
            <a:off x="2627313" y="1531938"/>
            <a:ext cx="4465637" cy="498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5000"/>
              </a:lnSpc>
              <a:buFont typeface="Gulim" panose="020B0600000101010101" pitchFamily="34" charset="-127"/>
              <a:buAutoNum type="circleNumDbPlain"/>
            </a:pPr>
            <a:r>
              <a:rPr lang="zh-CN" altLang="en-US" sz="2400">
                <a:solidFill>
                  <a:schemeClr val="tx1"/>
                </a:solidFill>
              </a:rPr>
              <a:t>需求规程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业务建模规程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配置和变更管理规程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环境规程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项目管理规程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分析与设计规程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实施规程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测试规程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部署规程</a:t>
            </a:r>
            <a:endParaRPr lang="en-US" altLang="zh-CN" sz="2400">
              <a:solidFill>
                <a:schemeClr val="tx1"/>
              </a:solidFill>
            </a:endParaRPr>
          </a:p>
          <a:p>
            <a:pPr eaLnBrk="1" hangingPunct="1">
              <a:buFont typeface="Arial" panose="020B0604020202020204" pitchFamily="34" charset="0"/>
              <a:buChar char="•"/>
            </a:pPr>
            <a:endParaRPr lang="en-US" altLang="zh-CN" sz="2400">
              <a:solidFill>
                <a:schemeClr val="tx1"/>
              </a:solidFill>
            </a:endParaRPr>
          </a:p>
          <a:p>
            <a:pPr eaLnBrk="1" hangingPunct="1">
              <a:buFont typeface="Arial" panose="020B0604020202020204" pitchFamily="34" charset="0"/>
              <a:buChar char="•"/>
            </a:pPr>
            <a:endParaRPr lang="zh-CN" altLang="en-US" sz="2400">
              <a:solidFill>
                <a:schemeClr val="tx1"/>
              </a:solidFill>
            </a:endParaRPr>
          </a:p>
        </p:txBody>
      </p:sp>
      <p:sp>
        <p:nvSpPr>
          <p:cNvPr id="4" name="右箭头 3">
            <a:extLst>
              <a:ext uri="{FF2B5EF4-FFF2-40B4-BE49-F238E27FC236}">
                <a16:creationId xmlns:a16="http://schemas.microsoft.com/office/drawing/2014/main" id="{356FD9BE-0AA9-E94E-8093-D0917F511656}"/>
              </a:ext>
            </a:extLst>
          </p:cNvPr>
          <p:cNvSpPr/>
          <p:nvPr/>
        </p:nvSpPr>
        <p:spPr bwMode="auto">
          <a:xfrm>
            <a:off x="1814513" y="2420938"/>
            <a:ext cx="508000" cy="50323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
        <p:nvSpPr>
          <p:cNvPr id="113670" name="AutoShape 6">
            <a:extLst>
              <a:ext uri="{FF2B5EF4-FFF2-40B4-BE49-F238E27FC236}">
                <a16:creationId xmlns:a16="http://schemas.microsoft.com/office/drawing/2014/main" id="{FCB5F766-44AE-0A40-853B-F138C30AB35D}"/>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FA063F48-4C4E-2141-B930-00C5A93B61F3}"/>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a:t>
            </a:r>
            <a:r>
              <a:rPr lang="en-US" altLang="zh-CN">
                <a:ea typeface="宋体" panose="02010600030101010101" pitchFamily="2" charset="-122"/>
              </a:rPr>
              <a:t>3</a:t>
            </a:r>
            <a:r>
              <a:rPr lang="zh-CN" altLang="en-US">
                <a:ea typeface="宋体" panose="02010600030101010101" pitchFamily="2" charset="-122"/>
              </a:rPr>
              <a:t>）配置和变更管理原则</a:t>
            </a:r>
            <a:endParaRPr lang="en-US" altLang="zh-CN">
              <a:ea typeface="宋体" panose="02010600030101010101" pitchFamily="2" charset="-122"/>
            </a:endParaRPr>
          </a:p>
        </p:txBody>
      </p:sp>
      <p:sp>
        <p:nvSpPr>
          <p:cNvPr id="114691" name="Rectangle 10">
            <a:extLst>
              <a:ext uri="{FF2B5EF4-FFF2-40B4-BE49-F238E27FC236}">
                <a16:creationId xmlns:a16="http://schemas.microsoft.com/office/drawing/2014/main" id="{CB16025A-EF3E-5846-BE1C-7E09BD29950F}"/>
              </a:ext>
            </a:extLst>
          </p:cNvPr>
          <p:cNvSpPr>
            <a:spLocks noChangeArrowheads="1"/>
          </p:cNvSpPr>
          <p:nvPr/>
        </p:nvSpPr>
        <p:spPr bwMode="auto">
          <a:xfrm>
            <a:off x="1654175" y="1606550"/>
            <a:ext cx="6565900" cy="4857750"/>
          </a:xfrm>
          <a:prstGeom prst="rect">
            <a:avLst/>
          </a:prstGeom>
          <a:solidFill>
            <a:schemeClr val="tx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tx1"/>
            </a:extrusionClr>
            <a:contourClr>
              <a:schemeClr val="tx1"/>
            </a:contourClr>
          </a:sp3d>
        </p:spPr>
        <p:txBody>
          <a:bodyPr wrap="none" lIns="107950" tIns="53975" rIns="107950" bIns="53975" anchor="ctr">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pic>
        <p:nvPicPr>
          <p:cNvPr id="114692" name="Picture 4" descr="co_cm">
            <a:extLst>
              <a:ext uri="{FF2B5EF4-FFF2-40B4-BE49-F238E27FC236}">
                <a16:creationId xmlns:a16="http://schemas.microsoft.com/office/drawing/2014/main" id="{E7F921E4-F7C7-ED40-A757-ADEB90CEF3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752600"/>
            <a:ext cx="6149975" cy="454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Text Box 7">
            <a:extLst>
              <a:ext uri="{FF2B5EF4-FFF2-40B4-BE49-F238E27FC236}">
                <a16:creationId xmlns:a16="http://schemas.microsoft.com/office/drawing/2014/main" id="{78056DA0-A732-6643-83DA-F03FF47F57E0}"/>
              </a:ext>
            </a:extLst>
          </p:cNvPr>
          <p:cNvSpPr txBox="1">
            <a:spLocks noChangeArrowheads="1"/>
          </p:cNvSpPr>
          <p:nvPr/>
        </p:nvSpPr>
        <p:spPr bwMode="auto">
          <a:xfrm>
            <a:off x="800100" y="1244600"/>
            <a:ext cx="48133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fontAlgn="t" hangingPunct="1">
              <a:spcBef>
                <a:spcPct val="50000"/>
              </a:spcBef>
            </a:pPr>
            <a:endParaRPr lang="en-US" altLang="zh-CN" sz="1000">
              <a:solidFill>
                <a:schemeClr val="tx1"/>
              </a:solidFill>
              <a:latin typeface="Arial" panose="020B0604020202020204" pitchFamily="34" charset="0"/>
              <a:cs typeface="Arial" panose="020B0604020202020204" pitchFamily="34" charset="0"/>
            </a:endParaRPr>
          </a:p>
          <a:p>
            <a:pPr eaLnBrk="1" hangingPunct="1">
              <a:spcBef>
                <a:spcPct val="50000"/>
              </a:spcBef>
            </a:pPr>
            <a:endParaRPr lang="en-US" altLang="zh-CN" sz="1000">
              <a:solidFill>
                <a:schemeClr val="tx1"/>
              </a:solidFill>
              <a:latin typeface="Arial" panose="020B0604020202020204" pitchFamily="34" charset="0"/>
              <a:cs typeface="Arial" panose="020B0604020202020204" pitchFamily="34" charset="0"/>
            </a:endParaRPr>
          </a:p>
        </p:txBody>
      </p:sp>
      <p:sp>
        <p:nvSpPr>
          <p:cNvPr id="114694" name="Rectangle 8">
            <a:extLst>
              <a:ext uri="{FF2B5EF4-FFF2-40B4-BE49-F238E27FC236}">
                <a16:creationId xmlns:a16="http://schemas.microsoft.com/office/drawing/2014/main" id="{7E26EC49-8379-9344-9507-DBA090222A37}"/>
              </a:ext>
            </a:extLst>
          </p:cNvPr>
          <p:cNvSpPr>
            <a:spLocks noChangeArrowheads="1"/>
          </p:cNvSpPr>
          <p:nvPr/>
        </p:nvSpPr>
        <p:spPr bwMode="auto">
          <a:xfrm>
            <a:off x="304800" y="1077913"/>
            <a:ext cx="8302625" cy="105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80000"/>
              </a:lnSpc>
              <a:spcBef>
                <a:spcPct val="30000"/>
              </a:spcBef>
              <a:buClr>
                <a:srgbClr val="FFFF99"/>
              </a:buClr>
              <a:buFont typeface="Wingdings" pitchFamily="2" charset="2"/>
              <a:buNone/>
            </a:pPr>
            <a:r>
              <a:rPr lang="zh-CN" altLang="en-US" sz="2000"/>
              <a:t>目的：</a:t>
            </a:r>
            <a:r>
              <a:rPr lang="en-US" altLang="zh-CN" sz="2000">
                <a:solidFill>
                  <a:srgbClr val="FFFF99"/>
                </a:solidFill>
              </a:rPr>
              <a:t> </a:t>
            </a:r>
            <a:r>
              <a:rPr lang="zh-CN" altLang="en-US" sz="2000">
                <a:solidFill>
                  <a:schemeClr val="tx1"/>
                </a:solidFill>
              </a:rPr>
              <a:t>控制变更和维护项目的工件的完整性。</a:t>
            </a:r>
            <a:endParaRPr lang="en-US" altLang="zh-CN" sz="2000">
              <a:solidFill>
                <a:schemeClr val="tx1"/>
              </a:solidFill>
            </a:endParaRPr>
          </a:p>
        </p:txBody>
      </p:sp>
      <p:sp>
        <p:nvSpPr>
          <p:cNvPr id="114695" name="Rectangle 9">
            <a:extLst>
              <a:ext uri="{FF2B5EF4-FFF2-40B4-BE49-F238E27FC236}">
                <a16:creationId xmlns:a16="http://schemas.microsoft.com/office/drawing/2014/main" id="{D1E092F7-84E2-B34E-888B-FD6E7EC12B00}"/>
              </a:ext>
            </a:extLst>
          </p:cNvPr>
          <p:cNvSpPr>
            <a:spLocks noChangeArrowheads="1"/>
          </p:cNvSpPr>
          <p:nvPr/>
        </p:nvSpPr>
        <p:spPr bwMode="auto">
          <a:xfrm>
            <a:off x="1412875" y="1841500"/>
            <a:ext cx="6807200"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8" name="灯片编号占位符 7">
            <a:extLst>
              <a:ext uri="{FF2B5EF4-FFF2-40B4-BE49-F238E27FC236}">
                <a16:creationId xmlns:a16="http://schemas.microsoft.com/office/drawing/2014/main" id="{B6A6D935-2663-7049-B634-65F3067D5875}"/>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7A721FDD-94AC-654B-BA04-D92B4A875953}" type="slidenum">
              <a:rPr kumimoji="0" lang="en-US" altLang="ko-KR" b="0">
                <a:solidFill>
                  <a:srgbClr val="FFFFFF"/>
                </a:solidFill>
                <a:latin typeface="Gulim" panose="020B0600000101010101" pitchFamily="34" charset="-127"/>
                <a:ea typeface="Gulim" panose="020B0600000101010101" pitchFamily="34" charset="-127"/>
              </a:rPr>
              <a:pPr eaLnBrk="1" hangingPunct="1"/>
              <a:t>101</a:t>
            </a:fld>
            <a:endParaRPr kumimoji="0" lang="en-US" altLang="ko-KR" b="0">
              <a:solidFill>
                <a:srgbClr val="FFFFFF"/>
              </a:solidFill>
              <a:latin typeface="Gulim" panose="020B0600000101010101" pitchFamily="34" charset="-127"/>
              <a:ea typeface="Gulim" panose="020B0600000101010101" pitchFamily="34" charset="-127"/>
            </a:endParaRPr>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5">
            <a:extLst>
              <a:ext uri="{FF2B5EF4-FFF2-40B4-BE49-F238E27FC236}">
                <a16:creationId xmlns:a16="http://schemas.microsoft.com/office/drawing/2014/main" id="{1042B906-6BFC-0147-A626-F0C9401156A3}"/>
              </a:ext>
            </a:extLst>
          </p:cNvPr>
          <p:cNvSpPr>
            <a:spLocks noChangeArrowheads="1"/>
          </p:cNvSpPr>
          <p:nvPr/>
        </p:nvSpPr>
        <p:spPr bwMode="blackWhite">
          <a:xfrm>
            <a:off x="144463" y="5427663"/>
            <a:ext cx="8262937" cy="787400"/>
          </a:xfrm>
          <a:prstGeom prst="rect">
            <a:avLst/>
          </a:prstGeom>
          <a:solidFill>
            <a:srgbClr val="00808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8080"/>
            </a:extrusionClr>
            <a:contourClr>
              <a:srgbClr val="008080"/>
            </a:contourClr>
          </a:sp3d>
        </p:spPr>
        <p:txBody>
          <a:bodyPr wrap="none" lIns="107950" tIns="53975" rIns="107950" bIns="53975" anchor="ctr">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15715" name="Rectangle 2">
            <a:extLst>
              <a:ext uri="{FF2B5EF4-FFF2-40B4-BE49-F238E27FC236}">
                <a16:creationId xmlns:a16="http://schemas.microsoft.com/office/drawing/2014/main" id="{7CFF9CC5-8527-734C-B380-5BFBC12D7C93}"/>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配置管理（</a:t>
            </a:r>
            <a:r>
              <a:rPr lang="en-US" altLang="zh-CN">
                <a:ea typeface="宋体" panose="02010600030101010101" pitchFamily="2" charset="-122"/>
              </a:rPr>
              <a:t>CM</a:t>
            </a:r>
            <a:r>
              <a:rPr lang="zh-CN" altLang="en-US">
                <a:ea typeface="宋体" panose="02010600030101010101" pitchFamily="2" charset="-122"/>
              </a:rPr>
              <a:t>）</a:t>
            </a:r>
            <a:endParaRPr lang="en-US" altLang="zh-CN">
              <a:ea typeface="宋体" panose="02010600030101010101" pitchFamily="2" charset="-122"/>
            </a:endParaRPr>
          </a:p>
        </p:txBody>
      </p:sp>
      <p:sp>
        <p:nvSpPr>
          <p:cNvPr id="115716" name="Rectangle 3">
            <a:extLst>
              <a:ext uri="{FF2B5EF4-FFF2-40B4-BE49-F238E27FC236}">
                <a16:creationId xmlns:a16="http://schemas.microsoft.com/office/drawing/2014/main" id="{F0B07F4A-0697-3A4B-95EB-2065745EB056}"/>
              </a:ext>
            </a:extLst>
          </p:cNvPr>
          <p:cNvSpPr>
            <a:spLocks noGrp="1" noChangeArrowheads="1"/>
          </p:cNvSpPr>
          <p:nvPr>
            <p:ph type="body" idx="1"/>
          </p:nvPr>
        </p:nvSpPr>
        <p:spPr bwMode="auto">
          <a:xfrm>
            <a:off x="144463" y="1169988"/>
            <a:ext cx="8999537" cy="5659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eaLnBrk="1" hangingPunct="1">
              <a:lnSpc>
                <a:spcPct val="90000"/>
              </a:lnSpc>
              <a:buFont typeface="Wingdings" pitchFamily="2" charset="2"/>
              <a:buNone/>
            </a:pPr>
            <a:endParaRPr lang="en-US" altLang="zh-CN" sz="2400"/>
          </a:p>
          <a:p>
            <a:pPr marL="0" indent="0" eaLnBrk="1" hangingPunct="1">
              <a:lnSpc>
                <a:spcPct val="90000"/>
              </a:lnSpc>
              <a:buFont typeface="Wingdings" pitchFamily="2" charset="2"/>
              <a:buNone/>
            </a:pPr>
            <a:r>
              <a:rPr lang="zh-CN" altLang="en-US" sz="2400"/>
              <a:t>配置管理工具使项目团队成员（尤其是开发中）能够：</a:t>
            </a:r>
            <a:endParaRPr lang="en-US" altLang="zh-CN" sz="2400"/>
          </a:p>
          <a:p>
            <a:pPr marL="288925" lvl="1" indent="-7938" eaLnBrk="1" hangingPunct="1">
              <a:lnSpc>
                <a:spcPct val="90000"/>
              </a:lnSpc>
              <a:buFont typeface="Wingdings" pitchFamily="2" charset="2"/>
              <a:buNone/>
            </a:pPr>
            <a:endParaRPr lang="en-US" altLang="zh-CN"/>
          </a:p>
          <a:p>
            <a:pPr marL="692150" lvl="2" indent="-231775" eaLnBrk="1" hangingPunct="1">
              <a:lnSpc>
                <a:spcPct val="90000"/>
              </a:lnSpc>
            </a:pPr>
            <a:r>
              <a:rPr lang="zh-CN" altLang="en-US" sz="2400"/>
              <a:t>定义基准的版本和并行开发</a:t>
            </a:r>
            <a:endParaRPr lang="en-US" altLang="zh-CN" sz="2400"/>
          </a:p>
          <a:p>
            <a:pPr marL="692150" lvl="2" indent="-231775" eaLnBrk="1" hangingPunct="1">
              <a:lnSpc>
                <a:spcPct val="90000"/>
              </a:lnSpc>
            </a:pPr>
            <a:r>
              <a:rPr lang="zh-CN" altLang="en-US" sz="2400"/>
              <a:t>配置识别和管理</a:t>
            </a:r>
            <a:endParaRPr lang="en-US" altLang="zh-CN" sz="2400"/>
          </a:p>
          <a:p>
            <a:pPr marL="692150" lvl="2" indent="-231775" eaLnBrk="1" hangingPunct="1">
              <a:lnSpc>
                <a:spcPct val="90000"/>
              </a:lnSpc>
            </a:pPr>
            <a:r>
              <a:rPr lang="zh-CN" altLang="en-US" sz="2400"/>
              <a:t>配置状态统计和变更跟踪</a:t>
            </a:r>
            <a:endParaRPr lang="en-US" altLang="zh-CN" sz="2400"/>
          </a:p>
          <a:p>
            <a:pPr marL="692150" lvl="2" indent="-231775" eaLnBrk="1" hangingPunct="1">
              <a:lnSpc>
                <a:spcPct val="90000"/>
              </a:lnSpc>
            </a:pPr>
            <a:r>
              <a:rPr lang="zh-CN" altLang="en-US" sz="2400"/>
              <a:t>版本选择</a:t>
            </a:r>
            <a:endParaRPr lang="en-US" altLang="zh-CN" sz="2400"/>
          </a:p>
          <a:p>
            <a:pPr marL="692150" lvl="2" indent="-231775" eaLnBrk="1" hangingPunct="1">
              <a:lnSpc>
                <a:spcPct val="90000"/>
              </a:lnSpc>
            </a:pPr>
            <a:r>
              <a:rPr lang="zh-CN" altLang="en-US" sz="2400"/>
              <a:t>软件制作</a:t>
            </a:r>
            <a:endParaRPr lang="en-US" altLang="zh-CN" sz="2400"/>
          </a:p>
          <a:p>
            <a:pPr marL="692150" lvl="2" indent="-231775" eaLnBrk="1" hangingPunct="1">
              <a:lnSpc>
                <a:spcPct val="90000"/>
              </a:lnSpc>
            </a:pPr>
            <a:r>
              <a:rPr lang="zh-CN" altLang="en-US" sz="2400"/>
              <a:t>元素度量统计</a:t>
            </a:r>
            <a:endParaRPr lang="en-US" altLang="zh-CN" sz="2400"/>
          </a:p>
          <a:p>
            <a:pPr marL="288925" lvl="1" indent="-7938" eaLnBrk="1" hangingPunct="1">
              <a:lnSpc>
                <a:spcPct val="90000"/>
              </a:lnSpc>
              <a:buFont typeface="Wingdings" pitchFamily="2" charset="2"/>
              <a:buNone/>
            </a:pPr>
            <a:endParaRPr lang="en-US" altLang="zh-CN">
              <a:solidFill>
                <a:schemeClr val="accent2"/>
              </a:solidFill>
            </a:endParaRPr>
          </a:p>
          <a:p>
            <a:pPr marL="288925" lvl="1" indent="-7938" eaLnBrk="1" hangingPunct="1">
              <a:lnSpc>
                <a:spcPct val="90000"/>
              </a:lnSpc>
              <a:buFont typeface="Wingdings" pitchFamily="2" charset="2"/>
              <a:buNone/>
            </a:pPr>
            <a:endParaRPr lang="en-US" altLang="zh-CN">
              <a:solidFill>
                <a:schemeClr val="accent2"/>
              </a:solidFill>
            </a:endParaRPr>
          </a:p>
          <a:p>
            <a:pPr marL="288925" lvl="1" indent="-7938" eaLnBrk="1" hangingPunct="1">
              <a:lnSpc>
                <a:spcPct val="90000"/>
              </a:lnSpc>
              <a:buFont typeface="Wingdings" pitchFamily="2" charset="2"/>
              <a:buNone/>
            </a:pPr>
            <a:endParaRPr lang="en-US" altLang="zh-CN"/>
          </a:p>
          <a:p>
            <a:pPr marL="288925" lvl="1" indent="-7938" eaLnBrk="1" hangingPunct="1">
              <a:lnSpc>
                <a:spcPct val="90000"/>
              </a:lnSpc>
              <a:buFont typeface="Wingdings" pitchFamily="2" charset="2"/>
              <a:buNone/>
            </a:pPr>
            <a:r>
              <a:rPr lang="zh-CN" altLang="en-US" sz="2800">
                <a:solidFill>
                  <a:schemeClr val="bg1"/>
                </a:solidFill>
              </a:rPr>
              <a:t>产品目录结构包括开发中的产品元素。</a:t>
            </a:r>
            <a:endParaRPr lang="en-US" altLang="zh-CN" sz="2800">
              <a:solidFill>
                <a:schemeClr val="bg1"/>
              </a:solidFill>
            </a:endParaRPr>
          </a:p>
        </p:txBody>
      </p:sp>
      <p:sp>
        <p:nvSpPr>
          <p:cNvPr id="115717" name="Rectangle 4">
            <a:extLst>
              <a:ext uri="{FF2B5EF4-FFF2-40B4-BE49-F238E27FC236}">
                <a16:creationId xmlns:a16="http://schemas.microsoft.com/office/drawing/2014/main" id="{EEAEBBD8-6FE3-EC4B-BCC3-0406283A9199}"/>
              </a:ext>
            </a:extLst>
          </p:cNvPr>
          <p:cNvSpPr>
            <a:spLocks noChangeArrowheads="1"/>
          </p:cNvSpPr>
          <p:nvPr/>
        </p:nvSpPr>
        <p:spPr bwMode="auto">
          <a:xfrm>
            <a:off x="76200" y="5410200"/>
            <a:ext cx="83312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18">
            <a:extLst>
              <a:ext uri="{FF2B5EF4-FFF2-40B4-BE49-F238E27FC236}">
                <a16:creationId xmlns:a16="http://schemas.microsoft.com/office/drawing/2014/main" id="{FBAF6972-ED43-F348-97B1-0B40CA6C343D}"/>
              </a:ext>
            </a:extLst>
          </p:cNvPr>
          <p:cNvSpPr>
            <a:spLocks noChangeArrowheads="1"/>
          </p:cNvSpPr>
          <p:nvPr/>
        </p:nvSpPr>
        <p:spPr bwMode="auto">
          <a:xfrm>
            <a:off x="2781300" y="2921000"/>
            <a:ext cx="3352800" cy="2959100"/>
          </a:xfrm>
          <a:prstGeom prst="rect">
            <a:avLst/>
          </a:prstGeom>
          <a:solidFill>
            <a:schemeClr val="tx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tx1"/>
            </a:extrusionClr>
            <a:contourClr>
              <a:schemeClr val="tx1"/>
            </a:contourClr>
          </a:sp3d>
        </p:spPr>
        <p:txBody>
          <a:bodyPr wrap="none" lIns="107950" tIns="53975" rIns="107950" bIns="53975" anchor="ctr">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16739" name="Rectangle 2">
            <a:extLst>
              <a:ext uri="{FF2B5EF4-FFF2-40B4-BE49-F238E27FC236}">
                <a16:creationId xmlns:a16="http://schemas.microsoft.com/office/drawing/2014/main" id="{59F7CADF-9211-0D45-A367-F669F1D604F5}"/>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产品目录结构</a:t>
            </a:r>
            <a:endParaRPr lang="en-US" altLang="zh-CN">
              <a:ea typeface="宋体" panose="02010600030101010101" pitchFamily="2" charset="-122"/>
            </a:endParaRPr>
          </a:p>
        </p:txBody>
      </p:sp>
      <p:sp>
        <p:nvSpPr>
          <p:cNvPr id="116740" name="Rectangle 11">
            <a:extLst>
              <a:ext uri="{FF2B5EF4-FFF2-40B4-BE49-F238E27FC236}">
                <a16:creationId xmlns:a16="http://schemas.microsoft.com/office/drawing/2014/main" id="{5CD5E357-CEA6-FB4B-AB4F-3C07C3F562BE}"/>
              </a:ext>
            </a:extLst>
          </p:cNvPr>
          <p:cNvSpPr>
            <a:spLocks noChangeArrowheads="1"/>
          </p:cNvSpPr>
          <p:nvPr/>
        </p:nvSpPr>
        <p:spPr bwMode="auto">
          <a:xfrm>
            <a:off x="306388" y="1395413"/>
            <a:ext cx="8769350" cy="121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2400">
                <a:latin typeface="黑体" panose="02010609060101010101" pitchFamily="49" charset="-122"/>
                <a:ea typeface="黑体" panose="02010609060101010101" pitchFamily="49" charset="-122"/>
              </a:rPr>
              <a:t>产品目录结构作为一个版本化的产品相关的</a:t>
            </a:r>
            <a:r>
              <a:rPr lang="zh-CN" altLang="en-US" sz="2400">
                <a:solidFill>
                  <a:srgbClr val="C00000"/>
                </a:solidFill>
                <a:latin typeface="黑体" panose="02010609060101010101" pitchFamily="49" charset="-122"/>
                <a:ea typeface="黑体" panose="02010609060101010101" pitchFamily="49" charset="-122"/>
              </a:rPr>
              <a:t>工作产品的逻辑占位符</a:t>
            </a:r>
            <a:r>
              <a:rPr lang="zh-CN" altLang="en-US" sz="2400">
                <a:latin typeface="黑体" panose="02010609060101010101" pitchFamily="49" charset="-122"/>
                <a:ea typeface="黑体" panose="02010609060101010101" pitchFamily="49" charset="-122"/>
              </a:rPr>
              <a:t>。它为不同的工作产品提供了一个通用占位符，它是系统开发需求的一部分。</a:t>
            </a:r>
            <a:endParaRPr lang="en-US" altLang="zh-CN" sz="2400">
              <a:latin typeface="黑体" panose="02010609060101010101" pitchFamily="49" charset="-122"/>
              <a:ea typeface="黑体" panose="02010609060101010101" pitchFamily="49" charset="-122"/>
            </a:endParaRPr>
          </a:p>
        </p:txBody>
      </p:sp>
      <p:pic>
        <p:nvPicPr>
          <p:cNvPr id="116741" name="Picture 17" descr="Diagram described in caption above.">
            <a:extLst>
              <a:ext uri="{FF2B5EF4-FFF2-40B4-BE49-F238E27FC236}">
                <a16:creationId xmlns:a16="http://schemas.microsoft.com/office/drawing/2014/main" id="{448132D1-911B-E148-8880-D166A73B8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3108325"/>
            <a:ext cx="299085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2" name="Rectangle 19">
            <a:extLst>
              <a:ext uri="{FF2B5EF4-FFF2-40B4-BE49-F238E27FC236}">
                <a16:creationId xmlns:a16="http://schemas.microsoft.com/office/drawing/2014/main" id="{4337B4C7-C1AC-134D-B7EE-5DCB373CE6B5}"/>
              </a:ext>
            </a:extLst>
          </p:cNvPr>
          <p:cNvSpPr>
            <a:spLocks noChangeArrowheads="1"/>
          </p:cNvSpPr>
          <p:nvPr/>
        </p:nvSpPr>
        <p:spPr bwMode="auto">
          <a:xfrm>
            <a:off x="2065338" y="6049963"/>
            <a:ext cx="611346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nchor="ct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600">
                <a:solidFill>
                  <a:schemeClr val="tx1"/>
                </a:solidFill>
              </a:rPr>
              <a:t>这个图表明了系统</a:t>
            </a:r>
            <a:r>
              <a:rPr lang="en-US" altLang="zh-CN" sz="1600">
                <a:solidFill>
                  <a:schemeClr val="tx1"/>
                </a:solidFill>
              </a:rPr>
              <a:t>X</a:t>
            </a:r>
            <a:r>
              <a:rPr lang="zh-CN" altLang="en-US" sz="1600">
                <a:solidFill>
                  <a:schemeClr val="tx1"/>
                </a:solidFill>
              </a:rPr>
              <a:t>包含</a:t>
            </a:r>
            <a:r>
              <a:rPr lang="en-US" altLang="zh-CN" sz="1600">
                <a:solidFill>
                  <a:schemeClr val="tx1"/>
                </a:solidFill>
              </a:rPr>
              <a:t>N</a:t>
            </a:r>
            <a:r>
              <a:rPr lang="zh-CN" altLang="en-US" sz="1600">
                <a:solidFill>
                  <a:schemeClr val="tx1"/>
                </a:solidFill>
              </a:rPr>
              <a:t>个子系统并且每个子系统包含</a:t>
            </a:r>
            <a:r>
              <a:rPr lang="en-US" altLang="zh-CN" sz="1600">
                <a:solidFill>
                  <a:schemeClr val="tx1"/>
                </a:solidFill>
              </a:rPr>
              <a:t>N</a:t>
            </a:r>
            <a:r>
              <a:rPr lang="zh-CN" altLang="en-US" sz="1600">
                <a:solidFill>
                  <a:schemeClr val="tx1"/>
                </a:solidFill>
              </a:rPr>
              <a:t>个组件。</a:t>
            </a:r>
            <a:endParaRPr lang="en-US" altLang="zh-CN" sz="1600">
              <a:solidFill>
                <a:schemeClr val="tx1"/>
              </a:solidFill>
            </a:endParaRPr>
          </a:p>
        </p:txBody>
      </p:sp>
      <p:sp>
        <p:nvSpPr>
          <p:cNvPr id="7" name="灯片编号占位符 6">
            <a:extLst>
              <a:ext uri="{FF2B5EF4-FFF2-40B4-BE49-F238E27FC236}">
                <a16:creationId xmlns:a16="http://schemas.microsoft.com/office/drawing/2014/main" id="{4E52AC95-4477-FD40-B11C-BAB7ACBBD3E7}"/>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02E5FF8A-0731-7A4B-A75F-F1D57CA2D391}" type="slidenum">
              <a:rPr kumimoji="0" lang="en-US" altLang="ko-KR" b="0">
                <a:solidFill>
                  <a:srgbClr val="FFFFFF"/>
                </a:solidFill>
                <a:latin typeface="Gulim" panose="020B0600000101010101" pitchFamily="34" charset="-127"/>
                <a:ea typeface="Gulim" panose="020B0600000101010101" pitchFamily="34" charset="-127"/>
              </a:rPr>
              <a:pPr eaLnBrk="1" hangingPunct="1"/>
              <a:t>103</a:t>
            </a:fld>
            <a:endParaRPr kumimoji="0" lang="en-US" altLang="ko-KR" b="0">
              <a:solidFill>
                <a:srgbClr val="FFFFFF"/>
              </a:solidFill>
              <a:latin typeface="Gulim" panose="020B0600000101010101" pitchFamily="34" charset="-127"/>
              <a:ea typeface="Gulim" panose="020B0600000101010101" pitchFamily="34" charset="-127"/>
            </a:endParaRPr>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9">
            <a:extLst>
              <a:ext uri="{FF2B5EF4-FFF2-40B4-BE49-F238E27FC236}">
                <a16:creationId xmlns:a16="http://schemas.microsoft.com/office/drawing/2014/main" id="{0183FAD1-C414-7540-B33C-8605B3284917}"/>
              </a:ext>
            </a:extLst>
          </p:cNvPr>
          <p:cNvSpPr>
            <a:spLocks noChangeArrowheads="1"/>
          </p:cNvSpPr>
          <p:nvPr/>
        </p:nvSpPr>
        <p:spPr bwMode="auto">
          <a:xfrm>
            <a:off x="1435100" y="1968500"/>
            <a:ext cx="6261100" cy="2959100"/>
          </a:xfrm>
          <a:prstGeom prst="rect">
            <a:avLst/>
          </a:prstGeom>
          <a:solidFill>
            <a:schemeClr val="tx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tx1"/>
            </a:extrusionClr>
            <a:contourClr>
              <a:schemeClr val="tx1"/>
            </a:contourClr>
          </a:sp3d>
        </p:spPr>
        <p:txBody>
          <a:bodyPr wrap="none" lIns="107950" tIns="53975" rIns="107950" bIns="53975" anchor="ctr">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17763" name="Rectangle 2">
            <a:extLst>
              <a:ext uri="{FF2B5EF4-FFF2-40B4-BE49-F238E27FC236}">
                <a16:creationId xmlns:a16="http://schemas.microsoft.com/office/drawing/2014/main" id="{236F698C-E8DC-5E42-8DDD-6B873E7BDDAE}"/>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组件目录结构</a:t>
            </a:r>
            <a:endParaRPr lang="en-US" altLang="zh-CN">
              <a:ea typeface="宋体" panose="02010600030101010101" pitchFamily="2" charset="-122"/>
            </a:endParaRPr>
          </a:p>
        </p:txBody>
      </p:sp>
      <p:sp>
        <p:nvSpPr>
          <p:cNvPr id="117764" name="Rectangle 3">
            <a:extLst>
              <a:ext uri="{FF2B5EF4-FFF2-40B4-BE49-F238E27FC236}">
                <a16:creationId xmlns:a16="http://schemas.microsoft.com/office/drawing/2014/main" id="{11EFEC76-2C55-414C-A240-D04A424FE03B}"/>
              </a:ext>
            </a:extLst>
          </p:cNvPr>
          <p:cNvSpPr>
            <a:spLocks noGrp="1" noChangeArrowheads="1"/>
          </p:cNvSpPr>
          <p:nvPr>
            <p:ph type="body" sz="half" idx="1"/>
          </p:nvPr>
        </p:nvSpPr>
        <p:spPr bwMode="auto">
          <a:xfrm>
            <a:off x="314325" y="1095375"/>
            <a:ext cx="8502650" cy="50434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pPr>
            <a:r>
              <a:rPr lang="zh-CN" altLang="en-US" sz="2400">
                <a:latin typeface="黑体" panose="02010609060101010101" pitchFamily="49" charset="-122"/>
                <a:ea typeface="黑体" panose="02010609060101010101" pitchFamily="49" charset="-122"/>
              </a:rPr>
              <a:t>组件的数量是由子系统设计决定的。下面的目录结构是需要实例化的每个开发组件。</a:t>
            </a:r>
            <a:endParaRPr lang="en-US" altLang="zh-CN" sz="2400">
              <a:latin typeface="黑体" panose="02010609060101010101" pitchFamily="49" charset="-122"/>
              <a:ea typeface="黑体" panose="02010609060101010101" pitchFamily="49" charset="-122"/>
            </a:endParaRPr>
          </a:p>
        </p:txBody>
      </p:sp>
      <p:pic>
        <p:nvPicPr>
          <p:cNvPr id="117765" name="Picture 77">
            <a:extLst>
              <a:ext uri="{FF2B5EF4-FFF2-40B4-BE49-F238E27FC236}">
                <a16:creationId xmlns:a16="http://schemas.microsoft.com/office/drawing/2014/main" id="{1508DFD1-7E6A-334D-8371-B645DCDDA6FE}"/>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34540" t="39500" r="16109" b="31691"/>
          <a:stretch>
            <a:fillRect/>
          </a:stretch>
        </p:blipFill>
        <p:spPr bwMode="auto">
          <a:xfrm>
            <a:off x="1587500" y="2170113"/>
            <a:ext cx="5922963" cy="2592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6" name="Rectangle 80">
            <a:extLst>
              <a:ext uri="{FF2B5EF4-FFF2-40B4-BE49-F238E27FC236}">
                <a16:creationId xmlns:a16="http://schemas.microsoft.com/office/drawing/2014/main" id="{4A6A8BA3-626E-7249-AEC4-DD19D394FECC}"/>
              </a:ext>
            </a:extLst>
          </p:cNvPr>
          <p:cNvSpPr>
            <a:spLocks noChangeArrowheads="1"/>
          </p:cNvSpPr>
          <p:nvPr/>
        </p:nvSpPr>
        <p:spPr bwMode="auto">
          <a:xfrm>
            <a:off x="188913" y="4927600"/>
            <a:ext cx="88868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nchor="ct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a:t>  嵌套目录的好处之一是在组件开发中可使用的所有相关的环境信息，或者在同一层次或者是比其高一个层次。</a:t>
            </a:r>
            <a:r>
              <a:rPr lang="en-US" altLang="zh-CN"/>
              <a:t> </a:t>
            </a:r>
            <a:r>
              <a:rPr lang="zh-CN" altLang="en-US"/>
              <a:t>这种类型的逻辑嵌套链接到整个开发团队结构和集成工作空间的建立。</a:t>
            </a:r>
            <a:endParaRPr lang="en-US" altLang="zh-CN"/>
          </a:p>
        </p:txBody>
      </p:sp>
    </p:spTree>
  </p:cSld>
  <p:clrMapOvr>
    <a:masterClrMapping/>
  </p:clrMapOvr>
  <p:transition>
    <p:wipe dir="d"/>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4">
            <a:extLst>
              <a:ext uri="{FF2B5EF4-FFF2-40B4-BE49-F238E27FC236}">
                <a16:creationId xmlns:a16="http://schemas.microsoft.com/office/drawing/2014/main" id="{FD834787-D555-9148-AC91-AD9715D6186B}"/>
              </a:ext>
            </a:extLst>
          </p:cNvPr>
          <p:cNvSpPr>
            <a:spLocks noChangeArrowheads="1"/>
          </p:cNvSpPr>
          <p:nvPr/>
        </p:nvSpPr>
        <p:spPr bwMode="blackWhite">
          <a:xfrm>
            <a:off x="361950" y="3670300"/>
            <a:ext cx="8147050" cy="1625600"/>
          </a:xfrm>
          <a:prstGeom prst="rect">
            <a:avLst/>
          </a:prstGeom>
          <a:solidFill>
            <a:srgbClr val="00808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8080"/>
            </a:extrusionClr>
            <a:contourClr>
              <a:srgbClr val="008080"/>
            </a:contourClr>
          </a:sp3d>
        </p:spPr>
        <p:txBody>
          <a:bodyPr wrap="none" lIns="107950" tIns="53975" rIns="107950" bIns="53975" anchor="ctr">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b="0">
              <a:latin typeface="黑体" panose="02010609060101010101" pitchFamily="49" charset="-122"/>
              <a:ea typeface="黑体" panose="02010609060101010101" pitchFamily="49" charset="-122"/>
            </a:endParaRPr>
          </a:p>
        </p:txBody>
      </p:sp>
      <p:sp>
        <p:nvSpPr>
          <p:cNvPr id="118787" name="Rectangle 5">
            <a:extLst>
              <a:ext uri="{FF2B5EF4-FFF2-40B4-BE49-F238E27FC236}">
                <a16:creationId xmlns:a16="http://schemas.microsoft.com/office/drawing/2014/main" id="{ACD33370-1259-714E-BD5F-C8710D25CFAE}"/>
              </a:ext>
            </a:extLst>
          </p:cNvPr>
          <p:cNvSpPr>
            <a:spLocks noChangeArrowheads="1"/>
          </p:cNvSpPr>
          <p:nvPr/>
        </p:nvSpPr>
        <p:spPr bwMode="blackWhite">
          <a:xfrm>
            <a:off x="361950" y="1879600"/>
            <a:ext cx="8147050" cy="1562100"/>
          </a:xfrm>
          <a:prstGeom prst="rect">
            <a:avLst/>
          </a:prstGeom>
          <a:solidFill>
            <a:srgbClr val="00808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8080"/>
            </a:extrusionClr>
            <a:contourClr>
              <a:srgbClr val="008080"/>
            </a:contourClr>
          </a:sp3d>
        </p:spPr>
        <p:txBody>
          <a:bodyPr wrap="none" lIns="107950" tIns="53975" rIns="107950" bIns="53975" anchor="ctr">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b="0">
              <a:latin typeface="黑体" panose="02010609060101010101" pitchFamily="49" charset="-122"/>
              <a:ea typeface="黑体" panose="02010609060101010101" pitchFamily="49" charset="-122"/>
            </a:endParaRPr>
          </a:p>
        </p:txBody>
      </p:sp>
      <p:sp>
        <p:nvSpPr>
          <p:cNvPr id="118788" name="Rectangle 2">
            <a:extLst>
              <a:ext uri="{FF2B5EF4-FFF2-40B4-BE49-F238E27FC236}">
                <a16:creationId xmlns:a16="http://schemas.microsoft.com/office/drawing/2014/main" id="{B4C9FF5B-923B-B541-B01A-D4DAE06997A4}"/>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变更请求管理</a:t>
            </a:r>
            <a:r>
              <a:rPr lang="en-US" altLang="zh-CN">
                <a:ea typeface="宋体" panose="02010600030101010101" pitchFamily="2" charset="-122"/>
              </a:rPr>
              <a:t> (CRM)</a:t>
            </a:r>
          </a:p>
        </p:txBody>
      </p:sp>
      <p:sp>
        <p:nvSpPr>
          <p:cNvPr id="118789" name="Rectangle 3">
            <a:extLst>
              <a:ext uri="{FF2B5EF4-FFF2-40B4-BE49-F238E27FC236}">
                <a16:creationId xmlns:a16="http://schemas.microsoft.com/office/drawing/2014/main" id="{449EB63E-6CF5-A546-A2FF-17B96D01EDFA}"/>
              </a:ext>
            </a:extLst>
          </p:cNvPr>
          <p:cNvSpPr>
            <a:spLocks noGrp="1" noChangeArrowheads="1"/>
          </p:cNvSpPr>
          <p:nvPr>
            <p:ph type="body" idx="1"/>
          </p:nvPr>
        </p:nvSpPr>
        <p:spPr bwMode="auto">
          <a:xfrm>
            <a:off x="361950" y="1089025"/>
            <a:ext cx="8229600" cy="5216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None/>
            </a:pPr>
            <a:r>
              <a:rPr lang="zh-CN" altLang="en-US" sz="2400">
                <a:ea typeface="宋体" panose="02010600030101010101" pitchFamily="2" charset="-122"/>
              </a:rPr>
              <a:t>两种需要管理的请求：</a:t>
            </a:r>
            <a:endParaRPr lang="en-US" altLang="zh-CN" sz="2400">
              <a:ea typeface="宋体" panose="02010600030101010101" pitchFamily="2" charset="-122"/>
            </a:endParaRPr>
          </a:p>
          <a:p>
            <a:pPr eaLnBrk="1" hangingPunct="1">
              <a:buFont typeface="Wingdings" pitchFamily="2" charset="2"/>
              <a:buNone/>
            </a:pPr>
            <a:endParaRPr lang="en-US" altLang="zh-CN" sz="2400">
              <a:ea typeface="宋体" panose="02010600030101010101" pitchFamily="2" charset="-122"/>
            </a:endParaRPr>
          </a:p>
          <a:p>
            <a:pPr eaLnBrk="1" hangingPunct="1"/>
            <a:r>
              <a:rPr lang="zh-CN" altLang="en-US">
                <a:solidFill>
                  <a:schemeClr val="bg1"/>
                </a:solidFill>
              </a:rPr>
              <a:t>缺陷</a:t>
            </a:r>
            <a:endParaRPr lang="en-US" altLang="zh-CN">
              <a:solidFill>
                <a:schemeClr val="bg1"/>
              </a:solidFill>
            </a:endParaRPr>
          </a:p>
          <a:p>
            <a:pPr lvl="1" eaLnBrk="1" hangingPunct="1">
              <a:buFont typeface="Wingdings" pitchFamily="2" charset="2"/>
              <a:buChar char="Ø"/>
            </a:pPr>
            <a:r>
              <a:rPr lang="en-US" altLang="zh-CN" sz="2000">
                <a:solidFill>
                  <a:schemeClr val="bg1"/>
                </a:solidFill>
              </a:rPr>
              <a:t>CRM </a:t>
            </a:r>
            <a:r>
              <a:rPr lang="zh-CN" altLang="en-US" sz="2000">
                <a:solidFill>
                  <a:schemeClr val="bg1"/>
                </a:solidFill>
              </a:rPr>
              <a:t>支持所有团队成员管理获取、分配、改正和报告相关缺陷的过程。</a:t>
            </a:r>
            <a:endParaRPr lang="en-US" altLang="zh-CN" sz="2000">
              <a:solidFill>
                <a:schemeClr val="bg1"/>
              </a:solidFill>
            </a:endParaRPr>
          </a:p>
          <a:p>
            <a:pPr lvl="1" eaLnBrk="1" hangingPunct="1"/>
            <a:endParaRPr lang="en-US" altLang="zh-CN">
              <a:ea typeface="宋体" panose="02010600030101010101" pitchFamily="2" charset="-122"/>
            </a:endParaRPr>
          </a:p>
          <a:p>
            <a:pPr eaLnBrk="1" hangingPunct="1"/>
            <a:endParaRPr lang="en-US" altLang="zh-CN" sz="2400">
              <a:solidFill>
                <a:schemeClr val="accent2"/>
              </a:solidFill>
              <a:ea typeface="宋体" panose="02010600030101010101" pitchFamily="2" charset="-122"/>
            </a:endParaRPr>
          </a:p>
          <a:p>
            <a:pPr eaLnBrk="1" hangingPunct="1"/>
            <a:endParaRPr lang="en-US" altLang="zh-CN" sz="2400">
              <a:solidFill>
                <a:schemeClr val="accent2"/>
              </a:solidFill>
              <a:ea typeface="宋体" panose="02010600030101010101" pitchFamily="2" charset="-122"/>
            </a:endParaRPr>
          </a:p>
          <a:p>
            <a:pPr eaLnBrk="1" hangingPunct="1"/>
            <a:r>
              <a:rPr lang="zh-CN" altLang="en-US">
                <a:solidFill>
                  <a:schemeClr val="bg1"/>
                </a:solidFill>
              </a:rPr>
              <a:t>增强请求</a:t>
            </a:r>
            <a:endParaRPr lang="en-US" altLang="zh-CN">
              <a:solidFill>
                <a:schemeClr val="bg1"/>
              </a:solidFill>
            </a:endParaRPr>
          </a:p>
          <a:p>
            <a:pPr lvl="1" eaLnBrk="1" hangingPunct="1">
              <a:buFont typeface="Wingdings" pitchFamily="2" charset="2"/>
              <a:buChar char="Ø"/>
            </a:pPr>
            <a:r>
              <a:rPr lang="en-US" altLang="zh-CN" sz="2000">
                <a:solidFill>
                  <a:schemeClr val="bg1"/>
                </a:solidFill>
              </a:rPr>
              <a:t>CRM </a:t>
            </a:r>
            <a:r>
              <a:rPr lang="zh-CN" altLang="en-US" sz="2000">
                <a:solidFill>
                  <a:schemeClr val="bg1"/>
                </a:solidFill>
              </a:rPr>
              <a:t>支持变更请求委员会评估和处理产品变更建议书</a:t>
            </a:r>
            <a:r>
              <a:rPr lang="zh-CN" altLang="en-US" sz="2000">
                <a:ea typeface="宋体" panose="02010600030101010101" pitchFamily="2" charset="-122"/>
              </a:rPr>
              <a:t>。</a:t>
            </a:r>
            <a:endParaRPr lang="en-US" altLang="zh-CN" sz="2000">
              <a:ea typeface="宋体" panose="02010600030101010101" pitchFamily="2" charset="-122"/>
            </a:endParaRP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4BDE6E52-C179-E241-8DE4-B11898A44BF4}"/>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变更请求管理</a:t>
            </a:r>
            <a:r>
              <a:rPr lang="en-US" altLang="zh-CN">
                <a:ea typeface="宋体" panose="02010600030101010101" pitchFamily="2" charset="-122"/>
              </a:rPr>
              <a:t>(CRM)</a:t>
            </a:r>
          </a:p>
        </p:txBody>
      </p:sp>
      <p:sp>
        <p:nvSpPr>
          <p:cNvPr id="119811" name="Rectangle 5">
            <a:extLst>
              <a:ext uri="{FF2B5EF4-FFF2-40B4-BE49-F238E27FC236}">
                <a16:creationId xmlns:a16="http://schemas.microsoft.com/office/drawing/2014/main" id="{D63148FC-DDC6-A14C-9BF2-5D9DDB31BEFB}"/>
              </a:ext>
            </a:extLst>
          </p:cNvPr>
          <p:cNvSpPr>
            <a:spLocks noChangeArrowheads="1"/>
          </p:cNvSpPr>
          <p:nvPr/>
        </p:nvSpPr>
        <p:spPr bwMode="auto">
          <a:xfrm>
            <a:off x="3100388" y="1363663"/>
            <a:ext cx="5788025" cy="4351337"/>
          </a:xfrm>
          <a:prstGeom prst="rect">
            <a:avLst/>
          </a:prstGeom>
          <a:solidFill>
            <a:schemeClr val="tx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tx1"/>
            </a:extrusionClr>
            <a:contourClr>
              <a:schemeClr val="tx1"/>
            </a:contourClr>
          </a:sp3d>
        </p:spPr>
        <p:txBody>
          <a:bodyPr wrap="none" lIns="107950" tIns="53975" rIns="107950" bIns="53975" anchor="ctr">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pic>
        <p:nvPicPr>
          <p:cNvPr id="119812" name="Picture 4" descr="co_revno">
            <a:extLst>
              <a:ext uri="{FF2B5EF4-FFF2-40B4-BE49-F238E27FC236}">
                <a16:creationId xmlns:a16="http://schemas.microsoft.com/office/drawing/2014/main" id="{7ED17E59-EA2E-FE43-AE45-FFD8FB1C8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3275" y="1570038"/>
            <a:ext cx="5357813"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3" name="Rectangle 7">
            <a:extLst>
              <a:ext uri="{FF2B5EF4-FFF2-40B4-BE49-F238E27FC236}">
                <a16:creationId xmlns:a16="http://schemas.microsoft.com/office/drawing/2014/main" id="{E00C51DD-5D0E-8C4C-97EE-80885C52C83F}"/>
              </a:ext>
            </a:extLst>
          </p:cNvPr>
          <p:cNvSpPr>
            <a:spLocks noChangeArrowheads="1"/>
          </p:cNvSpPr>
          <p:nvPr/>
        </p:nvSpPr>
        <p:spPr bwMode="auto">
          <a:xfrm>
            <a:off x="76200" y="1558925"/>
            <a:ext cx="2841625" cy="36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Wingdings" pitchFamily="2" charset="2"/>
              <a:buChar char="u"/>
            </a:pPr>
            <a:r>
              <a:rPr lang="zh-CN" altLang="en-US" sz="2000" b="0">
                <a:solidFill>
                  <a:schemeClr val="tx1"/>
                </a:solidFill>
                <a:latin typeface="黑体" panose="02010609060101010101" pitchFamily="49" charset="-122"/>
                <a:ea typeface="黑体" panose="02010609060101010101" pitchFamily="49" charset="-122"/>
              </a:rPr>
              <a:t>请求变更</a:t>
            </a:r>
            <a:r>
              <a:rPr lang="en-US" altLang="zh-CN" sz="2000" b="0">
                <a:solidFill>
                  <a:schemeClr val="tx1"/>
                </a:solidFill>
                <a:latin typeface="黑体" panose="02010609060101010101" pitchFamily="49" charset="-122"/>
                <a:ea typeface="黑体" panose="02010609060101010101" pitchFamily="49" charset="-122"/>
              </a:rPr>
              <a:t> (CR) </a:t>
            </a:r>
          </a:p>
          <a:p>
            <a:pPr eaLnBrk="1" hangingPunct="1"/>
            <a:r>
              <a:rPr lang="zh-CN" altLang="en-US" b="0">
                <a:solidFill>
                  <a:schemeClr val="tx1"/>
                </a:solidFill>
                <a:latin typeface="黑体" panose="02010609060101010101" pitchFamily="49" charset="-122"/>
                <a:ea typeface="黑体" panose="02010609060101010101" pitchFamily="49" charset="-122"/>
              </a:rPr>
              <a:t>  整个项目生命周期中跟踪所有项目干系人需求的有关状态信息的一个正式提交的工件。</a:t>
            </a:r>
            <a:endParaRPr lang="en-US" altLang="zh-CN" b="0">
              <a:solidFill>
                <a:schemeClr val="tx1"/>
              </a:solidFill>
              <a:latin typeface="黑体" panose="02010609060101010101" pitchFamily="49" charset="-122"/>
              <a:ea typeface="黑体" panose="02010609060101010101" pitchFamily="49" charset="-122"/>
            </a:endParaRPr>
          </a:p>
          <a:p>
            <a:pPr eaLnBrk="1" hangingPunct="1"/>
            <a:endParaRPr lang="en-US" altLang="zh-CN" sz="2000" b="0">
              <a:solidFill>
                <a:schemeClr val="tx1"/>
              </a:solidFill>
              <a:latin typeface="黑体" panose="02010609060101010101" pitchFamily="49" charset="-122"/>
              <a:ea typeface="黑体" panose="02010609060101010101" pitchFamily="49" charset="-122"/>
            </a:endParaRPr>
          </a:p>
          <a:p>
            <a:pPr eaLnBrk="1" hangingPunct="1">
              <a:buFont typeface="Wingdings" pitchFamily="2" charset="2"/>
              <a:buChar char="u"/>
            </a:pPr>
            <a:r>
              <a:rPr lang="zh-CN" altLang="en-US" sz="2000" b="0">
                <a:solidFill>
                  <a:schemeClr val="tx1"/>
                </a:solidFill>
                <a:latin typeface="黑体" panose="02010609060101010101" pitchFamily="49" charset="-122"/>
                <a:ea typeface="黑体" panose="02010609060101010101" pitchFamily="49" charset="-122"/>
              </a:rPr>
              <a:t>变更（配置）控制委员会（</a:t>
            </a:r>
            <a:r>
              <a:rPr lang="en-US" altLang="zh-CN" sz="2000" b="0">
                <a:solidFill>
                  <a:schemeClr val="tx1"/>
                </a:solidFill>
                <a:latin typeface="黑体" panose="02010609060101010101" pitchFamily="49" charset="-122"/>
                <a:ea typeface="黑体" panose="02010609060101010101" pitchFamily="49" charset="-122"/>
              </a:rPr>
              <a:t>CCB</a:t>
            </a:r>
            <a:r>
              <a:rPr lang="zh-CN" altLang="en-US" sz="2000" b="0">
                <a:solidFill>
                  <a:schemeClr val="tx1"/>
                </a:solidFill>
                <a:latin typeface="黑体" panose="02010609060101010101" pitchFamily="49" charset="-122"/>
                <a:ea typeface="黑体" panose="02010609060101010101" pitchFamily="49" charset="-122"/>
              </a:rPr>
              <a:t>）</a:t>
            </a:r>
            <a:r>
              <a:rPr lang="en-US" altLang="zh-CN" sz="2000" b="0">
                <a:solidFill>
                  <a:schemeClr val="tx1"/>
                </a:solidFill>
                <a:latin typeface="黑体" panose="02010609060101010101" pitchFamily="49" charset="-122"/>
                <a:ea typeface="黑体" panose="02010609060101010101" pitchFamily="49" charset="-122"/>
              </a:rPr>
              <a:t> </a:t>
            </a:r>
          </a:p>
          <a:p>
            <a:pPr eaLnBrk="1" hangingPunct="1"/>
            <a:r>
              <a:rPr lang="zh-CN" altLang="en-US" sz="2000" b="0">
                <a:solidFill>
                  <a:schemeClr val="tx1"/>
                </a:solidFill>
                <a:latin typeface="黑体" panose="02010609060101010101" pitchFamily="49" charset="-122"/>
                <a:ea typeface="黑体" panose="02010609060101010101" pitchFamily="49" charset="-122"/>
              </a:rPr>
              <a:t>  委员会包含各方利益的代表，包括客户、开发人员、用户共同监督这个变更过程。</a:t>
            </a:r>
            <a:endParaRPr lang="en-US" altLang="zh-CN" sz="2000" b="0">
              <a:solidFill>
                <a:schemeClr val="tx1"/>
              </a:solidFill>
              <a:latin typeface="黑体" panose="02010609060101010101" pitchFamily="49" charset="-122"/>
              <a:ea typeface="黑体" panose="02010609060101010101" pitchFamily="49" charset="-122"/>
            </a:endParaRPr>
          </a:p>
        </p:txBody>
      </p:sp>
      <p:sp>
        <p:nvSpPr>
          <p:cNvPr id="6" name="灯片编号占位符 5">
            <a:extLst>
              <a:ext uri="{FF2B5EF4-FFF2-40B4-BE49-F238E27FC236}">
                <a16:creationId xmlns:a16="http://schemas.microsoft.com/office/drawing/2014/main" id="{ABDAB299-F9AB-1747-8CA9-14841DACF01E}"/>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BC28F69F-1B3D-E54E-9AE4-36F17608B60F}" type="slidenum">
              <a:rPr kumimoji="0" lang="en-US" altLang="ko-KR" b="0">
                <a:solidFill>
                  <a:srgbClr val="FFFFFF"/>
                </a:solidFill>
                <a:latin typeface="Gulim" panose="020B0600000101010101" pitchFamily="34" charset="-127"/>
                <a:ea typeface="Gulim" panose="020B0600000101010101" pitchFamily="34" charset="-127"/>
              </a:rPr>
              <a:pPr eaLnBrk="1" hangingPunct="1"/>
              <a:t>106</a:t>
            </a:fld>
            <a:endParaRPr kumimoji="0" lang="en-US" altLang="ko-KR" b="0">
              <a:solidFill>
                <a:srgbClr val="FFFFFF"/>
              </a:solidFill>
              <a:latin typeface="Gulim" panose="020B0600000101010101" pitchFamily="34" charset="-127"/>
              <a:ea typeface="Gulim" panose="020B0600000101010101" pitchFamily="34" charset="-127"/>
            </a:endParaRP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2B93451-A8FA-0647-9050-DA78457B9BD8}"/>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C4E03451-42BF-7D4B-8458-3F2A712073BA}" type="slidenum">
              <a:rPr kumimoji="0" lang="en-US" altLang="ko-KR" b="0">
                <a:solidFill>
                  <a:srgbClr val="FFFFFF"/>
                </a:solidFill>
                <a:latin typeface="Gulim" panose="020B0600000101010101" pitchFamily="34" charset="-127"/>
                <a:ea typeface="Gulim" panose="020B0600000101010101" pitchFamily="34" charset="-127"/>
              </a:rPr>
              <a:pPr eaLnBrk="1" hangingPunct="1"/>
              <a:t>107</a:t>
            </a:fld>
            <a:endParaRPr kumimoji="0" lang="en-US" altLang="ko-KR" b="0">
              <a:solidFill>
                <a:srgbClr val="FFFFFF"/>
              </a:solidFill>
              <a:latin typeface="Gulim" panose="020B0600000101010101" pitchFamily="34" charset="-127"/>
              <a:ea typeface="Gulim" panose="020B0600000101010101" pitchFamily="34" charset="-127"/>
            </a:endParaRPr>
          </a:p>
        </p:txBody>
      </p:sp>
      <p:sp>
        <p:nvSpPr>
          <p:cNvPr id="120835" name="TextBox 3">
            <a:extLst>
              <a:ext uri="{FF2B5EF4-FFF2-40B4-BE49-F238E27FC236}">
                <a16:creationId xmlns:a16="http://schemas.microsoft.com/office/drawing/2014/main" id="{86F52C97-482C-2048-A655-DD13C76B6BB4}"/>
              </a:ext>
            </a:extLst>
          </p:cNvPr>
          <p:cNvSpPr txBox="1">
            <a:spLocks noChangeArrowheads="1"/>
          </p:cNvSpPr>
          <p:nvPr/>
        </p:nvSpPr>
        <p:spPr bwMode="auto">
          <a:xfrm>
            <a:off x="1116013" y="115888"/>
            <a:ext cx="7127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3600">
                <a:solidFill>
                  <a:schemeClr val="bg1"/>
                </a:solidFill>
              </a:rPr>
              <a:t>九个规程</a:t>
            </a:r>
          </a:p>
        </p:txBody>
      </p:sp>
      <p:sp>
        <p:nvSpPr>
          <p:cNvPr id="120836" name="TextBox 4">
            <a:extLst>
              <a:ext uri="{FF2B5EF4-FFF2-40B4-BE49-F238E27FC236}">
                <a16:creationId xmlns:a16="http://schemas.microsoft.com/office/drawing/2014/main" id="{1CAFC990-0C32-0B4A-9DF7-A06DB7AC2B60}"/>
              </a:ext>
            </a:extLst>
          </p:cNvPr>
          <p:cNvSpPr txBox="1">
            <a:spLocks noChangeArrowheads="1"/>
          </p:cNvSpPr>
          <p:nvPr/>
        </p:nvSpPr>
        <p:spPr bwMode="auto">
          <a:xfrm>
            <a:off x="2627313" y="1531938"/>
            <a:ext cx="4465637" cy="498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5000"/>
              </a:lnSpc>
              <a:buFont typeface="Gulim" panose="020B0600000101010101" pitchFamily="34" charset="-127"/>
              <a:buAutoNum type="circleNumDbPlain"/>
            </a:pPr>
            <a:r>
              <a:rPr lang="zh-CN" altLang="en-US" sz="2400">
                <a:solidFill>
                  <a:schemeClr val="tx1"/>
                </a:solidFill>
              </a:rPr>
              <a:t>需求规程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业务建模规程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配置和变更管理规程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环境规程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项目管理规程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分析与设计规程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实施规程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测试规程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部署规程</a:t>
            </a:r>
            <a:endParaRPr lang="en-US" altLang="zh-CN" sz="2400">
              <a:solidFill>
                <a:schemeClr val="tx1"/>
              </a:solidFill>
            </a:endParaRPr>
          </a:p>
          <a:p>
            <a:pPr eaLnBrk="1" hangingPunct="1">
              <a:buFont typeface="Arial" panose="020B0604020202020204" pitchFamily="34" charset="0"/>
              <a:buChar char="•"/>
            </a:pPr>
            <a:endParaRPr lang="en-US" altLang="zh-CN" sz="2400">
              <a:solidFill>
                <a:schemeClr val="tx1"/>
              </a:solidFill>
            </a:endParaRPr>
          </a:p>
          <a:p>
            <a:pPr eaLnBrk="1" hangingPunct="1">
              <a:buFont typeface="Arial" panose="020B0604020202020204" pitchFamily="34" charset="0"/>
              <a:buChar char="•"/>
            </a:pPr>
            <a:endParaRPr lang="zh-CN" altLang="en-US" sz="2400">
              <a:solidFill>
                <a:schemeClr val="tx1"/>
              </a:solidFill>
            </a:endParaRPr>
          </a:p>
        </p:txBody>
      </p:sp>
      <p:sp>
        <p:nvSpPr>
          <p:cNvPr id="4" name="右箭头 3">
            <a:extLst>
              <a:ext uri="{FF2B5EF4-FFF2-40B4-BE49-F238E27FC236}">
                <a16:creationId xmlns:a16="http://schemas.microsoft.com/office/drawing/2014/main" id="{80CBA6BD-3D74-4F4B-A86C-53128083454B}"/>
              </a:ext>
            </a:extLst>
          </p:cNvPr>
          <p:cNvSpPr/>
          <p:nvPr/>
        </p:nvSpPr>
        <p:spPr bwMode="auto">
          <a:xfrm>
            <a:off x="1897063" y="2924175"/>
            <a:ext cx="508000" cy="504825"/>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
        <p:nvSpPr>
          <p:cNvPr id="120838" name="AutoShape 6">
            <a:extLst>
              <a:ext uri="{FF2B5EF4-FFF2-40B4-BE49-F238E27FC236}">
                <a16:creationId xmlns:a16="http://schemas.microsoft.com/office/drawing/2014/main" id="{EDD3844A-65C9-964B-A0F8-204500E5FF0C}"/>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B489326F-3AB2-424F-87C0-374A07044A17}"/>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a:t>
            </a:r>
            <a:r>
              <a:rPr lang="en-US" altLang="zh-CN">
                <a:ea typeface="宋体" panose="02010600030101010101" pitchFamily="2" charset="-122"/>
              </a:rPr>
              <a:t>4</a:t>
            </a:r>
            <a:r>
              <a:rPr lang="zh-CN" altLang="en-US">
                <a:ea typeface="宋体" panose="02010600030101010101" pitchFamily="2" charset="-122"/>
              </a:rPr>
              <a:t>）环境</a:t>
            </a:r>
            <a:endParaRPr lang="en-US" altLang="zh-CN">
              <a:ea typeface="宋体" panose="02010600030101010101" pitchFamily="2" charset="-122"/>
            </a:endParaRPr>
          </a:p>
        </p:txBody>
      </p:sp>
      <p:sp>
        <p:nvSpPr>
          <p:cNvPr id="121859" name="Rectangle 3">
            <a:extLst>
              <a:ext uri="{FF2B5EF4-FFF2-40B4-BE49-F238E27FC236}">
                <a16:creationId xmlns:a16="http://schemas.microsoft.com/office/drawing/2014/main" id="{071548FD-C618-604A-BE49-E8E0F7E33BEB}"/>
              </a:ext>
            </a:extLst>
          </p:cNvPr>
          <p:cNvSpPr>
            <a:spLocks noGrp="1" noChangeArrowheads="1"/>
          </p:cNvSpPr>
          <p:nvPr>
            <p:ph type="body" idx="1"/>
          </p:nvPr>
        </p:nvSpPr>
        <p:spPr bwMode="auto">
          <a:xfrm>
            <a:off x="196850" y="1281113"/>
            <a:ext cx="8489950" cy="557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pPr>
            <a:r>
              <a:rPr lang="zh-CN" altLang="en-US" sz="2400"/>
              <a:t>目的：重点放在必要的项目配置过程的活动。在项目环境中定义提高的方法：</a:t>
            </a:r>
            <a:br>
              <a:rPr lang="en-US" altLang="zh-CN" sz="2400"/>
            </a:br>
            <a:endParaRPr lang="en-US" altLang="zh-CN" sz="2400"/>
          </a:p>
          <a:p>
            <a:pPr lvl="1" eaLnBrk="1" hangingPunct="1">
              <a:lnSpc>
                <a:spcPct val="90000"/>
              </a:lnSpc>
              <a:buFont typeface="Wingdings" pitchFamily="2" charset="2"/>
              <a:buChar char="Ø"/>
            </a:pPr>
            <a:r>
              <a:rPr lang="zh-CN" altLang="en-US" sz="2400"/>
              <a:t>当前流程</a:t>
            </a:r>
            <a:br>
              <a:rPr lang="en-US" altLang="zh-CN" sz="2400"/>
            </a:br>
            <a:endParaRPr lang="en-US" altLang="zh-CN" sz="2400"/>
          </a:p>
          <a:p>
            <a:pPr lvl="1" eaLnBrk="1" hangingPunct="1">
              <a:lnSpc>
                <a:spcPct val="90000"/>
              </a:lnSpc>
              <a:buFont typeface="Wingdings" pitchFamily="2" charset="2"/>
              <a:buChar char="Ø"/>
            </a:pPr>
            <a:r>
              <a:rPr lang="zh-CN" altLang="en-US" sz="2400"/>
              <a:t>当前工具</a:t>
            </a:r>
            <a:br>
              <a:rPr lang="en-US" altLang="zh-CN" sz="2400"/>
            </a:br>
            <a:endParaRPr lang="en-US" altLang="zh-CN" sz="2400"/>
          </a:p>
          <a:p>
            <a:pPr lvl="1" eaLnBrk="1" hangingPunct="1">
              <a:lnSpc>
                <a:spcPct val="90000"/>
              </a:lnSpc>
              <a:buFont typeface="Wingdings" pitchFamily="2" charset="2"/>
              <a:buChar char="Ø"/>
            </a:pPr>
            <a:r>
              <a:rPr lang="zh-CN" altLang="en-US" sz="2400"/>
              <a:t>当前员工技能和变更能力</a:t>
            </a:r>
            <a:br>
              <a:rPr lang="en-US" altLang="zh-CN" sz="2400"/>
            </a:br>
            <a:endParaRPr lang="en-US" altLang="zh-CN" sz="2400"/>
          </a:p>
          <a:p>
            <a:pPr lvl="1" eaLnBrk="1" hangingPunct="1">
              <a:lnSpc>
                <a:spcPct val="90000"/>
              </a:lnSpc>
              <a:buFont typeface="Wingdings" pitchFamily="2" charset="2"/>
              <a:buChar char="Ø"/>
            </a:pPr>
            <a:r>
              <a:rPr lang="zh-CN" altLang="en-US" sz="2400"/>
              <a:t>当前问题和可能提高的目标</a:t>
            </a:r>
            <a:endParaRPr lang="en-US" altLang="zh-CN" sz="2400"/>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12FAAAB-9B8D-B944-906D-5488C5E3E32F}"/>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244DAC05-FB2D-6045-8283-52384C39B1D3}" type="slidenum">
              <a:rPr kumimoji="0" lang="en-US" altLang="ko-KR" b="0">
                <a:solidFill>
                  <a:srgbClr val="FFFFFF"/>
                </a:solidFill>
                <a:latin typeface="Gulim" panose="020B0600000101010101" pitchFamily="34" charset="-127"/>
                <a:ea typeface="Gulim" panose="020B0600000101010101" pitchFamily="34" charset="-127"/>
              </a:rPr>
              <a:pPr eaLnBrk="1" hangingPunct="1"/>
              <a:t>109</a:t>
            </a:fld>
            <a:endParaRPr kumimoji="0" lang="en-US" altLang="ko-KR" b="0">
              <a:solidFill>
                <a:srgbClr val="FFFFFF"/>
              </a:solidFill>
              <a:latin typeface="Gulim" panose="020B0600000101010101" pitchFamily="34" charset="-127"/>
              <a:ea typeface="Gulim" panose="020B0600000101010101" pitchFamily="34" charset="-127"/>
            </a:endParaRPr>
          </a:p>
        </p:txBody>
      </p:sp>
      <p:sp>
        <p:nvSpPr>
          <p:cNvPr id="122883" name="TextBox 3">
            <a:extLst>
              <a:ext uri="{FF2B5EF4-FFF2-40B4-BE49-F238E27FC236}">
                <a16:creationId xmlns:a16="http://schemas.microsoft.com/office/drawing/2014/main" id="{6D94BE18-BA31-034E-A1CE-B7FB2CB0FF32}"/>
              </a:ext>
            </a:extLst>
          </p:cNvPr>
          <p:cNvSpPr txBox="1">
            <a:spLocks noChangeArrowheads="1"/>
          </p:cNvSpPr>
          <p:nvPr/>
        </p:nvSpPr>
        <p:spPr bwMode="auto">
          <a:xfrm>
            <a:off x="1116013" y="115888"/>
            <a:ext cx="7127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3600">
                <a:solidFill>
                  <a:schemeClr val="bg1"/>
                </a:solidFill>
              </a:rPr>
              <a:t>九个规程</a:t>
            </a:r>
          </a:p>
        </p:txBody>
      </p:sp>
      <p:sp>
        <p:nvSpPr>
          <p:cNvPr id="122884" name="TextBox 4">
            <a:extLst>
              <a:ext uri="{FF2B5EF4-FFF2-40B4-BE49-F238E27FC236}">
                <a16:creationId xmlns:a16="http://schemas.microsoft.com/office/drawing/2014/main" id="{A8C932FD-163F-454D-BC64-49AE47A00928}"/>
              </a:ext>
            </a:extLst>
          </p:cNvPr>
          <p:cNvSpPr txBox="1">
            <a:spLocks noChangeArrowheads="1"/>
          </p:cNvSpPr>
          <p:nvPr/>
        </p:nvSpPr>
        <p:spPr bwMode="auto">
          <a:xfrm>
            <a:off x="2627313" y="1531938"/>
            <a:ext cx="4465637" cy="498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5000"/>
              </a:lnSpc>
              <a:buFont typeface="Gulim" panose="020B0600000101010101" pitchFamily="34" charset="-127"/>
              <a:buAutoNum type="circleNumDbPlain"/>
            </a:pPr>
            <a:r>
              <a:rPr lang="zh-CN" altLang="en-US" sz="2400">
                <a:solidFill>
                  <a:schemeClr val="tx1"/>
                </a:solidFill>
              </a:rPr>
              <a:t>需求规程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业务建模规程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配置和变更管理规程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环境规程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项目管理规程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分析与设计规程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实施规程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测试规程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部署规程</a:t>
            </a:r>
            <a:endParaRPr lang="en-US" altLang="zh-CN" sz="2400">
              <a:solidFill>
                <a:schemeClr val="tx1"/>
              </a:solidFill>
            </a:endParaRPr>
          </a:p>
          <a:p>
            <a:pPr eaLnBrk="1" hangingPunct="1">
              <a:buFont typeface="Arial" panose="020B0604020202020204" pitchFamily="34" charset="0"/>
              <a:buChar char="•"/>
            </a:pPr>
            <a:endParaRPr lang="en-US" altLang="zh-CN" sz="2400">
              <a:solidFill>
                <a:schemeClr val="tx1"/>
              </a:solidFill>
            </a:endParaRPr>
          </a:p>
          <a:p>
            <a:pPr eaLnBrk="1" hangingPunct="1">
              <a:buFont typeface="Arial" panose="020B0604020202020204" pitchFamily="34" charset="0"/>
              <a:buChar char="•"/>
            </a:pPr>
            <a:endParaRPr lang="zh-CN" altLang="en-US" sz="2400">
              <a:solidFill>
                <a:schemeClr val="tx1"/>
              </a:solidFill>
            </a:endParaRPr>
          </a:p>
        </p:txBody>
      </p:sp>
      <p:sp>
        <p:nvSpPr>
          <p:cNvPr id="4" name="右箭头 3">
            <a:extLst>
              <a:ext uri="{FF2B5EF4-FFF2-40B4-BE49-F238E27FC236}">
                <a16:creationId xmlns:a16="http://schemas.microsoft.com/office/drawing/2014/main" id="{79E4F139-EEC9-4144-B75A-18BB75E22170}"/>
              </a:ext>
            </a:extLst>
          </p:cNvPr>
          <p:cNvSpPr/>
          <p:nvPr/>
        </p:nvSpPr>
        <p:spPr bwMode="auto">
          <a:xfrm>
            <a:off x="1814513" y="3438525"/>
            <a:ext cx="508000" cy="504825"/>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
        <p:nvSpPr>
          <p:cNvPr id="122886" name="AutoShape 6">
            <a:extLst>
              <a:ext uri="{FF2B5EF4-FFF2-40B4-BE49-F238E27FC236}">
                <a16:creationId xmlns:a16="http://schemas.microsoft.com/office/drawing/2014/main" id="{04F81320-D854-0A41-9158-3AD1F89F0AD2}"/>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9861E0EF-2FE2-5844-8DE6-0AFCEC73A3CB}"/>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zh-CN" altLang="en-US">
                <a:latin typeface="宋体" panose="02010600030101010101" pitchFamily="2" charset="-122"/>
                <a:ea typeface="宋体" panose="02010600030101010101" pitchFamily="2" charset="-122"/>
              </a:rPr>
              <a:t>为什么要使用</a:t>
            </a:r>
            <a:r>
              <a:rPr lang="en-US" altLang="zh-CN">
                <a:latin typeface="宋体" panose="02010600030101010101" pitchFamily="2" charset="-122"/>
                <a:ea typeface="宋体" panose="02010600030101010101" pitchFamily="2" charset="-122"/>
              </a:rPr>
              <a:t>RUP</a:t>
            </a:r>
            <a:r>
              <a:rPr lang="zh-CN" altLang="en-US">
                <a:latin typeface="宋体" panose="02010600030101010101" pitchFamily="2" charset="-122"/>
                <a:ea typeface="宋体" panose="02010600030101010101" pitchFamily="2" charset="-122"/>
              </a:rPr>
              <a:t>？</a:t>
            </a:r>
          </a:p>
        </p:txBody>
      </p:sp>
      <p:sp>
        <p:nvSpPr>
          <p:cNvPr id="5" name="灯片编号占位符 4">
            <a:extLst>
              <a:ext uri="{FF2B5EF4-FFF2-40B4-BE49-F238E27FC236}">
                <a16:creationId xmlns:a16="http://schemas.microsoft.com/office/drawing/2014/main" id="{87DAC3CC-1F66-8546-91AF-AD1C60BF2C25}"/>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F83D2E6F-D7B8-D342-A0D7-CE6B450A540B}" type="slidenum">
              <a:rPr kumimoji="0" lang="en-US" altLang="ko-KR" b="0">
                <a:solidFill>
                  <a:schemeClr val="bg1"/>
                </a:solidFill>
                <a:latin typeface="Gulim" panose="020B0600000101010101" pitchFamily="34" charset="-127"/>
                <a:ea typeface="Gulim" panose="020B0600000101010101" pitchFamily="34" charset="-127"/>
              </a:rPr>
              <a:pPr eaLnBrk="1" hangingPunct="1"/>
              <a:t>11</a:t>
            </a:fld>
            <a:endParaRPr kumimoji="0" lang="en-US" altLang="ko-KR" b="0">
              <a:solidFill>
                <a:schemeClr val="bg1"/>
              </a:solidFill>
              <a:latin typeface="Gulim" panose="020B0600000101010101" pitchFamily="34" charset="-127"/>
              <a:ea typeface="Gulim" panose="020B0600000101010101" pitchFamily="34" charset="-127"/>
            </a:endParaRPr>
          </a:p>
        </p:txBody>
      </p:sp>
      <p:sp>
        <p:nvSpPr>
          <p:cNvPr id="21508" name="Rectangle 3">
            <a:extLst>
              <a:ext uri="{FF2B5EF4-FFF2-40B4-BE49-F238E27FC236}">
                <a16:creationId xmlns:a16="http://schemas.microsoft.com/office/drawing/2014/main" id="{472C5C94-AF99-A844-A58B-22B29EBC4614}"/>
              </a:ext>
            </a:extLst>
          </p:cNvPr>
          <p:cNvSpPr txBox="1">
            <a:spLocks noChangeArrowheads="1"/>
          </p:cNvSpPr>
          <p:nvPr/>
        </p:nvSpPr>
        <p:spPr bwMode="auto">
          <a:xfrm>
            <a:off x="365439" y="1822289"/>
            <a:ext cx="8353425" cy="3694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latinLnBrk="1" hangingPunct="1">
              <a:lnSpc>
                <a:spcPct val="90000"/>
              </a:lnSpc>
              <a:spcBef>
                <a:spcPct val="20000"/>
              </a:spcBef>
              <a:buClr>
                <a:schemeClr val="accent2"/>
              </a:buClr>
              <a:buSzPct val="75000"/>
              <a:buFont typeface="Wingdings" pitchFamily="2" charset="2"/>
              <a:buChar char="l"/>
            </a:pPr>
            <a:r>
              <a:rPr lang="en-US" altLang="zh-CN" sz="2400" b="0" dirty="0">
                <a:solidFill>
                  <a:schemeClr val="tx1"/>
                </a:solidFill>
                <a:latin typeface="黑体" panose="02010609060101010101" pitchFamily="49" charset="-122"/>
                <a:ea typeface="黑体" panose="02010609060101010101" pitchFamily="49" charset="-122"/>
              </a:rPr>
              <a:t>RUP </a:t>
            </a:r>
            <a:r>
              <a:rPr lang="zh-CN" altLang="en-US" sz="2400" b="0" dirty="0">
                <a:solidFill>
                  <a:schemeClr val="tx1"/>
                </a:solidFill>
                <a:latin typeface="黑体" panose="02010609060101010101" pitchFamily="49" charset="-122"/>
                <a:ea typeface="黑体" panose="02010609060101010101" pitchFamily="49" charset="-122"/>
              </a:rPr>
              <a:t>向</a:t>
            </a:r>
            <a:r>
              <a:rPr lang="zh-CN" altLang="en-US" sz="2400" b="0" dirty="0">
                <a:solidFill>
                  <a:srgbClr val="00B050"/>
                </a:solidFill>
                <a:latin typeface="黑体" panose="02010609060101010101" pitchFamily="49" charset="-122"/>
                <a:ea typeface="黑体" panose="02010609060101010101" pitchFamily="49" charset="-122"/>
              </a:rPr>
              <a:t>软件开发执行人员</a:t>
            </a:r>
            <a:r>
              <a:rPr lang="zh-CN" altLang="en-US" sz="2400" b="0" dirty="0">
                <a:solidFill>
                  <a:schemeClr val="tx1"/>
                </a:solidFill>
                <a:latin typeface="黑体" panose="02010609060101010101" pitchFamily="49" charset="-122"/>
                <a:ea typeface="黑体" panose="02010609060101010101" pitchFamily="49" charset="-122"/>
              </a:rPr>
              <a:t>提供了一种</a:t>
            </a:r>
            <a:r>
              <a:rPr lang="zh-CN" altLang="en-US" sz="2400" b="0" dirty="0">
                <a:solidFill>
                  <a:srgbClr val="FF0000"/>
                </a:solidFill>
                <a:latin typeface="黑体" panose="02010609060101010101" pitchFamily="49" charset="-122"/>
                <a:ea typeface="黑体" panose="02010609060101010101" pitchFamily="49" charset="-122"/>
              </a:rPr>
              <a:t>基于标准，但又可以配置的</a:t>
            </a:r>
            <a:r>
              <a:rPr lang="zh-CN" altLang="en-US" sz="2400" b="0" dirty="0">
                <a:solidFill>
                  <a:schemeClr val="tx1"/>
                </a:solidFill>
                <a:latin typeface="黑体" panose="02010609060101010101" pitchFamily="49" charset="-122"/>
                <a:ea typeface="黑体" panose="02010609060101010101" pitchFamily="49" charset="-122"/>
              </a:rPr>
              <a:t>流程环境。该流程环境：</a:t>
            </a:r>
            <a:br>
              <a:rPr lang="en-US" altLang="zh-CN" sz="2400" b="0" dirty="0">
                <a:solidFill>
                  <a:schemeClr val="tx1"/>
                </a:solidFill>
                <a:latin typeface="黑体" panose="02010609060101010101" pitchFamily="49" charset="-122"/>
                <a:ea typeface="黑体" panose="02010609060101010101" pitchFamily="49" charset="-122"/>
              </a:rPr>
            </a:br>
            <a:endParaRPr lang="en-US" altLang="zh-CN" sz="2400" b="0" dirty="0">
              <a:solidFill>
                <a:schemeClr val="tx1"/>
              </a:solidFill>
              <a:latin typeface="黑体" panose="02010609060101010101" pitchFamily="49" charset="-122"/>
              <a:ea typeface="黑体" panose="02010609060101010101" pitchFamily="49" charset="-122"/>
            </a:endParaRPr>
          </a:p>
          <a:p>
            <a:pPr lvl="1" eaLnBrk="1" latinLnBrk="1" hangingPunct="1">
              <a:lnSpc>
                <a:spcPct val="90000"/>
              </a:lnSpc>
              <a:spcBef>
                <a:spcPct val="20000"/>
              </a:spcBef>
              <a:buClr>
                <a:schemeClr val="accent1"/>
              </a:buClr>
              <a:buSzPct val="75000"/>
              <a:buFont typeface="Wingdings" pitchFamily="2" charset="2"/>
              <a:buChar char="£"/>
            </a:pPr>
            <a:r>
              <a:rPr lang="zh-CN" altLang="en-US" sz="2000" b="0" dirty="0">
                <a:solidFill>
                  <a:schemeClr val="tx1"/>
                </a:solidFill>
                <a:latin typeface="黑体" panose="02010609060101010101" pitchFamily="49" charset="-122"/>
                <a:ea typeface="黑体" panose="02010609060101010101" pitchFamily="49" charset="-122"/>
              </a:rPr>
              <a:t>允许发布已定制的方法，并可供整个项目团队访问</a:t>
            </a:r>
            <a:r>
              <a:rPr lang="en-US" altLang="zh-CN" sz="2000" b="0" dirty="0">
                <a:solidFill>
                  <a:schemeClr val="tx1"/>
                </a:solidFill>
                <a:latin typeface="黑体" panose="02010609060101010101" pitchFamily="49" charset="-122"/>
                <a:ea typeface="黑体" panose="02010609060101010101" pitchFamily="49" charset="-122"/>
              </a:rPr>
              <a:t> </a:t>
            </a:r>
            <a:br>
              <a:rPr lang="en-US" altLang="zh-CN" sz="2000" b="0" dirty="0">
                <a:solidFill>
                  <a:schemeClr val="tx1"/>
                </a:solidFill>
                <a:latin typeface="黑体" panose="02010609060101010101" pitchFamily="49" charset="-122"/>
                <a:ea typeface="黑体" panose="02010609060101010101" pitchFamily="49" charset="-122"/>
              </a:rPr>
            </a:br>
            <a:endParaRPr lang="en-US" altLang="zh-CN" sz="2000" b="0" dirty="0">
              <a:solidFill>
                <a:schemeClr val="tx1"/>
              </a:solidFill>
              <a:latin typeface="黑体" panose="02010609060101010101" pitchFamily="49" charset="-122"/>
              <a:ea typeface="黑体" panose="02010609060101010101" pitchFamily="49" charset="-122"/>
            </a:endParaRPr>
          </a:p>
          <a:p>
            <a:pPr lvl="1" eaLnBrk="1" latinLnBrk="1" hangingPunct="1">
              <a:lnSpc>
                <a:spcPct val="90000"/>
              </a:lnSpc>
              <a:spcBef>
                <a:spcPct val="20000"/>
              </a:spcBef>
              <a:buClr>
                <a:schemeClr val="accent1"/>
              </a:buClr>
              <a:buSzPct val="75000"/>
              <a:buFont typeface="Wingdings" pitchFamily="2" charset="2"/>
              <a:buChar char="£"/>
            </a:pPr>
            <a:r>
              <a:rPr lang="zh-CN" altLang="en-US" sz="2000" b="0" dirty="0">
                <a:solidFill>
                  <a:schemeClr val="tx1"/>
                </a:solidFill>
                <a:latin typeface="黑体" panose="02010609060101010101" pitchFamily="49" charset="-122"/>
                <a:ea typeface="黑体" panose="02010609060101010101" pitchFamily="49" charset="-122"/>
              </a:rPr>
              <a:t>允许按每个项目的独特需要对方法进行配置</a:t>
            </a:r>
            <a:r>
              <a:rPr lang="en-US" altLang="zh-CN" sz="2000" b="0" dirty="0">
                <a:solidFill>
                  <a:schemeClr val="tx1"/>
                </a:solidFill>
                <a:latin typeface="黑体" panose="02010609060101010101" pitchFamily="49" charset="-122"/>
                <a:ea typeface="黑体" panose="02010609060101010101" pitchFamily="49" charset="-122"/>
              </a:rPr>
              <a:t> </a:t>
            </a:r>
            <a:br>
              <a:rPr lang="en-US" altLang="zh-CN" sz="2000" b="0" dirty="0">
                <a:solidFill>
                  <a:schemeClr val="tx1"/>
                </a:solidFill>
                <a:latin typeface="黑体" panose="02010609060101010101" pitchFamily="49" charset="-122"/>
                <a:ea typeface="黑体" panose="02010609060101010101" pitchFamily="49" charset="-122"/>
              </a:rPr>
            </a:br>
            <a:endParaRPr lang="en-US" altLang="zh-CN" sz="2000" b="0" dirty="0">
              <a:solidFill>
                <a:schemeClr val="tx1"/>
              </a:solidFill>
              <a:latin typeface="黑体" panose="02010609060101010101" pitchFamily="49" charset="-122"/>
              <a:ea typeface="黑体" panose="02010609060101010101" pitchFamily="49" charset="-122"/>
            </a:endParaRPr>
          </a:p>
          <a:p>
            <a:pPr lvl="1" eaLnBrk="1" latinLnBrk="1" hangingPunct="1">
              <a:lnSpc>
                <a:spcPct val="90000"/>
              </a:lnSpc>
              <a:spcBef>
                <a:spcPct val="20000"/>
              </a:spcBef>
              <a:buClr>
                <a:schemeClr val="accent1"/>
              </a:buClr>
              <a:buSzPct val="75000"/>
              <a:buFont typeface="Wingdings" pitchFamily="2" charset="2"/>
              <a:buChar char="£"/>
            </a:pPr>
            <a:r>
              <a:rPr lang="zh-CN" altLang="en-US" sz="2000" b="0" dirty="0">
                <a:solidFill>
                  <a:schemeClr val="tx1"/>
                </a:solidFill>
                <a:latin typeface="黑体" panose="02010609060101010101" pitchFamily="49" charset="-122"/>
                <a:ea typeface="黑体" panose="02010609060101010101" pitchFamily="49" charset="-122"/>
              </a:rPr>
              <a:t>向每个用户提供定制过滤</a:t>
            </a:r>
            <a:br>
              <a:rPr lang="en-US" altLang="zh-CN" sz="2000" b="0" dirty="0">
                <a:solidFill>
                  <a:schemeClr val="tx1"/>
                </a:solidFill>
                <a:latin typeface="黑体" panose="02010609060101010101" pitchFamily="49" charset="-122"/>
                <a:ea typeface="黑体" panose="02010609060101010101" pitchFamily="49" charset="-122"/>
              </a:rPr>
            </a:br>
            <a:endParaRPr lang="en-US" altLang="zh-CN" sz="2000" b="0" dirty="0">
              <a:solidFill>
                <a:schemeClr val="tx1"/>
              </a:solidFill>
              <a:latin typeface="黑体" panose="02010609060101010101" pitchFamily="49" charset="-122"/>
              <a:ea typeface="黑体" panose="02010609060101010101" pitchFamily="49" charset="-122"/>
            </a:endParaRPr>
          </a:p>
          <a:p>
            <a:pPr eaLnBrk="1" latinLnBrk="1" hangingPunct="1">
              <a:lnSpc>
                <a:spcPct val="90000"/>
              </a:lnSpc>
              <a:spcBef>
                <a:spcPct val="20000"/>
              </a:spcBef>
              <a:buClr>
                <a:schemeClr val="accent2"/>
              </a:buClr>
              <a:buSzPct val="75000"/>
              <a:buFont typeface="Wingdings" pitchFamily="2" charset="2"/>
              <a:buChar char="l"/>
            </a:pPr>
            <a:r>
              <a:rPr lang="en-US" altLang="zh-CN" sz="2400" b="0" dirty="0">
                <a:solidFill>
                  <a:schemeClr val="tx1"/>
                </a:solidFill>
                <a:latin typeface="黑体" panose="02010609060101010101" pitchFamily="49" charset="-122"/>
                <a:ea typeface="黑体" panose="02010609060101010101" pitchFamily="49" charset="-122"/>
              </a:rPr>
              <a:t>RUP</a:t>
            </a:r>
            <a:r>
              <a:rPr lang="zh-CN" altLang="en-US" sz="2400" b="0" dirty="0">
                <a:solidFill>
                  <a:schemeClr val="tx1"/>
                </a:solidFill>
                <a:latin typeface="黑体" panose="02010609060101010101" pitchFamily="49" charset="-122"/>
                <a:ea typeface="黑体" panose="02010609060101010101" pitchFamily="49" charset="-122"/>
              </a:rPr>
              <a:t>本质上是</a:t>
            </a:r>
            <a:r>
              <a:rPr lang="zh-CN" altLang="en-US" sz="2400" b="0" dirty="0">
                <a:solidFill>
                  <a:srgbClr val="FF0000"/>
                </a:solidFill>
                <a:latin typeface="黑体" panose="02010609060101010101" pitchFamily="49" charset="-122"/>
                <a:ea typeface="黑体" panose="02010609060101010101" pitchFamily="49" charset="-122"/>
              </a:rPr>
              <a:t>软件工程实践</a:t>
            </a:r>
            <a:r>
              <a:rPr lang="zh-CN" altLang="en-US" sz="2400" b="0" dirty="0">
                <a:solidFill>
                  <a:schemeClr val="tx1"/>
                </a:solidFill>
                <a:latin typeface="黑体" panose="02010609060101010101" pitchFamily="49" charset="-122"/>
                <a:ea typeface="黑体" panose="02010609060101010101" pitchFamily="49" charset="-122"/>
              </a:rPr>
              <a:t>的集合体，这些实践将不断地定期改善以反映行业实践变化。</a:t>
            </a:r>
            <a:r>
              <a:rPr lang="en-US" altLang="zh-CN" sz="2400" b="0" dirty="0">
                <a:solidFill>
                  <a:schemeClr val="tx1"/>
                </a:solidFill>
                <a:latin typeface="黑体" panose="02010609060101010101" pitchFamily="49" charset="-122"/>
                <a:ea typeface="黑体" panose="02010609060101010101" pitchFamily="49" charset="-122"/>
              </a:rPr>
              <a:t> </a:t>
            </a:r>
          </a:p>
          <a:p>
            <a:pPr eaLnBrk="1" latinLnBrk="1" hangingPunct="1">
              <a:lnSpc>
                <a:spcPct val="90000"/>
              </a:lnSpc>
              <a:spcBef>
                <a:spcPct val="20000"/>
              </a:spcBef>
              <a:buClr>
                <a:schemeClr val="accent2"/>
              </a:buClr>
              <a:buSzPct val="75000"/>
              <a:buFont typeface="Wingdings" pitchFamily="2" charset="2"/>
              <a:buChar char="l"/>
            </a:pPr>
            <a:endParaRPr lang="en-US" altLang="zh-CN" sz="2400" dirty="0">
              <a:solidFill>
                <a:schemeClr val="tx1"/>
              </a:solidFill>
              <a:latin typeface="黑体" panose="02010609060101010101" pitchFamily="49" charset="-122"/>
              <a:ea typeface="黑体" panose="02010609060101010101" pitchFamily="49" charset="-122"/>
            </a:endParaRPr>
          </a:p>
          <a:p>
            <a:pPr eaLnBrk="1" latinLnBrk="1" hangingPunct="1">
              <a:lnSpc>
                <a:spcPct val="90000"/>
              </a:lnSpc>
              <a:spcBef>
                <a:spcPct val="20000"/>
              </a:spcBef>
              <a:buClr>
                <a:schemeClr val="accent2"/>
              </a:buClr>
              <a:buSzPct val="75000"/>
              <a:buFont typeface="Wingdings" pitchFamily="2" charset="2"/>
              <a:buChar char="l"/>
            </a:pPr>
            <a:endParaRPr lang="en-US" altLang="zh-CN" sz="2400" dirty="0">
              <a:solidFill>
                <a:schemeClr val="tx1"/>
              </a:solidFill>
              <a:latin typeface="黑体" panose="02010609060101010101" pitchFamily="49" charset="-122"/>
              <a:ea typeface="黑体" panose="02010609060101010101" pitchFamily="49" charset="-122"/>
            </a:endParaRPr>
          </a:p>
        </p:txBody>
      </p:sp>
      <p:sp>
        <p:nvSpPr>
          <p:cNvPr id="21509" name="AutoShape 6">
            <a:extLst>
              <a:ext uri="{FF2B5EF4-FFF2-40B4-BE49-F238E27FC236}">
                <a16:creationId xmlns:a16="http://schemas.microsoft.com/office/drawing/2014/main" id="{01053A6D-A3D1-5548-AC3F-6471C8BA7602}"/>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
        <p:nvSpPr>
          <p:cNvPr id="2" name="文本框 1">
            <a:extLst>
              <a:ext uri="{FF2B5EF4-FFF2-40B4-BE49-F238E27FC236}">
                <a16:creationId xmlns:a16="http://schemas.microsoft.com/office/drawing/2014/main" id="{0FB7190C-BFED-6D4E-8DC6-E968CF60141E}"/>
              </a:ext>
            </a:extLst>
          </p:cNvPr>
          <p:cNvSpPr txBox="1"/>
          <p:nvPr/>
        </p:nvSpPr>
        <p:spPr>
          <a:xfrm>
            <a:off x="731420" y="1442978"/>
            <a:ext cx="5314275" cy="400110"/>
          </a:xfrm>
          <a:prstGeom prst="rect">
            <a:avLst/>
          </a:prstGeom>
          <a:noFill/>
        </p:spPr>
        <p:txBody>
          <a:bodyPr wrap="none" rtlCol="0">
            <a:spAutoFit/>
          </a:bodyPr>
          <a:lstStyle/>
          <a:p>
            <a:pPr algn="l"/>
            <a:r>
              <a:rPr kumimoji="1" lang="zh-CN" altLang="en-US" sz="2000" dirty="0">
                <a:latin typeface="Kaiti SC" panose="02010600040101010101" pitchFamily="2" charset="-122"/>
                <a:ea typeface="Kaiti SC" panose="02010600040101010101" pitchFamily="2" charset="-122"/>
              </a:rPr>
              <a:t>任何企业都会有选择的使用，没有生搬硬套。</a:t>
            </a:r>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5">
            <a:extLst>
              <a:ext uri="{FF2B5EF4-FFF2-40B4-BE49-F238E27FC236}">
                <a16:creationId xmlns:a16="http://schemas.microsoft.com/office/drawing/2014/main" id="{1998B1E0-FBEF-B84F-8A93-3E3D08C05D10}"/>
              </a:ext>
            </a:extLst>
          </p:cNvPr>
          <p:cNvSpPr>
            <a:spLocks noChangeArrowheads="1"/>
          </p:cNvSpPr>
          <p:nvPr/>
        </p:nvSpPr>
        <p:spPr bwMode="blackWhite">
          <a:xfrm>
            <a:off x="361950" y="3886200"/>
            <a:ext cx="6851650" cy="2514600"/>
          </a:xfrm>
          <a:prstGeom prst="rect">
            <a:avLst/>
          </a:prstGeom>
          <a:solidFill>
            <a:srgbClr val="00808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8080"/>
            </a:extrusionClr>
            <a:contourClr>
              <a:srgbClr val="008080"/>
            </a:contourClr>
          </a:sp3d>
        </p:spPr>
        <p:txBody>
          <a:bodyPr wrap="none" lIns="107950" tIns="53975" rIns="107950" bIns="53975" anchor="ctr">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23907" name="Rectangle 12">
            <a:extLst>
              <a:ext uri="{FF2B5EF4-FFF2-40B4-BE49-F238E27FC236}">
                <a16:creationId xmlns:a16="http://schemas.microsoft.com/office/drawing/2014/main" id="{605D3CE5-CC32-AD4A-A3DA-8BCBB5CFC045}"/>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a:t>
            </a:r>
            <a:r>
              <a:rPr lang="en-US" altLang="zh-CN">
                <a:ea typeface="宋体" panose="02010600030101010101" pitchFamily="2" charset="-122"/>
              </a:rPr>
              <a:t>5</a:t>
            </a:r>
            <a:r>
              <a:rPr lang="zh-CN" altLang="en-US">
                <a:ea typeface="宋体" panose="02010600030101010101" pitchFamily="2" charset="-122"/>
              </a:rPr>
              <a:t>）项目管理</a:t>
            </a:r>
            <a:endParaRPr lang="en-US" altLang="zh-CN">
              <a:ea typeface="宋体" panose="02010600030101010101" pitchFamily="2" charset="-122"/>
            </a:endParaRPr>
          </a:p>
        </p:txBody>
      </p:sp>
      <p:sp>
        <p:nvSpPr>
          <p:cNvPr id="38916" name="Rectangle 13">
            <a:extLst>
              <a:ext uri="{FF2B5EF4-FFF2-40B4-BE49-F238E27FC236}">
                <a16:creationId xmlns:a16="http://schemas.microsoft.com/office/drawing/2014/main" id="{5C1ACDF0-E334-CF4E-AE25-BDE09DE811F3}"/>
              </a:ext>
            </a:extLst>
          </p:cNvPr>
          <p:cNvSpPr>
            <a:spLocks noGrp="1" noChangeArrowheads="1"/>
          </p:cNvSpPr>
          <p:nvPr>
            <p:ph type="body" idx="1"/>
          </p:nvPr>
        </p:nvSpPr>
        <p:spPr>
          <a:xfrm>
            <a:off x="361950" y="1425575"/>
            <a:ext cx="7588250" cy="4822825"/>
          </a:xfrm>
        </p:spPr>
        <p:txBody>
          <a:bodyPr vert="horz" wrap="square" lIns="91440" tIns="45720" rIns="91440" bIns="45720" numCol="1" anchor="t" anchorCtr="0" compatLnSpc="1">
            <a:prstTxWarp prst="textNoShape">
              <a:avLst/>
            </a:prstTxWarp>
          </a:bodyPr>
          <a:lstStyle/>
          <a:p>
            <a:pPr eaLnBrk="1" hangingPunct="1">
              <a:buFont typeface="Wingdings" pitchFamily="2" charset="2"/>
              <a:buNone/>
            </a:pPr>
            <a:r>
              <a:rPr lang="zh-CN" altLang="en-US" sz="2400"/>
              <a:t>目的：</a:t>
            </a:r>
            <a:endParaRPr lang="en-US" altLang="zh-CN" sz="2400"/>
          </a:p>
          <a:p>
            <a:pPr lvl="1" eaLnBrk="1" fontAlgn="t" hangingPunct="1">
              <a:lnSpc>
                <a:spcPct val="80000"/>
              </a:lnSpc>
              <a:buFont typeface="Wingdings" pitchFamily="2" charset="2"/>
              <a:buChar char="Ø"/>
            </a:pPr>
            <a:r>
              <a:rPr lang="zh-CN" altLang="en-US" sz="2400"/>
              <a:t>提供一个管理软件项目的框架。</a:t>
            </a:r>
            <a:br>
              <a:rPr lang="en-US" altLang="zh-CN" sz="2400"/>
            </a:br>
            <a:endParaRPr lang="en-US" altLang="zh-CN" sz="2400"/>
          </a:p>
          <a:p>
            <a:pPr lvl="1" eaLnBrk="1" fontAlgn="t" hangingPunct="1">
              <a:lnSpc>
                <a:spcPct val="80000"/>
              </a:lnSpc>
              <a:buFont typeface="Wingdings" pitchFamily="2" charset="2"/>
              <a:buChar char="Ø"/>
            </a:pPr>
            <a:r>
              <a:rPr lang="zh-CN" altLang="en-US" sz="2400"/>
              <a:t>为计划、安置、执行、监督项目提供实际的指导。</a:t>
            </a:r>
            <a:br>
              <a:rPr lang="en-US" altLang="zh-CN" sz="2400"/>
            </a:br>
            <a:endParaRPr lang="en-US" altLang="zh-CN" sz="2400"/>
          </a:p>
          <a:p>
            <a:pPr lvl="1" eaLnBrk="1" fontAlgn="t" hangingPunct="1">
              <a:lnSpc>
                <a:spcPct val="80000"/>
              </a:lnSpc>
              <a:buFont typeface="Wingdings" pitchFamily="2" charset="2"/>
              <a:buChar char="Ø"/>
            </a:pPr>
            <a:r>
              <a:rPr lang="zh-CN" altLang="en-US" sz="2400"/>
              <a:t>为管理风险提供一个框架。</a:t>
            </a:r>
            <a:endParaRPr lang="en-US" altLang="zh-CN" sz="2400"/>
          </a:p>
          <a:p>
            <a:pPr lvl="1" eaLnBrk="1" fontAlgn="t" hangingPunct="1">
              <a:lnSpc>
                <a:spcPct val="80000"/>
              </a:lnSpc>
              <a:buFont typeface="Wingdings" pitchFamily="2" charset="2"/>
              <a:buNone/>
            </a:pPr>
            <a:endParaRPr lang="en-US" altLang="zh-CN"/>
          </a:p>
          <a:p>
            <a:pPr eaLnBrk="1" hangingPunct="1">
              <a:buFont typeface="Wingdings" pitchFamily="2" charset="2"/>
              <a:buNone/>
            </a:pPr>
            <a:br>
              <a:rPr lang="en-US" altLang="zh-CN" sz="2400"/>
            </a:br>
            <a:r>
              <a:rPr lang="zh-CN" altLang="en-US" sz="2400">
                <a:solidFill>
                  <a:schemeClr val="bg1"/>
                </a:solidFill>
              </a:rPr>
              <a:t>主要工件是：</a:t>
            </a:r>
            <a:endParaRPr lang="en-US" altLang="zh-CN" sz="2400">
              <a:solidFill>
                <a:schemeClr val="bg1"/>
              </a:solidFill>
            </a:endParaRPr>
          </a:p>
          <a:p>
            <a:pPr lvl="1" eaLnBrk="1" hangingPunct="1">
              <a:buFont typeface="Wingdings" pitchFamily="2" charset="2"/>
              <a:buChar char="Ø"/>
            </a:pPr>
            <a:r>
              <a:rPr lang="zh-CN" altLang="en-US">
                <a:solidFill>
                  <a:schemeClr val="bg1"/>
                </a:solidFill>
              </a:rPr>
              <a:t>项目计划</a:t>
            </a:r>
            <a:endParaRPr lang="en-US" altLang="zh-CN">
              <a:solidFill>
                <a:schemeClr val="bg1"/>
              </a:solidFill>
            </a:endParaRPr>
          </a:p>
          <a:p>
            <a:pPr lvl="1" eaLnBrk="1" hangingPunct="1">
              <a:buFont typeface="Wingdings" pitchFamily="2" charset="2"/>
              <a:buChar char="Ø"/>
            </a:pPr>
            <a:r>
              <a:rPr lang="zh-CN" altLang="en-US">
                <a:solidFill>
                  <a:schemeClr val="bg1"/>
                </a:solidFill>
              </a:rPr>
              <a:t>风险管理计划</a:t>
            </a:r>
            <a:endParaRPr lang="en-US" altLang="zh-CN">
              <a:solidFill>
                <a:schemeClr val="bg1"/>
              </a:solidFill>
            </a:endParaRPr>
          </a:p>
          <a:p>
            <a:pPr lvl="1" eaLnBrk="1" hangingPunct="1">
              <a:buFont typeface="Wingdings" pitchFamily="2" charset="2"/>
              <a:buChar char="Ø"/>
            </a:pPr>
            <a:r>
              <a:rPr lang="zh-CN" altLang="en-US">
                <a:solidFill>
                  <a:schemeClr val="bg1"/>
                </a:solidFill>
              </a:rPr>
              <a:t>业务案例</a:t>
            </a:r>
            <a:endParaRPr lang="en-US" altLang="zh-CN">
              <a:solidFill>
                <a:schemeClr val="bg1"/>
              </a:solidFill>
            </a:endParaRPr>
          </a:p>
          <a:p>
            <a:pPr lvl="1" eaLnBrk="1" hangingPunct="1">
              <a:buFont typeface="Wingdings" pitchFamily="2" charset="2"/>
              <a:buChar char="Ø"/>
            </a:pPr>
            <a:r>
              <a:rPr lang="zh-CN" altLang="en-US">
                <a:solidFill>
                  <a:schemeClr val="bg1"/>
                </a:solidFill>
              </a:rPr>
              <a:t>迭代计划</a:t>
            </a:r>
            <a:endParaRPr lang="en-US" altLang="zh-CN">
              <a:solidFill>
                <a:schemeClr val="bg1"/>
              </a:solidFill>
            </a:endParaRPr>
          </a:p>
          <a:p>
            <a:pPr lvl="1" eaLnBrk="1" fontAlgn="t" hangingPunct="1">
              <a:lnSpc>
                <a:spcPct val="80000"/>
              </a:lnSpc>
              <a:buFont typeface="Wingdings" pitchFamily="2" charset="2"/>
              <a:buNone/>
            </a:pPr>
            <a:endParaRPr lang="en-US" altLang="zh-CN"/>
          </a:p>
        </p:txBody>
      </p:sp>
      <p:pic>
        <p:nvPicPr>
          <p:cNvPr id="123909" name="Picture 28" descr="MPj03995600000[1]">
            <a:extLst>
              <a:ext uri="{FF2B5EF4-FFF2-40B4-BE49-F238E27FC236}">
                <a16:creationId xmlns:a16="http://schemas.microsoft.com/office/drawing/2014/main" id="{D3FF5B32-E9A2-0649-967C-7DFB598CF6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4038600"/>
            <a:ext cx="17145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1033">
            <a:extLst>
              <a:ext uri="{FF2B5EF4-FFF2-40B4-BE49-F238E27FC236}">
                <a16:creationId xmlns:a16="http://schemas.microsoft.com/office/drawing/2014/main" id="{72CCDFC1-4C6E-164D-BC2C-CB51C5DAD23C}"/>
              </a:ext>
            </a:extLst>
          </p:cNvPr>
          <p:cNvSpPr>
            <a:spLocks noChangeArrowheads="1"/>
          </p:cNvSpPr>
          <p:nvPr/>
        </p:nvSpPr>
        <p:spPr bwMode="ltGray">
          <a:xfrm>
            <a:off x="5118100" y="1689100"/>
            <a:ext cx="3784600" cy="3721100"/>
          </a:xfrm>
          <a:prstGeom prst="rect">
            <a:avLst/>
          </a:prstGeom>
          <a:solidFill>
            <a:srgbClr val="00808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8080"/>
            </a:extrusionClr>
            <a:contourClr>
              <a:srgbClr val="008080"/>
            </a:contourClr>
          </a:sp3d>
        </p:spPr>
        <p:txBody>
          <a:bodyPr wrap="none" lIns="107950" tIns="53975" rIns="107950" bIns="53975" anchor="ctr">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24931" name="Rectangle 1026">
            <a:extLst>
              <a:ext uri="{FF2B5EF4-FFF2-40B4-BE49-F238E27FC236}">
                <a16:creationId xmlns:a16="http://schemas.microsoft.com/office/drawing/2014/main" id="{74186CA3-57E6-8749-9F61-B0DD3F55FAC0}"/>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迭代计划</a:t>
            </a:r>
            <a:endParaRPr lang="en-US" altLang="zh-CN">
              <a:ea typeface="宋体" panose="02010600030101010101" pitchFamily="2" charset="-122"/>
            </a:endParaRPr>
          </a:p>
        </p:txBody>
      </p:sp>
      <p:sp>
        <p:nvSpPr>
          <p:cNvPr id="124932" name="Rectangle 1027">
            <a:extLst>
              <a:ext uri="{FF2B5EF4-FFF2-40B4-BE49-F238E27FC236}">
                <a16:creationId xmlns:a16="http://schemas.microsoft.com/office/drawing/2014/main" id="{03189066-609B-F54F-818D-706B3FF249B1}"/>
              </a:ext>
            </a:extLst>
          </p:cNvPr>
          <p:cNvSpPr>
            <a:spLocks noGrp="1" noChangeArrowheads="1"/>
          </p:cNvSpPr>
          <p:nvPr>
            <p:ph type="body" sz="half" idx="1"/>
          </p:nvPr>
        </p:nvSpPr>
        <p:spPr bwMode="auto">
          <a:xfrm>
            <a:off x="361950" y="1293813"/>
            <a:ext cx="4603750" cy="5043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itchFamily="2" charset="2"/>
              <a:buChar char="u"/>
            </a:pPr>
            <a:r>
              <a:rPr lang="zh-CN" altLang="en-US" sz="2400">
                <a:latin typeface="黑体" panose="02010609060101010101" pitchFamily="49" charset="-122"/>
                <a:ea typeface="黑体" panose="02010609060101010101" pitchFamily="49" charset="-122"/>
              </a:rPr>
              <a:t>先启和精化阶段的重点</a:t>
            </a:r>
            <a:endParaRPr lang="en-US" altLang="zh-CN" sz="2400">
              <a:latin typeface="黑体" panose="02010609060101010101" pitchFamily="49" charset="-122"/>
              <a:ea typeface="黑体" panose="02010609060101010101" pitchFamily="49" charset="-122"/>
            </a:endParaRPr>
          </a:p>
          <a:p>
            <a:pPr lvl="1" eaLnBrk="1" hangingPunct="1">
              <a:lnSpc>
                <a:spcPct val="90000"/>
              </a:lnSpc>
              <a:buFont typeface="Wingdings" pitchFamily="2" charset="2"/>
              <a:buChar char="Ø"/>
            </a:pPr>
            <a:r>
              <a:rPr lang="zh-CN" altLang="en-US">
                <a:latin typeface="黑体" panose="02010609060101010101" pitchFamily="49" charset="-122"/>
                <a:ea typeface="黑体" panose="02010609060101010101" pitchFamily="49" charset="-122"/>
              </a:rPr>
              <a:t>项目范围和降低风险，尤其是架构风险。</a:t>
            </a:r>
            <a:endParaRPr lang="en-US" altLang="zh-CN">
              <a:latin typeface="黑体" panose="02010609060101010101" pitchFamily="49" charset="-122"/>
              <a:ea typeface="黑体" panose="02010609060101010101" pitchFamily="49" charset="-122"/>
            </a:endParaRPr>
          </a:p>
          <a:p>
            <a:pPr lvl="1" eaLnBrk="1" hangingPunct="1">
              <a:lnSpc>
                <a:spcPct val="90000"/>
              </a:lnSpc>
              <a:buFont typeface="Wingdings" pitchFamily="2" charset="2"/>
              <a:buNone/>
            </a:pPr>
            <a:endParaRPr lang="en-US" altLang="zh-CN">
              <a:latin typeface="黑体" panose="02010609060101010101" pitchFamily="49" charset="-122"/>
              <a:ea typeface="黑体" panose="02010609060101010101" pitchFamily="49" charset="-122"/>
            </a:endParaRPr>
          </a:p>
          <a:p>
            <a:pPr eaLnBrk="1" hangingPunct="1">
              <a:lnSpc>
                <a:spcPct val="90000"/>
              </a:lnSpc>
              <a:buFont typeface="Wingdings" pitchFamily="2" charset="2"/>
              <a:buChar char="u"/>
            </a:pPr>
            <a:r>
              <a:rPr lang="zh-CN" altLang="en-US" sz="2400">
                <a:latin typeface="黑体" panose="02010609060101010101" pitchFamily="49" charset="-122"/>
                <a:ea typeface="黑体" panose="02010609060101010101" pitchFamily="49" charset="-122"/>
              </a:rPr>
              <a:t>构造和移交阶段的重点</a:t>
            </a:r>
            <a:endParaRPr lang="en-US" altLang="zh-CN" sz="2400">
              <a:latin typeface="黑体" panose="02010609060101010101" pitchFamily="49" charset="-122"/>
              <a:ea typeface="黑体" panose="02010609060101010101" pitchFamily="49" charset="-122"/>
            </a:endParaRPr>
          </a:p>
          <a:p>
            <a:pPr lvl="1" eaLnBrk="1" hangingPunct="1">
              <a:lnSpc>
                <a:spcPct val="90000"/>
              </a:lnSpc>
              <a:buFont typeface="Wingdings" pitchFamily="2" charset="2"/>
              <a:buChar char="Ø"/>
            </a:pPr>
            <a:r>
              <a:rPr lang="zh-CN" altLang="en-US">
                <a:latin typeface="黑体" panose="02010609060101010101" pitchFamily="49" charset="-122"/>
                <a:ea typeface="黑体" panose="02010609060101010101" pitchFamily="49" charset="-122"/>
              </a:rPr>
              <a:t>有效的开发高质量产品</a:t>
            </a:r>
            <a:r>
              <a:rPr lang="en-US" altLang="zh-CN">
                <a:latin typeface="黑体" panose="02010609060101010101" pitchFamily="49" charset="-122"/>
                <a:ea typeface="黑体" panose="02010609060101010101" pitchFamily="49" charset="-122"/>
              </a:rPr>
              <a:t> </a:t>
            </a:r>
            <a:br>
              <a:rPr lang="en-US" altLang="zh-CN">
                <a:latin typeface="黑体" panose="02010609060101010101" pitchFamily="49" charset="-122"/>
                <a:ea typeface="黑体" panose="02010609060101010101" pitchFamily="49" charset="-122"/>
              </a:rPr>
            </a:br>
            <a:endParaRPr lang="en-US" altLang="zh-CN">
              <a:latin typeface="黑体" panose="02010609060101010101" pitchFamily="49" charset="-122"/>
              <a:ea typeface="黑体" panose="02010609060101010101" pitchFamily="49" charset="-122"/>
            </a:endParaRPr>
          </a:p>
        </p:txBody>
      </p:sp>
      <p:pic>
        <p:nvPicPr>
          <p:cNvPr id="124933" name="Picture 1030">
            <a:extLst>
              <a:ext uri="{FF2B5EF4-FFF2-40B4-BE49-F238E27FC236}">
                <a16:creationId xmlns:a16="http://schemas.microsoft.com/office/drawing/2014/main" id="{97DA2CF4-E754-4C40-926D-211666303EB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5864" t="16100" r="35382" b="7111"/>
          <a:stretch>
            <a:fillRect/>
          </a:stretch>
        </p:blipFill>
        <p:spPr bwMode="auto">
          <a:xfrm>
            <a:off x="5316538" y="1879600"/>
            <a:ext cx="3382962" cy="3314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d"/>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869CF272-EB35-664E-9987-2B9CD9E44FE6}"/>
              </a:ext>
            </a:extLst>
          </p:cNvPr>
          <p:cNvSpPr>
            <a:spLocks noChangeAspect="1" noChangeArrowheads="1"/>
          </p:cNvSpPr>
          <p:nvPr/>
        </p:nvSpPr>
        <p:spPr bwMode="ltGray">
          <a:xfrm>
            <a:off x="325438" y="3721100"/>
            <a:ext cx="4276725" cy="2178050"/>
          </a:xfrm>
          <a:prstGeom prst="rect">
            <a:avLst/>
          </a:prstGeom>
          <a:solidFill>
            <a:schemeClr val="bg1">
              <a:lumMod val="95000"/>
            </a:schemeClr>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p:spPr>
        <p:txBody>
          <a:bodyPr wrap="none" anchor="ctr">
            <a:flatTx/>
          </a:bodyPr>
          <a:lstStyle/>
          <a:p>
            <a:pPr>
              <a:defRPr/>
            </a:pPr>
            <a:endParaRPr lang="zh-CN" altLang="en-US"/>
          </a:p>
        </p:txBody>
      </p:sp>
      <p:sp>
        <p:nvSpPr>
          <p:cNvPr id="2054" name="Rectangle 5">
            <a:extLst>
              <a:ext uri="{FF2B5EF4-FFF2-40B4-BE49-F238E27FC236}">
                <a16:creationId xmlns:a16="http://schemas.microsoft.com/office/drawing/2014/main" id="{6D218B77-5629-ED40-93CF-8046D86D4EBE}"/>
              </a:ext>
            </a:extLst>
          </p:cNvPr>
          <p:cNvSpPr>
            <a:spLocks noChangeAspect="1" noChangeArrowheads="1"/>
          </p:cNvSpPr>
          <p:nvPr/>
        </p:nvSpPr>
        <p:spPr bwMode="ltGray">
          <a:xfrm>
            <a:off x="325438" y="1519238"/>
            <a:ext cx="4276725" cy="2201862"/>
          </a:xfrm>
          <a:prstGeom prst="rect">
            <a:avLst/>
          </a:prstGeom>
          <a:solidFill>
            <a:srgbClr val="CCE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ECFF"/>
            </a:extrusionClr>
            <a:contourClr>
              <a:srgbClr val="CCECFF"/>
            </a:contourClr>
          </a:sp3d>
        </p:spPr>
        <p:txBody>
          <a:bodyPr wrap="none" anchor="ctr">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055" name="Freeform 53">
            <a:extLst>
              <a:ext uri="{FF2B5EF4-FFF2-40B4-BE49-F238E27FC236}">
                <a16:creationId xmlns:a16="http://schemas.microsoft.com/office/drawing/2014/main" id="{61A3C61A-EFDB-7448-9281-8CD1D3295911}"/>
              </a:ext>
            </a:extLst>
          </p:cNvPr>
          <p:cNvSpPr>
            <a:spLocks/>
          </p:cNvSpPr>
          <p:nvPr/>
        </p:nvSpPr>
        <p:spPr bwMode="auto">
          <a:xfrm>
            <a:off x="1409700" y="2525713"/>
            <a:ext cx="3175" cy="11112"/>
          </a:xfrm>
          <a:custGeom>
            <a:avLst/>
            <a:gdLst>
              <a:gd name="T0" fmla="*/ 2147483647 w 2"/>
              <a:gd name="T1" fmla="*/ 2147483647 h 7"/>
              <a:gd name="T2" fmla="*/ 2147483647 w 2"/>
              <a:gd name="T3" fmla="*/ 2147483647 h 7"/>
              <a:gd name="T4" fmla="*/ 0 w 2"/>
              <a:gd name="T5" fmla="*/ 0 h 7"/>
              <a:gd name="T6" fmla="*/ 2147483647 w 2"/>
              <a:gd name="T7" fmla="*/ 2147483647 h 7"/>
              <a:gd name="T8" fmla="*/ 0 60000 65536"/>
              <a:gd name="T9" fmla="*/ 0 60000 65536"/>
              <a:gd name="T10" fmla="*/ 0 60000 65536"/>
              <a:gd name="T11" fmla="*/ 0 60000 65536"/>
              <a:gd name="T12" fmla="*/ 0 w 2"/>
              <a:gd name="T13" fmla="*/ 0 h 7"/>
              <a:gd name="T14" fmla="*/ 2 w 2"/>
              <a:gd name="T15" fmla="*/ 7 h 7"/>
            </a:gdLst>
            <a:ahLst/>
            <a:cxnLst>
              <a:cxn ang="T8">
                <a:pos x="T0" y="T1"/>
              </a:cxn>
              <a:cxn ang="T9">
                <a:pos x="T2" y="T3"/>
              </a:cxn>
              <a:cxn ang="T10">
                <a:pos x="T4" y="T5"/>
              </a:cxn>
              <a:cxn ang="T11">
                <a:pos x="T6" y="T7"/>
              </a:cxn>
            </a:cxnLst>
            <a:rect l="T12" t="T13" r="T14" b="T15"/>
            <a:pathLst>
              <a:path w="2" h="7">
                <a:moveTo>
                  <a:pt x="2" y="7"/>
                </a:moveTo>
                <a:lnTo>
                  <a:pt x="2" y="3"/>
                </a:lnTo>
                <a:lnTo>
                  <a:pt x="0" y="0"/>
                </a:lnTo>
                <a:lnTo>
                  <a:pt x="2"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056" name="Freeform 61">
            <a:extLst>
              <a:ext uri="{FF2B5EF4-FFF2-40B4-BE49-F238E27FC236}">
                <a16:creationId xmlns:a16="http://schemas.microsoft.com/office/drawing/2014/main" id="{747D64B9-0F98-7B45-8ACE-BAE39106F3D7}"/>
              </a:ext>
            </a:extLst>
          </p:cNvPr>
          <p:cNvSpPr>
            <a:spLocks/>
          </p:cNvSpPr>
          <p:nvPr/>
        </p:nvSpPr>
        <p:spPr bwMode="auto">
          <a:xfrm>
            <a:off x="1873250" y="2525713"/>
            <a:ext cx="3175" cy="11112"/>
          </a:xfrm>
          <a:custGeom>
            <a:avLst/>
            <a:gdLst>
              <a:gd name="T0" fmla="*/ 2147483647 w 2"/>
              <a:gd name="T1" fmla="*/ 2147483647 h 7"/>
              <a:gd name="T2" fmla="*/ 2147483647 w 2"/>
              <a:gd name="T3" fmla="*/ 2147483647 h 7"/>
              <a:gd name="T4" fmla="*/ 0 w 2"/>
              <a:gd name="T5" fmla="*/ 0 h 7"/>
              <a:gd name="T6" fmla="*/ 2147483647 w 2"/>
              <a:gd name="T7" fmla="*/ 2147483647 h 7"/>
              <a:gd name="T8" fmla="*/ 0 60000 65536"/>
              <a:gd name="T9" fmla="*/ 0 60000 65536"/>
              <a:gd name="T10" fmla="*/ 0 60000 65536"/>
              <a:gd name="T11" fmla="*/ 0 60000 65536"/>
              <a:gd name="T12" fmla="*/ 0 w 2"/>
              <a:gd name="T13" fmla="*/ 0 h 7"/>
              <a:gd name="T14" fmla="*/ 2 w 2"/>
              <a:gd name="T15" fmla="*/ 7 h 7"/>
            </a:gdLst>
            <a:ahLst/>
            <a:cxnLst>
              <a:cxn ang="T8">
                <a:pos x="T0" y="T1"/>
              </a:cxn>
              <a:cxn ang="T9">
                <a:pos x="T2" y="T3"/>
              </a:cxn>
              <a:cxn ang="T10">
                <a:pos x="T4" y="T5"/>
              </a:cxn>
              <a:cxn ang="T11">
                <a:pos x="T6" y="T7"/>
              </a:cxn>
            </a:cxnLst>
            <a:rect l="T12" t="T13" r="T14" b="T15"/>
            <a:pathLst>
              <a:path w="2" h="7">
                <a:moveTo>
                  <a:pt x="2" y="7"/>
                </a:moveTo>
                <a:lnTo>
                  <a:pt x="2" y="3"/>
                </a:lnTo>
                <a:lnTo>
                  <a:pt x="0" y="0"/>
                </a:lnTo>
                <a:lnTo>
                  <a:pt x="2"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057" name="Freeform 69">
            <a:extLst>
              <a:ext uri="{FF2B5EF4-FFF2-40B4-BE49-F238E27FC236}">
                <a16:creationId xmlns:a16="http://schemas.microsoft.com/office/drawing/2014/main" id="{8D285A02-AAB0-3E43-A664-3ECAAC893164}"/>
              </a:ext>
            </a:extLst>
          </p:cNvPr>
          <p:cNvSpPr>
            <a:spLocks/>
          </p:cNvSpPr>
          <p:nvPr/>
        </p:nvSpPr>
        <p:spPr bwMode="auto">
          <a:xfrm>
            <a:off x="2332038" y="2525713"/>
            <a:ext cx="7937" cy="11112"/>
          </a:xfrm>
          <a:custGeom>
            <a:avLst/>
            <a:gdLst>
              <a:gd name="T0" fmla="*/ 2147483647 w 5"/>
              <a:gd name="T1" fmla="*/ 2147483647 h 7"/>
              <a:gd name="T2" fmla="*/ 2147483647 w 5"/>
              <a:gd name="T3" fmla="*/ 2147483647 h 7"/>
              <a:gd name="T4" fmla="*/ 0 w 5"/>
              <a:gd name="T5" fmla="*/ 0 h 7"/>
              <a:gd name="T6" fmla="*/ 2147483647 w 5"/>
              <a:gd name="T7" fmla="*/ 2147483647 h 7"/>
              <a:gd name="T8" fmla="*/ 0 60000 65536"/>
              <a:gd name="T9" fmla="*/ 0 60000 65536"/>
              <a:gd name="T10" fmla="*/ 0 60000 65536"/>
              <a:gd name="T11" fmla="*/ 0 60000 65536"/>
              <a:gd name="T12" fmla="*/ 0 w 5"/>
              <a:gd name="T13" fmla="*/ 0 h 7"/>
              <a:gd name="T14" fmla="*/ 5 w 5"/>
              <a:gd name="T15" fmla="*/ 7 h 7"/>
            </a:gdLst>
            <a:ahLst/>
            <a:cxnLst>
              <a:cxn ang="T8">
                <a:pos x="T0" y="T1"/>
              </a:cxn>
              <a:cxn ang="T9">
                <a:pos x="T2" y="T3"/>
              </a:cxn>
              <a:cxn ang="T10">
                <a:pos x="T4" y="T5"/>
              </a:cxn>
              <a:cxn ang="T11">
                <a:pos x="T6" y="T7"/>
              </a:cxn>
            </a:cxnLst>
            <a:rect l="T12" t="T13" r="T14" b="T15"/>
            <a:pathLst>
              <a:path w="5" h="7">
                <a:moveTo>
                  <a:pt x="5" y="7"/>
                </a:moveTo>
                <a:lnTo>
                  <a:pt x="5" y="3"/>
                </a:lnTo>
                <a:lnTo>
                  <a:pt x="0" y="0"/>
                </a:lnTo>
                <a:lnTo>
                  <a:pt x="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058" name="Freeform 77">
            <a:extLst>
              <a:ext uri="{FF2B5EF4-FFF2-40B4-BE49-F238E27FC236}">
                <a16:creationId xmlns:a16="http://schemas.microsoft.com/office/drawing/2014/main" id="{5A9BDC36-A0E7-0D44-A9F6-E2FCFDB3FCE3}"/>
              </a:ext>
            </a:extLst>
          </p:cNvPr>
          <p:cNvSpPr>
            <a:spLocks/>
          </p:cNvSpPr>
          <p:nvPr/>
        </p:nvSpPr>
        <p:spPr bwMode="auto">
          <a:xfrm>
            <a:off x="2795588" y="2525713"/>
            <a:ext cx="6350" cy="11112"/>
          </a:xfrm>
          <a:custGeom>
            <a:avLst/>
            <a:gdLst>
              <a:gd name="T0" fmla="*/ 2147483647 w 4"/>
              <a:gd name="T1" fmla="*/ 2147483647 h 7"/>
              <a:gd name="T2" fmla="*/ 2147483647 w 4"/>
              <a:gd name="T3" fmla="*/ 2147483647 h 7"/>
              <a:gd name="T4" fmla="*/ 0 w 4"/>
              <a:gd name="T5" fmla="*/ 0 h 7"/>
              <a:gd name="T6" fmla="*/ 2147483647 w 4"/>
              <a:gd name="T7" fmla="*/ 2147483647 h 7"/>
              <a:gd name="T8" fmla="*/ 0 60000 65536"/>
              <a:gd name="T9" fmla="*/ 0 60000 65536"/>
              <a:gd name="T10" fmla="*/ 0 60000 65536"/>
              <a:gd name="T11" fmla="*/ 0 60000 65536"/>
              <a:gd name="T12" fmla="*/ 0 w 4"/>
              <a:gd name="T13" fmla="*/ 0 h 7"/>
              <a:gd name="T14" fmla="*/ 4 w 4"/>
              <a:gd name="T15" fmla="*/ 7 h 7"/>
            </a:gdLst>
            <a:ahLst/>
            <a:cxnLst>
              <a:cxn ang="T8">
                <a:pos x="T0" y="T1"/>
              </a:cxn>
              <a:cxn ang="T9">
                <a:pos x="T2" y="T3"/>
              </a:cxn>
              <a:cxn ang="T10">
                <a:pos x="T4" y="T5"/>
              </a:cxn>
              <a:cxn ang="T11">
                <a:pos x="T6" y="T7"/>
              </a:cxn>
            </a:cxnLst>
            <a:rect l="T12" t="T13" r="T14" b="T15"/>
            <a:pathLst>
              <a:path w="4" h="7">
                <a:moveTo>
                  <a:pt x="4" y="7"/>
                </a:moveTo>
                <a:lnTo>
                  <a:pt x="4" y="3"/>
                </a:lnTo>
                <a:lnTo>
                  <a:pt x="0" y="0"/>
                </a:lnTo>
                <a:lnTo>
                  <a:pt x="4"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059" name="Rectangle 14">
            <a:extLst>
              <a:ext uri="{FF2B5EF4-FFF2-40B4-BE49-F238E27FC236}">
                <a16:creationId xmlns:a16="http://schemas.microsoft.com/office/drawing/2014/main" id="{31EC7768-8FE4-DC43-AB0B-2E4B76B8DEE1}"/>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讨论：迭代开发策略</a:t>
            </a:r>
            <a:endParaRPr lang="en-US" altLang="zh-CN">
              <a:ea typeface="宋体" panose="02010600030101010101" pitchFamily="2" charset="-122"/>
            </a:endParaRPr>
          </a:p>
        </p:txBody>
      </p:sp>
      <p:sp>
        <p:nvSpPr>
          <p:cNvPr id="2060" name="Rectangle 3">
            <a:extLst>
              <a:ext uri="{FF2B5EF4-FFF2-40B4-BE49-F238E27FC236}">
                <a16:creationId xmlns:a16="http://schemas.microsoft.com/office/drawing/2014/main" id="{7C5BE0D1-5C48-7343-BF60-0A90CBE2DA5D}"/>
              </a:ext>
            </a:extLst>
          </p:cNvPr>
          <p:cNvSpPr>
            <a:spLocks noChangeAspect="1" noChangeArrowheads="1"/>
          </p:cNvSpPr>
          <p:nvPr/>
        </p:nvSpPr>
        <p:spPr bwMode="ltGray">
          <a:xfrm>
            <a:off x="4602163" y="3721100"/>
            <a:ext cx="4276725" cy="2178050"/>
          </a:xfrm>
          <a:prstGeom prst="rect">
            <a:avLst/>
          </a:prstGeom>
          <a:solidFill>
            <a:srgbClr val="CCE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ECFF"/>
            </a:extrusionClr>
            <a:contourClr>
              <a:srgbClr val="CCECFF"/>
            </a:contourClr>
          </a:sp3d>
        </p:spPr>
        <p:txBody>
          <a:bodyPr wrap="none" anchor="ctr">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061" name="Rectangle 4">
            <a:extLst>
              <a:ext uri="{FF2B5EF4-FFF2-40B4-BE49-F238E27FC236}">
                <a16:creationId xmlns:a16="http://schemas.microsoft.com/office/drawing/2014/main" id="{1F1EB95A-1BD2-D44A-8F6A-615318268182}"/>
              </a:ext>
            </a:extLst>
          </p:cNvPr>
          <p:cNvSpPr>
            <a:spLocks noChangeAspect="1" noChangeArrowheads="1"/>
          </p:cNvSpPr>
          <p:nvPr/>
        </p:nvSpPr>
        <p:spPr bwMode="ltGray">
          <a:xfrm>
            <a:off x="4602163" y="1519238"/>
            <a:ext cx="4276725" cy="2201862"/>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tx1"/>
            </a:extrusionClr>
            <a:contourClr>
              <a:schemeClr val="bg1"/>
            </a:contourClr>
          </a:sp3d>
        </p:spPr>
        <p:txBody>
          <a:bodyPr wrap="none" anchor="ctr">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aphicFrame>
        <p:nvGraphicFramePr>
          <p:cNvPr id="2050" name="Object 8">
            <a:extLst>
              <a:ext uri="{FF2B5EF4-FFF2-40B4-BE49-F238E27FC236}">
                <a16:creationId xmlns:a16="http://schemas.microsoft.com/office/drawing/2014/main" id="{44375086-FCE2-CB46-8CC9-C9126D36298B}"/>
              </a:ext>
            </a:extLst>
          </p:cNvPr>
          <p:cNvGraphicFramePr>
            <a:graphicFrameLocks noChangeAspect="1"/>
          </p:cNvGraphicFramePr>
          <p:nvPr/>
        </p:nvGraphicFramePr>
        <p:xfrm>
          <a:off x="409575" y="4070350"/>
          <a:ext cx="4073525" cy="1758950"/>
        </p:xfrm>
        <a:graphic>
          <a:graphicData uri="http://schemas.openxmlformats.org/presentationml/2006/ole">
            <mc:AlternateContent xmlns:mc="http://schemas.openxmlformats.org/markup-compatibility/2006">
              <mc:Choice xmlns:v="urn:schemas-microsoft-com:vml" Requires="v">
                <p:oleObj spid="_x0000_s2282" name="CorelDRAW" r:id="rId4" imgW="11468100" imgH="4546600" progId="CorelDRAW.Graphic.9">
                  <p:embed/>
                </p:oleObj>
              </mc:Choice>
              <mc:Fallback>
                <p:oleObj name="CorelDRAW" r:id="rId4" imgW="11468100" imgH="4546600" progId="CorelDRAW.Graphic.9">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575" y="4070350"/>
                        <a:ext cx="4073525"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62" name="Rectangle 9">
            <a:extLst>
              <a:ext uri="{FF2B5EF4-FFF2-40B4-BE49-F238E27FC236}">
                <a16:creationId xmlns:a16="http://schemas.microsoft.com/office/drawing/2014/main" id="{4829FB31-05C6-F547-BF12-02C2535488B6}"/>
              </a:ext>
            </a:extLst>
          </p:cNvPr>
          <p:cNvSpPr>
            <a:spLocks noChangeAspect="1" noChangeArrowheads="1"/>
          </p:cNvSpPr>
          <p:nvPr/>
        </p:nvSpPr>
        <p:spPr bwMode="auto">
          <a:xfrm>
            <a:off x="265113" y="3748088"/>
            <a:ext cx="90963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ts val="2000"/>
              </a:lnSpc>
              <a:spcBef>
                <a:spcPts val="900"/>
              </a:spcBef>
            </a:pPr>
            <a:r>
              <a:rPr lang="zh-CN" altLang="en-US" sz="1600">
                <a:solidFill>
                  <a:schemeClr val="bg2"/>
                </a:solidFill>
              </a:rPr>
              <a:t>演化</a:t>
            </a:r>
            <a:r>
              <a:rPr lang="en-US" altLang="zh-CN" sz="1600">
                <a:solidFill>
                  <a:schemeClr val="bg2"/>
                </a:solidFill>
              </a:rPr>
              <a:t> (2)</a:t>
            </a:r>
          </a:p>
        </p:txBody>
      </p:sp>
      <p:graphicFrame>
        <p:nvGraphicFramePr>
          <p:cNvPr id="2051" name="Object 10">
            <a:extLst>
              <a:ext uri="{FF2B5EF4-FFF2-40B4-BE49-F238E27FC236}">
                <a16:creationId xmlns:a16="http://schemas.microsoft.com/office/drawing/2014/main" id="{84CD79EC-4EAF-A841-A494-A64D28FBCA28}"/>
              </a:ext>
            </a:extLst>
          </p:cNvPr>
          <p:cNvGraphicFramePr>
            <a:graphicFrameLocks noChangeAspect="1"/>
          </p:cNvGraphicFramePr>
          <p:nvPr/>
        </p:nvGraphicFramePr>
        <p:xfrm>
          <a:off x="4719638" y="1876425"/>
          <a:ext cx="4073525" cy="1754188"/>
        </p:xfrm>
        <a:graphic>
          <a:graphicData uri="http://schemas.openxmlformats.org/presentationml/2006/ole">
            <mc:AlternateContent xmlns:mc="http://schemas.openxmlformats.org/markup-compatibility/2006">
              <mc:Choice xmlns:v="urn:schemas-microsoft-com:vml" Requires="v">
                <p:oleObj spid="_x0000_s2283" name="CorelDRAW" r:id="rId6" imgW="11468100" imgH="4546600" progId="CorelDraw.Graphic.8">
                  <p:embed/>
                </p:oleObj>
              </mc:Choice>
              <mc:Fallback>
                <p:oleObj name="CorelDRAW" r:id="rId6" imgW="11468100" imgH="4546600" progId="CorelDraw.Graphic.8">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9638" y="1876425"/>
                        <a:ext cx="4073525" cy="175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63" name="Rectangle 11">
            <a:extLst>
              <a:ext uri="{FF2B5EF4-FFF2-40B4-BE49-F238E27FC236}">
                <a16:creationId xmlns:a16="http://schemas.microsoft.com/office/drawing/2014/main" id="{700932C0-9CFA-5049-B7F8-2225A288DED4}"/>
              </a:ext>
            </a:extLst>
          </p:cNvPr>
          <p:cNvSpPr>
            <a:spLocks noChangeAspect="1" noChangeArrowheads="1"/>
          </p:cNvSpPr>
          <p:nvPr/>
        </p:nvSpPr>
        <p:spPr bwMode="auto">
          <a:xfrm>
            <a:off x="4573588" y="1587500"/>
            <a:ext cx="12652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600">
                <a:solidFill>
                  <a:schemeClr val="bg2"/>
                </a:solidFill>
              </a:rPr>
              <a:t>增量交付</a:t>
            </a:r>
            <a:r>
              <a:rPr lang="en-US" altLang="zh-CN" sz="1600">
                <a:solidFill>
                  <a:schemeClr val="bg2"/>
                </a:solidFill>
              </a:rPr>
              <a:t>(3)</a:t>
            </a:r>
          </a:p>
        </p:txBody>
      </p:sp>
      <p:graphicFrame>
        <p:nvGraphicFramePr>
          <p:cNvPr id="2052" name="Object 12">
            <a:extLst>
              <a:ext uri="{FF2B5EF4-FFF2-40B4-BE49-F238E27FC236}">
                <a16:creationId xmlns:a16="http://schemas.microsoft.com/office/drawing/2014/main" id="{AB31FF3C-13AA-744A-B17D-AC27CDEDEB96}"/>
              </a:ext>
            </a:extLst>
          </p:cNvPr>
          <p:cNvGraphicFramePr>
            <a:graphicFrameLocks noChangeAspect="1"/>
          </p:cNvGraphicFramePr>
          <p:nvPr/>
        </p:nvGraphicFramePr>
        <p:xfrm>
          <a:off x="4760913" y="4186238"/>
          <a:ext cx="4071937" cy="1622425"/>
        </p:xfrm>
        <a:graphic>
          <a:graphicData uri="http://schemas.openxmlformats.org/presentationml/2006/ole">
            <mc:AlternateContent xmlns:mc="http://schemas.openxmlformats.org/markup-compatibility/2006">
              <mc:Choice xmlns:v="urn:schemas-microsoft-com:vml" Requires="v">
                <p:oleObj spid="_x0000_s2284" name="CorelDRAW" r:id="rId8" imgW="11468100" imgH="4191000" progId="CorelDraw.Graphic.8">
                  <p:embed/>
                </p:oleObj>
              </mc:Choice>
              <mc:Fallback>
                <p:oleObj name="CorelDRAW" r:id="rId8" imgW="11468100" imgH="4191000" progId="CorelDraw.Graphic.8">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0913" y="4186238"/>
                        <a:ext cx="4071937" cy="162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64" name="Rectangle 13">
            <a:extLst>
              <a:ext uri="{FF2B5EF4-FFF2-40B4-BE49-F238E27FC236}">
                <a16:creationId xmlns:a16="http://schemas.microsoft.com/office/drawing/2014/main" id="{DC1494A2-7920-6746-A552-A83FF26C07B6}"/>
              </a:ext>
            </a:extLst>
          </p:cNvPr>
          <p:cNvSpPr>
            <a:spLocks noChangeAspect="1" noChangeArrowheads="1"/>
          </p:cNvSpPr>
          <p:nvPr/>
        </p:nvSpPr>
        <p:spPr bwMode="auto">
          <a:xfrm>
            <a:off x="4518025" y="3748088"/>
            <a:ext cx="8509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ts val="2000"/>
              </a:lnSpc>
              <a:spcBef>
                <a:spcPts val="900"/>
              </a:spcBef>
            </a:pPr>
            <a:r>
              <a:rPr lang="zh-CN" altLang="en-US" sz="1600">
                <a:solidFill>
                  <a:schemeClr val="bg2"/>
                </a:solidFill>
              </a:rPr>
              <a:t>设计</a:t>
            </a:r>
            <a:r>
              <a:rPr lang="en-US" altLang="zh-CN" sz="1600">
                <a:solidFill>
                  <a:schemeClr val="bg2"/>
                </a:solidFill>
              </a:rPr>
              <a:t>(4)</a:t>
            </a:r>
          </a:p>
        </p:txBody>
      </p:sp>
      <p:sp>
        <p:nvSpPr>
          <p:cNvPr id="2065" name="Rectangle 15">
            <a:extLst>
              <a:ext uri="{FF2B5EF4-FFF2-40B4-BE49-F238E27FC236}">
                <a16:creationId xmlns:a16="http://schemas.microsoft.com/office/drawing/2014/main" id="{B155620A-8ECF-854F-8DA2-4D327E700C2A}"/>
              </a:ext>
            </a:extLst>
          </p:cNvPr>
          <p:cNvSpPr>
            <a:spLocks noChangeArrowheads="1"/>
          </p:cNvSpPr>
          <p:nvPr/>
        </p:nvSpPr>
        <p:spPr bwMode="auto">
          <a:xfrm>
            <a:off x="558800" y="2484438"/>
            <a:ext cx="400050" cy="17145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066" name="Rectangle 16">
            <a:extLst>
              <a:ext uri="{FF2B5EF4-FFF2-40B4-BE49-F238E27FC236}">
                <a16:creationId xmlns:a16="http://schemas.microsoft.com/office/drawing/2014/main" id="{74AF52F9-0DF7-014C-B7F7-A7C1B61CD56D}"/>
              </a:ext>
            </a:extLst>
          </p:cNvPr>
          <p:cNvSpPr>
            <a:spLocks noChangeArrowheads="1"/>
          </p:cNvSpPr>
          <p:nvPr/>
        </p:nvSpPr>
        <p:spPr bwMode="auto">
          <a:xfrm>
            <a:off x="558800" y="2484438"/>
            <a:ext cx="400050" cy="17145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067" name="Rectangle 17">
            <a:extLst>
              <a:ext uri="{FF2B5EF4-FFF2-40B4-BE49-F238E27FC236}">
                <a16:creationId xmlns:a16="http://schemas.microsoft.com/office/drawing/2014/main" id="{88929CA9-32F1-A242-A70B-621D6CE52BC6}"/>
              </a:ext>
            </a:extLst>
          </p:cNvPr>
          <p:cNvSpPr>
            <a:spLocks noChangeArrowheads="1"/>
          </p:cNvSpPr>
          <p:nvPr/>
        </p:nvSpPr>
        <p:spPr bwMode="auto">
          <a:xfrm>
            <a:off x="1001713" y="2438400"/>
            <a:ext cx="401637" cy="217488"/>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068" name="Rectangle 18">
            <a:extLst>
              <a:ext uri="{FF2B5EF4-FFF2-40B4-BE49-F238E27FC236}">
                <a16:creationId xmlns:a16="http://schemas.microsoft.com/office/drawing/2014/main" id="{6586AB14-852F-6E41-A5B6-E0BA37B05DE4}"/>
              </a:ext>
            </a:extLst>
          </p:cNvPr>
          <p:cNvSpPr>
            <a:spLocks noChangeArrowheads="1"/>
          </p:cNvSpPr>
          <p:nvPr/>
        </p:nvSpPr>
        <p:spPr bwMode="auto">
          <a:xfrm>
            <a:off x="1001713" y="2438400"/>
            <a:ext cx="401637" cy="21748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069" name="Rectangle 19">
            <a:extLst>
              <a:ext uri="{FF2B5EF4-FFF2-40B4-BE49-F238E27FC236}">
                <a16:creationId xmlns:a16="http://schemas.microsoft.com/office/drawing/2014/main" id="{FF2EE80E-144E-7A44-AD3C-39B30B903F17}"/>
              </a:ext>
            </a:extLst>
          </p:cNvPr>
          <p:cNvSpPr>
            <a:spLocks noChangeArrowheads="1"/>
          </p:cNvSpPr>
          <p:nvPr/>
        </p:nvSpPr>
        <p:spPr bwMode="auto">
          <a:xfrm>
            <a:off x="1465263" y="2365375"/>
            <a:ext cx="401637" cy="290513"/>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070" name="Rectangle 20">
            <a:extLst>
              <a:ext uri="{FF2B5EF4-FFF2-40B4-BE49-F238E27FC236}">
                <a16:creationId xmlns:a16="http://schemas.microsoft.com/office/drawing/2014/main" id="{A3FA074D-800A-3C48-B3FA-8D9292C4A0EF}"/>
              </a:ext>
            </a:extLst>
          </p:cNvPr>
          <p:cNvSpPr>
            <a:spLocks noChangeArrowheads="1"/>
          </p:cNvSpPr>
          <p:nvPr/>
        </p:nvSpPr>
        <p:spPr bwMode="auto">
          <a:xfrm>
            <a:off x="1465263" y="2365375"/>
            <a:ext cx="401637" cy="290513"/>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071" name="Rectangle 21">
            <a:extLst>
              <a:ext uri="{FF2B5EF4-FFF2-40B4-BE49-F238E27FC236}">
                <a16:creationId xmlns:a16="http://schemas.microsoft.com/office/drawing/2014/main" id="{06C27BF4-73C7-B54E-913A-303D5D63F7C6}"/>
              </a:ext>
            </a:extLst>
          </p:cNvPr>
          <p:cNvSpPr>
            <a:spLocks noChangeArrowheads="1"/>
          </p:cNvSpPr>
          <p:nvPr/>
        </p:nvSpPr>
        <p:spPr bwMode="auto">
          <a:xfrm>
            <a:off x="1928813" y="2365375"/>
            <a:ext cx="400050" cy="290513"/>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072" name="Rectangle 22">
            <a:extLst>
              <a:ext uri="{FF2B5EF4-FFF2-40B4-BE49-F238E27FC236}">
                <a16:creationId xmlns:a16="http://schemas.microsoft.com/office/drawing/2014/main" id="{39390E53-5089-7146-B418-02805AC84253}"/>
              </a:ext>
            </a:extLst>
          </p:cNvPr>
          <p:cNvSpPr>
            <a:spLocks noChangeArrowheads="1"/>
          </p:cNvSpPr>
          <p:nvPr/>
        </p:nvSpPr>
        <p:spPr bwMode="auto">
          <a:xfrm>
            <a:off x="1928813" y="2365375"/>
            <a:ext cx="400050" cy="290513"/>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073" name="Rectangle 23">
            <a:extLst>
              <a:ext uri="{FF2B5EF4-FFF2-40B4-BE49-F238E27FC236}">
                <a16:creationId xmlns:a16="http://schemas.microsoft.com/office/drawing/2014/main" id="{5B7BA3B9-C273-0A4C-8195-9D1F0CEED805}"/>
              </a:ext>
            </a:extLst>
          </p:cNvPr>
          <p:cNvSpPr>
            <a:spLocks noChangeArrowheads="1"/>
          </p:cNvSpPr>
          <p:nvPr/>
        </p:nvSpPr>
        <p:spPr bwMode="auto">
          <a:xfrm>
            <a:off x="2393950" y="2365375"/>
            <a:ext cx="398463" cy="290513"/>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074" name="Rectangle 24">
            <a:extLst>
              <a:ext uri="{FF2B5EF4-FFF2-40B4-BE49-F238E27FC236}">
                <a16:creationId xmlns:a16="http://schemas.microsoft.com/office/drawing/2014/main" id="{0AC498DC-94C2-9B4B-A30E-D263F2ABEB73}"/>
              </a:ext>
            </a:extLst>
          </p:cNvPr>
          <p:cNvSpPr>
            <a:spLocks noChangeArrowheads="1"/>
          </p:cNvSpPr>
          <p:nvPr/>
        </p:nvSpPr>
        <p:spPr bwMode="auto">
          <a:xfrm>
            <a:off x="2393950" y="2365375"/>
            <a:ext cx="398463" cy="290513"/>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075" name="Rectangle 25">
            <a:extLst>
              <a:ext uri="{FF2B5EF4-FFF2-40B4-BE49-F238E27FC236}">
                <a16:creationId xmlns:a16="http://schemas.microsoft.com/office/drawing/2014/main" id="{841EA91E-B198-254B-8E3A-5BC2224C26FE}"/>
              </a:ext>
            </a:extLst>
          </p:cNvPr>
          <p:cNvSpPr>
            <a:spLocks noChangeArrowheads="1"/>
          </p:cNvSpPr>
          <p:nvPr/>
        </p:nvSpPr>
        <p:spPr bwMode="auto">
          <a:xfrm>
            <a:off x="2857500" y="2365375"/>
            <a:ext cx="401638" cy="290513"/>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076" name="Rectangle 26">
            <a:extLst>
              <a:ext uri="{FF2B5EF4-FFF2-40B4-BE49-F238E27FC236}">
                <a16:creationId xmlns:a16="http://schemas.microsoft.com/office/drawing/2014/main" id="{774CADBD-9761-764B-A995-38A6DFAD7EAB}"/>
              </a:ext>
            </a:extLst>
          </p:cNvPr>
          <p:cNvSpPr>
            <a:spLocks noChangeArrowheads="1"/>
          </p:cNvSpPr>
          <p:nvPr/>
        </p:nvSpPr>
        <p:spPr bwMode="auto">
          <a:xfrm>
            <a:off x="2857500" y="2365375"/>
            <a:ext cx="401638" cy="290513"/>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077" name="Rectangle 27">
            <a:extLst>
              <a:ext uri="{FF2B5EF4-FFF2-40B4-BE49-F238E27FC236}">
                <a16:creationId xmlns:a16="http://schemas.microsoft.com/office/drawing/2014/main" id="{0D208886-F947-0646-8401-5F375EB253A1}"/>
              </a:ext>
            </a:extLst>
          </p:cNvPr>
          <p:cNvSpPr>
            <a:spLocks noChangeArrowheads="1"/>
          </p:cNvSpPr>
          <p:nvPr/>
        </p:nvSpPr>
        <p:spPr bwMode="auto">
          <a:xfrm>
            <a:off x="3321050" y="2428875"/>
            <a:ext cx="401638" cy="227013"/>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078" name="Rectangle 28">
            <a:extLst>
              <a:ext uri="{FF2B5EF4-FFF2-40B4-BE49-F238E27FC236}">
                <a16:creationId xmlns:a16="http://schemas.microsoft.com/office/drawing/2014/main" id="{1D91E153-5995-7F4C-B1BA-CB3596D0E21A}"/>
              </a:ext>
            </a:extLst>
          </p:cNvPr>
          <p:cNvSpPr>
            <a:spLocks noChangeArrowheads="1"/>
          </p:cNvSpPr>
          <p:nvPr/>
        </p:nvSpPr>
        <p:spPr bwMode="auto">
          <a:xfrm>
            <a:off x="3321050" y="2428875"/>
            <a:ext cx="401638" cy="227013"/>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079" name="Rectangle 29">
            <a:extLst>
              <a:ext uri="{FF2B5EF4-FFF2-40B4-BE49-F238E27FC236}">
                <a16:creationId xmlns:a16="http://schemas.microsoft.com/office/drawing/2014/main" id="{65684722-E653-084C-9F95-3312258F0B78}"/>
              </a:ext>
            </a:extLst>
          </p:cNvPr>
          <p:cNvSpPr>
            <a:spLocks noChangeArrowheads="1"/>
          </p:cNvSpPr>
          <p:nvPr/>
        </p:nvSpPr>
        <p:spPr bwMode="auto">
          <a:xfrm>
            <a:off x="3784600" y="2428875"/>
            <a:ext cx="400050" cy="227013"/>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080" name="Rectangle 30">
            <a:extLst>
              <a:ext uri="{FF2B5EF4-FFF2-40B4-BE49-F238E27FC236}">
                <a16:creationId xmlns:a16="http://schemas.microsoft.com/office/drawing/2014/main" id="{2E50C386-598D-D047-9B53-115CF7F2C45F}"/>
              </a:ext>
            </a:extLst>
          </p:cNvPr>
          <p:cNvSpPr>
            <a:spLocks noChangeArrowheads="1"/>
          </p:cNvSpPr>
          <p:nvPr/>
        </p:nvSpPr>
        <p:spPr bwMode="auto">
          <a:xfrm>
            <a:off x="3784600" y="2428875"/>
            <a:ext cx="400050" cy="227013"/>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081" name="Line 31">
            <a:extLst>
              <a:ext uri="{FF2B5EF4-FFF2-40B4-BE49-F238E27FC236}">
                <a16:creationId xmlns:a16="http://schemas.microsoft.com/office/drawing/2014/main" id="{BFB4C868-939B-F94C-B81E-2C23C19EC576}"/>
              </a:ext>
            </a:extLst>
          </p:cNvPr>
          <p:cNvSpPr>
            <a:spLocks noChangeShapeType="1"/>
          </p:cNvSpPr>
          <p:nvPr/>
        </p:nvSpPr>
        <p:spPr bwMode="auto">
          <a:xfrm>
            <a:off x="460375" y="2655888"/>
            <a:ext cx="3979863"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2" name="Freeform 32">
            <a:extLst>
              <a:ext uri="{FF2B5EF4-FFF2-40B4-BE49-F238E27FC236}">
                <a16:creationId xmlns:a16="http://schemas.microsoft.com/office/drawing/2014/main" id="{48235180-67B4-4247-9D50-1F4FD0333019}"/>
              </a:ext>
            </a:extLst>
          </p:cNvPr>
          <p:cNvSpPr>
            <a:spLocks/>
          </p:cNvSpPr>
          <p:nvPr/>
        </p:nvSpPr>
        <p:spPr bwMode="auto">
          <a:xfrm>
            <a:off x="4410075" y="2630488"/>
            <a:ext cx="61913" cy="46037"/>
          </a:xfrm>
          <a:custGeom>
            <a:avLst/>
            <a:gdLst>
              <a:gd name="T0" fmla="*/ 2147483647 w 39"/>
              <a:gd name="T1" fmla="*/ 2147483647 h 29"/>
              <a:gd name="T2" fmla="*/ 0 w 39"/>
              <a:gd name="T3" fmla="*/ 0 h 29"/>
              <a:gd name="T4" fmla="*/ 2147483647 w 39"/>
              <a:gd name="T5" fmla="*/ 0 h 29"/>
              <a:gd name="T6" fmla="*/ 2147483647 w 39"/>
              <a:gd name="T7" fmla="*/ 2147483647 h 29"/>
              <a:gd name="T8" fmla="*/ 2147483647 w 39"/>
              <a:gd name="T9" fmla="*/ 2147483647 h 29"/>
              <a:gd name="T10" fmla="*/ 0 w 39"/>
              <a:gd name="T11" fmla="*/ 2147483647 h 29"/>
              <a:gd name="T12" fmla="*/ 2147483647 w 39"/>
              <a:gd name="T13" fmla="*/ 2147483647 h 29"/>
              <a:gd name="T14" fmla="*/ 0 60000 65536"/>
              <a:gd name="T15" fmla="*/ 0 60000 65536"/>
              <a:gd name="T16" fmla="*/ 0 60000 65536"/>
              <a:gd name="T17" fmla="*/ 0 60000 65536"/>
              <a:gd name="T18" fmla="*/ 0 60000 65536"/>
              <a:gd name="T19" fmla="*/ 0 60000 65536"/>
              <a:gd name="T20" fmla="*/ 0 60000 65536"/>
              <a:gd name="T21" fmla="*/ 0 w 39"/>
              <a:gd name="T22" fmla="*/ 0 h 29"/>
              <a:gd name="T23" fmla="*/ 39 w 3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 h="29">
                <a:moveTo>
                  <a:pt x="19" y="16"/>
                </a:moveTo>
                <a:lnTo>
                  <a:pt x="0" y="0"/>
                </a:lnTo>
                <a:lnTo>
                  <a:pt x="19" y="0"/>
                </a:lnTo>
                <a:lnTo>
                  <a:pt x="39" y="16"/>
                </a:lnTo>
                <a:lnTo>
                  <a:pt x="19" y="29"/>
                </a:lnTo>
                <a:lnTo>
                  <a:pt x="0" y="29"/>
                </a:lnTo>
                <a:lnTo>
                  <a:pt x="19"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083" name="Rectangle 33">
            <a:extLst>
              <a:ext uri="{FF2B5EF4-FFF2-40B4-BE49-F238E27FC236}">
                <a16:creationId xmlns:a16="http://schemas.microsoft.com/office/drawing/2014/main" id="{AA3E952D-B1FA-D54A-BFAF-485C44EF30D3}"/>
              </a:ext>
            </a:extLst>
          </p:cNvPr>
          <p:cNvSpPr>
            <a:spLocks noChangeArrowheads="1"/>
          </p:cNvSpPr>
          <p:nvPr/>
        </p:nvSpPr>
        <p:spPr bwMode="auto">
          <a:xfrm rot="1800000">
            <a:off x="796925" y="3200400"/>
            <a:ext cx="10858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900">
                <a:solidFill>
                  <a:srgbClr val="000000"/>
                </a:solidFill>
              </a:rPr>
              <a:t>Conceptual prototype</a:t>
            </a:r>
            <a:endParaRPr lang="en-US" altLang="zh-CN"/>
          </a:p>
        </p:txBody>
      </p:sp>
      <p:sp>
        <p:nvSpPr>
          <p:cNvPr id="2084" name="Rectangle 34">
            <a:extLst>
              <a:ext uri="{FF2B5EF4-FFF2-40B4-BE49-F238E27FC236}">
                <a16:creationId xmlns:a16="http://schemas.microsoft.com/office/drawing/2014/main" id="{385FBFE0-1F28-0F4B-85CF-A3E9C6EB1B03}"/>
              </a:ext>
            </a:extLst>
          </p:cNvPr>
          <p:cNvSpPr>
            <a:spLocks noChangeArrowheads="1"/>
          </p:cNvSpPr>
          <p:nvPr/>
        </p:nvSpPr>
        <p:spPr bwMode="auto">
          <a:xfrm rot="1800000">
            <a:off x="1281113" y="3211513"/>
            <a:ext cx="10922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900">
                <a:solidFill>
                  <a:srgbClr val="000000"/>
                </a:solidFill>
              </a:rPr>
              <a:t>Architectural baseline</a:t>
            </a:r>
            <a:endParaRPr lang="en-US" altLang="zh-CN"/>
          </a:p>
        </p:txBody>
      </p:sp>
      <p:sp>
        <p:nvSpPr>
          <p:cNvPr id="2085" name="Rectangle 35">
            <a:extLst>
              <a:ext uri="{FF2B5EF4-FFF2-40B4-BE49-F238E27FC236}">
                <a16:creationId xmlns:a16="http://schemas.microsoft.com/office/drawing/2014/main" id="{584F88FA-A04E-3A4A-BD55-6C962C9484FB}"/>
              </a:ext>
            </a:extLst>
          </p:cNvPr>
          <p:cNvSpPr>
            <a:spLocks noChangeArrowheads="1"/>
          </p:cNvSpPr>
          <p:nvPr/>
        </p:nvSpPr>
        <p:spPr bwMode="auto">
          <a:xfrm rot="1800000">
            <a:off x="3171825" y="3046413"/>
            <a:ext cx="4191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900">
                <a:solidFill>
                  <a:srgbClr val="000000"/>
                </a:solidFill>
              </a:rPr>
              <a:t>Release</a:t>
            </a:r>
            <a:endParaRPr lang="en-US" altLang="zh-CN"/>
          </a:p>
        </p:txBody>
      </p:sp>
      <p:sp>
        <p:nvSpPr>
          <p:cNvPr id="2086" name="Rectangle 36">
            <a:extLst>
              <a:ext uri="{FF2B5EF4-FFF2-40B4-BE49-F238E27FC236}">
                <a16:creationId xmlns:a16="http://schemas.microsoft.com/office/drawing/2014/main" id="{6C615690-A1BF-5B46-A903-E01217542B73}"/>
              </a:ext>
            </a:extLst>
          </p:cNvPr>
          <p:cNvSpPr>
            <a:spLocks noChangeArrowheads="1"/>
          </p:cNvSpPr>
          <p:nvPr/>
        </p:nvSpPr>
        <p:spPr bwMode="auto">
          <a:xfrm rot="1800000">
            <a:off x="4086225" y="3044825"/>
            <a:ext cx="4127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900">
                <a:solidFill>
                  <a:srgbClr val="000000"/>
                </a:solidFill>
              </a:rPr>
              <a:t>Delivery</a:t>
            </a:r>
            <a:endParaRPr lang="en-US" altLang="zh-CN"/>
          </a:p>
        </p:txBody>
      </p:sp>
      <p:sp>
        <p:nvSpPr>
          <p:cNvPr id="2087" name="Rectangle 37">
            <a:extLst>
              <a:ext uri="{FF2B5EF4-FFF2-40B4-BE49-F238E27FC236}">
                <a16:creationId xmlns:a16="http://schemas.microsoft.com/office/drawing/2014/main" id="{77F2C42C-710D-F745-BAE3-76D79B421165}"/>
              </a:ext>
            </a:extLst>
          </p:cNvPr>
          <p:cNvSpPr>
            <a:spLocks noChangeArrowheads="1"/>
          </p:cNvSpPr>
          <p:nvPr/>
        </p:nvSpPr>
        <p:spPr bwMode="auto">
          <a:xfrm>
            <a:off x="1066800" y="2725738"/>
            <a:ext cx="1270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900">
                <a:solidFill>
                  <a:srgbClr val="000000"/>
                </a:solidFill>
              </a:rPr>
              <a:t>#1</a:t>
            </a:r>
            <a:endParaRPr lang="en-US" altLang="zh-CN"/>
          </a:p>
        </p:txBody>
      </p:sp>
      <p:sp>
        <p:nvSpPr>
          <p:cNvPr id="2088" name="Rectangle 38">
            <a:extLst>
              <a:ext uri="{FF2B5EF4-FFF2-40B4-BE49-F238E27FC236}">
                <a16:creationId xmlns:a16="http://schemas.microsoft.com/office/drawing/2014/main" id="{17E8C19A-7A61-AB43-A3C3-B92FBDB7B057}"/>
              </a:ext>
            </a:extLst>
          </p:cNvPr>
          <p:cNvSpPr>
            <a:spLocks noChangeArrowheads="1"/>
          </p:cNvSpPr>
          <p:nvPr/>
        </p:nvSpPr>
        <p:spPr bwMode="auto">
          <a:xfrm>
            <a:off x="1566863" y="2725738"/>
            <a:ext cx="1270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900">
                <a:solidFill>
                  <a:srgbClr val="000000"/>
                </a:solidFill>
              </a:rPr>
              <a:t>#2</a:t>
            </a:r>
            <a:endParaRPr lang="en-US" altLang="zh-CN"/>
          </a:p>
        </p:txBody>
      </p:sp>
      <p:sp>
        <p:nvSpPr>
          <p:cNvPr id="2089" name="Rectangle 39">
            <a:extLst>
              <a:ext uri="{FF2B5EF4-FFF2-40B4-BE49-F238E27FC236}">
                <a16:creationId xmlns:a16="http://schemas.microsoft.com/office/drawing/2014/main" id="{BBD2E565-00A8-524A-9E4D-A93A8CB89B04}"/>
              </a:ext>
            </a:extLst>
          </p:cNvPr>
          <p:cNvSpPr>
            <a:spLocks noChangeArrowheads="1"/>
          </p:cNvSpPr>
          <p:nvPr/>
        </p:nvSpPr>
        <p:spPr bwMode="auto">
          <a:xfrm>
            <a:off x="2009775" y="2725738"/>
            <a:ext cx="2571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900">
                <a:solidFill>
                  <a:srgbClr val="000000"/>
                </a:solidFill>
              </a:rPr>
              <a:t>#n+1</a:t>
            </a:r>
            <a:endParaRPr lang="en-US" altLang="zh-CN"/>
          </a:p>
        </p:txBody>
      </p:sp>
      <p:sp>
        <p:nvSpPr>
          <p:cNvPr id="2090" name="Rectangle 40">
            <a:extLst>
              <a:ext uri="{FF2B5EF4-FFF2-40B4-BE49-F238E27FC236}">
                <a16:creationId xmlns:a16="http://schemas.microsoft.com/office/drawing/2014/main" id="{BFF7CA1C-BA65-1F48-BE8D-AAFE22148409}"/>
              </a:ext>
            </a:extLst>
          </p:cNvPr>
          <p:cNvSpPr>
            <a:spLocks noChangeArrowheads="1"/>
          </p:cNvSpPr>
          <p:nvPr/>
        </p:nvSpPr>
        <p:spPr bwMode="auto">
          <a:xfrm>
            <a:off x="2492375" y="2725738"/>
            <a:ext cx="1905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900">
                <a:solidFill>
                  <a:srgbClr val="000000"/>
                </a:solidFill>
              </a:rPr>
              <a:t># . .</a:t>
            </a:r>
            <a:endParaRPr lang="en-US" altLang="zh-CN"/>
          </a:p>
        </p:txBody>
      </p:sp>
      <p:sp>
        <p:nvSpPr>
          <p:cNvPr id="2091" name="Rectangle 41">
            <a:extLst>
              <a:ext uri="{FF2B5EF4-FFF2-40B4-BE49-F238E27FC236}">
                <a16:creationId xmlns:a16="http://schemas.microsoft.com/office/drawing/2014/main" id="{9BEEED33-008D-8E4D-AD17-399F62327CE0}"/>
              </a:ext>
            </a:extLst>
          </p:cNvPr>
          <p:cNvSpPr>
            <a:spLocks noChangeArrowheads="1"/>
          </p:cNvSpPr>
          <p:nvPr/>
        </p:nvSpPr>
        <p:spPr bwMode="auto">
          <a:xfrm>
            <a:off x="3024188" y="2725738"/>
            <a:ext cx="1587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900">
                <a:solidFill>
                  <a:srgbClr val="000000"/>
                </a:solidFill>
              </a:rPr>
              <a:t>#m</a:t>
            </a:r>
            <a:endParaRPr lang="en-US" altLang="zh-CN"/>
          </a:p>
        </p:txBody>
      </p:sp>
      <p:sp>
        <p:nvSpPr>
          <p:cNvPr id="2092" name="Rectangle 42">
            <a:extLst>
              <a:ext uri="{FF2B5EF4-FFF2-40B4-BE49-F238E27FC236}">
                <a16:creationId xmlns:a16="http://schemas.microsoft.com/office/drawing/2014/main" id="{4CED8762-1AB5-5441-B9CD-C023B9B7203A}"/>
              </a:ext>
            </a:extLst>
          </p:cNvPr>
          <p:cNvSpPr>
            <a:spLocks noChangeArrowheads="1"/>
          </p:cNvSpPr>
          <p:nvPr/>
        </p:nvSpPr>
        <p:spPr bwMode="auto">
          <a:xfrm>
            <a:off x="3414713" y="2725738"/>
            <a:ext cx="2889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900">
                <a:solidFill>
                  <a:srgbClr val="000000"/>
                </a:solidFill>
              </a:rPr>
              <a:t>#m+1</a:t>
            </a:r>
            <a:endParaRPr lang="en-US" altLang="zh-CN"/>
          </a:p>
        </p:txBody>
      </p:sp>
      <p:sp>
        <p:nvSpPr>
          <p:cNvPr id="2093" name="Rectangle 43">
            <a:extLst>
              <a:ext uri="{FF2B5EF4-FFF2-40B4-BE49-F238E27FC236}">
                <a16:creationId xmlns:a16="http://schemas.microsoft.com/office/drawing/2014/main" id="{0EE205C7-1E92-1647-9FD4-30CA9D48AFF7}"/>
              </a:ext>
            </a:extLst>
          </p:cNvPr>
          <p:cNvSpPr>
            <a:spLocks noChangeArrowheads="1"/>
          </p:cNvSpPr>
          <p:nvPr/>
        </p:nvSpPr>
        <p:spPr bwMode="auto">
          <a:xfrm>
            <a:off x="3778250" y="2725738"/>
            <a:ext cx="4159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900">
                <a:solidFill>
                  <a:srgbClr val="000000"/>
                </a:solidFill>
              </a:rPr>
              <a:t>#m+2 . .</a:t>
            </a:r>
            <a:endParaRPr lang="en-US" altLang="zh-CN"/>
          </a:p>
        </p:txBody>
      </p:sp>
      <p:sp>
        <p:nvSpPr>
          <p:cNvPr id="2094" name="Rectangle 44">
            <a:extLst>
              <a:ext uri="{FF2B5EF4-FFF2-40B4-BE49-F238E27FC236}">
                <a16:creationId xmlns:a16="http://schemas.microsoft.com/office/drawing/2014/main" id="{28C99169-AFC1-D94A-8D07-17CE03AC6922}"/>
              </a:ext>
            </a:extLst>
          </p:cNvPr>
          <p:cNvSpPr>
            <a:spLocks noChangeArrowheads="1"/>
          </p:cNvSpPr>
          <p:nvPr/>
        </p:nvSpPr>
        <p:spPr bwMode="auto">
          <a:xfrm>
            <a:off x="4249738" y="2722563"/>
            <a:ext cx="2286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900">
                <a:solidFill>
                  <a:srgbClr val="000000"/>
                </a:solidFill>
              </a:rPr>
              <a:t>Iter. </a:t>
            </a:r>
            <a:endParaRPr lang="en-US" altLang="zh-CN"/>
          </a:p>
        </p:txBody>
      </p:sp>
      <p:sp>
        <p:nvSpPr>
          <p:cNvPr id="2095" name="Rectangle 45">
            <a:extLst>
              <a:ext uri="{FF2B5EF4-FFF2-40B4-BE49-F238E27FC236}">
                <a16:creationId xmlns:a16="http://schemas.microsoft.com/office/drawing/2014/main" id="{5015106E-F9C3-0B40-819F-152B1C83178B}"/>
              </a:ext>
            </a:extLst>
          </p:cNvPr>
          <p:cNvSpPr>
            <a:spLocks noChangeArrowheads="1"/>
          </p:cNvSpPr>
          <p:nvPr/>
        </p:nvSpPr>
        <p:spPr bwMode="auto">
          <a:xfrm>
            <a:off x="4249738" y="2855913"/>
            <a:ext cx="1778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900">
                <a:solidFill>
                  <a:srgbClr val="000000"/>
                </a:solidFill>
              </a:rPr>
              <a:t>No.</a:t>
            </a:r>
            <a:endParaRPr lang="en-US" altLang="zh-CN"/>
          </a:p>
        </p:txBody>
      </p:sp>
      <p:sp>
        <p:nvSpPr>
          <p:cNvPr id="2096" name="Rectangle 46">
            <a:extLst>
              <a:ext uri="{FF2B5EF4-FFF2-40B4-BE49-F238E27FC236}">
                <a16:creationId xmlns:a16="http://schemas.microsoft.com/office/drawing/2014/main" id="{CE3BE2A9-8C78-7D4E-9AC0-065C14F278F5}"/>
              </a:ext>
            </a:extLst>
          </p:cNvPr>
          <p:cNvSpPr>
            <a:spLocks noChangeArrowheads="1"/>
          </p:cNvSpPr>
          <p:nvPr/>
        </p:nvSpPr>
        <p:spPr bwMode="auto">
          <a:xfrm>
            <a:off x="519113" y="2722563"/>
            <a:ext cx="2349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900">
                <a:solidFill>
                  <a:srgbClr val="000000"/>
                </a:solidFill>
              </a:rPr>
              <a:t>Prel.</a:t>
            </a:r>
            <a:endParaRPr lang="en-US" altLang="zh-CN"/>
          </a:p>
        </p:txBody>
      </p:sp>
      <p:sp>
        <p:nvSpPr>
          <p:cNvPr id="2097" name="Rectangle 47">
            <a:extLst>
              <a:ext uri="{FF2B5EF4-FFF2-40B4-BE49-F238E27FC236}">
                <a16:creationId xmlns:a16="http://schemas.microsoft.com/office/drawing/2014/main" id="{872E0E94-2B83-494B-A493-8DDE7D78AE30}"/>
              </a:ext>
            </a:extLst>
          </p:cNvPr>
          <p:cNvSpPr>
            <a:spLocks noChangeArrowheads="1"/>
          </p:cNvSpPr>
          <p:nvPr/>
        </p:nvSpPr>
        <p:spPr bwMode="auto">
          <a:xfrm>
            <a:off x="519113" y="2855913"/>
            <a:ext cx="4127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900">
                <a:solidFill>
                  <a:srgbClr val="000000"/>
                </a:solidFill>
              </a:rPr>
              <a:t>Iteration</a:t>
            </a:r>
            <a:endParaRPr lang="en-US" altLang="zh-CN"/>
          </a:p>
        </p:txBody>
      </p:sp>
      <p:sp>
        <p:nvSpPr>
          <p:cNvPr id="2098" name="Freeform 48">
            <a:extLst>
              <a:ext uri="{FF2B5EF4-FFF2-40B4-BE49-F238E27FC236}">
                <a16:creationId xmlns:a16="http://schemas.microsoft.com/office/drawing/2014/main" id="{7B3DC8A5-A1E0-2748-A156-BA92A2160F82}"/>
              </a:ext>
            </a:extLst>
          </p:cNvPr>
          <p:cNvSpPr>
            <a:spLocks/>
          </p:cNvSpPr>
          <p:nvPr/>
        </p:nvSpPr>
        <p:spPr bwMode="auto">
          <a:xfrm>
            <a:off x="4181475" y="2295525"/>
            <a:ext cx="71438" cy="69850"/>
          </a:xfrm>
          <a:custGeom>
            <a:avLst/>
            <a:gdLst>
              <a:gd name="T0" fmla="*/ 2147483647 w 45"/>
              <a:gd name="T1" fmla="*/ 0 h 44"/>
              <a:gd name="T2" fmla="*/ 2147483647 w 45"/>
              <a:gd name="T3" fmla="*/ 2147483647 h 44"/>
              <a:gd name="T4" fmla="*/ 2147483647 w 45"/>
              <a:gd name="T5" fmla="*/ 0 h 44"/>
              <a:gd name="T6" fmla="*/ 0 w 45"/>
              <a:gd name="T7" fmla="*/ 2147483647 h 44"/>
              <a:gd name="T8" fmla="*/ 2147483647 w 45"/>
              <a:gd name="T9" fmla="*/ 2147483647 h 44"/>
              <a:gd name="T10" fmla="*/ 2147483647 w 45"/>
              <a:gd name="T11" fmla="*/ 0 h 44"/>
              <a:gd name="T12" fmla="*/ 0 60000 65536"/>
              <a:gd name="T13" fmla="*/ 0 60000 65536"/>
              <a:gd name="T14" fmla="*/ 0 60000 65536"/>
              <a:gd name="T15" fmla="*/ 0 60000 65536"/>
              <a:gd name="T16" fmla="*/ 0 60000 65536"/>
              <a:gd name="T17" fmla="*/ 0 60000 65536"/>
              <a:gd name="T18" fmla="*/ 0 w 45"/>
              <a:gd name="T19" fmla="*/ 0 h 44"/>
              <a:gd name="T20" fmla="*/ 45 w 45"/>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45" h="44">
                <a:moveTo>
                  <a:pt x="23" y="0"/>
                </a:moveTo>
                <a:lnTo>
                  <a:pt x="45" y="44"/>
                </a:lnTo>
                <a:lnTo>
                  <a:pt x="23" y="0"/>
                </a:lnTo>
                <a:lnTo>
                  <a:pt x="0" y="44"/>
                </a:lnTo>
                <a:lnTo>
                  <a:pt x="45" y="44"/>
                </a:lnTo>
                <a:lnTo>
                  <a:pt x="2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099" name="Line 49">
            <a:extLst>
              <a:ext uri="{FF2B5EF4-FFF2-40B4-BE49-F238E27FC236}">
                <a16:creationId xmlns:a16="http://schemas.microsoft.com/office/drawing/2014/main" id="{1E0D3DB3-5823-694D-9887-AA9CB8434C87}"/>
              </a:ext>
            </a:extLst>
          </p:cNvPr>
          <p:cNvSpPr>
            <a:spLocks noChangeShapeType="1"/>
          </p:cNvSpPr>
          <p:nvPr/>
        </p:nvSpPr>
        <p:spPr bwMode="auto">
          <a:xfrm>
            <a:off x="4217988" y="2359025"/>
            <a:ext cx="1587" cy="6254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0" name="Freeform 50">
            <a:extLst>
              <a:ext uri="{FF2B5EF4-FFF2-40B4-BE49-F238E27FC236}">
                <a16:creationId xmlns:a16="http://schemas.microsoft.com/office/drawing/2014/main" id="{C77D674F-8940-6F4E-A429-BF952DB08ECC}"/>
              </a:ext>
            </a:extLst>
          </p:cNvPr>
          <p:cNvSpPr>
            <a:spLocks/>
          </p:cNvSpPr>
          <p:nvPr/>
        </p:nvSpPr>
        <p:spPr bwMode="auto">
          <a:xfrm>
            <a:off x="942975" y="2295525"/>
            <a:ext cx="71438" cy="69850"/>
          </a:xfrm>
          <a:custGeom>
            <a:avLst/>
            <a:gdLst>
              <a:gd name="T0" fmla="*/ 2147483647 w 45"/>
              <a:gd name="T1" fmla="*/ 0 h 44"/>
              <a:gd name="T2" fmla="*/ 2147483647 w 45"/>
              <a:gd name="T3" fmla="*/ 2147483647 h 44"/>
              <a:gd name="T4" fmla="*/ 2147483647 w 45"/>
              <a:gd name="T5" fmla="*/ 0 h 44"/>
              <a:gd name="T6" fmla="*/ 0 w 45"/>
              <a:gd name="T7" fmla="*/ 2147483647 h 44"/>
              <a:gd name="T8" fmla="*/ 2147483647 w 45"/>
              <a:gd name="T9" fmla="*/ 2147483647 h 44"/>
              <a:gd name="T10" fmla="*/ 2147483647 w 45"/>
              <a:gd name="T11" fmla="*/ 0 h 44"/>
              <a:gd name="T12" fmla="*/ 0 60000 65536"/>
              <a:gd name="T13" fmla="*/ 0 60000 65536"/>
              <a:gd name="T14" fmla="*/ 0 60000 65536"/>
              <a:gd name="T15" fmla="*/ 0 60000 65536"/>
              <a:gd name="T16" fmla="*/ 0 60000 65536"/>
              <a:gd name="T17" fmla="*/ 0 60000 65536"/>
              <a:gd name="T18" fmla="*/ 0 w 45"/>
              <a:gd name="T19" fmla="*/ 0 h 44"/>
              <a:gd name="T20" fmla="*/ 45 w 45"/>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45" h="44">
                <a:moveTo>
                  <a:pt x="23" y="0"/>
                </a:moveTo>
                <a:lnTo>
                  <a:pt x="45" y="44"/>
                </a:lnTo>
                <a:lnTo>
                  <a:pt x="23" y="0"/>
                </a:lnTo>
                <a:lnTo>
                  <a:pt x="0" y="44"/>
                </a:lnTo>
                <a:lnTo>
                  <a:pt x="45" y="44"/>
                </a:lnTo>
                <a:lnTo>
                  <a:pt x="2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101" name="Line 51">
            <a:extLst>
              <a:ext uri="{FF2B5EF4-FFF2-40B4-BE49-F238E27FC236}">
                <a16:creationId xmlns:a16="http://schemas.microsoft.com/office/drawing/2014/main" id="{9E4E1C2B-2791-7841-9BFD-851C3033E5FC}"/>
              </a:ext>
            </a:extLst>
          </p:cNvPr>
          <p:cNvSpPr>
            <a:spLocks noChangeShapeType="1"/>
          </p:cNvSpPr>
          <p:nvPr/>
        </p:nvSpPr>
        <p:spPr bwMode="auto">
          <a:xfrm>
            <a:off x="979488" y="2359025"/>
            <a:ext cx="1587" cy="6254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2" name="Freeform 55">
            <a:extLst>
              <a:ext uri="{FF2B5EF4-FFF2-40B4-BE49-F238E27FC236}">
                <a16:creationId xmlns:a16="http://schemas.microsoft.com/office/drawing/2014/main" id="{FF5BE43F-C720-FD4C-8A0C-E341A0B74D05}"/>
              </a:ext>
            </a:extLst>
          </p:cNvPr>
          <p:cNvSpPr>
            <a:spLocks/>
          </p:cNvSpPr>
          <p:nvPr/>
        </p:nvSpPr>
        <p:spPr bwMode="auto">
          <a:xfrm>
            <a:off x="1435100" y="2470150"/>
            <a:ext cx="14288" cy="1588"/>
          </a:xfrm>
          <a:custGeom>
            <a:avLst/>
            <a:gdLst>
              <a:gd name="T0" fmla="*/ 0 w 9"/>
              <a:gd name="T1" fmla="*/ 0 h 1588"/>
              <a:gd name="T2" fmla="*/ 2147483647 w 9"/>
              <a:gd name="T3" fmla="*/ 0 h 1588"/>
              <a:gd name="T4" fmla="*/ 2147483647 w 9"/>
              <a:gd name="T5" fmla="*/ 0 h 1588"/>
              <a:gd name="T6" fmla="*/ 0 w 9"/>
              <a:gd name="T7" fmla="*/ 0 h 1588"/>
              <a:gd name="T8" fmla="*/ 0 60000 65536"/>
              <a:gd name="T9" fmla="*/ 0 60000 65536"/>
              <a:gd name="T10" fmla="*/ 0 60000 65536"/>
              <a:gd name="T11" fmla="*/ 0 60000 65536"/>
              <a:gd name="T12" fmla="*/ 0 w 9"/>
              <a:gd name="T13" fmla="*/ 0 h 1588"/>
              <a:gd name="T14" fmla="*/ 9 w 9"/>
              <a:gd name="T15" fmla="*/ 1588 h 1588"/>
            </a:gdLst>
            <a:ahLst/>
            <a:cxnLst>
              <a:cxn ang="T8">
                <a:pos x="T0" y="T1"/>
              </a:cxn>
              <a:cxn ang="T9">
                <a:pos x="T2" y="T3"/>
              </a:cxn>
              <a:cxn ang="T10">
                <a:pos x="T4" y="T5"/>
              </a:cxn>
              <a:cxn ang="T11">
                <a:pos x="T6" y="T7"/>
              </a:cxn>
            </a:cxnLst>
            <a:rect l="T12" t="T13" r="T14" b="T15"/>
            <a:pathLst>
              <a:path w="9" h="1588">
                <a:moveTo>
                  <a:pt x="0" y="0"/>
                </a:moveTo>
                <a:lnTo>
                  <a:pt x="5" y="0"/>
                </a:lnTo>
                <a:lnTo>
                  <a:pt x="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103" name="Freeform 57">
            <a:extLst>
              <a:ext uri="{FF2B5EF4-FFF2-40B4-BE49-F238E27FC236}">
                <a16:creationId xmlns:a16="http://schemas.microsoft.com/office/drawing/2014/main" id="{7C64C6DB-3E65-204D-B439-FB9B955E2F46}"/>
              </a:ext>
            </a:extLst>
          </p:cNvPr>
          <p:cNvSpPr>
            <a:spLocks/>
          </p:cNvSpPr>
          <p:nvPr/>
        </p:nvSpPr>
        <p:spPr bwMode="auto">
          <a:xfrm>
            <a:off x="1468438" y="2525713"/>
            <a:ext cx="6350" cy="11112"/>
          </a:xfrm>
          <a:custGeom>
            <a:avLst/>
            <a:gdLst>
              <a:gd name="T0" fmla="*/ 2147483647 w 4"/>
              <a:gd name="T1" fmla="*/ 0 h 7"/>
              <a:gd name="T2" fmla="*/ 0 w 4"/>
              <a:gd name="T3" fmla="*/ 2147483647 h 7"/>
              <a:gd name="T4" fmla="*/ 0 w 4"/>
              <a:gd name="T5" fmla="*/ 2147483647 h 7"/>
              <a:gd name="T6" fmla="*/ 2147483647 w 4"/>
              <a:gd name="T7" fmla="*/ 0 h 7"/>
              <a:gd name="T8" fmla="*/ 0 60000 65536"/>
              <a:gd name="T9" fmla="*/ 0 60000 65536"/>
              <a:gd name="T10" fmla="*/ 0 60000 65536"/>
              <a:gd name="T11" fmla="*/ 0 60000 65536"/>
              <a:gd name="T12" fmla="*/ 0 w 4"/>
              <a:gd name="T13" fmla="*/ 0 h 7"/>
              <a:gd name="T14" fmla="*/ 4 w 4"/>
              <a:gd name="T15" fmla="*/ 7 h 7"/>
            </a:gdLst>
            <a:ahLst/>
            <a:cxnLst>
              <a:cxn ang="T8">
                <a:pos x="T0" y="T1"/>
              </a:cxn>
              <a:cxn ang="T9">
                <a:pos x="T2" y="T3"/>
              </a:cxn>
              <a:cxn ang="T10">
                <a:pos x="T4" y="T5"/>
              </a:cxn>
              <a:cxn ang="T11">
                <a:pos x="T6" y="T7"/>
              </a:cxn>
            </a:cxnLst>
            <a:rect l="T12" t="T13" r="T14" b="T15"/>
            <a:pathLst>
              <a:path w="4" h="7">
                <a:moveTo>
                  <a:pt x="4" y="0"/>
                </a:moveTo>
                <a:lnTo>
                  <a:pt x="0" y="3"/>
                </a:lnTo>
                <a:lnTo>
                  <a:pt x="0" y="7"/>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104" name="Freeform 60">
            <a:extLst>
              <a:ext uri="{FF2B5EF4-FFF2-40B4-BE49-F238E27FC236}">
                <a16:creationId xmlns:a16="http://schemas.microsoft.com/office/drawing/2014/main" id="{8673E3BE-96A3-3A4F-877C-03FA8411CA2E}"/>
              </a:ext>
            </a:extLst>
          </p:cNvPr>
          <p:cNvSpPr>
            <a:spLocks/>
          </p:cNvSpPr>
          <p:nvPr/>
        </p:nvSpPr>
        <p:spPr bwMode="auto">
          <a:xfrm>
            <a:off x="1873250" y="2522538"/>
            <a:ext cx="31750" cy="14287"/>
          </a:xfrm>
          <a:custGeom>
            <a:avLst/>
            <a:gdLst>
              <a:gd name="T0" fmla="*/ 2147483647 w 20"/>
              <a:gd name="T1" fmla="*/ 2147483647 h 9"/>
              <a:gd name="T2" fmla="*/ 2147483647 w 20"/>
              <a:gd name="T3" fmla="*/ 0 h 9"/>
              <a:gd name="T4" fmla="*/ 2147483647 w 20"/>
              <a:gd name="T5" fmla="*/ 0 h 9"/>
              <a:gd name="T6" fmla="*/ 2147483647 w 20"/>
              <a:gd name="T7" fmla="*/ 2147483647 h 9"/>
              <a:gd name="T8" fmla="*/ 2147483647 w 20"/>
              <a:gd name="T9" fmla="*/ 2147483647 h 9"/>
              <a:gd name="T10" fmla="*/ 0 w 20"/>
              <a:gd name="T11" fmla="*/ 2147483647 h 9"/>
              <a:gd name="T12" fmla="*/ 2147483647 w 20"/>
              <a:gd name="T13" fmla="*/ 2147483647 h 9"/>
              <a:gd name="T14" fmla="*/ 0 60000 65536"/>
              <a:gd name="T15" fmla="*/ 0 60000 65536"/>
              <a:gd name="T16" fmla="*/ 0 60000 65536"/>
              <a:gd name="T17" fmla="*/ 0 60000 65536"/>
              <a:gd name="T18" fmla="*/ 0 60000 65536"/>
              <a:gd name="T19" fmla="*/ 0 60000 65536"/>
              <a:gd name="T20" fmla="*/ 0 60000 65536"/>
              <a:gd name="T21" fmla="*/ 0 w 20"/>
              <a:gd name="T22" fmla="*/ 0 h 9"/>
              <a:gd name="T23" fmla="*/ 20 w 20"/>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9">
                <a:moveTo>
                  <a:pt x="6" y="7"/>
                </a:moveTo>
                <a:lnTo>
                  <a:pt x="2" y="0"/>
                </a:lnTo>
                <a:lnTo>
                  <a:pt x="20" y="0"/>
                </a:lnTo>
                <a:lnTo>
                  <a:pt x="20" y="9"/>
                </a:lnTo>
                <a:lnTo>
                  <a:pt x="2" y="9"/>
                </a:lnTo>
                <a:lnTo>
                  <a:pt x="0" y="2"/>
                </a:lnTo>
                <a:lnTo>
                  <a:pt x="6"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105" name="Freeform 62">
            <a:extLst>
              <a:ext uri="{FF2B5EF4-FFF2-40B4-BE49-F238E27FC236}">
                <a16:creationId xmlns:a16="http://schemas.microsoft.com/office/drawing/2014/main" id="{F034FD7A-636C-7D41-96EC-0A7A2204C753}"/>
              </a:ext>
            </a:extLst>
          </p:cNvPr>
          <p:cNvSpPr>
            <a:spLocks/>
          </p:cNvSpPr>
          <p:nvPr/>
        </p:nvSpPr>
        <p:spPr bwMode="auto">
          <a:xfrm>
            <a:off x="1873250" y="2470150"/>
            <a:ext cx="38100" cy="63500"/>
          </a:xfrm>
          <a:custGeom>
            <a:avLst/>
            <a:gdLst>
              <a:gd name="T0" fmla="*/ 2147483647 w 24"/>
              <a:gd name="T1" fmla="*/ 2147483647 h 40"/>
              <a:gd name="T2" fmla="*/ 2147483647 w 24"/>
              <a:gd name="T3" fmla="*/ 2147483647 h 40"/>
              <a:gd name="T4" fmla="*/ 2147483647 w 24"/>
              <a:gd name="T5" fmla="*/ 2147483647 h 40"/>
              <a:gd name="T6" fmla="*/ 0 w 24"/>
              <a:gd name="T7" fmla="*/ 2147483647 h 40"/>
              <a:gd name="T8" fmla="*/ 2147483647 w 24"/>
              <a:gd name="T9" fmla="*/ 0 h 40"/>
              <a:gd name="T10" fmla="*/ 2147483647 w 24"/>
              <a:gd name="T11" fmla="*/ 0 h 40"/>
              <a:gd name="T12" fmla="*/ 2147483647 w 24"/>
              <a:gd name="T13" fmla="*/ 2147483647 h 40"/>
              <a:gd name="T14" fmla="*/ 0 60000 65536"/>
              <a:gd name="T15" fmla="*/ 0 60000 65536"/>
              <a:gd name="T16" fmla="*/ 0 60000 65536"/>
              <a:gd name="T17" fmla="*/ 0 60000 65536"/>
              <a:gd name="T18" fmla="*/ 0 60000 65536"/>
              <a:gd name="T19" fmla="*/ 0 60000 65536"/>
              <a:gd name="T20" fmla="*/ 0 60000 65536"/>
              <a:gd name="T21" fmla="*/ 0 w 24"/>
              <a:gd name="T22" fmla="*/ 0 h 40"/>
              <a:gd name="T23" fmla="*/ 24 w 24"/>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40">
                <a:moveTo>
                  <a:pt x="16" y="2"/>
                </a:moveTo>
                <a:lnTo>
                  <a:pt x="24" y="2"/>
                </a:lnTo>
                <a:lnTo>
                  <a:pt x="6" y="40"/>
                </a:lnTo>
                <a:lnTo>
                  <a:pt x="0" y="35"/>
                </a:lnTo>
                <a:lnTo>
                  <a:pt x="16" y="0"/>
                </a:lnTo>
                <a:lnTo>
                  <a:pt x="24" y="0"/>
                </a:lnTo>
                <a:lnTo>
                  <a:pt x="16"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106" name="Freeform 63">
            <a:extLst>
              <a:ext uri="{FF2B5EF4-FFF2-40B4-BE49-F238E27FC236}">
                <a16:creationId xmlns:a16="http://schemas.microsoft.com/office/drawing/2014/main" id="{4EC2D162-7E04-CA48-940F-C5FC727EF0BB}"/>
              </a:ext>
            </a:extLst>
          </p:cNvPr>
          <p:cNvSpPr>
            <a:spLocks/>
          </p:cNvSpPr>
          <p:nvPr/>
        </p:nvSpPr>
        <p:spPr bwMode="auto">
          <a:xfrm>
            <a:off x="1898650" y="2470150"/>
            <a:ext cx="12700" cy="1588"/>
          </a:xfrm>
          <a:custGeom>
            <a:avLst/>
            <a:gdLst>
              <a:gd name="T0" fmla="*/ 0 w 8"/>
              <a:gd name="T1" fmla="*/ 0 h 1588"/>
              <a:gd name="T2" fmla="*/ 2147483647 w 8"/>
              <a:gd name="T3" fmla="*/ 0 h 1588"/>
              <a:gd name="T4" fmla="*/ 2147483647 w 8"/>
              <a:gd name="T5" fmla="*/ 0 h 1588"/>
              <a:gd name="T6" fmla="*/ 0 w 8"/>
              <a:gd name="T7" fmla="*/ 0 h 1588"/>
              <a:gd name="T8" fmla="*/ 0 60000 65536"/>
              <a:gd name="T9" fmla="*/ 0 60000 65536"/>
              <a:gd name="T10" fmla="*/ 0 60000 65536"/>
              <a:gd name="T11" fmla="*/ 0 60000 65536"/>
              <a:gd name="T12" fmla="*/ 0 w 8"/>
              <a:gd name="T13" fmla="*/ 0 h 1588"/>
              <a:gd name="T14" fmla="*/ 8 w 8"/>
              <a:gd name="T15" fmla="*/ 1588 h 1588"/>
            </a:gdLst>
            <a:ahLst/>
            <a:cxnLst>
              <a:cxn ang="T8">
                <a:pos x="T0" y="T1"/>
              </a:cxn>
              <a:cxn ang="T9">
                <a:pos x="T2" y="T3"/>
              </a:cxn>
              <a:cxn ang="T10">
                <a:pos x="T4" y="T5"/>
              </a:cxn>
              <a:cxn ang="T11">
                <a:pos x="T6" y="T7"/>
              </a:cxn>
            </a:cxnLst>
            <a:rect l="T12" t="T13" r="T14" b="T15"/>
            <a:pathLst>
              <a:path w="8" h="1588">
                <a:moveTo>
                  <a:pt x="0" y="0"/>
                </a:moveTo>
                <a:lnTo>
                  <a:pt x="4" y="0"/>
                </a:lnTo>
                <a:lnTo>
                  <a:pt x="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107" name="Freeform 64">
            <a:extLst>
              <a:ext uri="{FF2B5EF4-FFF2-40B4-BE49-F238E27FC236}">
                <a16:creationId xmlns:a16="http://schemas.microsoft.com/office/drawing/2014/main" id="{C637FD23-7178-6541-A3EC-8E816F1208A4}"/>
              </a:ext>
            </a:extLst>
          </p:cNvPr>
          <p:cNvSpPr>
            <a:spLocks/>
          </p:cNvSpPr>
          <p:nvPr/>
        </p:nvSpPr>
        <p:spPr bwMode="auto">
          <a:xfrm>
            <a:off x="1898650" y="2470150"/>
            <a:ext cx="39688" cy="66675"/>
          </a:xfrm>
          <a:custGeom>
            <a:avLst/>
            <a:gdLst>
              <a:gd name="T0" fmla="*/ 2147483647 w 25"/>
              <a:gd name="T1" fmla="*/ 2147483647 h 42"/>
              <a:gd name="T2" fmla="*/ 2147483647 w 25"/>
              <a:gd name="T3" fmla="*/ 2147483647 h 42"/>
              <a:gd name="T4" fmla="*/ 0 w 25"/>
              <a:gd name="T5" fmla="*/ 2147483647 h 42"/>
              <a:gd name="T6" fmla="*/ 2147483647 w 25"/>
              <a:gd name="T7" fmla="*/ 0 h 42"/>
              <a:gd name="T8" fmla="*/ 2147483647 w 25"/>
              <a:gd name="T9" fmla="*/ 2147483647 h 42"/>
              <a:gd name="T10" fmla="*/ 2147483647 w 25"/>
              <a:gd name="T11" fmla="*/ 2147483647 h 42"/>
              <a:gd name="T12" fmla="*/ 2147483647 w 25"/>
              <a:gd name="T13" fmla="*/ 2147483647 h 42"/>
              <a:gd name="T14" fmla="*/ 0 60000 65536"/>
              <a:gd name="T15" fmla="*/ 0 60000 65536"/>
              <a:gd name="T16" fmla="*/ 0 60000 65536"/>
              <a:gd name="T17" fmla="*/ 0 60000 65536"/>
              <a:gd name="T18" fmla="*/ 0 60000 65536"/>
              <a:gd name="T19" fmla="*/ 0 60000 65536"/>
              <a:gd name="T20" fmla="*/ 0 60000 65536"/>
              <a:gd name="T21" fmla="*/ 0 w 25"/>
              <a:gd name="T22" fmla="*/ 0 h 42"/>
              <a:gd name="T23" fmla="*/ 25 w 25"/>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42">
                <a:moveTo>
                  <a:pt x="21" y="33"/>
                </a:moveTo>
                <a:lnTo>
                  <a:pt x="17" y="40"/>
                </a:lnTo>
                <a:lnTo>
                  <a:pt x="0" y="2"/>
                </a:lnTo>
                <a:lnTo>
                  <a:pt x="8" y="0"/>
                </a:lnTo>
                <a:lnTo>
                  <a:pt x="25" y="35"/>
                </a:lnTo>
                <a:lnTo>
                  <a:pt x="21" y="42"/>
                </a:lnTo>
                <a:lnTo>
                  <a:pt x="21"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108" name="Freeform 65">
            <a:extLst>
              <a:ext uri="{FF2B5EF4-FFF2-40B4-BE49-F238E27FC236}">
                <a16:creationId xmlns:a16="http://schemas.microsoft.com/office/drawing/2014/main" id="{E095F56E-231F-3B4D-B374-9FC85FD0AC5E}"/>
              </a:ext>
            </a:extLst>
          </p:cNvPr>
          <p:cNvSpPr>
            <a:spLocks/>
          </p:cNvSpPr>
          <p:nvPr/>
        </p:nvSpPr>
        <p:spPr bwMode="auto">
          <a:xfrm>
            <a:off x="1931988" y="2525713"/>
            <a:ext cx="6350" cy="11112"/>
          </a:xfrm>
          <a:custGeom>
            <a:avLst/>
            <a:gdLst>
              <a:gd name="T0" fmla="*/ 2147483647 w 4"/>
              <a:gd name="T1" fmla="*/ 0 h 7"/>
              <a:gd name="T2" fmla="*/ 0 w 4"/>
              <a:gd name="T3" fmla="*/ 2147483647 h 7"/>
              <a:gd name="T4" fmla="*/ 0 w 4"/>
              <a:gd name="T5" fmla="*/ 2147483647 h 7"/>
              <a:gd name="T6" fmla="*/ 2147483647 w 4"/>
              <a:gd name="T7" fmla="*/ 0 h 7"/>
              <a:gd name="T8" fmla="*/ 0 60000 65536"/>
              <a:gd name="T9" fmla="*/ 0 60000 65536"/>
              <a:gd name="T10" fmla="*/ 0 60000 65536"/>
              <a:gd name="T11" fmla="*/ 0 60000 65536"/>
              <a:gd name="T12" fmla="*/ 0 w 4"/>
              <a:gd name="T13" fmla="*/ 0 h 7"/>
              <a:gd name="T14" fmla="*/ 4 w 4"/>
              <a:gd name="T15" fmla="*/ 7 h 7"/>
            </a:gdLst>
            <a:ahLst/>
            <a:cxnLst>
              <a:cxn ang="T8">
                <a:pos x="T0" y="T1"/>
              </a:cxn>
              <a:cxn ang="T9">
                <a:pos x="T2" y="T3"/>
              </a:cxn>
              <a:cxn ang="T10">
                <a:pos x="T4" y="T5"/>
              </a:cxn>
              <a:cxn ang="T11">
                <a:pos x="T6" y="T7"/>
              </a:cxn>
            </a:cxnLst>
            <a:rect l="T12" t="T13" r="T14" b="T15"/>
            <a:pathLst>
              <a:path w="4" h="7">
                <a:moveTo>
                  <a:pt x="4" y="0"/>
                </a:moveTo>
                <a:lnTo>
                  <a:pt x="0" y="3"/>
                </a:lnTo>
                <a:lnTo>
                  <a:pt x="0" y="7"/>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109" name="Freeform 66">
            <a:extLst>
              <a:ext uri="{FF2B5EF4-FFF2-40B4-BE49-F238E27FC236}">
                <a16:creationId xmlns:a16="http://schemas.microsoft.com/office/drawing/2014/main" id="{821728D2-A7A0-9C44-963A-024AD17B6B52}"/>
              </a:ext>
            </a:extLst>
          </p:cNvPr>
          <p:cNvSpPr>
            <a:spLocks/>
          </p:cNvSpPr>
          <p:nvPr/>
        </p:nvSpPr>
        <p:spPr bwMode="auto">
          <a:xfrm>
            <a:off x="1905000" y="2522538"/>
            <a:ext cx="26988" cy="14287"/>
          </a:xfrm>
          <a:custGeom>
            <a:avLst/>
            <a:gdLst>
              <a:gd name="T0" fmla="*/ 0 w 17"/>
              <a:gd name="T1" fmla="*/ 2147483647 h 9"/>
              <a:gd name="T2" fmla="*/ 0 w 17"/>
              <a:gd name="T3" fmla="*/ 0 h 9"/>
              <a:gd name="T4" fmla="*/ 2147483647 w 17"/>
              <a:gd name="T5" fmla="*/ 0 h 9"/>
              <a:gd name="T6" fmla="*/ 2147483647 w 17"/>
              <a:gd name="T7" fmla="*/ 2147483647 h 9"/>
              <a:gd name="T8" fmla="*/ 0 w 17"/>
              <a:gd name="T9" fmla="*/ 2147483647 h 9"/>
              <a:gd name="T10" fmla="*/ 0 w 17"/>
              <a:gd name="T11" fmla="*/ 2147483647 h 9"/>
              <a:gd name="T12" fmla="*/ 0 60000 65536"/>
              <a:gd name="T13" fmla="*/ 0 60000 65536"/>
              <a:gd name="T14" fmla="*/ 0 60000 65536"/>
              <a:gd name="T15" fmla="*/ 0 60000 65536"/>
              <a:gd name="T16" fmla="*/ 0 60000 65536"/>
              <a:gd name="T17" fmla="*/ 0 60000 65536"/>
              <a:gd name="T18" fmla="*/ 0 w 17"/>
              <a:gd name="T19" fmla="*/ 0 h 9"/>
              <a:gd name="T20" fmla="*/ 17 w 17"/>
              <a:gd name="T21" fmla="*/ 9 h 9"/>
            </a:gdLst>
            <a:ahLst/>
            <a:cxnLst>
              <a:cxn ang="T12">
                <a:pos x="T0" y="T1"/>
              </a:cxn>
              <a:cxn ang="T13">
                <a:pos x="T2" y="T3"/>
              </a:cxn>
              <a:cxn ang="T14">
                <a:pos x="T4" y="T5"/>
              </a:cxn>
              <a:cxn ang="T15">
                <a:pos x="T6" y="T7"/>
              </a:cxn>
              <a:cxn ang="T16">
                <a:pos x="T8" y="T9"/>
              </a:cxn>
              <a:cxn ang="T17">
                <a:pos x="T10" y="T11"/>
              </a:cxn>
            </a:cxnLst>
            <a:rect l="T18" t="T19" r="T20" b="T21"/>
            <a:pathLst>
              <a:path w="17" h="9">
                <a:moveTo>
                  <a:pt x="0" y="5"/>
                </a:moveTo>
                <a:lnTo>
                  <a:pt x="0" y="0"/>
                </a:lnTo>
                <a:lnTo>
                  <a:pt x="17" y="0"/>
                </a:lnTo>
                <a:lnTo>
                  <a:pt x="17" y="9"/>
                </a:lnTo>
                <a:lnTo>
                  <a:pt x="0" y="9"/>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110" name="Line 67">
            <a:extLst>
              <a:ext uri="{FF2B5EF4-FFF2-40B4-BE49-F238E27FC236}">
                <a16:creationId xmlns:a16="http://schemas.microsoft.com/office/drawing/2014/main" id="{A96AD830-E35C-4046-8E5E-1B969E4AC4E3}"/>
              </a:ext>
            </a:extLst>
          </p:cNvPr>
          <p:cNvSpPr>
            <a:spLocks noChangeShapeType="1"/>
          </p:cNvSpPr>
          <p:nvPr/>
        </p:nvSpPr>
        <p:spPr bwMode="auto">
          <a:xfrm>
            <a:off x="1905000" y="2530475"/>
            <a:ext cx="1588" cy="4540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1" name="Freeform 68">
            <a:extLst>
              <a:ext uri="{FF2B5EF4-FFF2-40B4-BE49-F238E27FC236}">
                <a16:creationId xmlns:a16="http://schemas.microsoft.com/office/drawing/2014/main" id="{655003DE-E7A6-B645-8755-45AD2DCE1F82}"/>
              </a:ext>
            </a:extLst>
          </p:cNvPr>
          <p:cNvSpPr>
            <a:spLocks/>
          </p:cNvSpPr>
          <p:nvPr/>
        </p:nvSpPr>
        <p:spPr bwMode="auto">
          <a:xfrm>
            <a:off x="2332038" y="2522538"/>
            <a:ext cx="36512" cy="14287"/>
          </a:xfrm>
          <a:custGeom>
            <a:avLst/>
            <a:gdLst>
              <a:gd name="T0" fmla="*/ 2147483647 w 23"/>
              <a:gd name="T1" fmla="*/ 2147483647 h 9"/>
              <a:gd name="T2" fmla="*/ 2147483647 w 23"/>
              <a:gd name="T3" fmla="*/ 0 h 9"/>
              <a:gd name="T4" fmla="*/ 2147483647 w 23"/>
              <a:gd name="T5" fmla="*/ 0 h 9"/>
              <a:gd name="T6" fmla="*/ 2147483647 w 23"/>
              <a:gd name="T7" fmla="*/ 2147483647 h 9"/>
              <a:gd name="T8" fmla="*/ 2147483647 w 23"/>
              <a:gd name="T9" fmla="*/ 2147483647 h 9"/>
              <a:gd name="T10" fmla="*/ 0 w 23"/>
              <a:gd name="T11" fmla="*/ 2147483647 h 9"/>
              <a:gd name="T12" fmla="*/ 2147483647 w 23"/>
              <a:gd name="T13" fmla="*/ 2147483647 h 9"/>
              <a:gd name="T14" fmla="*/ 0 60000 65536"/>
              <a:gd name="T15" fmla="*/ 0 60000 65536"/>
              <a:gd name="T16" fmla="*/ 0 60000 65536"/>
              <a:gd name="T17" fmla="*/ 0 60000 65536"/>
              <a:gd name="T18" fmla="*/ 0 60000 65536"/>
              <a:gd name="T19" fmla="*/ 0 60000 65536"/>
              <a:gd name="T20" fmla="*/ 0 60000 65536"/>
              <a:gd name="T21" fmla="*/ 0 w 23"/>
              <a:gd name="T22" fmla="*/ 0 h 9"/>
              <a:gd name="T23" fmla="*/ 23 w 2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9">
                <a:moveTo>
                  <a:pt x="9" y="7"/>
                </a:moveTo>
                <a:lnTo>
                  <a:pt x="5" y="0"/>
                </a:lnTo>
                <a:lnTo>
                  <a:pt x="23" y="0"/>
                </a:lnTo>
                <a:lnTo>
                  <a:pt x="23" y="9"/>
                </a:lnTo>
                <a:lnTo>
                  <a:pt x="5" y="9"/>
                </a:lnTo>
                <a:lnTo>
                  <a:pt x="0" y="2"/>
                </a:lnTo>
                <a:lnTo>
                  <a:pt x="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112" name="Freeform 70">
            <a:extLst>
              <a:ext uri="{FF2B5EF4-FFF2-40B4-BE49-F238E27FC236}">
                <a16:creationId xmlns:a16="http://schemas.microsoft.com/office/drawing/2014/main" id="{7F7CF817-17B4-B24D-8F62-E26D6B868794}"/>
              </a:ext>
            </a:extLst>
          </p:cNvPr>
          <p:cNvSpPr>
            <a:spLocks/>
          </p:cNvSpPr>
          <p:nvPr/>
        </p:nvSpPr>
        <p:spPr bwMode="auto">
          <a:xfrm>
            <a:off x="2332038" y="2470150"/>
            <a:ext cx="42862" cy="63500"/>
          </a:xfrm>
          <a:custGeom>
            <a:avLst/>
            <a:gdLst>
              <a:gd name="T0" fmla="*/ 2147483647 w 27"/>
              <a:gd name="T1" fmla="*/ 2147483647 h 40"/>
              <a:gd name="T2" fmla="*/ 2147483647 w 27"/>
              <a:gd name="T3" fmla="*/ 2147483647 h 40"/>
              <a:gd name="T4" fmla="*/ 2147483647 w 27"/>
              <a:gd name="T5" fmla="*/ 2147483647 h 40"/>
              <a:gd name="T6" fmla="*/ 0 w 27"/>
              <a:gd name="T7" fmla="*/ 2147483647 h 40"/>
              <a:gd name="T8" fmla="*/ 2147483647 w 27"/>
              <a:gd name="T9" fmla="*/ 0 h 40"/>
              <a:gd name="T10" fmla="*/ 2147483647 w 27"/>
              <a:gd name="T11" fmla="*/ 0 h 40"/>
              <a:gd name="T12" fmla="*/ 2147483647 w 27"/>
              <a:gd name="T13" fmla="*/ 2147483647 h 40"/>
              <a:gd name="T14" fmla="*/ 0 60000 65536"/>
              <a:gd name="T15" fmla="*/ 0 60000 65536"/>
              <a:gd name="T16" fmla="*/ 0 60000 65536"/>
              <a:gd name="T17" fmla="*/ 0 60000 65536"/>
              <a:gd name="T18" fmla="*/ 0 60000 65536"/>
              <a:gd name="T19" fmla="*/ 0 60000 65536"/>
              <a:gd name="T20" fmla="*/ 0 60000 65536"/>
              <a:gd name="T21" fmla="*/ 0 w 27"/>
              <a:gd name="T22" fmla="*/ 0 h 40"/>
              <a:gd name="T23" fmla="*/ 27 w 27"/>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40">
                <a:moveTo>
                  <a:pt x="19" y="2"/>
                </a:moveTo>
                <a:lnTo>
                  <a:pt x="27" y="2"/>
                </a:lnTo>
                <a:lnTo>
                  <a:pt x="9" y="40"/>
                </a:lnTo>
                <a:lnTo>
                  <a:pt x="0" y="35"/>
                </a:lnTo>
                <a:lnTo>
                  <a:pt x="19" y="0"/>
                </a:lnTo>
                <a:lnTo>
                  <a:pt x="27" y="0"/>
                </a:lnTo>
                <a:lnTo>
                  <a:pt x="1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113" name="Freeform 71">
            <a:extLst>
              <a:ext uri="{FF2B5EF4-FFF2-40B4-BE49-F238E27FC236}">
                <a16:creationId xmlns:a16="http://schemas.microsoft.com/office/drawing/2014/main" id="{9079E2E3-F366-7C4C-A201-134B507C243C}"/>
              </a:ext>
            </a:extLst>
          </p:cNvPr>
          <p:cNvSpPr>
            <a:spLocks/>
          </p:cNvSpPr>
          <p:nvPr/>
        </p:nvSpPr>
        <p:spPr bwMode="auto">
          <a:xfrm>
            <a:off x="2362200" y="2470150"/>
            <a:ext cx="12700" cy="1588"/>
          </a:xfrm>
          <a:custGeom>
            <a:avLst/>
            <a:gdLst>
              <a:gd name="T0" fmla="*/ 0 w 8"/>
              <a:gd name="T1" fmla="*/ 0 h 1588"/>
              <a:gd name="T2" fmla="*/ 2147483647 w 8"/>
              <a:gd name="T3" fmla="*/ 0 h 1588"/>
              <a:gd name="T4" fmla="*/ 2147483647 w 8"/>
              <a:gd name="T5" fmla="*/ 0 h 1588"/>
              <a:gd name="T6" fmla="*/ 0 w 8"/>
              <a:gd name="T7" fmla="*/ 0 h 1588"/>
              <a:gd name="T8" fmla="*/ 0 60000 65536"/>
              <a:gd name="T9" fmla="*/ 0 60000 65536"/>
              <a:gd name="T10" fmla="*/ 0 60000 65536"/>
              <a:gd name="T11" fmla="*/ 0 60000 65536"/>
              <a:gd name="T12" fmla="*/ 0 w 8"/>
              <a:gd name="T13" fmla="*/ 0 h 1588"/>
              <a:gd name="T14" fmla="*/ 8 w 8"/>
              <a:gd name="T15" fmla="*/ 1588 h 1588"/>
            </a:gdLst>
            <a:ahLst/>
            <a:cxnLst>
              <a:cxn ang="T8">
                <a:pos x="T0" y="T1"/>
              </a:cxn>
              <a:cxn ang="T9">
                <a:pos x="T2" y="T3"/>
              </a:cxn>
              <a:cxn ang="T10">
                <a:pos x="T4" y="T5"/>
              </a:cxn>
              <a:cxn ang="T11">
                <a:pos x="T6" y="T7"/>
              </a:cxn>
            </a:cxnLst>
            <a:rect l="T12" t="T13" r="T14" b="T15"/>
            <a:pathLst>
              <a:path w="8" h="1588">
                <a:moveTo>
                  <a:pt x="0" y="0"/>
                </a:moveTo>
                <a:lnTo>
                  <a:pt x="4" y="0"/>
                </a:lnTo>
                <a:lnTo>
                  <a:pt x="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114" name="Freeform 72">
            <a:extLst>
              <a:ext uri="{FF2B5EF4-FFF2-40B4-BE49-F238E27FC236}">
                <a16:creationId xmlns:a16="http://schemas.microsoft.com/office/drawing/2014/main" id="{B6B0FAA2-1D97-EB4F-B88E-8D7F1D12A1E3}"/>
              </a:ext>
            </a:extLst>
          </p:cNvPr>
          <p:cNvSpPr>
            <a:spLocks/>
          </p:cNvSpPr>
          <p:nvPr/>
        </p:nvSpPr>
        <p:spPr bwMode="auto">
          <a:xfrm>
            <a:off x="2362200" y="2470150"/>
            <a:ext cx="39688" cy="66675"/>
          </a:xfrm>
          <a:custGeom>
            <a:avLst/>
            <a:gdLst>
              <a:gd name="T0" fmla="*/ 2147483647 w 25"/>
              <a:gd name="T1" fmla="*/ 2147483647 h 42"/>
              <a:gd name="T2" fmla="*/ 2147483647 w 25"/>
              <a:gd name="T3" fmla="*/ 2147483647 h 42"/>
              <a:gd name="T4" fmla="*/ 0 w 25"/>
              <a:gd name="T5" fmla="*/ 2147483647 h 42"/>
              <a:gd name="T6" fmla="*/ 2147483647 w 25"/>
              <a:gd name="T7" fmla="*/ 0 h 42"/>
              <a:gd name="T8" fmla="*/ 2147483647 w 25"/>
              <a:gd name="T9" fmla="*/ 2147483647 h 42"/>
              <a:gd name="T10" fmla="*/ 2147483647 w 25"/>
              <a:gd name="T11" fmla="*/ 2147483647 h 42"/>
              <a:gd name="T12" fmla="*/ 2147483647 w 25"/>
              <a:gd name="T13" fmla="*/ 2147483647 h 42"/>
              <a:gd name="T14" fmla="*/ 0 60000 65536"/>
              <a:gd name="T15" fmla="*/ 0 60000 65536"/>
              <a:gd name="T16" fmla="*/ 0 60000 65536"/>
              <a:gd name="T17" fmla="*/ 0 60000 65536"/>
              <a:gd name="T18" fmla="*/ 0 60000 65536"/>
              <a:gd name="T19" fmla="*/ 0 60000 65536"/>
              <a:gd name="T20" fmla="*/ 0 60000 65536"/>
              <a:gd name="T21" fmla="*/ 0 w 25"/>
              <a:gd name="T22" fmla="*/ 0 h 42"/>
              <a:gd name="T23" fmla="*/ 25 w 25"/>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42">
                <a:moveTo>
                  <a:pt x="20" y="33"/>
                </a:moveTo>
                <a:lnTo>
                  <a:pt x="16" y="40"/>
                </a:lnTo>
                <a:lnTo>
                  <a:pt x="0" y="2"/>
                </a:lnTo>
                <a:lnTo>
                  <a:pt x="8" y="0"/>
                </a:lnTo>
                <a:lnTo>
                  <a:pt x="25" y="35"/>
                </a:lnTo>
                <a:lnTo>
                  <a:pt x="20" y="42"/>
                </a:lnTo>
                <a:lnTo>
                  <a:pt x="2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115" name="Freeform 73">
            <a:extLst>
              <a:ext uri="{FF2B5EF4-FFF2-40B4-BE49-F238E27FC236}">
                <a16:creationId xmlns:a16="http://schemas.microsoft.com/office/drawing/2014/main" id="{3B888EA7-A6A5-FB4B-9709-96CABF898142}"/>
              </a:ext>
            </a:extLst>
          </p:cNvPr>
          <p:cNvSpPr>
            <a:spLocks/>
          </p:cNvSpPr>
          <p:nvPr/>
        </p:nvSpPr>
        <p:spPr bwMode="auto">
          <a:xfrm>
            <a:off x="2393950" y="2525713"/>
            <a:ext cx="7938" cy="11112"/>
          </a:xfrm>
          <a:custGeom>
            <a:avLst/>
            <a:gdLst>
              <a:gd name="T0" fmla="*/ 2147483647 w 5"/>
              <a:gd name="T1" fmla="*/ 0 h 7"/>
              <a:gd name="T2" fmla="*/ 0 w 5"/>
              <a:gd name="T3" fmla="*/ 2147483647 h 7"/>
              <a:gd name="T4" fmla="*/ 0 w 5"/>
              <a:gd name="T5" fmla="*/ 2147483647 h 7"/>
              <a:gd name="T6" fmla="*/ 2147483647 w 5"/>
              <a:gd name="T7" fmla="*/ 0 h 7"/>
              <a:gd name="T8" fmla="*/ 0 60000 65536"/>
              <a:gd name="T9" fmla="*/ 0 60000 65536"/>
              <a:gd name="T10" fmla="*/ 0 60000 65536"/>
              <a:gd name="T11" fmla="*/ 0 60000 65536"/>
              <a:gd name="T12" fmla="*/ 0 w 5"/>
              <a:gd name="T13" fmla="*/ 0 h 7"/>
              <a:gd name="T14" fmla="*/ 5 w 5"/>
              <a:gd name="T15" fmla="*/ 7 h 7"/>
            </a:gdLst>
            <a:ahLst/>
            <a:cxnLst>
              <a:cxn ang="T8">
                <a:pos x="T0" y="T1"/>
              </a:cxn>
              <a:cxn ang="T9">
                <a:pos x="T2" y="T3"/>
              </a:cxn>
              <a:cxn ang="T10">
                <a:pos x="T4" y="T5"/>
              </a:cxn>
              <a:cxn ang="T11">
                <a:pos x="T6" y="T7"/>
              </a:cxn>
            </a:cxnLst>
            <a:rect l="T12" t="T13" r="T14" b="T15"/>
            <a:pathLst>
              <a:path w="5" h="7">
                <a:moveTo>
                  <a:pt x="5" y="0"/>
                </a:moveTo>
                <a:lnTo>
                  <a:pt x="0" y="3"/>
                </a:lnTo>
                <a:lnTo>
                  <a:pt x="0" y="7"/>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116" name="Freeform 74">
            <a:extLst>
              <a:ext uri="{FF2B5EF4-FFF2-40B4-BE49-F238E27FC236}">
                <a16:creationId xmlns:a16="http://schemas.microsoft.com/office/drawing/2014/main" id="{C31F0027-AE5B-2446-9480-99A7262CD636}"/>
              </a:ext>
            </a:extLst>
          </p:cNvPr>
          <p:cNvSpPr>
            <a:spLocks/>
          </p:cNvSpPr>
          <p:nvPr/>
        </p:nvSpPr>
        <p:spPr bwMode="auto">
          <a:xfrm>
            <a:off x="2368550" y="2522538"/>
            <a:ext cx="25400" cy="14287"/>
          </a:xfrm>
          <a:custGeom>
            <a:avLst/>
            <a:gdLst>
              <a:gd name="T0" fmla="*/ 0 w 16"/>
              <a:gd name="T1" fmla="*/ 2147483647 h 9"/>
              <a:gd name="T2" fmla="*/ 0 w 16"/>
              <a:gd name="T3" fmla="*/ 0 h 9"/>
              <a:gd name="T4" fmla="*/ 2147483647 w 16"/>
              <a:gd name="T5" fmla="*/ 0 h 9"/>
              <a:gd name="T6" fmla="*/ 2147483647 w 16"/>
              <a:gd name="T7" fmla="*/ 2147483647 h 9"/>
              <a:gd name="T8" fmla="*/ 0 w 16"/>
              <a:gd name="T9" fmla="*/ 2147483647 h 9"/>
              <a:gd name="T10" fmla="*/ 0 w 16"/>
              <a:gd name="T11" fmla="*/ 2147483647 h 9"/>
              <a:gd name="T12" fmla="*/ 0 60000 65536"/>
              <a:gd name="T13" fmla="*/ 0 60000 65536"/>
              <a:gd name="T14" fmla="*/ 0 60000 65536"/>
              <a:gd name="T15" fmla="*/ 0 60000 65536"/>
              <a:gd name="T16" fmla="*/ 0 60000 65536"/>
              <a:gd name="T17" fmla="*/ 0 60000 65536"/>
              <a:gd name="T18" fmla="*/ 0 w 16"/>
              <a:gd name="T19" fmla="*/ 0 h 9"/>
              <a:gd name="T20" fmla="*/ 16 w 16"/>
              <a:gd name="T21" fmla="*/ 9 h 9"/>
            </a:gdLst>
            <a:ahLst/>
            <a:cxnLst>
              <a:cxn ang="T12">
                <a:pos x="T0" y="T1"/>
              </a:cxn>
              <a:cxn ang="T13">
                <a:pos x="T2" y="T3"/>
              </a:cxn>
              <a:cxn ang="T14">
                <a:pos x="T4" y="T5"/>
              </a:cxn>
              <a:cxn ang="T15">
                <a:pos x="T6" y="T7"/>
              </a:cxn>
              <a:cxn ang="T16">
                <a:pos x="T8" y="T9"/>
              </a:cxn>
              <a:cxn ang="T17">
                <a:pos x="T10" y="T11"/>
              </a:cxn>
            </a:cxnLst>
            <a:rect l="T18" t="T19" r="T20" b="T21"/>
            <a:pathLst>
              <a:path w="16" h="9">
                <a:moveTo>
                  <a:pt x="0" y="5"/>
                </a:moveTo>
                <a:lnTo>
                  <a:pt x="0" y="0"/>
                </a:lnTo>
                <a:lnTo>
                  <a:pt x="16" y="0"/>
                </a:lnTo>
                <a:lnTo>
                  <a:pt x="16" y="9"/>
                </a:lnTo>
                <a:lnTo>
                  <a:pt x="0" y="9"/>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117" name="Line 75">
            <a:extLst>
              <a:ext uri="{FF2B5EF4-FFF2-40B4-BE49-F238E27FC236}">
                <a16:creationId xmlns:a16="http://schemas.microsoft.com/office/drawing/2014/main" id="{5C475952-508B-3547-BCCB-3F79C85DB56E}"/>
              </a:ext>
            </a:extLst>
          </p:cNvPr>
          <p:cNvSpPr>
            <a:spLocks noChangeShapeType="1"/>
          </p:cNvSpPr>
          <p:nvPr/>
        </p:nvSpPr>
        <p:spPr bwMode="auto">
          <a:xfrm>
            <a:off x="2368550" y="2530475"/>
            <a:ext cx="1588" cy="4540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8" name="Freeform 76">
            <a:extLst>
              <a:ext uri="{FF2B5EF4-FFF2-40B4-BE49-F238E27FC236}">
                <a16:creationId xmlns:a16="http://schemas.microsoft.com/office/drawing/2014/main" id="{FD167B91-691C-FE4D-A47E-0454C26BCE01}"/>
              </a:ext>
            </a:extLst>
          </p:cNvPr>
          <p:cNvSpPr>
            <a:spLocks/>
          </p:cNvSpPr>
          <p:nvPr/>
        </p:nvSpPr>
        <p:spPr bwMode="auto">
          <a:xfrm>
            <a:off x="2795588" y="2522538"/>
            <a:ext cx="36512" cy="14287"/>
          </a:xfrm>
          <a:custGeom>
            <a:avLst/>
            <a:gdLst>
              <a:gd name="T0" fmla="*/ 2147483647 w 23"/>
              <a:gd name="T1" fmla="*/ 2147483647 h 9"/>
              <a:gd name="T2" fmla="*/ 2147483647 w 23"/>
              <a:gd name="T3" fmla="*/ 0 h 9"/>
              <a:gd name="T4" fmla="*/ 2147483647 w 23"/>
              <a:gd name="T5" fmla="*/ 0 h 9"/>
              <a:gd name="T6" fmla="*/ 2147483647 w 23"/>
              <a:gd name="T7" fmla="*/ 2147483647 h 9"/>
              <a:gd name="T8" fmla="*/ 2147483647 w 23"/>
              <a:gd name="T9" fmla="*/ 2147483647 h 9"/>
              <a:gd name="T10" fmla="*/ 0 w 23"/>
              <a:gd name="T11" fmla="*/ 2147483647 h 9"/>
              <a:gd name="T12" fmla="*/ 2147483647 w 23"/>
              <a:gd name="T13" fmla="*/ 2147483647 h 9"/>
              <a:gd name="T14" fmla="*/ 0 60000 65536"/>
              <a:gd name="T15" fmla="*/ 0 60000 65536"/>
              <a:gd name="T16" fmla="*/ 0 60000 65536"/>
              <a:gd name="T17" fmla="*/ 0 60000 65536"/>
              <a:gd name="T18" fmla="*/ 0 60000 65536"/>
              <a:gd name="T19" fmla="*/ 0 60000 65536"/>
              <a:gd name="T20" fmla="*/ 0 60000 65536"/>
              <a:gd name="T21" fmla="*/ 0 w 23"/>
              <a:gd name="T22" fmla="*/ 0 h 9"/>
              <a:gd name="T23" fmla="*/ 23 w 2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9">
                <a:moveTo>
                  <a:pt x="8" y="7"/>
                </a:moveTo>
                <a:lnTo>
                  <a:pt x="4" y="0"/>
                </a:lnTo>
                <a:lnTo>
                  <a:pt x="23" y="0"/>
                </a:lnTo>
                <a:lnTo>
                  <a:pt x="23" y="9"/>
                </a:lnTo>
                <a:lnTo>
                  <a:pt x="4" y="9"/>
                </a:lnTo>
                <a:lnTo>
                  <a:pt x="0" y="2"/>
                </a:lnTo>
                <a:lnTo>
                  <a:pt x="8"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119" name="Freeform 78">
            <a:extLst>
              <a:ext uri="{FF2B5EF4-FFF2-40B4-BE49-F238E27FC236}">
                <a16:creationId xmlns:a16="http://schemas.microsoft.com/office/drawing/2014/main" id="{E5F74944-A043-B54E-ADD3-22B9F1DAFA02}"/>
              </a:ext>
            </a:extLst>
          </p:cNvPr>
          <p:cNvSpPr>
            <a:spLocks/>
          </p:cNvSpPr>
          <p:nvPr/>
        </p:nvSpPr>
        <p:spPr bwMode="auto">
          <a:xfrm>
            <a:off x="2795588" y="2470150"/>
            <a:ext cx="42862" cy="63500"/>
          </a:xfrm>
          <a:custGeom>
            <a:avLst/>
            <a:gdLst>
              <a:gd name="T0" fmla="*/ 2147483647 w 27"/>
              <a:gd name="T1" fmla="*/ 2147483647 h 40"/>
              <a:gd name="T2" fmla="*/ 2147483647 w 27"/>
              <a:gd name="T3" fmla="*/ 2147483647 h 40"/>
              <a:gd name="T4" fmla="*/ 2147483647 w 27"/>
              <a:gd name="T5" fmla="*/ 2147483647 h 40"/>
              <a:gd name="T6" fmla="*/ 0 w 27"/>
              <a:gd name="T7" fmla="*/ 2147483647 h 40"/>
              <a:gd name="T8" fmla="*/ 2147483647 w 27"/>
              <a:gd name="T9" fmla="*/ 0 h 40"/>
              <a:gd name="T10" fmla="*/ 2147483647 w 27"/>
              <a:gd name="T11" fmla="*/ 0 h 40"/>
              <a:gd name="T12" fmla="*/ 2147483647 w 27"/>
              <a:gd name="T13" fmla="*/ 2147483647 h 40"/>
              <a:gd name="T14" fmla="*/ 0 60000 65536"/>
              <a:gd name="T15" fmla="*/ 0 60000 65536"/>
              <a:gd name="T16" fmla="*/ 0 60000 65536"/>
              <a:gd name="T17" fmla="*/ 0 60000 65536"/>
              <a:gd name="T18" fmla="*/ 0 60000 65536"/>
              <a:gd name="T19" fmla="*/ 0 60000 65536"/>
              <a:gd name="T20" fmla="*/ 0 60000 65536"/>
              <a:gd name="T21" fmla="*/ 0 w 27"/>
              <a:gd name="T22" fmla="*/ 0 h 40"/>
              <a:gd name="T23" fmla="*/ 27 w 27"/>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40">
                <a:moveTo>
                  <a:pt x="19" y="2"/>
                </a:moveTo>
                <a:lnTo>
                  <a:pt x="27" y="2"/>
                </a:lnTo>
                <a:lnTo>
                  <a:pt x="8" y="40"/>
                </a:lnTo>
                <a:lnTo>
                  <a:pt x="0" y="35"/>
                </a:lnTo>
                <a:lnTo>
                  <a:pt x="19" y="0"/>
                </a:lnTo>
                <a:lnTo>
                  <a:pt x="27" y="0"/>
                </a:lnTo>
                <a:lnTo>
                  <a:pt x="1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120" name="Freeform 79">
            <a:extLst>
              <a:ext uri="{FF2B5EF4-FFF2-40B4-BE49-F238E27FC236}">
                <a16:creationId xmlns:a16="http://schemas.microsoft.com/office/drawing/2014/main" id="{8055E680-7AC4-4D4D-B5E2-6732CB0BB0B1}"/>
              </a:ext>
            </a:extLst>
          </p:cNvPr>
          <p:cNvSpPr>
            <a:spLocks/>
          </p:cNvSpPr>
          <p:nvPr/>
        </p:nvSpPr>
        <p:spPr bwMode="auto">
          <a:xfrm>
            <a:off x="2825750" y="2470150"/>
            <a:ext cx="12700" cy="1588"/>
          </a:xfrm>
          <a:custGeom>
            <a:avLst/>
            <a:gdLst>
              <a:gd name="T0" fmla="*/ 0 w 8"/>
              <a:gd name="T1" fmla="*/ 0 h 1588"/>
              <a:gd name="T2" fmla="*/ 2147483647 w 8"/>
              <a:gd name="T3" fmla="*/ 0 h 1588"/>
              <a:gd name="T4" fmla="*/ 2147483647 w 8"/>
              <a:gd name="T5" fmla="*/ 0 h 1588"/>
              <a:gd name="T6" fmla="*/ 0 w 8"/>
              <a:gd name="T7" fmla="*/ 0 h 1588"/>
              <a:gd name="T8" fmla="*/ 0 60000 65536"/>
              <a:gd name="T9" fmla="*/ 0 60000 65536"/>
              <a:gd name="T10" fmla="*/ 0 60000 65536"/>
              <a:gd name="T11" fmla="*/ 0 60000 65536"/>
              <a:gd name="T12" fmla="*/ 0 w 8"/>
              <a:gd name="T13" fmla="*/ 0 h 1588"/>
              <a:gd name="T14" fmla="*/ 8 w 8"/>
              <a:gd name="T15" fmla="*/ 1588 h 1588"/>
            </a:gdLst>
            <a:ahLst/>
            <a:cxnLst>
              <a:cxn ang="T8">
                <a:pos x="T0" y="T1"/>
              </a:cxn>
              <a:cxn ang="T9">
                <a:pos x="T2" y="T3"/>
              </a:cxn>
              <a:cxn ang="T10">
                <a:pos x="T4" y="T5"/>
              </a:cxn>
              <a:cxn ang="T11">
                <a:pos x="T6" y="T7"/>
              </a:cxn>
            </a:cxnLst>
            <a:rect l="T12" t="T13" r="T14" b="T15"/>
            <a:pathLst>
              <a:path w="8" h="1588">
                <a:moveTo>
                  <a:pt x="0" y="0"/>
                </a:moveTo>
                <a:lnTo>
                  <a:pt x="4" y="0"/>
                </a:lnTo>
                <a:lnTo>
                  <a:pt x="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121" name="Freeform 80">
            <a:extLst>
              <a:ext uri="{FF2B5EF4-FFF2-40B4-BE49-F238E27FC236}">
                <a16:creationId xmlns:a16="http://schemas.microsoft.com/office/drawing/2014/main" id="{94C04A3C-5218-3A4B-9CEB-1F90FCADCC77}"/>
              </a:ext>
            </a:extLst>
          </p:cNvPr>
          <p:cNvSpPr>
            <a:spLocks/>
          </p:cNvSpPr>
          <p:nvPr/>
        </p:nvSpPr>
        <p:spPr bwMode="auto">
          <a:xfrm>
            <a:off x="2825750" y="2470150"/>
            <a:ext cx="38100" cy="66675"/>
          </a:xfrm>
          <a:custGeom>
            <a:avLst/>
            <a:gdLst>
              <a:gd name="T0" fmla="*/ 2147483647 w 24"/>
              <a:gd name="T1" fmla="*/ 2147483647 h 42"/>
              <a:gd name="T2" fmla="*/ 2147483647 w 24"/>
              <a:gd name="T3" fmla="*/ 2147483647 h 42"/>
              <a:gd name="T4" fmla="*/ 0 w 24"/>
              <a:gd name="T5" fmla="*/ 2147483647 h 42"/>
              <a:gd name="T6" fmla="*/ 2147483647 w 24"/>
              <a:gd name="T7" fmla="*/ 0 h 42"/>
              <a:gd name="T8" fmla="*/ 2147483647 w 24"/>
              <a:gd name="T9" fmla="*/ 2147483647 h 42"/>
              <a:gd name="T10" fmla="*/ 2147483647 w 24"/>
              <a:gd name="T11" fmla="*/ 2147483647 h 42"/>
              <a:gd name="T12" fmla="*/ 2147483647 w 24"/>
              <a:gd name="T13" fmla="*/ 2147483647 h 42"/>
              <a:gd name="T14" fmla="*/ 0 60000 65536"/>
              <a:gd name="T15" fmla="*/ 0 60000 65536"/>
              <a:gd name="T16" fmla="*/ 0 60000 65536"/>
              <a:gd name="T17" fmla="*/ 0 60000 65536"/>
              <a:gd name="T18" fmla="*/ 0 60000 65536"/>
              <a:gd name="T19" fmla="*/ 0 60000 65536"/>
              <a:gd name="T20" fmla="*/ 0 60000 65536"/>
              <a:gd name="T21" fmla="*/ 0 w 24"/>
              <a:gd name="T22" fmla="*/ 0 h 42"/>
              <a:gd name="T23" fmla="*/ 24 w 24"/>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42">
                <a:moveTo>
                  <a:pt x="20" y="33"/>
                </a:moveTo>
                <a:lnTo>
                  <a:pt x="16" y="40"/>
                </a:lnTo>
                <a:lnTo>
                  <a:pt x="0" y="2"/>
                </a:lnTo>
                <a:lnTo>
                  <a:pt x="8" y="0"/>
                </a:lnTo>
                <a:lnTo>
                  <a:pt x="24" y="35"/>
                </a:lnTo>
                <a:lnTo>
                  <a:pt x="20" y="42"/>
                </a:lnTo>
                <a:lnTo>
                  <a:pt x="2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122" name="Freeform 81">
            <a:extLst>
              <a:ext uri="{FF2B5EF4-FFF2-40B4-BE49-F238E27FC236}">
                <a16:creationId xmlns:a16="http://schemas.microsoft.com/office/drawing/2014/main" id="{10B48200-13F4-9C4D-8631-64B4E8469FF8}"/>
              </a:ext>
            </a:extLst>
          </p:cNvPr>
          <p:cNvSpPr>
            <a:spLocks/>
          </p:cNvSpPr>
          <p:nvPr/>
        </p:nvSpPr>
        <p:spPr bwMode="auto">
          <a:xfrm>
            <a:off x="2857500" y="2525713"/>
            <a:ext cx="6350" cy="11112"/>
          </a:xfrm>
          <a:custGeom>
            <a:avLst/>
            <a:gdLst>
              <a:gd name="T0" fmla="*/ 2147483647 w 4"/>
              <a:gd name="T1" fmla="*/ 0 h 7"/>
              <a:gd name="T2" fmla="*/ 0 w 4"/>
              <a:gd name="T3" fmla="*/ 2147483647 h 7"/>
              <a:gd name="T4" fmla="*/ 0 w 4"/>
              <a:gd name="T5" fmla="*/ 2147483647 h 7"/>
              <a:gd name="T6" fmla="*/ 2147483647 w 4"/>
              <a:gd name="T7" fmla="*/ 0 h 7"/>
              <a:gd name="T8" fmla="*/ 0 60000 65536"/>
              <a:gd name="T9" fmla="*/ 0 60000 65536"/>
              <a:gd name="T10" fmla="*/ 0 60000 65536"/>
              <a:gd name="T11" fmla="*/ 0 60000 65536"/>
              <a:gd name="T12" fmla="*/ 0 w 4"/>
              <a:gd name="T13" fmla="*/ 0 h 7"/>
              <a:gd name="T14" fmla="*/ 4 w 4"/>
              <a:gd name="T15" fmla="*/ 7 h 7"/>
            </a:gdLst>
            <a:ahLst/>
            <a:cxnLst>
              <a:cxn ang="T8">
                <a:pos x="T0" y="T1"/>
              </a:cxn>
              <a:cxn ang="T9">
                <a:pos x="T2" y="T3"/>
              </a:cxn>
              <a:cxn ang="T10">
                <a:pos x="T4" y="T5"/>
              </a:cxn>
              <a:cxn ang="T11">
                <a:pos x="T6" y="T7"/>
              </a:cxn>
            </a:cxnLst>
            <a:rect l="T12" t="T13" r="T14" b="T15"/>
            <a:pathLst>
              <a:path w="4" h="7">
                <a:moveTo>
                  <a:pt x="4" y="0"/>
                </a:moveTo>
                <a:lnTo>
                  <a:pt x="0" y="3"/>
                </a:lnTo>
                <a:lnTo>
                  <a:pt x="0" y="7"/>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123" name="Freeform 82">
            <a:extLst>
              <a:ext uri="{FF2B5EF4-FFF2-40B4-BE49-F238E27FC236}">
                <a16:creationId xmlns:a16="http://schemas.microsoft.com/office/drawing/2014/main" id="{F96A4C59-DA4C-8E4D-88E7-72F45EE7EEA2}"/>
              </a:ext>
            </a:extLst>
          </p:cNvPr>
          <p:cNvSpPr>
            <a:spLocks/>
          </p:cNvSpPr>
          <p:nvPr/>
        </p:nvSpPr>
        <p:spPr bwMode="auto">
          <a:xfrm>
            <a:off x="2832100" y="2522538"/>
            <a:ext cx="25400" cy="14287"/>
          </a:xfrm>
          <a:custGeom>
            <a:avLst/>
            <a:gdLst>
              <a:gd name="T0" fmla="*/ 0 w 16"/>
              <a:gd name="T1" fmla="*/ 2147483647 h 9"/>
              <a:gd name="T2" fmla="*/ 0 w 16"/>
              <a:gd name="T3" fmla="*/ 0 h 9"/>
              <a:gd name="T4" fmla="*/ 2147483647 w 16"/>
              <a:gd name="T5" fmla="*/ 0 h 9"/>
              <a:gd name="T6" fmla="*/ 2147483647 w 16"/>
              <a:gd name="T7" fmla="*/ 2147483647 h 9"/>
              <a:gd name="T8" fmla="*/ 0 w 16"/>
              <a:gd name="T9" fmla="*/ 2147483647 h 9"/>
              <a:gd name="T10" fmla="*/ 0 w 16"/>
              <a:gd name="T11" fmla="*/ 2147483647 h 9"/>
              <a:gd name="T12" fmla="*/ 0 60000 65536"/>
              <a:gd name="T13" fmla="*/ 0 60000 65536"/>
              <a:gd name="T14" fmla="*/ 0 60000 65536"/>
              <a:gd name="T15" fmla="*/ 0 60000 65536"/>
              <a:gd name="T16" fmla="*/ 0 60000 65536"/>
              <a:gd name="T17" fmla="*/ 0 60000 65536"/>
              <a:gd name="T18" fmla="*/ 0 w 16"/>
              <a:gd name="T19" fmla="*/ 0 h 9"/>
              <a:gd name="T20" fmla="*/ 16 w 16"/>
              <a:gd name="T21" fmla="*/ 9 h 9"/>
            </a:gdLst>
            <a:ahLst/>
            <a:cxnLst>
              <a:cxn ang="T12">
                <a:pos x="T0" y="T1"/>
              </a:cxn>
              <a:cxn ang="T13">
                <a:pos x="T2" y="T3"/>
              </a:cxn>
              <a:cxn ang="T14">
                <a:pos x="T4" y="T5"/>
              </a:cxn>
              <a:cxn ang="T15">
                <a:pos x="T6" y="T7"/>
              </a:cxn>
              <a:cxn ang="T16">
                <a:pos x="T8" y="T9"/>
              </a:cxn>
              <a:cxn ang="T17">
                <a:pos x="T10" y="T11"/>
              </a:cxn>
            </a:cxnLst>
            <a:rect l="T18" t="T19" r="T20" b="T21"/>
            <a:pathLst>
              <a:path w="16" h="9">
                <a:moveTo>
                  <a:pt x="0" y="5"/>
                </a:moveTo>
                <a:lnTo>
                  <a:pt x="0" y="0"/>
                </a:lnTo>
                <a:lnTo>
                  <a:pt x="16" y="0"/>
                </a:lnTo>
                <a:lnTo>
                  <a:pt x="16" y="9"/>
                </a:lnTo>
                <a:lnTo>
                  <a:pt x="0" y="9"/>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124" name="Line 83">
            <a:extLst>
              <a:ext uri="{FF2B5EF4-FFF2-40B4-BE49-F238E27FC236}">
                <a16:creationId xmlns:a16="http://schemas.microsoft.com/office/drawing/2014/main" id="{66426CF3-E5C5-924F-98AC-B6DC6E457C09}"/>
              </a:ext>
            </a:extLst>
          </p:cNvPr>
          <p:cNvSpPr>
            <a:spLocks noChangeShapeType="1"/>
          </p:cNvSpPr>
          <p:nvPr/>
        </p:nvSpPr>
        <p:spPr bwMode="auto">
          <a:xfrm>
            <a:off x="2832100" y="2530475"/>
            <a:ext cx="1588" cy="4540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5" name="Freeform 84">
            <a:extLst>
              <a:ext uri="{FF2B5EF4-FFF2-40B4-BE49-F238E27FC236}">
                <a16:creationId xmlns:a16="http://schemas.microsoft.com/office/drawing/2014/main" id="{433A5ED0-8726-3A4F-8F75-D2C96C48FBCA}"/>
              </a:ext>
            </a:extLst>
          </p:cNvPr>
          <p:cNvSpPr>
            <a:spLocks/>
          </p:cNvSpPr>
          <p:nvPr/>
        </p:nvSpPr>
        <p:spPr bwMode="auto">
          <a:xfrm>
            <a:off x="3259138" y="2295525"/>
            <a:ext cx="71437" cy="69850"/>
          </a:xfrm>
          <a:custGeom>
            <a:avLst/>
            <a:gdLst>
              <a:gd name="T0" fmla="*/ 2147483647 w 45"/>
              <a:gd name="T1" fmla="*/ 0 h 44"/>
              <a:gd name="T2" fmla="*/ 2147483647 w 45"/>
              <a:gd name="T3" fmla="*/ 2147483647 h 44"/>
              <a:gd name="T4" fmla="*/ 2147483647 w 45"/>
              <a:gd name="T5" fmla="*/ 0 h 44"/>
              <a:gd name="T6" fmla="*/ 0 w 45"/>
              <a:gd name="T7" fmla="*/ 2147483647 h 44"/>
              <a:gd name="T8" fmla="*/ 2147483647 w 45"/>
              <a:gd name="T9" fmla="*/ 2147483647 h 44"/>
              <a:gd name="T10" fmla="*/ 2147483647 w 45"/>
              <a:gd name="T11" fmla="*/ 0 h 44"/>
              <a:gd name="T12" fmla="*/ 0 60000 65536"/>
              <a:gd name="T13" fmla="*/ 0 60000 65536"/>
              <a:gd name="T14" fmla="*/ 0 60000 65536"/>
              <a:gd name="T15" fmla="*/ 0 60000 65536"/>
              <a:gd name="T16" fmla="*/ 0 60000 65536"/>
              <a:gd name="T17" fmla="*/ 0 60000 65536"/>
              <a:gd name="T18" fmla="*/ 0 w 45"/>
              <a:gd name="T19" fmla="*/ 0 h 44"/>
              <a:gd name="T20" fmla="*/ 45 w 45"/>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45" h="44">
                <a:moveTo>
                  <a:pt x="22" y="0"/>
                </a:moveTo>
                <a:lnTo>
                  <a:pt x="45" y="44"/>
                </a:lnTo>
                <a:lnTo>
                  <a:pt x="22" y="0"/>
                </a:lnTo>
                <a:lnTo>
                  <a:pt x="0" y="44"/>
                </a:lnTo>
                <a:lnTo>
                  <a:pt x="45" y="44"/>
                </a:ln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126" name="Line 85">
            <a:extLst>
              <a:ext uri="{FF2B5EF4-FFF2-40B4-BE49-F238E27FC236}">
                <a16:creationId xmlns:a16="http://schemas.microsoft.com/office/drawing/2014/main" id="{E795CEF6-2A3F-EA41-B18E-E2BF128B09A3}"/>
              </a:ext>
            </a:extLst>
          </p:cNvPr>
          <p:cNvSpPr>
            <a:spLocks noChangeShapeType="1"/>
          </p:cNvSpPr>
          <p:nvPr/>
        </p:nvSpPr>
        <p:spPr bwMode="auto">
          <a:xfrm>
            <a:off x="3294063" y="2359025"/>
            <a:ext cx="1587" cy="6254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7" name="Freeform 86">
            <a:extLst>
              <a:ext uri="{FF2B5EF4-FFF2-40B4-BE49-F238E27FC236}">
                <a16:creationId xmlns:a16="http://schemas.microsoft.com/office/drawing/2014/main" id="{7054D221-1A76-EA47-B868-81E0F1021E53}"/>
              </a:ext>
            </a:extLst>
          </p:cNvPr>
          <p:cNvSpPr>
            <a:spLocks/>
          </p:cNvSpPr>
          <p:nvPr/>
        </p:nvSpPr>
        <p:spPr bwMode="auto">
          <a:xfrm>
            <a:off x="3719513" y="2295525"/>
            <a:ext cx="71437" cy="69850"/>
          </a:xfrm>
          <a:custGeom>
            <a:avLst/>
            <a:gdLst>
              <a:gd name="T0" fmla="*/ 2147483647 w 45"/>
              <a:gd name="T1" fmla="*/ 0 h 44"/>
              <a:gd name="T2" fmla="*/ 2147483647 w 45"/>
              <a:gd name="T3" fmla="*/ 2147483647 h 44"/>
              <a:gd name="T4" fmla="*/ 2147483647 w 45"/>
              <a:gd name="T5" fmla="*/ 0 h 44"/>
              <a:gd name="T6" fmla="*/ 0 w 45"/>
              <a:gd name="T7" fmla="*/ 2147483647 h 44"/>
              <a:gd name="T8" fmla="*/ 2147483647 w 45"/>
              <a:gd name="T9" fmla="*/ 2147483647 h 44"/>
              <a:gd name="T10" fmla="*/ 2147483647 w 45"/>
              <a:gd name="T11" fmla="*/ 0 h 44"/>
              <a:gd name="T12" fmla="*/ 0 60000 65536"/>
              <a:gd name="T13" fmla="*/ 0 60000 65536"/>
              <a:gd name="T14" fmla="*/ 0 60000 65536"/>
              <a:gd name="T15" fmla="*/ 0 60000 65536"/>
              <a:gd name="T16" fmla="*/ 0 60000 65536"/>
              <a:gd name="T17" fmla="*/ 0 60000 65536"/>
              <a:gd name="T18" fmla="*/ 0 w 45"/>
              <a:gd name="T19" fmla="*/ 0 h 44"/>
              <a:gd name="T20" fmla="*/ 45 w 45"/>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45" h="44">
                <a:moveTo>
                  <a:pt x="22" y="0"/>
                </a:moveTo>
                <a:lnTo>
                  <a:pt x="45" y="44"/>
                </a:lnTo>
                <a:lnTo>
                  <a:pt x="22" y="0"/>
                </a:lnTo>
                <a:lnTo>
                  <a:pt x="0" y="44"/>
                </a:lnTo>
                <a:lnTo>
                  <a:pt x="45" y="44"/>
                </a:ln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128" name="Line 87">
            <a:extLst>
              <a:ext uri="{FF2B5EF4-FFF2-40B4-BE49-F238E27FC236}">
                <a16:creationId xmlns:a16="http://schemas.microsoft.com/office/drawing/2014/main" id="{31D1A239-A577-864B-A8EC-D37013E34BAA}"/>
              </a:ext>
            </a:extLst>
          </p:cNvPr>
          <p:cNvSpPr>
            <a:spLocks noChangeShapeType="1"/>
          </p:cNvSpPr>
          <p:nvPr/>
        </p:nvSpPr>
        <p:spPr bwMode="auto">
          <a:xfrm>
            <a:off x="3754438" y="2359025"/>
            <a:ext cx="1587" cy="6254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9" name="Rectangle 88">
            <a:extLst>
              <a:ext uri="{FF2B5EF4-FFF2-40B4-BE49-F238E27FC236}">
                <a16:creationId xmlns:a16="http://schemas.microsoft.com/office/drawing/2014/main" id="{CD2F6F6B-7A84-AC42-BA36-AC2077F137BB}"/>
              </a:ext>
            </a:extLst>
          </p:cNvPr>
          <p:cNvSpPr>
            <a:spLocks noChangeArrowheads="1"/>
          </p:cNvSpPr>
          <p:nvPr/>
        </p:nvSpPr>
        <p:spPr bwMode="auto">
          <a:xfrm>
            <a:off x="1069975" y="1981200"/>
            <a:ext cx="3492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900">
                <a:solidFill>
                  <a:srgbClr val="000000"/>
                </a:solidFill>
              </a:rPr>
              <a:t>Elabo-</a:t>
            </a:r>
            <a:endParaRPr lang="en-US" altLang="zh-CN"/>
          </a:p>
        </p:txBody>
      </p:sp>
      <p:sp>
        <p:nvSpPr>
          <p:cNvPr id="2130" name="Rectangle 89">
            <a:extLst>
              <a:ext uri="{FF2B5EF4-FFF2-40B4-BE49-F238E27FC236}">
                <a16:creationId xmlns:a16="http://schemas.microsoft.com/office/drawing/2014/main" id="{1DCDC9DB-EF56-BD46-ABBB-CC8BEABBA6BC}"/>
              </a:ext>
            </a:extLst>
          </p:cNvPr>
          <p:cNvSpPr>
            <a:spLocks noChangeArrowheads="1"/>
          </p:cNvSpPr>
          <p:nvPr/>
        </p:nvSpPr>
        <p:spPr bwMode="auto">
          <a:xfrm>
            <a:off x="1069975" y="2109788"/>
            <a:ext cx="3175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900">
                <a:solidFill>
                  <a:srgbClr val="000000"/>
                </a:solidFill>
              </a:rPr>
              <a:t>ration</a:t>
            </a:r>
            <a:endParaRPr lang="en-US" altLang="zh-CN"/>
          </a:p>
        </p:txBody>
      </p:sp>
      <p:sp>
        <p:nvSpPr>
          <p:cNvPr id="2131" name="Rectangle 90">
            <a:extLst>
              <a:ext uri="{FF2B5EF4-FFF2-40B4-BE49-F238E27FC236}">
                <a16:creationId xmlns:a16="http://schemas.microsoft.com/office/drawing/2014/main" id="{79427992-64C1-C64B-99DA-6E98934A15E0}"/>
              </a:ext>
            </a:extLst>
          </p:cNvPr>
          <p:cNvSpPr>
            <a:spLocks noChangeArrowheads="1"/>
          </p:cNvSpPr>
          <p:nvPr/>
        </p:nvSpPr>
        <p:spPr bwMode="auto">
          <a:xfrm>
            <a:off x="2573338" y="2132013"/>
            <a:ext cx="7112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900">
                <a:solidFill>
                  <a:srgbClr val="000000"/>
                </a:solidFill>
              </a:rPr>
              <a:t>Construction</a:t>
            </a:r>
            <a:endParaRPr lang="en-US" altLang="zh-CN"/>
          </a:p>
        </p:txBody>
      </p:sp>
      <p:sp>
        <p:nvSpPr>
          <p:cNvPr id="2132" name="Rectangle 91">
            <a:extLst>
              <a:ext uri="{FF2B5EF4-FFF2-40B4-BE49-F238E27FC236}">
                <a16:creationId xmlns:a16="http://schemas.microsoft.com/office/drawing/2014/main" id="{8A47257A-A3CD-5348-9690-BC49FACCA64D}"/>
              </a:ext>
            </a:extLst>
          </p:cNvPr>
          <p:cNvSpPr>
            <a:spLocks noChangeArrowheads="1"/>
          </p:cNvSpPr>
          <p:nvPr/>
        </p:nvSpPr>
        <p:spPr bwMode="auto">
          <a:xfrm>
            <a:off x="3652838" y="2132013"/>
            <a:ext cx="5524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900">
                <a:solidFill>
                  <a:srgbClr val="000000"/>
                </a:solidFill>
              </a:rPr>
              <a:t>Transition</a:t>
            </a:r>
            <a:endParaRPr lang="en-US" altLang="zh-CN"/>
          </a:p>
        </p:txBody>
      </p:sp>
      <p:sp>
        <p:nvSpPr>
          <p:cNvPr id="2133" name="Rectangle 92">
            <a:extLst>
              <a:ext uri="{FF2B5EF4-FFF2-40B4-BE49-F238E27FC236}">
                <a16:creationId xmlns:a16="http://schemas.microsoft.com/office/drawing/2014/main" id="{22B4B3CB-C96E-F54B-9D6E-1C9A17CC64DE}"/>
              </a:ext>
            </a:extLst>
          </p:cNvPr>
          <p:cNvSpPr>
            <a:spLocks noChangeArrowheads="1"/>
          </p:cNvSpPr>
          <p:nvPr/>
        </p:nvSpPr>
        <p:spPr bwMode="auto">
          <a:xfrm>
            <a:off x="463550" y="2132013"/>
            <a:ext cx="5080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900">
                <a:solidFill>
                  <a:srgbClr val="000000"/>
                </a:solidFill>
              </a:rPr>
              <a:t>Inception</a:t>
            </a:r>
            <a:endParaRPr lang="en-US" altLang="zh-CN"/>
          </a:p>
        </p:txBody>
      </p:sp>
      <p:sp>
        <p:nvSpPr>
          <p:cNvPr id="2134" name="Freeform 93">
            <a:extLst>
              <a:ext uri="{FF2B5EF4-FFF2-40B4-BE49-F238E27FC236}">
                <a16:creationId xmlns:a16="http://schemas.microsoft.com/office/drawing/2014/main" id="{60AAC460-CC77-314A-8295-97785F8CCEFB}"/>
              </a:ext>
            </a:extLst>
          </p:cNvPr>
          <p:cNvSpPr>
            <a:spLocks/>
          </p:cNvSpPr>
          <p:nvPr/>
        </p:nvSpPr>
        <p:spPr bwMode="auto">
          <a:xfrm>
            <a:off x="441325" y="2085975"/>
            <a:ext cx="528638" cy="198438"/>
          </a:xfrm>
          <a:custGeom>
            <a:avLst/>
            <a:gdLst>
              <a:gd name="T0" fmla="*/ 2147483647 w 333"/>
              <a:gd name="T1" fmla="*/ 0 h 125"/>
              <a:gd name="T2" fmla="*/ 2147483647 w 333"/>
              <a:gd name="T3" fmla="*/ 2147483647 h 125"/>
              <a:gd name="T4" fmla="*/ 0 w 333"/>
              <a:gd name="T5" fmla="*/ 2147483647 h 125"/>
              <a:gd name="T6" fmla="*/ 0 60000 65536"/>
              <a:gd name="T7" fmla="*/ 0 60000 65536"/>
              <a:gd name="T8" fmla="*/ 0 60000 65536"/>
              <a:gd name="T9" fmla="*/ 0 w 333"/>
              <a:gd name="T10" fmla="*/ 0 h 125"/>
              <a:gd name="T11" fmla="*/ 333 w 333"/>
              <a:gd name="T12" fmla="*/ 125 h 125"/>
            </a:gdLst>
            <a:ahLst/>
            <a:cxnLst>
              <a:cxn ang="T6">
                <a:pos x="T0" y="T1"/>
              </a:cxn>
              <a:cxn ang="T7">
                <a:pos x="T2" y="T3"/>
              </a:cxn>
              <a:cxn ang="T8">
                <a:pos x="T4" y="T5"/>
              </a:cxn>
            </a:cxnLst>
            <a:rect l="T9" t="T10" r="T11" b="T12"/>
            <a:pathLst>
              <a:path w="333" h="125">
                <a:moveTo>
                  <a:pt x="333" y="0"/>
                </a:moveTo>
                <a:lnTo>
                  <a:pt x="333" y="125"/>
                </a:lnTo>
                <a:lnTo>
                  <a:pt x="0" y="12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135" name="Freeform 94">
            <a:extLst>
              <a:ext uri="{FF2B5EF4-FFF2-40B4-BE49-F238E27FC236}">
                <a16:creationId xmlns:a16="http://schemas.microsoft.com/office/drawing/2014/main" id="{7CD94D79-25F1-4849-BC8A-90BA64F60C88}"/>
              </a:ext>
            </a:extLst>
          </p:cNvPr>
          <p:cNvSpPr>
            <a:spLocks/>
          </p:cNvSpPr>
          <p:nvPr/>
        </p:nvSpPr>
        <p:spPr bwMode="auto">
          <a:xfrm>
            <a:off x="1017588" y="2078038"/>
            <a:ext cx="417512" cy="196850"/>
          </a:xfrm>
          <a:custGeom>
            <a:avLst/>
            <a:gdLst>
              <a:gd name="T0" fmla="*/ 2147483647 w 263"/>
              <a:gd name="T1" fmla="*/ 0 h 124"/>
              <a:gd name="T2" fmla="*/ 2147483647 w 263"/>
              <a:gd name="T3" fmla="*/ 2147483647 h 124"/>
              <a:gd name="T4" fmla="*/ 0 w 263"/>
              <a:gd name="T5" fmla="*/ 2147483647 h 124"/>
              <a:gd name="T6" fmla="*/ 0 60000 65536"/>
              <a:gd name="T7" fmla="*/ 0 60000 65536"/>
              <a:gd name="T8" fmla="*/ 0 60000 65536"/>
              <a:gd name="T9" fmla="*/ 0 w 263"/>
              <a:gd name="T10" fmla="*/ 0 h 124"/>
              <a:gd name="T11" fmla="*/ 263 w 263"/>
              <a:gd name="T12" fmla="*/ 124 h 124"/>
            </a:gdLst>
            <a:ahLst/>
            <a:cxnLst>
              <a:cxn ang="T6">
                <a:pos x="T0" y="T1"/>
              </a:cxn>
              <a:cxn ang="T7">
                <a:pos x="T2" y="T3"/>
              </a:cxn>
              <a:cxn ang="T8">
                <a:pos x="T4" y="T5"/>
              </a:cxn>
            </a:cxnLst>
            <a:rect l="T9" t="T10" r="T11" b="T12"/>
            <a:pathLst>
              <a:path w="263" h="124">
                <a:moveTo>
                  <a:pt x="263" y="0"/>
                </a:moveTo>
                <a:lnTo>
                  <a:pt x="263" y="124"/>
                </a:lnTo>
                <a:lnTo>
                  <a:pt x="0" y="12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136" name="Freeform 95">
            <a:extLst>
              <a:ext uri="{FF2B5EF4-FFF2-40B4-BE49-F238E27FC236}">
                <a16:creationId xmlns:a16="http://schemas.microsoft.com/office/drawing/2014/main" id="{6272E8B4-B769-AC48-B70E-7873BA587DF6}"/>
              </a:ext>
            </a:extLst>
          </p:cNvPr>
          <p:cNvSpPr>
            <a:spLocks/>
          </p:cNvSpPr>
          <p:nvPr/>
        </p:nvSpPr>
        <p:spPr bwMode="auto">
          <a:xfrm>
            <a:off x="1493838" y="2089150"/>
            <a:ext cx="1793875" cy="195263"/>
          </a:xfrm>
          <a:custGeom>
            <a:avLst/>
            <a:gdLst>
              <a:gd name="T0" fmla="*/ 2147483647 w 1130"/>
              <a:gd name="T1" fmla="*/ 0 h 123"/>
              <a:gd name="T2" fmla="*/ 2147483647 w 1130"/>
              <a:gd name="T3" fmla="*/ 2147483647 h 123"/>
              <a:gd name="T4" fmla="*/ 0 w 1130"/>
              <a:gd name="T5" fmla="*/ 2147483647 h 123"/>
              <a:gd name="T6" fmla="*/ 0 60000 65536"/>
              <a:gd name="T7" fmla="*/ 0 60000 65536"/>
              <a:gd name="T8" fmla="*/ 0 60000 65536"/>
              <a:gd name="T9" fmla="*/ 0 w 1130"/>
              <a:gd name="T10" fmla="*/ 0 h 123"/>
              <a:gd name="T11" fmla="*/ 1130 w 1130"/>
              <a:gd name="T12" fmla="*/ 123 h 123"/>
            </a:gdLst>
            <a:ahLst/>
            <a:cxnLst>
              <a:cxn ang="T6">
                <a:pos x="T0" y="T1"/>
              </a:cxn>
              <a:cxn ang="T7">
                <a:pos x="T2" y="T3"/>
              </a:cxn>
              <a:cxn ang="T8">
                <a:pos x="T4" y="T5"/>
              </a:cxn>
            </a:cxnLst>
            <a:rect l="T9" t="T10" r="T11" b="T12"/>
            <a:pathLst>
              <a:path w="1130" h="123">
                <a:moveTo>
                  <a:pt x="1130" y="0"/>
                </a:moveTo>
                <a:lnTo>
                  <a:pt x="1130" y="123"/>
                </a:lnTo>
                <a:lnTo>
                  <a:pt x="0" y="12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137" name="Freeform 96">
            <a:extLst>
              <a:ext uri="{FF2B5EF4-FFF2-40B4-BE49-F238E27FC236}">
                <a16:creationId xmlns:a16="http://schemas.microsoft.com/office/drawing/2014/main" id="{873691E3-4A55-4D4F-8502-A788BE953753}"/>
              </a:ext>
            </a:extLst>
          </p:cNvPr>
          <p:cNvSpPr>
            <a:spLocks/>
          </p:cNvSpPr>
          <p:nvPr/>
        </p:nvSpPr>
        <p:spPr bwMode="auto">
          <a:xfrm>
            <a:off x="3363913" y="2089150"/>
            <a:ext cx="844550" cy="195263"/>
          </a:xfrm>
          <a:custGeom>
            <a:avLst/>
            <a:gdLst>
              <a:gd name="T0" fmla="*/ 2147483647 w 532"/>
              <a:gd name="T1" fmla="*/ 0 h 123"/>
              <a:gd name="T2" fmla="*/ 2147483647 w 532"/>
              <a:gd name="T3" fmla="*/ 2147483647 h 123"/>
              <a:gd name="T4" fmla="*/ 0 w 532"/>
              <a:gd name="T5" fmla="*/ 2147483647 h 123"/>
              <a:gd name="T6" fmla="*/ 0 60000 65536"/>
              <a:gd name="T7" fmla="*/ 0 60000 65536"/>
              <a:gd name="T8" fmla="*/ 0 60000 65536"/>
              <a:gd name="T9" fmla="*/ 0 w 532"/>
              <a:gd name="T10" fmla="*/ 0 h 123"/>
              <a:gd name="T11" fmla="*/ 532 w 532"/>
              <a:gd name="T12" fmla="*/ 123 h 123"/>
            </a:gdLst>
            <a:ahLst/>
            <a:cxnLst>
              <a:cxn ang="T6">
                <a:pos x="T0" y="T1"/>
              </a:cxn>
              <a:cxn ang="T7">
                <a:pos x="T2" y="T3"/>
              </a:cxn>
              <a:cxn ang="T8">
                <a:pos x="T4" y="T5"/>
              </a:cxn>
            </a:cxnLst>
            <a:rect l="T9" t="T10" r="T11" b="T12"/>
            <a:pathLst>
              <a:path w="532" h="123">
                <a:moveTo>
                  <a:pt x="532" y="0"/>
                </a:moveTo>
                <a:lnTo>
                  <a:pt x="532" y="123"/>
                </a:lnTo>
                <a:lnTo>
                  <a:pt x="0" y="12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138" name="Freeform 97">
            <a:extLst>
              <a:ext uri="{FF2B5EF4-FFF2-40B4-BE49-F238E27FC236}">
                <a16:creationId xmlns:a16="http://schemas.microsoft.com/office/drawing/2014/main" id="{3D5CD2B1-4FC2-454E-A5B2-2291B07B4BE8}"/>
              </a:ext>
            </a:extLst>
          </p:cNvPr>
          <p:cNvSpPr>
            <a:spLocks/>
          </p:cNvSpPr>
          <p:nvPr/>
        </p:nvSpPr>
        <p:spPr bwMode="auto">
          <a:xfrm>
            <a:off x="4252913" y="2092325"/>
            <a:ext cx="249237" cy="200025"/>
          </a:xfrm>
          <a:custGeom>
            <a:avLst/>
            <a:gdLst>
              <a:gd name="T0" fmla="*/ 2147483647 w 157"/>
              <a:gd name="T1" fmla="*/ 0 h 126"/>
              <a:gd name="T2" fmla="*/ 2147483647 w 157"/>
              <a:gd name="T3" fmla="*/ 2147483647 h 126"/>
              <a:gd name="T4" fmla="*/ 0 w 157"/>
              <a:gd name="T5" fmla="*/ 2147483647 h 126"/>
              <a:gd name="T6" fmla="*/ 0 60000 65536"/>
              <a:gd name="T7" fmla="*/ 0 60000 65536"/>
              <a:gd name="T8" fmla="*/ 0 60000 65536"/>
              <a:gd name="T9" fmla="*/ 0 w 157"/>
              <a:gd name="T10" fmla="*/ 0 h 126"/>
              <a:gd name="T11" fmla="*/ 157 w 157"/>
              <a:gd name="T12" fmla="*/ 126 h 126"/>
            </a:gdLst>
            <a:ahLst/>
            <a:cxnLst>
              <a:cxn ang="T6">
                <a:pos x="T0" y="T1"/>
              </a:cxn>
              <a:cxn ang="T7">
                <a:pos x="T2" y="T3"/>
              </a:cxn>
              <a:cxn ang="T8">
                <a:pos x="T4" y="T5"/>
              </a:cxn>
            </a:cxnLst>
            <a:rect l="T9" t="T10" r="T11" b="T12"/>
            <a:pathLst>
              <a:path w="157" h="126">
                <a:moveTo>
                  <a:pt x="157" y="0"/>
                </a:moveTo>
                <a:lnTo>
                  <a:pt x="157" y="126"/>
                </a:lnTo>
                <a:lnTo>
                  <a:pt x="0" y="1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139" name="Rectangle 7">
            <a:extLst>
              <a:ext uri="{FF2B5EF4-FFF2-40B4-BE49-F238E27FC236}">
                <a16:creationId xmlns:a16="http://schemas.microsoft.com/office/drawing/2014/main" id="{3C6409E1-A36E-A146-A94B-00668897D7B4}"/>
              </a:ext>
            </a:extLst>
          </p:cNvPr>
          <p:cNvSpPr>
            <a:spLocks noChangeAspect="1" noChangeArrowheads="1"/>
          </p:cNvSpPr>
          <p:nvPr/>
        </p:nvSpPr>
        <p:spPr bwMode="auto">
          <a:xfrm>
            <a:off x="279400" y="1574800"/>
            <a:ext cx="112712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ts val="2000"/>
              </a:lnSpc>
              <a:spcBef>
                <a:spcPts val="900"/>
              </a:spcBef>
            </a:pPr>
            <a:r>
              <a:rPr lang="zh-CN" altLang="en-US" sz="1600">
                <a:solidFill>
                  <a:schemeClr val="bg2"/>
                </a:solidFill>
              </a:rPr>
              <a:t>增量（</a:t>
            </a:r>
            <a:r>
              <a:rPr lang="en-US" altLang="zh-CN" sz="1600">
                <a:solidFill>
                  <a:schemeClr val="bg2"/>
                </a:solidFill>
              </a:rPr>
              <a:t>1</a:t>
            </a:r>
            <a:r>
              <a:rPr lang="zh-CN" altLang="en-US" sz="1600">
                <a:solidFill>
                  <a:schemeClr val="bg2"/>
                </a:solidFill>
              </a:rPr>
              <a:t>）</a:t>
            </a:r>
            <a:endParaRPr lang="en-US" altLang="zh-CN" sz="1600">
              <a:solidFill>
                <a:schemeClr val="bg2"/>
              </a:solidFill>
            </a:endParaRPr>
          </a:p>
        </p:txBody>
      </p:sp>
      <p:grpSp>
        <p:nvGrpSpPr>
          <p:cNvPr id="2140" name="Group 100">
            <a:extLst>
              <a:ext uri="{FF2B5EF4-FFF2-40B4-BE49-F238E27FC236}">
                <a16:creationId xmlns:a16="http://schemas.microsoft.com/office/drawing/2014/main" id="{8EB3E1CA-5DCD-374A-80B4-ECD26661FC4F}"/>
              </a:ext>
            </a:extLst>
          </p:cNvPr>
          <p:cNvGrpSpPr>
            <a:grpSpLocks/>
          </p:cNvGrpSpPr>
          <p:nvPr/>
        </p:nvGrpSpPr>
        <p:grpSpPr bwMode="auto">
          <a:xfrm>
            <a:off x="1398588" y="2284413"/>
            <a:ext cx="71437" cy="700087"/>
            <a:chOff x="881" y="1422"/>
            <a:chExt cx="45" cy="471"/>
          </a:xfrm>
        </p:grpSpPr>
        <p:sp>
          <p:nvSpPr>
            <p:cNvPr id="2142" name="Line 98">
              <a:extLst>
                <a:ext uri="{FF2B5EF4-FFF2-40B4-BE49-F238E27FC236}">
                  <a16:creationId xmlns:a16="http://schemas.microsoft.com/office/drawing/2014/main" id="{4E411411-7C3D-B14A-B895-372218B56B5C}"/>
                </a:ext>
              </a:extLst>
            </p:cNvPr>
            <p:cNvSpPr>
              <a:spLocks noChangeShapeType="1"/>
            </p:cNvSpPr>
            <p:nvPr/>
          </p:nvSpPr>
          <p:spPr bwMode="auto">
            <a:xfrm flipV="1">
              <a:off x="904" y="1452"/>
              <a:ext cx="0" cy="44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sp>
          <p:nvSpPr>
            <p:cNvPr id="2143" name="Freeform 99">
              <a:extLst>
                <a:ext uri="{FF2B5EF4-FFF2-40B4-BE49-F238E27FC236}">
                  <a16:creationId xmlns:a16="http://schemas.microsoft.com/office/drawing/2014/main" id="{0716F527-D2BE-2A42-9DC5-DDD3E77B367C}"/>
                </a:ext>
              </a:extLst>
            </p:cNvPr>
            <p:cNvSpPr>
              <a:spLocks/>
            </p:cNvSpPr>
            <p:nvPr/>
          </p:nvSpPr>
          <p:spPr bwMode="auto">
            <a:xfrm>
              <a:off x="881" y="1422"/>
              <a:ext cx="45" cy="44"/>
            </a:xfrm>
            <a:custGeom>
              <a:avLst/>
              <a:gdLst>
                <a:gd name="T0" fmla="*/ 23 w 45"/>
                <a:gd name="T1" fmla="*/ 0 h 44"/>
                <a:gd name="T2" fmla="*/ 45 w 45"/>
                <a:gd name="T3" fmla="*/ 44 h 44"/>
                <a:gd name="T4" fmla="*/ 23 w 45"/>
                <a:gd name="T5" fmla="*/ 0 h 44"/>
                <a:gd name="T6" fmla="*/ 0 w 45"/>
                <a:gd name="T7" fmla="*/ 44 h 44"/>
                <a:gd name="T8" fmla="*/ 45 w 45"/>
                <a:gd name="T9" fmla="*/ 44 h 44"/>
                <a:gd name="T10" fmla="*/ 23 w 45"/>
                <a:gd name="T11" fmla="*/ 0 h 44"/>
                <a:gd name="T12" fmla="*/ 0 60000 65536"/>
                <a:gd name="T13" fmla="*/ 0 60000 65536"/>
                <a:gd name="T14" fmla="*/ 0 60000 65536"/>
                <a:gd name="T15" fmla="*/ 0 60000 65536"/>
                <a:gd name="T16" fmla="*/ 0 60000 65536"/>
                <a:gd name="T17" fmla="*/ 0 60000 65536"/>
                <a:gd name="T18" fmla="*/ 0 w 45"/>
                <a:gd name="T19" fmla="*/ 0 h 44"/>
                <a:gd name="T20" fmla="*/ 45 w 45"/>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45" h="44">
                  <a:moveTo>
                    <a:pt x="23" y="0"/>
                  </a:moveTo>
                  <a:lnTo>
                    <a:pt x="45" y="44"/>
                  </a:lnTo>
                  <a:lnTo>
                    <a:pt x="23" y="0"/>
                  </a:lnTo>
                  <a:lnTo>
                    <a:pt x="0" y="44"/>
                  </a:lnTo>
                  <a:lnTo>
                    <a:pt x="45" y="44"/>
                  </a:lnTo>
                  <a:lnTo>
                    <a:pt x="2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sp>
        <p:nvSpPr>
          <p:cNvPr id="95" name="灯片编号占位符 94">
            <a:extLst>
              <a:ext uri="{FF2B5EF4-FFF2-40B4-BE49-F238E27FC236}">
                <a16:creationId xmlns:a16="http://schemas.microsoft.com/office/drawing/2014/main" id="{68AAA9DE-934F-9C4C-A651-3298F459BB24}"/>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98B02200-3A5D-4D48-973F-2CF1C2EA6C49}" type="slidenum">
              <a:rPr kumimoji="0" lang="en-US" altLang="ko-KR" b="0">
                <a:solidFill>
                  <a:srgbClr val="FFFFFF"/>
                </a:solidFill>
                <a:latin typeface="Gulim" panose="020B0600000101010101" pitchFamily="34" charset="-127"/>
                <a:ea typeface="Gulim" panose="020B0600000101010101" pitchFamily="34" charset="-127"/>
              </a:rPr>
              <a:pPr eaLnBrk="1" hangingPunct="1"/>
              <a:t>112</a:t>
            </a:fld>
            <a:endParaRPr kumimoji="0" lang="en-US" altLang="ko-KR" b="0">
              <a:solidFill>
                <a:srgbClr val="FFFFFF"/>
              </a:solidFill>
              <a:latin typeface="Gulim" panose="020B0600000101010101" pitchFamily="34" charset="-127"/>
              <a:ea typeface="Gulim" panose="020B0600000101010101" pitchFamily="34" charset="-127"/>
            </a:endParaRPr>
          </a:p>
        </p:txBody>
      </p:sp>
    </p:spTree>
  </p:cSld>
  <p:clrMapOvr>
    <a:masterClrMapping/>
  </p:clrMapOvr>
  <p:transition spd="slow"/>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CDAC629B-8CCB-744B-AA90-BF6E585D0CA3}"/>
              </a:ext>
            </a:extLst>
          </p:cNvPr>
          <p:cNvSpPr>
            <a:spLocks noGrp="1" noChangeArrowheads="1"/>
          </p:cNvSpPr>
          <p:nvPr>
            <p:ph type="title"/>
          </p:nvPr>
        </p:nvSpPr>
        <p:spPr bwMode="auto">
          <a:xfrm>
            <a:off x="152400" y="88900"/>
            <a:ext cx="87630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algn="ctr" eaLnBrk="1" hangingPunct="1"/>
            <a:r>
              <a:rPr lang="zh-CN" altLang="en-US">
                <a:ea typeface="宋体" panose="02010600030101010101" pitchFamily="2" charset="-122"/>
              </a:rPr>
              <a:t>迭代开发计划</a:t>
            </a:r>
            <a:endParaRPr lang="en-US" altLang="zh-CN">
              <a:ea typeface="宋体" panose="02010600030101010101" pitchFamily="2" charset="-122"/>
            </a:endParaRPr>
          </a:p>
        </p:txBody>
      </p:sp>
      <p:grpSp>
        <p:nvGrpSpPr>
          <p:cNvPr id="125955" name="Group 3">
            <a:extLst>
              <a:ext uri="{FF2B5EF4-FFF2-40B4-BE49-F238E27FC236}">
                <a16:creationId xmlns:a16="http://schemas.microsoft.com/office/drawing/2014/main" id="{A16729EA-403C-7344-88FF-B6E91650DB5A}"/>
              </a:ext>
            </a:extLst>
          </p:cNvPr>
          <p:cNvGrpSpPr>
            <a:grpSpLocks/>
          </p:cNvGrpSpPr>
          <p:nvPr/>
        </p:nvGrpSpPr>
        <p:grpSpPr bwMode="auto">
          <a:xfrm>
            <a:off x="6642100" y="2165350"/>
            <a:ext cx="1930400" cy="1358900"/>
            <a:chOff x="4097" y="1756"/>
            <a:chExt cx="1216" cy="856"/>
          </a:xfrm>
        </p:grpSpPr>
        <p:sp>
          <p:nvSpPr>
            <p:cNvPr id="125994" name="Rectangle 4">
              <a:extLst>
                <a:ext uri="{FF2B5EF4-FFF2-40B4-BE49-F238E27FC236}">
                  <a16:creationId xmlns:a16="http://schemas.microsoft.com/office/drawing/2014/main" id="{737FF3B7-DE1E-9247-A137-767ED53DE2FA}"/>
                </a:ext>
              </a:extLst>
            </p:cNvPr>
            <p:cNvSpPr>
              <a:spLocks noChangeArrowheads="1"/>
            </p:cNvSpPr>
            <p:nvPr/>
          </p:nvSpPr>
          <p:spPr bwMode="auto">
            <a:xfrm>
              <a:off x="4097" y="1756"/>
              <a:ext cx="1216" cy="856"/>
            </a:xfrm>
            <a:prstGeom prst="rect">
              <a:avLst/>
            </a:prstGeom>
            <a:solidFill>
              <a:srgbClr val="FFFF99"/>
            </a:solidFill>
            <a:ln w="12700">
              <a:solidFill>
                <a:schemeClr val="bg2"/>
              </a:solidFill>
              <a:miter lim="800000"/>
              <a:headEnd/>
              <a:tailEnd/>
            </a:ln>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25995" name="Rectangle 5">
              <a:extLst>
                <a:ext uri="{FF2B5EF4-FFF2-40B4-BE49-F238E27FC236}">
                  <a16:creationId xmlns:a16="http://schemas.microsoft.com/office/drawing/2014/main" id="{B28F174C-4FDD-EB4A-8608-DE231ADA2A57}"/>
                </a:ext>
              </a:extLst>
            </p:cNvPr>
            <p:cNvSpPr>
              <a:spLocks noChangeArrowheads="1"/>
            </p:cNvSpPr>
            <p:nvPr/>
          </p:nvSpPr>
          <p:spPr bwMode="auto">
            <a:xfrm>
              <a:off x="4193" y="1862"/>
              <a:ext cx="1024" cy="667"/>
            </a:xfrm>
            <a:prstGeom prst="rect">
              <a:avLst/>
            </a:prstGeom>
            <a:solidFill>
              <a:srgbClr val="FFFF99"/>
            </a:solidFill>
            <a:ln w="12700">
              <a:solidFill>
                <a:schemeClr val="bg2"/>
              </a:solidFill>
              <a:miter lim="800000"/>
              <a:headEnd/>
              <a:tailEnd/>
            </a:ln>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25996" name="Line 6">
              <a:extLst>
                <a:ext uri="{FF2B5EF4-FFF2-40B4-BE49-F238E27FC236}">
                  <a16:creationId xmlns:a16="http://schemas.microsoft.com/office/drawing/2014/main" id="{D577B492-E148-7741-9DFC-75988504AF25}"/>
                </a:ext>
              </a:extLst>
            </p:cNvPr>
            <p:cNvSpPr>
              <a:spLocks noChangeShapeType="1"/>
            </p:cNvSpPr>
            <p:nvPr/>
          </p:nvSpPr>
          <p:spPr bwMode="auto">
            <a:xfrm>
              <a:off x="4439" y="1863"/>
              <a:ext cx="0" cy="665"/>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97" name="Line 7">
              <a:extLst>
                <a:ext uri="{FF2B5EF4-FFF2-40B4-BE49-F238E27FC236}">
                  <a16:creationId xmlns:a16="http://schemas.microsoft.com/office/drawing/2014/main" id="{2CABE9A5-7DED-8445-A6FF-99807059ABDF}"/>
                </a:ext>
              </a:extLst>
            </p:cNvPr>
            <p:cNvSpPr>
              <a:spLocks noChangeShapeType="1"/>
            </p:cNvSpPr>
            <p:nvPr/>
          </p:nvSpPr>
          <p:spPr bwMode="auto">
            <a:xfrm>
              <a:off x="4194" y="2002"/>
              <a:ext cx="1022"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98" name="Line 8">
              <a:extLst>
                <a:ext uri="{FF2B5EF4-FFF2-40B4-BE49-F238E27FC236}">
                  <a16:creationId xmlns:a16="http://schemas.microsoft.com/office/drawing/2014/main" id="{8F16C092-4590-7E4F-8FF7-BDEF3C41BC23}"/>
                </a:ext>
              </a:extLst>
            </p:cNvPr>
            <p:cNvSpPr>
              <a:spLocks noChangeShapeType="1"/>
            </p:cNvSpPr>
            <p:nvPr/>
          </p:nvSpPr>
          <p:spPr bwMode="auto">
            <a:xfrm>
              <a:off x="4189" y="2146"/>
              <a:ext cx="1027"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99" name="Line 9">
              <a:extLst>
                <a:ext uri="{FF2B5EF4-FFF2-40B4-BE49-F238E27FC236}">
                  <a16:creationId xmlns:a16="http://schemas.microsoft.com/office/drawing/2014/main" id="{E790E4D1-EB9F-D042-B0AD-252E92930D94}"/>
                </a:ext>
              </a:extLst>
            </p:cNvPr>
            <p:cNvSpPr>
              <a:spLocks noChangeShapeType="1"/>
            </p:cNvSpPr>
            <p:nvPr/>
          </p:nvSpPr>
          <p:spPr bwMode="auto">
            <a:xfrm>
              <a:off x="4189" y="2271"/>
              <a:ext cx="1027"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00" name="Line 10">
              <a:extLst>
                <a:ext uri="{FF2B5EF4-FFF2-40B4-BE49-F238E27FC236}">
                  <a16:creationId xmlns:a16="http://schemas.microsoft.com/office/drawing/2014/main" id="{D8127ACA-D2B6-294D-831D-93F73DF67688}"/>
                </a:ext>
              </a:extLst>
            </p:cNvPr>
            <p:cNvSpPr>
              <a:spLocks noChangeShapeType="1"/>
            </p:cNvSpPr>
            <p:nvPr/>
          </p:nvSpPr>
          <p:spPr bwMode="auto">
            <a:xfrm>
              <a:off x="4189" y="2400"/>
              <a:ext cx="1029" cy="2"/>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5956" name="Group 11">
            <a:extLst>
              <a:ext uri="{FF2B5EF4-FFF2-40B4-BE49-F238E27FC236}">
                <a16:creationId xmlns:a16="http://schemas.microsoft.com/office/drawing/2014/main" id="{A7B15059-B90D-1045-AF6E-870272A1C89C}"/>
              </a:ext>
            </a:extLst>
          </p:cNvPr>
          <p:cNvGrpSpPr>
            <a:grpSpLocks/>
          </p:cNvGrpSpPr>
          <p:nvPr/>
        </p:nvGrpSpPr>
        <p:grpSpPr bwMode="auto">
          <a:xfrm>
            <a:off x="5989638" y="3155950"/>
            <a:ext cx="1930400" cy="1358900"/>
            <a:chOff x="3686" y="2380"/>
            <a:chExt cx="1216" cy="856"/>
          </a:xfrm>
        </p:grpSpPr>
        <p:sp>
          <p:nvSpPr>
            <p:cNvPr id="125987" name="Rectangle 12">
              <a:extLst>
                <a:ext uri="{FF2B5EF4-FFF2-40B4-BE49-F238E27FC236}">
                  <a16:creationId xmlns:a16="http://schemas.microsoft.com/office/drawing/2014/main" id="{C75C7E9E-9AC1-EB4B-ACF6-5CC3BBE4D7C9}"/>
                </a:ext>
              </a:extLst>
            </p:cNvPr>
            <p:cNvSpPr>
              <a:spLocks noChangeArrowheads="1"/>
            </p:cNvSpPr>
            <p:nvPr/>
          </p:nvSpPr>
          <p:spPr bwMode="auto">
            <a:xfrm>
              <a:off x="3686" y="2380"/>
              <a:ext cx="1216" cy="856"/>
            </a:xfrm>
            <a:prstGeom prst="rect">
              <a:avLst/>
            </a:prstGeom>
            <a:solidFill>
              <a:srgbClr val="FFFF99"/>
            </a:solidFill>
            <a:ln w="12700">
              <a:solidFill>
                <a:schemeClr val="bg2"/>
              </a:solidFill>
              <a:miter lim="800000"/>
              <a:headEnd/>
              <a:tailEnd/>
            </a:ln>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25988" name="Rectangle 13">
              <a:extLst>
                <a:ext uri="{FF2B5EF4-FFF2-40B4-BE49-F238E27FC236}">
                  <a16:creationId xmlns:a16="http://schemas.microsoft.com/office/drawing/2014/main" id="{A241761E-706F-A248-A287-94CE9D49172D}"/>
                </a:ext>
              </a:extLst>
            </p:cNvPr>
            <p:cNvSpPr>
              <a:spLocks noChangeArrowheads="1"/>
            </p:cNvSpPr>
            <p:nvPr/>
          </p:nvSpPr>
          <p:spPr bwMode="auto">
            <a:xfrm>
              <a:off x="3782" y="2486"/>
              <a:ext cx="1024" cy="667"/>
            </a:xfrm>
            <a:prstGeom prst="rect">
              <a:avLst/>
            </a:prstGeom>
            <a:solidFill>
              <a:srgbClr val="FFFF99"/>
            </a:solidFill>
            <a:ln w="12700">
              <a:solidFill>
                <a:schemeClr val="bg2"/>
              </a:solidFill>
              <a:miter lim="800000"/>
              <a:headEnd/>
              <a:tailEnd/>
            </a:ln>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25989" name="Line 14">
              <a:extLst>
                <a:ext uri="{FF2B5EF4-FFF2-40B4-BE49-F238E27FC236}">
                  <a16:creationId xmlns:a16="http://schemas.microsoft.com/office/drawing/2014/main" id="{F88F3449-AE35-F94E-8EC6-0ACDB45E84D0}"/>
                </a:ext>
              </a:extLst>
            </p:cNvPr>
            <p:cNvSpPr>
              <a:spLocks noChangeShapeType="1"/>
            </p:cNvSpPr>
            <p:nvPr/>
          </p:nvSpPr>
          <p:spPr bwMode="auto">
            <a:xfrm>
              <a:off x="4028" y="2487"/>
              <a:ext cx="0" cy="665"/>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90" name="Line 15">
              <a:extLst>
                <a:ext uri="{FF2B5EF4-FFF2-40B4-BE49-F238E27FC236}">
                  <a16:creationId xmlns:a16="http://schemas.microsoft.com/office/drawing/2014/main" id="{F637357A-E8C4-8340-9EE6-028B72896944}"/>
                </a:ext>
              </a:extLst>
            </p:cNvPr>
            <p:cNvSpPr>
              <a:spLocks noChangeShapeType="1"/>
            </p:cNvSpPr>
            <p:nvPr/>
          </p:nvSpPr>
          <p:spPr bwMode="auto">
            <a:xfrm>
              <a:off x="3783" y="2626"/>
              <a:ext cx="1022"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91" name="Line 16">
              <a:extLst>
                <a:ext uri="{FF2B5EF4-FFF2-40B4-BE49-F238E27FC236}">
                  <a16:creationId xmlns:a16="http://schemas.microsoft.com/office/drawing/2014/main" id="{984CA51C-C2BA-AA46-9D56-07363C4894AC}"/>
                </a:ext>
              </a:extLst>
            </p:cNvPr>
            <p:cNvSpPr>
              <a:spLocks noChangeShapeType="1"/>
            </p:cNvSpPr>
            <p:nvPr/>
          </p:nvSpPr>
          <p:spPr bwMode="auto">
            <a:xfrm>
              <a:off x="3778" y="2770"/>
              <a:ext cx="1027"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92" name="Line 17">
              <a:extLst>
                <a:ext uri="{FF2B5EF4-FFF2-40B4-BE49-F238E27FC236}">
                  <a16:creationId xmlns:a16="http://schemas.microsoft.com/office/drawing/2014/main" id="{2FBFCF79-D3CC-1F42-BDCF-205CFECC6BA7}"/>
                </a:ext>
              </a:extLst>
            </p:cNvPr>
            <p:cNvSpPr>
              <a:spLocks noChangeShapeType="1"/>
            </p:cNvSpPr>
            <p:nvPr/>
          </p:nvSpPr>
          <p:spPr bwMode="auto">
            <a:xfrm>
              <a:off x="3778" y="2895"/>
              <a:ext cx="1027"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93" name="Line 18">
              <a:extLst>
                <a:ext uri="{FF2B5EF4-FFF2-40B4-BE49-F238E27FC236}">
                  <a16:creationId xmlns:a16="http://schemas.microsoft.com/office/drawing/2014/main" id="{69065D27-7989-FA4C-BEAD-D08D1627EE0D}"/>
                </a:ext>
              </a:extLst>
            </p:cNvPr>
            <p:cNvSpPr>
              <a:spLocks noChangeShapeType="1"/>
            </p:cNvSpPr>
            <p:nvPr/>
          </p:nvSpPr>
          <p:spPr bwMode="auto">
            <a:xfrm>
              <a:off x="3778" y="3024"/>
              <a:ext cx="1029" cy="2"/>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5957" name="Rectangle 19">
            <a:extLst>
              <a:ext uri="{FF2B5EF4-FFF2-40B4-BE49-F238E27FC236}">
                <a16:creationId xmlns:a16="http://schemas.microsoft.com/office/drawing/2014/main" id="{097378A7-6F24-0443-ACA2-FD8BFA09872D}"/>
              </a:ext>
            </a:extLst>
          </p:cNvPr>
          <p:cNvSpPr>
            <a:spLocks noChangeArrowheads="1"/>
          </p:cNvSpPr>
          <p:nvPr/>
        </p:nvSpPr>
        <p:spPr bwMode="auto">
          <a:xfrm>
            <a:off x="5983288" y="4597400"/>
            <a:ext cx="20462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600">
                <a:solidFill>
                  <a:schemeClr val="tx1"/>
                </a:solidFill>
              </a:rPr>
              <a:t>迭代计划（下一个）</a:t>
            </a:r>
            <a:endParaRPr lang="en-US" altLang="zh-CN" sz="1600">
              <a:solidFill>
                <a:schemeClr val="tx1"/>
              </a:solidFill>
            </a:endParaRPr>
          </a:p>
        </p:txBody>
      </p:sp>
      <p:sp>
        <p:nvSpPr>
          <p:cNvPr id="125958" name="Rectangle 20">
            <a:extLst>
              <a:ext uri="{FF2B5EF4-FFF2-40B4-BE49-F238E27FC236}">
                <a16:creationId xmlns:a16="http://schemas.microsoft.com/office/drawing/2014/main" id="{32A63CCB-3E5B-1A48-AE36-5036AF507F95}"/>
              </a:ext>
            </a:extLst>
          </p:cNvPr>
          <p:cNvSpPr>
            <a:spLocks noChangeArrowheads="1"/>
          </p:cNvSpPr>
          <p:nvPr/>
        </p:nvSpPr>
        <p:spPr bwMode="auto">
          <a:xfrm>
            <a:off x="6635750" y="1862138"/>
            <a:ext cx="18399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600">
                <a:solidFill>
                  <a:schemeClr val="tx1"/>
                </a:solidFill>
              </a:rPr>
              <a:t>迭代计划（目前）</a:t>
            </a:r>
            <a:endParaRPr lang="en-US" altLang="zh-CN" sz="1600">
              <a:solidFill>
                <a:schemeClr val="tx1"/>
              </a:solidFill>
            </a:endParaRPr>
          </a:p>
        </p:txBody>
      </p:sp>
      <p:sp>
        <p:nvSpPr>
          <p:cNvPr id="125959" name="Rectangle 44">
            <a:extLst>
              <a:ext uri="{FF2B5EF4-FFF2-40B4-BE49-F238E27FC236}">
                <a16:creationId xmlns:a16="http://schemas.microsoft.com/office/drawing/2014/main" id="{43E56FA9-0D4C-C94C-9185-6EDC13F31326}"/>
              </a:ext>
            </a:extLst>
          </p:cNvPr>
          <p:cNvSpPr>
            <a:spLocks noChangeArrowheads="1"/>
          </p:cNvSpPr>
          <p:nvPr/>
        </p:nvSpPr>
        <p:spPr bwMode="auto">
          <a:xfrm>
            <a:off x="5954713" y="5092700"/>
            <a:ext cx="271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2400">
                <a:solidFill>
                  <a:srgbClr val="FF0000"/>
                </a:solidFill>
              </a:rPr>
              <a:t>细粒度计划</a:t>
            </a:r>
            <a:endParaRPr lang="en-US" altLang="zh-CN" sz="2400">
              <a:solidFill>
                <a:srgbClr val="FF0000"/>
              </a:solidFill>
            </a:endParaRPr>
          </a:p>
        </p:txBody>
      </p:sp>
      <p:grpSp>
        <p:nvGrpSpPr>
          <p:cNvPr id="125960" name="Group 31">
            <a:extLst>
              <a:ext uri="{FF2B5EF4-FFF2-40B4-BE49-F238E27FC236}">
                <a16:creationId xmlns:a16="http://schemas.microsoft.com/office/drawing/2014/main" id="{340FD9E0-485D-DA48-AC93-05735880D9EC}"/>
              </a:ext>
            </a:extLst>
          </p:cNvPr>
          <p:cNvGrpSpPr>
            <a:grpSpLocks/>
          </p:cNvGrpSpPr>
          <p:nvPr/>
        </p:nvGrpSpPr>
        <p:grpSpPr bwMode="auto">
          <a:xfrm>
            <a:off x="3195638" y="1758950"/>
            <a:ext cx="1930400" cy="1358900"/>
            <a:chOff x="1926" y="1500"/>
            <a:chExt cx="1216" cy="856"/>
          </a:xfrm>
        </p:grpSpPr>
        <p:sp>
          <p:nvSpPr>
            <p:cNvPr id="125980" name="Rectangle 32">
              <a:extLst>
                <a:ext uri="{FF2B5EF4-FFF2-40B4-BE49-F238E27FC236}">
                  <a16:creationId xmlns:a16="http://schemas.microsoft.com/office/drawing/2014/main" id="{B721878F-E726-E543-9DE6-5812702EBEDA}"/>
                </a:ext>
              </a:extLst>
            </p:cNvPr>
            <p:cNvSpPr>
              <a:spLocks noChangeArrowheads="1"/>
            </p:cNvSpPr>
            <p:nvPr/>
          </p:nvSpPr>
          <p:spPr bwMode="auto">
            <a:xfrm>
              <a:off x="1926" y="1500"/>
              <a:ext cx="1216" cy="856"/>
            </a:xfrm>
            <a:prstGeom prst="rect">
              <a:avLst/>
            </a:prstGeom>
            <a:solidFill>
              <a:srgbClr val="FFFF99"/>
            </a:solidFill>
            <a:ln w="12700">
              <a:solidFill>
                <a:schemeClr val="bg2"/>
              </a:solidFill>
              <a:miter lim="800000"/>
              <a:headEnd/>
              <a:tailEnd/>
            </a:ln>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25981" name="Rectangle 33">
              <a:extLst>
                <a:ext uri="{FF2B5EF4-FFF2-40B4-BE49-F238E27FC236}">
                  <a16:creationId xmlns:a16="http://schemas.microsoft.com/office/drawing/2014/main" id="{FF0B7841-6B23-534F-BAB0-E7AC1EA64678}"/>
                </a:ext>
              </a:extLst>
            </p:cNvPr>
            <p:cNvSpPr>
              <a:spLocks noChangeArrowheads="1"/>
            </p:cNvSpPr>
            <p:nvPr/>
          </p:nvSpPr>
          <p:spPr bwMode="auto">
            <a:xfrm>
              <a:off x="2022" y="1606"/>
              <a:ext cx="1024" cy="667"/>
            </a:xfrm>
            <a:prstGeom prst="rect">
              <a:avLst/>
            </a:prstGeom>
            <a:solidFill>
              <a:srgbClr val="FFFF99"/>
            </a:solidFill>
            <a:ln w="12700">
              <a:solidFill>
                <a:schemeClr val="bg2"/>
              </a:solidFill>
              <a:miter lim="800000"/>
              <a:headEnd/>
              <a:tailEnd/>
            </a:ln>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25982" name="Line 34">
              <a:extLst>
                <a:ext uri="{FF2B5EF4-FFF2-40B4-BE49-F238E27FC236}">
                  <a16:creationId xmlns:a16="http://schemas.microsoft.com/office/drawing/2014/main" id="{FD66FDBC-B8CC-7C49-A808-116900EF06C7}"/>
                </a:ext>
              </a:extLst>
            </p:cNvPr>
            <p:cNvSpPr>
              <a:spLocks noChangeShapeType="1"/>
            </p:cNvSpPr>
            <p:nvPr/>
          </p:nvSpPr>
          <p:spPr bwMode="auto">
            <a:xfrm>
              <a:off x="2268" y="1607"/>
              <a:ext cx="0" cy="665"/>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83" name="Line 35">
              <a:extLst>
                <a:ext uri="{FF2B5EF4-FFF2-40B4-BE49-F238E27FC236}">
                  <a16:creationId xmlns:a16="http://schemas.microsoft.com/office/drawing/2014/main" id="{CC242A9A-0D99-4544-A6B2-42C813302F01}"/>
                </a:ext>
              </a:extLst>
            </p:cNvPr>
            <p:cNvSpPr>
              <a:spLocks noChangeShapeType="1"/>
            </p:cNvSpPr>
            <p:nvPr/>
          </p:nvSpPr>
          <p:spPr bwMode="auto">
            <a:xfrm>
              <a:off x="2023" y="1746"/>
              <a:ext cx="1022"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84" name="Line 36">
              <a:extLst>
                <a:ext uri="{FF2B5EF4-FFF2-40B4-BE49-F238E27FC236}">
                  <a16:creationId xmlns:a16="http://schemas.microsoft.com/office/drawing/2014/main" id="{EF718E71-8D6D-5B4F-B436-F319B92DE079}"/>
                </a:ext>
              </a:extLst>
            </p:cNvPr>
            <p:cNvSpPr>
              <a:spLocks noChangeShapeType="1"/>
            </p:cNvSpPr>
            <p:nvPr/>
          </p:nvSpPr>
          <p:spPr bwMode="auto">
            <a:xfrm>
              <a:off x="2018" y="1890"/>
              <a:ext cx="1027"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85" name="Line 37">
              <a:extLst>
                <a:ext uri="{FF2B5EF4-FFF2-40B4-BE49-F238E27FC236}">
                  <a16:creationId xmlns:a16="http://schemas.microsoft.com/office/drawing/2014/main" id="{04599864-FFCD-7347-AA2E-189C863A8F1B}"/>
                </a:ext>
              </a:extLst>
            </p:cNvPr>
            <p:cNvSpPr>
              <a:spLocks noChangeShapeType="1"/>
            </p:cNvSpPr>
            <p:nvPr/>
          </p:nvSpPr>
          <p:spPr bwMode="auto">
            <a:xfrm>
              <a:off x="2018" y="2015"/>
              <a:ext cx="1027"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86" name="Line 38">
              <a:extLst>
                <a:ext uri="{FF2B5EF4-FFF2-40B4-BE49-F238E27FC236}">
                  <a16:creationId xmlns:a16="http://schemas.microsoft.com/office/drawing/2014/main" id="{05895FC6-0661-7645-A899-40FA06FAFBC3}"/>
                </a:ext>
              </a:extLst>
            </p:cNvPr>
            <p:cNvSpPr>
              <a:spLocks noChangeShapeType="1"/>
            </p:cNvSpPr>
            <p:nvPr/>
          </p:nvSpPr>
          <p:spPr bwMode="auto">
            <a:xfrm>
              <a:off x="2018" y="2144"/>
              <a:ext cx="1029" cy="2"/>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5961" name="Rectangle 39">
            <a:extLst>
              <a:ext uri="{FF2B5EF4-FFF2-40B4-BE49-F238E27FC236}">
                <a16:creationId xmlns:a16="http://schemas.microsoft.com/office/drawing/2014/main" id="{D8B6F0D4-6AEE-7A43-A930-156D4C635BE1}"/>
              </a:ext>
            </a:extLst>
          </p:cNvPr>
          <p:cNvSpPr>
            <a:spLocks noChangeArrowheads="1"/>
          </p:cNvSpPr>
          <p:nvPr/>
        </p:nvSpPr>
        <p:spPr bwMode="auto">
          <a:xfrm>
            <a:off x="3189288" y="1470025"/>
            <a:ext cx="10128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600">
                <a:solidFill>
                  <a:schemeClr val="tx1"/>
                </a:solidFill>
              </a:rPr>
              <a:t>阶段计划</a:t>
            </a:r>
            <a:endParaRPr lang="en-US" altLang="zh-CN" sz="1600">
              <a:solidFill>
                <a:schemeClr val="tx1"/>
              </a:solidFill>
            </a:endParaRPr>
          </a:p>
        </p:txBody>
      </p:sp>
      <p:sp>
        <p:nvSpPr>
          <p:cNvPr id="125962" name="Rectangle 40">
            <a:extLst>
              <a:ext uri="{FF2B5EF4-FFF2-40B4-BE49-F238E27FC236}">
                <a16:creationId xmlns:a16="http://schemas.microsoft.com/office/drawing/2014/main" id="{CBBBF7E1-77B6-984A-AFEB-E19577244089}"/>
              </a:ext>
            </a:extLst>
          </p:cNvPr>
          <p:cNvSpPr>
            <a:spLocks noChangeArrowheads="1"/>
          </p:cNvSpPr>
          <p:nvPr/>
        </p:nvSpPr>
        <p:spPr bwMode="auto">
          <a:xfrm>
            <a:off x="3189288" y="3160713"/>
            <a:ext cx="162242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600">
                <a:solidFill>
                  <a:schemeClr val="tx1"/>
                </a:solidFill>
              </a:rPr>
              <a:t>每个阶段的迭代</a:t>
            </a:r>
            <a:endParaRPr lang="en-US" altLang="zh-CN" sz="1600">
              <a:solidFill>
                <a:schemeClr val="tx1"/>
              </a:solidFill>
            </a:endParaRPr>
          </a:p>
          <a:p>
            <a:pPr eaLnBrk="1" hangingPunct="1"/>
            <a:r>
              <a:rPr lang="zh-CN" altLang="en-US" sz="1600">
                <a:solidFill>
                  <a:schemeClr val="tx1"/>
                </a:solidFill>
              </a:rPr>
              <a:t>迭代数量</a:t>
            </a:r>
            <a:endParaRPr lang="en-US" altLang="zh-CN" sz="1600">
              <a:solidFill>
                <a:schemeClr val="tx1"/>
              </a:solidFill>
            </a:endParaRPr>
          </a:p>
          <a:p>
            <a:pPr eaLnBrk="1" hangingPunct="1"/>
            <a:r>
              <a:rPr lang="zh-CN" altLang="en-US" sz="1600">
                <a:solidFill>
                  <a:schemeClr val="tx1"/>
                </a:solidFill>
              </a:rPr>
              <a:t>目标</a:t>
            </a:r>
            <a:endParaRPr lang="en-US" altLang="zh-CN" sz="1600">
              <a:solidFill>
                <a:schemeClr val="tx1"/>
              </a:solidFill>
            </a:endParaRPr>
          </a:p>
          <a:p>
            <a:pPr eaLnBrk="1" hangingPunct="1"/>
            <a:r>
              <a:rPr lang="zh-CN" altLang="en-US" sz="1600">
                <a:solidFill>
                  <a:schemeClr val="tx1"/>
                </a:solidFill>
              </a:rPr>
              <a:t>持续时间</a:t>
            </a:r>
            <a:endParaRPr lang="en-US" altLang="zh-CN" sz="1600">
              <a:solidFill>
                <a:schemeClr val="tx1"/>
              </a:solidFill>
            </a:endParaRPr>
          </a:p>
        </p:txBody>
      </p:sp>
      <p:sp>
        <p:nvSpPr>
          <p:cNvPr id="125963" name="Rectangle 45">
            <a:extLst>
              <a:ext uri="{FF2B5EF4-FFF2-40B4-BE49-F238E27FC236}">
                <a16:creationId xmlns:a16="http://schemas.microsoft.com/office/drawing/2014/main" id="{9CD8C7BD-D432-5343-94A3-95B5EECE5F6A}"/>
              </a:ext>
            </a:extLst>
          </p:cNvPr>
          <p:cNvSpPr>
            <a:spLocks noChangeArrowheads="1"/>
          </p:cNvSpPr>
          <p:nvPr/>
        </p:nvSpPr>
        <p:spPr bwMode="auto">
          <a:xfrm>
            <a:off x="3546475" y="5092700"/>
            <a:ext cx="1423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2400">
                <a:solidFill>
                  <a:srgbClr val="FF0000"/>
                </a:solidFill>
              </a:rPr>
              <a:t>粗略计划</a:t>
            </a:r>
            <a:endParaRPr lang="en-US" altLang="zh-CN" sz="2400">
              <a:solidFill>
                <a:srgbClr val="FF0000"/>
              </a:solidFill>
            </a:endParaRPr>
          </a:p>
        </p:txBody>
      </p:sp>
      <p:grpSp>
        <p:nvGrpSpPr>
          <p:cNvPr id="5" name="Group 50">
            <a:extLst>
              <a:ext uri="{FF2B5EF4-FFF2-40B4-BE49-F238E27FC236}">
                <a16:creationId xmlns:a16="http://schemas.microsoft.com/office/drawing/2014/main" id="{F9EA4415-A4F7-2540-B213-9D3AFE6C8755}"/>
              </a:ext>
            </a:extLst>
          </p:cNvPr>
          <p:cNvGrpSpPr>
            <a:grpSpLocks/>
          </p:cNvGrpSpPr>
          <p:nvPr/>
        </p:nvGrpSpPr>
        <p:grpSpPr bwMode="auto">
          <a:xfrm>
            <a:off x="822325" y="1470025"/>
            <a:ext cx="2667000" cy="4084638"/>
            <a:chOff x="518" y="926"/>
            <a:chExt cx="1680" cy="2573"/>
          </a:xfrm>
        </p:grpSpPr>
        <p:sp>
          <p:nvSpPr>
            <p:cNvPr id="125968" name="Rectangle 29">
              <a:extLst>
                <a:ext uri="{FF2B5EF4-FFF2-40B4-BE49-F238E27FC236}">
                  <a16:creationId xmlns:a16="http://schemas.microsoft.com/office/drawing/2014/main" id="{48D65EF1-480C-8C4D-8B27-D09A167F9832}"/>
                </a:ext>
              </a:extLst>
            </p:cNvPr>
            <p:cNvSpPr>
              <a:spLocks noChangeArrowheads="1"/>
            </p:cNvSpPr>
            <p:nvPr/>
          </p:nvSpPr>
          <p:spPr bwMode="auto">
            <a:xfrm>
              <a:off x="518" y="1991"/>
              <a:ext cx="1680"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600">
                  <a:solidFill>
                    <a:schemeClr val="tx1"/>
                  </a:solidFill>
                </a:rPr>
                <a:t>阶段和主要里程碑</a:t>
              </a:r>
              <a:endParaRPr lang="en-US" altLang="zh-CN" sz="1600">
                <a:solidFill>
                  <a:schemeClr val="tx1"/>
                </a:solidFill>
              </a:endParaRPr>
            </a:p>
            <a:p>
              <a:pPr eaLnBrk="1" hangingPunct="1"/>
              <a:r>
                <a:rPr lang="zh-CN" altLang="en-US" sz="1600">
                  <a:solidFill>
                    <a:schemeClr val="tx1"/>
                  </a:solidFill>
                </a:rPr>
                <a:t>是什么，时间是什么</a:t>
              </a:r>
              <a:endParaRPr lang="en-US" altLang="zh-CN" sz="1600">
                <a:solidFill>
                  <a:schemeClr val="tx1"/>
                </a:solidFill>
              </a:endParaRPr>
            </a:p>
          </p:txBody>
        </p:sp>
        <p:grpSp>
          <p:nvGrpSpPr>
            <p:cNvPr id="125969" name="Group 47">
              <a:extLst>
                <a:ext uri="{FF2B5EF4-FFF2-40B4-BE49-F238E27FC236}">
                  <a16:creationId xmlns:a16="http://schemas.microsoft.com/office/drawing/2014/main" id="{828DC110-9EEA-B341-8592-3D5E07DB9C31}"/>
                </a:ext>
              </a:extLst>
            </p:cNvPr>
            <p:cNvGrpSpPr>
              <a:grpSpLocks/>
            </p:cNvGrpSpPr>
            <p:nvPr/>
          </p:nvGrpSpPr>
          <p:grpSpPr bwMode="auto">
            <a:xfrm>
              <a:off x="518" y="926"/>
              <a:ext cx="1220" cy="2573"/>
              <a:chOff x="518" y="926"/>
              <a:chExt cx="1220" cy="2573"/>
            </a:xfrm>
          </p:grpSpPr>
          <p:grpSp>
            <p:nvGrpSpPr>
              <p:cNvPr id="125970" name="Group 21">
                <a:extLst>
                  <a:ext uri="{FF2B5EF4-FFF2-40B4-BE49-F238E27FC236}">
                    <a16:creationId xmlns:a16="http://schemas.microsoft.com/office/drawing/2014/main" id="{E67653F3-B44B-FB4D-BBEF-D7A629E19465}"/>
                  </a:ext>
                </a:extLst>
              </p:cNvPr>
              <p:cNvGrpSpPr>
                <a:grpSpLocks/>
              </p:cNvGrpSpPr>
              <p:nvPr/>
            </p:nvGrpSpPr>
            <p:grpSpPr bwMode="auto">
              <a:xfrm>
                <a:off x="522" y="1107"/>
                <a:ext cx="1216" cy="856"/>
                <a:chOff x="435" y="1499"/>
                <a:chExt cx="1216" cy="856"/>
              </a:xfrm>
            </p:grpSpPr>
            <p:sp>
              <p:nvSpPr>
                <p:cNvPr id="125973" name="Rectangle 22">
                  <a:extLst>
                    <a:ext uri="{FF2B5EF4-FFF2-40B4-BE49-F238E27FC236}">
                      <a16:creationId xmlns:a16="http://schemas.microsoft.com/office/drawing/2014/main" id="{F40B407A-C876-2642-ADA9-3583C058461C}"/>
                    </a:ext>
                  </a:extLst>
                </p:cNvPr>
                <p:cNvSpPr>
                  <a:spLocks noChangeArrowheads="1"/>
                </p:cNvSpPr>
                <p:nvPr/>
              </p:nvSpPr>
              <p:spPr bwMode="auto">
                <a:xfrm>
                  <a:off x="435" y="1499"/>
                  <a:ext cx="1216" cy="856"/>
                </a:xfrm>
                <a:prstGeom prst="rect">
                  <a:avLst/>
                </a:prstGeom>
                <a:solidFill>
                  <a:srgbClr val="FFFF99"/>
                </a:solidFill>
                <a:ln w="12700">
                  <a:solidFill>
                    <a:schemeClr val="bg2"/>
                  </a:solidFill>
                  <a:miter lim="800000"/>
                  <a:headEnd/>
                  <a:tailEnd/>
                </a:ln>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25974" name="Rectangle 23">
                  <a:extLst>
                    <a:ext uri="{FF2B5EF4-FFF2-40B4-BE49-F238E27FC236}">
                      <a16:creationId xmlns:a16="http://schemas.microsoft.com/office/drawing/2014/main" id="{14BDF603-7534-464E-AB70-6CD1924FD2BD}"/>
                    </a:ext>
                  </a:extLst>
                </p:cNvPr>
                <p:cNvSpPr>
                  <a:spLocks noChangeArrowheads="1"/>
                </p:cNvSpPr>
                <p:nvPr/>
              </p:nvSpPr>
              <p:spPr bwMode="auto">
                <a:xfrm>
                  <a:off x="531" y="1605"/>
                  <a:ext cx="1024" cy="667"/>
                </a:xfrm>
                <a:prstGeom prst="rect">
                  <a:avLst/>
                </a:prstGeom>
                <a:solidFill>
                  <a:srgbClr val="FFFF99"/>
                </a:solidFill>
                <a:ln w="12700">
                  <a:solidFill>
                    <a:schemeClr val="bg2"/>
                  </a:solidFill>
                  <a:miter lim="800000"/>
                  <a:headEnd/>
                  <a:tailEnd/>
                </a:ln>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25975" name="Line 24">
                  <a:extLst>
                    <a:ext uri="{FF2B5EF4-FFF2-40B4-BE49-F238E27FC236}">
                      <a16:creationId xmlns:a16="http://schemas.microsoft.com/office/drawing/2014/main" id="{F83562D5-A882-8F43-A2E6-3ED7EAB1BCB9}"/>
                    </a:ext>
                  </a:extLst>
                </p:cNvPr>
                <p:cNvSpPr>
                  <a:spLocks noChangeShapeType="1"/>
                </p:cNvSpPr>
                <p:nvPr/>
              </p:nvSpPr>
              <p:spPr bwMode="auto">
                <a:xfrm>
                  <a:off x="777" y="1606"/>
                  <a:ext cx="0" cy="665"/>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76" name="Line 25">
                  <a:extLst>
                    <a:ext uri="{FF2B5EF4-FFF2-40B4-BE49-F238E27FC236}">
                      <a16:creationId xmlns:a16="http://schemas.microsoft.com/office/drawing/2014/main" id="{B136B2A4-C5DB-034C-BAAC-84F9F2FA8207}"/>
                    </a:ext>
                  </a:extLst>
                </p:cNvPr>
                <p:cNvSpPr>
                  <a:spLocks noChangeShapeType="1"/>
                </p:cNvSpPr>
                <p:nvPr/>
              </p:nvSpPr>
              <p:spPr bwMode="auto">
                <a:xfrm>
                  <a:off x="532" y="1745"/>
                  <a:ext cx="1022"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77" name="Line 26">
                  <a:extLst>
                    <a:ext uri="{FF2B5EF4-FFF2-40B4-BE49-F238E27FC236}">
                      <a16:creationId xmlns:a16="http://schemas.microsoft.com/office/drawing/2014/main" id="{356468C5-D368-DC4F-848A-F4E352ADF746}"/>
                    </a:ext>
                  </a:extLst>
                </p:cNvPr>
                <p:cNvSpPr>
                  <a:spLocks noChangeShapeType="1"/>
                </p:cNvSpPr>
                <p:nvPr/>
              </p:nvSpPr>
              <p:spPr bwMode="auto">
                <a:xfrm>
                  <a:off x="527" y="1889"/>
                  <a:ext cx="1027"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78" name="Line 27">
                  <a:extLst>
                    <a:ext uri="{FF2B5EF4-FFF2-40B4-BE49-F238E27FC236}">
                      <a16:creationId xmlns:a16="http://schemas.microsoft.com/office/drawing/2014/main" id="{4A81DC44-3B80-F44E-995F-811A98049FCE}"/>
                    </a:ext>
                  </a:extLst>
                </p:cNvPr>
                <p:cNvSpPr>
                  <a:spLocks noChangeShapeType="1"/>
                </p:cNvSpPr>
                <p:nvPr/>
              </p:nvSpPr>
              <p:spPr bwMode="auto">
                <a:xfrm>
                  <a:off x="527" y="2014"/>
                  <a:ext cx="1027"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79" name="Line 28">
                  <a:extLst>
                    <a:ext uri="{FF2B5EF4-FFF2-40B4-BE49-F238E27FC236}">
                      <a16:creationId xmlns:a16="http://schemas.microsoft.com/office/drawing/2014/main" id="{E0B19DF6-AC42-704D-8967-F0628FD54EA4}"/>
                    </a:ext>
                  </a:extLst>
                </p:cNvPr>
                <p:cNvSpPr>
                  <a:spLocks noChangeShapeType="1"/>
                </p:cNvSpPr>
                <p:nvPr/>
              </p:nvSpPr>
              <p:spPr bwMode="auto">
                <a:xfrm>
                  <a:off x="527" y="2143"/>
                  <a:ext cx="1029" cy="2"/>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5971" name="Rectangle 30">
                <a:extLst>
                  <a:ext uri="{FF2B5EF4-FFF2-40B4-BE49-F238E27FC236}">
                    <a16:creationId xmlns:a16="http://schemas.microsoft.com/office/drawing/2014/main" id="{0545F60C-5F32-F548-BD1B-2C7C1CA76D8F}"/>
                  </a:ext>
                </a:extLst>
              </p:cNvPr>
              <p:cNvSpPr>
                <a:spLocks noChangeArrowheads="1"/>
              </p:cNvSpPr>
              <p:nvPr/>
            </p:nvSpPr>
            <p:spPr bwMode="auto">
              <a:xfrm>
                <a:off x="518" y="926"/>
                <a:ext cx="63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600">
                    <a:solidFill>
                      <a:schemeClr val="tx1"/>
                    </a:solidFill>
                  </a:rPr>
                  <a:t>项目计划</a:t>
                </a:r>
                <a:endParaRPr lang="en-US" altLang="zh-CN" sz="1600">
                  <a:solidFill>
                    <a:schemeClr val="tx1"/>
                  </a:solidFill>
                </a:endParaRPr>
              </a:p>
            </p:txBody>
          </p:sp>
          <p:sp>
            <p:nvSpPr>
              <p:cNvPr id="125972" name="Rectangle 46">
                <a:extLst>
                  <a:ext uri="{FF2B5EF4-FFF2-40B4-BE49-F238E27FC236}">
                    <a16:creationId xmlns:a16="http://schemas.microsoft.com/office/drawing/2014/main" id="{949B9385-74CA-0644-8644-51508240C0EC}"/>
                  </a:ext>
                </a:extLst>
              </p:cNvPr>
              <p:cNvSpPr>
                <a:spLocks noChangeArrowheads="1"/>
              </p:cNvSpPr>
              <p:nvPr/>
            </p:nvSpPr>
            <p:spPr bwMode="auto">
              <a:xfrm>
                <a:off x="606" y="3208"/>
                <a:ext cx="89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2400">
                    <a:solidFill>
                      <a:srgbClr val="FF0000"/>
                    </a:solidFill>
                  </a:rPr>
                  <a:t>“路标”</a:t>
                </a:r>
                <a:endParaRPr lang="en-US" altLang="zh-CN" sz="2400">
                  <a:solidFill>
                    <a:srgbClr val="FF0000"/>
                  </a:solidFill>
                </a:endParaRPr>
              </a:p>
            </p:txBody>
          </p:sp>
        </p:grpSp>
      </p:grpSp>
      <p:sp>
        <p:nvSpPr>
          <p:cNvPr id="125965" name="Line 51">
            <a:extLst>
              <a:ext uri="{FF2B5EF4-FFF2-40B4-BE49-F238E27FC236}">
                <a16:creationId xmlns:a16="http://schemas.microsoft.com/office/drawing/2014/main" id="{FED13B8B-8FA3-A546-8F23-D3B6855816EC}"/>
              </a:ext>
            </a:extLst>
          </p:cNvPr>
          <p:cNvSpPr>
            <a:spLocks noChangeShapeType="1"/>
          </p:cNvSpPr>
          <p:nvPr/>
        </p:nvSpPr>
        <p:spPr bwMode="auto">
          <a:xfrm>
            <a:off x="5126038" y="2165350"/>
            <a:ext cx="1509712" cy="39052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sp>
        <p:nvSpPr>
          <p:cNvPr id="125966" name="Line 52">
            <a:extLst>
              <a:ext uri="{FF2B5EF4-FFF2-40B4-BE49-F238E27FC236}">
                <a16:creationId xmlns:a16="http://schemas.microsoft.com/office/drawing/2014/main" id="{39DAE745-5376-C849-A032-2E9EF75409CB}"/>
              </a:ext>
            </a:extLst>
          </p:cNvPr>
          <p:cNvSpPr>
            <a:spLocks noChangeShapeType="1"/>
          </p:cNvSpPr>
          <p:nvPr/>
        </p:nvSpPr>
        <p:spPr bwMode="auto">
          <a:xfrm>
            <a:off x="5126038" y="2611438"/>
            <a:ext cx="828675" cy="50482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sp>
        <p:nvSpPr>
          <p:cNvPr id="125967" name="Line 53">
            <a:extLst>
              <a:ext uri="{FF2B5EF4-FFF2-40B4-BE49-F238E27FC236}">
                <a16:creationId xmlns:a16="http://schemas.microsoft.com/office/drawing/2014/main" id="{5D7A7DD8-F5B3-9C40-986F-76B578055975}"/>
              </a:ext>
            </a:extLst>
          </p:cNvPr>
          <p:cNvSpPr>
            <a:spLocks noChangeShapeType="1"/>
          </p:cNvSpPr>
          <p:nvPr/>
        </p:nvSpPr>
        <p:spPr bwMode="auto">
          <a:xfrm>
            <a:off x="2759075" y="2317750"/>
            <a:ext cx="430213"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F774234-DA0C-004B-A1F9-FCF522A264F1}"/>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E8FC238A-6C40-1543-B223-6FEB2632B15F}" type="slidenum">
              <a:rPr kumimoji="0" lang="en-US" altLang="ko-KR" b="0">
                <a:solidFill>
                  <a:srgbClr val="FFFFFF"/>
                </a:solidFill>
                <a:latin typeface="Gulim" panose="020B0600000101010101" pitchFamily="34" charset="-127"/>
                <a:ea typeface="Gulim" panose="020B0600000101010101" pitchFamily="34" charset="-127"/>
              </a:rPr>
              <a:pPr eaLnBrk="1" hangingPunct="1"/>
              <a:t>114</a:t>
            </a:fld>
            <a:endParaRPr kumimoji="0" lang="en-US" altLang="ko-KR" b="0">
              <a:solidFill>
                <a:srgbClr val="FFFFFF"/>
              </a:solidFill>
              <a:latin typeface="Gulim" panose="020B0600000101010101" pitchFamily="34" charset="-127"/>
              <a:ea typeface="Gulim" panose="020B0600000101010101" pitchFamily="34" charset="-127"/>
            </a:endParaRPr>
          </a:p>
        </p:txBody>
      </p:sp>
      <p:sp>
        <p:nvSpPr>
          <p:cNvPr id="126979" name="TextBox 3">
            <a:extLst>
              <a:ext uri="{FF2B5EF4-FFF2-40B4-BE49-F238E27FC236}">
                <a16:creationId xmlns:a16="http://schemas.microsoft.com/office/drawing/2014/main" id="{3A67658A-DB54-FF47-BE91-C4EE81C3E47F}"/>
              </a:ext>
            </a:extLst>
          </p:cNvPr>
          <p:cNvSpPr txBox="1">
            <a:spLocks noChangeArrowheads="1"/>
          </p:cNvSpPr>
          <p:nvPr/>
        </p:nvSpPr>
        <p:spPr bwMode="auto">
          <a:xfrm>
            <a:off x="1116013" y="115888"/>
            <a:ext cx="7127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3600">
                <a:solidFill>
                  <a:schemeClr val="bg1"/>
                </a:solidFill>
              </a:rPr>
              <a:t>九个规程</a:t>
            </a:r>
          </a:p>
        </p:txBody>
      </p:sp>
      <p:sp>
        <p:nvSpPr>
          <p:cNvPr id="126980" name="TextBox 4">
            <a:extLst>
              <a:ext uri="{FF2B5EF4-FFF2-40B4-BE49-F238E27FC236}">
                <a16:creationId xmlns:a16="http://schemas.microsoft.com/office/drawing/2014/main" id="{DE0AED0D-8DB6-9B43-A5AF-231B3E4A1F9F}"/>
              </a:ext>
            </a:extLst>
          </p:cNvPr>
          <p:cNvSpPr txBox="1">
            <a:spLocks noChangeArrowheads="1"/>
          </p:cNvSpPr>
          <p:nvPr/>
        </p:nvSpPr>
        <p:spPr bwMode="auto">
          <a:xfrm>
            <a:off x="2627313" y="1531938"/>
            <a:ext cx="4465637" cy="498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5000"/>
              </a:lnSpc>
              <a:buFont typeface="Gulim" panose="020B0600000101010101" pitchFamily="34" charset="-127"/>
              <a:buAutoNum type="circleNumDbPlain"/>
            </a:pPr>
            <a:r>
              <a:rPr lang="zh-CN" altLang="en-US" sz="2400">
                <a:solidFill>
                  <a:schemeClr val="tx1"/>
                </a:solidFill>
              </a:rPr>
              <a:t>需求规程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业务建模规程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配置和变更管理规程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环境规程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项目管理规程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分析与设计规程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实施规程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测试规程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部署规程</a:t>
            </a:r>
            <a:endParaRPr lang="en-US" altLang="zh-CN" sz="2400">
              <a:solidFill>
                <a:schemeClr val="tx1"/>
              </a:solidFill>
            </a:endParaRPr>
          </a:p>
          <a:p>
            <a:pPr eaLnBrk="1" hangingPunct="1">
              <a:buFont typeface="Arial" panose="020B0604020202020204" pitchFamily="34" charset="0"/>
              <a:buChar char="•"/>
            </a:pPr>
            <a:endParaRPr lang="en-US" altLang="zh-CN" sz="2400">
              <a:solidFill>
                <a:schemeClr val="tx1"/>
              </a:solidFill>
            </a:endParaRPr>
          </a:p>
          <a:p>
            <a:pPr eaLnBrk="1" hangingPunct="1">
              <a:buFont typeface="Arial" panose="020B0604020202020204" pitchFamily="34" charset="0"/>
              <a:buChar char="•"/>
            </a:pPr>
            <a:endParaRPr lang="zh-CN" altLang="en-US" sz="2400">
              <a:solidFill>
                <a:schemeClr val="tx1"/>
              </a:solidFill>
            </a:endParaRPr>
          </a:p>
        </p:txBody>
      </p:sp>
      <p:sp>
        <p:nvSpPr>
          <p:cNvPr id="4" name="右箭头 3">
            <a:extLst>
              <a:ext uri="{FF2B5EF4-FFF2-40B4-BE49-F238E27FC236}">
                <a16:creationId xmlns:a16="http://schemas.microsoft.com/office/drawing/2014/main" id="{F0BA3016-8CBB-C74B-9FAE-18C8658B4472}"/>
              </a:ext>
            </a:extLst>
          </p:cNvPr>
          <p:cNvSpPr/>
          <p:nvPr/>
        </p:nvSpPr>
        <p:spPr bwMode="auto">
          <a:xfrm>
            <a:off x="1814513" y="3860800"/>
            <a:ext cx="508000" cy="503238"/>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
        <p:nvSpPr>
          <p:cNvPr id="126982" name="AutoShape 6">
            <a:extLst>
              <a:ext uri="{FF2B5EF4-FFF2-40B4-BE49-F238E27FC236}">
                <a16:creationId xmlns:a16="http://schemas.microsoft.com/office/drawing/2014/main" id="{93C9B6F9-3B21-E54F-9F7B-C0B352D2E2BC}"/>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14">
            <a:extLst>
              <a:ext uri="{FF2B5EF4-FFF2-40B4-BE49-F238E27FC236}">
                <a16:creationId xmlns:a16="http://schemas.microsoft.com/office/drawing/2014/main" id="{C4CD1161-334F-3E49-9052-9FBFC0C0AED1}"/>
              </a:ext>
            </a:extLst>
          </p:cNvPr>
          <p:cNvSpPr>
            <a:spLocks noChangeArrowheads="1"/>
          </p:cNvSpPr>
          <p:nvPr/>
        </p:nvSpPr>
        <p:spPr bwMode="ltGray">
          <a:xfrm>
            <a:off x="361950" y="4381500"/>
            <a:ext cx="5454650" cy="1943100"/>
          </a:xfrm>
          <a:prstGeom prst="rect">
            <a:avLst/>
          </a:prstGeom>
          <a:solidFill>
            <a:srgbClr val="00808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8080"/>
            </a:extrusionClr>
            <a:contourClr>
              <a:srgbClr val="008080"/>
            </a:contourClr>
          </a:sp3d>
        </p:spPr>
        <p:txBody>
          <a:bodyPr wrap="none" lIns="107950" tIns="53975" rIns="107950" bIns="53975" anchor="ctr">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28003" name="Rectangle 2">
            <a:extLst>
              <a:ext uri="{FF2B5EF4-FFF2-40B4-BE49-F238E27FC236}">
                <a16:creationId xmlns:a16="http://schemas.microsoft.com/office/drawing/2014/main" id="{FCA6724C-72E3-704A-ACEC-B513DAF9991B}"/>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a:t>
            </a:r>
            <a:r>
              <a:rPr lang="en-US" altLang="zh-CN">
                <a:ea typeface="宋体" panose="02010600030101010101" pitchFamily="2" charset="-122"/>
              </a:rPr>
              <a:t>6</a:t>
            </a:r>
            <a:r>
              <a:rPr lang="zh-CN" altLang="en-US">
                <a:ea typeface="宋体" panose="02010600030101010101" pitchFamily="2" charset="-122"/>
              </a:rPr>
              <a:t>）分析和设计</a:t>
            </a:r>
            <a:endParaRPr lang="en-US" altLang="zh-CN">
              <a:ea typeface="宋体" panose="02010600030101010101" pitchFamily="2" charset="-122"/>
            </a:endParaRPr>
          </a:p>
        </p:txBody>
      </p:sp>
      <p:sp>
        <p:nvSpPr>
          <p:cNvPr id="128004" name="Rectangle 3">
            <a:extLst>
              <a:ext uri="{FF2B5EF4-FFF2-40B4-BE49-F238E27FC236}">
                <a16:creationId xmlns:a16="http://schemas.microsoft.com/office/drawing/2014/main" id="{D8B486CD-4069-5B40-B8FD-FF32F4E34717}"/>
              </a:ext>
            </a:extLst>
          </p:cNvPr>
          <p:cNvSpPr>
            <a:spLocks noGrp="1" noChangeArrowheads="1"/>
          </p:cNvSpPr>
          <p:nvPr>
            <p:ph type="body" idx="1"/>
          </p:nvPr>
        </p:nvSpPr>
        <p:spPr bwMode="auto">
          <a:xfrm>
            <a:off x="376238" y="1298575"/>
            <a:ext cx="7156450" cy="50434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eaLnBrk="1" hangingPunct="1">
              <a:lnSpc>
                <a:spcPct val="90000"/>
              </a:lnSpc>
              <a:buFont typeface="Wingdings" pitchFamily="2" charset="2"/>
              <a:buNone/>
            </a:pPr>
            <a:r>
              <a:rPr lang="zh-CN" altLang="en-US" sz="2400"/>
              <a:t>目的：</a:t>
            </a:r>
            <a:endParaRPr lang="en-US" altLang="zh-CN" sz="2400"/>
          </a:p>
          <a:p>
            <a:pPr lvl="1" eaLnBrk="1" hangingPunct="1">
              <a:lnSpc>
                <a:spcPct val="90000"/>
              </a:lnSpc>
              <a:buFont typeface="Wingdings" pitchFamily="2" charset="2"/>
              <a:buChar char="Ø"/>
            </a:pPr>
            <a:r>
              <a:rPr lang="zh-CN" altLang="en-US" sz="2400"/>
              <a:t>把需求转换成将要设计的系统</a:t>
            </a:r>
            <a:br>
              <a:rPr lang="en-US" altLang="zh-CN" sz="2400"/>
            </a:br>
            <a:endParaRPr lang="en-US" altLang="zh-CN" sz="2400"/>
          </a:p>
          <a:p>
            <a:pPr lvl="1" eaLnBrk="1" hangingPunct="1">
              <a:lnSpc>
                <a:spcPct val="90000"/>
              </a:lnSpc>
              <a:buFont typeface="Wingdings" pitchFamily="2" charset="2"/>
              <a:buChar char="Ø"/>
            </a:pPr>
            <a:r>
              <a:rPr lang="zh-CN" altLang="en-US" sz="2400"/>
              <a:t>为系统发展一个健壮的架构</a:t>
            </a:r>
            <a:br>
              <a:rPr lang="en-US" altLang="zh-CN" sz="2400"/>
            </a:br>
            <a:endParaRPr lang="en-US" altLang="zh-CN" sz="2400"/>
          </a:p>
          <a:p>
            <a:pPr lvl="1" eaLnBrk="1" hangingPunct="1">
              <a:lnSpc>
                <a:spcPct val="90000"/>
              </a:lnSpc>
              <a:buFont typeface="Wingdings" pitchFamily="2" charset="2"/>
              <a:buChar char="Ø"/>
            </a:pPr>
            <a:r>
              <a:rPr lang="zh-CN" altLang="en-US" sz="2400"/>
              <a:t>调整设计使之符合实现环境</a:t>
            </a:r>
            <a:endParaRPr lang="en-US" altLang="zh-CN" sz="2400"/>
          </a:p>
          <a:p>
            <a:pPr marL="0" indent="0" eaLnBrk="1" hangingPunct="1">
              <a:lnSpc>
                <a:spcPct val="90000"/>
              </a:lnSpc>
              <a:buFont typeface="Wingdings" pitchFamily="2" charset="2"/>
              <a:buNone/>
            </a:pPr>
            <a:endParaRPr lang="en-US" altLang="zh-CN" sz="2400"/>
          </a:p>
          <a:p>
            <a:pPr marL="0" indent="0" eaLnBrk="1" hangingPunct="1">
              <a:lnSpc>
                <a:spcPct val="90000"/>
              </a:lnSpc>
              <a:buFont typeface="Wingdings" pitchFamily="2" charset="2"/>
              <a:buNone/>
            </a:pPr>
            <a:endParaRPr lang="en-US" altLang="zh-CN" sz="2400"/>
          </a:p>
          <a:p>
            <a:pPr marL="0" indent="0" eaLnBrk="1" hangingPunct="1">
              <a:lnSpc>
                <a:spcPct val="90000"/>
              </a:lnSpc>
              <a:buFont typeface="Wingdings" pitchFamily="2" charset="2"/>
              <a:buNone/>
            </a:pPr>
            <a:endParaRPr lang="en-US" altLang="zh-CN" sz="2400"/>
          </a:p>
          <a:p>
            <a:pPr marL="0" indent="0" eaLnBrk="1" hangingPunct="1">
              <a:lnSpc>
                <a:spcPct val="90000"/>
              </a:lnSpc>
              <a:buFont typeface="Wingdings" pitchFamily="2" charset="2"/>
              <a:buNone/>
            </a:pPr>
            <a:r>
              <a:rPr lang="zh-CN" altLang="en-US" sz="2400">
                <a:solidFill>
                  <a:schemeClr val="bg1"/>
                </a:solidFill>
              </a:rPr>
              <a:t>主要的工件是设计模型</a:t>
            </a:r>
            <a:endParaRPr lang="en-US" altLang="zh-CN" sz="2400">
              <a:solidFill>
                <a:schemeClr val="bg1"/>
              </a:solidFill>
            </a:endParaRPr>
          </a:p>
        </p:txBody>
      </p:sp>
      <p:pic>
        <p:nvPicPr>
          <p:cNvPr id="128005" name="Picture 17" descr="MMAG00450_0000[1]">
            <a:extLst>
              <a:ext uri="{FF2B5EF4-FFF2-40B4-BE49-F238E27FC236}">
                <a16:creationId xmlns:a16="http://schemas.microsoft.com/office/drawing/2014/main" id="{F4085B26-2576-F544-B9FB-8921A49EF75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663950" y="4546600"/>
            <a:ext cx="1963738"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7CDF5345-14E7-BE49-BFB7-868D23244D38}"/>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设计模型</a:t>
            </a:r>
            <a:endParaRPr lang="en-US" altLang="zh-CN">
              <a:ea typeface="宋体" panose="02010600030101010101" pitchFamily="2" charset="-122"/>
            </a:endParaRPr>
          </a:p>
        </p:txBody>
      </p:sp>
      <p:sp>
        <p:nvSpPr>
          <p:cNvPr id="129027" name="Rectangle 3">
            <a:extLst>
              <a:ext uri="{FF2B5EF4-FFF2-40B4-BE49-F238E27FC236}">
                <a16:creationId xmlns:a16="http://schemas.microsoft.com/office/drawing/2014/main" id="{91F9A4FD-6865-624A-9F34-C44D7065AC45}"/>
              </a:ext>
            </a:extLst>
          </p:cNvPr>
          <p:cNvSpPr>
            <a:spLocks noGrp="1" noChangeArrowheads="1"/>
          </p:cNvSpPr>
          <p:nvPr>
            <p:ph type="body" sz="half" idx="1"/>
          </p:nvPr>
        </p:nvSpPr>
        <p:spPr bwMode="auto">
          <a:xfrm>
            <a:off x="76200" y="1281113"/>
            <a:ext cx="5397500" cy="5043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spcBef>
                <a:spcPts val="500"/>
              </a:spcBef>
              <a:spcAft>
                <a:spcPts val="500"/>
              </a:spcAft>
              <a:buFont typeface="Wingdings" pitchFamily="2" charset="2"/>
              <a:buChar char="u"/>
            </a:pPr>
            <a:r>
              <a:rPr lang="zh-CN" altLang="en-US" sz="2400">
                <a:latin typeface="黑体" panose="02010609060101010101" pitchFamily="49" charset="-122"/>
                <a:ea typeface="黑体" panose="02010609060101010101" pitchFamily="49" charset="-122"/>
              </a:rPr>
              <a:t>是一个描述用例实现的对象模型</a:t>
            </a:r>
            <a:endParaRPr lang="en-US" altLang="zh-CN" sz="2400">
              <a:latin typeface="黑体" panose="02010609060101010101" pitchFamily="49" charset="-122"/>
              <a:ea typeface="黑体" panose="02010609060101010101" pitchFamily="49" charset="-122"/>
            </a:endParaRPr>
          </a:p>
          <a:p>
            <a:pPr eaLnBrk="1" hangingPunct="1">
              <a:lnSpc>
                <a:spcPct val="90000"/>
              </a:lnSpc>
              <a:spcBef>
                <a:spcPts val="500"/>
              </a:spcBef>
              <a:spcAft>
                <a:spcPts val="500"/>
              </a:spcAft>
              <a:buFont typeface="Wingdings" pitchFamily="2" charset="2"/>
              <a:buChar char="u"/>
            </a:pPr>
            <a:endParaRPr lang="en-US" altLang="zh-CN" sz="2400">
              <a:latin typeface="黑体" panose="02010609060101010101" pitchFamily="49" charset="-122"/>
              <a:ea typeface="黑体" panose="02010609060101010101" pitchFamily="49" charset="-122"/>
            </a:endParaRPr>
          </a:p>
          <a:p>
            <a:pPr eaLnBrk="1" hangingPunct="1">
              <a:lnSpc>
                <a:spcPct val="90000"/>
              </a:lnSpc>
              <a:spcBef>
                <a:spcPts val="500"/>
              </a:spcBef>
              <a:spcAft>
                <a:spcPts val="500"/>
              </a:spcAft>
              <a:buFont typeface="Wingdings" pitchFamily="2" charset="2"/>
              <a:buChar char="u"/>
            </a:pPr>
            <a:r>
              <a:rPr lang="zh-CN" altLang="en-US" sz="2400">
                <a:latin typeface="黑体" panose="02010609060101010101" pitchFamily="49" charset="-122"/>
                <a:ea typeface="黑体" panose="02010609060101010101" pitchFamily="49" charset="-122"/>
              </a:rPr>
              <a:t>作为一种实现模式和它的源代码</a:t>
            </a:r>
            <a:endParaRPr lang="en-US" altLang="zh-CN" sz="2400">
              <a:latin typeface="黑体" panose="02010609060101010101" pitchFamily="49" charset="-122"/>
              <a:ea typeface="黑体" panose="02010609060101010101" pitchFamily="49" charset="-122"/>
            </a:endParaRPr>
          </a:p>
          <a:p>
            <a:pPr eaLnBrk="1" hangingPunct="1">
              <a:lnSpc>
                <a:spcPct val="90000"/>
              </a:lnSpc>
              <a:spcBef>
                <a:spcPts val="500"/>
              </a:spcBef>
              <a:spcAft>
                <a:spcPts val="500"/>
              </a:spcAft>
              <a:buFont typeface="Wingdings" pitchFamily="2" charset="2"/>
              <a:buChar char="u"/>
            </a:pPr>
            <a:endParaRPr lang="en-US" altLang="zh-CN" sz="2400">
              <a:latin typeface="黑体" panose="02010609060101010101" pitchFamily="49" charset="-122"/>
              <a:ea typeface="黑体" panose="02010609060101010101" pitchFamily="49" charset="-122"/>
            </a:endParaRPr>
          </a:p>
          <a:p>
            <a:pPr eaLnBrk="1" hangingPunct="1">
              <a:lnSpc>
                <a:spcPct val="90000"/>
              </a:lnSpc>
              <a:spcBef>
                <a:spcPts val="500"/>
              </a:spcBef>
              <a:spcAft>
                <a:spcPts val="500"/>
              </a:spcAft>
              <a:buFont typeface="Wingdings" pitchFamily="2" charset="2"/>
              <a:buChar char="u"/>
            </a:pPr>
            <a:r>
              <a:rPr lang="zh-CN" altLang="en-US" sz="2400">
                <a:latin typeface="黑体" panose="02010609060101010101" pitchFamily="49" charset="-122"/>
                <a:ea typeface="黑体" panose="02010609060101010101" pitchFamily="49" charset="-122"/>
              </a:rPr>
              <a:t>被用作实现和测试的必要输入活动</a:t>
            </a:r>
            <a:endParaRPr lang="en-US" altLang="zh-CN" sz="2400">
              <a:latin typeface="黑体" panose="02010609060101010101" pitchFamily="49" charset="-122"/>
              <a:ea typeface="黑体" panose="02010609060101010101" pitchFamily="49" charset="-122"/>
            </a:endParaRPr>
          </a:p>
          <a:p>
            <a:pPr eaLnBrk="1" hangingPunct="1">
              <a:lnSpc>
                <a:spcPct val="90000"/>
              </a:lnSpc>
              <a:spcBef>
                <a:spcPts val="500"/>
              </a:spcBef>
              <a:spcAft>
                <a:spcPts val="500"/>
              </a:spcAft>
              <a:buFont typeface="Wingdings" pitchFamily="2" charset="2"/>
              <a:buChar char="u"/>
            </a:pPr>
            <a:endParaRPr lang="en-US" altLang="zh-CN" sz="2400">
              <a:latin typeface="黑体" panose="02010609060101010101" pitchFamily="49" charset="-122"/>
              <a:ea typeface="黑体" panose="02010609060101010101" pitchFamily="49" charset="-122"/>
            </a:endParaRPr>
          </a:p>
        </p:txBody>
      </p:sp>
      <p:pic>
        <p:nvPicPr>
          <p:cNvPr id="129028" name="Picture 6" descr="MPj03987930000[1]">
            <a:extLst>
              <a:ext uri="{FF2B5EF4-FFF2-40B4-BE49-F238E27FC236}">
                <a16:creationId xmlns:a16="http://schemas.microsoft.com/office/drawing/2014/main" id="{6F419F21-0D2D-DD46-86D3-1918FC1A3863}"/>
              </a:ext>
            </a:extLst>
          </p:cNvPr>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bwMode="auto">
          <a:xfrm>
            <a:off x="6026150" y="1541463"/>
            <a:ext cx="2854325" cy="2446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d"/>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8B4A5A4-8075-7A40-A569-80FECB21FCB4}"/>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3DB2A00B-5537-A94F-A627-AA9A55DD1E8D}" type="slidenum">
              <a:rPr kumimoji="0" lang="en-US" altLang="ko-KR" b="0">
                <a:solidFill>
                  <a:srgbClr val="FFFFFF"/>
                </a:solidFill>
                <a:latin typeface="Gulim" panose="020B0600000101010101" pitchFamily="34" charset="-127"/>
                <a:ea typeface="Gulim" panose="020B0600000101010101" pitchFamily="34" charset="-127"/>
              </a:rPr>
              <a:pPr eaLnBrk="1" hangingPunct="1"/>
              <a:t>117</a:t>
            </a:fld>
            <a:endParaRPr kumimoji="0" lang="en-US" altLang="ko-KR" b="0">
              <a:solidFill>
                <a:srgbClr val="FFFFFF"/>
              </a:solidFill>
              <a:latin typeface="Gulim" panose="020B0600000101010101" pitchFamily="34" charset="-127"/>
              <a:ea typeface="Gulim" panose="020B0600000101010101" pitchFamily="34" charset="-127"/>
            </a:endParaRPr>
          </a:p>
        </p:txBody>
      </p:sp>
      <p:sp>
        <p:nvSpPr>
          <p:cNvPr id="130051" name="TextBox 3">
            <a:extLst>
              <a:ext uri="{FF2B5EF4-FFF2-40B4-BE49-F238E27FC236}">
                <a16:creationId xmlns:a16="http://schemas.microsoft.com/office/drawing/2014/main" id="{822C1F0B-18C1-E249-A0F6-739D50B23427}"/>
              </a:ext>
            </a:extLst>
          </p:cNvPr>
          <p:cNvSpPr txBox="1">
            <a:spLocks noChangeArrowheads="1"/>
          </p:cNvSpPr>
          <p:nvPr/>
        </p:nvSpPr>
        <p:spPr bwMode="auto">
          <a:xfrm>
            <a:off x="1116013" y="115888"/>
            <a:ext cx="7127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3600">
                <a:solidFill>
                  <a:schemeClr val="bg1"/>
                </a:solidFill>
              </a:rPr>
              <a:t>九个规程</a:t>
            </a:r>
          </a:p>
        </p:txBody>
      </p:sp>
      <p:sp>
        <p:nvSpPr>
          <p:cNvPr id="130052" name="TextBox 4">
            <a:extLst>
              <a:ext uri="{FF2B5EF4-FFF2-40B4-BE49-F238E27FC236}">
                <a16:creationId xmlns:a16="http://schemas.microsoft.com/office/drawing/2014/main" id="{7765088F-A07F-5246-BACF-D7EF544D8282}"/>
              </a:ext>
            </a:extLst>
          </p:cNvPr>
          <p:cNvSpPr txBox="1">
            <a:spLocks noChangeArrowheads="1"/>
          </p:cNvSpPr>
          <p:nvPr/>
        </p:nvSpPr>
        <p:spPr bwMode="auto">
          <a:xfrm>
            <a:off x="2627313" y="1531938"/>
            <a:ext cx="4465637" cy="498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5000"/>
              </a:lnSpc>
              <a:buFont typeface="Gulim" panose="020B0600000101010101" pitchFamily="34" charset="-127"/>
              <a:buAutoNum type="circleNumDbPlain"/>
            </a:pPr>
            <a:r>
              <a:rPr lang="zh-CN" altLang="en-US" sz="2400">
                <a:solidFill>
                  <a:schemeClr val="tx1"/>
                </a:solidFill>
              </a:rPr>
              <a:t>需求规程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业务建模规程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配置和变更管理规程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环境规程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项目管理规程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分析与设计规程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实施规程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测试规程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部署规程</a:t>
            </a:r>
            <a:endParaRPr lang="en-US" altLang="zh-CN" sz="2400">
              <a:solidFill>
                <a:schemeClr val="tx1"/>
              </a:solidFill>
            </a:endParaRPr>
          </a:p>
          <a:p>
            <a:pPr eaLnBrk="1" hangingPunct="1">
              <a:buFont typeface="Arial" panose="020B0604020202020204" pitchFamily="34" charset="0"/>
              <a:buChar char="•"/>
            </a:pPr>
            <a:endParaRPr lang="en-US" altLang="zh-CN" sz="2400">
              <a:solidFill>
                <a:schemeClr val="tx1"/>
              </a:solidFill>
            </a:endParaRPr>
          </a:p>
          <a:p>
            <a:pPr eaLnBrk="1" hangingPunct="1">
              <a:buFont typeface="Arial" panose="020B0604020202020204" pitchFamily="34" charset="0"/>
              <a:buChar char="•"/>
            </a:pPr>
            <a:endParaRPr lang="zh-CN" altLang="en-US" sz="2400">
              <a:solidFill>
                <a:schemeClr val="tx1"/>
              </a:solidFill>
            </a:endParaRPr>
          </a:p>
        </p:txBody>
      </p:sp>
      <p:sp>
        <p:nvSpPr>
          <p:cNvPr id="4" name="右箭头 3">
            <a:extLst>
              <a:ext uri="{FF2B5EF4-FFF2-40B4-BE49-F238E27FC236}">
                <a16:creationId xmlns:a16="http://schemas.microsoft.com/office/drawing/2014/main" id="{5AC7723E-E58F-D040-880B-3E1770FA14EE}"/>
              </a:ext>
            </a:extLst>
          </p:cNvPr>
          <p:cNvSpPr/>
          <p:nvPr/>
        </p:nvSpPr>
        <p:spPr bwMode="auto">
          <a:xfrm>
            <a:off x="1912938" y="4292600"/>
            <a:ext cx="508000" cy="503238"/>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
        <p:nvSpPr>
          <p:cNvPr id="130054" name="AutoShape 6">
            <a:extLst>
              <a:ext uri="{FF2B5EF4-FFF2-40B4-BE49-F238E27FC236}">
                <a16:creationId xmlns:a16="http://schemas.microsoft.com/office/drawing/2014/main" id="{3C973739-498C-9046-979D-994A9C83F743}"/>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6">
            <a:extLst>
              <a:ext uri="{FF2B5EF4-FFF2-40B4-BE49-F238E27FC236}">
                <a16:creationId xmlns:a16="http://schemas.microsoft.com/office/drawing/2014/main" id="{0559ADAE-C82C-2D4A-BA92-56B54C025252}"/>
              </a:ext>
            </a:extLst>
          </p:cNvPr>
          <p:cNvSpPr>
            <a:spLocks noChangeArrowheads="1"/>
          </p:cNvSpPr>
          <p:nvPr/>
        </p:nvSpPr>
        <p:spPr bwMode="ltGray">
          <a:xfrm>
            <a:off x="457200" y="4699000"/>
            <a:ext cx="7067550" cy="1444625"/>
          </a:xfrm>
          <a:prstGeom prst="rect">
            <a:avLst/>
          </a:prstGeom>
          <a:solidFill>
            <a:srgbClr val="00808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8080"/>
            </a:extrusionClr>
            <a:contourClr>
              <a:srgbClr val="008080"/>
            </a:contourClr>
          </a:sp3d>
        </p:spPr>
        <p:txBody>
          <a:bodyPr wrap="none" lIns="107950" tIns="53975" rIns="107950" bIns="53975" anchor="ctr">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31075" name="Rectangle 2">
            <a:extLst>
              <a:ext uri="{FF2B5EF4-FFF2-40B4-BE49-F238E27FC236}">
                <a16:creationId xmlns:a16="http://schemas.microsoft.com/office/drawing/2014/main" id="{7B6BDBC8-001A-5242-A74E-2E3B01D19484}"/>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a:t>
            </a:r>
            <a:r>
              <a:rPr lang="en-US" altLang="zh-CN">
                <a:ea typeface="宋体" panose="02010600030101010101" pitchFamily="2" charset="-122"/>
              </a:rPr>
              <a:t>7</a:t>
            </a:r>
            <a:r>
              <a:rPr lang="zh-CN" altLang="en-US">
                <a:ea typeface="宋体" panose="02010600030101010101" pitchFamily="2" charset="-122"/>
              </a:rPr>
              <a:t>）实施规程</a:t>
            </a:r>
            <a:endParaRPr lang="en-US" altLang="zh-CN">
              <a:ea typeface="宋体" panose="02010600030101010101" pitchFamily="2" charset="-122"/>
            </a:endParaRPr>
          </a:p>
        </p:txBody>
      </p:sp>
      <p:sp>
        <p:nvSpPr>
          <p:cNvPr id="131076" name="Rectangle 3">
            <a:extLst>
              <a:ext uri="{FF2B5EF4-FFF2-40B4-BE49-F238E27FC236}">
                <a16:creationId xmlns:a16="http://schemas.microsoft.com/office/drawing/2014/main" id="{C198A18A-F4CF-7A42-87A1-9C8566C80166}"/>
              </a:ext>
            </a:extLst>
          </p:cNvPr>
          <p:cNvSpPr>
            <a:spLocks noGrp="1" noChangeArrowheads="1"/>
          </p:cNvSpPr>
          <p:nvPr>
            <p:ph type="body" idx="1"/>
          </p:nvPr>
        </p:nvSpPr>
        <p:spPr bwMode="auto">
          <a:xfrm>
            <a:off x="449263" y="1320800"/>
            <a:ext cx="8489950" cy="5499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itchFamily="2" charset="2"/>
              <a:buNone/>
            </a:pPr>
            <a:r>
              <a:rPr lang="zh-CN" altLang="en-US" sz="2400"/>
              <a:t>目的：</a:t>
            </a:r>
            <a:endParaRPr lang="en-US" altLang="zh-CN" sz="2400"/>
          </a:p>
          <a:p>
            <a:pPr lvl="1" eaLnBrk="1" hangingPunct="1">
              <a:lnSpc>
                <a:spcPct val="90000"/>
              </a:lnSpc>
              <a:buFont typeface="Wingdings" pitchFamily="2" charset="2"/>
              <a:buChar char="Ø"/>
            </a:pPr>
            <a:r>
              <a:rPr lang="zh-CN" altLang="en-US" sz="2400"/>
              <a:t>就组件和源代码而言的实现类和对象</a:t>
            </a:r>
            <a:br>
              <a:rPr lang="en-US" altLang="zh-CN" sz="2400"/>
            </a:br>
            <a:endParaRPr lang="en-US" altLang="zh-CN" sz="2400"/>
          </a:p>
          <a:p>
            <a:pPr lvl="1" eaLnBrk="1" hangingPunct="1">
              <a:lnSpc>
                <a:spcPct val="90000"/>
              </a:lnSpc>
              <a:buFont typeface="Wingdings" pitchFamily="2" charset="2"/>
              <a:buChar char="Ø"/>
            </a:pPr>
            <a:r>
              <a:rPr lang="zh-CN" altLang="en-US" sz="2400"/>
              <a:t>就实现子系统而言定义组件</a:t>
            </a:r>
            <a:br>
              <a:rPr lang="en-US" altLang="zh-CN" sz="2400"/>
            </a:br>
            <a:endParaRPr lang="en-US" altLang="zh-CN" sz="2400"/>
          </a:p>
          <a:p>
            <a:pPr lvl="1" eaLnBrk="1" hangingPunct="1">
              <a:lnSpc>
                <a:spcPct val="90000"/>
              </a:lnSpc>
              <a:buFont typeface="Wingdings" pitchFamily="2" charset="2"/>
              <a:buChar char="Ø"/>
            </a:pPr>
            <a:r>
              <a:rPr lang="zh-CN" altLang="en-US" sz="2400"/>
              <a:t>按照单元测试开发的组件</a:t>
            </a:r>
            <a:br>
              <a:rPr lang="en-US" altLang="zh-CN" sz="2400"/>
            </a:br>
            <a:endParaRPr lang="en-US" altLang="zh-CN" sz="2400"/>
          </a:p>
          <a:p>
            <a:pPr lvl="1" eaLnBrk="1" hangingPunct="1">
              <a:lnSpc>
                <a:spcPct val="90000"/>
              </a:lnSpc>
              <a:buFont typeface="Wingdings" pitchFamily="2" charset="2"/>
              <a:buChar char="Ø"/>
            </a:pPr>
            <a:r>
              <a:rPr lang="zh-CN" altLang="en-US" sz="2400"/>
              <a:t>创建一个可执行系统</a:t>
            </a:r>
            <a:endParaRPr lang="en-US" altLang="zh-CN" sz="2400"/>
          </a:p>
          <a:p>
            <a:pPr lvl="1" eaLnBrk="1" hangingPunct="1">
              <a:lnSpc>
                <a:spcPct val="90000"/>
              </a:lnSpc>
            </a:pPr>
            <a:endParaRPr lang="en-US" altLang="zh-CN"/>
          </a:p>
          <a:p>
            <a:pPr eaLnBrk="1" hangingPunct="1">
              <a:lnSpc>
                <a:spcPct val="90000"/>
              </a:lnSpc>
            </a:pPr>
            <a:endParaRPr lang="en-US" altLang="zh-CN"/>
          </a:p>
          <a:p>
            <a:pPr eaLnBrk="1" hangingPunct="1">
              <a:lnSpc>
                <a:spcPct val="90000"/>
              </a:lnSpc>
              <a:buFont typeface="Wingdings" pitchFamily="2" charset="2"/>
              <a:buNone/>
            </a:pPr>
            <a:r>
              <a:rPr lang="zh-CN" altLang="en-US" sz="2400">
                <a:solidFill>
                  <a:schemeClr val="bg1"/>
                </a:solidFill>
              </a:rPr>
              <a:t>主要工件是</a:t>
            </a:r>
            <a:r>
              <a:rPr lang="en-US" altLang="zh-CN" sz="2400">
                <a:solidFill>
                  <a:schemeClr val="bg1"/>
                </a:solidFill>
              </a:rPr>
              <a:t> </a:t>
            </a:r>
            <a:r>
              <a:rPr lang="zh-CN" altLang="en-US" sz="2400" b="1">
                <a:solidFill>
                  <a:schemeClr val="bg1"/>
                </a:solidFill>
              </a:rPr>
              <a:t>实施模型</a:t>
            </a:r>
            <a:endParaRPr lang="en-US" altLang="zh-CN" sz="2400" b="1">
              <a:solidFill>
                <a:schemeClr val="bg1"/>
              </a:solidFill>
            </a:endParaRPr>
          </a:p>
        </p:txBody>
      </p:sp>
      <p:pic>
        <p:nvPicPr>
          <p:cNvPr id="131077" name="Picture 11" descr="MCj02527290000[1]">
            <a:extLst>
              <a:ext uri="{FF2B5EF4-FFF2-40B4-BE49-F238E27FC236}">
                <a16:creationId xmlns:a16="http://schemas.microsoft.com/office/drawing/2014/main" id="{A0DB8538-5BE4-2C4F-B857-FFCE1118CE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5600" y="4775200"/>
            <a:ext cx="179705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DD02FE13-EECC-2A4E-A46A-56F25E324579}"/>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什么是实施模型？</a:t>
            </a:r>
            <a:endParaRPr lang="en-US" altLang="zh-CN">
              <a:ea typeface="宋体" panose="02010600030101010101" pitchFamily="2" charset="-122"/>
            </a:endParaRPr>
          </a:p>
        </p:txBody>
      </p:sp>
      <p:sp>
        <p:nvSpPr>
          <p:cNvPr id="132099" name="Rectangle 5">
            <a:extLst>
              <a:ext uri="{FF2B5EF4-FFF2-40B4-BE49-F238E27FC236}">
                <a16:creationId xmlns:a16="http://schemas.microsoft.com/office/drawing/2014/main" id="{1169DC4C-3C50-BE4D-B33A-AB0C26ACC031}"/>
              </a:ext>
            </a:extLst>
          </p:cNvPr>
          <p:cNvSpPr>
            <a:spLocks noChangeArrowheads="1"/>
          </p:cNvSpPr>
          <p:nvPr/>
        </p:nvSpPr>
        <p:spPr bwMode="auto">
          <a:xfrm>
            <a:off x="6100763" y="3575050"/>
            <a:ext cx="9207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900">
                <a:solidFill>
                  <a:srgbClr val="000000"/>
                </a:solidFill>
              </a:rPr>
              <a:t>Trading Services</a:t>
            </a:r>
            <a:endParaRPr lang="en-US" altLang="zh-CN" i="1">
              <a:latin typeface="ZapfHumnst BT"/>
            </a:endParaRPr>
          </a:p>
        </p:txBody>
      </p:sp>
      <p:sp>
        <p:nvSpPr>
          <p:cNvPr id="132100" name="Line 6">
            <a:extLst>
              <a:ext uri="{FF2B5EF4-FFF2-40B4-BE49-F238E27FC236}">
                <a16:creationId xmlns:a16="http://schemas.microsoft.com/office/drawing/2014/main" id="{A7D19E50-FB1B-DB44-BEBC-0112E183AFE4}"/>
              </a:ext>
            </a:extLst>
          </p:cNvPr>
          <p:cNvSpPr>
            <a:spLocks noChangeShapeType="1"/>
          </p:cNvSpPr>
          <p:nvPr/>
        </p:nvSpPr>
        <p:spPr bwMode="auto">
          <a:xfrm>
            <a:off x="6721475" y="3163888"/>
            <a:ext cx="1588"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01" name="Line 7">
            <a:extLst>
              <a:ext uri="{FF2B5EF4-FFF2-40B4-BE49-F238E27FC236}">
                <a16:creationId xmlns:a16="http://schemas.microsoft.com/office/drawing/2014/main" id="{5271D050-C869-BA4C-ABB1-0CFDEF5283F0}"/>
              </a:ext>
            </a:extLst>
          </p:cNvPr>
          <p:cNvSpPr>
            <a:spLocks noChangeShapeType="1"/>
          </p:cNvSpPr>
          <p:nvPr/>
        </p:nvSpPr>
        <p:spPr bwMode="auto">
          <a:xfrm>
            <a:off x="6721475" y="3189288"/>
            <a:ext cx="1588"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02" name="Line 8">
            <a:extLst>
              <a:ext uri="{FF2B5EF4-FFF2-40B4-BE49-F238E27FC236}">
                <a16:creationId xmlns:a16="http://schemas.microsoft.com/office/drawing/2014/main" id="{24F5E508-1026-4C4A-84DD-D91CC5580017}"/>
              </a:ext>
            </a:extLst>
          </p:cNvPr>
          <p:cNvSpPr>
            <a:spLocks noChangeShapeType="1"/>
          </p:cNvSpPr>
          <p:nvPr/>
        </p:nvSpPr>
        <p:spPr bwMode="auto">
          <a:xfrm>
            <a:off x="6721475" y="3216275"/>
            <a:ext cx="1588"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03" name="Line 9">
            <a:extLst>
              <a:ext uri="{FF2B5EF4-FFF2-40B4-BE49-F238E27FC236}">
                <a16:creationId xmlns:a16="http://schemas.microsoft.com/office/drawing/2014/main" id="{FB6F0FFB-0763-0549-888D-7C09A9EFEEDE}"/>
              </a:ext>
            </a:extLst>
          </p:cNvPr>
          <p:cNvSpPr>
            <a:spLocks noChangeShapeType="1"/>
          </p:cNvSpPr>
          <p:nvPr/>
        </p:nvSpPr>
        <p:spPr bwMode="auto">
          <a:xfrm>
            <a:off x="6721475" y="3240088"/>
            <a:ext cx="1588"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04" name="Line 10">
            <a:extLst>
              <a:ext uri="{FF2B5EF4-FFF2-40B4-BE49-F238E27FC236}">
                <a16:creationId xmlns:a16="http://schemas.microsoft.com/office/drawing/2014/main" id="{E5690435-0222-DD49-9BEE-E21D9716C8D8}"/>
              </a:ext>
            </a:extLst>
          </p:cNvPr>
          <p:cNvSpPr>
            <a:spLocks noChangeShapeType="1"/>
          </p:cNvSpPr>
          <p:nvPr/>
        </p:nvSpPr>
        <p:spPr bwMode="auto">
          <a:xfrm>
            <a:off x="6721475" y="3267075"/>
            <a:ext cx="1588"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05" name="Line 11">
            <a:extLst>
              <a:ext uri="{FF2B5EF4-FFF2-40B4-BE49-F238E27FC236}">
                <a16:creationId xmlns:a16="http://schemas.microsoft.com/office/drawing/2014/main" id="{A0FB373C-50FD-0C40-BDB6-AB5E7EA16F23}"/>
              </a:ext>
            </a:extLst>
          </p:cNvPr>
          <p:cNvSpPr>
            <a:spLocks noChangeShapeType="1"/>
          </p:cNvSpPr>
          <p:nvPr/>
        </p:nvSpPr>
        <p:spPr bwMode="auto">
          <a:xfrm>
            <a:off x="6721475" y="3292475"/>
            <a:ext cx="1588" cy="142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06" name="Line 12">
            <a:extLst>
              <a:ext uri="{FF2B5EF4-FFF2-40B4-BE49-F238E27FC236}">
                <a16:creationId xmlns:a16="http://schemas.microsoft.com/office/drawing/2014/main" id="{017DDE43-1A70-4948-924A-F7E95FFDA291}"/>
              </a:ext>
            </a:extLst>
          </p:cNvPr>
          <p:cNvSpPr>
            <a:spLocks noChangeShapeType="1"/>
          </p:cNvSpPr>
          <p:nvPr/>
        </p:nvSpPr>
        <p:spPr bwMode="auto">
          <a:xfrm>
            <a:off x="6721475" y="3319463"/>
            <a:ext cx="1588"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07" name="Line 13">
            <a:extLst>
              <a:ext uri="{FF2B5EF4-FFF2-40B4-BE49-F238E27FC236}">
                <a16:creationId xmlns:a16="http://schemas.microsoft.com/office/drawing/2014/main" id="{B942C06E-8B26-B74B-8226-990CAC5EC87B}"/>
              </a:ext>
            </a:extLst>
          </p:cNvPr>
          <p:cNvSpPr>
            <a:spLocks noChangeShapeType="1"/>
          </p:cNvSpPr>
          <p:nvPr/>
        </p:nvSpPr>
        <p:spPr bwMode="auto">
          <a:xfrm>
            <a:off x="6721475" y="3346450"/>
            <a:ext cx="1588"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08" name="Line 14">
            <a:extLst>
              <a:ext uri="{FF2B5EF4-FFF2-40B4-BE49-F238E27FC236}">
                <a16:creationId xmlns:a16="http://schemas.microsoft.com/office/drawing/2014/main" id="{423B49F4-5034-9B42-B896-6C0D9F676102}"/>
              </a:ext>
            </a:extLst>
          </p:cNvPr>
          <p:cNvSpPr>
            <a:spLocks noChangeShapeType="1"/>
          </p:cNvSpPr>
          <p:nvPr/>
        </p:nvSpPr>
        <p:spPr bwMode="auto">
          <a:xfrm>
            <a:off x="6721475" y="3371850"/>
            <a:ext cx="1588" cy="111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09" name="Line 15">
            <a:extLst>
              <a:ext uri="{FF2B5EF4-FFF2-40B4-BE49-F238E27FC236}">
                <a16:creationId xmlns:a16="http://schemas.microsoft.com/office/drawing/2014/main" id="{DA0084C4-C727-104F-9A4B-E1FC8A44F3DD}"/>
              </a:ext>
            </a:extLst>
          </p:cNvPr>
          <p:cNvSpPr>
            <a:spLocks noChangeShapeType="1"/>
          </p:cNvSpPr>
          <p:nvPr/>
        </p:nvSpPr>
        <p:spPr bwMode="auto">
          <a:xfrm>
            <a:off x="6721475" y="3398838"/>
            <a:ext cx="1588"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10" name="Line 16">
            <a:extLst>
              <a:ext uri="{FF2B5EF4-FFF2-40B4-BE49-F238E27FC236}">
                <a16:creationId xmlns:a16="http://schemas.microsoft.com/office/drawing/2014/main" id="{42915BAB-8290-B04E-BFEF-79AF033FC66F}"/>
              </a:ext>
            </a:extLst>
          </p:cNvPr>
          <p:cNvSpPr>
            <a:spLocks noChangeShapeType="1"/>
          </p:cNvSpPr>
          <p:nvPr/>
        </p:nvSpPr>
        <p:spPr bwMode="auto">
          <a:xfrm>
            <a:off x="6721475" y="3422650"/>
            <a:ext cx="1588"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11" name="Line 17">
            <a:extLst>
              <a:ext uri="{FF2B5EF4-FFF2-40B4-BE49-F238E27FC236}">
                <a16:creationId xmlns:a16="http://schemas.microsoft.com/office/drawing/2014/main" id="{EF05E875-B494-4248-82B0-1E03160CA32E}"/>
              </a:ext>
            </a:extLst>
          </p:cNvPr>
          <p:cNvSpPr>
            <a:spLocks noChangeShapeType="1"/>
          </p:cNvSpPr>
          <p:nvPr/>
        </p:nvSpPr>
        <p:spPr bwMode="auto">
          <a:xfrm>
            <a:off x="6721475" y="3451225"/>
            <a:ext cx="1588" cy="111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12" name="Line 18">
            <a:extLst>
              <a:ext uri="{FF2B5EF4-FFF2-40B4-BE49-F238E27FC236}">
                <a16:creationId xmlns:a16="http://schemas.microsoft.com/office/drawing/2014/main" id="{0CC4DD4A-56AC-4745-A729-F4BC4FA4CFD6}"/>
              </a:ext>
            </a:extLst>
          </p:cNvPr>
          <p:cNvSpPr>
            <a:spLocks noChangeShapeType="1"/>
          </p:cNvSpPr>
          <p:nvPr/>
        </p:nvSpPr>
        <p:spPr bwMode="auto">
          <a:xfrm>
            <a:off x="6721475" y="3475038"/>
            <a:ext cx="1588"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13" name="Freeform 19">
            <a:extLst>
              <a:ext uri="{FF2B5EF4-FFF2-40B4-BE49-F238E27FC236}">
                <a16:creationId xmlns:a16="http://schemas.microsoft.com/office/drawing/2014/main" id="{989050E7-DA26-354E-B486-11590B5EA099}"/>
              </a:ext>
            </a:extLst>
          </p:cNvPr>
          <p:cNvSpPr>
            <a:spLocks/>
          </p:cNvSpPr>
          <p:nvPr/>
        </p:nvSpPr>
        <p:spPr bwMode="auto">
          <a:xfrm>
            <a:off x="6688138" y="3459163"/>
            <a:ext cx="68262" cy="49212"/>
          </a:xfrm>
          <a:custGeom>
            <a:avLst/>
            <a:gdLst>
              <a:gd name="T0" fmla="*/ 2147483647 w 43"/>
              <a:gd name="T1" fmla="*/ 0 h 31"/>
              <a:gd name="T2" fmla="*/ 2147483647 w 43"/>
              <a:gd name="T3" fmla="*/ 2147483647 h 31"/>
              <a:gd name="T4" fmla="*/ 0 w 43"/>
              <a:gd name="T5" fmla="*/ 0 h 31"/>
              <a:gd name="T6" fmla="*/ 0 60000 65536"/>
              <a:gd name="T7" fmla="*/ 0 60000 65536"/>
              <a:gd name="T8" fmla="*/ 0 60000 65536"/>
              <a:gd name="T9" fmla="*/ 0 w 43"/>
              <a:gd name="T10" fmla="*/ 0 h 31"/>
              <a:gd name="T11" fmla="*/ 43 w 43"/>
              <a:gd name="T12" fmla="*/ 31 h 31"/>
            </a:gdLst>
            <a:ahLst/>
            <a:cxnLst>
              <a:cxn ang="T6">
                <a:pos x="T0" y="T1"/>
              </a:cxn>
              <a:cxn ang="T7">
                <a:pos x="T2" y="T3"/>
              </a:cxn>
              <a:cxn ang="T8">
                <a:pos x="T4" y="T5"/>
              </a:cxn>
            </a:cxnLst>
            <a:rect l="T9" t="T10" r="T11" b="T12"/>
            <a:pathLst>
              <a:path w="43" h="31">
                <a:moveTo>
                  <a:pt x="43" y="0"/>
                </a:moveTo>
                <a:lnTo>
                  <a:pt x="21" y="31"/>
                </a:lnTo>
                <a:lnTo>
                  <a:pt x="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32114" name="Rectangle 20">
            <a:extLst>
              <a:ext uri="{FF2B5EF4-FFF2-40B4-BE49-F238E27FC236}">
                <a16:creationId xmlns:a16="http://schemas.microsoft.com/office/drawing/2014/main" id="{B8BBDE30-1026-0D41-B2F4-A18E489832E0}"/>
              </a:ext>
            </a:extLst>
          </p:cNvPr>
          <p:cNvSpPr>
            <a:spLocks noChangeArrowheads="1"/>
          </p:cNvSpPr>
          <p:nvPr/>
        </p:nvSpPr>
        <p:spPr bwMode="auto">
          <a:xfrm>
            <a:off x="6100763" y="2478088"/>
            <a:ext cx="10541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900">
                <a:solidFill>
                  <a:srgbClr val="000000"/>
                </a:solidFill>
              </a:rPr>
              <a:t>Telephone Banking</a:t>
            </a:r>
            <a:endParaRPr lang="en-US" altLang="zh-CN" i="1">
              <a:latin typeface="ZapfHumnst BT"/>
            </a:endParaRPr>
          </a:p>
        </p:txBody>
      </p:sp>
      <p:sp>
        <p:nvSpPr>
          <p:cNvPr id="132115" name="Rectangle 21">
            <a:extLst>
              <a:ext uri="{FF2B5EF4-FFF2-40B4-BE49-F238E27FC236}">
                <a16:creationId xmlns:a16="http://schemas.microsoft.com/office/drawing/2014/main" id="{3EA740D2-8B3F-8E49-8DF0-9C2A0F609D85}"/>
              </a:ext>
            </a:extLst>
          </p:cNvPr>
          <p:cNvSpPr>
            <a:spLocks noChangeArrowheads="1"/>
          </p:cNvSpPr>
          <p:nvPr/>
        </p:nvSpPr>
        <p:spPr bwMode="auto">
          <a:xfrm>
            <a:off x="7164388" y="2805113"/>
            <a:ext cx="825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900">
                <a:solidFill>
                  <a:srgbClr val="000000"/>
                </a:solidFill>
              </a:rPr>
              <a:t>A</a:t>
            </a:r>
            <a:endParaRPr lang="en-US" altLang="zh-CN" i="1">
              <a:latin typeface="ZapfHumnst BT"/>
            </a:endParaRPr>
          </a:p>
        </p:txBody>
      </p:sp>
      <p:sp>
        <p:nvSpPr>
          <p:cNvPr id="132116" name="Rectangle 22">
            <a:extLst>
              <a:ext uri="{FF2B5EF4-FFF2-40B4-BE49-F238E27FC236}">
                <a16:creationId xmlns:a16="http://schemas.microsoft.com/office/drawing/2014/main" id="{61A11256-9777-D548-9B6E-5F145E06A5E7}"/>
              </a:ext>
            </a:extLst>
          </p:cNvPr>
          <p:cNvSpPr>
            <a:spLocks noChangeArrowheads="1"/>
          </p:cNvSpPr>
          <p:nvPr/>
        </p:nvSpPr>
        <p:spPr bwMode="auto">
          <a:xfrm>
            <a:off x="7188200" y="3902075"/>
            <a:ext cx="825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900">
                <a:solidFill>
                  <a:srgbClr val="000000"/>
                </a:solidFill>
              </a:rPr>
              <a:t>B</a:t>
            </a:r>
            <a:endParaRPr lang="en-US" altLang="zh-CN" i="1">
              <a:latin typeface="ZapfHumnst BT"/>
            </a:endParaRPr>
          </a:p>
        </p:txBody>
      </p:sp>
      <p:sp>
        <p:nvSpPr>
          <p:cNvPr id="132117" name="Line 23">
            <a:extLst>
              <a:ext uri="{FF2B5EF4-FFF2-40B4-BE49-F238E27FC236}">
                <a16:creationId xmlns:a16="http://schemas.microsoft.com/office/drawing/2014/main" id="{ED761DFA-FB3E-A149-9CC4-57B869926F18}"/>
              </a:ext>
            </a:extLst>
          </p:cNvPr>
          <p:cNvSpPr>
            <a:spLocks noChangeShapeType="1"/>
          </p:cNvSpPr>
          <p:nvPr/>
        </p:nvSpPr>
        <p:spPr bwMode="auto">
          <a:xfrm>
            <a:off x="7237413" y="3063875"/>
            <a:ext cx="1587"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18" name="Line 24">
            <a:extLst>
              <a:ext uri="{FF2B5EF4-FFF2-40B4-BE49-F238E27FC236}">
                <a16:creationId xmlns:a16="http://schemas.microsoft.com/office/drawing/2014/main" id="{08F7BC9A-A847-864A-B95B-C5671A469D66}"/>
              </a:ext>
            </a:extLst>
          </p:cNvPr>
          <p:cNvSpPr>
            <a:spLocks noChangeShapeType="1"/>
          </p:cNvSpPr>
          <p:nvPr/>
        </p:nvSpPr>
        <p:spPr bwMode="auto">
          <a:xfrm>
            <a:off x="7237413" y="3090863"/>
            <a:ext cx="1587"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19" name="Line 25">
            <a:extLst>
              <a:ext uri="{FF2B5EF4-FFF2-40B4-BE49-F238E27FC236}">
                <a16:creationId xmlns:a16="http://schemas.microsoft.com/office/drawing/2014/main" id="{4ACA69FE-6EFE-D74A-A5BB-26AEAB4C8C30}"/>
              </a:ext>
            </a:extLst>
          </p:cNvPr>
          <p:cNvSpPr>
            <a:spLocks noChangeShapeType="1"/>
          </p:cNvSpPr>
          <p:nvPr/>
        </p:nvSpPr>
        <p:spPr bwMode="auto">
          <a:xfrm>
            <a:off x="7237413" y="3117850"/>
            <a:ext cx="1587"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20" name="Line 26">
            <a:extLst>
              <a:ext uri="{FF2B5EF4-FFF2-40B4-BE49-F238E27FC236}">
                <a16:creationId xmlns:a16="http://schemas.microsoft.com/office/drawing/2014/main" id="{A6E6FE6A-09FB-6D48-A2F6-76BC046EDB69}"/>
              </a:ext>
            </a:extLst>
          </p:cNvPr>
          <p:cNvSpPr>
            <a:spLocks noChangeShapeType="1"/>
          </p:cNvSpPr>
          <p:nvPr/>
        </p:nvSpPr>
        <p:spPr bwMode="auto">
          <a:xfrm>
            <a:off x="7237413" y="3143250"/>
            <a:ext cx="1587" cy="142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21" name="Line 27">
            <a:extLst>
              <a:ext uri="{FF2B5EF4-FFF2-40B4-BE49-F238E27FC236}">
                <a16:creationId xmlns:a16="http://schemas.microsoft.com/office/drawing/2014/main" id="{1C6F182F-F3B9-2048-BA35-B857BA45C4F8}"/>
              </a:ext>
            </a:extLst>
          </p:cNvPr>
          <p:cNvSpPr>
            <a:spLocks noChangeShapeType="1"/>
          </p:cNvSpPr>
          <p:nvPr/>
        </p:nvSpPr>
        <p:spPr bwMode="auto">
          <a:xfrm>
            <a:off x="7237413" y="3170238"/>
            <a:ext cx="1587"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22" name="Line 28">
            <a:extLst>
              <a:ext uri="{FF2B5EF4-FFF2-40B4-BE49-F238E27FC236}">
                <a16:creationId xmlns:a16="http://schemas.microsoft.com/office/drawing/2014/main" id="{16BF1ECC-FEF3-194E-9007-3C994DF9C91B}"/>
              </a:ext>
            </a:extLst>
          </p:cNvPr>
          <p:cNvSpPr>
            <a:spLocks noChangeShapeType="1"/>
          </p:cNvSpPr>
          <p:nvPr/>
        </p:nvSpPr>
        <p:spPr bwMode="auto">
          <a:xfrm>
            <a:off x="7237413" y="3197225"/>
            <a:ext cx="1587"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23" name="Line 29">
            <a:extLst>
              <a:ext uri="{FF2B5EF4-FFF2-40B4-BE49-F238E27FC236}">
                <a16:creationId xmlns:a16="http://schemas.microsoft.com/office/drawing/2014/main" id="{00BA256D-7108-DF47-82A3-23A139CD56B2}"/>
              </a:ext>
            </a:extLst>
          </p:cNvPr>
          <p:cNvSpPr>
            <a:spLocks noChangeShapeType="1"/>
          </p:cNvSpPr>
          <p:nvPr/>
        </p:nvSpPr>
        <p:spPr bwMode="auto">
          <a:xfrm>
            <a:off x="7237413" y="3225800"/>
            <a:ext cx="1587" cy="111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24" name="Line 30">
            <a:extLst>
              <a:ext uri="{FF2B5EF4-FFF2-40B4-BE49-F238E27FC236}">
                <a16:creationId xmlns:a16="http://schemas.microsoft.com/office/drawing/2014/main" id="{84BC619D-5FC2-0745-8D6C-B6F5E01A6EBC}"/>
              </a:ext>
            </a:extLst>
          </p:cNvPr>
          <p:cNvSpPr>
            <a:spLocks noChangeShapeType="1"/>
          </p:cNvSpPr>
          <p:nvPr/>
        </p:nvSpPr>
        <p:spPr bwMode="auto">
          <a:xfrm>
            <a:off x="7237413" y="3252788"/>
            <a:ext cx="1587"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25" name="Line 31">
            <a:extLst>
              <a:ext uri="{FF2B5EF4-FFF2-40B4-BE49-F238E27FC236}">
                <a16:creationId xmlns:a16="http://schemas.microsoft.com/office/drawing/2014/main" id="{65DCCD9E-04EE-AC47-9AB9-76EDABCF5639}"/>
              </a:ext>
            </a:extLst>
          </p:cNvPr>
          <p:cNvSpPr>
            <a:spLocks noChangeShapeType="1"/>
          </p:cNvSpPr>
          <p:nvPr/>
        </p:nvSpPr>
        <p:spPr bwMode="auto">
          <a:xfrm>
            <a:off x="7237413" y="3276600"/>
            <a:ext cx="1587"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26" name="Line 32">
            <a:extLst>
              <a:ext uri="{FF2B5EF4-FFF2-40B4-BE49-F238E27FC236}">
                <a16:creationId xmlns:a16="http://schemas.microsoft.com/office/drawing/2014/main" id="{C4C9B273-B0F5-2C44-BF08-862DBA6BE374}"/>
              </a:ext>
            </a:extLst>
          </p:cNvPr>
          <p:cNvSpPr>
            <a:spLocks noChangeShapeType="1"/>
          </p:cNvSpPr>
          <p:nvPr/>
        </p:nvSpPr>
        <p:spPr bwMode="auto">
          <a:xfrm>
            <a:off x="7237413" y="3305175"/>
            <a:ext cx="1587" cy="111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27" name="Line 33">
            <a:extLst>
              <a:ext uri="{FF2B5EF4-FFF2-40B4-BE49-F238E27FC236}">
                <a16:creationId xmlns:a16="http://schemas.microsoft.com/office/drawing/2014/main" id="{7D5B748B-B2A6-4349-AC28-183AF44F19E3}"/>
              </a:ext>
            </a:extLst>
          </p:cNvPr>
          <p:cNvSpPr>
            <a:spLocks noChangeShapeType="1"/>
          </p:cNvSpPr>
          <p:nvPr/>
        </p:nvSpPr>
        <p:spPr bwMode="auto">
          <a:xfrm>
            <a:off x="7237413" y="3332163"/>
            <a:ext cx="1587" cy="11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28" name="Line 34">
            <a:extLst>
              <a:ext uri="{FF2B5EF4-FFF2-40B4-BE49-F238E27FC236}">
                <a16:creationId xmlns:a16="http://schemas.microsoft.com/office/drawing/2014/main" id="{AFDF3722-5D5C-5A4A-9029-2235405302A4}"/>
              </a:ext>
            </a:extLst>
          </p:cNvPr>
          <p:cNvSpPr>
            <a:spLocks noChangeShapeType="1"/>
          </p:cNvSpPr>
          <p:nvPr/>
        </p:nvSpPr>
        <p:spPr bwMode="auto">
          <a:xfrm>
            <a:off x="7237413" y="3359150"/>
            <a:ext cx="1587"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29" name="Line 35">
            <a:extLst>
              <a:ext uri="{FF2B5EF4-FFF2-40B4-BE49-F238E27FC236}">
                <a16:creationId xmlns:a16="http://schemas.microsoft.com/office/drawing/2014/main" id="{AE4C85AB-420C-FD48-8EBF-DF9D4E5EE449}"/>
              </a:ext>
            </a:extLst>
          </p:cNvPr>
          <p:cNvSpPr>
            <a:spLocks noChangeShapeType="1"/>
          </p:cNvSpPr>
          <p:nvPr/>
        </p:nvSpPr>
        <p:spPr bwMode="auto">
          <a:xfrm>
            <a:off x="7237413" y="3382963"/>
            <a:ext cx="1587"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0" name="Line 36">
            <a:extLst>
              <a:ext uri="{FF2B5EF4-FFF2-40B4-BE49-F238E27FC236}">
                <a16:creationId xmlns:a16="http://schemas.microsoft.com/office/drawing/2014/main" id="{9DF60EDF-DF93-0444-8FCD-D477D9C20672}"/>
              </a:ext>
            </a:extLst>
          </p:cNvPr>
          <p:cNvSpPr>
            <a:spLocks noChangeShapeType="1"/>
          </p:cNvSpPr>
          <p:nvPr/>
        </p:nvSpPr>
        <p:spPr bwMode="auto">
          <a:xfrm>
            <a:off x="7237413" y="3411538"/>
            <a:ext cx="1587"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1" name="Line 37">
            <a:extLst>
              <a:ext uri="{FF2B5EF4-FFF2-40B4-BE49-F238E27FC236}">
                <a16:creationId xmlns:a16="http://schemas.microsoft.com/office/drawing/2014/main" id="{30E0AF66-B3C3-2140-96BE-86AE52F6E2DE}"/>
              </a:ext>
            </a:extLst>
          </p:cNvPr>
          <p:cNvSpPr>
            <a:spLocks noChangeShapeType="1"/>
          </p:cNvSpPr>
          <p:nvPr/>
        </p:nvSpPr>
        <p:spPr bwMode="auto">
          <a:xfrm>
            <a:off x="7237413" y="3438525"/>
            <a:ext cx="1587"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2" name="Line 38">
            <a:extLst>
              <a:ext uri="{FF2B5EF4-FFF2-40B4-BE49-F238E27FC236}">
                <a16:creationId xmlns:a16="http://schemas.microsoft.com/office/drawing/2014/main" id="{F414F83D-68E4-F140-8E49-F50E9AE8A68E}"/>
              </a:ext>
            </a:extLst>
          </p:cNvPr>
          <p:cNvSpPr>
            <a:spLocks noChangeShapeType="1"/>
          </p:cNvSpPr>
          <p:nvPr/>
        </p:nvSpPr>
        <p:spPr bwMode="auto">
          <a:xfrm>
            <a:off x="7237413" y="3465513"/>
            <a:ext cx="1587"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3" name="Line 39">
            <a:extLst>
              <a:ext uri="{FF2B5EF4-FFF2-40B4-BE49-F238E27FC236}">
                <a16:creationId xmlns:a16="http://schemas.microsoft.com/office/drawing/2014/main" id="{AF956F0F-B990-8B45-AF7D-CD6069A4760F}"/>
              </a:ext>
            </a:extLst>
          </p:cNvPr>
          <p:cNvSpPr>
            <a:spLocks noChangeShapeType="1"/>
          </p:cNvSpPr>
          <p:nvPr/>
        </p:nvSpPr>
        <p:spPr bwMode="auto">
          <a:xfrm>
            <a:off x="7237413" y="3494088"/>
            <a:ext cx="1587" cy="11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4" name="Line 40">
            <a:extLst>
              <a:ext uri="{FF2B5EF4-FFF2-40B4-BE49-F238E27FC236}">
                <a16:creationId xmlns:a16="http://schemas.microsoft.com/office/drawing/2014/main" id="{14EBB107-2077-4449-B5F3-A555738FBF25}"/>
              </a:ext>
            </a:extLst>
          </p:cNvPr>
          <p:cNvSpPr>
            <a:spLocks noChangeShapeType="1"/>
          </p:cNvSpPr>
          <p:nvPr/>
        </p:nvSpPr>
        <p:spPr bwMode="auto">
          <a:xfrm>
            <a:off x="7237413" y="3517900"/>
            <a:ext cx="1587" cy="142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5" name="Line 41">
            <a:extLst>
              <a:ext uri="{FF2B5EF4-FFF2-40B4-BE49-F238E27FC236}">
                <a16:creationId xmlns:a16="http://schemas.microsoft.com/office/drawing/2014/main" id="{6186F738-75A1-514D-A3C1-FBAE20D6B770}"/>
              </a:ext>
            </a:extLst>
          </p:cNvPr>
          <p:cNvSpPr>
            <a:spLocks noChangeShapeType="1"/>
          </p:cNvSpPr>
          <p:nvPr/>
        </p:nvSpPr>
        <p:spPr bwMode="auto">
          <a:xfrm>
            <a:off x="7237413" y="3544888"/>
            <a:ext cx="1587"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6" name="Line 42">
            <a:extLst>
              <a:ext uri="{FF2B5EF4-FFF2-40B4-BE49-F238E27FC236}">
                <a16:creationId xmlns:a16="http://schemas.microsoft.com/office/drawing/2014/main" id="{A4E8F98F-D2DC-9347-957A-01396D7462BC}"/>
              </a:ext>
            </a:extLst>
          </p:cNvPr>
          <p:cNvSpPr>
            <a:spLocks noChangeShapeType="1"/>
          </p:cNvSpPr>
          <p:nvPr/>
        </p:nvSpPr>
        <p:spPr bwMode="auto">
          <a:xfrm>
            <a:off x="7237413" y="3571875"/>
            <a:ext cx="1587"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7" name="Line 43">
            <a:extLst>
              <a:ext uri="{FF2B5EF4-FFF2-40B4-BE49-F238E27FC236}">
                <a16:creationId xmlns:a16="http://schemas.microsoft.com/office/drawing/2014/main" id="{792CEE79-2327-5F48-84C5-78E6296EAEA3}"/>
              </a:ext>
            </a:extLst>
          </p:cNvPr>
          <p:cNvSpPr>
            <a:spLocks noChangeShapeType="1"/>
          </p:cNvSpPr>
          <p:nvPr/>
        </p:nvSpPr>
        <p:spPr bwMode="auto">
          <a:xfrm>
            <a:off x="7237413" y="3600450"/>
            <a:ext cx="1587" cy="111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8" name="Line 44">
            <a:extLst>
              <a:ext uri="{FF2B5EF4-FFF2-40B4-BE49-F238E27FC236}">
                <a16:creationId xmlns:a16="http://schemas.microsoft.com/office/drawing/2014/main" id="{D8B8A4F3-6BC0-2840-8F13-FC101DF7A3C1}"/>
              </a:ext>
            </a:extLst>
          </p:cNvPr>
          <p:cNvSpPr>
            <a:spLocks noChangeShapeType="1"/>
          </p:cNvSpPr>
          <p:nvPr/>
        </p:nvSpPr>
        <p:spPr bwMode="auto">
          <a:xfrm>
            <a:off x="7237413" y="3627438"/>
            <a:ext cx="1587"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39" name="Line 45">
            <a:extLst>
              <a:ext uri="{FF2B5EF4-FFF2-40B4-BE49-F238E27FC236}">
                <a16:creationId xmlns:a16="http://schemas.microsoft.com/office/drawing/2014/main" id="{09FE4890-3D72-3D43-8171-D63A687F23C8}"/>
              </a:ext>
            </a:extLst>
          </p:cNvPr>
          <p:cNvSpPr>
            <a:spLocks noChangeShapeType="1"/>
          </p:cNvSpPr>
          <p:nvPr/>
        </p:nvSpPr>
        <p:spPr bwMode="auto">
          <a:xfrm>
            <a:off x="7237413" y="3651250"/>
            <a:ext cx="1587" cy="15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40" name="Line 46">
            <a:extLst>
              <a:ext uri="{FF2B5EF4-FFF2-40B4-BE49-F238E27FC236}">
                <a16:creationId xmlns:a16="http://schemas.microsoft.com/office/drawing/2014/main" id="{497D23D6-73C4-5A4C-8A50-026A7C8083FF}"/>
              </a:ext>
            </a:extLst>
          </p:cNvPr>
          <p:cNvSpPr>
            <a:spLocks noChangeShapeType="1"/>
          </p:cNvSpPr>
          <p:nvPr/>
        </p:nvSpPr>
        <p:spPr bwMode="auto">
          <a:xfrm>
            <a:off x="7237413" y="3679825"/>
            <a:ext cx="1587" cy="111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41" name="Line 47">
            <a:extLst>
              <a:ext uri="{FF2B5EF4-FFF2-40B4-BE49-F238E27FC236}">
                <a16:creationId xmlns:a16="http://schemas.microsoft.com/office/drawing/2014/main" id="{D0C01A85-86BB-DA4F-9154-34AEE3BE00D8}"/>
              </a:ext>
            </a:extLst>
          </p:cNvPr>
          <p:cNvSpPr>
            <a:spLocks noChangeShapeType="1"/>
          </p:cNvSpPr>
          <p:nvPr/>
        </p:nvSpPr>
        <p:spPr bwMode="auto">
          <a:xfrm>
            <a:off x="7237413" y="3706813"/>
            <a:ext cx="1587"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42" name="Line 48">
            <a:extLst>
              <a:ext uri="{FF2B5EF4-FFF2-40B4-BE49-F238E27FC236}">
                <a16:creationId xmlns:a16="http://schemas.microsoft.com/office/drawing/2014/main" id="{B1A7DA1D-B3D6-B24A-A377-3F9309C79C5B}"/>
              </a:ext>
            </a:extLst>
          </p:cNvPr>
          <p:cNvSpPr>
            <a:spLocks noChangeShapeType="1"/>
          </p:cNvSpPr>
          <p:nvPr/>
        </p:nvSpPr>
        <p:spPr bwMode="auto">
          <a:xfrm>
            <a:off x="7237413" y="3733800"/>
            <a:ext cx="1587"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43" name="Line 49">
            <a:extLst>
              <a:ext uri="{FF2B5EF4-FFF2-40B4-BE49-F238E27FC236}">
                <a16:creationId xmlns:a16="http://schemas.microsoft.com/office/drawing/2014/main" id="{ADC4AFF8-5761-B34C-A3CA-B7E4AACAC345}"/>
              </a:ext>
            </a:extLst>
          </p:cNvPr>
          <p:cNvSpPr>
            <a:spLocks noChangeShapeType="1"/>
          </p:cNvSpPr>
          <p:nvPr/>
        </p:nvSpPr>
        <p:spPr bwMode="auto">
          <a:xfrm>
            <a:off x="7237413" y="3759200"/>
            <a:ext cx="1587" cy="142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44" name="Freeform 50">
            <a:extLst>
              <a:ext uri="{FF2B5EF4-FFF2-40B4-BE49-F238E27FC236}">
                <a16:creationId xmlns:a16="http://schemas.microsoft.com/office/drawing/2014/main" id="{4FF73B31-A033-F54B-ACDB-B220DE0FD6FA}"/>
              </a:ext>
            </a:extLst>
          </p:cNvPr>
          <p:cNvSpPr>
            <a:spLocks/>
          </p:cNvSpPr>
          <p:nvPr/>
        </p:nvSpPr>
        <p:spPr bwMode="auto">
          <a:xfrm>
            <a:off x="7204075" y="3736975"/>
            <a:ext cx="66675" cy="52388"/>
          </a:xfrm>
          <a:custGeom>
            <a:avLst/>
            <a:gdLst>
              <a:gd name="T0" fmla="*/ 2147483647 w 42"/>
              <a:gd name="T1" fmla="*/ 0 h 33"/>
              <a:gd name="T2" fmla="*/ 2147483647 w 42"/>
              <a:gd name="T3" fmla="*/ 2147483647 h 33"/>
              <a:gd name="T4" fmla="*/ 0 w 42"/>
              <a:gd name="T5" fmla="*/ 0 h 33"/>
              <a:gd name="T6" fmla="*/ 0 60000 65536"/>
              <a:gd name="T7" fmla="*/ 0 60000 65536"/>
              <a:gd name="T8" fmla="*/ 0 60000 65536"/>
              <a:gd name="T9" fmla="*/ 0 w 42"/>
              <a:gd name="T10" fmla="*/ 0 h 33"/>
              <a:gd name="T11" fmla="*/ 42 w 42"/>
              <a:gd name="T12" fmla="*/ 33 h 33"/>
            </a:gdLst>
            <a:ahLst/>
            <a:cxnLst>
              <a:cxn ang="T6">
                <a:pos x="T0" y="T1"/>
              </a:cxn>
              <a:cxn ang="T7">
                <a:pos x="T2" y="T3"/>
              </a:cxn>
              <a:cxn ang="T8">
                <a:pos x="T4" y="T5"/>
              </a:cxn>
            </a:cxnLst>
            <a:rect l="T9" t="T10" r="T11" b="T12"/>
            <a:pathLst>
              <a:path w="42" h="33">
                <a:moveTo>
                  <a:pt x="42" y="0"/>
                </a:moveTo>
                <a:lnTo>
                  <a:pt x="21" y="33"/>
                </a:lnTo>
                <a:lnTo>
                  <a:pt x="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32145" name="Rectangle 51">
            <a:extLst>
              <a:ext uri="{FF2B5EF4-FFF2-40B4-BE49-F238E27FC236}">
                <a16:creationId xmlns:a16="http://schemas.microsoft.com/office/drawing/2014/main" id="{DAAE512C-80B5-2C4E-8059-DAD9B31DC496}"/>
              </a:ext>
            </a:extLst>
          </p:cNvPr>
          <p:cNvSpPr>
            <a:spLocks noChangeArrowheads="1"/>
          </p:cNvSpPr>
          <p:nvPr/>
        </p:nvSpPr>
        <p:spPr bwMode="auto">
          <a:xfrm>
            <a:off x="6080125" y="2438400"/>
            <a:ext cx="1455738" cy="722313"/>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32146" name="Rectangle 52">
            <a:extLst>
              <a:ext uri="{FF2B5EF4-FFF2-40B4-BE49-F238E27FC236}">
                <a16:creationId xmlns:a16="http://schemas.microsoft.com/office/drawing/2014/main" id="{00085829-90BE-014A-8BFF-070783756A52}"/>
              </a:ext>
            </a:extLst>
          </p:cNvPr>
          <p:cNvSpPr>
            <a:spLocks noChangeArrowheads="1"/>
          </p:cNvSpPr>
          <p:nvPr/>
        </p:nvSpPr>
        <p:spPr bwMode="auto">
          <a:xfrm>
            <a:off x="6080125" y="2351088"/>
            <a:ext cx="498475" cy="8731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32147" name="Rectangle 53">
            <a:extLst>
              <a:ext uri="{FF2B5EF4-FFF2-40B4-BE49-F238E27FC236}">
                <a16:creationId xmlns:a16="http://schemas.microsoft.com/office/drawing/2014/main" id="{1331F98F-C5D5-FB40-956D-44813E072051}"/>
              </a:ext>
            </a:extLst>
          </p:cNvPr>
          <p:cNvSpPr>
            <a:spLocks noChangeArrowheads="1"/>
          </p:cNvSpPr>
          <p:nvPr/>
        </p:nvSpPr>
        <p:spPr bwMode="auto">
          <a:xfrm>
            <a:off x="6080125" y="3238500"/>
            <a:ext cx="5842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900">
                <a:solidFill>
                  <a:srgbClr val="000000"/>
                </a:solidFill>
              </a:rPr>
              <a:t>&lt;&lt;import&gt;&gt;</a:t>
            </a:r>
            <a:endParaRPr lang="en-US" altLang="zh-CN" i="1">
              <a:latin typeface="ZapfHumnst BT"/>
            </a:endParaRPr>
          </a:p>
        </p:txBody>
      </p:sp>
      <p:sp>
        <p:nvSpPr>
          <p:cNvPr id="132148" name="Rectangle 54">
            <a:extLst>
              <a:ext uri="{FF2B5EF4-FFF2-40B4-BE49-F238E27FC236}">
                <a16:creationId xmlns:a16="http://schemas.microsoft.com/office/drawing/2014/main" id="{6E4C86E6-6B3C-1244-8871-47AB43340AE0}"/>
              </a:ext>
            </a:extLst>
          </p:cNvPr>
          <p:cNvSpPr>
            <a:spLocks noChangeArrowheads="1"/>
          </p:cNvSpPr>
          <p:nvPr/>
        </p:nvSpPr>
        <p:spPr bwMode="auto">
          <a:xfrm>
            <a:off x="7277100" y="3275013"/>
            <a:ext cx="8445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900">
                <a:solidFill>
                  <a:srgbClr val="000000"/>
                </a:solidFill>
              </a:rPr>
              <a:t>&lt;&lt;compilation&gt;&gt;</a:t>
            </a:r>
            <a:endParaRPr lang="en-US" altLang="zh-CN" i="1">
              <a:latin typeface="ZapfHumnst BT"/>
            </a:endParaRPr>
          </a:p>
        </p:txBody>
      </p:sp>
      <p:sp>
        <p:nvSpPr>
          <p:cNvPr id="132149" name="Rectangle 55">
            <a:extLst>
              <a:ext uri="{FF2B5EF4-FFF2-40B4-BE49-F238E27FC236}">
                <a16:creationId xmlns:a16="http://schemas.microsoft.com/office/drawing/2014/main" id="{F84B5302-7C47-F04C-BC60-8131F7CF873C}"/>
              </a:ext>
            </a:extLst>
          </p:cNvPr>
          <p:cNvSpPr>
            <a:spLocks noChangeArrowheads="1"/>
          </p:cNvSpPr>
          <p:nvPr/>
        </p:nvSpPr>
        <p:spPr bwMode="auto">
          <a:xfrm>
            <a:off x="6823075" y="2713038"/>
            <a:ext cx="639763" cy="34448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32150" name="Rectangle 56">
            <a:extLst>
              <a:ext uri="{FF2B5EF4-FFF2-40B4-BE49-F238E27FC236}">
                <a16:creationId xmlns:a16="http://schemas.microsoft.com/office/drawing/2014/main" id="{06A2314A-1AC0-7443-BA5D-C2F3CEABE552}"/>
              </a:ext>
            </a:extLst>
          </p:cNvPr>
          <p:cNvSpPr>
            <a:spLocks noChangeArrowheads="1"/>
          </p:cNvSpPr>
          <p:nvPr/>
        </p:nvSpPr>
        <p:spPr bwMode="auto">
          <a:xfrm>
            <a:off x="6716713" y="2752725"/>
            <a:ext cx="206375" cy="603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32151" name="Rectangle 57">
            <a:extLst>
              <a:ext uri="{FF2B5EF4-FFF2-40B4-BE49-F238E27FC236}">
                <a16:creationId xmlns:a16="http://schemas.microsoft.com/office/drawing/2014/main" id="{C9A205AB-97B1-134C-99C6-F5009202F4D2}"/>
              </a:ext>
            </a:extLst>
          </p:cNvPr>
          <p:cNvSpPr>
            <a:spLocks noChangeArrowheads="1"/>
          </p:cNvSpPr>
          <p:nvPr/>
        </p:nvSpPr>
        <p:spPr bwMode="auto">
          <a:xfrm>
            <a:off x="6716713" y="2752725"/>
            <a:ext cx="206375" cy="60325"/>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32152" name="Freeform 58">
            <a:extLst>
              <a:ext uri="{FF2B5EF4-FFF2-40B4-BE49-F238E27FC236}">
                <a16:creationId xmlns:a16="http://schemas.microsoft.com/office/drawing/2014/main" id="{D5E80646-C979-F74B-9910-B7B904482E42}"/>
              </a:ext>
            </a:extLst>
          </p:cNvPr>
          <p:cNvSpPr>
            <a:spLocks/>
          </p:cNvSpPr>
          <p:nvPr/>
        </p:nvSpPr>
        <p:spPr bwMode="auto">
          <a:xfrm>
            <a:off x="6688138" y="2849563"/>
            <a:ext cx="271462" cy="58737"/>
          </a:xfrm>
          <a:custGeom>
            <a:avLst/>
            <a:gdLst>
              <a:gd name="T0" fmla="*/ 2147483647 w 171"/>
              <a:gd name="T1" fmla="*/ 0 h 37"/>
              <a:gd name="T2" fmla="*/ 2147483647 w 171"/>
              <a:gd name="T3" fmla="*/ 0 h 37"/>
              <a:gd name="T4" fmla="*/ 2147483647 w 171"/>
              <a:gd name="T5" fmla="*/ 0 h 37"/>
              <a:gd name="T6" fmla="*/ 2147483647 w 171"/>
              <a:gd name="T7" fmla="*/ 2147483647 h 37"/>
              <a:gd name="T8" fmla="*/ 2147483647 w 171"/>
              <a:gd name="T9" fmla="*/ 2147483647 h 37"/>
              <a:gd name="T10" fmla="*/ 2147483647 w 171"/>
              <a:gd name="T11" fmla="*/ 2147483647 h 37"/>
              <a:gd name="T12" fmla="*/ 2147483647 w 171"/>
              <a:gd name="T13" fmla="*/ 2147483647 h 37"/>
              <a:gd name="T14" fmla="*/ 2147483647 w 171"/>
              <a:gd name="T15" fmla="*/ 2147483647 h 37"/>
              <a:gd name="T16" fmla="*/ 2147483647 w 171"/>
              <a:gd name="T17" fmla="*/ 2147483647 h 37"/>
              <a:gd name="T18" fmla="*/ 2147483647 w 171"/>
              <a:gd name="T19" fmla="*/ 2147483647 h 37"/>
              <a:gd name="T20" fmla="*/ 2147483647 w 171"/>
              <a:gd name="T21" fmla="*/ 2147483647 h 37"/>
              <a:gd name="T22" fmla="*/ 2147483647 w 171"/>
              <a:gd name="T23" fmla="*/ 2147483647 h 37"/>
              <a:gd name="T24" fmla="*/ 2147483647 w 171"/>
              <a:gd name="T25" fmla="*/ 2147483647 h 37"/>
              <a:gd name="T26" fmla="*/ 2147483647 w 171"/>
              <a:gd name="T27" fmla="*/ 2147483647 h 37"/>
              <a:gd name="T28" fmla="*/ 2147483647 w 171"/>
              <a:gd name="T29" fmla="*/ 2147483647 h 37"/>
              <a:gd name="T30" fmla="*/ 2147483647 w 171"/>
              <a:gd name="T31" fmla="*/ 2147483647 h 37"/>
              <a:gd name="T32" fmla="*/ 2147483647 w 171"/>
              <a:gd name="T33" fmla="*/ 2147483647 h 37"/>
              <a:gd name="T34" fmla="*/ 2147483647 w 171"/>
              <a:gd name="T35" fmla="*/ 2147483647 h 37"/>
              <a:gd name="T36" fmla="*/ 2147483647 w 171"/>
              <a:gd name="T37" fmla="*/ 2147483647 h 37"/>
              <a:gd name="T38" fmla="*/ 2147483647 w 171"/>
              <a:gd name="T39" fmla="*/ 2147483647 h 37"/>
              <a:gd name="T40" fmla="*/ 2147483647 w 171"/>
              <a:gd name="T41" fmla="*/ 2147483647 h 37"/>
              <a:gd name="T42" fmla="*/ 2147483647 w 171"/>
              <a:gd name="T43" fmla="*/ 2147483647 h 37"/>
              <a:gd name="T44" fmla="*/ 2147483647 w 171"/>
              <a:gd name="T45" fmla="*/ 2147483647 h 37"/>
              <a:gd name="T46" fmla="*/ 2147483647 w 171"/>
              <a:gd name="T47" fmla="*/ 2147483647 h 37"/>
              <a:gd name="T48" fmla="*/ 0 w 171"/>
              <a:gd name="T49" fmla="*/ 2147483647 h 37"/>
              <a:gd name="T50" fmla="*/ 2147483647 w 171"/>
              <a:gd name="T51" fmla="*/ 2147483647 h 37"/>
              <a:gd name="T52" fmla="*/ 2147483647 w 171"/>
              <a:gd name="T53" fmla="*/ 2147483647 h 37"/>
              <a:gd name="T54" fmla="*/ 2147483647 w 171"/>
              <a:gd name="T55" fmla="*/ 2147483647 h 37"/>
              <a:gd name="T56" fmla="*/ 2147483647 w 171"/>
              <a:gd name="T57" fmla="*/ 2147483647 h 37"/>
              <a:gd name="T58" fmla="*/ 2147483647 w 171"/>
              <a:gd name="T59" fmla="*/ 2147483647 h 37"/>
              <a:gd name="T60" fmla="*/ 2147483647 w 171"/>
              <a:gd name="T61" fmla="*/ 0 h 37"/>
              <a:gd name="T62" fmla="*/ 2147483647 w 171"/>
              <a:gd name="T63" fmla="*/ 0 h 37"/>
              <a:gd name="T64" fmla="*/ 2147483647 w 171"/>
              <a:gd name="T65" fmla="*/ 0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1"/>
              <a:gd name="T100" fmla="*/ 0 h 37"/>
              <a:gd name="T101" fmla="*/ 171 w 171"/>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1" h="37">
                <a:moveTo>
                  <a:pt x="85" y="0"/>
                </a:moveTo>
                <a:lnTo>
                  <a:pt x="102" y="0"/>
                </a:lnTo>
                <a:lnTo>
                  <a:pt x="117" y="0"/>
                </a:lnTo>
                <a:lnTo>
                  <a:pt x="133" y="2"/>
                </a:lnTo>
                <a:lnTo>
                  <a:pt x="146" y="6"/>
                </a:lnTo>
                <a:lnTo>
                  <a:pt x="156" y="8"/>
                </a:lnTo>
                <a:lnTo>
                  <a:pt x="163" y="12"/>
                </a:lnTo>
                <a:lnTo>
                  <a:pt x="169" y="14"/>
                </a:lnTo>
                <a:lnTo>
                  <a:pt x="171" y="18"/>
                </a:lnTo>
                <a:lnTo>
                  <a:pt x="169" y="22"/>
                </a:lnTo>
                <a:lnTo>
                  <a:pt x="163" y="25"/>
                </a:lnTo>
                <a:lnTo>
                  <a:pt x="156" y="29"/>
                </a:lnTo>
                <a:lnTo>
                  <a:pt x="146" y="31"/>
                </a:lnTo>
                <a:lnTo>
                  <a:pt x="133" y="33"/>
                </a:lnTo>
                <a:lnTo>
                  <a:pt x="117" y="35"/>
                </a:lnTo>
                <a:lnTo>
                  <a:pt x="102" y="37"/>
                </a:lnTo>
                <a:lnTo>
                  <a:pt x="85" y="37"/>
                </a:lnTo>
                <a:lnTo>
                  <a:pt x="68" y="37"/>
                </a:lnTo>
                <a:lnTo>
                  <a:pt x="52" y="35"/>
                </a:lnTo>
                <a:lnTo>
                  <a:pt x="39" y="33"/>
                </a:lnTo>
                <a:lnTo>
                  <a:pt x="25" y="31"/>
                </a:lnTo>
                <a:lnTo>
                  <a:pt x="16" y="29"/>
                </a:lnTo>
                <a:lnTo>
                  <a:pt x="6" y="25"/>
                </a:lnTo>
                <a:lnTo>
                  <a:pt x="2" y="22"/>
                </a:lnTo>
                <a:lnTo>
                  <a:pt x="0" y="18"/>
                </a:lnTo>
                <a:lnTo>
                  <a:pt x="2" y="14"/>
                </a:lnTo>
                <a:lnTo>
                  <a:pt x="6" y="12"/>
                </a:lnTo>
                <a:lnTo>
                  <a:pt x="16" y="8"/>
                </a:lnTo>
                <a:lnTo>
                  <a:pt x="25" y="6"/>
                </a:lnTo>
                <a:lnTo>
                  <a:pt x="39" y="2"/>
                </a:lnTo>
                <a:lnTo>
                  <a:pt x="52" y="0"/>
                </a:lnTo>
                <a:lnTo>
                  <a:pt x="68" y="0"/>
                </a:lnTo>
                <a:lnTo>
                  <a:pt x="8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32153" name="Freeform 59">
            <a:extLst>
              <a:ext uri="{FF2B5EF4-FFF2-40B4-BE49-F238E27FC236}">
                <a16:creationId xmlns:a16="http://schemas.microsoft.com/office/drawing/2014/main" id="{0DCF3029-40DC-8341-9FE4-1E2A2EA2530F}"/>
              </a:ext>
            </a:extLst>
          </p:cNvPr>
          <p:cNvSpPr>
            <a:spLocks/>
          </p:cNvSpPr>
          <p:nvPr/>
        </p:nvSpPr>
        <p:spPr bwMode="auto">
          <a:xfrm>
            <a:off x="6688138" y="2849563"/>
            <a:ext cx="271462" cy="58737"/>
          </a:xfrm>
          <a:custGeom>
            <a:avLst/>
            <a:gdLst>
              <a:gd name="T0" fmla="*/ 2147483647 w 171"/>
              <a:gd name="T1" fmla="*/ 0 h 37"/>
              <a:gd name="T2" fmla="*/ 2147483647 w 171"/>
              <a:gd name="T3" fmla="*/ 0 h 37"/>
              <a:gd name="T4" fmla="*/ 2147483647 w 171"/>
              <a:gd name="T5" fmla="*/ 0 h 37"/>
              <a:gd name="T6" fmla="*/ 2147483647 w 171"/>
              <a:gd name="T7" fmla="*/ 2147483647 h 37"/>
              <a:gd name="T8" fmla="*/ 2147483647 w 171"/>
              <a:gd name="T9" fmla="*/ 2147483647 h 37"/>
              <a:gd name="T10" fmla="*/ 2147483647 w 171"/>
              <a:gd name="T11" fmla="*/ 2147483647 h 37"/>
              <a:gd name="T12" fmla="*/ 2147483647 w 171"/>
              <a:gd name="T13" fmla="*/ 2147483647 h 37"/>
              <a:gd name="T14" fmla="*/ 2147483647 w 171"/>
              <a:gd name="T15" fmla="*/ 2147483647 h 37"/>
              <a:gd name="T16" fmla="*/ 2147483647 w 171"/>
              <a:gd name="T17" fmla="*/ 2147483647 h 37"/>
              <a:gd name="T18" fmla="*/ 2147483647 w 171"/>
              <a:gd name="T19" fmla="*/ 2147483647 h 37"/>
              <a:gd name="T20" fmla="*/ 2147483647 w 171"/>
              <a:gd name="T21" fmla="*/ 2147483647 h 37"/>
              <a:gd name="T22" fmla="*/ 2147483647 w 171"/>
              <a:gd name="T23" fmla="*/ 2147483647 h 37"/>
              <a:gd name="T24" fmla="*/ 2147483647 w 171"/>
              <a:gd name="T25" fmla="*/ 2147483647 h 37"/>
              <a:gd name="T26" fmla="*/ 2147483647 w 171"/>
              <a:gd name="T27" fmla="*/ 2147483647 h 37"/>
              <a:gd name="T28" fmla="*/ 2147483647 w 171"/>
              <a:gd name="T29" fmla="*/ 2147483647 h 37"/>
              <a:gd name="T30" fmla="*/ 2147483647 w 171"/>
              <a:gd name="T31" fmla="*/ 2147483647 h 37"/>
              <a:gd name="T32" fmla="*/ 2147483647 w 171"/>
              <a:gd name="T33" fmla="*/ 2147483647 h 37"/>
              <a:gd name="T34" fmla="*/ 2147483647 w 171"/>
              <a:gd name="T35" fmla="*/ 2147483647 h 37"/>
              <a:gd name="T36" fmla="*/ 2147483647 w 171"/>
              <a:gd name="T37" fmla="*/ 2147483647 h 37"/>
              <a:gd name="T38" fmla="*/ 2147483647 w 171"/>
              <a:gd name="T39" fmla="*/ 2147483647 h 37"/>
              <a:gd name="T40" fmla="*/ 2147483647 w 171"/>
              <a:gd name="T41" fmla="*/ 2147483647 h 37"/>
              <a:gd name="T42" fmla="*/ 2147483647 w 171"/>
              <a:gd name="T43" fmla="*/ 2147483647 h 37"/>
              <a:gd name="T44" fmla="*/ 2147483647 w 171"/>
              <a:gd name="T45" fmla="*/ 2147483647 h 37"/>
              <a:gd name="T46" fmla="*/ 2147483647 w 171"/>
              <a:gd name="T47" fmla="*/ 2147483647 h 37"/>
              <a:gd name="T48" fmla="*/ 0 w 171"/>
              <a:gd name="T49" fmla="*/ 2147483647 h 37"/>
              <a:gd name="T50" fmla="*/ 2147483647 w 171"/>
              <a:gd name="T51" fmla="*/ 2147483647 h 37"/>
              <a:gd name="T52" fmla="*/ 2147483647 w 171"/>
              <a:gd name="T53" fmla="*/ 2147483647 h 37"/>
              <a:gd name="T54" fmla="*/ 2147483647 w 171"/>
              <a:gd name="T55" fmla="*/ 2147483647 h 37"/>
              <a:gd name="T56" fmla="*/ 2147483647 w 171"/>
              <a:gd name="T57" fmla="*/ 2147483647 h 37"/>
              <a:gd name="T58" fmla="*/ 2147483647 w 171"/>
              <a:gd name="T59" fmla="*/ 2147483647 h 37"/>
              <a:gd name="T60" fmla="*/ 2147483647 w 171"/>
              <a:gd name="T61" fmla="*/ 0 h 37"/>
              <a:gd name="T62" fmla="*/ 2147483647 w 171"/>
              <a:gd name="T63" fmla="*/ 0 h 37"/>
              <a:gd name="T64" fmla="*/ 2147483647 w 171"/>
              <a:gd name="T65" fmla="*/ 0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1"/>
              <a:gd name="T100" fmla="*/ 0 h 37"/>
              <a:gd name="T101" fmla="*/ 171 w 171"/>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1" h="37">
                <a:moveTo>
                  <a:pt x="85" y="0"/>
                </a:moveTo>
                <a:lnTo>
                  <a:pt x="102" y="0"/>
                </a:lnTo>
                <a:lnTo>
                  <a:pt x="117" y="0"/>
                </a:lnTo>
                <a:lnTo>
                  <a:pt x="133" y="2"/>
                </a:lnTo>
                <a:lnTo>
                  <a:pt x="146" y="6"/>
                </a:lnTo>
                <a:lnTo>
                  <a:pt x="156" y="8"/>
                </a:lnTo>
                <a:lnTo>
                  <a:pt x="163" y="12"/>
                </a:lnTo>
                <a:lnTo>
                  <a:pt x="169" y="14"/>
                </a:lnTo>
                <a:lnTo>
                  <a:pt x="171" y="18"/>
                </a:lnTo>
                <a:lnTo>
                  <a:pt x="169" y="22"/>
                </a:lnTo>
                <a:lnTo>
                  <a:pt x="163" y="25"/>
                </a:lnTo>
                <a:lnTo>
                  <a:pt x="156" y="29"/>
                </a:lnTo>
                <a:lnTo>
                  <a:pt x="146" y="31"/>
                </a:lnTo>
                <a:lnTo>
                  <a:pt x="133" y="33"/>
                </a:lnTo>
                <a:lnTo>
                  <a:pt x="117" y="35"/>
                </a:lnTo>
                <a:lnTo>
                  <a:pt x="102" y="37"/>
                </a:lnTo>
                <a:lnTo>
                  <a:pt x="85" y="37"/>
                </a:lnTo>
                <a:lnTo>
                  <a:pt x="68" y="37"/>
                </a:lnTo>
                <a:lnTo>
                  <a:pt x="52" y="35"/>
                </a:lnTo>
                <a:lnTo>
                  <a:pt x="39" y="33"/>
                </a:lnTo>
                <a:lnTo>
                  <a:pt x="25" y="31"/>
                </a:lnTo>
                <a:lnTo>
                  <a:pt x="16" y="29"/>
                </a:lnTo>
                <a:lnTo>
                  <a:pt x="6" y="25"/>
                </a:lnTo>
                <a:lnTo>
                  <a:pt x="2" y="22"/>
                </a:lnTo>
                <a:lnTo>
                  <a:pt x="0" y="18"/>
                </a:lnTo>
                <a:lnTo>
                  <a:pt x="2" y="14"/>
                </a:lnTo>
                <a:lnTo>
                  <a:pt x="6" y="12"/>
                </a:lnTo>
                <a:lnTo>
                  <a:pt x="16" y="8"/>
                </a:lnTo>
                <a:lnTo>
                  <a:pt x="25" y="6"/>
                </a:lnTo>
                <a:lnTo>
                  <a:pt x="39" y="2"/>
                </a:lnTo>
                <a:lnTo>
                  <a:pt x="52" y="0"/>
                </a:lnTo>
                <a:lnTo>
                  <a:pt x="68" y="0"/>
                </a:lnTo>
                <a:lnTo>
                  <a:pt x="85"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32154" name="Freeform 60">
            <a:extLst>
              <a:ext uri="{FF2B5EF4-FFF2-40B4-BE49-F238E27FC236}">
                <a16:creationId xmlns:a16="http://schemas.microsoft.com/office/drawing/2014/main" id="{22FC80A6-515F-5347-87D2-A5E63F81C8FA}"/>
              </a:ext>
            </a:extLst>
          </p:cNvPr>
          <p:cNvSpPr>
            <a:spLocks/>
          </p:cNvSpPr>
          <p:nvPr/>
        </p:nvSpPr>
        <p:spPr bwMode="auto">
          <a:xfrm>
            <a:off x="6688138" y="2962275"/>
            <a:ext cx="271462" cy="58738"/>
          </a:xfrm>
          <a:custGeom>
            <a:avLst/>
            <a:gdLst>
              <a:gd name="T0" fmla="*/ 2147483647 w 171"/>
              <a:gd name="T1" fmla="*/ 0 h 37"/>
              <a:gd name="T2" fmla="*/ 2147483647 w 171"/>
              <a:gd name="T3" fmla="*/ 0 h 37"/>
              <a:gd name="T4" fmla="*/ 2147483647 w 171"/>
              <a:gd name="T5" fmla="*/ 0 h 37"/>
              <a:gd name="T6" fmla="*/ 2147483647 w 171"/>
              <a:gd name="T7" fmla="*/ 2147483647 h 37"/>
              <a:gd name="T8" fmla="*/ 2147483647 w 171"/>
              <a:gd name="T9" fmla="*/ 2147483647 h 37"/>
              <a:gd name="T10" fmla="*/ 2147483647 w 171"/>
              <a:gd name="T11" fmla="*/ 2147483647 h 37"/>
              <a:gd name="T12" fmla="*/ 2147483647 w 171"/>
              <a:gd name="T13" fmla="*/ 2147483647 h 37"/>
              <a:gd name="T14" fmla="*/ 2147483647 w 171"/>
              <a:gd name="T15" fmla="*/ 2147483647 h 37"/>
              <a:gd name="T16" fmla="*/ 2147483647 w 171"/>
              <a:gd name="T17" fmla="*/ 2147483647 h 37"/>
              <a:gd name="T18" fmla="*/ 2147483647 w 171"/>
              <a:gd name="T19" fmla="*/ 2147483647 h 37"/>
              <a:gd name="T20" fmla="*/ 2147483647 w 171"/>
              <a:gd name="T21" fmla="*/ 2147483647 h 37"/>
              <a:gd name="T22" fmla="*/ 2147483647 w 171"/>
              <a:gd name="T23" fmla="*/ 2147483647 h 37"/>
              <a:gd name="T24" fmla="*/ 2147483647 w 171"/>
              <a:gd name="T25" fmla="*/ 2147483647 h 37"/>
              <a:gd name="T26" fmla="*/ 2147483647 w 171"/>
              <a:gd name="T27" fmla="*/ 2147483647 h 37"/>
              <a:gd name="T28" fmla="*/ 2147483647 w 171"/>
              <a:gd name="T29" fmla="*/ 2147483647 h 37"/>
              <a:gd name="T30" fmla="*/ 2147483647 w 171"/>
              <a:gd name="T31" fmla="*/ 2147483647 h 37"/>
              <a:gd name="T32" fmla="*/ 2147483647 w 171"/>
              <a:gd name="T33" fmla="*/ 2147483647 h 37"/>
              <a:gd name="T34" fmla="*/ 2147483647 w 171"/>
              <a:gd name="T35" fmla="*/ 2147483647 h 37"/>
              <a:gd name="T36" fmla="*/ 2147483647 w 171"/>
              <a:gd name="T37" fmla="*/ 2147483647 h 37"/>
              <a:gd name="T38" fmla="*/ 2147483647 w 171"/>
              <a:gd name="T39" fmla="*/ 2147483647 h 37"/>
              <a:gd name="T40" fmla="*/ 2147483647 w 171"/>
              <a:gd name="T41" fmla="*/ 2147483647 h 37"/>
              <a:gd name="T42" fmla="*/ 2147483647 w 171"/>
              <a:gd name="T43" fmla="*/ 2147483647 h 37"/>
              <a:gd name="T44" fmla="*/ 2147483647 w 171"/>
              <a:gd name="T45" fmla="*/ 2147483647 h 37"/>
              <a:gd name="T46" fmla="*/ 2147483647 w 171"/>
              <a:gd name="T47" fmla="*/ 2147483647 h 37"/>
              <a:gd name="T48" fmla="*/ 0 w 171"/>
              <a:gd name="T49" fmla="*/ 2147483647 h 37"/>
              <a:gd name="T50" fmla="*/ 2147483647 w 171"/>
              <a:gd name="T51" fmla="*/ 2147483647 h 37"/>
              <a:gd name="T52" fmla="*/ 2147483647 w 171"/>
              <a:gd name="T53" fmla="*/ 2147483647 h 37"/>
              <a:gd name="T54" fmla="*/ 2147483647 w 171"/>
              <a:gd name="T55" fmla="*/ 2147483647 h 37"/>
              <a:gd name="T56" fmla="*/ 2147483647 w 171"/>
              <a:gd name="T57" fmla="*/ 2147483647 h 37"/>
              <a:gd name="T58" fmla="*/ 2147483647 w 171"/>
              <a:gd name="T59" fmla="*/ 2147483647 h 37"/>
              <a:gd name="T60" fmla="*/ 2147483647 w 171"/>
              <a:gd name="T61" fmla="*/ 0 h 37"/>
              <a:gd name="T62" fmla="*/ 2147483647 w 171"/>
              <a:gd name="T63" fmla="*/ 0 h 37"/>
              <a:gd name="T64" fmla="*/ 2147483647 w 171"/>
              <a:gd name="T65" fmla="*/ 0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1"/>
              <a:gd name="T100" fmla="*/ 0 h 37"/>
              <a:gd name="T101" fmla="*/ 171 w 171"/>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1" h="37">
                <a:moveTo>
                  <a:pt x="85" y="0"/>
                </a:moveTo>
                <a:lnTo>
                  <a:pt x="102" y="0"/>
                </a:lnTo>
                <a:lnTo>
                  <a:pt x="117" y="0"/>
                </a:lnTo>
                <a:lnTo>
                  <a:pt x="133" y="2"/>
                </a:lnTo>
                <a:lnTo>
                  <a:pt x="146" y="4"/>
                </a:lnTo>
                <a:lnTo>
                  <a:pt x="156" y="8"/>
                </a:lnTo>
                <a:lnTo>
                  <a:pt x="163" y="12"/>
                </a:lnTo>
                <a:lnTo>
                  <a:pt x="169" y="14"/>
                </a:lnTo>
                <a:lnTo>
                  <a:pt x="171" y="18"/>
                </a:lnTo>
                <a:lnTo>
                  <a:pt x="169" y="22"/>
                </a:lnTo>
                <a:lnTo>
                  <a:pt x="163" y="25"/>
                </a:lnTo>
                <a:lnTo>
                  <a:pt x="156" y="29"/>
                </a:lnTo>
                <a:lnTo>
                  <a:pt x="146" y="31"/>
                </a:lnTo>
                <a:lnTo>
                  <a:pt x="133" y="33"/>
                </a:lnTo>
                <a:lnTo>
                  <a:pt x="117" y="35"/>
                </a:lnTo>
                <a:lnTo>
                  <a:pt x="102" y="37"/>
                </a:lnTo>
                <a:lnTo>
                  <a:pt x="85" y="37"/>
                </a:lnTo>
                <a:lnTo>
                  <a:pt x="68" y="37"/>
                </a:lnTo>
                <a:lnTo>
                  <a:pt x="52" y="35"/>
                </a:lnTo>
                <a:lnTo>
                  <a:pt x="39" y="33"/>
                </a:lnTo>
                <a:lnTo>
                  <a:pt x="25" y="31"/>
                </a:lnTo>
                <a:lnTo>
                  <a:pt x="16" y="29"/>
                </a:lnTo>
                <a:lnTo>
                  <a:pt x="6" y="25"/>
                </a:lnTo>
                <a:lnTo>
                  <a:pt x="2" y="22"/>
                </a:lnTo>
                <a:lnTo>
                  <a:pt x="0" y="18"/>
                </a:lnTo>
                <a:lnTo>
                  <a:pt x="2" y="14"/>
                </a:lnTo>
                <a:lnTo>
                  <a:pt x="6" y="12"/>
                </a:lnTo>
                <a:lnTo>
                  <a:pt x="16" y="8"/>
                </a:lnTo>
                <a:lnTo>
                  <a:pt x="25" y="4"/>
                </a:lnTo>
                <a:lnTo>
                  <a:pt x="39" y="2"/>
                </a:lnTo>
                <a:lnTo>
                  <a:pt x="52" y="0"/>
                </a:lnTo>
                <a:lnTo>
                  <a:pt x="68" y="0"/>
                </a:lnTo>
                <a:lnTo>
                  <a:pt x="8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32155" name="Freeform 61">
            <a:extLst>
              <a:ext uri="{FF2B5EF4-FFF2-40B4-BE49-F238E27FC236}">
                <a16:creationId xmlns:a16="http://schemas.microsoft.com/office/drawing/2014/main" id="{BA897C8D-25A8-F14F-BA06-8586A28E752F}"/>
              </a:ext>
            </a:extLst>
          </p:cNvPr>
          <p:cNvSpPr>
            <a:spLocks/>
          </p:cNvSpPr>
          <p:nvPr/>
        </p:nvSpPr>
        <p:spPr bwMode="auto">
          <a:xfrm>
            <a:off x="6688138" y="2962275"/>
            <a:ext cx="271462" cy="58738"/>
          </a:xfrm>
          <a:custGeom>
            <a:avLst/>
            <a:gdLst>
              <a:gd name="T0" fmla="*/ 2147483647 w 171"/>
              <a:gd name="T1" fmla="*/ 0 h 37"/>
              <a:gd name="T2" fmla="*/ 2147483647 w 171"/>
              <a:gd name="T3" fmla="*/ 0 h 37"/>
              <a:gd name="T4" fmla="*/ 2147483647 w 171"/>
              <a:gd name="T5" fmla="*/ 0 h 37"/>
              <a:gd name="T6" fmla="*/ 2147483647 w 171"/>
              <a:gd name="T7" fmla="*/ 2147483647 h 37"/>
              <a:gd name="T8" fmla="*/ 2147483647 w 171"/>
              <a:gd name="T9" fmla="*/ 2147483647 h 37"/>
              <a:gd name="T10" fmla="*/ 2147483647 w 171"/>
              <a:gd name="T11" fmla="*/ 2147483647 h 37"/>
              <a:gd name="T12" fmla="*/ 2147483647 w 171"/>
              <a:gd name="T13" fmla="*/ 2147483647 h 37"/>
              <a:gd name="T14" fmla="*/ 2147483647 w 171"/>
              <a:gd name="T15" fmla="*/ 2147483647 h 37"/>
              <a:gd name="T16" fmla="*/ 2147483647 w 171"/>
              <a:gd name="T17" fmla="*/ 2147483647 h 37"/>
              <a:gd name="T18" fmla="*/ 2147483647 w 171"/>
              <a:gd name="T19" fmla="*/ 2147483647 h 37"/>
              <a:gd name="T20" fmla="*/ 2147483647 w 171"/>
              <a:gd name="T21" fmla="*/ 2147483647 h 37"/>
              <a:gd name="T22" fmla="*/ 2147483647 w 171"/>
              <a:gd name="T23" fmla="*/ 2147483647 h 37"/>
              <a:gd name="T24" fmla="*/ 2147483647 w 171"/>
              <a:gd name="T25" fmla="*/ 2147483647 h 37"/>
              <a:gd name="T26" fmla="*/ 2147483647 w 171"/>
              <a:gd name="T27" fmla="*/ 2147483647 h 37"/>
              <a:gd name="T28" fmla="*/ 2147483647 w 171"/>
              <a:gd name="T29" fmla="*/ 2147483647 h 37"/>
              <a:gd name="T30" fmla="*/ 2147483647 w 171"/>
              <a:gd name="T31" fmla="*/ 2147483647 h 37"/>
              <a:gd name="T32" fmla="*/ 2147483647 w 171"/>
              <a:gd name="T33" fmla="*/ 2147483647 h 37"/>
              <a:gd name="T34" fmla="*/ 2147483647 w 171"/>
              <a:gd name="T35" fmla="*/ 2147483647 h 37"/>
              <a:gd name="T36" fmla="*/ 2147483647 w 171"/>
              <a:gd name="T37" fmla="*/ 2147483647 h 37"/>
              <a:gd name="T38" fmla="*/ 2147483647 w 171"/>
              <a:gd name="T39" fmla="*/ 2147483647 h 37"/>
              <a:gd name="T40" fmla="*/ 2147483647 w 171"/>
              <a:gd name="T41" fmla="*/ 2147483647 h 37"/>
              <a:gd name="T42" fmla="*/ 2147483647 w 171"/>
              <a:gd name="T43" fmla="*/ 2147483647 h 37"/>
              <a:gd name="T44" fmla="*/ 2147483647 w 171"/>
              <a:gd name="T45" fmla="*/ 2147483647 h 37"/>
              <a:gd name="T46" fmla="*/ 2147483647 w 171"/>
              <a:gd name="T47" fmla="*/ 2147483647 h 37"/>
              <a:gd name="T48" fmla="*/ 0 w 171"/>
              <a:gd name="T49" fmla="*/ 2147483647 h 37"/>
              <a:gd name="T50" fmla="*/ 2147483647 w 171"/>
              <a:gd name="T51" fmla="*/ 2147483647 h 37"/>
              <a:gd name="T52" fmla="*/ 2147483647 w 171"/>
              <a:gd name="T53" fmla="*/ 2147483647 h 37"/>
              <a:gd name="T54" fmla="*/ 2147483647 w 171"/>
              <a:gd name="T55" fmla="*/ 2147483647 h 37"/>
              <a:gd name="T56" fmla="*/ 2147483647 w 171"/>
              <a:gd name="T57" fmla="*/ 2147483647 h 37"/>
              <a:gd name="T58" fmla="*/ 2147483647 w 171"/>
              <a:gd name="T59" fmla="*/ 2147483647 h 37"/>
              <a:gd name="T60" fmla="*/ 2147483647 w 171"/>
              <a:gd name="T61" fmla="*/ 0 h 37"/>
              <a:gd name="T62" fmla="*/ 2147483647 w 171"/>
              <a:gd name="T63" fmla="*/ 0 h 37"/>
              <a:gd name="T64" fmla="*/ 2147483647 w 171"/>
              <a:gd name="T65" fmla="*/ 0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1"/>
              <a:gd name="T100" fmla="*/ 0 h 37"/>
              <a:gd name="T101" fmla="*/ 171 w 171"/>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1" h="37">
                <a:moveTo>
                  <a:pt x="85" y="0"/>
                </a:moveTo>
                <a:lnTo>
                  <a:pt x="102" y="0"/>
                </a:lnTo>
                <a:lnTo>
                  <a:pt x="117" y="0"/>
                </a:lnTo>
                <a:lnTo>
                  <a:pt x="133" y="2"/>
                </a:lnTo>
                <a:lnTo>
                  <a:pt x="146" y="4"/>
                </a:lnTo>
                <a:lnTo>
                  <a:pt x="156" y="8"/>
                </a:lnTo>
                <a:lnTo>
                  <a:pt x="163" y="12"/>
                </a:lnTo>
                <a:lnTo>
                  <a:pt x="169" y="14"/>
                </a:lnTo>
                <a:lnTo>
                  <a:pt x="171" y="18"/>
                </a:lnTo>
                <a:lnTo>
                  <a:pt x="169" y="22"/>
                </a:lnTo>
                <a:lnTo>
                  <a:pt x="163" y="25"/>
                </a:lnTo>
                <a:lnTo>
                  <a:pt x="156" y="29"/>
                </a:lnTo>
                <a:lnTo>
                  <a:pt x="146" y="31"/>
                </a:lnTo>
                <a:lnTo>
                  <a:pt x="133" y="33"/>
                </a:lnTo>
                <a:lnTo>
                  <a:pt x="117" y="35"/>
                </a:lnTo>
                <a:lnTo>
                  <a:pt x="102" y="37"/>
                </a:lnTo>
                <a:lnTo>
                  <a:pt x="85" y="37"/>
                </a:lnTo>
                <a:lnTo>
                  <a:pt x="68" y="37"/>
                </a:lnTo>
                <a:lnTo>
                  <a:pt x="52" y="35"/>
                </a:lnTo>
                <a:lnTo>
                  <a:pt x="39" y="33"/>
                </a:lnTo>
                <a:lnTo>
                  <a:pt x="25" y="31"/>
                </a:lnTo>
                <a:lnTo>
                  <a:pt x="16" y="29"/>
                </a:lnTo>
                <a:lnTo>
                  <a:pt x="6" y="25"/>
                </a:lnTo>
                <a:lnTo>
                  <a:pt x="2" y="22"/>
                </a:lnTo>
                <a:lnTo>
                  <a:pt x="0" y="18"/>
                </a:lnTo>
                <a:lnTo>
                  <a:pt x="2" y="14"/>
                </a:lnTo>
                <a:lnTo>
                  <a:pt x="6" y="12"/>
                </a:lnTo>
                <a:lnTo>
                  <a:pt x="16" y="8"/>
                </a:lnTo>
                <a:lnTo>
                  <a:pt x="25" y="4"/>
                </a:lnTo>
                <a:lnTo>
                  <a:pt x="39" y="2"/>
                </a:lnTo>
                <a:lnTo>
                  <a:pt x="52" y="0"/>
                </a:lnTo>
                <a:lnTo>
                  <a:pt x="68" y="0"/>
                </a:lnTo>
                <a:lnTo>
                  <a:pt x="85"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32156" name="Rectangle 62">
            <a:extLst>
              <a:ext uri="{FF2B5EF4-FFF2-40B4-BE49-F238E27FC236}">
                <a16:creationId xmlns:a16="http://schemas.microsoft.com/office/drawing/2014/main" id="{B6A4B386-416A-B74C-80E4-1BCE6B09D433}"/>
              </a:ext>
            </a:extLst>
          </p:cNvPr>
          <p:cNvSpPr>
            <a:spLocks noChangeArrowheads="1"/>
          </p:cNvSpPr>
          <p:nvPr/>
        </p:nvSpPr>
        <p:spPr bwMode="auto">
          <a:xfrm>
            <a:off x="6080125" y="3535363"/>
            <a:ext cx="1455738" cy="72231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32157" name="Rectangle 63">
            <a:extLst>
              <a:ext uri="{FF2B5EF4-FFF2-40B4-BE49-F238E27FC236}">
                <a16:creationId xmlns:a16="http://schemas.microsoft.com/office/drawing/2014/main" id="{702C365C-70FA-494B-AF10-4232A51A92BF}"/>
              </a:ext>
            </a:extLst>
          </p:cNvPr>
          <p:cNvSpPr>
            <a:spLocks noChangeArrowheads="1"/>
          </p:cNvSpPr>
          <p:nvPr/>
        </p:nvSpPr>
        <p:spPr bwMode="auto">
          <a:xfrm>
            <a:off x="6080125" y="3448050"/>
            <a:ext cx="498475" cy="87313"/>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32158" name="Rectangle 64">
            <a:extLst>
              <a:ext uri="{FF2B5EF4-FFF2-40B4-BE49-F238E27FC236}">
                <a16:creationId xmlns:a16="http://schemas.microsoft.com/office/drawing/2014/main" id="{687F2C39-2E5D-E546-A82C-A051901FE1CB}"/>
              </a:ext>
            </a:extLst>
          </p:cNvPr>
          <p:cNvSpPr>
            <a:spLocks noChangeArrowheads="1"/>
          </p:cNvSpPr>
          <p:nvPr/>
        </p:nvSpPr>
        <p:spPr bwMode="auto">
          <a:xfrm>
            <a:off x="6823075" y="3810000"/>
            <a:ext cx="639763" cy="34448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32159" name="Rectangle 65">
            <a:extLst>
              <a:ext uri="{FF2B5EF4-FFF2-40B4-BE49-F238E27FC236}">
                <a16:creationId xmlns:a16="http://schemas.microsoft.com/office/drawing/2014/main" id="{BBCCEFA1-8C62-4745-86D5-292C9196EEE9}"/>
              </a:ext>
            </a:extLst>
          </p:cNvPr>
          <p:cNvSpPr>
            <a:spLocks noChangeArrowheads="1"/>
          </p:cNvSpPr>
          <p:nvPr/>
        </p:nvSpPr>
        <p:spPr bwMode="auto">
          <a:xfrm>
            <a:off x="6716713" y="3849688"/>
            <a:ext cx="206375" cy="619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32160" name="Rectangle 66">
            <a:extLst>
              <a:ext uri="{FF2B5EF4-FFF2-40B4-BE49-F238E27FC236}">
                <a16:creationId xmlns:a16="http://schemas.microsoft.com/office/drawing/2014/main" id="{B33D2041-55FF-8842-8A55-9B88EAC1B2CE}"/>
              </a:ext>
            </a:extLst>
          </p:cNvPr>
          <p:cNvSpPr>
            <a:spLocks noChangeArrowheads="1"/>
          </p:cNvSpPr>
          <p:nvPr/>
        </p:nvSpPr>
        <p:spPr bwMode="auto">
          <a:xfrm>
            <a:off x="6716713" y="3849688"/>
            <a:ext cx="206375" cy="6191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32161" name="Freeform 67">
            <a:extLst>
              <a:ext uri="{FF2B5EF4-FFF2-40B4-BE49-F238E27FC236}">
                <a16:creationId xmlns:a16="http://schemas.microsoft.com/office/drawing/2014/main" id="{489B4758-11A1-AE4D-AA8B-0C99E2686C08}"/>
              </a:ext>
            </a:extLst>
          </p:cNvPr>
          <p:cNvSpPr>
            <a:spLocks/>
          </p:cNvSpPr>
          <p:nvPr/>
        </p:nvSpPr>
        <p:spPr bwMode="auto">
          <a:xfrm>
            <a:off x="6688138" y="3948113"/>
            <a:ext cx="271462" cy="57150"/>
          </a:xfrm>
          <a:custGeom>
            <a:avLst/>
            <a:gdLst>
              <a:gd name="T0" fmla="*/ 2147483647 w 171"/>
              <a:gd name="T1" fmla="*/ 0 h 36"/>
              <a:gd name="T2" fmla="*/ 2147483647 w 171"/>
              <a:gd name="T3" fmla="*/ 0 h 36"/>
              <a:gd name="T4" fmla="*/ 2147483647 w 171"/>
              <a:gd name="T5" fmla="*/ 2147483647 h 36"/>
              <a:gd name="T6" fmla="*/ 2147483647 w 171"/>
              <a:gd name="T7" fmla="*/ 2147483647 h 36"/>
              <a:gd name="T8" fmla="*/ 2147483647 w 171"/>
              <a:gd name="T9" fmla="*/ 2147483647 h 36"/>
              <a:gd name="T10" fmla="*/ 2147483647 w 171"/>
              <a:gd name="T11" fmla="*/ 2147483647 h 36"/>
              <a:gd name="T12" fmla="*/ 2147483647 w 171"/>
              <a:gd name="T13" fmla="*/ 2147483647 h 36"/>
              <a:gd name="T14" fmla="*/ 2147483647 w 171"/>
              <a:gd name="T15" fmla="*/ 2147483647 h 36"/>
              <a:gd name="T16" fmla="*/ 2147483647 w 171"/>
              <a:gd name="T17" fmla="*/ 2147483647 h 36"/>
              <a:gd name="T18" fmla="*/ 2147483647 w 171"/>
              <a:gd name="T19" fmla="*/ 2147483647 h 36"/>
              <a:gd name="T20" fmla="*/ 2147483647 w 171"/>
              <a:gd name="T21" fmla="*/ 2147483647 h 36"/>
              <a:gd name="T22" fmla="*/ 2147483647 w 171"/>
              <a:gd name="T23" fmla="*/ 2147483647 h 36"/>
              <a:gd name="T24" fmla="*/ 2147483647 w 171"/>
              <a:gd name="T25" fmla="*/ 2147483647 h 36"/>
              <a:gd name="T26" fmla="*/ 2147483647 w 171"/>
              <a:gd name="T27" fmla="*/ 2147483647 h 36"/>
              <a:gd name="T28" fmla="*/ 2147483647 w 171"/>
              <a:gd name="T29" fmla="*/ 2147483647 h 36"/>
              <a:gd name="T30" fmla="*/ 2147483647 w 171"/>
              <a:gd name="T31" fmla="*/ 2147483647 h 36"/>
              <a:gd name="T32" fmla="*/ 2147483647 w 171"/>
              <a:gd name="T33" fmla="*/ 2147483647 h 36"/>
              <a:gd name="T34" fmla="*/ 2147483647 w 171"/>
              <a:gd name="T35" fmla="*/ 2147483647 h 36"/>
              <a:gd name="T36" fmla="*/ 2147483647 w 171"/>
              <a:gd name="T37" fmla="*/ 2147483647 h 36"/>
              <a:gd name="T38" fmla="*/ 2147483647 w 171"/>
              <a:gd name="T39" fmla="*/ 2147483647 h 36"/>
              <a:gd name="T40" fmla="*/ 2147483647 w 171"/>
              <a:gd name="T41" fmla="*/ 2147483647 h 36"/>
              <a:gd name="T42" fmla="*/ 2147483647 w 171"/>
              <a:gd name="T43" fmla="*/ 2147483647 h 36"/>
              <a:gd name="T44" fmla="*/ 2147483647 w 171"/>
              <a:gd name="T45" fmla="*/ 2147483647 h 36"/>
              <a:gd name="T46" fmla="*/ 2147483647 w 171"/>
              <a:gd name="T47" fmla="*/ 2147483647 h 36"/>
              <a:gd name="T48" fmla="*/ 0 w 171"/>
              <a:gd name="T49" fmla="*/ 2147483647 h 36"/>
              <a:gd name="T50" fmla="*/ 2147483647 w 171"/>
              <a:gd name="T51" fmla="*/ 2147483647 h 36"/>
              <a:gd name="T52" fmla="*/ 2147483647 w 171"/>
              <a:gd name="T53" fmla="*/ 2147483647 h 36"/>
              <a:gd name="T54" fmla="*/ 2147483647 w 171"/>
              <a:gd name="T55" fmla="*/ 2147483647 h 36"/>
              <a:gd name="T56" fmla="*/ 2147483647 w 171"/>
              <a:gd name="T57" fmla="*/ 2147483647 h 36"/>
              <a:gd name="T58" fmla="*/ 2147483647 w 171"/>
              <a:gd name="T59" fmla="*/ 2147483647 h 36"/>
              <a:gd name="T60" fmla="*/ 2147483647 w 171"/>
              <a:gd name="T61" fmla="*/ 2147483647 h 36"/>
              <a:gd name="T62" fmla="*/ 2147483647 w 171"/>
              <a:gd name="T63" fmla="*/ 0 h 36"/>
              <a:gd name="T64" fmla="*/ 2147483647 w 171"/>
              <a:gd name="T65" fmla="*/ 0 h 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1"/>
              <a:gd name="T100" fmla="*/ 0 h 36"/>
              <a:gd name="T101" fmla="*/ 171 w 171"/>
              <a:gd name="T102" fmla="*/ 36 h 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1" h="36">
                <a:moveTo>
                  <a:pt x="85" y="0"/>
                </a:moveTo>
                <a:lnTo>
                  <a:pt x="102" y="0"/>
                </a:lnTo>
                <a:lnTo>
                  <a:pt x="117" y="2"/>
                </a:lnTo>
                <a:lnTo>
                  <a:pt x="133" y="2"/>
                </a:lnTo>
                <a:lnTo>
                  <a:pt x="146" y="5"/>
                </a:lnTo>
                <a:lnTo>
                  <a:pt x="156" y="7"/>
                </a:lnTo>
                <a:lnTo>
                  <a:pt x="163" y="11"/>
                </a:lnTo>
                <a:lnTo>
                  <a:pt x="169" y="13"/>
                </a:lnTo>
                <a:lnTo>
                  <a:pt x="171" y="17"/>
                </a:lnTo>
                <a:lnTo>
                  <a:pt x="169" y="21"/>
                </a:lnTo>
                <a:lnTo>
                  <a:pt x="163" y="25"/>
                </a:lnTo>
                <a:lnTo>
                  <a:pt x="156" y="28"/>
                </a:lnTo>
                <a:lnTo>
                  <a:pt x="146" y="30"/>
                </a:lnTo>
                <a:lnTo>
                  <a:pt x="133" y="32"/>
                </a:lnTo>
                <a:lnTo>
                  <a:pt x="117" y="34"/>
                </a:lnTo>
                <a:lnTo>
                  <a:pt x="102" y="36"/>
                </a:lnTo>
                <a:lnTo>
                  <a:pt x="85" y="36"/>
                </a:lnTo>
                <a:lnTo>
                  <a:pt x="68" y="36"/>
                </a:lnTo>
                <a:lnTo>
                  <a:pt x="52" y="34"/>
                </a:lnTo>
                <a:lnTo>
                  <a:pt x="39" y="32"/>
                </a:lnTo>
                <a:lnTo>
                  <a:pt x="25" y="30"/>
                </a:lnTo>
                <a:lnTo>
                  <a:pt x="16" y="28"/>
                </a:lnTo>
                <a:lnTo>
                  <a:pt x="6" y="25"/>
                </a:lnTo>
                <a:lnTo>
                  <a:pt x="2" y="21"/>
                </a:lnTo>
                <a:lnTo>
                  <a:pt x="0" y="17"/>
                </a:lnTo>
                <a:lnTo>
                  <a:pt x="2" y="13"/>
                </a:lnTo>
                <a:lnTo>
                  <a:pt x="6" y="11"/>
                </a:lnTo>
                <a:lnTo>
                  <a:pt x="16" y="7"/>
                </a:lnTo>
                <a:lnTo>
                  <a:pt x="25" y="5"/>
                </a:lnTo>
                <a:lnTo>
                  <a:pt x="39" y="2"/>
                </a:lnTo>
                <a:lnTo>
                  <a:pt x="52" y="2"/>
                </a:lnTo>
                <a:lnTo>
                  <a:pt x="68" y="0"/>
                </a:lnTo>
                <a:lnTo>
                  <a:pt x="8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32162" name="Freeform 68">
            <a:extLst>
              <a:ext uri="{FF2B5EF4-FFF2-40B4-BE49-F238E27FC236}">
                <a16:creationId xmlns:a16="http://schemas.microsoft.com/office/drawing/2014/main" id="{A0305503-1BB2-1844-BF51-07439A1AEEB3}"/>
              </a:ext>
            </a:extLst>
          </p:cNvPr>
          <p:cNvSpPr>
            <a:spLocks/>
          </p:cNvSpPr>
          <p:nvPr/>
        </p:nvSpPr>
        <p:spPr bwMode="auto">
          <a:xfrm>
            <a:off x="6688138" y="3948113"/>
            <a:ext cx="271462" cy="57150"/>
          </a:xfrm>
          <a:custGeom>
            <a:avLst/>
            <a:gdLst>
              <a:gd name="T0" fmla="*/ 2147483647 w 171"/>
              <a:gd name="T1" fmla="*/ 0 h 36"/>
              <a:gd name="T2" fmla="*/ 2147483647 w 171"/>
              <a:gd name="T3" fmla="*/ 0 h 36"/>
              <a:gd name="T4" fmla="*/ 2147483647 w 171"/>
              <a:gd name="T5" fmla="*/ 2147483647 h 36"/>
              <a:gd name="T6" fmla="*/ 2147483647 w 171"/>
              <a:gd name="T7" fmla="*/ 2147483647 h 36"/>
              <a:gd name="T8" fmla="*/ 2147483647 w 171"/>
              <a:gd name="T9" fmla="*/ 2147483647 h 36"/>
              <a:gd name="T10" fmla="*/ 2147483647 w 171"/>
              <a:gd name="T11" fmla="*/ 2147483647 h 36"/>
              <a:gd name="T12" fmla="*/ 2147483647 w 171"/>
              <a:gd name="T13" fmla="*/ 2147483647 h 36"/>
              <a:gd name="T14" fmla="*/ 2147483647 w 171"/>
              <a:gd name="T15" fmla="*/ 2147483647 h 36"/>
              <a:gd name="T16" fmla="*/ 2147483647 w 171"/>
              <a:gd name="T17" fmla="*/ 2147483647 h 36"/>
              <a:gd name="T18" fmla="*/ 2147483647 w 171"/>
              <a:gd name="T19" fmla="*/ 2147483647 h 36"/>
              <a:gd name="T20" fmla="*/ 2147483647 w 171"/>
              <a:gd name="T21" fmla="*/ 2147483647 h 36"/>
              <a:gd name="T22" fmla="*/ 2147483647 w 171"/>
              <a:gd name="T23" fmla="*/ 2147483647 h 36"/>
              <a:gd name="T24" fmla="*/ 2147483647 w 171"/>
              <a:gd name="T25" fmla="*/ 2147483647 h 36"/>
              <a:gd name="T26" fmla="*/ 2147483647 w 171"/>
              <a:gd name="T27" fmla="*/ 2147483647 h 36"/>
              <a:gd name="T28" fmla="*/ 2147483647 w 171"/>
              <a:gd name="T29" fmla="*/ 2147483647 h 36"/>
              <a:gd name="T30" fmla="*/ 2147483647 w 171"/>
              <a:gd name="T31" fmla="*/ 2147483647 h 36"/>
              <a:gd name="T32" fmla="*/ 2147483647 w 171"/>
              <a:gd name="T33" fmla="*/ 2147483647 h 36"/>
              <a:gd name="T34" fmla="*/ 2147483647 w 171"/>
              <a:gd name="T35" fmla="*/ 2147483647 h 36"/>
              <a:gd name="T36" fmla="*/ 2147483647 w 171"/>
              <a:gd name="T37" fmla="*/ 2147483647 h 36"/>
              <a:gd name="T38" fmla="*/ 2147483647 w 171"/>
              <a:gd name="T39" fmla="*/ 2147483647 h 36"/>
              <a:gd name="T40" fmla="*/ 2147483647 w 171"/>
              <a:gd name="T41" fmla="*/ 2147483647 h 36"/>
              <a:gd name="T42" fmla="*/ 2147483647 w 171"/>
              <a:gd name="T43" fmla="*/ 2147483647 h 36"/>
              <a:gd name="T44" fmla="*/ 2147483647 w 171"/>
              <a:gd name="T45" fmla="*/ 2147483647 h 36"/>
              <a:gd name="T46" fmla="*/ 2147483647 w 171"/>
              <a:gd name="T47" fmla="*/ 2147483647 h 36"/>
              <a:gd name="T48" fmla="*/ 0 w 171"/>
              <a:gd name="T49" fmla="*/ 2147483647 h 36"/>
              <a:gd name="T50" fmla="*/ 2147483647 w 171"/>
              <a:gd name="T51" fmla="*/ 2147483647 h 36"/>
              <a:gd name="T52" fmla="*/ 2147483647 w 171"/>
              <a:gd name="T53" fmla="*/ 2147483647 h 36"/>
              <a:gd name="T54" fmla="*/ 2147483647 w 171"/>
              <a:gd name="T55" fmla="*/ 2147483647 h 36"/>
              <a:gd name="T56" fmla="*/ 2147483647 w 171"/>
              <a:gd name="T57" fmla="*/ 2147483647 h 36"/>
              <a:gd name="T58" fmla="*/ 2147483647 w 171"/>
              <a:gd name="T59" fmla="*/ 2147483647 h 36"/>
              <a:gd name="T60" fmla="*/ 2147483647 w 171"/>
              <a:gd name="T61" fmla="*/ 2147483647 h 36"/>
              <a:gd name="T62" fmla="*/ 2147483647 w 171"/>
              <a:gd name="T63" fmla="*/ 0 h 36"/>
              <a:gd name="T64" fmla="*/ 2147483647 w 171"/>
              <a:gd name="T65" fmla="*/ 0 h 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1"/>
              <a:gd name="T100" fmla="*/ 0 h 36"/>
              <a:gd name="T101" fmla="*/ 171 w 171"/>
              <a:gd name="T102" fmla="*/ 36 h 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1" h="36">
                <a:moveTo>
                  <a:pt x="85" y="0"/>
                </a:moveTo>
                <a:lnTo>
                  <a:pt x="102" y="0"/>
                </a:lnTo>
                <a:lnTo>
                  <a:pt x="117" y="2"/>
                </a:lnTo>
                <a:lnTo>
                  <a:pt x="133" y="2"/>
                </a:lnTo>
                <a:lnTo>
                  <a:pt x="146" y="5"/>
                </a:lnTo>
                <a:lnTo>
                  <a:pt x="156" y="7"/>
                </a:lnTo>
                <a:lnTo>
                  <a:pt x="163" y="11"/>
                </a:lnTo>
                <a:lnTo>
                  <a:pt x="169" y="13"/>
                </a:lnTo>
                <a:lnTo>
                  <a:pt x="171" y="17"/>
                </a:lnTo>
                <a:lnTo>
                  <a:pt x="169" y="21"/>
                </a:lnTo>
                <a:lnTo>
                  <a:pt x="163" y="25"/>
                </a:lnTo>
                <a:lnTo>
                  <a:pt x="156" y="28"/>
                </a:lnTo>
                <a:lnTo>
                  <a:pt x="146" y="30"/>
                </a:lnTo>
                <a:lnTo>
                  <a:pt x="133" y="32"/>
                </a:lnTo>
                <a:lnTo>
                  <a:pt x="117" y="34"/>
                </a:lnTo>
                <a:lnTo>
                  <a:pt x="102" y="36"/>
                </a:lnTo>
                <a:lnTo>
                  <a:pt x="85" y="36"/>
                </a:lnTo>
                <a:lnTo>
                  <a:pt x="68" y="36"/>
                </a:lnTo>
                <a:lnTo>
                  <a:pt x="52" y="34"/>
                </a:lnTo>
                <a:lnTo>
                  <a:pt x="39" y="32"/>
                </a:lnTo>
                <a:lnTo>
                  <a:pt x="25" y="30"/>
                </a:lnTo>
                <a:lnTo>
                  <a:pt x="16" y="28"/>
                </a:lnTo>
                <a:lnTo>
                  <a:pt x="6" y="25"/>
                </a:lnTo>
                <a:lnTo>
                  <a:pt x="2" y="21"/>
                </a:lnTo>
                <a:lnTo>
                  <a:pt x="0" y="17"/>
                </a:lnTo>
                <a:lnTo>
                  <a:pt x="2" y="13"/>
                </a:lnTo>
                <a:lnTo>
                  <a:pt x="6" y="11"/>
                </a:lnTo>
                <a:lnTo>
                  <a:pt x="16" y="7"/>
                </a:lnTo>
                <a:lnTo>
                  <a:pt x="25" y="5"/>
                </a:lnTo>
                <a:lnTo>
                  <a:pt x="39" y="2"/>
                </a:lnTo>
                <a:lnTo>
                  <a:pt x="52" y="2"/>
                </a:lnTo>
                <a:lnTo>
                  <a:pt x="68" y="0"/>
                </a:lnTo>
                <a:lnTo>
                  <a:pt x="85"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32163" name="Freeform 69">
            <a:extLst>
              <a:ext uri="{FF2B5EF4-FFF2-40B4-BE49-F238E27FC236}">
                <a16:creationId xmlns:a16="http://schemas.microsoft.com/office/drawing/2014/main" id="{245ED450-AA8D-944C-92B6-23AA99D4191E}"/>
              </a:ext>
            </a:extLst>
          </p:cNvPr>
          <p:cNvSpPr>
            <a:spLocks/>
          </p:cNvSpPr>
          <p:nvPr/>
        </p:nvSpPr>
        <p:spPr bwMode="auto">
          <a:xfrm>
            <a:off x="6688138" y="4060825"/>
            <a:ext cx="271462" cy="57150"/>
          </a:xfrm>
          <a:custGeom>
            <a:avLst/>
            <a:gdLst>
              <a:gd name="T0" fmla="*/ 2147483647 w 171"/>
              <a:gd name="T1" fmla="*/ 0 h 36"/>
              <a:gd name="T2" fmla="*/ 2147483647 w 171"/>
              <a:gd name="T3" fmla="*/ 0 h 36"/>
              <a:gd name="T4" fmla="*/ 2147483647 w 171"/>
              <a:gd name="T5" fmla="*/ 0 h 36"/>
              <a:gd name="T6" fmla="*/ 2147483647 w 171"/>
              <a:gd name="T7" fmla="*/ 2147483647 h 36"/>
              <a:gd name="T8" fmla="*/ 2147483647 w 171"/>
              <a:gd name="T9" fmla="*/ 2147483647 h 36"/>
              <a:gd name="T10" fmla="*/ 2147483647 w 171"/>
              <a:gd name="T11" fmla="*/ 2147483647 h 36"/>
              <a:gd name="T12" fmla="*/ 2147483647 w 171"/>
              <a:gd name="T13" fmla="*/ 2147483647 h 36"/>
              <a:gd name="T14" fmla="*/ 2147483647 w 171"/>
              <a:gd name="T15" fmla="*/ 2147483647 h 36"/>
              <a:gd name="T16" fmla="*/ 2147483647 w 171"/>
              <a:gd name="T17" fmla="*/ 2147483647 h 36"/>
              <a:gd name="T18" fmla="*/ 2147483647 w 171"/>
              <a:gd name="T19" fmla="*/ 2147483647 h 36"/>
              <a:gd name="T20" fmla="*/ 2147483647 w 171"/>
              <a:gd name="T21" fmla="*/ 2147483647 h 36"/>
              <a:gd name="T22" fmla="*/ 2147483647 w 171"/>
              <a:gd name="T23" fmla="*/ 2147483647 h 36"/>
              <a:gd name="T24" fmla="*/ 2147483647 w 171"/>
              <a:gd name="T25" fmla="*/ 2147483647 h 36"/>
              <a:gd name="T26" fmla="*/ 2147483647 w 171"/>
              <a:gd name="T27" fmla="*/ 2147483647 h 36"/>
              <a:gd name="T28" fmla="*/ 2147483647 w 171"/>
              <a:gd name="T29" fmla="*/ 2147483647 h 36"/>
              <a:gd name="T30" fmla="*/ 2147483647 w 171"/>
              <a:gd name="T31" fmla="*/ 2147483647 h 36"/>
              <a:gd name="T32" fmla="*/ 2147483647 w 171"/>
              <a:gd name="T33" fmla="*/ 2147483647 h 36"/>
              <a:gd name="T34" fmla="*/ 2147483647 w 171"/>
              <a:gd name="T35" fmla="*/ 2147483647 h 36"/>
              <a:gd name="T36" fmla="*/ 2147483647 w 171"/>
              <a:gd name="T37" fmla="*/ 2147483647 h 36"/>
              <a:gd name="T38" fmla="*/ 2147483647 w 171"/>
              <a:gd name="T39" fmla="*/ 2147483647 h 36"/>
              <a:gd name="T40" fmla="*/ 2147483647 w 171"/>
              <a:gd name="T41" fmla="*/ 2147483647 h 36"/>
              <a:gd name="T42" fmla="*/ 2147483647 w 171"/>
              <a:gd name="T43" fmla="*/ 2147483647 h 36"/>
              <a:gd name="T44" fmla="*/ 2147483647 w 171"/>
              <a:gd name="T45" fmla="*/ 2147483647 h 36"/>
              <a:gd name="T46" fmla="*/ 2147483647 w 171"/>
              <a:gd name="T47" fmla="*/ 2147483647 h 36"/>
              <a:gd name="T48" fmla="*/ 0 w 171"/>
              <a:gd name="T49" fmla="*/ 2147483647 h 36"/>
              <a:gd name="T50" fmla="*/ 2147483647 w 171"/>
              <a:gd name="T51" fmla="*/ 2147483647 h 36"/>
              <a:gd name="T52" fmla="*/ 2147483647 w 171"/>
              <a:gd name="T53" fmla="*/ 2147483647 h 36"/>
              <a:gd name="T54" fmla="*/ 2147483647 w 171"/>
              <a:gd name="T55" fmla="*/ 2147483647 h 36"/>
              <a:gd name="T56" fmla="*/ 2147483647 w 171"/>
              <a:gd name="T57" fmla="*/ 2147483647 h 36"/>
              <a:gd name="T58" fmla="*/ 2147483647 w 171"/>
              <a:gd name="T59" fmla="*/ 2147483647 h 36"/>
              <a:gd name="T60" fmla="*/ 2147483647 w 171"/>
              <a:gd name="T61" fmla="*/ 0 h 36"/>
              <a:gd name="T62" fmla="*/ 2147483647 w 171"/>
              <a:gd name="T63" fmla="*/ 0 h 36"/>
              <a:gd name="T64" fmla="*/ 2147483647 w 171"/>
              <a:gd name="T65" fmla="*/ 0 h 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1"/>
              <a:gd name="T100" fmla="*/ 0 h 36"/>
              <a:gd name="T101" fmla="*/ 171 w 171"/>
              <a:gd name="T102" fmla="*/ 36 h 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1" h="36">
                <a:moveTo>
                  <a:pt x="85" y="0"/>
                </a:moveTo>
                <a:lnTo>
                  <a:pt x="102" y="0"/>
                </a:lnTo>
                <a:lnTo>
                  <a:pt x="117" y="0"/>
                </a:lnTo>
                <a:lnTo>
                  <a:pt x="133" y="2"/>
                </a:lnTo>
                <a:lnTo>
                  <a:pt x="146" y="5"/>
                </a:lnTo>
                <a:lnTo>
                  <a:pt x="156" y="7"/>
                </a:lnTo>
                <a:lnTo>
                  <a:pt x="163" y="11"/>
                </a:lnTo>
                <a:lnTo>
                  <a:pt x="169" y="13"/>
                </a:lnTo>
                <a:lnTo>
                  <a:pt x="171" y="17"/>
                </a:lnTo>
                <a:lnTo>
                  <a:pt x="169" y="21"/>
                </a:lnTo>
                <a:lnTo>
                  <a:pt x="163" y="25"/>
                </a:lnTo>
                <a:lnTo>
                  <a:pt x="156" y="28"/>
                </a:lnTo>
                <a:lnTo>
                  <a:pt x="146" y="30"/>
                </a:lnTo>
                <a:lnTo>
                  <a:pt x="133" y="32"/>
                </a:lnTo>
                <a:lnTo>
                  <a:pt x="117" y="34"/>
                </a:lnTo>
                <a:lnTo>
                  <a:pt x="102" y="36"/>
                </a:lnTo>
                <a:lnTo>
                  <a:pt x="85" y="36"/>
                </a:lnTo>
                <a:lnTo>
                  <a:pt x="68" y="36"/>
                </a:lnTo>
                <a:lnTo>
                  <a:pt x="52" y="34"/>
                </a:lnTo>
                <a:lnTo>
                  <a:pt x="39" y="32"/>
                </a:lnTo>
                <a:lnTo>
                  <a:pt x="25" y="30"/>
                </a:lnTo>
                <a:lnTo>
                  <a:pt x="16" y="28"/>
                </a:lnTo>
                <a:lnTo>
                  <a:pt x="6" y="25"/>
                </a:lnTo>
                <a:lnTo>
                  <a:pt x="2" y="21"/>
                </a:lnTo>
                <a:lnTo>
                  <a:pt x="0" y="17"/>
                </a:lnTo>
                <a:lnTo>
                  <a:pt x="2" y="13"/>
                </a:lnTo>
                <a:lnTo>
                  <a:pt x="6" y="11"/>
                </a:lnTo>
                <a:lnTo>
                  <a:pt x="16" y="7"/>
                </a:lnTo>
                <a:lnTo>
                  <a:pt x="25" y="5"/>
                </a:lnTo>
                <a:lnTo>
                  <a:pt x="39" y="2"/>
                </a:lnTo>
                <a:lnTo>
                  <a:pt x="52" y="0"/>
                </a:lnTo>
                <a:lnTo>
                  <a:pt x="68" y="0"/>
                </a:lnTo>
                <a:lnTo>
                  <a:pt x="8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32164" name="Freeform 70">
            <a:extLst>
              <a:ext uri="{FF2B5EF4-FFF2-40B4-BE49-F238E27FC236}">
                <a16:creationId xmlns:a16="http://schemas.microsoft.com/office/drawing/2014/main" id="{CF76B92A-DC02-EF43-AD34-70B8F7C706D2}"/>
              </a:ext>
            </a:extLst>
          </p:cNvPr>
          <p:cNvSpPr>
            <a:spLocks/>
          </p:cNvSpPr>
          <p:nvPr/>
        </p:nvSpPr>
        <p:spPr bwMode="auto">
          <a:xfrm>
            <a:off x="6688138" y="4060825"/>
            <a:ext cx="271462" cy="57150"/>
          </a:xfrm>
          <a:custGeom>
            <a:avLst/>
            <a:gdLst>
              <a:gd name="T0" fmla="*/ 2147483647 w 171"/>
              <a:gd name="T1" fmla="*/ 0 h 36"/>
              <a:gd name="T2" fmla="*/ 2147483647 w 171"/>
              <a:gd name="T3" fmla="*/ 0 h 36"/>
              <a:gd name="T4" fmla="*/ 2147483647 w 171"/>
              <a:gd name="T5" fmla="*/ 0 h 36"/>
              <a:gd name="T6" fmla="*/ 2147483647 w 171"/>
              <a:gd name="T7" fmla="*/ 2147483647 h 36"/>
              <a:gd name="T8" fmla="*/ 2147483647 w 171"/>
              <a:gd name="T9" fmla="*/ 2147483647 h 36"/>
              <a:gd name="T10" fmla="*/ 2147483647 w 171"/>
              <a:gd name="T11" fmla="*/ 2147483647 h 36"/>
              <a:gd name="T12" fmla="*/ 2147483647 w 171"/>
              <a:gd name="T13" fmla="*/ 2147483647 h 36"/>
              <a:gd name="T14" fmla="*/ 2147483647 w 171"/>
              <a:gd name="T15" fmla="*/ 2147483647 h 36"/>
              <a:gd name="T16" fmla="*/ 2147483647 w 171"/>
              <a:gd name="T17" fmla="*/ 2147483647 h 36"/>
              <a:gd name="T18" fmla="*/ 2147483647 w 171"/>
              <a:gd name="T19" fmla="*/ 2147483647 h 36"/>
              <a:gd name="T20" fmla="*/ 2147483647 w 171"/>
              <a:gd name="T21" fmla="*/ 2147483647 h 36"/>
              <a:gd name="T22" fmla="*/ 2147483647 w 171"/>
              <a:gd name="T23" fmla="*/ 2147483647 h 36"/>
              <a:gd name="T24" fmla="*/ 2147483647 w 171"/>
              <a:gd name="T25" fmla="*/ 2147483647 h 36"/>
              <a:gd name="T26" fmla="*/ 2147483647 w 171"/>
              <a:gd name="T27" fmla="*/ 2147483647 h 36"/>
              <a:gd name="T28" fmla="*/ 2147483647 w 171"/>
              <a:gd name="T29" fmla="*/ 2147483647 h 36"/>
              <a:gd name="T30" fmla="*/ 2147483647 w 171"/>
              <a:gd name="T31" fmla="*/ 2147483647 h 36"/>
              <a:gd name="T32" fmla="*/ 2147483647 w 171"/>
              <a:gd name="T33" fmla="*/ 2147483647 h 36"/>
              <a:gd name="T34" fmla="*/ 2147483647 w 171"/>
              <a:gd name="T35" fmla="*/ 2147483647 h 36"/>
              <a:gd name="T36" fmla="*/ 2147483647 w 171"/>
              <a:gd name="T37" fmla="*/ 2147483647 h 36"/>
              <a:gd name="T38" fmla="*/ 2147483647 w 171"/>
              <a:gd name="T39" fmla="*/ 2147483647 h 36"/>
              <a:gd name="T40" fmla="*/ 2147483647 w 171"/>
              <a:gd name="T41" fmla="*/ 2147483647 h 36"/>
              <a:gd name="T42" fmla="*/ 2147483647 w 171"/>
              <a:gd name="T43" fmla="*/ 2147483647 h 36"/>
              <a:gd name="T44" fmla="*/ 2147483647 w 171"/>
              <a:gd name="T45" fmla="*/ 2147483647 h 36"/>
              <a:gd name="T46" fmla="*/ 2147483647 w 171"/>
              <a:gd name="T47" fmla="*/ 2147483647 h 36"/>
              <a:gd name="T48" fmla="*/ 0 w 171"/>
              <a:gd name="T49" fmla="*/ 2147483647 h 36"/>
              <a:gd name="T50" fmla="*/ 2147483647 w 171"/>
              <a:gd name="T51" fmla="*/ 2147483647 h 36"/>
              <a:gd name="T52" fmla="*/ 2147483647 w 171"/>
              <a:gd name="T53" fmla="*/ 2147483647 h 36"/>
              <a:gd name="T54" fmla="*/ 2147483647 w 171"/>
              <a:gd name="T55" fmla="*/ 2147483647 h 36"/>
              <a:gd name="T56" fmla="*/ 2147483647 w 171"/>
              <a:gd name="T57" fmla="*/ 2147483647 h 36"/>
              <a:gd name="T58" fmla="*/ 2147483647 w 171"/>
              <a:gd name="T59" fmla="*/ 2147483647 h 36"/>
              <a:gd name="T60" fmla="*/ 2147483647 w 171"/>
              <a:gd name="T61" fmla="*/ 0 h 36"/>
              <a:gd name="T62" fmla="*/ 2147483647 w 171"/>
              <a:gd name="T63" fmla="*/ 0 h 36"/>
              <a:gd name="T64" fmla="*/ 2147483647 w 171"/>
              <a:gd name="T65" fmla="*/ 0 h 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1"/>
              <a:gd name="T100" fmla="*/ 0 h 36"/>
              <a:gd name="T101" fmla="*/ 171 w 171"/>
              <a:gd name="T102" fmla="*/ 36 h 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1" h="36">
                <a:moveTo>
                  <a:pt x="85" y="0"/>
                </a:moveTo>
                <a:lnTo>
                  <a:pt x="102" y="0"/>
                </a:lnTo>
                <a:lnTo>
                  <a:pt x="117" y="0"/>
                </a:lnTo>
                <a:lnTo>
                  <a:pt x="133" y="2"/>
                </a:lnTo>
                <a:lnTo>
                  <a:pt x="146" y="5"/>
                </a:lnTo>
                <a:lnTo>
                  <a:pt x="156" y="7"/>
                </a:lnTo>
                <a:lnTo>
                  <a:pt x="163" y="11"/>
                </a:lnTo>
                <a:lnTo>
                  <a:pt x="169" y="13"/>
                </a:lnTo>
                <a:lnTo>
                  <a:pt x="171" y="17"/>
                </a:lnTo>
                <a:lnTo>
                  <a:pt x="169" y="21"/>
                </a:lnTo>
                <a:lnTo>
                  <a:pt x="163" y="25"/>
                </a:lnTo>
                <a:lnTo>
                  <a:pt x="156" y="28"/>
                </a:lnTo>
                <a:lnTo>
                  <a:pt x="146" y="30"/>
                </a:lnTo>
                <a:lnTo>
                  <a:pt x="133" y="32"/>
                </a:lnTo>
                <a:lnTo>
                  <a:pt x="117" y="34"/>
                </a:lnTo>
                <a:lnTo>
                  <a:pt x="102" y="36"/>
                </a:lnTo>
                <a:lnTo>
                  <a:pt x="85" y="36"/>
                </a:lnTo>
                <a:lnTo>
                  <a:pt x="68" y="36"/>
                </a:lnTo>
                <a:lnTo>
                  <a:pt x="52" y="34"/>
                </a:lnTo>
                <a:lnTo>
                  <a:pt x="39" y="32"/>
                </a:lnTo>
                <a:lnTo>
                  <a:pt x="25" y="30"/>
                </a:lnTo>
                <a:lnTo>
                  <a:pt x="16" y="28"/>
                </a:lnTo>
                <a:lnTo>
                  <a:pt x="6" y="25"/>
                </a:lnTo>
                <a:lnTo>
                  <a:pt x="2" y="21"/>
                </a:lnTo>
                <a:lnTo>
                  <a:pt x="0" y="17"/>
                </a:lnTo>
                <a:lnTo>
                  <a:pt x="2" y="13"/>
                </a:lnTo>
                <a:lnTo>
                  <a:pt x="6" y="11"/>
                </a:lnTo>
                <a:lnTo>
                  <a:pt x="16" y="7"/>
                </a:lnTo>
                <a:lnTo>
                  <a:pt x="25" y="5"/>
                </a:lnTo>
                <a:lnTo>
                  <a:pt x="39" y="2"/>
                </a:lnTo>
                <a:lnTo>
                  <a:pt x="52" y="0"/>
                </a:lnTo>
                <a:lnTo>
                  <a:pt x="68" y="0"/>
                </a:lnTo>
                <a:lnTo>
                  <a:pt x="85"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32165" name="Rectangle 71">
            <a:extLst>
              <a:ext uri="{FF2B5EF4-FFF2-40B4-BE49-F238E27FC236}">
                <a16:creationId xmlns:a16="http://schemas.microsoft.com/office/drawing/2014/main" id="{F05CB914-C4B1-F345-BF41-C85E0094461F}"/>
              </a:ext>
            </a:extLst>
          </p:cNvPr>
          <p:cNvSpPr>
            <a:spLocks noChangeArrowheads="1"/>
          </p:cNvSpPr>
          <p:nvPr/>
        </p:nvSpPr>
        <p:spPr bwMode="auto">
          <a:xfrm>
            <a:off x="5635625" y="4545013"/>
            <a:ext cx="26479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600">
                <a:solidFill>
                  <a:schemeClr val="tx1"/>
                </a:solidFill>
              </a:rPr>
              <a:t>在一个电话银行业务系统中</a:t>
            </a:r>
            <a:endParaRPr lang="en-US" altLang="zh-CN" sz="1600">
              <a:solidFill>
                <a:schemeClr val="tx1"/>
              </a:solidFill>
            </a:endParaRPr>
          </a:p>
          <a:p>
            <a:pPr eaLnBrk="1" hangingPunct="1"/>
            <a:r>
              <a:rPr lang="zh-CN" altLang="en-US" sz="1600">
                <a:solidFill>
                  <a:schemeClr val="tx1"/>
                </a:solidFill>
              </a:rPr>
              <a:t>实现元素和子系统</a:t>
            </a:r>
            <a:endParaRPr lang="en-US" altLang="zh-CN" sz="1600">
              <a:solidFill>
                <a:schemeClr val="tx1"/>
              </a:solidFill>
            </a:endParaRPr>
          </a:p>
        </p:txBody>
      </p:sp>
      <p:sp>
        <p:nvSpPr>
          <p:cNvPr id="132166" name="Rectangle 72">
            <a:extLst>
              <a:ext uri="{FF2B5EF4-FFF2-40B4-BE49-F238E27FC236}">
                <a16:creationId xmlns:a16="http://schemas.microsoft.com/office/drawing/2014/main" id="{DFCCDFCC-8DBB-954D-A2C9-CAE7A75D9F8D}"/>
              </a:ext>
            </a:extLst>
          </p:cNvPr>
          <p:cNvSpPr>
            <a:spLocks noGrp="1" noChangeArrowheads="1"/>
          </p:cNvSpPr>
          <p:nvPr>
            <p:ph type="body" sz="half"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70000"/>
              </a:lnSpc>
              <a:buFont typeface="Wingdings" pitchFamily="2" charset="2"/>
              <a:buChar char="u"/>
            </a:pPr>
            <a:r>
              <a:rPr lang="zh-CN" altLang="en-US" sz="2400">
                <a:latin typeface="黑体" panose="02010609060101010101" pitchFamily="49" charset="-122"/>
                <a:ea typeface="黑体" panose="02010609060101010101" pitchFamily="49" charset="-122"/>
              </a:rPr>
              <a:t>实施模型包括：</a:t>
            </a:r>
            <a:endParaRPr lang="en-US" altLang="zh-CN" sz="2400">
              <a:latin typeface="黑体" panose="02010609060101010101" pitchFamily="49" charset="-122"/>
              <a:ea typeface="黑体" panose="02010609060101010101" pitchFamily="49" charset="-122"/>
            </a:endParaRPr>
          </a:p>
          <a:p>
            <a:pPr lvl="1" eaLnBrk="1" hangingPunct="1">
              <a:lnSpc>
                <a:spcPct val="77000"/>
              </a:lnSpc>
              <a:buFont typeface="Wingdings" pitchFamily="2" charset="2"/>
              <a:buChar char="Ø"/>
            </a:pPr>
            <a:r>
              <a:rPr lang="zh-CN" altLang="en-US">
                <a:latin typeface="黑体" panose="02010609060101010101" pitchFamily="49" charset="-122"/>
                <a:ea typeface="黑体" panose="02010609060101010101" pitchFamily="49" charset="-122"/>
              </a:rPr>
              <a:t>实现元素</a:t>
            </a:r>
            <a:endParaRPr lang="en-US" altLang="zh-CN">
              <a:latin typeface="黑体" panose="02010609060101010101" pitchFamily="49" charset="-122"/>
              <a:ea typeface="黑体" panose="02010609060101010101" pitchFamily="49" charset="-122"/>
            </a:endParaRPr>
          </a:p>
          <a:p>
            <a:pPr lvl="1" eaLnBrk="1" hangingPunct="1">
              <a:lnSpc>
                <a:spcPct val="77000"/>
              </a:lnSpc>
              <a:buFont typeface="Wingdings" pitchFamily="2" charset="2"/>
              <a:buChar char="Ø"/>
            </a:pPr>
            <a:r>
              <a:rPr lang="zh-CN" altLang="en-US">
                <a:latin typeface="黑体" panose="02010609060101010101" pitchFamily="49" charset="-122"/>
                <a:ea typeface="黑体" panose="02010609060101010101" pitchFamily="49" charset="-122"/>
              </a:rPr>
              <a:t>实现子系统</a:t>
            </a:r>
            <a:br>
              <a:rPr lang="en-US" altLang="zh-CN">
                <a:solidFill>
                  <a:srgbClr val="FFFFFF"/>
                </a:solidFill>
                <a:latin typeface="黑体" panose="02010609060101010101" pitchFamily="49" charset="-122"/>
                <a:ea typeface="黑体" panose="02010609060101010101" pitchFamily="49" charset="-122"/>
              </a:rPr>
            </a:br>
            <a:endParaRPr lang="en-US" altLang="zh-CN">
              <a:solidFill>
                <a:srgbClr val="FFFFFF"/>
              </a:solidFill>
              <a:latin typeface="黑体" panose="02010609060101010101" pitchFamily="49" charset="-122"/>
              <a:ea typeface="黑体" panose="02010609060101010101" pitchFamily="49" charset="-122"/>
            </a:endParaRPr>
          </a:p>
          <a:p>
            <a:pPr eaLnBrk="1" hangingPunct="1">
              <a:lnSpc>
                <a:spcPct val="70000"/>
              </a:lnSpc>
              <a:buFont typeface="Wingdings" pitchFamily="2" charset="2"/>
              <a:buChar char="u"/>
            </a:pPr>
            <a:r>
              <a:rPr lang="zh-CN" altLang="en-US" sz="2400">
                <a:latin typeface="黑体" panose="02010609060101010101" pitchFamily="49" charset="-122"/>
                <a:ea typeface="黑体" panose="02010609060101010101" pitchFamily="49" charset="-122"/>
              </a:rPr>
              <a:t>组件包括：</a:t>
            </a:r>
            <a:endParaRPr lang="en-US" altLang="zh-CN" sz="2400">
              <a:latin typeface="黑体" panose="02010609060101010101" pitchFamily="49" charset="-122"/>
              <a:ea typeface="黑体" panose="02010609060101010101" pitchFamily="49" charset="-122"/>
            </a:endParaRPr>
          </a:p>
          <a:p>
            <a:pPr lvl="1" eaLnBrk="1" hangingPunct="1">
              <a:lnSpc>
                <a:spcPct val="77000"/>
              </a:lnSpc>
              <a:buFont typeface="Wingdings" pitchFamily="2" charset="2"/>
              <a:buChar char="Ø"/>
            </a:pPr>
            <a:r>
              <a:rPr lang="zh-CN" altLang="en-US">
                <a:latin typeface="黑体" panose="02010609060101010101" pitchFamily="49" charset="-122"/>
                <a:ea typeface="黑体" panose="02010609060101010101" pitchFamily="49" charset="-122"/>
              </a:rPr>
              <a:t>可交付组件，比如可执行文件</a:t>
            </a:r>
            <a:endParaRPr lang="en-US" altLang="zh-CN">
              <a:latin typeface="黑体" panose="02010609060101010101" pitchFamily="49" charset="-122"/>
              <a:ea typeface="黑体" panose="02010609060101010101" pitchFamily="49" charset="-122"/>
            </a:endParaRPr>
          </a:p>
          <a:p>
            <a:pPr lvl="1" eaLnBrk="1" hangingPunct="1">
              <a:lnSpc>
                <a:spcPct val="77000"/>
              </a:lnSpc>
              <a:buFont typeface="Wingdings" pitchFamily="2" charset="2"/>
              <a:buChar char="Ø"/>
            </a:pPr>
            <a:r>
              <a:rPr lang="zh-CN" altLang="en-US">
                <a:latin typeface="黑体" panose="02010609060101010101" pitchFamily="49" charset="-122"/>
                <a:ea typeface="黑体" panose="02010609060101010101" pitchFamily="49" charset="-122"/>
              </a:rPr>
              <a:t>可交付的组件，比如源代码文件</a:t>
            </a:r>
            <a:endParaRPr lang="en-US" altLang="zh-CN">
              <a:latin typeface="黑体" panose="02010609060101010101" pitchFamily="49" charset="-122"/>
              <a:ea typeface="黑体" panose="02010609060101010101" pitchFamily="49" charset="-122"/>
            </a:endParaRPr>
          </a:p>
        </p:txBody>
      </p:sp>
      <p:sp>
        <p:nvSpPr>
          <p:cNvPr id="71" name="灯片编号占位符 70">
            <a:extLst>
              <a:ext uri="{FF2B5EF4-FFF2-40B4-BE49-F238E27FC236}">
                <a16:creationId xmlns:a16="http://schemas.microsoft.com/office/drawing/2014/main" id="{DC2502CC-C43C-134F-8E42-8CC6C7C5D870}"/>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AEEB9627-A792-3C49-9331-8C92B8596E86}" type="slidenum">
              <a:rPr kumimoji="0" lang="en-US" altLang="ko-KR" b="0">
                <a:solidFill>
                  <a:srgbClr val="FFFFFF"/>
                </a:solidFill>
                <a:latin typeface="Gulim" panose="020B0600000101010101" pitchFamily="34" charset="-127"/>
                <a:ea typeface="Gulim" panose="020B0600000101010101" pitchFamily="34" charset="-127"/>
              </a:rPr>
              <a:pPr eaLnBrk="1" hangingPunct="1"/>
              <a:t>119</a:t>
            </a:fld>
            <a:endParaRPr kumimoji="0" lang="en-US" altLang="ko-KR" b="0">
              <a:solidFill>
                <a:srgbClr val="FFFFFF"/>
              </a:solidFill>
              <a:latin typeface="Gulim" panose="020B0600000101010101" pitchFamily="34" charset="-127"/>
              <a:ea typeface="Gulim" panose="020B0600000101010101" pitchFamily="34" charset="-127"/>
            </a:endParaRP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57A47AF2-4558-CF44-96B8-15285E28C489}"/>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latin typeface="宋体" panose="02010600030101010101" pitchFamily="2" charset="-122"/>
                <a:ea typeface="宋体" panose="02010600030101010101" pitchFamily="2" charset="-122"/>
              </a:rPr>
              <a:t>为什么要使用</a:t>
            </a:r>
            <a:r>
              <a:rPr lang="en-US" altLang="zh-CN">
                <a:latin typeface="宋体" panose="02010600030101010101" pitchFamily="2" charset="-122"/>
                <a:ea typeface="宋体" panose="02010600030101010101" pitchFamily="2" charset="-122"/>
              </a:rPr>
              <a:t>RUP? (</a:t>
            </a:r>
            <a:r>
              <a:rPr lang="zh-CN" altLang="en-US">
                <a:latin typeface="宋体" panose="02010600030101010101" pitchFamily="2" charset="-122"/>
                <a:ea typeface="宋体" panose="02010600030101010101" pitchFamily="2" charset="-122"/>
              </a:rPr>
              <a:t>续</a:t>
            </a:r>
            <a:r>
              <a:rPr lang="en-US" altLang="zh-CN">
                <a:latin typeface="宋体" panose="02010600030101010101" pitchFamily="2" charset="-122"/>
                <a:ea typeface="宋体" panose="02010600030101010101" pitchFamily="2" charset="-122"/>
              </a:rPr>
              <a:t>)</a:t>
            </a:r>
          </a:p>
        </p:txBody>
      </p:sp>
      <p:sp>
        <p:nvSpPr>
          <p:cNvPr id="22531" name="Rectangle 3">
            <a:extLst>
              <a:ext uri="{FF2B5EF4-FFF2-40B4-BE49-F238E27FC236}">
                <a16:creationId xmlns:a16="http://schemas.microsoft.com/office/drawing/2014/main" id="{71D8454F-20C1-8C43-8C83-F3E97A8E93F8}"/>
              </a:ext>
            </a:extLst>
          </p:cNvPr>
          <p:cNvSpPr>
            <a:spLocks noGrp="1" noChangeArrowheads="1"/>
          </p:cNvSpPr>
          <p:nvPr>
            <p:ph type="body" idx="1"/>
          </p:nvPr>
        </p:nvSpPr>
        <p:spPr bwMode="auto">
          <a:xfrm>
            <a:off x="457200" y="1417638"/>
            <a:ext cx="8229600" cy="5440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pPr>
            <a:r>
              <a:rPr lang="zh-CN" altLang="en-US" sz="2400">
                <a:latin typeface="黑体" panose="02010609060101010101" pitchFamily="49" charset="-122"/>
                <a:ea typeface="黑体" panose="02010609060101010101" pitchFamily="49" charset="-122"/>
              </a:rPr>
              <a:t>对项目干系人</a:t>
            </a:r>
            <a:r>
              <a:rPr lang="en-US" altLang="zh-CN" sz="2400">
                <a:latin typeface="黑体" panose="02010609060101010101" pitchFamily="49" charset="-122"/>
                <a:ea typeface="黑体" panose="02010609060101010101" pitchFamily="49" charset="-122"/>
              </a:rPr>
              <a:t> </a:t>
            </a:r>
          </a:p>
          <a:p>
            <a:pPr lvl="1" eaLnBrk="1" hangingPunct="1">
              <a:lnSpc>
                <a:spcPct val="90000"/>
              </a:lnSpc>
            </a:pPr>
            <a:r>
              <a:rPr lang="en-US" altLang="zh-CN" sz="2000">
                <a:latin typeface="黑体" panose="02010609060101010101" pitchFamily="49" charset="-122"/>
                <a:ea typeface="黑体" panose="02010609060101010101" pitchFamily="49" charset="-122"/>
              </a:rPr>
              <a:t>RUP</a:t>
            </a:r>
            <a:r>
              <a:rPr lang="zh-CN" altLang="en-US" sz="2000">
                <a:latin typeface="黑体" panose="02010609060101010101" pitchFamily="49" charset="-122"/>
                <a:ea typeface="黑体" panose="02010609060101010101" pitchFamily="49" charset="-122"/>
              </a:rPr>
              <a:t>提供了一个术语词汇表和一个知识百科全书，以帮助您向软件开发团队有效地传达您的需要。</a:t>
            </a:r>
            <a:r>
              <a:rPr lang="en-US" altLang="zh-CN" sz="2000">
                <a:latin typeface="黑体" panose="02010609060101010101" pitchFamily="49" charset="-122"/>
                <a:ea typeface="黑体" panose="02010609060101010101" pitchFamily="49" charset="-122"/>
              </a:rPr>
              <a:t> </a:t>
            </a:r>
          </a:p>
          <a:p>
            <a:pPr eaLnBrk="1" hangingPunct="1">
              <a:lnSpc>
                <a:spcPct val="90000"/>
              </a:lnSpc>
            </a:pPr>
            <a:r>
              <a:rPr lang="zh-CN" altLang="en-US" sz="2400">
                <a:latin typeface="黑体" panose="02010609060101010101" pitchFamily="49" charset="-122"/>
                <a:ea typeface="黑体" panose="02010609060101010101" pitchFamily="49" charset="-122"/>
              </a:rPr>
              <a:t>对软件开发执行人员</a:t>
            </a:r>
            <a:endParaRPr lang="en-US" altLang="zh-CN" sz="2400">
              <a:latin typeface="黑体" panose="02010609060101010101" pitchFamily="49" charset="-122"/>
              <a:ea typeface="黑体" panose="02010609060101010101" pitchFamily="49" charset="-122"/>
            </a:endParaRPr>
          </a:p>
          <a:p>
            <a:pPr lvl="1" eaLnBrk="1" hangingPunct="1">
              <a:lnSpc>
                <a:spcPct val="90000"/>
              </a:lnSpc>
            </a:pPr>
            <a:r>
              <a:rPr lang="en-US" altLang="zh-CN" sz="2000">
                <a:latin typeface="黑体" panose="02010609060101010101" pitchFamily="49" charset="-122"/>
                <a:ea typeface="黑体" panose="02010609060101010101" pitchFamily="49" charset="-122"/>
              </a:rPr>
              <a:t>RUP</a:t>
            </a:r>
            <a:r>
              <a:rPr lang="zh-CN" altLang="en-US" sz="2000">
                <a:latin typeface="黑体" panose="02010609060101010101" pitchFamily="49" charset="-122"/>
                <a:ea typeface="黑体" panose="02010609060101010101" pitchFamily="49" charset="-122"/>
              </a:rPr>
              <a:t>提供一个核心的、通用的流程定义，确保队员可以共享该定义，这样有助于改善团队沟通。</a:t>
            </a:r>
            <a:endParaRPr lang="en-US" altLang="zh-CN" sz="2000">
              <a:latin typeface="黑体" panose="02010609060101010101" pitchFamily="49" charset="-122"/>
              <a:ea typeface="黑体" panose="02010609060101010101" pitchFamily="49" charset="-122"/>
            </a:endParaRPr>
          </a:p>
          <a:p>
            <a:pPr lvl="1" eaLnBrk="1" hangingPunct="1">
              <a:lnSpc>
                <a:spcPct val="90000"/>
              </a:lnSpc>
            </a:pPr>
            <a:r>
              <a:rPr lang="en-US" altLang="zh-CN" sz="2000">
                <a:latin typeface="黑体" panose="02010609060101010101" pitchFamily="49" charset="-122"/>
                <a:ea typeface="黑体" panose="02010609060101010101" pitchFamily="49" charset="-122"/>
              </a:rPr>
              <a:t>RUP</a:t>
            </a:r>
            <a:r>
              <a:rPr lang="zh-CN" altLang="en-US" sz="2000">
                <a:latin typeface="黑体" panose="02010609060101010101" pitchFamily="49" charset="-122"/>
                <a:ea typeface="黑体" panose="02010609060101010101" pitchFamily="49" charset="-122"/>
              </a:rPr>
              <a:t>在软件开发实践中提供了丰富的指导。</a:t>
            </a:r>
            <a:endParaRPr lang="en-US" altLang="zh-CN" sz="2000">
              <a:latin typeface="黑体" panose="02010609060101010101" pitchFamily="49" charset="-122"/>
              <a:ea typeface="黑体" panose="02010609060101010101" pitchFamily="49" charset="-122"/>
            </a:endParaRPr>
          </a:p>
          <a:p>
            <a:pPr eaLnBrk="1" hangingPunct="1">
              <a:lnSpc>
                <a:spcPct val="90000"/>
              </a:lnSpc>
            </a:pPr>
            <a:r>
              <a:rPr lang="zh-CN" altLang="en-US" sz="2400">
                <a:latin typeface="黑体" panose="02010609060101010101" pitchFamily="49" charset="-122"/>
                <a:ea typeface="黑体" panose="02010609060101010101" pitchFamily="49" charset="-122"/>
              </a:rPr>
              <a:t>对经理或团队负责人</a:t>
            </a:r>
            <a:endParaRPr lang="en-US" altLang="zh-CN" sz="2400">
              <a:latin typeface="黑体" panose="02010609060101010101" pitchFamily="49" charset="-122"/>
              <a:ea typeface="黑体" panose="02010609060101010101" pitchFamily="49" charset="-122"/>
            </a:endParaRPr>
          </a:p>
          <a:p>
            <a:pPr lvl="1" eaLnBrk="1" hangingPunct="1">
              <a:lnSpc>
                <a:spcPct val="90000"/>
              </a:lnSpc>
            </a:pPr>
            <a:r>
              <a:rPr lang="en-US" altLang="zh-CN" sz="2000">
                <a:latin typeface="黑体" panose="02010609060101010101" pitchFamily="49" charset="-122"/>
                <a:ea typeface="黑体" panose="02010609060101010101" pitchFamily="49" charset="-122"/>
              </a:rPr>
              <a:t>RUP</a:t>
            </a:r>
            <a:r>
              <a:rPr lang="zh-CN" altLang="en-US" sz="2000">
                <a:latin typeface="黑体" panose="02010609060101010101" pitchFamily="49" charset="-122"/>
                <a:ea typeface="黑体" panose="02010609060101010101" pitchFamily="49" charset="-122"/>
              </a:rPr>
              <a:t>向您提供一个流程，您可以通过该流程与员工进行有效地沟通，以及相应地管理和控制他们的工作。</a:t>
            </a:r>
            <a:r>
              <a:rPr lang="en-US" altLang="zh-CN" sz="2000">
                <a:latin typeface="黑体" panose="02010609060101010101" pitchFamily="49" charset="-122"/>
                <a:ea typeface="黑体" panose="02010609060101010101" pitchFamily="49" charset="-122"/>
              </a:rPr>
              <a:t> </a:t>
            </a:r>
          </a:p>
          <a:p>
            <a:pPr eaLnBrk="1" hangingPunct="1">
              <a:lnSpc>
                <a:spcPct val="90000"/>
              </a:lnSpc>
            </a:pPr>
            <a:r>
              <a:rPr lang="zh-CN" altLang="en-US" sz="2400">
                <a:latin typeface="黑体" panose="02010609060101010101" pitchFamily="49" charset="-122"/>
                <a:ea typeface="黑体" panose="02010609060101010101" pitchFamily="49" charset="-122"/>
              </a:rPr>
              <a:t>对流程工程师</a:t>
            </a:r>
            <a:endParaRPr lang="en-US" altLang="zh-CN" sz="2400">
              <a:latin typeface="黑体" panose="02010609060101010101" pitchFamily="49" charset="-122"/>
              <a:ea typeface="黑体" panose="02010609060101010101" pitchFamily="49" charset="-122"/>
            </a:endParaRPr>
          </a:p>
          <a:p>
            <a:pPr lvl="1" eaLnBrk="1" hangingPunct="1">
              <a:lnSpc>
                <a:spcPct val="90000"/>
              </a:lnSpc>
            </a:pPr>
            <a:r>
              <a:rPr lang="en-US" altLang="zh-CN" sz="2000">
                <a:latin typeface="黑体" panose="02010609060101010101" pitchFamily="49" charset="-122"/>
                <a:ea typeface="黑体" panose="02010609060101010101" pitchFamily="49" charset="-122"/>
              </a:rPr>
              <a:t>RUP</a:t>
            </a:r>
            <a:r>
              <a:rPr lang="zh-CN" altLang="en-US" sz="2000">
                <a:latin typeface="黑体" panose="02010609060101010101" pitchFamily="49" charset="-122"/>
                <a:ea typeface="黑体" panose="02010609060101010101" pitchFamily="49" charset="-122"/>
              </a:rPr>
              <a:t>向您提供很好的体系结构基础和大量的材料，您可以用它们来构造您的流程定义。</a:t>
            </a:r>
            <a:endParaRPr lang="en-US" altLang="zh-CN" sz="2000">
              <a:latin typeface="黑体" panose="02010609060101010101" pitchFamily="49" charset="-122"/>
              <a:ea typeface="黑体" panose="02010609060101010101" pitchFamily="49" charset="-122"/>
            </a:endParaRPr>
          </a:p>
          <a:p>
            <a:pPr eaLnBrk="1" hangingPunct="1">
              <a:lnSpc>
                <a:spcPct val="90000"/>
              </a:lnSpc>
            </a:pPr>
            <a:endParaRPr lang="en-US" altLang="zh-CN" sz="2400">
              <a:latin typeface="黑体" panose="02010609060101010101" pitchFamily="49" charset="-122"/>
              <a:ea typeface="黑体" panose="02010609060101010101" pitchFamily="49" charset="-122"/>
            </a:endParaRPr>
          </a:p>
        </p:txBody>
      </p:sp>
      <p:sp>
        <p:nvSpPr>
          <p:cNvPr id="22532" name="AutoShape 6">
            <a:extLst>
              <a:ext uri="{FF2B5EF4-FFF2-40B4-BE49-F238E27FC236}">
                <a16:creationId xmlns:a16="http://schemas.microsoft.com/office/drawing/2014/main" id="{3531780D-10B3-3340-B056-9256423AAF15}"/>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1026">
            <a:extLst>
              <a:ext uri="{FF2B5EF4-FFF2-40B4-BE49-F238E27FC236}">
                <a16:creationId xmlns:a16="http://schemas.microsoft.com/office/drawing/2014/main" id="{9B6DA38B-3A85-144B-982A-23874EAEC514}"/>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构建</a:t>
            </a:r>
            <a:endParaRPr lang="en-US" altLang="zh-CN">
              <a:ea typeface="宋体" panose="02010600030101010101" pitchFamily="2" charset="-122"/>
            </a:endParaRPr>
          </a:p>
        </p:txBody>
      </p:sp>
      <p:sp>
        <p:nvSpPr>
          <p:cNvPr id="133123" name="Rectangle 1027">
            <a:extLst>
              <a:ext uri="{FF2B5EF4-FFF2-40B4-BE49-F238E27FC236}">
                <a16:creationId xmlns:a16="http://schemas.microsoft.com/office/drawing/2014/main" id="{171C30E6-45BA-8E43-A5D7-BBA3F61EEF6B}"/>
              </a:ext>
            </a:extLst>
          </p:cNvPr>
          <p:cNvSpPr>
            <a:spLocks noGrp="1" noChangeArrowheads="1"/>
          </p:cNvSpPr>
          <p:nvPr>
            <p:ph type="body" sz="half" idx="1"/>
          </p:nvPr>
        </p:nvSpPr>
        <p:spPr bwMode="auto">
          <a:xfrm>
            <a:off x="361950" y="1052513"/>
            <a:ext cx="5708650" cy="5043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spcBef>
                <a:spcPts val="500"/>
              </a:spcBef>
              <a:spcAft>
                <a:spcPts val="500"/>
              </a:spcAft>
              <a:buFont typeface="Wingdings" pitchFamily="2" charset="2"/>
              <a:buNone/>
            </a:pPr>
            <a:r>
              <a:rPr lang="zh-CN" altLang="en-US" sz="2400">
                <a:latin typeface="黑体" panose="02010609060101010101" pitchFamily="49" charset="-122"/>
                <a:ea typeface="黑体" panose="02010609060101010101" pitchFamily="49" charset="-122"/>
              </a:rPr>
              <a:t>构建：</a:t>
            </a:r>
            <a:endParaRPr lang="en-US" altLang="zh-CN" sz="2400">
              <a:latin typeface="黑体" panose="02010609060101010101" pitchFamily="49" charset="-122"/>
              <a:ea typeface="黑体" panose="02010609060101010101" pitchFamily="49" charset="-122"/>
            </a:endParaRPr>
          </a:p>
          <a:p>
            <a:pPr lvl="1" eaLnBrk="1" hangingPunct="1">
              <a:spcBef>
                <a:spcPts val="500"/>
              </a:spcBef>
              <a:spcAft>
                <a:spcPts val="500"/>
              </a:spcAft>
              <a:buFont typeface="Wingdings" pitchFamily="2" charset="2"/>
              <a:buChar char="Ø"/>
            </a:pPr>
            <a:r>
              <a:rPr lang="zh-CN" altLang="en-US">
                <a:latin typeface="黑体" panose="02010609060101010101" pitchFamily="49" charset="-122"/>
                <a:ea typeface="黑体" panose="02010609060101010101" pitchFamily="49" charset="-122"/>
              </a:rPr>
              <a:t>是一个可运行的系统或者系统一部分。</a:t>
            </a:r>
            <a:endParaRPr lang="en-US" altLang="zh-CN">
              <a:latin typeface="黑体" panose="02010609060101010101" pitchFamily="49" charset="-122"/>
              <a:ea typeface="黑体" panose="02010609060101010101" pitchFamily="49" charset="-122"/>
            </a:endParaRPr>
          </a:p>
          <a:p>
            <a:pPr lvl="1" eaLnBrk="1" hangingPunct="1">
              <a:spcBef>
                <a:spcPts val="500"/>
              </a:spcBef>
              <a:spcAft>
                <a:spcPts val="500"/>
              </a:spcAft>
              <a:buFont typeface="Wingdings" pitchFamily="2" charset="2"/>
              <a:buChar char="Ø"/>
            </a:pPr>
            <a:r>
              <a:rPr lang="zh-CN" altLang="en-US">
                <a:latin typeface="黑体" panose="02010609060101010101" pitchFamily="49" charset="-122"/>
                <a:ea typeface="黑体" panose="02010609060101010101" pitchFamily="49" charset="-122"/>
              </a:rPr>
              <a:t>展示在最终产品中提供功能的子集。</a:t>
            </a:r>
            <a:endParaRPr lang="en-US" altLang="zh-CN">
              <a:latin typeface="黑体" panose="02010609060101010101" pitchFamily="49" charset="-122"/>
              <a:ea typeface="黑体" panose="02010609060101010101" pitchFamily="49" charset="-122"/>
            </a:endParaRPr>
          </a:p>
          <a:p>
            <a:pPr lvl="1" eaLnBrk="1" hangingPunct="1">
              <a:spcBef>
                <a:spcPts val="500"/>
              </a:spcBef>
              <a:spcAft>
                <a:spcPts val="500"/>
              </a:spcAft>
              <a:buFont typeface="Wingdings" pitchFamily="2" charset="2"/>
              <a:buChar char="Ø"/>
            </a:pPr>
            <a:r>
              <a:rPr lang="zh-CN" altLang="en-US">
                <a:latin typeface="黑体" panose="02010609060101010101" pitchFamily="49" charset="-122"/>
                <a:ea typeface="黑体" panose="02010609060101010101" pitchFamily="49" charset="-122"/>
              </a:rPr>
              <a:t>是迭代生命周期的一个完整部分。</a:t>
            </a:r>
            <a:endParaRPr lang="en-US" altLang="zh-CN">
              <a:latin typeface="黑体" panose="02010609060101010101" pitchFamily="49" charset="-122"/>
              <a:ea typeface="黑体" panose="02010609060101010101" pitchFamily="49" charset="-122"/>
            </a:endParaRPr>
          </a:p>
          <a:p>
            <a:pPr lvl="1" eaLnBrk="1" hangingPunct="1">
              <a:spcBef>
                <a:spcPts val="500"/>
              </a:spcBef>
              <a:spcAft>
                <a:spcPts val="500"/>
              </a:spcAft>
              <a:buFont typeface="Wingdings" pitchFamily="2" charset="2"/>
              <a:buChar char="Ø"/>
            </a:pPr>
            <a:r>
              <a:rPr lang="zh-CN" altLang="en-US">
                <a:latin typeface="黑体" panose="02010609060101010101" pitchFamily="49" charset="-122"/>
                <a:ea typeface="黑体" panose="02010609060101010101" pitchFamily="49" charset="-122"/>
              </a:rPr>
              <a:t>提供审核点。</a:t>
            </a:r>
            <a:endParaRPr lang="en-US" altLang="zh-CN">
              <a:latin typeface="黑体" panose="02010609060101010101" pitchFamily="49" charset="-122"/>
              <a:ea typeface="黑体" panose="02010609060101010101" pitchFamily="49" charset="-122"/>
            </a:endParaRPr>
          </a:p>
          <a:p>
            <a:pPr lvl="1" eaLnBrk="1" hangingPunct="1">
              <a:spcBef>
                <a:spcPts val="500"/>
              </a:spcBef>
              <a:spcAft>
                <a:spcPts val="500"/>
              </a:spcAft>
              <a:buFont typeface="Wingdings" pitchFamily="2" charset="2"/>
              <a:buChar char="Ø"/>
            </a:pPr>
            <a:r>
              <a:rPr lang="zh-CN" altLang="en-US">
                <a:latin typeface="黑体" panose="02010609060101010101" pitchFamily="49" charset="-122"/>
                <a:ea typeface="黑体" panose="02010609060101010101" pitchFamily="49" charset="-122"/>
              </a:rPr>
              <a:t>帮助尽快发现集成问题</a:t>
            </a:r>
            <a:endParaRPr lang="en-US" altLang="zh-CN">
              <a:latin typeface="黑体" panose="02010609060101010101" pitchFamily="49" charset="-122"/>
              <a:ea typeface="黑体" panose="02010609060101010101" pitchFamily="49" charset="-122"/>
            </a:endParaRPr>
          </a:p>
          <a:p>
            <a:pPr eaLnBrk="1" hangingPunct="1"/>
            <a:endParaRPr lang="en-US" altLang="zh-CN">
              <a:latin typeface="黑体" panose="02010609060101010101" pitchFamily="49" charset="-122"/>
              <a:ea typeface="黑体" panose="02010609060101010101" pitchFamily="49" charset="-122"/>
            </a:endParaRPr>
          </a:p>
        </p:txBody>
      </p:sp>
      <p:pic>
        <p:nvPicPr>
          <p:cNvPr id="133124" name="Picture 1031" descr="MPj03959560000[1]">
            <a:extLst>
              <a:ext uri="{FF2B5EF4-FFF2-40B4-BE49-F238E27FC236}">
                <a16:creationId xmlns:a16="http://schemas.microsoft.com/office/drawing/2014/main" id="{5E4D0533-008E-D044-AE6E-7F2BBAB5A45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446838" y="1625600"/>
            <a:ext cx="2341562" cy="23415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d"/>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B0370E6-C7D0-F945-B624-CBDCBB20E8E0}"/>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F7E5C4EB-A31D-C849-9841-6E03B3FA781A}" type="slidenum">
              <a:rPr kumimoji="0" lang="en-US" altLang="ko-KR" b="0">
                <a:solidFill>
                  <a:srgbClr val="FFFFFF"/>
                </a:solidFill>
                <a:latin typeface="Gulim" panose="020B0600000101010101" pitchFamily="34" charset="-127"/>
                <a:ea typeface="Gulim" panose="020B0600000101010101" pitchFamily="34" charset="-127"/>
              </a:rPr>
              <a:pPr eaLnBrk="1" hangingPunct="1"/>
              <a:t>121</a:t>
            </a:fld>
            <a:endParaRPr kumimoji="0" lang="en-US" altLang="ko-KR" b="0">
              <a:solidFill>
                <a:srgbClr val="FFFFFF"/>
              </a:solidFill>
              <a:latin typeface="Gulim" panose="020B0600000101010101" pitchFamily="34" charset="-127"/>
              <a:ea typeface="Gulim" panose="020B0600000101010101" pitchFamily="34" charset="-127"/>
            </a:endParaRPr>
          </a:p>
        </p:txBody>
      </p:sp>
      <p:sp>
        <p:nvSpPr>
          <p:cNvPr id="134147" name="TextBox 3">
            <a:extLst>
              <a:ext uri="{FF2B5EF4-FFF2-40B4-BE49-F238E27FC236}">
                <a16:creationId xmlns:a16="http://schemas.microsoft.com/office/drawing/2014/main" id="{974C68E2-7840-6848-AD2A-4089EACA6632}"/>
              </a:ext>
            </a:extLst>
          </p:cNvPr>
          <p:cNvSpPr txBox="1">
            <a:spLocks noChangeArrowheads="1"/>
          </p:cNvSpPr>
          <p:nvPr/>
        </p:nvSpPr>
        <p:spPr bwMode="auto">
          <a:xfrm>
            <a:off x="1116013" y="115888"/>
            <a:ext cx="7127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3600">
                <a:solidFill>
                  <a:schemeClr val="bg1"/>
                </a:solidFill>
              </a:rPr>
              <a:t>九个规程</a:t>
            </a:r>
          </a:p>
        </p:txBody>
      </p:sp>
      <p:sp>
        <p:nvSpPr>
          <p:cNvPr id="134148" name="TextBox 4">
            <a:extLst>
              <a:ext uri="{FF2B5EF4-FFF2-40B4-BE49-F238E27FC236}">
                <a16:creationId xmlns:a16="http://schemas.microsoft.com/office/drawing/2014/main" id="{431A3233-10D3-F84E-A189-3D2C20428CB3}"/>
              </a:ext>
            </a:extLst>
          </p:cNvPr>
          <p:cNvSpPr txBox="1">
            <a:spLocks noChangeArrowheads="1"/>
          </p:cNvSpPr>
          <p:nvPr/>
        </p:nvSpPr>
        <p:spPr bwMode="auto">
          <a:xfrm>
            <a:off x="2627313" y="1531938"/>
            <a:ext cx="4465637" cy="498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5000"/>
              </a:lnSpc>
              <a:buFont typeface="Gulim" panose="020B0600000101010101" pitchFamily="34" charset="-127"/>
              <a:buAutoNum type="circleNumDbPlain"/>
            </a:pPr>
            <a:r>
              <a:rPr lang="zh-CN" altLang="en-US" sz="2400">
                <a:solidFill>
                  <a:schemeClr val="tx1"/>
                </a:solidFill>
              </a:rPr>
              <a:t>需求规程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业务建模规程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配置和变更管理规程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环境规程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项目管理规程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分析与设计规程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实施规程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测试规程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部署规程</a:t>
            </a:r>
            <a:endParaRPr lang="en-US" altLang="zh-CN" sz="2400">
              <a:solidFill>
                <a:schemeClr val="tx1"/>
              </a:solidFill>
            </a:endParaRPr>
          </a:p>
          <a:p>
            <a:pPr eaLnBrk="1" hangingPunct="1">
              <a:buFont typeface="Arial" panose="020B0604020202020204" pitchFamily="34" charset="0"/>
              <a:buChar char="•"/>
            </a:pPr>
            <a:endParaRPr lang="en-US" altLang="zh-CN" sz="2400">
              <a:solidFill>
                <a:schemeClr val="tx1"/>
              </a:solidFill>
            </a:endParaRPr>
          </a:p>
          <a:p>
            <a:pPr eaLnBrk="1" hangingPunct="1">
              <a:buFont typeface="Arial" panose="020B0604020202020204" pitchFamily="34" charset="0"/>
              <a:buChar char="•"/>
            </a:pPr>
            <a:endParaRPr lang="zh-CN" altLang="en-US" sz="2400">
              <a:solidFill>
                <a:schemeClr val="tx1"/>
              </a:solidFill>
            </a:endParaRPr>
          </a:p>
        </p:txBody>
      </p:sp>
      <p:sp>
        <p:nvSpPr>
          <p:cNvPr id="4" name="右箭头 3">
            <a:extLst>
              <a:ext uri="{FF2B5EF4-FFF2-40B4-BE49-F238E27FC236}">
                <a16:creationId xmlns:a16="http://schemas.microsoft.com/office/drawing/2014/main" id="{B742C190-9045-DE45-BC1C-29492DDD91EC}"/>
              </a:ext>
            </a:extLst>
          </p:cNvPr>
          <p:cNvSpPr/>
          <p:nvPr/>
        </p:nvSpPr>
        <p:spPr bwMode="auto">
          <a:xfrm>
            <a:off x="1835150" y="4797425"/>
            <a:ext cx="508000" cy="503238"/>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
        <p:nvSpPr>
          <p:cNvPr id="134150" name="AutoShape 6">
            <a:extLst>
              <a:ext uri="{FF2B5EF4-FFF2-40B4-BE49-F238E27FC236}">
                <a16:creationId xmlns:a16="http://schemas.microsoft.com/office/drawing/2014/main" id="{E57DBC70-57CE-8B4D-A006-9135505C6CE7}"/>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15">
            <a:extLst>
              <a:ext uri="{FF2B5EF4-FFF2-40B4-BE49-F238E27FC236}">
                <a16:creationId xmlns:a16="http://schemas.microsoft.com/office/drawing/2014/main" id="{B27CF0AC-16F9-0C4C-A770-CE12736E6D5E}"/>
              </a:ext>
            </a:extLst>
          </p:cNvPr>
          <p:cNvSpPr>
            <a:spLocks noChangeArrowheads="1"/>
          </p:cNvSpPr>
          <p:nvPr/>
        </p:nvSpPr>
        <p:spPr bwMode="blackWhite">
          <a:xfrm>
            <a:off x="304800" y="4699000"/>
            <a:ext cx="8553450" cy="1701800"/>
          </a:xfrm>
          <a:prstGeom prst="rect">
            <a:avLst/>
          </a:prstGeom>
          <a:solidFill>
            <a:srgbClr val="00808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8080"/>
            </a:extrusionClr>
            <a:contourClr>
              <a:srgbClr val="008080"/>
            </a:contourClr>
          </a:sp3d>
        </p:spPr>
        <p:txBody>
          <a:bodyPr wrap="none" lIns="107950" tIns="53975" rIns="107950" bIns="53975" anchor="ctr">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35171" name="Rectangle 2">
            <a:extLst>
              <a:ext uri="{FF2B5EF4-FFF2-40B4-BE49-F238E27FC236}">
                <a16:creationId xmlns:a16="http://schemas.microsoft.com/office/drawing/2014/main" id="{4539E0C1-0C05-A842-BF0E-6E91CC37E64F}"/>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a:t>
            </a:r>
            <a:r>
              <a:rPr lang="en-US" altLang="zh-CN">
                <a:ea typeface="宋体" panose="02010600030101010101" pitchFamily="2" charset="-122"/>
              </a:rPr>
              <a:t>8</a:t>
            </a:r>
            <a:r>
              <a:rPr lang="zh-CN" altLang="en-US">
                <a:ea typeface="宋体" panose="02010600030101010101" pitchFamily="2" charset="-122"/>
              </a:rPr>
              <a:t>）测试规程</a:t>
            </a:r>
            <a:endParaRPr lang="en-US" altLang="zh-CN">
              <a:ea typeface="宋体" panose="02010600030101010101" pitchFamily="2" charset="-122"/>
            </a:endParaRPr>
          </a:p>
        </p:txBody>
      </p:sp>
      <p:sp>
        <p:nvSpPr>
          <p:cNvPr id="135172" name="Rectangle 3">
            <a:extLst>
              <a:ext uri="{FF2B5EF4-FFF2-40B4-BE49-F238E27FC236}">
                <a16:creationId xmlns:a16="http://schemas.microsoft.com/office/drawing/2014/main" id="{0912FB0F-93CC-9648-B750-00F6AC32D1BF}"/>
              </a:ext>
            </a:extLst>
          </p:cNvPr>
          <p:cNvSpPr>
            <a:spLocks noGrp="1" noChangeArrowheads="1"/>
          </p:cNvSpPr>
          <p:nvPr>
            <p:ph type="body" idx="1"/>
          </p:nvPr>
        </p:nvSpPr>
        <p:spPr bwMode="auto">
          <a:xfrm>
            <a:off x="304800" y="1196975"/>
            <a:ext cx="8553450" cy="5753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70000"/>
              </a:lnSpc>
              <a:buFont typeface="Wingdings" pitchFamily="2" charset="2"/>
              <a:buNone/>
              <a:tabLst>
                <a:tab pos="692150" algn="l"/>
                <a:tab pos="909638" algn="l"/>
              </a:tabLst>
            </a:pPr>
            <a:r>
              <a:rPr lang="zh-CN" altLang="en-US" sz="2400"/>
              <a:t>目的：</a:t>
            </a:r>
            <a:endParaRPr lang="en-US" altLang="zh-CN" sz="2400"/>
          </a:p>
          <a:p>
            <a:pPr lvl="1" eaLnBrk="1" hangingPunct="1">
              <a:lnSpc>
                <a:spcPct val="77000"/>
              </a:lnSpc>
              <a:buFont typeface="Wingdings" pitchFamily="2" charset="2"/>
              <a:buChar char="Ø"/>
              <a:tabLst>
                <a:tab pos="692150" algn="l"/>
                <a:tab pos="909638" algn="l"/>
              </a:tabLst>
            </a:pPr>
            <a:r>
              <a:rPr lang="zh-CN" altLang="en-US" sz="2400"/>
              <a:t>查找和记录软件质量缺陷</a:t>
            </a:r>
            <a:br>
              <a:rPr lang="en-US" altLang="zh-CN" sz="2400"/>
            </a:br>
            <a:endParaRPr lang="en-US" altLang="zh-CN" sz="2400"/>
          </a:p>
          <a:p>
            <a:pPr lvl="1" eaLnBrk="1" hangingPunct="1">
              <a:lnSpc>
                <a:spcPct val="77000"/>
              </a:lnSpc>
              <a:buFont typeface="Wingdings" pitchFamily="2" charset="2"/>
              <a:buChar char="Ø"/>
              <a:tabLst>
                <a:tab pos="692150" algn="l"/>
                <a:tab pos="909638" algn="l"/>
              </a:tabLst>
            </a:pPr>
            <a:r>
              <a:rPr lang="zh-CN" altLang="zh-CN" sz="2400"/>
              <a:t>一般</a:t>
            </a:r>
            <a:r>
              <a:rPr lang="zh-CN" altLang="en-US" sz="2400"/>
              <a:t>建议可预测的</a:t>
            </a:r>
            <a:r>
              <a:rPr lang="zh-CN" altLang="zh-CN" sz="2400"/>
              <a:t>软件质量</a:t>
            </a:r>
            <a:br>
              <a:rPr lang="en-US" altLang="zh-CN" sz="2400"/>
            </a:br>
            <a:endParaRPr lang="en-US" altLang="zh-CN" sz="2400"/>
          </a:p>
          <a:p>
            <a:pPr lvl="1" eaLnBrk="1" hangingPunct="1">
              <a:lnSpc>
                <a:spcPct val="77000"/>
              </a:lnSpc>
              <a:buFont typeface="Wingdings" pitchFamily="2" charset="2"/>
              <a:buChar char="Ø"/>
              <a:tabLst>
                <a:tab pos="692150" algn="l"/>
                <a:tab pos="909638" algn="l"/>
              </a:tabLst>
            </a:pPr>
            <a:r>
              <a:rPr lang="zh-CN" altLang="en-US" sz="2400"/>
              <a:t>证明来提供设计和需求规格中的功能性。</a:t>
            </a:r>
            <a:br>
              <a:rPr lang="en-US" altLang="zh-CN" sz="2400"/>
            </a:br>
            <a:endParaRPr lang="en-US" altLang="zh-CN" sz="2400"/>
          </a:p>
          <a:p>
            <a:pPr lvl="1" eaLnBrk="1" hangingPunct="1">
              <a:lnSpc>
                <a:spcPct val="77000"/>
              </a:lnSpc>
              <a:buFont typeface="Wingdings" pitchFamily="2" charset="2"/>
              <a:buChar char="Ø"/>
              <a:tabLst>
                <a:tab pos="692150" algn="l"/>
                <a:tab pos="909638" algn="l"/>
              </a:tabLst>
            </a:pPr>
            <a:r>
              <a:rPr lang="zh-CN" altLang="en-US" sz="2400"/>
              <a:t>按设计角度验证软件产品功能</a:t>
            </a:r>
            <a:br>
              <a:rPr lang="en-US" altLang="zh-CN" sz="2400"/>
            </a:br>
            <a:endParaRPr lang="en-US" altLang="zh-CN" sz="2400"/>
          </a:p>
          <a:p>
            <a:pPr lvl="1" eaLnBrk="1" hangingPunct="1">
              <a:lnSpc>
                <a:spcPct val="77000"/>
              </a:lnSpc>
              <a:buFont typeface="Wingdings" pitchFamily="2" charset="2"/>
              <a:buChar char="Ø"/>
              <a:tabLst>
                <a:tab pos="692150" algn="l"/>
                <a:tab pos="909638" algn="l"/>
              </a:tabLst>
            </a:pPr>
            <a:r>
              <a:rPr lang="zh-CN" altLang="en-US" sz="2400"/>
              <a:t>适当验证实现的需求</a:t>
            </a:r>
            <a:endParaRPr lang="en-US" altLang="zh-CN" sz="2000"/>
          </a:p>
          <a:p>
            <a:pPr lvl="1" eaLnBrk="1" hangingPunct="1">
              <a:lnSpc>
                <a:spcPct val="77000"/>
              </a:lnSpc>
              <a:tabLst>
                <a:tab pos="692150" algn="l"/>
                <a:tab pos="909638" algn="l"/>
              </a:tabLst>
            </a:pPr>
            <a:endParaRPr lang="en-US" altLang="zh-CN" sz="2000"/>
          </a:p>
          <a:p>
            <a:pPr lvl="1" eaLnBrk="1" hangingPunct="1">
              <a:lnSpc>
                <a:spcPct val="77000"/>
              </a:lnSpc>
              <a:tabLst>
                <a:tab pos="692150" algn="l"/>
                <a:tab pos="909638" algn="l"/>
              </a:tabLst>
            </a:pPr>
            <a:endParaRPr lang="en-US" altLang="zh-CN" sz="2000">
              <a:solidFill>
                <a:schemeClr val="tx2"/>
              </a:solidFill>
            </a:endParaRPr>
          </a:p>
          <a:p>
            <a:pPr eaLnBrk="1" hangingPunct="1">
              <a:lnSpc>
                <a:spcPct val="70000"/>
              </a:lnSpc>
              <a:buFont typeface="Wingdings" pitchFamily="2" charset="2"/>
              <a:buNone/>
              <a:tabLst>
                <a:tab pos="692150" algn="l"/>
                <a:tab pos="909638" algn="l"/>
              </a:tabLst>
            </a:pPr>
            <a:r>
              <a:rPr lang="zh-CN" altLang="en-US" sz="2400">
                <a:solidFill>
                  <a:schemeClr val="tx2"/>
                </a:solidFill>
              </a:rPr>
              <a:t>测试原则：</a:t>
            </a:r>
            <a:endParaRPr lang="en-US" altLang="zh-CN" sz="2400">
              <a:solidFill>
                <a:schemeClr val="tx2"/>
              </a:solidFill>
            </a:endParaRPr>
          </a:p>
          <a:p>
            <a:pPr lvl="1" eaLnBrk="1" hangingPunct="1">
              <a:lnSpc>
                <a:spcPct val="77000"/>
              </a:lnSpc>
              <a:buFont typeface="Wingdings" pitchFamily="2" charset="2"/>
              <a:buChar char="Ø"/>
              <a:tabLst>
                <a:tab pos="692150" algn="l"/>
                <a:tab pos="909638" algn="l"/>
              </a:tabLst>
            </a:pPr>
            <a:r>
              <a:rPr lang="zh-CN" altLang="en-US" sz="2000">
                <a:solidFill>
                  <a:schemeClr val="tx2"/>
                </a:solidFill>
              </a:rPr>
              <a:t>通过一些核心实践来重点评估或者评定质量</a:t>
            </a:r>
            <a:br>
              <a:rPr lang="en-US" altLang="zh-CN" sz="2000">
                <a:solidFill>
                  <a:schemeClr val="tx2"/>
                </a:solidFill>
              </a:rPr>
            </a:br>
            <a:endParaRPr lang="en-US" altLang="zh-CN" sz="2000">
              <a:solidFill>
                <a:schemeClr val="tx2"/>
              </a:solidFill>
            </a:endParaRPr>
          </a:p>
          <a:p>
            <a:pPr lvl="1" eaLnBrk="1" hangingPunct="1">
              <a:lnSpc>
                <a:spcPct val="77000"/>
              </a:lnSpc>
              <a:buFont typeface="Wingdings" pitchFamily="2" charset="2"/>
              <a:buChar char="Ø"/>
              <a:tabLst>
                <a:tab pos="692150" algn="l"/>
                <a:tab pos="909638" algn="l"/>
              </a:tabLst>
            </a:pPr>
            <a:r>
              <a:rPr lang="zh-CN" altLang="en-US" sz="2000">
                <a:solidFill>
                  <a:schemeClr val="tx2"/>
                </a:solidFill>
              </a:rPr>
              <a:t>对其他原则在许多方面对作为一个服务提供者</a:t>
            </a:r>
            <a:endParaRPr lang="en-US" altLang="zh-CN" sz="2000">
              <a:solidFill>
                <a:schemeClr val="tx2"/>
              </a:solidFill>
            </a:endParaRPr>
          </a:p>
        </p:txBody>
      </p:sp>
    </p:spTree>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45C68F91-6B94-9048-B567-8969E6CAEBF8}"/>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测试类型</a:t>
            </a:r>
            <a:endParaRPr lang="en-US" altLang="zh-CN">
              <a:ea typeface="宋体" panose="02010600030101010101" pitchFamily="2" charset="-122"/>
            </a:endParaRPr>
          </a:p>
        </p:txBody>
      </p:sp>
      <p:grpSp>
        <p:nvGrpSpPr>
          <p:cNvPr id="136195" name="Group 6">
            <a:extLst>
              <a:ext uri="{FF2B5EF4-FFF2-40B4-BE49-F238E27FC236}">
                <a16:creationId xmlns:a16="http://schemas.microsoft.com/office/drawing/2014/main" id="{90FDDE65-B58A-E64F-B363-91D11FB09B8D}"/>
              </a:ext>
            </a:extLst>
          </p:cNvPr>
          <p:cNvGrpSpPr>
            <a:grpSpLocks/>
          </p:cNvGrpSpPr>
          <p:nvPr/>
        </p:nvGrpSpPr>
        <p:grpSpPr bwMode="auto">
          <a:xfrm>
            <a:off x="457200" y="1262063"/>
            <a:ext cx="7994650" cy="4537075"/>
            <a:chOff x="672" y="914"/>
            <a:chExt cx="4662" cy="2858"/>
          </a:xfrm>
        </p:grpSpPr>
        <p:sp>
          <p:nvSpPr>
            <p:cNvPr id="136198" name="Rectangle 4">
              <a:extLst>
                <a:ext uri="{FF2B5EF4-FFF2-40B4-BE49-F238E27FC236}">
                  <a16:creationId xmlns:a16="http://schemas.microsoft.com/office/drawing/2014/main" id="{5B9A3345-9420-8146-A340-C8F1E46D70E7}"/>
                </a:ext>
              </a:extLst>
            </p:cNvPr>
            <p:cNvSpPr>
              <a:spLocks noChangeArrowheads="1"/>
            </p:cNvSpPr>
            <p:nvPr/>
          </p:nvSpPr>
          <p:spPr bwMode="auto">
            <a:xfrm>
              <a:off x="672" y="914"/>
              <a:ext cx="2016" cy="2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marL="230188" indent="-230188" eaLnBrk="0" hangingPunct="0">
                <a:defRPr kumimoji="1" b="1">
                  <a:solidFill>
                    <a:srgbClr val="0033CC"/>
                  </a:solidFill>
                  <a:latin typeface="宋体" panose="02010600030101010101" pitchFamily="2" charset="-122"/>
                  <a:ea typeface="宋体" panose="02010600030101010101" pitchFamily="2" charset="-122"/>
                </a:defRPr>
              </a:lvl1pPr>
              <a:lvl2pPr marL="692150" indent="-2349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70000"/>
                </a:lnSpc>
                <a:spcBef>
                  <a:spcPct val="50000"/>
                </a:spcBef>
                <a:buClr>
                  <a:srgbClr val="FFFF99"/>
                </a:buClr>
                <a:buFont typeface="Wingdings" pitchFamily="2" charset="2"/>
                <a:buChar char="w"/>
              </a:pPr>
              <a:r>
                <a:rPr lang="zh-CN" altLang="en-US" sz="2400">
                  <a:solidFill>
                    <a:schemeClr val="tx1"/>
                  </a:solidFill>
                </a:rPr>
                <a:t>功能性</a:t>
              </a:r>
              <a:endParaRPr lang="en-US" altLang="zh-CN" sz="2400">
                <a:solidFill>
                  <a:schemeClr val="tx1"/>
                </a:solidFill>
              </a:endParaRPr>
            </a:p>
            <a:p>
              <a:pPr lvl="1" eaLnBrk="1" hangingPunct="1">
                <a:lnSpc>
                  <a:spcPct val="77000"/>
                </a:lnSpc>
                <a:spcBef>
                  <a:spcPct val="50000"/>
                </a:spcBef>
                <a:buClr>
                  <a:srgbClr val="DDDDDD"/>
                </a:buClr>
                <a:buFont typeface="Wingdings" pitchFamily="2" charset="2"/>
                <a:buChar char="Ø"/>
              </a:pPr>
              <a:r>
                <a:rPr lang="zh-CN" altLang="en-US" sz="2400">
                  <a:solidFill>
                    <a:schemeClr val="tx1"/>
                  </a:solidFill>
                </a:rPr>
                <a:t>功能测试</a:t>
              </a:r>
              <a:endParaRPr lang="en-US" altLang="zh-CN" sz="2400">
                <a:solidFill>
                  <a:schemeClr val="tx1"/>
                </a:solidFill>
              </a:endParaRPr>
            </a:p>
            <a:p>
              <a:pPr lvl="1" eaLnBrk="1" hangingPunct="1">
                <a:lnSpc>
                  <a:spcPct val="77000"/>
                </a:lnSpc>
                <a:spcBef>
                  <a:spcPct val="50000"/>
                </a:spcBef>
                <a:buClr>
                  <a:srgbClr val="DDDDDD"/>
                </a:buClr>
                <a:buFont typeface="Wingdings" pitchFamily="2" charset="2"/>
                <a:buChar char="Ø"/>
              </a:pPr>
              <a:r>
                <a:rPr lang="zh-CN" altLang="en-US" sz="2400">
                  <a:solidFill>
                    <a:schemeClr val="tx1"/>
                  </a:solidFill>
                </a:rPr>
                <a:t>安全性测试</a:t>
              </a:r>
              <a:endParaRPr lang="en-US" altLang="zh-CN" sz="2400">
                <a:solidFill>
                  <a:schemeClr val="tx1"/>
                </a:solidFill>
              </a:endParaRPr>
            </a:p>
            <a:p>
              <a:pPr lvl="1" eaLnBrk="1" hangingPunct="1">
                <a:lnSpc>
                  <a:spcPct val="77000"/>
                </a:lnSpc>
                <a:spcBef>
                  <a:spcPct val="50000"/>
                </a:spcBef>
                <a:buClr>
                  <a:srgbClr val="DDDDDD"/>
                </a:buClr>
                <a:buFont typeface="Wingdings" pitchFamily="2" charset="2"/>
                <a:buChar char="Ø"/>
              </a:pPr>
              <a:r>
                <a:rPr lang="zh-CN" altLang="en-US" sz="2400">
                  <a:solidFill>
                    <a:schemeClr val="tx1"/>
                  </a:solidFill>
                </a:rPr>
                <a:t>容量测试</a:t>
              </a:r>
              <a:endParaRPr lang="en-US" altLang="zh-CN" sz="2400">
                <a:solidFill>
                  <a:schemeClr val="tx1"/>
                </a:solidFill>
              </a:endParaRPr>
            </a:p>
            <a:p>
              <a:pPr eaLnBrk="1" hangingPunct="1">
                <a:lnSpc>
                  <a:spcPct val="70000"/>
                </a:lnSpc>
                <a:spcBef>
                  <a:spcPct val="50000"/>
                </a:spcBef>
                <a:buClr>
                  <a:srgbClr val="FFFF99"/>
                </a:buClr>
                <a:buFont typeface="Wingdings" pitchFamily="2" charset="2"/>
                <a:buChar char="w"/>
              </a:pPr>
              <a:r>
                <a:rPr lang="zh-CN" altLang="en-US" sz="2400">
                  <a:solidFill>
                    <a:schemeClr val="tx1"/>
                  </a:solidFill>
                </a:rPr>
                <a:t>可用性</a:t>
              </a:r>
              <a:endParaRPr lang="en-US" altLang="zh-CN" sz="2400">
                <a:solidFill>
                  <a:schemeClr val="tx1"/>
                </a:solidFill>
              </a:endParaRPr>
            </a:p>
            <a:p>
              <a:pPr lvl="1" eaLnBrk="1" hangingPunct="1">
                <a:lnSpc>
                  <a:spcPct val="77000"/>
                </a:lnSpc>
                <a:spcBef>
                  <a:spcPct val="50000"/>
                </a:spcBef>
                <a:buClr>
                  <a:srgbClr val="DDDDDD"/>
                </a:buClr>
                <a:buFont typeface="Wingdings" pitchFamily="2" charset="2"/>
                <a:buChar char="Ø"/>
              </a:pPr>
              <a:r>
                <a:rPr lang="zh-CN" altLang="en-US" sz="2400">
                  <a:solidFill>
                    <a:schemeClr val="tx1"/>
                  </a:solidFill>
                </a:rPr>
                <a:t>可用性测试</a:t>
              </a:r>
              <a:endParaRPr lang="en-US" altLang="zh-CN" sz="2400">
                <a:solidFill>
                  <a:schemeClr val="tx1"/>
                </a:solidFill>
              </a:endParaRPr>
            </a:p>
            <a:p>
              <a:pPr eaLnBrk="1" hangingPunct="1">
                <a:lnSpc>
                  <a:spcPct val="70000"/>
                </a:lnSpc>
                <a:spcBef>
                  <a:spcPct val="50000"/>
                </a:spcBef>
                <a:buClr>
                  <a:srgbClr val="FFFF99"/>
                </a:buClr>
                <a:buFont typeface="Wingdings" pitchFamily="2" charset="2"/>
                <a:buChar char="w"/>
              </a:pPr>
              <a:r>
                <a:rPr lang="zh-CN" altLang="en-US" sz="2400">
                  <a:solidFill>
                    <a:schemeClr val="tx1"/>
                  </a:solidFill>
                </a:rPr>
                <a:t>可靠性</a:t>
              </a:r>
              <a:endParaRPr lang="en-US" altLang="zh-CN" sz="2400">
                <a:solidFill>
                  <a:schemeClr val="tx1"/>
                </a:solidFill>
              </a:endParaRPr>
            </a:p>
            <a:p>
              <a:pPr lvl="1" eaLnBrk="1" hangingPunct="1">
                <a:lnSpc>
                  <a:spcPct val="77000"/>
                </a:lnSpc>
                <a:spcBef>
                  <a:spcPct val="50000"/>
                </a:spcBef>
                <a:buClr>
                  <a:srgbClr val="DDDDDD"/>
                </a:buClr>
                <a:buFont typeface="Wingdings" pitchFamily="2" charset="2"/>
                <a:buChar char="Ø"/>
              </a:pPr>
              <a:r>
                <a:rPr lang="zh-CN" altLang="en-US" sz="2400">
                  <a:solidFill>
                    <a:schemeClr val="tx1"/>
                  </a:solidFill>
                </a:rPr>
                <a:t>完整性测试</a:t>
              </a:r>
              <a:endParaRPr lang="en-US" altLang="zh-CN" sz="2400">
                <a:solidFill>
                  <a:schemeClr val="tx1"/>
                </a:solidFill>
              </a:endParaRPr>
            </a:p>
            <a:p>
              <a:pPr lvl="1" eaLnBrk="1" hangingPunct="1">
                <a:lnSpc>
                  <a:spcPct val="77000"/>
                </a:lnSpc>
                <a:spcBef>
                  <a:spcPct val="50000"/>
                </a:spcBef>
                <a:buClr>
                  <a:srgbClr val="DDDDDD"/>
                </a:buClr>
                <a:buFont typeface="Wingdings" pitchFamily="2" charset="2"/>
                <a:buChar char="Ø"/>
              </a:pPr>
              <a:r>
                <a:rPr lang="zh-CN" altLang="en-US" sz="2400">
                  <a:solidFill>
                    <a:schemeClr val="tx1"/>
                  </a:solidFill>
                </a:rPr>
                <a:t>结构测试</a:t>
              </a:r>
              <a:endParaRPr lang="en-US" altLang="zh-CN" sz="2400">
                <a:solidFill>
                  <a:schemeClr val="tx1"/>
                </a:solidFill>
              </a:endParaRPr>
            </a:p>
            <a:p>
              <a:pPr lvl="1" eaLnBrk="1" hangingPunct="1">
                <a:lnSpc>
                  <a:spcPct val="77000"/>
                </a:lnSpc>
                <a:spcBef>
                  <a:spcPct val="50000"/>
                </a:spcBef>
                <a:buClr>
                  <a:srgbClr val="DDDDDD"/>
                </a:buClr>
                <a:buFont typeface="Wingdings" pitchFamily="2" charset="2"/>
                <a:buChar char="Ø"/>
              </a:pPr>
              <a:r>
                <a:rPr lang="zh-CN" altLang="en-US" sz="2400">
                  <a:solidFill>
                    <a:schemeClr val="tx1"/>
                  </a:solidFill>
                </a:rPr>
                <a:t>压力测试</a:t>
              </a:r>
              <a:endParaRPr lang="en-US" altLang="zh-CN" sz="2400">
                <a:solidFill>
                  <a:schemeClr val="tx1"/>
                </a:solidFill>
              </a:endParaRPr>
            </a:p>
          </p:txBody>
        </p:sp>
        <p:sp>
          <p:nvSpPr>
            <p:cNvPr id="136199" name="Rectangle 5">
              <a:extLst>
                <a:ext uri="{FF2B5EF4-FFF2-40B4-BE49-F238E27FC236}">
                  <a16:creationId xmlns:a16="http://schemas.microsoft.com/office/drawing/2014/main" id="{A927FBF2-F851-FB43-BAB5-A7F9C1244238}"/>
                </a:ext>
              </a:extLst>
            </p:cNvPr>
            <p:cNvSpPr>
              <a:spLocks noChangeArrowheads="1"/>
            </p:cNvSpPr>
            <p:nvPr/>
          </p:nvSpPr>
          <p:spPr bwMode="auto">
            <a:xfrm>
              <a:off x="2903" y="914"/>
              <a:ext cx="2431" cy="2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marL="230188" indent="-230188" eaLnBrk="0" hangingPunct="0">
                <a:defRPr kumimoji="1" b="1">
                  <a:solidFill>
                    <a:srgbClr val="0033CC"/>
                  </a:solidFill>
                  <a:latin typeface="宋体" panose="02010600030101010101" pitchFamily="2" charset="-122"/>
                  <a:ea typeface="宋体" panose="02010600030101010101" pitchFamily="2" charset="-122"/>
                </a:defRPr>
              </a:lvl1pPr>
              <a:lvl2pPr marL="692150" indent="-2349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70000"/>
                </a:lnSpc>
                <a:spcBef>
                  <a:spcPct val="50000"/>
                </a:spcBef>
                <a:buClr>
                  <a:srgbClr val="FFFF99"/>
                </a:buClr>
                <a:buFont typeface="Wingdings" pitchFamily="2" charset="2"/>
                <a:buChar char="w"/>
              </a:pPr>
              <a:r>
                <a:rPr lang="zh-CN" altLang="en-US" sz="2400">
                  <a:solidFill>
                    <a:schemeClr val="tx1"/>
                  </a:solidFill>
                </a:rPr>
                <a:t>性能</a:t>
              </a:r>
              <a:endParaRPr lang="en-US" altLang="zh-CN" sz="2400">
                <a:solidFill>
                  <a:schemeClr val="tx1"/>
                </a:solidFill>
              </a:endParaRPr>
            </a:p>
            <a:p>
              <a:pPr lvl="1" eaLnBrk="1" hangingPunct="1">
                <a:lnSpc>
                  <a:spcPct val="77000"/>
                </a:lnSpc>
                <a:spcBef>
                  <a:spcPct val="50000"/>
                </a:spcBef>
                <a:buClr>
                  <a:srgbClr val="DDDDDD"/>
                </a:buClr>
                <a:buFont typeface="Wingdings" pitchFamily="2" charset="2"/>
                <a:buChar char="Ø"/>
              </a:pPr>
              <a:r>
                <a:rPr lang="zh-CN" altLang="en-US" sz="2400">
                  <a:solidFill>
                    <a:schemeClr val="tx1"/>
                  </a:solidFill>
                </a:rPr>
                <a:t>基准测试</a:t>
              </a:r>
              <a:endParaRPr lang="en-US" altLang="zh-CN" sz="2400">
                <a:solidFill>
                  <a:schemeClr val="tx1"/>
                </a:solidFill>
              </a:endParaRPr>
            </a:p>
            <a:p>
              <a:pPr lvl="1" eaLnBrk="1" hangingPunct="1">
                <a:lnSpc>
                  <a:spcPct val="77000"/>
                </a:lnSpc>
                <a:spcBef>
                  <a:spcPct val="50000"/>
                </a:spcBef>
                <a:buClr>
                  <a:srgbClr val="DDDDDD"/>
                </a:buClr>
                <a:buFont typeface="Wingdings" pitchFamily="2" charset="2"/>
                <a:buChar char="Ø"/>
              </a:pPr>
              <a:r>
                <a:rPr lang="zh-CN" altLang="en-US" sz="2400">
                  <a:solidFill>
                    <a:schemeClr val="tx1"/>
                  </a:solidFill>
                </a:rPr>
                <a:t>竞争测试</a:t>
              </a:r>
              <a:endParaRPr lang="en-US" altLang="zh-CN" sz="2400">
                <a:solidFill>
                  <a:schemeClr val="tx1"/>
                </a:solidFill>
              </a:endParaRPr>
            </a:p>
            <a:p>
              <a:pPr lvl="1" eaLnBrk="1" hangingPunct="1">
                <a:lnSpc>
                  <a:spcPct val="77000"/>
                </a:lnSpc>
                <a:spcBef>
                  <a:spcPct val="50000"/>
                </a:spcBef>
                <a:buClr>
                  <a:srgbClr val="DDDDDD"/>
                </a:buClr>
                <a:buFont typeface="Wingdings" pitchFamily="2" charset="2"/>
                <a:buChar char="Ø"/>
              </a:pPr>
              <a:r>
                <a:rPr lang="zh-CN" altLang="en-US" sz="2400">
                  <a:solidFill>
                    <a:schemeClr val="tx1"/>
                  </a:solidFill>
                </a:rPr>
                <a:t>负载测试</a:t>
              </a:r>
              <a:endParaRPr lang="en-US" altLang="zh-CN" sz="2400">
                <a:solidFill>
                  <a:schemeClr val="tx1"/>
                </a:solidFill>
              </a:endParaRPr>
            </a:p>
            <a:p>
              <a:pPr lvl="1" eaLnBrk="1" hangingPunct="1">
                <a:lnSpc>
                  <a:spcPct val="77000"/>
                </a:lnSpc>
                <a:spcBef>
                  <a:spcPct val="50000"/>
                </a:spcBef>
                <a:buClr>
                  <a:srgbClr val="DDDDDD"/>
                </a:buClr>
                <a:buFont typeface="Wingdings" pitchFamily="2" charset="2"/>
                <a:buChar char="Ø"/>
              </a:pPr>
              <a:r>
                <a:rPr lang="zh-CN" altLang="en-US" sz="2400">
                  <a:solidFill>
                    <a:schemeClr val="tx1"/>
                  </a:solidFill>
                </a:rPr>
                <a:t>程序运行性能报告</a:t>
              </a:r>
              <a:endParaRPr lang="en-US" altLang="zh-CN" sz="2400">
                <a:solidFill>
                  <a:schemeClr val="tx1"/>
                </a:solidFill>
              </a:endParaRPr>
            </a:p>
            <a:p>
              <a:pPr eaLnBrk="1" hangingPunct="1">
                <a:lnSpc>
                  <a:spcPct val="70000"/>
                </a:lnSpc>
                <a:spcBef>
                  <a:spcPct val="50000"/>
                </a:spcBef>
                <a:buClr>
                  <a:srgbClr val="FFFF99"/>
                </a:buClr>
                <a:buFont typeface="Wingdings" pitchFamily="2" charset="2"/>
                <a:buChar char="w"/>
              </a:pPr>
              <a:r>
                <a:rPr lang="zh-CN" altLang="en-US" sz="2400">
                  <a:solidFill>
                    <a:schemeClr val="tx1"/>
                  </a:solidFill>
                </a:rPr>
                <a:t>可支持性</a:t>
              </a:r>
              <a:endParaRPr lang="en-US" altLang="zh-CN" sz="2400">
                <a:solidFill>
                  <a:schemeClr val="tx1"/>
                </a:solidFill>
              </a:endParaRPr>
            </a:p>
            <a:p>
              <a:pPr lvl="1" eaLnBrk="1" hangingPunct="1">
                <a:lnSpc>
                  <a:spcPct val="77000"/>
                </a:lnSpc>
                <a:spcBef>
                  <a:spcPct val="50000"/>
                </a:spcBef>
                <a:buClr>
                  <a:srgbClr val="DDDDDD"/>
                </a:buClr>
                <a:buFont typeface="Wingdings" pitchFamily="2" charset="2"/>
                <a:buChar char="Ø"/>
              </a:pPr>
              <a:r>
                <a:rPr lang="zh-CN" altLang="en-US" sz="2400">
                  <a:solidFill>
                    <a:schemeClr val="tx1"/>
                  </a:solidFill>
                </a:rPr>
                <a:t>配置测试</a:t>
              </a:r>
              <a:endParaRPr lang="en-US" altLang="zh-CN" sz="2400">
                <a:solidFill>
                  <a:schemeClr val="tx1"/>
                </a:solidFill>
              </a:endParaRPr>
            </a:p>
            <a:p>
              <a:pPr lvl="1" eaLnBrk="1" hangingPunct="1">
                <a:lnSpc>
                  <a:spcPct val="77000"/>
                </a:lnSpc>
                <a:spcBef>
                  <a:spcPct val="50000"/>
                </a:spcBef>
                <a:buClr>
                  <a:srgbClr val="DDDDDD"/>
                </a:buClr>
                <a:buFont typeface="Wingdings" pitchFamily="2" charset="2"/>
                <a:buChar char="Ø"/>
              </a:pPr>
              <a:r>
                <a:rPr lang="zh-CN" altLang="en-US" sz="2400">
                  <a:solidFill>
                    <a:schemeClr val="tx1"/>
                  </a:solidFill>
                </a:rPr>
                <a:t>安装测试</a:t>
              </a:r>
              <a:endParaRPr lang="en-US" altLang="zh-CN" sz="2400">
                <a:solidFill>
                  <a:schemeClr val="tx1"/>
                </a:solidFill>
              </a:endParaRPr>
            </a:p>
          </p:txBody>
        </p:sp>
      </p:grpSp>
      <p:sp>
        <p:nvSpPr>
          <p:cNvPr id="136196" name="Rectangle 7">
            <a:extLst>
              <a:ext uri="{FF2B5EF4-FFF2-40B4-BE49-F238E27FC236}">
                <a16:creationId xmlns:a16="http://schemas.microsoft.com/office/drawing/2014/main" id="{FBDB55E0-9585-104B-A815-7B847B380626}"/>
              </a:ext>
            </a:extLst>
          </p:cNvPr>
          <p:cNvSpPr>
            <a:spLocks noChangeArrowheads="1"/>
          </p:cNvSpPr>
          <p:nvPr/>
        </p:nvSpPr>
        <p:spPr bwMode="ltGray">
          <a:xfrm>
            <a:off x="3225800" y="5368925"/>
            <a:ext cx="5434013" cy="422275"/>
          </a:xfrm>
          <a:prstGeom prst="rect">
            <a:avLst/>
          </a:prstGeom>
          <a:solidFill>
            <a:srgbClr val="00808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8080"/>
            </a:extrusionClr>
            <a:contourClr>
              <a:srgbClr val="008080"/>
            </a:contourClr>
          </a:sp3d>
        </p:spPr>
        <p:txBody>
          <a:bodyPr lIns="107950" tIns="53975" rIns="107950" bIns="53975">
            <a:spAutoFit/>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lnSpc>
                <a:spcPct val="85000"/>
              </a:lnSpc>
            </a:pPr>
            <a:r>
              <a:rPr lang="zh-CN" altLang="en-US" sz="2400">
                <a:solidFill>
                  <a:schemeClr val="bg1"/>
                </a:solidFill>
              </a:rPr>
              <a:t>注意匹配补充性规格类型。</a:t>
            </a:r>
            <a:endParaRPr lang="en-US" altLang="zh-CN" sz="2400">
              <a:solidFill>
                <a:schemeClr val="bg1"/>
              </a:solidFill>
            </a:endParaRPr>
          </a:p>
        </p:txBody>
      </p:sp>
      <p:sp>
        <p:nvSpPr>
          <p:cNvPr id="7" name="灯片编号占位符 6">
            <a:extLst>
              <a:ext uri="{FF2B5EF4-FFF2-40B4-BE49-F238E27FC236}">
                <a16:creationId xmlns:a16="http://schemas.microsoft.com/office/drawing/2014/main" id="{DB79663E-9C20-FF4A-9820-A7A61C1A8352}"/>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E1C74575-C9BA-A447-895B-67BEBF27F0A6}" type="slidenum">
              <a:rPr kumimoji="0" lang="en-US" altLang="ko-KR" b="0">
                <a:solidFill>
                  <a:srgbClr val="FFFFFF"/>
                </a:solidFill>
                <a:latin typeface="Gulim" panose="020B0600000101010101" pitchFamily="34" charset="-127"/>
                <a:ea typeface="Gulim" panose="020B0600000101010101" pitchFamily="34" charset="-127"/>
              </a:rPr>
              <a:pPr eaLnBrk="1" hangingPunct="1"/>
              <a:t>123</a:t>
            </a:fld>
            <a:endParaRPr kumimoji="0" lang="en-US" altLang="ko-KR" b="0">
              <a:solidFill>
                <a:srgbClr val="FFFFFF"/>
              </a:solidFill>
              <a:latin typeface="Gulim" panose="020B0600000101010101" pitchFamily="34" charset="-127"/>
              <a:ea typeface="Gulim" panose="020B0600000101010101" pitchFamily="34" charset="-127"/>
            </a:endParaRPr>
          </a:p>
        </p:txBody>
      </p:sp>
    </p:spTree>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39E97507-BDCA-B748-A148-186A3A389E59}"/>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测试自动化和工具</a:t>
            </a:r>
            <a:endParaRPr lang="en-US" altLang="zh-CN">
              <a:ea typeface="宋体" panose="02010600030101010101" pitchFamily="2" charset="-122"/>
            </a:endParaRPr>
          </a:p>
        </p:txBody>
      </p:sp>
      <p:sp>
        <p:nvSpPr>
          <p:cNvPr id="137219" name="Rectangle 3">
            <a:extLst>
              <a:ext uri="{FF2B5EF4-FFF2-40B4-BE49-F238E27FC236}">
                <a16:creationId xmlns:a16="http://schemas.microsoft.com/office/drawing/2014/main" id="{1E13B09B-CDF5-5947-A1A4-F1A4B41C98B2}"/>
              </a:ext>
            </a:extLst>
          </p:cNvPr>
          <p:cNvSpPr>
            <a:spLocks noGrp="1" noChangeArrowheads="1"/>
          </p:cNvSpPr>
          <p:nvPr>
            <p:ph type="body" sz="half" idx="1"/>
          </p:nvPr>
        </p:nvSpPr>
        <p:spPr bwMode="auto">
          <a:xfrm>
            <a:off x="361950" y="1052513"/>
            <a:ext cx="5429250" cy="5043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90000"/>
              </a:lnSpc>
              <a:spcBef>
                <a:spcPts val="500"/>
              </a:spcBef>
              <a:spcAft>
                <a:spcPts val="500"/>
              </a:spcAft>
              <a:buFont typeface="Wingdings" pitchFamily="2" charset="2"/>
              <a:buChar char="Ø"/>
            </a:pPr>
            <a:r>
              <a:rPr lang="zh-CN" altLang="en-US" sz="2400">
                <a:latin typeface="黑体" panose="02010609060101010101" pitchFamily="49" charset="-122"/>
                <a:ea typeface="黑体" panose="02010609060101010101" pitchFamily="49" charset="-122"/>
              </a:rPr>
              <a:t>数据采集工具</a:t>
            </a:r>
            <a:endParaRPr lang="en-US" altLang="zh-CN" sz="2400">
              <a:latin typeface="黑体" panose="02010609060101010101" pitchFamily="49" charset="-122"/>
              <a:ea typeface="黑体" panose="02010609060101010101" pitchFamily="49" charset="-122"/>
            </a:endParaRPr>
          </a:p>
          <a:p>
            <a:pPr eaLnBrk="1" hangingPunct="1">
              <a:lnSpc>
                <a:spcPct val="190000"/>
              </a:lnSpc>
              <a:spcBef>
                <a:spcPts val="500"/>
              </a:spcBef>
              <a:spcAft>
                <a:spcPts val="500"/>
              </a:spcAft>
              <a:buFont typeface="Wingdings" pitchFamily="2" charset="2"/>
              <a:buChar char="Ø"/>
            </a:pPr>
            <a:r>
              <a:rPr lang="zh-CN" altLang="en-US" sz="2400">
                <a:latin typeface="黑体" panose="02010609060101010101" pitchFamily="49" charset="-122"/>
                <a:ea typeface="黑体" panose="02010609060101010101" pitchFamily="49" charset="-122"/>
              </a:rPr>
              <a:t>静态测量工具</a:t>
            </a:r>
            <a:endParaRPr lang="en-US" altLang="zh-CN" sz="2400">
              <a:latin typeface="黑体" panose="02010609060101010101" pitchFamily="49" charset="-122"/>
              <a:ea typeface="黑体" panose="02010609060101010101" pitchFamily="49" charset="-122"/>
            </a:endParaRPr>
          </a:p>
          <a:p>
            <a:pPr eaLnBrk="1" hangingPunct="1">
              <a:lnSpc>
                <a:spcPct val="190000"/>
              </a:lnSpc>
              <a:spcBef>
                <a:spcPts val="500"/>
              </a:spcBef>
              <a:spcAft>
                <a:spcPts val="500"/>
              </a:spcAft>
              <a:buFont typeface="Wingdings" pitchFamily="2" charset="2"/>
              <a:buChar char="Ø"/>
            </a:pPr>
            <a:r>
              <a:rPr lang="zh-CN" altLang="en-US" sz="2400">
                <a:latin typeface="黑体" panose="02010609060101010101" pitchFamily="49" charset="-122"/>
                <a:ea typeface="黑体" panose="02010609060101010101" pitchFamily="49" charset="-122"/>
              </a:rPr>
              <a:t>动态测量工具</a:t>
            </a:r>
            <a:endParaRPr lang="en-US" altLang="zh-CN" sz="2400">
              <a:latin typeface="黑体" panose="02010609060101010101" pitchFamily="49" charset="-122"/>
              <a:ea typeface="黑体" panose="02010609060101010101" pitchFamily="49" charset="-122"/>
            </a:endParaRPr>
          </a:p>
          <a:p>
            <a:pPr eaLnBrk="1" hangingPunct="1">
              <a:lnSpc>
                <a:spcPct val="190000"/>
              </a:lnSpc>
              <a:spcBef>
                <a:spcPts val="500"/>
              </a:spcBef>
              <a:spcAft>
                <a:spcPts val="500"/>
              </a:spcAft>
              <a:buFont typeface="Wingdings" pitchFamily="2" charset="2"/>
              <a:buChar char="Ø"/>
            </a:pPr>
            <a:r>
              <a:rPr lang="zh-CN" altLang="en-US" sz="2400">
                <a:latin typeface="黑体" panose="02010609060101010101" pitchFamily="49" charset="-122"/>
                <a:ea typeface="黑体" panose="02010609060101010101" pitchFamily="49" charset="-122"/>
              </a:rPr>
              <a:t>模拟器或者驱动器</a:t>
            </a:r>
            <a:endParaRPr lang="en-US" altLang="zh-CN" sz="2400">
              <a:latin typeface="黑体" panose="02010609060101010101" pitchFamily="49" charset="-122"/>
              <a:ea typeface="黑体" panose="02010609060101010101" pitchFamily="49" charset="-122"/>
            </a:endParaRPr>
          </a:p>
          <a:p>
            <a:pPr eaLnBrk="1" hangingPunct="1">
              <a:lnSpc>
                <a:spcPct val="190000"/>
              </a:lnSpc>
              <a:spcBef>
                <a:spcPts val="500"/>
              </a:spcBef>
              <a:spcAft>
                <a:spcPts val="500"/>
              </a:spcAft>
              <a:buFont typeface="Wingdings" pitchFamily="2" charset="2"/>
              <a:buChar char="Ø"/>
            </a:pPr>
            <a:r>
              <a:rPr lang="zh-CN" altLang="en-US" sz="2400">
                <a:latin typeface="黑体" panose="02010609060101010101" pitchFamily="49" charset="-122"/>
                <a:ea typeface="黑体" panose="02010609060101010101" pitchFamily="49" charset="-122"/>
              </a:rPr>
              <a:t>测试管理工具</a:t>
            </a:r>
            <a:endParaRPr lang="en-US" altLang="zh-CN" sz="2400">
              <a:latin typeface="黑体" panose="02010609060101010101" pitchFamily="49" charset="-122"/>
              <a:ea typeface="黑体" panose="02010609060101010101" pitchFamily="49" charset="-122"/>
            </a:endParaRPr>
          </a:p>
        </p:txBody>
      </p:sp>
      <p:pic>
        <p:nvPicPr>
          <p:cNvPr id="137220" name="Picture 12" descr="MPj03870920000[1]">
            <a:extLst>
              <a:ext uri="{FF2B5EF4-FFF2-40B4-BE49-F238E27FC236}">
                <a16:creationId xmlns:a16="http://schemas.microsoft.com/office/drawing/2014/main" id="{09AFCBFA-1CAE-F343-9348-F324E2E6E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8638" y="2078038"/>
            <a:ext cx="3263900" cy="232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d"/>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B28D488-5E45-0543-B949-FE4BCD973F78}"/>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217AA640-34F7-AB48-898E-26CD45DC6807}" type="slidenum">
              <a:rPr kumimoji="0" lang="en-US" altLang="ko-KR" b="0">
                <a:solidFill>
                  <a:srgbClr val="FFFFFF"/>
                </a:solidFill>
                <a:latin typeface="Gulim" panose="020B0600000101010101" pitchFamily="34" charset="-127"/>
                <a:ea typeface="Gulim" panose="020B0600000101010101" pitchFamily="34" charset="-127"/>
              </a:rPr>
              <a:pPr eaLnBrk="1" hangingPunct="1"/>
              <a:t>125</a:t>
            </a:fld>
            <a:endParaRPr kumimoji="0" lang="en-US" altLang="ko-KR" b="0">
              <a:solidFill>
                <a:srgbClr val="FFFFFF"/>
              </a:solidFill>
              <a:latin typeface="Gulim" panose="020B0600000101010101" pitchFamily="34" charset="-127"/>
              <a:ea typeface="Gulim" panose="020B0600000101010101" pitchFamily="34" charset="-127"/>
            </a:endParaRPr>
          </a:p>
        </p:txBody>
      </p:sp>
      <p:sp>
        <p:nvSpPr>
          <p:cNvPr id="138243" name="TextBox 3">
            <a:extLst>
              <a:ext uri="{FF2B5EF4-FFF2-40B4-BE49-F238E27FC236}">
                <a16:creationId xmlns:a16="http://schemas.microsoft.com/office/drawing/2014/main" id="{4E137A69-A84B-1746-B387-B794A68B5D6E}"/>
              </a:ext>
            </a:extLst>
          </p:cNvPr>
          <p:cNvSpPr txBox="1">
            <a:spLocks noChangeArrowheads="1"/>
          </p:cNvSpPr>
          <p:nvPr/>
        </p:nvSpPr>
        <p:spPr bwMode="auto">
          <a:xfrm>
            <a:off x="1116013" y="115888"/>
            <a:ext cx="7127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3600">
                <a:solidFill>
                  <a:schemeClr val="bg1"/>
                </a:solidFill>
              </a:rPr>
              <a:t>九个规程</a:t>
            </a:r>
          </a:p>
        </p:txBody>
      </p:sp>
      <p:sp>
        <p:nvSpPr>
          <p:cNvPr id="138244" name="TextBox 4">
            <a:extLst>
              <a:ext uri="{FF2B5EF4-FFF2-40B4-BE49-F238E27FC236}">
                <a16:creationId xmlns:a16="http://schemas.microsoft.com/office/drawing/2014/main" id="{376253BC-117D-0A4E-8DAC-7E39AFDE6310}"/>
              </a:ext>
            </a:extLst>
          </p:cNvPr>
          <p:cNvSpPr txBox="1">
            <a:spLocks noChangeArrowheads="1"/>
          </p:cNvSpPr>
          <p:nvPr/>
        </p:nvSpPr>
        <p:spPr bwMode="auto">
          <a:xfrm>
            <a:off x="2627313" y="1531938"/>
            <a:ext cx="4465637" cy="498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5000"/>
              </a:lnSpc>
              <a:buFont typeface="Gulim" panose="020B0600000101010101" pitchFamily="34" charset="-127"/>
              <a:buAutoNum type="circleNumDbPlain"/>
            </a:pPr>
            <a:r>
              <a:rPr lang="zh-CN" altLang="en-US" sz="2400">
                <a:solidFill>
                  <a:schemeClr val="tx1"/>
                </a:solidFill>
              </a:rPr>
              <a:t>需求规程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业务建模规程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配置和变更管理规程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环境规程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项目管理规程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分析与设计规程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实施规程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测试规程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部署规程</a:t>
            </a:r>
            <a:endParaRPr lang="en-US" altLang="zh-CN" sz="2400">
              <a:solidFill>
                <a:schemeClr val="tx1"/>
              </a:solidFill>
            </a:endParaRPr>
          </a:p>
          <a:p>
            <a:pPr eaLnBrk="1" hangingPunct="1">
              <a:buFont typeface="Arial" panose="020B0604020202020204" pitchFamily="34" charset="0"/>
              <a:buChar char="•"/>
            </a:pPr>
            <a:endParaRPr lang="en-US" altLang="zh-CN" sz="2400">
              <a:solidFill>
                <a:schemeClr val="tx1"/>
              </a:solidFill>
            </a:endParaRPr>
          </a:p>
          <a:p>
            <a:pPr eaLnBrk="1" hangingPunct="1">
              <a:buFont typeface="Arial" panose="020B0604020202020204" pitchFamily="34" charset="0"/>
              <a:buChar char="•"/>
            </a:pPr>
            <a:endParaRPr lang="zh-CN" altLang="en-US" sz="2400">
              <a:solidFill>
                <a:schemeClr val="tx1"/>
              </a:solidFill>
            </a:endParaRPr>
          </a:p>
        </p:txBody>
      </p:sp>
      <p:sp>
        <p:nvSpPr>
          <p:cNvPr id="4" name="右箭头 3">
            <a:extLst>
              <a:ext uri="{FF2B5EF4-FFF2-40B4-BE49-F238E27FC236}">
                <a16:creationId xmlns:a16="http://schemas.microsoft.com/office/drawing/2014/main" id="{28877FDC-A9ED-1C43-BF9E-C462F1C89C6D}"/>
              </a:ext>
            </a:extLst>
          </p:cNvPr>
          <p:cNvSpPr/>
          <p:nvPr/>
        </p:nvSpPr>
        <p:spPr bwMode="auto">
          <a:xfrm>
            <a:off x="1814513" y="5229225"/>
            <a:ext cx="508000" cy="503238"/>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
        <p:nvSpPr>
          <p:cNvPr id="138246" name="AutoShape 6">
            <a:extLst>
              <a:ext uri="{FF2B5EF4-FFF2-40B4-BE49-F238E27FC236}">
                <a16:creationId xmlns:a16="http://schemas.microsoft.com/office/drawing/2014/main" id="{AB03CA85-18C7-CC41-A5D1-4973CCFDC007}"/>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2F50BA5B-E958-804F-89F2-D7652E51F909}"/>
              </a:ext>
            </a:extLst>
          </p:cNvPr>
          <p:cNvSpPr>
            <a:spLocks noGrp="1" noChangeArrowheads="1"/>
          </p:cNvSpPr>
          <p:nvPr>
            <p:ph type="title"/>
          </p:nvPr>
        </p:nvSpPr>
        <p:spPr bwMode="auto">
          <a:xfrm>
            <a:off x="76200" y="0"/>
            <a:ext cx="8686800" cy="647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a:t>
            </a:r>
            <a:r>
              <a:rPr lang="en-US" altLang="zh-CN">
                <a:ea typeface="宋体" panose="02010600030101010101" pitchFamily="2" charset="-122"/>
              </a:rPr>
              <a:t>9</a:t>
            </a:r>
            <a:r>
              <a:rPr lang="zh-CN" altLang="en-US">
                <a:ea typeface="宋体" panose="02010600030101010101" pitchFamily="2" charset="-122"/>
              </a:rPr>
              <a:t>）部署规程</a:t>
            </a:r>
            <a:endParaRPr lang="en-US" altLang="zh-CN">
              <a:ea typeface="宋体" panose="02010600030101010101" pitchFamily="2" charset="-122"/>
            </a:endParaRPr>
          </a:p>
        </p:txBody>
      </p:sp>
      <p:sp>
        <p:nvSpPr>
          <p:cNvPr id="141315" name="Rectangle 3">
            <a:extLst>
              <a:ext uri="{FF2B5EF4-FFF2-40B4-BE49-F238E27FC236}">
                <a16:creationId xmlns:a16="http://schemas.microsoft.com/office/drawing/2014/main" id="{3846B470-A96D-3647-BA4B-65FB9324265E}"/>
              </a:ext>
            </a:extLst>
          </p:cNvPr>
          <p:cNvSpPr>
            <a:spLocks noGrp="1" noChangeArrowheads="1"/>
          </p:cNvSpPr>
          <p:nvPr>
            <p:ph type="body" idx="1"/>
          </p:nvPr>
        </p:nvSpPr>
        <p:spPr bwMode="auto">
          <a:xfrm>
            <a:off x="50800" y="1268413"/>
            <a:ext cx="8915400" cy="5257800"/>
          </a:xfrm>
        </p:spPr>
        <p:txBody>
          <a:bodyPr vert="horz" wrap="square" lIns="91440" tIns="45720" rIns="91440" bIns="45720" numCol="1" anchor="t" anchorCtr="0" compatLnSpc="1">
            <a:prstTxWarp prst="textNoShape">
              <a:avLst/>
            </a:prstTxWarp>
          </a:bodyPr>
          <a:lstStyle/>
          <a:p>
            <a:pPr eaLnBrk="1" hangingPunct="1">
              <a:lnSpc>
                <a:spcPct val="90000"/>
              </a:lnSpc>
            </a:pPr>
            <a:r>
              <a:rPr lang="zh-CN" altLang="en-US" sz="2400"/>
              <a:t>目的：管理确保软件产品对最终用户可行的活动，比如：</a:t>
            </a:r>
            <a:endParaRPr lang="en-US" altLang="zh-CN" sz="2400"/>
          </a:p>
          <a:p>
            <a:pPr eaLnBrk="1" hangingPunct="1">
              <a:lnSpc>
                <a:spcPct val="90000"/>
              </a:lnSpc>
              <a:buFont typeface="Wingdings" pitchFamily="2" charset="2"/>
              <a:buNone/>
            </a:pPr>
            <a:endParaRPr lang="en-US" altLang="zh-CN" sz="2400"/>
          </a:p>
          <a:p>
            <a:pPr lvl="1" eaLnBrk="1" hangingPunct="1">
              <a:lnSpc>
                <a:spcPct val="80000"/>
              </a:lnSpc>
              <a:buFont typeface="Wingdings" pitchFamily="2" charset="2"/>
              <a:buChar char="Ø"/>
            </a:pPr>
            <a:r>
              <a:rPr lang="zh-CN" altLang="en-US" sz="2400"/>
              <a:t>产品部署</a:t>
            </a:r>
            <a:br>
              <a:rPr lang="en-US" altLang="zh-CN" sz="2400"/>
            </a:br>
            <a:endParaRPr lang="en-US" altLang="zh-CN" sz="2400"/>
          </a:p>
          <a:p>
            <a:pPr lvl="1" eaLnBrk="1" hangingPunct="1">
              <a:lnSpc>
                <a:spcPct val="80000"/>
              </a:lnSpc>
              <a:buFont typeface="Wingdings" pitchFamily="2" charset="2"/>
              <a:buChar char="Ø"/>
            </a:pPr>
            <a:r>
              <a:rPr lang="zh-CN" altLang="en-US" sz="2400"/>
              <a:t>安装和目标站点测试</a:t>
            </a:r>
            <a:br>
              <a:rPr lang="en-US" altLang="zh-CN" sz="2400"/>
            </a:br>
            <a:endParaRPr lang="en-US" altLang="zh-CN" sz="2400"/>
          </a:p>
          <a:p>
            <a:pPr lvl="1" eaLnBrk="1" hangingPunct="1">
              <a:lnSpc>
                <a:spcPct val="80000"/>
              </a:lnSpc>
              <a:buFont typeface="Wingdings" pitchFamily="2" charset="2"/>
              <a:buChar char="Ø"/>
            </a:pPr>
            <a:r>
              <a:rPr lang="en-US" altLang="zh-CN" sz="2400"/>
              <a:t>Beta </a:t>
            </a:r>
            <a:r>
              <a:rPr lang="zh-CN" altLang="en-US" sz="2400"/>
              <a:t>测试</a:t>
            </a:r>
            <a:br>
              <a:rPr lang="en-US" altLang="zh-CN" sz="2400"/>
            </a:br>
            <a:endParaRPr lang="en-US" altLang="zh-CN" sz="2400"/>
          </a:p>
          <a:p>
            <a:pPr lvl="1" eaLnBrk="1" hangingPunct="1">
              <a:lnSpc>
                <a:spcPct val="80000"/>
              </a:lnSpc>
              <a:buFont typeface="Wingdings" pitchFamily="2" charset="2"/>
              <a:buChar char="Ø"/>
            </a:pPr>
            <a:r>
              <a:rPr lang="zh-CN" altLang="en-US" sz="2400"/>
              <a:t>创建最终用户支撑材料</a:t>
            </a:r>
            <a:br>
              <a:rPr lang="en-US" altLang="zh-CN" sz="2400"/>
            </a:br>
            <a:endParaRPr lang="en-US" altLang="zh-CN" sz="2400"/>
          </a:p>
          <a:p>
            <a:pPr lvl="1" eaLnBrk="1" hangingPunct="1">
              <a:lnSpc>
                <a:spcPct val="80000"/>
              </a:lnSpc>
              <a:buFont typeface="Wingdings" pitchFamily="2" charset="2"/>
              <a:buChar char="Ø"/>
            </a:pPr>
            <a:r>
              <a:rPr lang="zh-CN" altLang="en-US" sz="2400"/>
              <a:t>创建用户培训材料</a:t>
            </a:r>
            <a:br>
              <a:rPr lang="en-US" altLang="zh-CN" sz="2400"/>
            </a:br>
            <a:endParaRPr lang="en-US" altLang="zh-CN" sz="2400"/>
          </a:p>
          <a:p>
            <a:pPr lvl="1" eaLnBrk="1" hangingPunct="1">
              <a:lnSpc>
                <a:spcPct val="80000"/>
              </a:lnSpc>
              <a:buFont typeface="Wingdings" pitchFamily="2" charset="2"/>
              <a:buChar char="Ø"/>
            </a:pPr>
            <a:r>
              <a:rPr lang="zh-CN" altLang="en-US" sz="2400"/>
              <a:t>发布到客户</a:t>
            </a:r>
            <a:r>
              <a:rPr lang="en-US" altLang="zh-CN" sz="2400"/>
              <a:t>(</a:t>
            </a:r>
            <a:r>
              <a:rPr lang="zh-CN" altLang="en-US" sz="2400"/>
              <a:t>安装包、下载站点等等的形式</a:t>
            </a:r>
            <a:r>
              <a:rPr lang="en-US" altLang="zh-CN" sz="2400"/>
              <a:t>)</a:t>
            </a:r>
          </a:p>
        </p:txBody>
      </p:sp>
    </p:spTree>
  </p:cSld>
  <p:clrMapOvr>
    <a:masterClrMapping/>
  </p:clrMapOvr>
  <p:transition spd="slow"/>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8277E8C-3AE8-A54E-8B42-AEB9CDA2D39C}"/>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60F0670F-8A71-5945-81BF-6C1E549DF86A}" type="slidenum">
              <a:rPr kumimoji="0" lang="en-US" altLang="ko-KR" b="0">
                <a:solidFill>
                  <a:srgbClr val="FFFFFF"/>
                </a:solidFill>
                <a:latin typeface="Gulim" panose="020B0600000101010101" pitchFamily="34" charset="-127"/>
                <a:ea typeface="Gulim" panose="020B0600000101010101" pitchFamily="34" charset="-127"/>
              </a:rPr>
              <a:pPr eaLnBrk="1" hangingPunct="1"/>
              <a:t>127</a:t>
            </a:fld>
            <a:endParaRPr kumimoji="0" lang="en-US" altLang="ko-KR" b="0">
              <a:solidFill>
                <a:srgbClr val="FFFFFF"/>
              </a:solidFill>
              <a:latin typeface="Gulim" panose="020B0600000101010101" pitchFamily="34" charset="-127"/>
              <a:ea typeface="Gulim" panose="020B0600000101010101" pitchFamily="34" charset="-127"/>
            </a:endParaRPr>
          </a:p>
        </p:txBody>
      </p:sp>
      <p:sp>
        <p:nvSpPr>
          <p:cNvPr id="6161" name="Rectangle 47">
            <a:extLst>
              <a:ext uri="{FF2B5EF4-FFF2-40B4-BE49-F238E27FC236}">
                <a16:creationId xmlns:a16="http://schemas.microsoft.com/office/drawing/2014/main" id="{F501E540-D4DB-0541-855B-9A6F94C27068}"/>
              </a:ext>
            </a:extLst>
          </p:cNvPr>
          <p:cNvSpPr>
            <a:spLocks noChangeArrowheads="1"/>
          </p:cNvSpPr>
          <p:nvPr/>
        </p:nvSpPr>
        <p:spPr bwMode="auto">
          <a:xfrm>
            <a:off x="636588" y="95250"/>
            <a:ext cx="7747000" cy="641350"/>
          </a:xfrm>
          <a:prstGeom prst="rect">
            <a:avLst/>
          </a:prstGeom>
          <a:noFill/>
          <a:ln>
            <a:noFill/>
          </a:ln>
          <a:effectLst/>
        </p:spPr>
        <p:txBody>
          <a:bodyPr anchor="ct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latinLnBrk="1"/>
            <a:r>
              <a:rPr lang="zh-CN" altLang="en-US" sz="3600">
                <a:solidFill>
                  <a:srgbClr val="FEFEFE"/>
                </a:solidFill>
                <a:effectLst>
                  <a:outerShdw blurRad="38100" dist="38100" dir="2700000" algn="tl">
                    <a:srgbClr val="4D4D4D"/>
                  </a:outerShdw>
                </a:effectLst>
                <a:latin typeface="Arial" panose="020B0604020202020204" pitchFamily="34" charset="0"/>
              </a:rPr>
              <a:t>本章主要知识点</a:t>
            </a:r>
          </a:p>
        </p:txBody>
      </p:sp>
      <p:sp>
        <p:nvSpPr>
          <p:cNvPr id="134148" name="TextBox 2">
            <a:extLst>
              <a:ext uri="{FF2B5EF4-FFF2-40B4-BE49-F238E27FC236}">
                <a16:creationId xmlns:a16="http://schemas.microsoft.com/office/drawing/2014/main" id="{BE38F2E7-1C59-1D44-896F-768F9898F851}"/>
              </a:ext>
            </a:extLst>
          </p:cNvPr>
          <p:cNvSpPr txBox="1">
            <a:spLocks noChangeArrowheads="1"/>
          </p:cNvSpPr>
          <p:nvPr/>
        </p:nvSpPr>
        <p:spPr bwMode="auto">
          <a:xfrm>
            <a:off x="1979613" y="1916113"/>
            <a:ext cx="4694237" cy="2432050"/>
          </a:xfrm>
          <a:prstGeom prst="rect">
            <a:avLst/>
          </a:prstGeom>
          <a:noFill/>
          <a:ln w="9525">
            <a:noFill/>
            <a:miter lim="800000"/>
            <a:headEnd/>
            <a:tailEnd/>
          </a:ln>
        </p:spPr>
        <p:txBody>
          <a:bodyPr>
            <a:spAutoFit/>
          </a:bodyPr>
          <a:lstStyle>
            <a:lvl1pPr marL="857250" indent="-85725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Gulim" panose="020B0600000101010101" pitchFamily="34" charset="-127"/>
              <a:buAutoNum type="romanUcPeriod"/>
            </a:pPr>
            <a:r>
              <a:rPr lang="en-US" altLang="zh-CN" sz="4000">
                <a:solidFill>
                  <a:schemeClr val="tx1"/>
                </a:solidFill>
              </a:rPr>
              <a:t>RUP</a:t>
            </a:r>
          </a:p>
          <a:p>
            <a:pPr eaLnBrk="1" hangingPunct="1">
              <a:buFont typeface="Gulim" panose="020B0600000101010101" pitchFamily="34" charset="-127"/>
              <a:buAutoNum type="romanUcPeriod"/>
            </a:pPr>
            <a:endParaRPr lang="en-US" altLang="zh-CN" sz="4000">
              <a:solidFill>
                <a:schemeClr val="tx1"/>
              </a:solidFill>
            </a:endParaRPr>
          </a:p>
          <a:p>
            <a:pPr eaLnBrk="1" hangingPunct="1">
              <a:buFont typeface="Gulim" panose="020B0600000101010101" pitchFamily="34" charset="-127"/>
              <a:buAutoNum type="romanUcPeriod"/>
            </a:pPr>
            <a:r>
              <a:rPr lang="zh-CN" altLang="en-US" sz="4000">
                <a:solidFill>
                  <a:schemeClr val="tx1"/>
                </a:solidFill>
              </a:rPr>
              <a:t>敏捷过程</a:t>
            </a:r>
            <a:endParaRPr lang="en-US" altLang="zh-CN" sz="4000">
              <a:solidFill>
                <a:schemeClr val="tx1"/>
              </a:solidFill>
            </a:endParaRPr>
          </a:p>
          <a:p>
            <a:pPr eaLnBrk="1" hangingPunct="1">
              <a:buFont typeface="Gulim" panose="020B0600000101010101" pitchFamily="34" charset="-127"/>
              <a:buAutoNum type="romanUcPeriod"/>
            </a:pPr>
            <a:endParaRPr lang="en-US" altLang="zh-CN" sz="3200">
              <a:solidFill>
                <a:schemeClr val="tx1"/>
              </a:solidFill>
            </a:endParaRPr>
          </a:p>
        </p:txBody>
      </p:sp>
      <p:sp>
        <p:nvSpPr>
          <p:cNvPr id="140293" name="AutoShape 6">
            <a:extLst>
              <a:ext uri="{FF2B5EF4-FFF2-40B4-BE49-F238E27FC236}">
                <a16:creationId xmlns:a16="http://schemas.microsoft.com/office/drawing/2014/main" id="{BFD1E27A-3383-1043-A699-B37392E4F305}"/>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r>
              <a:rPr lang="en-US" altLang="zh-CN" sz="2800" b="0">
                <a:solidFill>
                  <a:srgbClr val="663300"/>
                </a:solidFill>
              </a:rPr>
              <a:t>   </a:t>
            </a:r>
            <a:endParaRPr lang="en-US" altLang="zh-CN" sz="2000" b="0"/>
          </a:p>
        </p:txBody>
      </p:sp>
      <p:sp>
        <p:nvSpPr>
          <p:cNvPr id="9" name="右箭头 8">
            <a:extLst>
              <a:ext uri="{FF2B5EF4-FFF2-40B4-BE49-F238E27FC236}">
                <a16:creationId xmlns:a16="http://schemas.microsoft.com/office/drawing/2014/main" id="{758B4EE5-0710-E046-A071-5B2B82D3B4DA}"/>
              </a:ext>
            </a:extLst>
          </p:cNvPr>
          <p:cNvSpPr/>
          <p:nvPr/>
        </p:nvSpPr>
        <p:spPr bwMode="auto">
          <a:xfrm>
            <a:off x="1211263" y="3248025"/>
            <a:ext cx="574675" cy="503238"/>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Tree>
  </p:cSld>
  <p:clrMapOvr>
    <a:masterClrMapping/>
  </p:clrMapOvr>
  <p:transition spd="slow"/>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314" name="组合 4133">
            <a:extLst>
              <a:ext uri="{FF2B5EF4-FFF2-40B4-BE49-F238E27FC236}">
                <a16:creationId xmlns:a16="http://schemas.microsoft.com/office/drawing/2014/main" id="{3E546CCB-BF0D-DC4E-B5D8-A0D68918BDD1}"/>
              </a:ext>
            </a:extLst>
          </p:cNvPr>
          <p:cNvGrpSpPr>
            <a:grpSpLocks/>
          </p:cNvGrpSpPr>
          <p:nvPr/>
        </p:nvGrpSpPr>
        <p:grpSpPr bwMode="auto">
          <a:xfrm>
            <a:off x="762000" y="1752600"/>
            <a:ext cx="7407275" cy="703263"/>
            <a:chOff x="762000" y="1752600"/>
            <a:chExt cx="7407275" cy="703130"/>
          </a:xfrm>
        </p:grpSpPr>
        <p:sp>
          <p:nvSpPr>
            <p:cNvPr id="144" name="AutoShape 11">
              <a:extLst>
                <a:ext uri="{FF2B5EF4-FFF2-40B4-BE49-F238E27FC236}">
                  <a16:creationId xmlns:a16="http://schemas.microsoft.com/office/drawing/2014/main" id="{4851726B-F658-A543-801E-38F60F00B1A7}"/>
                </a:ext>
              </a:extLst>
            </p:cNvPr>
            <p:cNvSpPr>
              <a:spLocks noChangeArrowheads="1"/>
            </p:cNvSpPr>
            <p:nvPr/>
          </p:nvSpPr>
          <p:spPr bwMode="gray">
            <a:xfrm>
              <a:off x="2838450" y="1768472"/>
              <a:ext cx="5330825" cy="687258"/>
            </a:xfrm>
            <a:prstGeom prst="roundRect">
              <a:avLst>
                <a:gd name="adj" fmla="val 11505"/>
              </a:avLst>
            </a:prstGeom>
            <a:solidFill>
              <a:srgbClr val="333399">
                <a:alpha val="50000"/>
              </a:srgbClr>
            </a:solidFill>
            <a:ln>
              <a:noFill/>
            </a:ln>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grpSp>
          <p:nvGrpSpPr>
            <p:cNvPr id="141332" name="Group 12">
              <a:extLst>
                <a:ext uri="{FF2B5EF4-FFF2-40B4-BE49-F238E27FC236}">
                  <a16:creationId xmlns:a16="http://schemas.microsoft.com/office/drawing/2014/main" id="{2A15019D-A90B-AF49-AC46-3B7BE134FCF1}"/>
                </a:ext>
              </a:extLst>
            </p:cNvPr>
            <p:cNvGrpSpPr>
              <a:grpSpLocks/>
            </p:cNvGrpSpPr>
            <p:nvPr/>
          </p:nvGrpSpPr>
          <p:grpSpPr bwMode="auto">
            <a:xfrm>
              <a:off x="762000" y="1752600"/>
              <a:ext cx="2606675" cy="687388"/>
              <a:chOff x="378" y="1065"/>
              <a:chExt cx="1785" cy="433"/>
            </a:xfrm>
          </p:grpSpPr>
          <p:sp>
            <p:nvSpPr>
              <p:cNvPr id="146" name="AutoShape 13">
                <a:extLst>
                  <a:ext uri="{FF2B5EF4-FFF2-40B4-BE49-F238E27FC236}">
                    <a16:creationId xmlns:a16="http://schemas.microsoft.com/office/drawing/2014/main" id="{29B4A7AD-E5D5-6C42-B88B-706A6CF5F423}"/>
                  </a:ext>
                </a:extLst>
              </p:cNvPr>
              <p:cNvSpPr>
                <a:spLocks noChangeArrowheads="1"/>
              </p:cNvSpPr>
              <p:nvPr/>
            </p:nvSpPr>
            <p:spPr bwMode="gray">
              <a:xfrm>
                <a:off x="1921" y="1152"/>
                <a:ext cx="242" cy="240"/>
              </a:xfrm>
              <a:prstGeom prst="rightArrow">
                <a:avLst>
                  <a:gd name="adj1" fmla="val 50000"/>
                  <a:gd name="adj2" fmla="val 59422"/>
                </a:avLst>
              </a:prstGeom>
              <a:solidFill>
                <a:srgbClr val="F8F8F8"/>
              </a:solidFill>
              <a:ln w="9525">
                <a:noFill/>
                <a:miter lim="800000"/>
                <a:headEnd/>
                <a:tailEnd/>
              </a:ln>
              <a:effectLst>
                <a:outerShdw dist="71842" dir="2700000" algn="ctr" rotWithShape="0">
                  <a:srgbClr val="010101">
                    <a:alpha val="50000"/>
                  </a:srgbClr>
                </a:outerShdw>
              </a:effectLst>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sp>
            <p:nvSpPr>
              <p:cNvPr id="147" name="Freeform 14">
                <a:extLst>
                  <a:ext uri="{FF2B5EF4-FFF2-40B4-BE49-F238E27FC236}">
                    <a16:creationId xmlns:a16="http://schemas.microsoft.com/office/drawing/2014/main" id="{3B36E67E-C57B-DB49-BEBC-3E64EE90C0A6}"/>
                  </a:ext>
                </a:extLst>
              </p:cNvPr>
              <p:cNvSpPr>
                <a:spLocks/>
              </p:cNvSpPr>
              <p:nvPr/>
            </p:nvSpPr>
            <p:spPr bwMode="gray">
              <a:xfrm>
                <a:off x="378" y="1065"/>
                <a:ext cx="1549" cy="433"/>
              </a:xfrm>
              <a:custGeom>
                <a:avLst/>
                <a:gdLst>
                  <a:gd name="T0" fmla="*/ 83 w 1071"/>
                  <a:gd name="T1" fmla="*/ 0 h 307"/>
                  <a:gd name="T2" fmla="*/ 1069 w 1071"/>
                  <a:gd name="T3" fmla="*/ 0 h 307"/>
                  <a:gd name="T4" fmla="*/ 1069 w 1071"/>
                  <a:gd name="T5" fmla="*/ 198 h 307"/>
                  <a:gd name="T6" fmla="*/ 1055 w 1071"/>
                  <a:gd name="T7" fmla="*/ 270 h 307"/>
                  <a:gd name="T8" fmla="*/ 987 w 1071"/>
                  <a:gd name="T9" fmla="*/ 302 h 307"/>
                  <a:gd name="T10" fmla="*/ 0 w 1071"/>
                  <a:gd name="T11" fmla="*/ 307 h 307"/>
                  <a:gd name="T12" fmla="*/ 0 w 1071"/>
                  <a:gd name="T13" fmla="*/ 89 h 307"/>
                  <a:gd name="T14" fmla="*/ 21 w 1071"/>
                  <a:gd name="T15" fmla="*/ 18 h 307"/>
                  <a:gd name="T16" fmla="*/ 83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1"/>
                  <a:gd name="T28" fmla="*/ 0 h 307"/>
                  <a:gd name="T29" fmla="*/ 1071 w 1071"/>
                  <a:gd name="T30" fmla="*/ 307 h 3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gradFill rotWithShape="1">
                <a:gsLst>
                  <a:gs pos="0">
                    <a:srgbClr val="333399">
                      <a:gamma/>
                      <a:shade val="66275"/>
                      <a:invGamma/>
                    </a:srgbClr>
                  </a:gs>
                  <a:gs pos="50000">
                    <a:srgbClr val="333399"/>
                  </a:gs>
                  <a:gs pos="100000">
                    <a:srgbClr val="333399">
                      <a:gamma/>
                      <a:shade val="66275"/>
                      <a:invGamma/>
                    </a:srgbClr>
                  </a:gs>
                </a:gsLst>
                <a:lin ang="5400000" scaled="1"/>
              </a:gradFill>
              <a:ln w="28575">
                <a:solidFill>
                  <a:srgbClr val="FFFFFF"/>
                </a:solidFill>
                <a:round/>
                <a:headEnd/>
                <a:tailEnd/>
              </a:ln>
              <a:effectLst>
                <a:outerShdw dist="71842" dir="2700000" algn="ctr" rotWithShape="0">
                  <a:srgbClr val="000000">
                    <a:alpha val="50000"/>
                  </a:srgbClr>
                </a:outerShdw>
              </a:effectLst>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grpSp>
        <p:sp>
          <p:nvSpPr>
            <p:cNvPr id="152" name="Rectangle 26">
              <a:extLst>
                <a:ext uri="{FF2B5EF4-FFF2-40B4-BE49-F238E27FC236}">
                  <a16:creationId xmlns:a16="http://schemas.microsoft.com/office/drawing/2014/main" id="{6980BAF8-C394-A74A-8C3F-26798A496B5B}"/>
                </a:ext>
              </a:extLst>
            </p:cNvPr>
            <p:cNvSpPr>
              <a:spLocks noChangeArrowheads="1"/>
            </p:cNvSpPr>
            <p:nvPr/>
          </p:nvSpPr>
          <p:spPr bwMode="gray">
            <a:xfrm>
              <a:off x="955675" y="1904971"/>
              <a:ext cx="1836738" cy="399974"/>
            </a:xfrm>
            <a:prstGeom prst="rect">
              <a:avLst/>
            </a:prstGeom>
            <a:noFill/>
            <a:ln w="9525" algn="ctr">
              <a:noFill/>
              <a:miter lim="800000"/>
              <a:headEnd/>
              <a:tailEnd/>
            </a:ln>
            <a:effectLst/>
          </p:spPr>
          <p:txBody>
            <a:bodyPr>
              <a:spAutoFit/>
            </a:bodyPr>
            <a:lstStyle/>
            <a:p>
              <a:pPr algn="ctr" eaLnBrk="0" hangingPunct="0">
                <a:buFont typeface="Wingdings" pitchFamily="2" charset="2"/>
                <a:buNone/>
                <a:defRPr/>
              </a:pPr>
              <a:r>
                <a:rPr lang="zh-CN" altLang="en-US" sz="2000" dirty="0">
                  <a:solidFill>
                    <a:srgbClr val="FEFEFE"/>
                  </a:solidFill>
                  <a:effectLst>
                    <a:outerShdw blurRad="38100" dist="38100" dir="2700000" algn="tl">
                      <a:srgbClr val="000000"/>
                    </a:outerShdw>
                  </a:effectLst>
                  <a:latin typeface="Arial" charset="0"/>
                  <a:ea typeface="Gulim"/>
                </a:rPr>
                <a:t>敏捷方法</a:t>
              </a:r>
              <a:endParaRPr lang="en-US" sz="2000" dirty="0">
                <a:solidFill>
                  <a:srgbClr val="FEFEFE"/>
                </a:solidFill>
                <a:effectLst>
                  <a:outerShdw blurRad="38100" dist="38100" dir="2700000" algn="tl">
                    <a:srgbClr val="000000"/>
                  </a:outerShdw>
                </a:effectLst>
                <a:latin typeface="Arial" charset="0"/>
                <a:ea typeface="Gulim"/>
              </a:endParaRPr>
            </a:p>
          </p:txBody>
        </p:sp>
        <p:sp>
          <p:nvSpPr>
            <p:cNvPr id="141334" name="Text Box 31">
              <a:extLst>
                <a:ext uri="{FF2B5EF4-FFF2-40B4-BE49-F238E27FC236}">
                  <a16:creationId xmlns:a16="http://schemas.microsoft.com/office/drawing/2014/main" id="{205CB439-1D99-A345-B81C-EA2DDC7DAE8F}"/>
                </a:ext>
              </a:extLst>
            </p:cNvPr>
            <p:cNvSpPr txBox="1">
              <a:spLocks noChangeArrowheads="1"/>
            </p:cNvSpPr>
            <p:nvPr/>
          </p:nvSpPr>
          <p:spPr bwMode="auto">
            <a:xfrm>
              <a:off x="3352800" y="1781175"/>
              <a:ext cx="4800600" cy="646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buFont typeface="Wingdings" pitchFamily="2" charset="2"/>
                <a:buNone/>
              </a:pPr>
              <a:r>
                <a:rPr lang="zh-CN" altLang="en-US">
                  <a:solidFill>
                    <a:srgbClr val="000000"/>
                  </a:solidFill>
                  <a:latin typeface="Arial" panose="020B0604020202020204" pitchFamily="34" charset="0"/>
                  <a:cs typeface="Arial" panose="020B0604020202020204" pitchFamily="34" charset="0"/>
                </a:rPr>
                <a:t>讲解什么是敏捷软件开发，敏捷方法的项目计划，敏捷项目管理以及为什么使用敏捷。</a:t>
              </a:r>
              <a:endParaRPr lang="en-US" altLang="zh-CN">
                <a:solidFill>
                  <a:srgbClr val="000000"/>
                </a:solidFill>
                <a:latin typeface="Arial" panose="020B0604020202020204" pitchFamily="34" charset="0"/>
                <a:cs typeface="Arial" panose="020B0604020202020204" pitchFamily="34" charset="0"/>
              </a:endParaRPr>
            </a:p>
          </p:txBody>
        </p:sp>
      </p:grpSp>
      <p:grpSp>
        <p:nvGrpSpPr>
          <p:cNvPr id="141315" name="组合 4130">
            <a:extLst>
              <a:ext uri="{FF2B5EF4-FFF2-40B4-BE49-F238E27FC236}">
                <a16:creationId xmlns:a16="http://schemas.microsoft.com/office/drawing/2014/main" id="{93141DA6-DCB7-6640-8E6B-2CBD4224DF1B}"/>
              </a:ext>
            </a:extLst>
          </p:cNvPr>
          <p:cNvGrpSpPr>
            <a:grpSpLocks/>
          </p:cNvGrpSpPr>
          <p:nvPr/>
        </p:nvGrpSpPr>
        <p:grpSpPr bwMode="auto">
          <a:xfrm>
            <a:off x="727075" y="3021013"/>
            <a:ext cx="7656513" cy="695325"/>
            <a:chOff x="727075" y="2794000"/>
            <a:chExt cx="7656513" cy="695325"/>
          </a:xfrm>
        </p:grpSpPr>
        <p:sp>
          <p:nvSpPr>
            <p:cNvPr id="141325" name="AutoShape 19">
              <a:extLst>
                <a:ext uri="{FF2B5EF4-FFF2-40B4-BE49-F238E27FC236}">
                  <a16:creationId xmlns:a16="http://schemas.microsoft.com/office/drawing/2014/main" id="{0A43A9BF-084A-454C-AA02-B033EE5A19BA}"/>
                </a:ext>
              </a:extLst>
            </p:cNvPr>
            <p:cNvSpPr>
              <a:spLocks noChangeArrowheads="1"/>
            </p:cNvSpPr>
            <p:nvPr/>
          </p:nvSpPr>
          <p:spPr bwMode="gray">
            <a:xfrm>
              <a:off x="2803525" y="2801938"/>
              <a:ext cx="5356225" cy="687387"/>
            </a:xfrm>
            <a:prstGeom prst="roundRect">
              <a:avLst>
                <a:gd name="adj" fmla="val 11505"/>
              </a:avLst>
            </a:prstGeom>
            <a:solidFill>
              <a:srgbClr val="CC3399">
                <a:alpha val="50195"/>
              </a:srgbClr>
            </a:solidFill>
            <a:ln>
              <a:noFill/>
            </a:ln>
            <a:extLst>
              <a:ext uri="{91240B29-F687-4F45-9708-019B960494DF}">
                <a14:hiddenLine xmlns:a14="http://schemas.microsoft.com/office/drawing/2010/main" w="6350" algn="ctr">
                  <a:solidFill>
                    <a:srgbClr val="000000"/>
                  </a:solidFill>
                  <a:prstDash val="sysDot"/>
                  <a:round/>
                  <a:headEnd/>
                  <a:tailEnd/>
                </a14:hiddenLine>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buFont typeface="Wingdings" pitchFamily="2" charset="2"/>
                <a:buNone/>
              </a:pPr>
              <a:endParaRPr lang="zh-CN" altLang="zh-CN">
                <a:cs typeface="Arial" panose="020B0604020202020204" pitchFamily="34" charset="0"/>
              </a:endParaRPr>
            </a:p>
          </p:txBody>
        </p:sp>
        <p:grpSp>
          <p:nvGrpSpPr>
            <p:cNvPr id="141326" name="Group 20">
              <a:extLst>
                <a:ext uri="{FF2B5EF4-FFF2-40B4-BE49-F238E27FC236}">
                  <a16:creationId xmlns:a16="http://schemas.microsoft.com/office/drawing/2014/main" id="{24196126-00A1-DF46-B165-31C0E1AE64C0}"/>
                </a:ext>
              </a:extLst>
            </p:cNvPr>
            <p:cNvGrpSpPr>
              <a:grpSpLocks/>
            </p:cNvGrpSpPr>
            <p:nvPr/>
          </p:nvGrpSpPr>
          <p:grpSpPr bwMode="auto">
            <a:xfrm>
              <a:off x="727075" y="2794000"/>
              <a:ext cx="2613025" cy="687388"/>
              <a:chOff x="370" y="2169"/>
              <a:chExt cx="1790" cy="433"/>
            </a:xfrm>
          </p:grpSpPr>
          <p:sp>
            <p:nvSpPr>
              <p:cNvPr id="135185" name="AutoShape 21">
                <a:extLst>
                  <a:ext uri="{FF2B5EF4-FFF2-40B4-BE49-F238E27FC236}">
                    <a16:creationId xmlns:a16="http://schemas.microsoft.com/office/drawing/2014/main" id="{D7921B8A-4A11-0345-9B30-1646356DF6E6}"/>
                  </a:ext>
                </a:extLst>
              </p:cNvPr>
              <p:cNvSpPr>
                <a:spLocks noChangeArrowheads="1"/>
              </p:cNvSpPr>
              <p:nvPr/>
            </p:nvSpPr>
            <p:spPr bwMode="gray">
              <a:xfrm>
                <a:off x="1917" y="2249"/>
                <a:ext cx="243" cy="240"/>
              </a:xfrm>
              <a:prstGeom prst="rightArrow">
                <a:avLst>
                  <a:gd name="adj1" fmla="val 50000"/>
                  <a:gd name="adj2" fmla="val 59423"/>
                </a:avLst>
              </a:prstGeom>
              <a:solidFill>
                <a:srgbClr val="F8F8F8"/>
              </a:solidFill>
              <a:ln w="9525">
                <a:noFill/>
                <a:miter lim="800000"/>
                <a:headEnd/>
                <a:tailEnd/>
              </a:ln>
              <a:effectLst>
                <a:outerShdw dist="71842" dir="2700000" algn="ctr" rotWithShape="0">
                  <a:srgbClr val="010101">
                    <a:alpha val="50000"/>
                  </a:srgbClr>
                </a:outerShdw>
              </a:effectLst>
            </p:spPr>
            <p:txBody>
              <a:bodyPr wrap="none" anchor="ctr"/>
              <a:lstStyle/>
              <a:p>
                <a:pPr algn="ctr">
                  <a:buFont typeface="Wingdings" pitchFamily="2" charset="2"/>
                  <a:buNone/>
                  <a:defRPr/>
                </a:pPr>
                <a:endParaRPr lang="zh-CN" altLang="zh-CN">
                  <a:cs typeface="Arial" pitchFamily="34" charset="0"/>
                </a:endParaRPr>
              </a:p>
            </p:txBody>
          </p:sp>
          <p:sp>
            <p:nvSpPr>
              <p:cNvPr id="135186" name="Freeform 22">
                <a:extLst>
                  <a:ext uri="{FF2B5EF4-FFF2-40B4-BE49-F238E27FC236}">
                    <a16:creationId xmlns:a16="http://schemas.microsoft.com/office/drawing/2014/main" id="{98E3B89F-78FD-E442-8AF5-4FD235CF8F05}"/>
                  </a:ext>
                </a:extLst>
              </p:cNvPr>
              <p:cNvSpPr>
                <a:spLocks/>
              </p:cNvSpPr>
              <p:nvPr/>
            </p:nvSpPr>
            <p:spPr bwMode="gray">
              <a:xfrm>
                <a:off x="370" y="2169"/>
                <a:ext cx="1549" cy="433"/>
              </a:xfrm>
              <a:custGeom>
                <a:avLst/>
                <a:gdLst>
                  <a:gd name="T0" fmla="*/ 526 w 1071"/>
                  <a:gd name="T1" fmla="*/ 0 h 307"/>
                  <a:gd name="T2" fmla="*/ 6764 w 1071"/>
                  <a:gd name="T3" fmla="*/ 0 h 307"/>
                  <a:gd name="T4" fmla="*/ 6764 w 1071"/>
                  <a:gd name="T5" fmla="*/ 1106 h 307"/>
                  <a:gd name="T6" fmla="*/ 6678 w 1071"/>
                  <a:gd name="T7" fmla="*/ 1506 h 307"/>
                  <a:gd name="T8" fmla="*/ 6248 w 1071"/>
                  <a:gd name="T9" fmla="*/ 1687 h 307"/>
                  <a:gd name="T10" fmla="*/ 0 w 1071"/>
                  <a:gd name="T11" fmla="*/ 1715 h 307"/>
                  <a:gd name="T12" fmla="*/ 0 w 1071"/>
                  <a:gd name="T13" fmla="*/ 499 h 307"/>
                  <a:gd name="T14" fmla="*/ 130 w 1071"/>
                  <a:gd name="T15" fmla="*/ 97 h 307"/>
                  <a:gd name="T16" fmla="*/ 526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gradFill rotWithShape="1">
                <a:gsLst>
                  <a:gs pos="0">
                    <a:srgbClr val="822061"/>
                  </a:gs>
                  <a:gs pos="50000">
                    <a:srgbClr val="CC3399"/>
                  </a:gs>
                  <a:gs pos="100000">
                    <a:srgbClr val="822061"/>
                  </a:gs>
                </a:gsLst>
                <a:lin ang="5400000" scaled="1"/>
              </a:gradFill>
              <a:ln w="28575" cap="flat" cmpd="sng">
                <a:solidFill>
                  <a:srgbClr val="FFFFFF"/>
                </a:solidFill>
                <a:prstDash val="solid"/>
                <a:round/>
                <a:headEnd/>
                <a:tailEnd/>
              </a:ln>
              <a:effectLst>
                <a:outerShdw dist="71842" dir="2700000" algn="ctr" rotWithShape="0">
                  <a:srgbClr val="000000">
                    <a:alpha val="50000"/>
                  </a:srgbClr>
                </a:outerShdw>
              </a:effectLst>
            </p:spPr>
            <p:txBody>
              <a:bodyPr wrap="none" anchor="ctr"/>
              <a:lstStyle/>
              <a:p>
                <a:pPr>
                  <a:defRPr/>
                </a:pPr>
                <a:endParaRPr lang="zh-CN" altLang="en-US"/>
              </a:p>
            </p:txBody>
          </p:sp>
        </p:grpSp>
        <p:sp>
          <p:nvSpPr>
            <p:cNvPr id="153" name="Rectangle 27">
              <a:extLst>
                <a:ext uri="{FF2B5EF4-FFF2-40B4-BE49-F238E27FC236}">
                  <a16:creationId xmlns:a16="http://schemas.microsoft.com/office/drawing/2014/main" id="{737E053C-579E-6E49-B1B9-A6224AF71E27}"/>
                </a:ext>
              </a:extLst>
            </p:cNvPr>
            <p:cNvSpPr>
              <a:spLocks noChangeArrowheads="1"/>
            </p:cNvSpPr>
            <p:nvPr/>
          </p:nvSpPr>
          <p:spPr bwMode="gray">
            <a:xfrm>
              <a:off x="955675" y="2933700"/>
              <a:ext cx="1836738" cy="400050"/>
            </a:xfrm>
            <a:prstGeom prst="rect">
              <a:avLst/>
            </a:prstGeom>
            <a:noFill/>
            <a:ln w="9525" algn="ctr">
              <a:noFill/>
              <a:miter lim="800000"/>
              <a:headEnd/>
              <a:tailEnd/>
            </a:ln>
            <a:effectLst/>
          </p:spPr>
          <p:txBody>
            <a:bodyPr>
              <a:spAutoFit/>
            </a:bodyPr>
            <a:lstStyle/>
            <a:p>
              <a:pPr algn="ctr" eaLnBrk="0" hangingPunct="0">
                <a:buFont typeface="Wingdings" pitchFamily="2" charset="2"/>
                <a:buNone/>
                <a:defRPr/>
              </a:pPr>
              <a:r>
                <a:rPr lang="en-US" altLang="zh-CN" sz="2000" dirty="0">
                  <a:solidFill>
                    <a:srgbClr val="FEFEFE"/>
                  </a:solidFill>
                  <a:effectLst>
                    <a:outerShdw blurRad="38100" dist="38100" dir="2700000" algn="tl">
                      <a:srgbClr val="000000"/>
                    </a:outerShdw>
                  </a:effectLst>
                  <a:latin typeface="Arial" charset="0"/>
                  <a:ea typeface="Gulim"/>
                </a:rPr>
                <a:t>Scrum</a:t>
              </a:r>
              <a:endParaRPr lang="en-US" sz="2000" dirty="0">
                <a:solidFill>
                  <a:srgbClr val="FEFEFE"/>
                </a:solidFill>
                <a:effectLst>
                  <a:outerShdw blurRad="38100" dist="38100" dir="2700000" algn="tl">
                    <a:srgbClr val="000000"/>
                  </a:outerShdw>
                </a:effectLst>
                <a:latin typeface="Arial" charset="0"/>
                <a:ea typeface="Gulim"/>
              </a:endParaRPr>
            </a:p>
          </p:txBody>
        </p:sp>
        <p:sp>
          <p:nvSpPr>
            <p:cNvPr id="141328" name="Text Box 32">
              <a:extLst>
                <a:ext uri="{FF2B5EF4-FFF2-40B4-BE49-F238E27FC236}">
                  <a16:creationId xmlns:a16="http://schemas.microsoft.com/office/drawing/2014/main" id="{2C2B94B5-544C-AF43-BEE8-29E666CCAF86}"/>
                </a:ext>
              </a:extLst>
            </p:cNvPr>
            <p:cNvSpPr txBox="1">
              <a:spLocks noChangeArrowheads="1"/>
            </p:cNvSpPr>
            <p:nvPr/>
          </p:nvSpPr>
          <p:spPr bwMode="auto">
            <a:xfrm>
              <a:off x="3352800" y="2933717"/>
              <a:ext cx="50307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buFont typeface="Wingdings" pitchFamily="2" charset="2"/>
                <a:buNone/>
              </a:pPr>
              <a:r>
                <a:rPr lang="en-US" altLang="zh-CN">
                  <a:solidFill>
                    <a:srgbClr val="000000"/>
                  </a:solidFill>
                  <a:latin typeface="Arial" panose="020B0604020202020204" pitchFamily="34" charset="0"/>
                  <a:cs typeface="Arial" panose="020B0604020202020204" pitchFamily="34" charset="0"/>
                </a:rPr>
                <a:t>Scrum</a:t>
              </a:r>
              <a:r>
                <a:rPr lang="zh-CN" altLang="en-US">
                  <a:solidFill>
                    <a:srgbClr val="000000"/>
                  </a:solidFill>
                  <a:latin typeface="Arial" panose="020B0604020202020204" pitchFamily="34" charset="0"/>
                  <a:cs typeface="Arial" panose="020B0604020202020204" pitchFamily="34" charset="0"/>
                </a:rPr>
                <a:t>概述、角色、实践、工作产品以及应用</a:t>
              </a:r>
              <a:endParaRPr lang="en-US" altLang="zh-CN">
                <a:solidFill>
                  <a:srgbClr val="000000"/>
                </a:solidFill>
                <a:latin typeface="Arial" panose="020B0604020202020204" pitchFamily="34" charset="0"/>
                <a:cs typeface="Arial" panose="020B0604020202020204" pitchFamily="34" charset="0"/>
              </a:endParaRPr>
            </a:p>
          </p:txBody>
        </p:sp>
      </p:grpSp>
      <p:grpSp>
        <p:nvGrpSpPr>
          <p:cNvPr id="141316" name="组合 4131">
            <a:extLst>
              <a:ext uri="{FF2B5EF4-FFF2-40B4-BE49-F238E27FC236}">
                <a16:creationId xmlns:a16="http://schemas.microsoft.com/office/drawing/2014/main" id="{87D55ABD-7482-DB43-B6BF-107A472B9F8B}"/>
              </a:ext>
            </a:extLst>
          </p:cNvPr>
          <p:cNvGrpSpPr>
            <a:grpSpLocks/>
          </p:cNvGrpSpPr>
          <p:nvPr/>
        </p:nvGrpSpPr>
        <p:grpSpPr bwMode="auto">
          <a:xfrm>
            <a:off x="736600" y="4384675"/>
            <a:ext cx="7435850" cy="700088"/>
            <a:chOff x="736600" y="3860800"/>
            <a:chExt cx="7435850" cy="700088"/>
          </a:xfrm>
        </p:grpSpPr>
        <p:sp>
          <p:nvSpPr>
            <p:cNvPr id="141319" name="AutoShape 3">
              <a:extLst>
                <a:ext uri="{FF2B5EF4-FFF2-40B4-BE49-F238E27FC236}">
                  <a16:creationId xmlns:a16="http://schemas.microsoft.com/office/drawing/2014/main" id="{8A5AC6D0-FB5D-5B4B-9660-DC183397A3EB}"/>
                </a:ext>
              </a:extLst>
            </p:cNvPr>
            <p:cNvSpPr>
              <a:spLocks noChangeArrowheads="1"/>
            </p:cNvSpPr>
            <p:nvPr/>
          </p:nvSpPr>
          <p:spPr bwMode="gray">
            <a:xfrm>
              <a:off x="2836863" y="3860800"/>
              <a:ext cx="5335587" cy="687388"/>
            </a:xfrm>
            <a:prstGeom prst="roundRect">
              <a:avLst>
                <a:gd name="adj" fmla="val 11505"/>
              </a:avLst>
            </a:prstGeom>
            <a:solidFill>
              <a:srgbClr val="009999">
                <a:alpha val="50195"/>
              </a:srgbClr>
            </a:solidFill>
            <a:ln>
              <a:noFill/>
            </a:ln>
            <a:extLst>
              <a:ext uri="{91240B29-F687-4F45-9708-019B960494DF}">
                <a14:hiddenLine xmlns:a14="http://schemas.microsoft.com/office/drawing/2010/main" w="6350" algn="ctr">
                  <a:solidFill>
                    <a:srgbClr val="000000"/>
                  </a:solidFill>
                  <a:prstDash val="sysDot"/>
                  <a:round/>
                  <a:headEnd/>
                  <a:tailEnd/>
                </a14:hiddenLine>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buFont typeface="Wingdings" pitchFamily="2" charset="2"/>
                <a:buNone/>
              </a:pPr>
              <a:endParaRPr lang="zh-CN" altLang="zh-CN">
                <a:cs typeface="Arial" panose="020B0604020202020204" pitchFamily="34" charset="0"/>
              </a:endParaRPr>
            </a:p>
          </p:txBody>
        </p:sp>
        <p:grpSp>
          <p:nvGrpSpPr>
            <p:cNvPr id="141320" name="Group 4">
              <a:extLst>
                <a:ext uri="{FF2B5EF4-FFF2-40B4-BE49-F238E27FC236}">
                  <a16:creationId xmlns:a16="http://schemas.microsoft.com/office/drawing/2014/main" id="{AC2C2438-C0A1-8B4C-B789-F48EE7DCD4FF}"/>
                </a:ext>
              </a:extLst>
            </p:cNvPr>
            <p:cNvGrpSpPr>
              <a:grpSpLocks/>
            </p:cNvGrpSpPr>
            <p:nvPr/>
          </p:nvGrpSpPr>
          <p:grpSpPr bwMode="auto">
            <a:xfrm>
              <a:off x="736600" y="3873500"/>
              <a:ext cx="2613025" cy="687388"/>
              <a:chOff x="370" y="2169"/>
              <a:chExt cx="1790" cy="433"/>
            </a:xfrm>
          </p:grpSpPr>
          <p:sp>
            <p:nvSpPr>
              <p:cNvPr id="135179" name="AutoShape 5">
                <a:extLst>
                  <a:ext uri="{FF2B5EF4-FFF2-40B4-BE49-F238E27FC236}">
                    <a16:creationId xmlns:a16="http://schemas.microsoft.com/office/drawing/2014/main" id="{FD02B96E-3AC3-824A-B632-2CE63B1B5018}"/>
                  </a:ext>
                </a:extLst>
              </p:cNvPr>
              <p:cNvSpPr>
                <a:spLocks noChangeArrowheads="1"/>
              </p:cNvSpPr>
              <p:nvPr/>
            </p:nvSpPr>
            <p:spPr bwMode="gray">
              <a:xfrm>
                <a:off x="1917" y="2249"/>
                <a:ext cx="243" cy="240"/>
              </a:xfrm>
              <a:prstGeom prst="rightArrow">
                <a:avLst>
                  <a:gd name="adj1" fmla="val 50000"/>
                  <a:gd name="adj2" fmla="val 59423"/>
                </a:avLst>
              </a:prstGeom>
              <a:solidFill>
                <a:srgbClr val="F8F8F8"/>
              </a:solidFill>
              <a:ln w="9525">
                <a:noFill/>
                <a:miter lim="800000"/>
                <a:headEnd/>
                <a:tailEnd/>
              </a:ln>
              <a:effectLst>
                <a:outerShdw dist="71842" dir="2700000" algn="ctr" rotWithShape="0">
                  <a:srgbClr val="010101">
                    <a:alpha val="50000"/>
                  </a:srgbClr>
                </a:outerShdw>
              </a:effectLst>
            </p:spPr>
            <p:txBody>
              <a:bodyPr wrap="none" anchor="ctr"/>
              <a:lstStyle/>
              <a:p>
                <a:pPr algn="ctr">
                  <a:buFont typeface="Wingdings" pitchFamily="2" charset="2"/>
                  <a:buNone/>
                  <a:defRPr/>
                </a:pPr>
                <a:endParaRPr lang="zh-CN" altLang="zh-CN">
                  <a:cs typeface="Arial" pitchFamily="34" charset="0"/>
                </a:endParaRPr>
              </a:p>
            </p:txBody>
          </p:sp>
          <p:sp>
            <p:nvSpPr>
              <p:cNvPr id="135180" name="Freeform 6">
                <a:extLst>
                  <a:ext uri="{FF2B5EF4-FFF2-40B4-BE49-F238E27FC236}">
                    <a16:creationId xmlns:a16="http://schemas.microsoft.com/office/drawing/2014/main" id="{CEA29A30-D646-C345-BFE5-274EFA218A76}"/>
                  </a:ext>
                </a:extLst>
              </p:cNvPr>
              <p:cNvSpPr>
                <a:spLocks/>
              </p:cNvSpPr>
              <p:nvPr/>
            </p:nvSpPr>
            <p:spPr bwMode="gray">
              <a:xfrm>
                <a:off x="370" y="2169"/>
                <a:ext cx="1549" cy="433"/>
              </a:xfrm>
              <a:custGeom>
                <a:avLst/>
                <a:gdLst>
                  <a:gd name="T0" fmla="*/ 526 w 1071"/>
                  <a:gd name="T1" fmla="*/ 0 h 307"/>
                  <a:gd name="T2" fmla="*/ 6764 w 1071"/>
                  <a:gd name="T3" fmla="*/ 0 h 307"/>
                  <a:gd name="T4" fmla="*/ 6764 w 1071"/>
                  <a:gd name="T5" fmla="*/ 1106 h 307"/>
                  <a:gd name="T6" fmla="*/ 6678 w 1071"/>
                  <a:gd name="T7" fmla="*/ 1506 h 307"/>
                  <a:gd name="T8" fmla="*/ 6248 w 1071"/>
                  <a:gd name="T9" fmla="*/ 1687 h 307"/>
                  <a:gd name="T10" fmla="*/ 0 w 1071"/>
                  <a:gd name="T11" fmla="*/ 1715 h 307"/>
                  <a:gd name="T12" fmla="*/ 0 w 1071"/>
                  <a:gd name="T13" fmla="*/ 499 h 307"/>
                  <a:gd name="T14" fmla="*/ 130 w 1071"/>
                  <a:gd name="T15" fmla="*/ 97 h 307"/>
                  <a:gd name="T16" fmla="*/ 526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gradFill rotWithShape="1">
                <a:gsLst>
                  <a:gs pos="0">
                    <a:srgbClr val="006161"/>
                  </a:gs>
                  <a:gs pos="50000">
                    <a:srgbClr val="009999"/>
                  </a:gs>
                  <a:gs pos="100000">
                    <a:srgbClr val="006161"/>
                  </a:gs>
                </a:gsLst>
                <a:lin ang="5400000" scaled="1"/>
              </a:gradFill>
              <a:ln w="28575" cap="flat" cmpd="sng">
                <a:solidFill>
                  <a:srgbClr val="FFFFFF"/>
                </a:solidFill>
                <a:prstDash val="solid"/>
                <a:round/>
                <a:headEnd/>
                <a:tailEnd/>
              </a:ln>
              <a:effectLst>
                <a:outerShdw dist="71842" dir="2700000" algn="ctr" rotWithShape="0">
                  <a:srgbClr val="000000">
                    <a:alpha val="50000"/>
                  </a:srgbClr>
                </a:outerShdw>
              </a:effectLst>
            </p:spPr>
            <p:txBody>
              <a:bodyPr wrap="none" anchor="ctr"/>
              <a:lstStyle/>
              <a:p>
                <a:pPr>
                  <a:defRPr/>
                </a:pPr>
                <a:endParaRPr lang="zh-CN" altLang="en-US"/>
              </a:p>
            </p:txBody>
          </p:sp>
        </p:grpSp>
        <p:sp>
          <p:nvSpPr>
            <p:cNvPr id="154" name="Rectangle 29">
              <a:extLst>
                <a:ext uri="{FF2B5EF4-FFF2-40B4-BE49-F238E27FC236}">
                  <a16:creationId xmlns:a16="http://schemas.microsoft.com/office/drawing/2014/main" id="{7C81CB2A-ECC4-D146-AC8B-F19273EF92A7}"/>
                </a:ext>
              </a:extLst>
            </p:cNvPr>
            <p:cNvSpPr>
              <a:spLocks noChangeArrowheads="1"/>
            </p:cNvSpPr>
            <p:nvPr/>
          </p:nvSpPr>
          <p:spPr bwMode="gray">
            <a:xfrm>
              <a:off x="955675" y="4019550"/>
              <a:ext cx="1836738" cy="400050"/>
            </a:xfrm>
            <a:prstGeom prst="rect">
              <a:avLst/>
            </a:prstGeom>
            <a:noFill/>
            <a:ln w="9525" algn="ctr">
              <a:noFill/>
              <a:miter lim="800000"/>
              <a:headEnd/>
              <a:tailEnd/>
            </a:ln>
            <a:effectLst/>
          </p:spPr>
          <p:txBody>
            <a:bodyPr>
              <a:spAutoFit/>
            </a:bodyPr>
            <a:lstStyle/>
            <a:p>
              <a:pPr algn="ctr" eaLnBrk="0" hangingPunct="0">
                <a:buFont typeface="Wingdings" pitchFamily="2" charset="2"/>
                <a:buNone/>
                <a:defRPr/>
              </a:pPr>
              <a:r>
                <a:rPr lang="en-US" altLang="zh-CN" sz="2000" dirty="0">
                  <a:solidFill>
                    <a:srgbClr val="FEFEFE"/>
                  </a:solidFill>
                  <a:effectLst>
                    <a:outerShdw blurRad="38100" dist="38100" dir="2700000" algn="tl">
                      <a:srgbClr val="000000"/>
                    </a:outerShdw>
                  </a:effectLst>
                  <a:latin typeface="Arial" charset="0"/>
                  <a:ea typeface="Gulim"/>
                </a:rPr>
                <a:t>RUP</a:t>
              </a:r>
              <a:r>
                <a:rPr lang="zh-CN" altLang="en-US" sz="2000" dirty="0">
                  <a:solidFill>
                    <a:srgbClr val="FEFEFE"/>
                  </a:solidFill>
                  <a:effectLst>
                    <a:outerShdw blurRad="38100" dist="38100" dir="2700000" algn="tl">
                      <a:srgbClr val="000000"/>
                    </a:outerShdw>
                  </a:effectLst>
                  <a:latin typeface="Arial" charset="0"/>
                  <a:ea typeface="Gulim"/>
                </a:rPr>
                <a:t>与敏捷</a:t>
              </a:r>
              <a:endParaRPr lang="en-US" sz="2000" dirty="0">
                <a:solidFill>
                  <a:srgbClr val="FEFEFE"/>
                </a:solidFill>
                <a:effectLst>
                  <a:outerShdw blurRad="38100" dist="38100" dir="2700000" algn="tl">
                    <a:srgbClr val="000000"/>
                  </a:outerShdw>
                </a:effectLst>
                <a:latin typeface="Arial" charset="0"/>
                <a:ea typeface="Gulim"/>
              </a:endParaRPr>
            </a:p>
          </p:txBody>
        </p:sp>
        <p:sp>
          <p:nvSpPr>
            <p:cNvPr id="141322" name="Text Box 34">
              <a:extLst>
                <a:ext uri="{FF2B5EF4-FFF2-40B4-BE49-F238E27FC236}">
                  <a16:creationId xmlns:a16="http://schemas.microsoft.com/office/drawing/2014/main" id="{44590937-7027-254D-96E9-5DC98A1BD048}"/>
                </a:ext>
              </a:extLst>
            </p:cNvPr>
            <p:cNvSpPr txBox="1">
              <a:spLocks noChangeArrowheads="1"/>
            </p:cNvSpPr>
            <p:nvPr/>
          </p:nvSpPr>
          <p:spPr bwMode="auto">
            <a:xfrm>
              <a:off x="3352800" y="4000500"/>
              <a:ext cx="46085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buFont typeface="Wingdings" pitchFamily="2" charset="2"/>
                <a:buNone/>
              </a:pPr>
              <a:r>
                <a:rPr lang="en-US" altLang="zh-CN">
                  <a:solidFill>
                    <a:srgbClr val="000000"/>
                  </a:solidFill>
                  <a:latin typeface="Arial" panose="020B0604020202020204" pitchFamily="34" charset="0"/>
                  <a:cs typeface="Arial" panose="020B0604020202020204" pitchFamily="34" charset="0"/>
                </a:rPr>
                <a:t>RUP</a:t>
              </a:r>
              <a:r>
                <a:rPr lang="zh-CN" altLang="en-US">
                  <a:solidFill>
                    <a:srgbClr val="000000"/>
                  </a:solidFill>
                  <a:latin typeface="Arial" panose="020B0604020202020204" pitchFamily="34" charset="0"/>
                  <a:cs typeface="Arial" panose="020B0604020202020204" pitchFamily="34" charset="0"/>
                </a:rPr>
                <a:t>与敏捷的比较</a:t>
              </a:r>
              <a:endParaRPr lang="en-US" altLang="zh-CN">
                <a:solidFill>
                  <a:srgbClr val="000000"/>
                </a:solidFill>
                <a:latin typeface="Arial" panose="020B0604020202020204" pitchFamily="34" charset="0"/>
                <a:cs typeface="Arial" panose="020B0604020202020204" pitchFamily="34" charset="0"/>
              </a:endParaRPr>
            </a:p>
          </p:txBody>
        </p:sp>
      </p:grpSp>
      <p:sp>
        <p:nvSpPr>
          <p:cNvPr id="141317" name="Rectangle 47">
            <a:extLst>
              <a:ext uri="{FF2B5EF4-FFF2-40B4-BE49-F238E27FC236}">
                <a16:creationId xmlns:a16="http://schemas.microsoft.com/office/drawing/2014/main" id="{22E84A14-6838-9943-B46B-688B45D8EA0D}"/>
              </a:ext>
            </a:extLst>
          </p:cNvPr>
          <p:cNvSpPr>
            <a:spLocks noChangeArrowheads="1"/>
          </p:cNvSpPr>
          <p:nvPr/>
        </p:nvSpPr>
        <p:spPr bwMode="auto">
          <a:xfrm>
            <a:off x="636588" y="95250"/>
            <a:ext cx="7747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857250" indent="-85725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latinLnBrk="1" hangingPunct="1"/>
            <a:r>
              <a:rPr lang="en-US" altLang="zh-CN" sz="3600">
                <a:solidFill>
                  <a:srgbClr val="FFFFFF"/>
                </a:solidFill>
                <a:latin typeface="Gulim" panose="020B0600000101010101" pitchFamily="34" charset="-127"/>
                <a:ea typeface="黑体" panose="02010609060101010101" pitchFamily="49" charset="-122"/>
              </a:rPr>
              <a:t>II.</a:t>
            </a:r>
            <a:r>
              <a:rPr lang="zh-CN" altLang="en-US" sz="3600">
                <a:solidFill>
                  <a:srgbClr val="FFFFFF"/>
                </a:solidFill>
                <a:latin typeface="Gulim" panose="020B0600000101010101" pitchFamily="34" charset="-127"/>
                <a:ea typeface="黑体" panose="02010609060101010101" pitchFamily="49" charset="-122"/>
              </a:rPr>
              <a:t>敏捷过程主要内容</a:t>
            </a:r>
          </a:p>
        </p:txBody>
      </p:sp>
      <p:sp>
        <p:nvSpPr>
          <p:cNvPr id="31" name="灯片编号占位符 30">
            <a:extLst>
              <a:ext uri="{FF2B5EF4-FFF2-40B4-BE49-F238E27FC236}">
                <a16:creationId xmlns:a16="http://schemas.microsoft.com/office/drawing/2014/main" id="{86A7AE4D-E809-A846-80D6-5E478313D7F5}"/>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17DAB511-3E7E-F44A-8A82-A17264D04447}" type="slidenum">
              <a:rPr kumimoji="0" lang="en-US" altLang="ko-KR" b="0">
                <a:solidFill>
                  <a:srgbClr val="FFFFFF"/>
                </a:solidFill>
                <a:latin typeface="Gulim" panose="020B0600000101010101" pitchFamily="34" charset="-127"/>
                <a:ea typeface="Gulim" panose="020B0600000101010101" pitchFamily="34" charset="-127"/>
              </a:rPr>
              <a:pPr eaLnBrk="1" hangingPunct="1"/>
              <a:t>128</a:t>
            </a:fld>
            <a:endParaRPr kumimoji="0" lang="en-US" altLang="ko-KR" b="0">
              <a:solidFill>
                <a:srgbClr val="FFFFFF"/>
              </a:solidFill>
              <a:latin typeface="Gulim" panose="020B0600000101010101" pitchFamily="34" charset="-127"/>
              <a:ea typeface="Gulim" panose="020B0600000101010101" pitchFamily="34" charset="-127"/>
            </a:endParaRPr>
          </a:p>
        </p:txBody>
      </p:sp>
    </p:spTree>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BF15BD7-275F-1549-8DA9-42DA931B9B82}"/>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4C0277E2-CA84-FB44-8484-EC26909C3630}" type="slidenum">
              <a:rPr kumimoji="0" lang="en-US" altLang="ko-KR" b="0">
                <a:solidFill>
                  <a:srgbClr val="FFFFFF"/>
                </a:solidFill>
                <a:latin typeface="Gulim" panose="020B0600000101010101" pitchFamily="34" charset="-127"/>
                <a:ea typeface="Gulim" panose="020B0600000101010101" pitchFamily="34" charset="-127"/>
              </a:rPr>
              <a:pPr eaLnBrk="1" hangingPunct="1"/>
              <a:t>129</a:t>
            </a:fld>
            <a:endParaRPr kumimoji="0" lang="en-US" altLang="ko-KR" b="0">
              <a:solidFill>
                <a:srgbClr val="FFFFFF"/>
              </a:solidFill>
              <a:latin typeface="Gulim" panose="020B0600000101010101" pitchFamily="34" charset="-127"/>
              <a:ea typeface="Gulim" panose="020B0600000101010101" pitchFamily="34" charset="-127"/>
            </a:endParaRPr>
          </a:p>
        </p:txBody>
      </p:sp>
      <p:sp>
        <p:nvSpPr>
          <p:cNvPr id="142339" name="TextBox 3">
            <a:extLst>
              <a:ext uri="{FF2B5EF4-FFF2-40B4-BE49-F238E27FC236}">
                <a16:creationId xmlns:a16="http://schemas.microsoft.com/office/drawing/2014/main" id="{2771CB55-247C-7941-9735-3CEAF5C7A960}"/>
              </a:ext>
            </a:extLst>
          </p:cNvPr>
          <p:cNvSpPr txBox="1">
            <a:spLocks noChangeArrowheads="1"/>
          </p:cNvSpPr>
          <p:nvPr/>
        </p:nvSpPr>
        <p:spPr bwMode="auto">
          <a:xfrm>
            <a:off x="1116013" y="115888"/>
            <a:ext cx="7127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3600">
                <a:solidFill>
                  <a:schemeClr val="bg1"/>
                </a:solidFill>
              </a:rPr>
              <a:t>一、敏捷方法</a:t>
            </a:r>
          </a:p>
        </p:txBody>
      </p:sp>
      <p:sp>
        <p:nvSpPr>
          <p:cNvPr id="142340" name="TextBox 4">
            <a:extLst>
              <a:ext uri="{FF2B5EF4-FFF2-40B4-BE49-F238E27FC236}">
                <a16:creationId xmlns:a16="http://schemas.microsoft.com/office/drawing/2014/main" id="{39BD148D-6658-D249-BA1D-BED1E14618C4}"/>
              </a:ext>
            </a:extLst>
          </p:cNvPr>
          <p:cNvSpPr txBox="1">
            <a:spLocks noChangeArrowheads="1"/>
          </p:cNvSpPr>
          <p:nvPr/>
        </p:nvSpPr>
        <p:spPr bwMode="auto">
          <a:xfrm>
            <a:off x="2627313" y="1860550"/>
            <a:ext cx="5040312"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50000"/>
              </a:lnSpc>
              <a:buFont typeface="Gulim" panose="020B0600000101010101" pitchFamily="34" charset="-127"/>
              <a:buAutoNum type="arabicPeriod"/>
            </a:pPr>
            <a:r>
              <a:rPr lang="zh-CN" altLang="en-US" sz="2400">
                <a:solidFill>
                  <a:schemeClr val="tx1"/>
                </a:solidFill>
              </a:rPr>
              <a:t>什么是敏捷软件开发？</a:t>
            </a:r>
          </a:p>
          <a:p>
            <a:pPr eaLnBrk="1" hangingPunct="1">
              <a:lnSpc>
                <a:spcPct val="150000"/>
              </a:lnSpc>
              <a:buFont typeface="Gulim" panose="020B0600000101010101" pitchFamily="34" charset="-127"/>
              <a:buAutoNum type="arabicPeriod"/>
            </a:pPr>
            <a:r>
              <a:rPr lang="zh-CN" altLang="en-US" sz="2400">
                <a:solidFill>
                  <a:schemeClr val="tx1"/>
                </a:solidFill>
              </a:rPr>
              <a:t>敏捷方法的项目计划</a:t>
            </a:r>
          </a:p>
          <a:p>
            <a:pPr eaLnBrk="1" hangingPunct="1">
              <a:lnSpc>
                <a:spcPct val="150000"/>
              </a:lnSpc>
              <a:buFont typeface="Gulim" panose="020B0600000101010101" pitchFamily="34" charset="-127"/>
              <a:buAutoNum type="arabicPeriod"/>
            </a:pPr>
            <a:r>
              <a:rPr lang="zh-CN" altLang="en-US" sz="2400">
                <a:solidFill>
                  <a:schemeClr val="tx1"/>
                </a:solidFill>
              </a:rPr>
              <a:t>敏捷项目管理和传统项目管理</a:t>
            </a:r>
          </a:p>
          <a:p>
            <a:pPr eaLnBrk="1" hangingPunct="1">
              <a:lnSpc>
                <a:spcPct val="150000"/>
              </a:lnSpc>
              <a:buFont typeface="Gulim" panose="020B0600000101010101" pitchFamily="34" charset="-127"/>
              <a:buAutoNum type="arabicPeriod"/>
            </a:pPr>
            <a:r>
              <a:rPr lang="zh-CN" altLang="en-US" sz="2400">
                <a:solidFill>
                  <a:schemeClr val="tx1"/>
                </a:solidFill>
              </a:rPr>
              <a:t>为什么使用敏捷？</a:t>
            </a:r>
            <a:endParaRPr lang="en-US" altLang="zh-CN" sz="2400">
              <a:solidFill>
                <a:schemeClr val="tx1"/>
              </a:solidFill>
            </a:endParaRPr>
          </a:p>
          <a:p>
            <a:pPr eaLnBrk="1" hangingPunct="1">
              <a:lnSpc>
                <a:spcPct val="150000"/>
              </a:lnSpc>
              <a:buFont typeface="Gulim" panose="020B0600000101010101" pitchFamily="34" charset="-127"/>
              <a:buAutoNum type="arabicPeriod"/>
            </a:pPr>
            <a:r>
              <a:rPr lang="zh-CN" altLang="en-US" sz="2400">
                <a:solidFill>
                  <a:schemeClr val="tx1"/>
                </a:solidFill>
              </a:rPr>
              <a:t>敏捷方法何时有效？</a:t>
            </a:r>
          </a:p>
        </p:txBody>
      </p:sp>
      <p:sp>
        <p:nvSpPr>
          <p:cNvPr id="4" name="右箭头 3">
            <a:extLst>
              <a:ext uri="{FF2B5EF4-FFF2-40B4-BE49-F238E27FC236}">
                <a16:creationId xmlns:a16="http://schemas.microsoft.com/office/drawing/2014/main" id="{45F8F3AF-6A85-F243-8E63-B532EFE3E8A7}"/>
              </a:ext>
            </a:extLst>
          </p:cNvPr>
          <p:cNvSpPr/>
          <p:nvPr/>
        </p:nvSpPr>
        <p:spPr bwMode="auto">
          <a:xfrm>
            <a:off x="1908175" y="1882775"/>
            <a:ext cx="508000" cy="503238"/>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
        <p:nvSpPr>
          <p:cNvPr id="142342" name="AutoShape 6">
            <a:extLst>
              <a:ext uri="{FF2B5EF4-FFF2-40B4-BE49-F238E27FC236}">
                <a16:creationId xmlns:a16="http://schemas.microsoft.com/office/drawing/2014/main" id="{D7561968-FCCD-7742-B437-CD890CB3647E}"/>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E540799-D5C8-AB4A-9420-A54697B5E43D}"/>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B483B5AB-D0FE-9549-954F-5DE7EC7DB9E5}" type="slidenum">
              <a:rPr kumimoji="0" lang="en-US" altLang="ko-KR" b="0">
                <a:solidFill>
                  <a:schemeClr val="bg1"/>
                </a:solidFill>
                <a:latin typeface="Gulim" panose="020B0600000101010101" pitchFamily="34" charset="-127"/>
                <a:ea typeface="Gulim" panose="020B0600000101010101" pitchFamily="34" charset="-127"/>
              </a:rPr>
              <a:pPr eaLnBrk="1" hangingPunct="1"/>
              <a:t>13</a:t>
            </a:fld>
            <a:endParaRPr kumimoji="0" lang="en-US" altLang="ko-KR" b="0">
              <a:solidFill>
                <a:schemeClr val="bg1"/>
              </a:solidFill>
              <a:latin typeface="Gulim" panose="020B0600000101010101" pitchFamily="34" charset="-127"/>
              <a:ea typeface="Gulim" panose="020B0600000101010101" pitchFamily="34" charset="-127"/>
            </a:endParaRPr>
          </a:p>
        </p:txBody>
      </p:sp>
      <p:sp>
        <p:nvSpPr>
          <p:cNvPr id="23555" name="TextBox 3">
            <a:extLst>
              <a:ext uri="{FF2B5EF4-FFF2-40B4-BE49-F238E27FC236}">
                <a16:creationId xmlns:a16="http://schemas.microsoft.com/office/drawing/2014/main" id="{EF19019F-3564-4F4C-9260-D2A5928E9432}"/>
              </a:ext>
            </a:extLst>
          </p:cNvPr>
          <p:cNvSpPr txBox="1">
            <a:spLocks noChangeArrowheads="1"/>
          </p:cNvSpPr>
          <p:nvPr/>
        </p:nvSpPr>
        <p:spPr bwMode="auto">
          <a:xfrm>
            <a:off x="1116013" y="115888"/>
            <a:ext cx="7127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3600">
                <a:solidFill>
                  <a:schemeClr val="bg1"/>
                </a:solidFill>
              </a:rPr>
              <a:t>一、</a:t>
            </a:r>
            <a:r>
              <a:rPr lang="en-US" altLang="zh-CN" sz="3600">
                <a:solidFill>
                  <a:schemeClr val="bg1"/>
                </a:solidFill>
              </a:rPr>
              <a:t>RUP</a:t>
            </a:r>
            <a:r>
              <a:rPr lang="zh-CN" altLang="en-US" sz="3600">
                <a:solidFill>
                  <a:schemeClr val="bg1"/>
                </a:solidFill>
              </a:rPr>
              <a:t>简介</a:t>
            </a:r>
          </a:p>
        </p:txBody>
      </p:sp>
      <p:sp>
        <p:nvSpPr>
          <p:cNvPr id="23556" name="TextBox 4">
            <a:extLst>
              <a:ext uri="{FF2B5EF4-FFF2-40B4-BE49-F238E27FC236}">
                <a16:creationId xmlns:a16="http://schemas.microsoft.com/office/drawing/2014/main" id="{D6A2E3BA-FC4C-2F42-9467-4BA52FE0125E}"/>
              </a:ext>
            </a:extLst>
          </p:cNvPr>
          <p:cNvSpPr txBox="1">
            <a:spLocks noChangeArrowheads="1"/>
          </p:cNvSpPr>
          <p:nvPr/>
        </p:nvSpPr>
        <p:spPr bwMode="auto">
          <a:xfrm>
            <a:off x="2627313" y="1860550"/>
            <a:ext cx="4465637"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Char char="•"/>
            </a:pPr>
            <a:r>
              <a:rPr lang="zh-CN" altLang="en-US" sz="2400">
                <a:solidFill>
                  <a:schemeClr val="tx1"/>
                </a:solidFill>
              </a:rPr>
              <a:t>什么是</a:t>
            </a:r>
            <a:r>
              <a:rPr lang="en-US" altLang="zh-CN" sz="2400">
                <a:solidFill>
                  <a:schemeClr val="tx1"/>
                </a:solidFill>
              </a:rPr>
              <a:t>RUP</a:t>
            </a:r>
            <a:r>
              <a:rPr lang="zh-CN" altLang="en-US" sz="2400">
                <a:solidFill>
                  <a:schemeClr val="tx1"/>
                </a:solidFill>
              </a:rPr>
              <a:t>？</a:t>
            </a:r>
            <a:endParaRPr lang="en-US" altLang="zh-CN" sz="2400">
              <a:solidFill>
                <a:schemeClr val="tx1"/>
              </a:solidFill>
            </a:endParaRPr>
          </a:p>
          <a:p>
            <a:pPr eaLnBrk="1" hangingPunct="1">
              <a:buFont typeface="Arial" panose="020B0604020202020204" pitchFamily="34" charset="0"/>
              <a:buChar char="•"/>
            </a:pPr>
            <a:endParaRPr lang="en-US" altLang="zh-CN" sz="2400">
              <a:solidFill>
                <a:schemeClr val="tx1"/>
              </a:solidFill>
            </a:endParaRPr>
          </a:p>
          <a:p>
            <a:pPr eaLnBrk="1" hangingPunct="1">
              <a:buFont typeface="Arial" panose="020B0604020202020204" pitchFamily="34" charset="0"/>
              <a:buChar char="•"/>
            </a:pPr>
            <a:r>
              <a:rPr lang="en-US" altLang="zh-CN" sz="2400">
                <a:solidFill>
                  <a:schemeClr val="tx1"/>
                </a:solidFill>
              </a:rPr>
              <a:t>RUP</a:t>
            </a:r>
            <a:r>
              <a:rPr lang="zh-CN" altLang="en-US" sz="2400">
                <a:solidFill>
                  <a:schemeClr val="tx1"/>
                </a:solidFill>
              </a:rPr>
              <a:t>发展历史</a:t>
            </a:r>
            <a:endParaRPr lang="en-US" altLang="zh-CN" sz="2400">
              <a:solidFill>
                <a:schemeClr val="tx1"/>
              </a:solidFill>
            </a:endParaRPr>
          </a:p>
          <a:p>
            <a:pPr eaLnBrk="1" hangingPunct="1">
              <a:buFont typeface="Arial" panose="020B0604020202020204" pitchFamily="34" charset="0"/>
              <a:buChar char="•"/>
            </a:pPr>
            <a:endParaRPr lang="en-US" altLang="zh-CN" sz="2400">
              <a:solidFill>
                <a:schemeClr val="tx1"/>
              </a:solidFill>
            </a:endParaRPr>
          </a:p>
          <a:p>
            <a:pPr eaLnBrk="1" hangingPunct="1">
              <a:buFont typeface="Arial" panose="020B0604020202020204" pitchFamily="34" charset="0"/>
              <a:buChar char="•"/>
            </a:pPr>
            <a:r>
              <a:rPr lang="zh-CN" altLang="en-US" sz="2400">
                <a:solidFill>
                  <a:schemeClr val="tx1"/>
                </a:solidFill>
              </a:rPr>
              <a:t>谁应该使用</a:t>
            </a:r>
            <a:r>
              <a:rPr lang="en-US" altLang="zh-CN" sz="2400">
                <a:solidFill>
                  <a:schemeClr val="tx1"/>
                </a:solidFill>
              </a:rPr>
              <a:t>RUP</a:t>
            </a:r>
            <a:r>
              <a:rPr lang="zh-CN" altLang="en-US" sz="2400">
                <a:solidFill>
                  <a:schemeClr val="tx1"/>
                </a:solidFill>
              </a:rPr>
              <a:t>？</a:t>
            </a:r>
            <a:endParaRPr lang="en-US" altLang="zh-CN" sz="2400">
              <a:solidFill>
                <a:schemeClr val="tx1"/>
              </a:solidFill>
            </a:endParaRPr>
          </a:p>
          <a:p>
            <a:pPr eaLnBrk="1" hangingPunct="1">
              <a:buFont typeface="Arial" panose="020B0604020202020204" pitchFamily="34" charset="0"/>
              <a:buChar char="•"/>
            </a:pPr>
            <a:endParaRPr lang="en-US" altLang="zh-CN" sz="2400">
              <a:solidFill>
                <a:schemeClr val="tx1"/>
              </a:solidFill>
            </a:endParaRPr>
          </a:p>
          <a:p>
            <a:pPr eaLnBrk="1" hangingPunct="1">
              <a:buFont typeface="Arial" panose="020B0604020202020204" pitchFamily="34" charset="0"/>
              <a:buChar char="•"/>
            </a:pPr>
            <a:r>
              <a:rPr lang="zh-CN" altLang="en-US" sz="2400">
                <a:solidFill>
                  <a:schemeClr val="tx1"/>
                </a:solidFill>
              </a:rPr>
              <a:t>为什么要使用</a:t>
            </a:r>
            <a:r>
              <a:rPr lang="en-US" altLang="zh-CN" sz="2400">
                <a:solidFill>
                  <a:schemeClr val="tx1"/>
                </a:solidFill>
              </a:rPr>
              <a:t>RUP</a:t>
            </a:r>
            <a:r>
              <a:rPr lang="zh-CN" altLang="en-US" sz="2400">
                <a:solidFill>
                  <a:schemeClr val="tx1"/>
                </a:solidFill>
              </a:rPr>
              <a:t>？</a:t>
            </a:r>
            <a:endParaRPr lang="en-US" altLang="zh-CN" sz="2400">
              <a:solidFill>
                <a:schemeClr val="tx1"/>
              </a:solidFill>
            </a:endParaRPr>
          </a:p>
          <a:p>
            <a:pPr eaLnBrk="1" hangingPunct="1">
              <a:buFont typeface="Arial" panose="020B0604020202020204" pitchFamily="34" charset="0"/>
              <a:buChar char="•"/>
            </a:pPr>
            <a:endParaRPr lang="en-US" altLang="zh-CN" sz="2400">
              <a:solidFill>
                <a:schemeClr val="tx1"/>
              </a:solidFill>
            </a:endParaRPr>
          </a:p>
          <a:p>
            <a:pPr eaLnBrk="1" hangingPunct="1">
              <a:buFont typeface="Arial" panose="020B0604020202020204" pitchFamily="34" charset="0"/>
              <a:buChar char="•"/>
            </a:pPr>
            <a:r>
              <a:rPr lang="zh-CN" altLang="en-US" sz="2400">
                <a:solidFill>
                  <a:schemeClr val="tx1"/>
                </a:solidFill>
              </a:rPr>
              <a:t>何时使用</a:t>
            </a:r>
            <a:r>
              <a:rPr lang="en-US" altLang="zh-CN" sz="2400">
                <a:solidFill>
                  <a:schemeClr val="tx1"/>
                </a:solidFill>
              </a:rPr>
              <a:t>RUP</a:t>
            </a:r>
            <a:r>
              <a:rPr lang="zh-CN" altLang="en-US" sz="2400">
                <a:solidFill>
                  <a:schemeClr val="tx1"/>
                </a:solidFill>
              </a:rPr>
              <a:t>？</a:t>
            </a:r>
          </a:p>
        </p:txBody>
      </p:sp>
      <p:sp>
        <p:nvSpPr>
          <p:cNvPr id="4" name="右箭头 3">
            <a:extLst>
              <a:ext uri="{FF2B5EF4-FFF2-40B4-BE49-F238E27FC236}">
                <a16:creationId xmlns:a16="http://schemas.microsoft.com/office/drawing/2014/main" id="{E4B357D9-9A6F-0942-8155-4021F60081DC}"/>
              </a:ext>
            </a:extLst>
          </p:cNvPr>
          <p:cNvSpPr/>
          <p:nvPr/>
        </p:nvSpPr>
        <p:spPr bwMode="auto">
          <a:xfrm>
            <a:off x="1908175" y="4773613"/>
            <a:ext cx="508000" cy="50323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
        <p:nvSpPr>
          <p:cNvPr id="23558" name="AutoShape 6">
            <a:extLst>
              <a:ext uri="{FF2B5EF4-FFF2-40B4-BE49-F238E27FC236}">
                <a16:creationId xmlns:a16="http://schemas.microsoft.com/office/drawing/2014/main" id="{55784465-2F93-D24C-8260-42B77CF50D8F}"/>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4">
            <a:extLst>
              <a:ext uri="{FF2B5EF4-FFF2-40B4-BE49-F238E27FC236}">
                <a16:creationId xmlns:a16="http://schemas.microsoft.com/office/drawing/2014/main" id="{11143EAE-66F4-994B-B1FE-544815B70B8C}"/>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E4C175AF-D212-734C-8636-9A209A5FD92C}" type="slidenum">
              <a:rPr kumimoji="0" lang="en-GB" altLang="zh-CN" b="0">
                <a:solidFill>
                  <a:srgbClr val="FFFFFF"/>
                </a:solidFill>
                <a:latin typeface="Gulim" panose="020B0600000101010101" pitchFamily="34" charset="-127"/>
                <a:ea typeface="Gulim" panose="020B0600000101010101" pitchFamily="34" charset="-127"/>
              </a:rPr>
              <a:pPr eaLnBrk="1" hangingPunct="1"/>
              <a:t>130</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43363" name="Rectangle 21">
            <a:extLst>
              <a:ext uri="{FF2B5EF4-FFF2-40B4-BE49-F238E27FC236}">
                <a16:creationId xmlns:a16="http://schemas.microsoft.com/office/drawing/2014/main" id="{A717F8C9-EBA2-CA4D-B85E-C0F54549B326}"/>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1.</a:t>
            </a:r>
            <a:r>
              <a:rPr lang="zh-CN" altLang="en-US">
                <a:ea typeface="宋体" panose="02010600030101010101" pitchFamily="2" charset="-122"/>
              </a:rPr>
              <a:t>什么是敏捷软件开发</a:t>
            </a:r>
            <a:r>
              <a:rPr lang="en-US" altLang="zh-CN">
                <a:ea typeface="宋体" panose="02010600030101010101" pitchFamily="2" charset="-122"/>
              </a:rPr>
              <a:t>?</a:t>
            </a:r>
          </a:p>
        </p:txBody>
      </p:sp>
      <p:sp>
        <p:nvSpPr>
          <p:cNvPr id="143364" name="Rectangle 22">
            <a:extLst>
              <a:ext uri="{FF2B5EF4-FFF2-40B4-BE49-F238E27FC236}">
                <a16:creationId xmlns:a16="http://schemas.microsoft.com/office/drawing/2014/main" id="{65A92B08-8ACD-5048-BA0E-D4CC4230792B}"/>
              </a:ext>
            </a:extLst>
          </p:cNvPr>
          <p:cNvSpPr>
            <a:spLocks noGrp="1"/>
          </p:cNvSpPr>
          <p:nvPr>
            <p:ph type="body" idx="1"/>
          </p:nvPr>
        </p:nvSpPr>
        <p:spPr bwMode="auto">
          <a:xfrm>
            <a:off x="827088" y="1857375"/>
            <a:ext cx="7561262" cy="34559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Char char="u"/>
            </a:pPr>
            <a:r>
              <a:rPr lang="zh-CN" altLang="en-US" sz="2400"/>
              <a:t>敏捷软件开发是软件项目的一个</a:t>
            </a:r>
            <a:r>
              <a:rPr lang="zh-CN" altLang="en-US" sz="2400">
                <a:solidFill>
                  <a:srgbClr val="FF0000"/>
                </a:solidFill>
              </a:rPr>
              <a:t>概念框架</a:t>
            </a:r>
            <a:r>
              <a:rPr lang="en-US" altLang="zh-CN" sz="2400">
                <a:solidFill>
                  <a:srgbClr val="FF0000"/>
                </a:solidFill>
              </a:rPr>
              <a:t>.</a:t>
            </a:r>
          </a:p>
          <a:p>
            <a:pPr lvl="1" eaLnBrk="1" hangingPunct="1">
              <a:buFont typeface="Wingdings" pitchFamily="2" charset="2"/>
              <a:buChar char="Ø"/>
            </a:pPr>
            <a:r>
              <a:rPr lang="zh-CN" altLang="en-US" sz="2400"/>
              <a:t>有许多建立在敏捷概念上的方法，如</a:t>
            </a:r>
            <a:r>
              <a:rPr lang="en-US" altLang="zh-CN" sz="2400"/>
              <a:t> Scrum </a:t>
            </a:r>
            <a:r>
              <a:rPr lang="zh-CN" altLang="en-US" sz="2400"/>
              <a:t>和 </a:t>
            </a:r>
            <a:r>
              <a:rPr lang="en-US" altLang="zh-CN" sz="2400"/>
              <a:t>Extreme Programming (XP).</a:t>
            </a:r>
          </a:p>
          <a:p>
            <a:pPr eaLnBrk="1" hangingPunct="1">
              <a:buFont typeface="Wingdings" pitchFamily="2" charset="2"/>
              <a:buChar char="u"/>
            </a:pPr>
            <a:r>
              <a:rPr lang="zh-CN" altLang="en-US" sz="2400"/>
              <a:t>与僵化的、重量级的、官僚式的方法形成对照，比如瀑布模型（指纯粹形式的）</a:t>
            </a:r>
          </a:p>
          <a:p>
            <a:pPr eaLnBrk="1" hangingPunct="1">
              <a:buFont typeface="Wingdings" pitchFamily="2" charset="2"/>
              <a:buChar char="u"/>
            </a:pPr>
            <a:r>
              <a:rPr lang="zh-CN" altLang="en-US" sz="2400"/>
              <a:t>最大限度地降低短期固定时间的迭代式软件的开发风险</a:t>
            </a:r>
            <a:r>
              <a:rPr lang="en-US" altLang="zh-CN" sz="2400"/>
              <a:t>.</a:t>
            </a:r>
          </a:p>
          <a:p>
            <a:pPr eaLnBrk="1" hangingPunct="1"/>
            <a:endParaRPr lang="zh-CN" altLang="en-US">
              <a:ea typeface="宋体" panose="02010600030101010101" pitchFamily="2" charset="-122"/>
            </a:endParaRPr>
          </a:p>
        </p:txBody>
      </p:sp>
      <p:sp>
        <p:nvSpPr>
          <p:cNvPr id="143365" name="AutoShape 6">
            <a:extLst>
              <a:ext uri="{FF2B5EF4-FFF2-40B4-BE49-F238E27FC236}">
                <a16:creationId xmlns:a16="http://schemas.microsoft.com/office/drawing/2014/main" id="{9BE8CCA1-41E6-3E42-9B84-54DD36061D41}"/>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4">
            <a:extLst>
              <a:ext uri="{FF2B5EF4-FFF2-40B4-BE49-F238E27FC236}">
                <a16:creationId xmlns:a16="http://schemas.microsoft.com/office/drawing/2014/main" id="{EB8FD40D-17D9-594F-ABCF-9FCFCE831DBC}"/>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6904956C-BA3E-2443-A7E9-C7909CC0B0DA}" type="slidenum">
              <a:rPr kumimoji="0" lang="en-GB" altLang="zh-CN" b="0">
                <a:solidFill>
                  <a:srgbClr val="FFFFFF"/>
                </a:solidFill>
                <a:latin typeface="Gulim" panose="020B0600000101010101" pitchFamily="34" charset="-127"/>
                <a:ea typeface="Gulim" panose="020B0600000101010101" pitchFamily="34" charset="-127"/>
              </a:rPr>
              <a:pPr eaLnBrk="1" hangingPunct="1"/>
              <a:t>131</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44387" name="Rectangle 8">
            <a:extLst>
              <a:ext uri="{FF2B5EF4-FFF2-40B4-BE49-F238E27FC236}">
                <a16:creationId xmlns:a16="http://schemas.microsoft.com/office/drawing/2014/main" id="{171CFDF4-4E55-3D42-8B10-2BCED28450EC}"/>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敏捷过程的限制</a:t>
            </a:r>
          </a:p>
        </p:txBody>
      </p:sp>
      <p:sp>
        <p:nvSpPr>
          <p:cNvPr id="144388" name="Rectangle 9">
            <a:extLst>
              <a:ext uri="{FF2B5EF4-FFF2-40B4-BE49-F238E27FC236}">
                <a16:creationId xmlns:a16="http://schemas.microsoft.com/office/drawing/2014/main" id="{9BD0B77B-EFF4-0347-967D-CA239C0C4034}"/>
              </a:ext>
            </a:extLst>
          </p:cNvPr>
          <p:cNvSpPr>
            <a:spLocks noGrp="1"/>
          </p:cNvSpPr>
          <p:nvPr>
            <p:ph type="body" idx="1"/>
          </p:nvPr>
        </p:nvSpPr>
        <p:spPr bwMode="auto">
          <a:xfrm>
            <a:off x="1042988" y="1989138"/>
            <a:ext cx="7058025" cy="3600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Char char="u"/>
            </a:pPr>
            <a:r>
              <a:rPr lang="zh-CN" altLang="en-US" sz="2400"/>
              <a:t>敏捷软件开发过程包含</a:t>
            </a:r>
            <a:r>
              <a:rPr lang="zh-CN" altLang="en-US" sz="2400">
                <a:solidFill>
                  <a:srgbClr val="FF0000"/>
                </a:solidFill>
              </a:rPr>
              <a:t>过程、原则、工具</a:t>
            </a:r>
            <a:r>
              <a:rPr lang="zh-CN" altLang="en-US" sz="2400"/>
              <a:t>和最重要的</a:t>
            </a:r>
            <a:r>
              <a:rPr lang="en-US" altLang="zh-CN" sz="2400"/>
              <a:t>-</a:t>
            </a:r>
            <a:r>
              <a:rPr lang="zh-CN" altLang="en-US" sz="2400">
                <a:solidFill>
                  <a:srgbClr val="FF0000"/>
                </a:solidFill>
              </a:rPr>
              <a:t>人</a:t>
            </a:r>
          </a:p>
          <a:p>
            <a:pPr eaLnBrk="1" hangingPunct="1">
              <a:buFont typeface="Wingdings" pitchFamily="2" charset="2"/>
              <a:buChar char="u"/>
            </a:pPr>
            <a:endParaRPr lang="zh-CN" altLang="en-US" sz="2400"/>
          </a:p>
          <a:p>
            <a:pPr eaLnBrk="1" hangingPunct="1">
              <a:buFont typeface="Wingdings" pitchFamily="2" charset="2"/>
              <a:buChar char="u"/>
            </a:pPr>
            <a:r>
              <a:rPr lang="zh-CN" altLang="en-US" sz="2400"/>
              <a:t>因此诚信是基础</a:t>
            </a:r>
          </a:p>
          <a:p>
            <a:pPr eaLnBrk="1" hangingPunct="1">
              <a:buFont typeface="Wingdings" pitchFamily="2" charset="2"/>
              <a:buChar char="u"/>
            </a:pPr>
            <a:endParaRPr lang="zh-CN" altLang="en-US" sz="2400"/>
          </a:p>
          <a:p>
            <a:pPr eaLnBrk="1" hangingPunct="1">
              <a:buFont typeface="Wingdings" pitchFamily="2" charset="2"/>
              <a:buChar char="u"/>
            </a:pPr>
            <a:r>
              <a:rPr lang="zh-CN" altLang="en-US" sz="2400"/>
              <a:t>没有过程能够对诚信进行有效地约束</a:t>
            </a:r>
          </a:p>
          <a:p>
            <a:pPr eaLnBrk="1" hangingPunct="1">
              <a:buFont typeface="Wingdings" pitchFamily="2" charset="2"/>
              <a:buChar char="u"/>
            </a:pPr>
            <a:endParaRPr lang="zh-CN" altLang="en-US" sz="2400"/>
          </a:p>
          <a:p>
            <a:pPr eaLnBrk="1" hangingPunct="1">
              <a:buFont typeface="Wingdings" pitchFamily="2" charset="2"/>
              <a:buChar char="u"/>
            </a:pPr>
            <a:r>
              <a:rPr lang="zh-CN" altLang="en-US" sz="2400"/>
              <a:t>诚信与否是有效实施敏捷过程的</a:t>
            </a:r>
            <a:r>
              <a:rPr lang="zh-CN" altLang="en-US" sz="2400" b="1">
                <a:solidFill>
                  <a:srgbClr val="FF0000"/>
                </a:solidFill>
              </a:rPr>
              <a:t>最大限制</a:t>
            </a:r>
          </a:p>
        </p:txBody>
      </p:sp>
      <p:sp>
        <p:nvSpPr>
          <p:cNvPr id="144389" name="AutoShape 6">
            <a:extLst>
              <a:ext uri="{FF2B5EF4-FFF2-40B4-BE49-F238E27FC236}">
                <a16:creationId xmlns:a16="http://schemas.microsoft.com/office/drawing/2014/main" id="{F421033C-7E47-0E4E-9D56-3D8DE81032DE}"/>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8B947F-3BD8-554C-BD37-B288D5B00453}"/>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A38C5437-3C44-DA45-AB4F-42813F8C301E}" type="slidenum">
              <a:rPr kumimoji="0" lang="en-US" altLang="ko-KR" b="0">
                <a:solidFill>
                  <a:srgbClr val="FFFFFF"/>
                </a:solidFill>
                <a:latin typeface="Gulim" panose="020B0600000101010101" pitchFamily="34" charset="-127"/>
                <a:ea typeface="Gulim" panose="020B0600000101010101" pitchFamily="34" charset="-127"/>
              </a:rPr>
              <a:pPr eaLnBrk="1" hangingPunct="1"/>
              <a:t>132</a:t>
            </a:fld>
            <a:endParaRPr kumimoji="0" lang="en-US" altLang="ko-KR" b="0">
              <a:solidFill>
                <a:srgbClr val="FFFFFF"/>
              </a:solidFill>
              <a:latin typeface="Gulim" panose="020B0600000101010101" pitchFamily="34" charset="-127"/>
              <a:ea typeface="Gulim" panose="020B0600000101010101" pitchFamily="34" charset="-127"/>
            </a:endParaRPr>
          </a:p>
        </p:txBody>
      </p:sp>
      <p:sp>
        <p:nvSpPr>
          <p:cNvPr id="145411" name="TextBox 3">
            <a:extLst>
              <a:ext uri="{FF2B5EF4-FFF2-40B4-BE49-F238E27FC236}">
                <a16:creationId xmlns:a16="http://schemas.microsoft.com/office/drawing/2014/main" id="{132F3D48-CDC1-5D44-84FB-FF371EEB147F}"/>
              </a:ext>
            </a:extLst>
          </p:cNvPr>
          <p:cNvSpPr txBox="1">
            <a:spLocks noChangeArrowheads="1"/>
          </p:cNvSpPr>
          <p:nvPr/>
        </p:nvSpPr>
        <p:spPr bwMode="auto">
          <a:xfrm>
            <a:off x="1116013" y="115888"/>
            <a:ext cx="7127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3600">
                <a:solidFill>
                  <a:schemeClr val="bg1"/>
                </a:solidFill>
              </a:rPr>
              <a:t>一、敏捷方法</a:t>
            </a:r>
          </a:p>
        </p:txBody>
      </p:sp>
      <p:sp>
        <p:nvSpPr>
          <p:cNvPr id="145412" name="TextBox 4">
            <a:extLst>
              <a:ext uri="{FF2B5EF4-FFF2-40B4-BE49-F238E27FC236}">
                <a16:creationId xmlns:a16="http://schemas.microsoft.com/office/drawing/2014/main" id="{4CE03CA2-3451-F949-889A-3D9B40397E79}"/>
              </a:ext>
            </a:extLst>
          </p:cNvPr>
          <p:cNvSpPr txBox="1">
            <a:spLocks noChangeArrowheads="1"/>
          </p:cNvSpPr>
          <p:nvPr/>
        </p:nvSpPr>
        <p:spPr bwMode="auto">
          <a:xfrm>
            <a:off x="2627313" y="1860550"/>
            <a:ext cx="5040312"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50000"/>
              </a:lnSpc>
              <a:buFont typeface="Gulim" panose="020B0600000101010101" pitchFamily="34" charset="-127"/>
              <a:buAutoNum type="arabicPeriod"/>
            </a:pPr>
            <a:r>
              <a:rPr lang="zh-CN" altLang="en-US" sz="2400">
                <a:solidFill>
                  <a:schemeClr val="tx1"/>
                </a:solidFill>
              </a:rPr>
              <a:t>什么是敏捷软件开发？</a:t>
            </a:r>
          </a:p>
          <a:p>
            <a:pPr eaLnBrk="1" hangingPunct="1">
              <a:lnSpc>
                <a:spcPct val="150000"/>
              </a:lnSpc>
              <a:buFont typeface="Gulim" panose="020B0600000101010101" pitchFamily="34" charset="-127"/>
              <a:buAutoNum type="arabicPeriod"/>
            </a:pPr>
            <a:r>
              <a:rPr lang="zh-CN" altLang="en-US" sz="2400">
                <a:solidFill>
                  <a:schemeClr val="tx1"/>
                </a:solidFill>
              </a:rPr>
              <a:t>敏捷方法的项目计划</a:t>
            </a:r>
          </a:p>
          <a:p>
            <a:pPr eaLnBrk="1" hangingPunct="1">
              <a:lnSpc>
                <a:spcPct val="150000"/>
              </a:lnSpc>
              <a:buFont typeface="Gulim" panose="020B0600000101010101" pitchFamily="34" charset="-127"/>
              <a:buAutoNum type="arabicPeriod"/>
            </a:pPr>
            <a:r>
              <a:rPr lang="zh-CN" altLang="en-US" sz="2400">
                <a:solidFill>
                  <a:schemeClr val="tx1"/>
                </a:solidFill>
              </a:rPr>
              <a:t>敏捷项目管理和传统项目管理</a:t>
            </a:r>
          </a:p>
          <a:p>
            <a:pPr eaLnBrk="1" hangingPunct="1">
              <a:lnSpc>
                <a:spcPct val="150000"/>
              </a:lnSpc>
              <a:buFont typeface="Gulim" panose="020B0600000101010101" pitchFamily="34" charset="-127"/>
              <a:buAutoNum type="arabicPeriod"/>
            </a:pPr>
            <a:r>
              <a:rPr lang="zh-CN" altLang="en-US" sz="2400">
                <a:solidFill>
                  <a:schemeClr val="tx1"/>
                </a:solidFill>
              </a:rPr>
              <a:t>为什么使用敏捷？</a:t>
            </a:r>
            <a:endParaRPr lang="en-US" altLang="zh-CN" sz="2400">
              <a:solidFill>
                <a:schemeClr val="tx1"/>
              </a:solidFill>
            </a:endParaRPr>
          </a:p>
          <a:p>
            <a:pPr eaLnBrk="1" hangingPunct="1">
              <a:lnSpc>
                <a:spcPct val="150000"/>
              </a:lnSpc>
              <a:buFont typeface="Gulim" panose="020B0600000101010101" pitchFamily="34" charset="-127"/>
              <a:buAutoNum type="arabicPeriod"/>
            </a:pPr>
            <a:r>
              <a:rPr lang="zh-CN" altLang="en-US" sz="2400">
                <a:solidFill>
                  <a:schemeClr val="tx1"/>
                </a:solidFill>
              </a:rPr>
              <a:t>敏捷方法何时有效？</a:t>
            </a:r>
          </a:p>
          <a:p>
            <a:pPr eaLnBrk="1" hangingPunct="1">
              <a:lnSpc>
                <a:spcPct val="150000"/>
              </a:lnSpc>
              <a:buFont typeface="Arial" panose="020B0604020202020204" pitchFamily="34" charset="0"/>
              <a:buChar char="•"/>
            </a:pPr>
            <a:endParaRPr lang="zh-CN" altLang="en-US" sz="2400">
              <a:solidFill>
                <a:schemeClr val="tx1"/>
              </a:solidFill>
            </a:endParaRPr>
          </a:p>
        </p:txBody>
      </p:sp>
      <p:sp>
        <p:nvSpPr>
          <p:cNvPr id="4" name="右箭头 3">
            <a:extLst>
              <a:ext uri="{FF2B5EF4-FFF2-40B4-BE49-F238E27FC236}">
                <a16:creationId xmlns:a16="http://schemas.microsoft.com/office/drawing/2014/main" id="{FAEC9881-4FED-5C4D-809A-3D20A3A98105}"/>
              </a:ext>
            </a:extLst>
          </p:cNvPr>
          <p:cNvSpPr/>
          <p:nvPr/>
        </p:nvSpPr>
        <p:spPr bwMode="auto">
          <a:xfrm>
            <a:off x="1908175" y="2511425"/>
            <a:ext cx="508000" cy="503238"/>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
        <p:nvSpPr>
          <p:cNvPr id="145414" name="AutoShape 6">
            <a:extLst>
              <a:ext uri="{FF2B5EF4-FFF2-40B4-BE49-F238E27FC236}">
                <a16:creationId xmlns:a16="http://schemas.microsoft.com/office/drawing/2014/main" id="{A65A9630-486B-1A49-9CDB-3E2615895FFF}"/>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583FA95E-F3BF-AE4D-9556-1B344E14DDF4}"/>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6311E848-2C54-0449-B737-C3EE2735BA18}" type="slidenum">
              <a:rPr kumimoji="0" lang="en-GB" altLang="zh-CN" b="0">
                <a:solidFill>
                  <a:srgbClr val="FFFFFF"/>
                </a:solidFill>
                <a:latin typeface="Gulim" panose="020B0600000101010101" pitchFamily="34" charset="-127"/>
                <a:ea typeface="Gulim" panose="020B0600000101010101" pitchFamily="34" charset="-127"/>
              </a:rPr>
              <a:pPr eaLnBrk="1" hangingPunct="1"/>
              <a:t>133</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46435" name="Rectangle 45">
            <a:extLst>
              <a:ext uri="{FF2B5EF4-FFF2-40B4-BE49-F238E27FC236}">
                <a16:creationId xmlns:a16="http://schemas.microsoft.com/office/drawing/2014/main" id="{6FFD1680-4D65-404C-8555-0A520D177434}"/>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2.</a:t>
            </a:r>
            <a:r>
              <a:rPr lang="zh-CN" altLang="en-US">
                <a:ea typeface="宋体" panose="02010600030101010101" pitchFamily="2" charset="-122"/>
              </a:rPr>
              <a:t>使用敏捷方法的项目计划</a:t>
            </a:r>
            <a:endParaRPr lang="en-US" altLang="zh-CN">
              <a:ea typeface="宋体" panose="02010600030101010101" pitchFamily="2" charset="-122"/>
            </a:endParaRPr>
          </a:p>
        </p:txBody>
      </p:sp>
      <p:pic>
        <p:nvPicPr>
          <p:cNvPr id="146436" name="Picture 3">
            <a:extLst>
              <a:ext uri="{FF2B5EF4-FFF2-40B4-BE49-F238E27FC236}">
                <a16:creationId xmlns:a16="http://schemas.microsoft.com/office/drawing/2014/main" id="{05F7198E-7ABB-2348-A71B-4AFB2F078EA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3514725"/>
            <a:ext cx="10795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Picture 4">
            <a:extLst>
              <a:ext uri="{FF2B5EF4-FFF2-40B4-BE49-F238E27FC236}">
                <a16:creationId xmlns:a16="http://schemas.microsoft.com/office/drawing/2014/main" id="{87E244F4-E1AD-4B49-B391-380A2D25431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3514725"/>
            <a:ext cx="10795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8" name="Picture 5">
            <a:extLst>
              <a:ext uri="{FF2B5EF4-FFF2-40B4-BE49-F238E27FC236}">
                <a16:creationId xmlns:a16="http://schemas.microsoft.com/office/drawing/2014/main" id="{428AA9AE-8C66-A54F-88A7-CE65F8B263D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888" y="3514725"/>
            <a:ext cx="10795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5" name="Document">
            <a:extLst>
              <a:ext uri="{FF2B5EF4-FFF2-40B4-BE49-F238E27FC236}">
                <a16:creationId xmlns:a16="http://schemas.microsoft.com/office/drawing/2014/main" id="{EDDA19A5-2C92-F04F-A994-EFF3591DB830}"/>
              </a:ext>
            </a:extLst>
          </p:cNvPr>
          <p:cNvSpPr>
            <a:spLocks noEditPoints="1" noChangeArrowheads="1"/>
          </p:cNvSpPr>
          <p:nvPr/>
        </p:nvSpPr>
        <p:spPr bwMode="auto">
          <a:xfrm>
            <a:off x="1692275" y="3443288"/>
            <a:ext cx="1368425" cy="1657350"/>
          </a:xfrm>
          <a:custGeom>
            <a:avLst/>
            <a:gdLst>
              <a:gd name="T0" fmla="*/ 43174316 w 21600"/>
              <a:gd name="T1" fmla="*/ 127355454 h 21600"/>
              <a:gd name="T2" fmla="*/ 341156 w 21600"/>
              <a:gd name="T3" fmla="*/ 63872044 h 21600"/>
              <a:gd name="T4" fmla="*/ 43174316 w 21600"/>
              <a:gd name="T5" fmla="*/ 476872 h 21600"/>
              <a:gd name="T6" fmla="*/ 87119257 w 21600"/>
              <a:gd name="T7" fmla="*/ 62712206 h 21600"/>
              <a:gd name="T8" fmla="*/ 43174316 w 21600"/>
              <a:gd name="T9" fmla="*/ 127355454 h 21600"/>
              <a:gd name="T10" fmla="*/ 0 w 21600"/>
              <a:gd name="T11" fmla="*/ 0 h 21600"/>
              <a:gd name="T12" fmla="*/ 86693842 w 21600"/>
              <a:gd name="T13" fmla="*/ 0 h 21600"/>
              <a:gd name="T14" fmla="*/ 86693842 w 21600"/>
              <a:gd name="T15" fmla="*/ 127167084 h 21600"/>
              <a:gd name="T16" fmla="*/ 0 60000 65536"/>
              <a:gd name="T17" fmla="*/ 0 60000 65536"/>
              <a:gd name="T18" fmla="*/ 0 60000 65536"/>
              <a:gd name="T19" fmla="*/ 0 60000 65536"/>
              <a:gd name="T20" fmla="*/ 0 60000 65536"/>
              <a:gd name="T21" fmla="*/ 0 60000 65536"/>
              <a:gd name="T22" fmla="*/ 0 60000 65536"/>
              <a:gd name="T23" fmla="*/ 0 60000 65536"/>
              <a:gd name="T24" fmla="*/ 977 w 21600"/>
              <a:gd name="T25" fmla="*/ 818 h 21600"/>
              <a:gd name="T26" fmla="*/ 20622 w 21600"/>
              <a:gd name="T27" fmla="*/ 164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a:lstStyle/>
          <a:p>
            <a:pPr>
              <a:defRPr/>
            </a:pPr>
            <a:endParaRPr lang="zh-CN" altLang="en-US"/>
          </a:p>
        </p:txBody>
      </p:sp>
      <p:sp>
        <p:nvSpPr>
          <p:cNvPr id="146440" name="Text Box 7">
            <a:extLst>
              <a:ext uri="{FF2B5EF4-FFF2-40B4-BE49-F238E27FC236}">
                <a16:creationId xmlns:a16="http://schemas.microsoft.com/office/drawing/2014/main" id="{7A144B9F-28A2-B14F-A537-18B46F9C58CA}"/>
              </a:ext>
            </a:extLst>
          </p:cNvPr>
          <p:cNvSpPr txBox="1">
            <a:spLocks noChangeArrowheads="1"/>
          </p:cNvSpPr>
          <p:nvPr/>
        </p:nvSpPr>
        <p:spPr bwMode="auto">
          <a:xfrm>
            <a:off x="1692275" y="2932113"/>
            <a:ext cx="14732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en-US" altLang="zh-CN" sz="1400">
                <a:latin typeface="Arial" panose="020B0604020202020204" pitchFamily="34" charset="0"/>
              </a:rPr>
              <a:t>Product Backlog</a:t>
            </a:r>
          </a:p>
          <a:p>
            <a:pPr algn="ctr" eaLnBrk="1" hangingPunct="1"/>
            <a:r>
              <a:rPr lang="en-US" altLang="zh-CN" sz="1400">
                <a:latin typeface="Arial" panose="020B0604020202020204" pitchFamily="34" charset="0"/>
              </a:rPr>
              <a:t>(Features)</a:t>
            </a:r>
          </a:p>
        </p:txBody>
      </p:sp>
      <p:sp>
        <p:nvSpPr>
          <p:cNvPr id="146441" name="Text Box 8">
            <a:extLst>
              <a:ext uri="{FF2B5EF4-FFF2-40B4-BE49-F238E27FC236}">
                <a16:creationId xmlns:a16="http://schemas.microsoft.com/office/drawing/2014/main" id="{E8EC1809-1F89-A846-8862-620735D202A7}"/>
              </a:ext>
            </a:extLst>
          </p:cNvPr>
          <p:cNvSpPr txBox="1">
            <a:spLocks noChangeArrowheads="1"/>
          </p:cNvSpPr>
          <p:nvPr/>
        </p:nvSpPr>
        <p:spPr bwMode="auto">
          <a:xfrm>
            <a:off x="2609850" y="3514725"/>
            <a:ext cx="4476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en-US" altLang="zh-CN" sz="1000">
                <a:latin typeface="Arial" panose="020B0604020202020204" pitchFamily="34" charset="0"/>
              </a:rPr>
              <a:t>5</a:t>
            </a:r>
          </a:p>
          <a:p>
            <a:pPr algn="ctr" eaLnBrk="1" hangingPunct="1"/>
            <a:r>
              <a:rPr lang="en-US" altLang="zh-CN" sz="1000">
                <a:latin typeface="Arial" panose="020B0604020202020204" pitchFamily="34" charset="0"/>
              </a:rPr>
              <a:t>2</a:t>
            </a:r>
          </a:p>
          <a:p>
            <a:pPr algn="ctr" eaLnBrk="1" hangingPunct="1"/>
            <a:r>
              <a:rPr lang="en-US" altLang="zh-CN" sz="1000">
                <a:latin typeface="Arial" panose="020B0604020202020204" pitchFamily="34" charset="0"/>
              </a:rPr>
              <a:t>1</a:t>
            </a:r>
          </a:p>
          <a:p>
            <a:pPr algn="ctr" eaLnBrk="1" hangingPunct="1"/>
            <a:r>
              <a:rPr lang="en-US" altLang="zh-CN" sz="1000">
                <a:latin typeface="Arial" panose="020B0604020202020204" pitchFamily="34" charset="0"/>
              </a:rPr>
              <a:t>3</a:t>
            </a:r>
          </a:p>
          <a:p>
            <a:pPr algn="ctr" eaLnBrk="1" hangingPunct="1"/>
            <a:r>
              <a:rPr lang="en-US" altLang="zh-CN" sz="1000">
                <a:latin typeface="Arial" panose="020B0604020202020204" pitchFamily="34" charset="0"/>
              </a:rPr>
              <a:t>8</a:t>
            </a:r>
          </a:p>
          <a:p>
            <a:pPr algn="ctr" eaLnBrk="1" hangingPunct="1"/>
            <a:r>
              <a:rPr lang="en-US" altLang="zh-CN" sz="1000">
                <a:latin typeface="Arial" panose="020B0604020202020204" pitchFamily="34" charset="0"/>
              </a:rPr>
              <a:t>5</a:t>
            </a:r>
          </a:p>
          <a:p>
            <a:pPr algn="ctr" eaLnBrk="1" hangingPunct="1"/>
            <a:r>
              <a:rPr lang="en-US" altLang="zh-CN" sz="1000" u="sng">
                <a:latin typeface="Arial" panose="020B0604020202020204" pitchFamily="34" charset="0"/>
              </a:rPr>
              <a:t>8</a:t>
            </a:r>
          </a:p>
          <a:p>
            <a:pPr algn="ctr" eaLnBrk="1" hangingPunct="1"/>
            <a:r>
              <a:rPr lang="en-US" altLang="zh-CN" sz="1000">
                <a:latin typeface="Arial" panose="020B0604020202020204" pitchFamily="34" charset="0"/>
                <a:cs typeface="Arial" panose="020B0604020202020204" pitchFamily="34" charset="0"/>
              </a:rPr>
              <a:t>∑32</a:t>
            </a:r>
          </a:p>
        </p:txBody>
      </p:sp>
      <p:sp>
        <p:nvSpPr>
          <p:cNvPr id="146442" name="Line 9">
            <a:extLst>
              <a:ext uri="{FF2B5EF4-FFF2-40B4-BE49-F238E27FC236}">
                <a16:creationId xmlns:a16="http://schemas.microsoft.com/office/drawing/2014/main" id="{43AC440D-6455-614F-B90A-3188CD73D658}"/>
              </a:ext>
            </a:extLst>
          </p:cNvPr>
          <p:cNvSpPr>
            <a:spLocks noChangeShapeType="1"/>
          </p:cNvSpPr>
          <p:nvPr/>
        </p:nvSpPr>
        <p:spPr bwMode="auto">
          <a:xfrm>
            <a:off x="1908175" y="3659188"/>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6443" name="Line 10">
            <a:extLst>
              <a:ext uri="{FF2B5EF4-FFF2-40B4-BE49-F238E27FC236}">
                <a16:creationId xmlns:a16="http://schemas.microsoft.com/office/drawing/2014/main" id="{4875DA3F-533C-6A4A-8CD9-640AE90051CF}"/>
              </a:ext>
            </a:extLst>
          </p:cNvPr>
          <p:cNvSpPr>
            <a:spLocks noChangeShapeType="1"/>
          </p:cNvSpPr>
          <p:nvPr/>
        </p:nvSpPr>
        <p:spPr bwMode="auto">
          <a:xfrm>
            <a:off x="1908175" y="3803650"/>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6444" name="Line 11">
            <a:extLst>
              <a:ext uri="{FF2B5EF4-FFF2-40B4-BE49-F238E27FC236}">
                <a16:creationId xmlns:a16="http://schemas.microsoft.com/office/drawing/2014/main" id="{C59A7128-1AA2-AA46-9284-35C5E3431004}"/>
              </a:ext>
            </a:extLst>
          </p:cNvPr>
          <p:cNvSpPr>
            <a:spLocks noChangeShapeType="1"/>
          </p:cNvSpPr>
          <p:nvPr/>
        </p:nvSpPr>
        <p:spPr bwMode="auto">
          <a:xfrm>
            <a:off x="1908175" y="3946525"/>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6445" name="Line 12">
            <a:extLst>
              <a:ext uri="{FF2B5EF4-FFF2-40B4-BE49-F238E27FC236}">
                <a16:creationId xmlns:a16="http://schemas.microsoft.com/office/drawing/2014/main" id="{7511F002-5F08-E04A-BF67-1A3C18382577}"/>
              </a:ext>
            </a:extLst>
          </p:cNvPr>
          <p:cNvSpPr>
            <a:spLocks noChangeShapeType="1"/>
          </p:cNvSpPr>
          <p:nvPr/>
        </p:nvSpPr>
        <p:spPr bwMode="auto">
          <a:xfrm>
            <a:off x="1908175" y="4090988"/>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6446" name="Line 13">
            <a:extLst>
              <a:ext uri="{FF2B5EF4-FFF2-40B4-BE49-F238E27FC236}">
                <a16:creationId xmlns:a16="http://schemas.microsoft.com/office/drawing/2014/main" id="{A9975B04-3584-A142-8C23-44B8A3EF1713}"/>
              </a:ext>
            </a:extLst>
          </p:cNvPr>
          <p:cNvSpPr>
            <a:spLocks noChangeShapeType="1"/>
          </p:cNvSpPr>
          <p:nvPr/>
        </p:nvSpPr>
        <p:spPr bwMode="auto">
          <a:xfrm>
            <a:off x="1908175" y="4235450"/>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6447" name="Line 14">
            <a:extLst>
              <a:ext uri="{FF2B5EF4-FFF2-40B4-BE49-F238E27FC236}">
                <a16:creationId xmlns:a16="http://schemas.microsoft.com/office/drawing/2014/main" id="{98C98C20-B854-DD44-B86E-F840E986000B}"/>
              </a:ext>
            </a:extLst>
          </p:cNvPr>
          <p:cNvSpPr>
            <a:spLocks noChangeShapeType="1"/>
          </p:cNvSpPr>
          <p:nvPr/>
        </p:nvSpPr>
        <p:spPr bwMode="auto">
          <a:xfrm>
            <a:off x="1908175" y="4379913"/>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6448" name="Line 15">
            <a:extLst>
              <a:ext uri="{FF2B5EF4-FFF2-40B4-BE49-F238E27FC236}">
                <a16:creationId xmlns:a16="http://schemas.microsoft.com/office/drawing/2014/main" id="{44E1E8A3-F4D1-CE44-8F37-FB5B31C7C2D2}"/>
              </a:ext>
            </a:extLst>
          </p:cNvPr>
          <p:cNvSpPr>
            <a:spLocks noChangeShapeType="1"/>
          </p:cNvSpPr>
          <p:nvPr/>
        </p:nvSpPr>
        <p:spPr bwMode="auto">
          <a:xfrm>
            <a:off x="1908175" y="4522788"/>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6449" name="Line 16">
            <a:extLst>
              <a:ext uri="{FF2B5EF4-FFF2-40B4-BE49-F238E27FC236}">
                <a16:creationId xmlns:a16="http://schemas.microsoft.com/office/drawing/2014/main" id="{50D0E3FD-3A29-CD48-BC50-D5277B5EBF3C}"/>
              </a:ext>
            </a:extLst>
          </p:cNvPr>
          <p:cNvSpPr>
            <a:spLocks noChangeShapeType="1"/>
          </p:cNvSpPr>
          <p:nvPr/>
        </p:nvSpPr>
        <p:spPr bwMode="auto">
          <a:xfrm flipV="1">
            <a:off x="2268538" y="4595813"/>
            <a:ext cx="431800" cy="7191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6450" name="Text Box 17">
            <a:extLst>
              <a:ext uri="{FF2B5EF4-FFF2-40B4-BE49-F238E27FC236}">
                <a16:creationId xmlns:a16="http://schemas.microsoft.com/office/drawing/2014/main" id="{275025D3-54CA-C243-A842-96D83F55CEA6}"/>
              </a:ext>
            </a:extLst>
          </p:cNvPr>
          <p:cNvSpPr txBox="1">
            <a:spLocks noChangeArrowheads="1"/>
          </p:cNvSpPr>
          <p:nvPr/>
        </p:nvSpPr>
        <p:spPr bwMode="auto">
          <a:xfrm>
            <a:off x="1692275" y="5314950"/>
            <a:ext cx="122237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200">
                <a:latin typeface="Arial" panose="020B0604020202020204" pitchFamily="34" charset="0"/>
              </a:rPr>
              <a:t>Initial Size</a:t>
            </a:r>
          </a:p>
          <a:p>
            <a:pPr eaLnBrk="1" hangingPunct="1"/>
            <a:r>
              <a:rPr lang="en-US" altLang="zh-CN" sz="1200">
                <a:latin typeface="Arial" panose="020B0604020202020204" pitchFamily="34" charset="0"/>
              </a:rPr>
              <a:t>Estimates</a:t>
            </a:r>
          </a:p>
          <a:p>
            <a:pPr eaLnBrk="1" hangingPunct="1"/>
            <a:r>
              <a:rPr lang="en-US" altLang="zh-CN" sz="1200">
                <a:latin typeface="Arial" panose="020B0604020202020204" pitchFamily="34" charset="0"/>
              </a:rPr>
              <a:t>As Story Points</a:t>
            </a:r>
          </a:p>
        </p:txBody>
      </p:sp>
      <p:pic>
        <p:nvPicPr>
          <p:cNvPr id="146451" name="Picture 18">
            <a:extLst>
              <a:ext uri="{FF2B5EF4-FFF2-40B4-BE49-F238E27FC236}">
                <a16:creationId xmlns:a16="http://schemas.microsoft.com/office/drawing/2014/main" id="{FBF6FB0E-C9C7-2440-9E6D-AA6BCA87BA4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4388" y="3514725"/>
            <a:ext cx="10795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52" name="Freeform 19">
            <a:extLst>
              <a:ext uri="{FF2B5EF4-FFF2-40B4-BE49-F238E27FC236}">
                <a16:creationId xmlns:a16="http://schemas.microsoft.com/office/drawing/2014/main" id="{AC7DA92C-3031-C041-9370-F6B4A66C2B48}"/>
              </a:ext>
            </a:extLst>
          </p:cNvPr>
          <p:cNvSpPr>
            <a:spLocks/>
          </p:cNvSpPr>
          <p:nvPr/>
        </p:nvSpPr>
        <p:spPr bwMode="auto">
          <a:xfrm>
            <a:off x="2987675" y="4667250"/>
            <a:ext cx="3097213" cy="431800"/>
          </a:xfrm>
          <a:custGeom>
            <a:avLst/>
            <a:gdLst>
              <a:gd name="T0" fmla="*/ 0 w 1951"/>
              <a:gd name="T1" fmla="*/ 2147483647 h 333"/>
              <a:gd name="T2" fmla="*/ 2147483647 w 1951"/>
              <a:gd name="T3" fmla="*/ 2147483647 h 333"/>
              <a:gd name="T4" fmla="*/ 2147483647 w 1951"/>
              <a:gd name="T5" fmla="*/ 0 h 333"/>
              <a:gd name="T6" fmla="*/ 0 60000 65536"/>
              <a:gd name="T7" fmla="*/ 0 60000 65536"/>
              <a:gd name="T8" fmla="*/ 0 60000 65536"/>
              <a:gd name="T9" fmla="*/ 0 w 1951"/>
              <a:gd name="T10" fmla="*/ 0 h 333"/>
              <a:gd name="T11" fmla="*/ 1951 w 1951"/>
              <a:gd name="T12" fmla="*/ 333 h 333"/>
            </a:gdLst>
            <a:ahLst/>
            <a:cxnLst>
              <a:cxn ang="T6">
                <a:pos x="T0" y="T1"/>
              </a:cxn>
              <a:cxn ang="T7">
                <a:pos x="T2" y="T3"/>
              </a:cxn>
              <a:cxn ang="T8">
                <a:pos x="T4" y="T5"/>
              </a:cxn>
            </a:cxnLst>
            <a:rect l="T9" t="T10" r="T11" b="T12"/>
            <a:pathLst>
              <a:path w="1951" h="333">
                <a:moveTo>
                  <a:pt x="0" y="91"/>
                </a:moveTo>
                <a:cubicBezTo>
                  <a:pt x="200" y="212"/>
                  <a:pt x="401" y="333"/>
                  <a:pt x="726" y="318"/>
                </a:cubicBezTo>
                <a:cubicBezTo>
                  <a:pt x="1051" y="303"/>
                  <a:pt x="1739" y="53"/>
                  <a:pt x="1951"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46453" name="Text Box 20">
            <a:extLst>
              <a:ext uri="{FF2B5EF4-FFF2-40B4-BE49-F238E27FC236}">
                <a16:creationId xmlns:a16="http://schemas.microsoft.com/office/drawing/2014/main" id="{65F74AC2-16AD-B840-824E-8309D8F34F1D}"/>
              </a:ext>
            </a:extLst>
          </p:cNvPr>
          <p:cNvSpPr txBox="1">
            <a:spLocks noChangeArrowheads="1"/>
          </p:cNvSpPr>
          <p:nvPr/>
        </p:nvSpPr>
        <p:spPr bwMode="auto">
          <a:xfrm>
            <a:off x="4098925" y="5097463"/>
            <a:ext cx="49911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400">
                <a:latin typeface="Arial" panose="020B0604020202020204" pitchFamily="34" charset="0"/>
              </a:rPr>
              <a:t>Long term planning (best guess at the moment):</a:t>
            </a:r>
          </a:p>
          <a:p>
            <a:pPr eaLnBrk="1" hangingPunct="1"/>
            <a:r>
              <a:rPr lang="en-US" altLang="zh-CN" sz="1400">
                <a:latin typeface="Arial" panose="020B0604020202020204" pitchFamily="34" charset="0"/>
              </a:rPr>
              <a:t>32 SP of functionality, Team Velocity 8 SP/Sprint </a:t>
            </a:r>
            <a:r>
              <a:rPr lang="en-US" altLang="zh-CN" sz="1400">
                <a:latin typeface="Arial" panose="020B0604020202020204" pitchFamily="34" charset="0"/>
                <a:sym typeface="Wingdings" pitchFamily="2" charset="2"/>
              </a:rPr>
              <a:t> 4 Sprints</a:t>
            </a:r>
          </a:p>
          <a:p>
            <a:pPr eaLnBrk="1" hangingPunct="1"/>
            <a:r>
              <a:rPr lang="en-US" altLang="zh-CN" sz="1400">
                <a:latin typeface="Arial" panose="020B0604020202020204" pitchFamily="34" charset="0"/>
                <a:sym typeface="Wingdings" pitchFamily="2" charset="2"/>
              </a:rPr>
              <a:t>Target Sprint for each PBL item set, feasible implementation</a:t>
            </a:r>
          </a:p>
          <a:p>
            <a:pPr eaLnBrk="1" hangingPunct="1"/>
            <a:r>
              <a:rPr lang="en-US" altLang="zh-CN" sz="1400">
                <a:latin typeface="Arial" panose="020B0604020202020204" pitchFamily="34" charset="0"/>
                <a:sym typeface="Wingdings" pitchFamily="2" charset="2"/>
              </a:rPr>
              <a:t>Order.</a:t>
            </a:r>
            <a:endParaRPr lang="en-US" altLang="zh-CN" sz="1400">
              <a:latin typeface="Arial" panose="020B0604020202020204" pitchFamily="34" charset="0"/>
            </a:endParaRPr>
          </a:p>
        </p:txBody>
      </p:sp>
      <p:sp>
        <p:nvSpPr>
          <p:cNvPr id="146454" name="Text Box 21">
            <a:extLst>
              <a:ext uri="{FF2B5EF4-FFF2-40B4-BE49-F238E27FC236}">
                <a16:creationId xmlns:a16="http://schemas.microsoft.com/office/drawing/2014/main" id="{5A53BFFC-1CFC-2240-AF42-23FC8445052C}"/>
              </a:ext>
            </a:extLst>
          </p:cNvPr>
          <p:cNvSpPr txBox="1">
            <a:spLocks noChangeArrowheads="1"/>
          </p:cNvSpPr>
          <p:nvPr/>
        </p:nvSpPr>
        <p:spPr bwMode="auto">
          <a:xfrm>
            <a:off x="3749675" y="1293813"/>
            <a:ext cx="132556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en-US" altLang="zh-CN" sz="1400">
                <a:latin typeface="Arial" panose="020B0604020202020204" pitchFamily="34" charset="0"/>
              </a:rPr>
              <a:t>Sprint Backlog</a:t>
            </a:r>
          </a:p>
          <a:p>
            <a:pPr algn="ctr" eaLnBrk="1" hangingPunct="1"/>
            <a:r>
              <a:rPr lang="en-US" altLang="zh-CN" sz="1400">
                <a:latin typeface="Arial" panose="020B0604020202020204" pitchFamily="34" charset="0"/>
              </a:rPr>
              <a:t>(Tasks)</a:t>
            </a:r>
          </a:p>
        </p:txBody>
      </p:sp>
      <p:grpSp>
        <p:nvGrpSpPr>
          <p:cNvPr id="146455" name="Group 22">
            <a:extLst>
              <a:ext uri="{FF2B5EF4-FFF2-40B4-BE49-F238E27FC236}">
                <a16:creationId xmlns:a16="http://schemas.microsoft.com/office/drawing/2014/main" id="{F7903B27-A648-0045-8E0F-3636CC2FE409}"/>
              </a:ext>
            </a:extLst>
          </p:cNvPr>
          <p:cNvGrpSpPr>
            <a:grpSpLocks/>
          </p:cNvGrpSpPr>
          <p:nvPr/>
        </p:nvGrpSpPr>
        <p:grpSpPr bwMode="auto">
          <a:xfrm>
            <a:off x="3740150" y="1787525"/>
            <a:ext cx="1368425" cy="1077913"/>
            <a:chOff x="2351" y="1231"/>
            <a:chExt cx="862" cy="679"/>
          </a:xfrm>
        </p:grpSpPr>
        <p:sp>
          <p:nvSpPr>
            <p:cNvPr id="140324" name="Document">
              <a:extLst>
                <a:ext uri="{FF2B5EF4-FFF2-40B4-BE49-F238E27FC236}">
                  <a16:creationId xmlns:a16="http://schemas.microsoft.com/office/drawing/2014/main" id="{ED83DA47-0264-FC4A-8F3D-AF3A238CA20A}"/>
                </a:ext>
              </a:extLst>
            </p:cNvPr>
            <p:cNvSpPr>
              <a:spLocks noEditPoints="1" noChangeArrowheads="1"/>
            </p:cNvSpPr>
            <p:nvPr/>
          </p:nvSpPr>
          <p:spPr bwMode="auto">
            <a:xfrm>
              <a:off x="2351" y="1231"/>
              <a:ext cx="862" cy="635"/>
            </a:xfrm>
            <a:custGeom>
              <a:avLst/>
              <a:gdLst>
                <a:gd name="T0" fmla="*/ 17 w 21600"/>
                <a:gd name="T1" fmla="*/ 19 h 21600"/>
                <a:gd name="T2" fmla="*/ 0 w 21600"/>
                <a:gd name="T3" fmla="*/ 9 h 21600"/>
                <a:gd name="T4" fmla="*/ 17 w 21600"/>
                <a:gd name="T5" fmla="*/ 0 h 21600"/>
                <a:gd name="T6" fmla="*/ 35 w 21600"/>
                <a:gd name="T7" fmla="*/ 9 h 21600"/>
                <a:gd name="T8" fmla="*/ 17 w 21600"/>
                <a:gd name="T9" fmla="*/ 19 h 21600"/>
                <a:gd name="T10" fmla="*/ 0 w 21600"/>
                <a:gd name="T11" fmla="*/ 0 h 21600"/>
                <a:gd name="T12" fmla="*/ 34 w 21600"/>
                <a:gd name="T13" fmla="*/ 0 h 21600"/>
                <a:gd name="T14" fmla="*/ 34 w 21600"/>
                <a:gd name="T15" fmla="*/ 19 h 21600"/>
                <a:gd name="T16" fmla="*/ 0 60000 65536"/>
                <a:gd name="T17" fmla="*/ 0 60000 65536"/>
                <a:gd name="T18" fmla="*/ 0 60000 65536"/>
                <a:gd name="T19" fmla="*/ 0 60000 65536"/>
                <a:gd name="T20" fmla="*/ 0 60000 65536"/>
                <a:gd name="T21" fmla="*/ 0 60000 65536"/>
                <a:gd name="T22" fmla="*/ 0 60000 65536"/>
                <a:gd name="T23" fmla="*/ 0 60000 65536"/>
                <a:gd name="T24" fmla="*/ 977 w 21600"/>
                <a:gd name="T25" fmla="*/ 816 h 21600"/>
                <a:gd name="T26" fmla="*/ 20623 w 21600"/>
                <a:gd name="T27" fmla="*/ 1643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a:lstStyle/>
            <a:p>
              <a:pPr>
                <a:defRPr/>
              </a:pPr>
              <a:endParaRPr lang="zh-CN" altLang="en-US"/>
            </a:p>
          </p:txBody>
        </p:sp>
        <p:sp>
          <p:nvSpPr>
            <p:cNvPr id="146469" name="Text Box 24">
              <a:extLst>
                <a:ext uri="{FF2B5EF4-FFF2-40B4-BE49-F238E27FC236}">
                  <a16:creationId xmlns:a16="http://schemas.microsoft.com/office/drawing/2014/main" id="{62A7E8F3-E8CF-0848-95FF-A51C14F6F16A}"/>
                </a:ext>
              </a:extLst>
            </p:cNvPr>
            <p:cNvSpPr txBox="1">
              <a:spLocks noChangeArrowheads="1"/>
            </p:cNvSpPr>
            <p:nvPr/>
          </p:nvSpPr>
          <p:spPr bwMode="auto">
            <a:xfrm>
              <a:off x="2990" y="1276"/>
              <a:ext cx="158"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en-US" altLang="zh-CN" sz="1000">
                  <a:latin typeface="Arial" panose="020B0604020202020204" pitchFamily="34" charset="0"/>
                </a:rPr>
                <a:t>8</a:t>
              </a:r>
            </a:p>
            <a:p>
              <a:pPr algn="ctr" eaLnBrk="1" hangingPunct="1"/>
              <a:r>
                <a:rPr lang="en-US" altLang="zh-CN" sz="1000">
                  <a:latin typeface="Arial" panose="020B0604020202020204" pitchFamily="34" charset="0"/>
                </a:rPr>
                <a:t>5</a:t>
              </a:r>
            </a:p>
            <a:p>
              <a:pPr algn="ctr" eaLnBrk="1" hangingPunct="1"/>
              <a:r>
                <a:rPr lang="en-US" altLang="zh-CN" sz="1000">
                  <a:latin typeface="Arial" panose="020B0604020202020204" pitchFamily="34" charset="0"/>
                </a:rPr>
                <a:t>8</a:t>
              </a:r>
            </a:p>
            <a:p>
              <a:pPr algn="ctr" eaLnBrk="1" hangingPunct="1"/>
              <a:r>
                <a:rPr lang="en-US" altLang="zh-CN" sz="1000">
                  <a:latin typeface="Arial" panose="020B0604020202020204" pitchFamily="34" charset="0"/>
                </a:rPr>
                <a:t>3</a:t>
              </a:r>
            </a:p>
            <a:p>
              <a:pPr algn="ctr" eaLnBrk="1" hangingPunct="1"/>
              <a:r>
                <a:rPr lang="en-US" altLang="zh-CN" sz="1000">
                  <a:latin typeface="Arial" panose="020B0604020202020204" pitchFamily="34" charset="0"/>
                </a:rPr>
                <a:t>1</a:t>
              </a:r>
            </a:p>
            <a:p>
              <a:pPr algn="ctr" eaLnBrk="1" hangingPunct="1"/>
              <a:endParaRPr lang="zh-CN" altLang="en-US" sz="1000">
                <a:latin typeface="Arial" panose="020B0604020202020204" pitchFamily="34" charset="0"/>
                <a:cs typeface="Arial" panose="020B0604020202020204" pitchFamily="34" charset="0"/>
              </a:endParaRPr>
            </a:p>
          </p:txBody>
        </p:sp>
        <p:sp>
          <p:nvSpPr>
            <p:cNvPr id="146470" name="Line 25">
              <a:extLst>
                <a:ext uri="{FF2B5EF4-FFF2-40B4-BE49-F238E27FC236}">
                  <a16:creationId xmlns:a16="http://schemas.microsoft.com/office/drawing/2014/main" id="{D263DD4B-61C5-204E-BE20-549A2CEE818C}"/>
                </a:ext>
              </a:extLst>
            </p:cNvPr>
            <p:cNvSpPr>
              <a:spLocks noChangeShapeType="1"/>
            </p:cNvSpPr>
            <p:nvPr/>
          </p:nvSpPr>
          <p:spPr bwMode="auto">
            <a:xfrm>
              <a:off x="2487" y="1367"/>
              <a:ext cx="49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6471" name="Line 26">
              <a:extLst>
                <a:ext uri="{FF2B5EF4-FFF2-40B4-BE49-F238E27FC236}">
                  <a16:creationId xmlns:a16="http://schemas.microsoft.com/office/drawing/2014/main" id="{571D59E5-9575-074B-9A5E-D146170FBAE3}"/>
                </a:ext>
              </a:extLst>
            </p:cNvPr>
            <p:cNvSpPr>
              <a:spLocks noChangeShapeType="1"/>
            </p:cNvSpPr>
            <p:nvPr/>
          </p:nvSpPr>
          <p:spPr bwMode="auto">
            <a:xfrm>
              <a:off x="2487" y="1458"/>
              <a:ext cx="49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6472" name="Line 27">
              <a:extLst>
                <a:ext uri="{FF2B5EF4-FFF2-40B4-BE49-F238E27FC236}">
                  <a16:creationId xmlns:a16="http://schemas.microsoft.com/office/drawing/2014/main" id="{C21897C3-76C7-8C42-81DB-C6033BB72499}"/>
                </a:ext>
              </a:extLst>
            </p:cNvPr>
            <p:cNvSpPr>
              <a:spLocks noChangeShapeType="1"/>
            </p:cNvSpPr>
            <p:nvPr/>
          </p:nvSpPr>
          <p:spPr bwMode="auto">
            <a:xfrm>
              <a:off x="2487" y="1548"/>
              <a:ext cx="49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6473" name="Line 28">
              <a:extLst>
                <a:ext uri="{FF2B5EF4-FFF2-40B4-BE49-F238E27FC236}">
                  <a16:creationId xmlns:a16="http://schemas.microsoft.com/office/drawing/2014/main" id="{0F978C4B-145A-4749-987A-F69E51940A31}"/>
                </a:ext>
              </a:extLst>
            </p:cNvPr>
            <p:cNvSpPr>
              <a:spLocks noChangeShapeType="1"/>
            </p:cNvSpPr>
            <p:nvPr/>
          </p:nvSpPr>
          <p:spPr bwMode="auto">
            <a:xfrm>
              <a:off x="2487" y="1639"/>
              <a:ext cx="49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6474" name="Line 29">
              <a:extLst>
                <a:ext uri="{FF2B5EF4-FFF2-40B4-BE49-F238E27FC236}">
                  <a16:creationId xmlns:a16="http://schemas.microsoft.com/office/drawing/2014/main" id="{85080251-28EA-9747-8628-49B0F410E944}"/>
                </a:ext>
              </a:extLst>
            </p:cNvPr>
            <p:cNvSpPr>
              <a:spLocks noChangeShapeType="1"/>
            </p:cNvSpPr>
            <p:nvPr/>
          </p:nvSpPr>
          <p:spPr bwMode="auto">
            <a:xfrm>
              <a:off x="2487" y="1730"/>
              <a:ext cx="49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46456" name="AutoShape 30">
            <a:extLst>
              <a:ext uri="{FF2B5EF4-FFF2-40B4-BE49-F238E27FC236}">
                <a16:creationId xmlns:a16="http://schemas.microsoft.com/office/drawing/2014/main" id="{6B865EBA-AF2E-0346-810D-A6DB2CA03BD7}"/>
              </a:ext>
            </a:extLst>
          </p:cNvPr>
          <p:cNvSpPr>
            <a:spLocks/>
          </p:cNvSpPr>
          <p:nvPr/>
        </p:nvSpPr>
        <p:spPr bwMode="auto">
          <a:xfrm>
            <a:off x="2916238" y="3587750"/>
            <a:ext cx="71437" cy="431800"/>
          </a:xfrm>
          <a:prstGeom prst="rightBrace">
            <a:avLst>
              <a:gd name="adj1" fmla="val 5037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cxnSp>
        <p:nvCxnSpPr>
          <p:cNvPr id="146457" name="AutoShape 31">
            <a:extLst>
              <a:ext uri="{FF2B5EF4-FFF2-40B4-BE49-F238E27FC236}">
                <a16:creationId xmlns:a16="http://schemas.microsoft.com/office/drawing/2014/main" id="{1070CB01-D99F-5742-8493-0E210B059F80}"/>
              </a:ext>
            </a:extLst>
          </p:cNvPr>
          <p:cNvCxnSpPr>
            <a:cxnSpLocks noChangeShapeType="1"/>
            <a:stCxn id="146456" idx="1"/>
            <a:endCxn id="140324" idx="1"/>
          </p:cNvCxnSpPr>
          <p:nvPr/>
        </p:nvCxnSpPr>
        <p:spPr bwMode="auto">
          <a:xfrm flipV="1">
            <a:off x="2987675" y="2293938"/>
            <a:ext cx="757238" cy="1509712"/>
          </a:xfrm>
          <a:prstGeom prst="bentConnector3">
            <a:avLst>
              <a:gd name="adj1" fmla="val 49477"/>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46458" name="Rectangle 32">
            <a:extLst>
              <a:ext uri="{FF2B5EF4-FFF2-40B4-BE49-F238E27FC236}">
                <a16:creationId xmlns:a16="http://schemas.microsoft.com/office/drawing/2014/main" id="{BC92DF6C-8BCB-2D4F-88F5-C6682BCE7CE3}"/>
              </a:ext>
            </a:extLst>
          </p:cNvPr>
          <p:cNvSpPr>
            <a:spLocks noChangeArrowheads="1"/>
          </p:cNvSpPr>
          <p:nvPr/>
        </p:nvSpPr>
        <p:spPr bwMode="auto">
          <a:xfrm>
            <a:off x="3779838" y="3443288"/>
            <a:ext cx="1296987" cy="1152525"/>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cxnSp>
        <p:nvCxnSpPr>
          <p:cNvPr id="146459" name="AutoShape 33">
            <a:extLst>
              <a:ext uri="{FF2B5EF4-FFF2-40B4-BE49-F238E27FC236}">
                <a16:creationId xmlns:a16="http://schemas.microsoft.com/office/drawing/2014/main" id="{5ECA5C89-B5C2-BD47-BB0E-1B3B47A18A51}"/>
              </a:ext>
            </a:extLst>
          </p:cNvPr>
          <p:cNvCxnSpPr>
            <a:cxnSpLocks noChangeShapeType="1"/>
            <a:stCxn id="140324" idx="4"/>
            <a:endCxn id="146458" idx="0"/>
          </p:cNvCxnSpPr>
          <p:nvPr/>
        </p:nvCxnSpPr>
        <p:spPr bwMode="auto">
          <a:xfrm>
            <a:off x="4421188" y="2797175"/>
            <a:ext cx="7937" cy="64611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46460" name="Line 34">
            <a:extLst>
              <a:ext uri="{FF2B5EF4-FFF2-40B4-BE49-F238E27FC236}">
                <a16:creationId xmlns:a16="http://schemas.microsoft.com/office/drawing/2014/main" id="{669BC5C4-636E-4A4B-BFB7-CD8E31259147}"/>
              </a:ext>
            </a:extLst>
          </p:cNvPr>
          <p:cNvSpPr>
            <a:spLocks noChangeShapeType="1"/>
          </p:cNvSpPr>
          <p:nvPr/>
        </p:nvSpPr>
        <p:spPr bwMode="auto">
          <a:xfrm flipH="1">
            <a:off x="4938713" y="2205038"/>
            <a:ext cx="719137" cy="2444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6461" name="Text Box 35">
            <a:extLst>
              <a:ext uri="{FF2B5EF4-FFF2-40B4-BE49-F238E27FC236}">
                <a16:creationId xmlns:a16="http://schemas.microsoft.com/office/drawing/2014/main" id="{86666347-45AA-CA48-BC42-A081ECC123B6}"/>
              </a:ext>
            </a:extLst>
          </p:cNvPr>
          <p:cNvSpPr txBox="1">
            <a:spLocks noChangeArrowheads="1"/>
          </p:cNvSpPr>
          <p:nvPr/>
        </p:nvSpPr>
        <p:spPr bwMode="auto">
          <a:xfrm>
            <a:off x="2266950" y="1724025"/>
            <a:ext cx="159067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200">
                <a:latin typeface="Arial" panose="020B0604020202020204" pitchFamily="34" charset="0"/>
              </a:rPr>
              <a:t>“</a:t>
            </a:r>
            <a:r>
              <a:rPr lang="en-US" altLang="zh-CN" sz="1200">
                <a:latin typeface="Arial" panose="020B0604020202020204" pitchFamily="34" charset="0"/>
              </a:rPr>
              <a:t>Sprintful” of top-</a:t>
            </a:r>
          </a:p>
          <a:p>
            <a:pPr eaLnBrk="1" hangingPunct="1"/>
            <a:r>
              <a:rPr lang="en-US" altLang="zh-CN" sz="1200">
                <a:latin typeface="Arial" panose="020B0604020202020204" pitchFamily="34" charset="0"/>
              </a:rPr>
              <a:t>priority PBL to the</a:t>
            </a:r>
          </a:p>
          <a:p>
            <a:pPr eaLnBrk="1" hangingPunct="1"/>
            <a:r>
              <a:rPr lang="en-US" altLang="zh-CN" sz="1200">
                <a:latin typeface="Arial" panose="020B0604020202020204" pitchFamily="34" charset="0"/>
              </a:rPr>
              <a:t>next Sprint</a:t>
            </a:r>
          </a:p>
        </p:txBody>
      </p:sp>
      <p:sp>
        <p:nvSpPr>
          <p:cNvPr id="146462" name="Text Box 36">
            <a:extLst>
              <a:ext uri="{FF2B5EF4-FFF2-40B4-BE49-F238E27FC236}">
                <a16:creationId xmlns:a16="http://schemas.microsoft.com/office/drawing/2014/main" id="{22230089-84E1-864B-B419-B7787D5E1CC5}"/>
              </a:ext>
            </a:extLst>
          </p:cNvPr>
          <p:cNvSpPr txBox="1">
            <a:spLocks noChangeArrowheads="1"/>
          </p:cNvSpPr>
          <p:nvPr/>
        </p:nvSpPr>
        <p:spPr bwMode="auto">
          <a:xfrm>
            <a:off x="5640388" y="1687513"/>
            <a:ext cx="119538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200">
                <a:latin typeface="Arial" panose="020B0604020202020204" pitchFamily="34" charset="0"/>
              </a:rPr>
              <a:t>More accurate </a:t>
            </a:r>
          </a:p>
          <a:p>
            <a:pPr eaLnBrk="1" hangingPunct="1"/>
            <a:r>
              <a:rPr lang="en-US" altLang="zh-CN" sz="1200">
                <a:latin typeface="Arial" panose="020B0604020202020204" pitchFamily="34" charset="0"/>
              </a:rPr>
              <a:t>estimates</a:t>
            </a:r>
          </a:p>
          <a:p>
            <a:pPr eaLnBrk="1" hangingPunct="1"/>
            <a:r>
              <a:rPr lang="en-US" altLang="zh-CN" sz="1200">
                <a:latin typeface="Arial" panose="020B0604020202020204" pitchFamily="34" charset="0"/>
              </a:rPr>
              <a:t>as man hours </a:t>
            </a:r>
          </a:p>
        </p:txBody>
      </p:sp>
      <p:sp>
        <p:nvSpPr>
          <p:cNvPr id="146463" name="Rectangle 37">
            <a:extLst>
              <a:ext uri="{FF2B5EF4-FFF2-40B4-BE49-F238E27FC236}">
                <a16:creationId xmlns:a16="http://schemas.microsoft.com/office/drawing/2014/main" id="{D4C011F4-908E-AE4E-81D4-159568B64CE0}"/>
              </a:ext>
            </a:extLst>
          </p:cNvPr>
          <p:cNvSpPr>
            <a:spLocks noChangeArrowheads="1"/>
          </p:cNvSpPr>
          <p:nvPr/>
        </p:nvSpPr>
        <p:spPr bwMode="auto">
          <a:xfrm>
            <a:off x="4424363" y="2828925"/>
            <a:ext cx="3646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400">
                <a:latin typeface="Arial" panose="020B0604020202020204" pitchFamily="34" charset="0"/>
              </a:rPr>
              <a:t>Short term planning (commitment by Team):</a:t>
            </a:r>
          </a:p>
        </p:txBody>
      </p:sp>
      <p:sp>
        <p:nvSpPr>
          <p:cNvPr id="146464" name="Line 38">
            <a:extLst>
              <a:ext uri="{FF2B5EF4-FFF2-40B4-BE49-F238E27FC236}">
                <a16:creationId xmlns:a16="http://schemas.microsoft.com/office/drawing/2014/main" id="{867BEBEB-E834-D04D-B44B-190E2A632CD2}"/>
              </a:ext>
            </a:extLst>
          </p:cNvPr>
          <p:cNvSpPr>
            <a:spLocks noChangeShapeType="1"/>
          </p:cNvSpPr>
          <p:nvPr/>
        </p:nvSpPr>
        <p:spPr bwMode="auto">
          <a:xfrm>
            <a:off x="1127125" y="3452813"/>
            <a:ext cx="644525" cy="441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6465" name="Text Box 39">
            <a:extLst>
              <a:ext uri="{FF2B5EF4-FFF2-40B4-BE49-F238E27FC236}">
                <a16:creationId xmlns:a16="http://schemas.microsoft.com/office/drawing/2014/main" id="{0A346794-6A36-1140-B5D1-9540A12A6344}"/>
              </a:ext>
            </a:extLst>
          </p:cNvPr>
          <p:cNvSpPr txBox="1">
            <a:spLocks noChangeArrowheads="1"/>
          </p:cNvSpPr>
          <p:nvPr/>
        </p:nvSpPr>
        <p:spPr bwMode="auto">
          <a:xfrm>
            <a:off x="261938" y="3078163"/>
            <a:ext cx="1406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200">
                <a:latin typeface="Arial" panose="020B0604020202020204" pitchFamily="34" charset="0"/>
              </a:rPr>
              <a:t>May be constantly</a:t>
            </a:r>
          </a:p>
          <a:p>
            <a:pPr eaLnBrk="1" hangingPunct="1"/>
            <a:r>
              <a:rPr lang="en-US" altLang="zh-CN" sz="1200">
                <a:latin typeface="Arial" panose="020B0604020202020204" pitchFamily="34" charset="0"/>
              </a:rPr>
              <a:t>updated</a:t>
            </a:r>
          </a:p>
        </p:txBody>
      </p:sp>
      <p:sp>
        <p:nvSpPr>
          <p:cNvPr id="146466" name="Line 40">
            <a:extLst>
              <a:ext uri="{FF2B5EF4-FFF2-40B4-BE49-F238E27FC236}">
                <a16:creationId xmlns:a16="http://schemas.microsoft.com/office/drawing/2014/main" id="{250D9CD4-C79D-F746-BC7B-B734B66771EE}"/>
              </a:ext>
            </a:extLst>
          </p:cNvPr>
          <p:cNvSpPr>
            <a:spLocks noChangeShapeType="1"/>
          </p:cNvSpPr>
          <p:nvPr/>
        </p:nvSpPr>
        <p:spPr bwMode="auto">
          <a:xfrm flipH="1">
            <a:off x="4784725" y="3298825"/>
            <a:ext cx="236538" cy="1539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6467" name="Text Box 41">
            <a:extLst>
              <a:ext uri="{FF2B5EF4-FFF2-40B4-BE49-F238E27FC236}">
                <a16:creationId xmlns:a16="http://schemas.microsoft.com/office/drawing/2014/main" id="{2D4B8630-63EB-3741-A93F-0247F19D565D}"/>
              </a:ext>
            </a:extLst>
          </p:cNvPr>
          <p:cNvSpPr txBox="1">
            <a:spLocks noChangeArrowheads="1"/>
          </p:cNvSpPr>
          <p:nvPr/>
        </p:nvSpPr>
        <p:spPr bwMode="auto">
          <a:xfrm>
            <a:off x="5060950" y="3119438"/>
            <a:ext cx="32654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200">
                <a:latin typeface="Arial" panose="020B0604020202020204" pitchFamily="34" charset="0"/>
              </a:rPr>
              <a:t>Scope frozen </a:t>
            </a:r>
            <a:r>
              <a:rPr lang="en-US" altLang="zh-CN" sz="1200">
                <a:latin typeface="Arial" panose="020B0604020202020204" pitchFamily="34" charset="0"/>
                <a:sym typeface="Wingdings" pitchFamily="2" charset="2"/>
              </a:rPr>
              <a:t> new PBL items to next Sprint</a:t>
            </a:r>
            <a:endParaRPr lang="en-US" altLang="zh-CN" sz="1200">
              <a:latin typeface="Arial" panose="020B0604020202020204" pitchFamily="34" charset="0"/>
            </a:endParaRPr>
          </a:p>
        </p:txBody>
      </p:sp>
    </p:spTree>
  </p:cSld>
  <p:clrMapOvr>
    <a:masterClrMapping/>
  </p:clrMapOvr>
  <p:transition spd="slow"/>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AAA0811-F66B-784E-B148-20B8D3CF8EDA}"/>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E9BC2298-C51D-2041-919A-6CDAA2AC6153}" type="slidenum">
              <a:rPr kumimoji="0" lang="en-US" altLang="ko-KR" b="0">
                <a:solidFill>
                  <a:srgbClr val="FFFFFF"/>
                </a:solidFill>
                <a:latin typeface="Gulim" panose="020B0600000101010101" pitchFamily="34" charset="-127"/>
                <a:ea typeface="Gulim" panose="020B0600000101010101" pitchFamily="34" charset="-127"/>
              </a:rPr>
              <a:pPr eaLnBrk="1" hangingPunct="1"/>
              <a:t>134</a:t>
            </a:fld>
            <a:endParaRPr kumimoji="0" lang="en-US" altLang="ko-KR" b="0">
              <a:solidFill>
                <a:srgbClr val="FFFFFF"/>
              </a:solidFill>
              <a:latin typeface="Gulim" panose="020B0600000101010101" pitchFamily="34" charset="-127"/>
              <a:ea typeface="Gulim" panose="020B0600000101010101" pitchFamily="34" charset="-127"/>
            </a:endParaRPr>
          </a:p>
        </p:txBody>
      </p:sp>
      <p:sp>
        <p:nvSpPr>
          <p:cNvPr id="147459" name="TextBox 3">
            <a:extLst>
              <a:ext uri="{FF2B5EF4-FFF2-40B4-BE49-F238E27FC236}">
                <a16:creationId xmlns:a16="http://schemas.microsoft.com/office/drawing/2014/main" id="{984559C4-EF73-9444-8A6C-2D5EE07548A8}"/>
              </a:ext>
            </a:extLst>
          </p:cNvPr>
          <p:cNvSpPr txBox="1">
            <a:spLocks noChangeArrowheads="1"/>
          </p:cNvSpPr>
          <p:nvPr/>
        </p:nvSpPr>
        <p:spPr bwMode="auto">
          <a:xfrm>
            <a:off x="1116013" y="115888"/>
            <a:ext cx="7127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3600">
                <a:solidFill>
                  <a:schemeClr val="bg1"/>
                </a:solidFill>
              </a:rPr>
              <a:t>一、敏捷方法</a:t>
            </a:r>
          </a:p>
        </p:txBody>
      </p:sp>
      <p:sp>
        <p:nvSpPr>
          <p:cNvPr id="147460" name="TextBox 4">
            <a:extLst>
              <a:ext uri="{FF2B5EF4-FFF2-40B4-BE49-F238E27FC236}">
                <a16:creationId xmlns:a16="http://schemas.microsoft.com/office/drawing/2014/main" id="{937ACFFC-3806-9D4A-AD99-1DC8B53FA53F}"/>
              </a:ext>
            </a:extLst>
          </p:cNvPr>
          <p:cNvSpPr txBox="1">
            <a:spLocks noChangeArrowheads="1"/>
          </p:cNvSpPr>
          <p:nvPr/>
        </p:nvSpPr>
        <p:spPr bwMode="auto">
          <a:xfrm>
            <a:off x="2627313" y="1860550"/>
            <a:ext cx="5040312"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50000"/>
              </a:lnSpc>
              <a:buFont typeface="Gulim" panose="020B0600000101010101" pitchFamily="34" charset="-127"/>
              <a:buAutoNum type="arabicPeriod"/>
            </a:pPr>
            <a:r>
              <a:rPr lang="zh-CN" altLang="en-US" sz="2400">
                <a:solidFill>
                  <a:schemeClr val="tx1"/>
                </a:solidFill>
              </a:rPr>
              <a:t>什么是敏捷软件开发？</a:t>
            </a:r>
          </a:p>
          <a:p>
            <a:pPr eaLnBrk="1" hangingPunct="1">
              <a:lnSpc>
                <a:spcPct val="150000"/>
              </a:lnSpc>
              <a:buFont typeface="Gulim" panose="020B0600000101010101" pitchFamily="34" charset="-127"/>
              <a:buAutoNum type="arabicPeriod"/>
            </a:pPr>
            <a:r>
              <a:rPr lang="zh-CN" altLang="en-US" sz="2400">
                <a:solidFill>
                  <a:schemeClr val="tx1"/>
                </a:solidFill>
              </a:rPr>
              <a:t>敏捷方法的项目计划</a:t>
            </a:r>
          </a:p>
          <a:p>
            <a:pPr eaLnBrk="1" hangingPunct="1">
              <a:lnSpc>
                <a:spcPct val="150000"/>
              </a:lnSpc>
              <a:buFont typeface="Gulim" panose="020B0600000101010101" pitchFamily="34" charset="-127"/>
              <a:buAutoNum type="arabicPeriod"/>
            </a:pPr>
            <a:r>
              <a:rPr lang="zh-CN" altLang="en-US" sz="2400">
                <a:solidFill>
                  <a:schemeClr val="tx1"/>
                </a:solidFill>
              </a:rPr>
              <a:t>敏捷项目管理和传统项目管理</a:t>
            </a:r>
          </a:p>
          <a:p>
            <a:pPr eaLnBrk="1" hangingPunct="1">
              <a:lnSpc>
                <a:spcPct val="150000"/>
              </a:lnSpc>
              <a:buFont typeface="Gulim" panose="020B0600000101010101" pitchFamily="34" charset="-127"/>
              <a:buAutoNum type="arabicPeriod"/>
            </a:pPr>
            <a:r>
              <a:rPr lang="zh-CN" altLang="en-US" sz="2400">
                <a:solidFill>
                  <a:schemeClr val="tx1"/>
                </a:solidFill>
              </a:rPr>
              <a:t>为什么使用敏捷？</a:t>
            </a:r>
            <a:endParaRPr lang="en-US" altLang="zh-CN" sz="2400">
              <a:solidFill>
                <a:schemeClr val="tx1"/>
              </a:solidFill>
            </a:endParaRPr>
          </a:p>
          <a:p>
            <a:pPr eaLnBrk="1" hangingPunct="1">
              <a:lnSpc>
                <a:spcPct val="150000"/>
              </a:lnSpc>
              <a:buFont typeface="Gulim" panose="020B0600000101010101" pitchFamily="34" charset="-127"/>
              <a:buAutoNum type="arabicPeriod"/>
            </a:pPr>
            <a:r>
              <a:rPr lang="zh-CN" altLang="en-US" sz="2400">
                <a:solidFill>
                  <a:schemeClr val="tx1"/>
                </a:solidFill>
              </a:rPr>
              <a:t>敏捷方法何时有效？</a:t>
            </a:r>
          </a:p>
          <a:p>
            <a:pPr eaLnBrk="1" hangingPunct="1">
              <a:lnSpc>
                <a:spcPct val="150000"/>
              </a:lnSpc>
              <a:buFont typeface="Arial" panose="020B0604020202020204" pitchFamily="34" charset="0"/>
              <a:buChar char="•"/>
            </a:pPr>
            <a:endParaRPr lang="zh-CN" altLang="en-US" sz="2400">
              <a:solidFill>
                <a:schemeClr val="tx1"/>
              </a:solidFill>
            </a:endParaRPr>
          </a:p>
        </p:txBody>
      </p:sp>
      <p:sp>
        <p:nvSpPr>
          <p:cNvPr id="4" name="右箭头 3">
            <a:extLst>
              <a:ext uri="{FF2B5EF4-FFF2-40B4-BE49-F238E27FC236}">
                <a16:creationId xmlns:a16="http://schemas.microsoft.com/office/drawing/2014/main" id="{D2F132C5-2153-B643-B459-601614854956}"/>
              </a:ext>
            </a:extLst>
          </p:cNvPr>
          <p:cNvSpPr/>
          <p:nvPr/>
        </p:nvSpPr>
        <p:spPr bwMode="auto">
          <a:xfrm>
            <a:off x="1908175" y="3014663"/>
            <a:ext cx="508000" cy="50323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
        <p:nvSpPr>
          <p:cNvPr id="147462" name="AutoShape 6">
            <a:extLst>
              <a:ext uri="{FF2B5EF4-FFF2-40B4-BE49-F238E27FC236}">
                <a16:creationId xmlns:a16="http://schemas.microsoft.com/office/drawing/2014/main" id="{D776DA7C-854B-4740-88DB-562843D5981F}"/>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a:extLst>
              <a:ext uri="{FF2B5EF4-FFF2-40B4-BE49-F238E27FC236}">
                <a16:creationId xmlns:a16="http://schemas.microsoft.com/office/drawing/2014/main" id="{693CF5A6-D274-1040-A453-57F30647CF9C}"/>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2A811BB7-B585-DF4A-AD16-391A6090F6F8}" type="slidenum">
              <a:rPr kumimoji="0" lang="en-GB" altLang="zh-CN" b="0">
                <a:solidFill>
                  <a:srgbClr val="FFFFFF"/>
                </a:solidFill>
                <a:latin typeface="Gulim" panose="020B0600000101010101" pitchFamily="34" charset="-127"/>
                <a:ea typeface="Gulim" panose="020B0600000101010101" pitchFamily="34" charset="-127"/>
              </a:rPr>
              <a:pPr eaLnBrk="1" hangingPunct="1"/>
              <a:t>135</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48483" name="Rectangle 14">
            <a:extLst>
              <a:ext uri="{FF2B5EF4-FFF2-40B4-BE49-F238E27FC236}">
                <a16:creationId xmlns:a16="http://schemas.microsoft.com/office/drawing/2014/main" id="{7F516AFD-A0E4-ED4E-9908-39FF332C7B75}"/>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3.</a:t>
            </a:r>
            <a:r>
              <a:rPr lang="zh-CN" altLang="en-US">
                <a:ea typeface="宋体" panose="02010600030101010101" pitchFamily="2" charset="-122"/>
              </a:rPr>
              <a:t>敏捷项目管理和传统项目管理</a:t>
            </a:r>
          </a:p>
        </p:txBody>
      </p:sp>
      <p:sp>
        <p:nvSpPr>
          <p:cNvPr id="148484" name="Rectangle 15">
            <a:extLst>
              <a:ext uri="{FF2B5EF4-FFF2-40B4-BE49-F238E27FC236}">
                <a16:creationId xmlns:a16="http://schemas.microsoft.com/office/drawing/2014/main" id="{82850FE0-CE0F-3541-887D-CF6602BE36EA}"/>
              </a:ext>
            </a:extLst>
          </p:cNvPr>
          <p:cNvSpPr>
            <a:spLocks noGrp="1"/>
          </p:cNvSpPr>
          <p:nvPr>
            <p:ph type="body" sz="half"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None/>
            </a:pPr>
            <a:r>
              <a:rPr lang="zh-CN" altLang="en-US" sz="2400">
                <a:latin typeface="黑体" panose="02010609060101010101" pitchFamily="49" charset="-122"/>
                <a:ea typeface="黑体" panose="02010609060101010101" pitchFamily="49" charset="-122"/>
              </a:rPr>
              <a:t>传统项目管理：</a:t>
            </a:r>
          </a:p>
          <a:p>
            <a:pPr eaLnBrk="1" hangingPunct="1">
              <a:buFont typeface="Wingdings" pitchFamily="2" charset="2"/>
              <a:buChar char="Ø"/>
            </a:pPr>
            <a:r>
              <a:rPr lang="zh-CN" altLang="en-US" sz="1800">
                <a:latin typeface="黑体" panose="02010609060101010101" pitchFamily="49" charset="-122"/>
                <a:ea typeface="黑体" panose="02010609060101010101" pitchFamily="49" charset="-122"/>
              </a:rPr>
              <a:t>事先对整个项目进行估计、计划、分析</a:t>
            </a:r>
          </a:p>
          <a:p>
            <a:pPr eaLnBrk="1" hangingPunct="1">
              <a:buFont typeface="Wingdings" pitchFamily="2" charset="2"/>
              <a:buChar char="Ø"/>
            </a:pPr>
            <a:r>
              <a:rPr lang="zh-CN" altLang="en-US" sz="1800">
                <a:latin typeface="黑体" panose="02010609060101010101" pitchFamily="49" charset="-122"/>
                <a:ea typeface="黑体" panose="02010609060101010101" pitchFamily="49" charset="-122"/>
              </a:rPr>
              <a:t>反对变更</a:t>
            </a:r>
            <a:r>
              <a:rPr lang="en-US" altLang="zh-CN" sz="1800">
                <a:latin typeface="黑体" panose="02010609060101010101" pitchFamily="49" charset="-122"/>
                <a:ea typeface="黑体" panose="02010609060101010101" pitchFamily="49" charset="-122"/>
              </a:rPr>
              <a:t>; </a:t>
            </a:r>
            <a:r>
              <a:rPr lang="zh-CN" altLang="en-US" sz="1800">
                <a:latin typeface="黑体" panose="02010609060101010101" pitchFamily="49" charset="-122"/>
                <a:ea typeface="黑体" panose="02010609060101010101" pitchFamily="49" charset="-122"/>
              </a:rPr>
              <a:t>变更需要重新估计、重新规划</a:t>
            </a:r>
          </a:p>
          <a:p>
            <a:pPr eaLnBrk="1" hangingPunct="1">
              <a:buFont typeface="Wingdings" pitchFamily="2" charset="2"/>
              <a:buChar char="Ø"/>
            </a:pPr>
            <a:r>
              <a:rPr lang="zh-CN" altLang="en-US" sz="1800">
                <a:latin typeface="黑体" panose="02010609060101010101" pitchFamily="49" charset="-122"/>
                <a:ea typeface="黑体" panose="02010609060101010101" pitchFamily="49" charset="-122"/>
              </a:rPr>
              <a:t>严密的合同来减少风险</a:t>
            </a:r>
            <a:r>
              <a:rPr lang="en-US" altLang="zh-CN" sz="1800">
                <a:latin typeface="黑体" panose="02010609060101010101" pitchFamily="49" charset="-122"/>
                <a:ea typeface="黑体" panose="02010609060101010101" pitchFamily="49" charset="-122"/>
              </a:rPr>
              <a:t>, </a:t>
            </a:r>
            <a:r>
              <a:rPr lang="zh-CN" altLang="en-US" sz="1800">
                <a:latin typeface="黑体" panose="02010609060101010101" pitchFamily="49" charset="-122"/>
                <a:ea typeface="黑体" panose="02010609060101010101" pitchFamily="49" charset="-122"/>
              </a:rPr>
              <a:t>如果改变需求要走 </a:t>
            </a:r>
            <a:r>
              <a:rPr lang="en-US" altLang="zh-CN" sz="1800">
                <a:latin typeface="黑体" panose="02010609060101010101" pitchFamily="49" charset="-122"/>
                <a:ea typeface="黑体" panose="02010609060101010101" pitchFamily="49" charset="-122"/>
              </a:rPr>
              <a:t>CR </a:t>
            </a:r>
            <a:r>
              <a:rPr lang="zh-CN" altLang="en-US" sz="1800">
                <a:latin typeface="黑体" panose="02010609060101010101" pitchFamily="49" charset="-122"/>
                <a:ea typeface="黑体" panose="02010609060101010101" pitchFamily="49" charset="-122"/>
              </a:rPr>
              <a:t>流程</a:t>
            </a:r>
            <a:r>
              <a:rPr lang="en-US" altLang="zh-CN" sz="1800">
                <a:latin typeface="黑体" panose="02010609060101010101" pitchFamily="49" charset="-122"/>
                <a:ea typeface="黑体" panose="02010609060101010101" pitchFamily="49" charset="-122"/>
              </a:rPr>
              <a:t>.</a:t>
            </a:r>
          </a:p>
          <a:p>
            <a:pPr eaLnBrk="1" hangingPunct="1">
              <a:buFont typeface="Wingdings" pitchFamily="2" charset="2"/>
              <a:buChar char="Ø"/>
            </a:pPr>
            <a:r>
              <a:rPr lang="zh-CN" altLang="en-US" sz="1800">
                <a:latin typeface="黑体" panose="02010609060101010101" pitchFamily="49" charset="-122"/>
                <a:ea typeface="黑体" panose="02010609060101010101" pitchFamily="49" charset="-122"/>
              </a:rPr>
              <a:t>项目作为一个“黑盒子” ，对客户与供应商的可视性差</a:t>
            </a:r>
            <a:r>
              <a:rPr lang="en-US" altLang="zh-CN" sz="1800">
                <a:latin typeface="黑体" panose="02010609060101010101" pitchFamily="49" charset="-122"/>
                <a:ea typeface="黑体" panose="02010609060101010101" pitchFamily="49" charset="-122"/>
              </a:rPr>
              <a:t>.</a:t>
            </a:r>
          </a:p>
          <a:p>
            <a:pPr eaLnBrk="1" hangingPunct="1">
              <a:buFont typeface="Wingdings" pitchFamily="2" charset="2"/>
              <a:buChar char="Ø"/>
            </a:pPr>
            <a:r>
              <a:rPr lang="zh-CN" altLang="en-US" sz="1800">
                <a:latin typeface="黑体" panose="02010609060101010101" pitchFamily="49" charset="-122"/>
                <a:ea typeface="黑体" panose="02010609060101010101" pitchFamily="49" charset="-122"/>
              </a:rPr>
              <a:t>产品化和测试阶段是分离的</a:t>
            </a:r>
            <a:r>
              <a:rPr lang="en-US" altLang="zh-CN" sz="1800">
                <a:latin typeface="黑体" panose="02010609060101010101" pitchFamily="49" charset="-122"/>
                <a:ea typeface="黑体" panose="02010609060101010101" pitchFamily="49" charset="-122"/>
              </a:rPr>
              <a:t>.</a:t>
            </a:r>
          </a:p>
          <a:p>
            <a:pPr eaLnBrk="1" hangingPunct="1">
              <a:buFont typeface="Wingdings" pitchFamily="2" charset="2"/>
              <a:buChar char="Ø"/>
            </a:pPr>
            <a:r>
              <a:rPr lang="zh-CN" altLang="en-US" sz="1800">
                <a:latin typeface="黑体" panose="02010609060101010101" pitchFamily="49" charset="-122"/>
                <a:ea typeface="黑体" panose="02010609060101010101" pitchFamily="49" charset="-122"/>
              </a:rPr>
              <a:t>文档和计划驱动的方法</a:t>
            </a:r>
            <a:r>
              <a:rPr lang="en-US" altLang="zh-CN" sz="1800">
                <a:latin typeface="黑体" panose="02010609060101010101" pitchFamily="49" charset="-122"/>
                <a:ea typeface="黑体" panose="02010609060101010101" pitchFamily="49" charset="-122"/>
              </a:rPr>
              <a:t>.</a:t>
            </a:r>
          </a:p>
          <a:p>
            <a:pPr eaLnBrk="1" hangingPunct="1">
              <a:buFont typeface="Wingdings" pitchFamily="2" charset="2"/>
              <a:buChar char="Ø"/>
            </a:pPr>
            <a:r>
              <a:rPr lang="zh-CN" altLang="en-US" sz="1800">
                <a:latin typeface="黑体" panose="02010609060101010101" pitchFamily="49" charset="-122"/>
                <a:ea typeface="黑体" panose="02010609060101010101" pitchFamily="49" charset="-122"/>
              </a:rPr>
              <a:t>软件交付时间晚</a:t>
            </a:r>
            <a:r>
              <a:rPr lang="en-US" altLang="zh-CN" sz="1800">
                <a:latin typeface="黑体" panose="02010609060101010101" pitchFamily="49" charset="-122"/>
                <a:ea typeface="黑体" panose="02010609060101010101" pitchFamily="49" charset="-122"/>
              </a:rPr>
              <a:t>, </a:t>
            </a:r>
            <a:r>
              <a:rPr lang="zh-CN" altLang="en-US" sz="1800">
                <a:latin typeface="黑体" panose="02010609060101010101" pitchFamily="49" charset="-122"/>
                <a:ea typeface="黑体" panose="02010609060101010101" pitchFamily="49" charset="-122"/>
              </a:rPr>
              <a:t>意识到风险的时间晚</a:t>
            </a:r>
            <a:r>
              <a:rPr lang="en-US" altLang="zh-CN" sz="1800">
                <a:latin typeface="黑体" panose="02010609060101010101" pitchFamily="49" charset="-122"/>
                <a:ea typeface="黑体" panose="02010609060101010101" pitchFamily="49" charset="-122"/>
              </a:rPr>
              <a:t>.</a:t>
            </a:r>
          </a:p>
          <a:p>
            <a:pPr lvl="1" eaLnBrk="1" hangingPunct="1"/>
            <a:endParaRPr lang="zh-CN" altLang="en-US" sz="1800">
              <a:latin typeface="黑体" panose="02010609060101010101" pitchFamily="49" charset="-122"/>
              <a:ea typeface="黑体" panose="02010609060101010101" pitchFamily="49" charset="-122"/>
            </a:endParaRPr>
          </a:p>
        </p:txBody>
      </p:sp>
      <p:sp>
        <p:nvSpPr>
          <p:cNvPr id="148485" name="Rectangle 16">
            <a:extLst>
              <a:ext uri="{FF2B5EF4-FFF2-40B4-BE49-F238E27FC236}">
                <a16:creationId xmlns:a16="http://schemas.microsoft.com/office/drawing/2014/main" id="{E3A6894B-4CAE-5449-90E7-2E6EE70A2944}"/>
              </a:ext>
            </a:extLst>
          </p:cNvPr>
          <p:cNvSpPr>
            <a:spLocks noGrp="1"/>
          </p:cNvSpPr>
          <p:nvPr>
            <p:ph type="body" sz="half" idx="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None/>
            </a:pPr>
            <a:r>
              <a:rPr lang="zh-CN" altLang="en-US" sz="2400">
                <a:latin typeface="黑体" panose="02010609060101010101" pitchFamily="49" charset="-122"/>
                <a:ea typeface="黑体" panose="02010609060101010101" pitchFamily="49" charset="-122"/>
              </a:rPr>
              <a:t>敏捷项目管理</a:t>
            </a:r>
            <a:r>
              <a:rPr lang="en-US" altLang="zh-CN" sz="2400">
                <a:latin typeface="黑体" panose="02010609060101010101" pitchFamily="49" charset="-122"/>
                <a:ea typeface="黑体" panose="02010609060101010101" pitchFamily="49" charset="-122"/>
              </a:rPr>
              <a:t>:</a:t>
            </a:r>
          </a:p>
          <a:p>
            <a:pPr eaLnBrk="1" hangingPunct="1">
              <a:buFont typeface="Wingdings" pitchFamily="2" charset="2"/>
              <a:buChar char="Ø"/>
            </a:pPr>
            <a:r>
              <a:rPr lang="zh-CN" altLang="en-US" sz="1800">
                <a:latin typeface="黑体" panose="02010609060101010101" pitchFamily="49" charset="-122"/>
                <a:ea typeface="黑体" panose="02010609060101010101" pitchFamily="49" charset="-122"/>
              </a:rPr>
              <a:t>对整个项目做一个粗略的估计</a:t>
            </a:r>
            <a:r>
              <a:rPr lang="en-US" altLang="zh-CN" sz="1800">
                <a:latin typeface="黑体" panose="02010609060101010101" pitchFamily="49" charset="-122"/>
                <a:ea typeface="黑体" panose="02010609060101010101" pitchFamily="49" charset="-122"/>
              </a:rPr>
              <a:t>,</a:t>
            </a:r>
            <a:r>
              <a:rPr lang="zh-CN" altLang="en-US" sz="1800">
                <a:latin typeface="黑体" panose="02010609060101010101" pitchFamily="49" charset="-122"/>
                <a:ea typeface="黑体" panose="02010609060101010101" pitchFamily="49" charset="-122"/>
              </a:rPr>
              <a:t>每一次迭代都有详细的计划</a:t>
            </a:r>
            <a:r>
              <a:rPr lang="en-US" altLang="zh-CN" sz="1800">
                <a:latin typeface="黑体" panose="02010609060101010101" pitchFamily="49" charset="-122"/>
                <a:ea typeface="黑体" panose="02010609060101010101" pitchFamily="49" charset="-122"/>
              </a:rPr>
              <a:t>.</a:t>
            </a:r>
          </a:p>
          <a:p>
            <a:pPr eaLnBrk="1" hangingPunct="1">
              <a:buFont typeface="Wingdings" pitchFamily="2" charset="2"/>
              <a:buChar char="Ø"/>
            </a:pPr>
            <a:r>
              <a:rPr lang="zh-CN" altLang="en-US" sz="1800">
                <a:latin typeface="黑体" panose="02010609060101010101" pitchFamily="49" charset="-122"/>
                <a:ea typeface="黑体" panose="02010609060101010101" pitchFamily="49" charset="-122"/>
              </a:rPr>
              <a:t>鼓励变化</a:t>
            </a:r>
            <a:r>
              <a:rPr lang="en-US" altLang="zh-CN" sz="1800">
                <a:latin typeface="黑体" panose="02010609060101010101" pitchFamily="49" charset="-122"/>
                <a:ea typeface="黑体" panose="02010609060101010101" pitchFamily="49" charset="-122"/>
              </a:rPr>
              <a:t>, </a:t>
            </a:r>
            <a:r>
              <a:rPr lang="zh-CN" altLang="en-US" sz="1800">
                <a:latin typeface="黑体" panose="02010609060101010101" pitchFamily="49" charset="-122"/>
                <a:ea typeface="黑体" panose="02010609060101010101" pitchFamily="49" charset="-122"/>
              </a:rPr>
              <a:t>客户价值驱动开发</a:t>
            </a:r>
            <a:r>
              <a:rPr lang="en-US" altLang="zh-CN" sz="1800">
                <a:latin typeface="黑体" panose="02010609060101010101" pitchFamily="49" charset="-122"/>
                <a:ea typeface="黑体" panose="02010609060101010101" pitchFamily="49" charset="-122"/>
              </a:rPr>
              <a:t>.</a:t>
            </a:r>
          </a:p>
          <a:p>
            <a:pPr eaLnBrk="1" hangingPunct="1">
              <a:buFont typeface="Wingdings" pitchFamily="2" charset="2"/>
              <a:buChar char="Ø"/>
            </a:pPr>
            <a:r>
              <a:rPr lang="zh-CN" altLang="en-US" sz="1800">
                <a:latin typeface="黑体" panose="02010609060101010101" pitchFamily="49" charset="-122"/>
                <a:ea typeface="黑体" panose="02010609060101010101" pitchFamily="49" charset="-122"/>
              </a:rPr>
              <a:t>信任和赋予权力</a:t>
            </a:r>
            <a:r>
              <a:rPr lang="en-US" altLang="zh-CN" sz="1800">
                <a:latin typeface="黑体" panose="02010609060101010101" pitchFamily="49" charset="-122"/>
                <a:ea typeface="黑体" panose="02010609060101010101" pitchFamily="49" charset="-122"/>
              </a:rPr>
              <a:t>;</a:t>
            </a:r>
            <a:r>
              <a:rPr lang="zh-CN" altLang="en-US" sz="1800">
                <a:latin typeface="黑体" panose="02010609060101010101" pitchFamily="49" charset="-122"/>
                <a:ea typeface="黑体" panose="02010609060101010101" pitchFamily="49" charset="-122"/>
              </a:rPr>
              <a:t>合约使变更变得简单，增加价值</a:t>
            </a:r>
            <a:r>
              <a:rPr lang="en-US" altLang="zh-CN" sz="1800">
                <a:latin typeface="黑体" panose="02010609060101010101" pitchFamily="49" charset="-122"/>
                <a:ea typeface="黑体" panose="02010609060101010101" pitchFamily="49" charset="-122"/>
              </a:rPr>
              <a:t>.</a:t>
            </a:r>
          </a:p>
          <a:p>
            <a:pPr eaLnBrk="1" hangingPunct="1">
              <a:buFont typeface="Wingdings" pitchFamily="2" charset="2"/>
              <a:buChar char="Ø"/>
            </a:pPr>
            <a:r>
              <a:rPr lang="zh-CN" altLang="en-US" sz="1800">
                <a:latin typeface="黑体" panose="02010609060101010101" pitchFamily="49" charset="-122"/>
                <a:ea typeface="黑体" panose="02010609060101010101" pitchFamily="49" charset="-122"/>
              </a:rPr>
              <a:t>客户和开发人员之间是紧密的连续的合作关系</a:t>
            </a:r>
            <a:endParaRPr lang="en-US" altLang="zh-CN" sz="1800">
              <a:latin typeface="黑体" panose="02010609060101010101" pitchFamily="49" charset="-122"/>
              <a:ea typeface="黑体" panose="02010609060101010101" pitchFamily="49" charset="-122"/>
            </a:endParaRPr>
          </a:p>
          <a:p>
            <a:pPr eaLnBrk="1" hangingPunct="1">
              <a:buFont typeface="Wingdings" pitchFamily="2" charset="2"/>
              <a:buChar char="Ø"/>
            </a:pPr>
            <a:r>
              <a:rPr lang="zh-CN" altLang="en-US" sz="1800">
                <a:latin typeface="黑体" panose="02010609060101010101" pitchFamily="49" charset="-122"/>
                <a:ea typeface="黑体" panose="02010609060101010101" pitchFamily="49" charset="-122"/>
              </a:rPr>
              <a:t>每次迭代都产生可交付的软件</a:t>
            </a:r>
            <a:endParaRPr lang="en-US" altLang="zh-CN" sz="1800">
              <a:latin typeface="黑体" panose="02010609060101010101" pitchFamily="49" charset="-122"/>
              <a:ea typeface="黑体" panose="02010609060101010101" pitchFamily="49" charset="-122"/>
            </a:endParaRPr>
          </a:p>
          <a:p>
            <a:pPr eaLnBrk="1" hangingPunct="1">
              <a:buFont typeface="Wingdings" pitchFamily="2" charset="2"/>
              <a:buChar char="Ø"/>
            </a:pPr>
            <a:r>
              <a:rPr lang="zh-CN" altLang="en-US" sz="1800">
                <a:latin typeface="黑体" panose="02010609060101010101" pitchFamily="49" charset="-122"/>
                <a:ea typeface="黑体" panose="02010609060101010101" pitchFamily="49" charset="-122"/>
              </a:rPr>
              <a:t>专注于交付软件</a:t>
            </a:r>
            <a:r>
              <a:rPr lang="en-US" altLang="zh-CN" sz="1800">
                <a:latin typeface="黑体" panose="02010609060101010101" pitchFamily="49" charset="-122"/>
                <a:ea typeface="黑体" panose="02010609060101010101" pitchFamily="49" charset="-122"/>
              </a:rPr>
              <a:t>.</a:t>
            </a:r>
          </a:p>
          <a:p>
            <a:pPr eaLnBrk="1" hangingPunct="1">
              <a:buFont typeface="Wingdings" pitchFamily="2" charset="2"/>
              <a:buChar char="Ø"/>
            </a:pPr>
            <a:r>
              <a:rPr lang="zh-CN" altLang="en-US" sz="1800">
                <a:latin typeface="黑体" panose="02010609060101010101" pitchFamily="49" charset="-122"/>
                <a:ea typeface="黑体" panose="02010609060101010101" pitchFamily="49" charset="-122"/>
              </a:rPr>
              <a:t>第一次迭代就可交付能工作的版本，风险发现的早</a:t>
            </a:r>
            <a:r>
              <a:rPr lang="en-US" altLang="zh-CN" sz="1800">
                <a:latin typeface="黑体" panose="02010609060101010101" pitchFamily="49" charset="-122"/>
                <a:ea typeface="黑体" panose="02010609060101010101" pitchFamily="49" charset="-122"/>
              </a:rPr>
              <a:t>. </a:t>
            </a:r>
          </a:p>
        </p:txBody>
      </p:sp>
      <p:sp>
        <p:nvSpPr>
          <p:cNvPr id="148486" name="AutoShape 6">
            <a:extLst>
              <a:ext uri="{FF2B5EF4-FFF2-40B4-BE49-F238E27FC236}">
                <a16:creationId xmlns:a16="http://schemas.microsoft.com/office/drawing/2014/main" id="{20ECB2D7-B9B8-4C43-B128-63BF469ECA52}"/>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5027422-C913-9048-B036-0406A8F8E0F6}"/>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2C619F9F-90CF-C947-84DF-4E3C26AEABC1}" type="slidenum">
              <a:rPr kumimoji="0" lang="en-US" altLang="ko-KR" b="0">
                <a:solidFill>
                  <a:srgbClr val="FFFFFF"/>
                </a:solidFill>
                <a:latin typeface="Gulim" panose="020B0600000101010101" pitchFamily="34" charset="-127"/>
                <a:ea typeface="Gulim" panose="020B0600000101010101" pitchFamily="34" charset="-127"/>
              </a:rPr>
              <a:pPr eaLnBrk="1" hangingPunct="1"/>
              <a:t>136</a:t>
            </a:fld>
            <a:endParaRPr kumimoji="0" lang="en-US" altLang="ko-KR" b="0">
              <a:solidFill>
                <a:srgbClr val="FFFFFF"/>
              </a:solidFill>
              <a:latin typeface="Gulim" panose="020B0600000101010101" pitchFamily="34" charset="-127"/>
              <a:ea typeface="Gulim" panose="020B0600000101010101" pitchFamily="34" charset="-127"/>
            </a:endParaRPr>
          </a:p>
        </p:txBody>
      </p:sp>
      <p:sp>
        <p:nvSpPr>
          <p:cNvPr id="149507" name="TextBox 3">
            <a:extLst>
              <a:ext uri="{FF2B5EF4-FFF2-40B4-BE49-F238E27FC236}">
                <a16:creationId xmlns:a16="http://schemas.microsoft.com/office/drawing/2014/main" id="{88FC3363-A8EF-0242-BE1C-52C3297EDBDE}"/>
              </a:ext>
            </a:extLst>
          </p:cNvPr>
          <p:cNvSpPr txBox="1">
            <a:spLocks noChangeArrowheads="1"/>
          </p:cNvSpPr>
          <p:nvPr/>
        </p:nvSpPr>
        <p:spPr bwMode="auto">
          <a:xfrm>
            <a:off x="1116013" y="115888"/>
            <a:ext cx="7127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3600">
                <a:solidFill>
                  <a:schemeClr val="bg1"/>
                </a:solidFill>
              </a:rPr>
              <a:t>一、敏捷方法</a:t>
            </a:r>
          </a:p>
        </p:txBody>
      </p:sp>
      <p:sp>
        <p:nvSpPr>
          <p:cNvPr id="149508" name="TextBox 4">
            <a:extLst>
              <a:ext uri="{FF2B5EF4-FFF2-40B4-BE49-F238E27FC236}">
                <a16:creationId xmlns:a16="http://schemas.microsoft.com/office/drawing/2014/main" id="{30184925-9540-0947-9049-B63C00AB0DB3}"/>
              </a:ext>
            </a:extLst>
          </p:cNvPr>
          <p:cNvSpPr txBox="1">
            <a:spLocks noChangeArrowheads="1"/>
          </p:cNvSpPr>
          <p:nvPr/>
        </p:nvSpPr>
        <p:spPr bwMode="auto">
          <a:xfrm>
            <a:off x="2627313" y="1860550"/>
            <a:ext cx="5040312"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50000"/>
              </a:lnSpc>
              <a:buFont typeface="Gulim" panose="020B0600000101010101" pitchFamily="34" charset="-127"/>
              <a:buAutoNum type="arabicPeriod"/>
            </a:pPr>
            <a:r>
              <a:rPr lang="zh-CN" altLang="en-US" sz="2400">
                <a:solidFill>
                  <a:schemeClr val="tx1"/>
                </a:solidFill>
              </a:rPr>
              <a:t>什么是敏捷软件开发？</a:t>
            </a:r>
          </a:p>
          <a:p>
            <a:pPr eaLnBrk="1" hangingPunct="1">
              <a:lnSpc>
                <a:spcPct val="150000"/>
              </a:lnSpc>
              <a:buFont typeface="Gulim" panose="020B0600000101010101" pitchFamily="34" charset="-127"/>
              <a:buAutoNum type="arabicPeriod"/>
            </a:pPr>
            <a:r>
              <a:rPr lang="zh-CN" altLang="en-US" sz="2400">
                <a:solidFill>
                  <a:schemeClr val="tx1"/>
                </a:solidFill>
              </a:rPr>
              <a:t>敏捷方法的项目计划</a:t>
            </a:r>
          </a:p>
          <a:p>
            <a:pPr eaLnBrk="1" hangingPunct="1">
              <a:lnSpc>
                <a:spcPct val="150000"/>
              </a:lnSpc>
              <a:buFont typeface="Gulim" panose="020B0600000101010101" pitchFamily="34" charset="-127"/>
              <a:buAutoNum type="arabicPeriod"/>
            </a:pPr>
            <a:r>
              <a:rPr lang="zh-CN" altLang="en-US" sz="2400">
                <a:solidFill>
                  <a:schemeClr val="tx1"/>
                </a:solidFill>
              </a:rPr>
              <a:t>敏捷项目管理和传统项目管理</a:t>
            </a:r>
          </a:p>
          <a:p>
            <a:pPr eaLnBrk="1" hangingPunct="1">
              <a:lnSpc>
                <a:spcPct val="150000"/>
              </a:lnSpc>
              <a:buFont typeface="Gulim" panose="020B0600000101010101" pitchFamily="34" charset="-127"/>
              <a:buAutoNum type="arabicPeriod"/>
            </a:pPr>
            <a:r>
              <a:rPr lang="zh-CN" altLang="en-US" sz="2400">
                <a:solidFill>
                  <a:schemeClr val="tx1"/>
                </a:solidFill>
              </a:rPr>
              <a:t>为什么使用敏捷？</a:t>
            </a:r>
            <a:endParaRPr lang="en-US" altLang="zh-CN" sz="2400">
              <a:solidFill>
                <a:schemeClr val="tx1"/>
              </a:solidFill>
            </a:endParaRPr>
          </a:p>
          <a:p>
            <a:pPr eaLnBrk="1" hangingPunct="1">
              <a:lnSpc>
                <a:spcPct val="150000"/>
              </a:lnSpc>
              <a:buFont typeface="Gulim" panose="020B0600000101010101" pitchFamily="34" charset="-127"/>
              <a:buAutoNum type="arabicPeriod"/>
            </a:pPr>
            <a:r>
              <a:rPr lang="zh-CN" altLang="en-US" sz="2400">
                <a:solidFill>
                  <a:schemeClr val="tx1"/>
                </a:solidFill>
              </a:rPr>
              <a:t>敏捷方法何时有效？</a:t>
            </a:r>
          </a:p>
          <a:p>
            <a:pPr eaLnBrk="1" hangingPunct="1">
              <a:lnSpc>
                <a:spcPct val="150000"/>
              </a:lnSpc>
              <a:buFont typeface="Gulim" panose="020B0600000101010101" pitchFamily="34" charset="-127"/>
              <a:buAutoNum type="arabicPeriod"/>
            </a:pPr>
            <a:endParaRPr lang="zh-CN" altLang="en-US" sz="2400">
              <a:solidFill>
                <a:schemeClr val="tx1"/>
              </a:solidFill>
            </a:endParaRPr>
          </a:p>
        </p:txBody>
      </p:sp>
      <p:sp>
        <p:nvSpPr>
          <p:cNvPr id="4" name="右箭头 3">
            <a:extLst>
              <a:ext uri="{FF2B5EF4-FFF2-40B4-BE49-F238E27FC236}">
                <a16:creationId xmlns:a16="http://schemas.microsoft.com/office/drawing/2014/main" id="{311A7E9D-416F-574C-93F9-4BC77D0EC840}"/>
              </a:ext>
            </a:extLst>
          </p:cNvPr>
          <p:cNvSpPr/>
          <p:nvPr/>
        </p:nvSpPr>
        <p:spPr bwMode="auto">
          <a:xfrm>
            <a:off x="1908175" y="3573463"/>
            <a:ext cx="508000" cy="50323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
        <p:nvSpPr>
          <p:cNvPr id="149510" name="AutoShape 6">
            <a:extLst>
              <a:ext uri="{FF2B5EF4-FFF2-40B4-BE49-F238E27FC236}">
                <a16:creationId xmlns:a16="http://schemas.microsoft.com/office/drawing/2014/main" id="{DA7F6413-0148-3D48-BC3C-E71CD29058AF}"/>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4">
            <a:extLst>
              <a:ext uri="{FF2B5EF4-FFF2-40B4-BE49-F238E27FC236}">
                <a16:creationId xmlns:a16="http://schemas.microsoft.com/office/drawing/2014/main" id="{567AEA64-0F25-2D40-8C7E-D02FE1DEEC60}"/>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EAE451C2-1276-A744-A9BA-787DFAC8E96E}" type="slidenum">
              <a:rPr kumimoji="0" lang="en-GB" altLang="zh-CN" b="0">
                <a:solidFill>
                  <a:srgbClr val="FFFFFF"/>
                </a:solidFill>
                <a:latin typeface="Gulim" panose="020B0600000101010101" pitchFamily="34" charset="-127"/>
                <a:ea typeface="Gulim" panose="020B0600000101010101" pitchFamily="34" charset="-127"/>
              </a:rPr>
              <a:pPr eaLnBrk="1" hangingPunct="1"/>
              <a:t>137</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50531" name="Rectangle 10">
            <a:extLst>
              <a:ext uri="{FF2B5EF4-FFF2-40B4-BE49-F238E27FC236}">
                <a16:creationId xmlns:a16="http://schemas.microsoft.com/office/drawing/2014/main" id="{2439E45B-7551-2A4C-BBC4-DFCE7FD082FF}"/>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4.</a:t>
            </a:r>
            <a:r>
              <a:rPr lang="zh-CN" altLang="en-US">
                <a:ea typeface="宋体" panose="02010600030101010101" pitchFamily="2" charset="-122"/>
              </a:rPr>
              <a:t>为什么采用敏捷</a:t>
            </a:r>
            <a:r>
              <a:rPr lang="en-US" altLang="zh-CN">
                <a:ea typeface="宋体" panose="02010600030101010101" pitchFamily="2" charset="-122"/>
              </a:rPr>
              <a:t>? –</a:t>
            </a:r>
            <a:r>
              <a:rPr lang="zh-CN" altLang="en-US">
                <a:ea typeface="宋体" panose="02010600030101010101" pitchFamily="2" charset="-122"/>
              </a:rPr>
              <a:t>预期的收益  </a:t>
            </a:r>
            <a:endParaRPr lang="en-US" altLang="zh-CN">
              <a:ea typeface="宋体" panose="02010600030101010101" pitchFamily="2" charset="-122"/>
            </a:endParaRPr>
          </a:p>
        </p:txBody>
      </p:sp>
      <p:sp>
        <p:nvSpPr>
          <p:cNvPr id="150532" name="Rectangle 11">
            <a:extLst>
              <a:ext uri="{FF2B5EF4-FFF2-40B4-BE49-F238E27FC236}">
                <a16:creationId xmlns:a16="http://schemas.microsoft.com/office/drawing/2014/main" id="{3FD5D78E-B284-B04E-AC50-2921698F30CC}"/>
              </a:ext>
            </a:extLst>
          </p:cNvPr>
          <p:cNvSpPr>
            <a:spLocks noGrp="1"/>
          </p:cNvSpPr>
          <p:nvPr>
            <p:ph type="body" idx="1"/>
          </p:nvPr>
        </p:nvSpPr>
        <p:spPr bwMode="auto">
          <a:xfrm>
            <a:off x="457200" y="1417638"/>
            <a:ext cx="822960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800"/>
              <a:t>采用敏捷方法得当的话，可以：</a:t>
            </a:r>
          </a:p>
          <a:p>
            <a:pPr lvl="1" eaLnBrk="1" hangingPunct="1">
              <a:buFont typeface="Wingdings" pitchFamily="2" charset="2"/>
              <a:buChar char="Ø"/>
            </a:pPr>
            <a:r>
              <a:rPr lang="zh-CN" altLang="en-US" sz="2400"/>
              <a:t>更加透明</a:t>
            </a:r>
            <a:r>
              <a:rPr lang="en-US" altLang="zh-CN" sz="2400"/>
              <a:t>; </a:t>
            </a:r>
            <a:r>
              <a:rPr lang="zh-CN" altLang="en-US" sz="2400"/>
              <a:t>随时跟踪项目的状态和进展情况，及早发现问题和风险 </a:t>
            </a:r>
            <a:r>
              <a:rPr lang="en-US" altLang="zh-CN" sz="2400"/>
              <a:t>.</a:t>
            </a:r>
          </a:p>
          <a:p>
            <a:pPr lvl="1" eaLnBrk="1" hangingPunct="1">
              <a:buFont typeface="Wingdings" pitchFamily="2" charset="2"/>
              <a:buChar char="Ø"/>
            </a:pPr>
            <a:r>
              <a:rPr lang="zh-CN" altLang="en-US" sz="2400"/>
              <a:t>快速交付</a:t>
            </a:r>
            <a:r>
              <a:rPr lang="en-US" altLang="zh-CN" sz="2400"/>
              <a:t>, </a:t>
            </a:r>
            <a:r>
              <a:rPr lang="zh-CN" altLang="en-US" sz="2400"/>
              <a:t>每次迭代都能交付可运行的软件</a:t>
            </a:r>
            <a:r>
              <a:rPr lang="en-US" altLang="zh-CN" sz="2400"/>
              <a:t>.</a:t>
            </a:r>
          </a:p>
          <a:p>
            <a:pPr lvl="1" eaLnBrk="1" hangingPunct="1">
              <a:buFont typeface="Wingdings" pitchFamily="2" charset="2"/>
              <a:buChar char="Ø"/>
            </a:pPr>
            <a:r>
              <a:rPr lang="zh-CN" altLang="en-US" sz="2400"/>
              <a:t>最高风险和最高优先级的需求，最优先进行开发</a:t>
            </a:r>
            <a:r>
              <a:rPr lang="en-US" altLang="zh-CN" sz="2400">
                <a:sym typeface="Wingdings" pitchFamily="2" charset="2"/>
              </a:rPr>
              <a:t>.</a:t>
            </a:r>
            <a:endParaRPr lang="en-US" altLang="zh-CN" sz="2400"/>
          </a:p>
          <a:p>
            <a:pPr lvl="1" eaLnBrk="1" hangingPunct="1">
              <a:buFont typeface="Wingdings" pitchFamily="2" charset="2"/>
              <a:buChar char="Ø"/>
            </a:pPr>
            <a:r>
              <a:rPr lang="zh-CN" altLang="en-US" sz="2400"/>
              <a:t>改善应对变更能力</a:t>
            </a:r>
            <a:r>
              <a:rPr lang="en-US" altLang="zh-CN" sz="2400"/>
              <a:t>, </a:t>
            </a:r>
            <a:r>
              <a:rPr lang="zh-CN" altLang="en-US" sz="2400"/>
              <a:t>减少大量的重计划</a:t>
            </a:r>
            <a:r>
              <a:rPr lang="en-US" altLang="zh-CN" sz="2400"/>
              <a:t>.</a:t>
            </a:r>
          </a:p>
          <a:p>
            <a:pPr lvl="1" eaLnBrk="1" hangingPunct="1">
              <a:buFont typeface="Wingdings" pitchFamily="2" charset="2"/>
              <a:buChar char="Ø"/>
            </a:pPr>
            <a:r>
              <a:rPr lang="zh-CN" altLang="en-US" sz="2400"/>
              <a:t>改善项目沟通</a:t>
            </a:r>
            <a:r>
              <a:rPr lang="en-US" altLang="zh-CN" sz="2400"/>
              <a:t>.</a:t>
            </a:r>
          </a:p>
          <a:p>
            <a:pPr lvl="1" eaLnBrk="1" hangingPunct="1">
              <a:buFont typeface="Wingdings" pitchFamily="2" charset="2"/>
              <a:buChar char="Ø"/>
            </a:pPr>
            <a:r>
              <a:rPr lang="zh-CN" altLang="en-US" sz="2400"/>
              <a:t>更好的客户参与</a:t>
            </a:r>
            <a:r>
              <a:rPr lang="en-US" altLang="zh-CN" sz="2400"/>
              <a:t>, </a:t>
            </a:r>
            <a:r>
              <a:rPr lang="zh-CN" altLang="en-US" sz="2400"/>
              <a:t>避免错误的假设</a:t>
            </a:r>
            <a:r>
              <a:rPr lang="en-US" altLang="zh-CN" sz="2400"/>
              <a:t>.</a:t>
            </a:r>
          </a:p>
        </p:txBody>
      </p:sp>
    </p:spTree>
  </p:cSld>
  <p:clrMapOvr>
    <a:masterClrMapping/>
  </p:clrMapOvr>
  <p:transition spd="slow"/>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6BEF3D5-1EC5-BF4F-A528-D1ABA81E42E5}"/>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21EEC49F-1820-894A-B76A-6A47EE9F7A9C}" type="slidenum">
              <a:rPr kumimoji="0" lang="en-US" altLang="ko-KR" b="0">
                <a:solidFill>
                  <a:srgbClr val="FFFFFF"/>
                </a:solidFill>
                <a:latin typeface="Gulim" panose="020B0600000101010101" pitchFamily="34" charset="-127"/>
                <a:ea typeface="Gulim" panose="020B0600000101010101" pitchFamily="34" charset="-127"/>
              </a:rPr>
              <a:pPr eaLnBrk="1" hangingPunct="1"/>
              <a:t>138</a:t>
            </a:fld>
            <a:endParaRPr kumimoji="0" lang="en-US" altLang="ko-KR" b="0">
              <a:solidFill>
                <a:srgbClr val="FFFFFF"/>
              </a:solidFill>
              <a:latin typeface="Gulim" panose="020B0600000101010101" pitchFamily="34" charset="-127"/>
              <a:ea typeface="Gulim" panose="020B0600000101010101" pitchFamily="34" charset="-127"/>
            </a:endParaRPr>
          </a:p>
        </p:txBody>
      </p:sp>
      <p:sp>
        <p:nvSpPr>
          <p:cNvPr id="151555" name="TextBox 3">
            <a:extLst>
              <a:ext uri="{FF2B5EF4-FFF2-40B4-BE49-F238E27FC236}">
                <a16:creationId xmlns:a16="http://schemas.microsoft.com/office/drawing/2014/main" id="{8D46033D-1B20-3747-BF62-972464FD4C90}"/>
              </a:ext>
            </a:extLst>
          </p:cNvPr>
          <p:cNvSpPr txBox="1">
            <a:spLocks noChangeArrowheads="1"/>
          </p:cNvSpPr>
          <p:nvPr/>
        </p:nvSpPr>
        <p:spPr bwMode="auto">
          <a:xfrm>
            <a:off x="1116013" y="115888"/>
            <a:ext cx="7127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3600">
                <a:solidFill>
                  <a:schemeClr val="bg1"/>
                </a:solidFill>
              </a:rPr>
              <a:t>一、敏捷方法</a:t>
            </a:r>
          </a:p>
        </p:txBody>
      </p:sp>
      <p:sp>
        <p:nvSpPr>
          <p:cNvPr id="151556" name="TextBox 4">
            <a:extLst>
              <a:ext uri="{FF2B5EF4-FFF2-40B4-BE49-F238E27FC236}">
                <a16:creationId xmlns:a16="http://schemas.microsoft.com/office/drawing/2014/main" id="{DF14443C-CFEA-2D45-8046-C51749AB31AF}"/>
              </a:ext>
            </a:extLst>
          </p:cNvPr>
          <p:cNvSpPr txBox="1">
            <a:spLocks noChangeArrowheads="1"/>
          </p:cNvSpPr>
          <p:nvPr/>
        </p:nvSpPr>
        <p:spPr bwMode="auto">
          <a:xfrm>
            <a:off x="2627313" y="1860550"/>
            <a:ext cx="5040312"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50000"/>
              </a:lnSpc>
              <a:buFont typeface="Gulim" panose="020B0600000101010101" pitchFamily="34" charset="-127"/>
              <a:buAutoNum type="arabicPeriod"/>
            </a:pPr>
            <a:r>
              <a:rPr lang="zh-CN" altLang="en-US" sz="2400">
                <a:solidFill>
                  <a:schemeClr val="tx1"/>
                </a:solidFill>
              </a:rPr>
              <a:t>什么是敏捷软件开发？</a:t>
            </a:r>
          </a:p>
          <a:p>
            <a:pPr eaLnBrk="1" hangingPunct="1">
              <a:lnSpc>
                <a:spcPct val="150000"/>
              </a:lnSpc>
              <a:buFont typeface="Gulim" panose="020B0600000101010101" pitchFamily="34" charset="-127"/>
              <a:buAutoNum type="arabicPeriod"/>
            </a:pPr>
            <a:r>
              <a:rPr lang="zh-CN" altLang="en-US" sz="2400">
                <a:solidFill>
                  <a:schemeClr val="tx1"/>
                </a:solidFill>
              </a:rPr>
              <a:t>敏捷方法的项目计划</a:t>
            </a:r>
          </a:p>
          <a:p>
            <a:pPr eaLnBrk="1" hangingPunct="1">
              <a:lnSpc>
                <a:spcPct val="150000"/>
              </a:lnSpc>
              <a:buFont typeface="Gulim" panose="020B0600000101010101" pitchFamily="34" charset="-127"/>
              <a:buAutoNum type="arabicPeriod"/>
            </a:pPr>
            <a:r>
              <a:rPr lang="zh-CN" altLang="en-US" sz="2400">
                <a:solidFill>
                  <a:schemeClr val="tx1"/>
                </a:solidFill>
              </a:rPr>
              <a:t>敏捷项目管理和传统项目管理</a:t>
            </a:r>
          </a:p>
          <a:p>
            <a:pPr eaLnBrk="1" hangingPunct="1">
              <a:lnSpc>
                <a:spcPct val="150000"/>
              </a:lnSpc>
              <a:buFont typeface="Gulim" panose="020B0600000101010101" pitchFamily="34" charset="-127"/>
              <a:buAutoNum type="arabicPeriod"/>
            </a:pPr>
            <a:r>
              <a:rPr lang="zh-CN" altLang="en-US" sz="2400">
                <a:solidFill>
                  <a:schemeClr val="tx1"/>
                </a:solidFill>
              </a:rPr>
              <a:t>为什么使用敏捷？</a:t>
            </a:r>
            <a:endParaRPr lang="en-US" altLang="zh-CN" sz="2400">
              <a:solidFill>
                <a:schemeClr val="tx1"/>
              </a:solidFill>
            </a:endParaRPr>
          </a:p>
          <a:p>
            <a:pPr eaLnBrk="1" hangingPunct="1">
              <a:lnSpc>
                <a:spcPct val="150000"/>
              </a:lnSpc>
              <a:buFont typeface="Gulim" panose="020B0600000101010101" pitchFamily="34" charset="-127"/>
              <a:buAutoNum type="arabicPeriod"/>
            </a:pPr>
            <a:r>
              <a:rPr lang="zh-CN" altLang="en-US" sz="2400">
                <a:solidFill>
                  <a:schemeClr val="tx1"/>
                </a:solidFill>
              </a:rPr>
              <a:t>敏捷方法何时有效？</a:t>
            </a:r>
          </a:p>
          <a:p>
            <a:pPr eaLnBrk="1" hangingPunct="1">
              <a:lnSpc>
                <a:spcPct val="150000"/>
              </a:lnSpc>
              <a:buFont typeface="Gulim" panose="020B0600000101010101" pitchFamily="34" charset="-127"/>
              <a:buAutoNum type="arabicPeriod"/>
            </a:pPr>
            <a:endParaRPr lang="zh-CN" altLang="en-US" sz="2400">
              <a:solidFill>
                <a:schemeClr val="tx1"/>
              </a:solidFill>
            </a:endParaRPr>
          </a:p>
        </p:txBody>
      </p:sp>
      <p:sp>
        <p:nvSpPr>
          <p:cNvPr id="4" name="右箭头 3">
            <a:extLst>
              <a:ext uri="{FF2B5EF4-FFF2-40B4-BE49-F238E27FC236}">
                <a16:creationId xmlns:a16="http://schemas.microsoft.com/office/drawing/2014/main" id="{70928AC7-60FB-DB43-BF3B-17003C98A791}"/>
              </a:ext>
            </a:extLst>
          </p:cNvPr>
          <p:cNvSpPr/>
          <p:nvPr/>
        </p:nvSpPr>
        <p:spPr bwMode="auto">
          <a:xfrm>
            <a:off x="1941513" y="4149725"/>
            <a:ext cx="508000" cy="503238"/>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
        <p:nvSpPr>
          <p:cNvPr id="151558" name="AutoShape 6">
            <a:extLst>
              <a:ext uri="{FF2B5EF4-FFF2-40B4-BE49-F238E27FC236}">
                <a16:creationId xmlns:a16="http://schemas.microsoft.com/office/drawing/2014/main" id="{94690B0F-ACAE-694C-B232-E08029831F49}"/>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4">
            <a:extLst>
              <a:ext uri="{FF2B5EF4-FFF2-40B4-BE49-F238E27FC236}">
                <a16:creationId xmlns:a16="http://schemas.microsoft.com/office/drawing/2014/main" id="{6B38A197-8590-5048-9DA8-63074D3818AE}"/>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24D93F18-1357-654A-B43D-9D9E3CDDA8B7}" type="slidenum">
              <a:rPr kumimoji="0" lang="en-GB" altLang="zh-CN" b="0">
                <a:solidFill>
                  <a:srgbClr val="FFFFFF"/>
                </a:solidFill>
                <a:latin typeface="Gulim" panose="020B0600000101010101" pitchFamily="34" charset="-127"/>
                <a:ea typeface="Gulim" panose="020B0600000101010101" pitchFamily="34" charset="-127"/>
              </a:rPr>
              <a:pPr eaLnBrk="1" hangingPunct="1"/>
              <a:t>139</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52579" name="Rectangle 14">
            <a:extLst>
              <a:ext uri="{FF2B5EF4-FFF2-40B4-BE49-F238E27FC236}">
                <a16:creationId xmlns:a16="http://schemas.microsoft.com/office/drawing/2014/main" id="{A6A6E29D-B6E8-444D-A20D-B9BEEDE194A3}"/>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5.</a:t>
            </a:r>
            <a:r>
              <a:rPr lang="zh-CN" altLang="en-US">
                <a:ea typeface="宋体" panose="02010600030101010101" pitchFamily="2" charset="-122"/>
              </a:rPr>
              <a:t>敏捷方法何时有效？</a:t>
            </a:r>
            <a:endParaRPr lang="en-US" altLang="zh-CN">
              <a:ea typeface="宋体" panose="02010600030101010101" pitchFamily="2" charset="-122"/>
            </a:endParaRPr>
          </a:p>
        </p:txBody>
      </p:sp>
      <p:sp>
        <p:nvSpPr>
          <p:cNvPr id="152580" name="Rectangle 15">
            <a:extLst>
              <a:ext uri="{FF2B5EF4-FFF2-40B4-BE49-F238E27FC236}">
                <a16:creationId xmlns:a16="http://schemas.microsoft.com/office/drawing/2014/main" id="{D0A82F0C-962A-2B4D-9C52-A74CB1DAD8AD}"/>
              </a:ext>
            </a:extLst>
          </p:cNvPr>
          <p:cNvSpPr>
            <a:spLocks noGrp="1"/>
          </p:cNvSpPr>
          <p:nvPr>
            <p:ph type="body" idx="1"/>
          </p:nvPr>
        </p:nvSpPr>
        <p:spPr bwMode="auto">
          <a:xfrm>
            <a:off x="457200" y="1071563"/>
            <a:ext cx="8229600" cy="5054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Char char="u"/>
            </a:pPr>
            <a:r>
              <a:rPr lang="zh-CN" altLang="en-US" sz="2400"/>
              <a:t>公司和客户一致认为应当使用敏捷方法，</a:t>
            </a:r>
            <a:r>
              <a:rPr lang="zh-CN" altLang="en-US" sz="2400">
                <a:solidFill>
                  <a:srgbClr val="FF0000"/>
                </a:solidFill>
              </a:rPr>
              <a:t>双方都能理解敏捷方法</a:t>
            </a:r>
            <a:r>
              <a:rPr lang="en-US" altLang="zh-CN" sz="2400"/>
              <a:t>.</a:t>
            </a:r>
          </a:p>
          <a:p>
            <a:pPr eaLnBrk="1" hangingPunct="1">
              <a:buFont typeface="Wingdings" pitchFamily="2" charset="2"/>
              <a:buChar char="u"/>
            </a:pPr>
            <a:r>
              <a:rPr lang="zh-CN" altLang="en-US" sz="2400"/>
              <a:t>敏捷方法对</a:t>
            </a:r>
            <a:r>
              <a:rPr lang="zh-CN" altLang="en-US" sz="2400">
                <a:solidFill>
                  <a:srgbClr val="FF0000"/>
                </a:solidFill>
              </a:rPr>
              <a:t>需求不完整以及经常变换</a:t>
            </a:r>
            <a:r>
              <a:rPr lang="zh-CN" altLang="en-US" sz="2400"/>
              <a:t>的项目比较有效</a:t>
            </a:r>
            <a:r>
              <a:rPr lang="en-US" altLang="zh-CN" sz="2400"/>
              <a:t>.</a:t>
            </a:r>
          </a:p>
          <a:p>
            <a:pPr eaLnBrk="1" hangingPunct="1">
              <a:buFont typeface="Wingdings" pitchFamily="2" charset="2"/>
              <a:buChar char="u"/>
            </a:pPr>
            <a:r>
              <a:rPr lang="zh-CN" altLang="en-US" sz="2400"/>
              <a:t>项目可以划分成</a:t>
            </a:r>
            <a:r>
              <a:rPr lang="zh-CN" altLang="en-US" sz="2400">
                <a:solidFill>
                  <a:srgbClr val="FF0000"/>
                </a:solidFill>
              </a:rPr>
              <a:t>固定时间间隔的迭代</a:t>
            </a:r>
            <a:r>
              <a:rPr lang="en-US" altLang="zh-CN" sz="2400"/>
              <a:t>, </a:t>
            </a:r>
            <a:r>
              <a:rPr lang="zh-CN" altLang="en-US" sz="2400"/>
              <a:t>并且可以冻结正在进行的迭代的范围</a:t>
            </a:r>
            <a:endParaRPr lang="en-US" altLang="zh-CN" sz="2400"/>
          </a:p>
          <a:p>
            <a:pPr eaLnBrk="1" hangingPunct="1">
              <a:buFont typeface="Wingdings" pitchFamily="2" charset="2"/>
              <a:buChar char="u"/>
            </a:pPr>
            <a:r>
              <a:rPr lang="zh-CN" altLang="en-US" sz="2400"/>
              <a:t>项目的人员结构能够分成</a:t>
            </a:r>
            <a:r>
              <a:rPr lang="en-US" altLang="zh-CN" sz="2400">
                <a:solidFill>
                  <a:srgbClr val="FF0000"/>
                </a:solidFill>
              </a:rPr>
              <a:t>6</a:t>
            </a:r>
            <a:r>
              <a:rPr lang="zh-CN" altLang="en-US" sz="2400">
                <a:solidFill>
                  <a:srgbClr val="FF0000"/>
                </a:solidFill>
              </a:rPr>
              <a:t>到</a:t>
            </a:r>
            <a:r>
              <a:rPr lang="en-US" altLang="zh-CN" sz="2400">
                <a:solidFill>
                  <a:srgbClr val="FF0000"/>
                </a:solidFill>
              </a:rPr>
              <a:t>10</a:t>
            </a:r>
            <a:r>
              <a:rPr lang="zh-CN" altLang="en-US" sz="2400">
                <a:solidFill>
                  <a:srgbClr val="FF0000"/>
                </a:solidFill>
              </a:rPr>
              <a:t>人的团队</a:t>
            </a:r>
            <a:r>
              <a:rPr lang="zh-CN" altLang="en-US" sz="2400"/>
              <a:t>，最好每个工作地点一个小组</a:t>
            </a:r>
            <a:r>
              <a:rPr lang="en-US" altLang="zh-CN" sz="2400"/>
              <a:t>.</a:t>
            </a:r>
          </a:p>
          <a:p>
            <a:pPr eaLnBrk="1" hangingPunct="1">
              <a:buFont typeface="Wingdings" pitchFamily="2" charset="2"/>
              <a:buChar char="u"/>
            </a:pPr>
            <a:r>
              <a:rPr lang="zh-CN" altLang="en-US" sz="2400"/>
              <a:t>项目的</a:t>
            </a:r>
            <a:r>
              <a:rPr lang="zh-CN" altLang="en-US" sz="2400">
                <a:solidFill>
                  <a:srgbClr val="FF0000"/>
                </a:solidFill>
              </a:rPr>
              <a:t>合同允许变更</a:t>
            </a:r>
            <a:r>
              <a:rPr lang="en-US" altLang="zh-CN" sz="2400"/>
              <a:t>.</a:t>
            </a:r>
          </a:p>
          <a:p>
            <a:pPr lvl="1" eaLnBrk="1" hangingPunct="1">
              <a:buFont typeface="Wingdings" pitchFamily="2" charset="2"/>
              <a:buChar char="Ø"/>
            </a:pPr>
            <a:r>
              <a:rPr lang="zh-CN" altLang="en-US" sz="2000"/>
              <a:t>固定价格的项目可以使用敏捷，但应当尽量避免。</a:t>
            </a:r>
          </a:p>
          <a:p>
            <a:pPr lvl="2" eaLnBrk="1" hangingPunct="1">
              <a:buFont typeface="Wingdings" pitchFamily="2" charset="2"/>
              <a:buChar char="Ø"/>
            </a:pPr>
            <a:r>
              <a:rPr lang="zh-CN" altLang="en-US"/>
              <a:t>最好在按时间和材料付费或者按月付费的项目中进行使用、</a:t>
            </a:r>
            <a:endParaRPr lang="en-US" altLang="zh-CN"/>
          </a:p>
          <a:p>
            <a:pPr lvl="1" eaLnBrk="1" hangingPunct="1">
              <a:buFont typeface="Wingdings" pitchFamily="2" charset="2"/>
              <a:buChar char="Ø"/>
            </a:pPr>
            <a:r>
              <a:rPr lang="zh-CN" altLang="en-US" sz="2000"/>
              <a:t>变更项目的范围不需要高级管理层的批准</a:t>
            </a:r>
            <a:r>
              <a:rPr lang="en-US" altLang="zh-CN" sz="2000"/>
              <a:t>.</a:t>
            </a:r>
          </a:p>
          <a:p>
            <a:pPr lvl="1" eaLnBrk="1" hangingPunct="1">
              <a:buFont typeface="Wingdings" pitchFamily="2" charset="2"/>
              <a:buChar char="u"/>
            </a:pPr>
            <a:endParaRPr lang="en-US" altLang="zh-CN" sz="2000"/>
          </a:p>
          <a:p>
            <a:pPr lvl="1" eaLnBrk="1" hangingPunct="1">
              <a:buFont typeface="Wingdings" pitchFamily="2" charset="2"/>
              <a:buChar char="u"/>
            </a:pPr>
            <a:endParaRPr lang="en-US" altLang="zh-CN" sz="2000"/>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9">
            <a:extLst>
              <a:ext uri="{FF2B5EF4-FFF2-40B4-BE49-F238E27FC236}">
                <a16:creationId xmlns:a16="http://schemas.microsoft.com/office/drawing/2014/main" id="{DB8BCBE9-220D-454A-BF58-8B7A3B30B8E6}"/>
              </a:ext>
            </a:extLst>
          </p:cNvPr>
          <p:cNvSpPr>
            <a:spLocks noChangeArrowheads="1"/>
          </p:cNvSpPr>
          <p:nvPr/>
        </p:nvSpPr>
        <p:spPr bwMode="invGray">
          <a:xfrm>
            <a:off x="87313" y="2349500"/>
            <a:ext cx="8913812" cy="4241800"/>
          </a:xfrm>
          <a:prstGeom prst="rect">
            <a:avLst/>
          </a:prstGeom>
          <a:gradFill rotWithShape="1">
            <a:gsLst>
              <a:gs pos="0">
                <a:srgbClr val="006666"/>
              </a:gs>
              <a:gs pos="50000">
                <a:srgbClr val="002F2F"/>
              </a:gs>
              <a:gs pos="100000">
                <a:srgbClr val="006666"/>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301" tIns="46150" rIns="92301" bIns="46150"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4579" name="Rectangle 7">
            <a:extLst>
              <a:ext uri="{FF2B5EF4-FFF2-40B4-BE49-F238E27FC236}">
                <a16:creationId xmlns:a16="http://schemas.microsoft.com/office/drawing/2014/main" id="{FF799BCB-AFF7-F34A-8AFA-C0DB86CD8788}"/>
              </a:ext>
            </a:extLst>
          </p:cNvPr>
          <p:cNvSpPr>
            <a:spLocks noChangeArrowheads="1"/>
          </p:cNvSpPr>
          <p:nvPr/>
        </p:nvSpPr>
        <p:spPr bwMode="auto">
          <a:xfrm>
            <a:off x="4343400" y="2378075"/>
            <a:ext cx="4648200" cy="40386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301" tIns="46150" rIns="92301" bIns="46150"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4580" name="Rectangle 2">
            <a:extLst>
              <a:ext uri="{FF2B5EF4-FFF2-40B4-BE49-F238E27FC236}">
                <a16:creationId xmlns:a16="http://schemas.microsoft.com/office/drawing/2014/main" id="{839472E8-599F-6043-B527-B874AFF41E99}"/>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何时应使用</a:t>
            </a:r>
            <a:r>
              <a:rPr lang="en-US" altLang="zh-CN">
                <a:ea typeface="宋体" panose="02010600030101010101" pitchFamily="2" charset="-122"/>
              </a:rPr>
              <a:t>RUP?</a:t>
            </a:r>
          </a:p>
        </p:txBody>
      </p:sp>
      <p:sp>
        <p:nvSpPr>
          <p:cNvPr id="24581" name="Rectangle 8">
            <a:extLst>
              <a:ext uri="{FF2B5EF4-FFF2-40B4-BE49-F238E27FC236}">
                <a16:creationId xmlns:a16="http://schemas.microsoft.com/office/drawing/2014/main" id="{3D33809F-0C2A-734D-B244-9C4C0CEED0C7}"/>
              </a:ext>
            </a:extLst>
          </p:cNvPr>
          <p:cNvSpPr>
            <a:spLocks noChangeArrowheads="1"/>
          </p:cNvSpPr>
          <p:nvPr/>
        </p:nvSpPr>
        <p:spPr bwMode="auto">
          <a:xfrm>
            <a:off x="117475" y="1268413"/>
            <a:ext cx="8686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1" tIns="46150" rIns="92301" bIns="46150" anchor="ct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tx1"/>
                </a:solidFill>
                <a:latin typeface="黑体" panose="02010609060101010101" pitchFamily="49" charset="-122"/>
                <a:ea typeface="黑体" panose="02010609060101010101" pitchFamily="49" charset="-122"/>
              </a:rPr>
              <a:t>可以从新软件项目一开始就使用</a:t>
            </a:r>
            <a:r>
              <a:rPr lang="en-US" altLang="zh-CN" b="0">
                <a:solidFill>
                  <a:schemeClr val="tx1"/>
                </a:solidFill>
                <a:latin typeface="黑体" panose="02010609060101010101" pitchFamily="49" charset="-122"/>
                <a:ea typeface="黑体" panose="02010609060101010101" pitchFamily="49" charset="-122"/>
              </a:rPr>
              <a:t>RUP</a:t>
            </a:r>
            <a:r>
              <a:rPr lang="zh-CN" altLang="en-US" b="0">
                <a:solidFill>
                  <a:schemeClr val="tx1"/>
                </a:solidFill>
                <a:latin typeface="黑体" panose="02010609060101010101" pitchFamily="49" charset="-122"/>
                <a:ea typeface="黑体" panose="02010609060101010101" pitchFamily="49" charset="-122"/>
              </a:rPr>
              <a:t>，也可以在初始项目结束后的后续开发周期中继续使用。使用</a:t>
            </a:r>
            <a:r>
              <a:rPr lang="en-US" altLang="zh-CN" b="0">
                <a:solidFill>
                  <a:schemeClr val="tx1"/>
                </a:solidFill>
                <a:latin typeface="黑体" panose="02010609060101010101" pitchFamily="49" charset="-122"/>
                <a:ea typeface="黑体" panose="02010609060101010101" pitchFamily="49" charset="-122"/>
              </a:rPr>
              <a:t>RUP</a:t>
            </a:r>
            <a:r>
              <a:rPr lang="zh-CN" altLang="en-US" b="0">
                <a:solidFill>
                  <a:schemeClr val="tx1"/>
                </a:solidFill>
                <a:latin typeface="黑体" panose="02010609060101010101" pitchFamily="49" charset="-122"/>
                <a:ea typeface="黑体" panose="02010609060101010101" pitchFamily="49" charset="-122"/>
              </a:rPr>
              <a:t>的方式需要按您的需要进行相应地变化。有一些注意事项会决定使用</a:t>
            </a:r>
            <a:r>
              <a:rPr lang="en-US" altLang="zh-CN" b="0">
                <a:solidFill>
                  <a:schemeClr val="tx1"/>
                </a:solidFill>
                <a:latin typeface="黑体" panose="02010609060101010101" pitchFamily="49" charset="-122"/>
                <a:ea typeface="黑体" panose="02010609060101010101" pitchFamily="49" charset="-122"/>
              </a:rPr>
              <a:t>RUP</a:t>
            </a:r>
            <a:r>
              <a:rPr lang="zh-CN" altLang="en-US" b="0">
                <a:solidFill>
                  <a:schemeClr val="tx1"/>
                </a:solidFill>
                <a:latin typeface="黑体" panose="02010609060101010101" pitchFamily="49" charset="-122"/>
                <a:ea typeface="黑体" panose="02010609060101010101" pitchFamily="49" charset="-122"/>
              </a:rPr>
              <a:t>不同时间和方式：</a:t>
            </a:r>
            <a:endParaRPr lang="en-US" altLang="zh-CN" b="0">
              <a:solidFill>
                <a:schemeClr val="tx1"/>
              </a:solidFill>
              <a:latin typeface="黑体" panose="02010609060101010101" pitchFamily="49" charset="-122"/>
              <a:ea typeface="黑体" panose="02010609060101010101" pitchFamily="49" charset="-122"/>
            </a:endParaRPr>
          </a:p>
        </p:txBody>
      </p:sp>
      <p:sp>
        <p:nvSpPr>
          <p:cNvPr id="24582" name="Rectangle 10">
            <a:extLst>
              <a:ext uri="{FF2B5EF4-FFF2-40B4-BE49-F238E27FC236}">
                <a16:creationId xmlns:a16="http://schemas.microsoft.com/office/drawing/2014/main" id="{AB32702D-61F1-BD46-AFEE-55A41B9B8F44}"/>
              </a:ext>
            </a:extLst>
          </p:cNvPr>
          <p:cNvSpPr>
            <a:spLocks noChangeArrowheads="1"/>
          </p:cNvSpPr>
          <p:nvPr/>
        </p:nvSpPr>
        <p:spPr bwMode="auto">
          <a:xfrm>
            <a:off x="228600" y="3040063"/>
            <a:ext cx="38862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1" tIns="46150" rIns="92301" bIns="46150" anchor="ctr">
            <a:spAutoFit/>
          </a:bodyPr>
          <a:lstStyle>
            <a:lvl1pPr marL="230188" indent="-230188"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Tx/>
              <a:buChar char="•"/>
            </a:pPr>
            <a:endParaRPr lang="en-US" altLang="zh-CN" b="0">
              <a:solidFill>
                <a:schemeClr val="bg1"/>
              </a:solidFill>
              <a:latin typeface="黑体" panose="02010609060101010101" pitchFamily="49" charset="-122"/>
              <a:ea typeface="黑体" panose="02010609060101010101" pitchFamily="49" charset="-122"/>
            </a:endParaRPr>
          </a:p>
          <a:p>
            <a:pPr eaLnBrk="1" hangingPunct="1">
              <a:buFontTx/>
              <a:buChar char="•"/>
            </a:pPr>
            <a:r>
              <a:rPr lang="zh-CN" altLang="en-US" b="0">
                <a:solidFill>
                  <a:schemeClr val="bg1"/>
                </a:solidFill>
                <a:latin typeface="黑体" panose="02010609060101010101" pitchFamily="49" charset="-122"/>
                <a:ea typeface="黑体" panose="02010609060101010101" pitchFamily="49" charset="-122"/>
              </a:rPr>
              <a:t>项目生命周期</a:t>
            </a:r>
            <a:r>
              <a:rPr lang="en-US" altLang="zh-CN" b="0">
                <a:solidFill>
                  <a:schemeClr val="bg1"/>
                </a:solidFill>
                <a:latin typeface="黑体" panose="02010609060101010101" pitchFamily="49" charset="-122"/>
                <a:ea typeface="黑体" panose="02010609060101010101" pitchFamily="49" charset="-122"/>
              </a:rPr>
              <a:t>(</a:t>
            </a:r>
            <a:r>
              <a:rPr lang="zh-CN" altLang="en-US" b="0">
                <a:solidFill>
                  <a:schemeClr val="bg1"/>
                </a:solidFill>
                <a:latin typeface="黑体" panose="02010609060101010101" pitchFamily="49" charset="-122"/>
                <a:ea typeface="黑体" panose="02010609060101010101" pitchFamily="49" charset="-122"/>
              </a:rPr>
              <a:t>迭代次数、每个阶段的长度、项目长度</a:t>
            </a:r>
            <a:r>
              <a:rPr lang="en-US" altLang="zh-CN" b="0">
                <a:solidFill>
                  <a:schemeClr val="bg1"/>
                </a:solidFill>
                <a:latin typeface="黑体" panose="02010609060101010101" pitchFamily="49" charset="-122"/>
                <a:ea typeface="黑体" panose="02010609060101010101" pitchFamily="49" charset="-122"/>
              </a:rPr>
              <a:t>)</a:t>
            </a:r>
            <a:br>
              <a:rPr lang="en-US" altLang="zh-CN" b="0">
                <a:solidFill>
                  <a:schemeClr val="bg1"/>
                </a:solidFill>
                <a:latin typeface="黑体" panose="02010609060101010101" pitchFamily="49" charset="-122"/>
                <a:ea typeface="黑体" panose="02010609060101010101" pitchFamily="49" charset="-122"/>
              </a:rPr>
            </a:br>
            <a:endParaRPr lang="en-US" altLang="zh-CN" b="0">
              <a:solidFill>
                <a:schemeClr val="bg1"/>
              </a:solidFill>
              <a:latin typeface="黑体" panose="02010609060101010101" pitchFamily="49" charset="-122"/>
              <a:ea typeface="黑体" panose="02010609060101010101" pitchFamily="49" charset="-122"/>
            </a:endParaRPr>
          </a:p>
          <a:p>
            <a:pPr eaLnBrk="1" hangingPunct="1">
              <a:buFontTx/>
              <a:buChar char="•"/>
            </a:pPr>
            <a:r>
              <a:rPr lang="zh-CN" altLang="en-US" b="0">
                <a:solidFill>
                  <a:schemeClr val="bg1"/>
                </a:solidFill>
                <a:latin typeface="黑体" panose="02010609060101010101" pitchFamily="49" charset="-122"/>
                <a:ea typeface="黑体" panose="02010609060101010101" pitchFamily="49" charset="-122"/>
              </a:rPr>
              <a:t>项目业务目标、远景、范围及风险</a:t>
            </a:r>
            <a:endParaRPr lang="en-US" altLang="zh-CN" b="0">
              <a:solidFill>
                <a:schemeClr val="bg1"/>
              </a:solidFill>
              <a:latin typeface="黑体" panose="02010609060101010101" pitchFamily="49" charset="-122"/>
              <a:ea typeface="黑体" panose="02010609060101010101" pitchFamily="49" charset="-122"/>
            </a:endParaRPr>
          </a:p>
          <a:p>
            <a:pPr eaLnBrk="1" hangingPunct="1">
              <a:buFontTx/>
              <a:buChar char="•"/>
            </a:pPr>
            <a:endParaRPr lang="en-US" altLang="zh-CN" b="0">
              <a:solidFill>
                <a:schemeClr val="bg1"/>
              </a:solidFill>
              <a:latin typeface="黑体" panose="02010609060101010101" pitchFamily="49" charset="-122"/>
              <a:ea typeface="黑体" panose="02010609060101010101" pitchFamily="49" charset="-122"/>
            </a:endParaRPr>
          </a:p>
          <a:p>
            <a:pPr eaLnBrk="1" hangingPunct="1">
              <a:buFontTx/>
              <a:buChar char="•"/>
            </a:pPr>
            <a:r>
              <a:rPr lang="zh-CN" altLang="en-US" b="0">
                <a:solidFill>
                  <a:schemeClr val="bg1"/>
                </a:solidFill>
                <a:latin typeface="黑体" panose="02010609060101010101" pitchFamily="49" charset="-122"/>
                <a:ea typeface="黑体" panose="02010609060101010101" pitchFamily="49" charset="-122"/>
              </a:rPr>
              <a:t>软件开发工作的规模及复杂性</a:t>
            </a:r>
            <a:endParaRPr lang="en-US" altLang="zh-CN" b="0">
              <a:solidFill>
                <a:schemeClr val="bg1"/>
              </a:solidFill>
              <a:latin typeface="黑体" panose="02010609060101010101" pitchFamily="49" charset="-122"/>
              <a:ea typeface="黑体" panose="02010609060101010101" pitchFamily="49" charset="-122"/>
            </a:endParaRPr>
          </a:p>
        </p:txBody>
      </p:sp>
      <p:pic>
        <p:nvPicPr>
          <p:cNvPr id="24583" name="Picture 11">
            <a:extLst>
              <a:ext uri="{FF2B5EF4-FFF2-40B4-BE49-F238E27FC236}">
                <a16:creationId xmlns:a16="http://schemas.microsoft.com/office/drawing/2014/main" id="{D50D94B0-FAD8-944E-9CBF-0BEEF0F4D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275" y="2478088"/>
            <a:ext cx="4362450"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4">
            <a:extLst>
              <a:ext uri="{FF2B5EF4-FFF2-40B4-BE49-F238E27FC236}">
                <a16:creationId xmlns:a16="http://schemas.microsoft.com/office/drawing/2014/main" id="{1BF0E334-FEF5-4A45-BCBF-8BA4A8E40877}"/>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E4411709-ABB2-C04B-AB62-FAD0675441F0}" type="slidenum">
              <a:rPr kumimoji="0" lang="en-GB" altLang="zh-CN" b="0">
                <a:solidFill>
                  <a:srgbClr val="FFFFFF"/>
                </a:solidFill>
                <a:latin typeface="Gulim" panose="020B0600000101010101" pitchFamily="34" charset="-127"/>
                <a:ea typeface="Gulim" panose="020B0600000101010101" pitchFamily="34" charset="-127"/>
              </a:rPr>
              <a:pPr eaLnBrk="1" hangingPunct="1"/>
              <a:t>140</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53603" name="Rectangle 10">
            <a:extLst>
              <a:ext uri="{FF2B5EF4-FFF2-40B4-BE49-F238E27FC236}">
                <a16:creationId xmlns:a16="http://schemas.microsoft.com/office/drawing/2014/main" id="{AA2D07FD-EAE7-C74D-90B6-F7B96508A5C6}"/>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警告！！！</a:t>
            </a:r>
          </a:p>
        </p:txBody>
      </p:sp>
      <p:sp>
        <p:nvSpPr>
          <p:cNvPr id="153604" name="Rectangle 11">
            <a:extLst>
              <a:ext uri="{FF2B5EF4-FFF2-40B4-BE49-F238E27FC236}">
                <a16:creationId xmlns:a16="http://schemas.microsoft.com/office/drawing/2014/main" id="{A265F995-7E91-6445-817C-DD81285F193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400"/>
              <a:t>敏捷开发过程是一个艰苦的过程</a:t>
            </a:r>
          </a:p>
          <a:p>
            <a:pPr lvl="1" eaLnBrk="1" hangingPunct="1">
              <a:buFont typeface="Wingdings" pitchFamily="2" charset="2"/>
              <a:buChar char="Ø"/>
            </a:pPr>
            <a:r>
              <a:rPr lang="en-US" altLang="zh-CN" sz="2400"/>
              <a:t>Agile Work is Hard Work</a:t>
            </a:r>
          </a:p>
          <a:p>
            <a:pPr lvl="1" eaLnBrk="1" hangingPunct="1"/>
            <a:endParaRPr lang="en-US" altLang="zh-CN" sz="2400"/>
          </a:p>
          <a:p>
            <a:pPr lvl="1" eaLnBrk="1" hangingPunct="1"/>
            <a:endParaRPr lang="zh-CN" altLang="en-US" sz="2400"/>
          </a:p>
          <a:p>
            <a:pPr eaLnBrk="1" hangingPunct="1"/>
            <a:r>
              <a:rPr lang="zh-CN" altLang="en-US" sz="2400"/>
              <a:t>这种状态也许会存在很长时间！！</a:t>
            </a:r>
          </a:p>
          <a:p>
            <a:pPr lvl="1" eaLnBrk="1" hangingPunct="1">
              <a:buFont typeface="Wingdings" pitchFamily="2" charset="2"/>
              <a:buChar char="Ø"/>
            </a:pPr>
            <a:r>
              <a:rPr lang="zh-CN" altLang="en-US" sz="2400"/>
              <a:t>不舒服</a:t>
            </a:r>
          </a:p>
          <a:p>
            <a:pPr lvl="1" eaLnBrk="1" hangingPunct="1">
              <a:buFont typeface="Wingdings" pitchFamily="2" charset="2"/>
              <a:buChar char="Ø"/>
            </a:pPr>
            <a:r>
              <a:rPr lang="zh-CN" altLang="en-US" sz="2400"/>
              <a:t>疑惑</a:t>
            </a:r>
          </a:p>
          <a:p>
            <a:pPr lvl="1" eaLnBrk="1" hangingPunct="1">
              <a:buFont typeface="Wingdings" pitchFamily="2" charset="2"/>
              <a:buChar char="Ø"/>
            </a:pPr>
            <a:r>
              <a:rPr lang="zh-CN" altLang="en-US" sz="2400"/>
              <a:t>有挫折感</a:t>
            </a:r>
          </a:p>
          <a:p>
            <a:pPr eaLnBrk="1" hangingPunct="1"/>
            <a:endParaRPr lang="zh-CN" altLang="en-US" sz="2400"/>
          </a:p>
        </p:txBody>
      </p:sp>
    </p:spTree>
  </p:cSld>
  <p:clrMapOvr>
    <a:masterClrMapping/>
  </p:clrMapOvr>
  <p:transition spd="slow"/>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C8F8F00-EC07-4946-BDAB-B25F225F8EE8}"/>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31E0CC02-656F-C246-9071-A1CAF1C722C6}" type="slidenum">
              <a:rPr kumimoji="0" lang="en-US" altLang="ko-KR" b="0">
                <a:solidFill>
                  <a:srgbClr val="FFFFFF"/>
                </a:solidFill>
                <a:latin typeface="Gulim" panose="020B0600000101010101" pitchFamily="34" charset="-127"/>
                <a:ea typeface="Gulim" panose="020B0600000101010101" pitchFamily="34" charset="-127"/>
              </a:rPr>
              <a:pPr eaLnBrk="1" hangingPunct="1"/>
              <a:t>141</a:t>
            </a:fld>
            <a:endParaRPr kumimoji="0" lang="en-US" altLang="ko-KR" b="0">
              <a:solidFill>
                <a:srgbClr val="FFFFFF"/>
              </a:solidFill>
              <a:latin typeface="Gulim" panose="020B0600000101010101" pitchFamily="34" charset="-127"/>
              <a:ea typeface="Gulim" panose="020B0600000101010101" pitchFamily="34" charset="-127"/>
            </a:endParaRPr>
          </a:p>
        </p:txBody>
      </p:sp>
      <p:sp>
        <p:nvSpPr>
          <p:cNvPr id="154627" name="TextBox 3">
            <a:extLst>
              <a:ext uri="{FF2B5EF4-FFF2-40B4-BE49-F238E27FC236}">
                <a16:creationId xmlns:a16="http://schemas.microsoft.com/office/drawing/2014/main" id="{EBAA5C0E-6852-3D40-BBE7-3860F82AD796}"/>
              </a:ext>
            </a:extLst>
          </p:cNvPr>
          <p:cNvSpPr txBox="1">
            <a:spLocks noChangeArrowheads="1"/>
          </p:cNvSpPr>
          <p:nvPr/>
        </p:nvSpPr>
        <p:spPr bwMode="auto">
          <a:xfrm>
            <a:off x="1116013" y="115888"/>
            <a:ext cx="7127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3600">
                <a:solidFill>
                  <a:schemeClr val="bg1"/>
                </a:solidFill>
              </a:rPr>
              <a:t>二、</a:t>
            </a:r>
            <a:r>
              <a:rPr lang="en-US" altLang="zh-CN" sz="3600">
                <a:solidFill>
                  <a:schemeClr val="bg1"/>
                </a:solidFill>
              </a:rPr>
              <a:t>Scrum</a:t>
            </a:r>
            <a:endParaRPr lang="zh-CN" altLang="en-US" sz="3600">
              <a:solidFill>
                <a:schemeClr val="bg1"/>
              </a:solidFill>
            </a:endParaRPr>
          </a:p>
        </p:txBody>
      </p:sp>
      <p:sp>
        <p:nvSpPr>
          <p:cNvPr id="154628" name="TextBox 4">
            <a:extLst>
              <a:ext uri="{FF2B5EF4-FFF2-40B4-BE49-F238E27FC236}">
                <a16:creationId xmlns:a16="http://schemas.microsoft.com/office/drawing/2014/main" id="{9AA8762A-2B29-8244-9ADB-5ABAEADF3B82}"/>
              </a:ext>
            </a:extLst>
          </p:cNvPr>
          <p:cNvSpPr txBox="1">
            <a:spLocks noChangeArrowheads="1"/>
          </p:cNvSpPr>
          <p:nvPr/>
        </p:nvSpPr>
        <p:spPr bwMode="auto">
          <a:xfrm>
            <a:off x="2471738" y="1684338"/>
            <a:ext cx="5040312"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概述</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的角色</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实践和工作产品</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敏捷开发中的估计方法</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测试驱动开发</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应用</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支持工具和模板</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一些常见的误解</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创建团队项目</a:t>
            </a:r>
            <a:endParaRPr lang="en-US" altLang="zh-CN" sz="2400">
              <a:solidFill>
                <a:schemeClr val="tx1"/>
              </a:solidFill>
            </a:endParaRPr>
          </a:p>
        </p:txBody>
      </p:sp>
      <p:sp>
        <p:nvSpPr>
          <p:cNvPr id="4" name="右箭头 3">
            <a:extLst>
              <a:ext uri="{FF2B5EF4-FFF2-40B4-BE49-F238E27FC236}">
                <a16:creationId xmlns:a16="http://schemas.microsoft.com/office/drawing/2014/main" id="{84C7D13C-64F5-D74A-8FA8-B54615534BD4}"/>
              </a:ext>
            </a:extLst>
          </p:cNvPr>
          <p:cNvSpPr/>
          <p:nvPr/>
        </p:nvSpPr>
        <p:spPr bwMode="auto">
          <a:xfrm>
            <a:off x="1908175" y="1697038"/>
            <a:ext cx="508000" cy="50323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
        <p:nvSpPr>
          <p:cNvPr id="154630" name="AutoShape 6">
            <a:extLst>
              <a:ext uri="{FF2B5EF4-FFF2-40B4-BE49-F238E27FC236}">
                <a16:creationId xmlns:a16="http://schemas.microsoft.com/office/drawing/2014/main" id="{D16BDB5C-B1E6-8A43-B228-E716E71E0D90}"/>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4">
            <a:extLst>
              <a:ext uri="{FF2B5EF4-FFF2-40B4-BE49-F238E27FC236}">
                <a16:creationId xmlns:a16="http://schemas.microsoft.com/office/drawing/2014/main" id="{CDF8ECC2-B46C-F640-B378-926F6CF06339}"/>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DDFDE987-3670-6B4E-84A2-2D4E05890854}" type="slidenum">
              <a:rPr kumimoji="0" lang="en-GB" altLang="zh-CN" b="0">
                <a:solidFill>
                  <a:srgbClr val="FFFFFF"/>
                </a:solidFill>
                <a:latin typeface="Gulim" panose="020B0600000101010101" pitchFamily="34" charset="-127"/>
                <a:ea typeface="Gulim" panose="020B0600000101010101" pitchFamily="34" charset="-127"/>
              </a:rPr>
              <a:pPr eaLnBrk="1" hangingPunct="1"/>
              <a:t>142</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55651" name="Rectangle 14">
            <a:extLst>
              <a:ext uri="{FF2B5EF4-FFF2-40B4-BE49-F238E27FC236}">
                <a16:creationId xmlns:a16="http://schemas.microsoft.com/office/drawing/2014/main" id="{9FE74F70-564D-E34A-BF10-37C8AA73EB7B}"/>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1.Scrum </a:t>
            </a:r>
            <a:r>
              <a:rPr lang="zh-CN" altLang="en-US">
                <a:ea typeface="宋体" panose="02010600030101010101" pitchFamily="2" charset="-122"/>
              </a:rPr>
              <a:t>概述</a:t>
            </a:r>
            <a:r>
              <a:rPr lang="en-US" altLang="zh-CN">
                <a:ea typeface="宋体" panose="02010600030101010101" pitchFamily="2" charset="-122"/>
              </a:rPr>
              <a:t>(1/3)</a:t>
            </a:r>
          </a:p>
        </p:txBody>
      </p:sp>
      <p:sp>
        <p:nvSpPr>
          <p:cNvPr id="155652" name="Rectangle 15">
            <a:extLst>
              <a:ext uri="{FF2B5EF4-FFF2-40B4-BE49-F238E27FC236}">
                <a16:creationId xmlns:a16="http://schemas.microsoft.com/office/drawing/2014/main" id="{ED6E5C6A-9198-8A40-B474-9EF645E32C26}"/>
              </a:ext>
            </a:extLst>
          </p:cNvPr>
          <p:cNvSpPr>
            <a:spLocks noGrp="1"/>
          </p:cNvSpPr>
          <p:nvPr>
            <p:ph type="body" idx="1"/>
          </p:nvPr>
        </p:nvSpPr>
        <p:spPr bwMode="auto">
          <a:xfrm>
            <a:off x="971550" y="1811338"/>
            <a:ext cx="7427913" cy="4281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Char char="u"/>
            </a:pPr>
            <a:r>
              <a:rPr lang="en-US" altLang="zh-CN" sz="2800"/>
              <a:t>Scrum</a:t>
            </a:r>
            <a:r>
              <a:rPr lang="zh-CN" altLang="en-US" sz="2800"/>
              <a:t>是管理软件项目的一个轻量级的敏捷方法</a:t>
            </a:r>
            <a:r>
              <a:rPr lang="en-US" altLang="zh-CN" sz="2800"/>
              <a:t>, </a:t>
            </a:r>
            <a:r>
              <a:rPr lang="zh-CN" altLang="en-US" sz="2800"/>
              <a:t>名字来源于橄榄球运动中的</a:t>
            </a:r>
            <a:r>
              <a:rPr lang="en-US" altLang="zh-CN" sz="2800"/>
              <a:t>scrum </a:t>
            </a:r>
            <a:r>
              <a:rPr lang="zh-CN" altLang="en-US" sz="2800"/>
              <a:t>过程</a:t>
            </a:r>
            <a:endParaRPr lang="en-US" altLang="zh-CN" sz="2800"/>
          </a:p>
          <a:p>
            <a:pPr eaLnBrk="1" hangingPunct="1">
              <a:buFont typeface="Wingdings" pitchFamily="2" charset="2"/>
              <a:buChar char="u"/>
            </a:pPr>
            <a:r>
              <a:rPr lang="zh-CN" altLang="en-US" sz="2800">
                <a:solidFill>
                  <a:srgbClr val="FF0000"/>
                </a:solidFill>
              </a:rPr>
              <a:t>简单</a:t>
            </a:r>
            <a:r>
              <a:rPr lang="zh-CN" altLang="en-US" sz="2800"/>
              <a:t>，但</a:t>
            </a:r>
            <a:r>
              <a:rPr lang="zh-CN" altLang="en-US" sz="2800">
                <a:solidFill>
                  <a:srgbClr val="FF0000"/>
                </a:solidFill>
              </a:rPr>
              <a:t>高度的纪律性</a:t>
            </a:r>
            <a:endParaRPr lang="en-US" altLang="zh-CN" sz="2800">
              <a:solidFill>
                <a:srgbClr val="FF0000"/>
              </a:solidFill>
            </a:endParaRPr>
          </a:p>
          <a:p>
            <a:pPr eaLnBrk="1" hangingPunct="1">
              <a:buFont typeface="Wingdings" pitchFamily="2" charset="2"/>
              <a:buChar char="u"/>
            </a:pPr>
            <a:r>
              <a:rPr lang="zh-CN" altLang="en-US" sz="2800">
                <a:solidFill>
                  <a:srgbClr val="FF0000"/>
                </a:solidFill>
              </a:rPr>
              <a:t>依赖迭代和增量</a:t>
            </a:r>
            <a:r>
              <a:rPr lang="zh-CN" altLang="en-US" sz="2800"/>
              <a:t>的敏捷方法</a:t>
            </a:r>
            <a:r>
              <a:rPr lang="en-US" altLang="zh-CN" sz="2800"/>
              <a:t>.</a:t>
            </a:r>
          </a:p>
          <a:p>
            <a:pPr eaLnBrk="1" hangingPunct="1">
              <a:buFont typeface="Wingdings" pitchFamily="2" charset="2"/>
              <a:buChar char="u"/>
            </a:pPr>
            <a:r>
              <a:rPr lang="en-US" altLang="zh-CN" sz="2800"/>
              <a:t>Scrum </a:t>
            </a:r>
            <a:r>
              <a:rPr lang="zh-CN" altLang="en-US" sz="2800"/>
              <a:t>是一种工作管理的方法，不仅仅限于软件开发，可以用来管理其它活动</a:t>
            </a:r>
            <a:r>
              <a:rPr lang="en-US" altLang="zh-CN" sz="2800"/>
              <a:t>.</a:t>
            </a:r>
          </a:p>
          <a:p>
            <a:pPr lvl="1" eaLnBrk="1" hangingPunct="1">
              <a:buFont typeface="Wingdings" pitchFamily="2" charset="2"/>
              <a:buChar char="Ø"/>
            </a:pPr>
            <a:r>
              <a:rPr lang="en-US" altLang="zh-CN" sz="2800"/>
              <a:t>Scrum </a:t>
            </a:r>
            <a:r>
              <a:rPr lang="zh-CN" altLang="en-US" sz="2800"/>
              <a:t>不包含技术方法或实践</a:t>
            </a:r>
            <a:r>
              <a:rPr lang="en-US" altLang="zh-CN" sz="2800"/>
              <a:t>.</a:t>
            </a:r>
          </a:p>
        </p:txBody>
      </p:sp>
      <p:sp>
        <p:nvSpPr>
          <p:cNvPr id="155653" name="AutoShape 6">
            <a:extLst>
              <a:ext uri="{FF2B5EF4-FFF2-40B4-BE49-F238E27FC236}">
                <a16:creationId xmlns:a16="http://schemas.microsoft.com/office/drawing/2014/main" id="{77E759C1-AEDC-224C-855D-76A4AC822E0A}"/>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4">
            <a:extLst>
              <a:ext uri="{FF2B5EF4-FFF2-40B4-BE49-F238E27FC236}">
                <a16:creationId xmlns:a16="http://schemas.microsoft.com/office/drawing/2014/main" id="{79E706F1-CA93-484C-8E22-5225EFCE008F}"/>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AB96715F-4C93-2849-9D2B-1243E2E3DEBB}" type="slidenum">
              <a:rPr kumimoji="0" lang="en-GB" altLang="zh-CN" b="0">
                <a:solidFill>
                  <a:srgbClr val="FFFFFF"/>
                </a:solidFill>
                <a:latin typeface="Gulim" panose="020B0600000101010101" pitchFamily="34" charset="-127"/>
                <a:ea typeface="Gulim" panose="020B0600000101010101" pitchFamily="34" charset="-127"/>
              </a:rPr>
              <a:pPr eaLnBrk="1" hangingPunct="1"/>
              <a:t>143</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56675" name="Rectangle 23">
            <a:extLst>
              <a:ext uri="{FF2B5EF4-FFF2-40B4-BE49-F238E27FC236}">
                <a16:creationId xmlns:a16="http://schemas.microsoft.com/office/drawing/2014/main" id="{7FE405E3-10FF-9E48-9D25-9F06B311CA95}"/>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1.Scrum </a:t>
            </a:r>
            <a:r>
              <a:rPr lang="zh-CN" altLang="en-US">
                <a:ea typeface="宋体" panose="02010600030101010101" pitchFamily="2" charset="-122"/>
              </a:rPr>
              <a:t>概述 </a:t>
            </a:r>
            <a:r>
              <a:rPr lang="en-US" altLang="zh-CN">
                <a:ea typeface="宋体" panose="02010600030101010101" pitchFamily="2" charset="-122"/>
              </a:rPr>
              <a:t>(2/3) – </a:t>
            </a:r>
            <a:r>
              <a:rPr lang="zh-CN" altLang="en-US">
                <a:ea typeface="宋体" panose="02010600030101010101" pitchFamily="2" charset="-122"/>
              </a:rPr>
              <a:t>项目的阶段</a:t>
            </a:r>
          </a:p>
        </p:txBody>
      </p:sp>
      <p:sp>
        <p:nvSpPr>
          <p:cNvPr id="150532" name="Rectangle 24">
            <a:extLst>
              <a:ext uri="{FF2B5EF4-FFF2-40B4-BE49-F238E27FC236}">
                <a16:creationId xmlns:a16="http://schemas.microsoft.com/office/drawing/2014/main" id="{5F400D9F-CCDD-9D41-A35C-E84D65B6440E}"/>
              </a:ext>
            </a:extLst>
          </p:cNvPr>
          <p:cNvSpPr>
            <a:spLocks noGrp="1"/>
          </p:cNvSpPr>
          <p:nvPr>
            <p:ph type="body" idx="1"/>
          </p:nvPr>
        </p:nvSpPr>
        <p:spPr bwMode="auto">
          <a:xfrm>
            <a:off x="457200" y="1417638"/>
            <a:ext cx="7900988" cy="4708525"/>
          </a:xfrm>
          <a:ln>
            <a:miter lim="800000"/>
            <a:headEnd/>
            <a:tailEnd/>
          </a:ln>
        </p:spPr>
        <p:txBody>
          <a:bodyPr vert="horz" wrap="square" lIns="91440" tIns="45720" rIns="91440" bIns="45720" numCol="1" anchor="t" anchorCtr="0" compatLnSpc="1">
            <a:prstTxWarp prst="textNoShape">
              <a:avLst/>
            </a:prstTxWarp>
          </a:bodyPr>
          <a:lstStyle/>
          <a:p>
            <a:pPr eaLnBrk="1" hangingPunct="1">
              <a:buFont typeface="Wingdings" pitchFamily="2" charset="2"/>
              <a:buChar char="u"/>
            </a:pPr>
            <a:r>
              <a:rPr lang="zh-CN" altLang="en-US"/>
              <a:t>项目分成增量的迭代过程，在</a:t>
            </a:r>
            <a:r>
              <a:rPr lang="en-US" altLang="zh-CN"/>
              <a:t>Scrum</a:t>
            </a:r>
            <a:r>
              <a:rPr lang="zh-CN" altLang="en-US"/>
              <a:t>中称为迭代任务清单</a:t>
            </a:r>
            <a:r>
              <a:rPr lang="en-US" altLang="zh-CN"/>
              <a:t>, </a:t>
            </a:r>
            <a:r>
              <a:rPr lang="zh-CN" altLang="en-US"/>
              <a:t>通常持续</a:t>
            </a:r>
            <a:r>
              <a:rPr lang="en-US" altLang="zh-CN"/>
              <a:t>2-4</a:t>
            </a:r>
            <a:r>
              <a:rPr lang="zh-CN" altLang="en-US"/>
              <a:t>周的时间</a:t>
            </a:r>
            <a:r>
              <a:rPr lang="en-US" altLang="zh-CN"/>
              <a:t>.</a:t>
            </a:r>
          </a:p>
          <a:p>
            <a:pPr lvl="1" eaLnBrk="1" hangingPunct="1">
              <a:buFont typeface="Wingdings" pitchFamily="2" charset="2"/>
              <a:buChar char="Ø"/>
            </a:pPr>
            <a:r>
              <a:rPr lang="en-US" altLang="zh-CN"/>
              <a:t>Sprint </a:t>
            </a:r>
            <a:r>
              <a:rPr lang="zh-CN" altLang="en-US"/>
              <a:t>的时间是限定好的</a:t>
            </a:r>
            <a:r>
              <a:rPr lang="en-US" altLang="zh-CN"/>
              <a:t>; </a:t>
            </a:r>
            <a:r>
              <a:rPr lang="zh-CN" altLang="en-US"/>
              <a:t>不能从外部改变正在进行中的</a:t>
            </a:r>
            <a:r>
              <a:rPr lang="en-US" altLang="zh-CN"/>
              <a:t>sprint</a:t>
            </a:r>
            <a:r>
              <a:rPr lang="zh-CN" altLang="en-US"/>
              <a:t>持续时间和范围</a:t>
            </a:r>
            <a:r>
              <a:rPr lang="en-US" altLang="zh-CN"/>
              <a:t>.</a:t>
            </a:r>
          </a:p>
          <a:p>
            <a:pPr eaLnBrk="1" hangingPunct="1">
              <a:buFont typeface="Wingdings" pitchFamily="2" charset="2"/>
              <a:buChar char="u"/>
            </a:pPr>
            <a:r>
              <a:rPr lang="zh-CN" altLang="en-US"/>
              <a:t>每个</a:t>
            </a:r>
            <a:r>
              <a:rPr lang="en-US" altLang="zh-CN"/>
              <a:t>sprint</a:t>
            </a:r>
            <a:r>
              <a:rPr lang="zh-CN" altLang="en-US"/>
              <a:t>都可以产生</a:t>
            </a:r>
            <a:r>
              <a:rPr lang="zh-CN" altLang="en-US">
                <a:solidFill>
                  <a:srgbClr val="FF0000"/>
                </a:solidFill>
              </a:rPr>
              <a:t>可交付的迭代</a:t>
            </a:r>
            <a:r>
              <a:rPr lang="en-US" altLang="zh-CN"/>
              <a:t>, </a:t>
            </a:r>
            <a:r>
              <a:rPr lang="zh-CN" altLang="en-US"/>
              <a:t>即测试过并具备文档的的功能点</a:t>
            </a:r>
          </a:p>
          <a:p>
            <a:pPr lvl="1" eaLnBrk="1" hangingPunct="1">
              <a:buFont typeface="Wingdings" pitchFamily="2" charset="2"/>
              <a:buChar char="Ø"/>
            </a:pPr>
            <a:r>
              <a:rPr lang="zh-CN" altLang="en-US"/>
              <a:t>原则上</a:t>
            </a:r>
            <a:r>
              <a:rPr lang="en-US" altLang="zh-CN"/>
              <a:t>, </a:t>
            </a:r>
            <a:r>
              <a:rPr lang="zh-CN" altLang="en-US"/>
              <a:t>当产品开发到一定程度时，如实现了足够的客户价值，项目可以在任何一个</a:t>
            </a:r>
            <a:r>
              <a:rPr lang="en-US" altLang="zh-CN"/>
              <a:t>sprint</a:t>
            </a:r>
            <a:r>
              <a:rPr lang="zh-CN" altLang="en-US"/>
              <a:t>后结束</a:t>
            </a:r>
            <a:r>
              <a:rPr lang="en-US" altLang="zh-CN"/>
              <a:t>.</a:t>
            </a:r>
          </a:p>
          <a:p>
            <a:pPr eaLnBrk="1" hangingPunct="1">
              <a:buFont typeface="Wingdings" pitchFamily="2" charset="2"/>
              <a:buChar char="u"/>
            </a:pPr>
            <a:r>
              <a:rPr lang="zh-CN" altLang="en-US">
                <a:solidFill>
                  <a:srgbClr val="FF0000"/>
                </a:solidFill>
              </a:rPr>
              <a:t>敏捷的项目有三个主要阶段 </a:t>
            </a:r>
            <a:r>
              <a:rPr lang="en-US" altLang="zh-CN"/>
              <a:t>:</a:t>
            </a:r>
          </a:p>
          <a:p>
            <a:pPr lvl="1" eaLnBrk="1" hangingPunct="1">
              <a:buFont typeface="Wingdings" pitchFamily="2" charset="2"/>
              <a:buChar char="Ø"/>
            </a:pPr>
            <a:r>
              <a:rPr lang="zh-CN" altLang="en-US" sz="2000"/>
              <a:t>产品定义 </a:t>
            </a:r>
            <a:r>
              <a:rPr lang="en-GB" altLang="zh-CN" sz="2000"/>
              <a:t>(</a:t>
            </a:r>
            <a:r>
              <a:rPr lang="zh-CN" altLang="en-US" sz="2000"/>
              <a:t>规划</a:t>
            </a:r>
            <a:r>
              <a:rPr lang="en-GB" altLang="zh-CN" sz="2000"/>
              <a:t>)</a:t>
            </a:r>
          </a:p>
          <a:p>
            <a:pPr lvl="1" eaLnBrk="1" hangingPunct="1">
              <a:buFont typeface="Wingdings" pitchFamily="2" charset="2"/>
              <a:buChar char="Ø"/>
            </a:pPr>
            <a:r>
              <a:rPr lang="zh-CN" altLang="en-GB" sz="2000"/>
              <a:t>执行</a:t>
            </a:r>
            <a:r>
              <a:rPr lang="en-GB" altLang="zh-CN" sz="2000"/>
              <a:t>Sprints (</a:t>
            </a:r>
            <a:r>
              <a:rPr lang="zh-CN" altLang="en-GB" sz="2000"/>
              <a:t>执行</a:t>
            </a:r>
            <a:r>
              <a:rPr lang="en-GB" altLang="zh-CN" sz="2000"/>
              <a:t>)</a:t>
            </a:r>
          </a:p>
          <a:p>
            <a:pPr lvl="1" eaLnBrk="1" hangingPunct="1">
              <a:buFont typeface="Wingdings" pitchFamily="2" charset="2"/>
              <a:buChar char="Ø"/>
            </a:pPr>
            <a:r>
              <a:rPr lang="zh-CN" altLang="en-GB" sz="2000"/>
              <a:t>结束</a:t>
            </a:r>
            <a:endParaRPr lang="en-US" altLang="zh-CN"/>
          </a:p>
        </p:txBody>
      </p:sp>
      <p:sp>
        <p:nvSpPr>
          <p:cNvPr id="156677" name="AutoShape 6">
            <a:extLst>
              <a:ext uri="{FF2B5EF4-FFF2-40B4-BE49-F238E27FC236}">
                <a16:creationId xmlns:a16="http://schemas.microsoft.com/office/drawing/2014/main" id="{9761428F-1F98-BD45-B7CD-36C40BAE8EB5}"/>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灯片编号占位符 3">
            <a:extLst>
              <a:ext uri="{FF2B5EF4-FFF2-40B4-BE49-F238E27FC236}">
                <a16:creationId xmlns:a16="http://schemas.microsoft.com/office/drawing/2014/main" id="{BFA2CC9D-21A3-3945-9051-656D5D6505D2}"/>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58EDB1D9-0416-3542-8951-C0CEACF3C753}" type="slidenum">
              <a:rPr kumimoji="0" lang="en-GB" altLang="zh-CN" b="0">
                <a:solidFill>
                  <a:srgbClr val="FFFFFF"/>
                </a:solidFill>
                <a:latin typeface="Gulim" panose="020B0600000101010101" pitchFamily="34" charset="-127"/>
                <a:ea typeface="Gulim" panose="020B0600000101010101" pitchFamily="34" charset="-127"/>
              </a:rPr>
              <a:pPr eaLnBrk="1" hangingPunct="1"/>
              <a:t>144</a:t>
            </a:fld>
            <a:endParaRPr kumimoji="0" lang="en-GB" altLang="zh-CN" b="0">
              <a:solidFill>
                <a:srgbClr val="FFFFFF"/>
              </a:solidFill>
              <a:latin typeface="Gulim" panose="020B0600000101010101" pitchFamily="34" charset="-127"/>
              <a:ea typeface="Gulim" panose="020B0600000101010101" pitchFamily="34" charset="-127"/>
            </a:endParaRPr>
          </a:p>
        </p:txBody>
      </p:sp>
      <p:pic>
        <p:nvPicPr>
          <p:cNvPr id="157699" name="Picture 20" descr="Picture5">
            <a:extLst>
              <a:ext uri="{FF2B5EF4-FFF2-40B4-BE49-F238E27FC236}">
                <a16:creationId xmlns:a16="http://schemas.microsoft.com/office/drawing/2014/main" id="{AB62BA58-FD15-B24B-968F-2FA553FBB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549400"/>
            <a:ext cx="7775575" cy="428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700" name="Rectangle 34">
            <a:extLst>
              <a:ext uri="{FF2B5EF4-FFF2-40B4-BE49-F238E27FC236}">
                <a16:creationId xmlns:a16="http://schemas.microsoft.com/office/drawing/2014/main" id="{9FE26AA7-8B0F-984D-874D-9A13EBF86669}"/>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1.Scrum </a:t>
            </a:r>
            <a:r>
              <a:rPr lang="zh-CN" altLang="en-US">
                <a:ea typeface="宋体" panose="02010600030101010101" pitchFamily="2" charset="-122"/>
              </a:rPr>
              <a:t>概述 </a:t>
            </a:r>
            <a:r>
              <a:rPr lang="en-US" altLang="zh-CN">
                <a:ea typeface="宋体" panose="02010600030101010101" pitchFamily="2" charset="-122"/>
              </a:rPr>
              <a:t>(3/3)</a:t>
            </a:r>
          </a:p>
        </p:txBody>
      </p:sp>
      <p:sp>
        <p:nvSpPr>
          <p:cNvPr id="157701" name="Rectangle 4">
            <a:extLst>
              <a:ext uri="{FF2B5EF4-FFF2-40B4-BE49-F238E27FC236}">
                <a16:creationId xmlns:a16="http://schemas.microsoft.com/office/drawing/2014/main" id="{10F0B119-2899-9747-9D3D-B540E0CDBA06}"/>
              </a:ext>
            </a:extLst>
          </p:cNvPr>
          <p:cNvSpPr>
            <a:spLocks noChangeArrowheads="1"/>
          </p:cNvSpPr>
          <p:nvPr/>
        </p:nvSpPr>
        <p:spPr bwMode="auto">
          <a:xfrm>
            <a:off x="5435600" y="5516563"/>
            <a:ext cx="1873250" cy="576262"/>
          </a:xfrm>
          <a:prstGeom prst="rect">
            <a:avLst/>
          </a:prstGeom>
          <a:solidFill>
            <a:schemeClr val="bg1"/>
          </a:solidFill>
          <a:ln w="9525">
            <a:solidFill>
              <a:schemeClr val="bg1"/>
            </a:solidFill>
            <a:miter lim="800000"/>
            <a:headEnd/>
            <a:tailEnd/>
          </a:ln>
        </p:spPr>
        <p:txBody>
          <a:bodyPr wrap="none" lIns="90000" tIns="46800" rIns="90000" bIns="46800"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57702" name="Rectangle 5">
            <a:extLst>
              <a:ext uri="{FF2B5EF4-FFF2-40B4-BE49-F238E27FC236}">
                <a16:creationId xmlns:a16="http://schemas.microsoft.com/office/drawing/2014/main" id="{61C8F8EC-8E16-AE45-8FE9-8616BA917E51}"/>
              </a:ext>
            </a:extLst>
          </p:cNvPr>
          <p:cNvSpPr>
            <a:spLocks noChangeArrowheads="1"/>
          </p:cNvSpPr>
          <p:nvPr/>
        </p:nvSpPr>
        <p:spPr bwMode="auto">
          <a:xfrm>
            <a:off x="2312988" y="5514975"/>
            <a:ext cx="25082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400">
                <a:latin typeface="Arial" panose="020B0604020202020204" pitchFamily="34" charset="0"/>
              </a:rPr>
              <a:t>Sprint Planning Meeting:</a:t>
            </a:r>
          </a:p>
          <a:p>
            <a:pPr eaLnBrk="1" hangingPunct="1">
              <a:buFontTx/>
              <a:buChar char="•"/>
            </a:pPr>
            <a:r>
              <a:rPr lang="en-US" altLang="zh-CN" sz="1400">
                <a:latin typeface="Arial" panose="020B0604020202020204" pitchFamily="34" charset="0"/>
              </a:rPr>
              <a:t>Next Sprint Goal</a:t>
            </a:r>
          </a:p>
          <a:p>
            <a:pPr eaLnBrk="1" hangingPunct="1">
              <a:buFontTx/>
              <a:buChar char="•"/>
            </a:pPr>
            <a:r>
              <a:rPr lang="en-US" altLang="zh-CN" sz="1400">
                <a:latin typeface="Arial" panose="020B0604020202020204" pitchFamily="34" charset="0"/>
              </a:rPr>
              <a:t>Sprint Backlog</a:t>
            </a:r>
          </a:p>
          <a:p>
            <a:pPr eaLnBrk="1" hangingPunct="1">
              <a:buFontTx/>
              <a:buChar char="•"/>
            </a:pPr>
            <a:r>
              <a:rPr lang="en-US" altLang="zh-CN" sz="1400">
                <a:latin typeface="Arial" panose="020B0604020202020204" pitchFamily="34" charset="0"/>
              </a:rPr>
              <a:t>Updated Product Backlog</a:t>
            </a:r>
          </a:p>
        </p:txBody>
      </p:sp>
      <p:sp>
        <p:nvSpPr>
          <p:cNvPr id="157703" name="Rectangle 6">
            <a:extLst>
              <a:ext uri="{FF2B5EF4-FFF2-40B4-BE49-F238E27FC236}">
                <a16:creationId xmlns:a16="http://schemas.microsoft.com/office/drawing/2014/main" id="{84960BD1-5C3E-324D-8874-8527390760FC}"/>
              </a:ext>
            </a:extLst>
          </p:cNvPr>
          <p:cNvSpPr>
            <a:spLocks noChangeArrowheads="1"/>
          </p:cNvSpPr>
          <p:nvPr/>
        </p:nvSpPr>
        <p:spPr bwMode="auto">
          <a:xfrm>
            <a:off x="6129338" y="290513"/>
            <a:ext cx="2916237"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2900" indent="-342900" eaLnBrk="0" hangingPunct="0">
              <a:defRPr kumimoji="1" b="1">
                <a:solidFill>
                  <a:srgbClr val="0033CC"/>
                </a:solidFill>
                <a:latin typeface="宋体" panose="02010600030101010101" pitchFamily="2" charset="-122"/>
                <a:ea typeface="宋体" panose="02010600030101010101" pitchFamily="2" charset="-122"/>
              </a:defRPr>
            </a:lvl1pPr>
            <a:lvl2pPr marL="800100" indent="-34290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lvl="1" eaLnBrk="1" hangingPunct="1"/>
            <a:r>
              <a:rPr lang="en-US" altLang="zh-CN" sz="1400">
                <a:solidFill>
                  <a:srgbClr val="C00000"/>
                </a:solidFill>
                <a:latin typeface="Arial" panose="020B0604020202020204" pitchFamily="34" charset="0"/>
              </a:rPr>
              <a:t>Daily Scrum meetings : </a:t>
            </a:r>
          </a:p>
          <a:p>
            <a:pPr lvl="1" eaLnBrk="1" hangingPunct="1">
              <a:buFontTx/>
              <a:buChar char="•"/>
            </a:pPr>
            <a:r>
              <a:rPr lang="en-US" altLang="zh-CN" sz="1400">
                <a:solidFill>
                  <a:srgbClr val="C00000"/>
                </a:solidFill>
                <a:latin typeface="Arial" panose="020B0604020202020204" pitchFamily="34" charset="0"/>
              </a:rPr>
              <a:t>What did you do yesterday</a:t>
            </a:r>
          </a:p>
          <a:p>
            <a:pPr lvl="1" eaLnBrk="1" hangingPunct="1">
              <a:buFontTx/>
              <a:buChar char="•"/>
            </a:pPr>
            <a:r>
              <a:rPr lang="en-US" altLang="zh-CN" sz="1400">
                <a:solidFill>
                  <a:srgbClr val="C00000"/>
                </a:solidFill>
                <a:latin typeface="Arial" panose="020B0604020202020204" pitchFamily="34" charset="0"/>
              </a:rPr>
              <a:t>What will you do today?</a:t>
            </a:r>
          </a:p>
          <a:p>
            <a:pPr lvl="1" eaLnBrk="1" hangingPunct="1">
              <a:buFontTx/>
              <a:buChar char="•"/>
            </a:pPr>
            <a:r>
              <a:rPr lang="en-US" altLang="zh-CN" sz="1400">
                <a:solidFill>
                  <a:srgbClr val="C00000"/>
                </a:solidFill>
                <a:latin typeface="Arial" panose="020B0604020202020204" pitchFamily="34" charset="0"/>
              </a:rPr>
              <a:t>What obstacles are in your way?</a:t>
            </a:r>
          </a:p>
        </p:txBody>
      </p:sp>
      <p:sp>
        <p:nvSpPr>
          <p:cNvPr id="157704" name="AutoShape 7">
            <a:extLst>
              <a:ext uri="{FF2B5EF4-FFF2-40B4-BE49-F238E27FC236}">
                <a16:creationId xmlns:a16="http://schemas.microsoft.com/office/drawing/2014/main" id="{EB5020BA-F283-C34B-90D0-E915E0669DF0}"/>
              </a:ext>
            </a:extLst>
          </p:cNvPr>
          <p:cNvSpPr>
            <a:spLocks noChangeArrowheads="1"/>
          </p:cNvSpPr>
          <p:nvPr/>
        </p:nvSpPr>
        <p:spPr bwMode="auto">
          <a:xfrm>
            <a:off x="7396163" y="1677988"/>
            <a:ext cx="228600" cy="400050"/>
          </a:xfrm>
          <a:prstGeom prst="downArrow">
            <a:avLst>
              <a:gd name="adj1" fmla="val 50000"/>
              <a:gd name="adj2" fmla="val 43750"/>
            </a:avLst>
          </a:prstGeom>
          <a:solidFill>
            <a:schemeClr val="accent1"/>
          </a:solidFill>
          <a:ln w="9525">
            <a:solidFill>
              <a:schemeClr val="tx1"/>
            </a:solidFill>
            <a:miter lim="800000"/>
            <a:headEnd/>
            <a:tailEnd/>
          </a:ln>
        </p:spPr>
        <p:txBody>
          <a:bodyPr wrap="none" lIns="90000" tIns="46800" rIns="90000" bIns="46800"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57705" name="AutoShape 8">
            <a:extLst>
              <a:ext uri="{FF2B5EF4-FFF2-40B4-BE49-F238E27FC236}">
                <a16:creationId xmlns:a16="http://schemas.microsoft.com/office/drawing/2014/main" id="{6C2ADA07-3C35-764A-9150-3D16D713406B}"/>
              </a:ext>
            </a:extLst>
          </p:cNvPr>
          <p:cNvSpPr>
            <a:spLocks noChangeArrowheads="1"/>
          </p:cNvSpPr>
          <p:nvPr/>
        </p:nvSpPr>
        <p:spPr bwMode="auto">
          <a:xfrm>
            <a:off x="2792413" y="5322888"/>
            <a:ext cx="212725" cy="228600"/>
          </a:xfrm>
          <a:prstGeom prst="upArrow">
            <a:avLst>
              <a:gd name="adj1" fmla="val 50000"/>
              <a:gd name="adj2" fmla="val 26866"/>
            </a:avLst>
          </a:prstGeom>
          <a:solidFill>
            <a:schemeClr val="accent1"/>
          </a:solidFill>
          <a:ln w="9525">
            <a:solidFill>
              <a:schemeClr val="tx1"/>
            </a:solidFill>
            <a:miter lim="800000"/>
            <a:headEnd/>
            <a:tailEnd/>
          </a:ln>
        </p:spPr>
        <p:txBody>
          <a:bodyPr wrap="none" lIns="90000" tIns="46800" rIns="90000" bIns="46800"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57706" name="AutoShape 9">
            <a:extLst>
              <a:ext uri="{FF2B5EF4-FFF2-40B4-BE49-F238E27FC236}">
                <a16:creationId xmlns:a16="http://schemas.microsoft.com/office/drawing/2014/main" id="{D1ACE301-13B4-6A40-89CB-2E09492CF6D8}"/>
              </a:ext>
            </a:extLst>
          </p:cNvPr>
          <p:cNvSpPr>
            <a:spLocks noChangeArrowheads="1"/>
          </p:cNvSpPr>
          <p:nvPr/>
        </p:nvSpPr>
        <p:spPr bwMode="auto">
          <a:xfrm>
            <a:off x="3635375" y="5157788"/>
            <a:ext cx="3554413" cy="236537"/>
          </a:xfrm>
          <a:prstGeom prst="leftArrow">
            <a:avLst>
              <a:gd name="adj1" fmla="val 50333"/>
              <a:gd name="adj2" fmla="val 129816"/>
            </a:avLst>
          </a:prstGeom>
          <a:solidFill>
            <a:srgbClr val="B82892"/>
          </a:solidFill>
          <a:ln w="9525">
            <a:solidFill>
              <a:schemeClr val="tx1"/>
            </a:solidFill>
            <a:miter lim="800000"/>
            <a:headEnd/>
            <a:tailEnd/>
          </a:ln>
        </p:spPr>
        <p:txBody>
          <a:bodyPr wrap="none" lIns="90000" tIns="46800" rIns="90000" bIns="46800"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57707" name="Text Box 10">
            <a:extLst>
              <a:ext uri="{FF2B5EF4-FFF2-40B4-BE49-F238E27FC236}">
                <a16:creationId xmlns:a16="http://schemas.microsoft.com/office/drawing/2014/main" id="{5D4880EB-A2C3-2449-B803-51265092D07C}"/>
              </a:ext>
            </a:extLst>
          </p:cNvPr>
          <p:cNvSpPr txBox="1">
            <a:spLocks noChangeArrowheads="1"/>
          </p:cNvSpPr>
          <p:nvPr/>
        </p:nvSpPr>
        <p:spPr bwMode="auto">
          <a:xfrm>
            <a:off x="5437188" y="5805488"/>
            <a:ext cx="34559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spcBef>
                <a:spcPct val="50000"/>
              </a:spcBef>
            </a:pPr>
            <a:r>
              <a:rPr lang="en-US" altLang="zh-CN" sz="1000">
                <a:latin typeface="Arial" panose="020B0604020202020204" pitchFamily="34" charset="0"/>
              </a:rPr>
              <a:t>Source: </a:t>
            </a:r>
            <a:r>
              <a:rPr lang="en-US" altLang="zh-CN" sz="1000">
                <a:latin typeface="Arial" panose="020B0604020202020204" pitchFamily="34" charset="0"/>
                <a:hlinkClick r:id="rId3"/>
              </a:rPr>
              <a:t>http://www.amdika.com/scrum_primer_1_0.pdf</a:t>
            </a:r>
            <a:endParaRPr lang="en-US" altLang="zh-CN" sz="1000">
              <a:latin typeface="Arial" panose="020B0604020202020204" pitchFamily="34" charset="0"/>
            </a:endParaRPr>
          </a:p>
        </p:txBody>
      </p:sp>
      <p:sp>
        <p:nvSpPr>
          <p:cNvPr id="157708" name="Rectangle 13">
            <a:extLst>
              <a:ext uri="{FF2B5EF4-FFF2-40B4-BE49-F238E27FC236}">
                <a16:creationId xmlns:a16="http://schemas.microsoft.com/office/drawing/2014/main" id="{0A845125-B6E1-7C48-8C65-309B4844C443}"/>
              </a:ext>
            </a:extLst>
          </p:cNvPr>
          <p:cNvSpPr>
            <a:spLocks noChangeArrowheads="1"/>
          </p:cNvSpPr>
          <p:nvPr/>
        </p:nvSpPr>
        <p:spPr bwMode="auto">
          <a:xfrm>
            <a:off x="6443663" y="2205038"/>
            <a:ext cx="1223962" cy="215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57709" name="Rectangle 14">
            <a:extLst>
              <a:ext uri="{FF2B5EF4-FFF2-40B4-BE49-F238E27FC236}">
                <a16:creationId xmlns:a16="http://schemas.microsoft.com/office/drawing/2014/main" id="{98954072-0B35-674B-B27E-845CF54ACF94}"/>
              </a:ext>
            </a:extLst>
          </p:cNvPr>
          <p:cNvSpPr>
            <a:spLocks noChangeArrowheads="1"/>
          </p:cNvSpPr>
          <p:nvPr/>
        </p:nvSpPr>
        <p:spPr bwMode="auto">
          <a:xfrm>
            <a:off x="6659563" y="2420938"/>
            <a:ext cx="792162" cy="215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57710" name="Text Box 12">
            <a:extLst>
              <a:ext uri="{FF2B5EF4-FFF2-40B4-BE49-F238E27FC236}">
                <a16:creationId xmlns:a16="http://schemas.microsoft.com/office/drawing/2014/main" id="{2CA72AE7-E2FB-7046-9B7F-33EB68C6B79F}"/>
              </a:ext>
            </a:extLst>
          </p:cNvPr>
          <p:cNvSpPr txBox="1">
            <a:spLocks noChangeArrowheads="1"/>
          </p:cNvSpPr>
          <p:nvPr/>
        </p:nvSpPr>
        <p:spPr bwMode="auto">
          <a:xfrm>
            <a:off x="6516688" y="2205038"/>
            <a:ext cx="10604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200">
                <a:latin typeface="Arial" panose="020B0604020202020204" pitchFamily="34" charset="0"/>
              </a:rPr>
              <a:t>Daily Scrum</a:t>
            </a:r>
          </a:p>
        </p:txBody>
      </p:sp>
      <p:sp>
        <p:nvSpPr>
          <p:cNvPr id="157711" name="Rectangle 15">
            <a:extLst>
              <a:ext uri="{FF2B5EF4-FFF2-40B4-BE49-F238E27FC236}">
                <a16:creationId xmlns:a16="http://schemas.microsoft.com/office/drawing/2014/main" id="{B72B1FF8-5F2F-6D4D-902B-E80AA7DDEA88}"/>
              </a:ext>
            </a:extLst>
          </p:cNvPr>
          <p:cNvSpPr>
            <a:spLocks noChangeArrowheads="1"/>
          </p:cNvSpPr>
          <p:nvPr/>
        </p:nvSpPr>
        <p:spPr bwMode="auto">
          <a:xfrm>
            <a:off x="7235825" y="5300663"/>
            <a:ext cx="1008063" cy="433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57712" name="Text Box 16">
            <a:extLst>
              <a:ext uri="{FF2B5EF4-FFF2-40B4-BE49-F238E27FC236}">
                <a16:creationId xmlns:a16="http://schemas.microsoft.com/office/drawing/2014/main" id="{C82C82E3-BFF0-7F41-9A07-1B27DF4AE1D6}"/>
              </a:ext>
            </a:extLst>
          </p:cNvPr>
          <p:cNvSpPr txBox="1">
            <a:spLocks noChangeArrowheads="1"/>
          </p:cNvSpPr>
          <p:nvPr/>
        </p:nvSpPr>
        <p:spPr bwMode="auto">
          <a:xfrm>
            <a:off x="7092950" y="5300663"/>
            <a:ext cx="1185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en-US" altLang="zh-CN" sz="1200">
                <a:latin typeface="Arial" panose="020B0604020202020204" pitchFamily="34" charset="0"/>
              </a:rPr>
              <a:t>Sprint</a:t>
            </a:r>
          </a:p>
          <a:p>
            <a:pPr algn="ctr" eaLnBrk="1" hangingPunct="1"/>
            <a:r>
              <a:rPr lang="en-US" altLang="zh-CN" sz="1200">
                <a:latin typeface="Arial" panose="020B0604020202020204" pitchFamily="34" charset="0"/>
              </a:rPr>
              <a:t>Retrospective</a:t>
            </a:r>
          </a:p>
        </p:txBody>
      </p:sp>
      <p:sp>
        <p:nvSpPr>
          <p:cNvPr id="157713" name="Rectangle 17">
            <a:extLst>
              <a:ext uri="{FF2B5EF4-FFF2-40B4-BE49-F238E27FC236}">
                <a16:creationId xmlns:a16="http://schemas.microsoft.com/office/drawing/2014/main" id="{C2F0E881-27A9-984F-8ACC-0E5760008FDD}"/>
              </a:ext>
            </a:extLst>
          </p:cNvPr>
          <p:cNvSpPr>
            <a:spLocks noChangeArrowheads="1"/>
          </p:cNvSpPr>
          <p:nvPr/>
        </p:nvSpPr>
        <p:spPr bwMode="auto">
          <a:xfrm>
            <a:off x="7019925" y="4508500"/>
            <a:ext cx="1512888" cy="215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57714" name="Text Box 18">
            <a:extLst>
              <a:ext uri="{FF2B5EF4-FFF2-40B4-BE49-F238E27FC236}">
                <a16:creationId xmlns:a16="http://schemas.microsoft.com/office/drawing/2014/main" id="{E2D2A80F-64AC-1943-9402-2813D727C790}"/>
              </a:ext>
            </a:extLst>
          </p:cNvPr>
          <p:cNvSpPr txBox="1">
            <a:spLocks noChangeArrowheads="1"/>
          </p:cNvSpPr>
          <p:nvPr/>
        </p:nvSpPr>
        <p:spPr bwMode="auto">
          <a:xfrm>
            <a:off x="6948488" y="4411663"/>
            <a:ext cx="1527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en-US" altLang="zh-CN" sz="1200">
                <a:latin typeface="Arial" panose="020B0604020202020204" pitchFamily="34" charset="0"/>
              </a:rPr>
              <a:t>Shippable</a:t>
            </a:r>
          </a:p>
          <a:p>
            <a:pPr algn="ctr" eaLnBrk="1" hangingPunct="1"/>
            <a:r>
              <a:rPr lang="en-US" altLang="zh-CN" sz="1200">
                <a:latin typeface="Arial" panose="020B0604020202020204" pitchFamily="34" charset="0"/>
              </a:rPr>
              <a:t>Product Increment</a:t>
            </a:r>
          </a:p>
        </p:txBody>
      </p:sp>
      <p:sp>
        <p:nvSpPr>
          <p:cNvPr id="157715" name="AutoShape 19">
            <a:hlinkClick r:id="" action="ppaction://hlinkshowjump?jump=lastslideviewed" highlightClick="1"/>
            <a:extLst>
              <a:ext uri="{FF2B5EF4-FFF2-40B4-BE49-F238E27FC236}">
                <a16:creationId xmlns:a16="http://schemas.microsoft.com/office/drawing/2014/main" id="{1514805F-F439-2043-BC5D-1446C2D09162}"/>
              </a:ext>
            </a:extLst>
          </p:cNvPr>
          <p:cNvSpPr>
            <a:spLocks noChangeArrowheads="1"/>
          </p:cNvSpPr>
          <p:nvPr/>
        </p:nvSpPr>
        <p:spPr bwMode="auto">
          <a:xfrm>
            <a:off x="7824788" y="6157913"/>
            <a:ext cx="582612" cy="274637"/>
          </a:xfrm>
          <a:prstGeom prst="actionButtonReturn">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pic>
        <p:nvPicPr>
          <p:cNvPr id="157716" name="Ink 21">
            <a:extLst>
              <a:ext uri="{FF2B5EF4-FFF2-40B4-BE49-F238E27FC236}">
                <a16:creationId xmlns:a16="http://schemas.microsoft.com/office/drawing/2014/main" id="{D9BFC478-9CB9-8D4B-B212-2C585FDC42E1}"/>
              </a:ext>
            </a:extLst>
          </p:cNvPr>
          <p:cNvPicPr>
            <a:picLocks noRot="1" noChangeAspect="1" noEditPoints="1"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2147483647" y="2147483647"/>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25E0B4D-DFD3-AC4F-94E8-C725342EFC68}"/>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81772EBE-7908-EA47-8E03-F347D90CF430}" type="slidenum">
              <a:rPr kumimoji="0" lang="en-US" altLang="ko-KR" b="0">
                <a:solidFill>
                  <a:srgbClr val="FFFFFF"/>
                </a:solidFill>
                <a:latin typeface="Gulim" panose="020B0600000101010101" pitchFamily="34" charset="-127"/>
                <a:ea typeface="Gulim" panose="020B0600000101010101" pitchFamily="34" charset="-127"/>
              </a:rPr>
              <a:pPr eaLnBrk="1" hangingPunct="1"/>
              <a:t>145</a:t>
            </a:fld>
            <a:endParaRPr kumimoji="0" lang="en-US" altLang="ko-KR" b="0">
              <a:solidFill>
                <a:srgbClr val="FFFFFF"/>
              </a:solidFill>
              <a:latin typeface="Gulim" panose="020B0600000101010101" pitchFamily="34" charset="-127"/>
              <a:ea typeface="Gulim" panose="020B0600000101010101" pitchFamily="34" charset="-127"/>
            </a:endParaRPr>
          </a:p>
        </p:txBody>
      </p:sp>
      <p:sp>
        <p:nvSpPr>
          <p:cNvPr id="158723" name="TextBox 3">
            <a:extLst>
              <a:ext uri="{FF2B5EF4-FFF2-40B4-BE49-F238E27FC236}">
                <a16:creationId xmlns:a16="http://schemas.microsoft.com/office/drawing/2014/main" id="{104BBFC0-B3AA-8247-8104-7E9FCB7E5F44}"/>
              </a:ext>
            </a:extLst>
          </p:cNvPr>
          <p:cNvSpPr txBox="1">
            <a:spLocks noChangeArrowheads="1"/>
          </p:cNvSpPr>
          <p:nvPr/>
        </p:nvSpPr>
        <p:spPr bwMode="auto">
          <a:xfrm>
            <a:off x="1116013" y="115888"/>
            <a:ext cx="7127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3600">
                <a:solidFill>
                  <a:schemeClr val="bg1"/>
                </a:solidFill>
              </a:rPr>
              <a:t>二、</a:t>
            </a:r>
            <a:r>
              <a:rPr lang="en-US" altLang="zh-CN" sz="3600">
                <a:solidFill>
                  <a:schemeClr val="bg1"/>
                </a:solidFill>
              </a:rPr>
              <a:t>Scrum</a:t>
            </a:r>
            <a:endParaRPr lang="zh-CN" altLang="en-US" sz="3600">
              <a:solidFill>
                <a:schemeClr val="bg1"/>
              </a:solidFill>
            </a:endParaRPr>
          </a:p>
        </p:txBody>
      </p:sp>
      <p:sp>
        <p:nvSpPr>
          <p:cNvPr id="158724" name="TextBox 4">
            <a:extLst>
              <a:ext uri="{FF2B5EF4-FFF2-40B4-BE49-F238E27FC236}">
                <a16:creationId xmlns:a16="http://schemas.microsoft.com/office/drawing/2014/main" id="{4CD41C1D-FFCB-EE45-A726-E91665A34AD5}"/>
              </a:ext>
            </a:extLst>
          </p:cNvPr>
          <p:cNvSpPr txBox="1">
            <a:spLocks noChangeArrowheads="1"/>
          </p:cNvSpPr>
          <p:nvPr/>
        </p:nvSpPr>
        <p:spPr bwMode="auto">
          <a:xfrm>
            <a:off x="2471738" y="1684338"/>
            <a:ext cx="5040312"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概述</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的角色</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实践和工作产品</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敏捷开发中的估计方法</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测试驱动开发</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应用</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支持工具和模板</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一些常见的误解</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创建团队项目</a:t>
            </a:r>
            <a:endParaRPr lang="en-US" altLang="zh-CN" sz="2400">
              <a:solidFill>
                <a:schemeClr val="tx1"/>
              </a:solidFill>
            </a:endParaRPr>
          </a:p>
        </p:txBody>
      </p:sp>
      <p:sp>
        <p:nvSpPr>
          <p:cNvPr id="4" name="右箭头 3">
            <a:extLst>
              <a:ext uri="{FF2B5EF4-FFF2-40B4-BE49-F238E27FC236}">
                <a16:creationId xmlns:a16="http://schemas.microsoft.com/office/drawing/2014/main" id="{A48A1659-BAEE-624D-9ED4-E6B36F0EB4A8}"/>
              </a:ext>
            </a:extLst>
          </p:cNvPr>
          <p:cNvSpPr/>
          <p:nvPr/>
        </p:nvSpPr>
        <p:spPr bwMode="auto">
          <a:xfrm>
            <a:off x="1909763" y="2198688"/>
            <a:ext cx="508000" cy="50323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
        <p:nvSpPr>
          <p:cNvPr id="158726" name="AutoShape 6">
            <a:extLst>
              <a:ext uri="{FF2B5EF4-FFF2-40B4-BE49-F238E27FC236}">
                <a16:creationId xmlns:a16="http://schemas.microsoft.com/office/drawing/2014/main" id="{B9797365-33E9-0641-BA38-46CD3483C66F}"/>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4">
            <a:extLst>
              <a:ext uri="{FF2B5EF4-FFF2-40B4-BE49-F238E27FC236}">
                <a16:creationId xmlns:a16="http://schemas.microsoft.com/office/drawing/2014/main" id="{B53CD362-2158-D54D-8FA5-65D0D87E3EBF}"/>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FF30A9BD-98C3-3541-8D03-D7C74FD1D868}" type="slidenum">
              <a:rPr kumimoji="0" lang="en-GB" altLang="zh-CN" b="0">
                <a:solidFill>
                  <a:srgbClr val="FFFFFF"/>
                </a:solidFill>
                <a:latin typeface="Gulim" panose="020B0600000101010101" pitchFamily="34" charset="-127"/>
                <a:ea typeface="Gulim" panose="020B0600000101010101" pitchFamily="34" charset="-127"/>
              </a:rPr>
              <a:pPr eaLnBrk="1" hangingPunct="1"/>
              <a:t>146</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59747" name="Rectangle 11">
            <a:extLst>
              <a:ext uri="{FF2B5EF4-FFF2-40B4-BE49-F238E27FC236}">
                <a16:creationId xmlns:a16="http://schemas.microsoft.com/office/drawing/2014/main" id="{00005909-0DFF-164F-BE21-C3A74D31234D}"/>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2.Scrum</a:t>
            </a:r>
            <a:r>
              <a:rPr lang="zh-CN" altLang="en-US">
                <a:ea typeface="宋体" panose="02010600030101010101" pitchFamily="2" charset="-122"/>
              </a:rPr>
              <a:t>中的三种角色</a:t>
            </a:r>
          </a:p>
        </p:txBody>
      </p:sp>
      <p:sp>
        <p:nvSpPr>
          <p:cNvPr id="159748" name="Rectangle 12">
            <a:extLst>
              <a:ext uri="{FF2B5EF4-FFF2-40B4-BE49-F238E27FC236}">
                <a16:creationId xmlns:a16="http://schemas.microsoft.com/office/drawing/2014/main" id="{4780E3E5-8299-134F-955F-BAD0AE4E38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a:t>Product Owner- </a:t>
            </a:r>
            <a:r>
              <a:rPr lang="zh-CN" altLang="en-US"/>
              <a:t>产品所有者</a:t>
            </a:r>
          </a:p>
          <a:p>
            <a:pPr lvl="1" eaLnBrk="1" hangingPunct="1"/>
            <a:r>
              <a:rPr lang="zh-CN" altLang="en-US"/>
              <a:t>个人：代表所有的干系人</a:t>
            </a:r>
          </a:p>
          <a:p>
            <a:pPr lvl="1" eaLnBrk="1" hangingPunct="1"/>
            <a:endParaRPr lang="zh-CN" altLang="en-US"/>
          </a:p>
          <a:p>
            <a:pPr eaLnBrk="1" hangingPunct="1"/>
            <a:r>
              <a:rPr lang="en-US" altLang="zh-CN"/>
              <a:t>Scrum Master: </a:t>
            </a:r>
          </a:p>
          <a:p>
            <a:pPr lvl="1" eaLnBrk="1" hangingPunct="1"/>
            <a:r>
              <a:rPr lang="zh-CN" altLang="en-US"/>
              <a:t>个人：负责指导过程的执行</a:t>
            </a:r>
          </a:p>
          <a:p>
            <a:pPr lvl="1" eaLnBrk="1" hangingPunct="1"/>
            <a:endParaRPr lang="zh-CN" altLang="en-US"/>
          </a:p>
          <a:p>
            <a:pPr eaLnBrk="1" hangingPunct="1"/>
            <a:r>
              <a:rPr lang="en-US" altLang="zh-CN"/>
              <a:t>Scrum Team – Scrum</a:t>
            </a:r>
            <a:r>
              <a:rPr lang="zh-CN" altLang="en-US"/>
              <a:t>团队</a:t>
            </a:r>
            <a:r>
              <a:rPr lang="en-US" altLang="zh-CN"/>
              <a:t>:</a:t>
            </a:r>
            <a:endParaRPr lang="zh-CN" altLang="en-US"/>
          </a:p>
          <a:p>
            <a:pPr lvl="1" eaLnBrk="1" hangingPunct="1"/>
            <a:r>
              <a:rPr lang="zh-CN" altLang="en-US"/>
              <a:t>承诺完成工作，向干系人交付产品价值</a:t>
            </a:r>
          </a:p>
          <a:p>
            <a:pPr eaLnBrk="1" hangingPunct="1"/>
            <a:endParaRPr lang="zh-CN" altLang="en-US"/>
          </a:p>
        </p:txBody>
      </p:sp>
      <p:pic>
        <p:nvPicPr>
          <p:cNvPr id="159749" name="Picture 4">
            <a:extLst>
              <a:ext uri="{FF2B5EF4-FFF2-40B4-BE49-F238E27FC236}">
                <a16:creationId xmlns:a16="http://schemas.microsoft.com/office/drawing/2014/main" id="{6DF68C0B-39B9-474A-8CB3-6C1C51D34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5313" y="1784350"/>
            <a:ext cx="2824162" cy="301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50" name="AutoShape 6">
            <a:extLst>
              <a:ext uri="{FF2B5EF4-FFF2-40B4-BE49-F238E27FC236}">
                <a16:creationId xmlns:a16="http://schemas.microsoft.com/office/drawing/2014/main" id="{9C7F2491-6463-A142-8BB3-B873822A9455}"/>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4">
            <a:extLst>
              <a:ext uri="{FF2B5EF4-FFF2-40B4-BE49-F238E27FC236}">
                <a16:creationId xmlns:a16="http://schemas.microsoft.com/office/drawing/2014/main" id="{0DB2D6C4-4175-E545-8523-1565FD803EBF}"/>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B422C51C-B997-0641-BC6F-C7D0F86D50B0}" type="slidenum">
              <a:rPr kumimoji="0" lang="en-GB" altLang="zh-CN" b="0">
                <a:solidFill>
                  <a:srgbClr val="FFFFFF"/>
                </a:solidFill>
                <a:latin typeface="Gulim" panose="020B0600000101010101" pitchFamily="34" charset="-127"/>
                <a:ea typeface="Gulim" panose="020B0600000101010101" pitchFamily="34" charset="-127"/>
              </a:rPr>
              <a:pPr eaLnBrk="1" hangingPunct="1"/>
              <a:t>147</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60771" name="Rectangle 12">
            <a:extLst>
              <a:ext uri="{FF2B5EF4-FFF2-40B4-BE49-F238E27FC236}">
                <a16:creationId xmlns:a16="http://schemas.microsoft.com/office/drawing/2014/main" id="{6C8C7302-D9EC-2049-B19A-2A1D80D5D98C}"/>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2.Scrum </a:t>
            </a:r>
            <a:r>
              <a:rPr lang="zh-CN" altLang="en-US">
                <a:ea typeface="宋体" panose="02010600030101010101" pitchFamily="2" charset="-122"/>
              </a:rPr>
              <a:t>角色 </a:t>
            </a:r>
            <a:r>
              <a:rPr lang="en-US" altLang="zh-CN">
                <a:ea typeface="宋体" panose="02010600030101010101" pitchFamily="2" charset="-122"/>
              </a:rPr>
              <a:t>– Scrum </a:t>
            </a:r>
            <a:r>
              <a:rPr lang="zh-CN" altLang="en-US">
                <a:ea typeface="宋体" panose="02010600030101010101" pitchFamily="2" charset="-122"/>
              </a:rPr>
              <a:t>团队</a:t>
            </a:r>
          </a:p>
        </p:txBody>
      </p:sp>
      <p:sp>
        <p:nvSpPr>
          <p:cNvPr id="160772" name="Rectangle 13">
            <a:extLst>
              <a:ext uri="{FF2B5EF4-FFF2-40B4-BE49-F238E27FC236}">
                <a16:creationId xmlns:a16="http://schemas.microsoft.com/office/drawing/2014/main" id="{613320B0-DD78-884F-A656-AAFF3936A680}"/>
              </a:ext>
            </a:extLst>
          </p:cNvPr>
          <p:cNvSpPr>
            <a:spLocks noGrp="1"/>
          </p:cNvSpPr>
          <p:nvPr>
            <p:ph type="body" idx="1"/>
          </p:nvPr>
        </p:nvSpPr>
        <p:spPr bwMode="auto">
          <a:xfrm>
            <a:off x="457200" y="1417638"/>
            <a:ext cx="8229600" cy="4708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Char char="u"/>
            </a:pPr>
            <a:r>
              <a:rPr lang="en-US" altLang="zh-CN" sz="2400"/>
              <a:t>Scrum </a:t>
            </a:r>
            <a:r>
              <a:rPr lang="zh-CN" altLang="en-US" sz="2400"/>
              <a:t>团队是</a:t>
            </a:r>
            <a:r>
              <a:rPr lang="en-US" altLang="zh-CN" sz="2400"/>
              <a:t>Scrum</a:t>
            </a:r>
            <a:r>
              <a:rPr lang="zh-CN" altLang="en-US" sz="2400"/>
              <a:t>的</a:t>
            </a:r>
            <a:r>
              <a:rPr lang="zh-CN" altLang="en-US" sz="2400">
                <a:solidFill>
                  <a:srgbClr val="FF0000"/>
                </a:solidFill>
              </a:rPr>
              <a:t>中心角色</a:t>
            </a:r>
            <a:r>
              <a:rPr lang="zh-CN" altLang="en-US" sz="2400"/>
              <a:t>， 产品交付要依靠团队</a:t>
            </a:r>
            <a:r>
              <a:rPr lang="en-US" altLang="zh-CN" sz="2400"/>
              <a:t>.</a:t>
            </a:r>
          </a:p>
          <a:p>
            <a:pPr eaLnBrk="1" hangingPunct="1">
              <a:buFont typeface="Wingdings" pitchFamily="2" charset="2"/>
              <a:buChar char="u"/>
            </a:pPr>
            <a:r>
              <a:rPr lang="en-US" altLang="zh-CN" sz="2400"/>
              <a:t>Scrum </a:t>
            </a:r>
            <a:r>
              <a:rPr lang="zh-CN" altLang="en-US" sz="2400"/>
              <a:t>团队</a:t>
            </a:r>
            <a:r>
              <a:rPr lang="zh-CN" altLang="en-US" sz="2400">
                <a:solidFill>
                  <a:srgbClr val="FF0000"/>
                </a:solidFill>
              </a:rPr>
              <a:t>自我组织、自我管理</a:t>
            </a:r>
          </a:p>
          <a:p>
            <a:pPr eaLnBrk="1" hangingPunct="1">
              <a:buFont typeface="Wingdings" pitchFamily="2" charset="2"/>
              <a:buChar char="u"/>
            </a:pPr>
            <a:r>
              <a:rPr lang="en-US" altLang="zh-CN" sz="2400"/>
              <a:t>Scrum </a:t>
            </a:r>
            <a:r>
              <a:rPr lang="zh-CN" altLang="en-US" sz="2400"/>
              <a:t>团队是</a:t>
            </a:r>
            <a:r>
              <a:rPr lang="zh-CN" altLang="en-US" sz="2400">
                <a:solidFill>
                  <a:srgbClr val="FF0000"/>
                </a:solidFill>
              </a:rPr>
              <a:t>职能交叉的</a:t>
            </a:r>
            <a:endParaRPr lang="en-US" altLang="zh-CN" sz="2400">
              <a:solidFill>
                <a:srgbClr val="FF0000"/>
              </a:solidFill>
            </a:endParaRPr>
          </a:p>
          <a:p>
            <a:pPr eaLnBrk="1" hangingPunct="1">
              <a:buFont typeface="Wingdings" pitchFamily="2" charset="2"/>
              <a:buChar char="u"/>
            </a:pPr>
            <a:r>
              <a:rPr lang="en-US" altLang="zh-CN" sz="2400"/>
              <a:t>Scrum </a:t>
            </a:r>
            <a:r>
              <a:rPr lang="zh-CN" altLang="en-US" sz="2400"/>
              <a:t>团队中的</a:t>
            </a:r>
            <a:r>
              <a:rPr lang="zh-CN" altLang="en-US" sz="2400">
                <a:solidFill>
                  <a:srgbClr val="FF0000"/>
                </a:solidFill>
              </a:rPr>
              <a:t>角色是不分等级的</a:t>
            </a:r>
            <a:endParaRPr lang="en-US" altLang="zh-CN" sz="2400">
              <a:solidFill>
                <a:srgbClr val="FF0000"/>
              </a:solidFill>
            </a:endParaRPr>
          </a:p>
          <a:p>
            <a:pPr eaLnBrk="1" hangingPunct="1">
              <a:buFont typeface="Wingdings" pitchFamily="2" charset="2"/>
              <a:buChar char="u"/>
            </a:pPr>
            <a:r>
              <a:rPr lang="zh-CN" altLang="en-US" sz="2400"/>
              <a:t>敏捷是建立在信任和授权的基础上，因此团队是自发组织的，</a:t>
            </a:r>
            <a:r>
              <a:rPr lang="zh-CN" altLang="en-US" sz="2400">
                <a:solidFill>
                  <a:srgbClr val="FF0000"/>
                </a:solidFill>
              </a:rPr>
              <a:t>组员选择自己的任务</a:t>
            </a:r>
            <a:r>
              <a:rPr lang="zh-CN" altLang="en-US" sz="2400"/>
              <a:t>，而不是别人强制加以分配的</a:t>
            </a:r>
            <a:r>
              <a:rPr lang="en-US" altLang="zh-CN" sz="2400"/>
              <a:t>.</a:t>
            </a:r>
          </a:p>
          <a:p>
            <a:pPr eaLnBrk="1" hangingPunct="1">
              <a:buFont typeface="Wingdings" pitchFamily="2" charset="2"/>
              <a:buChar char="u"/>
            </a:pPr>
            <a:r>
              <a:rPr lang="zh-CN" altLang="en-US" sz="2400"/>
              <a:t>另一方面，</a:t>
            </a:r>
            <a:r>
              <a:rPr lang="en-US" altLang="zh-CN" sz="2400"/>
              <a:t>Scrum</a:t>
            </a:r>
            <a:r>
              <a:rPr lang="zh-CN" altLang="en-US" sz="2400"/>
              <a:t>团队有交付的责任，他们需要能够</a:t>
            </a:r>
            <a:r>
              <a:rPr lang="zh-CN" altLang="en-US" sz="2400">
                <a:solidFill>
                  <a:srgbClr val="FF0000"/>
                </a:solidFill>
              </a:rPr>
              <a:t>自我激励和对工作目标进行承诺</a:t>
            </a:r>
            <a:r>
              <a:rPr lang="en-US" altLang="zh-CN" sz="2400"/>
              <a:t>.</a:t>
            </a:r>
          </a:p>
          <a:p>
            <a:pPr eaLnBrk="1" hangingPunct="1">
              <a:buFont typeface="Wingdings" pitchFamily="2" charset="2"/>
              <a:buChar char="u"/>
            </a:pPr>
            <a:r>
              <a:rPr lang="zh-CN" altLang="en-US" sz="2400"/>
              <a:t>团队最佳规模： </a:t>
            </a:r>
            <a:r>
              <a:rPr lang="en-US" altLang="zh-CN" sz="2400">
                <a:solidFill>
                  <a:srgbClr val="FF0000"/>
                </a:solidFill>
              </a:rPr>
              <a:t>6-10 </a:t>
            </a:r>
            <a:r>
              <a:rPr lang="zh-CN" altLang="en-US" sz="2400">
                <a:solidFill>
                  <a:srgbClr val="FF0000"/>
                </a:solidFill>
              </a:rPr>
              <a:t>人</a:t>
            </a:r>
            <a:endParaRPr lang="en-US" altLang="zh-CN" sz="2400">
              <a:solidFill>
                <a:srgbClr val="FF0000"/>
              </a:solidFill>
            </a:endParaRPr>
          </a:p>
        </p:txBody>
      </p:sp>
    </p:spTree>
  </p:cSld>
  <p:clrMapOvr>
    <a:masterClrMapping/>
  </p:clrMapOvr>
  <p:transition spd="slow"/>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4">
            <a:extLst>
              <a:ext uri="{FF2B5EF4-FFF2-40B4-BE49-F238E27FC236}">
                <a16:creationId xmlns:a16="http://schemas.microsoft.com/office/drawing/2014/main" id="{604495B5-D4FF-9D4D-93BE-BEE1CA6638FE}"/>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2B62F181-112F-8442-80AC-737ADD602784}" type="slidenum">
              <a:rPr kumimoji="0" lang="en-GB" altLang="zh-CN" b="0">
                <a:solidFill>
                  <a:srgbClr val="FFFFFF"/>
                </a:solidFill>
                <a:latin typeface="Gulim" panose="020B0600000101010101" pitchFamily="34" charset="-127"/>
                <a:ea typeface="Gulim" panose="020B0600000101010101" pitchFamily="34" charset="-127"/>
              </a:rPr>
              <a:pPr eaLnBrk="1" hangingPunct="1"/>
              <a:t>148</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61795" name="Rectangle 8">
            <a:extLst>
              <a:ext uri="{FF2B5EF4-FFF2-40B4-BE49-F238E27FC236}">
                <a16:creationId xmlns:a16="http://schemas.microsoft.com/office/drawing/2014/main" id="{8D7397F9-34CD-1C4A-84E4-B508590FA82B}"/>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2.Scrum </a:t>
            </a:r>
            <a:r>
              <a:rPr lang="zh-CN" altLang="en-US">
                <a:ea typeface="宋体" panose="02010600030101010101" pitchFamily="2" charset="-122"/>
              </a:rPr>
              <a:t>角色 </a:t>
            </a:r>
            <a:r>
              <a:rPr lang="en-US" altLang="zh-CN">
                <a:ea typeface="宋体" panose="02010600030101010101" pitchFamily="2" charset="-122"/>
              </a:rPr>
              <a:t>– Scrum </a:t>
            </a:r>
            <a:r>
              <a:rPr lang="zh-CN" altLang="en-US">
                <a:ea typeface="宋体" panose="02010600030101010101" pitchFamily="2" charset="-122"/>
              </a:rPr>
              <a:t>团队</a:t>
            </a:r>
          </a:p>
        </p:txBody>
      </p:sp>
      <p:sp>
        <p:nvSpPr>
          <p:cNvPr id="161796" name="Rectangle 9">
            <a:extLst>
              <a:ext uri="{FF2B5EF4-FFF2-40B4-BE49-F238E27FC236}">
                <a16:creationId xmlns:a16="http://schemas.microsoft.com/office/drawing/2014/main" id="{6C32183D-3E52-6B43-8B8F-348DF17C033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None/>
            </a:pPr>
            <a:r>
              <a:rPr lang="zh-CN" altLang="en-US" sz="2400"/>
              <a:t>主要职责：</a:t>
            </a:r>
          </a:p>
          <a:p>
            <a:pPr lvl="1" eaLnBrk="1" hangingPunct="1">
              <a:buFont typeface="Wingdings" pitchFamily="2" charset="2"/>
              <a:buChar char="u"/>
            </a:pPr>
            <a:r>
              <a:rPr lang="zh-CN" altLang="en-US"/>
              <a:t>参与迭代任务清单的创建</a:t>
            </a:r>
          </a:p>
          <a:p>
            <a:pPr lvl="1" eaLnBrk="1" hangingPunct="1">
              <a:buFont typeface="Wingdings" pitchFamily="2" charset="2"/>
              <a:buChar char="u"/>
            </a:pPr>
            <a:r>
              <a:rPr lang="zh-CN" altLang="en-US"/>
              <a:t>执行为干系人创造价值的工作</a:t>
            </a:r>
          </a:p>
          <a:p>
            <a:pPr lvl="1" eaLnBrk="1" hangingPunct="1">
              <a:buFont typeface="Wingdings" pitchFamily="2" charset="2"/>
              <a:buChar char="u"/>
            </a:pPr>
            <a:r>
              <a:rPr lang="zh-CN" altLang="en-US"/>
              <a:t>根据团队的承诺完成所需的各项任务</a:t>
            </a:r>
          </a:p>
          <a:p>
            <a:pPr lvl="1" eaLnBrk="1" hangingPunct="1">
              <a:buFont typeface="Wingdings" pitchFamily="2" charset="2"/>
              <a:buChar char="u"/>
            </a:pPr>
            <a:r>
              <a:rPr lang="zh-CN" altLang="en-US"/>
              <a:t>将工作中的各项障碍迅速与</a:t>
            </a:r>
            <a:r>
              <a:rPr lang="en-US" altLang="zh-CN"/>
              <a:t>Scrum Master </a:t>
            </a:r>
            <a:r>
              <a:rPr lang="zh-CN" altLang="en-US"/>
              <a:t>进行沟通</a:t>
            </a:r>
          </a:p>
          <a:p>
            <a:pPr lvl="1" eaLnBrk="1" hangingPunct="1">
              <a:buFont typeface="Wingdings" pitchFamily="2" charset="2"/>
              <a:buChar char="u"/>
            </a:pPr>
            <a:r>
              <a:rPr lang="zh-CN" altLang="en-US"/>
              <a:t>全面参与所有的各项会议</a:t>
            </a:r>
          </a:p>
          <a:p>
            <a:pPr lvl="1" eaLnBrk="1" hangingPunct="1">
              <a:buFont typeface="Wingdings" pitchFamily="2" charset="2"/>
              <a:buChar char="u"/>
            </a:pPr>
            <a:r>
              <a:rPr lang="zh-CN" altLang="en-US"/>
              <a:t>更新任务状态</a:t>
            </a:r>
          </a:p>
          <a:p>
            <a:pPr lvl="2" eaLnBrk="1" hangingPunct="1">
              <a:buFont typeface="Wingdings" pitchFamily="2" charset="2"/>
              <a:buChar char="Ø"/>
            </a:pPr>
            <a:r>
              <a:rPr lang="zh-CN" altLang="en-US" sz="1800"/>
              <a:t>自发选择任务</a:t>
            </a:r>
          </a:p>
          <a:p>
            <a:pPr lvl="2" eaLnBrk="1" hangingPunct="1">
              <a:buFont typeface="Wingdings" pitchFamily="2" charset="2"/>
              <a:buChar char="Ø"/>
            </a:pPr>
            <a:r>
              <a:rPr lang="zh-CN" altLang="en-US" sz="1800"/>
              <a:t>标识任务的完成</a:t>
            </a:r>
          </a:p>
          <a:p>
            <a:pPr lvl="2" eaLnBrk="1" hangingPunct="1">
              <a:buFont typeface="Wingdings" pitchFamily="2" charset="2"/>
              <a:buChar char="Ø"/>
            </a:pPr>
            <a:r>
              <a:rPr lang="zh-CN" altLang="en-US" sz="1800"/>
              <a:t>标识发现的新的任务</a:t>
            </a:r>
          </a:p>
          <a:p>
            <a:pPr lvl="1" eaLnBrk="1" hangingPunct="1">
              <a:buFont typeface="Wingdings" pitchFamily="2" charset="2"/>
              <a:buChar char="u"/>
            </a:pPr>
            <a:r>
              <a:rPr lang="zh-CN" altLang="en-US"/>
              <a:t>与其它团队共同进行工作</a:t>
            </a:r>
          </a:p>
          <a:p>
            <a:pPr lvl="1" eaLnBrk="1" hangingPunct="1"/>
            <a:endParaRPr lang="zh-CN" altLang="en-US"/>
          </a:p>
          <a:p>
            <a:pPr lvl="1" eaLnBrk="1" hangingPunct="1"/>
            <a:endParaRPr lang="zh-CN" altLang="en-US"/>
          </a:p>
          <a:p>
            <a:pPr lvl="1" eaLnBrk="1" hangingPunct="1"/>
            <a:endParaRPr lang="zh-CN" altLang="en-US"/>
          </a:p>
        </p:txBody>
      </p:sp>
    </p:spTree>
  </p:cSld>
  <p:clrMapOvr>
    <a:masterClrMapping/>
  </p:clrMapOvr>
  <p:transition spd="slow"/>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4">
            <a:extLst>
              <a:ext uri="{FF2B5EF4-FFF2-40B4-BE49-F238E27FC236}">
                <a16:creationId xmlns:a16="http://schemas.microsoft.com/office/drawing/2014/main" id="{5734D350-130C-3A4F-A0CC-9DC3D3FAC387}"/>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91F36818-0015-5249-86EF-45A09EA6987E}" type="slidenum">
              <a:rPr kumimoji="0" lang="en-GB" altLang="zh-CN" b="0">
                <a:solidFill>
                  <a:srgbClr val="FFFFFF"/>
                </a:solidFill>
                <a:latin typeface="Gulim" panose="020B0600000101010101" pitchFamily="34" charset="-127"/>
                <a:ea typeface="Gulim" panose="020B0600000101010101" pitchFamily="34" charset="-127"/>
              </a:rPr>
              <a:pPr eaLnBrk="1" hangingPunct="1"/>
              <a:t>149</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62819" name="Rectangle 21">
            <a:extLst>
              <a:ext uri="{FF2B5EF4-FFF2-40B4-BE49-F238E27FC236}">
                <a16:creationId xmlns:a16="http://schemas.microsoft.com/office/drawing/2014/main" id="{AC5DDFE9-CF24-3940-A11B-21AE13352AE6}"/>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2.Scrum </a:t>
            </a:r>
            <a:r>
              <a:rPr lang="zh-CN" altLang="en-US">
                <a:ea typeface="宋体" panose="02010600030101010101" pitchFamily="2" charset="-122"/>
              </a:rPr>
              <a:t>角色 </a:t>
            </a:r>
            <a:r>
              <a:rPr lang="en-US" altLang="zh-CN">
                <a:ea typeface="宋体" panose="02010600030101010101" pitchFamily="2" charset="-122"/>
              </a:rPr>
              <a:t>– Scrum Master</a:t>
            </a:r>
          </a:p>
        </p:txBody>
      </p:sp>
      <p:sp>
        <p:nvSpPr>
          <p:cNvPr id="162820" name="Rectangle 22">
            <a:extLst>
              <a:ext uri="{FF2B5EF4-FFF2-40B4-BE49-F238E27FC236}">
                <a16:creationId xmlns:a16="http://schemas.microsoft.com/office/drawing/2014/main" id="{C28871DA-9AB2-FC47-913D-E8679436A1A8}"/>
              </a:ext>
            </a:extLst>
          </p:cNvPr>
          <p:cNvSpPr>
            <a:spLocks noGrp="1"/>
          </p:cNvSpPr>
          <p:nvPr>
            <p:ph type="body" idx="1"/>
          </p:nvPr>
        </p:nvSpPr>
        <p:spPr bwMode="auto">
          <a:xfrm>
            <a:off x="457200" y="1214438"/>
            <a:ext cx="8229600" cy="4911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2400">
                <a:ea typeface="宋体" panose="02010600030101010101" pitchFamily="2" charset="-122"/>
              </a:rPr>
              <a:t>Scrum Master</a:t>
            </a:r>
            <a:r>
              <a:rPr lang="zh-CN" altLang="en-US" sz="2400">
                <a:ea typeface="宋体" panose="02010600030101010101" pitchFamily="2" charset="-122"/>
              </a:rPr>
              <a:t>不是一个管理者，而是一个教练和推动者 </a:t>
            </a:r>
            <a:r>
              <a:rPr lang="en-US" altLang="zh-CN" sz="2400">
                <a:ea typeface="宋体" panose="02010600030101010101" pitchFamily="2" charset="-122"/>
              </a:rPr>
              <a:t>- Scrum</a:t>
            </a:r>
            <a:r>
              <a:rPr lang="zh-CN" altLang="en-US" sz="2400">
                <a:ea typeface="宋体" panose="02010600030101010101" pitchFamily="2" charset="-122"/>
              </a:rPr>
              <a:t>团队是一种自发的组织，是自我管理的</a:t>
            </a:r>
            <a:r>
              <a:rPr lang="en-US" altLang="zh-CN" sz="2400">
                <a:ea typeface="宋体" panose="02010600030101010101" pitchFamily="2" charset="-122"/>
              </a:rPr>
              <a:t>.</a:t>
            </a:r>
          </a:p>
          <a:p>
            <a:pPr eaLnBrk="1" hangingPunct="1"/>
            <a:r>
              <a:rPr lang="en-US" altLang="zh-CN" sz="2400">
                <a:ea typeface="宋体" panose="02010600030101010101" pitchFamily="2" charset="-122"/>
              </a:rPr>
              <a:t>Scrum Master</a:t>
            </a:r>
            <a:r>
              <a:rPr lang="zh-CN" altLang="en-US" sz="2400">
                <a:ea typeface="宋体" panose="02010600030101010101" pitchFamily="2" charset="-122"/>
              </a:rPr>
              <a:t>的角色通常由项目组的成员担当，组长或者项目经理。</a:t>
            </a:r>
            <a:r>
              <a:rPr lang="en-US" altLang="zh-CN" sz="2400">
                <a:ea typeface="宋体" panose="02010600030101010101" pitchFamily="2" charset="-122"/>
              </a:rPr>
              <a:t>Scrum Master </a:t>
            </a:r>
            <a:r>
              <a:rPr lang="zh-CN" altLang="en-US" sz="2400">
                <a:ea typeface="宋体" panose="02010600030101010101" pitchFamily="2" charset="-122"/>
              </a:rPr>
              <a:t>应当是项目中的成员</a:t>
            </a:r>
            <a:r>
              <a:rPr lang="en-US" altLang="zh-CN" sz="2400">
                <a:ea typeface="宋体" panose="02010600030101010101" pitchFamily="2" charset="-122"/>
              </a:rPr>
              <a:t>.</a:t>
            </a:r>
          </a:p>
          <a:p>
            <a:pPr eaLnBrk="1" hangingPunct="1"/>
            <a:r>
              <a:rPr lang="zh-CN" altLang="en-US" sz="2400">
                <a:ea typeface="宋体" panose="02010600030101010101" pitchFamily="2" charset="-122"/>
              </a:rPr>
              <a:t>主要职责</a:t>
            </a:r>
            <a:r>
              <a:rPr lang="en-US" altLang="zh-CN" sz="2400">
                <a:ea typeface="宋体" panose="02010600030101010101" pitchFamily="2" charset="-122"/>
              </a:rPr>
              <a:t>:</a:t>
            </a:r>
          </a:p>
          <a:p>
            <a:pPr lvl="1" eaLnBrk="1" hangingPunct="1">
              <a:buFont typeface="Wingdings" pitchFamily="2" charset="2"/>
              <a:buChar char="Ø"/>
            </a:pPr>
            <a:r>
              <a:rPr lang="zh-CN" altLang="en-US"/>
              <a:t>评价过程的健康状况</a:t>
            </a:r>
          </a:p>
          <a:p>
            <a:pPr lvl="1" eaLnBrk="1" hangingPunct="1">
              <a:buFont typeface="Wingdings" pitchFamily="2" charset="2"/>
              <a:buChar char="Ø"/>
            </a:pPr>
            <a:r>
              <a:rPr lang="zh-CN" altLang="en-US"/>
              <a:t>加强过程</a:t>
            </a:r>
          </a:p>
          <a:p>
            <a:pPr lvl="1" eaLnBrk="1" hangingPunct="1">
              <a:buFont typeface="Wingdings" pitchFamily="2" charset="2"/>
              <a:buChar char="Ø"/>
            </a:pPr>
            <a:r>
              <a:rPr lang="zh-CN" altLang="en-US"/>
              <a:t>消除障碍</a:t>
            </a:r>
          </a:p>
          <a:p>
            <a:pPr lvl="1" eaLnBrk="1" hangingPunct="1">
              <a:buFont typeface="Wingdings" pitchFamily="2" charset="2"/>
              <a:buChar char="Ø"/>
            </a:pPr>
            <a:r>
              <a:rPr lang="zh-CN" altLang="en-US"/>
              <a:t>促进过程改进</a:t>
            </a:r>
          </a:p>
          <a:p>
            <a:pPr lvl="1" eaLnBrk="1" hangingPunct="1">
              <a:buFont typeface="Wingdings" pitchFamily="2" charset="2"/>
              <a:buChar char="Ø"/>
            </a:pPr>
            <a:r>
              <a:rPr lang="zh-CN" altLang="en-US"/>
              <a:t>支持团队开发</a:t>
            </a:r>
            <a:endParaRPr lang="en-US" altLang="zh-CN"/>
          </a:p>
          <a:p>
            <a:pPr eaLnBrk="1" hangingPunct="1"/>
            <a:r>
              <a:rPr lang="en-US" altLang="zh-CN" sz="2400">
                <a:ea typeface="宋体" panose="02010600030101010101" pitchFamily="2" charset="-122"/>
              </a:rPr>
              <a:t>Scrum Master </a:t>
            </a:r>
            <a:r>
              <a:rPr lang="zh-CN" altLang="en-US" sz="2400">
                <a:ea typeface="宋体" panose="02010600030101010101" pitchFamily="2" charset="-122"/>
              </a:rPr>
              <a:t>的主要工作是</a:t>
            </a:r>
            <a:r>
              <a:rPr lang="zh-CN" altLang="en-US" sz="2400">
                <a:solidFill>
                  <a:srgbClr val="FF0000"/>
                </a:solidFill>
              </a:rPr>
              <a:t>做决策、消除障碍</a:t>
            </a:r>
            <a:r>
              <a:rPr lang="zh-CN" altLang="en-US" sz="2400">
                <a:ea typeface="宋体" panose="02010600030101010101" pitchFamily="2" charset="-122"/>
              </a:rPr>
              <a:t>，保证团队能顺利交付产品</a:t>
            </a:r>
            <a:endParaRPr lang="en-US" altLang="zh-CN" sz="2400">
              <a:ea typeface="宋体" panose="02010600030101010101" pitchFamily="2" charset="-122"/>
            </a:endParaRP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组合 4133">
            <a:extLst>
              <a:ext uri="{FF2B5EF4-FFF2-40B4-BE49-F238E27FC236}">
                <a16:creationId xmlns:a16="http://schemas.microsoft.com/office/drawing/2014/main" id="{8243E5CE-B3AF-0A41-B6DB-049510ACAD2B}"/>
              </a:ext>
            </a:extLst>
          </p:cNvPr>
          <p:cNvGrpSpPr>
            <a:grpSpLocks/>
          </p:cNvGrpSpPr>
          <p:nvPr/>
        </p:nvGrpSpPr>
        <p:grpSpPr bwMode="auto">
          <a:xfrm>
            <a:off x="762000" y="1752600"/>
            <a:ext cx="7407275" cy="703263"/>
            <a:chOff x="762000" y="1752600"/>
            <a:chExt cx="7407275" cy="703130"/>
          </a:xfrm>
        </p:grpSpPr>
        <p:sp>
          <p:nvSpPr>
            <p:cNvPr id="144" name="AutoShape 11">
              <a:extLst>
                <a:ext uri="{FF2B5EF4-FFF2-40B4-BE49-F238E27FC236}">
                  <a16:creationId xmlns:a16="http://schemas.microsoft.com/office/drawing/2014/main" id="{FB54AA95-0EB5-D044-B6D8-CDE617E3687F}"/>
                </a:ext>
              </a:extLst>
            </p:cNvPr>
            <p:cNvSpPr>
              <a:spLocks noChangeArrowheads="1"/>
            </p:cNvSpPr>
            <p:nvPr/>
          </p:nvSpPr>
          <p:spPr bwMode="gray">
            <a:xfrm>
              <a:off x="2838450" y="1768472"/>
              <a:ext cx="5330825" cy="687258"/>
            </a:xfrm>
            <a:prstGeom prst="roundRect">
              <a:avLst>
                <a:gd name="adj" fmla="val 11505"/>
              </a:avLst>
            </a:prstGeom>
            <a:solidFill>
              <a:srgbClr val="333399">
                <a:alpha val="50000"/>
              </a:srgbClr>
            </a:solidFill>
            <a:ln>
              <a:noFill/>
            </a:ln>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grpSp>
          <p:nvGrpSpPr>
            <p:cNvPr id="25628" name="Group 12">
              <a:extLst>
                <a:ext uri="{FF2B5EF4-FFF2-40B4-BE49-F238E27FC236}">
                  <a16:creationId xmlns:a16="http://schemas.microsoft.com/office/drawing/2014/main" id="{49963A6C-C73F-C348-903B-0503F95CE227}"/>
                </a:ext>
              </a:extLst>
            </p:cNvPr>
            <p:cNvGrpSpPr>
              <a:grpSpLocks/>
            </p:cNvGrpSpPr>
            <p:nvPr/>
          </p:nvGrpSpPr>
          <p:grpSpPr bwMode="auto">
            <a:xfrm>
              <a:off x="762000" y="1752600"/>
              <a:ext cx="2606675" cy="687388"/>
              <a:chOff x="378" y="1065"/>
              <a:chExt cx="1785" cy="433"/>
            </a:xfrm>
          </p:grpSpPr>
          <p:sp>
            <p:nvSpPr>
              <p:cNvPr id="146" name="AutoShape 13">
                <a:extLst>
                  <a:ext uri="{FF2B5EF4-FFF2-40B4-BE49-F238E27FC236}">
                    <a16:creationId xmlns:a16="http://schemas.microsoft.com/office/drawing/2014/main" id="{70F503FF-9680-6A41-9F95-A6B8AB6C560E}"/>
                  </a:ext>
                </a:extLst>
              </p:cNvPr>
              <p:cNvSpPr>
                <a:spLocks noChangeArrowheads="1"/>
              </p:cNvSpPr>
              <p:nvPr/>
            </p:nvSpPr>
            <p:spPr bwMode="gray">
              <a:xfrm>
                <a:off x="1921" y="1152"/>
                <a:ext cx="242" cy="240"/>
              </a:xfrm>
              <a:prstGeom prst="rightArrow">
                <a:avLst>
                  <a:gd name="adj1" fmla="val 50000"/>
                  <a:gd name="adj2" fmla="val 59422"/>
                </a:avLst>
              </a:prstGeom>
              <a:solidFill>
                <a:srgbClr val="F8F8F8"/>
              </a:solidFill>
              <a:ln w="9525">
                <a:noFill/>
                <a:miter lim="800000"/>
                <a:headEnd/>
                <a:tailEnd/>
              </a:ln>
              <a:effectLst>
                <a:outerShdw dist="71842" dir="2700000" algn="ctr" rotWithShape="0">
                  <a:srgbClr val="010101">
                    <a:alpha val="50000"/>
                  </a:srgbClr>
                </a:outerShdw>
              </a:effectLst>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sp>
            <p:nvSpPr>
              <p:cNvPr id="147" name="Freeform 14">
                <a:extLst>
                  <a:ext uri="{FF2B5EF4-FFF2-40B4-BE49-F238E27FC236}">
                    <a16:creationId xmlns:a16="http://schemas.microsoft.com/office/drawing/2014/main" id="{4DB7B546-A20B-774F-91A7-A1FA8A9F96FF}"/>
                  </a:ext>
                </a:extLst>
              </p:cNvPr>
              <p:cNvSpPr>
                <a:spLocks/>
              </p:cNvSpPr>
              <p:nvPr/>
            </p:nvSpPr>
            <p:spPr bwMode="gray">
              <a:xfrm>
                <a:off x="378" y="1065"/>
                <a:ext cx="1549" cy="433"/>
              </a:xfrm>
              <a:custGeom>
                <a:avLst/>
                <a:gdLst>
                  <a:gd name="T0" fmla="*/ 83 w 1071"/>
                  <a:gd name="T1" fmla="*/ 0 h 307"/>
                  <a:gd name="T2" fmla="*/ 1069 w 1071"/>
                  <a:gd name="T3" fmla="*/ 0 h 307"/>
                  <a:gd name="T4" fmla="*/ 1069 w 1071"/>
                  <a:gd name="T5" fmla="*/ 198 h 307"/>
                  <a:gd name="T6" fmla="*/ 1055 w 1071"/>
                  <a:gd name="T7" fmla="*/ 270 h 307"/>
                  <a:gd name="T8" fmla="*/ 987 w 1071"/>
                  <a:gd name="T9" fmla="*/ 302 h 307"/>
                  <a:gd name="T10" fmla="*/ 0 w 1071"/>
                  <a:gd name="T11" fmla="*/ 307 h 307"/>
                  <a:gd name="T12" fmla="*/ 0 w 1071"/>
                  <a:gd name="T13" fmla="*/ 89 h 307"/>
                  <a:gd name="T14" fmla="*/ 21 w 1071"/>
                  <a:gd name="T15" fmla="*/ 18 h 307"/>
                  <a:gd name="T16" fmla="*/ 83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1"/>
                  <a:gd name="T28" fmla="*/ 0 h 307"/>
                  <a:gd name="T29" fmla="*/ 1071 w 1071"/>
                  <a:gd name="T30" fmla="*/ 307 h 3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gradFill rotWithShape="1">
                <a:gsLst>
                  <a:gs pos="0">
                    <a:srgbClr val="333399">
                      <a:gamma/>
                      <a:shade val="66275"/>
                      <a:invGamma/>
                    </a:srgbClr>
                  </a:gs>
                  <a:gs pos="50000">
                    <a:srgbClr val="333399"/>
                  </a:gs>
                  <a:gs pos="100000">
                    <a:srgbClr val="333399">
                      <a:gamma/>
                      <a:shade val="66275"/>
                      <a:invGamma/>
                    </a:srgbClr>
                  </a:gs>
                </a:gsLst>
                <a:lin ang="5400000" scaled="1"/>
              </a:gradFill>
              <a:ln w="28575">
                <a:solidFill>
                  <a:srgbClr val="FFFFFF"/>
                </a:solidFill>
                <a:round/>
                <a:headEnd/>
                <a:tailEnd/>
              </a:ln>
              <a:effectLst>
                <a:outerShdw dist="71842" dir="2700000" algn="ctr" rotWithShape="0">
                  <a:srgbClr val="000000">
                    <a:alpha val="50000"/>
                  </a:srgbClr>
                </a:outerShdw>
              </a:effectLst>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grpSp>
        <p:sp>
          <p:nvSpPr>
            <p:cNvPr id="152" name="Rectangle 26">
              <a:extLst>
                <a:ext uri="{FF2B5EF4-FFF2-40B4-BE49-F238E27FC236}">
                  <a16:creationId xmlns:a16="http://schemas.microsoft.com/office/drawing/2014/main" id="{801FA76E-60A4-504A-8C57-FFF99695464F}"/>
                </a:ext>
              </a:extLst>
            </p:cNvPr>
            <p:cNvSpPr>
              <a:spLocks noChangeArrowheads="1"/>
            </p:cNvSpPr>
            <p:nvPr/>
          </p:nvSpPr>
          <p:spPr bwMode="gray">
            <a:xfrm>
              <a:off x="955675" y="1904971"/>
              <a:ext cx="1836738" cy="399974"/>
            </a:xfrm>
            <a:prstGeom prst="rect">
              <a:avLst/>
            </a:prstGeom>
            <a:noFill/>
            <a:ln w="9525" algn="ctr">
              <a:noFill/>
              <a:miter lim="800000"/>
              <a:headEnd/>
              <a:tailEnd/>
            </a:ln>
            <a:effec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a:buFont typeface="Wingdings" pitchFamily="2" charset="2"/>
                <a:buNone/>
              </a:pPr>
              <a:r>
                <a:rPr lang="en-US" altLang="zh-CN"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rPr>
                <a:t>RUP</a:t>
              </a:r>
              <a:r>
                <a:rPr lang="zh-CN" altLang="en-US"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rPr>
                <a:t>简介</a:t>
              </a:r>
              <a:endParaRPr lang="en-US" altLang="zh-CN"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endParaRPr>
            </a:p>
          </p:txBody>
        </p:sp>
        <p:sp>
          <p:nvSpPr>
            <p:cNvPr id="25630" name="Text Box 31">
              <a:extLst>
                <a:ext uri="{FF2B5EF4-FFF2-40B4-BE49-F238E27FC236}">
                  <a16:creationId xmlns:a16="http://schemas.microsoft.com/office/drawing/2014/main" id="{3A78322A-D57C-8C43-99D6-B1B076990EB2}"/>
                </a:ext>
              </a:extLst>
            </p:cNvPr>
            <p:cNvSpPr txBox="1">
              <a:spLocks noChangeArrowheads="1"/>
            </p:cNvSpPr>
            <p:nvPr/>
          </p:nvSpPr>
          <p:spPr bwMode="auto">
            <a:xfrm>
              <a:off x="3352800" y="1781175"/>
              <a:ext cx="4800600" cy="58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buFont typeface="Wingdings" pitchFamily="2" charset="2"/>
                <a:buNone/>
              </a:pPr>
              <a:r>
                <a:rPr lang="zh-CN" altLang="en-US" sz="1600">
                  <a:solidFill>
                    <a:srgbClr val="000000"/>
                  </a:solidFill>
                  <a:latin typeface="Arial" panose="020B0604020202020204" pitchFamily="34" charset="0"/>
                  <a:cs typeface="Arial" panose="020B0604020202020204" pitchFamily="34" charset="0"/>
                </a:rPr>
                <a:t>简要的介绍</a:t>
              </a:r>
              <a:r>
                <a:rPr lang="en-US" altLang="zh-CN" sz="1600">
                  <a:solidFill>
                    <a:srgbClr val="000000"/>
                  </a:solidFill>
                  <a:latin typeface="Arial" panose="020B0604020202020204" pitchFamily="34" charset="0"/>
                  <a:cs typeface="Arial" panose="020B0604020202020204" pitchFamily="34" charset="0"/>
                </a:rPr>
                <a:t>RUP</a:t>
              </a:r>
              <a:r>
                <a:rPr lang="zh-CN" altLang="en-US" sz="1600">
                  <a:solidFill>
                    <a:srgbClr val="000000"/>
                  </a:solidFill>
                  <a:latin typeface="Arial" panose="020B0604020202020204" pitchFamily="34" charset="0"/>
                  <a:cs typeface="Arial" panose="020B0604020202020204" pitchFamily="34" charset="0"/>
                </a:rPr>
                <a:t>的发展历史，</a:t>
              </a:r>
              <a:r>
                <a:rPr lang="en-US" altLang="zh-CN" sz="1600">
                  <a:solidFill>
                    <a:srgbClr val="000000"/>
                  </a:solidFill>
                  <a:latin typeface="Arial" panose="020B0604020202020204" pitchFamily="34" charset="0"/>
                  <a:cs typeface="Arial" panose="020B0604020202020204" pitchFamily="34" charset="0"/>
                </a:rPr>
                <a:t>RUP</a:t>
              </a:r>
              <a:r>
                <a:rPr lang="zh-CN" altLang="en-US" sz="1600">
                  <a:solidFill>
                    <a:srgbClr val="000000"/>
                  </a:solidFill>
                  <a:latin typeface="Arial" panose="020B0604020202020204" pitchFamily="34" charset="0"/>
                  <a:cs typeface="Arial" panose="020B0604020202020204" pitchFamily="34" charset="0"/>
                </a:rPr>
                <a:t>是什么，谁、何时使用</a:t>
              </a:r>
              <a:r>
                <a:rPr lang="en-US" altLang="zh-CN" sz="1600">
                  <a:solidFill>
                    <a:srgbClr val="000000"/>
                  </a:solidFill>
                  <a:latin typeface="Arial" panose="020B0604020202020204" pitchFamily="34" charset="0"/>
                  <a:cs typeface="Arial" panose="020B0604020202020204" pitchFamily="34" charset="0"/>
                </a:rPr>
                <a:t>RUP</a:t>
              </a:r>
              <a:r>
                <a:rPr lang="zh-CN" altLang="en-US" sz="1600">
                  <a:solidFill>
                    <a:srgbClr val="000000"/>
                  </a:solidFill>
                  <a:latin typeface="Arial" panose="020B0604020202020204" pitchFamily="34" charset="0"/>
                  <a:cs typeface="Arial" panose="020B0604020202020204" pitchFamily="34" charset="0"/>
                </a:rPr>
                <a:t>和为什么要使用</a:t>
              </a:r>
              <a:r>
                <a:rPr lang="en-US" altLang="zh-CN" sz="1600">
                  <a:solidFill>
                    <a:srgbClr val="000000"/>
                  </a:solidFill>
                  <a:latin typeface="Arial" panose="020B0604020202020204" pitchFamily="34" charset="0"/>
                  <a:cs typeface="Arial" panose="020B0604020202020204" pitchFamily="34" charset="0"/>
                </a:rPr>
                <a:t>RUP</a:t>
              </a:r>
            </a:p>
          </p:txBody>
        </p:sp>
      </p:grpSp>
      <p:grpSp>
        <p:nvGrpSpPr>
          <p:cNvPr id="25603" name="组合 4130">
            <a:extLst>
              <a:ext uri="{FF2B5EF4-FFF2-40B4-BE49-F238E27FC236}">
                <a16:creationId xmlns:a16="http://schemas.microsoft.com/office/drawing/2014/main" id="{2EC0E031-A28D-0344-AFFD-F4B210D0EE81}"/>
              </a:ext>
            </a:extLst>
          </p:cNvPr>
          <p:cNvGrpSpPr>
            <a:grpSpLocks/>
          </p:cNvGrpSpPr>
          <p:nvPr/>
        </p:nvGrpSpPr>
        <p:grpSpPr bwMode="auto">
          <a:xfrm>
            <a:off x="727075" y="2794000"/>
            <a:ext cx="7432675" cy="695325"/>
            <a:chOff x="727075" y="2794000"/>
            <a:chExt cx="7432675" cy="695325"/>
          </a:xfrm>
        </p:grpSpPr>
        <p:sp>
          <p:nvSpPr>
            <p:cNvPr id="25621" name="AutoShape 19">
              <a:extLst>
                <a:ext uri="{FF2B5EF4-FFF2-40B4-BE49-F238E27FC236}">
                  <a16:creationId xmlns:a16="http://schemas.microsoft.com/office/drawing/2014/main" id="{26B43EBA-7516-2147-9DCD-D1F9ACD12BAA}"/>
                </a:ext>
              </a:extLst>
            </p:cNvPr>
            <p:cNvSpPr>
              <a:spLocks noChangeArrowheads="1"/>
            </p:cNvSpPr>
            <p:nvPr/>
          </p:nvSpPr>
          <p:spPr bwMode="gray">
            <a:xfrm>
              <a:off x="2803525" y="2801938"/>
              <a:ext cx="5356225" cy="687387"/>
            </a:xfrm>
            <a:prstGeom prst="roundRect">
              <a:avLst>
                <a:gd name="adj" fmla="val 11505"/>
              </a:avLst>
            </a:prstGeom>
            <a:solidFill>
              <a:srgbClr val="CC3399">
                <a:alpha val="50195"/>
              </a:srgbClr>
            </a:solidFill>
            <a:ln>
              <a:noFill/>
            </a:ln>
            <a:extLst>
              <a:ext uri="{91240B29-F687-4F45-9708-019B960494DF}">
                <a14:hiddenLine xmlns:a14="http://schemas.microsoft.com/office/drawing/2010/main" w="6350" algn="ctr">
                  <a:solidFill>
                    <a:srgbClr val="000000"/>
                  </a:solidFill>
                  <a:prstDash val="sysDot"/>
                  <a:round/>
                  <a:headEnd/>
                  <a:tailEnd/>
                </a14:hiddenLine>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buFont typeface="Wingdings" pitchFamily="2" charset="2"/>
                <a:buNone/>
              </a:pPr>
              <a:endParaRPr lang="zh-CN" altLang="zh-CN">
                <a:cs typeface="Arial" panose="020B0604020202020204" pitchFamily="34" charset="0"/>
              </a:endParaRPr>
            </a:p>
          </p:txBody>
        </p:sp>
        <p:grpSp>
          <p:nvGrpSpPr>
            <p:cNvPr id="25622" name="Group 20">
              <a:extLst>
                <a:ext uri="{FF2B5EF4-FFF2-40B4-BE49-F238E27FC236}">
                  <a16:creationId xmlns:a16="http://schemas.microsoft.com/office/drawing/2014/main" id="{2154159E-F75C-E848-809C-E1F53F883482}"/>
                </a:ext>
              </a:extLst>
            </p:cNvPr>
            <p:cNvGrpSpPr>
              <a:grpSpLocks/>
            </p:cNvGrpSpPr>
            <p:nvPr/>
          </p:nvGrpSpPr>
          <p:grpSpPr bwMode="auto">
            <a:xfrm>
              <a:off x="727075" y="2794000"/>
              <a:ext cx="2613025" cy="687388"/>
              <a:chOff x="370" y="2169"/>
              <a:chExt cx="1790" cy="433"/>
            </a:xfrm>
          </p:grpSpPr>
          <p:sp>
            <p:nvSpPr>
              <p:cNvPr id="12312" name="AutoShape 21">
                <a:extLst>
                  <a:ext uri="{FF2B5EF4-FFF2-40B4-BE49-F238E27FC236}">
                    <a16:creationId xmlns:a16="http://schemas.microsoft.com/office/drawing/2014/main" id="{2042807D-D6DB-2C46-A690-A3E16D5F203B}"/>
                  </a:ext>
                </a:extLst>
              </p:cNvPr>
              <p:cNvSpPr>
                <a:spLocks noChangeArrowheads="1"/>
              </p:cNvSpPr>
              <p:nvPr/>
            </p:nvSpPr>
            <p:spPr bwMode="gray">
              <a:xfrm>
                <a:off x="1917" y="2249"/>
                <a:ext cx="243" cy="240"/>
              </a:xfrm>
              <a:prstGeom prst="rightArrow">
                <a:avLst>
                  <a:gd name="adj1" fmla="val 50000"/>
                  <a:gd name="adj2" fmla="val 59423"/>
                </a:avLst>
              </a:prstGeom>
              <a:solidFill>
                <a:srgbClr val="F8F8F8"/>
              </a:solidFill>
              <a:ln w="9525">
                <a:noFill/>
                <a:miter lim="800000"/>
                <a:headEnd/>
                <a:tailEnd/>
              </a:ln>
              <a:effectLst>
                <a:outerShdw dist="71842" dir="2700000" algn="ctr" rotWithShape="0">
                  <a:srgbClr val="010101">
                    <a:alpha val="50000"/>
                  </a:srgbClr>
                </a:outerShdw>
              </a:effectLst>
            </p:spPr>
            <p:txBody>
              <a:bodyPr wrap="none" anchor="ctr"/>
              <a:lstStyle/>
              <a:p>
                <a:pPr algn="ctr">
                  <a:buFont typeface="Wingdings" pitchFamily="2" charset="2"/>
                  <a:buNone/>
                  <a:defRPr/>
                </a:pPr>
                <a:endParaRPr lang="zh-CN" altLang="zh-CN">
                  <a:cs typeface="Arial" pitchFamily="34" charset="0"/>
                </a:endParaRPr>
              </a:p>
            </p:txBody>
          </p:sp>
          <p:sp>
            <p:nvSpPr>
              <p:cNvPr id="12313" name="Freeform 22">
                <a:extLst>
                  <a:ext uri="{FF2B5EF4-FFF2-40B4-BE49-F238E27FC236}">
                    <a16:creationId xmlns:a16="http://schemas.microsoft.com/office/drawing/2014/main" id="{6EE20362-5A92-574E-88BA-EB7CFA11F347}"/>
                  </a:ext>
                </a:extLst>
              </p:cNvPr>
              <p:cNvSpPr>
                <a:spLocks/>
              </p:cNvSpPr>
              <p:nvPr/>
            </p:nvSpPr>
            <p:spPr bwMode="gray">
              <a:xfrm>
                <a:off x="370" y="2169"/>
                <a:ext cx="1549" cy="433"/>
              </a:xfrm>
              <a:custGeom>
                <a:avLst/>
                <a:gdLst>
                  <a:gd name="T0" fmla="*/ 1101 w 1071"/>
                  <a:gd name="T1" fmla="*/ 0 h 307"/>
                  <a:gd name="T2" fmla="*/ 14149 w 1071"/>
                  <a:gd name="T3" fmla="*/ 0 h 307"/>
                  <a:gd name="T4" fmla="*/ 14149 w 1071"/>
                  <a:gd name="T5" fmla="*/ 2200 h 307"/>
                  <a:gd name="T6" fmla="*/ 13968 w 1071"/>
                  <a:gd name="T7" fmla="*/ 2996 h 307"/>
                  <a:gd name="T8" fmla="*/ 13070 w 1071"/>
                  <a:gd name="T9" fmla="*/ 3355 h 307"/>
                  <a:gd name="T10" fmla="*/ 0 w 1071"/>
                  <a:gd name="T11" fmla="*/ 3412 h 307"/>
                  <a:gd name="T12" fmla="*/ 0 w 1071"/>
                  <a:gd name="T13" fmla="*/ 993 h 307"/>
                  <a:gd name="T14" fmla="*/ 272 w 1071"/>
                  <a:gd name="T15" fmla="*/ 193 h 307"/>
                  <a:gd name="T16" fmla="*/ 1101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gradFill rotWithShape="1">
                <a:gsLst>
                  <a:gs pos="0">
                    <a:srgbClr val="822061"/>
                  </a:gs>
                  <a:gs pos="50000">
                    <a:srgbClr val="CC3399"/>
                  </a:gs>
                  <a:gs pos="100000">
                    <a:srgbClr val="822061"/>
                  </a:gs>
                </a:gsLst>
                <a:lin ang="5400000" scaled="1"/>
              </a:gradFill>
              <a:ln w="28575" cap="flat" cmpd="sng">
                <a:solidFill>
                  <a:srgbClr val="FFFFFF"/>
                </a:solidFill>
                <a:prstDash val="solid"/>
                <a:round/>
                <a:headEnd/>
                <a:tailEnd/>
              </a:ln>
              <a:effectLst>
                <a:outerShdw dist="71842" dir="2700000" algn="ctr" rotWithShape="0">
                  <a:srgbClr val="000000">
                    <a:alpha val="50000"/>
                  </a:srgbClr>
                </a:outerShdw>
              </a:effectLst>
            </p:spPr>
            <p:txBody>
              <a:bodyPr wrap="none" anchor="ctr"/>
              <a:lstStyle/>
              <a:p>
                <a:pPr>
                  <a:defRPr/>
                </a:pPr>
                <a:endParaRPr lang="zh-CN" altLang="en-US"/>
              </a:p>
            </p:txBody>
          </p:sp>
        </p:grpSp>
        <p:sp>
          <p:nvSpPr>
            <p:cNvPr id="153" name="Rectangle 27">
              <a:extLst>
                <a:ext uri="{FF2B5EF4-FFF2-40B4-BE49-F238E27FC236}">
                  <a16:creationId xmlns:a16="http://schemas.microsoft.com/office/drawing/2014/main" id="{7201721C-A097-8D4B-A957-D19F9F28003C}"/>
                </a:ext>
              </a:extLst>
            </p:cNvPr>
            <p:cNvSpPr>
              <a:spLocks noChangeArrowheads="1"/>
            </p:cNvSpPr>
            <p:nvPr/>
          </p:nvSpPr>
          <p:spPr bwMode="gray">
            <a:xfrm>
              <a:off x="955675" y="2933700"/>
              <a:ext cx="1836738" cy="400050"/>
            </a:xfrm>
            <a:prstGeom prst="rect">
              <a:avLst/>
            </a:prstGeom>
            <a:noFill/>
            <a:ln w="9525" algn="ctr">
              <a:noFill/>
              <a:miter lim="800000"/>
              <a:headEnd/>
              <a:tailEnd/>
            </a:ln>
            <a:effec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a:buFont typeface="Wingdings" pitchFamily="2" charset="2"/>
                <a:buNone/>
              </a:pPr>
              <a:r>
                <a:rPr lang="zh-CN" altLang="en-US"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rPr>
                <a:t>主要原则</a:t>
              </a:r>
              <a:endParaRPr lang="en-US" altLang="zh-CN"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endParaRPr>
            </a:p>
          </p:txBody>
        </p:sp>
        <p:sp>
          <p:nvSpPr>
            <p:cNvPr id="25624" name="Text Box 32">
              <a:extLst>
                <a:ext uri="{FF2B5EF4-FFF2-40B4-BE49-F238E27FC236}">
                  <a16:creationId xmlns:a16="http://schemas.microsoft.com/office/drawing/2014/main" id="{22FCD28F-4B01-184F-9B90-1C3775C9DD7F}"/>
                </a:ext>
              </a:extLst>
            </p:cNvPr>
            <p:cNvSpPr txBox="1">
              <a:spLocks noChangeArrowheads="1"/>
            </p:cNvSpPr>
            <p:nvPr/>
          </p:nvSpPr>
          <p:spPr bwMode="auto">
            <a:xfrm>
              <a:off x="3352800" y="2933717"/>
              <a:ext cx="4608513" cy="40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buFont typeface="Wingdings" pitchFamily="2" charset="2"/>
                <a:buNone/>
              </a:pPr>
              <a:r>
                <a:rPr lang="zh-CN" altLang="en-US" sz="2000">
                  <a:solidFill>
                    <a:srgbClr val="000000"/>
                  </a:solidFill>
                  <a:latin typeface="Arial" panose="020B0604020202020204" pitchFamily="34" charset="0"/>
                  <a:cs typeface="Arial" panose="020B0604020202020204" pitchFamily="34" charset="0"/>
                </a:rPr>
                <a:t>业务驱动开发原则（</a:t>
              </a:r>
              <a:r>
                <a:rPr lang="en-US" altLang="zh-CN" sz="2000">
                  <a:solidFill>
                    <a:srgbClr val="000000"/>
                  </a:solidFill>
                  <a:latin typeface="Arial" panose="020B0604020202020204" pitchFamily="34" charset="0"/>
                  <a:cs typeface="Arial" panose="020B0604020202020204" pitchFamily="34" charset="0"/>
                </a:rPr>
                <a:t>6</a:t>
              </a:r>
              <a:r>
                <a:rPr lang="zh-CN" altLang="en-US" sz="2000">
                  <a:solidFill>
                    <a:srgbClr val="000000"/>
                  </a:solidFill>
                  <a:latin typeface="Arial" panose="020B0604020202020204" pitchFamily="34" charset="0"/>
                  <a:cs typeface="Arial" panose="020B0604020202020204" pitchFamily="34" charset="0"/>
                </a:rPr>
                <a:t>个）</a:t>
              </a:r>
              <a:endParaRPr lang="en-US" altLang="zh-CN" sz="2000">
                <a:solidFill>
                  <a:srgbClr val="000000"/>
                </a:solidFill>
                <a:latin typeface="Arial" panose="020B0604020202020204" pitchFamily="34" charset="0"/>
                <a:cs typeface="Arial" panose="020B0604020202020204" pitchFamily="34" charset="0"/>
              </a:endParaRPr>
            </a:p>
          </p:txBody>
        </p:sp>
      </p:grpSp>
      <p:grpSp>
        <p:nvGrpSpPr>
          <p:cNvPr id="25604" name="组合 4131">
            <a:extLst>
              <a:ext uri="{FF2B5EF4-FFF2-40B4-BE49-F238E27FC236}">
                <a16:creationId xmlns:a16="http://schemas.microsoft.com/office/drawing/2014/main" id="{84E0AC05-52CB-794A-B50C-A2EF58647D51}"/>
              </a:ext>
            </a:extLst>
          </p:cNvPr>
          <p:cNvGrpSpPr>
            <a:grpSpLocks/>
          </p:cNvGrpSpPr>
          <p:nvPr/>
        </p:nvGrpSpPr>
        <p:grpSpPr bwMode="auto">
          <a:xfrm>
            <a:off x="736600" y="3860800"/>
            <a:ext cx="7435850" cy="700088"/>
            <a:chOff x="736600" y="3860800"/>
            <a:chExt cx="7435850" cy="700088"/>
          </a:xfrm>
        </p:grpSpPr>
        <p:sp>
          <p:nvSpPr>
            <p:cNvPr id="25615" name="AutoShape 3">
              <a:extLst>
                <a:ext uri="{FF2B5EF4-FFF2-40B4-BE49-F238E27FC236}">
                  <a16:creationId xmlns:a16="http://schemas.microsoft.com/office/drawing/2014/main" id="{42A64BAB-D9F0-F441-8F7A-41F2F5618B5D}"/>
                </a:ext>
              </a:extLst>
            </p:cNvPr>
            <p:cNvSpPr>
              <a:spLocks noChangeArrowheads="1"/>
            </p:cNvSpPr>
            <p:nvPr/>
          </p:nvSpPr>
          <p:spPr bwMode="gray">
            <a:xfrm>
              <a:off x="2836863" y="3860800"/>
              <a:ext cx="5335587" cy="687388"/>
            </a:xfrm>
            <a:prstGeom prst="roundRect">
              <a:avLst>
                <a:gd name="adj" fmla="val 11505"/>
              </a:avLst>
            </a:prstGeom>
            <a:solidFill>
              <a:srgbClr val="009999">
                <a:alpha val="50195"/>
              </a:srgbClr>
            </a:solidFill>
            <a:ln>
              <a:noFill/>
            </a:ln>
            <a:extLst>
              <a:ext uri="{91240B29-F687-4F45-9708-019B960494DF}">
                <a14:hiddenLine xmlns:a14="http://schemas.microsoft.com/office/drawing/2010/main" w="6350" algn="ctr">
                  <a:solidFill>
                    <a:srgbClr val="000000"/>
                  </a:solidFill>
                  <a:prstDash val="sysDot"/>
                  <a:round/>
                  <a:headEnd/>
                  <a:tailEnd/>
                </a14:hiddenLine>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buFont typeface="Wingdings" pitchFamily="2" charset="2"/>
                <a:buNone/>
              </a:pPr>
              <a:endParaRPr lang="zh-CN" altLang="zh-CN">
                <a:cs typeface="Arial" panose="020B0604020202020204" pitchFamily="34" charset="0"/>
              </a:endParaRPr>
            </a:p>
          </p:txBody>
        </p:sp>
        <p:grpSp>
          <p:nvGrpSpPr>
            <p:cNvPr id="25616" name="Group 4">
              <a:extLst>
                <a:ext uri="{FF2B5EF4-FFF2-40B4-BE49-F238E27FC236}">
                  <a16:creationId xmlns:a16="http://schemas.microsoft.com/office/drawing/2014/main" id="{694F589E-1ACC-8040-AB2A-6086532C0A0B}"/>
                </a:ext>
              </a:extLst>
            </p:cNvPr>
            <p:cNvGrpSpPr>
              <a:grpSpLocks/>
            </p:cNvGrpSpPr>
            <p:nvPr/>
          </p:nvGrpSpPr>
          <p:grpSpPr bwMode="auto">
            <a:xfrm>
              <a:off x="736600" y="3873500"/>
              <a:ext cx="2613025" cy="687388"/>
              <a:chOff x="370" y="2169"/>
              <a:chExt cx="1790" cy="433"/>
            </a:xfrm>
          </p:grpSpPr>
          <p:sp>
            <p:nvSpPr>
              <p:cNvPr id="12306" name="AutoShape 5">
                <a:extLst>
                  <a:ext uri="{FF2B5EF4-FFF2-40B4-BE49-F238E27FC236}">
                    <a16:creationId xmlns:a16="http://schemas.microsoft.com/office/drawing/2014/main" id="{B2A0A6DA-17C2-7447-BC4A-64EDD7AD8B28}"/>
                  </a:ext>
                </a:extLst>
              </p:cNvPr>
              <p:cNvSpPr>
                <a:spLocks noChangeArrowheads="1"/>
              </p:cNvSpPr>
              <p:nvPr/>
            </p:nvSpPr>
            <p:spPr bwMode="gray">
              <a:xfrm>
                <a:off x="1917" y="2249"/>
                <a:ext cx="243" cy="240"/>
              </a:xfrm>
              <a:prstGeom prst="rightArrow">
                <a:avLst>
                  <a:gd name="adj1" fmla="val 50000"/>
                  <a:gd name="adj2" fmla="val 59423"/>
                </a:avLst>
              </a:prstGeom>
              <a:solidFill>
                <a:srgbClr val="F8F8F8"/>
              </a:solidFill>
              <a:ln w="9525">
                <a:noFill/>
                <a:miter lim="800000"/>
                <a:headEnd/>
                <a:tailEnd/>
              </a:ln>
              <a:effectLst>
                <a:outerShdw dist="71842" dir="2700000" algn="ctr" rotWithShape="0">
                  <a:srgbClr val="010101">
                    <a:alpha val="50000"/>
                  </a:srgbClr>
                </a:outerShdw>
              </a:effectLst>
            </p:spPr>
            <p:txBody>
              <a:bodyPr wrap="none" anchor="ctr"/>
              <a:lstStyle/>
              <a:p>
                <a:pPr algn="ctr">
                  <a:buFont typeface="Wingdings" pitchFamily="2" charset="2"/>
                  <a:buNone/>
                  <a:defRPr/>
                </a:pPr>
                <a:endParaRPr lang="zh-CN" altLang="zh-CN">
                  <a:cs typeface="Arial" pitchFamily="34" charset="0"/>
                </a:endParaRPr>
              </a:p>
            </p:txBody>
          </p:sp>
          <p:sp>
            <p:nvSpPr>
              <p:cNvPr id="12307" name="Freeform 6">
                <a:extLst>
                  <a:ext uri="{FF2B5EF4-FFF2-40B4-BE49-F238E27FC236}">
                    <a16:creationId xmlns:a16="http://schemas.microsoft.com/office/drawing/2014/main" id="{EFA6DC06-C95C-E342-A182-7A9EB097E2C5}"/>
                  </a:ext>
                </a:extLst>
              </p:cNvPr>
              <p:cNvSpPr>
                <a:spLocks/>
              </p:cNvSpPr>
              <p:nvPr/>
            </p:nvSpPr>
            <p:spPr bwMode="gray">
              <a:xfrm>
                <a:off x="370" y="2169"/>
                <a:ext cx="1549" cy="433"/>
              </a:xfrm>
              <a:custGeom>
                <a:avLst/>
                <a:gdLst>
                  <a:gd name="T0" fmla="*/ 1101 w 1071"/>
                  <a:gd name="T1" fmla="*/ 0 h 307"/>
                  <a:gd name="T2" fmla="*/ 14149 w 1071"/>
                  <a:gd name="T3" fmla="*/ 0 h 307"/>
                  <a:gd name="T4" fmla="*/ 14149 w 1071"/>
                  <a:gd name="T5" fmla="*/ 2200 h 307"/>
                  <a:gd name="T6" fmla="*/ 13968 w 1071"/>
                  <a:gd name="T7" fmla="*/ 2996 h 307"/>
                  <a:gd name="T8" fmla="*/ 13070 w 1071"/>
                  <a:gd name="T9" fmla="*/ 3355 h 307"/>
                  <a:gd name="T10" fmla="*/ 0 w 1071"/>
                  <a:gd name="T11" fmla="*/ 3412 h 307"/>
                  <a:gd name="T12" fmla="*/ 0 w 1071"/>
                  <a:gd name="T13" fmla="*/ 993 h 307"/>
                  <a:gd name="T14" fmla="*/ 272 w 1071"/>
                  <a:gd name="T15" fmla="*/ 193 h 307"/>
                  <a:gd name="T16" fmla="*/ 1101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gradFill rotWithShape="1">
                <a:gsLst>
                  <a:gs pos="0">
                    <a:srgbClr val="006161"/>
                  </a:gs>
                  <a:gs pos="50000">
                    <a:srgbClr val="009999"/>
                  </a:gs>
                  <a:gs pos="100000">
                    <a:srgbClr val="006161"/>
                  </a:gs>
                </a:gsLst>
                <a:lin ang="5400000" scaled="1"/>
              </a:gradFill>
              <a:ln w="28575" cap="flat" cmpd="sng">
                <a:solidFill>
                  <a:srgbClr val="FFFFFF"/>
                </a:solidFill>
                <a:prstDash val="solid"/>
                <a:round/>
                <a:headEnd/>
                <a:tailEnd/>
              </a:ln>
              <a:effectLst>
                <a:outerShdw dist="71842" dir="2700000" algn="ctr" rotWithShape="0">
                  <a:srgbClr val="000000">
                    <a:alpha val="50000"/>
                  </a:srgbClr>
                </a:outerShdw>
              </a:effectLst>
            </p:spPr>
            <p:txBody>
              <a:bodyPr wrap="none" anchor="ctr"/>
              <a:lstStyle/>
              <a:p>
                <a:pPr>
                  <a:defRPr/>
                </a:pPr>
                <a:endParaRPr lang="zh-CN" altLang="en-US"/>
              </a:p>
            </p:txBody>
          </p:sp>
        </p:grpSp>
        <p:sp>
          <p:nvSpPr>
            <p:cNvPr id="154" name="Rectangle 29">
              <a:extLst>
                <a:ext uri="{FF2B5EF4-FFF2-40B4-BE49-F238E27FC236}">
                  <a16:creationId xmlns:a16="http://schemas.microsoft.com/office/drawing/2014/main" id="{87DBC311-C3D8-9346-BEAC-F5C5CB7AF694}"/>
                </a:ext>
              </a:extLst>
            </p:cNvPr>
            <p:cNvSpPr>
              <a:spLocks noChangeArrowheads="1"/>
            </p:cNvSpPr>
            <p:nvPr/>
          </p:nvSpPr>
          <p:spPr bwMode="gray">
            <a:xfrm>
              <a:off x="955675" y="4019550"/>
              <a:ext cx="1836738" cy="400050"/>
            </a:xfrm>
            <a:prstGeom prst="rect">
              <a:avLst/>
            </a:prstGeom>
            <a:noFill/>
            <a:ln w="9525" algn="ctr">
              <a:noFill/>
              <a:miter lim="800000"/>
              <a:headEnd/>
              <a:tailEnd/>
            </a:ln>
            <a:effec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a:buFont typeface="Wingdings" pitchFamily="2" charset="2"/>
                <a:buNone/>
              </a:pPr>
              <a:r>
                <a:rPr lang="zh-CN" altLang="en-US"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rPr>
                <a:t>迭代开发</a:t>
              </a:r>
              <a:endParaRPr lang="en-US" altLang="zh-CN"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endParaRPr>
            </a:p>
          </p:txBody>
        </p:sp>
        <p:sp>
          <p:nvSpPr>
            <p:cNvPr id="25618" name="Text Box 34">
              <a:extLst>
                <a:ext uri="{FF2B5EF4-FFF2-40B4-BE49-F238E27FC236}">
                  <a16:creationId xmlns:a16="http://schemas.microsoft.com/office/drawing/2014/main" id="{B38BADA2-AD28-BC48-A363-7253CFCF9F04}"/>
                </a:ext>
              </a:extLst>
            </p:cNvPr>
            <p:cNvSpPr txBox="1">
              <a:spLocks noChangeArrowheads="1"/>
            </p:cNvSpPr>
            <p:nvPr/>
          </p:nvSpPr>
          <p:spPr bwMode="auto">
            <a:xfrm>
              <a:off x="3352800" y="3876675"/>
              <a:ext cx="4608513" cy="58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buFont typeface="Wingdings" pitchFamily="2" charset="2"/>
                <a:buNone/>
              </a:pPr>
              <a:r>
                <a:rPr lang="en-US" altLang="zh-CN" sz="1600">
                  <a:solidFill>
                    <a:srgbClr val="000000"/>
                  </a:solidFill>
                  <a:latin typeface="Arial" panose="020B0604020202020204" pitchFamily="34" charset="0"/>
                  <a:cs typeface="Arial" panose="020B0604020202020204" pitchFamily="34" charset="0"/>
                </a:rPr>
                <a:t>Rational</a:t>
              </a:r>
              <a:r>
                <a:rPr lang="zh-CN" altLang="en-US" sz="1600">
                  <a:solidFill>
                    <a:srgbClr val="000000"/>
                  </a:solidFill>
                  <a:latin typeface="Arial" panose="020B0604020202020204" pitchFamily="34" charset="0"/>
                  <a:cs typeface="Arial" panose="020B0604020202020204" pitchFamily="34" charset="0"/>
                </a:rPr>
                <a:t>统一过程分为四个阶段，每个都有一个不同的里程碑。这些阶段又进一步分为迭代。</a:t>
              </a:r>
              <a:endParaRPr lang="en-US" altLang="zh-CN" sz="1600">
                <a:solidFill>
                  <a:srgbClr val="000000"/>
                </a:solidFill>
                <a:latin typeface="Arial" panose="020B0604020202020204" pitchFamily="34" charset="0"/>
                <a:cs typeface="Arial" panose="020B0604020202020204" pitchFamily="34" charset="0"/>
              </a:endParaRPr>
            </a:p>
          </p:txBody>
        </p:sp>
      </p:grpSp>
      <p:grpSp>
        <p:nvGrpSpPr>
          <p:cNvPr id="25605" name="组合 4132">
            <a:extLst>
              <a:ext uri="{FF2B5EF4-FFF2-40B4-BE49-F238E27FC236}">
                <a16:creationId xmlns:a16="http://schemas.microsoft.com/office/drawing/2014/main" id="{AFB99799-681B-EC4B-B0C2-7280E2B2BFE9}"/>
              </a:ext>
            </a:extLst>
          </p:cNvPr>
          <p:cNvGrpSpPr>
            <a:grpSpLocks/>
          </p:cNvGrpSpPr>
          <p:nvPr/>
        </p:nvGrpSpPr>
        <p:grpSpPr bwMode="auto">
          <a:xfrm>
            <a:off x="698500" y="4927600"/>
            <a:ext cx="7478713" cy="700088"/>
            <a:chOff x="698500" y="4927600"/>
            <a:chExt cx="7478713" cy="700088"/>
          </a:xfrm>
        </p:grpSpPr>
        <p:sp>
          <p:nvSpPr>
            <p:cNvPr id="140" name="AutoShape 7">
              <a:extLst>
                <a:ext uri="{FF2B5EF4-FFF2-40B4-BE49-F238E27FC236}">
                  <a16:creationId xmlns:a16="http://schemas.microsoft.com/office/drawing/2014/main" id="{17F86C6B-D28C-2C4D-B52D-B6BE324FAEE5}"/>
                </a:ext>
              </a:extLst>
            </p:cNvPr>
            <p:cNvSpPr>
              <a:spLocks noChangeArrowheads="1"/>
            </p:cNvSpPr>
            <p:nvPr/>
          </p:nvSpPr>
          <p:spPr bwMode="gray">
            <a:xfrm>
              <a:off x="2776538" y="4927600"/>
              <a:ext cx="5400675" cy="687388"/>
            </a:xfrm>
            <a:prstGeom prst="roundRect">
              <a:avLst>
                <a:gd name="adj" fmla="val 11505"/>
              </a:avLst>
            </a:prstGeom>
            <a:solidFill>
              <a:srgbClr val="BBE0E3">
                <a:alpha val="50000"/>
              </a:srgbClr>
            </a:solidFill>
            <a:ln>
              <a:noFill/>
            </a:ln>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grpSp>
          <p:nvGrpSpPr>
            <p:cNvPr id="25610" name="Group 8">
              <a:extLst>
                <a:ext uri="{FF2B5EF4-FFF2-40B4-BE49-F238E27FC236}">
                  <a16:creationId xmlns:a16="http://schemas.microsoft.com/office/drawing/2014/main" id="{A5FBD66F-143E-FC48-94C2-D74909D8D851}"/>
                </a:ext>
              </a:extLst>
            </p:cNvPr>
            <p:cNvGrpSpPr>
              <a:grpSpLocks/>
            </p:cNvGrpSpPr>
            <p:nvPr/>
          </p:nvGrpSpPr>
          <p:grpSpPr bwMode="auto">
            <a:xfrm>
              <a:off x="698500" y="4940300"/>
              <a:ext cx="2613025" cy="687388"/>
              <a:chOff x="370" y="2169"/>
              <a:chExt cx="1790" cy="433"/>
            </a:xfrm>
          </p:grpSpPr>
          <p:sp>
            <p:nvSpPr>
              <p:cNvPr id="142" name="AutoShape 9">
                <a:extLst>
                  <a:ext uri="{FF2B5EF4-FFF2-40B4-BE49-F238E27FC236}">
                    <a16:creationId xmlns:a16="http://schemas.microsoft.com/office/drawing/2014/main" id="{93AA436D-7E4E-DC48-BE82-4A43F0817D93}"/>
                  </a:ext>
                </a:extLst>
              </p:cNvPr>
              <p:cNvSpPr>
                <a:spLocks noChangeArrowheads="1"/>
              </p:cNvSpPr>
              <p:nvPr/>
            </p:nvSpPr>
            <p:spPr bwMode="gray">
              <a:xfrm>
                <a:off x="1917" y="2249"/>
                <a:ext cx="243" cy="240"/>
              </a:xfrm>
              <a:prstGeom prst="rightArrow">
                <a:avLst>
                  <a:gd name="adj1" fmla="val 50000"/>
                  <a:gd name="adj2" fmla="val 59422"/>
                </a:avLst>
              </a:prstGeom>
              <a:solidFill>
                <a:srgbClr val="F8F8F8"/>
              </a:solidFill>
              <a:ln w="9525">
                <a:noFill/>
                <a:miter lim="800000"/>
                <a:headEnd/>
                <a:tailEnd/>
              </a:ln>
              <a:effectLst>
                <a:outerShdw dist="71842" dir="2700000" algn="ctr" rotWithShape="0">
                  <a:srgbClr val="010101">
                    <a:alpha val="50000"/>
                  </a:srgbClr>
                </a:outerShdw>
              </a:effectLst>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sp>
            <p:nvSpPr>
              <p:cNvPr id="143" name="Freeform 10">
                <a:extLst>
                  <a:ext uri="{FF2B5EF4-FFF2-40B4-BE49-F238E27FC236}">
                    <a16:creationId xmlns:a16="http://schemas.microsoft.com/office/drawing/2014/main" id="{686CB8CD-472D-854E-823C-1D54763F1C74}"/>
                  </a:ext>
                </a:extLst>
              </p:cNvPr>
              <p:cNvSpPr>
                <a:spLocks/>
              </p:cNvSpPr>
              <p:nvPr/>
            </p:nvSpPr>
            <p:spPr bwMode="gray">
              <a:xfrm>
                <a:off x="370" y="2169"/>
                <a:ext cx="1549" cy="433"/>
              </a:xfrm>
              <a:custGeom>
                <a:avLst/>
                <a:gdLst>
                  <a:gd name="T0" fmla="*/ 83 w 1071"/>
                  <a:gd name="T1" fmla="*/ 0 h 307"/>
                  <a:gd name="T2" fmla="*/ 1069 w 1071"/>
                  <a:gd name="T3" fmla="*/ 0 h 307"/>
                  <a:gd name="T4" fmla="*/ 1069 w 1071"/>
                  <a:gd name="T5" fmla="*/ 198 h 307"/>
                  <a:gd name="T6" fmla="*/ 1055 w 1071"/>
                  <a:gd name="T7" fmla="*/ 270 h 307"/>
                  <a:gd name="T8" fmla="*/ 987 w 1071"/>
                  <a:gd name="T9" fmla="*/ 302 h 307"/>
                  <a:gd name="T10" fmla="*/ 0 w 1071"/>
                  <a:gd name="T11" fmla="*/ 307 h 307"/>
                  <a:gd name="T12" fmla="*/ 0 w 1071"/>
                  <a:gd name="T13" fmla="*/ 89 h 307"/>
                  <a:gd name="T14" fmla="*/ 21 w 1071"/>
                  <a:gd name="T15" fmla="*/ 18 h 307"/>
                  <a:gd name="T16" fmla="*/ 83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1"/>
                  <a:gd name="T28" fmla="*/ 0 h 307"/>
                  <a:gd name="T29" fmla="*/ 1071 w 1071"/>
                  <a:gd name="T30" fmla="*/ 307 h 3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gradFill rotWithShape="1">
                <a:gsLst>
                  <a:gs pos="0">
                    <a:srgbClr val="BBE0E3">
                      <a:gamma/>
                      <a:shade val="46275"/>
                      <a:invGamma/>
                    </a:srgbClr>
                  </a:gs>
                  <a:gs pos="50000">
                    <a:srgbClr val="BBE0E3"/>
                  </a:gs>
                  <a:gs pos="100000">
                    <a:srgbClr val="BBE0E3">
                      <a:gamma/>
                      <a:shade val="46275"/>
                      <a:invGamma/>
                    </a:srgbClr>
                  </a:gs>
                </a:gsLst>
                <a:lin ang="5400000" scaled="1"/>
              </a:gradFill>
              <a:ln w="28575">
                <a:solidFill>
                  <a:srgbClr val="FFFFFF"/>
                </a:solidFill>
                <a:round/>
                <a:headEnd/>
                <a:tailEnd/>
              </a:ln>
              <a:effectLst>
                <a:outerShdw dist="71842" dir="2700000" algn="ctr" rotWithShape="0">
                  <a:srgbClr val="000000">
                    <a:alpha val="50000"/>
                  </a:srgbClr>
                </a:outerShdw>
              </a:effectLst>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grpSp>
        <p:sp>
          <p:nvSpPr>
            <p:cNvPr id="155" name="Rectangle 30">
              <a:extLst>
                <a:ext uri="{FF2B5EF4-FFF2-40B4-BE49-F238E27FC236}">
                  <a16:creationId xmlns:a16="http://schemas.microsoft.com/office/drawing/2014/main" id="{7A875A8C-769C-7347-ADF8-5D0A2604859A}"/>
                </a:ext>
              </a:extLst>
            </p:cNvPr>
            <p:cNvSpPr>
              <a:spLocks noChangeArrowheads="1"/>
            </p:cNvSpPr>
            <p:nvPr/>
          </p:nvSpPr>
          <p:spPr bwMode="gray">
            <a:xfrm>
              <a:off x="955675" y="5065713"/>
              <a:ext cx="1836738" cy="400050"/>
            </a:xfrm>
            <a:prstGeom prst="rect">
              <a:avLst/>
            </a:prstGeom>
            <a:noFill/>
            <a:ln w="9525" algn="ctr">
              <a:noFill/>
              <a:miter lim="800000"/>
              <a:headEnd/>
              <a:tailEnd/>
            </a:ln>
            <a:effec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a:buFont typeface="Wingdings" pitchFamily="2" charset="2"/>
                <a:buNone/>
              </a:pPr>
              <a:r>
                <a:rPr lang="en-US" altLang="zh-CN" sz="2000">
                  <a:solidFill>
                    <a:schemeClr val="tx1"/>
                  </a:solidFill>
                  <a:effectLst>
                    <a:outerShdw blurRad="38100" dist="38100" dir="2700000" algn="tl">
                      <a:srgbClr val="FFFFFF"/>
                    </a:outerShdw>
                  </a:effectLst>
                  <a:latin typeface="Arial" panose="020B0604020202020204" pitchFamily="34" charset="0"/>
                  <a:ea typeface="Gulim" panose="020B0600000101010101" pitchFamily="34" charset="-127"/>
                </a:rPr>
                <a:t>RUP</a:t>
              </a:r>
              <a:r>
                <a:rPr lang="zh-CN" altLang="en-US" sz="2000">
                  <a:solidFill>
                    <a:schemeClr val="tx1"/>
                  </a:solidFill>
                  <a:effectLst>
                    <a:outerShdw blurRad="38100" dist="38100" dir="2700000" algn="tl">
                      <a:srgbClr val="FFFFFF"/>
                    </a:outerShdw>
                  </a:effectLst>
                  <a:latin typeface="Arial" panose="020B0604020202020204" pitchFamily="34" charset="0"/>
                  <a:ea typeface="Gulim" panose="020B0600000101010101" pitchFamily="34" charset="-127"/>
                </a:rPr>
                <a:t>规程</a:t>
              </a:r>
              <a:endParaRPr lang="en-US" altLang="zh-CN" sz="2000">
                <a:solidFill>
                  <a:schemeClr val="tx1"/>
                </a:solidFill>
                <a:effectLst>
                  <a:outerShdw blurRad="38100" dist="38100" dir="2700000" algn="tl">
                    <a:srgbClr val="FFFFFF"/>
                  </a:outerShdw>
                </a:effectLst>
                <a:latin typeface="Arial" panose="020B0604020202020204" pitchFamily="34" charset="0"/>
                <a:ea typeface="Gulim" panose="020B0600000101010101" pitchFamily="34" charset="-127"/>
              </a:endParaRPr>
            </a:p>
          </p:txBody>
        </p:sp>
        <p:sp>
          <p:nvSpPr>
            <p:cNvPr id="25612" name="Text Box 35">
              <a:extLst>
                <a:ext uri="{FF2B5EF4-FFF2-40B4-BE49-F238E27FC236}">
                  <a16:creationId xmlns:a16="http://schemas.microsoft.com/office/drawing/2014/main" id="{88ABA426-B427-A849-8CCA-BB47907795C9}"/>
                </a:ext>
              </a:extLst>
            </p:cNvPr>
            <p:cNvSpPr txBox="1">
              <a:spLocks noChangeArrowheads="1"/>
            </p:cNvSpPr>
            <p:nvPr/>
          </p:nvSpPr>
          <p:spPr bwMode="auto">
            <a:xfrm>
              <a:off x="3352800" y="5096196"/>
              <a:ext cx="4800600" cy="39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buFont typeface="Wingdings" pitchFamily="2" charset="2"/>
                <a:buNone/>
              </a:pPr>
              <a:r>
                <a:rPr lang="en-US" altLang="zh-CN" sz="2000">
                  <a:solidFill>
                    <a:srgbClr val="000000"/>
                  </a:solidFill>
                  <a:latin typeface="Arial" panose="020B0604020202020204" pitchFamily="34" charset="0"/>
                  <a:cs typeface="Arial" panose="020B0604020202020204" pitchFamily="34" charset="0"/>
                </a:rPr>
                <a:t>RUP</a:t>
              </a:r>
              <a:r>
                <a:rPr lang="zh-CN" altLang="en-US" sz="2000">
                  <a:solidFill>
                    <a:srgbClr val="000000"/>
                  </a:solidFill>
                  <a:latin typeface="Arial" panose="020B0604020202020204" pitchFamily="34" charset="0"/>
                  <a:cs typeface="Arial" panose="020B0604020202020204" pitchFamily="34" charset="0"/>
                </a:rPr>
                <a:t>的</a:t>
              </a:r>
              <a:r>
                <a:rPr lang="en-US" altLang="zh-CN" sz="2000">
                  <a:solidFill>
                    <a:srgbClr val="000000"/>
                  </a:solidFill>
                  <a:latin typeface="Arial" panose="020B0604020202020204" pitchFamily="34" charset="0"/>
                  <a:cs typeface="Arial" panose="020B0604020202020204" pitchFamily="34" charset="0"/>
                </a:rPr>
                <a:t>9</a:t>
              </a:r>
              <a:r>
                <a:rPr lang="zh-CN" altLang="en-US" sz="2000">
                  <a:solidFill>
                    <a:srgbClr val="000000"/>
                  </a:solidFill>
                  <a:latin typeface="Arial" panose="020B0604020202020204" pitchFamily="34" charset="0"/>
                  <a:cs typeface="Arial" panose="020B0604020202020204" pitchFamily="34" charset="0"/>
                </a:rPr>
                <a:t>个规程</a:t>
              </a:r>
              <a:endParaRPr lang="en-US" altLang="zh-CN" sz="2000">
                <a:solidFill>
                  <a:srgbClr val="000000"/>
                </a:solidFill>
                <a:latin typeface="Arial" panose="020B0604020202020204" pitchFamily="34" charset="0"/>
                <a:cs typeface="Arial" panose="020B0604020202020204" pitchFamily="34" charset="0"/>
              </a:endParaRPr>
            </a:p>
          </p:txBody>
        </p:sp>
      </p:grpSp>
      <p:sp>
        <p:nvSpPr>
          <p:cNvPr id="25606" name="Rectangle 47">
            <a:extLst>
              <a:ext uri="{FF2B5EF4-FFF2-40B4-BE49-F238E27FC236}">
                <a16:creationId xmlns:a16="http://schemas.microsoft.com/office/drawing/2014/main" id="{02B06DB7-7106-E248-83BE-4031484FAC3C}"/>
              </a:ext>
            </a:extLst>
          </p:cNvPr>
          <p:cNvSpPr>
            <a:spLocks noChangeArrowheads="1"/>
          </p:cNvSpPr>
          <p:nvPr/>
        </p:nvSpPr>
        <p:spPr bwMode="auto">
          <a:xfrm>
            <a:off x="636588" y="95250"/>
            <a:ext cx="7747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857250" indent="-85725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latinLnBrk="1" hangingPunct="1">
              <a:buFont typeface="Gulim" panose="020B0600000101010101" pitchFamily="34" charset="-127"/>
              <a:buAutoNum type="romanUcPeriod"/>
            </a:pPr>
            <a:r>
              <a:rPr lang="en-US" altLang="zh-CN" sz="3600">
                <a:solidFill>
                  <a:srgbClr val="FFFFFF"/>
                </a:solidFill>
                <a:latin typeface="Gulim" panose="020B0600000101010101" pitchFamily="34" charset="-127"/>
                <a:ea typeface="黑体" panose="02010609060101010101" pitchFamily="49" charset="-122"/>
              </a:rPr>
              <a:t>RUP</a:t>
            </a:r>
            <a:endParaRPr lang="zh-CN" altLang="en-US" sz="3600">
              <a:solidFill>
                <a:srgbClr val="FFFFFF"/>
              </a:solidFill>
              <a:latin typeface="Gulim" panose="020B0600000101010101" pitchFamily="34" charset="-127"/>
              <a:ea typeface="黑体" panose="02010609060101010101" pitchFamily="49" charset="-122"/>
            </a:endParaRPr>
          </a:p>
        </p:txBody>
      </p:sp>
      <p:sp>
        <p:nvSpPr>
          <p:cNvPr id="31" name="灯片编号占位符 30">
            <a:extLst>
              <a:ext uri="{FF2B5EF4-FFF2-40B4-BE49-F238E27FC236}">
                <a16:creationId xmlns:a16="http://schemas.microsoft.com/office/drawing/2014/main" id="{9B86E763-9A42-B444-B230-9DAE5392E3C7}"/>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41A91E86-1C4C-B845-8A19-C8F698AF4BAB}" type="slidenum">
              <a:rPr kumimoji="0" lang="en-US" altLang="ko-KR" b="0">
                <a:solidFill>
                  <a:schemeClr val="bg1"/>
                </a:solidFill>
                <a:latin typeface="Gulim" panose="020B0600000101010101" pitchFamily="34" charset="-127"/>
                <a:ea typeface="Gulim" panose="020B0600000101010101" pitchFamily="34" charset="-127"/>
              </a:rPr>
              <a:pPr eaLnBrk="1" hangingPunct="1"/>
              <a:t>15</a:t>
            </a:fld>
            <a:endParaRPr kumimoji="0" lang="en-US" altLang="ko-KR" b="0">
              <a:solidFill>
                <a:schemeClr val="bg1"/>
              </a:solidFill>
              <a:latin typeface="Gulim" panose="020B0600000101010101" pitchFamily="34" charset="-127"/>
              <a:ea typeface="Gulim" panose="020B0600000101010101" pitchFamily="34" charset="-127"/>
            </a:endParaRPr>
          </a:p>
        </p:txBody>
      </p:sp>
      <p:sp>
        <p:nvSpPr>
          <p:cNvPr id="32" name="右箭头 31">
            <a:extLst>
              <a:ext uri="{FF2B5EF4-FFF2-40B4-BE49-F238E27FC236}">
                <a16:creationId xmlns:a16="http://schemas.microsoft.com/office/drawing/2014/main" id="{62DF9FB5-CBBC-3649-8DAA-0B1CC1584AA0}"/>
              </a:ext>
            </a:extLst>
          </p:cNvPr>
          <p:cNvSpPr/>
          <p:nvPr/>
        </p:nvSpPr>
        <p:spPr bwMode="auto">
          <a:xfrm>
            <a:off x="139700" y="2933700"/>
            <a:ext cx="574675" cy="503238"/>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Tree>
  </p:cSld>
  <p:clrMapOvr>
    <a:masterClrMapping/>
  </p:clrMapOvr>
  <p:transition spd="slow"/>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4">
            <a:extLst>
              <a:ext uri="{FF2B5EF4-FFF2-40B4-BE49-F238E27FC236}">
                <a16:creationId xmlns:a16="http://schemas.microsoft.com/office/drawing/2014/main" id="{30E57912-6FD6-4A45-BAA3-E46B144BACE7}"/>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0783A363-502B-FD41-8663-2CB0302F9835}" type="slidenum">
              <a:rPr kumimoji="0" lang="en-GB" altLang="zh-CN" b="0">
                <a:solidFill>
                  <a:srgbClr val="FFFFFF"/>
                </a:solidFill>
                <a:latin typeface="Gulim" panose="020B0600000101010101" pitchFamily="34" charset="-127"/>
                <a:ea typeface="Gulim" panose="020B0600000101010101" pitchFamily="34" charset="-127"/>
              </a:rPr>
              <a:pPr eaLnBrk="1" hangingPunct="1"/>
              <a:t>150</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63843" name="Rectangle 8">
            <a:extLst>
              <a:ext uri="{FF2B5EF4-FFF2-40B4-BE49-F238E27FC236}">
                <a16:creationId xmlns:a16="http://schemas.microsoft.com/office/drawing/2014/main" id="{097872EC-EEAB-5940-9A06-1613E8BBA61E}"/>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2.Scrum </a:t>
            </a:r>
            <a:r>
              <a:rPr lang="zh-CN" altLang="en-US">
                <a:ea typeface="宋体" panose="02010600030101010101" pitchFamily="2" charset="-122"/>
              </a:rPr>
              <a:t>角色 </a:t>
            </a:r>
            <a:r>
              <a:rPr lang="en-US" altLang="zh-CN">
                <a:ea typeface="宋体" panose="02010600030101010101" pitchFamily="2" charset="-122"/>
              </a:rPr>
              <a:t>– Scrum Master</a:t>
            </a:r>
          </a:p>
        </p:txBody>
      </p:sp>
      <p:sp>
        <p:nvSpPr>
          <p:cNvPr id="163844" name="Rectangle 9">
            <a:extLst>
              <a:ext uri="{FF2B5EF4-FFF2-40B4-BE49-F238E27FC236}">
                <a16:creationId xmlns:a16="http://schemas.microsoft.com/office/drawing/2014/main" id="{7E404878-7437-AC4D-9AE1-0FACF99B53C7}"/>
              </a:ext>
            </a:extLst>
          </p:cNvPr>
          <p:cNvSpPr>
            <a:spLocks noGrp="1"/>
          </p:cNvSpPr>
          <p:nvPr>
            <p:ph type="body" idx="1"/>
          </p:nvPr>
        </p:nvSpPr>
        <p:spPr bwMode="auto">
          <a:xfrm>
            <a:off x="457200" y="1417638"/>
            <a:ext cx="822960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Char char="u"/>
            </a:pPr>
            <a:r>
              <a:rPr lang="en-US" altLang="zh-CN" sz="2400"/>
              <a:t>Scrum Master </a:t>
            </a:r>
            <a:r>
              <a:rPr lang="zh-CN" altLang="en-US" sz="2400"/>
              <a:t>还有如下责任</a:t>
            </a:r>
          </a:p>
          <a:p>
            <a:pPr lvl="1" eaLnBrk="1" hangingPunct="1">
              <a:buFont typeface="Wingdings" pitchFamily="2" charset="2"/>
              <a:buChar char="Ø"/>
            </a:pPr>
            <a:r>
              <a:rPr lang="zh-CN" altLang="en-US"/>
              <a:t>与其它角色配合</a:t>
            </a:r>
            <a:r>
              <a:rPr lang="en-US" altLang="zh-CN"/>
              <a:t>.</a:t>
            </a:r>
          </a:p>
          <a:p>
            <a:pPr lvl="1" eaLnBrk="1" hangingPunct="1">
              <a:buFont typeface="Wingdings" pitchFamily="2" charset="2"/>
              <a:buChar char="Ø"/>
            </a:pPr>
            <a:r>
              <a:rPr lang="zh-CN" altLang="en-US"/>
              <a:t>训练团队，提高生产率</a:t>
            </a:r>
            <a:r>
              <a:rPr lang="en-US" altLang="zh-CN"/>
              <a:t>.</a:t>
            </a:r>
          </a:p>
          <a:p>
            <a:pPr lvl="1" eaLnBrk="1" hangingPunct="1">
              <a:buFont typeface="Wingdings" pitchFamily="2" charset="2"/>
              <a:buChar char="Ø"/>
            </a:pPr>
            <a:r>
              <a:rPr lang="zh-CN" altLang="en-US"/>
              <a:t>培训产品所有者和干系人，确保</a:t>
            </a:r>
            <a:r>
              <a:rPr lang="en-US" altLang="zh-CN"/>
              <a:t>Scrum</a:t>
            </a:r>
            <a:r>
              <a:rPr lang="zh-CN" altLang="en-US"/>
              <a:t>流程的执行</a:t>
            </a:r>
          </a:p>
          <a:p>
            <a:pPr lvl="1" eaLnBrk="1" hangingPunct="1">
              <a:buFont typeface="Wingdings" pitchFamily="2" charset="2"/>
              <a:buChar char="Ø"/>
            </a:pPr>
            <a:r>
              <a:rPr lang="zh-CN" altLang="en-US"/>
              <a:t>确保一切工作按照既定的规范来运行</a:t>
            </a:r>
            <a:r>
              <a:rPr lang="en-US" altLang="zh-CN"/>
              <a:t>.</a:t>
            </a:r>
          </a:p>
          <a:p>
            <a:pPr lvl="1" eaLnBrk="1" hangingPunct="1">
              <a:buFont typeface="Wingdings" pitchFamily="2" charset="2"/>
              <a:buChar char="Ø"/>
            </a:pPr>
            <a:r>
              <a:rPr lang="zh-CN" altLang="en-US"/>
              <a:t>规划并进行必要的改进</a:t>
            </a:r>
            <a:r>
              <a:rPr lang="en-US" altLang="zh-CN"/>
              <a:t>.</a:t>
            </a:r>
          </a:p>
          <a:p>
            <a:pPr lvl="1" eaLnBrk="1" hangingPunct="1">
              <a:buFont typeface="Wingdings" pitchFamily="2" charset="2"/>
              <a:buChar char="Ø"/>
            </a:pPr>
            <a:r>
              <a:rPr lang="zh-CN" altLang="en-US"/>
              <a:t>推动会议的召开</a:t>
            </a:r>
            <a:r>
              <a:rPr lang="en-US" altLang="zh-CN"/>
              <a:t>.</a:t>
            </a:r>
          </a:p>
          <a:p>
            <a:pPr lvl="1" eaLnBrk="1" hangingPunct="1">
              <a:buFont typeface="Wingdings" pitchFamily="2" charset="2"/>
              <a:buChar char="Ø"/>
            </a:pPr>
            <a:r>
              <a:rPr lang="zh-CN" altLang="en-US"/>
              <a:t>维护障碍列表</a:t>
            </a:r>
          </a:p>
          <a:p>
            <a:pPr lvl="1" eaLnBrk="1" hangingPunct="1">
              <a:buFont typeface="Wingdings" pitchFamily="2" charset="2"/>
              <a:buChar char="Ø"/>
            </a:pPr>
            <a:r>
              <a:rPr lang="zh-CN" altLang="en-US"/>
              <a:t>维护</a:t>
            </a:r>
            <a:r>
              <a:rPr lang="en-US" altLang="zh-CN"/>
              <a:t>Scrum</a:t>
            </a:r>
            <a:r>
              <a:rPr lang="zh-CN" altLang="en-US"/>
              <a:t>过程改进列表</a:t>
            </a:r>
          </a:p>
          <a:p>
            <a:pPr eaLnBrk="1" hangingPunct="1">
              <a:buFont typeface="Wingdings" pitchFamily="2" charset="2"/>
              <a:buChar char="u"/>
            </a:pPr>
            <a:r>
              <a:rPr lang="zh-CN" altLang="en-US" sz="2400"/>
              <a:t>优秀的 </a:t>
            </a:r>
            <a:r>
              <a:rPr lang="en-US" altLang="zh-CN" sz="2400"/>
              <a:t>Scrum Master </a:t>
            </a:r>
            <a:r>
              <a:rPr lang="zh-CN" altLang="en-US" sz="2400"/>
              <a:t>应当是专注的、有决心的、有领导才能</a:t>
            </a:r>
            <a:r>
              <a:rPr lang="en-US" altLang="zh-CN" sz="2400"/>
              <a:t>.</a:t>
            </a:r>
          </a:p>
          <a:p>
            <a:pPr eaLnBrk="1" hangingPunct="1"/>
            <a:endParaRPr lang="en-US" altLang="zh-CN"/>
          </a:p>
        </p:txBody>
      </p:sp>
    </p:spTree>
  </p:cSld>
  <p:clrMapOvr>
    <a:masterClrMapping/>
  </p:clrMapOvr>
  <p:transition spd="slow"/>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4">
            <a:extLst>
              <a:ext uri="{FF2B5EF4-FFF2-40B4-BE49-F238E27FC236}">
                <a16:creationId xmlns:a16="http://schemas.microsoft.com/office/drawing/2014/main" id="{A549A900-F8AC-BC4B-A92A-7F94660DBF04}"/>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423A41D2-B4F2-DE4B-A127-E4B265FD16CF}" type="slidenum">
              <a:rPr kumimoji="0" lang="en-GB" altLang="zh-CN" b="0">
                <a:solidFill>
                  <a:srgbClr val="FFFFFF"/>
                </a:solidFill>
                <a:latin typeface="Gulim" panose="020B0600000101010101" pitchFamily="34" charset="-127"/>
                <a:ea typeface="Gulim" panose="020B0600000101010101" pitchFamily="34" charset="-127"/>
              </a:rPr>
              <a:pPr eaLnBrk="1" hangingPunct="1"/>
              <a:t>151</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64867" name="Rectangle 10">
            <a:extLst>
              <a:ext uri="{FF2B5EF4-FFF2-40B4-BE49-F238E27FC236}">
                <a16:creationId xmlns:a16="http://schemas.microsoft.com/office/drawing/2014/main" id="{D4CA531C-FB46-ED44-A671-D8EDE62C6222}"/>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2.Scrum </a:t>
            </a:r>
            <a:r>
              <a:rPr lang="zh-CN" altLang="en-US">
                <a:ea typeface="宋体" panose="02010600030101010101" pitchFamily="2" charset="-122"/>
              </a:rPr>
              <a:t>角色</a:t>
            </a:r>
            <a:r>
              <a:rPr lang="en-US" altLang="zh-CN">
                <a:ea typeface="宋体" panose="02010600030101010101" pitchFamily="2" charset="-122"/>
              </a:rPr>
              <a:t>– Product Owner</a:t>
            </a:r>
          </a:p>
        </p:txBody>
      </p:sp>
      <p:sp>
        <p:nvSpPr>
          <p:cNvPr id="164868" name="Rectangle 11">
            <a:extLst>
              <a:ext uri="{FF2B5EF4-FFF2-40B4-BE49-F238E27FC236}">
                <a16:creationId xmlns:a16="http://schemas.microsoft.com/office/drawing/2014/main" id="{E0936FFD-C58F-CF44-8445-CE98DD3317FA}"/>
              </a:ext>
            </a:extLst>
          </p:cNvPr>
          <p:cNvSpPr>
            <a:spLocks noGrp="1"/>
          </p:cNvSpPr>
          <p:nvPr>
            <p:ph type="body" idx="1"/>
          </p:nvPr>
        </p:nvSpPr>
        <p:spPr bwMode="auto">
          <a:xfrm>
            <a:off x="457200" y="1417638"/>
            <a:ext cx="8229600" cy="5054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400"/>
              <a:t>产品所有者代表投资方的利益，确保交付的产品与期望的一致</a:t>
            </a:r>
            <a:r>
              <a:rPr lang="en-US" altLang="zh-CN" sz="2400"/>
              <a:t> </a:t>
            </a:r>
            <a:r>
              <a:rPr lang="zh-CN" altLang="en-US" sz="2400"/>
              <a:t>（提供更好的投资回报</a:t>
            </a:r>
            <a:r>
              <a:rPr lang="en-US" altLang="zh-CN" sz="2400"/>
              <a:t>).</a:t>
            </a:r>
          </a:p>
          <a:p>
            <a:pPr lvl="1" eaLnBrk="1" hangingPunct="1">
              <a:buFont typeface="Wingdings" pitchFamily="2" charset="2"/>
              <a:buChar char="Ø"/>
            </a:pPr>
            <a:r>
              <a:rPr lang="en-US" altLang="zh-CN" sz="2400"/>
              <a:t>Product Owner</a:t>
            </a:r>
            <a:r>
              <a:rPr lang="zh-CN" altLang="en-US" sz="2400"/>
              <a:t>决定产品具有哪些功能</a:t>
            </a:r>
            <a:r>
              <a:rPr lang="en-US" altLang="zh-CN" sz="2400"/>
              <a:t>.</a:t>
            </a:r>
          </a:p>
          <a:p>
            <a:pPr eaLnBrk="1" hangingPunct="1"/>
            <a:r>
              <a:rPr lang="en-US" altLang="zh-CN" sz="2400"/>
              <a:t>Product Owner’s</a:t>
            </a:r>
            <a:r>
              <a:rPr lang="zh-CN" altLang="en-US" sz="2400"/>
              <a:t>的主要责任是创建和维护产品需求清单</a:t>
            </a:r>
            <a:r>
              <a:rPr lang="en-US" altLang="zh-CN" sz="2400"/>
              <a:t>, </a:t>
            </a:r>
            <a:r>
              <a:rPr lang="zh-CN" altLang="en-US" sz="2400"/>
              <a:t>即管理项目的范围</a:t>
            </a:r>
            <a:r>
              <a:rPr lang="en-US" altLang="zh-CN" sz="2400"/>
              <a:t>.</a:t>
            </a:r>
          </a:p>
          <a:p>
            <a:pPr eaLnBrk="1" hangingPunct="1"/>
            <a:r>
              <a:rPr lang="en-US" altLang="zh-CN" sz="2400"/>
              <a:t>Product Owner </a:t>
            </a:r>
            <a:r>
              <a:rPr lang="zh-CN" altLang="en-US" sz="2400"/>
              <a:t>还有如下责任</a:t>
            </a:r>
            <a:r>
              <a:rPr lang="en-US" altLang="zh-CN" sz="2400"/>
              <a:t>:</a:t>
            </a:r>
          </a:p>
          <a:p>
            <a:pPr lvl="1" eaLnBrk="1" hangingPunct="1">
              <a:buFont typeface="Wingdings" pitchFamily="2" charset="2"/>
              <a:buChar char="Ø"/>
            </a:pPr>
            <a:r>
              <a:rPr lang="zh-CN" altLang="en-US" sz="2400"/>
              <a:t>计划项目的发布，什么时间、向什么人等</a:t>
            </a:r>
            <a:r>
              <a:rPr lang="en-US" altLang="zh-CN" sz="2400"/>
              <a:t>.</a:t>
            </a:r>
          </a:p>
          <a:p>
            <a:pPr lvl="1" eaLnBrk="1" hangingPunct="1">
              <a:buFont typeface="Wingdings" pitchFamily="2" charset="2"/>
              <a:buChar char="Ø"/>
            </a:pPr>
            <a:r>
              <a:rPr lang="zh-CN" altLang="en-US" sz="2400"/>
              <a:t>对每次</a:t>
            </a:r>
            <a:r>
              <a:rPr lang="en-US" altLang="zh-CN" sz="2400"/>
              <a:t>Sprint</a:t>
            </a:r>
            <a:r>
              <a:rPr lang="zh-CN" altLang="en-US" sz="2400"/>
              <a:t>的结果进行评审和批准</a:t>
            </a:r>
            <a:endParaRPr lang="en-US" altLang="zh-CN" sz="2400"/>
          </a:p>
        </p:txBody>
      </p:sp>
    </p:spTree>
  </p:cSld>
  <p:clrMapOvr>
    <a:masterClrMapping/>
  </p:clrMapOvr>
  <p:transition spd="slow"/>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4">
            <a:extLst>
              <a:ext uri="{FF2B5EF4-FFF2-40B4-BE49-F238E27FC236}">
                <a16:creationId xmlns:a16="http://schemas.microsoft.com/office/drawing/2014/main" id="{4D98F98F-75F0-7A4F-9CE3-31816E2C9631}"/>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091D2B08-2B9F-3140-8CBE-92957D4207B4}" type="slidenum">
              <a:rPr kumimoji="0" lang="en-GB" altLang="zh-CN" b="0">
                <a:solidFill>
                  <a:srgbClr val="FFFFFF"/>
                </a:solidFill>
                <a:latin typeface="Gulim" panose="020B0600000101010101" pitchFamily="34" charset="-127"/>
                <a:ea typeface="Gulim" panose="020B0600000101010101" pitchFamily="34" charset="-127"/>
              </a:rPr>
              <a:pPr eaLnBrk="1" hangingPunct="1"/>
              <a:t>152</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65891" name="Rectangle 10">
            <a:extLst>
              <a:ext uri="{FF2B5EF4-FFF2-40B4-BE49-F238E27FC236}">
                <a16:creationId xmlns:a16="http://schemas.microsoft.com/office/drawing/2014/main" id="{D4E4E06B-B9F0-664A-91AC-7BBCC74E2C75}"/>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2.Scrum </a:t>
            </a:r>
            <a:r>
              <a:rPr lang="zh-CN" altLang="en-US">
                <a:ea typeface="宋体" panose="02010600030101010101" pitchFamily="2" charset="-122"/>
              </a:rPr>
              <a:t>角色</a:t>
            </a:r>
            <a:r>
              <a:rPr lang="en-US" altLang="zh-CN">
                <a:ea typeface="宋体" panose="02010600030101010101" pitchFamily="2" charset="-122"/>
              </a:rPr>
              <a:t>– Product Owner</a:t>
            </a:r>
            <a:endParaRPr lang="zh-CN" altLang="en-US">
              <a:ea typeface="宋体" panose="02010600030101010101" pitchFamily="2" charset="-122"/>
            </a:endParaRPr>
          </a:p>
        </p:txBody>
      </p:sp>
      <p:sp>
        <p:nvSpPr>
          <p:cNvPr id="165892" name="Rectangle 11">
            <a:extLst>
              <a:ext uri="{FF2B5EF4-FFF2-40B4-BE49-F238E27FC236}">
                <a16:creationId xmlns:a16="http://schemas.microsoft.com/office/drawing/2014/main" id="{E54EBF4D-2AC5-4748-921A-7AAF7CF51463}"/>
              </a:ext>
            </a:extLst>
          </p:cNvPr>
          <p:cNvSpPr>
            <a:spLocks noGrp="1"/>
          </p:cNvSpPr>
          <p:nvPr>
            <p:ph type="body" idx="1"/>
          </p:nvPr>
        </p:nvSpPr>
        <p:spPr bwMode="auto">
          <a:xfrm>
            <a:off x="457200" y="1624013"/>
            <a:ext cx="8229600" cy="4983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Char char="u"/>
            </a:pPr>
            <a:r>
              <a:rPr lang="zh-CN" altLang="en-US" sz="2400"/>
              <a:t>参与</a:t>
            </a:r>
            <a:r>
              <a:rPr lang="en-US" altLang="zh-CN" sz="2400"/>
              <a:t>Scrum</a:t>
            </a:r>
            <a:r>
              <a:rPr lang="zh-CN" altLang="en-US" sz="2400"/>
              <a:t>会议</a:t>
            </a:r>
          </a:p>
          <a:p>
            <a:pPr lvl="1" eaLnBrk="1" hangingPunct="1">
              <a:buFont typeface="Wingdings" pitchFamily="2" charset="2"/>
              <a:buChar char="Ø"/>
            </a:pPr>
            <a:r>
              <a:rPr lang="zh-CN" altLang="en-US"/>
              <a:t>迭代计划会议</a:t>
            </a:r>
          </a:p>
          <a:p>
            <a:pPr lvl="1" eaLnBrk="1" hangingPunct="1">
              <a:buFont typeface="Wingdings" pitchFamily="2" charset="2"/>
              <a:buChar char="Ø"/>
            </a:pPr>
            <a:r>
              <a:rPr lang="zh-CN" altLang="en-US"/>
              <a:t>团队进展跟踪会议</a:t>
            </a:r>
          </a:p>
          <a:p>
            <a:pPr lvl="1" eaLnBrk="1" hangingPunct="1">
              <a:buFont typeface="Wingdings" pitchFamily="2" charset="2"/>
              <a:buChar char="Ø"/>
            </a:pPr>
            <a:r>
              <a:rPr lang="zh-CN" altLang="en-US"/>
              <a:t>迭代评审和回顾会议</a:t>
            </a:r>
          </a:p>
          <a:p>
            <a:pPr lvl="1" eaLnBrk="1" hangingPunct="1">
              <a:buFont typeface="Wingdings" pitchFamily="2" charset="2"/>
              <a:buChar char="u"/>
            </a:pPr>
            <a:endParaRPr lang="zh-CN" altLang="en-US"/>
          </a:p>
          <a:p>
            <a:pPr eaLnBrk="1" hangingPunct="1">
              <a:buFont typeface="Wingdings" pitchFamily="2" charset="2"/>
              <a:buChar char="u"/>
            </a:pPr>
            <a:r>
              <a:rPr lang="zh-CN" altLang="en-US" sz="2400"/>
              <a:t>能够随时回答团队工作中产生的各项和产品</a:t>
            </a:r>
            <a:r>
              <a:rPr lang="en-US" altLang="zh-CN" sz="2400"/>
              <a:t>/</a:t>
            </a:r>
            <a:r>
              <a:rPr lang="zh-CN" altLang="en-US" sz="2400"/>
              <a:t>业务相关的问题</a:t>
            </a:r>
          </a:p>
          <a:p>
            <a:pPr eaLnBrk="1" hangingPunct="1">
              <a:buFont typeface="Wingdings" pitchFamily="2" charset="2"/>
              <a:buChar char="u"/>
            </a:pPr>
            <a:endParaRPr lang="en-US" altLang="zh-CN"/>
          </a:p>
          <a:p>
            <a:pPr eaLnBrk="1" hangingPunct="1">
              <a:buFont typeface="Wingdings" pitchFamily="2" charset="2"/>
              <a:buChar char="u"/>
            </a:pPr>
            <a:r>
              <a:rPr lang="en-US" altLang="zh-CN" sz="2400"/>
              <a:t>Product Owner </a:t>
            </a:r>
            <a:r>
              <a:rPr lang="zh-CN" altLang="en-US" sz="2400"/>
              <a:t>的角色一般由客户担当，作为服务提供商的公司无法设定优先级</a:t>
            </a:r>
            <a:r>
              <a:rPr lang="en-US" altLang="zh-CN" sz="2400"/>
              <a:t>.</a:t>
            </a:r>
          </a:p>
          <a:p>
            <a:pPr eaLnBrk="1" hangingPunct="1"/>
            <a:endParaRPr lang="en-US" altLang="zh-CN"/>
          </a:p>
          <a:p>
            <a:pPr eaLnBrk="1" hangingPunct="1"/>
            <a:endParaRPr lang="zh-CN" altLang="en-US"/>
          </a:p>
        </p:txBody>
      </p:sp>
    </p:spTree>
  </p:cSld>
  <p:clrMapOvr>
    <a:masterClrMapping/>
  </p:clrMapOvr>
  <p:transition spd="slow"/>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4">
            <a:extLst>
              <a:ext uri="{FF2B5EF4-FFF2-40B4-BE49-F238E27FC236}">
                <a16:creationId xmlns:a16="http://schemas.microsoft.com/office/drawing/2014/main" id="{E0A9CF82-164C-7A46-8294-6831899FCD32}"/>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8AFD6952-1F4F-5245-88BF-B8E5F3ADCF0C}" type="slidenum">
              <a:rPr kumimoji="0" lang="en-GB" altLang="zh-CN" b="0">
                <a:solidFill>
                  <a:srgbClr val="FFFFFF"/>
                </a:solidFill>
                <a:latin typeface="Gulim" panose="020B0600000101010101" pitchFamily="34" charset="-127"/>
                <a:ea typeface="Gulim" panose="020B0600000101010101" pitchFamily="34" charset="-127"/>
              </a:rPr>
              <a:pPr eaLnBrk="1" hangingPunct="1"/>
              <a:t>153</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66915" name="Rectangle 10">
            <a:extLst>
              <a:ext uri="{FF2B5EF4-FFF2-40B4-BE49-F238E27FC236}">
                <a16:creationId xmlns:a16="http://schemas.microsoft.com/office/drawing/2014/main" id="{3C4E1802-6885-9E45-838B-261A72652DD3}"/>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2.Scrum </a:t>
            </a:r>
            <a:r>
              <a:rPr lang="zh-CN" altLang="en-US">
                <a:ea typeface="宋体" panose="02010600030101010101" pitchFamily="2" charset="-122"/>
              </a:rPr>
              <a:t>角色 </a:t>
            </a:r>
            <a:r>
              <a:rPr lang="en-US" altLang="zh-CN">
                <a:ea typeface="宋体" panose="02010600030101010101" pitchFamily="2" charset="-122"/>
              </a:rPr>
              <a:t>– </a:t>
            </a:r>
            <a:r>
              <a:rPr lang="zh-CN" altLang="en-US">
                <a:ea typeface="宋体" panose="02010600030101010101" pitchFamily="2" charset="-122"/>
              </a:rPr>
              <a:t>客户与管理层</a:t>
            </a:r>
          </a:p>
        </p:txBody>
      </p:sp>
      <p:sp>
        <p:nvSpPr>
          <p:cNvPr id="166916" name="Rectangle 11">
            <a:extLst>
              <a:ext uri="{FF2B5EF4-FFF2-40B4-BE49-F238E27FC236}">
                <a16:creationId xmlns:a16="http://schemas.microsoft.com/office/drawing/2014/main" id="{46DB8A0B-3A78-E240-AB6E-0D6BDE058EC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Char char="u"/>
            </a:pPr>
            <a:r>
              <a:rPr lang="zh-CN" altLang="en-US" sz="2400"/>
              <a:t>客户和管理的角色是可选的，需要时才设立</a:t>
            </a:r>
            <a:endParaRPr lang="en-US" altLang="zh-CN" sz="2400"/>
          </a:p>
          <a:p>
            <a:pPr eaLnBrk="1" hangingPunct="1">
              <a:buFont typeface="Wingdings" pitchFamily="2" charset="2"/>
              <a:buChar char="u"/>
            </a:pPr>
            <a:r>
              <a:rPr lang="zh-CN" altLang="en-US" sz="2400"/>
              <a:t>客户</a:t>
            </a:r>
            <a:r>
              <a:rPr lang="en-US" altLang="zh-CN" sz="2400"/>
              <a:t>:</a:t>
            </a:r>
          </a:p>
          <a:p>
            <a:pPr lvl="1" eaLnBrk="1" hangingPunct="1">
              <a:buFont typeface="Wingdings" pitchFamily="2" charset="2"/>
              <a:buChar char="Ø"/>
            </a:pPr>
            <a:r>
              <a:rPr lang="zh-CN" altLang="en-US"/>
              <a:t>是产品的最终用户</a:t>
            </a:r>
            <a:r>
              <a:rPr lang="en-US" altLang="zh-CN"/>
              <a:t> </a:t>
            </a:r>
          </a:p>
          <a:p>
            <a:pPr lvl="1" eaLnBrk="1" hangingPunct="1">
              <a:buFont typeface="Wingdings" pitchFamily="2" charset="2"/>
              <a:buChar char="Ø"/>
            </a:pPr>
            <a:r>
              <a:rPr lang="zh-CN" altLang="en-US"/>
              <a:t>通过 </a:t>
            </a:r>
            <a:r>
              <a:rPr lang="en-US" altLang="zh-CN"/>
              <a:t>Product Owner</a:t>
            </a:r>
            <a:r>
              <a:rPr lang="zh-CN" altLang="en-US"/>
              <a:t>来设定对产品的期望</a:t>
            </a:r>
          </a:p>
          <a:p>
            <a:pPr lvl="1" eaLnBrk="1" hangingPunct="1">
              <a:buFont typeface="Wingdings" pitchFamily="2" charset="2"/>
              <a:buChar char="Ø"/>
            </a:pPr>
            <a:r>
              <a:rPr lang="zh-CN" altLang="en-US"/>
              <a:t>把当前的业务传达给项目</a:t>
            </a:r>
            <a:r>
              <a:rPr lang="en-US" altLang="zh-CN"/>
              <a:t>.</a:t>
            </a:r>
          </a:p>
          <a:p>
            <a:pPr eaLnBrk="1" hangingPunct="1"/>
            <a:endParaRPr lang="zh-CN" altLang="en-US"/>
          </a:p>
          <a:p>
            <a:pPr eaLnBrk="1" hangingPunct="1">
              <a:buFont typeface="Wingdings" pitchFamily="2" charset="2"/>
              <a:buChar char="u"/>
            </a:pPr>
            <a:r>
              <a:rPr lang="zh-CN" altLang="en-US" sz="2400"/>
              <a:t>管理层</a:t>
            </a:r>
            <a:r>
              <a:rPr lang="en-US" altLang="zh-CN" sz="2400"/>
              <a:t>:</a:t>
            </a:r>
          </a:p>
          <a:p>
            <a:pPr lvl="1" eaLnBrk="1" hangingPunct="1">
              <a:buFont typeface="Wingdings" pitchFamily="2" charset="2"/>
              <a:buChar char="Ø"/>
            </a:pPr>
            <a:r>
              <a:rPr lang="zh-CN" altLang="en-US"/>
              <a:t>公司高级管理层</a:t>
            </a:r>
            <a:r>
              <a:rPr lang="en-US" altLang="zh-CN"/>
              <a:t>,</a:t>
            </a:r>
            <a:r>
              <a:rPr lang="zh-CN" altLang="en-US"/>
              <a:t>代表公司在项目中的利益</a:t>
            </a:r>
            <a:r>
              <a:rPr lang="en-US" altLang="zh-CN"/>
              <a:t>.</a:t>
            </a:r>
          </a:p>
          <a:p>
            <a:pPr lvl="1" eaLnBrk="1" hangingPunct="1">
              <a:buFont typeface="Wingdings" pitchFamily="2" charset="2"/>
              <a:buChar char="Ø"/>
            </a:pPr>
            <a:r>
              <a:rPr lang="zh-CN" altLang="en-US"/>
              <a:t>通过</a:t>
            </a:r>
            <a:r>
              <a:rPr lang="en-US" altLang="zh-CN"/>
              <a:t>Product Owner</a:t>
            </a:r>
            <a:r>
              <a:rPr lang="zh-CN" altLang="en-US"/>
              <a:t>来传达公司的利益和优先级（</a:t>
            </a:r>
            <a:r>
              <a:rPr lang="en-US" altLang="zh-CN"/>
              <a:t>priorities </a:t>
            </a:r>
            <a:r>
              <a:rPr lang="zh-CN" altLang="en-US"/>
              <a:t>）</a:t>
            </a:r>
          </a:p>
          <a:p>
            <a:pPr lvl="1" eaLnBrk="1" hangingPunct="1"/>
            <a:endParaRPr lang="zh-CN" altLang="en-US"/>
          </a:p>
        </p:txBody>
      </p:sp>
    </p:spTree>
  </p:cSld>
  <p:clrMapOvr>
    <a:masterClrMapping/>
  </p:clrMapOvr>
  <p:transition spd="slow"/>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93B6652-908A-5441-B5FD-3CCA05E54B8F}"/>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C7F6C88D-7A69-414B-B3BD-54DC47337259}" type="slidenum">
              <a:rPr kumimoji="0" lang="en-US" altLang="ko-KR" b="0">
                <a:solidFill>
                  <a:srgbClr val="FFFFFF"/>
                </a:solidFill>
                <a:latin typeface="Gulim" panose="020B0600000101010101" pitchFamily="34" charset="-127"/>
                <a:ea typeface="Gulim" panose="020B0600000101010101" pitchFamily="34" charset="-127"/>
              </a:rPr>
              <a:pPr eaLnBrk="1" hangingPunct="1"/>
              <a:t>154</a:t>
            </a:fld>
            <a:endParaRPr kumimoji="0" lang="en-US" altLang="ko-KR" b="0">
              <a:solidFill>
                <a:srgbClr val="FFFFFF"/>
              </a:solidFill>
              <a:latin typeface="Gulim" panose="020B0600000101010101" pitchFamily="34" charset="-127"/>
              <a:ea typeface="Gulim" panose="020B0600000101010101" pitchFamily="34" charset="-127"/>
            </a:endParaRPr>
          </a:p>
        </p:txBody>
      </p:sp>
      <p:sp>
        <p:nvSpPr>
          <p:cNvPr id="167939" name="TextBox 3">
            <a:extLst>
              <a:ext uri="{FF2B5EF4-FFF2-40B4-BE49-F238E27FC236}">
                <a16:creationId xmlns:a16="http://schemas.microsoft.com/office/drawing/2014/main" id="{3CA7F3F7-2AB3-6341-BEBC-1B98105D5358}"/>
              </a:ext>
            </a:extLst>
          </p:cNvPr>
          <p:cNvSpPr txBox="1">
            <a:spLocks noChangeArrowheads="1"/>
          </p:cNvSpPr>
          <p:nvPr/>
        </p:nvSpPr>
        <p:spPr bwMode="auto">
          <a:xfrm>
            <a:off x="1116013" y="115888"/>
            <a:ext cx="7127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3600">
                <a:solidFill>
                  <a:schemeClr val="bg1"/>
                </a:solidFill>
              </a:rPr>
              <a:t>二、</a:t>
            </a:r>
            <a:r>
              <a:rPr lang="en-US" altLang="zh-CN" sz="3600">
                <a:solidFill>
                  <a:schemeClr val="bg1"/>
                </a:solidFill>
              </a:rPr>
              <a:t>Scrum</a:t>
            </a:r>
            <a:endParaRPr lang="zh-CN" altLang="en-US" sz="3600">
              <a:solidFill>
                <a:schemeClr val="bg1"/>
              </a:solidFill>
            </a:endParaRPr>
          </a:p>
        </p:txBody>
      </p:sp>
      <p:sp>
        <p:nvSpPr>
          <p:cNvPr id="167940" name="TextBox 4">
            <a:extLst>
              <a:ext uri="{FF2B5EF4-FFF2-40B4-BE49-F238E27FC236}">
                <a16:creationId xmlns:a16="http://schemas.microsoft.com/office/drawing/2014/main" id="{4FBE816F-473F-BB47-829A-35FB558C01EC}"/>
              </a:ext>
            </a:extLst>
          </p:cNvPr>
          <p:cNvSpPr txBox="1">
            <a:spLocks noChangeArrowheads="1"/>
          </p:cNvSpPr>
          <p:nvPr/>
        </p:nvSpPr>
        <p:spPr bwMode="auto">
          <a:xfrm>
            <a:off x="2471738" y="1684338"/>
            <a:ext cx="5040312"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概述</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的角色</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实践和工作产品</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敏捷开发中的估计方法</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测试驱动开发</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应用</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支持工具和模板</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一些常见的误解</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创建团队项目</a:t>
            </a:r>
            <a:endParaRPr lang="en-US" altLang="zh-CN" sz="2400">
              <a:solidFill>
                <a:schemeClr val="tx1"/>
              </a:solidFill>
            </a:endParaRPr>
          </a:p>
        </p:txBody>
      </p:sp>
      <p:sp>
        <p:nvSpPr>
          <p:cNvPr id="4" name="右箭头 3">
            <a:extLst>
              <a:ext uri="{FF2B5EF4-FFF2-40B4-BE49-F238E27FC236}">
                <a16:creationId xmlns:a16="http://schemas.microsoft.com/office/drawing/2014/main" id="{B4F850BA-AA11-7F4B-BEEB-CF783595A7CB}"/>
              </a:ext>
            </a:extLst>
          </p:cNvPr>
          <p:cNvSpPr/>
          <p:nvPr/>
        </p:nvSpPr>
        <p:spPr bwMode="auto">
          <a:xfrm>
            <a:off x="1908175" y="2566988"/>
            <a:ext cx="508000" cy="504825"/>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
        <p:nvSpPr>
          <p:cNvPr id="167942" name="AutoShape 6">
            <a:extLst>
              <a:ext uri="{FF2B5EF4-FFF2-40B4-BE49-F238E27FC236}">
                <a16:creationId xmlns:a16="http://schemas.microsoft.com/office/drawing/2014/main" id="{7B01B396-2C7C-694B-828C-5F25A561CAFB}"/>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4">
            <a:extLst>
              <a:ext uri="{FF2B5EF4-FFF2-40B4-BE49-F238E27FC236}">
                <a16:creationId xmlns:a16="http://schemas.microsoft.com/office/drawing/2014/main" id="{CF09739D-DDB9-B143-94D0-AE7B93C26BA2}"/>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86D9C88C-9BD9-D542-AC04-87AD85CC2405}" type="slidenum">
              <a:rPr kumimoji="0" lang="en-GB" altLang="zh-CN" b="0">
                <a:solidFill>
                  <a:srgbClr val="FFFFFF"/>
                </a:solidFill>
                <a:latin typeface="Gulim" panose="020B0600000101010101" pitchFamily="34" charset="-127"/>
                <a:ea typeface="Gulim" panose="020B0600000101010101" pitchFamily="34" charset="-127"/>
              </a:rPr>
              <a:pPr eaLnBrk="1" hangingPunct="1"/>
              <a:t>155</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68963" name="Rectangle 11">
            <a:extLst>
              <a:ext uri="{FF2B5EF4-FFF2-40B4-BE49-F238E27FC236}">
                <a16:creationId xmlns:a16="http://schemas.microsoft.com/office/drawing/2014/main" id="{8388057A-60AD-0445-9787-F87C63004EB0}"/>
              </a:ext>
            </a:extLst>
          </p:cNvPr>
          <p:cNvSpPr>
            <a:spLocks noGrp="1" noChangeArrowheads="1"/>
          </p:cNvSpPr>
          <p:nvPr>
            <p:ph type="title"/>
          </p:nvPr>
        </p:nvSpPr>
        <p:spPr bwMode="auto">
          <a:xfrm>
            <a:off x="457200" y="274638"/>
            <a:ext cx="8472488"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sz="2800">
                <a:latin typeface="黑体" panose="02010609060101010101" pitchFamily="49" charset="-122"/>
                <a:ea typeface="黑体" panose="02010609060101010101" pitchFamily="49" charset="-122"/>
              </a:rPr>
              <a:t>3.1</a:t>
            </a:r>
            <a:r>
              <a:rPr lang="zh-CN" altLang="en-US" sz="2800">
                <a:latin typeface="黑体" panose="02010609060101010101" pitchFamily="49" charset="-122"/>
                <a:ea typeface="黑体" panose="02010609060101010101" pitchFamily="49" charset="-122"/>
              </a:rPr>
              <a:t>产品需求清单 </a:t>
            </a:r>
            <a:r>
              <a:rPr lang="en-US" altLang="zh-CN" sz="2800">
                <a:latin typeface="黑体" panose="02010609060101010101" pitchFamily="49" charset="-122"/>
                <a:ea typeface="黑体" panose="02010609060101010101" pitchFamily="49" charset="-122"/>
              </a:rPr>
              <a:t>Product Backlog (1/4) – </a:t>
            </a:r>
            <a:r>
              <a:rPr lang="zh-CN" altLang="en-US" sz="2800">
                <a:latin typeface="黑体" panose="02010609060101010101" pitchFamily="49" charset="-122"/>
                <a:ea typeface="黑体" panose="02010609060101010101" pitchFamily="49" charset="-122"/>
              </a:rPr>
              <a:t>概论</a:t>
            </a:r>
          </a:p>
        </p:txBody>
      </p:sp>
      <p:sp>
        <p:nvSpPr>
          <p:cNvPr id="168964" name="Rectangle 12">
            <a:extLst>
              <a:ext uri="{FF2B5EF4-FFF2-40B4-BE49-F238E27FC236}">
                <a16:creationId xmlns:a16="http://schemas.microsoft.com/office/drawing/2014/main" id="{D32B5F04-8FB2-6240-958B-D2197B5E838D}"/>
              </a:ext>
            </a:extLst>
          </p:cNvPr>
          <p:cNvSpPr>
            <a:spLocks noGrp="1"/>
          </p:cNvSpPr>
          <p:nvPr>
            <p:ph type="body" idx="1"/>
          </p:nvPr>
        </p:nvSpPr>
        <p:spPr bwMode="auto">
          <a:xfrm>
            <a:off x="457200" y="1557338"/>
            <a:ext cx="8229600" cy="4568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Char char="u"/>
            </a:pPr>
            <a:r>
              <a:rPr lang="zh-CN" altLang="en-US" sz="2400"/>
              <a:t>基本上，产品需求清单是为了实现产品的功能所需要的工作的列表</a:t>
            </a:r>
            <a:endParaRPr lang="en-US" altLang="zh-CN" sz="2400"/>
          </a:p>
          <a:p>
            <a:pPr eaLnBrk="1" hangingPunct="1">
              <a:buFont typeface="Wingdings" pitchFamily="2" charset="2"/>
              <a:buChar char="u"/>
            </a:pPr>
            <a:r>
              <a:rPr lang="zh-CN" altLang="en-US" sz="2400"/>
              <a:t>产品需求清单是</a:t>
            </a:r>
            <a:r>
              <a:rPr lang="zh-CN" altLang="en-US" sz="2400">
                <a:solidFill>
                  <a:srgbClr val="FF0000"/>
                </a:solidFill>
              </a:rPr>
              <a:t>不断完善的</a:t>
            </a:r>
            <a:r>
              <a:rPr lang="en-US" altLang="zh-CN" sz="2400"/>
              <a:t>.</a:t>
            </a:r>
          </a:p>
          <a:p>
            <a:pPr eaLnBrk="1" hangingPunct="1">
              <a:buFont typeface="Wingdings" pitchFamily="2" charset="2"/>
              <a:buChar char="u"/>
            </a:pPr>
            <a:r>
              <a:rPr lang="zh-CN" altLang="en-US" sz="2400"/>
              <a:t>产品需求清单也可称为</a:t>
            </a:r>
            <a:r>
              <a:rPr lang="en-US" altLang="zh-CN" sz="2400"/>
              <a:t>User Stories </a:t>
            </a:r>
            <a:r>
              <a:rPr lang="zh-CN" altLang="en-US" sz="2400"/>
              <a:t>，因为它们能够给产品的用户带来价值</a:t>
            </a:r>
            <a:r>
              <a:rPr lang="en-US" altLang="zh-CN" sz="2400"/>
              <a:t>.</a:t>
            </a:r>
          </a:p>
          <a:p>
            <a:pPr eaLnBrk="1" hangingPunct="1">
              <a:buFont typeface="Wingdings" pitchFamily="2" charset="2"/>
              <a:buChar char="u"/>
            </a:pPr>
            <a:r>
              <a:rPr lang="zh-CN" altLang="en-US" sz="2400"/>
              <a:t>在一次迭代中要能够实现产品需求清单，如果不能全部实现要进行分解</a:t>
            </a:r>
            <a:r>
              <a:rPr lang="en-US" altLang="zh-CN" sz="2400">
                <a:sym typeface="Wingdings" pitchFamily="2" charset="2"/>
              </a:rPr>
              <a:t>.</a:t>
            </a:r>
            <a:r>
              <a:rPr lang="en-US" altLang="zh-CN" sz="2400"/>
              <a:t> </a:t>
            </a:r>
          </a:p>
        </p:txBody>
      </p:sp>
    </p:spTree>
  </p:cSld>
  <p:clrMapOvr>
    <a:masterClrMapping/>
  </p:clrMapOvr>
  <p:transition spd="slow"/>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4">
            <a:extLst>
              <a:ext uri="{FF2B5EF4-FFF2-40B4-BE49-F238E27FC236}">
                <a16:creationId xmlns:a16="http://schemas.microsoft.com/office/drawing/2014/main" id="{A183CB72-8870-DA43-AE11-A16461F6B3DE}"/>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679F961A-F672-8C47-A9E4-03BF15653922}" type="slidenum">
              <a:rPr kumimoji="0" lang="en-GB" altLang="zh-CN" b="0">
                <a:solidFill>
                  <a:srgbClr val="FFFFFF"/>
                </a:solidFill>
                <a:latin typeface="Gulim" panose="020B0600000101010101" pitchFamily="34" charset="-127"/>
                <a:ea typeface="Gulim" panose="020B0600000101010101" pitchFamily="34" charset="-127"/>
              </a:rPr>
              <a:pPr eaLnBrk="1" hangingPunct="1"/>
              <a:t>156</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69987" name="Rectangle 10">
            <a:extLst>
              <a:ext uri="{FF2B5EF4-FFF2-40B4-BE49-F238E27FC236}">
                <a16:creationId xmlns:a16="http://schemas.microsoft.com/office/drawing/2014/main" id="{EE5A3960-C772-7F4F-939B-500573010F0A}"/>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3.1</a:t>
            </a:r>
            <a:r>
              <a:rPr lang="zh-CN" altLang="en-US">
                <a:ea typeface="宋体" panose="02010600030101010101" pitchFamily="2" charset="-122"/>
              </a:rPr>
              <a:t>产品需求清单</a:t>
            </a:r>
            <a:r>
              <a:rPr lang="en-US" altLang="zh-CN">
                <a:ea typeface="宋体" panose="02010600030101010101" pitchFamily="2" charset="-122"/>
              </a:rPr>
              <a:t> (2/4) – </a:t>
            </a:r>
            <a:r>
              <a:rPr lang="zh-CN" altLang="en-US">
                <a:ea typeface="宋体" panose="02010600030101010101" pitchFamily="2" charset="-122"/>
              </a:rPr>
              <a:t>构成</a:t>
            </a:r>
          </a:p>
        </p:txBody>
      </p:sp>
      <p:sp>
        <p:nvSpPr>
          <p:cNvPr id="169988" name="Rectangle 11">
            <a:extLst>
              <a:ext uri="{FF2B5EF4-FFF2-40B4-BE49-F238E27FC236}">
                <a16:creationId xmlns:a16="http://schemas.microsoft.com/office/drawing/2014/main" id="{FE2D7FC0-AA94-F64F-A6A7-434F78427987}"/>
              </a:ext>
            </a:extLst>
          </p:cNvPr>
          <p:cNvSpPr>
            <a:spLocks noGrp="1"/>
          </p:cNvSpPr>
          <p:nvPr>
            <p:ph type="body" idx="1"/>
          </p:nvPr>
        </p:nvSpPr>
        <p:spPr bwMode="auto">
          <a:xfrm>
            <a:off x="457200" y="1417638"/>
            <a:ext cx="8229600" cy="4708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2400">
                <a:ea typeface="宋体" panose="02010600030101010101" pitchFamily="2" charset="-122"/>
              </a:rPr>
              <a:t>Product Owner</a:t>
            </a:r>
            <a:r>
              <a:rPr lang="zh-CN" altLang="en-US" sz="2400">
                <a:ea typeface="宋体" panose="02010600030101010101" pitchFamily="2" charset="-122"/>
              </a:rPr>
              <a:t>负责创建最初的产品需求清单，一开始是不完整的</a:t>
            </a:r>
            <a:r>
              <a:rPr lang="en-US" altLang="zh-CN" sz="2400">
                <a:ea typeface="宋体" panose="02010600030101010101" pitchFamily="2" charset="-122"/>
              </a:rPr>
              <a:t>.</a:t>
            </a:r>
          </a:p>
          <a:p>
            <a:pPr eaLnBrk="1" hangingPunct="1"/>
            <a:r>
              <a:rPr lang="zh-CN" altLang="en-US" sz="2400">
                <a:ea typeface="宋体" panose="02010600030101010101" pitchFamily="2" charset="-122"/>
              </a:rPr>
              <a:t>产品需求清单</a:t>
            </a:r>
            <a:r>
              <a:rPr lang="zh-CN" altLang="en-US" sz="2400">
                <a:solidFill>
                  <a:srgbClr val="FF0000"/>
                </a:solidFill>
                <a:ea typeface="宋体" panose="02010600030101010101" pitchFamily="2" charset="-122"/>
              </a:rPr>
              <a:t>来源</a:t>
            </a:r>
            <a:r>
              <a:rPr lang="zh-CN" altLang="en-US" sz="2400">
                <a:ea typeface="宋体" panose="02010600030101010101" pitchFamily="2" charset="-122"/>
              </a:rPr>
              <a:t>于</a:t>
            </a:r>
            <a:r>
              <a:rPr lang="en-US" altLang="zh-CN" sz="2400">
                <a:ea typeface="宋体" panose="02010600030101010101" pitchFamily="2" charset="-122"/>
              </a:rPr>
              <a:t>:</a:t>
            </a:r>
          </a:p>
          <a:p>
            <a:pPr lvl="1" eaLnBrk="1" hangingPunct="1">
              <a:buFont typeface="Wingdings" pitchFamily="2" charset="2"/>
              <a:buChar char="Ø"/>
            </a:pPr>
            <a:r>
              <a:rPr lang="zh-CN" altLang="en-US" sz="2400">
                <a:ea typeface="宋体" panose="02010600030101010101" pitchFamily="2" charset="-122"/>
              </a:rPr>
              <a:t>客户</a:t>
            </a:r>
            <a:r>
              <a:rPr lang="en-US" altLang="zh-CN" sz="2400">
                <a:ea typeface="宋体" panose="02010600030101010101" pitchFamily="2" charset="-122"/>
              </a:rPr>
              <a:t>; </a:t>
            </a:r>
            <a:r>
              <a:rPr lang="zh-CN" altLang="en-US" sz="2400">
                <a:ea typeface="宋体" panose="02010600030101010101" pitchFamily="2" charset="-122"/>
              </a:rPr>
              <a:t>标书</a:t>
            </a:r>
            <a:r>
              <a:rPr lang="en-US" altLang="zh-CN" sz="2400">
                <a:ea typeface="宋体" panose="02010600030101010101" pitchFamily="2" charset="-122"/>
              </a:rPr>
              <a:t>, </a:t>
            </a:r>
            <a:r>
              <a:rPr lang="zh-CN" altLang="en-US" sz="2400">
                <a:ea typeface="宋体" panose="02010600030101010101" pitchFamily="2" charset="-122"/>
              </a:rPr>
              <a:t>需求规格说明等</a:t>
            </a:r>
            <a:r>
              <a:rPr lang="en-US" altLang="zh-CN" sz="2400">
                <a:ea typeface="宋体" panose="02010600030101010101" pitchFamily="2" charset="-122"/>
              </a:rPr>
              <a:t>.</a:t>
            </a:r>
          </a:p>
          <a:p>
            <a:pPr lvl="1" eaLnBrk="1" hangingPunct="1">
              <a:buFont typeface="Wingdings" pitchFamily="2" charset="2"/>
              <a:buChar char="Ø"/>
            </a:pPr>
            <a:r>
              <a:rPr lang="en-US" altLang="zh-CN" sz="2400">
                <a:ea typeface="宋体" panose="02010600030101010101" pitchFamily="2" charset="-122"/>
              </a:rPr>
              <a:t>Scrum</a:t>
            </a:r>
            <a:r>
              <a:rPr lang="zh-CN" altLang="en-US" sz="2400">
                <a:ea typeface="宋体" panose="02010600030101010101" pitchFamily="2" charset="-122"/>
              </a:rPr>
              <a:t>团队的想法</a:t>
            </a:r>
            <a:r>
              <a:rPr lang="en-US" altLang="zh-CN" sz="2400">
                <a:ea typeface="宋体" panose="02010600030101010101" pitchFamily="2" charset="-122"/>
              </a:rPr>
              <a:t>; </a:t>
            </a:r>
            <a:r>
              <a:rPr lang="zh-CN" altLang="en-US" sz="2400">
                <a:ea typeface="宋体" panose="02010600030101010101" pitchFamily="2" charset="-122"/>
              </a:rPr>
              <a:t>增强型新功能等</a:t>
            </a:r>
            <a:r>
              <a:rPr lang="en-US" altLang="zh-CN" sz="2400">
                <a:ea typeface="宋体" panose="02010600030101010101" pitchFamily="2" charset="-122"/>
              </a:rPr>
              <a:t>.</a:t>
            </a:r>
          </a:p>
          <a:p>
            <a:pPr lvl="1" eaLnBrk="1" hangingPunct="1">
              <a:buFont typeface="Wingdings" pitchFamily="2" charset="2"/>
              <a:buChar char="Ø"/>
            </a:pPr>
            <a:r>
              <a:rPr lang="zh-CN" altLang="en-US" sz="2400">
                <a:ea typeface="宋体" panose="02010600030101010101" pitchFamily="2" charset="-122"/>
              </a:rPr>
              <a:t>现有产品的迭代增量</a:t>
            </a:r>
            <a:r>
              <a:rPr lang="en-US" altLang="zh-CN" sz="2400">
                <a:ea typeface="宋体" panose="02010600030101010101" pitchFamily="2" charset="-122"/>
              </a:rPr>
              <a:t>; </a:t>
            </a:r>
            <a:r>
              <a:rPr lang="zh-CN" altLang="en-US" sz="2400">
                <a:ea typeface="宋体" panose="02010600030101010101" pitchFamily="2" charset="-122"/>
              </a:rPr>
              <a:t>已知错误</a:t>
            </a:r>
            <a:r>
              <a:rPr lang="en-US" altLang="zh-CN" sz="2400">
                <a:ea typeface="宋体" panose="02010600030101010101" pitchFamily="2" charset="-122"/>
              </a:rPr>
              <a:t>, </a:t>
            </a:r>
            <a:r>
              <a:rPr lang="zh-CN" altLang="en-US" sz="2400">
                <a:ea typeface="宋体" panose="02010600030101010101" pitchFamily="2" charset="-122"/>
              </a:rPr>
              <a:t>技术问题等</a:t>
            </a:r>
            <a:r>
              <a:rPr lang="en-US" altLang="zh-CN" sz="2400">
                <a:ea typeface="宋体" panose="02010600030101010101" pitchFamily="2" charset="-122"/>
              </a:rPr>
              <a:t>.</a:t>
            </a:r>
          </a:p>
          <a:p>
            <a:pPr eaLnBrk="1" hangingPunct="1"/>
            <a:r>
              <a:rPr lang="zh-CN" altLang="en-US" sz="2400">
                <a:ea typeface="宋体" panose="02010600030101010101" pitchFamily="2" charset="-122"/>
              </a:rPr>
              <a:t>比较好的做法是</a:t>
            </a:r>
            <a:r>
              <a:rPr lang="en-US" altLang="zh-CN" sz="2400">
                <a:ea typeface="宋体" panose="02010600030101010101" pitchFamily="2" charset="-122"/>
              </a:rPr>
              <a:t>Product Owner</a:t>
            </a:r>
            <a:r>
              <a:rPr lang="zh-CN" altLang="en-US" sz="2400">
                <a:ea typeface="宋体" panose="02010600030101010101" pitchFamily="2" charset="-122"/>
              </a:rPr>
              <a:t> 、</a:t>
            </a:r>
            <a:r>
              <a:rPr lang="en-US" altLang="zh-CN" sz="2400">
                <a:ea typeface="宋体" panose="02010600030101010101" pitchFamily="2" charset="-122"/>
              </a:rPr>
              <a:t>Scrum</a:t>
            </a:r>
            <a:r>
              <a:rPr lang="zh-CN" altLang="en-US" sz="2400">
                <a:ea typeface="宋体" panose="02010600030101010101" pitchFamily="2" charset="-122"/>
              </a:rPr>
              <a:t>团队、客户</a:t>
            </a:r>
            <a:r>
              <a:rPr lang="en-US" altLang="zh-CN" sz="2400">
                <a:ea typeface="宋体" panose="02010600030101010101" pitchFamily="2" charset="-122"/>
              </a:rPr>
              <a:t>/</a:t>
            </a:r>
            <a:r>
              <a:rPr lang="zh-CN" altLang="en-US" sz="2400">
                <a:ea typeface="宋体" panose="02010600030101010101" pitchFamily="2" charset="-122"/>
              </a:rPr>
              <a:t>管理以及其它相关方（如相关的</a:t>
            </a:r>
            <a:r>
              <a:rPr lang="en-US" altLang="zh-CN" sz="2400">
                <a:ea typeface="宋体" panose="02010600030101010101" pitchFamily="2" charset="-122"/>
              </a:rPr>
              <a:t>Scrum</a:t>
            </a:r>
            <a:r>
              <a:rPr lang="zh-CN" altLang="en-US" sz="2400">
                <a:ea typeface="宋体" panose="02010600030101010101" pitchFamily="2" charset="-122"/>
              </a:rPr>
              <a:t>团队）举行</a:t>
            </a:r>
            <a:r>
              <a:rPr lang="zh-CN" altLang="en-US" sz="2400">
                <a:solidFill>
                  <a:srgbClr val="FF0000"/>
                </a:solidFill>
                <a:ea typeface="宋体" panose="02010600030101010101" pitchFamily="2" charset="-122"/>
              </a:rPr>
              <a:t>一次或者多次研讨会</a:t>
            </a:r>
            <a:endParaRPr lang="en-US" altLang="zh-CN" sz="2400">
              <a:solidFill>
                <a:srgbClr val="FF0000"/>
              </a:solidFill>
              <a:ea typeface="宋体" panose="02010600030101010101" pitchFamily="2" charset="-122"/>
            </a:endParaRPr>
          </a:p>
        </p:txBody>
      </p:sp>
    </p:spTree>
  </p:cSld>
  <p:clrMapOvr>
    <a:masterClrMapping/>
  </p:clrMapOvr>
  <p:transition spd="slow"/>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灯片编号占位符 4">
            <a:extLst>
              <a:ext uri="{FF2B5EF4-FFF2-40B4-BE49-F238E27FC236}">
                <a16:creationId xmlns:a16="http://schemas.microsoft.com/office/drawing/2014/main" id="{B3FB4877-FF1C-F84B-8012-B6A8A5A61805}"/>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7D55CD05-3439-C14E-A77F-FE71F06031C7}" type="slidenum">
              <a:rPr kumimoji="0" lang="en-GB" altLang="zh-CN" b="0">
                <a:solidFill>
                  <a:srgbClr val="FFFFFF"/>
                </a:solidFill>
                <a:latin typeface="Gulim" panose="020B0600000101010101" pitchFamily="34" charset="-127"/>
                <a:ea typeface="Gulim" panose="020B0600000101010101" pitchFamily="34" charset="-127"/>
              </a:rPr>
              <a:pPr eaLnBrk="1" hangingPunct="1"/>
              <a:t>157</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71011" name="Rectangle 22">
            <a:extLst>
              <a:ext uri="{FF2B5EF4-FFF2-40B4-BE49-F238E27FC236}">
                <a16:creationId xmlns:a16="http://schemas.microsoft.com/office/drawing/2014/main" id="{6CF9F5F4-0E85-BD46-AACE-C9AE8C53933A}"/>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3.1</a:t>
            </a:r>
            <a:r>
              <a:rPr lang="zh-CN" altLang="en-US">
                <a:ea typeface="宋体" panose="02010600030101010101" pitchFamily="2" charset="-122"/>
              </a:rPr>
              <a:t>产品需求清单</a:t>
            </a:r>
            <a:r>
              <a:rPr lang="en-US" altLang="zh-CN">
                <a:ea typeface="宋体" panose="02010600030101010101" pitchFamily="2" charset="-122"/>
              </a:rPr>
              <a:t> (3/4) – </a:t>
            </a:r>
            <a:r>
              <a:rPr lang="zh-CN" altLang="en-US">
                <a:ea typeface="宋体" panose="02010600030101010101" pitchFamily="2" charset="-122"/>
              </a:rPr>
              <a:t>估计</a:t>
            </a:r>
          </a:p>
        </p:txBody>
      </p:sp>
      <p:sp>
        <p:nvSpPr>
          <p:cNvPr id="171012" name="Rectangle 23">
            <a:extLst>
              <a:ext uri="{FF2B5EF4-FFF2-40B4-BE49-F238E27FC236}">
                <a16:creationId xmlns:a16="http://schemas.microsoft.com/office/drawing/2014/main" id="{D35F6F85-C919-004B-9233-43B8FF5C56EF}"/>
              </a:ext>
            </a:extLst>
          </p:cNvPr>
          <p:cNvSpPr>
            <a:spLocks noGrp="1"/>
          </p:cNvSpPr>
          <p:nvPr>
            <p:ph type="body" idx="1"/>
          </p:nvPr>
        </p:nvSpPr>
        <p:spPr bwMode="auto">
          <a:xfrm>
            <a:off x="349250" y="1214438"/>
            <a:ext cx="8229600" cy="4729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2400">
                <a:ea typeface="宋体" panose="02010600030101010101" pitchFamily="2" charset="-122"/>
              </a:rPr>
              <a:t>Scrum</a:t>
            </a:r>
            <a:r>
              <a:rPr lang="zh-CN" altLang="en-US" sz="2400">
                <a:ea typeface="宋体" panose="02010600030101010101" pitchFamily="2" charset="-122"/>
              </a:rPr>
              <a:t>团队对产品需求清单的每一项的规模提供初步的估计，通常采用事件点作为单位</a:t>
            </a:r>
            <a:r>
              <a:rPr lang="en-US" altLang="zh-CN" sz="2400">
                <a:ea typeface="宋体" panose="02010600030101010101" pitchFamily="2" charset="-122"/>
              </a:rPr>
              <a:t>Story Points (</a:t>
            </a:r>
            <a:r>
              <a:rPr lang="zh-CN" altLang="en-US" sz="2400">
                <a:ea typeface="宋体" panose="02010600030101010101" pitchFamily="2" charset="-122"/>
              </a:rPr>
              <a:t>模糊的</a:t>
            </a:r>
            <a:r>
              <a:rPr lang="en-US" altLang="zh-CN" sz="2400">
                <a:ea typeface="宋体" panose="02010600030101010101" pitchFamily="2" charset="-122"/>
              </a:rPr>
              <a:t>).</a:t>
            </a:r>
          </a:p>
          <a:p>
            <a:pPr lvl="1" eaLnBrk="1" hangingPunct="1">
              <a:buFont typeface="Wingdings" pitchFamily="2" charset="2"/>
              <a:buChar char="Ø"/>
            </a:pPr>
            <a:r>
              <a:rPr lang="zh-CN" altLang="en-US" sz="2000"/>
              <a:t>也可采用人天或者人小时作为单位，但容易混淆：</a:t>
            </a:r>
            <a:endParaRPr lang="en-US" altLang="zh-CN" sz="2000"/>
          </a:p>
          <a:p>
            <a:pPr lvl="1" eaLnBrk="1" hangingPunct="1">
              <a:buFont typeface="Wingdings" pitchFamily="2" charset="2"/>
              <a:buNone/>
            </a:pPr>
            <a:r>
              <a:rPr lang="en-US" altLang="zh-CN" sz="2000"/>
              <a:t>   </a:t>
            </a:r>
            <a:r>
              <a:rPr lang="zh-CN" altLang="en-US" sz="2000"/>
              <a:t> </a:t>
            </a:r>
            <a:r>
              <a:rPr lang="en-US" altLang="zh-CN" sz="2000"/>
              <a:t>a) </a:t>
            </a:r>
            <a:r>
              <a:rPr lang="zh-CN" altLang="en-US" sz="2000"/>
              <a:t>实际的规模 </a:t>
            </a:r>
            <a:r>
              <a:rPr lang="en-US" altLang="zh-CN" sz="2000"/>
              <a:t>b) </a:t>
            </a:r>
            <a:r>
              <a:rPr lang="zh-CN" altLang="en-US" sz="2000"/>
              <a:t>时间的单位</a:t>
            </a:r>
            <a:r>
              <a:rPr lang="en-US" altLang="zh-CN" sz="2000"/>
              <a:t>.</a:t>
            </a:r>
          </a:p>
          <a:p>
            <a:pPr lvl="1" eaLnBrk="1" hangingPunct="1">
              <a:buFont typeface="Wingdings" pitchFamily="2" charset="2"/>
              <a:buChar char="Ø"/>
            </a:pPr>
            <a:r>
              <a:rPr lang="zh-CN" altLang="en-US" sz="2000"/>
              <a:t>精确的估计值可以在</a:t>
            </a:r>
            <a:r>
              <a:rPr lang="en-US" altLang="zh-CN" sz="2000"/>
              <a:t>Sprint </a:t>
            </a:r>
            <a:r>
              <a:rPr lang="zh-CN" altLang="en-US" sz="2000"/>
              <a:t>规划时给出</a:t>
            </a:r>
            <a:r>
              <a:rPr lang="en-US" altLang="zh-CN" sz="2000"/>
              <a:t>, </a:t>
            </a:r>
            <a:r>
              <a:rPr lang="zh-CN" altLang="en-US" sz="2000"/>
              <a:t>当前阶段没有足够的信息</a:t>
            </a:r>
            <a:r>
              <a:rPr lang="en-US" altLang="zh-CN" sz="2000"/>
              <a:t>.</a:t>
            </a:r>
          </a:p>
          <a:p>
            <a:pPr lvl="1" eaLnBrk="1" hangingPunct="1">
              <a:buFont typeface="Wingdings" pitchFamily="2" charset="2"/>
              <a:buChar char="Ø"/>
            </a:pPr>
            <a:r>
              <a:rPr lang="zh-CN" altLang="en-US" sz="2000"/>
              <a:t>规模的相对值才有意义</a:t>
            </a:r>
            <a:r>
              <a:rPr lang="en-US" altLang="zh-CN" sz="2000"/>
              <a:t>.</a:t>
            </a:r>
          </a:p>
          <a:p>
            <a:pPr lvl="1" eaLnBrk="1" hangingPunct="1">
              <a:buFont typeface="Wingdings" pitchFamily="2" charset="2"/>
              <a:buChar char="Ø"/>
            </a:pPr>
            <a:r>
              <a:rPr lang="zh-CN" altLang="en-US" sz="2000"/>
              <a:t>这个估计值有助于确定优先级</a:t>
            </a:r>
            <a:r>
              <a:rPr lang="en-US" altLang="zh-CN" sz="2000"/>
              <a:t>; </a:t>
            </a:r>
          </a:p>
        </p:txBody>
      </p:sp>
      <p:sp>
        <p:nvSpPr>
          <p:cNvPr id="171013" name="Text Box 13">
            <a:extLst>
              <a:ext uri="{FF2B5EF4-FFF2-40B4-BE49-F238E27FC236}">
                <a16:creationId xmlns:a16="http://schemas.microsoft.com/office/drawing/2014/main" id="{AC5D5FE6-A551-F74C-9B11-651ED8CDCA0E}"/>
              </a:ext>
            </a:extLst>
          </p:cNvPr>
          <p:cNvSpPr txBox="1">
            <a:spLocks noChangeArrowheads="1"/>
          </p:cNvSpPr>
          <p:nvPr/>
        </p:nvSpPr>
        <p:spPr bwMode="auto">
          <a:xfrm>
            <a:off x="5759450" y="4678363"/>
            <a:ext cx="1406525"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2400">
                <a:solidFill>
                  <a:schemeClr val="accent2"/>
                </a:solidFill>
              </a:rPr>
              <a:t>所需时间</a:t>
            </a:r>
          </a:p>
        </p:txBody>
      </p:sp>
      <p:sp>
        <p:nvSpPr>
          <p:cNvPr id="171014" name="Text Box 14">
            <a:extLst>
              <a:ext uri="{FF2B5EF4-FFF2-40B4-BE49-F238E27FC236}">
                <a16:creationId xmlns:a16="http://schemas.microsoft.com/office/drawing/2014/main" id="{159614D1-6F57-2944-857D-549905CE5740}"/>
              </a:ext>
            </a:extLst>
          </p:cNvPr>
          <p:cNvSpPr txBox="1">
            <a:spLocks noChangeArrowheads="1"/>
          </p:cNvSpPr>
          <p:nvPr/>
        </p:nvSpPr>
        <p:spPr bwMode="auto">
          <a:xfrm>
            <a:off x="2359025" y="5070475"/>
            <a:ext cx="1406525"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2400">
                <a:solidFill>
                  <a:schemeClr val="accent2"/>
                </a:solidFill>
              </a:rPr>
              <a:t>团队速度</a:t>
            </a:r>
          </a:p>
        </p:txBody>
      </p:sp>
      <p:sp>
        <p:nvSpPr>
          <p:cNvPr id="171015" name="Text Box 15">
            <a:extLst>
              <a:ext uri="{FF2B5EF4-FFF2-40B4-BE49-F238E27FC236}">
                <a16:creationId xmlns:a16="http://schemas.microsoft.com/office/drawing/2014/main" id="{46C0A9DE-2CE2-6948-8941-21AE906EB0F7}"/>
              </a:ext>
            </a:extLst>
          </p:cNvPr>
          <p:cNvSpPr txBox="1">
            <a:spLocks noChangeArrowheads="1"/>
          </p:cNvSpPr>
          <p:nvPr/>
        </p:nvSpPr>
        <p:spPr bwMode="auto">
          <a:xfrm>
            <a:off x="2381250" y="4330700"/>
            <a:ext cx="1406525"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2400">
                <a:solidFill>
                  <a:schemeClr val="accent2"/>
                </a:solidFill>
              </a:rPr>
              <a:t>产品规模</a:t>
            </a:r>
          </a:p>
        </p:txBody>
      </p:sp>
      <p:sp>
        <p:nvSpPr>
          <p:cNvPr id="171016" name="AutoShape 16">
            <a:extLst>
              <a:ext uri="{FF2B5EF4-FFF2-40B4-BE49-F238E27FC236}">
                <a16:creationId xmlns:a16="http://schemas.microsoft.com/office/drawing/2014/main" id="{96C80577-15CD-1E47-98CE-937FF5B50316}"/>
              </a:ext>
            </a:extLst>
          </p:cNvPr>
          <p:cNvSpPr>
            <a:spLocks noChangeArrowheads="1"/>
          </p:cNvSpPr>
          <p:nvPr/>
        </p:nvSpPr>
        <p:spPr bwMode="auto">
          <a:xfrm>
            <a:off x="4411663" y="4808538"/>
            <a:ext cx="1122362" cy="246062"/>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pic>
        <p:nvPicPr>
          <p:cNvPr id="171017" name="Ink 9">
            <a:extLst>
              <a:ext uri="{FF2B5EF4-FFF2-40B4-BE49-F238E27FC236}">
                <a16:creationId xmlns:a16="http://schemas.microsoft.com/office/drawing/2014/main" id="{574D032C-2413-B845-ABB2-DE4432AA8C29}"/>
              </a:ext>
            </a:extLst>
          </p:cNvPr>
          <p:cNvPicPr>
            <a:picLocks noRot="1" noChangeAspect="1" noEditPoints="1" noChangeArrowheads="1" noChangeShapeType="1"/>
          </p:cNvPicPr>
          <p:nvPr/>
        </p:nvPicPr>
        <p:blipFill>
          <a:blip r:embed="rId2">
            <a:extLst>
              <a:ext uri="{28A0092B-C50C-407E-A947-70E740481C1C}">
                <a14:useLocalDpi xmlns:a14="http://schemas.microsoft.com/office/drawing/2010/main" val="0"/>
              </a:ext>
            </a:extLst>
          </a:blip>
          <a:srcRect/>
          <a:stretch>
            <a:fillRect/>
          </a:stretch>
        </p:blipFill>
        <p:spPr bwMode="auto">
          <a:xfrm>
            <a:off x="2147483647" y="2147483647"/>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4">
            <a:extLst>
              <a:ext uri="{FF2B5EF4-FFF2-40B4-BE49-F238E27FC236}">
                <a16:creationId xmlns:a16="http://schemas.microsoft.com/office/drawing/2014/main" id="{F19273CC-2274-C947-9947-EF9C1EE820E6}"/>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A9C17F69-899B-274E-85A7-543CDF79CE4C}" type="slidenum">
              <a:rPr kumimoji="0" lang="en-GB" altLang="zh-CN" b="0">
                <a:solidFill>
                  <a:srgbClr val="FFFFFF"/>
                </a:solidFill>
                <a:latin typeface="Gulim" panose="020B0600000101010101" pitchFamily="34" charset="-127"/>
                <a:ea typeface="Gulim" panose="020B0600000101010101" pitchFamily="34" charset="-127"/>
              </a:rPr>
              <a:pPr eaLnBrk="1" hangingPunct="1"/>
              <a:t>158</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72035" name="Rectangle 8">
            <a:extLst>
              <a:ext uri="{FF2B5EF4-FFF2-40B4-BE49-F238E27FC236}">
                <a16:creationId xmlns:a16="http://schemas.microsoft.com/office/drawing/2014/main" id="{CEE84EA4-B26B-6D42-BEF3-5881020E03DD}"/>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3.1</a:t>
            </a:r>
            <a:r>
              <a:rPr lang="zh-CN" altLang="en-US">
                <a:ea typeface="宋体" panose="02010600030101010101" pitchFamily="2" charset="-122"/>
              </a:rPr>
              <a:t>产品需求清单</a:t>
            </a:r>
            <a:r>
              <a:rPr lang="en-US" altLang="zh-CN">
                <a:ea typeface="宋体" panose="02010600030101010101" pitchFamily="2" charset="-122"/>
              </a:rPr>
              <a:t> (4/4) –  </a:t>
            </a:r>
            <a:r>
              <a:rPr lang="zh-CN" altLang="en-US">
                <a:ea typeface="宋体" panose="02010600030101010101" pitchFamily="2" charset="-122"/>
              </a:rPr>
              <a:t>优先级</a:t>
            </a:r>
          </a:p>
        </p:txBody>
      </p:sp>
      <p:sp>
        <p:nvSpPr>
          <p:cNvPr id="172036" name="Rectangle 9">
            <a:extLst>
              <a:ext uri="{FF2B5EF4-FFF2-40B4-BE49-F238E27FC236}">
                <a16:creationId xmlns:a16="http://schemas.microsoft.com/office/drawing/2014/main" id="{0E05BEDD-E456-AA4B-89B6-CFFCF2B8E498}"/>
              </a:ext>
            </a:extLst>
          </p:cNvPr>
          <p:cNvSpPr>
            <a:spLocks noGrp="1"/>
          </p:cNvSpPr>
          <p:nvPr>
            <p:ph type="body" idx="1"/>
          </p:nvPr>
        </p:nvSpPr>
        <p:spPr bwMode="auto">
          <a:xfrm>
            <a:off x="457200" y="1182688"/>
            <a:ext cx="8229600" cy="4983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800">
                <a:ea typeface="宋体" panose="02010600030101010101" pitchFamily="2" charset="-122"/>
              </a:rPr>
              <a:t>优先级是产品需求清单中的主要问题</a:t>
            </a:r>
            <a:r>
              <a:rPr lang="en-US" altLang="zh-CN" sz="2800">
                <a:ea typeface="宋体" panose="02010600030101010101" pitchFamily="2" charset="-122"/>
              </a:rPr>
              <a:t>.</a:t>
            </a:r>
          </a:p>
          <a:p>
            <a:pPr lvl="1" eaLnBrk="1" hangingPunct="1">
              <a:buFont typeface="Wingdings" pitchFamily="2" charset="2"/>
              <a:buChar char="Ø"/>
            </a:pPr>
            <a:r>
              <a:rPr lang="zh-CN" altLang="en-US" sz="2000"/>
              <a:t>优先级不但反映了客户的价值也反映了风险</a:t>
            </a:r>
            <a:r>
              <a:rPr lang="en-US" altLang="zh-CN" sz="2000"/>
              <a:t>.</a:t>
            </a:r>
          </a:p>
          <a:p>
            <a:pPr lvl="1" eaLnBrk="1" hangingPunct="1">
              <a:buFont typeface="Wingdings" pitchFamily="2" charset="2"/>
              <a:buChar char="Ø"/>
            </a:pPr>
            <a:r>
              <a:rPr lang="zh-CN" altLang="en-US" sz="2000"/>
              <a:t>产品所有者</a:t>
            </a:r>
            <a:r>
              <a:rPr lang="en-US" altLang="zh-CN" sz="2000"/>
              <a:t>-PO </a:t>
            </a:r>
            <a:r>
              <a:rPr lang="zh-CN" altLang="en-US" sz="2000"/>
              <a:t>设定优先级</a:t>
            </a:r>
            <a:r>
              <a:rPr lang="en-US" altLang="zh-CN" sz="2000"/>
              <a:t>.</a:t>
            </a:r>
          </a:p>
          <a:p>
            <a:pPr lvl="1" eaLnBrk="1" hangingPunct="1">
              <a:buFont typeface="Wingdings" pitchFamily="2" charset="2"/>
              <a:buChar char="Ø"/>
            </a:pPr>
            <a:r>
              <a:rPr lang="zh-CN" altLang="en-US" sz="2000"/>
              <a:t>清单中的每一项的优先级是唯一的</a:t>
            </a:r>
            <a:r>
              <a:rPr lang="en-US" altLang="zh-CN" sz="2000"/>
              <a:t>, </a:t>
            </a:r>
            <a:r>
              <a:rPr lang="zh-CN" altLang="en-US" sz="2000"/>
              <a:t>但可以对它们进行分类</a:t>
            </a:r>
          </a:p>
          <a:p>
            <a:pPr lvl="1" eaLnBrk="1" hangingPunct="1">
              <a:buFont typeface="Wingdings" pitchFamily="2" charset="2"/>
              <a:buChar char="Ø"/>
            </a:pPr>
            <a:r>
              <a:rPr lang="zh-CN" altLang="en-US" sz="2000"/>
              <a:t>优先级可以在项目的任何时候进行更改</a:t>
            </a:r>
            <a:r>
              <a:rPr lang="en-US" altLang="zh-CN" sz="2000"/>
              <a:t>; </a:t>
            </a:r>
            <a:r>
              <a:rPr lang="zh-CN" altLang="en-US" sz="2000"/>
              <a:t>如新的重要的功能可以直接给较高的优先级</a:t>
            </a:r>
            <a:r>
              <a:rPr lang="en-US" altLang="zh-CN" sz="2000"/>
              <a:t>.</a:t>
            </a:r>
          </a:p>
          <a:p>
            <a:pPr eaLnBrk="1" hangingPunct="1"/>
            <a:endParaRPr lang="en-US" altLang="zh-CN">
              <a:ea typeface="宋体" panose="02010600030101010101" pitchFamily="2" charset="-122"/>
            </a:endParaRPr>
          </a:p>
          <a:p>
            <a:pPr eaLnBrk="1" hangingPunct="1"/>
            <a:r>
              <a:rPr lang="zh-CN" altLang="en-US" sz="2800">
                <a:ea typeface="宋体" panose="02010600030101010101" pitchFamily="2" charset="-122"/>
              </a:rPr>
              <a:t>确定优先级考虑：</a:t>
            </a:r>
          </a:p>
          <a:p>
            <a:pPr lvl="1" eaLnBrk="1" hangingPunct="1">
              <a:buFont typeface="Wingdings" pitchFamily="2" charset="2"/>
              <a:buChar char="Ø"/>
            </a:pPr>
            <a:r>
              <a:rPr lang="zh-CN" altLang="en-US" sz="2000"/>
              <a:t>价值</a:t>
            </a:r>
          </a:p>
          <a:p>
            <a:pPr lvl="1" eaLnBrk="1" hangingPunct="1">
              <a:buFont typeface="Wingdings" pitchFamily="2" charset="2"/>
              <a:buChar char="Ø"/>
            </a:pPr>
            <a:r>
              <a:rPr lang="zh-CN" altLang="en-US" sz="2000"/>
              <a:t>风险</a:t>
            </a:r>
          </a:p>
          <a:p>
            <a:pPr lvl="1" eaLnBrk="1" hangingPunct="1">
              <a:buFont typeface="Wingdings" pitchFamily="2" charset="2"/>
              <a:buChar char="Ø"/>
            </a:pPr>
            <a:r>
              <a:rPr lang="zh-CN" altLang="en-US" sz="2000"/>
              <a:t>依赖关系</a:t>
            </a:r>
          </a:p>
        </p:txBody>
      </p:sp>
    </p:spTree>
  </p:cSld>
  <p:clrMapOvr>
    <a:masterClrMapping/>
  </p:clrMapOvr>
  <p:transition spd="slow"/>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3">
            <a:extLst>
              <a:ext uri="{FF2B5EF4-FFF2-40B4-BE49-F238E27FC236}">
                <a16:creationId xmlns:a16="http://schemas.microsoft.com/office/drawing/2014/main" id="{D0CE1BAD-33F0-D84E-88AD-ABAD95ACB7C3}"/>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BCBC5557-DF43-0449-ABC5-B19DCAA6A534}" type="slidenum">
              <a:rPr kumimoji="0" lang="en-GB" altLang="zh-CN" b="0">
                <a:solidFill>
                  <a:srgbClr val="FFFFFF"/>
                </a:solidFill>
                <a:latin typeface="Gulim" panose="020B0600000101010101" pitchFamily="34" charset="-127"/>
                <a:ea typeface="Gulim" panose="020B0600000101010101" pitchFamily="34" charset="-127"/>
              </a:rPr>
              <a:pPr eaLnBrk="1" hangingPunct="1"/>
              <a:t>159</a:t>
            </a:fld>
            <a:endParaRPr kumimoji="0" lang="en-GB" altLang="zh-CN" b="0">
              <a:solidFill>
                <a:srgbClr val="FFFFFF"/>
              </a:solidFill>
              <a:latin typeface="Gulim" panose="020B0600000101010101" pitchFamily="34" charset="-127"/>
              <a:ea typeface="Gulim" panose="020B0600000101010101" pitchFamily="34" charset="-127"/>
            </a:endParaRPr>
          </a:p>
        </p:txBody>
      </p:sp>
      <p:pic>
        <p:nvPicPr>
          <p:cNvPr id="173059" name="Picture 27" descr="product_backlog">
            <a:extLst>
              <a:ext uri="{FF2B5EF4-FFF2-40B4-BE49-F238E27FC236}">
                <a16:creationId xmlns:a16="http://schemas.microsoft.com/office/drawing/2014/main" id="{AF9ED782-F667-F44C-87C1-6F0CED593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176"/>
          <a:stretch>
            <a:fillRect/>
          </a:stretch>
        </p:blipFill>
        <p:spPr bwMode="auto">
          <a:xfrm>
            <a:off x="539750" y="2420938"/>
            <a:ext cx="6696075" cy="252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0" name="Rectangle 37">
            <a:extLst>
              <a:ext uri="{FF2B5EF4-FFF2-40B4-BE49-F238E27FC236}">
                <a16:creationId xmlns:a16="http://schemas.microsoft.com/office/drawing/2014/main" id="{3F28E984-5150-2C4C-B9DD-F6679DAAF903}"/>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3.1</a:t>
            </a:r>
            <a:r>
              <a:rPr lang="zh-CN" altLang="en-US">
                <a:ea typeface="宋体" panose="02010600030101010101" pitchFamily="2" charset="-122"/>
              </a:rPr>
              <a:t>产品需求清单 </a:t>
            </a:r>
            <a:r>
              <a:rPr lang="en-US" altLang="zh-CN">
                <a:ea typeface="宋体" panose="02010600030101010101" pitchFamily="2" charset="-122"/>
              </a:rPr>
              <a:t>– </a:t>
            </a:r>
            <a:r>
              <a:rPr lang="zh-CN" altLang="en-US">
                <a:ea typeface="宋体" panose="02010600030101010101" pitchFamily="2" charset="-122"/>
              </a:rPr>
              <a:t>示例</a:t>
            </a:r>
          </a:p>
        </p:txBody>
      </p:sp>
      <p:sp>
        <p:nvSpPr>
          <p:cNvPr id="173061" name="Text Box 5">
            <a:extLst>
              <a:ext uri="{FF2B5EF4-FFF2-40B4-BE49-F238E27FC236}">
                <a16:creationId xmlns:a16="http://schemas.microsoft.com/office/drawing/2014/main" id="{A05A77AC-72E4-EC4B-AFFD-8F4BBA0B1C29}"/>
              </a:ext>
            </a:extLst>
          </p:cNvPr>
          <p:cNvSpPr txBox="1">
            <a:spLocks noChangeArrowheads="1"/>
          </p:cNvSpPr>
          <p:nvPr/>
        </p:nvSpPr>
        <p:spPr bwMode="auto">
          <a:xfrm>
            <a:off x="1403350" y="1628775"/>
            <a:ext cx="6540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200">
                <a:latin typeface="Arial" panose="020B0604020202020204" pitchFamily="34" charset="0"/>
              </a:rPr>
              <a:t>Priority</a:t>
            </a:r>
          </a:p>
        </p:txBody>
      </p:sp>
      <p:sp>
        <p:nvSpPr>
          <p:cNvPr id="173062" name="Line 6">
            <a:extLst>
              <a:ext uri="{FF2B5EF4-FFF2-40B4-BE49-F238E27FC236}">
                <a16:creationId xmlns:a16="http://schemas.microsoft.com/office/drawing/2014/main" id="{EE261FF6-F4F1-BB48-B0BC-3AD3DF7F9729}"/>
              </a:ext>
            </a:extLst>
          </p:cNvPr>
          <p:cNvSpPr>
            <a:spLocks noChangeShapeType="1"/>
          </p:cNvSpPr>
          <p:nvPr/>
        </p:nvSpPr>
        <p:spPr bwMode="auto">
          <a:xfrm flipH="1">
            <a:off x="1476375" y="1916113"/>
            <a:ext cx="214313" cy="720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3063" name="Line 9">
            <a:extLst>
              <a:ext uri="{FF2B5EF4-FFF2-40B4-BE49-F238E27FC236}">
                <a16:creationId xmlns:a16="http://schemas.microsoft.com/office/drawing/2014/main" id="{B31E66D2-0960-B04A-98FD-9613F9B20F9D}"/>
              </a:ext>
            </a:extLst>
          </p:cNvPr>
          <p:cNvSpPr>
            <a:spLocks noChangeShapeType="1"/>
          </p:cNvSpPr>
          <p:nvPr/>
        </p:nvSpPr>
        <p:spPr bwMode="auto">
          <a:xfrm>
            <a:off x="827088" y="1989138"/>
            <a:ext cx="0" cy="720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3064" name="Text Box 10">
            <a:extLst>
              <a:ext uri="{FF2B5EF4-FFF2-40B4-BE49-F238E27FC236}">
                <a16:creationId xmlns:a16="http://schemas.microsoft.com/office/drawing/2014/main" id="{405BD204-8684-3041-B781-8D29A67ADE3C}"/>
              </a:ext>
            </a:extLst>
          </p:cNvPr>
          <p:cNvSpPr txBox="1">
            <a:spLocks noChangeArrowheads="1"/>
          </p:cNvSpPr>
          <p:nvPr/>
        </p:nvSpPr>
        <p:spPr bwMode="auto">
          <a:xfrm>
            <a:off x="266700" y="1341438"/>
            <a:ext cx="113665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200">
                <a:latin typeface="Arial" panose="020B0604020202020204" pitchFamily="34" charset="0"/>
              </a:rPr>
              <a:t>ID, like in any </a:t>
            </a:r>
          </a:p>
          <a:p>
            <a:pPr eaLnBrk="1" hangingPunct="1"/>
            <a:r>
              <a:rPr lang="en-US" altLang="zh-CN" sz="1200">
                <a:latin typeface="Arial" panose="020B0604020202020204" pitchFamily="34" charset="0"/>
              </a:rPr>
              <a:t>requirements </a:t>
            </a:r>
          </a:p>
          <a:p>
            <a:pPr eaLnBrk="1" hangingPunct="1"/>
            <a:r>
              <a:rPr lang="en-US" altLang="zh-CN" sz="1200">
                <a:latin typeface="Arial" panose="020B0604020202020204" pitchFamily="34" charset="0"/>
              </a:rPr>
              <a:t>document</a:t>
            </a:r>
          </a:p>
        </p:txBody>
      </p:sp>
      <p:sp>
        <p:nvSpPr>
          <p:cNvPr id="173065" name="Text Box 17">
            <a:extLst>
              <a:ext uri="{FF2B5EF4-FFF2-40B4-BE49-F238E27FC236}">
                <a16:creationId xmlns:a16="http://schemas.microsoft.com/office/drawing/2014/main" id="{A3C89477-2ED2-D14E-8333-868D2A6B9BCA}"/>
              </a:ext>
            </a:extLst>
          </p:cNvPr>
          <p:cNvSpPr txBox="1">
            <a:spLocks noChangeArrowheads="1"/>
          </p:cNvSpPr>
          <p:nvPr/>
        </p:nvSpPr>
        <p:spPr bwMode="auto">
          <a:xfrm>
            <a:off x="2771775" y="1557338"/>
            <a:ext cx="25876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200">
                <a:latin typeface="Arial" panose="020B0604020202020204" pitchFamily="34" charset="0"/>
              </a:rPr>
              <a:t>Description of the item = User Story</a:t>
            </a:r>
          </a:p>
        </p:txBody>
      </p:sp>
      <p:sp>
        <p:nvSpPr>
          <p:cNvPr id="173066" name="Line 21">
            <a:extLst>
              <a:ext uri="{FF2B5EF4-FFF2-40B4-BE49-F238E27FC236}">
                <a16:creationId xmlns:a16="http://schemas.microsoft.com/office/drawing/2014/main" id="{A044D48C-900A-E048-8951-F0E21AA0080E}"/>
              </a:ext>
            </a:extLst>
          </p:cNvPr>
          <p:cNvSpPr>
            <a:spLocks noChangeShapeType="1"/>
          </p:cNvSpPr>
          <p:nvPr/>
        </p:nvSpPr>
        <p:spPr bwMode="auto">
          <a:xfrm>
            <a:off x="4356100" y="1844675"/>
            <a:ext cx="360363"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3067" name="AutoShape 31">
            <a:extLst>
              <a:ext uri="{FF2B5EF4-FFF2-40B4-BE49-F238E27FC236}">
                <a16:creationId xmlns:a16="http://schemas.microsoft.com/office/drawing/2014/main" id="{304C3B49-5805-B444-BBC9-9B119D49496F}"/>
              </a:ext>
            </a:extLst>
          </p:cNvPr>
          <p:cNvSpPr>
            <a:spLocks/>
          </p:cNvSpPr>
          <p:nvPr/>
        </p:nvSpPr>
        <p:spPr bwMode="auto">
          <a:xfrm>
            <a:off x="7307263" y="2565400"/>
            <a:ext cx="73025" cy="935038"/>
          </a:xfrm>
          <a:prstGeom prst="rightBrace">
            <a:avLst>
              <a:gd name="adj1" fmla="val 10670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73068" name="Text Box 32">
            <a:extLst>
              <a:ext uri="{FF2B5EF4-FFF2-40B4-BE49-F238E27FC236}">
                <a16:creationId xmlns:a16="http://schemas.microsoft.com/office/drawing/2014/main" id="{47584983-227F-CC48-AE65-54D1EAD9F236}"/>
              </a:ext>
            </a:extLst>
          </p:cNvPr>
          <p:cNvSpPr txBox="1">
            <a:spLocks noChangeArrowheads="1"/>
          </p:cNvSpPr>
          <p:nvPr/>
        </p:nvSpPr>
        <p:spPr bwMode="auto">
          <a:xfrm>
            <a:off x="7380288" y="2827338"/>
            <a:ext cx="1763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200">
                <a:latin typeface="Arial" panose="020B0604020202020204" pitchFamily="34" charset="0"/>
              </a:rPr>
              <a:t>These will likely end</a:t>
            </a:r>
          </a:p>
          <a:p>
            <a:pPr eaLnBrk="1" hangingPunct="1"/>
            <a:r>
              <a:rPr lang="en-US" altLang="zh-CN" sz="1200">
                <a:latin typeface="Arial" panose="020B0604020202020204" pitchFamily="34" charset="0"/>
              </a:rPr>
              <a:t>up in the first Sprint</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组合 4133">
            <a:extLst>
              <a:ext uri="{FF2B5EF4-FFF2-40B4-BE49-F238E27FC236}">
                <a16:creationId xmlns:a16="http://schemas.microsoft.com/office/drawing/2014/main" id="{57D9814B-F5C9-9044-9E16-25D7D21461A6}"/>
              </a:ext>
            </a:extLst>
          </p:cNvPr>
          <p:cNvGrpSpPr>
            <a:grpSpLocks/>
          </p:cNvGrpSpPr>
          <p:nvPr/>
        </p:nvGrpSpPr>
        <p:grpSpPr bwMode="auto">
          <a:xfrm>
            <a:off x="762000" y="1752600"/>
            <a:ext cx="7407275" cy="703263"/>
            <a:chOff x="762000" y="1752600"/>
            <a:chExt cx="7407275" cy="703130"/>
          </a:xfrm>
        </p:grpSpPr>
        <p:sp>
          <p:nvSpPr>
            <p:cNvPr id="144" name="AutoShape 11">
              <a:extLst>
                <a:ext uri="{FF2B5EF4-FFF2-40B4-BE49-F238E27FC236}">
                  <a16:creationId xmlns:a16="http://schemas.microsoft.com/office/drawing/2014/main" id="{86705789-260A-2643-98A7-50B4FAE2C335}"/>
                </a:ext>
              </a:extLst>
            </p:cNvPr>
            <p:cNvSpPr>
              <a:spLocks noChangeArrowheads="1"/>
            </p:cNvSpPr>
            <p:nvPr/>
          </p:nvSpPr>
          <p:spPr bwMode="gray">
            <a:xfrm>
              <a:off x="2838450" y="1768472"/>
              <a:ext cx="5330825" cy="687258"/>
            </a:xfrm>
            <a:prstGeom prst="roundRect">
              <a:avLst>
                <a:gd name="adj" fmla="val 11505"/>
              </a:avLst>
            </a:prstGeom>
            <a:solidFill>
              <a:srgbClr val="333399">
                <a:alpha val="50000"/>
              </a:srgbClr>
            </a:solidFill>
            <a:ln>
              <a:noFill/>
            </a:ln>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grpSp>
          <p:nvGrpSpPr>
            <p:cNvPr id="26652" name="Group 12">
              <a:extLst>
                <a:ext uri="{FF2B5EF4-FFF2-40B4-BE49-F238E27FC236}">
                  <a16:creationId xmlns:a16="http://schemas.microsoft.com/office/drawing/2014/main" id="{F7414496-B762-954E-BD12-433A663FC7F6}"/>
                </a:ext>
              </a:extLst>
            </p:cNvPr>
            <p:cNvGrpSpPr>
              <a:grpSpLocks/>
            </p:cNvGrpSpPr>
            <p:nvPr/>
          </p:nvGrpSpPr>
          <p:grpSpPr bwMode="auto">
            <a:xfrm>
              <a:off x="762000" y="1752600"/>
              <a:ext cx="2606675" cy="687388"/>
              <a:chOff x="378" y="1065"/>
              <a:chExt cx="1785" cy="433"/>
            </a:xfrm>
          </p:grpSpPr>
          <p:sp>
            <p:nvSpPr>
              <p:cNvPr id="146" name="AutoShape 13">
                <a:extLst>
                  <a:ext uri="{FF2B5EF4-FFF2-40B4-BE49-F238E27FC236}">
                    <a16:creationId xmlns:a16="http://schemas.microsoft.com/office/drawing/2014/main" id="{EACCFCEB-084E-834B-B011-F5A81611060A}"/>
                  </a:ext>
                </a:extLst>
              </p:cNvPr>
              <p:cNvSpPr>
                <a:spLocks noChangeArrowheads="1"/>
              </p:cNvSpPr>
              <p:nvPr/>
            </p:nvSpPr>
            <p:spPr bwMode="gray">
              <a:xfrm>
                <a:off x="1921" y="1152"/>
                <a:ext cx="242" cy="240"/>
              </a:xfrm>
              <a:prstGeom prst="rightArrow">
                <a:avLst>
                  <a:gd name="adj1" fmla="val 50000"/>
                  <a:gd name="adj2" fmla="val 59422"/>
                </a:avLst>
              </a:prstGeom>
              <a:solidFill>
                <a:srgbClr val="F8F8F8"/>
              </a:solidFill>
              <a:ln w="9525">
                <a:noFill/>
                <a:miter lim="800000"/>
                <a:headEnd/>
                <a:tailEnd/>
              </a:ln>
              <a:effectLst>
                <a:outerShdw dist="71842" dir="2700000" algn="ctr" rotWithShape="0">
                  <a:srgbClr val="010101">
                    <a:alpha val="50000"/>
                  </a:srgbClr>
                </a:outerShdw>
              </a:effectLst>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sp>
            <p:nvSpPr>
              <p:cNvPr id="147" name="Freeform 14">
                <a:extLst>
                  <a:ext uri="{FF2B5EF4-FFF2-40B4-BE49-F238E27FC236}">
                    <a16:creationId xmlns:a16="http://schemas.microsoft.com/office/drawing/2014/main" id="{B14DF33E-03E4-9C42-A01A-5B7F9C5EBD95}"/>
                  </a:ext>
                </a:extLst>
              </p:cNvPr>
              <p:cNvSpPr>
                <a:spLocks/>
              </p:cNvSpPr>
              <p:nvPr/>
            </p:nvSpPr>
            <p:spPr bwMode="gray">
              <a:xfrm>
                <a:off x="378" y="1065"/>
                <a:ext cx="1549" cy="433"/>
              </a:xfrm>
              <a:custGeom>
                <a:avLst/>
                <a:gdLst>
                  <a:gd name="T0" fmla="*/ 83 w 1071"/>
                  <a:gd name="T1" fmla="*/ 0 h 307"/>
                  <a:gd name="T2" fmla="*/ 1069 w 1071"/>
                  <a:gd name="T3" fmla="*/ 0 h 307"/>
                  <a:gd name="T4" fmla="*/ 1069 w 1071"/>
                  <a:gd name="T5" fmla="*/ 198 h 307"/>
                  <a:gd name="T6" fmla="*/ 1055 w 1071"/>
                  <a:gd name="T7" fmla="*/ 270 h 307"/>
                  <a:gd name="T8" fmla="*/ 987 w 1071"/>
                  <a:gd name="T9" fmla="*/ 302 h 307"/>
                  <a:gd name="T10" fmla="*/ 0 w 1071"/>
                  <a:gd name="T11" fmla="*/ 307 h 307"/>
                  <a:gd name="T12" fmla="*/ 0 w 1071"/>
                  <a:gd name="T13" fmla="*/ 89 h 307"/>
                  <a:gd name="T14" fmla="*/ 21 w 1071"/>
                  <a:gd name="T15" fmla="*/ 18 h 307"/>
                  <a:gd name="T16" fmla="*/ 83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1"/>
                  <a:gd name="T28" fmla="*/ 0 h 307"/>
                  <a:gd name="T29" fmla="*/ 1071 w 1071"/>
                  <a:gd name="T30" fmla="*/ 307 h 3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gradFill rotWithShape="1">
                <a:gsLst>
                  <a:gs pos="0">
                    <a:srgbClr val="333399">
                      <a:gamma/>
                      <a:shade val="66275"/>
                      <a:invGamma/>
                    </a:srgbClr>
                  </a:gs>
                  <a:gs pos="50000">
                    <a:srgbClr val="333399"/>
                  </a:gs>
                  <a:gs pos="100000">
                    <a:srgbClr val="333399">
                      <a:gamma/>
                      <a:shade val="66275"/>
                      <a:invGamma/>
                    </a:srgbClr>
                  </a:gs>
                </a:gsLst>
                <a:lin ang="5400000" scaled="1"/>
              </a:gradFill>
              <a:ln w="28575">
                <a:solidFill>
                  <a:srgbClr val="FFFFFF"/>
                </a:solidFill>
                <a:round/>
                <a:headEnd/>
                <a:tailEnd/>
              </a:ln>
              <a:effectLst>
                <a:outerShdw dist="71842" dir="2700000" algn="ctr" rotWithShape="0">
                  <a:srgbClr val="000000">
                    <a:alpha val="50000"/>
                  </a:srgbClr>
                </a:outerShdw>
              </a:effectLst>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grpSp>
        <p:sp>
          <p:nvSpPr>
            <p:cNvPr id="152" name="Rectangle 26">
              <a:extLst>
                <a:ext uri="{FF2B5EF4-FFF2-40B4-BE49-F238E27FC236}">
                  <a16:creationId xmlns:a16="http://schemas.microsoft.com/office/drawing/2014/main" id="{44F597CB-D762-F749-AF5B-C02DB2004FAF}"/>
                </a:ext>
              </a:extLst>
            </p:cNvPr>
            <p:cNvSpPr>
              <a:spLocks noChangeArrowheads="1"/>
            </p:cNvSpPr>
            <p:nvPr/>
          </p:nvSpPr>
          <p:spPr bwMode="gray">
            <a:xfrm>
              <a:off x="955675" y="1904971"/>
              <a:ext cx="1836738" cy="399974"/>
            </a:xfrm>
            <a:prstGeom prst="rect">
              <a:avLst/>
            </a:prstGeom>
            <a:noFill/>
            <a:ln w="9525" algn="ctr">
              <a:noFill/>
              <a:miter lim="800000"/>
              <a:headEnd/>
              <a:tailEnd/>
            </a:ln>
            <a:effec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a:buFont typeface="Wingdings" pitchFamily="2" charset="2"/>
                <a:buNone/>
              </a:pPr>
              <a:r>
                <a:rPr lang="en-US" altLang="zh-CN"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rPr>
                <a:t>RUP</a:t>
              </a:r>
              <a:r>
                <a:rPr lang="zh-CN" altLang="en-US"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rPr>
                <a:t>简介</a:t>
              </a:r>
              <a:endParaRPr lang="en-US" altLang="zh-CN"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endParaRPr>
            </a:p>
          </p:txBody>
        </p:sp>
        <p:sp>
          <p:nvSpPr>
            <p:cNvPr id="26654" name="Text Box 31">
              <a:extLst>
                <a:ext uri="{FF2B5EF4-FFF2-40B4-BE49-F238E27FC236}">
                  <a16:creationId xmlns:a16="http://schemas.microsoft.com/office/drawing/2014/main" id="{AD6E7247-446C-7C42-BFC8-36A6DEF4FDAD}"/>
                </a:ext>
              </a:extLst>
            </p:cNvPr>
            <p:cNvSpPr txBox="1">
              <a:spLocks noChangeArrowheads="1"/>
            </p:cNvSpPr>
            <p:nvPr/>
          </p:nvSpPr>
          <p:spPr bwMode="auto">
            <a:xfrm>
              <a:off x="3352800" y="1781175"/>
              <a:ext cx="4800600" cy="58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buFont typeface="Wingdings" pitchFamily="2" charset="2"/>
                <a:buNone/>
              </a:pPr>
              <a:r>
                <a:rPr lang="zh-CN" altLang="en-US" sz="1600">
                  <a:solidFill>
                    <a:srgbClr val="000000"/>
                  </a:solidFill>
                  <a:latin typeface="Arial" panose="020B0604020202020204" pitchFamily="34" charset="0"/>
                  <a:cs typeface="Arial" panose="020B0604020202020204" pitchFamily="34" charset="0"/>
                </a:rPr>
                <a:t>简要的介绍</a:t>
              </a:r>
              <a:r>
                <a:rPr lang="en-US" altLang="zh-CN" sz="1600">
                  <a:solidFill>
                    <a:srgbClr val="000000"/>
                  </a:solidFill>
                  <a:latin typeface="Arial" panose="020B0604020202020204" pitchFamily="34" charset="0"/>
                  <a:cs typeface="Arial" panose="020B0604020202020204" pitchFamily="34" charset="0"/>
                </a:rPr>
                <a:t>RUP</a:t>
              </a:r>
              <a:r>
                <a:rPr lang="zh-CN" altLang="en-US" sz="1600">
                  <a:solidFill>
                    <a:srgbClr val="000000"/>
                  </a:solidFill>
                  <a:latin typeface="Arial" panose="020B0604020202020204" pitchFamily="34" charset="0"/>
                  <a:cs typeface="Arial" panose="020B0604020202020204" pitchFamily="34" charset="0"/>
                </a:rPr>
                <a:t>的发展历史，</a:t>
              </a:r>
              <a:r>
                <a:rPr lang="en-US" altLang="zh-CN" sz="1600">
                  <a:solidFill>
                    <a:srgbClr val="000000"/>
                  </a:solidFill>
                  <a:latin typeface="Arial" panose="020B0604020202020204" pitchFamily="34" charset="0"/>
                  <a:cs typeface="Arial" panose="020B0604020202020204" pitchFamily="34" charset="0"/>
                </a:rPr>
                <a:t>RUP</a:t>
              </a:r>
              <a:r>
                <a:rPr lang="zh-CN" altLang="en-US" sz="1600">
                  <a:solidFill>
                    <a:srgbClr val="000000"/>
                  </a:solidFill>
                  <a:latin typeface="Arial" panose="020B0604020202020204" pitchFamily="34" charset="0"/>
                  <a:cs typeface="Arial" panose="020B0604020202020204" pitchFamily="34" charset="0"/>
                </a:rPr>
                <a:t>是什么，谁、何时使用</a:t>
              </a:r>
              <a:r>
                <a:rPr lang="en-US" altLang="zh-CN" sz="1600">
                  <a:solidFill>
                    <a:srgbClr val="000000"/>
                  </a:solidFill>
                  <a:latin typeface="Arial" panose="020B0604020202020204" pitchFamily="34" charset="0"/>
                  <a:cs typeface="Arial" panose="020B0604020202020204" pitchFamily="34" charset="0"/>
                </a:rPr>
                <a:t>RUP</a:t>
              </a:r>
              <a:r>
                <a:rPr lang="zh-CN" altLang="en-US" sz="1600">
                  <a:solidFill>
                    <a:srgbClr val="000000"/>
                  </a:solidFill>
                  <a:latin typeface="Arial" panose="020B0604020202020204" pitchFamily="34" charset="0"/>
                  <a:cs typeface="Arial" panose="020B0604020202020204" pitchFamily="34" charset="0"/>
                </a:rPr>
                <a:t>和为什么要使用</a:t>
              </a:r>
              <a:r>
                <a:rPr lang="en-US" altLang="zh-CN" sz="1600">
                  <a:solidFill>
                    <a:srgbClr val="000000"/>
                  </a:solidFill>
                  <a:latin typeface="Arial" panose="020B0604020202020204" pitchFamily="34" charset="0"/>
                  <a:cs typeface="Arial" panose="020B0604020202020204" pitchFamily="34" charset="0"/>
                </a:rPr>
                <a:t>RUP</a:t>
              </a:r>
            </a:p>
          </p:txBody>
        </p:sp>
      </p:grpSp>
      <p:grpSp>
        <p:nvGrpSpPr>
          <p:cNvPr id="26627" name="组合 4130">
            <a:extLst>
              <a:ext uri="{FF2B5EF4-FFF2-40B4-BE49-F238E27FC236}">
                <a16:creationId xmlns:a16="http://schemas.microsoft.com/office/drawing/2014/main" id="{42D26E17-0302-3E44-AC76-DAC53637B1AD}"/>
              </a:ext>
            </a:extLst>
          </p:cNvPr>
          <p:cNvGrpSpPr>
            <a:grpSpLocks/>
          </p:cNvGrpSpPr>
          <p:nvPr/>
        </p:nvGrpSpPr>
        <p:grpSpPr bwMode="auto">
          <a:xfrm>
            <a:off x="727075" y="2794000"/>
            <a:ext cx="7432675" cy="695325"/>
            <a:chOff x="727075" y="2794000"/>
            <a:chExt cx="7432675" cy="695325"/>
          </a:xfrm>
        </p:grpSpPr>
        <p:sp>
          <p:nvSpPr>
            <p:cNvPr id="26645" name="AutoShape 19">
              <a:extLst>
                <a:ext uri="{FF2B5EF4-FFF2-40B4-BE49-F238E27FC236}">
                  <a16:creationId xmlns:a16="http://schemas.microsoft.com/office/drawing/2014/main" id="{2DADD7CB-1F0A-4044-94D8-C640F9C8C2A4}"/>
                </a:ext>
              </a:extLst>
            </p:cNvPr>
            <p:cNvSpPr>
              <a:spLocks noChangeArrowheads="1"/>
            </p:cNvSpPr>
            <p:nvPr/>
          </p:nvSpPr>
          <p:spPr bwMode="gray">
            <a:xfrm>
              <a:off x="2803525" y="2801938"/>
              <a:ext cx="5356225" cy="687387"/>
            </a:xfrm>
            <a:prstGeom prst="roundRect">
              <a:avLst>
                <a:gd name="adj" fmla="val 11505"/>
              </a:avLst>
            </a:prstGeom>
            <a:solidFill>
              <a:srgbClr val="CC3399">
                <a:alpha val="50195"/>
              </a:srgbClr>
            </a:solidFill>
            <a:ln>
              <a:noFill/>
            </a:ln>
            <a:extLst>
              <a:ext uri="{91240B29-F687-4F45-9708-019B960494DF}">
                <a14:hiddenLine xmlns:a14="http://schemas.microsoft.com/office/drawing/2010/main" w="6350" algn="ctr">
                  <a:solidFill>
                    <a:srgbClr val="000000"/>
                  </a:solidFill>
                  <a:prstDash val="sysDot"/>
                  <a:round/>
                  <a:headEnd/>
                  <a:tailEnd/>
                </a14:hiddenLine>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buFont typeface="Wingdings" pitchFamily="2" charset="2"/>
                <a:buNone/>
              </a:pPr>
              <a:endParaRPr lang="zh-CN" altLang="zh-CN">
                <a:cs typeface="Arial" panose="020B0604020202020204" pitchFamily="34" charset="0"/>
              </a:endParaRPr>
            </a:p>
          </p:txBody>
        </p:sp>
        <p:grpSp>
          <p:nvGrpSpPr>
            <p:cNvPr id="26646" name="Group 20">
              <a:extLst>
                <a:ext uri="{FF2B5EF4-FFF2-40B4-BE49-F238E27FC236}">
                  <a16:creationId xmlns:a16="http://schemas.microsoft.com/office/drawing/2014/main" id="{93D47A81-18E3-C140-BA54-B8E85754AF3F}"/>
                </a:ext>
              </a:extLst>
            </p:cNvPr>
            <p:cNvGrpSpPr>
              <a:grpSpLocks/>
            </p:cNvGrpSpPr>
            <p:nvPr/>
          </p:nvGrpSpPr>
          <p:grpSpPr bwMode="auto">
            <a:xfrm>
              <a:off x="727075" y="2794000"/>
              <a:ext cx="2613025" cy="687388"/>
              <a:chOff x="370" y="2169"/>
              <a:chExt cx="1790" cy="433"/>
            </a:xfrm>
          </p:grpSpPr>
          <p:sp>
            <p:nvSpPr>
              <p:cNvPr id="12312" name="AutoShape 21">
                <a:extLst>
                  <a:ext uri="{FF2B5EF4-FFF2-40B4-BE49-F238E27FC236}">
                    <a16:creationId xmlns:a16="http://schemas.microsoft.com/office/drawing/2014/main" id="{B8983443-1732-954F-9F56-26BE656207BC}"/>
                  </a:ext>
                </a:extLst>
              </p:cNvPr>
              <p:cNvSpPr>
                <a:spLocks noChangeArrowheads="1"/>
              </p:cNvSpPr>
              <p:nvPr/>
            </p:nvSpPr>
            <p:spPr bwMode="gray">
              <a:xfrm>
                <a:off x="1917" y="2249"/>
                <a:ext cx="243" cy="240"/>
              </a:xfrm>
              <a:prstGeom prst="rightArrow">
                <a:avLst>
                  <a:gd name="adj1" fmla="val 50000"/>
                  <a:gd name="adj2" fmla="val 59423"/>
                </a:avLst>
              </a:prstGeom>
              <a:solidFill>
                <a:srgbClr val="F8F8F8"/>
              </a:solidFill>
              <a:ln w="9525">
                <a:noFill/>
                <a:miter lim="800000"/>
                <a:headEnd/>
                <a:tailEnd/>
              </a:ln>
              <a:effectLst>
                <a:outerShdw dist="71842" dir="2700000" algn="ctr" rotWithShape="0">
                  <a:srgbClr val="010101">
                    <a:alpha val="50000"/>
                  </a:srgbClr>
                </a:outerShdw>
              </a:effectLst>
            </p:spPr>
            <p:txBody>
              <a:bodyPr wrap="none" anchor="ctr"/>
              <a:lstStyle/>
              <a:p>
                <a:pPr algn="ctr">
                  <a:buFont typeface="Wingdings" pitchFamily="2" charset="2"/>
                  <a:buNone/>
                  <a:defRPr/>
                </a:pPr>
                <a:endParaRPr lang="zh-CN" altLang="zh-CN">
                  <a:cs typeface="Arial" pitchFamily="34" charset="0"/>
                </a:endParaRPr>
              </a:p>
            </p:txBody>
          </p:sp>
          <p:sp>
            <p:nvSpPr>
              <p:cNvPr id="12313" name="Freeform 22">
                <a:extLst>
                  <a:ext uri="{FF2B5EF4-FFF2-40B4-BE49-F238E27FC236}">
                    <a16:creationId xmlns:a16="http://schemas.microsoft.com/office/drawing/2014/main" id="{F624C0FE-E7EF-FE44-84E5-605B31F6DE43}"/>
                  </a:ext>
                </a:extLst>
              </p:cNvPr>
              <p:cNvSpPr>
                <a:spLocks/>
              </p:cNvSpPr>
              <p:nvPr/>
            </p:nvSpPr>
            <p:spPr bwMode="gray">
              <a:xfrm>
                <a:off x="370" y="2169"/>
                <a:ext cx="1549" cy="433"/>
              </a:xfrm>
              <a:custGeom>
                <a:avLst/>
                <a:gdLst>
                  <a:gd name="T0" fmla="*/ 1101 w 1071"/>
                  <a:gd name="T1" fmla="*/ 0 h 307"/>
                  <a:gd name="T2" fmla="*/ 14149 w 1071"/>
                  <a:gd name="T3" fmla="*/ 0 h 307"/>
                  <a:gd name="T4" fmla="*/ 14149 w 1071"/>
                  <a:gd name="T5" fmla="*/ 2200 h 307"/>
                  <a:gd name="T6" fmla="*/ 13968 w 1071"/>
                  <a:gd name="T7" fmla="*/ 2996 h 307"/>
                  <a:gd name="T8" fmla="*/ 13070 w 1071"/>
                  <a:gd name="T9" fmla="*/ 3355 h 307"/>
                  <a:gd name="T10" fmla="*/ 0 w 1071"/>
                  <a:gd name="T11" fmla="*/ 3412 h 307"/>
                  <a:gd name="T12" fmla="*/ 0 w 1071"/>
                  <a:gd name="T13" fmla="*/ 993 h 307"/>
                  <a:gd name="T14" fmla="*/ 272 w 1071"/>
                  <a:gd name="T15" fmla="*/ 193 h 307"/>
                  <a:gd name="T16" fmla="*/ 1101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gradFill rotWithShape="1">
                <a:gsLst>
                  <a:gs pos="0">
                    <a:srgbClr val="822061"/>
                  </a:gs>
                  <a:gs pos="50000">
                    <a:srgbClr val="CC3399"/>
                  </a:gs>
                  <a:gs pos="100000">
                    <a:srgbClr val="822061"/>
                  </a:gs>
                </a:gsLst>
                <a:lin ang="5400000" scaled="1"/>
              </a:gradFill>
              <a:ln w="28575" cap="flat" cmpd="sng">
                <a:solidFill>
                  <a:srgbClr val="FFFFFF"/>
                </a:solidFill>
                <a:prstDash val="solid"/>
                <a:round/>
                <a:headEnd/>
                <a:tailEnd/>
              </a:ln>
              <a:effectLst>
                <a:outerShdw dist="71842" dir="2700000" algn="ctr" rotWithShape="0">
                  <a:srgbClr val="000000">
                    <a:alpha val="50000"/>
                  </a:srgbClr>
                </a:outerShdw>
              </a:effectLst>
            </p:spPr>
            <p:txBody>
              <a:bodyPr wrap="none" anchor="ctr"/>
              <a:lstStyle/>
              <a:p>
                <a:pPr>
                  <a:defRPr/>
                </a:pPr>
                <a:endParaRPr lang="zh-CN" altLang="en-US"/>
              </a:p>
            </p:txBody>
          </p:sp>
        </p:grpSp>
        <p:sp>
          <p:nvSpPr>
            <p:cNvPr id="153" name="Rectangle 27">
              <a:extLst>
                <a:ext uri="{FF2B5EF4-FFF2-40B4-BE49-F238E27FC236}">
                  <a16:creationId xmlns:a16="http://schemas.microsoft.com/office/drawing/2014/main" id="{686A5F7F-4180-BE4A-8E93-4764A753F801}"/>
                </a:ext>
              </a:extLst>
            </p:cNvPr>
            <p:cNvSpPr>
              <a:spLocks noChangeArrowheads="1"/>
            </p:cNvSpPr>
            <p:nvPr/>
          </p:nvSpPr>
          <p:spPr bwMode="gray">
            <a:xfrm>
              <a:off x="955675" y="2933700"/>
              <a:ext cx="1836738" cy="400050"/>
            </a:xfrm>
            <a:prstGeom prst="rect">
              <a:avLst/>
            </a:prstGeom>
            <a:noFill/>
            <a:ln w="9525" algn="ctr">
              <a:noFill/>
              <a:miter lim="800000"/>
              <a:headEnd/>
              <a:tailEnd/>
            </a:ln>
            <a:effec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a:buFont typeface="Wingdings" pitchFamily="2" charset="2"/>
                <a:buNone/>
              </a:pPr>
              <a:r>
                <a:rPr lang="zh-CN" altLang="en-US"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rPr>
                <a:t>主要原则</a:t>
              </a:r>
              <a:endParaRPr lang="en-US" altLang="zh-CN"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endParaRPr>
            </a:p>
          </p:txBody>
        </p:sp>
        <p:sp>
          <p:nvSpPr>
            <p:cNvPr id="26648" name="Text Box 32">
              <a:extLst>
                <a:ext uri="{FF2B5EF4-FFF2-40B4-BE49-F238E27FC236}">
                  <a16:creationId xmlns:a16="http://schemas.microsoft.com/office/drawing/2014/main" id="{B7AEEEE1-343B-8B4A-920A-55D37A21C7D5}"/>
                </a:ext>
              </a:extLst>
            </p:cNvPr>
            <p:cNvSpPr txBox="1">
              <a:spLocks noChangeArrowheads="1"/>
            </p:cNvSpPr>
            <p:nvPr/>
          </p:nvSpPr>
          <p:spPr bwMode="auto">
            <a:xfrm>
              <a:off x="3352800" y="2933717"/>
              <a:ext cx="4608513" cy="40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buFont typeface="Wingdings" pitchFamily="2" charset="2"/>
                <a:buNone/>
              </a:pPr>
              <a:r>
                <a:rPr lang="zh-CN" altLang="en-US" sz="2000">
                  <a:solidFill>
                    <a:srgbClr val="000000"/>
                  </a:solidFill>
                  <a:latin typeface="Arial" panose="020B0604020202020204" pitchFamily="34" charset="0"/>
                  <a:cs typeface="Arial" panose="020B0604020202020204" pitchFamily="34" charset="0"/>
                </a:rPr>
                <a:t>业务驱动开发原则（</a:t>
              </a:r>
              <a:r>
                <a:rPr lang="en-US" altLang="zh-CN" sz="2000">
                  <a:solidFill>
                    <a:srgbClr val="000000"/>
                  </a:solidFill>
                  <a:latin typeface="Arial" panose="020B0604020202020204" pitchFamily="34" charset="0"/>
                  <a:cs typeface="Arial" panose="020B0604020202020204" pitchFamily="34" charset="0"/>
                </a:rPr>
                <a:t>6</a:t>
              </a:r>
              <a:r>
                <a:rPr lang="zh-CN" altLang="en-US" sz="2000">
                  <a:solidFill>
                    <a:srgbClr val="000000"/>
                  </a:solidFill>
                  <a:latin typeface="Arial" panose="020B0604020202020204" pitchFamily="34" charset="0"/>
                  <a:cs typeface="Arial" panose="020B0604020202020204" pitchFamily="34" charset="0"/>
                </a:rPr>
                <a:t>个）</a:t>
              </a:r>
              <a:endParaRPr lang="en-US" altLang="zh-CN" sz="2000">
                <a:solidFill>
                  <a:srgbClr val="000000"/>
                </a:solidFill>
                <a:latin typeface="Arial" panose="020B0604020202020204" pitchFamily="34" charset="0"/>
                <a:cs typeface="Arial" panose="020B0604020202020204" pitchFamily="34" charset="0"/>
              </a:endParaRPr>
            </a:p>
          </p:txBody>
        </p:sp>
      </p:grpSp>
      <p:grpSp>
        <p:nvGrpSpPr>
          <p:cNvPr id="26628" name="组合 4131">
            <a:extLst>
              <a:ext uri="{FF2B5EF4-FFF2-40B4-BE49-F238E27FC236}">
                <a16:creationId xmlns:a16="http://schemas.microsoft.com/office/drawing/2014/main" id="{7CBCC4C0-79EB-D845-BB3E-374AA8B84F97}"/>
              </a:ext>
            </a:extLst>
          </p:cNvPr>
          <p:cNvGrpSpPr>
            <a:grpSpLocks/>
          </p:cNvGrpSpPr>
          <p:nvPr/>
        </p:nvGrpSpPr>
        <p:grpSpPr bwMode="auto">
          <a:xfrm>
            <a:off x="736600" y="3860800"/>
            <a:ext cx="7435850" cy="700088"/>
            <a:chOff x="736600" y="3860800"/>
            <a:chExt cx="7435850" cy="700088"/>
          </a:xfrm>
        </p:grpSpPr>
        <p:sp>
          <p:nvSpPr>
            <p:cNvPr id="26639" name="AutoShape 3">
              <a:extLst>
                <a:ext uri="{FF2B5EF4-FFF2-40B4-BE49-F238E27FC236}">
                  <a16:creationId xmlns:a16="http://schemas.microsoft.com/office/drawing/2014/main" id="{5DE77734-73FC-3642-8DC0-A906F2F65A5C}"/>
                </a:ext>
              </a:extLst>
            </p:cNvPr>
            <p:cNvSpPr>
              <a:spLocks noChangeArrowheads="1"/>
            </p:cNvSpPr>
            <p:nvPr/>
          </p:nvSpPr>
          <p:spPr bwMode="gray">
            <a:xfrm>
              <a:off x="2836863" y="3860800"/>
              <a:ext cx="5335587" cy="687388"/>
            </a:xfrm>
            <a:prstGeom prst="roundRect">
              <a:avLst>
                <a:gd name="adj" fmla="val 11505"/>
              </a:avLst>
            </a:prstGeom>
            <a:solidFill>
              <a:srgbClr val="009999">
                <a:alpha val="50195"/>
              </a:srgbClr>
            </a:solidFill>
            <a:ln>
              <a:noFill/>
            </a:ln>
            <a:extLst>
              <a:ext uri="{91240B29-F687-4F45-9708-019B960494DF}">
                <a14:hiddenLine xmlns:a14="http://schemas.microsoft.com/office/drawing/2010/main" w="6350" algn="ctr">
                  <a:solidFill>
                    <a:srgbClr val="000000"/>
                  </a:solidFill>
                  <a:prstDash val="sysDot"/>
                  <a:round/>
                  <a:headEnd/>
                  <a:tailEnd/>
                </a14:hiddenLine>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buFont typeface="Wingdings" pitchFamily="2" charset="2"/>
                <a:buNone/>
              </a:pPr>
              <a:endParaRPr lang="zh-CN" altLang="zh-CN">
                <a:cs typeface="Arial" panose="020B0604020202020204" pitchFamily="34" charset="0"/>
              </a:endParaRPr>
            </a:p>
          </p:txBody>
        </p:sp>
        <p:grpSp>
          <p:nvGrpSpPr>
            <p:cNvPr id="26640" name="Group 4">
              <a:extLst>
                <a:ext uri="{FF2B5EF4-FFF2-40B4-BE49-F238E27FC236}">
                  <a16:creationId xmlns:a16="http://schemas.microsoft.com/office/drawing/2014/main" id="{46C78FA4-AD02-5345-91D9-E3BA3A1AF7D6}"/>
                </a:ext>
              </a:extLst>
            </p:cNvPr>
            <p:cNvGrpSpPr>
              <a:grpSpLocks/>
            </p:cNvGrpSpPr>
            <p:nvPr/>
          </p:nvGrpSpPr>
          <p:grpSpPr bwMode="auto">
            <a:xfrm>
              <a:off x="736600" y="3873500"/>
              <a:ext cx="2613025" cy="687388"/>
              <a:chOff x="370" y="2169"/>
              <a:chExt cx="1790" cy="433"/>
            </a:xfrm>
          </p:grpSpPr>
          <p:sp>
            <p:nvSpPr>
              <p:cNvPr id="12306" name="AutoShape 5">
                <a:extLst>
                  <a:ext uri="{FF2B5EF4-FFF2-40B4-BE49-F238E27FC236}">
                    <a16:creationId xmlns:a16="http://schemas.microsoft.com/office/drawing/2014/main" id="{E7DD0245-E16B-184A-9480-296D6358CDB7}"/>
                  </a:ext>
                </a:extLst>
              </p:cNvPr>
              <p:cNvSpPr>
                <a:spLocks noChangeArrowheads="1"/>
              </p:cNvSpPr>
              <p:nvPr/>
            </p:nvSpPr>
            <p:spPr bwMode="gray">
              <a:xfrm>
                <a:off x="1917" y="2249"/>
                <a:ext cx="243" cy="240"/>
              </a:xfrm>
              <a:prstGeom prst="rightArrow">
                <a:avLst>
                  <a:gd name="adj1" fmla="val 50000"/>
                  <a:gd name="adj2" fmla="val 59423"/>
                </a:avLst>
              </a:prstGeom>
              <a:solidFill>
                <a:srgbClr val="F8F8F8"/>
              </a:solidFill>
              <a:ln w="9525">
                <a:noFill/>
                <a:miter lim="800000"/>
                <a:headEnd/>
                <a:tailEnd/>
              </a:ln>
              <a:effectLst>
                <a:outerShdw dist="71842" dir="2700000" algn="ctr" rotWithShape="0">
                  <a:srgbClr val="010101">
                    <a:alpha val="50000"/>
                  </a:srgbClr>
                </a:outerShdw>
              </a:effectLst>
            </p:spPr>
            <p:txBody>
              <a:bodyPr wrap="none" anchor="ctr"/>
              <a:lstStyle/>
              <a:p>
                <a:pPr algn="ctr">
                  <a:buFont typeface="Wingdings" pitchFamily="2" charset="2"/>
                  <a:buNone/>
                  <a:defRPr/>
                </a:pPr>
                <a:endParaRPr lang="zh-CN" altLang="zh-CN">
                  <a:cs typeface="Arial" pitchFamily="34" charset="0"/>
                </a:endParaRPr>
              </a:p>
            </p:txBody>
          </p:sp>
          <p:sp>
            <p:nvSpPr>
              <p:cNvPr id="12307" name="Freeform 6">
                <a:extLst>
                  <a:ext uri="{FF2B5EF4-FFF2-40B4-BE49-F238E27FC236}">
                    <a16:creationId xmlns:a16="http://schemas.microsoft.com/office/drawing/2014/main" id="{42BC2C88-0E11-4E4C-90D5-C77CCADB534B}"/>
                  </a:ext>
                </a:extLst>
              </p:cNvPr>
              <p:cNvSpPr>
                <a:spLocks/>
              </p:cNvSpPr>
              <p:nvPr/>
            </p:nvSpPr>
            <p:spPr bwMode="gray">
              <a:xfrm>
                <a:off x="370" y="2169"/>
                <a:ext cx="1549" cy="433"/>
              </a:xfrm>
              <a:custGeom>
                <a:avLst/>
                <a:gdLst>
                  <a:gd name="T0" fmla="*/ 1101 w 1071"/>
                  <a:gd name="T1" fmla="*/ 0 h 307"/>
                  <a:gd name="T2" fmla="*/ 14149 w 1071"/>
                  <a:gd name="T3" fmla="*/ 0 h 307"/>
                  <a:gd name="T4" fmla="*/ 14149 w 1071"/>
                  <a:gd name="T5" fmla="*/ 2200 h 307"/>
                  <a:gd name="T6" fmla="*/ 13968 w 1071"/>
                  <a:gd name="T7" fmla="*/ 2996 h 307"/>
                  <a:gd name="T8" fmla="*/ 13070 w 1071"/>
                  <a:gd name="T9" fmla="*/ 3355 h 307"/>
                  <a:gd name="T10" fmla="*/ 0 w 1071"/>
                  <a:gd name="T11" fmla="*/ 3412 h 307"/>
                  <a:gd name="T12" fmla="*/ 0 w 1071"/>
                  <a:gd name="T13" fmla="*/ 993 h 307"/>
                  <a:gd name="T14" fmla="*/ 272 w 1071"/>
                  <a:gd name="T15" fmla="*/ 193 h 307"/>
                  <a:gd name="T16" fmla="*/ 1101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gradFill rotWithShape="1">
                <a:gsLst>
                  <a:gs pos="0">
                    <a:srgbClr val="006161"/>
                  </a:gs>
                  <a:gs pos="50000">
                    <a:srgbClr val="009999"/>
                  </a:gs>
                  <a:gs pos="100000">
                    <a:srgbClr val="006161"/>
                  </a:gs>
                </a:gsLst>
                <a:lin ang="5400000" scaled="1"/>
              </a:gradFill>
              <a:ln w="28575" cap="flat" cmpd="sng">
                <a:solidFill>
                  <a:srgbClr val="FFFFFF"/>
                </a:solidFill>
                <a:prstDash val="solid"/>
                <a:round/>
                <a:headEnd/>
                <a:tailEnd/>
              </a:ln>
              <a:effectLst>
                <a:outerShdw dist="71842" dir="2700000" algn="ctr" rotWithShape="0">
                  <a:srgbClr val="000000">
                    <a:alpha val="50000"/>
                  </a:srgbClr>
                </a:outerShdw>
              </a:effectLst>
            </p:spPr>
            <p:txBody>
              <a:bodyPr wrap="none" anchor="ctr"/>
              <a:lstStyle/>
              <a:p>
                <a:pPr>
                  <a:defRPr/>
                </a:pPr>
                <a:endParaRPr lang="zh-CN" altLang="en-US"/>
              </a:p>
            </p:txBody>
          </p:sp>
        </p:grpSp>
        <p:sp>
          <p:nvSpPr>
            <p:cNvPr id="154" name="Rectangle 29">
              <a:extLst>
                <a:ext uri="{FF2B5EF4-FFF2-40B4-BE49-F238E27FC236}">
                  <a16:creationId xmlns:a16="http://schemas.microsoft.com/office/drawing/2014/main" id="{67390670-F8BF-F949-B3F1-1BDC31D77F43}"/>
                </a:ext>
              </a:extLst>
            </p:cNvPr>
            <p:cNvSpPr>
              <a:spLocks noChangeArrowheads="1"/>
            </p:cNvSpPr>
            <p:nvPr/>
          </p:nvSpPr>
          <p:spPr bwMode="gray">
            <a:xfrm>
              <a:off x="955675" y="4019550"/>
              <a:ext cx="1836738" cy="400050"/>
            </a:xfrm>
            <a:prstGeom prst="rect">
              <a:avLst/>
            </a:prstGeom>
            <a:noFill/>
            <a:ln w="9525" algn="ctr">
              <a:noFill/>
              <a:miter lim="800000"/>
              <a:headEnd/>
              <a:tailEnd/>
            </a:ln>
            <a:effec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a:buFont typeface="Wingdings" pitchFamily="2" charset="2"/>
                <a:buNone/>
              </a:pPr>
              <a:r>
                <a:rPr lang="zh-CN" altLang="en-US"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rPr>
                <a:t>迭代开发</a:t>
              </a:r>
              <a:endParaRPr lang="en-US" altLang="zh-CN"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endParaRPr>
            </a:p>
          </p:txBody>
        </p:sp>
        <p:sp>
          <p:nvSpPr>
            <p:cNvPr id="26642" name="Text Box 34">
              <a:extLst>
                <a:ext uri="{FF2B5EF4-FFF2-40B4-BE49-F238E27FC236}">
                  <a16:creationId xmlns:a16="http://schemas.microsoft.com/office/drawing/2014/main" id="{52ACE2E3-FAFD-9346-B508-CF399572B4E3}"/>
                </a:ext>
              </a:extLst>
            </p:cNvPr>
            <p:cNvSpPr txBox="1">
              <a:spLocks noChangeArrowheads="1"/>
            </p:cNvSpPr>
            <p:nvPr/>
          </p:nvSpPr>
          <p:spPr bwMode="auto">
            <a:xfrm>
              <a:off x="3352800" y="3876675"/>
              <a:ext cx="4608513" cy="58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buFont typeface="Wingdings" pitchFamily="2" charset="2"/>
                <a:buNone/>
              </a:pPr>
              <a:r>
                <a:rPr lang="en-US" altLang="zh-CN" sz="1600">
                  <a:solidFill>
                    <a:srgbClr val="000000"/>
                  </a:solidFill>
                  <a:latin typeface="Arial" panose="020B0604020202020204" pitchFamily="34" charset="0"/>
                  <a:cs typeface="Arial" panose="020B0604020202020204" pitchFamily="34" charset="0"/>
                </a:rPr>
                <a:t>Rational</a:t>
              </a:r>
              <a:r>
                <a:rPr lang="zh-CN" altLang="en-US" sz="1600">
                  <a:solidFill>
                    <a:srgbClr val="000000"/>
                  </a:solidFill>
                  <a:latin typeface="Arial" panose="020B0604020202020204" pitchFamily="34" charset="0"/>
                  <a:cs typeface="Arial" panose="020B0604020202020204" pitchFamily="34" charset="0"/>
                </a:rPr>
                <a:t>统一过程分为四个阶段，每个都有一个不同的里程碑。这些阶段又进一步分为迭代。</a:t>
              </a:r>
              <a:endParaRPr lang="en-US" altLang="zh-CN" sz="1600">
                <a:solidFill>
                  <a:srgbClr val="000000"/>
                </a:solidFill>
                <a:latin typeface="Arial" panose="020B0604020202020204" pitchFamily="34" charset="0"/>
                <a:cs typeface="Arial" panose="020B0604020202020204" pitchFamily="34" charset="0"/>
              </a:endParaRPr>
            </a:p>
          </p:txBody>
        </p:sp>
      </p:grpSp>
      <p:grpSp>
        <p:nvGrpSpPr>
          <p:cNvPr id="26629" name="组合 4132">
            <a:extLst>
              <a:ext uri="{FF2B5EF4-FFF2-40B4-BE49-F238E27FC236}">
                <a16:creationId xmlns:a16="http://schemas.microsoft.com/office/drawing/2014/main" id="{1AE45775-28A2-2148-95F1-9186DF205B21}"/>
              </a:ext>
            </a:extLst>
          </p:cNvPr>
          <p:cNvGrpSpPr>
            <a:grpSpLocks/>
          </p:cNvGrpSpPr>
          <p:nvPr/>
        </p:nvGrpSpPr>
        <p:grpSpPr bwMode="auto">
          <a:xfrm>
            <a:off x="698500" y="4927600"/>
            <a:ext cx="7478713" cy="700088"/>
            <a:chOff x="698500" y="4927600"/>
            <a:chExt cx="7478713" cy="700088"/>
          </a:xfrm>
        </p:grpSpPr>
        <p:sp>
          <p:nvSpPr>
            <p:cNvPr id="140" name="AutoShape 7">
              <a:extLst>
                <a:ext uri="{FF2B5EF4-FFF2-40B4-BE49-F238E27FC236}">
                  <a16:creationId xmlns:a16="http://schemas.microsoft.com/office/drawing/2014/main" id="{38B9F66F-521D-FD41-AFA1-5E7662F08C13}"/>
                </a:ext>
              </a:extLst>
            </p:cNvPr>
            <p:cNvSpPr>
              <a:spLocks noChangeArrowheads="1"/>
            </p:cNvSpPr>
            <p:nvPr/>
          </p:nvSpPr>
          <p:spPr bwMode="gray">
            <a:xfrm>
              <a:off x="2776538" y="4927600"/>
              <a:ext cx="5400675" cy="687388"/>
            </a:xfrm>
            <a:prstGeom prst="roundRect">
              <a:avLst>
                <a:gd name="adj" fmla="val 11505"/>
              </a:avLst>
            </a:prstGeom>
            <a:solidFill>
              <a:srgbClr val="BBE0E3">
                <a:alpha val="50000"/>
              </a:srgbClr>
            </a:solidFill>
            <a:ln>
              <a:noFill/>
            </a:ln>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grpSp>
          <p:nvGrpSpPr>
            <p:cNvPr id="26634" name="Group 8">
              <a:extLst>
                <a:ext uri="{FF2B5EF4-FFF2-40B4-BE49-F238E27FC236}">
                  <a16:creationId xmlns:a16="http://schemas.microsoft.com/office/drawing/2014/main" id="{14F1BE92-EBD3-AD43-94AD-8EF004EBA289}"/>
                </a:ext>
              </a:extLst>
            </p:cNvPr>
            <p:cNvGrpSpPr>
              <a:grpSpLocks/>
            </p:cNvGrpSpPr>
            <p:nvPr/>
          </p:nvGrpSpPr>
          <p:grpSpPr bwMode="auto">
            <a:xfrm>
              <a:off x="698500" y="4940300"/>
              <a:ext cx="2613025" cy="687388"/>
              <a:chOff x="370" y="2169"/>
              <a:chExt cx="1790" cy="433"/>
            </a:xfrm>
          </p:grpSpPr>
          <p:sp>
            <p:nvSpPr>
              <p:cNvPr id="142" name="AutoShape 9">
                <a:extLst>
                  <a:ext uri="{FF2B5EF4-FFF2-40B4-BE49-F238E27FC236}">
                    <a16:creationId xmlns:a16="http://schemas.microsoft.com/office/drawing/2014/main" id="{74880F3D-9084-6748-AF65-012718777D79}"/>
                  </a:ext>
                </a:extLst>
              </p:cNvPr>
              <p:cNvSpPr>
                <a:spLocks noChangeArrowheads="1"/>
              </p:cNvSpPr>
              <p:nvPr/>
            </p:nvSpPr>
            <p:spPr bwMode="gray">
              <a:xfrm>
                <a:off x="1917" y="2249"/>
                <a:ext cx="243" cy="240"/>
              </a:xfrm>
              <a:prstGeom prst="rightArrow">
                <a:avLst>
                  <a:gd name="adj1" fmla="val 50000"/>
                  <a:gd name="adj2" fmla="val 59422"/>
                </a:avLst>
              </a:prstGeom>
              <a:solidFill>
                <a:srgbClr val="F8F8F8"/>
              </a:solidFill>
              <a:ln w="9525">
                <a:noFill/>
                <a:miter lim="800000"/>
                <a:headEnd/>
                <a:tailEnd/>
              </a:ln>
              <a:effectLst>
                <a:outerShdw dist="71842" dir="2700000" algn="ctr" rotWithShape="0">
                  <a:srgbClr val="010101">
                    <a:alpha val="50000"/>
                  </a:srgbClr>
                </a:outerShdw>
              </a:effectLst>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sp>
            <p:nvSpPr>
              <p:cNvPr id="143" name="Freeform 10">
                <a:extLst>
                  <a:ext uri="{FF2B5EF4-FFF2-40B4-BE49-F238E27FC236}">
                    <a16:creationId xmlns:a16="http://schemas.microsoft.com/office/drawing/2014/main" id="{97425A7F-E2BE-C543-BBDF-8ADCDBA07AF3}"/>
                  </a:ext>
                </a:extLst>
              </p:cNvPr>
              <p:cNvSpPr>
                <a:spLocks/>
              </p:cNvSpPr>
              <p:nvPr/>
            </p:nvSpPr>
            <p:spPr bwMode="gray">
              <a:xfrm>
                <a:off x="370" y="2169"/>
                <a:ext cx="1549" cy="433"/>
              </a:xfrm>
              <a:custGeom>
                <a:avLst/>
                <a:gdLst>
                  <a:gd name="T0" fmla="*/ 83 w 1071"/>
                  <a:gd name="T1" fmla="*/ 0 h 307"/>
                  <a:gd name="T2" fmla="*/ 1069 w 1071"/>
                  <a:gd name="T3" fmla="*/ 0 h 307"/>
                  <a:gd name="T4" fmla="*/ 1069 w 1071"/>
                  <a:gd name="T5" fmla="*/ 198 h 307"/>
                  <a:gd name="T6" fmla="*/ 1055 w 1071"/>
                  <a:gd name="T7" fmla="*/ 270 h 307"/>
                  <a:gd name="T8" fmla="*/ 987 w 1071"/>
                  <a:gd name="T9" fmla="*/ 302 h 307"/>
                  <a:gd name="T10" fmla="*/ 0 w 1071"/>
                  <a:gd name="T11" fmla="*/ 307 h 307"/>
                  <a:gd name="T12" fmla="*/ 0 w 1071"/>
                  <a:gd name="T13" fmla="*/ 89 h 307"/>
                  <a:gd name="T14" fmla="*/ 21 w 1071"/>
                  <a:gd name="T15" fmla="*/ 18 h 307"/>
                  <a:gd name="T16" fmla="*/ 83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1"/>
                  <a:gd name="T28" fmla="*/ 0 h 307"/>
                  <a:gd name="T29" fmla="*/ 1071 w 1071"/>
                  <a:gd name="T30" fmla="*/ 307 h 3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gradFill rotWithShape="1">
                <a:gsLst>
                  <a:gs pos="0">
                    <a:srgbClr val="BBE0E3">
                      <a:gamma/>
                      <a:shade val="46275"/>
                      <a:invGamma/>
                    </a:srgbClr>
                  </a:gs>
                  <a:gs pos="50000">
                    <a:srgbClr val="BBE0E3"/>
                  </a:gs>
                  <a:gs pos="100000">
                    <a:srgbClr val="BBE0E3">
                      <a:gamma/>
                      <a:shade val="46275"/>
                      <a:invGamma/>
                    </a:srgbClr>
                  </a:gs>
                </a:gsLst>
                <a:lin ang="5400000" scaled="1"/>
              </a:gradFill>
              <a:ln w="28575">
                <a:solidFill>
                  <a:srgbClr val="FFFFFF"/>
                </a:solidFill>
                <a:round/>
                <a:headEnd/>
                <a:tailEnd/>
              </a:ln>
              <a:effectLst>
                <a:outerShdw dist="71842" dir="2700000" algn="ctr" rotWithShape="0">
                  <a:srgbClr val="000000">
                    <a:alpha val="50000"/>
                  </a:srgbClr>
                </a:outerShdw>
              </a:effectLst>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grpSp>
        <p:sp>
          <p:nvSpPr>
            <p:cNvPr id="155" name="Rectangle 30">
              <a:extLst>
                <a:ext uri="{FF2B5EF4-FFF2-40B4-BE49-F238E27FC236}">
                  <a16:creationId xmlns:a16="http://schemas.microsoft.com/office/drawing/2014/main" id="{8BB95DCC-3AD8-3F48-B8FA-86A7ACF9D2D9}"/>
                </a:ext>
              </a:extLst>
            </p:cNvPr>
            <p:cNvSpPr>
              <a:spLocks noChangeArrowheads="1"/>
            </p:cNvSpPr>
            <p:nvPr/>
          </p:nvSpPr>
          <p:spPr bwMode="gray">
            <a:xfrm>
              <a:off x="955675" y="5065713"/>
              <a:ext cx="1836738" cy="400050"/>
            </a:xfrm>
            <a:prstGeom prst="rect">
              <a:avLst/>
            </a:prstGeom>
            <a:noFill/>
            <a:ln w="9525" algn="ctr">
              <a:noFill/>
              <a:miter lim="800000"/>
              <a:headEnd/>
              <a:tailEnd/>
            </a:ln>
            <a:effec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a:buFont typeface="Wingdings" pitchFamily="2" charset="2"/>
                <a:buNone/>
              </a:pPr>
              <a:r>
                <a:rPr lang="en-US" altLang="zh-CN" sz="2000">
                  <a:solidFill>
                    <a:schemeClr val="tx1"/>
                  </a:solidFill>
                  <a:effectLst>
                    <a:outerShdw blurRad="38100" dist="38100" dir="2700000" algn="tl">
                      <a:srgbClr val="FFFFFF"/>
                    </a:outerShdw>
                  </a:effectLst>
                  <a:latin typeface="Arial" panose="020B0604020202020204" pitchFamily="34" charset="0"/>
                  <a:ea typeface="Gulim" panose="020B0600000101010101" pitchFamily="34" charset="-127"/>
                </a:rPr>
                <a:t>RUP</a:t>
              </a:r>
              <a:r>
                <a:rPr lang="zh-CN" altLang="en-US" sz="2000">
                  <a:solidFill>
                    <a:schemeClr val="tx1"/>
                  </a:solidFill>
                  <a:effectLst>
                    <a:outerShdw blurRad="38100" dist="38100" dir="2700000" algn="tl">
                      <a:srgbClr val="FFFFFF"/>
                    </a:outerShdw>
                  </a:effectLst>
                  <a:latin typeface="Arial" panose="020B0604020202020204" pitchFamily="34" charset="0"/>
                  <a:ea typeface="Gulim" panose="020B0600000101010101" pitchFamily="34" charset="-127"/>
                </a:rPr>
                <a:t>规程</a:t>
              </a:r>
              <a:endParaRPr lang="en-US" altLang="zh-CN" sz="2000">
                <a:solidFill>
                  <a:schemeClr val="tx1"/>
                </a:solidFill>
                <a:effectLst>
                  <a:outerShdw blurRad="38100" dist="38100" dir="2700000" algn="tl">
                    <a:srgbClr val="FFFFFF"/>
                  </a:outerShdw>
                </a:effectLst>
                <a:latin typeface="Arial" panose="020B0604020202020204" pitchFamily="34" charset="0"/>
                <a:ea typeface="Gulim" panose="020B0600000101010101" pitchFamily="34" charset="-127"/>
              </a:endParaRPr>
            </a:p>
          </p:txBody>
        </p:sp>
        <p:sp>
          <p:nvSpPr>
            <p:cNvPr id="26636" name="Text Box 35">
              <a:extLst>
                <a:ext uri="{FF2B5EF4-FFF2-40B4-BE49-F238E27FC236}">
                  <a16:creationId xmlns:a16="http://schemas.microsoft.com/office/drawing/2014/main" id="{E517CE79-AD8A-854A-A704-E74FD85CEAD5}"/>
                </a:ext>
              </a:extLst>
            </p:cNvPr>
            <p:cNvSpPr txBox="1">
              <a:spLocks noChangeArrowheads="1"/>
            </p:cNvSpPr>
            <p:nvPr/>
          </p:nvSpPr>
          <p:spPr bwMode="auto">
            <a:xfrm>
              <a:off x="3352800" y="5096196"/>
              <a:ext cx="4800600" cy="39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buFont typeface="Wingdings" pitchFamily="2" charset="2"/>
                <a:buNone/>
              </a:pPr>
              <a:r>
                <a:rPr lang="en-US" altLang="zh-CN" sz="2000">
                  <a:solidFill>
                    <a:srgbClr val="000000"/>
                  </a:solidFill>
                  <a:latin typeface="Arial" panose="020B0604020202020204" pitchFamily="34" charset="0"/>
                  <a:cs typeface="Arial" panose="020B0604020202020204" pitchFamily="34" charset="0"/>
                </a:rPr>
                <a:t>RUP</a:t>
              </a:r>
              <a:r>
                <a:rPr lang="zh-CN" altLang="en-US" sz="2000">
                  <a:solidFill>
                    <a:srgbClr val="000000"/>
                  </a:solidFill>
                  <a:latin typeface="Arial" panose="020B0604020202020204" pitchFamily="34" charset="0"/>
                  <a:cs typeface="Arial" panose="020B0604020202020204" pitchFamily="34" charset="0"/>
                </a:rPr>
                <a:t>的</a:t>
              </a:r>
              <a:r>
                <a:rPr lang="en-US" altLang="zh-CN" sz="2000">
                  <a:solidFill>
                    <a:srgbClr val="000000"/>
                  </a:solidFill>
                  <a:latin typeface="Arial" panose="020B0604020202020204" pitchFamily="34" charset="0"/>
                  <a:cs typeface="Arial" panose="020B0604020202020204" pitchFamily="34" charset="0"/>
                </a:rPr>
                <a:t>9</a:t>
              </a:r>
              <a:r>
                <a:rPr lang="zh-CN" altLang="en-US" sz="2000">
                  <a:solidFill>
                    <a:srgbClr val="000000"/>
                  </a:solidFill>
                  <a:latin typeface="Arial" panose="020B0604020202020204" pitchFamily="34" charset="0"/>
                  <a:cs typeface="Arial" panose="020B0604020202020204" pitchFamily="34" charset="0"/>
                </a:rPr>
                <a:t>个规程</a:t>
              </a:r>
              <a:endParaRPr lang="en-US" altLang="zh-CN" sz="2000">
                <a:solidFill>
                  <a:srgbClr val="000000"/>
                </a:solidFill>
                <a:latin typeface="Arial" panose="020B0604020202020204" pitchFamily="34" charset="0"/>
                <a:cs typeface="Arial" panose="020B0604020202020204" pitchFamily="34" charset="0"/>
              </a:endParaRPr>
            </a:p>
          </p:txBody>
        </p:sp>
      </p:grpSp>
      <p:sp>
        <p:nvSpPr>
          <p:cNvPr id="26630" name="Rectangle 47">
            <a:extLst>
              <a:ext uri="{FF2B5EF4-FFF2-40B4-BE49-F238E27FC236}">
                <a16:creationId xmlns:a16="http://schemas.microsoft.com/office/drawing/2014/main" id="{E374F06B-213B-1844-BC0A-2D4B054A854D}"/>
              </a:ext>
            </a:extLst>
          </p:cNvPr>
          <p:cNvSpPr>
            <a:spLocks noChangeArrowheads="1"/>
          </p:cNvSpPr>
          <p:nvPr/>
        </p:nvSpPr>
        <p:spPr bwMode="auto">
          <a:xfrm>
            <a:off x="636588" y="95250"/>
            <a:ext cx="7747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857250" indent="-85725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latinLnBrk="1" hangingPunct="1">
              <a:buFont typeface="Gulim" panose="020B0600000101010101" pitchFamily="34" charset="-127"/>
              <a:buAutoNum type="romanUcPeriod"/>
            </a:pPr>
            <a:r>
              <a:rPr lang="en-US" altLang="zh-CN" sz="3600">
                <a:solidFill>
                  <a:srgbClr val="FFFFFF"/>
                </a:solidFill>
                <a:latin typeface="Gulim" panose="020B0600000101010101" pitchFamily="34" charset="-127"/>
                <a:ea typeface="黑体" panose="02010609060101010101" pitchFamily="49" charset="-122"/>
              </a:rPr>
              <a:t>RUP</a:t>
            </a:r>
            <a:endParaRPr lang="zh-CN" altLang="en-US" sz="3600">
              <a:solidFill>
                <a:srgbClr val="FFFFFF"/>
              </a:solidFill>
              <a:latin typeface="Gulim" panose="020B0600000101010101" pitchFamily="34" charset="-127"/>
              <a:ea typeface="黑体" panose="02010609060101010101" pitchFamily="49" charset="-122"/>
            </a:endParaRPr>
          </a:p>
        </p:txBody>
      </p:sp>
      <p:sp>
        <p:nvSpPr>
          <p:cNvPr id="31" name="灯片编号占位符 30">
            <a:extLst>
              <a:ext uri="{FF2B5EF4-FFF2-40B4-BE49-F238E27FC236}">
                <a16:creationId xmlns:a16="http://schemas.microsoft.com/office/drawing/2014/main" id="{D9B3FD28-D2AF-654B-BB05-956D454E687E}"/>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6444DDED-9540-3046-ADF0-0E38E8720415}" type="slidenum">
              <a:rPr kumimoji="0" lang="en-US" altLang="ko-KR" b="0">
                <a:solidFill>
                  <a:schemeClr val="bg1"/>
                </a:solidFill>
                <a:latin typeface="Gulim" panose="020B0600000101010101" pitchFamily="34" charset="-127"/>
                <a:ea typeface="Gulim" panose="020B0600000101010101" pitchFamily="34" charset="-127"/>
              </a:rPr>
              <a:pPr eaLnBrk="1" hangingPunct="1"/>
              <a:t>16</a:t>
            </a:fld>
            <a:endParaRPr kumimoji="0" lang="en-US" altLang="ko-KR" b="0">
              <a:solidFill>
                <a:schemeClr val="bg1"/>
              </a:solidFill>
              <a:latin typeface="Gulim" panose="020B0600000101010101" pitchFamily="34" charset="-127"/>
              <a:ea typeface="Gulim" panose="020B0600000101010101" pitchFamily="34" charset="-127"/>
            </a:endParaRPr>
          </a:p>
        </p:txBody>
      </p:sp>
      <p:sp>
        <p:nvSpPr>
          <p:cNvPr id="32" name="右箭头 31">
            <a:extLst>
              <a:ext uri="{FF2B5EF4-FFF2-40B4-BE49-F238E27FC236}">
                <a16:creationId xmlns:a16="http://schemas.microsoft.com/office/drawing/2014/main" id="{79D401E6-BE28-1646-8E4C-428D1E5FF69E}"/>
              </a:ext>
            </a:extLst>
          </p:cNvPr>
          <p:cNvSpPr/>
          <p:nvPr/>
        </p:nvSpPr>
        <p:spPr bwMode="auto">
          <a:xfrm>
            <a:off x="139700" y="2933700"/>
            <a:ext cx="574675" cy="503238"/>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Tree>
  </p:cSld>
  <p:clrMapOvr>
    <a:masterClrMapping/>
  </p:clrMapOvr>
  <p:transition spd="slow"/>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4">
            <a:extLst>
              <a:ext uri="{FF2B5EF4-FFF2-40B4-BE49-F238E27FC236}">
                <a16:creationId xmlns:a16="http://schemas.microsoft.com/office/drawing/2014/main" id="{6DAB008A-4269-F342-BF78-FD78C485E64A}"/>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04E73EA6-B519-7C45-B0B5-D37A8D2DB861}" type="slidenum">
              <a:rPr kumimoji="0" lang="en-GB" altLang="zh-CN" b="0">
                <a:solidFill>
                  <a:srgbClr val="FFFFFF"/>
                </a:solidFill>
                <a:latin typeface="Gulim" panose="020B0600000101010101" pitchFamily="34" charset="-127"/>
                <a:ea typeface="Gulim" panose="020B0600000101010101" pitchFamily="34" charset="-127"/>
              </a:rPr>
              <a:pPr eaLnBrk="1" hangingPunct="1"/>
              <a:t>160</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74083" name="Rectangle 14">
            <a:extLst>
              <a:ext uri="{FF2B5EF4-FFF2-40B4-BE49-F238E27FC236}">
                <a16:creationId xmlns:a16="http://schemas.microsoft.com/office/drawing/2014/main" id="{FB86B2A8-DC9E-0F46-ADB8-F5D5B125E252}"/>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3.2 </a:t>
            </a:r>
            <a:r>
              <a:rPr lang="zh-CN" altLang="en-US">
                <a:ea typeface="宋体" panose="02010600030101010101" pitchFamily="2" charset="-122"/>
              </a:rPr>
              <a:t>版本发布计划</a:t>
            </a:r>
          </a:p>
        </p:txBody>
      </p:sp>
      <p:sp>
        <p:nvSpPr>
          <p:cNvPr id="174084" name="Rectangle 15">
            <a:extLst>
              <a:ext uri="{FF2B5EF4-FFF2-40B4-BE49-F238E27FC236}">
                <a16:creationId xmlns:a16="http://schemas.microsoft.com/office/drawing/2014/main" id="{505082C2-72DD-244B-A1A3-5CE452E0925F}"/>
              </a:ext>
            </a:extLst>
          </p:cNvPr>
          <p:cNvSpPr>
            <a:spLocks noGrp="1"/>
          </p:cNvSpPr>
          <p:nvPr>
            <p:ph type="body" idx="1"/>
          </p:nvPr>
        </p:nvSpPr>
        <p:spPr bwMode="auto">
          <a:xfrm>
            <a:off x="457200" y="1214438"/>
            <a:ext cx="8229600" cy="4911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Char char="u"/>
            </a:pPr>
            <a:r>
              <a:rPr lang="zh-CN" altLang="en-US" sz="2800"/>
              <a:t>在 </a:t>
            </a:r>
            <a:r>
              <a:rPr lang="en-US" altLang="zh-CN" sz="2800"/>
              <a:t>Scrum</a:t>
            </a:r>
            <a:r>
              <a:rPr lang="zh-CN" altLang="en-US" sz="2800"/>
              <a:t>中</a:t>
            </a:r>
            <a:r>
              <a:rPr lang="en-US" altLang="zh-CN" sz="2800"/>
              <a:t>,</a:t>
            </a:r>
            <a:r>
              <a:rPr lang="zh-CN" altLang="en-US" sz="2800">
                <a:solidFill>
                  <a:srgbClr val="FF0000"/>
                </a:solidFill>
              </a:rPr>
              <a:t>不是 </a:t>
            </a:r>
            <a:r>
              <a:rPr lang="zh-CN" altLang="en-US" sz="2800"/>
              <a:t>每个</a:t>
            </a:r>
            <a:r>
              <a:rPr lang="en-US" altLang="zh-CN" sz="2800"/>
              <a:t>Sprints </a:t>
            </a:r>
            <a:r>
              <a:rPr lang="zh-CN" altLang="en-US" sz="2800"/>
              <a:t>都要发布一个版本</a:t>
            </a:r>
            <a:r>
              <a:rPr lang="en-US" altLang="zh-CN" sz="2800"/>
              <a:t>.</a:t>
            </a:r>
          </a:p>
          <a:p>
            <a:pPr eaLnBrk="1" hangingPunct="1">
              <a:buFont typeface="Wingdings" pitchFamily="2" charset="2"/>
              <a:buChar char="u"/>
            </a:pPr>
            <a:r>
              <a:rPr lang="zh-CN" altLang="en-US" sz="2800"/>
              <a:t>版本发布计划</a:t>
            </a:r>
            <a:r>
              <a:rPr lang="zh-CN" altLang="en-US" sz="2800">
                <a:solidFill>
                  <a:srgbClr val="FF0000"/>
                </a:solidFill>
              </a:rPr>
              <a:t>决定了</a:t>
            </a:r>
            <a:r>
              <a:rPr lang="zh-CN" altLang="en-US" sz="2800"/>
              <a:t>每次迭代应当包含产品需求清单的哪些功能</a:t>
            </a:r>
            <a:r>
              <a:rPr lang="en-US" altLang="zh-CN" sz="2800"/>
              <a:t>.</a:t>
            </a:r>
          </a:p>
          <a:p>
            <a:pPr eaLnBrk="1" hangingPunct="1">
              <a:buFont typeface="Wingdings" pitchFamily="2" charset="2"/>
              <a:buChar char="u"/>
            </a:pPr>
            <a:r>
              <a:rPr lang="zh-CN" altLang="en-US" sz="2800"/>
              <a:t>版本发布计划很大程度上</a:t>
            </a:r>
            <a:r>
              <a:rPr lang="zh-CN" altLang="en-US" sz="2800">
                <a:solidFill>
                  <a:srgbClr val="FF0000"/>
                </a:solidFill>
              </a:rPr>
              <a:t>依赖于</a:t>
            </a:r>
            <a:r>
              <a:rPr lang="zh-CN" altLang="en-US" sz="2800"/>
              <a:t>客户的时间表和发布周期，即什么时候客户的产品需要包含我们的模块（交付物）</a:t>
            </a:r>
            <a:r>
              <a:rPr lang="en-US" altLang="zh-CN" sz="2800"/>
              <a:t>.</a:t>
            </a:r>
          </a:p>
          <a:p>
            <a:pPr eaLnBrk="1" hangingPunct="1">
              <a:buFont typeface="Wingdings" pitchFamily="2" charset="2"/>
              <a:buChar char="u"/>
            </a:pPr>
            <a:r>
              <a:rPr lang="zh-CN" altLang="en-US" sz="2800"/>
              <a:t>版本发布计划不是一成不变的</a:t>
            </a:r>
            <a:r>
              <a:rPr lang="en-US" altLang="zh-CN" sz="2800"/>
              <a:t>;</a:t>
            </a:r>
            <a:r>
              <a:rPr lang="zh-CN" altLang="en-US" sz="2800"/>
              <a:t>每个迭代结束后都</a:t>
            </a:r>
            <a:r>
              <a:rPr lang="zh-CN" altLang="en-US" sz="2800">
                <a:solidFill>
                  <a:srgbClr val="FF0000"/>
                </a:solidFill>
              </a:rPr>
              <a:t>可以更改</a:t>
            </a:r>
            <a:r>
              <a:rPr lang="en-US" altLang="zh-CN" sz="2800"/>
              <a:t>.</a:t>
            </a:r>
          </a:p>
        </p:txBody>
      </p:sp>
    </p:spTree>
  </p:cSld>
  <p:clrMapOvr>
    <a:masterClrMapping/>
  </p:clrMapOvr>
  <p:transition spd="slow"/>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4">
            <a:extLst>
              <a:ext uri="{FF2B5EF4-FFF2-40B4-BE49-F238E27FC236}">
                <a16:creationId xmlns:a16="http://schemas.microsoft.com/office/drawing/2014/main" id="{841FB4DB-5A19-3E47-99B0-43FD567E7537}"/>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37A7EF12-AAF4-E04E-9513-22DE798E33B3}" type="slidenum">
              <a:rPr kumimoji="0" lang="en-GB" altLang="zh-CN" b="0">
                <a:solidFill>
                  <a:srgbClr val="FFFFFF"/>
                </a:solidFill>
                <a:latin typeface="Gulim" panose="020B0600000101010101" pitchFamily="34" charset="-127"/>
                <a:ea typeface="Gulim" panose="020B0600000101010101" pitchFamily="34" charset="-127"/>
              </a:rPr>
              <a:pPr eaLnBrk="1" hangingPunct="1"/>
              <a:t>161</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75107" name="Rectangle 9">
            <a:extLst>
              <a:ext uri="{FF2B5EF4-FFF2-40B4-BE49-F238E27FC236}">
                <a16:creationId xmlns:a16="http://schemas.microsoft.com/office/drawing/2014/main" id="{7DC16FA0-1A4E-B941-AED9-817C68CBB6C9}"/>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3.3 </a:t>
            </a:r>
            <a:r>
              <a:rPr lang="zh-CN" altLang="en-US">
                <a:ea typeface="宋体" panose="02010600030101010101" pitchFamily="2" charset="-122"/>
              </a:rPr>
              <a:t>迭代任务清单规划 </a:t>
            </a:r>
            <a:r>
              <a:rPr lang="en-US" altLang="zh-CN">
                <a:ea typeface="宋体" panose="02010600030101010101" pitchFamily="2" charset="-122"/>
              </a:rPr>
              <a:t>(1/5) – </a:t>
            </a:r>
            <a:r>
              <a:rPr lang="zh-CN" altLang="en-US">
                <a:ea typeface="宋体" panose="02010600030101010101" pitchFamily="2" charset="-122"/>
              </a:rPr>
              <a:t>总论</a:t>
            </a:r>
          </a:p>
        </p:txBody>
      </p:sp>
      <p:sp>
        <p:nvSpPr>
          <p:cNvPr id="175108" name="Rectangle 10">
            <a:extLst>
              <a:ext uri="{FF2B5EF4-FFF2-40B4-BE49-F238E27FC236}">
                <a16:creationId xmlns:a16="http://schemas.microsoft.com/office/drawing/2014/main" id="{DD470A9A-111B-CB4A-B24E-808FFB658859}"/>
              </a:ext>
            </a:extLst>
          </p:cNvPr>
          <p:cNvSpPr>
            <a:spLocks noGrp="1"/>
          </p:cNvSpPr>
          <p:nvPr>
            <p:ph type="body" idx="1"/>
          </p:nvPr>
        </p:nvSpPr>
        <p:spPr bwMode="auto">
          <a:xfrm>
            <a:off x="457200" y="1319213"/>
            <a:ext cx="8229600" cy="4708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Char char="u"/>
            </a:pPr>
            <a:r>
              <a:rPr lang="zh-CN" altLang="en-US" sz="2400"/>
              <a:t>迭代任务清单规划 的主要目的是从产品任务清单中挑选高优先级的任务包含在下一次迭代中，即确定迭代的范围</a:t>
            </a:r>
            <a:r>
              <a:rPr lang="en-US" altLang="zh-CN" sz="2400"/>
              <a:t>.</a:t>
            </a:r>
          </a:p>
          <a:p>
            <a:pPr eaLnBrk="1" hangingPunct="1">
              <a:buFont typeface="Wingdings" pitchFamily="2" charset="2"/>
              <a:buChar char="u"/>
            </a:pPr>
            <a:endParaRPr lang="en-US" altLang="zh-CN" sz="2400"/>
          </a:p>
          <a:p>
            <a:pPr eaLnBrk="1" hangingPunct="1">
              <a:buFont typeface="Wingdings" pitchFamily="2" charset="2"/>
              <a:buChar char="u"/>
            </a:pPr>
            <a:r>
              <a:rPr lang="zh-CN" altLang="en-US" sz="2400"/>
              <a:t>至于能够包含多少产品任务清单中的任务取决于</a:t>
            </a:r>
            <a:r>
              <a:rPr lang="en-US" altLang="zh-CN" sz="2400"/>
              <a:t>Scum</a:t>
            </a:r>
            <a:r>
              <a:rPr lang="zh-CN" altLang="en-US" sz="2400"/>
              <a:t>团队能够承诺完成多少</a:t>
            </a:r>
            <a:r>
              <a:rPr lang="en-US" altLang="zh-CN" sz="2400"/>
              <a:t>.</a:t>
            </a:r>
          </a:p>
          <a:p>
            <a:pPr eaLnBrk="1" hangingPunct="1">
              <a:buFont typeface="Wingdings" pitchFamily="2" charset="2"/>
              <a:buChar char="u"/>
            </a:pPr>
            <a:endParaRPr lang="en-US" altLang="zh-CN" sz="2400"/>
          </a:p>
          <a:p>
            <a:pPr eaLnBrk="1" hangingPunct="1">
              <a:buFont typeface="Wingdings" pitchFamily="2" charset="2"/>
              <a:buChar char="u"/>
            </a:pPr>
            <a:r>
              <a:rPr lang="zh-CN" altLang="en-US" sz="2400"/>
              <a:t>迭代的范围在迭代任务清单中描述</a:t>
            </a:r>
            <a:r>
              <a:rPr lang="en-US" altLang="zh-CN" sz="2400"/>
              <a:t>; </a:t>
            </a:r>
            <a:r>
              <a:rPr lang="zh-CN" altLang="en-US" sz="2400"/>
              <a:t>团队设定优先级</a:t>
            </a:r>
            <a:r>
              <a:rPr lang="en-US" altLang="zh-CN" sz="2400"/>
              <a:t>.</a:t>
            </a:r>
          </a:p>
          <a:p>
            <a:pPr eaLnBrk="1" hangingPunct="1">
              <a:buFont typeface="Wingdings" pitchFamily="2" charset="2"/>
              <a:buChar char="u"/>
            </a:pPr>
            <a:endParaRPr lang="en-US" altLang="zh-CN" sz="2400"/>
          </a:p>
          <a:p>
            <a:pPr eaLnBrk="1" hangingPunct="1">
              <a:buFont typeface="Wingdings" pitchFamily="2" charset="2"/>
              <a:buChar char="u"/>
            </a:pPr>
            <a:r>
              <a:rPr lang="zh-CN" altLang="en-US" sz="2400"/>
              <a:t>产品所有者 </a:t>
            </a:r>
            <a:r>
              <a:rPr lang="en-US" altLang="zh-CN" sz="2400"/>
              <a:t>PO </a:t>
            </a:r>
            <a:r>
              <a:rPr lang="zh-CN" altLang="en-US" sz="2400"/>
              <a:t>定义每个迭代的任务说明（</a:t>
            </a:r>
            <a:r>
              <a:rPr lang="en-US" altLang="zh-CN" sz="2400"/>
              <a:t>mission statement</a:t>
            </a:r>
            <a:r>
              <a:rPr lang="zh-CN" altLang="en-US" sz="2400"/>
              <a:t>），目标</a:t>
            </a:r>
            <a:r>
              <a:rPr lang="en-US" altLang="zh-CN" sz="2400"/>
              <a:t>(sprint goal)</a:t>
            </a:r>
            <a:r>
              <a:rPr lang="zh-CN" altLang="en-US" sz="2400"/>
              <a:t>，使迭代更具有针对性，如</a:t>
            </a:r>
            <a:r>
              <a:rPr lang="en-US" altLang="zh-CN" sz="2400"/>
              <a:t>. “</a:t>
            </a:r>
            <a:r>
              <a:rPr lang="zh-CN" altLang="en-US" sz="2400"/>
              <a:t>实现一个可扩展的列表控件，其项目是可以选择的”</a:t>
            </a:r>
            <a:endParaRPr lang="en-US" altLang="zh-CN" sz="2400"/>
          </a:p>
          <a:p>
            <a:pPr eaLnBrk="1" hangingPunct="1">
              <a:buFont typeface="Wingdings" pitchFamily="2" charset="2"/>
              <a:buChar char="u"/>
            </a:pPr>
            <a:endParaRPr lang="zh-CN" altLang="en-US" sz="2400"/>
          </a:p>
        </p:txBody>
      </p:sp>
    </p:spTree>
  </p:cSld>
  <p:clrMapOvr>
    <a:masterClrMapping/>
  </p:clrMapOvr>
  <p:transition spd="slow"/>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3">
            <a:extLst>
              <a:ext uri="{FF2B5EF4-FFF2-40B4-BE49-F238E27FC236}">
                <a16:creationId xmlns:a16="http://schemas.microsoft.com/office/drawing/2014/main" id="{23C17A93-AA78-C84D-B151-C9A86E755B49}"/>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BE72C138-D3E1-4C44-A448-255600DA72B3}" type="slidenum">
              <a:rPr kumimoji="0" lang="en-GB" altLang="zh-CN" b="0">
                <a:solidFill>
                  <a:srgbClr val="FFFFFF"/>
                </a:solidFill>
                <a:latin typeface="Gulim" panose="020B0600000101010101" pitchFamily="34" charset="-127"/>
                <a:ea typeface="Gulim" panose="020B0600000101010101" pitchFamily="34" charset="-127"/>
              </a:rPr>
              <a:pPr eaLnBrk="1" hangingPunct="1"/>
              <a:t>162</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76131" name="Rectangle 35">
            <a:extLst>
              <a:ext uri="{FF2B5EF4-FFF2-40B4-BE49-F238E27FC236}">
                <a16:creationId xmlns:a16="http://schemas.microsoft.com/office/drawing/2014/main" id="{43EF0B1D-4783-A24F-A22B-BC8C8308F4B4}"/>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3.3 Sprint </a:t>
            </a:r>
            <a:r>
              <a:rPr lang="zh-CN" altLang="en-US">
                <a:ea typeface="宋体" panose="02010600030101010101" pitchFamily="2" charset="-122"/>
              </a:rPr>
              <a:t>迭代计划 </a:t>
            </a:r>
            <a:r>
              <a:rPr lang="en-US" altLang="zh-CN">
                <a:ea typeface="宋体" panose="02010600030101010101" pitchFamily="2" charset="-122"/>
              </a:rPr>
              <a:t>(2/5) – </a:t>
            </a:r>
            <a:r>
              <a:rPr lang="zh-CN" altLang="en-US">
                <a:ea typeface="宋体" panose="02010600030101010101" pitchFamily="2" charset="-122"/>
              </a:rPr>
              <a:t>输入和输出</a:t>
            </a:r>
          </a:p>
        </p:txBody>
      </p:sp>
      <p:sp>
        <p:nvSpPr>
          <p:cNvPr id="176132" name="Rectangle 4">
            <a:extLst>
              <a:ext uri="{FF2B5EF4-FFF2-40B4-BE49-F238E27FC236}">
                <a16:creationId xmlns:a16="http://schemas.microsoft.com/office/drawing/2014/main" id="{116C2D4D-931C-2A4C-8138-AB519167099B}"/>
              </a:ext>
            </a:extLst>
          </p:cNvPr>
          <p:cNvSpPr>
            <a:spLocks noChangeArrowheads="1"/>
          </p:cNvSpPr>
          <p:nvPr/>
        </p:nvSpPr>
        <p:spPr bwMode="auto">
          <a:xfrm>
            <a:off x="3352800" y="3713163"/>
            <a:ext cx="2514600" cy="2047875"/>
          </a:xfrm>
          <a:prstGeom prst="rect">
            <a:avLst/>
          </a:prstGeom>
          <a:solidFill>
            <a:srgbClr val="CCFFFF"/>
          </a:solidFill>
          <a:ln w="31750" algn="ctr">
            <a:solidFill>
              <a:srgbClr val="336666"/>
            </a:solidFill>
            <a:miter lim="800000"/>
            <a:headEnd/>
            <a:tailEnd/>
          </a:ln>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spcBef>
                <a:spcPct val="50000"/>
              </a:spcBef>
            </a:pPr>
            <a:r>
              <a:rPr lang="en-US" altLang="zh-CN" sz="2000">
                <a:latin typeface="Arial" panose="020B0604020202020204" pitchFamily="34" charset="0"/>
              </a:rPr>
              <a:t>Sprint Planning</a:t>
            </a:r>
          </a:p>
          <a:p>
            <a:pPr algn="ctr" eaLnBrk="1" hangingPunct="1">
              <a:spcBef>
                <a:spcPct val="50000"/>
              </a:spcBef>
            </a:pPr>
            <a:r>
              <a:rPr lang="en-US" altLang="zh-CN" sz="2000">
                <a:latin typeface="Arial" panose="020B0604020202020204" pitchFamily="34" charset="0"/>
              </a:rPr>
              <a:t>Meeting</a:t>
            </a:r>
          </a:p>
        </p:txBody>
      </p:sp>
      <p:grpSp>
        <p:nvGrpSpPr>
          <p:cNvPr id="176133" name="Group 5">
            <a:extLst>
              <a:ext uri="{FF2B5EF4-FFF2-40B4-BE49-F238E27FC236}">
                <a16:creationId xmlns:a16="http://schemas.microsoft.com/office/drawing/2014/main" id="{8CF471F9-0AC1-EE4A-AD68-F631DB5FFBEA}"/>
              </a:ext>
            </a:extLst>
          </p:cNvPr>
          <p:cNvGrpSpPr>
            <a:grpSpLocks/>
          </p:cNvGrpSpPr>
          <p:nvPr/>
        </p:nvGrpSpPr>
        <p:grpSpPr bwMode="auto">
          <a:xfrm>
            <a:off x="914400" y="3703638"/>
            <a:ext cx="2438400" cy="304800"/>
            <a:chOff x="576" y="1392"/>
            <a:chExt cx="1536" cy="192"/>
          </a:xfrm>
        </p:grpSpPr>
        <p:sp>
          <p:nvSpPr>
            <p:cNvPr id="176158" name="Line 6">
              <a:extLst>
                <a:ext uri="{FF2B5EF4-FFF2-40B4-BE49-F238E27FC236}">
                  <a16:creationId xmlns:a16="http://schemas.microsoft.com/office/drawing/2014/main" id="{1F8ED505-9164-D143-BCBB-3DEE1D44F9D5}"/>
                </a:ext>
              </a:extLst>
            </p:cNvPr>
            <p:cNvSpPr>
              <a:spLocks noChangeShapeType="1"/>
            </p:cNvSpPr>
            <p:nvPr/>
          </p:nvSpPr>
          <p:spPr bwMode="auto">
            <a:xfrm>
              <a:off x="1680" y="1488"/>
              <a:ext cx="432" cy="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159" name="Rectangle 7">
              <a:extLst>
                <a:ext uri="{FF2B5EF4-FFF2-40B4-BE49-F238E27FC236}">
                  <a16:creationId xmlns:a16="http://schemas.microsoft.com/office/drawing/2014/main" id="{9D216C1C-A92A-024F-8FDE-A089E4C1E9C6}"/>
                </a:ext>
              </a:extLst>
            </p:cNvPr>
            <p:cNvSpPr>
              <a:spLocks noChangeArrowheads="1"/>
            </p:cNvSpPr>
            <p:nvPr/>
          </p:nvSpPr>
          <p:spPr bwMode="auto">
            <a:xfrm>
              <a:off x="576" y="1392"/>
              <a:ext cx="1104" cy="192"/>
            </a:xfrm>
            <a:prstGeom prst="rect">
              <a:avLst/>
            </a:prstGeom>
            <a:solidFill>
              <a:srgbClr val="99CCFF"/>
            </a:solidFill>
            <a:ln w="31750" algn="ctr">
              <a:solidFill>
                <a:srgbClr val="006CD8"/>
              </a:solidFill>
              <a:miter lim="800000"/>
              <a:headEnd/>
              <a:tailEnd/>
            </a:ln>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en-US" altLang="zh-CN" sz="1400">
                  <a:latin typeface="Arial" panose="020B0604020202020204" pitchFamily="34" charset="0"/>
                </a:rPr>
                <a:t>Product Backlog</a:t>
              </a:r>
            </a:p>
          </p:txBody>
        </p:sp>
      </p:grpSp>
      <p:grpSp>
        <p:nvGrpSpPr>
          <p:cNvPr id="176134" name="Group 8">
            <a:extLst>
              <a:ext uri="{FF2B5EF4-FFF2-40B4-BE49-F238E27FC236}">
                <a16:creationId xmlns:a16="http://schemas.microsoft.com/office/drawing/2014/main" id="{4EFBC298-186F-1044-975A-305776DF89A0}"/>
              </a:ext>
            </a:extLst>
          </p:cNvPr>
          <p:cNvGrpSpPr>
            <a:grpSpLocks/>
          </p:cNvGrpSpPr>
          <p:nvPr/>
        </p:nvGrpSpPr>
        <p:grpSpPr bwMode="auto">
          <a:xfrm>
            <a:off x="914400" y="4141788"/>
            <a:ext cx="2438400" cy="304800"/>
            <a:chOff x="576" y="1668"/>
            <a:chExt cx="1536" cy="192"/>
          </a:xfrm>
        </p:grpSpPr>
        <p:sp>
          <p:nvSpPr>
            <p:cNvPr id="176156" name="Rectangle 9">
              <a:extLst>
                <a:ext uri="{FF2B5EF4-FFF2-40B4-BE49-F238E27FC236}">
                  <a16:creationId xmlns:a16="http://schemas.microsoft.com/office/drawing/2014/main" id="{F10C0644-7D35-DE4B-B0FD-F4828E4EB4AF}"/>
                </a:ext>
              </a:extLst>
            </p:cNvPr>
            <p:cNvSpPr>
              <a:spLocks noChangeArrowheads="1"/>
            </p:cNvSpPr>
            <p:nvPr/>
          </p:nvSpPr>
          <p:spPr bwMode="auto">
            <a:xfrm>
              <a:off x="576" y="1668"/>
              <a:ext cx="1104" cy="192"/>
            </a:xfrm>
            <a:prstGeom prst="rect">
              <a:avLst/>
            </a:prstGeom>
            <a:solidFill>
              <a:srgbClr val="99CCFF"/>
            </a:solidFill>
            <a:ln w="31750" algn="ctr">
              <a:solidFill>
                <a:srgbClr val="006CD8"/>
              </a:solidFill>
              <a:miter lim="800000"/>
              <a:headEnd/>
              <a:tailEnd/>
            </a:ln>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en-US" altLang="zh-CN" sz="1400">
                  <a:latin typeface="Arial" panose="020B0604020202020204" pitchFamily="34" charset="0"/>
                </a:rPr>
                <a:t>Team Capabilities</a:t>
              </a:r>
            </a:p>
          </p:txBody>
        </p:sp>
        <p:sp>
          <p:nvSpPr>
            <p:cNvPr id="176157" name="Line 10">
              <a:extLst>
                <a:ext uri="{FF2B5EF4-FFF2-40B4-BE49-F238E27FC236}">
                  <a16:creationId xmlns:a16="http://schemas.microsoft.com/office/drawing/2014/main" id="{A32FD0CB-1126-324C-849F-B5102880EFE7}"/>
                </a:ext>
              </a:extLst>
            </p:cNvPr>
            <p:cNvSpPr>
              <a:spLocks noChangeShapeType="1"/>
            </p:cNvSpPr>
            <p:nvPr/>
          </p:nvSpPr>
          <p:spPr bwMode="auto">
            <a:xfrm>
              <a:off x="1680" y="1764"/>
              <a:ext cx="432" cy="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6135" name="Group 11">
            <a:extLst>
              <a:ext uri="{FF2B5EF4-FFF2-40B4-BE49-F238E27FC236}">
                <a16:creationId xmlns:a16="http://schemas.microsoft.com/office/drawing/2014/main" id="{0B0AC8F2-88E0-6048-A95E-45B65D925E4A}"/>
              </a:ext>
            </a:extLst>
          </p:cNvPr>
          <p:cNvGrpSpPr>
            <a:grpSpLocks/>
          </p:cNvGrpSpPr>
          <p:nvPr/>
        </p:nvGrpSpPr>
        <p:grpSpPr bwMode="auto">
          <a:xfrm>
            <a:off x="914400" y="4579938"/>
            <a:ext cx="2438400" cy="304800"/>
            <a:chOff x="576" y="1944"/>
            <a:chExt cx="1536" cy="192"/>
          </a:xfrm>
        </p:grpSpPr>
        <p:sp>
          <p:nvSpPr>
            <p:cNvPr id="176154" name="Rectangle 12">
              <a:extLst>
                <a:ext uri="{FF2B5EF4-FFF2-40B4-BE49-F238E27FC236}">
                  <a16:creationId xmlns:a16="http://schemas.microsoft.com/office/drawing/2014/main" id="{D7658710-D8D1-B44C-ABD6-6CF042E47025}"/>
                </a:ext>
              </a:extLst>
            </p:cNvPr>
            <p:cNvSpPr>
              <a:spLocks noChangeArrowheads="1"/>
            </p:cNvSpPr>
            <p:nvPr/>
          </p:nvSpPr>
          <p:spPr bwMode="auto">
            <a:xfrm>
              <a:off x="576" y="1944"/>
              <a:ext cx="1104" cy="192"/>
            </a:xfrm>
            <a:prstGeom prst="rect">
              <a:avLst/>
            </a:prstGeom>
            <a:solidFill>
              <a:srgbClr val="99CCFF"/>
            </a:solidFill>
            <a:ln w="31750" algn="ctr">
              <a:solidFill>
                <a:srgbClr val="006CD8"/>
              </a:solidFill>
              <a:miter lim="800000"/>
              <a:headEnd/>
              <a:tailEnd/>
            </a:ln>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en-US" altLang="zh-CN" sz="1400">
                  <a:latin typeface="Arial" panose="020B0604020202020204" pitchFamily="34" charset="0"/>
                </a:rPr>
                <a:t>Business Conditions</a:t>
              </a:r>
            </a:p>
          </p:txBody>
        </p:sp>
        <p:sp>
          <p:nvSpPr>
            <p:cNvPr id="176155" name="Line 13">
              <a:extLst>
                <a:ext uri="{FF2B5EF4-FFF2-40B4-BE49-F238E27FC236}">
                  <a16:creationId xmlns:a16="http://schemas.microsoft.com/office/drawing/2014/main" id="{85964B84-CCC6-744A-8813-80FDFE500A3A}"/>
                </a:ext>
              </a:extLst>
            </p:cNvPr>
            <p:cNvSpPr>
              <a:spLocks noChangeShapeType="1"/>
            </p:cNvSpPr>
            <p:nvPr/>
          </p:nvSpPr>
          <p:spPr bwMode="auto">
            <a:xfrm>
              <a:off x="1680" y="2040"/>
              <a:ext cx="432" cy="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6136" name="Group 14">
            <a:extLst>
              <a:ext uri="{FF2B5EF4-FFF2-40B4-BE49-F238E27FC236}">
                <a16:creationId xmlns:a16="http://schemas.microsoft.com/office/drawing/2014/main" id="{600197A6-C01E-6B44-B2D8-4DB590B1F690}"/>
              </a:ext>
            </a:extLst>
          </p:cNvPr>
          <p:cNvGrpSpPr>
            <a:grpSpLocks/>
          </p:cNvGrpSpPr>
          <p:nvPr/>
        </p:nvGrpSpPr>
        <p:grpSpPr bwMode="auto">
          <a:xfrm>
            <a:off x="914400" y="5018088"/>
            <a:ext cx="2438400" cy="304800"/>
            <a:chOff x="576" y="2220"/>
            <a:chExt cx="1536" cy="192"/>
          </a:xfrm>
        </p:grpSpPr>
        <p:sp>
          <p:nvSpPr>
            <p:cNvPr id="176152" name="Rectangle 15">
              <a:extLst>
                <a:ext uri="{FF2B5EF4-FFF2-40B4-BE49-F238E27FC236}">
                  <a16:creationId xmlns:a16="http://schemas.microsoft.com/office/drawing/2014/main" id="{16A994EC-85D0-944B-A112-0404F727EA71}"/>
                </a:ext>
              </a:extLst>
            </p:cNvPr>
            <p:cNvSpPr>
              <a:spLocks noChangeArrowheads="1"/>
            </p:cNvSpPr>
            <p:nvPr/>
          </p:nvSpPr>
          <p:spPr bwMode="auto">
            <a:xfrm>
              <a:off x="576" y="2220"/>
              <a:ext cx="1104" cy="192"/>
            </a:xfrm>
            <a:prstGeom prst="rect">
              <a:avLst/>
            </a:prstGeom>
            <a:solidFill>
              <a:srgbClr val="99CCFF"/>
            </a:solidFill>
            <a:ln w="31750" algn="ctr">
              <a:solidFill>
                <a:srgbClr val="006CD8"/>
              </a:solidFill>
              <a:miter lim="800000"/>
              <a:headEnd/>
              <a:tailEnd/>
            </a:ln>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en-US" altLang="zh-CN" sz="1400">
                  <a:latin typeface="Arial" panose="020B0604020202020204" pitchFamily="34" charset="0"/>
                </a:rPr>
                <a:t>Technology</a:t>
              </a:r>
            </a:p>
          </p:txBody>
        </p:sp>
        <p:sp>
          <p:nvSpPr>
            <p:cNvPr id="176153" name="Line 16">
              <a:extLst>
                <a:ext uri="{FF2B5EF4-FFF2-40B4-BE49-F238E27FC236}">
                  <a16:creationId xmlns:a16="http://schemas.microsoft.com/office/drawing/2014/main" id="{710CEE00-2AE4-2947-AB7A-776DF138EB27}"/>
                </a:ext>
              </a:extLst>
            </p:cNvPr>
            <p:cNvSpPr>
              <a:spLocks noChangeShapeType="1"/>
            </p:cNvSpPr>
            <p:nvPr/>
          </p:nvSpPr>
          <p:spPr bwMode="auto">
            <a:xfrm>
              <a:off x="1680" y="2316"/>
              <a:ext cx="432" cy="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6137" name="Group 17">
            <a:extLst>
              <a:ext uri="{FF2B5EF4-FFF2-40B4-BE49-F238E27FC236}">
                <a16:creationId xmlns:a16="http://schemas.microsoft.com/office/drawing/2014/main" id="{60B5A86E-D41E-5E4D-AB1C-7C09BC708814}"/>
              </a:ext>
            </a:extLst>
          </p:cNvPr>
          <p:cNvGrpSpPr>
            <a:grpSpLocks/>
          </p:cNvGrpSpPr>
          <p:nvPr/>
        </p:nvGrpSpPr>
        <p:grpSpPr bwMode="auto">
          <a:xfrm>
            <a:off x="914400" y="5456238"/>
            <a:ext cx="2438400" cy="304800"/>
            <a:chOff x="576" y="2496"/>
            <a:chExt cx="1536" cy="192"/>
          </a:xfrm>
        </p:grpSpPr>
        <p:sp>
          <p:nvSpPr>
            <p:cNvPr id="176150" name="Rectangle 18">
              <a:extLst>
                <a:ext uri="{FF2B5EF4-FFF2-40B4-BE49-F238E27FC236}">
                  <a16:creationId xmlns:a16="http://schemas.microsoft.com/office/drawing/2014/main" id="{54333D50-35B5-B347-8484-EA16A6F63017}"/>
                </a:ext>
              </a:extLst>
            </p:cNvPr>
            <p:cNvSpPr>
              <a:spLocks noChangeArrowheads="1"/>
            </p:cNvSpPr>
            <p:nvPr/>
          </p:nvSpPr>
          <p:spPr bwMode="auto">
            <a:xfrm>
              <a:off x="576" y="2496"/>
              <a:ext cx="1104" cy="192"/>
            </a:xfrm>
            <a:prstGeom prst="rect">
              <a:avLst/>
            </a:prstGeom>
            <a:solidFill>
              <a:srgbClr val="99CCFF"/>
            </a:solidFill>
            <a:ln w="31750" algn="ctr">
              <a:solidFill>
                <a:srgbClr val="006CD8"/>
              </a:solidFill>
              <a:miter lim="800000"/>
              <a:headEnd/>
              <a:tailEnd/>
            </a:ln>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en-US" altLang="zh-CN" sz="1400">
                  <a:latin typeface="Arial" panose="020B0604020202020204" pitchFamily="34" charset="0"/>
                </a:rPr>
                <a:t>Current Product</a:t>
              </a:r>
            </a:p>
          </p:txBody>
        </p:sp>
        <p:sp>
          <p:nvSpPr>
            <p:cNvPr id="176151" name="Line 19">
              <a:extLst>
                <a:ext uri="{FF2B5EF4-FFF2-40B4-BE49-F238E27FC236}">
                  <a16:creationId xmlns:a16="http://schemas.microsoft.com/office/drawing/2014/main" id="{6A534B6E-B63E-ED44-A2FE-43A2814B1802}"/>
                </a:ext>
              </a:extLst>
            </p:cNvPr>
            <p:cNvSpPr>
              <a:spLocks noChangeShapeType="1"/>
            </p:cNvSpPr>
            <p:nvPr/>
          </p:nvSpPr>
          <p:spPr bwMode="auto">
            <a:xfrm>
              <a:off x="1680" y="2592"/>
              <a:ext cx="432" cy="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76138" name="Rectangle 20">
            <a:extLst>
              <a:ext uri="{FF2B5EF4-FFF2-40B4-BE49-F238E27FC236}">
                <a16:creationId xmlns:a16="http://schemas.microsoft.com/office/drawing/2014/main" id="{84DE0CD2-8225-1344-99E9-518E39FE88AD}"/>
              </a:ext>
            </a:extLst>
          </p:cNvPr>
          <p:cNvSpPr>
            <a:spLocks noChangeArrowheads="1"/>
          </p:cNvSpPr>
          <p:nvPr/>
        </p:nvSpPr>
        <p:spPr bwMode="auto">
          <a:xfrm>
            <a:off x="6553200" y="4922838"/>
            <a:ext cx="1752600" cy="304800"/>
          </a:xfrm>
          <a:prstGeom prst="rect">
            <a:avLst/>
          </a:prstGeom>
          <a:solidFill>
            <a:srgbClr val="99CCFF"/>
          </a:solidFill>
          <a:ln w="31750" algn="ctr">
            <a:solidFill>
              <a:srgbClr val="006CD8"/>
            </a:solidFill>
            <a:miter lim="800000"/>
            <a:headEnd/>
            <a:tailEnd/>
          </a:ln>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en-US" altLang="zh-CN" sz="1400">
                <a:latin typeface="Arial" panose="020B0604020202020204" pitchFamily="34" charset="0"/>
              </a:rPr>
              <a:t>Sprint Backlog</a:t>
            </a:r>
          </a:p>
        </p:txBody>
      </p:sp>
      <p:sp>
        <p:nvSpPr>
          <p:cNvPr id="176139" name="Line 21">
            <a:extLst>
              <a:ext uri="{FF2B5EF4-FFF2-40B4-BE49-F238E27FC236}">
                <a16:creationId xmlns:a16="http://schemas.microsoft.com/office/drawing/2014/main" id="{688B9155-32CE-7F4B-8399-46F3B088F7B7}"/>
              </a:ext>
            </a:extLst>
          </p:cNvPr>
          <p:cNvSpPr>
            <a:spLocks noChangeShapeType="1"/>
          </p:cNvSpPr>
          <p:nvPr/>
        </p:nvSpPr>
        <p:spPr bwMode="auto">
          <a:xfrm>
            <a:off x="5867400" y="5075238"/>
            <a:ext cx="685800" cy="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140" name="Line 22">
            <a:extLst>
              <a:ext uri="{FF2B5EF4-FFF2-40B4-BE49-F238E27FC236}">
                <a16:creationId xmlns:a16="http://schemas.microsoft.com/office/drawing/2014/main" id="{B9383679-EE73-4A49-8FE0-F5F0D88AD23F}"/>
              </a:ext>
            </a:extLst>
          </p:cNvPr>
          <p:cNvSpPr>
            <a:spLocks noChangeShapeType="1"/>
          </p:cNvSpPr>
          <p:nvPr/>
        </p:nvSpPr>
        <p:spPr bwMode="auto">
          <a:xfrm>
            <a:off x="3552825" y="2560638"/>
            <a:ext cx="0" cy="114300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141" name="Line 23">
            <a:extLst>
              <a:ext uri="{FF2B5EF4-FFF2-40B4-BE49-F238E27FC236}">
                <a16:creationId xmlns:a16="http://schemas.microsoft.com/office/drawing/2014/main" id="{B43127E9-AE9B-914C-8500-30E070011563}"/>
              </a:ext>
            </a:extLst>
          </p:cNvPr>
          <p:cNvSpPr>
            <a:spLocks noChangeShapeType="1"/>
          </p:cNvSpPr>
          <p:nvPr/>
        </p:nvSpPr>
        <p:spPr bwMode="auto">
          <a:xfrm>
            <a:off x="4152900" y="2560638"/>
            <a:ext cx="0" cy="114300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142" name="Line 24">
            <a:extLst>
              <a:ext uri="{FF2B5EF4-FFF2-40B4-BE49-F238E27FC236}">
                <a16:creationId xmlns:a16="http://schemas.microsoft.com/office/drawing/2014/main" id="{0DB625A3-6BFA-D14E-A652-EA7E38ACD027}"/>
              </a:ext>
            </a:extLst>
          </p:cNvPr>
          <p:cNvSpPr>
            <a:spLocks noChangeShapeType="1"/>
          </p:cNvSpPr>
          <p:nvPr/>
        </p:nvSpPr>
        <p:spPr bwMode="auto">
          <a:xfrm>
            <a:off x="4743450" y="2560638"/>
            <a:ext cx="0" cy="1143000"/>
          </a:xfrm>
          <a:prstGeom prst="line">
            <a:avLst/>
          </a:prstGeom>
          <a:noFill/>
          <a:ln w="3175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143" name="Line 25">
            <a:extLst>
              <a:ext uri="{FF2B5EF4-FFF2-40B4-BE49-F238E27FC236}">
                <a16:creationId xmlns:a16="http://schemas.microsoft.com/office/drawing/2014/main" id="{CD0D14A4-42FD-AD46-9167-A36E82817DED}"/>
              </a:ext>
            </a:extLst>
          </p:cNvPr>
          <p:cNvSpPr>
            <a:spLocks noChangeShapeType="1"/>
          </p:cNvSpPr>
          <p:nvPr/>
        </p:nvSpPr>
        <p:spPr bwMode="auto">
          <a:xfrm>
            <a:off x="5343525" y="2560638"/>
            <a:ext cx="0" cy="1143000"/>
          </a:xfrm>
          <a:prstGeom prst="line">
            <a:avLst/>
          </a:prstGeom>
          <a:noFill/>
          <a:ln w="3175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144" name="Rectangle 26">
            <a:extLst>
              <a:ext uri="{FF2B5EF4-FFF2-40B4-BE49-F238E27FC236}">
                <a16:creationId xmlns:a16="http://schemas.microsoft.com/office/drawing/2014/main" id="{20C8E0F1-73D8-4241-87FD-8EF1DA5DF731}"/>
              </a:ext>
            </a:extLst>
          </p:cNvPr>
          <p:cNvSpPr>
            <a:spLocks noChangeArrowheads="1"/>
          </p:cNvSpPr>
          <p:nvPr/>
        </p:nvSpPr>
        <p:spPr bwMode="auto">
          <a:xfrm rot="-2834835">
            <a:off x="3162300" y="2065338"/>
            <a:ext cx="1752600" cy="304800"/>
          </a:xfrm>
          <a:prstGeom prst="rect">
            <a:avLst/>
          </a:prstGeom>
          <a:solidFill>
            <a:srgbClr val="99CCFF"/>
          </a:solidFill>
          <a:ln w="31750" algn="ctr">
            <a:solidFill>
              <a:srgbClr val="006CD8"/>
            </a:solidFill>
            <a:miter lim="800000"/>
            <a:headEnd/>
            <a:tailEnd/>
          </a:ln>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en-US" altLang="zh-CN" sz="1400">
                <a:latin typeface="Arial" panose="020B0604020202020204" pitchFamily="34" charset="0"/>
              </a:rPr>
              <a:t>Product Owner</a:t>
            </a:r>
          </a:p>
        </p:txBody>
      </p:sp>
      <p:sp>
        <p:nvSpPr>
          <p:cNvPr id="176145" name="Rectangle 27">
            <a:extLst>
              <a:ext uri="{FF2B5EF4-FFF2-40B4-BE49-F238E27FC236}">
                <a16:creationId xmlns:a16="http://schemas.microsoft.com/office/drawing/2014/main" id="{C4483471-9CD7-6B47-8464-215B36E314A7}"/>
              </a:ext>
            </a:extLst>
          </p:cNvPr>
          <p:cNvSpPr>
            <a:spLocks noChangeArrowheads="1"/>
          </p:cNvSpPr>
          <p:nvPr/>
        </p:nvSpPr>
        <p:spPr bwMode="auto">
          <a:xfrm rot="-2834835">
            <a:off x="3759200" y="2065338"/>
            <a:ext cx="1752600" cy="304800"/>
          </a:xfrm>
          <a:prstGeom prst="rect">
            <a:avLst/>
          </a:prstGeom>
          <a:solidFill>
            <a:srgbClr val="99CCFF"/>
          </a:solidFill>
          <a:ln w="31750" algn="ctr">
            <a:solidFill>
              <a:srgbClr val="006CD8"/>
            </a:solidFill>
            <a:miter lim="800000"/>
            <a:headEnd/>
            <a:tailEnd/>
          </a:ln>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en-US" altLang="zh-CN" sz="1400">
                <a:latin typeface="Arial" panose="020B0604020202020204" pitchFamily="34" charset="0"/>
              </a:rPr>
              <a:t>Scrum Team</a:t>
            </a:r>
          </a:p>
        </p:txBody>
      </p:sp>
      <p:sp>
        <p:nvSpPr>
          <p:cNvPr id="176146" name="Rectangle 28">
            <a:extLst>
              <a:ext uri="{FF2B5EF4-FFF2-40B4-BE49-F238E27FC236}">
                <a16:creationId xmlns:a16="http://schemas.microsoft.com/office/drawing/2014/main" id="{FD79B5A4-5E7F-0147-BBC9-73FBCB2BF3DB}"/>
              </a:ext>
            </a:extLst>
          </p:cNvPr>
          <p:cNvSpPr>
            <a:spLocks noChangeArrowheads="1"/>
          </p:cNvSpPr>
          <p:nvPr/>
        </p:nvSpPr>
        <p:spPr bwMode="auto">
          <a:xfrm rot="-2834835">
            <a:off x="4953000" y="2065338"/>
            <a:ext cx="1752600" cy="304800"/>
          </a:xfrm>
          <a:prstGeom prst="rect">
            <a:avLst/>
          </a:prstGeom>
          <a:solidFill>
            <a:srgbClr val="66FFFF"/>
          </a:solidFill>
          <a:ln w="31750" algn="ctr">
            <a:solidFill>
              <a:srgbClr val="C0C0C0"/>
            </a:solidFill>
            <a:miter lim="800000"/>
            <a:headEnd/>
            <a:tailEnd/>
          </a:ln>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en-US" altLang="zh-CN" sz="1400">
                <a:latin typeface="Arial" panose="020B0604020202020204" pitchFamily="34" charset="0"/>
              </a:rPr>
              <a:t>Management</a:t>
            </a:r>
          </a:p>
        </p:txBody>
      </p:sp>
      <p:sp>
        <p:nvSpPr>
          <p:cNvPr id="176147" name="Rectangle 29">
            <a:extLst>
              <a:ext uri="{FF2B5EF4-FFF2-40B4-BE49-F238E27FC236}">
                <a16:creationId xmlns:a16="http://schemas.microsoft.com/office/drawing/2014/main" id="{C6E80C32-DF7F-D949-A9AC-29270A0F271A}"/>
              </a:ext>
            </a:extLst>
          </p:cNvPr>
          <p:cNvSpPr>
            <a:spLocks noChangeArrowheads="1"/>
          </p:cNvSpPr>
          <p:nvPr/>
        </p:nvSpPr>
        <p:spPr bwMode="auto">
          <a:xfrm rot="-2834835">
            <a:off x="4356100" y="2065338"/>
            <a:ext cx="1752600" cy="304800"/>
          </a:xfrm>
          <a:prstGeom prst="rect">
            <a:avLst/>
          </a:prstGeom>
          <a:solidFill>
            <a:srgbClr val="66FFFF"/>
          </a:solidFill>
          <a:ln w="31750" algn="ctr">
            <a:solidFill>
              <a:srgbClr val="C0C0C0"/>
            </a:solidFill>
            <a:miter lim="800000"/>
            <a:headEnd/>
            <a:tailEnd/>
          </a:ln>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en-US" altLang="zh-CN" sz="1400">
                <a:latin typeface="Arial" panose="020B0604020202020204" pitchFamily="34" charset="0"/>
              </a:rPr>
              <a:t>Customers</a:t>
            </a:r>
          </a:p>
        </p:txBody>
      </p:sp>
      <p:sp>
        <p:nvSpPr>
          <p:cNvPr id="176148" name="Rectangle 30">
            <a:extLst>
              <a:ext uri="{FF2B5EF4-FFF2-40B4-BE49-F238E27FC236}">
                <a16:creationId xmlns:a16="http://schemas.microsoft.com/office/drawing/2014/main" id="{B2C028C3-10AA-F640-B11D-F42CF023DBF0}"/>
              </a:ext>
            </a:extLst>
          </p:cNvPr>
          <p:cNvSpPr>
            <a:spLocks noChangeArrowheads="1"/>
          </p:cNvSpPr>
          <p:nvPr/>
        </p:nvSpPr>
        <p:spPr bwMode="auto">
          <a:xfrm>
            <a:off x="6553200" y="4237038"/>
            <a:ext cx="1752600" cy="304800"/>
          </a:xfrm>
          <a:prstGeom prst="rect">
            <a:avLst/>
          </a:prstGeom>
          <a:solidFill>
            <a:srgbClr val="99CCFF"/>
          </a:solidFill>
          <a:ln w="31750" algn="ctr">
            <a:solidFill>
              <a:srgbClr val="006CD8"/>
            </a:solidFill>
            <a:miter lim="800000"/>
            <a:headEnd/>
            <a:tailEnd/>
          </a:ln>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en-US" altLang="zh-CN" sz="1400">
                <a:latin typeface="Arial" panose="020B0604020202020204" pitchFamily="34" charset="0"/>
              </a:rPr>
              <a:t>Sprint Goal</a:t>
            </a:r>
          </a:p>
        </p:txBody>
      </p:sp>
      <p:sp>
        <p:nvSpPr>
          <p:cNvPr id="176149" name="Line 31">
            <a:extLst>
              <a:ext uri="{FF2B5EF4-FFF2-40B4-BE49-F238E27FC236}">
                <a16:creationId xmlns:a16="http://schemas.microsoft.com/office/drawing/2014/main" id="{9B1801D3-8688-8C4E-BC0A-D5843DA42A8A}"/>
              </a:ext>
            </a:extLst>
          </p:cNvPr>
          <p:cNvSpPr>
            <a:spLocks noChangeShapeType="1"/>
          </p:cNvSpPr>
          <p:nvPr/>
        </p:nvSpPr>
        <p:spPr bwMode="auto">
          <a:xfrm>
            <a:off x="5867400" y="4389438"/>
            <a:ext cx="685800" cy="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spd="slow"/>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a:extLst>
              <a:ext uri="{FF2B5EF4-FFF2-40B4-BE49-F238E27FC236}">
                <a16:creationId xmlns:a16="http://schemas.microsoft.com/office/drawing/2014/main" id="{F4F7078E-87F3-9C4E-9A99-EF5EB68E32E2}"/>
              </a:ext>
            </a:extLst>
          </p:cNvPr>
          <p:cNvSpPr>
            <a:spLocks noGrp="1"/>
          </p:cNvSpPr>
          <p:nvPr>
            <p:ph type="sldNum" sz="quarter" idx="4"/>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0CFFEF09-2F7E-F248-9DA7-B4E0D7F487D7}" type="slidenum">
              <a:rPr kumimoji="0" lang="en-GB" altLang="zh-CN" b="0">
                <a:solidFill>
                  <a:srgbClr val="FFFFFF"/>
                </a:solidFill>
                <a:latin typeface="Gulim" panose="020B0600000101010101" pitchFamily="34" charset="-127"/>
                <a:ea typeface="Gulim" panose="020B0600000101010101" pitchFamily="34" charset="-127"/>
              </a:rPr>
              <a:pPr eaLnBrk="1" hangingPunct="1"/>
              <a:t>163</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77155" name="Rectangle 17">
            <a:extLst>
              <a:ext uri="{FF2B5EF4-FFF2-40B4-BE49-F238E27FC236}">
                <a16:creationId xmlns:a16="http://schemas.microsoft.com/office/drawing/2014/main" id="{DD66A3CC-DE25-394F-9A7E-892F42A234DC}"/>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3.3 </a:t>
            </a:r>
            <a:r>
              <a:rPr lang="zh-CN" altLang="en-US">
                <a:ea typeface="宋体" panose="02010600030101010101" pitchFamily="2" charset="-122"/>
              </a:rPr>
              <a:t>迭代任务清单规划</a:t>
            </a:r>
            <a:r>
              <a:rPr lang="en-US" altLang="zh-CN">
                <a:ea typeface="宋体" panose="02010600030101010101" pitchFamily="2" charset="-122"/>
              </a:rPr>
              <a:t>(3/5) – </a:t>
            </a:r>
            <a:r>
              <a:rPr lang="zh-CN" altLang="en-US">
                <a:ea typeface="宋体" panose="02010600030101010101" pitchFamily="2" charset="-122"/>
              </a:rPr>
              <a:t>逻辑</a:t>
            </a:r>
          </a:p>
        </p:txBody>
      </p:sp>
      <p:sp>
        <p:nvSpPr>
          <p:cNvPr id="177156" name="Rectangle 18">
            <a:extLst>
              <a:ext uri="{FF2B5EF4-FFF2-40B4-BE49-F238E27FC236}">
                <a16:creationId xmlns:a16="http://schemas.microsoft.com/office/drawing/2014/main" id="{090048BE-330B-EB4E-8D1E-037AF8D83840}"/>
              </a:ext>
            </a:extLst>
          </p:cNvPr>
          <p:cNvSpPr>
            <a:spLocks noGrp="1"/>
          </p:cNvSpPr>
          <p:nvPr>
            <p:ph type="body" sz="half"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Char char="u"/>
            </a:pPr>
            <a:r>
              <a:rPr lang="zh-CN" altLang="en-US" sz="2000">
                <a:latin typeface="黑体" panose="02010609060101010101" pitchFamily="49" charset="-122"/>
                <a:ea typeface="黑体" panose="02010609060101010101" pitchFamily="49" charset="-122"/>
              </a:rPr>
              <a:t>迭代任务清单规划 是“铁三角</a:t>
            </a:r>
            <a:r>
              <a:rPr lang="en-US" altLang="zh-CN" sz="2000">
                <a:latin typeface="黑体" panose="02010609060101010101" pitchFamily="49" charset="-122"/>
                <a:ea typeface="黑体" panose="02010609060101010101" pitchFamily="49" charset="-122"/>
              </a:rPr>
              <a:t>”</a:t>
            </a:r>
            <a:r>
              <a:rPr lang="zh-CN" altLang="en-US" sz="2000">
                <a:latin typeface="黑体" panose="02010609060101010101" pitchFamily="49" charset="-122"/>
                <a:ea typeface="黑体" panose="02010609060101010101" pitchFamily="49" charset="-122"/>
              </a:rPr>
              <a:t>法则的另一个例子</a:t>
            </a:r>
          </a:p>
          <a:p>
            <a:pPr eaLnBrk="1" hangingPunct="1">
              <a:buFont typeface="Wingdings" pitchFamily="2" charset="2"/>
              <a:buChar char="u"/>
            </a:pPr>
            <a:r>
              <a:rPr lang="zh-CN" altLang="en-US" sz="2000">
                <a:latin typeface="黑体" panose="02010609060101010101" pitchFamily="49" charset="-122"/>
                <a:ea typeface="黑体" panose="02010609060101010101" pitchFamily="49" charset="-122"/>
              </a:rPr>
              <a:t>在</a:t>
            </a:r>
            <a:r>
              <a:rPr lang="en-US" altLang="zh-CN" sz="2000">
                <a:latin typeface="黑体" panose="02010609060101010101" pitchFamily="49" charset="-122"/>
                <a:ea typeface="黑体" panose="02010609060101010101" pitchFamily="49" charset="-122"/>
              </a:rPr>
              <a:t>Scrum, </a:t>
            </a:r>
            <a:r>
              <a:rPr lang="zh-CN" altLang="en-US" sz="2000">
                <a:latin typeface="黑体" panose="02010609060101010101" pitchFamily="49" charset="-122"/>
                <a:ea typeface="黑体" panose="02010609060101010101" pitchFamily="49" charset="-122"/>
              </a:rPr>
              <a:t>边界是一个变量</a:t>
            </a:r>
            <a:endParaRPr lang="en-US" altLang="zh-CN" sz="2000">
              <a:latin typeface="黑体" panose="02010609060101010101" pitchFamily="49" charset="-122"/>
              <a:ea typeface="黑体" panose="02010609060101010101" pitchFamily="49" charset="-122"/>
            </a:endParaRPr>
          </a:p>
          <a:p>
            <a:pPr lvl="1" eaLnBrk="1" hangingPunct="1">
              <a:buFont typeface="Wingdings" pitchFamily="2" charset="2"/>
              <a:buChar char="Ø"/>
            </a:pPr>
            <a:r>
              <a:rPr lang="zh-CN" altLang="en-US" sz="2000">
                <a:latin typeface="黑体" panose="02010609060101010101" pitchFamily="49" charset="-122"/>
                <a:ea typeface="黑体" panose="02010609060101010101" pitchFamily="49" charset="-122"/>
              </a:rPr>
              <a:t>资源 </a:t>
            </a:r>
            <a:r>
              <a:rPr lang="en-US" altLang="zh-CN" sz="2000">
                <a:latin typeface="黑体" panose="02010609060101010101" pitchFamily="49" charset="-122"/>
                <a:ea typeface="黑体" panose="02010609060101010101" pitchFamily="49" charset="-122"/>
              </a:rPr>
              <a:t>(Scrum</a:t>
            </a:r>
            <a:r>
              <a:rPr lang="zh-CN" altLang="en-US" sz="2000">
                <a:latin typeface="黑体" panose="02010609060101010101" pitchFamily="49" charset="-122"/>
                <a:ea typeface="黑体" panose="02010609060101010101" pitchFamily="49" charset="-122"/>
              </a:rPr>
              <a:t>团队</a:t>
            </a:r>
            <a:r>
              <a:rPr lang="en-US" altLang="zh-CN" sz="2000">
                <a:latin typeface="黑体" panose="02010609060101010101" pitchFamily="49" charset="-122"/>
                <a:ea typeface="黑体" panose="02010609060101010101" pitchFamily="49" charset="-122"/>
              </a:rPr>
              <a:t>) </a:t>
            </a:r>
            <a:r>
              <a:rPr lang="zh-CN" altLang="en-US" sz="2000">
                <a:latin typeface="黑体" panose="02010609060101010101" pitchFamily="49" charset="-122"/>
                <a:ea typeface="黑体" panose="02010609060101010101" pitchFamily="49" charset="-122"/>
              </a:rPr>
              <a:t>是确定的</a:t>
            </a:r>
            <a:r>
              <a:rPr lang="en-US" altLang="zh-CN" sz="2000">
                <a:latin typeface="黑体" panose="02010609060101010101" pitchFamily="49" charset="-122"/>
                <a:ea typeface="黑体" panose="02010609060101010101" pitchFamily="49" charset="-122"/>
              </a:rPr>
              <a:t>.</a:t>
            </a:r>
          </a:p>
          <a:p>
            <a:pPr lvl="1" eaLnBrk="1" hangingPunct="1">
              <a:buFont typeface="Wingdings" pitchFamily="2" charset="2"/>
              <a:buChar char="Ø"/>
            </a:pPr>
            <a:r>
              <a:rPr lang="zh-CN" altLang="en-US" sz="2000">
                <a:latin typeface="黑体" panose="02010609060101010101" pitchFamily="49" charset="-122"/>
                <a:ea typeface="黑体" panose="02010609060101010101" pitchFamily="49" charset="-122"/>
              </a:rPr>
              <a:t>进度表（迭代的时间）是不能变的</a:t>
            </a:r>
            <a:r>
              <a:rPr lang="en-US" altLang="zh-CN" sz="2000">
                <a:latin typeface="黑体" panose="02010609060101010101" pitchFamily="49" charset="-122"/>
                <a:ea typeface="黑体" panose="02010609060101010101" pitchFamily="49" charset="-122"/>
              </a:rPr>
              <a:t>.</a:t>
            </a:r>
          </a:p>
          <a:p>
            <a:pPr lvl="1" eaLnBrk="1" hangingPunct="1">
              <a:buFont typeface="Wingdings" pitchFamily="2" charset="2"/>
              <a:buChar char="Ø"/>
            </a:pPr>
            <a:r>
              <a:rPr lang="zh-CN" altLang="en-US" sz="2000">
                <a:latin typeface="黑体" panose="02010609060101010101" pitchFamily="49" charset="-122"/>
                <a:ea typeface="黑体" panose="02010609060101010101" pitchFamily="49" charset="-122"/>
              </a:rPr>
              <a:t>质量是无法协商的</a:t>
            </a:r>
            <a:endParaRPr lang="en-US" altLang="zh-CN" sz="2000">
              <a:latin typeface="黑体" panose="02010609060101010101" pitchFamily="49" charset="-122"/>
              <a:ea typeface="黑体" panose="02010609060101010101" pitchFamily="49" charset="-122"/>
            </a:endParaRPr>
          </a:p>
          <a:p>
            <a:pPr eaLnBrk="1" hangingPunct="1">
              <a:buFont typeface="Wingdings" pitchFamily="2" charset="2"/>
              <a:buChar char="u"/>
            </a:pPr>
            <a:r>
              <a:rPr lang="zh-CN" altLang="en-US" sz="2000">
                <a:latin typeface="黑体" panose="02010609060101010101" pitchFamily="49" charset="-122"/>
                <a:ea typeface="黑体" panose="02010609060101010101" pitchFamily="49" charset="-122"/>
              </a:rPr>
              <a:t>团队在一个迭代内能完成的任务，可以用团队进度来衡量</a:t>
            </a:r>
            <a:r>
              <a:rPr lang="en-US" altLang="zh-CN" sz="2000">
                <a:latin typeface="黑体" panose="02010609060101010101" pitchFamily="49" charset="-122"/>
                <a:ea typeface="黑体" panose="02010609060101010101" pitchFamily="49" charset="-122"/>
              </a:rPr>
              <a:t> (Story Points / Sprint).</a:t>
            </a:r>
          </a:p>
          <a:p>
            <a:pPr lvl="1" eaLnBrk="1" hangingPunct="1">
              <a:buFont typeface="Wingdings" pitchFamily="2" charset="2"/>
              <a:buChar char="Ø"/>
            </a:pPr>
            <a:r>
              <a:rPr lang="zh-CN" altLang="en-US" sz="2000">
                <a:latin typeface="黑体" panose="02010609060101010101" pitchFamily="49" charset="-122"/>
                <a:ea typeface="黑体" panose="02010609060101010101" pitchFamily="49" charset="-122"/>
              </a:rPr>
              <a:t>如果可能的话利用同一个团队上个迭代的进度</a:t>
            </a:r>
            <a:r>
              <a:rPr lang="en-US" altLang="zh-CN" sz="2000">
                <a:latin typeface="黑体" panose="02010609060101010101" pitchFamily="49" charset="-122"/>
                <a:ea typeface="黑体" panose="02010609060101010101" pitchFamily="49" charset="-122"/>
              </a:rPr>
              <a:t>, “yesterday’s weather”.</a:t>
            </a:r>
          </a:p>
        </p:txBody>
      </p:sp>
      <p:pic>
        <p:nvPicPr>
          <p:cNvPr id="177157" name="Picture 19">
            <a:extLst>
              <a:ext uri="{FF2B5EF4-FFF2-40B4-BE49-F238E27FC236}">
                <a16:creationId xmlns:a16="http://schemas.microsoft.com/office/drawing/2014/main" id="{B1DB1838-8CEE-FC41-B000-B885C1F0123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129213" y="1382713"/>
            <a:ext cx="3835400" cy="2406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58" name="Text Box 7">
            <a:extLst>
              <a:ext uri="{FF2B5EF4-FFF2-40B4-BE49-F238E27FC236}">
                <a16:creationId xmlns:a16="http://schemas.microsoft.com/office/drawing/2014/main" id="{A8C5120B-66AF-EE40-814E-B6198AD492BA}"/>
              </a:ext>
            </a:extLst>
          </p:cNvPr>
          <p:cNvSpPr txBox="1">
            <a:spLocks noChangeArrowheads="1"/>
          </p:cNvSpPr>
          <p:nvPr/>
        </p:nvSpPr>
        <p:spPr bwMode="auto">
          <a:xfrm>
            <a:off x="5354638" y="3789363"/>
            <a:ext cx="36099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200">
                <a:latin typeface="Arial" panose="020B0604020202020204" pitchFamily="34" charset="0"/>
              </a:rPr>
              <a:t>30-day sprint </a:t>
            </a:r>
            <a:r>
              <a:rPr lang="en-US" altLang="zh-CN" sz="1200">
                <a:latin typeface="Arial" panose="020B0604020202020204" pitchFamily="34" charset="0"/>
                <a:sym typeface="Wingdings" pitchFamily="2" charset="2"/>
              </a:rPr>
              <a:t> 20 work days</a:t>
            </a:r>
          </a:p>
          <a:p>
            <a:pPr eaLnBrk="1" hangingPunct="1">
              <a:buFontTx/>
              <a:buChar char="-"/>
            </a:pPr>
            <a:r>
              <a:rPr lang="en-US" altLang="zh-CN" sz="1200">
                <a:latin typeface="Arial" panose="020B0604020202020204" pitchFamily="34" charset="0"/>
                <a:sym typeface="Wingdings" pitchFamily="2" charset="2"/>
              </a:rPr>
              <a:t>1 day for planning, 1 for review/retrospective</a:t>
            </a:r>
          </a:p>
          <a:p>
            <a:pPr eaLnBrk="1" hangingPunct="1"/>
            <a:r>
              <a:rPr lang="en-US" altLang="zh-CN" sz="1200">
                <a:latin typeface="Arial" panose="020B0604020202020204" pitchFamily="34" charset="0"/>
                <a:sym typeface="Wingdings" pitchFamily="2" charset="2"/>
              </a:rPr>
              <a:t> = 18 work days</a:t>
            </a:r>
          </a:p>
          <a:p>
            <a:pPr eaLnBrk="1" hangingPunct="1"/>
            <a:r>
              <a:rPr lang="en-US" altLang="zh-CN" sz="1200">
                <a:latin typeface="Arial" panose="020B0604020202020204" pitchFamily="34" charset="0"/>
                <a:sym typeface="Wingdings" pitchFamily="2" charset="2"/>
              </a:rPr>
              <a:t>5 persons in team  90 theoretical man days</a:t>
            </a:r>
          </a:p>
          <a:p>
            <a:pPr eaLnBrk="1" hangingPunct="1"/>
            <a:r>
              <a:rPr lang="en-US" altLang="zh-CN" sz="1200">
                <a:latin typeface="Arial" panose="020B0604020202020204" pitchFamily="34" charset="0"/>
                <a:sym typeface="Wingdings" pitchFamily="2" charset="2"/>
              </a:rPr>
              <a:t>7.5-hour working day, average 85% to project work</a:t>
            </a:r>
          </a:p>
          <a:p>
            <a:pPr eaLnBrk="1" hangingPunct="1">
              <a:buFont typeface="Wingdings" pitchFamily="2" charset="2"/>
              <a:buChar char="à"/>
            </a:pPr>
            <a:r>
              <a:rPr lang="en-US" altLang="zh-CN" sz="1200">
                <a:latin typeface="Arial" panose="020B0604020202020204" pitchFamily="34" charset="0"/>
                <a:sym typeface="Wingdings" pitchFamily="2" charset="2"/>
              </a:rPr>
              <a:t>90*7.5*0.85 = 574 </a:t>
            </a:r>
            <a:r>
              <a:rPr lang="en-US" altLang="zh-CN" sz="1200">
                <a:latin typeface="Arial" panose="020B0604020202020204" pitchFamily="34" charset="0"/>
              </a:rPr>
              <a:t>man hours </a:t>
            </a:r>
          </a:p>
          <a:p>
            <a:pPr eaLnBrk="1" hangingPunct="1">
              <a:buFont typeface="Wingdings" pitchFamily="2" charset="2"/>
              <a:buNone/>
            </a:pPr>
            <a:r>
              <a:rPr lang="en-US" altLang="zh-CN" sz="1200">
                <a:latin typeface="Arial" panose="020B0604020202020204" pitchFamily="34" charset="0"/>
              </a:rPr>
              <a:t>5% reserved for re-estimation and re-planning</a:t>
            </a:r>
          </a:p>
          <a:p>
            <a:pPr eaLnBrk="1" hangingPunct="1">
              <a:buFont typeface="Wingdings" pitchFamily="2" charset="2"/>
              <a:buChar char="à"/>
            </a:pPr>
            <a:r>
              <a:rPr lang="en-US" altLang="zh-CN" sz="1200">
                <a:latin typeface="Arial" panose="020B0604020202020204" pitchFamily="34" charset="0"/>
                <a:sym typeface="Wingdings" pitchFamily="2" charset="2"/>
              </a:rPr>
              <a:t> 545 </a:t>
            </a:r>
            <a:r>
              <a:rPr lang="en-US" altLang="zh-CN" sz="1200">
                <a:latin typeface="Arial" panose="020B0604020202020204" pitchFamily="34" charset="0"/>
              </a:rPr>
              <a:t>man hours </a:t>
            </a:r>
          </a:p>
        </p:txBody>
      </p:sp>
    </p:spTree>
  </p:cSld>
  <p:clrMapOvr>
    <a:masterClrMapping/>
  </p:clrMapOvr>
  <p:transition>
    <p:wipe dir="d"/>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4">
            <a:extLst>
              <a:ext uri="{FF2B5EF4-FFF2-40B4-BE49-F238E27FC236}">
                <a16:creationId xmlns:a16="http://schemas.microsoft.com/office/drawing/2014/main" id="{AF95FB04-0719-3348-9F5A-0B52058EB1B7}"/>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35C891DF-2E6B-6447-AD8D-7B299C57241A}" type="slidenum">
              <a:rPr kumimoji="0" lang="en-GB" altLang="zh-CN" b="0">
                <a:solidFill>
                  <a:srgbClr val="FFFFFF"/>
                </a:solidFill>
                <a:latin typeface="Gulim" panose="020B0600000101010101" pitchFamily="34" charset="-127"/>
                <a:ea typeface="Gulim" panose="020B0600000101010101" pitchFamily="34" charset="-127"/>
              </a:rPr>
              <a:pPr eaLnBrk="1" hangingPunct="1"/>
              <a:t>164</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78179" name="Rectangle 10">
            <a:extLst>
              <a:ext uri="{FF2B5EF4-FFF2-40B4-BE49-F238E27FC236}">
                <a16:creationId xmlns:a16="http://schemas.microsoft.com/office/drawing/2014/main" id="{CD9578EA-141C-4B46-A50D-BDDC1A47E7F5}"/>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3.3 </a:t>
            </a:r>
            <a:r>
              <a:rPr lang="zh-CN" altLang="en-US">
                <a:ea typeface="宋体" panose="02010600030101010101" pitchFamily="2" charset="-122"/>
              </a:rPr>
              <a:t>迭代任务清单规划</a:t>
            </a:r>
            <a:r>
              <a:rPr lang="en-US" altLang="zh-CN">
                <a:ea typeface="宋体" panose="02010600030101010101" pitchFamily="2" charset="-122"/>
              </a:rPr>
              <a:t>(4/5) – </a:t>
            </a:r>
            <a:r>
              <a:rPr lang="zh-CN" altLang="en-US">
                <a:ea typeface="宋体" panose="02010600030101010101" pitchFamily="2" charset="-122"/>
              </a:rPr>
              <a:t>规划会议</a:t>
            </a:r>
          </a:p>
        </p:txBody>
      </p:sp>
      <p:sp>
        <p:nvSpPr>
          <p:cNvPr id="178180" name="Rectangle 11">
            <a:extLst>
              <a:ext uri="{FF2B5EF4-FFF2-40B4-BE49-F238E27FC236}">
                <a16:creationId xmlns:a16="http://schemas.microsoft.com/office/drawing/2014/main" id="{28AD7160-5A58-B240-A194-BCF13393E746}"/>
              </a:ext>
            </a:extLst>
          </p:cNvPr>
          <p:cNvSpPr>
            <a:spLocks noGrp="1"/>
          </p:cNvSpPr>
          <p:nvPr>
            <p:ph type="body" idx="1"/>
          </p:nvPr>
        </p:nvSpPr>
        <p:spPr bwMode="auto">
          <a:xfrm>
            <a:off x="457200" y="1143000"/>
            <a:ext cx="8229600" cy="4983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800"/>
              <a:t>召开迭代任务清单规划会议的</a:t>
            </a:r>
            <a:r>
              <a:rPr lang="zh-CN" altLang="en-US" sz="2800">
                <a:solidFill>
                  <a:srgbClr val="FF0000"/>
                </a:solidFill>
              </a:rPr>
              <a:t>目的</a:t>
            </a:r>
            <a:r>
              <a:rPr lang="zh-CN" altLang="en-US" sz="2800"/>
              <a:t>是</a:t>
            </a:r>
            <a:r>
              <a:rPr lang="zh-CN" altLang="en-US" sz="2800">
                <a:solidFill>
                  <a:srgbClr val="FF0000"/>
                </a:solidFill>
              </a:rPr>
              <a:t>确定迭代的边界</a:t>
            </a:r>
            <a:r>
              <a:rPr lang="en-US" altLang="zh-CN" sz="2800"/>
              <a:t>.</a:t>
            </a:r>
          </a:p>
          <a:p>
            <a:pPr eaLnBrk="1" hangingPunct="1"/>
            <a:endParaRPr lang="en-US" altLang="zh-CN" sz="2800"/>
          </a:p>
          <a:p>
            <a:pPr eaLnBrk="1" hangingPunct="1"/>
            <a:r>
              <a:rPr lang="zh-CN" altLang="en-US" sz="2800"/>
              <a:t>由于会议时间有限，</a:t>
            </a:r>
            <a:r>
              <a:rPr lang="en-US" altLang="zh-CN" sz="2800"/>
              <a:t>Product Owner </a:t>
            </a:r>
            <a:r>
              <a:rPr lang="zh-CN" altLang="en-US" sz="2800"/>
              <a:t>和</a:t>
            </a:r>
            <a:r>
              <a:rPr lang="en-US" altLang="zh-CN" sz="2800"/>
              <a:t>Scrum </a:t>
            </a:r>
            <a:r>
              <a:rPr lang="zh-CN" altLang="en-US" sz="2800"/>
              <a:t>团队都应该事前进行准备</a:t>
            </a:r>
            <a:r>
              <a:rPr lang="en-US" altLang="zh-CN" sz="2800"/>
              <a:t>.</a:t>
            </a:r>
          </a:p>
          <a:p>
            <a:pPr eaLnBrk="1" hangingPunct="1"/>
            <a:endParaRPr lang="en-US" altLang="zh-CN" sz="2800"/>
          </a:p>
          <a:p>
            <a:pPr eaLnBrk="1" hangingPunct="1"/>
            <a:r>
              <a:rPr lang="zh-CN" altLang="en-US" sz="2800"/>
              <a:t>规划会议要解决</a:t>
            </a:r>
            <a:r>
              <a:rPr lang="zh-CN" altLang="en-US" sz="2800">
                <a:solidFill>
                  <a:srgbClr val="FF0000"/>
                </a:solidFill>
              </a:rPr>
              <a:t>两个问题</a:t>
            </a:r>
            <a:r>
              <a:rPr lang="en-US" altLang="zh-CN" sz="2800"/>
              <a:t>:</a:t>
            </a:r>
          </a:p>
          <a:p>
            <a:pPr lvl="1" eaLnBrk="1" hangingPunct="1">
              <a:buFont typeface="Wingdings" pitchFamily="2" charset="2"/>
              <a:buChar char="Ø"/>
            </a:pPr>
            <a:r>
              <a:rPr lang="zh-CN" altLang="en-US" sz="2400"/>
              <a:t>下次迭代要做什么</a:t>
            </a:r>
            <a:r>
              <a:rPr lang="en-US" altLang="zh-CN" sz="2400"/>
              <a:t>.</a:t>
            </a:r>
          </a:p>
          <a:p>
            <a:pPr lvl="1" eaLnBrk="1" hangingPunct="1">
              <a:buFont typeface="Wingdings" pitchFamily="2" charset="2"/>
              <a:buChar char="Ø"/>
            </a:pPr>
            <a:r>
              <a:rPr lang="zh-CN" altLang="en-US" sz="2400"/>
              <a:t>怎么样实现下次增量所需要的功能</a:t>
            </a:r>
            <a:r>
              <a:rPr lang="en-US" altLang="zh-CN" sz="2400"/>
              <a:t>.</a:t>
            </a:r>
          </a:p>
        </p:txBody>
      </p:sp>
    </p:spTree>
  </p:cSld>
  <p:clrMapOvr>
    <a:masterClrMapping/>
  </p:clrMapOvr>
  <p:transition spd="slow"/>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4">
            <a:extLst>
              <a:ext uri="{FF2B5EF4-FFF2-40B4-BE49-F238E27FC236}">
                <a16:creationId xmlns:a16="http://schemas.microsoft.com/office/drawing/2014/main" id="{5578BCF4-2195-FD42-9EEA-2E8A8BD9B91C}"/>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259603C4-63E8-FB45-8FCC-7370AA48A92A}" type="slidenum">
              <a:rPr kumimoji="0" lang="en-GB" altLang="zh-CN" b="0">
                <a:solidFill>
                  <a:srgbClr val="FFFFFF"/>
                </a:solidFill>
                <a:latin typeface="Gulim" panose="020B0600000101010101" pitchFamily="34" charset="-127"/>
                <a:ea typeface="Gulim" panose="020B0600000101010101" pitchFamily="34" charset="-127"/>
              </a:rPr>
              <a:pPr eaLnBrk="1" hangingPunct="1"/>
              <a:t>165</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79203" name="Rectangle 8">
            <a:extLst>
              <a:ext uri="{FF2B5EF4-FFF2-40B4-BE49-F238E27FC236}">
                <a16:creationId xmlns:a16="http://schemas.microsoft.com/office/drawing/2014/main" id="{C8A97152-116F-9443-B503-3A1A98CBA2A3}"/>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3.3 </a:t>
            </a:r>
            <a:r>
              <a:rPr lang="zh-CN" altLang="en-US">
                <a:ea typeface="宋体" panose="02010600030101010101" pitchFamily="2" charset="-122"/>
              </a:rPr>
              <a:t>迭代任务清单规划</a:t>
            </a:r>
            <a:r>
              <a:rPr lang="en-US" altLang="zh-CN">
                <a:ea typeface="宋体" panose="02010600030101010101" pitchFamily="2" charset="-122"/>
              </a:rPr>
              <a:t>(5/5) – </a:t>
            </a:r>
            <a:r>
              <a:rPr lang="zh-CN" altLang="en-US">
                <a:ea typeface="宋体" panose="02010600030101010101" pitchFamily="2" charset="-122"/>
              </a:rPr>
              <a:t>工作流程</a:t>
            </a:r>
          </a:p>
        </p:txBody>
      </p:sp>
      <p:sp>
        <p:nvSpPr>
          <p:cNvPr id="179204" name="Rectangle 9">
            <a:extLst>
              <a:ext uri="{FF2B5EF4-FFF2-40B4-BE49-F238E27FC236}">
                <a16:creationId xmlns:a16="http://schemas.microsoft.com/office/drawing/2014/main" id="{669BA1F5-A515-3D45-B087-81B26D6DE688}"/>
              </a:ext>
            </a:extLst>
          </p:cNvPr>
          <p:cNvSpPr>
            <a:spLocks noGrp="1"/>
          </p:cNvSpPr>
          <p:nvPr>
            <p:ph type="body" idx="1"/>
          </p:nvPr>
        </p:nvSpPr>
        <p:spPr bwMode="auto">
          <a:xfrm>
            <a:off x="457200" y="1143000"/>
            <a:ext cx="8229600" cy="4983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400"/>
              <a:t>产品所有者向团队介绍起草的产品需求清单和迭代目标</a:t>
            </a:r>
            <a:r>
              <a:rPr lang="en-US" altLang="zh-CN" sz="2400"/>
              <a:t>.</a:t>
            </a:r>
          </a:p>
          <a:p>
            <a:pPr eaLnBrk="1" hangingPunct="1"/>
            <a:r>
              <a:rPr lang="zh-CN" altLang="en-US" sz="2400"/>
              <a:t>产品所有者传达迭代的起止日期</a:t>
            </a:r>
            <a:r>
              <a:rPr lang="en-US" altLang="zh-CN" sz="2400"/>
              <a:t>.</a:t>
            </a:r>
          </a:p>
          <a:p>
            <a:pPr eaLnBrk="1" hangingPunct="1"/>
            <a:r>
              <a:rPr lang="en-US" altLang="zh-CN" sz="2400"/>
              <a:t>Scrum</a:t>
            </a:r>
            <a:r>
              <a:rPr lang="zh-CN" altLang="en-US" sz="2400"/>
              <a:t>团队从产品需求清单中选取高优先级的功能作为迭代的任务，如果有必要，更新其规模估计</a:t>
            </a:r>
            <a:r>
              <a:rPr lang="en-US" altLang="zh-CN" sz="2400"/>
              <a:t>.</a:t>
            </a:r>
          </a:p>
          <a:p>
            <a:pPr eaLnBrk="1" hangingPunct="1"/>
            <a:r>
              <a:rPr lang="en-US" altLang="zh-CN" sz="2400"/>
              <a:t>Scrum</a:t>
            </a:r>
            <a:r>
              <a:rPr lang="zh-CN" altLang="en-US" sz="2400"/>
              <a:t>团队改进架构和设计以便能够实现提出的产品需求</a:t>
            </a:r>
            <a:r>
              <a:rPr lang="en-US" altLang="zh-CN" sz="2400"/>
              <a:t>.</a:t>
            </a:r>
          </a:p>
          <a:p>
            <a:pPr eaLnBrk="1" hangingPunct="1"/>
            <a:r>
              <a:rPr lang="en-US" altLang="zh-CN" sz="2400"/>
              <a:t>Scrum</a:t>
            </a:r>
            <a:r>
              <a:rPr lang="zh-CN" altLang="en-US" sz="2400"/>
              <a:t>团队把产品需求清单的每一项划分成小的任务，并估算每个任务要花费的小时数</a:t>
            </a:r>
            <a:r>
              <a:rPr lang="en-US" altLang="zh-CN" sz="2400"/>
              <a:t>.</a:t>
            </a:r>
          </a:p>
          <a:p>
            <a:pPr lvl="1" eaLnBrk="1" hangingPunct="1">
              <a:buFont typeface="Wingdings" pitchFamily="2" charset="2"/>
              <a:buChar char="Ø"/>
            </a:pPr>
            <a:r>
              <a:rPr lang="zh-CN" altLang="en-US" sz="2400"/>
              <a:t>“扑克规划”方法是估算工作量的有效方法</a:t>
            </a:r>
            <a:r>
              <a:rPr lang="en-US" altLang="zh-CN" sz="2400"/>
              <a:t>.</a:t>
            </a:r>
          </a:p>
          <a:p>
            <a:pPr eaLnBrk="1" hangingPunct="1"/>
            <a:r>
              <a:rPr lang="en-US" altLang="zh-CN" sz="2400"/>
              <a:t>Scrum </a:t>
            </a:r>
            <a:r>
              <a:rPr lang="zh-CN" altLang="en-US" sz="2400"/>
              <a:t>团队决定一个迭代中能够实现产品需求清单的多少功能</a:t>
            </a:r>
            <a:endParaRPr lang="en-US" altLang="zh-CN" sz="2400"/>
          </a:p>
          <a:p>
            <a:pPr eaLnBrk="1" hangingPunct="1"/>
            <a:r>
              <a:rPr lang="zh-CN" altLang="en-US" sz="2400"/>
              <a:t>产品所有者和</a:t>
            </a:r>
            <a:r>
              <a:rPr lang="en-US" altLang="zh-CN" sz="2400"/>
              <a:t>Scrum</a:t>
            </a:r>
            <a:r>
              <a:rPr lang="zh-CN" altLang="en-US" sz="2400"/>
              <a:t>团队明确了各自要承担的义务</a:t>
            </a:r>
            <a:r>
              <a:rPr lang="en-US" altLang="zh-CN" sz="2400"/>
              <a:t>.</a:t>
            </a:r>
          </a:p>
          <a:p>
            <a:pPr eaLnBrk="1" hangingPunct="1"/>
            <a:endParaRPr lang="zh-CN" altLang="en-US" sz="2400"/>
          </a:p>
        </p:txBody>
      </p:sp>
    </p:spTree>
  </p:cSld>
  <p:clrMapOvr>
    <a:masterClrMapping/>
  </p:clrMapOvr>
  <p:transition spd="slow"/>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3">
            <a:extLst>
              <a:ext uri="{FF2B5EF4-FFF2-40B4-BE49-F238E27FC236}">
                <a16:creationId xmlns:a16="http://schemas.microsoft.com/office/drawing/2014/main" id="{DA442576-9533-2149-AFEC-E8861576FAF7}"/>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26088061-A0D7-E84D-8824-F74F058DEFE0}" type="slidenum">
              <a:rPr kumimoji="0" lang="en-GB" altLang="zh-CN" b="0">
                <a:solidFill>
                  <a:srgbClr val="FFFFFF"/>
                </a:solidFill>
                <a:latin typeface="Gulim" panose="020B0600000101010101" pitchFamily="34" charset="-127"/>
                <a:ea typeface="Gulim" panose="020B0600000101010101" pitchFamily="34" charset="-127"/>
              </a:rPr>
              <a:pPr eaLnBrk="1" hangingPunct="1"/>
              <a:t>166</a:t>
            </a:fld>
            <a:endParaRPr kumimoji="0" lang="en-GB" altLang="zh-CN" b="0">
              <a:solidFill>
                <a:srgbClr val="FFFFFF"/>
              </a:solidFill>
              <a:latin typeface="Gulim" panose="020B0600000101010101" pitchFamily="34" charset="-127"/>
              <a:ea typeface="Gulim" panose="020B0600000101010101" pitchFamily="34" charset="-127"/>
            </a:endParaRPr>
          </a:p>
        </p:txBody>
      </p:sp>
      <p:pic>
        <p:nvPicPr>
          <p:cNvPr id="180227" name="Picture 25" descr="Picture6">
            <a:extLst>
              <a:ext uri="{FF2B5EF4-FFF2-40B4-BE49-F238E27FC236}">
                <a16:creationId xmlns:a16="http://schemas.microsoft.com/office/drawing/2014/main" id="{92604234-F34E-7D43-8DBB-072AC5645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88" y="1830388"/>
            <a:ext cx="7070725" cy="39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28" name="Rectangle 29">
            <a:extLst>
              <a:ext uri="{FF2B5EF4-FFF2-40B4-BE49-F238E27FC236}">
                <a16:creationId xmlns:a16="http://schemas.microsoft.com/office/drawing/2014/main" id="{BA90463F-1FC4-DA42-B2C7-D420B909D787}"/>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3.3 Sprint Backlog </a:t>
            </a:r>
            <a:r>
              <a:rPr lang="zh-CN" altLang="en-US">
                <a:ea typeface="宋体" panose="02010600030101010101" pitchFamily="2" charset="-122"/>
              </a:rPr>
              <a:t>示例</a:t>
            </a:r>
          </a:p>
        </p:txBody>
      </p:sp>
      <p:sp>
        <p:nvSpPr>
          <p:cNvPr id="180229" name="Text Box 5">
            <a:extLst>
              <a:ext uri="{FF2B5EF4-FFF2-40B4-BE49-F238E27FC236}">
                <a16:creationId xmlns:a16="http://schemas.microsoft.com/office/drawing/2014/main" id="{E03C02F8-6724-0A48-94DC-FE154D362CB8}"/>
              </a:ext>
            </a:extLst>
          </p:cNvPr>
          <p:cNvSpPr txBox="1">
            <a:spLocks noChangeArrowheads="1"/>
          </p:cNvSpPr>
          <p:nvPr/>
        </p:nvSpPr>
        <p:spPr bwMode="auto">
          <a:xfrm>
            <a:off x="5602288" y="908050"/>
            <a:ext cx="9144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200">
                <a:latin typeface="Arial" panose="020B0604020202020204" pitchFamily="34" charset="0"/>
              </a:rPr>
              <a:t>Persons</a:t>
            </a:r>
          </a:p>
          <a:p>
            <a:pPr eaLnBrk="1" hangingPunct="1"/>
            <a:r>
              <a:rPr lang="en-US" altLang="zh-CN" sz="1200">
                <a:latin typeface="Arial" panose="020B0604020202020204" pitchFamily="34" charset="0"/>
              </a:rPr>
              <a:t>working on</a:t>
            </a:r>
          </a:p>
          <a:p>
            <a:pPr eaLnBrk="1" hangingPunct="1"/>
            <a:r>
              <a:rPr lang="en-US" altLang="zh-CN" sz="1200">
                <a:latin typeface="Arial" panose="020B0604020202020204" pitchFamily="34" charset="0"/>
              </a:rPr>
              <a:t>the task</a:t>
            </a:r>
          </a:p>
        </p:txBody>
      </p:sp>
      <p:sp>
        <p:nvSpPr>
          <p:cNvPr id="180230" name="Line 6">
            <a:extLst>
              <a:ext uri="{FF2B5EF4-FFF2-40B4-BE49-F238E27FC236}">
                <a16:creationId xmlns:a16="http://schemas.microsoft.com/office/drawing/2014/main" id="{22A0AC15-ED46-B14E-BC50-33084377FC70}"/>
              </a:ext>
            </a:extLst>
          </p:cNvPr>
          <p:cNvSpPr>
            <a:spLocks noChangeShapeType="1"/>
          </p:cNvSpPr>
          <p:nvPr/>
        </p:nvSpPr>
        <p:spPr bwMode="auto">
          <a:xfrm flipH="1">
            <a:off x="5795963" y="1557338"/>
            <a:ext cx="215900" cy="6461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80231" name="Line 7">
            <a:extLst>
              <a:ext uri="{FF2B5EF4-FFF2-40B4-BE49-F238E27FC236}">
                <a16:creationId xmlns:a16="http://schemas.microsoft.com/office/drawing/2014/main" id="{8780D3C1-67EB-844C-9EA0-00560FA8F1E3}"/>
              </a:ext>
            </a:extLst>
          </p:cNvPr>
          <p:cNvSpPr>
            <a:spLocks noChangeShapeType="1"/>
          </p:cNvSpPr>
          <p:nvPr/>
        </p:nvSpPr>
        <p:spPr bwMode="auto">
          <a:xfrm>
            <a:off x="3059113" y="2924175"/>
            <a:ext cx="649287" cy="73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80232" name="Text Box 8">
            <a:extLst>
              <a:ext uri="{FF2B5EF4-FFF2-40B4-BE49-F238E27FC236}">
                <a16:creationId xmlns:a16="http://schemas.microsoft.com/office/drawing/2014/main" id="{8A9A21BF-C92E-C545-8342-839F9189F83E}"/>
              </a:ext>
            </a:extLst>
          </p:cNvPr>
          <p:cNvSpPr txBox="1">
            <a:spLocks noChangeArrowheads="1"/>
          </p:cNvSpPr>
          <p:nvPr/>
        </p:nvSpPr>
        <p:spPr bwMode="auto">
          <a:xfrm>
            <a:off x="1979613" y="2684463"/>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r" eaLnBrk="1" hangingPunct="1"/>
            <a:r>
              <a:rPr lang="en-US" altLang="zh-CN" sz="1200">
                <a:latin typeface="Arial" panose="020B0604020202020204" pitchFamily="34" charset="0"/>
              </a:rPr>
              <a:t>Description of </a:t>
            </a:r>
          </a:p>
          <a:p>
            <a:pPr algn="r" eaLnBrk="1" hangingPunct="1"/>
            <a:r>
              <a:rPr lang="en-US" altLang="zh-CN" sz="1200">
                <a:latin typeface="Arial" panose="020B0604020202020204" pitchFamily="34" charset="0"/>
              </a:rPr>
              <a:t>the task</a:t>
            </a:r>
          </a:p>
        </p:txBody>
      </p:sp>
      <p:sp>
        <p:nvSpPr>
          <p:cNvPr id="180233" name="Line 9">
            <a:extLst>
              <a:ext uri="{FF2B5EF4-FFF2-40B4-BE49-F238E27FC236}">
                <a16:creationId xmlns:a16="http://schemas.microsoft.com/office/drawing/2014/main" id="{139367A1-962C-9542-AA66-A7A443DB7C1E}"/>
              </a:ext>
            </a:extLst>
          </p:cNvPr>
          <p:cNvSpPr>
            <a:spLocks noChangeShapeType="1"/>
          </p:cNvSpPr>
          <p:nvPr/>
        </p:nvSpPr>
        <p:spPr bwMode="auto">
          <a:xfrm flipH="1">
            <a:off x="6516688" y="1700213"/>
            <a:ext cx="215900"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80234" name="Text Box 10">
            <a:extLst>
              <a:ext uri="{FF2B5EF4-FFF2-40B4-BE49-F238E27FC236}">
                <a16:creationId xmlns:a16="http://schemas.microsoft.com/office/drawing/2014/main" id="{D80B36C8-1E65-0E41-86F1-7281E2F5F551}"/>
              </a:ext>
            </a:extLst>
          </p:cNvPr>
          <p:cNvSpPr txBox="1">
            <a:spLocks noChangeArrowheads="1"/>
          </p:cNvSpPr>
          <p:nvPr/>
        </p:nvSpPr>
        <p:spPr bwMode="auto">
          <a:xfrm>
            <a:off x="6516688" y="1268413"/>
            <a:ext cx="755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200">
                <a:latin typeface="Arial" panose="020B0604020202020204" pitchFamily="34" charset="0"/>
              </a:rPr>
              <a:t>Effort </a:t>
            </a:r>
          </a:p>
          <a:p>
            <a:pPr eaLnBrk="1" hangingPunct="1"/>
            <a:r>
              <a:rPr lang="en-US" altLang="zh-CN" sz="1200">
                <a:latin typeface="Arial" panose="020B0604020202020204" pitchFamily="34" charset="0"/>
              </a:rPr>
              <a:t>estimate</a:t>
            </a:r>
          </a:p>
        </p:txBody>
      </p:sp>
      <p:sp>
        <p:nvSpPr>
          <p:cNvPr id="180235" name="Text Box 11">
            <a:extLst>
              <a:ext uri="{FF2B5EF4-FFF2-40B4-BE49-F238E27FC236}">
                <a16:creationId xmlns:a16="http://schemas.microsoft.com/office/drawing/2014/main" id="{E91870A4-ECD0-D441-AE41-A8FA61B0ABFC}"/>
              </a:ext>
            </a:extLst>
          </p:cNvPr>
          <p:cNvSpPr txBox="1">
            <a:spLocks noChangeArrowheads="1"/>
          </p:cNvSpPr>
          <p:nvPr/>
        </p:nvSpPr>
        <p:spPr bwMode="auto">
          <a:xfrm>
            <a:off x="7524750" y="3644900"/>
            <a:ext cx="1379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200">
                <a:latin typeface="Arial" panose="020B0604020202020204" pitchFamily="34" charset="0"/>
              </a:rPr>
              <a:t>Task blocked</a:t>
            </a:r>
          </a:p>
          <a:p>
            <a:pPr eaLnBrk="1" hangingPunct="1"/>
            <a:r>
              <a:rPr lang="en-US" altLang="zh-CN" sz="1200">
                <a:latin typeface="Arial" panose="020B0604020202020204" pitchFamily="34" charset="0"/>
              </a:rPr>
              <a:t>by an impediment</a:t>
            </a:r>
          </a:p>
        </p:txBody>
      </p:sp>
      <p:sp>
        <p:nvSpPr>
          <p:cNvPr id="180236" name="Line 12">
            <a:extLst>
              <a:ext uri="{FF2B5EF4-FFF2-40B4-BE49-F238E27FC236}">
                <a16:creationId xmlns:a16="http://schemas.microsoft.com/office/drawing/2014/main" id="{8F04221D-D253-0E4B-B277-6E156F07A0FD}"/>
              </a:ext>
            </a:extLst>
          </p:cNvPr>
          <p:cNvSpPr>
            <a:spLocks noChangeShapeType="1"/>
          </p:cNvSpPr>
          <p:nvPr/>
        </p:nvSpPr>
        <p:spPr bwMode="auto">
          <a:xfrm flipH="1">
            <a:off x="7308850" y="4076700"/>
            <a:ext cx="503238"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80237" name="Line 15">
            <a:extLst>
              <a:ext uri="{FF2B5EF4-FFF2-40B4-BE49-F238E27FC236}">
                <a16:creationId xmlns:a16="http://schemas.microsoft.com/office/drawing/2014/main" id="{5EDF0B08-F196-2D45-B3D0-DAEAE40611BE}"/>
              </a:ext>
            </a:extLst>
          </p:cNvPr>
          <p:cNvSpPr>
            <a:spLocks noChangeShapeType="1"/>
          </p:cNvSpPr>
          <p:nvPr/>
        </p:nvSpPr>
        <p:spPr bwMode="auto">
          <a:xfrm>
            <a:off x="2771775" y="1700213"/>
            <a:ext cx="504825" cy="2174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80238" name="Text Box 16">
            <a:extLst>
              <a:ext uri="{FF2B5EF4-FFF2-40B4-BE49-F238E27FC236}">
                <a16:creationId xmlns:a16="http://schemas.microsoft.com/office/drawing/2014/main" id="{733E0F3F-DCEB-FC40-A9CD-B7D3A1F1AF10}"/>
              </a:ext>
            </a:extLst>
          </p:cNvPr>
          <p:cNvSpPr txBox="1">
            <a:spLocks noChangeArrowheads="1"/>
          </p:cNvSpPr>
          <p:nvPr/>
        </p:nvSpPr>
        <p:spPr bwMode="auto">
          <a:xfrm>
            <a:off x="1908175" y="1498600"/>
            <a:ext cx="906463" cy="274638"/>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r" eaLnBrk="1" hangingPunct="1"/>
            <a:r>
              <a:rPr lang="en-US" altLang="zh-CN" sz="1200">
                <a:latin typeface="Arial" panose="020B0604020202020204" pitchFamily="34" charset="0"/>
              </a:rPr>
              <a:t>Sprint goal</a:t>
            </a:r>
          </a:p>
        </p:txBody>
      </p:sp>
      <p:sp>
        <p:nvSpPr>
          <p:cNvPr id="180239" name="Line 17">
            <a:extLst>
              <a:ext uri="{FF2B5EF4-FFF2-40B4-BE49-F238E27FC236}">
                <a16:creationId xmlns:a16="http://schemas.microsoft.com/office/drawing/2014/main" id="{8876E838-70F4-A948-A0AE-095F45802130}"/>
              </a:ext>
            </a:extLst>
          </p:cNvPr>
          <p:cNvSpPr>
            <a:spLocks noChangeShapeType="1"/>
          </p:cNvSpPr>
          <p:nvPr/>
        </p:nvSpPr>
        <p:spPr bwMode="auto">
          <a:xfrm flipH="1">
            <a:off x="7235825" y="2420938"/>
            <a:ext cx="504825"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80240" name="Text Box 18">
            <a:extLst>
              <a:ext uri="{FF2B5EF4-FFF2-40B4-BE49-F238E27FC236}">
                <a16:creationId xmlns:a16="http://schemas.microsoft.com/office/drawing/2014/main" id="{6C2BF9CC-63D4-6742-9E5F-3A782A634BC5}"/>
              </a:ext>
            </a:extLst>
          </p:cNvPr>
          <p:cNvSpPr txBox="1">
            <a:spLocks noChangeArrowheads="1"/>
          </p:cNvSpPr>
          <p:nvPr/>
        </p:nvSpPr>
        <p:spPr bwMode="auto">
          <a:xfrm>
            <a:off x="7524750" y="2005013"/>
            <a:ext cx="1336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200">
                <a:latin typeface="Arial" panose="020B0604020202020204" pitchFamily="34" charset="0"/>
              </a:rPr>
              <a:t>Meets the </a:t>
            </a:r>
          </a:p>
          <a:p>
            <a:pPr eaLnBrk="1" hangingPunct="1"/>
            <a:r>
              <a:rPr lang="en-US" altLang="zh-CN" sz="1200">
                <a:latin typeface="Arial" panose="020B0604020202020204" pitchFamily="34" charset="0"/>
              </a:rPr>
              <a:t>definition of done</a:t>
            </a:r>
          </a:p>
        </p:txBody>
      </p:sp>
      <p:sp>
        <p:nvSpPr>
          <p:cNvPr id="180241" name="Rectangle 19">
            <a:extLst>
              <a:ext uri="{FF2B5EF4-FFF2-40B4-BE49-F238E27FC236}">
                <a16:creationId xmlns:a16="http://schemas.microsoft.com/office/drawing/2014/main" id="{67C53CFC-D913-D746-AAE9-BD9447D41A56}"/>
              </a:ext>
            </a:extLst>
          </p:cNvPr>
          <p:cNvSpPr>
            <a:spLocks noChangeArrowheads="1"/>
          </p:cNvSpPr>
          <p:nvPr/>
        </p:nvSpPr>
        <p:spPr bwMode="auto">
          <a:xfrm>
            <a:off x="5580063" y="3573463"/>
            <a:ext cx="585787" cy="161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80242" name="Rectangle 20">
            <a:extLst>
              <a:ext uri="{FF2B5EF4-FFF2-40B4-BE49-F238E27FC236}">
                <a16:creationId xmlns:a16="http://schemas.microsoft.com/office/drawing/2014/main" id="{477C277D-A8BF-7C4C-AAAC-2510835A4987}"/>
              </a:ext>
            </a:extLst>
          </p:cNvPr>
          <p:cNvSpPr>
            <a:spLocks noChangeArrowheads="1"/>
          </p:cNvSpPr>
          <p:nvPr/>
        </p:nvSpPr>
        <p:spPr bwMode="auto">
          <a:xfrm>
            <a:off x="5532438" y="4116388"/>
            <a:ext cx="585787" cy="161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80243" name="Rectangle 21">
            <a:extLst>
              <a:ext uri="{FF2B5EF4-FFF2-40B4-BE49-F238E27FC236}">
                <a16:creationId xmlns:a16="http://schemas.microsoft.com/office/drawing/2014/main" id="{77AB9723-A692-DC43-8DBA-67DE204A25C4}"/>
              </a:ext>
            </a:extLst>
          </p:cNvPr>
          <p:cNvSpPr>
            <a:spLocks noChangeArrowheads="1"/>
          </p:cNvSpPr>
          <p:nvPr/>
        </p:nvSpPr>
        <p:spPr bwMode="auto">
          <a:xfrm>
            <a:off x="5576888" y="4976813"/>
            <a:ext cx="585787" cy="161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80244" name="Rectangle 22">
            <a:extLst>
              <a:ext uri="{FF2B5EF4-FFF2-40B4-BE49-F238E27FC236}">
                <a16:creationId xmlns:a16="http://schemas.microsoft.com/office/drawing/2014/main" id="{4E5ECE39-CF50-C742-AAFE-B855DA985BA0}"/>
              </a:ext>
            </a:extLst>
          </p:cNvPr>
          <p:cNvSpPr>
            <a:spLocks noChangeArrowheads="1"/>
          </p:cNvSpPr>
          <p:nvPr/>
        </p:nvSpPr>
        <p:spPr bwMode="auto">
          <a:xfrm>
            <a:off x="5538788" y="4522788"/>
            <a:ext cx="585787"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80245" name="Rectangle 23">
            <a:extLst>
              <a:ext uri="{FF2B5EF4-FFF2-40B4-BE49-F238E27FC236}">
                <a16:creationId xmlns:a16="http://schemas.microsoft.com/office/drawing/2014/main" id="{1784AE80-D8CA-0644-AEE0-A416975FA0EC}"/>
              </a:ext>
            </a:extLst>
          </p:cNvPr>
          <p:cNvSpPr>
            <a:spLocks noChangeArrowheads="1"/>
          </p:cNvSpPr>
          <p:nvPr/>
        </p:nvSpPr>
        <p:spPr bwMode="auto">
          <a:xfrm>
            <a:off x="5545138" y="5180013"/>
            <a:ext cx="585787" cy="406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Tree>
  </p:cSld>
  <p:clrMapOvr>
    <a:masterClrMapping/>
  </p:clrMapOvr>
  <p:transition spd="slow"/>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4">
            <a:extLst>
              <a:ext uri="{FF2B5EF4-FFF2-40B4-BE49-F238E27FC236}">
                <a16:creationId xmlns:a16="http://schemas.microsoft.com/office/drawing/2014/main" id="{56BFCEB4-0BB4-744A-965B-790AA39D1999}"/>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73CE27D9-64BB-8C41-B18E-1A4DA889B45F}" type="slidenum">
              <a:rPr kumimoji="0" lang="en-GB" altLang="zh-CN" b="0">
                <a:solidFill>
                  <a:srgbClr val="FFFFFF"/>
                </a:solidFill>
                <a:latin typeface="Gulim" panose="020B0600000101010101" pitchFamily="34" charset="-127"/>
                <a:ea typeface="Gulim" panose="020B0600000101010101" pitchFamily="34" charset="-127"/>
              </a:rPr>
              <a:pPr eaLnBrk="1" hangingPunct="1"/>
              <a:t>167</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81251" name="Rectangle 17">
            <a:extLst>
              <a:ext uri="{FF2B5EF4-FFF2-40B4-BE49-F238E27FC236}">
                <a16:creationId xmlns:a16="http://schemas.microsoft.com/office/drawing/2014/main" id="{9C17DD38-0AC7-1C49-A5A9-DB7A9BF24B7B}"/>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3.3 </a:t>
            </a:r>
            <a:r>
              <a:rPr lang="zh-CN" altLang="en-US">
                <a:ea typeface="宋体" panose="02010600030101010101" pitchFamily="2" charset="-122"/>
              </a:rPr>
              <a:t>执行迭代任务清单</a:t>
            </a:r>
          </a:p>
        </p:txBody>
      </p:sp>
      <p:sp>
        <p:nvSpPr>
          <p:cNvPr id="181252" name="Rectangle 18">
            <a:extLst>
              <a:ext uri="{FF2B5EF4-FFF2-40B4-BE49-F238E27FC236}">
                <a16:creationId xmlns:a16="http://schemas.microsoft.com/office/drawing/2014/main" id="{91215409-81DF-5E45-8DEA-203BD46D8A3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Char char="u"/>
            </a:pPr>
            <a:r>
              <a:rPr lang="zh-CN" altLang="en-US" sz="2400"/>
              <a:t>执行迭代任务清单意味着团队在迭代期间自行开发</a:t>
            </a:r>
            <a:r>
              <a:rPr lang="en-US" altLang="zh-CN" sz="2400"/>
              <a:t>.</a:t>
            </a:r>
          </a:p>
          <a:p>
            <a:pPr lvl="2" eaLnBrk="1" hangingPunct="1"/>
            <a:endParaRPr lang="en-US" altLang="zh-CN" sz="2400"/>
          </a:p>
          <a:p>
            <a:pPr eaLnBrk="1" hangingPunct="1">
              <a:buFont typeface="Wingdings" pitchFamily="2" charset="2"/>
              <a:buChar char="u"/>
            </a:pPr>
            <a:r>
              <a:rPr lang="zh-CN" altLang="en-US" sz="2400"/>
              <a:t>迭代周期短，意味着工期紧</a:t>
            </a:r>
            <a:r>
              <a:rPr lang="en-US" altLang="zh-CN" sz="2400"/>
              <a:t>; </a:t>
            </a:r>
            <a:r>
              <a:rPr lang="zh-CN" altLang="en-US" sz="2400"/>
              <a:t>应该把重点放在剩余的工作和风险的消除，要区分任务的优先级，重要的事情应当先做</a:t>
            </a:r>
            <a:r>
              <a:rPr lang="en-US" altLang="zh-CN" sz="2400"/>
              <a:t>.</a:t>
            </a:r>
          </a:p>
          <a:p>
            <a:pPr eaLnBrk="1" hangingPunct="1">
              <a:buFont typeface="Wingdings" pitchFamily="2" charset="2"/>
              <a:buChar char="u"/>
            </a:pPr>
            <a:endParaRPr lang="zh-CN" altLang="en-US" sz="2400"/>
          </a:p>
          <a:p>
            <a:pPr eaLnBrk="1" hangingPunct="1">
              <a:buFont typeface="Wingdings" pitchFamily="2" charset="2"/>
              <a:buChar char="u"/>
            </a:pPr>
            <a:r>
              <a:rPr lang="zh-CN" altLang="en-US" sz="2400"/>
              <a:t>迭代应当达到项目的质量要求</a:t>
            </a:r>
            <a:r>
              <a:rPr lang="en-US" altLang="zh-CN" sz="2400"/>
              <a:t> (definition of “done”);</a:t>
            </a:r>
          </a:p>
          <a:p>
            <a:pPr eaLnBrk="1" hangingPunct="1">
              <a:buFont typeface="Wingdings" pitchFamily="2" charset="2"/>
              <a:buChar char="u"/>
            </a:pPr>
            <a:endParaRPr lang="en-US" altLang="zh-CN" sz="2400"/>
          </a:p>
          <a:p>
            <a:pPr eaLnBrk="1" hangingPunct="1">
              <a:buFont typeface="Wingdings" pitchFamily="2" charset="2"/>
              <a:buChar char="u"/>
            </a:pPr>
            <a:r>
              <a:rPr lang="zh-CN" altLang="en-US" sz="2400"/>
              <a:t>没有独立的测试阶段</a:t>
            </a:r>
            <a:r>
              <a:rPr lang="en-US" altLang="zh-CN" sz="2400"/>
              <a:t>.</a:t>
            </a:r>
          </a:p>
        </p:txBody>
      </p:sp>
    </p:spTree>
  </p:cSld>
  <p:clrMapOvr>
    <a:masterClrMapping/>
  </p:clrMapOvr>
  <p:transition spd="slow"/>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4">
            <a:extLst>
              <a:ext uri="{FF2B5EF4-FFF2-40B4-BE49-F238E27FC236}">
                <a16:creationId xmlns:a16="http://schemas.microsoft.com/office/drawing/2014/main" id="{70FA60EA-654B-E040-B49C-EBE60D0D82A2}"/>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0D69047B-39E7-8845-A34C-2A1ED9CEE240}" type="slidenum">
              <a:rPr kumimoji="0" lang="en-GB" altLang="zh-CN" b="0">
                <a:solidFill>
                  <a:srgbClr val="FFFFFF"/>
                </a:solidFill>
                <a:latin typeface="Gulim" panose="020B0600000101010101" pitchFamily="34" charset="-127"/>
                <a:ea typeface="Gulim" panose="020B0600000101010101" pitchFamily="34" charset="-127"/>
              </a:rPr>
              <a:pPr eaLnBrk="1" hangingPunct="1"/>
              <a:t>168</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82275" name="Rectangle 12">
            <a:extLst>
              <a:ext uri="{FF2B5EF4-FFF2-40B4-BE49-F238E27FC236}">
                <a16:creationId xmlns:a16="http://schemas.microsoft.com/office/drawing/2014/main" id="{54423BDB-037E-1642-8630-32F533541658}"/>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3.4 </a:t>
            </a:r>
            <a:r>
              <a:rPr lang="zh-CN" altLang="en-US">
                <a:ea typeface="宋体" panose="02010600030101010101" pitchFamily="2" charset="-122"/>
              </a:rPr>
              <a:t>迭代进度图</a:t>
            </a:r>
            <a:r>
              <a:rPr lang="en-US" altLang="zh-CN">
                <a:ea typeface="宋体" panose="02010600030101010101" pitchFamily="2" charset="-122"/>
              </a:rPr>
              <a:t>- Burndown Chart</a:t>
            </a:r>
            <a:endParaRPr lang="zh-CN" altLang="en-US">
              <a:ea typeface="宋体" panose="02010600030101010101" pitchFamily="2" charset="-122"/>
            </a:endParaRPr>
          </a:p>
        </p:txBody>
      </p:sp>
      <p:sp>
        <p:nvSpPr>
          <p:cNvPr id="182276" name="Rectangle 13">
            <a:extLst>
              <a:ext uri="{FF2B5EF4-FFF2-40B4-BE49-F238E27FC236}">
                <a16:creationId xmlns:a16="http://schemas.microsoft.com/office/drawing/2014/main" id="{8880239B-9530-EB49-B836-E63A8C6AF804}"/>
              </a:ext>
            </a:extLst>
          </p:cNvPr>
          <p:cNvSpPr>
            <a:spLocks noGrp="1"/>
          </p:cNvSpPr>
          <p:nvPr>
            <p:ph type="body" idx="1"/>
          </p:nvPr>
        </p:nvSpPr>
        <p:spPr bwMode="auto">
          <a:xfrm>
            <a:off x="457200" y="1417638"/>
            <a:ext cx="822960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Char char="u"/>
            </a:pPr>
            <a:r>
              <a:rPr lang="en-US" altLang="zh-CN"/>
              <a:t>Scrum </a:t>
            </a:r>
            <a:r>
              <a:rPr lang="zh-CN" altLang="en-US"/>
              <a:t>注重成果，它关心的是要花多少时间达到目标，而不是已经花费的时间</a:t>
            </a:r>
            <a:r>
              <a:rPr lang="en-US" altLang="zh-CN"/>
              <a:t>;.</a:t>
            </a:r>
          </a:p>
          <a:p>
            <a:pPr eaLnBrk="1" hangingPunct="1">
              <a:buFont typeface="Wingdings" pitchFamily="2" charset="2"/>
              <a:buChar char="u"/>
            </a:pPr>
            <a:r>
              <a:rPr lang="zh-CN" altLang="en-US"/>
              <a:t>团队能否在既定的时间达到迭代的目标</a:t>
            </a:r>
            <a:r>
              <a:rPr lang="en-US" altLang="zh-CN"/>
              <a:t>,</a:t>
            </a:r>
            <a:r>
              <a:rPr lang="zh-CN" altLang="en-US"/>
              <a:t>可以查看要完成产品需求清单的功能所剩余的工作</a:t>
            </a:r>
            <a:endParaRPr lang="en-US" altLang="zh-CN"/>
          </a:p>
          <a:p>
            <a:pPr lvl="1" eaLnBrk="1" hangingPunct="1">
              <a:buFont typeface="Wingdings" pitchFamily="2" charset="2"/>
              <a:buChar char="Ø"/>
            </a:pPr>
            <a:r>
              <a:rPr lang="en-US" altLang="zh-CN"/>
              <a:t>Remaining work = Estimate to Complete (ETC).</a:t>
            </a:r>
          </a:p>
          <a:p>
            <a:pPr eaLnBrk="1" hangingPunct="1">
              <a:buFont typeface="Wingdings" pitchFamily="2" charset="2"/>
              <a:buChar char="u"/>
            </a:pPr>
            <a:r>
              <a:rPr lang="zh-CN" altLang="en-US"/>
              <a:t>描述剩余工作量和时间关系的图表称为</a:t>
            </a:r>
            <a:r>
              <a:rPr lang="en-US" altLang="zh-CN"/>
              <a:t>Sprint Burndown</a:t>
            </a:r>
            <a:r>
              <a:rPr lang="zh-CN" altLang="en-US"/>
              <a:t>图</a:t>
            </a:r>
            <a:r>
              <a:rPr lang="en-US" altLang="zh-CN"/>
              <a:t>, </a:t>
            </a:r>
            <a:r>
              <a:rPr lang="zh-CN" altLang="en-US"/>
              <a:t>是</a:t>
            </a:r>
            <a:r>
              <a:rPr lang="en-US" altLang="zh-CN"/>
              <a:t>Scrum</a:t>
            </a:r>
            <a:r>
              <a:rPr lang="zh-CN" altLang="en-US"/>
              <a:t>中非常重要的控制方法</a:t>
            </a:r>
            <a:r>
              <a:rPr lang="en-US" altLang="zh-CN"/>
              <a:t>(control</a:t>
            </a:r>
            <a:r>
              <a:rPr lang="zh-CN" altLang="en-US"/>
              <a:t> </a:t>
            </a:r>
            <a:r>
              <a:rPr lang="en-US" altLang="zh-CN"/>
              <a:t>measure).</a:t>
            </a:r>
          </a:p>
          <a:p>
            <a:pPr lvl="1" eaLnBrk="1" hangingPunct="1">
              <a:buFont typeface="Wingdings" pitchFamily="2" charset="2"/>
              <a:buChar char="Ø"/>
            </a:pPr>
            <a:r>
              <a:rPr lang="zh-CN" altLang="en-US"/>
              <a:t>给</a:t>
            </a:r>
            <a:r>
              <a:rPr lang="en-US" altLang="zh-CN"/>
              <a:t>Scrum</a:t>
            </a:r>
            <a:r>
              <a:rPr lang="zh-CN" altLang="en-US"/>
              <a:t>团队和产品所有者提供直观的信息</a:t>
            </a:r>
            <a:r>
              <a:rPr lang="en-US" altLang="zh-CN"/>
              <a:t>.</a:t>
            </a:r>
          </a:p>
          <a:p>
            <a:pPr eaLnBrk="1" hangingPunct="1">
              <a:buFont typeface="Wingdings" pitchFamily="2" charset="2"/>
              <a:buChar char="u"/>
            </a:pPr>
            <a:r>
              <a:rPr lang="zh-CN" altLang="en-US"/>
              <a:t>术语</a:t>
            </a:r>
            <a:r>
              <a:rPr lang="en-US" altLang="zh-CN"/>
              <a:t>burndown</a:t>
            </a:r>
            <a:r>
              <a:rPr lang="zh-CN" altLang="en-US"/>
              <a:t>表明</a:t>
            </a:r>
            <a:r>
              <a:rPr lang="en-US" altLang="zh-CN"/>
              <a:t>Scrum</a:t>
            </a:r>
            <a:r>
              <a:rPr lang="zh-CN" altLang="en-US"/>
              <a:t>团队在迭代过程中消耗剩余工作的能力</a:t>
            </a:r>
            <a:r>
              <a:rPr lang="en-US" altLang="zh-CN"/>
              <a:t>; </a:t>
            </a:r>
            <a:r>
              <a:rPr lang="zh-CN" altLang="en-US"/>
              <a:t>迭代结束时其值为</a:t>
            </a:r>
            <a:r>
              <a:rPr lang="en-US" altLang="zh-CN"/>
              <a:t>0.</a:t>
            </a:r>
          </a:p>
          <a:p>
            <a:pPr eaLnBrk="1" hangingPunct="1">
              <a:buFont typeface="Wingdings" pitchFamily="2" charset="2"/>
              <a:buChar char="u"/>
            </a:pPr>
            <a:r>
              <a:rPr lang="zh-CN" altLang="en-US"/>
              <a:t>每个任务（</a:t>
            </a:r>
            <a:r>
              <a:rPr lang="en-US" altLang="zh-CN"/>
              <a:t>task</a:t>
            </a:r>
            <a:r>
              <a:rPr lang="zh-CN" altLang="en-US"/>
              <a:t>）的工作量由</a:t>
            </a:r>
            <a:r>
              <a:rPr lang="en-US" altLang="zh-CN"/>
              <a:t>Scrum</a:t>
            </a:r>
            <a:r>
              <a:rPr lang="zh-CN" altLang="en-US"/>
              <a:t>团队来估计</a:t>
            </a:r>
            <a:r>
              <a:rPr lang="en-US" altLang="zh-CN"/>
              <a:t>.</a:t>
            </a:r>
          </a:p>
          <a:p>
            <a:pPr lvl="1" eaLnBrk="1" hangingPunct="1">
              <a:buFont typeface="Wingdings" pitchFamily="2" charset="2"/>
              <a:buChar char="Ø"/>
            </a:pPr>
            <a:r>
              <a:rPr lang="zh-CN" altLang="en-US"/>
              <a:t>每天都要进行估计，以便进行跟踪</a:t>
            </a:r>
            <a:r>
              <a:rPr lang="en-US" altLang="zh-CN"/>
              <a:t>.</a:t>
            </a:r>
          </a:p>
          <a:p>
            <a:pPr lvl="1" eaLnBrk="1" hangingPunct="1">
              <a:buFont typeface="Wingdings" pitchFamily="2" charset="2"/>
              <a:buChar char="Ø"/>
            </a:pPr>
            <a:r>
              <a:rPr lang="zh-CN" altLang="en-US"/>
              <a:t>可以使用电子表格或者专门的工具（如 </a:t>
            </a:r>
            <a:r>
              <a:rPr lang="en-US" altLang="zh-CN"/>
              <a:t>Scrum Works </a:t>
            </a:r>
            <a:r>
              <a:rPr lang="zh-CN" altLang="en-US"/>
              <a:t>）</a:t>
            </a:r>
            <a:endParaRPr lang="en-US" altLang="zh-CN"/>
          </a:p>
        </p:txBody>
      </p:sp>
    </p:spTree>
  </p:cSld>
  <p:clrMapOvr>
    <a:masterClrMapping/>
  </p:clrMapOvr>
  <p:transition spd="slow"/>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3">
            <a:extLst>
              <a:ext uri="{FF2B5EF4-FFF2-40B4-BE49-F238E27FC236}">
                <a16:creationId xmlns:a16="http://schemas.microsoft.com/office/drawing/2014/main" id="{064C3E2A-7FA9-BB4F-922F-A4BF4EFF169D}"/>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F7E6CDEB-1BA5-8D48-829F-5A3EDFE3F4D1}" type="slidenum">
              <a:rPr kumimoji="0" lang="en-GB" altLang="zh-CN" b="0">
                <a:solidFill>
                  <a:srgbClr val="FFFFFF"/>
                </a:solidFill>
                <a:latin typeface="Gulim" panose="020B0600000101010101" pitchFamily="34" charset="-127"/>
                <a:ea typeface="Gulim" panose="020B0600000101010101" pitchFamily="34" charset="-127"/>
              </a:rPr>
              <a:pPr eaLnBrk="1" hangingPunct="1"/>
              <a:t>169</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83299" name="Rectangle 21">
            <a:extLst>
              <a:ext uri="{FF2B5EF4-FFF2-40B4-BE49-F238E27FC236}">
                <a16:creationId xmlns:a16="http://schemas.microsoft.com/office/drawing/2014/main" id="{091A3DB3-FD8F-A542-B86E-2757496915EB}"/>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3.4 </a:t>
            </a:r>
            <a:r>
              <a:rPr lang="zh-CN" altLang="en-US">
                <a:ea typeface="宋体" panose="02010600030101010101" pitchFamily="2" charset="-122"/>
              </a:rPr>
              <a:t>迭代进度图</a:t>
            </a:r>
            <a:r>
              <a:rPr lang="en-US" altLang="zh-CN">
                <a:ea typeface="宋体" panose="02010600030101010101" pitchFamily="2" charset="-122"/>
              </a:rPr>
              <a:t>- Burndown Chart</a:t>
            </a:r>
            <a:endParaRPr lang="zh-CN" altLang="en-US">
              <a:ea typeface="宋体" panose="02010600030101010101" pitchFamily="2" charset="-122"/>
            </a:endParaRPr>
          </a:p>
        </p:txBody>
      </p:sp>
      <p:pic>
        <p:nvPicPr>
          <p:cNvPr id="183300" name="Picture 5" descr="sprintburndown">
            <a:extLst>
              <a:ext uri="{FF2B5EF4-FFF2-40B4-BE49-F238E27FC236}">
                <a16:creationId xmlns:a16="http://schemas.microsoft.com/office/drawing/2014/main" id="{29CDB3A2-C722-E247-B44F-CC005818D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1700213"/>
            <a:ext cx="5184775" cy="382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01" name="Line 6">
            <a:extLst>
              <a:ext uri="{FF2B5EF4-FFF2-40B4-BE49-F238E27FC236}">
                <a16:creationId xmlns:a16="http://schemas.microsoft.com/office/drawing/2014/main" id="{78BAE14D-6D4A-8B4B-B471-F2933F2F44A4}"/>
              </a:ext>
            </a:extLst>
          </p:cNvPr>
          <p:cNvSpPr>
            <a:spLocks noChangeShapeType="1"/>
          </p:cNvSpPr>
          <p:nvPr/>
        </p:nvSpPr>
        <p:spPr bwMode="auto">
          <a:xfrm>
            <a:off x="2987675" y="2708275"/>
            <a:ext cx="3816350" cy="1512888"/>
          </a:xfrm>
          <a:prstGeom prst="line">
            <a:avLst/>
          </a:prstGeom>
          <a:noFill/>
          <a:ln w="9525">
            <a:solidFill>
              <a:schemeClr val="accent1"/>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83302" name="Line 7">
            <a:extLst>
              <a:ext uri="{FF2B5EF4-FFF2-40B4-BE49-F238E27FC236}">
                <a16:creationId xmlns:a16="http://schemas.microsoft.com/office/drawing/2014/main" id="{70A49915-2787-9247-B53A-2A85597F3002}"/>
              </a:ext>
            </a:extLst>
          </p:cNvPr>
          <p:cNvSpPr>
            <a:spLocks noChangeShapeType="1"/>
          </p:cNvSpPr>
          <p:nvPr/>
        </p:nvSpPr>
        <p:spPr bwMode="auto">
          <a:xfrm>
            <a:off x="2987675" y="5661025"/>
            <a:ext cx="504825" cy="0"/>
          </a:xfrm>
          <a:prstGeom prst="line">
            <a:avLst/>
          </a:prstGeom>
          <a:noFill/>
          <a:ln w="19050">
            <a:solidFill>
              <a:schemeClr val="accent1"/>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83303" name="Text Box 8">
            <a:extLst>
              <a:ext uri="{FF2B5EF4-FFF2-40B4-BE49-F238E27FC236}">
                <a16:creationId xmlns:a16="http://schemas.microsoft.com/office/drawing/2014/main" id="{B77C872F-D604-514B-A812-38CD6225C048}"/>
              </a:ext>
            </a:extLst>
          </p:cNvPr>
          <p:cNvSpPr txBox="1">
            <a:spLocks noChangeArrowheads="1"/>
          </p:cNvSpPr>
          <p:nvPr/>
        </p:nvSpPr>
        <p:spPr bwMode="auto">
          <a:xfrm>
            <a:off x="3563938" y="5516563"/>
            <a:ext cx="12604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200">
                <a:latin typeface="Arial" panose="020B0604020202020204" pitchFamily="34" charset="0"/>
              </a:rPr>
              <a:t>Ideal burndown.</a:t>
            </a:r>
          </a:p>
        </p:txBody>
      </p:sp>
      <p:sp>
        <p:nvSpPr>
          <p:cNvPr id="183304" name="Line 9">
            <a:extLst>
              <a:ext uri="{FF2B5EF4-FFF2-40B4-BE49-F238E27FC236}">
                <a16:creationId xmlns:a16="http://schemas.microsoft.com/office/drawing/2014/main" id="{FCA2A22B-4A62-B74E-B13C-C60445551524}"/>
              </a:ext>
            </a:extLst>
          </p:cNvPr>
          <p:cNvSpPr>
            <a:spLocks noChangeShapeType="1"/>
          </p:cNvSpPr>
          <p:nvPr/>
        </p:nvSpPr>
        <p:spPr bwMode="auto">
          <a:xfrm>
            <a:off x="2987675" y="5876925"/>
            <a:ext cx="504825" cy="0"/>
          </a:xfrm>
          <a:prstGeom prst="line">
            <a:avLst/>
          </a:prstGeom>
          <a:noFill/>
          <a:ln w="19050">
            <a:solidFill>
              <a:srgbClr val="072AD9"/>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83305" name="Text Box 10">
            <a:extLst>
              <a:ext uri="{FF2B5EF4-FFF2-40B4-BE49-F238E27FC236}">
                <a16:creationId xmlns:a16="http://schemas.microsoft.com/office/drawing/2014/main" id="{0D0EAEEB-1E5A-8646-8E24-3C8A0CA47D6B}"/>
              </a:ext>
            </a:extLst>
          </p:cNvPr>
          <p:cNvSpPr txBox="1">
            <a:spLocks noChangeArrowheads="1"/>
          </p:cNvSpPr>
          <p:nvPr/>
        </p:nvSpPr>
        <p:spPr bwMode="auto">
          <a:xfrm>
            <a:off x="3578225" y="5732463"/>
            <a:ext cx="13541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200">
                <a:latin typeface="Arial" panose="020B0604020202020204" pitchFamily="34" charset="0"/>
              </a:rPr>
              <a:t>Actual burndown.</a:t>
            </a:r>
          </a:p>
        </p:txBody>
      </p:sp>
      <p:sp>
        <p:nvSpPr>
          <p:cNvPr id="183306" name="Text Box 11">
            <a:extLst>
              <a:ext uri="{FF2B5EF4-FFF2-40B4-BE49-F238E27FC236}">
                <a16:creationId xmlns:a16="http://schemas.microsoft.com/office/drawing/2014/main" id="{9C0EFC52-FBF2-DD4D-9C70-505F4D830A4A}"/>
              </a:ext>
            </a:extLst>
          </p:cNvPr>
          <p:cNvSpPr txBox="1">
            <a:spLocks noChangeArrowheads="1"/>
          </p:cNvSpPr>
          <p:nvPr/>
        </p:nvSpPr>
        <p:spPr bwMode="auto">
          <a:xfrm>
            <a:off x="179388" y="1341438"/>
            <a:ext cx="168275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200">
                <a:latin typeface="Arial" panose="020B0604020202020204" pitchFamily="34" charset="0"/>
              </a:rPr>
              <a:t>Remaining work </a:t>
            </a:r>
          </a:p>
          <a:p>
            <a:pPr eaLnBrk="1" hangingPunct="1"/>
            <a:r>
              <a:rPr lang="en-US" altLang="zh-CN" sz="1200">
                <a:latin typeface="Arial" panose="020B0604020202020204" pitchFamily="34" charset="0"/>
              </a:rPr>
              <a:t>increasing </a:t>
            </a:r>
            <a:r>
              <a:rPr lang="en-US" altLang="zh-CN" sz="1200">
                <a:latin typeface="Arial" panose="020B0604020202020204" pitchFamily="34" charset="0"/>
                <a:sym typeface="Wingdings" pitchFamily="2" charset="2"/>
              </a:rPr>
              <a:t></a:t>
            </a:r>
            <a:r>
              <a:rPr lang="en-US" altLang="zh-CN" sz="1200">
                <a:latin typeface="Arial" panose="020B0604020202020204" pitchFamily="34" charset="0"/>
              </a:rPr>
              <a:t>Tasks </a:t>
            </a:r>
          </a:p>
          <a:p>
            <a:pPr eaLnBrk="1" hangingPunct="1"/>
            <a:r>
              <a:rPr lang="en-US" altLang="zh-CN" sz="1200">
                <a:latin typeface="Arial" panose="020B0604020202020204" pitchFamily="34" charset="0"/>
              </a:rPr>
              <a:t>underestimated </a:t>
            </a:r>
          </a:p>
          <a:p>
            <a:pPr eaLnBrk="1" hangingPunct="1"/>
            <a:r>
              <a:rPr lang="en-US" altLang="zh-CN" sz="1200">
                <a:latin typeface="Arial" panose="020B0604020202020204" pitchFamily="34" charset="0"/>
              </a:rPr>
              <a:t>and/or work remaining</a:t>
            </a:r>
          </a:p>
          <a:p>
            <a:pPr eaLnBrk="1" hangingPunct="1"/>
            <a:r>
              <a:rPr lang="en-US" altLang="zh-CN" sz="1200">
                <a:latin typeface="Arial" panose="020B0604020202020204" pitchFamily="34" charset="0"/>
              </a:rPr>
              <a:t>not updated. </a:t>
            </a:r>
          </a:p>
        </p:txBody>
      </p:sp>
      <p:sp>
        <p:nvSpPr>
          <p:cNvPr id="183307" name="Line 12">
            <a:extLst>
              <a:ext uri="{FF2B5EF4-FFF2-40B4-BE49-F238E27FC236}">
                <a16:creationId xmlns:a16="http://schemas.microsoft.com/office/drawing/2014/main" id="{90B73FDB-A31A-E946-A850-316DB0C715C9}"/>
              </a:ext>
            </a:extLst>
          </p:cNvPr>
          <p:cNvSpPr>
            <a:spLocks noChangeShapeType="1"/>
          </p:cNvSpPr>
          <p:nvPr/>
        </p:nvSpPr>
        <p:spPr bwMode="auto">
          <a:xfrm>
            <a:off x="1619250" y="1700213"/>
            <a:ext cx="1728788"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83308" name="Text Box 13">
            <a:extLst>
              <a:ext uri="{FF2B5EF4-FFF2-40B4-BE49-F238E27FC236}">
                <a16:creationId xmlns:a16="http://schemas.microsoft.com/office/drawing/2014/main" id="{3260584F-7F2B-374D-AF5C-926331393B36}"/>
              </a:ext>
            </a:extLst>
          </p:cNvPr>
          <p:cNvSpPr txBox="1">
            <a:spLocks noChangeArrowheads="1"/>
          </p:cNvSpPr>
          <p:nvPr/>
        </p:nvSpPr>
        <p:spPr bwMode="auto">
          <a:xfrm>
            <a:off x="7073900" y="2370138"/>
            <a:ext cx="2122488"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200">
                <a:latin typeface="Arial" panose="020B0604020202020204" pitchFamily="34" charset="0"/>
              </a:rPr>
              <a:t>Tasks removed from the </a:t>
            </a:r>
          </a:p>
          <a:p>
            <a:pPr eaLnBrk="1" hangingPunct="1"/>
            <a:r>
              <a:rPr lang="en-US" altLang="zh-CN" sz="1200">
                <a:latin typeface="Arial" panose="020B0604020202020204" pitchFamily="34" charset="0"/>
              </a:rPr>
              <a:t>Sprint Backlog to meet</a:t>
            </a:r>
          </a:p>
          <a:p>
            <a:pPr eaLnBrk="1" hangingPunct="1"/>
            <a:r>
              <a:rPr lang="en-US" altLang="zh-CN" sz="1200">
                <a:latin typeface="Arial" panose="020B0604020202020204" pitchFamily="34" charset="0"/>
              </a:rPr>
              <a:t>Sprint Goal </a:t>
            </a:r>
            <a:r>
              <a:rPr lang="en-US" altLang="zh-CN" sz="1200">
                <a:latin typeface="Arial" panose="020B0604020202020204" pitchFamily="34" charset="0"/>
                <a:sym typeface="Wingdings" pitchFamily="2" charset="2"/>
              </a:rPr>
              <a:t> faster decline</a:t>
            </a:r>
            <a:r>
              <a:rPr lang="en-US" altLang="zh-CN" sz="1200">
                <a:latin typeface="Arial" panose="020B0604020202020204" pitchFamily="34" charset="0"/>
              </a:rPr>
              <a:t>.</a:t>
            </a:r>
          </a:p>
        </p:txBody>
      </p:sp>
      <p:sp>
        <p:nvSpPr>
          <p:cNvPr id="183309" name="Line 14">
            <a:extLst>
              <a:ext uri="{FF2B5EF4-FFF2-40B4-BE49-F238E27FC236}">
                <a16:creationId xmlns:a16="http://schemas.microsoft.com/office/drawing/2014/main" id="{9913655E-0AD1-0D46-BAB5-DEE61A54EFC3}"/>
              </a:ext>
            </a:extLst>
          </p:cNvPr>
          <p:cNvSpPr>
            <a:spLocks noChangeShapeType="1"/>
          </p:cNvSpPr>
          <p:nvPr/>
        </p:nvSpPr>
        <p:spPr bwMode="auto">
          <a:xfrm flipH="1">
            <a:off x="4716463" y="2565400"/>
            <a:ext cx="2447925" cy="7191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83310" name="Line 15">
            <a:extLst>
              <a:ext uri="{FF2B5EF4-FFF2-40B4-BE49-F238E27FC236}">
                <a16:creationId xmlns:a16="http://schemas.microsoft.com/office/drawing/2014/main" id="{8D237DD5-4115-2D45-9069-D06319CCCB66}"/>
              </a:ext>
            </a:extLst>
          </p:cNvPr>
          <p:cNvSpPr>
            <a:spLocks noChangeShapeType="1"/>
          </p:cNvSpPr>
          <p:nvPr/>
        </p:nvSpPr>
        <p:spPr bwMode="auto">
          <a:xfrm flipH="1">
            <a:off x="3924300" y="1557338"/>
            <a:ext cx="1295400" cy="10795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83311" name="Text Box 16">
            <a:extLst>
              <a:ext uri="{FF2B5EF4-FFF2-40B4-BE49-F238E27FC236}">
                <a16:creationId xmlns:a16="http://schemas.microsoft.com/office/drawing/2014/main" id="{C90BCD72-A1EF-7E47-931F-D98B61377474}"/>
              </a:ext>
            </a:extLst>
          </p:cNvPr>
          <p:cNvSpPr txBox="1">
            <a:spLocks noChangeArrowheads="1"/>
          </p:cNvSpPr>
          <p:nvPr/>
        </p:nvSpPr>
        <p:spPr bwMode="auto">
          <a:xfrm>
            <a:off x="5202238" y="1289050"/>
            <a:ext cx="3217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200">
                <a:latin typeface="Arial" panose="020B0604020202020204" pitchFamily="34" charset="0"/>
              </a:rPr>
              <a:t>Sum of remaining work [h] for all tasks in the </a:t>
            </a:r>
          </a:p>
          <a:p>
            <a:pPr eaLnBrk="1" hangingPunct="1"/>
            <a:r>
              <a:rPr lang="en-US" altLang="zh-CN" sz="1200">
                <a:latin typeface="Arial" panose="020B0604020202020204" pitchFamily="34" charset="0"/>
              </a:rPr>
              <a:t>Sprint Backlog on a particular day.</a:t>
            </a:r>
          </a:p>
        </p:txBody>
      </p:sp>
      <p:sp>
        <p:nvSpPr>
          <p:cNvPr id="183312" name="Text Box 17">
            <a:extLst>
              <a:ext uri="{FF2B5EF4-FFF2-40B4-BE49-F238E27FC236}">
                <a16:creationId xmlns:a16="http://schemas.microsoft.com/office/drawing/2014/main" id="{F573654B-A9DE-CA46-B79E-081714AC6E4E}"/>
              </a:ext>
            </a:extLst>
          </p:cNvPr>
          <p:cNvSpPr txBox="1">
            <a:spLocks noChangeArrowheads="1"/>
          </p:cNvSpPr>
          <p:nvPr/>
        </p:nvSpPr>
        <p:spPr bwMode="auto">
          <a:xfrm>
            <a:off x="179388" y="2708275"/>
            <a:ext cx="1684337"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200">
                <a:latin typeface="Arial" panose="020B0604020202020204" pitchFamily="34" charset="0"/>
              </a:rPr>
              <a:t>Initial estimate (752 h)</a:t>
            </a:r>
          </a:p>
          <a:p>
            <a:pPr eaLnBrk="1" hangingPunct="1"/>
            <a:r>
              <a:rPr lang="en-US" altLang="zh-CN" sz="1200">
                <a:latin typeface="Arial" panose="020B0604020202020204" pitchFamily="34" charset="0"/>
              </a:rPr>
              <a:t>In the beginning of the</a:t>
            </a:r>
          </a:p>
          <a:p>
            <a:pPr eaLnBrk="1" hangingPunct="1"/>
            <a:r>
              <a:rPr lang="en-US" altLang="zh-CN" sz="1200">
                <a:latin typeface="Arial" panose="020B0604020202020204" pitchFamily="34" charset="0"/>
              </a:rPr>
              <a:t>Sprint </a:t>
            </a:r>
          </a:p>
        </p:txBody>
      </p:sp>
      <p:sp>
        <p:nvSpPr>
          <p:cNvPr id="183313" name="Line 18">
            <a:extLst>
              <a:ext uri="{FF2B5EF4-FFF2-40B4-BE49-F238E27FC236}">
                <a16:creationId xmlns:a16="http://schemas.microsoft.com/office/drawing/2014/main" id="{393FD9AF-890D-ED4E-B12A-5CF1B794309D}"/>
              </a:ext>
            </a:extLst>
          </p:cNvPr>
          <p:cNvSpPr>
            <a:spLocks noChangeShapeType="1"/>
          </p:cNvSpPr>
          <p:nvPr/>
        </p:nvSpPr>
        <p:spPr bwMode="auto">
          <a:xfrm flipV="1">
            <a:off x="1763713" y="2708275"/>
            <a:ext cx="1152525" cy="1444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a:extLst>
              <a:ext uri="{FF2B5EF4-FFF2-40B4-BE49-F238E27FC236}">
                <a16:creationId xmlns:a16="http://schemas.microsoft.com/office/drawing/2014/main" id="{18B685F1-2885-9A4B-AA4C-FD70D0599516}"/>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二、业务驱动开发的主要原则</a:t>
            </a:r>
            <a:endParaRPr lang="en-US" altLang="zh-CN">
              <a:ea typeface="宋体" panose="02010600030101010101" pitchFamily="2" charset="-122"/>
            </a:endParaRPr>
          </a:p>
        </p:txBody>
      </p:sp>
      <p:sp>
        <p:nvSpPr>
          <p:cNvPr id="15363" name="Rectangle 4">
            <a:extLst>
              <a:ext uri="{FF2B5EF4-FFF2-40B4-BE49-F238E27FC236}">
                <a16:creationId xmlns:a16="http://schemas.microsoft.com/office/drawing/2014/main" id="{F3B56AE5-0D9C-A54B-85D7-8CE08FCC2CEE}"/>
              </a:ext>
            </a:extLst>
          </p:cNvPr>
          <p:cNvSpPr>
            <a:spLocks noGrp="1" noChangeArrowheads="1"/>
          </p:cNvSpPr>
          <p:nvPr>
            <p:ph type="body" sz="half" idx="1"/>
          </p:nvPr>
        </p:nvSpPr>
        <p:spPr>
          <a:xfrm>
            <a:off x="323850" y="1054100"/>
            <a:ext cx="8477250" cy="5715000"/>
          </a:xfrm>
        </p:spPr>
        <p:txBody>
          <a:bodyPr vert="horz" wrap="square" lIns="91440" tIns="45720" rIns="91440" bIns="45720" numCol="1" anchor="t" anchorCtr="0" compatLnSpc="1">
            <a:prstTxWarp prst="textNoShape">
              <a:avLst/>
            </a:prstTxWarp>
          </a:bodyPr>
          <a:lstStyle/>
          <a:p>
            <a:pPr marL="0" indent="0" eaLnBrk="1" hangingPunct="1">
              <a:buFont typeface="Wingdings" pitchFamily="2" charset="2"/>
              <a:buNone/>
            </a:pPr>
            <a:endParaRPr lang="en-US" altLang="zh-CN" sz="1800" dirty="0">
              <a:latin typeface="黑体" panose="02010609060101010101" pitchFamily="49" charset="-122"/>
              <a:ea typeface="黑体" panose="02010609060101010101" pitchFamily="49" charset="-122"/>
            </a:endParaRPr>
          </a:p>
          <a:p>
            <a:pPr marL="0" indent="0" eaLnBrk="1" hangingPunct="1">
              <a:buFont typeface="Wingdings" pitchFamily="2" charset="2"/>
              <a:buNone/>
            </a:pPr>
            <a:r>
              <a:rPr lang="en-US" altLang="zh-CN" sz="3200" dirty="0">
                <a:latin typeface="黑体" panose="02010609060101010101" pitchFamily="49" charset="-122"/>
                <a:ea typeface="黑体" panose="02010609060101010101" pitchFamily="49" charset="-122"/>
              </a:rPr>
              <a:t>  </a:t>
            </a:r>
            <a:r>
              <a:rPr lang="zh-CN" altLang="en-US" sz="3200" dirty="0">
                <a:latin typeface="黑体" panose="02010609060101010101" pitchFamily="49" charset="-122"/>
                <a:ea typeface="黑体" panose="02010609060101010101" pitchFamily="49" charset="-122"/>
              </a:rPr>
              <a:t>业务驱动开发的</a:t>
            </a:r>
            <a:r>
              <a:rPr lang="en-US" altLang="zh-CN" sz="3200" dirty="0">
                <a:latin typeface="黑体" panose="02010609060101010101" pitchFamily="49" charset="-122"/>
                <a:ea typeface="黑体" panose="02010609060101010101" pitchFamily="49" charset="-122"/>
              </a:rPr>
              <a:t>6</a:t>
            </a:r>
            <a:r>
              <a:rPr lang="zh-CN" altLang="en-US" sz="3200" dirty="0">
                <a:latin typeface="黑体" panose="02010609060101010101" pitchFamily="49" charset="-122"/>
                <a:ea typeface="黑体" panose="02010609060101010101" pitchFamily="49" charset="-122"/>
              </a:rPr>
              <a:t>个原则：</a:t>
            </a:r>
            <a:endParaRPr lang="en-US" altLang="zh-CN" sz="1800" dirty="0">
              <a:latin typeface="黑体" panose="02010609060101010101" pitchFamily="49" charset="-122"/>
              <a:ea typeface="黑体" panose="02010609060101010101" pitchFamily="49" charset="-122"/>
            </a:endParaRPr>
          </a:p>
          <a:p>
            <a:pPr marL="1257300" lvl="2" indent="-457200" eaLnBrk="1" hangingPunct="1">
              <a:lnSpc>
                <a:spcPct val="150000"/>
              </a:lnSpc>
              <a:buClr>
                <a:schemeClr val="tx1"/>
              </a:buClr>
              <a:buFont typeface="Gulim" panose="020B0600000101010101" pitchFamily="34" charset="-127"/>
              <a:buAutoNum type="arabicPeriod"/>
            </a:pPr>
            <a:r>
              <a:rPr lang="zh-CN" altLang="en-US" sz="2400" dirty="0">
                <a:latin typeface="华文宋体" panose="02010600040101010101" pitchFamily="2" charset="-122"/>
                <a:ea typeface="华文宋体" panose="02010600040101010101" pitchFamily="2" charset="-122"/>
              </a:rPr>
              <a:t>提高过程的适应性</a:t>
            </a:r>
            <a:endParaRPr lang="en-US" altLang="zh-CN" sz="2400" dirty="0">
              <a:latin typeface="华文宋体" panose="02010600040101010101" pitchFamily="2" charset="-122"/>
              <a:ea typeface="华文宋体" panose="02010600040101010101" pitchFamily="2" charset="-122"/>
            </a:endParaRPr>
          </a:p>
          <a:p>
            <a:pPr marL="1257300" lvl="2" indent="-457200" eaLnBrk="1" hangingPunct="1">
              <a:lnSpc>
                <a:spcPct val="150000"/>
              </a:lnSpc>
              <a:buClr>
                <a:schemeClr val="tx1"/>
              </a:buClr>
              <a:buFont typeface="Gulim" panose="020B0600000101010101" pitchFamily="34" charset="-127"/>
              <a:buAutoNum type="arabicPeriod"/>
            </a:pPr>
            <a:r>
              <a:rPr lang="zh-CN" altLang="en-US" sz="2400" dirty="0">
                <a:latin typeface="华文宋体" panose="02010600040101010101" pitchFamily="2" charset="-122"/>
                <a:ea typeface="华文宋体" panose="02010600040101010101" pitchFamily="2" charset="-122"/>
              </a:rPr>
              <a:t>平衡有竞争的涉众的优先级</a:t>
            </a:r>
            <a:endParaRPr lang="en-US" altLang="zh-CN" sz="2400" dirty="0">
              <a:latin typeface="华文宋体" panose="02010600040101010101" pitchFamily="2" charset="-122"/>
              <a:ea typeface="华文宋体" panose="02010600040101010101" pitchFamily="2" charset="-122"/>
            </a:endParaRPr>
          </a:p>
          <a:p>
            <a:pPr marL="1257300" lvl="2" indent="-457200" eaLnBrk="1" hangingPunct="1">
              <a:lnSpc>
                <a:spcPct val="150000"/>
              </a:lnSpc>
              <a:buClr>
                <a:schemeClr val="tx1"/>
              </a:buClr>
              <a:buFont typeface="Gulim" panose="020B0600000101010101" pitchFamily="34" charset="-127"/>
              <a:buAutoNum type="arabicPeriod"/>
            </a:pPr>
            <a:r>
              <a:rPr lang="zh-CN" altLang="en-US" sz="2400" dirty="0">
                <a:latin typeface="华文宋体" panose="02010600040101010101" pitchFamily="2" charset="-122"/>
                <a:ea typeface="华文宋体" panose="02010600040101010101" pitchFamily="2" charset="-122"/>
              </a:rPr>
              <a:t>团队协作</a:t>
            </a:r>
            <a:endParaRPr lang="en-US" altLang="zh-CN" sz="2400" dirty="0">
              <a:latin typeface="华文宋体" panose="02010600040101010101" pitchFamily="2" charset="-122"/>
              <a:ea typeface="华文宋体" panose="02010600040101010101" pitchFamily="2" charset="-122"/>
            </a:endParaRPr>
          </a:p>
          <a:p>
            <a:pPr marL="1257300" lvl="2" indent="-457200" eaLnBrk="1" hangingPunct="1">
              <a:lnSpc>
                <a:spcPct val="150000"/>
              </a:lnSpc>
              <a:buClr>
                <a:schemeClr val="tx1"/>
              </a:buClr>
              <a:buFont typeface="Gulim" panose="020B0600000101010101" pitchFamily="34" charset="-127"/>
              <a:buAutoNum type="arabicPeriod"/>
            </a:pPr>
            <a:r>
              <a:rPr lang="zh-CN" altLang="en-US" sz="2400" dirty="0">
                <a:latin typeface="华文宋体" panose="02010600040101010101" pitchFamily="2" charset="-122"/>
                <a:ea typeface="华文宋体" panose="02010600040101010101" pitchFamily="2" charset="-122"/>
              </a:rPr>
              <a:t>体现迭代的力量</a:t>
            </a:r>
            <a:endParaRPr lang="en-US" altLang="zh-CN" sz="2400" dirty="0">
              <a:latin typeface="华文宋体" panose="02010600040101010101" pitchFamily="2" charset="-122"/>
              <a:ea typeface="华文宋体" panose="02010600040101010101" pitchFamily="2" charset="-122"/>
            </a:endParaRPr>
          </a:p>
          <a:p>
            <a:pPr marL="1257300" lvl="2" indent="-457200" eaLnBrk="1" hangingPunct="1">
              <a:lnSpc>
                <a:spcPct val="150000"/>
              </a:lnSpc>
              <a:buClr>
                <a:schemeClr val="tx1"/>
              </a:buClr>
              <a:buFont typeface="Gulim" panose="020B0600000101010101" pitchFamily="34" charset="-127"/>
              <a:buAutoNum type="arabicPeriod"/>
            </a:pPr>
            <a:r>
              <a:rPr lang="zh-CN" altLang="en-US" sz="2400" dirty="0">
                <a:latin typeface="华文宋体" panose="02010600040101010101" pitchFamily="2" charset="-122"/>
                <a:ea typeface="华文宋体" panose="02010600040101010101" pitchFamily="2" charset="-122"/>
              </a:rPr>
              <a:t>提升抽象级别</a:t>
            </a:r>
            <a:endParaRPr lang="en-US" altLang="zh-CN" sz="2400" dirty="0">
              <a:latin typeface="华文宋体" panose="02010600040101010101" pitchFamily="2" charset="-122"/>
              <a:ea typeface="华文宋体" panose="02010600040101010101" pitchFamily="2" charset="-122"/>
            </a:endParaRPr>
          </a:p>
          <a:p>
            <a:pPr marL="1257300" lvl="2" indent="-457200" eaLnBrk="1" hangingPunct="1">
              <a:lnSpc>
                <a:spcPct val="150000"/>
              </a:lnSpc>
              <a:buClr>
                <a:schemeClr val="tx1"/>
              </a:buClr>
              <a:buFont typeface="Gulim" panose="020B0600000101010101" pitchFamily="34" charset="-127"/>
              <a:buAutoNum type="arabicPeriod"/>
            </a:pPr>
            <a:r>
              <a:rPr lang="zh-CN" altLang="en-US" sz="2400" dirty="0">
                <a:latin typeface="华文宋体" panose="02010600040101010101" pitchFamily="2" charset="-122"/>
                <a:ea typeface="华文宋体" panose="02010600040101010101" pitchFamily="2" charset="-122"/>
              </a:rPr>
              <a:t>持续关注质量</a:t>
            </a:r>
            <a:endParaRPr lang="en-US" altLang="zh-CN" sz="2400" dirty="0">
              <a:latin typeface="华文宋体" panose="02010600040101010101" pitchFamily="2" charset="-122"/>
              <a:ea typeface="华文宋体" panose="02010600040101010101" pitchFamily="2" charset="-122"/>
            </a:endParaRPr>
          </a:p>
          <a:p>
            <a:pPr marL="0" indent="0" eaLnBrk="1" hangingPunct="1"/>
            <a:endParaRPr lang="en-US" altLang="zh-CN" sz="1800" dirty="0">
              <a:latin typeface="黑体" panose="02010609060101010101" pitchFamily="49" charset="-122"/>
              <a:ea typeface="黑体" panose="02010609060101010101" pitchFamily="49" charset="-122"/>
            </a:endParaRPr>
          </a:p>
          <a:p>
            <a:pPr marL="0" indent="0" eaLnBrk="1" hangingPunct="1"/>
            <a:endParaRPr lang="en-US" altLang="zh-CN" sz="1800" dirty="0">
              <a:latin typeface="黑体" panose="02010609060101010101" pitchFamily="49" charset="-122"/>
              <a:ea typeface="黑体" panose="02010609060101010101" pitchFamily="49" charset="-122"/>
            </a:endParaRPr>
          </a:p>
        </p:txBody>
      </p:sp>
      <p:sp>
        <p:nvSpPr>
          <p:cNvPr id="2" name="文本框 1">
            <a:extLst>
              <a:ext uri="{FF2B5EF4-FFF2-40B4-BE49-F238E27FC236}">
                <a16:creationId xmlns:a16="http://schemas.microsoft.com/office/drawing/2014/main" id="{C4269495-CAFE-4142-B8AD-562BBE49BFBD}"/>
              </a:ext>
            </a:extLst>
          </p:cNvPr>
          <p:cNvSpPr txBox="1"/>
          <p:nvPr/>
        </p:nvSpPr>
        <p:spPr>
          <a:xfrm>
            <a:off x="5501519" y="1268760"/>
            <a:ext cx="3672408" cy="2246769"/>
          </a:xfrm>
          <a:prstGeom prst="rect">
            <a:avLst/>
          </a:prstGeom>
          <a:noFill/>
        </p:spPr>
        <p:txBody>
          <a:bodyPr wrap="square" rtlCol="0">
            <a:spAutoFit/>
          </a:bodyPr>
          <a:lstStyle/>
          <a:p>
            <a:pPr algn="l"/>
            <a:r>
              <a:rPr lang="zh-CN" altLang="en-US" sz="2000" dirty="0">
                <a:latin typeface="Kaiti SC" panose="02010600040101010101" pitchFamily="2" charset="-122"/>
                <a:ea typeface="Kaiti SC" panose="02010600040101010101" pitchFamily="2" charset="-122"/>
              </a:rPr>
              <a:t>业务是属于问题领域的，</a:t>
            </a:r>
            <a:endParaRPr lang="en-US" altLang="zh-CN" sz="2000" dirty="0">
              <a:latin typeface="Kaiti SC" panose="02010600040101010101" pitchFamily="2" charset="-122"/>
              <a:ea typeface="Kaiti SC" panose="02010600040101010101" pitchFamily="2" charset="-122"/>
            </a:endParaRPr>
          </a:p>
          <a:p>
            <a:pPr algn="l"/>
            <a:r>
              <a:rPr kumimoji="1" lang="zh-CN" altLang="en-US" sz="2000" dirty="0">
                <a:latin typeface="Kaiti SC" panose="02010600040101010101" pitchFamily="2" charset="-122"/>
                <a:ea typeface="Kaiti SC" panose="02010600040101010101" pitchFamily="2" charset="-122"/>
              </a:rPr>
              <a:t>或者说是属于现实世界的。</a:t>
            </a:r>
            <a:endParaRPr kumimoji="1" lang="en-US" altLang="zh-CN" sz="2000" dirty="0">
              <a:latin typeface="Kaiti SC" panose="02010600040101010101" pitchFamily="2" charset="-122"/>
              <a:ea typeface="Kaiti SC" panose="02010600040101010101" pitchFamily="2" charset="-122"/>
            </a:endParaRPr>
          </a:p>
          <a:p>
            <a:pPr algn="l"/>
            <a:endParaRPr lang="en-US" altLang="zh-CN" sz="2000" dirty="0">
              <a:latin typeface="Kaiti SC" panose="02010600040101010101" pitchFamily="2" charset="-122"/>
              <a:ea typeface="Kaiti SC" panose="02010600040101010101" pitchFamily="2" charset="-122"/>
            </a:endParaRPr>
          </a:p>
          <a:p>
            <a:pPr algn="l"/>
            <a:r>
              <a:rPr kumimoji="1" lang="zh-CN" altLang="en-US" sz="2000" dirty="0">
                <a:latin typeface="Kaiti SC" panose="02010600040101010101" pitchFamily="2" charset="-122"/>
                <a:ea typeface="Kaiti SC" panose="02010600040101010101" pitchFamily="2" charset="-122"/>
              </a:rPr>
              <a:t>软件一定是在计算机空间解决现实世界的问题。最关键的是领域的问题。这两个世界相似度越高，解决问题越方便。</a:t>
            </a:r>
          </a:p>
        </p:txBody>
      </p:sp>
      <p:sp>
        <p:nvSpPr>
          <p:cNvPr id="3" name="文本框 2">
            <a:extLst>
              <a:ext uri="{FF2B5EF4-FFF2-40B4-BE49-F238E27FC236}">
                <a16:creationId xmlns:a16="http://schemas.microsoft.com/office/drawing/2014/main" id="{32FF141D-CFFD-FD4B-956E-E3BE09003A90}"/>
              </a:ext>
            </a:extLst>
          </p:cNvPr>
          <p:cNvSpPr txBox="1"/>
          <p:nvPr/>
        </p:nvSpPr>
        <p:spPr>
          <a:xfrm>
            <a:off x="3630773" y="4545464"/>
            <a:ext cx="3775393" cy="707886"/>
          </a:xfrm>
          <a:prstGeom prst="rect">
            <a:avLst/>
          </a:prstGeom>
          <a:noFill/>
        </p:spPr>
        <p:txBody>
          <a:bodyPr wrap="none" rtlCol="0">
            <a:spAutoFit/>
          </a:bodyPr>
          <a:lstStyle/>
          <a:p>
            <a:pPr algn="l"/>
            <a:r>
              <a:rPr kumimoji="1" lang="zh-CN" altLang="en-US" sz="2000" dirty="0">
                <a:latin typeface="Kaiti SC" panose="02010600040101010101" pitchFamily="2" charset="-122"/>
                <a:ea typeface="Kaiti SC" panose="02010600040101010101" pitchFamily="2" charset="-122"/>
              </a:rPr>
              <a:t>抽象：认识论螺旋上升，</a:t>
            </a:r>
            <a:endParaRPr kumimoji="1" lang="en-US" altLang="zh-CN" sz="2000" dirty="0">
              <a:latin typeface="Kaiti SC" panose="02010600040101010101" pitchFamily="2" charset="-122"/>
              <a:ea typeface="Kaiti SC" panose="02010600040101010101" pitchFamily="2" charset="-122"/>
            </a:endParaRPr>
          </a:p>
          <a:p>
            <a:pPr algn="l"/>
            <a:r>
              <a:rPr kumimoji="1" lang="zh-CN" altLang="en-US" sz="2000" dirty="0">
                <a:latin typeface="Kaiti SC" panose="02010600040101010101" pitchFamily="2" charset="-122"/>
                <a:ea typeface="Kaiti SC" panose="02010600040101010101" pitchFamily="2" charset="-122"/>
              </a:rPr>
              <a:t>更容易抓住主要矛盾的主要方面</a:t>
            </a:r>
          </a:p>
        </p:txBody>
      </p:sp>
      <p:sp>
        <p:nvSpPr>
          <p:cNvPr id="4" name="文本框 3">
            <a:extLst>
              <a:ext uri="{FF2B5EF4-FFF2-40B4-BE49-F238E27FC236}">
                <a16:creationId xmlns:a16="http://schemas.microsoft.com/office/drawing/2014/main" id="{B1936661-89C3-9148-B07A-B0C28000C3ED}"/>
              </a:ext>
            </a:extLst>
          </p:cNvPr>
          <p:cNvSpPr txBox="1"/>
          <p:nvPr/>
        </p:nvSpPr>
        <p:spPr>
          <a:xfrm>
            <a:off x="5165983" y="5235297"/>
            <a:ext cx="3672407" cy="707886"/>
          </a:xfrm>
          <a:prstGeom prst="rect">
            <a:avLst/>
          </a:prstGeom>
          <a:noFill/>
        </p:spPr>
        <p:txBody>
          <a:bodyPr wrap="square" rtlCol="0">
            <a:spAutoFit/>
          </a:bodyPr>
          <a:lstStyle/>
          <a:p>
            <a:pPr algn="l"/>
            <a:r>
              <a:rPr kumimoji="1" lang="zh-CN" altLang="en-US" sz="2000" dirty="0">
                <a:latin typeface="Kaiti SC" panose="02010600040101010101" pitchFamily="2" charset="-122"/>
                <a:ea typeface="Kaiti SC" panose="02010600040101010101" pitchFamily="2" charset="-122"/>
              </a:rPr>
              <a:t>抽象才能实现设计的解耦，才能复用，稳定和效率才能提高。</a:t>
            </a:r>
          </a:p>
        </p:txBody>
      </p:sp>
    </p:spTree>
  </p:cSld>
  <p:clrMapOvr>
    <a:masterClrMapping/>
  </p:clrMapOvr>
  <p:transition spd="slow"/>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5">
            <a:extLst>
              <a:ext uri="{FF2B5EF4-FFF2-40B4-BE49-F238E27FC236}">
                <a16:creationId xmlns:a16="http://schemas.microsoft.com/office/drawing/2014/main" id="{38A39F9E-7FFD-2C44-A6FC-C934FA83C820}"/>
              </a:ext>
            </a:extLst>
          </p:cNvPr>
          <p:cNvSpPr>
            <a:spLocks noGrp="1"/>
          </p:cNvSpPr>
          <p:nvPr>
            <p:ph type="sldNum" sz="quarter" idx="11"/>
          </p:nvPr>
        </p:nvSpPr>
        <p:spPr>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F770A7E8-FC5B-274D-8BFE-A0F91C1327A8}" type="slidenum">
              <a:rPr kumimoji="0" lang="en-GB" altLang="zh-CN" b="0">
                <a:solidFill>
                  <a:srgbClr val="FFFFFF"/>
                </a:solidFill>
                <a:latin typeface="Gulim" panose="020B0600000101010101" pitchFamily="34" charset="-127"/>
                <a:ea typeface="Gulim" panose="020B0600000101010101" pitchFamily="34" charset="-127"/>
              </a:rPr>
              <a:pPr eaLnBrk="1" hangingPunct="1"/>
              <a:t>170</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84323" name="Rectangle 13">
            <a:extLst>
              <a:ext uri="{FF2B5EF4-FFF2-40B4-BE49-F238E27FC236}">
                <a16:creationId xmlns:a16="http://schemas.microsoft.com/office/drawing/2014/main" id="{AB3170C4-23C1-F645-A708-478645004AD5}"/>
              </a:ext>
            </a:extLst>
          </p:cNvPr>
          <p:cNvSpPr>
            <a:spLocks noGrp="1" noChangeArrowheads="1"/>
          </p:cNvSpPr>
          <p:nvPr>
            <p:ph type="title"/>
          </p:nvPr>
        </p:nvSpPr>
        <p:spPr bwMode="auto">
          <a:xfrm>
            <a:off x="658813" y="280988"/>
            <a:ext cx="7823200" cy="727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 </a:t>
            </a:r>
            <a:r>
              <a:rPr lang="zh-CN" altLang="en-US">
                <a:ea typeface="宋体" panose="02010600030101010101" pitchFamily="2" charset="-122"/>
              </a:rPr>
              <a:t>迭代中的同步工作</a:t>
            </a:r>
          </a:p>
        </p:txBody>
      </p:sp>
      <p:sp>
        <p:nvSpPr>
          <p:cNvPr id="184324" name="Rectangle 14">
            <a:extLst>
              <a:ext uri="{FF2B5EF4-FFF2-40B4-BE49-F238E27FC236}">
                <a16:creationId xmlns:a16="http://schemas.microsoft.com/office/drawing/2014/main" id="{E2F4FC98-86F6-344C-9679-C966A9405BA3}"/>
              </a:ext>
            </a:extLst>
          </p:cNvPr>
          <p:cNvSpPr>
            <a:spLocks noGrp="1"/>
          </p:cNvSpPr>
          <p:nvPr>
            <p:ph type="body" sz="half" idx="1"/>
          </p:nvPr>
        </p:nvSpPr>
        <p:spPr bwMode="auto">
          <a:xfrm>
            <a:off x="658813" y="1338263"/>
            <a:ext cx="7823200" cy="2114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400">
                <a:latin typeface="黑体" panose="02010609060101010101" pitchFamily="49" charset="-122"/>
                <a:ea typeface="黑体" panose="02010609060101010101" pitchFamily="49" charset="-122"/>
              </a:rPr>
              <a:t>每次迭代不是小的瀑布项目</a:t>
            </a:r>
          </a:p>
        </p:txBody>
      </p:sp>
      <p:sp>
        <p:nvSpPr>
          <p:cNvPr id="184325" name="Rectangle 15">
            <a:extLst>
              <a:ext uri="{FF2B5EF4-FFF2-40B4-BE49-F238E27FC236}">
                <a16:creationId xmlns:a16="http://schemas.microsoft.com/office/drawing/2014/main" id="{C8FAE660-0506-A247-B50E-DFA99C4436E2}"/>
              </a:ext>
            </a:extLst>
          </p:cNvPr>
          <p:cNvSpPr>
            <a:spLocks noGrp="1"/>
          </p:cNvSpPr>
          <p:nvPr>
            <p:ph sz="half" idx="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400">
                <a:latin typeface="黑体" panose="02010609060101010101" pitchFamily="49" charset="-122"/>
                <a:ea typeface="黑体" panose="02010609060101010101" pitchFamily="49" charset="-122"/>
              </a:rPr>
              <a:t>而是，每件事情同时都做一点</a:t>
            </a:r>
          </a:p>
          <a:p>
            <a:pPr eaLnBrk="1" hangingPunct="1"/>
            <a:endParaRPr lang="en-US" altLang="zh-CN" sz="1400">
              <a:ea typeface="宋体" panose="02010600030101010101" pitchFamily="2" charset="-122"/>
            </a:endParaRPr>
          </a:p>
        </p:txBody>
      </p:sp>
      <p:pic>
        <p:nvPicPr>
          <p:cNvPr id="184326" name="Picture 4">
            <a:extLst>
              <a:ext uri="{FF2B5EF4-FFF2-40B4-BE49-F238E27FC236}">
                <a16:creationId xmlns:a16="http://schemas.microsoft.com/office/drawing/2014/main" id="{7772B0D0-8DD8-F14D-9DE6-A72266ECF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988" y="1728788"/>
            <a:ext cx="6523037"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27" name="Picture 5">
            <a:extLst>
              <a:ext uri="{FF2B5EF4-FFF2-40B4-BE49-F238E27FC236}">
                <a16:creationId xmlns:a16="http://schemas.microsoft.com/office/drawing/2014/main" id="{727125DC-A72C-EC4C-96F2-831882E8E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388" y="4268788"/>
            <a:ext cx="6249987"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4">
            <a:extLst>
              <a:ext uri="{FF2B5EF4-FFF2-40B4-BE49-F238E27FC236}">
                <a16:creationId xmlns:a16="http://schemas.microsoft.com/office/drawing/2014/main" id="{E8F9D131-A40B-DF46-A0A0-90905F8718B6}"/>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CFFE6F7A-DB7D-8146-9D37-38664D1A922A}" type="slidenum">
              <a:rPr kumimoji="0" lang="en-GB" altLang="zh-CN" b="0">
                <a:solidFill>
                  <a:srgbClr val="FFFFFF"/>
                </a:solidFill>
                <a:latin typeface="Gulim" panose="020B0600000101010101" pitchFamily="34" charset="-127"/>
                <a:ea typeface="Gulim" panose="020B0600000101010101" pitchFamily="34" charset="-127"/>
              </a:rPr>
              <a:pPr eaLnBrk="1" hangingPunct="1"/>
              <a:t>171</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85347" name="Rectangle 12">
            <a:extLst>
              <a:ext uri="{FF2B5EF4-FFF2-40B4-BE49-F238E27FC236}">
                <a16:creationId xmlns:a16="http://schemas.microsoft.com/office/drawing/2014/main" id="{9AC6DE5D-F451-9548-B1F0-A39A14791871}"/>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迭代的非正常终止</a:t>
            </a:r>
          </a:p>
        </p:txBody>
      </p:sp>
      <p:sp>
        <p:nvSpPr>
          <p:cNvPr id="185348" name="Rectangle 13">
            <a:extLst>
              <a:ext uri="{FF2B5EF4-FFF2-40B4-BE49-F238E27FC236}">
                <a16:creationId xmlns:a16="http://schemas.microsoft.com/office/drawing/2014/main" id="{669B7FDD-A10E-6541-90DA-21C77E149C9D}"/>
              </a:ext>
            </a:extLst>
          </p:cNvPr>
          <p:cNvSpPr>
            <a:spLocks noGrp="1"/>
          </p:cNvSpPr>
          <p:nvPr>
            <p:ph type="body" idx="1"/>
          </p:nvPr>
        </p:nvSpPr>
        <p:spPr bwMode="auto">
          <a:xfrm>
            <a:off x="457200" y="1417638"/>
            <a:ext cx="8229600" cy="4708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a:t>在</a:t>
            </a:r>
            <a:r>
              <a:rPr lang="en-US" altLang="zh-CN"/>
              <a:t>Scrum</a:t>
            </a:r>
            <a:r>
              <a:rPr lang="zh-CN" altLang="en-US"/>
              <a:t>中，结束正在进行的迭代是一种极端的行为，只有在万不得以的情况下才能这么做</a:t>
            </a:r>
            <a:r>
              <a:rPr lang="en-US" altLang="zh-CN"/>
              <a:t>.</a:t>
            </a:r>
          </a:p>
          <a:p>
            <a:pPr lvl="1" eaLnBrk="1" hangingPunct="1">
              <a:buFont typeface="Wingdings" pitchFamily="2" charset="2"/>
              <a:buChar char="Ø"/>
            </a:pPr>
            <a:r>
              <a:rPr lang="zh-CN" altLang="en-US"/>
              <a:t>有时候确实需要停下来重新规划，而不是一味的蛮干</a:t>
            </a:r>
            <a:r>
              <a:rPr lang="en-US" altLang="zh-CN"/>
              <a:t>(banging your head against the wall).</a:t>
            </a:r>
          </a:p>
          <a:p>
            <a:pPr eaLnBrk="1" hangingPunct="1"/>
            <a:r>
              <a:rPr lang="zh-CN" altLang="en-US"/>
              <a:t>迭代终止可能由下面的人发起</a:t>
            </a:r>
            <a:r>
              <a:rPr lang="en-US" altLang="zh-CN"/>
              <a:t>:</a:t>
            </a:r>
          </a:p>
          <a:p>
            <a:pPr lvl="1" eaLnBrk="1" hangingPunct="1">
              <a:buFont typeface="Wingdings" pitchFamily="2" charset="2"/>
              <a:buChar char="Ø"/>
            </a:pPr>
            <a:r>
              <a:rPr lang="en-US" altLang="zh-CN"/>
              <a:t>Scrum</a:t>
            </a:r>
            <a:r>
              <a:rPr lang="zh-CN" altLang="en-US"/>
              <a:t>团队</a:t>
            </a:r>
            <a:r>
              <a:rPr lang="en-US" altLang="zh-CN"/>
              <a:t>,</a:t>
            </a:r>
            <a:r>
              <a:rPr lang="zh-CN" altLang="en-US"/>
              <a:t>如果他们认为达不到目标或者目标不清楚</a:t>
            </a:r>
            <a:r>
              <a:rPr lang="en-US" altLang="zh-CN"/>
              <a:t>.</a:t>
            </a:r>
          </a:p>
          <a:p>
            <a:pPr lvl="1" eaLnBrk="1" hangingPunct="1">
              <a:buFont typeface="Wingdings" pitchFamily="2" charset="2"/>
              <a:buChar char="Ø"/>
            </a:pPr>
            <a:r>
              <a:rPr lang="en-US" altLang="zh-CN"/>
              <a:t>Scrum Master, </a:t>
            </a:r>
            <a:r>
              <a:rPr lang="zh-CN" altLang="en-US"/>
              <a:t>如果迭代没有进展</a:t>
            </a:r>
            <a:r>
              <a:rPr lang="en-US" altLang="zh-CN"/>
              <a:t>, </a:t>
            </a:r>
            <a:r>
              <a:rPr lang="zh-CN" altLang="en-US"/>
              <a:t>或者无法克服某个困难</a:t>
            </a:r>
            <a:r>
              <a:rPr lang="en-US" altLang="zh-CN"/>
              <a:t>.</a:t>
            </a:r>
          </a:p>
          <a:p>
            <a:pPr lvl="1" eaLnBrk="1" hangingPunct="1">
              <a:buFont typeface="Wingdings" pitchFamily="2" charset="2"/>
              <a:buChar char="Ø"/>
            </a:pPr>
            <a:r>
              <a:rPr lang="zh-CN" altLang="en-US"/>
              <a:t>客户</a:t>
            </a:r>
            <a:r>
              <a:rPr lang="en-US" altLang="zh-CN"/>
              <a:t>/</a:t>
            </a:r>
            <a:r>
              <a:rPr lang="zh-CN" altLang="en-US"/>
              <a:t>管理层</a:t>
            </a:r>
            <a:r>
              <a:rPr lang="en-US" altLang="zh-CN"/>
              <a:t>, </a:t>
            </a:r>
            <a:r>
              <a:rPr lang="zh-CN" altLang="en-US"/>
              <a:t>如果目标已经陈旧</a:t>
            </a:r>
            <a:r>
              <a:rPr lang="en-US" altLang="zh-CN"/>
              <a:t>/</a:t>
            </a:r>
            <a:r>
              <a:rPr lang="zh-CN" altLang="en-US"/>
              <a:t>过时</a:t>
            </a:r>
            <a:r>
              <a:rPr lang="en-US" altLang="zh-CN"/>
              <a:t>(</a:t>
            </a:r>
            <a:r>
              <a:rPr lang="zh-CN" altLang="en-US"/>
              <a:t>目标产品被取消，平台过时</a:t>
            </a:r>
            <a:r>
              <a:rPr lang="en-US" altLang="zh-CN"/>
              <a:t>)</a:t>
            </a:r>
            <a:r>
              <a:rPr lang="zh-CN" altLang="en-US"/>
              <a:t>，或者其它的原因 </a:t>
            </a:r>
            <a:r>
              <a:rPr lang="en-US" altLang="zh-CN"/>
              <a:t>(</a:t>
            </a:r>
            <a:r>
              <a:rPr lang="zh-CN" altLang="en-US"/>
              <a:t>资源问题等</a:t>
            </a:r>
            <a:r>
              <a:rPr lang="en-US" altLang="zh-CN"/>
              <a:t>).</a:t>
            </a:r>
          </a:p>
          <a:p>
            <a:pPr eaLnBrk="1" hangingPunct="1"/>
            <a:r>
              <a:rPr lang="zh-CN" altLang="en-US"/>
              <a:t>迭代终止以后</a:t>
            </a:r>
            <a:r>
              <a:rPr lang="en-US" altLang="zh-CN"/>
              <a:t>, </a:t>
            </a:r>
            <a:r>
              <a:rPr lang="zh-CN" altLang="en-US"/>
              <a:t>启动新迭代的计划</a:t>
            </a:r>
            <a:r>
              <a:rPr lang="en-US" altLang="zh-CN"/>
              <a:t>.</a:t>
            </a:r>
          </a:p>
          <a:p>
            <a:pPr lvl="1" eaLnBrk="1" hangingPunct="1">
              <a:buFont typeface="Wingdings" pitchFamily="2" charset="2"/>
              <a:buChar char="Ø"/>
            </a:pPr>
            <a:r>
              <a:rPr lang="zh-CN" altLang="en-US"/>
              <a:t>导致迭代终止的原因不应该在新的迭代中再次出现</a:t>
            </a:r>
            <a:r>
              <a:rPr lang="en-US" altLang="zh-CN"/>
              <a:t>.</a:t>
            </a:r>
          </a:p>
          <a:p>
            <a:pPr eaLnBrk="1" hangingPunct="1"/>
            <a:r>
              <a:rPr lang="zh-CN" altLang="en-US"/>
              <a:t>要考虑到合同方面的问题，如时间表的变更等</a:t>
            </a:r>
            <a:r>
              <a:rPr lang="en-US" altLang="zh-CN"/>
              <a:t>.</a:t>
            </a:r>
          </a:p>
        </p:txBody>
      </p:sp>
    </p:spTree>
  </p:cSld>
  <p:clrMapOvr>
    <a:masterClrMapping/>
  </p:clrMapOvr>
  <p:transition spd="slow"/>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4">
            <a:extLst>
              <a:ext uri="{FF2B5EF4-FFF2-40B4-BE49-F238E27FC236}">
                <a16:creationId xmlns:a16="http://schemas.microsoft.com/office/drawing/2014/main" id="{E1027DAC-066A-D04A-9DCD-7350742621F4}"/>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01FD7235-960D-8C42-82A8-FDDCAAB36A9C}" type="slidenum">
              <a:rPr kumimoji="0" lang="en-GB" altLang="zh-CN" b="0">
                <a:solidFill>
                  <a:srgbClr val="FFFFFF"/>
                </a:solidFill>
                <a:latin typeface="Gulim" panose="020B0600000101010101" pitchFamily="34" charset="-127"/>
                <a:ea typeface="Gulim" panose="020B0600000101010101" pitchFamily="34" charset="-127"/>
              </a:rPr>
              <a:pPr eaLnBrk="1" hangingPunct="1"/>
              <a:t>172</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86371" name="Rectangle 13">
            <a:extLst>
              <a:ext uri="{FF2B5EF4-FFF2-40B4-BE49-F238E27FC236}">
                <a16:creationId xmlns:a16="http://schemas.microsoft.com/office/drawing/2014/main" id="{C0E05324-B1FE-7243-AD18-AB2A256BDBB3}"/>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3.5 </a:t>
            </a:r>
            <a:r>
              <a:rPr lang="zh-CN" altLang="en-US">
                <a:ea typeface="宋体" panose="02010600030101010101" pitchFamily="2" charset="-122"/>
              </a:rPr>
              <a:t>迭代评审 </a:t>
            </a:r>
            <a:r>
              <a:rPr lang="en-US" altLang="zh-CN">
                <a:ea typeface="宋体" panose="02010600030101010101" pitchFamily="2" charset="-122"/>
              </a:rPr>
              <a:t> – </a:t>
            </a:r>
            <a:r>
              <a:rPr lang="zh-CN" altLang="en-US">
                <a:ea typeface="宋体" panose="02010600030101010101" pitchFamily="2" charset="-122"/>
              </a:rPr>
              <a:t>概述</a:t>
            </a:r>
          </a:p>
        </p:txBody>
      </p:sp>
      <p:sp>
        <p:nvSpPr>
          <p:cNvPr id="186372" name="Rectangle 14">
            <a:extLst>
              <a:ext uri="{FF2B5EF4-FFF2-40B4-BE49-F238E27FC236}">
                <a16:creationId xmlns:a16="http://schemas.microsoft.com/office/drawing/2014/main" id="{E1943E1D-4B7E-E24B-94AC-745E9FE1539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Char char="u"/>
            </a:pPr>
            <a:r>
              <a:rPr lang="zh-CN" altLang="en-US" sz="2400"/>
              <a:t>迭代评审，在迭代结束后进行，展示迭代的成果</a:t>
            </a:r>
            <a:endParaRPr lang="en-US" altLang="zh-CN" sz="2400"/>
          </a:p>
          <a:p>
            <a:pPr eaLnBrk="1" hangingPunct="1">
              <a:buFont typeface="Wingdings" pitchFamily="2" charset="2"/>
              <a:buChar char="u"/>
            </a:pPr>
            <a:r>
              <a:rPr lang="zh-CN" altLang="en-US" sz="2400"/>
              <a:t>与其它 </a:t>
            </a:r>
            <a:r>
              <a:rPr lang="en-US" altLang="zh-CN" sz="2400"/>
              <a:t>Scrum </a:t>
            </a:r>
            <a:r>
              <a:rPr lang="zh-CN" altLang="en-US" sz="2400"/>
              <a:t>会议一样</a:t>
            </a:r>
            <a:r>
              <a:rPr lang="en-US" altLang="zh-CN" sz="2400"/>
              <a:t>, Scrum Master </a:t>
            </a:r>
            <a:r>
              <a:rPr lang="zh-CN" altLang="en-US" sz="2400"/>
              <a:t>主持迭代评审会议</a:t>
            </a:r>
            <a:r>
              <a:rPr lang="en-US" altLang="zh-CN" sz="2400"/>
              <a:t>, Scrum </a:t>
            </a:r>
            <a:r>
              <a:rPr lang="zh-CN" altLang="en-US" sz="2400"/>
              <a:t>团队负责演示</a:t>
            </a:r>
            <a:r>
              <a:rPr lang="en-US" altLang="zh-CN" sz="2400"/>
              <a:t>.</a:t>
            </a:r>
          </a:p>
          <a:p>
            <a:pPr eaLnBrk="1" hangingPunct="1">
              <a:buFont typeface="Wingdings" pitchFamily="2" charset="2"/>
              <a:buChar char="u"/>
            </a:pPr>
            <a:r>
              <a:rPr lang="zh-CN" altLang="en-US" sz="2400"/>
              <a:t>参加会议的其他人包括</a:t>
            </a:r>
            <a:r>
              <a:rPr lang="en-US" altLang="zh-CN" sz="2400"/>
              <a:t>: </a:t>
            </a:r>
            <a:r>
              <a:rPr lang="zh-CN" altLang="en-US" sz="2400"/>
              <a:t>产品所有者</a:t>
            </a:r>
            <a:r>
              <a:rPr lang="en-US" altLang="zh-CN" sz="2400"/>
              <a:t>Product Owner (</a:t>
            </a:r>
            <a:r>
              <a:rPr lang="zh-CN" altLang="en-US" sz="2400"/>
              <a:t>必须参加</a:t>
            </a:r>
            <a:r>
              <a:rPr lang="en-US" altLang="zh-CN" sz="2400"/>
              <a:t>) </a:t>
            </a:r>
            <a:r>
              <a:rPr lang="zh-CN" altLang="en-US" sz="2400"/>
              <a:t>、客户、</a:t>
            </a:r>
            <a:r>
              <a:rPr lang="en-US" altLang="zh-CN" sz="2400"/>
              <a:t> </a:t>
            </a:r>
            <a:r>
              <a:rPr lang="zh-CN" altLang="en-US" sz="2400"/>
              <a:t>管理人员</a:t>
            </a:r>
            <a:r>
              <a:rPr lang="en-US" altLang="zh-CN" sz="2400"/>
              <a:t>, </a:t>
            </a:r>
            <a:r>
              <a:rPr lang="zh-CN" altLang="en-US" sz="2400"/>
              <a:t>以及其它感兴趣的人</a:t>
            </a:r>
            <a:r>
              <a:rPr lang="en-US" altLang="zh-CN" sz="2400"/>
              <a:t>, </a:t>
            </a:r>
            <a:r>
              <a:rPr lang="zh-CN" altLang="en-US" sz="2400"/>
              <a:t>例如其他</a:t>
            </a:r>
            <a:r>
              <a:rPr lang="en-US" altLang="zh-CN" sz="2400"/>
              <a:t>Scrum</a:t>
            </a:r>
            <a:r>
              <a:rPr lang="zh-CN" altLang="en-US" sz="2400"/>
              <a:t>团队 </a:t>
            </a:r>
            <a:r>
              <a:rPr lang="en-US" altLang="zh-CN" sz="2400"/>
              <a:t>(</a:t>
            </a:r>
            <a:r>
              <a:rPr lang="zh-CN" altLang="en-US" sz="2400"/>
              <a:t>注意保密协议的要求</a:t>
            </a:r>
            <a:r>
              <a:rPr lang="en-US" altLang="zh-CN" sz="2400"/>
              <a:t>).</a:t>
            </a:r>
          </a:p>
          <a:p>
            <a:pPr eaLnBrk="1" hangingPunct="1">
              <a:buFont typeface="Wingdings" pitchFamily="2" charset="2"/>
              <a:buChar char="u"/>
            </a:pPr>
            <a:r>
              <a:rPr lang="zh-CN" altLang="en-US" sz="2400"/>
              <a:t>评审会议的时间是固定的</a:t>
            </a:r>
            <a:r>
              <a:rPr lang="en-US" altLang="zh-CN" sz="2400"/>
              <a:t>: </a:t>
            </a:r>
            <a:r>
              <a:rPr lang="zh-CN" altLang="en-US" sz="2400"/>
              <a:t>最长</a:t>
            </a:r>
            <a:r>
              <a:rPr lang="en-US" altLang="zh-CN" sz="2400"/>
              <a:t>4</a:t>
            </a:r>
            <a:r>
              <a:rPr lang="zh-CN" altLang="en-US" sz="2400"/>
              <a:t>个小时</a:t>
            </a:r>
            <a:r>
              <a:rPr lang="en-US" altLang="zh-CN" sz="2400"/>
              <a:t>.</a:t>
            </a:r>
          </a:p>
          <a:p>
            <a:pPr eaLnBrk="1" hangingPunct="1">
              <a:buFont typeface="Wingdings" pitchFamily="2" charset="2"/>
              <a:buChar char="u"/>
            </a:pPr>
            <a:r>
              <a:rPr lang="zh-CN" altLang="en-US" sz="2400"/>
              <a:t>评审会议应当是非正式的、创造性的，不用幻灯片等正式的东西</a:t>
            </a:r>
            <a:r>
              <a:rPr lang="en-US" altLang="zh-CN" sz="2400"/>
              <a:t>.</a:t>
            </a:r>
          </a:p>
        </p:txBody>
      </p:sp>
    </p:spTree>
  </p:cSld>
  <p:clrMapOvr>
    <a:masterClrMapping/>
  </p:clrMapOvr>
  <p:transition spd="slow"/>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4">
            <a:extLst>
              <a:ext uri="{FF2B5EF4-FFF2-40B4-BE49-F238E27FC236}">
                <a16:creationId xmlns:a16="http://schemas.microsoft.com/office/drawing/2014/main" id="{4A52DF30-F07C-F348-B670-910395845746}"/>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55D7F398-A812-754B-A7B8-FC1DEC131F7E}" type="slidenum">
              <a:rPr kumimoji="0" lang="en-GB" altLang="zh-CN" b="0">
                <a:solidFill>
                  <a:srgbClr val="FFFFFF"/>
                </a:solidFill>
                <a:latin typeface="Gulim" panose="020B0600000101010101" pitchFamily="34" charset="-127"/>
                <a:ea typeface="Gulim" panose="020B0600000101010101" pitchFamily="34" charset="-127"/>
              </a:rPr>
              <a:pPr eaLnBrk="1" hangingPunct="1"/>
              <a:t>173</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87395" name="Rectangle 12">
            <a:extLst>
              <a:ext uri="{FF2B5EF4-FFF2-40B4-BE49-F238E27FC236}">
                <a16:creationId xmlns:a16="http://schemas.microsoft.com/office/drawing/2014/main" id="{6F5515CE-635B-164B-ACE9-60675016D216}"/>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3.5 </a:t>
            </a:r>
            <a:r>
              <a:rPr lang="zh-CN" altLang="en-US">
                <a:ea typeface="宋体" panose="02010600030101010101" pitchFamily="2" charset="-122"/>
              </a:rPr>
              <a:t>迭代评审</a:t>
            </a:r>
            <a:r>
              <a:rPr lang="en-US" altLang="zh-CN">
                <a:ea typeface="宋体" panose="02010600030101010101" pitchFamily="2" charset="-122"/>
              </a:rPr>
              <a:t> – </a:t>
            </a:r>
            <a:r>
              <a:rPr lang="zh-CN" altLang="en-US">
                <a:ea typeface="宋体" panose="02010600030101010101" pitchFamily="2" charset="-122"/>
              </a:rPr>
              <a:t>流程</a:t>
            </a:r>
          </a:p>
        </p:txBody>
      </p:sp>
      <p:sp>
        <p:nvSpPr>
          <p:cNvPr id="187396" name="Rectangle 13">
            <a:extLst>
              <a:ext uri="{FF2B5EF4-FFF2-40B4-BE49-F238E27FC236}">
                <a16:creationId xmlns:a16="http://schemas.microsoft.com/office/drawing/2014/main" id="{5D9AFBCE-C820-3745-AA66-0139580E265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Char char="u"/>
            </a:pPr>
            <a:r>
              <a:rPr lang="zh-CN" altLang="en-US" sz="2800"/>
              <a:t>在评审会议召开之前，团队要做好准备</a:t>
            </a:r>
            <a:r>
              <a:rPr lang="en-US" altLang="zh-CN" sz="2800"/>
              <a:t>:</a:t>
            </a:r>
          </a:p>
          <a:p>
            <a:pPr lvl="1" eaLnBrk="1" hangingPunct="1">
              <a:buFont typeface="Wingdings" pitchFamily="2" charset="2"/>
              <a:buChar char="Ø"/>
            </a:pPr>
            <a:r>
              <a:rPr lang="zh-CN" altLang="en-US" sz="2400"/>
              <a:t>有组织、有效地进行演示，不要超过</a:t>
            </a:r>
            <a:r>
              <a:rPr lang="en-US" altLang="zh-CN" sz="2400"/>
              <a:t>4</a:t>
            </a:r>
            <a:r>
              <a:rPr lang="zh-CN" altLang="en-US" sz="2400"/>
              <a:t>个小时</a:t>
            </a:r>
            <a:r>
              <a:rPr lang="en-US" altLang="zh-CN" sz="2400"/>
              <a:t>.</a:t>
            </a:r>
          </a:p>
          <a:p>
            <a:pPr lvl="1" eaLnBrk="1" hangingPunct="1">
              <a:buFont typeface="Wingdings" pitchFamily="2" charset="2"/>
              <a:buChar char="Ø"/>
            </a:pPr>
            <a:r>
              <a:rPr lang="zh-CN" altLang="en-US" sz="2400"/>
              <a:t>谁来演示，演示什么，怎样演示</a:t>
            </a:r>
            <a:r>
              <a:rPr lang="en-US" altLang="zh-CN" sz="2400"/>
              <a:t>?</a:t>
            </a:r>
          </a:p>
          <a:p>
            <a:pPr lvl="1" eaLnBrk="1" hangingPunct="1">
              <a:buFont typeface="Wingdings" pitchFamily="2" charset="2"/>
              <a:buChar char="Ø"/>
            </a:pPr>
            <a:r>
              <a:rPr lang="zh-CN" altLang="en-US" sz="2400"/>
              <a:t>计划准备的时间不要超过一个小时</a:t>
            </a:r>
            <a:r>
              <a:rPr lang="en-US" altLang="zh-CN" sz="2400"/>
              <a:t>.</a:t>
            </a:r>
          </a:p>
          <a:p>
            <a:pPr eaLnBrk="1" hangingPunct="1">
              <a:buFont typeface="Wingdings" pitchFamily="2" charset="2"/>
              <a:buChar char="u"/>
            </a:pPr>
            <a:r>
              <a:rPr lang="zh-CN" altLang="en-US" sz="2800"/>
              <a:t>迭代评审应当是互动的</a:t>
            </a:r>
            <a:r>
              <a:rPr lang="en-US" altLang="zh-CN" sz="2800"/>
              <a:t>; </a:t>
            </a:r>
            <a:r>
              <a:rPr lang="zh-CN" altLang="en-US" sz="2800"/>
              <a:t>有问题提出</a:t>
            </a:r>
            <a:r>
              <a:rPr lang="en-US" altLang="zh-CN" sz="2800"/>
              <a:t>, </a:t>
            </a:r>
            <a:r>
              <a:rPr lang="zh-CN" altLang="en-US" sz="2800"/>
              <a:t>问题解答，并欢迎提出想法和建议</a:t>
            </a:r>
            <a:r>
              <a:rPr lang="en-US" altLang="zh-CN" sz="2800"/>
              <a:t>. </a:t>
            </a:r>
          </a:p>
        </p:txBody>
      </p:sp>
    </p:spTree>
  </p:cSld>
  <p:clrMapOvr>
    <a:masterClrMapping/>
  </p:clrMapOvr>
  <p:transition spd="slow"/>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4">
            <a:extLst>
              <a:ext uri="{FF2B5EF4-FFF2-40B4-BE49-F238E27FC236}">
                <a16:creationId xmlns:a16="http://schemas.microsoft.com/office/drawing/2014/main" id="{83B70CB4-4112-8B40-84D8-172ECF8064B2}"/>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09A63FAF-9D43-F944-9F55-DE7FDC169543}" type="slidenum">
              <a:rPr kumimoji="0" lang="en-GB" altLang="zh-CN" b="0">
                <a:solidFill>
                  <a:srgbClr val="FFFFFF"/>
                </a:solidFill>
                <a:latin typeface="Gulim" panose="020B0600000101010101" pitchFamily="34" charset="-127"/>
                <a:ea typeface="Gulim" panose="020B0600000101010101" pitchFamily="34" charset="-127"/>
              </a:rPr>
              <a:pPr eaLnBrk="1" hangingPunct="1"/>
              <a:t>174</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88419" name="Rectangle 12">
            <a:extLst>
              <a:ext uri="{FF2B5EF4-FFF2-40B4-BE49-F238E27FC236}">
                <a16:creationId xmlns:a16="http://schemas.microsoft.com/office/drawing/2014/main" id="{FCA94443-72CC-764A-9C3E-BF64F9C638AB}"/>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3.5 </a:t>
            </a:r>
            <a:r>
              <a:rPr lang="zh-CN" altLang="en-US">
                <a:ea typeface="宋体" panose="02010600030101010101" pitchFamily="2" charset="-122"/>
              </a:rPr>
              <a:t>迭代评审 </a:t>
            </a:r>
            <a:r>
              <a:rPr lang="en-US" altLang="zh-CN">
                <a:ea typeface="宋体" panose="02010600030101010101" pitchFamily="2" charset="-122"/>
              </a:rPr>
              <a:t>– </a:t>
            </a:r>
            <a:r>
              <a:rPr lang="zh-CN" altLang="en-US">
                <a:ea typeface="宋体" panose="02010600030101010101" pitchFamily="2" charset="-122"/>
              </a:rPr>
              <a:t>可能的措施</a:t>
            </a:r>
          </a:p>
        </p:txBody>
      </p:sp>
      <p:sp>
        <p:nvSpPr>
          <p:cNvPr id="188420" name="Rectangle 13">
            <a:extLst>
              <a:ext uri="{FF2B5EF4-FFF2-40B4-BE49-F238E27FC236}">
                <a16:creationId xmlns:a16="http://schemas.microsoft.com/office/drawing/2014/main" id="{A94BE513-A8D0-B140-A12B-D2B77206A5F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800"/>
              <a:t>产品所有者根据评审的结果可能采取如下行动</a:t>
            </a:r>
            <a:r>
              <a:rPr lang="en-US" altLang="zh-CN" sz="2800"/>
              <a:t>:</a:t>
            </a:r>
          </a:p>
          <a:p>
            <a:pPr lvl="1" eaLnBrk="1" hangingPunct="1">
              <a:buFont typeface="Wingdings" pitchFamily="2" charset="2"/>
              <a:buChar char="Ø"/>
            </a:pPr>
            <a:r>
              <a:rPr lang="zh-CN" altLang="en-US" sz="2400"/>
              <a:t>更新产品需求清单，重新设定优先级</a:t>
            </a:r>
            <a:endParaRPr lang="en-US" altLang="zh-CN" sz="2400"/>
          </a:p>
          <a:p>
            <a:pPr lvl="1" eaLnBrk="1" hangingPunct="1">
              <a:buFont typeface="Wingdings" pitchFamily="2" charset="2"/>
              <a:buChar char="Ø"/>
            </a:pPr>
            <a:r>
              <a:rPr lang="zh-CN" altLang="en-US" sz="2400"/>
              <a:t>与 </a:t>
            </a:r>
            <a:r>
              <a:rPr lang="en-US" altLang="zh-CN" sz="2400"/>
              <a:t>Scrum Master </a:t>
            </a:r>
            <a:r>
              <a:rPr lang="zh-CN" altLang="en-US" sz="2400"/>
              <a:t>一起解决团队的变动问题</a:t>
            </a:r>
            <a:r>
              <a:rPr lang="en-US" altLang="zh-CN" sz="2400"/>
              <a:t>. </a:t>
            </a:r>
          </a:p>
          <a:p>
            <a:pPr lvl="1" eaLnBrk="1" hangingPunct="1">
              <a:buFont typeface="Wingdings" pitchFamily="2" charset="2"/>
              <a:buChar char="Ø"/>
            </a:pPr>
            <a:r>
              <a:rPr lang="zh-CN" altLang="en-US" sz="2400"/>
              <a:t>要求把演示的功能，或者把上次迭代的功能，作为一个版本发布给客户</a:t>
            </a:r>
            <a:r>
              <a:rPr lang="en-US" altLang="zh-CN" sz="2400"/>
              <a:t>. </a:t>
            </a:r>
          </a:p>
          <a:p>
            <a:pPr lvl="1" eaLnBrk="1" hangingPunct="1">
              <a:buFont typeface="Wingdings" pitchFamily="2" charset="2"/>
              <a:buChar char="Ø"/>
            </a:pPr>
            <a:r>
              <a:rPr lang="zh-CN" altLang="en-US" sz="2400"/>
              <a:t>决定项目不再持续下去，不再进行迭代</a:t>
            </a:r>
            <a:r>
              <a:rPr lang="en-US" altLang="zh-CN" sz="2400"/>
              <a:t>; </a:t>
            </a:r>
            <a:r>
              <a:rPr lang="zh-CN" altLang="en-US" sz="2400"/>
              <a:t>认为产品已完备</a:t>
            </a:r>
            <a:r>
              <a:rPr lang="en-US" altLang="zh-CN" sz="2400"/>
              <a:t>. </a:t>
            </a:r>
          </a:p>
          <a:p>
            <a:pPr lvl="1" eaLnBrk="1" hangingPunct="1">
              <a:buFont typeface="Wingdings" pitchFamily="2" charset="2"/>
              <a:buChar char="Ø"/>
            </a:pPr>
            <a:r>
              <a:rPr lang="zh-CN" altLang="en-US" sz="2400"/>
              <a:t>要求把产品需求清单授权给另外的团队来一起工作</a:t>
            </a:r>
            <a:r>
              <a:rPr lang="en-US" altLang="zh-CN" sz="2400"/>
              <a:t>.</a:t>
            </a:r>
          </a:p>
          <a:p>
            <a:pPr lvl="1" eaLnBrk="1" hangingPunct="1">
              <a:buFont typeface="Wingdings" pitchFamily="2" charset="2"/>
              <a:buChar char="Ø"/>
            </a:pPr>
            <a:r>
              <a:rPr lang="en-US" altLang="zh-CN" sz="2400"/>
              <a:t>… …</a:t>
            </a:r>
          </a:p>
        </p:txBody>
      </p:sp>
    </p:spTree>
  </p:cSld>
  <p:clrMapOvr>
    <a:masterClrMapping/>
  </p:clrMapOvr>
  <p:transition spd="slow"/>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4">
            <a:extLst>
              <a:ext uri="{FF2B5EF4-FFF2-40B4-BE49-F238E27FC236}">
                <a16:creationId xmlns:a16="http://schemas.microsoft.com/office/drawing/2014/main" id="{C453D2ED-58DB-FA4E-AC68-0AD4C58085BA}"/>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CD5DBC40-B689-4E4A-93DC-4AAF3F1590CF}" type="slidenum">
              <a:rPr kumimoji="0" lang="en-GB" altLang="zh-CN" b="0">
                <a:solidFill>
                  <a:srgbClr val="FFFFFF"/>
                </a:solidFill>
                <a:latin typeface="Gulim" panose="020B0600000101010101" pitchFamily="34" charset="-127"/>
                <a:ea typeface="Gulim" panose="020B0600000101010101" pitchFamily="34" charset="-127"/>
              </a:rPr>
              <a:pPr eaLnBrk="1" hangingPunct="1"/>
              <a:t>175</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89443" name="Rectangle 13">
            <a:extLst>
              <a:ext uri="{FF2B5EF4-FFF2-40B4-BE49-F238E27FC236}">
                <a16:creationId xmlns:a16="http://schemas.microsoft.com/office/drawing/2014/main" id="{A1A8A925-5DAA-0242-B8C5-CA483A43CFF5}"/>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迭代回顾会议 </a:t>
            </a:r>
            <a:r>
              <a:rPr lang="en-US" altLang="zh-CN">
                <a:ea typeface="宋体" panose="02010600030101010101" pitchFamily="2" charset="-122"/>
              </a:rPr>
              <a:t>Sprint Retrospective</a:t>
            </a:r>
            <a:endParaRPr lang="zh-CN" altLang="en-US">
              <a:ea typeface="宋体" panose="02010600030101010101" pitchFamily="2" charset="-122"/>
            </a:endParaRPr>
          </a:p>
        </p:txBody>
      </p:sp>
      <p:sp>
        <p:nvSpPr>
          <p:cNvPr id="189444" name="Rectangle 14">
            <a:extLst>
              <a:ext uri="{FF2B5EF4-FFF2-40B4-BE49-F238E27FC236}">
                <a16:creationId xmlns:a16="http://schemas.microsoft.com/office/drawing/2014/main" id="{F1EEA296-C887-C44C-8018-B53495A6D8D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800"/>
              <a:t>回顾的目的是</a:t>
            </a:r>
            <a:r>
              <a:rPr lang="zh-CN" altLang="en-US" sz="2800">
                <a:solidFill>
                  <a:srgbClr val="FF0000"/>
                </a:solidFill>
              </a:rPr>
              <a:t>评价</a:t>
            </a:r>
            <a:r>
              <a:rPr lang="zh-CN" altLang="en-US" sz="2800"/>
              <a:t>本次迭代并</a:t>
            </a:r>
            <a:r>
              <a:rPr lang="zh-CN" altLang="en-US" sz="2800">
                <a:solidFill>
                  <a:srgbClr val="FF0000"/>
                </a:solidFill>
              </a:rPr>
              <a:t>酝酿</a:t>
            </a:r>
            <a:r>
              <a:rPr lang="zh-CN" altLang="en-US" sz="2800"/>
              <a:t>改进，使得下一个迭代进行的更好</a:t>
            </a:r>
            <a:r>
              <a:rPr lang="zh-CN" altLang="en-US"/>
              <a:t>。</a:t>
            </a:r>
            <a:endParaRPr lang="en-US" altLang="zh-CN"/>
          </a:p>
          <a:p>
            <a:pPr lvl="1" eaLnBrk="1" hangingPunct="1">
              <a:buFont typeface="Wingdings" pitchFamily="2" charset="2"/>
              <a:buChar char="Ø"/>
            </a:pPr>
            <a:r>
              <a:rPr lang="zh-CN" altLang="en-US" sz="2400"/>
              <a:t>类似于项目的最终</a:t>
            </a:r>
            <a:r>
              <a:rPr lang="zh-CN" altLang="en-US" sz="2400">
                <a:solidFill>
                  <a:srgbClr val="FF0000"/>
                </a:solidFill>
              </a:rPr>
              <a:t>评审</a:t>
            </a:r>
            <a:r>
              <a:rPr lang="zh-CN" altLang="en-US" sz="2400"/>
              <a:t>，但经常举行</a:t>
            </a:r>
            <a:r>
              <a:rPr lang="en-US" altLang="zh-CN" sz="2400"/>
              <a:t>.</a:t>
            </a:r>
          </a:p>
          <a:p>
            <a:pPr lvl="1" eaLnBrk="1" hangingPunct="1">
              <a:buFont typeface="Wingdings" pitchFamily="2" charset="2"/>
              <a:buChar char="Ø"/>
            </a:pPr>
            <a:r>
              <a:rPr lang="zh-CN" altLang="en-US" sz="2400">
                <a:solidFill>
                  <a:srgbClr val="FF0000"/>
                </a:solidFill>
              </a:rPr>
              <a:t>障碍列表</a:t>
            </a:r>
            <a:r>
              <a:rPr lang="zh-CN" altLang="en-US" sz="2400"/>
              <a:t>具有很好的参考价值</a:t>
            </a:r>
            <a:r>
              <a:rPr lang="en-US" altLang="zh-CN" sz="2400"/>
              <a:t>!</a:t>
            </a:r>
          </a:p>
          <a:p>
            <a:pPr eaLnBrk="1" hangingPunct="1"/>
            <a:r>
              <a:rPr lang="en-US" altLang="zh-CN" sz="2800"/>
              <a:t>Scrum Master</a:t>
            </a:r>
            <a:r>
              <a:rPr lang="zh-CN" altLang="en-US" sz="2800"/>
              <a:t>主持召开</a:t>
            </a:r>
            <a:r>
              <a:rPr lang="en-US" altLang="zh-CN" sz="2800"/>
              <a:t>, </a:t>
            </a:r>
            <a:r>
              <a:rPr lang="zh-CN" altLang="en-US" sz="2800"/>
              <a:t>持续半天</a:t>
            </a:r>
            <a:r>
              <a:rPr lang="en-US" altLang="zh-CN" sz="2800"/>
              <a:t>, Scrum</a:t>
            </a:r>
            <a:r>
              <a:rPr lang="zh-CN" altLang="en-US" sz="2800"/>
              <a:t>团队参加 </a:t>
            </a:r>
            <a:r>
              <a:rPr lang="en-US" altLang="zh-CN" sz="2800"/>
              <a:t>(</a:t>
            </a:r>
            <a:r>
              <a:rPr lang="zh-CN" altLang="en-US" sz="2800"/>
              <a:t>产品所有者也可参加</a:t>
            </a:r>
            <a:r>
              <a:rPr lang="en-US" altLang="zh-CN" sz="2800"/>
              <a:t>).</a:t>
            </a:r>
          </a:p>
        </p:txBody>
      </p:sp>
    </p:spTree>
  </p:cSld>
  <p:clrMapOvr>
    <a:masterClrMapping/>
  </p:clrMapOvr>
  <p:transition spd="slow"/>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C62FD1E-BDA7-DB42-A8D1-1C33B4C5732E}"/>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BBD3B442-0741-2C42-B395-214CCD42FE52}" type="slidenum">
              <a:rPr kumimoji="0" lang="en-US" altLang="ko-KR" b="0">
                <a:solidFill>
                  <a:srgbClr val="FFFFFF"/>
                </a:solidFill>
                <a:latin typeface="Gulim" panose="020B0600000101010101" pitchFamily="34" charset="-127"/>
                <a:ea typeface="Gulim" panose="020B0600000101010101" pitchFamily="34" charset="-127"/>
              </a:rPr>
              <a:pPr eaLnBrk="1" hangingPunct="1"/>
              <a:t>176</a:t>
            </a:fld>
            <a:endParaRPr kumimoji="0" lang="en-US" altLang="ko-KR" b="0">
              <a:solidFill>
                <a:srgbClr val="FFFFFF"/>
              </a:solidFill>
              <a:latin typeface="Gulim" panose="020B0600000101010101" pitchFamily="34" charset="-127"/>
              <a:ea typeface="Gulim" panose="020B0600000101010101" pitchFamily="34" charset="-127"/>
            </a:endParaRPr>
          </a:p>
        </p:txBody>
      </p:sp>
      <p:sp>
        <p:nvSpPr>
          <p:cNvPr id="190467" name="TextBox 3">
            <a:extLst>
              <a:ext uri="{FF2B5EF4-FFF2-40B4-BE49-F238E27FC236}">
                <a16:creationId xmlns:a16="http://schemas.microsoft.com/office/drawing/2014/main" id="{E92774DE-1A5E-1A4A-A34F-C758F300C8DB}"/>
              </a:ext>
            </a:extLst>
          </p:cNvPr>
          <p:cNvSpPr txBox="1">
            <a:spLocks noChangeArrowheads="1"/>
          </p:cNvSpPr>
          <p:nvPr/>
        </p:nvSpPr>
        <p:spPr bwMode="auto">
          <a:xfrm>
            <a:off x="1116013" y="115888"/>
            <a:ext cx="7127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3600">
                <a:solidFill>
                  <a:schemeClr val="bg1"/>
                </a:solidFill>
              </a:rPr>
              <a:t>二、</a:t>
            </a:r>
            <a:r>
              <a:rPr lang="en-US" altLang="zh-CN" sz="3600">
                <a:solidFill>
                  <a:schemeClr val="bg1"/>
                </a:solidFill>
              </a:rPr>
              <a:t>Scrum</a:t>
            </a:r>
            <a:endParaRPr lang="zh-CN" altLang="en-US" sz="3600">
              <a:solidFill>
                <a:schemeClr val="bg1"/>
              </a:solidFill>
            </a:endParaRPr>
          </a:p>
        </p:txBody>
      </p:sp>
      <p:sp>
        <p:nvSpPr>
          <p:cNvPr id="190468" name="TextBox 4">
            <a:extLst>
              <a:ext uri="{FF2B5EF4-FFF2-40B4-BE49-F238E27FC236}">
                <a16:creationId xmlns:a16="http://schemas.microsoft.com/office/drawing/2014/main" id="{D690AA32-0739-7C45-9A11-A255EEAAFE5D}"/>
              </a:ext>
            </a:extLst>
          </p:cNvPr>
          <p:cNvSpPr txBox="1">
            <a:spLocks noChangeArrowheads="1"/>
          </p:cNvSpPr>
          <p:nvPr/>
        </p:nvSpPr>
        <p:spPr bwMode="auto">
          <a:xfrm>
            <a:off x="2471738" y="1684338"/>
            <a:ext cx="5040312"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概述</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的角色</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实践和工作产品</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敏捷开发中的估计方法</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测试驱动开发</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应用</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支持工具和模板</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一些常见的误解</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创建团队项目</a:t>
            </a:r>
            <a:endParaRPr lang="en-US" altLang="zh-CN" sz="2400">
              <a:solidFill>
                <a:schemeClr val="tx1"/>
              </a:solidFill>
            </a:endParaRPr>
          </a:p>
        </p:txBody>
      </p:sp>
      <p:sp>
        <p:nvSpPr>
          <p:cNvPr id="4" name="右箭头 3">
            <a:extLst>
              <a:ext uri="{FF2B5EF4-FFF2-40B4-BE49-F238E27FC236}">
                <a16:creationId xmlns:a16="http://schemas.microsoft.com/office/drawing/2014/main" id="{0C29D138-6ACD-074F-A05B-15A7EF200C9A}"/>
              </a:ext>
            </a:extLst>
          </p:cNvPr>
          <p:cNvSpPr/>
          <p:nvPr/>
        </p:nvSpPr>
        <p:spPr bwMode="auto">
          <a:xfrm>
            <a:off x="1908175" y="3071813"/>
            <a:ext cx="508000" cy="50323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
        <p:nvSpPr>
          <p:cNvPr id="190470" name="AutoShape 6">
            <a:extLst>
              <a:ext uri="{FF2B5EF4-FFF2-40B4-BE49-F238E27FC236}">
                <a16:creationId xmlns:a16="http://schemas.microsoft.com/office/drawing/2014/main" id="{6A123A86-7F65-9A4F-8A1A-F967E7123566}"/>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5">
            <a:extLst>
              <a:ext uri="{FF2B5EF4-FFF2-40B4-BE49-F238E27FC236}">
                <a16:creationId xmlns:a16="http://schemas.microsoft.com/office/drawing/2014/main" id="{B94F5019-9E35-DF4C-9A4A-E1554E36E216}"/>
              </a:ext>
            </a:extLst>
          </p:cNvPr>
          <p:cNvSpPr>
            <a:spLocks noGrp="1"/>
          </p:cNvSpPr>
          <p:nvPr>
            <p:ph type="sldNum" sz="quarter" idx="4"/>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51BBDA20-CA79-9843-8E81-3690991AA292}" type="slidenum">
              <a:rPr kumimoji="0" lang="en-GB" altLang="zh-CN" b="0">
                <a:solidFill>
                  <a:srgbClr val="FFFFFF"/>
                </a:solidFill>
                <a:latin typeface="Gulim" panose="020B0600000101010101" pitchFamily="34" charset="-127"/>
                <a:ea typeface="Gulim" panose="020B0600000101010101" pitchFamily="34" charset="-127"/>
              </a:rPr>
              <a:pPr eaLnBrk="1" hangingPunct="1"/>
              <a:t>177</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91491" name="Rectangle 12">
            <a:extLst>
              <a:ext uri="{FF2B5EF4-FFF2-40B4-BE49-F238E27FC236}">
                <a16:creationId xmlns:a16="http://schemas.microsoft.com/office/drawing/2014/main" id="{F978BC13-A41F-E548-A00D-E5461882E75B}"/>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sz="3200">
                <a:ea typeface="宋体" panose="02010600030101010101" pitchFamily="2" charset="-122"/>
              </a:rPr>
              <a:t>4 </a:t>
            </a:r>
            <a:r>
              <a:rPr lang="zh-CN" altLang="en-US" sz="3200">
                <a:ea typeface="宋体" panose="02010600030101010101" pitchFamily="2" charset="-122"/>
              </a:rPr>
              <a:t>敏捷开发中使用扑克</a:t>
            </a:r>
            <a:r>
              <a:rPr lang="en-US" altLang="zh-CN" sz="3200">
                <a:ea typeface="宋体" panose="02010600030101010101" pitchFamily="2" charset="-122"/>
              </a:rPr>
              <a:t>Poker</a:t>
            </a:r>
            <a:r>
              <a:rPr lang="zh-CN" altLang="en-US" sz="3200">
                <a:ea typeface="宋体" panose="02010600030101010101" pitchFamily="2" charset="-122"/>
              </a:rPr>
              <a:t>方法进行估计</a:t>
            </a:r>
            <a:r>
              <a:rPr lang="en-US" altLang="zh-CN" sz="3200">
                <a:ea typeface="宋体" panose="02010600030101010101" pitchFamily="2" charset="-122"/>
              </a:rPr>
              <a:t>(1/3)</a:t>
            </a:r>
          </a:p>
        </p:txBody>
      </p:sp>
      <p:sp>
        <p:nvSpPr>
          <p:cNvPr id="191492" name="Rectangle 13">
            <a:extLst>
              <a:ext uri="{FF2B5EF4-FFF2-40B4-BE49-F238E27FC236}">
                <a16:creationId xmlns:a16="http://schemas.microsoft.com/office/drawing/2014/main" id="{67D940A0-DD66-564A-839C-01687DB1832E}"/>
              </a:ext>
            </a:extLst>
          </p:cNvPr>
          <p:cNvSpPr>
            <a:spLocks noGrp="1"/>
          </p:cNvSpPr>
          <p:nvPr>
            <p:ph type="body" sz="half" idx="1"/>
          </p:nvPr>
        </p:nvSpPr>
        <p:spPr bwMode="auto">
          <a:xfrm>
            <a:off x="361950" y="1214438"/>
            <a:ext cx="4168775" cy="48815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Char char="u"/>
            </a:pPr>
            <a:r>
              <a:rPr lang="zh-CN" altLang="en-US" sz="2400">
                <a:latin typeface="黑体" panose="02010609060101010101" pitchFamily="49" charset="-122"/>
                <a:ea typeface="黑体" panose="02010609060101010101" pitchFamily="49" charset="-122"/>
              </a:rPr>
              <a:t>估算产品需求清单中每项的规模（规模估算</a:t>
            </a:r>
            <a:r>
              <a:rPr lang="en-US" altLang="zh-CN" sz="2400">
                <a:latin typeface="黑体" panose="02010609060101010101" pitchFamily="49" charset="-122"/>
                <a:ea typeface="黑体" panose="02010609060101010101" pitchFamily="49" charset="-122"/>
              </a:rPr>
              <a:t>: </a:t>
            </a:r>
            <a:r>
              <a:rPr lang="zh-CN" altLang="en-US" sz="2400">
                <a:latin typeface="黑体" panose="02010609060101010101" pitchFamily="49" charset="-122"/>
                <a:ea typeface="黑体" panose="02010609060101010101" pitchFamily="49" charset="-122"/>
              </a:rPr>
              <a:t>用例点</a:t>
            </a:r>
            <a:r>
              <a:rPr lang="en-US" altLang="zh-CN" sz="2400">
                <a:latin typeface="黑体" panose="02010609060101010101" pitchFamily="49" charset="-122"/>
                <a:ea typeface="黑体" panose="02010609060101010101" pitchFamily="49" charset="-122"/>
              </a:rPr>
              <a:t>story point</a:t>
            </a:r>
            <a:r>
              <a:rPr lang="zh-CN" altLang="en-US" sz="2400">
                <a:latin typeface="黑体" panose="02010609060101010101" pitchFamily="49" charset="-122"/>
                <a:ea typeface="黑体" panose="02010609060101010101" pitchFamily="49" charset="-122"/>
              </a:rPr>
              <a:t>）以及迭代任务清单中任务的估计</a:t>
            </a:r>
            <a:r>
              <a:rPr lang="en-US" altLang="zh-CN" sz="2400">
                <a:latin typeface="黑体" panose="02010609060101010101" pitchFamily="49" charset="-122"/>
                <a:ea typeface="黑体" panose="02010609060101010101" pitchFamily="49" charset="-122"/>
              </a:rPr>
              <a:t> (</a:t>
            </a:r>
            <a:r>
              <a:rPr lang="zh-CN" altLang="en-US" sz="2400">
                <a:latin typeface="黑体" panose="02010609060101010101" pitchFamily="49" charset="-122"/>
                <a:ea typeface="黑体" panose="02010609060101010101" pitchFamily="49" charset="-122"/>
              </a:rPr>
              <a:t>工作量估算： 人时</a:t>
            </a:r>
            <a:r>
              <a:rPr lang="en-US" altLang="zh-CN" sz="2400">
                <a:latin typeface="黑体" panose="02010609060101010101" pitchFamily="49" charset="-122"/>
                <a:ea typeface="黑体" panose="02010609060101010101" pitchFamily="49" charset="-122"/>
              </a:rPr>
              <a:t>).</a:t>
            </a:r>
          </a:p>
          <a:p>
            <a:pPr eaLnBrk="1" hangingPunct="1">
              <a:buFont typeface="Wingdings" pitchFamily="2" charset="2"/>
              <a:buChar char="u"/>
            </a:pPr>
            <a:r>
              <a:rPr lang="en-US" altLang="zh-CN" sz="2400">
                <a:latin typeface="黑体" panose="02010609060101010101" pitchFamily="49" charset="-122"/>
                <a:ea typeface="黑体" panose="02010609060101010101" pitchFamily="49" charset="-122"/>
              </a:rPr>
              <a:t>Scrum Master</a:t>
            </a:r>
            <a:r>
              <a:rPr lang="zh-CN" altLang="en-US" sz="2400">
                <a:latin typeface="黑体" panose="02010609060101010101" pitchFamily="49" charset="-122"/>
                <a:ea typeface="黑体" panose="02010609060101010101" pitchFamily="49" charset="-122"/>
              </a:rPr>
              <a:t>推动活动的进行</a:t>
            </a:r>
            <a:r>
              <a:rPr lang="en-US" altLang="zh-CN" sz="2400">
                <a:latin typeface="黑体" panose="02010609060101010101" pitchFamily="49" charset="-122"/>
                <a:ea typeface="黑体" panose="02010609060101010101" pitchFamily="49" charset="-122"/>
              </a:rPr>
              <a:t>, </a:t>
            </a:r>
            <a:r>
              <a:rPr lang="zh-CN" altLang="en-US" sz="2400">
                <a:latin typeface="黑体" panose="02010609060101010101" pitchFamily="49" charset="-122"/>
                <a:ea typeface="黑体" panose="02010609060101010101" pitchFamily="49" charset="-122"/>
              </a:rPr>
              <a:t>一个以上的专家参与估算</a:t>
            </a:r>
            <a:r>
              <a:rPr lang="en-US" altLang="zh-CN" sz="2400">
                <a:latin typeface="黑体" panose="02010609060101010101" pitchFamily="49" charset="-122"/>
                <a:ea typeface="黑体" panose="02010609060101010101" pitchFamily="49" charset="-122"/>
              </a:rPr>
              <a:t>, </a:t>
            </a:r>
            <a:r>
              <a:rPr lang="zh-CN" altLang="en-US" sz="2400">
                <a:latin typeface="黑体" panose="02010609060101010101" pitchFamily="49" charset="-122"/>
                <a:ea typeface="黑体" panose="02010609060101010101" pitchFamily="49" charset="-122"/>
              </a:rPr>
              <a:t>而且最好是项目团队中的人</a:t>
            </a:r>
            <a:r>
              <a:rPr lang="en-US" altLang="zh-CN" sz="2400">
                <a:latin typeface="黑体" panose="02010609060101010101" pitchFamily="49" charset="-122"/>
                <a:ea typeface="黑体" panose="02010609060101010101" pitchFamily="49" charset="-122"/>
              </a:rPr>
              <a:t>.</a:t>
            </a:r>
          </a:p>
          <a:p>
            <a:pPr eaLnBrk="1" hangingPunct="1">
              <a:buFont typeface="Wingdings" pitchFamily="2" charset="2"/>
              <a:buChar char="u"/>
            </a:pPr>
            <a:r>
              <a:rPr lang="zh-CN" altLang="en-US" sz="2400">
                <a:latin typeface="黑体" panose="02010609060101010101" pitchFamily="49" charset="-122"/>
                <a:ea typeface="黑体" panose="02010609060101010101" pitchFamily="49" charset="-122"/>
              </a:rPr>
              <a:t>估算时使用</a:t>
            </a:r>
            <a:r>
              <a:rPr lang="zh-CN" altLang="en-US" sz="2400">
                <a:solidFill>
                  <a:srgbClr val="FF0000"/>
                </a:solidFill>
                <a:latin typeface="黑体" panose="02010609060101010101" pitchFamily="49" charset="-122"/>
                <a:ea typeface="黑体" panose="02010609060101010101" pitchFamily="49" charset="-122"/>
              </a:rPr>
              <a:t>卡片</a:t>
            </a:r>
            <a:r>
              <a:rPr lang="zh-CN" altLang="en-US" sz="2400">
                <a:latin typeface="黑体" panose="02010609060101010101" pitchFamily="49" charset="-122"/>
                <a:ea typeface="黑体" panose="02010609060101010101" pitchFamily="49" charset="-122"/>
              </a:rPr>
              <a:t>：写有一系列的离散数据，如</a:t>
            </a:r>
            <a:r>
              <a:rPr lang="en-US" altLang="zh-CN" sz="2400">
                <a:latin typeface="黑体" panose="02010609060101010101" pitchFamily="49" charset="-122"/>
                <a:ea typeface="黑体" panose="02010609060101010101" pitchFamily="49" charset="-122"/>
              </a:rPr>
              <a:t>0, 1, 2, 3, 5, 8, 13, ? (</a:t>
            </a:r>
            <a:r>
              <a:rPr lang="zh-CN" altLang="en-US" sz="2400">
                <a:latin typeface="黑体" panose="02010609060101010101" pitchFamily="49" charset="-122"/>
                <a:ea typeface="黑体" panose="02010609060101010101" pitchFamily="49" charset="-122"/>
              </a:rPr>
              <a:t>无法估计</a:t>
            </a:r>
            <a:r>
              <a:rPr lang="en-US" altLang="zh-CN" sz="2400">
                <a:latin typeface="黑体" panose="02010609060101010101" pitchFamily="49" charset="-122"/>
                <a:ea typeface="黑体" panose="02010609060101010101" pitchFamily="49" charset="-122"/>
              </a:rPr>
              <a:t>).</a:t>
            </a:r>
          </a:p>
          <a:p>
            <a:pPr eaLnBrk="1" hangingPunct="1"/>
            <a:endParaRPr lang="en-US" altLang="zh-CN" sz="2400">
              <a:latin typeface="黑体" panose="02010609060101010101" pitchFamily="49" charset="-122"/>
              <a:ea typeface="黑体" panose="02010609060101010101" pitchFamily="49" charset="-122"/>
            </a:endParaRPr>
          </a:p>
          <a:p>
            <a:pPr eaLnBrk="1" hangingPunct="1"/>
            <a:endParaRPr lang="zh-CN" altLang="en-US" sz="2400">
              <a:latin typeface="黑体" panose="02010609060101010101" pitchFamily="49" charset="-122"/>
              <a:ea typeface="黑体" panose="02010609060101010101" pitchFamily="49" charset="-122"/>
            </a:endParaRPr>
          </a:p>
        </p:txBody>
      </p:sp>
      <p:pic>
        <p:nvPicPr>
          <p:cNvPr id="191493" name="Picture 14">
            <a:extLst>
              <a:ext uri="{FF2B5EF4-FFF2-40B4-BE49-F238E27FC236}">
                <a16:creationId xmlns:a16="http://schemas.microsoft.com/office/drawing/2014/main" id="{31B67F41-2D0E-4D46-A1E4-A2DEFF2BEF6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6613" y="2473325"/>
            <a:ext cx="3835400" cy="2524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d"/>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4">
            <a:extLst>
              <a:ext uri="{FF2B5EF4-FFF2-40B4-BE49-F238E27FC236}">
                <a16:creationId xmlns:a16="http://schemas.microsoft.com/office/drawing/2014/main" id="{24E635C2-F0F1-3543-9764-CAF617D8B0FF}"/>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F54BA79D-0541-0C48-831A-7019004CC42E}" type="slidenum">
              <a:rPr kumimoji="0" lang="en-GB" altLang="zh-CN" b="0">
                <a:solidFill>
                  <a:srgbClr val="FFFFFF"/>
                </a:solidFill>
                <a:latin typeface="Gulim" panose="020B0600000101010101" pitchFamily="34" charset="-127"/>
                <a:ea typeface="Gulim" panose="020B0600000101010101" pitchFamily="34" charset="-127"/>
              </a:rPr>
              <a:pPr eaLnBrk="1" hangingPunct="1"/>
              <a:t>178</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92515" name="Rectangle 12">
            <a:extLst>
              <a:ext uri="{FF2B5EF4-FFF2-40B4-BE49-F238E27FC236}">
                <a16:creationId xmlns:a16="http://schemas.microsoft.com/office/drawing/2014/main" id="{08C2108F-20B2-8648-A8F9-174BC5281DD9}"/>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sz="2800">
                <a:ea typeface="宋体" panose="02010600030101010101" pitchFamily="2" charset="-122"/>
              </a:rPr>
              <a:t>4 </a:t>
            </a:r>
            <a:r>
              <a:rPr lang="zh-CN" altLang="en-US" sz="2800">
                <a:ea typeface="宋体" panose="02010600030101010101" pitchFamily="2" charset="-122"/>
              </a:rPr>
              <a:t>敏捷开发中使用扑克</a:t>
            </a:r>
            <a:r>
              <a:rPr lang="en-US" altLang="zh-CN" sz="2800">
                <a:ea typeface="宋体" panose="02010600030101010101" pitchFamily="2" charset="-122"/>
              </a:rPr>
              <a:t>Poker</a:t>
            </a:r>
            <a:r>
              <a:rPr lang="zh-CN" altLang="en-US" sz="2800">
                <a:ea typeface="宋体" panose="02010600030101010101" pitchFamily="2" charset="-122"/>
              </a:rPr>
              <a:t>方法进行估计</a:t>
            </a:r>
            <a:r>
              <a:rPr lang="en-US" altLang="zh-CN" sz="2800">
                <a:ea typeface="宋体" panose="02010600030101010101" pitchFamily="2" charset="-122"/>
              </a:rPr>
              <a:t>(2/3)</a:t>
            </a:r>
          </a:p>
        </p:txBody>
      </p:sp>
      <p:sp>
        <p:nvSpPr>
          <p:cNvPr id="192516" name="Rectangle 13">
            <a:extLst>
              <a:ext uri="{FF2B5EF4-FFF2-40B4-BE49-F238E27FC236}">
                <a16:creationId xmlns:a16="http://schemas.microsoft.com/office/drawing/2014/main" id="{62A7C317-A57F-5E44-AFCE-B084FE62585C}"/>
              </a:ext>
            </a:extLst>
          </p:cNvPr>
          <p:cNvSpPr>
            <a:spLocks noGrp="1"/>
          </p:cNvSpPr>
          <p:nvPr>
            <p:ph type="body" idx="1"/>
          </p:nvPr>
        </p:nvSpPr>
        <p:spPr bwMode="auto">
          <a:xfrm>
            <a:off x="457200" y="1417638"/>
            <a:ext cx="8229600" cy="4708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400">
                <a:solidFill>
                  <a:srgbClr val="FF0000"/>
                </a:solidFill>
              </a:rPr>
              <a:t>前提条件</a:t>
            </a:r>
            <a:r>
              <a:rPr lang="en-US" altLang="zh-CN" sz="2400">
                <a:solidFill>
                  <a:srgbClr val="FF0000"/>
                </a:solidFill>
              </a:rPr>
              <a:t>: </a:t>
            </a:r>
            <a:r>
              <a:rPr lang="zh-CN" altLang="en-US" sz="2400"/>
              <a:t>提前</a:t>
            </a:r>
            <a:r>
              <a:rPr lang="zh-CN" altLang="en-US" sz="2400">
                <a:solidFill>
                  <a:srgbClr val="FF0000"/>
                </a:solidFill>
              </a:rPr>
              <a:t>准备好</a:t>
            </a:r>
            <a:r>
              <a:rPr lang="zh-CN" altLang="en-US" sz="2400"/>
              <a:t>要估算的任务、</a:t>
            </a:r>
            <a:r>
              <a:rPr lang="en-US" altLang="zh-CN" sz="2400"/>
              <a:t>User Stories</a:t>
            </a:r>
            <a:r>
              <a:rPr lang="zh-CN" altLang="en-US" sz="2400"/>
              <a:t>等</a:t>
            </a:r>
            <a:r>
              <a:rPr lang="en-US" altLang="zh-CN" sz="2400"/>
              <a:t>; </a:t>
            </a:r>
            <a:r>
              <a:rPr lang="zh-CN" altLang="en-US" sz="2400"/>
              <a:t>迭代任务清单和产品需求清单都已经</a:t>
            </a:r>
            <a:r>
              <a:rPr lang="zh-CN" altLang="en-US" sz="2400">
                <a:solidFill>
                  <a:srgbClr val="FF0000"/>
                </a:solidFill>
              </a:rPr>
              <a:t>起草好</a:t>
            </a:r>
            <a:r>
              <a:rPr lang="en-US" altLang="zh-CN" sz="2400"/>
              <a:t>.</a:t>
            </a:r>
          </a:p>
          <a:p>
            <a:pPr eaLnBrk="1" hangingPunct="1"/>
            <a:r>
              <a:rPr lang="zh-CN" altLang="en-US" sz="2400"/>
              <a:t>简短的</a:t>
            </a:r>
            <a:r>
              <a:rPr lang="zh-CN" altLang="en-US" sz="2400">
                <a:solidFill>
                  <a:srgbClr val="FF0000"/>
                </a:solidFill>
              </a:rPr>
              <a:t>讨论澄清</a:t>
            </a:r>
            <a:r>
              <a:rPr lang="zh-CN" altLang="en-US" sz="2400"/>
              <a:t>任务的具体含义，</a:t>
            </a:r>
            <a:r>
              <a:rPr lang="zh-CN" altLang="en-US" sz="2400">
                <a:solidFill>
                  <a:srgbClr val="FF0000"/>
                </a:solidFill>
              </a:rPr>
              <a:t>找出</a:t>
            </a:r>
            <a:r>
              <a:rPr lang="zh-CN" altLang="en-US" sz="2400"/>
              <a:t>存在的风险以及不确定性</a:t>
            </a:r>
            <a:r>
              <a:rPr lang="en-US" altLang="zh-CN" sz="2400"/>
              <a:t>. </a:t>
            </a:r>
          </a:p>
          <a:p>
            <a:pPr eaLnBrk="1" hangingPunct="1"/>
            <a:r>
              <a:rPr lang="zh-CN" altLang="en-US" sz="2400"/>
              <a:t>各自对任务进行</a:t>
            </a:r>
            <a:r>
              <a:rPr lang="zh-CN" altLang="en-US" sz="2400">
                <a:solidFill>
                  <a:srgbClr val="FF0000"/>
                </a:solidFill>
              </a:rPr>
              <a:t>估计</a:t>
            </a:r>
            <a:r>
              <a:rPr lang="zh-CN" altLang="en-US" sz="2400"/>
              <a:t>，所有的人将写有各自估计数据的扑克</a:t>
            </a:r>
            <a:r>
              <a:rPr lang="en-US" altLang="zh-CN" sz="2400"/>
              <a:t>/</a:t>
            </a:r>
            <a:r>
              <a:rPr lang="zh-CN" altLang="en-US" sz="2400"/>
              <a:t>卡片扣上。</a:t>
            </a:r>
            <a:r>
              <a:rPr lang="en-US" altLang="zh-CN" sz="2400"/>
              <a:t> (</a:t>
            </a:r>
            <a:r>
              <a:rPr lang="zh-CN" altLang="en-US" sz="2400"/>
              <a:t>单位事先进行约定：工时、事件点</a:t>
            </a:r>
            <a:r>
              <a:rPr lang="en-US" altLang="zh-CN" sz="2400"/>
              <a:t>). </a:t>
            </a:r>
          </a:p>
          <a:p>
            <a:pPr eaLnBrk="1" hangingPunct="1"/>
            <a:r>
              <a:rPr lang="zh-CN" altLang="en-US" sz="2400"/>
              <a:t>大家同时把扑克</a:t>
            </a:r>
            <a:r>
              <a:rPr lang="en-US" altLang="zh-CN" sz="2400"/>
              <a:t>/</a:t>
            </a:r>
            <a:r>
              <a:rPr lang="zh-CN" altLang="en-US" sz="2400"/>
              <a:t>卡片翻过来，</a:t>
            </a:r>
            <a:r>
              <a:rPr lang="zh-CN" altLang="en-US" sz="2400">
                <a:solidFill>
                  <a:srgbClr val="FF0000"/>
                </a:solidFill>
              </a:rPr>
              <a:t>分析</a:t>
            </a:r>
            <a:r>
              <a:rPr lang="zh-CN" altLang="en-US" sz="2400"/>
              <a:t>差异</a:t>
            </a:r>
            <a:r>
              <a:rPr lang="en-US" altLang="zh-CN" sz="2400"/>
              <a:t>. </a:t>
            </a:r>
          </a:p>
          <a:p>
            <a:pPr eaLnBrk="1" hangingPunct="1"/>
            <a:r>
              <a:rPr lang="zh-CN" altLang="en-US" sz="2400"/>
              <a:t>不断的重复该过程直到</a:t>
            </a:r>
            <a:r>
              <a:rPr lang="zh-CN" altLang="en-US" sz="2400">
                <a:solidFill>
                  <a:srgbClr val="FF0000"/>
                </a:solidFill>
              </a:rPr>
              <a:t>达成一致</a:t>
            </a:r>
            <a:r>
              <a:rPr lang="en-US" altLang="zh-CN" sz="2400"/>
              <a:t>.</a:t>
            </a:r>
          </a:p>
          <a:p>
            <a:pPr eaLnBrk="1" hangingPunct="1"/>
            <a:r>
              <a:rPr lang="zh-CN" altLang="en-US" sz="2400"/>
              <a:t>将这些估值</a:t>
            </a:r>
            <a:r>
              <a:rPr lang="zh-CN" altLang="en-US" sz="2400">
                <a:solidFill>
                  <a:srgbClr val="FF0000"/>
                </a:solidFill>
              </a:rPr>
              <a:t>记录</a:t>
            </a:r>
            <a:r>
              <a:rPr lang="zh-CN" altLang="en-US" sz="2400"/>
              <a:t>到相应的文档中</a:t>
            </a:r>
            <a:r>
              <a:rPr lang="en-US" altLang="zh-CN" sz="2400"/>
              <a:t> (</a:t>
            </a:r>
            <a:r>
              <a:rPr lang="zh-CN" altLang="en-US" sz="2400"/>
              <a:t>产品需求清单</a:t>
            </a:r>
            <a:r>
              <a:rPr lang="en-US" altLang="zh-CN" sz="2400"/>
              <a:t>, </a:t>
            </a:r>
            <a:r>
              <a:rPr lang="zh-CN" altLang="en-US" sz="2400"/>
              <a:t>迭代任务清单</a:t>
            </a:r>
            <a:r>
              <a:rPr lang="en-US" altLang="zh-CN" sz="2400"/>
              <a:t>). </a:t>
            </a:r>
          </a:p>
        </p:txBody>
      </p:sp>
    </p:spTree>
  </p:cSld>
  <p:clrMapOvr>
    <a:masterClrMapping/>
  </p:clrMapOvr>
  <p:transition spd="slow"/>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4">
            <a:extLst>
              <a:ext uri="{FF2B5EF4-FFF2-40B4-BE49-F238E27FC236}">
                <a16:creationId xmlns:a16="http://schemas.microsoft.com/office/drawing/2014/main" id="{D24073F8-2938-AD49-9393-A4035AD1D5CB}"/>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FBBCC7A1-C6E2-8947-91AF-3FF04FCE0FF8}" type="slidenum">
              <a:rPr kumimoji="0" lang="en-GB" altLang="zh-CN" b="0">
                <a:solidFill>
                  <a:srgbClr val="FFFFFF"/>
                </a:solidFill>
                <a:latin typeface="Gulim" panose="020B0600000101010101" pitchFamily="34" charset="-127"/>
                <a:ea typeface="Gulim" panose="020B0600000101010101" pitchFamily="34" charset="-127"/>
              </a:rPr>
              <a:pPr eaLnBrk="1" hangingPunct="1"/>
              <a:t>179</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93539" name="Rectangle 15">
            <a:extLst>
              <a:ext uri="{FF2B5EF4-FFF2-40B4-BE49-F238E27FC236}">
                <a16:creationId xmlns:a16="http://schemas.microsoft.com/office/drawing/2014/main" id="{BD42FD28-527E-9640-99AA-593F3DC87AEB}"/>
              </a:ext>
            </a:extLst>
          </p:cNvPr>
          <p:cNvSpPr>
            <a:spLocks noGrp="1" noChangeArrowheads="1"/>
          </p:cNvSpPr>
          <p:nvPr>
            <p:ph type="title"/>
          </p:nvPr>
        </p:nvSpPr>
        <p:spPr bwMode="auto">
          <a:xfrm>
            <a:off x="82550" y="274638"/>
            <a:ext cx="860425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sz="2800">
                <a:ea typeface="宋体" panose="02010600030101010101" pitchFamily="2" charset="-122"/>
              </a:rPr>
              <a:t>4 </a:t>
            </a:r>
            <a:r>
              <a:rPr lang="zh-CN" altLang="en-US" sz="2800">
                <a:ea typeface="宋体" panose="02010600030101010101" pitchFamily="2" charset="-122"/>
              </a:rPr>
              <a:t>敏捷开发中使用扑克</a:t>
            </a:r>
            <a:r>
              <a:rPr lang="en-US" altLang="zh-CN" sz="2800">
                <a:ea typeface="宋体" panose="02010600030101010101" pitchFamily="2" charset="-122"/>
              </a:rPr>
              <a:t>Poker</a:t>
            </a:r>
            <a:r>
              <a:rPr lang="zh-CN" altLang="en-US" sz="2800">
                <a:ea typeface="宋体" panose="02010600030101010101" pitchFamily="2" charset="-122"/>
              </a:rPr>
              <a:t>方法进行估计</a:t>
            </a:r>
            <a:r>
              <a:rPr lang="en-US" altLang="zh-CN" sz="2800">
                <a:ea typeface="宋体" panose="02010600030101010101" pitchFamily="2" charset="-122"/>
              </a:rPr>
              <a:t> (3/3)</a:t>
            </a:r>
          </a:p>
        </p:txBody>
      </p:sp>
      <p:sp>
        <p:nvSpPr>
          <p:cNvPr id="193540" name="Rectangle 16">
            <a:extLst>
              <a:ext uri="{FF2B5EF4-FFF2-40B4-BE49-F238E27FC236}">
                <a16:creationId xmlns:a16="http://schemas.microsoft.com/office/drawing/2014/main" id="{9B53C961-DBA1-7B45-96FE-8176991DDCBD}"/>
              </a:ext>
            </a:extLst>
          </p:cNvPr>
          <p:cNvSpPr>
            <a:spLocks noGrp="1"/>
          </p:cNvSpPr>
          <p:nvPr>
            <p:ph type="body" idx="1"/>
          </p:nvPr>
        </p:nvSpPr>
        <p:spPr bwMode="auto">
          <a:xfrm>
            <a:off x="457200" y="1417638"/>
            <a:ext cx="8229600" cy="4708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400">
                <a:solidFill>
                  <a:srgbClr val="FF0000"/>
                </a:solidFill>
              </a:rPr>
              <a:t>为什么使用离散的数字</a:t>
            </a:r>
            <a:r>
              <a:rPr lang="en-US" altLang="zh-CN" sz="2400">
                <a:solidFill>
                  <a:srgbClr val="FF0000"/>
                </a:solidFill>
              </a:rPr>
              <a:t>?</a:t>
            </a:r>
          </a:p>
          <a:p>
            <a:pPr lvl="1" eaLnBrk="1" hangingPunct="1">
              <a:buFont typeface="Wingdings" pitchFamily="2" charset="2"/>
              <a:buChar char="Ø"/>
            </a:pPr>
            <a:r>
              <a:rPr lang="zh-CN" altLang="en-US" sz="2000"/>
              <a:t>比使用任意数字更加容易进行估算</a:t>
            </a:r>
            <a:r>
              <a:rPr lang="en-US" altLang="zh-CN" sz="2000"/>
              <a:t>.</a:t>
            </a:r>
          </a:p>
          <a:p>
            <a:pPr lvl="1" eaLnBrk="1" hangingPunct="1">
              <a:buFont typeface="Wingdings" pitchFamily="2" charset="2"/>
              <a:buChar char="Ø"/>
            </a:pPr>
            <a:r>
              <a:rPr lang="zh-CN" altLang="en-US" sz="2000"/>
              <a:t>在整个项目中或者迭代中</a:t>
            </a:r>
            <a:r>
              <a:rPr lang="en-US" altLang="zh-CN" sz="2000"/>
              <a:t>, </a:t>
            </a:r>
            <a:r>
              <a:rPr lang="zh-CN" altLang="en-US" sz="2000"/>
              <a:t>每个人估计值的错误会相互抵消掉</a:t>
            </a:r>
            <a:r>
              <a:rPr lang="en-US" altLang="zh-CN" sz="2000"/>
              <a:t>.</a:t>
            </a:r>
          </a:p>
          <a:p>
            <a:pPr lvl="1" eaLnBrk="1" hangingPunct="1">
              <a:buFont typeface="Wingdings" pitchFamily="2" charset="2"/>
              <a:buChar char="Ø"/>
            </a:pPr>
            <a:r>
              <a:rPr lang="zh-CN" altLang="en-US" sz="2000"/>
              <a:t>对每个任务</a:t>
            </a:r>
            <a:r>
              <a:rPr lang="en-US" altLang="zh-CN" sz="2000"/>
              <a:t>, 16 </a:t>
            </a:r>
            <a:r>
              <a:rPr lang="zh-CN" altLang="en-US" sz="2000"/>
              <a:t>小时是上限</a:t>
            </a:r>
            <a:r>
              <a:rPr lang="en-US" altLang="zh-CN" sz="2000"/>
              <a:t>, </a:t>
            </a:r>
            <a:r>
              <a:rPr lang="zh-CN" altLang="en-US" sz="2000"/>
              <a:t>不确定性会随着规模的增加而增加</a:t>
            </a:r>
            <a:r>
              <a:rPr lang="en-US" altLang="zh-CN" sz="2000"/>
              <a:t>.</a:t>
            </a:r>
          </a:p>
          <a:p>
            <a:pPr eaLnBrk="1" hangingPunct="1"/>
            <a:r>
              <a:rPr lang="zh-CN" altLang="en-US" sz="2400">
                <a:solidFill>
                  <a:srgbClr val="FF0000"/>
                </a:solidFill>
              </a:rPr>
              <a:t>为什么要有 “</a:t>
            </a:r>
            <a:r>
              <a:rPr lang="en-US" altLang="zh-CN" sz="2400">
                <a:solidFill>
                  <a:srgbClr val="FF0000"/>
                </a:solidFill>
              </a:rPr>
              <a:t>?”.</a:t>
            </a:r>
          </a:p>
          <a:p>
            <a:pPr lvl="1" eaLnBrk="1" hangingPunct="1">
              <a:buFont typeface="Wingdings" pitchFamily="2" charset="2"/>
              <a:buChar char="Ø"/>
            </a:pPr>
            <a:r>
              <a:rPr lang="zh-CN" altLang="en-US" sz="2000"/>
              <a:t>将较大的任务进行分解，帮助更加精确的估计同时减少不确定性</a:t>
            </a:r>
            <a:r>
              <a:rPr lang="en-US" altLang="zh-CN" sz="2000"/>
              <a:t>.</a:t>
            </a:r>
          </a:p>
          <a:p>
            <a:pPr eaLnBrk="1" hangingPunct="1"/>
            <a:r>
              <a:rPr lang="zh-CN" altLang="en-US" sz="2400">
                <a:solidFill>
                  <a:srgbClr val="FF0000"/>
                </a:solidFill>
              </a:rPr>
              <a:t>为什么要 “讨论并重复”</a:t>
            </a:r>
            <a:r>
              <a:rPr lang="en-US" altLang="zh-CN" sz="2400">
                <a:solidFill>
                  <a:srgbClr val="FF0000"/>
                </a:solidFill>
              </a:rPr>
              <a:t>?</a:t>
            </a:r>
          </a:p>
          <a:p>
            <a:pPr lvl="1" eaLnBrk="1" hangingPunct="1">
              <a:buFont typeface="Wingdings" pitchFamily="2" charset="2"/>
              <a:buChar char="Ø"/>
            </a:pPr>
            <a:r>
              <a:rPr lang="zh-CN" altLang="en-US" sz="2000"/>
              <a:t>弄清不同的假设 </a:t>
            </a:r>
            <a:r>
              <a:rPr lang="en-US" altLang="zh-CN" sz="2000"/>
              <a:t>(</a:t>
            </a:r>
            <a:r>
              <a:rPr lang="zh-CN" altLang="en-US" sz="2000"/>
              <a:t>利用重用代码或者重新编码</a:t>
            </a:r>
            <a:r>
              <a:rPr lang="en-US" altLang="zh-CN" sz="2000"/>
              <a:t>) </a:t>
            </a:r>
            <a:r>
              <a:rPr lang="zh-CN" altLang="en-US" sz="2000"/>
              <a:t>和可能的误解 </a:t>
            </a:r>
            <a:r>
              <a:rPr lang="zh-CN" altLang="en-US" sz="2000">
                <a:sym typeface="Wingdings" pitchFamily="2" charset="2"/>
              </a:rPr>
              <a:t> 更为可靠的估计</a:t>
            </a:r>
            <a:r>
              <a:rPr lang="en-US" altLang="zh-CN" sz="2000">
                <a:sym typeface="Wingdings" pitchFamily="2" charset="2"/>
              </a:rPr>
              <a:t>.</a:t>
            </a:r>
          </a:p>
          <a:p>
            <a:pPr lvl="1" eaLnBrk="1" hangingPunct="1">
              <a:buFont typeface="Wingdings" pitchFamily="2" charset="2"/>
              <a:buChar char="Ø"/>
            </a:pPr>
            <a:r>
              <a:rPr lang="zh-CN" altLang="en-US" sz="2000">
                <a:sym typeface="Wingdings" pitchFamily="2" charset="2"/>
              </a:rPr>
              <a:t>对于那些偏离平均值的估计，即使由有经验的人给出的，也必须要有充分的理由</a:t>
            </a:r>
            <a:r>
              <a:rPr lang="en-US" altLang="zh-CN" sz="2000">
                <a:sym typeface="Wingdings" pitchFamily="2" charset="2"/>
              </a:rPr>
              <a:t>.</a:t>
            </a:r>
            <a:endParaRPr lang="en-US" altLang="zh-CN" sz="2000"/>
          </a:p>
          <a:p>
            <a:pPr eaLnBrk="1" hangingPunct="1"/>
            <a:endParaRPr lang="zh-CN" altLang="en-US" sz="2400"/>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a:extLst>
              <a:ext uri="{FF2B5EF4-FFF2-40B4-BE49-F238E27FC236}">
                <a16:creationId xmlns:a16="http://schemas.microsoft.com/office/drawing/2014/main" id="{F580F9B7-D7ED-1E40-AA1D-9212750D2B6F}"/>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原则</a:t>
            </a:r>
            <a:r>
              <a:rPr lang="en-US" altLang="zh-CN">
                <a:ea typeface="宋体" panose="02010600030101010101" pitchFamily="2" charset="-122"/>
              </a:rPr>
              <a:t>1: </a:t>
            </a:r>
            <a:r>
              <a:rPr lang="zh-CN" altLang="en-US">
                <a:ea typeface="宋体" panose="02010600030101010101" pitchFamily="2" charset="-122"/>
              </a:rPr>
              <a:t>提高过程的适应性</a:t>
            </a:r>
            <a:endParaRPr lang="en-US" altLang="zh-CN">
              <a:ea typeface="宋体" panose="02010600030101010101" pitchFamily="2" charset="-122"/>
            </a:endParaRPr>
          </a:p>
        </p:txBody>
      </p:sp>
      <p:sp>
        <p:nvSpPr>
          <p:cNvPr id="3" name="圆角矩形 2">
            <a:extLst>
              <a:ext uri="{FF2B5EF4-FFF2-40B4-BE49-F238E27FC236}">
                <a16:creationId xmlns:a16="http://schemas.microsoft.com/office/drawing/2014/main" id="{3FC333AB-3768-4541-86A7-677EB5FF0E12}"/>
              </a:ext>
            </a:extLst>
          </p:cNvPr>
          <p:cNvSpPr/>
          <p:nvPr/>
        </p:nvSpPr>
        <p:spPr bwMode="auto">
          <a:xfrm>
            <a:off x="76200" y="1196975"/>
            <a:ext cx="3703638" cy="5303838"/>
          </a:xfrm>
          <a:prstGeom prst="roundRect">
            <a:avLst/>
          </a:prstGeom>
          <a:solidFill>
            <a:schemeClr val="bg1"/>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spAutoFit/>
          </a:bodyPr>
          <a:lstStyle>
            <a:lvl1pPr marL="125413" indent="-4763"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r>
              <a:rPr lang="zh-CN" altLang="en-US" sz="2400" b="0">
                <a:solidFill>
                  <a:srgbClr val="000000"/>
                </a:solidFill>
                <a:latin typeface="华文宋体" panose="02010600040101010101" pitchFamily="2" charset="-122"/>
                <a:ea typeface="华文宋体" panose="02010600040101010101" pitchFamily="2" charset="-122"/>
              </a:rPr>
              <a:t>   正确的</a:t>
            </a:r>
            <a:r>
              <a:rPr lang="zh-CN" altLang="en-US" sz="2400" b="0">
                <a:solidFill>
                  <a:srgbClr val="CC0066"/>
                </a:solidFill>
                <a:latin typeface="华文宋体" panose="02010600040101010101" pitchFamily="2" charset="-122"/>
                <a:ea typeface="华文宋体" panose="02010600040101010101" pitchFamily="2" charset="-122"/>
              </a:rPr>
              <a:t>估量</a:t>
            </a:r>
            <a:r>
              <a:rPr lang="zh-CN" altLang="en-US" sz="2400" b="0">
                <a:solidFill>
                  <a:schemeClr val="tx1"/>
                </a:solidFill>
                <a:latin typeface="华文宋体" panose="02010600040101010101" pitchFamily="2" charset="-122"/>
                <a:ea typeface="华文宋体" panose="02010600040101010101" pitchFamily="2" charset="-122"/>
              </a:rPr>
              <a:t>项目需求开发流程的</a:t>
            </a:r>
            <a:r>
              <a:rPr lang="zh-CN" altLang="en-US" sz="2400" b="0">
                <a:solidFill>
                  <a:srgbClr val="FF0000"/>
                </a:solidFill>
                <a:latin typeface="华文宋体" panose="02010600040101010101" pitchFamily="2" charset="-122"/>
                <a:ea typeface="华文宋体" panose="02010600040101010101" pitchFamily="2" charset="-122"/>
              </a:rPr>
              <a:t>规模</a:t>
            </a:r>
            <a:r>
              <a:rPr lang="zh-CN" altLang="en-US" sz="2400" b="0">
                <a:solidFill>
                  <a:srgbClr val="000000"/>
                </a:solidFill>
                <a:latin typeface="华文宋体" panose="02010600040101010101" pitchFamily="2" charset="-122"/>
                <a:ea typeface="华文宋体" panose="02010600040101010101" pitchFamily="2" charset="-122"/>
              </a:rPr>
              <a:t>是很关键的，过于复杂或者过于简单都是不适合的，需要精确、可控，而过程的裁剪需要根据不同的因素，包含</a:t>
            </a:r>
            <a:r>
              <a:rPr lang="zh-CN" altLang="en-US" sz="2400">
                <a:solidFill>
                  <a:srgbClr val="FF0000"/>
                </a:solidFill>
                <a:latin typeface="华文宋体" panose="02010600040101010101" pitchFamily="2" charset="-122"/>
                <a:ea typeface="华文宋体" panose="02010600040101010101" pitchFamily="2" charset="-122"/>
              </a:rPr>
              <a:t>项目的规模</a:t>
            </a:r>
            <a:r>
              <a:rPr lang="zh-CN" altLang="en-US" sz="2400" b="0">
                <a:solidFill>
                  <a:srgbClr val="000000"/>
                </a:solidFill>
                <a:latin typeface="华文宋体" panose="02010600040101010101" pitchFamily="2" charset="-122"/>
                <a:ea typeface="华文宋体" panose="02010600040101010101" pitchFamily="2" charset="-122"/>
              </a:rPr>
              <a:t>，</a:t>
            </a:r>
            <a:r>
              <a:rPr lang="zh-CN" altLang="en-US" sz="2400">
                <a:solidFill>
                  <a:srgbClr val="FF0000"/>
                </a:solidFill>
                <a:latin typeface="华文宋体" panose="02010600040101010101" pitchFamily="2" charset="-122"/>
                <a:ea typeface="华文宋体" panose="02010600040101010101" pitchFamily="2" charset="-122"/>
              </a:rPr>
              <a:t>团队的分布</a:t>
            </a:r>
            <a:r>
              <a:rPr lang="zh-CN" altLang="en-US" sz="2400" b="0">
                <a:solidFill>
                  <a:srgbClr val="FF0000"/>
                </a:solidFill>
                <a:latin typeface="华文宋体" panose="02010600040101010101" pitchFamily="2" charset="-122"/>
                <a:ea typeface="华文宋体" panose="02010600040101010101" pitchFamily="2" charset="-122"/>
              </a:rPr>
              <a:t>、</a:t>
            </a:r>
            <a:r>
              <a:rPr lang="zh-CN" altLang="en-US" sz="2400">
                <a:solidFill>
                  <a:srgbClr val="FF0000"/>
                </a:solidFill>
                <a:latin typeface="华文宋体" panose="02010600040101010101" pitchFamily="2" charset="-122"/>
                <a:ea typeface="华文宋体" panose="02010600040101010101" pitchFamily="2" charset="-122"/>
              </a:rPr>
              <a:t>项目扩展约束的力量以及项目所处的大阶段</a:t>
            </a:r>
            <a:r>
              <a:rPr lang="zh-CN" altLang="en-US" sz="2400" b="0">
                <a:solidFill>
                  <a:srgbClr val="000000"/>
                </a:solidFill>
                <a:latin typeface="华文宋体" panose="02010600040101010101" pitchFamily="2" charset="-122"/>
                <a:ea typeface="华文宋体" panose="02010600040101010101" pitchFamily="2" charset="-122"/>
              </a:rPr>
              <a:t>。</a:t>
            </a:r>
            <a:endParaRPr lang="en-US" altLang="zh-CN" sz="2400" b="0">
              <a:solidFill>
                <a:srgbClr val="000000"/>
              </a:solidFill>
              <a:latin typeface="华文宋体" panose="02010600040101010101" pitchFamily="2" charset="-122"/>
              <a:ea typeface="华文宋体" panose="02010600040101010101" pitchFamily="2" charset="-122"/>
            </a:endParaRPr>
          </a:p>
        </p:txBody>
      </p:sp>
      <p:sp>
        <p:nvSpPr>
          <p:cNvPr id="6" name="圆角矩形 5">
            <a:extLst>
              <a:ext uri="{FF2B5EF4-FFF2-40B4-BE49-F238E27FC236}">
                <a16:creationId xmlns:a16="http://schemas.microsoft.com/office/drawing/2014/main" id="{4A2AAA81-38F5-1B45-A915-C847130193AB}"/>
              </a:ext>
            </a:extLst>
          </p:cNvPr>
          <p:cNvSpPr/>
          <p:nvPr/>
        </p:nvSpPr>
        <p:spPr bwMode="auto">
          <a:xfrm>
            <a:off x="4179927" y="1189726"/>
            <a:ext cx="4248150" cy="1123950"/>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spAutoFit/>
          </a:bodyPr>
          <a:lstStyle>
            <a:lvl1pPr marL="347663"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963613" indent="-2667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Wingdings" pitchFamily="2" charset="2"/>
              <a:buNone/>
            </a:pPr>
            <a:r>
              <a:rPr lang="zh-CN" altLang="en-US" sz="2400" b="0" dirty="0">
                <a:solidFill>
                  <a:srgbClr val="000000"/>
                </a:solidFill>
                <a:latin typeface="黑体" panose="02010609060101010101" pitchFamily="49" charset="-122"/>
                <a:ea typeface="黑体" panose="02010609060101010101" pitchFamily="49" charset="-122"/>
              </a:rPr>
              <a:t>优点：</a:t>
            </a:r>
            <a:endParaRPr lang="en-US" altLang="zh-CN" sz="2400" b="0" dirty="0">
              <a:solidFill>
                <a:srgbClr val="000000"/>
              </a:solidFill>
              <a:latin typeface="黑体" panose="02010609060101010101" pitchFamily="49" charset="-122"/>
              <a:ea typeface="黑体" panose="02010609060101010101" pitchFamily="49" charset="-122"/>
            </a:endParaRPr>
          </a:p>
          <a:p>
            <a:pPr lvl="2" eaLnBrk="1" hangingPunct="1"/>
            <a:r>
              <a:rPr lang="zh-CN" altLang="en-US" b="0" dirty="0">
                <a:solidFill>
                  <a:srgbClr val="000000"/>
                </a:solidFill>
                <a:latin typeface="黑体" panose="02010609060101010101" pitchFamily="49" charset="-122"/>
                <a:ea typeface="黑体" panose="02010609060101010101" pitchFamily="49" charset="-122"/>
              </a:rPr>
              <a:t>生命周期效率</a:t>
            </a:r>
            <a:endParaRPr lang="en-US" altLang="zh-CN" b="0" dirty="0">
              <a:solidFill>
                <a:srgbClr val="000000"/>
              </a:solidFill>
              <a:latin typeface="黑体" panose="02010609060101010101" pitchFamily="49" charset="-122"/>
              <a:ea typeface="黑体" panose="02010609060101010101" pitchFamily="49" charset="-122"/>
            </a:endParaRPr>
          </a:p>
          <a:p>
            <a:pPr lvl="2" eaLnBrk="1" hangingPunct="1"/>
            <a:r>
              <a:rPr lang="zh-CN" altLang="en-US" b="0" dirty="0">
                <a:solidFill>
                  <a:srgbClr val="000000"/>
                </a:solidFill>
                <a:latin typeface="黑体" panose="02010609060101010101" pitchFamily="49" charset="-122"/>
                <a:ea typeface="黑体" panose="02010609060101010101" pitchFamily="49" charset="-122"/>
              </a:rPr>
              <a:t>开放或诚实的风险沟通</a:t>
            </a:r>
            <a:endParaRPr lang="zh-CN" altLang="en-US" b="0" dirty="0"/>
          </a:p>
        </p:txBody>
      </p:sp>
      <p:sp>
        <p:nvSpPr>
          <p:cNvPr id="7" name="圆角矩形 6">
            <a:extLst>
              <a:ext uri="{FF2B5EF4-FFF2-40B4-BE49-F238E27FC236}">
                <a16:creationId xmlns:a16="http://schemas.microsoft.com/office/drawing/2014/main" id="{B2F61FBC-BB58-B34B-B7AA-9D08A1404DDE}"/>
              </a:ext>
            </a:extLst>
          </p:cNvPr>
          <p:cNvSpPr/>
          <p:nvPr/>
        </p:nvSpPr>
        <p:spPr bwMode="auto">
          <a:xfrm>
            <a:off x="4040530" y="3679458"/>
            <a:ext cx="5008563" cy="2798762"/>
          </a:xfrm>
          <a:prstGeom prst="roundRect">
            <a:avLst>
              <a:gd name="adj" fmla="val 7496"/>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spAutoFit/>
          </a:bodyPr>
          <a:lstStyle>
            <a:lvl1pPr marL="347663"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982663" indent="-28575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r>
              <a:rPr lang="zh-CN" altLang="en-US" sz="2400" b="0" dirty="0">
                <a:solidFill>
                  <a:srgbClr val="000000"/>
                </a:solidFill>
                <a:latin typeface="黑体" panose="02010609060101010101" pitchFamily="49" charset="-122"/>
                <a:ea typeface="黑体" panose="02010609060101010101" pitchFamily="49" charset="-122"/>
              </a:rPr>
              <a:t>模式：</a:t>
            </a:r>
            <a:endParaRPr lang="en-US" altLang="zh-CN" sz="2400" b="0" dirty="0">
              <a:solidFill>
                <a:srgbClr val="000000"/>
              </a:solidFill>
              <a:latin typeface="黑体" panose="02010609060101010101" pitchFamily="49" charset="-122"/>
              <a:ea typeface="黑体" panose="02010609060101010101" pitchFamily="49" charset="-122"/>
            </a:endParaRPr>
          </a:p>
          <a:p>
            <a:pPr lvl="2" eaLnBrk="1" hangingPunct="1">
              <a:lnSpc>
                <a:spcPct val="120000"/>
              </a:lnSpc>
              <a:buFont typeface="Arial" panose="020B0604020202020204" pitchFamily="34" charset="0"/>
              <a:buChar char="•"/>
            </a:pPr>
            <a:r>
              <a:rPr lang="zh-CN" altLang="en-US" b="0" dirty="0">
                <a:solidFill>
                  <a:srgbClr val="000000"/>
                </a:solidFill>
                <a:latin typeface="黑体" panose="02010609060101010101" pitchFamily="49" charset="-122"/>
                <a:ea typeface="黑体" panose="02010609060101010101" pitchFamily="49" charset="-122"/>
              </a:rPr>
              <a:t>根据项目需要定义过程模型的规模。</a:t>
            </a:r>
            <a:endParaRPr lang="en-US" altLang="zh-CN" b="0" dirty="0">
              <a:solidFill>
                <a:srgbClr val="000000"/>
              </a:solidFill>
              <a:latin typeface="黑体" panose="02010609060101010101" pitchFamily="49" charset="-122"/>
              <a:ea typeface="黑体" panose="02010609060101010101" pitchFamily="49" charset="-122"/>
            </a:endParaRPr>
          </a:p>
          <a:p>
            <a:pPr lvl="2" eaLnBrk="1" hangingPunct="1">
              <a:lnSpc>
                <a:spcPct val="120000"/>
              </a:lnSpc>
              <a:buFont typeface="Arial" panose="020B0604020202020204" pitchFamily="34" charset="0"/>
              <a:buChar char="•"/>
            </a:pPr>
            <a:r>
              <a:rPr lang="zh-CN" altLang="en-US" b="0" dirty="0">
                <a:solidFill>
                  <a:srgbClr val="000000"/>
                </a:solidFill>
                <a:latin typeface="黑体" panose="02010609060101010101" pitchFamily="49" charset="-122"/>
                <a:ea typeface="黑体" panose="02010609060101010101" pitchFamily="49" charset="-122"/>
              </a:rPr>
              <a:t>适应生命周期阶段的流程并且逐步解决不确定的因素。</a:t>
            </a:r>
            <a:endParaRPr lang="en-US" altLang="zh-CN" b="0" dirty="0">
              <a:solidFill>
                <a:srgbClr val="000000"/>
              </a:solidFill>
              <a:latin typeface="黑体" panose="02010609060101010101" pitchFamily="49" charset="-122"/>
              <a:ea typeface="黑体" panose="02010609060101010101" pitchFamily="49" charset="-122"/>
            </a:endParaRPr>
          </a:p>
          <a:p>
            <a:pPr lvl="2" eaLnBrk="1" hangingPunct="1">
              <a:lnSpc>
                <a:spcPct val="120000"/>
              </a:lnSpc>
              <a:buFont typeface="Arial" panose="020B0604020202020204" pitchFamily="34" charset="0"/>
              <a:buChar char="•"/>
            </a:pPr>
            <a:r>
              <a:rPr lang="zh-CN" altLang="en-US" b="0" dirty="0">
                <a:solidFill>
                  <a:srgbClr val="000000"/>
                </a:solidFill>
                <a:latin typeface="黑体" panose="02010609060101010101" pitchFamily="49" charset="-122"/>
                <a:ea typeface="黑体" panose="02010609060101010101" pitchFamily="49" charset="-122"/>
              </a:rPr>
              <a:t>不断改进你的流程。</a:t>
            </a:r>
            <a:endParaRPr lang="en-US" altLang="zh-CN" b="0" dirty="0">
              <a:solidFill>
                <a:srgbClr val="000000"/>
              </a:solidFill>
              <a:latin typeface="黑体" panose="02010609060101010101" pitchFamily="49" charset="-122"/>
              <a:ea typeface="黑体" panose="02010609060101010101" pitchFamily="49" charset="-122"/>
            </a:endParaRPr>
          </a:p>
          <a:p>
            <a:pPr lvl="2" eaLnBrk="1" hangingPunct="1">
              <a:lnSpc>
                <a:spcPct val="120000"/>
              </a:lnSpc>
              <a:buFont typeface="Arial" panose="020B0604020202020204" pitchFamily="34" charset="0"/>
              <a:buChar char="•"/>
            </a:pPr>
            <a:r>
              <a:rPr lang="zh-CN" altLang="en-US" b="0" dirty="0">
                <a:solidFill>
                  <a:srgbClr val="000000"/>
                </a:solidFill>
                <a:latin typeface="黑体" panose="02010609060101010101" pitchFamily="49" charset="-122"/>
                <a:ea typeface="黑体" panose="02010609060101010101" pitchFamily="49" charset="-122"/>
              </a:rPr>
              <a:t>根据不同的不确定性的级别平衡计划和预估。</a:t>
            </a:r>
            <a:endParaRPr lang="en-US" altLang="zh-CN" b="0" dirty="0">
              <a:solidFill>
                <a:srgbClr val="000000"/>
              </a:solidFill>
              <a:latin typeface="黑体" panose="02010609060101010101" pitchFamily="49" charset="-122"/>
              <a:ea typeface="黑体" panose="02010609060101010101" pitchFamily="49" charset="-122"/>
            </a:endParaRPr>
          </a:p>
        </p:txBody>
      </p:sp>
      <p:sp>
        <p:nvSpPr>
          <p:cNvPr id="2" name="文本框 1">
            <a:extLst>
              <a:ext uri="{FF2B5EF4-FFF2-40B4-BE49-F238E27FC236}">
                <a16:creationId xmlns:a16="http://schemas.microsoft.com/office/drawing/2014/main" id="{BD722EE1-E98E-D048-8E12-B66F5ED33760}"/>
              </a:ext>
            </a:extLst>
          </p:cNvPr>
          <p:cNvSpPr txBox="1"/>
          <p:nvPr/>
        </p:nvSpPr>
        <p:spPr>
          <a:xfrm>
            <a:off x="3864592" y="2488735"/>
            <a:ext cx="5360438" cy="1015663"/>
          </a:xfrm>
          <a:prstGeom prst="rect">
            <a:avLst/>
          </a:prstGeom>
          <a:noFill/>
        </p:spPr>
        <p:txBody>
          <a:bodyPr wrap="square" rtlCol="0">
            <a:spAutoFit/>
          </a:bodyPr>
          <a:lstStyle/>
          <a:p>
            <a:pPr algn="l"/>
            <a:r>
              <a:rPr kumimoji="1" lang="zh-CN" altLang="en-US" sz="2000" dirty="0">
                <a:latin typeface="Kaiti SC" panose="02010600040101010101" pitchFamily="2" charset="-122"/>
                <a:ea typeface="Kaiti SC" panose="02010600040101010101" pitchFamily="2" charset="-122"/>
              </a:rPr>
              <a:t>一定把各方面不熟悉、不充分的因素考虑进去，</a:t>
            </a:r>
            <a:endParaRPr kumimoji="1" lang="en-US" altLang="zh-CN" sz="2000" dirty="0">
              <a:latin typeface="Kaiti SC" panose="02010600040101010101" pitchFamily="2" charset="-122"/>
              <a:ea typeface="Kaiti SC" panose="02010600040101010101" pitchFamily="2" charset="-122"/>
            </a:endParaRPr>
          </a:p>
          <a:p>
            <a:pPr algn="l"/>
            <a:r>
              <a:rPr kumimoji="1" lang="zh-CN" altLang="en-US" sz="2000" dirty="0">
                <a:latin typeface="Kaiti SC" panose="02010600040101010101" pitchFamily="2" charset="-122"/>
                <a:ea typeface="Kaiti SC" panose="02010600040101010101" pitchFamily="2" charset="-122"/>
              </a:rPr>
              <a:t>技术平台语言一些列风险考虑进去，</a:t>
            </a:r>
            <a:endParaRPr kumimoji="1" lang="en-US" altLang="zh-CN" sz="2000" dirty="0">
              <a:latin typeface="Kaiti SC" panose="02010600040101010101" pitchFamily="2" charset="-122"/>
              <a:ea typeface="Kaiti SC" panose="02010600040101010101" pitchFamily="2" charset="-122"/>
            </a:endParaRPr>
          </a:p>
          <a:p>
            <a:pPr algn="l"/>
            <a:r>
              <a:rPr lang="zh-CN" altLang="en-US" sz="2000" dirty="0">
                <a:latin typeface="Kaiti SC" panose="02010600040101010101" pitchFamily="2" charset="-122"/>
                <a:ea typeface="Kaiti SC" panose="02010600040101010101" pitchFamily="2" charset="-122"/>
              </a:rPr>
              <a:t>考虑较好的业务用户故事的实现。</a:t>
            </a:r>
            <a:endParaRPr kumimoji="1" lang="zh-CN" altLang="en-US" sz="2000" dirty="0">
              <a:latin typeface="Kaiti SC" panose="02010600040101010101" pitchFamily="2" charset="-122"/>
              <a:ea typeface="Kaiti SC" panose="02010600040101010101" pitchFamily="2" charset="-122"/>
            </a:endParaRPr>
          </a:p>
        </p:txBody>
      </p:sp>
    </p:spTree>
  </p:cSld>
  <p:clrMapOvr>
    <a:masterClrMapping/>
  </p:clrMapOvr>
  <p:transition spd="slow"/>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4D9E3F0-915C-8A43-B808-098ED34B20A8}"/>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41CEDFAA-666C-2740-B698-DF66DCA8EC39}" type="slidenum">
              <a:rPr kumimoji="0" lang="en-US" altLang="ko-KR" b="0">
                <a:solidFill>
                  <a:srgbClr val="FFFFFF"/>
                </a:solidFill>
                <a:latin typeface="Gulim" panose="020B0600000101010101" pitchFamily="34" charset="-127"/>
                <a:ea typeface="Gulim" panose="020B0600000101010101" pitchFamily="34" charset="-127"/>
              </a:rPr>
              <a:pPr eaLnBrk="1" hangingPunct="1"/>
              <a:t>180</a:t>
            </a:fld>
            <a:endParaRPr kumimoji="0" lang="en-US" altLang="ko-KR" b="0">
              <a:solidFill>
                <a:srgbClr val="FFFFFF"/>
              </a:solidFill>
              <a:latin typeface="Gulim" panose="020B0600000101010101" pitchFamily="34" charset="-127"/>
              <a:ea typeface="Gulim" panose="020B0600000101010101" pitchFamily="34" charset="-127"/>
            </a:endParaRPr>
          </a:p>
        </p:txBody>
      </p:sp>
      <p:sp>
        <p:nvSpPr>
          <p:cNvPr id="194563" name="TextBox 3">
            <a:extLst>
              <a:ext uri="{FF2B5EF4-FFF2-40B4-BE49-F238E27FC236}">
                <a16:creationId xmlns:a16="http://schemas.microsoft.com/office/drawing/2014/main" id="{570B4013-3F86-5A49-B2AC-FFC6A43E16E3}"/>
              </a:ext>
            </a:extLst>
          </p:cNvPr>
          <p:cNvSpPr txBox="1">
            <a:spLocks noChangeArrowheads="1"/>
          </p:cNvSpPr>
          <p:nvPr/>
        </p:nvSpPr>
        <p:spPr bwMode="auto">
          <a:xfrm>
            <a:off x="1116013" y="115888"/>
            <a:ext cx="7127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3600">
                <a:solidFill>
                  <a:schemeClr val="bg1"/>
                </a:solidFill>
              </a:rPr>
              <a:t>二、</a:t>
            </a:r>
            <a:r>
              <a:rPr lang="en-US" altLang="zh-CN" sz="3600">
                <a:solidFill>
                  <a:schemeClr val="bg1"/>
                </a:solidFill>
              </a:rPr>
              <a:t>Scrum</a:t>
            </a:r>
            <a:endParaRPr lang="zh-CN" altLang="en-US" sz="3600">
              <a:solidFill>
                <a:schemeClr val="bg1"/>
              </a:solidFill>
            </a:endParaRPr>
          </a:p>
        </p:txBody>
      </p:sp>
      <p:sp>
        <p:nvSpPr>
          <p:cNvPr id="194564" name="TextBox 4">
            <a:extLst>
              <a:ext uri="{FF2B5EF4-FFF2-40B4-BE49-F238E27FC236}">
                <a16:creationId xmlns:a16="http://schemas.microsoft.com/office/drawing/2014/main" id="{876AA62F-C57D-C94C-883A-DF61D8B59EAE}"/>
              </a:ext>
            </a:extLst>
          </p:cNvPr>
          <p:cNvSpPr txBox="1">
            <a:spLocks noChangeArrowheads="1"/>
          </p:cNvSpPr>
          <p:nvPr/>
        </p:nvSpPr>
        <p:spPr bwMode="auto">
          <a:xfrm>
            <a:off x="2471738" y="1684338"/>
            <a:ext cx="5040312"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概述</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的角色</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实践和工作产品</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敏捷开发中的估计方法</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测试驱动开发</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应用</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支持工具和模板</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一些常见的误解</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创建团队项目</a:t>
            </a:r>
            <a:endParaRPr lang="en-US" altLang="zh-CN" sz="2400">
              <a:solidFill>
                <a:schemeClr val="tx1"/>
              </a:solidFill>
            </a:endParaRPr>
          </a:p>
        </p:txBody>
      </p:sp>
      <p:sp>
        <p:nvSpPr>
          <p:cNvPr id="4" name="右箭头 3">
            <a:extLst>
              <a:ext uri="{FF2B5EF4-FFF2-40B4-BE49-F238E27FC236}">
                <a16:creationId xmlns:a16="http://schemas.microsoft.com/office/drawing/2014/main" id="{E434EE99-FB97-4C48-8499-7A1FAE5B5824}"/>
              </a:ext>
            </a:extLst>
          </p:cNvPr>
          <p:cNvSpPr/>
          <p:nvPr/>
        </p:nvSpPr>
        <p:spPr bwMode="auto">
          <a:xfrm>
            <a:off x="1900238" y="3575050"/>
            <a:ext cx="508000" cy="503238"/>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
        <p:nvSpPr>
          <p:cNvPr id="194566" name="AutoShape 6">
            <a:extLst>
              <a:ext uri="{FF2B5EF4-FFF2-40B4-BE49-F238E27FC236}">
                <a16:creationId xmlns:a16="http://schemas.microsoft.com/office/drawing/2014/main" id="{EC6045EF-16BB-F94F-8671-7F3BB34767CE}"/>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5">
            <a:extLst>
              <a:ext uri="{FF2B5EF4-FFF2-40B4-BE49-F238E27FC236}">
                <a16:creationId xmlns:a16="http://schemas.microsoft.com/office/drawing/2014/main" id="{AF23042F-ADC4-D74C-864D-775B05A2A608}"/>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F5CE4035-2EF6-614C-85C5-C2E1A645E82F}" type="slidenum">
              <a:rPr kumimoji="0" lang="en-GB" altLang="zh-CN" b="0">
                <a:solidFill>
                  <a:srgbClr val="FFFFFF"/>
                </a:solidFill>
                <a:latin typeface="Gulim" panose="020B0600000101010101" pitchFamily="34" charset="-127"/>
                <a:ea typeface="Gulim" panose="020B0600000101010101" pitchFamily="34" charset="-127"/>
              </a:rPr>
              <a:pPr eaLnBrk="1" hangingPunct="1"/>
              <a:t>181</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95587" name="Rectangle 10">
            <a:extLst>
              <a:ext uri="{FF2B5EF4-FFF2-40B4-BE49-F238E27FC236}">
                <a16:creationId xmlns:a16="http://schemas.microsoft.com/office/drawing/2014/main" id="{C1CE7721-B0DB-3B4C-BD49-DBF704CE4EEB}"/>
              </a:ext>
            </a:extLst>
          </p:cNvPr>
          <p:cNvSpPr>
            <a:spLocks noGrp="1" noChangeArrowheads="1"/>
          </p:cNvSpPr>
          <p:nvPr>
            <p:ph type="title"/>
          </p:nvPr>
        </p:nvSpPr>
        <p:spPr bwMode="auto">
          <a:xfrm>
            <a:off x="457200" y="274638"/>
            <a:ext cx="86868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3200">
                <a:ea typeface="宋体" panose="02010600030101010101" pitchFamily="2" charset="-122"/>
              </a:rPr>
              <a:t>5.</a:t>
            </a:r>
            <a:r>
              <a:rPr lang="zh-CN" altLang="en-US" sz="3200">
                <a:ea typeface="宋体" panose="02010600030101010101" pitchFamily="2" charset="-122"/>
              </a:rPr>
              <a:t>测试驱动开发 </a:t>
            </a:r>
            <a:r>
              <a:rPr lang="en-US" altLang="zh-CN" sz="3200">
                <a:ea typeface="宋体" panose="02010600030101010101" pitchFamily="2" charset="-122"/>
              </a:rPr>
              <a:t>Test Driven Development </a:t>
            </a:r>
          </a:p>
        </p:txBody>
      </p:sp>
      <p:sp>
        <p:nvSpPr>
          <p:cNvPr id="195588" name="Rectangle 11">
            <a:extLst>
              <a:ext uri="{FF2B5EF4-FFF2-40B4-BE49-F238E27FC236}">
                <a16:creationId xmlns:a16="http://schemas.microsoft.com/office/drawing/2014/main" id="{1660D778-F0CC-3149-8E3F-798DC493BB77}"/>
              </a:ext>
            </a:extLst>
          </p:cNvPr>
          <p:cNvSpPr>
            <a:spLocks noGrp="1"/>
          </p:cNvSpPr>
          <p:nvPr>
            <p:ph type="body" sz="half" idx="1"/>
          </p:nvPr>
        </p:nvSpPr>
        <p:spPr bwMode="auto">
          <a:xfrm>
            <a:off x="349250" y="1152525"/>
            <a:ext cx="4583113" cy="4791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None/>
            </a:pPr>
            <a:r>
              <a:rPr lang="zh-CN" altLang="en-US">
                <a:latin typeface="黑体" panose="02010609060101010101" pitchFamily="49" charset="-122"/>
                <a:ea typeface="黑体" panose="02010609060101010101" pitchFamily="49" charset="-122"/>
              </a:rPr>
              <a:t>什么是测试驱动？</a:t>
            </a:r>
          </a:p>
          <a:p>
            <a:pPr lvl="1" eaLnBrk="1" hangingPunct="1">
              <a:buFont typeface="Wingdings" pitchFamily="2" charset="2"/>
              <a:buChar char="Ø"/>
            </a:pPr>
            <a:r>
              <a:rPr lang="zh-CN" altLang="en-US" sz="2800">
                <a:latin typeface="黑体" panose="02010609060101010101" pitchFamily="49" charset="-122"/>
                <a:ea typeface="黑体" panose="02010609060101010101" pitchFamily="49" charset="-122"/>
              </a:rPr>
              <a:t>一种能够支持</a:t>
            </a:r>
            <a:r>
              <a:rPr lang="en-US" altLang="zh-CN" sz="2800">
                <a:latin typeface="黑体" panose="02010609060101010101" pitchFamily="49" charset="-122"/>
                <a:ea typeface="黑体" panose="02010609060101010101" pitchFamily="49" charset="-122"/>
              </a:rPr>
              <a:t>Scrum</a:t>
            </a:r>
            <a:r>
              <a:rPr lang="zh-CN" altLang="en-US" sz="2800">
                <a:latin typeface="黑体" panose="02010609060101010101" pitchFamily="49" charset="-122"/>
                <a:ea typeface="黑体" panose="02010609060101010101" pitchFamily="49" charset="-122"/>
              </a:rPr>
              <a:t>的敏捷实践方法，开发满足</a:t>
            </a:r>
            <a:r>
              <a:rPr lang="en-US" altLang="zh-CN" sz="2800">
                <a:latin typeface="黑体" panose="02010609060101010101" pitchFamily="49" charset="-122"/>
                <a:ea typeface="黑体" panose="02010609060101010101" pitchFamily="49" charset="-122"/>
              </a:rPr>
              <a:t>DoD</a:t>
            </a:r>
            <a:r>
              <a:rPr lang="zh-CN" altLang="en-US" sz="2800">
                <a:latin typeface="黑体" panose="02010609060101010101" pitchFamily="49" charset="-122"/>
                <a:ea typeface="黑体" panose="02010609060101010101" pitchFamily="49" charset="-122"/>
              </a:rPr>
              <a:t>的软件</a:t>
            </a:r>
            <a:endParaRPr lang="en-US" altLang="zh-CN" sz="2800">
              <a:latin typeface="黑体" panose="02010609060101010101" pitchFamily="49" charset="-122"/>
              <a:ea typeface="黑体" panose="02010609060101010101" pitchFamily="49" charset="-122"/>
            </a:endParaRPr>
          </a:p>
          <a:p>
            <a:pPr lvl="1" eaLnBrk="1" hangingPunct="1">
              <a:buFont typeface="Wingdings" pitchFamily="2" charset="2"/>
              <a:buChar char="Ø"/>
            </a:pPr>
            <a:endParaRPr lang="zh-CN" altLang="en-US" sz="2800">
              <a:latin typeface="黑体" panose="02010609060101010101" pitchFamily="49" charset="-122"/>
              <a:ea typeface="黑体" panose="02010609060101010101" pitchFamily="49" charset="-122"/>
            </a:endParaRPr>
          </a:p>
          <a:p>
            <a:pPr lvl="1" eaLnBrk="1" hangingPunct="1">
              <a:buFont typeface="Wingdings" pitchFamily="2" charset="2"/>
              <a:buChar char="Ø"/>
            </a:pPr>
            <a:r>
              <a:rPr lang="zh-CN" altLang="en-US" sz="2800">
                <a:latin typeface="黑体" panose="02010609060101010101" pitchFamily="49" charset="-122"/>
                <a:ea typeface="黑体" panose="02010609060101010101" pitchFamily="49" charset="-122"/>
              </a:rPr>
              <a:t>首先创建测试用例，然后开发软件通过测试</a:t>
            </a:r>
            <a:r>
              <a:rPr lang="en-US" altLang="zh-CN" sz="2800">
                <a:latin typeface="黑体" panose="02010609060101010101" pitchFamily="49" charset="-122"/>
                <a:ea typeface="黑体" panose="02010609060101010101" pitchFamily="49" charset="-122"/>
              </a:rPr>
              <a:t>(</a:t>
            </a:r>
            <a:r>
              <a:rPr lang="zh-CN" altLang="en-US" sz="2800">
                <a:latin typeface="黑体" panose="02010609060101010101" pitchFamily="49" charset="-122"/>
                <a:ea typeface="黑体" panose="02010609060101010101" pitchFamily="49" charset="-122"/>
              </a:rPr>
              <a:t>在开发代码前，首先编写测试代码</a:t>
            </a:r>
            <a:r>
              <a:rPr lang="en-US" altLang="zh-CN" sz="2800">
                <a:latin typeface="黑体" panose="02010609060101010101" pitchFamily="49" charset="-122"/>
                <a:ea typeface="黑体" panose="02010609060101010101" pitchFamily="49" charset="-122"/>
              </a:rPr>
              <a:t>)</a:t>
            </a:r>
          </a:p>
        </p:txBody>
      </p:sp>
      <p:pic>
        <p:nvPicPr>
          <p:cNvPr id="195589" name="Picture 9">
            <a:extLst>
              <a:ext uri="{FF2B5EF4-FFF2-40B4-BE49-F238E27FC236}">
                <a16:creationId xmlns:a16="http://schemas.microsoft.com/office/drawing/2014/main" id="{FEDC4B9E-2C72-1D46-B22C-CF6A72AE8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1152525"/>
            <a:ext cx="2776538" cy="49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4">
            <a:extLst>
              <a:ext uri="{FF2B5EF4-FFF2-40B4-BE49-F238E27FC236}">
                <a16:creationId xmlns:a16="http://schemas.microsoft.com/office/drawing/2014/main" id="{C20ED39C-220E-134A-83BA-6CDAD99423DF}"/>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41D70329-0506-D74C-A59E-954F1BFDB1C8}" type="slidenum">
              <a:rPr kumimoji="0" lang="en-GB" altLang="zh-CN" b="0">
                <a:solidFill>
                  <a:srgbClr val="FFFFFF"/>
                </a:solidFill>
                <a:latin typeface="Gulim" panose="020B0600000101010101" pitchFamily="34" charset="-127"/>
                <a:ea typeface="Gulim" panose="020B0600000101010101" pitchFamily="34" charset="-127"/>
              </a:rPr>
              <a:pPr eaLnBrk="1" hangingPunct="1"/>
              <a:t>182</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96611" name="Rectangle 9">
            <a:extLst>
              <a:ext uri="{FF2B5EF4-FFF2-40B4-BE49-F238E27FC236}">
                <a16:creationId xmlns:a16="http://schemas.microsoft.com/office/drawing/2014/main" id="{0A9C53FB-C432-F44D-9545-6E54FD24027C}"/>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a:ea typeface="宋体" panose="02010600030101010101" pitchFamily="2" charset="-122"/>
              </a:rPr>
              <a:t>5.</a:t>
            </a:r>
            <a:r>
              <a:rPr lang="zh-CN" altLang="en-US">
                <a:ea typeface="宋体" panose="02010600030101010101" pitchFamily="2" charset="-122"/>
              </a:rPr>
              <a:t>测试驱动开发 </a:t>
            </a:r>
            <a:r>
              <a:rPr lang="en-US" altLang="zh-CN">
                <a:ea typeface="宋体" panose="02010600030101010101" pitchFamily="2" charset="-122"/>
              </a:rPr>
              <a:t>– TDD</a:t>
            </a:r>
          </a:p>
        </p:txBody>
      </p:sp>
      <p:sp>
        <p:nvSpPr>
          <p:cNvPr id="196612" name="Rectangle 10">
            <a:extLst>
              <a:ext uri="{FF2B5EF4-FFF2-40B4-BE49-F238E27FC236}">
                <a16:creationId xmlns:a16="http://schemas.microsoft.com/office/drawing/2014/main" id="{77A31D56-9C3E-B247-86DF-6CDA797D5640}"/>
              </a:ext>
            </a:extLst>
          </p:cNvPr>
          <p:cNvSpPr>
            <a:spLocks noGrp="1"/>
          </p:cNvSpPr>
          <p:nvPr>
            <p:ph type="body" idx="1"/>
          </p:nvPr>
        </p:nvSpPr>
        <p:spPr bwMode="auto">
          <a:xfrm>
            <a:off x="457200" y="1143000"/>
            <a:ext cx="8229600" cy="4800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None/>
            </a:pPr>
            <a:r>
              <a:rPr lang="zh-CN" altLang="en-US" sz="2400"/>
              <a:t>测试用例的作用：</a:t>
            </a:r>
          </a:p>
          <a:p>
            <a:pPr lvl="1" eaLnBrk="1" hangingPunct="1">
              <a:buFont typeface="Wingdings" pitchFamily="2" charset="2"/>
              <a:buChar char="Ø"/>
            </a:pPr>
            <a:r>
              <a:rPr lang="zh-CN" altLang="en-US"/>
              <a:t>确定所要完成的工作</a:t>
            </a:r>
          </a:p>
          <a:p>
            <a:pPr lvl="1" eaLnBrk="1" hangingPunct="1">
              <a:buFont typeface="Wingdings" pitchFamily="2" charset="2"/>
              <a:buChar char="Ø"/>
            </a:pPr>
            <a:r>
              <a:rPr lang="zh-CN" altLang="en-US"/>
              <a:t>沟通工具</a:t>
            </a:r>
          </a:p>
          <a:p>
            <a:pPr lvl="1" eaLnBrk="1" hangingPunct="1">
              <a:buFont typeface="Wingdings" pitchFamily="2" charset="2"/>
              <a:buChar char="Ø"/>
            </a:pPr>
            <a:r>
              <a:rPr lang="zh-CN" altLang="en-US"/>
              <a:t>产生一致的结果</a:t>
            </a:r>
          </a:p>
          <a:p>
            <a:pPr lvl="1" eaLnBrk="1" hangingPunct="1">
              <a:buFont typeface="Wingdings" pitchFamily="2" charset="2"/>
              <a:buChar char="Ø"/>
            </a:pPr>
            <a:r>
              <a:rPr lang="zh-CN" altLang="en-US"/>
              <a:t>对软件开发提供一个安全的保障</a:t>
            </a:r>
          </a:p>
        </p:txBody>
      </p:sp>
      <p:pic>
        <p:nvPicPr>
          <p:cNvPr id="196613" name="Picture 4">
            <a:extLst>
              <a:ext uri="{FF2B5EF4-FFF2-40B4-BE49-F238E27FC236}">
                <a16:creationId xmlns:a16="http://schemas.microsoft.com/office/drawing/2014/main" id="{9036F3C8-E518-444D-A027-AD6A85A070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2088" y="3078163"/>
            <a:ext cx="6465887"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32EB29D-35B6-0746-AE9C-75E858E4B1B6}"/>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5A7DAF32-DC25-4A4E-A6D5-2AAD384BC09A}" type="slidenum">
              <a:rPr kumimoji="0" lang="en-US" altLang="ko-KR" b="0">
                <a:solidFill>
                  <a:srgbClr val="FFFFFF"/>
                </a:solidFill>
                <a:latin typeface="Gulim" panose="020B0600000101010101" pitchFamily="34" charset="-127"/>
                <a:ea typeface="Gulim" panose="020B0600000101010101" pitchFamily="34" charset="-127"/>
              </a:rPr>
              <a:pPr eaLnBrk="1" hangingPunct="1"/>
              <a:t>183</a:t>
            </a:fld>
            <a:endParaRPr kumimoji="0" lang="en-US" altLang="ko-KR" b="0">
              <a:solidFill>
                <a:srgbClr val="FFFFFF"/>
              </a:solidFill>
              <a:latin typeface="Gulim" panose="020B0600000101010101" pitchFamily="34" charset="-127"/>
              <a:ea typeface="Gulim" panose="020B0600000101010101" pitchFamily="34" charset="-127"/>
            </a:endParaRPr>
          </a:p>
        </p:txBody>
      </p:sp>
      <p:sp>
        <p:nvSpPr>
          <p:cNvPr id="197635" name="TextBox 3">
            <a:extLst>
              <a:ext uri="{FF2B5EF4-FFF2-40B4-BE49-F238E27FC236}">
                <a16:creationId xmlns:a16="http://schemas.microsoft.com/office/drawing/2014/main" id="{06639502-45EB-524E-A1A3-0EB146D38C44}"/>
              </a:ext>
            </a:extLst>
          </p:cNvPr>
          <p:cNvSpPr txBox="1">
            <a:spLocks noChangeArrowheads="1"/>
          </p:cNvSpPr>
          <p:nvPr/>
        </p:nvSpPr>
        <p:spPr bwMode="auto">
          <a:xfrm>
            <a:off x="1116013" y="115888"/>
            <a:ext cx="7127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3600">
                <a:solidFill>
                  <a:schemeClr val="bg1"/>
                </a:solidFill>
              </a:rPr>
              <a:t>二、</a:t>
            </a:r>
            <a:r>
              <a:rPr lang="en-US" altLang="zh-CN" sz="3600">
                <a:solidFill>
                  <a:schemeClr val="bg1"/>
                </a:solidFill>
              </a:rPr>
              <a:t>Scrum</a:t>
            </a:r>
            <a:endParaRPr lang="zh-CN" altLang="en-US" sz="3600">
              <a:solidFill>
                <a:schemeClr val="bg1"/>
              </a:solidFill>
            </a:endParaRPr>
          </a:p>
        </p:txBody>
      </p:sp>
      <p:sp>
        <p:nvSpPr>
          <p:cNvPr id="197636" name="TextBox 4">
            <a:extLst>
              <a:ext uri="{FF2B5EF4-FFF2-40B4-BE49-F238E27FC236}">
                <a16:creationId xmlns:a16="http://schemas.microsoft.com/office/drawing/2014/main" id="{65DA100B-3891-394F-B80D-FC783AD9BA81}"/>
              </a:ext>
            </a:extLst>
          </p:cNvPr>
          <p:cNvSpPr txBox="1">
            <a:spLocks noChangeArrowheads="1"/>
          </p:cNvSpPr>
          <p:nvPr/>
        </p:nvSpPr>
        <p:spPr bwMode="auto">
          <a:xfrm>
            <a:off x="2471738" y="1684338"/>
            <a:ext cx="5040312"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概述</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的角色</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实践和工作产品</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敏捷开发中的估计方法</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测试驱动开发</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应用</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支持工具和模板</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一些常见的误解</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创建团队项目</a:t>
            </a:r>
            <a:endParaRPr lang="en-US" altLang="zh-CN" sz="2400">
              <a:solidFill>
                <a:schemeClr val="tx1"/>
              </a:solidFill>
            </a:endParaRPr>
          </a:p>
        </p:txBody>
      </p:sp>
      <p:sp>
        <p:nvSpPr>
          <p:cNvPr id="4" name="右箭头 3">
            <a:extLst>
              <a:ext uri="{FF2B5EF4-FFF2-40B4-BE49-F238E27FC236}">
                <a16:creationId xmlns:a16="http://schemas.microsoft.com/office/drawing/2014/main" id="{943F3D95-D01B-034F-8A61-D035CF844813}"/>
              </a:ext>
            </a:extLst>
          </p:cNvPr>
          <p:cNvSpPr/>
          <p:nvPr/>
        </p:nvSpPr>
        <p:spPr bwMode="auto">
          <a:xfrm>
            <a:off x="1908175" y="4005263"/>
            <a:ext cx="508000" cy="50323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
        <p:nvSpPr>
          <p:cNvPr id="197638" name="AutoShape 6">
            <a:extLst>
              <a:ext uri="{FF2B5EF4-FFF2-40B4-BE49-F238E27FC236}">
                <a16:creationId xmlns:a16="http://schemas.microsoft.com/office/drawing/2014/main" id="{6363995B-F720-2449-B8F0-BA6BEB62D152}"/>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4">
            <a:extLst>
              <a:ext uri="{FF2B5EF4-FFF2-40B4-BE49-F238E27FC236}">
                <a16:creationId xmlns:a16="http://schemas.microsoft.com/office/drawing/2014/main" id="{AA51C976-C764-3C4B-8D52-0E36B7E31CA5}"/>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9E13874B-8A9F-094D-8120-B9C432EC1AA1}" type="slidenum">
              <a:rPr kumimoji="0" lang="en-GB" altLang="zh-CN" b="0">
                <a:solidFill>
                  <a:srgbClr val="FFFFFF"/>
                </a:solidFill>
                <a:latin typeface="Gulim" panose="020B0600000101010101" pitchFamily="34" charset="-127"/>
                <a:ea typeface="Gulim" panose="020B0600000101010101" pitchFamily="34" charset="-127"/>
              </a:rPr>
              <a:pPr eaLnBrk="1" hangingPunct="1"/>
              <a:t>184</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98659" name="Rectangle 19">
            <a:extLst>
              <a:ext uri="{FF2B5EF4-FFF2-40B4-BE49-F238E27FC236}">
                <a16:creationId xmlns:a16="http://schemas.microsoft.com/office/drawing/2014/main" id="{6EFBDD1A-EC87-8540-B307-1F62B4649439}"/>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a:ea typeface="宋体" panose="02010600030101010101" pitchFamily="2" charset="-122"/>
              </a:rPr>
              <a:t>6.1 Scrum</a:t>
            </a:r>
            <a:r>
              <a:rPr lang="zh-CN" altLang="en-US">
                <a:ea typeface="宋体" panose="02010600030101010101" pitchFamily="2" charset="-122"/>
              </a:rPr>
              <a:t>的核心</a:t>
            </a:r>
          </a:p>
        </p:txBody>
      </p:sp>
      <p:sp>
        <p:nvSpPr>
          <p:cNvPr id="198660" name="Rectangle 20">
            <a:extLst>
              <a:ext uri="{FF2B5EF4-FFF2-40B4-BE49-F238E27FC236}">
                <a16:creationId xmlns:a16="http://schemas.microsoft.com/office/drawing/2014/main" id="{EC2DF8CB-06BF-674D-8803-A715E4B14E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800"/>
              <a:t>反馈</a:t>
            </a:r>
          </a:p>
          <a:p>
            <a:pPr eaLnBrk="1" hangingPunct="1"/>
            <a:r>
              <a:rPr lang="zh-CN" altLang="en-US" sz="2800"/>
              <a:t>检查</a:t>
            </a:r>
          </a:p>
          <a:p>
            <a:pPr eaLnBrk="1" hangingPunct="1"/>
            <a:r>
              <a:rPr lang="zh-CN" altLang="en-US" sz="2800"/>
              <a:t>接受</a:t>
            </a:r>
          </a:p>
        </p:txBody>
      </p:sp>
      <p:grpSp>
        <p:nvGrpSpPr>
          <p:cNvPr id="198661" name="Group 14">
            <a:extLst>
              <a:ext uri="{FF2B5EF4-FFF2-40B4-BE49-F238E27FC236}">
                <a16:creationId xmlns:a16="http://schemas.microsoft.com/office/drawing/2014/main" id="{5308B267-0CB6-2145-B6FC-20A0CB50F961}"/>
              </a:ext>
            </a:extLst>
          </p:cNvPr>
          <p:cNvGrpSpPr>
            <a:grpSpLocks/>
          </p:cNvGrpSpPr>
          <p:nvPr/>
        </p:nvGrpSpPr>
        <p:grpSpPr bwMode="auto">
          <a:xfrm>
            <a:off x="1622425" y="1487488"/>
            <a:ext cx="6883400" cy="4640262"/>
            <a:chOff x="802" y="672"/>
            <a:chExt cx="4336" cy="2923"/>
          </a:xfrm>
        </p:grpSpPr>
        <p:pic>
          <p:nvPicPr>
            <p:cNvPr id="198662" name="Picture 13">
              <a:extLst>
                <a:ext uri="{FF2B5EF4-FFF2-40B4-BE49-F238E27FC236}">
                  <a16:creationId xmlns:a16="http://schemas.microsoft.com/office/drawing/2014/main" id="{E76AF9E4-DBAE-0941-8809-2DAC34B51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 y="1003"/>
              <a:ext cx="2986" cy="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63" name="AutoShape 8">
              <a:extLst>
                <a:ext uri="{FF2B5EF4-FFF2-40B4-BE49-F238E27FC236}">
                  <a16:creationId xmlns:a16="http://schemas.microsoft.com/office/drawing/2014/main" id="{7264AC22-6BE0-9044-8B9C-DB88CB19C25B}"/>
                </a:ext>
              </a:extLst>
            </p:cNvPr>
            <p:cNvSpPr>
              <a:spLocks noChangeArrowheads="1"/>
            </p:cNvSpPr>
            <p:nvPr/>
          </p:nvSpPr>
          <p:spPr bwMode="auto">
            <a:xfrm>
              <a:off x="3996" y="2997"/>
              <a:ext cx="1142" cy="197"/>
            </a:xfrm>
            <a:prstGeom prst="wedgeRectCallout">
              <a:avLst>
                <a:gd name="adj1" fmla="val -127144"/>
                <a:gd name="adj2" fmla="val 4695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a:solidFill>
                    <a:schemeClr val="bg1"/>
                  </a:solidFill>
                </a:rPr>
                <a:t>结对编程</a:t>
              </a:r>
              <a:endParaRPr lang="en-US" altLang="zh-CN">
                <a:solidFill>
                  <a:schemeClr val="bg1"/>
                </a:solidFill>
              </a:endParaRPr>
            </a:p>
          </p:txBody>
        </p:sp>
        <p:sp>
          <p:nvSpPr>
            <p:cNvPr id="198664" name="AutoShape 9">
              <a:extLst>
                <a:ext uri="{FF2B5EF4-FFF2-40B4-BE49-F238E27FC236}">
                  <a16:creationId xmlns:a16="http://schemas.microsoft.com/office/drawing/2014/main" id="{7FCCA1E0-67A0-E742-AE8C-D6230C3779F2}"/>
                </a:ext>
              </a:extLst>
            </p:cNvPr>
            <p:cNvSpPr>
              <a:spLocks noChangeArrowheads="1"/>
            </p:cNvSpPr>
            <p:nvPr/>
          </p:nvSpPr>
          <p:spPr bwMode="auto">
            <a:xfrm>
              <a:off x="3996" y="2363"/>
              <a:ext cx="1142" cy="197"/>
            </a:xfrm>
            <a:prstGeom prst="wedgeRectCallout">
              <a:avLst>
                <a:gd name="adj1" fmla="val -118477"/>
                <a:gd name="adj2" fmla="val 199745"/>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a:solidFill>
                    <a:schemeClr val="bg1"/>
                  </a:solidFill>
                </a:rPr>
                <a:t>单体测试</a:t>
              </a:r>
            </a:p>
          </p:txBody>
        </p:sp>
        <p:sp>
          <p:nvSpPr>
            <p:cNvPr id="198665" name="AutoShape 10">
              <a:extLst>
                <a:ext uri="{FF2B5EF4-FFF2-40B4-BE49-F238E27FC236}">
                  <a16:creationId xmlns:a16="http://schemas.microsoft.com/office/drawing/2014/main" id="{0D25E52D-B68E-CB48-96CC-13D29C390E51}"/>
                </a:ext>
              </a:extLst>
            </p:cNvPr>
            <p:cNvSpPr>
              <a:spLocks noChangeArrowheads="1"/>
            </p:cNvSpPr>
            <p:nvPr/>
          </p:nvSpPr>
          <p:spPr bwMode="auto">
            <a:xfrm>
              <a:off x="3996" y="672"/>
              <a:ext cx="1142" cy="198"/>
            </a:xfrm>
            <a:prstGeom prst="wedgeRectCallout">
              <a:avLst>
                <a:gd name="adj1" fmla="val -224870"/>
                <a:gd name="adj2" fmla="val 124241"/>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a:solidFill>
                    <a:schemeClr val="bg1"/>
                  </a:solidFill>
                </a:rPr>
                <a:t>阶段发布</a:t>
              </a:r>
            </a:p>
          </p:txBody>
        </p:sp>
        <p:sp>
          <p:nvSpPr>
            <p:cNvPr id="198666" name="AutoShape 11">
              <a:extLst>
                <a:ext uri="{FF2B5EF4-FFF2-40B4-BE49-F238E27FC236}">
                  <a16:creationId xmlns:a16="http://schemas.microsoft.com/office/drawing/2014/main" id="{2FB9C93F-CB3B-094B-8DEE-0703FBBF51A2}"/>
                </a:ext>
              </a:extLst>
            </p:cNvPr>
            <p:cNvSpPr>
              <a:spLocks noChangeArrowheads="1"/>
            </p:cNvSpPr>
            <p:nvPr/>
          </p:nvSpPr>
          <p:spPr bwMode="auto">
            <a:xfrm>
              <a:off x="3996" y="1676"/>
              <a:ext cx="1142" cy="197"/>
            </a:xfrm>
            <a:prstGeom prst="wedgeRectCallout">
              <a:avLst>
                <a:gd name="adj1" fmla="val -88616"/>
                <a:gd name="adj2" fmla="val 139338"/>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a:solidFill>
                    <a:schemeClr val="bg1"/>
                  </a:solidFill>
                </a:rPr>
                <a:t>每日</a:t>
              </a:r>
              <a:r>
                <a:rPr lang="en-US" altLang="zh-CN">
                  <a:solidFill>
                    <a:schemeClr val="bg1"/>
                  </a:solidFill>
                </a:rPr>
                <a:t>Scrum</a:t>
              </a:r>
              <a:r>
                <a:rPr lang="zh-CN" altLang="en-US">
                  <a:solidFill>
                    <a:schemeClr val="bg1"/>
                  </a:solidFill>
                </a:rPr>
                <a:t>会议</a:t>
              </a:r>
            </a:p>
          </p:txBody>
        </p:sp>
        <p:sp>
          <p:nvSpPr>
            <p:cNvPr id="198667" name="AutoShape 12">
              <a:extLst>
                <a:ext uri="{FF2B5EF4-FFF2-40B4-BE49-F238E27FC236}">
                  <a16:creationId xmlns:a16="http://schemas.microsoft.com/office/drawing/2014/main" id="{D5D47363-DBFE-3043-A1F7-33011ECC1D8D}"/>
                </a:ext>
              </a:extLst>
            </p:cNvPr>
            <p:cNvSpPr>
              <a:spLocks noChangeArrowheads="1"/>
            </p:cNvSpPr>
            <p:nvPr/>
          </p:nvSpPr>
          <p:spPr bwMode="auto">
            <a:xfrm>
              <a:off x="3996" y="1128"/>
              <a:ext cx="1142" cy="197"/>
            </a:xfrm>
            <a:prstGeom prst="wedgeRectCallout">
              <a:avLst>
                <a:gd name="adj1" fmla="val -107880"/>
                <a:gd name="adj2" fmla="val 91116"/>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a:solidFill>
                    <a:schemeClr val="bg1"/>
                  </a:solidFill>
                </a:rPr>
                <a:t>迭代演示</a:t>
              </a:r>
            </a:p>
          </p:txBody>
        </p:sp>
      </p:grpSp>
    </p:spTree>
  </p:cSld>
  <p:clrMapOvr>
    <a:masterClrMapping/>
  </p:clrMapOvr>
  <p:transition spd="slow"/>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4">
            <a:extLst>
              <a:ext uri="{FF2B5EF4-FFF2-40B4-BE49-F238E27FC236}">
                <a16:creationId xmlns:a16="http://schemas.microsoft.com/office/drawing/2014/main" id="{3C2367CF-225E-834A-B13D-1F6A1CE80EC0}"/>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7F44003D-4914-7541-9319-BF85D53327D3}" type="slidenum">
              <a:rPr kumimoji="0" lang="en-GB" altLang="zh-CN" b="0">
                <a:solidFill>
                  <a:srgbClr val="FFFFFF"/>
                </a:solidFill>
                <a:latin typeface="Gulim" panose="020B0600000101010101" pitchFamily="34" charset="-127"/>
                <a:ea typeface="Gulim" panose="020B0600000101010101" pitchFamily="34" charset="-127"/>
              </a:rPr>
              <a:pPr eaLnBrk="1" hangingPunct="1"/>
              <a:t>185</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199683" name="Rectangle 20">
            <a:extLst>
              <a:ext uri="{FF2B5EF4-FFF2-40B4-BE49-F238E27FC236}">
                <a16:creationId xmlns:a16="http://schemas.microsoft.com/office/drawing/2014/main" id="{73C9F3F1-1D87-AA4E-8EAE-D244E42DD6C4}"/>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6.2 </a:t>
            </a:r>
            <a:r>
              <a:rPr lang="zh-CN" altLang="en-US">
                <a:ea typeface="宋体" panose="02010600030101010101" pitchFamily="2" charset="-122"/>
              </a:rPr>
              <a:t>应用 </a:t>
            </a:r>
            <a:r>
              <a:rPr lang="en-US" altLang="zh-CN">
                <a:ea typeface="宋体" panose="02010600030101010101" pitchFamily="2" charset="-122"/>
              </a:rPr>
              <a:t>(1/4) – </a:t>
            </a:r>
            <a:r>
              <a:rPr lang="zh-CN" altLang="en-US">
                <a:ea typeface="宋体" panose="02010600030101010101" pitchFamily="2" charset="-122"/>
              </a:rPr>
              <a:t>概述</a:t>
            </a:r>
          </a:p>
        </p:txBody>
      </p:sp>
      <p:sp>
        <p:nvSpPr>
          <p:cNvPr id="199684" name="Rectangle 21">
            <a:extLst>
              <a:ext uri="{FF2B5EF4-FFF2-40B4-BE49-F238E27FC236}">
                <a16:creationId xmlns:a16="http://schemas.microsoft.com/office/drawing/2014/main" id="{6624A0B5-81DA-8841-9532-B01327CFD52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Char char="u"/>
            </a:pPr>
            <a:r>
              <a:rPr lang="zh-CN" altLang="en-US" sz="2400"/>
              <a:t>基本原则</a:t>
            </a:r>
            <a:r>
              <a:rPr lang="en-US" altLang="zh-CN" sz="2400"/>
              <a:t>: </a:t>
            </a:r>
            <a:r>
              <a:rPr lang="zh-CN" altLang="en-US" sz="2400"/>
              <a:t>不能只挑自己喜欢的，不管其它的</a:t>
            </a:r>
          </a:p>
          <a:p>
            <a:pPr eaLnBrk="1" hangingPunct="1">
              <a:buFont typeface="Wingdings" pitchFamily="2" charset="2"/>
              <a:buChar char="u"/>
            </a:pPr>
            <a:r>
              <a:rPr lang="en-US" altLang="zh-CN" sz="2400"/>
              <a:t>Scrum</a:t>
            </a:r>
            <a:r>
              <a:rPr lang="zh-CN" altLang="en-US" sz="2400"/>
              <a:t>非常简单，为了有效地发挥作用，应当具备</a:t>
            </a:r>
            <a:r>
              <a:rPr lang="en-US" altLang="zh-CN" sz="2400"/>
              <a:t>:</a:t>
            </a:r>
          </a:p>
          <a:p>
            <a:pPr lvl="1" eaLnBrk="1" hangingPunct="1">
              <a:buFont typeface="Wingdings" pitchFamily="2" charset="2"/>
              <a:buChar char="Ø"/>
            </a:pPr>
            <a:r>
              <a:rPr lang="zh-CN" altLang="en-US" sz="2000"/>
              <a:t>所有的角色</a:t>
            </a:r>
            <a:r>
              <a:rPr lang="en-US" altLang="zh-CN" sz="2000"/>
              <a:t>.</a:t>
            </a:r>
          </a:p>
          <a:p>
            <a:pPr lvl="1" eaLnBrk="1" hangingPunct="1">
              <a:buFont typeface="Wingdings" pitchFamily="2" charset="2"/>
              <a:buChar char="Ø"/>
            </a:pPr>
            <a:r>
              <a:rPr lang="zh-CN" altLang="en-US" sz="2000"/>
              <a:t>所有的实践</a:t>
            </a:r>
            <a:r>
              <a:rPr lang="en-US" altLang="zh-CN" sz="2000"/>
              <a:t>.</a:t>
            </a:r>
          </a:p>
          <a:p>
            <a:pPr lvl="1" eaLnBrk="1" hangingPunct="1">
              <a:buFont typeface="Wingdings" pitchFamily="2" charset="2"/>
              <a:buChar char="Ø"/>
            </a:pPr>
            <a:r>
              <a:rPr lang="zh-CN" altLang="en-US" sz="2000"/>
              <a:t>所有的产品</a:t>
            </a:r>
            <a:r>
              <a:rPr lang="en-US" altLang="zh-CN" sz="2000"/>
              <a:t>.</a:t>
            </a:r>
          </a:p>
          <a:p>
            <a:pPr eaLnBrk="1" hangingPunct="1">
              <a:buFont typeface="Wingdings" pitchFamily="2" charset="2"/>
              <a:buChar char="u"/>
            </a:pPr>
            <a:r>
              <a:rPr lang="en-US" altLang="zh-CN" sz="2400"/>
              <a:t>Scrum </a:t>
            </a:r>
            <a:r>
              <a:rPr lang="zh-CN" altLang="en-US" sz="2400"/>
              <a:t>可以进行裁剪</a:t>
            </a:r>
            <a:r>
              <a:rPr lang="en-US" altLang="zh-CN" sz="2400"/>
              <a:t>, </a:t>
            </a:r>
            <a:r>
              <a:rPr lang="zh-CN" altLang="en-US" sz="2400"/>
              <a:t>但应当明白裁剪对工程的影响</a:t>
            </a:r>
            <a:r>
              <a:rPr lang="en-US" altLang="zh-CN" sz="2400"/>
              <a:t> </a:t>
            </a:r>
            <a:r>
              <a:rPr lang="en-US" altLang="zh-CN" sz="2400">
                <a:sym typeface="Wingdings" pitchFamily="2" charset="2"/>
              </a:rPr>
              <a:t> </a:t>
            </a:r>
            <a:r>
              <a:rPr lang="zh-CN" altLang="en-US" sz="2400">
                <a:sym typeface="Wingdings" pitchFamily="2" charset="2"/>
              </a:rPr>
              <a:t>需要经验和仔细考虑</a:t>
            </a:r>
            <a:r>
              <a:rPr lang="en-US" altLang="zh-CN" sz="2400">
                <a:sym typeface="Wingdings" pitchFamily="2" charset="2"/>
              </a:rPr>
              <a:t>.</a:t>
            </a:r>
          </a:p>
        </p:txBody>
      </p:sp>
      <p:pic>
        <p:nvPicPr>
          <p:cNvPr id="199685" name="Picture 6" descr="MCj04368910000[1]">
            <a:extLst>
              <a:ext uri="{FF2B5EF4-FFF2-40B4-BE49-F238E27FC236}">
                <a16:creationId xmlns:a16="http://schemas.microsoft.com/office/drawing/2014/main" id="{4F550622-63B7-294F-A75A-A213637015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4225925"/>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4">
            <a:extLst>
              <a:ext uri="{FF2B5EF4-FFF2-40B4-BE49-F238E27FC236}">
                <a16:creationId xmlns:a16="http://schemas.microsoft.com/office/drawing/2014/main" id="{E03BCC40-05D4-2F4D-82F0-1534B63C673B}"/>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3FAB49CB-F636-7946-A5F4-D87A8F0AE56B}" type="slidenum">
              <a:rPr kumimoji="0" lang="en-GB" altLang="zh-CN" b="0">
                <a:solidFill>
                  <a:srgbClr val="FFFFFF"/>
                </a:solidFill>
                <a:latin typeface="Gulim" panose="020B0600000101010101" pitchFamily="34" charset="-127"/>
                <a:ea typeface="Gulim" panose="020B0600000101010101" pitchFamily="34" charset="-127"/>
              </a:rPr>
              <a:pPr eaLnBrk="1" hangingPunct="1"/>
              <a:t>186</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200707" name="Rectangle 10">
            <a:extLst>
              <a:ext uri="{FF2B5EF4-FFF2-40B4-BE49-F238E27FC236}">
                <a16:creationId xmlns:a16="http://schemas.microsoft.com/office/drawing/2014/main" id="{C544F6E9-FA70-FB4F-9055-D8A2A4F66319}"/>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6.2 </a:t>
            </a:r>
            <a:r>
              <a:rPr lang="zh-CN" altLang="en-US">
                <a:ea typeface="宋体" panose="02010600030101010101" pitchFamily="2" charset="-122"/>
              </a:rPr>
              <a:t>应用</a:t>
            </a:r>
            <a:r>
              <a:rPr lang="en-US" altLang="zh-CN">
                <a:ea typeface="宋体" panose="02010600030101010101" pitchFamily="2" charset="-122"/>
              </a:rPr>
              <a:t>(2/4) – </a:t>
            </a:r>
            <a:r>
              <a:rPr lang="zh-CN" altLang="en-US">
                <a:ea typeface="宋体" panose="02010600030101010101" pitchFamily="2" charset="-122"/>
              </a:rPr>
              <a:t>大型</a:t>
            </a:r>
            <a:r>
              <a:rPr lang="en-US" altLang="zh-CN">
                <a:ea typeface="宋体" panose="02010600030101010101" pitchFamily="2" charset="-122"/>
              </a:rPr>
              <a:t>/</a:t>
            </a:r>
            <a:r>
              <a:rPr lang="zh-CN" altLang="en-US">
                <a:ea typeface="宋体" panose="02010600030101010101" pitchFamily="2" charset="-122"/>
              </a:rPr>
              <a:t>跨地域项目</a:t>
            </a:r>
          </a:p>
        </p:txBody>
      </p:sp>
      <p:sp>
        <p:nvSpPr>
          <p:cNvPr id="200708" name="Rectangle 11">
            <a:extLst>
              <a:ext uri="{FF2B5EF4-FFF2-40B4-BE49-F238E27FC236}">
                <a16:creationId xmlns:a16="http://schemas.microsoft.com/office/drawing/2014/main" id="{F9472C8C-2E6B-DA47-A8A3-1C185A846339}"/>
              </a:ext>
            </a:extLst>
          </p:cNvPr>
          <p:cNvSpPr>
            <a:spLocks noGrp="1"/>
          </p:cNvSpPr>
          <p:nvPr>
            <p:ph type="body" idx="1"/>
          </p:nvPr>
        </p:nvSpPr>
        <p:spPr bwMode="auto">
          <a:xfrm>
            <a:off x="349250" y="1214438"/>
            <a:ext cx="8509000" cy="4911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Char char="u"/>
            </a:pPr>
            <a:r>
              <a:rPr lang="en-US" altLang="zh-CN" sz="2400"/>
              <a:t>6</a:t>
            </a:r>
            <a:r>
              <a:rPr lang="zh-CN" altLang="en-US" sz="2400"/>
              <a:t>到</a:t>
            </a:r>
            <a:r>
              <a:rPr lang="en-US" altLang="zh-CN" sz="2400"/>
              <a:t>10</a:t>
            </a:r>
            <a:r>
              <a:rPr lang="zh-CN" altLang="en-US" sz="2400"/>
              <a:t>人在同一房间进行工作时，</a:t>
            </a:r>
            <a:r>
              <a:rPr lang="en-US" altLang="zh-CN" sz="2400"/>
              <a:t>Scrum</a:t>
            </a:r>
            <a:r>
              <a:rPr lang="zh-CN" altLang="en-US" sz="2400"/>
              <a:t>能够发挥最大效用</a:t>
            </a:r>
            <a:r>
              <a:rPr lang="en-US" altLang="zh-CN" sz="2400"/>
              <a:t>.</a:t>
            </a:r>
          </a:p>
          <a:p>
            <a:pPr eaLnBrk="1" hangingPunct="1">
              <a:buFont typeface="Wingdings" pitchFamily="2" charset="2"/>
              <a:buChar char="u"/>
            </a:pPr>
            <a:r>
              <a:rPr lang="en-US" altLang="zh-CN" sz="2400"/>
              <a:t>Scrum</a:t>
            </a:r>
            <a:r>
              <a:rPr lang="zh-CN" altLang="en-US" sz="2400"/>
              <a:t>也可应用在大型的跨地域的项目</a:t>
            </a:r>
            <a:r>
              <a:rPr lang="en-US" altLang="zh-CN" sz="2400"/>
              <a:t>.</a:t>
            </a:r>
          </a:p>
          <a:p>
            <a:pPr eaLnBrk="1" hangingPunct="1">
              <a:buFont typeface="Wingdings" pitchFamily="2" charset="2"/>
              <a:buChar char="u"/>
            </a:pPr>
            <a:r>
              <a:rPr lang="zh-CN" altLang="en-US" sz="2400"/>
              <a:t>一些指导原则</a:t>
            </a:r>
            <a:r>
              <a:rPr lang="en-US" altLang="zh-CN" sz="2400"/>
              <a:t>:</a:t>
            </a:r>
          </a:p>
          <a:p>
            <a:pPr lvl="1" eaLnBrk="1" hangingPunct="1">
              <a:buFont typeface="Wingdings" pitchFamily="2" charset="2"/>
              <a:buChar char="Ø"/>
            </a:pPr>
            <a:r>
              <a:rPr lang="zh-CN" altLang="en-GB" sz="2000"/>
              <a:t>将大的项目分成多个团队，每个团队</a:t>
            </a:r>
            <a:r>
              <a:rPr lang="en-GB" altLang="zh-CN" sz="2000"/>
              <a:t>6</a:t>
            </a:r>
            <a:r>
              <a:rPr lang="zh-CN" altLang="en-GB" sz="2000"/>
              <a:t>到</a:t>
            </a:r>
            <a:r>
              <a:rPr lang="en-GB" altLang="zh-CN" sz="2000"/>
              <a:t>10</a:t>
            </a:r>
            <a:r>
              <a:rPr lang="zh-CN" altLang="en-GB" sz="2000"/>
              <a:t>人，有各自的</a:t>
            </a:r>
            <a:r>
              <a:rPr lang="en-GB" altLang="zh-CN" sz="2000"/>
              <a:t>Scrum Master. </a:t>
            </a:r>
          </a:p>
          <a:p>
            <a:pPr lvl="1" eaLnBrk="1" hangingPunct="1">
              <a:buFont typeface="Wingdings" pitchFamily="2" charset="2"/>
              <a:buChar char="Ø"/>
            </a:pPr>
            <a:r>
              <a:rPr lang="zh-CN" altLang="en-GB" sz="2000"/>
              <a:t>对跨地域的项目，尽量不要把一个</a:t>
            </a:r>
            <a:r>
              <a:rPr lang="en-GB" altLang="zh-CN" sz="2000"/>
              <a:t>Scrum</a:t>
            </a:r>
            <a:r>
              <a:rPr lang="zh-CN" altLang="en-GB" sz="2000"/>
              <a:t>团队分到多个地方，一个</a:t>
            </a:r>
            <a:r>
              <a:rPr lang="en-GB" altLang="zh-CN" sz="2000"/>
              <a:t>Scrum</a:t>
            </a:r>
            <a:r>
              <a:rPr lang="zh-CN" altLang="en-GB" sz="2000"/>
              <a:t>团队就在一个地方，有自己的</a:t>
            </a:r>
            <a:r>
              <a:rPr lang="en-GB" altLang="zh-CN" sz="2000"/>
              <a:t>Scrum Master.</a:t>
            </a:r>
          </a:p>
          <a:p>
            <a:pPr lvl="1" eaLnBrk="1" hangingPunct="1">
              <a:buFont typeface="Wingdings" pitchFamily="2" charset="2"/>
              <a:buChar char="Ø"/>
            </a:pPr>
            <a:r>
              <a:rPr lang="zh-CN" altLang="en-GB" sz="2000"/>
              <a:t>但是，如果团队的跨地域是不可避免的，可以使用</a:t>
            </a:r>
            <a:r>
              <a:rPr lang="zh-CN" altLang="en-US" sz="2000"/>
              <a:t>网络工具</a:t>
            </a:r>
            <a:r>
              <a:rPr lang="zh-CN" altLang="en-GB" sz="2000"/>
              <a:t>远程召开</a:t>
            </a:r>
            <a:r>
              <a:rPr lang="en-GB" altLang="zh-CN" sz="2000"/>
              <a:t>Scrum</a:t>
            </a:r>
            <a:r>
              <a:rPr lang="zh-CN" altLang="en-GB" sz="2000"/>
              <a:t>例会</a:t>
            </a:r>
            <a:r>
              <a:rPr lang="en-GB" altLang="zh-CN" sz="2000"/>
              <a:t>.</a:t>
            </a:r>
          </a:p>
          <a:p>
            <a:pPr lvl="1" eaLnBrk="1" hangingPunct="1">
              <a:buFont typeface="Wingdings" pitchFamily="2" charset="2"/>
              <a:buChar char="Ø"/>
            </a:pPr>
            <a:r>
              <a:rPr lang="zh-CN" altLang="en-GB" sz="2000"/>
              <a:t>划分团队时，团队之间应该有一个“自然界面”</a:t>
            </a:r>
            <a:r>
              <a:rPr lang="en-GB" altLang="zh-CN" sz="2000"/>
              <a:t> </a:t>
            </a:r>
            <a:r>
              <a:rPr lang="zh-CN" altLang="en-GB" sz="2000"/>
              <a:t>，如为避免混乱，不同的团队负责产品的不同部分</a:t>
            </a:r>
            <a:r>
              <a:rPr lang="en-GB" altLang="zh-CN" sz="2000"/>
              <a:t>.</a:t>
            </a:r>
          </a:p>
          <a:p>
            <a:pPr lvl="1" eaLnBrk="1" hangingPunct="1">
              <a:buFont typeface="Wingdings" pitchFamily="2" charset="2"/>
              <a:buChar char="Ø"/>
            </a:pPr>
            <a:r>
              <a:rPr lang="zh-CN" altLang="en-GB" sz="2000"/>
              <a:t>对于整个项目</a:t>
            </a:r>
            <a:r>
              <a:rPr lang="en-GB" altLang="zh-CN" sz="2000"/>
              <a:t>/</a:t>
            </a:r>
            <a:r>
              <a:rPr lang="zh-CN" altLang="en-GB" sz="2000"/>
              <a:t>产品：一个产品</a:t>
            </a:r>
            <a:r>
              <a:rPr lang="en-GB" altLang="zh-CN" sz="2000"/>
              <a:t>/</a:t>
            </a:r>
            <a:r>
              <a:rPr lang="zh-CN" altLang="en-GB" sz="2000"/>
              <a:t>项目只能有一个产品所有者和产品需求清单</a:t>
            </a:r>
            <a:r>
              <a:rPr lang="en-GB" altLang="zh-CN" sz="2000"/>
              <a:t>.</a:t>
            </a:r>
          </a:p>
          <a:p>
            <a:pPr lvl="1" eaLnBrk="1" hangingPunct="1">
              <a:buFont typeface="Wingdings" pitchFamily="2" charset="2"/>
              <a:buChar char="Ø"/>
            </a:pPr>
            <a:r>
              <a:rPr lang="zh-CN" altLang="en-GB" sz="2000"/>
              <a:t>团队之间的协调利用</a:t>
            </a:r>
            <a:r>
              <a:rPr lang="en-GB" altLang="zh-CN" sz="2000"/>
              <a:t>Scrum of Scrums</a:t>
            </a:r>
            <a:r>
              <a:rPr lang="zh-CN" altLang="en-GB" sz="2000"/>
              <a:t>方法</a:t>
            </a:r>
            <a:endParaRPr lang="en-US" altLang="zh-CN" sz="2000"/>
          </a:p>
        </p:txBody>
      </p:sp>
    </p:spTree>
  </p:cSld>
  <p:clrMapOvr>
    <a:masterClrMapping/>
  </p:clrMapOvr>
  <p:transition spd="slow"/>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3">
            <a:extLst>
              <a:ext uri="{FF2B5EF4-FFF2-40B4-BE49-F238E27FC236}">
                <a16:creationId xmlns:a16="http://schemas.microsoft.com/office/drawing/2014/main" id="{FBE9B37D-63EA-4544-88AF-0697F8307C8E}"/>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F0546788-420A-644E-9909-5CED9A10A576}" type="slidenum">
              <a:rPr kumimoji="0" lang="en-GB" altLang="zh-CN" b="0">
                <a:solidFill>
                  <a:srgbClr val="FFFFFF"/>
                </a:solidFill>
                <a:latin typeface="Gulim" panose="020B0600000101010101" pitchFamily="34" charset="-127"/>
                <a:ea typeface="Gulim" panose="020B0600000101010101" pitchFamily="34" charset="-127"/>
              </a:rPr>
              <a:pPr eaLnBrk="1" hangingPunct="1"/>
              <a:t>187</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201731" name="Rectangle 19">
            <a:extLst>
              <a:ext uri="{FF2B5EF4-FFF2-40B4-BE49-F238E27FC236}">
                <a16:creationId xmlns:a16="http://schemas.microsoft.com/office/drawing/2014/main" id="{B971D293-4D49-0249-BE41-FB1170553BD9}"/>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6.2 </a:t>
            </a:r>
            <a:r>
              <a:rPr lang="zh-CN" altLang="en-US">
                <a:ea typeface="宋体" panose="02010600030101010101" pitchFamily="2" charset="-122"/>
              </a:rPr>
              <a:t>应用</a:t>
            </a:r>
            <a:r>
              <a:rPr lang="en-US" altLang="zh-CN">
                <a:ea typeface="宋体" panose="02010600030101010101" pitchFamily="2" charset="-122"/>
              </a:rPr>
              <a:t>(3/4) - Scrum of Scrums</a:t>
            </a:r>
          </a:p>
        </p:txBody>
      </p:sp>
      <p:pic>
        <p:nvPicPr>
          <p:cNvPr id="201732" name="Picture 3" descr="daily scrum">
            <a:extLst>
              <a:ext uri="{FF2B5EF4-FFF2-40B4-BE49-F238E27FC236}">
                <a16:creationId xmlns:a16="http://schemas.microsoft.com/office/drawing/2014/main" id="{37B11FA5-ED9C-8845-B26B-66F5044AFD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863" y="3416300"/>
            <a:ext cx="146367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733" name="Text Box 4">
            <a:extLst>
              <a:ext uri="{FF2B5EF4-FFF2-40B4-BE49-F238E27FC236}">
                <a16:creationId xmlns:a16="http://schemas.microsoft.com/office/drawing/2014/main" id="{3D0EB82F-D340-2045-A8D0-5D5E6EF7FE0E}"/>
              </a:ext>
            </a:extLst>
          </p:cNvPr>
          <p:cNvSpPr txBox="1">
            <a:spLocks noChangeArrowheads="1"/>
          </p:cNvSpPr>
          <p:nvPr/>
        </p:nvSpPr>
        <p:spPr bwMode="auto">
          <a:xfrm>
            <a:off x="1454150" y="4632325"/>
            <a:ext cx="12144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en-US" altLang="zh-CN" sz="1400">
                <a:latin typeface="Arial" panose="020B0604020202020204" pitchFamily="34" charset="0"/>
              </a:rPr>
              <a:t>Scrum Team</a:t>
            </a:r>
          </a:p>
          <a:p>
            <a:pPr algn="ctr" eaLnBrk="1" hangingPunct="1"/>
            <a:r>
              <a:rPr lang="en-US" altLang="zh-CN" sz="1400">
                <a:latin typeface="Arial" panose="020B0604020202020204" pitchFamily="34" charset="0"/>
              </a:rPr>
              <a:t>6-10 persons</a:t>
            </a:r>
          </a:p>
        </p:txBody>
      </p:sp>
      <p:pic>
        <p:nvPicPr>
          <p:cNvPr id="201734" name="Picture 5" descr="daily scrum">
            <a:extLst>
              <a:ext uri="{FF2B5EF4-FFF2-40B4-BE49-F238E27FC236}">
                <a16:creationId xmlns:a16="http://schemas.microsoft.com/office/drawing/2014/main" id="{25A90D10-3702-D94C-AFBD-F3BE54EBAA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6138" y="3406775"/>
            <a:ext cx="146367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735" name="Text Box 6">
            <a:extLst>
              <a:ext uri="{FF2B5EF4-FFF2-40B4-BE49-F238E27FC236}">
                <a16:creationId xmlns:a16="http://schemas.microsoft.com/office/drawing/2014/main" id="{A3E943E8-99AB-2B48-8E8F-B39FBE7C6F38}"/>
              </a:ext>
            </a:extLst>
          </p:cNvPr>
          <p:cNvSpPr txBox="1">
            <a:spLocks noChangeArrowheads="1"/>
          </p:cNvSpPr>
          <p:nvPr/>
        </p:nvSpPr>
        <p:spPr bwMode="auto">
          <a:xfrm>
            <a:off x="3432175" y="4622800"/>
            <a:ext cx="12144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en-US" altLang="zh-CN" sz="1400">
                <a:latin typeface="Arial" panose="020B0604020202020204" pitchFamily="34" charset="0"/>
              </a:rPr>
              <a:t>Scrum Team</a:t>
            </a:r>
          </a:p>
          <a:p>
            <a:pPr algn="ctr" eaLnBrk="1" hangingPunct="1"/>
            <a:r>
              <a:rPr lang="en-US" altLang="zh-CN" sz="1400">
                <a:latin typeface="Arial" panose="020B0604020202020204" pitchFamily="34" charset="0"/>
              </a:rPr>
              <a:t>6-10 persons</a:t>
            </a:r>
          </a:p>
        </p:txBody>
      </p:sp>
      <p:pic>
        <p:nvPicPr>
          <p:cNvPr id="201736" name="Picture 7" descr="daily scrum">
            <a:extLst>
              <a:ext uri="{FF2B5EF4-FFF2-40B4-BE49-F238E27FC236}">
                <a16:creationId xmlns:a16="http://schemas.microsoft.com/office/drawing/2014/main" id="{5719D8BB-E050-3C43-8750-E3138D449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1450" y="3386138"/>
            <a:ext cx="146367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737" name="Text Box 8">
            <a:extLst>
              <a:ext uri="{FF2B5EF4-FFF2-40B4-BE49-F238E27FC236}">
                <a16:creationId xmlns:a16="http://schemas.microsoft.com/office/drawing/2014/main" id="{F031B019-CA56-E64D-BE1C-4A76EF1D616C}"/>
              </a:ext>
            </a:extLst>
          </p:cNvPr>
          <p:cNvSpPr txBox="1">
            <a:spLocks noChangeArrowheads="1"/>
          </p:cNvSpPr>
          <p:nvPr/>
        </p:nvSpPr>
        <p:spPr bwMode="auto">
          <a:xfrm>
            <a:off x="5297488" y="4602163"/>
            <a:ext cx="121443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en-US" altLang="zh-CN" sz="1400">
                <a:latin typeface="Arial" panose="020B0604020202020204" pitchFamily="34" charset="0"/>
              </a:rPr>
              <a:t>Scrum Team</a:t>
            </a:r>
          </a:p>
          <a:p>
            <a:pPr algn="ctr" eaLnBrk="1" hangingPunct="1"/>
            <a:r>
              <a:rPr lang="en-US" altLang="zh-CN" sz="1400">
                <a:latin typeface="Arial" panose="020B0604020202020204" pitchFamily="34" charset="0"/>
              </a:rPr>
              <a:t>6-10 persons</a:t>
            </a:r>
          </a:p>
        </p:txBody>
      </p:sp>
      <p:pic>
        <p:nvPicPr>
          <p:cNvPr id="201738" name="Picture 9" descr="daily scrum">
            <a:extLst>
              <a:ext uri="{FF2B5EF4-FFF2-40B4-BE49-F238E27FC236}">
                <a16:creationId xmlns:a16="http://schemas.microsoft.com/office/drawing/2014/main" id="{5B6D78F1-AECD-474B-819E-96D9E753EB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6775" y="1354138"/>
            <a:ext cx="146367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739" name="Line 10">
            <a:extLst>
              <a:ext uri="{FF2B5EF4-FFF2-40B4-BE49-F238E27FC236}">
                <a16:creationId xmlns:a16="http://schemas.microsoft.com/office/drawing/2014/main" id="{33DDBD4B-A245-2A4A-A2B5-99F52FABB880}"/>
              </a:ext>
            </a:extLst>
          </p:cNvPr>
          <p:cNvSpPr>
            <a:spLocks noChangeShapeType="1"/>
          </p:cNvSpPr>
          <p:nvPr/>
        </p:nvSpPr>
        <p:spPr bwMode="auto">
          <a:xfrm flipV="1">
            <a:off x="2360613" y="2587625"/>
            <a:ext cx="1330325" cy="1004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01740" name="Line 11">
            <a:extLst>
              <a:ext uri="{FF2B5EF4-FFF2-40B4-BE49-F238E27FC236}">
                <a16:creationId xmlns:a16="http://schemas.microsoft.com/office/drawing/2014/main" id="{A8ACFB08-46BC-8842-9468-13B6F62DDBEA}"/>
              </a:ext>
            </a:extLst>
          </p:cNvPr>
          <p:cNvSpPr>
            <a:spLocks noChangeShapeType="1"/>
          </p:cNvSpPr>
          <p:nvPr/>
        </p:nvSpPr>
        <p:spPr bwMode="auto">
          <a:xfrm flipH="1" flipV="1">
            <a:off x="4067175" y="2670175"/>
            <a:ext cx="7938" cy="10683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01741" name="Line 12">
            <a:extLst>
              <a:ext uri="{FF2B5EF4-FFF2-40B4-BE49-F238E27FC236}">
                <a16:creationId xmlns:a16="http://schemas.microsoft.com/office/drawing/2014/main" id="{52939F6D-3C6F-AF4C-99DB-2882ED28AA8B}"/>
              </a:ext>
            </a:extLst>
          </p:cNvPr>
          <p:cNvSpPr>
            <a:spLocks noChangeShapeType="1"/>
          </p:cNvSpPr>
          <p:nvPr/>
        </p:nvSpPr>
        <p:spPr bwMode="auto">
          <a:xfrm flipH="1" flipV="1">
            <a:off x="4581525" y="2652713"/>
            <a:ext cx="1322388" cy="1127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01742" name="Text Box 13">
            <a:extLst>
              <a:ext uri="{FF2B5EF4-FFF2-40B4-BE49-F238E27FC236}">
                <a16:creationId xmlns:a16="http://schemas.microsoft.com/office/drawing/2014/main" id="{7D465A94-AB3E-D04B-B375-5002D5B5334C}"/>
              </a:ext>
            </a:extLst>
          </p:cNvPr>
          <p:cNvSpPr txBox="1">
            <a:spLocks noChangeArrowheads="1"/>
          </p:cNvSpPr>
          <p:nvPr/>
        </p:nvSpPr>
        <p:spPr bwMode="auto">
          <a:xfrm>
            <a:off x="4849813" y="1577975"/>
            <a:ext cx="2662237"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400">
                <a:latin typeface="Arial" panose="020B0604020202020204" pitchFamily="34" charset="0"/>
              </a:rPr>
              <a:t>Scrum of Scrums</a:t>
            </a:r>
          </a:p>
          <a:p>
            <a:pPr eaLnBrk="1" hangingPunct="1"/>
            <a:r>
              <a:rPr lang="en-US" altLang="zh-CN" sz="1400">
                <a:latin typeface="Arial" panose="020B0604020202020204" pitchFamily="34" charset="0"/>
              </a:rPr>
              <a:t>“Scrum on Team Level”</a:t>
            </a:r>
          </a:p>
          <a:p>
            <a:pPr eaLnBrk="1" hangingPunct="1"/>
            <a:r>
              <a:rPr lang="en-US" altLang="zh-CN" sz="1400">
                <a:latin typeface="Arial" panose="020B0604020202020204" pitchFamily="34" charset="0"/>
              </a:rPr>
              <a:t>1-3 times / week, or on demand</a:t>
            </a:r>
          </a:p>
        </p:txBody>
      </p:sp>
      <p:sp>
        <p:nvSpPr>
          <p:cNvPr id="201743" name="Text Box 14">
            <a:extLst>
              <a:ext uri="{FF2B5EF4-FFF2-40B4-BE49-F238E27FC236}">
                <a16:creationId xmlns:a16="http://schemas.microsoft.com/office/drawing/2014/main" id="{17D9BD70-7F9D-6A45-8812-8A7ED2DCD17C}"/>
              </a:ext>
            </a:extLst>
          </p:cNvPr>
          <p:cNvSpPr txBox="1">
            <a:spLocks noChangeArrowheads="1"/>
          </p:cNvSpPr>
          <p:nvPr/>
        </p:nvSpPr>
        <p:spPr bwMode="auto">
          <a:xfrm>
            <a:off x="5397500" y="2711450"/>
            <a:ext cx="243681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200">
                <a:latin typeface="Arial" panose="020B0604020202020204" pitchFamily="34" charset="0"/>
              </a:rPr>
              <a:t>Each team represented</a:t>
            </a:r>
          </a:p>
          <a:p>
            <a:pPr eaLnBrk="1" hangingPunct="1"/>
            <a:r>
              <a:rPr lang="en-US" altLang="zh-CN" sz="1200">
                <a:latin typeface="Arial" panose="020B0604020202020204" pitchFamily="34" charset="0"/>
              </a:rPr>
              <a:t>by dedicated persons </a:t>
            </a:r>
          </a:p>
          <a:p>
            <a:pPr eaLnBrk="1" hangingPunct="1"/>
            <a:r>
              <a:rPr lang="en-US" altLang="zh-CN" sz="1200">
                <a:latin typeface="Arial" panose="020B0604020202020204" pitchFamily="34" charset="0"/>
              </a:rPr>
              <a:t>(only one if no issues to escalate)</a:t>
            </a:r>
          </a:p>
        </p:txBody>
      </p:sp>
      <p:sp>
        <p:nvSpPr>
          <p:cNvPr id="201744" name="Text Box 15">
            <a:extLst>
              <a:ext uri="{FF2B5EF4-FFF2-40B4-BE49-F238E27FC236}">
                <a16:creationId xmlns:a16="http://schemas.microsoft.com/office/drawing/2014/main" id="{D7EE013F-DC77-304A-A092-B37057516BA5}"/>
              </a:ext>
            </a:extLst>
          </p:cNvPr>
          <p:cNvSpPr txBox="1">
            <a:spLocks noChangeArrowheads="1"/>
          </p:cNvSpPr>
          <p:nvPr/>
        </p:nvSpPr>
        <p:spPr bwMode="auto">
          <a:xfrm>
            <a:off x="503238" y="5157788"/>
            <a:ext cx="864076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Tx/>
              <a:buChar char="•"/>
            </a:pPr>
            <a:r>
              <a:rPr lang="en-US" altLang="zh-CN" sz="1200">
                <a:latin typeface="Arial" panose="020B0604020202020204" pitchFamily="34" charset="0"/>
              </a:rPr>
              <a:t>Project divided to Scrum teams based on project size or geographical location</a:t>
            </a:r>
          </a:p>
          <a:p>
            <a:pPr eaLnBrk="1" hangingPunct="1">
              <a:buFontTx/>
              <a:buChar char="•"/>
            </a:pPr>
            <a:r>
              <a:rPr lang="en-US" altLang="zh-CN" sz="1200">
                <a:latin typeface="Arial" panose="020B0604020202020204" pitchFamily="34" charset="0"/>
              </a:rPr>
              <a:t>Scrum Teams have Daily Scrum meetings, Scrum of Scrums can be held less frequently.</a:t>
            </a:r>
          </a:p>
          <a:p>
            <a:pPr eaLnBrk="1" hangingPunct="1">
              <a:buFontTx/>
              <a:buChar char="•"/>
            </a:pPr>
            <a:r>
              <a:rPr lang="en-US" altLang="zh-CN" sz="1200">
                <a:latin typeface="Arial" panose="020B0604020202020204" pitchFamily="34" charset="0"/>
              </a:rPr>
              <a:t>Tele and video conferencing utilized as needed.</a:t>
            </a:r>
          </a:p>
        </p:txBody>
      </p:sp>
    </p:spTree>
  </p:cSld>
  <p:clrMapOvr>
    <a:masterClrMapping/>
  </p:clrMapOvr>
  <p:transition spd="slow"/>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4">
            <a:extLst>
              <a:ext uri="{FF2B5EF4-FFF2-40B4-BE49-F238E27FC236}">
                <a16:creationId xmlns:a16="http://schemas.microsoft.com/office/drawing/2014/main" id="{AB8F5005-41E0-2749-A2EB-0D07169E1579}"/>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DEF57567-EB8D-E74D-B890-4D53C39FB356}" type="slidenum">
              <a:rPr kumimoji="0" lang="en-GB" altLang="zh-CN" b="0">
                <a:solidFill>
                  <a:srgbClr val="FFFFFF"/>
                </a:solidFill>
                <a:latin typeface="Gulim" panose="020B0600000101010101" pitchFamily="34" charset="-127"/>
                <a:ea typeface="Gulim" panose="020B0600000101010101" pitchFamily="34" charset="-127"/>
              </a:rPr>
              <a:pPr eaLnBrk="1" hangingPunct="1"/>
              <a:t>188</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202755" name="Rectangle 12">
            <a:extLst>
              <a:ext uri="{FF2B5EF4-FFF2-40B4-BE49-F238E27FC236}">
                <a16:creationId xmlns:a16="http://schemas.microsoft.com/office/drawing/2014/main" id="{9E249ADD-201C-984E-9FC8-1FB94CE7F954}"/>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6.2 </a:t>
            </a:r>
            <a:r>
              <a:rPr lang="zh-CN" altLang="en-US">
                <a:ea typeface="宋体" panose="02010600030101010101" pitchFamily="2" charset="-122"/>
              </a:rPr>
              <a:t>应用</a:t>
            </a:r>
            <a:r>
              <a:rPr lang="en-US" altLang="zh-CN">
                <a:ea typeface="宋体" panose="02010600030101010101" pitchFamily="2" charset="-122"/>
              </a:rPr>
              <a:t>(4/4) – </a:t>
            </a:r>
            <a:r>
              <a:rPr lang="zh-CN" altLang="en-US">
                <a:ea typeface="宋体" panose="02010600030101010101" pitchFamily="2" charset="-122"/>
              </a:rPr>
              <a:t>固定价格的项目</a:t>
            </a:r>
          </a:p>
        </p:txBody>
      </p:sp>
      <p:sp>
        <p:nvSpPr>
          <p:cNvPr id="202756" name="Rectangle 13">
            <a:extLst>
              <a:ext uri="{FF2B5EF4-FFF2-40B4-BE49-F238E27FC236}">
                <a16:creationId xmlns:a16="http://schemas.microsoft.com/office/drawing/2014/main" id="{9AF7CBA0-4D33-D948-86FF-9D7D9D4650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Char char="u"/>
            </a:pPr>
            <a:r>
              <a:rPr lang="en-US" altLang="zh-CN" sz="2800"/>
              <a:t>Scrum </a:t>
            </a:r>
            <a:r>
              <a:rPr lang="zh-CN" altLang="en-US" sz="2800"/>
              <a:t>不鼓励固定价格的项目</a:t>
            </a:r>
          </a:p>
          <a:p>
            <a:pPr lvl="1" eaLnBrk="1" hangingPunct="1">
              <a:buFont typeface="Wingdings" pitchFamily="2" charset="2"/>
              <a:buChar char="Ø"/>
            </a:pPr>
            <a:r>
              <a:rPr lang="zh-CN" altLang="en-US" sz="2400"/>
              <a:t>每次迭代时进行项目预算</a:t>
            </a:r>
            <a:r>
              <a:rPr lang="en-US" altLang="zh-CN" sz="2400"/>
              <a:t>, </a:t>
            </a:r>
            <a:r>
              <a:rPr lang="zh-CN" altLang="en-US" sz="2400"/>
              <a:t>产品需求清单可以根据当前的优先级进行调整</a:t>
            </a:r>
            <a:r>
              <a:rPr lang="en-US" altLang="zh-CN" sz="2400"/>
              <a:t>.</a:t>
            </a:r>
          </a:p>
          <a:p>
            <a:pPr eaLnBrk="1" hangingPunct="1">
              <a:buFont typeface="Wingdings" pitchFamily="2" charset="2"/>
              <a:buChar char="u"/>
            </a:pPr>
            <a:r>
              <a:rPr lang="zh-CN" altLang="en-US" sz="2800"/>
              <a:t>某些项目中</a:t>
            </a:r>
            <a:r>
              <a:rPr lang="en-US" altLang="zh-CN" sz="2800"/>
              <a:t>, </a:t>
            </a:r>
            <a:r>
              <a:rPr lang="zh-CN" altLang="en-US" sz="2800"/>
              <a:t>客户需要我们对整个项目给一个报价或者预算</a:t>
            </a:r>
            <a:r>
              <a:rPr lang="en-US" altLang="zh-CN" sz="2800"/>
              <a:t>.</a:t>
            </a:r>
          </a:p>
          <a:p>
            <a:pPr eaLnBrk="1" hangingPunct="1">
              <a:buFont typeface="Wingdings" pitchFamily="2" charset="2"/>
              <a:buChar char="u"/>
            </a:pPr>
            <a:r>
              <a:rPr lang="zh-CN" altLang="en-US" sz="2800">
                <a:sym typeface="Wingdings" pitchFamily="2" charset="2"/>
              </a:rPr>
              <a:t>价格固定限制了灵活性 </a:t>
            </a:r>
            <a:r>
              <a:rPr lang="en-US" altLang="zh-CN" sz="2800">
                <a:sym typeface="Wingdings" pitchFamily="2" charset="2"/>
              </a:rPr>
              <a:t>(</a:t>
            </a:r>
            <a:r>
              <a:rPr lang="zh-CN" altLang="en-US" sz="2800">
                <a:sym typeface="Wingdings" pitchFamily="2" charset="2"/>
              </a:rPr>
              <a:t>对变化的响应</a:t>
            </a:r>
            <a:r>
              <a:rPr lang="en-US" altLang="zh-CN" sz="2800">
                <a:sym typeface="Wingdings" pitchFamily="2" charset="2"/>
              </a:rPr>
              <a:t>):</a:t>
            </a:r>
            <a:endParaRPr lang="zh-CN" altLang="en-US" sz="2800">
              <a:sym typeface="Wingdings" pitchFamily="2" charset="2"/>
            </a:endParaRPr>
          </a:p>
          <a:p>
            <a:pPr eaLnBrk="1" hangingPunct="1">
              <a:buFont typeface="Wingdings" pitchFamily="2" charset="2"/>
              <a:buChar char="u"/>
            </a:pPr>
            <a:r>
              <a:rPr lang="zh-CN" altLang="en-US" sz="2800">
                <a:sym typeface="Wingdings" pitchFamily="2" charset="2"/>
              </a:rPr>
              <a:t>仍然可以使用</a:t>
            </a:r>
            <a:r>
              <a:rPr lang="en-US" altLang="zh-CN" sz="2800">
                <a:sym typeface="Wingdings" pitchFamily="2" charset="2"/>
              </a:rPr>
              <a:t>Scrum</a:t>
            </a:r>
            <a:r>
              <a:rPr lang="zh-CN" altLang="en-US" sz="2800">
                <a:sym typeface="Wingdings" pitchFamily="2" charset="2"/>
              </a:rPr>
              <a:t>，并从中获益</a:t>
            </a:r>
          </a:p>
        </p:txBody>
      </p:sp>
    </p:spTree>
  </p:cSld>
  <p:clrMapOvr>
    <a:masterClrMapping/>
  </p:clrMapOvr>
  <p:transition spd="slow"/>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A3347F-FA6F-074F-9C42-542D9311E07F}"/>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5D114750-FF37-9A4C-8825-B9F8D1AB6B4C}" type="slidenum">
              <a:rPr kumimoji="0" lang="en-US" altLang="ko-KR" b="0">
                <a:solidFill>
                  <a:srgbClr val="FFFFFF"/>
                </a:solidFill>
                <a:latin typeface="Gulim" panose="020B0600000101010101" pitchFamily="34" charset="-127"/>
                <a:ea typeface="Gulim" panose="020B0600000101010101" pitchFamily="34" charset="-127"/>
              </a:rPr>
              <a:pPr eaLnBrk="1" hangingPunct="1"/>
              <a:t>189</a:t>
            </a:fld>
            <a:endParaRPr kumimoji="0" lang="en-US" altLang="ko-KR" b="0">
              <a:solidFill>
                <a:srgbClr val="FFFFFF"/>
              </a:solidFill>
              <a:latin typeface="Gulim" panose="020B0600000101010101" pitchFamily="34" charset="-127"/>
              <a:ea typeface="Gulim" panose="020B0600000101010101" pitchFamily="34" charset="-127"/>
            </a:endParaRPr>
          </a:p>
        </p:txBody>
      </p:sp>
      <p:sp>
        <p:nvSpPr>
          <p:cNvPr id="203779" name="TextBox 3">
            <a:extLst>
              <a:ext uri="{FF2B5EF4-FFF2-40B4-BE49-F238E27FC236}">
                <a16:creationId xmlns:a16="http://schemas.microsoft.com/office/drawing/2014/main" id="{097A0B9C-2C06-5B42-80E8-1A6BD4049DB7}"/>
              </a:ext>
            </a:extLst>
          </p:cNvPr>
          <p:cNvSpPr txBox="1">
            <a:spLocks noChangeArrowheads="1"/>
          </p:cNvSpPr>
          <p:nvPr/>
        </p:nvSpPr>
        <p:spPr bwMode="auto">
          <a:xfrm>
            <a:off x="1116013" y="115888"/>
            <a:ext cx="7127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3600">
                <a:solidFill>
                  <a:schemeClr val="bg1"/>
                </a:solidFill>
              </a:rPr>
              <a:t>二、</a:t>
            </a:r>
            <a:r>
              <a:rPr lang="en-US" altLang="zh-CN" sz="3600">
                <a:solidFill>
                  <a:schemeClr val="bg1"/>
                </a:solidFill>
              </a:rPr>
              <a:t>Scrum</a:t>
            </a:r>
            <a:endParaRPr lang="zh-CN" altLang="en-US" sz="3600">
              <a:solidFill>
                <a:schemeClr val="bg1"/>
              </a:solidFill>
            </a:endParaRPr>
          </a:p>
        </p:txBody>
      </p:sp>
      <p:sp>
        <p:nvSpPr>
          <p:cNvPr id="203780" name="TextBox 4">
            <a:extLst>
              <a:ext uri="{FF2B5EF4-FFF2-40B4-BE49-F238E27FC236}">
                <a16:creationId xmlns:a16="http://schemas.microsoft.com/office/drawing/2014/main" id="{DB904075-26FD-7D45-A765-DD0D46B3D46A}"/>
              </a:ext>
            </a:extLst>
          </p:cNvPr>
          <p:cNvSpPr txBox="1">
            <a:spLocks noChangeArrowheads="1"/>
          </p:cNvSpPr>
          <p:nvPr/>
        </p:nvSpPr>
        <p:spPr bwMode="auto">
          <a:xfrm>
            <a:off x="2471738" y="1684338"/>
            <a:ext cx="5040312"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概述</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的角色</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实践和工作产品</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敏捷开发中的估计方法</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测试驱动开发</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应用</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支持工具和模板</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一些常见的误解</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创建团队项目</a:t>
            </a:r>
            <a:endParaRPr lang="en-US" altLang="zh-CN" sz="2400">
              <a:solidFill>
                <a:schemeClr val="tx1"/>
              </a:solidFill>
            </a:endParaRPr>
          </a:p>
        </p:txBody>
      </p:sp>
      <p:sp>
        <p:nvSpPr>
          <p:cNvPr id="4" name="右箭头 3">
            <a:extLst>
              <a:ext uri="{FF2B5EF4-FFF2-40B4-BE49-F238E27FC236}">
                <a16:creationId xmlns:a16="http://schemas.microsoft.com/office/drawing/2014/main" id="{32CB09B7-6377-F549-AABB-E5E17E2C4B63}"/>
              </a:ext>
            </a:extLst>
          </p:cNvPr>
          <p:cNvSpPr/>
          <p:nvPr/>
        </p:nvSpPr>
        <p:spPr bwMode="auto">
          <a:xfrm>
            <a:off x="1908175" y="4437063"/>
            <a:ext cx="508000" cy="50323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
        <p:nvSpPr>
          <p:cNvPr id="203782" name="AutoShape 6">
            <a:extLst>
              <a:ext uri="{FF2B5EF4-FFF2-40B4-BE49-F238E27FC236}">
                <a16:creationId xmlns:a16="http://schemas.microsoft.com/office/drawing/2014/main" id="{29F492A9-0385-904C-A146-BA7B2067FA9B}"/>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02A40D24-A626-3D4C-A233-3C37369526CA}"/>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正确估量项目需要流程的规模</a:t>
            </a:r>
            <a:endParaRPr lang="en-US" altLang="zh-CN">
              <a:ea typeface="宋体" panose="02010600030101010101" pitchFamily="2" charset="-122"/>
            </a:endParaRPr>
          </a:p>
        </p:txBody>
      </p:sp>
      <p:sp>
        <p:nvSpPr>
          <p:cNvPr id="17411" name="Rectangle 3">
            <a:extLst>
              <a:ext uri="{FF2B5EF4-FFF2-40B4-BE49-F238E27FC236}">
                <a16:creationId xmlns:a16="http://schemas.microsoft.com/office/drawing/2014/main" id="{CA961964-2DBB-4B4A-ACAA-AB3EE8BA8EC5}"/>
              </a:ext>
            </a:extLst>
          </p:cNvPr>
          <p:cNvSpPr>
            <a:spLocks noGrp="1" noChangeArrowheads="1"/>
          </p:cNvSpPr>
          <p:nvPr>
            <p:ph type="body" sz="half" idx="1"/>
          </p:nvPr>
        </p:nvSpPr>
        <p:spPr>
          <a:xfrm>
            <a:off x="114300" y="1125538"/>
            <a:ext cx="8629650" cy="5043487"/>
          </a:xfrm>
        </p:spPr>
        <p:txBody>
          <a:bodyPr vert="horz" wrap="square" lIns="91440" tIns="45720" rIns="91440" bIns="45720" numCol="1" anchor="t" anchorCtr="0" compatLnSpc="1">
            <a:prstTxWarp prst="textNoShape">
              <a:avLst/>
            </a:prstTxWarp>
          </a:bodyPr>
          <a:lstStyle/>
          <a:p>
            <a:pPr eaLnBrk="1" hangingPunct="1">
              <a:lnSpc>
                <a:spcPct val="90000"/>
              </a:lnSpc>
            </a:pPr>
            <a:r>
              <a:rPr lang="zh-CN" altLang="en-US" sz="2400" dirty="0">
                <a:latin typeface="黑体" panose="02010609060101010101" pitchFamily="49" charset="-122"/>
                <a:ea typeface="黑体" panose="02010609060101010101" pitchFamily="49" charset="-122"/>
              </a:rPr>
              <a:t>过度复杂的过程并不一定好，因为这样会带来</a:t>
            </a:r>
            <a:r>
              <a:rPr lang="en-US" altLang="zh-CN" sz="2400" dirty="0">
                <a:latin typeface="黑体" panose="02010609060101010101" pitchFamily="49" charset="-122"/>
                <a:ea typeface="黑体" panose="02010609060101010101" pitchFamily="49" charset="-122"/>
              </a:rPr>
              <a:t>:</a:t>
            </a:r>
          </a:p>
          <a:p>
            <a:pPr lvl="1" eaLnBrk="1" hangingPunct="1">
              <a:lnSpc>
                <a:spcPct val="90000"/>
              </a:lnSpc>
            </a:pPr>
            <a:r>
              <a:rPr lang="zh-CN" altLang="en-US" dirty="0">
                <a:latin typeface="黑体" panose="02010609060101010101" pitchFamily="49" charset="-122"/>
                <a:ea typeface="黑体" panose="02010609060101010101" pitchFamily="49" charset="-122"/>
              </a:rPr>
              <a:t>过多的工作成果和细节；</a:t>
            </a:r>
            <a:endParaRPr lang="en-US" altLang="zh-CN" dirty="0">
              <a:latin typeface="黑体" panose="02010609060101010101" pitchFamily="49" charset="-122"/>
              <a:ea typeface="黑体" panose="02010609060101010101" pitchFamily="49" charset="-122"/>
            </a:endParaRPr>
          </a:p>
          <a:p>
            <a:pPr lvl="1" eaLnBrk="1" hangingPunct="1">
              <a:lnSpc>
                <a:spcPct val="90000"/>
              </a:lnSpc>
            </a:pPr>
            <a:r>
              <a:rPr lang="zh-CN" altLang="en-US" dirty="0">
                <a:latin typeface="黑体" panose="02010609060101010101" pitchFamily="49" charset="-122"/>
                <a:ea typeface="黑体" panose="02010609060101010101" pitchFamily="49" charset="-122"/>
              </a:rPr>
              <a:t>更多的模型需要同步；</a:t>
            </a:r>
            <a:endParaRPr lang="en-US" altLang="zh-CN" dirty="0">
              <a:latin typeface="黑体" panose="02010609060101010101" pitchFamily="49" charset="-122"/>
              <a:ea typeface="黑体" panose="02010609060101010101" pitchFamily="49" charset="-122"/>
            </a:endParaRPr>
          </a:p>
          <a:p>
            <a:pPr lvl="1" eaLnBrk="1" hangingPunct="1">
              <a:lnSpc>
                <a:spcPct val="90000"/>
              </a:lnSpc>
            </a:pPr>
            <a:r>
              <a:rPr lang="zh-CN" altLang="en-US" dirty="0">
                <a:latin typeface="黑体" panose="02010609060101010101" pitchFamily="49" charset="-122"/>
                <a:ea typeface="黑体" panose="02010609060101010101" pitchFamily="49" charset="-122"/>
              </a:rPr>
              <a:t>需要更多的外部评审。</a:t>
            </a:r>
            <a:br>
              <a:rPr lang="en-US" altLang="zh-CN" sz="2000" dirty="0">
                <a:latin typeface="黑体" panose="02010609060101010101" pitchFamily="49" charset="-122"/>
                <a:ea typeface="黑体" panose="02010609060101010101" pitchFamily="49" charset="-122"/>
              </a:rPr>
            </a:br>
            <a:endParaRPr lang="en-US" altLang="zh-CN" sz="2000" dirty="0">
              <a:latin typeface="黑体" panose="02010609060101010101" pitchFamily="49" charset="-122"/>
              <a:ea typeface="黑体" panose="02010609060101010101" pitchFamily="49" charset="-122"/>
            </a:endParaRPr>
          </a:p>
          <a:p>
            <a:pPr eaLnBrk="1" hangingPunct="1">
              <a:lnSpc>
                <a:spcPct val="90000"/>
              </a:lnSpc>
            </a:pPr>
            <a:r>
              <a:rPr lang="zh-CN" altLang="en-US" sz="2400" dirty="0">
                <a:solidFill>
                  <a:srgbClr val="FF0000"/>
                </a:solidFill>
                <a:latin typeface="黑体" panose="02010609060101010101" pitchFamily="49" charset="-122"/>
                <a:ea typeface="黑体" panose="02010609060101010101" pitchFamily="49" charset="-122"/>
              </a:rPr>
              <a:t>对于小型的团队，在同一地点工作的，使用熟悉的技术的项目来说，建议使用轻量级的过程。</a:t>
            </a:r>
            <a:endParaRPr lang="en-US" altLang="zh-CN" sz="2400" dirty="0">
              <a:solidFill>
                <a:srgbClr val="FF0000"/>
              </a:solidFill>
              <a:latin typeface="黑体" panose="02010609060101010101" pitchFamily="49" charset="-122"/>
              <a:ea typeface="黑体" panose="02010609060101010101" pitchFamily="49" charset="-122"/>
            </a:endParaRPr>
          </a:p>
          <a:p>
            <a:pPr eaLnBrk="1" hangingPunct="1">
              <a:lnSpc>
                <a:spcPct val="90000"/>
              </a:lnSpc>
              <a:buFont typeface="Wingdings" pitchFamily="2" charset="2"/>
              <a:buNone/>
            </a:pPr>
            <a:endParaRPr lang="en-US" altLang="zh-CN" sz="2400" dirty="0">
              <a:latin typeface="黑体" panose="02010609060101010101" pitchFamily="49" charset="-122"/>
              <a:ea typeface="黑体" panose="02010609060101010101" pitchFamily="49" charset="-122"/>
            </a:endParaRPr>
          </a:p>
          <a:p>
            <a:pPr eaLnBrk="1" hangingPunct="1">
              <a:lnSpc>
                <a:spcPct val="90000"/>
              </a:lnSpc>
            </a:pPr>
            <a:r>
              <a:rPr lang="zh-CN" altLang="en-US" sz="2400" dirty="0">
                <a:latin typeface="黑体" panose="02010609060101010101" pitchFamily="49" charset="-122"/>
                <a:ea typeface="黑体" panose="02010609060101010101" pitchFamily="49" charset="-122"/>
              </a:rPr>
              <a:t>对于一个稍大规模的项目，需要更多的约束。</a:t>
            </a:r>
            <a:br>
              <a:rPr lang="en-US" altLang="zh-CN" sz="2400" dirty="0">
                <a:latin typeface="黑体" panose="02010609060101010101" pitchFamily="49" charset="-122"/>
                <a:ea typeface="黑体" panose="02010609060101010101" pitchFamily="49" charset="-122"/>
              </a:rPr>
            </a:br>
            <a:endParaRPr lang="en-US" altLang="zh-CN" sz="2400" dirty="0">
              <a:latin typeface="黑体" panose="02010609060101010101" pitchFamily="49" charset="-122"/>
              <a:ea typeface="黑体" panose="02010609060101010101" pitchFamily="49" charset="-122"/>
            </a:endParaRPr>
          </a:p>
        </p:txBody>
      </p:sp>
      <p:sp>
        <p:nvSpPr>
          <p:cNvPr id="2" name="文本框 1">
            <a:extLst>
              <a:ext uri="{FF2B5EF4-FFF2-40B4-BE49-F238E27FC236}">
                <a16:creationId xmlns:a16="http://schemas.microsoft.com/office/drawing/2014/main" id="{F3F5BB18-7108-B149-A8BD-A232B87E60BC}"/>
              </a:ext>
            </a:extLst>
          </p:cNvPr>
          <p:cNvSpPr txBox="1"/>
          <p:nvPr/>
        </p:nvSpPr>
        <p:spPr>
          <a:xfrm>
            <a:off x="5292080" y="3647281"/>
            <a:ext cx="2749471" cy="400110"/>
          </a:xfrm>
          <a:prstGeom prst="rect">
            <a:avLst/>
          </a:prstGeom>
          <a:noFill/>
        </p:spPr>
        <p:txBody>
          <a:bodyPr wrap="none" rtlCol="0">
            <a:spAutoFit/>
          </a:bodyPr>
          <a:lstStyle/>
          <a:p>
            <a:pPr algn="l"/>
            <a:r>
              <a:rPr kumimoji="1" lang="zh-CN" altLang="en-US" sz="2000" dirty="0">
                <a:latin typeface="Kaiti SC" panose="02010600040101010101" pitchFamily="2" charset="-122"/>
                <a:ea typeface="Kaiti SC" panose="02010600040101010101" pitchFamily="2" charset="-122"/>
              </a:rPr>
              <a:t>不涉及太复杂的东西。</a:t>
            </a:r>
          </a:p>
        </p:txBody>
      </p:sp>
    </p:spTree>
  </p:cSld>
  <p:clrMapOvr>
    <a:masterClrMapping/>
  </p:clrMapOvr>
  <p:transition spd="slow"/>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3">
            <a:extLst>
              <a:ext uri="{FF2B5EF4-FFF2-40B4-BE49-F238E27FC236}">
                <a16:creationId xmlns:a16="http://schemas.microsoft.com/office/drawing/2014/main" id="{C9B6F43D-ACEA-5A49-869C-60AFB7F871BA}"/>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88B8794C-75D5-FD41-B31D-D86EAC55A9D8}" type="slidenum">
              <a:rPr kumimoji="0" lang="en-GB" altLang="zh-CN" b="0">
                <a:solidFill>
                  <a:srgbClr val="FFFFFF"/>
                </a:solidFill>
                <a:latin typeface="Gulim" panose="020B0600000101010101" pitchFamily="34" charset="-127"/>
                <a:ea typeface="Gulim" panose="020B0600000101010101" pitchFamily="34" charset="-127"/>
              </a:rPr>
              <a:pPr eaLnBrk="1" hangingPunct="1"/>
              <a:t>190</a:t>
            </a:fld>
            <a:endParaRPr kumimoji="0" lang="en-GB" altLang="zh-CN" b="0">
              <a:solidFill>
                <a:srgbClr val="FFFFFF"/>
              </a:solidFill>
              <a:latin typeface="Gulim" panose="020B0600000101010101" pitchFamily="34" charset="-127"/>
              <a:ea typeface="Gulim" panose="020B0600000101010101" pitchFamily="34" charset="-127"/>
            </a:endParaRPr>
          </a:p>
        </p:txBody>
      </p:sp>
      <p:pic>
        <p:nvPicPr>
          <p:cNvPr id="204803" name="Picture 21">
            <a:extLst>
              <a:ext uri="{FF2B5EF4-FFF2-40B4-BE49-F238E27FC236}">
                <a16:creationId xmlns:a16="http://schemas.microsoft.com/office/drawing/2014/main" id="{95811867-3E61-A846-B0AA-56F3C34CB7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2019300"/>
            <a:ext cx="5038725"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04" name="Rectangle 25">
            <a:extLst>
              <a:ext uri="{FF2B5EF4-FFF2-40B4-BE49-F238E27FC236}">
                <a16:creationId xmlns:a16="http://schemas.microsoft.com/office/drawing/2014/main" id="{DBF89529-AB00-6341-9537-490A71425199}"/>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7. </a:t>
            </a:r>
            <a:r>
              <a:rPr lang="zh-CN" altLang="en-US">
                <a:ea typeface="宋体" panose="02010600030101010101" pitchFamily="2" charset="-122"/>
              </a:rPr>
              <a:t>支持工具和模版</a:t>
            </a:r>
            <a:endParaRPr lang="en-US" altLang="zh-CN">
              <a:ea typeface="宋体" panose="02010600030101010101" pitchFamily="2" charset="-122"/>
            </a:endParaRPr>
          </a:p>
        </p:txBody>
      </p:sp>
      <p:sp>
        <p:nvSpPr>
          <p:cNvPr id="204805" name="Text Box 5">
            <a:extLst>
              <a:ext uri="{FF2B5EF4-FFF2-40B4-BE49-F238E27FC236}">
                <a16:creationId xmlns:a16="http://schemas.microsoft.com/office/drawing/2014/main" id="{3AF2FA5C-1681-2246-9188-AE4EFBCE26EB}"/>
              </a:ext>
            </a:extLst>
          </p:cNvPr>
          <p:cNvSpPr txBox="1">
            <a:spLocks noChangeArrowheads="1"/>
          </p:cNvSpPr>
          <p:nvPr/>
        </p:nvSpPr>
        <p:spPr bwMode="auto">
          <a:xfrm>
            <a:off x="1979613" y="1341438"/>
            <a:ext cx="7286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000">
                <a:latin typeface="Arial" panose="020B0604020202020204" pitchFamily="34" charset="0"/>
              </a:rPr>
              <a:t>Tasks not</a:t>
            </a:r>
          </a:p>
          <a:p>
            <a:pPr eaLnBrk="1" hangingPunct="1"/>
            <a:r>
              <a:rPr lang="en-US" altLang="zh-CN" sz="1000">
                <a:latin typeface="Arial" panose="020B0604020202020204" pitchFamily="34" charset="0"/>
              </a:rPr>
              <a:t>started</a:t>
            </a:r>
          </a:p>
        </p:txBody>
      </p:sp>
      <p:sp>
        <p:nvSpPr>
          <p:cNvPr id="204806" name="Line 6">
            <a:extLst>
              <a:ext uri="{FF2B5EF4-FFF2-40B4-BE49-F238E27FC236}">
                <a16:creationId xmlns:a16="http://schemas.microsoft.com/office/drawing/2014/main" id="{72E17675-FEFC-7E40-9AF3-C50EE5E9D625}"/>
              </a:ext>
            </a:extLst>
          </p:cNvPr>
          <p:cNvSpPr>
            <a:spLocks noChangeShapeType="1"/>
          </p:cNvSpPr>
          <p:nvPr/>
        </p:nvSpPr>
        <p:spPr bwMode="auto">
          <a:xfrm>
            <a:off x="2411413" y="1700213"/>
            <a:ext cx="288925" cy="4333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04807" name="Text Box 7">
            <a:extLst>
              <a:ext uri="{FF2B5EF4-FFF2-40B4-BE49-F238E27FC236}">
                <a16:creationId xmlns:a16="http://schemas.microsoft.com/office/drawing/2014/main" id="{1DB6EB91-14F2-FB45-9863-D0F188F6D048}"/>
              </a:ext>
            </a:extLst>
          </p:cNvPr>
          <p:cNvSpPr txBox="1">
            <a:spLocks noChangeArrowheads="1"/>
          </p:cNvSpPr>
          <p:nvPr/>
        </p:nvSpPr>
        <p:spPr bwMode="auto">
          <a:xfrm>
            <a:off x="3708400" y="1341438"/>
            <a:ext cx="673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000">
                <a:latin typeface="Arial" panose="020B0604020202020204" pitchFamily="34" charset="0"/>
              </a:rPr>
              <a:t>Tasks in</a:t>
            </a:r>
          </a:p>
          <a:p>
            <a:pPr eaLnBrk="1" hangingPunct="1"/>
            <a:r>
              <a:rPr lang="en-US" altLang="zh-CN" sz="1000">
                <a:latin typeface="Arial" panose="020B0604020202020204" pitchFamily="34" charset="0"/>
              </a:rPr>
              <a:t>progress</a:t>
            </a:r>
          </a:p>
        </p:txBody>
      </p:sp>
      <p:sp>
        <p:nvSpPr>
          <p:cNvPr id="204808" name="Line 8">
            <a:extLst>
              <a:ext uri="{FF2B5EF4-FFF2-40B4-BE49-F238E27FC236}">
                <a16:creationId xmlns:a16="http://schemas.microsoft.com/office/drawing/2014/main" id="{A71A314A-5827-664E-9396-17D3B881DB2D}"/>
              </a:ext>
            </a:extLst>
          </p:cNvPr>
          <p:cNvSpPr>
            <a:spLocks noChangeShapeType="1"/>
          </p:cNvSpPr>
          <p:nvPr/>
        </p:nvSpPr>
        <p:spPr bwMode="auto">
          <a:xfrm flipH="1">
            <a:off x="3924300" y="1700213"/>
            <a:ext cx="215900" cy="3603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04809" name="Text Box 9">
            <a:extLst>
              <a:ext uri="{FF2B5EF4-FFF2-40B4-BE49-F238E27FC236}">
                <a16:creationId xmlns:a16="http://schemas.microsoft.com/office/drawing/2014/main" id="{0A43BC1E-25C2-5247-9B45-5BED465D0851}"/>
              </a:ext>
            </a:extLst>
          </p:cNvPr>
          <p:cNvSpPr txBox="1">
            <a:spLocks noChangeArrowheads="1"/>
          </p:cNvSpPr>
          <p:nvPr/>
        </p:nvSpPr>
        <p:spPr bwMode="auto">
          <a:xfrm>
            <a:off x="4932363" y="1341438"/>
            <a:ext cx="11636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000">
                <a:latin typeface="Arial" panose="020B0604020202020204" pitchFamily="34" charset="0"/>
              </a:rPr>
              <a:t>Tasks</a:t>
            </a:r>
          </a:p>
          <a:p>
            <a:pPr eaLnBrk="1" hangingPunct="1"/>
            <a:r>
              <a:rPr lang="en-US" altLang="zh-CN" sz="1000">
                <a:latin typeface="Arial" panose="020B0604020202020204" pitchFamily="34" charset="0"/>
              </a:rPr>
              <a:t>completed (done)</a:t>
            </a:r>
          </a:p>
        </p:txBody>
      </p:sp>
      <p:sp>
        <p:nvSpPr>
          <p:cNvPr id="204810" name="Line 10">
            <a:extLst>
              <a:ext uri="{FF2B5EF4-FFF2-40B4-BE49-F238E27FC236}">
                <a16:creationId xmlns:a16="http://schemas.microsoft.com/office/drawing/2014/main" id="{9A679C0E-2EFE-1E43-B6F7-4F5A5E135FD2}"/>
              </a:ext>
            </a:extLst>
          </p:cNvPr>
          <p:cNvSpPr>
            <a:spLocks noChangeShapeType="1"/>
          </p:cNvSpPr>
          <p:nvPr/>
        </p:nvSpPr>
        <p:spPr bwMode="auto">
          <a:xfrm flipH="1">
            <a:off x="5148263" y="1700213"/>
            <a:ext cx="71437" cy="3603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04811" name="Line 11">
            <a:extLst>
              <a:ext uri="{FF2B5EF4-FFF2-40B4-BE49-F238E27FC236}">
                <a16:creationId xmlns:a16="http://schemas.microsoft.com/office/drawing/2014/main" id="{FAC1D3A1-42CF-4341-9A02-FFFA11116D15}"/>
              </a:ext>
            </a:extLst>
          </p:cNvPr>
          <p:cNvSpPr>
            <a:spLocks noChangeShapeType="1"/>
          </p:cNvSpPr>
          <p:nvPr/>
        </p:nvSpPr>
        <p:spPr bwMode="auto">
          <a:xfrm flipV="1">
            <a:off x="1331913" y="2492375"/>
            <a:ext cx="0" cy="33131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04812" name="Text Box 12">
            <a:extLst>
              <a:ext uri="{FF2B5EF4-FFF2-40B4-BE49-F238E27FC236}">
                <a16:creationId xmlns:a16="http://schemas.microsoft.com/office/drawing/2014/main" id="{B4ED4409-9BD6-8345-8624-A6D7B4A39CB7}"/>
              </a:ext>
            </a:extLst>
          </p:cNvPr>
          <p:cNvSpPr txBox="1">
            <a:spLocks noChangeArrowheads="1"/>
          </p:cNvSpPr>
          <p:nvPr/>
        </p:nvSpPr>
        <p:spPr bwMode="auto">
          <a:xfrm>
            <a:off x="1042988" y="2247900"/>
            <a:ext cx="5762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000">
                <a:latin typeface="Arial" panose="020B0604020202020204" pitchFamily="34" charset="0"/>
              </a:rPr>
              <a:t>Priority</a:t>
            </a:r>
          </a:p>
        </p:txBody>
      </p:sp>
      <p:sp>
        <p:nvSpPr>
          <p:cNvPr id="204813" name="Text Box 13">
            <a:extLst>
              <a:ext uri="{FF2B5EF4-FFF2-40B4-BE49-F238E27FC236}">
                <a16:creationId xmlns:a16="http://schemas.microsoft.com/office/drawing/2014/main" id="{B4CB57C8-B8DC-674F-87A6-D54F14C0CEE5}"/>
              </a:ext>
            </a:extLst>
          </p:cNvPr>
          <p:cNvSpPr txBox="1">
            <a:spLocks noChangeArrowheads="1"/>
          </p:cNvSpPr>
          <p:nvPr/>
        </p:nvSpPr>
        <p:spPr bwMode="auto">
          <a:xfrm>
            <a:off x="6659563" y="1412875"/>
            <a:ext cx="812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000">
                <a:latin typeface="Arial" panose="020B0604020202020204" pitchFamily="34" charset="0"/>
              </a:rPr>
              <a:t>Sprint Goal</a:t>
            </a:r>
          </a:p>
        </p:txBody>
      </p:sp>
      <p:sp>
        <p:nvSpPr>
          <p:cNvPr id="204814" name="Line 14">
            <a:extLst>
              <a:ext uri="{FF2B5EF4-FFF2-40B4-BE49-F238E27FC236}">
                <a16:creationId xmlns:a16="http://schemas.microsoft.com/office/drawing/2014/main" id="{5FD539AA-44F0-9F4B-AD17-60A03FC5D0AC}"/>
              </a:ext>
            </a:extLst>
          </p:cNvPr>
          <p:cNvSpPr>
            <a:spLocks noChangeShapeType="1"/>
          </p:cNvSpPr>
          <p:nvPr/>
        </p:nvSpPr>
        <p:spPr bwMode="auto">
          <a:xfrm flipH="1">
            <a:off x="6300788" y="1700213"/>
            <a:ext cx="503237"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04815" name="Text Box 15">
            <a:extLst>
              <a:ext uri="{FF2B5EF4-FFF2-40B4-BE49-F238E27FC236}">
                <a16:creationId xmlns:a16="http://schemas.microsoft.com/office/drawing/2014/main" id="{2D52688A-BEED-BA43-9447-86D49E9CF4DD}"/>
              </a:ext>
            </a:extLst>
          </p:cNvPr>
          <p:cNvSpPr txBox="1">
            <a:spLocks noChangeArrowheads="1"/>
          </p:cNvSpPr>
          <p:nvPr/>
        </p:nvSpPr>
        <p:spPr bwMode="auto">
          <a:xfrm>
            <a:off x="6948488" y="2708275"/>
            <a:ext cx="14589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000">
                <a:latin typeface="Arial" panose="020B0604020202020204" pitchFamily="34" charset="0"/>
              </a:rPr>
              <a:t>Sprint Burndown Chart</a:t>
            </a:r>
          </a:p>
        </p:txBody>
      </p:sp>
      <p:sp>
        <p:nvSpPr>
          <p:cNvPr id="204816" name="Line 16">
            <a:extLst>
              <a:ext uri="{FF2B5EF4-FFF2-40B4-BE49-F238E27FC236}">
                <a16:creationId xmlns:a16="http://schemas.microsoft.com/office/drawing/2014/main" id="{C8109993-8BDB-1743-8FC3-88FC9DB6804D}"/>
              </a:ext>
            </a:extLst>
          </p:cNvPr>
          <p:cNvSpPr>
            <a:spLocks noChangeShapeType="1"/>
          </p:cNvSpPr>
          <p:nvPr/>
        </p:nvSpPr>
        <p:spPr bwMode="auto">
          <a:xfrm flipH="1">
            <a:off x="6588125" y="2852738"/>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04817" name="Line 17">
            <a:extLst>
              <a:ext uri="{FF2B5EF4-FFF2-40B4-BE49-F238E27FC236}">
                <a16:creationId xmlns:a16="http://schemas.microsoft.com/office/drawing/2014/main" id="{4842688F-51E0-F74A-9A62-DC1EE28BFC60}"/>
              </a:ext>
            </a:extLst>
          </p:cNvPr>
          <p:cNvSpPr>
            <a:spLocks noChangeShapeType="1"/>
          </p:cNvSpPr>
          <p:nvPr/>
        </p:nvSpPr>
        <p:spPr bwMode="auto">
          <a:xfrm flipH="1" flipV="1">
            <a:off x="5795963" y="3500438"/>
            <a:ext cx="1584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04818" name="Line 18">
            <a:extLst>
              <a:ext uri="{FF2B5EF4-FFF2-40B4-BE49-F238E27FC236}">
                <a16:creationId xmlns:a16="http://schemas.microsoft.com/office/drawing/2014/main" id="{909D3C96-4DB5-2942-BDCA-AE15EBAE0164}"/>
              </a:ext>
            </a:extLst>
          </p:cNvPr>
          <p:cNvSpPr>
            <a:spLocks noChangeShapeType="1"/>
          </p:cNvSpPr>
          <p:nvPr/>
        </p:nvSpPr>
        <p:spPr bwMode="auto">
          <a:xfrm flipH="1">
            <a:off x="5580063" y="3500438"/>
            <a:ext cx="1800225"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04819" name="Text Box 19">
            <a:extLst>
              <a:ext uri="{FF2B5EF4-FFF2-40B4-BE49-F238E27FC236}">
                <a16:creationId xmlns:a16="http://schemas.microsoft.com/office/drawing/2014/main" id="{0E49E8E2-8F86-8A45-B184-FC21935EC469}"/>
              </a:ext>
            </a:extLst>
          </p:cNvPr>
          <p:cNvSpPr txBox="1">
            <a:spLocks noChangeArrowheads="1"/>
          </p:cNvSpPr>
          <p:nvPr/>
        </p:nvSpPr>
        <p:spPr bwMode="auto">
          <a:xfrm>
            <a:off x="7361238" y="3330575"/>
            <a:ext cx="13398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000">
                <a:latin typeface="Arial" panose="020B0604020202020204" pitchFamily="34" charset="0"/>
              </a:rPr>
              <a:t>Tasks:</a:t>
            </a:r>
          </a:p>
          <a:p>
            <a:pPr eaLnBrk="1" hangingPunct="1">
              <a:buFontTx/>
              <a:buChar char="-"/>
            </a:pPr>
            <a:r>
              <a:rPr lang="en-US" altLang="zh-CN" sz="1000">
                <a:latin typeface="Arial" panose="020B0604020202020204" pitchFamily="34" charset="0"/>
              </a:rPr>
              <a:t>Description</a:t>
            </a:r>
          </a:p>
          <a:p>
            <a:pPr eaLnBrk="1" hangingPunct="1">
              <a:buFontTx/>
              <a:buChar char="-"/>
            </a:pPr>
            <a:r>
              <a:rPr lang="en-US" altLang="zh-CN" sz="1000">
                <a:latin typeface="Arial" panose="020B0604020202020204" pitchFamily="34" charset="0"/>
              </a:rPr>
              <a:t>Responsible person</a:t>
            </a:r>
          </a:p>
          <a:p>
            <a:pPr eaLnBrk="1" hangingPunct="1">
              <a:buFontTx/>
              <a:buChar char="-"/>
            </a:pPr>
            <a:r>
              <a:rPr lang="en-US" altLang="zh-CN" sz="1000">
                <a:latin typeface="Arial" panose="020B0604020202020204" pitchFamily="34" charset="0"/>
              </a:rPr>
              <a:t>Work remaining</a:t>
            </a:r>
          </a:p>
        </p:txBody>
      </p:sp>
    </p:spTree>
  </p:cSld>
  <p:clrMapOvr>
    <a:masterClrMapping/>
  </p:clrMapOvr>
  <p:transition spd="slow"/>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EFEF39-71B7-554C-A2B4-73B9C0D9C230}"/>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9F9BD113-0321-6749-BDB7-575774DBA636}" type="slidenum">
              <a:rPr kumimoji="0" lang="en-US" altLang="ko-KR" b="0">
                <a:solidFill>
                  <a:srgbClr val="FFFFFF"/>
                </a:solidFill>
                <a:latin typeface="Gulim" panose="020B0600000101010101" pitchFamily="34" charset="-127"/>
                <a:ea typeface="Gulim" panose="020B0600000101010101" pitchFamily="34" charset="-127"/>
              </a:rPr>
              <a:pPr eaLnBrk="1" hangingPunct="1"/>
              <a:t>191</a:t>
            </a:fld>
            <a:endParaRPr kumimoji="0" lang="en-US" altLang="ko-KR" b="0">
              <a:solidFill>
                <a:srgbClr val="FFFFFF"/>
              </a:solidFill>
              <a:latin typeface="Gulim" panose="020B0600000101010101" pitchFamily="34" charset="-127"/>
              <a:ea typeface="Gulim" panose="020B0600000101010101" pitchFamily="34" charset="-127"/>
            </a:endParaRPr>
          </a:p>
        </p:txBody>
      </p:sp>
      <p:sp>
        <p:nvSpPr>
          <p:cNvPr id="205827" name="TextBox 3">
            <a:extLst>
              <a:ext uri="{FF2B5EF4-FFF2-40B4-BE49-F238E27FC236}">
                <a16:creationId xmlns:a16="http://schemas.microsoft.com/office/drawing/2014/main" id="{B4F0BDF9-3F58-2F4A-8683-9BC06E8E9D7C}"/>
              </a:ext>
            </a:extLst>
          </p:cNvPr>
          <p:cNvSpPr txBox="1">
            <a:spLocks noChangeArrowheads="1"/>
          </p:cNvSpPr>
          <p:nvPr/>
        </p:nvSpPr>
        <p:spPr bwMode="auto">
          <a:xfrm>
            <a:off x="1116013" y="115888"/>
            <a:ext cx="7127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3600">
                <a:solidFill>
                  <a:schemeClr val="bg1"/>
                </a:solidFill>
              </a:rPr>
              <a:t>二、</a:t>
            </a:r>
            <a:r>
              <a:rPr lang="en-US" altLang="zh-CN" sz="3600">
                <a:solidFill>
                  <a:schemeClr val="bg1"/>
                </a:solidFill>
              </a:rPr>
              <a:t>Scrum</a:t>
            </a:r>
            <a:endParaRPr lang="zh-CN" altLang="en-US" sz="3600">
              <a:solidFill>
                <a:schemeClr val="bg1"/>
              </a:solidFill>
            </a:endParaRPr>
          </a:p>
        </p:txBody>
      </p:sp>
      <p:sp>
        <p:nvSpPr>
          <p:cNvPr id="205828" name="TextBox 4">
            <a:extLst>
              <a:ext uri="{FF2B5EF4-FFF2-40B4-BE49-F238E27FC236}">
                <a16:creationId xmlns:a16="http://schemas.microsoft.com/office/drawing/2014/main" id="{E505317B-30B7-B247-95D7-6B249DF35F93}"/>
              </a:ext>
            </a:extLst>
          </p:cNvPr>
          <p:cNvSpPr txBox="1">
            <a:spLocks noChangeArrowheads="1"/>
          </p:cNvSpPr>
          <p:nvPr/>
        </p:nvSpPr>
        <p:spPr bwMode="auto">
          <a:xfrm>
            <a:off x="2471738" y="1684338"/>
            <a:ext cx="5040312"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概述</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的角色</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实践和工作产品</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敏捷开发中的估计方法</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测试驱动开发</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应用</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支持工具和模板</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一些常见的误解</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创建团队项目</a:t>
            </a:r>
            <a:endParaRPr lang="en-US" altLang="zh-CN" sz="2400">
              <a:solidFill>
                <a:schemeClr val="tx1"/>
              </a:solidFill>
            </a:endParaRPr>
          </a:p>
        </p:txBody>
      </p:sp>
      <p:sp>
        <p:nvSpPr>
          <p:cNvPr id="4" name="右箭头 3">
            <a:extLst>
              <a:ext uri="{FF2B5EF4-FFF2-40B4-BE49-F238E27FC236}">
                <a16:creationId xmlns:a16="http://schemas.microsoft.com/office/drawing/2014/main" id="{0E8FD676-D50E-2E48-86D3-9A05AEB7FEBF}"/>
              </a:ext>
            </a:extLst>
          </p:cNvPr>
          <p:cNvSpPr/>
          <p:nvPr/>
        </p:nvSpPr>
        <p:spPr bwMode="auto">
          <a:xfrm>
            <a:off x="1862138" y="4868863"/>
            <a:ext cx="508000" cy="50323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
        <p:nvSpPr>
          <p:cNvPr id="205830" name="AutoShape 6">
            <a:extLst>
              <a:ext uri="{FF2B5EF4-FFF2-40B4-BE49-F238E27FC236}">
                <a16:creationId xmlns:a16="http://schemas.microsoft.com/office/drawing/2014/main" id="{3EF35141-E801-BB44-A3A4-58368620C664}"/>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marL="514350" indent="-51435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Gulim" panose="020B0600000101010101" pitchFamily="34" charset="-127"/>
              <a:buAutoNum type="arabicPeriod"/>
            </a:pPr>
            <a:endParaRPr lang="zh-CN" altLang="en-US" sz="2800" b="0">
              <a:solidFill>
                <a:srgbClr val="663300"/>
              </a:solidFill>
            </a:endParaRPr>
          </a:p>
        </p:txBody>
      </p:sp>
    </p:spTree>
  </p:cSld>
  <p:clrMapOvr>
    <a:masterClrMapping/>
  </p:clrMapOvr>
  <p:transition spd="slow"/>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灯片编号占位符 4">
            <a:extLst>
              <a:ext uri="{FF2B5EF4-FFF2-40B4-BE49-F238E27FC236}">
                <a16:creationId xmlns:a16="http://schemas.microsoft.com/office/drawing/2014/main" id="{BC717A68-6B40-5A4D-B2AC-5BA3B58C951B}"/>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484DFA88-A3C8-A84B-B037-F9B0B983856D}" type="slidenum">
              <a:rPr kumimoji="0" lang="en-GB" altLang="zh-CN" b="0">
                <a:solidFill>
                  <a:srgbClr val="FFFFFF"/>
                </a:solidFill>
                <a:latin typeface="Gulim" panose="020B0600000101010101" pitchFamily="34" charset="-127"/>
                <a:ea typeface="Gulim" panose="020B0600000101010101" pitchFamily="34" charset="-127"/>
              </a:rPr>
              <a:pPr eaLnBrk="1" hangingPunct="1"/>
              <a:t>192</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206851" name="Rectangle 10">
            <a:extLst>
              <a:ext uri="{FF2B5EF4-FFF2-40B4-BE49-F238E27FC236}">
                <a16:creationId xmlns:a16="http://schemas.microsoft.com/office/drawing/2014/main" id="{1CBD3D3E-E68E-2649-A861-2AF8739444B1}"/>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8. </a:t>
            </a:r>
            <a:r>
              <a:rPr lang="zh-CN" altLang="en-US">
                <a:ea typeface="宋体" panose="02010600030101010101" pitchFamily="2" charset="-122"/>
              </a:rPr>
              <a:t>一些常见的误解</a:t>
            </a:r>
          </a:p>
        </p:txBody>
      </p:sp>
      <p:sp>
        <p:nvSpPr>
          <p:cNvPr id="206852" name="Rectangle 11">
            <a:extLst>
              <a:ext uri="{FF2B5EF4-FFF2-40B4-BE49-F238E27FC236}">
                <a16:creationId xmlns:a16="http://schemas.microsoft.com/office/drawing/2014/main" id="{1A393594-F93B-954C-AAB2-F504900F2BA6}"/>
              </a:ext>
            </a:extLst>
          </p:cNvPr>
          <p:cNvSpPr>
            <a:spLocks noGrp="1"/>
          </p:cNvSpPr>
          <p:nvPr>
            <p:ph type="body" idx="1"/>
          </p:nvPr>
        </p:nvSpPr>
        <p:spPr bwMode="auto">
          <a:xfrm>
            <a:off x="457200" y="1071563"/>
            <a:ext cx="8229600" cy="5054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Char char="u"/>
            </a:pPr>
            <a:r>
              <a:rPr lang="zh-CN" altLang="en-US"/>
              <a:t>敏捷是</a:t>
            </a:r>
            <a:r>
              <a:rPr lang="zh-CN" altLang="en-US">
                <a:solidFill>
                  <a:srgbClr val="FF0000"/>
                </a:solidFill>
              </a:rPr>
              <a:t>拯救</a:t>
            </a:r>
            <a:r>
              <a:rPr lang="zh-CN" altLang="en-US"/>
              <a:t>任何项目的银弹</a:t>
            </a:r>
            <a:r>
              <a:rPr lang="en-US" altLang="zh-CN"/>
              <a:t>.</a:t>
            </a:r>
          </a:p>
          <a:p>
            <a:pPr lvl="1" eaLnBrk="1" hangingPunct="1">
              <a:buFont typeface="Wingdings" pitchFamily="2" charset="2"/>
              <a:buChar char="Ø"/>
            </a:pPr>
            <a:r>
              <a:rPr lang="zh-CN" altLang="en-US"/>
              <a:t>敏捷方法只有运用得当才有效果</a:t>
            </a:r>
            <a:r>
              <a:rPr lang="en-US" altLang="zh-CN"/>
              <a:t>.</a:t>
            </a:r>
          </a:p>
          <a:p>
            <a:pPr eaLnBrk="1" hangingPunct="1">
              <a:buFont typeface="Wingdings" pitchFamily="2" charset="2"/>
              <a:buChar char="u"/>
            </a:pPr>
            <a:r>
              <a:rPr lang="zh-CN" altLang="en-US"/>
              <a:t>敏捷意味着</a:t>
            </a:r>
            <a:r>
              <a:rPr lang="en-US" altLang="zh-CN"/>
              <a:t>ad-hoc hacking </a:t>
            </a:r>
            <a:r>
              <a:rPr lang="zh-CN" altLang="en-US"/>
              <a:t>，</a:t>
            </a:r>
            <a:r>
              <a:rPr lang="zh-CN" altLang="en-US">
                <a:solidFill>
                  <a:srgbClr val="FF0000"/>
                </a:solidFill>
              </a:rPr>
              <a:t>不需要任何文档</a:t>
            </a:r>
            <a:r>
              <a:rPr lang="en-US" altLang="zh-CN"/>
              <a:t>.</a:t>
            </a:r>
          </a:p>
          <a:p>
            <a:pPr lvl="1" eaLnBrk="1" hangingPunct="1">
              <a:buFont typeface="Wingdings" pitchFamily="2" charset="2"/>
              <a:buChar char="Ø"/>
            </a:pPr>
            <a:r>
              <a:rPr lang="zh-CN" altLang="en-US"/>
              <a:t>敏捷是有严格要求的，也是面向质量的</a:t>
            </a:r>
          </a:p>
          <a:p>
            <a:pPr lvl="1" eaLnBrk="1" hangingPunct="1">
              <a:buFont typeface="Wingdings" pitchFamily="2" charset="2"/>
              <a:buChar char="Ø"/>
            </a:pPr>
            <a:r>
              <a:rPr lang="zh-CN" altLang="en-US"/>
              <a:t>根据沟通的需要产生相应的文档</a:t>
            </a:r>
            <a:r>
              <a:rPr lang="en-US" altLang="zh-CN"/>
              <a:t>.</a:t>
            </a:r>
          </a:p>
          <a:p>
            <a:pPr eaLnBrk="1" hangingPunct="1">
              <a:buFont typeface="Wingdings" pitchFamily="2" charset="2"/>
              <a:buChar char="u"/>
            </a:pPr>
            <a:r>
              <a:rPr lang="zh-CN" altLang="en-US"/>
              <a:t>敏捷</a:t>
            </a:r>
            <a:r>
              <a:rPr lang="zh-CN" altLang="en-US">
                <a:solidFill>
                  <a:srgbClr val="FF0000"/>
                </a:solidFill>
              </a:rPr>
              <a:t>只是开发者的问题</a:t>
            </a:r>
          </a:p>
          <a:p>
            <a:pPr lvl="1" eaLnBrk="1" hangingPunct="1">
              <a:buFont typeface="Wingdings" pitchFamily="2" charset="2"/>
              <a:buChar char="Ø"/>
            </a:pPr>
            <a:r>
              <a:rPr lang="zh-CN" altLang="en-US"/>
              <a:t>基本的开发方法与传统相比有显著不同</a:t>
            </a:r>
            <a:r>
              <a:rPr lang="en-US" altLang="zh-CN"/>
              <a:t>, </a:t>
            </a:r>
            <a:r>
              <a:rPr lang="zh-CN" altLang="en-US"/>
              <a:t>影响项目的各个方面</a:t>
            </a:r>
            <a:r>
              <a:rPr lang="en-US" altLang="zh-CN"/>
              <a:t>: </a:t>
            </a:r>
            <a:r>
              <a:rPr lang="zh-CN" altLang="en-US"/>
              <a:t>合同</a:t>
            </a:r>
            <a:r>
              <a:rPr lang="en-US" altLang="zh-CN"/>
              <a:t>, </a:t>
            </a:r>
            <a:r>
              <a:rPr lang="zh-CN" altLang="en-US"/>
              <a:t>角色</a:t>
            </a:r>
            <a:r>
              <a:rPr lang="en-US" altLang="zh-CN"/>
              <a:t>, </a:t>
            </a:r>
            <a:r>
              <a:rPr lang="zh-CN" altLang="en-US"/>
              <a:t>定价模型</a:t>
            </a:r>
            <a:r>
              <a:rPr lang="en-US" altLang="zh-CN"/>
              <a:t>, </a:t>
            </a:r>
            <a:r>
              <a:rPr lang="zh-CN" altLang="en-US"/>
              <a:t>项目管理等</a:t>
            </a:r>
            <a:r>
              <a:rPr lang="en-US" altLang="zh-CN"/>
              <a:t>.</a:t>
            </a:r>
          </a:p>
          <a:p>
            <a:pPr eaLnBrk="1" hangingPunct="1">
              <a:buFont typeface="Wingdings" pitchFamily="2" charset="2"/>
              <a:buChar char="u"/>
            </a:pPr>
            <a:r>
              <a:rPr lang="zh-CN" altLang="en-US"/>
              <a:t>采用敏捷方法的开发组</a:t>
            </a:r>
            <a:r>
              <a:rPr lang="en-US" altLang="zh-CN"/>
              <a:t>/</a:t>
            </a:r>
            <a:r>
              <a:rPr lang="zh-CN" altLang="en-US"/>
              <a:t>项目</a:t>
            </a:r>
            <a:r>
              <a:rPr lang="zh-CN" altLang="en-US">
                <a:solidFill>
                  <a:srgbClr val="FF0000"/>
                </a:solidFill>
              </a:rPr>
              <a:t>不需要制定计划</a:t>
            </a:r>
          </a:p>
          <a:p>
            <a:pPr lvl="1" eaLnBrk="1" hangingPunct="1">
              <a:buFont typeface="Wingdings" pitchFamily="2" charset="2"/>
              <a:buChar char="Ø"/>
            </a:pPr>
            <a:r>
              <a:rPr lang="zh-CN" altLang="en-US"/>
              <a:t>敏捷项目需要经常制定计划，但是不需要试图超前制定项目计划，通常这也是不可能的</a:t>
            </a:r>
            <a:r>
              <a:rPr lang="en-US" altLang="zh-CN"/>
              <a:t>.</a:t>
            </a:r>
          </a:p>
          <a:p>
            <a:pPr eaLnBrk="1" hangingPunct="1">
              <a:buFont typeface="Wingdings" pitchFamily="2" charset="2"/>
              <a:buChar char="u"/>
            </a:pPr>
            <a:r>
              <a:rPr lang="zh-CN" altLang="en-US"/>
              <a:t>敏捷项目的范围可以</a:t>
            </a:r>
            <a:r>
              <a:rPr lang="zh-CN" altLang="en-US">
                <a:solidFill>
                  <a:srgbClr val="FF0000"/>
                </a:solidFill>
              </a:rPr>
              <a:t>随时改变</a:t>
            </a:r>
            <a:r>
              <a:rPr lang="en-US" altLang="zh-CN"/>
              <a:t>.</a:t>
            </a:r>
          </a:p>
          <a:p>
            <a:pPr lvl="1" eaLnBrk="1" hangingPunct="1">
              <a:buFont typeface="Wingdings" pitchFamily="2" charset="2"/>
              <a:buChar char="Ø"/>
            </a:pPr>
            <a:r>
              <a:rPr lang="zh-CN" altLang="en-US"/>
              <a:t>变更可以等到下一次迭代开始，当前正在进行中的迭代不能变更</a:t>
            </a:r>
          </a:p>
          <a:p>
            <a:pPr eaLnBrk="1" hangingPunct="1">
              <a:buFont typeface="Wingdings" pitchFamily="2" charset="2"/>
              <a:buChar char="u"/>
            </a:pPr>
            <a:r>
              <a:rPr lang="zh-CN" altLang="en-US"/>
              <a:t>只对</a:t>
            </a:r>
            <a:r>
              <a:rPr lang="zh-CN" altLang="en-US">
                <a:solidFill>
                  <a:srgbClr val="FF0000"/>
                </a:solidFill>
              </a:rPr>
              <a:t>小项目适用</a:t>
            </a:r>
          </a:p>
          <a:p>
            <a:pPr lvl="1" eaLnBrk="1" hangingPunct="1">
              <a:buFont typeface="Wingdings" pitchFamily="2" charset="2"/>
              <a:buChar char="Ø"/>
            </a:pPr>
            <a:r>
              <a:rPr lang="zh-CN" altLang="en-US"/>
              <a:t>在中型和大型的项目中一样取得了成功</a:t>
            </a:r>
          </a:p>
        </p:txBody>
      </p:sp>
    </p:spTree>
  </p:cSld>
  <p:clrMapOvr>
    <a:masterClrMapping/>
  </p:clrMapOvr>
  <p:transition spd="slow"/>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83944B0-342A-FE4A-9A31-711B57A74563}"/>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F8F68095-3B93-C643-97BC-70ADE4FE48BB}" type="slidenum">
              <a:rPr kumimoji="0" lang="en-US" altLang="ko-KR" b="0">
                <a:solidFill>
                  <a:srgbClr val="FFFFFF"/>
                </a:solidFill>
                <a:latin typeface="Gulim" panose="020B0600000101010101" pitchFamily="34" charset="-127"/>
                <a:ea typeface="Gulim" panose="020B0600000101010101" pitchFamily="34" charset="-127"/>
              </a:rPr>
              <a:pPr eaLnBrk="1" hangingPunct="1"/>
              <a:t>193</a:t>
            </a:fld>
            <a:endParaRPr kumimoji="0" lang="en-US" altLang="ko-KR" b="0">
              <a:solidFill>
                <a:srgbClr val="FFFFFF"/>
              </a:solidFill>
              <a:latin typeface="Gulim" panose="020B0600000101010101" pitchFamily="34" charset="-127"/>
              <a:ea typeface="Gulim" panose="020B0600000101010101" pitchFamily="34" charset="-127"/>
            </a:endParaRPr>
          </a:p>
        </p:txBody>
      </p:sp>
      <p:sp>
        <p:nvSpPr>
          <p:cNvPr id="207875" name="TextBox 3">
            <a:extLst>
              <a:ext uri="{FF2B5EF4-FFF2-40B4-BE49-F238E27FC236}">
                <a16:creationId xmlns:a16="http://schemas.microsoft.com/office/drawing/2014/main" id="{A647937A-4EE3-D541-B965-3C5B091B349E}"/>
              </a:ext>
            </a:extLst>
          </p:cNvPr>
          <p:cNvSpPr txBox="1">
            <a:spLocks noChangeArrowheads="1"/>
          </p:cNvSpPr>
          <p:nvPr/>
        </p:nvSpPr>
        <p:spPr bwMode="auto">
          <a:xfrm>
            <a:off x="1116013" y="115888"/>
            <a:ext cx="7127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3600">
                <a:solidFill>
                  <a:schemeClr val="bg1"/>
                </a:solidFill>
              </a:rPr>
              <a:t>二、</a:t>
            </a:r>
            <a:r>
              <a:rPr lang="en-US" altLang="zh-CN" sz="3600">
                <a:solidFill>
                  <a:schemeClr val="bg1"/>
                </a:solidFill>
              </a:rPr>
              <a:t>Scrum</a:t>
            </a:r>
            <a:endParaRPr lang="zh-CN" altLang="en-US" sz="3600">
              <a:solidFill>
                <a:schemeClr val="bg1"/>
              </a:solidFill>
            </a:endParaRPr>
          </a:p>
        </p:txBody>
      </p:sp>
      <p:sp>
        <p:nvSpPr>
          <p:cNvPr id="207876" name="TextBox 4">
            <a:extLst>
              <a:ext uri="{FF2B5EF4-FFF2-40B4-BE49-F238E27FC236}">
                <a16:creationId xmlns:a16="http://schemas.microsoft.com/office/drawing/2014/main" id="{C47B216A-1BF1-AC49-A24A-027F69FD8C55}"/>
              </a:ext>
            </a:extLst>
          </p:cNvPr>
          <p:cNvSpPr txBox="1">
            <a:spLocks noChangeArrowheads="1"/>
          </p:cNvSpPr>
          <p:nvPr/>
        </p:nvSpPr>
        <p:spPr bwMode="auto">
          <a:xfrm>
            <a:off x="2471738" y="1684338"/>
            <a:ext cx="5040312"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概述</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的角色</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实践和工作产品</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敏捷开发中的估计方法</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测试驱动开发</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应用</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支持工具和模板</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一些常见的误解</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创建团队项目</a:t>
            </a:r>
            <a:endParaRPr lang="en-US" altLang="zh-CN" sz="2400">
              <a:solidFill>
                <a:schemeClr val="tx1"/>
              </a:solidFill>
            </a:endParaRPr>
          </a:p>
        </p:txBody>
      </p:sp>
      <p:sp>
        <p:nvSpPr>
          <p:cNvPr id="4" name="右箭头 3">
            <a:extLst>
              <a:ext uri="{FF2B5EF4-FFF2-40B4-BE49-F238E27FC236}">
                <a16:creationId xmlns:a16="http://schemas.microsoft.com/office/drawing/2014/main" id="{3FA428D6-3140-824C-B879-A073B19397DE}"/>
              </a:ext>
            </a:extLst>
          </p:cNvPr>
          <p:cNvSpPr/>
          <p:nvPr/>
        </p:nvSpPr>
        <p:spPr bwMode="auto">
          <a:xfrm>
            <a:off x="1908175" y="5346700"/>
            <a:ext cx="508000" cy="503238"/>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
        <p:nvSpPr>
          <p:cNvPr id="207878" name="AutoShape 6">
            <a:extLst>
              <a:ext uri="{FF2B5EF4-FFF2-40B4-BE49-F238E27FC236}">
                <a16:creationId xmlns:a16="http://schemas.microsoft.com/office/drawing/2014/main" id="{17B6DC27-3214-0444-8860-B015BA657771}"/>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54B104E-98C2-1A49-A851-D002E674C8BB}"/>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117C0FEC-EA2C-E44B-9297-8F064084D000}" type="slidenum">
              <a:rPr kumimoji="0" lang="en-US" altLang="ko-KR" b="0">
                <a:solidFill>
                  <a:srgbClr val="FFFFFF"/>
                </a:solidFill>
                <a:latin typeface="Gulim" panose="020B0600000101010101" pitchFamily="34" charset="-127"/>
                <a:ea typeface="Gulim" panose="020B0600000101010101" pitchFamily="34" charset="-127"/>
              </a:rPr>
              <a:pPr eaLnBrk="1" hangingPunct="1"/>
              <a:t>194</a:t>
            </a:fld>
            <a:endParaRPr kumimoji="0" lang="en-US" altLang="ko-KR" b="0">
              <a:solidFill>
                <a:srgbClr val="FFFFFF"/>
              </a:solidFill>
              <a:latin typeface="Gulim" panose="020B0600000101010101" pitchFamily="34" charset="-127"/>
              <a:ea typeface="Gulim" panose="020B0600000101010101" pitchFamily="34" charset="-127"/>
            </a:endParaRPr>
          </a:p>
        </p:txBody>
      </p:sp>
      <p:sp>
        <p:nvSpPr>
          <p:cNvPr id="208899" name="TextBox 3">
            <a:extLst>
              <a:ext uri="{FF2B5EF4-FFF2-40B4-BE49-F238E27FC236}">
                <a16:creationId xmlns:a16="http://schemas.microsoft.com/office/drawing/2014/main" id="{47530DD0-3089-D543-9307-D89E4FD2F09F}"/>
              </a:ext>
            </a:extLst>
          </p:cNvPr>
          <p:cNvSpPr txBox="1">
            <a:spLocks noChangeArrowheads="1"/>
          </p:cNvSpPr>
          <p:nvPr/>
        </p:nvSpPr>
        <p:spPr bwMode="auto">
          <a:xfrm>
            <a:off x="1116013" y="115888"/>
            <a:ext cx="7127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3600">
                <a:solidFill>
                  <a:schemeClr val="bg1"/>
                </a:solidFill>
              </a:rPr>
              <a:t>二、</a:t>
            </a:r>
            <a:r>
              <a:rPr lang="en-US" altLang="zh-CN" sz="3600">
                <a:solidFill>
                  <a:schemeClr val="bg1"/>
                </a:solidFill>
              </a:rPr>
              <a:t>Scrum</a:t>
            </a:r>
            <a:endParaRPr lang="zh-CN" altLang="en-US" sz="3600">
              <a:solidFill>
                <a:schemeClr val="bg1"/>
              </a:solidFill>
            </a:endParaRPr>
          </a:p>
        </p:txBody>
      </p:sp>
      <p:sp>
        <p:nvSpPr>
          <p:cNvPr id="208900" name="TextBox 4">
            <a:extLst>
              <a:ext uri="{FF2B5EF4-FFF2-40B4-BE49-F238E27FC236}">
                <a16:creationId xmlns:a16="http://schemas.microsoft.com/office/drawing/2014/main" id="{7443A4BD-326F-4F4F-AFD0-8E9A5CABBCEB}"/>
              </a:ext>
            </a:extLst>
          </p:cNvPr>
          <p:cNvSpPr txBox="1">
            <a:spLocks noChangeArrowheads="1"/>
          </p:cNvSpPr>
          <p:nvPr/>
        </p:nvSpPr>
        <p:spPr bwMode="auto">
          <a:xfrm>
            <a:off x="2471738" y="1684338"/>
            <a:ext cx="5040312"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概述</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的角色</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实践和工作产品</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敏捷开发中的估计方法</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测试驱动开发</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en-US" altLang="zh-CN" sz="2400">
                <a:solidFill>
                  <a:schemeClr val="tx1"/>
                </a:solidFill>
              </a:rPr>
              <a:t>Scrum</a:t>
            </a:r>
            <a:r>
              <a:rPr lang="zh-CN" altLang="en-US" sz="2400">
                <a:solidFill>
                  <a:schemeClr val="tx1"/>
                </a:solidFill>
              </a:rPr>
              <a:t>应用</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支持工具和模板</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一些常见的误解</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创建团队项目</a:t>
            </a:r>
            <a:endParaRPr lang="en-US" altLang="zh-CN" sz="2400">
              <a:solidFill>
                <a:schemeClr val="tx1"/>
              </a:solidFill>
            </a:endParaRPr>
          </a:p>
        </p:txBody>
      </p:sp>
      <p:sp>
        <p:nvSpPr>
          <p:cNvPr id="4" name="右箭头 3">
            <a:extLst>
              <a:ext uri="{FF2B5EF4-FFF2-40B4-BE49-F238E27FC236}">
                <a16:creationId xmlns:a16="http://schemas.microsoft.com/office/drawing/2014/main" id="{9E456A14-70B1-F940-AAEF-46F29AB50A0E}"/>
              </a:ext>
            </a:extLst>
          </p:cNvPr>
          <p:cNvSpPr/>
          <p:nvPr/>
        </p:nvSpPr>
        <p:spPr bwMode="auto">
          <a:xfrm>
            <a:off x="1908175" y="5346700"/>
            <a:ext cx="508000" cy="503238"/>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
        <p:nvSpPr>
          <p:cNvPr id="208902" name="AutoShape 6">
            <a:extLst>
              <a:ext uri="{FF2B5EF4-FFF2-40B4-BE49-F238E27FC236}">
                <a16:creationId xmlns:a16="http://schemas.microsoft.com/office/drawing/2014/main" id="{AD85E258-6FF4-1845-9339-7D3A7DDB27C0}"/>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4">
            <a:extLst>
              <a:ext uri="{FF2B5EF4-FFF2-40B4-BE49-F238E27FC236}">
                <a16:creationId xmlns:a16="http://schemas.microsoft.com/office/drawing/2014/main" id="{863039B9-E473-4243-AAF0-30C038C8B1C4}"/>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D7C29256-56F1-1147-808D-299F3705A712}" type="slidenum">
              <a:rPr kumimoji="0" lang="en-GB" altLang="zh-CN" b="0">
                <a:solidFill>
                  <a:srgbClr val="FFFFFF"/>
                </a:solidFill>
                <a:latin typeface="Gulim" panose="020B0600000101010101" pitchFamily="34" charset="-127"/>
                <a:ea typeface="Gulim" panose="020B0600000101010101" pitchFamily="34" charset="-127"/>
              </a:rPr>
              <a:pPr eaLnBrk="1" hangingPunct="1"/>
              <a:t>195</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209923" name="Rectangle 10">
            <a:extLst>
              <a:ext uri="{FF2B5EF4-FFF2-40B4-BE49-F238E27FC236}">
                <a16:creationId xmlns:a16="http://schemas.microsoft.com/office/drawing/2014/main" id="{282DEB6F-3C31-B44C-B9BF-B8511C40C819}"/>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a:ea typeface="宋体" panose="02010600030101010101" pitchFamily="2" charset="-122"/>
              </a:rPr>
              <a:t>9. </a:t>
            </a:r>
            <a:r>
              <a:rPr lang="zh-CN" altLang="en-US">
                <a:ea typeface="宋体" panose="02010600030101010101" pitchFamily="2" charset="-122"/>
              </a:rPr>
              <a:t>创建项目团队</a:t>
            </a:r>
            <a:endParaRPr lang="zh-CN" altLang="zh-CN">
              <a:ea typeface="宋体" panose="02010600030101010101" pitchFamily="2" charset="-122"/>
            </a:endParaRPr>
          </a:p>
        </p:txBody>
      </p:sp>
      <p:sp>
        <p:nvSpPr>
          <p:cNvPr id="209924" name="Rectangle 11">
            <a:extLst>
              <a:ext uri="{FF2B5EF4-FFF2-40B4-BE49-F238E27FC236}">
                <a16:creationId xmlns:a16="http://schemas.microsoft.com/office/drawing/2014/main" id="{EF27C276-52B2-E841-B593-D129AAF1153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endParaRPr lang="zh-CN" altLang="zh-CN">
              <a:ea typeface="宋体" panose="02010600030101010101" pitchFamily="2" charset="-122"/>
            </a:endParaRPr>
          </a:p>
        </p:txBody>
      </p:sp>
      <p:pic>
        <p:nvPicPr>
          <p:cNvPr id="209925" name="Picture 5">
            <a:extLst>
              <a:ext uri="{FF2B5EF4-FFF2-40B4-BE49-F238E27FC236}">
                <a16:creationId xmlns:a16="http://schemas.microsoft.com/office/drawing/2014/main" id="{16D1A26F-3846-664D-8EC9-DF9818475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43000"/>
            <a:ext cx="8412163"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4">
            <a:extLst>
              <a:ext uri="{FF2B5EF4-FFF2-40B4-BE49-F238E27FC236}">
                <a16:creationId xmlns:a16="http://schemas.microsoft.com/office/drawing/2014/main" id="{DD58B1D8-CA79-4043-BCC9-05D0DA260897}"/>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5CF9D6AC-0354-3C42-BE9F-616FAB347D57}" type="slidenum">
              <a:rPr kumimoji="0" lang="en-GB" altLang="zh-CN" b="0">
                <a:solidFill>
                  <a:srgbClr val="FFFFFF"/>
                </a:solidFill>
                <a:latin typeface="Gulim" panose="020B0600000101010101" pitchFamily="34" charset="-127"/>
                <a:ea typeface="Gulim" panose="020B0600000101010101" pitchFamily="34" charset="-127"/>
              </a:rPr>
              <a:pPr eaLnBrk="1" hangingPunct="1"/>
              <a:t>196</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210947" name="Rectangle 4">
            <a:extLst>
              <a:ext uri="{FF2B5EF4-FFF2-40B4-BE49-F238E27FC236}">
                <a16:creationId xmlns:a16="http://schemas.microsoft.com/office/drawing/2014/main" id="{8C8937B4-A0E8-C040-9097-10A6D1166258}"/>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9.1 </a:t>
            </a:r>
            <a:r>
              <a:rPr lang="zh-CN" altLang="en-US">
                <a:ea typeface="宋体" panose="02010600030101010101" pitchFamily="2" charset="-122"/>
              </a:rPr>
              <a:t>项目生命周期</a:t>
            </a:r>
          </a:p>
        </p:txBody>
      </p:sp>
      <p:sp>
        <p:nvSpPr>
          <p:cNvPr id="210948" name="Rectangle 5">
            <a:extLst>
              <a:ext uri="{FF2B5EF4-FFF2-40B4-BE49-F238E27FC236}">
                <a16:creationId xmlns:a16="http://schemas.microsoft.com/office/drawing/2014/main" id="{192849A6-3C29-8140-8658-30D453F0A19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None/>
            </a:pPr>
            <a:r>
              <a:rPr lang="zh-CN" altLang="en-US" sz="2800"/>
              <a:t>主要包含三个阶段：</a:t>
            </a:r>
          </a:p>
          <a:p>
            <a:pPr marL="914400" lvl="1" indent="-457200" eaLnBrk="1" hangingPunct="1">
              <a:buFont typeface="Gulim" panose="020B0600000101010101" pitchFamily="34" charset="-127"/>
              <a:buAutoNum type="circleNumDbPlain"/>
            </a:pPr>
            <a:r>
              <a:rPr lang="zh-CN" altLang="en-US" sz="2400"/>
              <a:t>产品定义</a:t>
            </a:r>
            <a:r>
              <a:rPr lang="en-US" altLang="zh-CN" sz="2400"/>
              <a:t>(</a:t>
            </a:r>
            <a:r>
              <a:rPr lang="zh-CN" altLang="en-US" sz="2400"/>
              <a:t>计划</a:t>
            </a:r>
            <a:r>
              <a:rPr lang="en-US" altLang="zh-CN" sz="2400"/>
              <a:t>)</a:t>
            </a:r>
            <a:r>
              <a:rPr lang="zh-CN" altLang="en-US" sz="2400"/>
              <a:t>：进行迭代所需要的项目准备、项目计划和技术分析</a:t>
            </a:r>
            <a:endParaRPr lang="en-GB" altLang="zh-CN" sz="2400"/>
          </a:p>
          <a:p>
            <a:pPr marL="914400" lvl="1" indent="-457200" eaLnBrk="1" hangingPunct="1">
              <a:buFont typeface="Gulim" panose="020B0600000101010101" pitchFamily="34" charset="-127"/>
              <a:buAutoNum type="circleNumDbPlain"/>
            </a:pPr>
            <a:r>
              <a:rPr lang="zh-CN" altLang="en-US" sz="2400"/>
              <a:t>迭代开发</a:t>
            </a:r>
            <a:r>
              <a:rPr lang="en-US" altLang="zh-CN" sz="2400"/>
              <a:t>(</a:t>
            </a:r>
            <a:r>
              <a:rPr lang="zh-CN" altLang="en-US" sz="2400"/>
              <a:t>执行</a:t>
            </a:r>
            <a:r>
              <a:rPr lang="en-US" altLang="zh-CN" sz="2400"/>
              <a:t>)</a:t>
            </a:r>
            <a:r>
              <a:rPr lang="zh-CN" altLang="en-US" sz="2400"/>
              <a:t>：在固定时间的迭代中实现需求（产品需求清单中的项目）</a:t>
            </a:r>
            <a:endParaRPr lang="zh-CN" altLang="en-GB" sz="2400"/>
          </a:p>
          <a:p>
            <a:pPr marL="914400" lvl="1" indent="-457200" eaLnBrk="1" hangingPunct="1">
              <a:buFont typeface="Gulim" panose="020B0600000101010101" pitchFamily="34" charset="-127"/>
              <a:buAutoNum type="circleNumDbPlain"/>
            </a:pPr>
            <a:r>
              <a:rPr lang="zh-CN" altLang="en-US" sz="2400"/>
              <a:t>结束：准备最终的发布，结束项目</a:t>
            </a:r>
            <a:r>
              <a:rPr lang="en-GB" altLang="zh-CN" sz="2400"/>
              <a:t>(ramp down)</a:t>
            </a:r>
          </a:p>
        </p:txBody>
      </p:sp>
    </p:spTree>
  </p:cSld>
  <p:clrMapOvr>
    <a:masterClrMapping/>
  </p:clrMapOvr>
  <p:transition spd="slow"/>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灯片编号占位符 4">
            <a:extLst>
              <a:ext uri="{FF2B5EF4-FFF2-40B4-BE49-F238E27FC236}">
                <a16:creationId xmlns:a16="http://schemas.microsoft.com/office/drawing/2014/main" id="{82ED7336-5E22-B740-80D6-EE0A36E3FAFD}"/>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1273B4C3-2ADC-DB41-8A87-95D57CD91DEF}" type="slidenum">
              <a:rPr kumimoji="0" lang="en-GB" altLang="zh-CN" b="0">
                <a:solidFill>
                  <a:srgbClr val="FFFFFF"/>
                </a:solidFill>
                <a:latin typeface="Gulim" panose="020B0600000101010101" pitchFamily="34" charset="-127"/>
                <a:ea typeface="Gulim" panose="020B0600000101010101" pitchFamily="34" charset="-127"/>
              </a:rPr>
              <a:pPr eaLnBrk="1" hangingPunct="1"/>
              <a:t>197</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211971" name="Rectangle 4">
            <a:extLst>
              <a:ext uri="{FF2B5EF4-FFF2-40B4-BE49-F238E27FC236}">
                <a16:creationId xmlns:a16="http://schemas.microsoft.com/office/drawing/2014/main" id="{AFAE3161-1A31-8D4C-ACED-7B28E79360B1}"/>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742950" indent="-742950" algn="ctr" eaLnBrk="1" hangingPunct="1">
              <a:buFont typeface="Gulim" panose="020B0600000101010101" pitchFamily="34" charset="-127"/>
              <a:buAutoNum type="circleNumDbPlain"/>
            </a:pPr>
            <a:r>
              <a:rPr lang="zh-CN" altLang="en-US">
                <a:ea typeface="宋体" panose="02010600030101010101" pitchFamily="2" charset="-122"/>
              </a:rPr>
              <a:t>产品定义阶段</a:t>
            </a:r>
          </a:p>
        </p:txBody>
      </p:sp>
      <p:sp>
        <p:nvSpPr>
          <p:cNvPr id="211972" name="Rectangle 5">
            <a:extLst>
              <a:ext uri="{FF2B5EF4-FFF2-40B4-BE49-F238E27FC236}">
                <a16:creationId xmlns:a16="http://schemas.microsoft.com/office/drawing/2014/main" id="{5ECACAB9-2FDD-C249-BD24-7091E43F4E6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400"/>
              <a:t>通常称为“</a:t>
            </a:r>
            <a:r>
              <a:rPr lang="en-US" altLang="zh-CN" sz="2400"/>
              <a:t>Sprint Zero” </a:t>
            </a:r>
          </a:p>
          <a:p>
            <a:pPr lvl="1" eaLnBrk="1" hangingPunct="1">
              <a:buFont typeface="Wingdings" pitchFamily="2" charset="2"/>
              <a:buChar char="Ø"/>
            </a:pPr>
            <a:r>
              <a:rPr lang="zh-CN" altLang="en-US" sz="2200"/>
              <a:t>也使用</a:t>
            </a:r>
            <a:r>
              <a:rPr lang="en-US" altLang="zh-CN" sz="2200"/>
              <a:t>Scrum</a:t>
            </a:r>
            <a:r>
              <a:rPr lang="zh-CN" altLang="en-US" sz="2200"/>
              <a:t>的实践，例如每日会议</a:t>
            </a:r>
          </a:p>
          <a:p>
            <a:pPr eaLnBrk="1" hangingPunct="1"/>
            <a:r>
              <a:rPr lang="zh-CN" altLang="en-US" sz="2400"/>
              <a:t>目标：进行</a:t>
            </a:r>
            <a:r>
              <a:rPr lang="zh-CN" altLang="en-US" sz="2400">
                <a:solidFill>
                  <a:srgbClr val="FF0000"/>
                </a:solidFill>
              </a:rPr>
              <a:t>项目准备</a:t>
            </a:r>
            <a:r>
              <a:rPr lang="zh-CN" altLang="en-US" sz="2400"/>
              <a:t>（</a:t>
            </a:r>
            <a:r>
              <a:rPr lang="en-US" altLang="zh-CN" sz="2400"/>
              <a:t>just enough</a:t>
            </a:r>
            <a:r>
              <a:rPr lang="zh-CN" altLang="en-US" sz="2400"/>
              <a:t>）。在计划阶段进行的计划和技术分析是为了使迭代以一种受控的方式进行</a:t>
            </a:r>
          </a:p>
          <a:p>
            <a:pPr lvl="1" eaLnBrk="1" hangingPunct="1">
              <a:buFont typeface="Wingdings" pitchFamily="2" charset="2"/>
              <a:buChar char="Ø"/>
            </a:pPr>
            <a:r>
              <a:rPr lang="zh-CN" altLang="en-US" sz="2200"/>
              <a:t>所需的活动和详细程度取决于软件的复杂程度、质量要求、项目规模、项目设置和重用的要求等</a:t>
            </a:r>
          </a:p>
          <a:p>
            <a:pPr lvl="1" eaLnBrk="1" hangingPunct="1">
              <a:buFont typeface="Wingdings" pitchFamily="2" charset="2"/>
              <a:buChar char="Ø"/>
            </a:pPr>
            <a:r>
              <a:rPr lang="zh-CN" altLang="en-US" sz="2200"/>
              <a:t>如果没有适当的计划就进入首次迭代会有很大的风险</a:t>
            </a:r>
          </a:p>
          <a:p>
            <a:pPr eaLnBrk="1" hangingPunct="1"/>
            <a:r>
              <a:rPr lang="zh-CN" altLang="en-US" sz="2400"/>
              <a:t>通常情况下由核心团队完成，由专家进行项目的计划</a:t>
            </a:r>
          </a:p>
          <a:p>
            <a:pPr lvl="1" eaLnBrk="1" hangingPunct="1">
              <a:buFont typeface="Wingdings" pitchFamily="2" charset="2"/>
              <a:buChar char="Ø"/>
            </a:pPr>
            <a:r>
              <a:rPr lang="zh-CN" altLang="en-US" sz="2200"/>
              <a:t>项目在正式迭代开始之前全力进行准备</a:t>
            </a:r>
            <a:r>
              <a:rPr lang="en-US" altLang="zh-CN" sz="2200"/>
              <a:t>(ramped up )</a:t>
            </a:r>
          </a:p>
        </p:txBody>
      </p:sp>
    </p:spTree>
  </p:cSld>
  <p:clrMapOvr>
    <a:masterClrMapping/>
  </p:clrMapOvr>
  <p:transition spd="slow"/>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4">
            <a:extLst>
              <a:ext uri="{FF2B5EF4-FFF2-40B4-BE49-F238E27FC236}">
                <a16:creationId xmlns:a16="http://schemas.microsoft.com/office/drawing/2014/main" id="{057EC277-0071-874E-8A75-6ACF54EC09CA}"/>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3409F2DB-FDF4-9D40-A45F-0342A79080D0}" type="slidenum">
              <a:rPr kumimoji="0" lang="en-GB" altLang="zh-CN" b="0">
                <a:solidFill>
                  <a:srgbClr val="FFFFFF"/>
                </a:solidFill>
                <a:latin typeface="Gulim" panose="020B0600000101010101" pitchFamily="34" charset="-127"/>
                <a:ea typeface="Gulim" panose="020B0600000101010101" pitchFamily="34" charset="-127"/>
              </a:rPr>
              <a:pPr eaLnBrk="1" hangingPunct="1"/>
              <a:t>198</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212995" name="Rectangle 4">
            <a:extLst>
              <a:ext uri="{FF2B5EF4-FFF2-40B4-BE49-F238E27FC236}">
                <a16:creationId xmlns:a16="http://schemas.microsoft.com/office/drawing/2014/main" id="{2F978AE8-FB7A-0F45-AD2E-8264746AF311}"/>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742950" indent="-742950" algn="ctr" eaLnBrk="1" hangingPunct="1">
              <a:buFont typeface="Gulim" panose="020B0600000101010101" pitchFamily="34" charset="-127"/>
              <a:buAutoNum type="circleNumDbPlain"/>
            </a:pPr>
            <a:r>
              <a:rPr lang="zh-CN" altLang="en-US">
                <a:ea typeface="宋体" panose="02010600030101010101" pitchFamily="2" charset="-122"/>
              </a:rPr>
              <a:t>产品定义阶段的主要活动（</a:t>
            </a:r>
            <a:r>
              <a:rPr lang="en-US" altLang="zh-CN">
                <a:ea typeface="宋体" panose="02010600030101010101" pitchFamily="2" charset="-122"/>
              </a:rPr>
              <a:t>1/3</a:t>
            </a:r>
            <a:r>
              <a:rPr lang="zh-CN" altLang="en-US">
                <a:ea typeface="宋体" panose="02010600030101010101" pitchFamily="2" charset="-122"/>
              </a:rPr>
              <a:t>）</a:t>
            </a:r>
          </a:p>
        </p:txBody>
      </p:sp>
      <p:sp>
        <p:nvSpPr>
          <p:cNvPr id="212996" name="Rectangle 5">
            <a:extLst>
              <a:ext uri="{FF2B5EF4-FFF2-40B4-BE49-F238E27FC236}">
                <a16:creationId xmlns:a16="http://schemas.microsoft.com/office/drawing/2014/main" id="{20C07780-6351-3446-BA8D-6F461A137E0D}"/>
              </a:ext>
            </a:extLst>
          </p:cNvPr>
          <p:cNvSpPr>
            <a:spLocks noGrp="1"/>
          </p:cNvSpPr>
          <p:nvPr>
            <p:ph type="body" idx="1"/>
          </p:nvPr>
        </p:nvSpPr>
        <p:spPr bwMode="auto">
          <a:xfrm>
            <a:off x="457200" y="1214438"/>
            <a:ext cx="8229600" cy="4911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Char char="u"/>
            </a:pPr>
            <a:r>
              <a:rPr lang="zh-CN" altLang="en-US" sz="2400">
                <a:solidFill>
                  <a:srgbClr val="FF0000"/>
                </a:solidFill>
              </a:rPr>
              <a:t>定义产品需求清单</a:t>
            </a:r>
          </a:p>
          <a:p>
            <a:pPr lvl="1" eaLnBrk="1" hangingPunct="1">
              <a:buFont typeface="Wingdings" pitchFamily="2" charset="2"/>
              <a:buChar char="Ø"/>
            </a:pPr>
            <a:r>
              <a:rPr lang="zh-CN" altLang="en-US" sz="2000"/>
              <a:t>项目需求及其验收准则，初始的规模估计（ </a:t>
            </a:r>
            <a:r>
              <a:rPr lang="en-US" altLang="zh-CN" sz="2000"/>
              <a:t>Story Points</a:t>
            </a:r>
            <a:r>
              <a:rPr lang="zh-CN" altLang="en-US" sz="2000"/>
              <a:t> ）及其优先级</a:t>
            </a:r>
          </a:p>
          <a:p>
            <a:pPr lvl="1" eaLnBrk="1" hangingPunct="1">
              <a:buFont typeface="Wingdings" pitchFamily="2" charset="2"/>
              <a:buChar char="Ø"/>
            </a:pPr>
            <a:r>
              <a:rPr lang="zh-CN" altLang="en-US" sz="2000"/>
              <a:t>迭代的长度，每个产品需求清单项目所处的迭代，发布计划</a:t>
            </a:r>
          </a:p>
          <a:p>
            <a:pPr lvl="1" eaLnBrk="1" hangingPunct="1">
              <a:buFont typeface="Wingdings" pitchFamily="2" charset="2"/>
              <a:buChar char="Ø"/>
            </a:pPr>
            <a:r>
              <a:rPr lang="zh-CN" altLang="en-US" sz="2000"/>
              <a:t>由产品负责人负责进行起草，并和</a:t>
            </a:r>
            <a:r>
              <a:rPr lang="en-US" altLang="zh-CN" sz="2000"/>
              <a:t>Scrum</a:t>
            </a:r>
            <a:r>
              <a:rPr lang="zh-CN" altLang="en-US" sz="2000"/>
              <a:t>团队共同进行讨论</a:t>
            </a:r>
          </a:p>
          <a:p>
            <a:pPr eaLnBrk="1" hangingPunct="1">
              <a:buFont typeface="Wingdings" pitchFamily="2" charset="2"/>
              <a:buChar char="u"/>
            </a:pPr>
            <a:r>
              <a:rPr lang="zh-CN" altLang="en-US" sz="2400">
                <a:solidFill>
                  <a:srgbClr val="FF0000"/>
                </a:solidFill>
              </a:rPr>
              <a:t>重用计划</a:t>
            </a:r>
          </a:p>
          <a:p>
            <a:pPr lvl="1" eaLnBrk="1" hangingPunct="1">
              <a:buFont typeface="Wingdings" pitchFamily="2" charset="2"/>
              <a:buChar char="Ø"/>
            </a:pPr>
            <a:r>
              <a:rPr lang="zh-CN" altLang="en-US" sz="2000"/>
              <a:t>将要在本项目中重用的内容：第三方软件或</a:t>
            </a:r>
            <a:r>
              <a:rPr lang="en-US" altLang="zh-CN" sz="2000"/>
              <a:t>OSS</a:t>
            </a:r>
            <a:r>
              <a:rPr lang="zh-CN" altLang="en-US" sz="2000"/>
              <a:t>等</a:t>
            </a:r>
          </a:p>
          <a:p>
            <a:pPr lvl="1" eaLnBrk="1" hangingPunct="1">
              <a:buFont typeface="Wingdings" pitchFamily="2" charset="2"/>
              <a:buChar char="Ø"/>
            </a:pPr>
            <a:r>
              <a:rPr lang="zh-CN" altLang="en-US" sz="2000"/>
              <a:t>计划在本项目中开发，可以为其他项目所重用的内容 </a:t>
            </a:r>
          </a:p>
          <a:p>
            <a:pPr lvl="1" eaLnBrk="1" hangingPunct="1">
              <a:buFont typeface="Wingdings" pitchFamily="2" charset="2"/>
              <a:buChar char="Ø"/>
            </a:pPr>
            <a:r>
              <a:rPr lang="zh-CN" altLang="en-US" sz="2000"/>
              <a:t>所需的可行性分析（对于</a:t>
            </a:r>
            <a:r>
              <a:rPr lang="en-US" altLang="zh-CN" sz="2000"/>
              <a:t>OSS</a:t>
            </a:r>
            <a:r>
              <a:rPr lang="zh-CN" altLang="en-US" sz="2000"/>
              <a:t>来说，必须进行）</a:t>
            </a:r>
          </a:p>
          <a:p>
            <a:pPr lvl="1" eaLnBrk="1" hangingPunct="1">
              <a:buFont typeface="Wingdings" pitchFamily="2" charset="2"/>
              <a:buChar char="Ø"/>
            </a:pPr>
            <a:r>
              <a:rPr lang="zh-CN" altLang="en-US" sz="2000"/>
              <a:t>对于工作量</a:t>
            </a:r>
            <a:r>
              <a:rPr lang="en-US" altLang="zh-CN" sz="2000"/>
              <a:t>/</a:t>
            </a:r>
            <a:r>
              <a:rPr lang="zh-CN" altLang="en-US" sz="2000"/>
              <a:t>规模估算的影响分析（需要包含研究、测试用例的编写、测试和文档化的工作）</a:t>
            </a:r>
          </a:p>
        </p:txBody>
      </p:sp>
    </p:spTree>
  </p:cSld>
  <p:clrMapOvr>
    <a:masterClrMapping/>
  </p:clrMapOvr>
  <p:transition spd="slow"/>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灯片编号占位符 4">
            <a:extLst>
              <a:ext uri="{FF2B5EF4-FFF2-40B4-BE49-F238E27FC236}">
                <a16:creationId xmlns:a16="http://schemas.microsoft.com/office/drawing/2014/main" id="{59577AF4-8A7C-2D46-9E14-32E9578ABAD4}"/>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1C78B92E-01C9-204F-BC6B-FF7671A6605F}" type="slidenum">
              <a:rPr kumimoji="0" lang="en-GB" altLang="zh-CN" b="0">
                <a:solidFill>
                  <a:srgbClr val="FFFFFF"/>
                </a:solidFill>
                <a:latin typeface="Gulim" panose="020B0600000101010101" pitchFamily="34" charset="-127"/>
                <a:ea typeface="Gulim" panose="020B0600000101010101" pitchFamily="34" charset="-127"/>
              </a:rPr>
              <a:pPr eaLnBrk="1" hangingPunct="1"/>
              <a:t>199</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214019" name="Rectangle 4">
            <a:extLst>
              <a:ext uri="{FF2B5EF4-FFF2-40B4-BE49-F238E27FC236}">
                <a16:creationId xmlns:a16="http://schemas.microsoft.com/office/drawing/2014/main" id="{DE5246F2-75DE-1D41-871F-83E3CBE2ADA0}"/>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742950" indent="-742950" algn="ctr" eaLnBrk="1" hangingPunct="1">
              <a:buFont typeface="Gulim" panose="020B0600000101010101" pitchFamily="34" charset="-127"/>
              <a:buAutoNum type="circleNumDbPlain"/>
            </a:pPr>
            <a:r>
              <a:rPr lang="zh-CN" altLang="en-US">
                <a:ea typeface="宋体" panose="02010600030101010101" pitchFamily="2" charset="-122"/>
              </a:rPr>
              <a:t>产品定义阶段的主要活动（</a:t>
            </a:r>
            <a:r>
              <a:rPr lang="en-US" altLang="zh-CN">
                <a:ea typeface="宋体" panose="02010600030101010101" pitchFamily="2" charset="-122"/>
              </a:rPr>
              <a:t>2/3</a:t>
            </a:r>
            <a:r>
              <a:rPr lang="zh-CN" altLang="en-US">
                <a:ea typeface="宋体" panose="02010600030101010101" pitchFamily="2" charset="-122"/>
              </a:rPr>
              <a:t>）</a:t>
            </a:r>
          </a:p>
        </p:txBody>
      </p:sp>
      <p:sp>
        <p:nvSpPr>
          <p:cNvPr id="214020" name="Rectangle 5">
            <a:extLst>
              <a:ext uri="{FF2B5EF4-FFF2-40B4-BE49-F238E27FC236}">
                <a16:creationId xmlns:a16="http://schemas.microsoft.com/office/drawing/2014/main" id="{2ADD65A6-7E6F-2041-9693-124D4A0C53B3}"/>
              </a:ext>
            </a:extLst>
          </p:cNvPr>
          <p:cNvSpPr>
            <a:spLocks noGrp="1"/>
          </p:cNvSpPr>
          <p:nvPr>
            <p:ph type="body" idx="1"/>
          </p:nvPr>
        </p:nvSpPr>
        <p:spPr bwMode="auto">
          <a:xfrm>
            <a:off x="457200" y="1417638"/>
            <a:ext cx="822960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Char char="u"/>
            </a:pPr>
            <a:r>
              <a:rPr lang="zh-CN" altLang="en-US" sz="2800"/>
              <a:t>架构设计</a:t>
            </a:r>
          </a:p>
          <a:p>
            <a:pPr lvl="1" eaLnBrk="1" hangingPunct="1">
              <a:buFont typeface="Wingdings" pitchFamily="2" charset="2"/>
              <a:buChar char="Ø"/>
            </a:pPr>
            <a:r>
              <a:rPr lang="zh-CN" altLang="en-US" sz="2400"/>
              <a:t>根据实际需要的充分程度，进行产品的架构设计</a:t>
            </a:r>
            <a:r>
              <a:rPr lang="en-US" altLang="zh-CN" sz="2400"/>
              <a:t>- on sufficient level</a:t>
            </a:r>
          </a:p>
          <a:p>
            <a:pPr lvl="2" eaLnBrk="1" hangingPunct="1">
              <a:buFont typeface="Wingdings" pitchFamily="2" charset="2"/>
              <a:buChar char="ü"/>
            </a:pPr>
            <a:r>
              <a:rPr lang="zh-CN" altLang="en-US" sz="2000"/>
              <a:t>计划的需求如何实现</a:t>
            </a:r>
          </a:p>
          <a:p>
            <a:pPr lvl="2" eaLnBrk="1" hangingPunct="1">
              <a:buFont typeface="Wingdings" pitchFamily="2" charset="2"/>
              <a:buChar char="ü"/>
            </a:pPr>
            <a:r>
              <a:rPr lang="zh-CN" altLang="en-US" sz="2000"/>
              <a:t>通过技术研究和技术分析，更好地进行项目计划，</a:t>
            </a:r>
          </a:p>
          <a:p>
            <a:pPr lvl="2" eaLnBrk="1" hangingPunct="1">
              <a:buFont typeface="Wingdings" pitchFamily="2" charset="2"/>
              <a:buChar char="ü"/>
            </a:pPr>
            <a:r>
              <a:rPr lang="zh-CN" altLang="en-US" sz="2000"/>
              <a:t>根据要求的指南和模版进行架构设计</a:t>
            </a:r>
          </a:p>
          <a:p>
            <a:pPr lvl="1" eaLnBrk="1" hangingPunct="1">
              <a:buFont typeface="Wingdings" pitchFamily="2" charset="2"/>
              <a:buChar char="Ø"/>
            </a:pPr>
            <a:r>
              <a:rPr lang="zh-CN" altLang="en-US" sz="2400"/>
              <a:t>其他需要考虑的问题，包括：</a:t>
            </a:r>
          </a:p>
          <a:p>
            <a:pPr lvl="2" eaLnBrk="1" hangingPunct="1">
              <a:buFont typeface="Wingdings" pitchFamily="2" charset="2"/>
              <a:buChar char="ü"/>
            </a:pPr>
            <a:r>
              <a:rPr lang="zh-CN" altLang="en-US" sz="2000"/>
              <a:t>重要的架构需求</a:t>
            </a:r>
          </a:p>
          <a:p>
            <a:pPr lvl="2" eaLnBrk="1" hangingPunct="1">
              <a:buFont typeface="Wingdings" pitchFamily="2" charset="2"/>
              <a:buChar char="ü"/>
            </a:pPr>
            <a:r>
              <a:rPr lang="zh-CN" altLang="en-US" sz="2000"/>
              <a:t>系统分解（模块</a:t>
            </a:r>
            <a:r>
              <a:rPr lang="en-US" altLang="zh-CN" sz="2000"/>
              <a:t>/</a:t>
            </a:r>
            <a:r>
              <a:rPr lang="zh-CN" altLang="en-US" sz="2000"/>
              <a:t>界面）</a:t>
            </a:r>
          </a:p>
          <a:p>
            <a:pPr lvl="2" eaLnBrk="1" hangingPunct="1">
              <a:buFont typeface="Wingdings" pitchFamily="2" charset="2"/>
              <a:buChar char="ü"/>
            </a:pPr>
            <a:r>
              <a:rPr lang="zh-CN" altLang="en-US" sz="2000"/>
              <a:t>各个部分的特性及其之间的相互关联关系 </a:t>
            </a:r>
            <a:endParaRPr lang="en-US" altLang="zh-CN" sz="2000"/>
          </a:p>
          <a:p>
            <a:pPr lvl="2" eaLnBrk="1" hangingPunct="1">
              <a:buFont typeface="Wingdings" pitchFamily="2" charset="2"/>
              <a:buChar char="ü"/>
            </a:pPr>
            <a:r>
              <a:rPr lang="zh-CN" altLang="en-US" sz="2000"/>
              <a:t>非功能特性（性能、本地化的要求等）</a:t>
            </a:r>
          </a:p>
          <a:p>
            <a:pPr lvl="2" eaLnBrk="1" hangingPunct="1">
              <a:buFont typeface="Wingdings" pitchFamily="2" charset="2"/>
              <a:buChar char="ü"/>
            </a:pPr>
            <a:r>
              <a:rPr lang="zh-CN" altLang="en-US" sz="2000"/>
              <a:t>设计指南</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6C1FF7C-FE4A-8841-8F0E-59D9D597CC3A}"/>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D81202A7-74B2-4245-9517-13B101B4474D}" type="slidenum">
              <a:rPr kumimoji="0" lang="en-US" altLang="ko-KR" b="0">
                <a:solidFill>
                  <a:schemeClr val="bg1"/>
                </a:solidFill>
                <a:latin typeface="Gulim" panose="020B0600000101010101" pitchFamily="34" charset="-127"/>
                <a:ea typeface="Gulim" panose="020B0600000101010101" pitchFamily="34" charset="-127"/>
              </a:rPr>
              <a:pPr eaLnBrk="1" hangingPunct="1"/>
              <a:t>2</a:t>
            </a:fld>
            <a:endParaRPr kumimoji="0" lang="en-US" altLang="ko-KR" b="0">
              <a:solidFill>
                <a:schemeClr val="bg1"/>
              </a:solidFill>
              <a:latin typeface="Gulim" panose="020B0600000101010101" pitchFamily="34" charset="-127"/>
              <a:ea typeface="Gulim" panose="020B0600000101010101" pitchFamily="34" charset="-127"/>
            </a:endParaRPr>
          </a:p>
        </p:txBody>
      </p:sp>
      <p:sp>
        <p:nvSpPr>
          <p:cNvPr id="6161" name="Rectangle 47">
            <a:extLst>
              <a:ext uri="{FF2B5EF4-FFF2-40B4-BE49-F238E27FC236}">
                <a16:creationId xmlns:a16="http://schemas.microsoft.com/office/drawing/2014/main" id="{C6E9D8BB-3727-7541-A9A6-246D94A30039}"/>
              </a:ext>
            </a:extLst>
          </p:cNvPr>
          <p:cNvSpPr>
            <a:spLocks noChangeArrowheads="1"/>
          </p:cNvSpPr>
          <p:nvPr/>
        </p:nvSpPr>
        <p:spPr bwMode="auto">
          <a:xfrm>
            <a:off x="636588" y="95250"/>
            <a:ext cx="7747000" cy="641350"/>
          </a:xfrm>
          <a:prstGeom prst="rect">
            <a:avLst/>
          </a:prstGeom>
          <a:noFill/>
          <a:ln>
            <a:noFill/>
          </a:ln>
          <a:effectLst/>
        </p:spPr>
        <p:txBody>
          <a:bodyPr anchor="ct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latinLnBrk="1"/>
            <a:r>
              <a:rPr lang="zh-CN" altLang="en-US" sz="3600">
                <a:solidFill>
                  <a:srgbClr val="FEFEFE"/>
                </a:solidFill>
                <a:effectLst>
                  <a:outerShdw blurRad="38100" dist="38100" dir="2700000" algn="tl">
                    <a:srgbClr val="4D4D4D"/>
                  </a:outerShdw>
                </a:effectLst>
                <a:latin typeface="Arial" panose="020B0604020202020204" pitchFamily="34" charset="0"/>
              </a:rPr>
              <a:t>本章主要知识点</a:t>
            </a:r>
          </a:p>
        </p:txBody>
      </p:sp>
      <p:sp>
        <p:nvSpPr>
          <p:cNvPr id="11268" name="TextBox 2">
            <a:extLst>
              <a:ext uri="{FF2B5EF4-FFF2-40B4-BE49-F238E27FC236}">
                <a16:creationId xmlns:a16="http://schemas.microsoft.com/office/drawing/2014/main" id="{01123DD8-FD55-9B48-A548-7084D103A45B}"/>
              </a:ext>
            </a:extLst>
          </p:cNvPr>
          <p:cNvSpPr txBox="1">
            <a:spLocks noChangeArrowheads="1"/>
          </p:cNvSpPr>
          <p:nvPr/>
        </p:nvSpPr>
        <p:spPr bwMode="auto">
          <a:xfrm>
            <a:off x="1979613" y="1916113"/>
            <a:ext cx="4694237" cy="2432050"/>
          </a:xfrm>
          <a:prstGeom prst="rect">
            <a:avLst/>
          </a:prstGeom>
          <a:noFill/>
          <a:ln w="9525">
            <a:noFill/>
            <a:miter lim="800000"/>
            <a:headEnd/>
            <a:tailEnd/>
          </a:ln>
        </p:spPr>
        <p:txBody>
          <a:bodyPr>
            <a:spAutoFit/>
          </a:bodyPr>
          <a:lstStyle>
            <a:lvl1pPr marL="857250" indent="-85725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Gulim" panose="020B0600000101010101" pitchFamily="34" charset="-127"/>
              <a:buAutoNum type="romanUcPeriod"/>
            </a:pPr>
            <a:r>
              <a:rPr lang="en-US" altLang="zh-CN" sz="4000">
                <a:solidFill>
                  <a:schemeClr val="tx1"/>
                </a:solidFill>
              </a:rPr>
              <a:t>RUP</a:t>
            </a:r>
          </a:p>
          <a:p>
            <a:pPr eaLnBrk="1" hangingPunct="1">
              <a:buFont typeface="Gulim" panose="020B0600000101010101" pitchFamily="34" charset="-127"/>
              <a:buAutoNum type="romanUcPeriod"/>
            </a:pPr>
            <a:endParaRPr lang="en-US" altLang="zh-CN" sz="4000">
              <a:solidFill>
                <a:schemeClr val="tx1"/>
              </a:solidFill>
            </a:endParaRPr>
          </a:p>
          <a:p>
            <a:pPr eaLnBrk="1" hangingPunct="1">
              <a:buFont typeface="Gulim" panose="020B0600000101010101" pitchFamily="34" charset="-127"/>
              <a:buAutoNum type="romanUcPeriod"/>
            </a:pPr>
            <a:r>
              <a:rPr lang="zh-CN" altLang="en-US" sz="4000">
                <a:solidFill>
                  <a:schemeClr val="tx1"/>
                </a:solidFill>
              </a:rPr>
              <a:t>敏捷过程</a:t>
            </a:r>
            <a:endParaRPr lang="en-US" altLang="zh-CN" sz="4000">
              <a:solidFill>
                <a:schemeClr val="tx1"/>
              </a:solidFill>
            </a:endParaRPr>
          </a:p>
          <a:p>
            <a:pPr eaLnBrk="1" hangingPunct="1">
              <a:buFont typeface="Gulim" panose="020B0600000101010101" pitchFamily="34" charset="-127"/>
              <a:buAutoNum type="romanUcPeriod"/>
            </a:pPr>
            <a:endParaRPr lang="en-US" altLang="zh-CN" sz="3200">
              <a:solidFill>
                <a:schemeClr val="tx1"/>
              </a:solidFill>
            </a:endParaRPr>
          </a:p>
        </p:txBody>
      </p:sp>
      <p:sp>
        <p:nvSpPr>
          <p:cNvPr id="13317" name="AutoShape 6">
            <a:extLst>
              <a:ext uri="{FF2B5EF4-FFF2-40B4-BE49-F238E27FC236}">
                <a16:creationId xmlns:a16="http://schemas.microsoft.com/office/drawing/2014/main" id="{55FF0070-8794-0A47-94BE-68E98BEB5B0C}"/>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r>
              <a:rPr lang="en-US" altLang="zh-CN" sz="2800" b="0">
                <a:solidFill>
                  <a:srgbClr val="663300"/>
                </a:solidFill>
              </a:rPr>
              <a:t>   </a:t>
            </a:r>
            <a:endParaRPr lang="en-US" altLang="zh-CN" sz="2000" b="0"/>
          </a:p>
        </p:txBody>
      </p:sp>
      <p:sp>
        <p:nvSpPr>
          <p:cNvPr id="9" name="右箭头 8">
            <a:extLst>
              <a:ext uri="{FF2B5EF4-FFF2-40B4-BE49-F238E27FC236}">
                <a16:creationId xmlns:a16="http://schemas.microsoft.com/office/drawing/2014/main" id="{E639EDDF-3046-1B49-8D7B-927F4B767591}"/>
              </a:ext>
            </a:extLst>
          </p:cNvPr>
          <p:cNvSpPr/>
          <p:nvPr/>
        </p:nvSpPr>
        <p:spPr bwMode="auto">
          <a:xfrm>
            <a:off x="1211263" y="1989138"/>
            <a:ext cx="574675" cy="50323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a:extLst>
              <a:ext uri="{FF2B5EF4-FFF2-40B4-BE49-F238E27FC236}">
                <a16:creationId xmlns:a16="http://schemas.microsoft.com/office/drawing/2014/main" id="{0CA04597-41C6-4B4A-9B8B-FC6F26BB5FB4}"/>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latin typeface="宋体" panose="02010600030101010101" pitchFamily="2" charset="-122"/>
                <a:ea typeface="宋体" panose="02010600030101010101" pitchFamily="2" charset="-122"/>
              </a:rPr>
              <a:t>原则</a:t>
            </a:r>
            <a:r>
              <a:rPr lang="en-US" altLang="zh-CN">
                <a:latin typeface="宋体" panose="02010600030101010101" pitchFamily="2" charset="-122"/>
                <a:ea typeface="宋体" panose="02010600030101010101" pitchFamily="2" charset="-122"/>
              </a:rPr>
              <a:t>2: </a:t>
            </a:r>
            <a:r>
              <a:rPr lang="zh-CN" altLang="en-US">
                <a:latin typeface="宋体" panose="02010600030101010101" pitchFamily="2" charset="-122"/>
                <a:ea typeface="宋体" panose="02010600030101010101" pitchFamily="2" charset="-122"/>
              </a:rPr>
              <a:t>平衡有竞争的涉众的优先级</a:t>
            </a:r>
            <a:endParaRPr lang="en-US" altLang="zh-CN">
              <a:ea typeface="宋体" panose="02010600030101010101" pitchFamily="2" charset="-122"/>
            </a:endParaRPr>
          </a:p>
        </p:txBody>
      </p:sp>
      <p:sp>
        <p:nvSpPr>
          <p:cNvPr id="3" name="圆角矩形 2">
            <a:extLst>
              <a:ext uri="{FF2B5EF4-FFF2-40B4-BE49-F238E27FC236}">
                <a16:creationId xmlns:a16="http://schemas.microsoft.com/office/drawing/2014/main" id="{1C5734F4-F422-C548-86D4-17EF00187450}"/>
              </a:ext>
            </a:extLst>
          </p:cNvPr>
          <p:cNvSpPr/>
          <p:nvPr/>
        </p:nvSpPr>
        <p:spPr bwMode="auto">
          <a:xfrm>
            <a:off x="179512" y="1268760"/>
            <a:ext cx="3632200" cy="3949700"/>
          </a:xfrm>
          <a:prstGeom prst="roundRect">
            <a:avLst/>
          </a:prstGeom>
          <a:solidFill>
            <a:schemeClr val="bg1"/>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spAutoFit/>
          </a:bodyPr>
          <a:lstStyle>
            <a:lvl1pPr marL="233363"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50000"/>
              </a:lnSpc>
              <a:buFont typeface="Wingdings" pitchFamily="2" charset="2"/>
              <a:buNone/>
            </a:pPr>
            <a:r>
              <a:rPr lang="zh-CN" altLang="en-US" sz="2800" b="0">
                <a:solidFill>
                  <a:schemeClr val="tx1"/>
                </a:solidFill>
                <a:latin typeface="黑体" panose="02010609060101010101" pitchFamily="49" charset="-122"/>
                <a:ea typeface="黑体" panose="02010609060101010101" pitchFamily="49" charset="-122"/>
              </a:rPr>
              <a:t> 平衡利益干系人之间的利益关系：</a:t>
            </a:r>
            <a:endParaRPr lang="en-US" altLang="zh-CN" sz="2800" b="0">
              <a:solidFill>
                <a:schemeClr val="tx1"/>
              </a:solidFill>
              <a:latin typeface="黑体" panose="02010609060101010101" pitchFamily="49" charset="-122"/>
              <a:ea typeface="黑体" panose="02010609060101010101" pitchFamily="49" charset="-122"/>
            </a:endParaRPr>
          </a:p>
          <a:p>
            <a:pPr eaLnBrk="1" hangingPunct="1">
              <a:lnSpc>
                <a:spcPct val="150000"/>
              </a:lnSpc>
              <a:buFont typeface="Arial" panose="020B0604020202020204" pitchFamily="34" charset="0"/>
              <a:buChar char="•"/>
            </a:pPr>
            <a:r>
              <a:rPr lang="zh-CN" altLang="en-US" sz="2400" b="0">
                <a:solidFill>
                  <a:schemeClr val="tx1"/>
                </a:solidFill>
                <a:latin typeface="黑体" panose="02010609060101010101" pitchFamily="49" charset="-122"/>
                <a:ea typeface="黑体" panose="02010609060101010101" pitchFamily="49" charset="-122"/>
              </a:rPr>
              <a:t>业务的</a:t>
            </a:r>
            <a:r>
              <a:rPr lang="zh-CN" altLang="en-US" sz="2400">
                <a:solidFill>
                  <a:srgbClr val="FF0000"/>
                </a:solidFill>
                <a:latin typeface="黑体" panose="02010609060101010101" pitchFamily="49" charset="-122"/>
                <a:ea typeface="黑体" panose="02010609060101010101" pitchFamily="49" charset="-122"/>
              </a:rPr>
              <a:t>利益相关者之间</a:t>
            </a:r>
            <a:r>
              <a:rPr lang="zh-CN" altLang="en-US" sz="2400" b="0">
                <a:solidFill>
                  <a:schemeClr val="tx1"/>
                </a:solidFill>
                <a:latin typeface="黑体" panose="02010609060101010101" pitchFamily="49" charset="-122"/>
                <a:ea typeface="黑体" panose="02010609060101010101" pitchFamily="49" charset="-122"/>
              </a:rPr>
              <a:t>都有</a:t>
            </a:r>
            <a:r>
              <a:rPr lang="zh-CN" altLang="en-US" sz="2400">
                <a:solidFill>
                  <a:srgbClr val="FF0000"/>
                </a:solidFill>
                <a:latin typeface="黑体" panose="02010609060101010101" pitchFamily="49" charset="-122"/>
                <a:ea typeface="黑体" panose="02010609060101010101" pitchFamily="49" charset="-122"/>
              </a:rPr>
              <a:t>冲突</a:t>
            </a:r>
            <a:r>
              <a:rPr lang="zh-CN" altLang="en-US" sz="2400" b="0">
                <a:solidFill>
                  <a:schemeClr val="tx1"/>
                </a:solidFill>
                <a:latin typeface="黑体" panose="02010609060101010101" pitchFamily="49" charset="-122"/>
                <a:ea typeface="黑体" panose="02010609060101010101" pitchFamily="49" charset="-122"/>
              </a:rPr>
              <a:t>；</a:t>
            </a:r>
            <a:endParaRPr lang="en-US" altLang="zh-CN" sz="2400" b="0">
              <a:solidFill>
                <a:schemeClr val="tx1"/>
              </a:solidFill>
              <a:latin typeface="黑体" panose="02010609060101010101" pitchFamily="49" charset="-122"/>
              <a:ea typeface="黑体" panose="02010609060101010101" pitchFamily="49" charset="-122"/>
            </a:endParaRPr>
          </a:p>
          <a:p>
            <a:pPr eaLnBrk="1" hangingPunct="1">
              <a:lnSpc>
                <a:spcPct val="150000"/>
              </a:lnSpc>
              <a:buFont typeface="Arial" panose="020B0604020202020204" pitchFamily="34" charset="0"/>
              <a:buChar char="•"/>
            </a:pPr>
            <a:r>
              <a:rPr lang="zh-CN" altLang="en-US" sz="2400" b="0">
                <a:solidFill>
                  <a:schemeClr val="tx1"/>
                </a:solidFill>
                <a:latin typeface="黑体" panose="02010609060101010101" pitchFamily="49" charset="-122"/>
                <a:ea typeface="黑体" panose="02010609060101010101" pitchFamily="49" charset="-122"/>
              </a:rPr>
              <a:t>客户化</a:t>
            </a:r>
            <a:r>
              <a:rPr lang="zh-CN" altLang="en-US" sz="2400" b="0">
                <a:solidFill>
                  <a:srgbClr val="FF0000"/>
                </a:solidFill>
                <a:latin typeface="黑体" panose="02010609060101010101" pitchFamily="49" charset="-122"/>
                <a:ea typeface="黑体" panose="02010609060101010101" pitchFamily="49" charset="-122"/>
              </a:rPr>
              <a:t>要求</a:t>
            </a:r>
            <a:r>
              <a:rPr lang="zh-CN" altLang="en-US" sz="2400" b="0">
                <a:solidFill>
                  <a:schemeClr val="tx1"/>
                </a:solidFill>
                <a:latin typeface="黑体" panose="02010609060101010101" pitchFamily="49" charset="-122"/>
                <a:ea typeface="黑体" panose="02010609060101010101" pitchFamily="49" charset="-122"/>
              </a:rPr>
              <a:t>和已有</a:t>
            </a:r>
            <a:r>
              <a:rPr lang="zh-CN" altLang="en-US" sz="2400" b="0">
                <a:solidFill>
                  <a:srgbClr val="FF0000"/>
                </a:solidFill>
                <a:latin typeface="黑体" panose="02010609060101010101" pitchFamily="49" charset="-122"/>
                <a:ea typeface="黑体" panose="02010609060101010101" pitchFamily="49" charset="-122"/>
              </a:rPr>
              <a:t>资产</a:t>
            </a:r>
            <a:r>
              <a:rPr lang="zh-CN" altLang="en-US" sz="2400" b="0">
                <a:solidFill>
                  <a:schemeClr val="tx1"/>
                </a:solidFill>
                <a:latin typeface="黑体" panose="02010609060101010101" pitchFamily="49" charset="-122"/>
                <a:ea typeface="黑体" panose="02010609060101010101" pitchFamily="49" charset="-122"/>
              </a:rPr>
              <a:t>之间的</a:t>
            </a:r>
            <a:r>
              <a:rPr lang="zh-CN" altLang="en-US" sz="2400" b="0">
                <a:solidFill>
                  <a:srgbClr val="FF0000"/>
                </a:solidFill>
                <a:latin typeface="黑体" panose="02010609060101010101" pitchFamily="49" charset="-122"/>
                <a:ea typeface="黑体" panose="02010609060101010101" pitchFamily="49" charset="-122"/>
              </a:rPr>
              <a:t>冲突</a:t>
            </a:r>
            <a:r>
              <a:rPr lang="zh-CN" altLang="en-US" sz="2400" b="0">
                <a:solidFill>
                  <a:schemeClr val="tx1"/>
                </a:solidFill>
                <a:latin typeface="黑体" panose="02010609060101010101" pitchFamily="49" charset="-122"/>
                <a:ea typeface="黑体" panose="02010609060101010101" pitchFamily="49" charset="-122"/>
              </a:rPr>
              <a:t>。</a:t>
            </a:r>
            <a:endParaRPr lang="en-US" altLang="zh-CN" sz="2400" b="0">
              <a:solidFill>
                <a:schemeClr val="tx1"/>
              </a:solidFill>
              <a:latin typeface="黑体" panose="02010609060101010101" pitchFamily="49" charset="-122"/>
              <a:ea typeface="黑体" panose="02010609060101010101" pitchFamily="49" charset="-122"/>
            </a:endParaRPr>
          </a:p>
        </p:txBody>
      </p:sp>
      <p:sp>
        <p:nvSpPr>
          <p:cNvPr id="6" name="圆角矩形 5">
            <a:extLst>
              <a:ext uri="{FF2B5EF4-FFF2-40B4-BE49-F238E27FC236}">
                <a16:creationId xmlns:a16="http://schemas.microsoft.com/office/drawing/2014/main" id="{A37ACB07-655C-7A42-B8EC-565C4EB4B7E9}"/>
              </a:ext>
            </a:extLst>
          </p:cNvPr>
          <p:cNvSpPr/>
          <p:nvPr/>
        </p:nvSpPr>
        <p:spPr bwMode="auto">
          <a:xfrm>
            <a:off x="4067175" y="1484313"/>
            <a:ext cx="4826000" cy="1873250"/>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spAutoFit/>
          </a:bodyPr>
          <a:lstStyle>
            <a:lvl1pPr marL="347663" eaLnBrk="0" hangingPunct="0">
              <a:defRPr kumimoji="1" b="1">
                <a:solidFill>
                  <a:srgbClr val="0033CC"/>
                </a:solidFill>
                <a:latin typeface="宋体" panose="02010600030101010101" pitchFamily="2" charset="-122"/>
                <a:ea typeface="宋体" panose="02010600030101010101" pitchFamily="2" charset="-122"/>
              </a:defRPr>
            </a:lvl1pPr>
            <a:lvl2pPr marL="976313"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Wingdings" pitchFamily="2" charset="2"/>
              <a:buNone/>
            </a:pPr>
            <a:r>
              <a:rPr lang="zh-CN" altLang="en-US" sz="2400" b="0">
                <a:solidFill>
                  <a:srgbClr val="000000"/>
                </a:solidFill>
                <a:latin typeface="黑体" panose="02010609060101010101" pitchFamily="49" charset="-122"/>
                <a:ea typeface="黑体" panose="02010609060101010101" pitchFamily="49" charset="-122"/>
              </a:rPr>
              <a:t>优点：</a:t>
            </a:r>
            <a:endParaRPr lang="en-US" altLang="zh-CN" sz="2400" b="0">
              <a:solidFill>
                <a:srgbClr val="000000"/>
              </a:solidFill>
              <a:latin typeface="黑体" panose="02010609060101010101" pitchFamily="49" charset="-122"/>
              <a:ea typeface="黑体" panose="02010609060101010101" pitchFamily="49" charset="-122"/>
            </a:endParaRPr>
          </a:p>
          <a:p>
            <a:pPr lvl="1" eaLnBrk="1" hangingPunct="1">
              <a:buFont typeface="Arial" panose="020B0604020202020204" pitchFamily="34" charset="0"/>
              <a:buChar char="•"/>
            </a:pPr>
            <a:r>
              <a:rPr lang="zh-CN" altLang="en-US" sz="2000" b="0">
                <a:solidFill>
                  <a:srgbClr val="000000"/>
                </a:solidFill>
                <a:latin typeface="华文宋体" panose="02010600040101010101" pitchFamily="2" charset="-122"/>
                <a:ea typeface="华文宋体" panose="02010600040101010101" pitchFamily="2" charset="-122"/>
              </a:rPr>
              <a:t>使应用程序与业务和用户需求结合起来</a:t>
            </a:r>
            <a:endParaRPr lang="en-US" altLang="zh-CN" sz="2000" b="0">
              <a:solidFill>
                <a:srgbClr val="000000"/>
              </a:solidFill>
              <a:latin typeface="华文宋体" panose="02010600040101010101" pitchFamily="2" charset="-122"/>
              <a:ea typeface="华文宋体" panose="02010600040101010101" pitchFamily="2" charset="-122"/>
            </a:endParaRPr>
          </a:p>
          <a:p>
            <a:pPr lvl="1" eaLnBrk="1" hangingPunct="1">
              <a:buFont typeface="Arial" panose="020B0604020202020204" pitchFamily="34" charset="0"/>
              <a:buChar char="•"/>
            </a:pPr>
            <a:r>
              <a:rPr lang="zh-CN" altLang="en-US" sz="2000" b="0">
                <a:solidFill>
                  <a:srgbClr val="000000"/>
                </a:solidFill>
                <a:latin typeface="华文宋体" panose="02010600040101010101" pitchFamily="2" charset="-122"/>
                <a:ea typeface="华文宋体" panose="02010600040101010101" pitchFamily="2" charset="-122"/>
              </a:rPr>
              <a:t>减少个性化开发</a:t>
            </a:r>
            <a:endParaRPr lang="en-US" altLang="zh-CN" sz="2000" b="0">
              <a:solidFill>
                <a:srgbClr val="000000"/>
              </a:solidFill>
              <a:latin typeface="华文宋体" panose="02010600040101010101" pitchFamily="2" charset="-122"/>
              <a:ea typeface="华文宋体" panose="02010600040101010101" pitchFamily="2" charset="-122"/>
            </a:endParaRPr>
          </a:p>
          <a:p>
            <a:pPr lvl="1" eaLnBrk="1" hangingPunct="1">
              <a:buFont typeface="Arial" panose="020B0604020202020204" pitchFamily="34" charset="0"/>
              <a:buChar char="•"/>
            </a:pPr>
            <a:r>
              <a:rPr lang="zh-CN" altLang="en-US" sz="2000" b="0">
                <a:solidFill>
                  <a:srgbClr val="000000"/>
                </a:solidFill>
                <a:latin typeface="华文宋体" panose="02010600040101010101" pitchFamily="2" charset="-122"/>
                <a:ea typeface="华文宋体" panose="02010600040101010101" pitchFamily="2" charset="-122"/>
              </a:rPr>
              <a:t>业务价值最优</a:t>
            </a:r>
            <a:endParaRPr lang="zh-CN" altLang="en-US" sz="2000" b="0">
              <a:latin typeface="华文宋体" panose="02010600040101010101" pitchFamily="2" charset="-122"/>
              <a:ea typeface="华文宋体" panose="02010600040101010101" pitchFamily="2" charset="-122"/>
            </a:endParaRPr>
          </a:p>
        </p:txBody>
      </p:sp>
      <p:sp>
        <p:nvSpPr>
          <p:cNvPr id="7" name="圆角矩形 6">
            <a:extLst>
              <a:ext uri="{FF2B5EF4-FFF2-40B4-BE49-F238E27FC236}">
                <a16:creationId xmlns:a16="http://schemas.microsoft.com/office/drawing/2014/main" id="{CB96CFA0-3555-C54E-9879-18AA9D3F707B}"/>
              </a:ext>
            </a:extLst>
          </p:cNvPr>
          <p:cNvSpPr/>
          <p:nvPr/>
        </p:nvSpPr>
        <p:spPr bwMode="auto">
          <a:xfrm>
            <a:off x="4067175" y="3573463"/>
            <a:ext cx="4826000" cy="2554287"/>
          </a:xfrm>
          <a:prstGeom prst="roundRect">
            <a:avLst>
              <a:gd name="adj" fmla="val 9130"/>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spAutoFit/>
          </a:bodyPr>
          <a:lstStyle>
            <a:lvl1pPr marL="347663" eaLnBrk="0" hangingPunct="0">
              <a:defRPr kumimoji="1" b="1">
                <a:solidFill>
                  <a:srgbClr val="0033CC"/>
                </a:solidFill>
                <a:latin typeface="宋体" panose="02010600030101010101" pitchFamily="2" charset="-122"/>
                <a:ea typeface="宋体" panose="02010600030101010101" pitchFamily="2" charset="-122"/>
              </a:defRPr>
            </a:lvl1pPr>
            <a:lvl2pPr marL="976313"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Wingdings" pitchFamily="2" charset="2"/>
              <a:buNone/>
            </a:pPr>
            <a:r>
              <a:rPr lang="zh-CN" altLang="en-US" sz="2400" b="0">
                <a:solidFill>
                  <a:srgbClr val="000000"/>
                </a:solidFill>
                <a:latin typeface="黑体" panose="02010609060101010101" pitchFamily="49" charset="-122"/>
                <a:ea typeface="黑体" panose="02010609060101010101" pitchFamily="49" charset="-122"/>
              </a:rPr>
              <a:t>模式：</a:t>
            </a:r>
            <a:endParaRPr lang="en-US" altLang="zh-CN" sz="2400" b="0">
              <a:solidFill>
                <a:srgbClr val="000000"/>
              </a:solidFill>
              <a:latin typeface="黑体" panose="02010609060101010101" pitchFamily="49" charset="-122"/>
              <a:ea typeface="黑体" panose="02010609060101010101" pitchFamily="49" charset="-122"/>
            </a:endParaRPr>
          </a:p>
          <a:p>
            <a:pPr lvl="1" eaLnBrk="1" hangingPunct="1">
              <a:buFont typeface="Arial" panose="020B0604020202020204" pitchFamily="34" charset="0"/>
              <a:buChar char="•"/>
            </a:pPr>
            <a:r>
              <a:rPr lang="zh-CN" altLang="en-US" sz="2000" b="0">
                <a:solidFill>
                  <a:srgbClr val="000000"/>
                </a:solidFill>
                <a:latin typeface="华文宋体" panose="02010600040101010101" pitchFamily="2" charset="-122"/>
                <a:ea typeface="华文宋体" panose="02010600040101010101" pitchFamily="2" charset="-122"/>
              </a:rPr>
              <a:t>定义、理解业务过程和用户需求，并将其按优先级排序</a:t>
            </a:r>
            <a:endParaRPr lang="en-US" altLang="zh-CN" sz="2000" b="0">
              <a:solidFill>
                <a:srgbClr val="000000"/>
              </a:solidFill>
              <a:latin typeface="华文宋体" panose="02010600040101010101" pitchFamily="2" charset="-122"/>
              <a:ea typeface="华文宋体" panose="02010600040101010101" pitchFamily="2" charset="-122"/>
            </a:endParaRPr>
          </a:p>
          <a:p>
            <a:pPr lvl="1" eaLnBrk="1" hangingPunct="1">
              <a:buFont typeface="Arial" panose="020B0604020202020204" pitchFamily="34" charset="0"/>
              <a:buChar char="•"/>
            </a:pPr>
            <a:r>
              <a:rPr lang="zh-CN" altLang="en-US" sz="2000" b="0">
                <a:solidFill>
                  <a:srgbClr val="000000"/>
                </a:solidFill>
                <a:latin typeface="华文宋体" panose="02010600040101010101" pitchFamily="2" charset="-122"/>
                <a:ea typeface="华文宋体" panose="02010600040101010101" pitchFamily="2" charset="-122"/>
              </a:rPr>
              <a:t>区分项目、需求与软件能力的优先次序</a:t>
            </a:r>
            <a:endParaRPr lang="en-US" altLang="zh-CN" sz="2000" b="0">
              <a:solidFill>
                <a:srgbClr val="000000"/>
              </a:solidFill>
              <a:latin typeface="华文宋体" panose="02010600040101010101" pitchFamily="2" charset="-122"/>
              <a:ea typeface="华文宋体" panose="02010600040101010101" pitchFamily="2" charset="-122"/>
            </a:endParaRPr>
          </a:p>
          <a:p>
            <a:pPr lvl="1" eaLnBrk="1" hangingPunct="1">
              <a:buFont typeface="Arial" panose="020B0604020202020204" pitchFamily="34" charset="0"/>
              <a:buChar char="•"/>
            </a:pPr>
            <a:r>
              <a:rPr lang="zh-CN" altLang="en-US" sz="2000" b="0">
                <a:solidFill>
                  <a:srgbClr val="000000"/>
                </a:solidFill>
                <a:latin typeface="华文宋体" panose="02010600040101010101" pitchFamily="2" charset="-122"/>
                <a:ea typeface="华文宋体" panose="02010600040101010101" pitchFamily="2" charset="-122"/>
              </a:rPr>
              <a:t>理解我们可以使用哪些资产</a:t>
            </a:r>
            <a:endParaRPr lang="en-US" altLang="zh-CN" sz="2000" b="0">
              <a:solidFill>
                <a:srgbClr val="000000"/>
              </a:solidFill>
              <a:latin typeface="华文宋体" panose="02010600040101010101" pitchFamily="2" charset="-122"/>
              <a:ea typeface="华文宋体" panose="02010600040101010101" pitchFamily="2" charset="-122"/>
            </a:endParaRPr>
          </a:p>
          <a:p>
            <a:pPr lvl="1" eaLnBrk="1" hangingPunct="1">
              <a:buFont typeface="Arial" panose="020B0604020202020204" pitchFamily="34" charset="0"/>
              <a:buChar char="•"/>
            </a:pPr>
            <a:r>
              <a:rPr lang="zh-CN" altLang="en-US" sz="2000" b="0">
                <a:solidFill>
                  <a:srgbClr val="000000"/>
                </a:solidFill>
                <a:latin typeface="华文宋体" panose="02010600040101010101" pitchFamily="2" charset="-122"/>
                <a:ea typeface="华文宋体" panose="02010600040101010101" pitchFamily="2" charset="-122"/>
              </a:rPr>
              <a:t>平衡用户需求与资产复用</a:t>
            </a:r>
            <a:endParaRPr lang="en-US" altLang="zh-CN" sz="2000" b="0">
              <a:solidFill>
                <a:srgbClr val="000000"/>
              </a:solidFill>
              <a:latin typeface="华文宋体" panose="02010600040101010101" pitchFamily="2" charset="-122"/>
              <a:ea typeface="华文宋体" panose="02010600040101010101" pitchFamily="2" charset="-122"/>
            </a:endParaRPr>
          </a:p>
        </p:txBody>
      </p:sp>
      <p:sp>
        <p:nvSpPr>
          <p:cNvPr id="2" name="文本框 1">
            <a:extLst>
              <a:ext uri="{FF2B5EF4-FFF2-40B4-BE49-F238E27FC236}">
                <a16:creationId xmlns:a16="http://schemas.microsoft.com/office/drawing/2014/main" id="{14B59696-F2D9-AD4A-B12B-9A4D25CEE9D3}"/>
              </a:ext>
            </a:extLst>
          </p:cNvPr>
          <p:cNvSpPr txBox="1"/>
          <p:nvPr/>
        </p:nvSpPr>
        <p:spPr>
          <a:xfrm>
            <a:off x="6252895" y="4949128"/>
            <a:ext cx="3005951" cy="400110"/>
          </a:xfrm>
          <a:prstGeom prst="rect">
            <a:avLst/>
          </a:prstGeom>
          <a:noFill/>
        </p:spPr>
        <p:txBody>
          <a:bodyPr wrap="none" rtlCol="0">
            <a:spAutoFit/>
          </a:bodyPr>
          <a:lstStyle/>
          <a:p>
            <a:pPr algn="l"/>
            <a:r>
              <a:rPr kumimoji="1" lang="zh-CN" altLang="en-US" sz="2000" dirty="0">
                <a:latin typeface="Kaiti SC" panose="02010600040101010101" pitchFamily="2" charset="-122"/>
                <a:ea typeface="Kaiti SC" panose="02010600040101010101" pitchFamily="2" charset="-122"/>
              </a:rPr>
              <a:t>三者利益一般是相冲的。</a:t>
            </a:r>
          </a:p>
        </p:txBody>
      </p:sp>
      <p:sp>
        <p:nvSpPr>
          <p:cNvPr id="4" name="文本框 3">
            <a:extLst>
              <a:ext uri="{FF2B5EF4-FFF2-40B4-BE49-F238E27FC236}">
                <a16:creationId xmlns:a16="http://schemas.microsoft.com/office/drawing/2014/main" id="{CB54C417-34C6-3846-A466-836D98FF86BE}"/>
              </a:ext>
            </a:extLst>
          </p:cNvPr>
          <p:cNvSpPr txBox="1"/>
          <p:nvPr/>
        </p:nvSpPr>
        <p:spPr>
          <a:xfrm>
            <a:off x="271551" y="5349238"/>
            <a:ext cx="3262432" cy="1015663"/>
          </a:xfrm>
          <a:prstGeom prst="rect">
            <a:avLst/>
          </a:prstGeom>
          <a:noFill/>
        </p:spPr>
        <p:txBody>
          <a:bodyPr wrap="none" rtlCol="0">
            <a:spAutoFit/>
          </a:bodyPr>
          <a:lstStyle/>
          <a:p>
            <a:pPr algn="l"/>
            <a:r>
              <a:rPr kumimoji="1" lang="zh-CN" altLang="en-US" sz="2000" dirty="0">
                <a:latin typeface="Kaiti SC" panose="02010600040101010101" pitchFamily="2" charset="-122"/>
                <a:ea typeface="Kaiti SC" panose="02010600040101010101" pitchFamily="2" charset="-122"/>
              </a:rPr>
              <a:t>项目：开发团队</a:t>
            </a:r>
            <a:endParaRPr kumimoji="1" lang="en-US" altLang="zh-CN" sz="2000" dirty="0">
              <a:latin typeface="Kaiti SC" panose="02010600040101010101" pitchFamily="2" charset="-122"/>
              <a:ea typeface="Kaiti SC" panose="02010600040101010101" pitchFamily="2" charset="-122"/>
            </a:endParaRPr>
          </a:p>
          <a:p>
            <a:pPr algn="l"/>
            <a:r>
              <a:rPr lang="zh-CN" altLang="en-US" sz="2000" dirty="0">
                <a:latin typeface="Kaiti SC" panose="02010600040101010101" pitchFamily="2" charset="-122"/>
                <a:ea typeface="Kaiti SC" panose="02010600040101010101" pitchFamily="2" charset="-122"/>
              </a:rPr>
              <a:t>需求：用户的</a:t>
            </a:r>
            <a:endParaRPr lang="en-US" altLang="zh-CN" sz="2000" dirty="0">
              <a:latin typeface="Kaiti SC" panose="02010600040101010101" pitchFamily="2" charset="-122"/>
              <a:ea typeface="Kaiti SC" panose="02010600040101010101" pitchFamily="2" charset="-122"/>
            </a:endParaRPr>
          </a:p>
          <a:p>
            <a:pPr algn="l"/>
            <a:r>
              <a:rPr kumimoji="1" lang="zh-CN" altLang="en-US" sz="2000" dirty="0">
                <a:latin typeface="Kaiti SC" panose="02010600040101010101" pitchFamily="2" charset="-122"/>
                <a:ea typeface="Kaiti SC" panose="02010600040101010101" pitchFamily="2" charset="-122"/>
              </a:rPr>
              <a:t>软件能力：我们做的是什么</a:t>
            </a:r>
          </a:p>
        </p:txBody>
      </p:sp>
      <p:sp>
        <p:nvSpPr>
          <p:cNvPr id="5" name="文本框 4">
            <a:extLst>
              <a:ext uri="{FF2B5EF4-FFF2-40B4-BE49-F238E27FC236}">
                <a16:creationId xmlns:a16="http://schemas.microsoft.com/office/drawing/2014/main" id="{EB44FA66-BFB7-B746-A548-0F334E5636AB}"/>
              </a:ext>
            </a:extLst>
          </p:cNvPr>
          <p:cNvSpPr txBox="1"/>
          <p:nvPr/>
        </p:nvSpPr>
        <p:spPr>
          <a:xfrm>
            <a:off x="4541730" y="6116896"/>
            <a:ext cx="3518912" cy="400110"/>
          </a:xfrm>
          <a:prstGeom prst="rect">
            <a:avLst/>
          </a:prstGeom>
          <a:noFill/>
        </p:spPr>
        <p:txBody>
          <a:bodyPr wrap="none" rtlCol="0">
            <a:spAutoFit/>
          </a:bodyPr>
          <a:lstStyle/>
          <a:p>
            <a:pPr algn="l"/>
            <a:r>
              <a:rPr kumimoji="1" lang="zh-CN" altLang="en-US" sz="2000" dirty="0">
                <a:latin typeface="Kaiti SC" panose="02010600040101010101" pitchFamily="2" charset="-122"/>
                <a:ea typeface="Kaiti SC" panose="02010600040101010101" pitchFamily="2" charset="-122"/>
              </a:rPr>
              <a:t>哪些是可用的，是可复用的。</a:t>
            </a:r>
          </a:p>
        </p:txBody>
      </p:sp>
    </p:spTree>
  </p:cSld>
  <p:clrMapOvr>
    <a:masterClrMapping/>
  </p:clrMapOvr>
  <p:transition spd="slow"/>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4">
            <a:extLst>
              <a:ext uri="{FF2B5EF4-FFF2-40B4-BE49-F238E27FC236}">
                <a16:creationId xmlns:a16="http://schemas.microsoft.com/office/drawing/2014/main" id="{5BD4B185-0045-3247-8CA3-76EDBA06EC2F}"/>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C88F6D9B-DC3D-6346-A4A8-4EE793C22747}" type="slidenum">
              <a:rPr kumimoji="0" lang="en-GB" altLang="zh-CN" b="0">
                <a:solidFill>
                  <a:srgbClr val="FFFFFF"/>
                </a:solidFill>
                <a:latin typeface="Gulim" panose="020B0600000101010101" pitchFamily="34" charset="-127"/>
                <a:ea typeface="Gulim" panose="020B0600000101010101" pitchFamily="34" charset="-127"/>
              </a:rPr>
              <a:pPr eaLnBrk="1" hangingPunct="1"/>
              <a:t>200</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215043" name="Rectangle 4">
            <a:extLst>
              <a:ext uri="{FF2B5EF4-FFF2-40B4-BE49-F238E27FC236}">
                <a16:creationId xmlns:a16="http://schemas.microsoft.com/office/drawing/2014/main" id="{95CD85B5-4003-364E-97C3-4848E4960E6C}"/>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742950" indent="-742950" algn="ctr" eaLnBrk="1" hangingPunct="1">
              <a:buFont typeface="Gulim" panose="020B0600000101010101" pitchFamily="34" charset="-127"/>
              <a:buAutoNum type="circleNumDbPlain"/>
            </a:pPr>
            <a:r>
              <a:rPr lang="zh-CN" altLang="en-US">
                <a:ea typeface="宋体" panose="02010600030101010101" pitchFamily="2" charset="-122"/>
              </a:rPr>
              <a:t>产品定义阶段的主要活动（</a:t>
            </a:r>
            <a:r>
              <a:rPr lang="en-US" altLang="zh-CN">
                <a:ea typeface="宋体" panose="02010600030101010101" pitchFamily="2" charset="-122"/>
              </a:rPr>
              <a:t>3/3</a:t>
            </a:r>
            <a:r>
              <a:rPr lang="zh-CN" altLang="en-US">
                <a:ea typeface="宋体" panose="02010600030101010101" pitchFamily="2" charset="-122"/>
              </a:rPr>
              <a:t>）</a:t>
            </a:r>
          </a:p>
        </p:txBody>
      </p:sp>
      <p:sp>
        <p:nvSpPr>
          <p:cNvPr id="215044" name="Rectangle 5">
            <a:extLst>
              <a:ext uri="{FF2B5EF4-FFF2-40B4-BE49-F238E27FC236}">
                <a16:creationId xmlns:a16="http://schemas.microsoft.com/office/drawing/2014/main" id="{E12CAC16-2599-6E45-9979-A1EF474913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Char char="u"/>
            </a:pPr>
            <a:r>
              <a:rPr lang="zh-CN" altLang="en-US" sz="2400"/>
              <a:t>进行</a:t>
            </a:r>
            <a:r>
              <a:rPr lang="en-US" altLang="zh-CN" sz="2400"/>
              <a:t>UI</a:t>
            </a:r>
            <a:r>
              <a:rPr lang="zh-CN" altLang="en-US" sz="2400"/>
              <a:t>概念设计，即产品</a:t>
            </a:r>
            <a:r>
              <a:rPr lang="en-US" altLang="zh-CN" sz="2400"/>
              <a:t>UI</a:t>
            </a:r>
            <a:r>
              <a:rPr lang="zh-CN" altLang="en-US" sz="2400"/>
              <a:t>设计的基本方法</a:t>
            </a:r>
          </a:p>
          <a:p>
            <a:pPr lvl="1" eaLnBrk="1" hangingPunct="1">
              <a:buFont typeface="Wingdings" pitchFamily="2" charset="2"/>
              <a:buChar char="Ø"/>
            </a:pPr>
            <a:r>
              <a:rPr lang="en-US" altLang="zh-CN" sz="2400"/>
              <a:t>UI</a:t>
            </a:r>
            <a:r>
              <a:rPr lang="zh-CN" altLang="en-US" sz="2400"/>
              <a:t>风格 </a:t>
            </a:r>
          </a:p>
          <a:p>
            <a:pPr lvl="1" eaLnBrk="1" hangingPunct="1">
              <a:buFont typeface="Wingdings" pitchFamily="2" charset="2"/>
              <a:buChar char="Ø"/>
            </a:pPr>
            <a:r>
              <a:rPr lang="zh-CN" altLang="en-US" sz="2400"/>
              <a:t>主画面（</a:t>
            </a:r>
            <a:r>
              <a:rPr lang="en-US" altLang="zh-CN" sz="2400"/>
              <a:t>Main views. </a:t>
            </a:r>
            <a:r>
              <a:rPr lang="zh-CN" altLang="en-US" sz="2400"/>
              <a:t>）</a:t>
            </a:r>
          </a:p>
          <a:p>
            <a:pPr lvl="1" eaLnBrk="1" hangingPunct="1">
              <a:buFont typeface="Wingdings" pitchFamily="2" charset="2"/>
              <a:buChar char="Ø"/>
            </a:pPr>
            <a:r>
              <a:rPr lang="zh-CN" altLang="en-US" sz="2400"/>
              <a:t>交互风格</a:t>
            </a:r>
          </a:p>
          <a:p>
            <a:pPr lvl="1" eaLnBrk="1" hangingPunct="1">
              <a:buFont typeface="Wingdings" pitchFamily="2" charset="2"/>
              <a:buChar char="Ø"/>
            </a:pPr>
            <a:r>
              <a:rPr lang="en-US" altLang="zh-CN" sz="2400"/>
              <a:t>UI </a:t>
            </a:r>
            <a:r>
              <a:rPr lang="zh-CN" altLang="en-US" sz="2400"/>
              <a:t>设计指南</a:t>
            </a:r>
          </a:p>
          <a:p>
            <a:pPr eaLnBrk="1" hangingPunct="1">
              <a:buFont typeface="Wingdings" pitchFamily="2" charset="2"/>
              <a:buChar char="u"/>
            </a:pPr>
            <a:r>
              <a:rPr lang="zh-CN" altLang="en-US" sz="2400"/>
              <a:t>验证架构</a:t>
            </a:r>
          </a:p>
          <a:p>
            <a:pPr lvl="1" eaLnBrk="1" hangingPunct="1">
              <a:buFont typeface="Wingdings" pitchFamily="2" charset="2"/>
              <a:buChar char="Ø"/>
            </a:pPr>
            <a:r>
              <a:rPr lang="zh-CN" altLang="en-US" sz="2400"/>
              <a:t>如果有时间，已经计划的架构应该通过基本的运行框架验证 </a:t>
            </a:r>
            <a:endParaRPr lang="en-US" altLang="zh-CN" sz="2400"/>
          </a:p>
          <a:p>
            <a:pPr lvl="1" eaLnBrk="1" hangingPunct="1">
              <a:buFont typeface="Wingdings" pitchFamily="2" charset="2"/>
              <a:buChar char="Ø"/>
            </a:pPr>
            <a:r>
              <a:rPr lang="zh-CN" altLang="en-US" sz="2400"/>
              <a:t>验证架构是否满足已计划的特征、性能测试的要求和扩展需求等</a:t>
            </a:r>
          </a:p>
        </p:txBody>
      </p:sp>
    </p:spTree>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灯片编号占位符 4">
            <a:extLst>
              <a:ext uri="{FF2B5EF4-FFF2-40B4-BE49-F238E27FC236}">
                <a16:creationId xmlns:a16="http://schemas.microsoft.com/office/drawing/2014/main" id="{757DC9BF-3279-7F47-9A8E-20CE6B89C1F7}"/>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9D6EE6C6-A8DB-E749-B731-7FC297DD8AAA}" type="slidenum">
              <a:rPr kumimoji="0" lang="en-GB" altLang="zh-CN" b="0">
                <a:solidFill>
                  <a:srgbClr val="FFFFFF"/>
                </a:solidFill>
                <a:latin typeface="Gulim" panose="020B0600000101010101" pitchFamily="34" charset="-127"/>
                <a:ea typeface="Gulim" panose="020B0600000101010101" pitchFamily="34" charset="-127"/>
              </a:rPr>
              <a:pPr eaLnBrk="1" hangingPunct="1"/>
              <a:t>201</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216067" name="Rectangle 4">
            <a:extLst>
              <a:ext uri="{FF2B5EF4-FFF2-40B4-BE49-F238E27FC236}">
                <a16:creationId xmlns:a16="http://schemas.microsoft.com/office/drawing/2014/main" id="{D41CD99E-336F-514E-A2BC-3258AEB45900}"/>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742950" indent="-742950" algn="ctr" eaLnBrk="1" hangingPunct="1">
              <a:buFont typeface="Gulim" panose="020B0600000101010101" pitchFamily="34" charset="-127"/>
              <a:buAutoNum type="circleNumDbPlain"/>
            </a:pPr>
            <a:r>
              <a:rPr lang="zh-CN" altLang="en-US">
                <a:ea typeface="宋体" panose="02010600030101010101" pitchFamily="2" charset="-122"/>
              </a:rPr>
              <a:t>迭代开发阶段的主要活动（</a:t>
            </a:r>
            <a:r>
              <a:rPr lang="en-US" altLang="zh-CN">
                <a:ea typeface="宋体" panose="02010600030101010101" pitchFamily="2" charset="-122"/>
              </a:rPr>
              <a:t>3/3</a:t>
            </a:r>
            <a:r>
              <a:rPr lang="zh-CN" altLang="en-US">
                <a:ea typeface="宋体" panose="02010600030101010101" pitchFamily="2" charset="-122"/>
              </a:rPr>
              <a:t>）</a:t>
            </a:r>
          </a:p>
        </p:txBody>
      </p:sp>
      <p:sp>
        <p:nvSpPr>
          <p:cNvPr id="216068" name="Rectangle 5">
            <a:extLst>
              <a:ext uri="{FF2B5EF4-FFF2-40B4-BE49-F238E27FC236}">
                <a16:creationId xmlns:a16="http://schemas.microsoft.com/office/drawing/2014/main" id="{76933079-C5FD-164D-AFE2-71944A15FECF}"/>
              </a:ext>
            </a:extLst>
          </p:cNvPr>
          <p:cNvSpPr>
            <a:spLocks noGrp="1"/>
          </p:cNvSpPr>
          <p:nvPr>
            <p:ph type="body" idx="1"/>
          </p:nvPr>
        </p:nvSpPr>
        <p:spPr bwMode="auto">
          <a:xfrm>
            <a:off x="457200" y="1417638"/>
            <a:ext cx="822960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Char char="u"/>
            </a:pPr>
            <a:r>
              <a:rPr lang="zh-CN" altLang="en-US" sz="2400"/>
              <a:t>计划方法</a:t>
            </a:r>
          </a:p>
          <a:p>
            <a:pPr lvl="1" eaLnBrk="1" hangingPunct="1">
              <a:buFont typeface="Wingdings" pitchFamily="2" charset="2"/>
              <a:buChar char="Ø"/>
            </a:pPr>
            <a:r>
              <a:rPr lang="zh-CN" altLang="en-US" sz="2400"/>
              <a:t>制订完成的定义，即</a:t>
            </a:r>
            <a:r>
              <a:rPr lang="zh-CN" altLang="en-US" sz="2400">
                <a:solidFill>
                  <a:srgbClr val="FF0000"/>
                </a:solidFill>
              </a:rPr>
              <a:t>质量需求</a:t>
            </a:r>
          </a:p>
          <a:p>
            <a:pPr lvl="2" eaLnBrk="1" hangingPunct="1">
              <a:buFont typeface="Wingdings" pitchFamily="2" charset="2"/>
              <a:buChar char="ü"/>
            </a:pPr>
            <a:r>
              <a:rPr lang="zh-CN" altLang="en-US" sz="2000"/>
              <a:t>考虑来自客户需求，如果没有来自客户的需求，要首先制定可行性建议</a:t>
            </a:r>
          </a:p>
          <a:p>
            <a:pPr lvl="2" eaLnBrk="1" hangingPunct="1">
              <a:buFont typeface="Wingdings" pitchFamily="2" charset="2"/>
              <a:buChar char="ü"/>
            </a:pPr>
            <a:r>
              <a:rPr lang="en-US" altLang="zh-CN" sz="2000"/>
              <a:t>DoD</a:t>
            </a:r>
            <a:r>
              <a:rPr lang="zh-CN" altLang="en-US" sz="2000"/>
              <a:t>对于迭代计划有重大的影响</a:t>
            </a:r>
          </a:p>
          <a:p>
            <a:pPr lvl="1" eaLnBrk="1" hangingPunct="1">
              <a:buFont typeface="Wingdings" pitchFamily="2" charset="2"/>
              <a:buChar char="Ø"/>
            </a:pPr>
            <a:r>
              <a:rPr lang="zh-CN" altLang="en-US" sz="2400"/>
              <a:t>根据完成的定义，计划所需的</a:t>
            </a:r>
            <a:r>
              <a:rPr lang="zh-CN" altLang="en-US" sz="2400">
                <a:solidFill>
                  <a:srgbClr val="FF0000"/>
                </a:solidFill>
              </a:rPr>
              <a:t>工具和方法</a:t>
            </a:r>
            <a:r>
              <a:rPr lang="zh-CN" altLang="en-US" sz="2400"/>
              <a:t>，例如：评审，静态</a:t>
            </a:r>
            <a:r>
              <a:rPr lang="en-US" altLang="zh-CN" sz="2400"/>
              <a:t>/</a:t>
            </a:r>
            <a:r>
              <a:rPr lang="zh-CN" altLang="en-US" sz="2400"/>
              <a:t>动态代码分析，测试等</a:t>
            </a:r>
          </a:p>
          <a:p>
            <a:pPr lvl="1" eaLnBrk="1" hangingPunct="1">
              <a:buFont typeface="Wingdings" pitchFamily="2" charset="2"/>
              <a:buChar char="Ø"/>
            </a:pPr>
            <a:r>
              <a:rPr lang="zh-CN" altLang="en-US" sz="2400"/>
              <a:t>计划需要交付的工作产品和文档</a:t>
            </a:r>
          </a:p>
          <a:p>
            <a:pPr eaLnBrk="1" hangingPunct="1">
              <a:buFont typeface="Wingdings" pitchFamily="2" charset="2"/>
              <a:buChar char="u"/>
            </a:pPr>
            <a:r>
              <a:rPr lang="zh-CN" altLang="en-US" sz="2400"/>
              <a:t>建立需要的</a:t>
            </a:r>
            <a:r>
              <a:rPr lang="zh-CN" altLang="en-US" sz="2400">
                <a:solidFill>
                  <a:srgbClr val="FF0000"/>
                </a:solidFill>
              </a:rPr>
              <a:t>工具和系统</a:t>
            </a:r>
          </a:p>
          <a:p>
            <a:pPr lvl="1" eaLnBrk="1" hangingPunct="1">
              <a:buFont typeface="Wingdings" pitchFamily="2" charset="2"/>
              <a:buChar char="Ø"/>
            </a:pPr>
            <a:r>
              <a:rPr lang="en-US" altLang="zh-CN" sz="2400"/>
              <a:t>SCM</a:t>
            </a:r>
            <a:r>
              <a:rPr lang="zh-CN" altLang="en-US" sz="2400"/>
              <a:t>，测试管理工具，</a:t>
            </a:r>
            <a:r>
              <a:rPr lang="en-US" altLang="zh-CN" sz="2400"/>
              <a:t>BUG</a:t>
            </a:r>
            <a:r>
              <a:rPr lang="zh-CN" altLang="en-US" sz="2400"/>
              <a:t>管理工具和文档管理工具等</a:t>
            </a:r>
          </a:p>
          <a:p>
            <a:pPr eaLnBrk="1" hangingPunct="1"/>
            <a:endParaRPr lang="en-US" altLang="zh-CN" sz="2400"/>
          </a:p>
        </p:txBody>
      </p:sp>
    </p:spTree>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4">
            <a:extLst>
              <a:ext uri="{FF2B5EF4-FFF2-40B4-BE49-F238E27FC236}">
                <a16:creationId xmlns:a16="http://schemas.microsoft.com/office/drawing/2014/main" id="{721161DF-A362-7D42-8818-FDD10ECBB8AB}"/>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132621A3-6C74-964E-ACCA-32F6E007C4C1}" type="slidenum">
              <a:rPr kumimoji="0" lang="en-GB" altLang="zh-CN" b="0">
                <a:solidFill>
                  <a:srgbClr val="FFFFFF"/>
                </a:solidFill>
                <a:latin typeface="Gulim" panose="020B0600000101010101" pitchFamily="34" charset="-127"/>
                <a:ea typeface="Gulim" panose="020B0600000101010101" pitchFamily="34" charset="-127"/>
              </a:rPr>
              <a:pPr eaLnBrk="1" hangingPunct="1"/>
              <a:t>202</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217091" name="Rectangle 4">
            <a:extLst>
              <a:ext uri="{FF2B5EF4-FFF2-40B4-BE49-F238E27FC236}">
                <a16:creationId xmlns:a16="http://schemas.microsoft.com/office/drawing/2014/main" id="{3A3755F1-E47E-C349-9202-60A931D91B53}"/>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742950" indent="-742950" algn="ctr" eaLnBrk="1" hangingPunct="1">
              <a:buFont typeface="Gulim" panose="020B0600000101010101" pitchFamily="34" charset="-127"/>
              <a:buAutoNum type="circleNumDbPlain" startAt="2"/>
            </a:pPr>
            <a:r>
              <a:rPr lang="zh-CN" altLang="en-US">
                <a:ea typeface="宋体" panose="02010600030101010101" pitchFamily="2" charset="-122"/>
              </a:rPr>
              <a:t>迭代开发阶段的主要活动</a:t>
            </a:r>
          </a:p>
        </p:txBody>
      </p:sp>
      <p:sp>
        <p:nvSpPr>
          <p:cNvPr id="217092" name="Rectangle 5">
            <a:extLst>
              <a:ext uri="{FF2B5EF4-FFF2-40B4-BE49-F238E27FC236}">
                <a16:creationId xmlns:a16="http://schemas.microsoft.com/office/drawing/2014/main" id="{2A60A523-26F0-B943-91F7-8952CB758F95}"/>
              </a:ext>
            </a:extLst>
          </p:cNvPr>
          <p:cNvSpPr>
            <a:spLocks noGrp="1"/>
          </p:cNvSpPr>
          <p:nvPr>
            <p:ph type="body" idx="1"/>
          </p:nvPr>
        </p:nvSpPr>
        <p:spPr bwMode="auto">
          <a:xfrm>
            <a:off x="457200" y="1143000"/>
            <a:ext cx="8229600" cy="4983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400"/>
              <a:t>根据定义的</a:t>
            </a:r>
            <a:r>
              <a:rPr lang="en-US" altLang="zh-CN" sz="2400"/>
              <a:t>Scrum</a:t>
            </a:r>
            <a:r>
              <a:rPr lang="zh-CN" altLang="en-US" sz="2400"/>
              <a:t>方法进行</a:t>
            </a:r>
            <a:r>
              <a:rPr lang="zh-CN" altLang="en-US" sz="2400">
                <a:solidFill>
                  <a:srgbClr val="FF0000"/>
                </a:solidFill>
              </a:rPr>
              <a:t>迭代计划</a:t>
            </a:r>
          </a:p>
          <a:p>
            <a:pPr lvl="1" eaLnBrk="1" hangingPunct="1">
              <a:buFont typeface="Wingdings" pitchFamily="2" charset="2"/>
              <a:buChar char="Ø"/>
            </a:pPr>
            <a:r>
              <a:rPr lang="zh-CN" altLang="en-US" sz="2000"/>
              <a:t>迭代目标：本地迭代的任务说明（ </a:t>
            </a:r>
            <a:r>
              <a:rPr lang="en-US" altLang="zh-CN" sz="2000"/>
              <a:t>mission statement</a:t>
            </a:r>
            <a:r>
              <a:rPr lang="zh-CN" altLang="en-US" sz="2000"/>
              <a:t> ）</a:t>
            </a:r>
          </a:p>
          <a:p>
            <a:pPr lvl="1" eaLnBrk="1" hangingPunct="1">
              <a:buFont typeface="Wingdings" pitchFamily="2" charset="2"/>
              <a:buChar char="Ø"/>
            </a:pPr>
            <a:r>
              <a:rPr lang="zh-CN" altLang="en-US" sz="2000"/>
              <a:t>迭代任务清单，以及每个任务的工作量</a:t>
            </a:r>
            <a:endParaRPr lang="en-US" altLang="zh-CN" sz="2000"/>
          </a:p>
          <a:p>
            <a:pPr lvl="1" eaLnBrk="1" hangingPunct="1">
              <a:buFont typeface="Wingdings" pitchFamily="2" charset="2"/>
              <a:buChar char="Ø"/>
            </a:pPr>
            <a:endParaRPr lang="zh-CN" altLang="en-US" sz="2000"/>
          </a:p>
          <a:p>
            <a:pPr eaLnBrk="1" hangingPunct="1"/>
            <a:r>
              <a:rPr lang="zh-CN" altLang="en-US" sz="2400">
                <a:solidFill>
                  <a:srgbClr val="FF0000"/>
                </a:solidFill>
              </a:rPr>
              <a:t>迭代执行</a:t>
            </a:r>
            <a:r>
              <a:rPr lang="zh-CN" altLang="en-US" sz="2400"/>
              <a:t>：按照</a:t>
            </a:r>
            <a:r>
              <a:rPr lang="zh-CN" altLang="en-US" sz="2400">
                <a:solidFill>
                  <a:srgbClr val="FF0000"/>
                </a:solidFill>
              </a:rPr>
              <a:t>优先级</a:t>
            </a:r>
            <a:r>
              <a:rPr lang="zh-CN" altLang="en-US" sz="2400"/>
              <a:t>的顺序执行迭代任务清单中的任务</a:t>
            </a:r>
          </a:p>
          <a:p>
            <a:pPr lvl="1" eaLnBrk="1" hangingPunct="1">
              <a:buFont typeface="Wingdings" pitchFamily="2" charset="2"/>
              <a:buChar char="Ø"/>
            </a:pPr>
            <a:r>
              <a:rPr lang="zh-CN" altLang="en-US" sz="2000"/>
              <a:t>根据完成的定义，软件的每一变更都是已设计的，已实现的、已验证的和已文档化的。没有单独的测试阶段</a:t>
            </a:r>
          </a:p>
          <a:p>
            <a:pPr lvl="1" eaLnBrk="1" hangingPunct="1">
              <a:buFont typeface="Wingdings" pitchFamily="2" charset="2"/>
              <a:buChar char="Ø"/>
            </a:pPr>
            <a:r>
              <a:rPr lang="zh-CN" altLang="en-US" sz="2000"/>
              <a:t>根据实际需要执行测试驱动的开发，自动测试和持续集成</a:t>
            </a:r>
          </a:p>
          <a:p>
            <a:pPr lvl="1" eaLnBrk="1" hangingPunct="1">
              <a:buFont typeface="Wingdings" pitchFamily="2" charset="2"/>
              <a:buChar char="Ø"/>
            </a:pPr>
            <a:r>
              <a:rPr lang="zh-CN" altLang="en-US" sz="2000"/>
              <a:t>同一部分代码也许会持续发生变更</a:t>
            </a:r>
            <a:r>
              <a:rPr lang="en-US" altLang="zh-CN" sz="2000"/>
              <a:t>-</a:t>
            </a:r>
            <a:r>
              <a:rPr lang="zh-CN" altLang="en-US" sz="2000"/>
              <a:t>再工程</a:t>
            </a:r>
          </a:p>
          <a:p>
            <a:pPr lvl="1" eaLnBrk="1" hangingPunct="1">
              <a:buFont typeface="Wingdings" pitchFamily="2" charset="2"/>
              <a:buChar char="Ø"/>
            </a:pPr>
            <a:r>
              <a:rPr lang="zh-CN" altLang="en-US" sz="2000"/>
              <a:t>随着项目的扩展，测试的工作量也越来越大</a:t>
            </a:r>
          </a:p>
          <a:p>
            <a:pPr lvl="1" eaLnBrk="1" hangingPunct="1">
              <a:buFont typeface="Wingdings" pitchFamily="2" charset="2"/>
              <a:buChar char="Ø"/>
            </a:pPr>
            <a:r>
              <a:rPr lang="zh-CN" altLang="en-US" sz="2000"/>
              <a:t>根据计划进行测试和</a:t>
            </a:r>
            <a:r>
              <a:rPr lang="en-US" altLang="zh-CN" sz="2000"/>
              <a:t>bug</a:t>
            </a:r>
            <a:r>
              <a:rPr lang="zh-CN" altLang="en-US" sz="2000"/>
              <a:t>报告</a:t>
            </a:r>
          </a:p>
        </p:txBody>
      </p:sp>
    </p:spTree>
  </p:cSld>
  <p:clrMapOvr>
    <a:masterClrMapping/>
  </p:clrMapOvr>
  <p:transition spd="slow"/>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灯片编号占位符 4">
            <a:extLst>
              <a:ext uri="{FF2B5EF4-FFF2-40B4-BE49-F238E27FC236}">
                <a16:creationId xmlns:a16="http://schemas.microsoft.com/office/drawing/2014/main" id="{1D1774CD-822C-F541-B1D9-365FC2F970C3}"/>
              </a:ext>
            </a:extLst>
          </p:cNvPr>
          <p:cNvSpPr>
            <a:spLocks noGrp="1"/>
          </p:cNvSpPr>
          <p:nvPr>
            <p:ph type="sldNum" sz="quarter" idx="10"/>
          </p:nvPr>
        </p:nvSpPr>
        <p:spPr>
          <a:xfrm>
            <a:off x="82550" y="6607175"/>
            <a:ext cx="266700" cy="92075"/>
          </a:xfrm>
          <a:ln>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5190663F-CD7A-7446-8D3C-21428B0BC912}" type="slidenum">
              <a:rPr kumimoji="0" lang="en-GB" altLang="zh-CN" b="0">
                <a:solidFill>
                  <a:srgbClr val="FFFFFF"/>
                </a:solidFill>
                <a:latin typeface="Gulim" panose="020B0600000101010101" pitchFamily="34" charset="-127"/>
                <a:ea typeface="Gulim" panose="020B0600000101010101" pitchFamily="34" charset="-127"/>
              </a:rPr>
              <a:pPr eaLnBrk="1" hangingPunct="1"/>
              <a:t>203</a:t>
            </a:fld>
            <a:endParaRPr kumimoji="0" lang="en-GB" altLang="zh-CN" b="0">
              <a:solidFill>
                <a:srgbClr val="FFFFFF"/>
              </a:solidFill>
              <a:latin typeface="Gulim" panose="020B0600000101010101" pitchFamily="34" charset="-127"/>
              <a:ea typeface="Gulim" panose="020B0600000101010101" pitchFamily="34" charset="-127"/>
            </a:endParaRPr>
          </a:p>
        </p:txBody>
      </p:sp>
      <p:sp>
        <p:nvSpPr>
          <p:cNvPr id="218115" name="Rectangle 4">
            <a:extLst>
              <a:ext uri="{FF2B5EF4-FFF2-40B4-BE49-F238E27FC236}">
                <a16:creationId xmlns:a16="http://schemas.microsoft.com/office/drawing/2014/main" id="{B184C4A5-BFF9-4944-BF67-DD8BEE639F88}"/>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742950" indent="-742950" algn="ctr" eaLnBrk="1" hangingPunct="1">
              <a:buFont typeface="Gulim" panose="020B0600000101010101" pitchFamily="34" charset="-127"/>
              <a:buAutoNum type="circleNumDbPlain" startAt="3"/>
            </a:pPr>
            <a:r>
              <a:rPr lang="zh-CN" altLang="en-US">
                <a:ea typeface="宋体" panose="02010600030101010101" pitchFamily="2" charset="-122"/>
              </a:rPr>
              <a:t>结束阶段的主要活动</a:t>
            </a:r>
            <a:endParaRPr lang="en-US" altLang="zh-CN">
              <a:ea typeface="宋体" panose="02010600030101010101" pitchFamily="2" charset="-122"/>
            </a:endParaRPr>
          </a:p>
        </p:txBody>
      </p:sp>
      <p:sp>
        <p:nvSpPr>
          <p:cNvPr id="218116" name="Rectangle 5">
            <a:extLst>
              <a:ext uri="{FF2B5EF4-FFF2-40B4-BE49-F238E27FC236}">
                <a16:creationId xmlns:a16="http://schemas.microsoft.com/office/drawing/2014/main" id="{8E84FC85-C7FA-6848-B980-2779F5B158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400"/>
              <a:t>验收测试：</a:t>
            </a:r>
          </a:p>
          <a:p>
            <a:pPr lvl="1" eaLnBrk="1" hangingPunct="1">
              <a:buFont typeface="Wingdings" pitchFamily="2" charset="2"/>
              <a:buChar char="Ø"/>
            </a:pPr>
            <a:r>
              <a:rPr lang="zh-CN" altLang="en-US" sz="2000"/>
              <a:t>通常情况下，在项目</a:t>
            </a:r>
            <a:r>
              <a:rPr lang="en-US" altLang="zh-CN" sz="2000"/>
              <a:t>/</a:t>
            </a:r>
            <a:r>
              <a:rPr lang="zh-CN" altLang="en-US" sz="2000"/>
              <a:t>产品交付后，客户需要进行</a:t>
            </a:r>
            <a:r>
              <a:rPr lang="en-US" altLang="zh-CN" sz="2000"/>
              <a:t>30</a:t>
            </a:r>
            <a:r>
              <a:rPr lang="zh-CN" altLang="en-US" sz="2000"/>
              <a:t>天的验收测试</a:t>
            </a:r>
          </a:p>
          <a:p>
            <a:pPr lvl="1" eaLnBrk="1" hangingPunct="1">
              <a:buFont typeface="Wingdings" pitchFamily="2" charset="2"/>
              <a:buChar char="Ø"/>
            </a:pPr>
            <a:r>
              <a:rPr lang="zh-CN" altLang="en-US" sz="2000"/>
              <a:t>根据实际的项目计划进行验收测试</a:t>
            </a:r>
          </a:p>
          <a:p>
            <a:pPr lvl="1" eaLnBrk="1" hangingPunct="1">
              <a:buFont typeface="Wingdings" pitchFamily="2" charset="2"/>
              <a:buChar char="Ø"/>
            </a:pPr>
            <a:r>
              <a:rPr lang="zh-CN" altLang="en-US" sz="2000"/>
              <a:t>回归测试</a:t>
            </a:r>
          </a:p>
          <a:p>
            <a:pPr eaLnBrk="1" hangingPunct="1"/>
            <a:r>
              <a:rPr lang="zh-CN" altLang="en-US" sz="2400"/>
              <a:t>与客户进行项目</a:t>
            </a:r>
            <a:r>
              <a:rPr lang="en-US" altLang="zh-CN" sz="2400"/>
              <a:t>/</a:t>
            </a:r>
            <a:r>
              <a:rPr lang="zh-CN" altLang="en-US" sz="2400"/>
              <a:t>产品交接</a:t>
            </a:r>
          </a:p>
          <a:p>
            <a:pPr lvl="1" eaLnBrk="1" hangingPunct="1">
              <a:buFont typeface="Wingdings" pitchFamily="2" charset="2"/>
              <a:buChar char="Ø"/>
            </a:pPr>
            <a:r>
              <a:rPr lang="zh-CN" altLang="en-US" sz="2000"/>
              <a:t>支持和培训：根据计划进行支持和培训的相关工作</a:t>
            </a:r>
          </a:p>
          <a:p>
            <a:pPr lvl="1" eaLnBrk="1" hangingPunct="1">
              <a:buFont typeface="Wingdings" pitchFamily="2" charset="2"/>
              <a:buChar char="Ø"/>
            </a:pPr>
            <a:r>
              <a:rPr lang="zh-CN" altLang="en-US" sz="2000"/>
              <a:t>软件产品化：产品最终发布，帮助文件，本地化的相关工作，以及最终的技术文档等相关工作</a:t>
            </a:r>
          </a:p>
          <a:p>
            <a:pPr eaLnBrk="1" hangingPunct="1"/>
            <a:r>
              <a:rPr lang="zh-CN" altLang="en-US" sz="2400"/>
              <a:t>项目归档和结束：</a:t>
            </a:r>
          </a:p>
          <a:p>
            <a:pPr lvl="1" eaLnBrk="1" hangingPunct="1">
              <a:buFont typeface="Wingdings" pitchFamily="2" charset="2"/>
              <a:buChar char="Ø"/>
            </a:pPr>
            <a:r>
              <a:rPr lang="zh-CN" altLang="en-US" sz="2000"/>
              <a:t>项目文档归档（最终版本）</a:t>
            </a:r>
          </a:p>
          <a:p>
            <a:pPr lvl="1" eaLnBrk="1" hangingPunct="1">
              <a:buFont typeface="Wingdings" pitchFamily="2" charset="2"/>
              <a:buChar char="Ø"/>
            </a:pPr>
            <a:r>
              <a:rPr lang="zh-CN" altLang="en-US" sz="2000"/>
              <a:t>项目总结报告</a:t>
            </a:r>
          </a:p>
          <a:p>
            <a:pPr lvl="1" eaLnBrk="1" hangingPunct="1">
              <a:buFont typeface="Wingdings" pitchFamily="2" charset="2"/>
              <a:buChar char="Ø"/>
            </a:pPr>
            <a:r>
              <a:rPr lang="zh-CN" altLang="en-US" sz="2000"/>
              <a:t>其他经验教训总结</a:t>
            </a:r>
          </a:p>
        </p:txBody>
      </p:sp>
    </p:spTree>
  </p:cSld>
  <p:clrMapOvr>
    <a:masterClrMapping/>
  </p:clrMapOvr>
  <p:transition spd="slow"/>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C368FD1-566E-EB49-B207-3075DF9B1942}"/>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622202EB-7EB1-4D49-93A9-F32DE55D5887}" type="slidenum">
              <a:rPr kumimoji="0" lang="en-US" altLang="ko-KR" b="0">
                <a:solidFill>
                  <a:srgbClr val="FFFFFF"/>
                </a:solidFill>
                <a:latin typeface="Gulim" panose="020B0600000101010101" pitchFamily="34" charset="-127"/>
                <a:ea typeface="Gulim" panose="020B0600000101010101" pitchFamily="34" charset="-127"/>
              </a:rPr>
              <a:pPr eaLnBrk="1" hangingPunct="1"/>
              <a:t>204</a:t>
            </a:fld>
            <a:endParaRPr kumimoji="0" lang="en-US" altLang="ko-KR" b="0">
              <a:solidFill>
                <a:srgbClr val="FFFFFF"/>
              </a:solidFill>
              <a:latin typeface="Gulim" panose="020B0600000101010101" pitchFamily="34" charset="-127"/>
              <a:ea typeface="Gulim" panose="020B0600000101010101" pitchFamily="34" charset="-127"/>
            </a:endParaRPr>
          </a:p>
        </p:txBody>
      </p:sp>
      <p:sp>
        <p:nvSpPr>
          <p:cNvPr id="219139" name="TextBox 3">
            <a:extLst>
              <a:ext uri="{FF2B5EF4-FFF2-40B4-BE49-F238E27FC236}">
                <a16:creationId xmlns:a16="http://schemas.microsoft.com/office/drawing/2014/main" id="{16968ACE-FA05-1247-BFEC-1121316892C4}"/>
              </a:ext>
            </a:extLst>
          </p:cNvPr>
          <p:cNvSpPr txBox="1">
            <a:spLocks noChangeArrowheads="1"/>
          </p:cNvSpPr>
          <p:nvPr/>
        </p:nvSpPr>
        <p:spPr bwMode="auto">
          <a:xfrm>
            <a:off x="1116013" y="115888"/>
            <a:ext cx="7127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3600">
                <a:solidFill>
                  <a:schemeClr val="bg1"/>
                </a:solidFill>
              </a:rPr>
              <a:t>三、</a:t>
            </a:r>
            <a:r>
              <a:rPr lang="en-US" altLang="zh-CN" sz="3600">
                <a:solidFill>
                  <a:schemeClr val="bg1"/>
                </a:solidFill>
              </a:rPr>
              <a:t>RUP</a:t>
            </a:r>
            <a:r>
              <a:rPr lang="zh-CN" altLang="en-US" sz="3600">
                <a:solidFill>
                  <a:schemeClr val="bg1"/>
                </a:solidFill>
              </a:rPr>
              <a:t>与敏捷</a:t>
            </a:r>
          </a:p>
        </p:txBody>
      </p:sp>
      <p:sp>
        <p:nvSpPr>
          <p:cNvPr id="219140" name="AutoShape 6">
            <a:extLst>
              <a:ext uri="{FF2B5EF4-FFF2-40B4-BE49-F238E27FC236}">
                <a16:creationId xmlns:a16="http://schemas.microsoft.com/office/drawing/2014/main" id="{2AE782B9-4B49-F949-A0F1-8D9F287505E0}"/>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
        <p:nvSpPr>
          <p:cNvPr id="219141" name="矩形 2">
            <a:extLst>
              <a:ext uri="{FF2B5EF4-FFF2-40B4-BE49-F238E27FC236}">
                <a16:creationId xmlns:a16="http://schemas.microsoft.com/office/drawing/2014/main" id="{32C36641-0690-634B-BB10-A5614C4538EA}"/>
              </a:ext>
            </a:extLst>
          </p:cNvPr>
          <p:cNvSpPr>
            <a:spLocks noChangeArrowheads="1"/>
          </p:cNvSpPr>
          <p:nvPr/>
        </p:nvSpPr>
        <p:spPr bwMode="auto">
          <a:xfrm>
            <a:off x="928688" y="1595438"/>
            <a:ext cx="73152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50000"/>
              </a:lnSpc>
            </a:pPr>
            <a:r>
              <a:rPr lang="zh-CN" altLang="en-US" sz="3200">
                <a:solidFill>
                  <a:schemeClr val="tx1"/>
                </a:solidFill>
              </a:rPr>
              <a:t>    敏捷方法使软件团队具有快速工作、快速响应变化能力，与</a:t>
            </a:r>
            <a:r>
              <a:rPr lang="en-US" altLang="zh-CN" sz="3200">
                <a:solidFill>
                  <a:schemeClr val="tx1"/>
                </a:solidFill>
              </a:rPr>
              <a:t>RUP</a:t>
            </a:r>
            <a:r>
              <a:rPr lang="zh-CN" altLang="en-US" sz="3200">
                <a:solidFill>
                  <a:schemeClr val="tx1"/>
                </a:solidFill>
              </a:rPr>
              <a:t>相比，敏捷模型在人员、方法、产品等方面的论述远不如</a:t>
            </a:r>
            <a:r>
              <a:rPr lang="en-US" altLang="zh-CN" sz="3200">
                <a:solidFill>
                  <a:schemeClr val="tx1"/>
                </a:solidFill>
              </a:rPr>
              <a:t>RUP</a:t>
            </a:r>
            <a:r>
              <a:rPr lang="zh-CN" altLang="en-US" sz="3200">
                <a:solidFill>
                  <a:schemeClr val="tx1"/>
                </a:solidFill>
              </a:rPr>
              <a:t>全面、详细。</a:t>
            </a:r>
            <a:r>
              <a:rPr lang="en-US" altLang="zh-CN" sz="3200">
                <a:solidFill>
                  <a:schemeClr val="tx1"/>
                </a:solidFill>
              </a:rPr>
              <a:t>RUP</a:t>
            </a:r>
            <a:r>
              <a:rPr lang="zh-CN" altLang="en-US" sz="3200">
                <a:solidFill>
                  <a:schemeClr val="tx1"/>
                </a:solidFill>
              </a:rPr>
              <a:t>是可配置过程，未给出对于特定项目（例如：有限资源和时间约束）的完整配置方案。 </a:t>
            </a:r>
          </a:p>
        </p:txBody>
      </p:sp>
    </p:spTree>
  </p:cSld>
  <p:clrMapOvr>
    <a:masterClrMapping/>
  </p:clrMapOvr>
  <p:transition spd="slow"/>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灯片编号占位符 1">
            <a:extLst>
              <a:ext uri="{FF2B5EF4-FFF2-40B4-BE49-F238E27FC236}">
                <a16:creationId xmlns:a16="http://schemas.microsoft.com/office/drawing/2014/main" id="{ADC47A69-17C1-A940-B51C-28042C96C1E4}"/>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37F09A81-72C3-5641-A390-41187F5D5F22}" type="slidenum">
              <a:rPr kumimoji="0" lang="en-US" altLang="ko-KR" b="0">
                <a:solidFill>
                  <a:srgbClr val="FFFFFF"/>
                </a:solidFill>
                <a:latin typeface="Gulim" panose="020B0600000101010101" pitchFamily="34" charset="-127"/>
                <a:ea typeface="Gulim" panose="020B0600000101010101" pitchFamily="34" charset="-127"/>
              </a:rPr>
              <a:pPr eaLnBrk="1" hangingPunct="1"/>
              <a:t>205</a:t>
            </a:fld>
            <a:endParaRPr kumimoji="0" lang="en-US" altLang="ko-KR" b="0">
              <a:solidFill>
                <a:srgbClr val="FFFFFF"/>
              </a:solidFill>
              <a:latin typeface="Gulim" panose="020B0600000101010101" pitchFamily="34" charset="-127"/>
              <a:ea typeface="Gulim" panose="020B0600000101010101" pitchFamily="34" charset="-127"/>
            </a:endParaRPr>
          </a:p>
        </p:txBody>
      </p:sp>
      <p:sp>
        <p:nvSpPr>
          <p:cNvPr id="220163" name="Rectangle 4">
            <a:extLst>
              <a:ext uri="{FF2B5EF4-FFF2-40B4-BE49-F238E27FC236}">
                <a16:creationId xmlns:a16="http://schemas.microsoft.com/office/drawing/2014/main" id="{F513328F-5DD4-F241-9453-56AA968EBB7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Wingdings" pitchFamily="2" charset="2"/>
              <a:buNone/>
            </a:pPr>
            <a:endParaRPr lang="zh-CN" altLang="en-US"/>
          </a:p>
        </p:txBody>
      </p:sp>
      <p:sp>
        <p:nvSpPr>
          <p:cNvPr id="220164" name="Rectangle 6">
            <a:extLst>
              <a:ext uri="{FF2B5EF4-FFF2-40B4-BE49-F238E27FC236}">
                <a16:creationId xmlns:a16="http://schemas.microsoft.com/office/drawing/2014/main" id="{3A65188F-1DE3-7144-989F-52C06E2E926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Wingdings" pitchFamily="2" charset="2"/>
              <a:buNone/>
            </a:pPr>
            <a:endParaRPr lang="zh-CN" altLang="en-US"/>
          </a:p>
        </p:txBody>
      </p:sp>
      <p:sp>
        <p:nvSpPr>
          <p:cNvPr id="220165" name="Rectangle 8">
            <a:extLst>
              <a:ext uri="{FF2B5EF4-FFF2-40B4-BE49-F238E27FC236}">
                <a16:creationId xmlns:a16="http://schemas.microsoft.com/office/drawing/2014/main" id="{37080F6F-52AC-C347-A3C2-C73A4E9EDA4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Wingdings" pitchFamily="2" charset="2"/>
              <a:buNone/>
            </a:pPr>
            <a:endParaRPr lang="zh-CN" altLang="en-US"/>
          </a:p>
        </p:txBody>
      </p:sp>
      <p:sp>
        <p:nvSpPr>
          <p:cNvPr id="220166" name="AutoShape 6">
            <a:extLst>
              <a:ext uri="{FF2B5EF4-FFF2-40B4-BE49-F238E27FC236}">
                <a16:creationId xmlns:a16="http://schemas.microsoft.com/office/drawing/2014/main" id="{ACC31E47-DF7D-FB4E-91C5-62A32DF38C6E}"/>
              </a:ext>
            </a:extLst>
          </p:cNvPr>
          <p:cNvSpPr>
            <a:spLocks noChangeArrowheads="1"/>
          </p:cNvSpPr>
          <p:nvPr/>
        </p:nvSpPr>
        <p:spPr bwMode="gray">
          <a:xfrm>
            <a:off x="544513" y="1341438"/>
            <a:ext cx="8054975" cy="4824412"/>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eaLnBrk="0" hangingPunct="0">
              <a:defRPr kumimoji="1" b="1">
                <a:solidFill>
                  <a:srgbClr val="0033CC"/>
                </a:solidFill>
                <a:latin typeface="宋体" panose="02010600030101010101" pitchFamily="2" charset="-122"/>
                <a:ea typeface="宋体" panose="02010600030101010101" pitchFamily="2" charset="-122"/>
              </a:defRPr>
            </a:lvl2pPr>
            <a:lvl3pPr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Char char="u"/>
            </a:pPr>
            <a:r>
              <a:rPr lang="en-US" altLang="zh-CN" sz="2800">
                <a:latin typeface="黑体" panose="02010609060101010101" pitchFamily="49" charset="-122"/>
                <a:ea typeface="黑体" panose="02010609060101010101" pitchFamily="49" charset="-122"/>
              </a:rPr>
              <a:t>RUP</a:t>
            </a:r>
            <a:r>
              <a:rPr lang="zh-CN" altLang="en-US" sz="2800">
                <a:latin typeface="黑体" panose="02010609060101010101" pitchFamily="49" charset="-122"/>
                <a:ea typeface="黑体" panose="02010609060101010101" pitchFamily="49" charset="-122"/>
              </a:rPr>
              <a:t>过程</a:t>
            </a:r>
            <a:endParaRPr lang="en-US" altLang="zh-CN" sz="2800">
              <a:latin typeface="黑体" panose="02010609060101010101" pitchFamily="49" charset="-122"/>
              <a:ea typeface="黑体" panose="02010609060101010101" pitchFamily="49" charset="-122"/>
            </a:endParaRPr>
          </a:p>
          <a:p>
            <a:pPr lvl="1" eaLnBrk="1" hangingPunct="1">
              <a:lnSpc>
                <a:spcPct val="120000"/>
              </a:lnSpc>
              <a:buFont typeface="Wingdings" pitchFamily="2" charset="2"/>
              <a:buChar char="Ø"/>
            </a:pPr>
            <a:r>
              <a:rPr lang="en-US" altLang="zh-CN" sz="2400" b="0">
                <a:latin typeface="黑体" panose="02010609060101010101" pitchFamily="49" charset="-122"/>
                <a:ea typeface="黑体" panose="02010609060101010101" pitchFamily="49" charset="-122"/>
              </a:rPr>
              <a:t>RUP</a:t>
            </a:r>
            <a:r>
              <a:rPr lang="zh-CN" altLang="en-US" sz="2400" b="0">
                <a:latin typeface="黑体" panose="02010609060101010101" pitchFamily="49" charset="-122"/>
                <a:ea typeface="黑体" panose="02010609060101010101" pitchFamily="49" charset="-122"/>
              </a:rPr>
              <a:t>简介，业务驱动开发</a:t>
            </a:r>
            <a:r>
              <a:rPr lang="en-US" altLang="zh-CN" sz="2400" b="0">
                <a:latin typeface="黑体" panose="02010609060101010101" pitchFamily="49" charset="-122"/>
                <a:ea typeface="黑体" panose="02010609060101010101" pitchFamily="49" charset="-122"/>
              </a:rPr>
              <a:t>6</a:t>
            </a:r>
            <a:r>
              <a:rPr lang="zh-CN" altLang="en-US" sz="2400" b="0">
                <a:latin typeface="黑体" panose="02010609060101010101" pitchFamily="49" charset="-122"/>
                <a:ea typeface="黑体" panose="02010609060101010101" pitchFamily="49" charset="-122"/>
              </a:rPr>
              <a:t>个原则，迭代开发，</a:t>
            </a:r>
            <a:r>
              <a:rPr lang="en-US" altLang="zh-CN" sz="2400" b="0">
                <a:latin typeface="黑体" panose="02010609060101010101" pitchFamily="49" charset="-122"/>
                <a:ea typeface="黑体" panose="02010609060101010101" pitchFamily="49" charset="-122"/>
              </a:rPr>
              <a:t>RUP</a:t>
            </a:r>
            <a:r>
              <a:rPr lang="zh-CN" altLang="en-US" sz="2400" b="0">
                <a:latin typeface="黑体" panose="02010609060101010101" pitchFamily="49" charset="-122"/>
                <a:ea typeface="黑体" panose="02010609060101010101" pitchFamily="49" charset="-122"/>
              </a:rPr>
              <a:t>的</a:t>
            </a:r>
            <a:r>
              <a:rPr lang="en-US" altLang="zh-CN" sz="2400" b="0">
                <a:latin typeface="黑体" panose="02010609060101010101" pitchFamily="49" charset="-122"/>
                <a:ea typeface="黑体" panose="02010609060101010101" pitchFamily="49" charset="-122"/>
              </a:rPr>
              <a:t>9</a:t>
            </a:r>
            <a:r>
              <a:rPr lang="zh-CN" altLang="en-US" sz="2400" b="0">
                <a:latin typeface="黑体" panose="02010609060101010101" pitchFamily="49" charset="-122"/>
                <a:ea typeface="黑体" panose="02010609060101010101" pitchFamily="49" charset="-122"/>
              </a:rPr>
              <a:t>个规程</a:t>
            </a:r>
            <a:endParaRPr lang="en-US" altLang="zh-CN" sz="2400" b="0">
              <a:latin typeface="黑体" panose="02010609060101010101" pitchFamily="49" charset="-122"/>
              <a:ea typeface="黑体" panose="02010609060101010101" pitchFamily="49" charset="-122"/>
            </a:endParaRPr>
          </a:p>
          <a:p>
            <a:pPr eaLnBrk="1" hangingPunct="1">
              <a:lnSpc>
                <a:spcPct val="120000"/>
              </a:lnSpc>
              <a:buFont typeface="Wingdings" pitchFamily="2" charset="2"/>
              <a:buChar char="u"/>
            </a:pPr>
            <a:r>
              <a:rPr lang="zh-CN" altLang="en-US" sz="2800">
                <a:latin typeface="黑体" panose="02010609060101010101" pitchFamily="49" charset="-122"/>
                <a:ea typeface="黑体" panose="02010609060101010101" pitchFamily="49" charset="-122"/>
              </a:rPr>
              <a:t>敏捷过程</a:t>
            </a:r>
            <a:endParaRPr lang="en-US" altLang="zh-CN" sz="2800">
              <a:latin typeface="黑体" panose="02010609060101010101" pitchFamily="49" charset="-122"/>
              <a:ea typeface="黑体" panose="02010609060101010101" pitchFamily="49" charset="-122"/>
            </a:endParaRPr>
          </a:p>
          <a:p>
            <a:pPr lvl="1" eaLnBrk="1" hangingPunct="1">
              <a:lnSpc>
                <a:spcPct val="120000"/>
              </a:lnSpc>
              <a:buFont typeface="Wingdings" pitchFamily="2" charset="2"/>
              <a:buChar char="Ø"/>
            </a:pPr>
            <a:r>
              <a:rPr lang="zh-CN" altLang="en-US" sz="2400" b="0">
                <a:latin typeface="黑体" panose="02010609060101010101" pitchFamily="49" charset="-122"/>
                <a:ea typeface="黑体" panose="02010609060101010101" pitchFamily="49" charset="-122"/>
              </a:rPr>
              <a:t>敏捷思想和方法</a:t>
            </a:r>
            <a:endParaRPr lang="en-US" altLang="zh-CN" sz="2400" b="0">
              <a:latin typeface="黑体" panose="02010609060101010101" pitchFamily="49" charset="-122"/>
              <a:ea typeface="黑体" panose="02010609060101010101" pitchFamily="49" charset="-122"/>
            </a:endParaRPr>
          </a:p>
          <a:p>
            <a:pPr lvl="1" eaLnBrk="1" hangingPunct="1">
              <a:lnSpc>
                <a:spcPct val="120000"/>
              </a:lnSpc>
              <a:buFont typeface="Wingdings" pitchFamily="2" charset="2"/>
              <a:buChar char="Ø"/>
            </a:pPr>
            <a:r>
              <a:rPr lang="en-US" altLang="zh-CN" sz="2400" b="0">
                <a:latin typeface="黑体" panose="02010609060101010101" pitchFamily="49" charset="-122"/>
                <a:ea typeface="黑体" panose="02010609060101010101" pitchFamily="49" charset="-122"/>
              </a:rPr>
              <a:t>Scrum</a:t>
            </a:r>
            <a:r>
              <a:rPr lang="zh-CN" altLang="en-US" sz="2400" b="0">
                <a:latin typeface="黑体" panose="02010609060101010101" pitchFamily="49" charset="-122"/>
                <a:ea typeface="黑体" panose="02010609060101010101" pitchFamily="49" charset="-122"/>
              </a:rPr>
              <a:t>敏捷方法</a:t>
            </a:r>
            <a:endParaRPr lang="en-US" altLang="zh-CN" sz="2400" b="0">
              <a:latin typeface="黑体" panose="02010609060101010101" pitchFamily="49" charset="-122"/>
              <a:ea typeface="黑体" panose="02010609060101010101" pitchFamily="49" charset="-122"/>
            </a:endParaRPr>
          </a:p>
          <a:p>
            <a:pPr lvl="2" eaLnBrk="1" hangingPunct="1">
              <a:lnSpc>
                <a:spcPct val="120000"/>
              </a:lnSpc>
              <a:buFont typeface="Wingdings" pitchFamily="2" charset="2"/>
              <a:buChar char="ü"/>
            </a:pPr>
            <a:r>
              <a:rPr lang="en-US" altLang="zh-CN" sz="2400" b="0">
                <a:latin typeface="黑体" panose="02010609060101010101" pitchFamily="49" charset="-122"/>
                <a:ea typeface="黑体" panose="02010609060101010101" pitchFamily="49" charset="-122"/>
              </a:rPr>
              <a:t>Scrum</a:t>
            </a:r>
            <a:r>
              <a:rPr lang="zh-CN" altLang="en-US" sz="2400" b="0">
                <a:latin typeface="黑体" panose="02010609060101010101" pitchFamily="49" charset="-122"/>
                <a:ea typeface="黑体" panose="02010609060101010101" pitchFamily="49" charset="-122"/>
              </a:rPr>
              <a:t>中的角色</a:t>
            </a:r>
            <a:endParaRPr lang="en-US" altLang="zh-CN" sz="2400" b="0">
              <a:latin typeface="黑体" panose="02010609060101010101" pitchFamily="49" charset="-122"/>
              <a:ea typeface="黑体" panose="02010609060101010101" pitchFamily="49" charset="-122"/>
            </a:endParaRPr>
          </a:p>
          <a:p>
            <a:pPr lvl="2" eaLnBrk="1" hangingPunct="1">
              <a:lnSpc>
                <a:spcPct val="120000"/>
              </a:lnSpc>
              <a:buFont typeface="Wingdings" pitchFamily="2" charset="2"/>
              <a:buChar char="ü"/>
            </a:pPr>
            <a:r>
              <a:rPr lang="en-US" altLang="zh-CN" sz="2400" b="0">
                <a:latin typeface="黑体" panose="02010609060101010101" pitchFamily="49" charset="-122"/>
                <a:ea typeface="黑体" panose="02010609060101010101" pitchFamily="49" charset="-122"/>
              </a:rPr>
              <a:t>Scrum</a:t>
            </a:r>
            <a:r>
              <a:rPr lang="zh-CN" altLang="en-US" sz="2400" b="0">
                <a:latin typeface="黑体" panose="02010609060101010101" pitchFamily="49" charset="-122"/>
                <a:ea typeface="黑体" panose="02010609060101010101" pitchFamily="49" charset="-122"/>
              </a:rPr>
              <a:t>的实践和工作产品</a:t>
            </a:r>
            <a:endParaRPr lang="en-US" altLang="zh-CN" sz="2400" b="0">
              <a:latin typeface="黑体" panose="02010609060101010101" pitchFamily="49" charset="-122"/>
              <a:ea typeface="黑体" panose="02010609060101010101" pitchFamily="49" charset="-122"/>
            </a:endParaRPr>
          </a:p>
          <a:p>
            <a:pPr lvl="2" eaLnBrk="1" hangingPunct="1">
              <a:lnSpc>
                <a:spcPct val="120000"/>
              </a:lnSpc>
              <a:buFont typeface="Wingdings" pitchFamily="2" charset="2"/>
              <a:buChar char="ü"/>
            </a:pPr>
            <a:r>
              <a:rPr lang="zh-CN" altLang="en-US" sz="2400" b="0">
                <a:latin typeface="黑体" panose="02010609060101010101" pitchFamily="49" charset="-122"/>
                <a:ea typeface="黑体" panose="02010609060101010101" pitchFamily="49" charset="-122"/>
              </a:rPr>
              <a:t>测试驱动开发</a:t>
            </a:r>
            <a:endParaRPr lang="en-US" altLang="zh-CN" sz="2400" b="0">
              <a:latin typeface="黑体" panose="02010609060101010101" pitchFamily="49" charset="-122"/>
              <a:ea typeface="黑体" panose="02010609060101010101" pitchFamily="49" charset="-122"/>
            </a:endParaRPr>
          </a:p>
          <a:p>
            <a:pPr lvl="2" eaLnBrk="1" hangingPunct="1">
              <a:lnSpc>
                <a:spcPct val="120000"/>
              </a:lnSpc>
              <a:buFont typeface="Wingdings" pitchFamily="2" charset="2"/>
              <a:buChar char="ü"/>
            </a:pPr>
            <a:r>
              <a:rPr lang="zh-CN" altLang="en-US" sz="2400" b="0">
                <a:latin typeface="黑体" panose="02010609060101010101" pitchFamily="49" charset="-122"/>
                <a:ea typeface="黑体" panose="02010609060101010101" pitchFamily="49" charset="-122"/>
              </a:rPr>
              <a:t>常见的误解</a:t>
            </a:r>
            <a:endParaRPr lang="zh-CN" altLang="en-US" sz="2800">
              <a:latin typeface="黑体" panose="02010609060101010101" pitchFamily="49" charset="-122"/>
              <a:ea typeface="黑体" panose="02010609060101010101" pitchFamily="49" charset="-122"/>
            </a:endParaRPr>
          </a:p>
        </p:txBody>
      </p:sp>
      <p:sp>
        <p:nvSpPr>
          <p:cNvPr id="220167" name="Rectangle 2">
            <a:extLst>
              <a:ext uri="{FF2B5EF4-FFF2-40B4-BE49-F238E27FC236}">
                <a16:creationId xmlns:a16="http://schemas.microsoft.com/office/drawing/2014/main" id="{719738F4-8EC9-4E47-8895-432D42C7106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Wingdings" pitchFamily="2" charset="2"/>
              <a:buNone/>
            </a:pPr>
            <a:endParaRPr lang="zh-CN" altLang="en-US"/>
          </a:p>
        </p:txBody>
      </p:sp>
      <p:sp>
        <p:nvSpPr>
          <p:cNvPr id="220168" name="Rectangle 5">
            <a:extLst>
              <a:ext uri="{FF2B5EF4-FFF2-40B4-BE49-F238E27FC236}">
                <a16:creationId xmlns:a16="http://schemas.microsoft.com/office/drawing/2014/main" id="{D5CCE8A0-4A9B-8740-BD21-6FCA9CB6033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Wingdings" pitchFamily="2" charset="2"/>
              <a:buNone/>
            </a:pPr>
            <a:endParaRPr lang="zh-CN" altLang="en-US"/>
          </a:p>
        </p:txBody>
      </p:sp>
      <p:sp>
        <p:nvSpPr>
          <p:cNvPr id="220169" name="Rectangle 8">
            <a:extLst>
              <a:ext uri="{FF2B5EF4-FFF2-40B4-BE49-F238E27FC236}">
                <a16:creationId xmlns:a16="http://schemas.microsoft.com/office/drawing/2014/main" id="{7F109200-38D4-734F-A00F-5850C1E5755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Wingdings" pitchFamily="2" charset="2"/>
              <a:buNone/>
            </a:pPr>
            <a:endParaRPr lang="zh-CN" altLang="en-US"/>
          </a:p>
        </p:txBody>
      </p:sp>
      <p:sp>
        <p:nvSpPr>
          <p:cNvPr id="220170" name="Rectangle 10">
            <a:extLst>
              <a:ext uri="{FF2B5EF4-FFF2-40B4-BE49-F238E27FC236}">
                <a16:creationId xmlns:a16="http://schemas.microsoft.com/office/drawing/2014/main" id="{F8485AF7-DA39-CB42-9E93-117BBB4DFBE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Wingdings" pitchFamily="2" charset="2"/>
              <a:buNone/>
            </a:pPr>
            <a:endParaRPr lang="zh-CN" altLang="en-US"/>
          </a:p>
        </p:txBody>
      </p:sp>
      <p:sp>
        <p:nvSpPr>
          <p:cNvPr id="220171" name="Rectangle 2">
            <a:extLst>
              <a:ext uri="{FF2B5EF4-FFF2-40B4-BE49-F238E27FC236}">
                <a16:creationId xmlns:a16="http://schemas.microsoft.com/office/drawing/2014/main" id="{4E823B4F-BDE7-984A-9D61-A5920DDBD3A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Wingdings" pitchFamily="2" charset="2"/>
              <a:buNone/>
            </a:pPr>
            <a:endParaRPr lang="zh-CN" altLang="en-US"/>
          </a:p>
        </p:txBody>
      </p:sp>
      <p:sp>
        <p:nvSpPr>
          <p:cNvPr id="220172" name="Rectangle 4">
            <a:extLst>
              <a:ext uri="{FF2B5EF4-FFF2-40B4-BE49-F238E27FC236}">
                <a16:creationId xmlns:a16="http://schemas.microsoft.com/office/drawing/2014/main" id="{63A53D5E-D3AB-0745-BBB5-7484FF96D26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Wingdings" pitchFamily="2" charset="2"/>
              <a:buNone/>
            </a:pPr>
            <a:endParaRPr lang="zh-CN" altLang="en-US"/>
          </a:p>
        </p:txBody>
      </p:sp>
      <p:sp>
        <p:nvSpPr>
          <p:cNvPr id="220173" name="Rectangle 10">
            <a:extLst>
              <a:ext uri="{FF2B5EF4-FFF2-40B4-BE49-F238E27FC236}">
                <a16:creationId xmlns:a16="http://schemas.microsoft.com/office/drawing/2014/main" id="{68262D35-09C5-8F4F-8AB7-B0551A0B34F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Wingdings" pitchFamily="2" charset="2"/>
              <a:buNone/>
            </a:pPr>
            <a:endParaRPr lang="zh-CN" altLang="en-US"/>
          </a:p>
        </p:txBody>
      </p:sp>
      <p:sp>
        <p:nvSpPr>
          <p:cNvPr id="220174" name="Rectangle 2">
            <a:extLst>
              <a:ext uri="{FF2B5EF4-FFF2-40B4-BE49-F238E27FC236}">
                <a16:creationId xmlns:a16="http://schemas.microsoft.com/office/drawing/2014/main" id="{71508EAA-E29B-744C-9787-D4E81DE4CC4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Wingdings" pitchFamily="2" charset="2"/>
              <a:buNone/>
            </a:pPr>
            <a:endParaRPr lang="zh-CN" altLang="en-US"/>
          </a:p>
        </p:txBody>
      </p:sp>
      <p:sp>
        <p:nvSpPr>
          <p:cNvPr id="220175" name="Rectangle 4">
            <a:extLst>
              <a:ext uri="{FF2B5EF4-FFF2-40B4-BE49-F238E27FC236}">
                <a16:creationId xmlns:a16="http://schemas.microsoft.com/office/drawing/2014/main" id="{08AE6FB3-4CAA-634F-90CB-DE3BD5D8178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Wingdings" pitchFamily="2" charset="2"/>
              <a:buNone/>
            </a:pPr>
            <a:endParaRPr lang="zh-CN" altLang="en-US"/>
          </a:p>
        </p:txBody>
      </p:sp>
      <p:sp>
        <p:nvSpPr>
          <p:cNvPr id="220176" name="Rectangle 7">
            <a:extLst>
              <a:ext uri="{FF2B5EF4-FFF2-40B4-BE49-F238E27FC236}">
                <a16:creationId xmlns:a16="http://schemas.microsoft.com/office/drawing/2014/main" id="{D8DCE9C1-4F17-0E41-B3D4-9E7AB8DF418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Wingdings" pitchFamily="2" charset="2"/>
              <a:buNone/>
            </a:pPr>
            <a:endParaRPr lang="zh-CN" altLang="en-US"/>
          </a:p>
        </p:txBody>
      </p:sp>
      <p:sp>
        <p:nvSpPr>
          <p:cNvPr id="220177" name="Rectangle 9">
            <a:extLst>
              <a:ext uri="{FF2B5EF4-FFF2-40B4-BE49-F238E27FC236}">
                <a16:creationId xmlns:a16="http://schemas.microsoft.com/office/drawing/2014/main" id="{B3A2B297-70F8-1E48-8EEC-6B353467574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Wingdings" pitchFamily="2" charset="2"/>
              <a:buNone/>
            </a:pPr>
            <a:endParaRPr lang="zh-CN" altLang="en-US"/>
          </a:p>
        </p:txBody>
      </p:sp>
      <p:sp>
        <p:nvSpPr>
          <p:cNvPr id="220178" name="Rectangle 11">
            <a:extLst>
              <a:ext uri="{FF2B5EF4-FFF2-40B4-BE49-F238E27FC236}">
                <a16:creationId xmlns:a16="http://schemas.microsoft.com/office/drawing/2014/main" id="{D9756758-7042-E347-869B-4B55B349056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Wingdings" pitchFamily="2" charset="2"/>
              <a:buNone/>
            </a:pPr>
            <a:endParaRPr lang="zh-CN" altLang="en-US"/>
          </a:p>
        </p:txBody>
      </p:sp>
      <p:sp>
        <p:nvSpPr>
          <p:cNvPr id="220179" name="TextBox 18">
            <a:extLst>
              <a:ext uri="{FF2B5EF4-FFF2-40B4-BE49-F238E27FC236}">
                <a16:creationId xmlns:a16="http://schemas.microsoft.com/office/drawing/2014/main" id="{D4606933-85C7-D64A-97FA-5F0F8D4D7805}"/>
              </a:ext>
            </a:extLst>
          </p:cNvPr>
          <p:cNvSpPr txBox="1">
            <a:spLocks noChangeArrowheads="1"/>
          </p:cNvSpPr>
          <p:nvPr/>
        </p:nvSpPr>
        <p:spPr bwMode="auto">
          <a:xfrm>
            <a:off x="1071563" y="247650"/>
            <a:ext cx="71437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3600">
                <a:solidFill>
                  <a:schemeClr val="bg1"/>
                </a:solidFill>
                <a:latin typeface="黑体" panose="02010609060101010101" pitchFamily="49" charset="-122"/>
                <a:ea typeface="黑体" panose="02010609060101010101" pitchFamily="49" charset="-122"/>
              </a:rPr>
              <a:t>本章小结</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2B89BCC1-9E10-E147-A8FA-4639B1452F4A}"/>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平衡业务需求和用户需求</a:t>
            </a:r>
            <a:endParaRPr lang="en-US" altLang="zh-CN">
              <a:ea typeface="宋体" panose="02010600030101010101" pitchFamily="2" charset="-122"/>
            </a:endParaRPr>
          </a:p>
        </p:txBody>
      </p:sp>
      <p:sp>
        <p:nvSpPr>
          <p:cNvPr id="21507" name="Rectangle 3">
            <a:extLst>
              <a:ext uri="{FF2B5EF4-FFF2-40B4-BE49-F238E27FC236}">
                <a16:creationId xmlns:a16="http://schemas.microsoft.com/office/drawing/2014/main" id="{49978602-32E8-404F-9167-7D0A7CC82251}"/>
              </a:ext>
            </a:extLst>
          </p:cNvPr>
          <p:cNvSpPr>
            <a:spLocks noGrp="1" noChangeArrowheads="1"/>
          </p:cNvSpPr>
          <p:nvPr>
            <p:ph type="body" sz="half" idx="1"/>
          </p:nvPr>
        </p:nvSpPr>
        <p:spPr>
          <a:xfrm>
            <a:off x="76200" y="1143000"/>
            <a:ext cx="8915400" cy="5715000"/>
          </a:xfrm>
        </p:spPr>
        <p:txBody>
          <a:bodyPr vert="horz" wrap="square" lIns="91440" tIns="45720" rIns="91440" bIns="45720" numCol="1" anchor="t" anchorCtr="0" compatLnSpc="1">
            <a:prstTxWarp prst="textNoShape">
              <a:avLst/>
            </a:prstTxWarp>
          </a:bodyPr>
          <a:lstStyle/>
          <a:p>
            <a:pPr eaLnBrk="1" hangingPunct="1"/>
            <a:r>
              <a:rPr lang="zh-CN" altLang="en-US" sz="2400" b="1" dirty="0">
                <a:solidFill>
                  <a:srgbClr val="FF0000"/>
                </a:solidFill>
                <a:latin typeface="黑体" panose="02010609060101010101" pitchFamily="49" charset="-122"/>
                <a:ea typeface="黑体" panose="02010609060101010101" pitchFamily="49" charset="-122"/>
              </a:rPr>
              <a:t>高效的管理软件需求</a:t>
            </a:r>
            <a:endParaRPr lang="en-US" altLang="zh-CN" sz="2400" b="1" dirty="0">
              <a:solidFill>
                <a:srgbClr val="FF0000"/>
              </a:solidFill>
              <a:latin typeface="黑体" panose="02010609060101010101" pitchFamily="49" charset="-122"/>
              <a:ea typeface="黑体" panose="02010609060101010101" pitchFamily="49" charset="-122"/>
            </a:endParaRPr>
          </a:p>
          <a:p>
            <a:pPr lvl="1" eaLnBrk="1" hangingPunct="1"/>
            <a:r>
              <a:rPr lang="zh-CN" altLang="en-US" sz="2000" dirty="0">
                <a:latin typeface="黑体" panose="02010609060101010101" pitchFamily="49" charset="-122"/>
                <a:ea typeface="黑体" panose="02010609060101010101" pitchFamily="49" charset="-122"/>
              </a:rPr>
              <a:t>捕获业务流程</a:t>
            </a:r>
            <a:endParaRPr lang="en-US" altLang="zh-CN" sz="2000" dirty="0">
              <a:latin typeface="黑体" panose="02010609060101010101" pitchFamily="49" charset="-122"/>
              <a:ea typeface="黑体" panose="02010609060101010101" pitchFamily="49" charset="-122"/>
            </a:endParaRPr>
          </a:p>
          <a:p>
            <a:pPr lvl="1" eaLnBrk="1" hangingPunct="1"/>
            <a:r>
              <a:rPr lang="zh-CN" altLang="en-US" sz="2000" dirty="0">
                <a:latin typeface="黑体" panose="02010609060101010101" pitchFamily="49" charset="-122"/>
                <a:ea typeface="黑体" panose="02010609060101010101" pitchFamily="49" charset="-122"/>
              </a:rPr>
              <a:t>优化项目和软件的能力来支持业务的需求</a:t>
            </a:r>
            <a:br>
              <a:rPr lang="en-US" altLang="zh-CN" sz="2000" dirty="0">
                <a:latin typeface="黑体" panose="02010609060101010101" pitchFamily="49" charset="-122"/>
                <a:ea typeface="黑体" panose="02010609060101010101" pitchFamily="49" charset="-122"/>
              </a:rPr>
            </a:br>
            <a:endParaRPr lang="en-US" altLang="zh-CN" sz="2000" dirty="0">
              <a:latin typeface="黑体" panose="02010609060101010101" pitchFamily="49" charset="-122"/>
              <a:ea typeface="黑体" panose="02010609060101010101" pitchFamily="49" charset="-122"/>
            </a:endParaRPr>
          </a:p>
          <a:p>
            <a:pPr eaLnBrk="1" hangingPunct="1"/>
            <a:r>
              <a:rPr lang="zh-CN" altLang="en-US" sz="2400" b="1" dirty="0">
                <a:solidFill>
                  <a:srgbClr val="FF0000"/>
                </a:solidFill>
                <a:latin typeface="黑体" panose="02010609060101010101" pitchFamily="49" charset="-122"/>
                <a:ea typeface="黑体" panose="02010609060101010101" pitchFamily="49" charset="-122"/>
              </a:rPr>
              <a:t>随着对项目理解能力的增长更新优先级</a:t>
            </a:r>
            <a:r>
              <a:rPr lang="en-US" altLang="zh-CN" sz="2400" b="1" dirty="0">
                <a:solidFill>
                  <a:srgbClr val="FF0000"/>
                </a:solidFill>
                <a:latin typeface="黑体" panose="02010609060101010101" pitchFamily="49" charset="-122"/>
                <a:ea typeface="黑体" panose="02010609060101010101" pitchFamily="49" charset="-122"/>
              </a:rPr>
              <a:t> </a:t>
            </a:r>
          </a:p>
          <a:p>
            <a:pPr lvl="1" eaLnBrk="1" hangingPunct="1"/>
            <a:r>
              <a:rPr lang="zh-CN" altLang="en-US" sz="2000" dirty="0">
                <a:latin typeface="黑体" panose="02010609060101010101" pitchFamily="49" charset="-122"/>
                <a:ea typeface="黑体" panose="02010609060101010101" pitchFamily="49" charset="-122"/>
              </a:rPr>
              <a:t>使用下面的方法，使用户确定你已经明白他们的需求：</a:t>
            </a:r>
            <a:endParaRPr lang="en-US" altLang="zh-CN" sz="2000" dirty="0">
              <a:latin typeface="黑体" panose="02010609060101010101" pitchFamily="49" charset="-122"/>
              <a:ea typeface="黑体" panose="02010609060101010101" pitchFamily="49" charset="-122"/>
            </a:endParaRPr>
          </a:p>
          <a:p>
            <a:pPr lvl="2" eaLnBrk="1" hangingPunct="1"/>
            <a:r>
              <a:rPr lang="zh-CN" altLang="en-US" dirty="0">
                <a:latin typeface="黑体" panose="02010609060101010101" pitchFamily="49" charset="-122"/>
                <a:ea typeface="黑体" panose="02010609060101010101" pitchFamily="49" charset="-122"/>
              </a:rPr>
              <a:t>用例驱动开发</a:t>
            </a:r>
            <a:endParaRPr lang="en-US" altLang="zh-CN" dirty="0">
              <a:latin typeface="黑体" panose="02010609060101010101" pitchFamily="49" charset="-122"/>
              <a:ea typeface="黑体" panose="02010609060101010101" pitchFamily="49" charset="-122"/>
            </a:endParaRPr>
          </a:p>
          <a:p>
            <a:pPr lvl="2" eaLnBrk="1" hangingPunct="1"/>
            <a:r>
              <a:rPr lang="zh-CN" altLang="en-US" dirty="0">
                <a:latin typeface="黑体" panose="02010609060101010101" pitchFamily="49" charset="-122"/>
                <a:ea typeface="黑体" panose="02010609060101010101" pitchFamily="49" charset="-122"/>
              </a:rPr>
              <a:t>以用户为中心的设计</a:t>
            </a:r>
            <a:endParaRPr lang="en-US" altLang="zh-CN" dirty="0">
              <a:latin typeface="黑体" panose="02010609060101010101" pitchFamily="49" charset="-122"/>
              <a:ea typeface="黑体" panose="02010609060101010101" pitchFamily="49" charset="-122"/>
            </a:endParaRPr>
          </a:p>
          <a:p>
            <a:pPr lvl="2" eaLnBrk="1" hangingPunct="1">
              <a:buFontTx/>
              <a:buNone/>
            </a:pPr>
            <a:endParaRPr lang="en-US" altLang="zh-CN" dirty="0">
              <a:latin typeface="黑体" panose="02010609060101010101" pitchFamily="49" charset="-122"/>
              <a:ea typeface="黑体" panose="02010609060101010101" pitchFamily="49" charset="-122"/>
            </a:endParaRPr>
          </a:p>
          <a:p>
            <a:pPr eaLnBrk="1" hangingPunct="1"/>
            <a:r>
              <a:rPr lang="zh-CN" altLang="en-US" sz="2400" b="1" dirty="0">
                <a:solidFill>
                  <a:srgbClr val="FF0000"/>
                </a:solidFill>
                <a:latin typeface="黑体" panose="02010609060101010101" pitchFamily="49" charset="-122"/>
                <a:ea typeface="黑体" panose="02010609060101010101" pitchFamily="49" charset="-122"/>
              </a:rPr>
              <a:t>采用打包的应用程序和现有的资产，更快并且更低成本的提供解决方案。</a:t>
            </a:r>
            <a:endParaRPr lang="en-US" altLang="zh-CN" sz="2400" b="1" dirty="0">
              <a:solidFill>
                <a:srgbClr val="FF0000"/>
              </a:solidFill>
              <a:latin typeface="黑体" panose="02010609060101010101" pitchFamily="49" charset="-122"/>
              <a:ea typeface="黑体" panose="02010609060101010101" pitchFamily="49" charset="-122"/>
            </a:endParaRPr>
          </a:p>
          <a:p>
            <a:pPr lvl="1" eaLnBrk="1" hangingPunct="1"/>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降低开发的成本。</a:t>
            </a:r>
            <a:r>
              <a:rPr lang="en-US" altLang="zh-CN" sz="2000" dirty="0">
                <a:latin typeface="黑体" panose="02010609060101010101" pitchFamily="49" charset="-122"/>
                <a:ea typeface="黑体" panose="02010609060101010101" pitchFamily="49" charset="-122"/>
              </a:rPr>
              <a:t> </a:t>
            </a:r>
          </a:p>
        </p:txBody>
      </p:sp>
      <p:sp>
        <p:nvSpPr>
          <p:cNvPr id="31748" name="Text Box 4">
            <a:extLst>
              <a:ext uri="{FF2B5EF4-FFF2-40B4-BE49-F238E27FC236}">
                <a16:creationId xmlns:a16="http://schemas.microsoft.com/office/drawing/2014/main" id="{F138761D-1220-4B4D-AE9C-44FAB6F54195}"/>
              </a:ext>
            </a:extLst>
          </p:cNvPr>
          <p:cNvSpPr txBox="1">
            <a:spLocks noChangeArrowheads="1"/>
          </p:cNvSpPr>
          <p:nvPr/>
        </p:nvSpPr>
        <p:spPr bwMode="auto">
          <a:xfrm>
            <a:off x="4022725" y="6259513"/>
            <a:ext cx="3368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1" tIns="46150" rIns="92301" bIns="4615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zh-CN" sz="2000" b="0">
              <a:solidFill>
                <a:schemeClr val="tx1"/>
              </a:solidFill>
              <a:latin typeface="Arial" panose="020B0604020202020204" pitchFamily="34" charset="0"/>
            </a:endParaRPr>
          </a:p>
        </p:txBody>
      </p:sp>
      <p:sp>
        <p:nvSpPr>
          <p:cNvPr id="2" name="文本框 1">
            <a:extLst>
              <a:ext uri="{FF2B5EF4-FFF2-40B4-BE49-F238E27FC236}">
                <a16:creationId xmlns:a16="http://schemas.microsoft.com/office/drawing/2014/main" id="{139E70A5-2A86-804D-BEA0-AA842CB21FBF}"/>
              </a:ext>
            </a:extLst>
          </p:cNvPr>
          <p:cNvSpPr txBox="1"/>
          <p:nvPr/>
        </p:nvSpPr>
        <p:spPr>
          <a:xfrm>
            <a:off x="3347864" y="541278"/>
            <a:ext cx="954107" cy="400110"/>
          </a:xfrm>
          <a:prstGeom prst="rect">
            <a:avLst/>
          </a:prstGeom>
          <a:noFill/>
        </p:spPr>
        <p:txBody>
          <a:bodyPr wrap="none" rtlCol="0">
            <a:spAutoFit/>
          </a:bodyPr>
          <a:lstStyle/>
          <a:p>
            <a:pPr algn="l"/>
            <a:r>
              <a:rPr kumimoji="1" lang="zh-CN" altLang="en-US" sz="2000" dirty="0">
                <a:solidFill>
                  <a:srgbClr val="FFFF00"/>
                </a:solidFill>
                <a:latin typeface="Kaiti SC" panose="02010600040101010101" pitchFamily="2" charset="-122"/>
                <a:ea typeface="Kaiti SC" panose="02010600040101010101" pitchFamily="2" charset="-122"/>
              </a:rPr>
              <a:t>客观的</a:t>
            </a:r>
          </a:p>
        </p:txBody>
      </p:sp>
      <p:sp>
        <p:nvSpPr>
          <p:cNvPr id="3" name="文本框 2">
            <a:extLst>
              <a:ext uri="{FF2B5EF4-FFF2-40B4-BE49-F238E27FC236}">
                <a16:creationId xmlns:a16="http://schemas.microsoft.com/office/drawing/2014/main" id="{84E35260-E995-E24E-9793-4D3652604BDF}"/>
              </a:ext>
            </a:extLst>
          </p:cNvPr>
          <p:cNvSpPr txBox="1"/>
          <p:nvPr/>
        </p:nvSpPr>
        <p:spPr>
          <a:xfrm>
            <a:off x="5796136" y="564058"/>
            <a:ext cx="954107" cy="400110"/>
          </a:xfrm>
          <a:prstGeom prst="rect">
            <a:avLst/>
          </a:prstGeom>
          <a:noFill/>
        </p:spPr>
        <p:txBody>
          <a:bodyPr wrap="none" rtlCol="0">
            <a:spAutoFit/>
          </a:bodyPr>
          <a:lstStyle/>
          <a:p>
            <a:pPr algn="l"/>
            <a:r>
              <a:rPr kumimoji="1" lang="zh-CN" altLang="en-US" sz="2000" dirty="0">
                <a:solidFill>
                  <a:srgbClr val="FFFF00"/>
                </a:solidFill>
                <a:latin typeface="Kaiti SC" panose="02010600040101010101" pitchFamily="2" charset="-122"/>
                <a:ea typeface="Kaiti SC" panose="02010600040101010101" pitchFamily="2" charset="-122"/>
              </a:rPr>
              <a:t>主观性</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D75BC0CC-DB1E-A84B-BB21-9A533E6FCDB2}"/>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理解哪些资产是可用的</a:t>
            </a:r>
            <a:endParaRPr lang="en-US" altLang="zh-CN">
              <a:ea typeface="宋体" panose="02010600030101010101" pitchFamily="2" charset="-122"/>
            </a:endParaRPr>
          </a:p>
        </p:txBody>
      </p:sp>
      <p:sp>
        <p:nvSpPr>
          <p:cNvPr id="32771" name="Rectangle 3">
            <a:extLst>
              <a:ext uri="{FF2B5EF4-FFF2-40B4-BE49-F238E27FC236}">
                <a16:creationId xmlns:a16="http://schemas.microsoft.com/office/drawing/2014/main" id="{687C6EB4-8E9B-8F49-BB6A-297431E2674E}"/>
              </a:ext>
            </a:extLst>
          </p:cNvPr>
          <p:cNvSpPr>
            <a:spLocks noGrp="1" noChangeArrowheads="1"/>
          </p:cNvSpPr>
          <p:nvPr>
            <p:ph type="body" idx="1"/>
          </p:nvPr>
        </p:nvSpPr>
        <p:spPr bwMode="auto">
          <a:xfrm>
            <a:off x="252413" y="1196975"/>
            <a:ext cx="7848600" cy="50434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400">
                <a:latin typeface="黑体" panose="02010609060101010101" pitchFamily="49" charset="-122"/>
                <a:ea typeface="黑体" panose="02010609060101010101" pitchFamily="49" charset="-122"/>
              </a:rPr>
              <a:t>判断哪些资产是能够使用的，然后平衡资产复用和项目干系人需求。</a:t>
            </a:r>
            <a:r>
              <a:rPr lang="en-US" altLang="zh-CN" sz="2400">
                <a:latin typeface="黑体" panose="02010609060101010101" pitchFamily="49" charset="-122"/>
                <a:ea typeface="黑体" panose="02010609060101010101" pitchFamily="49" charset="-122"/>
              </a:rPr>
              <a:t> </a:t>
            </a:r>
            <a:br>
              <a:rPr lang="en-US" altLang="zh-CN" sz="2400">
                <a:latin typeface="黑体" panose="02010609060101010101" pitchFamily="49" charset="-122"/>
                <a:ea typeface="黑体" panose="02010609060101010101" pitchFamily="49" charset="-122"/>
              </a:rPr>
            </a:br>
            <a:endParaRPr lang="en-US" altLang="zh-CN" sz="2400">
              <a:latin typeface="黑体" panose="02010609060101010101" pitchFamily="49" charset="-122"/>
              <a:ea typeface="黑体" panose="02010609060101010101" pitchFamily="49" charset="-122"/>
            </a:endParaRPr>
          </a:p>
          <a:p>
            <a:pPr eaLnBrk="1" hangingPunct="1"/>
            <a:r>
              <a:rPr lang="zh-CN" altLang="en-US" sz="2400">
                <a:latin typeface="黑体" panose="02010609060101010101" pitchFamily="49" charset="-122"/>
                <a:ea typeface="黑体" panose="02010609060101010101" pitchFamily="49" charset="-122"/>
              </a:rPr>
              <a:t>资产包括</a:t>
            </a:r>
            <a:r>
              <a:rPr lang="en-US" altLang="zh-CN" sz="2400">
                <a:latin typeface="黑体" panose="02010609060101010101" pitchFamily="49" charset="-122"/>
                <a:ea typeface="黑体" panose="02010609060101010101" pitchFamily="49" charset="-122"/>
              </a:rPr>
              <a:t>: </a:t>
            </a:r>
          </a:p>
          <a:p>
            <a:pPr lvl="1" eaLnBrk="1" hangingPunct="1"/>
            <a:r>
              <a:rPr lang="zh-CN" altLang="en-US">
                <a:latin typeface="黑体" panose="02010609060101010101" pitchFamily="49" charset="-122"/>
                <a:ea typeface="黑体" panose="02010609060101010101" pitchFamily="49" charset="-122"/>
              </a:rPr>
              <a:t>以前的应用程序</a:t>
            </a:r>
            <a:endParaRPr lang="en-US" altLang="zh-CN">
              <a:latin typeface="黑体" panose="02010609060101010101" pitchFamily="49" charset="-122"/>
              <a:ea typeface="黑体" panose="02010609060101010101" pitchFamily="49" charset="-122"/>
            </a:endParaRPr>
          </a:p>
          <a:p>
            <a:pPr lvl="1" eaLnBrk="1" hangingPunct="1"/>
            <a:r>
              <a:rPr lang="zh-CN" altLang="en-US">
                <a:latin typeface="黑体" panose="02010609060101010101" pitchFamily="49" charset="-122"/>
                <a:ea typeface="黑体" panose="02010609060101010101" pitchFamily="49" charset="-122"/>
              </a:rPr>
              <a:t>服务</a:t>
            </a:r>
            <a:endParaRPr lang="en-US" altLang="zh-CN">
              <a:latin typeface="黑体" panose="02010609060101010101" pitchFamily="49" charset="-122"/>
              <a:ea typeface="黑体" panose="02010609060101010101" pitchFamily="49" charset="-122"/>
            </a:endParaRPr>
          </a:p>
          <a:p>
            <a:pPr lvl="1" eaLnBrk="1" hangingPunct="1"/>
            <a:r>
              <a:rPr lang="zh-CN" altLang="en-US">
                <a:latin typeface="黑体" panose="02010609060101010101" pitchFamily="49" charset="-122"/>
                <a:ea typeface="黑体" panose="02010609060101010101" pitchFamily="49" charset="-122"/>
              </a:rPr>
              <a:t>可复用组件</a:t>
            </a:r>
            <a:endParaRPr lang="en-US" altLang="zh-CN">
              <a:latin typeface="黑体" panose="02010609060101010101" pitchFamily="49" charset="-122"/>
              <a:ea typeface="黑体" panose="02010609060101010101" pitchFamily="49" charset="-122"/>
            </a:endParaRPr>
          </a:p>
          <a:p>
            <a:pPr lvl="1" eaLnBrk="1" hangingPunct="1"/>
            <a:r>
              <a:rPr lang="zh-CN" altLang="en-US">
                <a:latin typeface="黑体" panose="02010609060101010101" pitchFamily="49" charset="-122"/>
                <a:ea typeface="黑体" panose="02010609060101010101" pitchFamily="49" charset="-122"/>
              </a:rPr>
              <a:t>模式</a:t>
            </a:r>
            <a:endParaRPr lang="en-US" altLang="zh-CN">
              <a:latin typeface="黑体" panose="02010609060101010101" pitchFamily="49" charset="-122"/>
              <a:ea typeface="黑体" panose="02010609060101010101" pitchFamily="49" charset="-122"/>
            </a:endParaRPr>
          </a:p>
          <a:p>
            <a:pPr eaLnBrk="1" hangingPunct="1"/>
            <a:endParaRPr lang="en-US" altLang="zh-CN" sz="2400">
              <a:latin typeface="黑体" panose="02010609060101010101" pitchFamily="49" charset="-122"/>
              <a:ea typeface="黑体" panose="02010609060101010101" pitchFamily="49" charset="-122"/>
            </a:endParaRPr>
          </a:p>
        </p:txBody>
      </p:sp>
      <p:pic>
        <p:nvPicPr>
          <p:cNvPr id="32772" name="Picture 4">
            <a:extLst>
              <a:ext uri="{FF2B5EF4-FFF2-40B4-BE49-F238E27FC236}">
                <a16:creationId xmlns:a16="http://schemas.microsoft.com/office/drawing/2014/main" id="{63B3B297-A245-E648-91DA-0806D43E1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743200"/>
            <a:ext cx="3552825"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a:extLst>
              <a:ext uri="{FF2B5EF4-FFF2-40B4-BE49-F238E27FC236}">
                <a16:creationId xmlns:a16="http://schemas.microsoft.com/office/drawing/2014/main" id="{D4CF65AC-BAA4-B443-9213-1F0DFD3AC58C}"/>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原则</a:t>
            </a:r>
            <a:r>
              <a:rPr lang="en-US" altLang="zh-CN">
                <a:ea typeface="宋体" panose="02010600030101010101" pitchFamily="2" charset="-122"/>
              </a:rPr>
              <a:t>3: </a:t>
            </a:r>
            <a:r>
              <a:rPr lang="zh-CN" altLang="en-US">
                <a:ea typeface="宋体" panose="02010600030101010101" pitchFamily="2" charset="-122"/>
              </a:rPr>
              <a:t>团队协作</a:t>
            </a:r>
            <a:endParaRPr lang="en-US" altLang="zh-CN">
              <a:ea typeface="宋体" panose="02010600030101010101" pitchFamily="2" charset="-122"/>
            </a:endParaRPr>
          </a:p>
        </p:txBody>
      </p:sp>
      <p:sp>
        <p:nvSpPr>
          <p:cNvPr id="3" name="圆角矩形 2">
            <a:extLst>
              <a:ext uri="{FF2B5EF4-FFF2-40B4-BE49-F238E27FC236}">
                <a16:creationId xmlns:a16="http://schemas.microsoft.com/office/drawing/2014/main" id="{26766364-C9F0-F24E-AFB9-599BAC6AE2B6}"/>
              </a:ext>
            </a:extLst>
          </p:cNvPr>
          <p:cNvSpPr/>
          <p:nvPr/>
        </p:nvSpPr>
        <p:spPr bwMode="auto">
          <a:xfrm>
            <a:off x="285750" y="1268413"/>
            <a:ext cx="2638425" cy="4743450"/>
          </a:xfrm>
          <a:prstGeom prst="roundRect">
            <a:avLst>
              <a:gd name="adj" fmla="val 10094"/>
            </a:avLst>
          </a:prstGeom>
          <a:solidFill>
            <a:schemeClr val="bg1"/>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spAutoFit/>
          </a:bodyPr>
          <a:lstStyle>
            <a:lvl1pPr marL="233363"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50000"/>
              </a:lnSpc>
              <a:buFont typeface="Wingdings" pitchFamily="2" charset="2"/>
              <a:buNone/>
            </a:pPr>
            <a:r>
              <a:rPr lang="zh-CN" altLang="en-US" sz="2400" b="0">
                <a:solidFill>
                  <a:schemeClr val="tx1"/>
                </a:solidFill>
                <a:latin typeface="黑体" panose="02010609060101010101" pitchFamily="49" charset="-122"/>
                <a:ea typeface="黑体" panose="02010609060101010101" pitchFamily="49" charset="-122"/>
              </a:rPr>
              <a:t>这个原则强调了</a:t>
            </a:r>
            <a:r>
              <a:rPr lang="zh-CN" altLang="en-US" sz="2400">
                <a:solidFill>
                  <a:srgbClr val="FF0000"/>
                </a:solidFill>
                <a:latin typeface="黑体" panose="02010609060101010101" pitchFamily="49" charset="-122"/>
                <a:ea typeface="黑体" panose="02010609060101010101" pitchFamily="49" charset="-122"/>
              </a:rPr>
              <a:t>促进项目区域间协作的重要性</a:t>
            </a:r>
            <a:r>
              <a:rPr lang="zh-CN" altLang="en-US" sz="2400" b="0">
                <a:solidFill>
                  <a:schemeClr val="tx1"/>
                </a:solidFill>
                <a:latin typeface="黑体" panose="02010609060101010101" pitchFamily="49" charset="-122"/>
                <a:ea typeface="黑体" panose="02010609060101010101" pitchFamily="49" charset="-122"/>
              </a:rPr>
              <a:t>。这是通过适当的团队组织和建立有效的协作环境来实现的。 </a:t>
            </a:r>
            <a:endParaRPr lang="en-US" altLang="zh-CN" sz="2400" b="0">
              <a:solidFill>
                <a:schemeClr val="tx1"/>
              </a:solidFill>
              <a:latin typeface="黑体" panose="02010609060101010101" pitchFamily="49" charset="-122"/>
              <a:ea typeface="黑体" panose="02010609060101010101" pitchFamily="49" charset="-122"/>
            </a:endParaRPr>
          </a:p>
        </p:txBody>
      </p:sp>
      <p:sp>
        <p:nvSpPr>
          <p:cNvPr id="6" name="圆角矩形 5">
            <a:extLst>
              <a:ext uri="{FF2B5EF4-FFF2-40B4-BE49-F238E27FC236}">
                <a16:creationId xmlns:a16="http://schemas.microsoft.com/office/drawing/2014/main" id="{853EB478-006C-8B49-909F-066DD700CB38}"/>
              </a:ext>
            </a:extLst>
          </p:cNvPr>
          <p:cNvSpPr/>
          <p:nvPr/>
        </p:nvSpPr>
        <p:spPr bwMode="auto">
          <a:xfrm>
            <a:off x="3286125" y="1268413"/>
            <a:ext cx="5246688" cy="153193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spAutoFit/>
          </a:bodyPr>
          <a:lstStyle>
            <a:lvl1pPr marL="347663"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Wingdings" pitchFamily="2" charset="2"/>
              <a:buNone/>
            </a:pPr>
            <a:r>
              <a:rPr lang="zh-CN" altLang="en-US" sz="2400" b="0" dirty="0">
                <a:solidFill>
                  <a:srgbClr val="000000"/>
                </a:solidFill>
                <a:latin typeface="黑体" panose="02010609060101010101" pitchFamily="49" charset="-122"/>
                <a:ea typeface="黑体" panose="02010609060101010101" pitchFamily="49" charset="-122"/>
              </a:rPr>
              <a:t>优点：</a:t>
            </a:r>
            <a:endParaRPr lang="en-US" altLang="zh-CN" sz="2400" b="0" dirty="0">
              <a:solidFill>
                <a:srgbClr val="000000"/>
              </a:solidFill>
              <a:latin typeface="黑体" panose="02010609060101010101" pitchFamily="49" charset="-122"/>
              <a:ea typeface="黑体" panose="02010609060101010101" pitchFamily="49" charset="-122"/>
            </a:endParaRPr>
          </a:p>
          <a:p>
            <a:pPr eaLnBrk="1" hangingPunct="1">
              <a:buFont typeface="Arial" panose="020B0604020202020204" pitchFamily="34" charset="0"/>
              <a:buChar char="•"/>
            </a:pPr>
            <a:r>
              <a:rPr lang="zh-CN" altLang="en-US" sz="2000" b="0" dirty="0">
                <a:solidFill>
                  <a:srgbClr val="000000"/>
                </a:solidFill>
                <a:latin typeface="黑体" panose="02010609060101010101" pitchFamily="49" charset="-122"/>
                <a:ea typeface="黑体" panose="02010609060101010101" pitchFamily="49" charset="-122"/>
              </a:rPr>
              <a:t>形成</a:t>
            </a:r>
            <a:r>
              <a:rPr lang="zh-CN" altLang="en-US" sz="2000" b="0" dirty="0">
                <a:solidFill>
                  <a:srgbClr val="FF0000"/>
                </a:solidFill>
                <a:latin typeface="黑体" panose="02010609060101010101" pitchFamily="49" charset="-122"/>
                <a:ea typeface="黑体" panose="02010609060101010101" pitchFamily="49" charset="-122"/>
              </a:rPr>
              <a:t>组织级的生产力</a:t>
            </a:r>
            <a:endParaRPr lang="en-US" altLang="zh-CN" sz="2000" b="0" dirty="0">
              <a:solidFill>
                <a:srgbClr val="FF0000"/>
              </a:solidFill>
              <a:latin typeface="黑体" panose="02010609060101010101" pitchFamily="49" charset="-122"/>
              <a:ea typeface="黑体" panose="02010609060101010101" pitchFamily="49" charset="-122"/>
            </a:endParaRPr>
          </a:p>
          <a:p>
            <a:pPr eaLnBrk="1" hangingPunct="1">
              <a:buFont typeface="Arial" panose="020B0604020202020204" pitchFamily="34" charset="0"/>
              <a:buChar char="•"/>
            </a:pPr>
            <a:r>
              <a:rPr lang="zh-CN" altLang="en-US" sz="2000" b="0" dirty="0">
                <a:solidFill>
                  <a:srgbClr val="000000"/>
                </a:solidFill>
                <a:latin typeface="黑体" panose="02010609060101010101" pitchFamily="49" charset="-122"/>
                <a:ea typeface="黑体" panose="02010609060101010101" pitchFamily="49" charset="-122"/>
              </a:rPr>
              <a:t>更好地衔接业务需求与软件系统的开发和操作。</a:t>
            </a:r>
            <a:endParaRPr lang="en-US" altLang="zh-CN" sz="2000" b="0" dirty="0">
              <a:solidFill>
                <a:srgbClr val="000000"/>
              </a:solidFill>
              <a:latin typeface="黑体" panose="02010609060101010101" pitchFamily="49" charset="-122"/>
              <a:ea typeface="黑体" panose="02010609060101010101" pitchFamily="49" charset="-122"/>
            </a:endParaRPr>
          </a:p>
        </p:txBody>
      </p:sp>
      <p:sp>
        <p:nvSpPr>
          <p:cNvPr id="7" name="圆角矩形 6">
            <a:extLst>
              <a:ext uri="{FF2B5EF4-FFF2-40B4-BE49-F238E27FC236}">
                <a16:creationId xmlns:a16="http://schemas.microsoft.com/office/drawing/2014/main" id="{AF43C4E7-4446-F248-AC83-2E9DBEDD6FD7}"/>
              </a:ext>
            </a:extLst>
          </p:cNvPr>
          <p:cNvSpPr/>
          <p:nvPr/>
        </p:nvSpPr>
        <p:spPr bwMode="auto">
          <a:xfrm>
            <a:off x="3286125" y="2924175"/>
            <a:ext cx="5246688" cy="3235325"/>
          </a:xfrm>
          <a:prstGeom prst="roundRect">
            <a:avLst>
              <a:gd name="adj" fmla="val 10730"/>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spAutoFit/>
          </a:bodyPr>
          <a:lstStyle>
            <a:lvl1pPr marL="347663"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Wingdings" pitchFamily="2" charset="2"/>
              <a:buNone/>
            </a:pPr>
            <a:r>
              <a:rPr lang="zh-CN" altLang="en-US" sz="2400" b="0" dirty="0">
                <a:solidFill>
                  <a:srgbClr val="000000"/>
                </a:solidFill>
                <a:latin typeface="黑体" panose="02010609060101010101" pitchFamily="49" charset="-122"/>
                <a:ea typeface="黑体" panose="02010609060101010101" pitchFamily="49" charset="-122"/>
              </a:rPr>
              <a:t>模式：</a:t>
            </a:r>
            <a:endParaRPr lang="en-US" altLang="zh-CN" sz="2400" b="0" dirty="0">
              <a:solidFill>
                <a:srgbClr val="000000"/>
              </a:solidFill>
              <a:latin typeface="黑体" panose="02010609060101010101" pitchFamily="49" charset="-122"/>
              <a:ea typeface="黑体" panose="02010609060101010101" pitchFamily="49" charset="-122"/>
            </a:endParaRPr>
          </a:p>
          <a:p>
            <a:pPr eaLnBrk="1" hangingPunct="1">
              <a:buFont typeface="Arial" panose="020B0604020202020204" pitchFamily="34" charset="0"/>
              <a:buChar char="•"/>
            </a:pPr>
            <a:r>
              <a:rPr lang="zh-CN" altLang="en-US" sz="2000" b="0" dirty="0">
                <a:solidFill>
                  <a:srgbClr val="000000"/>
                </a:solidFill>
                <a:latin typeface="黑体" panose="02010609060101010101" pitchFamily="49" charset="-122"/>
                <a:ea typeface="黑体" panose="02010609060101010101" pitchFamily="49" charset="-122"/>
              </a:rPr>
              <a:t>激发团队最大的发挥自己；</a:t>
            </a:r>
            <a:endParaRPr lang="en-US" altLang="zh-CN" sz="2000" b="0" dirty="0">
              <a:solidFill>
                <a:srgbClr val="000000"/>
              </a:solidFill>
              <a:latin typeface="黑体" panose="02010609060101010101" pitchFamily="49" charset="-122"/>
              <a:ea typeface="黑体" panose="02010609060101010101" pitchFamily="49" charset="-122"/>
            </a:endParaRPr>
          </a:p>
          <a:p>
            <a:pPr eaLnBrk="1" hangingPunct="1">
              <a:buFont typeface="Arial" panose="020B0604020202020204" pitchFamily="34" charset="0"/>
              <a:buChar char="•"/>
            </a:pPr>
            <a:r>
              <a:rPr lang="zh-CN" altLang="en-US" sz="2000" b="0" dirty="0">
                <a:solidFill>
                  <a:srgbClr val="000000"/>
                </a:solidFill>
                <a:latin typeface="黑体" panose="02010609060101010101" pitchFamily="49" charset="-122"/>
                <a:ea typeface="黑体" panose="02010609060101010101" pitchFamily="49" charset="-122"/>
              </a:rPr>
              <a:t>创建自我管理团队；</a:t>
            </a:r>
            <a:endParaRPr lang="en-US" altLang="zh-CN" sz="2000" b="0" dirty="0">
              <a:solidFill>
                <a:srgbClr val="000000"/>
              </a:solidFill>
              <a:latin typeface="黑体" panose="02010609060101010101" pitchFamily="49" charset="-122"/>
              <a:ea typeface="黑体" panose="02010609060101010101" pitchFamily="49" charset="-122"/>
            </a:endParaRPr>
          </a:p>
          <a:p>
            <a:pPr eaLnBrk="1" hangingPunct="1">
              <a:buFont typeface="Arial" panose="020B0604020202020204" pitchFamily="34" charset="0"/>
              <a:buChar char="•"/>
            </a:pPr>
            <a:r>
              <a:rPr lang="zh-CN" altLang="en-US" sz="2000" b="0" dirty="0">
                <a:solidFill>
                  <a:srgbClr val="000000"/>
                </a:solidFill>
                <a:latin typeface="黑体" panose="02010609060101010101" pitchFamily="49" charset="-122"/>
                <a:ea typeface="黑体" panose="02010609060101010101" pitchFamily="49" charset="-122"/>
              </a:rPr>
              <a:t>鼓励跨职能合作</a:t>
            </a:r>
            <a:r>
              <a:rPr lang="en-US" altLang="zh-CN" sz="2000" b="0" dirty="0">
                <a:solidFill>
                  <a:srgbClr val="000000"/>
                </a:solidFill>
                <a:latin typeface="黑体" panose="02010609060101010101" pitchFamily="49" charset="-122"/>
                <a:ea typeface="黑体" panose="02010609060101010101" pitchFamily="49" charset="-122"/>
              </a:rPr>
              <a:t> (</a:t>
            </a:r>
            <a:r>
              <a:rPr lang="zh-CN" altLang="en-US" sz="2000" b="0" dirty="0">
                <a:solidFill>
                  <a:srgbClr val="000000"/>
                </a:solidFill>
                <a:latin typeface="黑体" panose="02010609060101010101" pitchFamily="49" charset="-122"/>
                <a:ea typeface="黑体" panose="02010609060101010101" pitchFamily="49" charset="-122"/>
              </a:rPr>
              <a:t>例如分析师、开发人员和测试人员</a:t>
            </a:r>
            <a:r>
              <a:rPr lang="en-US" altLang="zh-CN" sz="2000" b="0" dirty="0">
                <a:solidFill>
                  <a:srgbClr val="000000"/>
                </a:solidFill>
                <a:latin typeface="黑体" panose="02010609060101010101" pitchFamily="49" charset="-122"/>
                <a:ea typeface="黑体" panose="02010609060101010101" pitchFamily="49" charset="-122"/>
              </a:rPr>
              <a:t>)</a:t>
            </a:r>
            <a:r>
              <a:rPr lang="zh-CN" altLang="en-US" sz="2000" b="0" dirty="0">
                <a:solidFill>
                  <a:srgbClr val="000000"/>
                </a:solidFill>
                <a:latin typeface="黑体" panose="02010609060101010101" pitchFamily="49" charset="-122"/>
                <a:ea typeface="黑体" panose="02010609060101010101" pitchFamily="49" charset="-122"/>
              </a:rPr>
              <a:t>；</a:t>
            </a:r>
            <a:endParaRPr lang="en-US" altLang="zh-CN" sz="2000" b="0" dirty="0">
              <a:solidFill>
                <a:srgbClr val="000000"/>
              </a:solidFill>
              <a:latin typeface="黑体" panose="02010609060101010101" pitchFamily="49" charset="-122"/>
              <a:ea typeface="黑体" panose="02010609060101010101" pitchFamily="49" charset="-122"/>
            </a:endParaRPr>
          </a:p>
          <a:p>
            <a:pPr eaLnBrk="1" hangingPunct="1">
              <a:buFont typeface="Arial" panose="020B0604020202020204" pitchFamily="34" charset="0"/>
              <a:buChar char="•"/>
            </a:pPr>
            <a:r>
              <a:rPr lang="zh-CN" altLang="en-US" sz="2000" b="0" dirty="0">
                <a:solidFill>
                  <a:srgbClr val="000000"/>
                </a:solidFill>
                <a:latin typeface="黑体" panose="02010609060101010101" pitchFamily="49" charset="-122"/>
                <a:ea typeface="黑体" panose="02010609060101010101" pitchFamily="49" charset="-122"/>
              </a:rPr>
              <a:t>提供有效的协作环境；</a:t>
            </a:r>
            <a:endParaRPr lang="en-US" altLang="zh-CN" sz="2000" b="0" dirty="0">
              <a:solidFill>
                <a:srgbClr val="000000"/>
              </a:solidFill>
              <a:latin typeface="黑体" panose="02010609060101010101" pitchFamily="49" charset="-122"/>
              <a:ea typeface="黑体" panose="02010609060101010101" pitchFamily="49" charset="-122"/>
            </a:endParaRPr>
          </a:p>
          <a:p>
            <a:pPr eaLnBrk="1" hangingPunct="1">
              <a:buFont typeface="Arial" panose="020B0604020202020204" pitchFamily="34" charset="0"/>
              <a:buChar char="•"/>
            </a:pPr>
            <a:r>
              <a:rPr lang="zh-CN" altLang="en-US" sz="2000" b="0" dirty="0">
                <a:solidFill>
                  <a:srgbClr val="000000"/>
                </a:solidFill>
                <a:latin typeface="黑体" panose="02010609060101010101" pitchFamily="49" charset="-122"/>
                <a:ea typeface="黑体" panose="02010609060101010101" pitchFamily="49" charset="-122"/>
              </a:rPr>
              <a:t>在集成化的环境中管理演化中的工件和任务来促进协作和流程</a:t>
            </a:r>
            <a:r>
              <a:rPr lang="en-US" altLang="zh-CN" sz="2000" b="0" dirty="0">
                <a:solidFill>
                  <a:srgbClr val="000000"/>
                </a:solidFill>
                <a:latin typeface="黑体" panose="02010609060101010101" pitchFamily="49" charset="-122"/>
                <a:ea typeface="黑体" panose="02010609060101010101" pitchFamily="49" charset="-122"/>
              </a:rPr>
              <a:t>/</a:t>
            </a:r>
            <a:r>
              <a:rPr lang="zh-CN" altLang="en-US" sz="2000" b="0" dirty="0">
                <a:solidFill>
                  <a:srgbClr val="000000"/>
                </a:solidFill>
                <a:latin typeface="黑体" panose="02010609060101010101" pitchFamily="49" charset="-122"/>
                <a:ea typeface="黑体" panose="02010609060101010101" pitchFamily="49" charset="-122"/>
              </a:rPr>
              <a:t>质量观点；</a:t>
            </a:r>
            <a:endParaRPr lang="en-US" altLang="zh-CN" sz="2000" b="0" dirty="0">
              <a:solidFill>
                <a:srgbClr val="000000"/>
              </a:solidFill>
              <a:latin typeface="黑体" panose="02010609060101010101" pitchFamily="49" charset="-122"/>
              <a:ea typeface="黑体" panose="02010609060101010101" pitchFamily="49" charset="-122"/>
            </a:endParaRPr>
          </a:p>
          <a:p>
            <a:pPr eaLnBrk="1" hangingPunct="1">
              <a:buFont typeface="Arial" panose="020B0604020202020204" pitchFamily="34" charset="0"/>
              <a:buChar char="•"/>
            </a:pPr>
            <a:r>
              <a:rPr lang="zh-CN" altLang="en-US" sz="2000" b="0" dirty="0">
                <a:solidFill>
                  <a:srgbClr val="000000"/>
                </a:solidFill>
                <a:latin typeface="黑体" panose="02010609060101010101" pitchFamily="49" charset="-122"/>
                <a:ea typeface="黑体" panose="02010609060101010101" pitchFamily="49" charset="-122"/>
              </a:rPr>
              <a:t>整合业务、软件和操作团队。</a:t>
            </a:r>
            <a:endParaRPr lang="en-US" altLang="zh-CN" sz="2000" b="0" dirty="0">
              <a:solidFill>
                <a:srgbClr val="000000"/>
              </a:solidFill>
              <a:latin typeface="黑体" panose="02010609060101010101" pitchFamily="49" charset="-122"/>
              <a:ea typeface="黑体" panose="02010609060101010101" pitchFamily="49" charset="-122"/>
            </a:endParaRPr>
          </a:p>
        </p:txBody>
      </p:sp>
      <p:sp>
        <p:nvSpPr>
          <p:cNvPr id="2" name="文本框 1">
            <a:extLst>
              <a:ext uri="{FF2B5EF4-FFF2-40B4-BE49-F238E27FC236}">
                <a16:creationId xmlns:a16="http://schemas.microsoft.com/office/drawing/2014/main" id="{C15AA32B-39E0-8544-B012-769AF2A79824}"/>
              </a:ext>
            </a:extLst>
          </p:cNvPr>
          <p:cNvSpPr txBox="1"/>
          <p:nvPr/>
        </p:nvSpPr>
        <p:spPr>
          <a:xfrm>
            <a:off x="7164288" y="3429000"/>
            <a:ext cx="954107" cy="707886"/>
          </a:xfrm>
          <a:prstGeom prst="rect">
            <a:avLst/>
          </a:prstGeom>
          <a:noFill/>
        </p:spPr>
        <p:txBody>
          <a:bodyPr wrap="none" rtlCol="0">
            <a:spAutoFit/>
          </a:bodyPr>
          <a:lstStyle/>
          <a:p>
            <a:pPr algn="l"/>
            <a:r>
              <a:rPr kumimoji="1" lang="zh-CN" altLang="en-US" sz="2000" dirty="0">
                <a:latin typeface="Kaiti SC" panose="02010600040101010101" pitchFamily="2" charset="-122"/>
                <a:ea typeface="Kaiti SC" panose="02010600040101010101" pitchFamily="2" charset="-122"/>
              </a:rPr>
              <a:t>这很难</a:t>
            </a:r>
            <a:endParaRPr kumimoji="1" lang="en-US" altLang="zh-CN" sz="2000" dirty="0">
              <a:latin typeface="Kaiti SC" panose="02010600040101010101" pitchFamily="2" charset="-122"/>
              <a:ea typeface="Kaiti SC" panose="02010600040101010101" pitchFamily="2" charset="-122"/>
            </a:endParaRPr>
          </a:p>
          <a:p>
            <a:pPr algn="l"/>
            <a:r>
              <a:rPr lang="zh-CN" altLang="en-US" sz="2000" dirty="0">
                <a:latin typeface="Kaiti SC" panose="02010600040101010101" pitchFamily="2" charset="-122"/>
                <a:ea typeface="Kaiti SC" panose="02010600040101010101" pitchFamily="2" charset="-122"/>
              </a:rPr>
              <a:t>这更难</a:t>
            </a:r>
            <a:endParaRPr kumimoji="1" lang="zh-CN" altLang="en-US" sz="2000" dirty="0">
              <a:latin typeface="Kaiti SC" panose="02010600040101010101" pitchFamily="2" charset="-122"/>
              <a:ea typeface="Kaiti SC" panose="02010600040101010101" pitchFamily="2" charset="-122"/>
            </a:endParaRP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j0233018">
            <a:extLst>
              <a:ext uri="{FF2B5EF4-FFF2-40B4-BE49-F238E27FC236}">
                <a16:creationId xmlns:a16="http://schemas.microsoft.com/office/drawing/2014/main" id="{F4123400-B9F7-AE45-B0F7-11B783A7D2E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324600" y="3657600"/>
            <a:ext cx="2574925" cy="26146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Rectangle 3">
            <a:extLst>
              <a:ext uri="{FF2B5EF4-FFF2-40B4-BE49-F238E27FC236}">
                <a16:creationId xmlns:a16="http://schemas.microsoft.com/office/drawing/2014/main" id="{AD23B4B3-B362-2F48-A347-A5C9445A2E25}"/>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sz="3200">
                <a:ea typeface="宋体" panose="02010600030101010101" pitchFamily="2" charset="-122"/>
              </a:rPr>
              <a:t>沟通和协作</a:t>
            </a:r>
            <a:endParaRPr lang="en-US" altLang="zh-CN" sz="3200">
              <a:ea typeface="宋体" panose="02010600030101010101" pitchFamily="2" charset="-122"/>
            </a:endParaRPr>
          </a:p>
        </p:txBody>
      </p:sp>
      <p:sp>
        <p:nvSpPr>
          <p:cNvPr id="24580" name="Rectangle 4">
            <a:extLst>
              <a:ext uri="{FF2B5EF4-FFF2-40B4-BE49-F238E27FC236}">
                <a16:creationId xmlns:a16="http://schemas.microsoft.com/office/drawing/2014/main" id="{412065B8-653D-8A49-95F6-9FFC370FABA3}"/>
              </a:ext>
            </a:extLst>
          </p:cNvPr>
          <p:cNvSpPr>
            <a:spLocks noGrp="1" noChangeArrowheads="1"/>
          </p:cNvSpPr>
          <p:nvPr>
            <p:ph type="body" sz="half" idx="1"/>
          </p:nvPr>
        </p:nvSpPr>
        <p:spPr>
          <a:xfrm>
            <a:off x="127000" y="1219200"/>
            <a:ext cx="8686800" cy="5638800"/>
          </a:xfrm>
        </p:spPr>
        <p:txBody>
          <a:bodyPr vert="horz" wrap="square" lIns="91440" tIns="45720" rIns="91440" bIns="45720" numCol="1" anchor="t" anchorCtr="0" compatLnSpc="1">
            <a:prstTxWarp prst="textNoShape">
              <a:avLst/>
            </a:prstTxWarp>
          </a:bodyPr>
          <a:lstStyle/>
          <a:p>
            <a:pPr eaLnBrk="1" hangingPunct="1">
              <a:lnSpc>
                <a:spcPct val="90000"/>
              </a:lnSpc>
            </a:pPr>
            <a:r>
              <a:rPr lang="zh-CN" altLang="en-US" sz="2400" dirty="0">
                <a:solidFill>
                  <a:srgbClr val="FF0000"/>
                </a:solidFill>
                <a:latin typeface="黑体" panose="02010609060101010101" pitchFamily="49" charset="-122"/>
              </a:rPr>
              <a:t>激励团队中个人的最好表现</a:t>
            </a:r>
            <a:r>
              <a:rPr lang="zh-CN" altLang="en-US" sz="2400" dirty="0">
                <a:latin typeface="黑体" panose="02010609060101010101" pitchFamily="49" charset="-122"/>
              </a:rPr>
              <a:t>。</a:t>
            </a:r>
            <a:r>
              <a:rPr lang="en-US" altLang="zh-CN" sz="2400" dirty="0">
                <a:latin typeface="黑体" panose="02010609060101010101" pitchFamily="49" charset="-122"/>
              </a:rPr>
              <a:t> </a:t>
            </a:r>
          </a:p>
          <a:p>
            <a:pPr lvl="1" eaLnBrk="1" hangingPunct="1"/>
            <a:r>
              <a:rPr lang="zh-CN" altLang="en-US" dirty="0">
                <a:latin typeface="黑体" panose="02010609060101010101" pitchFamily="49" charset="-122"/>
              </a:rPr>
              <a:t>当人们感到真正要对最终产品负责的时候，他们被激励去很好的完成工作。</a:t>
            </a:r>
            <a:br>
              <a:rPr lang="en-US" altLang="zh-CN" dirty="0">
                <a:latin typeface="黑体" panose="02010609060101010101" pitchFamily="49" charset="-122"/>
              </a:rPr>
            </a:br>
            <a:endParaRPr lang="en-US" altLang="zh-CN" dirty="0">
              <a:latin typeface="黑体" panose="02010609060101010101" pitchFamily="49" charset="-122"/>
            </a:endParaRPr>
          </a:p>
          <a:p>
            <a:pPr eaLnBrk="1" hangingPunct="1">
              <a:lnSpc>
                <a:spcPct val="90000"/>
              </a:lnSpc>
            </a:pPr>
            <a:r>
              <a:rPr lang="zh-CN" altLang="en-US" sz="2400" dirty="0">
                <a:solidFill>
                  <a:srgbClr val="FF0000"/>
                </a:solidFill>
                <a:latin typeface="黑体" panose="02010609060101010101" pitchFamily="49" charset="-122"/>
              </a:rPr>
              <a:t>鼓励跨职能的合作。</a:t>
            </a:r>
            <a:r>
              <a:rPr lang="en-US" altLang="zh-CN" sz="2400" dirty="0">
                <a:solidFill>
                  <a:srgbClr val="FF0000"/>
                </a:solidFill>
                <a:latin typeface="黑体" panose="02010609060101010101" pitchFamily="49" charset="-122"/>
              </a:rPr>
              <a:t> </a:t>
            </a:r>
          </a:p>
          <a:p>
            <a:pPr lvl="1" eaLnBrk="1" hangingPunct="1">
              <a:lnSpc>
                <a:spcPct val="90000"/>
              </a:lnSpc>
            </a:pPr>
            <a:r>
              <a:rPr lang="zh-CN" altLang="en-US" dirty="0">
                <a:latin typeface="黑体" panose="02010609060101010101" pitchFamily="49" charset="-122"/>
              </a:rPr>
              <a:t>打破经常存在在下面两种情况之间的屏障：</a:t>
            </a:r>
            <a:endParaRPr lang="en-US" altLang="zh-CN" dirty="0">
              <a:latin typeface="黑体" panose="02010609060101010101" pitchFamily="49" charset="-122"/>
            </a:endParaRPr>
          </a:p>
          <a:p>
            <a:pPr lvl="1" eaLnBrk="1" hangingPunct="1">
              <a:lnSpc>
                <a:spcPct val="90000"/>
              </a:lnSpc>
              <a:buFont typeface="Wingdings" pitchFamily="2" charset="2"/>
              <a:buNone/>
            </a:pPr>
            <a:endParaRPr lang="en-US" altLang="zh-CN" dirty="0">
              <a:latin typeface="黑体" panose="02010609060101010101" pitchFamily="49" charset="-122"/>
            </a:endParaRPr>
          </a:p>
          <a:p>
            <a:pPr lvl="2" eaLnBrk="1" hangingPunct="1">
              <a:lnSpc>
                <a:spcPct val="90000"/>
              </a:lnSpc>
            </a:pPr>
            <a:r>
              <a:rPr lang="zh-CN" altLang="en-US" sz="2400" dirty="0">
                <a:latin typeface="黑体" panose="02010609060101010101" pitchFamily="49" charset="-122"/>
              </a:rPr>
              <a:t>分析师、开发人员和测试人员</a:t>
            </a:r>
            <a:endParaRPr lang="en-US" altLang="zh-CN" sz="2400" dirty="0">
              <a:latin typeface="黑体" panose="02010609060101010101" pitchFamily="49" charset="-122"/>
            </a:endParaRPr>
          </a:p>
          <a:p>
            <a:pPr lvl="2" eaLnBrk="1" hangingPunct="1">
              <a:lnSpc>
                <a:spcPct val="90000"/>
              </a:lnSpc>
            </a:pPr>
            <a:r>
              <a:rPr lang="zh-CN" altLang="en-US" sz="2400" dirty="0">
                <a:latin typeface="黑体" panose="02010609060101010101" pitchFamily="49" charset="-122"/>
              </a:rPr>
              <a:t>运作业务、开发应用和实现应用的团队</a:t>
            </a:r>
            <a:endParaRPr lang="en-US" altLang="zh-CN" sz="2400" dirty="0">
              <a:latin typeface="黑体" panose="02010609060101010101" pitchFamily="49" charset="-122"/>
            </a:endParaRPr>
          </a:p>
          <a:p>
            <a:pPr lvl="1" eaLnBrk="1" hangingPunct="1"/>
            <a:endParaRPr lang="en-US" altLang="zh-CN" dirty="0">
              <a:latin typeface="黑体" panose="02010609060101010101" pitchFamily="49" charset="-122"/>
            </a:endParaRPr>
          </a:p>
          <a:p>
            <a:pPr lvl="1" eaLnBrk="1" hangingPunct="1"/>
            <a:r>
              <a:rPr lang="zh-CN" altLang="en-US" dirty="0">
                <a:latin typeface="黑体" panose="02010609060101010101" pitchFamily="49" charset="-122"/>
              </a:rPr>
              <a:t>确保成员理解项目的任务和远景</a:t>
            </a:r>
            <a:r>
              <a:rPr lang="en-US" altLang="zh-CN" dirty="0">
                <a:latin typeface="黑体" panose="02010609060101010101" pitchFamily="49" charset="-122"/>
              </a:rPr>
              <a:t> </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a:extLst>
              <a:ext uri="{FF2B5EF4-FFF2-40B4-BE49-F238E27FC236}">
                <a16:creationId xmlns:a16="http://schemas.microsoft.com/office/drawing/2014/main" id="{3D0DD7A7-1231-8544-B68B-1027F67402B8}"/>
              </a:ext>
            </a:extLst>
          </p:cNvPr>
          <p:cNvSpPr>
            <a:spLocks noGrp="1"/>
          </p:cNvSpPr>
          <p:nvPr>
            <p:ph type="title"/>
          </p:nvPr>
        </p:nvSpPr>
        <p:spPr bwMode="auto">
          <a:xfrm>
            <a:off x="80771" y="188640"/>
            <a:ext cx="8999538"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a:latin typeface="Microsoft YaHei" panose="020B0503020204020204" pitchFamily="34" charset="-122"/>
                <a:ea typeface="Microsoft YaHei" panose="020B0503020204020204" pitchFamily="34" charset="-122"/>
              </a:rPr>
              <a:t>承诺文化的建立与团队激励</a:t>
            </a:r>
          </a:p>
        </p:txBody>
      </p:sp>
      <p:sp>
        <p:nvSpPr>
          <p:cNvPr id="35843" name="文本占位符 2">
            <a:extLst>
              <a:ext uri="{FF2B5EF4-FFF2-40B4-BE49-F238E27FC236}">
                <a16:creationId xmlns:a16="http://schemas.microsoft.com/office/drawing/2014/main" id="{F5EF2893-7F08-004C-B264-66DD044EB145}"/>
              </a:ext>
            </a:extLst>
          </p:cNvPr>
          <p:cNvSpPr>
            <a:spLocks noGrp="1"/>
          </p:cNvSpPr>
          <p:nvPr>
            <p:ph type="body" sz="half" idx="1"/>
          </p:nvPr>
        </p:nvSpPr>
        <p:spPr bwMode="auto">
          <a:xfrm>
            <a:off x="4683125" y="1268413"/>
            <a:ext cx="4168775" cy="5043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a:t>按 照马斯洛关于人的需求层次的 理论， 人的需求大致分成五个不同的层</a:t>
            </a:r>
            <a:r>
              <a:rPr lang="en-US" altLang="zh-CN"/>
              <a:t>:</a:t>
            </a:r>
          </a:p>
          <a:p>
            <a:pPr lvl="1"/>
            <a:r>
              <a:rPr lang="en-US" altLang="zh-CN"/>
              <a:t> </a:t>
            </a:r>
            <a:r>
              <a:rPr lang="zh-CN" altLang="en-US"/>
              <a:t>第一层：生理需求</a:t>
            </a:r>
          </a:p>
          <a:p>
            <a:pPr lvl="1"/>
            <a:r>
              <a:rPr lang="en-US" altLang="zh-CN"/>
              <a:t> </a:t>
            </a:r>
            <a:r>
              <a:rPr lang="zh-CN" altLang="en-US"/>
              <a:t>第二次：安全感</a:t>
            </a:r>
          </a:p>
          <a:p>
            <a:pPr lvl="1"/>
            <a:r>
              <a:rPr lang="en-US" altLang="zh-CN"/>
              <a:t> </a:t>
            </a:r>
            <a:r>
              <a:rPr lang="zh-CN" altLang="en-US"/>
              <a:t>第三层：爱和归属感</a:t>
            </a:r>
          </a:p>
          <a:p>
            <a:pPr lvl="1"/>
            <a:r>
              <a:rPr lang="en-US" altLang="zh-CN"/>
              <a:t> </a:t>
            </a:r>
            <a:r>
              <a:rPr lang="zh-CN" altLang="en-US"/>
              <a:t>第四层：获得尊敬</a:t>
            </a:r>
          </a:p>
          <a:p>
            <a:pPr lvl="1"/>
            <a:r>
              <a:rPr lang="en-US" altLang="zh-CN"/>
              <a:t> </a:t>
            </a:r>
            <a:r>
              <a:rPr lang="zh-CN" altLang="en-US"/>
              <a:t>第五层：自我实现</a:t>
            </a:r>
          </a:p>
        </p:txBody>
      </p:sp>
      <p:sp>
        <p:nvSpPr>
          <p:cNvPr id="35844" name="内容占位符 3">
            <a:extLst>
              <a:ext uri="{FF2B5EF4-FFF2-40B4-BE49-F238E27FC236}">
                <a16:creationId xmlns:a16="http://schemas.microsoft.com/office/drawing/2014/main" id="{8E10947E-E133-FA4D-B765-17EDFCB08D78}"/>
              </a:ext>
            </a:extLst>
          </p:cNvPr>
          <p:cNvSpPr>
            <a:spLocks noGrp="1"/>
          </p:cNvSpPr>
          <p:nvPr>
            <p:ph sz="half" idx="2"/>
          </p:nvPr>
        </p:nvSpPr>
        <p:spPr bwMode="auto">
          <a:xfrm>
            <a:off x="76200" y="1268413"/>
            <a:ext cx="4168775" cy="5043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a:t> </a:t>
            </a:r>
            <a:r>
              <a:rPr lang="zh-CN" altLang="en-US"/>
              <a:t>通常用以激励团队成员的方式有三种：“ 威逼 ” 、“ 利诱 ” 以及鼓励 承诺</a:t>
            </a:r>
            <a:r>
              <a:rPr lang="en-US" altLang="zh-CN"/>
              <a:t>.</a:t>
            </a:r>
            <a:endParaRPr lang="zh-CN" altLang="en-US"/>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a:extLst>
              <a:ext uri="{FF2B5EF4-FFF2-40B4-BE49-F238E27FC236}">
                <a16:creationId xmlns:a16="http://schemas.microsoft.com/office/drawing/2014/main" id="{06E00AE2-AA10-8545-A6E9-2A43358AA7AF}"/>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原则</a:t>
            </a:r>
            <a:r>
              <a:rPr lang="en-US" altLang="zh-CN">
                <a:ea typeface="宋体" panose="02010600030101010101" pitchFamily="2" charset="-122"/>
              </a:rPr>
              <a:t>4: </a:t>
            </a:r>
            <a:r>
              <a:rPr lang="zh-CN" altLang="en-US">
                <a:ea typeface="宋体" panose="02010600030101010101" pitchFamily="2" charset="-122"/>
              </a:rPr>
              <a:t>体现迭代的力量</a:t>
            </a:r>
            <a:endParaRPr lang="en-US" altLang="zh-CN">
              <a:ea typeface="宋体" panose="02010600030101010101" pitchFamily="2" charset="-122"/>
            </a:endParaRPr>
          </a:p>
        </p:txBody>
      </p:sp>
      <p:sp>
        <p:nvSpPr>
          <p:cNvPr id="3" name="圆角矩形 2">
            <a:extLst>
              <a:ext uri="{FF2B5EF4-FFF2-40B4-BE49-F238E27FC236}">
                <a16:creationId xmlns:a16="http://schemas.microsoft.com/office/drawing/2014/main" id="{BDAA3F8B-F29B-284A-A72B-EDB3368C5F1C}"/>
              </a:ext>
            </a:extLst>
          </p:cNvPr>
          <p:cNvSpPr/>
          <p:nvPr/>
        </p:nvSpPr>
        <p:spPr bwMode="auto">
          <a:xfrm>
            <a:off x="298450" y="1381125"/>
            <a:ext cx="3416300" cy="4610100"/>
          </a:xfrm>
          <a:prstGeom prst="roundRect">
            <a:avLst>
              <a:gd name="adj" fmla="val 9745"/>
            </a:avLst>
          </a:prstGeom>
          <a:solidFill>
            <a:schemeClr val="bg1"/>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spAutoFit/>
          </a:bodyPr>
          <a:lstStyle>
            <a:lvl1pPr marL="233363"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50000"/>
              </a:lnSpc>
              <a:buFont typeface="Wingdings" pitchFamily="2" charset="2"/>
              <a:buNone/>
            </a:pPr>
            <a:r>
              <a:rPr lang="zh-CN" altLang="en-US" sz="2400" b="0">
                <a:solidFill>
                  <a:schemeClr val="tx1"/>
                </a:solidFill>
                <a:latin typeface="黑体" panose="02010609060101010101" pitchFamily="49" charset="-122"/>
                <a:ea typeface="黑体" panose="02010609060101010101" pitchFamily="49" charset="-122"/>
              </a:rPr>
              <a:t>  这个原则解释了</a:t>
            </a:r>
            <a:r>
              <a:rPr lang="zh-CN" altLang="en-US" sz="2400" b="0">
                <a:solidFill>
                  <a:srgbClr val="FF0000"/>
                </a:solidFill>
                <a:latin typeface="黑体" panose="02010609060101010101" pitchFamily="49" charset="-122"/>
                <a:ea typeface="黑体" panose="02010609060101010101" pitchFamily="49" charset="-122"/>
              </a:rPr>
              <a:t>软件开发收益于迭代的原因</a:t>
            </a:r>
            <a:r>
              <a:rPr lang="zh-CN" altLang="en-US" sz="2400" b="0">
                <a:solidFill>
                  <a:schemeClr val="tx1"/>
                </a:solidFill>
                <a:latin typeface="黑体" panose="02010609060101010101" pitchFamily="49" charset="-122"/>
                <a:ea typeface="黑体" panose="02010609060101010101" pitchFamily="49" charset="-122"/>
              </a:rPr>
              <a:t>。迭代过程使项目更</a:t>
            </a:r>
            <a:r>
              <a:rPr lang="zh-CN" altLang="en-US" sz="2400" b="0">
                <a:solidFill>
                  <a:srgbClr val="0070C0"/>
                </a:solidFill>
                <a:latin typeface="黑体" panose="02010609060101010101" pitchFamily="49" charset="-122"/>
                <a:ea typeface="黑体" panose="02010609060101010101" pitchFamily="49" charset="-122"/>
              </a:rPr>
              <a:t>适应于改变</a:t>
            </a:r>
            <a:r>
              <a:rPr lang="zh-CN" altLang="en-US" sz="2400" b="0">
                <a:solidFill>
                  <a:schemeClr val="tx1"/>
                </a:solidFill>
                <a:latin typeface="黑体" panose="02010609060101010101" pitchFamily="49" charset="-122"/>
                <a:ea typeface="黑体" panose="02010609060101010101" pitchFamily="49" charset="-122"/>
              </a:rPr>
              <a:t>，更</a:t>
            </a:r>
            <a:r>
              <a:rPr lang="zh-CN" altLang="en-US" sz="2400" b="0">
                <a:solidFill>
                  <a:srgbClr val="0070C0"/>
                </a:solidFill>
                <a:latin typeface="黑体" panose="02010609060101010101" pitchFamily="49" charset="-122"/>
                <a:ea typeface="黑体" panose="02010609060101010101" pitchFamily="49" charset="-122"/>
              </a:rPr>
              <a:t>容易获得反馈</a:t>
            </a:r>
            <a:r>
              <a:rPr lang="zh-CN" altLang="en-US" sz="2400" b="0">
                <a:solidFill>
                  <a:schemeClr val="tx1"/>
                </a:solidFill>
                <a:latin typeface="黑体" panose="02010609060101010101" pitchFamily="49" charset="-122"/>
                <a:ea typeface="黑体" panose="02010609060101010101" pitchFamily="49" charset="-122"/>
              </a:rPr>
              <a:t>，并将反馈用于项目，减少早期的风险，</a:t>
            </a:r>
            <a:r>
              <a:rPr lang="zh-CN" altLang="en-US" sz="2400" b="0">
                <a:solidFill>
                  <a:srgbClr val="0070C0"/>
                </a:solidFill>
                <a:latin typeface="黑体" panose="02010609060101010101" pitchFamily="49" charset="-122"/>
                <a:ea typeface="黑体" panose="02010609060101010101" pitchFamily="49" charset="-122"/>
              </a:rPr>
              <a:t>动态的适应整个流程</a:t>
            </a:r>
            <a:r>
              <a:rPr lang="zh-CN" altLang="en-US" sz="2400" b="0">
                <a:solidFill>
                  <a:schemeClr val="tx1"/>
                </a:solidFill>
                <a:latin typeface="黑体" panose="02010609060101010101" pitchFamily="49" charset="-122"/>
                <a:ea typeface="黑体" panose="02010609060101010101" pitchFamily="49" charset="-122"/>
              </a:rPr>
              <a:t> 。 </a:t>
            </a:r>
            <a:endParaRPr lang="en-US" altLang="zh-CN" sz="2400" b="0">
              <a:solidFill>
                <a:schemeClr val="tx1"/>
              </a:solidFill>
              <a:latin typeface="黑体" panose="02010609060101010101" pitchFamily="49" charset="-122"/>
              <a:ea typeface="黑体" panose="02010609060101010101" pitchFamily="49" charset="-122"/>
            </a:endParaRPr>
          </a:p>
        </p:txBody>
      </p:sp>
      <p:sp>
        <p:nvSpPr>
          <p:cNvPr id="6" name="圆角矩形 5">
            <a:extLst>
              <a:ext uri="{FF2B5EF4-FFF2-40B4-BE49-F238E27FC236}">
                <a16:creationId xmlns:a16="http://schemas.microsoft.com/office/drawing/2014/main" id="{AC2C609F-9EC2-EF4A-813E-E4FB885E5110}"/>
              </a:ext>
            </a:extLst>
          </p:cNvPr>
          <p:cNvSpPr/>
          <p:nvPr/>
        </p:nvSpPr>
        <p:spPr bwMode="auto">
          <a:xfrm>
            <a:off x="3857625" y="1500188"/>
            <a:ext cx="4824413" cy="153193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spAutoFit/>
          </a:bodyPr>
          <a:lstStyle>
            <a:lvl1pPr marL="347663" eaLnBrk="0" hangingPunct="0">
              <a:defRPr kumimoji="1" b="1">
                <a:solidFill>
                  <a:srgbClr val="0033CC"/>
                </a:solidFill>
                <a:latin typeface="宋体" panose="02010600030101010101" pitchFamily="2" charset="-122"/>
                <a:ea typeface="宋体" panose="02010600030101010101" pitchFamily="2" charset="-122"/>
              </a:defRPr>
            </a:lvl1pPr>
            <a:lvl2pPr marL="3365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Wingdings" pitchFamily="2" charset="2"/>
              <a:buNone/>
            </a:pPr>
            <a:r>
              <a:rPr lang="zh-CN" altLang="en-US" sz="2400" b="0">
                <a:solidFill>
                  <a:srgbClr val="000000"/>
                </a:solidFill>
                <a:latin typeface="黑体" panose="02010609060101010101" pitchFamily="49" charset="-122"/>
                <a:ea typeface="黑体" panose="02010609060101010101" pitchFamily="49" charset="-122"/>
              </a:rPr>
              <a:t>优点：</a:t>
            </a:r>
            <a:endParaRPr lang="en-US" altLang="zh-CN" sz="2400" b="0">
              <a:solidFill>
                <a:srgbClr val="000000"/>
              </a:solidFill>
              <a:latin typeface="黑体" panose="02010609060101010101" pitchFamily="49" charset="-122"/>
              <a:ea typeface="黑体" panose="02010609060101010101" pitchFamily="49" charset="-122"/>
            </a:endParaRPr>
          </a:p>
          <a:p>
            <a:pPr lvl="1" eaLnBrk="1" hangingPunct="1">
              <a:buFont typeface="Arial" panose="020B0604020202020204" pitchFamily="34" charset="0"/>
              <a:buChar char="•"/>
            </a:pPr>
            <a:r>
              <a:rPr lang="zh-CN" altLang="en-US" sz="2000" b="0">
                <a:solidFill>
                  <a:srgbClr val="000000"/>
                </a:solidFill>
                <a:latin typeface="黑体" panose="02010609060101010101" pitchFamily="49" charset="-122"/>
                <a:ea typeface="黑体" panose="02010609060101010101" pitchFamily="49" charset="-122"/>
              </a:rPr>
              <a:t>尽早降低风险</a:t>
            </a:r>
            <a:endParaRPr lang="en-US" altLang="zh-CN" sz="2000" b="0">
              <a:solidFill>
                <a:srgbClr val="000000"/>
              </a:solidFill>
              <a:latin typeface="黑体" panose="02010609060101010101" pitchFamily="49" charset="-122"/>
              <a:ea typeface="黑体" panose="02010609060101010101" pitchFamily="49" charset="-122"/>
            </a:endParaRPr>
          </a:p>
          <a:p>
            <a:pPr lvl="1" eaLnBrk="1" hangingPunct="1">
              <a:buFont typeface="Arial" panose="020B0604020202020204" pitchFamily="34" charset="0"/>
              <a:buChar char="•"/>
            </a:pPr>
            <a:r>
              <a:rPr lang="zh-CN" altLang="en-US" sz="2000" b="0">
                <a:solidFill>
                  <a:srgbClr val="000000"/>
                </a:solidFill>
                <a:latin typeface="黑体" panose="02010609060101010101" pitchFamily="49" charset="-122"/>
                <a:ea typeface="黑体" panose="02010609060101010101" pitchFamily="49" charset="-122"/>
              </a:rPr>
              <a:t>更高的可预测性</a:t>
            </a:r>
            <a:endParaRPr lang="en-US" altLang="zh-CN" sz="2000" b="0">
              <a:solidFill>
                <a:srgbClr val="000000"/>
              </a:solidFill>
              <a:latin typeface="黑体" panose="02010609060101010101" pitchFamily="49" charset="-122"/>
              <a:ea typeface="黑体" panose="02010609060101010101" pitchFamily="49" charset="-122"/>
            </a:endParaRPr>
          </a:p>
          <a:p>
            <a:pPr lvl="1" eaLnBrk="1" hangingPunct="1">
              <a:buFont typeface="Arial" panose="020B0604020202020204" pitchFamily="34" charset="0"/>
              <a:buChar char="•"/>
            </a:pPr>
            <a:r>
              <a:rPr lang="zh-CN" altLang="en-US" sz="2000" b="0">
                <a:solidFill>
                  <a:srgbClr val="000000"/>
                </a:solidFill>
                <a:latin typeface="黑体" panose="02010609060101010101" pitchFamily="49" charset="-122"/>
                <a:ea typeface="黑体" panose="02010609060101010101" pitchFamily="49" charset="-122"/>
              </a:rPr>
              <a:t>增加项目干系人之间的信任</a:t>
            </a:r>
            <a:endParaRPr lang="en-US" altLang="zh-CN" sz="2000" b="0">
              <a:solidFill>
                <a:srgbClr val="000000"/>
              </a:solidFill>
              <a:latin typeface="黑体" panose="02010609060101010101" pitchFamily="49" charset="-122"/>
              <a:ea typeface="黑体" panose="02010609060101010101" pitchFamily="49" charset="-122"/>
            </a:endParaRPr>
          </a:p>
        </p:txBody>
      </p:sp>
      <p:sp>
        <p:nvSpPr>
          <p:cNvPr id="7" name="圆角矩形 6">
            <a:extLst>
              <a:ext uri="{FF2B5EF4-FFF2-40B4-BE49-F238E27FC236}">
                <a16:creationId xmlns:a16="http://schemas.microsoft.com/office/drawing/2014/main" id="{54CA7CC8-7510-7343-9E0D-D5837C5FAA58}"/>
              </a:ext>
            </a:extLst>
          </p:cNvPr>
          <p:cNvSpPr/>
          <p:nvPr/>
        </p:nvSpPr>
        <p:spPr bwMode="auto">
          <a:xfrm>
            <a:off x="3857625" y="3571875"/>
            <a:ext cx="5000625" cy="2227263"/>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spAutoFit/>
          </a:bodyPr>
          <a:lstStyle>
            <a:lvl1pPr marL="347663" eaLnBrk="0" hangingPunct="0">
              <a:defRPr kumimoji="1" b="1">
                <a:solidFill>
                  <a:srgbClr val="0033CC"/>
                </a:solidFill>
                <a:latin typeface="宋体" panose="02010600030101010101" pitchFamily="2" charset="-122"/>
                <a:ea typeface="宋体" panose="02010600030101010101" pitchFamily="2" charset="-122"/>
              </a:defRPr>
            </a:lvl1pPr>
            <a:lvl2pPr marL="62230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r>
              <a:rPr lang="zh-CN" altLang="en-US" sz="2400" b="0" dirty="0">
                <a:solidFill>
                  <a:srgbClr val="000000"/>
                </a:solidFill>
                <a:latin typeface="黑体" panose="02010609060101010101" pitchFamily="49" charset="-122"/>
                <a:ea typeface="黑体" panose="02010609060101010101" pitchFamily="49" charset="-122"/>
              </a:rPr>
              <a:t>模式：</a:t>
            </a:r>
            <a:endParaRPr lang="en-US" altLang="zh-CN" sz="2400" b="0" dirty="0">
              <a:solidFill>
                <a:srgbClr val="000000"/>
              </a:solidFill>
              <a:latin typeface="黑体" panose="02010609060101010101" pitchFamily="49" charset="-122"/>
              <a:ea typeface="黑体" panose="02010609060101010101" pitchFamily="49" charset="-122"/>
            </a:endParaRPr>
          </a:p>
          <a:p>
            <a:pPr lvl="1" eaLnBrk="1" hangingPunct="1">
              <a:lnSpc>
                <a:spcPct val="120000"/>
              </a:lnSpc>
              <a:buFont typeface="Arial" panose="020B0604020202020204" pitchFamily="34" charset="0"/>
              <a:buChar char="•"/>
            </a:pPr>
            <a:r>
              <a:rPr lang="zh-CN" altLang="en-US" sz="2000" b="0" dirty="0">
                <a:solidFill>
                  <a:srgbClr val="000000"/>
                </a:solidFill>
                <a:latin typeface="黑体" panose="02010609060101010101" pitchFamily="49" charset="-122"/>
                <a:ea typeface="黑体" panose="02010609060101010101" pitchFamily="49" charset="-122"/>
              </a:rPr>
              <a:t>通过交付和反馈来增加用户的价值。</a:t>
            </a:r>
            <a:endParaRPr lang="en-US" altLang="zh-CN" sz="2000" b="0" dirty="0">
              <a:solidFill>
                <a:srgbClr val="000000"/>
              </a:solidFill>
              <a:latin typeface="黑体" panose="02010609060101010101" pitchFamily="49" charset="-122"/>
              <a:ea typeface="黑体" panose="02010609060101010101" pitchFamily="49" charset="-122"/>
            </a:endParaRPr>
          </a:p>
          <a:p>
            <a:pPr lvl="1" eaLnBrk="1" hangingPunct="1">
              <a:lnSpc>
                <a:spcPct val="120000"/>
              </a:lnSpc>
              <a:buFont typeface="Arial" panose="020B0604020202020204" pitchFamily="34" charset="0"/>
              <a:buChar char="•"/>
            </a:pPr>
            <a:r>
              <a:rPr lang="zh-CN" altLang="en-US" sz="2000" b="0" dirty="0">
                <a:solidFill>
                  <a:srgbClr val="000000"/>
                </a:solidFill>
                <a:latin typeface="黑体" panose="02010609060101010101" pitchFamily="49" charset="-122"/>
                <a:ea typeface="黑体" panose="02010609060101010101" pitchFamily="49" charset="-122"/>
              </a:rPr>
              <a:t>使用迭代的开发以适配你的计划。</a:t>
            </a:r>
            <a:endParaRPr lang="en-US" altLang="zh-CN" sz="2000" b="0" dirty="0">
              <a:solidFill>
                <a:srgbClr val="000000"/>
              </a:solidFill>
              <a:latin typeface="黑体" panose="02010609060101010101" pitchFamily="49" charset="-122"/>
              <a:ea typeface="黑体" panose="02010609060101010101" pitchFamily="49" charset="-122"/>
            </a:endParaRPr>
          </a:p>
          <a:p>
            <a:pPr lvl="1" eaLnBrk="1" hangingPunct="1">
              <a:lnSpc>
                <a:spcPct val="120000"/>
              </a:lnSpc>
              <a:buFont typeface="Arial" panose="020B0604020202020204" pitchFamily="34" charset="0"/>
              <a:buChar char="•"/>
            </a:pPr>
            <a:r>
              <a:rPr lang="zh-CN" altLang="en-US" sz="2000" b="0" dirty="0">
                <a:solidFill>
                  <a:srgbClr val="000000"/>
                </a:solidFill>
                <a:latin typeface="黑体" panose="02010609060101010101" pitchFamily="49" charset="-122"/>
                <a:ea typeface="黑体" panose="02010609060101010101" pitchFamily="49" charset="-122"/>
              </a:rPr>
              <a:t>拥抱并管理变化。</a:t>
            </a:r>
            <a:endParaRPr lang="en-US" altLang="zh-CN" sz="2000" b="0" dirty="0">
              <a:solidFill>
                <a:srgbClr val="000000"/>
              </a:solidFill>
              <a:latin typeface="黑体" panose="02010609060101010101" pitchFamily="49" charset="-122"/>
              <a:ea typeface="黑体" panose="02010609060101010101" pitchFamily="49" charset="-122"/>
            </a:endParaRPr>
          </a:p>
          <a:p>
            <a:pPr lvl="1" eaLnBrk="1" hangingPunct="1">
              <a:lnSpc>
                <a:spcPct val="120000"/>
              </a:lnSpc>
              <a:buFont typeface="Arial" panose="020B0604020202020204" pitchFamily="34" charset="0"/>
              <a:buChar char="•"/>
            </a:pPr>
            <a:r>
              <a:rPr lang="zh-CN" altLang="en-US" sz="2000" b="0" dirty="0">
                <a:solidFill>
                  <a:srgbClr val="000000"/>
                </a:solidFill>
                <a:latin typeface="黑体" panose="02010609060101010101" pitchFamily="49" charset="-122"/>
                <a:ea typeface="黑体" panose="02010609060101010101" pitchFamily="49" charset="-122"/>
              </a:rPr>
              <a:t>尽早解决技术、</a:t>
            </a:r>
            <a:r>
              <a:rPr lang="zh-CN" altLang="en-US" sz="2000" b="0" dirty="0">
                <a:solidFill>
                  <a:srgbClr val="FF0000"/>
                </a:solidFill>
                <a:latin typeface="黑体" panose="02010609060101010101" pitchFamily="49" charset="-122"/>
                <a:ea typeface="黑体" panose="02010609060101010101" pitchFamily="49" charset="-122"/>
              </a:rPr>
              <a:t>业务</a:t>
            </a:r>
            <a:r>
              <a:rPr lang="zh-CN" altLang="en-US" sz="2000" b="0" dirty="0">
                <a:solidFill>
                  <a:srgbClr val="000000"/>
                </a:solidFill>
                <a:latin typeface="黑体" panose="02010609060101010101" pitchFamily="49" charset="-122"/>
                <a:ea typeface="黑体" panose="02010609060101010101" pitchFamily="49" charset="-122"/>
              </a:rPr>
              <a:t>和程序的风险。</a:t>
            </a:r>
            <a:endParaRPr lang="en-US" altLang="zh-CN" sz="2000" b="0" dirty="0">
              <a:solidFill>
                <a:srgbClr val="000000"/>
              </a:solidFill>
              <a:latin typeface="黑体" panose="02010609060101010101" pitchFamily="49" charset="-122"/>
              <a:ea typeface="黑体" panose="02010609060101010101" pitchFamily="49" charset="-122"/>
            </a:endParaRPr>
          </a:p>
        </p:txBody>
      </p:sp>
      <p:sp>
        <p:nvSpPr>
          <p:cNvPr id="2" name="文本框 1">
            <a:extLst>
              <a:ext uri="{FF2B5EF4-FFF2-40B4-BE49-F238E27FC236}">
                <a16:creationId xmlns:a16="http://schemas.microsoft.com/office/drawing/2014/main" id="{A8503B89-4298-BC4F-901A-4303EA3FE635}"/>
              </a:ext>
            </a:extLst>
          </p:cNvPr>
          <p:cNvSpPr txBox="1"/>
          <p:nvPr/>
        </p:nvSpPr>
        <p:spPr>
          <a:xfrm>
            <a:off x="3635896" y="5768431"/>
            <a:ext cx="5429250" cy="707886"/>
          </a:xfrm>
          <a:prstGeom prst="rect">
            <a:avLst/>
          </a:prstGeom>
          <a:noFill/>
        </p:spPr>
        <p:txBody>
          <a:bodyPr wrap="square" rtlCol="0">
            <a:spAutoFit/>
          </a:bodyPr>
          <a:lstStyle/>
          <a:p>
            <a:pPr algn="l"/>
            <a:r>
              <a:rPr kumimoji="1" lang="zh-CN" altLang="en-US" sz="2000" dirty="0">
                <a:latin typeface="Kaiti SC" panose="02010600040101010101" pitchFamily="2" charset="-122"/>
                <a:ea typeface="Kaiti SC" panose="02010600040101010101" pitchFamily="2" charset="-122"/>
              </a:rPr>
              <a:t>张国平：我更关心的是业务的风险，你首先把业务说清楚，然后再说技术，最后才是程序。</a:t>
            </a: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83311D1C-F945-2F44-A95E-1ACAAC821CE7}"/>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sz="3200" dirty="0">
                <a:ea typeface="宋体" panose="02010600030101010101" pitchFamily="2" charset="-122"/>
              </a:rPr>
              <a:t>通过交付增量的用户价值来获得反馈</a:t>
            </a:r>
            <a:endParaRPr lang="en-US" altLang="zh-CN" sz="3200" dirty="0">
              <a:ea typeface="宋体" panose="02010600030101010101" pitchFamily="2" charset="-122"/>
            </a:endParaRPr>
          </a:p>
        </p:txBody>
      </p:sp>
      <p:sp>
        <p:nvSpPr>
          <p:cNvPr id="37891" name="Rectangle 3">
            <a:extLst>
              <a:ext uri="{FF2B5EF4-FFF2-40B4-BE49-F238E27FC236}">
                <a16:creationId xmlns:a16="http://schemas.microsoft.com/office/drawing/2014/main" id="{6408BA43-EA45-A941-B138-534BD4EB010C}"/>
              </a:ext>
            </a:extLst>
          </p:cNvPr>
          <p:cNvSpPr>
            <a:spLocks noGrp="1" noChangeArrowheads="1"/>
          </p:cNvSpPr>
          <p:nvPr>
            <p:ph type="body" idx="1"/>
          </p:nvPr>
        </p:nvSpPr>
        <p:spPr bwMode="auto">
          <a:xfrm>
            <a:off x="228600" y="1392238"/>
            <a:ext cx="8686800" cy="5105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pPr>
            <a:r>
              <a:rPr lang="zh-CN" altLang="en-US" sz="2400" dirty="0">
                <a:solidFill>
                  <a:srgbClr val="FF0000"/>
                </a:solidFill>
                <a:latin typeface="黑体" panose="02010609060101010101" pitchFamily="49" charset="-122"/>
                <a:ea typeface="黑体" panose="02010609060101010101" pitchFamily="49" charset="-122"/>
              </a:rPr>
              <a:t>把项目拆分成一组迭代过程</a:t>
            </a:r>
            <a:endParaRPr lang="en-US" altLang="zh-CN" sz="2400" i="1" dirty="0">
              <a:solidFill>
                <a:srgbClr val="FF0000"/>
              </a:solidFill>
              <a:latin typeface="黑体" panose="02010609060101010101" pitchFamily="49" charset="-122"/>
              <a:ea typeface="黑体" panose="02010609060101010101" pitchFamily="49" charset="-122"/>
            </a:endParaRPr>
          </a:p>
          <a:p>
            <a:pPr lvl="1" eaLnBrk="1" hangingPunct="1">
              <a:lnSpc>
                <a:spcPct val="90000"/>
              </a:lnSpc>
            </a:pPr>
            <a:r>
              <a:rPr lang="zh-CN" altLang="en-US" dirty="0">
                <a:latin typeface="黑体" panose="02010609060101010101" pitchFamily="49" charset="-122"/>
                <a:ea typeface="黑体" panose="02010609060101010101" pitchFamily="49" charset="-122"/>
              </a:rPr>
              <a:t>在每次迭代中，我们完成一些需求、设计、实现和对应用程序的测试，因此产生了更接近最终方案的发布版。</a:t>
            </a:r>
            <a:r>
              <a:rPr lang="en-US" altLang="zh-CN" dirty="0">
                <a:latin typeface="黑体" panose="02010609060101010101" pitchFamily="49" charset="-122"/>
                <a:ea typeface="黑体" panose="02010609060101010101" pitchFamily="49" charset="-122"/>
              </a:rPr>
              <a:t> </a:t>
            </a:r>
            <a:br>
              <a:rPr lang="en-US" altLang="zh-CN" dirty="0">
                <a:latin typeface="黑体" panose="02010609060101010101" pitchFamily="49" charset="-122"/>
                <a:ea typeface="黑体" panose="02010609060101010101" pitchFamily="49" charset="-122"/>
              </a:rPr>
            </a:br>
            <a:endParaRPr lang="en-US" altLang="zh-CN" dirty="0">
              <a:latin typeface="黑体" panose="02010609060101010101" pitchFamily="49" charset="-122"/>
              <a:ea typeface="黑体" panose="02010609060101010101" pitchFamily="49" charset="-122"/>
            </a:endParaRPr>
          </a:p>
          <a:p>
            <a:pPr eaLnBrk="1" hangingPunct="1">
              <a:lnSpc>
                <a:spcPct val="90000"/>
              </a:lnSpc>
            </a:pPr>
            <a:r>
              <a:rPr lang="zh-CN" altLang="en-US" sz="2400" dirty="0">
                <a:solidFill>
                  <a:srgbClr val="FF0000"/>
                </a:solidFill>
                <a:latin typeface="黑体" panose="02010609060101010101" pitchFamily="49" charset="-122"/>
                <a:ea typeface="黑体" panose="02010609060101010101" pitchFamily="49" charset="-122"/>
              </a:rPr>
              <a:t>从项目干系人获得的反馈中找出：</a:t>
            </a:r>
            <a:endParaRPr lang="en-US" altLang="zh-CN" sz="2400" dirty="0">
              <a:solidFill>
                <a:srgbClr val="FF0000"/>
              </a:solidFill>
              <a:latin typeface="黑体" panose="02010609060101010101" pitchFamily="49" charset="-122"/>
              <a:ea typeface="黑体" panose="02010609060101010101" pitchFamily="49" charset="-122"/>
            </a:endParaRPr>
          </a:p>
          <a:p>
            <a:pPr lvl="1" eaLnBrk="1" hangingPunct="1">
              <a:lnSpc>
                <a:spcPct val="120000"/>
              </a:lnSpc>
            </a:pPr>
            <a:r>
              <a:rPr lang="zh-CN" altLang="en-US" dirty="0">
                <a:latin typeface="黑体" panose="02010609060101010101" pitchFamily="49" charset="-122"/>
                <a:ea typeface="黑体" panose="02010609060101010101" pitchFamily="49" charset="-122"/>
              </a:rPr>
              <a:t>我们进行的方向正确吗？</a:t>
            </a:r>
            <a:r>
              <a:rPr lang="en-US" altLang="zh-CN" dirty="0">
                <a:latin typeface="黑体" panose="02010609060101010101" pitchFamily="49" charset="-122"/>
                <a:ea typeface="黑体" panose="02010609060101010101" pitchFamily="49" charset="-122"/>
              </a:rPr>
              <a:t> </a:t>
            </a:r>
          </a:p>
          <a:p>
            <a:pPr lvl="1" eaLnBrk="1" hangingPunct="1">
              <a:lnSpc>
                <a:spcPct val="120000"/>
              </a:lnSpc>
            </a:pPr>
            <a:r>
              <a:rPr lang="zh-CN" altLang="en-US" dirty="0">
                <a:latin typeface="黑体" panose="02010609060101010101" pitchFamily="49" charset="-122"/>
                <a:ea typeface="黑体" panose="02010609060101010101" pitchFamily="49" charset="-122"/>
              </a:rPr>
              <a:t>项目干系人对我们目前为止的工作满意吗？</a:t>
            </a:r>
            <a:r>
              <a:rPr lang="en-US" altLang="zh-CN" dirty="0">
                <a:latin typeface="黑体" panose="02010609060101010101" pitchFamily="49" charset="-122"/>
                <a:ea typeface="黑体" panose="02010609060101010101" pitchFamily="49" charset="-122"/>
              </a:rPr>
              <a:t> </a:t>
            </a:r>
          </a:p>
          <a:p>
            <a:pPr lvl="1" eaLnBrk="1" hangingPunct="1">
              <a:lnSpc>
                <a:spcPct val="120000"/>
              </a:lnSpc>
            </a:pPr>
            <a:r>
              <a:rPr lang="zh-CN" altLang="en-US" dirty="0">
                <a:latin typeface="黑体" panose="02010609060101010101" pitchFamily="49" charset="-122"/>
                <a:ea typeface="黑体" panose="02010609060101010101" pitchFamily="49" charset="-122"/>
              </a:rPr>
              <a:t>我们需要改变已经实现的特性吗？</a:t>
            </a:r>
            <a:r>
              <a:rPr lang="en-US" altLang="zh-CN" dirty="0">
                <a:latin typeface="黑体" panose="02010609060101010101" pitchFamily="49" charset="-122"/>
                <a:ea typeface="黑体" panose="02010609060101010101" pitchFamily="49" charset="-122"/>
              </a:rPr>
              <a:t>  </a:t>
            </a:r>
          </a:p>
          <a:p>
            <a:pPr lvl="1" eaLnBrk="1" hangingPunct="1">
              <a:lnSpc>
                <a:spcPct val="90000"/>
              </a:lnSpc>
            </a:pPr>
            <a:r>
              <a:rPr lang="zh-CN" altLang="en-US" dirty="0">
                <a:latin typeface="黑体" panose="02010609060101010101" pitchFamily="49" charset="-122"/>
                <a:ea typeface="黑体" panose="02010609060101010101" pitchFamily="49" charset="-122"/>
              </a:rPr>
              <a:t>还有哪些特性需要被实现以增加业务价值？</a:t>
            </a:r>
            <a:endParaRPr lang="en-US" altLang="zh-CN" dirty="0">
              <a:latin typeface="黑体" panose="02010609060101010101" pitchFamily="49" charset="-122"/>
              <a:ea typeface="黑体" panose="02010609060101010101" pitchFamily="49" charset="-122"/>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222B4B62-19EB-CB4E-AB27-45463D6F0561}"/>
              </a:ext>
            </a:extLst>
          </p:cNvPr>
          <p:cNvSpPr>
            <a:spLocks noGrp="1" noChangeArrowheads="1"/>
          </p:cNvSpPr>
          <p:nvPr>
            <p:ph type="title"/>
          </p:nvPr>
        </p:nvSpPr>
        <p:spPr bwMode="auto">
          <a:xfrm>
            <a:off x="76200" y="231304"/>
            <a:ext cx="8999538"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dirty="0">
                <a:ea typeface="宋体" panose="02010600030101010101" pitchFamily="2" charset="-122"/>
              </a:rPr>
              <a:t>调整迭代过程来适应你的计划</a:t>
            </a:r>
            <a:r>
              <a:rPr lang="en-US" altLang="zh-CN" sz="3200" dirty="0">
                <a:ea typeface="宋体" panose="02010600030101010101" pitchFamily="2" charset="-122"/>
              </a:rPr>
              <a:t> </a:t>
            </a:r>
          </a:p>
        </p:txBody>
      </p:sp>
      <p:sp>
        <p:nvSpPr>
          <p:cNvPr id="38915" name="Rectangle 3">
            <a:extLst>
              <a:ext uri="{FF2B5EF4-FFF2-40B4-BE49-F238E27FC236}">
                <a16:creationId xmlns:a16="http://schemas.microsoft.com/office/drawing/2014/main" id="{52472C86-FFCA-2644-A409-17518E48D61D}"/>
              </a:ext>
            </a:extLst>
          </p:cNvPr>
          <p:cNvSpPr>
            <a:spLocks noGrp="1" noChangeArrowheads="1"/>
          </p:cNvSpPr>
          <p:nvPr>
            <p:ph type="body" sz="half" idx="1"/>
          </p:nvPr>
        </p:nvSpPr>
        <p:spPr bwMode="auto">
          <a:xfrm>
            <a:off x="93663" y="1412875"/>
            <a:ext cx="8534400" cy="50434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pPr>
            <a:r>
              <a:rPr lang="zh-CN" altLang="en-US" sz="2400">
                <a:solidFill>
                  <a:srgbClr val="FF0000"/>
                </a:solidFill>
                <a:latin typeface="黑体" panose="02010609060101010101" pitchFamily="49" charset="-122"/>
                <a:ea typeface="黑体" panose="02010609060101010101" pitchFamily="49" charset="-122"/>
              </a:rPr>
              <a:t>通过迭代开发，能够了解到：</a:t>
            </a:r>
            <a:endParaRPr lang="en-US" altLang="zh-CN" sz="2400">
              <a:solidFill>
                <a:srgbClr val="FF0000"/>
              </a:solidFill>
              <a:latin typeface="黑体" panose="02010609060101010101" pitchFamily="49" charset="-122"/>
              <a:ea typeface="黑体" panose="02010609060101010101" pitchFamily="49" charset="-122"/>
            </a:endParaRPr>
          </a:p>
          <a:p>
            <a:pPr lvl="1" eaLnBrk="1" hangingPunct="1">
              <a:lnSpc>
                <a:spcPct val="90000"/>
              </a:lnSpc>
            </a:pPr>
            <a:r>
              <a:rPr lang="zh-CN" altLang="en-US">
                <a:latin typeface="黑体" panose="02010609060101010101" pitchFamily="49" charset="-122"/>
                <a:ea typeface="黑体" panose="02010609060101010101" pitchFamily="49" charset="-122"/>
              </a:rPr>
              <a:t>整体的工作在哪里；</a:t>
            </a:r>
            <a:endParaRPr lang="en-US" altLang="zh-CN">
              <a:latin typeface="黑体" panose="02010609060101010101" pitchFamily="49" charset="-122"/>
              <a:ea typeface="黑体" panose="02010609060101010101" pitchFamily="49" charset="-122"/>
            </a:endParaRPr>
          </a:p>
          <a:p>
            <a:pPr lvl="1" eaLnBrk="1" hangingPunct="1">
              <a:lnSpc>
                <a:spcPct val="90000"/>
              </a:lnSpc>
            </a:pPr>
            <a:r>
              <a:rPr lang="zh-CN" altLang="en-US">
                <a:latin typeface="黑体" panose="02010609060101010101" pitchFamily="49" charset="-122"/>
                <a:ea typeface="黑体" panose="02010609060101010101" pitchFamily="49" charset="-122"/>
              </a:rPr>
              <a:t>团队的进展如何；</a:t>
            </a:r>
            <a:endParaRPr lang="en-US" altLang="zh-CN">
              <a:latin typeface="黑体" panose="02010609060101010101" pitchFamily="49" charset="-122"/>
              <a:ea typeface="黑体" panose="02010609060101010101" pitchFamily="49" charset="-122"/>
            </a:endParaRPr>
          </a:p>
          <a:p>
            <a:pPr lvl="1" eaLnBrk="1" hangingPunct="1">
              <a:lnSpc>
                <a:spcPct val="90000"/>
              </a:lnSpc>
            </a:pPr>
            <a:r>
              <a:rPr lang="zh-CN" altLang="en-US">
                <a:latin typeface="黑体" panose="02010609060101010101" pitchFamily="49" charset="-122"/>
                <a:ea typeface="黑体" panose="02010609060101010101" pitchFamily="49" charset="-122"/>
              </a:rPr>
              <a:t>为了成功完成项目我们是否需要对过程进行校正。</a:t>
            </a:r>
            <a:br>
              <a:rPr lang="en-US" altLang="zh-CN">
                <a:latin typeface="黑体" panose="02010609060101010101" pitchFamily="49" charset="-122"/>
                <a:ea typeface="黑体" panose="02010609060101010101" pitchFamily="49" charset="-122"/>
              </a:rPr>
            </a:br>
            <a:endParaRPr lang="en-US" altLang="zh-CN">
              <a:latin typeface="黑体" panose="02010609060101010101" pitchFamily="49" charset="-122"/>
              <a:ea typeface="黑体" panose="02010609060101010101" pitchFamily="49" charset="-122"/>
            </a:endParaRPr>
          </a:p>
          <a:p>
            <a:pPr eaLnBrk="1" hangingPunct="1">
              <a:lnSpc>
                <a:spcPct val="90000"/>
              </a:lnSpc>
            </a:pPr>
            <a:r>
              <a:rPr lang="zh-CN" altLang="en-US" sz="2400">
                <a:solidFill>
                  <a:srgbClr val="FF0000"/>
                </a:solidFill>
                <a:latin typeface="黑体" panose="02010609060101010101" pitchFamily="49" charset="-122"/>
                <a:ea typeface="黑体" panose="02010609060101010101" pitchFamily="49" charset="-122"/>
              </a:rPr>
              <a:t>使用这些信息来：</a:t>
            </a:r>
            <a:endParaRPr lang="en-US" altLang="zh-CN" sz="2400">
              <a:solidFill>
                <a:srgbClr val="FF0000"/>
              </a:solidFill>
              <a:latin typeface="黑体" panose="02010609060101010101" pitchFamily="49" charset="-122"/>
              <a:ea typeface="黑体" panose="02010609060101010101" pitchFamily="49" charset="-122"/>
            </a:endParaRPr>
          </a:p>
          <a:p>
            <a:pPr lvl="1" eaLnBrk="1" hangingPunct="1">
              <a:lnSpc>
                <a:spcPct val="90000"/>
              </a:lnSpc>
            </a:pPr>
            <a:r>
              <a:rPr lang="zh-CN" altLang="en-US">
                <a:latin typeface="黑体" panose="02010609060101010101" pitchFamily="49" charset="-122"/>
                <a:ea typeface="黑体" panose="02010609060101010101" pitchFamily="49" charset="-122"/>
              </a:rPr>
              <a:t>更改项目的整体规划</a:t>
            </a:r>
            <a:endParaRPr lang="en-US" altLang="zh-CN">
              <a:latin typeface="黑体" panose="02010609060101010101" pitchFamily="49" charset="-122"/>
              <a:ea typeface="黑体" panose="02010609060101010101" pitchFamily="49" charset="-122"/>
            </a:endParaRPr>
          </a:p>
          <a:p>
            <a:pPr lvl="1" eaLnBrk="1" hangingPunct="1">
              <a:lnSpc>
                <a:spcPct val="90000"/>
              </a:lnSpc>
            </a:pPr>
            <a:r>
              <a:rPr lang="zh-CN" altLang="en-US">
                <a:latin typeface="黑体" panose="02010609060101010101" pitchFamily="49" charset="-122"/>
                <a:ea typeface="黑体" panose="02010609060101010101" pitchFamily="49" charset="-122"/>
              </a:rPr>
              <a:t>对下一次迭代过程制定更详细的计划。</a:t>
            </a:r>
            <a:r>
              <a:rPr lang="en-US" altLang="zh-CN">
                <a:latin typeface="黑体" panose="02010609060101010101" pitchFamily="49" charset="-122"/>
                <a:ea typeface="黑体" panose="02010609060101010101" pitchFamily="49" charset="-122"/>
              </a:rPr>
              <a:t> </a:t>
            </a:r>
          </a:p>
        </p:txBody>
      </p:sp>
      <p:pic>
        <p:nvPicPr>
          <p:cNvPr id="38916" name="Picture 4" descr="MCj00906560000[1]">
            <a:extLst>
              <a:ext uri="{FF2B5EF4-FFF2-40B4-BE49-F238E27FC236}">
                <a16:creationId xmlns:a16="http://schemas.microsoft.com/office/drawing/2014/main" id="{77FD88E5-7EBF-AE4D-AE23-C4B058A5630D}"/>
              </a:ext>
            </a:extLst>
          </p:cNvPr>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bwMode="auto">
          <a:xfrm>
            <a:off x="3505200" y="4648200"/>
            <a:ext cx="2743200" cy="1808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a:extLst>
              <a:ext uri="{FF2B5EF4-FFF2-40B4-BE49-F238E27FC236}">
                <a16:creationId xmlns:a16="http://schemas.microsoft.com/office/drawing/2014/main" id="{7CF507A9-3CBE-9841-9574-8ECB4218231B}"/>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原则</a:t>
            </a:r>
            <a:r>
              <a:rPr lang="en-US" altLang="zh-CN">
                <a:ea typeface="宋体" panose="02010600030101010101" pitchFamily="2" charset="-122"/>
              </a:rPr>
              <a:t>5</a:t>
            </a:r>
            <a:r>
              <a:rPr lang="zh-CN" altLang="en-US">
                <a:ea typeface="宋体" panose="02010600030101010101" pitchFamily="2" charset="-122"/>
              </a:rPr>
              <a:t>：提升抽象级别</a:t>
            </a:r>
            <a:endParaRPr lang="en-US" altLang="zh-CN">
              <a:ea typeface="宋体" panose="02010600030101010101" pitchFamily="2" charset="-122"/>
            </a:endParaRPr>
          </a:p>
        </p:txBody>
      </p:sp>
      <p:sp>
        <p:nvSpPr>
          <p:cNvPr id="3" name="圆角矩形 2">
            <a:extLst>
              <a:ext uri="{FF2B5EF4-FFF2-40B4-BE49-F238E27FC236}">
                <a16:creationId xmlns:a16="http://schemas.microsoft.com/office/drawing/2014/main" id="{DE7968C0-4D1C-184B-BDF7-65D18AC82AC2}"/>
              </a:ext>
            </a:extLst>
          </p:cNvPr>
          <p:cNvSpPr/>
          <p:nvPr/>
        </p:nvSpPr>
        <p:spPr bwMode="auto">
          <a:xfrm>
            <a:off x="219075" y="1562100"/>
            <a:ext cx="3138488" cy="4081463"/>
          </a:xfrm>
          <a:prstGeom prst="roundRect">
            <a:avLst>
              <a:gd name="adj" fmla="val 11141"/>
            </a:avLst>
          </a:prstGeom>
          <a:solidFill>
            <a:schemeClr val="bg1"/>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spAutoFit/>
          </a:bodyPr>
          <a:lstStyle>
            <a:lvl1pPr marL="342900" indent="-342900" eaLnBrk="0" hangingPunct="0">
              <a:defRPr kumimoji="1" b="1">
                <a:solidFill>
                  <a:srgbClr val="0033CC"/>
                </a:solidFill>
                <a:latin typeface="宋体" panose="02010600030101010101" pitchFamily="2" charset="-122"/>
                <a:ea typeface="宋体" panose="02010600030101010101" pitchFamily="2" charset="-122"/>
              </a:defRPr>
            </a:lvl1pPr>
            <a:lvl2pPr marL="347663"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lvl="1" eaLnBrk="1" hangingPunct="1">
              <a:lnSpc>
                <a:spcPct val="125000"/>
              </a:lnSpc>
            </a:pPr>
            <a:r>
              <a:rPr lang="zh-CN" altLang="en-US" sz="2400" b="0">
                <a:solidFill>
                  <a:schemeClr val="tx1"/>
                </a:solidFill>
                <a:latin typeface="黑体" panose="02010609060101010101" pitchFamily="49" charset="-122"/>
                <a:ea typeface="黑体" panose="02010609060101010101" pitchFamily="49" charset="-122"/>
              </a:rPr>
              <a:t>   </a:t>
            </a:r>
            <a:r>
              <a:rPr lang="zh-CN" altLang="en-US" sz="2800" b="0">
                <a:solidFill>
                  <a:schemeClr val="tx1"/>
                </a:solidFill>
                <a:latin typeface="黑体" panose="02010609060101010101" pitchFamily="49" charset="-122"/>
                <a:ea typeface="黑体" panose="02010609060101010101" pitchFamily="49" charset="-122"/>
              </a:rPr>
              <a:t>提升抽象级别有助于</a:t>
            </a:r>
            <a:r>
              <a:rPr lang="zh-CN" altLang="en-US" sz="2800" b="0">
                <a:solidFill>
                  <a:srgbClr val="FF0000"/>
                </a:solidFill>
                <a:latin typeface="黑体" panose="02010609060101010101" pitchFamily="49" charset="-122"/>
                <a:ea typeface="黑体" panose="02010609060101010101" pitchFamily="49" charset="-122"/>
              </a:rPr>
              <a:t>降低项目的复杂度</a:t>
            </a:r>
            <a:r>
              <a:rPr lang="zh-CN" altLang="en-US" sz="2800" b="0">
                <a:solidFill>
                  <a:schemeClr val="tx1"/>
                </a:solidFill>
                <a:latin typeface="黑体" panose="02010609060101010101" pitchFamily="49" charset="-122"/>
                <a:ea typeface="黑体" panose="02010609060101010101" pitchFamily="49" charset="-122"/>
              </a:rPr>
              <a:t>和</a:t>
            </a:r>
            <a:r>
              <a:rPr lang="zh-CN" altLang="en-US" sz="2800" b="0">
                <a:solidFill>
                  <a:srgbClr val="FF0000"/>
                </a:solidFill>
                <a:latin typeface="黑体" panose="02010609060101010101" pitchFamily="49" charset="-122"/>
                <a:ea typeface="黑体" panose="02010609060101010101" pitchFamily="49" charset="-122"/>
              </a:rPr>
              <a:t>减少文档需求的数量</a:t>
            </a:r>
            <a:r>
              <a:rPr lang="zh-CN" altLang="en-US" sz="2800" b="0">
                <a:solidFill>
                  <a:schemeClr val="tx1"/>
                </a:solidFill>
                <a:latin typeface="黑体" panose="02010609060101010101" pitchFamily="49" charset="-122"/>
                <a:ea typeface="黑体" panose="02010609060101010101" pitchFamily="49" charset="-122"/>
              </a:rPr>
              <a:t>，尽早的建立高层次的架构。</a:t>
            </a:r>
            <a:endParaRPr lang="en-US" altLang="zh-CN" sz="2800" b="0">
              <a:solidFill>
                <a:schemeClr val="tx1"/>
              </a:solidFill>
              <a:latin typeface="黑体" panose="02010609060101010101" pitchFamily="49" charset="-122"/>
              <a:ea typeface="黑体" panose="02010609060101010101" pitchFamily="49" charset="-122"/>
            </a:endParaRPr>
          </a:p>
        </p:txBody>
      </p:sp>
      <p:sp>
        <p:nvSpPr>
          <p:cNvPr id="6" name="圆角矩形 5">
            <a:extLst>
              <a:ext uri="{FF2B5EF4-FFF2-40B4-BE49-F238E27FC236}">
                <a16:creationId xmlns:a16="http://schemas.microsoft.com/office/drawing/2014/main" id="{028C7298-285E-694E-98A4-D46AA6CDCC30}"/>
              </a:ext>
            </a:extLst>
          </p:cNvPr>
          <p:cNvSpPr/>
          <p:nvPr/>
        </p:nvSpPr>
        <p:spPr bwMode="auto">
          <a:xfrm>
            <a:off x="3605213" y="1593850"/>
            <a:ext cx="4824412" cy="1192213"/>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spAutoFit/>
          </a:bodyPr>
          <a:lstStyle>
            <a:lvl1pPr marL="347663"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Wingdings" pitchFamily="2" charset="2"/>
              <a:buNone/>
            </a:pPr>
            <a:r>
              <a:rPr lang="zh-CN" altLang="en-US" sz="2400" b="0">
                <a:solidFill>
                  <a:srgbClr val="000000"/>
                </a:solidFill>
                <a:latin typeface="黑体" panose="02010609060101010101" pitchFamily="49" charset="-122"/>
                <a:ea typeface="黑体" panose="02010609060101010101" pitchFamily="49" charset="-122"/>
              </a:rPr>
              <a:t>优点：</a:t>
            </a:r>
            <a:endParaRPr lang="en-US" altLang="zh-CN" sz="2400" b="0">
              <a:solidFill>
                <a:srgbClr val="000000"/>
              </a:solidFill>
              <a:latin typeface="黑体" panose="02010609060101010101" pitchFamily="49" charset="-122"/>
              <a:ea typeface="黑体" panose="02010609060101010101" pitchFamily="49" charset="-122"/>
            </a:endParaRPr>
          </a:p>
          <a:p>
            <a:pPr eaLnBrk="1" hangingPunct="1">
              <a:buFont typeface="Arial" panose="020B0604020202020204" pitchFamily="34" charset="0"/>
              <a:buChar char="•"/>
            </a:pPr>
            <a:r>
              <a:rPr lang="zh-CN" altLang="en-US" sz="2000" b="0">
                <a:solidFill>
                  <a:srgbClr val="000000"/>
                </a:solidFill>
                <a:latin typeface="黑体" panose="02010609060101010101" pitchFamily="49" charset="-122"/>
                <a:ea typeface="黑体" panose="02010609060101010101" pitchFamily="49" charset="-122"/>
              </a:rPr>
              <a:t>简化</a:t>
            </a:r>
            <a:endParaRPr lang="en-US" altLang="zh-CN" sz="2000" b="0">
              <a:solidFill>
                <a:srgbClr val="000000"/>
              </a:solidFill>
              <a:latin typeface="黑体" panose="02010609060101010101" pitchFamily="49" charset="-122"/>
              <a:ea typeface="黑体" panose="02010609060101010101" pitchFamily="49" charset="-122"/>
            </a:endParaRPr>
          </a:p>
          <a:p>
            <a:pPr eaLnBrk="1" hangingPunct="1">
              <a:buFont typeface="Arial" panose="020B0604020202020204" pitchFamily="34" charset="0"/>
              <a:buChar char="•"/>
            </a:pPr>
            <a:r>
              <a:rPr lang="zh-CN" altLang="en-US" sz="2000" b="0">
                <a:solidFill>
                  <a:srgbClr val="000000"/>
                </a:solidFill>
                <a:latin typeface="黑体" panose="02010609060101010101" pitchFamily="49" charset="-122"/>
                <a:ea typeface="黑体" panose="02010609060101010101" pitchFamily="49" charset="-122"/>
              </a:rPr>
              <a:t>降低复杂度</a:t>
            </a:r>
            <a:endParaRPr lang="en-US" altLang="zh-CN" sz="2000" b="0">
              <a:solidFill>
                <a:srgbClr val="000000"/>
              </a:solidFill>
              <a:latin typeface="黑体" panose="02010609060101010101" pitchFamily="49" charset="-122"/>
              <a:ea typeface="黑体" panose="02010609060101010101" pitchFamily="49" charset="-122"/>
            </a:endParaRPr>
          </a:p>
        </p:txBody>
      </p:sp>
      <p:sp>
        <p:nvSpPr>
          <p:cNvPr id="7" name="圆角矩形 6">
            <a:extLst>
              <a:ext uri="{FF2B5EF4-FFF2-40B4-BE49-F238E27FC236}">
                <a16:creationId xmlns:a16="http://schemas.microsoft.com/office/drawing/2014/main" id="{D04C3411-66E4-924A-87E4-3AD355E9320B}"/>
              </a:ext>
            </a:extLst>
          </p:cNvPr>
          <p:cNvSpPr/>
          <p:nvPr/>
        </p:nvSpPr>
        <p:spPr bwMode="auto">
          <a:xfrm>
            <a:off x="3571875" y="2928938"/>
            <a:ext cx="4824413" cy="2894012"/>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spAutoFit/>
          </a:bodyPr>
          <a:lstStyle>
            <a:lvl1pPr marL="347663"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Wingdings" pitchFamily="2" charset="2"/>
              <a:buNone/>
            </a:pPr>
            <a:r>
              <a:rPr lang="zh-CN" altLang="en-US" sz="2400" b="0">
                <a:solidFill>
                  <a:srgbClr val="000000"/>
                </a:solidFill>
                <a:latin typeface="黑体" panose="02010609060101010101" pitchFamily="49" charset="-122"/>
                <a:ea typeface="黑体" panose="02010609060101010101" pitchFamily="49" charset="-122"/>
              </a:rPr>
              <a:t>模式：</a:t>
            </a:r>
            <a:endParaRPr lang="en-US" altLang="zh-CN" sz="2400" b="0">
              <a:solidFill>
                <a:srgbClr val="000000"/>
              </a:solidFill>
              <a:latin typeface="黑体" panose="02010609060101010101" pitchFamily="49" charset="-122"/>
              <a:ea typeface="黑体" panose="02010609060101010101" pitchFamily="49" charset="-122"/>
            </a:endParaRPr>
          </a:p>
          <a:p>
            <a:pPr eaLnBrk="1" hangingPunct="1">
              <a:buFont typeface="Arial" panose="020B0604020202020204" pitchFamily="34" charset="0"/>
              <a:buChar char="•"/>
            </a:pPr>
            <a:r>
              <a:rPr lang="zh-CN" altLang="en-US" sz="2000" b="0">
                <a:solidFill>
                  <a:srgbClr val="000000"/>
                </a:solidFill>
                <a:latin typeface="黑体" panose="02010609060101010101" pitchFamily="49" charset="-122"/>
                <a:ea typeface="黑体" panose="02010609060101010101" pitchFamily="49" charset="-122"/>
              </a:rPr>
              <a:t>复用已有的资产。</a:t>
            </a:r>
            <a:endParaRPr lang="en-US" altLang="zh-CN" sz="2000" b="0">
              <a:solidFill>
                <a:srgbClr val="000000"/>
              </a:solidFill>
              <a:latin typeface="黑体" panose="02010609060101010101" pitchFamily="49" charset="-122"/>
              <a:ea typeface="黑体" panose="02010609060101010101" pitchFamily="49" charset="-122"/>
            </a:endParaRPr>
          </a:p>
          <a:p>
            <a:pPr eaLnBrk="1" hangingPunct="1">
              <a:buFont typeface="Arial" panose="020B0604020202020204" pitchFamily="34" charset="0"/>
              <a:buChar char="•"/>
            </a:pPr>
            <a:r>
              <a:rPr lang="zh-CN" altLang="en-US" sz="2000" b="0">
                <a:solidFill>
                  <a:srgbClr val="000000"/>
                </a:solidFill>
                <a:latin typeface="黑体" panose="02010609060101010101" pitchFamily="49" charset="-122"/>
                <a:ea typeface="黑体" panose="02010609060101010101" pitchFamily="49" charset="-122"/>
              </a:rPr>
              <a:t>使用高层次建模工具和语言来减少产生文档的数量。</a:t>
            </a:r>
            <a:endParaRPr lang="en-US" altLang="zh-CN" sz="2000" b="0">
              <a:solidFill>
                <a:srgbClr val="000000"/>
              </a:solidFill>
              <a:latin typeface="黑体" panose="02010609060101010101" pitchFamily="49" charset="-122"/>
              <a:ea typeface="黑体" panose="02010609060101010101" pitchFamily="49" charset="-122"/>
            </a:endParaRPr>
          </a:p>
          <a:p>
            <a:pPr eaLnBrk="1" hangingPunct="1">
              <a:buFont typeface="Arial" panose="020B0604020202020204" pitchFamily="34" charset="0"/>
              <a:buChar char="•"/>
            </a:pPr>
            <a:r>
              <a:rPr lang="zh-CN" altLang="en-US" sz="2000" b="0">
                <a:solidFill>
                  <a:srgbClr val="000000"/>
                </a:solidFill>
                <a:latin typeface="黑体" panose="02010609060101010101" pitchFamily="49" charset="-122"/>
                <a:ea typeface="黑体" panose="02010609060101010101" pitchFamily="49" charset="-122"/>
              </a:rPr>
              <a:t>首先聚焦在软件体系结构上。</a:t>
            </a:r>
            <a:endParaRPr lang="en-US" altLang="zh-CN" sz="2000" b="0">
              <a:solidFill>
                <a:srgbClr val="000000"/>
              </a:solidFill>
              <a:latin typeface="黑体" panose="02010609060101010101" pitchFamily="49" charset="-122"/>
              <a:ea typeface="黑体" panose="02010609060101010101" pitchFamily="49" charset="-122"/>
            </a:endParaRPr>
          </a:p>
          <a:p>
            <a:pPr eaLnBrk="1" hangingPunct="1">
              <a:buFont typeface="Arial" panose="020B0604020202020204" pitchFamily="34" charset="0"/>
              <a:buChar char="•"/>
            </a:pPr>
            <a:r>
              <a:rPr lang="zh-CN" altLang="en-US" sz="2000" b="0">
                <a:solidFill>
                  <a:srgbClr val="000000"/>
                </a:solidFill>
                <a:latin typeface="黑体" panose="02010609060101010101" pitchFamily="49" charset="-122"/>
                <a:ea typeface="黑体" panose="02010609060101010101" pitchFamily="49" charset="-122"/>
              </a:rPr>
              <a:t>保证体系架构具备一定的弹性，具备高的质量便于理解并能进行复杂的控制。</a:t>
            </a:r>
            <a:endParaRPr lang="en-US" altLang="zh-CN" sz="2000" b="0">
              <a:solidFill>
                <a:srgbClr val="000000"/>
              </a:solidFill>
              <a:latin typeface="黑体" panose="02010609060101010101" pitchFamily="49" charset="-122"/>
              <a:ea typeface="黑体" panose="02010609060101010101" pitchFamily="49" charset="-122"/>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组合 4133">
            <a:extLst>
              <a:ext uri="{FF2B5EF4-FFF2-40B4-BE49-F238E27FC236}">
                <a16:creationId xmlns:a16="http://schemas.microsoft.com/office/drawing/2014/main" id="{A267AFF9-2BC4-4E47-A83C-9C60F9BE70F0}"/>
              </a:ext>
            </a:extLst>
          </p:cNvPr>
          <p:cNvGrpSpPr>
            <a:grpSpLocks/>
          </p:cNvGrpSpPr>
          <p:nvPr/>
        </p:nvGrpSpPr>
        <p:grpSpPr bwMode="auto">
          <a:xfrm>
            <a:off x="762000" y="1752600"/>
            <a:ext cx="7407275" cy="703263"/>
            <a:chOff x="762000" y="1752600"/>
            <a:chExt cx="7407275" cy="703130"/>
          </a:xfrm>
        </p:grpSpPr>
        <p:sp>
          <p:nvSpPr>
            <p:cNvPr id="144" name="AutoShape 11">
              <a:extLst>
                <a:ext uri="{FF2B5EF4-FFF2-40B4-BE49-F238E27FC236}">
                  <a16:creationId xmlns:a16="http://schemas.microsoft.com/office/drawing/2014/main" id="{067C922A-80A3-3D43-92BB-14232FDE346D}"/>
                </a:ext>
              </a:extLst>
            </p:cNvPr>
            <p:cNvSpPr>
              <a:spLocks noChangeArrowheads="1"/>
            </p:cNvSpPr>
            <p:nvPr/>
          </p:nvSpPr>
          <p:spPr bwMode="gray">
            <a:xfrm>
              <a:off x="2838450" y="1768472"/>
              <a:ext cx="5330825" cy="687258"/>
            </a:xfrm>
            <a:prstGeom prst="roundRect">
              <a:avLst>
                <a:gd name="adj" fmla="val 11505"/>
              </a:avLst>
            </a:prstGeom>
            <a:solidFill>
              <a:srgbClr val="333399">
                <a:alpha val="50000"/>
              </a:srgbClr>
            </a:solidFill>
            <a:ln>
              <a:noFill/>
            </a:ln>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grpSp>
          <p:nvGrpSpPr>
            <p:cNvPr id="14364" name="Group 12">
              <a:extLst>
                <a:ext uri="{FF2B5EF4-FFF2-40B4-BE49-F238E27FC236}">
                  <a16:creationId xmlns:a16="http://schemas.microsoft.com/office/drawing/2014/main" id="{D9D31A61-A31D-2945-B289-4FC3ED728E89}"/>
                </a:ext>
              </a:extLst>
            </p:cNvPr>
            <p:cNvGrpSpPr>
              <a:grpSpLocks/>
            </p:cNvGrpSpPr>
            <p:nvPr/>
          </p:nvGrpSpPr>
          <p:grpSpPr bwMode="auto">
            <a:xfrm>
              <a:off x="762000" y="1752600"/>
              <a:ext cx="2606675" cy="687388"/>
              <a:chOff x="378" y="1065"/>
              <a:chExt cx="1785" cy="433"/>
            </a:xfrm>
          </p:grpSpPr>
          <p:sp>
            <p:nvSpPr>
              <p:cNvPr id="146" name="AutoShape 13">
                <a:extLst>
                  <a:ext uri="{FF2B5EF4-FFF2-40B4-BE49-F238E27FC236}">
                    <a16:creationId xmlns:a16="http://schemas.microsoft.com/office/drawing/2014/main" id="{6422784C-684E-AD46-86DA-910DE56BB666}"/>
                  </a:ext>
                </a:extLst>
              </p:cNvPr>
              <p:cNvSpPr>
                <a:spLocks noChangeArrowheads="1"/>
              </p:cNvSpPr>
              <p:nvPr/>
            </p:nvSpPr>
            <p:spPr bwMode="gray">
              <a:xfrm>
                <a:off x="1921" y="1152"/>
                <a:ext cx="242" cy="240"/>
              </a:xfrm>
              <a:prstGeom prst="rightArrow">
                <a:avLst>
                  <a:gd name="adj1" fmla="val 50000"/>
                  <a:gd name="adj2" fmla="val 59422"/>
                </a:avLst>
              </a:prstGeom>
              <a:solidFill>
                <a:srgbClr val="F8F8F8"/>
              </a:solidFill>
              <a:ln w="9525">
                <a:noFill/>
                <a:miter lim="800000"/>
                <a:headEnd/>
                <a:tailEnd/>
              </a:ln>
              <a:effectLst>
                <a:outerShdw dist="71842" dir="2700000" algn="ctr" rotWithShape="0">
                  <a:srgbClr val="010101">
                    <a:alpha val="50000"/>
                  </a:srgbClr>
                </a:outerShdw>
              </a:effectLst>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sp>
            <p:nvSpPr>
              <p:cNvPr id="147" name="Freeform 14">
                <a:extLst>
                  <a:ext uri="{FF2B5EF4-FFF2-40B4-BE49-F238E27FC236}">
                    <a16:creationId xmlns:a16="http://schemas.microsoft.com/office/drawing/2014/main" id="{C481BE13-1BD0-F343-BCA2-AFE097613DC5}"/>
                  </a:ext>
                </a:extLst>
              </p:cNvPr>
              <p:cNvSpPr>
                <a:spLocks/>
              </p:cNvSpPr>
              <p:nvPr/>
            </p:nvSpPr>
            <p:spPr bwMode="gray">
              <a:xfrm>
                <a:off x="378" y="1065"/>
                <a:ext cx="1549" cy="433"/>
              </a:xfrm>
              <a:custGeom>
                <a:avLst/>
                <a:gdLst>
                  <a:gd name="T0" fmla="*/ 83 w 1071"/>
                  <a:gd name="T1" fmla="*/ 0 h 307"/>
                  <a:gd name="T2" fmla="*/ 1069 w 1071"/>
                  <a:gd name="T3" fmla="*/ 0 h 307"/>
                  <a:gd name="T4" fmla="*/ 1069 w 1071"/>
                  <a:gd name="T5" fmla="*/ 198 h 307"/>
                  <a:gd name="T6" fmla="*/ 1055 w 1071"/>
                  <a:gd name="T7" fmla="*/ 270 h 307"/>
                  <a:gd name="T8" fmla="*/ 987 w 1071"/>
                  <a:gd name="T9" fmla="*/ 302 h 307"/>
                  <a:gd name="T10" fmla="*/ 0 w 1071"/>
                  <a:gd name="T11" fmla="*/ 307 h 307"/>
                  <a:gd name="T12" fmla="*/ 0 w 1071"/>
                  <a:gd name="T13" fmla="*/ 89 h 307"/>
                  <a:gd name="T14" fmla="*/ 21 w 1071"/>
                  <a:gd name="T15" fmla="*/ 18 h 307"/>
                  <a:gd name="T16" fmla="*/ 83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1"/>
                  <a:gd name="T28" fmla="*/ 0 h 307"/>
                  <a:gd name="T29" fmla="*/ 1071 w 1071"/>
                  <a:gd name="T30" fmla="*/ 307 h 3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gradFill rotWithShape="1">
                <a:gsLst>
                  <a:gs pos="0">
                    <a:srgbClr val="333399">
                      <a:gamma/>
                      <a:shade val="66275"/>
                      <a:invGamma/>
                    </a:srgbClr>
                  </a:gs>
                  <a:gs pos="50000">
                    <a:srgbClr val="333399"/>
                  </a:gs>
                  <a:gs pos="100000">
                    <a:srgbClr val="333399">
                      <a:gamma/>
                      <a:shade val="66275"/>
                      <a:invGamma/>
                    </a:srgbClr>
                  </a:gs>
                </a:gsLst>
                <a:lin ang="5400000" scaled="1"/>
              </a:gradFill>
              <a:ln w="28575">
                <a:solidFill>
                  <a:srgbClr val="FFFFFF"/>
                </a:solidFill>
                <a:round/>
                <a:headEnd/>
                <a:tailEnd/>
              </a:ln>
              <a:effectLst>
                <a:outerShdw dist="71842" dir="2700000" algn="ctr" rotWithShape="0">
                  <a:srgbClr val="000000">
                    <a:alpha val="50000"/>
                  </a:srgbClr>
                </a:outerShdw>
              </a:effectLst>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grpSp>
        <p:sp>
          <p:nvSpPr>
            <p:cNvPr id="152" name="Rectangle 26">
              <a:extLst>
                <a:ext uri="{FF2B5EF4-FFF2-40B4-BE49-F238E27FC236}">
                  <a16:creationId xmlns:a16="http://schemas.microsoft.com/office/drawing/2014/main" id="{CB7AF267-C3BB-2446-BF40-E4B8D23F93F3}"/>
                </a:ext>
              </a:extLst>
            </p:cNvPr>
            <p:cNvSpPr>
              <a:spLocks noChangeArrowheads="1"/>
            </p:cNvSpPr>
            <p:nvPr/>
          </p:nvSpPr>
          <p:spPr bwMode="gray">
            <a:xfrm>
              <a:off x="955675" y="1904971"/>
              <a:ext cx="1836738" cy="399974"/>
            </a:xfrm>
            <a:prstGeom prst="rect">
              <a:avLst/>
            </a:prstGeom>
            <a:noFill/>
            <a:ln w="9525" algn="ctr">
              <a:noFill/>
              <a:miter lim="800000"/>
              <a:headEnd/>
              <a:tailEnd/>
            </a:ln>
            <a:effec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a:buFont typeface="Wingdings" pitchFamily="2" charset="2"/>
                <a:buNone/>
              </a:pPr>
              <a:r>
                <a:rPr lang="en-US" altLang="zh-CN"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rPr>
                <a:t>RUP</a:t>
              </a:r>
              <a:r>
                <a:rPr lang="zh-CN" altLang="en-US"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rPr>
                <a:t>简介</a:t>
              </a:r>
              <a:endParaRPr lang="en-US" altLang="zh-CN"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endParaRPr>
            </a:p>
          </p:txBody>
        </p:sp>
        <p:sp>
          <p:nvSpPr>
            <p:cNvPr id="14366" name="Text Box 31">
              <a:extLst>
                <a:ext uri="{FF2B5EF4-FFF2-40B4-BE49-F238E27FC236}">
                  <a16:creationId xmlns:a16="http://schemas.microsoft.com/office/drawing/2014/main" id="{A32B8435-6E08-9A4B-9D13-66AD04C4A5E1}"/>
                </a:ext>
              </a:extLst>
            </p:cNvPr>
            <p:cNvSpPr txBox="1">
              <a:spLocks noChangeArrowheads="1"/>
            </p:cNvSpPr>
            <p:nvPr/>
          </p:nvSpPr>
          <p:spPr bwMode="auto">
            <a:xfrm>
              <a:off x="3352800" y="1781175"/>
              <a:ext cx="4800600" cy="58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buFont typeface="Wingdings" pitchFamily="2" charset="2"/>
                <a:buNone/>
              </a:pPr>
              <a:r>
                <a:rPr lang="zh-CN" altLang="en-US" sz="1600">
                  <a:solidFill>
                    <a:srgbClr val="000000"/>
                  </a:solidFill>
                  <a:latin typeface="Arial" panose="020B0604020202020204" pitchFamily="34" charset="0"/>
                  <a:cs typeface="Arial" panose="020B0604020202020204" pitchFamily="34" charset="0"/>
                </a:rPr>
                <a:t>简要的介绍</a:t>
              </a:r>
              <a:r>
                <a:rPr lang="en-US" altLang="zh-CN" sz="1600">
                  <a:solidFill>
                    <a:srgbClr val="000000"/>
                  </a:solidFill>
                  <a:latin typeface="Arial" panose="020B0604020202020204" pitchFamily="34" charset="0"/>
                  <a:cs typeface="Arial" panose="020B0604020202020204" pitchFamily="34" charset="0"/>
                </a:rPr>
                <a:t>RUP</a:t>
              </a:r>
              <a:r>
                <a:rPr lang="zh-CN" altLang="en-US" sz="1600">
                  <a:solidFill>
                    <a:srgbClr val="000000"/>
                  </a:solidFill>
                  <a:latin typeface="Arial" panose="020B0604020202020204" pitchFamily="34" charset="0"/>
                  <a:cs typeface="Arial" panose="020B0604020202020204" pitchFamily="34" charset="0"/>
                </a:rPr>
                <a:t>的发展历史，</a:t>
              </a:r>
              <a:r>
                <a:rPr lang="en-US" altLang="zh-CN" sz="1600">
                  <a:solidFill>
                    <a:srgbClr val="000000"/>
                  </a:solidFill>
                  <a:latin typeface="Arial" panose="020B0604020202020204" pitchFamily="34" charset="0"/>
                  <a:cs typeface="Arial" panose="020B0604020202020204" pitchFamily="34" charset="0"/>
                </a:rPr>
                <a:t>RUP</a:t>
              </a:r>
              <a:r>
                <a:rPr lang="zh-CN" altLang="en-US" sz="1600">
                  <a:solidFill>
                    <a:srgbClr val="000000"/>
                  </a:solidFill>
                  <a:latin typeface="Arial" panose="020B0604020202020204" pitchFamily="34" charset="0"/>
                  <a:cs typeface="Arial" panose="020B0604020202020204" pitchFamily="34" charset="0"/>
                </a:rPr>
                <a:t>是什么，谁、何时使用</a:t>
              </a:r>
              <a:r>
                <a:rPr lang="en-US" altLang="zh-CN" sz="1600">
                  <a:solidFill>
                    <a:srgbClr val="000000"/>
                  </a:solidFill>
                  <a:latin typeface="Arial" panose="020B0604020202020204" pitchFamily="34" charset="0"/>
                  <a:cs typeface="Arial" panose="020B0604020202020204" pitchFamily="34" charset="0"/>
                </a:rPr>
                <a:t>RUP</a:t>
              </a:r>
              <a:r>
                <a:rPr lang="zh-CN" altLang="en-US" sz="1600">
                  <a:solidFill>
                    <a:srgbClr val="000000"/>
                  </a:solidFill>
                  <a:latin typeface="Arial" panose="020B0604020202020204" pitchFamily="34" charset="0"/>
                  <a:cs typeface="Arial" panose="020B0604020202020204" pitchFamily="34" charset="0"/>
                </a:rPr>
                <a:t>和为什么要使用</a:t>
              </a:r>
              <a:r>
                <a:rPr lang="en-US" altLang="zh-CN" sz="1600">
                  <a:solidFill>
                    <a:srgbClr val="000000"/>
                  </a:solidFill>
                  <a:latin typeface="Arial" panose="020B0604020202020204" pitchFamily="34" charset="0"/>
                  <a:cs typeface="Arial" panose="020B0604020202020204" pitchFamily="34" charset="0"/>
                </a:rPr>
                <a:t>RUP</a:t>
              </a:r>
            </a:p>
          </p:txBody>
        </p:sp>
      </p:grpSp>
      <p:grpSp>
        <p:nvGrpSpPr>
          <p:cNvPr id="14339" name="组合 4130">
            <a:extLst>
              <a:ext uri="{FF2B5EF4-FFF2-40B4-BE49-F238E27FC236}">
                <a16:creationId xmlns:a16="http://schemas.microsoft.com/office/drawing/2014/main" id="{970FDB85-AE41-4346-A1F9-3821DD9F7A1F}"/>
              </a:ext>
            </a:extLst>
          </p:cNvPr>
          <p:cNvGrpSpPr>
            <a:grpSpLocks/>
          </p:cNvGrpSpPr>
          <p:nvPr/>
        </p:nvGrpSpPr>
        <p:grpSpPr bwMode="auto">
          <a:xfrm>
            <a:off x="727075" y="2794000"/>
            <a:ext cx="7432675" cy="695325"/>
            <a:chOff x="727075" y="2794000"/>
            <a:chExt cx="7432675" cy="695325"/>
          </a:xfrm>
        </p:grpSpPr>
        <p:sp>
          <p:nvSpPr>
            <p:cNvPr id="14357" name="AutoShape 19">
              <a:extLst>
                <a:ext uri="{FF2B5EF4-FFF2-40B4-BE49-F238E27FC236}">
                  <a16:creationId xmlns:a16="http://schemas.microsoft.com/office/drawing/2014/main" id="{1D68C161-5E4A-7C4C-A6E8-AEDEAB8ED309}"/>
                </a:ext>
              </a:extLst>
            </p:cNvPr>
            <p:cNvSpPr>
              <a:spLocks noChangeArrowheads="1"/>
            </p:cNvSpPr>
            <p:nvPr/>
          </p:nvSpPr>
          <p:spPr bwMode="gray">
            <a:xfrm>
              <a:off x="2803525" y="2801938"/>
              <a:ext cx="5356225" cy="687387"/>
            </a:xfrm>
            <a:prstGeom prst="roundRect">
              <a:avLst>
                <a:gd name="adj" fmla="val 11505"/>
              </a:avLst>
            </a:prstGeom>
            <a:solidFill>
              <a:srgbClr val="CC3399">
                <a:alpha val="50195"/>
              </a:srgbClr>
            </a:solidFill>
            <a:ln>
              <a:noFill/>
            </a:ln>
            <a:extLst>
              <a:ext uri="{91240B29-F687-4F45-9708-019B960494DF}">
                <a14:hiddenLine xmlns:a14="http://schemas.microsoft.com/office/drawing/2010/main" w="6350" algn="ctr">
                  <a:solidFill>
                    <a:srgbClr val="000000"/>
                  </a:solidFill>
                  <a:prstDash val="sysDot"/>
                  <a:round/>
                  <a:headEnd/>
                  <a:tailEnd/>
                </a14:hiddenLine>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buFont typeface="Wingdings" pitchFamily="2" charset="2"/>
                <a:buNone/>
              </a:pPr>
              <a:endParaRPr lang="zh-CN" altLang="zh-CN">
                <a:cs typeface="Arial" panose="020B0604020202020204" pitchFamily="34" charset="0"/>
              </a:endParaRPr>
            </a:p>
          </p:txBody>
        </p:sp>
        <p:grpSp>
          <p:nvGrpSpPr>
            <p:cNvPr id="14358" name="Group 20">
              <a:extLst>
                <a:ext uri="{FF2B5EF4-FFF2-40B4-BE49-F238E27FC236}">
                  <a16:creationId xmlns:a16="http://schemas.microsoft.com/office/drawing/2014/main" id="{5104C78F-D81C-7447-B922-F0A5522DE6E5}"/>
                </a:ext>
              </a:extLst>
            </p:cNvPr>
            <p:cNvGrpSpPr>
              <a:grpSpLocks/>
            </p:cNvGrpSpPr>
            <p:nvPr/>
          </p:nvGrpSpPr>
          <p:grpSpPr bwMode="auto">
            <a:xfrm>
              <a:off x="727075" y="2794000"/>
              <a:ext cx="2613025" cy="687388"/>
              <a:chOff x="370" y="2169"/>
              <a:chExt cx="1790" cy="433"/>
            </a:xfrm>
          </p:grpSpPr>
          <p:sp>
            <p:nvSpPr>
              <p:cNvPr id="12312" name="AutoShape 21">
                <a:extLst>
                  <a:ext uri="{FF2B5EF4-FFF2-40B4-BE49-F238E27FC236}">
                    <a16:creationId xmlns:a16="http://schemas.microsoft.com/office/drawing/2014/main" id="{590DF8CF-A529-7843-A975-0535AA7C83EB}"/>
                  </a:ext>
                </a:extLst>
              </p:cNvPr>
              <p:cNvSpPr>
                <a:spLocks noChangeArrowheads="1"/>
              </p:cNvSpPr>
              <p:nvPr/>
            </p:nvSpPr>
            <p:spPr bwMode="gray">
              <a:xfrm>
                <a:off x="1917" y="2249"/>
                <a:ext cx="243" cy="240"/>
              </a:xfrm>
              <a:prstGeom prst="rightArrow">
                <a:avLst>
                  <a:gd name="adj1" fmla="val 50000"/>
                  <a:gd name="adj2" fmla="val 59423"/>
                </a:avLst>
              </a:prstGeom>
              <a:solidFill>
                <a:srgbClr val="F8F8F8"/>
              </a:solidFill>
              <a:ln w="9525">
                <a:noFill/>
                <a:miter lim="800000"/>
                <a:headEnd/>
                <a:tailEnd/>
              </a:ln>
              <a:effectLst>
                <a:outerShdw dist="71842" dir="2700000" algn="ctr" rotWithShape="0">
                  <a:srgbClr val="010101">
                    <a:alpha val="50000"/>
                  </a:srgbClr>
                </a:outerShdw>
              </a:effectLst>
            </p:spPr>
            <p:txBody>
              <a:bodyPr wrap="none" anchor="ctr"/>
              <a:lstStyle/>
              <a:p>
                <a:pPr algn="ctr">
                  <a:buFont typeface="Wingdings" pitchFamily="2" charset="2"/>
                  <a:buNone/>
                  <a:defRPr/>
                </a:pPr>
                <a:endParaRPr lang="zh-CN" altLang="zh-CN">
                  <a:cs typeface="Arial" pitchFamily="34" charset="0"/>
                </a:endParaRPr>
              </a:p>
            </p:txBody>
          </p:sp>
          <p:sp>
            <p:nvSpPr>
              <p:cNvPr id="12313" name="Freeform 22">
                <a:extLst>
                  <a:ext uri="{FF2B5EF4-FFF2-40B4-BE49-F238E27FC236}">
                    <a16:creationId xmlns:a16="http://schemas.microsoft.com/office/drawing/2014/main" id="{08B7E003-0768-6F4F-8462-3FCC72E08A50}"/>
                  </a:ext>
                </a:extLst>
              </p:cNvPr>
              <p:cNvSpPr>
                <a:spLocks/>
              </p:cNvSpPr>
              <p:nvPr/>
            </p:nvSpPr>
            <p:spPr bwMode="gray">
              <a:xfrm>
                <a:off x="370" y="2169"/>
                <a:ext cx="1549" cy="433"/>
              </a:xfrm>
              <a:custGeom>
                <a:avLst/>
                <a:gdLst>
                  <a:gd name="T0" fmla="*/ 1101 w 1071"/>
                  <a:gd name="T1" fmla="*/ 0 h 307"/>
                  <a:gd name="T2" fmla="*/ 14149 w 1071"/>
                  <a:gd name="T3" fmla="*/ 0 h 307"/>
                  <a:gd name="T4" fmla="*/ 14149 w 1071"/>
                  <a:gd name="T5" fmla="*/ 2200 h 307"/>
                  <a:gd name="T6" fmla="*/ 13968 w 1071"/>
                  <a:gd name="T7" fmla="*/ 2996 h 307"/>
                  <a:gd name="T8" fmla="*/ 13070 w 1071"/>
                  <a:gd name="T9" fmla="*/ 3355 h 307"/>
                  <a:gd name="T10" fmla="*/ 0 w 1071"/>
                  <a:gd name="T11" fmla="*/ 3412 h 307"/>
                  <a:gd name="T12" fmla="*/ 0 w 1071"/>
                  <a:gd name="T13" fmla="*/ 993 h 307"/>
                  <a:gd name="T14" fmla="*/ 272 w 1071"/>
                  <a:gd name="T15" fmla="*/ 193 h 307"/>
                  <a:gd name="T16" fmla="*/ 1101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gradFill rotWithShape="1">
                <a:gsLst>
                  <a:gs pos="0">
                    <a:srgbClr val="822061"/>
                  </a:gs>
                  <a:gs pos="50000">
                    <a:srgbClr val="CC3399"/>
                  </a:gs>
                  <a:gs pos="100000">
                    <a:srgbClr val="822061"/>
                  </a:gs>
                </a:gsLst>
                <a:lin ang="5400000" scaled="1"/>
              </a:gradFill>
              <a:ln w="28575" cap="flat" cmpd="sng">
                <a:solidFill>
                  <a:srgbClr val="FFFFFF"/>
                </a:solidFill>
                <a:prstDash val="solid"/>
                <a:round/>
                <a:headEnd/>
                <a:tailEnd/>
              </a:ln>
              <a:effectLst>
                <a:outerShdw dist="71842" dir="2700000" algn="ctr" rotWithShape="0">
                  <a:srgbClr val="000000">
                    <a:alpha val="50000"/>
                  </a:srgbClr>
                </a:outerShdw>
              </a:effectLst>
            </p:spPr>
            <p:txBody>
              <a:bodyPr wrap="none" anchor="ctr"/>
              <a:lstStyle/>
              <a:p>
                <a:pPr>
                  <a:defRPr/>
                </a:pPr>
                <a:endParaRPr lang="zh-CN" altLang="en-US"/>
              </a:p>
            </p:txBody>
          </p:sp>
        </p:grpSp>
        <p:sp>
          <p:nvSpPr>
            <p:cNvPr id="153" name="Rectangle 27">
              <a:extLst>
                <a:ext uri="{FF2B5EF4-FFF2-40B4-BE49-F238E27FC236}">
                  <a16:creationId xmlns:a16="http://schemas.microsoft.com/office/drawing/2014/main" id="{5E372728-6C14-EF46-83A7-01F19D6FB8EB}"/>
                </a:ext>
              </a:extLst>
            </p:cNvPr>
            <p:cNvSpPr>
              <a:spLocks noChangeArrowheads="1"/>
            </p:cNvSpPr>
            <p:nvPr/>
          </p:nvSpPr>
          <p:spPr bwMode="gray">
            <a:xfrm>
              <a:off x="955675" y="2933700"/>
              <a:ext cx="1836738" cy="400050"/>
            </a:xfrm>
            <a:prstGeom prst="rect">
              <a:avLst/>
            </a:prstGeom>
            <a:noFill/>
            <a:ln w="9525" algn="ctr">
              <a:noFill/>
              <a:miter lim="800000"/>
              <a:headEnd/>
              <a:tailEnd/>
            </a:ln>
            <a:effec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a:buFont typeface="Wingdings" pitchFamily="2" charset="2"/>
                <a:buNone/>
              </a:pPr>
              <a:r>
                <a:rPr lang="zh-CN" altLang="en-US"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rPr>
                <a:t>主要原则</a:t>
              </a:r>
              <a:endParaRPr lang="en-US" altLang="zh-CN"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endParaRPr>
            </a:p>
          </p:txBody>
        </p:sp>
        <p:sp>
          <p:nvSpPr>
            <p:cNvPr id="14360" name="Text Box 32">
              <a:extLst>
                <a:ext uri="{FF2B5EF4-FFF2-40B4-BE49-F238E27FC236}">
                  <a16:creationId xmlns:a16="http://schemas.microsoft.com/office/drawing/2014/main" id="{A6D0D7E4-27DA-B745-B14D-C10D8B8CD285}"/>
                </a:ext>
              </a:extLst>
            </p:cNvPr>
            <p:cNvSpPr txBox="1">
              <a:spLocks noChangeArrowheads="1"/>
            </p:cNvSpPr>
            <p:nvPr/>
          </p:nvSpPr>
          <p:spPr bwMode="auto">
            <a:xfrm>
              <a:off x="3352800" y="2933717"/>
              <a:ext cx="4608513" cy="40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buFont typeface="Wingdings" pitchFamily="2" charset="2"/>
                <a:buNone/>
              </a:pPr>
              <a:r>
                <a:rPr lang="zh-CN" altLang="en-US" sz="2000">
                  <a:solidFill>
                    <a:srgbClr val="000000"/>
                  </a:solidFill>
                  <a:latin typeface="Arial" panose="020B0604020202020204" pitchFamily="34" charset="0"/>
                  <a:cs typeface="Arial" panose="020B0604020202020204" pitchFamily="34" charset="0"/>
                </a:rPr>
                <a:t>业务驱动开发原则（</a:t>
              </a:r>
              <a:r>
                <a:rPr lang="en-US" altLang="zh-CN" sz="2000">
                  <a:solidFill>
                    <a:srgbClr val="000000"/>
                  </a:solidFill>
                  <a:latin typeface="Arial" panose="020B0604020202020204" pitchFamily="34" charset="0"/>
                  <a:cs typeface="Arial" panose="020B0604020202020204" pitchFamily="34" charset="0"/>
                </a:rPr>
                <a:t>6</a:t>
              </a:r>
              <a:r>
                <a:rPr lang="zh-CN" altLang="en-US" sz="2000">
                  <a:solidFill>
                    <a:srgbClr val="000000"/>
                  </a:solidFill>
                  <a:latin typeface="Arial" panose="020B0604020202020204" pitchFamily="34" charset="0"/>
                  <a:cs typeface="Arial" panose="020B0604020202020204" pitchFamily="34" charset="0"/>
                </a:rPr>
                <a:t>个）</a:t>
              </a:r>
              <a:endParaRPr lang="en-US" altLang="zh-CN" sz="2000">
                <a:solidFill>
                  <a:srgbClr val="000000"/>
                </a:solidFill>
                <a:latin typeface="Arial" panose="020B0604020202020204" pitchFamily="34" charset="0"/>
                <a:cs typeface="Arial" panose="020B0604020202020204" pitchFamily="34" charset="0"/>
              </a:endParaRPr>
            </a:p>
          </p:txBody>
        </p:sp>
      </p:grpSp>
      <p:grpSp>
        <p:nvGrpSpPr>
          <p:cNvPr id="14340" name="组合 4131">
            <a:extLst>
              <a:ext uri="{FF2B5EF4-FFF2-40B4-BE49-F238E27FC236}">
                <a16:creationId xmlns:a16="http://schemas.microsoft.com/office/drawing/2014/main" id="{F3907E74-87F7-FF4D-AC0C-7E03521536F3}"/>
              </a:ext>
            </a:extLst>
          </p:cNvPr>
          <p:cNvGrpSpPr>
            <a:grpSpLocks/>
          </p:cNvGrpSpPr>
          <p:nvPr/>
        </p:nvGrpSpPr>
        <p:grpSpPr bwMode="auto">
          <a:xfrm>
            <a:off x="736600" y="3860800"/>
            <a:ext cx="7435850" cy="700088"/>
            <a:chOff x="736600" y="3860800"/>
            <a:chExt cx="7435850" cy="700088"/>
          </a:xfrm>
        </p:grpSpPr>
        <p:sp>
          <p:nvSpPr>
            <p:cNvPr id="14351" name="AutoShape 3">
              <a:extLst>
                <a:ext uri="{FF2B5EF4-FFF2-40B4-BE49-F238E27FC236}">
                  <a16:creationId xmlns:a16="http://schemas.microsoft.com/office/drawing/2014/main" id="{D536C744-2EF0-2342-9BC0-61E50F4145E5}"/>
                </a:ext>
              </a:extLst>
            </p:cNvPr>
            <p:cNvSpPr>
              <a:spLocks noChangeArrowheads="1"/>
            </p:cNvSpPr>
            <p:nvPr/>
          </p:nvSpPr>
          <p:spPr bwMode="gray">
            <a:xfrm>
              <a:off x="2836863" y="3860800"/>
              <a:ext cx="5335587" cy="687388"/>
            </a:xfrm>
            <a:prstGeom prst="roundRect">
              <a:avLst>
                <a:gd name="adj" fmla="val 11505"/>
              </a:avLst>
            </a:prstGeom>
            <a:solidFill>
              <a:srgbClr val="009999">
                <a:alpha val="50195"/>
              </a:srgbClr>
            </a:solidFill>
            <a:ln>
              <a:noFill/>
            </a:ln>
            <a:extLst>
              <a:ext uri="{91240B29-F687-4F45-9708-019B960494DF}">
                <a14:hiddenLine xmlns:a14="http://schemas.microsoft.com/office/drawing/2010/main" w="6350" algn="ctr">
                  <a:solidFill>
                    <a:srgbClr val="000000"/>
                  </a:solidFill>
                  <a:prstDash val="sysDot"/>
                  <a:round/>
                  <a:headEnd/>
                  <a:tailEnd/>
                </a14:hiddenLine>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buFont typeface="Wingdings" pitchFamily="2" charset="2"/>
                <a:buNone/>
              </a:pPr>
              <a:endParaRPr lang="zh-CN" altLang="zh-CN">
                <a:cs typeface="Arial" panose="020B0604020202020204" pitchFamily="34" charset="0"/>
              </a:endParaRPr>
            </a:p>
          </p:txBody>
        </p:sp>
        <p:grpSp>
          <p:nvGrpSpPr>
            <p:cNvPr id="14352" name="Group 4">
              <a:extLst>
                <a:ext uri="{FF2B5EF4-FFF2-40B4-BE49-F238E27FC236}">
                  <a16:creationId xmlns:a16="http://schemas.microsoft.com/office/drawing/2014/main" id="{5B15E44E-2AE6-E640-A9CC-26A21EB1BE08}"/>
                </a:ext>
              </a:extLst>
            </p:cNvPr>
            <p:cNvGrpSpPr>
              <a:grpSpLocks/>
            </p:cNvGrpSpPr>
            <p:nvPr/>
          </p:nvGrpSpPr>
          <p:grpSpPr bwMode="auto">
            <a:xfrm>
              <a:off x="736600" y="3873500"/>
              <a:ext cx="2613025" cy="687388"/>
              <a:chOff x="370" y="2169"/>
              <a:chExt cx="1790" cy="433"/>
            </a:xfrm>
          </p:grpSpPr>
          <p:sp>
            <p:nvSpPr>
              <p:cNvPr id="12306" name="AutoShape 5">
                <a:extLst>
                  <a:ext uri="{FF2B5EF4-FFF2-40B4-BE49-F238E27FC236}">
                    <a16:creationId xmlns:a16="http://schemas.microsoft.com/office/drawing/2014/main" id="{19C8D5DD-8898-6345-9394-BC5B20318F9C}"/>
                  </a:ext>
                </a:extLst>
              </p:cNvPr>
              <p:cNvSpPr>
                <a:spLocks noChangeArrowheads="1"/>
              </p:cNvSpPr>
              <p:nvPr/>
            </p:nvSpPr>
            <p:spPr bwMode="gray">
              <a:xfrm>
                <a:off x="1917" y="2249"/>
                <a:ext cx="243" cy="240"/>
              </a:xfrm>
              <a:prstGeom prst="rightArrow">
                <a:avLst>
                  <a:gd name="adj1" fmla="val 50000"/>
                  <a:gd name="adj2" fmla="val 59423"/>
                </a:avLst>
              </a:prstGeom>
              <a:solidFill>
                <a:srgbClr val="F8F8F8"/>
              </a:solidFill>
              <a:ln w="9525">
                <a:noFill/>
                <a:miter lim="800000"/>
                <a:headEnd/>
                <a:tailEnd/>
              </a:ln>
              <a:effectLst>
                <a:outerShdw dist="71842" dir="2700000" algn="ctr" rotWithShape="0">
                  <a:srgbClr val="010101">
                    <a:alpha val="50000"/>
                  </a:srgbClr>
                </a:outerShdw>
              </a:effectLst>
            </p:spPr>
            <p:txBody>
              <a:bodyPr wrap="none" anchor="ctr"/>
              <a:lstStyle/>
              <a:p>
                <a:pPr algn="ctr">
                  <a:buFont typeface="Wingdings" pitchFamily="2" charset="2"/>
                  <a:buNone/>
                  <a:defRPr/>
                </a:pPr>
                <a:endParaRPr lang="zh-CN" altLang="zh-CN">
                  <a:cs typeface="Arial" pitchFamily="34" charset="0"/>
                </a:endParaRPr>
              </a:p>
            </p:txBody>
          </p:sp>
          <p:sp>
            <p:nvSpPr>
              <p:cNvPr id="12307" name="Freeform 6">
                <a:extLst>
                  <a:ext uri="{FF2B5EF4-FFF2-40B4-BE49-F238E27FC236}">
                    <a16:creationId xmlns:a16="http://schemas.microsoft.com/office/drawing/2014/main" id="{88C28FF1-AA24-764D-8C61-06B976868B9E}"/>
                  </a:ext>
                </a:extLst>
              </p:cNvPr>
              <p:cNvSpPr>
                <a:spLocks/>
              </p:cNvSpPr>
              <p:nvPr/>
            </p:nvSpPr>
            <p:spPr bwMode="gray">
              <a:xfrm>
                <a:off x="370" y="2169"/>
                <a:ext cx="1549" cy="433"/>
              </a:xfrm>
              <a:custGeom>
                <a:avLst/>
                <a:gdLst>
                  <a:gd name="T0" fmla="*/ 1101 w 1071"/>
                  <a:gd name="T1" fmla="*/ 0 h 307"/>
                  <a:gd name="T2" fmla="*/ 14149 w 1071"/>
                  <a:gd name="T3" fmla="*/ 0 h 307"/>
                  <a:gd name="T4" fmla="*/ 14149 w 1071"/>
                  <a:gd name="T5" fmla="*/ 2200 h 307"/>
                  <a:gd name="T6" fmla="*/ 13968 w 1071"/>
                  <a:gd name="T7" fmla="*/ 2996 h 307"/>
                  <a:gd name="T8" fmla="*/ 13070 w 1071"/>
                  <a:gd name="T9" fmla="*/ 3355 h 307"/>
                  <a:gd name="T10" fmla="*/ 0 w 1071"/>
                  <a:gd name="T11" fmla="*/ 3412 h 307"/>
                  <a:gd name="T12" fmla="*/ 0 w 1071"/>
                  <a:gd name="T13" fmla="*/ 993 h 307"/>
                  <a:gd name="T14" fmla="*/ 272 w 1071"/>
                  <a:gd name="T15" fmla="*/ 193 h 307"/>
                  <a:gd name="T16" fmla="*/ 1101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gradFill rotWithShape="1">
                <a:gsLst>
                  <a:gs pos="0">
                    <a:srgbClr val="006161"/>
                  </a:gs>
                  <a:gs pos="50000">
                    <a:srgbClr val="009999"/>
                  </a:gs>
                  <a:gs pos="100000">
                    <a:srgbClr val="006161"/>
                  </a:gs>
                </a:gsLst>
                <a:lin ang="5400000" scaled="1"/>
              </a:gradFill>
              <a:ln w="28575" cap="flat" cmpd="sng">
                <a:solidFill>
                  <a:srgbClr val="FFFFFF"/>
                </a:solidFill>
                <a:prstDash val="solid"/>
                <a:round/>
                <a:headEnd/>
                <a:tailEnd/>
              </a:ln>
              <a:effectLst>
                <a:outerShdw dist="71842" dir="2700000" algn="ctr" rotWithShape="0">
                  <a:srgbClr val="000000">
                    <a:alpha val="50000"/>
                  </a:srgbClr>
                </a:outerShdw>
              </a:effectLst>
            </p:spPr>
            <p:txBody>
              <a:bodyPr wrap="none" anchor="ctr"/>
              <a:lstStyle/>
              <a:p>
                <a:pPr>
                  <a:defRPr/>
                </a:pPr>
                <a:endParaRPr lang="zh-CN" altLang="en-US"/>
              </a:p>
            </p:txBody>
          </p:sp>
        </p:grpSp>
        <p:sp>
          <p:nvSpPr>
            <p:cNvPr id="154" name="Rectangle 29">
              <a:extLst>
                <a:ext uri="{FF2B5EF4-FFF2-40B4-BE49-F238E27FC236}">
                  <a16:creationId xmlns:a16="http://schemas.microsoft.com/office/drawing/2014/main" id="{8B866388-808D-784D-BCB1-499830F1DDD5}"/>
                </a:ext>
              </a:extLst>
            </p:cNvPr>
            <p:cNvSpPr>
              <a:spLocks noChangeArrowheads="1"/>
            </p:cNvSpPr>
            <p:nvPr/>
          </p:nvSpPr>
          <p:spPr bwMode="gray">
            <a:xfrm>
              <a:off x="955675" y="4019550"/>
              <a:ext cx="1836738" cy="400050"/>
            </a:xfrm>
            <a:prstGeom prst="rect">
              <a:avLst/>
            </a:prstGeom>
            <a:noFill/>
            <a:ln w="9525" algn="ctr">
              <a:noFill/>
              <a:miter lim="800000"/>
              <a:headEnd/>
              <a:tailEnd/>
            </a:ln>
            <a:effec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a:buFont typeface="Wingdings" pitchFamily="2" charset="2"/>
                <a:buNone/>
              </a:pPr>
              <a:r>
                <a:rPr lang="zh-CN" altLang="en-US"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rPr>
                <a:t>迭代开发</a:t>
              </a:r>
              <a:endParaRPr lang="en-US" altLang="zh-CN"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endParaRPr>
            </a:p>
          </p:txBody>
        </p:sp>
        <p:sp>
          <p:nvSpPr>
            <p:cNvPr id="14354" name="Text Box 34">
              <a:extLst>
                <a:ext uri="{FF2B5EF4-FFF2-40B4-BE49-F238E27FC236}">
                  <a16:creationId xmlns:a16="http://schemas.microsoft.com/office/drawing/2014/main" id="{7A1B3F68-F011-7C43-9127-7A69DCE59063}"/>
                </a:ext>
              </a:extLst>
            </p:cNvPr>
            <p:cNvSpPr txBox="1">
              <a:spLocks noChangeArrowheads="1"/>
            </p:cNvSpPr>
            <p:nvPr/>
          </p:nvSpPr>
          <p:spPr bwMode="auto">
            <a:xfrm>
              <a:off x="3352800" y="3876675"/>
              <a:ext cx="4608513" cy="58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buFont typeface="Wingdings" pitchFamily="2" charset="2"/>
                <a:buNone/>
              </a:pPr>
              <a:r>
                <a:rPr lang="en-US" altLang="zh-CN" sz="1600">
                  <a:solidFill>
                    <a:srgbClr val="000000"/>
                  </a:solidFill>
                  <a:latin typeface="Arial" panose="020B0604020202020204" pitchFamily="34" charset="0"/>
                  <a:cs typeface="Arial" panose="020B0604020202020204" pitchFamily="34" charset="0"/>
                </a:rPr>
                <a:t>Rational</a:t>
              </a:r>
              <a:r>
                <a:rPr lang="zh-CN" altLang="en-US" sz="1600">
                  <a:solidFill>
                    <a:srgbClr val="000000"/>
                  </a:solidFill>
                  <a:latin typeface="Arial" panose="020B0604020202020204" pitchFamily="34" charset="0"/>
                  <a:cs typeface="Arial" panose="020B0604020202020204" pitchFamily="34" charset="0"/>
                </a:rPr>
                <a:t>统一过程分为四个阶段，每个都有一个不同的里程碑。这些阶段又进一步分为迭代。</a:t>
              </a:r>
              <a:endParaRPr lang="en-US" altLang="zh-CN" sz="1600">
                <a:solidFill>
                  <a:srgbClr val="000000"/>
                </a:solidFill>
                <a:latin typeface="Arial" panose="020B0604020202020204" pitchFamily="34" charset="0"/>
                <a:cs typeface="Arial" panose="020B0604020202020204" pitchFamily="34" charset="0"/>
              </a:endParaRPr>
            </a:p>
          </p:txBody>
        </p:sp>
      </p:grpSp>
      <p:grpSp>
        <p:nvGrpSpPr>
          <p:cNvPr id="14341" name="组合 4132">
            <a:extLst>
              <a:ext uri="{FF2B5EF4-FFF2-40B4-BE49-F238E27FC236}">
                <a16:creationId xmlns:a16="http://schemas.microsoft.com/office/drawing/2014/main" id="{E060D0E0-9C43-8E4E-BF93-192AA6D7F3A2}"/>
              </a:ext>
            </a:extLst>
          </p:cNvPr>
          <p:cNvGrpSpPr>
            <a:grpSpLocks/>
          </p:cNvGrpSpPr>
          <p:nvPr/>
        </p:nvGrpSpPr>
        <p:grpSpPr bwMode="auto">
          <a:xfrm>
            <a:off x="698500" y="4927600"/>
            <a:ext cx="7478713" cy="700088"/>
            <a:chOff x="698500" y="4927600"/>
            <a:chExt cx="7478713" cy="700088"/>
          </a:xfrm>
        </p:grpSpPr>
        <p:sp>
          <p:nvSpPr>
            <p:cNvPr id="140" name="AutoShape 7">
              <a:extLst>
                <a:ext uri="{FF2B5EF4-FFF2-40B4-BE49-F238E27FC236}">
                  <a16:creationId xmlns:a16="http://schemas.microsoft.com/office/drawing/2014/main" id="{6CF7695C-5046-924F-9DA9-0181124397FB}"/>
                </a:ext>
              </a:extLst>
            </p:cNvPr>
            <p:cNvSpPr>
              <a:spLocks noChangeArrowheads="1"/>
            </p:cNvSpPr>
            <p:nvPr/>
          </p:nvSpPr>
          <p:spPr bwMode="gray">
            <a:xfrm>
              <a:off x="2776538" y="4927600"/>
              <a:ext cx="5400675" cy="687388"/>
            </a:xfrm>
            <a:prstGeom prst="roundRect">
              <a:avLst>
                <a:gd name="adj" fmla="val 11505"/>
              </a:avLst>
            </a:prstGeom>
            <a:solidFill>
              <a:srgbClr val="BBE0E3">
                <a:alpha val="50000"/>
              </a:srgbClr>
            </a:solidFill>
            <a:ln>
              <a:noFill/>
            </a:ln>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grpSp>
          <p:nvGrpSpPr>
            <p:cNvPr id="14346" name="Group 8">
              <a:extLst>
                <a:ext uri="{FF2B5EF4-FFF2-40B4-BE49-F238E27FC236}">
                  <a16:creationId xmlns:a16="http://schemas.microsoft.com/office/drawing/2014/main" id="{90430797-F2E7-CE43-9212-F4C2446DFD6E}"/>
                </a:ext>
              </a:extLst>
            </p:cNvPr>
            <p:cNvGrpSpPr>
              <a:grpSpLocks/>
            </p:cNvGrpSpPr>
            <p:nvPr/>
          </p:nvGrpSpPr>
          <p:grpSpPr bwMode="auto">
            <a:xfrm>
              <a:off x="698500" y="4940300"/>
              <a:ext cx="2613025" cy="687388"/>
              <a:chOff x="370" y="2169"/>
              <a:chExt cx="1790" cy="433"/>
            </a:xfrm>
          </p:grpSpPr>
          <p:sp>
            <p:nvSpPr>
              <p:cNvPr id="142" name="AutoShape 9">
                <a:extLst>
                  <a:ext uri="{FF2B5EF4-FFF2-40B4-BE49-F238E27FC236}">
                    <a16:creationId xmlns:a16="http://schemas.microsoft.com/office/drawing/2014/main" id="{4AA642A4-87C8-4D44-8244-42E51641A02E}"/>
                  </a:ext>
                </a:extLst>
              </p:cNvPr>
              <p:cNvSpPr>
                <a:spLocks noChangeArrowheads="1"/>
              </p:cNvSpPr>
              <p:nvPr/>
            </p:nvSpPr>
            <p:spPr bwMode="gray">
              <a:xfrm>
                <a:off x="1917" y="2249"/>
                <a:ext cx="243" cy="240"/>
              </a:xfrm>
              <a:prstGeom prst="rightArrow">
                <a:avLst>
                  <a:gd name="adj1" fmla="val 50000"/>
                  <a:gd name="adj2" fmla="val 59422"/>
                </a:avLst>
              </a:prstGeom>
              <a:solidFill>
                <a:srgbClr val="F8F8F8"/>
              </a:solidFill>
              <a:ln w="9525">
                <a:noFill/>
                <a:miter lim="800000"/>
                <a:headEnd/>
                <a:tailEnd/>
              </a:ln>
              <a:effectLst>
                <a:outerShdw dist="71842" dir="2700000" algn="ctr" rotWithShape="0">
                  <a:srgbClr val="010101">
                    <a:alpha val="50000"/>
                  </a:srgbClr>
                </a:outerShdw>
              </a:effectLst>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sp>
            <p:nvSpPr>
              <p:cNvPr id="143" name="Freeform 10">
                <a:extLst>
                  <a:ext uri="{FF2B5EF4-FFF2-40B4-BE49-F238E27FC236}">
                    <a16:creationId xmlns:a16="http://schemas.microsoft.com/office/drawing/2014/main" id="{253DBE88-5DE7-4E4A-8FA3-67FA2CAACEF8}"/>
                  </a:ext>
                </a:extLst>
              </p:cNvPr>
              <p:cNvSpPr>
                <a:spLocks/>
              </p:cNvSpPr>
              <p:nvPr/>
            </p:nvSpPr>
            <p:spPr bwMode="gray">
              <a:xfrm>
                <a:off x="370" y="2169"/>
                <a:ext cx="1549" cy="433"/>
              </a:xfrm>
              <a:custGeom>
                <a:avLst/>
                <a:gdLst>
                  <a:gd name="T0" fmla="*/ 83 w 1071"/>
                  <a:gd name="T1" fmla="*/ 0 h 307"/>
                  <a:gd name="T2" fmla="*/ 1069 w 1071"/>
                  <a:gd name="T3" fmla="*/ 0 h 307"/>
                  <a:gd name="T4" fmla="*/ 1069 w 1071"/>
                  <a:gd name="T5" fmla="*/ 198 h 307"/>
                  <a:gd name="T6" fmla="*/ 1055 w 1071"/>
                  <a:gd name="T7" fmla="*/ 270 h 307"/>
                  <a:gd name="T8" fmla="*/ 987 w 1071"/>
                  <a:gd name="T9" fmla="*/ 302 h 307"/>
                  <a:gd name="T10" fmla="*/ 0 w 1071"/>
                  <a:gd name="T11" fmla="*/ 307 h 307"/>
                  <a:gd name="T12" fmla="*/ 0 w 1071"/>
                  <a:gd name="T13" fmla="*/ 89 h 307"/>
                  <a:gd name="T14" fmla="*/ 21 w 1071"/>
                  <a:gd name="T15" fmla="*/ 18 h 307"/>
                  <a:gd name="T16" fmla="*/ 83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1"/>
                  <a:gd name="T28" fmla="*/ 0 h 307"/>
                  <a:gd name="T29" fmla="*/ 1071 w 1071"/>
                  <a:gd name="T30" fmla="*/ 307 h 3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gradFill rotWithShape="1">
                <a:gsLst>
                  <a:gs pos="0">
                    <a:srgbClr val="BBE0E3">
                      <a:gamma/>
                      <a:shade val="46275"/>
                      <a:invGamma/>
                    </a:srgbClr>
                  </a:gs>
                  <a:gs pos="50000">
                    <a:srgbClr val="BBE0E3"/>
                  </a:gs>
                  <a:gs pos="100000">
                    <a:srgbClr val="BBE0E3">
                      <a:gamma/>
                      <a:shade val="46275"/>
                      <a:invGamma/>
                    </a:srgbClr>
                  </a:gs>
                </a:gsLst>
                <a:lin ang="5400000" scaled="1"/>
              </a:gradFill>
              <a:ln w="28575">
                <a:solidFill>
                  <a:srgbClr val="FFFFFF"/>
                </a:solidFill>
                <a:round/>
                <a:headEnd/>
                <a:tailEnd/>
              </a:ln>
              <a:effectLst>
                <a:outerShdw dist="71842" dir="2700000" algn="ctr" rotWithShape="0">
                  <a:srgbClr val="000000">
                    <a:alpha val="50000"/>
                  </a:srgbClr>
                </a:outerShdw>
              </a:effectLst>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grpSp>
        <p:sp>
          <p:nvSpPr>
            <p:cNvPr id="14347" name="Rectangle 30">
              <a:extLst>
                <a:ext uri="{FF2B5EF4-FFF2-40B4-BE49-F238E27FC236}">
                  <a16:creationId xmlns:a16="http://schemas.microsoft.com/office/drawing/2014/main" id="{D1A5D017-0E31-3B4B-9330-2722DFA2EB3A}"/>
                </a:ext>
              </a:extLst>
            </p:cNvPr>
            <p:cNvSpPr>
              <a:spLocks noChangeArrowheads="1"/>
            </p:cNvSpPr>
            <p:nvPr/>
          </p:nvSpPr>
          <p:spPr bwMode="gray">
            <a:xfrm>
              <a:off x="955675" y="5065713"/>
              <a:ext cx="1836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a:buFont typeface="Wingdings" pitchFamily="2" charset="2"/>
                <a:buNone/>
              </a:pPr>
              <a:r>
                <a:rPr lang="en-US" altLang="zh-CN" sz="2000">
                  <a:solidFill>
                    <a:schemeClr val="tx1"/>
                  </a:solidFill>
                  <a:latin typeface="Arial" panose="020B0604020202020204" pitchFamily="34" charset="0"/>
                  <a:ea typeface="Gulim" panose="020B0600000101010101" pitchFamily="34" charset="-127"/>
                </a:rPr>
                <a:t>RUP</a:t>
              </a:r>
              <a:r>
                <a:rPr lang="zh-CN" altLang="en-US" sz="2000">
                  <a:solidFill>
                    <a:schemeClr val="tx1"/>
                  </a:solidFill>
                  <a:latin typeface="Arial" panose="020B0604020202020204" pitchFamily="34" charset="0"/>
                  <a:ea typeface="Gulim" panose="020B0600000101010101" pitchFamily="34" charset="-127"/>
                </a:rPr>
                <a:t>规程</a:t>
              </a:r>
              <a:endParaRPr lang="en-US" altLang="zh-CN" sz="2000">
                <a:solidFill>
                  <a:schemeClr val="tx1"/>
                </a:solidFill>
                <a:latin typeface="Arial" panose="020B0604020202020204" pitchFamily="34" charset="0"/>
                <a:ea typeface="Gulim" panose="020B0600000101010101" pitchFamily="34" charset="-127"/>
              </a:endParaRPr>
            </a:p>
          </p:txBody>
        </p:sp>
        <p:sp>
          <p:nvSpPr>
            <p:cNvPr id="14348" name="Text Box 35">
              <a:extLst>
                <a:ext uri="{FF2B5EF4-FFF2-40B4-BE49-F238E27FC236}">
                  <a16:creationId xmlns:a16="http://schemas.microsoft.com/office/drawing/2014/main" id="{CEC4FAA9-4F8A-F740-8907-1E8F0C354F9D}"/>
                </a:ext>
              </a:extLst>
            </p:cNvPr>
            <p:cNvSpPr txBox="1">
              <a:spLocks noChangeArrowheads="1"/>
            </p:cNvSpPr>
            <p:nvPr/>
          </p:nvSpPr>
          <p:spPr bwMode="auto">
            <a:xfrm>
              <a:off x="3352800" y="5096196"/>
              <a:ext cx="4800600" cy="39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buFont typeface="Wingdings" pitchFamily="2" charset="2"/>
                <a:buNone/>
              </a:pPr>
              <a:r>
                <a:rPr lang="en-US" altLang="zh-CN" sz="2000">
                  <a:solidFill>
                    <a:srgbClr val="000000"/>
                  </a:solidFill>
                  <a:latin typeface="Arial" panose="020B0604020202020204" pitchFamily="34" charset="0"/>
                  <a:cs typeface="Arial" panose="020B0604020202020204" pitchFamily="34" charset="0"/>
                </a:rPr>
                <a:t>RUP</a:t>
              </a:r>
              <a:r>
                <a:rPr lang="zh-CN" altLang="en-US" sz="2000">
                  <a:solidFill>
                    <a:srgbClr val="000000"/>
                  </a:solidFill>
                  <a:latin typeface="Arial" panose="020B0604020202020204" pitchFamily="34" charset="0"/>
                  <a:cs typeface="Arial" panose="020B0604020202020204" pitchFamily="34" charset="0"/>
                </a:rPr>
                <a:t>的</a:t>
              </a:r>
              <a:r>
                <a:rPr lang="en-US" altLang="zh-CN" sz="2000">
                  <a:solidFill>
                    <a:srgbClr val="000000"/>
                  </a:solidFill>
                  <a:latin typeface="Arial" panose="020B0604020202020204" pitchFamily="34" charset="0"/>
                  <a:cs typeface="Arial" panose="020B0604020202020204" pitchFamily="34" charset="0"/>
                </a:rPr>
                <a:t>9</a:t>
              </a:r>
              <a:r>
                <a:rPr lang="zh-CN" altLang="en-US" sz="2000">
                  <a:solidFill>
                    <a:srgbClr val="000000"/>
                  </a:solidFill>
                  <a:latin typeface="Arial" panose="020B0604020202020204" pitchFamily="34" charset="0"/>
                  <a:cs typeface="Arial" panose="020B0604020202020204" pitchFamily="34" charset="0"/>
                </a:rPr>
                <a:t>个规程</a:t>
              </a:r>
              <a:endParaRPr lang="en-US" altLang="zh-CN" sz="2000">
                <a:solidFill>
                  <a:srgbClr val="000000"/>
                </a:solidFill>
                <a:latin typeface="Arial" panose="020B0604020202020204" pitchFamily="34" charset="0"/>
                <a:cs typeface="Arial" panose="020B0604020202020204" pitchFamily="34" charset="0"/>
              </a:endParaRPr>
            </a:p>
          </p:txBody>
        </p:sp>
      </p:grpSp>
      <p:sp>
        <p:nvSpPr>
          <p:cNvPr id="14342" name="Rectangle 47">
            <a:extLst>
              <a:ext uri="{FF2B5EF4-FFF2-40B4-BE49-F238E27FC236}">
                <a16:creationId xmlns:a16="http://schemas.microsoft.com/office/drawing/2014/main" id="{02CF9794-EFBB-8345-B714-0628CECCDC84}"/>
              </a:ext>
            </a:extLst>
          </p:cNvPr>
          <p:cNvSpPr>
            <a:spLocks noChangeArrowheads="1"/>
          </p:cNvSpPr>
          <p:nvPr/>
        </p:nvSpPr>
        <p:spPr bwMode="auto">
          <a:xfrm>
            <a:off x="636588" y="95250"/>
            <a:ext cx="7747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857250" indent="-85725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latinLnBrk="1" hangingPunct="1">
              <a:buFont typeface="Gulim" panose="020B0600000101010101" pitchFamily="34" charset="-127"/>
              <a:buAutoNum type="romanUcPeriod"/>
            </a:pPr>
            <a:r>
              <a:rPr lang="en-US" altLang="zh-CN" sz="3600">
                <a:solidFill>
                  <a:srgbClr val="FFFFFF"/>
                </a:solidFill>
                <a:latin typeface="Gulim" panose="020B0600000101010101" pitchFamily="34" charset="-127"/>
                <a:ea typeface="黑体" panose="02010609060101010101" pitchFamily="49" charset="-122"/>
              </a:rPr>
              <a:t>RUP</a:t>
            </a:r>
            <a:endParaRPr lang="zh-CN" altLang="en-US" sz="3600">
              <a:solidFill>
                <a:srgbClr val="FFFFFF"/>
              </a:solidFill>
              <a:latin typeface="Gulim" panose="020B0600000101010101" pitchFamily="34" charset="-127"/>
              <a:ea typeface="黑体" panose="02010609060101010101" pitchFamily="49" charset="-122"/>
            </a:endParaRPr>
          </a:p>
        </p:txBody>
      </p:sp>
      <p:sp>
        <p:nvSpPr>
          <p:cNvPr id="31" name="灯片编号占位符 30">
            <a:extLst>
              <a:ext uri="{FF2B5EF4-FFF2-40B4-BE49-F238E27FC236}">
                <a16:creationId xmlns:a16="http://schemas.microsoft.com/office/drawing/2014/main" id="{B07E3034-14BC-1448-B482-D17133521808}"/>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1E25F845-C8C7-BE42-80F0-2680B1F7903B}" type="slidenum">
              <a:rPr kumimoji="0" lang="en-US" altLang="ko-KR" b="0">
                <a:solidFill>
                  <a:srgbClr val="FFFFFF"/>
                </a:solidFill>
                <a:latin typeface="Gulim" panose="020B0600000101010101" pitchFamily="34" charset="-127"/>
                <a:ea typeface="Gulim" panose="020B0600000101010101" pitchFamily="34" charset="-127"/>
              </a:rPr>
              <a:pPr eaLnBrk="1" hangingPunct="1"/>
              <a:t>3</a:t>
            </a:fld>
            <a:endParaRPr kumimoji="0" lang="en-US" altLang="ko-KR" b="0">
              <a:solidFill>
                <a:srgbClr val="FFFFFF"/>
              </a:solidFill>
              <a:latin typeface="Gulim" panose="020B0600000101010101" pitchFamily="34" charset="-127"/>
              <a:ea typeface="Gulim" panose="020B0600000101010101" pitchFamily="34" charset="-127"/>
            </a:endParaRPr>
          </a:p>
        </p:txBody>
      </p:sp>
      <p:sp>
        <p:nvSpPr>
          <p:cNvPr id="32" name="右箭头 31">
            <a:extLst>
              <a:ext uri="{FF2B5EF4-FFF2-40B4-BE49-F238E27FC236}">
                <a16:creationId xmlns:a16="http://schemas.microsoft.com/office/drawing/2014/main" id="{4120246A-DF97-D74B-91D1-C088B39AED8B}"/>
              </a:ext>
            </a:extLst>
          </p:cNvPr>
          <p:cNvSpPr/>
          <p:nvPr/>
        </p:nvSpPr>
        <p:spPr bwMode="auto">
          <a:xfrm>
            <a:off x="61913" y="1890713"/>
            <a:ext cx="574675" cy="50323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143D5917-F951-3747-8561-45C7AE7726CE}"/>
              </a:ext>
            </a:extLst>
          </p:cNvPr>
          <p:cNvSpPr>
            <a:spLocks noChangeArrowheads="1"/>
          </p:cNvSpPr>
          <p:nvPr/>
        </p:nvSpPr>
        <p:spPr bwMode="invGray">
          <a:xfrm>
            <a:off x="228600" y="2743200"/>
            <a:ext cx="8229600" cy="3581400"/>
          </a:xfrm>
          <a:prstGeom prst="rect">
            <a:avLst/>
          </a:prstGeom>
          <a:gradFill rotWithShape="1">
            <a:gsLst>
              <a:gs pos="0">
                <a:srgbClr val="777777"/>
              </a:gs>
              <a:gs pos="50000">
                <a:srgbClr val="373737"/>
              </a:gs>
              <a:gs pos="100000">
                <a:srgbClr val="777777"/>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777777"/>
            </a:extrusionClr>
            <a:contourClr>
              <a:srgbClr val="777777"/>
            </a:contourClr>
          </a:sp3d>
        </p:spPr>
        <p:txBody>
          <a:bodyPr wrap="none" lIns="92301" tIns="46150" rIns="92301" bIns="46150" anchor="ctr">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40963" name="Rectangle 3">
            <a:extLst>
              <a:ext uri="{FF2B5EF4-FFF2-40B4-BE49-F238E27FC236}">
                <a16:creationId xmlns:a16="http://schemas.microsoft.com/office/drawing/2014/main" id="{0161B842-1947-AD44-806E-3F25E950CF0A}"/>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609600" indent="-609600" algn="ctr" eaLnBrk="1" hangingPunct="1"/>
            <a:r>
              <a:rPr lang="zh-CN" altLang="en-US">
                <a:ea typeface="宋体" panose="02010600030101010101" pitchFamily="2" charset="-122"/>
              </a:rPr>
              <a:t>复用已有资产</a:t>
            </a:r>
            <a:endParaRPr lang="en-US" altLang="zh-CN">
              <a:ea typeface="宋体" panose="02010600030101010101" pitchFamily="2" charset="-122"/>
            </a:endParaRPr>
          </a:p>
        </p:txBody>
      </p:sp>
      <p:sp>
        <p:nvSpPr>
          <p:cNvPr id="32772" name="Rectangle 4">
            <a:extLst>
              <a:ext uri="{FF2B5EF4-FFF2-40B4-BE49-F238E27FC236}">
                <a16:creationId xmlns:a16="http://schemas.microsoft.com/office/drawing/2014/main" id="{B4535D3F-A7AD-1C4A-935E-A367636FADCB}"/>
              </a:ext>
            </a:extLst>
          </p:cNvPr>
          <p:cNvSpPr>
            <a:spLocks noGrp="1" noChangeArrowheads="1"/>
          </p:cNvSpPr>
          <p:nvPr>
            <p:ph type="body" idx="1"/>
          </p:nvPr>
        </p:nvSpPr>
        <p:spPr>
          <a:xfrm>
            <a:off x="228600" y="1196975"/>
            <a:ext cx="8534400" cy="5500688"/>
          </a:xfrm>
        </p:spPr>
        <p:txBody>
          <a:bodyPr vert="horz" wrap="square" lIns="91440" tIns="45720" rIns="91440" bIns="45720" numCol="1" anchor="t" anchorCtr="0" compatLnSpc="1">
            <a:prstTxWarp prst="textNoShape">
              <a:avLst/>
            </a:prstTxWarp>
          </a:bodyPr>
          <a:lstStyle/>
          <a:p>
            <a:pPr eaLnBrk="1" hangingPunct="1">
              <a:lnSpc>
                <a:spcPct val="90000"/>
              </a:lnSpc>
              <a:spcBef>
                <a:spcPct val="5000"/>
              </a:spcBef>
            </a:pPr>
            <a:r>
              <a:rPr lang="zh-CN" altLang="en-US" sz="2400">
                <a:latin typeface="黑体" panose="02010609060101010101" pitchFamily="49" charset="-122"/>
                <a:ea typeface="黑体" panose="02010609060101010101" pitchFamily="49" charset="-122"/>
              </a:rPr>
              <a:t>降低复杂度对生产率有很大影响。</a:t>
            </a:r>
            <a:endParaRPr lang="en-US" altLang="zh-CN" sz="2400">
              <a:latin typeface="黑体" panose="02010609060101010101" pitchFamily="49" charset="-122"/>
              <a:ea typeface="黑体" panose="02010609060101010101" pitchFamily="49" charset="-122"/>
            </a:endParaRPr>
          </a:p>
          <a:p>
            <a:pPr eaLnBrk="1" hangingPunct="1">
              <a:lnSpc>
                <a:spcPct val="90000"/>
              </a:lnSpc>
              <a:spcBef>
                <a:spcPct val="5000"/>
              </a:spcBef>
              <a:buFont typeface="Wingdings" pitchFamily="2" charset="2"/>
              <a:buNone/>
            </a:pPr>
            <a:endParaRPr lang="en-US" altLang="zh-CN" sz="2400">
              <a:latin typeface="黑体" panose="02010609060101010101" pitchFamily="49" charset="-122"/>
              <a:ea typeface="黑体" panose="02010609060101010101" pitchFamily="49" charset="-122"/>
            </a:endParaRPr>
          </a:p>
          <a:p>
            <a:pPr eaLnBrk="1" hangingPunct="1">
              <a:lnSpc>
                <a:spcPct val="90000"/>
              </a:lnSpc>
              <a:spcBef>
                <a:spcPct val="5000"/>
              </a:spcBef>
            </a:pPr>
            <a:r>
              <a:rPr lang="zh-CN" altLang="en-US" sz="2400">
                <a:latin typeface="黑体" panose="02010609060101010101" pitchFamily="49" charset="-122"/>
                <a:ea typeface="黑体" panose="02010609060101010101" pitchFamily="49" charset="-122"/>
              </a:rPr>
              <a:t>在更高的抽象层次工作，降低了复杂度并使交流变得容易。</a:t>
            </a:r>
            <a:endParaRPr lang="en-US" altLang="zh-CN" sz="2400">
              <a:latin typeface="黑体" panose="02010609060101010101" pitchFamily="49" charset="-122"/>
              <a:ea typeface="黑体" panose="02010609060101010101" pitchFamily="49" charset="-122"/>
            </a:endParaRPr>
          </a:p>
          <a:p>
            <a:pPr eaLnBrk="1" hangingPunct="1">
              <a:lnSpc>
                <a:spcPct val="90000"/>
              </a:lnSpc>
              <a:spcBef>
                <a:spcPct val="5000"/>
              </a:spcBef>
              <a:buFont typeface="Wingdings" pitchFamily="2" charset="2"/>
              <a:buNone/>
            </a:pPr>
            <a:endParaRPr lang="en-US" altLang="zh-CN" sz="2400">
              <a:latin typeface="黑体" panose="02010609060101010101" pitchFamily="49" charset="-122"/>
              <a:ea typeface="黑体" panose="02010609060101010101" pitchFamily="49" charset="-122"/>
            </a:endParaRPr>
          </a:p>
          <a:p>
            <a:pPr eaLnBrk="1" hangingPunct="1">
              <a:lnSpc>
                <a:spcPct val="90000"/>
              </a:lnSpc>
              <a:spcBef>
                <a:spcPct val="5000"/>
              </a:spcBef>
            </a:pPr>
            <a:endParaRPr lang="en-US" altLang="zh-CN" sz="2400">
              <a:latin typeface="黑体" panose="02010609060101010101" pitchFamily="49" charset="-122"/>
              <a:ea typeface="黑体" panose="02010609060101010101" pitchFamily="49" charset="-122"/>
            </a:endParaRPr>
          </a:p>
          <a:p>
            <a:pPr eaLnBrk="1" hangingPunct="1">
              <a:lnSpc>
                <a:spcPct val="90000"/>
              </a:lnSpc>
              <a:spcBef>
                <a:spcPct val="5000"/>
              </a:spcBef>
            </a:pPr>
            <a:r>
              <a:rPr lang="zh-CN" altLang="en-US" sz="2400">
                <a:solidFill>
                  <a:schemeClr val="bg1"/>
                </a:solidFill>
                <a:latin typeface="黑体" panose="02010609060101010101" pitchFamily="49" charset="-122"/>
                <a:ea typeface="黑体" panose="02010609060101010101" pitchFamily="49" charset="-122"/>
              </a:rPr>
              <a:t>复用已有资产降低复杂度，比如：</a:t>
            </a:r>
            <a:endParaRPr lang="en-US" altLang="zh-CN" sz="2400">
              <a:solidFill>
                <a:schemeClr val="bg1"/>
              </a:solidFill>
              <a:latin typeface="黑体" panose="02010609060101010101" pitchFamily="49" charset="-122"/>
              <a:ea typeface="黑体" panose="02010609060101010101" pitchFamily="49" charset="-122"/>
            </a:endParaRPr>
          </a:p>
          <a:p>
            <a:pPr lvl="1" eaLnBrk="1" hangingPunct="1">
              <a:lnSpc>
                <a:spcPct val="150000"/>
              </a:lnSpc>
              <a:spcBef>
                <a:spcPct val="5000"/>
              </a:spcBef>
              <a:buFont typeface="Wingdings" pitchFamily="2" charset="2"/>
              <a:buChar char="Ø"/>
            </a:pPr>
            <a:r>
              <a:rPr lang="zh-CN" altLang="en-US">
                <a:solidFill>
                  <a:schemeClr val="bg1"/>
                </a:solidFill>
                <a:latin typeface="黑体" panose="02010609060101010101" pitchFamily="49" charset="-122"/>
                <a:ea typeface="黑体" panose="02010609060101010101" pitchFamily="49" charset="-122"/>
              </a:rPr>
              <a:t>可复用的组件</a:t>
            </a:r>
            <a:endParaRPr lang="en-US" altLang="zh-CN">
              <a:solidFill>
                <a:schemeClr val="bg1"/>
              </a:solidFill>
              <a:latin typeface="黑体" panose="02010609060101010101" pitchFamily="49" charset="-122"/>
              <a:ea typeface="黑体" panose="02010609060101010101" pitchFamily="49" charset="-122"/>
            </a:endParaRPr>
          </a:p>
          <a:p>
            <a:pPr lvl="1" eaLnBrk="1" hangingPunct="1">
              <a:lnSpc>
                <a:spcPct val="150000"/>
              </a:lnSpc>
              <a:spcBef>
                <a:spcPct val="5000"/>
              </a:spcBef>
              <a:buFont typeface="Wingdings" pitchFamily="2" charset="2"/>
              <a:buChar char="Ø"/>
            </a:pPr>
            <a:r>
              <a:rPr lang="zh-CN" altLang="en-US">
                <a:solidFill>
                  <a:schemeClr val="bg1"/>
                </a:solidFill>
                <a:latin typeface="黑体" panose="02010609060101010101" pitchFamily="49" charset="-122"/>
                <a:ea typeface="黑体" panose="02010609060101010101" pitchFamily="49" charset="-122"/>
              </a:rPr>
              <a:t>以前的系统</a:t>
            </a:r>
            <a:endParaRPr lang="en-US" altLang="zh-CN">
              <a:solidFill>
                <a:schemeClr val="bg1"/>
              </a:solidFill>
              <a:latin typeface="黑体" panose="02010609060101010101" pitchFamily="49" charset="-122"/>
              <a:ea typeface="黑体" panose="02010609060101010101" pitchFamily="49" charset="-122"/>
            </a:endParaRPr>
          </a:p>
          <a:p>
            <a:pPr lvl="1" eaLnBrk="1" hangingPunct="1">
              <a:lnSpc>
                <a:spcPct val="150000"/>
              </a:lnSpc>
              <a:spcBef>
                <a:spcPct val="5000"/>
              </a:spcBef>
              <a:buFont typeface="Wingdings" pitchFamily="2" charset="2"/>
              <a:buChar char="Ø"/>
            </a:pPr>
            <a:r>
              <a:rPr lang="zh-CN" altLang="en-US">
                <a:solidFill>
                  <a:schemeClr val="bg1"/>
                </a:solidFill>
                <a:latin typeface="黑体" panose="02010609060101010101" pitchFamily="49" charset="-122"/>
                <a:ea typeface="黑体" panose="02010609060101010101" pitchFamily="49" charset="-122"/>
              </a:rPr>
              <a:t>已有业务流程</a:t>
            </a:r>
            <a:endParaRPr lang="en-US" altLang="zh-CN">
              <a:solidFill>
                <a:schemeClr val="bg1"/>
              </a:solidFill>
              <a:latin typeface="黑体" panose="02010609060101010101" pitchFamily="49" charset="-122"/>
              <a:ea typeface="黑体" panose="02010609060101010101" pitchFamily="49" charset="-122"/>
            </a:endParaRPr>
          </a:p>
          <a:p>
            <a:pPr lvl="1" eaLnBrk="1" hangingPunct="1">
              <a:lnSpc>
                <a:spcPct val="150000"/>
              </a:lnSpc>
              <a:spcBef>
                <a:spcPct val="5000"/>
              </a:spcBef>
              <a:buFont typeface="Wingdings" pitchFamily="2" charset="2"/>
              <a:buChar char="Ø"/>
            </a:pPr>
            <a:r>
              <a:rPr lang="zh-CN" altLang="en-US">
                <a:solidFill>
                  <a:schemeClr val="bg1"/>
                </a:solidFill>
                <a:latin typeface="黑体" panose="02010609060101010101" pitchFamily="49" charset="-122"/>
                <a:ea typeface="黑体" panose="02010609060101010101" pitchFamily="49" charset="-122"/>
              </a:rPr>
              <a:t>模式</a:t>
            </a:r>
            <a:endParaRPr lang="en-US" altLang="zh-CN">
              <a:solidFill>
                <a:schemeClr val="bg1"/>
              </a:solidFill>
              <a:latin typeface="黑体" panose="02010609060101010101" pitchFamily="49" charset="-122"/>
              <a:ea typeface="黑体" panose="02010609060101010101" pitchFamily="49" charset="-122"/>
            </a:endParaRPr>
          </a:p>
          <a:p>
            <a:pPr lvl="1" eaLnBrk="1" hangingPunct="1">
              <a:lnSpc>
                <a:spcPct val="150000"/>
              </a:lnSpc>
              <a:spcBef>
                <a:spcPct val="5000"/>
              </a:spcBef>
              <a:buFont typeface="Wingdings" pitchFamily="2" charset="2"/>
              <a:buChar char="Ø"/>
            </a:pPr>
            <a:r>
              <a:rPr lang="zh-CN" altLang="en-US">
                <a:solidFill>
                  <a:schemeClr val="bg1"/>
                </a:solidFill>
                <a:latin typeface="黑体" panose="02010609060101010101" pitchFamily="49" charset="-122"/>
                <a:ea typeface="黑体" panose="02010609060101010101" pitchFamily="49" charset="-122"/>
              </a:rPr>
              <a:t>开源软件</a:t>
            </a:r>
            <a:endParaRPr lang="en-US" altLang="zh-CN">
              <a:solidFill>
                <a:schemeClr val="bg1"/>
              </a:solidFill>
              <a:latin typeface="黑体" panose="02010609060101010101" pitchFamily="49" charset="-122"/>
              <a:ea typeface="黑体" panose="02010609060101010101" pitchFamily="49" charset="-122"/>
            </a:endParaRP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7440DB3-C90F-844A-A13F-476DE8A72AFA}"/>
              </a:ext>
            </a:extLst>
          </p:cNvPr>
          <p:cNvSpPr>
            <a:spLocks noChangeArrowheads="1"/>
          </p:cNvSpPr>
          <p:nvPr/>
        </p:nvSpPr>
        <p:spPr bwMode="auto">
          <a:xfrm>
            <a:off x="4572000" y="1125538"/>
            <a:ext cx="4456113" cy="544195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301" tIns="46150" rIns="92301" bIns="46150"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41987" name="Rectangle 3">
            <a:extLst>
              <a:ext uri="{FF2B5EF4-FFF2-40B4-BE49-F238E27FC236}">
                <a16:creationId xmlns:a16="http://schemas.microsoft.com/office/drawing/2014/main" id="{133517CD-DA64-F342-A945-6894B873D4DA}"/>
              </a:ext>
            </a:extLst>
          </p:cNvPr>
          <p:cNvSpPr>
            <a:spLocks noGrp="1" noChangeArrowheads="1"/>
          </p:cNvSpPr>
          <p:nvPr>
            <p:ph type="title"/>
          </p:nvPr>
        </p:nvSpPr>
        <p:spPr bwMode="auto">
          <a:xfrm>
            <a:off x="0" y="76200"/>
            <a:ext cx="92964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dirty="0">
                <a:ea typeface="宋体" panose="02010600030101010101" pitchFamily="2" charset="-122"/>
              </a:rPr>
              <a:t>通过面向服务的架构复用已有资产</a:t>
            </a:r>
            <a:endParaRPr lang="en-US" altLang="zh-CN" dirty="0">
              <a:ea typeface="宋体" panose="02010600030101010101" pitchFamily="2" charset="-122"/>
            </a:endParaRPr>
          </a:p>
        </p:txBody>
      </p:sp>
      <p:sp>
        <p:nvSpPr>
          <p:cNvPr id="41988" name="Rectangle 4">
            <a:extLst>
              <a:ext uri="{FF2B5EF4-FFF2-40B4-BE49-F238E27FC236}">
                <a16:creationId xmlns:a16="http://schemas.microsoft.com/office/drawing/2014/main" id="{5C431FDB-AD1E-2546-B30B-BB9EF6EE0D9D}"/>
              </a:ext>
            </a:extLst>
          </p:cNvPr>
          <p:cNvSpPr>
            <a:spLocks noGrp="1" noChangeArrowheads="1"/>
          </p:cNvSpPr>
          <p:nvPr>
            <p:ph type="body" sz="half" idx="1"/>
          </p:nvPr>
        </p:nvSpPr>
        <p:spPr bwMode="auto">
          <a:xfrm>
            <a:off x="228600" y="1449388"/>
            <a:ext cx="3962400" cy="4694237"/>
          </a:xfr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indent="-225425" eaLnBrk="1" hangingPunct="1">
              <a:lnSpc>
                <a:spcPct val="120000"/>
              </a:lnSpc>
              <a:buFont typeface="Wingdings" pitchFamily="2" charset="2"/>
              <a:buChar char="u"/>
            </a:pPr>
            <a:r>
              <a:rPr lang="en-US" altLang="zh-CN" sz="2400">
                <a:latin typeface="黑体" panose="02010609060101010101" pitchFamily="49" charset="-122"/>
              </a:rPr>
              <a:t>Web</a:t>
            </a:r>
            <a:r>
              <a:rPr lang="zh-CN" altLang="en-US" sz="2400">
                <a:latin typeface="黑体" panose="02010609060101010101" pitchFamily="49" charset="-122"/>
              </a:rPr>
              <a:t>服务提供跨平台的、客户和服务提供者松耦合的软件复用的简单方式。</a:t>
            </a:r>
            <a:br>
              <a:rPr lang="en-US" altLang="zh-CN" sz="2400">
                <a:latin typeface="黑体" panose="02010609060101010101" pitchFamily="49" charset="-122"/>
              </a:rPr>
            </a:br>
            <a:endParaRPr lang="en-US" altLang="zh-CN" sz="2400">
              <a:latin typeface="黑体" panose="02010609060101010101" pitchFamily="49" charset="-122"/>
            </a:endParaRPr>
          </a:p>
          <a:p>
            <a:pPr indent="-225425" eaLnBrk="1" hangingPunct="1">
              <a:lnSpc>
                <a:spcPct val="120000"/>
              </a:lnSpc>
              <a:buFont typeface="Wingdings" pitchFamily="2" charset="2"/>
              <a:buChar char="u"/>
            </a:pPr>
            <a:r>
              <a:rPr lang="zh-CN" altLang="en-US" sz="2400">
                <a:latin typeface="黑体" panose="02010609060101010101" pitchFamily="49" charset="-122"/>
              </a:rPr>
              <a:t>这意味着你可以采用不同的服务组合来实现业务需要。</a:t>
            </a:r>
            <a:r>
              <a:rPr lang="en-US" altLang="zh-CN" sz="2400">
                <a:latin typeface="黑体" panose="02010609060101010101" pitchFamily="49" charset="-122"/>
              </a:rPr>
              <a:t> </a:t>
            </a:r>
          </a:p>
        </p:txBody>
      </p:sp>
      <p:pic>
        <p:nvPicPr>
          <p:cNvPr id="41989" name="Picture 5" descr="Diagram illustrating reuse existing assets through service-oriented architectures">
            <a:extLst>
              <a:ext uri="{FF2B5EF4-FFF2-40B4-BE49-F238E27FC236}">
                <a16:creationId xmlns:a16="http://schemas.microsoft.com/office/drawing/2014/main" id="{548E8D20-726E-F046-BAFB-FAD1CCA95C1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89475" y="1268413"/>
            <a:ext cx="4168775" cy="37401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Rectangle 6">
            <a:extLst>
              <a:ext uri="{FF2B5EF4-FFF2-40B4-BE49-F238E27FC236}">
                <a16:creationId xmlns:a16="http://schemas.microsoft.com/office/drawing/2014/main" id="{000AB693-99CE-BE4A-A1A9-84E2B2B7FD2A}"/>
              </a:ext>
            </a:extLst>
          </p:cNvPr>
          <p:cNvSpPr>
            <a:spLocks noChangeArrowheads="1"/>
          </p:cNvSpPr>
          <p:nvPr/>
        </p:nvSpPr>
        <p:spPr bwMode="white">
          <a:xfrm>
            <a:off x="4714875" y="5145088"/>
            <a:ext cx="40386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1" tIns="46150" rIns="92301" bIns="4615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90000"/>
              </a:lnSpc>
              <a:spcBef>
                <a:spcPct val="30000"/>
              </a:spcBef>
              <a:buClr>
                <a:srgbClr val="FFFF99"/>
              </a:buClr>
              <a:buFont typeface="Wingdings" pitchFamily="2" charset="2"/>
              <a:buNone/>
            </a:pPr>
            <a:r>
              <a:rPr lang="zh-CN" altLang="en-US" sz="2400" b="0">
                <a:solidFill>
                  <a:schemeClr val="bg1"/>
                </a:solidFill>
                <a:latin typeface="黑体" panose="02010609060101010101" pitchFamily="49" charset="-122"/>
                <a:ea typeface="黑体" panose="02010609060101010101" pitchFamily="49" charset="-122"/>
              </a:rPr>
              <a:t>把以前的系统包装成服务，允许其他应用程序通过一个基于标准的接口访问它们的功能。</a:t>
            </a:r>
            <a:endParaRPr lang="en-US" altLang="zh-CN" sz="2400" b="0">
              <a:solidFill>
                <a:schemeClr val="bg1"/>
              </a:solidFill>
              <a:latin typeface="黑体" panose="02010609060101010101" pitchFamily="49" charset="-122"/>
              <a:ea typeface="黑体" panose="02010609060101010101" pitchFamily="49" charset="-122"/>
            </a:endParaRP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B6DB27F3-518F-F44F-98CC-55D10FAE37D0}"/>
              </a:ext>
            </a:extLst>
          </p:cNvPr>
          <p:cNvSpPr>
            <a:spLocks noChangeArrowheads="1"/>
          </p:cNvSpPr>
          <p:nvPr/>
        </p:nvSpPr>
        <p:spPr bwMode="invGray">
          <a:xfrm>
            <a:off x="304800" y="3429000"/>
            <a:ext cx="8382000" cy="2819400"/>
          </a:xfrm>
          <a:prstGeom prst="rect">
            <a:avLst/>
          </a:prstGeom>
          <a:gradFill rotWithShape="1">
            <a:gsLst>
              <a:gs pos="0">
                <a:srgbClr val="5F5F5F"/>
              </a:gs>
              <a:gs pos="50000">
                <a:srgbClr val="1B1B1B"/>
              </a:gs>
              <a:gs pos="100000">
                <a:srgbClr val="5F5F5F"/>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5F5F5F"/>
            </a:extrusionClr>
            <a:contourClr>
              <a:srgbClr val="5F5F5F"/>
            </a:contourClr>
          </a:sp3d>
        </p:spPr>
        <p:txBody>
          <a:bodyPr wrap="none" lIns="92301" tIns="46150" rIns="92301" bIns="46150" anchor="ctr">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43011" name="Rectangle 3">
            <a:extLst>
              <a:ext uri="{FF2B5EF4-FFF2-40B4-BE49-F238E27FC236}">
                <a16:creationId xmlns:a16="http://schemas.microsoft.com/office/drawing/2014/main" id="{F9F80EAA-9C8C-D74B-B091-C2C5FBFD0280}"/>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dirty="0">
                <a:ea typeface="宋体" panose="02010600030101010101" pitchFamily="2" charset="-122"/>
              </a:rPr>
              <a:t>首先处理架构性问题</a:t>
            </a:r>
            <a:endParaRPr lang="en-US" altLang="zh-CN" dirty="0">
              <a:ea typeface="宋体" panose="02010600030101010101" pitchFamily="2" charset="-122"/>
            </a:endParaRPr>
          </a:p>
        </p:txBody>
      </p:sp>
      <p:sp>
        <p:nvSpPr>
          <p:cNvPr id="35844" name="Rectangle 4">
            <a:extLst>
              <a:ext uri="{FF2B5EF4-FFF2-40B4-BE49-F238E27FC236}">
                <a16:creationId xmlns:a16="http://schemas.microsoft.com/office/drawing/2014/main" id="{091DF08B-8145-E346-AB6E-ACCBDF367B20}"/>
              </a:ext>
            </a:extLst>
          </p:cNvPr>
          <p:cNvSpPr>
            <a:spLocks noGrp="1" noChangeArrowheads="1"/>
          </p:cNvSpPr>
          <p:nvPr>
            <p:ph type="body" sz="half" idx="1"/>
          </p:nvPr>
        </p:nvSpPr>
        <p:spPr>
          <a:xfrm>
            <a:off x="114300" y="1341438"/>
            <a:ext cx="8763000" cy="5043487"/>
          </a:xfrm>
        </p:spPr>
        <p:txBody>
          <a:bodyPr vert="horz" wrap="square" lIns="91440" tIns="45720" rIns="91440" bIns="45720" numCol="1" anchor="t" anchorCtr="0" compatLnSpc="1">
            <a:prstTxWarp prst="textNoShape">
              <a:avLst/>
            </a:prstTxWarp>
          </a:bodyPr>
          <a:lstStyle/>
          <a:p>
            <a:pPr eaLnBrk="1" hangingPunct="1">
              <a:buFont typeface="Wingdings" pitchFamily="2" charset="2"/>
              <a:buChar char="u"/>
            </a:pPr>
            <a:r>
              <a:rPr lang="zh-CN" altLang="en-US" sz="2400" dirty="0">
                <a:latin typeface="黑体" panose="02010609060101010101" pitchFamily="49" charset="-122"/>
                <a:ea typeface="黑体" panose="02010609060101010101" pitchFamily="49" charset="-122"/>
              </a:rPr>
              <a:t>首先关心架构，设计、实现和测试架构。</a:t>
            </a:r>
            <a:r>
              <a:rPr lang="en-US" altLang="zh-CN" sz="2400" dirty="0">
                <a:latin typeface="黑体" panose="02010609060101010101" pitchFamily="49" charset="-122"/>
                <a:ea typeface="黑体" panose="02010609060101010101" pitchFamily="49" charset="-122"/>
              </a:rPr>
              <a:t> </a:t>
            </a:r>
          </a:p>
          <a:p>
            <a:pPr eaLnBrk="1" hangingPunct="1">
              <a:buFont typeface="Wingdings" pitchFamily="2" charset="2"/>
              <a:buChar char="u"/>
            </a:pPr>
            <a:r>
              <a:rPr lang="zh-CN" altLang="en-US" sz="2400" dirty="0">
                <a:latin typeface="黑体" panose="02010609060101010101" pitchFamily="49" charset="-122"/>
                <a:ea typeface="黑体" panose="02010609060101010101" pitchFamily="49" charset="-122"/>
              </a:rPr>
              <a:t>重点放在以下目标：</a:t>
            </a:r>
            <a:r>
              <a:rPr lang="en-US" altLang="zh-CN" sz="2400" dirty="0">
                <a:latin typeface="黑体" panose="02010609060101010101" pitchFamily="49" charset="-122"/>
                <a:ea typeface="黑体" panose="02010609060101010101" pitchFamily="49" charset="-122"/>
              </a:rPr>
              <a:t> </a:t>
            </a:r>
          </a:p>
          <a:p>
            <a:pPr lvl="1" eaLnBrk="1" hangingPunct="1">
              <a:buFont typeface="Wingdings" pitchFamily="2" charset="2"/>
              <a:buChar char="Ø"/>
            </a:pPr>
            <a:r>
              <a:rPr lang="zh-CN" altLang="en-US" dirty="0">
                <a:latin typeface="黑体" panose="02010609060101010101" pitchFamily="49" charset="-122"/>
                <a:ea typeface="黑体" panose="02010609060101010101" pitchFamily="49" charset="-122"/>
              </a:rPr>
              <a:t>定义高层构建模块、最重要的组件以及他们的功能和接口。</a:t>
            </a:r>
            <a:endParaRPr lang="en-US" altLang="zh-CN" dirty="0">
              <a:latin typeface="黑体" panose="02010609060101010101" pitchFamily="49" charset="-122"/>
              <a:ea typeface="黑体" panose="02010609060101010101" pitchFamily="49" charset="-122"/>
            </a:endParaRPr>
          </a:p>
          <a:p>
            <a:pPr lvl="1" eaLnBrk="1" hangingPunct="1">
              <a:buFont typeface="Wingdings" pitchFamily="2" charset="2"/>
              <a:buChar char="Ø"/>
            </a:pPr>
            <a:r>
              <a:rPr lang="zh-CN" altLang="en-US" dirty="0">
                <a:latin typeface="黑体" panose="02010609060101010101" pitchFamily="49" charset="-122"/>
                <a:ea typeface="黑体" panose="02010609060101010101" pitchFamily="49" charset="-122"/>
              </a:rPr>
              <a:t>设计和实现架构机制。</a:t>
            </a:r>
            <a:r>
              <a:rPr lang="en-US" altLang="zh-CN" dirty="0">
                <a:latin typeface="黑体" panose="02010609060101010101" pitchFamily="49" charset="-122"/>
                <a:ea typeface="黑体" panose="02010609060101010101" pitchFamily="49" charset="-122"/>
              </a:rPr>
              <a:t> </a:t>
            </a:r>
          </a:p>
          <a:p>
            <a:pPr lvl="1" eaLnBrk="1" hangingPunct="1">
              <a:buFont typeface="Wingdings" pitchFamily="2" charset="2"/>
              <a:buNone/>
            </a:pPr>
            <a:br>
              <a:rPr lang="en-US" altLang="zh-CN" sz="2000" dirty="0">
                <a:latin typeface="黑体" panose="02010609060101010101" pitchFamily="49" charset="-122"/>
                <a:ea typeface="黑体" panose="02010609060101010101" pitchFamily="49" charset="-122"/>
              </a:rPr>
            </a:br>
            <a:r>
              <a:rPr lang="en-US" altLang="zh-CN" sz="1800" dirty="0">
                <a:solidFill>
                  <a:srgbClr val="82A1E0"/>
                </a:solidFill>
                <a:latin typeface="黑体" panose="02010609060101010101" pitchFamily="49" charset="-122"/>
                <a:ea typeface="黑体" panose="02010609060101010101" pitchFamily="49" charset="-122"/>
              </a:rPr>
              <a:t>	</a:t>
            </a:r>
          </a:p>
          <a:p>
            <a:pPr eaLnBrk="1" hangingPunct="1">
              <a:buFont typeface="Wingdings" pitchFamily="2" charset="2"/>
              <a:buNone/>
            </a:pPr>
            <a:r>
              <a:rPr lang="en-US" altLang="zh-CN" sz="2400" dirty="0">
                <a:latin typeface="黑体" panose="02010609060101010101" pitchFamily="49" charset="-122"/>
                <a:ea typeface="黑体" panose="02010609060101010101" pitchFamily="49" charset="-122"/>
              </a:rPr>
              <a:t>	</a:t>
            </a:r>
            <a:r>
              <a:rPr lang="zh-CN" altLang="en-US" sz="2400" dirty="0">
                <a:solidFill>
                  <a:schemeClr val="bg1"/>
                </a:solidFill>
                <a:latin typeface="黑体" panose="02010609060101010101" pitchFamily="49" charset="-122"/>
                <a:ea typeface="黑体" panose="02010609060101010101" pitchFamily="49" charset="-122"/>
              </a:rPr>
              <a:t>通过尽早的正确的建立架构，使我们更加容易的管理复杂性。它有助于我们认识到我们可以利用哪些可复用资产，以及系统的哪些方面需要定制。</a:t>
            </a:r>
            <a:endParaRPr lang="en-US" altLang="zh-CN" sz="2400" dirty="0">
              <a:solidFill>
                <a:schemeClr val="bg1"/>
              </a:solidFill>
              <a:latin typeface="黑体" panose="02010609060101010101" pitchFamily="49" charset="-122"/>
              <a:ea typeface="黑体" panose="02010609060101010101" pitchFamily="49" charset="-122"/>
            </a:endParaRPr>
          </a:p>
        </p:txBody>
      </p:sp>
      <p:pic>
        <p:nvPicPr>
          <p:cNvPr id="43013" name="Picture 5" descr="MCj03103080000[1]">
            <a:extLst>
              <a:ext uri="{FF2B5EF4-FFF2-40B4-BE49-F238E27FC236}">
                <a16:creationId xmlns:a16="http://schemas.microsoft.com/office/drawing/2014/main" id="{EAAC4A9A-14F2-A44D-A72A-E1A560836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4648200"/>
            <a:ext cx="1825625"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a:extLst>
              <a:ext uri="{FF2B5EF4-FFF2-40B4-BE49-F238E27FC236}">
                <a16:creationId xmlns:a16="http://schemas.microsoft.com/office/drawing/2014/main" id="{CDC963EB-3CDF-6242-B77E-C424FED07156}"/>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原则</a:t>
            </a:r>
            <a:r>
              <a:rPr lang="en-US" altLang="zh-CN">
                <a:ea typeface="宋体" panose="02010600030101010101" pitchFamily="2" charset="-122"/>
              </a:rPr>
              <a:t>6</a:t>
            </a:r>
            <a:r>
              <a:rPr lang="zh-CN" altLang="en-US">
                <a:ea typeface="宋体" panose="02010600030101010101" pitchFamily="2" charset="-122"/>
              </a:rPr>
              <a:t>：持续关注质量</a:t>
            </a:r>
            <a:endParaRPr lang="en-US" altLang="zh-CN">
              <a:ea typeface="宋体" panose="02010600030101010101" pitchFamily="2" charset="-122"/>
            </a:endParaRPr>
          </a:p>
        </p:txBody>
      </p:sp>
      <p:sp>
        <p:nvSpPr>
          <p:cNvPr id="3" name="圆角矩形 2">
            <a:extLst>
              <a:ext uri="{FF2B5EF4-FFF2-40B4-BE49-F238E27FC236}">
                <a16:creationId xmlns:a16="http://schemas.microsoft.com/office/drawing/2014/main" id="{EEB27461-CD90-554B-A5A5-3A912C3D5953}"/>
              </a:ext>
            </a:extLst>
          </p:cNvPr>
          <p:cNvSpPr/>
          <p:nvPr/>
        </p:nvSpPr>
        <p:spPr bwMode="auto">
          <a:xfrm>
            <a:off x="361950" y="1484313"/>
            <a:ext cx="2924175" cy="4316412"/>
          </a:xfrm>
          <a:prstGeom prst="roundRect">
            <a:avLst>
              <a:gd name="adj" fmla="val 10756"/>
            </a:avLst>
          </a:prstGeom>
          <a:solidFill>
            <a:schemeClr val="bg1"/>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spAutoFit/>
          </a:bodyPr>
          <a:lstStyle>
            <a:lvl1pPr marL="342900" indent="-342900" eaLnBrk="0" hangingPunct="0">
              <a:defRPr kumimoji="1" b="1">
                <a:solidFill>
                  <a:srgbClr val="0033CC"/>
                </a:solidFill>
                <a:latin typeface="宋体" panose="02010600030101010101" pitchFamily="2" charset="-122"/>
                <a:ea typeface="宋体" panose="02010600030101010101" pitchFamily="2" charset="-122"/>
              </a:defRPr>
            </a:lvl1pPr>
            <a:lvl2pPr marL="347663"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lvl="1" eaLnBrk="1" hangingPunct="1">
              <a:lnSpc>
                <a:spcPct val="120000"/>
              </a:lnSpc>
            </a:pPr>
            <a:r>
              <a:rPr lang="zh-CN" altLang="en-US" sz="2800" b="0">
                <a:solidFill>
                  <a:schemeClr val="tx1"/>
                </a:solidFill>
                <a:latin typeface="黑体" panose="02010609060101010101" pitchFamily="49" charset="-122"/>
                <a:ea typeface="黑体" panose="02010609060101010101" pitchFamily="49" charset="-122"/>
              </a:rPr>
              <a:t>  </a:t>
            </a:r>
            <a:r>
              <a:rPr lang="zh-CN" altLang="en-US" sz="2400" b="0">
                <a:solidFill>
                  <a:schemeClr val="tx1"/>
                </a:solidFill>
                <a:latin typeface="黑体" panose="02010609060101010101" pitchFamily="49" charset="-122"/>
                <a:ea typeface="黑体" panose="02010609060101010101" pitchFamily="49" charset="-122"/>
              </a:rPr>
              <a:t>这个原则强调了</a:t>
            </a:r>
            <a:r>
              <a:rPr lang="zh-CN" altLang="en-US" sz="2400" b="0">
                <a:solidFill>
                  <a:srgbClr val="FF0000"/>
                </a:solidFill>
                <a:latin typeface="黑体" panose="02010609060101010101" pitchFamily="49" charset="-122"/>
                <a:ea typeface="黑体" panose="02010609060101010101" pitchFamily="49" charset="-122"/>
              </a:rPr>
              <a:t>质量必须贯穿整个项目生命周期</a:t>
            </a:r>
            <a:r>
              <a:rPr lang="zh-CN" altLang="en-US" sz="2400" b="0">
                <a:solidFill>
                  <a:schemeClr val="tx1"/>
                </a:solidFill>
                <a:latin typeface="黑体" panose="02010609060101010101" pitchFamily="49" charset="-122"/>
                <a:ea typeface="黑体" panose="02010609060101010101" pitchFamily="49" charset="-122"/>
              </a:rPr>
              <a:t>。尤其是在一次迭代过程要达到质量标准，因为它提供了许多测量和改正的机会。</a:t>
            </a:r>
            <a:endParaRPr lang="en-US" altLang="zh-CN" sz="2400" b="0">
              <a:solidFill>
                <a:schemeClr val="tx1"/>
              </a:solidFill>
              <a:latin typeface="黑体" panose="02010609060101010101" pitchFamily="49" charset="-122"/>
              <a:ea typeface="黑体" panose="02010609060101010101" pitchFamily="49" charset="-122"/>
            </a:endParaRPr>
          </a:p>
        </p:txBody>
      </p:sp>
      <p:sp>
        <p:nvSpPr>
          <p:cNvPr id="6" name="圆角矩形 5">
            <a:extLst>
              <a:ext uri="{FF2B5EF4-FFF2-40B4-BE49-F238E27FC236}">
                <a16:creationId xmlns:a16="http://schemas.microsoft.com/office/drawing/2014/main" id="{DE2C8530-4F4D-D44D-8D1C-4AE594484D3D}"/>
              </a:ext>
            </a:extLst>
          </p:cNvPr>
          <p:cNvSpPr/>
          <p:nvPr/>
        </p:nvSpPr>
        <p:spPr bwMode="auto">
          <a:xfrm>
            <a:off x="3708400" y="1714500"/>
            <a:ext cx="4824413" cy="1531938"/>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spAutoFit/>
          </a:bodyPr>
          <a:lstStyle>
            <a:lvl1pPr marL="347663"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Wingdings" pitchFamily="2" charset="2"/>
              <a:buNone/>
            </a:pPr>
            <a:r>
              <a:rPr lang="zh-CN" altLang="en-US" sz="2400" b="0">
                <a:solidFill>
                  <a:srgbClr val="000000"/>
                </a:solidFill>
                <a:latin typeface="黑体" panose="02010609060101010101" pitchFamily="49" charset="-122"/>
                <a:ea typeface="黑体" panose="02010609060101010101" pitchFamily="49" charset="-122"/>
              </a:rPr>
              <a:t>优点：</a:t>
            </a:r>
            <a:endParaRPr lang="en-US" altLang="zh-CN" sz="2400" b="0">
              <a:solidFill>
                <a:srgbClr val="000000"/>
              </a:solidFill>
              <a:latin typeface="黑体" panose="02010609060101010101" pitchFamily="49" charset="-122"/>
              <a:ea typeface="黑体" panose="02010609060101010101" pitchFamily="49" charset="-122"/>
            </a:endParaRPr>
          </a:p>
          <a:p>
            <a:pPr eaLnBrk="1" hangingPunct="1">
              <a:lnSpc>
                <a:spcPct val="150000"/>
              </a:lnSpc>
              <a:buFont typeface="Wingdings" pitchFamily="2" charset="2"/>
              <a:buChar char="Ø"/>
            </a:pPr>
            <a:r>
              <a:rPr lang="zh-CN" altLang="en-US" sz="2000" b="0">
                <a:solidFill>
                  <a:srgbClr val="000000"/>
                </a:solidFill>
                <a:latin typeface="黑体" panose="02010609060101010101" pitchFamily="49" charset="-122"/>
                <a:ea typeface="黑体" panose="02010609060101010101" pitchFamily="49" charset="-122"/>
              </a:rPr>
              <a:t>更高的质量</a:t>
            </a:r>
            <a:endParaRPr lang="en-US" altLang="zh-CN" sz="2000" b="0">
              <a:solidFill>
                <a:srgbClr val="000000"/>
              </a:solidFill>
              <a:latin typeface="黑体" panose="02010609060101010101" pitchFamily="49" charset="-122"/>
              <a:ea typeface="黑体" panose="02010609060101010101" pitchFamily="49" charset="-122"/>
            </a:endParaRPr>
          </a:p>
          <a:p>
            <a:pPr eaLnBrk="1" hangingPunct="1">
              <a:lnSpc>
                <a:spcPct val="150000"/>
              </a:lnSpc>
              <a:buFont typeface="Wingdings" pitchFamily="2" charset="2"/>
              <a:buChar char="Ø"/>
            </a:pPr>
            <a:r>
              <a:rPr lang="zh-CN" altLang="en-US" sz="2000" b="0">
                <a:solidFill>
                  <a:srgbClr val="000000"/>
                </a:solidFill>
                <a:latin typeface="黑体" panose="02010609060101010101" pitchFamily="49" charset="-122"/>
                <a:ea typeface="黑体" panose="02010609060101010101" pitchFamily="49" charset="-122"/>
              </a:rPr>
              <a:t>早期洞察过程和质量</a:t>
            </a:r>
            <a:endParaRPr lang="en-US" altLang="zh-CN" sz="2000" b="0">
              <a:solidFill>
                <a:srgbClr val="000000"/>
              </a:solidFill>
              <a:latin typeface="黑体" panose="02010609060101010101" pitchFamily="49" charset="-122"/>
              <a:ea typeface="黑体" panose="02010609060101010101" pitchFamily="49" charset="-122"/>
            </a:endParaRPr>
          </a:p>
        </p:txBody>
      </p:sp>
      <p:sp>
        <p:nvSpPr>
          <p:cNvPr id="7" name="圆角矩形 6">
            <a:extLst>
              <a:ext uri="{FF2B5EF4-FFF2-40B4-BE49-F238E27FC236}">
                <a16:creationId xmlns:a16="http://schemas.microsoft.com/office/drawing/2014/main" id="{615765A4-3CF3-8649-BCC2-31140C5B6086}"/>
              </a:ext>
            </a:extLst>
          </p:cNvPr>
          <p:cNvSpPr/>
          <p:nvPr/>
        </p:nvSpPr>
        <p:spPr bwMode="auto">
          <a:xfrm>
            <a:off x="3662363" y="3714750"/>
            <a:ext cx="4824412" cy="2043113"/>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spAutoFit/>
          </a:bodyPr>
          <a:lstStyle>
            <a:lvl1pPr marL="347663"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Wingdings" pitchFamily="2" charset="2"/>
              <a:buNone/>
            </a:pPr>
            <a:r>
              <a:rPr lang="zh-CN" altLang="en-US" sz="2400" b="0">
                <a:solidFill>
                  <a:srgbClr val="000000"/>
                </a:solidFill>
                <a:latin typeface="黑体" panose="02010609060101010101" pitchFamily="49" charset="-122"/>
                <a:ea typeface="黑体" panose="02010609060101010101" pitchFamily="49" charset="-122"/>
              </a:rPr>
              <a:t>模式：</a:t>
            </a:r>
            <a:endParaRPr lang="en-US" altLang="zh-CN" sz="2400" b="0">
              <a:solidFill>
                <a:srgbClr val="000000"/>
              </a:solidFill>
              <a:latin typeface="黑体" panose="02010609060101010101" pitchFamily="49" charset="-122"/>
              <a:ea typeface="黑体" panose="02010609060101010101" pitchFamily="49" charset="-122"/>
            </a:endParaRPr>
          </a:p>
          <a:p>
            <a:pPr eaLnBrk="1" hangingPunct="1">
              <a:lnSpc>
                <a:spcPct val="150000"/>
              </a:lnSpc>
              <a:buFont typeface="Wingdings" pitchFamily="2" charset="2"/>
              <a:buChar char="Ø"/>
            </a:pPr>
            <a:r>
              <a:rPr lang="zh-CN" altLang="en-US" sz="2000" b="0">
                <a:solidFill>
                  <a:srgbClr val="000000"/>
                </a:solidFill>
                <a:latin typeface="黑体" panose="02010609060101010101" pitchFamily="49" charset="-122"/>
                <a:ea typeface="黑体" panose="02010609060101010101" pitchFamily="49" charset="-122"/>
              </a:rPr>
              <a:t>确保团队的产品质量。</a:t>
            </a:r>
            <a:endParaRPr lang="en-US" altLang="zh-CN" sz="2000" b="0">
              <a:solidFill>
                <a:srgbClr val="000000"/>
              </a:solidFill>
              <a:latin typeface="黑体" panose="02010609060101010101" pitchFamily="49" charset="-122"/>
              <a:ea typeface="黑体" panose="02010609060101010101" pitchFamily="49" charset="-122"/>
            </a:endParaRPr>
          </a:p>
          <a:p>
            <a:pPr eaLnBrk="1" hangingPunct="1">
              <a:lnSpc>
                <a:spcPct val="150000"/>
              </a:lnSpc>
              <a:buFont typeface="Wingdings" pitchFamily="2" charset="2"/>
              <a:buChar char="Ø"/>
            </a:pPr>
            <a:r>
              <a:rPr lang="zh-CN" altLang="en-US" sz="2000" b="0">
                <a:solidFill>
                  <a:srgbClr val="000000"/>
                </a:solidFill>
                <a:latin typeface="黑体" panose="02010609060101010101" pitchFamily="49" charset="-122"/>
                <a:ea typeface="黑体" panose="02010609060101010101" pitchFamily="49" charset="-122"/>
              </a:rPr>
              <a:t>尽早地不断测试，持续集成。</a:t>
            </a:r>
            <a:endParaRPr lang="en-US" altLang="zh-CN" sz="2000" b="0">
              <a:solidFill>
                <a:srgbClr val="000000"/>
              </a:solidFill>
              <a:latin typeface="黑体" panose="02010609060101010101" pitchFamily="49" charset="-122"/>
              <a:ea typeface="黑体" panose="02010609060101010101" pitchFamily="49" charset="-122"/>
            </a:endParaRPr>
          </a:p>
          <a:p>
            <a:pPr eaLnBrk="1" hangingPunct="1">
              <a:lnSpc>
                <a:spcPct val="150000"/>
              </a:lnSpc>
              <a:buFont typeface="Wingdings" pitchFamily="2" charset="2"/>
              <a:buChar char="Ø"/>
            </a:pPr>
            <a:r>
              <a:rPr lang="zh-CN" altLang="en-US" sz="2000" b="0">
                <a:solidFill>
                  <a:srgbClr val="000000"/>
                </a:solidFill>
                <a:latin typeface="黑体" panose="02010609060101010101" pitchFamily="49" charset="-122"/>
                <a:ea typeface="黑体" panose="02010609060101010101" pitchFamily="49" charset="-122"/>
              </a:rPr>
              <a:t>逐渐地建立测试自动化。</a:t>
            </a:r>
            <a:endParaRPr lang="en-US" altLang="zh-CN" sz="2000" b="0">
              <a:solidFill>
                <a:srgbClr val="000000"/>
              </a:solidFill>
              <a:latin typeface="黑体" panose="02010609060101010101" pitchFamily="49" charset="-122"/>
              <a:ea typeface="黑体" panose="02010609060101010101" pitchFamily="49" charset="-122"/>
            </a:endParaRP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CDD0CDBB-8914-1944-8FF1-3C08D2A44A35}"/>
              </a:ext>
            </a:extLst>
          </p:cNvPr>
          <p:cNvSpPr>
            <a:spLocks noChangeArrowheads="1"/>
          </p:cNvSpPr>
          <p:nvPr/>
        </p:nvSpPr>
        <p:spPr bwMode="auto">
          <a:xfrm>
            <a:off x="1219200" y="4876800"/>
            <a:ext cx="6553200" cy="1371600"/>
          </a:xfrm>
          <a:prstGeom prst="rect">
            <a:avLst/>
          </a:prstGeom>
          <a:gradFill rotWithShape="1">
            <a:gsLst>
              <a:gs pos="0">
                <a:srgbClr val="222222"/>
              </a:gs>
              <a:gs pos="100000">
                <a:srgbClr val="777777"/>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777777"/>
            </a:extrusionClr>
            <a:contourClr>
              <a:srgbClr val="222222"/>
            </a:contourClr>
          </a:sp3d>
        </p:spPr>
        <p:txBody>
          <a:bodyPr wrap="none" lIns="92301" tIns="46150" rIns="92301" bIns="46150" anchor="ctr">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45059" name="Rectangle 3">
            <a:extLst>
              <a:ext uri="{FF2B5EF4-FFF2-40B4-BE49-F238E27FC236}">
                <a16:creationId xmlns:a16="http://schemas.microsoft.com/office/drawing/2014/main" id="{65CFFD61-F82E-9C4F-930D-F39D1AF08538}"/>
              </a:ext>
            </a:extLst>
          </p:cNvPr>
          <p:cNvSpPr>
            <a:spLocks noGrp="1" noChangeArrowheads="1"/>
          </p:cNvSpPr>
          <p:nvPr>
            <p:ph type="title"/>
          </p:nvPr>
        </p:nvSpPr>
        <p:spPr bwMode="auto">
          <a:xfrm>
            <a:off x="76200" y="87288"/>
            <a:ext cx="8999538"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609600" indent="-609600" algn="ctr" eaLnBrk="1" hangingPunct="1"/>
            <a:r>
              <a:rPr lang="zh-CN" altLang="en-US" dirty="0">
                <a:ea typeface="宋体" panose="02010600030101010101" pitchFamily="2" charset="-122"/>
              </a:rPr>
              <a:t>确保团队的产品质量</a:t>
            </a:r>
            <a:endParaRPr lang="en-US" altLang="zh-CN" dirty="0">
              <a:ea typeface="宋体" panose="02010600030101010101" pitchFamily="2" charset="-122"/>
            </a:endParaRPr>
          </a:p>
        </p:txBody>
      </p:sp>
      <p:sp>
        <p:nvSpPr>
          <p:cNvPr id="45060" name="Rectangle 4">
            <a:extLst>
              <a:ext uri="{FF2B5EF4-FFF2-40B4-BE49-F238E27FC236}">
                <a16:creationId xmlns:a16="http://schemas.microsoft.com/office/drawing/2014/main" id="{45B0973C-46FB-764F-83E5-8E3353C4C8F0}"/>
              </a:ext>
            </a:extLst>
          </p:cNvPr>
          <p:cNvSpPr>
            <a:spLocks noGrp="1" noChangeArrowheads="1"/>
          </p:cNvSpPr>
          <p:nvPr>
            <p:ph type="body" sz="half" idx="1"/>
          </p:nvPr>
        </p:nvSpPr>
        <p:spPr bwMode="auto">
          <a:xfrm>
            <a:off x="304800" y="1204913"/>
            <a:ext cx="8686800" cy="5043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Char char="u"/>
            </a:pPr>
            <a:r>
              <a:rPr lang="zh-CN" altLang="en-US" sz="2000">
                <a:latin typeface="黑体" panose="02010609060101010101" pitchFamily="49" charset="-122"/>
                <a:ea typeface="黑体" panose="02010609060101010101" pitchFamily="49" charset="-122"/>
              </a:rPr>
              <a:t>确保优质产品不是简单的满足要求，或是生产一种满足用户需要和期望的产品。</a:t>
            </a:r>
            <a:br>
              <a:rPr lang="en-US" altLang="zh-CN" sz="2000">
                <a:latin typeface="黑体" panose="02010609060101010101" pitchFamily="49" charset="-122"/>
                <a:ea typeface="黑体" panose="02010609060101010101" pitchFamily="49" charset="-122"/>
              </a:rPr>
            </a:br>
            <a:endParaRPr lang="en-US" altLang="zh-CN" sz="2000">
              <a:latin typeface="黑体" panose="02010609060101010101" pitchFamily="49" charset="-122"/>
              <a:ea typeface="黑体" panose="02010609060101010101" pitchFamily="49" charset="-122"/>
            </a:endParaRPr>
          </a:p>
          <a:p>
            <a:pPr eaLnBrk="1" hangingPunct="1">
              <a:buFont typeface="Wingdings" pitchFamily="2" charset="2"/>
              <a:buChar char="u"/>
            </a:pPr>
            <a:r>
              <a:rPr lang="zh-CN" altLang="en-US" sz="2000">
                <a:latin typeface="黑体" panose="02010609060101010101" pitchFamily="49" charset="-122"/>
                <a:ea typeface="黑体" panose="02010609060101010101" pitchFamily="49" charset="-122"/>
              </a:rPr>
              <a:t>达到质量还应包括：</a:t>
            </a:r>
            <a:endParaRPr lang="en-US" altLang="zh-CN" sz="2000">
              <a:latin typeface="黑体" panose="02010609060101010101" pitchFamily="49" charset="-122"/>
              <a:ea typeface="黑体" panose="02010609060101010101" pitchFamily="49" charset="-122"/>
            </a:endParaRPr>
          </a:p>
          <a:p>
            <a:pPr lvl="1" eaLnBrk="1" hangingPunct="1">
              <a:buFont typeface="Wingdings" pitchFamily="2" charset="2"/>
              <a:buChar char="Ø"/>
            </a:pPr>
            <a:r>
              <a:rPr lang="zh-CN" altLang="en-US" sz="2000">
                <a:latin typeface="黑体" panose="02010609060101010101" pitchFamily="49" charset="-122"/>
                <a:ea typeface="黑体" panose="02010609060101010101" pitchFamily="49" charset="-122"/>
              </a:rPr>
              <a:t>确定展示其达标的</a:t>
            </a:r>
            <a:r>
              <a:rPr lang="zh-CN" altLang="en-US" sz="2000">
                <a:solidFill>
                  <a:srgbClr val="FF0000"/>
                </a:solidFill>
                <a:latin typeface="黑体" panose="02010609060101010101" pitchFamily="49" charset="-122"/>
                <a:ea typeface="黑体" panose="02010609060101010101" pitchFamily="49" charset="-122"/>
              </a:rPr>
              <a:t>度量和标准</a:t>
            </a:r>
            <a:r>
              <a:rPr lang="en-US" altLang="zh-CN" sz="2000">
                <a:solidFill>
                  <a:srgbClr val="FF0000"/>
                </a:solidFill>
                <a:latin typeface="黑体" panose="02010609060101010101" pitchFamily="49" charset="-122"/>
                <a:ea typeface="黑体" panose="02010609060101010101" pitchFamily="49" charset="-122"/>
              </a:rPr>
              <a:t> </a:t>
            </a:r>
          </a:p>
          <a:p>
            <a:pPr lvl="1" eaLnBrk="1" hangingPunct="1">
              <a:buFont typeface="Wingdings" pitchFamily="2" charset="2"/>
              <a:buChar char="Ø"/>
            </a:pPr>
            <a:r>
              <a:rPr lang="zh-CN" altLang="en-US" sz="2000">
                <a:latin typeface="黑体" panose="02010609060101010101" pitchFamily="49" charset="-122"/>
                <a:ea typeface="黑体" panose="02010609060101010101" pitchFamily="49" charset="-122"/>
              </a:rPr>
              <a:t>这一</a:t>
            </a:r>
            <a:r>
              <a:rPr lang="zh-CN" altLang="en-US" sz="2000">
                <a:solidFill>
                  <a:srgbClr val="FF0000"/>
                </a:solidFill>
                <a:latin typeface="黑体" panose="02010609060101010101" pitchFamily="49" charset="-122"/>
                <a:ea typeface="黑体" panose="02010609060101010101" pitchFamily="49" charset="-122"/>
              </a:rPr>
              <a:t>过程</a:t>
            </a:r>
            <a:r>
              <a:rPr lang="zh-CN" altLang="en-US" sz="2000">
                <a:latin typeface="黑体" panose="02010609060101010101" pitchFamily="49" charset="-122"/>
                <a:ea typeface="黑体" panose="02010609060101010101" pitchFamily="49" charset="-122"/>
              </a:rPr>
              <a:t>的实现：</a:t>
            </a:r>
            <a:endParaRPr lang="en-US" altLang="zh-CN" sz="2000">
              <a:latin typeface="黑体" panose="02010609060101010101" pitchFamily="49" charset="-122"/>
              <a:ea typeface="黑体" panose="02010609060101010101" pitchFamily="49" charset="-122"/>
            </a:endParaRPr>
          </a:p>
          <a:p>
            <a:pPr lvl="2" eaLnBrk="1" hangingPunct="1">
              <a:buFont typeface="Wingdings" pitchFamily="2" charset="2"/>
              <a:buChar char="ü"/>
            </a:pPr>
            <a:r>
              <a:rPr lang="zh-CN" altLang="en-US">
                <a:latin typeface="黑体" panose="02010609060101010101" pitchFamily="49" charset="-122"/>
                <a:ea typeface="黑体" panose="02010609060101010101" pitchFamily="49" charset="-122"/>
              </a:rPr>
              <a:t>确保产品达到期望的质量水平</a:t>
            </a:r>
            <a:r>
              <a:rPr lang="en-US" altLang="zh-CN">
                <a:latin typeface="黑体" panose="02010609060101010101" pitchFamily="49" charset="-122"/>
                <a:ea typeface="黑体" panose="02010609060101010101" pitchFamily="49" charset="-122"/>
              </a:rPr>
              <a:t> </a:t>
            </a:r>
          </a:p>
          <a:p>
            <a:pPr lvl="2" eaLnBrk="1" hangingPunct="1">
              <a:buFont typeface="Wingdings" pitchFamily="2" charset="2"/>
              <a:buChar char="ü"/>
            </a:pPr>
            <a:r>
              <a:rPr lang="zh-CN" altLang="en-US">
                <a:latin typeface="黑体" panose="02010609060101010101" pitchFamily="49" charset="-122"/>
                <a:ea typeface="黑体" panose="02010609060101010101" pitchFamily="49" charset="-122"/>
              </a:rPr>
              <a:t>可以被重复和管理</a:t>
            </a:r>
            <a:r>
              <a:rPr lang="en-US" altLang="zh-CN" sz="2400">
                <a:latin typeface="黑体" panose="02010609060101010101" pitchFamily="49" charset="-122"/>
                <a:ea typeface="黑体" panose="02010609060101010101" pitchFamily="49" charset="-122"/>
              </a:rPr>
              <a:t> </a:t>
            </a:r>
          </a:p>
          <a:p>
            <a:pPr eaLnBrk="1" hangingPunct="1">
              <a:buFont typeface="Wingdings" pitchFamily="2" charset="2"/>
              <a:buNone/>
            </a:pPr>
            <a:endParaRPr lang="en-US" altLang="zh-CN" sz="2400">
              <a:latin typeface="黑体" panose="02010609060101010101" pitchFamily="49" charset="-122"/>
              <a:ea typeface="黑体" panose="02010609060101010101" pitchFamily="49" charset="-122"/>
            </a:endParaRPr>
          </a:p>
        </p:txBody>
      </p:sp>
      <p:sp>
        <p:nvSpPr>
          <p:cNvPr id="45061" name="Text Box 5">
            <a:extLst>
              <a:ext uri="{FF2B5EF4-FFF2-40B4-BE49-F238E27FC236}">
                <a16:creationId xmlns:a16="http://schemas.microsoft.com/office/drawing/2014/main" id="{166EDA84-1079-5445-8EB9-08CCB0A7FBB3}"/>
              </a:ext>
            </a:extLst>
          </p:cNvPr>
          <p:cNvSpPr txBox="1">
            <a:spLocks noChangeArrowheads="1"/>
          </p:cNvSpPr>
          <p:nvPr/>
        </p:nvSpPr>
        <p:spPr bwMode="white">
          <a:xfrm>
            <a:off x="1371600" y="5105400"/>
            <a:ext cx="4419600"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1" tIns="46150" rIns="92301" bIns="4615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90000"/>
              </a:lnSpc>
              <a:spcBef>
                <a:spcPct val="30000"/>
              </a:spcBef>
              <a:buClr>
                <a:srgbClr val="FFFF99"/>
              </a:buClr>
              <a:buFont typeface="Wingdings" pitchFamily="2" charset="2"/>
              <a:buNone/>
            </a:pPr>
            <a:r>
              <a:rPr lang="zh-CN" altLang="en-US" sz="2400">
                <a:solidFill>
                  <a:srgbClr val="FFFF00"/>
                </a:solidFill>
                <a:latin typeface="Arial" panose="020B0604020202020204" pitchFamily="34" charset="0"/>
              </a:rPr>
              <a:t>当经历一个质量问题时，每一个团队成员都应积极参与</a:t>
            </a:r>
            <a:r>
              <a:rPr lang="zh-CN" altLang="en-US" sz="2400">
                <a:solidFill>
                  <a:schemeClr val="bg1"/>
                </a:solidFill>
                <a:latin typeface="Arial" panose="020B0604020202020204" pitchFamily="34" charset="0"/>
              </a:rPr>
              <a:t>阐述</a:t>
            </a:r>
            <a:r>
              <a:rPr lang="zh-CN" altLang="en-US" sz="2400">
                <a:solidFill>
                  <a:srgbClr val="FFFF00"/>
                </a:solidFill>
                <a:latin typeface="Arial" panose="020B0604020202020204" pitchFamily="34" charset="0"/>
              </a:rPr>
              <a:t>这个问题</a:t>
            </a:r>
            <a:r>
              <a:rPr lang="zh-CN" altLang="en-US" sz="2000" b="0">
                <a:solidFill>
                  <a:schemeClr val="tx1"/>
                </a:solidFill>
                <a:latin typeface="Arial" panose="020B0604020202020204" pitchFamily="34" charset="0"/>
              </a:rPr>
              <a:t>。</a:t>
            </a:r>
            <a:endParaRPr lang="en-US" altLang="zh-CN" sz="2000" b="0">
              <a:solidFill>
                <a:schemeClr val="tx1"/>
              </a:solidFill>
              <a:latin typeface="Arial" panose="020B0604020202020204" pitchFamily="34" charset="0"/>
            </a:endParaRPr>
          </a:p>
        </p:txBody>
      </p:sp>
      <p:pic>
        <p:nvPicPr>
          <p:cNvPr id="45062" name="Picture 6" descr="MCPE03329A0000[1]">
            <a:extLst>
              <a:ext uri="{FF2B5EF4-FFF2-40B4-BE49-F238E27FC236}">
                <a16:creationId xmlns:a16="http://schemas.microsoft.com/office/drawing/2014/main" id="{6C3F2913-1805-B145-B408-D96BEBA167A6}"/>
              </a:ext>
            </a:extLst>
          </p:cNvPr>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bwMode="auto">
          <a:xfrm>
            <a:off x="6096000" y="5105400"/>
            <a:ext cx="1371600" cy="10429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E9390055-5237-3B4E-9536-8E4C69694A84}"/>
              </a:ext>
            </a:extLst>
          </p:cNvPr>
          <p:cNvSpPr>
            <a:spLocks noChangeArrowheads="1"/>
          </p:cNvSpPr>
          <p:nvPr/>
        </p:nvSpPr>
        <p:spPr bwMode="auto">
          <a:xfrm>
            <a:off x="1524000" y="2438400"/>
            <a:ext cx="6096000" cy="3957638"/>
          </a:xfrm>
          <a:prstGeom prst="rect">
            <a:avLst/>
          </a:prstGeom>
          <a:gradFill rotWithShape="1">
            <a:gsLst>
              <a:gs pos="0">
                <a:srgbClr val="777777"/>
              </a:gs>
              <a:gs pos="100000">
                <a:srgbClr val="1B1B1B"/>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777777"/>
            </a:extrusionClr>
            <a:contourClr>
              <a:srgbClr val="777777"/>
            </a:contourClr>
          </a:sp3d>
        </p:spPr>
        <p:txBody>
          <a:bodyPr wrap="none" lIns="92301" tIns="46150" rIns="92301" bIns="46150" anchor="ctr">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46083" name="Rectangle 3">
            <a:extLst>
              <a:ext uri="{FF2B5EF4-FFF2-40B4-BE49-F238E27FC236}">
                <a16:creationId xmlns:a16="http://schemas.microsoft.com/office/drawing/2014/main" id="{B41A5ACF-8504-B643-9D1C-5193D0ED6075}"/>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dirty="0">
                <a:ea typeface="宋体" panose="02010600030101010101" pitchFamily="2" charset="-122"/>
              </a:rPr>
              <a:t>尽早地持续测试</a:t>
            </a:r>
            <a:endParaRPr lang="en-US" altLang="zh-CN" dirty="0">
              <a:ea typeface="宋体" panose="02010600030101010101" pitchFamily="2" charset="-122"/>
            </a:endParaRPr>
          </a:p>
        </p:txBody>
      </p:sp>
      <p:sp>
        <p:nvSpPr>
          <p:cNvPr id="46084" name="Rectangle 4">
            <a:extLst>
              <a:ext uri="{FF2B5EF4-FFF2-40B4-BE49-F238E27FC236}">
                <a16:creationId xmlns:a16="http://schemas.microsoft.com/office/drawing/2014/main" id="{928E95D0-8D71-2A44-AE2A-22078238653C}"/>
              </a:ext>
            </a:extLst>
          </p:cNvPr>
          <p:cNvSpPr>
            <a:spLocks noGrp="1" noChangeArrowheads="1"/>
          </p:cNvSpPr>
          <p:nvPr>
            <p:ph type="body" sz="half" idx="1"/>
          </p:nvPr>
        </p:nvSpPr>
        <p:spPr bwMode="auto">
          <a:xfrm>
            <a:off x="295275" y="1104900"/>
            <a:ext cx="8553450" cy="2667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Char char="Ø"/>
            </a:pPr>
            <a:r>
              <a:rPr lang="zh-CN" altLang="en-US" sz="2000">
                <a:latin typeface="黑体" panose="02010609060101010101" pitchFamily="49" charset="-122"/>
              </a:rPr>
              <a:t>尽早的测试并且扩展到每一次迭代中。</a:t>
            </a:r>
            <a:endParaRPr lang="en-US" altLang="zh-CN" sz="2000">
              <a:latin typeface="黑体" panose="02010609060101010101" pitchFamily="49" charset="-122"/>
            </a:endParaRPr>
          </a:p>
          <a:p>
            <a:pPr eaLnBrk="1" hangingPunct="1">
              <a:buFont typeface="Wingdings" pitchFamily="2" charset="2"/>
              <a:buChar char="Ø"/>
            </a:pPr>
            <a:r>
              <a:rPr lang="zh-CN" altLang="en-US" sz="2000">
                <a:latin typeface="黑体" panose="02010609060101010101" pitchFamily="49" charset="-122"/>
              </a:rPr>
              <a:t>每次迭代中软件开发要在它构建的时候就进行测试。</a:t>
            </a:r>
            <a:endParaRPr lang="en-US" altLang="zh-CN" sz="2000">
              <a:latin typeface="黑体" panose="02010609060101010101" pitchFamily="49" charset="-122"/>
            </a:endParaRPr>
          </a:p>
          <a:p>
            <a:pPr eaLnBrk="1" hangingPunct="1">
              <a:buFont typeface="Wingdings" pitchFamily="2" charset="2"/>
              <a:buChar char="Ø"/>
            </a:pPr>
            <a:r>
              <a:rPr lang="zh-CN" altLang="en-US" sz="2000">
                <a:latin typeface="黑体" panose="02010609060101010101" pitchFamily="49" charset="-122"/>
              </a:rPr>
              <a:t>回归测试确保没有引入新的缺陷。</a:t>
            </a:r>
            <a:endParaRPr lang="en-US" altLang="zh-CN" sz="2000">
              <a:latin typeface="黑体" panose="02010609060101010101" pitchFamily="49" charset="-122"/>
            </a:endParaRPr>
          </a:p>
          <a:p>
            <a:pPr eaLnBrk="1" hangingPunct="1"/>
            <a:endParaRPr lang="en-US" altLang="zh-CN" sz="2000">
              <a:latin typeface="黑体" panose="02010609060101010101" pitchFamily="49" charset="-122"/>
            </a:endParaRPr>
          </a:p>
        </p:txBody>
      </p:sp>
      <p:pic>
        <p:nvPicPr>
          <p:cNvPr id="46085" name="Picture 5" descr="Iterative development enables early testing. Software developed in each iteration is tested as it is built. Regression testing ensures that new defects are not introduced as new iterations add functionality.">
            <a:extLst>
              <a:ext uri="{FF2B5EF4-FFF2-40B4-BE49-F238E27FC236}">
                <a16:creationId xmlns:a16="http://schemas.microsoft.com/office/drawing/2014/main" id="{6383B077-1573-7845-9850-79E89906DEE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600200" y="2514600"/>
            <a:ext cx="5943600" cy="3802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6">
            <a:extLst>
              <a:ext uri="{FF2B5EF4-FFF2-40B4-BE49-F238E27FC236}">
                <a16:creationId xmlns:a16="http://schemas.microsoft.com/office/drawing/2014/main" id="{7327F203-FFBB-5B4E-8012-04B3E414F6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2205038"/>
            <a:ext cx="71818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0F9A6C27-D44E-774D-9356-A094E9AABB9F}"/>
              </a:ext>
            </a:extLst>
          </p:cNvPr>
          <p:cNvSpPr>
            <a:spLocks noChangeArrowheads="1"/>
          </p:cNvSpPr>
          <p:nvPr/>
        </p:nvSpPr>
        <p:spPr bwMode="invGray">
          <a:xfrm>
            <a:off x="533400" y="5029200"/>
            <a:ext cx="8153400" cy="914400"/>
          </a:xfrm>
          <a:prstGeom prst="rect">
            <a:avLst/>
          </a:prstGeom>
          <a:gradFill rotWithShape="1">
            <a:gsLst>
              <a:gs pos="0">
                <a:srgbClr val="222222"/>
              </a:gs>
              <a:gs pos="100000">
                <a:srgbClr val="777777"/>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777777"/>
            </a:extrusionClr>
            <a:contourClr>
              <a:srgbClr val="222222"/>
            </a:contourClr>
          </a:sp3d>
        </p:spPr>
        <p:txBody>
          <a:bodyPr wrap="none" lIns="92301" tIns="46150" rIns="92301" bIns="46150" anchor="ctr">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47107" name="Rectangle 3">
            <a:extLst>
              <a:ext uri="{FF2B5EF4-FFF2-40B4-BE49-F238E27FC236}">
                <a16:creationId xmlns:a16="http://schemas.microsoft.com/office/drawing/2014/main" id="{D7D05E3B-3155-BD44-A72A-C008F0D61B9F}"/>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dirty="0">
                <a:ea typeface="宋体" panose="02010600030101010101" pitchFamily="2" charset="-122"/>
              </a:rPr>
              <a:t>逐步建立测试自动化</a:t>
            </a:r>
            <a:endParaRPr lang="en-US" altLang="zh-CN" dirty="0">
              <a:ea typeface="宋体" panose="02010600030101010101" pitchFamily="2" charset="-122"/>
            </a:endParaRPr>
          </a:p>
        </p:txBody>
      </p:sp>
      <p:sp>
        <p:nvSpPr>
          <p:cNvPr id="39940" name="Rectangle 4">
            <a:extLst>
              <a:ext uri="{FF2B5EF4-FFF2-40B4-BE49-F238E27FC236}">
                <a16:creationId xmlns:a16="http://schemas.microsoft.com/office/drawing/2014/main" id="{B1EE401A-FB81-D742-BB06-8A2A5B609219}"/>
              </a:ext>
            </a:extLst>
          </p:cNvPr>
          <p:cNvSpPr>
            <a:spLocks noGrp="1" noChangeArrowheads="1"/>
          </p:cNvSpPr>
          <p:nvPr>
            <p:ph type="body" sz="half" idx="1"/>
          </p:nvPr>
        </p:nvSpPr>
        <p:spPr>
          <a:xfrm>
            <a:off x="322263" y="1341438"/>
            <a:ext cx="8839200" cy="5334000"/>
          </a:xfrm>
        </p:spPr>
        <p:txBody>
          <a:bodyPr vert="horz" wrap="square" lIns="91440" tIns="45720" rIns="91440" bIns="45720" numCol="1" anchor="t" anchorCtr="0" compatLnSpc="1">
            <a:prstTxWarp prst="textNoShape">
              <a:avLst/>
            </a:prstTxWarp>
          </a:bodyPr>
          <a:lstStyle/>
          <a:p>
            <a:pPr eaLnBrk="1" hangingPunct="1">
              <a:lnSpc>
                <a:spcPct val="90000"/>
              </a:lnSpc>
            </a:pPr>
            <a:r>
              <a:rPr lang="zh-CN" altLang="en-US" sz="2400" dirty="0">
                <a:solidFill>
                  <a:srgbClr val="FF0000"/>
                </a:solidFill>
                <a:latin typeface="黑体" panose="02010609060101010101" pitchFamily="49" charset="-122"/>
              </a:rPr>
              <a:t>逐步建立测试自动化的目的：</a:t>
            </a:r>
            <a:endParaRPr lang="en-US" altLang="zh-CN" sz="2400" dirty="0">
              <a:solidFill>
                <a:srgbClr val="FF0000"/>
              </a:solidFill>
              <a:latin typeface="黑体" panose="02010609060101010101" pitchFamily="49" charset="-122"/>
            </a:endParaRPr>
          </a:p>
          <a:p>
            <a:pPr lvl="1" eaLnBrk="1" hangingPunct="1">
              <a:lnSpc>
                <a:spcPct val="90000"/>
              </a:lnSpc>
              <a:buFont typeface="Wingdings" pitchFamily="2" charset="2"/>
              <a:buChar char="Ø"/>
            </a:pPr>
            <a:r>
              <a:rPr lang="zh-CN" altLang="en-US" dirty="0">
                <a:latin typeface="黑体" panose="02010609060101010101" pitchFamily="49" charset="-122"/>
              </a:rPr>
              <a:t>早期发现缺陷</a:t>
            </a:r>
            <a:endParaRPr lang="en-US" altLang="zh-CN" dirty="0">
              <a:latin typeface="黑体" panose="02010609060101010101" pitchFamily="49" charset="-122"/>
            </a:endParaRPr>
          </a:p>
          <a:p>
            <a:pPr lvl="1" eaLnBrk="1" hangingPunct="1">
              <a:lnSpc>
                <a:spcPct val="90000"/>
              </a:lnSpc>
              <a:buFont typeface="Wingdings" pitchFamily="2" charset="2"/>
              <a:buChar char="Ø"/>
            </a:pPr>
            <a:r>
              <a:rPr lang="zh-CN" altLang="en-US" dirty="0">
                <a:latin typeface="黑体" panose="02010609060101010101" pitchFamily="49" charset="-122"/>
              </a:rPr>
              <a:t>使前期投资最小化</a:t>
            </a:r>
            <a:r>
              <a:rPr lang="en-US" altLang="zh-CN" dirty="0">
                <a:latin typeface="黑体" panose="02010609060101010101" pitchFamily="49" charset="-122"/>
              </a:rPr>
              <a:t> </a:t>
            </a:r>
          </a:p>
          <a:p>
            <a:pPr eaLnBrk="1" hangingPunct="1">
              <a:lnSpc>
                <a:spcPct val="90000"/>
              </a:lnSpc>
            </a:pPr>
            <a:r>
              <a:rPr lang="zh-CN" altLang="en-US" sz="2400" dirty="0">
                <a:solidFill>
                  <a:srgbClr val="FF0000"/>
                </a:solidFill>
                <a:latin typeface="黑体" panose="02010609060101010101" pitchFamily="49" charset="-122"/>
              </a:rPr>
              <a:t>从设计模型中产生测试代码：</a:t>
            </a:r>
            <a:r>
              <a:rPr lang="en-US" altLang="zh-CN" sz="2400" dirty="0">
                <a:solidFill>
                  <a:srgbClr val="FF0000"/>
                </a:solidFill>
                <a:latin typeface="黑体" panose="02010609060101010101" pitchFamily="49" charset="-122"/>
              </a:rPr>
              <a:t> </a:t>
            </a:r>
          </a:p>
          <a:p>
            <a:pPr lvl="1" eaLnBrk="1" hangingPunct="1">
              <a:lnSpc>
                <a:spcPct val="90000"/>
              </a:lnSpc>
              <a:buFont typeface="Wingdings" pitchFamily="2" charset="2"/>
              <a:buChar char="Ø"/>
            </a:pPr>
            <a:r>
              <a:rPr lang="zh-CN" altLang="en-US" dirty="0">
                <a:latin typeface="黑体" panose="02010609060101010101" pitchFamily="49" charset="-122"/>
              </a:rPr>
              <a:t>节省时间</a:t>
            </a:r>
            <a:endParaRPr lang="en-US" altLang="zh-CN" dirty="0">
              <a:latin typeface="黑体" panose="02010609060101010101" pitchFamily="49" charset="-122"/>
            </a:endParaRPr>
          </a:p>
          <a:p>
            <a:pPr lvl="1" eaLnBrk="1" hangingPunct="1">
              <a:lnSpc>
                <a:spcPct val="90000"/>
              </a:lnSpc>
              <a:buFont typeface="Wingdings" pitchFamily="2" charset="2"/>
              <a:buChar char="Ø"/>
            </a:pPr>
            <a:r>
              <a:rPr lang="zh-CN" altLang="en-US" dirty="0">
                <a:latin typeface="黑体" panose="02010609060101010101" pitchFamily="49" charset="-122"/>
              </a:rPr>
              <a:t>为早期测试提供支持</a:t>
            </a:r>
            <a:endParaRPr lang="en-US" altLang="zh-CN" dirty="0">
              <a:latin typeface="黑体" panose="02010609060101010101" pitchFamily="49" charset="-122"/>
            </a:endParaRPr>
          </a:p>
          <a:p>
            <a:pPr lvl="1" eaLnBrk="1" hangingPunct="1">
              <a:lnSpc>
                <a:spcPct val="90000"/>
              </a:lnSpc>
              <a:buFont typeface="Wingdings" pitchFamily="2" charset="2"/>
              <a:buChar char="Ø"/>
            </a:pPr>
            <a:r>
              <a:rPr lang="zh-CN" altLang="en-US" dirty="0">
                <a:latin typeface="黑体" panose="02010609060101010101" pitchFamily="49" charset="-122"/>
              </a:rPr>
              <a:t>通过减少测试软件中的缺陷提高测试质量</a:t>
            </a:r>
            <a:endParaRPr lang="en-US" altLang="zh-CN" dirty="0">
              <a:latin typeface="黑体" panose="02010609060101010101" pitchFamily="49" charset="-122"/>
            </a:endParaRPr>
          </a:p>
          <a:p>
            <a:pPr lvl="1" eaLnBrk="1" hangingPunct="1">
              <a:lnSpc>
                <a:spcPct val="90000"/>
              </a:lnSpc>
            </a:pPr>
            <a:endParaRPr lang="en-US" altLang="zh-CN" dirty="0">
              <a:latin typeface="黑体" panose="02010609060101010101" pitchFamily="49" charset="-122"/>
            </a:endParaRPr>
          </a:p>
          <a:p>
            <a:pPr lvl="1" eaLnBrk="1" hangingPunct="1">
              <a:lnSpc>
                <a:spcPct val="90000"/>
              </a:lnSpc>
              <a:buFont typeface="Wingdings" pitchFamily="2" charset="2"/>
              <a:buNone/>
            </a:pPr>
            <a:endParaRPr lang="en-US" altLang="zh-CN" dirty="0">
              <a:latin typeface="黑体" panose="02010609060101010101" pitchFamily="49" charset="-122"/>
            </a:endParaRPr>
          </a:p>
          <a:p>
            <a:pPr eaLnBrk="1" hangingPunct="1">
              <a:lnSpc>
                <a:spcPct val="90000"/>
              </a:lnSpc>
              <a:buFont typeface="Wingdings" pitchFamily="2" charset="2"/>
              <a:buNone/>
            </a:pPr>
            <a:r>
              <a:rPr lang="en-US" altLang="zh-CN" sz="2400" dirty="0">
                <a:latin typeface="黑体" panose="02010609060101010101" pitchFamily="49" charset="-122"/>
              </a:rPr>
              <a:t>	</a:t>
            </a:r>
            <a:endParaRPr lang="en-US" altLang="zh-CN" sz="2400" dirty="0">
              <a:solidFill>
                <a:srgbClr val="82A1E0"/>
              </a:solidFill>
              <a:latin typeface="黑体" panose="02010609060101010101" pitchFamily="49" charset="-122"/>
            </a:endParaRPr>
          </a:p>
          <a:p>
            <a:pPr eaLnBrk="1" hangingPunct="1">
              <a:lnSpc>
                <a:spcPct val="90000"/>
              </a:lnSpc>
              <a:buFont typeface="Wingdings" pitchFamily="2" charset="2"/>
              <a:buNone/>
            </a:pPr>
            <a:r>
              <a:rPr lang="en-US" altLang="zh-CN" sz="2400" dirty="0">
                <a:solidFill>
                  <a:srgbClr val="82A1E0"/>
                </a:solidFill>
                <a:latin typeface="黑体" panose="02010609060101010101" pitchFamily="49" charset="-122"/>
              </a:rPr>
              <a:t>	</a:t>
            </a:r>
            <a:r>
              <a:rPr lang="zh-CN" altLang="en-US" sz="2400" b="1" dirty="0">
                <a:solidFill>
                  <a:schemeClr val="bg1"/>
                </a:solidFill>
                <a:latin typeface="黑体" panose="02010609060101010101" pitchFamily="49" charset="-122"/>
              </a:rPr>
              <a:t>正确的设计决策可以很大程度上提高自动化测试能力</a:t>
            </a:r>
            <a:endParaRPr lang="en-US" altLang="zh-CN" sz="2400" b="1" dirty="0">
              <a:solidFill>
                <a:schemeClr val="bg1"/>
              </a:solidFill>
              <a:latin typeface="黑体" panose="02010609060101010101" pitchFamily="49" charset="-122"/>
            </a:endParaRPr>
          </a:p>
        </p:txBody>
      </p:sp>
      <p:pic>
        <p:nvPicPr>
          <p:cNvPr id="47109" name="Picture 5" descr="MCj01980150000[1]">
            <a:extLst>
              <a:ext uri="{FF2B5EF4-FFF2-40B4-BE49-F238E27FC236}">
                <a16:creationId xmlns:a16="http://schemas.microsoft.com/office/drawing/2014/main" id="{FC4AA8A5-E09C-364E-B423-8F6D74F1879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477000" y="914400"/>
            <a:ext cx="2422525" cy="21415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Text Box 6">
            <a:extLst>
              <a:ext uri="{FF2B5EF4-FFF2-40B4-BE49-F238E27FC236}">
                <a16:creationId xmlns:a16="http://schemas.microsoft.com/office/drawing/2014/main" id="{BD6753A1-20CD-1944-BD35-C1A7B088659C}"/>
              </a:ext>
            </a:extLst>
          </p:cNvPr>
          <p:cNvSpPr txBox="1">
            <a:spLocks noChangeArrowheads="1"/>
          </p:cNvSpPr>
          <p:nvPr/>
        </p:nvSpPr>
        <p:spPr bwMode="auto">
          <a:xfrm>
            <a:off x="693738" y="5399088"/>
            <a:ext cx="838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1" tIns="46150" rIns="92301" bIns="4615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zh-CN" sz="2000" b="0">
              <a:solidFill>
                <a:schemeClr val="tx1"/>
              </a:solidFill>
              <a:latin typeface="Arial" panose="020B0604020202020204" pitchFamily="34" charset="0"/>
            </a:endParaRP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70268BAA-3489-2047-86C8-75A062AE144A}"/>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dirty="0">
                <a:ea typeface="宋体" panose="02010600030101010101" pitchFamily="2" charset="-122"/>
              </a:rPr>
              <a:t>小结</a:t>
            </a:r>
            <a:endParaRPr lang="en-US" altLang="zh-CN" dirty="0">
              <a:ea typeface="宋体" panose="02010600030101010101" pitchFamily="2" charset="-122"/>
            </a:endParaRPr>
          </a:p>
        </p:txBody>
      </p:sp>
      <p:sp>
        <p:nvSpPr>
          <p:cNvPr id="48131" name="Rectangle 3">
            <a:extLst>
              <a:ext uri="{FF2B5EF4-FFF2-40B4-BE49-F238E27FC236}">
                <a16:creationId xmlns:a16="http://schemas.microsoft.com/office/drawing/2014/main" id="{7EE71082-98B2-7548-8BA7-C4E46BA9C880}"/>
              </a:ext>
            </a:extLst>
          </p:cNvPr>
          <p:cNvSpPr>
            <a:spLocks noGrp="1" noChangeArrowheads="1"/>
          </p:cNvSpPr>
          <p:nvPr>
            <p:ph type="body" idx="1"/>
          </p:nvPr>
        </p:nvSpPr>
        <p:spPr bwMode="auto">
          <a:xfrm>
            <a:off x="361950" y="1417638"/>
            <a:ext cx="8489950" cy="4906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Char char="u"/>
            </a:pPr>
            <a:r>
              <a:rPr lang="en-US" altLang="zh-CN" sz="2400" dirty="0">
                <a:latin typeface="黑体" panose="02010609060101010101" pitchFamily="49" charset="-122"/>
                <a:ea typeface="黑体" panose="02010609060101010101" pitchFamily="49" charset="-122"/>
              </a:rPr>
              <a:t>RUP</a:t>
            </a:r>
            <a:r>
              <a:rPr lang="zh-CN" altLang="en-US" sz="2400" dirty="0">
                <a:latin typeface="黑体" panose="02010609060101010101" pitchFamily="49" charset="-122"/>
                <a:ea typeface="黑体" panose="02010609060101010101" pitchFamily="49" charset="-122"/>
              </a:rPr>
              <a:t>是：</a:t>
            </a:r>
            <a:endParaRPr lang="en-US" altLang="zh-CN" sz="2400" dirty="0">
              <a:latin typeface="黑体" panose="02010609060101010101" pitchFamily="49" charset="-122"/>
              <a:ea typeface="黑体" panose="02010609060101010101" pitchFamily="49" charset="-122"/>
            </a:endParaRPr>
          </a:p>
          <a:p>
            <a:pPr lvl="1" eaLnBrk="1" hangingPunct="1">
              <a:buFont typeface="Wingdings" pitchFamily="2" charset="2"/>
              <a:buChar char="Ø"/>
            </a:pPr>
            <a:r>
              <a:rPr lang="zh-CN" altLang="en-US" sz="2000" dirty="0">
                <a:latin typeface="黑体" panose="02010609060101010101" pitchFamily="49" charset="-122"/>
                <a:ea typeface="黑体" panose="02010609060101010101" pitchFamily="49" charset="-122"/>
              </a:rPr>
              <a:t>用于成功开发软件的一组基本原则。</a:t>
            </a:r>
            <a:endParaRPr lang="en-US" altLang="zh-CN" sz="2000" dirty="0">
              <a:latin typeface="黑体" panose="02010609060101010101" pitchFamily="49" charset="-122"/>
              <a:ea typeface="黑体" panose="02010609060101010101" pitchFamily="49" charset="-122"/>
            </a:endParaRPr>
          </a:p>
          <a:p>
            <a:pPr lvl="1" eaLnBrk="1" hangingPunct="1">
              <a:buFont typeface="Wingdings" pitchFamily="2" charset="2"/>
              <a:buChar char="Ø"/>
            </a:pPr>
            <a:r>
              <a:rPr lang="zh-CN" altLang="en-US" sz="2000" dirty="0">
                <a:latin typeface="黑体" panose="02010609060101010101" pitchFamily="49" charset="-122"/>
                <a:ea typeface="黑体" panose="02010609060101010101" pitchFamily="49" charset="-122"/>
              </a:rPr>
              <a:t>可重用方法内容及流程构件框架</a:t>
            </a:r>
            <a:endParaRPr lang="en-US" altLang="zh-CN" sz="2000" dirty="0">
              <a:latin typeface="黑体" panose="02010609060101010101" pitchFamily="49" charset="-122"/>
              <a:ea typeface="黑体" panose="02010609060101010101" pitchFamily="49" charset="-122"/>
            </a:endParaRPr>
          </a:p>
          <a:p>
            <a:pPr lvl="1" eaLnBrk="1" hangingPunct="1">
              <a:buFont typeface="Wingdings" pitchFamily="2" charset="2"/>
              <a:buChar char="Ø"/>
            </a:pPr>
            <a:r>
              <a:rPr lang="zh-CN" altLang="en-US" sz="2000" dirty="0">
                <a:latin typeface="黑体" panose="02010609060101010101" pitchFamily="49" charset="-122"/>
                <a:ea typeface="黑体" panose="02010609060101010101" pitchFamily="49" charset="-122"/>
              </a:rPr>
              <a:t>底层方法及流程定义语言</a:t>
            </a:r>
            <a:r>
              <a:rPr lang="en-US" altLang="zh-CN" sz="2000" dirty="0">
                <a:latin typeface="黑体" panose="02010609060101010101" pitchFamily="49" charset="-122"/>
                <a:ea typeface="黑体" panose="02010609060101010101" pitchFamily="49" charset="-122"/>
              </a:rPr>
              <a:t> </a:t>
            </a:r>
          </a:p>
          <a:p>
            <a:pPr lvl="1" eaLnBrk="1" hangingPunct="1">
              <a:buFont typeface="Wingdings" pitchFamily="2" charset="2"/>
              <a:buChar char="Ø"/>
            </a:pPr>
            <a:endParaRPr lang="en-US" altLang="zh-CN" sz="2000" dirty="0">
              <a:latin typeface="黑体" panose="02010609060101010101" pitchFamily="49" charset="-122"/>
              <a:ea typeface="黑体" panose="02010609060101010101" pitchFamily="49" charset="-122"/>
            </a:endParaRPr>
          </a:p>
          <a:p>
            <a:pPr eaLnBrk="1" hangingPunct="1">
              <a:buFont typeface="Wingdings" pitchFamily="2" charset="2"/>
              <a:buChar char="u"/>
            </a:pPr>
            <a:r>
              <a:rPr lang="zh-CN" altLang="en-US" sz="2400" dirty="0">
                <a:latin typeface="黑体" panose="02010609060101010101" pitchFamily="49" charset="-122"/>
                <a:ea typeface="黑体" panose="02010609060101010101" pitchFamily="49" charset="-122"/>
              </a:rPr>
              <a:t>业务驱动开发的主要原则：</a:t>
            </a:r>
            <a:endParaRPr lang="en-US" altLang="zh-CN" sz="2400" dirty="0">
              <a:latin typeface="黑体" panose="02010609060101010101" pitchFamily="49" charset="-122"/>
              <a:ea typeface="黑体" panose="02010609060101010101" pitchFamily="49" charset="-122"/>
            </a:endParaRPr>
          </a:p>
          <a:p>
            <a:pPr lvl="1" eaLnBrk="1" hangingPunct="1">
              <a:lnSpc>
                <a:spcPct val="127000"/>
              </a:lnSpc>
              <a:buFont typeface="Wingdings" pitchFamily="2" charset="2"/>
              <a:buChar char="Ø"/>
            </a:pPr>
            <a:r>
              <a:rPr lang="zh-CN" altLang="en-US" sz="1800" dirty="0">
                <a:latin typeface="黑体" panose="02010609060101010101" pitchFamily="49" charset="-122"/>
                <a:ea typeface="黑体" panose="02010609060101010101" pitchFamily="49" charset="-122"/>
              </a:rPr>
              <a:t>调整流程</a:t>
            </a:r>
            <a:endParaRPr lang="en-US" altLang="zh-CN" sz="1800" dirty="0">
              <a:latin typeface="黑体" panose="02010609060101010101" pitchFamily="49" charset="-122"/>
              <a:ea typeface="黑体" panose="02010609060101010101" pitchFamily="49" charset="-122"/>
            </a:endParaRPr>
          </a:p>
          <a:p>
            <a:pPr lvl="1" eaLnBrk="1" hangingPunct="1">
              <a:lnSpc>
                <a:spcPct val="127000"/>
              </a:lnSpc>
              <a:buFont typeface="Wingdings" pitchFamily="2" charset="2"/>
              <a:buChar char="Ø"/>
            </a:pPr>
            <a:r>
              <a:rPr lang="zh-CN" altLang="en-US" sz="1800" dirty="0">
                <a:latin typeface="黑体" panose="02010609060101010101" pitchFamily="49" charset="-122"/>
                <a:ea typeface="黑体" panose="02010609060101010101" pitchFamily="49" charset="-122"/>
              </a:rPr>
              <a:t>平衡竞争项目干系人优先级</a:t>
            </a:r>
            <a:endParaRPr lang="en-US" altLang="zh-CN" sz="1800" dirty="0">
              <a:latin typeface="黑体" panose="02010609060101010101" pitchFamily="49" charset="-122"/>
              <a:ea typeface="黑体" panose="02010609060101010101" pitchFamily="49" charset="-122"/>
            </a:endParaRPr>
          </a:p>
          <a:p>
            <a:pPr lvl="1" eaLnBrk="1" hangingPunct="1">
              <a:lnSpc>
                <a:spcPct val="127000"/>
              </a:lnSpc>
              <a:buFont typeface="Wingdings" pitchFamily="2" charset="2"/>
              <a:buChar char="Ø"/>
            </a:pPr>
            <a:r>
              <a:rPr lang="zh-CN" altLang="en-US" sz="1800" dirty="0">
                <a:latin typeface="黑体" panose="02010609060101010101" pitchFamily="49" charset="-122"/>
                <a:ea typeface="黑体" panose="02010609060101010101" pitchFamily="49" charset="-122"/>
              </a:rPr>
              <a:t>团队协作</a:t>
            </a:r>
            <a:endParaRPr lang="en-US" altLang="zh-CN" sz="1800" dirty="0">
              <a:latin typeface="黑体" panose="02010609060101010101" pitchFamily="49" charset="-122"/>
              <a:ea typeface="黑体" panose="02010609060101010101" pitchFamily="49" charset="-122"/>
            </a:endParaRPr>
          </a:p>
          <a:p>
            <a:pPr lvl="1" eaLnBrk="1" hangingPunct="1">
              <a:lnSpc>
                <a:spcPct val="127000"/>
              </a:lnSpc>
              <a:buFont typeface="Wingdings" pitchFamily="2" charset="2"/>
              <a:buChar char="Ø"/>
            </a:pPr>
            <a:r>
              <a:rPr lang="zh-CN" altLang="en-US" sz="1800" dirty="0">
                <a:latin typeface="黑体" panose="02010609060101010101" pitchFamily="49" charset="-122"/>
                <a:ea typeface="黑体" panose="02010609060101010101" pitchFamily="49" charset="-122"/>
              </a:rPr>
              <a:t>迭代地证明值</a:t>
            </a:r>
            <a:endParaRPr lang="en-US" altLang="zh-CN" sz="1800" dirty="0">
              <a:latin typeface="黑体" panose="02010609060101010101" pitchFamily="49" charset="-122"/>
              <a:ea typeface="黑体" panose="02010609060101010101" pitchFamily="49" charset="-122"/>
            </a:endParaRPr>
          </a:p>
          <a:p>
            <a:pPr lvl="1" eaLnBrk="1" hangingPunct="1">
              <a:lnSpc>
                <a:spcPct val="127000"/>
              </a:lnSpc>
              <a:buFont typeface="Wingdings" pitchFamily="2" charset="2"/>
              <a:buChar char="Ø"/>
            </a:pPr>
            <a:r>
              <a:rPr lang="zh-CN" altLang="en-US" sz="1800" dirty="0">
                <a:latin typeface="黑体" panose="02010609060101010101" pitchFamily="49" charset="-122"/>
                <a:ea typeface="黑体" panose="02010609060101010101" pitchFamily="49" charset="-122"/>
              </a:rPr>
              <a:t>提升抽象级别</a:t>
            </a:r>
            <a:endParaRPr lang="en-US" altLang="zh-CN" sz="1800" dirty="0">
              <a:latin typeface="黑体" panose="02010609060101010101" pitchFamily="49" charset="-122"/>
              <a:ea typeface="黑体" panose="02010609060101010101" pitchFamily="49" charset="-122"/>
            </a:endParaRPr>
          </a:p>
          <a:p>
            <a:pPr lvl="1" eaLnBrk="1" hangingPunct="1">
              <a:buFont typeface="Wingdings" pitchFamily="2" charset="2"/>
              <a:buChar char="Ø"/>
            </a:pPr>
            <a:r>
              <a:rPr lang="zh-CN" altLang="en-US" sz="1800" dirty="0">
                <a:latin typeface="黑体" panose="02010609060101010101" pitchFamily="49" charset="-122"/>
                <a:ea typeface="黑体" panose="02010609060101010101" pitchFamily="49" charset="-122"/>
              </a:rPr>
              <a:t>持续关注质量</a:t>
            </a:r>
            <a:endParaRPr lang="en-US" altLang="zh-CN" sz="1800" dirty="0">
              <a:latin typeface="黑体" panose="02010609060101010101" pitchFamily="49" charset="-122"/>
              <a:ea typeface="黑体" panose="02010609060101010101" pitchFamily="49" charset="-122"/>
            </a:endParaRP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组合 4133">
            <a:extLst>
              <a:ext uri="{FF2B5EF4-FFF2-40B4-BE49-F238E27FC236}">
                <a16:creationId xmlns:a16="http://schemas.microsoft.com/office/drawing/2014/main" id="{50EE45E3-452D-804F-9408-69AEB6CEE40C}"/>
              </a:ext>
            </a:extLst>
          </p:cNvPr>
          <p:cNvGrpSpPr>
            <a:grpSpLocks/>
          </p:cNvGrpSpPr>
          <p:nvPr/>
        </p:nvGrpSpPr>
        <p:grpSpPr bwMode="auto">
          <a:xfrm>
            <a:off x="762000" y="1752600"/>
            <a:ext cx="7407275" cy="703263"/>
            <a:chOff x="762000" y="1752600"/>
            <a:chExt cx="7407275" cy="703130"/>
          </a:xfrm>
        </p:grpSpPr>
        <p:sp>
          <p:nvSpPr>
            <p:cNvPr id="144" name="AutoShape 11">
              <a:extLst>
                <a:ext uri="{FF2B5EF4-FFF2-40B4-BE49-F238E27FC236}">
                  <a16:creationId xmlns:a16="http://schemas.microsoft.com/office/drawing/2014/main" id="{6D018A2D-DC2F-F343-8998-7356B0EFE7D1}"/>
                </a:ext>
              </a:extLst>
            </p:cNvPr>
            <p:cNvSpPr>
              <a:spLocks noChangeArrowheads="1"/>
            </p:cNvSpPr>
            <p:nvPr/>
          </p:nvSpPr>
          <p:spPr bwMode="gray">
            <a:xfrm>
              <a:off x="2838450" y="1768472"/>
              <a:ext cx="5330825" cy="687258"/>
            </a:xfrm>
            <a:prstGeom prst="roundRect">
              <a:avLst>
                <a:gd name="adj" fmla="val 11505"/>
              </a:avLst>
            </a:prstGeom>
            <a:solidFill>
              <a:srgbClr val="333399">
                <a:alpha val="50000"/>
              </a:srgbClr>
            </a:solidFill>
            <a:ln>
              <a:noFill/>
            </a:ln>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grpSp>
          <p:nvGrpSpPr>
            <p:cNvPr id="49180" name="Group 12">
              <a:extLst>
                <a:ext uri="{FF2B5EF4-FFF2-40B4-BE49-F238E27FC236}">
                  <a16:creationId xmlns:a16="http://schemas.microsoft.com/office/drawing/2014/main" id="{6373DCB1-F469-B947-8C4A-203FE92767C6}"/>
                </a:ext>
              </a:extLst>
            </p:cNvPr>
            <p:cNvGrpSpPr>
              <a:grpSpLocks/>
            </p:cNvGrpSpPr>
            <p:nvPr/>
          </p:nvGrpSpPr>
          <p:grpSpPr bwMode="auto">
            <a:xfrm>
              <a:off x="762000" y="1752600"/>
              <a:ext cx="2606675" cy="687388"/>
              <a:chOff x="378" y="1065"/>
              <a:chExt cx="1785" cy="433"/>
            </a:xfrm>
          </p:grpSpPr>
          <p:sp>
            <p:nvSpPr>
              <p:cNvPr id="146" name="AutoShape 13">
                <a:extLst>
                  <a:ext uri="{FF2B5EF4-FFF2-40B4-BE49-F238E27FC236}">
                    <a16:creationId xmlns:a16="http://schemas.microsoft.com/office/drawing/2014/main" id="{B73BAFDE-AE23-324B-A2E1-747FADCC476E}"/>
                  </a:ext>
                </a:extLst>
              </p:cNvPr>
              <p:cNvSpPr>
                <a:spLocks noChangeArrowheads="1"/>
              </p:cNvSpPr>
              <p:nvPr/>
            </p:nvSpPr>
            <p:spPr bwMode="gray">
              <a:xfrm>
                <a:off x="1921" y="1152"/>
                <a:ext cx="242" cy="240"/>
              </a:xfrm>
              <a:prstGeom prst="rightArrow">
                <a:avLst>
                  <a:gd name="adj1" fmla="val 50000"/>
                  <a:gd name="adj2" fmla="val 59422"/>
                </a:avLst>
              </a:prstGeom>
              <a:solidFill>
                <a:srgbClr val="F8F8F8"/>
              </a:solidFill>
              <a:ln w="9525">
                <a:noFill/>
                <a:miter lim="800000"/>
                <a:headEnd/>
                <a:tailEnd/>
              </a:ln>
              <a:effectLst>
                <a:outerShdw dist="71842" dir="2700000" algn="ctr" rotWithShape="0">
                  <a:srgbClr val="010101">
                    <a:alpha val="50000"/>
                  </a:srgbClr>
                </a:outerShdw>
              </a:effectLst>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sp>
            <p:nvSpPr>
              <p:cNvPr id="147" name="Freeform 14">
                <a:extLst>
                  <a:ext uri="{FF2B5EF4-FFF2-40B4-BE49-F238E27FC236}">
                    <a16:creationId xmlns:a16="http://schemas.microsoft.com/office/drawing/2014/main" id="{CC0A42A1-FA6D-8447-90E5-617C2A7056FF}"/>
                  </a:ext>
                </a:extLst>
              </p:cNvPr>
              <p:cNvSpPr>
                <a:spLocks/>
              </p:cNvSpPr>
              <p:nvPr/>
            </p:nvSpPr>
            <p:spPr bwMode="gray">
              <a:xfrm>
                <a:off x="378" y="1065"/>
                <a:ext cx="1549" cy="433"/>
              </a:xfrm>
              <a:custGeom>
                <a:avLst/>
                <a:gdLst>
                  <a:gd name="T0" fmla="*/ 83 w 1071"/>
                  <a:gd name="T1" fmla="*/ 0 h 307"/>
                  <a:gd name="T2" fmla="*/ 1069 w 1071"/>
                  <a:gd name="T3" fmla="*/ 0 h 307"/>
                  <a:gd name="T4" fmla="*/ 1069 w 1071"/>
                  <a:gd name="T5" fmla="*/ 198 h 307"/>
                  <a:gd name="T6" fmla="*/ 1055 w 1071"/>
                  <a:gd name="T7" fmla="*/ 270 h 307"/>
                  <a:gd name="T8" fmla="*/ 987 w 1071"/>
                  <a:gd name="T9" fmla="*/ 302 h 307"/>
                  <a:gd name="T10" fmla="*/ 0 w 1071"/>
                  <a:gd name="T11" fmla="*/ 307 h 307"/>
                  <a:gd name="T12" fmla="*/ 0 w 1071"/>
                  <a:gd name="T13" fmla="*/ 89 h 307"/>
                  <a:gd name="T14" fmla="*/ 21 w 1071"/>
                  <a:gd name="T15" fmla="*/ 18 h 307"/>
                  <a:gd name="T16" fmla="*/ 83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1"/>
                  <a:gd name="T28" fmla="*/ 0 h 307"/>
                  <a:gd name="T29" fmla="*/ 1071 w 1071"/>
                  <a:gd name="T30" fmla="*/ 307 h 3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gradFill rotWithShape="1">
                <a:gsLst>
                  <a:gs pos="0">
                    <a:srgbClr val="333399">
                      <a:gamma/>
                      <a:shade val="66275"/>
                      <a:invGamma/>
                    </a:srgbClr>
                  </a:gs>
                  <a:gs pos="50000">
                    <a:srgbClr val="333399"/>
                  </a:gs>
                  <a:gs pos="100000">
                    <a:srgbClr val="333399">
                      <a:gamma/>
                      <a:shade val="66275"/>
                      <a:invGamma/>
                    </a:srgbClr>
                  </a:gs>
                </a:gsLst>
                <a:lin ang="5400000" scaled="1"/>
              </a:gradFill>
              <a:ln w="28575">
                <a:solidFill>
                  <a:srgbClr val="FFFFFF"/>
                </a:solidFill>
                <a:round/>
                <a:headEnd/>
                <a:tailEnd/>
              </a:ln>
              <a:effectLst>
                <a:outerShdw dist="71842" dir="2700000" algn="ctr" rotWithShape="0">
                  <a:srgbClr val="000000">
                    <a:alpha val="50000"/>
                  </a:srgbClr>
                </a:outerShdw>
              </a:effectLst>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grpSp>
        <p:sp>
          <p:nvSpPr>
            <p:cNvPr id="152" name="Rectangle 26">
              <a:extLst>
                <a:ext uri="{FF2B5EF4-FFF2-40B4-BE49-F238E27FC236}">
                  <a16:creationId xmlns:a16="http://schemas.microsoft.com/office/drawing/2014/main" id="{08E8FCCD-BCE2-074A-899E-A7AAD0A9D079}"/>
                </a:ext>
              </a:extLst>
            </p:cNvPr>
            <p:cNvSpPr>
              <a:spLocks noChangeArrowheads="1"/>
            </p:cNvSpPr>
            <p:nvPr/>
          </p:nvSpPr>
          <p:spPr bwMode="gray">
            <a:xfrm>
              <a:off x="955675" y="1904971"/>
              <a:ext cx="1836738" cy="399974"/>
            </a:xfrm>
            <a:prstGeom prst="rect">
              <a:avLst/>
            </a:prstGeom>
            <a:noFill/>
            <a:ln w="9525" algn="ctr">
              <a:noFill/>
              <a:miter lim="800000"/>
              <a:headEnd/>
              <a:tailEnd/>
            </a:ln>
            <a:effec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a:buFont typeface="Wingdings" pitchFamily="2" charset="2"/>
                <a:buNone/>
              </a:pPr>
              <a:r>
                <a:rPr lang="en-US" altLang="zh-CN"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rPr>
                <a:t>RUP</a:t>
              </a:r>
              <a:r>
                <a:rPr lang="zh-CN" altLang="en-US"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rPr>
                <a:t>简介</a:t>
              </a:r>
              <a:endParaRPr lang="en-US" altLang="zh-CN"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endParaRPr>
            </a:p>
          </p:txBody>
        </p:sp>
        <p:sp>
          <p:nvSpPr>
            <p:cNvPr id="49182" name="Text Box 31">
              <a:extLst>
                <a:ext uri="{FF2B5EF4-FFF2-40B4-BE49-F238E27FC236}">
                  <a16:creationId xmlns:a16="http://schemas.microsoft.com/office/drawing/2014/main" id="{34BF5E9D-62FF-8449-9E3E-EC7F68C9277C}"/>
                </a:ext>
              </a:extLst>
            </p:cNvPr>
            <p:cNvSpPr txBox="1">
              <a:spLocks noChangeArrowheads="1"/>
            </p:cNvSpPr>
            <p:nvPr/>
          </p:nvSpPr>
          <p:spPr bwMode="auto">
            <a:xfrm>
              <a:off x="3352800" y="1781175"/>
              <a:ext cx="4800600" cy="58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buFont typeface="Wingdings" pitchFamily="2" charset="2"/>
                <a:buNone/>
              </a:pPr>
              <a:r>
                <a:rPr lang="zh-CN" altLang="en-US" sz="1600">
                  <a:solidFill>
                    <a:srgbClr val="000000"/>
                  </a:solidFill>
                  <a:latin typeface="Arial" panose="020B0604020202020204" pitchFamily="34" charset="0"/>
                  <a:cs typeface="Arial" panose="020B0604020202020204" pitchFamily="34" charset="0"/>
                </a:rPr>
                <a:t>简要的介绍</a:t>
              </a:r>
              <a:r>
                <a:rPr lang="en-US" altLang="zh-CN" sz="1600">
                  <a:solidFill>
                    <a:srgbClr val="000000"/>
                  </a:solidFill>
                  <a:latin typeface="Arial" panose="020B0604020202020204" pitchFamily="34" charset="0"/>
                  <a:cs typeface="Arial" panose="020B0604020202020204" pitchFamily="34" charset="0"/>
                </a:rPr>
                <a:t>RUP</a:t>
              </a:r>
              <a:r>
                <a:rPr lang="zh-CN" altLang="en-US" sz="1600">
                  <a:solidFill>
                    <a:srgbClr val="000000"/>
                  </a:solidFill>
                  <a:latin typeface="Arial" panose="020B0604020202020204" pitchFamily="34" charset="0"/>
                  <a:cs typeface="Arial" panose="020B0604020202020204" pitchFamily="34" charset="0"/>
                </a:rPr>
                <a:t>的发展历史，</a:t>
              </a:r>
              <a:r>
                <a:rPr lang="en-US" altLang="zh-CN" sz="1600">
                  <a:solidFill>
                    <a:srgbClr val="000000"/>
                  </a:solidFill>
                  <a:latin typeface="Arial" panose="020B0604020202020204" pitchFamily="34" charset="0"/>
                  <a:cs typeface="Arial" panose="020B0604020202020204" pitchFamily="34" charset="0"/>
                </a:rPr>
                <a:t>RUP</a:t>
              </a:r>
              <a:r>
                <a:rPr lang="zh-CN" altLang="en-US" sz="1600">
                  <a:solidFill>
                    <a:srgbClr val="000000"/>
                  </a:solidFill>
                  <a:latin typeface="Arial" panose="020B0604020202020204" pitchFamily="34" charset="0"/>
                  <a:cs typeface="Arial" panose="020B0604020202020204" pitchFamily="34" charset="0"/>
                </a:rPr>
                <a:t>是什么，谁、何时使用</a:t>
              </a:r>
              <a:r>
                <a:rPr lang="en-US" altLang="zh-CN" sz="1600">
                  <a:solidFill>
                    <a:srgbClr val="000000"/>
                  </a:solidFill>
                  <a:latin typeface="Arial" panose="020B0604020202020204" pitchFamily="34" charset="0"/>
                  <a:cs typeface="Arial" panose="020B0604020202020204" pitchFamily="34" charset="0"/>
                </a:rPr>
                <a:t>RUP</a:t>
              </a:r>
              <a:r>
                <a:rPr lang="zh-CN" altLang="en-US" sz="1600">
                  <a:solidFill>
                    <a:srgbClr val="000000"/>
                  </a:solidFill>
                  <a:latin typeface="Arial" panose="020B0604020202020204" pitchFamily="34" charset="0"/>
                  <a:cs typeface="Arial" panose="020B0604020202020204" pitchFamily="34" charset="0"/>
                </a:rPr>
                <a:t>和为什么要使用</a:t>
              </a:r>
              <a:r>
                <a:rPr lang="en-US" altLang="zh-CN" sz="1600">
                  <a:solidFill>
                    <a:srgbClr val="000000"/>
                  </a:solidFill>
                  <a:latin typeface="Arial" panose="020B0604020202020204" pitchFamily="34" charset="0"/>
                  <a:cs typeface="Arial" panose="020B0604020202020204" pitchFamily="34" charset="0"/>
                </a:rPr>
                <a:t>RUP</a:t>
              </a:r>
            </a:p>
          </p:txBody>
        </p:sp>
      </p:grpSp>
      <p:grpSp>
        <p:nvGrpSpPr>
          <p:cNvPr id="49155" name="组合 4130">
            <a:extLst>
              <a:ext uri="{FF2B5EF4-FFF2-40B4-BE49-F238E27FC236}">
                <a16:creationId xmlns:a16="http://schemas.microsoft.com/office/drawing/2014/main" id="{BFF77DF0-B11B-FE4A-9383-B46AD90BF45C}"/>
              </a:ext>
            </a:extLst>
          </p:cNvPr>
          <p:cNvGrpSpPr>
            <a:grpSpLocks/>
          </p:cNvGrpSpPr>
          <p:nvPr/>
        </p:nvGrpSpPr>
        <p:grpSpPr bwMode="auto">
          <a:xfrm>
            <a:off x="727075" y="2794000"/>
            <a:ext cx="7432675" cy="695325"/>
            <a:chOff x="727075" y="2794000"/>
            <a:chExt cx="7432675" cy="695325"/>
          </a:xfrm>
        </p:grpSpPr>
        <p:sp>
          <p:nvSpPr>
            <p:cNvPr id="49173" name="AutoShape 19">
              <a:extLst>
                <a:ext uri="{FF2B5EF4-FFF2-40B4-BE49-F238E27FC236}">
                  <a16:creationId xmlns:a16="http://schemas.microsoft.com/office/drawing/2014/main" id="{71401051-9EB0-4744-AD74-66597C3AF9D1}"/>
                </a:ext>
              </a:extLst>
            </p:cNvPr>
            <p:cNvSpPr>
              <a:spLocks noChangeArrowheads="1"/>
            </p:cNvSpPr>
            <p:nvPr/>
          </p:nvSpPr>
          <p:spPr bwMode="gray">
            <a:xfrm>
              <a:off x="2803525" y="2801938"/>
              <a:ext cx="5356225" cy="687387"/>
            </a:xfrm>
            <a:prstGeom prst="roundRect">
              <a:avLst>
                <a:gd name="adj" fmla="val 11505"/>
              </a:avLst>
            </a:prstGeom>
            <a:solidFill>
              <a:srgbClr val="CC3399">
                <a:alpha val="50195"/>
              </a:srgbClr>
            </a:solidFill>
            <a:ln>
              <a:noFill/>
            </a:ln>
            <a:extLst>
              <a:ext uri="{91240B29-F687-4F45-9708-019B960494DF}">
                <a14:hiddenLine xmlns:a14="http://schemas.microsoft.com/office/drawing/2010/main" w="6350" algn="ctr">
                  <a:solidFill>
                    <a:srgbClr val="000000"/>
                  </a:solidFill>
                  <a:prstDash val="sysDot"/>
                  <a:round/>
                  <a:headEnd/>
                  <a:tailEnd/>
                </a14:hiddenLine>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buFont typeface="Wingdings" pitchFamily="2" charset="2"/>
                <a:buNone/>
              </a:pPr>
              <a:endParaRPr lang="zh-CN" altLang="zh-CN">
                <a:cs typeface="Arial" panose="020B0604020202020204" pitchFamily="34" charset="0"/>
              </a:endParaRPr>
            </a:p>
          </p:txBody>
        </p:sp>
        <p:grpSp>
          <p:nvGrpSpPr>
            <p:cNvPr id="49174" name="Group 20">
              <a:extLst>
                <a:ext uri="{FF2B5EF4-FFF2-40B4-BE49-F238E27FC236}">
                  <a16:creationId xmlns:a16="http://schemas.microsoft.com/office/drawing/2014/main" id="{39806C3D-2567-5B4C-B288-C1A3F05E9B7C}"/>
                </a:ext>
              </a:extLst>
            </p:cNvPr>
            <p:cNvGrpSpPr>
              <a:grpSpLocks/>
            </p:cNvGrpSpPr>
            <p:nvPr/>
          </p:nvGrpSpPr>
          <p:grpSpPr bwMode="auto">
            <a:xfrm>
              <a:off x="727075" y="2794000"/>
              <a:ext cx="2613025" cy="687388"/>
              <a:chOff x="370" y="2169"/>
              <a:chExt cx="1790" cy="433"/>
            </a:xfrm>
          </p:grpSpPr>
          <p:sp>
            <p:nvSpPr>
              <p:cNvPr id="12312" name="AutoShape 21">
                <a:extLst>
                  <a:ext uri="{FF2B5EF4-FFF2-40B4-BE49-F238E27FC236}">
                    <a16:creationId xmlns:a16="http://schemas.microsoft.com/office/drawing/2014/main" id="{F3F74254-0D39-2440-9923-B01BC143E8D0}"/>
                  </a:ext>
                </a:extLst>
              </p:cNvPr>
              <p:cNvSpPr>
                <a:spLocks noChangeArrowheads="1"/>
              </p:cNvSpPr>
              <p:nvPr/>
            </p:nvSpPr>
            <p:spPr bwMode="gray">
              <a:xfrm>
                <a:off x="1917" y="2249"/>
                <a:ext cx="243" cy="240"/>
              </a:xfrm>
              <a:prstGeom prst="rightArrow">
                <a:avLst>
                  <a:gd name="adj1" fmla="val 50000"/>
                  <a:gd name="adj2" fmla="val 59423"/>
                </a:avLst>
              </a:prstGeom>
              <a:solidFill>
                <a:srgbClr val="F8F8F8"/>
              </a:solidFill>
              <a:ln w="9525">
                <a:noFill/>
                <a:miter lim="800000"/>
                <a:headEnd/>
                <a:tailEnd/>
              </a:ln>
              <a:effectLst>
                <a:outerShdw dist="71842" dir="2700000" algn="ctr" rotWithShape="0">
                  <a:srgbClr val="010101">
                    <a:alpha val="50000"/>
                  </a:srgbClr>
                </a:outerShdw>
              </a:effectLst>
            </p:spPr>
            <p:txBody>
              <a:bodyPr wrap="none" anchor="ctr"/>
              <a:lstStyle/>
              <a:p>
                <a:pPr algn="ctr">
                  <a:buFont typeface="Wingdings" pitchFamily="2" charset="2"/>
                  <a:buNone/>
                  <a:defRPr/>
                </a:pPr>
                <a:endParaRPr lang="zh-CN" altLang="zh-CN">
                  <a:cs typeface="Arial" pitchFamily="34" charset="0"/>
                </a:endParaRPr>
              </a:p>
            </p:txBody>
          </p:sp>
          <p:sp>
            <p:nvSpPr>
              <p:cNvPr id="12313" name="Freeform 22">
                <a:extLst>
                  <a:ext uri="{FF2B5EF4-FFF2-40B4-BE49-F238E27FC236}">
                    <a16:creationId xmlns:a16="http://schemas.microsoft.com/office/drawing/2014/main" id="{22A9A957-CFD5-C843-A383-2B1914BF4128}"/>
                  </a:ext>
                </a:extLst>
              </p:cNvPr>
              <p:cNvSpPr>
                <a:spLocks/>
              </p:cNvSpPr>
              <p:nvPr/>
            </p:nvSpPr>
            <p:spPr bwMode="gray">
              <a:xfrm>
                <a:off x="370" y="2169"/>
                <a:ext cx="1549" cy="433"/>
              </a:xfrm>
              <a:custGeom>
                <a:avLst/>
                <a:gdLst>
                  <a:gd name="T0" fmla="*/ 1101 w 1071"/>
                  <a:gd name="T1" fmla="*/ 0 h 307"/>
                  <a:gd name="T2" fmla="*/ 14149 w 1071"/>
                  <a:gd name="T3" fmla="*/ 0 h 307"/>
                  <a:gd name="T4" fmla="*/ 14149 w 1071"/>
                  <a:gd name="T5" fmla="*/ 2200 h 307"/>
                  <a:gd name="T6" fmla="*/ 13968 w 1071"/>
                  <a:gd name="T7" fmla="*/ 2996 h 307"/>
                  <a:gd name="T8" fmla="*/ 13070 w 1071"/>
                  <a:gd name="T9" fmla="*/ 3355 h 307"/>
                  <a:gd name="T10" fmla="*/ 0 w 1071"/>
                  <a:gd name="T11" fmla="*/ 3412 h 307"/>
                  <a:gd name="T12" fmla="*/ 0 w 1071"/>
                  <a:gd name="T13" fmla="*/ 993 h 307"/>
                  <a:gd name="T14" fmla="*/ 272 w 1071"/>
                  <a:gd name="T15" fmla="*/ 193 h 307"/>
                  <a:gd name="T16" fmla="*/ 1101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gradFill rotWithShape="1">
                <a:gsLst>
                  <a:gs pos="0">
                    <a:srgbClr val="822061"/>
                  </a:gs>
                  <a:gs pos="50000">
                    <a:srgbClr val="CC3399"/>
                  </a:gs>
                  <a:gs pos="100000">
                    <a:srgbClr val="822061"/>
                  </a:gs>
                </a:gsLst>
                <a:lin ang="5400000" scaled="1"/>
              </a:gradFill>
              <a:ln w="28575" cap="flat" cmpd="sng">
                <a:solidFill>
                  <a:srgbClr val="FFFFFF"/>
                </a:solidFill>
                <a:prstDash val="solid"/>
                <a:round/>
                <a:headEnd/>
                <a:tailEnd/>
              </a:ln>
              <a:effectLst>
                <a:outerShdw dist="71842" dir="2700000" algn="ctr" rotWithShape="0">
                  <a:srgbClr val="000000">
                    <a:alpha val="50000"/>
                  </a:srgbClr>
                </a:outerShdw>
              </a:effectLst>
            </p:spPr>
            <p:txBody>
              <a:bodyPr wrap="none" anchor="ctr"/>
              <a:lstStyle/>
              <a:p>
                <a:pPr>
                  <a:defRPr/>
                </a:pPr>
                <a:endParaRPr lang="zh-CN" altLang="en-US"/>
              </a:p>
            </p:txBody>
          </p:sp>
        </p:grpSp>
        <p:sp>
          <p:nvSpPr>
            <p:cNvPr id="153" name="Rectangle 27">
              <a:extLst>
                <a:ext uri="{FF2B5EF4-FFF2-40B4-BE49-F238E27FC236}">
                  <a16:creationId xmlns:a16="http://schemas.microsoft.com/office/drawing/2014/main" id="{D438F6BA-A47D-634F-B5E7-59041960CFD2}"/>
                </a:ext>
              </a:extLst>
            </p:cNvPr>
            <p:cNvSpPr>
              <a:spLocks noChangeArrowheads="1"/>
            </p:cNvSpPr>
            <p:nvPr/>
          </p:nvSpPr>
          <p:spPr bwMode="gray">
            <a:xfrm>
              <a:off x="955675" y="2933700"/>
              <a:ext cx="1836738" cy="400050"/>
            </a:xfrm>
            <a:prstGeom prst="rect">
              <a:avLst/>
            </a:prstGeom>
            <a:noFill/>
            <a:ln w="9525" algn="ctr">
              <a:noFill/>
              <a:miter lim="800000"/>
              <a:headEnd/>
              <a:tailEnd/>
            </a:ln>
            <a:effec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a:buFont typeface="Wingdings" pitchFamily="2" charset="2"/>
                <a:buNone/>
              </a:pPr>
              <a:r>
                <a:rPr lang="zh-CN" altLang="en-US"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rPr>
                <a:t>主要原则</a:t>
              </a:r>
              <a:endParaRPr lang="en-US" altLang="zh-CN"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endParaRPr>
            </a:p>
          </p:txBody>
        </p:sp>
        <p:sp>
          <p:nvSpPr>
            <p:cNvPr id="49176" name="Text Box 32">
              <a:extLst>
                <a:ext uri="{FF2B5EF4-FFF2-40B4-BE49-F238E27FC236}">
                  <a16:creationId xmlns:a16="http://schemas.microsoft.com/office/drawing/2014/main" id="{7C8470D1-64ED-644A-8CFA-E7D02F8E7C2B}"/>
                </a:ext>
              </a:extLst>
            </p:cNvPr>
            <p:cNvSpPr txBox="1">
              <a:spLocks noChangeArrowheads="1"/>
            </p:cNvSpPr>
            <p:nvPr/>
          </p:nvSpPr>
          <p:spPr bwMode="auto">
            <a:xfrm>
              <a:off x="3352800" y="2933717"/>
              <a:ext cx="4608513" cy="40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buFont typeface="Wingdings" pitchFamily="2" charset="2"/>
                <a:buNone/>
              </a:pPr>
              <a:r>
                <a:rPr lang="zh-CN" altLang="en-US" sz="2000">
                  <a:solidFill>
                    <a:srgbClr val="000000"/>
                  </a:solidFill>
                  <a:latin typeface="Arial" panose="020B0604020202020204" pitchFamily="34" charset="0"/>
                  <a:cs typeface="Arial" panose="020B0604020202020204" pitchFamily="34" charset="0"/>
                </a:rPr>
                <a:t>业务驱动开发原则（</a:t>
              </a:r>
              <a:r>
                <a:rPr lang="en-US" altLang="zh-CN" sz="2000">
                  <a:solidFill>
                    <a:srgbClr val="000000"/>
                  </a:solidFill>
                  <a:latin typeface="Arial" panose="020B0604020202020204" pitchFamily="34" charset="0"/>
                  <a:cs typeface="Arial" panose="020B0604020202020204" pitchFamily="34" charset="0"/>
                </a:rPr>
                <a:t>6</a:t>
              </a:r>
              <a:r>
                <a:rPr lang="zh-CN" altLang="en-US" sz="2000">
                  <a:solidFill>
                    <a:srgbClr val="000000"/>
                  </a:solidFill>
                  <a:latin typeface="Arial" panose="020B0604020202020204" pitchFamily="34" charset="0"/>
                  <a:cs typeface="Arial" panose="020B0604020202020204" pitchFamily="34" charset="0"/>
                </a:rPr>
                <a:t>个）</a:t>
              </a:r>
              <a:endParaRPr lang="en-US" altLang="zh-CN" sz="2000">
                <a:solidFill>
                  <a:srgbClr val="000000"/>
                </a:solidFill>
                <a:latin typeface="Arial" panose="020B0604020202020204" pitchFamily="34" charset="0"/>
                <a:cs typeface="Arial" panose="020B0604020202020204" pitchFamily="34" charset="0"/>
              </a:endParaRPr>
            </a:p>
          </p:txBody>
        </p:sp>
      </p:grpSp>
      <p:grpSp>
        <p:nvGrpSpPr>
          <p:cNvPr id="49156" name="组合 4131">
            <a:extLst>
              <a:ext uri="{FF2B5EF4-FFF2-40B4-BE49-F238E27FC236}">
                <a16:creationId xmlns:a16="http://schemas.microsoft.com/office/drawing/2014/main" id="{4711AEE0-78E1-ED41-B0A6-C2C6CD9C7023}"/>
              </a:ext>
            </a:extLst>
          </p:cNvPr>
          <p:cNvGrpSpPr>
            <a:grpSpLocks/>
          </p:cNvGrpSpPr>
          <p:nvPr/>
        </p:nvGrpSpPr>
        <p:grpSpPr bwMode="auto">
          <a:xfrm>
            <a:off x="736600" y="3860800"/>
            <a:ext cx="7435850" cy="700088"/>
            <a:chOff x="736600" y="3860800"/>
            <a:chExt cx="7435850" cy="700088"/>
          </a:xfrm>
        </p:grpSpPr>
        <p:sp>
          <p:nvSpPr>
            <p:cNvPr id="49167" name="AutoShape 3">
              <a:extLst>
                <a:ext uri="{FF2B5EF4-FFF2-40B4-BE49-F238E27FC236}">
                  <a16:creationId xmlns:a16="http://schemas.microsoft.com/office/drawing/2014/main" id="{8EA2B43B-831E-F042-AA05-66E4116CFD41}"/>
                </a:ext>
              </a:extLst>
            </p:cNvPr>
            <p:cNvSpPr>
              <a:spLocks noChangeArrowheads="1"/>
            </p:cNvSpPr>
            <p:nvPr/>
          </p:nvSpPr>
          <p:spPr bwMode="gray">
            <a:xfrm>
              <a:off x="2836863" y="3860800"/>
              <a:ext cx="5335587" cy="687388"/>
            </a:xfrm>
            <a:prstGeom prst="roundRect">
              <a:avLst>
                <a:gd name="adj" fmla="val 11505"/>
              </a:avLst>
            </a:prstGeom>
            <a:solidFill>
              <a:srgbClr val="009999">
                <a:alpha val="50195"/>
              </a:srgbClr>
            </a:solidFill>
            <a:ln>
              <a:noFill/>
            </a:ln>
            <a:extLst>
              <a:ext uri="{91240B29-F687-4F45-9708-019B960494DF}">
                <a14:hiddenLine xmlns:a14="http://schemas.microsoft.com/office/drawing/2010/main" w="6350" algn="ctr">
                  <a:solidFill>
                    <a:srgbClr val="000000"/>
                  </a:solidFill>
                  <a:prstDash val="sysDot"/>
                  <a:round/>
                  <a:headEnd/>
                  <a:tailEnd/>
                </a14:hiddenLine>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buFont typeface="Wingdings" pitchFamily="2" charset="2"/>
                <a:buNone/>
              </a:pPr>
              <a:endParaRPr lang="zh-CN" altLang="zh-CN">
                <a:cs typeface="Arial" panose="020B0604020202020204" pitchFamily="34" charset="0"/>
              </a:endParaRPr>
            </a:p>
          </p:txBody>
        </p:sp>
        <p:grpSp>
          <p:nvGrpSpPr>
            <p:cNvPr id="49168" name="Group 4">
              <a:extLst>
                <a:ext uri="{FF2B5EF4-FFF2-40B4-BE49-F238E27FC236}">
                  <a16:creationId xmlns:a16="http://schemas.microsoft.com/office/drawing/2014/main" id="{74A76B9B-EE52-584A-AD99-50CAAC1A49BA}"/>
                </a:ext>
              </a:extLst>
            </p:cNvPr>
            <p:cNvGrpSpPr>
              <a:grpSpLocks/>
            </p:cNvGrpSpPr>
            <p:nvPr/>
          </p:nvGrpSpPr>
          <p:grpSpPr bwMode="auto">
            <a:xfrm>
              <a:off x="736600" y="3873500"/>
              <a:ext cx="2613025" cy="687388"/>
              <a:chOff x="370" y="2169"/>
              <a:chExt cx="1790" cy="433"/>
            </a:xfrm>
          </p:grpSpPr>
          <p:sp>
            <p:nvSpPr>
              <p:cNvPr id="12306" name="AutoShape 5">
                <a:extLst>
                  <a:ext uri="{FF2B5EF4-FFF2-40B4-BE49-F238E27FC236}">
                    <a16:creationId xmlns:a16="http://schemas.microsoft.com/office/drawing/2014/main" id="{43B445AF-ED08-5A42-9562-80119B878C89}"/>
                  </a:ext>
                </a:extLst>
              </p:cNvPr>
              <p:cNvSpPr>
                <a:spLocks noChangeArrowheads="1"/>
              </p:cNvSpPr>
              <p:nvPr/>
            </p:nvSpPr>
            <p:spPr bwMode="gray">
              <a:xfrm>
                <a:off x="1917" y="2249"/>
                <a:ext cx="243" cy="240"/>
              </a:xfrm>
              <a:prstGeom prst="rightArrow">
                <a:avLst>
                  <a:gd name="adj1" fmla="val 50000"/>
                  <a:gd name="adj2" fmla="val 59423"/>
                </a:avLst>
              </a:prstGeom>
              <a:solidFill>
                <a:srgbClr val="F8F8F8"/>
              </a:solidFill>
              <a:ln w="9525">
                <a:noFill/>
                <a:miter lim="800000"/>
                <a:headEnd/>
                <a:tailEnd/>
              </a:ln>
              <a:effectLst>
                <a:outerShdw dist="71842" dir="2700000" algn="ctr" rotWithShape="0">
                  <a:srgbClr val="010101">
                    <a:alpha val="50000"/>
                  </a:srgbClr>
                </a:outerShdw>
              </a:effectLst>
            </p:spPr>
            <p:txBody>
              <a:bodyPr wrap="none" anchor="ctr"/>
              <a:lstStyle/>
              <a:p>
                <a:pPr algn="ctr">
                  <a:buFont typeface="Wingdings" pitchFamily="2" charset="2"/>
                  <a:buNone/>
                  <a:defRPr/>
                </a:pPr>
                <a:endParaRPr lang="zh-CN" altLang="zh-CN">
                  <a:cs typeface="Arial" pitchFamily="34" charset="0"/>
                </a:endParaRPr>
              </a:p>
            </p:txBody>
          </p:sp>
          <p:sp>
            <p:nvSpPr>
              <p:cNvPr id="12307" name="Freeform 6">
                <a:extLst>
                  <a:ext uri="{FF2B5EF4-FFF2-40B4-BE49-F238E27FC236}">
                    <a16:creationId xmlns:a16="http://schemas.microsoft.com/office/drawing/2014/main" id="{6FBF126C-F6B5-644F-8652-1AE73EEA5387}"/>
                  </a:ext>
                </a:extLst>
              </p:cNvPr>
              <p:cNvSpPr>
                <a:spLocks/>
              </p:cNvSpPr>
              <p:nvPr/>
            </p:nvSpPr>
            <p:spPr bwMode="gray">
              <a:xfrm>
                <a:off x="370" y="2169"/>
                <a:ext cx="1549" cy="433"/>
              </a:xfrm>
              <a:custGeom>
                <a:avLst/>
                <a:gdLst>
                  <a:gd name="T0" fmla="*/ 1101 w 1071"/>
                  <a:gd name="T1" fmla="*/ 0 h 307"/>
                  <a:gd name="T2" fmla="*/ 14149 w 1071"/>
                  <a:gd name="T3" fmla="*/ 0 h 307"/>
                  <a:gd name="T4" fmla="*/ 14149 w 1071"/>
                  <a:gd name="T5" fmla="*/ 2200 h 307"/>
                  <a:gd name="T6" fmla="*/ 13968 w 1071"/>
                  <a:gd name="T7" fmla="*/ 2996 h 307"/>
                  <a:gd name="T8" fmla="*/ 13070 w 1071"/>
                  <a:gd name="T9" fmla="*/ 3355 h 307"/>
                  <a:gd name="T10" fmla="*/ 0 w 1071"/>
                  <a:gd name="T11" fmla="*/ 3412 h 307"/>
                  <a:gd name="T12" fmla="*/ 0 w 1071"/>
                  <a:gd name="T13" fmla="*/ 993 h 307"/>
                  <a:gd name="T14" fmla="*/ 272 w 1071"/>
                  <a:gd name="T15" fmla="*/ 193 h 307"/>
                  <a:gd name="T16" fmla="*/ 1101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gradFill rotWithShape="1">
                <a:gsLst>
                  <a:gs pos="0">
                    <a:srgbClr val="006161"/>
                  </a:gs>
                  <a:gs pos="50000">
                    <a:srgbClr val="009999"/>
                  </a:gs>
                  <a:gs pos="100000">
                    <a:srgbClr val="006161"/>
                  </a:gs>
                </a:gsLst>
                <a:lin ang="5400000" scaled="1"/>
              </a:gradFill>
              <a:ln w="28575" cap="flat" cmpd="sng">
                <a:solidFill>
                  <a:srgbClr val="FFFFFF"/>
                </a:solidFill>
                <a:prstDash val="solid"/>
                <a:round/>
                <a:headEnd/>
                <a:tailEnd/>
              </a:ln>
              <a:effectLst>
                <a:outerShdw dist="71842" dir="2700000" algn="ctr" rotWithShape="0">
                  <a:srgbClr val="000000">
                    <a:alpha val="50000"/>
                  </a:srgbClr>
                </a:outerShdw>
              </a:effectLst>
            </p:spPr>
            <p:txBody>
              <a:bodyPr wrap="none" anchor="ctr"/>
              <a:lstStyle/>
              <a:p>
                <a:pPr>
                  <a:defRPr/>
                </a:pPr>
                <a:endParaRPr lang="zh-CN" altLang="en-US"/>
              </a:p>
            </p:txBody>
          </p:sp>
        </p:grpSp>
        <p:sp>
          <p:nvSpPr>
            <p:cNvPr id="154" name="Rectangle 29">
              <a:extLst>
                <a:ext uri="{FF2B5EF4-FFF2-40B4-BE49-F238E27FC236}">
                  <a16:creationId xmlns:a16="http://schemas.microsoft.com/office/drawing/2014/main" id="{1C03FDBC-3083-AB4D-845E-28E785DEA489}"/>
                </a:ext>
              </a:extLst>
            </p:cNvPr>
            <p:cNvSpPr>
              <a:spLocks noChangeArrowheads="1"/>
            </p:cNvSpPr>
            <p:nvPr/>
          </p:nvSpPr>
          <p:spPr bwMode="gray">
            <a:xfrm>
              <a:off x="955675" y="4019550"/>
              <a:ext cx="1836738" cy="400050"/>
            </a:xfrm>
            <a:prstGeom prst="rect">
              <a:avLst/>
            </a:prstGeom>
            <a:noFill/>
            <a:ln w="9525" algn="ctr">
              <a:noFill/>
              <a:miter lim="800000"/>
              <a:headEnd/>
              <a:tailEnd/>
            </a:ln>
            <a:effec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a:buFont typeface="Wingdings" pitchFamily="2" charset="2"/>
                <a:buNone/>
              </a:pPr>
              <a:r>
                <a:rPr lang="zh-CN" altLang="en-US"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rPr>
                <a:t>迭代开发</a:t>
              </a:r>
              <a:endParaRPr lang="en-US" altLang="zh-CN"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endParaRPr>
            </a:p>
          </p:txBody>
        </p:sp>
        <p:sp>
          <p:nvSpPr>
            <p:cNvPr id="49170" name="Text Box 34">
              <a:extLst>
                <a:ext uri="{FF2B5EF4-FFF2-40B4-BE49-F238E27FC236}">
                  <a16:creationId xmlns:a16="http://schemas.microsoft.com/office/drawing/2014/main" id="{B2D8104B-B937-C345-9DAC-861203244FDF}"/>
                </a:ext>
              </a:extLst>
            </p:cNvPr>
            <p:cNvSpPr txBox="1">
              <a:spLocks noChangeArrowheads="1"/>
            </p:cNvSpPr>
            <p:nvPr/>
          </p:nvSpPr>
          <p:spPr bwMode="auto">
            <a:xfrm>
              <a:off x="3352800" y="3876675"/>
              <a:ext cx="4608513" cy="58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buFont typeface="Wingdings" pitchFamily="2" charset="2"/>
                <a:buNone/>
              </a:pPr>
              <a:r>
                <a:rPr lang="en-US" altLang="zh-CN" sz="1600">
                  <a:solidFill>
                    <a:srgbClr val="000000"/>
                  </a:solidFill>
                  <a:latin typeface="Arial" panose="020B0604020202020204" pitchFamily="34" charset="0"/>
                  <a:cs typeface="Arial" panose="020B0604020202020204" pitchFamily="34" charset="0"/>
                </a:rPr>
                <a:t>Rational</a:t>
              </a:r>
              <a:r>
                <a:rPr lang="zh-CN" altLang="en-US" sz="1600">
                  <a:solidFill>
                    <a:srgbClr val="000000"/>
                  </a:solidFill>
                  <a:latin typeface="Arial" panose="020B0604020202020204" pitchFamily="34" charset="0"/>
                  <a:cs typeface="Arial" panose="020B0604020202020204" pitchFamily="34" charset="0"/>
                </a:rPr>
                <a:t>统一过程分为四个阶段，每个都有一个不同的里程碑。这些阶段又进一步分为迭代。</a:t>
              </a:r>
              <a:endParaRPr lang="en-US" altLang="zh-CN" sz="1600">
                <a:solidFill>
                  <a:srgbClr val="000000"/>
                </a:solidFill>
                <a:latin typeface="Arial" panose="020B0604020202020204" pitchFamily="34" charset="0"/>
                <a:cs typeface="Arial" panose="020B0604020202020204" pitchFamily="34" charset="0"/>
              </a:endParaRPr>
            </a:p>
          </p:txBody>
        </p:sp>
      </p:grpSp>
      <p:grpSp>
        <p:nvGrpSpPr>
          <p:cNvPr id="49157" name="组合 4132">
            <a:extLst>
              <a:ext uri="{FF2B5EF4-FFF2-40B4-BE49-F238E27FC236}">
                <a16:creationId xmlns:a16="http://schemas.microsoft.com/office/drawing/2014/main" id="{AA71D02C-3A49-2643-8A11-FA61D87AA45E}"/>
              </a:ext>
            </a:extLst>
          </p:cNvPr>
          <p:cNvGrpSpPr>
            <a:grpSpLocks/>
          </p:cNvGrpSpPr>
          <p:nvPr/>
        </p:nvGrpSpPr>
        <p:grpSpPr bwMode="auto">
          <a:xfrm>
            <a:off x="698500" y="4927600"/>
            <a:ext cx="7478713" cy="700088"/>
            <a:chOff x="698500" y="4927600"/>
            <a:chExt cx="7478713" cy="700088"/>
          </a:xfrm>
        </p:grpSpPr>
        <p:sp>
          <p:nvSpPr>
            <p:cNvPr id="140" name="AutoShape 7">
              <a:extLst>
                <a:ext uri="{FF2B5EF4-FFF2-40B4-BE49-F238E27FC236}">
                  <a16:creationId xmlns:a16="http://schemas.microsoft.com/office/drawing/2014/main" id="{E153DF1F-120E-904E-AD8A-F897CA09C003}"/>
                </a:ext>
              </a:extLst>
            </p:cNvPr>
            <p:cNvSpPr>
              <a:spLocks noChangeArrowheads="1"/>
            </p:cNvSpPr>
            <p:nvPr/>
          </p:nvSpPr>
          <p:spPr bwMode="gray">
            <a:xfrm>
              <a:off x="2776538" y="4927600"/>
              <a:ext cx="5400675" cy="687388"/>
            </a:xfrm>
            <a:prstGeom prst="roundRect">
              <a:avLst>
                <a:gd name="adj" fmla="val 11505"/>
              </a:avLst>
            </a:prstGeom>
            <a:solidFill>
              <a:srgbClr val="BBE0E3">
                <a:alpha val="50000"/>
              </a:srgbClr>
            </a:solidFill>
            <a:ln>
              <a:noFill/>
            </a:ln>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grpSp>
          <p:nvGrpSpPr>
            <p:cNvPr id="49162" name="Group 8">
              <a:extLst>
                <a:ext uri="{FF2B5EF4-FFF2-40B4-BE49-F238E27FC236}">
                  <a16:creationId xmlns:a16="http://schemas.microsoft.com/office/drawing/2014/main" id="{CA4C3B51-5566-7740-8C04-B6AF8CE879C8}"/>
                </a:ext>
              </a:extLst>
            </p:cNvPr>
            <p:cNvGrpSpPr>
              <a:grpSpLocks/>
            </p:cNvGrpSpPr>
            <p:nvPr/>
          </p:nvGrpSpPr>
          <p:grpSpPr bwMode="auto">
            <a:xfrm>
              <a:off x="698500" y="4940300"/>
              <a:ext cx="2613025" cy="687388"/>
              <a:chOff x="370" y="2169"/>
              <a:chExt cx="1790" cy="433"/>
            </a:xfrm>
          </p:grpSpPr>
          <p:sp>
            <p:nvSpPr>
              <p:cNvPr id="142" name="AutoShape 9">
                <a:extLst>
                  <a:ext uri="{FF2B5EF4-FFF2-40B4-BE49-F238E27FC236}">
                    <a16:creationId xmlns:a16="http://schemas.microsoft.com/office/drawing/2014/main" id="{54B65759-78FE-744C-9B6F-73CC2D6A4E5F}"/>
                  </a:ext>
                </a:extLst>
              </p:cNvPr>
              <p:cNvSpPr>
                <a:spLocks noChangeArrowheads="1"/>
              </p:cNvSpPr>
              <p:nvPr/>
            </p:nvSpPr>
            <p:spPr bwMode="gray">
              <a:xfrm>
                <a:off x="1917" y="2249"/>
                <a:ext cx="243" cy="240"/>
              </a:xfrm>
              <a:prstGeom prst="rightArrow">
                <a:avLst>
                  <a:gd name="adj1" fmla="val 50000"/>
                  <a:gd name="adj2" fmla="val 59422"/>
                </a:avLst>
              </a:prstGeom>
              <a:solidFill>
                <a:srgbClr val="F8F8F8"/>
              </a:solidFill>
              <a:ln w="9525">
                <a:noFill/>
                <a:miter lim="800000"/>
                <a:headEnd/>
                <a:tailEnd/>
              </a:ln>
              <a:effectLst>
                <a:outerShdw dist="71842" dir="2700000" algn="ctr" rotWithShape="0">
                  <a:srgbClr val="010101">
                    <a:alpha val="50000"/>
                  </a:srgbClr>
                </a:outerShdw>
              </a:effectLst>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sp>
            <p:nvSpPr>
              <p:cNvPr id="143" name="Freeform 10">
                <a:extLst>
                  <a:ext uri="{FF2B5EF4-FFF2-40B4-BE49-F238E27FC236}">
                    <a16:creationId xmlns:a16="http://schemas.microsoft.com/office/drawing/2014/main" id="{3D6A3163-A80E-FF42-BE9E-DF9B95B5EBAE}"/>
                  </a:ext>
                </a:extLst>
              </p:cNvPr>
              <p:cNvSpPr>
                <a:spLocks/>
              </p:cNvSpPr>
              <p:nvPr/>
            </p:nvSpPr>
            <p:spPr bwMode="gray">
              <a:xfrm>
                <a:off x="370" y="2169"/>
                <a:ext cx="1549" cy="433"/>
              </a:xfrm>
              <a:custGeom>
                <a:avLst/>
                <a:gdLst>
                  <a:gd name="T0" fmla="*/ 83 w 1071"/>
                  <a:gd name="T1" fmla="*/ 0 h 307"/>
                  <a:gd name="T2" fmla="*/ 1069 w 1071"/>
                  <a:gd name="T3" fmla="*/ 0 h 307"/>
                  <a:gd name="T4" fmla="*/ 1069 w 1071"/>
                  <a:gd name="T5" fmla="*/ 198 h 307"/>
                  <a:gd name="T6" fmla="*/ 1055 w 1071"/>
                  <a:gd name="T7" fmla="*/ 270 h 307"/>
                  <a:gd name="T8" fmla="*/ 987 w 1071"/>
                  <a:gd name="T9" fmla="*/ 302 h 307"/>
                  <a:gd name="T10" fmla="*/ 0 w 1071"/>
                  <a:gd name="T11" fmla="*/ 307 h 307"/>
                  <a:gd name="T12" fmla="*/ 0 w 1071"/>
                  <a:gd name="T13" fmla="*/ 89 h 307"/>
                  <a:gd name="T14" fmla="*/ 21 w 1071"/>
                  <a:gd name="T15" fmla="*/ 18 h 307"/>
                  <a:gd name="T16" fmla="*/ 83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1"/>
                  <a:gd name="T28" fmla="*/ 0 h 307"/>
                  <a:gd name="T29" fmla="*/ 1071 w 1071"/>
                  <a:gd name="T30" fmla="*/ 307 h 3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gradFill rotWithShape="1">
                <a:gsLst>
                  <a:gs pos="0">
                    <a:srgbClr val="BBE0E3">
                      <a:gamma/>
                      <a:shade val="46275"/>
                      <a:invGamma/>
                    </a:srgbClr>
                  </a:gs>
                  <a:gs pos="50000">
                    <a:srgbClr val="BBE0E3"/>
                  </a:gs>
                  <a:gs pos="100000">
                    <a:srgbClr val="BBE0E3">
                      <a:gamma/>
                      <a:shade val="46275"/>
                      <a:invGamma/>
                    </a:srgbClr>
                  </a:gs>
                </a:gsLst>
                <a:lin ang="5400000" scaled="1"/>
              </a:gradFill>
              <a:ln w="28575">
                <a:solidFill>
                  <a:srgbClr val="FFFFFF"/>
                </a:solidFill>
                <a:round/>
                <a:headEnd/>
                <a:tailEnd/>
              </a:ln>
              <a:effectLst>
                <a:outerShdw dist="71842" dir="2700000" algn="ctr" rotWithShape="0">
                  <a:srgbClr val="000000">
                    <a:alpha val="50000"/>
                  </a:srgbClr>
                </a:outerShdw>
              </a:effectLst>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grpSp>
        <p:sp>
          <p:nvSpPr>
            <p:cNvPr id="155" name="Rectangle 30">
              <a:extLst>
                <a:ext uri="{FF2B5EF4-FFF2-40B4-BE49-F238E27FC236}">
                  <a16:creationId xmlns:a16="http://schemas.microsoft.com/office/drawing/2014/main" id="{66F9659D-87C3-E74C-9386-D9B8E2127537}"/>
                </a:ext>
              </a:extLst>
            </p:cNvPr>
            <p:cNvSpPr>
              <a:spLocks noChangeArrowheads="1"/>
            </p:cNvSpPr>
            <p:nvPr/>
          </p:nvSpPr>
          <p:spPr bwMode="gray">
            <a:xfrm>
              <a:off x="955675" y="5065713"/>
              <a:ext cx="1836738" cy="400050"/>
            </a:xfrm>
            <a:prstGeom prst="rect">
              <a:avLst/>
            </a:prstGeom>
            <a:noFill/>
            <a:ln w="9525" algn="ctr">
              <a:noFill/>
              <a:miter lim="800000"/>
              <a:headEnd/>
              <a:tailEnd/>
            </a:ln>
            <a:effec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a:buFont typeface="Wingdings" pitchFamily="2" charset="2"/>
                <a:buNone/>
              </a:pPr>
              <a:r>
                <a:rPr lang="en-US" altLang="zh-CN" sz="2000">
                  <a:solidFill>
                    <a:schemeClr val="tx1"/>
                  </a:solidFill>
                  <a:effectLst>
                    <a:outerShdw blurRad="38100" dist="38100" dir="2700000" algn="tl">
                      <a:srgbClr val="FFFFFF"/>
                    </a:outerShdw>
                  </a:effectLst>
                  <a:latin typeface="Arial" panose="020B0604020202020204" pitchFamily="34" charset="0"/>
                  <a:ea typeface="Gulim" panose="020B0600000101010101" pitchFamily="34" charset="-127"/>
                </a:rPr>
                <a:t>RUP</a:t>
              </a:r>
              <a:r>
                <a:rPr lang="zh-CN" altLang="en-US" sz="2000">
                  <a:solidFill>
                    <a:schemeClr val="tx1"/>
                  </a:solidFill>
                  <a:effectLst>
                    <a:outerShdw blurRad="38100" dist="38100" dir="2700000" algn="tl">
                      <a:srgbClr val="FFFFFF"/>
                    </a:outerShdw>
                  </a:effectLst>
                  <a:latin typeface="Arial" panose="020B0604020202020204" pitchFamily="34" charset="0"/>
                  <a:ea typeface="Gulim" panose="020B0600000101010101" pitchFamily="34" charset="-127"/>
                </a:rPr>
                <a:t>规程</a:t>
              </a:r>
              <a:endParaRPr lang="en-US" altLang="zh-CN" sz="2000">
                <a:solidFill>
                  <a:schemeClr val="tx1"/>
                </a:solidFill>
                <a:effectLst>
                  <a:outerShdw blurRad="38100" dist="38100" dir="2700000" algn="tl">
                    <a:srgbClr val="FFFFFF"/>
                  </a:outerShdw>
                </a:effectLst>
                <a:latin typeface="Arial" panose="020B0604020202020204" pitchFamily="34" charset="0"/>
                <a:ea typeface="Gulim" panose="020B0600000101010101" pitchFamily="34" charset="-127"/>
              </a:endParaRPr>
            </a:p>
          </p:txBody>
        </p:sp>
        <p:sp>
          <p:nvSpPr>
            <p:cNvPr id="49164" name="Text Box 35">
              <a:extLst>
                <a:ext uri="{FF2B5EF4-FFF2-40B4-BE49-F238E27FC236}">
                  <a16:creationId xmlns:a16="http://schemas.microsoft.com/office/drawing/2014/main" id="{75D2A087-9D96-134B-A6B6-A05CB5E78154}"/>
                </a:ext>
              </a:extLst>
            </p:cNvPr>
            <p:cNvSpPr txBox="1">
              <a:spLocks noChangeArrowheads="1"/>
            </p:cNvSpPr>
            <p:nvPr/>
          </p:nvSpPr>
          <p:spPr bwMode="auto">
            <a:xfrm>
              <a:off x="3352800" y="5096196"/>
              <a:ext cx="4800600" cy="39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buFont typeface="Wingdings" pitchFamily="2" charset="2"/>
                <a:buNone/>
              </a:pPr>
              <a:r>
                <a:rPr lang="en-US" altLang="zh-CN" sz="2000">
                  <a:solidFill>
                    <a:srgbClr val="000000"/>
                  </a:solidFill>
                  <a:latin typeface="Arial" panose="020B0604020202020204" pitchFamily="34" charset="0"/>
                  <a:cs typeface="Arial" panose="020B0604020202020204" pitchFamily="34" charset="0"/>
                </a:rPr>
                <a:t>RUP</a:t>
              </a:r>
              <a:r>
                <a:rPr lang="zh-CN" altLang="en-US" sz="2000">
                  <a:solidFill>
                    <a:srgbClr val="000000"/>
                  </a:solidFill>
                  <a:latin typeface="Arial" panose="020B0604020202020204" pitchFamily="34" charset="0"/>
                  <a:cs typeface="Arial" panose="020B0604020202020204" pitchFamily="34" charset="0"/>
                </a:rPr>
                <a:t>的</a:t>
              </a:r>
              <a:r>
                <a:rPr lang="en-US" altLang="zh-CN" sz="2000">
                  <a:solidFill>
                    <a:srgbClr val="000000"/>
                  </a:solidFill>
                  <a:latin typeface="Arial" panose="020B0604020202020204" pitchFamily="34" charset="0"/>
                  <a:cs typeface="Arial" panose="020B0604020202020204" pitchFamily="34" charset="0"/>
                </a:rPr>
                <a:t>9</a:t>
              </a:r>
              <a:r>
                <a:rPr lang="zh-CN" altLang="en-US" sz="2000">
                  <a:solidFill>
                    <a:srgbClr val="000000"/>
                  </a:solidFill>
                  <a:latin typeface="Arial" panose="020B0604020202020204" pitchFamily="34" charset="0"/>
                  <a:cs typeface="Arial" panose="020B0604020202020204" pitchFamily="34" charset="0"/>
                </a:rPr>
                <a:t>个规程</a:t>
              </a:r>
              <a:endParaRPr lang="en-US" altLang="zh-CN" sz="2000">
                <a:solidFill>
                  <a:srgbClr val="000000"/>
                </a:solidFill>
                <a:latin typeface="Arial" panose="020B0604020202020204" pitchFamily="34" charset="0"/>
                <a:cs typeface="Arial" panose="020B0604020202020204" pitchFamily="34" charset="0"/>
              </a:endParaRPr>
            </a:p>
          </p:txBody>
        </p:sp>
      </p:grpSp>
      <p:sp>
        <p:nvSpPr>
          <p:cNvPr id="49158" name="Rectangle 47">
            <a:extLst>
              <a:ext uri="{FF2B5EF4-FFF2-40B4-BE49-F238E27FC236}">
                <a16:creationId xmlns:a16="http://schemas.microsoft.com/office/drawing/2014/main" id="{3151C36D-8A9C-C541-99BE-7D6F49328A13}"/>
              </a:ext>
            </a:extLst>
          </p:cNvPr>
          <p:cNvSpPr>
            <a:spLocks noChangeArrowheads="1"/>
          </p:cNvSpPr>
          <p:nvPr/>
        </p:nvSpPr>
        <p:spPr bwMode="auto">
          <a:xfrm>
            <a:off x="636588" y="95250"/>
            <a:ext cx="7747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857250" indent="-85725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latinLnBrk="1" hangingPunct="1">
              <a:buFont typeface="Gulim" panose="020B0600000101010101" pitchFamily="34" charset="-127"/>
              <a:buAutoNum type="romanUcPeriod"/>
            </a:pPr>
            <a:r>
              <a:rPr lang="en-US" altLang="zh-CN" sz="3600">
                <a:solidFill>
                  <a:srgbClr val="FFFFFF"/>
                </a:solidFill>
                <a:latin typeface="Gulim" panose="020B0600000101010101" pitchFamily="34" charset="-127"/>
                <a:ea typeface="黑体" panose="02010609060101010101" pitchFamily="49" charset="-122"/>
              </a:rPr>
              <a:t>RUP</a:t>
            </a:r>
            <a:endParaRPr lang="zh-CN" altLang="en-US" sz="3600">
              <a:solidFill>
                <a:srgbClr val="FFFFFF"/>
              </a:solidFill>
              <a:latin typeface="Gulim" panose="020B0600000101010101" pitchFamily="34" charset="-127"/>
              <a:ea typeface="黑体" panose="02010609060101010101" pitchFamily="49" charset="-122"/>
            </a:endParaRPr>
          </a:p>
        </p:txBody>
      </p:sp>
      <p:sp>
        <p:nvSpPr>
          <p:cNvPr id="31" name="灯片编号占位符 30">
            <a:extLst>
              <a:ext uri="{FF2B5EF4-FFF2-40B4-BE49-F238E27FC236}">
                <a16:creationId xmlns:a16="http://schemas.microsoft.com/office/drawing/2014/main" id="{72BBAEF2-645C-3E4D-8529-ADD0D3D0FC66}"/>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A51F1CE8-9561-614A-9B9A-7A51D620683D}" type="slidenum">
              <a:rPr kumimoji="0" lang="en-US" altLang="ko-KR" b="0">
                <a:solidFill>
                  <a:schemeClr val="bg1"/>
                </a:solidFill>
                <a:latin typeface="Gulim" panose="020B0600000101010101" pitchFamily="34" charset="-127"/>
                <a:ea typeface="Gulim" panose="020B0600000101010101" pitchFamily="34" charset="-127"/>
              </a:rPr>
              <a:pPr eaLnBrk="1" hangingPunct="1"/>
              <a:t>38</a:t>
            </a:fld>
            <a:endParaRPr kumimoji="0" lang="en-US" altLang="ko-KR" b="0">
              <a:solidFill>
                <a:schemeClr val="bg1"/>
              </a:solidFill>
              <a:latin typeface="Gulim" panose="020B0600000101010101" pitchFamily="34" charset="-127"/>
              <a:ea typeface="Gulim" panose="020B0600000101010101" pitchFamily="34" charset="-127"/>
            </a:endParaRPr>
          </a:p>
        </p:txBody>
      </p:sp>
      <p:sp>
        <p:nvSpPr>
          <p:cNvPr id="32" name="右箭头 31">
            <a:extLst>
              <a:ext uri="{FF2B5EF4-FFF2-40B4-BE49-F238E27FC236}">
                <a16:creationId xmlns:a16="http://schemas.microsoft.com/office/drawing/2014/main" id="{E2A1F7E8-69D1-464C-B689-4F34C7AFC0B1}"/>
              </a:ext>
            </a:extLst>
          </p:cNvPr>
          <p:cNvSpPr/>
          <p:nvPr/>
        </p:nvSpPr>
        <p:spPr bwMode="auto">
          <a:xfrm>
            <a:off x="61913" y="4019550"/>
            <a:ext cx="574675" cy="503238"/>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组合 4133">
            <a:extLst>
              <a:ext uri="{FF2B5EF4-FFF2-40B4-BE49-F238E27FC236}">
                <a16:creationId xmlns:a16="http://schemas.microsoft.com/office/drawing/2014/main" id="{A38FD7CA-1540-8548-AC86-74D218A1C506}"/>
              </a:ext>
            </a:extLst>
          </p:cNvPr>
          <p:cNvGrpSpPr>
            <a:grpSpLocks/>
          </p:cNvGrpSpPr>
          <p:nvPr/>
        </p:nvGrpSpPr>
        <p:grpSpPr bwMode="auto">
          <a:xfrm>
            <a:off x="762000" y="1752600"/>
            <a:ext cx="7407275" cy="703263"/>
            <a:chOff x="762000" y="1752600"/>
            <a:chExt cx="7407275" cy="703130"/>
          </a:xfrm>
        </p:grpSpPr>
        <p:sp>
          <p:nvSpPr>
            <p:cNvPr id="144" name="AutoShape 11">
              <a:extLst>
                <a:ext uri="{FF2B5EF4-FFF2-40B4-BE49-F238E27FC236}">
                  <a16:creationId xmlns:a16="http://schemas.microsoft.com/office/drawing/2014/main" id="{989297CB-5279-D847-8B41-CA7FC1DFA7D9}"/>
                </a:ext>
              </a:extLst>
            </p:cNvPr>
            <p:cNvSpPr>
              <a:spLocks noChangeArrowheads="1"/>
            </p:cNvSpPr>
            <p:nvPr/>
          </p:nvSpPr>
          <p:spPr bwMode="gray">
            <a:xfrm>
              <a:off x="2838450" y="1768472"/>
              <a:ext cx="5330825" cy="687258"/>
            </a:xfrm>
            <a:prstGeom prst="roundRect">
              <a:avLst>
                <a:gd name="adj" fmla="val 11505"/>
              </a:avLst>
            </a:prstGeom>
            <a:solidFill>
              <a:srgbClr val="333399">
                <a:alpha val="50000"/>
              </a:srgbClr>
            </a:solidFill>
            <a:ln>
              <a:noFill/>
            </a:ln>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grpSp>
          <p:nvGrpSpPr>
            <p:cNvPr id="50204" name="Group 12">
              <a:extLst>
                <a:ext uri="{FF2B5EF4-FFF2-40B4-BE49-F238E27FC236}">
                  <a16:creationId xmlns:a16="http://schemas.microsoft.com/office/drawing/2014/main" id="{1476221C-23AE-2647-B117-1C5AC7BA4AE8}"/>
                </a:ext>
              </a:extLst>
            </p:cNvPr>
            <p:cNvGrpSpPr>
              <a:grpSpLocks/>
            </p:cNvGrpSpPr>
            <p:nvPr/>
          </p:nvGrpSpPr>
          <p:grpSpPr bwMode="auto">
            <a:xfrm>
              <a:off x="762000" y="1752600"/>
              <a:ext cx="2606675" cy="687388"/>
              <a:chOff x="378" y="1065"/>
              <a:chExt cx="1785" cy="433"/>
            </a:xfrm>
          </p:grpSpPr>
          <p:sp>
            <p:nvSpPr>
              <p:cNvPr id="146" name="AutoShape 13">
                <a:extLst>
                  <a:ext uri="{FF2B5EF4-FFF2-40B4-BE49-F238E27FC236}">
                    <a16:creationId xmlns:a16="http://schemas.microsoft.com/office/drawing/2014/main" id="{BD7A2888-0B5F-A947-94EA-76C3FDF76827}"/>
                  </a:ext>
                </a:extLst>
              </p:cNvPr>
              <p:cNvSpPr>
                <a:spLocks noChangeArrowheads="1"/>
              </p:cNvSpPr>
              <p:nvPr/>
            </p:nvSpPr>
            <p:spPr bwMode="gray">
              <a:xfrm>
                <a:off x="1921" y="1152"/>
                <a:ext cx="242" cy="240"/>
              </a:xfrm>
              <a:prstGeom prst="rightArrow">
                <a:avLst>
                  <a:gd name="adj1" fmla="val 50000"/>
                  <a:gd name="adj2" fmla="val 59422"/>
                </a:avLst>
              </a:prstGeom>
              <a:solidFill>
                <a:srgbClr val="F8F8F8"/>
              </a:solidFill>
              <a:ln w="9525">
                <a:noFill/>
                <a:miter lim="800000"/>
                <a:headEnd/>
                <a:tailEnd/>
              </a:ln>
              <a:effectLst>
                <a:outerShdw dist="71842" dir="2700000" algn="ctr" rotWithShape="0">
                  <a:srgbClr val="010101">
                    <a:alpha val="50000"/>
                  </a:srgbClr>
                </a:outerShdw>
              </a:effectLst>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sp>
            <p:nvSpPr>
              <p:cNvPr id="147" name="Freeform 14">
                <a:extLst>
                  <a:ext uri="{FF2B5EF4-FFF2-40B4-BE49-F238E27FC236}">
                    <a16:creationId xmlns:a16="http://schemas.microsoft.com/office/drawing/2014/main" id="{C8512830-BCD7-DD4F-8835-8507257F2183}"/>
                  </a:ext>
                </a:extLst>
              </p:cNvPr>
              <p:cNvSpPr>
                <a:spLocks/>
              </p:cNvSpPr>
              <p:nvPr/>
            </p:nvSpPr>
            <p:spPr bwMode="gray">
              <a:xfrm>
                <a:off x="378" y="1065"/>
                <a:ext cx="1549" cy="433"/>
              </a:xfrm>
              <a:custGeom>
                <a:avLst/>
                <a:gdLst>
                  <a:gd name="T0" fmla="*/ 83 w 1071"/>
                  <a:gd name="T1" fmla="*/ 0 h 307"/>
                  <a:gd name="T2" fmla="*/ 1069 w 1071"/>
                  <a:gd name="T3" fmla="*/ 0 h 307"/>
                  <a:gd name="T4" fmla="*/ 1069 w 1071"/>
                  <a:gd name="T5" fmla="*/ 198 h 307"/>
                  <a:gd name="T6" fmla="*/ 1055 w 1071"/>
                  <a:gd name="T7" fmla="*/ 270 h 307"/>
                  <a:gd name="T8" fmla="*/ 987 w 1071"/>
                  <a:gd name="T9" fmla="*/ 302 h 307"/>
                  <a:gd name="T10" fmla="*/ 0 w 1071"/>
                  <a:gd name="T11" fmla="*/ 307 h 307"/>
                  <a:gd name="T12" fmla="*/ 0 w 1071"/>
                  <a:gd name="T13" fmla="*/ 89 h 307"/>
                  <a:gd name="T14" fmla="*/ 21 w 1071"/>
                  <a:gd name="T15" fmla="*/ 18 h 307"/>
                  <a:gd name="T16" fmla="*/ 83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1"/>
                  <a:gd name="T28" fmla="*/ 0 h 307"/>
                  <a:gd name="T29" fmla="*/ 1071 w 1071"/>
                  <a:gd name="T30" fmla="*/ 307 h 3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gradFill rotWithShape="1">
                <a:gsLst>
                  <a:gs pos="0">
                    <a:srgbClr val="333399">
                      <a:gamma/>
                      <a:shade val="66275"/>
                      <a:invGamma/>
                    </a:srgbClr>
                  </a:gs>
                  <a:gs pos="50000">
                    <a:srgbClr val="333399"/>
                  </a:gs>
                  <a:gs pos="100000">
                    <a:srgbClr val="333399">
                      <a:gamma/>
                      <a:shade val="66275"/>
                      <a:invGamma/>
                    </a:srgbClr>
                  </a:gs>
                </a:gsLst>
                <a:lin ang="5400000" scaled="1"/>
              </a:gradFill>
              <a:ln w="28575">
                <a:solidFill>
                  <a:srgbClr val="FFFFFF"/>
                </a:solidFill>
                <a:round/>
                <a:headEnd/>
                <a:tailEnd/>
              </a:ln>
              <a:effectLst>
                <a:outerShdw dist="71842" dir="2700000" algn="ctr" rotWithShape="0">
                  <a:srgbClr val="000000">
                    <a:alpha val="50000"/>
                  </a:srgbClr>
                </a:outerShdw>
              </a:effectLst>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grpSp>
        <p:sp>
          <p:nvSpPr>
            <p:cNvPr id="152" name="Rectangle 26">
              <a:extLst>
                <a:ext uri="{FF2B5EF4-FFF2-40B4-BE49-F238E27FC236}">
                  <a16:creationId xmlns:a16="http://schemas.microsoft.com/office/drawing/2014/main" id="{2D4C15FA-35EE-5140-B11C-6836099D5B5E}"/>
                </a:ext>
              </a:extLst>
            </p:cNvPr>
            <p:cNvSpPr>
              <a:spLocks noChangeArrowheads="1"/>
            </p:cNvSpPr>
            <p:nvPr/>
          </p:nvSpPr>
          <p:spPr bwMode="gray">
            <a:xfrm>
              <a:off x="955675" y="1904971"/>
              <a:ext cx="1836738" cy="399974"/>
            </a:xfrm>
            <a:prstGeom prst="rect">
              <a:avLst/>
            </a:prstGeom>
            <a:noFill/>
            <a:ln w="9525" algn="ctr">
              <a:noFill/>
              <a:miter lim="800000"/>
              <a:headEnd/>
              <a:tailEnd/>
            </a:ln>
            <a:effec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a:buFont typeface="Wingdings" pitchFamily="2" charset="2"/>
                <a:buNone/>
              </a:pPr>
              <a:r>
                <a:rPr lang="en-US" altLang="zh-CN"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rPr>
                <a:t>RUP</a:t>
              </a:r>
              <a:r>
                <a:rPr lang="zh-CN" altLang="en-US"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rPr>
                <a:t>简介</a:t>
              </a:r>
              <a:endParaRPr lang="en-US" altLang="zh-CN"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endParaRPr>
            </a:p>
          </p:txBody>
        </p:sp>
        <p:sp>
          <p:nvSpPr>
            <p:cNvPr id="50206" name="Text Box 31">
              <a:extLst>
                <a:ext uri="{FF2B5EF4-FFF2-40B4-BE49-F238E27FC236}">
                  <a16:creationId xmlns:a16="http://schemas.microsoft.com/office/drawing/2014/main" id="{4A2B0D1D-C673-AA43-8243-1AB08A4692BC}"/>
                </a:ext>
              </a:extLst>
            </p:cNvPr>
            <p:cNvSpPr txBox="1">
              <a:spLocks noChangeArrowheads="1"/>
            </p:cNvSpPr>
            <p:nvPr/>
          </p:nvSpPr>
          <p:spPr bwMode="auto">
            <a:xfrm>
              <a:off x="3352800" y="1781175"/>
              <a:ext cx="4800600" cy="58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buFont typeface="Wingdings" pitchFamily="2" charset="2"/>
                <a:buNone/>
              </a:pPr>
              <a:r>
                <a:rPr lang="zh-CN" altLang="en-US" sz="1600">
                  <a:solidFill>
                    <a:srgbClr val="000000"/>
                  </a:solidFill>
                  <a:latin typeface="Arial" panose="020B0604020202020204" pitchFamily="34" charset="0"/>
                  <a:cs typeface="Arial" panose="020B0604020202020204" pitchFamily="34" charset="0"/>
                </a:rPr>
                <a:t>简要的介绍</a:t>
              </a:r>
              <a:r>
                <a:rPr lang="en-US" altLang="zh-CN" sz="1600">
                  <a:solidFill>
                    <a:srgbClr val="000000"/>
                  </a:solidFill>
                  <a:latin typeface="Arial" panose="020B0604020202020204" pitchFamily="34" charset="0"/>
                  <a:cs typeface="Arial" panose="020B0604020202020204" pitchFamily="34" charset="0"/>
                </a:rPr>
                <a:t>RUP</a:t>
              </a:r>
              <a:r>
                <a:rPr lang="zh-CN" altLang="en-US" sz="1600">
                  <a:solidFill>
                    <a:srgbClr val="000000"/>
                  </a:solidFill>
                  <a:latin typeface="Arial" panose="020B0604020202020204" pitchFamily="34" charset="0"/>
                  <a:cs typeface="Arial" panose="020B0604020202020204" pitchFamily="34" charset="0"/>
                </a:rPr>
                <a:t>的发展历史，</a:t>
              </a:r>
              <a:r>
                <a:rPr lang="en-US" altLang="zh-CN" sz="1600">
                  <a:solidFill>
                    <a:srgbClr val="000000"/>
                  </a:solidFill>
                  <a:latin typeface="Arial" panose="020B0604020202020204" pitchFamily="34" charset="0"/>
                  <a:cs typeface="Arial" panose="020B0604020202020204" pitchFamily="34" charset="0"/>
                </a:rPr>
                <a:t>RUP</a:t>
              </a:r>
              <a:r>
                <a:rPr lang="zh-CN" altLang="en-US" sz="1600">
                  <a:solidFill>
                    <a:srgbClr val="000000"/>
                  </a:solidFill>
                  <a:latin typeface="Arial" panose="020B0604020202020204" pitchFamily="34" charset="0"/>
                  <a:cs typeface="Arial" panose="020B0604020202020204" pitchFamily="34" charset="0"/>
                </a:rPr>
                <a:t>是什么，谁、何时使用</a:t>
              </a:r>
              <a:r>
                <a:rPr lang="en-US" altLang="zh-CN" sz="1600">
                  <a:solidFill>
                    <a:srgbClr val="000000"/>
                  </a:solidFill>
                  <a:latin typeface="Arial" panose="020B0604020202020204" pitchFamily="34" charset="0"/>
                  <a:cs typeface="Arial" panose="020B0604020202020204" pitchFamily="34" charset="0"/>
                </a:rPr>
                <a:t>RUP</a:t>
              </a:r>
              <a:r>
                <a:rPr lang="zh-CN" altLang="en-US" sz="1600">
                  <a:solidFill>
                    <a:srgbClr val="000000"/>
                  </a:solidFill>
                  <a:latin typeface="Arial" panose="020B0604020202020204" pitchFamily="34" charset="0"/>
                  <a:cs typeface="Arial" panose="020B0604020202020204" pitchFamily="34" charset="0"/>
                </a:rPr>
                <a:t>和为什么要使用</a:t>
              </a:r>
              <a:r>
                <a:rPr lang="en-US" altLang="zh-CN" sz="1600">
                  <a:solidFill>
                    <a:srgbClr val="000000"/>
                  </a:solidFill>
                  <a:latin typeface="Arial" panose="020B0604020202020204" pitchFamily="34" charset="0"/>
                  <a:cs typeface="Arial" panose="020B0604020202020204" pitchFamily="34" charset="0"/>
                </a:rPr>
                <a:t>RUP</a:t>
              </a:r>
            </a:p>
          </p:txBody>
        </p:sp>
      </p:grpSp>
      <p:grpSp>
        <p:nvGrpSpPr>
          <p:cNvPr id="50179" name="组合 4130">
            <a:extLst>
              <a:ext uri="{FF2B5EF4-FFF2-40B4-BE49-F238E27FC236}">
                <a16:creationId xmlns:a16="http://schemas.microsoft.com/office/drawing/2014/main" id="{291D8CF0-D11B-E145-B999-5F5A5D819863}"/>
              </a:ext>
            </a:extLst>
          </p:cNvPr>
          <p:cNvGrpSpPr>
            <a:grpSpLocks/>
          </p:cNvGrpSpPr>
          <p:nvPr/>
        </p:nvGrpSpPr>
        <p:grpSpPr bwMode="auto">
          <a:xfrm>
            <a:off x="727075" y="2794000"/>
            <a:ext cx="7432675" cy="695325"/>
            <a:chOff x="727075" y="2794000"/>
            <a:chExt cx="7432675" cy="695325"/>
          </a:xfrm>
        </p:grpSpPr>
        <p:sp>
          <p:nvSpPr>
            <p:cNvPr id="50197" name="AutoShape 19">
              <a:extLst>
                <a:ext uri="{FF2B5EF4-FFF2-40B4-BE49-F238E27FC236}">
                  <a16:creationId xmlns:a16="http://schemas.microsoft.com/office/drawing/2014/main" id="{A84E5591-8993-1345-AE5E-F2AA169460BA}"/>
                </a:ext>
              </a:extLst>
            </p:cNvPr>
            <p:cNvSpPr>
              <a:spLocks noChangeArrowheads="1"/>
            </p:cNvSpPr>
            <p:nvPr/>
          </p:nvSpPr>
          <p:spPr bwMode="gray">
            <a:xfrm>
              <a:off x="2803525" y="2801938"/>
              <a:ext cx="5356225" cy="687387"/>
            </a:xfrm>
            <a:prstGeom prst="roundRect">
              <a:avLst>
                <a:gd name="adj" fmla="val 11505"/>
              </a:avLst>
            </a:prstGeom>
            <a:solidFill>
              <a:srgbClr val="CC3399">
                <a:alpha val="50195"/>
              </a:srgbClr>
            </a:solidFill>
            <a:ln>
              <a:noFill/>
            </a:ln>
            <a:extLst>
              <a:ext uri="{91240B29-F687-4F45-9708-019B960494DF}">
                <a14:hiddenLine xmlns:a14="http://schemas.microsoft.com/office/drawing/2010/main" w="6350" algn="ctr">
                  <a:solidFill>
                    <a:srgbClr val="000000"/>
                  </a:solidFill>
                  <a:prstDash val="sysDot"/>
                  <a:round/>
                  <a:headEnd/>
                  <a:tailEnd/>
                </a14:hiddenLine>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buFont typeface="Wingdings" pitchFamily="2" charset="2"/>
                <a:buNone/>
              </a:pPr>
              <a:endParaRPr lang="zh-CN" altLang="zh-CN">
                <a:cs typeface="Arial" panose="020B0604020202020204" pitchFamily="34" charset="0"/>
              </a:endParaRPr>
            </a:p>
          </p:txBody>
        </p:sp>
        <p:grpSp>
          <p:nvGrpSpPr>
            <p:cNvPr id="50198" name="Group 20">
              <a:extLst>
                <a:ext uri="{FF2B5EF4-FFF2-40B4-BE49-F238E27FC236}">
                  <a16:creationId xmlns:a16="http://schemas.microsoft.com/office/drawing/2014/main" id="{468CFB07-1F9B-1541-A85E-887BAACAA3D1}"/>
                </a:ext>
              </a:extLst>
            </p:cNvPr>
            <p:cNvGrpSpPr>
              <a:grpSpLocks/>
            </p:cNvGrpSpPr>
            <p:nvPr/>
          </p:nvGrpSpPr>
          <p:grpSpPr bwMode="auto">
            <a:xfrm>
              <a:off x="727075" y="2794000"/>
              <a:ext cx="2613025" cy="687388"/>
              <a:chOff x="370" y="2169"/>
              <a:chExt cx="1790" cy="433"/>
            </a:xfrm>
          </p:grpSpPr>
          <p:sp>
            <p:nvSpPr>
              <p:cNvPr id="12312" name="AutoShape 21">
                <a:extLst>
                  <a:ext uri="{FF2B5EF4-FFF2-40B4-BE49-F238E27FC236}">
                    <a16:creationId xmlns:a16="http://schemas.microsoft.com/office/drawing/2014/main" id="{FC499CBA-5C51-914B-B18B-B4AF05B8131E}"/>
                  </a:ext>
                </a:extLst>
              </p:cNvPr>
              <p:cNvSpPr>
                <a:spLocks noChangeArrowheads="1"/>
              </p:cNvSpPr>
              <p:nvPr/>
            </p:nvSpPr>
            <p:spPr bwMode="gray">
              <a:xfrm>
                <a:off x="1917" y="2249"/>
                <a:ext cx="243" cy="240"/>
              </a:xfrm>
              <a:prstGeom prst="rightArrow">
                <a:avLst>
                  <a:gd name="adj1" fmla="val 50000"/>
                  <a:gd name="adj2" fmla="val 59423"/>
                </a:avLst>
              </a:prstGeom>
              <a:solidFill>
                <a:srgbClr val="F8F8F8"/>
              </a:solidFill>
              <a:ln w="9525">
                <a:noFill/>
                <a:miter lim="800000"/>
                <a:headEnd/>
                <a:tailEnd/>
              </a:ln>
              <a:effectLst>
                <a:outerShdw dist="71842" dir="2700000" algn="ctr" rotWithShape="0">
                  <a:srgbClr val="010101">
                    <a:alpha val="50000"/>
                  </a:srgbClr>
                </a:outerShdw>
              </a:effectLst>
            </p:spPr>
            <p:txBody>
              <a:bodyPr wrap="none" anchor="ctr"/>
              <a:lstStyle/>
              <a:p>
                <a:pPr algn="ctr">
                  <a:buFont typeface="Wingdings" pitchFamily="2" charset="2"/>
                  <a:buNone/>
                  <a:defRPr/>
                </a:pPr>
                <a:endParaRPr lang="zh-CN" altLang="zh-CN">
                  <a:cs typeface="Arial" pitchFamily="34" charset="0"/>
                </a:endParaRPr>
              </a:p>
            </p:txBody>
          </p:sp>
          <p:sp>
            <p:nvSpPr>
              <p:cNvPr id="12313" name="Freeform 22">
                <a:extLst>
                  <a:ext uri="{FF2B5EF4-FFF2-40B4-BE49-F238E27FC236}">
                    <a16:creationId xmlns:a16="http://schemas.microsoft.com/office/drawing/2014/main" id="{5E7A44DC-3C45-DA4D-BE0B-4D1C32D2BD4C}"/>
                  </a:ext>
                </a:extLst>
              </p:cNvPr>
              <p:cNvSpPr>
                <a:spLocks/>
              </p:cNvSpPr>
              <p:nvPr/>
            </p:nvSpPr>
            <p:spPr bwMode="gray">
              <a:xfrm>
                <a:off x="370" y="2169"/>
                <a:ext cx="1549" cy="433"/>
              </a:xfrm>
              <a:custGeom>
                <a:avLst/>
                <a:gdLst>
                  <a:gd name="T0" fmla="*/ 1101 w 1071"/>
                  <a:gd name="T1" fmla="*/ 0 h 307"/>
                  <a:gd name="T2" fmla="*/ 14149 w 1071"/>
                  <a:gd name="T3" fmla="*/ 0 h 307"/>
                  <a:gd name="T4" fmla="*/ 14149 w 1071"/>
                  <a:gd name="T5" fmla="*/ 2200 h 307"/>
                  <a:gd name="T6" fmla="*/ 13968 w 1071"/>
                  <a:gd name="T7" fmla="*/ 2996 h 307"/>
                  <a:gd name="T8" fmla="*/ 13070 w 1071"/>
                  <a:gd name="T9" fmla="*/ 3355 h 307"/>
                  <a:gd name="T10" fmla="*/ 0 w 1071"/>
                  <a:gd name="T11" fmla="*/ 3412 h 307"/>
                  <a:gd name="T12" fmla="*/ 0 w 1071"/>
                  <a:gd name="T13" fmla="*/ 993 h 307"/>
                  <a:gd name="T14" fmla="*/ 272 w 1071"/>
                  <a:gd name="T15" fmla="*/ 193 h 307"/>
                  <a:gd name="T16" fmla="*/ 1101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gradFill rotWithShape="1">
                <a:gsLst>
                  <a:gs pos="0">
                    <a:srgbClr val="822061"/>
                  </a:gs>
                  <a:gs pos="50000">
                    <a:srgbClr val="CC3399"/>
                  </a:gs>
                  <a:gs pos="100000">
                    <a:srgbClr val="822061"/>
                  </a:gs>
                </a:gsLst>
                <a:lin ang="5400000" scaled="1"/>
              </a:gradFill>
              <a:ln w="28575" cap="flat" cmpd="sng">
                <a:solidFill>
                  <a:srgbClr val="FFFFFF"/>
                </a:solidFill>
                <a:prstDash val="solid"/>
                <a:round/>
                <a:headEnd/>
                <a:tailEnd/>
              </a:ln>
              <a:effectLst>
                <a:outerShdw dist="71842" dir="2700000" algn="ctr" rotWithShape="0">
                  <a:srgbClr val="000000">
                    <a:alpha val="50000"/>
                  </a:srgbClr>
                </a:outerShdw>
              </a:effectLst>
            </p:spPr>
            <p:txBody>
              <a:bodyPr wrap="none" anchor="ctr"/>
              <a:lstStyle/>
              <a:p>
                <a:pPr>
                  <a:defRPr/>
                </a:pPr>
                <a:endParaRPr lang="zh-CN" altLang="en-US"/>
              </a:p>
            </p:txBody>
          </p:sp>
        </p:grpSp>
        <p:sp>
          <p:nvSpPr>
            <p:cNvPr id="153" name="Rectangle 27">
              <a:extLst>
                <a:ext uri="{FF2B5EF4-FFF2-40B4-BE49-F238E27FC236}">
                  <a16:creationId xmlns:a16="http://schemas.microsoft.com/office/drawing/2014/main" id="{72AEF5F4-095D-244E-8DF7-46CD8A0CA90B}"/>
                </a:ext>
              </a:extLst>
            </p:cNvPr>
            <p:cNvSpPr>
              <a:spLocks noChangeArrowheads="1"/>
            </p:cNvSpPr>
            <p:nvPr/>
          </p:nvSpPr>
          <p:spPr bwMode="gray">
            <a:xfrm>
              <a:off x="955675" y="2933700"/>
              <a:ext cx="1836738" cy="400050"/>
            </a:xfrm>
            <a:prstGeom prst="rect">
              <a:avLst/>
            </a:prstGeom>
            <a:noFill/>
            <a:ln w="9525" algn="ctr">
              <a:noFill/>
              <a:miter lim="800000"/>
              <a:headEnd/>
              <a:tailEnd/>
            </a:ln>
            <a:effec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a:buFont typeface="Wingdings" pitchFamily="2" charset="2"/>
                <a:buNone/>
              </a:pPr>
              <a:r>
                <a:rPr lang="zh-CN" altLang="en-US"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rPr>
                <a:t>主要原则</a:t>
              </a:r>
              <a:endParaRPr lang="en-US" altLang="zh-CN"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endParaRPr>
            </a:p>
          </p:txBody>
        </p:sp>
        <p:sp>
          <p:nvSpPr>
            <p:cNvPr id="50200" name="Text Box 32">
              <a:extLst>
                <a:ext uri="{FF2B5EF4-FFF2-40B4-BE49-F238E27FC236}">
                  <a16:creationId xmlns:a16="http://schemas.microsoft.com/office/drawing/2014/main" id="{3617CD9C-28C2-034A-80AF-8BC1184B8746}"/>
                </a:ext>
              </a:extLst>
            </p:cNvPr>
            <p:cNvSpPr txBox="1">
              <a:spLocks noChangeArrowheads="1"/>
            </p:cNvSpPr>
            <p:nvPr/>
          </p:nvSpPr>
          <p:spPr bwMode="auto">
            <a:xfrm>
              <a:off x="3352800" y="2933717"/>
              <a:ext cx="4608513" cy="40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buFont typeface="Wingdings" pitchFamily="2" charset="2"/>
                <a:buNone/>
              </a:pPr>
              <a:r>
                <a:rPr lang="zh-CN" altLang="en-US" sz="2000">
                  <a:solidFill>
                    <a:srgbClr val="000000"/>
                  </a:solidFill>
                  <a:latin typeface="Arial" panose="020B0604020202020204" pitchFamily="34" charset="0"/>
                  <a:cs typeface="Arial" panose="020B0604020202020204" pitchFamily="34" charset="0"/>
                </a:rPr>
                <a:t>业务驱动开发原则（</a:t>
              </a:r>
              <a:r>
                <a:rPr lang="en-US" altLang="zh-CN" sz="2000">
                  <a:solidFill>
                    <a:srgbClr val="000000"/>
                  </a:solidFill>
                  <a:latin typeface="Arial" panose="020B0604020202020204" pitchFamily="34" charset="0"/>
                  <a:cs typeface="Arial" panose="020B0604020202020204" pitchFamily="34" charset="0"/>
                </a:rPr>
                <a:t>6</a:t>
              </a:r>
              <a:r>
                <a:rPr lang="zh-CN" altLang="en-US" sz="2000">
                  <a:solidFill>
                    <a:srgbClr val="000000"/>
                  </a:solidFill>
                  <a:latin typeface="Arial" panose="020B0604020202020204" pitchFamily="34" charset="0"/>
                  <a:cs typeface="Arial" panose="020B0604020202020204" pitchFamily="34" charset="0"/>
                </a:rPr>
                <a:t>个）</a:t>
              </a:r>
              <a:endParaRPr lang="en-US" altLang="zh-CN" sz="2000">
                <a:solidFill>
                  <a:srgbClr val="000000"/>
                </a:solidFill>
                <a:latin typeface="Arial" panose="020B0604020202020204" pitchFamily="34" charset="0"/>
                <a:cs typeface="Arial" panose="020B0604020202020204" pitchFamily="34" charset="0"/>
              </a:endParaRPr>
            </a:p>
          </p:txBody>
        </p:sp>
      </p:grpSp>
      <p:grpSp>
        <p:nvGrpSpPr>
          <p:cNvPr id="50180" name="组合 4131">
            <a:extLst>
              <a:ext uri="{FF2B5EF4-FFF2-40B4-BE49-F238E27FC236}">
                <a16:creationId xmlns:a16="http://schemas.microsoft.com/office/drawing/2014/main" id="{1F7C7F64-2100-844B-BF5C-B34784259908}"/>
              </a:ext>
            </a:extLst>
          </p:cNvPr>
          <p:cNvGrpSpPr>
            <a:grpSpLocks/>
          </p:cNvGrpSpPr>
          <p:nvPr/>
        </p:nvGrpSpPr>
        <p:grpSpPr bwMode="auto">
          <a:xfrm>
            <a:off x="736600" y="3860800"/>
            <a:ext cx="7435850" cy="700088"/>
            <a:chOff x="736600" y="3860800"/>
            <a:chExt cx="7435850" cy="700088"/>
          </a:xfrm>
        </p:grpSpPr>
        <p:sp>
          <p:nvSpPr>
            <p:cNvPr id="50191" name="AutoShape 3">
              <a:extLst>
                <a:ext uri="{FF2B5EF4-FFF2-40B4-BE49-F238E27FC236}">
                  <a16:creationId xmlns:a16="http://schemas.microsoft.com/office/drawing/2014/main" id="{F247B27A-13EA-2D42-8B37-8040E36E1F0F}"/>
                </a:ext>
              </a:extLst>
            </p:cNvPr>
            <p:cNvSpPr>
              <a:spLocks noChangeArrowheads="1"/>
            </p:cNvSpPr>
            <p:nvPr/>
          </p:nvSpPr>
          <p:spPr bwMode="gray">
            <a:xfrm>
              <a:off x="2836863" y="3860800"/>
              <a:ext cx="5335587" cy="687388"/>
            </a:xfrm>
            <a:prstGeom prst="roundRect">
              <a:avLst>
                <a:gd name="adj" fmla="val 11505"/>
              </a:avLst>
            </a:prstGeom>
            <a:solidFill>
              <a:srgbClr val="009999">
                <a:alpha val="50195"/>
              </a:srgbClr>
            </a:solidFill>
            <a:ln>
              <a:noFill/>
            </a:ln>
            <a:extLst>
              <a:ext uri="{91240B29-F687-4F45-9708-019B960494DF}">
                <a14:hiddenLine xmlns:a14="http://schemas.microsoft.com/office/drawing/2010/main" w="6350" algn="ctr">
                  <a:solidFill>
                    <a:srgbClr val="000000"/>
                  </a:solidFill>
                  <a:prstDash val="sysDot"/>
                  <a:round/>
                  <a:headEnd/>
                  <a:tailEnd/>
                </a14:hiddenLine>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buFont typeface="Wingdings" pitchFamily="2" charset="2"/>
                <a:buNone/>
              </a:pPr>
              <a:endParaRPr lang="zh-CN" altLang="zh-CN">
                <a:cs typeface="Arial" panose="020B0604020202020204" pitchFamily="34" charset="0"/>
              </a:endParaRPr>
            </a:p>
          </p:txBody>
        </p:sp>
        <p:grpSp>
          <p:nvGrpSpPr>
            <p:cNvPr id="50192" name="Group 4">
              <a:extLst>
                <a:ext uri="{FF2B5EF4-FFF2-40B4-BE49-F238E27FC236}">
                  <a16:creationId xmlns:a16="http://schemas.microsoft.com/office/drawing/2014/main" id="{32B641EC-91F5-B54F-A947-428001DEF81C}"/>
                </a:ext>
              </a:extLst>
            </p:cNvPr>
            <p:cNvGrpSpPr>
              <a:grpSpLocks/>
            </p:cNvGrpSpPr>
            <p:nvPr/>
          </p:nvGrpSpPr>
          <p:grpSpPr bwMode="auto">
            <a:xfrm>
              <a:off x="736600" y="3873500"/>
              <a:ext cx="2613025" cy="687388"/>
              <a:chOff x="370" y="2169"/>
              <a:chExt cx="1790" cy="433"/>
            </a:xfrm>
          </p:grpSpPr>
          <p:sp>
            <p:nvSpPr>
              <p:cNvPr id="12306" name="AutoShape 5">
                <a:extLst>
                  <a:ext uri="{FF2B5EF4-FFF2-40B4-BE49-F238E27FC236}">
                    <a16:creationId xmlns:a16="http://schemas.microsoft.com/office/drawing/2014/main" id="{E704C3CF-9000-C04B-915A-334224D43962}"/>
                  </a:ext>
                </a:extLst>
              </p:cNvPr>
              <p:cNvSpPr>
                <a:spLocks noChangeArrowheads="1"/>
              </p:cNvSpPr>
              <p:nvPr/>
            </p:nvSpPr>
            <p:spPr bwMode="gray">
              <a:xfrm>
                <a:off x="1917" y="2249"/>
                <a:ext cx="243" cy="240"/>
              </a:xfrm>
              <a:prstGeom prst="rightArrow">
                <a:avLst>
                  <a:gd name="adj1" fmla="val 50000"/>
                  <a:gd name="adj2" fmla="val 59423"/>
                </a:avLst>
              </a:prstGeom>
              <a:solidFill>
                <a:srgbClr val="F8F8F8"/>
              </a:solidFill>
              <a:ln w="9525">
                <a:noFill/>
                <a:miter lim="800000"/>
                <a:headEnd/>
                <a:tailEnd/>
              </a:ln>
              <a:effectLst>
                <a:outerShdw dist="71842" dir="2700000" algn="ctr" rotWithShape="0">
                  <a:srgbClr val="010101">
                    <a:alpha val="50000"/>
                  </a:srgbClr>
                </a:outerShdw>
              </a:effectLst>
            </p:spPr>
            <p:txBody>
              <a:bodyPr wrap="none" anchor="ctr"/>
              <a:lstStyle/>
              <a:p>
                <a:pPr algn="ctr">
                  <a:buFont typeface="Wingdings" pitchFamily="2" charset="2"/>
                  <a:buNone/>
                  <a:defRPr/>
                </a:pPr>
                <a:endParaRPr lang="zh-CN" altLang="zh-CN">
                  <a:cs typeface="Arial" pitchFamily="34" charset="0"/>
                </a:endParaRPr>
              </a:p>
            </p:txBody>
          </p:sp>
          <p:sp>
            <p:nvSpPr>
              <p:cNvPr id="12307" name="Freeform 6">
                <a:extLst>
                  <a:ext uri="{FF2B5EF4-FFF2-40B4-BE49-F238E27FC236}">
                    <a16:creationId xmlns:a16="http://schemas.microsoft.com/office/drawing/2014/main" id="{B7BE0863-F8A7-B945-821D-D1CA3B1E871F}"/>
                  </a:ext>
                </a:extLst>
              </p:cNvPr>
              <p:cNvSpPr>
                <a:spLocks/>
              </p:cNvSpPr>
              <p:nvPr/>
            </p:nvSpPr>
            <p:spPr bwMode="gray">
              <a:xfrm>
                <a:off x="370" y="2169"/>
                <a:ext cx="1549" cy="433"/>
              </a:xfrm>
              <a:custGeom>
                <a:avLst/>
                <a:gdLst>
                  <a:gd name="T0" fmla="*/ 1101 w 1071"/>
                  <a:gd name="T1" fmla="*/ 0 h 307"/>
                  <a:gd name="T2" fmla="*/ 14149 w 1071"/>
                  <a:gd name="T3" fmla="*/ 0 h 307"/>
                  <a:gd name="T4" fmla="*/ 14149 w 1071"/>
                  <a:gd name="T5" fmla="*/ 2200 h 307"/>
                  <a:gd name="T6" fmla="*/ 13968 w 1071"/>
                  <a:gd name="T7" fmla="*/ 2996 h 307"/>
                  <a:gd name="T8" fmla="*/ 13070 w 1071"/>
                  <a:gd name="T9" fmla="*/ 3355 h 307"/>
                  <a:gd name="T10" fmla="*/ 0 w 1071"/>
                  <a:gd name="T11" fmla="*/ 3412 h 307"/>
                  <a:gd name="T12" fmla="*/ 0 w 1071"/>
                  <a:gd name="T13" fmla="*/ 993 h 307"/>
                  <a:gd name="T14" fmla="*/ 272 w 1071"/>
                  <a:gd name="T15" fmla="*/ 193 h 307"/>
                  <a:gd name="T16" fmla="*/ 1101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gradFill rotWithShape="1">
                <a:gsLst>
                  <a:gs pos="0">
                    <a:srgbClr val="006161"/>
                  </a:gs>
                  <a:gs pos="50000">
                    <a:srgbClr val="009999"/>
                  </a:gs>
                  <a:gs pos="100000">
                    <a:srgbClr val="006161"/>
                  </a:gs>
                </a:gsLst>
                <a:lin ang="5400000" scaled="1"/>
              </a:gradFill>
              <a:ln w="28575" cap="flat" cmpd="sng">
                <a:solidFill>
                  <a:srgbClr val="FFFFFF"/>
                </a:solidFill>
                <a:prstDash val="solid"/>
                <a:round/>
                <a:headEnd/>
                <a:tailEnd/>
              </a:ln>
              <a:effectLst>
                <a:outerShdw dist="71842" dir="2700000" algn="ctr" rotWithShape="0">
                  <a:srgbClr val="000000">
                    <a:alpha val="50000"/>
                  </a:srgbClr>
                </a:outerShdw>
              </a:effectLst>
            </p:spPr>
            <p:txBody>
              <a:bodyPr wrap="none" anchor="ctr"/>
              <a:lstStyle/>
              <a:p>
                <a:pPr>
                  <a:defRPr/>
                </a:pPr>
                <a:endParaRPr lang="zh-CN" altLang="en-US"/>
              </a:p>
            </p:txBody>
          </p:sp>
        </p:grpSp>
        <p:sp>
          <p:nvSpPr>
            <p:cNvPr id="154" name="Rectangle 29">
              <a:extLst>
                <a:ext uri="{FF2B5EF4-FFF2-40B4-BE49-F238E27FC236}">
                  <a16:creationId xmlns:a16="http://schemas.microsoft.com/office/drawing/2014/main" id="{420AD010-DAC1-4349-91E3-3D345EC6801C}"/>
                </a:ext>
              </a:extLst>
            </p:cNvPr>
            <p:cNvSpPr>
              <a:spLocks noChangeArrowheads="1"/>
            </p:cNvSpPr>
            <p:nvPr/>
          </p:nvSpPr>
          <p:spPr bwMode="gray">
            <a:xfrm>
              <a:off x="955675" y="4019550"/>
              <a:ext cx="1836738" cy="400050"/>
            </a:xfrm>
            <a:prstGeom prst="rect">
              <a:avLst/>
            </a:prstGeom>
            <a:noFill/>
            <a:ln w="9525" algn="ctr">
              <a:noFill/>
              <a:miter lim="800000"/>
              <a:headEnd/>
              <a:tailEnd/>
            </a:ln>
            <a:effec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a:buFont typeface="Wingdings" pitchFamily="2" charset="2"/>
                <a:buNone/>
              </a:pPr>
              <a:r>
                <a:rPr lang="zh-CN" altLang="en-US"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rPr>
                <a:t>迭代开发</a:t>
              </a:r>
              <a:endParaRPr lang="en-US" altLang="zh-CN"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endParaRPr>
            </a:p>
          </p:txBody>
        </p:sp>
        <p:sp>
          <p:nvSpPr>
            <p:cNvPr id="50194" name="Text Box 34">
              <a:extLst>
                <a:ext uri="{FF2B5EF4-FFF2-40B4-BE49-F238E27FC236}">
                  <a16:creationId xmlns:a16="http://schemas.microsoft.com/office/drawing/2014/main" id="{95677974-464B-714C-8247-2BD606DFBC26}"/>
                </a:ext>
              </a:extLst>
            </p:cNvPr>
            <p:cNvSpPr txBox="1">
              <a:spLocks noChangeArrowheads="1"/>
            </p:cNvSpPr>
            <p:nvPr/>
          </p:nvSpPr>
          <p:spPr bwMode="auto">
            <a:xfrm>
              <a:off x="3352800" y="3876675"/>
              <a:ext cx="4608513" cy="58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buFont typeface="Wingdings" pitchFamily="2" charset="2"/>
                <a:buNone/>
              </a:pPr>
              <a:r>
                <a:rPr lang="en-US" altLang="zh-CN" sz="1600">
                  <a:solidFill>
                    <a:srgbClr val="000000"/>
                  </a:solidFill>
                  <a:latin typeface="Arial" panose="020B0604020202020204" pitchFamily="34" charset="0"/>
                  <a:cs typeface="Arial" panose="020B0604020202020204" pitchFamily="34" charset="0"/>
                </a:rPr>
                <a:t>Rational</a:t>
              </a:r>
              <a:r>
                <a:rPr lang="zh-CN" altLang="en-US" sz="1600">
                  <a:solidFill>
                    <a:srgbClr val="000000"/>
                  </a:solidFill>
                  <a:latin typeface="Arial" panose="020B0604020202020204" pitchFamily="34" charset="0"/>
                  <a:cs typeface="Arial" panose="020B0604020202020204" pitchFamily="34" charset="0"/>
                </a:rPr>
                <a:t>统一过程分为四个阶段，每个都有一个不同的里程碑。这些阶段又进一步分为迭代。</a:t>
              </a:r>
              <a:endParaRPr lang="en-US" altLang="zh-CN" sz="1600">
                <a:solidFill>
                  <a:srgbClr val="000000"/>
                </a:solidFill>
                <a:latin typeface="Arial" panose="020B0604020202020204" pitchFamily="34" charset="0"/>
                <a:cs typeface="Arial" panose="020B0604020202020204" pitchFamily="34" charset="0"/>
              </a:endParaRPr>
            </a:p>
          </p:txBody>
        </p:sp>
      </p:grpSp>
      <p:grpSp>
        <p:nvGrpSpPr>
          <p:cNvPr id="50181" name="组合 4132">
            <a:extLst>
              <a:ext uri="{FF2B5EF4-FFF2-40B4-BE49-F238E27FC236}">
                <a16:creationId xmlns:a16="http://schemas.microsoft.com/office/drawing/2014/main" id="{89D3748F-A881-DF42-AB6B-4EB72FFB33B8}"/>
              </a:ext>
            </a:extLst>
          </p:cNvPr>
          <p:cNvGrpSpPr>
            <a:grpSpLocks/>
          </p:cNvGrpSpPr>
          <p:nvPr/>
        </p:nvGrpSpPr>
        <p:grpSpPr bwMode="auto">
          <a:xfrm>
            <a:off x="698500" y="4927600"/>
            <a:ext cx="7478713" cy="700088"/>
            <a:chOff x="698500" y="4927600"/>
            <a:chExt cx="7478713" cy="700088"/>
          </a:xfrm>
        </p:grpSpPr>
        <p:sp>
          <p:nvSpPr>
            <p:cNvPr id="140" name="AutoShape 7">
              <a:extLst>
                <a:ext uri="{FF2B5EF4-FFF2-40B4-BE49-F238E27FC236}">
                  <a16:creationId xmlns:a16="http://schemas.microsoft.com/office/drawing/2014/main" id="{1212D580-AAE8-2D4F-BD95-D2F52F453CD4}"/>
                </a:ext>
              </a:extLst>
            </p:cNvPr>
            <p:cNvSpPr>
              <a:spLocks noChangeArrowheads="1"/>
            </p:cNvSpPr>
            <p:nvPr/>
          </p:nvSpPr>
          <p:spPr bwMode="gray">
            <a:xfrm>
              <a:off x="2776538" y="4927600"/>
              <a:ext cx="5400675" cy="687388"/>
            </a:xfrm>
            <a:prstGeom prst="roundRect">
              <a:avLst>
                <a:gd name="adj" fmla="val 11505"/>
              </a:avLst>
            </a:prstGeom>
            <a:solidFill>
              <a:srgbClr val="BBE0E3">
                <a:alpha val="50000"/>
              </a:srgbClr>
            </a:solidFill>
            <a:ln>
              <a:noFill/>
            </a:ln>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grpSp>
          <p:nvGrpSpPr>
            <p:cNvPr id="50186" name="Group 8">
              <a:extLst>
                <a:ext uri="{FF2B5EF4-FFF2-40B4-BE49-F238E27FC236}">
                  <a16:creationId xmlns:a16="http://schemas.microsoft.com/office/drawing/2014/main" id="{D2EB6977-8F98-A14E-9C41-76A689A614CA}"/>
                </a:ext>
              </a:extLst>
            </p:cNvPr>
            <p:cNvGrpSpPr>
              <a:grpSpLocks/>
            </p:cNvGrpSpPr>
            <p:nvPr/>
          </p:nvGrpSpPr>
          <p:grpSpPr bwMode="auto">
            <a:xfrm>
              <a:off x="698500" y="4940300"/>
              <a:ext cx="2613025" cy="687388"/>
              <a:chOff x="370" y="2169"/>
              <a:chExt cx="1790" cy="433"/>
            </a:xfrm>
          </p:grpSpPr>
          <p:sp>
            <p:nvSpPr>
              <p:cNvPr id="142" name="AutoShape 9">
                <a:extLst>
                  <a:ext uri="{FF2B5EF4-FFF2-40B4-BE49-F238E27FC236}">
                    <a16:creationId xmlns:a16="http://schemas.microsoft.com/office/drawing/2014/main" id="{91F86CA6-5C27-4F49-A3C1-F57D83F9472F}"/>
                  </a:ext>
                </a:extLst>
              </p:cNvPr>
              <p:cNvSpPr>
                <a:spLocks noChangeArrowheads="1"/>
              </p:cNvSpPr>
              <p:nvPr/>
            </p:nvSpPr>
            <p:spPr bwMode="gray">
              <a:xfrm>
                <a:off x="1917" y="2249"/>
                <a:ext cx="243" cy="240"/>
              </a:xfrm>
              <a:prstGeom prst="rightArrow">
                <a:avLst>
                  <a:gd name="adj1" fmla="val 50000"/>
                  <a:gd name="adj2" fmla="val 59422"/>
                </a:avLst>
              </a:prstGeom>
              <a:solidFill>
                <a:srgbClr val="F8F8F8"/>
              </a:solidFill>
              <a:ln w="9525">
                <a:noFill/>
                <a:miter lim="800000"/>
                <a:headEnd/>
                <a:tailEnd/>
              </a:ln>
              <a:effectLst>
                <a:outerShdw dist="71842" dir="2700000" algn="ctr" rotWithShape="0">
                  <a:srgbClr val="010101">
                    <a:alpha val="50000"/>
                  </a:srgbClr>
                </a:outerShdw>
              </a:effectLst>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sp>
            <p:nvSpPr>
              <p:cNvPr id="143" name="Freeform 10">
                <a:extLst>
                  <a:ext uri="{FF2B5EF4-FFF2-40B4-BE49-F238E27FC236}">
                    <a16:creationId xmlns:a16="http://schemas.microsoft.com/office/drawing/2014/main" id="{9D659111-4820-B04E-9D8B-A8655BCF378F}"/>
                  </a:ext>
                </a:extLst>
              </p:cNvPr>
              <p:cNvSpPr>
                <a:spLocks/>
              </p:cNvSpPr>
              <p:nvPr/>
            </p:nvSpPr>
            <p:spPr bwMode="gray">
              <a:xfrm>
                <a:off x="370" y="2169"/>
                <a:ext cx="1549" cy="433"/>
              </a:xfrm>
              <a:custGeom>
                <a:avLst/>
                <a:gdLst>
                  <a:gd name="T0" fmla="*/ 83 w 1071"/>
                  <a:gd name="T1" fmla="*/ 0 h 307"/>
                  <a:gd name="T2" fmla="*/ 1069 w 1071"/>
                  <a:gd name="T3" fmla="*/ 0 h 307"/>
                  <a:gd name="T4" fmla="*/ 1069 w 1071"/>
                  <a:gd name="T5" fmla="*/ 198 h 307"/>
                  <a:gd name="T6" fmla="*/ 1055 w 1071"/>
                  <a:gd name="T7" fmla="*/ 270 h 307"/>
                  <a:gd name="T8" fmla="*/ 987 w 1071"/>
                  <a:gd name="T9" fmla="*/ 302 h 307"/>
                  <a:gd name="T10" fmla="*/ 0 w 1071"/>
                  <a:gd name="T11" fmla="*/ 307 h 307"/>
                  <a:gd name="T12" fmla="*/ 0 w 1071"/>
                  <a:gd name="T13" fmla="*/ 89 h 307"/>
                  <a:gd name="T14" fmla="*/ 21 w 1071"/>
                  <a:gd name="T15" fmla="*/ 18 h 307"/>
                  <a:gd name="T16" fmla="*/ 83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1"/>
                  <a:gd name="T28" fmla="*/ 0 h 307"/>
                  <a:gd name="T29" fmla="*/ 1071 w 1071"/>
                  <a:gd name="T30" fmla="*/ 307 h 3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gradFill rotWithShape="1">
                <a:gsLst>
                  <a:gs pos="0">
                    <a:srgbClr val="BBE0E3">
                      <a:gamma/>
                      <a:shade val="46275"/>
                      <a:invGamma/>
                    </a:srgbClr>
                  </a:gs>
                  <a:gs pos="50000">
                    <a:srgbClr val="BBE0E3"/>
                  </a:gs>
                  <a:gs pos="100000">
                    <a:srgbClr val="BBE0E3">
                      <a:gamma/>
                      <a:shade val="46275"/>
                      <a:invGamma/>
                    </a:srgbClr>
                  </a:gs>
                </a:gsLst>
                <a:lin ang="5400000" scaled="1"/>
              </a:gradFill>
              <a:ln w="28575">
                <a:solidFill>
                  <a:srgbClr val="FFFFFF"/>
                </a:solidFill>
                <a:round/>
                <a:headEnd/>
                <a:tailEnd/>
              </a:ln>
              <a:effectLst>
                <a:outerShdw dist="71842" dir="2700000" algn="ctr" rotWithShape="0">
                  <a:srgbClr val="000000">
                    <a:alpha val="50000"/>
                  </a:srgbClr>
                </a:outerShdw>
              </a:effectLst>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grpSp>
        <p:sp>
          <p:nvSpPr>
            <p:cNvPr id="155" name="Rectangle 30">
              <a:extLst>
                <a:ext uri="{FF2B5EF4-FFF2-40B4-BE49-F238E27FC236}">
                  <a16:creationId xmlns:a16="http://schemas.microsoft.com/office/drawing/2014/main" id="{0538FA78-6477-7E43-823B-C59634BDE880}"/>
                </a:ext>
              </a:extLst>
            </p:cNvPr>
            <p:cNvSpPr>
              <a:spLocks noChangeArrowheads="1"/>
            </p:cNvSpPr>
            <p:nvPr/>
          </p:nvSpPr>
          <p:spPr bwMode="gray">
            <a:xfrm>
              <a:off x="955675" y="5065713"/>
              <a:ext cx="1836738" cy="400050"/>
            </a:xfrm>
            <a:prstGeom prst="rect">
              <a:avLst/>
            </a:prstGeom>
            <a:noFill/>
            <a:ln w="9525" algn="ctr">
              <a:noFill/>
              <a:miter lim="800000"/>
              <a:headEnd/>
              <a:tailEnd/>
            </a:ln>
            <a:effec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a:buFont typeface="Wingdings" pitchFamily="2" charset="2"/>
                <a:buNone/>
              </a:pPr>
              <a:r>
                <a:rPr lang="en-US" altLang="zh-CN" sz="2000">
                  <a:solidFill>
                    <a:schemeClr val="tx1"/>
                  </a:solidFill>
                  <a:effectLst>
                    <a:outerShdw blurRad="38100" dist="38100" dir="2700000" algn="tl">
                      <a:srgbClr val="FFFFFF"/>
                    </a:outerShdw>
                  </a:effectLst>
                  <a:latin typeface="Arial" panose="020B0604020202020204" pitchFamily="34" charset="0"/>
                  <a:ea typeface="Gulim" panose="020B0600000101010101" pitchFamily="34" charset="-127"/>
                </a:rPr>
                <a:t>RUP</a:t>
              </a:r>
              <a:r>
                <a:rPr lang="zh-CN" altLang="en-US" sz="2000">
                  <a:solidFill>
                    <a:schemeClr val="tx1"/>
                  </a:solidFill>
                  <a:effectLst>
                    <a:outerShdw blurRad="38100" dist="38100" dir="2700000" algn="tl">
                      <a:srgbClr val="FFFFFF"/>
                    </a:outerShdw>
                  </a:effectLst>
                  <a:latin typeface="Arial" panose="020B0604020202020204" pitchFamily="34" charset="0"/>
                  <a:ea typeface="Gulim" panose="020B0600000101010101" pitchFamily="34" charset="-127"/>
                </a:rPr>
                <a:t>规程</a:t>
              </a:r>
              <a:endParaRPr lang="en-US" altLang="zh-CN" sz="2000">
                <a:solidFill>
                  <a:schemeClr val="tx1"/>
                </a:solidFill>
                <a:effectLst>
                  <a:outerShdw blurRad="38100" dist="38100" dir="2700000" algn="tl">
                    <a:srgbClr val="FFFFFF"/>
                  </a:outerShdw>
                </a:effectLst>
                <a:latin typeface="Arial" panose="020B0604020202020204" pitchFamily="34" charset="0"/>
                <a:ea typeface="Gulim" panose="020B0600000101010101" pitchFamily="34" charset="-127"/>
              </a:endParaRPr>
            </a:p>
          </p:txBody>
        </p:sp>
        <p:sp>
          <p:nvSpPr>
            <p:cNvPr id="50188" name="Text Box 35">
              <a:extLst>
                <a:ext uri="{FF2B5EF4-FFF2-40B4-BE49-F238E27FC236}">
                  <a16:creationId xmlns:a16="http://schemas.microsoft.com/office/drawing/2014/main" id="{953C8C9F-1B15-C54C-8617-8E48BCA9E58C}"/>
                </a:ext>
              </a:extLst>
            </p:cNvPr>
            <p:cNvSpPr txBox="1">
              <a:spLocks noChangeArrowheads="1"/>
            </p:cNvSpPr>
            <p:nvPr/>
          </p:nvSpPr>
          <p:spPr bwMode="auto">
            <a:xfrm>
              <a:off x="3352800" y="5096196"/>
              <a:ext cx="4800600" cy="39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buFont typeface="Wingdings" pitchFamily="2" charset="2"/>
                <a:buNone/>
              </a:pPr>
              <a:r>
                <a:rPr lang="en-US" altLang="zh-CN" sz="2000">
                  <a:solidFill>
                    <a:srgbClr val="000000"/>
                  </a:solidFill>
                  <a:latin typeface="Arial" panose="020B0604020202020204" pitchFamily="34" charset="0"/>
                  <a:cs typeface="Arial" panose="020B0604020202020204" pitchFamily="34" charset="0"/>
                </a:rPr>
                <a:t>RUP</a:t>
              </a:r>
              <a:r>
                <a:rPr lang="zh-CN" altLang="en-US" sz="2000">
                  <a:solidFill>
                    <a:srgbClr val="000000"/>
                  </a:solidFill>
                  <a:latin typeface="Arial" panose="020B0604020202020204" pitchFamily="34" charset="0"/>
                  <a:cs typeface="Arial" panose="020B0604020202020204" pitchFamily="34" charset="0"/>
                </a:rPr>
                <a:t>的</a:t>
              </a:r>
              <a:r>
                <a:rPr lang="en-US" altLang="zh-CN" sz="2000">
                  <a:solidFill>
                    <a:srgbClr val="000000"/>
                  </a:solidFill>
                  <a:latin typeface="Arial" panose="020B0604020202020204" pitchFamily="34" charset="0"/>
                  <a:cs typeface="Arial" panose="020B0604020202020204" pitchFamily="34" charset="0"/>
                </a:rPr>
                <a:t>9</a:t>
              </a:r>
              <a:r>
                <a:rPr lang="zh-CN" altLang="en-US" sz="2000">
                  <a:solidFill>
                    <a:srgbClr val="000000"/>
                  </a:solidFill>
                  <a:latin typeface="Arial" panose="020B0604020202020204" pitchFamily="34" charset="0"/>
                  <a:cs typeface="Arial" panose="020B0604020202020204" pitchFamily="34" charset="0"/>
                </a:rPr>
                <a:t>个规程</a:t>
              </a:r>
              <a:endParaRPr lang="en-US" altLang="zh-CN" sz="2000">
                <a:solidFill>
                  <a:srgbClr val="000000"/>
                </a:solidFill>
                <a:latin typeface="Arial" panose="020B0604020202020204" pitchFamily="34" charset="0"/>
                <a:cs typeface="Arial" panose="020B0604020202020204" pitchFamily="34" charset="0"/>
              </a:endParaRPr>
            </a:p>
          </p:txBody>
        </p:sp>
      </p:grpSp>
      <p:sp>
        <p:nvSpPr>
          <p:cNvPr id="50182" name="Rectangle 47">
            <a:extLst>
              <a:ext uri="{FF2B5EF4-FFF2-40B4-BE49-F238E27FC236}">
                <a16:creationId xmlns:a16="http://schemas.microsoft.com/office/drawing/2014/main" id="{8F39A1AC-3ECD-504D-AE73-FEE7DE0BC905}"/>
              </a:ext>
            </a:extLst>
          </p:cNvPr>
          <p:cNvSpPr>
            <a:spLocks noChangeArrowheads="1"/>
          </p:cNvSpPr>
          <p:nvPr/>
        </p:nvSpPr>
        <p:spPr bwMode="auto">
          <a:xfrm>
            <a:off x="636588" y="95250"/>
            <a:ext cx="7747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857250" indent="-85725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latinLnBrk="1" hangingPunct="1">
              <a:buFont typeface="Gulim" panose="020B0600000101010101" pitchFamily="34" charset="-127"/>
              <a:buAutoNum type="romanUcPeriod"/>
            </a:pPr>
            <a:r>
              <a:rPr lang="en-US" altLang="zh-CN" sz="3600">
                <a:solidFill>
                  <a:srgbClr val="FFFFFF"/>
                </a:solidFill>
                <a:latin typeface="Gulim" panose="020B0600000101010101" pitchFamily="34" charset="-127"/>
                <a:ea typeface="黑体" panose="02010609060101010101" pitchFamily="49" charset="-122"/>
              </a:rPr>
              <a:t>RUP</a:t>
            </a:r>
            <a:endParaRPr lang="zh-CN" altLang="en-US" sz="3600">
              <a:solidFill>
                <a:srgbClr val="FFFFFF"/>
              </a:solidFill>
              <a:latin typeface="Gulim" panose="020B0600000101010101" pitchFamily="34" charset="-127"/>
              <a:ea typeface="黑体" panose="02010609060101010101" pitchFamily="49" charset="-122"/>
            </a:endParaRPr>
          </a:p>
        </p:txBody>
      </p:sp>
      <p:sp>
        <p:nvSpPr>
          <p:cNvPr id="31" name="灯片编号占位符 30">
            <a:extLst>
              <a:ext uri="{FF2B5EF4-FFF2-40B4-BE49-F238E27FC236}">
                <a16:creationId xmlns:a16="http://schemas.microsoft.com/office/drawing/2014/main" id="{3B0693BA-AD01-8842-8D7C-3BCAD638661D}"/>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296CA925-7EC1-F543-8770-141623C847B4}" type="slidenum">
              <a:rPr kumimoji="0" lang="en-US" altLang="ko-KR" b="0">
                <a:solidFill>
                  <a:schemeClr val="bg1"/>
                </a:solidFill>
                <a:latin typeface="Gulim" panose="020B0600000101010101" pitchFamily="34" charset="-127"/>
                <a:ea typeface="Gulim" panose="020B0600000101010101" pitchFamily="34" charset="-127"/>
              </a:rPr>
              <a:pPr eaLnBrk="1" hangingPunct="1"/>
              <a:t>39</a:t>
            </a:fld>
            <a:endParaRPr kumimoji="0" lang="en-US" altLang="ko-KR" b="0">
              <a:solidFill>
                <a:schemeClr val="bg1"/>
              </a:solidFill>
              <a:latin typeface="Gulim" panose="020B0600000101010101" pitchFamily="34" charset="-127"/>
              <a:ea typeface="Gulim" panose="020B0600000101010101" pitchFamily="34" charset="-127"/>
            </a:endParaRPr>
          </a:p>
        </p:txBody>
      </p:sp>
      <p:sp>
        <p:nvSpPr>
          <p:cNvPr id="32" name="右箭头 31">
            <a:extLst>
              <a:ext uri="{FF2B5EF4-FFF2-40B4-BE49-F238E27FC236}">
                <a16:creationId xmlns:a16="http://schemas.microsoft.com/office/drawing/2014/main" id="{E7040EDC-6FD1-3B48-ABDF-5E04DF54BF8B}"/>
              </a:ext>
            </a:extLst>
          </p:cNvPr>
          <p:cNvSpPr/>
          <p:nvPr/>
        </p:nvSpPr>
        <p:spPr bwMode="auto">
          <a:xfrm>
            <a:off x="61913" y="4019550"/>
            <a:ext cx="574675" cy="503238"/>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44B4514-71CF-6248-8C3E-4DD3E8F32A7F}"/>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2B29C513-21AD-D44A-9012-B23314A59C3D}" type="slidenum">
              <a:rPr kumimoji="0" lang="en-US" altLang="ko-KR" b="0">
                <a:solidFill>
                  <a:schemeClr val="bg1"/>
                </a:solidFill>
                <a:latin typeface="Gulim" panose="020B0600000101010101" pitchFamily="34" charset="-127"/>
                <a:ea typeface="Gulim" panose="020B0600000101010101" pitchFamily="34" charset="-127"/>
              </a:rPr>
              <a:pPr eaLnBrk="1" hangingPunct="1"/>
              <a:t>4</a:t>
            </a:fld>
            <a:endParaRPr kumimoji="0" lang="en-US" altLang="ko-KR" b="0">
              <a:solidFill>
                <a:schemeClr val="bg1"/>
              </a:solidFill>
              <a:latin typeface="Gulim" panose="020B0600000101010101" pitchFamily="34" charset="-127"/>
              <a:ea typeface="Gulim" panose="020B0600000101010101" pitchFamily="34" charset="-127"/>
            </a:endParaRPr>
          </a:p>
        </p:txBody>
      </p:sp>
      <p:sp>
        <p:nvSpPr>
          <p:cNvPr id="15363" name="TextBox 3">
            <a:extLst>
              <a:ext uri="{FF2B5EF4-FFF2-40B4-BE49-F238E27FC236}">
                <a16:creationId xmlns:a16="http://schemas.microsoft.com/office/drawing/2014/main" id="{606D074A-C94D-8F43-BF50-ECE4B395E298}"/>
              </a:ext>
            </a:extLst>
          </p:cNvPr>
          <p:cNvSpPr txBox="1">
            <a:spLocks noChangeArrowheads="1"/>
          </p:cNvSpPr>
          <p:nvPr/>
        </p:nvSpPr>
        <p:spPr bwMode="auto">
          <a:xfrm>
            <a:off x="1116013" y="115888"/>
            <a:ext cx="7127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3600">
                <a:solidFill>
                  <a:schemeClr val="bg1"/>
                </a:solidFill>
              </a:rPr>
              <a:t>一、</a:t>
            </a:r>
            <a:r>
              <a:rPr lang="en-US" altLang="zh-CN" sz="3600">
                <a:solidFill>
                  <a:schemeClr val="bg1"/>
                </a:solidFill>
              </a:rPr>
              <a:t>RUP</a:t>
            </a:r>
            <a:r>
              <a:rPr lang="zh-CN" altLang="en-US" sz="3600">
                <a:solidFill>
                  <a:schemeClr val="bg1"/>
                </a:solidFill>
              </a:rPr>
              <a:t>简介</a:t>
            </a:r>
          </a:p>
        </p:txBody>
      </p:sp>
      <p:sp>
        <p:nvSpPr>
          <p:cNvPr id="15364" name="TextBox 4">
            <a:extLst>
              <a:ext uri="{FF2B5EF4-FFF2-40B4-BE49-F238E27FC236}">
                <a16:creationId xmlns:a16="http://schemas.microsoft.com/office/drawing/2014/main" id="{7708B95B-B719-CF4A-9B24-C8B6C0D4A3DC}"/>
              </a:ext>
            </a:extLst>
          </p:cNvPr>
          <p:cNvSpPr txBox="1">
            <a:spLocks noChangeArrowheads="1"/>
          </p:cNvSpPr>
          <p:nvPr/>
        </p:nvSpPr>
        <p:spPr bwMode="auto">
          <a:xfrm>
            <a:off x="2627313" y="1860550"/>
            <a:ext cx="4465637"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Char char="•"/>
            </a:pPr>
            <a:r>
              <a:rPr lang="zh-CN" altLang="en-US" sz="2400" dirty="0">
                <a:solidFill>
                  <a:schemeClr val="tx1"/>
                </a:solidFill>
              </a:rPr>
              <a:t>什么是</a:t>
            </a:r>
            <a:r>
              <a:rPr lang="en-US" altLang="zh-CN" sz="2400" dirty="0">
                <a:solidFill>
                  <a:schemeClr val="tx1"/>
                </a:solidFill>
              </a:rPr>
              <a:t>RUP</a:t>
            </a:r>
            <a:r>
              <a:rPr lang="zh-CN" altLang="en-US" sz="2400" dirty="0">
                <a:solidFill>
                  <a:schemeClr val="tx1"/>
                </a:solidFill>
              </a:rPr>
              <a:t>？</a:t>
            </a:r>
            <a:endParaRPr lang="en-US" altLang="zh-CN" sz="2400" dirty="0">
              <a:solidFill>
                <a:schemeClr val="tx1"/>
              </a:solidFill>
            </a:endParaRPr>
          </a:p>
          <a:p>
            <a:pPr eaLnBrk="1" hangingPunct="1">
              <a:buFont typeface="Arial" panose="020B0604020202020204" pitchFamily="34" charset="0"/>
              <a:buChar char="•"/>
            </a:pPr>
            <a:endParaRPr lang="en-US" altLang="zh-CN" sz="2400" dirty="0">
              <a:solidFill>
                <a:schemeClr val="tx1"/>
              </a:solidFill>
            </a:endParaRPr>
          </a:p>
          <a:p>
            <a:pPr eaLnBrk="1" hangingPunct="1">
              <a:buFont typeface="Arial" panose="020B0604020202020204" pitchFamily="34" charset="0"/>
              <a:buChar char="•"/>
            </a:pPr>
            <a:r>
              <a:rPr lang="en-US" altLang="zh-CN" sz="2400" dirty="0">
                <a:solidFill>
                  <a:schemeClr val="tx1"/>
                </a:solidFill>
              </a:rPr>
              <a:t>RUP</a:t>
            </a:r>
            <a:r>
              <a:rPr lang="zh-CN" altLang="en-US" sz="2400" dirty="0">
                <a:solidFill>
                  <a:schemeClr val="tx1"/>
                </a:solidFill>
              </a:rPr>
              <a:t>发展历史</a:t>
            </a:r>
            <a:endParaRPr lang="en-US" altLang="zh-CN" sz="2400" dirty="0">
              <a:solidFill>
                <a:schemeClr val="tx1"/>
              </a:solidFill>
            </a:endParaRPr>
          </a:p>
          <a:p>
            <a:pPr eaLnBrk="1" hangingPunct="1">
              <a:buFont typeface="Arial" panose="020B0604020202020204" pitchFamily="34" charset="0"/>
              <a:buChar char="•"/>
            </a:pPr>
            <a:endParaRPr lang="en-US" altLang="zh-CN" sz="2400" dirty="0">
              <a:solidFill>
                <a:schemeClr val="tx1"/>
              </a:solidFill>
            </a:endParaRPr>
          </a:p>
          <a:p>
            <a:pPr eaLnBrk="1" hangingPunct="1">
              <a:buFont typeface="Arial" panose="020B0604020202020204" pitchFamily="34" charset="0"/>
              <a:buChar char="•"/>
            </a:pPr>
            <a:r>
              <a:rPr lang="zh-CN" altLang="en-US" sz="2400" dirty="0">
                <a:solidFill>
                  <a:schemeClr val="tx1"/>
                </a:solidFill>
              </a:rPr>
              <a:t>谁应该使用</a:t>
            </a:r>
            <a:r>
              <a:rPr lang="en-US" altLang="zh-CN" sz="2400" dirty="0">
                <a:solidFill>
                  <a:schemeClr val="tx1"/>
                </a:solidFill>
              </a:rPr>
              <a:t>RUP</a:t>
            </a:r>
            <a:r>
              <a:rPr lang="zh-CN" altLang="en-US" sz="2400" dirty="0">
                <a:solidFill>
                  <a:schemeClr val="tx1"/>
                </a:solidFill>
              </a:rPr>
              <a:t>？</a:t>
            </a:r>
            <a:endParaRPr lang="en-US" altLang="zh-CN" sz="2400" dirty="0">
              <a:solidFill>
                <a:schemeClr val="tx1"/>
              </a:solidFill>
            </a:endParaRPr>
          </a:p>
          <a:p>
            <a:pPr eaLnBrk="1" hangingPunct="1">
              <a:buFont typeface="Arial" panose="020B0604020202020204" pitchFamily="34" charset="0"/>
              <a:buChar char="•"/>
            </a:pPr>
            <a:endParaRPr lang="en-US" altLang="zh-CN" sz="2400" dirty="0">
              <a:solidFill>
                <a:schemeClr val="tx1"/>
              </a:solidFill>
            </a:endParaRPr>
          </a:p>
          <a:p>
            <a:pPr eaLnBrk="1" hangingPunct="1">
              <a:buFont typeface="Arial" panose="020B0604020202020204" pitchFamily="34" charset="0"/>
              <a:buChar char="•"/>
            </a:pPr>
            <a:r>
              <a:rPr lang="zh-CN" altLang="en-US" sz="2400" dirty="0">
                <a:solidFill>
                  <a:schemeClr val="tx1"/>
                </a:solidFill>
              </a:rPr>
              <a:t>为什么要使用</a:t>
            </a:r>
            <a:r>
              <a:rPr lang="en-US" altLang="zh-CN" sz="2400" dirty="0">
                <a:solidFill>
                  <a:schemeClr val="tx1"/>
                </a:solidFill>
              </a:rPr>
              <a:t>RUP</a:t>
            </a:r>
            <a:r>
              <a:rPr lang="zh-CN" altLang="en-US" sz="2400" dirty="0">
                <a:solidFill>
                  <a:schemeClr val="tx1"/>
                </a:solidFill>
              </a:rPr>
              <a:t>？</a:t>
            </a:r>
            <a:endParaRPr lang="en-US" altLang="zh-CN" sz="2400" dirty="0">
              <a:solidFill>
                <a:schemeClr val="tx1"/>
              </a:solidFill>
            </a:endParaRPr>
          </a:p>
          <a:p>
            <a:pPr eaLnBrk="1" hangingPunct="1">
              <a:buFont typeface="Arial" panose="020B0604020202020204" pitchFamily="34" charset="0"/>
              <a:buChar char="•"/>
            </a:pPr>
            <a:endParaRPr lang="en-US" altLang="zh-CN" sz="2400" dirty="0">
              <a:solidFill>
                <a:schemeClr val="tx1"/>
              </a:solidFill>
            </a:endParaRPr>
          </a:p>
          <a:p>
            <a:pPr eaLnBrk="1" hangingPunct="1">
              <a:buFont typeface="Arial" panose="020B0604020202020204" pitchFamily="34" charset="0"/>
              <a:buChar char="•"/>
            </a:pPr>
            <a:r>
              <a:rPr lang="zh-CN" altLang="en-US" sz="2400" dirty="0">
                <a:solidFill>
                  <a:schemeClr val="tx1"/>
                </a:solidFill>
              </a:rPr>
              <a:t>何时使用</a:t>
            </a:r>
            <a:r>
              <a:rPr lang="en-US" altLang="zh-CN" sz="2400" dirty="0">
                <a:solidFill>
                  <a:schemeClr val="tx1"/>
                </a:solidFill>
              </a:rPr>
              <a:t>RUP</a:t>
            </a:r>
            <a:r>
              <a:rPr lang="zh-CN" altLang="en-US" sz="2400" dirty="0">
                <a:solidFill>
                  <a:schemeClr val="tx1"/>
                </a:solidFill>
              </a:rPr>
              <a:t>？</a:t>
            </a:r>
          </a:p>
        </p:txBody>
      </p:sp>
      <p:sp>
        <p:nvSpPr>
          <p:cNvPr id="4" name="右箭头 3">
            <a:extLst>
              <a:ext uri="{FF2B5EF4-FFF2-40B4-BE49-F238E27FC236}">
                <a16:creationId xmlns:a16="http://schemas.microsoft.com/office/drawing/2014/main" id="{6ED3CBA3-1C49-2246-A9DD-8FB5FFB7A8CD}"/>
              </a:ext>
            </a:extLst>
          </p:cNvPr>
          <p:cNvSpPr/>
          <p:nvPr/>
        </p:nvSpPr>
        <p:spPr bwMode="auto">
          <a:xfrm>
            <a:off x="1908175" y="1882775"/>
            <a:ext cx="508000" cy="503238"/>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
        <p:nvSpPr>
          <p:cNvPr id="15366" name="AutoShape 6">
            <a:extLst>
              <a:ext uri="{FF2B5EF4-FFF2-40B4-BE49-F238E27FC236}">
                <a16:creationId xmlns:a16="http://schemas.microsoft.com/office/drawing/2014/main" id="{DB762B9F-EEE5-C149-8D56-C58BBBCB1657}"/>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4">
            <a:extLst>
              <a:ext uri="{FF2B5EF4-FFF2-40B4-BE49-F238E27FC236}">
                <a16:creationId xmlns:a16="http://schemas.microsoft.com/office/drawing/2014/main" id="{79FC957B-A489-4749-85C0-E0E892DA527C}"/>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zh-CN" altLang="en-US"/>
              <a:t>三、迭代开发</a:t>
            </a:r>
          </a:p>
        </p:txBody>
      </p:sp>
      <p:sp>
        <p:nvSpPr>
          <p:cNvPr id="51203" name="AutoShape 6">
            <a:extLst>
              <a:ext uri="{FF2B5EF4-FFF2-40B4-BE49-F238E27FC236}">
                <a16:creationId xmlns:a16="http://schemas.microsoft.com/office/drawing/2014/main" id="{6DF14A2B-BA6E-4243-9E04-C2BA67ACF780}"/>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
        <p:nvSpPr>
          <p:cNvPr id="2" name="TextBox 1">
            <a:extLst>
              <a:ext uri="{FF2B5EF4-FFF2-40B4-BE49-F238E27FC236}">
                <a16:creationId xmlns:a16="http://schemas.microsoft.com/office/drawing/2014/main" id="{2D7B41A9-BF7A-E848-B4BF-5B80E023A6DD}"/>
              </a:ext>
            </a:extLst>
          </p:cNvPr>
          <p:cNvSpPr txBox="1"/>
          <p:nvPr/>
        </p:nvSpPr>
        <p:spPr>
          <a:xfrm>
            <a:off x="2411413" y="1355725"/>
            <a:ext cx="5473700" cy="4986338"/>
          </a:xfrm>
          <a:prstGeom prst="rect">
            <a:avLst/>
          </a:prstGeom>
          <a:noFill/>
        </p:spPr>
        <p:txBody>
          <a:bodyPr>
            <a:spAutoFit/>
          </a:bodyPr>
          <a:lstStyle>
            <a:lvl1pPr marL="457200" indent="-4572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5000"/>
              </a:lnSpc>
              <a:buFont typeface="Gulim" panose="020B0600000101010101" pitchFamily="34" charset="-127"/>
              <a:buAutoNum type="arabicPeriod"/>
            </a:pPr>
            <a:r>
              <a:rPr lang="en-US" altLang="zh-CN" sz="2400" dirty="0">
                <a:solidFill>
                  <a:schemeClr val="tx1"/>
                </a:solidFill>
              </a:rPr>
              <a:t>RUP</a:t>
            </a:r>
            <a:r>
              <a:rPr lang="zh-CN" altLang="en-US" sz="2400" dirty="0">
                <a:solidFill>
                  <a:schemeClr val="tx1"/>
                </a:solidFill>
              </a:rPr>
              <a:t>时间线及主要里程碑</a:t>
            </a:r>
            <a:endParaRPr lang="en-US" altLang="zh-CN" sz="2400" dirty="0">
              <a:solidFill>
                <a:schemeClr val="tx1"/>
              </a:solidFill>
            </a:endParaRPr>
          </a:p>
          <a:p>
            <a:pPr eaLnBrk="1" hangingPunct="1">
              <a:lnSpc>
                <a:spcPct val="125000"/>
              </a:lnSpc>
              <a:buFont typeface="Gulim" panose="020B0600000101010101" pitchFamily="34" charset="-127"/>
              <a:buAutoNum type="arabicPeriod"/>
            </a:pPr>
            <a:r>
              <a:rPr lang="zh-CN" altLang="en-US" sz="2400" dirty="0">
                <a:solidFill>
                  <a:schemeClr val="tx1"/>
                </a:solidFill>
              </a:rPr>
              <a:t>先启阶段</a:t>
            </a:r>
            <a:endParaRPr lang="en-US" altLang="zh-CN" sz="2400" dirty="0">
              <a:solidFill>
                <a:schemeClr val="tx1"/>
              </a:solidFill>
            </a:endParaRPr>
          </a:p>
          <a:p>
            <a:pPr eaLnBrk="1" hangingPunct="1">
              <a:lnSpc>
                <a:spcPct val="125000"/>
              </a:lnSpc>
              <a:buFont typeface="Gulim" panose="020B0600000101010101" pitchFamily="34" charset="-127"/>
              <a:buAutoNum type="arabicPeriod"/>
            </a:pPr>
            <a:r>
              <a:rPr lang="zh-CN" altLang="en-US" sz="2400" dirty="0">
                <a:solidFill>
                  <a:schemeClr val="tx1"/>
                </a:solidFill>
              </a:rPr>
              <a:t>精化阶段</a:t>
            </a:r>
            <a:endParaRPr lang="en-US" altLang="zh-CN" sz="2400" dirty="0">
              <a:solidFill>
                <a:schemeClr val="tx1"/>
              </a:solidFill>
            </a:endParaRPr>
          </a:p>
          <a:p>
            <a:pPr eaLnBrk="1" hangingPunct="1">
              <a:lnSpc>
                <a:spcPct val="125000"/>
              </a:lnSpc>
              <a:buFont typeface="Gulim" panose="020B0600000101010101" pitchFamily="34" charset="-127"/>
              <a:buAutoNum type="arabicPeriod"/>
            </a:pPr>
            <a:r>
              <a:rPr lang="zh-CN" altLang="en-US" sz="2400" dirty="0">
                <a:solidFill>
                  <a:schemeClr val="tx1"/>
                </a:solidFill>
              </a:rPr>
              <a:t>构造阶段</a:t>
            </a:r>
            <a:endParaRPr lang="en-US" altLang="zh-CN" sz="2400" dirty="0">
              <a:solidFill>
                <a:schemeClr val="tx1"/>
              </a:solidFill>
            </a:endParaRPr>
          </a:p>
          <a:p>
            <a:pPr eaLnBrk="1" hangingPunct="1">
              <a:lnSpc>
                <a:spcPct val="125000"/>
              </a:lnSpc>
              <a:buFont typeface="Gulim" panose="020B0600000101010101" pitchFamily="34" charset="-127"/>
              <a:buAutoNum type="arabicPeriod"/>
            </a:pPr>
            <a:r>
              <a:rPr lang="zh-CN" altLang="en-US" sz="2400" dirty="0">
                <a:solidFill>
                  <a:schemeClr val="tx1"/>
                </a:solidFill>
              </a:rPr>
              <a:t>移交阶段</a:t>
            </a:r>
            <a:endParaRPr lang="en-US" altLang="zh-CN" sz="2400" dirty="0">
              <a:solidFill>
                <a:schemeClr val="tx1"/>
              </a:solidFill>
            </a:endParaRPr>
          </a:p>
          <a:p>
            <a:pPr eaLnBrk="1" hangingPunct="1">
              <a:lnSpc>
                <a:spcPct val="125000"/>
              </a:lnSpc>
              <a:buFont typeface="Gulim" panose="020B0600000101010101" pitchFamily="34" charset="-127"/>
              <a:buAutoNum type="arabicPeriod"/>
            </a:pPr>
            <a:r>
              <a:rPr lang="zh-CN" altLang="en-US" sz="2400" dirty="0">
                <a:solidFill>
                  <a:schemeClr val="tx1"/>
                </a:solidFill>
              </a:rPr>
              <a:t>迭代的内容</a:t>
            </a:r>
            <a:endParaRPr lang="en-US" altLang="zh-CN" sz="2400" dirty="0">
              <a:solidFill>
                <a:schemeClr val="tx1"/>
              </a:solidFill>
            </a:endParaRPr>
          </a:p>
          <a:p>
            <a:pPr eaLnBrk="1" hangingPunct="1">
              <a:lnSpc>
                <a:spcPct val="125000"/>
              </a:lnSpc>
              <a:buFont typeface="Gulim" panose="020B0600000101010101" pitchFamily="34" charset="-127"/>
              <a:buAutoNum type="arabicPeriod"/>
            </a:pPr>
            <a:r>
              <a:rPr lang="zh-CN" altLang="en-US" sz="2400" dirty="0">
                <a:solidFill>
                  <a:schemeClr val="tx1"/>
                </a:solidFill>
              </a:rPr>
              <a:t>定义风险</a:t>
            </a:r>
            <a:endParaRPr lang="en-US" altLang="zh-CN" sz="2400" dirty="0">
              <a:solidFill>
                <a:schemeClr val="tx1"/>
              </a:solidFill>
            </a:endParaRPr>
          </a:p>
          <a:p>
            <a:pPr eaLnBrk="1" hangingPunct="1">
              <a:lnSpc>
                <a:spcPct val="125000"/>
              </a:lnSpc>
              <a:buFont typeface="Gulim" panose="020B0600000101010101" pitchFamily="34" charset="-127"/>
              <a:buAutoNum type="arabicPeriod"/>
            </a:pPr>
            <a:r>
              <a:rPr lang="zh-CN" altLang="en-US" sz="2400" dirty="0">
                <a:solidFill>
                  <a:schemeClr val="tx1"/>
                </a:solidFill>
              </a:rPr>
              <a:t>可执行架构</a:t>
            </a:r>
            <a:endParaRPr lang="en-US" altLang="zh-CN" sz="2400" dirty="0">
              <a:solidFill>
                <a:schemeClr val="tx1"/>
              </a:solidFill>
            </a:endParaRPr>
          </a:p>
          <a:p>
            <a:pPr eaLnBrk="1" hangingPunct="1">
              <a:lnSpc>
                <a:spcPct val="125000"/>
              </a:lnSpc>
              <a:buFont typeface="Gulim" panose="020B0600000101010101" pitchFamily="34" charset="-127"/>
              <a:buAutoNum type="arabicPeriod"/>
            </a:pPr>
            <a:r>
              <a:rPr lang="zh-CN" altLang="en-US" sz="2400" dirty="0">
                <a:solidFill>
                  <a:schemeClr val="tx1"/>
                </a:solidFill>
              </a:rPr>
              <a:t>客观度量的使用</a:t>
            </a:r>
            <a:endParaRPr lang="en-US" altLang="zh-CN" sz="2400" dirty="0">
              <a:solidFill>
                <a:schemeClr val="tx1"/>
              </a:solidFill>
            </a:endParaRPr>
          </a:p>
          <a:p>
            <a:pPr eaLnBrk="1" hangingPunct="1">
              <a:lnSpc>
                <a:spcPct val="125000"/>
              </a:lnSpc>
              <a:buFont typeface="Gulim" panose="020B0600000101010101" pitchFamily="34" charset="-127"/>
              <a:buAutoNum type="arabicPeriod"/>
            </a:pPr>
            <a:r>
              <a:rPr lang="zh-CN" altLang="en-US" sz="2400" dirty="0">
                <a:solidFill>
                  <a:schemeClr val="tx1"/>
                </a:solidFill>
              </a:rPr>
              <a:t>七个核心指标</a:t>
            </a:r>
            <a:endParaRPr lang="en-US" altLang="zh-CN" sz="2400" dirty="0">
              <a:solidFill>
                <a:schemeClr val="tx1"/>
              </a:solidFill>
            </a:endParaRPr>
          </a:p>
          <a:p>
            <a:pPr eaLnBrk="1" hangingPunct="1"/>
            <a:endParaRPr lang="zh-CN" altLang="en-US" dirty="0"/>
          </a:p>
        </p:txBody>
      </p:sp>
      <p:sp>
        <p:nvSpPr>
          <p:cNvPr id="3" name="右箭头 2">
            <a:extLst>
              <a:ext uri="{FF2B5EF4-FFF2-40B4-BE49-F238E27FC236}">
                <a16:creationId xmlns:a16="http://schemas.microsoft.com/office/drawing/2014/main" id="{16CE06C6-89A9-844D-8FAF-C3F96C4D8FC2}"/>
              </a:ext>
            </a:extLst>
          </p:cNvPr>
          <p:cNvSpPr/>
          <p:nvPr/>
        </p:nvSpPr>
        <p:spPr bwMode="auto">
          <a:xfrm>
            <a:off x="1547813" y="1385888"/>
            <a:ext cx="503237" cy="4333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
            <a:extLst>
              <a:ext uri="{FF2B5EF4-FFF2-40B4-BE49-F238E27FC236}">
                <a16:creationId xmlns:a16="http://schemas.microsoft.com/office/drawing/2014/main" id="{E7B96C78-98AB-8A44-91DC-05DCAD347A2E}"/>
              </a:ext>
            </a:extLst>
          </p:cNvPr>
          <p:cNvSpPr>
            <a:spLocks noChangeArrowheads="1"/>
          </p:cNvSpPr>
          <p:nvPr/>
        </p:nvSpPr>
        <p:spPr bwMode="ltGray">
          <a:xfrm>
            <a:off x="1573213" y="1609725"/>
            <a:ext cx="6351587" cy="4403725"/>
          </a:xfrm>
          <a:prstGeom prst="rect">
            <a:avLst/>
          </a:prstGeom>
          <a:solidFill>
            <a:srgbClr val="0066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6666"/>
            </a:extrusionClr>
            <a:contourClr>
              <a:srgbClr val="006666"/>
            </a:contourClr>
          </a:sp3d>
        </p:spPr>
        <p:txBody>
          <a:bodyPr wrap="none" lIns="92075" tIns="46038" rIns="92075" bIns="46038" anchor="ctr">
            <a:spAutoFit/>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52227" name="Rectangle 2">
            <a:extLst>
              <a:ext uri="{FF2B5EF4-FFF2-40B4-BE49-F238E27FC236}">
                <a16:creationId xmlns:a16="http://schemas.microsoft.com/office/drawing/2014/main" id="{3819AEC9-43B2-934C-99E2-A13D6A3020BF}"/>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1.RUP </a:t>
            </a:r>
            <a:r>
              <a:rPr lang="zh-CN" altLang="en-US">
                <a:ea typeface="宋体" panose="02010600030101010101" pitchFamily="2" charset="-122"/>
              </a:rPr>
              <a:t>的时间线</a:t>
            </a:r>
            <a:endParaRPr lang="en-US" altLang="zh-CN">
              <a:ea typeface="宋体" panose="02010600030101010101" pitchFamily="2" charset="-122"/>
            </a:endParaRPr>
          </a:p>
        </p:txBody>
      </p:sp>
      <p:grpSp>
        <p:nvGrpSpPr>
          <p:cNvPr id="2" name="Group 3">
            <a:extLst>
              <a:ext uri="{FF2B5EF4-FFF2-40B4-BE49-F238E27FC236}">
                <a16:creationId xmlns:a16="http://schemas.microsoft.com/office/drawing/2014/main" id="{1675BFB6-5BE0-5D45-B7C9-BD72B7AE34CA}"/>
              </a:ext>
            </a:extLst>
          </p:cNvPr>
          <p:cNvGrpSpPr>
            <a:grpSpLocks/>
          </p:cNvGrpSpPr>
          <p:nvPr/>
        </p:nvGrpSpPr>
        <p:grpSpPr bwMode="auto">
          <a:xfrm>
            <a:off x="2187575" y="1071563"/>
            <a:ext cx="5334000" cy="396875"/>
            <a:chOff x="1392" y="432"/>
            <a:chExt cx="3360" cy="250"/>
          </a:xfrm>
        </p:grpSpPr>
        <p:sp>
          <p:nvSpPr>
            <p:cNvPr id="52231" name="Line 4">
              <a:extLst>
                <a:ext uri="{FF2B5EF4-FFF2-40B4-BE49-F238E27FC236}">
                  <a16:creationId xmlns:a16="http://schemas.microsoft.com/office/drawing/2014/main" id="{2C83DFEB-CF14-4B4C-BE89-71979F62FFAF}"/>
                </a:ext>
              </a:extLst>
            </p:cNvPr>
            <p:cNvSpPr>
              <a:spLocks noChangeShapeType="1"/>
            </p:cNvSpPr>
            <p:nvPr/>
          </p:nvSpPr>
          <p:spPr bwMode="auto">
            <a:xfrm>
              <a:off x="2016" y="576"/>
              <a:ext cx="2736" cy="0"/>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2" name="Text Box 5">
              <a:extLst>
                <a:ext uri="{FF2B5EF4-FFF2-40B4-BE49-F238E27FC236}">
                  <a16:creationId xmlns:a16="http://schemas.microsoft.com/office/drawing/2014/main" id="{668EAE7F-014A-884B-87EA-7D77B035601F}"/>
                </a:ext>
              </a:extLst>
            </p:cNvPr>
            <p:cNvSpPr txBox="1">
              <a:spLocks noChangeArrowheads="1"/>
            </p:cNvSpPr>
            <p:nvPr/>
          </p:nvSpPr>
          <p:spPr bwMode="auto">
            <a:xfrm>
              <a:off x="1392" y="432"/>
              <a:ext cx="5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000" b="0">
                  <a:solidFill>
                    <a:srgbClr val="FF9900"/>
                  </a:solidFill>
                  <a:latin typeface="Arial" panose="020B0604020202020204" pitchFamily="34" charset="0"/>
                </a:rPr>
                <a:t>Time</a:t>
              </a:r>
            </a:p>
          </p:txBody>
        </p:sp>
      </p:grpSp>
      <p:sp>
        <p:nvSpPr>
          <p:cNvPr id="52229" name="Text Box 7">
            <a:extLst>
              <a:ext uri="{FF2B5EF4-FFF2-40B4-BE49-F238E27FC236}">
                <a16:creationId xmlns:a16="http://schemas.microsoft.com/office/drawing/2014/main" id="{D6319A47-F817-7A47-A33F-0C92178D3805}"/>
              </a:ext>
            </a:extLst>
          </p:cNvPr>
          <p:cNvSpPr txBox="1">
            <a:spLocks noChangeArrowheads="1"/>
          </p:cNvSpPr>
          <p:nvPr/>
        </p:nvSpPr>
        <p:spPr bwMode="auto">
          <a:xfrm>
            <a:off x="709613" y="6019800"/>
            <a:ext cx="807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sz="2400" b="0">
                <a:solidFill>
                  <a:schemeClr val="tx1"/>
                </a:solidFill>
                <a:latin typeface="黑体" panose="02010609060101010101" pitchFamily="49" charset="-122"/>
                <a:ea typeface="黑体" panose="02010609060101010101" pitchFamily="49" charset="-122"/>
              </a:rPr>
              <a:t>阶段组织有助于最小化资源分配的风险</a:t>
            </a:r>
            <a:r>
              <a:rPr lang="en-US" altLang="zh-CN" sz="2400" b="0">
                <a:solidFill>
                  <a:schemeClr val="tx1"/>
                </a:solidFill>
                <a:latin typeface="黑体" panose="02010609060101010101" pitchFamily="49" charset="-122"/>
                <a:ea typeface="黑体" panose="02010609060101010101" pitchFamily="49" charset="-122"/>
              </a:rPr>
              <a:t>.</a:t>
            </a:r>
          </a:p>
        </p:txBody>
      </p:sp>
      <p:pic>
        <p:nvPicPr>
          <p:cNvPr id="52230" name="Picture 8">
            <a:extLst>
              <a:ext uri="{FF2B5EF4-FFF2-40B4-BE49-F238E27FC236}">
                <a16:creationId xmlns:a16="http://schemas.microsoft.com/office/drawing/2014/main" id="{B295E122-AFEC-E248-8F0A-6A36018BD24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39282" t="35033" r="2728" b="12560"/>
          <a:stretch>
            <a:fillRect/>
          </a:stretch>
        </p:blipFill>
        <p:spPr bwMode="gray">
          <a:xfrm>
            <a:off x="1738313" y="1770063"/>
            <a:ext cx="6019800" cy="40814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26">
            <a:extLst>
              <a:ext uri="{FF2B5EF4-FFF2-40B4-BE49-F238E27FC236}">
                <a16:creationId xmlns:a16="http://schemas.microsoft.com/office/drawing/2014/main" id="{EBCAD392-B9EF-2A49-9868-7F9B08376F8B}"/>
              </a:ext>
            </a:extLst>
          </p:cNvPr>
          <p:cNvSpPr>
            <a:spLocks noGrp="1" noChangeArrowheads="1"/>
          </p:cNvSpPr>
          <p:nvPr>
            <p:ph type="title"/>
          </p:nvPr>
        </p:nvSpPr>
        <p:spPr bwMode="auto">
          <a:xfrm>
            <a:off x="76200" y="90488"/>
            <a:ext cx="8999538"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dirty="0">
                <a:ea typeface="宋体" panose="02010600030101010101" pitchFamily="2" charset="-122"/>
              </a:rPr>
              <a:t>主要的里程碑：商业决策点</a:t>
            </a:r>
            <a:endParaRPr lang="en-US" altLang="zh-CN" dirty="0">
              <a:ea typeface="宋体" panose="02010600030101010101" pitchFamily="2" charset="-122"/>
            </a:endParaRPr>
          </a:p>
        </p:txBody>
      </p:sp>
      <p:sp>
        <p:nvSpPr>
          <p:cNvPr id="53251" name="Rectangle 1042">
            <a:extLst>
              <a:ext uri="{FF2B5EF4-FFF2-40B4-BE49-F238E27FC236}">
                <a16:creationId xmlns:a16="http://schemas.microsoft.com/office/drawing/2014/main" id="{D5D50FB4-9C87-9B42-A10C-60BA2EE25808}"/>
              </a:ext>
            </a:extLst>
          </p:cNvPr>
          <p:cNvSpPr>
            <a:spLocks noChangeArrowheads="1"/>
          </p:cNvSpPr>
          <p:nvPr/>
        </p:nvSpPr>
        <p:spPr bwMode="auto">
          <a:xfrm>
            <a:off x="2317750" y="1676400"/>
            <a:ext cx="1116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a:solidFill>
                  <a:srgbClr val="FF0000"/>
                </a:solidFill>
              </a:rPr>
              <a:t>架构基线</a:t>
            </a:r>
            <a:endParaRPr lang="en-US" altLang="zh-CN">
              <a:solidFill>
                <a:srgbClr val="FF0000"/>
              </a:solidFill>
            </a:endParaRPr>
          </a:p>
        </p:txBody>
      </p:sp>
      <p:sp>
        <p:nvSpPr>
          <p:cNvPr id="53252" name="Line 1043">
            <a:extLst>
              <a:ext uri="{FF2B5EF4-FFF2-40B4-BE49-F238E27FC236}">
                <a16:creationId xmlns:a16="http://schemas.microsoft.com/office/drawing/2014/main" id="{510621C0-A129-0449-BCDF-3EAAA1A7DBF8}"/>
              </a:ext>
            </a:extLst>
          </p:cNvPr>
          <p:cNvSpPr>
            <a:spLocks noChangeShapeType="1"/>
          </p:cNvSpPr>
          <p:nvPr/>
        </p:nvSpPr>
        <p:spPr bwMode="auto">
          <a:xfrm>
            <a:off x="3276600" y="2362200"/>
            <a:ext cx="1104900" cy="1460500"/>
          </a:xfrm>
          <a:prstGeom prst="line">
            <a:avLst/>
          </a:prstGeom>
          <a:noFill/>
          <a:ln w="12700">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53" name="Text Box 1044">
            <a:extLst>
              <a:ext uri="{FF2B5EF4-FFF2-40B4-BE49-F238E27FC236}">
                <a16:creationId xmlns:a16="http://schemas.microsoft.com/office/drawing/2014/main" id="{C3F794D3-A95F-5B43-9A7E-873C0C1F97F9}"/>
              </a:ext>
            </a:extLst>
          </p:cNvPr>
          <p:cNvSpPr txBox="1">
            <a:spLocks noChangeArrowheads="1"/>
          </p:cNvSpPr>
          <p:nvPr/>
        </p:nvSpPr>
        <p:spPr bwMode="auto">
          <a:xfrm>
            <a:off x="3776663" y="5003800"/>
            <a:ext cx="11144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wrap="none">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a:solidFill>
                  <a:schemeClr val="tx1"/>
                </a:solidFill>
                <a:latin typeface="Arial" panose="020B0604020202020204" pitchFamily="34" charset="0"/>
              </a:rPr>
              <a:t>生命周期</a:t>
            </a:r>
            <a:endParaRPr lang="en-US" altLang="zh-CN">
              <a:solidFill>
                <a:schemeClr val="tx1"/>
              </a:solidFill>
              <a:latin typeface="Arial" panose="020B0604020202020204" pitchFamily="34" charset="0"/>
            </a:endParaRPr>
          </a:p>
          <a:p>
            <a:pPr eaLnBrk="1" hangingPunct="1"/>
            <a:r>
              <a:rPr lang="zh-CN" altLang="en-US">
                <a:solidFill>
                  <a:schemeClr val="tx1"/>
                </a:solidFill>
                <a:latin typeface="Arial" panose="020B0604020202020204" pitchFamily="34" charset="0"/>
              </a:rPr>
              <a:t>架构</a:t>
            </a:r>
            <a:endParaRPr lang="en-US" altLang="zh-CN">
              <a:solidFill>
                <a:schemeClr val="tx1"/>
              </a:solidFill>
              <a:latin typeface="Arial" panose="020B0604020202020204" pitchFamily="34" charset="0"/>
            </a:endParaRPr>
          </a:p>
          <a:p>
            <a:pPr eaLnBrk="1" hangingPunct="1"/>
            <a:r>
              <a:rPr lang="zh-CN" altLang="en-US">
                <a:solidFill>
                  <a:schemeClr val="tx1"/>
                </a:solidFill>
                <a:latin typeface="Arial" panose="020B0604020202020204" pitchFamily="34" charset="0"/>
              </a:rPr>
              <a:t>里程碑</a:t>
            </a:r>
            <a:endParaRPr lang="en-US" altLang="zh-CN">
              <a:solidFill>
                <a:schemeClr val="tx1"/>
              </a:solidFill>
              <a:latin typeface="Arial" panose="020B0604020202020204" pitchFamily="34" charset="0"/>
            </a:endParaRPr>
          </a:p>
        </p:txBody>
      </p:sp>
      <p:sp>
        <p:nvSpPr>
          <p:cNvPr id="53254" name="AutoShape 1045">
            <a:extLst>
              <a:ext uri="{FF2B5EF4-FFF2-40B4-BE49-F238E27FC236}">
                <a16:creationId xmlns:a16="http://schemas.microsoft.com/office/drawing/2014/main" id="{D1616367-53F7-4E40-ADEE-0E12FC272C77}"/>
              </a:ext>
            </a:extLst>
          </p:cNvPr>
          <p:cNvSpPr>
            <a:spLocks noChangeArrowheads="1"/>
          </p:cNvSpPr>
          <p:nvPr/>
        </p:nvSpPr>
        <p:spPr bwMode="auto">
          <a:xfrm>
            <a:off x="4152900" y="4533900"/>
            <a:ext cx="381000" cy="381000"/>
          </a:xfrm>
          <a:prstGeom prst="triangle">
            <a:avLst>
              <a:gd name="adj" fmla="val 50000"/>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53255" name="Rectangle 1037">
            <a:extLst>
              <a:ext uri="{FF2B5EF4-FFF2-40B4-BE49-F238E27FC236}">
                <a16:creationId xmlns:a16="http://schemas.microsoft.com/office/drawing/2014/main" id="{000F9A50-303C-7C4C-8386-3FFA01D32FA6}"/>
              </a:ext>
            </a:extLst>
          </p:cNvPr>
          <p:cNvSpPr>
            <a:spLocks noChangeArrowheads="1"/>
          </p:cNvSpPr>
          <p:nvPr/>
        </p:nvSpPr>
        <p:spPr bwMode="auto">
          <a:xfrm>
            <a:off x="457200" y="1981200"/>
            <a:ext cx="23637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a:solidFill>
                  <a:srgbClr val="FF0000"/>
                </a:solidFill>
              </a:rPr>
              <a:t>范围和</a:t>
            </a:r>
            <a:endParaRPr lang="en-US" altLang="zh-CN">
              <a:solidFill>
                <a:srgbClr val="FF0000"/>
              </a:solidFill>
            </a:endParaRPr>
          </a:p>
          <a:p>
            <a:pPr eaLnBrk="1" hangingPunct="1"/>
            <a:r>
              <a:rPr lang="zh-CN" altLang="en-US">
                <a:solidFill>
                  <a:srgbClr val="FF0000"/>
                </a:solidFill>
              </a:rPr>
              <a:t>业务案例协议</a:t>
            </a:r>
            <a:endParaRPr lang="en-US" altLang="zh-CN">
              <a:solidFill>
                <a:srgbClr val="FF0000"/>
              </a:solidFill>
            </a:endParaRPr>
          </a:p>
        </p:txBody>
      </p:sp>
      <p:sp>
        <p:nvSpPr>
          <p:cNvPr id="53256" name="Line 1038">
            <a:extLst>
              <a:ext uri="{FF2B5EF4-FFF2-40B4-BE49-F238E27FC236}">
                <a16:creationId xmlns:a16="http://schemas.microsoft.com/office/drawing/2014/main" id="{684AC44D-0312-4F4C-91F6-7C545F6B1E20}"/>
              </a:ext>
            </a:extLst>
          </p:cNvPr>
          <p:cNvSpPr>
            <a:spLocks noChangeShapeType="1"/>
          </p:cNvSpPr>
          <p:nvPr/>
        </p:nvSpPr>
        <p:spPr bwMode="auto">
          <a:xfrm>
            <a:off x="1752600" y="2895600"/>
            <a:ext cx="681038" cy="900113"/>
          </a:xfrm>
          <a:prstGeom prst="line">
            <a:avLst/>
          </a:prstGeom>
          <a:noFill/>
          <a:ln w="12700">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57" name="Text Box 1039">
            <a:extLst>
              <a:ext uri="{FF2B5EF4-FFF2-40B4-BE49-F238E27FC236}">
                <a16:creationId xmlns:a16="http://schemas.microsoft.com/office/drawing/2014/main" id="{88BB1973-B308-1A49-8769-9CE665D046B3}"/>
              </a:ext>
            </a:extLst>
          </p:cNvPr>
          <p:cNvSpPr txBox="1">
            <a:spLocks noChangeArrowheads="1"/>
          </p:cNvSpPr>
          <p:nvPr/>
        </p:nvSpPr>
        <p:spPr bwMode="auto">
          <a:xfrm>
            <a:off x="1871663" y="5003800"/>
            <a:ext cx="11144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wrap="none">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dirty="0">
                <a:solidFill>
                  <a:schemeClr val="tx1"/>
                </a:solidFill>
                <a:latin typeface="Arial" panose="020B0604020202020204" pitchFamily="34" charset="0"/>
              </a:rPr>
              <a:t>生命周期</a:t>
            </a:r>
            <a:endParaRPr lang="en-US" altLang="zh-CN" dirty="0">
              <a:solidFill>
                <a:schemeClr val="tx1"/>
              </a:solidFill>
              <a:latin typeface="Arial" panose="020B0604020202020204" pitchFamily="34" charset="0"/>
            </a:endParaRPr>
          </a:p>
          <a:p>
            <a:pPr eaLnBrk="1" hangingPunct="1"/>
            <a:r>
              <a:rPr lang="zh-CN" altLang="en-US" dirty="0">
                <a:solidFill>
                  <a:schemeClr val="tx1"/>
                </a:solidFill>
                <a:latin typeface="Arial" panose="020B0604020202020204" pitchFamily="34" charset="0"/>
              </a:rPr>
              <a:t>目标</a:t>
            </a:r>
            <a:endParaRPr lang="en-US" altLang="zh-CN" dirty="0">
              <a:solidFill>
                <a:schemeClr val="tx1"/>
              </a:solidFill>
              <a:latin typeface="Arial" panose="020B0604020202020204" pitchFamily="34" charset="0"/>
            </a:endParaRPr>
          </a:p>
          <a:p>
            <a:pPr eaLnBrk="1" hangingPunct="1"/>
            <a:r>
              <a:rPr lang="zh-CN" altLang="en-US" dirty="0">
                <a:solidFill>
                  <a:schemeClr val="tx1"/>
                </a:solidFill>
                <a:latin typeface="Arial" panose="020B0604020202020204" pitchFamily="34" charset="0"/>
              </a:rPr>
              <a:t>里程碑</a:t>
            </a:r>
            <a:endParaRPr lang="en-US" altLang="zh-CN" dirty="0">
              <a:solidFill>
                <a:schemeClr val="tx1"/>
              </a:solidFill>
              <a:latin typeface="Arial" panose="020B0604020202020204" pitchFamily="34" charset="0"/>
            </a:endParaRPr>
          </a:p>
        </p:txBody>
      </p:sp>
      <p:sp>
        <p:nvSpPr>
          <p:cNvPr id="53258" name="AutoShape 1040">
            <a:extLst>
              <a:ext uri="{FF2B5EF4-FFF2-40B4-BE49-F238E27FC236}">
                <a16:creationId xmlns:a16="http://schemas.microsoft.com/office/drawing/2014/main" id="{34E2D2F5-6E0D-4D40-85CA-0FDF15F257CB}"/>
              </a:ext>
            </a:extLst>
          </p:cNvPr>
          <p:cNvSpPr>
            <a:spLocks noChangeArrowheads="1"/>
          </p:cNvSpPr>
          <p:nvPr/>
        </p:nvSpPr>
        <p:spPr bwMode="auto">
          <a:xfrm>
            <a:off x="2247900" y="4533900"/>
            <a:ext cx="381000" cy="381000"/>
          </a:xfrm>
          <a:prstGeom prst="triangle">
            <a:avLst>
              <a:gd name="adj" fmla="val 50000"/>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53259" name="Rectangle 1047">
            <a:extLst>
              <a:ext uri="{FF2B5EF4-FFF2-40B4-BE49-F238E27FC236}">
                <a16:creationId xmlns:a16="http://schemas.microsoft.com/office/drawing/2014/main" id="{20280CA1-DC05-C04C-8C6C-D88F376DAD62}"/>
              </a:ext>
            </a:extLst>
          </p:cNvPr>
          <p:cNvSpPr>
            <a:spLocks noChangeArrowheads="1"/>
          </p:cNvSpPr>
          <p:nvPr/>
        </p:nvSpPr>
        <p:spPr bwMode="auto">
          <a:xfrm>
            <a:off x="3886200" y="1295400"/>
            <a:ext cx="2743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a:solidFill>
                  <a:srgbClr val="FF0000"/>
                </a:solidFill>
              </a:rPr>
              <a:t>对于用户</a:t>
            </a:r>
            <a:endParaRPr lang="en-US" altLang="zh-CN">
              <a:solidFill>
                <a:srgbClr val="FF0000"/>
              </a:solidFill>
            </a:endParaRPr>
          </a:p>
          <a:p>
            <a:pPr eaLnBrk="1" hangingPunct="1"/>
            <a:r>
              <a:rPr lang="zh-CN" altLang="en-US">
                <a:solidFill>
                  <a:srgbClr val="FF0000"/>
                </a:solidFill>
              </a:rPr>
              <a:t>充分成熟的产品</a:t>
            </a:r>
            <a:endParaRPr lang="en-US" altLang="zh-CN">
              <a:solidFill>
                <a:srgbClr val="FF0000"/>
              </a:solidFill>
            </a:endParaRPr>
          </a:p>
        </p:txBody>
      </p:sp>
      <p:sp>
        <p:nvSpPr>
          <p:cNvPr id="53260" name="Line 1048">
            <a:extLst>
              <a:ext uri="{FF2B5EF4-FFF2-40B4-BE49-F238E27FC236}">
                <a16:creationId xmlns:a16="http://schemas.microsoft.com/office/drawing/2014/main" id="{C477C642-88D6-E544-BD71-2FDA87F03CC2}"/>
              </a:ext>
            </a:extLst>
          </p:cNvPr>
          <p:cNvSpPr>
            <a:spLocks noChangeShapeType="1"/>
          </p:cNvSpPr>
          <p:nvPr/>
        </p:nvSpPr>
        <p:spPr bwMode="auto">
          <a:xfrm>
            <a:off x="5029200" y="1905000"/>
            <a:ext cx="1295400" cy="1917700"/>
          </a:xfrm>
          <a:prstGeom prst="line">
            <a:avLst/>
          </a:prstGeom>
          <a:noFill/>
          <a:ln w="12700">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61" name="Text Box 1049">
            <a:extLst>
              <a:ext uri="{FF2B5EF4-FFF2-40B4-BE49-F238E27FC236}">
                <a16:creationId xmlns:a16="http://schemas.microsoft.com/office/drawing/2014/main" id="{BFBB704C-1724-E645-8985-74F944EB4A6D}"/>
              </a:ext>
            </a:extLst>
          </p:cNvPr>
          <p:cNvSpPr txBox="1">
            <a:spLocks noChangeArrowheads="1"/>
          </p:cNvSpPr>
          <p:nvPr/>
        </p:nvSpPr>
        <p:spPr bwMode="auto">
          <a:xfrm>
            <a:off x="5675313" y="5003800"/>
            <a:ext cx="11144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wrap="none">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a:solidFill>
                  <a:schemeClr val="tx1"/>
                </a:solidFill>
                <a:latin typeface="Arial" panose="020B0604020202020204" pitchFamily="34" charset="0"/>
              </a:rPr>
              <a:t>初始功能</a:t>
            </a:r>
            <a:endParaRPr lang="en-US" altLang="zh-CN">
              <a:solidFill>
                <a:schemeClr val="tx1"/>
              </a:solidFill>
              <a:latin typeface="Arial" panose="020B0604020202020204" pitchFamily="34" charset="0"/>
            </a:endParaRPr>
          </a:p>
          <a:p>
            <a:pPr eaLnBrk="1" hangingPunct="1"/>
            <a:r>
              <a:rPr lang="zh-CN" altLang="en-US">
                <a:solidFill>
                  <a:schemeClr val="tx1"/>
                </a:solidFill>
                <a:latin typeface="Arial" panose="020B0604020202020204" pitchFamily="34" charset="0"/>
              </a:rPr>
              <a:t>里程碑</a:t>
            </a:r>
            <a:endParaRPr lang="en-US" altLang="zh-CN">
              <a:solidFill>
                <a:schemeClr val="tx1"/>
              </a:solidFill>
              <a:latin typeface="Arial" panose="020B0604020202020204" pitchFamily="34" charset="0"/>
            </a:endParaRPr>
          </a:p>
        </p:txBody>
      </p:sp>
      <p:sp>
        <p:nvSpPr>
          <p:cNvPr id="53262" name="AutoShape 1050">
            <a:extLst>
              <a:ext uri="{FF2B5EF4-FFF2-40B4-BE49-F238E27FC236}">
                <a16:creationId xmlns:a16="http://schemas.microsoft.com/office/drawing/2014/main" id="{601140F2-42A2-624A-9A61-7DB8CEE53A6C}"/>
              </a:ext>
            </a:extLst>
          </p:cNvPr>
          <p:cNvSpPr>
            <a:spLocks noChangeArrowheads="1"/>
          </p:cNvSpPr>
          <p:nvPr/>
        </p:nvSpPr>
        <p:spPr bwMode="auto">
          <a:xfrm>
            <a:off x="6057900" y="4533900"/>
            <a:ext cx="381000" cy="381000"/>
          </a:xfrm>
          <a:prstGeom prst="triangle">
            <a:avLst>
              <a:gd name="adj" fmla="val 50000"/>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53263" name="Rectangle 1052">
            <a:extLst>
              <a:ext uri="{FF2B5EF4-FFF2-40B4-BE49-F238E27FC236}">
                <a16:creationId xmlns:a16="http://schemas.microsoft.com/office/drawing/2014/main" id="{B5C794AA-4347-D146-872A-C275A690D2E0}"/>
              </a:ext>
            </a:extLst>
          </p:cNvPr>
          <p:cNvSpPr>
            <a:spLocks noChangeArrowheads="1"/>
          </p:cNvSpPr>
          <p:nvPr/>
        </p:nvSpPr>
        <p:spPr bwMode="auto">
          <a:xfrm>
            <a:off x="6505575" y="1066800"/>
            <a:ext cx="1676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a:solidFill>
                  <a:srgbClr val="FF0000"/>
                </a:solidFill>
              </a:rPr>
              <a:t>生命周期的最后客户验收</a:t>
            </a:r>
            <a:endParaRPr lang="en-US" altLang="zh-CN">
              <a:solidFill>
                <a:srgbClr val="FF0000"/>
              </a:solidFill>
            </a:endParaRPr>
          </a:p>
        </p:txBody>
      </p:sp>
      <p:sp>
        <p:nvSpPr>
          <p:cNvPr id="53264" name="Line 1053">
            <a:extLst>
              <a:ext uri="{FF2B5EF4-FFF2-40B4-BE49-F238E27FC236}">
                <a16:creationId xmlns:a16="http://schemas.microsoft.com/office/drawing/2014/main" id="{1C7C6355-5EE5-E847-956F-7ADA3FCFC4EE}"/>
              </a:ext>
            </a:extLst>
          </p:cNvPr>
          <p:cNvSpPr>
            <a:spLocks noChangeShapeType="1"/>
          </p:cNvSpPr>
          <p:nvPr/>
        </p:nvSpPr>
        <p:spPr bwMode="auto">
          <a:xfrm>
            <a:off x="7010400" y="1752600"/>
            <a:ext cx="1219200" cy="2057400"/>
          </a:xfrm>
          <a:prstGeom prst="line">
            <a:avLst/>
          </a:prstGeom>
          <a:noFill/>
          <a:ln w="12700">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65" name="Text Box 1054">
            <a:extLst>
              <a:ext uri="{FF2B5EF4-FFF2-40B4-BE49-F238E27FC236}">
                <a16:creationId xmlns:a16="http://schemas.microsoft.com/office/drawing/2014/main" id="{36D3EF7F-A5B1-FC40-A57C-AEA092838A3F}"/>
              </a:ext>
            </a:extLst>
          </p:cNvPr>
          <p:cNvSpPr txBox="1">
            <a:spLocks noChangeArrowheads="1"/>
          </p:cNvSpPr>
          <p:nvPr/>
        </p:nvSpPr>
        <p:spPr bwMode="auto">
          <a:xfrm>
            <a:off x="7675563" y="5003800"/>
            <a:ext cx="1114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wrap="none">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a:solidFill>
                  <a:schemeClr val="tx1"/>
                </a:solidFill>
                <a:latin typeface="Arial" panose="020B0604020202020204" pitchFamily="34" charset="0"/>
              </a:rPr>
              <a:t>产品发布</a:t>
            </a:r>
            <a:endParaRPr lang="en-US" altLang="zh-CN">
              <a:solidFill>
                <a:schemeClr val="tx1"/>
              </a:solidFill>
              <a:latin typeface="Arial" panose="020B0604020202020204" pitchFamily="34" charset="0"/>
            </a:endParaRPr>
          </a:p>
        </p:txBody>
      </p:sp>
      <p:sp>
        <p:nvSpPr>
          <p:cNvPr id="53266" name="AutoShape 1055">
            <a:extLst>
              <a:ext uri="{FF2B5EF4-FFF2-40B4-BE49-F238E27FC236}">
                <a16:creationId xmlns:a16="http://schemas.microsoft.com/office/drawing/2014/main" id="{A31AFF76-9FC0-FD41-8D2E-5A18D734D433}"/>
              </a:ext>
            </a:extLst>
          </p:cNvPr>
          <p:cNvSpPr>
            <a:spLocks noChangeArrowheads="1"/>
          </p:cNvSpPr>
          <p:nvPr/>
        </p:nvSpPr>
        <p:spPr bwMode="auto">
          <a:xfrm>
            <a:off x="8026400" y="4533900"/>
            <a:ext cx="381000" cy="381000"/>
          </a:xfrm>
          <a:prstGeom prst="triangle">
            <a:avLst>
              <a:gd name="adj" fmla="val 50000"/>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53267" name="Rectangle 1028">
            <a:extLst>
              <a:ext uri="{FF2B5EF4-FFF2-40B4-BE49-F238E27FC236}">
                <a16:creationId xmlns:a16="http://schemas.microsoft.com/office/drawing/2014/main" id="{91DC764F-CB07-A244-ACF1-9AD50BEAE919}"/>
              </a:ext>
            </a:extLst>
          </p:cNvPr>
          <p:cNvSpPr>
            <a:spLocks noChangeArrowheads="1"/>
          </p:cNvSpPr>
          <p:nvPr/>
        </p:nvSpPr>
        <p:spPr bwMode="ltGray">
          <a:xfrm>
            <a:off x="444500" y="3810000"/>
            <a:ext cx="7789863" cy="568325"/>
          </a:xfrm>
          <a:prstGeom prst="rect">
            <a:avLst/>
          </a:prstGeom>
          <a:gradFill rotWithShape="1">
            <a:gsLst>
              <a:gs pos="0">
                <a:srgbClr val="006666"/>
              </a:gs>
              <a:gs pos="50000">
                <a:srgbClr val="002F2F"/>
              </a:gs>
              <a:gs pos="100000">
                <a:srgbClr val="0066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53268" name="Line 1029">
            <a:extLst>
              <a:ext uri="{FF2B5EF4-FFF2-40B4-BE49-F238E27FC236}">
                <a16:creationId xmlns:a16="http://schemas.microsoft.com/office/drawing/2014/main" id="{808FF4EF-F965-8949-A3DB-8A171204E9A7}"/>
              </a:ext>
            </a:extLst>
          </p:cNvPr>
          <p:cNvSpPr>
            <a:spLocks noChangeShapeType="1"/>
          </p:cNvSpPr>
          <p:nvPr/>
        </p:nvSpPr>
        <p:spPr bwMode="auto">
          <a:xfrm flipH="1" flipV="1">
            <a:off x="6253163" y="3827463"/>
            <a:ext cx="0" cy="5334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1510" name="Rectangle 1030">
            <a:extLst>
              <a:ext uri="{FF2B5EF4-FFF2-40B4-BE49-F238E27FC236}">
                <a16:creationId xmlns:a16="http://schemas.microsoft.com/office/drawing/2014/main" id="{851E00C4-6C21-2948-858E-4710709257AF}"/>
              </a:ext>
            </a:extLst>
          </p:cNvPr>
          <p:cNvSpPr>
            <a:spLocks noChangeArrowheads="1"/>
          </p:cNvSpPr>
          <p:nvPr/>
        </p:nvSpPr>
        <p:spPr bwMode="white">
          <a:xfrm>
            <a:off x="919163" y="3925888"/>
            <a:ext cx="647700" cy="369887"/>
          </a:xfrm>
          <a:prstGeom prst="rect">
            <a:avLst/>
          </a:prstGeom>
          <a:noFill/>
          <a:ln>
            <a:noFill/>
          </a:ln>
          <a:effectLst/>
        </p:spPr>
        <p:txBody>
          <a:bodyPr wrap="none"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bg1"/>
                </a:solidFill>
                <a:effectLst>
                  <a:outerShdw blurRad="38100" dist="38100" dir="2700000" algn="tl">
                    <a:srgbClr val="4D4D4D"/>
                  </a:outerShdw>
                </a:effectLst>
                <a:latin typeface="Arial" panose="020B0604020202020204" pitchFamily="34" charset="0"/>
              </a:rPr>
              <a:t>先启</a:t>
            </a:r>
            <a:endParaRPr lang="en-US" altLang="zh-CN" b="0">
              <a:solidFill>
                <a:schemeClr val="bg1"/>
              </a:solidFill>
              <a:effectLst>
                <a:outerShdw blurRad="38100" dist="38100" dir="2700000" algn="tl">
                  <a:srgbClr val="4D4D4D"/>
                </a:outerShdw>
              </a:effectLst>
              <a:latin typeface="Arial" panose="020B0604020202020204" pitchFamily="34" charset="0"/>
            </a:endParaRPr>
          </a:p>
        </p:txBody>
      </p:sp>
      <p:sp>
        <p:nvSpPr>
          <p:cNvPr id="661511" name="Rectangle 1031">
            <a:extLst>
              <a:ext uri="{FF2B5EF4-FFF2-40B4-BE49-F238E27FC236}">
                <a16:creationId xmlns:a16="http://schemas.microsoft.com/office/drawing/2014/main" id="{CADBC346-C9B5-674A-9601-83863E45BDAD}"/>
              </a:ext>
            </a:extLst>
          </p:cNvPr>
          <p:cNvSpPr>
            <a:spLocks noChangeArrowheads="1"/>
          </p:cNvSpPr>
          <p:nvPr/>
        </p:nvSpPr>
        <p:spPr bwMode="white">
          <a:xfrm>
            <a:off x="2747963" y="3925888"/>
            <a:ext cx="647700" cy="369887"/>
          </a:xfrm>
          <a:prstGeom prst="rect">
            <a:avLst/>
          </a:prstGeom>
          <a:noFill/>
          <a:ln>
            <a:noFill/>
          </a:ln>
          <a:effectLst/>
        </p:spPr>
        <p:txBody>
          <a:bodyPr wrap="none" lIns="92075" tIns="46038" rIns="92075" bIns="46038">
            <a:spAutoFit/>
          </a:bodyPr>
          <a:lstStyle/>
          <a:p>
            <a:pPr>
              <a:defRPr/>
            </a:pPr>
            <a:r>
              <a:rPr lang="zh-CN" altLang="en-US" b="0" dirty="0">
                <a:solidFill>
                  <a:schemeClr val="bg1"/>
                </a:solidFill>
                <a:effectLst>
                  <a:outerShdw blurRad="38100" dist="38100" dir="2700000" algn="tl">
                    <a:srgbClr val="000000"/>
                  </a:outerShdw>
                </a:effectLst>
                <a:latin typeface="Arial" charset="0"/>
                <a:ea typeface="宋体" charset="-122"/>
              </a:rPr>
              <a:t>精化</a:t>
            </a:r>
            <a:endParaRPr lang="en-US" altLang="zh-CN" b="0" dirty="0">
              <a:solidFill>
                <a:schemeClr val="bg1"/>
              </a:solidFill>
              <a:effectLst>
                <a:outerShdw blurRad="38100" dist="38100" dir="2700000" algn="tl">
                  <a:srgbClr val="000000"/>
                </a:outerShdw>
              </a:effectLst>
              <a:latin typeface="Arial" charset="0"/>
              <a:ea typeface="宋体" charset="-122"/>
            </a:endParaRPr>
          </a:p>
        </p:txBody>
      </p:sp>
      <p:sp>
        <p:nvSpPr>
          <p:cNvPr id="661512" name="Rectangle 1032">
            <a:extLst>
              <a:ext uri="{FF2B5EF4-FFF2-40B4-BE49-F238E27FC236}">
                <a16:creationId xmlns:a16="http://schemas.microsoft.com/office/drawing/2014/main" id="{7CB66CDE-37F9-2047-9BD6-F8445AB922BF}"/>
              </a:ext>
            </a:extLst>
          </p:cNvPr>
          <p:cNvSpPr>
            <a:spLocks noChangeArrowheads="1"/>
          </p:cNvSpPr>
          <p:nvPr/>
        </p:nvSpPr>
        <p:spPr bwMode="white">
          <a:xfrm>
            <a:off x="4576763" y="3925888"/>
            <a:ext cx="647700" cy="369887"/>
          </a:xfrm>
          <a:prstGeom prst="rect">
            <a:avLst/>
          </a:prstGeom>
          <a:noFill/>
          <a:ln>
            <a:noFill/>
          </a:ln>
          <a:effectLst/>
        </p:spPr>
        <p:txBody>
          <a:bodyPr wrap="none"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b="0">
                <a:solidFill>
                  <a:schemeClr val="bg1"/>
                </a:solidFill>
                <a:effectLst>
                  <a:outerShdw blurRad="38100" dist="38100" dir="2700000" algn="tl">
                    <a:srgbClr val="4D4D4D"/>
                  </a:outerShdw>
                </a:effectLst>
                <a:latin typeface="Arial" panose="020B0604020202020204" pitchFamily="34" charset="0"/>
              </a:rPr>
              <a:t>构造</a:t>
            </a:r>
            <a:endParaRPr lang="en-US" altLang="zh-CN" b="0">
              <a:solidFill>
                <a:schemeClr val="bg1"/>
              </a:solidFill>
              <a:effectLst>
                <a:outerShdw blurRad="38100" dist="38100" dir="2700000" algn="tl">
                  <a:srgbClr val="4D4D4D"/>
                </a:outerShdw>
              </a:effectLst>
              <a:latin typeface="Arial" panose="020B0604020202020204" pitchFamily="34" charset="0"/>
            </a:endParaRPr>
          </a:p>
        </p:txBody>
      </p:sp>
      <p:sp>
        <p:nvSpPr>
          <p:cNvPr id="661513" name="Rectangle 1033">
            <a:extLst>
              <a:ext uri="{FF2B5EF4-FFF2-40B4-BE49-F238E27FC236}">
                <a16:creationId xmlns:a16="http://schemas.microsoft.com/office/drawing/2014/main" id="{202CBFFB-A74C-244A-B619-46A09E88040B}"/>
              </a:ext>
            </a:extLst>
          </p:cNvPr>
          <p:cNvSpPr>
            <a:spLocks noChangeArrowheads="1"/>
          </p:cNvSpPr>
          <p:nvPr/>
        </p:nvSpPr>
        <p:spPr bwMode="white">
          <a:xfrm>
            <a:off x="6710363" y="3925888"/>
            <a:ext cx="647700" cy="369887"/>
          </a:xfrm>
          <a:prstGeom prst="rect">
            <a:avLst/>
          </a:prstGeom>
          <a:noFill/>
          <a:ln>
            <a:noFill/>
          </a:ln>
          <a:effectLst/>
        </p:spPr>
        <p:txBody>
          <a:bodyPr wrap="none" lIns="92075" tIns="46038" rIns="92075" bIns="46038">
            <a:spAutoFit/>
          </a:bodyPr>
          <a:lstStyle/>
          <a:p>
            <a:pPr>
              <a:defRPr/>
            </a:pPr>
            <a:r>
              <a:rPr lang="zh-CN" altLang="en-US" b="0" dirty="0">
                <a:solidFill>
                  <a:schemeClr val="bg1"/>
                </a:solidFill>
                <a:effectLst>
                  <a:outerShdw blurRad="38100" dist="38100" dir="2700000" algn="tl">
                    <a:srgbClr val="000000"/>
                  </a:outerShdw>
                </a:effectLst>
                <a:latin typeface="Arial" charset="0"/>
                <a:ea typeface="宋体" charset="-122"/>
              </a:rPr>
              <a:t>移交</a:t>
            </a:r>
            <a:endParaRPr lang="en-US" altLang="zh-CN" b="0" dirty="0">
              <a:solidFill>
                <a:schemeClr val="bg1"/>
              </a:solidFill>
              <a:effectLst>
                <a:outerShdw blurRad="38100" dist="38100" dir="2700000" algn="tl">
                  <a:srgbClr val="000000"/>
                </a:outerShdw>
              </a:effectLst>
              <a:latin typeface="Arial" charset="0"/>
              <a:ea typeface="宋体" charset="-122"/>
            </a:endParaRPr>
          </a:p>
        </p:txBody>
      </p:sp>
      <p:sp>
        <p:nvSpPr>
          <p:cNvPr id="53273" name="Line 1034">
            <a:extLst>
              <a:ext uri="{FF2B5EF4-FFF2-40B4-BE49-F238E27FC236}">
                <a16:creationId xmlns:a16="http://schemas.microsoft.com/office/drawing/2014/main" id="{0F9D6A7B-A88D-634A-AB18-77BF8D39A5FB}"/>
              </a:ext>
            </a:extLst>
          </p:cNvPr>
          <p:cNvSpPr>
            <a:spLocks noChangeShapeType="1"/>
          </p:cNvSpPr>
          <p:nvPr/>
        </p:nvSpPr>
        <p:spPr bwMode="auto">
          <a:xfrm flipH="1" flipV="1">
            <a:off x="4348163" y="3827463"/>
            <a:ext cx="0" cy="5334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74" name="Line 1035">
            <a:extLst>
              <a:ext uri="{FF2B5EF4-FFF2-40B4-BE49-F238E27FC236}">
                <a16:creationId xmlns:a16="http://schemas.microsoft.com/office/drawing/2014/main" id="{670E68ED-A251-034B-A21F-3F9707694306}"/>
              </a:ext>
            </a:extLst>
          </p:cNvPr>
          <p:cNvSpPr>
            <a:spLocks noChangeShapeType="1"/>
          </p:cNvSpPr>
          <p:nvPr/>
        </p:nvSpPr>
        <p:spPr bwMode="auto">
          <a:xfrm flipH="1" flipV="1">
            <a:off x="2443163" y="3827463"/>
            <a:ext cx="0" cy="5334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75" name="Line 1056">
            <a:extLst>
              <a:ext uri="{FF2B5EF4-FFF2-40B4-BE49-F238E27FC236}">
                <a16:creationId xmlns:a16="http://schemas.microsoft.com/office/drawing/2014/main" id="{A76EC6AD-B3F6-3D44-9ED5-9D3DE8E94277}"/>
              </a:ext>
            </a:extLst>
          </p:cNvPr>
          <p:cNvSpPr>
            <a:spLocks noChangeShapeType="1"/>
          </p:cNvSpPr>
          <p:nvPr/>
        </p:nvSpPr>
        <p:spPr bwMode="auto">
          <a:xfrm>
            <a:off x="431800" y="4495800"/>
            <a:ext cx="7962900"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76" name="Rectangle 1057">
            <a:extLst>
              <a:ext uri="{FF2B5EF4-FFF2-40B4-BE49-F238E27FC236}">
                <a16:creationId xmlns:a16="http://schemas.microsoft.com/office/drawing/2014/main" id="{1EEF01CB-72B4-2E48-B9C9-741B50BCC40C}"/>
              </a:ext>
            </a:extLst>
          </p:cNvPr>
          <p:cNvSpPr>
            <a:spLocks noChangeArrowheads="1"/>
          </p:cNvSpPr>
          <p:nvPr/>
        </p:nvSpPr>
        <p:spPr bwMode="auto">
          <a:xfrm>
            <a:off x="381000" y="4483100"/>
            <a:ext cx="615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b="0" i="1">
                <a:solidFill>
                  <a:srgbClr val="FF0000"/>
                </a:solidFill>
                <a:latin typeface="Helvetica" pitchFamily="2" charset="0"/>
              </a:rPr>
              <a:t>time</a:t>
            </a:r>
          </a:p>
        </p:txBody>
      </p:sp>
      <p:sp>
        <p:nvSpPr>
          <p:cNvPr id="53277" name="AutoShape 1058">
            <a:extLst>
              <a:ext uri="{FF2B5EF4-FFF2-40B4-BE49-F238E27FC236}">
                <a16:creationId xmlns:a16="http://schemas.microsoft.com/office/drawing/2014/main" id="{54DADB61-01F8-2340-89F6-AD3E4107CECD}"/>
              </a:ext>
            </a:extLst>
          </p:cNvPr>
          <p:cNvSpPr>
            <a:spLocks noChangeArrowheads="1"/>
          </p:cNvSpPr>
          <p:nvPr/>
        </p:nvSpPr>
        <p:spPr bwMode="auto">
          <a:xfrm>
            <a:off x="61913" y="5945188"/>
            <a:ext cx="242887" cy="293687"/>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7020 h 21600"/>
              <a:gd name="T14" fmla="*/ 18338 w 21600"/>
              <a:gd name="T15" fmla="*/ 14580 h 21600"/>
            </a:gdLst>
            <a:ahLst/>
            <a:cxnLst>
              <a:cxn ang="T8">
                <a:pos x="T0" y="T1"/>
              </a:cxn>
              <a:cxn ang="T9">
                <a:pos x="T2" y="T3"/>
              </a:cxn>
              <a:cxn ang="T10">
                <a:pos x="T4" y="T5"/>
              </a:cxn>
              <a:cxn ang="T11">
                <a:pos x="T6" y="T7"/>
              </a:cxn>
            </a:cxnLst>
            <a:rect l="T12" t="T13" r="T14" b="T15"/>
            <a:pathLst>
              <a:path w="21600" h="21600">
                <a:moveTo>
                  <a:pt x="12279" y="0"/>
                </a:moveTo>
                <a:lnTo>
                  <a:pt x="12279" y="7020"/>
                </a:lnTo>
                <a:lnTo>
                  <a:pt x="3375" y="7020"/>
                </a:lnTo>
                <a:lnTo>
                  <a:pt x="3375" y="14580"/>
                </a:lnTo>
                <a:lnTo>
                  <a:pt x="12279" y="14580"/>
                </a:lnTo>
                <a:lnTo>
                  <a:pt x="12279" y="21600"/>
                </a:lnTo>
                <a:lnTo>
                  <a:pt x="21600" y="10800"/>
                </a:lnTo>
                <a:lnTo>
                  <a:pt x="12279" y="0"/>
                </a:lnTo>
                <a:close/>
              </a:path>
              <a:path w="21600" h="21600">
                <a:moveTo>
                  <a:pt x="1350" y="7020"/>
                </a:moveTo>
                <a:lnTo>
                  <a:pt x="1350" y="14580"/>
                </a:lnTo>
                <a:lnTo>
                  <a:pt x="2700" y="14580"/>
                </a:lnTo>
                <a:lnTo>
                  <a:pt x="2700" y="7020"/>
                </a:lnTo>
                <a:lnTo>
                  <a:pt x="1350" y="7020"/>
                </a:lnTo>
                <a:close/>
              </a:path>
              <a:path w="21600" h="21600">
                <a:moveTo>
                  <a:pt x="0" y="7020"/>
                </a:moveTo>
                <a:lnTo>
                  <a:pt x="0" y="14580"/>
                </a:lnTo>
                <a:lnTo>
                  <a:pt x="675" y="14580"/>
                </a:lnTo>
                <a:lnTo>
                  <a:pt x="675" y="7020"/>
                </a:lnTo>
                <a:lnTo>
                  <a:pt x="0" y="7020"/>
                </a:lnTo>
                <a:close/>
              </a:path>
            </a:pathLst>
          </a:custGeom>
          <a:solidFill>
            <a:srgbClr val="3366CC"/>
          </a:solidFill>
          <a:ln>
            <a:noFill/>
          </a:ln>
          <a:effectLst>
            <a:prstShdw prst="shdw17" dist="17961" dir="2700000">
              <a:srgbClr val="1F3D7A"/>
            </a:prstShdw>
          </a:effectLst>
          <a:extLst>
            <a:ext uri="{91240B29-F687-4F45-9708-019B960494DF}">
              <a14:hiddenLine xmlns:a14="http://schemas.microsoft.com/office/drawing/2010/main" w="12700">
                <a:solidFill>
                  <a:srgbClr val="000000"/>
                </a:solidFill>
                <a:miter lim="800000"/>
                <a:headEnd/>
                <a:tailEnd/>
              </a14:hiddenLine>
            </a:ext>
          </a:extLst>
        </p:spPr>
        <p:txBody>
          <a:bodyPr wrap="none" lIns="92075" tIns="46038" rIns="92075" bIns="46038"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useBgFill="1">
        <p:nvSpPr>
          <p:cNvPr id="661539" name="Rectangle 1059">
            <a:extLst>
              <a:ext uri="{FF2B5EF4-FFF2-40B4-BE49-F238E27FC236}">
                <a16:creationId xmlns:a16="http://schemas.microsoft.com/office/drawing/2014/main" id="{A599926F-D2E1-A74C-AFB7-08CDE244C0F0}"/>
              </a:ext>
            </a:extLst>
          </p:cNvPr>
          <p:cNvSpPr>
            <a:spLocks noChangeArrowheads="1"/>
          </p:cNvSpPr>
          <p:nvPr/>
        </p:nvSpPr>
        <p:spPr bwMode="white">
          <a:xfrm>
            <a:off x="0" y="5867400"/>
            <a:ext cx="381000" cy="528638"/>
          </a:xfrm>
          <a:prstGeom prst="rect">
            <a:avLst/>
          </a:prstGeom>
          <a:ln>
            <a:noFill/>
          </a:ln>
          <a:extLst>
            <a:ext uri="{91240B29-F687-4F45-9708-019B960494DF}">
              <a14:hiddenLine xmlns:a14="http://schemas.microsoft.com/office/drawing/2010/main" w="12700">
                <a:solidFill>
                  <a:srgbClr val="000000"/>
                </a:solidFill>
                <a:miter lim="800000"/>
                <a:headEnd/>
                <a:tailEnd/>
              </a14:hiddenLine>
            </a:ext>
          </a:extLst>
        </p:spPr>
        <p:txBody>
          <a:bodyPr wrap="none" lIns="92075" tIns="46038" rIns="92075" bIns="46038"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61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53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4">
            <a:extLst>
              <a:ext uri="{FF2B5EF4-FFF2-40B4-BE49-F238E27FC236}">
                <a16:creationId xmlns:a16="http://schemas.microsoft.com/office/drawing/2014/main" id="{B5D3D362-6898-754E-B36A-61FA1CF67C1D}"/>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zh-CN" altLang="en-US"/>
              <a:t>三、迭代开发</a:t>
            </a:r>
          </a:p>
        </p:txBody>
      </p:sp>
      <p:sp>
        <p:nvSpPr>
          <p:cNvPr id="54275" name="AutoShape 6">
            <a:extLst>
              <a:ext uri="{FF2B5EF4-FFF2-40B4-BE49-F238E27FC236}">
                <a16:creationId xmlns:a16="http://schemas.microsoft.com/office/drawing/2014/main" id="{448FF792-DC6E-EB44-B671-8B5A1E5CA552}"/>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
        <p:nvSpPr>
          <p:cNvPr id="2" name="TextBox 1">
            <a:extLst>
              <a:ext uri="{FF2B5EF4-FFF2-40B4-BE49-F238E27FC236}">
                <a16:creationId xmlns:a16="http://schemas.microsoft.com/office/drawing/2014/main" id="{86057187-6C85-7541-A7CE-AE789A6BC12C}"/>
              </a:ext>
            </a:extLst>
          </p:cNvPr>
          <p:cNvSpPr txBox="1"/>
          <p:nvPr/>
        </p:nvSpPr>
        <p:spPr>
          <a:xfrm>
            <a:off x="2411413" y="1355725"/>
            <a:ext cx="5473700" cy="4986338"/>
          </a:xfrm>
          <a:prstGeom prst="rect">
            <a:avLst/>
          </a:prstGeom>
          <a:noFill/>
        </p:spPr>
        <p:txBody>
          <a:bodyPr>
            <a:spAutoFit/>
          </a:bodyPr>
          <a:lstStyle>
            <a:lvl1pPr marL="457200" indent="-4572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5000"/>
              </a:lnSpc>
              <a:buFont typeface="Gulim" panose="020B0600000101010101" pitchFamily="34" charset="-127"/>
              <a:buAutoNum type="arabicPeriod"/>
            </a:pPr>
            <a:r>
              <a:rPr lang="en-US" altLang="zh-CN" sz="2400">
                <a:solidFill>
                  <a:schemeClr val="tx1"/>
                </a:solidFill>
              </a:rPr>
              <a:t>RUP</a:t>
            </a:r>
            <a:r>
              <a:rPr lang="zh-CN" altLang="en-US" sz="2400">
                <a:solidFill>
                  <a:schemeClr val="tx1"/>
                </a:solidFill>
              </a:rPr>
              <a:t>时间线及主要里程碑</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先启阶段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精化阶段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构造阶段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移交阶段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迭代的内容</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定义风险</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可执行架构</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客观度量的使用</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七个核心指标</a:t>
            </a:r>
            <a:endParaRPr lang="en-US" altLang="zh-CN" sz="2400">
              <a:solidFill>
                <a:schemeClr val="tx1"/>
              </a:solidFill>
            </a:endParaRPr>
          </a:p>
          <a:p>
            <a:pPr eaLnBrk="1" hangingPunct="1"/>
            <a:endParaRPr lang="zh-CN" altLang="en-US"/>
          </a:p>
        </p:txBody>
      </p:sp>
      <p:sp>
        <p:nvSpPr>
          <p:cNvPr id="3" name="右箭头 2">
            <a:extLst>
              <a:ext uri="{FF2B5EF4-FFF2-40B4-BE49-F238E27FC236}">
                <a16:creationId xmlns:a16="http://schemas.microsoft.com/office/drawing/2014/main" id="{E1E14047-9C49-F241-96AA-7CEC86DBDAAC}"/>
              </a:ext>
            </a:extLst>
          </p:cNvPr>
          <p:cNvSpPr/>
          <p:nvPr/>
        </p:nvSpPr>
        <p:spPr bwMode="auto">
          <a:xfrm>
            <a:off x="1547813" y="1844675"/>
            <a:ext cx="503237" cy="431800"/>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8">
            <a:extLst>
              <a:ext uri="{FF2B5EF4-FFF2-40B4-BE49-F238E27FC236}">
                <a16:creationId xmlns:a16="http://schemas.microsoft.com/office/drawing/2014/main" id="{9AB854F7-9830-0A42-AB1C-CA13A37008FE}"/>
              </a:ext>
            </a:extLst>
          </p:cNvPr>
          <p:cNvSpPr>
            <a:spLocks noChangeArrowheads="1"/>
          </p:cNvSpPr>
          <p:nvPr/>
        </p:nvSpPr>
        <p:spPr bwMode="ltGray">
          <a:xfrm>
            <a:off x="4648200" y="1828800"/>
            <a:ext cx="4294188" cy="3276600"/>
          </a:xfrm>
          <a:prstGeom prst="rect">
            <a:avLst/>
          </a:prstGeom>
          <a:solidFill>
            <a:srgbClr val="0066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6666"/>
            </a:extrusionClr>
            <a:contourClr>
              <a:srgbClr val="006666"/>
            </a:contourClr>
          </a:sp3d>
        </p:spPr>
        <p:txBody>
          <a:bodyPr lIns="92075" tIns="46038" rIns="92075" bIns="46038" anchor="ctr">
            <a:spAutoFit/>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55299" name="Rectangle 2">
            <a:extLst>
              <a:ext uri="{FF2B5EF4-FFF2-40B4-BE49-F238E27FC236}">
                <a16:creationId xmlns:a16="http://schemas.microsoft.com/office/drawing/2014/main" id="{21B8EC8E-5583-E040-A0D5-7D5DDDAD87CA}"/>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algn="ctr" eaLnBrk="1" hangingPunct="1"/>
            <a:r>
              <a:rPr lang="en-US" altLang="zh-CN">
                <a:ea typeface="宋体" panose="02010600030101010101" pitchFamily="2" charset="-122"/>
              </a:rPr>
              <a:t>2.</a:t>
            </a:r>
            <a:r>
              <a:rPr lang="zh-CN" altLang="en-US">
                <a:ea typeface="宋体" panose="02010600030101010101" pitchFamily="2" charset="-122"/>
              </a:rPr>
              <a:t>先启阶段</a:t>
            </a:r>
            <a:r>
              <a:rPr lang="en-US" altLang="zh-CN">
                <a:ea typeface="宋体" panose="02010600030101010101" pitchFamily="2" charset="-122"/>
              </a:rPr>
              <a:t>——</a:t>
            </a:r>
            <a:r>
              <a:rPr lang="zh-CN" altLang="en-US">
                <a:ea typeface="宋体" panose="02010600030101010101" pitchFamily="2" charset="-122"/>
              </a:rPr>
              <a:t>目标</a:t>
            </a:r>
            <a:endParaRPr lang="en-US" altLang="zh-CN">
              <a:ea typeface="宋体" panose="02010600030101010101" pitchFamily="2" charset="-122"/>
            </a:endParaRPr>
          </a:p>
        </p:txBody>
      </p:sp>
      <p:sp>
        <p:nvSpPr>
          <p:cNvPr id="55300" name="Rectangle 3">
            <a:extLst>
              <a:ext uri="{FF2B5EF4-FFF2-40B4-BE49-F238E27FC236}">
                <a16:creationId xmlns:a16="http://schemas.microsoft.com/office/drawing/2014/main" id="{51A6D1B0-4D5A-A644-8532-B7E4B8D1D32C}"/>
              </a:ext>
            </a:extLst>
          </p:cNvPr>
          <p:cNvSpPr>
            <a:spLocks noGrp="1" noChangeArrowheads="1"/>
          </p:cNvSpPr>
          <p:nvPr>
            <p:ph type="body" sz="half" idx="1"/>
          </p:nvPr>
        </p:nvSpPr>
        <p:spPr bwMode="auto">
          <a:xfrm>
            <a:off x="0" y="1214438"/>
            <a:ext cx="4572000" cy="4697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eaLnBrk="1" hangingPunct="1">
              <a:lnSpc>
                <a:spcPct val="110000"/>
              </a:lnSpc>
              <a:buFont typeface="Wingdings" pitchFamily="2" charset="2"/>
              <a:buChar char="u"/>
            </a:pPr>
            <a:r>
              <a:rPr lang="zh-CN" altLang="en-US" dirty="0">
                <a:latin typeface="黑体" panose="02010609060101010101" pitchFamily="49" charset="-122"/>
              </a:rPr>
              <a:t>确定项目范围和边界条件；</a:t>
            </a:r>
            <a:endParaRPr lang="en-US" altLang="zh-CN" dirty="0">
              <a:latin typeface="黑体" panose="02010609060101010101" pitchFamily="49" charset="-122"/>
            </a:endParaRPr>
          </a:p>
          <a:p>
            <a:pPr eaLnBrk="1" hangingPunct="1">
              <a:lnSpc>
                <a:spcPct val="110000"/>
              </a:lnSpc>
              <a:buFont typeface="Wingdings" pitchFamily="2" charset="2"/>
              <a:buChar char="u"/>
            </a:pPr>
            <a:r>
              <a:rPr lang="zh-CN" altLang="en-US" dirty="0">
                <a:latin typeface="黑体" panose="02010609060101010101" pitchFamily="49" charset="-122"/>
              </a:rPr>
              <a:t>确定</a:t>
            </a:r>
            <a:r>
              <a:rPr lang="zh-CN" altLang="en-US" dirty="0">
                <a:solidFill>
                  <a:srgbClr val="FF0000"/>
                </a:solidFill>
                <a:latin typeface="黑体" panose="02010609060101010101" pitchFamily="49" charset="-122"/>
              </a:rPr>
              <a:t>用例和主要场景</a:t>
            </a:r>
            <a:r>
              <a:rPr lang="zh-CN" altLang="en-US" dirty="0">
                <a:latin typeface="黑体" panose="02010609060101010101" pitchFamily="49" charset="-122"/>
              </a:rPr>
              <a:t>，将会</a:t>
            </a:r>
            <a:r>
              <a:rPr lang="zh-CN" altLang="en-US" dirty="0">
                <a:solidFill>
                  <a:srgbClr val="FF0000"/>
                </a:solidFill>
                <a:latin typeface="黑体" panose="02010609060101010101" pitchFamily="49" charset="-122"/>
              </a:rPr>
              <a:t>驱动权衡</a:t>
            </a:r>
            <a:r>
              <a:rPr lang="zh-CN" altLang="en-US" dirty="0">
                <a:latin typeface="黑体" panose="02010609060101010101" pitchFamily="49" charset="-122"/>
              </a:rPr>
              <a:t>主要的设计；</a:t>
            </a:r>
            <a:endParaRPr lang="en-US" altLang="zh-CN" dirty="0">
              <a:latin typeface="黑体" panose="02010609060101010101" pitchFamily="49" charset="-122"/>
            </a:endParaRPr>
          </a:p>
          <a:p>
            <a:pPr eaLnBrk="1" hangingPunct="1">
              <a:lnSpc>
                <a:spcPct val="110000"/>
              </a:lnSpc>
              <a:buFont typeface="Wingdings" pitchFamily="2" charset="2"/>
              <a:buChar char="u"/>
            </a:pPr>
            <a:r>
              <a:rPr lang="zh-CN" altLang="en-US" dirty="0">
                <a:latin typeface="黑体" panose="02010609060101010101" pitchFamily="49" charset="-122"/>
              </a:rPr>
              <a:t>对一些主要场景</a:t>
            </a:r>
            <a:r>
              <a:rPr lang="zh-CN" altLang="en-US" dirty="0">
                <a:solidFill>
                  <a:srgbClr val="FF0000"/>
                </a:solidFill>
                <a:latin typeface="黑体" panose="02010609060101010101" pitchFamily="49" charset="-122"/>
              </a:rPr>
              <a:t>展示</a:t>
            </a:r>
            <a:r>
              <a:rPr lang="zh-CN" altLang="en-US" dirty="0">
                <a:latin typeface="黑体" panose="02010609060101010101" pitchFamily="49" charset="-122"/>
              </a:rPr>
              <a:t>候选架构；</a:t>
            </a:r>
            <a:endParaRPr lang="en-US" altLang="zh-CN" dirty="0">
              <a:latin typeface="黑体" panose="02010609060101010101" pitchFamily="49" charset="-122"/>
            </a:endParaRPr>
          </a:p>
          <a:p>
            <a:pPr eaLnBrk="1" hangingPunct="1">
              <a:lnSpc>
                <a:spcPct val="110000"/>
              </a:lnSpc>
              <a:buFont typeface="Wingdings" pitchFamily="2" charset="2"/>
              <a:buChar char="u"/>
            </a:pPr>
            <a:r>
              <a:rPr lang="zh-CN" altLang="en-US" dirty="0">
                <a:latin typeface="黑体" panose="02010609060101010101" pitchFamily="49" charset="-122"/>
              </a:rPr>
              <a:t>估量总时间和费用；</a:t>
            </a:r>
            <a:endParaRPr lang="en-US" altLang="zh-CN" dirty="0">
              <a:latin typeface="黑体" panose="02010609060101010101" pitchFamily="49" charset="-122"/>
            </a:endParaRPr>
          </a:p>
          <a:p>
            <a:pPr eaLnBrk="1" hangingPunct="1">
              <a:lnSpc>
                <a:spcPct val="110000"/>
              </a:lnSpc>
              <a:buFont typeface="Wingdings" pitchFamily="2" charset="2"/>
              <a:buChar char="u"/>
            </a:pPr>
            <a:r>
              <a:rPr lang="zh-CN" altLang="en-US" dirty="0">
                <a:latin typeface="黑体" panose="02010609060101010101" pitchFamily="49" charset="-122"/>
              </a:rPr>
              <a:t>找出潜在的风险</a:t>
            </a:r>
            <a:r>
              <a:rPr lang="en-US" altLang="zh-CN" dirty="0">
                <a:latin typeface="黑体" panose="02010609060101010101" pitchFamily="49" charset="-122"/>
              </a:rPr>
              <a:t>(</a:t>
            </a:r>
            <a:r>
              <a:rPr lang="zh-CN" altLang="en-US" dirty="0">
                <a:latin typeface="黑体" panose="02010609060101010101" pitchFamily="49" charset="-122"/>
              </a:rPr>
              <a:t>不可预测的资源</a:t>
            </a:r>
            <a:r>
              <a:rPr lang="en-US" altLang="zh-CN" dirty="0">
                <a:latin typeface="黑体" panose="02010609060101010101" pitchFamily="49" charset="-122"/>
              </a:rPr>
              <a:t>)</a:t>
            </a:r>
            <a:r>
              <a:rPr lang="zh-CN" altLang="en-US" dirty="0">
                <a:latin typeface="黑体" panose="02010609060101010101" pitchFamily="49" charset="-122"/>
              </a:rPr>
              <a:t>；</a:t>
            </a:r>
            <a:endParaRPr lang="en-US" altLang="zh-CN" dirty="0">
              <a:latin typeface="黑体" panose="02010609060101010101" pitchFamily="49" charset="-122"/>
            </a:endParaRPr>
          </a:p>
          <a:p>
            <a:pPr eaLnBrk="1" hangingPunct="1">
              <a:lnSpc>
                <a:spcPct val="110000"/>
              </a:lnSpc>
              <a:buFont typeface="Wingdings" pitchFamily="2" charset="2"/>
              <a:buChar char="u"/>
            </a:pPr>
            <a:r>
              <a:rPr lang="zh-CN" altLang="en-US" dirty="0">
                <a:latin typeface="黑体" panose="02010609060101010101" pitchFamily="49" charset="-122"/>
              </a:rPr>
              <a:t>为项目准备环境支持；</a:t>
            </a:r>
            <a:endParaRPr lang="en-US" altLang="zh-CN" dirty="0">
              <a:latin typeface="黑体" panose="02010609060101010101" pitchFamily="49" charset="-122"/>
            </a:endParaRPr>
          </a:p>
        </p:txBody>
      </p:sp>
      <p:pic>
        <p:nvPicPr>
          <p:cNvPr id="55301" name="Picture 15">
            <a:extLst>
              <a:ext uri="{FF2B5EF4-FFF2-40B4-BE49-F238E27FC236}">
                <a16:creationId xmlns:a16="http://schemas.microsoft.com/office/drawing/2014/main" id="{7F00F570-9FC3-C447-965F-11A01C10014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39282" t="35033" r="2728" b="12560"/>
          <a:stretch>
            <a:fillRect/>
          </a:stretch>
        </p:blipFill>
        <p:spPr bwMode="gray">
          <a:xfrm>
            <a:off x="4724400" y="1905000"/>
            <a:ext cx="4168775" cy="3125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Rectangle 17">
            <a:extLst>
              <a:ext uri="{FF2B5EF4-FFF2-40B4-BE49-F238E27FC236}">
                <a16:creationId xmlns:a16="http://schemas.microsoft.com/office/drawing/2014/main" id="{1D78603A-A671-544F-A55A-D8C6C55AC0D1}"/>
              </a:ext>
            </a:extLst>
          </p:cNvPr>
          <p:cNvSpPr>
            <a:spLocks noChangeArrowheads="1"/>
          </p:cNvSpPr>
          <p:nvPr/>
        </p:nvSpPr>
        <p:spPr bwMode="black">
          <a:xfrm>
            <a:off x="5815013" y="1828800"/>
            <a:ext cx="744537" cy="3303588"/>
          </a:xfrm>
          <a:prstGeom prst="rect">
            <a:avLst/>
          </a:prstGeom>
          <a:noFill/>
          <a:ln w="57150">
            <a:solidFill>
              <a:srgbClr val="FD9900"/>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50D64598-8554-F54C-89AB-4D892F855F77}"/>
              </a:ext>
            </a:extLst>
          </p:cNvPr>
          <p:cNvSpPr>
            <a:spLocks noGrp="1" noChangeArrowheads="1"/>
          </p:cNvSpPr>
          <p:nvPr>
            <p:ph type="title"/>
          </p:nvPr>
        </p:nvSpPr>
        <p:spPr bwMode="auto">
          <a:xfrm>
            <a:off x="161925" y="90488"/>
            <a:ext cx="8662988"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algn="ctr" eaLnBrk="1" hangingPunct="1"/>
            <a:r>
              <a:rPr lang="en-US" altLang="zh-CN">
                <a:ea typeface="宋体" panose="02010600030101010101" pitchFamily="2" charset="-122"/>
              </a:rPr>
              <a:t>2.</a:t>
            </a:r>
            <a:r>
              <a:rPr lang="zh-CN" altLang="en-US">
                <a:ea typeface="宋体" panose="02010600030101010101" pitchFamily="2" charset="-122"/>
              </a:rPr>
              <a:t>先启阶段</a:t>
            </a:r>
            <a:r>
              <a:rPr lang="en-US" altLang="zh-CN">
                <a:ea typeface="宋体" panose="02010600030101010101" pitchFamily="2" charset="-122"/>
              </a:rPr>
              <a:t>——</a:t>
            </a:r>
            <a:r>
              <a:rPr lang="zh-CN" altLang="en-US">
                <a:ea typeface="宋体" panose="02010600030101010101" pitchFamily="2" charset="-122"/>
              </a:rPr>
              <a:t>评估标准</a:t>
            </a:r>
            <a:endParaRPr lang="en-US" altLang="zh-CN">
              <a:ea typeface="宋体" panose="02010600030101010101" pitchFamily="2" charset="-122"/>
            </a:endParaRPr>
          </a:p>
        </p:txBody>
      </p:sp>
      <p:sp>
        <p:nvSpPr>
          <p:cNvPr id="56323" name="Rectangle 3">
            <a:extLst>
              <a:ext uri="{FF2B5EF4-FFF2-40B4-BE49-F238E27FC236}">
                <a16:creationId xmlns:a16="http://schemas.microsoft.com/office/drawing/2014/main" id="{FC34AD1A-73F3-9641-A13C-305E74880C67}"/>
              </a:ext>
            </a:extLst>
          </p:cNvPr>
          <p:cNvSpPr>
            <a:spLocks noGrp="1" noChangeArrowheads="1"/>
          </p:cNvSpPr>
          <p:nvPr>
            <p:ph type="body" sz="half" idx="1"/>
          </p:nvPr>
        </p:nvSpPr>
        <p:spPr bwMode="auto">
          <a:xfrm>
            <a:off x="419100" y="1412875"/>
            <a:ext cx="8405813" cy="3759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eaLnBrk="1" fontAlgn="t" hangingPunct="1">
              <a:lnSpc>
                <a:spcPct val="90000"/>
              </a:lnSpc>
              <a:buFont typeface="Wingdings" pitchFamily="2" charset="2"/>
              <a:buChar char="u"/>
            </a:pPr>
            <a:r>
              <a:rPr lang="zh-CN" altLang="en-US" dirty="0">
                <a:latin typeface="黑体" panose="02010609060101010101" pitchFamily="49" charset="-122"/>
                <a:ea typeface="黑体" panose="02010609060101010101" pitchFamily="49" charset="-122"/>
              </a:rPr>
              <a:t>项目干系人参与的</a:t>
            </a:r>
            <a:r>
              <a:rPr lang="zh-CN" altLang="en-US" dirty="0">
                <a:solidFill>
                  <a:srgbClr val="FF0000"/>
                </a:solidFill>
                <a:latin typeface="黑体" panose="02010609060101010101" pitchFamily="49" charset="-122"/>
                <a:ea typeface="黑体" panose="02010609060101010101" pitchFamily="49" charset="-122"/>
              </a:rPr>
              <a:t>范围定义</a:t>
            </a:r>
            <a:r>
              <a:rPr lang="zh-CN" altLang="en-US" dirty="0">
                <a:latin typeface="黑体" panose="02010609060101010101" pitchFamily="49" charset="-122"/>
                <a:ea typeface="黑体" panose="02010609060101010101" pitchFamily="49" charset="-122"/>
              </a:rPr>
              <a:t>与</a:t>
            </a:r>
            <a:r>
              <a:rPr lang="zh-CN" altLang="en-US" dirty="0">
                <a:solidFill>
                  <a:srgbClr val="FF0000"/>
                </a:solidFill>
                <a:latin typeface="黑体" panose="02010609060101010101" pitchFamily="49" charset="-122"/>
                <a:ea typeface="黑体" panose="02010609060101010101" pitchFamily="49" charset="-122"/>
              </a:rPr>
              <a:t>成本和进度估算</a:t>
            </a:r>
            <a:br>
              <a:rPr lang="en-US" altLang="zh-CN" dirty="0">
                <a:latin typeface="黑体" panose="02010609060101010101" pitchFamily="49" charset="-122"/>
                <a:ea typeface="黑体" panose="02010609060101010101" pitchFamily="49" charset="-122"/>
              </a:rPr>
            </a:br>
            <a:endParaRPr lang="en-US" altLang="zh-CN" dirty="0">
              <a:latin typeface="黑体" panose="02010609060101010101" pitchFamily="49" charset="-122"/>
              <a:ea typeface="黑体" panose="02010609060101010101" pitchFamily="49" charset="-122"/>
            </a:endParaRPr>
          </a:p>
          <a:p>
            <a:pPr eaLnBrk="1" fontAlgn="t" hangingPunct="1">
              <a:lnSpc>
                <a:spcPct val="90000"/>
              </a:lnSpc>
              <a:buFont typeface="Wingdings" pitchFamily="2" charset="2"/>
              <a:buChar char="u"/>
            </a:pPr>
            <a:r>
              <a:rPr lang="zh-CN" altLang="en-US" dirty="0">
                <a:solidFill>
                  <a:srgbClr val="FF0000"/>
                </a:solidFill>
                <a:latin typeface="黑体" panose="02010609060101010101" pitchFamily="49" charset="-122"/>
                <a:ea typeface="黑体" panose="02010609060101010101" pitchFamily="49" charset="-122"/>
              </a:rPr>
              <a:t>捕获</a:t>
            </a:r>
            <a:r>
              <a:rPr lang="zh-CN" altLang="en-US" dirty="0">
                <a:latin typeface="黑体" panose="02010609060101010101" pitchFamily="49" charset="-122"/>
                <a:ea typeface="黑体" panose="02010609060101010101" pitchFamily="49" charset="-122"/>
              </a:rPr>
              <a:t>一组正确的需求并且对这些需求有共同的理解</a:t>
            </a:r>
            <a:br>
              <a:rPr lang="en-US" altLang="zh-CN" dirty="0">
                <a:latin typeface="黑体" panose="02010609060101010101" pitchFamily="49" charset="-122"/>
                <a:ea typeface="黑体" panose="02010609060101010101" pitchFamily="49" charset="-122"/>
              </a:rPr>
            </a:br>
            <a:endParaRPr lang="en-US" altLang="zh-CN" dirty="0">
              <a:latin typeface="黑体" panose="02010609060101010101" pitchFamily="49" charset="-122"/>
              <a:ea typeface="黑体" panose="02010609060101010101" pitchFamily="49" charset="-122"/>
            </a:endParaRPr>
          </a:p>
          <a:p>
            <a:pPr eaLnBrk="1" fontAlgn="t" hangingPunct="1">
              <a:lnSpc>
                <a:spcPct val="90000"/>
              </a:lnSpc>
              <a:buFont typeface="Wingdings" pitchFamily="2" charset="2"/>
              <a:buChar char="u"/>
            </a:pPr>
            <a:r>
              <a:rPr lang="zh-CN" altLang="en-US" dirty="0">
                <a:latin typeface="黑体" panose="02010609060101010101" pitchFamily="49" charset="-122"/>
                <a:ea typeface="黑体" panose="02010609060101010101" pitchFamily="49" charset="-122"/>
              </a:rPr>
              <a:t>成本和进度估算、优先权、风险和开发过程必须是恰当的。</a:t>
            </a:r>
            <a:br>
              <a:rPr lang="en-US" altLang="zh-CN" dirty="0">
                <a:latin typeface="黑体" panose="02010609060101010101" pitchFamily="49" charset="-122"/>
                <a:ea typeface="黑体" panose="02010609060101010101" pitchFamily="49" charset="-122"/>
              </a:rPr>
            </a:br>
            <a:endParaRPr lang="en-US" altLang="zh-CN" dirty="0">
              <a:latin typeface="黑体" panose="02010609060101010101" pitchFamily="49" charset="-122"/>
              <a:ea typeface="黑体" panose="02010609060101010101" pitchFamily="49" charset="-122"/>
            </a:endParaRPr>
          </a:p>
          <a:p>
            <a:pPr eaLnBrk="1" fontAlgn="t" hangingPunct="1">
              <a:lnSpc>
                <a:spcPct val="90000"/>
              </a:lnSpc>
              <a:buFont typeface="Wingdings" pitchFamily="2" charset="2"/>
              <a:buChar char="u"/>
            </a:pPr>
            <a:r>
              <a:rPr lang="zh-CN" altLang="en-US" dirty="0">
                <a:latin typeface="黑体" panose="02010609060101010101" pitchFamily="49" charset="-122"/>
                <a:ea typeface="黑体" panose="02010609060101010101" pitchFamily="49" charset="-122"/>
              </a:rPr>
              <a:t>已经识别所有的风险并且存在一个可以解决该风险的对策。</a:t>
            </a:r>
            <a:endParaRPr lang="en-US" altLang="zh-CN" dirty="0">
              <a:latin typeface="黑体" panose="02010609060101010101" pitchFamily="49" charset="-122"/>
              <a:ea typeface="黑体" panose="02010609060101010101" pitchFamily="49" charset="-122"/>
            </a:endParaRPr>
          </a:p>
        </p:txBody>
      </p:sp>
      <p:sp>
        <p:nvSpPr>
          <p:cNvPr id="581636" name="Rectangle 4">
            <a:extLst>
              <a:ext uri="{FF2B5EF4-FFF2-40B4-BE49-F238E27FC236}">
                <a16:creationId xmlns:a16="http://schemas.microsoft.com/office/drawing/2014/main" id="{BD7D5C62-FD63-3F41-A8A3-A65B6E78E8BA}"/>
              </a:ext>
            </a:extLst>
          </p:cNvPr>
          <p:cNvSpPr>
            <a:spLocks noChangeArrowheads="1"/>
          </p:cNvSpPr>
          <p:nvPr/>
        </p:nvSpPr>
        <p:spPr bwMode="ltGray">
          <a:xfrm>
            <a:off x="533400" y="5791200"/>
            <a:ext cx="8096250" cy="387350"/>
          </a:xfrm>
          <a:prstGeom prst="rect">
            <a:avLst/>
          </a:prstGeom>
          <a:solidFill>
            <a:srgbClr val="0066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6666"/>
            </a:extrusionClr>
            <a:contourClr>
              <a:srgbClr val="006666"/>
            </a:contourClr>
          </a:sp3d>
        </p:spPr>
        <p:txBody>
          <a:bodyPr lIns="0" tIns="0" rIns="0" bIns="0">
            <a:spAutoFit/>
            <a:flatTx/>
          </a:bodyPr>
          <a:lstStyle>
            <a:lvl1pPr marL="339725" indent="-339725"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lnSpc>
                <a:spcPct val="90000"/>
              </a:lnSpc>
              <a:spcBef>
                <a:spcPct val="30000"/>
              </a:spcBef>
              <a:buClr>
                <a:srgbClr val="FFFF99"/>
              </a:buClr>
              <a:buFont typeface="Wingdings" pitchFamily="2" charset="2"/>
              <a:buNone/>
            </a:pPr>
            <a:r>
              <a:rPr lang="zh-CN" altLang="en-US" sz="2800" b="0">
                <a:solidFill>
                  <a:schemeClr val="bg1"/>
                </a:solidFill>
              </a:rPr>
              <a:t>里程碑：生命周期目标</a:t>
            </a:r>
            <a:r>
              <a:rPr lang="en-US" altLang="zh-CN" sz="2800" b="0">
                <a:solidFill>
                  <a:schemeClr val="bg1"/>
                </a:solidFill>
              </a:rPr>
              <a:t>(LCO)</a:t>
            </a:r>
          </a:p>
        </p:txBody>
      </p:sp>
      <p:sp>
        <p:nvSpPr>
          <p:cNvPr id="5" name="灯片编号占位符 4">
            <a:extLst>
              <a:ext uri="{FF2B5EF4-FFF2-40B4-BE49-F238E27FC236}">
                <a16:creationId xmlns:a16="http://schemas.microsoft.com/office/drawing/2014/main" id="{1F820CA1-2336-A548-B65A-DA5FD66629BB}"/>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B2F8E239-4FDA-9541-BD18-DC5495A0E609}" type="slidenum">
              <a:rPr kumimoji="0" lang="en-US" altLang="ko-KR" b="0">
                <a:solidFill>
                  <a:schemeClr val="bg1"/>
                </a:solidFill>
                <a:latin typeface="Gulim" panose="020B0600000101010101" pitchFamily="34" charset="-127"/>
                <a:ea typeface="Gulim" panose="020B0600000101010101" pitchFamily="34" charset="-127"/>
              </a:rPr>
              <a:pPr eaLnBrk="1" hangingPunct="1"/>
              <a:t>45</a:t>
            </a:fld>
            <a:endParaRPr kumimoji="0" lang="en-US" altLang="ko-KR" b="0">
              <a:solidFill>
                <a:schemeClr val="bg1"/>
              </a:solidFill>
              <a:latin typeface="Gulim" panose="020B0600000101010101" pitchFamily="34" charset="-127"/>
              <a:ea typeface="Gulim" panose="020B0600000101010101" pitchFamily="34" charset="-127"/>
            </a:endParaRPr>
          </a:p>
        </p:txBody>
      </p:sp>
      <p:sp>
        <p:nvSpPr>
          <p:cNvPr id="2" name="文本框 1">
            <a:extLst>
              <a:ext uri="{FF2B5EF4-FFF2-40B4-BE49-F238E27FC236}">
                <a16:creationId xmlns:a16="http://schemas.microsoft.com/office/drawing/2014/main" id="{DBD3109E-D6A5-844D-B0A0-D24246D6D8D0}"/>
              </a:ext>
            </a:extLst>
          </p:cNvPr>
          <p:cNvSpPr txBox="1"/>
          <p:nvPr/>
        </p:nvSpPr>
        <p:spPr>
          <a:xfrm>
            <a:off x="3851920" y="1772816"/>
            <a:ext cx="3518912" cy="400110"/>
          </a:xfrm>
          <a:prstGeom prst="rect">
            <a:avLst/>
          </a:prstGeom>
          <a:noFill/>
        </p:spPr>
        <p:txBody>
          <a:bodyPr wrap="none" rtlCol="0">
            <a:spAutoFit/>
          </a:bodyPr>
          <a:lstStyle/>
          <a:p>
            <a:pPr algn="l"/>
            <a:r>
              <a:rPr kumimoji="1" lang="zh-CN" altLang="en-US" sz="2000" dirty="0">
                <a:latin typeface="Kaiti SC" panose="02010600040101010101" pitchFamily="2" charset="-122"/>
                <a:ea typeface="Kaiti SC" panose="02010600040101010101" pitchFamily="2" charset="-122"/>
              </a:rPr>
              <a:t>反映在项目规划和项目计划里</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81636"/>
                                        </p:tgtEl>
                                        <p:attrNameLst>
                                          <p:attrName>style.visibility</p:attrName>
                                        </p:attrNameLst>
                                      </p:cBhvr>
                                      <p:to>
                                        <p:strVal val="visible"/>
                                      </p:to>
                                    </p:set>
                                    <p:animEffect transition="in" filter="dissolve">
                                      <p:cBhvr>
                                        <p:cTn id="7" dur="500"/>
                                        <p:tgtEl>
                                          <p:spTgt spid="581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636"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4" descr="1">
            <a:extLst>
              <a:ext uri="{FF2B5EF4-FFF2-40B4-BE49-F238E27FC236}">
                <a16:creationId xmlns:a16="http://schemas.microsoft.com/office/drawing/2014/main" id="{4C714549-C8C2-1644-A221-842BC899C5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6752"/>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标题 2">
            <a:extLst>
              <a:ext uri="{FF2B5EF4-FFF2-40B4-BE49-F238E27FC236}">
                <a16:creationId xmlns:a16="http://schemas.microsoft.com/office/drawing/2014/main" id="{BCD7D904-AE41-4C45-ABCD-ABFD0EB3C3FA}"/>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a:t>先启阶段的主要活动和任务</a:t>
            </a:r>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4">
            <a:extLst>
              <a:ext uri="{FF2B5EF4-FFF2-40B4-BE49-F238E27FC236}">
                <a16:creationId xmlns:a16="http://schemas.microsoft.com/office/drawing/2014/main" id="{3897C47B-9A1B-E644-AF6F-AF6486CA47C8}"/>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zh-CN" altLang="en-US"/>
              <a:t>三、迭代开发</a:t>
            </a:r>
          </a:p>
        </p:txBody>
      </p:sp>
      <p:sp>
        <p:nvSpPr>
          <p:cNvPr id="58371" name="AutoShape 6">
            <a:extLst>
              <a:ext uri="{FF2B5EF4-FFF2-40B4-BE49-F238E27FC236}">
                <a16:creationId xmlns:a16="http://schemas.microsoft.com/office/drawing/2014/main" id="{7C118027-5547-0242-8A39-F303A94C601D}"/>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
        <p:nvSpPr>
          <p:cNvPr id="2" name="TextBox 1">
            <a:extLst>
              <a:ext uri="{FF2B5EF4-FFF2-40B4-BE49-F238E27FC236}">
                <a16:creationId xmlns:a16="http://schemas.microsoft.com/office/drawing/2014/main" id="{62A7D32F-F0AF-7B4F-8617-FBFF570CB75A}"/>
              </a:ext>
            </a:extLst>
          </p:cNvPr>
          <p:cNvSpPr txBox="1"/>
          <p:nvPr/>
        </p:nvSpPr>
        <p:spPr>
          <a:xfrm>
            <a:off x="2411413" y="1355725"/>
            <a:ext cx="5473700" cy="4986338"/>
          </a:xfrm>
          <a:prstGeom prst="rect">
            <a:avLst/>
          </a:prstGeom>
          <a:noFill/>
        </p:spPr>
        <p:txBody>
          <a:bodyPr>
            <a:spAutoFit/>
          </a:bodyPr>
          <a:lstStyle>
            <a:lvl1pPr marL="457200" indent="-4572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5000"/>
              </a:lnSpc>
              <a:buFont typeface="Gulim" panose="020B0600000101010101" pitchFamily="34" charset="-127"/>
              <a:buAutoNum type="arabicPeriod"/>
            </a:pPr>
            <a:r>
              <a:rPr lang="en-US" altLang="zh-CN" sz="2400">
                <a:solidFill>
                  <a:schemeClr val="tx1"/>
                </a:solidFill>
              </a:rPr>
              <a:t>RUP</a:t>
            </a:r>
            <a:r>
              <a:rPr lang="zh-CN" altLang="en-US" sz="2400">
                <a:solidFill>
                  <a:schemeClr val="tx1"/>
                </a:solidFill>
              </a:rPr>
              <a:t>时间线及主要里程碑</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先启阶段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精化阶段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构造阶段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移交阶段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迭代的内容</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定义风险</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可执行架构</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客观度量的使用</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七个核心指标</a:t>
            </a:r>
            <a:endParaRPr lang="en-US" altLang="zh-CN" sz="2400">
              <a:solidFill>
                <a:schemeClr val="tx1"/>
              </a:solidFill>
            </a:endParaRPr>
          </a:p>
          <a:p>
            <a:pPr eaLnBrk="1" hangingPunct="1"/>
            <a:endParaRPr lang="zh-CN" altLang="en-US"/>
          </a:p>
        </p:txBody>
      </p:sp>
      <p:sp>
        <p:nvSpPr>
          <p:cNvPr id="3" name="右箭头 2">
            <a:extLst>
              <a:ext uri="{FF2B5EF4-FFF2-40B4-BE49-F238E27FC236}">
                <a16:creationId xmlns:a16="http://schemas.microsoft.com/office/drawing/2014/main" id="{0AA7F880-C084-4E4E-912E-B4CE04FBA29C}"/>
              </a:ext>
            </a:extLst>
          </p:cNvPr>
          <p:cNvSpPr/>
          <p:nvPr/>
        </p:nvSpPr>
        <p:spPr bwMode="auto">
          <a:xfrm>
            <a:off x="1574800" y="2276475"/>
            <a:ext cx="503238" cy="431800"/>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90EAE7E6-2755-1D41-977C-8AE41EDADC4A}"/>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3.</a:t>
            </a:r>
            <a:r>
              <a:rPr lang="zh-CN" altLang="en-US">
                <a:ea typeface="宋体" panose="02010600030101010101" pitchFamily="2" charset="-122"/>
              </a:rPr>
              <a:t>精化阶段</a:t>
            </a:r>
            <a:r>
              <a:rPr lang="en-US" altLang="zh-CN">
                <a:ea typeface="宋体" panose="02010600030101010101" pitchFamily="2" charset="-122"/>
              </a:rPr>
              <a:t>——</a:t>
            </a:r>
            <a:r>
              <a:rPr lang="zh-CN" altLang="en-US">
                <a:ea typeface="宋体" panose="02010600030101010101" pitchFamily="2" charset="-122"/>
              </a:rPr>
              <a:t>目标</a:t>
            </a:r>
            <a:endParaRPr lang="en-US" altLang="zh-CN">
              <a:ea typeface="宋体" panose="02010600030101010101" pitchFamily="2" charset="-122"/>
            </a:endParaRPr>
          </a:p>
        </p:txBody>
      </p:sp>
      <p:sp>
        <p:nvSpPr>
          <p:cNvPr id="59395" name="Rectangle 3">
            <a:extLst>
              <a:ext uri="{FF2B5EF4-FFF2-40B4-BE49-F238E27FC236}">
                <a16:creationId xmlns:a16="http://schemas.microsoft.com/office/drawing/2014/main" id="{FC9255BC-D0CA-1A4E-B095-1EE43B3D630F}"/>
              </a:ext>
            </a:extLst>
          </p:cNvPr>
          <p:cNvSpPr>
            <a:spLocks noGrp="1" noChangeArrowheads="1"/>
          </p:cNvSpPr>
          <p:nvPr>
            <p:ph type="body" idx="1"/>
          </p:nvPr>
        </p:nvSpPr>
        <p:spPr bwMode="auto">
          <a:xfrm>
            <a:off x="0" y="1143000"/>
            <a:ext cx="4419600" cy="5318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10000"/>
              </a:lnSpc>
              <a:buFont typeface="Wingdings" pitchFamily="2" charset="2"/>
              <a:buChar char="u"/>
            </a:pPr>
            <a:r>
              <a:rPr lang="zh-CN" altLang="en-US">
                <a:latin typeface="黑体" panose="02010609060101010101" pitchFamily="49" charset="-122"/>
                <a:ea typeface="黑体" panose="02010609060101010101" pitchFamily="49" charset="-122"/>
              </a:rPr>
              <a:t>尽早的定义、确认</a:t>
            </a:r>
            <a:r>
              <a:rPr lang="zh-CN" altLang="en-US">
                <a:solidFill>
                  <a:srgbClr val="FF0000"/>
                </a:solidFill>
                <a:latin typeface="黑体" panose="02010609060101010101" pitchFamily="49" charset="-122"/>
                <a:ea typeface="黑体" panose="02010609060101010101" pitchFamily="49" charset="-122"/>
              </a:rPr>
              <a:t>架构基线</a:t>
            </a:r>
            <a:r>
              <a:rPr lang="zh-CN" altLang="en-US">
                <a:latin typeface="黑体" panose="02010609060101010101" pitchFamily="49" charset="-122"/>
                <a:ea typeface="黑体" panose="02010609060101010101" pitchFamily="49" charset="-122"/>
              </a:rPr>
              <a:t>；</a:t>
            </a:r>
            <a:endParaRPr lang="en-US" altLang="zh-CN">
              <a:latin typeface="黑体" panose="02010609060101010101" pitchFamily="49" charset="-122"/>
              <a:ea typeface="黑体" panose="02010609060101010101" pitchFamily="49" charset="-122"/>
            </a:endParaRPr>
          </a:p>
          <a:p>
            <a:pPr eaLnBrk="1" hangingPunct="1">
              <a:lnSpc>
                <a:spcPct val="110000"/>
              </a:lnSpc>
              <a:buFont typeface="Wingdings" pitchFamily="2" charset="2"/>
              <a:buChar char="u"/>
            </a:pPr>
            <a:r>
              <a:rPr lang="zh-CN" altLang="en-US">
                <a:latin typeface="黑体" panose="02010609060101010101" pitchFamily="49" charset="-122"/>
                <a:ea typeface="黑体" panose="02010609060101010101" pitchFamily="49" charset="-122"/>
              </a:rPr>
              <a:t>确定</a:t>
            </a:r>
            <a:r>
              <a:rPr lang="zh-CN" altLang="en-US">
                <a:solidFill>
                  <a:srgbClr val="FF0000"/>
                </a:solidFill>
                <a:latin typeface="黑体" panose="02010609060101010101" pitchFamily="49" charset="-122"/>
                <a:ea typeface="黑体" panose="02010609060101010101" pitchFamily="49" charset="-122"/>
              </a:rPr>
              <a:t>架构的风险</a:t>
            </a:r>
            <a:r>
              <a:rPr lang="zh-CN" altLang="en-US">
                <a:latin typeface="黑体" panose="02010609060101010101" pitchFamily="49" charset="-122"/>
                <a:ea typeface="黑体" panose="02010609060101010101" pitchFamily="49" charset="-122"/>
              </a:rPr>
              <a:t>；</a:t>
            </a:r>
            <a:endParaRPr lang="en-US" altLang="zh-CN">
              <a:latin typeface="黑体" panose="02010609060101010101" pitchFamily="49" charset="-122"/>
              <a:ea typeface="黑体" panose="02010609060101010101" pitchFamily="49" charset="-122"/>
            </a:endParaRPr>
          </a:p>
          <a:p>
            <a:pPr eaLnBrk="1" hangingPunct="1">
              <a:lnSpc>
                <a:spcPct val="110000"/>
              </a:lnSpc>
              <a:buFont typeface="Wingdings" pitchFamily="2" charset="2"/>
              <a:buChar char="u"/>
            </a:pPr>
            <a:r>
              <a:rPr lang="zh-CN" altLang="en-US">
                <a:latin typeface="黑体" panose="02010609060101010101" pitchFamily="49" charset="-122"/>
                <a:ea typeface="黑体" panose="02010609060101010101" pitchFamily="49" charset="-122"/>
              </a:rPr>
              <a:t>确定</a:t>
            </a:r>
            <a:r>
              <a:rPr lang="zh-CN" altLang="en-US">
                <a:solidFill>
                  <a:srgbClr val="FF0000"/>
                </a:solidFill>
                <a:latin typeface="黑体" panose="02010609060101010101" pitchFamily="49" charset="-122"/>
                <a:ea typeface="黑体" panose="02010609060101010101" pitchFamily="49" charset="-122"/>
              </a:rPr>
              <a:t>愿景</a:t>
            </a:r>
            <a:r>
              <a:rPr lang="zh-CN" altLang="en-US">
                <a:latin typeface="黑体" panose="02010609060101010101" pitchFamily="49" charset="-122"/>
                <a:ea typeface="黑体" panose="02010609060101010101" pitchFamily="49" charset="-122"/>
              </a:rPr>
              <a:t>；</a:t>
            </a:r>
            <a:endParaRPr lang="en-US" altLang="zh-CN">
              <a:latin typeface="黑体" panose="02010609060101010101" pitchFamily="49" charset="-122"/>
              <a:ea typeface="黑体" panose="02010609060101010101" pitchFamily="49" charset="-122"/>
            </a:endParaRPr>
          </a:p>
          <a:p>
            <a:pPr eaLnBrk="1" hangingPunct="1">
              <a:lnSpc>
                <a:spcPct val="110000"/>
              </a:lnSpc>
              <a:buFont typeface="Wingdings" pitchFamily="2" charset="2"/>
              <a:buChar char="u"/>
            </a:pPr>
            <a:r>
              <a:rPr lang="zh-CN" altLang="en-US">
                <a:latin typeface="黑体" panose="02010609060101010101" pitchFamily="49" charset="-122"/>
                <a:ea typeface="黑体" panose="02010609060101010101" pitchFamily="49" charset="-122"/>
              </a:rPr>
              <a:t>为构造阶段创建一个详细的</a:t>
            </a:r>
            <a:r>
              <a:rPr lang="zh-CN" altLang="en-US">
                <a:solidFill>
                  <a:srgbClr val="FF0000"/>
                </a:solidFill>
                <a:latin typeface="黑体" panose="02010609060101010101" pitchFamily="49" charset="-122"/>
                <a:ea typeface="黑体" panose="02010609060101010101" pitchFamily="49" charset="-122"/>
              </a:rPr>
              <a:t>计划</a:t>
            </a:r>
            <a:r>
              <a:rPr lang="zh-CN" altLang="en-US">
                <a:latin typeface="黑体" panose="02010609060101010101" pitchFamily="49" charset="-122"/>
                <a:ea typeface="黑体" panose="02010609060101010101" pitchFamily="49" charset="-122"/>
              </a:rPr>
              <a:t>；</a:t>
            </a:r>
            <a:endParaRPr lang="en-US" altLang="zh-CN">
              <a:latin typeface="黑体" panose="02010609060101010101" pitchFamily="49" charset="-122"/>
              <a:ea typeface="黑体" panose="02010609060101010101" pitchFamily="49" charset="-122"/>
            </a:endParaRPr>
          </a:p>
          <a:p>
            <a:pPr eaLnBrk="1" hangingPunct="1">
              <a:lnSpc>
                <a:spcPct val="110000"/>
              </a:lnSpc>
              <a:buFont typeface="Wingdings" pitchFamily="2" charset="2"/>
              <a:buChar char="u"/>
            </a:pPr>
            <a:r>
              <a:rPr lang="zh-CN" altLang="en-US">
                <a:solidFill>
                  <a:srgbClr val="FF0000"/>
                </a:solidFill>
                <a:latin typeface="黑体" panose="02010609060101010101" pitchFamily="49" charset="-122"/>
                <a:ea typeface="黑体" panose="02010609060101010101" pitchFamily="49" charset="-122"/>
              </a:rPr>
              <a:t>证明</a:t>
            </a:r>
            <a:r>
              <a:rPr lang="zh-CN" altLang="en-US">
                <a:latin typeface="黑体" panose="02010609060101010101" pitchFamily="49" charset="-122"/>
                <a:ea typeface="黑体" panose="02010609060101010101" pitchFamily="49" charset="-122"/>
              </a:rPr>
              <a:t>架构基线在合理的时间、合理的成本内符合愿景；</a:t>
            </a:r>
            <a:endParaRPr lang="en-US" altLang="zh-CN">
              <a:latin typeface="黑体" panose="02010609060101010101" pitchFamily="49" charset="-122"/>
              <a:ea typeface="黑体" panose="02010609060101010101" pitchFamily="49" charset="-122"/>
            </a:endParaRPr>
          </a:p>
          <a:p>
            <a:pPr eaLnBrk="1" hangingPunct="1">
              <a:lnSpc>
                <a:spcPct val="110000"/>
              </a:lnSpc>
              <a:buFont typeface="Wingdings" pitchFamily="2" charset="2"/>
              <a:buChar char="u"/>
            </a:pPr>
            <a:r>
              <a:rPr lang="zh-CN" altLang="en-US">
                <a:latin typeface="黑体" panose="02010609060101010101" pitchFamily="49" charset="-122"/>
                <a:ea typeface="黑体" panose="02010609060101010101" pitchFamily="49" charset="-122"/>
              </a:rPr>
              <a:t>细化的支持环境</a:t>
            </a:r>
            <a:endParaRPr lang="en-US" altLang="zh-CN">
              <a:latin typeface="黑体" panose="02010609060101010101" pitchFamily="49" charset="-122"/>
              <a:ea typeface="黑体" panose="02010609060101010101" pitchFamily="49" charset="-122"/>
            </a:endParaRPr>
          </a:p>
        </p:txBody>
      </p:sp>
      <p:sp>
        <p:nvSpPr>
          <p:cNvPr id="59396" name="Rectangle 7">
            <a:extLst>
              <a:ext uri="{FF2B5EF4-FFF2-40B4-BE49-F238E27FC236}">
                <a16:creationId xmlns:a16="http://schemas.microsoft.com/office/drawing/2014/main" id="{DC2D9056-2DC2-B24E-A5B0-FE9CD15D219D}"/>
              </a:ext>
            </a:extLst>
          </p:cNvPr>
          <p:cNvSpPr>
            <a:spLocks noChangeArrowheads="1"/>
          </p:cNvSpPr>
          <p:nvPr/>
        </p:nvSpPr>
        <p:spPr bwMode="ltGray">
          <a:xfrm>
            <a:off x="4648200" y="1828800"/>
            <a:ext cx="4294188" cy="3276600"/>
          </a:xfrm>
          <a:prstGeom prst="rect">
            <a:avLst/>
          </a:prstGeom>
          <a:solidFill>
            <a:srgbClr val="0066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6666"/>
            </a:extrusionClr>
            <a:contourClr>
              <a:srgbClr val="006666"/>
            </a:contourClr>
          </a:sp3d>
        </p:spPr>
        <p:txBody>
          <a:bodyPr lIns="92075" tIns="46038" rIns="92075" bIns="46038" anchor="ctr">
            <a:spAutoFit/>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pic>
        <p:nvPicPr>
          <p:cNvPr id="59397" name="Picture 8">
            <a:extLst>
              <a:ext uri="{FF2B5EF4-FFF2-40B4-BE49-F238E27FC236}">
                <a16:creationId xmlns:a16="http://schemas.microsoft.com/office/drawing/2014/main" id="{5052B26E-401F-D240-B912-D1EC8C0AF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282" t="35033" r="2728" b="12560"/>
          <a:stretch>
            <a:fillRect/>
          </a:stretch>
        </p:blipFill>
        <p:spPr bwMode="gray">
          <a:xfrm>
            <a:off x="4724400" y="1905000"/>
            <a:ext cx="4168775" cy="312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Rectangle 9">
            <a:extLst>
              <a:ext uri="{FF2B5EF4-FFF2-40B4-BE49-F238E27FC236}">
                <a16:creationId xmlns:a16="http://schemas.microsoft.com/office/drawing/2014/main" id="{84A675E1-D42B-2C42-A230-489DBA66AE61}"/>
              </a:ext>
            </a:extLst>
          </p:cNvPr>
          <p:cNvSpPr>
            <a:spLocks noChangeArrowheads="1"/>
          </p:cNvSpPr>
          <p:nvPr/>
        </p:nvSpPr>
        <p:spPr bwMode="black">
          <a:xfrm>
            <a:off x="6556375" y="1828800"/>
            <a:ext cx="792163" cy="3303588"/>
          </a:xfrm>
          <a:prstGeom prst="rect">
            <a:avLst/>
          </a:prstGeom>
          <a:noFill/>
          <a:ln w="57150">
            <a:solidFill>
              <a:srgbClr val="FD9900"/>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 name="文本框 1">
            <a:extLst>
              <a:ext uri="{FF2B5EF4-FFF2-40B4-BE49-F238E27FC236}">
                <a16:creationId xmlns:a16="http://schemas.microsoft.com/office/drawing/2014/main" id="{608E7A6C-9627-6449-A957-ABF2E3F8196F}"/>
              </a:ext>
            </a:extLst>
          </p:cNvPr>
          <p:cNvSpPr txBox="1"/>
          <p:nvPr/>
        </p:nvSpPr>
        <p:spPr>
          <a:xfrm>
            <a:off x="1750637" y="5335824"/>
            <a:ext cx="3005951" cy="400110"/>
          </a:xfrm>
          <a:prstGeom prst="rect">
            <a:avLst/>
          </a:prstGeom>
          <a:noFill/>
        </p:spPr>
        <p:txBody>
          <a:bodyPr wrap="none" rtlCol="0">
            <a:spAutoFit/>
          </a:bodyPr>
          <a:lstStyle/>
          <a:p>
            <a:pPr algn="l"/>
            <a:r>
              <a:rPr kumimoji="1" lang="zh-CN" altLang="en-US" sz="2000" dirty="0">
                <a:latin typeface="Kaiti SC" panose="02010600040101010101" pitchFamily="2" charset="-122"/>
                <a:ea typeface="Kaiti SC" panose="02010600040101010101" pitchFamily="2" charset="-122"/>
              </a:rPr>
              <a:t>靠能运行的原型进行证明</a:t>
            </a: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59F99511-7989-2646-97AF-2D645D19B920}"/>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3.</a:t>
            </a:r>
            <a:r>
              <a:rPr lang="zh-CN" altLang="en-US">
                <a:ea typeface="宋体" panose="02010600030101010101" pitchFamily="2" charset="-122"/>
              </a:rPr>
              <a:t>精化阶段</a:t>
            </a:r>
            <a:r>
              <a:rPr lang="en-US" altLang="zh-CN">
                <a:ea typeface="宋体" panose="02010600030101010101" pitchFamily="2" charset="-122"/>
              </a:rPr>
              <a:t>——</a:t>
            </a:r>
            <a:r>
              <a:rPr lang="zh-CN" altLang="en-US">
                <a:ea typeface="宋体" panose="02010600030101010101" pitchFamily="2" charset="-122"/>
              </a:rPr>
              <a:t>评估标准</a:t>
            </a:r>
            <a:endParaRPr lang="en-US" altLang="zh-CN">
              <a:ea typeface="宋体" panose="02010600030101010101" pitchFamily="2" charset="-122"/>
            </a:endParaRPr>
          </a:p>
        </p:txBody>
      </p:sp>
      <p:sp>
        <p:nvSpPr>
          <p:cNvPr id="60419" name="Rectangle 3">
            <a:extLst>
              <a:ext uri="{FF2B5EF4-FFF2-40B4-BE49-F238E27FC236}">
                <a16:creationId xmlns:a16="http://schemas.microsoft.com/office/drawing/2014/main" id="{4D76D929-3F76-2141-BFE7-9368EE76BF8D}"/>
              </a:ext>
            </a:extLst>
          </p:cNvPr>
          <p:cNvSpPr>
            <a:spLocks noChangeArrowheads="1"/>
          </p:cNvSpPr>
          <p:nvPr/>
        </p:nvSpPr>
        <p:spPr bwMode="auto">
          <a:xfrm>
            <a:off x="304800" y="1417638"/>
            <a:ext cx="8553450"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marL="225425" indent="-2286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fontAlgn="t" hangingPunct="1">
              <a:spcBef>
                <a:spcPct val="30000"/>
              </a:spcBef>
              <a:buClr>
                <a:srgbClr val="DDDDDD"/>
              </a:buClr>
              <a:buFont typeface="Wingdings" pitchFamily="2" charset="2"/>
              <a:buChar char="u"/>
            </a:pPr>
            <a:r>
              <a:rPr lang="zh-CN" altLang="en-US" sz="2400" b="0">
                <a:solidFill>
                  <a:srgbClr val="FF0000"/>
                </a:solidFill>
                <a:latin typeface="黑体" panose="02010609060101010101" pitchFamily="49" charset="-122"/>
                <a:ea typeface="黑体" panose="02010609060101010101" pitchFamily="49" charset="-122"/>
              </a:rPr>
              <a:t>稳定的产品愿景和需求</a:t>
            </a:r>
            <a:r>
              <a:rPr lang="en-US" altLang="zh-CN" sz="2400" b="0">
                <a:solidFill>
                  <a:srgbClr val="FF0000"/>
                </a:solidFill>
                <a:latin typeface="黑体" panose="02010609060101010101" pitchFamily="49" charset="-122"/>
                <a:ea typeface="黑体" panose="02010609060101010101" pitchFamily="49" charset="-122"/>
              </a:rPr>
              <a:t> </a:t>
            </a:r>
            <a:r>
              <a:rPr lang="zh-CN" altLang="en-US" sz="2400" b="0">
                <a:solidFill>
                  <a:schemeClr val="tx1"/>
                </a:solidFill>
                <a:latin typeface="黑体" panose="02010609060101010101" pitchFamily="49" charset="-122"/>
                <a:ea typeface="黑体" panose="02010609060101010101" pitchFamily="49" charset="-122"/>
              </a:rPr>
              <a:t>。</a:t>
            </a:r>
            <a:endParaRPr lang="en-US" altLang="zh-CN" sz="2400" b="0">
              <a:solidFill>
                <a:schemeClr val="tx1"/>
              </a:solidFill>
              <a:latin typeface="黑体" panose="02010609060101010101" pitchFamily="49" charset="-122"/>
              <a:ea typeface="黑体" panose="02010609060101010101" pitchFamily="49" charset="-122"/>
            </a:endParaRPr>
          </a:p>
          <a:p>
            <a:pPr eaLnBrk="1" fontAlgn="t" hangingPunct="1">
              <a:spcBef>
                <a:spcPct val="30000"/>
              </a:spcBef>
              <a:buClr>
                <a:srgbClr val="DDDDDD"/>
              </a:buClr>
              <a:buFont typeface="Wingdings" pitchFamily="2" charset="2"/>
              <a:buChar char="u"/>
            </a:pPr>
            <a:r>
              <a:rPr lang="zh-CN" altLang="en-US" sz="2400" b="0">
                <a:solidFill>
                  <a:srgbClr val="FF0000"/>
                </a:solidFill>
                <a:latin typeface="黑体" panose="02010609060101010101" pitchFamily="49" charset="-122"/>
                <a:ea typeface="黑体" panose="02010609060101010101" pitchFamily="49" charset="-122"/>
              </a:rPr>
              <a:t>稳定的架构</a:t>
            </a:r>
            <a:r>
              <a:rPr lang="zh-CN" altLang="en-US" sz="2400" b="0">
                <a:solidFill>
                  <a:schemeClr val="tx1"/>
                </a:solidFill>
                <a:latin typeface="黑体" panose="02010609060101010101" pitchFamily="49" charset="-122"/>
                <a:ea typeface="黑体" panose="02010609060101010101" pitchFamily="49" charset="-122"/>
              </a:rPr>
              <a:t>。</a:t>
            </a:r>
            <a:endParaRPr lang="en-US" altLang="zh-CN" sz="2400" b="0">
              <a:solidFill>
                <a:schemeClr val="tx1"/>
              </a:solidFill>
              <a:latin typeface="黑体" panose="02010609060101010101" pitchFamily="49" charset="-122"/>
              <a:ea typeface="黑体" panose="02010609060101010101" pitchFamily="49" charset="-122"/>
            </a:endParaRPr>
          </a:p>
          <a:p>
            <a:pPr eaLnBrk="1" fontAlgn="t" hangingPunct="1">
              <a:spcBef>
                <a:spcPct val="30000"/>
              </a:spcBef>
              <a:buClr>
                <a:srgbClr val="DDDDDD"/>
              </a:buClr>
              <a:buFont typeface="Wingdings" pitchFamily="2" charset="2"/>
              <a:buChar char="u"/>
            </a:pPr>
            <a:r>
              <a:rPr lang="zh-CN" altLang="en-US" sz="2400" b="0">
                <a:solidFill>
                  <a:srgbClr val="FF0000"/>
                </a:solidFill>
                <a:latin typeface="黑体" panose="02010609060101010101" pitchFamily="49" charset="-122"/>
                <a:ea typeface="黑体" panose="02010609060101010101" pitchFamily="49" charset="-122"/>
              </a:rPr>
              <a:t>关键的测试和评估</a:t>
            </a:r>
            <a:r>
              <a:rPr lang="zh-CN" altLang="en-US" sz="2400" b="0">
                <a:solidFill>
                  <a:schemeClr val="tx1"/>
                </a:solidFill>
                <a:latin typeface="黑体" panose="02010609060101010101" pitchFamily="49" charset="-122"/>
                <a:ea typeface="黑体" panose="02010609060101010101" pitchFamily="49" charset="-122"/>
              </a:rPr>
              <a:t>；指出并且解决主要的</a:t>
            </a:r>
            <a:r>
              <a:rPr lang="zh-CN" altLang="en-US" sz="2400" b="0">
                <a:solidFill>
                  <a:srgbClr val="FF0000"/>
                </a:solidFill>
                <a:latin typeface="黑体" panose="02010609060101010101" pitchFamily="49" charset="-122"/>
                <a:ea typeface="黑体" panose="02010609060101010101" pitchFamily="49" charset="-122"/>
              </a:rPr>
              <a:t>风险元素</a:t>
            </a:r>
            <a:r>
              <a:rPr lang="zh-CN" altLang="en-US" sz="2400" b="0">
                <a:solidFill>
                  <a:schemeClr val="tx1"/>
                </a:solidFill>
                <a:latin typeface="黑体" panose="02010609060101010101" pitchFamily="49" charset="-122"/>
                <a:ea typeface="黑体" panose="02010609060101010101" pitchFamily="49" charset="-122"/>
              </a:rPr>
              <a:t>。</a:t>
            </a:r>
            <a:endParaRPr lang="en-US" altLang="zh-CN" sz="2400" b="0">
              <a:solidFill>
                <a:schemeClr val="tx1"/>
              </a:solidFill>
              <a:latin typeface="黑体" panose="02010609060101010101" pitchFamily="49" charset="-122"/>
              <a:ea typeface="黑体" panose="02010609060101010101" pitchFamily="49" charset="-122"/>
            </a:endParaRPr>
          </a:p>
          <a:p>
            <a:pPr eaLnBrk="1" fontAlgn="t" hangingPunct="1">
              <a:spcBef>
                <a:spcPct val="30000"/>
              </a:spcBef>
              <a:buClr>
                <a:srgbClr val="DDDDDD"/>
              </a:buClr>
              <a:buFont typeface="Wingdings" pitchFamily="2" charset="2"/>
              <a:buChar char="u"/>
            </a:pPr>
            <a:r>
              <a:rPr lang="zh-CN" altLang="en-US" sz="2400" b="0">
                <a:solidFill>
                  <a:schemeClr val="tx1"/>
                </a:solidFill>
                <a:latin typeface="黑体" panose="02010609060101010101" pitchFamily="49" charset="-122"/>
                <a:ea typeface="黑体" panose="02010609060101010101" pitchFamily="49" charset="-122"/>
              </a:rPr>
              <a:t>能够使工作进行的足够详细和精确的构造阶段的</a:t>
            </a:r>
            <a:r>
              <a:rPr lang="zh-CN" altLang="en-US" sz="2400" b="0">
                <a:solidFill>
                  <a:srgbClr val="FF0000"/>
                </a:solidFill>
                <a:latin typeface="黑体" panose="02010609060101010101" pitchFamily="49" charset="-122"/>
                <a:ea typeface="黑体" panose="02010609060101010101" pitchFamily="49" charset="-122"/>
              </a:rPr>
              <a:t>迭代计划</a:t>
            </a:r>
            <a:r>
              <a:rPr lang="zh-CN" altLang="en-US" sz="2400" b="0">
                <a:solidFill>
                  <a:schemeClr val="tx1"/>
                </a:solidFill>
                <a:latin typeface="黑体" panose="02010609060101010101" pitchFamily="49" charset="-122"/>
                <a:ea typeface="黑体" panose="02010609060101010101" pitchFamily="49" charset="-122"/>
              </a:rPr>
              <a:t>，这个计划是能够被可靠地估算所支持的。</a:t>
            </a:r>
            <a:endParaRPr lang="en-US" altLang="zh-CN" sz="2400" b="0">
              <a:solidFill>
                <a:schemeClr val="tx1"/>
              </a:solidFill>
              <a:latin typeface="黑体" panose="02010609060101010101" pitchFamily="49" charset="-122"/>
              <a:ea typeface="黑体" panose="02010609060101010101" pitchFamily="49" charset="-122"/>
            </a:endParaRPr>
          </a:p>
          <a:p>
            <a:pPr eaLnBrk="1" fontAlgn="t" hangingPunct="1">
              <a:spcBef>
                <a:spcPct val="30000"/>
              </a:spcBef>
              <a:buClr>
                <a:srgbClr val="DDDDDD"/>
              </a:buClr>
              <a:buFont typeface="Wingdings" pitchFamily="2" charset="2"/>
              <a:buChar char="u"/>
            </a:pPr>
            <a:r>
              <a:rPr lang="zh-CN" altLang="en-US" sz="2400" b="0">
                <a:solidFill>
                  <a:schemeClr val="tx1"/>
                </a:solidFill>
                <a:latin typeface="黑体" panose="02010609060101010101" pitchFamily="49" charset="-122"/>
                <a:ea typeface="黑体" panose="02010609060101010101" pitchFamily="49" charset="-122"/>
              </a:rPr>
              <a:t>假如在目前的架构中，执行当前计划来完成这个系统的话，所有的项目干系人都同意，目前的愿景就可以实现了。</a:t>
            </a:r>
            <a:endParaRPr lang="en-US" altLang="zh-CN" sz="2400" b="0">
              <a:solidFill>
                <a:schemeClr val="tx1"/>
              </a:solidFill>
              <a:latin typeface="黑体" panose="02010609060101010101" pitchFamily="49" charset="-122"/>
              <a:ea typeface="黑体" panose="02010609060101010101" pitchFamily="49" charset="-122"/>
            </a:endParaRPr>
          </a:p>
          <a:p>
            <a:pPr eaLnBrk="1" fontAlgn="t" hangingPunct="1">
              <a:spcBef>
                <a:spcPct val="30000"/>
              </a:spcBef>
              <a:buClr>
                <a:srgbClr val="DDDDDD"/>
              </a:buClr>
              <a:buFont typeface="Wingdings" pitchFamily="2" charset="2"/>
              <a:buChar char="u"/>
            </a:pPr>
            <a:r>
              <a:rPr lang="zh-CN" altLang="en-US" sz="2400" b="0">
                <a:solidFill>
                  <a:schemeClr val="tx1"/>
                </a:solidFill>
                <a:latin typeface="黑体" panose="02010609060101010101" pitchFamily="49" charset="-122"/>
                <a:ea typeface="黑体" panose="02010609060101010101" pitchFamily="49" charset="-122"/>
              </a:rPr>
              <a:t>实际资源支出与计划支出相比是可以接受的。</a:t>
            </a:r>
            <a:endParaRPr lang="en-US" altLang="zh-CN" sz="2400" b="0">
              <a:solidFill>
                <a:schemeClr val="tx1"/>
              </a:solidFill>
              <a:latin typeface="黑体" panose="02010609060101010101" pitchFamily="49" charset="-122"/>
              <a:ea typeface="黑体" panose="02010609060101010101" pitchFamily="49" charset="-122"/>
            </a:endParaRPr>
          </a:p>
        </p:txBody>
      </p:sp>
      <p:sp>
        <p:nvSpPr>
          <p:cNvPr id="585732" name="Rectangle 4">
            <a:extLst>
              <a:ext uri="{FF2B5EF4-FFF2-40B4-BE49-F238E27FC236}">
                <a16:creationId xmlns:a16="http://schemas.microsoft.com/office/drawing/2014/main" id="{083EC825-A8F7-9F44-9D8F-834F03CE66A4}"/>
              </a:ext>
            </a:extLst>
          </p:cNvPr>
          <p:cNvSpPr>
            <a:spLocks noChangeArrowheads="1"/>
          </p:cNvSpPr>
          <p:nvPr/>
        </p:nvSpPr>
        <p:spPr bwMode="ltGray">
          <a:xfrm>
            <a:off x="533400" y="5943600"/>
            <a:ext cx="8096250" cy="387350"/>
          </a:xfrm>
          <a:prstGeom prst="rect">
            <a:avLst/>
          </a:prstGeom>
          <a:solidFill>
            <a:srgbClr val="0066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6666"/>
            </a:extrusionClr>
            <a:contourClr>
              <a:srgbClr val="006666"/>
            </a:contourClr>
          </a:sp3d>
        </p:spPr>
        <p:txBody>
          <a:bodyPr lIns="0" tIns="0" rIns="0" bIns="0">
            <a:spAutoFit/>
            <a:flatTx/>
          </a:bodyPr>
          <a:lstStyle>
            <a:lvl1pPr marL="339725" indent="-339725"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lnSpc>
                <a:spcPct val="90000"/>
              </a:lnSpc>
              <a:spcBef>
                <a:spcPct val="30000"/>
              </a:spcBef>
              <a:buClr>
                <a:srgbClr val="FFFF99"/>
              </a:buClr>
              <a:buFont typeface="Wingdings" pitchFamily="2" charset="2"/>
              <a:buNone/>
            </a:pPr>
            <a:r>
              <a:rPr lang="zh-CN" altLang="en-US" sz="2800" b="0">
                <a:solidFill>
                  <a:schemeClr val="bg1"/>
                </a:solidFill>
              </a:rPr>
              <a:t>里程碑：生命周期架构</a:t>
            </a:r>
            <a:r>
              <a:rPr lang="en-US" altLang="zh-CN" sz="2800" b="0">
                <a:solidFill>
                  <a:schemeClr val="bg1"/>
                </a:solidFill>
              </a:rPr>
              <a:t>(LCA)</a:t>
            </a:r>
          </a:p>
        </p:txBody>
      </p:sp>
      <p:sp>
        <p:nvSpPr>
          <p:cNvPr id="2" name="文本框 1">
            <a:extLst>
              <a:ext uri="{FF2B5EF4-FFF2-40B4-BE49-F238E27FC236}">
                <a16:creationId xmlns:a16="http://schemas.microsoft.com/office/drawing/2014/main" id="{FCBBA89C-3E5E-5F42-A097-E581D66DDFA3}"/>
              </a:ext>
            </a:extLst>
          </p:cNvPr>
          <p:cNvSpPr txBox="1"/>
          <p:nvPr/>
        </p:nvSpPr>
        <p:spPr>
          <a:xfrm>
            <a:off x="4139952" y="1355709"/>
            <a:ext cx="3005951" cy="400110"/>
          </a:xfrm>
          <a:prstGeom prst="rect">
            <a:avLst/>
          </a:prstGeom>
          <a:noFill/>
        </p:spPr>
        <p:txBody>
          <a:bodyPr wrap="none" rtlCol="0">
            <a:spAutoFit/>
          </a:bodyPr>
          <a:lstStyle/>
          <a:p>
            <a:pPr algn="l"/>
            <a:r>
              <a:rPr kumimoji="1" lang="zh-CN" altLang="en-US" sz="2000" dirty="0">
                <a:latin typeface="Kaiti SC" panose="02010600040101010101" pitchFamily="2" charset="-122"/>
                <a:ea typeface="Kaiti SC" panose="02010600040101010101" pitchFamily="2" charset="-122"/>
              </a:rPr>
              <a:t>要和可能等词语不再出现</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85732"/>
                                        </p:tgtEl>
                                        <p:attrNameLst>
                                          <p:attrName>style.visibility</p:attrName>
                                        </p:attrNameLst>
                                      </p:cBhvr>
                                      <p:to>
                                        <p:strVal val="visible"/>
                                      </p:to>
                                    </p:set>
                                    <p:animEffect transition="in" filter="dissolve">
                                      <p:cBhvr>
                                        <p:cTn id="7" dur="500"/>
                                        <p:tgtEl>
                                          <p:spTgt spid="585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5732"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839C4A0-A067-264E-8D0D-DE65BD93E70F}"/>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1927402E-F1F9-E44F-ADBA-3431160F3B56}" type="slidenum">
              <a:rPr kumimoji="0" lang="en-US" altLang="ko-KR" b="0">
                <a:solidFill>
                  <a:schemeClr val="bg1"/>
                </a:solidFill>
                <a:latin typeface="Gulim" panose="020B0600000101010101" pitchFamily="34" charset="-127"/>
                <a:ea typeface="Gulim" panose="020B0600000101010101" pitchFamily="34" charset="-127"/>
              </a:rPr>
              <a:pPr eaLnBrk="1" hangingPunct="1"/>
              <a:t>5</a:t>
            </a:fld>
            <a:endParaRPr kumimoji="0" lang="en-US" altLang="ko-KR" b="0">
              <a:solidFill>
                <a:schemeClr val="bg1"/>
              </a:solidFill>
              <a:latin typeface="Gulim" panose="020B0600000101010101" pitchFamily="34" charset="-127"/>
              <a:ea typeface="Gulim" panose="020B0600000101010101" pitchFamily="34" charset="-127"/>
            </a:endParaRPr>
          </a:p>
        </p:txBody>
      </p:sp>
      <p:sp>
        <p:nvSpPr>
          <p:cNvPr id="16387" name="TextBox 2">
            <a:extLst>
              <a:ext uri="{FF2B5EF4-FFF2-40B4-BE49-F238E27FC236}">
                <a16:creationId xmlns:a16="http://schemas.microsoft.com/office/drawing/2014/main" id="{60A2B53F-E56A-1645-B31E-ACA99BBB31E5}"/>
              </a:ext>
            </a:extLst>
          </p:cNvPr>
          <p:cNvSpPr txBox="1">
            <a:spLocks noChangeArrowheads="1"/>
          </p:cNvSpPr>
          <p:nvPr/>
        </p:nvSpPr>
        <p:spPr bwMode="auto">
          <a:xfrm>
            <a:off x="0" y="282575"/>
            <a:ext cx="88931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en-US" altLang="zh-CN" sz="3200">
                <a:solidFill>
                  <a:schemeClr val="bg1"/>
                </a:solidFill>
              </a:rPr>
              <a:t>Rational Unified Process (</a:t>
            </a:r>
            <a:r>
              <a:rPr lang="zh-CN" altLang="en-US" sz="3200">
                <a:solidFill>
                  <a:schemeClr val="bg1"/>
                </a:solidFill>
              </a:rPr>
              <a:t>或</a:t>
            </a:r>
            <a:r>
              <a:rPr lang="en-US" altLang="zh-CN" sz="3200">
                <a:solidFill>
                  <a:schemeClr val="bg1"/>
                </a:solidFill>
              </a:rPr>
              <a:t>RUP)</a:t>
            </a:r>
            <a:r>
              <a:rPr lang="zh-CN" altLang="en-US" sz="3200">
                <a:solidFill>
                  <a:schemeClr val="bg1"/>
                </a:solidFill>
              </a:rPr>
              <a:t>是什么</a:t>
            </a:r>
            <a:r>
              <a:rPr lang="en-US" altLang="zh-CN" sz="3200">
                <a:solidFill>
                  <a:schemeClr val="bg1"/>
                </a:solidFill>
              </a:rPr>
              <a:t>?</a:t>
            </a:r>
            <a:endParaRPr lang="zh-CN" altLang="en-US" sz="3200">
              <a:solidFill>
                <a:schemeClr val="bg1"/>
              </a:solidFill>
            </a:endParaRPr>
          </a:p>
        </p:txBody>
      </p:sp>
      <p:sp>
        <p:nvSpPr>
          <p:cNvPr id="16388" name="矩形 3">
            <a:extLst>
              <a:ext uri="{FF2B5EF4-FFF2-40B4-BE49-F238E27FC236}">
                <a16:creationId xmlns:a16="http://schemas.microsoft.com/office/drawing/2014/main" id="{B983447A-B174-2648-B4EB-AD2E5805B3D8}"/>
              </a:ext>
            </a:extLst>
          </p:cNvPr>
          <p:cNvSpPr>
            <a:spLocks noChangeArrowheads="1"/>
          </p:cNvSpPr>
          <p:nvPr/>
        </p:nvSpPr>
        <p:spPr bwMode="auto">
          <a:xfrm>
            <a:off x="285750" y="1320800"/>
            <a:ext cx="8607425"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20725" indent="-26670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Wingdings" pitchFamily="2" charset="2"/>
              <a:buNone/>
            </a:pPr>
            <a:r>
              <a:rPr lang="en-US" altLang="zh-CN" sz="2400" dirty="0">
                <a:solidFill>
                  <a:schemeClr val="tx1"/>
                </a:solidFill>
              </a:rPr>
              <a:t>RUP</a:t>
            </a:r>
            <a:r>
              <a:rPr lang="zh-CN" altLang="en-US" sz="2400" dirty="0">
                <a:solidFill>
                  <a:schemeClr val="tx1"/>
                </a:solidFill>
              </a:rPr>
              <a:t>的中心元素有三个：</a:t>
            </a:r>
            <a:br>
              <a:rPr lang="en-US" altLang="zh-CN" sz="2400" dirty="0"/>
            </a:br>
            <a:endParaRPr lang="en-US" altLang="zh-CN" sz="2400" dirty="0"/>
          </a:p>
          <a:p>
            <a:pPr eaLnBrk="1" hangingPunct="1">
              <a:buFont typeface="Wingdings" pitchFamily="2" charset="2"/>
              <a:buAutoNum type="arabicPeriod"/>
            </a:pPr>
            <a:r>
              <a:rPr lang="zh-CN" altLang="en-US" sz="2400" dirty="0">
                <a:solidFill>
                  <a:srgbClr val="FF0000"/>
                </a:solidFill>
              </a:rPr>
              <a:t>用于成功开发软件的一组</a:t>
            </a:r>
            <a:r>
              <a:rPr lang="zh-CN" altLang="en-US" sz="2400" dirty="0">
                <a:solidFill>
                  <a:srgbClr val="00B050"/>
                </a:solidFill>
              </a:rPr>
              <a:t>基本原则</a:t>
            </a:r>
            <a:endParaRPr lang="en-US" altLang="zh-CN" sz="2400" dirty="0">
              <a:solidFill>
                <a:srgbClr val="00B050"/>
              </a:solidFill>
            </a:endParaRPr>
          </a:p>
          <a:p>
            <a:pPr lvl="1" eaLnBrk="1" hangingPunct="1"/>
            <a:r>
              <a:rPr lang="zh-CN" altLang="en-US" sz="2400" dirty="0"/>
              <a:t>这些原则是开发</a:t>
            </a:r>
            <a:r>
              <a:rPr lang="en-US" altLang="zh-CN" sz="2400" dirty="0"/>
              <a:t>RUP</a:t>
            </a:r>
            <a:r>
              <a:rPr lang="zh-CN" altLang="en-US" sz="2400" dirty="0"/>
              <a:t>的</a:t>
            </a:r>
            <a:r>
              <a:rPr lang="zh-CN" altLang="en-US" sz="2400" dirty="0">
                <a:solidFill>
                  <a:schemeClr val="tx1"/>
                </a:solidFill>
              </a:rPr>
              <a:t>基础。</a:t>
            </a:r>
            <a:br>
              <a:rPr lang="en-US" altLang="zh-CN" sz="2400" dirty="0"/>
            </a:br>
            <a:endParaRPr lang="en-US" altLang="zh-CN" sz="2400" dirty="0"/>
          </a:p>
          <a:p>
            <a:pPr eaLnBrk="1" hangingPunct="1">
              <a:buFont typeface="Wingdings" pitchFamily="2" charset="2"/>
              <a:buAutoNum type="arabicPeriod"/>
            </a:pPr>
            <a:r>
              <a:rPr lang="zh-CN" altLang="en-US" sz="2400" dirty="0">
                <a:solidFill>
                  <a:srgbClr val="FF0000"/>
                </a:solidFill>
              </a:rPr>
              <a:t>可重用方法内容及流程构件块的</a:t>
            </a:r>
            <a:r>
              <a:rPr lang="zh-CN" altLang="en-US" sz="2400" dirty="0">
                <a:solidFill>
                  <a:srgbClr val="00B050"/>
                </a:solidFill>
              </a:rPr>
              <a:t>框架</a:t>
            </a:r>
            <a:endParaRPr lang="en-US" altLang="zh-CN" sz="2400" dirty="0">
              <a:solidFill>
                <a:srgbClr val="00B050"/>
              </a:solidFill>
            </a:endParaRPr>
          </a:p>
          <a:p>
            <a:pPr lvl="1" eaLnBrk="1" hangingPunct="1"/>
            <a:r>
              <a:rPr lang="zh-CN" altLang="en-US" sz="2400" dirty="0"/>
              <a:t>方法插件系列定义了方法框架，从该框架您可以创建自己的方法配置及定制的</a:t>
            </a:r>
            <a:r>
              <a:rPr lang="zh-CN" altLang="en-US" sz="2400" dirty="0">
                <a:solidFill>
                  <a:schemeClr val="tx1"/>
                </a:solidFill>
              </a:rPr>
              <a:t>流程</a:t>
            </a:r>
            <a:r>
              <a:rPr lang="zh-CN" altLang="en-US" sz="2400" dirty="0"/>
              <a:t>。</a:t>
            </a:r>
            <a:br>
              <a:rPr lang="en-US" altLang="zh-CN" sz="2400" dirty="0"/>
            </a:br>
            <a:endParaRPr lang="en-US" altLang="zh-CN" sz="2400" dirty="0"/>
          </a:p>
          <a:p>
            <a:pPr eaLnBrk="1" hangingPunct="1">
              <a:buFont typeface="Wingdings" pitchFamily="2" charset="2"/>
              <a:buAutoNum type="arabicPeriod"/>
            </a:pPr>
            <a:r>
              <a:rPr lang="zh-CN" altLang="en-US" sz="2400" dirty="0">
                <a:solidFill>
                  <a:srgbClr val="FF0000"/>
                </a:solidFill>
              </a:rPr>
              <a:t>底层方法及流程定义</a:t>
            </a:r>
            <a:r>
              <a:rPr lang="zh-CN" altLang="en-US" sz="2400" dirty="0">
                <a:solidFill>
                  <a:srgbClr val="00B050"/>
                </a:solidFill>
              </a:rPr>
              <a:t>语言</a:t>
            </a:r>
            <a:endParaRPr lang="en-US" altLang="zh-CN" sz="2400" dirty="0">
              <a:solidFill>
                <a:srgbClr val="00B050"/>
              </a:solidFill>
            </a:endParaRPr>
          </a:p>
          <a:p>
            <a:pPr lvl="1" eaLnBrk="1" hangingPunct="1"/>
            <a:r>
              <a:rPr lang="zh-CN" altLang="en-US" sz="2400" dirty="0"/>
              <a:t>统一方法体系结构元模型提供了用于描述方法内容及流程的语言。</a:t>
            </a:r>
            <a:endParaRPr lang="en-US" altLang="zh-CN" sz="2400" dirty="0"/>
          </a:p>
        </p:txBody>
      </p:sp>
      <p:sp>
        <p:nvSpPr>
          <p:cNvPr id="3" name="文本框 2">
            <a:extLst>
              <a:ext uri="{FF2B5EF4-FFF2-40B4-BE49-F238E27FC236}">
                <a16:creationId xmlns:a16="http://schemas.microsoft.com/office/drawing/2014/main" id="{020118FC-D9EB-5248-896F-09D1819588D9}"/>
              </a:ext>
            </a:extLst>
          </p:cNvPr>
          <p:cNvSpPr txBox="1"/>
          <p:nvPr/>
        </p:nvSpPr>
        <p:spPr>
          <a:xfrm>
            <a:off x="5868144" y="2060848"/>
            <a:ext cx="1991251" cy="400110"/>
          </a:xfrm>
          <a:prstGeom prst="rect">
            <a:avLst/>
          </a:prstGeom>
          <a:noFill/>
        </p:spPr>
        <p:txBody>
          <a:bodyPr wrap="none" rtlCol="0">
            <a:spAutoFit/>
          </a:bodyPr>
          <a:lstStyle/>
          <a:p>
            <a:r>
              <a:rPr lang="zh-CN" altLang="en-US" sz="2000" dirty="0">
                <a:latin typeface="Kaiti SC" panose="02010600040101010101" pitchFamily="2" charset="-122"/>
                <a:ea typeface="Kaiti SC" panose="02010600040101010101" pitchFamily="2" charset="-122"/>
              </a:rPr>
              <a:t>历史经验的积累</a:t>
            </a:r>
            <a:endParaRPr kumimoji="1" lang="zh-CN" altLang="en-US" sz="2000" dirty="0">
              <a:latin typeface="Kaiti SC" panose="02010600040101010101" pitchFamily="2" charset="-122"/>
              <a:ea typeface="Kaiti SC" panose="02010600040101010101" pitchFamily="2" charset="-122"/>
            </a:endParaRPr>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4" descr="2">
            <a:extLst>
              <a:ext uri="{FF2B5EF4-FFF2-40B4-BE49-F238E27FC236}">
                <a16:creationId xmlns:a16="http://schemas.microsoft.com/office/drawing/2014/main" id="{444BD782-9F52-9245-A165-71692BB54B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 y="1214438"/>
            <a:ext cx="8820150" cy="521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77E89C42-1E2F-AD4D-9E5E-526A1C1FAD2E}"/>
              </a:ext>
            </a:extLst>
          </p:cNvPr>
          <p:cNvSpPr txBox="1">
            <a:spLocks/>
          </p:cNvSpPr>
          <p:nvPr/>
        </p:nvSpPr>
        <p:spPr>
          <a:xfrm>
            <a:off x="457200" y="274638"/>
            <a:ext cx="8229600" cy="1143000"/>
          </a:xfrm>
          <a:prstGeom prst="rect">
            <a:avLst/>
          </a:prstGeom>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latinLnBrk="1">
              <a:lnSpc>
                <a:spcPct val="90000"/>
              </a:lnSpc>
            </a:pPr>
            <a:r>
              <a:rPr lang="zh-CN" altLang="en-US" sz="3600">
                <a:solidFill>
                  <a:schemeClr val="tx2"/>
                </a:solidFill>
                <a:latin typeface="Gulim" panose="020B0600000101010101" pitchFamily="34" charset="-127"/>
                <a:ea typeface="Gulim" panose="020B0600000101010101" pitchFamily="34" charset="-127"/>
              </a:rPr>
              <a:t>精化阶段的主要活动和任务</a:t>
            </a:r>
          </a:p>
        </p:txBody>
      </p:sp>
      <p:sp>
        <p:nvSpPr>
          <p:cNvPr id="4" name="灯片编号占位符 3">
            <a:extLst>
              <a:ext uri="{FF2B5EF4-FFF2-40B4-BE49-F238E27FC236}">
                <a16:creationId xmlns:a16="http://schemas.microsoft.com/office/drawing/2014/main" id="{CB1B00AD-B7CE-7F41-8887-92E2B76537EB}"/>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5DEB1626-DF97-D842-90EF-ECE0D5220711}" type="slidenum">
              <a:rPr kumimoji="0" lang="en-US" altLang="ko-KR" b="0">
                <a:solidFill>
                  <a:schemeClr val="bg1"/>
                </a:solidFill>
                <a:latin typeface="Gulim" panose="020B0600000101010101" pitchFamily="34" charset="-127"/>
                <a:ea typeface="Gulim" panose="020B0600000101010101" pitchFamily="34" charset="-127"/>
              </a:rPr>
              <a:pPr eaLnBrk="1" hangingPunct="1"/>
              <a:t>50</a:t>
            </a:fld>
            <a:endParaRPr kumimoji="0" lang="en-US" altLang="ko-KR" b="0">
              <a:solidFill>
                <a:schemeClr val="bg1"/>
              </a:solidFill>
              <a:latin typeface="Gulim" panose="020B0600000101010101" pitchFamily="34" charset="-127"/>
              <a:ea typeface="Gulim" panose="020B0600000101010101" pitchFamily="34" charset="-127"/>
            </a:endParaRP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4">
            <a:extLst>
              <a:ext uri="{FF2B5EF4-FFF2-40B4-BE49-F238E27FC236}">
                <a16:creationId xmlns:a16="http://schemas.microsoft.com/office/drawing/2014/main" id="{F18D44BD-A9DB-D043-BC46-741D0E27DA82}"/>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zh-CN" altLang="en-US"/>
              <a:t>三、迭代开发</a:t>
            </a:r>
          </a:p>
        </p:txBody>
      </p:sp>
      <p:sp>
        <p:nvSpPr>
          <p:cNvPr id="62467" name="AutoShape 6">
            <a:extLst>
              <a:ext uri="{FF2B5EF4-FFF2-40B4-BE49-F238E27FC236}">
                <a16:creationId xmlns:a16="http://schemas.microsoft.com/office/drawing/2014/main" id="{764994BA-8B6E-CB43-9115-24E40B273A40}"/>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
        <p:nvSpPr>
          <p:cNvPr id="2" name="TextBox 1">
            <a:extLst>
              <a:ext uri="{FF2B5EF4-FFF2-40B4-BE49-F238E27FC236}">
                <a16:creationId xmlns:a16="http://schemas.microsoft.com/office/drawing/2014/main" id="{D4B06879-B47E-2C43-BB5D-AB3D3C2832C2}"/>
              </a:ext>
            </a:extLst>
          </p:cNvPr>
          <p:cNvSpPr txBox="1"/>
          <p:nvPr/>
        </p:nvSpPr>
        <p:spPr>
          <a:xfrm>
            <a:off x="2411413" y="1355725"/>
            <a:ext cx="5473700" cy="4986338"/>
          </a:xfrm>
          <a:prstGeom prst="rect">
            <a:avLst/>
          </a:prstGeom>
          <a:noFill/>
        </p:spPr>
        <p:txBody>
          <a:bodyPr>
            <a:spAutoFit/>
          </a:bodyPr>
          <a:lstStyle>
            <a:lvl1pPr marL="457200" indent="-4572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5000"/>
              </a:lnSpc>
              <a:buFont typeface="Gulim" panose="020B0600000101010101" pitchFamily="34" charset="-127"/>
              <a:buAutoNum type="arabicPeriod"/>
            </a:pPr>
            <a:r>
              <a:rPr lang="en-US" altLang="zh-CN" sz="2400">
                <a:solidFill>
                  <a:schemeClr val="tx1"/>
                </a:solidFill>
              </a:rPr>
              <a:t>RUP</a:t>
            </a:r>
            <a:r>
              <a:rPr lang="zh-CN" altLang="en-US" sz="2400">
                <a:solidFill>
                  <a:schemeClr val="tx1"/>
                </a:solidFill>
              </a:rPr>
              <a:t>时间线及主要里程碑</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先启阶段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精化阶段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构造阶段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移交阶段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迭代的内容</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定义风险</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可执行架构</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客观度量的使用</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七个核心指标</a:t>
            </a:r>
            <a:endParaRPr lang="en-US" altLang="zh-CN" sz="2400">
              <a:solidFill>
                <a:schemeClr val="tx1"/>
              </a:solidFill>
            </a:endParaRPr>
          </a:p>
          <a:p>
            <a:pPr eaLnBrk="1" hangingPunct="1"/>
            <a:endParaRPr lang="zh-CN" altLang="en-US"/>
          </a:p>
        </p:txBody>
      </p:sp>
      <p:sp>
        <p:nvSpPr>
          <p:cNvPr id="3" name="右箭头 2">
            <a:extLst>
              <a:ext uri="{FF2B5EF4-FFF2-40B4-BE49-F238E27FC236}">
                <a16:creationId xmlns:a16="http://schemas.microsoft.com/office/drawing/2014/main" id="{6540205C-629F-2847-90AA-25AEF9338B16}"/>
              </a:ext>
            </a:extLst>
          </p:cNvPr>
          <p:cNvSpPr/>
          <p:nvPr/>
        </p:nvSpPr>
        <p:spPr bwMode="auto">
          <a:xfrm>
            <a:off x="1547813" y="2781300"/>
            <a:ext cx="503237" cy="431800"/>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8F273BDE-FE5B-4244-9489-8374B9287371}"/>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4.</a:t>
            </a:r>
            <a:r>
              <a:rPr lang="zh-CN" altLang="en-US">
                <a:ea typeface="宋体" panose="02010600030101010101" pitchFamily="2" charset="-122"/>
              </a:rPr>
              <a:t>构造阶段</a:t>
            </a:r>
            <a:r>
              <a:rPr lang="en-US" altLang="zh-CN">
                <a:ea typeface="宋体" panose="02010600030101010101" pitchFamily="2" charset="-122"/>
              </a:rPr>
              <a:t>——</a:t>
            </a:r>
            <a:r>
              <a:rPr lang="zh-CN" altLang="en-US">
                <a:ea typeface="宋体" panose="02010600030101010101" pitchFamily="2" charset="-122"/>
              </a:rPr>
              <a:t>目标</a:t>
            </a:r>
            <a:endParaRPr lang="en-US" altLang="zh-CN">
              <a:ea typeface="宋体" panose="02010600030101010101" pitchFamily="2" charset="-122"/>
            </a:endParaRPr>
          </a:p>
        </p:txBody>
      </p:sp>
      <p:sp>
        <p:nvSpPr>
          <p:cNvPr id="63491" name="Rectangle 3">
            <a:extLst>
              <a:ext uri="{FF2B5EF4-FFF2-40B4-BE49-F238E27FC236}">
                <a16:creationId xmlns:a16="http://schemas.microsoft.com/office/drawing/2014/main" id="{09F357D0-4A05-6947-88DA-07DD9156273D}"/>
              </a:ext>
            </a:extLst>
          </p:cNvPr>
          <p:cNvSpPr>
            <a:spLocks noGrp="1" noChangeArrowheads="1"/>
          </p:cNvSpPr>
          <p:nvPr>
            <p:ph type="body" idx="1"/>
          </p:nvPr>
        </p:nvSpPr>
        <p:spPr bwMode="auto">
          <a:xfrm>
            <a:off x="150813" y="1557338"/>
            <a:ext cx="4497387" cy="4371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06400" lvl="1" indent="-290513" eaLnBrk="1" hangingPunct="1">
              <a:buFont typeface="Wingdings" pitchFamily="2" charset="2"/>
              <a:buChar char="u"/>
            </a:pPr>
            <a:r>
              <a:rPr lang="zh-CN" altLang="en-US">
                <a:latin typeface="黑体" panose="02010609060101010101" pitchFamily="49" charset="-122"/>
                <a:ea typeface="黑体" panose="02010609060101010101" pitchFamily="49" charset="-122"/>
              </a:rPr>
              <a:t>为移交阶段</a:t>
            </a:r>
            <a:r>
              <a:rPr lang="zh-CN" altLang="en-US">
                <a:solidFill>
                  <a:srgbClr val="FF0000"/>
                </a:solidFill>
                <a:latin typeface="黑体" panose="02010609060101010101" pitchFamily="49" charset="-122"/>
                <a:ea typeface="黑体" panose="02010609060101010101" pitchFamily="49" charset="-122"/>
              </a:rPr>
              <a:t>完成软件产品</a:t>
            </a:r>
            <a:r>
              <a:rPr lang="zh-CN" altLang="en-US">
                <a:latin typeface="黑体" panose="02010609060101010101" pitchFamily="49" charset="-122"/>
                <a:ea typeface="黑体" panose="02010609060101010101" pitchFamily="49" charset="-122"/>
              </a:rPr>
              <a:t>。</a:t>
            </a:r>
            <a:br>
              <a:rPr lang="en-US" altLang="zh-CN">
                <a:latin typeface="黑体" panose="02010609060101010101" pitchFamily="49" charset="-122"/>
                <a:ea typeface="黑体" panose="02010609060101010101" pitchFamily="49" charset="-122"/>
              </a:rPr>
            </a:br>
            <a:endParaRPr lang="en-US" altLang="zh-CN">
              <a:latin typeface="黑体" panose="02010609060101010101" pitchFamily="49" charset="-122"/>
              <a:ea typeface="黑体" panose="02010609060101010101" pitchFamily="49" charset="-122"/>
            </a:endParaRPr>
          </a:p>
          <a:p>
            <a:pPr marL="406400" lvl="1" indent="-290513" eaLnBrk="1" hangingPunct="1">
              <a:buFont typeface="Wingdings" pitchFamily="2" charset="2"/>
              <a:buChar char="u"/>
            </a:pPr>
            <a:r>
              <a:rPr lang="zh-CN" altLang="en-US">
                <a:latin typeface="黑体" panose="02010609060101010101" pitchFamily="49" charset="-122"/>
                <a:ea typeface="黑体" panose="02010609060101010101" pitchFamily="49" charset="-122"/>
              </a:rPr>
              <a:t>优化资源、避免不必要的报废和返工，最小化开发成本。</a:t>
            </a:r>
            <a:br>
              <a:rPr lang="en-US" altLang="zh-CN">
                <a:latin typeface="黑体" panose="02010609060101010101" pitchFamily="49" charset="-122"/>
                <a:ea typeface="黑体" panose="02010609060101010101" pitchFamily="49" charset="-122"/>
              </a:rPr>
            </a:br>
            <a:endParaRPr lang="en-US" altLang="zh-CN">
              <a:latin typeface="黑体" panose="02010609060101010101" pitchFamily="49" charset="-122"/>
              <a:ea typeface="黑体" panose="02010609060101010101" pitchFamily="49" charset="-122"/>
            </a:endParaRPr>
          </a:p>
          <a:p>
            <a:pPr marL="406400" lvl="1" indent="-290513" eaLnBrk="1" hangingPunct="1">
              <a:buFont typeface="Wingdings" pitchFamily="2" charset="2"/>
              <a:buChar char="u"/>
            </a:pPr>
            <a:r>
              <a:rPr lang="zh-CN" altLang="en-US">
                <a:latin typeface="黑体" panose="02010609060101010101" pitchFamily="49" charset="-122"/>
                <a:ea typeface="黑体" panose="02010609060101010101" pitchFamily="49" charset="-122"/>
              </a:rPr>
              <a:t>尽可能快的达到</a:t>
            </a:r>
            <a:r>
              <a:rPr lang="zh-CN" altLang="en-US">
                <a:solidFill>
                  <a:srgbClr val="FF0000"/>
                </a:solidFill>
                <a:latin typeface="黑体" panose="02010609060101010101" pitchFamily="49" charset="-122"/>
                <a:ea typeface="黑体" panose="02010609060101010101" pitchFamily="49" charset="-122"/>
              </a:rPr>
              <a:t>质量</a:t>
            </a:r>
            <a:r>
              <a:rPr lang="zh-CN" altLang="en-US">
                <a:latin typeface="黑体" panose="02010609060101010101" pitchFamily="49" charset="-122"/>
                <a:ea typeface="黑体" panose="02010609060101010101" pitchFamily="49" charset="-122"/>
              </a:rPr>
              <a:t>标准。</a:t>
            </a:r>
            <a:br>
              <a:rPr lang="en-US" altLang="zh-CN">
                <a:latin typeface="黑体" panose="02010609060101010101" pitchFamily="49" charset="-122"/>
                <a:ea typeface="黑体" panose="02010609060101010101" pitchFamily="49" charset="-122"/>
              </a:rPr>
            </a:br>
            <a:endParaRPr lang="en-US" altLang="zh-CN">
              <a:latin typeface="黑体" panose="02010609060101010101" pitchFamily="49" charset="-122"/>
              <a:ea typeface="黑体" panose="02010609060101010101" pitchFamily="49" charset="-122"/>
            </a:endParaRPr>
          </a:p>
          <a:p>
            <a:pPr marL="406400" lvl="1" indent="-290513" eaLnBrk="1" hangingPunct="1">
              <a:buFont typeface="Wingdings" pitchFamily="2" charset="2"/>
              <a:buChar char="u"/>
            </a:pPr>
            <a:r>
              <a:rPr lang="zh-CN" altLang="en-US">
                <a:latin typeface="黑体" panose="02010609060101010101" pitchFamily="49" charset="-122"/>
                <a:ea typeface="黑体" panose="02010609060101010101" pitchFamily="49" charset="-122"/>
              </a:rPr>
              <a:t>尽可能快的实现</a:t>
            </a:r>
            <a:r>
              <a:rPr lang="zh-CN" altLang="en-US">
                <a:solidFill>
                  <a:srgbClr val="FF0000"/>
                </a:solidFill>
                <a:latin typeface="黑体" panose="02010609060101010101" pitchFamily="49" charset="-122"/>
                <a:ea typeface="黑体" panose="02010609060101010101" pitchFamily="49" charset="-122"/>
              </a:rPr>
              <a:t>可用的版本</a:t>
            </a:r>
            <a:r>
              <a:rPr lang="en-US" altLang="zh-CN">
                <a:latin typeface="黑体" panose="02010609060101010101" pitchFamily="49" charset="-122"/>
                <a:ea typeface="黑体" panose="02010609060101010101" pitchFamily="49" charset="-122"/>
              </a:rPr>
              <a:t>(alpha, beta</a:t>
            </a:r>
            <a:r>
              <a:rPr lang="zh-CN" altLang="en-US">
                <a:latin typeface="黑体" panose="02010609060101010101" pitchFamily="49" charset="-122"/>
                <a:ea typeface="黑体" panose="02010609060101010101" pitchFamily="49" charset="-122"/>
              </a:rPr>
              <a:t>和其他测试版本</a:t>
            </a:r>
            <a:r>
              <a:rPr lang="en-US" altLang="zh-CN">
                <a:latin typeface="黑体" panose="02010609060101010101" pitchFamily="49" charset="-122"/>
                <a:ea typeface="黑体" panose="02010609060101010101" pitchFamily="49" charset="-122"/>
              </a:rPr>
              <a:t>) </a:t>
            </a:r>
          </a:p>
        </p:txBody>
      </p:sp>
      <p:sp>
        <p:nvSpPr>
          <p:cNvPr id="63492" name="Rectangle 6">
            <a:extLst>
              <a:ext uri="{FF2B5EF4-FFF2-40B4-BE49-F238E27FC236}">
                <a16:creationId xmlns:a16="http://schemas.microsoft.com/office/drawing/2014/main" id="{C5B87D1E-FC96-CC48-B8F2-91F3413808B7}"/>
              </a:ext>
            </a:extLst>
          </p:cNvPr>
          <p:cNvSpPr>
            <a:spLocks noChangeArrowheads="1"/>
          </p:cNvSpPr>
          <p:nvPr/>
        </p:nvSpPr>
        <p:spPr bwMode="ltGray">
          <a:xfrm>
            <a:off x="4648200" y="1828800"/>
            <a:ext cx="4294188" cy="3276600"/>
          </a:xfrm>
          <a:prstGeom prst="rect">
            <a:avLst/>
          </a:prstGeom>
          <a:solidFill>
            <a:srgbClr val="0066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6666"/>
            </a:extrusionClr>
            <a:contourClr>
              <a:srgbClr val="006666"/>
            </a:contourClr>
          </a:sp3d>
        </p:spPr>
        <p:txBody>
          <a:bodyPr lIns="92075" tIns="46038" rIns="92075" bIns="46038" anchor="ctr">
            <a:spAutoFit/>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pic>
        <p:nvPicPr>
          <p:cNvPr id="63493" name="Picture 7">
            <a:extLst>
              <a:ext uri="{FF2B5EF4-FFF2-40B4-BE49-F238E27FC236}">
                <a16:creationId xmlns:a16="http://schemas.microsoft.com/office/drawing/2014/main" id="{E5E5716D-D01E-FB44-B518-E9D3803FAD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282" t="35033" r="2728" b="12560"/>
          <a:stretch>
            <a:fillRect/>
          </a:stretch>
        </p:blipFill>
        <p:spPr bwMode="gray">
          <a:xfrm>
            <a:off x="4724400" y="1905000"/>
            <a:ext cx="4168775" cy="312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Rectangle 8">
            <a:extLst>
              <a:ext uri="{FF2B5EF4-FFF2-40B4-BE49-F238E27FC236}">
                <a16:creationId xmlns:a16="http://schemas.microsoft.com/office/drawing/2014/main" id="{1C2A2342-581F-9D42-B0DF-5A37191107A6}"/>
              </a:ext>
            </a:extLst>
          </p:cNvPr>
          <p:cNvSpPr>
            <a:spLocks noChangeArrowheads="1"/>
          </p:cNvSpPr>
          <p:nvPr/>
        </p:nvSpPr>
        <p:spPr bwMode="black">
          <a:xfrm>
            <a:off x="7351713" y="1839913"/>
            <a:ext cx="987425" cy="3303587"/>
          </a:xfrm>
          <a:prstGeom prst="rect">
            <a:avLst/>
          </a:prstGeom>
          <a:noFill/>
          <a:ln w="57150">
            <a:solidFill>
              <a:srgbClr val="FD9900"/>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ABE713BE-E004-9443-96FF-394526E2D7D1}"/>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5.</a:t>
            </a:r>
            <a:r>
              <a:rPr lang="zh-CN" altLang="en-US">
                <a:ea typeface="宋体" panose="02010600030101010101" pitchFamily="2" charset="-122"/>
              </a:rPr>
              <a:t>构造阶段</a:t>
            </a:r>
            <a:r>
              <a:rPr lang="en-US" altLang="zh-CN">
                <a:ea typeface="宋体" panose="02010600030101010101" pitchFamily="2" charset="-122"/>
              </a:rPr>
              <a:t>——</a:t>
            </a:r>
            <a:r>
              <a:rPr lang="zh-CN" altLang="en-US">
                <a:ea typeface="宋体" panose="02010600030101010101" pitchFamily="2" charset="-122"/>
              </a:rPr>
              <a:t>评估标准</a:t>
            </a:r>
            <a:endParaRPr lang="en-US" altLang="zh-CN">
              <a:ea typeface="宋体" panose="02010600030101010101" pitchFamily="2" charset="-122"/>
            </a:endParaRPr>
          </a:p>
        </p:txBody>
      </p:sp>
      <p:sp>
        <p:nvSpPr>
          <p:cNvPr id="12291" name="Rectangle 3">
            <a:extLst>
              <a:ext uri="{FF2B5EF4-FFF2-40B4-BE49-F238E27FC236}">
                <a16:creationId xmlns:a16="http://schemas.microsoft.com/office/drawing/2014/main" id="{517C2CAC-DC2B-784C-A34C-4D8A804AF0A0}"/>
              </a:ext>
            </a:extLst>
          </p:cNvPr>
          <p:cNvSpPr>
            <a:spLocks noChangeArrowheads="1"/>
          </p:cNvSpPr>
          <p:nvPr/>
        </p:nvSpPr>
        <p:spPr bwMode="auto">
          <a:xfrm>
            <a:off x="457200" y="1628775"/>
            <a:ext cx="8401050" cy="2770188"/>
          </a:xfrm>
          <a:prstGeom prst="rect">
            <a:avLst/>
          </a:prstGeom>
          <a:noFill/>
          <a:ln>
            <a:noFill/>
          </a:ln>
          <a:effectLst/>
        </p:spPr>
        <p:txBody>
          <a:bodyPr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682625" indent="-22860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90000"/>
              </a:lnSpc>
              <a:spcBef>
                <a:spcPct val="30000"/>
              </a:spcBef>
              <a:buClr>
                <a:srgbClr val="FFFF99"/>
              </a:buClr>
              <a:buFont typeface="Wingdings" pitchFamily="2" charset="2"/>
              <a:buNone/>
            </a:pPr>
            <a:r>
              <a:rPr lang="zh-CN" altLang="en-US" sz="2400" b="0">
                <a:solidFill>
                  <a:schemeClr val="tx1"/>
                </a:solidFill>
                <a:latin typeface="黑体" panose="02010609060101010101" pitchFamily="49" charset="-122"/>
                <a:ea typeface="黑体" panose="02010609060101010101" pitchFamily="49" charset="-122"/>
              </a:rPr>
              <a:t>构造阶段的评估标准包括以下：</a:t>
            </a:r>
            <a:br>
              <a:rPr lang="en-US" altLang="zh-CN" sz="2400" b="0">
                <a:solidFill>
                  <a:schemeClr val="tx1"/>
                </a:solidFill>
                <a:latin typeface="黑体" panose="02010609060101010101" pitchFamily="49" charset="-122"/>
                <a:ea typeface="黑体" panose="02010609060101010101" pitchFamily="49" charset="-122"/>
              </a:rPr>
            </a:br>
            <a:endParaRPr lang="en-US" altLang="zh-CN" sz="2400" b="0">
              <a:solidFill>
                <a:schemeClr val="tx1"/>
              </a:solidFill>
              <a:latin typeface="黑体" panose="02010609060101010101" pitchFamily="49" charset="-122"/>
              <a:ea typeface="黑体" panose="02010609060101010101" pitchFamily="49" charset="-122"/>
            </a:endParaRPr>
          </a:p>
          <a:p>
            <a:pPr lvl="1" eaLnBrk="1" hangingPunct="1">
              <a:lnSpc>
                <a:spcPct val="90000"/>
              </a:lnSpc>
              <a:spcBef>
                <a:spcPct val="30000"/>
              </a:spcBef>
              <a:buClr>
                <a:srgbClr val="DDDDDD"/>
              </a:buClr>
              <a:buFont typeface="Wingdings" pitchFamily="2" charset="2"/>
              <a:buChar char="u"/>
            </a:pPr>
            <a:r>
              <a:rPr lang="zh-CN" altLang="en-US" sz="2400" b="0">
                <a:solidFill>
                  <a:schemeClr val="tx1"/>
                </a:solidFill>
                <a:latin typeface="黑体" panose="02010609060101010101" pitchFamily="49" charset="-122"/>
                <a:ea typeface="黑体" panose="02010609060101010101" pitchFamily="49" charset="-122"/>
              </a:rPr>
              <a:t>产品是否能够在用户中稳定地发布并且成功的部署？</a:t>
            </a:r>
            <a:endParaRPr lang="en-US" altLang="zh-CN" sz="2400" b="0">
              <a:solidFill>
                <a:schemeClr val="tx1"/>
              </a:solidFill>
              <a:latin typeface="黑体" panose="02010609060101010101" pitchFamily="49" charset="-122"/>
              <a:ea typeface="黑体" panose="02010609060101010101" pitchFamily="49" charset="-122"/>
            </a:endParaRPr>
          </a:p>
          <a:p>
            <a:pPr lvl="1" eaLnBrk="1" hangingPunct="1">
              <a:lnSpc>
                <a:spcPct val="90000"/>
              </a:lnSpc>
              <a:spcBef>
                <a:spcPct val="30000"/>
              </a:spcBef>
              <a:buClr>
                <a:srgbClr val="DDDDDD"/>
              </a:buClr>
              <a:buFont typeface="Wingdings" pitchFamily="2" charset="2"/>
              <a:buChar char="u"/>
            </a:pPr>
            <a:endParaRPr lang="en-US" altLang="zh-CN" sz="2400" b="0">
              <a:solidFill>
                <a:schemeClr val="tx1"/>
              </a:solidFill>
              <a:latin typeface="黑体" panose="02010609060101010101" pitchFamily="49" charset="-122"/>
              <a:ea typeface="黑体" panose="02010609060101010101" pitchFamily="49" charset="-122"/>
            </a:endParaRPr>
          </a:p>
          <a:p>
            <a:pPr lvl="1" eaLnBrk="1" fontAlgn="t" hangingPunct="1">
              <a:lnSpc>
                <a:spcPct val="90000"/>
              </a:lnSpc>
              <a:spcBef>
                <a:spcPct val="30000"/>
              </a:spcBef>
              <a:buClr>
                <a:srgbClr val="DDDDDD"/>
              </a:buClr>
              <a:buFont typeface="Wingdings" pitchFamily="2" charset="2"/>
              <a:buChar char="u"/>
            </a:pPr>
            <a:r>
              <a:rPr lang="zh-CN" altLang="en-US" sz="2400" b="0">
                <a:solidFill>
                  <a:schemeClr val="tx1"/>
                </a:solidFill>
                <a:latin typeface="黑体" panose="02010609060101010101" pitchFamily="49" charset="-122"/>
                <a:ea typeface="黑体" panose="02010609060101010101" pitchFamily="49" charset="-122"/>
              </a:rPr>
              <a:t>是否所有的项目干系人都准备好把产品移交到用户？</a:t>
            </a:r>
            <a:br>
              <a:rPr lang="en-US" altLang="zh-CN" sz="2400" b="0">
                <a:solidFill>
                  <a:schemeClr val="tx1"/>
                </a:solidFill>
                <a:latin typeface="黑体" panose="02010609060101010101" pitchFamily="49" charset="-122"/>
                <a:ea typeface="黑体" panose="02010609060101010101" pitchFamily="49" charset="-122"/>
              </a:rPr>
            </a:br>
            <a:endParaRPr lang="en-US" altLang="zh-CN" sz="2400" b="0">
              <a:solidFill>
                <a:schemeClr val="tx1"/>
              </a:solidFill>
              <a:latin typeface="黑体" panose="02010609060101010101" pitchFamily="49" charset="-122"/>
              <a:ea typeface="黑体" panose="02010609060101010101" pitchFamily="49" charset="-122"/>
            </a:endParaRPr>
          </a:p>
          <a:p>
            <a:pPr lvl="1" eaLnBrk="1" fontAlgn="t" hangingPunct="1">
              <a:lnSpc>
                <a:spcPct val="90000"/>
              </a:lnSpc>
              <a:spcBef>
                <a:spcPct val="30000"/>
              </a:spcBef>
              <a:buClr>
                <a:srgbClr val="DDDDDD"/>
              </a:buClr>
              <a:buFont typeface="Wingdings" pitchFamily="2" charset="2"/>
              <a:buChar char="u"/>
            </a:pPr>
            <a:r>
              <a:rPr lang="zh-CN" altLang="en-US" sz="2400" b="0">
                <a:solidFill>
                  <a:schemeClr val="tx1"/>
                </a:solidFill>
                <a:latin typeface="黑体" panose="02010609060101010101" pitchFamily="49" charset="-122"/>
                <a:ea typeface="黑体" panose="02010609060101010101" pitchFamily="49" charset="-122"/>
              </a:rPr>
              <a:t>实际资源支出是否于计划中的相符？</a:t>
            </a:r>
            <a:endParaRPr lang="en-US" altLang="zh-CN" sz="2400" b="0">
              <a:solidFill>
                <a:schemeClr val="tx1"/>
              </a:solidFill>
              <a:latin typeface="黑体" panose="02010609060101010101" pitchFamily="49" charset="-122"/>
              <a:ea typeface="黑体" panose="02010609060101010101" pitchFamily="49" charset="-122"/>
            </a:endParaRPr>
          </a:p>
        </p:txBody>
      </p:sp>
      <p:sp>
        <p:nvSpPr>
          <p:cNvPr id="589828" name="Rectangle 4">
            <a:extLst>
              <a:ext uri="{FF2B5EF4-FFF2-40B4-BE49-F238E27FC236}">
                <a16:creationId xmlns:a16="http://schemas.microsoft.com/office/drawing/2014/main" id="{0D1BE067-A189-0145-BEFD-1DE2EDBC917D}"/>
              </a:ext>
            </a:extLst>
          </p:cNvPr>
          <p:cNvSpPr>
            <a:spLocks noChangeArrowheads="1"/>
          </p:cNvSpPr>
          <p:nvPr/>
        </p:nvSpPr>
        <p:spPr bwMode="ltGray">
          <a:xfrm>
            <a:off x="533400" y="5562600"/>
            <a:ext cx="8096250" cy="387350"/>
          </a:xfrm>
          <a:prstGeom prst="rect">
            <a:avLst/>
          </a:prstGeom>
          <a:solidFill>
            <a:srgbClr val="0066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6666"/>
            </a:extrusionClr>
            <a:contourClr>
              <a:srgbClr val="006666"/>
            </a:contourClr>
          </a:sp3d>
        </p:spPr>
        <p:txBody>
          <a:bodyPr lIns="0" tIns="0" rIns="0" bIns="0">
            <a:spAutoFit/>
            <a:flatTx/>
          </a:bodyPr>
          <a:lstStyle>
            <a:lvl1pPr marL="339725" indent="-339725"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lnSpc>
                <a:spcPct val="90000"/>
              </a:lnSpc>
              <a:spcBef>
                <a:spcPct val="30000"/>
              </a:spcBef>
              <a:buClr>
                <a:srgbClr val="FFFF99"/>
              </a:buClr>
              <a:buFont typeface="Wingdings" pitchFamily="2" charset="2"/>
              <a:buNone/>
            </a:pPr>
            <a:r>
              <a:rPr lang="zh-CN" altLang="en-US" sz="2800" b="0">
                <a:solidFill>
                  <a:schemeClr val="bg1"/>
                </a:solidFill>
              </a:rPr>
              <a:t>里程碑：初始工作能力</a:t>
            </a:r>
            <a:r>
              <a:rPr lang="en-US" altLang="zh-CN" sz="2800" b="0">
                <a:solidFill>
                  <a:schemeClr val="bg1"/>
                </a:solidFill>
              </a:rPr>
              <a:t> (IOC)</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89828"/>
                                        </p:tgtEl>
                                        <p:attrNameLst>
                                          <p:attrName>style.visibility</p:attrName>
                                        </p:attrNameLst>
                                      </p:cBhvr>
                                      <p:to>
                                        <p:strVal val="visible"/>
                                      </p:to>
                                    </p:set>
                                    <p:animEffect transition="in" filter="dissolve">
                                      <p:cBhvr>
                                        <p:cTn id="7" dur="500"/>
                                        <p:tgtEl>
                                          <p:spTgt spid="589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828" grpId="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4" descr="3">
            <a:extLst>
              <a:ext uri="{FF2B5EF4-FFF2-40B4-BE49-F238E27FC236}">
                <a16:creationId xmlns:a16="http://schemas.microsoft.com/office/drawing/2014/main" id="{32947A56-0282-EA4F-B2AB-19D40BE98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143000"/>
            <a:ext cx="8964613" cy="537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1363AE5E-0BE2-3748-8B83-8001E7A0B974}"/>
              </a:ext>
            </a:extLst>
          </p:cNvPr>
          <p:cNvSpPr txBox="1">
            <a:spLocks/>
          </p:cNvSpPr>
          <p:nvPr/>
        </p:nvSpPr>
        <p:spPr>
          <a:xfrm>
            <a:off x="457200" y="274638"/>
            <a:ext cx="8229600" cy="1143000"/>
          </a:xfrm>
          <a:prstGeom prst="rect">
            <a:avLst/>
          </a:prstGeom>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latinLnBrk="1">
              <a:lnSpc>
                <a:spcPct val="90000"/>
              </a:lnSpc>
            </a:pPr>
            <a:r>
              <a:rPr lang="zh-CN" altLang="en-US" sz="3600">
                <a:solidFill>
                  <a:schemeClr val="tx2"/>
                </a:solidFill>
                <a:latin typeface="Gulim" panose="020B0600000101010101" pitchFamily="34" charset="-127"/>
                <a:ea typeface="Gulim" panose="020B0600000101010101" pitchFamily="34" charset="-127"/>
              </a:rPr>
              <a:t>构造阶段的主要活动和任务</a:t>
            </a:r>
          </a:p>
        </p:txBody>
      </p:sp>
      <p:sp>
        <p:nvSpPr>
          <p:cNvPr id="4" name="灯片编号占位符 3">
            <a:extLst>
              <a:ext uri="{FF2B5EF4-FFF2-40B4-BE49-F238E27FC236}">
                <a16:creationId xmlns:a16="http://schemas.microsoft.com/office/drawing/2014/main" id="{58104289-219B-0042-AD99-C6F672269AE9}"/>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86A16278-58A6-F343-947A-448384778504}" type="slidenum">
              <a:rPr kumimoji="0" lang="en-US" altLang="ko-KR" b="0">
                <a:solidFill>
                  <a:schemeClr val="bg1"/>
                </a:solidFill>
                <a:latin typeface="Gulim" panose="020B0600000101010101" pitchFamily="34" charset="-127"/>
                <a:ea typeface="Gulim" panose="020B0600000101010101" pitchFamily="34" charset="-127"/>
              </a:rPr>
              <a:pPr eaLnBrk="1" hangingPunct="1"/>
              <a:t>54</a:t>
            </a:fld>
            <a:endParaRPr kumimoji="0" lang="en-US" altLang="ko-KR" b="0">
              <a:solidFill>
                <a:schemeClr val="bg1"/>
              </a:solidFill>
              <a:latin typeface="Gulim" panose="020B0600000101010101" pitchFamily="34" charset="-127"/>
              <a:ea typeface="Gulim" panose="020B0600000101010101" pitchFamily="34" charset="-127"/>
            </a:endParaRP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4">
            <a:extLst>
              <a:ext uri="{FF2B5EF4-FFF2-40B4-BE49-F238E27FC236}">
                <a16:creationId xmlns:a16="http://schemas.microsoft.com/office/drawing/2014/main" id="{BAB73F20-EAEC-AE4A-B83B-AD392E83EAA2}"/>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zh-CN" altLang="en-US"/>
              <a:t>三、迭代开发</a:t>
            </a:r>
          </a:p>
        </p:txBody>
      </p:sp>
      <p:sp>
        <p:nvSpPr>
          <p:cNvPr id="66563" name="AutoShape 6">
            <a:extLst>
              <a:ext uri="{FF2B5EF4-FFF2-40B4-BE49-F238E27FC236}">
                <a16:creationId xmlns:a16="http://schemas.microsoft.com/office/drawing/2014/main" id="{9A41467D-AC06-F84C-9D60-FCEEBAB54736}"/>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
        <p:nvSpPr>
          <p:cNvPr id="2" name="TextBox 1">
            <a:extLst>
              <a:ext uri="{FF2B5EF4-FFF2-40B4-BE49-F238E27FC236}">
                <a16:creationId xmlns:a16="http://schemas.microsoft.com/office/drawing/2014/main" id="{E34BE960-5A00-064E-BC4F-F7330F664BB4}"/>
              </a:ext>
            </a:extLst>
          </p:cNvPr>
          <p:cNvSpPr txBox="1"/>
          <p:nvPr/>
        </p:nvSpPr>
        <p:spPr>
          <a:xfrm>
            <a:off x="2411413" y="1355725"/>
            <a:ext cx="5473700" cy="4986338"/>
          </a:xfrm>
          <a:prstGeom prst="rect">
            <a:avLst/>
          </a:prstGeom>
          <a:noFill/>
        </p:spPr>
        <p:txBody>
          <a:bodyPr>
            <a:spAutoFit/>
          </a:bodyPr>
          <a:lstStyle>
            <a:lvl1pPr marL="457200" indent="-4572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5000"/>
              </a:lnSpc>
              <a:buFont typeface="Gulim" panose="020B0600000101010101" pitchFamily="34" charset="-127"/>
              <a:buAutoNum type="arabicPeriod"/>
            </a:pPr>
            <a:r>
              <a:rPr lang="en-US" altLang="zh-CN" sz="2400">
                <a:solidFill>
                  <a:schemeClr val="tx1"/>
                </a:solidFill>
              </a:rPr>
              <a:t>RUP</a:t>
            </a:r>
            <a:r>
              <a:rPr lang="zh-CN" altLang="en-US" sz="2400">
                <a:solidFill>
                  <a:schemeClr val="tx1"/>
                </a:solidFill>
              </a:rPr>
              <a:t>时间线及主要里程碑</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先启阶段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精化阶段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构造阶段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移交阶段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迭代的内容</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定义风险</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可执行架构</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客观度量的使用</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七个核心指标</a:t>
            </a:r>
            <a:endParaRPr lang="en-US" altLang="zh-CN" sz="2400">
              <a:solidFill>
                <a:schemeClr val="tx1"/>
              </a:solidFill>
            </a:endParaRPr>
          </a:p>
          <a:p>
            <a:pPr eaLnBrk="1" hangingPunct="1"/>
            <a:endParaRPr lang="zh-CN" altLang="en-US"/>
          </a:p>
        </p:txBody>
      </p:sp>
      <p:sp>
        <p:nvSpPr>
          <p:cNvPr id="3" name="右箭头 2">
            <a:extLst>
              <a:ext uri="{FF2B5EF4-FFF2-40B4-BE49-F238E27FC236}">
                <a16:creationId xmlns:a16="http://schemas.microsoft.com/office/drawing/2014/main" id="{E29281E7-D5DD-7442-9A38-8E1C45B0902B}"/>
              </a:ext>
            </a:extLst>
          </p:cNvPr>
          <p:cNvSpPr/>
          <p:nvPr/>
        </p:nvSpPr>
        <p:spPr bwMode="auto">
          <a:xfrm>
            <a:off x="1547813" y="3213100"/>
            <a:ext cx="503237" cy="431800"/>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23AFC9D2-125C-394E-A380-8A27F8F7F50A}"/>
              </a:ext>
            </a:extLst>
          </p:cNvPr>
          <p:cNvSpPr>
            <a:spLocks noGrp="1" noChangeArrowheads="1"/>
          </p:cNvSpPr>
          <p:nvPr>
            <p:ph type="title"/>
          </p:nvPr>
        </p:nvSpPr>
        <p:spPr bwMode="auto">
          <a:xfrm>
            <a:off x="61913" y="119063"/>
            <a:ext cx="8999537"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lnSpc>
                <a:spcPct val="80000"/>
              </a:lnSpc>
            </a:pPr>
            <a:r>
              <a:rPr lang="en-US" altLang="zh-CN">
                <a:ea typeface="宋体" panose="02010600030101010101" pitchFamily="2" charset="-122"/>
              </a:rPr>
              <a:t>5.</a:t>
            </a:r>
            <a:r>
              <a:rPr lang="zh-CN" altLang="en-US">
                <a:ea typeface="宋体" panose="02010600030101010101" pitchFamily="2" charset="-122"/>
              </a:rPr>
              <a:t>移交阶段</a:t>
            </a:r>
            <a:r>
              <a:rPr lang="en-US" altLang="zh-CN">
                <a:ea typeface="宋体" panose="02010600030101010101" pitchFamily="2" charset="-122"/>
              </a:rPr>
              <a:t>——</a:t>
            </a:r>
            <a:r>
              <a:rPr lang="zh-CN" altLang="en-US">
                <a:ea typeface="宋体" panose="02010600030101010101" pitchFamily="2" charset="-122"/>
              </a:rPr>
              <a:t>目标</a:t>
            </a:r>
            <a:endParaRPr lang="en-US" altLang="zh-CN">
              <a:ea typeface="宋体" panose="02010600030101010101" pitchFamily="2" charset="-122"/>
            </a:endParaRPr>
          </a:p>
        </p:txBody>
      </p:sp>
      <p:sp>
        <p:nvSpPr>
          <p:cNvPr id="67587" name="Rectangle 3">
            <a:extLst>
              <a:ext uri="{FF2B5EF4-FFF2-40B4-BE49-F238E27FC236}">
                <a16:creationId xmlns:a16="http://schemas.microsoft.com/office/drawing/2014/main" id="{4ABFDEA7-DDE8-0245-8C27-9EA53B0650EF}"/>
              </a:ext>
            </a:extLst>
          </p:cNvPr>
          <p:cNvSpPr>
            <a:spLocks noGrp="1" noChangeArrowheads="1"/>
          </p:cNvSpPr>
          <p:nvPr>
            <p:ph type="body" idx="1"/>
          </p:nvPr>
        </p:nvSpPr>
        <p:spPr bwMode="auto">
          <a:xfrm>
            <a:off x="0" y="1600200"/>
            <a:ext cx="4419600" cy="419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spcBef>
                <a:spcPts val="500"/>
              </a:spcBef>
              <a:spcAft>
                <a:spcPts val="500"/>
              </a:spcAft>
              <a:buFont typeface="Wingdings" pitchFamily="2" charset="2"/>
              <a:buChar char="u"/>
            </a:pPr>
            <a:r>
              <a:rPr lang="zh-CN" altLang="en-US">
                <a:latin typeface="黑体" panose="02010609060101010101" pitchFamily="49" charset="-122"/>
                <a:ea typeface="黑体" panose="02010609060101010101" pitchFamily="49" charset="-122"/>
              </a:rPr>
              <a:t>实现用户的</a:t>
            </a:r>
            <a:r>
              <a:rPr lang="zh-CN" altLang="en-US">
                <a:solidFill>
                  <a:srgbClr val="FF0000"/>
                </a:solidFill>
                <a:latin typeface="黑体" panose="02010609060101010101" pitchFamily="49" charset="-122"/>
                <a:ea typeface="黑体" panose="02010609060101010101" pitchFamily="49" charset="-122"/>
              </a:rPr>
              <a:t>自营</a:t>
            </a:r>
            <a:r>
              <a:rPr lang="zh-CN" altLang="en-US">
                <a:latin typeface="黑体" panose="02010609060101010101" pitchFamily="49" charset="-122"/>
                <a:ea typeface="黑体" panose="02010609060101010101" pitchFamily="49" charset="-122"/>
              </a:rPr>
              <a:t>。</a:t>
            </a:r>
            <a:br>
              <a:rPr lang="en-US" altLang="zh-CN">
                <a:latin typeface="黑体" panose="02010609060101010101" pitchFamily="49" charset="-122"/>
                <a:ea typeface="黑体" panose="02010609060101010101" pitchFamily="49" charset="-122"/>
              </a:rPr>
            </a:br>
            <a:endParaRPr lang="en-US" altLang="zh-CN">
              <a:latin typeface="黑体" panose="02010609060101010101" pitchFamily="49" charset="-122"/>
              <a:ea typeface="黑体" panose="02010609060101010101" pitchFamily="49" charset="-122"/>
            </a:endParaRPr>
          </a:p>
          <a:p>
            <a:pPr eaLnBrk="1" hangingPunct="1">
              <a:spcBef>
                <a:spcPts val="500"/>
              </a:spcBef>
              <a:spcAft>
                <a:spcPts val="500"/>
              </a:spcAft>
              <a:buFont typeface="Wingdings" pitchFamily="2" charset="2"/>
              <a:buChar char="u"/>
            </a:pPr>
            <a:r>
              <a:rPr lang="zh-CN" altLang="en-US">
                <a:latin typeface="黑体" panose="02010609060101010101" pitchFamily="49" charset="-122"/>
                <a:ea typeface="黑体" panose="02010609060101010101" pitchFamily="49" charset="-122"/>
              </a:rPr>
              <a:t>实现项目干系人赞同与评估愿景一致来完成基准线的部署。</a:t>
            </a:r>
            <a:br>
              <a:rPr lang="en-US" altLang="zh-CN">
                <a:latin typeface="黑体" panose="02010609060101010101" pitchFamily="49" charset="-122"/>
                <a:ea typeface="黑体" panose="02010609060101010101" pitchFamily="49" charset="-122"/>
              </a:rPr>
            </a:br>
            <a:endParaRPr lang="en-US" altLang="zh-CN">
              <a:latin typeface="黑体" panose="02010609060101010101" pitchFamily="49" charset="-122"/>
              <a:ea typeface="黑体" panose="02010609060101010101" pitchFamily="49" charset="-122"/>
            </a:endParaRPr>
          </a:p>
          <a:p>
            <a:pPr eaLnBrk="1" hangingPunct="1">
              <a:spcBef>
                <a:spcPts val="500"/>
              </a:spcBef>
              <a:spcAft>
                <a:spcPts val="500"/>
              </a:spcAft>
              <a:buFont typeface="Wingdings" pitchFamily="2" charset="2"/>
              <a:buChar char="u"/>
            </a:pPr>
            <a:r>
              <a:rPr lang="zh-CN" altLang="en-US">
                <a:latin typeface="黑体" panose="02010609060101010101" pitchFamily="49" charset="-122"/>
                <a:ea typeface="黑体" panose="02010609060101010101" pitchFamily="49" charset="-122"/>
              </a:rPr>
              <a:t>在一个快速和高效益的方式下完成最后的产品基线确定。</a:t>
            </a:r>
            <a:endParaRPr lang="en-US" altLang="zh-CN">
              <a:latin typeface="黑体" panose="02010609060101010101" pitchFamily="49" charset="-122"/>
              <a:ea typeface="黑体" panose="02010609060101010101" pitchFamily="49" charset="-122"/>
            </a:endParaRPr>
          </a:p>
        </p:txBody>
      </p:sp>
      <p:sp>
        <p:nvSpPr>
          <p:cNvPr id="67588" name="Rectangle 6">
            <a:extLst>
              <a:ext uri="{FF2B5EF4-FFF2-40B4-BE49-F238E27FC236}">
                <a16:creationId xmlns:a16="http://schemas.microsoft.com/office/drawing/2014/main" id="{3ED42E29-0AB6-5449-8BA2-BFD7497591F5}"/>
              </a:ext>
            </a:extLst>
          </p:cNvPr>
          <p:cNvSpPr>
            <a:spLocks noChangeArrowheads="1"/>
          </p:cNvSpPr>
          <p:nvPr/>
        </p:nvSpPr>
        <p:spPr bwMode="ltGray">
          <a:xfrm>
            <a:off x="4648200" y="1828800"/>
            <a:ext cx="4294188" cy="3276600"/>
          </a:xfrm>
          <a:prstGeom prst="rect">
            <a:avLst/>
          </a:prstGeom>
          <a:solidFill>
            <a:srgbClr val="0066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6666"/>
            </a:extrusionClr>
            <a:contourClr>
              <a:srgbClr val="006666"/>
            </a:contourClr>
          </a:sp3d>
        </p:spPr>
        <p:txBody>
          <a:bodyPr lIns="92075" tIns="46038" rIns="92075" bIns="46038" anchor="ctr">
            <a:spAutoFit/>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pic>
        <p:nvPicPr>
          <p:cNvPr id="67589" name="Picture 7">
            <a:extLst>
              <a:ext uri="{FF2B5EF4-FFF2-40B4-BE49-F238E27FC236}">
                <a16:creationId xmlns:a16="http://schemas.microsoft.com/office/drawing/2014/main" id="{563FADE8-4867-E049-8903-FEA80D6FF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282" t="35033" r="2728" b="12560"/>
          <a:stretch>
            <a:fillRect/>
          </a:stretch>
        </p:blipFill>
        <p:spPr bwMode="gray">
          <a:xfrm>
            <a:off x="4724400" y="1905000"/>
            <a:ext cx="4168775" cy="312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Rectangle 8">
            <a:extLst>
              <a:ext uri="{FF2B5EF4-FFF2-40B4-BE49-F238E27FC236}">
                <a16:creationId xmlns:a16="http://schemas.microsoft.com/office/drawing/2014/main" id="{7EB935C2-731F-C54C-82DB-A5C5412F3663}"/>
              </a:ext>
            </a:extLst>
          </p:cNvPr>
          <p:cNvSpPr>
            <a:spLocks noChangeArrowheads="1"/>
          </p:cNvSpPr>
          <p:nvPr/>
        </p:nvSpPr>
        <p:spPr bwMode="black">
          <a:xfrm>
            <a:off x="8347075" y="1828800"/>
            <a:ext cx="501650" cy="3303588"/>
          </a:xfrm>
          <a:prstGeom prst="rect">
            <a:avLst/>
          </a:prstGeom>
          <a:noFill/>
          <a:ln w="57150">
            <a:solidFill>
              <a:srgbClr val="FD9900"/>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76E49EB-F753-134D-89C0-C8DAEB135C86}"/>
              </a:ext>
            </a:extLst>
          </p:cNvPr>
          <p:cNvSpPr>
            <a:spLocks noGrp="1" noChangeArrowheads="1"/>
          </p:cNvSpPr>
          <p:nvPr>
            <p:ph type="title"/>
          </p:nvPr>
        </p:nvSpPr>
        <p:spPr bwMode="auto">
          <a:xfrm>
            <a:off x="61913" y="119063"/>
            <a:ext cx="8999537"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lnSpc>
                <a:spcPct val="80000"/>
              </a:lnSpc>
            </a:pPr>
            <a:r>
              <a:rPr lang="en-US" altLang="zh-CN">
                <a:ea typeface="宋体" panose="02010600030101010101" pitchFamily="2" charset="-122"/>
              </a:rPr>
              <a:t>5.</a:t>
            </a:r>
            <a:r>
              <a:rPr lang="zh-CN" altLang="en-US">
                <a:ea typeface="宋体" panose="02010600030101010101" pitchFamily="2" charset="-122"/>
              </a:rPr>
              <a:t>移交阶段</a:t>
            </a:r>
            <a:r>
              <a:rPr lang="en-US" altLang="zh-CN">
                <a:ea typeface="宋体" panose="02010600030101010101" pitchFamily="2" charset="-122"/>
              </a:rPr>
              <a:t>——</a:t>
            </a:r>
            <a:r>
              <a:rPr lang="zh-CN" altLang="en-US">
                <a:ea typeface="宋体" panose="02010600030101010101" pitchFamily="2" charset="-122"/>
              </a:rPr>
              <a:t>评估标准</a:t>
            </a:r>
            <a:endParaRPr lang="en-US" altLang="zh-CN">
              <a:ea typeface="宋体" panose="02010600030101010101" pitchFamily="2" charset="-122"/>
            </a:endParaRPr>
          </a:p>
        </p:txBody>
      </p:sp>
      <p:sp>
        <p:nvSpPr>
          <p:cNvPr id="68611" name="Rectangle 3">
            <a:extLst>
              <a:ext uri="{FF2B5EF4-FFF2-40B4-BE49-F238E27FC236}">
                <a16:creationId xmlns:a16="http://schemas.microsoft.com/office/drawing/2014/main" id="{C5C17F81-EA8A-C74E-88F0-F392A98F7EB9}"/>
              </a:ext>
            </a:extLst>
          </p:cNvPr>
          <p:cNvSpPr>
            <a:spLocks noChangeArrowheads="1"/>
          </p:cNvSpPr>
          <p:nvPr/>
        </p:nvSpPr>
        <p:spPr bwMode="auto">
          <a:xfrm>
            <a:off x="468313" y="1484313"/>
            <a:ext cx="840105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682625" indent="-22860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90000"/>
              </a:lnSpc>
              <a:spcBef>
                <a:spcPct val="30000"/>
              </a:spcBef>
              <a:buClr>
                <a:srgbClr val="FFFF99"/>
              </a:buClr>
              <a:buFont typeface="Wingdings" pitchFamily="2" charset="2"/>
              <a:buNone/>
            </a:pPr>
            <a:r>
              <a:rPr lang="zh-CN" altLang="en-US" sz="2800" b="0">
                <a:solidFill>
                  <a:schemeClr val="tx1"/>
                </a:solidFill>
                <a:latin typeface="黑体" panose="02010609060101010101" pitchFamily="49" charset="-122"/>
                <a:ea typeface="黑体" panose="02010609060101010101" pitchFamily="49" charset="-122"/>
              </a:rPr>
              <a:t>移交阶段的评估标准包括以下问题的答案：</a:t>
            </a:r>
            <a:endParaRPr lang="en-US" altLang="zh-CN" sz="2800" b="0">
              <a:solidFill>
                <a:schemeClr val="tx1"/>
              </a:solidFill>
              <a:latin typeface="黑体" panose="02010609060101010101" pitchFamily="49" charset="-122"/>
              <a:ea typeface="黑体" panose="02010609060101010101" pitchFamily="49" charset="-122"/>
            </a:endParaRPr>
          </a:p>
          <a:p>
            <a:pPr eaLnBrk="1" hangingPunct="1">
              <a:lnSpc>
                <a:spcPct val="90000"/>
              </a:lnSpc>
              <a:spcBef>
                <a:spcPct val="30000"/>
              </a:spcBef>
              <a:buClr>
                <a:srgbClr val="FFFF99"/>
              </a:buClr>
              <a:buFont typeface="Wingdings" pitchFamily="2" charset="2"/>
              <a:buNone/>
            </a:pPr>
            <a:endParaRPr lang="en-US" altLang="zh-CN" sz="2800" b="0">
              <a:solidFill>
                <a:schemeClr val="tx1"/>
              </a:solidFill>
              <a:latin typeface="黑体" panose="02010609060101010101" pitchFamily="49" charset="-122"/>
              <a:ea typeface="黑体" panose="02010609060101010101" pitchFamily="49" charset="-122"/>
            </a:endParaRPr>
          </a:p>
          <a:p>
            <a:pPr lvl="1" eaLnBrk="1" hangingPunct="1">
              <a:lnSpc>
                <a:spcPct val="90000"/>
              </a:lnSpc>
              <a:spcBef>
                <a:spcPct val="30000"/>
              </a:spcBef>
              <a:buClr>
                <a:srgbClr val="DDDDDD"/>
              </a:buClr>
              <a:buFont typeface="Wingdings" pitchFamily="2" charset="2"/>
              <a:buChar char="u"/>
            </a:pPr>
            <a:r>
              <a:rPr lang="zh-CN" altLang="en-US" sz="2800" b="0">
                <a:solidFill>
                  <a:schemeClr val="tx1"/>
                </a:solidFill>
                <a:latin typeface="黑体" panose="02010609060101010101" pitchFamily="49" charset="-122"/>
                <a:ea typeface="黑体" panose="02010609060101010101" pitchFamily="49" charset="-122"/>
              </a:rPr>
              <a:t>用户是否满意</a:t>
            </a:r>
            <a:r>
              <a:rPr lang="en-US" altLang="zh-CN" sz="2800" b="0">
                <a:solidFill>
                  <a:schemeClr val="tx1"/>
                </a:solidFill>
                <a:latin typeface="黑体" panose="02010609060101010101" pitchFamily="49" charset="-122"/>
                <a:ea typeface="黑体" panose="02010609060101010101" pitchFamily="49" charset="-122"/>
              </a:rPr>
              <a:t>? </a:t>
            </a:r>
            <a:br>
              <a:rPr lang="en-US" altLang="zh-CN" sz="2800" b="0">
                <a:solidFill>
                  <a:schemeClr val="tx1"/>
                </a:solidFill>
                <a:latin typeface="黑体" panose="02010609060101010101" pitchFamily="49" charset="-122"/>
                <a:ea typeface="黑体" panose="02010609060101010101" pitchFamily="49" charset="-122"/>
              </a:rPr>
            </a:br>
            <a:endParaRPr lang="en-US" altLang="zh-CN" sz="2800" b="0">
              <a:solidFill>
                <a:schemeClr val="tx1"/>
              </a:solidFill>
              <a:latin typeface="黑体" panose="02010609060101010101" pitchFamily="49" charset="-122"/>
              <a:ea typeface="黑体" panose="02010609060101010101" pitchFamily="49" charset="-122"/>
            </a:endParaRPr>
          </a:p>
          <a:p>
            <a:pPr lvl="1" eaLnBrk="1" fontAlgn="t" hangingPunct="1">
              <a:lnSpc>
                <a:spcPct val="87000"/>
              </a:lnSpc>
              <a:spcBef>
                <a:spcPts val="500"/>
              </a:spcBef>
              <a:spcAft>
                <a:spcPts val="500"/>
              </a:spcAft>
              <a:buClr>
                <a:srgbClr val="DDDDDD"/>
              </a:buClr>
              <a:buFont typeface="Wingdings" pitchFamily="2" charset="2"/>
              <a:buChar char="u"/>
            </a:pPr>
            <a:r>
              <a:rPr lang="zh-CN" altLang="en-US" sz="2800" b="0">
                <a:solidFill>
                  <a:schemeClr val="tx1"/>
                </a:solidFill>
                <a:latin typeface="黑体" panose="02010609060101010101" pitchFamily="49" charset="-122"/>
                <a:ea typeface="黑体" panose="02010609060101010101" pitchFamily="49" charset="-122"/>
              </a:rPr>
              <a:t>实际资源支出是否在计划支出的范围内？</a:t>
            </a:r>
            <a:endParaRPr lang="en-US" altLang="zh-CN" sz="2800" b="0">
              <a:solidFill>
                <a:schemeClr val="tx1"/>
              </a:solidFill>
              <a:latin typeface="黑体" panose="02010609060101010101" pitchFamily="49" charset="-122"/>
              <a:ea typeface="黑体" panose="02010609060101010101" pitchFamily="49" charset="-122"/>
            </a:endParaRPr>
          </a:p>
        </p:txBody>
      </p:sp>
      <p:sp>
        <p:nvSpPr>
          <p:cNvPr id="593924" name="Rectangle 4">
            <a:extLst>
              <a:ext uri="{FF2B5EF4-FFF2-40B4-BE49-F238E27FC236}">
                <a16:creationId xmlns:a16="http://schemas.microsoft.com/office/drawing/2014/main" id="{C79B8C81-3D1C-674B-93F4-5B2C2A3A6864}"/>
              </a:ext>
            </a:extLst>
          </p:cNvPr>
          <p:cNvSpPr>
            <a:spLocks noChangeArrowheads="1"/>
          </p:cNvSpPr>
          <p:nvPr/>
        </p:nvSpPr>
        <p:spPr bwMode="ltGray">
          <a:xfrm>
            <a:off x="1066800" y="5334000"/>
            <a:ext cx="6781800" cy="387350"/>
          </a:xfrm>
          <a:prstGeom prst="rect">
            <a:avLst/>
          </a:prstGeom>
          <a:solidFill>
            <a:srgbClr val="0066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6666"/>
            </a:extrusionClr>
            <a:contourClr>
              <a:srgbClr val="006666"/>
            </a:contourClr>
          </a:sp3d>
        </p:spPr>
        <p:txBody>
          <a:bodyPr lIns="0" tIns="0" rIns="0" bIns="0">
            <a:spAutoFit/>
            <a:flatTx/>
          </a:bodyPr>
          <a:lstStyle>
            <a:lvl1pPr marL="339725" indent="-339725"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lnSpc>
                <a:spcPct val="90000"/>
              </a:lnSpc>
              <a:spcBef>
                <a:spcPct val="30000"/>
              </a:spcBef>
              <a:buClr>
                <a:srgbClr val="FFFF99"/>
              </a:buClr>
              <a:buFont typeface="Wingdings" pitchFamily="2" charset="2"/>
              <a:buNone/>
            </a:pPr>
            <a:r>
              <a:rPr lang="zh-CN" altLang="en-US" sz="2800" b="0">
                <a:solidFill>
                  <a:schemeClr val="bg1"/>
                </a:solidFill>
                <a:latin typeface="黑体" panose="02010609060101010101" pitchFamily="49" charset="-122"/>
                <a:ea typeface="黑体" panose="02010609060101010101" pitchFamily="49" charset="-122"/>
              </a:rPr>
              <a:t>里程碑：发行产品</a:t>
            </a:r>
            <a:endParaRPr lang="en-US" altLang="zh-CN" sz="2800" b="0">
              <a:solidFill>
                <a:schemeClr val="bg1"/>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93924"/>
                                        </p:tgtEl>
                                        <p:attrNameLst>
                                          <p:attrName>style.visibility</p:attrName>
                                        </p:attrNameLst>
                                      </p:cBhvr>
                                      <p:to>
                                        <p:strVal val="visible"/>
                                      </p:to>
                                    </p:set>
                                    <p:animEffect transition="in" filter="dissolve">
                                      <p:cBhvr>
                                        <p:cTn id="7" dur="500"/>
                                        <p:tgtEl>
                                          <p:spTgt spid="593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24" grpId="0" animBg="1"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4" descr="4">
            <a:extLst>
              <a:ext uri="{FF2B5EF4-FFF2-40B4-BE49-F238E27FC236}">
                <a16:creationId xmlns:a16="http://schemas.microsoft.com/office/drawing/2014/main" id="{2BB8B35B-B36B-DB48-A7C7-D84A85DF0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8" y="1214438"/>
            <a:ext cx="8964612" cy="53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F97D2CF2-EA89-D243-A151-8680F8BD4914}"/>
              </a:ext>
            </a:extLst>
          </p:cNvPr>
          <p:cNvSpPr txBox="1">
            <a:spLocks/>
          </p:cNvSpPr>
          <p:nvPr/>
        </p:nvSpPr>
        <p:spPr>
          <a:xfrm>
            <a:off x="457200" y="274638"/>
            <a:ext cx="8229600" cy="1143000"/>
          </a:xfrm>
          <a:prstGeom prst="rect">
            <a:avLst/>
          </a:prstGeom>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latinLnBrk="1">
              <a:lnSpc>
                <a:spcPct val="90000"/>
              </a:lnSpc>
            </a:pPr>
            <a:r>
              <a:rPr lang="zh-CN" altLang="en-US" sz="3600">
                <a:solidFill>
                  <a:schemeClr val="tx2"/>
                </a:solidFill>
                <a:latin typeface="Gulim" panose="020B0600000101010101" pitchFamily="34" charset="-127"/>
                <a:ea typeface="Gulim" panose="020B0600000101010101" pitchFamily="34" charset="-127"/>
              </a:rPr>
              <a:t>移交阶段的主要活动和任务</a:t>
            </a:r>
          </a:p>
        </p:txBody>
      </p:sp>
      <p:sp>
        <p:nvSpPr>
          <p:cNvPr id="4" name="灯片编号占位符 3">
            <a:extLst>
              <a:ext uri="{FF2B5EF4-FFF2-40B4-BE49-F238E27FC236}">
                <a16:creationId xmlns:a16="http://schemas.microsoft.com/office/drawing/2014/main" id="{0A2E6C36-1013-8247-A081-35E3BCBB021F}"/>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8EE6463E-9E95-4241-A585-F745732BC4E5}" type="slidenum">
              <a:rPr kumimoji="0" lang="en-US" altLang="ko-KR" b="0">
                <a:solidFill>
                  <a:schemeClr val="bg1"/>
                </a:solidFill>
                <a:latin typeface="Gulim" panose="020B0600000101010101" pitchFamily="34" charset="-127"/>
                <a:ea typeface="Gulim" panose="020B0600000101010101" pitchFamily="34" charset="-127"/>
              </a:rPr>
              <a:pPr eaLnBrk="1" hangingPunct="1"/>
              <a:t>58</a:t>
            </a:fld>
            <a:endParaRPr kumimoji="0" lang="en-US" altLang="ko-KR" b="0">
              <a:solidFill>
                <a:schemeClr val="bg1"/>
              </a:solidFill>
              <a:latin typeface="Gulim" panose="020B0600000101010101" pitchFamily="34" charset="-127"/>
              <a:ea typeface="Gulim" panose="020B0600000101010101" pitchFamily="34" charset="-127"/>
            </a:endParaRP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4" descr="角色">
            <a:extLst>
              <a:ext uri="{FF2B5EF4-FFF2-40B4-BE49-F238E27FC236}">
                <a16:creationId xmlns:a16="http://schemas.microsoft.com/office/drawing/2014/main" id="{B13C2EBE-0BF3-F242-8ACC-FDF3172159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8" y="1214438"/>
            <a:ext cx="8964612" cy="53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1B4C6C22-45D5-114E-9C05-033A0424F23D}"/>
              </a:ext>
            </a:extLst>
          </p:cNvPr>
          <p:cNvSpPr txBox="1">
            <a:spLocks/>
          </p:cNvSpPr>
          <p:nvPr/>
        </p:nvSpPr>
        <p:spPr>
          <a:xfrm>
            <a:off x="457200" y="274638"/>
            <a:ext cx="8229600" cy="1143000"/>
          </a:xfrm>
          <a:prstGeom prst="rect">
            <a:avLst/>
          </a:prstGeom>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latinLnBrk="1">
              <a:lnSpc>
                <a:spcPct val="90000"/>
              </a:lnSpc>
            </a:pPr>
            <a:r>
              <a:rPr lang="zh-CN" altLang="en-US" sz="3600">
                <a:solidFill>
                  <a:schemeClr val="tx2"/>
                </a:solidFill>
                <a:latin typeface="Gulim" panose="020B0600000101010101" pitchFamily="34" charset="-127"/>
                <a:ea typeface="Gulim" panose="020B0600000101010101" pitchFamily="34" charset="-127"/>
              </a:rPr>
              <a:t>不同角色的主要活动和任务</a:t>
            </a:r>
          </a:p>
        </p:txBody>
      </p:sp>
      <p:sp>
        <p:nvSpPr>
          <p:cNvPr id="4" name="灯片编号占位符 3">
            <a:extLst>
              <a:ext uri="{FF2B5EF4-FFF2-40B4-BE49-F238E27FC236}">
                <a16:creationId xmlns:a16="http://schemas.microsoft.com/office/drawing/2014/main" id="{47A0B048-D07E-9F4F-9FAF-AA4A8629B808}"/>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AAF6CC3C-AF70-524E-9492-6EB1492A0787}" type="slidenum">
              <a:rPr kumimoji="0" lang="en-US" altLang="ko-KR" b="0">
                <a:solidFill>
                  <a:schemeClr val="bg1"/>
                </a:solidFill>
                <a:latin typeface="Gulim" panose="020B0600000101010101" pitchFamily="34" charset="-127"/>
                <a:ea typeface="Gulim" panose="020B0600000101010101" pitchFamily="34" charset="-127"/>
              </a:rPr>
              <a:pPr eaLnBrk="1" hangingPunct="1"/>
              <a:t>59</a:t>
            </a:fld>
            <a:endParaRPr kumimoji="0" lang="en-US" altLang="ko-KR" b="0">
              <a:solidFill>
                <a:schemeClr val="bg1"/>
              </a:solidFill>
              <a:latin typeface="Gulim" panose="020B0600000101010101" pitchFamily="34" charset="-127"/>
              <a:ea typeface="Gulim" panose="020B0600000101010101" pitchFamily="34" charset="-127"/>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6709E9-5BCE-8D4A-B7B6-A63E68703945}"/>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4A6640EA-A095-3448-8CAB-DEDB0DA85B95}" type="slidenum">
              <a:rPr kumimoji="0" lang="en-US" altLang="ko-KR" b="0">
                <a:solidFill>
                  <a:schemeClr val="bg1"/>
                </a:solidFill>
                <a:latin typeface="Gulim" panose="020B0600000101010101" pitchFamily="34" charset="-127"/>
                <a:ea typeface="Gulim" panose="020B0600000101010101" pitchFamily="34" charset="-127"/>
              </a:rPr>
              <a:pPr eaLnBrk="1" hangingPunct="1"/>
              <a:t>6</a:t>
            </a:fld>
            <a:endParaRPr kumimoji="0" lang="en-US" altLang="ko-KR" b="0">
              <a:solidFill>
                <a:schemeClr val="bg1"/>
              </a:solidFill>
              <a:latin typeface="Gulim" panose="020B0600000101010101" pitchFamily="34" charset="-127"/>
              <a:ea typeface="Gulim" panose="020B0600000101010101" pitchFamily="34" charset="-127"/>
            </a:endParaRPr>
          </a:p>
        </p:txBody>
      </p:sp>
      <p:sp>
        <p:nvSpPr>
          <p:cNvPr id="17411" name="TextBox 3">
            <a:extLst>
              <a:ext uri="{FF2B5EF4-FFF2-40B4-BE49-F238E27FC236}">
                <a16:creationId xmlns:a16="http://schemas.microsoft.com/office/drawing/2014/main" id="{873F4864-E081-A644-9D58-66BD77AF2F87}"/>
              </a:ext>
            </a:extLst>
          </p:cNvPr>
          <p:cNvSpPr txBox="1">
            <a:spLocks noChangeArrowheads="1"/>
          </p:cNvSpPr>
          <p:nvPr/>
        </p:nvSpPr>
        <p:spPr bwMode="auto">
          <a:xfrm>
            <a:off x="1116013" y="115888"/>
            <a:ext cx="7127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3600">
                <a:solidFill>
                  <a:schemeClr val="bg1"/>
                </a:solidFill>
              </a:rPr>
              <a:t>一、</a:t>
            </a:r>
            <a:r>
              <a:rPr lang="en-US" altLang="zh-CN" sz="3600">
                <a:solidFill>
                  <a:schemeClr val="bg1"/>
                </a:solidFill>
              </a:rPr>
              <a:t>RUP</a:t>
            </a:r>
            <a:r>
              <a:rPr lang="zh-CN" altLang="en-US" sz="3600">
                <a:solidFill>
                  <a:schemeClr val="bg1"/>
                </a:solidFill>
              </a:rPr>
              <a:t>简介</a:t>
            </a:r>
          </a:p>
        </p:txBody>
      </p:sp>
      <p:sp>
        <p:nvSpPr>
          <p:cNvPr id="17412" name="TextBox 4">
            <a:extLst>
              <a:ext uri="{FF2B5EF4-FFF2-40B4-BE49-F238E27FC236}">
                <a16:creationId xmlns:a16="http://schemas.microsoft.com/office/drawing/2014/main" id="{4F45C1D7-73B4-FA42-BC04-603080FCD904}"/>
              </a:ext>
            </a:extLst>
          </p:cNvPr>
          <p:cNvSpPr txBox="1">
            <a:spLocks noChangeArrowheads="1"/>
          </p:cNvSpPr>
          <p:nvPr/>
        </p:nvSpPr>
        <p:spPr bwMode="auto">
          <a:xfrm>
            <a:off x="2627313" y="1860550"/>
            <a:ext cx="4465637"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Char char="•"/>
            </a:pPr>
            <a:r>
              <a:rPr lang="zh-CN" altLang="en-US" sz="2400">
                <a:solidFill>
                  <a:schemeClr val="tx1"/>
                </a:solidFill>
              </a:rPr>
              <a:t>什么是</a:t>
            </a:r>
            <a:r>
              <a:rPr lang="en-US" altLang="zh-CN" sz="2400">
                <a:solidFill>
                  <a:schemeClr val="tx1"/>
                </a:solidFill>
              </a:rPr>
              <a:t>RUP</a:t>
            </a:r>
            <a:r>
              <a:rPr lang="zh-CN" altLang="en-US" sz="2400">
                <a:solidFill>
                  <a:schemeClr val="tx1"/>
                </a:solidFill>
              </a:rPr>
              <a:t>？</a:t>
            </a:r>
            <a:endParaRPr lang="en-US" altLang="zh-CN" sz="2400">
              <a:solidFill>
                <a:schemeClr val="tx1"/>
              </a:solidFill>
            </a:endParaRPr>
          </a:p>
          <a:p>
            <a:pPr eaLnBrk="1" hangingPunct="1">
              <a:buFont typeface="Arial" panose="020B0604020202020204" pitchFamily="34" charset="0"/>
              <a:buChar char="•"/>
            </a:pPr>
            <a:endParaRPr lang="en-US" altLang="zh-CN" sz="2400">
              <a:solidFill>
                <a:schemeClr val="tx1"/>
              </a:solidFill>
            </a:endParaRPr>
          </a:p>
          <a:p>
            <a:pPr eaLnBrk="1" hangingPunct="1">
              <a:buFont typeface="Arial" panose="020B0604020202020204" pitchFamily="34" charset="0"/>
              <a:buChar char="•"/>
            </a:pPr>
            <a:r>
              <a:rPr lang="en-US" altLang="zh-CN" sz="2400">
                <a:solidFill>
                  <a:schemeClr val="tx1"/>
                </a:solidFill>
              </a:rPr>
              <a:t>RUP</a:t>
            </a:r>
            <a:r>
              <a:rPr lang="zh-CN" altLang="en-US" sz="2400">
                <a:solidFill>
                  <a:schemeClr val="tx1"/>
                </a:solidFill>
              </a:rPr>
              <a:t>发展历史</a:t>
            </a:r>
            <a:endParaRPr lang="en-US" altLang="zh-CN" sz="2400">
              <a:solidFill>
                <a:schemeClr val="tx1"/>
              </a:solidFill>
            </a:endParaRPr>
          </a:p>
          <a:p>
            <a:pPr eaLnBrk="1" hangingPunct="1">
              <a:buFont typeface="Arial" panose="020B0604020202020204" pitchFamily="34" charset="0"/>
              <a:buChar char="•"/>
            </a:pPr>
            <a:endParaRPr lang="en-US" altLang="zh-CN" sz="2400">
              <a:solidFill>
                <a:schemeClr val="tx1"/>
              </a:solidFill>
            </a:endParaRPr>
          </a:p>
          <a:p>
            <a:pPr eaLnBrk="1" hangingPunct="1">
              <a:buFont typeface="Arial" panose="020B0604020202020204" pitchFamily="34" charset="0"/>
              <a:buChar char="•"/>
            </a:pPr>
            <a:r>
              <a:rPr lang="zh-CN" altLang="en-US" sz="2400">
                <a:solidFill>
                  <a:schemeClr val="tx1"/>
                </a:solidFill>
              </a:rPr>
              <a:t>谁应该使用</a:t>
            </a:r>
            <a:r>
              <a:rPr lang="en-US" altLang="zh-CN" sz="2400">
                <a:solidFill>
                  <a:schemeClr val="tx1"/>
                </a:solidFill>
              </a:rPr>
              <a:t>RUP</a:t>
            </a:r>
            <a:r>
              <a:rPr lang="zh-CN" altLang="en-US" sz="2400">
                <a:solidFill>
                  <a:schemeClr val="tx1"/>
                </a:solidFill>
              </a:rPr>
              <a:t>？</a:t>
            </a:r>
            <a:endParaRPr lang="en-US" altLang="zh-CN" sz="2400">
              <a:solidFill>
                <a:schemeClr val="tx1"/>
              </a:solidFill>
            </a:endParaRPr>
          </a:p>
          <a:p>
            <a:pPr eaLnBrk="1" hangingPunct="1">
              <a:buFont typeface="Arial" panose="020B0604020202020204" pitchFamily="34" charset="0"/>
              <a:buChar char="•"/>
            </a:pPr>
            <a:endParaRPr lang="en-US" altLang="zh-CN" sz="2400">
              <a:solidFill>
                <a:schemeClr val="tx1"/>
              </a:solidFill>
            </a:endParaRPr>
          </a:p>
          <a:p>
            <a:pPr eaLnBrk="1" hangingPunct="1">
              <a:buFont typeface="Arial" panose="020B0604020202020204" pitchFamily="34" charset="0"/>
              <a:buChar char="•"/>
            </a:pPr>
            <a:r>
              <a:rPr lang="zh-CN" altLang="en-US" sz="2400">
                <a:solidFill>
                  <a:schemeClr val="tx1"/>
                </a:solidFill>
              </a:rPr>
              <a:t>为什么要使用</a:t>
            </a:r>
            <a:r>
              <a:rPr lang="en-US" altLang="zh-CN" sz="2400">
                <a:solidFill>
                  <a:schemeClr val="tx1"/>
                </a:solidFill>
              </a:rPr>
              <a:t>RUP</a:t>
            </a:r>
            <a:r>
              <a:rPr lang="zh-CN" altLang="en-US" sz="2400">
                <a:solidFill>
                  <a:schemeClr val="tx1"/>
                </a:solidFill>
              </a:rPr>
              <a:t>？</a:t>
            </a:r>
            <a:endParaRPr lang="en-US" altLang="zh-CN" sz="2400">
              <a:solidFill>
                <a:schemeClr val="tx1"/>
              </a:solidFill>
            </a:endParaRPr>
          </a:p>
          <a:p>
            <a:pPr eaLnBrk="1" hangingPunct="1">
              <a:buFont typeface="Arial" panose="020B0604020202020204" pitchFamily="34" charset="0"/>
              <a:buChar char="•"/>
            </a:pPr>
            <a:endParaRPr lang="en-US" altLang="zh-CN" sz="2400">
              <a:solidFill>
                <a:schemeClr val="tx1"/>
              </a:solidFill>
            </a:endParaRPr>
          </a:p>
          <a:p>
            <a:pPr eaLnBrk="1" hangingPunct="1">
              <a:buFont typeface="Arial" panose="020B0604020202020204" pitchFamily="34" charset="0"/>
              <a:buChar char="•"/>
            </a:pPr>
            <a:r>
              <a:rPr lang="zh-CN" altLang="en-US" sz="2400">
                <a:solidFill>
                  <a:schemeClr val="tx1"/>
                </a:solidFill>
              </a:rPr>
              <a:t>何时使用</a:t>
            </a:r>
            <a:r>
              <a:rPr lang="en-US" altLang="zh-CN" sz="2400">
                <a:solidFill>
                  <a:schemeClr val="tx1"/>
                </a:solidFill>
              </a:rPr>
              <a:t>RUP</a:t>
            </a:r>
            <a:r>
              <a:rPr lang="zh-CN" altLang="en-US" sz="2400">
                <a:solidFill>
                  <a:schemeClr val="tx1"/>
                </a:solidFill>
              </a:rPr>
              <a:t>？</a:t>
            </a:r>
          </a:p>
        </p:txBody>
      </p:sp>
      <p:sp>
        <p:nvSpPr>
          <p:cNvPr id="4" name="右箭头 3">
            <a:extLst>
              <a:ext uri="{FF2B5EF4-FFF2-40B4-BE49-F238E27FC236}">
                <a16:creationId xmlns:a16="http://schemas.microsoft.com/office/drawing/2014/main" id="{9808F704-E12F-2749-BA35-ACDD0BEFD658}"/>
              </a:ext>
            </a:extLst>
          </p:cNvPr>
          <p:cNvSpPr/>
          <p:nvPr/>
        </p:nvSpPr>
        <p:spPr bwMode="auto">
          <a:xfrm>
            <a:off x="1908175" y="2565400"/>
            <a:ext cx="508000" cy="503238"/>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
        <p:nvSpPr>
          <p:cNvPr id="17414" name="AutoShape 6">
            <a:extLst>
              <a:ext uri="{FF2B5EF4-FFF2-40B4-BE49-F238E27FC236}">
                <a16:creationId xmlns:a16="http://schemas.microsoft.com/office/drawing/2014/main" id="{D5902C55-005D-6C45-8B36-DEFF6F453950}"/>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4">
            <a:extLst>
              <a:ext uri="{FF2B5EF4-FFF2-40B4-BE49-F238E27FC236}">
                <a16:creationId xmlns:a16="http://schemas.microsoft.com/office/drawing/2014/main" id="{2467BD21-7075-4040-B275-D903656F0DBC}"/>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zh-CN" altLang="en-US"/>
              <a:t>三、迭代开发</a:t>
            </a:r>
          </a:p>
        </p:txBody>
      </p:sp>
      <p:sp>
        <p:nvSpPr>
          <p:cNvPr id="71683" name="AutoShape 6">
            <a:extLst>
              <a:ext uri="{FF2B5EF4-FFF2-40B4-BE49-F238E27FC236}">
                <a16:creationId xmlns:a16="http://schemas.microsoft.com/office/drawing/2014/main" id="{F15D57C8-FED8-9F45-9892-83D065C970E2}"/>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
        <p:nvSpPr>
          <p:cNvPr id="2" name="TextBox 1">
            <a:extLst>
              <a:ext uri="{FF2B5EF4-FFF2-40B4-BE49-F238E27FC236}">
                <a16:creationId xmlns:a16="http://schemas.microsoft.com/office/drawing/2014/main" id="{8F1663E1-C2E4-5146-9F62-E0FE031436B4}"/>
              </a:ext>
            </a:extLst>
          </p:cNvPr>
          <p:cNvSpPr txBox="1"/>
          <p:nvPr/>
        </p:nvSpPr>
        <p:spPr>
          <a:xfrm>
            <a:off x="2411413" y="1355725"/>
            <a:ext cx="5473700" cy="4986338"/>
          </a:xfrm>
          <a:prstGeom prst="rect">
            <a:avLst/>
          </a:prstGeom>
          <a:noFill/>
        </p:spPr>
        <p:txBody>
          <a:bodyPr>
            <a:spAutoFit/>
          </a:bodyPr>
          <a:lstStyle>
            <a:lvl1pPr marL="457200" indent="-4572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5000"/>
              </a:lnSpc>
              <a:buFont typeface="Gulim" panose="020B0600000101010101" pitchFamily="34" charset="-127"/>
              <a:buAutoNum type="arabicPeriod"/>
            </a:pPr>
            <a:r>
              <a:rPr lang="en-US" altLang="zh-CN" sz="2400">
                <a:solidFill>
                  <a:schemeClr val="tx1"/>
                </a:solidFill>
              </a:rPr>
              <a:t>RUP</a:t>
            </a:r>
            <a:r>
              <a:rPr lang="zh-CN" altLang="en-US" sz="2400">
                <a:solidFill>
                  <a:schemeClr val="tx1"/>
                </a:solidFill>
              </a:rPr>
              <a:t>时间线及主要里程碑</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先启阶段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精化阶段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构造阶段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移交阶段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迭代的内容</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定义风险</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可执行架构</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客观度量的使用</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七个核心指标</a:t>
            </a:r>
            <a:endParaRPr lang="en-US" altLang="zh-CN" sz="2400">
              <a:solidFill>
                <a:schemeClr val="tx1"/>
              </a:solidFill>
            </a:endParaRPr>
          </a:p>
          <a:p>
            <a:pPr eaLnBrk="1" hangingPunct="1"/>
            <a:endParaRPr lang="zh-CN" altLang="en-US"/>
          </a:p>
        </p:txBody>
      </p:sp>
      <p:sp>
        <p:nvSpPr>
          <p:cNvPr id="3" name="右箭头 2">
            <a:extLst>
              <a:ext uri="{FF2B5EF4-FFF2-40B4-BE49-F238E27FC236}">
                <a16:creationId xmlns:a16="http://schemas.microsoft.com/office/drawing/2014/main" id="{618869D0-CCB0-3646-A583-353C9F951483}"/>
              </a:ext>
            </a:extLst>
          </p:cNvPr>
          <p:cNvSpPr/>
          <p:nvPr/>
        </p:nvSpPr>
        <p:spPr bwMode="auto">
          <a:xfrm>
            <a:off x="1547813" y="3716338"/>
            <a:ext cx="503237" cy="4333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A93879D9-68BC-7041-92D2-95BFB787A209}"/>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6.</a:t>
            </a:r>
            <a:r>
              <a:rPr lang="zh-CN" altLang="en-US">
                <a:ea typeface="宋体" panose="02010600030101010101" pitchFamily="2" charset="-122"/>
              </a:rPr>
              <a:t>迭代</a:t>
            </a:r>
            <a:r>
              <a:rPr lang="en-US" altLang="zh-CN">
                <a:ea typeface="宋体" panose="02010600030101010101" pitchFamily="2" charset="-122"/>
              </a:rPr>
              <a:t>——</a:t>
            </a:r>
            <a:r>
              <a:rPr lang="zh-CN" altLang="en-US">
                <a:ea typeface="宋体" panose="02010600030101010101" pitchFamily="2" charset="-122"/>
              </a:rPr>
              <a:t>什么是迭代？</a:t>
            </a:r>
            <a:endParaRPr lang="en-US" altLang="zh-CN">
              <a:ea typeface="宋体" panose="02010600030101010101" pitchFamily="2" charset="-122"/>
            </a:endParaRPr>
          </a:p>
        </p:txBody>
      </p:sp>
      <p:sp>
        <p:nvSpPr>
          <p:cNvPr id="72707" name="Text Box 22">
            <a:extLst>
              <a:ext uri="{FF2B5EF4-FFF2-40B4-BE49-F238E27FC236}">
                <a16:creationId xmlns:a16="http://schemas.microsoft.com/office/drawing/2014/main" id="{17310E7B-0C1A-3A4F-934D-9DB4E34CB09E}"/>
              </a:ext>
            </a:extLst>
          </p:cNvPr>
          <p:cNvSpPr txBox="1">
            <a:spLocks noChangeArrowheads="1"/>
          </p:cNvSpPr>
          <p:nvPr/>
        </p:nvSpPr>
        <p:spPr bwMode="auto">
          <a:xfrm>
            <a:off x="152400" y="5105400"/>
            <a:ext cx="7315200"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 tIns="53975" rIns="18288" bIns="53975"/>
          <a:lstStyle>
            <a:lvl1pPr marL="342900" indent="-342900" eaLnBrk="0" hangingPunct="0">
              <a:defRPr kumimoji="1" b="1">
                <a:solidFill>
                  <a:srgbClr val="0033CC"/>
                </a:solidFill>
                <a:latin typeface="宋体" panose="02010600030101010101" pitchFamily="2" charset="-122"/>
                <a:ea typeface="宋体" panose="02010600030101010101" pitchFamily="2" charset="-122"/>
              </a:defRPr>
            </a:lvl1pPr>
            <a:lvl2pPr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lvl="1" eaLnBrk="1" fontAlgn="t" hangingPunct="1">
              <a:spcBef>
                <a:spcPct val="50000"/>
              </a:spcBef>
            </a:pPr>
            <a:r>
              <a:rPr lang="zh-CN" altLang="en-US" sz="2400" b="0" dirty="0">
                <a:solidFill>
                  <a:schemeClr val="accent1"/>
                </a:solidFill>
                <a:latin typeface="黑体" panose="02010609060101010101" pitchFamily="49" charset="-122"/>
                <a:ea typeface="黑体" panose="02010609060101010101" pitchFamily="49" charset="-122"/>
              </a:rPr>
              <a:t>迭代：</a:t>
            </a:r>
            <a:r>
              <a:rPr lang="en-US" altLang="zh-CN" sz="2400" b="0" dirty="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一个</a:t>
            </a:r>
            <a:r>
              <a:rPr lang="zh-CN" altLang="en-US" sz="2400" b="0" dirty="0">
                <a:solidFill>
                  <a:srgbClr val="FF0000"/>
                </a:solidFill>
                <a:latin typeface="黑体" panose="02010609060101010101" pitchFamily="49" charset="-122"/>
                <a:ea typeface="黑体" panose="02010609060101010101" pitchFamily="49" charset="-122"/>
              </a:rPr>
              <a:t>有基线计划</a:t>
            </a:r>
            <a:r>
              <a:rPr lang="zh-CN" altLang="en-US" sz="2400" b="0" dirty="0">
                <a:solidFill>
                  <a:schemeClr val="tx1"/>
                </a:solidFill>
                <a:latin typeface="黑体" panose="02010609060101010101" pitchFamily="49" charset="-122"/>
                <a:ea typeface="黑体" panose="02010609060101010101" pitchFamily="49" charset="-122"/>
              </a:rPr>
              <a:t>的不同顺序的</a:t>
            </a:r>
            <a:r>
              <a:rPr lang="zh-CN" altLang="en-US" sz="2400" b="0" dirty="0">
                <a:solidFill>
                  <a:srgbClr val="FF0000"/>
                </a:solidFill>
                <a:latin typeface="黑体" panose="02010609060101010101" pitchFamily="49" charset="-122"/>
                <a:ea typeface="黑体" panose="02010609060101010101" pitchFamily="49" charset="-122"/>
              </a:rPr>
              <a:t>活动</a:t>
            </a:r>
            <a:r>
              <a:rPr lang="zh-CN" altLang="en-US" sz="2400" b="0" dirty="0">
                <a:solidFill>
                  <a:schemeClr val="tx1"/>
                </a:solidFill>
                <a:latin typeface="黑体" panose="02010609060101010101" pitchFamily="49" charset="-122"/>
                <a:ea typeface="黑体" panose="02010609060101010101" pitchFamily="49" charset="-122"/>
              </a:rPr>
              <a:t>，或者能够产生一个产品的发布的评价标准（内部或者外部）。</a:t>
            </a:r>
            <a:endParaRPr lang="en-US" altLang="zh-CN" sz="2400" b="0" dirty="0">
              <a:solidFill>
                <a:schemeClr val="tx1"/>
              </a:solidFill>
              <a:latin typeface="黑体" panose="02010609060101010101" pitchFamily="49" charset="-122"/>
              <a:ea typeface="黑体" panose="02010609060101010101" pitchFamily="49" charset="-122"/>
            </a:endParaRPr>
          </a:p>
        </p:txBody>
      </p:sp>
      <p:sp>
        <p:nvSpPr>
          <p:cNvPr id="72708" name="Rectangle 38">
            <a:extLst>
              <a:ext uri="{FF2B5EF4-FFF2-40B4-BE49-F238E27FC236}">
                <a16:creationId xmlns:a16="http://schemas.microsoft.com/office/drawing/2014/main" id="{25E78B32-BF12-184F-9B0B-BAE2DA1C986A}"/>
              </a:ext>
            </a:extLst>
          </p:cNvPr>
          <p:cNvSpPr>
            <a:spLocks noChangeArrowheads="1"/>
          </p:cNvSpPr>
          <p:nvPr/>
        </p:nvSpPr>
        <p:spPr bwMode="gray">
          <a:xfrm>
            <a:off x="457200" y="1203325"/>
            <a:ext cx="5181600" cy="3902075"/>
          </a:xfrm>
          <a:prstGeom prst="rect">
            <a:avLst/>
          </a:prstGeom>
          <a:solidFill>
            <a:srgbClr val="0066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6666"/>
            </a:extrusionClr>
            <a:contourClr>
              <a:srgbClr val="006666"/>
            </a:contourClr>
          </a:sp3d>
        </p:spPr>
        <p:txBody>
          <a:bodyPr lIns="92075" tIns="46038" rIns="92075" bIns="46038" anchor="ctr">
            <a:spAutoFit/>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pic>
        <p:nvPicPr>
          <p:cNvPr id="72709" name="Picture 39">
            <a:extLst>
              <a:ext uri="{FF2B5EF4-FFF2-40B4-BE49-F238E27FC236}">
                <a16:creationId xmlns:a16="http://schemas.microsoft.com/office/drawing/2014/main" id="{810F6F0E-1913-7D45-AE67-463E03EA0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282" t="35033" r="2728" b="12560"/>
          <a:stretch>
            <a:fillRect/>
          </a:stretch>
        </p:blipFill>
        <p:spPr bwMode="gray">
          <a:xfrm>
            <a:off x="533400" y="1303338"/>
            <a:ext cx="50292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0" name="Rectangle 40">
            <a:extLst>
              <a:ext uri="{FF2B5EF4-FFF2-40B4-BE49-F238E27FC236}">
                <a16:creationId xmlns:a16="http://schemas.microsoft.com/office/drawing/2014/main" id="{7BECA005-EAC8-8449-AECB-462D8DC3AE8D}"/>
              </a:ext>
            </a:extLst>
          </p:cNvPr>
          <p:cNvSpPr>
            <a:spLocks noChangeArrowheads="1"/>
          </p:cNvSpPr>
          <p:nvPr/>
        </p:nvSpPr>
        <p:spPr bwMode="gray">
          <a:xfrm>
            <a:off x="4419600" y="914400"/>
            <a:ext cx="422275" cy="3917950"/>
          </a:xfrm>
          <a:prstGeom prst="rect">
            <a:avLst/>
          </a:prstGeom>
          <a:noFill/>
          <a:ln w="57150">
            <a:solidFill>
              <a:srgbClr val="FD9900"/>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2711" name="Rectangle 41">
            <a:extLst>
              <a:ext uri="{FF2B5EF4-FFF2-40B4-BE49-F238E27FC236}">
                <a16:creationId xmlns:a16="http://schemas.microsoft.com/office/drawing/2014/main" id="{318B92A8-FE75-9941-9414-C4DFFA72B573}"/>
              </a:ext>
            </a:extLst>
          </p:cNvPr>
          <p:cNvSpPr>
            <a:spLocks noChangeArrowheads="1"/>
          </p:cNvSpPr>
          <p:nvPr/>
        </p:nvSpPr>
        <p:spPr bwMode="gray">
          <a:xfrm>
            <a:off x="6400800" y="2057400"/>
            <a:ext cx="2152650" cy="1016000"/>
          </a:xfrm>
          <a:prstGeom prst="rect">
            <a:avLst/>
          </a:prstGeom>
          <a:solidFill>
            <a:srgbClr val="FD99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D9900"/>
            </a:extrusionClr>
            <a:contourClr>
              <a:srgbClr val="FD9900"/>
            </a:contourClr>
          </a:sp3d>
        </p:spPr>
        <p:txBody>
          <a:bodyPr lIns="92075" tIns="46038" rIns="92075" bIns="46038">
            <a:spAutoFit/>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2000" b="0">
                <a:latin typeface="黑体" panose="02010609060101010101" pitchFamily="49" charset="-122"/>
                <a:ea typeface="黑体" panose="02010609060101010101" pitchFamily="49" charset="-122"/>
              </a:rPr>
              <a:t>在一个迭代中，你将经过所有的阶段。</a:t>
            </a:r>
            <a:endParaRPr lang="en-US" altLang="zh-CN" sz="2000" b="0">
              <a:latin typeface="黑体" panose="02010609060101010101" pitchFamily="49" charset="-122"/>
              <a:ea typeface="黑体" panose="02010609060101010101" pitchFamily="49" charset="-122"/>
            </a:endParaRPr>
          </a:p>
        </p:txBody>
      </p:sp>
      <p:sp>
        <p:nvSpPr>
          <p:cNvPr id="72712" name="Line 42">
            <a:extLst>
              <a:ext uri="{FF2B5EF4-FFF2-40B4-BE49-F238E27FC236}">
                <a16:creationId xmlns:a16="http://schemas.microsoft.com/office/drawing/2014/main" id="{1DC8830B-7AA3-2348-95EB-955A99EE414C}"/>
              </a:ext>
            </a:extLst>
          </p:cNvPr>
          <p:cNvSpPr>
            <a:spLocks noChangeShapeType="1"/>
          </p:cNvSpPr>
          <p:nvPr/>
        </p:nvSpPr>
        <p:spPr bwMode="gray">
          <a:xfrm flipH="1">
            <a:off x="4876800" y="2514600"/>
            <a:ext cx="1524000" cy="0"/>
          </a:xfrm>
          <a:prstGeom prst="line">
            <a:avLst/>
          </a:prstGeom>
          <a:noFill/>
          <a:ln w="38100">
            <a:solidFill>
              <a:srgbClr val="FD9900"/>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spAutoFit/>
          </a:bodyPr>
          <a:lstStyle/>
          <a:p>
            <a:endParaRPr lang="zh-CN" altLang="en-US"/>
          </a:p>
        </p:txBody>
      </p:sp>
      <p:sp>
        <p:nvSpPr>
          <p:cNvPr id="2" name="文本框 1">
            <a:extLst>
              <a:ext uri="{FF2B5EF4-FFF2-40B4-BE49-F238E27FC236}">
                <a16:creationId xmlns:a16="http://schemas.microsoft.com/office/drawing/2014/main" id="{726D39AA-3224-324C-B941-600755F8668C}"/>
              </a:ext>
            </a:extLst>
          </p:cNvPr>
          <p:cNvSpPr txBox="1"/>
          <p:nvPr/>
        </p:nvSpPr>
        <p:spPr>
          <a:xfrm>
            <a:off x="2555776" y="5877272"/>
            <a:ext cx="2749471" cy="400110"/>
          </a:xfrm>
          <a:prstGeom prst="rect">
            <a:avLst/>
          </a:prstGeom>
          <a:noFill/>
        </p:spPr>
        <p:txBody>
          <a:bodyPr wrap="none" rtlCol="0">
            <a:spAutoFit/>
          </a:bodyPr>
          <a:lstStyle/>
          <a:p>
            <a:pPr algn="l"/>
            <a:r>
              <a:rPr kumimoji="1" lang="zh-CN" altLang="en-US" sz="2000" dirty="0">
                <a:latin typeface="Kaiti SC" panose="02010600040101010101" pitchFamily="2" charset="-122"/>
                <a:ea typeface="Kaiti SC" panose="02010600040101010101" pitchFamily="2" charset="-122"/>
              </a:rPr>
              <a:t>有初始和可交付的基线</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1026">
            <a:extLst>
              <a:ext uri="{FF2B5EF4-FFF2-40B4-BE49-F238E27FC236}">
                <a16:creationId xmlns:a16="http://schemas.microsoft.com/office/drawing/2014/main" id="{23608AB5-E0E1-2E46-990F-AC1153311004}"/>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sz="3200">
                <a:ea typeface="宋体" panose="02010600030101010101" pitchFamily="2" charset="-122"/>
              </a:rPr>
              <a:t>6.</a:t>
            </a:r>
            <a:r>
              <a:rPr lang="zh-CN" altLang="en-US" sz="3200">
                <a:ea typeface="宋体" panose="02010600030101010101" pitchFamily="2" charset="-122"/>
              </a:rPr>
              <a:t>迭代</a:t>
            </a:r>
            <a:r>
              <a:rPr lang="en-US" altLang="zh-CN" sz="3200">
                <a:ea typeface="宋体" panose="02010600030101010101" pitchFamily="2" charset="-122"/>
              </a:rPr>
              <a:t>——</a:t>
            </a:r>
            <a:r>
              <a:rPr lang="zh-CN" altLang="en-US" sz="3200">
                <a:ea typeface="宋体" panose="02010600030101010101" pitchFamily="2" charset="-122"/>
              </a:rPr>
              <a:t>随着时间的推移分阶段改变焦点</a:t>
            </a:r>
            <a:endParaRPr lang="en-US" altLang="zh-CN" sz="3200">
              <a:ea typeface="宋体" panose="02010600030101010101" pitchFamily="2" charset="-122"/>
            </a:endParaRPr>
          </a:p>
        </p:txBody>
      </p:sp>
      <p:grpSp>
        <p:nvGrpSpPr>
          <p:cNvPr id="2" name="Group 1330">
            <a:extLst>
              <a:ext uri="{FF2B5EF4-FFF2-40B4-BE49-F238E27FC236}">
                <a16:creationId xmlns:a16="http://schemas.microsoft.com/office/drawing/2014/main" id="{7320BCD7-D00F-FB40-B70A-509C39E15E07}"/>
              </a:ext>
            </a:extLst>
          </p:cNvPr>
          <p:cNvGrpSpPr>
            <a:grpSpLocks/>
          </p:cNvGrpSpPr>
          <p:nvPr/>
        </p:nvGrpSpPr>
        <p:grpSpPr bwMode="auto">
          <a:xfrm>
            <a:off x="1295400" y="4738688"/>
            <a:ext cx="7620000" cy="1647825"/>
            <a:chOff x="816" y="2985"/>
            <a:chExt cx="4800" cy="1038"/>
          </a:xfrm>
        </p:grpSpPr>
        <p:sp>
          <p:nvSpPr>
            <p:cNvPr id="73780" name="Rectangle 1033">
              <a:extLst>
                <a:ext uri="{FF2B5EF4-FFF2-40B4-BE49-F238E27FC236}">
                  <a16:creationId xmlns:a16="http://schemas.microsoft.com/office/drawing/2014/main" id="{9B0F5024-72EE-2046-A9FA-6363F9B05E7F}"/>
                </a:ext>
              </a:extLst>
            </p:cNvPr>
            <p:cNvSpPr>
              <a:spLocks noChangeArrowheads="1"/>
            </p:cNvSpPr>
            <p:nvPr/>
          </p:nvSpPr>
          <p:spPr bwMode="auto">
            <a:xfrm>
              <a:off x="1536" y="3792"/>
              <a:ext cx="281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a:t>计划（商业）能见度点</a:t>
              </a:r>
              <a:endParaRPr lang="en-US" altLang="zh-CN"/>
            </a:p>
          </p:txBody>
        </p:sp>
        <p:sp>
          <p:nvSpPr>
            <p:cNvPr id="73781" name="Line 1034">
              <a:extLst>
                <a:ext uri="{FF2B5EF4-FFF2-40B4-BE49-F238E27FC236}">
                  <a16:creationId xmlns:a16="http://schemas.microsoft.com/office/drawing/2014/main" id="{3D9EEA60-3986-D248-8335-DCDCF2A53AEF}"/>
                </a:ext>
              </a:extLst>
            </p:cNvPr>
            <p:cNvSpPr>
              <a:spLocks noChangeShapeType="1"/>
            </p:cNvSpPr>
            <p:nvPr/>
          </p:nvSpPr>
          <p:spPr bwMode="auto">
            <a:xfrm flipH="1" flipV="1">
              <a:off x="816" y="3033"/>
              <a:ext cx="2112" cy="759"/>
            </a:xfrm>
            <a:prstGeom prst="line">
              <a:avLst/>
            </a:prstGeom>
            <a:noFill/>
            <a:ln w="12700">
              <a:solidFill>
                <a:schemeClr val="tx1"/>
              </a:solidFill>
              <a:prstDash val="lgDash"/>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82" name="Line 1035">
              <a:extLst>
                <a:ext uri="{FF2B5EF4-FFF2-40B4-BE49-F238E27FC236}">
                  <a16:creationId xmlns:a16="http://schemas.microsoft.com/office/drawing/2014/main" id="{595E92C2-BDC9-B449-A573-9F4948EEF8C6}"/>
                </a:ext>
              </a:extLst>
            </p:cNvPr>
            <p:cNvSpPr>
              <a:spLocks noChangeShapeType="1"/>
            </p:cNvSpPr>
            <p:nvPr/>
          </p:nvSpPr>
          <p:spPr bwMode="auto">
            <a:xfrm flipH="1" flipV="1">
              <a:off x="1488" y="3024"/>
              <a:ext cx="1440" cy="768"/>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83" name="Line 1036">
              <a:extLst>
                <a:ext uri="{FF2B5EF4-FFF2-40B4-BE49-F238E27FC236}">
                  <a16:creationId xmlns:a16="http://schemas.microsoft.com/office/drawing/2014/main" id="{5D113277-4D0E-1A45-84AC-EC0C2446555B}"/>
                </a:ext>
              </a:extLst>
            </p:cNvPr>
            <p:cNvSpPr>
              <a:spLocks noChangeShapeType="1"/>
            </p:cNvSpPr>
            <p:nvPr/>
          </p:nvSpPr>
          <p:spPr bwMode="auto">
            <a:xfrm flipH="1" flipV="1">
              <a:off x="2208" y="3033"/>
              <a:ext cx="720" cy="759"/>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84" name="Line 1037">
              <a:extLst>
                <a:ext uri="{FF2B5EF4-FFF2-40B4-BE49-F238E27FC236}">
                  <a16:creationId xmlns:a16="http://schemas.microsoft.com/office/drawing/2014/main" id="{D2030813-B32B-4742-949A-097B6A5FCB30}"/>
                </a:ext>
              </a:extLst>
            </p:cNvPr>
            <p:cNvSpPr>
              <a:spLocks noChangeShapeType="1"/>
            </p:cNvSpPr>
            <p:nvPr/>
          </p:nvSpPr>
          <p:spPr bwMode="auto">
            <a:xfrm flipV="1">
              <a:off x="2928" y="3033"/>
              <a:ext cx="0" cy="759"/>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85" name="Line 1038">
              <a:extLst>
                <a:ext uri="{FF2B5EF4-FFF2-40B4-BE49-F238E27FC236}">
                  <a16:creationId xmlns:a16="http://schemas.microsoft.com/office/drawing/2014/main" id="{19D6C05F-A6EB-C74C-BDD3-05C8F183C88A}"/>
                </a:ext>
              </a:extLst>
            </p:cNvPr>
            <p:cNvSpPr>
              <a:spLocks noChangeShapeType="1"/>
            </p:cNvSpPr>
            <p:nvPr/>
          </p:nvSpPr>
          <p:spPr bwMode="auto">
            <a:xfrm flipV="1">
              <a:off x="2928" y="2985"/>
              <a:ext cx="720" cy="807"/>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86" name="Line 1039">
              <a:extLst>
                <a:ext uri="{FF2B5EF4-FFF2-40B4-BE49-F238E27FC236}">
                  <a16:creationId xmlns:a16="http://schemas.microsoft.com/office/drawing/2014/main" id="{FA4B7718-83BD-DA41-A3B2-25756343F264}"/>
                </a:ext>
              </a:extLst>
            </p:cNvPr>
            <p:cNvSpPr>
              <a:spLocks noChangeShapeType="1"/>
            </p:cNvSpPr>
            <p:nvPr/>
          </p:nvSpPr>
          <p:spPr bwMode="auto">
            <a:xfrm flipV="1">
              <a:off x="2928" y="2985"/>
              <a:ext cx="1440" cy="807"/>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87" name="Line 1040">
              <a:extLst>
                <a:ext uri="{FF2B5EF4-FFF2-40B4-BE49-F238E27FC236}">
                  <a16:creationId xmlns:a16="http://schemas.microsoft.com/office/drawing/2014/main" id="{152155DC-F3DD-234E-AEC8-8D1E72483409}"/>
                </a:ext>
              </a:extLst>
            </p:cNvPr>
            <p:cNvSpPr>
              <a:spLocks noChangeShapeType="1"/>
            </p:cNvSpPr>
            <p:nvPr/>
          </p:nvSpPr>
          <p:spPr bwMode="auto">
            <a:xfrm flipV="1">
              <a:off x="2928" y="2985"/>
              <a:ext cx="2016" cy="807"/>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88" name="Line 1041">
              <a:extLst>
                <a:ext uri="{FF2B5EF4-FFF2-40B4-BE49-F238E27FC236}">
                  <a16:creationId xmlns:a16="http://schemas.microsoft.com/office/drawing/2014/main" id="{0116EE67-6C01-2947-82C6-DD053E3DB5D2}"/>
                </a:ext>
              </a:extLst>
            </p:cNvPr>
            <p:cNvSpPr>
              <a:spLocks noChangeShapeType="1"/>
            </p:cNvSpPr>
            <p:nvPr/>
          </p:nvSpPr>
          <p:spPr bwMode="auto">
            <a:xfrm flipV="1">
              <a:off x="2928" y="3072"/>
              <a:ext cx="2688" cy="72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3732" name="Rectangle 1076">
            <a:extLst>
              <a:ext uri="{FF2B5EF4-FFF2-40B4-BE49-F238E27FC236}">
                <a16:creationId xmlns:a16="http://schemas.microsoft.com/office/drawing/2014/main" id="{01A4EA35-BD35-A646-B2AF-DC8C59DA6E71}"/>
              </a:ext>
            </a:extLst>
          </p:cNvPr>
          <p:cNvSpPr>
            <a:spLocks noChangeArrowheads="1"/>
          </p:cNvSpPr>
          <p:nvPr/>
        </p:nvSpPr>
        <p:spPr bwMode="auto">
          <a:xfrm>
            <a:off x="190500" y="1033463"/>
            <a:ext cx="89154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aphicFrame>
        <p:nvGraphicFramePr>
          <p:cNvPr id="783647" name="Group 1311">
            <a:extLst>
              <a:ext uri="{FF2B5EF4-FFF2-40B4-BE49-F238E27FC236}">
                <a16:creationId xmlns:a16="http://schemas.microsoft.com/office/drawing/2014/main" id="{3B9B0B4A-D936-2545-8F25-FAD59E3CB9EF}"/>
              </a:ext>
            </a:extLst>
          </p:cNvPr>
          <p:cNvGraphicFramePr>
            <a:graphicFrameLocks noGrp="1"/>
          </p:cNvGraphicFramePr>
          <p:nvPr/>
        </p:nvGraphicFramePr>
        <p:xfrm>
          <a:off x="152400" y="3443288"/>
          <a:ext cx="8839200" cy="1316334"/>
        </p:xfrm>
        <a:graphic>
          <a:graphicData uri="http://schemas.openxmlformats.org/drawingml/2006/table">
            <a:tbl>
              <a:tblPr/>
              <a:tblGrid>
                <a:gridCol w="1143000">
                  <a:extLst>
                    <a:ext uri="{9D8B030D-6E8A-4147-A177-3AD203B41FA5}">
                      <a16:colId xmlns:a16="http://schemas.microsoft.com/office/drawing/2014/main" val="3555823975"/>
                    </a:ext>
                  </a:extLst>
                </a:gridCol>
                <a:gridCol w="1066800">
                  <a:extLst>
                    <a:ext uri="{9D8B030D-6E8A-4147-A177-3AD203B41FA5}">
                      <a16:colId xmlns:a16="http://schemas.microsoft.com/office/drawing/2014/main" val="886794258"/>
                    </a:ext>
                  </a:extLst>
                </a:gridCol>
                <a:gridCol w="1104900">
                  <a:extLst>
                    <a:ext uri="{9D8B030D-6E8A-4147-A177-3AD203B41FA5}">
                      <a16:colId xmlns:a16="http://schemas.microsoft.com/office/drawing/2014/main" val="2343601443"/>
                    </a:ext>
                  </a:extLst>
                </a:gridCol>
                <a:gridCol w="1181100">
                  <a:extLst>
                    <a:ext uri="{9D8B030D-6E8A-4147-A177-3AD203B41FA5}">
                      <a16:colId xmlns:a16="http://schemas.microsoft.com/office/drawing/2014/main" val="3686821343"/>
                    </a:ext>
                  </a:extLst>
                </a:gridCol>
                <a:gridCol w="1143000">
                  <a:extLst>
                    <a:ext uri="{9D8B030D-6E8A-4147-A177-3AD203B41FA5}">
                      <a16:colId xmlns:a16="http://schemas.microsoft.com/office/drawing/2014/main" val="1809223055"/>
                    </a:ext>
                  </a:extLst>
                </a:gridCol>
                <a:gridCol w="1143000">
                  <a:extLst>
                    <a:ext uri="{9D8B030D-6E8A-4147-A177-3AD203B41FA5}">
                      <a16:colId xmlns:a16="http://schemas.microsoft.com/office/drawing/2014/main" val="2770987253"/>
                    </a:ext>
                  </a:extLst>
                </a:gridCol>
                <a:gridCol w="952500">
                  <a:extLst>
                    <a:ext uri="{9D8B030D-6E8A-4147-A177-3AD203B41FA5}">
                      <a16:colId xmlns:a16="http://schemas.microsoft.com/office/drawing/2014/main" val="2791768340"/>
                    </a:ext>
                  </a:extLst>
                </a:gridCol>
                <a:gridCol w="1104900">
                  <a:extLst>
                    <a:ext uri="{9D8B030D-6E8A-4147-A177-3AD203B41FA5}">
                      <a16:colId xmlns:a16="http://schemas.microsoft.com/office/drawing/2014/main" val="3278055620"/>
                    </a:ext>
                  </a:extLst>
                </a:gridCol>
              </a:tblGrid>
              <a:tr h="388938">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zh-CN" altLang="en-US" sz="1600" b="1" i="0" u="none" strike="noStrike" cap="none" normalizeH="0" baseline="0" dirty="0">
                          <a:ln>
                            <a:noFill/>
                          </a:ln>
                          <a:solidFill>
                            <a:schemeClr val="bg2"/>
                          </a:solidFill>
                          <a:effectLst/>
                          <a:latin typeface="Arial" panose="020B0604020202020204" pitchFamily="34" charset="0"/>
                          <a:ea typeface="宋体" panose="02010600030101010101" pitchFamily="2" charset="-122"/>
                        </a:rPr>
                        <a:t>先启阶段</a:t>
                      </a:r>
                      <a:endParaRPr kumimoji="0" lang="en-US" altLang="zh-CN" sz="1600" b="1" i="0" u="none" strike="noStrike" cap="none" normalizeH="0" baseline="0" dirty="0">
                        <a:ln>
                          <a:noFill/>
                        </a:ln>
                        <a:solidFill>
                          <a:schemeClr val="bg2"/>
                        </a:solidFill>
                        <a:effectLst/>
                        <a:latin typeface="Arial" panose="020B0604020202020204" pitchFamily="34" charset="0"/>
                        <a:ea typeface="宋体" panose="02010600030101010101" pitchFamily="2" charset="-122"/>
                      </a:endParaRPr>
                    </a:p>
                  </a:txBody>
                  <a:tcPr marL="109728" marR="109728" marT="54885" marB="5488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gridSpan="2">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zh-CN" altLang="en-US" sz="1600" b="1" i="0" u="none" strike="noStrike" cap="none" normalizeH="0" baseline="0" dirty="0">
                          <a:ln>
                            <a:noFill/>
                          </a:ln>
                          <a:solidFill>
                            <a:schemeClr val="bg2"/>
                          </a:solidFill>
                          <a:effectLst/>
                          <a:latin typeface="Arial" panose="020B0604020202020204" pitchFamily="34" charset="0"/>
                          <a:ea typeface="宋体" panose="02010600030101010101" pitchFamily="2" charset="-122"/>
                        </a:rPr>
                        <a:t>精化阶段</a:t>
                      </a:r>
                      <a:endParaRPr kumimoji="0" lang="en-US" altLang="zh-CN" sz="1600" b="1" i="0" u="none" strike="noStrike" cap="none" normalizeH="0" baseline="0" dirty="0">
                        <a:ln>
                          <a:noFill/>
                        </a:ln>
                        <a:solidFill>
                          <a:schemeClr val="bg2"/>
                        </a:solidFill>
                        <a:effectLst/>
                        <a:latin typeface="Arial" panose="020B0604020202020204" pitchFamily="34" charset="0"/>
                        <a:ea typeface="宋体" panose="02010600030101010101" pitchFamily="2" charset="-122"/>
                      </a:endParaRPr>
                    </a:p>
                  </a:txBody>
                  <a:tcPr marL="109728" marR="109728" marT="54885" marB="548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gridSpan="3">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zh-CN" altLang="en-US" sz="1600" b="1" i="0" u="none" strike="noStrike" cap="none" normalizeH="0" baseline="0">
                          <a:ln>
                            <a:noFill/>
                          </a:ln>
                          <a:solidFill>
                            <a:schemeClr val="bg2"/>
                          </a:solidFill>
                          <a:effectLst/>
                          <a:latin typeface="Arial" panose="020B0604020202020204" pitchFamily="34" charset="0"/>
                          <a:ea typeface="宋体" panose="02010600030101010101" pitchFamily="2" charset="-122"/>
                        </a:rPr>
                        <a:t>构造阶段</a:t>
                      </a:r>
                      <a:endParaRPr kumimoji="0" lang="en-US" altLang="zh-CN" sz="1600" b="1"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109728" marR="109728" marT="54885" marB="548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hMerge="1">
                  <a:txBody>
                    <a:bodyPr/>
                    <a:lstStyle/>
                    <a:p>
                      <a:endParaRPr lang="zh-CN" altLang="en-US"/>
                    </a:p>
                  </a:txBody>
                  <a:tcPr/>
                </a:tc>
                <a:tc gridSpan="2">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zh-CN" altLang="en-US" sz="1600" b="1" i="0" u="none" strike="noStrike" cap="none" normalizeH="0" baseline="0">
                          <a:ln>
                            <a:noFill/>
                          </a:ln>
                          <a:solidFill>
                            <a:schemeClr val="bg2"/>
                          </a:solidFill>
                          <a:effectLst/>
                          <a:latin typeface="Arial" panose="020B0604020202020204" pitchFamily="34" charset="0"/>
                          <a:ea typeface="宋体" panose="02010600030101010101" pitchFamily="2" charset="-122"/>
                        </a:rPr>
                        <a:t>移交阶段</a:t>
                      </a:r>
                      <a:endParaRPr kumimoji="0" lang="en-US" altLang="zh-CN" sz="1600" b="1"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109728" marR="109728" marT="54885" marB="5488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extLst>
                  <a:ext uri="{0D108BD9-81ED-4DB2-BD59-A6C34878D82A}">
                    <a16:rowId xmlns:a16="http://schemas.microsoft.com/office/drawing/2014/main" val="3709474136"/>
                  </a:ext>
                </a:extLst>
              </a:tr>
              <a:tr h="450850">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0" hangingPunct="1">
                        <a:lnSpc>
                          <a:spcPct val="80000"/>
                        </a:lnSpc>
                        <a:spcBef>
                          <a:spcPct val="30000"/>
                        </a:spcBef>
                        <a:spcAft>
                          <a:spcPct val="0"/>
                        </a:spcAft>
                        <a:buClr>
                          <a:srgbClr val="FFFF99"/>
                        </a:buClr>
                        <a:buSzTx/>
                        <a:buFont typeface="Wingdings" pitchFamily="2" charset="2"/>
                        <a:buNone/>
                        <a:tabLst/>
                      </a:pPr>
                      <a:endParaRPr kumimoji="0" lang="zh-CN" altLang="zh-CN" sz="2800" b="0" i="0" u="none" strike="noStrike" cap="none" normalizeH="0" baseline="0">
                        <a:ln>
                          <a:noFill/>
                        </a:ln>
                        <a:solidFill>
                          <a:srgbClr val="FFFF99"/>
                        </a:solidFill>
                        <a:effectLst/>
                        <a:latin typeface="Arial" panose="020B0604020202020204" pitchFamily="34" charset="0"/>
                        <a:ea typeface="宋体" panose="02010600030101010101" pitchFamily="2" charset="-122"/>
                      </a:endParaRPr>
                    </a:p>
                  </a:txBody>
                  <a:tcPr marL="109728" marR="109728" marT="54885" marB="5488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0" hangingPunct="1">
                        <a:lnSpc>
                          <a:spcPct val="80000"/>
                        </a:lnSpc>
                        <a:spcBef>
                          <a:spcPct val="30000"/>
                        </a:spcBef>
                        <a:spcAft>
                          <a:spcPct val="0"/>
                        </a:spcAft>
                        <a:buClr>
                          <a:srgbClr val="FFFF99"/>
                        </a:buClr>
                        <a:buSzTx/>
                        <a:buFont typeface="Wingdings" pitchFamily="2" charset="2"/>
                        <a:buNone/>
                        <a:tabLst/>
                      </a:pPr>
                      <a:endParaRPr kumimoji="0" lang="zh-CN" altLang="zh-CN" sz="2800" b="0" i="0" u="none" strike="noStrike" cap="none" normalizeH="0" baseline="0">
                        <a:ln>
                          <a:noFill/>
                        </a:ln>
                        <a:solidFill>
                          <a:srgbClr val="FFFF99"/>
                        </a:solidFill>
                        <a:effectLst/>
                        <a:latin typeface="Arial" panose="020B0604020202020204" pitchFamily="34" charset="0"/>
                        <a:ea typeface="宋体" panose="02010600030101010101" pitchFamily="2" charset="-122"/>
                      </a:endParaRPr>
                    </a:p>
                  </a:txBody>
                  <a:tcPr marL="109728" marR="109728" marT="54885" marB="548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0" hangingPunct="1">
                        <a:lnSpc>
                          <a:spcPct val="80000"/>
                        </a:lnSpc>
                        <a:spcBef>
                          <a:spcPct val="30000"/>
                        </a:spcBef>
                        <a:spcAft>
                          <a:spcPct val="0"/>
                        </a:spcAft>
                        <a:buClr>
                          <a:srgbClr val="FFFF99"/>
                        </a:buClr>
                        <a:buSzTx/>
                        <a:buFont typeface="Wingdings" pitchFamily="2" charset="2"/>
                        <a:buNone/>
                        <a:tabLst/>
                      </a:pPr>
                      <a:endParaRPr kumimoji="0" lang="zh-CN" altLang="zh-CN" sz="2800" b="0" i="0" u="none" strike="noStrike" cap="none" normalizeH="0" baseline="0">
                        <a:ln>
                          <a:noFill/>
                        </a:ln>
                        <a:solidFill>
                          <a:srgbClr val="FFFF99"/>
                        </a:solidFill>
                        <a:effectLst/>
                        <a:latin typeface="Arial" panose="020B0604020202020204" pitchFamily="34" charset="0"/>
                        <a:ea typeface="宋体" panose="02010600030101010101" pitchFamily="2" charset="-122"/>
                      </a:endParaRPr>
                    </a:p>
                  </a:txBody>
                  <a:tcPr marL="109728" marR="109728" marT="54885" marB="548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0" hangingPunct="1">
                        <a:lnSpc>
                          <a:spcPct val="80000"/>
                        </a:lnSpc>
                        <a:spcBef>
                          <a:spcPct val="30000"/>
                        </a:spcBef>
                        <a:spcAft>
                          <a:spcPct val="0"/>
                        </a:spcAft>
                        <a:buClr>
                          <a:srgbClr val="FFFF99"/>
                        </a:buClr>
                        <a:buSzTx/>
                        <a:buFont typeface="Wingdings" pitchFamily="2" charset="2"/>
                        <a:buNone/>
                        <a:tabLst/>
                      </a:pPr>
                      <a:endParaRPr kumimoji="0" lang="zh-CN" altLang="zh-CN" sz="2800" b="0" i="0" u="none" strike="noStrike" cap="none" normalizeH="0" baseline="0">
                        <a:ln>
                          <a:noFill/>
                        </a:ln>
                        <a:solidFill>
                          <a:srgbClr val="FFFF99"/>
                        </a:solidFill>
                        <a:effectLst/>
                        <a:latin typeface="Arial" panose="020B0604020202020204" pitchFamily="34" charset="0"/>
                        <a:ea typeface="宋体" panose="02010600030101010101" pitchFamily="2" charset="-122"/>
                      </a:endParaRPr>
                    </a:p>
                  </a:txBody>
                  <a:tcPr marL="109728" marR="109728" marT="54885" marB="548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0" hangingPunct="1">
                        <a:lnSpc>
                          <a:spcPct val="80000"/>
                        </a:lnSpc>
                        <a:spcBef>
                          <a:spcPct val="30000"/>
                        </a:spcBef>
                        <a:spcAft>
                          <a:spcPct val="0"/>
                        </a:spcAft>
                        <a:buClr>
                          <a:srgbClr val="FFFF99"/>
                        </a:buClr>
                        <a:buSzTx/>
                        <a:buFont typeface="Wingdings" pitchFamily="2" charset="2"/>
                        <a:buNone/>
                        <a:tabLst/>
                      </a:pPr>
                      <a:endParaRPr kumimoji="0" lang="zh-CN" altLang="zh-CN" sz="2800" b="0" i="0" u="none" strike="noStrike" cap="none" normalizeH="0" baseline="0">
                        <a:ln>
                          <a:noFill/>
                        </a:ln>
                        <a:solidFill>
                          <a:srgbClr val="FFFF99"/>
                        </a:solidFill>
                        <a:effectLst/>
                        <a:latin typeface="Arial" panose="020B0604020202020204" pitchFamily="34" charset="0"/>
                        <a:ea typeface="宋体" panose="02010600030101010101" pitchFamily="2" charset="-122"/>
                      </a:endParaRPr>
                    </a:p>
                  </a:txBody>
                  <a:tcPr marL="109728" marR="109728" marT="54885" marB="548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0" hangingPunct="1">
                        <a:lnSpc>
                          <a:spcPct val="80000"/>
                        </a:lnSpc>
                        <a:spcBef>
                          <a:spcPct val="30000"/>
                        </a:spcBef>
                        <a:spcAft>
                          <a:spcPct val="0"/>
                        </a:spcAft>
                        <a:buClr>
                          <a:srgbClr val="FFFF99"/>
                        </a:buClr>
                        <a:buSzTx/>
                        <a:buFont typeface="Wingdings" pitchFamily="2" charset="2"/>
                        <a:buNone/>
                        <a:tabLst/>
                      </a:pPr>
                      <a:endParaRPr kumimoji="0" lang="zh-CN" altLang="zh-CN" sz="2800" b="0" i="0" u="none" strike="noStrike" cap="none" normalizeH="0" baseline="0">
                        <a:ln>
                          <a:noFill/>
                        </a:ln>
                        <a:solidFill>
                          <a:srgbClr val="FFFF99"/>
                        </a:solidFill>
                        <a:effectLst/>
                        <a:latin typeface="Arial" panose="020B0604020202020204" pitchFamily="34" charset="0"/>
                        <a:ea typeface="宋体" panose="02010600030101010101" pitchFamily="2" charset="-122"/>
                      </a:endParaRPr>
                    </a:p>
                  </a:txBody>
                  <a:tcPr marL="109728" marR="109728" marT="54885" marB="548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0" hangingPunct="1">
                        <a:lnSpc>
                          <a:spcPct val="80000"/>
                        </a:lnSpc>
                        <a:spcBef>
                          <a:spcPct val="30000"/>
                        </a:spcBef>
                        <a:spcAft>
                          <a:spcPct val="0"/>
                        </a:spcAft>
                        <a:buClr>
                          <a:srgbClr val="FFFF99"/>
                        </a:buClr>
                        <a:buSzTx/>
                        <a:buFont typeface="Wingdings" pitchFamily="2" charset="2"/>
                        <a:buNone/>
                        <a:tabLst/>
                      </a:pPr>
                      <a:endParaRPr kumimoji="0" lang="zh-CN" altLang="zh-CN" sz="2800" b="0" i="0" u="none" strike="noStrike" cap="none" normalizeH="0" baseline="0">
                        <a:ln>
                          <a:noFill/>
                        </a:ln>
                        <a:solidFill>
                          <a:srgbClr val="FFFF99"/>
                        </a:solidFill>
                        <a:effectLst/>
                        <a:latin typeface="Arial" panose="020B0604020202020204" pitchFamily="34" charset="0"/>
                        <a:ea typeface="宋体" panose="02010600030101010101" pitchFamily="2" charset="-122"/>
                      </a:endParaRPr>
                    </a:p>
                  </a:txBody>
                  <a:tcPr marL="109728" marR="109728" marT="54885" marB="548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0" hangingPunct="1">
                        <a:lnSpc>
                          <a:spcPct val="80000"/>
                        </a:lnSpc>
                        <a:spcBef>
                          <a:spcPct val="30000"/>
                        </a:spcBef>
                        <a:spcAft>
                          <a:spcPct val="0"/>
                        </a:spcAft>
                        <a:buClr>
                          <a:srgbClr val="FFFF99"/>
                        </a:buClr>
                        <a:buSzTx/>
                        <a:buFont typeface="Wingdings" pitchFamily="2" charset="2"/>
                        <a:buNone/>
                        <a:tabLst/>
                      </a:pPr>
                      <a:endParaRPr kumimoji="0" lang="zh-CN" altLang="zh-CN" sz="2800" b="0" i="0" u="none" strike="noStrike" cap="none" normalizeH="0" baseline="0">
                        <a:ln>
                          <a:noFill/>
                        </a:ln>
                        <a:solidFill>
                          <a:srgbClr val="FFFF99"/>
                        </a:solidFill>
                        <a:effectLst/>
                        <a:latin typeface="Arial" panose="020B0604020202020204" pitchFamily="34" charset="0"/>
                        <a:ea typeface="宋体" panose="02010600030101010101" pitchFamily="2" charset="-122"/>
                      </a:endParaRPr>
                    </a:p>
                  </a:txBody>
                  <a:tcPr marL="109728" marR="109728" marT="54885" marB="5488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90952612"/>
                  </a:ext>
                </a:extLst>
              </a:tr>
              <a:tr h="476250">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bg2"/>
                          </a:solidFill>
                          <a:effectLst/>
                          <a:latin typeface="Arial" panose="020B0604020202020204" pitchFamily="34" charset="0"/>
                          <a:ea typeface="宋体" panose="02010600030101010101" pitchFamily="2" charset="-122"/>
                        </a:rPr>
                        <a:t>初步的迭代</a:t>
                      </a:r>
                      <a:endParaRPr kumimoji="0" lang="en-US" altLang="zh-CN" sz="12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109728" marR="109728" marT="54885" marB="5488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CCCC"/>
                    </a:solid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bg2"/>
                          </a:solidFill>
                          <a:effectLst/>
                          <a:latin typeface="Arial" panose="020B0604020202020204" pitchFamily="34" charset="0"/>
                          <a:ea typeface="宋体" panose="02010600030101010101" pitchFamily="2" charset="-122"/>
                        </a:rPr>
                        <a:t>架构迭代</a:t>
                      </a:r>
                      <a:endParaRPr kumimoji="0" lang="en-US" altLang="zh-CN" sz="12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109728" marR="109728" marT="54885" marB="548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CCCC"/>
                    </a:solid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bg2"/>
                          </a:solidFill>
                          <a:effectLst/>
                          <a:latin typeface="Arial" panose="020B0604020202020204" pitchFamily="34" charset="0"/>
                          <a:ea typeface="宋体" panose="02010600030101010101" pitchFamily="2" charset="-122"/>
                        </a:rPr>
                        <a:t>架构迭代</a:t>
                      </a:r>
                      <a:endParaRPr kumimoji="0" lang="en-US" altLang="zh-CN" sz="12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109728" marR="109728" marT="54885" marB="548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CCCC"/>
                    </a:solid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bg2"/>
                          </a:solidFill>
                          <a:effectLst/>
                          <a:latin typeface="Arial" panose="020B0604020202020204" pitchFamily="34" charset="0"/>
                          <a:ea typeface="宋体" panose="02010600030101010101" pitchFamily="2" charset="-122"/>
                        </a:rPr>
                        <a:t>开发迭代</a:t>
                      </a:r>
                      <a:endParaRPr kumimoji="0" lang="en-US" altLang="zh-CN" sz="12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109728" marR="109728" marT="54885" marB="548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CCCC"/>
                    </a:solid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bg2"/>
                          </a:solidFill>
                          <a:effectLst/>
                          <a:latin typeface="Arial" panose="020B0604020202020204" pitchFamily="34" charset="0"/>
                          <a:ea typeface="宋体" panose="02010600030101010101" pitchFamily="2" charset="-122"/>
                        </a:rPr>
                        <a:t>开发迭代</a:t>
                      </a:r>
                      <a:endParaRPr kumimoji="0" lang="en-US" altLang="zh-CN" sz="12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109728" marR="109728" marT="54885" marB="548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CCCC"/>
                    </a:solid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bg2"/>
                          </a:solidFill>
                          <a:effectLst/>
                          <a:latin typeface="Arial" panose="020B0604020202020204" pitchFamily="34" charset="0"/>
                          <a:ea typeface="宋体" panose="02010600030101010101" pitchFamily="2" charset="-122"/>
                        </a:rPr>
                        <a:t>开发迭代</a:t>
                      </a:r>
                      <a:endParaRPr kumimoji="0" lang="en-US" altLang="zh-CN" sz="12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109728" marR="109728" marT="54885" marB="548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CCCC"/>
                    </a:solid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bg2"/>
                          </a:solidFill>
                          <a:effectLst/>
                          <a:latin typeface="Arial" panose="020B0604020202020204" pitchFamily="34" charset="0"/>
                          <a:ea typeface="宋体" panose="02010600030101010101" pitchFamily="2" charset="-122"/>
                        </a:rPr>
                        <a:t>移交迭代</a:t>
                      </a:r>
                      <a:endParaRPr kumimoji="0" lang="en-US" altLang="zh-CN" sz="12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marL="109728" marR="109728" marT="54885" marB="548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CCCC"/>
                    </a:solid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移交迭代</a:t>
                      </a:r>
                      <a:endParaRPr kumimoji="0" lang="en-US" altLang="zh-CN" sz="1200" b="0" i="0" u="none" strike="noStrike" cap="none" normalizeH="0" baseline="0" dirty="0">
                        <a:ln>
                          <a:noFill/>
                        </a:ln>
                        <a:solidFill>
                          <a:schemeClr val="bg2"/>
                        </a:solidFill>
                        <a:effectLst/>
                        <a:latin typeface="Arial" panose="020B0604020202020204" pitchFamily="34" charset="0"/>
                        <a:ea typeface="宋体" panose="02010600030101010101" pitchFamily="2" charset="-122"/>
                      </a:endParaRPr>
                    </a:p>
                  </a:txBody>
                  <a:tcPr marL="109728" marR="109728" marT="54885" marB="5488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CCCC"/>
                    </a:solidFill>
                  </a:tcPr>
                </a:tc>
                <a:extLst>
                  <a:ext uri="{0D108BD9-81ED-4DB2-BD59-A6C34878D82A}">
                    <a16:rowId xmlns:a16="http://schemas.microsoft.com/office/drawing/2014/main" val="3305559883"/>
                  </a:ext>
                </a:extLst>
              </a:tr>
            </a:tbl>
          </a:graphicData>
        </a:graphic>
      </p:graphicFrame>
      <p:sp>
        <p:nvSpPr>
          <p:cNvPr id="73767" name="Rectangle 1028">
            <a:extLst>
              <a:ext uri="{FF2B5EF4-FFF2-40B4-BE49-F238E27FC236}">
                <a16:creationId xmlns:a16="http://schemas.microsoft.com/office/drawing/2014/main" id="{7E965AEA-07AD-5B42-9D28-105F51B3D23A}"/>
              </a:ext>
            </a:extLst>
          </p:cNvPr>
          <p:cNvSpPr>
            <a:spLocks noChangeArrowheads="1"/>
          </p:cNvSpPr>
          <p:nvPr/>
        </p:nvSpPr>
        <p:spPr bwMode="auto">
          <a:xfrm>
            <a:off x="2424113" y="1082675"/>
            <a:ext cx="43259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a:t>计划（商业）决策点</a:t>
            </a:r>
            <a:endParaRPr lang="en-US" altLang="zh-CN"/>
          </a:p>
        </p:txBody>
      </p:sp>
      <p:cxnSp>
        <p:nvCxnSpPr>
          <p:cNvPr id="5" name="直接连接符 4">
            <a:extLst>
              <a:ext uri="{FF2B5EF4-FFF2-40B4-BE49-F238E27FC236}">
                <a16:creationId xmlns:a16="http://schemas.microsoft.com/office/drawing/2014/main" id="{25D11767-AACD-524A-9BD3-3CA4B5D32E37}"/>
              </a:ext>
            </a:extLst>
          </p:cNvPr>
          <p:cNvCxnSpPr>
            <a:stCxn id="73767" idx="2"/>
          </p:cNvCxnSpPr>
          <p:nvPr/>
        </p:nvCxnSpPr>
        <p:spPr bwMode="auto">
          <a:xfrm flipH="1">
            <a:off x="1295400" y="1449388"/>
            <a:ext cx="3292475" cy="32385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直接箭头连接符 12">
            <a:extLst>
              <a:ext uri="{FF2B5EF4-FFF2-40B4-BE49-F238E27FC236}">
                <a16:creationId xmlns:a16="http://schemas.microsoft.com/office/drawing/2014/main" id="{3801AF52-BEEE-C44D-B8B0-EC98F1B32E10}"/>
              </a:ext>
            </a:extLst>
          </p:cNvPr>
          <p:cNvCxnSpPr/>
          <p:nvPr/>
        </p:nvCxnSpPr>
        <p:spPr bwMode="auto">
          <a:xfrm>
            <a:off x="1295400" y="1773238"/>
            <a:ext cx="0" cy="1670050"/>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sp>
        <p:nvSpPr>
          <p:cNvPr id="73770" name="Rectangle 1072">
            <a:extLst>
              <a:ext uri="{FF2B5EF4-FFF2-40B4-BE49-F238E27FC236}">
                <a16:creationId xmlns:a16="http://schemas.microsoft.com/office/drawing/2014/main" id="{12C6E9A2-D644-6C40-91BD-312CCF336394}"/>
              </a:ext>
            </a:extLst>
          </p:cNvPr>
          <p:cNvSpPr>
            <a:spLocks noChangeArrowheads="1"/>
          </p:cNvSpPr>
          <p:nvPr/>
        </p:nvSpPr>
        <p:spPr bwMode="ltGray">
          <a:xfrm>
            <a:off x="228600" y="1905000"/>
            <a:ext cx="2209800" cy="1219200"/>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en-US" altLang="zh-CN" sz="1600"/>
          </a:p>
          <a:p>
            <a:pPr eaLnBrk="1" hangingPunct="1"/>
            <a:r>
              <a:rPr lang="zh-CN" altLang="en-US" sz="1600">
                <a:solidFill>
                  <a:schemeClr val="bg1"/>
                </a:solidFill>
              </a:rPr>
              <a:t>范围和业务案例协议</a:t>
            </a:r>
            <a:br>
              <a:rPr lang="en-US" altLang="zh-CN" sz="1600">
                <a:solidFill>
                  <a:schemeClr val="bg1"/>
                </a:solidFill>
              </a:rPr>
            </a:br>
            <a:r>
              <a:rPr lang="en-US" altLang="zh-CN" sz="1600">
                <a:solidFill>
                  <a:schemeClr val="bg1"/>
                </a:solidFill>
              </a:rPr>
              <a:t>(</a:t>
            </a:r>
            <a:r>
              <a:rPr lang="zh-CN" altLang="en-US" sz="1600">
                <a:solidFill>
                  <a:srgbClr val="FF0000"/>
                </a:solidFill>
              </a:rPr>
              <a:t>理解问题</a:t>
            </a:r>
            <a:r>
              <a:rPr lang="en-US" altLang="zh-CN" sz="1600">
                <a:solidFill>
                  <a:schemeClr val="bg1"/>
                </a:solidFill>
              </a:rPr>
              <a:t>)</a:t>
            </a:r>
          </a:p>
        </p:txBody>
      </p:sp>
      <p:cxnSp>
        <p:nvCxnSpPr>
          <p:cNvPr id="7" name="直接连接符 6">
            <a:extLst>
              <a:ext uri="{FF2B5EF4-FFF2-40B4-BE49-F238E27FC236}">
                <a16:creationId xmlns:a16="http://schemas.microsoft.com/office/drawing/2014/main" id="{4D255B2D-A100-2F43-A2C1-776E31134F5B}"/>
              </a:ext>
            </a:extLst>
          </p:cNvPr>
          <p:cNvCxnSpPr>
            <a:stCxn id="73730" idx="2"/>
          </p:cNvCxnSpPr>
          <p:nvPr/>
        </p:nvCxnSpPr>
        <p:spPr bwMode="auto">
          <a:xfrm flipH="1">
            <a:off x="3505200" y="1417638"/>
            <a:ext cx="1066800" cy="3556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id="{431DB308-745F-5B45-99B6-AA64B57D0A17}"/>
              </a:ext>
            </a:extLst>
          </p:cNvPr>
          <p:cNvCxnSpPr>
            <a:stCxn id="73730" idx="2"/>
          </p:cNvCxnSpPr>
          <p:nvPr/>
        </p:nvCxnSpPr>
        <p:spPr bwMode="auto">
          <a:xfrm>
            <a:off x="4572000" y="1417638"/>
            <a:ext cx="2335213" cy="3556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17D6A29A-2842-4245-918D-E539165DEDED}"/>
              </a:ext>
            </a:extLst>
          </p:cNvPr>
          <p:cNvCxnSpPr/>
          <p:nvPr/>
        </p:nvCxnSpPr>
        <p:spPr bwMode="auto">
          <a:xfrm>
            <a:off x="3490913" y="1773238"/>
            <a:ext cx="0" cy="1670050"/>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sp>
        <p:nvSpPr>
          <p:cNvPr id="73774" name="Rectangle 1070">
            <a:extLst>
              <a:ext uri="{FF2B5EF4-FFF2-40B4-BE49-F238E27FC236}">
                <a16:creationId xmlns:a16="http://schemas.microsoft.com/office/drawing/2014/main" id="{2BAED479-8938-A74C-AB54-37A4DE0E25F7}"/>
              </a:ext>
            </a:extLst>
          </p:cNvPr>
          <p:cNvSpPr>
            <a:spLocks noChangeArrowheads="1"/>
          </p:cNvSpPr>
          <p:nvPr/>
        </p:nvSpPr>
        <p:spPr bwMode="ltGray">
          <a:xfrm>
            <a:off x="2743200" y="1905000"/>
            <a:ext cx="1828800" cy="1216025"/>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en-US" altLang="zh-CN" sz="1600" dirty="0"/>
          </a:p>
          <a:p>
            <a:pPr eaLnBrk="1" hangingPunct="1"/>
            <a:r>
              <a:rPr lang="zh-CN" altLang="en-US" sz="1600" dirty="0">
                <a:solidFill>
                  <a:schemeClr val="bg1"/>
                </a:solidFill>
              </a:rPr>
              <a:t>（得到）架构基线</a:t>
            </a:r>
            <a:br>
              <a:rPr lang="en-US" altLang="zh-CN" sz="1600" dirty="0">
                <a:solidFill>
                  <a:schemeClr val="bg1"/>
                </a:solidFill>
              </a:rPr>
            </a:br>
            <a:r>
              <a:rPr lang="en-US" altLang="zh-CN" sz="1600" dirty="0">
                <a:solidFill>
                  <a:schemeClr val="bg1"/>
                </a:solidFill>
              </a:rPr>
              <a:t>(</a:t>
            </a:r>
            <a:r>
              <a:rPr lang="zh-CN" altLang="en-US" sz="1600" dirty="0">
                <a:solidFill>
                  <a:srgbClr val="FF0000"/>
                </a:solidFill>
              </a:rPr>
              <a:t>理解解决方案</a:t>
            </a:r>
            <a:r>
              <a:rPr lang="en-US" altLang="zh-CN" sz="1600" dirty="0">
                <a:solidFill>
                  <a:schemeClr val="bg1"/>
                </a:solidFill>
              </a:rPr>
              <a:t>)</a:t>
            </a:r>
          </a:p>
        </p:txBody>
      </p:sp>
      <p:cxnSp>
        <p:nvCxnSpPr>
          <p:cNvPr id="11" name="直接连接符 10">
            <a:extLst>
              <a:ext uri="{FF2B5EF4-FFF2-40B4-BE49-F238E27FC236}">
                <a16:creationId xmlns:a16="http://schemas.microsoft.com/office/drawing/2014/main" id="{934EA32C-FE82-2F45-9610-8DA16CFA3B0B}"/>
              </a:ext>
            </a:extLst>
          </p:cNvPr>
          <p:cNvCxnSpPr>
            <a:stCxn id="73730" idx="2"/>
          </p:cNvCxnSpPr>
          <p:nvPr/>
        </p:nvCxnSpPr>
        <p:spPr bwMode="auto">
          <a:xfrm>
            <a:off x="4572000" y="1417638"/>
            <a:ext cx="4419600" cy="3556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0E58E34D-4A33-624F-B215-F79AF9C3DF92}"/>
              </a:ext>
            </a:extLst>
          </p:cNvPr>
          <p:cNvCxnSpPr/>
          <p:nvPr/>
        </p:nvCxnSpPr>
        <p:spPr bwMode="auto">
          <a:xfrm>
            <a:off x="6907213" y="1773238"/>
            <a:ext cx="26987" cy="1692275"/>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sp>
        <p:nvSpPr>
          <p:cNvPr id="73777" name="Rectangle 1069">
            <a:extLst>
              <a:ext uri="{FF2B5EF4-FFF2-40B4-BE49-F238E27FC236}">
                <a16:creationId xmlns:a16="http://schemas.microsoft.com/office/drawing/2014/main" id="{0794A330-F281-D64B-8D5C-1A8E7BA9BDC4}"/>
              </a:ext>
            </a:extLst>
          </p:cNvPr>
          <p:cNvSpPr>
            <a:spLocks noChangeArrowheads="1"/>
          </p:cNvSpPr>
          <p:nvPr/>
        </p:nvSpPr>
        <p:spPr bwMode="ltGray">
          <a:xfrm>
            <a:off x="4859338" y="1905000"/>
            <a:ext cx="2303462" cy="1216025"/>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en-US" altLang="zh-CN" sz="1600"/>
          </a:p>
          <a:p>
            <a:pPr eaLnBrk="1" hangingPunct="1"/>
            <a:r>
              <a:rPr lang="zh-CN" altLang="en-US" sz="1600">
                <a:solidFill>
                  <a:schemeClr val="bg1"/>
                </a:solidFill>
              </a:rPr>
              <a:t>对客户使用的成熟的产品</a:t>
            </a:r>
            <a:r>
              <a:rPr lang="en-US" altLang="zh-CN" sz="1600">
                <a:solidFill>
                  <a:schemeClr val="bg1"/>
                </a:solidFill>
              </a:rPr>
              <a:t>(</a:t>
            </a:r>
            <a:r>
              <a:rPr lang="zh-CN" altLang="en-US" sz="1600">
                <a:solidFill>
                  <a:srgbClr val="FF0000"/>
                </a:solidFill>
              </a:rPr>
              <a:t>有一个解决方案</a:t>
            </a:r>
            <a:r>
              <a:rPr lang="en-US" altLang="zh-CN" sz="1600">
                <a:solidFill>
                  <a:schemeClr val="bg1"/>
                </a:solidFill>
              </a:rPr>
              <a:t>)</a:t>
            </a:r>
          </a:p>
        </p:txBody>
      </p:sp>
      <p:cxnSp>
        <p:nvCxnSpPr>
          <p:cNvPr id="25" name="直接箭头连接符 24">
            <a:extLst>
              <a:ext uri="{FF2B5EF4-FFF2-40B4-BE49-F238E27FC236}">
                <a16:creationId xmlns:a16="http://schemas.microsoft.com/office/drawing/2014/main" id="{3497DCFF-2994-3445-B89B-CDC3CCB37044}"/>
              </a:ext>
            </a:extLst>
          </p:cNvPr>
          <p:cNvCxnSpPr/>
          <p:nvPr/>
        </p:nvCxnSpPr>
        <p:spPr bwMode="auto">
          <a:xfrm>
            <a:off x="8991600" y="1773238"/>
            <a:ext cx="0" cy="1670050"/>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sp>
        <p:nvSpPr>
          <p:cNvPr id="73779" name="Rectangle 1068">
            <a:extLst>
              <a:ext uri="{FF2B5EF4-FFF2-40B4-BE49-F238E27FC236}">
                <a16:creationId xmlns:a16="http://schemas.microsoft.com/office/drawing/2014/main" id="{C4C0D64B-2CC2-0C4F-9485-B270BCC98BE7}"/>
              </a:ext>
            </a:extLst>
          </p:cNvPr>
          <p:cNvSpPr>
            <a:spLocks noChangeArrowheads="1"/>
          </p:cNvSpPr>
          <p:nvPr/>
        </p:nvSpPr>
        <p:spPr bwMode="ltGray">
          <a:xfrm>
            <a:off x="7391400" y="1905000"/>
            <a:ext cx="1630363" cy="1216025"/>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en-US" altLang="zh-CN" sz="1400" b="0"/>
          </a:p>
          <a:p>
            <a:pPr eaLnBrk="1" hangingPunct="1"/>
            <a:r>
              <a:rPr lang="zh-CN" altLang="en-US" sz="1600">
                <a:solidFill>
                  <a:schemeClr val="bg1"/>
                </a:solidFill>
              </a:rPr>
              <a:t>接受或者终止生命周期</a:t>
            </a:r>
            <a:endParaRPr lang="en-US" altLang="zh-CN" sz="1600">
              <a:solidFill>
                <a:schemeClr val="bg1"/>
              </a:solidFill>
            </a:endParaRPr>
          </a:p>
        </p:txBody>
      </p:sp>
      <p:sp>
        <p:nvSpPr>
          <p:cNvPr id="3" name="文本框 2">
            <a:extLst>
              <a:ext uri="{FF2B5EF4-FFF2-40B4-BE49-F238E27FC236}">
                <a16:creationId xmlns:a16="http://schemas.microsoft.com/office/drawing/2014/main" id="{9F66A23A-F017-414C-84D2-A904F075D71E}"/>
              </a:ext>
            </a:extLst>
          </p:cNvPr>
          <p:cNvSpPr txBox="1"/>
          <p:nvPr/>
        </p:nvSpPr>
        <p:spPr>
          <a:xfrm>
            <a:off x="207337" y="5311915"/>
            <a:ext cx="3352797" cy="707886"/>
          </a:xfrm>
          <a:prstGeom prst="rect">
            <a:avLst/>
          </a:prstGeom>
          <a:noFill/>
        </p:spPr>
        <p:txBody>
          <a:bodyPr wrap="square" rtlCol="0">
            <a:spAutoFit/>
          </a:bodyPr>
          <a:lstStyle/>
          <a:p>
            <a:pPr algn="l"/>
            <a:r>
              <a:rPr kumimoji="1" lang="zh-CN" altLang="en-US" sz="2000" dirty="0">
                <a:latin typeface="Kaiti SC" panose="02010600040101010101" pitchFamily="2" charset="-122"/>
                <a:ea typeface="Kaiti SC" panose="02010600040101010101" pitchFamily="2" charset="-122"/>
              </a:rPr>
              <a:t>虚线：相当一部分在</a:t>
            </a:r>
            <a:endParaRPr kumimoji="1" lang="en-US" altLang="zh-CN" sz="2000" dirty="0">
              <a:latin typeface="Kaiti SC" panose="02010600040101010101" pitchFamily="2" charset="-122"/>
              <a:ea typeface="Kaiti SC" panose="02010600040101010101" pitchFamily="2" charset="-122"/>
            </a:endParaRPr>
          </a:p>
          <a:p>
            <a:pPr algn="l"/>
            <a:r>
              <a:rPr kumimoji="1" lang="zh-CN" altLang="en-US" sz="2000" dirty="0">
                <a:latin typeface="Kaiti SC" panose="02010600040101010101" pitchFamily="2" charset="-122"/>
                <a:ea typeface="Kaiti SC" panose="02010600040101010101" pitchFamily="2" charset="-122"/>
              </a:rPr>
              <a:t>这个阶段完成之后就被否决</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8CE014B2-9790-6B4F-BA21-389F4DA07C99}"/>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sz="3200">
                <a:ea typeface="宋体" panose="02010600030101010101" pitchFamily="2" charset="-122"/>
              </a:rPr>
              <a:t>6.</a:t>
            </a:r>
            <a:r>
              <a:rPr lang="zh-CN" altLang="en-US" sz="3200">
                <a:ea typeface="宋体" panose="02010600030101010101" pitchFamily="2" charset="-122"/>
              </a:rPr>
              <a:t>迭代</a:t>
            </a:r>
            <a:r>
              <a:rPr lang="en-US" altLang="zh-CN" sz="3200">
                <a:ea typeface="宋体" panose="02010600030101010101" pitchFamily="2" charset="-122"/>
              </a:rPr>
              <a:t>——</a:t>
            </a:r>
            <a:r>
              <a:rPr lang="zh-CN" altLang="en-US" sz="3200">
                <a:ea typeface="宋体" panose="02010600030101010101" pitchFamily="2" charset="-122"/>
              </a:rPr>
              <a:t>随着时间的推移分阶段改变焦点</a:t>
            </a:r>
            <a:endParaRPr lang="en-GB" altLang="zh-CN" sz="3200">
              <a:ea typeface="宋体" panose="02010600030101010101" pitchFamily="2" charset="-122"/>
            </a:endParaRPr>
          </a:p>
        </p:txBody>
      </p:sp>
      <p:sp>
        <p:nvSpPr>
          <p:cNvPr id="68611" name="AutoShape 4">
            <a:extLst>
              <a:ext uri="{FF2B5EF4-FFF2-40B4-BE49-F238E27FC236}">
                <a16:creationId xmlns:a16="http://schemas.microsoft.com/office/drawing/2014/main" id="{CEAFD666-EFAD-A04D-9E44-B9C989AFA1F8}"/>
              </a:ext>
            </a:extLst>
          </p:cNvPr>
          <p:cNvSpPr>
            <a:spLocks noChangeArrowheads="1"/>
          </p:cNvSpPr>
          <p:nvPr/>
        </p:nvSpPr>
        <p:spPr bwMode="invGray">
          <a:xfrm>
            <a:off x="304800" y="5867400"/>
            <a:ext cx="8326438" cy="458788"/>
          </a:xfrm>
          <a:prstGeom prst="rightArrow">
            <a:avLst>
              <a:gd name="adj1" fmla="val 66602"/>
              <a:gd name="adj2" fmla="val 91332"/>
            </a:avLst>
          </a:prstGeom>
          <a:gradFill rotWithShape="1">
            <a:gsLst>
              <a:gs pos="0">
                <a:srgbClr val="003B3B"/>
              </a:gs>
              <a:gs pos="100000">
                <a:srgbClr val="008080"/>
              </a:gs>
            </a:gsLst>
            <a:lin ang="0" scaled="1"/>
          </a:gradFill>
          <a:ln w="38100">
            <a:noFill/>
            <a:miter lim="800000"/>
            <a:headEnd/>
            <a:tailEnd/>
          </a:ln>
          <a:effectLst>
            <a:outerShdw dist="53882" dir="2700000" algn="ctr" rotWithShape="0">
              <a:schemeClr val="bg2"/>
            </a:outerShdw>
          </a:effectLst>
        </p:spPr>
        <p:txBody>
          <a:bodyPr wrap="none" tIns="91440" bIns="91440" anchor="ctr"/>
          <a:lstStyle/>
          <a:p>
            <a:pPr>
              <a:defRPr/>
            </a:pPr>
            <a:endParaRPr lang="zh-CN" altLang="en-US"/>
          </a:p>
        </p:txBody>
      </p:sp>
      <p:sp>
        <p:nvSpPr>
          <p:cNvPr id="68612" name="Rectangle 5">
            <a:extLst>
              <a:ext uri="{FF2B5EF4-FFF2-40B4-BE49-F238E27FC236}">
                <a16:creationId xmlns:a16="http://schemas.microsoft.com/office/drawing/2014/main" id="{D93D61E3-FFBF-A141-886D-7DF52077B457}"/>
              </a:ext>
            </a:extLst>
          </p:cNvPr>
          <p:cNvSpPr>
            <a:spLocks noChangeAspect="1" noChangeArrowheads="1"/>
          </p:cNvSpPr>
          <p:nvPr/>
        </p:nvSpPr>
        <p:spPr bwMode="auto">
          <a:xfrm>
            <a:off x="492125" y="5935663"/>
            <a:ext cx="7845425" cy="358775"/>
          </a:xfrm>
          <a:prstGeom prst="rect">
            <a:avLst/>
          </a:prstGeom>
          <a:noFill/>
          <a:ln w="9525">
            <a:noFill/>
            <a:miter lim="800000"/>
            <a:headEnd/>
            <a:tailEnd/>
          </a:ln>
          <a:effectLst>
            <a:outerShdw dist="35921" dir="2700000" algn="ctr" rotWithShape="0">
              <a:schemeClr val="bg2"/>
            </a:outerShdw>
          </a:effectLst>
        </p:spPr>
        <p:txBody>
          <a:bodyPr lIns="80786" tIns="40392" rIns="80786" bIns="40392">
            <a:spAutoFit/>
          </a:bodyPr>
          <a:lstStyle/>
          <a:p>
            <a:pPr algn="ctr" defTabSz="850900">
              <a:lnSpc>
                <a:spcPct val="90000"/>
              </a:lnSpc>
              <a:defRPr/>
            </a:pPr>
            <a:r>
              <a:rPr lang="zh-CN" altLang="en-US" sz="2000" b="0">
                <a:solidFill>
                  <a:schemeClr val="bg1"/>
                </a:solidFill>
                <a:latin typeface="Arial Black" pitchFamily="34" charset="0"/>
              </a:rPr>
              <a:t>时间</a:t>
            </a:r>
            <a:endParaRPr lang="en-US" altLang="zh-CN" sz="2000" b="0">
              <a:solidFill>
                <a:schemeClr val="bg1"/>
              </a:solidFill>
              <a:latin typeface="Arial Black" pitchFamily="34" charset="0"/>
            </a:endParaRPr>
          </a:p>
        </p:txBody>
      </p:sp>
      <p:sp>
        <p:nvSpPr>
          <p:cNvPr id="17413" name="Rectangle 6">
            <a:extLst>
              <a:ext uri="{FF2B5EF4-FFF2-40B4-BE49-F238E27FC236}">
                <a16:creationId xmlns:a16="http://schemas.microsoft.com/office/drawing/2014/main" id="{0D4E8C19-A5B9-AD4C-97E7-38A2DCB6666A}"/>
              </a:ext>
            </a:extLst>
          </p:cNvPr>
          <p:cNvSpPr>
            <a:spLocks noChangeAspect="1" noChangeArrowheads="1"/>
          </p:cNvSpPr>
          <p:nvPr/>
        </p:nvSpPr>
        <p:spPr bwMode="auto">
          <a:xfrm>
            <a:off x="287338" y="1557338"/>
            <a:ext cx="1182687" cy="330200"/>
          </a:xfrm>
          <a:prstGeom prst="rect">
            <a:avLst/>
          </a:prstGeom>
          <a:noFill/>
          <a:ln>
            <a:noFill/>
          </a:ln>
          <a:effectLst>
            <a:outerShdw dist="35921" dir="2700000" algn="ctr" rotWithShape="0">
              <a:schemeClr val="bg2"/>
            </a:outerShdw>
          </a:effectLst>
        </p:spPr>
        <p:txBody>
          <a:bodyPr lIns="80786" tIns="40392" rIns="80786" bIns="40392">
            <a:spAutoFit/>
          </a:bodyPr>
          <a:lstStyle/>
          <a:p>
            <a:pPr defTabSz="850900">
              <a:lnSpc>
                <a:spcPct val="90000"/>
              </a:lnSpc>
              <a:defRPr/>
            </a:pPr>
            <a:r>
              <a:rPr lang="zh-CN" altLang="en-US" b="0" dirty="0">
                <a:solidFill>
                  <a:schemeClr val="tx1"/>
                </a:solidFill>
              </a:rPr>
              <a:t>需求</a:t>
            </a:r>
            <a:endParaRPr lang="en-US" altLang="zh-CN" b="0" dirty="0">
              <a:solidFill>
                <a:schemeClr val="tx1"/>
              </a:solidFill>
            </a:endParaRPr>
          </a:p>
        </p:txBody>
      </p:sp>
      <p:sp>
        <p:nvSpPr>
          <p:cNvPr id="17414" name="Rectangle 7">
            <a:extLst>
              <a:ext uri="{FF2B5EF4-FFF2-40B4-BE49-F238E27FC236}">
                <a16:creationId xmlns:a16="http://schemas.microsoft.com/office/drawing/2014/main" id="{B84426D6-3403-C842-BCE9-279D674D11EF}"/>
              </a:ext>
            </a:extLst>
          </p:cNvPr>
          <p:cNvSpPr>
            <a:spLocks noChangeAspect="1" noChangeArrowheads="1"/>
          </p:cNvSpPr>
          <p:nvPr/>
        </p:nvSpPr>
        <p:spPr bwMode="auto">
          <a:xfrm>
            <a:off x="287338" y="2519363"/>
            <a:ext cx="1182687" cy="330200"/>
          </a:xfrm>
          <a:prstGeom prst="rect">
            <a:avLst/>
          </a:prstGeom>
          <a:noFill/>
          <a:ln>
            <a:noFill/>
          </a:ln>
          <a:effectLst>
            <a:outerShdw dist="35921" dir="2700000" algn="ctr" rotWithShape="0">
              <a:schemeClr val="bg2"/>
            </a:outerShdw>
          </a:effectLst>
        </p:spPr>
        <p:txBody>
          <a:bodyPr lIns="80786" tIns="40392" rIns="80786" bIns="40392">
            <a:spAutoFit/>
          </a:bodyPr>
          <a:lstStyle/>
          <a:p>
            <a:pPr defTabSz="850900">
              <a:lnSpc>
                <a:spcPct val="90000"/>
              </a:lnSpc>
              <a:defRPr/>
            </a:pPr>
            <a:r>
              <a:rPr lang="zh-CN" altLang="en-US" b="0" dirty="0">
                <a:solidFill>
                  <a:schemeClr val="tx1"/>
                </a:solidFill>
                <a:effectLst>
                  <a:outerShdw blurRad="38100" dist="38100" dir="2700000" algn="tl">
                    <a:srgbClr val="000000">
                      <a:alpha val="43137"/>
                    </a:srgbClr>
                  </a:outerShdw>
                </a:effectLst>
              </a:rPr>
              <a:t>设计</a:t>
            </a:r>
            <a:endParaRPr lang="en-US" altLang="zh-CN" b="0" dirty="0">
              <a:solidFill>
                <a:schemeClr val="tx1"/>
              </a:solidFill>
              <a:effectLst>
                <a:outerShdw blurRad="38100" dist="38100" dir="2700000" algn="tl">
                  <a:srgbClr val="000000">
                    <a:alpha val="43137"/>
                  </a:srgbClr>
                </a:outerShdw>
              </a:effectLst>
            </a:endParaRPr>
          </a:p>
        </p:txBody>
      </p:sp>
      <p:sp>
        <p:nvSpPr>
          <p:cNvPr id="17415" name="Rectangle 8">
            <a:extLst>
              <a:ext uri="{FF2B5EF4-FFF2-40B4-BE49-F238E27FC236}">
                <a16:creationId xmlns:a16="http://schemas.microsoft.com/office/drawing/2014/main" id="{F5344C33-F311-4B49-B042-41C200F45A6E}"/>
              </a:ext>
            </a:extLst>
          </p:cNvPr>
          <p:cNvSpPr>
            <a:spLocks noChangeAspect="1" noChangeArrowheads="1"/>
          </p:cNvSpPr>
          <p:nvPr/>
        </p:nvSpPr>
        <p:spPr bwMode="auto">
          <a:xfrm>
            <a:off x="287338" y="3467100"/>
            <a:ext cx="1182687" cy="330200"/>
          </a:xfrm>
          <a:prstGeom prst="rect">
            <a:avLst/>
          </a:prstGeom>
          <a:noFill/>
          <a:ln>
            <a:noFill/>
          </a:ln>
          <a:effectLst>
            <a:outerShdw dist="35921" dir="2700000" algn="ctr" rotWithShape="0">
              <a:schemeClr val="bg2"/>
            </a:outerShdw>
          </a:effectLst>
        </p:spPr>
        <p:txBody>
          <a:bodyPr lIns="80786" tIns="40392" rIns="80786" bIns="40392">
            <a:spAutoFit/>
          </a:bodyPr>
          <a:lstStyle/>
          <a:p>
            <a:pPr defTabSz="850900">
              <a:lnSpc>
                <a:spcPct val="90000"/>
              </a:lnSpc>
              <a:defRPr/>
            </a:pPr>
            <a:r>
              <a:rPr lang="zh-CN" altLang="en-US" b="0" dirty="0">
                <a:solidFill>
                  <a:schemeClr val="tx1"/>
                </a:solidFill>
                <a:effectLst>
                  <a:outerShdw blurRad="38100" dist="38100" dir="2700000" algn="tl">
                    <a:srgbClr val="000000">
                      <a:alpha val="43137"/>
                    </a:srgbClr>
                  </a:outerShdw>
                </a:effectLst>
              </a:rPr>
              <a:t>实现</a:t>
            </a:r>
            <a:endParaRPr lang="en-US" altLang="zh-CN" b="0" dirty="0">
              <a:solidFill>
                <a:schemeClr val="tx1"/>
              </a:solidFill>
              <a:effectLst>
                <a:outerShdw blurRad="38100" dist="38100" dir="2700000" algn="tl">
                  <a:srgbClr val="000000">
                    <a:alpha val="43137"/>
                  </a:srgbClr>
                </a:outerShdw>
              </a:effectLst>
            </a:endParaRPr>
          </a:p>
        </p:txBody>
      </p:sp>
      <p:sp>
        <p:nvSpPr>
          <p:cNvPr id="17416" name="Rectangle 9">
            <a:extLst>
              <a:ext uri="{FF2B5EF4-FFF2-40B4-BE49-F238E27FC236}">
                <a16:creationId xmlns:a16="http://schemas.microsoft.com/office/drawing/2014/main" id="{513C0C14-C91F-9643-8232-01C5A66874D0}"/>
              </a:ext>
            </a:extLst>
          </p:cNvPr>
          <p:cNvSpPr>
            <a:spLocks noChangeAspect="1" noChangeArrowheads="1"/>
          </p:cNvSpPr>
          <p:nvPr/>
        </p:nvSpPr>
        <p:spPr bwMode="auto">
          <a:xfrm>
            <a:off x="287338" y="4519613"/>
            <a:ext cx="1182687" cy="330200"/>
          </a:xfrm>
          <a:prstGeom prst="rect">
            <a:avLst/>
          </a:prstGeom>
          <a:noFill/>
          <a:ln>
            <a:noFill/>
          </a:ln>
          <a:effectLst>
            <a:outerShdw dist="35921" dir="2700000" algn="ctr" rotWithShape="0">
              <a:schemeClr val="bg2"/>
            </a:outerShdw>
          </a:effectLst>
        </p:spPr>
        <p:txBody>
          <a:bodyPr lIns="80786" tIns="40392" rIns="80786" bIns="40392">
            <a:spAutoFit/>
          </a:bodyPr>
          <a:lstStyle/>
          <a:p>
            <a:pPr defTabSz="850900">
              <a:lnSpc>
                <a:spcPct val="90000"/>
              </a:lnSpc>
              <a:defRPr/>
            </a:pPr>
            <a:r>
              <a:rPr lang="zh-CN" altLang="en-US" b="0" dirty="0">
                <a:solidFill>
                  <a:schemeClr val="tx1"/>
                </a:solidFill>
                <a:effectLst>
                  <a:outerShdw blurRad="38100" dist="38100" dir="2700000" algn="tl">
                    <a:srgbClr val="000000">
                      <a:alpha val="43137"/>
                    </a:srgbClr>
                  </a:outerShdw>
                </a:effectLst>
              </a:rPr>
              <a:t>测试</a:t>
            </a:r>
            <a:endParaRPr lang="en-US" altLang="zh-CN" b="0" dirty="0">
              <a:solidFill>
                <a:schemeClr val="tx1"/>
              </a:solidFill>
              <a:effectLst>
                <a:outerShdw blurRad="38100" dist="38100" dir="2700000" algn="tl">
                  <a:srgbClr val="000000">
                    <a:alpha val="43137"/>
                  </a:srgbClr>
                </a:outerShdw>
              </a:effectLst>
            </a:endParaRPr>
          </a:p>
        </p:txBody>
      </p:sp>
      <p:sp>
        <p:nvSpPr>
          <p:cNvPr id="17417" name="Rectangle 10">
            <a:extLst>
              <a:ext uri="{FF2B5EF4-FFF2-40B4-BE49-F238E27FC236}">
                <a16:creationId xmlns:a16="http://schemas.microsoft.com/office/drawing/2014/main" id="{F6FE7AEB-E6A9-BB4A-B0E3-6074C4A38D5F}"/>
              </a:ext>
            </a:extLst>
          </p:cNvPr>
          <p:cNvSpPr>
            <a:spLocks noChangeAspect="1" noChangeArrowheads="1"/>
          </p:cNvSpPr>
          <p:nvPr/>
        </p:nvSpPr>
        <p:spPr bwMode="auto">
          <a:xfrm>
            <a:off x="287338" y="5434013"/>
            <a:ext cx="1182687" cy="330200"/>
          </a:xfrm>
          <a:prstGeom prst="rect">
            <a:avLst/>
          </a:prstGeom>
          <a:noFill/>
          <a:ln>
            <a:noFill/>
          </a:ln>
          <a:effectLst>
            <a:outerShdw dist="35921" dir="2700000" algn="ctr" rotWithShape="0">
              <a:schemeClr val="bg2"/>
            </a:outerShdw>
          </a:effectLst>
        </p:spPr>
        <p:txBody>
          <a:bodyPr lIns="80786" tIns="40392" rIns="80786" bIns="40392">
            <a:spAutoFit/>
          </a:bodyPr>
          <a:lstStyle/>
          <a:p>
            <a:pPr defTabSz="850900">
              <a:lnSpc>
                <a:spcPct val="90000"/>
              </a:lnSpc>
              <a:defRPr/>
            </a:pPr>
            <a:r>
              <a:rPr lang="zh-CN" altLang="en-US" b="0" dirty="0">
                <a:solidFill>
                  <a:schemeClr val="tx1"/>
                </a:solidFill>
                <a:effectLst>
                  <a:outerShdw blurRad="38100" dist="38100" dir="2700000" algn="tl">
                    <a:srgbClr val="000000">
                      <a:alpha val="43137"/>
                    </a:srgbClr>
                  </a:outerShdw>
                </a:effectLst>
              </a:rPr>
              <a:t>部署</a:t>
            </a:r>
            <a:endParaRPr lang="en-US" altLang="zh-CN" b="0" dirty="0">
              <a:solidFill>
                <a:schemeClr val="tx1"/>
              </a:solidFill>
              <a:effectLst>
                <a:outerShdw blurRad="38100" dist="38100" dir="2700000" algn="tl">
                  <a:srgbClr val="000000">
                    <a:alpha val="43137"/>
                  </a:srgbClr>
                </a:outerShdw>
              </a:effectLst>
            </a:endParaRPr>
          </a:p>
        </p:txBody>
      </p:sp>
      <p:sp>
        <p:nvSpPr>
          <p:cNvPr id="74762" name="Line 11">
            <a:extLst>
              <a:ext uri="{FF2B5EF4-FFF2-40B4-BE49-F238E27FC236}">
                <a16:creationId xmlns:a16="http://schemas.microsoft.com/office/drawing/2014/main" id="{4A242AA1-B615-A14A-8B3B-DE000B397FF1}"/>
              </a:ext>
            </a:extLst>
          </p:cNvPr>
          <p:cNvSpPr>
            <a:spLocks noChangeShapeType="1"/>
          </p:cNvSpPr>
          <p:nvPr/>
        </p:nvSpPr>
        <p:spPr bwMode="invGray">
          <a:xfrm>
            <a:off x="206375" y="2171700"/>
            <a:ext cx="7754938" cy="0"/>
          </a:xfrm>
          <a:prstGeom prst="line">
            <a:avLst/>
          </a:prstGeom>
          <a:noFill/>
          <a:ln w="12700">
            <a:solidFill>
              <a:srgbClr val="4D4D4D"/>
            </a:solidFill>
            <a:round/>
            <a:headEnd/>
            <a:tailEnd/>
          </a:ln>
          <a:extLst>
            <a:ext uri="{909E8E84-426E-40DD-AFC4-6F175D3DCCD1}">
              <a14:hiddenFill xmlns:a14="http://schemas.microsoft.com/office/drawing/2010/main">
                <a:noFill/>
              </a14:hiddenFill>
            </a:ext>
          </a:extLst>
        </p:spPr>
        <p:txBody>
          <a:bodyPr tIns="91440" bIns="91440" anchor="ctr"/>
          <a:lstStyle/>
          <a:p>
            <a:endParaRPr lang="zh-CN" altLang="en-US"/>
          </a:p>
        </p:txBody>
      </p:sp>
      <p:sp>
        <p:nvSpPr>
          <p:cNvPr id="74763" name="Line 12">
            <a:extLst>
              <a:ext uri="{FF2B5EF4-FFF2-40B4-BE49-F238E27FC236}">
                <a16:creationId xmlns:a16="http://schemas.microsoft.com/office/drawing/2014/main" id="{4ABA6AF3-C516-634C-A0E7-05B8CF8251AA}"/>
              </a:ext>
            </a:extLst>
          </p:cNvPr>
          <p:cNvSpPr>
            <a:spLocks noChangeShapeType="1"/>
          </p:cNvSpPr>
          <p:nvPr/>
        </p:nvSpPr>
        <p:spPr bwMode="invGray">
          <a:xfrm>
            <a:off x="215900" y="3124200"/>
            <a:ext cx="7750175" cy="0"/>
          </a:xfrm>
          <a:prstGeom prst="line">
            <a:avLst/>
          </a:prstGeom>
          <a:noFill/>
          <a:ln w="12700">
            <a:solidFill>
              <a:srgbClr val="4D4D4D"/>
            </a:solidFill>
            <a:round/>
            <a:headEnd/>
            <a:tailEnd/>
          </a:ln>
          <a:extLst>
            <a:ext uri="{909E8E84-426E-40DD-AFC4-6F175D3DCCD1}">
              <a14:hiddenFill xmlns:a14="http://schemas.microsoft.com/office/drawing/2010/main">
                <a:noFill/>
              </a14:hiddenFill>
            </a:ext>
          </a:extLst>
        </p:spPr>
        <p:txBody>
          <a:bodyPr tIns="91440" bIns="91440" anchor="ctr"/>
          <a:lstStyle/>
          <a:p>
            <a:endParaRPr lang="zh-CN" altLang="en-US"/>
          </a:p>
        </p:txBody>
      </p:sp>
      <p:sp>
        <p:nvSpPr>
          <p:cNvPr id="74764" name="Line 13">
            <a:extLst>
              <a:ext uri="{FF2B5EF4-FFF2-40B4-BE49-F238E27FC236}">
                <a16:creationId xmlns:a16="http://schemas.microsoft.com/office/drawing/2014/main" id="{B821EA36-7F68-C048-88D6-488E40E688D5}"/>
              </a:ext>
            </a:extLst>
          </p:cNvPr>
          <p:cNvSpPr>
            <a:spLocks noChangeShapeType="1"/>
          </p:cNvSpPr>
          <p:nvPr/>
        </p:nvSpPr>
        <p:spPr bwMode="invGray">
          <a:xfrm>
            <a:off x="201613" y="4138613"/>
            <a:ext cx="7759700" cy="0"/>
          </a:xfrm>
          <a:prstGeom prst="line">
            <a:avLst/>
          </a:prstGeom>
          <a:noFill/>
          <a:ln w="12700">
            <a:solidFill>
              <a:srgbClr val="4D4D4D"/>
            </a:solidFill>
            <a:round/>
            <a:headEnd/>
            <a:tailEnd/>
          </a:ln>
          <a:extLst>
            <a:ext uri="{909E8E84-426E-40DD-AFC4-6F175D3DCCD1}">
              <a14:hiddenFill xmlns:a14="http://schemas.microsoft.com/office/drawing/2010/main">
                <a:noFill/>
              </a14:hiddenFill>
            </a:ext>
          </a:extLst>
        </p:spPr>
        <p:txBody>
          <a:bodyPr tIns="91440" bIns="91440" anchor="ctr"/>
          <a:lstStyle/>
          <a:p>
            <a:endParaRPr lang="zh-CN" altLang="en-US"/>
          </a:p>
        </p:txBody>
      </p:sp>
      <p:sp>
        <p:nvSpPr>
          <p:cNvPr id="74765" name="Line 14">
            <a:extLst>
              <a:ext uri="{FF2B5EF4-FFF2-40B4-BE49-F238E27FC236}">
                <a16:creationId xmlns:a16="http://schemas.microsoft.com/office/drawing/2014/main" id="{F9590779-93B3-4243-9EEB-8562FDE0A435}"/>
              </a:ext>
            </a:extLst>
          </p:cNvPr>
          <p:cNvSpPr>
            <a:spLocks noChangeShapeType="1"/>
          </p:cNvSpPr>
          <p:nvPr/>
        </p:nvSpPr>
        <p:spPr bwMode="invGray">
          <a:xfrm>
            <a:off x="211138" y="5133975"/>
            <a:ext cx="7750175" cy="0"/>
          </a:xfrm>
          <a:prstGeom prst="line">
            <a:avLst/>
          </a:prstGeom>
          <a:noFill/>
          <a:ln w="12700">
            <a:solidFill>
              <a:srgbClr val="4D4D4D"/>
            </a:solidFill>
            <a:round/>
            <a:headEnd/>
            <a:tailEnd/>
          </a:ln>
          <a:extLst>
            <a:ext uri="{909E8E84-426E-40DD-AFC4-6F175D3DCCD1}">
              <a14:hiddenFill xmlns:a14="http://schemas.microsoft.com/office/drawing/2010/main">
                <a:noFill/>
              </a14:hiddenFill>
            </a:ext>
          </a:extLst>
        </p:spPr>
        <p:txBody>
          <a:bodyPr tIns="91440" bIns="91440" anchor="ctr"/>
          <a:lstStyle/>
          <a:p>
            <a:endParaRPr lang="zh-CN" altLang="en-US"/>
          </a:p>
        </p:txBody>
      </p:sp>
      <p:sp>
        <p:nvSpPr>
          <p:cNvPr id="74766" name="Line 15">
            <a:extLst>
              <a:ext uri="{FF2B5EF4-FFF2-40B4-BE49-F238E27FC236}">
                <a16:creationId xmlns:a16="http://schemas.microsoft.com/office/drawing/2014/main" id="{D3A7C020-110B-A94D-B748-37064887BB35}"/>
              </a:ext>
            </a:extLst>
          </p:cNvPr>
          <p:cNvSpPr>
            <a:spLocks noChangeShapeType="1"/>
          </p:cNvSpPr>
          <p:nvPr/>
        </p:nvSpPr>
        <p:spPr bwMode="invGray">
          <a:xfrm>
            <a:off x="1371600" y="762000"/>
            <a:ext cx="0" cy="5127625"/>
          </a:xfrm>
          <a:prstGeom prst="line">
            <a:avLst/>
          </a:prstGeom>
          <a:noFill/>
          <a:ln w="12700">
            <a:solidFill>
              <a:srgbClr val="4D4D4D"/>
            </a:solidFill>
            <a:round/>
            <a:headEnd/>
            <a:tailEnd/>
          </a:ln>
          <a:extLst>
            <a:ext uri="{909E8E84-426E-40DD-AFC4-6F175D3DCCD1}">
              <a14:hiddenFill xmlns:a14="http://schemas.microsoft.com/office/drawing/2010/main">
                <a:noFill/>
              </a14:hiddenFill>
            </a:ext>
          </a:extLst>
        </p:spPr>
        <p:txBody>
          <a:bodyPr tIns="91440" bIns="91440" anchor="ctr">
            <a:spAutoFit/>
          </a:bodyPr>
          <a:lstStyle/>
          <a:p>
            <a:endParaRPr lang="zh-CN" altLang="en-US"/>
          </a:p>
        </p:txBody>
      </p:sp>
      <p:sp>
        <p:nvSpPr>
          <p:cNvPr id="74767" name="Line 16">
            <a:extLst>
              <a:ext uri="{FF2B5EF4-FFF2-40B4-BE49-F238E27FC236}">
                <a16:creationId xmlns:a16="http://schemas.microsoft.com/office/drawing/2014/main" id="{FD1F78DA-5EFA-A94E-BF74-A4D3674E598F}"/>
              </a:ext>
            </a:extLst>
          </p:cNvPr>
          <p:cNvSpPr>
            <a:spLocks noChangeShapeType="1"/>
          </p:cNvSpPr>
          <p:nvPr/>
        </p:nvSpPr>
        <p:spPr bwMode="invGray">
          <a:xfrm>
            <a:off x="201613" y="1309688"/>
            <a:ext cx="7759700" cy="0"/>
          </a:xfrm>
          <a:prstGeom prst="line">
            <a:avLst/>
          </a:prstGeom>
          <a:noFill/>
          <a:ln w="12700">
            <a:solidFill>
              <a:srgbClr val="4D4D4D"/>
            </a:solidFill>
            <a:round/>
            <a:headEnd/>
            <a:tailEnd/>
          </a:ln>
          <a:extLst>
            <a:ext uri="{909E8E84-426E-40DD-AFC4-6F175D3DCCD1}">
              <a14:hiddenFill xmlns:a14="http://schemas.microsoft.com/office/drawing/2010/main">
                <a:noFill/>
              </a14:hiddenFill>
            </a:ext>
          </a:extLst>
        </p:spPr>
        <p:txBody>
          <a:bodyPr tIns="91440" bIns="91440" anchor="ctr"/>
          <a:lstStyle/>
          <a:p>
            <a:endParaRPr lang="zh-CN" altLang="en-US"/>
          </a:p>
        </p:txBody>
      </p:sp>
      <p:sp>
        <p:nvSpPr>
          <p:cNvPr id="68624" name="Rectangle 17">
            <a:extLst>
              <a:ext uri="{FF2B5EF4-FFF2-40B4-BE49-F238E27FC236}">
                <a16:creationId xmlns:a16="http://schemas.microsoft.com/office/drawing/2014/main" id="{CBC00B4A-363A-5C48-9729-40647B2E7396}"/>
              </a:ext>
            </a:extLst>
          </p:cNvPr>
          <p:cNvSpPr>
            <a:spLocks noChangeAspect="1" noChangeArrowheads="1"/>
          </p:cNvSpPr>
          <p:nvPr/>
        </p:nvSpPr>
        <p:spPr bwMode="auto">
          <a:xfrm>
            <a:off x="1905000" y="838200"/>
            <a:ext cx="1550988" cy="330200"/>
          </a:xfrm>
          <a:prstGeom prst="rect">
            <a:avLst/>
          </a:prstGeom>
          <a:noFill/>
          <a:ln w="9525">
            <a:noFill/>
            <a:miter lim="800000"/>
            <a:headEnd/>
            <a:tailEnd/>
          </a:ln>
          <a:effectLst>
            <a:outerShdw dist="35921" dir="2700000" algn="ctr" rotWithShape="0">
              <a:schemeClr val="bg2"/>
            </a:outerShdw>
          </a:effectLst>
        </p:spPr>
        <p:txBody>
          <a:bodyPr lIns="80786" tIns="40392" rIns="80786" bIns="40392">
            <a:spAutoFit/>
          </a:bodyPr>
          <a:lstStyle/>
          <a:p>
            <a:pPr defTabSz="850900">
              <a:lnSpc>
                <a:spcPct val="90000"/>
              </a:lnSpc>
              <a:defRPr/>
            </a:pPr>
            <a:r>
              <a:rPr lang="zh-CN" altLang="en-US" b="0">
                <a:solidFill>
                  <a:schemeClr val="bg1"/>
                </a:solidFill>
              </a:rPr>
              <a:t>迭代</a:t>
            </a:r>
            <a:r>
              <a:rPr lang="en-US" altLang="zh-CN" b="0">
                <a:solidFill>
                  <a:schemeClr val="bg1"/>
                </a:solidFill>
              </a:rPr>
              <a:t> 1</a:t>
            </a:r>
          </a:p>
        </p:txBody>
      </p:sp>
      <p:sp>
        <p:nvSpPr>
          <p:cNvPr id="74769" name="Rectangle 19">
            <a:extLst>
              <a:ext uri="{FF2B5EF4-FFF2-40B4-BE49-F238E27FC236}">
                <a16:creationId xmlns:a16="http://schemas.microsoft.com/office/drawing/2014/main" id="{F857EFD0-4E65-D14B-A4EC-8A8C59CCC530}"/>
              </a:ext>
            </a:extLst>
          </p:cNvPr>
          <p:cNvSpPr>
            <a:spLocks noChangeArrowheads="1"/>
          </p:cNvSpPr>
          <p:nvPr/>
        </p:nvSpPr>
        <p:spPr bwMode="auto">
          <a:xfrm>
            <a:off x="3167063" y="5456238"/>
            <a:ext cx="119062" cy="323850"/>
          </a:xfrm>
          <a:prstGeom prst="rect">
            <a:avLst/>
          </a:prstGeom>
          <a:solidFill>
            <a:schemeClr val="accent2"/>
          </a:solidFill>
          <a:ln>
            <a:noFill/>
          </a:ln>
          <a:extLst>
            <a:ext uri="{91240B29-F687-4F45-9708-019B960494DF}">
              <a14:hiddenLine xmlns:a14="http://schemas.microsoft.com/office/drawing/2010/main" w="12700" cap="rnd">
                <a:solidFill>
                  <a:srgbClr val="000000"/>
                </a:solidFill>
                <a:miter lim="800000"/>
                <a:headEnd type="none" w="sm" len="sm"/>
                <a:tailEnd type="none" w="sm" len="sm"/>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74770" name="Group 20">
            <a:extLst>
              <a:ext uri="{FF2B5EF4-FFF2-40B4-BE49-F238E27FC236}">
                <a16:creationId xmlns:a16="http://schemas.microsoft.com/office/drawing/2014/main" id="{D8218E55-8325-BE47-BB55-F4B47ED81422}"/>
              </a:ext>
            </a:extLst>
          </p:cNvPr>
          <p:cNvGrpSpPr>
            <a:grpSpLocks/>
          </p:cNvGrpSpPr>
          <p:nvPr/>
        </p:nvGrpSpPr>
        <p:grpSpPr bwMode="auto">
          <a:xfrm>
            <a:off x="2951163" y="4491038"/>
            <a:ext cx="238125" cy="323850"/>
            <a:chOff x="2693" y="2900"/>
            <a:chExt cx="150" cy="204"/>
          </a:xfrm>
        </p:grpSpPr>
        <p:sp>
          <p:nvSpPr>
            <p:cNvPr id="74846" name="Rectangle 21">
              <a:extLst>
                <a:ext uri="{FF2B5EF4-FFF2-40B4-BE49-F238E27FC236}">
                  <a16:creationId xmlns:a16="http://schemas.microsoft.com/office/drawing/2014/main" id="{B7101815-D833-0E47-89CD-5F893EB1EBA1}"/>
                </a:ext>
              </a:extLst>
            </p:cNvPr>
            <p:cNvSpPr>
              <a:spLocks noChangeArrowheads="1"/>
            </p:cNvSpPr>
            <p:nvPr/>
          </p:nvSpPr>
          <p:spPr bwMode="auto">
            <a:xfrm>
              <a:off x="2693" y="2900"/>
              <a:ext cx="75" cy="204"/>
            </a:xfrm>
            <a:prstGeom prst="rect">
              <a:avLst/>
            </a:prstGeom>
            <a:solidFill>
              <a:srgbClr val="FFFF99"/>
            </a:solidFill>
            <a:ln>
              <a:noFill/>
            </a:ln>
            <a:extLst>
              <a:ext uri="{91240B29-F687-4F45-9708-019B960494DF}">
                <a14:hiddenLine xmlns:a14="http://schemas.microsoft.com/office/drawing/2010/main" w="12700" cap="rnd">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4847" name="Rectangle 22">
              <a:extLst>
                <a:ext uri="{FF2B5EF4-FFF2-40B4-BE49-F238E27FC236}">
                  <a16:creationId xmlns:a16="http://schemas.microsoft.com/office/drawing/2014/main" id="{1C0E6009-D0E2-3940-A3AB-BDE5D5CAB146}"/>
                </a:ext>
              </a:extLst>
            </p:cNvPr>
            <p:cNvSpPr>
              <a:spLocks noChangeArrowheads="1"/>
            </p:cNvSpPr>
            <p:nvPr/>
          </p:nvSpPr>
          <p:spPr bwMode="auto">
            <a:xfrm>
              <a:off x="2768" y="2900"/>
              <a:ext cx="75" cy="204"/>
            </a:xfrm>
            <a:prstGeom prst="rect">
              <a:avLst/>
            </a:prstGeom>
            <a:solidFill>
              <a:srgbClr val="FFFF99"/>
            </a:solidFill>
            <a:ln>
              <a:noFill/>
            </a:ln>
            <a:extLst>
              <a:ext uri="{91240B29-F687-4F45-9708-019B960494DF}">
                <a14:hiddenLine xmlns:a14="http://schemas.microsoft.com/office/drawing/2010/main" w="12700" cap="rnd">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74771" name="Group 23">
            <a:extLst>
              <a:ext uri="{FF2B5EF4-FFF2-40B4-BE49-F238E27FC236}">
                <a16:creationId xmlns:a16="http://schemas.microsoft.com/office/drawing/2014/main" id="{E69C214B-038C-3C42-B205-D578870A4025}"/>
              </a:ext>
            </a:extLst>
          </p:cNvPr>
          <p:cNvGrpSpPr>
            <a:grpSpLocks/>
          </p:cNvGrpSpPr>
          <p:nvPr/>
        </p:nvGrpSpPr>
        <p:grpSpPr bwMode="auto">
          <a:xfrm>
            <a:off x="2620963" y="3460750"/>
            <a:ext cx="357187" cy="323850"/>
            <a:chOff x="2318" y="2936"/>
            <a:chExt cx="225" cy="204"/>
          </a:xfrm>
        </p:grpSpPr>
        <p:sp>
          <p:nvSpPr>
            <p:cNvPr id="74843" name="Rectangle 24">
              <a:extLst>
                <a:ext uri="{FF2B5EF4-FFF2-40B4-BE49-F238E27FC236}">
                  <a16:creationId xmlns:a16="http://schemas.microsoft.com/office/drawing/2014/main" id="{A0C45CA8-3C8A-B74A-9358-D4EF5828075D}"/>
                </a:ext>
              </a:extLst>
            </p:cNvPr>
            <p:cNvSpPr>
              <a:spLocks noChangeArrowheads="1"/>
            </p:cNvSpPr>
            <p:nvPr/>
          </p:nvSpPr>
          <p:spPr bwMode="auto">
            <a:xfrm>
              <a:off x="2318" y="2936"/>
              <a:ext cx="75" cy="204"/>
            </a:xfrm>
            <a:prstGeom prst="rect">
              <a:avLst/>
            </a:prstGeom>
            <a:solidFill>
              <a:schemeClr val="accent1"/>
            </a:solidFill>
            <a:ln>
              <a:noFill/>
            </a:ln>
            <a:extLst>
              <a:ext uri="{91240B29-F687-4F45-9708-019B960494DF}">
                <a14:hiddenLine xmlns:a14="http://schemas.microsoft.com/office/drawing/2010/main" w="12700" cap="rnd">
                  <a:solidFill>
                    <a:srgbClr val="000000"/>
                  </a:solidFill>
                  <a:miter lim="800000"/>
                  <a:headEnd type="none" w="sm" len="sm"/>
                  <a:tailEnd type="none" w="sm" len="sm"/>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4844" name="Rectangle 25">
              <a:extLst>
                <a:ext uri="{FF2B5EF4-FFF2-40B4-BE49-F238E27FC236}">
                  <a16:creationId xmlns:a16="http://schemas.microsoft.com/office/drawing/2014/main" id="{75AC2E38-3D4F-5240-A0D7-C3DCD0B3CD86}"/>
                </a:ext>
              </a:extLst>
            </p:cNvPr>
            <p:cNvSpPr>
              <a:spLocks noChangeArrowheads="1"/>
            </p:cNvSpPr>
            <p:nvPr/>
          </p:nvSpPr>
          <p:spPr bwMode="auto">
            <a:xfrm>
              <a:off x="2393" y="2936"/>
              <a:ext cx="75" cy="204"/>
            </a:xfrm>
            <a:prstGeom prst="rect">
              <a:avLst/>
            </a:prstGeom>
            <a:solidFill>
              <a:schemeClr val="accent1"/>
            </a:solidFill>
            <a:ln>
              <a:noFill/>
            </a:ln>
            <a:extLst>
              <a:ext uri="{91240B29-F687-4F45-9708-019B960494DF}">
                <a14:hiddenLine xmlns:a14="http://schemas.microsoft.com/office/drawing/2010/main" w="12700" cap="rnd">
                  <a:solidFill>
                    <a:srgbClr val="000000"/>
                  </a:solidFill>
                  <a:miter lim="800000"/>
                  <a:headEnd type="none" w="sm" len="sm"/>
                  <a:tailEnd type="none" w="sm" len="sm"/>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4845" name="Rectangle 26">
              <a:extLst>
                <a:ext uri="{FF2B5EF4-FFF2-40B4-BE49-F238E27FC236}">
                  <a16:creationId xmlns:a16="http://schemas.microsoft.com/office/drawing/2014/main" id="{B4827101-F561-9D43-88A0-7B71CE368101}"/>
                </a:ext>
              </a:extLst>
            </p:cNvPr>
            <p:cNvSpPr>
              <a:spLocks noChangeArrowheads="1"/>
            </p:cNvSpPr>
            <p:nvPr/>
          </p:nvSpPr>
          <p:spPr bwMode="auto">
            <a:xfrm>
              <a:off x="2468" y="2936"/>
              <a:ext cx="75" cy="204"/>
            </a:xfrm>
            <a:prstGeom prst="rect">
              <a:avLst/>
            </a:prstGeom>
            <a:solidFill>
              <a:schemeClr val="accent1"/>
            </a:solidFill>
            <a:ln>
              <a:noFill/>
            </a:ln>
            <a:extLst>
              <a:ext uri="{91240B29-F687-4F45-9708-019B960494DF}">
                <a14:hiddenLine xmlns:a14="http://schemas.microsoft.com/office/drawing/2010/main" w="12700" cap="rnd">
                  <a:solidFill>
                    <a:srgbClr val="000000"/>
                  </a:solidFill>
                  <a:miter lim="800000"/>
                  <a:headEnd type="none" w="sm" len="sm"/>
                  <a:tailEnd type="none" w="sm" len="sm"/>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74772" name="Group 27">
            <a:extLst>
              <a:ext uri="{FF2B5EF4-FFF2-40B4-BE49-F238E27FC236}">
                <a16:creationId xmlns:a16="http://schemas.microsoft.com/office/drawing/2014/main" id="{F03F79DA-E2FA-3F4D-9CDD-8222B10F46B5}"/>
              </a:ext>
            </a:extLst>
          </p:cNvPr>
          <p:cNvGrpSpPr>
            <a:grpSpLocks/>
          </p:cNvGrpSpPr>
          <p:nvPr/>
        </p:nvGrpSpPr>
        <p:grpSpPr bwMode="auto">
          <a:xfrm>
            <a:off x="2170113" y="2498725"/>
            <a:ext cx="476250" cy="323850"/>
            <a:chOff x="1667" y="2963"/>
            <a:chExt cx="300" cy="204"/>
          </a:xfrm>
        </p:grpSpPr>
        <p:sp>
          <p:nvSpPr>
            <p:cNvPr id="74839" name="Rectangle 28">
              <a:extLst>
                <a:ext uri="{FF2B5EF4-FFF2-40B4-BE49-F238E27FC236}">
                  <a16:creationId xmlns:a16="http://schemas.microsoft.com/office/drawing/2014/main" id="{19311706-327A-0942-8209-44A4D9DBA2A1}"/>
                </a:ext>
              </a:extLst>
            </p:cNvPr>
            <p:cNvSpPr>
              <a:spLocks noChangeArrowheads="1"/>
            </p:cNvSpPr>
            <p:nvPr/>
          </p:nvSpPr>
          <p:spPr bwMode="auto">
            <a:xfrm>
              <a:off x="1667" y="2963"/>
              <a:ext cx="75" cy="204"/>
            </a:xfrm>
            <a:prstGeom prst="rect">
              <a:avLst/>
            </a:prstGeom>
            <a:solidFill>
              <a:srgbClr val="99CCFF"/>
            </a:solidFill>
            <a:ln>
              <a:noFill/>
            </a:ln>
            <a:extLst>
              <a:ext uri="{91240B29-F687-4F45-9708-019B960494DF}">
                <a14:hiddenLine xmlns:a14="http://schemas.microsoft.com/office/drawing/2010/main" w="12700" cap="rnd">
                  <a:solidFill>
                    <a:srgbClr val="000000"/>
                  </a:solidFill>
                  <a:miter lim="800000"/>
                  <a:headEnd type="none" w="sm" len="sm"/>
                  <a:tailEnd type="none" w="sm" len="sm"/>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4840" name="Rectangle 29">
              <a:extLst>
                <a:ext uri="{FF2B5EF4-FFF2-40B4-BE49-F238E27FC236}">
                  <a16:creationId xmlns:a16="http://schemas.microsoft.com/office/drawing/2014/main" id="{EFFE0347-30F3-F642-A40C-5B526028B8F0}"/>
                </a:ext>
              </a:extLst>
            </p:cNvPr>
            <p:cNvSpPr>
              <a:spLocks noChangeArrowheads="1"/>
            </p:cNvSpPr>
            <p:nvPr/>
          </p:nvSpPr>
          <p:spPr bwMode="auto">
            <a:xfrm>
              <a:off x="1742" y="2963"/>
              <a:ext cx="75" cy="204"/>
            </a:xfrm>
            <a:prstGeom prst="rect">
              <a:avLst/>
            </a:prstGeom>
            <a:solidFill>
              <a:srgbClr val="99CCFF"/>
            </a:solidFill>
            <a:ln>
              <a:noFill/>
            </a:ln>
            <a:extLst>
              <a:ext uri="{91240B29-F687-4F45-9708-019B960494DF}">
                <a14:hiddenLine xmlns:a14="http://schemas.microsoft.com/office/drawing/2010/main" w="12700" cap="rnd">
                  <a:solidFill>
                    <a:srgbClr val="000000"/>
                  </a:solidFill>
                  <a:miter lim="800000"/>
                  <a:headEnd type="none" w="sm" len="sm"/>
                  <a:tailEnd type="none" w="sm" len="sm"/>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4841" name="Rectangle 30">
              <a:extLst>
                <a:ext uri="{FF2B5EF4-FFF2-40B4-BE49-F238E27FC236}">
                  <a16:creationId xmlns:a16="http://schemas.microsoft.com/office/drawing/2014/main" id="{01E64305-FFF8-A246-B495-9ECDC222AE23}"/>
                </a:ext>
              </a:extLst>
            </p:cNvPr>
            <p:cNvSpPr>
              <a:spLocks noChangeArrowheads="1"/>
            </p:cNvSpPr>
            <p:nvPr/>
          </p:nvSpPr>
          <p:spPr bwMode="auto">
            <a:xfrm>
              <a:off x="1817" y="2963"/>
              <a:ext cx="75" cy="204"/>
            </a:xfrm>
            <a:prstGeom prst="rect">
              <a:avLst/>
            </a:prstGeom>
            <a:solidFill>
              <a:srgbClr val="99CCFF"/>
            </a:solidFill>
            <a:ln>
              <a:noFill/>
            </a:ln>
            <a:extLst>
              <a:ext uri="{91240B29-F687-4F45-9708-019B960494DF}">
                <a14:hiddenLine xmlns:a14="http://schemas.microsoft.com/office/drawing/2010/main" w="12700" cap="rnd">
                  <a:solidFill>
                    <a:srgbClr val="000000"/>
                  </a:solidFill>
                  <a:miter lim="800000"/>
                  <a:headEnd type="none" w="sm" len="sm"/>
                  <a:tailEnd type="none" w="sm" len="sm"/>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4842" name="Rectangle 31">
              <a:extLst>
                <a:ext uri="{FF2B5EF4-FFF2-40B4-BE49-F238E27FC236}">
                  <a16:creationId xmlns:a16="http://schemas.microsoft.com/office/drawing/2014/main" id="{B2782325-D087-CF44-B582-23C95759F397}"/>
                </a:ext>
              </a:extLst>
            </p:cNvPr>
            <p:cNvSpPr>
              <a:spLocks noChangeArrowheads="1"/>
            </p:cNvSpPr>
            <p:nvPr/>
          </p:nvSpPr>
          <p:spPr bwMode="auto">
            <a:xfrm>
              <a:off x="1892" y="2963"/>
              <a:ext cx="75" cy="204"/>
            </a:xfrm>
            <a:prstGeom prst="rect">
              <a:avLst/>
            </a:prstGeom>
            <a:solidFill>
              <a:srgbClr val="99CCFF"/>
            </a:solidFill>
            <a:ln>
              <a:noFill/>
            </a:ln>
            <a:extLst>
              <a:ext uri="{91240B29-F687-4F45-9708-019B960494DF}">
                <a14:hiddenLine xmlns:a14="http://schemas.microsoft.com/office/drawing/2010/main" w="12700" cap="rnd">
                  <a:solidFill>
                    <a:srgbClr val="000000"/>
                  </a:solidFill>
                  <a:miter lim="800000"/>
                  <a:headEnd type="none" w="sm" len="sm"/>
                  <a:tailEnd type="none" w="sm" len="sm"/>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74773" name="Group 32">
            <a:extLst>
              <a:ext uri="{FF2B5EF4-FFF2-40B4-BE49-F238E27FC236}">
                <a16:creationId xmlns:a16="http://schemas.microsoft.com/office/drawing/2014/main" id="{876877A5-B8C9-0B4F-99C2-AE3C5C8C6ABA}"/>
              </a:ext>
            </a:extLst>
          </p:cNvPr>
          <p:cNvGrpSpPr>
            <a:grpSpLocks/>
          </p:cNvGrpSpPr>
          <p:nvPr/>
        </p:nvGrpSpPr>
        <p:grpSpPr bwMode="auto">
          <a:xfrm>
            <a:off x="1597025" y="1539875"/>
            <a:ext cx="595313" cy="323850"/>
            <a:chOff x="3164" y="2861"/>
            <a:chExt cx="375" cy="204"/>
          </a:xfrm>
        </p:grpSpPr>
        <p:sp>
          <p:nvSpPr>
            <p:cNvPr id="74834" name="Rectangle 33">
              <a:extLst>
                <a:ext uri="{FF2B5EF4-FFF2-40B4-BE49-F238E27FC236}">
                  <a16:creationId xmlns:a16="http://schemas.microsoft.com/office/drawing/2014/main" id="{3B8B8242-CE1C-2D4F-86C9-F54A5624F493}"/>
                </a:ext>
              </a:extLst>
            </p:cNvPr>
            <p:cNvSpPr>
              <a:spLocks noChangeArrowheads="1"/>
            </p:cNvSpPr>
            <p:nvPr/>
          </p:nvSpPr>
          <p:spPr bwMode="auto">
            <a:xfrm>
              <a:off x="3164" y="2861"/>
              <a:ext cx="75" cy="204"/>
            </a:xfrm>
            <a:prstGeom prst="rect">
              <a:avLst/>
            </a:prstGeom>
            <a:solidFill>
              <a:srgbClr val="006666"/>
            </a:solidFill>
            <a:ln>
              <a:noFill/>
            </a:ln>
            <a:extLst>
              <a:ext uri="{91240B29-F687-4F45-9708-019B960494DF}">
                <a14:hiddenLine xmlns:a14="http://schemas.microsoft.com/office/drawing/2010/main" w="9525" cap="rnd">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4835" name="Rectangle 34">
              <a:extLst>
                <a:ext uri="{FF2B5EF4-FFF2-40B4-BE49-F238E27FC236}">
                  <a16:creationId xmlns:a16="http://schemas.microsoft.com/office/drawing/2014/main" id="{DED433B1-B8D2-204D-B63D-04060338D71F}"/>
                </a:ext>
              </a:extLst>
            </p:cNvPr>
            <p:cNvSpPr>
              <a:spLocks noChangeArrowheads="1"/>
            </p:cNvSpPr>
            <p:nvPr/>
          </p:nvSpPr>
          <p:spPr bwMode="auto">
            <a:xfrm>
              <a:off x="3239" y="2861"/>
              <a:ext cx="75" cy="204"/>
            </a:xfrm>
            <a:prstGeom prst="rect">
              <a:avLst/>
            </a:prstGeom>
            <a:solidFill>
              <a:srgbClr val="006666"/>
            </a:solidFill>
            <a:ln>
              <a:noFill/>
            </a:ln>
            <a:extLst>
              <a:ext uri="{91240B29-F687-4F45-9708-019B960494DF}">
                <a14:hiddenLine xmlns:a14="http://schemas.microsoft.com/office/drawing/2010/main" w="9525" cap="rnd">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4836" name="Rectangle 35">
              <a:extLst>
                <a:ext uri="{FF2B5EF4-FFF2-40B4-BE49-F238E27FC236}">
                  <a16:creationId xmlns:a16="http://schemas.microsoft.com/office/drawing/2014/main" id="{E50B7917-5E51-F74E-8833-938D7AACBF75}"/>
                </a:ext>
              </a:extLst>
            </p:cNvPr>
            <p:cNvSpPr>
              <a:spLocks noChangeArrowheads="1"/>
            </p:cNvSpPr>
            <p:nvPr/>
          </p:nvSpPr>
          <p:spPr bwMode="auto">
            <a:xfrm>
              <a:off x="3314" y="2861"/>
              <a:ext cx="75" cy="204"/>
            </a:xfrm>
            <a:prstGeom prst="rect">
              <a:avLst/>
            </a:prstGeom>
            <a:solidFill>
              <a:srgbClr val="006666"/>
            </a:solidFill>
            <a:ln>
              <a:noFill/>
            </a:ln>
            <a:extLst>
              <a:ext uri="{91240B29-F687-4F45-9708-019B960494DF}">
                <a14:hiddenLine xmlns:a14="http://schemas.microsoft.com/office/drawing/2010/main" w="9525" cap="rnd">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4837" name="Rectangle 36">
              <a:extLst>
                <a:ext uri="{FF2B5EF4-FFF2-40B4-BE49-F238E27FC236}">
                  <a16:creationId xmlns:a16="http://schemas.microsoft.com/office/drawing/2014/main" id="{8EE526FE-4714-E64B-BB0A-85D6089DA1CA}"/>
                </a:ext>
              </a:extLst>
            </p:cNvPr>
            <p:cNvSpPr>
              <a:spLocks noChangeArrowheads="1"/>
            </p:cNvSpPr>
            <p:nvPr/>
          </p:nvSpPr>
          <p:spPr bwMode="auto">
            <a:xfrm>
              <a:off x="3389" y="2861"/>
              <a:ext cx="75" cy="204"/>
            </a:xfrm>
            <a:prstGeom prst="rect">
              <a:avLst/>
            </a:prstGeom>
            <a:solidFill>
              <a:srgbClr val="006666"/>
            </a:solidFill>
            <a:ln>
              <a:noFill/>
            </a:ln>
            <a:extLst>
              <a:ext uri="{91240B29-F687-4F45-9708-019B960494DF}">
                <a14:hiddenLine xmlns:a14="http://schemas.microsoft.com/office/drawing/2010/main" w="9525" cap="rnd">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4838" name="Rectangle 37">
              <a:extLst>
                <a:ext uri="{FF2B5EF4-FFF2-40B4-BE49-F238E27FC236}">
                  <a16:creationId xmlns:a16="http://schemas.microsoft.com/office/drawing/2014/main" id="{3C6A9DF2-7B8A-7E42-BA67-4D808ADE2E76}"/>
                </a:ext>
              </a:extLst>
            </p:cNvPr>
            <p:cNvSpPr>
              <a:spLocks noChangeArrowheads="1"/>
            </p:cNvSpPr>
            <p:nvPr/>
          </p:nvSpPr>
          <p:spPr bwMode="auto">
            <a:xfrm>
              <a:off x="3464" y="2861"/>
              <a:ext cx="75" cy="204"/>
            </a:xfrm>
            <a:prstGeom prst="rect">
              <a:avLst/>
            </a:prstGeom>
            <a:solidFill>
              <a:srgbClr val="006666"/>
            </a:solidFill>
            <a:ln>
              <a:noFill/>
            </a:ln>
            <a:extLst>
              <a:ext uri="{91240B29-F687-4F45-9708-019B960494DF}">
                <a14:hiddenLine xmlns:a14="http://schemas.microsoft.com/office/drawing/2010/main" w="9525" cap="rnd">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sp>
        <p:nvSpPr>
          <p:cNvPr id="74774" name="Line 38">
            <a:extLst>
              <a:ext uri="{FF2B5EF4-FFF2-40B4-BE49-F238E27FC236}">
                <a16:creationId xmlns:a16="http://schemas.microsoft.com/office/drawing/2014/main" id="{3278FDBD-5422-DC42-B125-E825717FF24B}"/>
              </a:ext>
            </a:extLst>
          </p:cNvPr>
          <p:cNvSpPr>
            <a:spLocks noChangeShapeType="1"/>
          </p:cNvSpPr>
          <p:nvPr/>
        </p:nvSpPr>
        <p:spPr bwMode="invGray">
          <a:xfrm>
            <a:off x="2119313" y="1970088"/>
            <a:ext cx="161925" cy="45720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tIns="91440" bIns="91440" anchor="ctr"/>
          <a:lstStyle/>
          <a:p>
            <a:endParaRPr lang="zh-CN" altLang="en-US"/>
          </a:p>
        </p:txBody>
      </p:sp>
      <p:sp>
        <p:nvSpPr>
          <p:cNvPr id="74775" name="Line 39">
            <a:extLst>
              <a:ext uri="{FF2B5EF4-FFF2-40B4-BE49-F238E27FC236}">
                <a16:creationId xmlns:a16="http://schemas.microsoft.com/office/drawing/2014/main" id="{FEFB8F13-A3AE-1B4F-93FA-11764373F2D3}"/>
              </a:ext>
            </a:extLst>
          </p:cNvPr>
          <p:cNvSpPr>
            <a:spLocks noChangeShapeType="1"/>
          </p:cNvSpPr>
          <p:nvPr/>
        </p:nvSpPr>
        <p:spPr bwMode="invGray">
          <a:xfrm>
            <a:off x="2543175" y="2908300"/>
            <a:ext cx="161925" cy="45720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tIns="91440" bIns="91440" anchor="ctr"/>
          <a:lstStyle/>
          <a:p>
            <a:endParaRPr lang="zh-CN" altLang="en-US"/>
          </a:p>
        </p:txBody>
      </p:sp>
      <p:sp>
        <p:nvSpPr>
          <p:cNvPr id="74776" name="Line 40">
            <a:extLst>
              <a:ext uri="{FF2B5EF4-FFF2-40B4-BE49-F238E27FC236}">
                <a16:creationId xmlns:a16="http://schemas.microsoft.com/office/drawing/2014/main" id="{AE4BEDFB-36CA-7B4E-BE98-F2B3BBB7A6ED}"/>
              </a:ext>
            </a:extLst>
          </p:cNvPr>
          <p:cNvSpPr>
            <a:spLocks noChangeShapeType="1"/>
          </p:cNvSpPr>
          <p:nvPr/>
        </p:nvSpPr>
        <p:spPr bwMode="invGray">
          <a:xfrm>
            <a:off x="2886075" y="3937000"/>
            <a:ext cx="161925" cy="45720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tIns="91440" bIns="91440" anchor="ctr"/>
          <a:lstStyle/>
          <a:p>
            <a:endParaRPr lang="zh-CN" altLang="en-US"/>
          </a:p>
        </p:txBody>
      </p:sp>
      <p:sp>
        <p:nvSpPr>
          <p:cNvPr id="74777" name="Line 41">
            <a:extLst>
              <a:ext uri="{FF2B5EF4-FFF2-40B4-BE49-F238E27FC236}">
                <a16:creationId xmlns:a16="http://schemas.microsoft.com/office/drawing/2014/main" id="{C6B35E88-96BF-BF4E-9B10-2625C919801A}"/>
              </a:ext>
            </a:extLst>
          </p:cNvPr>
          <p:cNvSpPr>
            <a:spLocks noChangeShapeType="1"/>
          </p:cNvSpPr>
          <p:nvPr/>
        </p:nvSpPr>
        <p:spPr bwMode="invGray">
          <a:xfrm>
            <a:off x="3113088" y="4918075"/>
            <a:ext cx="87312" cy="45720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tIns="91440" bIns="91440" anchor="ctr"/>
          <a:lstStyle/>
          <a:p>
            <a:endParaRPr lang="zh-CN" altLang="en-US"/>
          </a:p>
        </p:txBody>
      </p:sp>
      <p:sp>
        <p:nvSpPr>
          <p:cNvPr id="74778" name="Line 42">
            <a:extLst>
              <a:ext uri="{FF2B5EF4-FFF2-40B4-BE49-F238E27FC236}">
                <a16:creationId xmlns:a16="http://schemas.microsoft.com/office/drawing/2014/main" id="{30F29C2A-8A4B-564E-9CB8-E2824EAB539E}"/>
              </a:ext>
            </a:extLst>
          </p:cNvPr>
          <p:cNvSpPr>
            <a:spLocks noChangeShapeType="1"/>
          </p:cNvSpPr>
          <p:nvPr/>
        </p:nvSpPr>
        <p:spPr bwMode="invGray">
          <a:xfrm>
            <a:off x="3567113" y="762000"/>
            <a:ext cx="0" cy="5137150"/>
          </a:xfrm>
          <a:prstGeom prst="line">
            <a:avLst/>
          </a:prstGeom>
          <a:noFill/>
          <a:ln w="12700">
            <a:solidFill>
              <a:srgbClr val="4D4D4D"/>
            </a:solidFill>
            <a:round/>
            <a:headEnd/>
            <a:tailEnd/>
          </a:ln>
          <a:extLst>
            <a:ext uri="{909E8E84-426E-40DD-AFC4-6F175D3DCCD1}">
              <a14:hiddenFill xmlns:a14="http://schemas.microsoft.com/office/drawing/2010/main">
                <a:noFill/>
              </a14:hiddenFill>
            </a:ext>
          </a:extLst>
        </p:spPr>
        <p:txBody>
          <a:bodyPr tIns="91440" bIns="91440" anchor="ctr">
            <a:spAutoFit/>
          </a:bodyPr>
          <a:lstStyle/>
          <a:p>
            <a:endParaRPr lang="zh-CN" altLang="en-US"/>
          </a:p>
        </p:txBody>
      </p:sp>
      <p:sp>
        <p:nvSpPr>
          <p:cNvPr id="68635" name="Rectangle 43">
            <a:extLst>
              <a:ext uri="{FF2B5EF4-FFF2-40B4-BE49-F238E27FC236}">
                <a16:creationId xmlns:a16="http://schemas.microsoft.com/office/drawing/2014/main" id="{BF5C4F11-CEE8-4C4B-B122-12FC74423B9D}"/>
              </a:ext>
            </a:extLst>
          </p:cNvPr>
          <p:cNvSpPr>
            <a:spLocks noChangeAspect="1" noChangeArrowheads="1"/>
          </p:cNvSpPr>
          <p:nvPr/>
        </p:nvSpPr>
        <p:spPr bwMode="auto">
          <a:xfrm>
            <a:off x="4100513" y="833438"/>
            <a:ext cx="1550987" cy="330200"/>
          </a:xfrm>
          <a:prstGeom prst="rect">
            <a:avLst/>
          </a:prstGeom>
          <a:noFill/>
          <a:ln w="9525">
            <a:noFill/>
            <a:miter lim="800000"/>
            <a:headEnd/>
            <a:tailEnd/>
          </a:ln>
          <a:effectLst>
            <a:outerShdw dist="35921" dir="2700000" algn="ctr" rotWithShape="0">
              <a:schemeClr val="bg2"/>
            </a:outerShdw>
          </a:effectLst>
        </p:spPr>
        <p:txBody>
          <a:bodyPr lIns="80786" tIns="40392" rIns="80786" bIns="40392">
            <a:spAutoFit/>
          </a:bodyPr>
          <a:lstStyle/>
          <a:p>
            <a:pPr defTabSz="850900">
              <a:lnSpc>
                <a:spcPct val="90000"/>
              </a:lnSpc>
              <a:defRPr/>
            </a:pPr>
            <a:r>
              <a:rPr lang="zh-CN" altLang="en-US" b="0">
                <a:solidFill>
                  <a:schemeClr val="bg1"/>
                </a:solidFill>
              </a:rPr>
              <a:t>迭代</a:t>
            </a:r>
            <a:r>
              <a:rPr lang="en-US" altLang="zh-CN" b="0">
                <a:solidFill>
                  <a:schemeClr val="bg1"/>
                </a:solidFill>
              </a:rPr>
              <a:t> 2</a:t>
            </a:r>
          </a:p>
        </p:txBody>
      </p:sp>
      <p:sp>
        <p:nvSpPr>
          <p:cNvPr id="74780" name="Line 44">
            <a:extLst>
              <a:ext uri="{FF2B5EF4-FFF2-40B4-BE49-F238E27FC236}">
                <a16:creationId xmlns:a16="http://schemas.microsoft.com/office/drawing/2014/main" id="{8736E5FE-4116-BB40-8EC5-D8039B44EDC0}"/>
              </a:ext>
            </a:extLst>
          </p:cNvPr>
          <p:cNvSpPr>
            <a:spLocks noChangeShapeType="1"/>
          </p:cNvSpPr>
          <p:nvPr/>
        </p:nvSpPr>
        <p:spPr bwMode="invGray">
          <a:xfrm>
            <a:off x="5762625" y="762000"/>
            <a:ext cx="0" cy="5132388"/>
          </a:xfrm>
          <a:prstGeom prst="line">
            <a:avLst/>
          </a:prstGeom>
          <a:noFill/>
          <a:ln w="12700">
            <a:solidFill>
              <a:srgbClr val="4D4D4D"/>
            </a:solidFill>
            <a:round/>
            <a:headEnd/>
            <a:tailEnd/>
          </a:ln>
          <a:extLst>
            <a:ext uri="{909E8E84-426E-40DD-AFC4-6F175D3DCCD1}">
              <a14:hiddenFill xmlns:a14="http://schemas.microsoft.com/office/drawing/2010/main">
                <a:noFill/>
              </a14:hiddenFill>
            </a:ext>
          </a:extLst>
        </p:spPr>
        <p:txBody>
          <a:bodyPr tIns="91440" bIns="91440" anchor="ctr">
            <a:spAutoFit/>
          </a:bodyPr>
          <a:lstStyle/>
          <a:p>
            <a:endParaRPr lang="zh-CN" altLang="en-US"/>
          </a:p>
        </p:txBody>
      </p:sp>
      <p:sp>
        <p:nvSpPr>
          <p:cNvPr id="68637" name="Rectangle 45">
            <a:extLst>
              <a:ext uri="{FF2B5EF4-FFF2-40B4-BE49-F238E27FC236}">
                <a16:creationId xmlns:a16="http://schemas.microsoft.com/office/drawing/2014/main" id="{0F03F33F-C8C8-D043-A533-95A31F882AF4}"/>
              </a:ext>
            </a:extLst>
          </p:cNvPr>
          <p:cNvSpPr>
            <a:spLocks noChangeAspect="1" noChangeArrowheads="1"/>
          </p:cNvSpPr>
          <p:nvPr/>
        </p:nvSpPr>
        <p:spPr bwMode="auto">
          <a:xfrm>
            <a:off x="6296025" y="842963"/>
            <a:ext cx="1550988" cy="330200"/>
          </a:xfrm>
          <a:prstGeom prst="rect">
            <a:avLst/>
          </a:prstGeom>
          <a:noFill/>
          <a:ln w="9525">
            <a:noFill/>
            <a:miter lim="800000"/>
            <a:headEnd/>
            <a:tailEnd/>
          </a:ln>
          <a:effectLst>
            <a:outerShdw dist="35921" dir="2700000" algn="ctr" rotWithShape="0">
              <a:schemeClr val="bg2"/>
            </a:outerShdw>
          </a:effectLst>
        </p:spPr>
        <p:txBody>
          <a:bodyPr lIns="80786" tIns="40392" rIns="80786" bIns="40392">
            <a:spAutoFit/>
          </a:bodyPr>
          <a:lstStyle/>
          <a:p>
            <a:pPr defTabSz="850900">
              <a:lnSpc>
                <a:spcPct val="90000"/>
              </a:lnSpc>
              <a:defRPr/>
            </a:pPr>
            <a:r>
              <a:rPr lang="zh-CN" altLang="en-US" b="0">
                <a:solidFill>
                  <a:schemeClr val="bg1"/>
                </a:solidFill>
              </a:rPr>
              <a:t>迭代</a:t>
            </a:r>
            <a:r>
              <a:rPr lang="en-US" altLang="zh-CN" b="0">
                <a:solidFill>
                  <a:schemeClr val="bg1"/>
                </a:solidFill>
              </a:rPr>
              <a:t> 3</a:t>
            </a:r>
          </a:p>
        </p:txBody>
      </p:sp>
      <p:sp>
        <p:nvSpPr>
          <p:cNvPr id="68638" name="Line 46">
            <a:extLst>
              <a:ext uri="{FF2B5EF4-FFF2-40B4-BE49-F238E27FC236}">
                <a16:creationId xmlns:a16="http://schemas.microsoft.com/office/drawing/2014/main" id="{287290C5-B506-0E43-BEC2-62E5106C6B0A}"/>
              </a:ext>
            </a:extLst>
          </p:cNvPr>
          <p:cNvSpPr>
            <a:spLocks noChangeShapeType="1"/>
          </p:cNvSpPr>
          <p:nvPr/>
        </p:nvSpPr>
        <p:spPr bwMode="invGray">
          <a:xfrm>
            <a:off x="7958138" y="685800"/>
            <a:ext cx="0" cy="5181600"/>
          </a:xfrm>
          <a:prstGeom prst="line">
            <a:avLst/>
          </a:prstGeom>
          <a:noFill/>
          <a:ln w="12700">
            <a:solidFill>
              <a:srgbClr val="4D4D4D"/>
            </a:solidFill>
            <a:round/>
            <a:headEnd/>
            <a:tailEnd/>
          </a:ln>
          <a:effectLst>
            <a:outerShdw dist="53882" dir="2700000" algn="ctr" rotWithShape="0">
              <a:schemeClr val="bg2"/>
            </a:outerShdw>
          </a:effectLst>
        </p:spPr>
        <p:txBody>
          <a:bodyPr tIns="91440" bIns="91440" anchor="ctr">
            <a:spAutoFit/>
          </a:bodyPr>
          <a:lstStyle/>
          <a:p>
            <a:pPr>
              <a:defRPr/>
            </a:pPr>
            <a:endParaRPr lang="zh-CN" altLang="en-US"/>
          </a:p>
        </p:txBody>
      </p:sp>
      <p:grpSp>
        <p:nvGrpSpPr>
          <p:cNvPr id="74783" name="Group 48">
            <a:extLst>
              <a:ext uri="{FF2B5EF4-FFF2-40B4-BE49-F238E27FC236}">
                <a16:creationId xmlns:a16="http://schemas.microsoft.com/office/drawing/2014/main" id="{3728050A-3AC6-8448-B335-40BA97A13D47}"/>
              </a:ext>
            </a:extLst>
          </p:cNvPr>
          <p:cNvGrpSpPr>
            <a:grpSpLocks/>
          </p:cNvGrpSpPr>
          <p:nvPr/>
        </p:nvGrpSpPr>
        <p:grpSpPr bwMode="auto">
          <a:xfrm>
            <a:off x="4387850" y="3463925"/>
            <a:ext cx="595313" cy="323850"/>
            <a:chOff x="3164" y="2861"/>
            <a:chExt cx="375" cy="204"/>
          </a:xfrm>
        </p:grpSpPr>
        <p:sp>
          <p:nvSpPr>
            <p:cNvPr id="74829" name="Rectangle 49">
              <a:extLst>
                <a:ext uri="{FF2B5EF4-FFF2-40B4-BE49-F238E27FC236}">
                  <a16:creationId xmlns:a16="http://schemas.microsoft.com/office/drawing/2014/main" id="{7995A97C-8CE6-4D42-88D3-43DC6D90955C}"/>
                </a:ext>
              </a:extLst>
            </p:cNvPr>
            <p:cNvSpPr>
              <a:spLocks noChangeArrowheads="1"/>
            </p:cNvSpPr>
            <p:nvPr/>
          </p:nvSpPr>
          <p:spPr bwMode="auto">
            <a:xfrm>
              <a:off x="3164" y="2861"/>
              <a:ext cx="75" cy="204"/>
            </a:xfrm>
            <a:prstGeom prst="rect">
              <a:avLst/>
            </a:prstGeom>
            <a:solidFill>
              <a:schemeClr val="accent1"/>
            </a:solidFill>
            <a:ln>
              <a:noFill/>
            </a:ln>
            <a:extLst>
              <a:ext uri="{91240B29-F687-4F45-9708-019B960494DF}">
                <a14:hiddenLine xmlns:a14="http://schemas.microsoft.com/office/drawing/2010/main" w="9525" cap="rnd">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4830" name="Rectangle 50">
              <a:extLst>
                <a:ext uri="{FF2B5EF4-FFF2-40B4-BE49-F238E27FC236}">
                  <a16:creationId xmlns:a16="http://schemas.microsoft.com/office/drawing/2014/main" id="{FB3F77D7-5119-474B-ACDA-344B427C8DFF}"/>
                </a:ext>
              </a:extLst>
            </p:cNvPr>
            <p:cNvSpPr>
              <a:spLocks noChangeArrowheads="1"/>
            </p:cNvSpPr>
            <p:nvPr/>
          </p:nvSpPr>
          <p:spPr bwMode="auto">
            <a:xfrm>
              <a:off x="3239" y="2861"/>
              <a:ext cx="75" cy="204"/>
            </a:xfrm>
            <a:prstGeom prst="rect">
              <a:avLst/>
            </a:prstGeom>
            <a:solidFill>
              <a:schemeClr val="accent1"/>
            </a:solidFill>
            <a:ln>
              <a:noFill/>
            </a:ln>
            <a:extLst>
              <a:ext uri="{91240B29-F687-4F45-9708-019B960494DF}">
                <a14:hiddenLine xmlns:a14="http://schemas.microsoft.com/office/drawing/2010/main" w="9525" cap="rnd">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4831" name="Rectangle 51">
              <a:extLst>
                <a:ext uri="{FF2B5EF4-FFF2-40B4-BE49-F238E27FC236}">
                  <a16:creationId xmlns:a16="http://schemas.microsoft.com/office/drawing/2014/main" id="{40DE91F1-5BE1-C048-B3EF-99506934639B}"/>
                </a:ext>
              </a:extLst>
            </p:cNvPr>
            <p:cNvSpPr>
              <a:spLocks noChangeArrowheads="1"/>
            </p:cNvSpPr>
            <p:nvPr/>
          </p:nvSpPr>
          <p:spPr bwMode="auto">
            <a:xfrm>
              <a:off x="3314" y="2861"/>
              <a:ext cx="75" cy="204"/>
            </a:xfrm>
            <a:prstGeom prst="rect">
              <a:avLst/>
            </a:prstGeom>
            <a:solidFill>
              <a:schemeClr val="accent1"/>
            </a:solidFill>
            <a:ln>
              <a:noFill/>
            </a:ln>
            <a:extLst>
              <a:ext uri="{91240B29-F687-4F45-9708-019B960494DF}">
                <a14:hiddenLine xmlns:a14="http://schemas.microsoft.com/office/drawing/2010/main" w="9525" cap="rnd">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4832" name="Rectangle 52">
              <a:extLst>
                <a:ext uri="{FF2B5EF4-FFF2-40B4-BE49-F238E27FC236}">
                  <a16:creationId xmlns:a16="http://schemas.microsoft.com/office/drawing/2014/main" id="{947756EA-C59F-BB4D-8183-E204B3A7F552}"/>
                </a:ext>
              </a:extLst>
            </p:cNvPr>
            <p:cNvSpPr>
              <a:spLocks noChangeArrowheads="1"/>
            </p:cNvSpPr>
            <p:nvPr/>
          </p:nvSpPr>
          <p:spPr bwMode="auto">
            <a:xfrm>
              <a:off x="3389" y="2861"/>
              <a:ext cx="75" cy="204"/>
            </a:xfrm>
            <a:prstGeom prst="rect">
              <a:avLst/>
            </a:prstGeom>
            <a:solidFill>
              <a:schemeClr val="accent1"/>
            </a:solidFill>
            <a:ln>
              <a:noFill/>
            </a:ln>
            <a:extLst>
              <a:ext uri="{91240B29-F687-4F45-9708-019B960494DF}">
                <a14:hiddenLine xmlns:a14="http://schemas.microsoft.com/office/drawing/2010/main" w="9525" cap="rnd">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4833" name="Rectangle 53">
              <a:extLst>
                <a:ext uri="{FF2B5EF4-FFF2-40B4-BE49-F238E27FC236}">
                  <a16:creationId xmlns:a16="http://schemas.microsoft.com/office/drawing/2014/main" id="{6F650CD3-72B9-9A41-A90C-0DEA38C3A32F}"/>
                </a:ext>
              </a:extLst>
            </p:cNvPr>
            <p:cNvSpPr>
              <a:spLocks noChangeArrowheads="1"/>
            </p:cNvSpPr>
            <p:nvPr/>
          </p:nvSpPr>
          <p:spPr bwMode="auto">
            <a:xfrm>
              <a:off x="3464" y="2861"/>
              <a:ext cx="75" cy="204"/>
            </a:xfrm>
            <a:prstGeom prst="rect">
              <a:avLst/>
            </a:prstGeom>
            <a:solidFill>
              <a:schemeClr val="accent1"/>
            </a:solidFill>
            <a:ln>
              <a:noFill/>
            </a:ln>
            <a:extLst>
              <a:ext uri="{91240B29-F687-4F45-9708-019B960494DF}">
                <a14:hiddenLine xmlns:a14="http://schemas.microsoft.com/office/drawing/2010/main" w="9525" cap="rnd">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74784" name="Group 54">
            <a:extLst>
              <a:ext uri="{FF2B5EF4-FFF2-40B4-BE49-F238E27FC236}">
                <a16:creationId xmlns:a16="http://schemas.microsoft.com/office/drawing/2014/main" id="{32BD983C-A5F0-1141-83AA-A9E3F718AEAC}"/>
              </a:ext>
            </a:extLst>
          </p:cNvPr>
          <p:cNvGrpSpPr>
            <a:grpSpLocks/>
          </p:cNvGrpSpPr>
          <p:nvPr/>
        </p:nvGrpSpPr>
        <p:grpSpPr bwMode="auto">
          <a:xfrm>
            <a:off x="3979863" y="2493963"/>
            <a:ext cx="476250" cy="323850"/>
            <a:chOff x="1667" y="2963"/>
            <a:chExt cx="300" cy="204"/>
          </a:xfrm>
        </p:grpSpPr>
        <p:sp>
          <p:nvSpPr>
            <p:cNvPr id="74825" name="Rectangle 55">
              <a:extLst>
                <a:ext uri="{FF2B5EF4-FFF2-40B4-BE49-F238E27FC236}">
                  <a16:creationId xmlns:a16="http://schemas.microsoft.com/office/drawing/2014/main" id="{DD0331FC-DC78-F34B-9252-D8B131E2DF3B}"/>
                </a:ext>
              </a:extLst>
            </p:cNvPr>
            <p:cNvSpPr>
              <a:spLocks noChangeArrowheads="1"/>
            </p:cNvSpPr>
            <p:nvPr/>
          </p:nvSpPr>
          <p:spPr bwMode="auto">
            <a:xfrm>
              <a:off x="1667" y="2963"/>
              <a:ext cx="75" cy="204"/>
            </a:xfrm>
            <a:prstGeom prst="rect">
              <a:avLst/>
            </a:prstGeom>
            <a:solidFill>
              <a:srgbClr val="99CCFF"/>
            </a:solidFill>
            <a:ln>
              <a:noFill/>
            </a:ln>
            <a:extLst>
              <a:ext uri="{91240B29-F687-4F45-9708-019B960494DF}">
                <a14:hiddenLine xmlns:a14="http://schemas.microsoft.com/office/drawing/2010/main" w="12700" cap="rnd">
                  <a:solidFill>
                    <a:srgbClr val="000000"/>
                  </a:solidFill>
                  <a:miter lim="800000"/>
                  <a:headEnd type="none" w="sm" len="sm"/>
                  <a:tailEnd type="none" w="sm" len="sm"/>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4826" name="Rectangle 56">
              <a:extLst>
                <a:ext uri="{FF2B5EF4-FFF2-40B4-BE49-F238E27FC236}">
                  <a16:creationId xmlns:a16="http://schemas.microsoft.com/office/drawing/2014/main" id="{F2EBE247-B80E-9148-A264-5DCDA35DC33B}"/>
                </a:ext>
              </a:extLst>
            </p:cNvPr>
            <p:cNvSpPr>
              <a:spLocks noChangeArrowheads="1"/>
            </p:cNvSpPr>
            <p:nvPr/>
          </p:nvSpPr>
          <p:spPr bwMode="auto">
            <a:xfrm>
              <a:off x="1742" y="2963"/>
              <a:ext cx="75" cy="204"/>
            </a:xfrm>
            <a:prstGeom prst="rect">
              <a:avLst/>
            </a:prstGeom>
            <a:solidFill>
              <a:srgbClr val="99CCFF"/>
            </a:solidFill>
            <a:ln>
              <a:noFill/>
            </a:ln>
            <a:extLst>
              <a:ext uri="{91240B29-F687-4F45-9708-019B960494DF}">
                <a14:hiddenLine xmlns:a14="http://schemas.microsoft.com/office/drawing/2010/main" w="12700" cap="rnd">
                  <a:solidFill>
                    <a:srgbClr val="000000"/>
                  </a:solidFill>
                  <a:miter lim="800000"/>
                  <a:headEnd type="none" w="sm" len="sm"/>
                  <a:tailEnd type="none" w="sm" len="sm"/>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4827" name="Rectangle 57">
              <a:extLst>
                <a:ext uri="{FF2B5EF4-FFF2-40B4-BE49-F238E27FC236}">
                  <a16:creationId xmlns:a16="http://schemas.microsoft.com/office/drawing/2014/main" id="{75A0341D-797E-594E-BBAB-9FFF4CE55227}"/>
                </a:ext>
              </a:extLst>
            </p:cNvPr>
            <p:cNvSpPr>
              <a:spLocks noChangeArrowheads="1"/>
            </p:cNvSpPr>
            <p:nvPr/>
          </p:nvSpPr>
          <p:spPr bwMode="auto">
            <a:xfrm>
              <a:off x="1817" y="2963"/>
              <a:ext cx="75" cy="204"/>
            </a:xfrm>
            <a:prstGeom prst="rect">
              <a:avLst/>
            </a:prstGeom>
            <a:solidFill>
              <a:srgbClr val="99CCFF"/>
            </a:solidFill>
            <a:ln>
              <a:noFill/>
            </a:ln>
            <a:extLst>
              <a:ext uri="{91240B29-F687-4F45-9708-019B960494DF}">
                <a14:hiddenLine xmlns:a14="http://schemas.microsoft.com/office/drawing/2010/main" w="12700" cap="rnd">
                  <a:solidFill>
                    <a:srgbClr val="000000"/>
                  </a:solidFill>
                  <a:miter lim="800000"/>
                  <a:headEnd type="none" w="sm" len="sm"/>
                  <a:tailEnd type="none" w="sm" len="sm"/>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4828" name="Rectangle 58">
              <a:extLst>
                <a:ext uri="{FF2B5EF4-FFF2-40B4-BE49-F238E27FC236}">
                  <a16:creationId xmlns:a16="http://schemas.microsoft.com/office/drawing/2014/main" id="{BCEF5073-5C36-4F45-ABB3-18FAA712C9C8}"/>
                </a:ext>
              </a:extLst>
            </p:cNvPr>
            <p:cNvSpPr>
              <a:spLocks noChangeArrowheads="1"/>
            </p:cNvSpPr>
            <p:nvPr/>
          </p:nvSpPr>
          <p:spPr bwMode="auto">
            <a:xfrm>
              <a:off x="1892" y="2963"/>
              <a:ext cx="75" cy="204"/>
            </a:xfrm>
            <a:prstGeom prst="rect">
              <a:avLst/>
            </a:prstGeom>
            <a:solidFill>
              <a:srgbClr val="99CCFF"/>
            </a:solidFill>
            <a:ln>
              <a:noFill/>
            </a:ln>
            <a:extLst>
              <a:ext uri="{91240B29-F687-4F45-9708-019B960494DF}">
                <a14:hiddenLine xmlns:a14="http://schemas.microsoft.com/office/drawing/2010/main" w="12700" cap="rnd">
                  <a:solidFill>
                    <a:srgbClr val="000000"/>
                  </a:solidFill>
                  <a:miter lim="800000"/>
                  <a:headEnd type="none" w="sm" len="sm"/>
                  <a:tailEnd type="none" w="sm" len="sm"/>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74785" name="Group 59">
            <a:extLst>
              <a:ext uri="{FF2B5EF4-FFF2-40B4-BE49-F238E27FC236}">
                <a16:creationId xmlns:a16="http://schemas.microsoft.com/office/drawing/2014/main" id="{9227501C-F4EC-7A4C-A008-E55DCAB4BCCC}"/>
              </a:ext>
            </a:extLst>
          </p:cNvPr>
          <p:cNvGrpSpPr>
            <a:grpSpLocks/>
          </p:cNvGrpSpPr>
          <p:nvPr/>
        </p:nvGrpSpPr>
        <p:grpSpPr bwMode="auto">
          <a:xfrm>
            <a:off x="4918075" y="4494213"/>
            <a:ext cx="476250" cy="323850"/>
            <a:chOff x="1667" y="2963"/>
            <a:chExt cx="300" cy="204"/>
          </a:xfrm>
        </p:grpSpPr>
        <p:sp>
          <p:nvSpPr>
            <p:cNvPr id="74821" name="Rectangle 60">
              <a:extLst>
                <a:ext uri="{FF2B5EF4-FFF2-40B4-BE49-F238E27FC236}">
                  <a16:creationId xmlns:a16="http://schemas.microsoft.com/office/drawing/2014/main" id="{71D5E845-35B3-2348-B976-22414B5CD714}"/>
                </a:ext>
              </a:extLst>
            </p:cNvPr>
            <p:cNvSpPr>
              <a:spLocks noChangeArrowheads="1"/>
            </p:cNvSpPr>
            <p:nvPr/>
          </p:nvSpPr>
          <p:spPr bwMode="auto">
            <a:xfrm>
              <a:off x="1667" y="2963"/>
              <a:ext cx="75" cy="204"/>
            </a:xfrm>
            <a:prstGeom prst="rect">
              <a:avLst/>
            </a:prstGeom>
            <a:solidFill>
              <a:srgbClr val="FFFF99"/>
            </a:solidFill>
            <a:ln>
              <a:noFill/>
            </a:ln>
            <a:extLst>
              <a:ext uri="{91240B29-F687-4F45-9708-019B960494DF}">
                <a14:hiddenLine xmlns:a14="http://schemas.microsoft.com/office/drawing/2010/main" w="12700" cap="rnd">
                  <a:solidFill>
                    <a:srgbClr val="000000"/>
                  </a:solidFill>
                  <a:miter lim="800000"/>
                  <a:headEnd type="none" w="sm" len="sm"/>
                  <a:tailEnd type="none" w="sm" len="sm"/>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4822" name="Rectangle 61">
              <a:extLst>
                <a:ext uri="{FF2B5EF4-FFF2-40B4-BE49-F238E27FC236}">
                  <a16:creationId xmlns:a16="http://schemas.microsoft.com/office/drawing/2014/main" id="{1ABF2439-E34E-9B43-8F93-E510AD8B852A}"/>
                </a:ext>
              </a:extLst>
            </p:cNvPr>
            <p:cNvSpPr>
              <a:spLocks noChangeArrowheads="1"/>
            </p:cNvSpPr>
            <p:nvPr/>
          </p:nvSpPr>
          <p:spPr bwMode="auto">
            <a:xfrm>
              <a:off x="1742" y="2963"/>
              <a:ext cx="75" cy="204"/>
            </a:xfrm>
            <a:prstGeom prst="rect">
              <a:avLst/>
            </a:prstGeom>
            <a:solidFill>
              <a:srgbClr val="FFFF99"/>
            </a:solidFill>
            <a:ln>
              <a:noFill/>
            </a:ln>
            <a:extLst>
              <a:ext uri="{91240B29-F687-4F45-9708-019B960494DF}">
                <a14:hiddenLine xmlns:a14="http://schemas.microsoft.com/office/drawing/2010/main" w="12700" cap="rnd">
                  <a:solidFill>
                    <a:srgbClr val="000000"/>
                  </a:solidFill>
                  <a:miter lim="800000"/>
                  <a:headEnd type="none" w="sm" len="sm"/>
                  <a:tailEnd type="none" w="sm" len="sm"/>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4823" name="Rectangle 62">
              <a:extLst>
                <a:ext uri="{FF2B5EF4-FFF2-40B4-BE49-F238E27FC236}">
                  <a16:creationId xmlns:a16="http://schemas.microsoft.com/office/drawing/2014/main" id="{81A6A352-E620-364B-B1D8-16BF4BCB59C2}"/>
                </a:ext>
              </a:extLst>
            </p:cNvPr>
            <p:cNvSpPr>
              <a:spLocks noChangeArrowheads="1"/>
            </p:cNvSpPr>
            <p:nvPr/>
          </p:nvSpPr>
          <p:spPr bwMode="auto">
            <a:xfrm>
              <a:off x="1817" y="2963"/>
              <a:ext cx="75" cy="204"/>
            </a:xfrm>
            <a:prstGeom prst="rect">
              <a:avLst/>
            </a:prstGeom>
            <a:solidFill>
              <a:srgbClr val="FFFF99"/>
            </a:solidFill>
            <a:ln>
              <a:noFill/>
            </a:ln>
            <a:extLst>
              <a:ext uri="{91240B29-F687-4F45-9708-019B960494DF}">
                <a14:hiddenLine xmlns:a14="http://schemas.microsoft.com/office/drawing/2010/main" w="12700" cap="rnd">
                  <a:solidFill>
                    <a:srgbClr val="000000"/>
                  </a:solidFill>
                  <a:miter lim="800000"/>
                  <a:headEnd type="none" w="sm" len="sm"/>
                  <a:tailEnd type="none" w="sm" len="sm"/>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4824" name="Rectangle 63">
              <a:extLst>
                <a:ext uri="{FF2B5EF4-FFF2-40B4-BE49-F238E27FC236}">
                  <a16:creationId xmlns:a16="http://schemas.microsoft.com/office/drawing/2014/main" id="{23373C81-B8EA-8B49-8F71-4B164292ADFC}"/>
                </a:ext>
              </a:extLst>
            </p:cNvPr>
            <p:cNvSpPr>
              <a:spLocks noChangeArrowheads="1"/>
            </p:cNvSpPr>
            <p:nvPr/>
          </p:nvSpPr>
          <p:spPr bwMode="auto">
            <a:xfrm>
              <a:off x="1892" y="2963"/>
              <a:ext cx="75" cy="204"/>
            </a:xfrm>
            <a:prstGeom prst="rect">
              <a:avLst/>
            </a:prstGeom>
            <a:solidFill>
              <a:srgbClr val="FFFF99"/>
            </a:solidFill>
            <a:ln>
              <a:noFill/>
            </a:ln>
            <a:extLst>
              <a:ext uri="{91240B29-F687-4F45-9708-019B960494DF}">
                <a14:hiddenLine xmlns:a14="http://schemas.microsoft.com/office/drawing/2010/main" w="12700" cap="rnd">
                  <a:solidFill>
                    <a:srgbClr val="000000"/>
                  </a:solidFill>
                  <a:miter lim="800000"/>
                  <a:headEnd type="none" w="sm" len="sm"/>
                  <a:tailEnd type="none" w="sm" len="sm"/>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74786" name="Group 64">
            <a:extLst>
              <a:ext uri="{FF2B5EF4-FFF2-40B4-BE49-F238E27FC236}">
                <a16:creationId xmlns:a16="http://schemas.microsoft.com/office/drawing/2014/main" id="{59403732-0183-9D46-9B38-88B0D5FDF060}"/>
              </a:ext>
            </a:extLst>
          </p:cNvPr>
          <p:cNvGrpSpPr>
            <a:grpSpLocks/>
          </p:cNvGrpSpPr>
          <p:nvPr/>
        </p:nvGrpSpPr>
        <p:grpSpPr bwMode="auto">
          <a:xfrm>
            <a:off x="3806825" y="1541463"/>
            <a:ext cx="238125" cy="323850"/>
            <a:chOff x="2398" y="1031"/>
            <a:chExt cx="150" cy="204"/>
          </a:xfrm>
        </p:grpSpPr>
        <p:sp>
          <p:nvSpPr>
            <p:cNvPr id="74819" name="Rectangle 65">
              <a:extLst>
                <a:ext uri="{FF2B5EF4-FFF2-40B4-BE49-F238E27FC236}">
                  <a16:creationId xmlns:a16="http://schemas.microsoft.com/office/drawing/2014/main" id="{43535911-C3A8-554E-BCF0-685AA0BE8673}"/>
                </a:ext>
              </a:extLst>
            </p:cNvPr>
            <p:cNvSpPr>
              <a:spLocks noChangeArrowheads="1"/>
            </p:cNvSpPr>
            <p:nvPr/>
          </p:nvSpPr>
          <p:spPr bwMode="auto">
            <a:xfrm>
              <a:off x="2398" y="1031"/>
              <a:ext cx="75" cy="204"/>
            </a:xfrm>
            <a:prstGeom prst="rect">
              <a:avLst/>
            </a:prstGeom>
            <a:solidFill>
              <a:srgbClr val="006666"/>
            </a:solidFill>
            <a:ln>
              <a:noFill/>
            </a:ln>
            <a:extLst>
              <a:ext uri="{91240B29-F687-4F45-9708-019B960494DF}">
                <a14:hiddenLine xmlns:a14="http://schemas.microsoft.com/office/drawing/2010/main" w="12700" cap="rnd">
                  <a:solidFill>
                    <a:srgbClr val="000000"/>
                  </a:solidFill>
                  <a:miter lim="800000"/>
                  <a:headEnd type="none" w="sm" len="sm"/>
                  <a:tailEnd type="none" w="sm" len="sm"/>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4820" name="Rectangle 66">
              <a:extLst>
                <a:ext uri="{FF2B5EF4-FFF2-40B4-BE49-F238E27FC236}">
                  <a16:creationId xmlns:a16="http://schemas.microsoft.com/office/drawing/2014/main" id="{7D00C9DD-9865-DA47-B014-CC588B595DC3}"/>
                </a:ext>
              </a:extLst>
            </p:cNvPr>
            <p:cNvSpPr>
              <a:spLocks noChangeArrowheads="1"/>
            </p:cNvSpPr>
            <p:nvPr/>
          </p:nvSpPr>
          <p:spPr bwMode="auto">
            <a:xfrm>
              <a:off x="2473" y="1031"/>
              <a:ext cx="75" cy="204"/>
            </a:xfrm>
            <a:prstGeom prst="rect">
              <a:avLst/>
            </a:prstGeom>
            <a:solidFill>
              <a:srgbClr val="006666"/>
            </a:solidFill>
            <a:ln>
              <a:noFill/>
            </a:ln>
            <a:extLst>
              <a:ext uri="{91240B29-F687-4F45-9708-019B960494DF}">
                <a14:hiddenLine xmlns:a14="http://schemas.microsoft.com/office/drawing/2010/main" w="12700" cap="rnd">
                  <a:solidFill>
                    <a:srgbClr val="000000"/>
                  </a:solidFill>
                  <a:miter lim="800000"/>
                  <a:headEnd type="none" w="sm" len="sm"/>
                  <a:tailEnd type="none" w="sm" len="sm"/>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sp>
        <p:nvSpPr>
          <p:cNvPr id="74787" name="Line 70">
            <a:extLst>
              <a:ext uri="{FF2B5EF4-FFF2-40B4-BE49-F238E27FC236}">
                <a16:creationId xmlns:a16="http://schemas.microsoft.com/office/drawing/2014/main" id="{3BB8253B-FB86-5D44-9795-AA875033931C}"/>
              </a:ext>
            </a:extLst>
          </p:cNvPr>
          <p:cNvSpPr>
            <a:spLocks noChangeShapeType="1"/>
          </p:cNvSpPr>
          <p:nvPr/>
        </p:nvSpPr>
        <p:spPr bwMode="invGray">
          <a:xfrm>
            <a:off x="4000500" y="1965325"/>
            <a:ext cx="161925" cy="45720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tIns="91440" bIns="91440" anchor="ctr"/>
          <a:lstStyle/>
          <a:p>
            <a:endParaRPr lang="zh-CN" altLang="en-US"/>
          </a:p>
        </p:txBody>
      </p:sp>
      <p:sp>
        <p:nvSpPr>
          <p:cNvPr id="74788" name="Line 71">
            <a:extLst>
              <a:ext uri="{FF2B5EF4-FFF2-40B4-BE49-F238E27FC236}">
                <a16:creationId xmlns:a16="http://schemas.microsoft.com/office/drawing/2014/main" id="{B6DFA558-EA04-0B4B-9418-515AFBAFD4B8}"/>
              </a:ext>
            </a:extLst>
          </p:cNvPr>
          <p:cNvSpPr>
            <a:spLocks noChangeShapeType="1"/>
          </p:cNvSpPr>
          <p:nvPr/>
        </p:nvSpPr>
        <p:spPr bwMode="invGray">
          <a:xfrm>
            <a:off x="4381500" y="2917825"/>
            <a:ext cx="161925" cy="45720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tIns="91440" bIns="91440" anchor="ctr"/>
          <a:lstStyle/>
          <a:p>
            <a:endParaRPr lang="zh-CN" altLang="en-US"/>
          </a:p>
        </p:txBody>
      </p:sp>
      <p:sp>
        <p:nvSpPr>
          <p:cNvPr id="74789" name="Line 72">
            <a:extLst>
              <a:ext uri="{FF2B5EF4-FFF2-40B4-BE49-F238E27FC236}">
                <a16:creationId xmlns:a16="http://schemas.microsoft.com/office/drawing/2014/main" id="{1AD51C13-9031-2A43-9D1D-4BBDC91AB806}"/>
              </a:ext>
            </a:extLst>
          </p:cNvPr>
          <p:cNvSpPr>
            <a:spLocks noChangeShapeType="1"/>
          </p:cNvSpPr>
          <p:nvPr/>
        </p:nvSpPr>
        <p:spPr bwMode="invGray">
          <a:xfrm>
            <a:off x="4905375" y="3927475"/>
            <a:ext cx="161925" cy="45720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tIns="91440" bIns="91440" anchor="ctr"/>
          <a:lstStyle/>
          <a:p>
            <a:endParaRPr lang="zh-CN" altLang="en-US"/>
          </a:p>
        </p:txBody>
      </p:sp>
      <p:sp>
        <p:nvSpPr>
          <p:cNvPr id="74790" name="Line 73">
            <a:extLst>
              <a:ext uri="{FF2B5EF4-FFF2-40B4-BE49-F238E27FC236}">
                <a16:creationId xmlns:a16="http://schemas.microsoft.com/office/drawing/2014/main" id="{E71FDF38-75C7-334D-A8C6-3224D8E163AA}"/>
              </a:ext>
            </a:extLst>
          </p:cNvPr>
          <p:cNvSpPr>
            <a:spLocks noChangeShapeType="1"/>
          </p:cNvSpPr>
          <p:nvPr/>
        </p:nvSpPr>
        <p:spPr bwMode="invGray">
          <a:xfrm>
            <a:off x="5329238" y="4922838"/>
            <a:ext cx="161925" cy="45720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tIns="91440" bIns="91440" anchor="ctr"/>
          <a:lstStyle/>
          <a:p>
            <a:endParaRPr lang="zh-CN" altLang="en-US"/>
          </a:p>
        </p:txBody>
      </p:sp>
      <p:sp>
        <p:nvSpPr>
          <p:cNvPr id="769098" name="Line 74">
            <a:extLst>
              <a:ext uri="{FF2B5EF4-FFF2-40B4-BE49-F238E27FC236}">
                <a16:creationId xmlns:a16="http://schemas.microsoft.com/office/drawing/2014/main" id="{07020A49-AF1C-1447-B2C3-B459D3906A0F}"/>
              </a:ext>
            </a:extLst>
          </p:cNvPr>
          <p:cNvSpPr>
            <a:spLocks noChangeShapeType="1"/>
          </p:cNvSpPr>
          <p:nvPr/>
        </p:nvSpPr>
        <p:spPr bwMode="invGray">
          <a:xfrm flipV="1">
            <a:off x="3333750" y="2049463"/>
            <a:ext cx="457200" cy="3452812"/>
          </a:xfrm>
          <a:prstGeom prst="line">
            <a:avLst/>
          </a:prstGeom>
          <a:noFill/>
          <a:ln w="38100">
            <a:solidFill>
              <a:schemeClr val="folHlink"/>
            </a:solidFill>
            <a:round/>
            <a:headEnd/>
            <a:tailEnd type="triangle" w="med" len="med"/>
          </a:ln>
          <a:effectLst>
            <a:outerShdw dist="53882" dir="2700000" algn="ctr" rotWithShape="0">
              <a:schemeClr val="bg2"/>
            </a:outerShdw>
          </a:effectLst>
        </p:spPr>
        <p:txBody>
          <a:bodyPr tIns="91440" bIns="91440" anchor="ctr">
            <a:spAutoFit/>
          </a:bodyPr>
          <a:lstStyle/>
          <a:p>
            <a:pPr>
              <a:defRPr/>
            </a:pPr>
            <a:endParaRPr lang="zh-CN" altLang="en-US"/>
          </a:p>
        </p:txBody>
      </p:sp>
      <p:sp>
        <p:nvSpPr>
          <p:cNvPr id="74792" name="Rectangle 76">
            <a:extLst>
              <a:ext uri="{FF2B5EF4-FFF2-40B4-BE49-F238E27FC236}">
                <a16:creationId xmlns:a16="http://schemas.microsoft.com/office/drawing/2014/main" id="{1FF94998-CFE8-AE49-A80A-5A8708CA8EED}"/>
              </a:ext>
            </a:extLst>
          </p:cNvPr>
          <p:cNvSpPr>
            <a:spLocks noChangeArrowheads="1"/>
          </p:cNvSpPr>
          <p:nvPr/>
        </p:nvSpPr>
        <p:spPr bwMode="auto">
          <a:xfrm flipH="1" flipV="1">
            <a:off x="6049963" y="1520825"/>
            <a:ext cx="119062" cy="323850"/>
          </a:xfrm>
          <a:prstGeom prst="rect">
            <a:avLst/>
          </a:prstGeom>
          <a:solidFill>
            <a:srgbClr val="006666"/>
          </a:solidFill>
          <a:ln>
            <a:noFill/>
          </a:ln>
          <a:extLst>
            <a:ext uri="{91240B29-F687-4F45-9708-019B960494DF}">
              <a14:hiddenLine xmlns:a14="http://schemas.microsoft.com/office/drawing/2010/main" w="12700" cap="rnd">
                <a:solidFill>
                  <a:srgbClr val="000000"/>
                </a:solidFill>
                <a:miter lim="800000"/>
                <a:headEnd type="none" w="sm" len="sm"/>
                <a:tailEnd type="none" w="sm" len="sm"/>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74793" name="Group 77">
            <a:extLst>
              <a:ext uri="{FF2B5EF4-FFF2-40B4-BE49-F238E27FC236}">
                <a16:creationId xmlns:a16="http://schemas.microsoft.com/office/drawing/2014/main" id="{A142AA93-0A0D-C141-975A-A383123C7792}"/>
              </a:ext>
            </a:extLst>
          </p:cNvPr>
          <p:cNvGrpSpPr>
            <a:grpSpLocks/>
          </p:cNvGrpSpPr>
          <p:nvPr/>
        </p:nvGrpSpPr>
        <p:grpSpPr bwMode="auto">
          <a:xfrm flipH="1" flipV="1">
            <a:off x="6146800" y="2486025"/>
            <a:ext cx="238125" cy="323850"/>
            <a:chOff x="2693" y="2900"/>
            <a:chExt cx="150" cy="204"/>
          </a:xfrm>
        </p:grpSpPr>
        <p:sp>
          <p:nvSpPr>
            <p:cNvPr id="74817" name="Rectangle 78">
              <a:extLst>
                <a:ext uri="{FF2B5EF4-FFF2-40B4-BE49-F238E27FC236}">
                  <a16:creationId xmlns:a16="http://schemas.microsoft.com/office/drawing/2014/main" id="{129D2F8F-B5BF-B24E-8FED-BE99B46B0E56}"/>
                </a:ext>
              </a:extLst>
            </p:cNvPr>
            <p:cNvSpPr>
              <a:spLocks noChangeArrowheads="1"/>
            </p:cNvSpPr>
            <p:nvPr/>
          </p:nvSpPr>
          <p:spPr bwMode="auto">
            <a:xfrm>
              <a:off x="2693" y="2900"/>
              <a:ext cx="75" cy="204"/>
            </a:xfrm>
            <a:prstGeom prst="rect">
              <a:avLst/>
            </a:prstGeom>
            <a:solidFill>
              <a:srgbClr val="99CCFF"/>
            </a:solidFill>
            <a:ln>
              <a:noFill/>
            </a:ln>
            <a:extLst>
              <a:ext uri="{91240B29-F687-4F45-9708-019B960494DF}">
                <a14:hiddenLine xmlns:a14="http://schemas.microsoft.com/office/drawing/2010/main" w="12700" cap="rnd">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4818" name="Rectangle 79">
              <a:extLst>
                <a:ext uri="{FF2B5EF4-FFF2-40B4-BE49-F238E27FC236}">
                  <a16:creationId xmlns:a16="http://schemas.microsoft.com/office/drawing/2014/main" id="{536F620C-4821-074F-975A-93896CAB860E}"/>
                </a:ext>
              </a:extLst>
            </p:cNvPr>
            <p:cNvSpPr>
              <a:spLocks noChangeArrowheads="1"/>
            </p:cNvSpPr>
            <p:nvPr/>
          </p:nvSpPr>
          <p:spPr bwMode="auto">
            <a:xfrm>
              <a:off x="2768" y="2900"/>
              <a:ext cx="75" cy="204"/>
            </a:xfrm>
            <a:prstGeom prst="rect">
              <a:avLst/>
            </a:prstGeom>
            <a:solidFill>
              <a:srgbClr val="99CCFF"/>
            </a:solidFill>
            <a:ln>
              <a:noFill/>
            </a:ln>
            <a:extLst>
              <a:ext uri="{91240B29-F687-4F45-9708-019B960494DF}">
                <a14:hiddenLine xmlns:a14="http://schemas.microsoft.com/office/drawing/2010/main" w="12700" cap="rnd">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74794" name="Group 80">
            <a:extLst>
              <a:ext uri="{FF2B5EF4-FFF2-40B4-BE49-F238E27FC236}">
                <a16:creationId xmlns:a16="http://schemas.microsoft.com/office/drawing/2014/main" id="{8561F10A-721B-A040-92F8-818A7A0B0926}"/>
              </a:ext>
            </a:extLst>
          </p:cNvPr>
          <p:cNvGrpSpPr>
            <a:grpSpLocks/>
          </p:cNvGrpSpPr>
          <p:nvPr/>
        </p:nvGrpSpPr>
        <p:grpSpPr bwMode="auto">
          <a:xfrm flipH="1" flipV="1">
            <a:off x="6357938" y="3516313"/>
            <a:ext cx="357187" cy="323850"/>
            <a:chOff x="2318" y="2936"/>
            <a:chExt cx="225" cy="204"/>
          </a:xfrm>
        </p:grpSpPr>
        <p:sp>
          <p:nvSpPr>
            <p:cNvPr id="74814" name="Rectangle 81">
              <a:extLst>
                <a:ext uri="{FF2B5EF4-FFF2-40B4-BE49-F238E27FC236}">
                  <a16:creationId xmlns:a16="http://schemas.microsoft.com/office/drawing/2014/main" id="{CF27450A-0F50-0A4A-8081-E0BFFA486CC1}"/>
                </a:ext>
              </a:extLst>
            </p:cNvPr>
            <p:cNvSpPr>
              <a:spLocks noChangeArrowheads="1"/>
            </p:cNvSpPr>
            <p:nvPr/>
          </p:nvSpPr>
          <p:spPr bwMode="auto">
            <a:xfrm>
              <a:off x="2318" y="2936"/>
              <a:ext cx="75" cy="204"/>
            </a:xfrm>
            <a:prstGeom prst="rect">
              <a:avLst/>
            </a:prstGeom>
            <a:solidFill>
              <a:schemeClr val="accent1"/>
            </a:solidFill>
            <a:ln>
              <a:noFill/>
            </a:ln>
            <a:extLst>
              <a:ext uri="{91240B29-F687-4F45-9708-019B960494DF}">
                <a14:hiddenLine xmlns:a14="http://schemas.microsoft.com/office/drawing/2010/main" w="12700" cap="rnd">
                  <a:solidFill>
                    <a:srgbClr val="000000"/>
                  </a:solidFill>
                  <a:miter lim="800000"/>
                  <a:headEnd type="none" w="sm" len="sm"/>
                  <a:tailEnd type="none" w="sm" len="sm"/>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4815" name="Rectangle 82">
              <a:extLst>
                <a:ext uri="{FF2B5EF4-FFF2-40B4-BE49-F238E27FC236}">
                  <a16:creationId xmlns:a16="http://schemas.microsoft.com/office/drawing/2014/main" id="{09F2845D-FCA8-9D47-AAC8-B201DF1DB5A8}"/>
                </a:ext>
              </a:extLst>
            </p:cNvPr>
            <p:cNvSpPr>
              <a:spLocks noChangeArrowheads="1"/>
            </p:cNvSpPr>
            <p:nvPr/>
          </p:nvSpPr>
          <p:spPr bwMode="auto">
            <a:xfrm>
              <a:off x="2393" y="2936"/>
              <a:ext cx="75" cy="204"/>
            </a:xfrm>
            <a:prstGeom prst="rect">
              <a:avLst/>
            </a:prstGeom>
            <a:solidFill>
              <a:schemeClr val="accent1"/>
            </a:solidFill>
            <a:ln>
              <a:noFill/>
            </a:ln>
            <a:extLst>
              <a:ext uri="{91240B29-F687-4F45-9708-019B960494DF}">
                <a14:hiddenLine xmlns:a14="http://schemas.microsoft.com/office/drawing/2010/main" w="12700" cap="rnd">
                  <a:solidFill>
                    <a:srgbClr val="000000"/>
                  </a:solidFill>
                  <a:miter lim="800000"/>
                  <a:headEnd type="none" w="sm" len="sm"/>
                  <a:tailEnd type="none" w="sm" len="sm"/>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4816" name="Rectangle 83">
              <a:extLst>
                <a:ext uri="{FF2B5EF4-FFF2-40B4-BE49-F238E27FC236}">
                  <a16:creationId xmlns:a16="http://schemas.microsoft.com/office/drawing/2014/main" id="{0E5FCEA9-A03E-7240-9185-2FC1F2B03258}"/>
                </a:ext>
              </a:extLst>
            </p:cNvPr>
            <p:cNvSpPr>
              <a:spLocks noChangeArrowheads="1"/>
            </p:cNvSpPr>
            <p:nvPr/>
          </p:nvSpPr>
          <p:spPr bwMode="auto">
            <a:xfrm>
              <a:off x="2468" y="2936"/>
              <a:ext cx="75" cy="204"/>
            </a:xfrm>
            <a:prstGeom prst="rect">
              <a:avLst/>
            </a:prstGeom>
            <a:solidFill>
              <a:schemeClr val="accent1"/>
            </a:solidFill>
            <a:ln>
              <a:noFill/>
            </a:ln>
            <a:extLst>
              <a:ext uri="{91240B29-F687-4F45-9708-019B960494DF}">
                <a14:hiddenLine xmlns:a14="http://schemas.microsoft.com/office/drawing/2010/main" w="12700" cap="rnd">
                  <a:solidFill>
                    <a:srgbClr val="000000"/>
                  </a:solidFill>
                  <a:miter lim="800000"/>
                  <a:headEnd type="none" w="sm" len="sm"/>
                  <a:tailEnd type="none" w="sm" len="sm"/>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74795" name="Group 84">
            <a:extLst>
              <a:ext uri="{FF2B5EF4-FFF2-40B4-BE49-F238E27FC236}">
                <a16:creationId xmlns:a16="http://schemas.microsoft.com/office/drawing/2014/main" id="{D2317552-BC08-4144-87AE-3C4AFCB76353}"/>
              </a:ext>
            </a:extLst>
          </p:cNvPr>
          <p:cNvGrpSpPr>
            <a:grpSpLocks/>
          </p:cNvGrpSpPr>
          <p:nvPr/>
        </p:nvGrpSpPr>
        <p:grpSpPr bwMode="auto">
          <a:xfrm flipH="1" flipV="1">
            <a:off x="6689725" y="4478338"/>
            <a:ext cx="476250" cy="323850"/>
            <a:chOff x="1667" y="2963"/>
            <a:chExt cx="300" cy="204"/>
          </a:xfrm>
        </p:grpSpPr>
        <p:sp>
          <p:nvSpPr>
            <p:cNvPr id="74810" name="Rectangle 85">
              <a:extLst>
                <a:ext uri="{FF2B5EF4-FFF2-40B4-BE49-F238E27FC236}">
                  <a16:creationId xmlns:a16="http://schemas.microsoft.com/office/drawing/2014/main" id="{840198EE-7F3C-A04B-BE4E-7F749C665DBF}"/>
                </a:ext>
              </a:extLst>
            </p:cNvPr>
            <p:cNvSpPr>
              <a:spLocks noChangeArrowheads="1"/>
            </p:cNvSpPr>
            <p:nvPr/>
          </p:nvSpPr>
          <p:spPr bwMode="auto">
            <a:xfrm>
              <a:off x="1667" y="2963"/>
              <a:ext cx="75" cy="204"/>
            </a:xfrm>
            <a:prstGeom prst="rect">
              <a:avLst/>
            </a:prstGeom>
            <a:solidFill>
              <a:srgbClr val="FFFF99"/>
            </a:solidFill>
            <a:ln>
              <a:noFill/>
            </a:ln>
            <a:extLst>
              <a:ext uri="{91240B29-F687-4F45-9708-019B960494DF}">
                <a14:hiddenLine xmlns:a14="http://schemas.microsoft.com/office/drawing/2010/main" w="12700" cap="rnd">
                  <a:solidFill>
                    <a:srgbClr val="000000"/>
                  </a:solidFill>
                  <a:miter lim="800000"/>
                  <a:headEnd type="none" w="sm" len="sm"/>
                  <a:tailEnd type="none" w="sm" len="sm"/>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4811" name="Rectangle 86">
              <a:extLst>
                <a:ext uri="{FF2B5EF4-FFF2-40B4-BE49-F238E27FC236}">
                  <a16:creationId xmlns:a16="http://schemas.microsoft.com/office/drawing/2014/main" id="{3A5287D3-C3DE-E347-828A-61F2C7CEF556}"/>
                </a:ext>
              </a:extLst>
            </p:cNvPr>
            <p:cNvSpPr>
              <a:spLocks noChangeArrowheads="1"/>
            </p:cNvSpPr>
            <p:nvPr/>
          </p:nvSpPr>
          <p:spPr bwMode="auto">
            <a:xfrm>
              <a:off x="1742" y="2963"/>
              <a:ext cx="75" cy="204"/>
            </a:xfrm>
            <a:prstGeom prst="rect">
              <a:avLst/>
            </a:prstGeom>
            <a:solidFill>
              <a:srgbClr val="FFFF99"/>
            </a:solidFill>
            <a:ln>
              <a:noFill/>
            </a:ln>
            <a:extLst>
              <a:ext uri="{91240B29-F687-4F45-9708-019B960494DF}">
                <a14:hiddenLine xmlns:a14="http://schemas.microsoft.com/office/drawing/2010/main" w="12700" cap="rnd">
                  <a:solidFill>
                    <a:srgbClr val="000000"/>
                  </a:solidFill>
                  <a:miter lim="800000"/>
                  <a:headEnd type="none" w="sm" len="sm"/>
                  <a:tailEnd type="none" w="sm" len="sm"/>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4812" name="Rectangle 87">
              <a:extLst>
                <a:ext uri="{FF2B5EF4-FFF2-40B4-BE49-F238E27FC236}">
                  <a16:creationId xmlns:a16="http://schemas.microsoft.com/office/drawing/2014/main" id="{D999572C-DC3D-A74D-8003-18BD15A1F9A7}"/>
                </a:ext>
              </a:extLst>
            </p:cNvPr>
            <p:cNvSpPr>
              <a:spLocks noChangeArrowheads="1"/>
            </p:cNvSpPr>
            <p:nvPr/>
          </p:nvSpPr>
          <p:spPr bwMode="auto">
            <a:xfrm>
              <a:off x="1817" y="2963"/>
              <a:ext cx="75" cy="204"/>
            </a:xfrm>
            <a:prstGeom prst="rect">
              <a:avLst/>
            </a:prstGeom>
            <a:solidFill>
              <a:srgbClr val="FFFF99"/>
            </a:solidFill>
            <a:ln>
              <a:noFill/>
            </a:ln>
            <a:extLst>
              <a:ext uri="{91240B29-F687-4F45-9708-019B960494DF}">
                <a14:hiddenLine xmlns:a14="http://schemas.microsoft.com/office/drawing/2010/main" w="12700" cap="rnd">
                  <a:solidFill>
                    <a:srgbClr val="000000"/>
                  </a:solidFill>
                  <a:miter lim="800000"/>
                  <a:headEnd type="none" w="sm" len="sm"/>
                  <a:tailEnd type="none" w="sm" len="sm"/>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4813" name="Rectangle 88">
              <a:extLst>
                <a:ext uri="{FF2B5EF4-FFF2-40B4-BE49-F238E27FC236}">
                  <a16:creationId xmlns:a16="http://schemas.microsoft.com/office/drawing/2014/main" id="{2E2EEE39-75A9-F043-8776-0004E9ACD554}"/>
                </a:ext>
              </a:extLst>
            </p:cNvPr>
            <p:cNvSpPr>
              <a:spLocks noChangeArrowheads="1"/>
            </p:cNvSpPr>
            <p:nvPr/>
          </p:nvSpPr>
          <p:spPr bwMode="auto">
            <a:xfrm>
              <a:off x="1892" y="2963"/>
              <a:ext cx="75" cy="204"/>
            </a:xfrm>
            <a:prstGeom prst="rect">
              <a:avLst/>
            </a:prstGeom>
            <a:solidFill>
              <a:srgbClr val="FFFF99"/>
            </a:solidFill>
            <a:ln>
              <a:noFill/>
            </a:ln>
            <a:extLst>
              <a:ext uri="{91240B29-F687-4F45-9708-019B960494DF}">
                <a14:hiddenLine xmlns:a14="http://schemas.microsoft.com/office/drawing/2010/main" w="12700" cap="rnd">
                  <a:solidFill>
                    <a:srgbClr val="000000"/>
                  </a:solidFill>
                  <a:miter lim="800000"/>
                  <a:headEnd type="none" w="sm" len="sm"/>
                  <a:tailEnd type="none" w="sm" len="sm"/>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74796" name="Group 89">
            <a:extLst>
              <a:ext uri="{FF2B5EF4-FFF2-40B4-BE49-F238E27FC236}">
                <a16:creationId xmlns:a16="http://schemas.microsoft.com/office/drawing/2014/main" id="{B7B5CE62-4C4C-F543-853C-6D44ECEF5CA0}"/>
              </a:ext>
            </a:extLst>
          </p:cNvPr>
          <p:cNvGrpSpPr>
            <a:grpSpLocks/>
          </p:cNvGrpSpPr>
          <p:nvPr/>
        </p:nvGrpSpPr>
        <p:grpSpPr bwMode="auto">
          <a:xfrm flipH="1" flipV="1">
            <a:off x="7143750" y="5437188"/>
            <a:ext cx="595313" cy="323850"/>
            <a:chOff x="3164" y="2861"/>
            <a:chExt cx="375" cy="204"/>
          </a:xfrm>
        </p:grpSpPr>
        <p:sp>
          <p:nvSpPr>
            <p:cNvPr id="74805" name="Rectangle 90">
              <a:extLst>
                <a:ext uri="{FF2B5EF4-FFF2-40B4-BE49-F238E27FC236}">
                  <a16:creationId xmlns:a16="http://schemas.microsoft.com/office/drawing/2014/main" id="{FE9C1B20-1298-DB4E-88F9-B3FCC084FCA5}"/>
                </a:ext>
              </a:extLst>
            </p:cNvPr>
            <p:cNvSpPr>
              <a:spLocks noChangeArrowheads="1"/>
            </p:cNvSpPr>
            <p:nvPr/>
          </p:nvSpPr>
          <p:spPr bwMode="auto">
            <a:xfrm>
              <a:off x="3164" y="2861"/>
              <a:ext cx="75" cy="204"/>
            </a:xfrm>
            <a:prstGeom prst="rect">
              <a:avLst/>
            </a:prstGeom>
            <a:solidFill>
              <a:schemeClr val="accent2"/>
            </a:solidFill>
            <a:ln>
              <a:noFill/>
            </a:ln>
            <a:extLst>
              <a:ext uri="{91240B29-F687-4F45-9708-019B960494DF}">
                <a14:hiddenLine xmlns:a14="http://schemas.microsoft.com/office/drawing/2010/main" w="9525" cap="rnd">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4806" name="Rectangle 91">
              <a:extLst>
                <a:ext uri="{FF2B5EF4-FFF2-40B4-BE49-F238E27FC236}">
                  <a16:creationId xmlns:a16="http://schemas.microsoft.com/office/drawing/2014/main" id="{38B9A49F-6A62-3D44-883B-5C92C7D4AE35}"/>
                </a:ext>
              </a:extLst>
            </p:cNvPr>
            <p:cNvSpPr>
              <a:spLocks noChangeArrowheads="1"/>
            </p:cNvSpPr>
            <p:nvPr/>
          </p:nvSpPr>
          <p:spPr bwMode="auto">
            <a:xfrm>
              <a:off x="3239" y="2861"/>
              <a:ext cx="75" cy="204"/>
            </a:xfrm>
            <a:prstGeom prst="rect">
              <a:avLst/>
            </a:prstGeom>
            <a:solidFill>
              <a:schemeClr val="accent2"/>
            </a:solidFill>
            <a:ln>
              <a:noFill/>
            </a:ln>
            <a:extLst>
              <a:ext uri="{91240B29-F687-4F45-9708-019B960494DF}">
                <a14:hiddenLine xmlns:a14="http://schemas.microsoft.com/office/drawing/2010/main" w="9525" cap="rnd">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4807" name="Rectangle 92">
              <a:extLst>
                <a:ext uri="{FF2B5EF4-FFF2-40B4-BE49-F238E27FC236}">
                  <a16:creationId xmlns:a16="http://schemas.microsoft.com/office/drawing/2014/main" id="{D606943E-98BF-DA4F-8181-4BD5AA38876D}"/>
                </a:ext>
              </a:extLst>
            </p:cNvPr>
            <p:cNvSpPr>
              <a:spLocks noChangeArrowheads="1"/>
            </p:cNvSpPr>
            <p:nvPr/>
          </p:nvSpPr>
          <p:spPr bwMode="auto">
            <a:xfrm>
              <a:off x="3314" y="2861"/>
              <a:ext cx="75" cy="204"/>
            </a:xfrm>
            <a:prstGeom prst="rect">
              <a:avLst/>
            </a:prstGeom>
            <a:solidFill>
              <a:schemeClr val="accent2"/>
            </a:solidFill>
            <a:ln>
              <a:noFill/>
            </a:ln>
            <a:extLst>
              <a:ext uri="{91240B29-F687-4F45-9708-019B960494DF}">
                <a14:hiddenLine xmlns:a14="http://schemas.microsoft.com/office/drawing/2010/main" w="9525" cap="rnd">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4808" name="Rectangle 93">
              <a:extLst>
                <a:ext uri="{FF2B5EF4-FFF2-40B4-BE49-F238E27FC236}">
                  <a16:creationId xmlns:a16="http://schemas.microsoft.com/office/drawing/2014/main" id="{E906F264-B061-524F-9378-3EA1469E256F}"/>
                </a:ext>
              </a:extLst>
            </p:cNvPr>
            <p:cNvSpPr>
              <a:spLocks noChangeArrowheads="1"/>
            </p:cNvSpPr>
            <p:nvPr/>
          </p:nvSpPr>
          <p:spPr bwMode="auto">
            <a:xfrm>
              <a:off x="3389" y="2861"/>
              <a:ext cx="75" cy="204"/>
            </a:xfrm>
            <a:prstGeom prst="rect">
              <a:avLst/>
            </a:prstGeom>
            <a:solidFill>
              <a:schemeClr val="accent2"/>
            </a:solidFill>
            <a:ln>
              <a:noFill/>
            </a:ln>
            <a:extLst>
              <a:ext uri="{91240B29-F687-4F45-9708-019B960494DF}">
                <a14:hiddenLine xmlns:a14="http://schemas.microsoft.com/office/drawing/2010/main" w="9525" cap="rnd">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4809" name="Rectangle 94">
              <a:extLst>
                <a:ext uri="{FF2B5EF4-FFF2-40B4-BE49-F238E27FC236}">
                  <a16:creationId xmlns:a16="http://schemas.microsoft.com/office/drawing/2014/main" id="{A4B9D98C-A689-614B-B408-97CDE845EC0D}"/>
                </a:ext>
              </a:extLst>
            </p:cNvPr>
            <p:cNvSpPr>
              <a:spLocks noChangeArrowheads="1"/>
            </p:cNvSpPr>
            <p:nvPr/>
          </p:nvSpPr>
          <p:spPr bwMode="auto">
            <a:xfrm>
              <a:off x="3464" y="2861"/>
              <a:ext cx="75" cy="204"/>
            </a:xfrm>
            <a:prstGeom prst="rect">
              <a:avLst/>
            </a:prstGeom>
            <a:solidFill>
              <a:schemeClr val="accent2"/>
            </a:solidFill>
            <a:ln>
              <a:noFill/>
            </a:ln>
            <a:extLst>
              <a:ext uri="{91240B29-F687-4F45-9708-019B960494DF}">
                <a14:hiddenLine xmlns:a14="http://schemas.microsoft.com/office/drawing/2010/main" w="9525" cap="rnd">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sp>
        <p:nvSpPr>
          <p:cNvPr id="74797" name="Line 95">
            <a:extLst>
              <a:ext uri="{FF2B5EF4-FFF2-40B4-BE49-F238E27FC236}">
                <a16:creationId xmlns:a16="http://schemas.microsoft.com/office/drawing/2014/main" id="{7CD85E07-6A36-1141-A036-E408971C967E}"/>
              </a:ext>
            </a:extLst>
          </p:cNvPr>
          <p:cNvSpPr>
            <a:spLocks noChangeShapeType="1"/>
          </p:cNvSpPr>
          <p:nvPr/>
        </p:nvSpPr>
        <p:spPr bwMode="invGray">
          <a:xfrm>
            <a:off x="7054850" y="4873625"/>
            <a:ext cx="161925" cy="45720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tIns="91440" bIns="91440" anchor="ctr"/>
          <a:lstStyle/>
          <a:p>
            <a:endParaRPr lang="zh-CN" altLang="en-US"/>
          </a:p>
        </p:txBody>
      </p:sp>
      <p:sp>
        <p:nvSpPr>
          <p:cNvPr id="74798" name="Line 96">
            <a:extLst>
              <a:ext uri="{FF2B5EF4-FFF2-40B4-BE49-F238E27FC236}">
                <a16:creationId xmlns:a16="http://schemas.microsoft.com/office/drawing/2014/main" id="{E34F8D59-4861-F245-9B44-39FF88821BEB}"/>
              </a:ext>
            </a:extLst>
          </p:cNvPr>
          <p:cNvSpPr>
            <a:spLocks noChangeShapeType="1"/>
          </p:cNvSpPr>
          <p:nvPr/>
        </p:nvSpPr>
        <p:spPr bwMode="invGray">
          <a:xfrm>
            <a:off x="6630988" y="3935413"/>
            <a:ext cx="161925" cy="45720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tIns="91440" bIns="91440" anchor="ctr"/>
          <a:lstStyle/>
          <a:p>
            <a:endParaRPr lang="zh-CN" altLang="en-US"/>
          </a:p>
        </p:txBody>
      </p:sp>
      <p:sp>
        <p:nvSpPr>
          <p:cNvPr id="74799" name="Line 97">
            <a:extLst>
              <a:ext uri="{FF2B5EF4-FFF2-40B4-BE49-F238E27FC236}">
                <a16:creationId xmlns:a16="http://schemas.microsoft.com/office/drawing/2014/main" id="{5F412C3B-D042-0643-8EBA-6B0D604A50B3}"/>
              </a:ext>
            </a:extLst>
          </p:cNvPr>
          <p:cNvSpPr>
            <a:spLocks noChangeShapeType="1"/>
          </p:cNvSpPr>
          <p:nvPr/>
        </p:nvSpPr>
        <p:spPr bwMode="invGray">
          <a:xfrm>
            <a:off x="6288088" y="2906713"/>
            <a:ext cx="161925" cy="45720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tIns="91440" bIns="91440" anchor="ctr"/>
          <a:lstStyle/>
          <a:p>
            <a:endParaRPr lang="zh-CN" altLang="en-US"/>
          </a:p>
        </p:txBody>
      </p:sp>
      <p:sp>
        <p:nvSpPr>
          <p:cNvPr id="74800" name="Line 98">
            <a:extLst>
              <a:ext uri="{FF2B5EF4-FFF2-40B4-BE49-F238E27FC236}">
                <a16:creationId xmlns:a16="http://schemas.microsoft.com/office/drawing/2014/main" id="{0936F043-C45E-EF47-8C9A-88221852320D}"/>
              </a:ext>
            </a:extLst>
          </p:cNvPr>
          <p:cNvSpPr>
            <a:spLocks noChangeShapeType="1"/>
          </p:cNvSpPr>
          <p:nvPr/>
        </p:nvSpPr>
        <p:spPr bwMode="invGray">
          <a:xfrm rot="10800000" flipH="1" flipV="1">
            <a:off x="6135688" y="1925638"/>
            <a:ext cx="87312" cy="45720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tIns="91440" bIns="91440" anchor="ctr"/>
          <a:lstStyle/>
          <a:p>
            <a:endParaRPr lang="zh-CN" altLang="en-US"/>
          </a:p>
        </p:txBody>
      </p:sp>
      <p:sp>
        <p:nvSpPr>
          <p:cNvPr id="769123" name="Line 99">
            <a:extLst>
              <a:ext uri="{FF2B5EF4-FFF2-40B4-BE49-F238E27FC236}">
                <a16:creationId xmlns:a16="http://schemas.microsoft.com/office/drawing/2014/main" id="{A09BEC4C-8108-F446-8C7D-2659FDE1C0C6}"/>
              </a:ext>
            </a:extLst>
          </p:cNvPr>
          <p:cNvSpPr>
            <a:spLocks noChangeShapeType="1"/>
          </p:cNvSpPr>
          <p:nvPr/>
        </p:nvSpPr>
        <p:spPr bwMode="invGray">
          <a:xfrm flipV="1">
            <a:off x="5638800" y="2016125"/>
            <a:ext cx="374650" cy="3317875"/>
          </a:xfrm>
          <a:prstGeom prst="line">
            <a:avLst/>
          </a:prstGeom>
          <a:noFill/>
          <a:ln w="38100">
            <a:solidFill>
              <a:schemeClr val="folHlink"/>
            </a:solidFill>
            <a:round/>
            <a:headEnd/>
            <a:tailEnd type="triangle" w="med" len="med"/>
          </a:ln>
          <a:effectLst>
            <a:outerShdw dist="53882" dir="2700000" algn="ctr" rotWithShape="0">
              <a:schemeClr val="bg2"/>
            </a:outerShdw>
          </a:effectLst>
        </p:spPr>
        <p:txBody>
          <a:bodyPr tIns="91440" bIns="91440" anchor="ctr">
            <a:spAutoFit/>
          </a:bodyPr>
          <a:lstStyle/>
          <a:p>
            <a:pPr>
              <a:defRPr/>
            </a:pPr>
            <a:endParaRPr lang="zh-CN" altLang="en-US"/>
          </a:p>
        </p:txBody>
      </p:sp>
      <p:grpSp>
        <p:nvGrpSpPr>
          <p:cNvPr id="74802" name="Group 67">
            <a:extLst>
              <a:ext uri="{FF2B5EF4-FFF2-40B4-BE49-F238E27FC236}">
                <a16:creationId xmlns:a16="http://schemas.microsoft.com/office/drawing/2014/main" id="{39846C0F-5D32-5040-98AD-F86C42C472E6}"/>
              </a:ext>
            </a:extLst>
          </p:cNvPr>
          <p:cNvGrpSpPr>
            <a:grpSpLocks/>
          </p:cNvGrpSpPr>
          <p:nvPr/>
        </p:nvGrpSpPr>
        <p:grpSpPr bwMode="auto">
          <a:xfrm>
            <a:off x="5449888" y="5456238"/>
            <a:ext cx="238125" cy="323850"/>
            <a:chOff x="3433" y="3497"/>
            <a:chExt cx="150" cy="204"/>
          </a:xfrm>
        </p:grpSpPr>
        <p:sp>
          <p:nvSpPr>
            <p:cNvPr id="74803" name="Rectangle 68">
              <a:extLst>
                <a:ext uri="{FF2B5EF4-FFF2-40B4-BE49-F238E27FC236}">
                  <a16:creationId xmlns:a16="http://schemas.microsoft.com/office/drawing/2014/main" id="{E5C0D633-AA72-0E4E-864A-F8AE6224AC9B}"/>
                </a:ext>
              </a:extLst>
            </p:cNvPr>
            <p:cNvSpPr>
              <a:spLocks noChangeArrowheads="1"/>
            </p:cNvSpPr>
            <p:nvPr/>
          </p:nvSpPr>
          <p:spPr bwMode="auto">
            <a:xfrm>
              <a:off x="3433" y="3497"/>
              <a:ext cx="75" cy="204"/>
            </a:xfrm>
            <a:prstGeom prst="rect">
              <a:avLst/>
            </a:prstGeom>
            <a:solidFill>
              <a:schemeClr val="accent2"/>
            </a:solidFill>
            <a:ln>
              <a:noFill/>
            </a:ln>
            <a:extLst>
              <a:ext uri="{91240B29-F687-4F45-9708-019B960494DF}">
                <a14:hiddenLine xmlns:a14="http://schemas.microsoft.com/office/drawing/2010/main" w="12700" cap="rnd">
                  <a:solidFill>
                    <a:srgbClr val="000000"/>
                  </a:solidFill>
                  <a:miter lim="800000"/>
                  <a:headEnd type="none" w="sm" len="sm"/>
                  <a:tailEnd type="none" w="sm" len="sm"/>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4804" name="Rectangle 69">
              <a:extLst>
                <a:ext uri="{FF2B5EF4-FFF2-40B4-BE49-F238E27FC236}">
                  <a16:creationId xmlns:a16="http://schemas.microsoft.com/office/drawing/2014/main" id="{B2BEB175-F5DC-E843-B875-52D9B7E75276}"/>
                </a:ext>
              </a:extLst>
            </p:cNvPr>
            <p:cNvSpPr>
              <a:spLocks noChangeArrowheads="1"/>
            </p:cNvSpPr>
            <p:nvPr/>
          </p:nvSpPr>
          <p:spPr bwMode="auto">
            <a:xfrm>
              <a:off x="3508" y="3497"/>
              <a:ext cx="75" cy="204"/>
            </a:xfrm>
            <a:prstGeom prst="rect">
              <a:avLst/>
            </a:prstGeom>
            <a:solidFill>
              <a:schemeClr val="accent2"/>
            </a:solidFill>
            <a:ln>
              <a:noFill/>
            </a:ln>
            <a:extLst>
              <a:ext uri="{91240B29-F687-4F45-9708-019B960494DF}">
                <a14:hiddenLine xmlns:a14="http://schemas.microsoft.com/office/drawing/2010/main" w="12700" cap="rnd">
                  <a:solidFill>
                    <a:srgbClr val="000000"/>
                  </a:solidFill>
                  <a:miter lim="800000"/>
                  <a:headEnd type="none" w="sm" len="sm"/>
                  <a:tailEnd type="none" w="sm" len="sm"/>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769098"/>
                                        </p:tgtEl>
                                        <p:attrNameLst>
                                          <p:attrName>style.visibility</p:attrName>
                                        </p:attrNameLst>
                                      </p:cBhvr>
                                      <p:to>
                                        <p:strVal val="visible"/>
                                      </p:to>
                                    </p:set>
                                    <p:animEffect transition="in" filter="wipe(down)">
                                      <p:cBhvr>
                                        <p:cTn id="7" dur="500"/>
                                        <p:tgtEl>
                                          <p:spTgt spid="769098"/>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769123"/>
                                        </p:tgtEl>
                                        <p:attrNameLst>
                                          <p:attrName>style.visibility</p:attrName>
                                        </p:attrNameLst>
                                      </p:cBhvr>
                                      <p:to>
                                        <p:strVal val="visible"/>
                                      </p:to>
                                    </p:set>
                                    <p:animEffect transition="in" filter="wipe(down)">
                                      <p:cBhvr>
                                        <p:cTn id="11" dur="500"/>
                                        <p:tgtEl>
                                          <p:spTgt spid="769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8EECF015-34F1-7540-A45B-F30804BEB7CA}"/>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6.</a:t>
            </a:r>
            <a:r>
              <a:rPr lang="zh-CN" altLang="en-US">
                <a:ea typeface="宋体" panose="02010600030101010101" pitchFamily="2" charset="-122"/>
              </a:rPr>
              <a:t>迭代</a:t>
            </a:r>
            <a:r>
              <a:rPr lang="en-US" altLang="zh-CN">
                <a:ea typeface="宋体" panose="02010600030101010101" pitchFamily="2" charset="-122"/>
              </a:rPr>
              <a:t>——</a:t>
            </a:r>
            <a:r>
              <a:rPr lang="zh-CN" altLang="en-US">
                <a:ea typeface="宋体" panose="02010600030101010101" pitchFamily="2" charset="-122"/>
              </a:rPr>
              <a:t>迭代的持续时间</a:t>
            </a:r>
            <a:endParaRPr lang="en-US" altLang="zh-CN">
              <a:ea typeface="宋体" panose="02010600030101010101" pitchFamily="2" charset="-122"/>
            </a:endParaRPr>
          </a:p>
        </p:txBody>
      </p:sp>
      <p:sp>
        <p:nvSpPr>
          <p:cNvPr id="75779" name="Rectangle 3">
            <a:extLst>
              <a:ext uri="{FF2B5EF4-FFF2-40B4-BE49-F238E27FC236}">
                <a16:creationId xmlns:a16="http://schemas.microsoft.com/office/drawing/2014/main" id="{F53BEEA0-2FD8-B842-B130-7050A0200AE5}"/>
              </a:ext>
            </a:extLst>
          </p:cNvPr>
          <p:cNvSpPr>
            <a:spLocks noGrp="1" noChangeArrowheads="1"/>
          </p:cNvSpPr>
          <p:nvPr>
            <p:ph type="body" sz="half" idx="1"/>
          </p:nvPr>
        </p:nvSpPr>
        <p:spPr bwMode="auto">
          <a:xfrm>
            <a:off x="228600" y="1341438"/>
            <a:ext cx="7086600" cy="5043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Char char="u"/>
            </a:pPr>
            <a:r>
              <a:rPr lang="zh-CN" altLang="en-US" sz="2400">
                <a:latin typeface="黑体" panose="02010609060101010101" pitchFamily="49" charset="-122"/>
                <a:ea typeface="黑体" panose="02010609060101010101" pitchFamily="49" charset="-122"/>
              </a:rPr>
              <a:t>一个迭代由计划和需求</a:t>
            </a:r>
            <a:r>
              <a:rPr lang="zh-CN" altLang="en-US" sz="2400">
                <a:solidFill>
                  <a:srgbClr val="FF0000"/>
                </a:solidFill>
                <a:latin typeface="黑体" panose="02010609060101010101" pitchFamily="49" charset="-122"/>
                <a:ea typeface="黑体" panose="02010609060101010101" pitchFamily="49" charset="-122"/>
              </a:rPr>
              <a:t>开始</a:t>
            </a:r>
            <a:r>
              <a:rPr lang="zh-CN" altLang="en-US" sz="2400">
                <a:latin typeface="黑体" panose="02010609060101010101" pitchFamily="49" charset="-122"/>
                <a:ea typeface="黑体" panose="02010609060101010101" pitchFamily="49" charset="-122"/>
              </a:rPr>
              <a:t>，以对内或者对外发布</a:t>
            </a:r>
            <a:r>
              <a:rPr lang="zh-CN" altLang="en-US" sz="2400">
                <a:solidFill>
                  <a:srgbClr val="FF0000"/>
                </a:solidFill>
                <a:latin typeface="黑体" panose="02010609060101010101" pitchFamily="49" charset="-122"/>
                <a:ea typeface="黑体" panose="02010609060101010101" pitchFamily="49" charset="-122"/>
              </a:rPr>
              <a:t>结束</a:t>
            </a:r>
            <a:r>
              <a:rPr lang="zh-CN" altLang="en-US" sz="2400">
                <a:latin typeface="黑体" panose="02010609060101010101" pitchFamily="49" charset="-122"/>
                <a:ea typeface="黑体" panose="02010609060101010101" pitchFamily="49" charset="-122"/>
              </a:rPr>
              <a:t>。一个理想的迭代应该持续</a:t>
            </a:r>
            <a:r>
              <a:rPr lang="zh-CN" altLang="en-US" sz="2400">
                <a:solidFill>
                  <a:srgbClr val="FF0000"/>
                </a:solidFill>
                <a:latin typeface="黑体" panose="02010609060101010101" pitchFamily="49" charset="-122"/>
                <a:ea typeface="黑体" panose="02010609060101010101" pitchFamily="49" charset="-122"/>
              </a:rPr>
              <a:t>二到六</a:t>
            </a:r>
            <a:r>
              <a:rPr lang="zh-CN" altLang="en-US" sz="2400">
                <a:latin typeface="黑体" panose="02010609060101010101" pitchFamily="49" charset="-122"/>
                <a:ea typeface="黑体" panose="02010609060101010101" pitchFamily="49" charset="-122"/>
              </a:rPr>
              <a:t>周，这个依赖于你的项目的大小和复杂程度。</a:t>
            </a:r>
            <a:endParaRPr lang="en-US" altLang="zh-CN" sz="2400">
              <a:latin typeface="黑体" panose="02010609060101010101" pitchFamily="49" charset="-122"/>
              <a:ea typeface="黑体" panose="02010609060101010101" pitchFamily="49" charset="-122"/>
            </a:endParaRPr>
          </a:p>
          <a:p>
            <a:pPr eaLnBrk="1" hangingPunct="1">
              <a:buFont typeface="Wingdings" pitchFamily="2" charset="2"/>
              <a:buChar char="u"/>
            </a:pPr>
            <a:r>
              <a:rPr lang="zh-CN" altLang="en-US" sz="2400">
                <a:latin typeface="黑体" panose="02010609060101010101" pitchFamily="49" charset="-122"/>
                <a:ea typeface="黑体" panose="02010609060101010101" pitchFamily="49" charset="-122"/>
              </a:rPr>
              <a:t>影响迭代持续时间的因素：</a:t>
            </a:r>
            <a:endParaRPr lang="en-US" altLang="zh-CN" sz="2400">
              <a:latin typeface="黑体" panose="02010609060101010101" pitchFamily="49" charset="-122"/>
              <a:ea typeface="黑体" panose="02010609060101010101" pitchFamily="49" charset="-122"/>
            </a:endParaRPr>
          </a:p>
          <a:p>
            <a:pPr lvl="1" eaLnBrk="1" hangingPunct="1">
              <a:lnSpc>
                <a:spcPct val="80000"/>
              </a:lnSpc>
              <a:buFont typeface="Wingdings" pitchFamily="2" charset="2"/>
              <a:buChar char="Ø"/>
            </a:pPr>
            <a:r>
              <a:rPr lang="zh-CN" altLang="en-US">
                <a:latin typeface="黑体" panose="02010609060101010101" pitchFamily="49" charset="-122"/>
                <a:ea typeface="黑体" panose="02010609060101010101" pitchFamily="49" charset="-122"/>
              </a:rPr>
              <a:t>大小、稳定性和组织成熟度</a:t>
            </a:r>
            <a:endParaRPr lang="en-US" altLang="zh-CN">
              <a:latin typeface="黑体" panose="02010609060101010101" pitchFamily="49" charset="-122"/>
              <a:ea typeface="黑体" panose="02010609060101010101" pitchFamily="49" charset="-122"/>
            </a:endParaRPr>
          </a:p>
          <a:p>
            <a:pPr lvl="1" eaLnBrk="1" hangingPunct="1">
              <a:lnSpc>
                <a:spcPct val="80000"/>
              </a:lnSpc>
              <a:buFont typeface="Wingdings" pitchFamily="2" charset="2"/>
              <a:buChar char="Ø"/>
            </a:pPr>
            <a:r>
              <a:rPr lang="zh-CN" altLang="en-US">
                <a:latin typeface="黑体" panose="02010609060101010101" pitchFamily="49" charset="-122"/>
                <a:ea typeface="黑体" panose="02010609060101010101" pitchFamily="49" charset="-122"/>
              </a:rPr>
              <a:t>熟悉迭代过程</a:t>
            </a:r>
            <a:endParaRPr lang="en-US" altLang="zh-CN">
              <a:latin typeface="黑体" panose="02010609060101010101" pitchFamily="49" charset="-122"/>
              <a:ea typeface="黑体" panose="02010609060101010101" pitchFamily="49" charset="-122"/>
            </a:endParaRPr>
          </a:p>
          <a:p>
            <a:pPr lvl="1" eaLnBrk="1" hangingPunct="1">
              <a:lnSpc>
                <a:spcPct val="80000"/>
              </a:lnSpc>
              <a:buFont typeface="Wingdings" pitchFamily="2" charset="2"/>
              <a:buChar char="Ø"/>
            </a:pPr>
            <a:r>
              <a:rPr lang="zh-CN" altLang="en-US">
                <a:latin typeface="黑体" panose="02010609060101010101" pitchFamily="49" charset="-122"/>
                <a:ea typeface="黑体" panose="02010609060101010101" pitchFamily="49" charset="-122"/>
              </a:rPr>
              <a:t>项目的大小</a:t>
            </a:r>
            <a:endParaRPr lang="en-US" altLang="zh-CN">
              <a:latin typeface="黑体" panose="02010609060101010101" pitchFamily="49" charset="-122"/>
              <a:ea typeface="黑体" panose="02010609060101010101" pitchFamily="49" charset="-122"/>
            </a:endParaRPr>
          </a:p>
          <a:p>
            <a:pPr lvl="1" eaLnBrk="1" hangingPunct="1">
              <a:lnSpc>
                <a:spcPct val="80000"/>
              </a:lnSpc>
              <a:buFont typeface="Wingdings" pitchFamily="2" charset="2"/>
              <a:buChar char="Ø"/>
            </a:pPr>
            <a:r>
              <a:rPr lang="zh-CN" altLang="en-US">
                <a:latin typeface="黑体" panose="02010609060101010101" pitchFamily="49" charset="-122"/>
                <a:ea typeface="黑体" panose="02010609060101010101" pitchFamily="49" charset="-122"/>
              </a:rPr>
              <a:t>技术简单的项目</a:t>
            </a:r>
            <a:endParaRPr lang="en-US" altLang="zh-CN">
              <a:latin typeface="黑体" panose="02010609060101010101" pitchFamily="49" charset="-122"/>
              <a:ea typeface="黑体" panose="02010609060101010101" pitchFamily="49" charset="-122"/>
            </a:endParaRPr>
          </a:p>
          <a:p>
            <a:pPr lvl="1" eaLnBrk="1" hangingPunct="1">
              <a:lnSpc>
                <a:spcPct val="80000"/>
              </a:lnSpc>
              <a:buFont typeface="Wingdings" pitchFamily="2" charset="2"/>
              <a:buChar char="Ø"/>
            </a:pPr>
            <a:r>
              <a:rPr lang="zh-CN" altLang="en-US">
                <a:latin typeface="黑体" panose="02010609060101010101" pitchFamily="49" charset="-122"/>
                <a:ea typeface="黑体" panose="02010609060101010101" pitchFamily="49" charset="-122"/>
              </a:rPr>
              <a:t>用来管理代码、发布信息并且执行测试的自动化水平</a:t>
            </a:r>
            <a:endParaRPr lang="en-US" altLang="zh-CN">
              <a:latin typeface="黑体" panose="02010609060101010101" pitchFamily="49" charset="-122"/>
              <a:ea typeface="黑体" panose="02010609060101010101" pitchFamily="49" charset="-122"/>
            </a:endParaRPr>
          </a:p>
        </p:txBody>
      </p:sp>
      <p:pic>
        <p:nvPicPr>
          <p:cNvPr id="75780" name="Picture 86" descr="MPj03165640000[1]">
            <a:extLst>
              <a:ext uri="{FF2B5EF4-FFF2-40B4-BE49-F238E27FC236}">
                <a16:creationId xmlns:a16="http://schemas.microsoft.com/office/drawing/2014/main" id="{0E7E93D0-BA06-1B47-94C7-E8FFDEB1F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2286000"/>
            <a:ext cx="159702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6A163790-63D2-D440-A08E-C02CE38AA841}"/>
              </a:ext>
            </a:extLst>
          </p:cNvPr>
          <p:cNvSpPr txBox="1"/>
          <p:nvPr/>
        </p:nvSpPr>
        <p:spPr>
          <a:xfrm>
            <a:off x="6228184" y="5237746"/>
            <a:ext cx="2749471" cy="400110"/>
          </a:xfrm>
          <a:prstGeom prst="rect">
            <a:avLst/>
          </a:prstGeom>
          <a:noFill/>
        </p:spPr>
        <p:txBody>
          <a:bodyPr wrap="none" rtlCol="0">
            <a:spAutoFit/>
          </a:bodyPr>
          <a:lstStyle/>
          <a:p>
            <a:pPr algn="l"/>
            <a:r>
              <a:rPr lang="zh-CN" altLang="en-US" sz="2000" dirty="0">
                <a:latin typeface="Kaiti SC" panose="02010600040101010101" pitchFamily="2" charset="-122"/>
                <a:ea typeface="Kaiti SC" panose="02010600040101010101" pitchFamily="2" charset="-122"/>
              </a:rPr>
              <a:t>多久能完成组织组件。</a:t>
            </a:r>
            <a:endParaRPr kumimoji="1" lang="zh-CN" altLang="en-US" sz="2000" dirty="0">
              <a:latin typeface="Kaiti SC" panose="02010600040101010101" pitchFamily="2" charset="-122"/>
              <a:ea typeface="Kaiti SC" panose="02010600040101010101" pitchFamily="2" charset="-122"/>
            </a:endParaRP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065">
            <a:extLst>
              <a:ext uri="{FF2B5EF4-FFF2-40B4-BE49-F238E27FC236}">
                <a16:creationId xmlns:a16="http://schemas.microsoft.com/office/drawing/2014/main" id="{6F7665CD-BEE4-0345-8D57-0FD343E927F9}"/>
              </a:ext>
            </a:extLst>
          </p:cNvPr>
          <p:cNvSpPr>
            <a:spLocks noChangeArrowheads="1"/>
          </p:cNvSpPr>
          <p:nvPr/>
        </p:nvSpPr>
        <p:spPr bwMode="invGray">
          <a:xfrm>
            <a:off x="304800" y="1905000"/>
            <a:ext cx="8534400" cy="4019550"/>
          </a:xfrm>
          <a:prstGeom prst="rect">
            <a:avLst/>
          </a:prstGeom>
          <a:gradFill rotWithShape="1">
            <a:gsLst>
              <a:gs pos="0">
                <a:srgbClr val="003B3B"/>
              </a:gs>
              <a:gs pos="100000">
                <a:srgbClr val="00808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008080"/>
            </a:extrusionClr>
            <a:contourClr>
              <a:srgbClr val="003B3B"/>
            </a:contourClr>
          </a:sp3d>
        </p:spPr>
        <p:txBody>
          <a:bodyPr lIns="92075" tIns="46038" rIns="92075" bIns="46038" anchor="ctr">
            <a:spAutoFit/>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6803" name="Rectangle 1026">
            <a:extLst>
              <a:ext uri="{FF2B5EF4-FFF2-40B4-BE49-F238E27FC236}">
                <a16:creationId xmlns:a16="http://schemas.microsoft.com/office/drawing/2014/main" id="{9170002A-C4B2-C94F-B673-AFE6E28113B3}"/>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6.</a:t>
            </a:r>
            <a:r>
              <a:rPr lang="zh-CN" altLang="en-US">
                <a:ea typeface="宋体" panose="02010600030101010101" pitchFamily="2" charset="-122"/>
              </a:rPr>
              <a:t>迭代</a:t>
            </a:r>
            <a:r>
              <a:rPr lang="en-US" altLang="zh-CN">
                <a:ea typeface="宋体" panose="02010600030101010101" pitchFamily="2" charset="-122"/>
              </a:rPr>
              <a:t>——</a:t>
            </a:r>
            <a:r>
              <a:rPr lang="zh-CN" altLang="en-US">
                <a:ea typeface="宋体" panose="02010600030101010101" pitchFamily="2" charset="-122"/>
              </a:rPr>
              <a:t>迭代次数</a:t>
            </a:r>
            <a:endParaRPr lang="en-US" altLang="zh-CN">
              <a:ea typeface="宋体" panose="02010600030101010101" pitchFamily="2" charset="-122"/>
            </a:endParaRPr>
          </a:p>
        </p:txBody>
      </p:sp>
      <p:sp>
        <p:nvSpPr>
          <p:cNvPr id="76804" name="Rectangle 1027">
            <a:extLst>
              <a:ext uri="{FF2B5EF4-FFF2-40B4-BE49-F238E27FC236}">
                <a16:creationId xmlns:a16="http://schemas.microsoft.com/office/drawing/2014/main" id="{25550641-B94A-214B-BC0C-581F5E770CD9}"/>
              </a:ext>
            </a:extLst>
          </p:cNvPr>
          <p:cNvSpPr>
            <a:spLocks noGrp="1" noChangeArrowheads="1"/>
          </p:cNvSpPr>
          <p:nvPr>
            <p:ph type="body" idx="1"/>
          </p:nvPr>
        </p:nvSpPr>
        <p:spPr bwMode="auto">
          <a:xfrm>
            <a:off x="457200" y="1066800"/>
            <a:ext cx="8553450" cy="914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400">
                <a:latin typeface="黑体" panose="02010609060101010101" pitchFamily="49" charset="-122"/>
                <a:ea typeface="黑体" panose="02010609060101010101" pitchFamily="49" charset="-122"/>
              </a:rPr>
              <a:t>经验法则：使用</a:t>
            </a:r>
            <a:r>
              <a:rPr lang="en-US" altLang="zh-CN" sz="2400">
                <a:latin typeface="黑体" panose="02010609060101010101" pitchFamily="49" charset="-122"/>
                <a:ea typeface="黑体" panose="02010609060101010101" pitchFamily="49" charset="-122"/>
              </a:rPr>
              <a:t>6 </a:t>
            </a:r>
            <a:r>
              <a:rPr lang="en-US" altLang="zh-CN" sz="2400">
                <a:latin typeface="黑体" panose="02010609060101010101" pitchFamily="49" charset="-122"/>
                <a:ea typeface="黑体" panose="02010609060101010101" pitchFamily="49" charset="-122"/>
                <a:cs typeface="Arial" panose="020B0604020202020204" pitchFamily="34" charset="0"/>
              </a:rPr>
              <a:t>± </a:t>
            </a:r>
            <a:r>
              <a:rPr lang="en-US" altLang="zh-CN" sz="2400">
                <a:latin typeface="黑体" panose="02010609060101010101" pitchFamily="49" charset="-122"/>
                <a:ea typeface="黑体" panose="02010609060101010101" pitchFamily="49" charset="-122"/>
              </a:rPr>
              <a:t>3 </a:t>
            </a:r>
            <a:r>
              <a:rPr lang="zh-CN" altLang="en-US" sz="2400">
                <a:latin typeface="黑体" panose="02010609060101010101" pitchFamily="49" charset="-122"/>
                <a:ea typeface="黑体" panose="02010609060101010101" pitchFamily="49" charset="-122"/>
              </a:rPr>
              <a:t>次迭代</a:t>
            </a:r>
            <a:endParaRPr lang="en-US" altLang="zh-CN" sz="2400">
              <a:latin typeface="黑体" panose="02010609060101010101" pitchFamily="49" charset="-122"/>
              <a:ea typeface="黑体" panose="02010609060101010101" pitchFamily="49" charset="-122"/>
            </a:endParaRPr>
          </a:p>
        </p:txBody>
      </p:sp>
      <p:graphicFrame>
        <p:nvGraphicFramePr>
          <p:cNvPr id="792580" name="Group 1028">
            <a:extLst>
              <a:ext uri="{FF2B5EF4-FFF2-40B4-BE49-F238E27FC236}">
                <a16:creationId xmlns:a16="http://schemas.microsoft.com/office/drawing/2014/main" id="{837F00A0-576C-3649-962D-9B1A06FE4FCE}"/>
              </a:ext>
            </a:extLst>
          </p:cNvPr>
          <p:cNvGraphicFramePr>
            <a:graphicFrameLocks noGrp="1"/>
          </p:cNvGraphicFramePr>
          <p:nvPr/>
        </p:nvGraphicFramePr>
        <p:xfrm>
          <a:off x="381000" y="1981200"/>
          <a:ext cx="8382000" cy="3848100"/>
        </p:xfrm>
        <a:graphic>
          <a:graphicData uri="http://schemas.openxmlformats.org/drawingml/2006/table">
            <a:tbl>
              <a:tblPr/>
              <a:tblGrid>
                <a:gridCol w="2895600">
                  <a:extLst>
                    <a:ext uri="{9D8B030D-6E8A-4147-A177-3AD203B41FA5}">
                      <a16:colId xmlns:a16="http://schemas.microsoft.com/office/drawing/2014/main" val="4032648434"/>
                    </a:ext>
                  </a:extLst>
                </a:gridCol>
                <a:gridCol w="1828800">
                  <a:extLst>
                    <a:ext uri="{9D8B030D-6E8A-4147-A177-3AD203B41FA5}">
                      <a16:colId xmlns:a16="http://schemas.microsoft.com/office/drawing/2014/main" val="920889562"/>
                    </a:ext>
                  </a:extLst>
                </a:gridCol>
                <a:gridCol w="1828800">
                  <a:extLst>
                    <a:ext uri="{9D8B030D-6E8A-4147-A177-3AD203B41FA5}">
                      <a16:colId xmlns:a16="http://schemas.microsoft.com/office/drawing/2014/main" val="3667169624"/>
                    </a:ext>
                  </a:extLst>
                </a:gridCol>
                <a:gridCol w="1828800">
                  <a:extLst>
                    <a:ext uri="{9D8B030D-6E8A-4147-A177-3AD203B41FA5}">
                      <a16:colId xmlns:a16="http://schemas.microsoft.com/office/drawing/2014/main" val="2691206590"/>
                    </a:ext>
                  </a:extLst>
                </a:gridCol>
              </a:tblGrid>
              <a:tr h="641350">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zh-CN" altLang="en-US" sz="2400" b="0" i="0" u="none" strike="noStrike" cap="none" normalizeH="0" baseline="0">
                          <a:ln>
                            <a:noFill/>
                          </a:ln>
                          <a:solidFill>
                            <a:schemeClr val="bg1"/>
                          </a:solidFill>
                          <a:effectLst/>
                          <a:latin typeface="黑体" panose="02010609060101010101" pitchFamily="49" charset="-122"/>
                          <a:ea typeface="黑体" panose="02010609060101010101" pitchFamily="49" charset="-122"/>
                        </a:rPr>
                        <a:t>阶段</a:t>
                      </a:r>
                      <a:endPar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txBody>
                  <a:tcPr marL="107950" marR="107950" marT="53975" marB="539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zh-CN" altLang="en-US" sz="2400" b="0" i="0" u="none" strike="noStrike" cap="none" normalizeH="0" baseline="0">
                          <a:ln>
                            <a:noFill/>
                          </a:ln>
                          <a:solidFill>
                            <a:schemeClr val="bg1"/>
                          </a:solidFill>
                          <a:effectLst/>
                          <a:latin typeface="黑体" panose="02010609060101010101" pitchFamily="49" charset="-122"/>
                          <a:ea typeface="黑体" panose="02010609060101010101" pitchFamily="49" charset="-122"/>
                        </a:rPr>
                        <a:t>低</a:t>
                      </a:r>
                      <a:endPar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txBody>
                  <a:tcPr marL="107950" marR="107950" marT="53975" marB="539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zh-CN" altLang="en-US" sz="2400" b="0" i="0" u="none" strike="noStrike" cap="none" normalizeH="0" baseline="0">
                          <a:ln>
                            <a:noFill/>
                          </a:ln>
                          <a:solidFill>
                            <a:schemeClr val="bg1"/>
                          </a:solidFill>
                          <a:effectLst/>
                          <a:latin typeface="黑体" panose="02010609060101010101" pitchFamily="49" charset="-122"/>
                          <a:ea typeface="黑体" panose="02010609060101010101" pitchFamily="49" charset="-122"/>
                        </a:rPr>
                        <a:t>中</a:t>
                      </a:r>
                      <a:endPar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txBody>
                  <a:tcPr marL="107950" marR="107950" marT="53975" marB="539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zh-CN" altLang="en-US" sz="2400" b="0" i="0" u="none" strike="noStrike" cap="none" normalizeH="0" baseline="0">
                          <a:ln>
                            <a:noFill/>
                          </a:ln>
                          <a:solidFill>
                            <a:schemeClr val="bg1"/>
                          </a:solidFill>
                          <a:effectLst/>
                          <a:latin typeface="黑体" panose="02010609060101010101" pitchFamily="49" charset="-122"/>
                          <a:ea typeface="黑体" panose="02010609060101010101" pitchFamily="49" charset="-122"/>
                        </a:rPr>
                        <a:t>高</a:t>
                      </a:r>
                      <a:endPar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txBody>
                  <a:tcPr marL="107950" marR="107950" marT="53975" marB="539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44655988"/>
                  </a:ext>
                </a:extLst>
              </a:tr>
              <a:tr h="641350">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zh-CN" altLang="en-US" sz="2400" b="0" i="0" u="none" strike="noStrike" cap="none" normalizeH="0" baseline="0">
                          <a:ln>
                            <a:noFill/>
                          </a:ln>
                          <a:solidFill>
                            <a:schemeClr val="bg1"/>
                          </a:solidFill>
                          <a:effectLst/>
                          <a:latin typeface="黑体" panose="02010609060101010101" pitchFamily="49" charset="-122"/>
                          <a:ea typeface="黑体" panose="02010609060101010101" pitchFamily="49" charset="-122"/>
                        </a:rPr>
                        <a:t>先启</a:t>
                      </a:r>
                      <a:endPar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txBody>
                  <a:tcPr marL="107950" marR="107950" marT="53975" marB="539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rPr>
                        <a:t>0</a:t>
                      </a:r>
                    </a:p>
                  </a:txBody>
                  <a:tcPr marL="107950" marR="107950" marT="53975" marB="539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rPr>
                        <a:t>1</a:t>
                      </a:r>
                    </a:p>
                  </a:txBody>
                  <a:tcPr marL="107950" marR="107950" marT="53975" marB="539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rPr>
                        <a:t>1</a:t>
                      </a:r>
                    </a:p>
                  </a:txBody>
                  <a:tcPr marL="107950" marR="107950" marT="53975" marB="539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92238300"/>
                  </a:ext>
                </a:extLst>
              </a:tr>
              <a:tr h="641350">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zh-CN" altLang="en-US" sz="2400" b="0" i="0" u="none" strike="noStrike" cap="none" normalizeH="0" baseline="0">
                          <a:ln>
                            <a:noFill/>
                          </a:ln>
                          <a:solidFill>
                            <a:schemeClr val="bg1"/>
                          </a:solidFill>
                          <a:effectLst/>
                          <a:latin typeface="黑体" panose="02010609060101010101" pitchFamily="49" charset="-122"/>
                          <a:ea typeface="黑体" panose="02010609060101010101" pitchFamily="49" charset="-122"/>
                        </a:rPr>
                        <a:t>精化</a:t>
                      </a:r>
                      <a:endPar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txBody>
                  <a:tcPr marL="107950" marR="107950" marT="53975" marB="539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rPr>
                        <a:t>1</a:t>
                      </a:r>
                    </a:p>
                  </a:txBody>
                  <a:tcPr marL="107950" marR="107950" marT="53975" marB="539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rPr>
                        <a:t>2</a:t>
                      </a:r>
                    </a:p>
                  </a:txBody>
                  <a:tcPr marL="107950" marR="107950" marT="53975" marB="539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rPr>
                        <a:t>3</a:t>
                      </a:r>
                    </a:p>
                  </a:txBody>
                  <a:tcPr marL="107950" marR="107950" marT="53975" marB="539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48772926"/>
                  </a:ext>
                </a:extLst>
              </a:tr>
              <a:tr h="641350">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zh-CN" altLang="en-US" sz="2400" b="0" i="0" u="none" strike="noStrike" cap="none" normalizeH="0" baseline="0">
                          <a:ln>
                            <a:noFill/>
                          </a:ln>
                          <a:solidFill>
                            <a:schemeClr val="bg1"/>
                          </a:solidFill>
                          <a:effectLst/>
                          <a:latin typeface="黑体" panose="02010609060101010101" pitchFamily="49" charset="-122"/>
                          <a:ea typeface="黑体" panose="02010609060101010101" pitchFamily="49" charset="-122"/>
                        </a:rPr>
                        <a:t>构造</a:t>
                      </a:r>
                      <a:endPar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txBody>
                  <a:tcPr marL="107950" marR="107950" marT="53975" marB="539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rPr>
                        <a:t>1</a:t>
                      </a:r>
                    </a:p>
                  </a:txBody>
                  <a:tcPr marL="107950" marR="107950" marT="53975" marB="539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rPr>
                        <a:t>2</a:t>
                      </a:r>
                    </a:p>
                  </a:txBody>
                  <a:tcPr marL="107950" marR="107950" marT="53975" marB="539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rPr>
                        <a:t>3</a:t>
                      </a:r>
                    </a:p>
                  </a:txBody>
                  <a:tcPr marL="107950" marR="107950" marT="53975" marB="539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73441222"/>
                  </a:ext>
                </a:extLst>
              </a:tr>
              <a:tr h="641350">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zh-CN" altLang="en-US" sz="2400" b="0" i="0" u="none" strike="noStrike" cap="none" normalizeH="0" baseline="0">
                          <a:ln>
                            <a:noFill/>
                          </a:ln>
                          <a:solidFill>
                            <a:schemeClr val="bg1"/>
                          </a:solidFill>
                          <a:effectLst/>
                          <a:latin typeface="黑体" panose="02010609060101010101" pitchFamily="49" charset="-122"/>
                          <a:ea typeface="黑体" panose="02010609060101010101" pitchFamily="49" charset="-122"/>
                        </a:rPr>
                        <a:t>移交</a:t>
                      </a:r>
                      <a:endPar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txBody>
                  <a:tcPr marL="107950" marR="107950" marT="53975" marB="539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rPr>
                        <a:t>1</a:t>
                      </a:r>
                    </a:p>
                  </a:txBody>
                  <a:tcPr marL="107950" marR="107950" marT="53975" marB="539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rPr>
                        <a:t>1</a:t>
                      </a:r>
                    </a:p>
                  </a:txBody>
                  <a:tcPr marL="107950" marR="107950" marT="53975" marB="539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rPr>
                        <a:t>2</a:t>
                      </a:r>
                    </a:p>
                  </a:txBody>
                  <a:tcPr marL="107950" marR="107950" marT="53975" marB="539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24771262"/>
                  </a:ext>
                </a:extLst>
              </a:tr>
              <a:tr h="641350">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zh-CN" altLang="en-US" sz="2400" b="1" i="0" u="none" strike="noStrike" cap="none" normalizeH="0" baseline="0">
                          <a:ln>
                            <a:noFill/>
                          </a:ln>
                          <a:solidFill>
                            <a:schemeClr val="bg1"/>
                          </a:solidFill>
                          <a:effectLst/>
                          <a:latin typeface="黑体" panose="02010609060101010101" pitchFamily="49" charset="-122"/>
                          <a:ea typeface="黑体" panose="02010609060101010101" pitchFamily="49" charset="-122"/>
                        </a:rPr>
                        <a:t>总计</a:t>
                      </a:r>
                      <a:endParaRPr kumimoji="0" lang="en-US" altLang="zh-CN" sz="2400" b="1"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txBody>
                  <a:tcPr marL="107950" marR="107950" marT="53975" marB="539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en-US" altLang="zh-CN" sz="2400" b="1" i="0" u="none" strike="noStrike" cap="none" normalizeH="0" baseline="0">
                          <a:ln>
                            <a:noFill/>
                          </a:ln>
                          <a:solidFill>
                            <a:schemeClr val="bg1"/>
                          </a:solidFill>
                          <a:effectLst/>
                          <a:latin typeface="黑体" panose="02010609060101010101" pitchFamily="49" charset="-122"/>
                          <a:ea typeface="黑体" panose="02010609060101010101" pitchFamily="49" charset="-122"/>
                        </a:rPr>
                        <a:t>3</a:t>
                      </a:r>
                    </a:p>
                  </a:txBody>
                  <a:tcPr marL="107950" marR="107950" marT="53975" marB="539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en-US" altLang="zh-CN" sz="2400" b="1" i="0" u="none" strike="noStrike" cap="none" normalizeH="0" baseline="0">
                          <a:ln>
                            <a:noFill/>
                          </a:ln>
                          <a:solidFill>
                            <a:schemeClr val="bg1"/>
                          </a:solidFill>
                          <a:effectLst/>
                          <a:latin typeface="黑体" panose="02010609060101010101" pitchFamily="49" charset="-122"/>
                          <a:ea typeface="黑体" panose="02010609060101010101" pitchFamily="49" charset="-122"/>
                        </a:rPr>
                        <a:t>6</a:t>
                      </a:r>
                    </a:p>
                  </a:txBody>
                  <a:tcPr marL="107950" marR="107950" marT="53975" marB="539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en-US" altLang="zh-CN" sz="2400" b="1" i="0" u="none" strike="noStrike" cap="none" normalizeH="0" baseline="0">
                          <a:ln>
                            <a:noFill/>
                          </a:ln>
                          <a:solidFill>
                            <a:schemeClr val="bg1"/>
                          </a:solidFill>
                          <a:effectLst/>
                          <a:latin typeface="黑体" panose="02010609060101010101" pitchFamily="49" charset="-122"/>
                          <a:ea typeface="黑体" panose="02010609060101010101" pitchFamily="49" charset="-122"/>
                        </a:rPr>
                        <a:t>9</a:t>
                      </a:r>
                    </a:p>
                  </a:txBody>
                  <a:tcPr marL="107950" marR="107950" marT="53975" marB="539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60021756"/>
                  </a:ext>
                </a:extLst>
              </a:tr>
            </a:tbl>
          </a:graphicData>
        </a:graphic>
      </p:graphicFrame>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8">
            <a:extLst>
              <a:ext uri="{FF2B5EF4-FFF2-40B4-BE49-F238E27FC236}">
                <a16:creationId xmlns:a16="http://schemas.microsoft.com/office/drawing/2014/main" id="{466E6C5D-E816-8B40-BBB1-E935ED3E9EF4}"/>
              </a:ext>
            </a:extLst>
          </p:cNvPr>
          <p:cNvSpPr>
            <a:spLocks noChangeArrowheads="1"/>
          </p:cNvSpPr>
          <p:nvPr/>
        </p:nvSpPr>
        <p:spPr bwMode="invGray">
          <a:xfrm>
            <a:off x="4572000" y="990600"/>
            <a:ext cx="4343400" cy="2743200"/>
          </a:xfrm>
          <a:prstGeom prst="rect">
            <a:avLst/>
          </a:prstGeom>
          <a:gradFill rotWithShape="1">
            <a:gsLst>
              <a:gs pos="0">
                <a:srgbClr val="003B3B"/>
              </a:gs>
              <a:gs pos="100000">
                <a:srgbClr val="00808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7827" name="Rectangle 79">
            <a:extLst>
              <a:ext uri="{FF2B5EF4-FFF2-40B4-BE49-F238E27FC236}">
                <a16:creationId xmlns:a16="http://schemas.microsoft.com/office/drawing/2014/main" id="{08741A60-D0E4-F740-BAA6-B834502E5208}"/>
              </a:ext>
            </a:extLst>
          </p:cNvPr>
          <p:cNvSpPr>
            <a:spLocks noChangeArrowheads="1"/>
          </p:cNvSpPr>
          <p:nvPr/>
        </p:nvSpPr>
        <p:spPr bwMode="invGray">
          <a:xfrm>
            <a:off x="4572000" y="3733800"/>
            <a:ext cx="4343400" cy="2514600"/>
          </a:xfrm>
          <a:prstGeom prst="rect">
            <a:avLst/>
          </a:prstGeom>
          <a:gradFill rotWithShape="1">
            <a:gsLst>
              <a:gs pos="0">
                <a:srgbClr val="003B3B"/>
              </a:gs>
              <a:gs pos="100000">
                <a:srgbClr val="00808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7828" name="Rectangle 80">
            <a:extLst>
              <a:ext uri="{FF2B5EF4-FFF2-40B4-BE49-F238E27FC236}">
                <a16:creationId xmlns:a16="http://schemas.microsoft.com/office/drawing/2014/main" id="{5300550D-9FCE-5E45-BF44-EF990658CF81}"/>
              </a:ext>
            </a:extLst>
          </p:cNvPr>
          <p:cNvSpPr>
            <a:spLocks noChangeArrowheads="1"/>
          </p:cNvSpPr>
          <p:nvPr/>
        </p:nvSpPr>
        <p:spPr bwMode="invGray">
          <a:xfrm>
            <a:off x="228600" y="3733800"/>
            <a:ext cx="4343400" cy="2514600"/>
          </a:xfrm>
          <a:prstGeom prst="rect">
            <a:avLst/>
          </a:prstGeom>
          <a:gradFill rotWithShape="1">
            <a:gsLst>
              <a:gs pos="0">
                <a:srgbClr val="003B3B"/>
              </a:gs>
              <a:gs pos="100000">
                <a:srgbClr val="00808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7829" name="Rectangle 77">
            <a:extLst>
              <a:ext uri="{FF2B5EF4-FFF2-40B4-BE49-F238E27FC236}">
                <a16:creationId xmlns:a16="http://schemas.microsoft.com/office/drawing/2014/main" id="{461325A7-F99D-A941-88A0-B671B0451EB9}"/>
              </a:ext>
            </a:extLst>
          </p:cNvPr>
          <p:cNvSpPr>
            <a:spLocks noChangeArrowheads="1"/>
          </p:cNvSpPr>
          <p:nvPr/>
        </p:nvSpPr>
        <p:spPr bwMode="invGray">
          <a:xfrm>
            <a:off x="228600" y="990600"/>
            <a:ext cx="4343400" cy="2743200"/>
          </a:xfrm>
          <a:prstGeom prst="rect">
            <a:avLst/>
          </a:prstGeom>
          <a:gradFill rotWithShape="1">
            <a:gsLst>
              <a:gs pos="0">
                <a:srgbClr val="003B3B"/>
              </a:gs>
              <a:gs pos="100000">
                <a:srgbClr val="00808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684117" name="Rectangle 85">
            <a:extLst>
              <a:ext uri="{FF2B5EF4-FFF2-40B4-BE49-F238E27FC236}">
                <a16:creationId xmlns:a16="http://schemas.microsoft.com/office/drawing/2014/main" id="{C3B1D71A-7F74-6E49-A96E-D3E658A60672}"/>
              </a:ext>
            </a:extLst>
          </p:cNvPr>
          <p:cNvSpPr>
            <a:spLocks noChangeArrowheads="1"/>
          </p:cNvSpPr>
          <p:nvPr/>
        </p:nvSpPr>
        <p:spPr bwMode="gray">
          <a:xfrm>
            <a:off x="4648200" y="1371600"/>
            <a:ext cx="4191000" cy="2286000"/>
          </a:xfrm>
          <a:prstGeom prst="rect">
            <a:avLst/>
          </a:prstGeom>
          <a:solidFill>
            <a:schemeClr val="tx1"/>
          </a:solidFill>
          <a:ln>
            <a:noFill/>
          </a:ln>
          <a:effectLst>
            <a:prstShdw prst="shdw18" dist="17961" dir="13500000">
              <a:schemeClr val="tx1">
                <a:gamma/>
                <a:shade val="60000"/>
                <a:invGamma/>
              </a:schemeClr>
            </a:prstShdw>
          </a:effectLst>
        </p:spPr>
        <p:txBody>
          <a:bodyPr wrap="none" lIns="92075" tIns="46038" rIns="92075" bIns="46038" anchor="ctr">
            <a:spAutoFit/>
          </a:bodyPr>
          <a:lstStyle/>
          <a:p>
            <a:pPr>
              <a:defRPr/>
            </a:pPr>
            <a:endParaRPr lang="zh-CN" altLang="en-US">
              <a:latin typeface="Arial" charset="0"/>
              <a:ea typeface="宋体" charset="-122"/>
            </a:endParaRPr>
          </a:p>
        </p:txBody>
      </p:sp>
      <p:sp>
        <p:nvSpPr>
          <p:cNvPr id="684118" name="Rectangle 86">
            <a:extLst>
              <a:ext uri="{FF2B5EF4-FFF2-40B4-BE49-F238E27FC236}">
                <a16:creationId xmlns:a16="http://schemas.microsoft.com/office/drawing/2014/main" id="{01617C85-04B5-0444-B345-DD009B26879B}"/>
              </a:ext>
            </a:extLst>
          </p:cNvPr>
          <p:cNvSpPr>
            <a:spLocks noChangeArrowheads="1"/>
          </p:cNvSpPr>
          <p:nvPr/>
        </p:nvSpPr>
        <p:spPr bwMode="gray">
          <a:xfrm>
            <a:off x="304800" y="1371600"/>
            <a:ext cx="4191000" cy="2286000"/>
          </a:xfrm>
          <a:prstGeom prst="rect">
            <a:avLst/>
          </a:prstGeom>
          <a:solidFill>
            <a:schemeClr val="tx1"/>
          </a:solidFill>
          <a:ln>
            <a:noFill/>
          </a:ln>
          <a:effectLst>
            <a:prstShdw prst="shdw18" dist="17961" dir="13500000">
              <a:schemeClr val="tx1">
                <a:gamma/>
                <a:shade val="60000"/>
                <a:invGamma/>
              </a:schemeClr>
            </a:prstShdw>
          </a:effectLst>
        </p:spPr>
        <p:txBody>
          <a:bodyPr wrap="none" lIns="92075" tIns="46038" rIns="92075" bIns="46038" anchor="ctr">
            <a:spAutoFit/>
          </a:bodyPr>
          <a:lstStyle/>
          <a:p>
            <a:pPr>
              <a:defRPr/>
            </a:pPr>
            <a:endParaRPr lang="zh-CN" altLang="en-US">
              <a:latin typeface="Arial" charset="0"/>
              <a:ea typeface="宋体" charset="-122"/>
            </a:endParaRPr>
          </a:p>
        </p:txBody>
      </p:sp>
      <p:sp>
        <p:nvSpPr>
          <p:cNvPr id="684119" name="Rectangle 87">
            <a:extLst>
              <a:ext uri="{FF2B5EF4-FFF2-40B4-BE49-F238E27FC236}">
                <a16:creationId xmlns:a16="http://schemas.microsoft.com/office/drawing/2014/main" id="{A23E6506-6704-3D4E-8E75-7347DF4D9D53}"/>
              </a:ext>
            </a:extLst>
          </p:cNvPr>
          <p:cNvSpPr>
            <a:spLocks noChangeArrowheads="1"/>
          </p:cNvSpPr>
          <p:nvPr/>
        </p:nvSpPr>
        <p:spPr bwMode="gray">
          <a:xfrm>
            <a:off x="304800" y="4114800"/>
            <a:ext cx="4191000" cy="2017713"/>
          </a:xfrm>
          <a:prstGeom prst="rect">
            <a:avLst/>
          </a:prstGeom>
          <a:solidFill>
            <a:schemeClr val="tx1"/>
          </a:solidFill>
          <a:ln>
            <a:noFill/>
          </a:ln>
          <a:effectLst>
            <a:prstShdw prst="shdw18" dist="17961" dir="13500000">
              <a:schemeClr val="tx1">
                <a:gamma/>
                <a:shade val="60000"/>
                <a:invGamma/>
              </a:schemeClr>
            </a:prstShdw>
          </a:effectLst>
        </p:spPr>
        <p:txBody>
          <a:bodyPr lIns="92075" tIns="46038" rIns="92075" bIns="46038" anchor="ctr">
            <a:spAutoFit/>
          </a:bodyPr>
          <a:lstStyle/>
          <a:p>
            <a:pPr>
              <a:defRPr/>
            </a:pPr>
            <a:endParaRPr lang="zh-CN" altLang="en-US">
              <a:latin typeface="Arial" charset="0"/>
              <a:ea typeface="宋体" charset="-122"/>
            </a:endParaRPr>
          </a:p>
        </p:txBody>
      </p:sp>
      <p:sp>
        <p:nvSpPr>
          <p:cNvPr id="684120" name="Rectangle 88">
            <a:extLst>
              <a:ext uri="{FF2B5EF4-FFF2-40B4-BE49-F238E27FC236}">
                <a16:creationId xmlns:a16="http://schemas.microsoft.com/office/drawing/2014/main" id="{8490DC3C-E4CE-1B48-9B3B-679354598A11}"/>
              </a:ext>
            </a:extLst>
          </p:cNvPr>
          <p:cNvSpPr>
            <a:spLocks noChangeArrowheads="1"/>
          </p:cNvSpPr>
          <p:nvPr/>
        </p:nvSpPr>
        <p:spPr bwMode="gray">
          <a:xfrm>
            <a:off x="4648200" y="4114800"/>
            <a:ext cx="4191000" cy="2017713"/>
          </a:xfrm>
          <a:prstGeom prst="rect">
            <a:avLst/>
          </a:prstGeom>
          <a:solidFill>
            <a:schemeClr val="tx1"/>
          </a:solidFill>
          <a:ln>
            <a:noFill/>
          </a:ln>
          <a:effectLst>
            <a:prstShdw prst="shdw18" dist="17961" dir="13500000">
              <a:schemeClr val="tx1">
                <a:gamma/>
                <a:shade val="60000"/>
                <a:invGamma/>
              </a:schemeClr>
            </a:prstShdw>
          </a:effectLst>
        </p:spPr>
        <p:txBody>
          <a:bodyPr lIns="92075" tIns="46038" rIns="92075" bIns="46038" anchor="ctr">
            <a:spAutoFit/>
          </a:bodyPr>
          <a:lstStyle/>
          <a:p>
            <a:pPr>
              <a:defRPr/>
            </a:pPr>
            <a:endParaRPr lang="zh-CN" altLang="en-US">
              <a:latin typeface="Arial" charset="0"/>
              <a:ea typeface="宋体" charset="-122"/>
            </a:endParaRPr>
          </a:p>
        </p:txBody>
      </p:sp>
      <p:graphicFrame>
        <p:nvGraphicFramePr>
          <p:cNvPr id="684129" name="Group 97">
            <a:extLst>
              <a:ext uri="{FF2B5EF4-FFF2-40B4-BE49-F238E27FC236}">
                <a16:creationId xmlns:a16="http://schemas.microsoft.com/office/drawing/2014/main" id="{2628D194-F710-B84C-80A6-D57D47616101}"/>
              </a:ext>
            </a:extLst>
          </p:cNvPr>
          <p:cNvGraphicFramePr>
            <a:graphicFrameLocks noGrp="1"/>
          </p:cNvGraphicFramePr>
          <p:nvPr/>
        </p:nvGraphicFramePr>
        <p:xfrm>
          <a:off x="228600" y="990600"/>
          <a:ext cx="8686800" cy="5237163"/>
        </p:xfrm>
        <a:graphic>
          <a:graphicData uri="http://schemas.openxmlformats.org/drawingml/2006/table">
            <a:tbl>
              <a:tblPr/>
              <a:tblGrid>
                <a:gridCol w="4343400">
                  <a:extLst>
                    <a:ext uri="{9D8B030D-6E8A-4147-A177-3AD203B41FA5}">
                      <a16:colId xmlns:a16="http://schemas.microsoft.com/office/drawing/2014/main" val="340038375"/>
                    </a:ext>
                  </a:extLst>
                </a:gridCol>
                <a:gridCol w="4343400">
                  <a:extLst>
                    <a:ext uri="{9D8B030D-6E8A-4147-A177-3AD203B41FA5}">
                      <a16:colId xmlns:a16="http://schemas.microsoft.com/office/drawing/2014/main" val="381363960"/>
                    </a:ext>
                  </a:extLst>
                </a:gridCol>
              </a:tblGrid>
              <a:tr h="2740025">
                <a:tc>
                  <a:txBody>
                    <a:bodyPr/>
                    <a:lstStyle>
                      <a:lvl1pPr marL="230188" indent="-230188"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230188" marR="0" lvl="0" indent="-230188" algn="ctr" defTabSz="914400" rtl="0" eaLnBrk="1" fontAlgn="t" latinLnBrk="0" hangingPunct="1">
                        <a:lnSpc>
                          <a:spcPct val="80000"/>
                        </a:lnSpc>
                        <a:spcBef>
                          <a:spcPct val="30000"/>
                        </a:spcBef>
                        <a:spcAft>
                          <a:spcPct val="0"/>
                        </a:spcAft>
                        <a:buClr>
                          <a:srgbClr val="FFFF99"/>
                        </a:buClr>
                        <a:buSzTx/>
                        <a:buFont typeface="Wingdings" pitchFamily="2" charset="2"/>
                        <a:buNone/>
                        <a:tabLst/>
                      </a:pPr>
                      <a:r>
                        <a:rPr kumimoji="0" lang="zh-CN" altLang="en-US" sz="2400" b="0" i="0" u="none" strike="noStrike" cap="none" normalizeH="0" baseline="0">
                          <a:ln>
                            <a:noFill/>
                          </a:ln>
                          <a:solidFill>
                            <a:schemeClr val="bg1"/>
                          </a:solidFill>
                          <a:effectLst/>
                          <a:latin typeface="Arial" panose="020B0604020202020204" pitchFamily="34" charset="0"/>
                          <a:ea typeface="宋体" panose="02010600030101010101" pitchFamily="2" charset="-122"/>
                          <a:cs typeface="Arial" panose="020B0604020202020204" pitchFamily="34" charset="0"/>
                        </a:rPr>
                        <a:t>先启阶段</a:t>
                      </a:r>
                      <a:endParaRPr kumimoji="0" lang="en-US" altLang="zh-CN" sz="2400" b="0" i="0" u="none" strike="noStrike" cap="none" normalizeH="0" baseline="0">
                        <a:ln>
                          <a:noFill/>
                        </a:ln>
                        <a:solidFill>
                          <a:schemeClr val="bg1"/>
                        </a:solidFill>
                        <a:effectLst/>
                        <a:latin typeface="Arial" panose="020B0604020202020204" pitchFamily="34" charset="0"/>
                        <a:ea typeface="宋体" panose="02010600030101010101" pitchFamily="2" charset="-122"/>
                        <a:cs typeface="Arial" panose="020B0604020202020204" pitchFamily="34" charset="0"/>
                      </a:endParaRPr>
                    </a:p>
                    <a:p>
                      <a:pPr marL="230188" marR="0" lvl="0" indent="-230188" algn="l" defTabSz="914400" rtl="0" eaLnBrk="1" fontAlgn="t" latinLnBrk="0" hangingPunct="1">
                        <a:lnSpc>
                          <a:spcPct val="80000"/>
                        </a:lnSpc>
                        <a:spcBef>
                          <a:spcPct val="30000"/>
                        </a:spcBef>
                        <a:spcAft>
                          <a:spcPct val="0"/>
                        </a:spcAft>
                        <a:buClr>
                          <a:srgbClr val="008080"/>
                        </a:buClr>
                        <a:buSzTx/>
                        <a:buFont typeface="Wingdings" pitchFamily="2" charset="2"/>
                        <a:buChar char="§"/>
                        <a:tabLst/>
                      </a:pPr>
                      <a:endParaRPr kumimoji="0" lang="en-US" altLang="zh-CN" sz="2000" b="0" i="0" u="none" strike="noStrike" cap="none" normalizeH="0" baseline="0">
                        <a:ln>
                          <a:noFill/>
                        </a:ln>
                        <a:solidFill>
                          <a:schemeClr val="bg2"/>
                        </a:solidFill>
                        <a:effectLst/>
                        <a:latin typeface="Arial" panose="020B0604020202020204" pitchFamily="34" charset="0"/>
                        <a:ea typeface="宋体" panose="02010600030101010101" pitchFamily="2" charset="-122"/>
                        <a:cs typeface="Arial" panose="020B0604020202020204" pitchFamily="34" charset="0"/>
                      </a:endParaRPr>
                    </a:p>
                    <a:p>
                      <a:pPr marL="230188" marR="0" lvl="0" indent="-230188" algn="l" defTabSz="914400" rtl="0" eaLnBrk="1" fontAlgn="t" latinLnBrk="0" hangingPunct="1">
                        <a:lnSpc>
                          <a:spcPct val="80000"/>
                        </a:lnSpc>
                        <a:spcBef>
                          <a:spcPct val="30000"/>
                        </a:spcBef>
                        <a:spcAft>
                          <a:spcPct val="0"/>
                        </a:spcAft>
                        <a:buClr>
                          <a:srgbClr val="008080"/>
                        </a:buClr>
                        <a:buSzTx/>
                        <a:buFont typeface="Wingdings" pitchFamily="2" charset="2"/>
                        <a:buChar char="§"/>
                        <a:tabLst/>
                      </a:pPr>
                      <a:r>
                        <a:rPr kumimoji="0" lang="zh-CN" altLang="en-US" sz="2400" b="0" i="0" u="none" strike="noStrike" cap="none" normalizeH="0" baseline="0">
                          <a:ln>
                            <a:noFill/>
                          </a:ln>
                          <a:solidFill>
                            <a:schemeClr val="bg1"/>
                          </a:solidFill>
                          <a:effectLst/>
                          <a:latin typeface="黑体" panose="02010609060101010101" pitchFamily="49" charset="-122"/>
                          <a:ea typeface="黑体" panose="02010609060101010101" pitchFamily="49" charset="-122"/>
                          <a:cs typeface="Arial" panose="020B0604020202020204" pitchFamily="34" charset="0"/>
                        </a:rPr>
                        <a:t>使用新功能</a:t>
                      </a:r>
                      <a:endPar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cs typeface="Arial" panose="020B0604020202020204" pitchFamily="34" charset="0"/>
                      </a:endParaRPr>
                    </a:p>
                    <a:p>
                      <a:pPr marL="230188" marR="0" lvl="0" indent="-230188" algn="l" defTabSz="914400" rtl="0" eaLnBrk="1" fontAlgn="t" latinLnBrk="0" hangingPunct="1">
                        <a:lnSpc>
                          <a:spcPct val="80000"/>
                        </a:lnSpc>
                        <a:spcBef>
                          <a:spcPct val="30000"/>
                        </a:spcBef>
                        <a:spcAft>
                          <a:spcPct val="0"/>
                        </a:spcAft>
                        <a:buClr>
                          <a:srgbClr val="008080"/>
                        </a:buClr>
                        <a:buSzTx/>
                        <a:buFont typeface="Wingdings" pitchFamily="2" charset="2"/>
                        <a:buChar char="§"/>
                        <a:tabLst/>
                      </a:pPr>
                      <a:r>
                        <a:rPr kumimoji="0" lang="zh-CN" altLang="en-US" sz="2400" b="0" i="0" u="none" strike="noStrike" cap="none" normalizeH="0" baseline="0">
                          <a:ln>
                            <a:noFill/>
                          </a:ln>
                          <a:solidFill>
                            <a:schemeClr val="bg1"/>
                          </a:solidFill>
                          <a:effectLst/>
                          <a:latin typeface="黑体" panose="02010609060101010101" pitchFamily="49" charset="-122"/>
                          <a:ea typeface="黑体" panose="02010609060101010101" pitchFamily="49" charset="-122"/>
                          <a:cs typeface="Arial" panose="020B0604020202020204" pitchFamily="34" charset="0"/>
                        </a:rPr>
                        <a:t>未知的商业环境</a:t>
                      </a:r>
                      <a:endPar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cs typeface="Arial" panose="020B0604020202020204" pitchFamily="34" charset="0"/>
                      </a:endParaRPr>
                    </a:p>
                    <a:p>
                      <a:pPr marL="230188" marR="0" lvl="0" indent="-230188" algn="l" defTabSz="914400" rtl="0" eaLnBrk="1" fontAlgn="t" latinLnBrk="0" hangingPunct="1">
                        <a:lnSpc>
                          <a:spcPct val="80000"/>
                        </a:lnSpc>
                        <a:spcBef>
                          <a:spcPct val="30000"/>
                        </a:spcBef>
                        <a:spcAft>
                          <a:spcPct val="0"/>
                        </a:spcAft>
                        <a:buClr>
                          <a:srgbClr val="008080"/>
                        </a:buClr>
                        <a:buSzTx/>
                        <a:buFont typeface="Wingdings" pitchFamily="2" charset="2"/>
                        <a:buChar char="§"/>
                        <a:tabLst/>
                      </a:pPr>
                      <a:r>
                        <a:rPr kumimoji="0" lang="zh-CN" altLang="en-US" sz="2400" b="0" i="0" u="none" strike="noStrike" cap="none" normalizeH="0" baseline="0">
                          <a:ln>
                            <a:noFill/>
                          </a:ln>
                          <a:solidFill>
                            <a:schemeClr val="bg1"/>
                          </a:solidFill>
                          <a:effectLst/>
                          <a:latin typeface="黑体" panose="02010609060101010101" pitchFamily="49" charset="-122"/>
                          <a:ea typeface="黑体" panose="02010609060101010101" pitchFamily="49" charset="-122"/>
                          <a:cs typeface="Arial" panose="020B0604020202020204" pitchFamily="34" charset="0"/>
                        </a:rPr>
                        <a:t>高度波动范围</a:t>
                      </a:r>
                      <a:endPar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cs typeface="Arial" panose="020B0604020202020204" pitchFamily="34" charset="0"/>
                      </a:endParaRPr>
                    </a:p>
                    <a:p>
                      <a:pPr marL="230188" marR="0" lvl="0" indent="-230188" algn="l" defTabSz="914400" rtl="0" eaLnBrk="1" fontAlgn="t" latinLnBrk="0" hangingPunct="1">
                        <a:lnSpc>
                          <a:spcPct val="80000"/>
                        </a:lnSpc>
                        <a:spcBef>
                          <a:spcPct val="30000"/>
                        </a:spcBef>
                        <a:spcAft>
                          <a:spcPct val="0"/>
                        </a:spcAft>
                        <a:buClr>
                          <a:srgbClr val="008080"/>
                        </a:buClr>
                        <a:buSzTx/>
                        <a:buFont typeface="Wingdings" pitchFamily="2" charset="2"/>
                        <a:buChar char="§"/>
                        <a:tabLst/>
                      </a:pPr>
                      <a:r>
                        <a:rPr kumimoji="0" lang="zh-CN" altLang="en-US" sz="2400" b="0" i="0" u="none" strike="noStrike" cap="none" normalizeH="0" baseline="0">
                          <a:ln>
                            <a:noFill/>
                          </a:ln>
                          <a:solidFill>
                            <a:schemeClr val="bg1"/>
                          </a:solidFill>
                          <a:effectLst/>
                          <a:latin typeface="黑体" panose="02010609060101010101" pitchFamily="49" charset="-122"/>
                          <a:ea typeface="黑体" panose="02010609060101010101" pitchFamily="49" charset="-122"/>
                          <a:cs typeface="Arial" panose="020B0604020202020204" pitchFamily="34" charset="0"/>
                        </a:rPr>
                        <a:t>开发</a:t>
                      </a:r>
                      <a:r>
                        <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cs typeface="Arial" panose="020B0604020202020204" pitchFamily="34" charset="0"/>
                        </a:rPr>
                        <a:t>/</a:t>
                      </a:r>
                      <a:r>
                        <a:rPr kumimoji="0" lang="zh-CN" altLang="en-US" sz="2400" b="0" i="0" u="none" strike="noStrike" cap="none" normalizeH="0" baseline="0">
                          <a:ln>
                            <a:noFill/>
                          </a:ln>
                          <a:solidFill>
                            <a:schemeClr val="bg1"/>
                          </a:solidFill>
                          <a:effectLst/>
                          <a:latin typeface="黑体" panose="02010609060101010101" pitchFamily="49" charset="-122"/>
                          <a:ea typeface="黑体" panose="02010609060101010101" pitchFamily="49" charset="-122"/>
                          <a:cs typeface="Arial" panose="020B0604020202020204" pitchFamily="34" charset="0"/>
                        </a:rPr>
                        <a:t>购买决策</a:t>
                      </a:r>
                      <a:endPar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cs typeface="Arial" panose="020B0604020202020204" pitchFamily="34" charset="0"/>
                      </a:endParaRPr>
                    </a:p>
                  </a:txBody>
                  <a:tcPr marL="107950" marR="107950" marT="53975" marB="539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30188" indent="-230188"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230188" marR="0" lvl="0" indent="-230188" algn="ctr" defTabSz="914400" rtl="0" eaLnBrk="1" fontAlgn="t" latinLnBrk="0" hangingPunct="1">
                        <a:lnSpc>
                          <a:spcPct val="80000"/>
                        </a:lnSpc>
                        <a:spcBef>
                          <a:spcPct val="30000"/>
                        </a:spcBef>
                        <a:spcAft>
                          <a:spcPct val="0"/>
                        </a:spcAft>
                        <a:buClr>
                          <a:srgbClr val="FFFF99"/>
                        </a:buClr>
                        <a:buSzTx/>
                        <a:buFont typeface="Wingdings" pitchFamily="2" charset="2"/>
                        <a:buNone/>
                        <a:tabLst/>
                      </a:pPr>
                      <a:r>
                        <a:rPr kumimoji="0" lang="zh-CN" altLang="en-US" sz="2400" b="0" i="0" u="none" strike="noStrike" cap="none" normalizeH="0" baseline="0">
                          <a:ln>
                            <a:noFill/>
                          </a:ln>
                          <a:solidFill>
                            <a:schemeClr val="bg1"/>
                          </a:solidFill>
                          <a:effectLst/>
                          <a:latin typeface="Arial" panose="020B0604020202020204" pitchFamily="34" charset="0"/>
                          <a:ea typeface="宋体" panose="02010600030101010101" pitchFamily="2" charset="-122"/>
                          <a:cs typeface="Arial" panose="020B0604020202020204" pitchFamily="34" charset="0"/>
                        </a:rPr>
                        <a:t>精化阶段</a:t>
                      </a:r>
                      <a:endParaRPr kumimoji="0" lang="en-US" altLang="zh-CN" sz="2400" b="0" i="0" u="none" strike="noStrike" cap="none" normalizeH="0" baseline="0">
                        <a:ln>
                          <a:noFill/>
                        </a:ln>
                        <a:solidFill>
                          <a:schemeClr val="bg1"/>
                        </a:solidFill>
                        <a:effectLst/>
                        <a:latin typeface="Arial" panose="020B0604020202020204" pitchFamily="34" charset="0"/>
                        <a:ea typeface="宋体" panose="02010600030101010101" pitchFamily="2" charset="-122"/>
                        <a:cs typeface="Arial" panose="020B0604020202020204" pitchFamily="34" charset="0"/>
                      </a:endParaRPr>
                    </a:p>
                    <a:p>
                      <a:pPr marL="230188" marR="0" lvl="0" indent="-230188" algn="l" defTabSz="914400" rtl="0" eaLnBrk="1" fontAlgn="t" latinLnBrk="0" hangingPunct="1">
                        <a:lnSpc>
                          <a:spcPct val="80000"/>
                        </a:lnSpc>
                        <a:spcBef>
                          <a:spcPct val="30000"/>
                        </a:spcBef>
                        <a:spcAft>
                          <a:spcPct val="0"/>
                        </a:spcAft>
                        <a:buClr>
                          <a:srgbClr val="008080"/>
                        </a:buClr>
                        <a:buSzTx/>
                        <a:buFont typeface="Wingdings" pitchFamily="2" charset="2"/>
                        <a:buChar char="§"/>
                        <a:tabLst/>
                      </a:pPr>
                      <a:endParaRPr kumimoji="0" lang="en-US" altLang="zh-CN" sz="2000" b="0" i="0" u="none" strike="noStrike" cap="none" normalizeH="0" baseline="0">
                        <a:ln>
                          <a:noFill/>
                        </a:ln>
                        <a:solidFill>
                          <a:schemeClr val="bg2"/>
                        </a:solidFill>
                        <a:effectLst/>
                        <a:latin typeface="Arial" panose="020B0604020202020204" pitchFamily="34" charset="0"/>
                        <a:ea typeface="宋体" panose="02010600030101010101" pitchFamily="2" charset="-122"/>
                        <a:cs typeface="Arial" panose="020B0604020202020204" pitchFamily="34" charset="0"/>
                      </a:endParaRPr>
                    </a:p>
                    <a:p>
                      <a:pPr marL="230188" marR="0" lvl="0" indent="-230188" algn="l" defTabSz="914400" rtl="0" eaLnBrk="1" fontAlgn="t" latinLnBrk="0" hangingPunct="1">
                        <a:lnSpc>
                          <a:spcPct val="80000"/>
                        </a:lnSpc>
                        <a:spcBef>
                          <a:spcPct val="30000"/>
                        </a:spcBef>
                        <a:spcAft>
                          <a:spcPct val="0"/>
                        </a:spcAft>
                        <a:buClr>
                          <a:srgbClr val="008080"/>
                        </a:buClr>
                        <a:buSzTx/>
                        <a:buFont typeface="Wingdings" pitchFamily="2" charset="2"/>
                        <a:buChar char="§"/>
                        <a:tabLst/>
                      </a:pPr>
                      <a:r>
                        <a:rPr kumimoji="0" lang="zh-CN" altLang="en-US" sz="2400" b="0" i="0" u="none" strike="noStrike" cap="none" normalizeH="0" baseline="0">
                          <a:ln>
                            <a:noFill/>
                          </a:ln>
                          <a:solidFill>
                            <a:schemeClr val="bg1"/>
                          </a:solidFill>
                          <a:effectLst/>
                          <a:latin typeface="黑体" panose="02010609060101010101" pitchFamily="49" charset="-122"/>
                          <a:ea typeface="黑体" panose="02010609060101010101" pitchFamily="49" charset="-122"/>
                          <a:cs typeface="Arial" panose="020B0604020202020204" pitchFamily="34" charset="0"/>
                        </a:rPr>
                        <a:t>使用新的系统环境工作（新的架构特征）</a:t>
                      </a:r>
                      <a:endPar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cs typeface="Arial" panose="020B0604020202020204" pitchFamily="34" charset="0"/>
                      </a:endParaRPr>
                    </a:p>
                    <a:p>
                      <a:pPr marL="230188" marR="0" lvl="0" indent="-230188" algn="l" defTabSz="914400" rtl="0" eaLnBrk="1" fontAlgn="t" latinLnBrk="0" hangingPunct="1">
                        <a:lnSpc>
                          <a:spcPct val="80000"/>
                        </a:lnSpc>
                        <a:spcBef>
                          <a:spcPct val="30000"/>
                        </a:spcBef>
                        <a:spcAft>
                          <a:spcPct val="0"/>
                        </a:spcAft>
                        <a:buClr>
                          <a:srgbClr val="008080"/>
                        </a:buClr>
                        <a:buSzTx/>
                        <a:buFont typeface="Wingdings" pitchFamily="2" charset="2"/>
                        <a:buChar char="§"/>
                        <a:tabLst/>
                      </a:pPr>
                      <a:r>
                        <a:rPr kumimoji="0" lang="zh-CN" altLang="en-US" sz="2400" b="0" i="0" u="none" strike="noStrike" cap="none" normalizeH="0" baseline="0">
                          <a:ln>
                            <a:noFill/>
                          </a:ln>
                          <a:solidFill>
                            <a:schemeClr val="bg1"/>
                          </a:solidFill>
                          <a:effectLst/>
                          <a:latin typeface="黑体" panose="02010609060101010101" pitchFamily="49" charset="-122"/>
                          <a:ea typeface="黑体" panose="02010609060101010101" pitchFamily="49" charset="-122"/>
                          <a:cs typeface="Arial" panose="020B0604020202020204" pitchFamily="34" charset="0"/>
                        </a:rPr>
                        <a:t>未经测试的工件元素</a:t>
                      </a:r>
                      <a:endPar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cs typeface="Arial" panose="020B0604020202020204" pitchFamily="34" charset="0"/>
                      </a:endParaRPr>
                    </a:p>
                    <a:p>
                      <a:pPr marL="230188" marR="0" lvl="0" indent="-230188" algn="l" defTabSz="914400" rtl="0" eaLnBrk="1" fontAlgn="t" latinLnBrk="0" hangingPunct="1">
                        <a:lnSpc>
                          <a:spcPct val="80000"/>
                        </a:lnSpc>
                        <a:spcBef>
                          <a:spcPct val="30000"/>
                        </a:spcBef>
                        <a:spcAft>
                          <a:spcPct val="0"/>
                        </a:spcAft>
                        <a:buClr>
                          <a:srgbClr val="008080"/>
                        </a:buClr>
                        <a:buSzTx/>
                        <a:buFont typeface="Wingdings" pitchFamily="2" charset="2"/>
                        <a:buChar char="§"/>
                        <a:tabLst/>
                      </a:pPr>
                      <a:r>
                        <a:rPr kumimoji="0" lang="zh-CN" altLang="en-US" sz="2400" b="0" i="0" u="none" strike="noStrike" cap="none" normalizeH="0" baseline="0">
                          <a:ln>
                            <a:noFill/>
                          </a:ln>
                          <a:solidFill>
                            <a:schemeClr val="bg1"/>
                          </a:solidFill>
                          <a:effectLst/>
                          <a:latin typeface="黑体" panose="02010609060101010101" pitchFamily="49" charset="-122"/>
                          <a:ea typeface="黑体" panose="02010609060101010101" pitchFamily="49" charset="-122"/>
                          <a:cs typeface="Arial" panose="020B0604020202020204" pitchFamily="34" charset="0"/>
                        </a:rPr>
                        <a:t>不稳定的需求</a:t>
                      </a:r>
                      <a:endPar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cs typeface="Arial" panose="020B0604020202020204" pitchFamily="34" charset="0"/>
                      </a:endParaRPr>
                    </a:p>
                    <a:p>
                      <a:pPr marL="230188" marR="0" lvl="0" indent="-230188" algn="l" defTabSz="914400" rtl="0" eaLnBrk="1" fontAlgn="t" latinLnBrk="0" hangingPunct="1">
                        <a:lnSpc>
                          <a:spcPct val="80000"/>
                        </a:lnSpc>
                        <a:spcBef>
                          <a:spcPct val="30000"/>
                        </a:spcBef>
                        <a:spcAft>
                          <a:spcPct val="0"/>
                        </a:spcAft>
                        <a:buClr>
                          <a:srgbClr val="008080"/>
                        </a:buClr>
                        <a:buSzTx/>
                        <a:buFont typeface="Wingdings" pitchFamily="2" charset="2"/>
                        <a:buChar char="§"/>
                        <a:tabLst/>
                      </a:pPr>
                      <a:r>
                        <a:rPr kumimoji="0" lang="zh-CN" altLang="en-US" sz="2400" b="0" i="0" u="none" strike="noStrike" cap="none" normalizeH="0" baseline="0">
                          <a:ln>
                            <a:noFill/>
                          </a:ln>
                          <a:solidFill>
                            <a:schemeClr val="bg1"/>
                          </a:solidFill>
                          <a:effectLst/>
                          <a:latin typeface="黑体" panose="02010609060101010101" pitchFamily="49" charset="-122"/>
                          <a:ea typeface="黑体" panose="02010609060101010101" pitchFamily="49" charset="-122"/>
                          <a:cs typeface="Arial" panose="020B0604020202020204" pitchFamily="34" charset="0"/>
                        </a:rPr>
                        <a:t>系统原型的需求</a:t>
                      </a:r>
                      <a:endPar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cs typeface="Arial" panose="020B0604020202020204" pitchFamily="34" charset="0"/>
                      </a:endParaRPr>
                    </a:p>
                  </a:txBody>
                  <a:tcPr marL="107950" marR="107950" marT="53975" marB="539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86158391"/>
                  </a:ext>
                </a:extLst>
              </a:tr>
              <a:tr h="2497138">
                <a:tc>
                  <a:txBody>
                    <a:bodyPr/>
                    <a:lstStyle>
                      <a:lvl1pPr marL="230188" indent="-230188"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230188" marR="0" lvl="0" indent="-230188" algn="ctr" defTabSz="914400" rtl="0" eaLnBrk="1" fontAlgn="t" latinLnBrk="0" hangingPunct="1">
                        <a:lnSpc>
                          <a:spcPct val="80000"/>
                        </a:lnSpc>
                        <a:spcBef>
                          <a:spcPct val="30000"/>
                        </a:spcBef>
                        <a:spcAft>
                          <a:spcPct val="0"/>
                        </a:spcAft>
                        <a:buClr>
                          <a:srgbClr val="FFFF99"/>
                        </a:buClr>
                        <a:buSzTx/>
                        <a:buFont typeface="Wingdings" pitchFamily="2" charset="2"/>
                        <a:buNone/>
                        <a:tabLst/>
                      </a:pPr>
                      <a:r>
                        <a:rPr kumimoji="0" lang="zh-CN" altLang="en-US" sz="2400" b="0" i="0" u="none" strike="noStrike" cap="none" normalizeH="0" baseline="0">
                          <a:ln>
                            <a:noFill/>
                          </a:ln>
                          <a:solidFill>
                            <a:schemeClr val="bg1"/>
                          </a:solidFill>
                          <a:effectLst/>
                          <a:latin typeface="Arial" panose="020B0604020202020204" pitchFamily="34" charset="0"/>
                          <a:ea typeface="宋体" panose="02010600030101010101" pitchFamily="2" charset="-122"/>
                          <a:cs typeface="Arial" panose="020B0604020202020204" pitchFamily="34" charset="0"/>
                        </a:rPr>
                        <a:t>构造阶段</a:t>
                      </a:r>
                      <a:endParaRPr kumimoji="0" lang="en-US" altLang="zh-CN" sz="2400" b="0" i="0" u="none" strike="noStrike" cap="none" normalizeH="0" baseline="0">
                        <a:ln>
                          <a:noFill/>
                        </a:ln>
                        <a:solidFill>
                          <a:schemeClr val="bg1"/>
                        </a:solidFill>
                        <a:effectLst/>
                        <a:latin typeface="Arial" panose="020B0604020202020204" pitchFamily="34" charset="0"/>
                        <a:ea typeface="宋体" panose="02010600030101010101" pitchFamily="2" charset="-122"/>
                        <a:cs typeface="Arial" panose="020B0604020202020204" pitchFamily="34" charset="0"/>
                      </a:endParaRPr>
                    </a:p>
                    <a:p>
                      <a:pPr marL="230188" marR="0" lvl="0" indent="-230188" algn="l" defTabSz="914400" rtl="0" eaLnBrk="1" fontAlgn="t" latinLnBrk="0" hangingPunct="1">
                        <a:lnSpc>
                          <a:spcPct val="80000"/>
                        </a:lnSpc>
                        <a:spcBef>
                          <a:spcPct val="30000"/>
                        </a:spcBef>
                        <a:spcAft>
                          <a:spcPct val="0"/>
                        </a:spcAft>
                        <a:buClr>
                          <a:srgbClr val="008080"/>
                        </a:buClr>
                        <a:buSzTx/>
                        <a:buFont typeface="Wingdings" pitchFamily="2" charset="2"/>
                        <a:buChar char="§"/>
                        <a:tabLst/>
                      </a:pPr>
                      <a:endParaRPr kumimoji="0" lang="en-US" altLang="zh-CN" sz="2000" b="0" i="0" u="none" strike="noStrike" cap="none" normalizeH="0" baseline="0">
                        <a:ln>
                          <a:noFill/>
                        </a:ln>
                        <a:solidFill>
                          <a:schemeClr val="bg2"/>
                        </a:solidFill>
                        <a:effectLst/>
                        <a:latin typeface="Arial" panose="020B0604020202020204" pitchFamily="34" charset="0"/>
                        <a:ea typeface="宋体" panose="02010600030101010101" pitchFamily="2" charset="-122"/>
                        <a:cs typeface="Arial" panose="020B0604020202020204" pitchFamily="34" charset="0"/>
                      </a:endParaRPr>
                    </a:p>
                    <a:p>
                      <a:pPr marL="230188" marR="0" lvl="0" indent="-230188" algn="l" defTabSz="914400" rtl="0" eaLnBrk="1" fontAlgn="t" latinLnBrk="0" hangingPunct="1">
                        <a:lnSpc>
                          <a:spcPct val="80000"/>
                        </a:lnSpc>
                        <a:spcBef>
                          <a:spcPct val="30000"/>
                        </a:spcBef>
                        <a:spcAft>
                          <a:spcPct val="0"/>
                        </a:spcAft>
                        <a:buClr>
                          <a:srgbClr val="008080"/>
                        </a:buClr>
                        <a:buSzTx/>
                        <a:buFont typeface="Wingdings" pitchFamily="2" charset="2"/>
                        <a:buChar char="§"/>
                        <a:tabLst/>
                      </a:pPr>
                      <a:r>
                        <a:rPr kumimoji="0" lang="zh-CN" altLang="en-US" sz="2400" b="0" i="0" u="none" strike="noStrike" cap="none" normalizeH="0" baseline="0">
                          <a:ln>
                            <a:noFill/>
                          </a:ln>
                          <a:solidFill>
                            <a:schemeClr val="bg1"/>
                          </a:solidFill>
                          <a:effectLst/>
                          <a:latin typeface="黑体" panose="02010609060101010101" pitchFamily="49" charset="-122"/>
                          <a:ea typeface="黑体" panose="02010609060101010101" pitchFamily="49" charset="-122"/>
                          <a:cs typeface="Arial" panose="020B0604020202020204" pitchFamily="34" charset="0"/>
                        </a:rPr>
                        <a:t>编写和验证大量的代码</a:t>
                      </a:r>
                      <a:endPar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cs typeface="Arial" panose="020B0604020202020204" pitchFamily="34" charset="0"/>
                      </a:endParaRPr>
                    </a:p>
                    <a:p>
                      <a:pPr marL="230188" marR="0" lvl="0" indent="-230188" algn="l" defTabSz="914400" rtl="0" eaLnBrk="1" fontAlgn="t" latinLnBrk="0" hangingPunct="1">
                        <a:lnSpc>
                          <a:spcPct val="80000"/>
                        </a:lnSpc>
                        <a:spcBef>
                          <a:spcPct val="30000"/>
                        </a:spcBef>
                        <a:spcAft>
                          <a:spcPct val="0"/>
                        </a:spcAft>
                        <a:buClr>
                          <a:srgbClr val="008080"/>
                        </a:buClr>
                        <a:buSzTx/>
                        <a:buFont typeface="Wingdings" pitchFamily="2" charset="2"/>
                        <a:buChar char="§"/>
                        <a:tabLst/>
                      </a:pPr>
                      <a:r>
                        <a:rPr kumimoji="0" lang="zh-CN" altLang="en-US" sz="2400" b="0" i="0" u="none" strike="noStrike" cap="none" normalizeH="0" baseline="0">
                          <a:ln>
                            <a:noFill/>
                          </a:ln>
                          <a:solidFill>
                            <a:schemeClr val="bg1"/>
                          </a:solidFill>
                          <a:effectLst/>
                          <a:latin typeface="黑体" panose="02010609060101010101" pitchFamily="49" charset="-122"/>
                          <a:ea typeface="黑体" panose="02010609060101010101" pitchFamily="49" charset="-122"/>
                          <a:cs typeface="Arial" panose="020B0604020202020204" pitchFamily="34" charset="0"/>
                        </a:rPr>
                        <a:t>新技术或者开发工具</a:t>
                      </a:r>
                      <a:endPar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cs typeface="Arial" panose="020B0604020202020204" pitchFamily="34" charset="0"/>
                      </a:endParaRPr>
                    </a:p>
                    <a:p>
                      <a:pPr marL="230188" marR="0" lvl="0" indent="-230188" algn="l" defTabSz="914400" rtl="0" eaLnBrk="1" fontAlgn="base" latinLnBrk="0" hangingPunct="1">
                        <a:lnSpc>
                          <a:spcPct val="80000"/>
                        </a:lnSpc>
                        <a:spcBef>
                          <a:spcPct val="30000"/>
                        </a:spcBef>
                        <a:spcAft>
                          <a:spcPct val="0"/>
                        </a:spcAft>
                        <a:buClr>
                          <a:srgbClr val="FFFF99"/>
                        </a:buClr>
                        <a:buSzTx/>
                        <a:buFont typeface="Wingdings" pitchFamily="2" charset="2"/>
                        <a:buNone/>
                        <a:tabLst/>
                      </a:pPr>
                      <a:endParaRPr kumimoji="0" lang="en-US" altLang="zh-CN" sz="2000" b="0" i="0" u="none" strike="noStrike" cap="none" normalizeH="0" baseline="0">
                        <a:ln>
                          <a:noFill/>
                        </a:ln>
                        <a:solidFill>
                          <a:schemeClr val="bg2"/>
                        </a:solidFill>
                        <a:effectLst/>
                        <a:latin typeface="Arial" panose="020B0604020202020204" pitchFamily="34" charset="0"/>
                        <a:ea typeface="宋体" panose="02010600030101010101" pitchFamily="2" charset="-122"/>
                        <a:cs typeface="Arial" panose="020B0604020202020204" pitchFamily="34" charset="0"/>
                      </a:endParaRPr>
                    </a:p>
                  </a:txBody>
                  <a:tcPr marL="107950" marR="107950" marT="53975" marB="539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30188" indent="-230188"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230188" marR="0" lvl="0" indent="-230188"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zh-CN" altLang="en-US" sz="2400" b="0" i="0" u="none" strike="noStrike" cap="none" normalizeH="0" baseline="0">
                          <a:ln>
                            <a:noFill/>
                          </a:ln>
                          <a:solidFill>
                            <a:schemeClr val="bg1"/>
                          </a:solidFill>
                          <a:effectLst/>
                          <a:latin typeface="Arial" panose="020B0604020202020204" pitchFamily="34" charset="0"/>
                          <a:ea typeface="宋体" panose="02010600030101010101" pitchFamily="2" charset="-122"/>
                          <a:cs typeface="Arial" panose="020B0604020202020204" pitchFamily="34" charset="0"/>
                        </a:rPr>
                        <a:t>移交阶段</a:t>
                      </a:r>
                      <a:endParaRPr kumimoji="0" lang="en-US" altLang="zh-CN" sz="2400" b="0" i="0" u="none" strike="noStrike" cap="none" normalizeH="0" baseline="0">
                        <a:ln>
                          <a:noFill/>
                        </a:ln>
                        <a:solidFill>
                          <a:schemeClr val="bg1"/>
                        </a:solidFill>
                        <a:effectLst/>
                        <a:latin typeface="Arial" panose="020B0604020202020204" pitchFamily="34" charset="0"/>
                        <a:ea typeface="宋体" panose="02010600030101010101" pitchFamily="2" charset="-122"/>
                        <a:cs typeface="Arial" panose="020B0604020202020204" pitchFamily="34" charset="0"/>
                      </a:endParaRPr>
                    </a:p>
                    <a:p>
                      <a:pPr marL="230188" marR="0" lvl="0" indent="-230188" algn="l" defTabSz="914400" rtl="0" eaLnBrk="1" fontAlgn="base" latinLnBrk="0" hangingPunct="1">
                        <a:lnSpc>
                          <a:spcPct val="80000"/>
                        </a:lnSpc>
                        <a:spcBef>
                          <a:spcPct val="30000"/>
                        </a:spcBef>
                        <a:spcAft>
                          <a:spcPct val="0"/>
                        </a:spcAft>
                        <a:buClr>
                          <a:srgbClr val="008080"/>
                        </a:buClr>
                        <a:buSzTx/>
                        <a:buFont typeface="Wingdings" pitchFamily="2" charset="2"/>
                        <a:buChar char="§"/>
                        <a:tabLst/>
                      </a:pPr>
                      <a:endParaRPr kumimoji="0" lang="en-US" altLang="zh-CN" sz="2000" b="0" i="0" u="none" strike="noStrike" cap="none" normalizeH="0" baseline="0">
                        <a:ln>
                          <a:noFill/>
                        </a:ln>
                        <a:solidFill>
                          <a:schemeClr val="bg2"/>
                        </a:solidFill>
                        <a:effectLst/>
                        <a:latin typeface="Arial" panose="020B0604020202020204" pitchFamily="34" charset="0"/>
                        <a:ea typeface="宋体" panose="02010600030101010101" pitchFamily="2" charset="-122"/>
                        <a:cs typeface="Arial" panose="020B0604020202020204" pitchFamily="34" charset="0"/>
                      </a:endParaRPr>
                    </a:p>
                    <a:p>
                      <a:pPr marL="230188" marR="0" lvl="0" indent="-230188" algn="l" defTabSz="914400" rtl="0" eaLnBrk="1" fontAlgn="base" latinLnBrk="0" hangingPunct="1">
                        <a:lnSpc>
                          <a:spcPct val="80000"/>
                        </a:lnSpc>
                        <a:spcBef>
                          <a:spcPct val="30000"/>
                        </a:spcBef>
                        <a:spcAft>
                          <a:spcPct val="0"/>
                        </a:spcAft>
                        <a:buClr>
                          <a:srgbClr val="008080"/>
                        </a:buClr>
                        <a:buSzTx/>
                        <a:buFont typeface="Wingdings" pitchFamily="2" charset="2"/>
                        <a:buChar char="§"/>
                        <a:tabLst/>
                      </a:pPr>
                      <a:r>
                        <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cs typeface="Arial" panose="020B0604020202020204" pitchFamily="34" charset="0"/>
                        </a:rPr>
                        <a:t>alphas and betas</a:t>
                      </a:r>
                      <a:r>
                        <a:rPr kumimoji="0" lang="zh-CN" altLang="en-US" sz="2400" b="0" i="0" u="none" strike="noStrike" cap="none" normalizeH="0" baseline="0">
                          <a:ln>
                            <a:noFill/>
                          </a:ln>
                          <a:solidFill>
                            <a:schemeClr val="bg1"/>
                          </a:solidFill>
                          <a:effectLst/>
                          <a:latin typeface="黑体" panose="02010609060101010101" pitchFamily="49" charset="-122"/>
                          <a:ea typeface="黑体" panose="02010609060101010101" pitchFamily="49" charset="-122"/>
                          <a:cs typeface="Arial" panose="020B0604020202020204" pitchFamily="34" charset="0"/>
                        </a:rPr>
                        <a:t>阶段的需求</a:t>
                      </a:r>
                      <a:endPar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cs typeface="Arial" panose="020B0604020202020204" pitchFamily="34" charset="0"/>
                      </a:endParaRPr>
                    </a:p>
                    <a:p>
                      <a:pPr marL="230188" marR="0" lvl="0" indent="-230188" algn="l" defTabSz="914400" rtl="0" eaLnBrk="1" fontAlgn="base" latinLnBrk="0" hangingPunct="1">
                        <a:lnSpc>
                          <a:spcPct val="80000"/>
                        </a:lnSpc>
                        <a:spcBef>
                          <a:spcPct val="30000"/>
                        </a:spcBef>
                        <a:spcAft>
                          <a:spcPct val="0"/>
                        </a:spcAft>
                        <a:buClr>
                          <a:srgbClr val="008080"/>
                        </a:buClr>
                        <a:buSzTx/>
                        <a:buFont typeface="Wingdings" pitchFamily="2" charset="2"/>
                        <a:buChar char="§"/>
                        <a:tabLst/>
                      </a:pPr>
                      <a:r>
                        <a:rPr kumimoji="0" lang="zh-CN" altLang="en-US" sz="2400" b="0" i="0" u="none" strike="noStrike" cap="none" normalizeH="0" baseline="0">
                          <a:ln>
                            <a:noFill/>
                          </a:ln>
                          <a:solidFill>
                            <a:schemeClr val="bg1"/>
                          </a:solidFill>
                          <a:effectLst/>
                          <a:latin typeface="黑体" panose="02010609060101010101" pitchFamily="49" charset="-122"/>
                          <a:ea typeface="黑体" panose="02010609060101010101" pitchFamily="49" charset="-122"/>
                          <a:cs typeface="Arial" panose="020B0604020202020204" pitchFamily="34" charset="0"/>
                        </a:rPr>
                        <a:t>客户群的转变</a:t>
                      </a:r>
                      <a:endPar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cs typeface="Arial" panose="020B0604020202020204" pitchFamily="34" charset="0"/>
                      </a:endParaRPr>
                    </a:p>
                    <a:p>
                      <a:pPr marL="230188" marR="0" lvl="0" indent="-230188" algn="l" defTabSz="914400" rtl="0" eaLnBrk="1" fontAlgn="base" latinLnBrk="0" hangingPunct="1">
                        <a:lnSpc>
                          <a:spcPct val="80000"/>
                        </a:lnSpc>
                        <a:spcBef>
                          <a:spcPct val="30000"/>
                        </a:spcBef>
                        <a:spcAft>
                          <a:spcPct val="0"/>
                        </a:spcAft>
                        <a:buClr>
                          <a:srgbClr val="008080"/>
                        </a:buClr>
                        <a:buSzTx/>
                        <a:buFont typeface="Wingdings" pitchFamily="2" charset="2"/>
                        <a:buChar char="§"/>
                        <a:tabLst/>
                      </a:pPr>
                      <a:r>
                        <a:rPr kumimoji="0" lang="zh-CN" altLang="en-US" sz="2400" b="0" i="0" u="none" strike="noStrike" cap="none" normalizeH="0" baseline="0">
                          <a:ln>
                            <a:noFill/>
                          </a:ln>
                          <a:solidFill>
                            <a:schemeClr val="bg1"/>
                          </a:solidFill>
                          <a:effectLst/>
                          <a:latin typeface="黑体" panose="02010609060101010101" pitchFamily="49" charset="-122"/>
                          <a:ea typeface="黑体" panose="02010609060101010101" pitchFamily="49" charset="-122"/>
                          <a:cs typeface="Arial" panose="020B0604020202020204" pitchFamily="34" charset="0"/>
                        </a:rPr>
                        <a:t>增量提交到用户</a:t>
                      </a:r>
                      <a:endParaRPr kumimoji="0" lang="en-US" altLang="zh-CN" sz="2400" b="0" i="0" u="none" strike="noStrike" cap="none" normalizeH="0" baseline="0">
                        <a:ln>
                          <a:noFill/>
                        </a:ln>
                        <a:solidFill>
                          <a:schemeClr val="bg1"/>
                        </a:solidFill>
                        <a:effectLst/>
                        <a:latin typeface="黑体" panose="02010609060101010101" pitchFamily="49" charset="-122"/>
                        <a:ea typeface="黑体" panose="02010609060101010101" pitchFamily="49" charset="-122"/>
                        <a:cs typeface="Arial" panose="020B0604020202020204" pitchFamily="34" charset="0"/>
                      </a:endParaRPr>
                    </a:p>
                  </a:txBody>
                  <a:tcPr marL="107950" marR="107950" marT="53975" marB="539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66095688"/>
                  </a:ext>
                </a:extLst>
              </a:tr>
            </a:tbl>
          </a:graphicData>
        </a:graphic>
      </p:graphicFrame>
      <p:sp>
        <p:nvSpPr>
          <p:cNvPr id="77845" name="Rectangle 2">
            <a:extLst>
              <a:ext uri="{FF2B5EF4-FFF2-40B4-BE49-F238E27FC236}">
                <a16:creationId xmlns:a16="http://schemas.microsoft.com/office/drawing/2014/main" id="{9002C678-B76C-5C44-88B4-D38E2DC4D3B1}"/>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6.</a:t>
            </a:r>
            <a:r>
              <a:rPr lang="zh-CN" altLang="en-US">
                <a:ea typeface="宋体" panose="02010600030101010101" pitchFamily="2" charset="-122"/>
              </a:rPr>
              <a:t>迭代</a:t>
            </a:r>
            <a:r>
              <a:rPr lang="en-US" altLang="zh-CN">
                <a:ea typeface="宋体" panose="02010600030101010101" pitchFamily="2" charset="-122"/>
              </a:rPr>
              <a:t>——</a:t>
            </a:r>
            <a:r>
              <a:rPr lang="zh-CN" altLang="en-US">
                <a:ea typeface="宋体" panose="02010600030101010101" pitchFamily="2" charset="-122"/>
              </a:rPr>
              <a:t>增加迭代次数的条件</a:t>
            </a:r>
            <a:endParaRPr lang="en-US" altLang="zh-CN">
              <a:ea typeface="宋体" panose="02010600030101010101" pitchFamily="2" charset="-122"/>
            </a:endParaRPr>
          </a:p>
        </p:txBody>
      </p:sp>
      <p:sp>
        <p:nvSpPr>
          <p:cNvPr id="77846" name="Rectangle 3">
            <a:extLst>
              <a:ext uri="{FF2B5EF4-FFF2-40B4-BE49-F238E27FC236}">
                <a16:creationId xmlns:a16="http://schemas.microsoft.com/office/drawing/2014/main" id="{0511E7CA-E2F3-F540-BA44-7B0E13E2D522}"/>
              </a:ext>
            </a:extLst>
          </p:cNvPr>
          <p:cNvSpPr>
            <a:spLocks noGrp="1" noChangeArrowheads="1"/>
          </p:cNvSpPr>
          <p:nvPr>
            <p:ph type="body" idx="1"/>
          </p:nvPr>
        </p:nvSpPr>
        <p:spPr bwMode="auto">
          <a:xfrm>
            <a:off x="-506413" y="6205538"/>
            <a:ext cx="8489951" cy="5105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fontAlgn="t" hangingPunct="1">
              <a:buFont typeface="Wingdings" pitchFamily="2" charset="2"/>
              <a:buNone/>
            </a:pPr>
            <a:endParaRPr lang="en-US" altLang="zh-CN">
              <a:ea typeface="宋体" panose="02010600030101010101" pitchFamily="2" charset="-122"/>
              <a:cs typeface="Arial" panose="020B0604020202020204" pitchFamily="34" charset="0"/>
            </a:endParaRPr>
          </a:p>
          <a:p>
            <a:pPr eaLnBrk="1" fontAlgn="t" hangingPunct="1">
              <a:buFont typeface="Wingdings" pitchFamily="2" charset="2"/>
              <a:buNone/>
            </a:pPr>
            <a:endParaRPr lang="en-US" altLang="zh-CN">
              <a:ea typeface="宋体" panose="02010600030101010101" pitchFamily="2" charset="-122"/>
              <a:cs typeface="Arial" panose="020B0604020202020204" pitchFamily="34" charset="0"/>
            </a:endParaRPr>
          </a:p>
          <a:p>
            <a:pPr eaLnBrk="1" fontAlgn="t" hangingPunct="1">
              <a:buFont typeface="Wingdings" pitchFamily="2" charset="2"/>
              <a:buNone/>
            </a:pPr>
            <a:endParaRPr lang="en-US" altLang="zh-CN">
              <a:ea typeface="宋体" panose="02010600030101010101" pitchFamily="2" charset="-122"/>
              <a:cs typeface="Arial" panose="020B0604020202020204" pitchFamily="34" charset="0"/>
            </a:endParaRPr>
          </a:p>
          <a:p>
            <a:pPr eaLnBrk="1" fontAlgn="t" hangingPunct="1"/>
            <a:endParaRPr lang="en-US" altLang="zh-CN">
              <a:ea typeface="宋体" panose="02010600030101010101" pitchFamily="2" charset="-122"/>
              <a:cs typeface="Arial" panose="020B0604020202020204" pitchFamily="34" charset="0"/>
            </a:endParaRPr>
          </a:p>
        </p:txBody>
      </p:sp>
      <p:sp>
        <p:nvSpPr>
          <p:cNvPr id="2" name="文本框 1">
            <a:extLst>
              <a:ext uri="{FF2B5EF4-FFF2-40B4-BE49-F238E27FC236}">
                <a16:creationId xmlns:a16="http://schemas.microsoft.com/office/drawing/2014/main" id="{158D3459-D385-9D48-B161-0D4AA150F3D2}"/>
              </a:ext>
            </a:extLst>
          </p:cNvPr>
          <p:cNvSpPr txBox="1"/>
          <p:nvPr/>
        </p:nvSpPr>
        <p:spPr>
          <a:xfrm>
            <a:off x="7308304" y="2835414"/>
            <a:ext cx="2236510" cy="707886"/>
          </a:xfrm>
          <a:prstGeom prst="rect">
            <a:avLst/>
          </a:prstGeom>
          <a:noFill/>
        </p:spPr>
        <p:txBody>
          <a:bodyPr wrap="none" rtlCol="0">
            <a:spAutoFit/>
          </a:bodyPr>
          <a:lstStyle/>
          <a:p>
            <a:pPr algn="l"/>
            <a:r>
              <a:rPr lang="zh-CN" altLang="en-US" sz="2000" dirty="0">
                <a:latin typeface="Kaiti SC" panose="02010600040101010101" pitchFamily="2" charset="-122"/>
                <a:ea typeface="Kaiti SC" panose="02010600040101010101" pitchFamily="2" charset="-122"/>
              </a:rPr>
              <a:t>必须要做一个原型</a:t>
            </a:r>
            <a:endParaRPr lang="en-US" altLang="zh-CN" sz="2000" dirty="0">
              <a:latin typeface="Kaiti SC" panose="02010600040101010101" pitchFamily="2" charset="-122"/>
              <a:ea typeface="Kaiti SC" panose="02010600040101010101" pitchFamily="2" charset="-122"/>
            </a:endParaRPr>
          </a:p>
          <a:p>
            <a:pPr algn="l"/>
            <a:r>
              <a:rPr kumimoji="1" lang="zh-CN" altLang="en-US" sz="2000" dirty="0">
                <a:latin typeface="Kaiti SC" panose="02010600040101010101" pitchFamily="2" charset="-122"/>
                <a:ea typeface="Kaiti SC" panose="02010600040101010101" pitchFamily="2" charset="-122"/>
              </a:rPr>
              <a:t>决策过程要推迟</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CCD9E3D8-60A0-F747-9144-9565781379FD}"/>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solidFill>
                  <a:schemeClr val="bg1"/>
                </a:solidFill>
                <a:ea typeface="宋体" panose="02010600030101010101" pitchFamily="2" charset="-122"/>
              </a:rPr>
              <a:t>一次迭代过程</a:t>
            </a:r>
            <a:endParaRPr lang="en-US" altLang="zh-CN">
              <a:solidFill>
                <a:schemeClr val="bg1"/>
              </a:solidFill>
              <a:ea typeface="宋体" panose="02010600030101010101" pitchFamily="2" charset="-122"/>
            </a:endParaRPr>
          </a:p>
        </p:txBody>
      </p:sp>
      <p:sp>
        <p:nvSpPr>
          <p:cNvPr id="78851" name="内容占位符 2">
            <a:extLst>
              <a:ext uri="{FF2B5EF4-FFF2-40B4-BE49-F238E27FC236}">
                <a16:creationId xmlns:a16="http://schemas.microsoft.com/office/drawing/2014/main" id="{44C1E6F0-2B3C-D746-A54D-5651537AFD23}"/>
              </a:ext>
            </a:extLst>
          </p:cNvPr>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852" name="Rectangle 119">
            <a:extLst>
              <a:ext uri="{FF2B5EF4-FFF2-40B4-BE49-F238E27FC236}">
                <a16:creationId xmlns:a16="http://schemas.microsoft.com/office/drawing/2014/main" id="{2EC28C9C-C847-494F-BAD2-D0CF32E041BD}"/>
              </a:ext>
            </a:extLst>
          </p:cNvPr>
          <p:cNvSpPr>
            <a:spLocks noChangeArrowheads="1"/>
          </p:cNvSpPr>
          <p:nvPr/>
        </p:nvSpPr>
        <p:spPr bwMode="auto">
          <a:xfrm>
            <a:off x="76200" y="838200"/>
            <a:ext cx="63246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78853" name="Rectangle 4">
            <a:extLst>
              <a:ext uri="{FF2B5EF4-FFF2-40B4-BE49-F238E27FC236}">
                <a16:creationId xmlns:a16="http://schemas.microsoft.com/office/drawing/2014/main" id="{8540FE52-3033-FF4C-B527-797016BBF12A}"/>
              </a:ext>
            </a:extLst>
          </p:cNvPr>
          <p:cNvSpPr>
            <a:spLocks noChangeArrowheads="1"/>
          </p:cNvSpPr>
          <p:nvPr/>
        </p:nvSpPr>
        <p:spPr bwMode="auto">
          <a:xfrm>
            <a:off x="457200" y="914400"/>
            <a:ext cx="5181600" cy="5334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9728" tIns="54864" rIns="109728" bIns="54864"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zh-CN" sz="2400" b="0">
              <a:solidFill>
                <a:schemeClr val="bg1"/>
              </a:solidFill>
              <a:latin typeface="黑体" panose="02010609060101010101" pitchFamily="49" charset="-122"/>
              <a:ea typeface="黑体" panose="02010609060101010101" pitchFamily="49" charset="-122"/>
            </a:endParaRPr>
          </a:p>
        </p:txBody>
      </p:sp>
      <p:sp>
        <p:nvSpPr>
          <p:cNvPr id="78854" name="Oval 239">
            <a:extLst>
              <a:ext uri="{FF2B5EF4-FFF2-40B4-BE49-F238E27FC236}">
                <a16:creationId xmlns:a16="http://schemas.microsoft.com/office/drawing/2014/main" id="{180DF5FD-659C-2E42-802A-096A600D84D9}"/>
              </a:ext>
            </a:extLst>
          </p:cNvPr>
          <p:cNvSpPr>
            <a:spLocks noChangeArrowheads="1"/>
          </p:cNvSpPr>
          <p:nvPr/>
        </p:nvSpPr>
        <p:spPr bwMode="auto">
          <a:xfrm>
            <a:off x="1919288" y="966788"/>
            <a:ext cx="180975" cy="203200"/>
          </a:xfrm>
          <a:prstGeom prst="ellipse">
            <a:avLst/>
          </a:prstGeom>
          <a:solidFill>
            <a:srgbClr val="000000"/>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78855" name="Rectangle 240">
            <a:extLst>
              <a:ext uri="{FF2B5EF4-FFF2-40B4-BE49-F238E27FC236}">
                <a16:creationId xmlns:a16="http://schemas.microsoft.com/office/drawing/2014/main" id="{CF4D822B-F0F8-5E4E-96D1-E50929240FDC}"/>
              </a:ext>
            </a:extLst>
          </p:cNvPr>
          <p:cNvSpPr>
            <a:spLocks noChangeArrowheads="1"/>
          </p:cNvSpPr>
          <p:nvPr/>
        </p:nvSpPr>
        <p:spPr bwMode="auto">
          <a:xfrm>
            <a:off x="2138363" y="968375"/>
            <a:ext cx="846137"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100">
                <a:solidFill>
                  <a:schemeClr val="bg1"/>
                </a:solidFill>
                <a:latin typeface="黑体" panose="02010609060101010101" pitchFamily="49" charset="-122"/>
                <a:ea typeface="黑体" panose="02010609060101010101" pitchFamily="49" charset="-122"/>
              </a:rPr>
              <a:t>开始使用迭代</a:t>
            </a:r>
            <a:endParaRPr lang="en-US" altLang="zh-CN" sz="3200" b="0">
              <a:solidFill>
                <a:schemeClr val="bg1"/>
              </a:solidFill>
              <a:latin typeface="黑体" panose="02010609060101010101" pitchFamily="49" charset="-122"/>
              <a:ea typeface="黑体" panose="02010609060101010101" pitchFamily="49" charset="-122"/>
            </a:endParaRPr>
          </a:p>
        </p:txBody>
      </p:sp>
      <p:sp>
        <p:nvSpPr>
          <p:cNvPr id="78856" name="Rectangle 241">
            <a:extLst>
              <a:ext uri="{FF2B5EF4-FFF2-40B4-BE49-F238E27FC236}">
                <a16:creationId xmlns:a16="http://schemas.microsoft.com/office/drawing/2014/main" id="{C96FBBDF-2101-2045-9977-F71CEBA95F2F}"/>
              </a:ext>
            </a:extLst>
          </p:cNvPr>
          <p:cNvSpPr>
            <a:spLocks noChangeArrowheads="1"/>
          </p:cNvSpPr>
          <p:nvPr/>
        </p:nvSpPr>
        <p:spPr bwMode="auto">
          <a:xfrm>
            <a:off x="2138363" y="1136650"/>
            <a:ext cx="563562"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100">
                <a:solidFill>
                  <a:schemeClr val="bg1"/>
                </a:solidFill>
                <a:latin typeface="黑体" panose="02010609060101010101" pitchFamily="49" charset="-122"/>
                <a:ea typeface="黑体" panose="02010609060101010101" pitchFamily="49" charset="-122"/>
              </a:rPr>
              <a:t>迭代计划</a:t>
            </a:r>
            <a:endParaRPr lang="en-US" altLang="zh-CN" sz="3200" b="0">
              <a:solidFill>
                <a:schemeClr val="bg1"/>
              </a:solidFill>
              <a:latin typeface="黑体" panose="02010609060101010101" pitchFamily="49" charset="-122"/>
              <a:ea typeface="黑体" panose="02010609060101010101" pitchFamily="49" charset="-122"/>
            </a:endParaRPr>
          </a:p>
        </p:txBody>
      </p:sp>
      <p:sp>
        <p:nvSpPr>
          <p:cNvPr id="78857" name="Freeform 242">
            <a:extLst>
              <a:ext uri="{FF2B5EF4-FFF2-40B4-BE49-F238E27FC236}">
                <a16:creationId xmlns:a16="http://schemas.microsoft.com/office/drawing/2014/main" id="{7ECA0631-C8E0-D948-AA3E-45A70AE4B47E}"/>
              </a:ext>
            </a:extLst>
          </p:cNvPr>
          <p:cNvSpPr>
            <a:spLocks/>
          </p:cNvSpPr>
          <p:nvPr/>
        </p:nvSpPr>
        <p:spPr bwMode="auto">
          <a:xfrm>
            <a:off x="2005013" y="1169988"/>
            <a:ext cx="47625" cy="276225"/>
          </a:xfrm>
          <a:custGeom>
            <a:avLst/>
            <a:gdLst>
              <a:gd name="T0" fmla="*/ 0 w 5"/>
              <a:gd name="T1" fmla="*/ 0 h 26"/>
              <a:gd name="T2" fmla="*/ 0 w 5"/>
              <a:gd name="T3" fmla="*/ 2147483647 h 26"/>
              <a:gd name="T4" fmla="*/ 2147483647 w 5"/>
              <a:gd name="T5" fmla="*/ 2147483647 h 26"/>
              <a:gd name="T6" fmla="*/ 0 60000 65536"/>
              <a:gd name="T7" fmla="*/ 0 60000 65536"/>
              <a:gd name="T8" fmla="*/ 0 60000 65536"/>
              <a:gd name="T9" fmla="*/ 0 w 5"/>
              <a:gd name="T10" fmla="*/ 0 h 26"/>
              <a:gd name="T11" fmla="*/ 5 w 5"/>
              <a:gd name="T12" fmla="*/ 26 h 26"/>
            </a:gdLst>
            <a:ahLst/>
            <a:cxnLst>
              <a:cxn ang="T6">
                <a:pos x="T0" y="T1"/>
              </a:cxn>
              <a:cxn ang="T7">
                <a:pos x="T2" y="T3"/>
              </a:cxn>
              <a:cxn ang="T8">
                <a:pos x="T4" y="T5"/>
              </a:cxn>
            </a:cxnLst>
            <a:rect l="T9" t="T10" r="T11" b="T12"/>
            <a:pathLst>
              <a:path w="5" h="26">
                <a:moveTo>
                  <a:pt x="0" y="0"/>
                </a:moveTo>
                <a:lnTo>
                  <a:pt x="0" y="26"/>
                </a:lnTo>
                <a:lnTo>
                  <a:pt x="5" y="14"/>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8858" name="Line 243">
            <a:extLst>
              <a:ext uri="{FF2B5EF4-FFF2-40B4-BE49-F238E27FC236}">
                <a16:creationId xmlns:a16="http://schemas.microsoft.com/office/drawing/2014/main" id="{38CCED4D-58E6-9349-BCF4-D97F1CC284E1}"/>
              </a:ext>
            </a:extLst>
          </p:cNvPr>
          <p:cNvSpPr>
            <a:spLocks noChangeShapeType="1"/>
          </p:cNvSpPr>
          <p:nvPr/>
        </p:nvSpPr>
        <p:spPr bwMode="auto">
          <a:xfrm flipH="1" flipV="1">
            <a:off x="1957388" y="1317625"/>
            <a:ext cx="47625" cy="128588"/>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59" name="Oval 244">
            <a:extLst>
              <a:ext uri="{FF2B5EF4-FFF2-40B4-BE49-F238E27FC236}">
                <a16:creationId xmlns:a16="http://schemas.microsoft.com/office/drawing/2014/main" id="{0C41E8A0-DAAA-5F44-A7A0-61C45F3F281E}"/>
              </a:ext>
            </a:extLst>
          </p:cNvPr>
          <p:cNvSpPr>
            <a:spLocks noChangeArrowheads="1"/>
          </p:cNvSpPr>
          <p:nvPr/>
        </p:nvSpPr>
        <p:spPr bwMode="auto">
          <a:xfrm>
            <a:off x="1881188" y="5886450"/>
            <a:ext cx="257175" cy="2873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78860" name="Oval 245">
            <a:extLst>
              <a:ext uri="{FF2B5EF4-FFF2-40B4-BE49-F238E27FC236}">
                <a16:creationId xmlns:a16="http://schemas.microsoft.com/office/drawing/2014/main" id="{7B6D9D7E-CC13-0C48-9EE4-1805485E0E1C}"/>
              </a:ext>
            </a:extLst>
          </p:cNvPr>
          <p:cNvSpPr>
            <a:spLocks noChangeArrowheads="1"/>
          </p:cNvSpPr>
          <p:nvPr/>
        </p:nvSpPr>
        <p:spPr bwMode="auto">
          <a:xfrm>
            <a:off x="1919288" y="5927725"/>
            <a:ext cx="180975" cy="214313"/>
          </a:xfrm>
          <a:prstGeom prst="ellipse">
            <a:avLst/>
          </a:prstGeom>
          <a:solidFill>
            <a:srgbClr val="000000"/>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78861" name="Rectangle 246">
            <a:extLst>
              <a:ext uri="{FF2B5EF4-FFF2-40B4-BE49-F238E27FC236}">
                <a16:creationId xmlns:a16="http://schemas.microsoft.com/office/drawing/2014/main" id="{3D2C4EBB-4738-A54C-8488-B981372B5D83}"/>
              </a:ext>
            </a:extLst>
          </p:cNvPr>
          <p:cNvSpPr>
            <a:spLocks noChangeArrowheads="1"/>
          </p:cNvSpPr>
          <p:nvPr/>
        </p:nvSpPr>
        <p:spPr bwMode="auto">
          <a:xfrm>
            <a:off x="2176463" y="5886450"/>
            <a:ext cx="9874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100">
                <a:solidFill>
                  <a:schemeClr val="bg1"/>
                </a:solidFill>
                <a:latin typeface="黑体" panose="02010609060101010101" pitchFamily="49" charset="-122"/>
                <a:ea typeface="黑体" panose="02010609060101010101" pitchFamily="49" charset="-122"/>
              </a:rPr>
              <a:t>开始下一个迭代</a:t>
            </a:r>
            <a:endParaRPr lang="en-US" altLang="zh-CN" sz="3200" b="0">
              <a:solidFill>
                <a:schemeClr val="bg1"/>
              </a:solidFill>
              <a:latin typeface="黑体" panose="02010609060101010101" pitchFamily="49" charset="-122"/>
              <a:ea typeface="黑体" panose="02010609060101010101" pitchFamily="49" charset="-122"/>
            </a:endParaRPr>
          </a:p>
        </p:txBody>
      </p:sp>
      <p:sp>
        <p:nvSpPr>
          <p:cNvPr id="78862" name="Freeform 247">
            <a:extLst>
              <a:ext uri="{FF2B5EF4-FFF2-40B4-BE49-F238E27FC236}">
                <a16:creationId xmlns:a16="http://schemas.microsoft.com/office/drawing/2014/main" id="{AAA049C0-9F20-A349-B294-DCEC1FFF4407}"/>
              </a:ext>
            </a:extLst>
          </p:cNvPr>
          <p:cNvSpPr>
            <a:spLocks/>
          </p:cNvSpPr>
          <p:nvPr/>
        </p:nvSpPr>
        <p:spPr bwMode="auto">
          <a:xfrm>
            <a:off x="2005013" y="5629275"/>
            <a:ext cx="47625" cy="257175"/>
          </a:xfrm>
          <a:custGeom>
            <a:avLst/>
            <a:gdLst>
              <a:gd name="T0" fmla="*/ 0 w 5"/>
              <a:gd name="T1" fmla="*/ 0 h 24"/>
              <a:gd name="T2" fmla="*/ 0 w 5"/>
              <a:gd name="T3" fmla="*/ 2147483647 h 24"/>
              <a:gd name="T4" fmla="*/ 2147483647 w 5"/>
              <a:gd name="T5" fmla="*/ 2147483647 h 24"/>
              <a:gd name="T6" fmla="*/ 0 60000 65536"/>
              <a:gd name="T7" fmla="*/ 0 60000 65536"/>
              <a:gd name="T8" fmla="*/ 0 60000 65536"/>
              <a:gd name="T9" fmla="*/ 0 w 5"/>
              <a:gd name="T10" fmla="*/ 0 h 24"/>
              <a:gd name="T11" fmla="*/ 5 w 5"/>
              <a:gd name="T12" fmla="*/ 24 h 24"/>
            </a:gdLst>
            <a:ahLst/>
            <a:cxnLst>
              <a:cxn ang="T6">
                <a:pos x="T0" y="T1"/>
              </a:cxn>
              <a:cxn ang="T7">
                <a:pos x="T2" y="T3"/>
              </a:cxn>
              <a:cxn ang="T8">
                <a:pos x="T4" y="T5"/>
              </a:cxn>
            </a:cxnLst>
            <a:rect l="T9" t="T10" r="T11" b="T12"/>
            <a:pathLst>
              <a:path w="5" h="24">
                <a:moveTo>
                  <a:pt x="0" y="0"/>
                </a:moveTo>
                <a:lnTo>
                  <a:pt x="0" y="24"/>
                </a:lnTo>
                <a:lnTo>
                  <a:pt x="5" y="13"/>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8863" name="Line 248">
            <a:extLst>
              <a:ext uri="{FF2B5EF4-FFF2-40B4-BE49-F238E27FC236}">
                <a16:creationId xmlns:a16="http://schemas.microsoft.com/office/drawing/2014/main" id="{BF125F6F-2AE7-6D4E-B128-909E437094FB}"/>
              </a:ext>
            </a:extLst>
          </p:cNvPr>
          <p:cNvSpPr>
            <a:spLocks noChangeShapeType="1"/>
          </p:cNvSpPr>
          <p:nvPr/>
        </p:nvSpPr>
        <p:spPr bwMode="auto">
          <a:xfrm flipH="1" flipV="1">
            <a:off x="1957388" y="5768975"/>
            <a:ext cx="47625" cy="11747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64" name="Freeform 249">
            <a:extLst>
              <a:ext uri="{FF2B5EF4-FFF2-40B4-BE49-F238E27FC236}">
                <a16:creationId xmlns:a16="http://schemas.microsoft.com/office/drawing/2014/main" id="{C9D2890D-166C-4949-BA4E-5E5578372DF8}"/>
              </a:ext>
            </a:extLst>
          </p:cNvPr>
          <p:cNvSpPr>
            <a:spLocks/>
          </p:cNvSpPr>
          <p:nvPr/>
        </p:nvSpPr>
        <p:spPr bwMode="auto">
          <a:xfrm>
            <a:off x="1112838" y="1457325"/>
            <a:ext cx="1784350" cy="534988"/>
          </a:xfrm>
          <a:custGeom>
            <a:avLst/>
            <a:gdLst>
              <a:gd name="T0" fmla="*/ 2147483647 w 1124"/>
              <a:gd name="T1" fmla="*/ 0 h 300"/>
              <a:gd name="T2" fmla="*/ 2147483647 w 1124"/>
              <a:gd name="T3" fmla="*/ 2147483647 h 300"/>
              <a:gd name="T4" fmla="*/ 2147483647 w 1124"/>
              <a:gd name="T5" fmla="*/ 2147483647 h 300"/>
              <a:gd name="T6" fmla="*/ 2147483647 w 1124"/>
              <a:gd name="T7" fmla="*/ 2147483647 h 300"/>
              <a:gd name="T8" fmla="*/ 0 w 1124"/>
              <a:gd name="T9" fmla="*/ 2147483647 h 300"/>
              <a:gd name="T10" fmla="*/ 2147483647 w 1124"/>
              <a:gd name="T11" fmla="*/ 2147483647 h 300"/>
              <a:gd name="T12" fmla="*/ 2147483647 w 1124"/>
              <a:gd name="T13" fmla="*/ 2147483647 h 300"/>
              <a:gd name="T14" fmla="*/ 2147483647 w 1124"/>
              <a:gd name="T15" fmla="*/ 2147483647 h 300"/>
              <a:gd name="T16" fmla="*/ 2147483647 w 1124"/>
              <a:gd name="T17" fmla="*/ 2147483647 h 300"/>
              <a:gd name="T18" fmla="*/ 2147483647 w 1124"/>
              <a:gd name="T19" fmla="*/ 2147483647 h 300"/>
              <a:gd name="T20" fmla="*/ 2147483647 w 1124"/>
              <a:gd name="T21" fmla="*/ 2147483647 h 300"/>
              <a:gd name="T22" fmla="*/ 2147483647 w 1124"/>
              <a:gd name="T23" fmla="*/ 2147483647 h 300"/>
              <a:gd name="T24" fmla="*/ 2147483647 w 1124"/>
              <a:gd name="T25" fmla="*/ 2147483647 h 300"/>
              <a:gd name="T26" fmla="*/ 2147483647 w 1124"/>
              <a:gd name="T27" fmla="*/ 2147483647 h 300"/>
              <a:gd name="T28" fmla="*/ 2147483647 w 1124"/>
              <a:gd name="T29" fmla="*/ 2147483647 h 300"/>
              <a:gd name="T30" fmla="*/ 2147483647 w 1124"/>
              <a:gd name="T31" fmla="*/ 2147483647 h 300"/>
              <a:gd name="T32" fmla="*/ 2147483647 w 1124"/>
              <a:gd name="T33" fmla="*/ 2147483647 h 300"/>
              <a:gd name="T34" fmla="*/ 2147483647 w 1124"/>
              <a:gd name="T35" fmla="*/ 0 h 300"/>
              <a:gd name="T36" fmla="*/ 2147483647 w 1124"/>
              <a:gd name="T37" fmla="*/ 0 h 3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24"/>
              <a:gd name="T58" fmla="*/ 0 h 300"/>
              <a:gd name="T59" fmla="*/ 1124 w 1124"/>
              <a:gd name="T60" fmla="*/ 300 h 3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24" h="300">
                <a:moveTo>
                  <a:pt x="101" y="0"/>
                </a:moveTo>
                <a:lnTo>
                  <a:pt x="59" y="36"/>
                </a:lnTo>
                <a:lnTo>
                  <a:pt x="24" y="72"/>
                </a:lnTo>
                <a:lnTo>
                  <a:pt x="6" y="108"/>
                </a:lnTo>
                <a:lnTo>
                  <a:pt x="0" y="150"/>
                </a:lnTo>
                <a:lnTo>
                  <a:pt x="6" y="192"/>
                </a:lnTo>
                <a:lnTo>
                  <a:pt x="24" y="228"/>
                </a:lnTo>
                <a:lnTo>
                  <a:pt x="59" y="270"/>
                </a:lnTo>
                <a:lnTo>
                  <a:pt x="101" y="300"/>
                </a:lnTo>
                <a:lnTo>
                  <a:pt x="1022" y="300"/>
                </a:lnTo>
                <a:lnTo>
                  <a:pt x="1064" y="270"/>
                </a:lnTo>
                <a:lnTo>
                  <a:pt x="1100" y="228"/>
                </a:lnTo>
                <a:lnTo>
                  <a:pt x="1118" y="192"/>
                </a:lnTo>
                <a:lnTo>
                  <a:pt x="1124" y="150"/>
                </a:lnTo>
                <a:lnTo>
                  <a:pt x="1118" y="108"/>
                </a:lnTo>
                <a:lnTo>
                  <a:pt x="1100" y="72"/>
                </a:lnTo>
                <a:lnTo>
                  <a:pt x="1064" y="36"/>
                </a:lnTo>
                <a:lnTo>
                  <a:pt x="1022" y="0"/>
                </a:lnTo>
                <a:lnTo>
                  <a:pt x="101" y="0"/>
                </a:lnTo>
                <a:close/>
              </a:path>
            </a:pathLst>
          </a:custGeom>
          <a:solidFill>
            <a:srgbClr val="336699"/>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8865" name="Rectangle 250">
            <a:extLst>
              <a:ext uri="{FF2B5EF4-FFF2-40B4-BE49-F238E27FC236}">
                <a16:creationId xmlns:a16="http://schemas.microsoft.com/office/drawing/2014/main" id="{58748A1F-5E1A-E749-B66B-93FC59B65CF8}"/>
              </a:ext>
            </a:extLst>
          </p:cNvPr>
          <p:cNvSpPr>
            <a:spLocks noChangeArrowheads="1"/>
          </p:cNvSpPr>
          <p:nvPr/>
        </p:nvSpPr>
        <p:spPr bwMode="white">
          <a:xfrm>
            <a:off x="1377950" y="1524000"/>
            <a:ext cx="6350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100">
                <a:solidFill>
                  <a:schemeClr val="bg1"/>
                </a:solidFill>
                <a:latin typeface="黑体" panose="02010609060101010101" pitchFamily="49" charset="-122"/>
                <a:ea typeface="黑体" panose="02010609060101010101" pitchFamily="49" charset="-122"/>
              </a:rPr>
              <a:t>完成计划</a:t>
            </a:r>
            <a:r>
              <a:rPr lang="en-US" altLang="zh-CN" sz="1100">
                <a:solidFill>
                  <a:schemeClr val="bg1"/>
                </a:solidFill>
                <a:latin typeface="黑体" panose="02010609060101010101" pitchFamily="49" charset="-122"/>
                <a:ea typeface="黑体" panose="02010609060101010101" pitchFamily="49" charset="-122"/>
              </a:rPr>
              <a:t> </a:t>
            </a:r>
            <a:endParaRPr lang="en-US" altLang="zh-CN" sz="3200" b="0">
              <a:solidFill>
                <a:schemeClr val="bg1"/>
              </a:solidFill>
              <a:latin typeface="黑体" panose="02010609060101010101" pitchFamily="49" charset="-122"/>
              <a:ea typeface="黑体" panose="02010609060101010101" pitchFamily="49" charset="-122"/>
            </a:endParaRPr>
          </a:p>
        </p:txBody>
      </p:sp>
      <p:sp>
        <p:nvSpPr>
          <p:cNvPr id="78866" name="Rectangle 251">
            <a:extLst>
              <a:ext uri="{FF2B5EF4-FFF2-40B4-BE49-F238E27FC236}">
                <a16:creationId xmlns:a16="http://schemas.microsoft.com/office/drawing/2014/main" id="{AD330AC0-3236-6C43-9730-B5E2ECE5DFC2}"/>
              </a:ext>
            </a:extLst>
          </p:cNvPr>
          <p:cNvSpPr>
            <a:spLocks noChangeArrowheads="1"/>
          </p:cNvSpPr>
          <p:nvPr/>
        </p:nvSpPr>
        <p:spPr bwMode="white">
          <a:xfrm>
            <a:off x="1539875" y="1697038"/>
            <a:ext cx="563563"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100">
                <a:solidFill>
                  <a:schemeClr val="bg1"/>
                </a:solidFill>
                <a:latin typeface="黑体" panose="02010609060101010101" pitchFamily="49" charset="-122"/>
                <a:ea typeface="黑体" panose="02010609060101010101" pitchFamily="49" charset="-122"/>
              </a:rPr>
              <a:t>迭代工作</a:t>
            </a:r>
            <a:endParaRPr lang="en-US" altLang="zh-CN" sz="3200" b="0">
              <a:solidFill>
                <a:schemeClr val="bg1"/>
              </a:solidFill>
              <a:latin typeface="黑体" panose="02010609060101010101" pitchFamily="49" charset="-122"/>
              <a:ea typeface="黑体" panose="02010609060101010101" pitchFamily="49" charset="-122"/>
            </a:endParaRPr>
          </a:p>
        </p:txBody>
      </p:sp>
      <p:sp>
        <p:nvSpPr>
          <p:cNvPr id="78867" name="Freeform 252">
            <a:extLst>
              <a:ext uri="{FF2B5EF4-FFF2-40B4-BE49-F238E27FC236}">
                <a16:creationId xmlns:a16="http://schemas.microsoft.com/office/drawing/2014/main" id="{F960A99B-DE0D-2545-A0D9-3A9680EEB0D1}"/>
              </a:ext>
            </a:extLst>
          </p:cNvPr>
          <p:cNvSpPr>
            <a:spLocks/>
          </p:cNvSpPr>
          <p:nvPr/>
        </p:nvSpPr>
        <p:spPr bwMode="auto">
          <a:xfrm>
            <a:off x="2005013" y="1169988"/>
            <a:ext cx="47625" cy="276225"/>
          </a:xfrm>
          <a:custGeom>
            <a:avLst/>
            <a:gdLst>
              <a:gd name="T0" fmla="*/ 0 w 5"/>
              <a:gd name="T1" fmla="*/ 0 h 26"/>
              <a:gd name="T2" fmla="*/ 0 w 5"/>
              <a:gd name="T3" fmla="*/ 2147483647 h 26"/>
              <a:gd name="T4" fmla="*/ 2147483647 w 5"/>
              <a:gd name="T5" fmla="*/ 2147483647 h 26"/>
              <a:gd name="T6" fmla="*/ 0 60000 65536"/>
              <a:gd name="T7" fmla="*/ 0 60000 65536"/>
              <a:gd name="T8" fmla="*/ 0 60000 65536"/>
              <a:gd name="T9" fmla="*/ 0 w 5"/>
              <a:gd name="T10" fmla="*/ 0 h 26"/>
              <a:gd name="T11" fmla="*/ 5 w 5"/>
              <a:gd name="T12" fmla="*/ 26 h 26"/>
            </a:gdLst>
            <a:ahLst/>
            <a:cxnLst>
              <a:cxn ang="T6">
                <a:pos x="T0" y="T1"/>
              </a:cxn>
              <a:cxn ang="T7">
                <a:pos x="T2" y="T3"/>
              </a:cxn>
              <a:cxn ang="T8">
                <a:pos x="T4" y="T5"/>
              </a:cxn>
            </a:cxnLst>
            <a:rect l="T9" t="T10" r="T11" b="T12"/>
            <a:pathLst>
              <a:path w="5" h="26">
                <a:moveTo>
                  <a:pt x="0" y="0"/>
                </a:moveTo>
                <a:lnTo>
                  <a:pt x="0" y="26"/>
                </a:lnTo>
                <a:lnTo>
                  <a:pt x="5" y="14"/>
                </a:lnTo>
              </a:path>
            </a:pathLst>
          </a:custGeom>
          <a:noFill/>
          <a:ln w="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8868" name="Line 253">
            <a:extLst>
              <a:ext uri="{FF2B5EF4-FFF2-40B4-BE49-F238E27FC236}">
                <a16:creationId xmlns:a16="http://schemas.microsoft.com/office/drawing/2014/main" id="{4668A7D9-E850-444B-BDB4-A71A41B8F684}"/>
              </a:ext>
            </a:extLst>
          </p:cNvPr>
          <p:cNvSpPr>
            <a:spLocks noChangeShapeType="1"/>
          </p:cNvSpPr>
          <p:nvPr/>
        </p:nvSpPr>
        <p:spPr bwMode="auto">
          <a:xfrm flipH="1" flipV="1">
            <a:off x="1957388" y="1317625"/>
            <a:ext cx="47625" cy="128588"/>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69" name="Freeform 254">
            <a:extLst>
              <a:ext uri="{FF2B5EF4-FFF2-40B4-BE49-F238E27FC236}">
                <a16:creationId xmlns:a16="http://schemas.microsoft.com/office/drawing/2014/main" id="{716F0BCE-B050-FB41-934A-98B9817ECF9C}"/>
              </a:ext>
            </a:extLst>
          </p:cNvPr>
          <p:cNvSpPr>
            <a:spLocks/>
          </p:cNvSpPr>
          <p:nvPr/>
        </p:nvSpPr>
        <p:spPr bwMode="auto">
          <a:xfrm>
            <a:off x="2005013" y="2000250"/>
            <a:ext cx="47625" cy="128588"/>
          </a:xfrm>
          <a:custGeom>
            <a:avLst/>
            <a:gdLst>
              <a:gd name="T0" fmla="*/ 0 w 5"/>
              <a:gd name="T1" fmla="*/ 0 h 12"/>
              <a:gd name="T2" fmla="*/ 0 w 5"/>
              <a:gd name="T3" fmla="*/ 2147483647 h 12"/>
              <a:gd name="T4" fmla="*/ 2147483647 w 5"/>
              <a:gd name="T5" fmla="*/ 2147483647 h 12"/>
              <a:gd name="T6" fmla="*/ 0 60000 65536"/>
              <a:gd name="T7" fmla="*/ 0 60000 65536"/>
              <a:gd name="T8" fmla="*/ 0 60000 65536"/>
              <a:gd name="T9" fmla="*/ 0 w 5"/>
              <a:gd name="T10" fmla="*/ 0 h 12"/>
              <a:gd name="T11" fmla="*/ 5 w 5"/>
              <a:gd name="T12" fmla="*/ 12 h 12"/>
            </a:gdLst>
            <a:ahLst/>
            <a:cxnLst>
              <a:cxn ang="T6">
                <a:pos x="T0" y="T1"/>
              </a:cxn>
              <a:cxn ang="T7">
                <a:pos x="T2" y="T3"/>
              </a:cxn>
              <a:cxn ang="T8">
                <a:pos x="T4" y="T5"/>
              </a:cxn>
            </a:cxnLst>
            <a:rect l="T9" t="T10" r="T11" b="T12"/>
            <a:pathLst>
              <a:path w="5" h="12">
                <a:moveTo>
                  <a:pt x="0" y="0"/>
                </a:moveTo>
                <a:lnTo>
                  <a:pt x="0" y="12"/>
                </a:lnTo>
                <a:lnTo>
                  <a:pt x="5" y="1"/>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8870" name="Line 255">
            <a:extLst>
              <a:ext uri="{FF2B5EF4-FFF2-40B4-BE49-F238E27FC236}">
                <a16:creationId xmlns:a16="http://schemas.microsoft.com/office/drawing/2014/main" id="{7100B36B-DD6B-7949-B3C6-74B76DB1C24E}"/>
              </a:ext>
            </a:extLst>
          </p:cNvPr>
          <p:cNvSpPr>
            <a:spLocks noChangeShapeType="1"/>
          </p:cNvSpPr>
          <p:nvPr/>
        </p:nvSpPr>
        <p:spPr bwMode="auto">
          <a:xfrm flipH="1" flipV="1">
            <a:off x="1957388" y="2011363"/>
            <a:ext cx="47625" cy="11747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71" name="Line 257">
            <a:extLst>
              <a:ext uri="{FF2B5EF4-FFF2-40B4-BE49-F238E27FC236}">
                <a16:creationId xmlns:a16="http://schemas.microsoft.com/office/drawing/2014/main" id="{AD4B4B30-4087-AC47-8174-47AD3DE7DA92}"/>
              </a:ext>
            </a:extLst>
          </p:cNvPr>
          <p:cNvSpPr>
            <a:spLocks noChangeShapeType="1"/>
          </p:cNvSpPr>
          <p:nvPr/>
        </p:nvSpPr>
        <p:spPr bwMode="auto">
          <a:xfrm flipH="1" flipV="1">
            <a:off x="1957388" y="1317625"/>
            <a:ext cx="47625" cy="128588"/>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72" name="Freeform 258">
            <a:extLst>
              <a:ext uri="{FF2B5EF4-FFF2-40B4-BE49-F238E27FC236}">
                <a16:creationId xmlns:a16="http://schemas.microsoft.com/office/drawing/2014/main" id="{1AB40DD9-CD16-2A4A-88BD-B40E4F17815C}"/>
              </a:ext>
            </a:extLst>
          </p:cNvPr>
          <p:cNvSpPr>
            <a:spLocks/>
          </p:cNvSpPr>
          <p:nvPr/>
        </p:nvSpPr>
        <p:spPr bwMode="auto">
          <a:xfrm>
            <a:off x="1766888" y="2792413"/>
            <a:ext cx="455612" cy="234950"/>
          </a:xfrm>
          <a:custGeom>
            <a:avLst/>
            <a:gdLst>
              <a:gd name="T0" fmla="*/ 0 w 287"/>
              <a:gd name="T1" fmla="*/ 2147483647 h 132"/>
              <a:gd name="T2" fmla="*/ 2147483647 w 287"/>
              <a:gd name="T3" fmla="*/ 0 h 132"/>
              <a:gd name="T4" fmla="*/ 2147483647 w 287"/>
              <a:gd name="T5" fmla="*/ 2147483647 h 132"/>
              <a:gd name="T6" fmla="*/ 2147483647 w 287"/>
              <a:gd name="T7" fmla="*/ 2147483647 h 132"/>
              <a:gd name="T8" fmla="*/ 0 w 287"/>
              <a:gd name="T9" fmla="*/ 2147483647 h 132"/>
              <a:gd name="T10" fmla="*/ 0 60000 65536"/>
              <a:gd name="T11" fmla="*/ 0 60000 65536"/>
              <a:gd name="T12" fmla="*/ 0 60000 65536"/>
              <a:gd name="T13" fmla="*/ 0 60000 65536"/>
              <a:gd name="T14" fmla="*/ 0 60000 65536"/>
              <a:gd name="T15" fmla="*/ 0 w 287"/>
              <a:gd name="T16" fmla="*/ 0 h 132"/>
              <a:gd name="T17" fmla="*/ 287 w 287"/>
              <a:gd name="T18" fmla="*/ 132 h 132"/>
            </a:gdLst>
            <a:ahLst/>
            <a:cxnLst>
              <a:cxn ang="T10">
                <a:pos x="T0" y="T1"/>
              </a:cxn>
              <a:cxn ang="T11">
                <a:pos x="T2" y="T3"/>
              </a:cxn>
              <a:cxn ang="T12">
                <a:pos x="T4" y="T5"/>
              </a:cxn>
              <a:cxn ang="T13">
                <a:pos x="T6" y="T7"/>
              </a:cxn>
              <a:cxn ang="T14">
                <a:pos x="T8" y="T9"/>
              </a:cxn>
            </a:cxnLst>
            <a:rect l="T15" t="T16" r="T17" b="T18"/>
            <a:pathLst>
              <a:path w="287" h="132">
                <a:moveTo>
                  <a:pt x="0" y="72"/>
                </a:moveTo>
                <a:lnTo>
                  <a:pt x="150" y="0"/>
                </a:lnTo>
                <a:lnTo>
                  <a:pt x="287" y="72"/>
                </a:lnTo>
                <a:lnTo>
                  <a:pt x="150" y="132"/>
                </a:lnTo>
                <a:lnTo>
                  <a:pt x="0" y="72"/>
                </a:lnTo>
                <a:close/>
              </a:path>
            </a:pathLst>
          </a:custGeom>
          <a:solidFill>
            <a:schemeClr val="folHlink"/>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8873" name="Freeform 259">
            <a:extLst>
              <a:ext uri="{FF2B5EF4-FFF2-40B4-BE49-F238E27FC236}">
                <a16:creationId xmlns:a16="http://schemas.microsoft.com/office/drawing/2014/main" id="{4A54B956-D1D5-B442-8539-EF2DF755031E}"/>
              </a:ext>
            </a:extLst>
          </p:cNvPr>
          <p:cNvSpPr>
            <a:spLocks/>
          </p:cNvSpPr>
          <p:nvPr/>
        </p:nvSpPr>
        <p:spPr bwMode="ltGray">
          <a:xfrm>
            <a:off x="304800" y="3505200"/>
            <a:ext cx="1263650" cy="469900"/>
          </a:xfrm>
          <a:custGeom>
            <a:avLst/>
            <a:gdLst>
              <a:gd name="T0" fmla="*/ 2147483647 w 796"/>
              <a:gd name="T1" fmla="*/ 0 h 264"/>
              <a:gd name="T2" fmla="*/ 2147483647 w 796"/>
              <a:gd name="T3" fmla="*/ 2147483647 h 264"/>
              <a:gd name="T4" fmla="*/ 2147483647 w 796"/>
              <a:gd name="T5" fmla="*/ 2147483647 h 264"/>
              <a:gd name="T6" fmla="*/ 2147483647 w 796"/>
              <a:gd name="T7" fmla="*/ 2147483647 h 264"/>
              <a:gd name="T8" fmla="*/ 0 w 796"/>
              <a:gd name="T9" fmla="*/ 2147483647 h 264"/>
              <a:gd name="T10" fmla="*/ 2147483647 w 796"/>
              <a:gd name="T11" fmla="*/ 2147483647 h 264"/>
              <a:gd name="T12" fmla="*/ 2147483647 w 796"/>
              <a:gd name="T13" fmla="*/ 2147483647 h 264"/>
              <a:gd name="T14" fmla="*/ 2147483647 w 796"/>
              <a:gd name="T15" fmla="*/ 2147483647 h 264"/>
              <a:gd name="T16" fmla="*/ 2147483647 w 796"/>
              <a:gd name="T17" fmla="*/ 2147483647 h 264"/>
              <a:gd name="T18" fmla="*/ 2147483647 w 796"/>
              <a:gd name="T19" fmla="*/ 2147483647 h 264"/>
              <a:gd name="T20" fmla="*/ 2147483647 w 796"/>
              <a:gd name="T21" fmla="*/ 2147483647 h 264"/>
              <a:gd name="T22" fmla="*/ 2147483647 w 796"/>
              <a:gd name="T23" fmla="*/ 2147483647 h 264"/>
              <a:gd name="T24" fmla="*/ 2147483647 w 796"/>
              <a:gd name="T25" fmla="*/ 2147483647 h 264"/>
              <a:gd name="T26" fmla="*/ 2147483647 w 796"/>
              <a:gd name="T27" fmla="*/ 2147483647 h 264"/>
              <a:gd name="T28" fmla="*/ 2147483647 w 796"/>
              <a:gd name="T29" fmla="*/ 2147483647 h 264"/>
              <a:gd name="T30" fmla="*/ 2147483647 w 796"/>
              <a:gd name="T31" fmla="*/ 2147483647 h 264"/>
              <a:gd name="T32" fmla="*/ 2147483647 w 796"/>
              <a:gd name="T33" fmla="*/ 2147483647 h 264"/>
              <a:gd name="T34" fmla="*/ 2147483647 w 796"/>
              <a:gd name="T35" fmla="*/ 0 h 264"/>
              <a:gd name="T36" fmla="*/ 2147483647 w 796"/>
              <a:gd name="T37" fmla="*/ 0 h 2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96"/>
              <a:gd name="T58" fmla="*/ 0 h 264"/>
              <a:gd name="T59" fmla="*/ 796 w 796"/>
              <a:gd name="T60" fmla="*/ 264 h 2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96" h="264">
                <a:moveTo>
                  <a:pt x="96" y="0"/>
                </a:moveTo>
                <a:lnTo>
                  <a:pt x="54" y="30"/>
                </a:lnTo>
                <a:lnTo>
                  <a:pt x="24" y="60"/>
                </a:lnTo>
                <a:lnTo>
                  <a:pt x="6" y="96"/>
                </a:lnTo>
                <a:lnTo>
                  <a:pt x="0" y="132"/>
                </a:lnTo>
                <a:lnTo>
                  <a:pt x="6" y="168"/>
                </a:lnTo>
                <a:lnTo>
                  <a:pt x="24" y="204"/>
                </a:lnTo>
                <a:lnTo>
                  <a:pt x="54" y="234"/>
                </a:lnTo>
                <a:lnTo>
                  <a:pt x="96" y="264"/>
                </a:lnTo>
                <a:lnTo>
                  <a:pt x="700" y="264"/>
                </a:lnTo>
                <a:lnTo>
                  <a:pt x="742" y="234"/>
                </a:lnTo>
                <a:lnTo>
                  <a:pt x="772" y="204"/>
                </a:lnTo>
                <a:lnTo>
                  <a:pt x="790" y="168"/>
                </a:lnTo>
                <a:lnTo>
                  <a:pt x="796" y="132"/>
                </a:lnTo>
                <a:lnTo>
                  <a:pt x="790" y="96"/>
                </a:lnTo>
                <a:lnTo>
                  <a:pt x="772" y="60"/>
                </a:lnTo>
                <a:lnTo>
                  <a:pt x="742" y="30"/>
                </a:lnTo>
                <a:lnTo>
                  <a:pt x="700" y="0"/>
                </a:lnTo>
                <a:lnTo>
                  <a:pt x="96" y="0"/>
                </a:lnTo>
                <a:close/>
              </a:path>
            </a:pathLst>
          </a:custGeom>
          <a:solidFill>
            <a:schemeClr val="accent1"/>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8874" name="Rectangle 260">
            <a:extLst>
              <a:ext uri="{FF2B5EF4-FFF2-40B4-BE49-F238E27FC236}">
                <a16:creationId xmlns:a16="http://schemas.microsoft.com/office/drawing/2014/main" id="{F79588C0-139E-0845-834E-66425D3D32AF}"/>
              </a:ext>
            </a:extLst>
          </p:cNvPr>
          <p:cNvSpPr>
            <a:spLocks noChangeArrowheads="1"/>
          </p:cNvSpPr>
          <p:nvPr/>
        </p:nvSpPr>
        <p:spPr bwMode="auto">
          <a:xfrm>
            <a:off x="642938" y="3630613"/>
            <a:ext cx="5635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100">
                <a:solidFill>
                  <a:schemeClr val="bg1"/>
                </a:solidFill>
                <a:latin typeface="黑体" panose="02010609060101010101" pitchFamily="49" charset="-122"/>
                <a:ea typeface="黑体" panose="02010609060101010101" pitchFamily="49" charset="-122"/>
              </a:rPr>
              <a:t>调整目标</a:t>
            </a:r>
            <a:endParaRPr lang="en-US" altLang="zh-CN" sz="3200" b="0">
              <a:solidFill>
                <a:schemeClr val="bg1"/>
              </a:solidFill>
              <a:latin typeface="黑体" panose="02010609060101010101" pitchFamily="49" charset="-122"/>
              <a:ea typeface="黑体" panose="02010609060101010101" pitchFamily="49" charset="-122"/>
            </a:endParaRPr>
          </a:p>
        </p:txBody>
      </p:sp>
      <p:sp>
        <p:nvSpPr>
          <p:cNvPr id="78875" name="Freeform 262">
            <a:extLst>
              <a:ext uri="{FF2B5EF4-FFF2-40B4-BE49-F238E27FC236}">
                <a16:creationId xmlns:a16="http://schemas.microsoft.com/office/drawing/2014/main" id="{3048A840-A788-F246-B686-94DA1808C752}"/>
              </a:ext>
            </a:extLst>
          </p:cNvPr>
          <p:cNvSpPr>
            <a:spLocks/>
          </p:cNvSpPr>
          <p:nvPr/>
        </p:nvSpPr>
        <p:spPr bwMode="auto">
          <a:xfrm>
            <a:off x="1492250" y="3389313"/>
            <a:ext cx="417513" cy="169862"/>
          </a:xfrm>
          <a:custGeom>
            <a:avLst/>
            <a:gdLst>
              <a:gd name="T0" fmla="*/ 2147483647 w 44"/>
              <a:gd name="T1" fmla="*/ 0 h 16"/>
              <a:gd name="T2" fmla="*/ 0 w 44"/>
              <a:gd name="T3" fmla="*/ 2147483647 h 16"/>
              <a:gd name="T4" fmla="*/ 2147483647 w 44"/>
              <a:gd name="T5" fmla="*/ 2147483647 h 16"/>
              <a:gd name="T6" fmla="*/ 0 60000 65536"/>
              <a:gd name="T7" fmla="*/ 0 60000 65536"/>
              <a:gd name="T8" fmla="*/ 0 60000 65536"/>
              <a:gd name="T9" fmla="*/ 0 w 44"/>
              <a:gd name="T10" fmla="*/ 0 h 16"/>
              <a:gd name="T11" fmla="*/ 44 w 44"/>
              <a:gd name="T12" fmla="*/ 16 h 16"/>
            </a:gdLst>
            <a:ahLst/>
            <a:cxnLst>
              <a:cxn ang="T6">
                <a:pos x="T0" y="T1"/>
              </a:cxn>
              <a:cxn ang="T7">
                <a:pos x="T2" y="T3"/>
              </a:cxn>
              <a:cxn ang="T8">
                <a:pos x="T4" y="T5"/>
              </a:cxn>
            </a:cxnLst>
            <a:rect l="T9" t="T10" r="T11" b="T12"/>
            <a:pathLst>
              <a:path w="44" h="16">
                <a:moveTo>
                  <a:pt x="44" y="0"/>
                </a:moveTo>
                <a:lnTo>
                  <a:pt x="0" y="15"/>
                </a:lnTo>
                <a:lnTo>
                  <a:pt x="12" y="16"/>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8876" name="Line 263">
            <a:extLst>
              <a:ext uri="{FF2B5EF4-FFF2-40B4-BE49-F238E27FC236}">
                <a16:creationId xmlns:a16="http://schemas.microsoft.com/office/drawing/2014/main" id="{03AB5121-570E-1045-B777-321CEE7D2D3B}"/>
              </a:ext>
            </a:extLst>
          </p:cNvPr>
          <p:cNvSpPr>
            <a:spLocks noChangeShapeType="1"/>
          </p:cNvSpPr>
          <p:nvPr/>
        </p:nvSpPr>
        <p:spPr bwMode="auto">
          <a:xfrm flipV="1">
            <a:off x="1492250" y="3463925"/>
            <a:ext cx="85725" cy="84138"/>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77" name="Freeform 264">
            <a:extLst>
              <a:ext uri="{FF2B5EF4-FFF2-40B4-BE49-F238E27FC236}">
                <a16:creationId xmlns:a16="http://schemas.microsoft.com/office/drawing/2014/main" id="{8EE52AAA-AD7D-CB4A-AA70-4AA961617286}"/>
              </a:ext>
            </a:extLst>
          </p:cNvPr>
          <p:cNvSpPr>
            <a:spLocks/>
          </p:cNvSpPr>
          <p:nvPr/>
        </p:nvSpPr>
        <p:spPr bwMode="auto">
          <a:xfrm>
            <a:off x="1492250" y="3932238"/>
            <a:ext cx="436563" cy="160337"/>
          </a:xfrm>
          <a:custGeom>
            <a:avLst/>
            <a:gdLst>
              <a:gd name="T0" fmla="*/ 0 w 46"/>
              <a:gd name="T1" fmla="*/ 0 h 15"/>
              <a:gd name="T2" fmla="*/ 2147483647 w 46"/>
              <a:gd name="T3" fmla="*/ 2147483647 h 15"/>
              <a:gd name="T4" fmla="*/ 2147483647 w 46"/>
              <a:gd name="T5" fmla="*/ 2147483647 h 15"/>
              <a:gd name="T6" fmla="*/ 0 60000 65536"/>
              <a:gd name="T7" fmla="*/ 0 60000 65536"/>
              <a:gd name="T8" fmla="*/ 0 60000 65536"/>
              <a:gd name="T9" fmla="*/ 0 w 46"/>
              <a:gd name="T10" fmla="*/ 0 h 15"/>
              <a:gd name="T11" fmla="*/ 46 w 46"/>
              <a:gd name="T12" fmla="*/ 15 h 15"/>
            </a:gdLst>
            <a:ahLst/>
            <a:cxnLst>
              <a:cxn ang="T6">
                <a:pos x="T0" y="T1"/>
              </a:cxn>
              <a:cxn ang="T7">
                <a:pos x="T2" y="T3"/>
              </a:cxn>
              <a:cxn ang="T8">
                <a:pos x="T4" y="T5"/>
              </a:cxn>
            </a:cxnLst>
            <a:rect l="T9" t="T10" r="T11" b="T12"/>
            <a:pathLst>
              <a:path w="46" h="15">
                <a:moveTo>
                  <a:pt x="0" y="0"/>
                </a:moveTo>
                <a:lnTo>
                  <a:pt x="46" y="15"/>
                </a:lnTo>
                <a:lnTo>
                  <a:pt x="36" y="7"/>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8878" name="Line 265">
            <a:extLst>
              <a:ext uri="{FF2B5EF4-FFF2-40B4-BE49-F238E27FC236}">
                <a16:creationId xmlns:a16="http://schemas.microsoft.com/office/drawing/2014/main" id="{4F6F6726-F4F3-B541-97F4-E876BEF0CD5E}"/>
              </a:ext>
            </a:extLst>
          </p:cNvPr>
          <p:cNvSpPr>
            <a:spLocks noChangeShapeType="1"/>
          </p:cNvSpPr>
          <p:nvPr/>
        </p:nvSpPr>
        <p:spPr bwMode="auto">
          <a:xfrm flipH="1">
            <a:off x="1804988" y="4092575"/>
            <a:ext cx="123825" cy="952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79" name="Freeform 266">
            <a:extLst>
              <a:ext uri="{FF2B5EF4-FFF2-40B4-BE49-F238E27FC236}">
                <a16:creationId xmlns:a16="http://schemas.microsoft.com/office/drawing/2014/main" id="{AD64E20E-ED16-A242-89FE-97866AF14F1D}"/>
              </a:ext>
            </a:extLst>
          </p:cNvPr>
          <p:cNvSpPr>
            <a:spLocks/>
          </p:cNvSpPr>
          <p:nvPr/>
        </p:nvSpPr>
        <p:spPr bwMode="ltGray">
          <a:xfrm>
            <a:off x="2355850" y="3505200"/>
            <a:ext cx="1433513" cy="469900"/>
          </a:xfrm>
          <a:custGeom>
            <a:avLst/>
            <a:gdLst>
              <a:gd name="T0" fmla="*/ 2147483647 w 903"/>
              <a:gd name="T1" fmla="*/ 0 h 264"/>
              <a:gd name="T2" fmla="*/ 2147483647 w 903"/>
              <a:gd name="T3" fmla="*/ 2147483647 h 264"/>
              <a:gd name="T4" fmla="*/ 2147483647 w 903"/>
              <a:gd name="T5" fmla="*/ 2147483647 h 264"/>
              <a:gd name="T6" fmla="*/ 2147483647 w 903"/>
              <a:gd name="T7" fmla="*/ 2147483647 h 264"/>
              <a:gd name="T8" fmla="*/ 0 w 903"/>
              <a:gd name="T9" fmla="*/ 2147483647 h 264"/>
              <a:gd name="T10" fmla="*/ 2147483647 w 903"/>
              <a:gd name="T11" fmla="*/ 2147483647 h 264"/>
              <a:gd name="T12" fmla="*/ 2147483647 w 903"/>
              <a:gd name="T13" fmla="*/ 2147483647 h 264"/>
              <a:gd name="T14" fmla="*/ 2147483647 w 903"/>
              <a:gd name="T15" fmla="*/ 2147483647 h 264"/>
              <a:gd name="T16" fmla="*/ 2147483647 w 903"/>
              <a:gd name="T17" fmla="*/ 2147483647 h 264"/>
              <a:gd name="T18" fmla="*/ 2147483647 w 903"/>
              <a:gd name="T19" fmla="*/ 2147483647 h 264"/>
              <a:gd name="T20" fmla="*/ 2147483647 w 903"/>
              <a:gd name="T21" fmla="*/ 2147483647 h 264"/>
              <a:gd name="T22" fmla="*/ 2147483647 w 903"/>
              <a:gd name="T23" fmla="*/ 2147483647 h 264"/>
              <a:gd name="T24" fmla="*/ 2147483647 w 903"/>
              <a:gd name="T25" fmla="*/ 2147483647 h 264"/>
              <a:gd name="T26" fmla="*/ 2147483647 w 903"/>
              <a:gd name="T27" fmla="*/ 2147483647 h 264"/>
              <a:gd name="T28" fmla="*/ 2147483647 w 903"/>
              <a:gd name="T29" fmla="*/ 2147483647 h 264"/>
              <a:gd name="T30" fmla="*/ 2147483647 w 903"/>
              <a:gd name="T31" fmla="*/ 2147483647 h 264"/>
              <a:gd name="T32" fmla="*/ 2147483647 w 903"/>
              <a:gd name="T33" fmla="*/ 2147483647 h 264"/>
              <a:gd name="T34" fmla="*/ 2147483647 w 903"/>
              <a:gd name="T35" fmla="*/ 0 h 264"/>
              <a:gd name="T36" fmla="*/ 2147483647 w 903"/>
              <a:gd name="T37" fmla="*/ 0 h 2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03"/>
              <a:gd name="T58" fmla="*/ 0 h 264"/>
              <a:gd name="T59" fmla="*/ 903 w 903"/>
              <a:gd name="T60" fmla="*/ 264 h 2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03" h="264">
                <a:moveTo>
                  <a:pt x="96" y="0"/>
                </a:moveTo>
                <a:lnTo>
                  <a:pt x="54" y="30"/>
                </a:lnTo>
                <a:lnTo>
                  <a:pt x="24" y="60"/>
                </a:lnTo>
                <a:lnTo>
                  <a:pt x="6" y="96"/>
                </a:lnTo>
                <a:lnTo>
                  <a:pt x="0" y="132"/>
                </a:lnTo>
                <a:lnTo>
                  <a:pt x="6" y="168"/>
                </a:lnTo>
                <a:lnTo>
                  <a:pt x="24" y="204"/>
                </a:lnTo>
                <a:lnTo>
                  <a:pt x="54" y="234"/>
                </a:lnTo>
                <a:lnTo>
                  <a:pt x="96" y="264"/>
                </a:lnTo>
                <a:lnTo>
                  <a:pt x="808" y="264"/>
                </a:lnTo>
                <a:lnTo>
                  <a:pt x="849" y="234"/>
                </a:lnTo>
                <a:lnTo>
                  <a:pt x="879" y="204"/>
                </a:lnTo>
                <a:lnTo>
                  <a:pt x="897" y="168"/>
                </a:lnTo>
                <a:lnTo>
                  <a:pt x="903" y="132"/>
                </a:lnTo>
                <a:lnTo>
                  <a:pt x="897" y="96"/>
                </a:lnTo>
                <a:lnTo>
                  <a:pt x="879" y="60"/>
                </a:lnTo>
                <a:lnTo>
                  <a:pt x="849" y="30"/>
                </a:lnTo>
                <a:lnTo>
                  <a:pt x="808" y="0"/>
                </a:lnTo>
                <a:lnTo>
                  <a:pt x="96" y="0"/>
                </a:lnTo>
                <a:close/>
              </a:path>
            </a:pathLst>
          </a:custGeom>
          <a:solidFill>
            <a:schemeClr val="accent1"/>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8880" name="Rectangle 268">
            <a:extLst>
              <a:ext uri="{FF2B5EF4-FFF2-40B4-BE49-F238E27FC236}">
                <a16:creationId xmlns:a16="http://schemas.microsoft.com/office/drawing/2014/main" id="{A4101A7A-A8E4-264E-A257-C8DD0401A277}"/>
              </a:ext>
            </a:extLst>
          </p:cNvPr>
          <p:cNvSpPr>
            <a:spLocks noChangeArrowheads="1"/>
          </p:cNvSpPr>
          <p:nvPr/>
        </p:nvSpPr>
        <p:spPr bwMode="auto">
          <a:xfrm>
            <a:off x="2701925" y="3654425"/>
            <a:ext cx="84613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100">
                <a:solidFill>
                  <a:schemeClr val="bg1"/>
                </a:solidFill>
                <a:latin typeface="黑体" panose="02010609060101010101" pitchFamily="49" charset="-122"/>
                <a:ea typeface="黑体" panose="02010609060101010101" pitchFamily="49" charset="-122"/>
              </a:rPr>
              <a:t>适应产品目标</a:t>
            </a:r>
            <a:endParaRPr lang="en-US" altLang="zh-CN" sz="3200" b="0">
              <a:solidFill>
                <a:schemeClr val="bg1"/>
              </a:solidFill>
              <a:latin typeface="黑体" panose="02010609060101010101" pitchFamily="49" charset="-122"/>
              <a:ea typeface="黑体" panose="02010609060101010101" pitchFamily="49" charset="-122"/>
            </a:endParaRPr>
          </a:p>
        </p:txBody>
      </p:sp>
      <p:sp>
        <p:nvSpPr>
          <p:cNvPr id="78881" name="Freeform 269">
            <a:extLst>
              <a:ext uri="{FF2B5EF4-FFF2-40B4-BE49-F238E27FC236}">
                <a16:creationId xmlns:a16="http://schemas.microsoft.com/office/drawing/2014/main" id="{2653A859-A2CE-FE47-A5F7-75A9C91C0251}"/>
              </a:ext>
            </a:extLst>
          </p:cNvPr>
          <p:cNvSpPr>
            <a:spLocks/>
          </p:cNvSpPr>
          <p:nvPr/>
        </p:nvSpPr>
        <p:spPr bwMode="auto">
          <a:xfrm>
            <a:off x="2100263" y="3389313"/>
            <a:ext cx="379412" cy="125412"/>
          </a:xfrm>
          <a:custGeom>
            <a:avLst/>
            <a:gdLst>
              <a:gd name="T0" fmla="*/ 0 w 40"/>
              <a:gd name="T1" fmla="*/ 0 h 12"/>
              <a:gd name="T2" fmla="*/ 2147483647 w 40"/>
              <a:gd name="T3" fmla="*/ 2147483647 h 12"/>
              <a:gd name="T4" fmla="*/ 2147483647 w 40"/>
              <a:gd name="T5" fmla="*/ 2147483647 h 12"/>
              <a:gd name="T6" fmla="*/ 0 60000 65536"/>
              <a:gd name="T7" fmla="*/ 0 60000 65536"/>
              <a:gd name="T8" fmla="*/ 0 60000 65536"/>
              <a:gd name="T9" fmla="*/ 0 w 40"/>
              <a:gd name="T10" fmla="*/ 0 h 12"/>
              <a:gd name="T11" fmla="*/ 40 w 40"/>
              <a:gd name="T12" fmla="*/ 12 h 12"/>
            </a:gdLst>
            <a:ahLst/>
            <a:cxnLst>
              <a:cxn ang="T6">
                <a:pos x="T0" y="T1"/>
              </a:cxn>
              <a:cxn ang="T7">
                <a:pos x="T2" y="T3"/>
              </a:cxn>
              <a:cxn ang="T8">
                <a:pos x="T4" y="T5"/>
              </a:cxn>
            </a:cxnLst>
            <a:rect l="T9" t="T10" r="T11" b="T12"/>
            <a:pathLst>
              <a:path w="40" h="12">
                <a:moveTo>
                  <a:pt x="0" y="0"/>
                </a:moveTo>
                <a:lnTo>
                  <a:pt x="40" y="12"/>
                </a:lnTo>
                <a:lnTo>
                  <a:pt x="30" y="4"/>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8882" name="Line 270">
            <a:extLst>
              <a:ext uri="{FF2B5EF4-FFF2-40B4-BE49-F238E27FC236}">
                <a16:creationId xmlns:a16="http://schemas.microsoft.com/office/drawing/2014/main" id="{7FC415B3-C0E4-0740-9972-F28C220AC357}"/>
              </a:ext>
            </a:extLst>
          </p:cNvPr>
          <p:cNvSpPr>
            <a:spLocks noChangeShapeType="1"/>
          </p:cNvSpPr>
          <p:nvPr/>
        </p:nvSpPr>
        <p:spPr bwMode="auto">
          <a:xfrm flipH="1">
            <a:off x="2365375" y="3514725"/>
            <a:ext cx="114300" cy="11113"/>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3" name="Freeform 271">
            <a:extLst>
              <a:ext uri="{FF2B5EF4-FFF2-40B4-BE49-F238E27FC236}">
                <a16:creationId xmlns:a16="http://schemas.microsoft.com/office/drawing/2014/main" id="{5E503108-C123-1C42-ABBD-416A901E7553}"/>
              </a:ext>
            </a:extLst>
          </p:cNvPr>
          <p:cNvSpPr>
            <a:spLocks/>
          </p:cNvSpPr>
          <p:nvPr/>
        </p:nvSpPr>
        <p:spPr bwMode="auto">
          <a:xfrm>
            <a:off x="2071688" y="3952875"/>
            <a:ext cx="407987" cy="149225"/>
          </a:xfrm>
          <a:custGeom>
            <a:avLst/>
            <a:gdLst>
              <a:gd name="T0" fmla="*/ 2147483647 w 43"/>
              <a:gd name="T1" fmla="*/ 0 h 14"/>
              <a:gd name="T2" fmla="*/ 0 w 43"/>
              <a:gd name="T3" fmla="*/ 2147483647 h 14"/>
              <a:gd name="T4" fmla="*/ 2147483647 w 43"/>
              <a:gd name="T5" fmla="*/ 2147483647 h 14"/>
              <a:gd name="T6" fmla="*/ 0 60000 65536"/>
              <a:gd name="T7" fmla="*/ 0 60000 65536"/>
              <a:gd name="T8" fmla="*/ 0 60000 65536"/>
              <a:gd name="T9" fmla="*/ 0 w 43"/>
              <a:gd name="T10" fmla="*/ 0 h 14"/>
              <a:gd name="T11" fmla="*/ 43 w 43"/>
              <a:gd name="T12" fmla="*/ 14 h 14"/>
            </a:gdLst>
            <a:ahLst/>
            <a:cxnLst>
              <a:cxn ang="T6">
                <a:pos x="T0" y="T1"/>
              </a:cxn>
              <a:cxn ang="T7">
                <a:pos x="T2" y="T3"/>
              </a:cxn>
              <a:cxn ang="T8">
                <a:pos x="T4" y="T5"/>
              </a:cxn>
            </a:cxnLst>
            <a:rect l="T9" t="T10" r="T11" b="T12"/>
            <a:pathLst>
              <a:path w="43" h="14">
                <a:moveTo>
                  <a:pt x="43" y="0"/>
                </a:moveTo>
                <a:lnTo>
                  <a:pt x="0" y="13"/>
                </a:lnTo>
                <a:lnTo>
                  <a:pt x="12" y="14"/>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8884" name="Line 272">
            <a:extLst>
              <a:ext uri="{FF2B5EF4-FFF2-40B4-BE49-F238E27FC236}">
                <a16:creationId xmlns:a16="http://schemas.microsoft.com/office/drawing/2014/main" id="{EAD23C49-E015-7546-99FC-952B1562235C}"/>
              </a:ext>
            </a:extLst>
          </p:cNvPr>
          <p:cNvSpPr>
            <a:spLocks noChangeShapeType="1"/>
          </p:cNvSpPr>
          <p:nvPr/>
        </p:nvSpPr>
        <p:spPr bwMode="auto">
          <a:xfrm flipV="1">
            <a:off x="2071688" y="4006850"/>
            <a:ext cx="95250" cy="85725"/>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5" name="Freeform 273">
            <a:extLst>
              <a:ext uri="{FF2B5EF4-FFF2-40B4-BE49-F238E27FC236}">
                <a16:creationId xmlns:a16="http://schemas.microsoft.com/office/drawing/2014/main" id="{1DA920D9-FD15-A24C-9F5B-A00D36C0A4BD}"/>
              </a:ext>
            </a:extLst>
          </p:cNvPr>
          <p:cNvSpPr>
            <a:spLocks/>
          </p:cNvSpPr>
          <p:nvPr/>
        </p:nvSpPr>
        <p:spPr bwMode="ltGray">
          <a:xfrm>
            <a:off x="1206500" y="4370388"/>
            <a:ext cx="1595438" cy="598487"/>
          </a:xfrm>
          <a:custGeom>
            <a:avLst/>
            <a:gdLst>
              <a:gd name="T0" fmla="*/ 2147483647 w 1005"/>
              <a:gd name="T1" fmla="*/ 0 h 336"/>
              <a:gd name="T2" fmla="*/ 2147483647 w 1005"/>
              <a:gd name="T3" fmla="*/ 2147483647 h 336"/>
              <a:gd name="T4" fmla="*/ 2147483647 w 1005"/>
              <a:gd name="T5" fmla="*/ 2147483647 h 336"/>
              <a:gd name="T6" fmla="*/ 2147483647 w 1005"/>
              <a:gd name="T7" fmla="*/ 2147483647 h 336"/>
              <a:gd name="T8" fmla="*/ 0 w 1005"/>
              <a:gd name="T9" fmla="*/ 2147483647 h 336"/>
              <a:gd name="T10" fmla="*/ 2147483647 w 1005"/>
              <a:gd name="T11" fmla="*/ 2147483647 h 336"/>
              <a:gd name="T12" fmla="*/ 2147483647 w 1005"/>
              <a:gd name="T13" fmla="*/ 2147483647 h 336"/>
              <a:gd name="T14" fmla="*/ 2147483647 w 1005"/>
              <a:gd name="T15" fmla="*/ 2147483647 h 336"/>
              <a:gd name="T16" fmla="*/ 2147483647 w 1005"/>
              <a:gd name="T17" fmla="*/ 2147483647 h 336"/>
              <a:gd name="T18" fmla="*/ 2147483647 w 1005"/>
              <a:gd name="T19" fmla="*/ 2147483647 h 336"/>
              <a:gd name="T20" fmla="*/ 2147483647 w 1005"/>
              <a:gd name="T21" fmla="*/ 2147483647 h 336"/>
              <a:gd name="T22" fmla="*/ 2147483647 w 1005"/>
              <a:gd name="T23" fmla="*/ 2147483647 h 336"/>
              <a:gd name="T24" fmla="*/ 2147483647 w 1005"/>
              <a:gd name="T25" fmla="*/ 2147483647 h 336"/>
              <a:gd name="T26" fmla="*/ 2147483647 w 1005"/>
              <a:gd name="T27" fmla="*/ 2147483647 h 336"/>
              <a:gd name="T28" fmla="*/ 2147483647 w 1005"/>
              <a:gd name="T29" fmla="*/ 2147483647 h 336"/>
              <a:gd name="T30" fmla="*/ 2147483647 w 1005"/>
              <a:gd name="T31" fmla="*/ 2147483647 h 336"/>
              <a:gd name="T32" fmla="*/ 2147483647 w 1005"/>
              <a:gd name="T33" fmla="*/ 2147483647 h 336"/>
              <a:gd name="T34" fmla="*/ 2147483647 w 1005"/>
              <a:gd name="T35" fmla="*/ 0 h 336"/>
              <a:gd name="T36" fmla="*/ 2147483647 w 1005"/>
              <a:gd name="T37" fmla="*/ 0 h 3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5"/>
              <a:gd name="T58" fmla="*/ 0 h 336"/>
              <a:gd name="T59" fmla="*/ 1005 w 1005"/>
              <a:gd name="T60" fmla="*/ 336 h 3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5" h="336">
                <a:moveTo>
                  <a:pt x="114" y="0"/>
                </a:moveTo>
                <a:lnTo>
                  <a:pt x="66" y="36"/>
                </a:lnTo>
                <a:lnTo>
                  <a:pt x="30" y="78"/>
                </a:lnTo>
                <a:lnTo>
                  <a:pt x="6" y="120"/>
                </a:lnTo>
                <a:lnTo>
                  <a:pt x="0" y="168"/>
                </a:lnTo>
                <a:lnTo>
                  <a:pt x="6" y="216"/>
                </a:lnTo>
                <a:lnTo>
                  <a:pt x="30" y="258"/>
                </a:lnTo>
                <a:lnTo>
                  <a:pt x="66" y="300"/>
                </a:lnTo>
                <a:lnTo>
                  <a:pt x="114" y="336"/>
                </a:lnTo>
                <a:lnTo>
                  <a:pt x="892" y="336"/>
                </a:lnTo>
                <a:lnTo>
                  <a:pt x="939" y="300"/>
                </a:lnTo>
                <a:lnTo>
                  <a:pt x="975" y="258"/>
                </a:lnTo>
                <a:lnTo>
                  <a:pt x="993" y="216"/>
                </a:lnTo>
                <a:lnTo>
                  <a:pt x="1005" y="168"/>
                </a:lnTo>
                <a:lnTo>
                  <a:pt x="993" y="120"/>
                </a:lnTo>
                <a:lnTo>
                  <a:pt x="975" y="78"/>
                </a:lnTo>
                <a:lnTo>
                  <a:pt x="939" y="36"/>
                </a:lnTo>
                <a:lnTo>
                  <a:pt x="892" y="0"/>
                </a:lnTo>
                <a:lnTo>
                  <a:pt x="114" y="0"/>
                </a:lnTo>
                <a:close/>
              </a:path>
            </a:pathLst>
          </a:custGeom>
          <a:solidFill>
            <a:schemeClr val="accent1"/>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8886" name="Rectangle 274">
            <a:extLst>
              <a:ext uri="{FF2B5EF4-FFF2-40B4-BE49-F238E27FC236}">
                <a16:creationId xmlns:a16="http://schemas.microsoft.com/office/drawing/2014/main" id="{45D3FD2F-E816-A643-99A7-4489C62F9C17}"/>
              </a:ext>
            </a:extLst>
          </p:cNvPr>
          <p:cNvSpPr>
            <a:spLocks noChangeArrowheads="1"/>
          </p:cNvSpPr>
          <p:nvPr/>
        </p:nvSpPr>
        <p:spPr bwMode="auto">
          <a:xfrm>
            <a:off x="1406525" y="4572000"/>
            <a:ext cx="10255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100">
                <a:solidFill>
                  <a:schemeClr val="bg1"/>
                </a:solidFill>
                <a:latin typeface="黑体" panose="02010609060101010101" pitchFamily="49" charset="-122"/>
                <a:ea typeface="黑体" panose="02010609060101010101" pitchFamily="49" charset="-122"/>
              </a:rPr>
              <a:t>适应剩余的计划</a:t>
            </a:r>
            <a:endParaRPr lang="en-US" altLang="zh-CN" sz="3200" b="0">
              <a:solidFill>
                <a:schemeClr val="bg1"/>
              </a:solidFill>
              <a:latin typeface="黑体" panose="02010609060101010101" pitchFamily="49" charset="-122"/>
              <a:ea typeface="黑体" panose="02010609060101010101" pitchFamily="49" charset="-122"/>
            </a:endParaRPr>
          </a:p>
        </p:txBody>
      </p:sp>
      <p:sp>
        <p:nvSpPr>
          <p:cNvPr id="78887" name="Freeform 276">
            <a:extLst>
              <a:ext uri="{FF2B5EF4-FFF2-40B4-BE49-F238E27FC236}">
                <a16:creationId xmlns:a16="http://schemas.microsoft.com/office/drawing/2014/main" id="{35A91AD3-404A-2F4B-8FA1-D0D46616920F}"/>
              </a:ext>
            </a:extLst>
          </p:cNvPr>
          <p:cNvSpPr>
            <a:spLocks/>
          </p:cNvSpPr>
          <p:nvPr/>
        </p:nvSpPr>
        <p:spPr bwMode="auto">
          <a:xfrm>
            <a:off x="2005013" y="4976813"/>
            <a:ext cx="47625" cy="150812"/>
          </a:xfrm>
          <a:custGeom>
            <a:avLst/>
            <a:gdLst>
              <a:gd name="T0" fmla="*/ 0 w 5"/>
              <a:gd name="T1" fmla="*/ 0 h 14"/>
              <a:gd name="T2" fmla="*/ 0 w 5"/>
              <a:gd name="T3" fmla="*/ 2147483647 h 14"/>
              <a:gd name="T4" fmla="*/ 2147483647 w 5"/>
              <a:gd name="T5" fmla="*/ 2147483647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0" y="0"/>
                </a:moveTo>
                <a:lnTo>
                  <a:pt x="0" y="14"/>
                </a:lnTo>
                <a:lnTo>
                  <a:pt x="5" y="3"/>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8888" name="Line 277">
            <a:extLst>
              <a:ext uri="{FF2B5EF4-FFF2-40B4-BE49-F238E27FC236}">
                <a16:creationId xmlns:a16="http://schemas.microsoft.com/office/drawing/2014/main" id="{4698699D-9CA8-D744-A185-07EF6EE38B99}"/>
              </a:ext>
            </a:extLst>
          </p:cNvPr>
          <p:cNvSpPr>
            <a:spLocks noChangeShapeType="1"/>
          </p:cNvSpPr>
          <p:nvPr/>
        </p:nvSpPr>
        <p:spPr bwMode="auto">
          <a:xfrm flipH="1" flipV="1">
            <a:off x="1957388" y="5010150"/>
            <a:ext cx="47625" cy="11747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9" name="Freeform 278">
            <a:extLst>
              <a:ext uri="{FF2B5EF4-FFF2-40B4-BE49-F238E27FC236}">
                <a16:creationId xmlns:a16="http://schemas.microsoft.com/office/drawing/2014/main" id="{BAC9C747-73B8-9642-8586-0DE7CB87DA97}"/>
              </a:ext>
            </a:extLst>
          </p:cNvPr>
          <p:cNvSpPr>
            <a:spLocks/>
          </p:cNvSpPr>
          <p:nvPr/>
        </p:nvSpPr>
        <p:spPr bwMode="auto">
          <a:xfrm>
            <a:off x="2005013" y="4156075"/>
            <a:ext cx="47625" cy="203200"/>
          </a:xfrm>
          <a:custGeom>
            <a:avLst/>
            <a:gdLst>
              <a:gd name="T0" fmla="*/ 0 w 5"/>
              <a:gd name="T1" fmla="*/ 0 h 19"/>
              <a:gd name="T2" fmla="*/ 0 w 5"/>
              <a:gd name="T3" fmla="*/ 2147483647 h 19"/>
              <a:gd name="T4" fmla="*/ 2147483647 w 5"/>
              <a:gd name="T5" fmla="*/ 2147483647 h 19"/>
              <a:gd name="T6" fmla="*/ 0 60000 65536"/>
              <a:gd name="T7" fmla="*/ 0 60000 65536"/>
              <a:gd name="T8" fmla="*/ 0 60000 65536"/>
              <a:gd name="T9" fmla="*/ 0 w 5"/>
              <a:gd name="T10" fmla="*/ 0 h 19"/>
              <a:gd name="T11" fmla="*/ 5 w 5"/>
              <a:gd name="T12" fmla="*/ 19 h 19"/>
            </a:gdLst>
            <a:ahLst/>
            <a:cxnLst>
              <a:cxn ang="T6">
                <a:pos x="T0" y="T1"/>
              </a:cxn>
              <a:cxn ang="T7">
                <a:pos x="T2" y="T3"/>
              </a:cxn>
              <a:cxn ang="T8">
                <a:pos x="T4" y="T5"/>
              </a:cxn>
            </a:cxnLst>
            <a:rect l="T9" t="T10" r="T11" b="T12"/>
            <a:pathLst>
              <a:path w="5" h="19">
                <a:moveTo>
                  <a:pt x="0" y="0"/>
                </a:moveTo>
                <a:lnTo>
                  <a:pt x="0" y="19"/>
                </a:lnTo>
                <a:lnTo>
                  <a:pt x="5" y="8"/>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8890" name="Line 279">
            <a:extLst>
              <a:ext uri="{FF2B5EF4-FFF2-40B4-BE49-F238E27FC236}">
                <a16:creationId xmlns:a16="http://schemas.microsoft.com/office/drawing/2014/main" id="{A5F98C8F-188C-5F47-92EC-22E37F4D4CB1}"/>
              </a:ext>
            </a:extLst>
          </p:cNvPr>
          <p:cNvSpPr>
            <a:spLocks noChangeShapeType="1"/>
          </p:cNvSpPr>
          <p:nvPr/>
        </p:nvSpPr>
        <p:spPr bwMode="auto">
          <a:xfrm flipH="1" flipV="1">
            <a:off x="1957388" y="4241800"/>
            <a:ext cx="47625" cy="11747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1" name="Freeform 280">
            <a:extLst>
              <a:ext uri="{FF2B5EF4-FFF2-40B4-BE49-F238E27FC236}">
                <a16:creationId xmlns:a16="http://schemas.microsoft.com/office/drawing/2014/main" id="{588B4FBF-8590-C546-9F77-6BE27CAFCE45}"/>
              </a:ext>
            </a:extLst>
          </p:cNvPr>
          <p:cNvSpPr>
            <a:spLocks/>
          </p:cNvSpPr>
          <p:nvPr/>
        </p:nvSpPr>
        <p:spPr bwMode="auto">
          <a:xfrm>
            <a:off x="1377950" y="5138738"/>
            <a:ext cx="1263650" cy="479425"/>
          </a:xfrm>
          <a:custGeom>
            <a:avLst/>
            <a:gdLst>
              <a:gd name="T0" fmla="*/ 2147483647 w 796"/>
              <a:gd name="T1" fmla="*/ 0 h 270"/>
              <a:gd name="T2" fmla="*/ 2147483647 w 796"/>
              <a:gd name="T3" fmla="*/ 2147483647 h 270"/>
              <a:gd name="T4" fmla="*/ 2147483647 w 796"/>
              <a:gd name="T5" fmla="*/ 2147483647 h 270"/>
              <a:gd name="T6" fmla="*/ 2147483647 w 796"/>
              <a:gd name="T7" fmla="*/ 2147483647 h 270"/>
              <a:gd name="T8" fmla="*/ 0 w 796"/>
              <a:gd name="T9" fmla="*/ 2147483647 h 270"/>
              <a:gd name="T10" fmla="*/ 2147483647 w 796"/>
              <a:gd name="T11" fmla="*/ 2147483647 h 270"/>
              <a:gd name="T12" fmla="*/ 2147483647 w 796"/>
              <a:gd name="T13" fmla="*/ 2147483647 h 270"/>
              <a:gd name="T14" fmla="*/ 2147483647 w 796"/>
              <a:gd name="T15" fmla="*/ 2147483647 h 270"/>
              <a:gd name="T16" fmla="*/ 2147483647 w 796"/>
              <a:gd name="T17" fmla="*/ 2147483647 h 270"/>
              <a:gd name="T18" fmla="*/ 2147483647 w 796"/>
              <a:gd name="T19" fmla="*/ 2147483647 h 270"/>
              <a:gd name="T20" fmla="*/ 2147483647 w 796"/>
              <a:gd name="T21" fmla="*/ 2147483647 h 270"/>
              <a:gd name="T22" fmla="*/ 2147483647 w 796"/>
              <a:gd name="T23" fmla="*/ 2147483647 h 270"/>
              <a:gd name="T24" fmla="*/ 2147483647 w 796"/>
              <a:gd name="T25" fmla="*/ 2147483647 h 270"/>
              <a:gd name="T26" fmla="*/ 2147483647 w 796"/>
              <a:gd name="T27" fmla="*/ 2147483647 h 270"/>
              <a:gd name="T28" fmla="*/ 2147483647 w 796"/>
              <a:gd name="T29" fmla="*/ 2147483647 h 270"/>
              <a:gd name="T30" fmla="*/ 2147483647 w 796"/>
              <a:gd name="T31" fmla="*/ 2147483647 h 270"/>
              <a:gd name="T32" fmla="*/ 2147483647 w 796"/>
              <a:gd name="T33" fmla="*/ 2147483647 h 270"/>
              <a:gd name="T34" fmla="*/ 2147483647 w 796"/>
              <a:gd name="T35" fmla="*/ 0 h 270"/>
              <a:gd name="T36" fmla="*/ 2147483647 w 796"/>
              <a:gd name="T37" fmla="*/ 0 h 2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96"/>
              <a:gd name="T58" fmla="*/ 0 h 270"/>
              <a:gd name="T59" fmla="*/ 796 w 796"/>
              <a:gd name="T60" fmla="*/ 270 h 2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96" h="270">
                <a:moveTo>
                  <a:pt x="96" y="0"/>
                </a:moveTo>
                <a:lnTo>
                  <a:pt x="54" y="30"/>
                </a:lnTo>
                <a:lnTo>
                  <a:pt x="24" y="60"/>
                </a:lnTo>
                <a:lnTo>
                  <a:pt x="6" y="96"/>
                </a:lnTo>
                <a:lnTo>
                  <a:pt x="0" y="132"/>
                </a:lnTo>
                <a:lnTo>
                  <a:pt x="6" y="174"/>
                </a:lnTo>
                <a:lnTo>
                  <a:pt x="24" y="210"/>
                </a:lnTo>
                <a:lnTo>
                  <a:pt x="54" y="240"/>
                </a:lnTo>
                <a:lnTo>
                  <a:pt x="96" y="270"/>
                </a:lnTo>
                <a:lnTo>
                  <a:pt x="700" y="270"/>
                </a:lnTo>
                <a:lnTo>
                  <a:pt x="742" y="240"/>
                </a:lnTo>
                <a:lnTo>
                  <a:pt x="772" y="210"/>
                </a:lnTo>
                <a:lnTo>
                  <a:pt x="784" y="174"/>
                </a:lnTo>
                <a:lnTo>
                  <a:pt x="796" y="132"/>
                </a:lnTo>
                <a:lnTo>
                  <a:pt x="784" y="96"/>
                </a:lnTo>
                <a:lnTo>
                  <a:pt x="772" y="60"/>
                </a:lnTo>
                <a:lnTo>
                  <a:pt x="742" y="30"/>
                </a:lnTo>
                <a:lnTo>
                  <a:pt x="700" y="0"/>
                </a:lnTo>
                <a:lnTo>
                  <a:pt x="96" y="0"/>
                </a:lnTo>
                <a:close/>
              </a:path>
            </a:pathLst>
          </a:custGeom>
          <a:solidFill>
            <a:srgbClr val="336699"/>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8892" name="Rectangle 281">
            <a:extLst>
              <a:ext uri="{FF2B5EF4-FFF2-40B4-BE49-F238E27FC236}">
                <a16:creationId xmlns:a16="http://schemas.microsoft.com/office/drawing/2014/main" id="{D0438A92-251D-F348-BCFC-44B3895EDE02}"/>
              </a:ext>
            </a:extLst>
          </p:cNvPr>
          <p:cNvSpPr>
            <a:spLocks noChangeArrowheads="1"/>
          </p:cNvSpPr>
          <p:nvPr/>
        </p:nvSpPr>
        <p:spPr bwMode="white">
          <a:xfrm>
            <a:off x="1673225" y="5181600"/>
            <a:ext cx="704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100">
                <a:solidFill>
                  <a:schemeClr val="bg1"/>
                </a:solidFill>
                <a:latin typeface="黑体" panose="02010609060101010101" pitchFamily="49" charset="-122"/>
                <a:ea typeface="黑体" panose="02010609060101010101" pitchFamily="49" charset="-122"/>
              </a:rPr>
              <a:t>计划下一次</a:t>
            </a:r>
            <a:endParaRPr lang="en-US" altLang="zh-CN" sz="1100">
              <a:solidFill>
                <a:schemeClr val="bg1"/>
              </a:solidFill>
              <a:latin typeface="黑体" panose="02010609060101010101" pitchFamily="49" charset="-122"/>
              <a:ea typeface="黑体" panose="02010609060101010101" pitchFamily="49" charset="-122"/>
            </a:endParaRPr>
          </a:p>
          <a:p>
            <a:pPr eaLnBrk="1" hangingPunct="1"/>
            <a:r>
              <a:rPr lang="zh-CN" altLang="en-US" sz="1100">
                <a:solidFill>
                  <a:schemeClr val="bg1"/>
                </a:solidFill>
                <a:latin typeface="黑体" panose="02010609060101010101" pitchFamily="49" charset="-122"/>
                <a:ea typeface="黑体" panose="02010609060101010101" pitchFamily="49" charset="-122"/>
              </a:rPr>
              <a:t>的迭代</a:t>
            </a:r>
            <a:r>
              <a:rPr lang="en-US" altLang="zh-CN" sz="1100">
                <a:solidFill>
                  <a:schemeClr val="bg1"/>
                </a:solidFill>
                <a:latin typeface="黑体" panose="02010609060101010101" pitchFamily="49" charset="-122"/>
                <a:ea typeface="黑体" panose="02010609060101010101" pitchFamily="49" charset="-122"/>
              </a:rPr>
              <a:t> </a:t>
            </a:r>
            <a:endParaRPr lang="en-US" altLang="zh-CN" sz="3200" b="0">
              <a:solidFill>
                <a:schemeClr val="bg1"/>
              </a:solidFill>
              <a:latin typeface="黑体" panose="02010609060101010101" pitchFamily="49" charset="-122"/>
              <a:ea typeface="黑体" panose="02010609060101010101" pitchFamily="49" charset="-122"/>
            </a:endParaRPr>
          </a:p>
        </p:txBody>
      </p:sp>
      <p:sp>
        <p:nvSpPr>
          <p:cNvPr id="78893" name="Freeform 283">
            <a:extLst>
              <a:ext uri="{FF2B5EF4-FFF2-40B4-BE49-F238E27FC236}">
                <a16:creationId xmlns:a16="http://schemas.microsoft.com/office/drawing/2014/main" id="{E12D442F-5D4B-2E46-AD49-7FB32C643379}"/>
              </a:ext>
            </a:extLst>
          </p:cNvPr>
          <p:cNvSpPr>
            <a:spLocks/>
          </p:cNvSpPr>
          <p:nvPr/>
        </p:nvSpPr>
        <p:spPr bwMode="auto">
          <a:xfrm>
            <a:off x="2005013" y="5629275"/>
            <a:ext cx="47625" cy="257175"/>
          </a:xfrm>
          <a:custGeom>
            <a:avLst/>
            <a:gdLst>
              <a:gd name="T0" fmla="*/ 0 w 5"/>
              <a:gd name="T1" fmla="*/ 0 h 24"/>
              <a:gd name="T2" fmla="*/ 0 w 5"/>
              <a:gd name="T3" fmla="*/ 2147483647 h 24"/>
              <a:gd name="T4" fmla="*/ 2147483647 w 5"/>
              <a:gd name="T5" fmla="*/ 2147483647 h 24"/>
              <a:gd name="T6" fmla="*/ 0 60000 65536"/>
              <a:gd name="T7" fmla="*/ 0 60000 65536"/>
              <a:gd name="T8" fmla="*/ 0 60000 65536"/>
              <a:gd name="T9" fmla="*/ 0 w 5"/>
              <a:gd name="T10" fmla="*/ 0 h 24"/>
              <a:gd name="T11" fmla="*/ 5 w 5"/>
              <a:gd name="T12" fmla="*/ 24 h 24"/>
            </a:gdLst>
            <a:ahLst/>
            <a:cxnLst>
              <a:cxn ang="T6">
                <a:pos x="T0" y="T1"/>
              </a:cxn>
              <a:cxn ang="T7">
                <a:pos x="T2" y="T3"/>
              </a:cxn>
              <a:cxn ang="T8">
                <a:pos x="T4" y="T5"/>
              </a:cxn>
            </a:cxnLst>
            <a:rect l="T9" t="T10" r="T11" b="T12"/>
            <a:pathLst>
              <a:path w="5" h="24">
                <a:moveTo>
                  <a:pt x="0" y="0"/>
                </a:moveTo>
                <a:lnTo>
                  <a:pt x="0" y="24"/>
                </a:lnTo>
                <a:lnTo>
                  <a:pt x="5" y="13"/>
                </a:lnTo>
              </a:path>
            </a:pathLst>
          </a:custGeom>
          <a:noFill/>
          <a:ln w="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8894" name="Line 284">
            <a:extLst>
              <a:ext uri="{FF2B5EF4-FFF2-40B4-BE49-F238E27FC236}">
                <a16:creationId xmlns:a16="http://schemas.microsoft.com/office/drawing/2014/main" id="{AF20E2F6-0828-034A-8B94-5FCAE3DEA635}"/>
              </a:ext>
            </a:extLst>
          </p:cNvPr>
          <p:cNvSpPr>
            <a:spLocks noChangeShapeType="1"/>
          </p:cNvSpPr>
          <p:nvPr/>
        </p:nvSpPr>
        <p:spPr bwMode="auto">
          <a:xfrm flipH="1" flipV="1">
            <a:off x="1957388" y="5768975"/>
            <a:ext cx="47625" cy="11747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5" name="Freeform 285">
            <a:extLst>
              <a:ext uri="{FF2B5EF4-FFF2-40B4-BE49-F238E27FC236}">
                <a16:creationId xmlns:a16="http://schemas.microsoft.com/office/drawing/2014/main" id="{33D19CF3-82CE-AC43-87DA-2E2FF8E71651}"/>
              </a:ext>
            </a:extLst>
          </p:cNvPr>
          <p:cNvSpPr>
            <a:spLocks/>
          </p:cNvSpPr>
          <p:nvPr/>
        </p:nvSpPr>
        <p:spPr bwMode="auto">
          <a:xfrm>
            <a:off x="2005013" y="4976813"/>
            <a:ext cx="47625" cy="150812"/>
          </a:xfrm>
          <a:custGeom>
            <a:avLst/>
            <a:gdLst>
              <a:gd name="T0" fmla="*/ 0 w 5"/>
              <a:gd name="T1" fmla="*/ 0 h 14"/>
              <a:gd name="T2" fmla="*/ 0 w 5"/>
              <a:gd name="T3" fmla="*/ 2147483647 h 14"/>
              <a:gd name="T4" fmla="*/ 2147483647 w 5"/>
              <a:gd name="T5" fmla="*/ 2147483647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0" y="0"/>
                </a:moveTo>
                <a:lnTo>
                  <a:pt x="0" y="14"/>
                </a:lnTo>
                <a:lnTo>
                  <a:pt x="5" y="3"/>
                </a:lnTo>
              </a:path>
            </a:pathLst>
          </a:custGeom>
          <a:noFill/>
          <a:ln w="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8896" name="Line 286">
            <a:extLst>
              <a:ext uri="{FF2B5EF4-FFF2-40B4-BE49-F238E27FC236}">
                <a16:creationId xmlns:a16="http://schemas.microsoft.com/office/drawing/2014/main" id="{4B327B3F-1F1D-1F4A-8D17-831DA6961EFB}"/>
              </a:ext>
            </a:extLst>
          </p:cNvPr>
          <p:cNvSpPr>
            <a:spLocks noChangeShapeType="1"/>
          </p:cNvSpPr>
          <p:nvPr/>
        </p:nvSpPr>
        <p:spPr bwMode="auto">
          <a:xfrm flipH="1" flipV="1">
            <a:off x="1957388" y="5010150"/>
            <a:ext cx="47625" cy="11747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7" name="Line 288">
            <a:extLst>
              <a:ext uri="{FF2B5EF4-FFF2-40B4-BE49-F238E27FC236}">
                <a16:creationId xmlns:a16="http://schemas.microsoft.com/office/drawing/2014/main" id="{2616A1C0-E47F-A64E-96EF-CFC9DFF257F2}"/>
              </a:ext>
            </a:extLst>
          </p:cNvPr>
          <p:cNvSpPr>
            <a:spLocks noChangeShapeType="1"/>
          </p:cNvSpPr>
          <p:nvPr/>
        </p:nvSpPr>
        <p:spPr bwMode="auto">
          <a:xfrm flipH="1" flipV="1">
            <a:off x="1957388" y="5768975"/>
            <a:ext cx="47625" cy="11747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8" name="Line 290">
            <a:extLst>
              <a:ext uri="{FF2B5EF4-FFF2-40B4-BE49-F238E27FC236}">
                <a16:creationId xmlns:a16="http://schemas.microsoft.com/office/drawing/2014/main" id="{5D8BFCBC-0D0D-634B-9AFD-60D1A0028CA2}"/>
              </a:ext>
            </a:extLst>
          </p:cNvPr>
          <p:cNvSpPr>
            <a:spLocks noChangeShapeType="1"/>
          </p:cNvSpPr>
          <p:nvPr/>
        </p:nvSpPr>
        <p:spPr bwMode="auto">
          <a:xfrm flipH="1" flipV="1">
            <a:off x="1957388" y="5010150"/>
            <a:ext cx="47625" cy="11747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9" name="Oval 291">
            <a:extLst>
              <a:ext uri="{FF2B5EF4-FFF2-40B4-BE49-F238E27FC236}">
                <a16:creationId xmlns:a16="http://schemas.microsoft.com/office/drawing/2014/main" id="{A0D601AD-6368-1B47-A2F1-59D5247A73E6}"/>
              </a:ext>
            </a:extLst>
          </p:cNvPr>
          <p:cNvSpPr>
            <a:spLocks noChangeArrowheads="1"/>
          </p:cNvSpPr>
          <p:nvPr/>
        </p:nvSpPr>
        <p:spPr bwMode="auto">
          <a:xfrm>
            <a:off x="4454525" y="2781300"/>
            <a:ext cx="255588" cy="2873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78900" name="Oval 292">
            <a:extLst>
              <a:ext uri="{FF2B5EF4-FFF2-40B4-BE49-F238E27FC236}">
                <a16:creationId xmlns:a16="http://schemas.microsoft.com/office/drawing/2014/main" id="{10081943-A714-C145-8399-33109B59FAE3}"/>
              </a:ext>
            </a:extLst>
          </p:cNvPr>
          <p:cNvSpPr>
            <a:spLocks noChangeArrowheads="1"/>
          </p:cNvSpPr>
          <p:nvPr/>
        </p:nvSpPr>
        <p:spPr bwMode="auto">
          <a:xfrm>
            <a:off x="4492625" y="2822575"/>
            <a:ext cx="179388" cy="204788"/>
          </a:xfrm>
          <a:prstGeom prst="ellipse">
            <a:avLst/>
          </a:prstGeom>
          <a:solidFill>
            <a:srgbClr val="000000"/>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78901" name="Rectangle 293">
            <a:extLst>
              <a:ext uri="{FF2B5EF4-FFF2-40B4-BE49-F238E27FC236}">
                <a16:creationId xmlns:a16="http://schemas.microsoft.com/office/drawing/2014/main" id="{B8466A4D-2390-544D-AB66-ADF644FF1205}"/>
              </a:ext>
            </a:extLst>
          </p:cNvPr>
          <p:cNvSpPr>
            <a:spLocks noChangeArrowheads="1"/>
          </p:cNvSpPr>
          <p:nvPr/>
        </p:nvSpPr>
        <p:spPr bwMode="auto">
          <a:xfrm>
            <a:off x="4114800" y="3048000"/>
            <a:ext cx="563563"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100">
                <a:solidFill>
                  <a:schemeClr val="bg1"/>
                </a:solidFill>
                <a:latin typeface="黑体" panose="02010609060101010101" pitchFamily="49" charset="-122"/>
                <a:ea typeface="黑体" panose="02010609060101010101" pitchFamily="49" charset="-122"/>
              </a:rPr>
              <a:t>项目终止</a:t>
            </a:r>
            <a:endParaRPr lang="en-US" altLang="zh-CN" sz="3200" b="0">
              <a:solidFill>
                <a:schemeClr val="bg1"/>
              </a:solidFill>
              <a:latin typeface="黑体" panose="02010609060101010101" pitchFamily="49" charset="-122"/>
              <a:ea typeface="黑体" panose="02010609060101010101" pitchFamily="49" charset="-122"/>
            </a:endParaRPr>
          </a:p>
        </p:txBody>
      </p:sp>
      <p:sp>
        <p:nvSpPr>
          <p:cNvPr id="78902" name="Freeform 294">
            <a:extLst>
              <a:ext uri="{FF2B5EF4-FFF2-40B4-BE49-F238E27FC236}">
                <a16:creationId xmlns:a16="http://schemas.microsoft.com/office/drawing/2014/main" id="{4616CD54-8D3C-D442-926C-4F8D928609B2}"/>
              </a:ext>
            </a:extLst>
          </p:cNvPr>
          <p:cNvSpPr>
            <a:spLocks/>
          </p:cNvSpPr>
          <p:nvPr/>
        </p:nvSpPr>
        <p:spPr bwMode="auto">
          <a:xfrm>
            <a:off x="2241550" y="2919413"/>
            <a:ext cx="2212975" cy="53975"/>
          </a:xfrm>
          <a:custGeom>
            <a:avLst/>
            <a:gdLst>
              <a:gd name="T0" fmla="*/ 0 w 233"/>
              <a:gd name="T1" fmla="*/ 0 h 5"/>
              <a:gd name="T2" fmla="*/ 2147483647 w 233"/>
              <a:gd name="T3" fmla="*/ 0 h 5"/>
              <a:gd name="T4" fmla="*/ 2147483647 w 233"/>
              <a:gd name="T5" fmla="*/ 2147483647 h 5"/>
              <a:gd name="T6" fmla="*/ 0 60000 65536"/>
              <a:gd name="T7" fmla="*/ 0 60000 65536"/>
              <a:gd name="T8" fmla="*/ 0 60000 65536"/>
              <a:gd name="T9" fmla="*/ 0 w 233"/>
              <a:gd name="T10" fmla="*/ 0 h 5"/>
              <a:gd name="T11" fmla="*/ 233 w 233"/>
              <a:gd name="T12" fmla="*/ 5 h 5"/>
            </a:gdLst>
            <a:ahLst/>
            <a:cxnLst>
              <a:cxn ang="T6">
                <a:pos x="T0" y="T1"/>
              </a:cxn>
              <a:cxn ang="T7">
                <a:pos x="T2" y="T3"/>
              </a:cxn>
              <a:cxn ang="T8">
                <a:pos x="T4" y="T5"/>
              </a:cxn>
            </a:cxnLst>
            <a:rect l="T9" t="T10" r="T11" b="T12"/>
            <a:pathLst>
              <a:path w="233" h="5">
                <a:moveTo>
                  <a:pt x="0" y="0"/>
                </a:moveTo>
                <a:lnTo>
                  <a:pt x="233" y="0"/>
                </a:lnTo>
                <a:lnTo>
                  <a:pt x="222" y="5"/>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8903" name="Line 295">
            <a:extLst>
              <a:ext uri="{FF2B5EF4-FFF2-40B4-BE49-F238E27FC236}">
                <a16:creationId xmlns:a16="http://schemas.microsoft.com/office/drawing/2014/main" id="{D4EB6CFC-BC86-584A-A3A5-ACB4ED43D944}"/>
              </a:ext>
            </a:extLst>
          </p:cNvPr>
          <p:cNvSpPr>
            <a:spLocks noChangeShapeType="1"/>
          </p:cNvSpPr>
          <p:nvPr/>
        </p:nvSpPr>
        <p:spPr bwMode="auto">
          <a:xfrm flipH="1" flipV="1">
            <a:off x="4349750" y="2867025"/>
            <a:ext cx="104775" cy="52388"/>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4" name="Freeform 296">
            <a:extLst>
              <a:ext uri="{FF2B5EF4-FFF2-40B4-BE49-F238E27FC236}">
                <a16:creationId xmlns:a16="http://schemas.microsoft.com/office/drawing/2014/main" id="{050F6884-EBB6-EE49-BBA8-25DB7CD79815}"/>
              </a:ext>
            </a:extLst>
          </p:cNvPr>
          <p:cNvSpPr>
            <a:spLocks/>
          </p:cNvSpPr>
          <p:nvPr/>
        </p:nvSpPr>
        <p:spPr bwMode="auto">
          <a:xfrm>
            <a:off x="2241550" y="2919413"/>
            <a:ext cx="2212975" cy="53975"/>
          </a:xfrm>
          <a:custGeom>
            <a:avLst/>
            <a:gdLst>
              <a:gd name="T0" fmla="*/ 0 w 233"/>
              <a:gd name="T1" fmla="*/ 0 h 5"/>
              <a:gd name="T2" fmla="*/ 2147483647 w 233"/>
              <a:gd name="T3" fmla="*/ 0 h 5"/>
              <a:gd name="T4" fmla="*/ 2147483647 w 233"/>
              <a:gd name="T5" fmla="*/ 2147483647 h 5"/>
              <a:gd name="T6" fmla="*/ 0 60000 65536"/>
              <a:gd name="T7" fmla="*/ 0 60000 65536"/>
              <a:gd name="T8" fmla="*/ 0 60000 65536"/>
              <a:gd name="T9" fmla="*/ 0 w 233"/>
              <a:gd name="T10" fmla="*/ 0 h 5"/>
              <a:gd name="T11" fmla="*/ 233 w 233"/>
              <a:gd name="T12" fmla="*/ 5 h 5"/>
            </a:gdLst>
            <a:ahLst/>
            <a:cxnLst>
              <a:cxn ang="T6">
                <a:pos x="T0" y="T1"/>
              </a:cxn>
              <a:cxn ang="T7">
                <a:pos x="T2" y="T3"/>
              </a:cxn>
              <a:cxn ang="T8">
                <a:pos x="T4" y="T5"/>
              </a:cxn>
            </a:cxnLst>
            <a:rect l="T9" t="T10" r="T11" b="T12"/>
            <a:pathLst>
              <a:path w="233" h="5">
                <a:moveTo>
                  <a:pt x="0" y="0"/>
                </a:moveTo>
                <a:lnTo>
                  <a:pt x="233" y="0"/>
                </a:lnTo>
                <a:lnTo>
                  <a:pt x="222" y="5"/>
                </a:lnTo>
              </a:path>
            </a:pathLst>
          </a:custGeom>
          <a:noFill/>
          <a:ln w="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8905" name="Line 297">
            <a:extLst>
              <a:ext uri="{FF2B5EF4-FFF2-40B4-BE49-F238E27FC236}">
                <a16:creationId xmlns:a16="http://schemas.microsoft.com/office/drawing/2014/main" id="{1A2DE606-F0B4-974B-8E95-A0904E04A2C2}"/>
              </a:ext>
            </a:extLst>
          </p:cNvPr>
          <p:cNvSpPr>
            <a:spLocks noChangeShapeType="1"/>
          </p:cNvSpPr>
          <p:nvPr/>
        </p:nvSpPr>
        <p:spPr bwMode="auto">
          <a:xfrm flipH="1" flipV="1">
            <a:off x="4349750" y="2867025"/>
            <a:ext cx="104775" cy="52388"/>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6" name="Rectangle 298">
            <a:extLst>
              <a:ext uri="{FF2B5EF4-FFF2-40B4-BE49-F238E27FC236}">
                <a16:creationId xmlns:a16="http://schemas.microsoft.com/office/drawing/2014/main" id="{128B0F96-663F-8342-B567-14A6DE985934}"/>
              </a:ext>
            </a:extLst>
          </p:cNvPr>
          <p:cNvSpPr>
            <a:spLocks noChangeArrowheads="1"/>
          </p:cNvSpPr>
          <p:nvPr/>
        </p:nvSpPr>
        <p:spPr bwMode="auto">
          <a:xfrm>
            <a:off x="3276600" y="2743200"/>
            <a:ext cx="28257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100">
                <a:solidFill>
                  <a:schemeClr val="bg1"/>
                </a:solidFill>
                <a:latin typeface="黑体" panose="02010609060101010101" pitchFamily="49" charset="-122"/>
                <a:ea typeface="黑体" panose="02010609060101010101" pitchFamily="49" charset="-122"/>
              </a:rPr>
              <a:t>停止</a:t>
            </a:r>
            <a:endParaRPr lang="en-US" altLang="zh-CN" sz="3200" b="0">
              <a:solidFill>
                <a:schemeClr val="bg1"/>
              </a:solidFill>
              <a:latin typeface="黑体" panose="02010609060101010101" pitchFamily="49" charset="-122"/>
              <a:ea typeface="黑体" panose="02010609060101010101" pitchFamily="49" charset="-122"/>
            </a:endParaRPr>
          </a:p>
        </p:txBody>
      </p:sp>
      <p:sp>
        <p:nvSpPr>
          <p:cNvPr id="78907" name="Freeform 299">
            <a:extLst>
              <a:ext uri="{FF2B5EF4-FFF2-40B4-BE49-F238E27FC236}">
                <a16:creationId xmlns:a16="http://schemas.microsoft.com/office/drawing/2014/main" id="{E22FE352-DEE1-084A-B193-5E55F05FE8F1}"/>
              </a:ext>
            </a:extLst>
          </p:cNvPr>
          <p:cNvSpPr>
            <a:spLocks/>
          </p:cNvSpPr>
          <p:nvPr/>
        </p:nvSpPr>
        <p:spPr bwMode="auto">
          <a:xfrm>
            <a:off x="1377950" y="2139950"/>
            <a:ext cx="1263650" cy="469900"/>
          </a:xfrm>
          <a:custGeom>
            <a:avLst/>
            <a:gdLst>
              <a:gd name="T0" fmla="*/ 2147483647 w 796"/>
              <a:gd name="T1" fmla="*/ 0 h 264"/>
              <a:gd name="T2" fmla="*/ 2147483647 w 796"/>
              <a:gd name="T3" fmla="*/ 2147483647 h 264"/>
              <a:gd name="T4" fmla="*/ 2147483647 w 796"/>
              <a:gd name="T5" fmla="*/ 2147483647 h 264"/>
              <a:gd name="T6" fmla="*/ 2147483647 w 796"/>
              <a:gd name="T7" fmla="*/ 2147483647 h 264"/>
              <a:gd name="T8" fmla="*/ 0 w 796"/>
              <a:gd name="T9" fmla="*/ 2147483647 h 264"/>
              <a:gd name="T10" fmla="*/ 2147483647 w 796"/>
              <a:gd name="T11" fmla="*/ 2147483647 h 264"/>
              <a:gd name="T12" fmla="*/ 2147483647 w 796"/>
              <a:gd name="T13" fmla="*/ 2147483647 h 264"/>
              <a:gd name="T14" fmla="*/ 2147483647 w 796"/>
              <a:gd name="T15" fmla="*/ 2147483647 h 264"/>
              <a:gd name="T16" fmla="*/ 2147483647 w 796"/>
              <a:gd name="T17" fmla="*/ 2147483647 h 264"/>
              <a:gd name="T18" fmla="*/ 2147483647 w 796"/>
              <a:gd name="T19" fmla="*/ 2147483647 h 264"/>
              <a:gd name="T20" fmla="*/ 2147483647 w 796"/>
              <a:gd name="T21" fmla="*/ 2147483647 h 264"/>
              <a:gd name="T22" fmla="*/ 2147483647 w 796"/>
              <a:gd name="T23" fmla="*/ 2147483647 h 264"/>
              <a:gd name="T24" fmla="*/ 2147483647 w 796"/>
              <a:gd name="T25" fmla="*/ 2147483647 h 264"/>
              <a:gd name="T26" fmla="*/ 2147483647 w 796"/>
              <a:gd name="T27" fmla="*/ 2147483647 h 264"/>
              <a:gd name="T28" fmla="*/ 2147483647 w 796"/>
              <a:gd name="T29" fmla="*/ 2147483647 h 264"/>
              <a:gd name="T30" fmla="*/ 2147483647 w 796"/>
              <a:gd name="T31" fmla="*/ 2147483647 h 264"/>
              <a:gd name="T32" fmla="*/ 2147483647 w 796"/>
              <a:gd name="T33" fmla="*/ 2147483647 h 264"/>
              <a:gd name="T34" fmla="*/ 2147483647 w 796"/>
              <a:gd name="T35" fmla="*/ 0 h 264"/>
              <a:gd name="T36" fmla="*/ 2147483647 w 796"/>
              <a:gd name="T37" fmla="*/ 0 h 2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96"/>
              <a:gd name="T58" fmla="*/ 0 h 264"/>
              <a:gd name="T59" fmla="*/ 796 w 796"/>
              <a:gd name="T60" fmla="*/ 264 h 2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96" h="264">
                <a:moveTo>
                  <a:pt x="96" y="0"/>
                </a:moveTo>
                <a:lnTo>
                  <a:pt x="54" y="30"/>
                </a:lnTo>
                <a:lnTo>
                  <a:pt x="24" y="60"/>
                </a:lnTo>
                <a:lnTo>
                  <a:pt x="6" y="96"/>
                </a:lnTo>
                <a:lnTo>
                  <a:pt x="0" y="132"/>
                </a:lnTo>
                <a:lnTo>
                  <a:pt x="6" y="168"/>
                </a:lnTo>
                <a:lnTo>
                  <a:pt x="24" y="204"/>
                </a:lnTo>
                <a:lnTo>
                  <a:pt x="54" y="234"/>
                </a:lnTo>
                <a:lnTo>
                  <a:pt x="96" y="264"/>
                </a:lnTo>
                <a:lnTo>
                  <a:pt x="700" y="264"/>
                </a:lnTo>
                <a:lnTo>
                  <a:pt x="742" y="234"/>
                </a:lnTo>
                <a:lnTo>
                  <a:pt x="772" y="204"/>
                </a:lnTo>
                <a:lnTo>
                  <a:pt x="784" y="168"/>
                </a:lnTo>
                <a:lnTo>
                  <a:pt x="796" y="132"/>
                </a:lnTo>
                <a:lnTo>
                  <a:pt x="784" y="96"/>
                </a:lnTo>
                <a:lnTo>
                  <a:pt x="772" y="60"/>
                </a:lnTo>
                <a:lnTo>
                  <a:pt x="742" y="30"/>
                </a:lnTo>
                <a:lnTo>
                  <a:pt x="700" y="0"/>
                </a:lnTo>
                <a:lnTo>
                  <a:pt x="96" y="0"/>
                </a:lnTo>
                <a:close/>
              </a:path>
            </a:pathLst>
          </a:custGeom>
          <a:solidFill>
            <a:srgbClr val="336699"/>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8908" name="Rectangle 300">
            <a:extLst>
              <a:ext uri="{FF2B5EF4-FFF2-40B4-BE49-F238E27FC236}">
                <a16:creationId xmlns:a16="http://schemas.microsoft.com/office/drawing/2014/main" id="{4947AD7C-57FE-F940-9C34-E3747B9E3B48}"/>
              </a:ext>
            </a:extLst>
          </p:cNvPr>
          <p:cNvSpPr>
            <a:spLocks noChangeArrowheads="1"/>
          </p:cNvSpPr>
          <p:nvPr/>
        </p:nvSpPr>
        <p:spPr bwMode="white">
          <a:xfrm>
            <a:off x="1747838" y="2182813"/>
            <a:ext cx="282575"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100">
                <a:solidFill>
                  <a:schemeClr val="bg1"/>
                </a:solidFill>
                <a:latin typeface="黑体" panose="02010609060101010101" pitchFamily="49" charset="-122"/>
                <a:ea typeface="黑体" panose="02010609060101010101" pitchFamily="49" charset="-122"/>
              </a:rPr>
              <a:t>评估</a:t>
            </a:r>
            <a:endParaRPr lang="en-US" altLang="zh-CN" sz="3200" b="0">
              <a:solidFill>
                <a:schemeClr val="bg1"/>
              </a:solidFill>
              <a:latin typeface="黑体" panose="02010609060101010101" pitchFamily="49" charset="-122"/>
              <a:ea typeface="黑体" panose="02010609060101010101" pitchFamily="49" charset="-122"/>
            </a:endParaRPr>
          </a:p>
        </p:txBody>
      </p:sp>
      <p:sp>
        <p:nvSpPr>
          <p:cNvPr id="78909" name="Rectangle 301">
            <a:extLst>
              <a:ext uri="{FF2B5EF4-FFF2-40B4-BE49-F238E27FC236}">
                <a16:creationId xmlns:a16="http://schemas.microsoft.com/office/drawing/2014/main" id="{09441D69-E3B3-E142-9CE0-3BFF6A9F737D}"/>
              </a:ext>
            </a:extLst>
          </p:cNvPr>
          <p:cNvSpPr>
            <a:spLocks noChangeArrowheads="1"/>
          </p:cNvSpPr>
          <p:nvPr/>
        </p:nvSpPr>
        <p:spPr bwMode="white">
          <a:xfrm>
            <a:off x="1728788" y="2352675"/>
            <a:ext cx="28257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100">
                <a:solidFill>
                  <a:schemeClr val="bg1"/>
                </a:solidFill>
                <a:latin typeface="黑体" panose="02010609060101010101" pitchFamily="49" charset="-122"/>
                <a:ea typeface="黑体" panose="02010609060101010101" pitchFamily="49" charset="-122"/>
              </a:rPr>
              <a:t>迭代</a:t>
            </a:r>
            <a:endParaRPr lang="en-US" altLang="zh-CN" sz="3200" b="0">
              <a:solidFill>
                <a:schemeClr val="bg1"/>
              </a:solidFill>
              <a:latin typeface="黑体" panose="02010609060101010101" pitchFamily="49" charset="-122"/>
              <a:ea typeface="黑体" panose="02010609060101010101" pitchFamily="49" charset="-122"/>
            </a:endParaRPr>
          </a:p>
        </p:txBody>
      </p:sp>
      <p:sp>
        <p:nvSpPr>
          <p:cNvPr id="78910" name="Freeform 302">
            <a:extLst>
              <a:ext uri="{FF2B5EF4-FFF2-40B4-BE49-F238E27FC236}">
                <a16:creationId xmlns:a16="http://schemas.microsoft.com/office/drawing/2014/main" id="{FD5565D4-72A4-1C42-9268-54FBF9168637}"/>
              </a:ext>
            </a:extLst>
          </p:cNvPr>
          <p:cNvSpPr>
            <a:spLocks/>
          </p:cNvSpPr>
          <p:nvPr/>
        </p:nvSpPr>
        <p:spPr bwMode="auto">
          <a:xfrm>
            <a:off x="2005013" y="2000250"/>
            <a:ext cx="47625" cy="128588"/>
          </a:xfrm>
          <a:custGeom>
            <a:avLst/>
            <a:gdLst>
              <a:gd name="T0" fmla="*/ 0 w 5"/>
              <a:gd name="T1" fmla="*/ 0 h 12"/>
              <a:gd name="T2" fmla="*/ 0 w 5"/>
              <a:gd name="T3" fmla="*/ 2147483647 h 12"/>
              <a:gd name="T4" fmla="*/ 2147483647 w 5"/>
              <a:gd name="T5" fmla="*/ 2147483647 h 12"/>
              <a:gd name="T6" fmla="*/ 0 60000 65536"/>
              <a:gd name="T7" fmla="*/ 0 60000 65536"/>
              <a:gd name="T8" fmla="*/ 0 60000 65536"/>
              <a:gd name="T9" fmla="*/ 0 w 5"/>
              <a:gd name="T10" fmla="*/ 0 h 12"/>
              <a:gd name="T11" fmla="*/ 5 w 5"/>
              <a:gd name="T12" fmla="*/ 12 h 12"/>
            </a:gdLst>
            <a:ahLst/>
            <a:cxnLst>
              <a:cxn ang="T6">
                <a:pos x="T0" y="T1"/>
              </a:cxn>
              <a:cxn ang="T7">
                <a:pos x="T2" y="T3"/>
              </a:cxn>
              <a:cxn ang="T8">
                <a:pos x="T4" y="T5"/>
              </a:cxn>
            </a:cxnLst>
            <a:rect l="T9" t="T10" r="T11" b="T12"/>
            <a:pathLst>
              <a:path w="5" h="12">
                <a:moveTo>
                  <a:pt x="0" y="0"/>
                </a:moveTo>
                <a:lnTo>
                  <a:pt x="0" y="12"/>
                </a:lnTo>
                <a:lnTo>
                  <a:pt x="5" y="1"/>
                </a:lnTo>
              </a:path>
            </a:pathLst>
          </a:custGeom>
          <a:noFill/>
          <a:ln w="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8911" name="Line 303">
            <a:extLst>
              <a:ext uri="{FF2B5EF4-FFF2-40B4-BE49-F238E27FC236}">
                <a16:creationId xmlns:a16="http://schemas.microsoft.com/office/drawing/2014/main" id="{74052A9E-A09C-6F49-B111-AC49C1F43567}"/>
              </a:ext>
            </a:extLst>
          </p:cNvPr>
          <p:cNvSpPr>
            <a:spLocks noChangeShapeType="1"/>
          </p:cNvSpPr>
          <p:nvPr/>
        </p:nvSpPr>
        <p:spPr bwMode="auto">
          <a:xfrm flipH="1" flipV="1">
            <a:off x="1957388" y="2011363"/>
            <a:ext cx="47625" cy="11747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12" name="Freeform 304">
            <a:extLst>
              <a:ext uri="{FF2B5EF4-FFF2-40B4-BE49-F238E27FC236}">
                <a16:creationId xmlns:a16="http://schemas.microsoft.com/office/drawing/2014/main" id="{DCA5AF1F-A6D6-084B-9FA8-B9EF2139C0D5}"/>
              </a:ext>
            </a:extLst>
          </p:cNvPr>
          <p:cNvSpPr>
            <a:spLocks/>
          </p:cNvSpPr>
          <p:nvPr/>
        </p:nvSpPr>
        <p:spPr bwMode="auto">
          <a:xfrm>
            <a:off x="2005013" y="2620963"/>
            <a:ext cx="47625" cy="171450"/>
          </a:xfrm>
          <a:custGeom>
            <a:avLst/>
            <a:gdLst>
              <a:gd name="T0" fmla="*/ 0 w 5"/>
              <a:gd name="T1" fmla="*/ 0 h 16"/>
              <a:gd name="T2" fmla="*/ 0 w 5"/>
              <a:gd name="T3" fmla="*/ 2147483647 h 16"/>
              <a:gd name="T4" fmla="*/ 2147483647 w 5"/>
              <a:gd name="T5" fmla="*/ 2147483647 h 16"/>
              <a:gd name="T6" fmla="*/ 0 60000 65536"/>
              <a:gd name="T7" fmla="*/ 0 60000 65536"/>
              <a:gd name="T8" fmla="*/ 0 60000 65536"/>
              <a:gd name="T9" fmla="*/ 0 w 5"/>
              <a:gd name="T10" fmla="*/ 0 h 16"/>
              <a:gd name="T11" fmla="*/ 5 w 5"/>
              <a:gd name="T12" fmla="*/ 16 h 16"/>
            </a:gdLst>
            <a:ahLst/>
            <a:cxnLst>
              <a:cxn ang="T6">
                <a:pos x="T0" y="T1"/>
              </a:cxn>
              <a:cxn ang="T7">
                <a:pos x="T2" y="T3"/>
              </a:cxn>
              <a:cxn ang="T8">
                <a:pos x="T4" y="T5"/>
              </a:cxn>
            </a:cxnLst>
            <a:rect l="T9" t="T10" r="T11" b="T12"/>
            <a:pathLst>
              <a:path w="5" h="16">
                <a:moveTo>
                  <a:pt x="0" y="0"/>
                </a:moveTo>
                <a:lnTo>
                  <a:pt x="0" y="16"/>
                </a:lnTo>
                <a:lnTo>
                  <a:pt x="5" y="5"/>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8913" name="Line 305">
            <a:extLst>
              <a:ext uri="{FF2B5EF4-FFF2-40B4-BE49-F238E27FC236}">
                <a16:creationId xmlns:a16="http://schemas.microsoft.com/office/drawing/2014/main" id="{175A0E5A-5697-4A48-AA13-E0F8DF06940C}"/>
              </a:ext>
            </a:extLst>
          </p:cNvPr>
          <p:cNvSpPr>
            <a:spLocks noChangeShapeType="1"/>
          </p:cNvSpPr>
          <p:nvPr/>
        </p:nvSpPr>
        <p:spPr bwMode="auto">
          <a:xfrm flipH="1" flipV="1">
            <a:off x="1957388" y="2674938"/>
            <a:ext cx="47625" cy="11747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14" name="Line 307">
            <a:extLst>
              <a:ext uri="{FF2B5EF4-FFF2-40B4-BE49-F238E27FC236}">
                <a16:creationId xmlns:a16="http://schemas.microsoft.com/office/drawing/2014/main" id="{C3FA66CB-BEA4-3841-B153-2F613D6B5423}"/>
              </a:ext>
            </a:extLst>
          </p:cNvPr>
          <p:cNvSpPr>
            <a:spLocks noChangeShapeType="1"/>
          </p:cNvSpPr>
          <p:nvPr/>
        </p:nvSpPr>
        <p:spPr bwMode="auto">
          <a:xfrm flipH="1" flipV="1">
            <a:off x="1957388" y="2011363"/>
            <a:ext cx="47625" cy="11747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15" name="Freeform 308">
            <a:extLst>
              <a:ext uri="{FF2B5EF4-FFF2-40B4-BE49-F238E27FC236}">
                <a16:creationId xmlns:a16="http://schemas.microsoft.com/office/drawing/2014/main" id="{94B4C647-725B-7C4C-B2AB-B457AE906504}"/>
              </a:ext>
            </a:extLst>
          </p:cNvPr>
          <p:cNvSpPr>
            <a:spLocks/>
          </p:cNvSpPr>
          <p:nvPr/>
        </p:nvSpPr>
        <p:spPr bwMode="auto">
          <a:xfrm>
            <a:off x="2005013" y="2620963"/>
            <a:ext cx="47625" cy="171450"/>
          </a:xfrm>
          <a:custGeom>
            <a:avLst/>
            <a:gdLst>
              <a:gd name="T0" fmla="*/ 0 w 5"/>
              <a:gd name="T1" fmla="*/ 0 h 16"/>
              <a:gd name="T2" fmla="*/ 0 w 5"/>
              <a:gd name="T3" fmla="*/ 2147483647 h 16"/>
              <a:gd name="T4" fmla="*/ 2147483647 w 5"/>
              <a:gd name="T5" fmla="*/ 2147483647 h 16"/>
              <a:gd name="T6" fmla="*/ 0 60000 65536"/>
              <a:gd name="T7" fmla="*/ 0 60000 65536"/>
              <a:gd name="T8" fmla="*/ 0 60000 65536"/>
              <a:gd name="T9" fmla="*/ 0 w 5"/>
              <a:gd name="T10" fmla="*/ 0 h 16"/>
              <a:gd name="T11" fmla="*/ 5 w 5"/>
              <a:gd name="T12" fmla="*/ 16 h 16"/>
            </a:gdLst>
            <a:ahLst/>
            <a:cxnLst>
              <a:cxn ang="T6">
                <a:pos x="T0" y="T1"/>
              </a:cxn>
              <a:cxn ang="T7">
                <a:pos x="T2" y="T3"/>
              </a:cxn>
              <a:cxn ang="T8">
                <a:pos x="T4" y="T5"/>
              </a:cxn>
            </a:cxnLst>
            <a:rect l="T9" t="T10" r="T11" b="T12"/>
            <a:pathLst>
              <a:path w="5" h="16">
                <a:moveTo>
                  <a:pt x="0" y="0"/>
                </a:moveTo>
                <a:lnTo>
                  <a:pt x="0" y="16"/>
                </a:lnTo>
                <a:lnTo>
                  <a:pt x="5" y="5"/>
                </a:lnTo>
              </a:path>
            </a:pathLst>
          </a:custGeom>
          <a:noFill/>
          <a:ln w="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8916" name="Line 309">
            <a:extLst>
              <a:ext uri="{FF2B5EF4-FFF2-40B4-BE49-F238E27FC236}">
                <a16:creationId xmlns:a16="http://schemas.microsoft.com/office/drawing/2014/main" id="{8F8CA6D3-8896-5543-A149-732FF82FE69F}"/>
              </a:ext>
            </a:extLst>
          </p:cNvPr>
          <p:cNvSpPr>
            <a:spLocks noChangeShapeType="1"/>
          </p:cNvSpPr>
          <p:nvPr/>
        </p:nvSpPr>
        <p:spPr bwMode="auto">
          <a:xfrm flipH="1" flipV="1">
            <a:off x="1957388" y="2674938"/>
            <a:ext cx="47625" cy="11747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17" name="Rectangle 310">
            <a:extLst>
              <a:ext uri="{FF2B5EF4-FFF2-40B4-BE49-F238E27FC236}">
                <a16:creationId xmlns:a16="http://schemas.microsoft.com/office/drawing/2014/main" id="{7D8F9A42-E029-5F4D-B228-5F98B85C0BF2}"/>
              </a:ext>
            </a:extLst>
          </p:cNvPr>
          <p:cNvSpPr>
            <a:spLocks noChangeArrowheads="1"/>
          </p:cNvSpPr>
          <p:nvPr/>
        </p:nvSpPr>
        <p:spPr bwMode="auto">
          <a:xfrm>
            <a:off x="1549400" y="3325813"/>
            <a:ext cx="911225" cy="63500"/>
          </a:xfrm>
          <a:prstGeom prst="rect">
            <a:avLst/>
          </a:prstGeom>
          <a:solidFill>
            <a:srgbClr val="008080"/>
          </a:solidFill>
          <a:ln w="0">
            <a:solidFill>
              <a:srgbClr val="008080"/>
            </a:solidFill>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78918" name="Freeform 311">
            <a:extLst>
              <a:ext uri="{FF2B5EF4-FFF2-40B4-BE49-F238E27FC236}">
                <a16:creationId xmlns:a16="http://schemas.microsoft.com/office/drawing/2014/main" id="{070C4D45-7CC9-A64A-B859-8E99E2945294}"/>
              </a:ext>
            </a:extLst>
          </p:cNvPr>
          <p:cNvSpPr>
            <a:spLocks/>
          </p:cNvSpPr>
          <p:nvPr/>
        </p:nvSpPr>
        <p:spPr bwMode="auto">
          <a:xfrm>
            <a:off x="1492250" y="3389313"/>
            <a:ext cx="417513" cy="169862"/>
          </a:xfrm>
          <a:custGeom>
            <a:avLst/>
            <a:gdLst>
              <a:gd name="T0" fmla="*/ 2147483647 w 44"/>
              <a:gd name="T1" fmla="*/ 0 h 16"/>
              <a:gd name="T2" fmla="*/ 0 w 44"/>
              <a:gd name="T3" fmla="*/ 2147483647 h 16"/>
              <a:gd name="T4" fmla="*/ 2147483647 w 44"/>
              <a:gd name="T5" fmla="*/ 2147483647 h 16"/>
              <a:gd name="T6" fmla="*/ 0 60000 65536"/>
              <a:gd name="T7" fmla="*/ 0 60000 65536"/>
              <a:gd name="T8" fmla="*/ 0 60000 65536"/>
              <a:gd name="T9" fmla="*/ 0 w 44"/>
              <a:gd name="T10" fmla="*/ 0 h 16"/>
              <a:gd name="T11" fmla="*/ 44 w 44"/>
              <a:gd name="T12" fmla="*/ 16 h 16"/>
            </a:gdLst>
            <a:ahLst/>
            <a:cxnLst>
              <a:cxn ang="T6">
                <a:pos x="T0" y="T1"/>
              </a:cxn>
              <a:cxn ang="T7">
                <a:pos x="T2" y="T3"/>
              </a:cxn>
              <a:cxn ang="T8">
                <a:pos x="T4" y="T5"/>
              </a:cxn>
            </a:cxnLst>
            <a:rect l="T9" t="T10" r="T11" b="T12"/>
            <a:pathLst>
              <a:path w="44" h="16">
                <a:moveTo>
                  <a:pt x="44" y="0"/>
                </a:moveTo>
                <a:lnTo>
                  <a:pt x="0" y="15"/>
                </a:lnTo>
                <a:lnTo>
                  <a:pt x="12" y="16"/>
                </a:lnTo>
              </a:path>
            </a:pathLst>
          </a:custGeom>
          <a:noFill/>
          <a:ln w="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8919" name="Line 312">
            <a:extLst>
              <a:ext uri="{FF2B5EF4-FFF2-40B4-BE49-F238E27FC236}">
                <a16:creationId xmlns:a16="http://schemas.microsoft.com/office/drawing/2014/main" id="{22889C98-F2CE-A844-B610-0C5F3BDEA901}"/>
              </a:ext>
            </a:extLst>
          </p:cNvPr>
          <p:cNvSpPr>
            <a:spLocks noChangeShapeType="1"/>
          </p:cNvSpPr>
          <p:nvPr/>
        </p:nvSpPr>
        <p:spPr bwMode="auto">
          <a:xfrm flipV="1">
            <a:off x="1492250" y="3463925"/>
            <a:ext cx="85725" cy="84138"/>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20" name="Freeform 313">
            <a:extLst>
              <a:ext uri="{FF2B5EF4-FFF2-40B4-BE49-F238E27FC236}">
                <a16:creationId xmlns:a16="http://schemas.microsoft.com/office/drawing/2014/main" id="{D1A1687C-F87C-7643-B913-41E3F1D5FADC}"/>
              </a:ext>
            </a:extLst>
          </p:cNvPr>
          <p:cNvSpPr>
            <a:spLocks/>
          </p:cNvSpPr>
          <p:nvPr/>
        </p:nvSpPr>
        <p:spPr bwMode="auto">
          <a:xfrm>
            <a:off x="2100263" y="3389313"/>
            <a:ext cx="379412" cy="125412"/>
          </a:xfrm>
          <a:custGeom>
            <a:avLst/>
            <a:gdLst>
              <a:gd name="T0" fmla="*/ 0 w 40"/>
              <a:gd name="T1" fmla="*/ 0 h 12"/>
              <a:gd name="T2" fmla="*/ 2147483647 w 40"/>
              <a:gd name="T3" fmla="*/ 2147483647 h 12"/>
              <a:gd name="T4" fmla="*/ 2147483647 w 40"/>
              <a:gd name="T5" fmla="*/ 2147483647 h 12"/>
              <a:gd name="T6" fmla="*/ 0 60000 65536"/>
              <a:gd name="T7" fmla="*/ 0 60000 65536"/>
              <a:gd name="T8" fmla="*/ 0 60000 65536"/>
              <a:gd name="T9" fmla="*/ 0 w 40"/>
              <a:gd name="T10" fmla="*/ 0 h 12"/>
              <a:gd name="T11" fmla="*/ 40 w 40"/>
              <a:gd name="T12" fmla="*/ 12 h 12"/>
            </a:gdLst>
            <a:ahLst/>
            <a:cxnLst>
              <a:cxn ang="T6">
                <a:pos x="T0" y="T1"/>
              </a:cxn>
              <a:cxn ang="T7">
                <a:pos x="T2" y="T3"/>
              </a:cxn>
              <a:cxn ang="T8">
                <a:pos x="T4" y="T5"/>
              </a:cxn>
            </a:cxnLst>
            <a:rect l="T9" t="T10" r="T11" b="T12"/>
            <a:pathLst>
              <a:path w="40" h="12">
                <a:moveTo>
                  <a:pt x="0" y="0"/>
                </a:moveTo>
                <a:lnTo>
                  <a:pt x="40" y="12"/>
                </a:lnTo>
                <a:lnTo>
                  <a:pt x="30" y="4"/>
                </a:lnTo>
              </a:path>
            </a:pathLst>
          </a:custGeom>
          <a:noFill/>
          <a:ln w="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8921" name="Line 314">
            <a:extLst>
              <a:ext uri="{FF2B5EF4-FFF2-40B4-BE49-F238E27FC236}">
                <a16:creationId xmlns:a16="http://schemas.microsoft.com/office/drawing/2014/main" id="{38222110-ECDC-7B48-A8B9-F895D81D00AF}"/>
              </a:ext>
            </a:extLst>
          </p:cNvPr>
          <p:cNvSpPr>
            <a:spLocks noChangeShapeType="1"/>
          </p:cNvSpPr>
          <p:nvPr/>
        </p:nvSpPr>
        <p:spPr bwMode="auto">
          <a:xfrm flipH="1">
            <a:off x="2365375" y="3514725"/>
            <a:ext cx="114300" cy="11113"/>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22" name="Freeform 315">
            <a:extLst>
              <a:ext uri="{FF2B5EF4-FFF2-40B4-BE49-F238E27FC236}">
                <a16:creationId xmlns:a16="http://schemas.microsoft.com/office/drawing/2014/main" id="{EB4175B7-5DCE-9745-B408-017C8A4071C2}"/>
              </a:ext>
            </a:extLst>
          </p:cNvPr>
          <p:cNvSpPr>
            <a:spLocks/>
          </p:cNvSpPr>
          <p:nvPr/>
        </p:nvSpPr>
        <p:spPr bwMode="auto">
          <a:xfrm>
            <a:off x="2005013" y="3048000"/>
            <a:ext cx="47625" cy="277813"/>
          </a:xfrm>
          <a:custGeom>
            <a:avLst/>
            <a:gdLst>
              <a:gd name="T0" fmla="*/ 0 w 5"/>
              <a:gd name="T1" fmla="*/ 0 h 26"/>
              <a:gd name="T2" fmla="*/ 0 w 5"/>
              <a:gd name="T3" fmla="*/ 2147483647 h 26"/>
              <a:gd name="T4" fmla="*/ 2147483647 w 5"/>
              <a:gd name="T5" fmla="*/ 2147483647 h 26"/>
              <a:gd name="T6" fmla="*/ 0 60000 65536"/>
              <a:gd name="T7" fmla="*/ 0 60000 65536"/>
              <a:gd name="T8" fmla="*/ 0 60000 65536"/>
              <a:gd name="T9" fmla="*/ 0 w 5"/>
              <a:gd name="T10" fmla="*/ 0 h 26"/>
              <a:gd name="T11" fmla="*/ 5 w 5"/>
              <a:gd name="T12" fmla="*/ 26 h 26"/>
            </a:gdLst>
            <a:ahLst/>
            <a:cxnLst>
              <a:cxn ang="T6">
                <a:pos x="T0" y="T1"/>
              </a:cxn>
              <a:cxn ang="T7">
                <a:pos x="T2" y="T3"/>
              </a:cxn>
              <a:cxn ang="T8">
                <a:pos x="T4" y="T5"/>
              </a:cxn>
            </a:cxnLst>
            <a:rect l="T9" t="T10" r="T11" b="T12"/>
            <a:pathLst>
              <a:path w="5" h="26">
                <a:moveTo>
                  <a:pt x="0" y="0"/>
                </a:moveTo>
                <a:lnTo>
                  <a:pt x="0" y="26"/>
                </a:lnTo>
                <a:lnTo>
                  <a:pt x="5" y="15"/>
                </a:lnTo>
              </a:path>
            </a:pathLst>
          </a:custGeom>
          <a:noFill/>
          <a:ln w="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8923" name="Line 316">
            <a:extLst>
              <a:ext uri="{FF2B5EF4-FFF2-40B4-BE49-F238E27FC236}">
                <a16:creationId xmlns:a16="http://schemas.microsoft.com/office/drawing/2014/main" id="{61D46CA1-5898-9E4F-AB8D-AA604479CE58}"/>
              </a:ext>
            </a:extLst>
          </p:cNvPr>
          <p:cNvSpPr>
            <a:spLocks noChangeShapeType="1"/>
          </p:cNvSpPr>
          <p:nvPr/>
        </p:nvSpPr>
        <p:spPr bwMode="auto">
          <a:xfrm flipH="1" flipV="1">
            <a:off x="1957388" y="3208338"/>
            <a:ext cx="47625" cy="11747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24" name="Rectangle 317">
            <a:extLst>
              <a:ext uri="{FF2B5EF4-FFF2-40B4-BE49-F238E27FC236}">
                <a16:creationId xmlns:a16="http://schemas.microsoft.com/office/drawing/2014/main" id="{34E52152-5C56-3241-907A-8FD6578A39D8}"/>
              </a:ext>
            </a:extLst>
          </p:cNvPr>
          <p:cNvSpPr>
            <a:spLocks noChangeArrowheads="1"/>
          </p:cNvSpPr>
          <p:nvPr/>
        </p:nvSpPr>
        <p:spPr bwMode="auto">
          <a:xfrm>
            <a:off x="1295400" y="3048000"/>
            <a:ext cx="28257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100">
                <a:solidFill>
                  <a:schemeClr val="bg1"/>
                </a:solidFill>
                <a:latin typeface="黑体" panose="02010609060101010101" pitchFamily="49" charset="-122"/>
                <a:ea typeface="黑体" panose="02010609060101010101" pitchFamily="49" charset="-122"/>
              </a:rPr>
              <a:t>继续</a:t>
            </a:r>
            <a:endParaRPr lang="en-US" altLang="zh-CN" sz="3200" b="0">
              <a:solidFill>
                <a:schemeClr val="bg1"/>
              </a:solidFill>
              <a:latin typeface="黑体" panose="02010609060101010101" pitchFamily="49" charset="-122"/>
              <a:ea typeface="黑体" panose="02010609060101010101" pitchFamily="49" charset="-122"/>
            </a:endParaRPr>
          </a:p>
        </p:txBody>
      </p:sp>
      <p:sp>
        <p:nvSpPr>
          <p:cNvPr id="78925" name="Rectangle 318">
            <a:extLst>
              <a:ext uri="{FF2B5EF4-FFF2-40B4-BE49-F238E27FC236}">
                <a16:creationId xmlns:a16="http://schemas.microsoft.com/office/drawing/2014/main" id="{CC9575AA-94B1-1A46-B3DD-5C06A5BE6BF4}"/>
              </a:ext>
            </a:extLst>
          </p:cNvPr>
          <p:cNvSpPr>
            <a:spLocks noChangeArrowheads="1"/>
          </p:cNvSpPr>
          <p:nvPr/>
        </p:nvSpPr>
        <p:spPr bwMode="auto">
          <a:xfrm>
            <a:off x="1549400" y="4092575"/>
            <a:ext cx="911225" cy="63500"/>
          </a:xfrm>
          <a:prstGeom prst="rect">
            <a:avLst/>
          </a:prstGeom>
          <a:solidFill>
            <a:srgbClr val="008080"/>
          </a:solidFill>
          <a:ln w="0">
            <a:solidFill>
              <a:srgbClr val="008080"/>
            </a:solidFill>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78926" name="Freeform 319">
            <a:extLst>
              <a:ext uri="{FF2B5EF4-FFF2-40B4-BE49-F238E27FC236}">
                <a16:creationId xmlns:a16="http://schemas.microsoft.com/office/drawing/2014/main" id="{E9C2168D-468D-0C4E-B6C4-A08A860D9FF6}"/>
              </a:ext>
            </a:extLst>
          </p:cNvPr>
          <p:cNvSpPr>
            <a:spLocks/>
          </p:cNvSpPr>
          <p:nvPr/>
        </p:nvSpPr>
        <p:spPr bwMode="auto">
          <a:xfrm>
            <a:off x="1492250" y="3932238"/>
            <a:ext cx="436563" cy="160337"/>
          </a:xfrm>
          <a:custGeom>
            <a:avLst/>
            <a:gdLst>
              <a:gd name="T0" fmla="*/ 0 w 46"/>
              <a:gd name="T1" fmla="*/ 0 h 15"/>
              <a:gd name="T2" fmla="*/ 2147483647 w 46"/>
              <a:gd name="T3" fmla="*/ 2147483647 h 15"/>
              <a:gd name="T4" fmla="*/ 2147483647 w 46"/>
              <a:gd name="T5" fmla="*/ 2147483647 h 15"/>
              <a:gd name="T6" fmla="*/ 0 60000 65536"/>
              <a:gd name="T7" fmla="*/ 0 60000 65536"/>
              <a:gd name="T8" fmla="*/ 0 60000 65536"/>
              <a:gd name="T9" fmla="*/ 0 w 46"/>
              <a:gd name="T10" fmla="*/ 0 h 15"/>
              <a:gd name="T11" fmla="*/ 46 w 46"/>
              <a:gd name="T12" fmla="*/ 15 h 15"/>
            </a:gdLst>
            <a:ahLst/>
            <a:cxnLst>
              <a:cxn ang="T6">
                <a:pos x="T0" y="T1"/>
              </a:cxn>
              <a:cxn ang="T7">
                <a:pos x="T2" y="T3"/>
              </a:cxn>
              <a:cxn ang="T8">
                <a:pos x="T4" y="T5"/>
              </a:cxn>
            </a:cxnLst>
            <a:rect l="T9" t="T10" r="T11" b="T12"/>
            <a:pathLst>
              <a:path w="46" h="15">
                <a:moveTo>
                  <a:pt x="0" y="0"/>
                </a:moveTo>
                <a:lnTo>
                  <a:pt x="46" y="15"/>
                </a:lnTo>
                <a:lnTo>
                  <a:pt x="36" y="7"/>
                </a:lnTo>
              </a:path>
            </a:pathLst>
          </a:custGeom>
          <a:noFill/>
          <a:ln w="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8927" name="Line 320">
            <a:extLst>
              <a:ext uri="{FF2B5EF4-FFF2-40B4-BE49-F238E27FC236}">
                <a16:creationId xmlns:a16="http://schemas.microsoft.com/office/drawing/2014/main" id="{73EF86CE-7007-8B40-B776-2E3D1815C848}"/>
              </a:ext>
            </a:extLst>
          </p:cNvPr>
          <p:cNvSpPr>
            <a:spLocks noChangeShapeType="1"/>
          </p:cNvSpPr>
          <p:nvPr/>
        </p:nvSpPr>
        <p:spPr bwMode="auto">
          <a:xfrm flipH="1">
            <a:off x="1804988" y="4092575"/>
            <a:ext cx="123825" cy="952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28" name="Freeform 321">
            <a:extLst>
              <a:ext uri="{FF2B5EF4-FFF2-40B4-BE49-F238E27FC236}">
                <a16:creationId xmlns:a16="http://schemas.microsoft.com/office/drawing/2014/main" id="{85A9B250-7968-764E-A268-0F146FBB5645}"/>
              </a:ext>
            </a:extLst>
          </p:cNvPr>
          <p:cNvSpPr>
            <a:spLocks/>
          </p:cNvSpPr>
          <p:nvPr/>
        </p:nvSpPr>
        <p:spPr bwMode="auto">
          <a:xfrm>
            <a:off x="2005013" y="4156075"/>
            <a:ext cx="47625" cy="203200"/>
          </a:xfrm>
          <a:custGeom>
            <a:avLst/>
            <a:gdLst>
              <a:gd name="T0" fmla="*/ 0 w 5"/>
              <a:gd name="T1" fmla="*/ 0 h 19"/>
              <a:gd name="T2" fmla="*/ 0 w 5"/>
              <a:gd name="T3" fmla="*/ 2147483647 h 19"/>
              <a:gd name="T4" fmla="*/ 2147483647 w 5"/>
              <a:gd name="T5" fmla="*/ 2147483647 h 19"/>
              <a:gd name="T6" fmla="*/ 0 60000 65536"/>
              <a:gd name="T7" fmla="*/ 0 60000 65536"/>
              <a:gd name="T8" fmla="*/ 0 60000 65536"/>
              <a:gd name="T9" fmla="*/ 0 w 5"/>
              <a:gd name="T10" fmla="*/ 0 h 19"/>
              <a:gd name="T11" fmla="*/ 5 w 5"/>
              <a:gd name="T12" fmla="*/ 19 h 19"/>
            </a:gdLst>
            <a:ahLst/>
            <a:cxnLst>
              <a:cxn ang="T6">
                <a:pos x="T0" y="T1"/>
              </a:cxn>
              <a:cxn ang="T7">
                <a:pos x="T2" y="T3"/>
              </a:cxn>
              <a:cxn ang="T8">
                <a:pos x="T4" y="T5"/>
              </a:cxn>
            </a:cxnLst>
            <a:rect l="T9" t="T10" r="T11" b="T12"/>
            <a:pathLst>
              <a:path w="5" h="19">
                <a:moveTo>
                  <a:pt x="0" y="0"/>
                </a:moveTo>
                <a:lnTo>
                  <a:pt x="0" y="19"/>
                </a:lnTo>
                <a:lnTo>
                  <a:pt x="5" y="8"/>
                </a:lnTo>
              </a:path>
            </a:pathLst>
          </a:custGeom>
          <a:noFill/>
          <a:ln w="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8929" name="Line 322">
            <a:extLst>
              <a:ext uri="{FF2B5EF4-FFF2-40B4-BE49-F238E27FC236}">
                <a16:creationId xmlns:a16="http://schemas.microsoft.com/office/drawing/2014/main" id="{82844BC8-D818-724E-8483-82C104437E70}"/>
              </a:ext>
            </a:extLst>
          </p:cNvPr>
          <p:cNvSpPr>
            <a:spLocks noChangeShapeType="1"/>
          </p:cNvSpPr>
          <p:nvPr/>
        </p:nvSpPr>
        <p:spPr bwMode="auto">
          <a:xfrm flipH="1" flipV="1">
            <a:off x="1957388" y="4241800"/>
            <a:ext cx="47625" cy="11747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30" name="Freeform 323">
            <a:extLst>
              <a:ext uri="{FF2B5EF4-FFF2-40B4-BE49-F238E27FC236}">
                <a16:creationId xmlns:a16="http://schemas.microsoft.com/office/drawing/2014/main" id="{6CC8ABA6-1518-C949-9907-92331601498A}"/>
              </a:ext>
            </a:extLst>
          </p:cNvPr>
          <p:cNvSpPr>
            <a:spLocks/>
          </p:cNvSpPr>
          <p:nvPr/>
        </p:nvSpPr>
        <p:spPr bwMode="auto">
          <a:xfrm>
            <a:off x="2071688" y="3952875"/>
            <a:ext cx="407987" cy="149225"/>
          </a:xfrm>
          <a:custGeom>
            <a:avLst/>
            <a:gdLst>
              <a:gd name="T0" fmla="*/ 2147483647 w 43"/>
              <a:gd name="T1" fmla="*/ 0 h 14"/>
              <a:gd name="T2" fmla="*/ 0 w 43"/>
              <a:gd name="T3" fmla="*/ 2147483647 h 14"/>
              <a:gd name="T4" fmla="*/ 2147483647 w 43"/>
              <a:gd name="T5" fmla="*/ 2147483647 h 14"/>
              <a:gd name="T6" fmla="*/ 0 60000 65536"/>
              <a:gd name="T7" fmla="*/ 0 60000 65536"/>
              <a:gd name="T8" fmla="*/ 0 60000 65536"/>
              <a:gd name="T9" fmla="*/ 0 w 43"/>
              <a:gd name="T10" fmla="*/ 0 h 14"/>
              <a:gd name="T11" fmla="*/ 43 w 43"/>
              <a:gd name="T12" fmla="*/ 14 h 14"/>
            </a:gdLst>
            <a:ahLst/>
            <a:cxnLst>
              <a:cxn ang="T6">
                <a:pos x="T0" y="T1"/>
              </a:cxn>
              <a:cxn ang="T7">
                <a:pos x="T2" y="T3"/>
              </a:cxn>
              <a:cxn ang="T8">
                <a:pos x="T4" y="T5"/>
              </a:cxn>
            </a:cxnLst>
            <a:rect l="T9" t="T10" r="T11" b="T12"/>
            <a:pathLst>
              <a:path w="43" h="14">
                <a:moveTo>
                  <a:pt x="43" y="0"/>
                </a:moveTo>
                <a:lnTo>
                  <a:pt x="0" y="13"/>
                </a:lnTo>
                <a:lnTo>
                  <a:pt x="12" y="14"/>
                </a:lnTo>
              </a:path>
            </a:pathLst>
          </a:custGeom>
          <a:noFill/>
          <a:ln w="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8931" name="Line 324">
            <a:extLst>
              <a:ext uri="{FF2B5EF4-FFF2-40B4-BE49-F238E27FC236}">
                <a16:creationId xmlns:a16="http://schemas.microsoft.com/office/drawing/2014/main" id="{D2242D5C-D71D-654C-A3E4-9D57FB5B96E4}"/>
              </a:ext>
            </a:extLst>
          </p:cNvPr>
          <p:cNvSpPr>
            <a:spLocks noChangeShapeType="1"/>
          </p:cNvSpPr>
          <p:nvPr/>
        </p:nvSpPr>
        <p:spPr bwMode="auto">
          <a:xfrm flipV="1">
            <a:off x="2071688" y="4006850"/>
            <a:ext cx="95250" cy="8572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32" name="Line 238">
            <a:extLst>
              <a:ext uri="{FF2B5EF4-FFF2-40B4-BE49-F238E27FC236}">
                <a16:creationId xmlns:a16="http://schemas.microsoft.com/office/drawing/2014/main" id="{A48EC8FC-2E80-6046-82D3-97E2DE08B306}"/>
              </a:ext>
            </a:extLst>
          </p:cNvPr>
          <p:cNvSpPr>
            <a:spLocks noChangeShapeType="1"/>
          </p:cNvSpPr>
          <p:nvPr/>
        </p:nvSpPr>
        <p:spPr bwMode="auto">
          <a:xfrm flipH="1">
            <a:off x="2306638" y="1981200"/>
            <a:ext cx="1655762" cy="1336675"/>
          </a:xfrm>
          <a:prstGeom prst="line">
            <a:avLst/>
          </a:prstGeom>
          <a:noFill/>
          <a:ln w="38100">
            <a:solidFill>
              <a:srgbClr val="008080"/>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sp>
        <p:nvSpPr>
          <p:cNvPr id="78933" name="Text Box 204">
            <a:extLst>
              <a:ext uri="{FF2B5EF4-FFF2-40B4-BE49-F238E27FC236}">
                <a16:creationId xmlns:a16="http://schemas.microsoft.com/office/drawing/2014/main" id="{8801E691-A594-F440-9550-A5CBB39324CE}"/>
              </a:ext>
            </a:extLst>
          </p:cNvPr>
          <p:cNvSpPr txBox="1">
            <a:spLocks noChangeArrowheads="1"/>
          </p:cNvSpPr>
          <p:nvPr/>
        </p:nvSpPr>
        <p:spPr bwMode="ltGray">
          <a:xfrm>
            <a:off x="3886200" y="1143000"/>
            <a:ext cx="1981200" cy="971550"/>
          </a:xfrm>
          <a:prstGeom prst="rect">
            <a:avLst/>
          </a:prstGeom>
          <a:solidFill>
            <a:srgbClr val="00808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8080"/>
            </a:extrusionClr>
            <a:contourClr>
              <a:srgbClr val="008080"/>
            </a:contourClr>
          </a:sp3d>
        </p:spPr>
        <p:txBody>
          <a:bodyPr lIns="107950" tIns="53975" rIns="107950" bIns="53975">
            <a:spAutoFit/>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spcBef>
                <a:spcPct val="50000"/>
              </a:spcBef>
              <a:buFontTx/>
              <a:buChar char="•"/>
            </a:pPr>
            <a:r>
              <a:rPr lang="zh-CN" altLang="en-US" sz="1600" b="0">
                <a:solidFill>
                  <a:schemeClr val="bg1"/>
                </a:solidFill>
                <a:latin typeface="黑体" panose="02010609060101010101" pitchFamily="49" charset="-122"/>
                <a:ea typeface="黑体" panose="02010609060101010101" pitchFamily="49" charset="-122"/>
              </a:rPr>
              <a:t>考虑风险</a:t>
            </a:r>
            <a:endParaRPr lang="en-US" altLang="zh-CN" sz="1600" b="0">
              <a:solidFill>
                <a:schemeClr val="bg1"/>
              </a:solidFill>
              <a:latin typeface="黑体" panose="02010609060101010101" pitchFamily="49" charset="-122"/>
              <a:ea typeface="黑体" panose="02010609060101010101" pitchFamily="49" charset="-122"/>
            </a:endParaRPr>
          </a:p>
          <a:p>
            <a:pPr eaLnBrk="1" hangingPunct="1">
              <a:spcBef>
                <a:spcPct val="50000"/>
              </a:spcBef>
              <a:buFontTx/>
              <a:buChar char="•"/>
            </a:pPr>
            <a:r>
              <a:rPr lang="zh-CN" altLang="en-US" sz="1600" b="0">
                <a:solidFill>
                  <a:schemeClr val="bg1"/>
                </a:solidFill>
                <a:latin typeface="黑体" panose="02010609060101010101" pitchFamily="49" charset="-122"/>
                <a:ea typeface="黑体" panose="02010609060101010101" pitchFamily="49" charset="-122"/>
              </a:rPr>
              <a:t>添加变更控制批准的变更</a:t>
            </a:r>
            <a:endParaRPr lang="en-US" altLang="zh-CN" sz="1600" b="0">
              <a:solidFill>
                <a:schemeClr val="bg1"/>
              </a:solidFill>
              <a:latin typeface="黑体" panose="02010609060101010101" pitchFamily="49" charset="-122"/>
              <a:ea typeface="黑体" panose="02010609060101010101" pitchFamily="49" charset="-122"/>
            </a:endParaRPr>
          </a:p>
        </p:txBody>
      </p:sp>
      <p:sp>
        <p:nvSpPr>
          <p:cNvPr id="78934" name="AutoShape 333">
            <a:extLst>
              <a:ext uri="{FF2B5EF4-FFF2-40B4-BE49-F238E27FC236}">
                <a16:creationId xmlns:a16="http://schemas.microsoft.com/office/drawing/2014/main" id="{FD9F4F37-7DD5-914F-ADAC-EE9B9A1CF794}"/>
              </a:ext>
            </a:extLst>
          </p:cNvPr>
          <p:cNvSpPr>
            <a:spLocks noChangeArrowheads="1"/>
          </p:cNvSpPr>
          <p:nvPr/>
        </p:nvSpPr>
        <p:spPr bwMode="invGray">
          <a:xfrm>
            <a:off x="6934200" y="3648075"/>
            <a:ext cx="1676400" cy="1981200"/>
          </a:xfrm>
          <a:prstGeom prst="curvedUpArrow">
            <a:avLst>
              <a:gd name="adj1" fmla="val 20000"/>
              <a:gd name="adj2" fmla="val 40000"/>
              <a:gd name="adj3" fmla="val 39394"/>
            </a:avLst>
          </a:prstGeom>
          <a:gradFill rotWithShape="1">
            <a:gsLst>
              <a:gs pos="0">
                <a:srgbClr val="008080"/>
              </a:gs>
              <a:gs pos="100000">
                <a:srgbClr val="003B3B"/>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8935" name="AutoShape 334">
            <a:extLst>
              <a:ext uri="{FF2B5EF4-FFF2-40B4-BE49-F238E27FC236}">
                <a16:creationId xmlns:a16="http://schemas.microsoft.com/office/drawing/2014/main" id="{C48BB222-81F2-A443-9B8A-718C40931A27}"/>
              </a:ext>
            </a:extLst>
          </p:cNvPr>
          <p:cNvSpPr>
            <a:spLocks noChangeArrowheads="1"/>
          </p:cNvSpPr>
          <p:nvPr/>
        </p:nvSpPr>
        <p:spPr bwMode="invGray">
          <a:xfrm flipH="1" flipV="1">
            <a:off x="6781800" y="1590675"/>
            <a:ext cx="1676400" cy="1981200"/>
          </a:xfrm>
          <a:prstGeom prst="curvedUpArrow">
            <a:avLst>
              <a:gd name="adj1" fmla="val 20000"/>
              <a:gd name="adj2" fmla="val 40000"/>
              <a:gd name="adj3" fmla="val 39394"/>
            </a:avLst>
          </a:prstGeom>
          <a:gradFill rotWithShape="1">
            <a:gsLst>
              <a:gs pos="0">
                <a:srgbClr val="008080"/>
              </a:gs>
              <a:gs pos="100000">
                <a:srgbClr val="003B3B"/>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78936" name="Text Box 101">
            <a:extLst>
              <a:ext uri="{FF2B5EF4-FFF2-40B4-BE49-F238E27FC236}">
                <a16:creationId xmlns:a16="http://schemas.microsoft.com/office/drawing/2014/main" id="{4ED2A8CB-FC10-3340-9A96-6F38EB1B7839}"/>
              </a:ext>
            </a:extLst>
          </p:cNvPr>
          <p:cNvSpPr txBox="1">
            <a:spLocks noChangeArrowheads="1"/>
          </p:cNvSpPr>
          <p:nvPr/>
        </p:nvSpPr>
        <p:spPr bwMode="ltGray">
          <a:xfrm>
            <a:off x="6824663" y="1220788"/>
            <a:ext cx="1600200" cy="323850"/>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lIns="107950" tIns="53975" rIns="107950" bIns="53975">
            <a:spAutoFit/>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sz="1400" b="0">
                <a:solidFill>
                  <a:schemeClr val="bg1"/>
                </a:solidFill>
                <a:latin typeface="Arial" panose="020B0604020202020204" pitchFamily="34" charset="0"/>
              </a:rPr>
              <a:t>工件：迭代评估</a:t>
            </a:r>
            <a:endParaRPr lang="en-US" altLang="zh-CN" sz="1400" b="0">
              <a:solidFill>
                <a:schemeClr val="bg1"/>
              </a:solidFill>
              <a:latin typeface="Arial" panose="020B0604020202020204" pitchFamily="34" charset="0"/>
            </a:endParaRPr>
          </a:p>
        </p:txBody>
      </p:sp>
      <p:sp>
        <p:nvSpPr>
          <p:cNvPr id="78937" name="Text Box 102">
            <a:extLst>
              <a:ext uri="{FF2B5EF4-FFF2-40B4-BE49-F238E27FC236}">
                <a16:creationId xmlns:a16="http://schemas.microsoft.com/office/drawing/2014/main" id="{A30AC5FF-360F-3E4C-8A4A-35BB25501565}"/>
              </a:ext>
            </a:extLst>
          </p:cNvPr>
          <p:cNvSpPr txBox="1">
            <a:spLocks noChangeArrowheads="1"/>
          </p:cNvSpPr>
          <p:nvPr/>
        </p:nvSpPr>
        <p:spPr bwMode="ltGray">
          <a:xfrm>
            <a:off x="6934200" y="5867400"/>
            <a:ext cx="1524000" cy="323850"/>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lIns="107950" tIns="53975" rIns="107950" bIns="53975">
            <a:spAutoFit/>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sz="1400" b="0">
                <a:solidFill>
                  <a:schemeClr val="tx1"/>
                </a:solidFill>
                <a:latin typeface="Arial" panose="020B0604020202020204" pitchFamily="34" charset="0"/>
              </a:rPr>
              <a:t>工件：迭代计划</a:t>
            </a:r>
            <a:endParaRPr lang="en-US" altLang="zh-CN" sz="1400" b="0">
              <a:solidFill>
                <a:schemeClr val="tx1"/>
              </a:solidFill>
              <a:latin typeface="Arial" panose="020B0604020202020204" pitchFamily="34" charset="0"/>
            </a:endParaRPr>
          </a:p>
        </p:txBody>
      </p:sp>
      <p:sp>
        <p:nvSpPr>
          <p:cNvPr id="78938" name="Text Box 115">
            <a:extLst>
              <a:ext uri="{FF2B5EF4-FFF2-40B4-BE49-F238E27FC236}">
                <a16:creationId xmlns:a16="http://schemas.microsoft.com/office/drawing/2014/main" id="{6CD57D7E-7F6F-1E43-A362-0E1BABDF6011}"/>
              </a:ext>
            </a:extLst>
          </p:cNvPr>
          <p:cNvSpPr txBox="1">
            <a:spLocks noChangeArrowheads="1"/>
          </p:cNvSpPr>
          <p:nvPr/>
        </p:nvSpPr>
        <p:spPr bwMode="auto">
          <a:xfrm>
            <a:off x="6781800" y="2438400"/>
            <a:ext cx="1905000" cy="241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sz="2000">
                <a:solidFill>
                  <a:schemeClr val="tx1"/>
                </a:solidFill>
                <a:latin typeface="Arial" panose="020B0604020202020204" pitchFamily="34" charset="0"/>
              </a:rPr>
              <a:t>减少风险</a:t>
            </a:r>
            <a:br>
              <a:rPr lang="en-US" altLang="zh-CN" sz="2000">
                <a:solidFill>
                  <a:schemeClr val="tx1"/>
                </a:solidFill>
                <a:latin typeface="Arial" panose="020B0604020202020204" pitchFamily="34" charset="0"/>
              </a:rPr>
            </a:br>
            <a:endParaRPr lang="en-US" altLang="zh-CN" sz="2000">
              <a:solidFill>
                <a:schemeClr val="tx1"/>
              </a:solidFill>
              <a:latin typeface="Arial" panose="020B0604020202020204" pitchFamily="34" charset="0"/>
            </a:endParaRPr>
          </a:p>
          <a:p>
            <a:pPr eaLnBrk="1" hangingPunct="1">
              <a:spcBef>
                <a:spcPct val="50000"/>
              </a:spcBef>
            </a:pPr>
            <a:r>
              <a:rPr lang="zh-CN" altLang="en-US" sz="2000">
                <a:solidFill>
                  <a:schemeClr val="tx1"/>
                </a:solidFill>
                <a:latin typeface="Arial" panose="020B0604020202020204" pitchFamily="34" charset="0"/>
              </a:rPr>
              <a:t>接收</a:t>
            </a:r>
            <a:endParaRPr lang="en-US" altLang="zh-CN" sz="2000">
              <a:solidFill>
                <a:schemeClr val="tx1"/>
              </a:solidFill>
              <a:latin typeface="Arial" panose="020B0604020202020204" pitchFamily="34" charset="0"/>
            </a:endParaRPr>
          </a:p>
          <a:p>
            <a:pPr eaLnBrk="1" hangingPunct="1">
              <a:spcBef>
                <a:spcPct val="50000"/>
              </a:spcBef>
            </a:pPr>
            <a:r>
              <a:rPr lang="zh-CN" altLang="en-US" sz="2000">
                <a:solidFill>
                  <a:schemeClr val="tx1"/>
                </a:solidFill>
                <a:latin typeface="Arial" panose="020B0604020202020204" pitchFamily="34" charset="0"/>
              </a:rPr>
              <a:t>改变</a:t>
            </a:r>
            <a:br>
              <a:rPr lang="en-US" altLang="zh-CN" sz="2000">
                <a:solidFill>
                  <a:schemeClr val="tx1"/>
                </a:solidFill>
                <a:latin typeface="Arial" panose="020B0604020202020204" pitchFamily="34" charset="0"/>
              </a:rPr>
            </a:br>
            <a:endParaRPr lang="en-US" altLang="zh-CN" sz="2000">
              <a:solidFill>
                <a:schemeClr val="tx1"/>
              </a:solidFill>
              <a:latin typeface="Arial" panose="020B0604020202020204" pitchFamily="34" charset="0"/>
            </a:endParaRPr>
          </a:p>
          <a:p>
            <a:pPr eaLnBrk="1" hangingPunct="1">
              <a:spcBef>
                <a:spcPct val="50000"/>
              </a:spcBef>
            </a:pPr>
            <a:r>
              <a:rPr lang="zh-CN" altLang="en-US" sz="2000">
                <a:solidFill>
                  <a:schemeClr val="tx1"/>
                </a:solidFill>
                <a:latin typeface="Arial" panose="020B0604020202020204" pitchFamily="34" charset="0"/>
              </a:rPr>
              <a:t>控制项目</a:t>
            </a:r>
            <a:endParaRPr lang="en-US" altLang="zh-CN" sz="2000">
              <a:solidFill>
                <a:schemeClr val="tx1"/>
              </a:solidFill>
              <a:latin typeface="Arial" panose="020B0604020202020204" pitchFamily="34" charset="0"/>
            </a:endParaRP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9228457D-55F4-384A-B863-9DA0959B1090}"/>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6.</a:t>
            </a:r>
            <a:r>
              <a:rPr lang="zh-CN" altLang="en-US">
                <a:ea typeface="宋体" panose="02010600030101010101" pitchFamily="2" charset="-122"/>
              </a:rPr>
              <a:t>迭代</a:t>
            </a:r>
            <a:r>
              <a:rPr lang="en-US" altLang="zh-CN">
                <a:ea typeface="宋体" panose="02010600030101010101" pitchFamily="2" charset="-122"/>
              </a:rPr>
              <a:t>——</a:t>
            </a:r>
            <a:r>
              <a:rPr lang="zh-CN" altLang="en-US">
                <a:ea typeface="宋体" panose="02010600030101010101" pitchFamily="2" charset="-122"/>
              </a:rPr>
              <a:t>驱动迭代开发的概念</a:t>
            </a:r>
            <a:endParaRPr lang="en-US" altLang="zh-CN">
              <a:ea typeface="宋体" panose="02010600030101010101" pitchFamily="2" charset="-122"/>
            </a:endParaRPr>
          </a:p>
        </p:txBody>
      </p:sp>
      <p:sp>
        <p:nvSpPr>
          <p:cNvPr id="79875" name="Rectangle 3">
            <a:extLst>
              <a:ext uri="{FF2B5EF4-FFF2-40B4-BE49-F238E27FC236}">
                <a16:creationId xmlns:a16="http://schemas.microsoft.com/office/drawing/2014/main" id="{EE4EE2F6-E659-9D42-B35E-FCAE9564B131}"/>
              </a:ext>
            </a:extLst>
          </p:cNvPr>
          <p:cNvSpPr>
            <a:spLocks noGrp="1" noChangeArrowheads="1"/>
          </p:cNvSpPr>
          <p:nvPr>
            <p:ph type="body" idx="1"/>
          </p:nvPr>
        </p:nvSpPr>
        <p:spPr bwMode="auto">
          <a:xfrm>
            <a:off x="228600" y="1268413"/>
            <a:ext cx="8782050" cy="5410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eaLnBrk="1" hangingPunct="1">
              <a:lnSpc>
                <a:spcPct val="85000"/>
              </a:lnSpc>
              <a:buFont typeface="Wingdings" pitchFamily="2" charset="2"/>
              <a:buNone/>
            </a:pPr>
            <a:r>
              <a:rPr lang="zh-CN" altLang="en-US" sz="2400"/>
              <a:t>影响迭代开发的一些重要概念：</a:t>
            </a:r>
            <a:endParaRPr lang="en-US" altLang="zh-CN" sz="2400"/>
          </a:p>
          <a:p>
            <a:pPr lvl="1" eaLnBrk="1" hangingPunct="1">
              <a:lnSpc>
                <a:spcPct val="115000"/>
              </a:lnSpc>
              <a:buFont typeface="Wingdings" pitchFamily="2" charset="2"/>
              <a:buChar char="Ø"/>
            </a:pPr>
            <a:r>
              <a:rPr lang="zh-CN" altLang="en-US" sz="2400"/>
              <a:t>早期降低风险</a:t>
            </a:r>
            <a:endParaRPr lang="en-US" altLang="zh-CN" sz="2400"/>
          </a:p>
          <a:p>
            <a:pPr lvl="1" eaLnBrk="1" hangingPunct="1">
              <a:lnSpc>
                <a:spcPct val="115000"/>
              </a:lnSpc>
              <a:buFont typeface="Wingdings" pitchFamily="2" charset="2"/>
              <a:buChar char="Ø"/>
            </a:pPr>
            <a:endParaRPr lang="en-US" altLang="zh-CN" sz="2400"/>
          </a:p>
          <a:p>
            <a:pPr lvl="1" eaLnBrk="1" hangingPunct="1">
              <a:lnSpc>
                <a:spcPct val="115000"/>
              </a:lnSpc>
              <a:buFont typeface="Wingdings" pitchFamily="2" charset="2"/>
              <a:buChar char="Ø"/>
            </a:pPr>
            <a:r>
              <a:rPr lang="zh-CN" altLang="en-US" sz="2400"/>
              <a:t>早期的架构基线</a:t>
            </a:r>
            <a:endParaRPr lang="en-US" altLang="zh-CN" sz="2400"/>
          </a:p>
          <a:p>
            <a:pPr lvl="1" eaLnBrk="1" hangingPunct="1">
              <a:lnSpc>
                <a:spcPct val="115000"/>
              </a:lnSpc>
              <a:buFont typeface="Wingdings" pitchFamily="2" charset="2"/>
              <a:buChar char="Ø"/>
            </a:pPr>
            <a:endParaRPr lang="en-US" altLang="zh-CN" sz="2400"/>
          </a:p>
          <a:p>
            <a:pPr lvl="1" eaLnBrk="1" hangingPunct="1">
              <a:lnSpc>
                <a:spcPct val="115000"/>
              </a:lnSpc>
              <a:buFont typeface="Wingdings" pitchFamily="2" charset="2"/>
              <a:buChar char="Ø"/>
            </a:pPr>
            <a:r>
              <a:rPr lang="zh-CN" altLang="en-US" sz="2400"/>
              <a:t>项目干系人确定范围</a:t>
            </a:r>
            <a:endParaRPr lang="en-US" altLang="zh-CN" sz="2400"/>
          </a:p>
          <a:p>
            <a:pPr lvl="1" eaLnBrk="1" hangingPunct="1">
              <a:lnSpc>
                <a:spcPct val="115000"/>
              </a:lnSpc>
              <a:buFont typeface="Wingdings" pitchFamily="2" charset="2"/>
              <a:buChar char="Ø"/>
            </a:pPr>
            <a:endParaRPr lang="en-US" altLang="zh-CN" sz="2400"/>
          </a:p>
          <a:p>
            <a:pPr lvl="1" eaLnBrk="1" hangingPunct="1">
              <a:lnSpc>
                <a:spcPct val="115000"/>
              </a:lnSpc>
              <a:buFont typeface="Wingdings" pitchFamily="2" charset="2"/>
              <a:buChar char="Ø"/>
            </a:pPr>
            <a:r>
              <a:rPr lang="zh-CN" altLang="en-US" sz="2400"/>
              <a:t>目标度量的使用</a:t>
            </a:r>
            <a:endParaRPr lang="en-US" altLang="zh-CN" sz="2400"/>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4">
            <a:extLst>
              <a:ext uri="{FF2B5EF4-FFF2-40B4-BE49-F238E27FC236}">
                <a16:creationId xmlns:a16="http://schemas.microsoft.com/office/drawing/2014/main" id="{090D8387-C749-CF4B-B001-8F9EC93C5872}"/>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zh-CN" altLang="en-US"/>
              <a:t>三、迭代开发</a:t>
            </a:r>
          </a:p>
        </p:txBody>
      </p:sp>
      <p:sp>
        <p:nvSpPr>
          <p:cNvPr id="80899" name="AutoShape 6">
            <a:extLst>
              <a:ext uri="{FF2B5EF4-FFF2-40B4-BE49-F238E27FC236}">
                <a16:creationId xmlns:a16="http://schemas.microsoft.com/office/drawing/2014/main" id="{D2B73FF7-69FB-A945-8CC3-37BC5667C9B3}"/>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
        <p:nvSpPr>
          <p:cNvPr id="2" name="TextBox 1">
            <a:extLst>
              <a:ext uri="{FF2B5EF4-FFF2-40B4-BE49-F238E27FC236}">
                <a16:creationId xmlns:a16="http://schemas.microsoft.com/office/drawing/2014/main" id="{EC8E434F-501F-1341-AD3C-C0F8463BCEDE}"/>
              </a:ext>
            </a:extLst>
          </p:cNvPr>
          <p:cNvSpPr txBox="1"/>
          <p:nvPr/>
        </p:nvSpPr>
        <p:spPr>
          <a:xfrm>
            <a:off x="2411413" y="1355725"/>
            <a:ext cx="5473700" cy="4986338"/>
          </a:xfrm>
          <a:prstGeom prst="rect">
            <a:avLst/>
          </a:prstGeom>
          <a:noFill/>
        </p:spPr>
        <p:txBody>
          <a:bodyPr>
            <a:spAutoFit/>
          </a:bodyPr>
          <a:lstStyle>
            <a:lvl1pPr marL="457200" indent="-4572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5000"/>
              </a:lnSpc>
              <a:buFont typeface="Gulim" panose="020B0600000101010101" pitchFamily="34" charset="-127"/>
              <a:buAutoNum type="arabicPeriod"/>
            </a:pPr>
            <a:r>
              <a:rPr lang="en-US" altLang="zh-CN" sz="2400">
                <a:solidFill>
                  <a:schemeClr val="tx1"/>
                </a:solidFill>
              </a:rPr>
              <a:t>RUP</a:t>
            </a:r>
            <a:r>
              <a:rPr lang="zh-CN" altLang="en-US" sz="2400">
                <a:solidFill>
                  <a:schemeClr val="tx1"/>
                </a:solidFill>
              </a:rPr>
              <a:t>时间线及主要里程碑</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先启阶段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精化阶段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构造阶段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移交阶段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迭代的内容</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定义风险</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可执行架构</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客观度量的使用</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七个核心指标</a:t>
            </a:r>
            <a:endParaRPr lang="en-US" altLang="zh-CN" sz="2400">
              <a:solidFill>
                <a:schemeClr val="tx1"/>
              </a:solidFill>
            </a:endParaRPr>
          </a:p>
          <a:p>
            <a:pPr eaLnBrk="1" hangingPunct="1"/>
            <a:endParaRPr lang="zh-CN" altLang="en-US"/>
          </a:p>
        </p:txBody>
      </p:sp>
      <p:sp>
        <p:nvSpPr>
          <p:cNvPr id="3" name="右箭头 2">
            <a:extLst>
              <a:ext uri="{FF2B5EF4-FFF2-40B4-BE49-F238E27FC236}">
                <a16:creationId xmlns:a16="http://schemas.microsoft.com/office/drawing/2014/main" id="{970B7C4D-6EFB-8446-80DB-7638431A1538}"/>
              </a:ext>
            </a:extLst>
          </p:cNvPr>
          <p:cNvSpPr/>
          <p:nvPr/>
        </p:nvSpPr>
        <p:spPr bwMode="auto">
          <a:xfrm>
            <a:off x="1547813" y="4149725"/>
            <a:ext cx="503237" cy="431800"/>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Tree>
  </p:cSld>
  <p:clrMapOvr>
    <a:masterClrMapping/>
  </p:clrMapOvr>
  <p:transition>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Line 2">
            <a:extLst>
              <a:ext uri="{FF2B5EF4-FFF2-40B4-BE49-F238E27FC236}">
                <a16:creationId xmlns:a16="http://schemas.microsoft.com/office/drawing/2014/main" id="{4CC47234-F1AC-2E4D-80F9-BBECE6D60CF7}"/>
              </a:ext>
            </a:extLst>
          </p:cNvPr>
          <p:cNvSpPr>
            <a:spLocks noChangeShapeType="1"/>
          </p:cNvSpPr>
          <p:nvPr/>
        </p:nvSpPr>
        <p:spPr bwMode="auto">
          <a:xfrm>
            <a:off x="7696200" y="2133600"/>
            <a:ext cx="0" cy="838200"/>
          </a:xfrm>
          <a:prstGeom prst="line">
            <a:avLst/>
          </a:prstGeom>
          <a:noFill/>
          <a:ln w="57150">
            <a:solidFill>
              <a:schemeClr val="hlink"/>
            </a:solidFill>
            <a:round/>
            <a:headEnd/>
            <a:tailEnd type="triangle" w="med" len="med"/>
          </a:ln>
          <a:extLst>
            <a:ext uri="{909E8E84-426E-40DD-AFC4-6F175D3DCCD1}">
              <a14:hiddenFill xmlns:a14="http://schemas.microsoft.com/office/drawing/2010/main">
                <a:noFill/>
              </a14:hiddenFill>
            </a:ext>
          </a:extLst>
        </p:spPr>
        <p:txBody>
          <a:bodyPr lIns="92301" tIns="46150" rIns="92301" bIns="46150"/>
          <a:lstStyle/>
          <a:p>
            <a:endParaRPr lang="zh-CN" altLang="en-US"/>
          </a:p>
        </p:txBody>
      </p:sp>
      <p:sp>
        <p:nvSpPr>
          <p:cNvPr id="1030" name="Rectangle 3">
            <a:extLst>
              <a:ext uri="{FF2B5EF4-FFF2-40B4-BE49-F238E27FC236}">
                <a16:creationId xmlns:a16="http://schemas.microsoft.com/office/drawing/2014/main" id="{47AB5022-575E-5049-A602-CC7E10121786}"/>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RUP</a:t>
            </a:r>
            <a:r>
              <a:rPr lang="zh-CN" altLang="en-US">
                <a:ea typeface="宋体" panose="02010600030101010101" pitchFamily="2" charset="-122"/>
              </a:rPr>
              <a:t>的历史</a:t>
            </a:r>
            <a:endParaRPr lang="en-US" altLang="zh-CN">
              <a:ea typeface="宋体" panose="02010600030101010101" pitchFamily="2" charset="-122"/>
            </a:endParaRPr>
          </a:p>
        </p:txBody>
      </p:sp>
      <p:graphicFrame>
        <p:nvGraphicFramePr>
          <p:cNvPr id="1026" name="Object 4">
            <a:extLst>
              <a:ext uri="{FF2B5EF4-FFF2-40B4-BE49-F238E27FC236}">
                <a16:creationId xmlns:a16="http://schemas.microsoft.com/office/drawing/2014/main" id="{678FA095-002D-3047-93B7-FB97E5FD58AA}"/>
              </a:ext>
            </a:extLst>
          </p:cNvPr>
          <p:cNvGraphicFramePr>
            <a:graphicFrameLocks noGrp="1" noChangeAspect="1"/>
          </p:cNvGraphicFramePr>
          <p:nvPr>
            <p:ph sz="half" idx="1"/>
          </p:nvPr>
        </p:nvGraphicFramePr>
        <p:xfrm>
          <a:off x="679450" y="2819400"/>
          <a:ext cx="8464550" cy="1501775"/>
        </p:xfrm>
        <a:graphic>
          <a:graphicData uri="http://schemas.openxmlformats.org/presentationml/2006/ole">
            <mc:AlternateContent xmlns:mc="http://schemas.openxmlformats.org/markup-compatibility/2006">
              <mc:Choice xmlns:v="urn:schemas-microsoft-com:vml" Requires="v">
                <p:oleObj spid="_x0000_s1205" name="Drawing" r:id="rId4" imgW="53975000" imgH="21336000" progId="FLW3Drawing">
                  <p:embed/>
                </p:oleObj>
              </mc:Choice>
              <mc:Fallback>
                <p:oleObj name="Drawing" r:id="rId4" imgW="53975000" imgH="21336000" progId="FLW3Drawing">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invGray">
                      <a:xfrm>
                        <a:off x="679450" y="2819400"/>
                        <a:ext cx="8464550" cy="150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1" name="Rectangle 5">
            <a:extLst>
              <a:ext uri="{FF2B5EF4-FFF2-40B4-BE49-F238E27FC236}">
                <a16:creationId xmlns:a16="http://schemas.microsoft.com/office/drawing/2014/main" id="{05BA82D5-D98B-9649-AF07-8894A63370A6}"/>
              </a:ext>
            </a:extLst>
          </p:cNvPr>
          <p:cNvSpPr>
            <a:spLocks noChangeArrowheads="1"/>
          </p:cNvSpPr>
          <p:nvPr/>
        </p:nvSpPr>
        <p:spPr bwMode="auto">
          <a:xfrm>
            <a:off x="6858000" y="3263900"/>
            <a:ext cx="16764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1" tIns="46150" rIns="92301" bIns="4615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en-US" altLang="zh-CN" sz="3200">
                <a:solidFill>
                  <a:schemeClr val="tx1"/>
                </a:solidFill>
              </a:rPr>
              <a:t>2005</a:t>
            </a:r>
          </a:p>
        </p:txBody>
      </p:sp>
      <p:sp>
        <p:nvSpPr>
          <p:cNvPr id="1032" name="Rectangle 6">
            <a:extLst>
              <a:ext uri="{FF2B5EF4-FFF2-40B4-BE49-F238E27FC236}">
                <a16:creationId xmlns:a16="http://schemas.microsoft.com/office/drawing/2014/main" id="{E8DCDB0F-0C88-2A43-B662-23E08CE7143A}"/>
              </a:ext>
            </a:extLst>
          </p:cNvPr>
          <p:cNvSpPr>
            <a:spLocks noChangeArrowheads="1"/>
          </p:cNvSpPr>
          <p:nvPr/>
        </p:nvSpPr>
        <p:spPr bwMode="auto">
          <a:xfrm>
            <a:off x="6172200" y="3379788"/>
            <a:ext cx="838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1" tIns="46150" rIns="92301" bIns="4615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en-US" altLang="zh-CN" sz="1400">
                <a:solidFill>
                  <a:schemeClr val="tx1"/>
                </a:solidFill>
              </a:rPr>
              <a:t>2003</a:t>
            </a:r>
          </a:p>
        </p:txBody>
      </p:sp>
      <p:sp>
        <p:nvSpPr>
          <p:cNvPr id="1033" name="Rectangle 7">
            <a:extLst>
              <a:ext uri="{FF2B5EF4-FFF2-40B4-BE49-F238E27FC236}">
                <a16:creationId xmlns:a16="http://schemas.microsoft.com/office/drawing/2014/main" id="{49EC9341-F658-5D46-85C3-BE8E460D66D8}"/>
              </a:ext>
            </a:extLst>
          </p:cNvPr>
          <p:cNvSpPr>
            <a:spLocks noChangeArrowheads="1"/>
          </p:cNvSpPr>
          <p:nvPr/>
        </p:nvSpPr>
        <p:spPr bwMode="auto">
          <a:xfrm>
            <a:off x="5419725" y="3379788"/>
            <a:ext cx="838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1" tIns="46150" rIns="92301" bIns="4615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en-US" altLang="zh-CN" sz="1400">
                <a:solidFill>
                  <a:schemeClr val="tx1"/>
                </a:solidFill>
              </a:rPr>
              <a:t>2002</a:t>
            </a:r>
          </a:p>
        </p:txBody>
      </p:sp>
      <p:sp>
        <p:nvSpPr>
          <p:cNvPr id="1034" name="Rectangle 8">
            <a:extLst>
              <a:ext uri="{FF2B5EF4-FFF2-40B4-BE49-F238E27FC236}">
                <a16:creationId xmlns:a16="http://schemas.microsoft.com/office/drawing/2014/main" id="{DA9A2A47-9CCD-5143-93C8-9EAEF2B7CF2A}"/>
              </a:ext>
            </a:extLst>
          </p:cNvPr>
          <p:cNvSpPr>
            <a:spLocks noChangeArrowheads="1"/>
          </p:cNvSpPr>
          <p:nvPr/>
        </p:nvSpPr>
        <p:spPr bwMode="auto">
          <a:xfrm>
            <a:off x="4665663" y="3379788"/>
            <a:ext cx="838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1" tIns="46150" rIns="92301" bIns="4615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en-US" altLang="zh-CN" sz="1400">
                <a:solidFill>
                  <a:schemeClr val="tx1"/>
                </a:solidFill>
              </a:rPr>
              <a:t>2001</a:t>
            </a:r>
          </a:p>
        </p:txBody>
      </p:sp>
      <p:sp>
        <p:nvSpPr>
          <p:cNvPr id="1035" name="Rectangle 9">
            <a:extLst>
              <a:ext uri="{FF2B5EF4-FFF2-40B4-BE49-F238E27FC236}">
                <a16:creationId xmlns:a16="http://schemas.microsoft.com/office/drawing/2014/main" id="{B0156958-9A73-3E4D-914B-E53AA3F8250D}"/>
              </a:ext>
            </a:extLst>
          </p:cNvPr>
          <p:cNvSpPr>
            <a:spLocks noChangeArrowheads="1"/>
          </p:cNvSpPr>
          <p:nvPr/>
        </p:nvSpPr>
        <p:spPr bwMode="white">
          <a:xfrm>
            <a:off x="3913188" y="3379788"/>
            <a:ext cx="838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1" tIns="46150" rIns="92301" bIns="4615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en-US" altLang="zh-CN" sz="1400">
                <a:solidFill>
                  <a:schemeClr val="tx1"/>
                </a:solidFill>
              </a:rPr>
              <a:t>2000</a:t>
            </a:r>
          </a:p>
        </p:txBody>
      </p:sp>
      <p:sp>
        <p:nvSpPr>
          <p:cNvPr id="1036" name="Rectangle 10">
            <a:extLst>
              <a:ext uri="{FF2B5EF4-FFF2-40B4-BE49-F238E27FC236}">
                <a16:creationId xmlns:a16="http://schemas.microsoft.com/office/drawing/2014/main" id="{BFA8B0B2-3BC7-CD4C-B4CC-5BA006BEE70B}"/>
              </a:ext>
            </a:extLst>
          </p:cNvPr>
          <p:cNvSpPr>
            <a:spLocks noChangeArrowheads="1"/>
          </p:cNvSpPr>
          <p:nvPr/>
        </p:nvSpPr>
        <p:spPr bwMode="white">
          <a:xfrm>
            <a:off x="3159125" y="3379788"/>
            <a:ext cx="838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1" tIns="46150" rIns="92301" bIns="4615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en-US" altLang="zh-CN" sz="1400">
                <a:solidFill>
                  <a:schemeClr val="tx1"/>
                </a:solidFill>
              </a:rPr>
              <a:t>1999</a:t>
            </a:r>
          </a:p>
        </p:txBody>
      </p:sp>
      <p:sp>
        <p:nvSpPr>
          <p:cNvPr id="1037" name="Rectangle 11">
            <a:extLst>
              <a:ext uri="{FF2B5EF4-FFF2-40B4-BE49-F238E27FC236}">
                <a16:creationId xmlns:a16="http://schemas.microsoft.com/office/drawing/2014/main" id="{2FBA7C35-01D4-C542-B8E2-22392DD8F866}"/>
              </a:ext>
            </a:extLst>
          </p:cNvPr>
          <p:cNvSpPr>
            <a:spLocks noChangeArrowheads="1"/>
          </p:cNvSpPr>
          <p:nvPr/>
        </p:nvSpPr>
        <p:spPr bwMode="auto">
          <a:xfrm>
            <a:off x="2406650" y="3379788"/>
            <a:ext cx="838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1" tIns="46150" rIns="92301" bIns="4615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en-US" altLang="zh-CN" sz="1400">
                <a:solidFill>
                  <a:schemeClr val="tx1"/>
                </a:solidFill>
              </a:rPr>
              <a:t>1998</a:t>
            </a:r>
          </a:p>
        </p:txBody>
      </p:sp>
      <p:sp>
        <p:nvSpPr>
          <p:cNvPr id="1038" name="Rectangle 12">
            <a:extLst>
              <a:ext uri="{FF2B5EF4-FFF2-40B4-BE49-F238E27FC236}">
                <a16:creationId xmlns:a16="http://schemas.microsoft.com/office/drawing/2014/main" id="{6FC091E2-34A2-1A4A-8992-91A490FAF3E0}"/>
              </a:ext>
            </a:extLst>
          </p:cNvPr>
          <p:cNvSpPr>
            <a:spLocks noChangeArrowheads="1"/>
          </p:cNvSpPr>
          <p:nvPr/>
        </p:nvSpPr>
        <p:spPr bwMode="white">
          <a:xfrm>
            <a:off x="1652588" y="3379788"/>
            <a:ext cx="838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1" tIns="46150" rIns="92301" bIns="4615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en-US" altLang="zh-CN" sz="1400">
                <a:solidFill>
                  <a:schemeClr val="tx1"/>
                </a:solidFill>
              </a:rPr>
              <a:t>1997</a:t>
            </a:r>
          </a:p>
        </p:txBody>
      </p:sp>
      <p:sp>
        <p:nvSpPr>
          <p:cNvPr id="1039" name="Rectangle 13">
            <a:extLst>
              <a:ext uri="{FF2B5EF4-FFF2-40B4-BE49-F238E27FC236}">
                <a16:creationId xmlns:a16="http://schemas.microsoft.com/office/drawing/2014/main" id="{DEE1F9DD-BA86-684A-A01D-F9680D4BA120}"/>
              </a:ext>
            </a:extLst>
          </p:cNvPr>
          <p:cNvSpPr>
            <a:spLocks noChangeArrowheads="1"/>
          </p:cNvSpPr>
          <p:nvPr/>
        </p:nvSpPr>
        <p:spPr bwMode="auto">
          <a:xfrm>
            <a:off x="898525" y="3379788"/>
            <a:ext cx="838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1" tIns="46150" rIns="92301" bIns="4615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en-US" altLang="zh-CN" sz="1400">
                <a:solidFill>
                  <a:schemeClr val="tx1"/>
                </a:solidFill>
              </a:rPr>
              <a:t>1996</a:t>
            </a:r>
          </a:p>
        </p:txBody>
      </p:sp>
      <p:graphicFrame>
        <p:nvGraphicFramePr>
          <p:cNvPr id="1027" name="Object 14">
            <a:extLst>
              <a:ext uri="{FF2B5EF4-FFF2-40B4-BE49-F238E27FC236}">
                <a16:creationId xmlns:a16="http://schemas.microsoft.com/office/drawing/2014/main" id="{C5D62DC3-415F-7C4C-A61D-EF4E060FE551}"/>
              </a:ext>
            </a:extLst>
          </p:cNvPr>
          <p:cNvGraphicFramePr>
            <a:graphicFrameLocks noGrp="1" noChangeAspect="1"/>
          </p:cNvGraphicFramePr>
          <p:nvPr>
            <p:ph sz="half" idx="2"/>
          </p:nvPr>
        </p:nvGraphicFramePr>
        <p:xfrm>
          <a:off x="0" y="2166938"/>
          <a:ext cx="1228725" cy="785812"/>
        </p:xfrm>
        <a:graphic>
          <a:graphicData uri="http://schemas.openxmlformats.org/presentationml/2006/ole">
            <mc:AlternateContent xmlns:mc="http://schemas.openxmlformats.org/markup-compatibility/2006">
              <mc:Choice xmlns:v="urn:schemas-microsoft-com:vml" Requires="v">
                <p:oleObj spid="_x0000_s1206" name="Drawing" r:id="rId6" imgW="6565900" imgH="7480300" progId="FLW3Drawing">
                  <p:embed/>
                </p:oleObj>
              </mc:Choice>
              <mc:Fallback>
                <p:oleObj name="Drawing" r:id="rId6" imgW="6565900" imgH="7480300" progId="FLW3Drawing">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ltGray">
                      <a:xfrm>
                        <a:off x="0" y="2166938"/>
                        <a:ext cx="1228725"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0" name="Rectangle 15">
            <a:extLst>
              <a:ext uri="{FF2B5EF4-FFF2-40B4-BE49-F238E27FC236}">
                <a16:creationId xmlns:a16="http://schemas.microsoft.com/office/drawing/2014/main" id="{15E8FF09-345E-A94E-89F9-D9777FC27064}"/>
              </a:ext>
            </a:extLst>
          </p:cNvPr>
          <p:cNvSpPr>
            <a:spLocks noChangeArrowheads="1"/>
          </p:cNvSpPr>
          <p:nvPr/>
        </p:nvSpPr>
        <p:spPr bwMode="auto">
          <a:xfrm>
            <a:off x="204788" y="2286000"/>
            <a:ext cx="1066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1" tIns="46150" rIns="92301" bIns="4615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en-US" altLang="zh-CN" sz="1400"/>
              <a:t>Objectory Process</a:t>
            </a:r>
          </a:p>
        </p:txBody>
      </p:sp>
      <p:graphicFrame>
        <p:nvGraphicFramePr>
          <p:cNvPr id="1028" name="Object 16">
            <a:extLst>
              <a:ext uri="{FF2B5EF4-FFF2-40B4-BE49-F238E27FC236}">
                <a16:creationId xmlns:a16="http://schemas.microsoft.com/office/drawing/2014/main" id="{7F340076-8E0E-FF4D-B245-4E7D90329335}"/>
              </a:ext>
            </a:extLst>
          </p:cNvPr>
          <p:cNvGraphicFramePr>
            <a:graphicFrameLocks noChangeAspect="1"/>
          </p:cNvGraphicFramePr>
          <p:nvPr/>
        </p:nvGraphicFramePr>
        <p:xfrm>
          <a:off x="0" y="4148138"/>
          <a:ext cx="1228725" cy="785812"/>
        </p:xfrm>
        <a:graphic>
          <a:graphicData uri="http://schemas.openxmlformats.org/presentationml/2006/ole">
            <mc:AlternateContent xmlns:mc="http://schemas.openxmlformats.org/markup-compatibility/2006">
              <mc:Choice xmlns:v="urn:schemas-microsoft-com:vml" Requires="v">
                <p:oleObj spid="_x0000_s1207" name="Drawing" r:id="rId8" imgW="6565900" imgH="7480300" progId="FLW3Drawing">
                  <p:embed/>
                </p:oleObj>
              </mc:Choice>
              <mc:Fallback>
                <p:oleObj name="Drawing" r:id="rId8" imgW="6565900" imgH="7480300" progId="FLW3Drawing">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ltGray">
                      <a:xfrm>
                        <a:off x="0" y="4148138"/>
                        <a:ext cx="1228725"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1" name="Rectangle 17">
            <a:extLst>
              <a:ext uri="{FF2B5EF4-FFF2-40B4-BE49-F238E27FC236}">
                <a16:creationId xmlns:a16="http://schemas.microsoft.com/office/drawing/2014/main" id="{BECB916F-8369-1143-A755-7E4E17127934}"/>
              </a:ext>
            </a:extLst>
          </p:cNvPr>
          <p:cNvSpPr>
            <a:spLocks noChangeArrowheads="1"/>
          </p:cNvSpPr>
          <p:nvPr/>
        </p:nvSpPr>
        <p:spPr bwMode="auto">
          <a:xfrm>
            <a:off x="228600" y="4267200"/>
            <a:ext cx="1066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1" tIns="46150" rIns="92301" bIns="4615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en-US" altLang="zh-CN" sz="1400"/>
              <a:t>Rational Approach</a:t>
            </a:r>
          </a:p>
        </p:txBody>
      </p:sp>
      <p:sp>
        <p:nvSpPr>
          <p:cNvPr id="1042" name="Line 18">
            <a:extLst>
              <a:ext uri="{FF2B5EF4-FFF2-40B4-BE49-F238E27FC236}">
                <a16:creationId xmlns:a16="http://schemas.microsoft.com/office/drawing/2014/main" id="{F2E0675D-EF81-6249-9366-36C20D525ACC}"/>
              </a:ext>
            </a:extLst>
          </p:cNvPr>
          <p:cNvSpPr>
            <a:spLocks noChangeShapeType="1"/>
          </p:cNvSpPr>
          <p:nvPr/>
        </p:nvSpPr>
        <p:spPr bwMode="auto">
          <a:xfrm flipV="1">
            <a:off x="990600" y="4038600"/>
            <a:ext cx="152400" cy="152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lIns="92301" tIns="46150" rIns="92301" bIns="46150"/>
          <a:lstStyle/>
          <a:p>
            <a:endParaRPr lang="zh-CN" altLang="en-US"/>
          </a:p>
        </p:txBody>
      </p:sp>
      <p:sp>
        <p:nvSpPr>
          <p:cNvPr id="1043" name="Line 19">
            <a:extLst>
              <a:ext uri="{FF2B5EF4-FFF2-40B4-BE49-F238E27FC236}">
                <a16:creationId xmlns:a16="http://schemas.microsoft.com/office/drawing/2014/main" id="{AC8993BF-D09F-6346-85F7-20BC20653482}"/>
              </a:ext>
            </a:extLst>
          </p:cNvPr>
          <p:cNvSpPr>
            <a:spLocks noChangeShapeType="1"/>
          </p:cNvSpPr>
          <p:nvPr/>
        </p:nvSpPr>
        <p:spPr bwMode="auto">
          <a:xfrm flipV="1">
            <a:off x="1066800" y="4038600"/>
            <a:ext cx="152400" cy="15240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lIns="92301" tIns="46150" rIns="92301" bIns="46150"/>
          <a:lstStyle/>
          <a:p>
            <a:endParaRPr lang="zh-CN" altLang="en-US"/>
          </a:p>
        </p:txBody>
      </p:sp>
      <p:sp>
        <p:nvSpPr>
          <p:cNvPr id="1044" name="Line 20">
            <a:extLst>
              <a:ext uri="{FF2B5EF4-FFF2-40B4-BE49-F238E27FC236}">
                <a16:creationId xmlns:a16="http://schemas.microsoft.com/office/drawing/2014/main" id="{8DC29CFE-1400-0A40-BF14-B7FCB89F4935}"/>
              </a:ext>
            </a:extLst>
          </p:cNvPr>
          <p:cNvSpPr>
            <a:spLocks noChangeShapeType="1"/>
          </p:cNvSpPr>
          <p:nvPr/>
        </p:nvSpPr>
        <p:spPr bwMode="auto">
          <a:xfrm>
            <a:off x="990600" y="2895600"/>
            <a:ext cx="152400" cy="15240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lIns="92301" tIns="46150" rIns="92301" bIns="46150"/>
          <a:lstStyle/>
          <a:p>
            <a:endParaRPr lang="zh-CN" altLang="en-US"/>
          </a:p>
        </p:txBody>
      </p:sp>
      <p:sp>
        <p:nvSpPr>
          <p:cNvPr id="1045" name="Text Box 21">
            <a:extLst>
              <a:ext uri="{FF2B5EF4-FFF2-40B4-BE49-F238E27FC236}">
                <a16:creationId xmlns:a16="http://schemas.microsoft.com/office/drawing/2014/main" id="{CA9843DA-271F-AB4B-A3EB-BB57959A438A}"/>
              </a:ext>
            </a:extLst>
          </p:cNvPr>
          <p:cNvSpPr txBox="1">
            <a:spLocks noChangeArrowheads="1"/>
          </p:cNvSpPr>
          <p:nvPr/>
        </p:nvSpPr>
        <p:spPr bwMode="auto">
          <a:xfrm>
            <a:off x="609600" y="1168400"/>
            <a:ext cx="822325" cy="649288"/>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Tx/>
              <a:buChar char="•"/>
            </a:pPr>
            <a:r>
              <a:rPr lang="en-US" altLang="zh-CN" sz="1200">
                <a:solidFill>
                  <a:schemeClr val="tx1"/>
                </a:solidFill>
                <a:latin typeface="Arial" panose="020B0604020202020204" pitchFamily="34" charset="0"/>
              </a:rPr>
              <a:t>OMT</a:t>
            </a:r>
          </a:p>
          <a:p>
            <a:pPr eaLnBrk="1" hangingPunct="1">
              <a:buFontTx/>
              <a:buChar char="•"/>
            </a:pPr>
            <a:r>
              <a:rPr lang="en-US" altLang="zh-CN" sz="1200">
                <a:solidFill>
                  <a:schemeClr val="tx1"/>
                </a:solidFill>
                <a:latin typeface="Arial" panose="020B0604020202020204" pitchFamily="34" charset="0"/>
              </a:rPr>
              <a:t>Booch</a:t>
            </a:r>
          </a:p>
          <a:p>
            <a:pPr eaLnBrk="1" hangingPunct="1">
              <a:buFontTx/>
              <a:buChar char="•"/>
            </a:pPr>
            <a:r>
              <a:rPr lang="en-US" altLang="zh-CN" sz="1200">
                <a:solidFill>
                  <a:schemeClr val="tx1"/>
                </a:solidFill>
                <a:latin typeface="Arial" panose="020B0604020202020204" pitchFamily="34" charset="0"/>
              </a:rPr>
              <a:t>UML 1.0</a:t>
            </a:r>
          </a:p>
        </p:txBody>
      </p:sp>
      <p:sp>
        <p:nvSpPr>
          <p:cNvPr id="1046" name="Line 22">
            <a:extLst>
              <a:ext uri="{FF2B5EF4-FFF2-40B4-BE49-F238E27FC236}">
                <a16:creationId xmlns:a16="http://schemas.microsoft.com/office/drawing/2014/main" id="{4C4022E0-DABD-B247-B5AB-7D8890DAA82B}"/>
              </a:ext>
            </a:extLst>
          </p:cNvPr>
          <p:cNvSpPr>
            <a:spLocks noChangeShapeType="1"/>
          </p:cNvSpPr>
          <p:nvPr/>
        </p:nvSpPr>
        <p:spPr bwMode="auto">
          <a:xfrm>
            <a:off x="1320800" y="1817688"/>
            <a:ext cx="0" cy="121920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lIns="92301" tIns="46150" rIns="92301" bIns="46150"/>
          <a:lstStyle/>
          <a:p>
            <a:endParaRPr lang="zh-CN" altLang="en-US"/>
          </a:p>
        </p:txBody>
      </p:sp>
      <p:sp>
        <p:nvSpPr>
          <p:cNvPr id="1047" name="Text Box 23">
            <a:extLst>
              <a:ext uri="{FF2B5EF4-FFF2-40B4-BE49-F238E27FC236}">
                <a16:creationId xmlns:a16="http://schemas.microsoft.com/office/drawing/2014/main" id="{0B194E41-78A6-B74A-A388-AD3F84136137}"/>
              </a:ext>
            </a:extLst>
          </p:cNvPr>
          <p:cNvSpPr txBox="1">
            <a:spLocks noChangeArrowheads="1"/>
          </p:cNvSpPr>
          <p:nvPr/>
        </p:nvSpPr>
        <p:spPr bwMode="auto">
          <a:xfrm>
            <a:off x="685800" y="5029200"/>
            <a:ext cx="1371600" cy="4667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Tx/>
              <a:buChar char="•"/>
            </a:pPr>
            <a:r>
              <a:rPr lang="en-US" altLang="zh-CN" sz="1200">
                <a:solidFill>
                  <a:schemeClr val="tx1"/>
                </a:solidFill>
                <a:latin typeface="Arial" panose="020B0604020202020204" pitchFamily="34" charset="0"/>
              </a:rPr>
              <a:t>Requirements </a:t>
            </a:r>
          </a:p>
          <a:p>
            <a:pPr eaLnBrk="1" hangingPunct="1">
              <a:buFontTx/>
              <a:buChar char="•"/>
            </a:pPr>
            <a:r>
              <a:rPr lang="en-US" altLang="zh-CN" sz="1200">
                <a:solidFill>
                  <a:schemeClr val="tx1"/>
                </a:solidFill>
                <a:latin typeface="Arial" panose="020B0604020202020204" pitchFamily="34" charset="0"/>
              </a:rPr>
              <a:t>Test Process</a:t>
            </a:r>
          </a:p>
        </p:txBody>
      </p:sp>
      <p:sp>
        <p:nvSpPr>
          <p:cNvPr id="1048" name="Line 24">
            <a:extLst>
              <a:ext uri="{FF2B5EF4-FFF2-40B4-BE49-F238E27FC236}">
                <a16:creationId xmlns:a16="http://schemas.microsoft.com/office/drawing/2014/main" id="{2DA8FE38-96D6-6445-B138-A8FF16C948C9}"/>
              </a:ext>
            </a:extLst>
          </p:cNvPr>
          <p:cNvSpPr>
            <a:spLocks noChangeShapeType="1"/>
          </p:cNvSpPr>
          <p:nvPr/>
        </p:nvSpPr>
        <p:spPr bwMode="auto">
          <a:xfrm flipV="1">
            <a:off x="1828800" y="4038600"/>
            <a:ext cx="0" cy="99060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lIns="92301" tIns="46150" rIns="92301" bIns="46150"/>
          <a:lstStyle/>
          <a:p>
            <a:endParaRPr lang="zh-CN" altLang="en-US"/>
          </a:p>
        </p:txBody>
      </p:sp>
      <p:sp>
        <p:nvSpPr>
          <p:cNvPr id="1049" name="Text Box 25">
            <a:extLst>
              <a:ext uri="{FF2B5EF4-FFF2-40B4-BE49-F238E27FC236}">
                <a16:creationId xmlns:a16="http://schemas.microsoft.com/office/drawing/2014/main" id="{51569A90-6E5F-0249-9F61-68D184B1C036}"/>
              </a:ext>
            </a:extLst>
          </p:cNvPr>
          <p:cNvSpPr txBox="1">
            <a:spLocks noChangeArrowheads="1"/>
          </p:cNvSpPr>
          <p:nvPr/>
        </p:nvSpPr>
        <p:spPr bwMode="auto">
          <a:xfrm>
            <a:off x="1295400" y="5791200"/>
            <a:ext cx="1905000" cy="649288"/>
          </a:xfrm>
          <a:prstGeom prst="rect">
            <a:avLst/>
          </a:prstGeom>
          <a:noFill/>
          <a:ln w="9525">
            <a:solidFill>
              <a:srgbClr val="00CC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Tx/>
              <a:buChar char="•"/>
            </a:pPr>
            <a:r>
              <a:rPr lang="en-US" altLang="zh-CN" sz="1200">
                <a:solidFill>
                  <a:schemeClr val="tx1"/>
                </a:solidFill>
                <a:latin typeface="Arial" panose="020B0604020202020204" pitchFamily="34" charset="0"/>
              </a:rPr>
              <a:t>UI Design</a:t>
            </a:r>
          </a:p>
          <a:p>
            <a:pPr eaLnBrk="1" hangingPunct="1">
              <a:buFontTx/>
              <a:buChar char="•"/>
            </a:pPr>
            <a:r>
              <a:rPr lang="en-US" altLang="zh-CN" sz="1200">
                <a:solidFill>
                  <a:schemeClr val="tx1"/>
                </a:solidFill>
                <a:latin typeface="Arial" panose="020B0604020202020204" pitchFamily="34" charset="0"/>
              </a:rPr>
              <a:t>Data Engineering</a:t>
            </a:r>
          </a:p>
          <a:p>
            <a:pPr eaLnBrk="1" hangingPunct="1">
              <a:buFontTx/>
              <a:buChar char="•"/>
            </a:pPr>
            <a:r>
              <a:rPr lang="en-US" altLang="zh-CN" sz="1200">
                <a:solidFill>
                  <a:schemeClr val="tx1"/>
                </a:solidFill>
                <a:latin typeface="Arial" panose="020B0604020202020204" pitchFamily="34" charset="0"/>
              </a:rPr>
              <a:t>UML 1.1</a:t>
            </a:r>
          </a:p>
        </p:txBody>
      </p:sp>
      <p:sp>
        <p:nvSpPr>
          <p:cNvPr id="1050" name="Line 26">
            <a:extLst>
              <a:ext uri="{FF2B5EF4-FFF2-40B4-BE49-F238E27FC236}">
                <a16:creationId xmlns:a16="http://schemas.microsoft.com/office/drawing/2014/main" id="{837C64A0-847C-2442-872F-A7B3A9F1E4AF}"/>
              </a:ext>
            </a:extLst>
          </p:cNvPr>
          <p:cNvSpPr>
            <a:spLocks noChangeShapeType="1"/>
          </p:cNvSpPr>
          <p:nvPr/>
        </p:nvSpPr>
        <p:spPr bwMode="auto">
          <a:xfrm>
            <a:off x="2667000" y="2209800"/>
            <a:ext cx="0" cy="838200"/>
          </a:xfrm>
          <a:prstGeom prst="line">
            <a:avLst/>
          </a:prstGeom>
          <a:noFill/>
          <a:ln w="9525">
            <a:solidFill>
              <a:srgbClr val="00CC00"/>
            </a:solidFill>
            <a:round/>
            <a:headEnd/>
            <a:tailEnd type="triangle" w="med" len="med"/>
          </a:ln>
          <a:extLst>
            <a:ext uri="{909E8E84-426E-40DD-AFC4-6F175D3DCCD1}">
              <a14:hiddenFill xmlns:a14="http://schemas.microsoft.com/office/drawing/2010/main">
                <a:noFill/>
              </a14:hiddenFill>
            </a:ext>
          </a:extLst>
        </p:spPr>
        <p:txBody>
          <a:bodyPr lIns="92301" tIns="46150" rIns="92301" bIns="46150"/>
          <a:lstStyle/>
          <a:p>
            <a:endParaRPr lang="zh-CN" altLang="en-US"/>
          </a:p>
        </p:txBody>
      </p:sp>
      <p:sp>
        <p:nvSpPr>
          <p:cNvPr id="1051" name="Text Box 27">
            <a:extLst>
              <a:ext uri="{FF2B5EF4-FFF2-40B4-BE49-F238E27FC236}">
                <a16:creationId xmlns:a16="http://schemas.microsoft.com/office/drawing/2014/main" id="{3B17FB76-6D27-104C-895B-5E66B501B426}"/>
              </a:ext>
            </a:extLst>
          </p:cNvPr>
          <p:cNvSpPr txBox="1">
            <a:spLocks noChangeArrowheads="1"/>
          </p:cNvSpPr>
          <p:nvPr/>
        </p:nvSpPr>
        <p:spPr bwMode="auto">
          <a:xfrm>
            <a:off x="1614488" y="1168400"/>
            <a:ext cx="1752600" cy="1200150"/>
          </a:xfrm>
          <a:prstGeom prst="rect">
            <a:avLst/>
          </a:prstGeom>
          <a:noFill/>
          <a:ln w="9525">
            <a:solidFill>
              <a:srgbClr val="00CC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Tx/>
              <a:buChar char="•"/>
            </a:pPr>
            <a:r>
              <a:rPr lang="en-US" altLang="zh-CN" sz="1200">
                <a:solidFill>
                  <a:schemeClr val="tx1"/>
                </a:solidFill>
                <a:latin typeface="Arial" panose="020B0604020202020204" pitchFamily="34" charset="0"/>
              </a:rPr>
              <a:t>Performance </a:t>
            </a:r>
            <a:br>
              <a:rPr lang="en-US" altLang="zh-CN" sz="1200">
                <a:solidFill>
                  <a:schemeClr val="tx1"/>
                </a:solidFill>
                <a:latin typeface="Arial" panose="020B0604020202020204" pitchFamily="34" charset="0"/>
              </a:rPr>
            </a:br>
            <a:r>
              <a:rPr lang="en-US" altLang="zh-CN" sz="1200">
                <a:solidFill>
                  <a:schemeClr val="tx1"/>
                </a:solidFill>
                <a:latin typeface="Arial" panose="020B0604020202020204" pitchFamily="34" charset="0"/>
              </a:rPr>
              <a:t> Testing</a:t>
            </a:r>
          </a:p>
          <a:p>
            <a:pPr eaLnBrk="1" hangingPunct="1">
              <a:buFontTx/>
              <a:buChar char="•"/>
            </a:pPr>
            <a:r>
              <a:rPr lang="en-US" altLang="zh-CN" sz="1200">
                <a:solidFill>
                  <a:schemeClr val="tx1"/>
                </a:solidFill>
                <a:latin typeface="Arial" panose="020B0604020202020204" pitchFamily="34" charset="0"/>
              </a:rPr>
              <a:t>Business </a:t>
            </a:r>
            <a:br>
              <a:rPr lang="en-US" altLang="zh-CN" sz="1200">
                <a:solidFill>
                  <a:schemeClr val="tx1"/>
                </a:solidFill>
                <a:latin typeface="Arial" panose="020B0604020202020204" pitchFamily="34" charset="0"/>
              </a:rPr>
            </a:br>
            <a:r>
              <a:rPr lang="en-US" altLang="zh-CN" sz="1200">
                <a:solidFill>
                  <a:schemeClr val="tx1"/>
                </a:solidFill>
                <a:latin typeface="Arial" panose="020B0604020202020204" pitchFamily="34" charset="0"/>
              </a:rPr>
              <a:t> Modeling</a:t>
            </a:r>
          </a:p>
          <a:p>
            <a:pPr eaLnBrk="1" hangingPunct="1">
              <a:buFontTx/>
              <a:buChar char="•"/>
            </a:pPr>
            <a:r>
              <a:rPr lang="en-US" altLang="zh-CN" sz="1200">
                <a:solidFill>
                  <a:schemeClr val="tx1"/>
                </a:solidFill>
                <a:latin typeface="Arial" panose="020B0604020202020204" pitchFamily="34" charset="0"/>
              </a:rPr>
              <a:t>Configuration and </a:t>
            </a:r>
            <a:br>
              <a:rPr lang="en-US" altLang="zh-CN" sz="1200">
                <a:solidFill>
                  <a:schemeClr val="tx1"/>
                </a:solidFill>
                <a:latin typeface="Arial" panose="020B0604020202020204" pitchFamily="34" charset="0"/>
              </a:rPr>
            </a:br>
            <a:r>
              <a:rPr lang="en-US" altLang="zh-CN" sz="1200">
                <a:solidFill>
                  <a:schemeClr val="tx1"/>
                </a:solidFill>
                <a:latin typeface="Arial" panose="020B0604020202020204" pitchFamily="34" charset="0"/>
              </a:rPr>
              <a:t> Change Mgt</a:t>
            </a:r>
          </a:p>
        </p:txBody>
      </p:sp>
      <p:sp>
        <p:nvSpPr>
          <p:cNvPr id="1052" name="Line 28">
            <a:extLst>
              <a:ext uri="{FF2B5EF4-FFF2-40B4-BE49-F238E27FC236}">
                <a16:creationId xmlns:a16="http://schemas.microsoft.com/office/drawing/2014/main" id="{A0903C54-84D2-D84F-8115-01F0F710188E}"/>
              </a:ext>
            </a:extLst>
          </p:cNvPr>
          <p:cNvSpPr>
            <a:spLocks noChangeShapeType="1"/>
          </p:cNvSpPr>
          <p:nvPr/>
        </p:nvSpPr>
        <p:spPr bwMode="auto">
          <a:xfrm flipV="1">
            <a:off x="2743200" y="4038600"/>
            <a:ext cx="0" cy="1752600"/>
          </a:xfrm>
          <a:prstGeom prst="line">
            <a:avLst/>
          </a:prstGeom>
          <a:noFill/>
          <a:ln w="9525">
            <a:solidFill>
              <a:srgbClr val="00CC00"/>
            </a:solidFill>
            <a:round/>
            <a:headEnd/>
            <a:tailEnd type="triangle" w="med" len="med"/>
          </a:ln>
          <a:extLst>
            <a:ext uri="{909E8E84-426E-40DD-AFC4-6F175D3DCCD1}">
              <a14:hiddenFill xmlns:a14="http://schemas.microsoft.com/office/drawing/2010/main">
                <a:noFill/>
              </a14:hiddenFill>
            </a:ext>
          </a:extLst>
        </p:spPr>
        <p:txBody>
          <a:bodyPr lIns="92301" tIns="46150" rIns="92301" bIns="46150"/>
          <a:lstStyle/>
          <a:p>
            <a:endParaRPr lang="zh-CN" altLang="en-US"/>
          </a:p>
        </p:txBody>
      </p:sp>
      <p:sp>
        <p:nvSpPr>
          <p:cNvPr id="1053" name="Text Box 29">
            <a:extLst>
              <a:ext uri="{FF2B5EF4-FFF2-40B4-BE49-F238E27FC236}">
                <a16:creationId xmlns:a16="http://schemas.microsoft.com/office/drawing/2014/main" id="{D0148AF3-AB14-4341-AB6B-3957924DE0D8}"/>
              </a:ext>
            </a:extLst>
          </p:cNvPr>
          <p:cNvSpPr txBox="1">
            <a:spLocks noChangeArrowheads="1"/>
          </p:cNvSpPr>
          <p:nvPr/>
        </p:nvSpPr>
        <p:spPr bwMode="auto">
          <a:xfrm>
            <a:off x="3048000" y="4724400"/>
            <a:ext cx="1295400" cy="831850"/>
          </a:xfrm>
          <a:prstGeom prst="rect">
            <a:avLst/>
          </a:prstGeom>
          <a:noFill/>
          <a:ln w="9525">
            <a:solidFill>
              <a:srgbClr val="0099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Tx/>
              <a:buChar char="•"/>
            </a:pPr>
            <a:r>
              <a:rPr lang="en-US" altLang="zh-CN" sz="1200">
                <a:solidFill>
                  <a:schemeClr val="tx1"/>
                </a:solidFill>
                <a:latin typeface="Arial" panose="020B0604020202020204" pitchFamily="34" charset="0"/>
              </a:rPr>
              <a:t>Project </a:t>
            </a:r>
            <a:br>
              <a:rPr lang="en-US" altLang="zh-CN" sz="1200">
                <a:solidFill>
                  <a:schemeClr val="tx1"/>
                </a:solidFill>
                <a:latin typeface="Arial" panose="020B0604020202020204" pitchFamily="34" charset="0"/>
              </a:rPr>
            </a:br>
            <a:r>
              <a:rPr lang="en-US" altLang="zh-CN" sz="1200">
                <a:solidFill>
                  <a:schemeClr val="tx1"/>
                </a:solidFill>
                <a:latin typeface="Arial" panose="020B0604020202020204" pitchFamily="34" charset="0"/>
              </a:rPr>
              <a:t> Management</a:t>
            </a:r>
          </a:p>
          <a:p>
            <a:pPr eaLnBrk="1" hangingPunct="1">
              <a:buFontTx/>
              <a:buChar char="•"/>
            </a:pPr>
            <a:r>
              <a:rPr lang="en-US" altLang="zh-CN" sz="1200">
                <a:solidFill>
                  <a:schemeClr val="tx1"/>
                </a:solidFill>
                <a:latin typeface="Arial" panose="020B0604020202020204" pitchFamily="34" charset="0"/>
              </a:rPr>
              <a:t>UML 1.3</a:t>
            </a:r>
          </a:p>
          <a:p>
            <a:pPr eaLnBrk="1" hangingPunct="1">
              <a:buFontTx/>
              <a:buChar char="•"/>
            </a:pPr>
            <a:r>
              <a:rPr lang="en-US" altLang="zh-CN" sz="1200">
                <a:solidFill>
                  <a:schemeClr val="tx1"/>
                </a:solidFill>
                <a:latin typeface="Arial" panose="020B0604020202020204" pitchFamily="34" charset="0"/>
              </a:rPr>
              <a:t>RealTime</a:t>
            </a:r>
          </a:p>
        </p:txBody>
      </p:sp>
      <p:sp>
        <p:nvSpPr>
          <p:cNvPr id="1054" name="Line 30">
            <a:extLst>
              <a:ext uri="{FF2B5EF4-FFF2-40B4-BE49-F238E27FC236}">
                <a16:creationId xmlns:a16="http://schemas.microsoft.com/office/drawing/2014/main" id="{601EE0CB-0F32-4E49-B10A-B55144A8175C}"/>
              </a:ext>
            </a:extLst>
          </p:cNvPr>
          <p:cNvSpPr>
            <a:spLocks noChangeShapeType="1"/>
          </p:cNvSpPr>
          <p:nvPr/>
        </p:nvSpPr>
        <p:spPr bwMode="auto">
          <a:xfrm flipV="1">
            <a:off x="3505200" y="4038600"/>
            <a:ext cx="0" cy="685800"/>
          </a:xfrm>
          <a:prstGeom prst="line">
            <a:avLst/>
          </a:prstGeom>
          <a:noFill/>
          <a:ln w="9525">
            <a:solidFill>
              <a:srgbClr val="009999"/>
            </a:solidFill>
            <a:round/>
            <a:headEnd/>
            <a:tailEnd type="triangle" w="med" len="med"/>
          </a:ln>
          <a:extLst>
            <a:ext uri="{909E8E84-426E-40DD-AFC4-6F175D3DCCD1}">
              <a14:hiddenFill xmlns:a14="http://schemas.microsoft.com/office/drawing/2010/main">
                <a:noFill/>
              </a14:hiddenFill>
            </a:ext>
          </a:extLst>
        </p:spPr>
        <p:txBody>
          <a:bodyPr lIns="92301" tIns="46150" rIns="92301" bIns="46150"/>
          <a:lstStyle/>
          <a:p>
            <a:endParaRPr lang="zh-CN" altLang="en-US"/>
          </a:p>
        </p:txBody>
      </p:sp>
      <p:sp>
        <p:nvSpPr>
          <p:cNvPr id="1055" name="Text Box 31">
            <a:extLst>
              <a:ext uri="{FF2B5EF4-FFF2-40B4-BE49-F238E27FC236}">
                <a16:creationId xmlns:a16="http://schemas.microsoft.com/office/drawing/2014/main" id="{488C6CC9-0CBF-1B46-80A2-3CA2A98087C2}"/>
              </a:ext>
            </a:extLst>
          </p:cNvPr>
          <p:cNvSpPr txBox="1">
            <a:spLocks noChangeArrowheads="1"/>
          </p:cNvSpPr>
          <p:nvPr/>
        </p:nvSpPr>
        <p:spPr bwMode="auto">
          <a:xfrm>
            <a:off x="3429000" y="1066800"/>
            <a:ext cx="1676400" cy="831850"/>
          </a:xfrm>
          <a:prstGeom prst="rect">
            <a:avLst/>
          </a:prstGeom>
          <a:noFill/>
          <a:ln w="9525">
            <a:solidFill>
              <a:srgbClr val="0099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Tx/>
              <a:buChar char="•"/>
            </a:pPr>
            <a:r>
              <a:rPr lang="en-US" altLang="zh-CN" sz="1200">
                <a:solidFill>
                  <a:schemeClr val="tx1"/>
                </a:solidFill>
                <a:latin typeface="Arial" panose="020B0604020202020204" pitchFamily="34" charset="0"/>
              </a:rPr>
              <a:t>Rational Process </a:t>
            </a:r>
            <a:br>
              <a:rPr lang="en-US" altLang="zh-CN" sz="1200">
                <a:solidFill>
                  <a:schemeClr val="tx1"/>
                </a:solidFill>
                <a:latin typeface="Arial" panose="020B0604020202020204" pitchFamily="34" charset="0"/>
              </a:rPr>
            </a:br>
            <a:r>
              <a:rPr lang="en-US" altLang="zh-CN" sz="1200">
                <a:solidFill>
                  <a:schemeClr val="tx1"/>
                </a:solidFill>
                <a:latin typeface="Arial" panose="020B0604020202020204" pitchFamily="34" charset="0"/>
              </a:rPr>
              <a:t> Workbench</a:t>
            </a:r>
          </a:p>
          <a:p>
            <a:pPr eaLnBrk="1" hangingPunct="1">
              <a:buFontTx/>
              <a:buChar char="•"/>
            </a:pPr>
            <a:r>
              <a:rPr lang="en-US" altLang="zh-CN" sz="1200">
                <a:solidFill>
                  <a:schemeClr val="tx1"/>
                </a:solidFill>
                <a:latin typeface="Arial" panose="020B0604020202020204" pitchFamily="34" charset="0"/>
              </a:rPr>
              <a:t>Major addition of </a:t>
            </a:r>
            <a:br>
              <a:rPr lang="en-US" altLang="zh-CN" sz="1200">
                <a:solidFill>
                  <a:schemeClr val="tx1"/>
                </a:solidFill>
                <a:latin typeface="Arial" panose="020B0604020202020204" pitchFamily="34" charset="0"/>
              </a:rPr>
            </a:br>
            <a:r>
              <a:rPr lang="en-US" altLang="zh-CN" sz="1200">
                <a:solidFill>
                  <a:schemeClr val="tx1"/>
                </a:solidFill>
                <a:latin typeface="Arial" panose="020B0604020202020204" pitchFamily="34" charset="0"/>
              </a:rPr>
              <a:t> content</a:t>
            </a:r>
          </a:p>
        </p:txBody>
      </p:sp>
      <p:sp>
        <p:nvSpPr>
          <p:cNvPr id="1056" name="Line 32">
            <a:extLst>
              <a:ext uri="{FF2B5EF4-FFF2-40B4-BE49-F238E27FC236}">
                <a16:creationId xmlns:a16="http://schemas.microsoft.com/office/drawing/2014/main" id="{9C6DEB7A-6955-0C44-8620-237BFDEFF434}"/>
              </a:ext>
            </a:extLst>
          </p:cNvPr>
          <p:cNvSpPr>
            <a:spLocks noChangeShapeType="1"/>
          </p:cNvSpPr>
          <p:nvPr/>
        </p:nvSpPr>
        <p:spPr bwMode="auto">
          <a:xfrm>
            <a:off x="4191000" y="1828800"/>
            <a:ext cx="0" cy="1182688"/>
          </a:xfrm>
          <a:prstGeom prst="line">
            <a:avLst/>
          </a:prstGeom>
          <a:noFill/>
          <a:ln w="9525">
            <a:solidFill>
              <a:srgbClr val="0099CC"/>
            </a:solidFill>
            <a:round/>
            <a:headEnd/>
            <a:tailEnd type="triangle" w="med" len="med"/>
          </a:ln>
          <a:extLst>
            <a:ext uri="{909E8E84-426E-40DD-AFC4-6F175D3DCCD1}">
              <a14:hiddenFill xmlns:a14="http://schemas.microsoft.com/office/drawing/2010/main">
                <a:noFill/>
              </a14:hiddenFill>
            </a:ext>
          </a:extLst>
        </p:spPr>
        <p:txBody>
          <a:bodyPr lIns="92301" tIns="46150" rIns="92301" bIns="46150"/>
          <a:lstStyle/>
          <a:p>
            <a:endParaRPr lang="zh-CN" altLang="en-US"/>
          </a:p>
        </p:txBody>
      </p:sp>
      <p:sp>
        <p:nvSpPr>
          <p:cNvPr id="1057" name="Text Box 33">
            <a:extLst>
              <a:ext uri="{FF2B5EF4-FFF2-40B4-BE49-F238E27FC236}">
                <a16:creationId xmlns:a16="http://schemas.microsoft.com/office/drawing/2014/main" id="{BEF87307-62F1-6741-91F2-6998430CBA53}"/>
              </a:ext>
            </a:extLst>
          </p:cNvPr>
          <p:cNvSpPr txBox="1">
            <a:spLocks noChangeArrowheads="1"/>
          </p:cNvSpPr>
          <p:nvPr/>
        </p:nvSpPr>
        <p:spPr bwMode="auto">
          <a:xfrm>
            <a:off x="3962400" y="5867400"/>
            <a:ext cx="1524000" cy="466725"/>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Tx/>
              <a:buChar char="•"/>
            </a:pPr>
            <a:r>
              <a:rPr lang="en-US" altLang="zh-CN" sz="1200">
                <a:solidFill>
                  <a:schemeClr val="tx1"/>
                </a:solidFill>
                <a:latin typeface="Arial" panose="020B0604020202020204" pitchFamily="34" charset="0"/>
              </a:rPr>
              <a:t>Major addition </a:t>
            </a:r>
            <a:br>
              <a:rPr lang="en-US" altLang="zh-CN" sz="1200">
                <a:solidFill>
                  <a:schemeClr val="tx1"/>
                </a:solidFill>
                <a:latin typeface="Arial" panose="020B0604020202020204" pitchFamily="34" charset="0"/>
              </a:rPr>
            </a:br>
            <a:r>
              <a:rPr lang="en-US" altLang="zh-CN" sz="1200">
                <a:solidFill>
                  <a:schemeClr val="tx1"/>
                </a:solidFill>
                <a:latin typeface="Arial" panose="020B0604020202020204" pitchFamily="34" charset="0"/>
              </a:rPr>
              <a:t> of tool mentors</a:t>
            </a:r>
          </a:p>
        </p:txBody>
      </p:sp>
      <p:sp>
        <p:nvSpPr>
          <p:cNvPr id="1058" name="Line 34">
            <a:extLst>
              <a:ext uri="{FF2B5EF4-FFF2-40B4-BE49-F238E27FC236}">
                <a16:creationId xmlns:a16="http://schemas.microsoft.com/office/drawing/2014/main" id="{6DAA290A-270A-1442-B470-37BDDDA77AD2}"/>
              </a:ext>
            </a:extLst>
          </p:cNvPr>
          <p:cNvSpPr>
            <a:spLocks noChangeShapeType="1"/>
          </p:cNvSpPr>
          <p:nvPr/>
        </p:nvSpPr>
        <p:spPr bwMode="auto">
          <a:xfrm flipV="1">
            <a:off x="4876800" y="4038600"/>
            <a:ext cx="0" cy="18288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lIns="92301" tIns="46150" rIns="92301" bIns="46150"/>
          <a:lstStyle/>
          <a:p>
            <a:endParaRPr lang="zh-CN" altLang="en-US"/>
          </a:p>
        </p:txBody>
      </p:sp>
      <p:sp>
        <p:nvSpPr>
          <p:cNvPr id="1059" name="Text Box 35">
            <a:extLst>
              <a:ext uri="{FF2B5EF4-FFF2-40B4-BE49-F238E27FC236}">
                <a16:creationId xmlns:a16="http://schemas.microsoft.com/office/drawing/2014/main" id="{01E43850-78A7-4242-87FA-9E21469F463D}"/>
              </a:ext>
            </a:extLst>
          </p:cNvPr>
          <p:cNvSpPr txBox="1">
            <a:spLocks noChangeArrowheads="1"/>
          </p:cNvSpPr>
          <p:nvPr/>
        </p:nvSpPr>
        <p:spPr bwMode="auto">
          <a:xfrm>
            <a:off x="5029200" y="4495800"/>
            <a:ext cx="1295400" cy="1384300"/>
          </a:xfrm>
          <a:prstGeom prst="rect">
            <a:avLst/>
          </a:prstGeom>
          <a:noFill/>
          <a:ln w="9525">
            <a:solidFill>
              <a:srgbClr val="99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Tx/>
              <a:buChar char="•"/>
            </a:pPr>
            <a:r>
              <a:rPr lang="en-US" altLang="zh-CN" sz="1200">
                <a:solidFill>
                  <a:schemeClr val="tx1"/>
                </a:solidFill>
                <a:latin typeface="Arial" panose="020B0604020202020204" pitchFamily="34" charset="0"/>
              </a:rPr>
              <a:t>Introduction of </a:t>
            </a:r>
            <a:br>
              <a:rPr lang="en-US" altLang="zh-CN" sz="1200">
                <a:solidFill>
                  <a:schemeClr val="tx1"/>
                </a:solidFill>
                <a:latin typeface="Arial" panose="020B0604020202020204" pitchFamily="34" charset="0"/>
              </a:rPr>
            </a:br>
            <a:r>
              <a:rPr lang="en-US" altLang="zh-CN" sz="1200">
                <a:solidFill>
                  <a:schemeClr val="tx1"/>
                </a:solidFill>
                <a:latin typeface="Arial" panose="020B0604020202020204" pitchFamily="34" charset="0"/>
              </a:rPr>
              <a:t> RUP Platform </a:t>
            </a:r>
            <a:br>
              <a:rPr lang="en-US" altLang="zh-CN" sz="1200">
                <a:solidFill>
                  <a:schemeClr val="tx1"/>
                </a:solidFill>
                <a:latin typeface="Arial" panose="020B0604020202020204" pitchFamily="34" charset="0"/>
              </a:rPr>
            </a:br>
            <a:r>
              <a:rPr lang="en-US" altLang="zh-CN" sz="1200">
                <a:solidFill>
                  <a:schemeClr val="tx1"/>
                </a:solidFill>
                <a:latin typeface="Arial" panose="020B0604020202020204" pitchFamily="34" charset="0"/>
              </a:rPr>
              <a:t> providing a </a:t>
            </a:r>
            <a:br>
              <a:rPr lang="en-US" altLang="zh-CN" sz="1200">
                <a:solidFill>
                  <a:schemeClr val="tx1"/>
                </a:solidFill>
                <a:latin typeface="Arial" panose="020B0604020202020204" pitchFamily="34" charset="0"/>
              </a:rPr>
            </a:br>
            <a:r>
              <a:rPr lang="en-US" altLang="zh-CN" sz="1200">
                <a:solidFill>
                  <a:schemeClr val="tx1"/>
                </a:solidFill>
                <a:latin typeface="Arial" panose="020B0604020202020204" pitchFamily="34" charset="0"/>
              </a:rPr>
              <a:t> configurable </a:t>
            </a:r>
            <a:br>
              <a:rPr lang="en-US" altLang="zh-CN" sz="1200">
                <a:solidFill>
                  <a:schemeClr val="tx1"/>
                </a:solidFill>
                <a:latin typeface="Arial" panose="020B0604020202020204" pitchFamily="34" charset="0"/>
              </a:rPr>
            </a:br>
            <a:r>
              <a:rPr lang="en-US" altLang="zh-CN" sz="1200">
                <a:solidFill>
                  <a:schemeClr val="tx1"/>
                </a:solidFill>
                <a:latin typeface="Arial" panose="020B0604020202020204" pitchFamily="34" charset="0"/>
              </a:rPr>
              <a:t> process </a:t>
            </a:r>
            <a:br>
              <a:rPr lang="en-US" altLang="zh-CN" sz="1200">
                <a:solidFill>
                  <a:schemeClr val="tx1"/>
                </a:solidFill>
                <a:latin typeface="Arial" panose="020B0604020202020204" pitchFamily="34" charset="0"/>
              </a:rPr>
            </a:br>
            <a:r>
              <a:rPr lang="en-US" altLang="zh-CN" sz="1200">
                <a:solidFill>
                  <a:schemeClr val="tx1"/>
                </a:solidFill>
                <a:latin typeface="Arial" panose="020B0604020202020204" pitchFamily="34" charset="0"/>
              </a:rPr>
              <a:t> framework </a:t>
            </a:r>
          </a:p>
        </p:txBody>
      </p:sp>
      <p:sp>
        <p:nvSpPr>
          <p:cNvPr id="1060" name="Line 36">
            <a:extLst>
              <a:ext uri="{FF2B5EF4-FFF2-40B4-BE49-F238E27FC236}">
                <a16:creationId xmlns:a16="http://schemas.microsoft.com/office/drawing/2014/main" id="{DAE87EEE-45E5-3248-9FD0-8FFC6877485D}"/>
              </a:ext>
            </a:extLst>
          </p:cNvPr>
          <p:cNvSpPr>
            <a:spLocks noChangeShapeType="1"/>
          </p:cNvSpPr>
          <p:nvPr/>
        </p:nvSpPr>
        <p:spPr bwMode="auto">
          <a:xfrm flipV="1">
            <a:off x="5715000" y="4038600"/>
            <a:ext cx="0" cy="457200"/>
          </a:xfrm>
          <a:prstGeom prst="line">
            <a:avLst/>
          </a:prstGeom>
          <a:noFill/>
          <a:ln w="9525">
            <a:solidFill>
              <a:srgbClr val="9900FF"/>
            </a:solidFill>
            <a:round/>
            <a:headEnd/>
            <a:tailEnd type="triangle" w="med" len="med"/>
          </a:ln>
          <a:extLst>
            <a:ext uri="{909E8E84-426E-40DD-AFC4-6F175D3DCCD1}">
              <a14:hiddenFill xmlns:a14="http://schemas.microsoft.com/office/drawing/2010/main">
                <a:noFill/>
              </a14:hiddenFill>
            </a:ext>
          </a:extLst>
        </p:spPr>
        <p:txBody>
          <a:bodyPr lIns="92301" tIns="46150" rIns="92301" bIns="46150"/>
          <a:lstStyle/>
          <a:p>
            <a:endParaRPr lang="zh-CN" altLang="en-US"/>
          </a:p>
        </p:txBody>
      </p:sp>
      <p:sp>
        <p:nvSpPr>
          <p:cNvPr id="1061" name="Text Box 37">
            <a:extLst>
              <a:ext uri="{FF2B5EF4-FFF2-40B4-BE49-F238E27FC236}">
                <a16:creationId xmlns:a16="http://schemas.microsoft.com/office/drawing/2014/main" id="{459EF008-A786-AF4D-AFEB-3296C9A56E77}"/>
              </a:ext>
            </a:extLst>
          </p:cNvPr>
          <p:cNvSpPr txBox="1">
            <a:spLocks noChangeArrowheads="1"/>
          </p:cNvSpPr>
          <p:nvPr/>
        </p:nvSpPr>
        <p:spPr bwMode="auto">
          <a:xfrm>
            <a:off x="4383088" y="2006600"/>
            <a:ext cx="1752600" cy="466725"/>
          </a:xfrm>
          <a:prstGeom prst="rect">
            <a:avLst/>
          </a:prstGeom>
          <a:noFill/>
          <a:ln w="9525">
            <a:solidFill>
              <a:srgbClr val="99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1200">
                <a:solidFill>
                  <a:schemeClr val="tx1"/>
                </a:solidFill>
                <a:latin typeface="Arial" panose="020B0604020202020204" pitchFamily="34" charset="0"/>
              </a:rPr>
              <a:t>Improved Process for independent testing</a:t>
            </a:r>
          </a:p>
        </p:txBody>
      </p:sp>
      <p:sp>
        <p:nvSpPr>
          <p:cNvPr id="1062" name="Line 38">
            <a:extLst>
              <a:ext uri="{FF2B5EF4-FFF2-40B4-BE49-F238E27FC236}">
                <a16:creationId xmlns:a16="http://schemas.microsoft.com/office/drawing/2014/main" id="{841B3489-1571-2E43-8003-F20963BFE925}"/>
              </a:ext>
            </a:extLst>
          </p:cNvPr>
          <p:cNvSpPr>
            <a:spLocks noChangeShapeType="1"/>
          </p:cNvSpPr>
          <p:nvPr/>
        </p:nvSpPr>
        <p:spPr bwMode="auto">
          <a:xfrm>
            <a:off x="5638800" y="2474913"/>
            <a:ext cx="0" cy="573087"/>
          </a:xfrm>
          <a:prstGeom prst="line">
            <a:avLst/>
          </a:prstGeom>
          <a:noFill/>
          <a:ln w="9525">
            <a:solidFill>
              <a:srgbClr val="9900FF"/>
            </a:solidFill>
            <a:round/>
            <a:headEnd/>
            <a:tailEnd type="triangle" w="med" len="med"/>
          </a:ln>
          <a:extLst>
            <a:ext uri="{909E8E84-426E-40DD-AFC4-6F175D3DCCD1}">
              <a14:hiddenFill xmlns:a14="http://schemas.microsoft.com/office/drawing/2010/main">
                <a:noFill/>
              </a14:hiddenFill>
            </a:ext>
          </a:extLst>
        </p:spPr>
        <p:txBody>
          <a:bodyPr lIns="92301" tIns="46150" rIns="92301" bIns="46150"/>
          <a:lstStyle/>
          <a:p>
            <a:endParaRPr lang="zh-CN" altLang="en-US"/>
          </a:p>
        </p:txBody>
      </p:sp>
      <p:sp>
        <p:nvSpPr>
          <p:cNvPr id="1063" name="Text Box 39">
            <a:extLst>
              <a:ext uri="{FF2B5EF4-FFF2-40B4-BE49-F238E27FC236}">
                <a16:creationId xmlns:a16="http://schemas.microsoft.com/office/drawing/2014/main" id="{6CBF5855-9CD0-8D40-A32B-6AE612D830B1}"/>
              </a:ext>
            </a:extLst>
          </p:cNvPr>
          <p:cNvSpPr txBox="1">
            <a:spLocks noChangeArrowheads="1"/>
          </p:cNvSpPr>
          <p:nvPr/>
        </p:nvSpPr>
        <p:spPr bwMode="auto">
          <a:xfrm>
            <a:off x="6553200" y="5181600"/>
            <a:ext cx="1981200" cy="1016000"/>
          </a:xfrm>
          <a:prstGeom prst="rect">
            <a:avLst/>
          </a:prstGeom>
          <a:noFill/>
          <a:ln w="952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spcBef>
                <a:spcPct val="5000"/>
              </a:spcBef>
              <a:buFontTx/>
              <a:buChar char="•"/>
            </a:pPr>
            <a:r>
              <a:rPr lang="en-US" altLang="zh-CN" sz="1200">
                <a:solidFill>
                  <a:schemeClr val="tx1"/>
                </a:solidFill>
                <a:latin typeface="Arial" panose="020B0604020202020204" pitchFamily="34" charset="0"/>
              </a:rPr>
              <a:t>Tree browser upgraded </a:t>
            </a:r>
            <a:br>
              <a:rPr lang="en-US" altLang="zh-CN" sz="1200">
                <a:solidFill>
                  <a:schemeClr val="tx1"/>
                </a:solidFill>
                <a:latin typeface="Arial" panose="020B0604020202020204" pitchFamily="34" charset="0"/>
              </a:rPr>
            </a:br>
            <a:r>
              <a:rPr lang="en-US" altLang="zh-CN" sz="1200">
                <a:solidFill>
                  <a:schemeClr val="tx1"/>
                </a:solidFill>
                <a:latin typeface="Arial" panose="020B0604020202020204" pitchFamily="34" charset="0"/>
              </a:rPr>
              <a:t> for enhanced </a:t>
            </a:r>
            <a:br>
              <a:rPr lang="en-US" altLang="zh-CN" sz="1200">
                <a:solidFill>
                  <a:schemeClr val="tx1"/>
                </a:solidFill>
                <a:latin typeface="Arial" panose="020B0604020202020204" pitchFamily="34" charset="0"/>
              </a:rPr>
            </a:br>
            <a:r>
              <a:rPr lang="en-US" altLang="zh-CN" sz="1200">
                <a:solidFill>
                  <a:schemeClr val="tx1"/>
                </a:solidFill>
                <a:latin typeface="Arial" panose="020B0604020202020204" pitchFamily="34" charset="0"/>
              </a:rPr>
              <a:t> capabilities of creating </a:t>
            </a:r>
            <a:br>
              <a:rPr lang="en-US" altLang="zh-CN" sz="1200">
                <a:solidFill>
                  <a:schemeClr val="tx1"/>
                </a:solidFill>
                <a:latin typeface="Arial" panose="020B0604020202020204" pitchFamily="34" charset="0"/>
              </a:rPr>
            </a:br>
            <a:r>
              <a:rPr lang="en-US" altLang="zh-CN" sz="1200">
                <a:solidFill>
                  <a:schemeClr val="tx1"/>
                </a:solidFill>
                <a:latin typeface="Arial" panose="020B0604020202020204" pitchFamily="34" charset="0"/>
              </a:rPr>
              <a:t> customized My RUP tree</a:t>
            </a:r>
          </a:p>
        </p:txBody>
      </p:sp>
      <p:sp>
        <p:nvSpPr>
          <p:cNvPr id="1064" name="Line 40">
            <a:extLst>
              <a:ext uri="{FF2B5EF4-FFF2-40B4-BE49-F238E27FC236}">
                <a16:creationId xmlns:a16="http://schemas.microsoft.com/office/drawing/2014/main" id="{1D9212E8-74EE-E34B-B14B-1476E6E4C1C7}"/>
              </a:ext>
            </a:extLst>
          </p:cNvPr>
          <p:cNvSpPr>
            <a:spLocks noChangeShapeType="1"/>
          </p:cNvSpPr>
          <p:nvPr/>
        </p:nvSpPr>
        <p:spPr bwMode="auto">
          <a:xfrm flipH="1" flipV="1">
            <a:off x="6705600" y="4038600"/>
            <a:ext cx="0" cy="1143000"/>
          </a:xfrm>
          <a:prstGeom prst="line">
            <a:avLst/>
          </a:prstGeom>
          <a:noFill/>
          <a:ln w="9525">
            <a:solidFill>
              <a:srgbClr val="CC0099"/>
            </a:solidFill>
            <a:round/>
            <a:headEnd/>
            <a:tailEnd type="triangle" w="med" len="med"/>
          </a:ln>
          <a:extLst>
            <a:ext uri="{909E8E84-426E-40DD-AFC4-6F175D3DCCD1}">
              <a14:hiddenFill xmlns:a14="http://schemas.microsoft.com/office/drawing/2010/main">
                <a:noFill/>
              </a14:hiddenFill>
            </a:ext>
          </a:extLst>
        </p:spPr>
        <p:txBody>
          <a:bodyPr lIns="92301" tIns="46150" rIns="92301" bIns="46150"/>
          <a:lstStyle/>
          <a:p>
            <a:endParaRPr lang="zh-CN" altLang="en-US"/>
          </a:p>
        </p:txBody>
      </p:sp>
      <p:sp>
        <p:nvSpPr>
          <p:cNvPr id="1065" name="Text Box 41">
            <a:extLst>
              <a:ext uri="{FF2B5EF4-FFF2-40B4-BE49-F238E27FC236}">
                <a16:creationId xmlns:a16="http://schemas.microsoft.com/office/drawing/2014/main" id="{1895107C-E9E3-494F-8436-80A13F221BC2}"/>
              </a:ext>
            </a:extLst>
          </p:cNvPr>
          <p:cNvSpPr txBox="1">
            <a:spLocks noChangeArrowheads="1"/>
          </p:cNvSpPr>
          <p:nvPr/>
        </p:nvSpPr>
        <p:spPr bwMode="ltGray">
          <a:xfrm>
            <a:off x="6248400" y="1066800"/>
            <a:ext cx="2895600" cy="1014413"/>
          </a:xfrm>
          <a:prstGeom prst="rect">
            <a:avLst/>
          </a:prstGeom>
          <a:solidFill>
            <a:schemeClr val="hlink"/>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hlink"/>
            </a:extrusionClr>
            <a:contourClr>
              <a:schemeClr val="hlink"/>
            </a:contourClr>
          </a:sp3d>
        </p:spPr>
        <p:txBody>
          <a:bodyPr>
            <a:spAutoFit/>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Tx/>
              <a:buChar char="•"/>
            </a:pPr>
            <a:r>
              <a:rPr lang="en-US" altLang="zh-CN" sz="1200">
                <a:solidFill>
                  <a:schemeClr val="tx1"/>
                </a:solidFill>
                <a:latin typeface="Arial" panose="020B0604020202020204" pitchFamily="34" charset="0"/>
              </a:rPr>
              <a:t>Terminology changes</a:t>
            </a:r>
          </a:p>
          <a:p>
            <a:pPr eaLnBrk="1" hangingPunct="1">
              <a:buFontTx/>
              <a:buChar char="•"/>
            </a:pPr>
            <a:r>
              <a:rPr lang="en-US" altLang="zh-CN" sz="1200">
                <a:solidFill>
                  <a:schemeClr val="tx1"/>
                </a:solidFill>
                <a:latin typeface="Arial" panose="020B0604020202020204" pitchFamily="34" charset="0"/>
              </a:rPr>
              <a:t>Introduction of RUP Base Concepts</a:t>
            </a:r>
          </a:p>
          <a:p>
            <a:pPr eaLnBrk="1" hangingPunct="1">
              <a:buFontTx/>
              <a:buChar char="•"/>
            </a:pPr>
            <a:r>
              <a:rPr lang="en-US" altLang="zh-CN" sz="1200">
                <a:solidFill>
                  <a:schemeClr val="tx1"/>
                </a:solidFill>
                <a:latin typeface="Arial" panose="020B0604020202020204" pitchFamily="34" charset="0"/>
              </a:rPr>
              <a:t>Key Principles for Business-</a:t>
            </a:r>
            <a:br>
              <a:rPr lang="en-US" altLang="zh-CN" sz="1200">
                <a:solidFill>
                  <a:schemeClr val="tx1"/>
                </a:solidFill>
                <a:latin typeface="Arial" panose="020B0604020202020204" pitchFamily="34" charset="0"/>
              </a:rPr>
            </a:br>
            <a:r>
              <a:rPr lang="en-US" altLang="zh-CN" sz="1200">
                <a:solidFill>
                  <a:schemeClr val="tx1"/>
                </a:solidFill>
                <a:latin typeface="Arial" panose="020B0604020202020204" pitchFamily="34" charset="0"/>
              </a:rPr>
              <a:t> Driven Development</a:t>
            </a:r>
          </a:p>
          <a:p>
            <a:pPr eaLnBrk="1" hangingPunct="1">
              <a:buFontTx/>
              <a:buChar char="•"/>
            </a:pPr>
            <a:r>
              <a:rPr lang="en-US" altLang="zh-CN" sz="1200">
                <a:solidFill>
                  <a:schemeClr val="tx1"/>
                </a:solidFill>
                <a:latin typeface="Arial" panose="020B0604020202020204" pitchFamily="34" charset="0"/>
              </a:rPr>
              <a:t>Delivery processes</a:t>
            </a:r>
          </a:p>
        </p:txBody>
      </p:sp>
      <p:sp>
        <p:nvSpPr>
          <p:cNvPr id="42" name="灯片编号占位符 41">
            <a:extLst>
              <a:ext uri="{FF2B5EF4-FFF2-40B4-BE49-F238E27FC236}">
                <a16:creationId xmlns:a16="http://schemas.microsoft.com/office/drawing/2014/main" id="{024DDBB6-386A-D746-85DC-02A5CEB97E6C}"/>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97F9CD1B-5645-DC4E-9225-39DDB3E84A79}" type="slidenum">
              <a:rPr kumimoji="0" lang="en-US" altLang="ko-KR" b="0">
                <a:solidFill>
                  <a:schemeClr val="bg1"/>
                </a:solidFill>
                <a:latin typeface="Gulim" panose="020B0600000101010101" pitchFamily="34" charset="-127"/>
                <a:ea typeface="Gulim" panose="020B0600000101010101" pitchFamily="34" charset="-127"/>
              </a:rPr>
              <a:pPr eaLnBrk="1" hangingPunct="1"/>
              <a:t>7</a:t>
            </a:fld>
            <a:endParaRPr kumimoji="0" lang="en-US" altLang="ko-KR" b="0">
              <a:solidFill>
                <a:schemeClr val="bg1"/>
              </a:solidFill>
              <a:latin typeface="Gulim" panose="020B0600000101010101" pitchFamily="34" charset="-127"/>
              <a:ea typeface="Gulim" panose="020B0600000101010101" pitchFamily="34" charset="-127"/>
            </a:endParaRPr>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C685A49E-7FA6-274A-A8F9-9767909D6FDF}"/>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latin typeface="黑体" panose="02010609060101010101" pitchFamily="49" charset="-122"/>
                <a:ea typeface="黑体" panose="02010609060101010101" pitchFamily="49" charset="-122"/>
              </a:rPr>
              <a:t>7.</a:t>
            </a:r>
            <a:r>
              <a:rPr lang="zh-CN" altLang="en-US">
                <a:latin typeface="黑体" panose="02010609060101010101" pitchFamily="49" charset="-122"/>
                <a:ea typeface="黑体" panose="02010609060101010101" pitchFamily="49" charset="-122"/>
              </a:rPr>
              <a:t>定义风险</a:t>
            </a:r>
            <a:endParaRPr lang="en-US" altLang="zh-CN">
              <a:latin typeface="黑体" panose="02010609060101010101" pitchFamily="49" charset="-122"/>
              <a:ea typeface="黑体" panose="02010609060101010101" pitchFamily="49" charset="-122"/>
            </a:endParaRPr>
          </a:p>
        </p:txBody>
      </p:sp>
      <p:sp>
        <p:nvSpPr>
          <p:cNvPr id="81923" name="Text Box 4">
            <a:extLst>
              <a:ext uri="{FF2B5EF4-FFF2-40B4-BE49-F238E27FC236}">
                <a16:creationId xmlns:a16="http://schemas.microsoft.com/office/drawing/2014/main" id="{135C95DF-419E-A04C-8FDF-DA9921AC6A84}"/>
              </a:ext>
            </a:extLst>
          </p:cNvPr>
          <p:cNvSpPr txBox="1">
            <a:spLocks noChangeArrowheads="1"/>
          </p:cNvSpPr>
          <p:nvPr/>
        </p:nvSpPr>
        <p:spPr bwMode="ltGray">
          <a:xfrm>
            <a:off x="152400" y="1341438"/>
            <a:ext cx="8763000" cy="849312"/>
          </a:xfrm>
          <a:prstGeom prst="rect">
            <a:avLst/>
          </a:prstGeom>
          <a:solidFill>
            <a:srgbClr val="00808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8080"/>
            </a:extrusionClr>
            <a:contourClr>
              <a:srgbClr val="008080"/>
            </a:contourClr>
          </a:sp3d>
        </p:spPr>
        <p:txBody>
          <a:bodyPr lIns="109728" tIns="54864" rIns="109728" bIns="54864">
            <a:spAutoFit/>
            <a:flatTx/>
          </a:bodyPr>
          <a:lstStyle>
            <a:lvl1pPr marL="342900" indent="-342900" eaLnBrk="0" hangingPunct="0">
              <a:defRPr kumimoji="1" b="1">
                <a:solidFill>
                  <a:srgbClr val="0033CC"/>
                </a:solidFill>
                <a:latin typeface="宋体" panose="02010600030101010101" pitchFamily="2" charset="-122"/>
                <a:ea typeface="宋体" panose="02010600030101010101" pitchFamily="2" charset="-122"/>
              </a:defRPr>
            </a:lvl1pPr>
            <a:lvl2pPr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lvl="1" eaLnBrk="1" fontAlgn="t" hangingPunct="1">
              <a:spcBef>
                <a:spcPct val="50000"/>
              </a:spcBef>
            </a:pPr>
            <a:r>
              <a:rPr lang="zh-CN" altLang="en-US" sz="2400" b="0">
                <a:solidFill>
                  <a:schemeClr val="bg1"/>
                </a:solidFill>
                <a:latin typeface="黑体" panose="02010609060101010101" pitchFamily="49" charset="-122"/>
                <a:ea typeface="黑体" panose="02010609060101010101" pitchFamily="49" charset="-122"/>
              </a:rPr>
              <a:t>当前进行的关注的风险是对主要里程碑成功有极大的</a:t>
            </a:r>
            <a:r>
              <a:rPr lang="zh-CN" altLang="en-US" sz="2400" b="0">
                <a:solidFill>
                  <a:srgbClr val="FF0000"/>
                </a:solidFill>
                <a:latin typeface="黑体" panose="02010609060101010101" pitchFamily="49" charset="-122"/>
                <a:ea typeface="黑体" panose="02010609060101010101" pitchFamily="49" charset="-122"/>
              </a:rPr>
              <a:t>负面</a:t>
            </a:r>
            <a:r>
              <a:rPr lang="zh-CN" altLang="en-US" sz="2400" b="0">
                <a:solidFill>
                  <a:schemeClr val="bg1"/>
                </a:solidFill>
                <a:latin typeface="黑体" panose="02010609060101010101" pitchFamily="49" charset="-122"/>
                <a:ea typeface="黑体" panose="02010609060101010101" pitchFamily="49" charset="-122"/>
              </a:rPr>
              <a:t>影响的因素。</a:t>
            </a:r>
            <a:endParaRPr lang="en-US" altLang="zh-CN" sz="2400" b="0">
              <a:solidFill>
                <a:schemeClr val="bg1"/>
              </a:solidFill>
              <a:latin typeface="黑体" panose="02010609060101010101" pitchFamily="49" charset="-122"/>
              <a:ea typeface="黑体" panose="02010609060101010101" pitchFamily="49" charset="-122"/>
            </a:endParaRPr>
          </a:p>
        </p:txBody>
      </p:sp>
      <p:sp>
        <p:nvSpPr>
          <p:cNvPr id="81924" name="Rectangle 5">
            <a:extLst>
              <a:ext uri="{FF2B5EF4-FFF2-40B4-BE49-F238E27FC236}">
                <a16:creationId xmlns:a16="http://schemas.microsoft.com/office/drawing/2014/main" id="{492E6C94-200C-3B41-BE3B-D5DF355860C8}"/>
              </a:ext>
            </a:extLst>
          </p:cNvPr>
          <p:cNvSpPr>
            <a:spLocks noGrp="1" noChangeArrowheads="1"/>
          </p:cNvSpPr>
          <p:nvPr>
            <p:ph type="body" idx="1"/>
          </p:nvPr>
        </p:nvSpPr>
        <p:spPr bwMode="auto">
          <a:xfrm>
            <a:off x="228600" y="2438400"/>
            <a:ext cx="6019800" cy="3733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70000"/>
              </a:lnSpc>
              <a:buFont typeface="Wingdings" pitchFamily="2" charset="2"/>
              <a:buNone/>
            </a:pPr>
            <a:r>
              <a:rPr lang="zh-CN" altLang="en-US" sz="2400" dirty="0"/>
              <a:t>一些风险类型：</a:t>
            </a:r>
            <a:br>
              <a:rPr lang="en-US" altLang="zh-CN" sz="2400" dirty="0"/>
            </a:br>
            <a:endParaRPr lang="en-US" altLang="zh-CN" sz="2400" dirty="0"/>
          </a:p>
          <a:p>
            <a:pPr lvl="2" eaLnBrk="1" hangingPunct="1">
              <a:lnSpc>
                <a:spcPct val="90000"/>
              </a:lnSpc>
            </a:pPr>
            <a:r>
              <a:rPr lang="zh-CN" altLang="en-US" sz="2400" dirty="0"/>
              <a:t>技术或者架构风险</a:t>
            </a:r>
            <a:r>
              <a:rPr lang="en-US" altLang="zh-CN" sz="2400" dirty="0"/>
              <a:t> </a:t>
            </a:r>
          </a:p>
          <a:p>
            <a:pPr lvl="3" eaLnBrk="1" hangingPunct="1">
              <a:lnSpc>
                <a:spcPct val="90000"/>
              </a:lnSpc>
            </a:pPr>
            <a:r>
              <a:rPr lang="zh-CN" altLang="en-US" sz="2000" dirty="0"/>
              <a:t>未经证明的技术、不确定的范围</a:t>
            </a:r>
            <a:endParaRPr lang="en-US" altLang="zh-CN" sz="2000" dirty="0"/>
          </a:p>
          <a:p>
            <a:pPr lvl="2" eaLnBrk="1" hangingPunct="1">
              <a:lnSpc>
                <a:spcPct val="90000"/>
              </a:lnSpc>
            </a:pPr>
            <a:r>
              <a:rPr lang="zh-CN" altLang="en-US" sz="2400" dirty="0"/>
              <a:t>资源风险</a:t>
            </a:r>
            <a:r>
              <a:rPr lang="en-US" altLang="zh-CN" sz="2400" dirty="0"/>
              <a:t> </a:t>
            </a:r>
          </a:p>
          <a:p>
            <a:pPr lvl="3" eaLnBrk="1" hangingPunct="1">
              <a:lnSpc>
                <a:spcPct val="90000"/>
              </a:lnSpc>
            </a:pPr>
            <a:r>
              <a:rPr lang="zh-CN" altLang="en-US" sz="2000" dirty="0"/>
              <a:t>人、技术、资金</a:t>
            </a:r>
            <a:endParaRPr lang="en-US" altLang="zh-CN" sz="2000" dirty="0"/>
          </a:p>
          <a:p>
            <a:pPr lvl="2" eaLnBrk="1" hangingPunct="1">
              <a:lnSpc>
                <a:spcPct val="90000"/>
              </a:lnSpc>
            </a:pPr>
            <a:r>
              <a:rPr lang="zh-CN" altLang="en-US" sz="2400" dirty="0"/>
              <a:t>商业风险</a:t>
            </a:r>
            <a:r>
              <a:rPr lang="en-US" altLang="zh-CN" sz="2400" dirty="0"/>
              <a:t> </a:t>
            </a:r>
          </a:p>
          <a:p>
            <a:pPr lvl="3" eaLnBrk="1" hangingPunct="1">
              <a:lnSpc>
                <a:spcPct val="90000"/>
              </a:lnSpc>
            </a:pPr>
            <a:r>
              <a:rPr lang="zh-CN" altLang="en-US" sz="2000" dirty="0"/>
              <a:t>竞争、利润率、供应商接口</a:t>
            </a:r>
            <a:endParaRPr lang="en-US" altLang="zh-CN" sz="2000" dirty="0"/>
          </a:p>
          <a:p>
            <a:pPr lvl="2" eaLnBrk="1" hangingPunct="1">
              <a:lnSpc>
                <a:spcPct val="90000"/>
              </a:lnSpc>
            </a:pPr>
            <a:r>
              <a:rPr lang="zh-CN" altLang="en-US" sz="2400" dirty="0"/>
              <a:t>进度风险</a:t>
            </a:r>
            <a:r>
              <a:rPr lang="en-US" altLang="zh-CN" sz="2400" dirty="0"/>
              <a:t> </a:t>
            </a:r>
          </a:p>
          <a:p>
            <a:pPr lvl="3" eaLnBrk="1" hangingPunct="1">
              <a:lnSpc>
                <a:spcPct val="90000"/>
              </a:lnSpc>
            </a:pPr>
            <a:r>
              <a:rPr lang="zh-CN" altLang="en-US" sz="2000" dirty="0"/>
              <a:t>项目依赖</a:t>
            </a:r>
            <a:endParaRPr lang="en-US" altLang="zh-CN" sz="2000" dirty="0"/>
          </a:p>
          <a:p>
            <a:pPr lvl="3" eaLnBrk="1" hangingPunct="1">
              <a:lnSpc>
                <a:spcPct val="90000"/>
              </a:lnSpc>
            </a:pPr>
            <a:r>
              <a:rPr lang="zh-CN" altLang="en-US" sz="2000" dirty="0"/>
              <a:t>一天只有</a:t>
            </a:r>
            <a:r>
              <a:rPr lang="en-US" altLang="zh-CN" sz="2000" dirty="0"/>
              <a:t>24</a:t>
            </a:r>
            <a:r>
              <a:rPr lang="zh-CN" altLang="en-US" sz="2000" dirty="0"/>
              <a:t>小时</a:t>
            </a:r>
            <a:endParaRPr lang="en-US" altLang="zh-CN" sz="2000" dirty="0"/>
          </a:p>
        </p:txBody>
      </p:sp>
      <p:sp>
        <p:nvSpPr>
          <p:cNvPr id="81925" name="AutoShape 6">
            <a:extLst>
              <a:ext uri="{FF2B5EF4-FFF2-40B4-BE49-F238E27FC236}">
                <a16:creationId xmlns:a16="http://schemas.microsoft.com/office/drawing/2014/main" id="{AB37FCE7-6EE7-C943-A091-854D5302E70C}"/>
              </a:ext>
            </a:extLst>
          </p:cNvPr>
          <p:cNvSpPr>
            <a:spLocks/>
          </p:cNvSpPr>
          <p:nvPr/>
        </p:nvSpPr>
        <p:spPr bwMode="auto">
          <a:xfrm>
            <a:off x="6400800" y="3048000"/>
            <a:ext cx="533400" cy="3276600"/>
          </a:xfrm>
          <a:prstGeom prst="rightBrace">
            <a:avLst>
              <a:gd name="adj1" fmla="val 51190"/>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07950" tIns="53975" rIns="107950" bIns="53975"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latin typeface="黑体" panose="02010609060101010101" pitchFamily="49" charset="-122"/>
              <a:ea typeface="黑体" panose="02010609060101010101" pitchFamily="49" charset="-122"/>
            </a:endParaRPr>
          </a:p>
        </p:txBody>
      </p:sp>
      <p:sp>
        <p:nvSpPr>
          <p:cNvPr id="81926" name="Text Box 7">
            <a:extLst>
              <a:ext uri="{FF2B5EF4-FFF2-40B4-BE49-F238E27FC236}">
                <a16:creationId xmlns:a16="http://schemas.microsoft.com/office/drawing/2014/main" id="{211BBAC3-9E75-2C40-8BAA-DBA69CB2B179}"/>
              </a:ext>
            </a:extLst>
          </p:cNvPr>
          <p:cNvSpPr txBox="1">
            <a:spLocks noChangeArrowheads="1"/>
          </p:cNvSpPr>
          <p:nvPr/>
        </p:nvSpPr>
        <p:spPr bwMode="auto">
          <a:xfrm>
            <a:off x="7086600" y="3962400"/>
            <a:ext cx="1828800"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sz="2400" b="0">
                <a:solidFill>
                  <a:schemeClr val="tx1"/>
                </a:solidFill>
                <a:latin typeface="黑体" panose="02010609060101010101" pitchFamily="49" charset="-122"/>
                <a:ea typeface="黑体" panose="02010609060101010101" pitchFamily="49" charset="-122"/>
              </a:rPr>
              <a:t>需要识别</a:t>
            </a:r>
            <a:endParaRPr lang="en-US" altLang="zh-CN" sz="2400" b="0">
              <a:solidFill>
                <a:schemeClr val="tx1"/>
              </a:solidFill>
              <a:latin typeface="黑体" panose="02010609060101010101" pitchFamily="49" charset="-122"/>
              <a:ea typeface="黑体" panose="02010609060101010101" pitchFamily="49" charset="-122"/>
            </a:endParaRPr>
          </a:p>
          <a:p>
            <a:pPr eaLnBrk="1" hangingPunct="1">
              <a:spcBef>
                <a:spcPct val="50000"/>
              </a:spcBef>
            </a:pPr>
            <a:r>
              <a:rPr lang="zh-CN" altLang="en-US" sz="2400" b="0">
                <a:solidFill>
                  <a:schemeClr val="tx1"/>
                </a:solidFill>
                <a:latin typeface="黑体" panose="02010609060101010101" pitchFamily="49" charset="-122"/>
                <a:ea typeface="黑体" panose="02010609060101010101" pitchFamily="49" charset="-122"/>
              </a:rPr>
              <a:t>和优化风</a:t>
            </a:r>
            <a:endParaRPr lang="en-US" altLang="zh-CN" sz="2400" b="0">
              <a:solidFill>
                <a:schemeClr val="tx1"/>
              </a:solidFill>
              <a:latin typeface="黑体" panose="02010609060101010101" pitchFamily="49" charset="-122"/>
              <a:ea typeface="黑体" panose="02010609060101010101" pitchFamily="49" charset="-122"/>
            </a:endParaRPr>
          </a:p>
          <a:p>
            <a:pPr eaLnBrk="1" hangingPunct="1">
              <a:spcBef>
                <a:spcPct val="50000"/>
              </a:spcBef>
            </a:pPr>
            <a:r>
              <a:rPr lang="zh-CN" altLang="en-US" sz="2400" b="0">
                <a:solidFill>
                  <a:schemeClr val="tx1"/>
                </a:solidFill>
                <a:latin typeface="黑体" panose="02010609060101010101" pitchFamily="49" charset="-122"/>
                <a:ea typeface="黑体" panose="02010609060101010101" pitchFamily="49" charset="-122"/>
              </a:rPr>
              <a:t>险列表</a:t>
            </a:r>
            <a:endParaRPr lang="en-US" altLang="zh-CN" sz="2400" b="0">
              <a:solidFill>
                <a:schemeClr val="tx1"/>
              </a:solidFill>
              <a:latin typeface="黑体" panose="02010609060101010101" pitchFamily="49" charset="-122"/>
              <a:ea typeface="黑体" panose="02010609060101010101" pitchFamily="49" charset="-122"/>
            </a:endParaRPr>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0035D3AC-C232-4942-B601-765CB301E79C}"/>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latin typeface="黑体" panose="02010609060101010101" pitchFamily="49" charset="-122"/>
                <a:ea typeface="黑体" panose="02010609060101010101" pitchFamily="49" charset="-122"/>
              </a:rPr>
              <a:t>7.</a:t>
            </a:r>
            <a:r>
              <a:rPr lang="zh-CN" altLang="en-US">
                <a:latin typeface="黑体" panose="02010609060101010101" pitchFamily="49" charset="-122"/>
                <a:ea typeface="黑体" panose="02010609060101010101" pitchFamily="49" charset="-122"/>
              </a:rPr>
              <a:t>定义风险</a:t>
            </a:r>
            <a:r>
              <a:rPr lang="en-US" altLang="zh-CN">
                <a:latin typeface="黑体" panose="02010609060101010101" pitchFamily="49" charset="-122"/>
                <a:ea typeface="黑体" panose="02010609060101010101" pitchFamily="49" charset="-122"/>
              </a:rPr>
              <a:t>——</a:t>
            </a:r>
            <a:r>
              <a:rPr lang="zh-CN" altLang="en-US">
                <a:ea typeface="宋体" panose="02010600030101010101" pitchFamily="2" charset="-122"/>
              </a:rPr>
              <a:t>风险术语</a:t>
            </a:r>
            <a:endParaRPr lang="en-US" altLang="zh-CN">
              <a:ea typeface="宋体" panose="02010600030101010101" pitchFamily="2" charset="-122"/>
            </a:endParaRPr>
          </a:p>
        </p:txBody>
      </p:sp>
      <p:sp>
        <p:nvSpPr>
          <p:cNvPr id="82947" name="Rectangle 3">
            <a:extLst>
              <a:ext uri="{FF2B5EF4-FFF2-40B4-BE49-F238E27FC236}">
                <a16:creationId xmlns:a16="http://schemas.microsoft.com/office/drawing/2014/main" id="{FDAF2341-B30C-7049-B09F-F67B4A87C93C}"/>
              </a:ext>
            </a:extLst>
          </p:cNvPr>
          <p:cNvSpPr>
            <a:spLocks noGrp="1" noChangeArrowheads="1"/>
          </p:cNvSpPr>
          <p:nvPr>
            <p:ph type="body" sz="half" idx="1"/>
          </p:nvPr>
        </p:nvSpPr>
        <p:spPr bwMode="auto">
          <a:xfrm>
            <a:off x="304800" y="1284288"/>
            <a:ext cx="8477250" cy="5043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400" dirty="0">
                <a:solidFill>
                  <a:srgbClr val="7030A0"/>
                </a:solidFill>
                <a:latin typeface="黑体" panose="02010609060101010101" pitchFamily="49" charset="-122"/>
                <a:ea typeface="黑体" panose="02010609060101010101" pitchFamily="49" charset="-122"/>
              </a:rPr>
              <a:t>直接风险 </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项目在很大程度上能够控制</a:t>
            </a:r>
            <a:br>
              <a:rPr lang="en-US" altLang="zh-CN" sz="2400" dirty="0">
                <a:latin typeface="黑体" panose="02010609060101010101" pitchFamily="49" charset="-122"/>
                <a:ea typeface="黑体" panose="02010609060101010101" pitchFamily="49" charset="-122"/>
              </a:rPr>
            </a:br>
            <a:endParaRPr lang="en-US" altLang="zh-CN" sz="2400" dirty="0">
              <a:latin typeface="黑体" panose="02010609060101010101" pitchFamily="49" charset="-122"/>
              <a:ea typeface="黑体" panose="02010609060101010101" pitchFamily="49" charset="-122"/>
            </a:endParaRPr>
          </a:p>
          <a:p>
            <a:pPr eaLnBrk="1" hangingPunct="1"/>
            <a:r>
              <a:rPr lang="zh-CN" altLang="en-US" sz="2400" dirty="0">
                <a:solidFill>
                  <a:srgbClr val="7030A0"/>
                </a:solidFill>
                <a:latin typeface="黑体" panose="02010609060101010101" pitchFamily="49" charset="-122"/>
                <a:ea typeface="黑体" panose="02010609060101010101" pitchFamily="49" charset="-122"/>
              </a:rPr>
              <a:t>间接风险</a:t>
            </a:r>
            <a:r>
              <a:rPr lang="en-US" altLang="zh-CN" sz="2400" dirty="0">
                <a:solidFill>
                  <a:srgbClr val="7030A0"/>
                </a:solidFill>
                <a:latin typeface="黑体" panose="02010609060101010101" pitchFamily="49" charset="-122"/>
                <a:ea typeface="黑体" panose="02010609060101010101" pitchFamily="49" charset="-122"/>
              </a:rPr>
              <a:t> </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项目很少或者几乎不能控制</a:t>
            </a:r>
            <a:endParaRPr lang="en-US" altLang="zh-CN" sz="2400" dirty="0">
              <a:latin typeface="黑体" panose="02010609060101010101" pitchFamily="49" charset="-122"/>
              <a:ea typeface="黑体" panose="02010609060101010101" pitchFamily="49" charset="-122"/>
            </a:endParaRPr>
          </a:p>
          <a:p>
            <a:pPr eaLnBrk="1" hangingPunct="1"/>
            <a:endParaRPr lang="en-US" altLang="zh-CN" sz="2400" dirty="0">
              <a:latin typeface="黑体" panose="02010609060101010101" pitchFamily="49" charset="-122"/>
              <a:ea typeface="黑体" panose="02010609060101010101" pitchFamily="49" charset="-122"/>
            </a:endParaRPr>
          </a:p>
          <a:p>
            <a:pPr eaLnBrk="1" hangingPunct="1"/>
            <a:r>
              <a:rPr lang="zh-CN" altLang="en-US" sz="2400" dirty="0">
                <a:latin typeface="黑体" panose="02010609060101010101" pitchFamily="49" charset="-122"/>
                <a:ea typeface="黑体" panose="02010609060101010101" pitchFamily="49" charset="-122"/>
              </a:rPr>
              <a:t>风险的</a:t>
            </a:r>
            <a:r>
              <a:rPr lang="zh-CN" altLang="en-US" sz="2400" dirty="0">
                <a:solidFill>
                  <a:srgbClr val="FF0000"/>
                </a:solidFill>
                <a:latin typeface="黑体" panose="02010609060101010101" pitchFamily="49" charset="-122"/>
                <a:ea typeface="黑体" panose="02010609060101010101" pitchFamily="49" charset="-122"/>
              </a:rPr>
              <a:t>严重程度</a:t>
            </a:r>
            <a:r>
              <a:rPr lang="zh-CN" altLang="en-US" sz="2400" dirty="0">
                <a:latin typeface="黑体" panose="02010609060101010101" pitchFamily="49" charset="-122"/>
                <a:ea typeface="黑体" panose="02010609060101010101" pitchFamily="49" charset="-122"/>
              </a:rPr>
              <a:t>是用来排名风险的。它是下面几项的组合：</a:t>
            </a:r>
            <a:endParaRPr lang="en-US" altLang="zh-CN" sz="2400" dirty="0">
              <a:latin typeface="黑体" panose="02010609060101010101" pitchFamily="49" charset="-122"/>
              <a:ea typeface="黑体" panose="02010609060101010101" pitchFamily="49" charset="-122"/>
            </a:endParaRPr>
          </a:p>
          <a:p>
            <a:pPr lvl="1" eaLnBrk="1" hangingPunct="1"/>
            <a:r>
              <a:rPr lang="zh-CN" altLang="en-US" dirty="0">
                <a:latin typeface="黑体" panose="02010609060101010101" pitchFamily="49" charset="-122"/>
                <a:ea typeface="黑体" panose="02010609060101010101" pitchFamily="49" charset="-122"/>
              </a:rPr>
              <a:t>发生概率</a:t>
            </a:r>
            <a:endParaRPr lang="en-US" altLang="zh-CN" dirty="0">
              <a:latin typeface="黑体" panose="02010609060101010101" pitchFamily="49" charset="-122"/>
              <a:ea typeface="黑体" panose="02010609060101010101" pitchFamily="49" charset="-122"/>
            </a:endParaRPr>
          </a:p>
          <a:p>
            <a:pPr lvl="1" eaLnBrk="1" hangingPunct="1"/>
            <a:r>
              <a:rPr lang="zh-CN" altLang="en-US" dirty="0">
                <a:latin typeface="黑体" panose="02010609060101010101" pitchFamily="49" charset="-122"/>
                <a:ea typeface="黑体" panose="02010609060101010101" pitchFamily="49" charset="-122"/>
              </a:rPr>
              <a:t>对项目的影响（严重）比如项目误期</a:t>
            </a:r>
            <a:endParaRPr lang="en-US" altLang="zh-CN" dirty="0">
              <a:latin typeface="黑体" panose="02010609060101010101" pitchFamily="49" charset="-122"/>
              <a:ea typeface="黑体" panose="02010609060101010101" pitchFamily="49" charset="-122"/>
            </a:endParaRPr>
          </a:p>
        </p:txBody>
      </p:sp>
      <p:pic>
        <p:nvPicPr>
          <p:cNvPr id="82948" name="Picture 18" descr="MPj02624040000[1]">
            <a:extLst>
              <a:ext uri="{FF2B5EF4-FFF2-40B4-BE49-F238E27FC236}">
                <a16:creationId xmlns:a16="http://schemas.microsoft.com/office/drawing/2014/main" id="{EF97AA96-DC15-0447-96EE-27ECAA716E0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2743200" y="4343400"/>
            <a:ext cx="3657600" cy="1984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d"/>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F470B3F0-F32E-D840-BBDD-12AE851161FF}"/>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latin typeface="黑体" panose="02010609060101010101" pitchFamily="49" charset="-122"/>
                <a:ea typeface="黑体" panose="02010609060101010101" pitchFamily="49" charset="-122"/>
              </a:rPr>
              <a:t>7.</a:t>
            </a:r>
            <a:r>
              <a:rPr lang="zh-CN" altLang="en-US">
                <a:latin typeface="黑体" panose="02010609060101010101" pitchFamily="49" charset="-122"/>
                <a:ea typeface="黑体" panose="02010609060101010101" pitchFamily="49" charset="-122"/>
              </a:rPr>
              <a:t>定义风险</a:t>
            </a:r>
            <a:r>
              <a:rPr lang="en-US" altLang="zh-CN">
                <a:latin typeface="黑体" panose="02010609060101010101" pitchFamily="49" charset="-122"/>
                <a:ea typeface="黑体" panose="02010609060101010101" pitchFamily="49" charset="-122"/>
              </a:rPr>
              <a:t>——</a:t>
            </a:r>
            <a:r>
              <a:rPr lang="zh-CN" altLang="en-US">
                <a:ea typeface="宋体" panose="02010600030101010101" pitchFamily="2" charset="-122"/>
              </a:rPr>
              <a:t>风险管理策略</a:t>
            </a:r>
            <a:endParaRPr lang="en-US" altLang="zh-CN">
              <a:ea typeface="宋体" panose="02010600030101010101" pitchFamily="2" charset="-122"/>
            </a:endParaRPr>
          </a:p>
        </p:txBody>
      </p:sp>
      <p:sp>
        <p:nvSpPr>
          <p:cNvPr id="83971" name="Rectangle 3">
            <a:extLst>
              <a:ext uri="{FF2B5EF4-FFF2-40B4-BE49-F238E27FC236}">
                <a16:creationId xmlns:a16="http://schemas.microsoft.com/office/drawing/2014/main" id="{B983B8F6-1590-B449-B8AF-0D41FE6987FE}"/>
              </a:ext>
            </a:extLst>
          </p:cNvPr>
          <p:cNvSpPr>
            <a:spLocks noGrp="1" noChangeArrowheads="1"/>
          </p:cNvSpPr>
          <p:nvPr>
            <p:ph type="body" sz="half" idx="1"/>
          </p:nvPr>
        </p:nvSpPr>
        <p:spPr bwMode="auto">
          <a:xfrm>
            <a:off x="361950" y="1268413"/>
            <a:ext cx="6191250" cy="5043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400" dirty="0">
                <a:latin typeface="黑体" panose="02010609060101010101" pitchFamily="49" charset="-122"/>
                <a:ea typeface="黑体" panose="02010609060101010101" pitchFamily="49" charset="-122"/>
              </a:rPr>
              <a:t>风险</a:t>
            </a:r>
            <a:r>
              <a:rPr lang="zh-CN" altLang="en-US" sz="2400" dirty="0">
                <a:solidFill>
                  <a:srgbClr val="FF0000"/>
                </a:solidFill>
                <a:latin typeface="黑体" panose="02010609060101010101" pitchFamily="49" charset="-122"/>
                <a:ea typeface="黑体" panose="02010609060101010101" pitchFamily="49" charset="-122"/>
              </a:rPr>
              <a:t>回避</a:t>
            </a:r>
            <a:r>
              <a:rPr lang="zh-CN" altLang="en-US" sz="2400" dirty="0">
                <a:latin typeface="黑体" panose="02010609060101010101" pitchFamily="49" charset="-122"/>
                <a:ea typeface="黑体" panose="02010609060101010101" pitchFamily="49" charset="-122"/>
              </a:rPr>
              <a:t>、风险</a:t>
            </a:r>
            <a:r>
              <a:rPr lang="zh-CN" altLang="en-US" sz="2400" dirty="0">
                <a:solidFill>
                  <a:srgbClr val="FF0000"/>
                </a:solidFill>
                <a:latin typeface="黑体" panose="02010609060101010101" pitchFamily="49" charset="-122"/>
                <a:ea typeface="黑体" panose="02010609060101010101" pitchFamily="49" charset="-122"/>
              </a:rPr>
              <a:t>转移</a:t>
            </a:r>
            <a:r>
              <a:rPr lang="zh-CN" altLang="en-US" sz="2400" dirty="0">
                <a:latin typeface="黑体" panose="02010609060101010101" pitchFamily="49" charset="-122"/>
                <a:ea typeface="黑体" panose="02010609060101010101" pitchFamily="49" charset="-122"/>
              </a:rPr>
              <a:t>或者风险</a:t>
            </a:r>
            <a:r>
              <a:rPr lang="zh-CN" altLang="en-US" sz="2400" dirty="0">
                <a:solidFill>
                  <a:srgbClr val="FF0000"/>
                </a:solidFill>
                <a:latin typeface="黑体" panose="02010609060101010101" pitchFamily="49" charset="-122"/>
                <a:ea typeface="黑体" panose="02010609060101010101" pitchFamily="49" charset="-122"/>
              </a:rPr>
              <a:t>接受</a:t>
            </a:r>
            <a:br>
              <a:rPr lang="en-US" altLang="zh-CN" sz="2400" dirty="0">
                <a:latin typeface="黑体" panose="02010609060101010101" pitchFamily="49" charset="-122"/>
                <a:ea typeface="黑体" panose="02010609060101010101" pitchFamily="49" charset="-122"/>
              </a:rPr>
            </a:br>
            <a:endParaRPr lang="en-US" altLang="zh-CN" sz="2400" dirty="0">
              <a:latin typeface="黑体" panose="02010609060101010101" pitchFamily="49" charset="-122"/>
              <a:ea typeface="黑体" panose="02010609060101010101" pitchFamily="49" charset="-122"/>
            </a:endParaRPr>
          </a:p>
          <a:p>
            <a:pPr eaLnBrk="1" hangingPunct="1"/>
            <a:r>
              <a:rPr lang="zh-CN" altLang="en-US" sz="2400" dirty="0">
                <a:latin typeface="黑体" panose="02010609060101010101" pitchFamily="49" charset="-122"/>
                <a:ea typeface="黑体" panose="02010609060101010101" pitchFamily="49" charset="-122"/>
              </a:rPr>
              <a:t>通过以下方法</a:t>
            </a:r>
            <a:r>
              <a:rPr lang="zh-CN" altLang="en-US" sz="2400" dirty="0">
                <a:solidFill>
                  <a:srgbClr val="FF0000"/>
                </a:solidFill>
                <a:latin typeface="黑体" panose="02010609060101010101" pitchFamily="49" charset="-122"/>
                <a:ea typeface="黑体" panose="02010609060101010101" pitchFamily="49" charset="-122"/>
              </a:rPr>
              <a:t>降低</a:t>
            </a:r>
            <a:r>
              <a:rPr lang="zh-CN" altLang="en-US" sz="2400" dirty="0">
                <a:latin typeface="黑体" panose="02010609060101010101" pitchFamily="49" charset="-122"/>
                <a:ea typeface="黑体" panose="02010609060101010101" pitchFamily="49" charset="-122"/>
              </a:rPr>
              <a:t>所接受的风险：</a:t>
            </a:r>
            <a:endParaRPr lang="en-US" altLang="zh-CN" sz="2400" dirty="0">
              <a:latin typeface="黑体" panose="02010609060101010101" pitchFamily="49" charset="-122"/>
              <a:ea typeface="黑体" panose="02010609060101010101" pitchFamily="49" charset="-122"/>
            </a:endParaRPr>
          </a:p>
          <a:p>
            <a:pPr lvl="1" eaLnBrk="1" fontAlgn="t" hangingPunct="1">
              <a:buFont typeface="Wingdings" pitchFamily="2" charset="2"/>
              <a:buChar char="Ø"/>
            </a:pPr>
            <a:r>
              <a:rPr lang="zh-CN" altLang="en-US" dirty="0">
                <a:latin typeface="黑体" panose="02010609060101010101" pitchFamily="49" charset="-122"/>
                <a:ea typeface="黑体" panose="02010609060101010101" pitchFamily="49" charset="-122"/>
              </a:rPr>
              <a:t>创造一个风险列表工件</a:t>
            </a:r>
            <a:endParaRPr lang="en-US" altLang="zh-CN" dirty="0">
              <a:latin typeface="黑体" panose="02010609060101010101" pitchFamily="49" charset="-122"/>
              <a:ea typeface="黑体" panose="02010609060101010101" pitchFamily="49" charset="-122"/>
            </a:endParaRPr>
          </a:p>
          <a:p>
            <a:pPr lvl="1" eaLnBrk="1" fontAlgn="t" hangingPunct="1">
              <a:buFont typeface="Wingdings" pitchFamily="2" charset="2"/>
              <a:buChar char="Ø"/>
            </a:pPr>
            <a:r>
              <a:rPr lang="zh-CN" altLang="en-US" dirty="0">
                <a:latin typeface="黑体" panose="02010609060101010101" pitchFamily="49" charset="-122"/>
                <a:ea typeface="黑体" panose="02010609060101010101" pitchFamily="49" charset="-122"/>
              </a:rPr>
              <a:t>采取一些立竿见影、主动的措施来减小风险发生概率和减轻风险的影响</a:t>
            </a:r>
            <a:endParaRPr lang="en-US" altLang="zh-CN" dirty="0">
              <a:latin typeface="黑体" panose="02010609060101010101" pitchFamily="49" charset="-122"/>
              <a:ea typeface="黑体" panose="02010609060101010101" pitchFamily="49" charset="-122"/>
            </a:endParaRPr>
          </a:p>
          <a:p>
            <a:pPr lvl="1" eaLnBrk="1" fontAlgn="t" hangingPunct="1">
              <a:buFont typeface="Wingdings" pitchFamily="2" charset="2"/>
              <a:buChar char="Ø"/>
            </a:pPr>
            <a:r>
              <a:rPr lang="zh-CN" altLang="en-US" dirty="0">
                <a:latin typeface="黑体" panose="02010609060101010101" pitchFamily="49" charset="-122"/>
                <a:ea typeface="黑体" panose="02010609060101010101" pitchFamily="49" charset="-122"/>
              </a:rPr>
              <a:t>定义一个意外事件计划</a:t>
            </a:r>
            <a:endParaRPr lang="en-US" altLang="zh-CN" dirty="0">
              <a:latin typeface="黑体" panose="02010609060101010101" pitchFamily="49" charset="-122"/>
              <a:ea typeface="黑体" panose="02010609060101010101" pitchFamily="49" charset="-122"/>
            </a:endParaRPr>
          </a:p>
        </p:txBody>
      </p:sp>
      <p:sp>
        <p:nvSpPr>
          <p:cNvPr id="83972" name="Text Box 4">
            <a:extLst>
              <a:ext uri="{FF2B5EF4-FFF2-40B4-BE49-F238E27FC236}">
                <a16:creationId xmlns:a16="http://schemas.microsoft.com/office/drawing/2014/main" id="{B994AF44-FD61-C94D-BFE1-66D9CF89EC8F}"/>
              </a:ext>
            </a:extLst>
          </p:cNvPr>
          <p:cNvSpPr txBox="1">
            <a:spLocks noChangeArrowheads="1"/>
          </p:cNvSpPr>
          <p:nvPr/>
        </p:nvSpPr>
        <p:spPr bwMode="ltGray">
          <a:xfrm>
            <a:off x="609600" y="5105400"/>
            <a:ext cx="6629400" cy="847725"/>
          </a:xfrm>
          <a:prstGeom prst="rect">
            <a:avLst/>
          </a:prstGeom>
          <a:solidFill>
            <a:srgbClr val="00808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8080"/>
            </a:extrusionClr>
            <a:contourClr>
              <a:srgbClr val="008080"/>
            </a:contourClr>
          </a:sp3d>
        </p:spPr>
        <p:txBody>
          <a:bodyPr lIns="107950" tIns="53975" rIns="107950" bIns="53975">
            <a:spAutoFit/>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sz="2400" b="0">
                <a:solidFill>
                  <a:schemeClr val="bg1"/>
                </a:solidFill>
                <a:latin typeface="黑体" panose="02010609060101010101" pitchFamily="49" charset="-122"/>
                <a:ea typeface="黑体" panose="02010609060101010101" pitchFamily="49" charset="-122"/>
              </a:rPr>
              <a:t>在先启阶段的早期建立</a:t>
            </a:r>
            <a:r>
              <a:rPr lang="zh-CN" altLang="en-US" sz="2400" b="0">
                <a:solidFill>
                  <a:srgbClr val="FF0000"/>
                </a:solidFill>
                <a:latin typeface="黑体" panose="02010609060101010101" pitchFamily="49" charset="-122"/>
                <a:ea typeface="黑体" panose="02010609060101010101" pitchFamily="49" charset="-122"/>
              </a:rPr>
              <a:t>风险列表</a:t>
            </a:r>
            <a:r>
              <a:rPr lang="zh-CN" altLang="en-US" sz="2400" b="0">
                <a:solidFill>
                  <a:schemeClr val="bg1"/>
                </a:solidFill>
                <a:latin typeface="黑体" panose="02010609060101010101" pitchFamily="49" charset="-122"/>
                <a:ea typeface="黑体" panose="02010609060101010101" pitchFamily="49" charset="-122"/>
              </a:rPr>
              <a:t>并且在每个迭代中更新它。</a:t>
            </a:r>
            <a:endParaRPr lang="en-US" altLang="zh-CN" sz="2400" b="0">
              <a:solidFill>
                <a:schemeClr val="bg1"/>
              </a:solidFill>
              <a:latin typeface="黑体" panose="02010609060101010101" pitchFamily="49" charset="-122"/>
              <a:ea typeface="黑体" panose="02010609060101010101" pitchFamily="49" charset="-122"/>
            </a:endParaRPr>
          </a:p>
        </p:txBody>
      </p:sp>
      <p:pic>
        <p:nvPicPr>
          <p:cNvPr id="83973" name="Picture 36" descr="MPj03863030000[1]">
            <a:extLst>
              <a:ext uri="{FF2B5EF4-FFF2-40B4-BE49-F238E27FC236}">
                <a16:creationId xmlns:a16="http://schemas.microsoft.com/office/drawing/2014/main" id="{DF51D513-B608-5549-B243-99E187328E09}"/>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bwMode="auto">
          <a:xfrm>
            <a:off x="6781800" y="990600"/>
            <a:ext cx="2057400" cy="3124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6">
            <a:extLst>
              <a:ext uri="{FF2B5EF4-FFF2-40B4-BE49-F238E27FC236}">
                <a16:creationId xmlns:a16="http://schemas.microsoft.com/office/drawing/2014/main" id="{09BE8B7C-CE83-E94A-97F3-524D3EB3EFDF}"/>
              </a:ext>
            </a:extLst>
          </p:cNvPr>
          <p:cNvSpPr txBox="1">
            <a:spLocks noChangeArrowheads="1"/>
          </p:cNvSpPr>
          <p:nvPr/>
        </p:nvSpPr>
        <p:spPr bwMode="auto">
          <a:xfrm>
            <a:off x="7599363" y="2314575"/>
            <a:ext cx="111601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400" b="0">
                <a:solidFill>
                  <a:schemeClr val="tx1"/>
                </a:solidFill>
                <a:latin typeface="Arial" panose="020B0604020202020204" pitchFamily="34" charset="0"/>
              </a:rPr>
              <a:t>瀑布式风险</a:t>
            </a:r>
            <a:endParaRPr lang="en-US" altLang="zh-CN" sz="1400" b="0">
              <a:solidFill>
                <a:schemeClr val="tx1"/>
              </a:solidFill>
              <a:latin typeface="Arial" panose="020B0604020202020204" pitchFamily="34" charset="0"/>
            </a:endParaRPr>
          </a:p>
        </p:txBody>
      </p:sp>
      <p:grpSp>
        <p:nvGrpSpPr>
          <p:cNvPr id="84995" name="Group 34">
            <a:extLst>
              <a:ext uri="{FF2B5EF4-FFF2-40B4-BE49-F238E27FC236}">
                <a16:creationId xmlns:a16="http://schemas.microsoft.com/office/drawing/2014/main" id="{59AB0B37-90F4-B144-8AF1-A18A508AB35F}"/>
              </a:ext>
            </a:extLst>
          </p:cNvPr>
          <p:cNvGrpSpPr>
            <a:grpSpLocks/>
          </p:cNvGrpSpPr>
          <p:nvPr/>
        </p:nvGrpSpPr>
        <p:grpSpPr bwMode="auto">
          <a:xfrm>
            <a:off x="228600" y="1303338"/>
            <a:ext cx="8397875" cy="4829175"/>
            <a:chOff x="144" y="821"/>
            <a:chExt cx="5290" cy="3042"/>
          </a:xfrm>
        </p:grpSpPr>
        <p:grpSp>
          <p:nvGrpSpPr>
            <p:cNvPr id="84998" name="Group 2">
              <a:extLst>
                <a:ext uri="{FF2B5EF4-FFF2-40B4-BE49-F238E27FC236}">
                  <a16:creationId xmlns:a16="http://schemas.microsoft.com/office/drawing/2014/main" id="{6DF6D197-029E-7549-BA51-4F23108E7DA5}"/>
                </a:ext>
              </a:extLst>
            </p:cNvPr>
            <p:cNvGrpSpPr>
              <a:grpSpLocks/>
            </p:cNvGrpSpPr>
            <p:nvPr/>
          </p:nvGrpSpPr>
          <p:grpSpPr bwMode="auto">
            <a:xfrm>
              <a:off x="480" y="1056"/>
              <a:ext cx="4928" cy="2417"/>
              <a:chOff x="489" y="1054"/>
              <a:chExt cx="4928" cy="2417"/>
            </a:xfrm>
          </p:grpSpPr>
          <p:sp>
            <p:nvSpPr>
              <p:cNvPr id="78879" name="Freeform 3">
                <a:extLst>
                  <a:ext uri="{FF2B5EF4-FFF2-40B4-BE49-F238E27FC236}">
                    <a16:creationId xmlns:a16="http://schemas.microsoft.com/office/drawing/2014/main" id="{6CED2D0C-4495-EC4B-ADD6-4432445994E5}"/>
                  </a:ext>
                </a:extLst>
              </p:cNvPr>
              <p:cNvSpPr>
                <a:spLocks/>
              </p:cNvSpPr>
              <p:nvPr/>
            </p:nvSpPr>
            <p:spPr bwMode="invGray">
              <a:xfrm>
                <a:off x="489" y="1054"/>
                <a:ext cx="4928" cy="2417"/>
              </a:xfrm>
              <a:custGeom>
                <a:avLst/>
                <a:gdLst>
                  <a:gd name="T0" fmla="*/ 1382 w 4911"/>
                  <a:gd name="T1" fmla="*/ 909 h 2417"/>
                  <a:gd name="T2" fmla="*/ 1281 w 4911"/>
                  <a:gd name="T3" fmla="*/ 609 h 2417"/>
                  <a:gd name="T4" fmla="*/ 1101 w 4911"/>
                  <a:gd name="T5" fmla="*/ 369 h 2417"/>
                  <a:gd name="T6" fmla="*/ 901 w 4911"/>
                  <a:gd name="T7" fmla="*/ 228 h 2417"/>
                  <a:gd name="T8" fmla="*/ 729 w 4911"/>
                  <a:gd name="T9" fmla="*/ 119 h 2417"/>
                  <a:gd name="T10" fmla="*/ 520 w 4911"/>
                  <a:gd name="T11" fmla="*/ 60 h 2417"/>
                  <a:gd name="T12" fmla="*/ 0 w 4911"/>
                  <a:gd name="T13" fmla="*/ 0 h 2417"/>
                  <a:gd name="T14" fmla="*/ 1229 w 4911"/>
                  <a:gd name="T15" fmla="*/ 26 h 2417"/>
                  <a:gd name="T16" fmla="*/ 1958 w 4911"/>
                  <a:gd name="T17" fmla="*/ 91 h 2417"/>
                  <a:gd name="T18" fmla="*/ 2489 w 4911"/>
                  <a:gd name="T19" fmla="*/ 146 h 2417"/>
                  <a:gd name="T20" fmla="*/ 2953 w 4911"/>
                  <a:gd name="T21" fmla="*/ 237 h 2417"/>
                  <a:gd name="T22" fmla="*/ 3318 w 4911"/>
                  <a:gd name="T23" fmla="*/ 355 h 2417"/>
                  <a:gd name="T24" fmla="*/ 3695 w 4911"/>
                  <a:gd name="T25" fmla="*/ 506 h 2417"/>
                  <a:gd name="T26" fmla="*/ 3975 w 4911"/>
                  <a:gd name="T27" fmla="*/ 883 h 2417"/>
                  <a:gd name="T28" fmla="*/ 4292 w 4911"/>
                  <a:gd name="T29" fmla="*/ 1466 h 2417"/>
                  <a:gd name="T30" fmla="*/ 4482 w 4911"/>
                  <a:gd name="T31" fmla="*/ 1749 h 2417"/>
                  <a:gd name="T32" fmla="*/ 4656 w 4911"/>
                  <a:gd name="T33" fmla="*/ 1955 h 2417"/>
                  <a:gd name="T34" fmla="*/ 4863 w 4911"/>
                  <a:gd name="T35" fmla="*/ 2143 h 2417"/>
                  <a:gd name="T36" fmla="*/ 5190 w 4911"/>
                  <a:gd name="T37" fmla="*/ 2289 h 2417"/>
                  <a:gd name="T38" fmla="*/ 5190 w 4911"/>
                  <a:gd name="T39" fmla="*/ 2417 h 2417"/>
                  <a:gd name="T40" fmla="*/ 4220 w 4911"/>
                  <a:gd name="T41" fmla="*/ 2417 h 2417"/>
                  <a:gd name="T42" fmla="*/ 3612 w 4911"/>
                  <a:gd name="T43" fmla="*/ 2409 h 2417"/>
                  <a:gd name="T44" fmla="*/ 3191 w 4911"/>
                  <a:gd name="T45" fmla="*/ 2357 h 2417"/>
                  <a:gd name="T46" fmla="*/ 2715 w 4911"/>
                  <a:gd name="T47" fmla="*/ 2297 h 2417"/>
                  <a:gd name="T48" fmla="*/ 2296 w 4911"/>
                  <a:gd name="T49" fmla="*/ 2177 h 2417"/>
                  <a:gd name="T50" fmla="*/ 1938 w 4911"/>
                  <a:gd name="T51" fmla="*/ 1955 h 2417"/>
                  <a:gd name="T52" fmla="*/ 1690 w 4911"/>
                  <a:gd name="T53" fmla="*/ 1706 h 2417"/>
                  <a:gd name="T54" fmla="*/ 1562 w 4911"/>
                  <a:gd name="T55" fmla="*/ 1449 h 2417"/>
                  <a:gd name="T56" fmla="*/ 1468 w 4911"/>
                  <a:gd name="T57" fmla="*/ 1175 h 24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911" h="2417">
                    <a:moveTo>
                      <a:pt x="1302" y="909"/>
                    </a:moveTo>
                    <a:cubicBezTo>
                      <a:pt x="1288" y="859"/>
                      <a:pt x="1261" y="699"/>
                      <a:pt x="1217" y="609"/>
                    </a:cubicBezTo>
                    <a:lnTo>
                      <a:pt x="1037" y="369"/>
                    </a:lnTo>
                    <a:lnTo>
                      <a:pt x="853" y="228"/>
                    </a:lnTo>
                    <a:lnTo>
                      <a:pt x="695" y="119"/>
                    </a:lnTo>
                    <a:lnTo>
                      <a:pt x="488" y="60"/>
                    </a:lnTo>
                    <a:lnTo>
                      <a:pt x="0" y="0"/>
                    </a:lnTo>
                    <a:lnTo>
                      <a:pt x="1165" y="26"/>
                    </a:lnTo>
                    <a:lnTo>
                      <a:pt x="1851" y="91"/>
                    </a:lnTo>
                    <a:lnTo>
                      <a:pt x="2358" y="146"/>
                    </a:lnTo>
                    <a:lnTo>
                      <a:pt x="2793" y="237"/>
                    </a:lnTo>
                    <a:lnTo>
                      <a:pt x="3142" y="355"/>
                    </a:lnTo>
                    <a:lnTo>
                      <a:pt x="3497" y="506"/>
                    </a:lnTo>
                    <a:lnTo>
                      <a:pt x="3762" y="883"/>
                    </a:lnTo>
                    <a:lnTo>
                      <a:pt x="4062" y="1466"/>
                    </a:lnTo>
                    <a:lnTo>
                      <a:pt x="4242" y="1749"/>
                    </a:lnTo>
                    <a:lnTo>
                      <a:pt x="4405" y="1955"/>
                    </a:lnTo>
                    <a:lnTo>
                      <a:pt x="4602" y="2143"/>
                    </a:lnTo>
                    <a:lnTo>
                      <a:pt x="4911" y="2289"/>
                    </a:lnTo>
                    <a:lnTo>
                      <a:pt x="4911" y="2417"/>
                    </a:lnTo>
                    <a:lnTo>
                      <a:pt x="3994" y="2417"/>
                    </a:lnTo>
                    <a:lnTo>
                      <a:pt x="3420" y="2409"/>
                    </a:lnTo>
                    <a:lnTo>
                      <a:pt x="3017" y="2357"/>
                    </a:lnTo>
                    <a:lnTo>
                      <a:pt x="2571" y="2297"/>
                    </a:lnTo>
                    <a:lnTo>
                      <a:pt x="2168" y="2177"/>
                    </a:lnTo>
                    <a:lnTo>
                      <a:pt x="1834" y="1955"/>
                    </a:lnTo>
                    <a:lnTo>
                      <a:pt x="1594" y="1706"/>
                    </a:lnTo>
                    <a:lnTo>
                      <a:pt x="1482" y="1449"/>
                    </a:lnTo>
                    <a:lnTo>
                      <a:pt x="1388" y="1175"/>
                    </a:lnTo>
                  </a:path>
                </a:pathLst>
              </a:custGeom>
              <a:gradFill rotWithShape="0">
                <a:gsLst>
                  <a:gs pos="0">
                    <a:srgbClr val="000000"/>
                  </a:gs>
                  <a:gs pos="100000">
                    <a:srgbClr val="025560"/>
                  </a:gs>
                </a:gsLst>
                <a:lin ang="0" scaled="1"/>
              </a:gradFill>
              <a:ln w="38100" cap="flat" cmpd="sng">
                <a:noFill/>
                <a:prstDash val="solid"/>
                <a:round/>
                <a:headEnd/>
                <a:tailEnd/>
              </a:ln>
              <a:effectLst>
                <a:outerShdw dist="53882" dir="2700000" algn="ctr" rotWithShape="0">
                  <a:schemeClr val="bg2"/>
                </a:outerShdw>
              </a:effectLst>
            </p:spPr>
            <p:txBody>
              <a:bodyPr wrap="none" tIns="91440" bIns="91440" anchor="ctr"/>
              <a:lstStyle/>
              <a:p>
                <a:pPr>
                  <a:defRPr/>
                </a:pPr>
                <a:endParaRPr lang="zh-CN" altLang="en-US"/>
              </a:p>
            </p:txBody>
          </p:sp>
          <p:sp>
            <p:nvSpPr>
              <p:cNvPr id="681988" name="AutoShape 4">
                <a:extLst>
                  <a:ext uri="{FF2B5EF4-FFF2-40B4-BE49-F238E27FC236}">
                    <a16:creationId xmlns:a16="http://schemas.microsoft.com/office/drawing/2014/main" id="{A494B582-BB1F-324D-9687-DB0CDCBF7A44}"/>
                  </a:ext>
                </a:extLst>
              </p:cNvPr>
              <p:cNvSpPr>
                <a:spLocks noChangeArrowheads="1"/>
              </p:cNvSpPr>
              <p:nvPr/>
            </p:nvSpPr>
            <p:spPr bwMode="blackGray">
              <a:xfrm>
                <a:off x="1955" y="2010"/>
                <a:ext cx="2204" cy="422"/>
              </a:xfrm>
              <a:prstGeom prst="leftArrow">
                <a:avLst>
                  <a:gd name="adj1" fmla="val 54222"/>
                  <a:gd name="adj2" fmla="val 82476"/>
                </a:avLst>
              </a:prstGeom>
              <a:solidFill>
                <a:schemeClr val="accent1"/>
              </a:solidFill>
              <a:ln>
                <a:noFill/>
              </a:ln>
              <a:effectLst>
                <a:prstShdw prst="shdw17" dist="17961" dir="2700000">
                  <a:schemeClr val="accent1">
                    <a:gamma/>
                    <a:shade val="60000"/>
                    <a:invGamma/>
                  </a:schemeClr>
                </a:prstShdw>
              </a:effec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90000"/>
                  </a:lnSpc>
                  <a:spcBef>
                    <a:spcPct val="40000"/>
                  </a:spcBef>
                </a:pPr>
                <a:r>
                  <a:rPr lang="zh-CN" altLang="en-US" sz="2000">
                    <a:solidFill>
                      <a:srgbClr val="FF0000"/>
                    </a:solidFill>
                    <a:effectLst>
                      <a:outerShdw blurRad="38100" dist="38100" dir="2700000" algn="tl">
                        <a:srgbClr val="000000"/>
                      </a:outerShdw>
                    </a:effectLst>
                    <a:latin typeface="Arial" panose="020B0604020202020204" pitchFamily="34" charset="0"/>
                  </a:rPr>
                  <a:t>降低风险</a:t>
                </a:r>
                <a:endParaRPr lang="en-US" altLang="zh-CN" sz="2000">
                  <a:solidFill>
                    <a:srgbClr val="FF0000"/>
                  </a:solidFill>
                  <a:effectLst>
                    <a:outerShdw blurRad="38100" dist="38100" dir="2700000" algn="tl">
                      <a:srgbClr val="000000"/>
                    </a:outerShdw>
                  </a:effectLst>
                  <a:latin typeface="Arial" panose="020B0604020202020204" pitchFamily="34" charset="0"/>
                </a:endParaRPr>
              </a:p>
            </p:txBody>
          </p:sp>
        </p:grpSp>
        <p:sp>
          <p:nvSpPr>
            <p:cNvPr id="84999" name="Freeform 6">
              <a:extLst>
                <a:ext uri="{FF2B5EF4-FFF2-40B4-BE49-F238E27FC236}">
                  <a16:creationId xmlns:a16="http://schemas.microsoft.com/office/drawing/2014/main" id="{87E64522-A208-0641-96C4-5FE6971024AC}"/>
                </a:ext>
              </a:extLst>
            </p:cNvPr>
            <p:cNvSpPr>
              <a:spLocks/>
            </p:cNvSpPr>
            <p:nvPr/>
          </p:nvSpPr>
          <p:spPr bwMode="auto">
            <a:xfrm>
              <a:off x="342" y="1056"/>
              <a:ext cx="3797" cy="707"/>
            </a:xfrm>
            <a:custGeom>
              <a:avLst/>
              <a:gdLst>
                <a:gd name="T0" fmla="*/ 0 w 3797"/>
                <a:gd name="T1" fmla="*/ 24 h 701"/>
                <a:gd name="T2" fmla="*/ 12 w 3797"/>
                <a:gd name="T3" fmla="*/ 24 h 701"/>
                <a:gd name="T4" fmla="*/ 36 w 3797"/>
                <a:gd name="T5" fmla="*/ 24 h 701"/>
                <a:gd name="T6" fmla="*/ 84 w 3797"/>
                <a:gd name="T7" fmla="*/ 24 h 701"/>
                <a:gd name="T8" fmla="*/ 143 w 3797"/>
                <a:gd name="T9" fmla="*/ 24 h 701"/>
                <a:gd name="T10" fmla="*/ 221 w 3797"/>
                <a:gd name="T11" fmla="*/ 18 h 701"/>
                <a:gd name="T12" fmla="*/ 305 w 3797"/>
                <a:gd name="T13" fmla="*/ 18 h 701"/>
                <a:gd name="T14" fmla="*/ 413 w 3797"/>
                <a:gd name="T15" fmla="*/ 18 h 701"/>
                <a:gd name="T16" fmla="*/ 526 w 3797"/>
                <a:gd name="T17" fmla="*/ 18 h 701"/>
                <a:gd name="T18" fmla="*/ 646 w 3797"/>
                <a:gd name="T19" fmla="*/ 18 h 701"/>
                <a:gd name="T20" fmla="*/ 777 w 3797"/>
                <a:gd name="T21" fmla="*/ 24 h 701"/>
                <a:gd name="T22" fmla="*/ 921 w 3797"/>
                <a:gd name="T23" fmla="*/ 24 h 701"/>
                <a:gd name="T24" fmla="*/ 1070 w 3797"/>
                <a:gd name="T25" fmla="*/ 30 h 701"/>
                <a:gd name="T26" fmla="*/ 1381 w 3797"/>
                <a:gd name="T27" fmla="*/ 48 h 701"/>
                <a:gd name="T28" fmla="*/ 1710 w 3797"/>
                <a:gd name="T29" fmla="*/ 97 h 701"/>
                <a:gd name="T30" fmla="*/ 2045 w 3797"/>
                <a:gd name="T31" fmla="*/ 133 h 701"/>
                <a:gd name="T32" fmla="*/ 2374 w 3797"/>
                <a:gd name="T33" fmla="*/ 175 h 701"/>
                <a:gd name="T34" fmla="*/ 2690 w 3797"/>
                <a:gd name="T35" fmla="*/ 260 h 701"/>
                <a:gd name="T36" fmla="*/ 2840 w 3797"/>
                <a:gd name="T37" fmla="*/ 290 h 701"/>
                <a:gd name="T38" fmla="*/ 2983 w 3797"/>
                <a:gd name="T39" fmla="*/ 342 h 701"/>
                <a:gd name="T40" fmla="*/ 3121 w 3797"/>
                <a:gd name="T41" fmla="*/ 399 h 701"/>
                <a:gd name="T42" fmla="*/ 3246 w 3797"/>
                <a:gd name="T43" fmla="*/ 451 h 701"/>
                <a:gd name="T44" fmla="*/ 3366 w 3797"/>
                <a:gd name="T45" fmla="*/ 515 h 701"/>
                <a:gd name="T46" fmla="*/ 3474 w 3797"/>
                <a:gd name="T47" fmla="*/ 586 h 701"/>
                <a:gd name="T48" fmla="*/ 3569 w 3797"/>
                <a:gd name="T49" fmla="*/ 655 h 701"/>
                <a:gd name="T50" fmla="*/ 3653 w 3797"/>
                <a:gd name="T51" fmla="*/ 734 h 701"/>
                <a:gd name="T52" fmla="*/ 3719 w 3797"/>
                <a:gd name="T53" fmla="*/ 820 h 701"/>
                <a:gd name="T54" fmla="*/ 3773 w 3797"/>
                <a:gd name="T55" fmla="*/ 912 h 701"/>
                <a:gd name="T56" fmla="*/ 3797 w 3797"/>
                <a:gd name="T57" fmla="*/ 896 h 701"/>
                <a:gd name="T58" fmla="*/ 3743 w 3797"/>
                <a:gd name="T59" fmla="*/ 803 h 701"/>
                <a:gd name="T60" fmla="*/ 3671 w 3797"/>
                <a:gd name="T61" fmla="*/ 719 h 701"/>
                <a:gd name="T62" fmla="*/ 3587 w 3797"/>
                <a:gd name="T63" fmla="*/ 631 h 701"/>
                <a:gd name="T64" fmla="*/ 3492 w 3797"/>
                <a:gd name="T65" fmla="*/ 563 h 701"/>
                <a:gd name="T66" fmla="*/ 3378 w 3797"/>
                <a:gd name="T67" fmla="*/ 491 h 701"/>
                <a:gd name="T68" fmla="*/ 3258 w 3797"/>
                <a:gd name="T69" fmla="*/ 427 h 701"/>
                <a:gd name="T70" fmla="*/ 3133 w 3797"/>
                <a:gd name="T71" fmla="*/ 369 h 701"/>
                <a:gd name="T72" fmla="*/ 2989 w 3797"/>
                <a:gd name="T73" fmla="*/ 315 h 701"/>
                <a:gd name="T74" fmla="*/ 2846 w 3797"/>
                <a:gd name="T75" fmla="*/ 272 h 701"/>
                <a:gd name="T76" fmla="*/ 2696 w 3797"/>
                <a:gd name="T77" fmla="*/ 234 h 701"/>
                <a:gd name="T78" fmla="*/ 2374 w 3797"/>
                <a:gd name="T79" fmla="*/ 151 h 701"/>
                <a:gd name="T80" fmla="*/ 2045 w 3797"/>
                <a:gd name="T81" fmla="*/ 109 h 701"/>
                <a:gd name="T82" fmla="*/ 1710 w 3797"/>
                <a:gd name="T83" fmla="*/ 48 h 701"/>
                <a:gd name="T84" fmla="*/ 1381 w 3797"/>
                <a:gd name="T85" fmla="*/ 24 h 701"/>
                <a:gd name="T86" fmla="*/ 1070 w 3797"/>
                <a:gd name="T87" fmla="*/ 12 h 701"/>
                <a:gd name="T88" fmla="*/ 921 w 3797"/>
                <a:gd name="T89" fmla="*/ 6 h 701"/>
                <a:gd name="T90" fmla="*/ 777 w 3797"/>
                <a:gd name="T91" fmla="*/ 0 h 701"/>
                <a:gd name="T92" fmla="*/ 646 w 3797"/>
                <a:gd name="T93" fmla="*/ 0 h 701"/>
                <a:gd name="T94" fmla="*/ 520 w 3797"/>
                <a:gd name="T95" fmla="*/ 0 h 701"/>
                <a:gd name="T96" fmla="*/ 407 w 3797"/>
                <a:gd name="T97" fmla="*/ 0 h 701"/>
                <a:gd name="T98" fmla="*/ 305 w 3797"/>
                <a:gd name="T99" fmla="*/ 0 h 701"/>
                <a:gd name="T100" fmla="*/ 221 w 3797"/>
                <a:gd name="T101" fmla="*/ 0 h 701"/>
                <a:gd name="T102" fmla="*/ 143 w 3797"/>
                <a:gd name="T103" fmla="*/ 0 h 701"/>
                <a:gd name="T104" fmla="*/ 84 w 3797"/>
                <a:gd name="T105" fmla="*/ 0 h 701"/>
                <a:gd name="T106" fmla="*/ 36 w 3797"/>
                <a:gd name="T107" fmla="*/ 0 h 701"/>
                <a:gd name="T108" fmla="*/ 12 w 3797"/>
                <a:gd name="T109" fmla="*/ 0 h 701"/>
                <a:gd name="T110" fmla="*/ 0 w 3797"/>
                <a:gd name="T111" fmla="*/ 0 h 701"/>
                <a:gd name="T112" fmla="*/ 0 w 3797"/>
                <a:gd name="T113" fmla="*/ 24 h 70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797"/>
                <a:gd name="T172" fmla="*/ 0 h 701"/>
                <a:gd name="T173" fmla="*/ 3797 w 3797"/>
                <a:gd name="T174" fmla="*/ 701 h 70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797" h="701">
                  <a:moveTo>
                    <a:pt x="0" y="24"/>
                  </a:moveTo>
                  <a:lnTo>
                    <a:pt x="12" y="24"/>
                  </a:lnTo>
                  <a:lnTo>
                    <a:pt x="36" y="24"/>
                  </a:lnTo>
                  <a:lnTo>
                    <a:pt x="84" y="24"/>
                  </a:lnTo>
                  <a:lnTo>
                    <a:pt x="143" y="24"/>
                  </a:lnTo>
                  <a:lnTo>
                    <a:pt x="221" y="18"/>
                  </a:lnTo>
                  <a:lnTo>
                    <a:pt x="305" y="18"/>
                  </a:lnTo>
                  <a:lnTo>
                    <a:pt x="413" y="18"/>
                  </a:lnTo>
                  <a:lnTo>
                    <a:pt x="526" y="18"/>
                  </a:lnTo>
                  <a:lnTo>
                    <a:pt x="646" y="18"/>
                  </a:lnTo>
                  <a:lnTo>
                    <a:pt x="777" y="24"/>
                  </a:lnTo>
                  <a:lnTo>
                    <a:pt x="921" y="24"/>
                  </a:lnTo>
                  <a:lnTo>
                    <a:pt x="1070" y="30"/>
                  </a:lnTo>
                  <a:lnTo>
                    <a:pt x="1381" y="48"/>
                  </a:lnTo>
                  <a:lnTo>
                    <a:pt x="1710" y="66"/>
                  </a:lnTo>
                  <a:lnTo>
                    <a:pt x="2045" y="102"/>
                  </a:lnTo>
                  <a:lnTo>
                    <a:pt x="2374" y="144"/>
                  </a:lnTo>
                  <a:lnTo>
                    <a:pt x="2690" y="198"/>
                  </a:lnTo>
                  <a:lnTo>
                    <a:pt x="2840" y="228"/>
                  </a:lnTo>
                  <a:lnTo>
                    <a:pt x="2983" y="264"/>
                  </a:lnTo>
                  <a:lnTo>
                    <a:pt x="3121" y="306"/>
                  </a:lnTo>
                  <a:lnTo>
                    <a:pt x="3246" y="348"/>
                  </a:lnTo>
                  <a:lnTo>
                    <a:pt x="3366" y="396"/>
                  </a:lnTo>
                  <a:lnTo>
                    <a:pt x="3474" y="450"/>
                  </a:lnTo>
                  <a:lnTo>
                    <a:pt x="3569" y="504"/>
                  </a:lnTo>
                  <a:lnTo>
                    <a:pt x="3653" y="564"/>
                  </a:lnTo>
                  <a:lnTo>
                    <a:pt x="3719" y="629"/>
                  </a:lnTo>
                  <a:lnTo>
                    <a:pt x="3773" y="701"/>
                  </a:lnTo>
                  <a:lnTo>
                    <a:pt x="3797" y="689"/>
                  </a:lnTo>
                  <a:lnTo>
                    <a:pt x="3743" y="617"/>
                  </a:lnTo>
                  <a:lnTo>
                    <a:pt x="3671" y="552"/>
                  </a:lnTo>
                  <a:lnTo>
                    <a:pt x="3587" y="486"/>
                  </a:lnTo>
                  <a:lnTo>
                    <a:pt x="3492" y="432"/>
                  </a:lnTo>
                  <a:lnTo>
                    <a:pt x="3378" y="378"/>
                  </a:lnTo>
                  <a:lnTo>
                    <a:pt x="3258" y="330"/>
                  </a:lnTo>
                  <a:lnTo>
                    <a:pt x="3133" y="282"/>
                  </a:lnTo>
                  <a:lnTo>
                    <a:pt x="2989" y="246"/>
                  </a:lnTo>
                  <a:lnTo>
                    <a:pt x="2846" y="210"/>
                  </a:lnTo>
                  <a:lnTo>
                    <a:pt x="2696" y="174"/>
                  </a:lnTo>
                  <a:lnTo>
                    <a:pt x="2374" y="120"/>
                  </a:lnTo>
                  <a:lnTo>
                    <a:pt x="2045" y="78"/>
                  </a:lnTo>
                  <a:lnTo>
                    <a:pt x="1710" y="48"/>
                  </a:lnTo>
                  <a:lnTo>
                    <a:pt x="1381" y="24"/>
                  </a:lnTo>
                  <a:lnTo>
                    <a:pt x="1070" y="12"/>
                  </a:lnTo>
                  <a:lnTo>
                    <a:pt x="921" y="6"/>
                  </a:lnTo>
                  <a:lnTo>
                    <a:pt x="777" y="0"/>
                  </a:lnTo>
                  <a:lnTo>
                    <a:pt x="646" y="0"/>
                  </a:lnTo>
                  <a:lnTo>
                    <a:pt x="520" y="0"/>
                  </a:lnTo>
                  <a:lnTo>
                    <a:pt x="407" y="0"/>
                  </a:lnTo>
                  <a:lnTo>
                    <a:pt x="305" y="0"/>
                  </a:lnTo>
                  <a:lnTo>
                    <a:pt x="221" y="0"/>
                  </a:lnTo>
                  <a:lnTo>
                    <a:pt x="143" y="0"/>
                  </a:lnTo>
                  <a:lnTo>
                    <a:pt x="84" y="0"/>
                  </a:lnTo>
                  <a:lnTo>
                    <a:pt x="36" y="0"/>
                  </a:lnTo>
                  <a:lnTo>
                    <a:pt x="12" y="0"/>
                  </a:lnTo>
                  <a:lnTo>
                    <a:pt x="0" y="0"/>
                  </a:lnTo>
                  <a:lnTo>
                    <a:pt x="0" y="24"/>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85000" name="Freeform 7">
              <a:extLst>
                <a:ext uri="{FF2B5EF4-FFF2-40B4-BE49-F238E27FC236}">
                  <a16:creationId xmlns:a16="http://schemas.microsoft.com/office/drawing/2014/main" id="{EDBDAF66-29D6-D54A-B3EC-D28C5E14D8B3}"/>
                </a:ext>
              </a:extLst>
            </p:cNvPr>
            <p:cNvSpPr>
              <a:spLocks noEditPoints="1"/>
            </p:cNvSpPr>
            <p:nvPr/>
          </p:nvSpPr>
          <p:spPr bwMode="auto">
            <a:xfrm>
              <a:off x="4115" y="1745"/>
              <a:ext cx="412" cy="708"/>
            </a:xfrm>
            <a:custGeom>
              <a:avLst/>
              <a:gdLst>
                <a:gd name="T0" fmla="*/ 0 w 412"/>
                <a:gd name="T1" fmla="*/ 12 h 702"/>
                <a:gd name="T2" fmla="*/ 0 w 412"/>
                <a:gd name="T3" fmla="*/ 18 h 702"/>
                <a:gd name="T4" fmla="*/ 12 w 412"/>
                <a:gd name="T5" fmla="*/ 24 h 702"/>
                <a:gd name="T6" fmla="*/ 18 w 412"/>
                <a:gd name="T7" fmla="*/ 42 h 702"/>
                <a:gd name="T8" fmla="*/ 35 w 412"/>
                <a:gd name="T9" fmla="*/ 97 h 702"/>
                <a:gd name="T10" fmla="*/ 71 w 412"/>
                <a:gd name="T11" fmla="*/ 163 h 702"/>
                <a:gd name="T12" fmla="*/ 125 w 412"/>
                <a:gd name="T13" fmla="*/ 278 h 702"/>
                <a:gd name="T14" fmla="*/ 185 w 412"/>
                <a:gd name="T15" fmla="*/ 411 h 702"/>
                <a:gd name="T16" fmla="*/ 251 w 412"/>
                <a:gd name="T17" fmla="*/ 570 h 702"/>
                <a:gd name="T18" fmla="*/ 316 w 412"/>
                <a:gd name="T19" fmla="*/ 734 h 702"/>
                <a:gd name="T20" fmla="*/ 388 w 412"/>
                <a:gd name="T21" fmla="*/ 913 h 702"/>
                <a:gd name="T22" fmla="*/ 412 w 412"/>
                <a:gd name="T23" fmla="*/ 897 h 702"/>
                <a:gd name="T24" fmla="*/ 340 w 412"/>
                <a:gd name="T25" fmla="*/ 719 h 702"/>
                <a:gd name="T26" fmla="*/ 269 w 412"/>
                <a:gd name="T27" fmla="*/ 555 h 702"/>
                <a:gd name="T28" fmla="*/ 203 w 412"/>
                <a:gd name="T29" fmla="*/ 399 h 702"/>
                <a:gd name="T30" fmla="*/ 149 w 412"/>
                <a:gd name="T31" fmla="*/ 266 h 702"/>
                <a:gd name="T32" fmla="*/ 95 w 412"/>
                <a:gd name="T33" fmla="*/ 151 h 702"/>
                <a:gd name="T34" fmla="*/ 59 w 412"/>
                <a:gd name="T35" fmla="*/ 54 h 702"/>
                <a:gd name="T36" fmla="*/ 41 w 412"/>
                <a:gd name="T37" fmla="*/ 30 h 702"/>
                <a:gd name="T38" fmla="*/ 35 w 412"/>
                <a:gd name="T39" fmla="*/ 12 h 702"/>
                <a:gd name="T40" fmla="*/ 24 w 412"/>
                <a:gd name="T41" fmla="*/ 6 h 702"/>
                <a:gd name="T42" fmla="*/ 24 w 412"/>
                <a:gd name="T43" fmla="*/ 0 h 702"/>
                <a:gd name="T44" fmla="*/ 0 w 412"/>
                <a:gd name="T45" fmla="*/ 12 h 702"/>
                <a:gd name="T46" fmla="*/ 0 w 412"/>
                <a:gd name="T47" fmla="*/ 12 h 702"/>
                <a:gd name="T48" fmla="*/ 0 w 412"/>
                <a:gd name="T49" fmla="*/ 12 h 702"/>
                <a:gd name="T50" fmla="*/ 0 w 412"/>
                <a:gd name="T51" fmla="*/ 12 h 702"/>
                <a:gd name="T52" fmla="*/ 12 w 412"/>
                <a:gd name="T53" fmla="*/ 6 h 702"/>
                <a:gd name="T54" fmla="*/ 0 w 412"/>
                <a:gd name="T55" fmla="*/ 12 h 70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12"/>
                <a:gd name="T85" fmla="*/ 0 h 702"/>
                <a:gd name="T86" fmla="*/ 412 w 412"/>
                <a:gd name="T87" fmla="*/ 702 h 70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12" h="702">
                  <a:moveTo>
                    <a:pt x="0" y="12"/>
                  </a:moveTo>
                  <a:lnTo>
                    <a:pt x="0" y="18"/>
                  </a:lnTo>
                  <a:lnTo>
                    <a:pt x="12" y="24"/>
                  </a:lnTo>
                  <a:lnTo>
                    <a:pt x="18" y="42"/>
                  </a:lnTo>
                  <a:lnTo>
                    <a:pt x="35" y="66"/>
                  </a:lnTo>
                  <a:lnTo>
                    <a:pt x="71" y="132"/>
                  </a:lnTo>
                  <a:lnTo>
                    <a:pt x="125" y="216"/>
                  </a:lnTo>
                  <a:lnTo>
                    <a:pt x="185" y="318"/>
                  </a:lnTo>
                  <a:lnTo>
                    <a:pt x="251" y="438"/>
                  </a:lnTo>
                  <a:lnTo>
                    <a:pt x="316" y="564"/>
                  </a:lnTo>
                  <a:lnTo>
                    <a:pt x="388" y="702"/>
                  </a:lnTo>
                  <a:lnTo>
                    <a:pt x="412" y="690"/>
                  </a:lnTo>
                  <a:lnTo>
                    <a:pt x="340" y="552"/>
                  </a:lnTo>
                  <a:lnTo>
                    <a:pt x="269" y="426"/>
                  </a:lnTo>
                  <a:lnTo>
                    <a:pt x="203" y="306"/>
                  </a:lnTo>
                  <a:lnTo>
                    <a:pt x="149" y="204"/>
                  </a:lnTo>
                  <a:lnTo>
                    <a:pt x="95" y="120"/>
                  </a:lnTo>
                  <a:lnTo>
                    <a:pt x="59" y="54"/>
                  </a:lnTo>
                  <a:lnTo>
                    <a:pt x="41" y="30"/>
                  </a:lnTo>
                  <a:lnTo>
                    <a:pt x="35" y="12"/>
                  </a:lnTo>
                  <a:lnTo>
                    <a:pt x="24" y="6"/>
                  </a:lnTo>
                  <a:lnTo>
                    <a:pt x="24" y="0"/>
                  </a:lnTo>
                  <a:lnTo>
                    <a:pt x="0" y="12"/>
                  </a:lnTo>
                  <a:close/>
                  <a:moveTo>
                    <a:pt x="0" y="12"/>
                  </a:moveTo>
                  <a:lnTo>
                    <a:pt x="0" y="12"/>
                  </a:lnTo>
                  <a:lnTo>
                    <a:pt x="12" y="6"/>
                  </a:lnTo>
                  <a:lnTo>
                    <a:pt x="0" y="12"/>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85001" name="Freeform 8">
              <a:extLst>
                <a:ext uri="{FF2B5EF4-FFF2-40B4-BE49-F238E27FC236}">
                  <a16:creationId xmlns:a16="http://schemas.microsoft.com/office/drawing/2014/main" id="{51D90600-A01B-1244-8E6D-F2605CC0F768}"/>
                </a:ext>
              </a:extLst>
            </p:cNvPr>
            <p:cNvSpPr>
              <a:spLocks noEditPoints="1"/>
            </p:cNvSpPr>
            <p:nvPr/>
          </p:nvSpPr>
          <p:spPr bwMode="auto">
            <a:xfrm>
              <a:off x="4503" y="2433"/>
              <a:ext cx="897" cy="931"/>
            </a:xfrm>
            <a:custGeom>
              <a:avLst/>
              <a:gdLst>
                <a:gd name="T0" fmla="*/ 0 w 897"/>
                <a:gd name="T1" fmla="*/ 12 h 923"/>
                <a:gd name="T2" fmla="*/ 90 w 897"/>
                <a:gd name="T3" fmla="*/ 242 h 923"/>
                <a:gd name="T4" fmla="*/ 198 w 897"/>
                <a:gd name="T5" fmla="*/ 437 h 923"/>
                <a:gd name="T6" fmla="*/ 311 w 897"/>
                <a:gd name="T7" fmla="*/ 638 h 923"/>
                <a:gd name="T8" fmla="*/ 431 w 897"/>
                <a:gd name="T9" fmla="*/ 815 h 923"/>
                <a:gd name="T10" fmla="*/ 490 w 897"/>
                <a:gd name="T11" fmla="*/ 891 h 923"/>
                <a:gd name="T12" fmla="*/ 550 w 897"/>
                <a:gd name="T13" fmla="*/ 971 h 923"/>
                <a:gd name="T14" fmla="*/ 610 w 897"/>
                <a:gd name="T15" fmla="*/ 1033 h 923"/>
                <a:gd name="T16" fmla="*/ 670 w 897"/>
                <a:gd name="T17" fmla="*/ 1087 h 923"/>
                <a:gd name="T18" fmla="*/ 730 w 897"/>
                <a:gd name="T19" fmla="*/ 1138 h 923"/>
                <a:gd name="T20" fmla="*/ 789 w 897"/>
                <a:gd name="T21" fmla="*/ 1168 h 923"/>
                <a:gd name="T22" fmla="*/ 843 w 897"/>
                <a:gd name="T23" fmla="*/ 1190 h 923"/>
                <a:gd name="T24" fmla="*/ 897 w 897"/>
                <a:gd name="T25" fmla="*/ 1204 h 923"/>
                <a:gd name="T26" fmla="*/ 897 w 897"/>
                <a:gd name="T27" fmla="*/ 1174 h 923"/>
                <a:gd name="T28" fmla="*/ 849 w 897"/>
                <a:gd name="T29" fmla="*/ 1168 h 923"/>
                <a:gd name="T30" fmla="*/ 795 w 897"/>
                <a:gd name="T31" fmla="*/ 1144 h 923"/>
                <a:gd name="T32" fmla="*/ 736 w 897"/>
                <a:gd name="T33" fmla="*/ 1103 h 923"/>
                <a:gd name="T34" fmla="*/ 682 w 897"/>
                <a:gd name="T35" fmla="*/ 1064 h 923"/>
                <a:gd name="T36" fmla="*/ 622 w 897"/>
                <a:gd name="T37" fmla="*/ 1010 h 923"/>
                <a:gd name="T38" fmla="*/ 562 w 897"/>
                <a:gd name="T39" fmla="*/ 947 h 923"/>
                <a:gd name="T40" fmla="*/ 502 w 897"/>
                <a:gd name="T41" fmla="*/ 875 h 923"/>
                <a:gd name="T42" fmla="*/ 443 w 897"/>
                <a:gd name="T43" fmla="*/ 799 h 923"/>
                <a:gd name="T44" fmla="*/ 329 w 897"/>
                <a:gd name="T45" fmla="*/ 616 h 923"/>
                <a:gd name="T46" fmla="*/ 215 w 897"/>
                <a:gd name="T47" fmla="*/ 421 h 923"/>
                <a:gd name="T48" fmla="*/ 114 w 897"/>
                <a:gd name="T49" fmla="*/ 224 h 923"/>
                <a:gd name="T50" fmla="*/ 24 w 897"/>
                <a:gd name="T51" fmla="*/ 0 h 923"/>
                <a:gd name="T52" fmla="*/ 0 w 897"/>
                <a:gd name="T53" fmla="*/ 12 h 923"/>
                <a:gd name="T54" fmla="*/ 0 w 897"/>
                <a:gd name="T55" fmla="*/ 12 h 923"/>
                <a:gd name="T56" fmla="*/ 0 w 897"/>
                <a:gd name="T57" fmla="*/ 12 h 923"/>
                <a:gd name="T58" fmla="*/ 0 w 897"/>
                <a:gd name="T59" fmla="*/ 12 h 923"/>
                <a:gd name="T60" fmla="*/ 12 w 897"/>
                <a:gd name="T61" fmla="*/ 6 h 923"/>
                <a:gd name="T62" fmla="*/ 0 w 897"/>
                <a:gd name="T63" fmla="*/ 12 h 9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97"/>
                <a:gd name="T97" fmla="*/ 0 h 923"/>
                <a:gd name="T98" fmla="*/ 897 w 897"/>
                <a:gd name="T99" fmla="*/ 923 h 9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97" h="923">
                  <a:moveTo>
                    <a:pt x="0" y="12"/>
                  </a:moveTo>
                  <a:lnTo>
                    <a:pt x="90" y="180"/>
                  </a:lnTo>
                  <a:lnTo>
                    <a:pt x="198" y="336"/>
                  </a:lnTo>
                  <a:lnTo>
                    <a:pt x="311" y="491"/>
                  </a:lnTo>
                  <a:lnTo>
                    <a:pt x="431" y="623"/>
                  </a:lnTo>
                  <a:lnTo>
                    <a:pt x="490" y="683"/>
                  </a:lnTo>
                  <a:lnTo>
                    <a:pt x="550" y="743"/>
                  </a:lnTo>
                  <a:lnTo>
                    <a:pt x="610" y="791"/>
                  </a:lnTo>
                  <a:lnTo>
                    <a:pt x="670" y="833"/>
                  </a:lnTo>
                  <a:lnTo>
                    <a:pt x="730" y="869"/>
                  </a:lnTo>
                  <a:lnTo>
                    <a:pt x="789" y="893"/>
                  </a:lnTo>
                  <a:lnTo>
                    <a:pt x="843" y="911"/>
                  </a:lnTo>
                  <a:lnTo>
                    <a:pt x="897" y="923"/>
                  </a:lnTo>
                  <a:lnTo>
                    <a:pt x="897" y="899"/>
                  </a:lnTo>
                  <a:lnTo>
                    <a:pt x="849" y="893"/>
                  </a:lnTo>
                  <a:lnTo>
                    <a:pt x="795" y="875"/>
                  </a:lnTo>
                  <a:lnTo>
                    <a:pt x="736" y="845"/>
                  </a:lnTo>
                  <a:lnTo>
                    <a:pt x="682" y="815"/>
                  </a:lnTo>
                  <a:lnTo>
                    <a:pt x="622" y="773"/>
                  </a:lnTo>
                  <a:lnTo>
                    <a:pt x="562" y="725"/>
                  </a:lnTo>
                  <a:lnTo>
                    <a:pt x="502" y="671"/>
                  </a:lnTo>
                  <a:lnTo>
                    <a:pt x="443" y="611"/>
                  </a:lnTo>
                  <a:lnTo>
                    <a:pt x="329" y="473"/>
                  </a:lnTo>
                  <a:lnTo>
                    <a:pt x="215" y="324"/>
                  </a:lnTo>
                  <a:lnTo>
                    <a:pt x="114" y="168"/>
                  </a:lnTo>
                  <a:lnTo>
                    <a:pt x="24" y="0"/>
                  </a:lnTo>
                  <a:lnTo>
                    <a:pt x="0" y="12"/>
                  </a:lnTo>
                  <a:close/>
                  <a:moveTo>
                    <a:pt x="0" y="12"/>
                  </a:moveTo>
                  <a:lnTo>
                    <a:pt x="0" y="12"/>
                  </a:lnTo>
                  <a:lnTo>
                    <a:pt x="12" y="6"/>
                  </a:lnTo>
                  <a:lnTo>
                    <a:pt x="0" y="12"/>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85002" name="Group 9">
              <a:extLst>
                <a:ext uri="{FF2B5EF4-FFF2-40B4-BE49-F238E27FC236}">
                  <a16:creationId xmlns:a16="http://schemas.microsoft.com/office/drawing/2014/main" id="{EDD02F04-2E69-B948-B54F-A9F22D70EFEF}"/>
                </a:ext>
              </a:extLst>
            </p:cNvPr>
            <p:cNvGrpSpPr>
              <a:grpSpLocks/>
            </p:cNvGrpSpPr>
            <p:nvPr/>
          </p:nvGrpSpPr>
          <p:grpSpPr bwMode="auto">
            <a:xfrm>
              <a:off x="923" y="821"/>
              <a:ext cx="4252" cy="2834"/>
              <a:chOff x="923" y="821"/>
              <a:chExt cx="3670" cy="2834"/>
            </a:xfrm>
          </p:grpSpPr>
          <p:sp>
            <p:nvSpPr>
              <p:cNvPr id="85016" name="Line 10">
                <a:extLst>
                  <a:ext uri="{FF2B5EF4-FFF2-40B4-BE49-F238E27FC236}">
                    <a16:creationId xmlns:a16="http://schemas.microsoft.com/office/drawing/2014/main" id="{8A90627B-1351-354B-B540-5CE02AC06275}"/>
                  </a:ext>
                </a:extLst>
              </p:cNvPr>
              <p:cNvSpPr>
                <a:spLocks noChangeShapeType="1"/>
              </p:cNvSpPr>
              <p:nvPr/>
            </p:nvSpPr>
            <p:spPr bwMode="invGray">
              <a:xfrm flipV="1">
                <a:off x="923" y="821"/>
                <a:ext cx="0" cy="2834"/>
              </a:xfrm>
              <a:prstGeom prst="line">
                <a:avLst/>
              </a:prstGeom>
              <a:noFill/>
              <a:ln w="12700">
                <a:solidFill>
                  <a:srgbClr val="5F5F5F"/>
                </a:solidFill>
                <a:round/>
                <a:headEnd/>
                <a:tailEnd/>
              </a:ln>
              <a:extLst>
                <a:ext uri="{909E8E84-426E-40DD-AFC4-6F175D3DCCD1}">
                  <a14:hiddenFill xmlns:a14="http://schemas.microsoft.com/office/drawing/2010/main">
                    <a:noFill/>
                  </a14:hiddenFill>
                </a:ext>
              </a:extLst>
            </p:spPr>
            <p:txBody>
              <a:bodyPr wrap="none" tIns="91440" bIns="91440" anchor="ctr"/>
              <a:lstStyle/>
              <a:p>
                <a:endParaRPr lang="zh-CN" altLang="en-US"/>
              </a:p>
            </p:txBody>
          </p:sp>
          <p:sp>
            <p:nvSpPr>
              <p:cNvPr id="85017" name="Line 11">
                <a:extLst>
                  <a:ext uri="{FF2B5EF4-FFF2-40B4-BE49-F238E27FC236}">
                    <a16:creationId xmlns:a16="http://schemas.microsoft.com/office/drawing/2014/main" id="{260646A7-8946-E44A-90D6-360958B5CB81}"/>
                  </a:ext>
                </a:extLst>
              </p:cNvPr>
              <p:cNvSpPr>
                <a:spLocks noChangeShapeType="1"/>
              </p:cNvSpPr>
              <p:nvPr/>
            </p:nvSpPr>
            <p:spPr bwMode="invGray">
              <a:xfrm flipV="1">
                <a:off x="1540" y="821"/>
                <a:ext cx="0" cy="2834"/>
              </a:xfrm>
              <a:prstGeom prst="line">
                <a:avLst/>
              </a:prstGeom>
              <a:noFill/>
              <a:ln w="12700">
                <a:solidFill>
                  <a:srgbClr val="5F5F5F"/>
                </a:solidFill>
                <a:round/>
                <a:headEnd/>
                <a:tailEnd/>
              </a:ln>
              <a:extLst>
                <a:ext uri="{909E8E84-426E-40DD-AFC4-6F175D3DCCD1}">
                  <a14:hiddenFill xmlns:a14="http://schemas.microsoft.com/office/drawing/2010/main">
                    <a:noFill/>
                  </a14:hiddenFill>
                </a:ext>
              </a:extLst>
            </p:spPr>
            <p:txBody>
              <a:bodyPr wrap="none" tIns="91440" bIns="91440" anchor="ctr"/>
              <a:lstStyle/>
              <a:p>
                <a:endParaRPr lang="zh-CN" altLang="en-US"/>
              </a:p>
            </p:txBody>
          </p:sp>
          <p:sp>
            <p:nvSpPr>
              <p:cNvPr id="85018" name="Line 12">
                <a:extLst>
                  <a:ext uri="{FF2B5EF4-FFF2-40B4-BE49-F238E27FC236}">
                    <a16:creationId xmlns:a16="http://schemas.microsoft.com/office/drawing/2014/main" id="{17D40CCE-8A92-4D42-90AC-C14CBE1E631C}"/>
                  </a:ext>
                </a:extLst>
              </p:cNvPr>
              <p:cNvSpPr>
                <a:spLocks noChangeShapeType="1"/>
              </p:cNvSpPr>
              <p:nvPr/>
            </p:nvSpPr>
            <p:spPr bwMode="invGray">
              <a:xfrm flipV="1">
                <a:off x="2141" y="821"/>
                <a:ext cx="0" cy="2834"/>
              </a:xfrm>
              <a:prstGeom prst="line">
                <a:avLst/>
              </a:prstGeom>
              <a:noFill/>
              <a:ln w="12700">
                <a:solidFill>
                  <a:srgbClr val="5F5F5F"/>
                </a:solidFill>
                <a:round/>
                <a:headEnd/>
                <a:tailEnd/>
              </a:ln>
              <a:extLst>
                <a:ext uri="{909E8E84-426E-40DD-AFC4-6F175D3DCCD1}">
                  <a14:hiddenFill xmlns:a14="http://schemas.microsoft.com/office/drawing/2010/main">
                    <a:noFill/>
                  </a14:hiddenFill>
                </a:ext>
              </a:extLst>
            </p:spPr>
            <p:txBody>
              <a:bodyPr wrap="none" tIns="91440" bIns="91440" anchor="ctr"/>
              <a:lstStyle/>
              <a:p>
                <a:endParaRPr lang="zh-CN" altLang="en-US"/>
              </a:p>
            </p:txBody>
          </p:sp>
          <p:sp>
            <p:nvSpPr>
              <p:cNvPr id="85019" name="Line 13">
                <a:extLst>
                  <a:ext uri="{FF2B5EF4-FFF2-40B4-BE49-F238E27FC236}">
                    <a16:creationId xmlns:a16="http://schemas.microsoft.com/office/drawing/2014/main" id="{05300840-CB20-D540-8FB8-ABF60D1F1AB4}"/>
                  </a:ext>
                </a:extLst>
              </p:cNvPr>
              <p:cNvSpPr>
                <a:spLocks noChangeShapeType="1"/>
              </p:cNvSpPr>
              <p:nvPr/>
            </p:nvSpPr>
            <p:spPr bwMode="invGray">
              <a:xfrm flipV="1">
                <a:off x="2758" y="821"/>
                <a:ext cx="0" cy="2834"/>
              </a:xfrm>
              <a:prstGeom prst="line">
                <a:avLst/>
              </a:prstGeom>
              <a:noFill/>
              <a:ln w="12700">
                <a:solidFill>
                  <a:srgbClr val="5F5F5F"/>
                </a:solidFill>
                <a:round/>
                <a:headEnd/>
                <a:tailEnd/>
              </a:ln>
              <a:extLst>
                <a:ext uri="{909E8E84-426E-40DD-AFC4-6F175D3DCCD1}">
                  <a14:hiddenFill xmlns:a14="http://schemas.microsoft.com/office/drawing/2010/main">
                    <a:noFill/>
                  </a14:hiddenFill>
                </a:ext>
              </a:extLst>
            </p:spPr>
            <p:txBody>
              <a:bodyPr wrap="none" tIns="91440" bIns="91440" anchor="ctr"/>
              <a:lstStyle/>
              <a:p>
                <a:endParaRPr lang="zh-CN" altLang="en-US"/>
              </a:p>
            </p:txBody>
          </p:sp>
          <p:sp>
            <p:nvSpPr>
              <p:cNvPr id="85020" name="Line 14">
                <a:extLst>
                  <a:ext uri="{FF2B5EF4-FFF2-40B4-BE49-F238E27FC236}">
                    <a16:creationId xmlns:a16="http://schemas.microsoft.com/office/drawing/2014/main" id="{10CF435E-3758-D74B-B65E-9716E8D79B36}"/>
                  </a:ext>
                </a:extLst>
              </p:cNvPr>
              <p:cNvSpPr>
                <a:spLocks noChangeShapeType="1"/>
              </p:cNvSpPr>
              <p:nvPr/>
            </p:nvSpPr>
            <p:spPr bwMode="invGray">
              <a:xfrm flipV="1">
                <a:off x="3367" y="821"/>
                <a:ext cx="0" cy="2834"/>
              </a:xfrm>
              <a:prstGeom prst="line">
                <a:avLst/>
              </a:prstGeom>
              <a:noFill/>
              <a:ln w="12700">
                <a:solidFill>
                  <a:srgbClr val="5F5F5F"/>
                </a:solidFill>
                <a:round/>
                <a:headEnd/>
                <a:tailEnd/>
              </a:ln>
              <a:extLst>
                <a:ext uri="{909E8E84-426E-40DD-AFC4-6F175D3DCCD1}">
                  <a14:hiddenFill xmlns:a14="http://schemas.microsoft.com/office/drawing/2010/main">
                    <a:noFill/>
                  </a14:hiddenFill>
                </a:ext>
              </a:extLst>
            </p:spPr>
            <p:txBody>
              <a:bodyPr wrap="none" tIns="91440" bIns="91440" anchor="ctr"/>
              <a:lstStyle/>
              <a:p>
                <a:endParaRPr lang="zh-CN" altLang="en-US"/>
              </a:p>
            </p:txBody>
          </p:sp>
          <p:sp>
            <p:nvSpPr>
              <p:cNvPr id="85021" name="Line 15">
                <a:extLst>
                  <a:ext uri="{FF2B5EF4-FFF2-40B4-BE49-F238E27FC236}">
                    <a16:creationId xmlns:a16="http://schemas.microsoft.com/office/drawing/2014/main" id="{1E31C907-8AC6-F74B-8DE4-683B3F302980}"/>
                  </a:ext>
                </a:extLst>
              </p:cNvPr>
              <p:cNvSpPr>
                <a:spLocks noChangeShapeType="1"/>
              </p:cNvSpPr>
              <p:nvPr/>
            </p:nvSpPr>
            <p:spPr bwMode="invGray">
              <a:xfrm flipV="1">
                <a:off x="3984" y="821"/>
                <a:ext cx="0" cy="2834"/>
              </a:xfrm>
              <a:prstGeom prst="line">
                <a:avLst/>
              </a:prstGeom>
              <a:noFill/>
              <a:ln w="12700">
                <a:solidFill>
                  <a:srgbClr val="5F5F5F"/>
                </a:solidFill>
                <a:round/>
                <a:headEnd/>
                <a:tailEnd/>
              </a:ln>
              <a:extLst>
                <a:ext uri="{909E8E84-426E-40DD-AFC4-6F175D3DCCD1}">
                  <a14:hiddenFill xmlns:a14="http://schemas.microsoft.com/office/drawing/2010/main">
                    <a:noFill/>
                  </a14:hiddenFill>
                </a:ext>
              </a:extLst>
            </p:spPr>
            <p:txBody>
              <a:bodyPr wrap="none" tIns="91440" bIns="91440" anchor="ctr"/>
              <a:lstStyle/>
              <a:p>
                <a:endParaRPr lang="zh-CN" altLang="en-US"/>
              </a:p>
            </p:txBody>
          </p:sp>
          <p:sp>
            <p:nvSpPr>
              <p:cNvPr id="85022" name="Line 16">
                <a:extLst>
                  <a:ext uri="{FF2B5EF4-FFF2-40B4-BE49-F238E27FC236}">
                    <a16:creationId xmlns:a16="http://schemas.microsoft.com/office/drawing/2014/main" id="{80F0CA4E-1CFE-7447-BDF4-A876F3B97C08}"/>
                  </a:ext>
                </a:extLst>
              </p:cNvPr>
              <p:cNvSpPr>
                <a:spLocks noChangeShapeType="1"/>
              </p:cNvSpPr>
              <p:nvPr/>
            </p:nvSpPr>
            <p:spPr bwMode="invGray">
              <a:xfrm flipV="1">
                <a:off x="4593" y="821"/>
                <a:ext cx="0" cy="2834"/>
              </a:xfrm>
              <a:prstGeom prst="line">
                <a:avLst/>
              </a:prstGeom>
              <a:noFill/>
              <a:ln w="12700">
                <a:solidFill>
                  <a:srgbClr val="5F5F5F"/>
                </a:solidFill>
                <a:round/>
                <a:headEnd/>
                <a:tailEnd/>
              </a:ln>
              <a:extLst>
                <a:ext uri="{909E8E84-426E-40DD-AFC4-6F175D3DCCD1}">
                  <a14:hiddenFill xmlns:a14="http://schemas.microsoft.com/office/drawing/2010/main">
                    <a:noFill/>
                  </a14:hiddenFill>
                </a:ext>
              </a:extLst>
            </p:spPr>
            <p:txBody>
              <a:bodyPr wrap="none" tIns="91440" bIns="91440" anchor="ctr"/>
              <a:lstStyle/>
              <a:p>
                <a:endParaRPr lang="zh-CN" altLang="en-US"/>
              </a:p>
            </p:txBody>
          </p:sp>
        </p:grpSp>
        <p:sp>
          <p:nvSpPr>
            <p:cNvPr id="682001" name="AutoShape 17">
              <a:extLst>
                <a:ext uri="{FF2B5EF4-FFF2-40B4-BE49-F238E27FC236}">
                  <a16:creationId xmlns:a16="http://schemas.microsoft.com/office/drawing/2014/main" id="{3B9398FF-3587-F346-9159-46E13EB348EA}"/>
                </a:ext>
              </a:extLst>
            </p:cNvPr>
            <p:cNvSpPr>
              <a:spLocks noChangeArrowheads="1"/>
            </p:cNvSpPr>
            <p:nvPr/>
          </p:nvSpPr>
          <p:spPr bwMode="invGray">
            <a:xfrm>
              <a:off x="189" y="3574"/>
              <a:ext cx="5245" cy="289"/>
            </a:xfrm>
            <a:prstGeom prst="rightArrow">
              <a:avLst>
                <a:gd name="adj1" fmla="val 66602"/>
                <a:gd name="adj2" fmla="val 91332"/>
              </a:avLst>
            </a:prstGeom>
            <a:gradFill rotWithShape="0">
              <a:gsLst>
                <a:gs pos="0">
                  <a:schemeClr val="accent2">
                    <a:gamma/>
                    <a:shade val="0"/>
                    <a:invGamma/>
                  </a:schemeClr>
                </a:gs>
                <a:gs pos="100000">
                  <a:schemeClr val="accent2"/>
                </a:gs>
              </a:gsLst>
              <a:lin ang="0" scaled="1"/>
            </a:gradFill>
            <a:ln>
              <a:noFill/>
            </a:ln>
            <a:effectLst>
              <a:outerShdw dist="53882" dir="2700000" algn="ctr" rotWithShape="0">
                <a:schemeClr val="bg2"/>
              </a:outerShdw>
            </a:effectLst>
          </p:spPr>
          <p:txBody>
            <a:bodyPr wrap="none" tIns="91440" bIns="91440" anchor="ctr"/>
            <a:lstStyle/>
            <a:p>
              <a:pPr>
                <a:defRPr/>
              </a:pPr>
              <a:endParaRPr lang="zh-CN" altLang="en-US">
                <a:latin typeface="Arial" charset="0"/>
                <a:ea typeface="宋体" charset="-122"/>
              </a:endParaRPr>
            </a:p>
          </p:txBody>
        </p:sp>
        <p:sp>
          <p:nvSpPr>
            <p:cNvPr id="78860" name="Rectangle 18">
              <a:extLst>
                <a:ext uri="{FF2B5EF4-FFF2-40B4-BE49-F238E27FC236}">
                  <a16:creationId xmlns:a16="http://schemas.microsoft.com/office/drawing/2014/main" id="{BA35701B-2E97-4F41-A811-0FDD7841401B}"/>
                </a:ext>
              </a:extLst>
            </p:cNvPr>
            <p:cNvSpPr>
              <a:spLocks noChangeAspect="1" noChangeArrowheads="1"/>
            </p:cNvSpPr>
            <p:nvPr/>
          </p:nvSpPr>
          <p:spPr bwMode="auto">
            <a:xfrm>
              <a:off x="372" y="3612"/>
              <a:ext cx="4942" cy="226"/>
            </a:xfrm>
            <a:prstGeom prst="rect">
              <a:avLst/>
            </a:prstGeom>
            <a:noFill/>
            <a:ln w="9525">
              <a:noFill/>
              <a:miter lim="800000"/>
              <a:headEnd/>
              <a:tailEnd/>
            </a:ln>
            <a:effectLst>
              <a:outerShdw dist="35921" dir="2700000" algn="ctr" rotWithShape="0">
                <a:schemeClr val="bg2"/>
              </a:outerShdw>
            </a:effectLst>
          </p:spPr>
          <p:txBody>
            <a:bodyPr lIns="80786" tIns="40392" rIns="80786" bIns="40392">
              <a:spAutoFit/>
            </a:bodyPr>
            <a:lstStyle/>
            <a:p>
              <a:pPr defTabSz="850900">
                <a:lnSpc>
                  <a:spcPct val="90000"/>
                </a:lnSpc>
                <a:defRPr/>
              </a:pPr>
              <a:r>
                <a:rPr lang="zh-CN" altLang="en-US" sz="2000" b="0">
                  <a:solidFill>
                    <a:schemeClr val="tx2"/>
                  </a:solidFill>
                  <a:latin typeface="Arial Black" pitchFamily="34" charset="0"/>
                </a:rPr>
                <a:t>时间</a:t>
              </a:r>
              <a:endParaRPr lang="en-US" altLang="zh-CN" sz="2000" b="0">
                <a:solidFill>
                  <a:schemeClr val="tx2"/>
                </a:solidFill>
                <a:latin typeface="Arial Black" pitchFamily="34" charset="0"/>
              </a:endParaRPr>
            </a:p>
          </p:txBody>
        </p:sp>
        <p:sp>
          <p:nvSpPr>
            <p:cNvPr id="78861" name="Freeform 19">
              <a:extLst>
                <a:ext uri="{FF2B5EF4-FFF2-40B4-BE49-F238E27FC236}">
                  <a16:creationId xmlns:a16="http://schemas.microsoft.com/office/drawing/2014/main" id="{42434913-ABE0-5243-9B23-F7F05573A13C}"/>
                </a:ext>
              </a:extLst>
            </p:cNvPr>
            <p:cNvSpPr>
              <a:spLocks/>
            </p:cNvSpPr>
            <p:nvPr/>
          </p:nvSpPr>
          <p:spPr bwMode="invGray">
            <a:xfrm>
              <a:off x="1011" y="883"/>
              <a:ext cx="4234" cy="2149"/>
            </a:xfrm>
            <a:custGeom>
              <a:avLst/>
              <a:gdLst>
                <a:gd name="T0" fmla="*/ 0 w 4234"/>
                <a:gd name="T1" fmla="*/ 0 h 2149"/>
                <a:gd name="T2" fmla="*/ 1423 w 4234"/>
                <a:gd name="T3" fmla="*/ 87 h 2149"/>
                <a:gd name="T4" fmla="*/ 1911 w 4234"/>
                <a:gd name="T5" fmla="*/ 150 h 2149"/>
                <a:gd name="T6" fmla="*/ 2220 w 4234"/>
                <a:gd name="T7" fmla="*/ 260 h 2149"/>
                <a:gd name="T8" fmla="*/ 2529 w 4234"/>
                <a:gd name="T9" fmla="*/ 512 h 2149"/>
                <a:gd name="T10" fmla="*/ 2889 w 4234"/>
                <a:gd name="T11" fmla="*/ 984 h 2149"/>
                <a:gd name="T12" fmla="*/ 3214 w 4234"/>
                <a:gd name="T13" fmla="*/ 1394 h 2149"/>
                <a:gd name="T14" fmla="*/ 3446 w 4234"/>
                <a:gd name="T15" fmla="*/ 1685 h 2149"/>
                <a:gd name="T16" fmla="*/ 3669 w 4234"/>
                <a:gd name="T17" fmla="*/ 1873 h 2149"/>
                <a:gd name="T18" fmla="*/ 3857 w 4234"/>
                <a:gd name="T19" fmla="*/ 1984 h 2149"/>
                <a:gd name="T20" fmla="*/ 4234 w 4234"/>
                <a:gd name="T21" fmla="*/ 2149 h 2149"/>
                <a:gd name="T22" fmla="*/ 287 w 4234"/>
                <a:gd name="T23" fmla="*/ 67 h 21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234" h="2149">
                  <a:moveTo>
                    <a:pt x="0" y="0"/>
                  </a:moveTo>
                  <a:lnTo>
                    <a:pt x="1423" y="87"/>
                  </a:lnTo>
                  <a:lnTo>
                    <a:pt x="1911" y="150"/>
                  </a:lnTo>
                  <a:lnTo>
                    <a:pt x="2220" y="260"/>
                  </a:lnTo>
                  <a:lnTo>
                    <a:pt x="2529" y="512"/>
                  </a:lnTo>
                  <a:lnTo>
                    <a:pt x="2889" y="984"/>
                  </a:lnTo>
                  <a:lnTo>
                    <a:pt x="3214" y="1394"/>
                  </a:lnTo>
                  <a:lnTo>
                    <a:pt x="3446" y="1685"/>
                  </a:lnTo>
                  <a:lnTo>
                    <a:pt x="3669" y="1873"/>
                  </a:lnTo>
                  <a:lnTo>
                    <a:pt x="3857" y="1984"/>
                  </a:lnTo>
                  <a:lnTo>
                    <a:pt x="4234" y="2149"/>
                  </a:lnTo>
                  <a:lnTo>
                    <a:pt x="287" y="67"/>
                  </a:lnTo>
                </a:path>
              </a:pathLst>
            </a:custGeom>
            <a:noFill/>
            <a:ln w="38100" cap="flat" cmpd="sng">
              <a:noFill/>
              <a:prstDash val="solid"/>
              <a:round/>
              <a:headEnd/>
              <a:tailEnd/>
            </a:ln>
            <a:effectLst>
              <a:outerShdw dist="53882" dir="2700000" algn="ctr" rotWithShape="0">
                <a:schemeClr val="bg2"/>
              </a:outerShdw>
            </a:effectLst>
          </p:spPr>
          <p:txBody>
            <a:bodyPr wrap="none" tIns="91440" bIns="91440" anchor="ctr"/>
            <a:lstStyle/>
            <a:p>
              <a:pPr>
                <a:defRPr/>
              </a:pPr>
              <a:endParaRPr lang="zh-CN" altLang="en-US"/>
            </a:p>
          </p:txBody>
        </p:sp>
        <p:sp>
          <p:nvSpPr>
            <p:cNvPr id="682004" name="AutoShape 20">
              <a:extLst>
                <a:ext uri="{FF2B5EF4-FFF2-40B4-BE49-F238E27FC236}">
                  <a16:creationId xmlns:a16="http://schemas.microsoft.com/office/drawing/2014/main" id="{77A7B470-66DA-7E46-BC58-627C38EAB111}"/>
                </a:ext>
              </a:extLst>
            </p:cNvPr>
            <p:cNvSpPr>
              <a:spLocks noChangeArrowheads="1"/>
            </p:cNvSpPr>
            <p:nvPr/>
          </p:nvSpPr>
          <p:spPr bwMode="invGray">
            <a:xfrm rot="-5400000">
              <a:off x="-1185" y="2192"/>
              <a:ext cx="2947" cy="289"/>
            </a:xfrm>
            <a:prstGeom prst="rightArrow">
              <a:avLst>
                <a:gd name="adj1" fmla="val 73009"/>
                <a:gd name="adj2" fmla="val 79265"/>
              </a:avLst>
            </a:prstGeom>
            <a:gradFill rotWithShape="0">
              <a:gsLst>
                <a:gs pos="0">
                  <a:schemeClr val="accent2"/>
                </a:gs>
                <a:gs pos="100000">
                  <a:schemeClr val="accent2">
                    <a:gamma/>
                    <a:shade val="0"/>
                    <a:invGamma/>
                  </a:schemeClr>
                </a:gs>
              </a:gsLst>
              <a:lin ang="5400000" scaled="1"/>
            </a:gradFill>
            <a:ln>
              <a:noFill/>
            </a:ln>
            <a:effectLst>
              <a:outerShdw dist="53882" dir="2700000" algn="ctr" rotWithShape="0">
                <a:schemeClr val="bg2"/>
              </a:outerShdw>
            </a:effectLst>
          </p:spPr>
          <p:txBody>
            <a:bodyPr wrap="none" tIns="91440" bIns="91440" anchor="ctr"/>
            <a:lstStyle/>
            <a:p>
              <a:pPr>
                <a:defRPr/>
              </a:pPr>
              <a:endParaRPr lang="zh-CN" altLang="en-US">
                <a:latin typeface="Arial" charset="0"/>
                <a:ea typeface="宋体" charset="-122"/>
              </a:endParaRPr>
            </a:p>
          </p:txBody>
        </p:sp>
        <p:sp>
          <p:nvSpPr>
            <p:cNvPr id="78863" name="Rectangle 21">
              <a:extLst>
                <a:ext uri="{FF2B5EF4-FFF2-40B4-BE49-F238E27FC236}">
                  <a16:creationId xmlns:a16="http://schemas.microsoft.com/office/drawing/2014/main" id="{58D1E640-F15D-D843-82D7-0AAD9FA3C0A6}"/>
                </a:ext>
              </a:extLst>
            </p:cNvPr>
            <p:cNvSpPr>
              <a:spLocks noChangeAspect="1" noChangeArrowheads="1"/>
            </p:cNvSpPr>
            <p:nvPr/>
          </p:nvSpPr>
          <p:spPr bwMode="auto">
            <a:xfrm rot="-5400000">
              <a:off x="-51" y="2043"/>
              <a:ext cx="684" cy="226"/>
            </a:xfrm>
            <a:prstGeom prst="rect">
              <a:avLst/>
            </a:prstGeom>
            <a:noFill/>
            <a:ln w="9525">
              <a:noFill/>
              <a:miter lim="800000"/>
              <a:headEnd/>
              <a:tailEnd/>
            </a:ln>
            <a:effectLst>
              <a:outerShdw dist="35921" dir="2700000" algn="ctr" rotWithShape="0">
                <a:schemeClr val="bg2"/>
              </a:outerShdw>
            </a:effectLst>
          </p:spPr>
          <p:txBody>
            <a:bodyPr lIns="80786" tIns="40392" rIns="80786" bIns="40392">
              <a:spAutoFit/>
            </a:bodyPr>
            <a:lstStyle/>
            <a:p>
              <a:pPr defTabSz="850900">
                <a:lnSpc>
                  <a:spcPct val="90000"/>
                </a:lnSpc>
                <a:defRPr/>
              </a:pPr>
              <a:r>
                <a:rPr lang="zh-CN" altLang="en-US" sz="2000" b="0">
                  <a:solidFill>
                    <a:schemeClr val="tx2"/>
                  </a:solidFill>
                  <a:latin typeface="Arial Black" pitchFamily="34" charset="0"/>
                </a:rPr>
                <a:t>风险</a:t>
              </a:r>
              <a:endParaRPr lang="en-US" altLang="zh-CN" sz="2000" b="0">
                <a:solidFill>
                  <a:schemeClr val="tx2"/>
                </a:solidFill>
                <a:latin typeface="Arial Black" pitchFamily="34" charset="0"/>
              </a:endParaRPr>
            </a:p>
          </p:txBody>
        </p:sp>
        <p:grpSp>
          <p:nvGrpSpPr>
            <p:cNvPr id="85008" name="Group 22">
              <a:extLst>
                <a:ext uri="{FF2B5EF4-FFF2-40B4-BE49-F238E27FC236}">
                  <a16:creationId xmlns:a16="http://schemas.microsoft.com/office/drawing/2014/main" id="{D97F2D36-559C-664A-9617-3875DA36E876}"/>
                </a:ext>
              </a:extLst>
            </p:cNvPr>
            <p:cNvGrpSpPr>
              <a:grpSpLocks/>
            </p:cNvGrpSpPr>
            <p:nvPr/>
          </p:nvGrpSpPr>
          <p:grpSpPr bwMode="auto">
            <a:xfrm>
              <a:off x="484" y="1045"/>
              <a:ext cx="4928" cy="2447"/>
              <a:chOff x="478" y="1045"/>
              <a:chExt cx="4928" cy="2447"/>
            </a:xfrm>
          </p:grpSpPr>
          <p:sp>
            <p:nvSpPr>
              <p:cNvPr id="85013" name="Freeform 23">
                <a:extLst>
                  <a:ext uri="{FF2B5EF4-FFF2-40B4-BE49-F238E27FC236}">
                    <a16:creationId xmlns:a16="http://schemas.microsoft.com/office/drawing/2014/main" id="{47224B72-9C9D-CC40-8C7C-D65874DA75A4}"/>
                  </a:ext>
                </a:extLst>
              </p:cNvPr>
              <p:cNvSpPr>
                <a:spLocks/>
              </p:cNvSpPr>
              <p:nvPr/>
            </p:nvSpPr>
            <p:spPr bwMode="auto">
              <a:xfrm>
                <a:off x="478" y="1045"/>
                <a:ext cx="1343" cy="943"/>
              </a:xfrm>
              <a:custGeom>
                <a:avLst/>
                <a:gdLst>
                  <a:gd name="T0" fmla="*/ 0 w 787"/>
                  <a:gd name="T1" fmla="*/ 30 h 935"/>
                  <a:gd name="T2" fmla="*/ 81130117 w 787"/>
                  <a:gd name="T3" fmla="*/ 30 h 935"/>
                  <a:gd name="T4" fmla="*/ 418644977 w 787"/>
                  <a:gd name="T5" fmla="*/ 30 h 935"/>
                  <a:gd name="T6" fmla="*/ 936889615 w 787"/>
                  <a:gd name="T7" fmla="*/ 24 h 935"/>
                  <a:gd name="T8" fmla="*/ 1614486482 w 787"/>
                  <a:gd name="T9" fmla="*/ 30 h 935"/>
                  <a:gd name="T10" fmla="*/ 2147483647 w 787"/>
                  <a:gd name="T11" fmla="*/ 36 h 935"/>
                  <a:gd name="T12" fmla="*/ 2147483647 w 787"/>
                  <a:gd name="T13" fmla="*/ 48 h 935"/>
                  <a:gd name="T14" fmla="*/ 2147483647 w 787"/>
                  <a:gd name="T15" fmla="*/ 103 h 935"/>
                  <a:gd name="T16" fmla="*/ 2147483647 w 787"/>
                  <a:gd name="T17" fmla="*/ 133 h 935"/>
                  <a:gd name="T18" fmla="*/ 2147483647 w 787"/>
                  <a:gd name="T19" fmla="*/ 175 h 935"/>
                  <a:gd name="T20" fmla="*/ 2147483647 w 787"/>
                  <a:gd name="T21" fmla="*/ 266 h 935"/>
                  <a:gd name="T22" fmla="*/ 2147483647 w 787"/>
                  <a:gd name="T23" fmla="*/ 360 h 935"/>
                  <a:gd name="T24" fmla="*/ 2147483647 w 787"/>
                  <a:gd name="T25" fmla="*/ 475 h 935"/>
                  <a:gd name="T26" fmla="*/ 2147483647 w 787"/>
                  <a:gd name="T27" fmla="*/ 614 h 935"/>
                  <a:gd name="T28" fmla="*/ 2147483647 w 787"/>
                  <a:gd name="T29" fmla="*/ 786 h 935"/>
                  <a:gd name="T30" fmla="*/ 2147483647 w 787"/>
                  <a:gd name="T31" fmla="*/ 880 h 935"/>
                  <a:gd name="T32" fmla="*/ 2147483647 w 787"/>
                  <a:gd name="T33" fmla="*/ 984 h 935"/>
                  <a:gd name="T34" fmla="*/ 2147483647 w 787"/>
                  <a:gd name="T35" fmla="*/ 1099 h 935"/>
                  <a:gd name="T36" fmla="*/ 2147483647 w 787"/>
                  <a:gd name="T37" fmla="*/ 1216 h 935"/>
                  <a:gd name="T38" fmla="*/ 2147483647 w 787"/>
                  <a:gd name="T39" fmla="*/ 1216 h 935"/>
                  <a:gd name="T40" fmla="*/ 2147483647 w 787"/>
                  <a:gd name="T41" fmla="*/ 1091 h 935"/>
                  <a:gd name="T42" fmla="*/ 2147483647 w 787"/>
                  <a:gd name="T43" fmla="*/ 984 h 935"/>
                  <a:gd name="T44" fmla="*/ 2147483647 w 787"/>
                  <a:gd name="T45" fmla="*/ 873 h 935"/>
                  <a:gd name="T46" fmla="*/ 2147483647 w 787"/>
                  <a:gd name="T47" fmla="*/ 778 h 935"/>
                  <a:gd name="T48" fmla="*/ 2147483647 w 787"/>
                  <a:gd name="T49" fmla="*/ 607 h 935"/>
                  <a:gd name="T50" fmla="*/ 2147483647 w 787"/>
                  <a:gd name="T51" fmla="*/ 459 h 935"/>
                  <a:gd name="T52" fmla="*/ 2147483647 w 787"/>
                  <a:gd name="T53" fmla="*/ 342 h 935"/>
                  <a:gd name="T54" fmla="*/ 2147483647 w 787"/>
                  <a:gd name="T55" fmla="*/ 248 h 935"/>
                  <a:gd name="T56" fmla="*/ 2147483647 w 787"/>
                  <a:gd name="T57" fmla="*/ 157 h 935"/>
                  <a:gd name="T58" fmla="*/ 2147483647 w 787"/>
                  <a:gd name="T59" fmla="*/ 115 h 935"/>
                  <a:gd name="T60" fmla="*/ 2147483647 w 787"/>
                  <a:gd name="T61" fmla="*/ 48 h 935"/>
                  <a:gd name="T62" fmla="*/ 2147483647 w 787"/>
                  <a:gd name="T63" fmla="*/ 24 h 935"/>
                  <a:gd name="T64" fmla="*/ 2147483647 w 787"/>
                  <a:gd name="T65" fmla="*/ 12 h 935"/>
                  <a:gd name="T66" fmla="*/ 1705921907 w 787"/>
                  <a:gd name="T67" fmla="*/ 6 h 935"/>
                  <a:gd name="T68" fmla="*/ 1017975855 w 787"/>
                  <a:gd name="T69" fmla="*/ 0 h 935"/>
                  <a:gd name="T70" fmla="*/ 418644977 w 787"/>
                  <a:gd name="T71" fmla="*/ 0 h 935"/>
                  <a:gd name="T72" fmla="*/ 81130117 w 787"/>
                  <a:gd name="T73" fmla="*/ 6 h 935"/>
                  <a:gd name="T74" fmla="*/ 0 w 787"/>
                  <a:gd name="T75" fmla="*/ 6 h 935"/>
                  <a:gd name="T76" fmla="*/ 0 w 787"/>
                  <a:gd name="T77" fmla="*/ 30 h 93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7"/>
                  <a:gd name="T118" fmla="*/ 0 h 935"/>
                  <a:gd name="T119" fmla="*/ 787 w 787"/>
                  <a:gd name="T120" fmla="*/ 935 h 93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7" h="935">
                    <a:moveTo>
                      <a:pt x="0" y="30"/>
                    </a:moveTo>
                    <a:lnTo>
                      <a:pt x="5" y="30"/>
                    </a:lnTo>
                    <a:lnTo>
                      <a:pt x="27" y="30"/>
                    </a:lnTo>
                    <a:lnTo>
                      <a:pt x="60" y="24"/>
                    </a:lnTo>
                    <a:lnTo>
                      <a:pt x="103" y="30"/>
                    </a:lnTo>
                    <a:lnTo>
                      <a:pt x="152" y="36"/>
                    </a:lnTo>
                    <a:lnTo>
                      <a:pt x="212" y="48"/>
                    </a:lnTo>
                    <a:lnTo>
                      <a:pt x="272" y="72"/>
                    </a:lnTo>
                    <a:lnTo>
                      <a:pt x="337" y="102"/>
                    </a:lnTo>
                    <a:lnTo>
                      <a:pt x="407" y="144"/>
                    </a:lnTo>
                    <a:lnTo>
                      <a:pt x="472" y="204"/>
                    </a:lnTo>
                    <a:lnTo>
                      <a:pt x="538" y="276"/>
                    </a:lnTo>
                    <a:lnTo>
                      <a:pt x="597" y="366"/>
                    </a:lnTo>
                    <a:lnTo>
                      <a:pt x="652" y="473"/>
                    </a:lnTo>
                    <a:lnTo>
                      <a:pt x="701" y="605"/>
                    </a:lnTo>
                    <a:lnTo>
                      <a:pt x="717" y="677"/>
                    </a:lnTo>
                    <a:lnTo>
                      <a:pt x="739" y="755"/>
                    </a:lnTo>
                    <a:lnTo>
                      <a:pt x="755" y="845"/>
                    </a:lnTo>
                    <a:lnTo>
                      <a:pt x="766" y="935"/>
                    </a:lnTo>
                    <a:lnTo>
                      <a:pt x="787" y="935"/>
                    </a:lnTo>
                    <a:lnTo>
                      <a:pt x="777" y="839"/>
                    </a:lnTo>
                    <a:lnTo>
                      <a:pt x="760" y="755"/>
                    </a:lnTo>
                    <a:lnTo>
                      <a:pt x="744" y="671"/>
                    </a:lnTo>
                    <a:lnTo>
                      <a:pt x="722" y="599"/>
                    </a:lnTo>
                    <a:lnTo>
                      <a:pt x="673" y="467"/>
                    </a:lnTo>
                    <a:lnTo>
                      <a:pt x="619" y="354"/>
                    </a:lnTo>
                    <a:lnTo>
                      <a:pt x="554" y="264"/>
                    </a:lnTo>
                    <a:lnTo>
                      <a:pt x="489" y="186"/>
                    </a:lnTo>
                    <a:lnTo>
                      <a:pt x="418" y="126"/>
                    </a:lnTo>
                    <a:lnTo>
                      <a:pt x="353" y="84"/>
                    </a:lnTo>
                    <a:lnTo>
                      <a:pt x="282" y="48"/>
                    </a:lnTo>
                    <a:lnTo>
                      <a:pt x="217" y="24"/>
                    </a:lnTo>
                    <a:lnTo>
                      <a:pt x="157" y="12"/>
                    </a:lnTo>
                    <a:lnTo>
                      <a:pt x="109" y="6"/>
                    </a:lnTo>
                    <a:lnTo>
                      <a:pt x="65" y="0"/>
                    </a:lnTo>
                    <a:lnTo>
                      <a:pt x="27" y="0"/>
                    </a:lnTo>
                    <a:lnTo>
                      <a:pt x="5" y="6"/>
                    </a:lnTo>
                    <a:lnTo>
                      <a:pt x="0" y="6"/>
                    </a:lnTo>
                    <a:lnTo>
                      <a:pt x="0" y="30"/>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85014" name="Freeform 24">
                <a:extLst>
                  <a:ext uri="{FF2B5EF4-FFF2-40B4-BE49-F238E27FC236}">
                    <a16:creationId xmlns:a16="http://schemas.microsoft.com/office/drawing/2014/main" id="{B0F0A876-02AF-344A-B134-785CBFD121E9}"/>
                  </a:ext>
                </a:extLst>
              </p:cNvPr>
              <p:cNvSpPr>
                <a:spLocks noEditPoints="1"/>
              </p:cNvSpPr>
              <p:nvPr/>
            </p:nvSpPr>
            <p:spPr bwMode="auto">
              <a:xfrm>
                <a:off x="1800" y="1988"/>
                <a:ext cx="793" cy="1210"/>
              </a:xfrm>
              <a:custGeom>
                <a:avLst/>
                <a:gdLst>
                  <a:gd name="T0" fmla="*/ 0 w 793"/>
                  <a:gd name="T1" fmla="*/ 0 h 1210"/>
                  <a:gd name="T2" fmla="*/ 0 w 793"/>
                  <a:gd name="T3" fmla="*/ 12 h 1210"/>
                  <a:gd name="T4" fmla="*/ 11 w 793"/>
                  <a:gd name="T5" fmla="*/ 42 h 1210"/>
                  <a:gd name="T6" fmla="*/ 21 w 793"/>
                  <a:gd name="T7" fmla="*/ 96 h 1210"/>
                  <a:gd name="T8" fmla="*/ 38 w 793"/>
                  <a:gd name="T9" fmla="*/ 156 h 1210"/>
                  <a:gd name="T10" fmla="*/ 54 w 793"/>
                  <a:gd name="T11" fmla="*/ 234 h 1210"/>
                  <a:gd name="T12" fmla="*/ 87 w 793"/>
                  <a:gd name="T13" fmla="*/ 323 h 1210"/>
                  <a:gd name="T14" fmla="*/ 119 w 793"/>
                  <a:gd name="T15" fmla="*/ 413 h 1210"/>
                  <a:gd name="T16" fmla="*/ 157 w 793"/>
                  <a:gd name="T17" fmla="*/ 515 h 1210"/>
                  <a:gd name="T18" fmla="*/ 206 w 793"/>
                  <a:gd name="T19" fmla="*/ 617 h 1210"/>
                  <a:gd name="T20" fmla="*/ 266 w 793"/>
                  <a:gd name="T21" fmla="*/ 719 h 1210"/>
                  <a:gd name="T22" fmla="*/ 326 w 793"/>
                  <a:gd name="T23" fmla="*/ 821 h 1210"/>
                  <a:gd name="T24" fmla="*/ 402 w 793"/>
                  <a:gd name="T25" fmla="*/ 917 h 1210"/>
                  <a:gd name="T26" fmla="*/ 483 w 793"/>
                  <a:gd name="T27" fmla="*/ 1007 h 1210"/>
                  <a:gd name="T28" fmla="*/ 575 w 793"/>
                  <a:gd name="T29" fmla="*/ 1091 h 1210"/>
                  <a:gd name="T30" fmla="*/ 673 w 793"/>
                  <a:gd name="T31" fmla="*/ 1156 h 1210"/>
                  <a:gd name="T32" fmla="*/ 787 w 793"/>
                  <a:gd name="T33" fmla="*/ 1210 h 1210"/>
                  <a:gd name="T34" fmla="*/ 793 w 793"/>
                  <a:gd name="T35" fmla="*/ 1186 h 1210"/>
                  <a:gd name="T36" fmla="*/ 684 w 793"/>
                  <a:gd name="T37" fmla="*/ 1132 h 1210"/>
                  <a:gd name="T38" fmla="*/ 586 w 793"/>
                  <a:gd name="T39" fmla="*/ 1067 h 1210"/>
                  <a:gd name="T40" fmla="*/ 494 w 793"/>
                  <a:gd name="T41" fmla="*/ 989 h 1210"/>
                  <a:gd name="T42" fmla="*/ 418 w 793"/>
                  <a:gd name="T43" fmla="*/ 905 h 1210"/>
                  <a:gd name="T44" fmla="*/ 342 w 793"/>
                  <a:gd name="T45" fmla="*/ 809 h 1210"/>
                  <a:gd name="T46" fmla="*/ 282 w 793"/>
                  <a:gd name="T47" fmla="*/ 707 h 1210"/>
                  <a:gd name="T48" fmla="*/ 228 w 793"/>
                  <a:gd name="T49" fmla="*/ 605 h 1210"/>
                  <a:gd name="T50" fmla="*/ 179 w 793"/>
                  <a:gd name="T51" fmla="*/ 503 h 1210"/>
                  <a:gd name="T52" fmla="*/ 141 w 793"/>
                  <a:gd name="T53" fmla="*/ 407 h 1210"/>
                  <a:gd name="T54" fmla="*/ 103 w 793"/>
                  <a:gd name="T55" fmla="*/ 311 h 1210"/>
                  <a:gd name="T56" fmla="*/ 76 w 793"/>
                  <a:gd name="T57" fmla="*/ 228 h 1210"/>
                  <a:gd name="T58" fmla="*/ 54 w 793"/>
                  <a:gd name="T59" fmla="*/ 150 h 1210"/>
                  <a:gd name="T60" fmla="*/ 43 w 793"/>
                  <a:gd name="T61" fmla="*/ 90 h 1210"/>
                  <a:gd name="T62" fmla="*/ 32 w 793"/>
                  <a:gd name="T63" fmla="*/ 42 h 1210"/>
                  <a:gd name="T64" fmla="*/ 21 w 793"/>
                  <a:gd name="T65" fmla="*/ 12 h 1210"/>
                  <a:gd name="T66" fmla="*/ 21 w 793"/>
                  <a:gd name="T67" fmla="*/ 0 h 1210"/>
                  <a:gd name="T68" fmla="*/ 0 w 793"/>
                  <a:gd name="T69" fmla="*/ 0 h 1210"/>
                  <a:gd name="T70" fmla="*/ 0 w 793"/>
                  <a:gd name="T71" fmla="*/ 0 h 1210"/>
                  <a:gd name="T72" fmla="*/ 0 w 793"/>
                  <a:gd name="T73" fmla="*/ 0 h 1210"/>
                  <a:gd name="T74" fmla="*/ 21 w 793"/>
                  <a:gd name="T75" fmla="*/ 0 h 1210"/>
                  <a:gd name="T76" fmla="*/ 21 w 793"/>
                  <a:gd name="T77" fmla="*/ 0 h 1210"/>
                  <a:gd name="T78" fmla="*/ 0 w 793"/>
                  <a:gd name="T79" fmla="*/ 0 h 121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93"/>
                  <a:gd name="T121" fmla="*/ 0 h 1210"/>
                  <a:gd name="T122" fmla="*/ 793 w 793"/>
                  <a:gd name="T123" fmla="*/ 1210 h 121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93" h="1210">
                    <a:moveTo>
                      <a:pt x="0" y="0"/>
                    </a:moveTo>
                    <a:lnTo>
                      <a:pt x="0" y="12"/>
                    </a:lnTo>
                    <a:lnTo>
                      <a:pt x="11" y="42"/>
                    </a:lnTo>
                    <a:lnTo>
                      <a:pt x="21" y="96"/>
                    </a:lnTo>
                    <a:lnTo>
                      <a:pt x="38" y="156"/>
                    </a:lnTo>
                    <a:lnTo>
                      <a:pt x="54" y="234"/>
                    </a:lnTo>
                    <a:lnTo>
                      <a:pt x="87" y="323"/>
                    </a:lnTo>
                    <a:lnTo>
                      <a:pt x="119" y="413"/>
                    </a:lnTo>
                    <a:lnTo>
                      <a:pt x="157" y="515"/>
                    </a:lnTo>
                    <a:lnTo>
                      <a:pt x="206" y="617"/>
                    </a:lnTo>
                    <a:lnTo>
                      <a:pt x="266" y="719"/>
                    </a:lnTo>
                    <a:lnTo>
                      <a:pt x="326" y="821"/>
                    </a:lnTo>
                    <a:lnTo>
                      <a:pt x="402" y="917"/>
                    </a:lnTo>
                    <a:lnTo>
                      <a:pt x="483" y="1007"/>
                    </a:lnTo>
                    <a:lnTo>
                      <a:pt x="575" y="1091"/>
                    </a:lnTo>
                    <a:lnTo>
                      <a:pt x="673" y="1156"/>
                    </a:lnTo>
                    <a:lnTo>
                      <a:pt x="787" y="1210"/>
                    </a:lnTo>
                    <a:lnTo>
                      <a:pt x="793" y="1186"/>
                    </a:lnTo>
                    <a:lnTo>
                      <a:pt x="684" y="1132"/>
                    </a:lnTo>
                    <a:lnTo>
                      <a:pt x="586" y="1067"/>
                    </a:lnTo>
                    <a:lnTo>
                      <a:pt x="494" y="989"/>
                    </a:lnTo>
                    <a:lnTo>
                      <a:pt x="418" y="905"/>
                    </a:lnTo>
                    <a:lnTo>
                      <a:pt x="342" y="809"/>
                    </a:lnTo>
                    <a:lnTo>
                      <a:pt x="282" y="707"/>
                    </a:lnTo>
                    <a:lnTo>
                      <a:pt x="228" y="605"/>
                    </a:lnTo>
                    <a:lnTo>
                      <a:pt x="179" y="503"/>
                    </a:lnTo>
                    <a:lnTo>
                      <a:pt x="141" y="407"/>
                    </a:lnTo>
                    <a:lnTo>
                      <a:pt x="103" y="311"/>
                    </a:lnTo>
                    <a:lnTo>
                      <a:pt x="76" y="228"/>
                    </a:lnTo>
                    <a:lnTo>
                      <a:pt x="54" y="150"/>
                    </a:lnTo>
                    <a:lnTo>
                      <a:pt x="43" y="90"/>
                    </a:lnTo>
                    <a:lnTo>
                      <a:pt x="32" y="42"/>
                    </a:lnTo>
                    <a:lnTo>
                      <a:pt x="21" y="12"/>
                    </a:lnTo>
                    <a:lnTo>
                      <a:pt x="21" y="0"/>
                    </a:lnTo>
                    <a:lnTo>
                      <a:pt x="0" y="0"/>
                    </a:lnTo>
                    <a:close/>
                    <a:moveTo>
                      <a:pt x="0" y="0"/>
                    </a:moveTo>
                    <a:lnTo>
                      <a:pt x="0" y="0"/>
                    </a:lnTo>
                    <a:lnTo>
                      <a:pt x="21" y="0"/>
                    </a:lnTo>
                    <a:lnTo>
                      <a:pt x="0" y="0"/>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85015" name="Freeform 25">
                <a:extLst>
                  <a:ext uri="{FF2B5EF4-FFF2-40B4-BE49-F238E27FC236}">
                    <a16:creationId xmlns:a16="http://schemas.microsoft.com/office/drawing/2014/main" id="{A687EC66-EBAF-544B-87AE-4965F84918D1}"/>
                  </a:ext>
                </a:extLst>
              </p:cNvPr>
              <p:cNvSpPr>
                <a:spLocks noEditPoints="1"/>
              </p:cNvSpPr>
              <p:nvPr/>
            </p:nvSpPr>
            <p:spPr bwMode="auto">
              <a:xfrm>
                <a:off x="2582" y="3174"/>
                <a:ext cx="2824" cy="318"/>
              </a:xfrm>
              <a:custGeom>
                <a:avLst/>
                <a:gdLst>
                  <a:gd name="T0" fmla="*/ 0 w 2824"/>
                  <a:gd name="T1" fmla="*/ 24 h 318"/>
                  <a:gd name="T2" fmla="*/ 5 w 2824"/>
                  <a:gd name="T3" fmla="*/ 30 h 318"/>
                  <a:gd name="T4" fmla="*/ 27 w 2824"/>
                  <a:gd name="T5" fmla="*/ 42 h 318"/>
                  <a:gd name="T6" fmla="*/ 65 w 2824"/>
                  <a:gd name="T7" fmla="*/ 60 h 318"/>
                  <a:gd name="T8" fmla="*/ 119 w 2824"/>
                  <a:gd name="T9" fmla="*/ 78 h 318"/>
                  <a:gd name="T10" fmla="*/ 190 w 2824"/>
                  <a:gd name="T11" fmla="*/ 108 h 318"/>
                  <a:gd name="T12" fmla="*/ 239 w 2824"/>
                  <a:gd name="T13" fmla="*/ 120 h 318"/>
                  <a:gd name="T14" fmla="*/ 288 w 2824"/>
                  <a:gd name="T15" fmla="*/ 138 h 318"/>
                  <a:gd name="T16" fmla="*/ 342 w 2824"/>
                  <a:gd name="T17" fmla="*/ 150 h 318"/>
                  <a:gd name="T18" fmla="*/ 407 w 2824"/>
                  <a:gd name="T19" fmla="*/ 168 h 318"/>
                  <a:gd name="T20" fmla="*/ 472 w 2824"/>
                  <a:gd name="T21" fmla="*/ 186 h 318"/>
                  <a:gd name="T22" fmla="*/ 548 w 2824"/>
                  <a:gd name="T23" fmla="*/ 198 h 318"/>
                  <a:gd name="T24" fmla="*/ 630 w 2824"/>
                  <a:gd name="T25" fmla="*/ 216 h 318"/>
                  <a:gd name="T26" fmla="*/ 717 w 2824"/>
                  <a:gd name="T27" fmla="*/ 228 h 318"/>
                  <a:gd name="T28" fmla="*/ 814 w 2824"/>
                  <a:gd name="T29" fmla="*/ 246 h 318"/>
                  <a:gd name="T30" fmla="*/ 917 w 2824"/>
                  <a:gd name="T31" fmla="*/ 258 h 318"/>
                  <a:gd name="T32" fmla="*/ 1026 w 2824"/>
                  <a:gd name="T33" fmla="*/ 270 h 318"/>
                  <a:gd name="T34" fmla="*/ 1146 w 2824"/>
                  <a:gd name="T35" fmla="*/ 282 h 318"/>
                  <a:gd name="T36" fmla="*/ 1276 w 2824"/>
                  <a:gd name="T37" fmla="*/ 294 h 318"/>
                  <a:gd name="T38" fmla="*/ 1412 w 2824"/>
                  <a:gd name="T39" fmla="*/ 300 h 318"/>
                  <a:gd name="T40" fmla="*/ 1553 w 2824"/>
                  <a:gd name="T41" fmla="*/ 306 h 318"/>
                  <a:gd name="T42" fmla="*/ 1705 w 2824"/>
                  <a:gd name="T43" fmla="*/ 312 h 318"/>
                  <a:gd name="T44" fmla="*/ 1868 w 2824"/>
                  <a:gd name="T45" fmla="*/ 318 h 318"/>
                  <a:gd name="T46" fmla="*/ 2042 w 2824"/>
                  <a:gd name="T47" fmla="*/ 318 h 318"/>
                  <a:gd name="T48" fmla="*/ 2221 w 2824"/>
                  <a:gd name="T49" fmla="*/ 318 h 318"/>
                  <a:gd name="T50" fmla="*/ 2411 w 2824"/>
                  <a:gd name="T51" fmla="*/ 318 h 318"/>
                  <a:gd name="T52" fmla="*/ 2612 w 2824"/>
                  <a:gd name="T53" fmla="*/ 312 h 318"/>
                  <a:gd name="T54" fmla="*/ 2824 w 2824"/>
                  <a:gd name="T55" fmla="*/ 306 h 318"/>
                  <a:gd name="T56" fmla="*/ 2824 w 2824"/>
                  <a:gd name="T57" fmla="*/ 282 h 318"/>
                  <a:gd name="T58" fmla="*/ 2612 w 2824"/>
                  <a:gd name="T59" fmla="*/ 288 h 318"/>
                  <a:gd name="T60" fmla="*/ 2411 w 2824"/>
                  <a:gd name="T61" fmla="*/ 294 h 318"/>
                  <a:gd name="T62" fmla="*/ 2221 w 2824"/>
                  <a:gd name="T63" fmla="*/ 294 h 318"/>
                  <a:gd name="T64" fmla="*/ 2042 w 2824"/>
                  <a:gd name="T65" fmla="*/ 294 h 318"/>
                  <a:gd name="T66" fmla="*/ 1868 w 2824"/>
                  <a:gd name="T67" fmla="*/ 294 h 318"/>
                  <a:gd name="T68" fmla="*/ 1705 w 2824"/>
                  <a:gd name="T69" fmla="*/ 288 h 318"/>
                  <a:gd name="T70" fmla="*/ 1553 w 2824"/>
                  <a:gd name="T71" fmla="*/ 282 h 318"/>
                  <a:gd name="T72" fmla="*/ 1412 w 2824"/>
                  <a:gd name="T73" fmla="*/ 276 h 318"/>
                  <a:gd name="T74" fmla="*/ 1276 w 2824"/>
                  <a:gd name="T75" fmla="*/ 270 h 318"/>
                  <a:gd name="T76" fmla="*/ 1151 w 2824"/>
                  <a:gd name="T77" fmla="*/ 258 h 318"/>
                  <a:gd name="T78" fmla="*/ 1031 w 2824"/>
                  <a:gd name="T79" fmla="*/ 246 h 318"/>
                  <a:gd name="T80" fmla="*/ 917 w 2824"/>
                  <a:gd name="T81" fmla="*/ 234 h 318"/>
                  <a:gd name="T82" fmla="*/ 814 w 2824"/>
                  <a:gd name="T83" fmla="*/ 222 h 318"/>
                  <a:gd name="T84" fmla="*/ 722 w 2824"/>
                  <a:gd name="T85" fmla="*/ 204 h 318"/>
                  <a:gd name="T86" fmla="*/ 635 w 2824"/>
                  <a:gd name="T87" fmla="*/ 192 h 318"/>
                  <a:gd name="T88" fmla="*/ 554 w 2824"/>
                  <a:gd name="T89" fmla="*/ 174 h 318"/>
                  <a:gd name="T90" fmla="*/ 478 w 2824"/>
                  <a:gd name="T91" fmla="*/ 162 h 318"/>
                  <a:gd name="T92" fmla="*/ 412 w 2824"/>
                  <a:gd name="T93" fmla="*/ 144 h 318"/>
                  <a:gd name="T94" fmla="*/ 347 w 2824"/>
                  <a:gd name="T95" fmla="*/ 126 h 318"/>
                  <a:gd name="T96" fmla="*/ 293 w 2824"/>
                  <a:gd name="T97" fmla="*/ 114 h 318"/>
                  <a:gd name="T98" fmla="*/ 244 w 2824"/>
                  <a:gd name="T99" fmla="*/ 96 h 318"/>
                  <a:gd name="T100" fmla="*/ 201 w 2824"/>
                  <a:gd name="T101" fmla="*/ 84 h 318"/>
                  <a:gd name="T102" fmla="*/ 130 w 2824"/>
                  <a:gd name="T103" fmla="*/ 54 h 318"/>
                  <a:gd name="T104" fmla="*/ 76 w 2824"/>
                  <a:gd name="T105" fmla="*/ 36 h 318"/>
                  <a:gd name="T106" fmla="*/ 43 w 2824"/>
                  <a:gd name="T107" fmla="*/ 18 h 318"/>
                  <a:gd name="T108" fmla="*/ 21 w 2824"/>
                  <a:gd name="T109" fmla="*/ 6 h 318"/>
                  <a:gd name="T110" fmla="*/ 16 w 2824"/>
                  <a:gd name="T111" fmla="*/ 0 h 318"/>
                  <a:gd name="T112" fmla="*/ 0 w 2824"/>
                  <a:gd name="T113" fmla="*/ 24 h 318"/>
                  <a:gd name="T114" fmla="*/ 5 w 2824"/>
                  <a:gd name="T115" fmla="*/ 24 h 318"/>
                  <a:gd name="T116" fmla="*/ 0 w 2824"/>
                  <a:gd name="T117" fmla="*/ 24 h 318"/>
                  <a:gd name="T118" fmla="*/ 16 w 2824"/>
                  <a:gd name="T119" fmla="*/ 0 h 318"/>
                  <a:gd name="T120" fmla="*/ 11 w 2824"/>
                  <a:gd name="T121" fmla="*/ 0 h 318"/>
                  <a:gd name="T122" fmla="*/ 5 w 2824"/>
                  <a:gd name="T123" fmla="*/ 24 h 3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4"/>
                  <a:gd name="T187" fmla="*/ 0 h 318"/>
                  <a:gd name="T188" fmla="*/ 2824 w 2824"/>
                  <a:gd name="T189" fmla="*/ 318 h 31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4" h="318">
                    <a:moveTo>
                      <a:pt x="0" y="24"/>
                    </a:moveTo>
                    <a:lnTo>
                      <a:pt x="5" y="30"/>
                    </a:lnTo>
                    <a:lnTo>
                      <a:pt x="27" y="42"/>
                    </a:lnTo>
                    <a:lnTo>
                      <a:pt x="65" y="60"/>
                    </a:lnTo>
                    <a:lnTo>
                      <a:pt x="119" y="78"/>
                    </a:lnTo>
                    <a:lnTo>
                      <a:pt x="190" y="108"/>
                    </a:lnTo>
                    <a:lnTo>
                      <a:pt x="239" y="120"/>
                    </a:lnTo>
                    <a:lnTo>
                      <a:pt x="288" y="138"/>
                    </a:lnTo>
                    <a:lnTo>
                      <a:pt x="342" y="150"/>
                    </a:lnTo>
                    <a:lnTo>
                      <a:pt x="407" y="168"/>
                    </a:lnTo>
                    <a:lnTo>
                      <a:pt x="472" y="186"/>
                    </a:lnTo>
                    <a:lnTo>
                      <a:pt x="548" y="198"/>
                    </a:lnTo>
                    <a:lnTo>
                      <a:pt x="630" y="216"/>
                    </a:lnTo>
                    <a:lnTo>
                      <a:pt x="717" y="228"/>
                    </a:lnTo>
                    <a:lnTo>
                      <a:pt x="814" y="246"/>
                    </a:lnTo>
                    <a:lnTo>
                      <a:pt x="917" y="258"/>
                    </a:lnTo>
                    <a:lnTo>
                      <a:pt x="1026" y="270"/>
                    </a:lnTo>
                    <a:lnTo>
                      <a:pt x="1146" y="282"/>
                    </a:lnTo>
                    <a:lnTo>
                      <a:pt x="1276" y="294"/>
                    </a:lnTo>
                    <a:lnTo>
                      <a:pt x="1412" y="300"/>
                    </a:lnTo>
                    <a:lnTo>
                      <a:pt x="1553" y="306"/>
                    </a:lnTo>
                    <a:lnTo>
                      <a:pt x="1705" y="312"/>
                    </a:lnTo>
                    <a:lnTo>
                      <a:pt x="1868" y="318"/>
                    </a:lnTo>
                    <a:lnTo>
                      <a:pt x="2042" y="318"/>
                    </a:lnTo>
                    <a:lnTo>
                      <a:pt x="2221" y="318"/>
                    </a:lnTo>
                    <a:lnTo>
                      <a:pt x="2411" y="318"/>
                    </a:lnTo>
                    <a:lnTo>
                      <a:pt x="2612" y="312"/>
                    </a:lnTo>
                    <a:lnTo>
                      <a:pt x="2824" y="306"/>
                    </a:lnTo>
                    <a:lnTo>
                      <a:pt x="2824" y="282"/>
                    </a:lnTo>
                    <a:lnTo>
                      <a:pt x="2612" y="288"/>
                    </a:lnTo>
                    <a:lnTo>
                      <a:pt x="2411" y="294"/>
                    </a:lnTo>
                    <a:lnTo>
                      <a:pt x="2221" y="294"/>
                    </a:lnTo>
                    <a:lnTo>
                      <a:pt x="2042" y="294"/>
                    </a:lnTo>
                    <a:lnTo>
                      <a:pt x="1868" y="294"/>
                    </a:lnTo>
                    <a:lnTo>
                      <a:pt x="1705" y="288"/>
                    </a:lnTo>
                    <a:lnTo>
                      <a:pt x="1553" y="282"/>
                    </a:lnTo>
                    <a:lnTo>
                      <a:pt x="1412" y="276"/>
                    </a:lnTo>
                    <a:lnTo>
                      <a:pt x="1276" y="270"/>
                    </a:lnTo>
                    <a:lnTo>
                      <a:pt x="1151" y="258"/>
                    </a:lnTo>
                    <a:lnTo>
                      <a:pt x="1031" y="246"/>
                    </a:lnTo>
                    <a:lnTo>
                      <a:pt x="917" y="234"/>
                    </a:lnTo>
                    <a:lnTo>
                      <a:pt x="814" y="222"/>
                    </a:lnTo>
                    <a:lnTo>
                      <a:pt x="722" y="204"/>
                    </a:lnTo>
                    <a:lnTo>
                      <a:pt x="635" y="192"/>
                    </a:lnTo>
                    <a:lnTo>
                      <a:pt x="554" y="174"/>
                    </a:lnTo>
                    <a:lnTo>
                      <a:pt x="478" y="162"/>
                    </a:lnTo>
                    <a:lnTo>
                      <a:pt x="412" y="144"/>
                    </a:lnTo>
                    <a:lnTo>
                      <a:pt x="347" y="126"/>
                    </a:lnTo>
                    <a:lnTo>
                      <a:pt x="293" y="114"/>
                    </a:lnTo>
                    <a:lnTo>
                      <a:pt x="244" y="96"/>
                    </a:lnTo>
                    <a:lnTo>
                      <a:pt x="201" y="84"/>
                    </a:lnTo>
                    <a:lnTo>
                      <a:pt x="130" y="54"/>
                    </a:lnTo>
                    <a:lnTo>
                      <a:pt x="76" y="36"/>
                    </a:lnTo>
                    <a:lnTo>
                      <a:pt x="43" y="18"/>
                    </a:lnTo>
                    <a:lnTo>
                      <a:pt x="21" y="6"/>
                    </a:lnTo>
                    <a:lnTo>
                      <a:pt x="16" y="0"/>
                    </a:lnTo>
                    <a:lnTo>
                      <a:pt x="0" y="24"/>
                    </a:lnTo>
                    <a:close/>
                    <a:moveTo>
                      <a:pt x="5" y="24"/>
                    </a:moveTo>
                    <a:lnTo>
                      <a:pt x="0" y="24"/>
                    </a:lnTo>
                    <a:lnTo>
                      <a:pt x="16" y="0"/>
                    </a:lnTo>
                    <a:lnTo>
                      <a:pt x="11" y="0"/>
                    </a:lnTo>
                    <a:lnTo>
                      <a:pt x="5" y="2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sp>
          <p:nvSpPr>
            <p:cNvPr id="85009" name="Line 27">
              <a:extLst>
                <a:ext uri="{FF2B5EF4-FFF2-40B4-BE49-F238E27FC236}">
                  <a16:creationId xmlns:a16="http://schemas.microsoft.com/office/drawing/2014/main" id="{03B22F00-4D87-CE47-B05E-D5094644F696}"/>
                </a:ext>
              </a:extLst>
            </p:cNvPr>
            <p:cNvSpPr>
              <a:spLocks noChangeShapeType="1"/>
            </p:cNvSpPr>
            <p:nvPr/>
          </p:nvSpPr>
          <p:spPr bwMode="auto">
            <a:xfrm>
              <a:off x="4080" y="1584"/>
              <a:ext cx="720" cy="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lIns="107950" tIns="53975" rIns="107950" bIns="53975" anchor="ctr"/>
            <a:lstStyle/>
            <a:p>
              <a:endParaRPr lang="zh-CN" altLang="en-US"/>
            </a:p>
          </p:txBody>
        </p:sp>
        <p:grpSp>
          <p:nvGrpSpPr>
            <p:cNvPr id="85010" name="Group 28">
              <a:extLst>
                <a:ext uri="{FF2B5EF4-FFF2-40B4-BE49-F238E27FC236}">
                  <a16:creationId xmlns:a16="http://schemas.microsoft.com/office/drawing/2014/main" id="{19E5D48C-F03C-6541-8EFD-05254A5E347E}"/>
                </a:ext>
              </a:extLst>
            </p:cNvPr>
            <p:cNvGrpSpPr>
              <a:grpSpLocks/>
            </p:cNvGrpSpPr>
            <p:nvPr/>
          </p:nvGrpSpPr>
          <p:grpSpPr bwMode="auto">
            <a:xfrm>
              <a:off x="624" y="2865"/>
              <a:ext cx="1584" cy="204"/>
              <a:chOff x="624" y="2865"/>
              <a:chExt cx="1584" cy="204"/>
            </a:xfrm>
          </p:grpSpPr>
          <p:sp>
            <p:nvSpPr>
              <p:cNvPr id="85011" name="Text Box 29">
                <a:extLst>
                  <a:ext uri="{FF2B5EF4-FFF2-40B4-BE49-F238E27FC236}">
                    <a16:creationId xmlns:a16="http://schemas.microsoft.com/office/drawing/2014/main" id="{1130B673-DA4E-5F4A-8447-794EBA371107}"/>
                  </a:ext>
                </a:extLst>
              </p:cNvPr>
              <p:cNvSpPr txBox="1">
                <a:spLocks noChangeArrowheads="1"/>
              </p:cNvSpPr>
              <p:nvPr/>
            </p:nvSpPr>
            <p:spPr bwMode="auto">
              <a:xfrm>
                <a:off x="624" y="2865"/>
                <a:ext cx="74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400" b="0">
                    <a:solidFill>
                      <a:schemeClr val="tx1"/>
                    </a:solidFill>
                    <a:latin typeface="Arial" panose="020B0604020202020204" pitchFamily="34" charset="0"/>
                  </a:rPr>
                  <a:t>迭代的风险</a:t>
                </a:r>
                <a:endParaRPr lang="en-US" altLang="zh-CN" sz="1400" b="0">
                  <a:solidFill>
                    <a:schemeClr val="tx1"/>
                  </a:solidFill>
                  <a:latin typeface="Arial" panose="020B0604020202020204" pitchFamily="34" charset="0"/>
                </a:endParaRPr>
              </a:p>
            </p:txBody>
          </p:sp>
          <p:sp>
            <p:nvSpPr>
              <p:cNvPr id="85012" name="Line 30">
                <a:extLst>
                  <a:ext uri="{FF2B5EF4-FFF2-40B4-BE49-F238E27FC236}">
                    <a16:creationId xmlns:a16="http://schemas.microsoft.com/office/drawing/2014/main" id="{65C2979F-041A-AB47-87B5-4A94F9DB2FD6}"/>
                  </a:ext>
                </a:extLst>
              </p:cNvPr>
              <p:cNvSpPr>
                <a:spLocks noChangeShapeType="1"/>
              </p:cNvSpPr>
              <p:nvPr/>
            </p:nvSpPr>
            <p:spPr bwMode="auto">
              <a:xfrm>
                <a:off x="1488" y="2976"/>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07950" tIns="53975" rIns="107950" bIns="53975" anchor="ctr"/>
              <a:lstStyle/>
              <a:p>
                <a:endParaRPr lang="zh-CN" altLang="en-US"/>
              </a:p>
            </p:txBody>
          </p:sp>
        </p:grpSp>
      </p:grpSp>
      <p:sp>
        <p:nvSpPr>
          <p:cNvPr id="84996" name="Rectangle 31">
            <a:extLst>
              <a:ext uri="{FF2B5EF4-FFF2-40B4-BE49-F238E27FC236}">
                <a16:creationId xmlns:a16="http://schemas.microsoft.com/office/drawing/2014/main" id="{AB3DCA91-0ED1-EC47-9F9B-E25F0D48DCEF}"/>
              </a:ext>
            </a:extLst>
          </p:cNvPr>
          <p:cNvSpPr>
            <a:spLocks noGrp="1" noChangeArrowheads="1"/>
          </p:cNvSpPr>
          <p:nvPr>
            <p:ph type="title"/>
          </p:nvPr>
        </p:nvSpPr>
        <p:spPr bwMode="auto">
          <a:xfrm>
            <a:off x="111125" y="47625"/>
            <a:ext cx="8999538" cy="541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2362" tIns="20945" rIns="52362" bIns="20945" numCol="1" anchor="t" anchorCtr="0" compatLnSpc="1">
            <a:prstTxWarp prst="textNoShape">
              <a:avLst/>
            </a:prstTxWarp>
            <a:spAutoFit/>
          </a:bodyPr>
          <a:lstStyle/>
          <a:p>
            <a:pPr algn="ctr" eaLnBrk="1" hangingPunct="1"/>
            <a:r>
              <a:rPr lang="en-US" altLang="zh-CN">
                <a:latin typeface="黑体" panose="02010609060101010101" pitchFamily="49" charset="-122"/>
                <a:ea typeface="黑体" panose="02010609060101010101" pitchFamily="49" charset="-122"/>
              </a:rPr>
              <a:t>7.</a:t>
            </a:r>
            <a:r>
              <a:rPr lang="zh-CN" altLang="en-US">
                <a:latin typeface="黑体" panose="02010609060101010101" pitchFamily="49" charset="-122"/>
                <a:ea typeface="黑体" panose="02010609060101010101" pitchFamily="49" charset="-122"/>
              </a:rPr>
              <a:t>定义风险</a:t>
            </a:r>
            <a:r>
              <a:rPr lang="en-US" altLang="zh-CN">
                <a:latin typeface="黑体" panose="02010609060101010101" pitchFamily="49" charset="-122"/>
                <a:ea typeface="黑体" panose="02010609060101010101" pitchFamily="49" charset="-122"/>
              </a:rPr>
              <a:t>——</a:t>
            </a:r>
            <a:r>
              <a:rPr lang="zh-CN" altLang="en-US">
                <a:ea typeface="宋体" panose="02010600030101010101" pitchFamily="2" charset="-122"/>
              </a:rPr>
              <a:t>风险剖面图</a:t>
            </a:r>
            <a:endParaRPr lang="en-US" altLang="zh-CN">
              <a:ea typeface="宋体" panose="02010600030101010101" pitchFamily="2" charset="-122"/>
            </a:endParaRPr>
          </a:p>
        </p:txBody>
      </p:sp>
      <p:sp>
        <p:nvSpPr>
          <p:cNvPr id="32" name="灯片编号占位符 31">
            <a:extLst>
              <a:ext uri="{FF2B5EF4-FFF2-40B4-BE49-F238E27FC236}">
                <a16:creationId xmlns:a16="http://schemas.microsoft.com/office/drawing/2014/main" id="{8FF70EE1-7B8E-FC43-92D9-B56C70193FDC}"/>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71EB55B2-5A3E-6340-BCE1-87D88AE5E9EC}" type="slidenum">
              <a:rPr kumimoji="0" lang="en-US" altLang="ko-KR" b="0">
                <a:solidFill>
                  <a:srgbClr val="FFFFFF"/>
                </a:solidFill>
                <a:latin typeface="Gulim" panose="020B0600000101010101" pitchFamily="34" charset="-127"/>
                <a:ea typeface="Gulim" panose="020B0600000101010101" pitchFamily="34" charset="-127"/>
              </a:rPr>
              <a:pPr eaLnBrk="1" hangingPunct="1"/>
              <a:t>73</a:t>
            </a:fld>
            <a:endParaRPr kumimoji="0" lang="en-US" altLang="ko-KR" b="0">
              <a:solidFill>
                <a:srgbClr val="FFFFFF"/>
              </a:solidFill>
              <a:latin typeface="Gulim" panose="020B0600000101010101" pitchFamily="34" charset="-127"/>
              <a:ea typeface="Gulim" panose="020B0600000101010101" pitchFamily="34" charset="-127"/>
            </a:endParaRPr>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CD2E24E3-1FC8-4548-849B-50757AB8528F}"/>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sz="3200">
                <a:latin typeface="黑体" panose="02010609060101010101" pitchFamily="49" charset="-122"/>
                <a:ea typeface="黑体" panose="02010609060101010101" pitchFamily="49" charset="-122"/>
              </a:rPr>
              <a:t>7.</a:t>
            </a:r>
            <a:r>
              <a:rPr lang="zh-CN" altLang="en-US" sz="3200">
                <a:latin typeface="黑体" panose="02010609060101010101" pitchFamily="49" charset="-122"/>
                <a:ea typeface="黑体" panose="02010609060101010101" pitchFamily="49" charset="-122"/>
              </a:rPr>
              <a:t>定义风险</a:t>
            </a:r>
            <a:r>
              <a:rPr lang="en-US" altLang="zh-CN" sz="3200">
                <a:latin typeface="黑体" panose="02010609060101010101" pitchFamily="49" charset="-122"/>
                <a:ea typeface="黑体" panose="02010609060101010101" pitchFamily="49" charset="-122"/>
              </a:rPr>
              <a:t>——</a:t>
            </a:r>
            <a:r>
              <a:rPr lang="zh-CN" altLang="en-US" sz="3200">
                <a:ea typeface="宋体" panose="02010600030101010101" pitchFamily="2" charset="-122"/>
              </a:rPr>
              <a:t>降低风险驱动的迭代生命周期</a:t>
            </a:r>
            <a:endParaRPr lang="en-US" altLang="zh-CN" sz="3200">
              <a:ea typeface="宋体" panose="02010600030101010101" pitchFamily="2" charset="-122"/>
            </a:endParaRPr>
          </a:p>
        </p:txBody>
      </p:sp>
      <p:sp>
        <p:nvSpPr>
          <p:cNvPr id="86019" name="Rectangle 3">
            <a:extLst>
              <a:ext uri="{FF2B5EF4-FFF2-40B4-BE49-F238E27FC236}">
                <a16:creationId xmlns:a16="http://schemas.microsoft.com/office/drawing/2014/main" id="{3BDDB592-8759-F44B-BA1A-58BCDB01A7E9}"/>
              </a:ext>
            </a:extLst>
          </p:cNvPr>
          <p:cNvSpPr>
            <a:spLocks noGrp="1" noChangeArrowheads="1"/>
          </p:cNvSpPr>
          <p:nvPr>
            <p:ph type="body" sz="half" idx="1"/>
          </p:nvPr>
        </p:nvSpPr>
        <p:spPr bwMode="auto">
          <a:xfrm>
            <a:off x="361950" y="1052513"/>
            <a:ext cx="5810250" cy="5043487"/>
          </a:xfrm>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90000"/>
              </a:lnSpc>
              <a:buFont typeface="Wingdings" pitchFamily="2" charset="2"/>
              <a:buNone/>
            </a:pPr>
            <a:endParaRPr lang="en-US" altLang="zh-CN" sz="2400" dirty="0">
              <a:latin typeface="黑体" panose="02010609060101010101" pitchFamily="49" charset="-122"/>
              <a:ea typeface="黑体" panose="02010609060101010101" pitchFamily="49" charset="-122"/>
            </a:endParaRPr>
          </a:p>
          <a:p>
            <a:pPr eaLnBrk="1" hangingPunct="1">
              <a:lnSpc>
                <a:spcPct val="90000"/>
              </a:lnSpc>
              <a:buFont typeface="Wingdings" pitchFamily="2" charset="2"/>
              <a:buChar char="u"/>
            </a:pPr>
            <a:r>
              <a:rPr lang="zh-CN" altLang="en-US" sz="2400" dirty="0">
                <a:latin typeface="黑体" panose="02010609060101010101" pitchFamily="49" charset="-122"/>
                <a:ea typeface="黑体" panose="02010609060101010101" pitchFamily="49" charset="-122"/>
              </a:rPr>
              <a:t>迭代应该</a:t>
            </a:r>
            <a:r>
              <a:rPr lang="zh-CN" altLang="en-US" sz="2400" dirty="0">
                <a:solidFill>
                  <a:srgbClr val="FF0000"/>
                </a:solidFill>
                <a:latin typeface="黑体" panose="02010609060101010101" pitchFamily="49" charset="-122"/>
                <a:ea typeface="黑体" panose="02010609060101010101" pitchFamily="49" charset="-122"/>
              </a:rPr>
              <a:t>重视</a:t>
            </a:r>
            <a:r>
              <a:rPr lang="zh-CN" altLang="en-US" sz="2400" dirty="0">
                <a:latin typeface="黑体" panose="02010609060101010101" pitchFamily="49" charset="-122"/>
                <a:ea typeface="黑体" panose="02010609060101010101" pitchFamily="49" charset="-122"/>
              </a:rPr>
              <a:t>最大的并且不能缓解的风险。</a:t>
            </a:r>
            <a:endParaRPr lang="en-US" altLang="zh-CN" sz="2400" dirty="0">
              <a:latin typeface="黑体" panose="02010609060101010101" pitchFamily="49" charset="-122"/>
              <a:ea typeface="黑体" panose="02010609060101010101" pitchFamily="49" charset="-122"/>
            </a:endParaRPr>
          </a:p>
          <a:p>
            <a:pPr eaLnBrk="1" hangingPunct="1">
              <a:lnSpc>
                <a:spcPct val="90000"/>
              </a:lnSpc>
              <a:buFont typeface="Wingdings" pitchFamily="2" charset="2"/>
              <a:buChar char="u"/>
            </a:pPr>
            <a:endParaRPr lang="en-US" altLang="zh-CN" sz="2400" dirty="0">
              <a:latin typeface="黑体" panose="02010609060101010101" pitchFamily="49" charset="-122"/>
              <a:ea typeface="黑体" panose="02010609060101010101" pitchFamily="49" charset="-122"/>
            </a:endParaRPr>
          </a:p>
          <a:p>
            <a:pPr eaLnBrk="1" hangingPunct="1">
              <a:lnSpc>
                <a:spcPct val="90000"/>
              </a:lnSpc>
              <a:buFont typeface="Wingdings" pitchFamily="2" charset="2"/>
              <a:buChar char="u"/>
            </a:pPr>
            <a:r>
              <a:rPr lang="zh-CN" altLang="en-US" sz="2400" dirty="0">
                <a:solidFill>
                  <a:srgbClr val="FF0000"/>
                </a:solidFill>
                <a:latin typeface="黑体" panose="02010609060101010101" pitchFamily="49" charset="-122"/>
                <a:ea typeface="黑体" panose="02010609060101010101" pitchFamily="49" charset="-122"/>
              </a:rPr>
              <a:t>风险评定</a:t>
            </a:r>
            <a:r>
              <a:rPr lang="zh-CN" altLang="en-US" sz="2400" dirty="0">
                <a:latin typeface="黑体" panose="02010609060101010101" pitchFamily="49" charset="-122"/>
                <a:ea typeface="黑体" panose="02010609060101010101" pitchFamily="49" charset="-122"/>
              </a:rPr>
              <a:t>是一个</a:t>
            </a:r>
            <a:r>
              <a:rPr lang="zh-CN" altLang="en-US" sz="2400" dirty="0">
                <a:solidFill>
                  <a:srgbClr val="003366"/>
                </a:solidFill>
                <a:latin typeface="黑体" panose="02010609060101010101" pitchFamily="49" charset="-122"/>
                <a:ea typeface="黑体" panose="02010609060101010101" pitchFamily="49" charset="-122"/>
              </a:rPr>
              <a:t>持续的过程</a:t>
            </a:r>
            <a:r>
              <a:rPr lang="zh-CN" altLang="en-US" sz="2400" dirty="0">
                <a:latin typeface="黑体" panose="02010609060101010101" pitchFamily="49" charset="-122"/>
                <a:ea typeface="黑体" panose="02010609060101010101" pitchFamily="49" charset="-122"/>
              </a:rPr>
              <a:t>；风险随时间变化。</a:t>
            </a:r>
            <a:endParaRPr lang="en-US" altLang="zh-CN" sz="2400" dirty="0">
              <a:latin typeface="黑体" panose="02010609060101010101" pitchFamily="49" charset="-122"/>
              <a:ea typeface="黑体" panose="02010609060101010101" pitchFamily="49" charset="-122"/>
            </a:endParaRPr>
          </a:p>
          <a:p>
            <a:pPr eaLnBrk="1" hangingPunct="1">
              <a:lnSpc>
                <a:spcPct val="90000"/>
              </a:lnSpc>
              <a:buFont typeface="Wingdings" pitchFamily="2" charset="2"/>
              <a:buChar char="u"/>
            </a:pPr>
            <a:endParaRPr lang="en-US" altLang="zh-CN" sz="2400" dirty="0">
              <a:latin typeface="黑体" panose="02010609060101010101" pitchFamily="49" charset="-122"/>
              <a:ea typeface="黑体" panose="02010609060101010101" pitchFamily="49" charset="-122"/>
            </a:endParaRPr>
          </a:p>
          <a:p>
            <a:pPr eaLnBrk="1" hangingPunct="1">
              <a:lnSpc>
                <a:spcPct val="90000"/>
              </a:lnSpc>
              <a:buFont typeface="Wingdings" pitchFamily="2" charset="2"/>
              <a:buChar char="u"/>
            </a:pPr>
            <a:r>
              <a:rPr lang="zh-CN" altLang="en-US" sz="2400" dirty="0">
                <a:latin typeface="黑体" panose="02010609060101010101" pitchFamily="49" charset="-122"/>
                <a:ea typeface="黑体" panose="02010609060101010101" pitchFamily="49" charset="-122"/>
              </a:rPr>
              <a:t>把一个更新的风险列表投入到开发迭代计划的活动中。</a:t>
            </a:r>
            <a:endParaRPr lang="en-US" altLang="zh-CN" sz="2400" dirty="0">
              <a:latin typeface="黑体" panose="02010609060101010101" pitchFamily="49" charset="-122"/>
              <a:ea typeface="黑体" panose="02010609060101010101" pitchFamily="49" charset="-122"/>
            </a:endParaRPr>
          </a:p>
        </p:txBody>
      </p:sp>
      <p:pic>
        <p:nvPicPr>
          <p:cNvPr id="86020" name="Picture 22" descr="MPj03995380000[1]">
            <a:extLst>
              <a:ext uri="{FF2B5EF4-FFF2-40B4-BE49-F238E27FC236}">
                <a16:creationId xmlns:a16="http://schemas.microsoft.com/office/drawing/2014/main" id="{1AAFD1F6-7C9B-1F40-AB6A-3A9974B1DC82}"/>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bwMode="auto">
          <a:xfrm>
            <a:off x="6172200" y="1295400"/>
            <a:ext cx="2643188" cy="4149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E932A184-A9A4-9E4A-BE62-D2AA5A10D6A6}"/>
              </a:ext>
            </a:extLst>
          </p:cNvPr>
          <p:cNvSpPr txBox="1"/>
          <p:nvPr/>
        </p:nvSpPr>
        <p:spPr>
          <a:xfrm>
            <a:off x="2051720" y="1988840"/>
            <a:ext cx="1114408" cy="369332"/>
          </a:xfrm>
          <a:prstGeom prst="rect">
            <a:avLst/>
          </a:prstGeom>
          <a:noFill/>
        </p:spPr>
        <p:txBody>
          <a:bodyPr wrap="none" rtlCol="0">
            <a:spAutoFit/>
          </a:bodyPr>
          <a:lstStyle/>
          <a:p>
            <a:r>
              <a:rPr kumimoji="1" lang="zh-CN" altLang="en-US" dirty="0"/>
              <a:t>直面风险</a:t>
            </a:r>
          </a:p>
        </p:txBody>
      </p:sp>
      <p:sp>
        <p:nvSpPr>
          <p:cNvPr id="4" name="文本框 3">
            <a:extLst>
              <a:ext uri="{FF2B5EF4-FFF2-40B4-BE49-F238E27FC236}">
                <a16:creationId xmlns:a16="http://schemas.microsoft.com/office/drawing/2014/main" id="{049835F0-AC8D-5E4D-A5FE-E4F905292E2D}"/>
              </a:ext>
            </a:extLst>
          </p:cNvPr>
          <p:cNvSpPr txBox="1"/>
          <p:nvPr/>
        </p:nvSpPr>
        <p:spPr>
          <a:xfrm>
            <a:off x="1259632" y="3349181"/>
            <a:ext cx="4600940" cy="369332"/>
          </a:xfrm>
          <a:prstGeom prst="rect">
            <a:avLst/>
          </a:prstGeom>
          <a:noFill/>
        </p:spPr>
        <p:txBody>
          <a:bodyPr wrap="none" rtlCol="0">
            <a:spAutoFit/>
          </a:bodyPr>
          <a:lstStyle/>
          <a:p>
            <a:r>
              <a:rPr kumimoji="1" lang="zh-CN" altLang="en-US" dirty="0"/>
              <a:t>风险和质量，过程和生命周期需要关注的。</a:t>
            </a:r>
          </a:p>
        </p:txBody>
      </p:sp>
    </p:spTree>
  </p:cSld>
  <p:clrMapOvr>
    <a:masterClrMapping/>
  </p:clrMapOvr>
  <p:transition>
    <p:wipe dir="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4">
            <a:extLst>
              <a:ext uri="{FF2B5EF4-FFF2-40B4-BE49-F238E27FC236}">
                <a16:creationId xmlns:a16="http://schemas.microsoft.com/office/drawing/2014/main" id="{96BB3E8A-BC34-4348-ABD9-D8BFB2B3D9A8}"/>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zh-CN" altLang="en-US"/>
              <a:t>三、迭代开发</a:t>
            </a:r>
          </a:p>
        </p:txBody>
      </p:sp>
      <p:sp>
        <p:nvSpPr>
          <p:cNvPr id="87043" name="AutoShape 6">
            <a:extLst>
              <a:ext uri="{FF2B5EF4-FFF2-40B4-BE49-F238E27FC236}">
                <a16:creationId xmlns:a16="http://schemas.microsoft.com/office/drawing/2014/main" id="{CEC5611E-B07B-AC44-8C06-CEC13826E366}"/>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
        <p:nvSpPr>
          <p:cNvPr id="2" name="TextBox 1">
            <a:extLst>
              <a:ext uri="{FF2B5EF4-FFF2-40B4-BE49-F238E27FC236}">
                <a16:creationId xmlns:a16="http://schemas.microsoft.com/office/drawing/2014/main" id="{BF005AFB-4B20-2C4A-993C-717F1F945E3D}"/>
              </a:ext>
            </a:extLst>
          </p:cNvPr>
          <p:cNvSpPr txBox="1"/>
          <p:nvPr/>
        </p:nvSpPr>
        <p:spPr>
          <a:xfrm>
            <a:off x="2411413" y="1355725"/>
            <a:ext cx="5473700" cy="4986338"/>
          </a:xfrm>
          <a:prstGeom prst="rect">
            <a:avLst/>
          </a:prstGeom>
          <a:noFill/>
        </p:spPr>
        <p:txBody>
          <a:bodyPr>
            <a:spAutoFit/>
          </a:bodyPr>
          <a:lstStyle>
            <a:lvl1pPr marL="457200" indent="-4572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5000"/>
              </a:lnSpc>
              <a:buFont typeface="Gulim" panose="020B0600000101010101" pitchFamily="34" charset="-127"/>
              <a:buAutoNum type="arabicPeriod"/>
            </a:pPr>
            <a:r>
              <a:rPr lang="en-US" altLang="zh-CN" sz="2400">
                <a:solidFill>
                  <a:schemeClr val="tx1"/>
                </a:solidFill>
              </a:rPr>
              <a:t>RUP</a:t>
            </a:r>
            <a:r>
              <a:rPr lang="zh-CN" altLang="en-US" sz="2400">
                <a:solidFill>
                  <a:schemeClr val="tx1"/>
                </a:solidFill>
              </a:rPr>
              <a:t>时间线及主要里程碑</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先启阶段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精化阶段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构造阶段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移交阶段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迭代的内容</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定义风险</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可执行架构</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客观度量的使用</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七个核心指标</a:t>
            </a:r>
            <a:endParaRPr lang="en-US" altLang="zh-CN" sz="2400">
              <a:solidFill>
                <a:schemeClr val="tx1"/>
              </a:solidFill>
            </a:endParaRPr>
          </a:p>
          <a:p>
            <a:pPr eaLnBrk="1" hangingPunct="1"/>
            <a:endParaRPr lang="zh-CN" altLang="en-US"/>
          </a:p>
        </p:txBody>
      </p:sp>
      <p:sp>
        <p:nvSpPr>
          <p:cNvPr id="3" name="右箭头 2">
            <a:extLst>
              <a:ext uri="{FF2B5EF4-FFF2-40B4-BE49-F238E27FC236}">
                <a16:creationId xmlns:a16="http://schemas.microsoft.com/office/drawing/2014/main" id="{AB8D93D7-0A95-1245-B059-176C2FB9E0A3}"/>
              </a:ext>
            </a:extLst>
          </p:cNvPr>
          <p:cNvSpPr/>
          <p:nvPr/>
        </p:nvSpPr>
        <p:spPr bwMode="auto">
          <a:xfrm>
            <a:off x="1558925" y="4652963"/>
            <a:ext cx="504825" cy="431800"/>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Tree>
  </p:cSld>
  <p:clrMapOvr>
    <a:masterClrMapping/>
  </p:clrMapOvr>
  <p:transition>
    <p:wipe dir="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19">
            <a:extLst>
              <a:ext uri="{FF2B5EF4-FFF2-40B4-BE49-F238E27FC236}">
                <a16:creationId xmlns:a16="http://schemas.microsoft.com/office/drawing/2014/main" id="{6F91B31B-6856-5E4A-BDCB-6EBF6A143BBD}"/>
              </a:ext>
            </a:extLst>
          </p:cNvPr>
          <p:cNvSpPr>
            <a:spLocks noChangeArrowheads="1"/>
          </p:cNvSpPr>
          <p:nvPr/>
        </p:nvSpPr>
        <p:spPr bwMode="blackWhite">
          <a:xfrm>
            <a:off x="2755900" y="3540125"/>
            <a:ext cx="3787775" cy="2586038"/>
          </a:xfrm>
          <a:prstGeom prst="rect">
            <a:avLst/>
          </a:prstGeom>
          <a:gradFill rotWithShape="1">
            <a:gsLst>
              <a:gs pos="0">
                <a:srgbClr val="008080"/>
              </a:gs>
              <a:gs pos="50000">
                <a:srgbClr val="003B3B"/>
              </a:gs>
              <a:gs pos="100000">
                <a:srgbClr val="00808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008080"/>
            </a:extrusionClr>
            <a:contourClr>
              <a:srgbClr val="008080"/>
            </a:contourClr>
          </a:sp3d>
        </p:spPr>
        <p:txBody>
          <a:bodyPr lIns="92075" tIns="46038" rIns="92075" bIns="46038" anchor="ctr">
            <a:spAutoFit/>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en-US" altLang="zh-CN">
              <a:solidFill>
                <a:schemeClr val="bg1"/>
              </a:solidFill>
              <a:latin typeface="黑体" panose="02010609060101010101" pitchFamily="49" charset="-122"/>
              <a:ea typeface="黑体" panose="02010609060101010101" pitchFamily="49" charset="-122"/>
            </a:endParaRPr>
          </a:p>
          <a:p>
            <a:pPr eaLnBrk="1" hangingPunct="1"/>
            <a:endParaRPr lang="en-US" altLang="zh-CN">
              <a:solidFill>
                <a:schemeClr val="bg1"/>
              </a:solidFill>
              <a:latin typeface="黑体" panose="02010609060101010101" pitchFamily="49" charset="-122"/>
              <a:ea typeface="黑体" panose="02010609060101010101" pitchFamily="49" charset="-122"/>
            </a:endParaRPr>
          </a:p>
          <a:p>
            <a:pPr eaLnBrk="1" hangingPunct="1"/>
            <a:endParaRPr lang="en-US" altLang="zh-CN">
              <a:solidFill>
                <a:schemeClr val="bg1"/>
              </a:solidFill>
              <a:latin typeface="黑体" panose="02010609060101010101" pitchFamily="49" charset="-122"/>
              <a:ea typeface="黑体" panose="02010609060101010101" pitchFamily="49" charset="-122"/>
            </a:endParaRPr>
          </a:p>
          <a:p>
            <a:pPr eaLnBrk="1" hangingPunct="1"/>
            <a:endParaRPr lang="en-US" altLang="zh-CN">
              <a:solidFill>
                <a:schemeClr val="bg1"/>
              </a:solidFill>
              <a:latin typeface="黑体" panose="02010609060101010101" pitchFamily="49" charset="-122"/>
              <a:ea typeface="黑体" panose="02010609060101010101" pitchFamily="49" charset="-122"/>
            </a:endParaRPr>
          </a:p>
          <a:p>
            <a:pPr eaLnBrk="1" hangingPunct="1"/>
            <a:endParaRPr lang="en-US" altLang="zh-CN">
              <a:solidFill>
                <a:schemeClr val="bg1"/>
              </a:solidFill>
              <a:latin typeface="黑体" panose="02010609060101010101" pitchFamily="49" charset="-122"/>
              <a:ea typeface="黑体" panose="02010609060101010101" pitchFamily="49" charset="-122"/>
            </a:endParaRPr>
          </a:p>
          <a:p>
            <a:pPr eaLnBrk="1" hangingPunct="1"/>
            <a:endParaRPr lang="en-US" altLang="zh-CN">
              <a:solidFill>
                <a:schemeClr val="bg1"/>
              </a:solidFill>
              <a:latin typeface="黑体" panose="02010609060101010101" pitchFamily="49" charset="-122"/>
              <a:ea typeface="黑体" panose="02010609060101010101" pitchFamily="49" charset="-122"/>
            </a:endParaRPr>
          </a:p>
          <a:p>
            <a:pPr eaLnBrk="1" hangingPunct="1"/>
            <a:endParaRPr lang="en-US" altLang="zh-CN">
              <a:solidFill>
                <a:schemeClr val="bg1"/>
              </a:solidFill>
              <a:latin typeface="黑体" panose="02010609060101010101" pitchFamily="49" charset="-122"/>
              <a:ea typeface="黑体" panose="02010609060101010101" pitchFamily="49" charset="-122"/>
            </a:endParaRPr>
          </a:p>
          <a:p>
            <a:pPr eaLnBrk="1" hangingPunct="1"/>
            <a:endParaRPr lang="en-US" altLang="zh-CN">
              <a:solidFill>
                <a:schemeClr val="bg1"/>
              </a:solidFill>
              <a:latin typeface="黑体" panose="02010609060101010101" pitchFamily="49" charset="-122"/>
              <a:ea typeface="黑体" panose="02010609060101010101" pitchFamily="49" charset="-122"/>
            </a:endParaRPr>
          </a:p>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88067" name="Rectangle 2">
            <a:extLst>
              <a:ext uri="{FF2B5EF4-FFF2-40B4-BE49-F238E27FC236}">
                <a16:creationId xmlns:a16="http://schemas.microsoft.com/office/drawing/2014/main" id="{EE42CF40-728F-C64B-8C84-A9DF96885FE2}"/>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8.</a:t>
            </a:r>
            <a:r>
              <a:rPr lang="zh-CN" altLang="en-US">
                <a:ea typeface="宋体" panose="02010600030101010101" pitchFamily="2" charset="-122"/>
              </a:rPr>
              <a:t>可执行架构</a:t>
            </a:r>
            <a:endParaRPr lang="en-US" altLang="zh-CN">
              <a:ea typeface="宋体" panose="02010600030101010101" pitchFamily="2" charset="-122"/>
            </a:endParaRPr>
          </a:p>
        </p:txBody>
      </p:sp>
      <p:sp>
        <p:nvSpPr>
          <p:cNvPr id="88068" name="Rectangle 3">
            <a:extLst>
              <a:ext uri="{FF2B5EF4-FFF2-40B4-BE49-F238E27FC236}">
                <a16:creationId xmlns:a16="http://schemas.microsoft.com/office/drawing/2014/main" id="{94A9428C-192B-2B43-B126-3C0DEC9BB815}"/>
              </a:ext>
            </a:extLst>
          </p:cNvPr>
          <p:cNvSpPr>
            <a:spLocks noGrp="1" noChangeArrowheads="1"/>
          </p:cNvSpPr>
          <p:nvPr>
            <p:ph type="body" idx="1"/>
          </p:nvPr>
        </p:nvSpPr>
        <p:spPr bwMode="auto">
          <a:xfrm>
            <a:off x="307975" y="1020763"/>
            <a:ext cx="8489950" cy="5045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400"/>
              <a:t>（可测试的）</a:t>
            </a:r>
            <a:r>
              <a:rPr lang="zh-CN" altLang="en-US" sz="2400">
                <a:solidFill>
                  <a:srgbClr val="C00000"/>
                </a:solidFill>
              </a:rPr>
              <a:t>可验证的架构</a:t>
            </a:r>
            <a:endParaRPr lang="en-US" altLang="zh-CN" sz="2400">
              <a:solidFill>
                <a:srgbClr val="C00000"/>
              </a:solidFill>
            </a:endParaRPr>
          </a:p>
          <a:p>
            <a:pPr lvl="1" eaLnBrk="1" hangingPunct="1">
              <a:buFont typeface="Wingdings" pitchFamily="2" charset="2"/>
              <a:buChar char="Ø"/>
            </a:pPr>
            <a:r>
              <a:rPr lang="zh-CN" altLang="en-US" sz="2000"/>
              <a:t>使用针对架构的用例测试</a:t>
            </a:r>
            <a:br>
              <a:rPr lang="en-US" altLang="zh-CN"/>
            </a:br>
            <a:r>
              <a:rPr lang="en-US" altLang="zh-CN"/>
              <a:t> </a:t>
            </a:r>
          </a:p>
          <a:p>
            <a:pPr eaLnBrk="1" hangingPunct="1"/>
            <a:r>
              <a:rPr lang="zh-CN" altLang="en-US" sz="2400"/>
              <a:t>其他开发基线</a:t>
            </a:r>
            <a:br>
              <a:rPr lang="en-US" altLang="zh-CN" sz="2400"/>
            </a:br>
            <a:endParaRPr lang="en-US" altLang="zh-CN" sz="2400"/>
          </a:p>
          <a:p>
            <a:pPr eaLnBrk="1" hangingPunct="1"/>
            <a:r>
              <a:rPr lang="zh-CN" altLang="en-US" sz="2400"/>
              <a:t>为众多风险提供缓解</a:t>
            </a:r>
            <a:endParaRPr lang="en-US" altLang="zh-CN" sz="2400"/>
          </a:p>
        </p:txBody>
      </p:sp>
      <p:sp>
        <p:nvSpPr>
          <p:cNvPr id="88069" name="Rectangle 5">
            <a:extLst>
              <a:ext uri="{FF2B5EF4-FFF2-40B4-BE49-F238E27FC236}">
                <a16:creationId xmlns:a16="http://schemas.microsoft.com/office/drawing/2014/main" id="{2E59DB49-1E6B-FF47-9C2D-162E590A471F}"/>
              </a:ext>
            </a:extLst>
          </p:cNvPr>
          <p:cNvSpPr>
            <a:spLocks noChangeArrowheads="1"/>
          </p:cNvSpPr>
          <p:nvPr/>
        </p:nvSpPr>
        <p:spPr bwMode="auto">
          <a:xfrm>
            <a:off x="2667000" y="3733800"/>
            <a:ext cx="3876675" cy="2390775"/>
          </a:xfrm>
          <a:prstGeom prst="rect">
            <a:avLst/>
          </a:prstGeom>
          <a:noFill/>
          <a:ln>
            <a:noFill/>
          </a:ln>
          <a:effectLst>
            <a:prstShdw prst="shdw17" dist="17961" dir="2700000">
              <a:srgbClr val="005C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88070" name="Line 6">
            <a:extLst>
              <a:ext uri="{FF2B5EF4-FFF2-40B4-BE49-F238E27FC236}">
                <a16:creationId xmlns:a16="http://schemas.microsoft.com/office/drawing/2014/main" id="{E073B081-A4D9-9B46-894A-C01E6574A7F3}"/>
              </a:ext>
            </a:extLst>
          </p:cNvPr>
          <p:cNvSpPr>
            <a:spLocks noChangeShapeType="1"/>
          </p:cNvSpPr>
          <p:nvPr/>
        </p:nvSpPr>
        <p:spPr bwMode="auto">
          <a:xfrm>
            <a:off x="3086100" y="4872038"/>
            <a:ext cx="0" cy="3016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71" name="Line 7">
            <a:extLst>
              <a:ext uri="{FF2B5EF4-FFF2-40B4-BE49-F238E27FC236}">
                <a16:creationId xmlns:a16="http://schemas.microsoft.com/office/drawing/2014/main" id="{B35362A9-8720-DB4F-9744-114FD80AD23A}"/>
              </a:ext>
            </a:extLst>
          </p:cNvPr>
          <p:cNvSpPr>
            <a:spLocks noChangeShapeType="1"/>
          </p:cNvSpPr>
          <p:nvPr/>
        </p:nvSpPr>
        <p:spPr bwMode="auto">
          <a:xfrm>
            <a:off x="3863975" y="4872038"/>
            <a:ext cx="0" cy="2921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72" name="Line 8">
            <a:extLst>
              <a:ext uri="{FF2B5EF4-FFF2-40B4-BE49-F238E27FC236}">
                <a16:creationId xmlns:a16="http://schemas.microsoft.com/office/drawing/2014/main" id="{A3812DE7-1960-4F42-830A-9019AA0A6D93}"/>
              </a:ext>
            </a:extLst>
          </p:cNvPr>
          <p:cNvSpPr>
            <a:spLocks noChangeShapeType="1"/>
          </p:cNvSpPr>
          <p:nvPr/>
        </p:nvSpPr>
        <p:spPr bwMode="auto">
          <a:xfrm flipH="1">
            <a:off x="3074988" y="5467350"/>
            <a:ext cx="228600" cy="3429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73" name="Line 9">
            <a:extLst>
              <a:ext uri="{FF2B5EF4-FFF2-40B4-BE49-F238E27FC236}">
                <a16:creationId xmlns:a16="http://schemas.microsoft.com/office/drawing/2014/main" id="{02C99143-EE93-BE43-AB8E-6E783ECEEC20}"/>
              </a:ext>
            </a:extLst>
          </p:cNvPr>
          <p:cNvSpPr>
            <a:spLocks noChangeShapeType="1"/>
          </p:cNvSpPr>
          <p:nvPr/>
        </p:nvSpPr>
        <p:spPr bwMode="auto">
          <a:xfrm>
            <a:off x="3074988" y="5499100"/>
            <a:ext cx="0" cy="2984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74" name="Line 10">
            <a:extLst>
              <a:ext uri="{FF2B5EF4-FFF2-40B4-BE49-F238E27FC236}">
                <a16:creationId xmlns:a16="http://schemas.microsoft.com/office/drawing/2014/main" id="{53A2D3D2-5032-F943-A948-A0E5D0AB464B}"/>
              </a:ext>
            </a:extLst>
          </p:cNvPr>
          <p:cNvSpPr>
            <a:spLocks noChangeShapeType="1"/>
          </p:cNvSpPr>
          <p:nvPr/>
        </p:nvSpPr>
        <p:spPr bwMode="auto">
          <a:xfrm>
            <a:off x="3108325" y="4248150"/>
            <a:ext cx="0" cy="30321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75" name="Line 11">
            <a:extLst>
              <a:ext uri="{FF2B5EF4-FFF2-40B4-BE49-F238E27FC236}">
                <a16:creationId xmlns:a16="http://schemas.microsoft.com/office/drawing/2014/main" id="{4A875D64-429F-C947-AB1C-67C886462C56}"/>
              </a:ext>
            </a:extLst>
          </p:cNvPr>
          <p:cNvSpPr>
            <a:spLocks noChangeShapeType="1"/>
          </p:cNvSpPr>
          <p:nvPr/>
        </p:nvSpPr>
        <p:spPr bwMode="auto">
          <a:xfrm>
            <a:off x="3502025" y="4279900"/>
            <a:ext cx="350838" cy="2809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76" name="Line 12">
            <a:extLst>
              <a:ext uri="{FF2B5EF4-FFF2-40B4-BE49-F238E27FC236}">
                <a16:creationId xmlns:a16="http://schemas.microsoft.com/office/drawing/2014/main" id="{902D36E0-3CED-AD40-84BC-16260BF378D9}"/>
              </a:ext>
            </a:extLst>
          </p:cNvPr>
          <p:cNvSpPr>
            <a:spLocks noChangeShapeType="1"/>
          </p:cNvSpPr>
          <p:nvPr/>
        </p:nvSpPr>
        <p:spPr bwMode="auto">
          <a:xfrm>
            <a:off x="2668588" y="5591175"/>
            <a:ext cx="3805237" cy="0"/>
          </a:xfrm>
          <a:prstGeom prst="line">
            <a:avLst/>
          </a:prstGeom>
          <a:noFill/>
          <a:ln w="50800">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77" name="Line 13">
            <a:extLst>
              <a:ext uri="{FF2B5EF4-FFF2-40B4-BE49-F238E27FC236}">
                <a16:creationId xmlns:a16="http://schemas.microsoft.com/office/drawing/2014/main" id="{83106C81-1BF8-8846-9587-268C958354E4}"/>
              </a:ext>
            </a:extLst>
          </p:cNvPr>
          <p:cNvSpPr>
            <a:spLocks noChangeShapeType="1"/>
          </p:cNvSpPr>
          <p:nvPr/>
        </p:nvSpPr>
        <p:spPr bwMode="auto">
          <a:xfrm>
            <a:off x="2681288" y="4991100"/>
            <a:ext cx="3803650" cy="0"/>
          </a:xfrm>
          <a:prstGeom prst="line">
            <a:avLst/>
          </a:prstGeom>
          <a:noFill/>
          <a:ln w="50800">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78" name="Line 14">
            <a:extLst>
              <a:ext uri="{FF2B5EF4-FFF2-40B4-BE49-F238E27FC236}">
                <a16:creationId xmlns:a16="http://schemas.microsoft.com/office/drawing/2014/main" id="{9C168A07-3738-5F45-822C-42E21D520295}"/>
              </a:ext>
            </a:extLst>
          </p:cNvPr>
          <p:cNvSpPr>
            <a:spLocks noChangeShapeType="1"/>
          </p:cNvSpPr>
          <p:nvPr/>
        </p:nvSpPr>
        <p:spPr bwMode="auto">
          <a:xfrm>
            <a:off x="2681288" y="4357688"/>
            <a:ext cx="3803650" cy="0"/>
          </a:xfrm>
          <a:prstGeom prst="line">
            <a:avLst/>
          </a:prstGeom>
          <a:noFill/>
          <a:ln w="50800">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8079" name="Group 15">
            <a:extLst>
              <a:ext uri="{FF2B5EF4-FFF2-40B4-BE49-F238E27FC236}">
                <a16:creationId xmlns:a16="http://schemas.microsoft.com/office/drawing/2014/main" id="{7B4FDB30-D0E0-6C45-ADB3-A604C8025ED7}"/>
              </a:ext>
            </a:extLst>
          </p:cNvPr>
          <p:cNvGrpSpPr>
            <a:grpSpLocks/>
          </p:cNvGrpSpPr>
          <p:nvPr/>
        </p:nvGrpSpPr>
        <p:grpSpPr bwMode="auto">
          <a:xfrm>
            <a:off x="2921000" y="5684838"/>
            <a:ext cx="679450" cy="423862"/>
            <a:chOff x="1321" y="3159"/>
            <a:chExt cx="745" cy="506"/>
          </a:xfrm>
        </p:grpSpPr>
        <p:grpSp>
          <p:nvGrpSpPr>
            <p:cNvPr id="88265" name="Group 16">
              <a:extLst>
                <a:ext uri="{FF2B5EF4-FFF2-40B4-BE49-F238E27FC236}">
                  <a16:creationId xmlns:a16="http://schemas.microsoft.com/office/drawing/2014/main" id="{EBB62385-B21B-E445-AB82-7D00085E408B}"/>
                </a:ext>
              </a:extLst>
            </p:cNvPr>
            <p:cNvGrpSpPr>
              <a:grpSpLocks/>
            </p:cNvGrpSpPr>
            <p:nvPr/>
          </p:nvGrpSpPr>
          <p:grpSpPr bwMode="auto">
            <a:xfrm>
              <a:off x="1321" y="3234"/>
              <a:ext cx="745" cy="431"/>
              <a:chOff x="1321" y="3234"/>
              <a:chExt cx="745" cy="431"/>
            </a:xfrm>
          </p:grpSpPr>
          <p:sp>
            <p:nvSpPr>
              <p:cNvPr id="88267" name="Rectangle 17">
                <a:extLst>
                  <a:ext uri="{FF2B5EF4-FFF2-40B4-BE49-F238E27FC236}">
                    <a16:creationId xmlns:a16="http://schemas.microsoft.com/office/drawing/2014/main" id="{A7AF625F-AAAC-8341-9844-A4968E54553E}"/>
                  </a:ext>
                </a:extLst>
              </p:cNvPr>
              <p:cNvSpPr>
                <a:spLocks noChangeArrowheads="1"/>
              </p:cNvSpPr>
              <p:nvPr/>
            </p:nvSpPr>
            <p:spPr bwMode="auto">
              <a:xfrm>
                <a:off x="1321" y="3234"/>
                <a:ext cx="745" cy="43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grpSp>
            <p:nvGrpSpPr>
              <p:cNvPr id="88268" name="Group 18">
                <a:extLst>
                  <a:ext uri="{FF2B5EF4-FFF2-40B4-BE49-F238E27FC236}">
                    <a16:creationId xmlns:a16="http://schemas.microsoft.com/office/drawing/2014/main" id="{CC751505-6B04-2749-AE8A-4CA35CDC3F25}"/>
                  </a:ext>
                </a:extLst>
              </p:cNvPr>
              <p:cNvGrpSpPr>
                <a:grpSpLocks/>
              </p:cNvGrpSpPr>
              <p:nvPr/>
            </p:nvGrpSpPr>
            <p:grpSpPr bwMode="auto">
              <a:xfrm>
                <a:off x="1424" y="3293"/>
                <a:ext cx="500" cy="320"/>
                <a:chOff x="1424" y="3293"/>
                <a:chExt cx="500" cy="320"/>
              </a:xfrm>
            </p:grpSpPr>
            <p:grpSp>
              <p:nvGrpSpPr>
                <p:cNvPr id="88269" name="Group 19">
                  <a:extLst>
                    <a:ext uri="{FF2B5EF4-FFF2-40B4-BE49-F238E27FC236}">
                      <a16:creationId xmlns:a16="http://schemas.microsoft.com/office/drawing/2014/main" id="{0E6F3733-7729-8143-9328-7D6C5172C4A0}"/>
                    </a:ext>
                  </a:extLst>
                </p:cNvPr>
                <p:cNvGrpSpPr>
                  <a:grpSpLocks/>
                </p:cNvGrpSpPr>
                <p:nvPr/>
              </p:nvGrpSpPr>
              <p:grpSpPr bwMode="auto">
                <a:xfrm>
                  <a:off x="1424" y="3507"/>
                  <a:ext cx="168" cy="106"/>
                  <a:chOff x="1424" y="3507"/>
                  <a:chExt cx="168" cy="106"/>
                </a:xfrm>
              </p:grpSpPr>
              <p:sp>
                <p:nvSpPr>
                  <p:cNvPr id="88280" name="Rectangle 20">
                    <a:extLst>
                      <a:ext uri="{FF2B5EF4-FFF2-40B4-BE49-F238E27FC236}">
                        <a16:creationId xmlns:a16="http://schemas.microsoft.com/office/drawing/2014/main" id="{EDF817C0-E360-5248-8E00-F3ADBEC4B2DB}"/>
                      </a:ext>
                    </a:extLst>
                  </p:cNvPr>
                  <p:cNvSpPr>
                    <a:spLocks noChangeArrowheads="1"/>
                  </p:cNvSpPr>
                  <p:nvPr/>
                </p:nvSpPr>
                <p:spPr bwMode="auto">
                  <a:xfrm>
                    <a:off x="1428" y="3507"/>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88281" name="Line 21">
                    <a:extLst>
                      <a:ext uri="{FF2B5EF4-FFF2-40B4-BE49-F238E27FC236}">
                        <a16:creationId xmlns:a16="http://schemas.microsoft.com/office/drawing/2014/main" id="{274D373B-C497-3241-AB3B-AEE5E264F466}"/>
                      </a:ext>
                    </a:extLst>
                  </p:cNvPr>
                  <p:cNvSpPr>
                    <a:spLocks noChangeShapeType="1"/>
                  </p:cNvSpPr>
                  <p:nvPr/>
                </p:nvSpPr>
                <p:spPr bwMode="auto">
                  <a:xfrm>
                    <a:off x="1424" y="3565"/>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282" name="Line 22">
                    <a:extLst>
                      <a:ext uri="{FF2B5EF4-FFF2-40B4-BE49-F238E27FC236}">
                        <a16:creationId xmlns:a16="http://schemas.microsoft.com/office/drawing/2014/main" id="{9CFAF001-4728-9644-B6D4-282F130F5C88}"/>
                      </a:ext>
                    </a:extLst>
                  </p:cNvPr>
                  <p:cNvSpPr>
                    <a:spLocks noChangeShapeType="1"/>
                  </p:cNvSpPr>
                  <p:nvPr/>
                </p:nvSpPr>
                <p:spPr bwMode="auto">
                  <a:xfrm>
                    <a:off x="1424" y="3588"/>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8270" name="Group 23">
                  <a:extLst>
                    <a:ext uri="{FF2B5EF4-FFF2-40B4-BE49-F238E27FC236}">
                      <a16:creationId xmlns:a16="http://schemas.microsoft.com/office/drawing/2014/main" id="{1956B8BB-29E4-324B-B426-45F0EECAF80F}"/>
                    </a:ext>
                  </a:extLst>
                </p:cNvPr>
                <p:cNvGrpSpPr>
                  <a:grpSpLocks/>
                </p:cNvGrpSpPr>
                <p:nvPr/>
              </p:nvGrpSpPr>
              <p:grpSpPr bwMode="auto">
                <a:xfrm>
                  <a:off x="1756" y="3507"/>
                  <a:ext cx="168" cy="105"/>
                  <a:chOff x="1756" y="3507"/>
                  <a:chExt cx="168" cy="105"/>
                </a:xfrm>
              </p:grpSpPr>
              <p:sp>
                <p:nvSpPr>
                  <p:cNvPr id="88277" name="Rectangle 24">
                    <a:extLst>
                      <a:ext uri="{FF2B5EF4-FFF2-40B4-BE49-F238E27FC236}">
                        <a16:creationId xmlns:a16="http://schemas.microsoft.com/office/drawing/2014/main" id="{21B15BAD-DF49-6242-934D-78D26FC47A8E}"/>
                      </a:ext>
                    </a:extLst>
                  </p:cNvPr>
                  <p:cNvSpPr>
                    <a:spLocks noChangeArrowheads="1"/>
                  </p:cNvSpPr>
                  <p:nvPr/>
                </p:nvSpPr>
                <p:spPr bwMode="auto">
                  <a:xfrm>
                    <a:off x="1760" y="3507"/>
                    <a:ext cx="160" cy="10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88278" name="Line 25">
                    <a:extLst>
                      <a:ext uri="{FF2B5EF4-FFF2-40B4-BE49-F238E27FC236}">
                        <a16:creationId xmlns:a16="http://schemas.microsoft.com/office/drawing/2014/main" id="{54CFC4F7-0E5B-4A44-8C2D-E87D0993F14D}"/>
                      </a:ext>
                    </a:extLst>
                  </p:cNvPr>
                  <p:cNvSpPr>
                    <a:spLocks noChangeShapeType="1"/>
                  </p:cNvSpPr>
                  <p:nvPr/>
                </p:nvSpPr>
                <p:spPr bwMode="auto">
                  <a:xfrm>
                    <a:off x="1756" y="3564"/>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279" name="Line 26">
                    <a:extLst>
                      <a:ext uri="{FF2B5EF4-FFF2-40B4-BE49-F238E27FC236}">
                        <a16:creationId xmlns:a16="http://schemas.microsoft.com/office/drawing/2014/main" id="{3EA051D5-4845-8E4E-AFAC-9395748FD965}"/>
                      </a:ext>
                    </a:extLst>
                  </p:cNvPr>
                  <p:cNvSpPr>
                    <a:spLocks noChangeShapeType="1"/>
                  </p:cNvSpPr>
                  <p:nvPr/>
                </p:nvSpPr>
                <p:spPr bwMode="auto">
                  <a:xfrm>
                    <a:off x="1756" y="3587"/>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8271" name="Group 27">
                  <a:extLst>
                    <a:ext uri="{FF2B5EF4-FFF2-40B4-BE49-F238E27FC236}">
                      <a16:creationId xmlns:a16="http://schemas.microsoft.com/office/drawing/2014/main" id="{F69803FE-374A-054B-A478-64B4FE109A56}"/>
                    </a:ext>
                  </a:extLst>
                </p:cNvPr>
                <p:cNvGrpSpPr>
                  <a:grpSpLocks/>
                </p:cNvGrpSpPr>
                <p:nvPr/>
              </p:nvGrpSpPr>
              <p:grpSpPr bwMode="auto">
                <a:xfrm>
                  <a:off x="1424" y="3293"/>
                  <a:ext cx="168" cy="106"/>
                  <a:chOff x="1424" y="3293"/>
                  <a:chExt cx="168" cy="106"/>
                </a:xfrm>
              </p:grpSpPr>
              <p:sp>
                <p:nvSpPr>
                  <p:cNvPr id="88274" name="Rectangle 28">
                    <a:extLst>
                      <a:ext uri="{FF2B5EF4-FFF2-40B4-BE49-F238E27FC236}">
                        <a16:creationId xmlns:a16="http://schemas.microsoft.com/office/drawing/2014/main" id="{598A6CDC-0749-3F4D-991E-5CA89B1E61B0}"/>
                      </a:ext>
                    </a:extLst>
                  </p:cNvPr>
                  <p:cNvSpPr>
                    <a:spLocks noChangeArrowheads="1"/>
                  </p:cNvSpPr>
                  <p:nvPr/>
                </p:nvSpPr>
                <p:spPr bwMode="auto">
                  <a:xfrm>
                    <a:off x="1428" y="3293"/>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88275" name="Line 29">
                    <a:extLst>
                      <a:ext uri="{FF2B5EF4-FFF2-40B4-BE49-F238E27FC236}">
                        <a16:creationId xmlns:a16="http://schemas.microsoft.com/office/drawing/2014/main" id="{CF8B99A4-EBD0-FD44-8F02-847805F9EA4A}"/>
                      </a:ext>
                    </a:extLst>
                  </p:cNvPr>
                  <p:cNvSpPr>
                    <a:spLocks noChangeShapeType="1"/>
                  </p:cNvSpPr>
                  <p:nvPr/>
                </p:nvSpPr>
                <p:spPr bwMode="auto">
                  <a:xfrm>
                    <a:off x="1424" y="3350"/>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276" name="Line 30">
                    <a:extLst>
                      <a:ext uri="{FF2B5EF4-FFF2-40B4-BE49-F238E27FC236}">
                        <a16:creationId xmlns:a16="http://schemas.microsoft.com/office/drawing/2014/main" id="{5CED255B-E838-AA45-981B-815AEAF300B1}"/>
                      </a:ext>
                    </a:extLst>
                  </p:cNvPr>
                  <p:cNvSpPr>
                    <a:spLocks noChangeShapeType="1"/>
                  </p:cNvSpPr>
                  <p:nvPr/>
                </p:nvSpPr>
                <p:spPr bwMode="auto">
                  <a:xfrm>
                    <a:off x="1424" y="3374"/>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8272" name="Line 31">
                  <a:extLst>
                    <a:ext uri="{FF2B5EF4-FFF2-40B4-BE49-F238E27FC236}">
                      <a16:creationId xmlns:a16="http://schemas.microsoft.com/office/drawing/2014/main" id="{3C413255-6357-1445-8A34-B89CE12999C5}"/>
                    </a:ext>
                  </a:extLst>
                </p:cNvPr>
                <p:cNvSpPr>
                  <a:spLocks noChangeShapeType="1"/>
                </p:cNvSpPr>
                <p:nvPr/>
              </p:nvSpPr>
              <p:spPr bwMode="auto">
                <a:xfrm>
                  <a:off x="1504" y="3408"/>
                  <a:ext cx="0" cy="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273" name="Line 32">
                  <a:extLst>
                    <a:ext uri="{FF2B5EF4-FFF2-40B4-BE49-F238E27FC236}">
                      <a16:creationId xmlns:a16="http://schemas.microsoft.com/office/drawing/2014/main" id="{3A3DBAA8-74CD-8040-B457-EE687B09B634}"/>
                    </a:ext>
                  </a:extLst>
                </p:cNvPr>
                <p:cNvSpPr>
                  <a:spLocks noChangeShapeType="1"/>
                </p:cNvSpPr>
                <p:nvPr/>
              </p:nvSpPr>
              <p:spPr bwMode="auto">
                <a:xfrm>
                  <a:off x="1588" y="3346"/>
                  <a:ext cx="244" cy="1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88266" name="Rectangle 33">
              <a:extLst>
                <a:ext uri="{FF2B5EF4-FFF2-40B4-BE49-F238E27FC236}">
                  <a16:creationId xmlns:a16="http://schemas.microsoft.com/office/drawing/2014/main" id="{552A093F-3370-684A-AED6-78FCA2A286DA}"/>
                </a:ext>
              </a:extLst>
            </p:cNvPr>
            <p:cNvSpPr>
              <a:spLocks noChangeArrowheads="1"/>
            </p:cNvSpPr>
            <p:nvPr/>
          </p:nvSpPr>
          <p:spPr bwMode="auto">
            <a:xfrm>
              <a:off x="1322" y="3159"/>
              <a:ext cx="220" cy="7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grpSp>
      <p:grpSp>
        <p:nvGrpSpPr>
          <p:cNvPr id="88080" name="Group 34">
            <a:extLst>
              <a:ext uri="{FF2B5EF4-FFF2-40B4-BE49-F238E27FC236}">
                <a16:creationId xmlns:a16="http://schemas.microsoft.com/office/drawing/2014/main" id="{A752A2DE-56C1-5146-A351-DA586EF70516}"/>
              </a:ext>
            </a:extLst>
          </p:cNvPr>
          <p:cNvGrpSpPr>
            <a:grpSpLocks/>
          </p:cNvGrpSpPr>
          <p:nvPr/>
        </p:nvGrpSpPr>
        <p:grpSpPr bwMode="auto">
          <a:xfrm>
            <a:off x="3692525" y="5684838"/>
            <a:ext cx="679450" cy="423862"/>
            <a:chOff x="2167" y="3159"/>
            <a:chExt cx="745" cy="506"/>
          </a:xfrm>
        </p:grpSpPr>
        <p:grpSp>
          <p:nvGrpSpPr>
            <p:cNvPr id="88247" name="Group 35">
              <a:extLst>
                <a:ext uri="{FF2B5EF4-FFF2-40B4-BE49-F238E27FC236}">
                  <a16:creationId xmlns:a16="http://schemas.microsoft.com/office/drawing/2014/main" id="{BF786B1A-D52D-8647-B526-8FFE2B956C3C}"/>
                </a:ext>
              </a:extLst>
            </p:cNvPr>
            <p:cNvGrpSpPr>
              <a:grpSpLocks/>
            </p:cNvGrpSpPr>
            <p:nvPr/>
          </p:nvGrpSpPr>
          <p:grpSpPr bwMode="auto">
            <a:xfrm>
              <a:off x="2167" y="3234"/>
              <a:ext cx="745" cy="431"/>
              <a:chOff x="2167" y="3234"/>
              <a:chExt cx="745" cy="431"/>
            </a:xfrm>
          </p:grpSpPr>
          <p:sp>
            <p:nvSpPr>
              <p:cNvPr id="88249" name="Rectangle 36">
                <a:extLst>
                  <a:ext uri="{FF2B5EF4-FFF2-40B4-BE49-F238E27FC236}">
                    <a16:creationId xmlns:a16="http://schemas.microsoft.com/office/drawing/2014/main" id="{0C5822C3-EF3E-0C40-9C19-08A46ABE683B}"/>
                  </a:ext>
                </a:extLst>
              </p:cNvPr>
              <p:cNvSpPr>
                <a:spLocks noChangeArrowheads="1"/>
              </p:cNvSpPr>
              <p:nvPr/>
            </p:nvSpPr>
            <p:spPr bwMode="auto">
              <a:xfrm>
                <a:off x="2167" y="3234"/>
                <a:ext cx="745" cy="43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grpSp>
            <p:nvGrpSpPr>
              <p:cNvPr id="88250" name="Group 37">
                <a:extLst>
                  <a:ext uri="{FF2B5EF4-FFF2-40B4-BE49-F238E27FC236}">
                    <a16:creationId xmlns:a16="http://schemas.microsoft.com/office/drawing/2014/main" id="{9CF39393-18AF-2848-B0A6-CA21944B97D2}"/>
                  </a:ext>
                </a:extLst>
              </p:cNvPr>
              <p:cNvGrpSpPr>
                <a:grpSpLocks/>
              </p:cNvGrpSpPr>
              <p:nvPr/>
            </p:nvGrpSpPr>
            <p:grpSpPr bwMode="auto">
              <a:xfrm>
                <a:off x="2270" y="3293"/>
                <a:ext cx="500" cy="320"/>
                <a:chOff x="2270" y="3293"/>
                <a:chExt cx="500" cy="320"/>
              </a:xfrm>
            </p:grpSpPr>
            <p:grpSp>
              <p:nvGrpSpPr>
                <p:cNvPr id="88251" name="Group 38">
                  <a:extLst>
                    <a:ext uri="{FF2B5EF4-FFF2-40B4-BE49-F238E27FC236}">
                      <a16:creationId xmlns:a16="http://schemas.microsoft.com/office/drawing/2014/main" id="{99F8E2E5-2AD2-5E40-B33D-886716F2EA13}"/>
                    </a:ext>
                  </a:extLst>
                </p:cNvPr>
                <p:cNvGrpSpPr>
                  <a:grpSpLocks/>
                </p:cNvGrpSpPr>
                <p:nvPr/>
              </p:nvGrpSpPr>
              <p:grpSpPr bwMode="auto">
                <a:xfrm>
                  <a:off x="2270" y="3507"/>
                  <a:ext cx="168" cy="106"/>
                  <a:chOff x="2270" y="3507"/>
                  <a:chExt cx="168" cy="106"/>
                </a:xfrm>
              </p:grpSpPr>
              <p:sp>
                <p:nvSpPr>
                  <p:cNvPr id="88262" name="Rectangle 39">
                    <a:extLst>
                      <a:ext uri="{FF2B5EF4-FFF2-40B4-BE49-F238E27FC236}">
                        <a16:creationId xmlns:a16="http://schemas.microsoft.com/office/drawing/2014/main" id="{49E03140-B1BD-FE43-8276-8D00AA9878DE}"/>
                      </a:ext>
                    </a:extLst>
                  </p:cNvPr>
                  <p:cNvSpPr>
                    <a:spLocks noChangeArrowheads="1"/>
                  </p:cNvSpPr>
                  <p:nvPr/>
                </p:nvSpPr>
                <p:spPr bwMode="auto">
                  <a:xfrm>
                    <a:off x="2274" y="3507"/>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88263" name="Line 40">
                    <a:extLst>
                      <a:ext uri="{FF2B5EF4-FFF2-40B4-BE49-F238E27FC236}">
                        <a16:creationId xmlns:a16="http://schemas.microsoft.com/office/drawing/2014/main" id="{6FC579A0-7160-5B44-8DED-B188262BD99E}"/>
                      </a:ext>
                    </a:extLst>
                  </p:cNvPr>
                  <p:cNvSpPr>
                    <a:spLocks noChangeShapeType="1"/>
                  </p:cNvSpPr>
                  <p:nvPr/>
                </p:nvSpPr>
                <p:spPr bwMode="auto">
                  <a:xfrm>
                    <a:off x="2270" y="3565"/>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264" name="Line 41">
                    <a:extLst>
                      <a:ext uri="{FF2B5EF4-FFF2-40B4-BE49-F238E27FC236}">
                        <a16:creationId xmlns:a16="http://schemas.microsoft.com/office/drawing/2014/main" id="{B636B4DE-56A3-9447-8D15-0C8729A56626}"/>
                      </a:ext>
                    </a:extLst>
                  </p:cNvPr>
                  <p:cNvSpPr>
                    <a:spLocks noChangeShapeType="1"/>
                  </p:cNvSpPr>
                  <p:nvPr/>
                </p:nvSpPr>
                <p:spPr bwMode="auto">
                  <a:xfrm>
                    <a:off x="2270" y="3588"/>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8252" name="Group 42">
                  <a:extLst>
                    <a:ext uri="{FF2B5EF4-FFF2-40B4-BE49-F238E27FC236}">
                      <a16:creationId xmlns:a16="http://schemas.microsoft.com/office/drawing/2014/main" id="{5045D23B-286D-444F-8D1D-9EC1CF1BED99}"/>
                    </a:ext>
                  </a:extLst>
                </p:cNvPr>
                <p:cNvGrpSpPr>
                  <a:grpSpLocks/>
                </p:cNvGrpSpPr>
                <p:nvPr/>
              </p:nvGrpSpPr>
              <p:grpSpPr bwMode="auto">
                <a:xfrm>
                  <a:off x="2602" y="3507"/>
                  <a:ext cx="168" cy="105"/>
                  <a:chOff x="2602" y="3507"/>
                  <a:chExt cx="168" cy="105"/>
                </a:xfrm>
              </p:grpSpPr>
              <p:sp>
                <p:nvSpPr>
                  <p:cNvPr id="88259" name="Rectangle 43">
                    <a:extLst>
                      <a:ext uri="{FF2B5EF4-FFF2-40B4-BE49-F238E27FC236}">
                        <a16:creationId xmlns:a16="http://schemas.microsoft.com/office/drawing/2014/main" id="{AD752DA0-504F-0743-B32E-95BEF2C88897}"/>
                      </a:ext>
                    </a:extLst>
                  </p:cNvPr>
                  <p:cNvSpPr>
                    <a:spLocks noChangeArrowheads="1"/>
                  </p:cNvSpPr>
                  <p:nvPr/>
                </p:nvSpPr>
                <p:spPr bwMode="auto">
                  <a:xfrm>
                    <a:off x="2606" y="3507"/>
                    <a:ext cx="160" cy="10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88260" name="Line 44">
                    <a:extLst>
                      <a:ext uri="{FF2B5EF4-FFF2-40B4-BE49-F238E27FC236}">
                        <a16:creationId xmlns:a16="http://schemas.microsoft.com/office/drawing/2014/main" id="{66BC5731-C5E4-2148-AED8-579F97D6BF0E}"/>
                      </a:ext>
                    </a:extLst>
                  </p:cNvPr>
                  <p:cNvSpPr>
                    <a:spLocks noChangeShapeType="1"/>
                  </p:cNvSpPr>
                  <p:nvPr/>
                </p:nvSpPr>
                <p:spPr bwMode="auto">
                  <a:xfrm>
                    <a:off x="2602" y="3564"/>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261" name="Line 45">
                    <a:extLst>
                      <a:ext uri="{FF2B5EF4-FFF2-40B4-BE49-F238E27FC236}">
                        <a16:creationId xmlns:a16="http://schemas.microsoft.com/office/drawing/2014/main" id="{14E60C6C-FCC5-E24C-92C0-534A8F2CEB07}"/>
                      </a:ext>
                    </a:extLst>
                  </p:cNvPr>
                  <p:cNvSpPr>
                    <a:spLocks noChangeShapeType="1"/>
                  </p:cNvSpPr>
                  <p:nvPr/>
                </p:nvSpPr>
                <p:spPr bwMode="auto">
                  <a:xfrm>
                    <a:off x="2602" y="3587"/>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8253" name="Group 46">
                  <a:extLst>
                    <a:ext uri="{FF2B5EF4-FFF2-40B4-BE49-F238E27FC236}">
                      <a16:creationId xmlns:a16="http://schemas.microsoft.com/office/drawing/2014/main" id="{038D2690-53A5-AF4A-9BCF-EB5760E5F52A}"/>
                    </a:ext>
                  </a:extLst>
                </p:cNvPr>
                <p:cNvGrpSpPr>
                  <a:grpSpLocks/>
                </p:cNvGrpSpPr>
                <p:nvPr/>
              </p:nvGrpSpPr>
              <p:grpSpPr bwMode="auto">
                <a:xfrm>
                  <a:off x="2270" y="3293"/>
                  <a:ext cx="168" cy="106"/>
                  <a:chOff x="2270" y="3293"/>
                  <a:chExt cx="168" cy="106"/>
                </a:xfrm>
              </p:grpSpPr>
              <p:sp>
                <p:nvSpPr>
                  <p:cNvPr id="88256" name="Rectangle 47">
                    <a:extLst>
                      <a:ext uri="{FF2B5EF4-FFF2-40B4-BE49-F238E27FC236}">
                        <a16:creationId xmlns:a16="http://schemas.microsoft.com/office/drawing/2014/main" id="{E12615D2-AA6E-2F49-8D42-69DAD3198F0C}"/>
                      </a:ext>
                    </a:extLst>
                  </p:cNvPr>
                  <p:cNvSpPr>
                    <a:spLocks noChangeArrowheads="1"/>
                  </p:cNvSpPr>
                  <p:nvPr/>
                </p:nvSpPr>
                <p:spPr bwMode="auto">
                  <a:xfrm>
                    <a:off x="2274" y="3293"/>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88257" name="Line 48">
                    <a:extLst>
                      <a:ext uri="{FF2B5EF4-FFF2-40B4-BE49-F238E27FC236}">
                        <a16:creationId xmlns:a16="http://schemas.microsoft.com/office/drawing/2014/main" id="{09492266-6BC8-D443-A38D-EDC5A25D8314}"/>
                      </a:ext>
                    </a:extLst>
                  </p:cNvPr>
                  <p:cNvSpPr>
                    <a:spLocks noChangeShapeType="1"/>
                  </p:cNvSpPr>
                  <p:nvPr/>
                </p:nvSpPr>
                <p:spPr bwMode="auto">
                  <a:xfrm>
                    <a:off x="2270" y="3350"/>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258" name="Line 49">
                    <a:extLst>
                      <a:ext uri="{FF2B5EF4-FFF2-40B4-BE49-F238E27FC236}">
                        <a16:creationId xmlns:a16="http://schemas.microsoft.com/office/drawing/2014/main" id="{3F3F4493-F4C4-4E4D-B342-C63FB077AFD0}"/>
                      </a:ext>
                    </a:extLst>
                  </p:cNvPr>
                  <p:cNvSpPr>
                    <a:spLocks noChangeShapeType="1"/>
                  </p:cNvSpPr>
                  <p:nvPr/>
                </p:nvSpPr>
                <p:spPr bwMode="auto">
                  <a:xfrm>
                    <a:off x="2270" y="3374"/>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8254" name="Line 50">
                  <a:extLst>
                    <a:ext uri="{FF2B5EF4-FFF2-40B4-BE49-F238E27FC236}">
                      <a16:creationId xmlns:a16="http://schemas.microsoft.com/office/drawing/2014/main" id="{E8B39D34-7812-D645-B526-7E3DDAEDCA87}"/>
                    </a:ext>
                  </a:extLst>
                </p:cNvPr>
                <p:cNvSpPr>
                  <a:spLocks noChangeShapeType="1"/>
                </p:cNvSpPr>
                <p:nvPr/>
              </p:nvSpPr>
              <p:spPr bwMode="auto">
                <a:xfrm>
                  <a:off x="2350" y="3408"/>
                  <a:ext cx="0" cy="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255" name="Line 51">
                  <a:extLst>
                    <a:ext uri="{FF2B5EF4-FFF2-40B4-BE49-F238E27FC236}">
                      <a16:creationId xmlns:a16="http://schemas.microsoft.com/office/drawing/2014/main" id="{EF1C8EB5-76B7-5B4D-9F90-8F0A8D80D512}"/>
                    </a:ext>
                  </a:extLst>
                </p:cNvPr>
                <p:cNvSpPr>
                  <a:spLocks noChangeShapeType="1"/>
                </p:cNvSpPr>
                <p:nvPr/>
              </p:nvSpPr>
              <p:spPr bwMode="auto">
                <a:xfrm>
                  <a:off x="2434" y="3346"/>
                  <a:ext cx="244" cy="1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88248" name="Rectangle 52">
              <a:extLst>
                <a:ext uri="{FF2B5EF4-FFF2-40B4-BE49-F238E27FC236}">
                  <a16:creationId xmlns:a16="http://schemas.microsoft.com/office/drawing/2014/main" id="{FB33FA86-4E8A-4045-8E5D-2A80CBC15EC6}"/>
                </a:ext>
              </a:extLst>
            </p:cNvPr>
            <p:cNvSpPr>
              <a:spLocks noChangeArrowheads="1"/>
            </p:cNvSpPr>
            <p:nvPr/>
          </p:nvSpPr>
          <p:spPr bwMode="auto">
            <a:xfrm>
              <a:off x="2168" y="3159"/>
              <a:ext cx="220" cy="7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grpSp>
      <p:grpSp>
        <p:nvGrpSpPr>
          <p:cNvPr id="88081" name="Group 53">
            <a:extLst>
              <a:ext uri="{FF2B5EF4-FFF2-40B4-BE49-F238E27FC236}">
                <a16:creationId xmlns:a16="http://schemas.microsoft.com/office/drawing/2014/main" id="{8C840399-DBAC-0246-B451-90B3203A6872}"/>
              </a:ext>
            </a:extLst>
          </p:cNvPr>
          <p:cNvGrpSpPr>
            <a:grpSpLocks/>
          </p:cNvGrpSpPr>
          <p:nvPr/>
        </p:nvGrpSpPr>
        <p:grpSpPr bwMode="auto">
          <a:xfrm>
            <a:off x="4459288" y="5684838"/>
            <a:ext cx="679450" cy="423862"/>
            <a:chOff x="3007" y="3159"/>
            <a:chExt cx="745" cy="506"/>
          </a:xfrm>
        </p:grpSpPr>
        <p:grpSp>
          <p:nvGrpSpPr>
            <p:cNvPr id="88229" name="Group 54">
              <a:extLst>
                <a:ext uri="{FF2B5EF4-FFF2-40B4-BE49-F238E27FC236}">
                  <a16:creationId xmlns:a16="http://schemas.microsoft.com/office/drawing/2014/main" id="{C2C178A0-FB90-9A4E-94C9-A928FA6A101B}"/>
                </a:ext>
              </a:extLst>
            </p:cNvPr>
            <p:cNvGrpSpPr>
              <a:grpSpLocks/>
            </p:cNvGrpSpPr>
            <p:nvPr/>
          </p:nvGrpSpPr>
          <p:grpSpPr bwMode="auto">
            <a:xfrm>
              <a:off x="3007" y="3234"/>
              <a:ext cx="745" cy="431"/>
              <a:chOff x="3007" y="3234"/>
              <a:chExt cx="745" cy="431"/>
            </a:xfrm>
          </p:grpSpPr>
          <p:sp>
            <p:nvSpPr>
              <p:cNvPr id="88231" name="Rectangle 55">
                <a:extLst>
                  <a:ext uri="{FF2B5EF4-FFF2-40B4-BE49-F238E27FC236}">
                    <a16:creationId xmlns:a16="http://schemas.microsoft.com/office/drawing/2014/main" id="{0F249642-B148-154A-94C5-9F12A05F3B27}"/>
                  </a:ext>
                </a:extLst>
              </p:cNvPr>
              <p:cNvSpPr>
                <a:spLocks noChangeArrowheads="1"/>
              </p:cNvSpPr>
              <p:nvPr/>
            </p:nvSpPr>
            <p:spPr bwMode="auto">
              <a:xfrm>
                <a:off x="3007" y="3234"/>
                <a:ext cx="745" cy="43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grpSp>
            <p:nvGrpSpPr>
              <p:cNvPr id="88232" name="Group 56">
                <a:extLst>
                  <a:ext uri="{FF2B5EF4-FFF2-40B4-BE49-F238E27FC236}">
                    <a16:creationId xmlns:a16="http://schemas.microsoft.com/office/drawing/2014/main" id="{94078EE8-F338-664C-9191-93B603C8D499}"/>
                  </a:ext>
                </a:extLst>
              </p:cNvPr>
              <p:cNvGrpSpPr>
                <a:grpSpLocks/>
              </p:cNvGrpSpPr>
              <p:nvPr/>
            </p:nvGrpSpPr>
            <p:grpSpPr bwMode="auto">
              <a:xfrm>
                <a:off x="3110" y="3293"/>
                <a:ext cx="500" cy="320"/>
                <a:chOff x="3110" y="3293"/>
                <a:chExt cx="500" cy="320"/>
              </a:xfrm>
            </p:grpSpPr>
            <p:grpSp>
              <p:nvGrpSpPr>
                <p:cNvPr id="88233" name="Group 57">
                  <a:extLst>
                    <a:ext uri="{FF2B5EF4-FFF2-40B4-BE49-F238E27FC236}">
                      <a16:creationId xmlns:a16="http://schemas.microsoft.com/office/drawing/2014/main" id="{34D2D544-45EB-CA48-8B8C-86BDF420A753}"/>
                    </a:ext>
                  </a:extLst>
                </p:cNvPr>
                <p:cNvGrpSpPr>
                  <a:grpSpLocks/>
                </p:cNvGrpSpPr>
                <p:nvPr/>
              </p:nvGrpSpPr>
              <p:grpSpPr bwMode="auto">
                <a:xfrm>
                  <a:off x="3110" y="3507"/>
                  <a:ext cx="168" cy="106"/>
                  <a:chOff x="3110" y="3507"/>
                  <a:chExt cx="168" cy="106"/>
                </a:xfrm>
              </p:grpSpPr>
              <p:sp>
                <p:nvSpPr>
                  <p:cNvPr id="88244" name="Rectangle 58">
                    <a:extLst>
                      <a:ext uri="{FF2B5EF4-FFF2-40B4-BE49-F238E27FC236}">
                        <a16:creationId xmlns:a16="http://schemas.microsoft.com/office/drawing/2014/main" id="{7D8A1099-86F3-6D4E-A117-4381820C3EC4}"/>
                      </a:ext>
                    </a:extLst>
                  </p:cNvPr>
                  <p:cNvSpPr>
                    <a:spLocks noChangeArrowheads="1"/>
                  </p:cNvSpPr>
                  <p:nvPr/>
                </p:nvSpPr>
                <p:spPr bwMode="auto">
                  <a:xfrm>
                    <a:off x="3114" y="3507"/>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88245" name="Line 59">
                    <a:extLst>
                      <a:ext uri="{FF2B5EF4-FFF2-40B4-BE49-F238E27FC236}">
                        <a16:creationId xmlns:a16="http://schemas.microsoft.com/office/drawing/2014/main" id="{BE11C79C-ADB0-0148-A0FD-1F82BF182644}"/>
                      </a:ext>
                    </a:extLst>
                  </p:cNvPr>
                  <p:cNvSpPr>
                    <a:spLocks noChangeShapeType="1"/>
                  </p:cNvSpPr>
                  <p:nvPr/>
                </p:nvSpPr>
                <p:spPr bwMode="auto">
                  <a:xfrm>
                    <a:off x="3110" y="3565"/>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246" name="Line 60">
                    <a:extLst>
                      <a:ext uri="{FF2B5EF4-FFF2-40B4-BE49-F238E27FC236}">
                        <a16:creationId xmlns:a16="http://schemas.microsoft.com/office/drawing/2014/main" id="{91CECF19-3324-694B-97C8-3BF62EFA1109}"/>
                      </a:ext>
                    </a:extLst>
                  </p:cNvPr>
                  <p:cNvSpPr>
                    <a:spLocks noChangeShapeType="1"/>
                  </p:cNvSpPr>
                  <p:nvPr/>
                </p:nvSpPr>
                <p:spPr bwMode="auto">
                  <a:xfrm>
                    <a:off x="3110" y="3588"/>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8234" name="Group 61">
                  <a:extLst>
                    <a:ext uri="{FF2B5EF4-FFF2-40B4-BE49-F238E27FC236}">
                      <a16:creationId xmlns:a16="http://schemas.microsoft.com/office/drawing/2014/main" id="{2531F4C3-6B12-0B47-ACE9-8DDD30A4FF53}"/>
                    </a:ext>
                  </a:extLst>
                </p:cNvPr>
                <p:cNvGrpSpPr>
                  <a:grpSpLocks/>
                </p:cNvGrpSpPr>
                <p:nvPr/>
              </p:nvGrpSpPr>
              <p:grpSpPr bwMode="auto">
                <a:xfrm>
                  <a:off x="3442" y="3507"/>
                  <a:ext cx="168" cy="105"/>
                  <a:chOff x="3442" y="3507"/>
                  <a:chExt cx="168" cy="105"/>
                </a:xfrm>
              </p:grpSpPr>
              <p:sp>
                <p:nvSpPr>
                  <p:cNvPr id="88241" name="Rectangle 62">
                    <a:extLst>
                      <a:ext uri="{FF2B5EF4-FFF2-40B4-BE49-F238E27FC236}">
                        <a16:creationId xmlns:a16="http://schemas.microsoft.com/office/drawing/2014/main" id="{67DC06B4-86B1-F645-95B3-7B77DA33500E}"/>
                      </a:ext>
                    </a:extLst>
                  </p:cNvPr>
                  <p:cNvSpPr>
                    <a:spLocks noChangeArrowheads="1"/>
                  </p:cNvSpPr>
                  <p:nvPr/>
                </p:nvSpPr>
                <p:spPr bwMode="auto">
                  <a:xfrm>
                    <a:off x="3446" y="3507"/>
                    <a:ext cx="160" cy="10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88242" name="Line 63">
                    <a:extLst>
                      <a:ext uri="{FF2B5EF4-FFF2-40B4-BE49-F238E27FC236}">
                        <a16:creationId xmlns:a16="http://schemas.microsoft.com/office/drawing/2014/main" id="{37AB5303-1CB1-8F41-81B0-D7F67F1AB493}"/>
                      </a:ext>
                    </a:extLst>
                  </p:cNvPr>
                  <p:cNvSpPr>
                    <a:spLocks noChangeShapeType="1"/>
                  </p:cNvSpPr>
                  <p:nvPr/>
                </p:nvSpPr>
                <p:spPr bwMode="auto">
                  <a:xfrm>
                    <a:off x="3442" y="3564"/>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243" name="Line 64">
                    <a:extLst>
                      <a:ext uri="{FF2B5EF4-FFF2-40B4-BE49-F238E27FC236}">
                        <a16:creationId xmlns:a16="http://schemas.microsoft.com/office/drawing/2014/main" id="{387EA0E5-335B-1C40-A4D4-43128A1FB2B6}"/>
                      </a:ext>
                    </a:extLst>
                  </p:cNvPr>
                  <p:cNvSpPr>
                    <a:spLocks noChangeShapeType="1"/>
                  </p:cNvSpPr>
                  <p:nvPr/>
                </p:nvSpPr>
                <p:spPr bwMode="auto">
                  <a:xfrm>
                    <a:off x="3442" y="3587"/>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8235" name="Group 65">
                  <a:extLst>
                    <a:ext uri="{FF2B5EF4-FFF2-40B4-BE49-F238E27FC236}">
                      <a16:creationId xmlns:a16="http://schemas.microsoft.com/office/drawing/2014/main" id="{2046BABA-3111-AA49-AB85-D9AD3EA0C8BA}"/>
                    </a:ext>
                  </a:extLst>
                </p:cNvPr>
                <p:cNvGrpSpPr>
                  <a:grpSpLocks/>
                </p:cNvGrpSpPr>
                <p:nvPr/>
              </p:nvGrpSpPr>
              <p:grpSpPr bwMode="auto">
                <a:xfrm>
                  <a:off x="3110" y="3293"/>
                  <a:ext cx="168" cy="106"/>
                  <a:chOff x="3110" y="3293"/>
                  <a:chExt cx="168" cy="106"/>
                </a:xfrm>
              </p:grpSpPr>
              <p:sp>
                <p:nvSpPr>
                  <p:cNvPr id="88238" name="Rectangle 66">
                    <a:extLst>
                      <a:ext uri="{FF2B5EF4-FFF2-40B4-BE49-F238E27FC236}">
                        <a16:creationId xmlns:a16="http://schemas.microsoft.com/office/drawing/2014/main" id="{C18DF709-F7E4-BE48-9DC4-54FCB900EA5E}"/>
                      </a:ext>
                    </a:extLst>
                  </p:cNvPr>
                  <p:cNvSpPr>
                    <a:spLocks noChangeArrowheads="1"/>
                  </p:cNvSpPr>
                  <p:nvPr/>
                </p:nvSpPr>
                <p:spPr bwMode="auto">
                  <a:xfrm>
                    <a:off x="3114" y="3293"/>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88239" name="Line 67">
                    <a:extLst>
                      <a:ext uri="{FF2B5EF4-FFF2-40B4-BE49-F238E27FC236}">
                        <a16:creationId xmlns:a16="http://schemas.microsoft.com/office/drawing/2014/main" id="{DDCF370A-B6DB-3F45-9FEE-9567D081D0FC}"/>
                      </a:ext>
                    </a:extLst>
                  </p:cNvPr>
                  <p:cNvSpPr>
                    <a:spLocks noChangeShapeType="1"/>
                  </p:cNvSpPr>
                  <p:nvPr/>
                </p:nvSpPr>
                <p:spPr bwMode="auto">
                  <a:xfrm>
                    <a:off x="3110" y="3350"/>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240" name="Line 68">
                    <a:extLst>
                      <a:ext uri="{FF2B5EF4-FFF2-40B4-BE49-F238E27FC236}">
                        <a16:creationId xmlns:a16="http://schemas.microsoft.com/office/drawing/2014/main" id="{4914D3CD-8314-5F4F-A04D-BA631C245908}"/>
                      </a:ext>
                    </a:extLst>
                  </p:cNvPr>
                  <p:cNvSpPr>
                    <a:spLocks noChangeShapeType="1"/>
                  </p:cNvSpPr>
                  <p:nvPr/>
                </p:nvSpPr>
                <p:spPr bwMode="auto">
                  <a:xfrm>
                    <a:off x="3110" y="3374"/>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8236" name="Line 69">
                  <a:extLst>
                    <a:ext uri="{FF2B5EF4-FFF2-40B4-BE49-F238E27FC236}">
                      <a16:creationId xmlns:a16="http://schemas.microsoft.com/office/drawing/2014/main" id="{BF527841-FFB8-2F40-A1E0-441D270845FF}"/>
                    </a:ext>
                  </a:extLst>
                </p:cNvPr>
                <p:cNvSpPr>
                  <a:spLocks noChangeShapeType="1"/>
                </p:cNvSpPr>
                <p:nvPr/>
              </p:nvSpPr>
              <p:spPr bwMode="auto">
                <a:xfrm>
                  <a:off x="3190" y="3408"/>
                  <a:ext cx="0" cy="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237" name="Line 70">
                  <a:extLst>
                    <a:ext uri="{FF2B5EF4-FFF2-40B4-BE49-F238E27FC236}">
                      <a16:creationId xmlns:a16="http://schemas.microsoft.com/office/drawing/2014/main" id="{ACF81553-7C96-484A-8BFF-CF28B372D492}"/>
                    </a:ext>
                  </a:extLst>
                </p:cNvPr>
                <p:cNvSpPr>
                  <a:spLocks noChangeShapeType="1"/>
                </p:cNvSpPr>
                <p:nvPr/>
              </p:nvSpPr>
              <p:spPr bwMode="auto">
                <a:xfrm>
                  <a:off x="3274" y="3346"/>
                  <a:ext cx="244" cy="1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88230" name="Rectangle 71">
              <a:extLst>
                <a:ext uri="{FF2B5EF4-FFF2-40B4-BE49-F238E27FC236}">
                  <a16:creationId xmlns:a16="http://schemas.microsoft.com/office/drawing/2014/main" id="{8A332E5E-DDF4-AA4B-9BF8-51D0E7AFDD2D}"/>
                </a:ext>
              </a:extLst>
            </p:cNvPr>
            <p:cNvSpPr>
              <a:spLocks noChangeArrowheads="1"/>
            </p:cNvSpPr>
            <p:nvPr/>
          </p:nvSpPr>
          <p:spPr bwMode="auto">
            <a:xfrm>
              <a:off x="3008" y="3159"/>
              <a:ext cx="220" cy="7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grpSp>
      <p:grpSp>
        <p:nvGrpSpPr>
          <p:cNvPr id="88082" name="Group 72">
            <a:extLst>
              <a:ext uri="{FF2B5EF4-FFF2-40B4-BE49-F238E27FC236}">
                <a16:creationId xmlns:a16="http://schemas.microsoft.com/office/drawing/2014/main" id="{94F4E77B-4C93-454B-B630-7788BA7057BA}"/>
              </a:ext>
            </a:extLst>
          </p:cNvPr>
          <p:cNvGrpSpPr>
            <a:grpSpLocks/>
          </p:cNvGrpSpPr>
          <p:nvPr/>
        </p:nvGrpSpPr>
        <p:grpSpPr bwMode="auto">
          <a:xfrm>
            <a:off x="2921000" y="5086350"/>
            <a:ext cx="679450" cy="423863"/>
            <a:chOff x="1321" y="2445"/>
            <a:chExt cx="745" cy="506"/>
          </a:xfrm>
        </p:grpSpPr>
        <p:grpSp>
          <p:nvGrpSpPr>
            <p:cNvPr id="88211" name="Group 73">
              <a:extLst>
                <a:ext uri="{FF2B5EF4-FFF2-40B4-BE49-F238E27FC236}">
                  <a16:creationId xmlns:a16="http://schemas.microsoft.com/office/drawing/2014/main" id="{EACD2D53-7B80-5E42-8511-27957254415A}"/>
                </a:ext>
              </a:extLst>
            </p:cNvPr>
            <p:cNvGrpSpPr>
              <a:grpSpLocks/>
            </p:cNvGrpSpPr>
            <p:nvPr/>
          </p:nvGrpSpPr>
          <p:grpSpPr bwMode="auto">
            <a:xfrm>
              <a:off x="1321" y="2520"/>
              <a:ext cx="745" cy="431"/>
              <a:chOff x="1321" y="2520"/>
              <a:chExt cx="745" cy="431"/>
            </a:xfrm>
          </p:grpSpPr>
          <p:sp>
            <p:nvSpPr>
              <p:cNvPr id="88213" name="Rectangle 74">
                <a:extLst>
                  <a:ext uri="{FF2B5EF4-FFF2-40B4-BE49-F238E27FC236}">
                    <a16:creationId xmlns:a16="http://schemas.microsoft.com/office/drawing/2014/main" id="{CEBE9409-8269-4A46-ADE2-C2052F50FC2D}"/>
                  </a:ext>
                </a:extLst>
              </p:cNvPr>
              <p:cNvSpPr>
                <a:spLocks noChangeArrowheads="1"/>
              </p:cNvSpPr>
              <p:nvPr/>
            </p:nvSpPr>
            <p:spPr bwMode="auto">
              <a:xfrm>
                <a:off x="1321" y="2520"/>
                <a:ext cx="745" cy="43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grpSp>
            <p:nvGrpSpPr>
              <p:cNvPr id="88214" name="Group 75">
                <a:extLst>
                  <a:ext uri="{FF2B5EF4-FFF2-40B4-BE49-F238E27FC236}">
                    <a16:creationId xmlns:a16="http://schemas.microsoft.com/office/drawing/2014/main" id="{5E94B8D0-FBA5-6D4B-B04C-DDE824FD58A8}"/>
                  </a:ext>
                </a:extLst>
              </p:cNvPr>
              <p:cNvGrpSpPr>
                <a:grpSpLocks/>
              </p:cNvGrpSpPr>
              <p:nvPr/>
            </p:nvGrpSpPr>
            <p:grpSpPr bwMode="auto">
              <a:xfrm>
                <a:off x="1424" y="2579"/>
                <a:ext cx="500" cy="320"/>
                <a:chOff x="1424" y="2579"/>
                <a:chExt cx="500" cy="320"/>
              </a:xfrm>
            </p:grpSpPr>
            <p:grpSp>
              <p:nvGrpSpPr>
                <p:cNvPr id="88215" name="Group 76">
                  <a:extLst>
                    <a:ext uri="{FF2B5EF4-FFF2-40B4-BE49-F238E27FC236}">
                      <a16:creationId xmlns:a16="http://schemas.microsoft.com/office/drawing/2014/main" id="{919B1DA9-1B10-9042-9913-D9FD5BD063D3}"/>
                    </a:ext>
                  </a:extLst>
                </p:cNvPr>
                <p:cNvGrpSpPr>
                  <a:grpSpLocks/>
                </p:cNvGrpSpPr>
                <p:nvPr/>
              </p:nvGrpSpPr>
              <p:grpSpPr bwMode="auto">
                <a:xfrm>
                  <a:off x="1424" y="2793"/>
                  <a:ext cx="168" cy="106"/>
                  <a:chOff x="1424" y="2793"/>
                  <a:chExt cx="168" cy="106"/>
                </a:xfrm>
              </p:grpSpPr>
              <p:sp>
                <p:nvSpPr>
                  <p:cNvPr id="88226" name="Rectangle 77">
                    <a:extLst>
                      <a:ext uri="{FF2B5EF4-FFF2-40B4-BE49-F238E27FC236}">
                        <a16:creationId xmlns:a16="http://schemas.microsoft.com/office/drawing/2014/main" id="{D3A0C5BF-457F-D942-AB93-23F50B10D2AD}"/>
                      </a:ext>
                    </a:extLst>
                  </p:cNvPr>
                  <p:cNvSpPr>
                    <a:spLocks noChangeArrowheads="1"/>
                  </p:cNvSpPr>
                  <p:nvPr/>
                </p:nvSpPr>
                <p:spPr bwMode="auto">
                  <a:xfrm>
                    <a:off x="1428" y="2793"/>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88227" name="Line 78">
                    <a:extLst>
                      <a:ext uri="{FF2B5EF4-FFF2-40B4-BE49-F238E27FC236}">
                        <a16:creationId xmlns:a16="http://schemas.microsoft.com/office/drawing/2014/main" id="{DC110188-CAB1-DC45-AE30-AC83D32889B0}"/>
                      </a:ext>
                    </a:extLst>
                  </p:cNvPr>
                  <p:cNvSpPr>
                    <a:spLocks noChangeShapeType="1"/>
                  </p:cNvSpPr>
                  <p:nvPr/>
                </p:nvSpPr>
                <p:spPr bwMode="auto">
                  <a:xfrm>
                    <a:off x="1424" y="2851"/>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228" name="Line 79">
                    <a:extLst>
                      <a:ext uri="{FF2B5EF4-FFF2-40B4-BE49-F238E27FC236}">
                        <a16:creationId xmlns:a16="http://schemas.microsoft.com/office/drawing/2014/main" id="{BD604148-CB0F-3E45-9986-C113A3BA74CD}"/>
                      </a:ext>
                    </a:extLst>
                  </p:cNvPr>
                  <p:cNvSpPr>
                    <a:spLocks noChangeShapeType="1"/>
                  </p:cNvSpPr>
                  <p:nvPr/>
                </p:nvSpPr>
                <p:spPr bwMode="auto">
                  <a:xfrm>
                    <a:off x="1424" y="2874"/>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8216" name="Group 80">
                  <a:extLst>
                    <a:ext uri="{FF2B5EF4-FFF2-40B4-BE49-F238E27FC236}">
                      <a16:creationId xmlns:a16="http://schemas.microsoft.com/office/drawing/2014/main" id="{78CDAA3B-978D-8549-A718-AF6C1A3D1C55}"/>
                    </a:ext>
                  </a:extLst>
                </p:cNvPr>
                <p:cNvGrpSpPr>
                  <a:grpSpLocks/>
                </p:cNvGrpSpPr>
                <p:nvPr/>
              </p:nvGrpSpPr>
              <p:grpSpPr bwMode="auto">
                <a:xfrm>
                  <a:off x="1756" y="2793"/>
                  <a:ext cx="168" cy="105"/>
                  <a:chOff x="1756" y="2793"/>
                  <a:chExt cx="168" cy="105"/>
                </a:xfrm>
              </p:grpSpPr>
              <p:sp>
                <p:nvSpPr>
                  <p:cNvPr id="88223" name="Rectangle 81">
                    <a:extLst>
                      <a:ext uri="{FF2B5EF4-FFF2-40B4-BE49-F238E27FC236}">
                        <a16:creationId xmlns:a16="http://schemas.microsoft.com/office/drawing/2014/main" id="{8BE7632A-0D40-604C-9702-34D208553925}"/>
                      </a:ext>
                    </a:extLst>
                  </p:cNvPr>
                  <p:cNvSpPr>
                    <a:spLocks noChangeArrowheads="1"/>
                  </p:cNvSpPr>
                  <p:nvPr/>
                </p:nvSpPr>
                <p:spPr bwMode="auto">
                  <a:xfrm>
                    <a:off x="1760" y="2793"/>
                    <a:ext cx="160" cy="10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88224" name="Line 82">
                    <a:extLst>
                      <a:ext uri="{FF2B5EF4-FFF2-40B4-BE49-F238E27FC236}">
                        <a16:creationId xmlns:a16="http://schemas.microsoft.com/office/drawing/2014/main" id="{ECFCBAC1-9D38-944F-8882-0B8F9FABC7F7}"/>
                      </a:ext>
                    </a:extLst>
                  </p:cNvPr>
                  <p:cNvSpPr>
                    <a:spLocks noChangeShapeType="1"/>
                  </p:cNvSpPr>
                  <p:nvPr/>
                </p:nvSpPr>
                <p:spPr bwMode="auto">
                  <a:xfrm>
                    <a:off x="1756" y="2850"/>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225" name="Line 83">
                    <a:extLst>
                      <a:ext uri="{FF2B5EF4-FFF2-40B4-BE49-F238E27FC236}">
                        <a16:creationId xmlns:a16="http://schemas.microsoft.com/office/drawing/2014/main" id="{11CEC9AF-5CF8-4448-9851-938C866619CE}"/>
                      </a:ext>
                    </a:extLst>
                  </p:cNvPr>
                  <p:cNvSpPr>
                    <a:spLocks noChangeShapeType="1"/>
                  </p:cNvSpPr>
                  <p:nvPr/>
                </p:nvSpPr>
                <p:spPr bwMode="auto">
                  <a:xfrm>
                    <a:off x="1756" y="2873"/>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8217" name="Group 84">
                  <a:extLst>
                    <a:ext uri="{FF2B5EF4-FFF2-40B4-BE49-F238E27FC236}">
                      <a16:creationId xmlns:a16="http://schemas.microsoft.com/office/drawing/2014/main" id="{D7439FA0-2736-D34B-A4FA-B9D7B6ADF206}"/>
                    </a:ext>
                  </a:extLst>
                </p:cNvPr>
                <p:cNvGrpSpPr>
                  <a:grpSpLocks/>
                </p:cNvGrpSpPr>
                <p:nvPr/>
              </p:nvGrpSpPr>
              <p:grpSpPr bwMode="auto">
                <a:xfrm>
                  <a:off x="1424" y="2579"/>
                  <a:ext cx="168" cy="106"/>
                  <a:chOff x="1424" y="2579"/>
                  <a:chExt cx="168" cy="106"/>
                </a:xfrm>
              </p:grpSpPr>
              <p:sp>
                <p:nvSpPr>
                  <p:cNvPr id="88220" name="Rectangle 85">
                    <a:extLst>
                      <a:ext uri="{FF2B5EF4-FFF2-40B4-BE49-F238E27FC236}">
                        <a16:creationId xmlns:a16="http://schemas.microsoft.com/office/drawing/2014/main" id="{1DBAA928-F202-E040-AF8A-91D7E415B1F1}"/>
                      </a:ext>
                    </a:extLst>
                  </p:cNvPr>
                  <p:cNvSpPr>
                    <a:spLocks noChangeArrowheads="1"/>
                  </p:cNvSpPr>
                  <p:nvPr/>
                </p:nvSpPr>
                <p:spPr bwMode="auto">
                  <a:xfrm>
                    <a:off x="1428" y="2579"/>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88221" name="Line 86">
                    <a:extLst>
                      <a:ext uri="{FF2B5EF4-FFF2-40B4-BE49-F238E27FC236}">
                        <a16:creationId xmlns:a16="http://schemas.microsoft.com/office/drawing/2014/main" id="{DE4891BB-1414-B045-9BBC-3E1C44EF9BE6}"/>
                      </a:ext>
                    </a:extLst>
                  </p:cNvPr>
                  <p:cNvSpPr>
                    <a:spLocks noChangeShapeType="1"/>
                  </p:cNvSpPr>
                  <p:nvPr/>
                </p:nvSpPr>
                <p:spPr bwMode="auto">
                  <a:xfrm>
                    <a:off x="1424" y="2636"/>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222" name="Line 87">
                    <a:extLst>
                      <a:ext uri="{FF2B5EF4-FFF2-40B4-BE49-F238E27FC236}">
                        <a16:creationId xmlns:a16="http://schemas.microsoft.com/office/drawing/2014/main" id="{8C51D9B7-6B61-6742-A3F6-D5FBE4F1D2A7}"/>
                      </a:ext>
                    </a:extLst>
                  </p:cNvPr>
                  <p:cNvSpPr>
                    <a:spLocks noChangeShapeType="1"/>
                  </p:cNvSpPr>
                  <p:nvPr/>
                </p:nvSpPr>
                <p:spPr bwMode="auto">
                  <a:xfrm>
                    <a:off x="1424" y="2660"/>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8218" name="Line 88">
                  <a:extLst>
                    <a:ext uri="{FF2B5EF4-FFF2-40B4-BE49-F238E27FC236}">
                      <a16:creationId xmlns:a16="http://schemas.microsoft.com/office/drawing/2014/main" id="{BD58CAA8-464B-F244-9145-8C5A57EB8DF6}"/>
                    </a:ext>
                  </a:extLst>
                </p:cNvPr>
                <p:cNvSpPr>
                  <a:spLocks noChangeShapeType="1"/>
                </p:cNvSpPr>
                <p:nvPr/>
              </p:nvSpPr>
              <p:spPr bwMode="auto">
                <a:xfrm>
                  <a:off x="1504" y="2694"/>
                  <a:ext cx="0" cy="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219" name="Line 89">
                  <a:extLst>
                    <a:ext uri="{FF2B5EF4-FFF2-40B4-BE49-F238E27FC236}">
                      <a16:creationId xmlns:a16="http://schemas.microsoft.com/office/drawing/2014/main" id="{753409C5-78CE-664F-BA29-6922027EFAA9}"/>
                    </a:ext>
                  </a:extLst>
                </p:cNvPr>
                <p:cNvSpPr>
                  <a:spLocks noChangeShapeType="1"/>
                </p:cNvSpPr>
                <p:nvPr/>
              </p:nvSpPr>
              <p:spPr bwMode="auto">
                <a:xfrm>
                  <a:off x="1588" y="2632"/>
                  <a:ext cx="244" cy="1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88212" name="Rectangle 90">
              <a:extLst>
                <a:ext uri="{FF2B5EF4-FFF2-40B4-BE49-F238E27FC236}">
                  <a16:creationId xmlns:a16="http://schemas.microsoft.com/office/drawing/2014/main" id="{06D58383-C6DE-1C43-AF96-3F0AFC793F26}"/>
                </a:ext>
              </a:extLst>
            </p:cNvPr>
            <p:cNvSpPr>
              <a:spLocks noChangeArrowheads="1"/>
            </p:cNvSpPr>
            <p:nvPr/>
          </p:nvSpPr>
          <p:spPr bwMode="auto">
            <a:xfrm>
              <a:off x="1322" y="2445"/>
              <a:ext cx="220" cy="7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grpSp>
      <p:grpSp>
        <p:nvGrpSpPr>
          <p:cNvPr id="88083" name="Group 91">
            <a:extLst>
              <a:ext uri="{FF2B5EF4-FFF2-40B4-BE49-F238E27FC236}">
                <a16:creationId xmlns:a16="http://schemas.microsoft.com/office/drawing/2014/main" id="{27036D22-4F7D-B24C-9B33-8F09B66A59DE}"/>
              </a:ext>
            </a:extLst>
          </p:cNvPr>
          <p:cNvGrpSpPr>
            <a:grpSpLocks/>
          </p:cNvGrpSpPr>
          <p:nvPr/>
        </p:nvGrpSpPr>
        <p:grpSpPr bwMode="auto">
          <a:xfrm>
            <a:off x="3692525" y="5086350"/>
            <a:ext cx="679450" cy="423863"/>
            <a:chOff x="2167" y="2445"/>
            <a:chExt cx="745" cy="506"/>
          </a:xfrm>
        </p:grpSpPr>
        <p:grpSp>
          <p:nvGrpSpPr>
            <p:cNvPr id="88193" name="Group 92">
              <a:extLst>
                <a:ext uri="{FF2B5EF4-FFF2-40B4-BE49-F238E27FC236}">
                  <a16:creationId xmlns:a16="http://schemas.microsoft.com/office/drawing/2014/main" id="{2344FC37-5340-2D4D-BA9C-04B08A5F796A}"/>
                </a:ext>
              </a:extLst>
            </p:cNvPr>
            <p:cNvGrpSpPr>
              <a:grpSpLocks/>
            </p:cNvGrpSpPr>
            <p:nvPr/>
          </p:nvGrpSpPr>
          <p:grpSpPr bwMode="auto">
            <a:xfrm>
              <a:off x="2167" y="2520"/>
              <a:ext cx="745" cy="431"/>
              <a:chOff x="2167" y="2520"/>
              <a:chExt cx="745" cy="431"/>
            </a:xfrm>
          </p:grpSpPr>
          <p:sp>
            <p:nvSpPr>
              <p:cNvPr id="88195" name="Rectangle 93">
                <a:extLst>
                  <a:ext uri="{FF2B5EF4-FFF2-40B4-BE49-F238E27FC236}">
                    <a16:creationId xmlns:a16="http://schemas.microsoft.com/office/drawing/2014/main" id="{04B41EF5-BE57-B94C-83FD-EB3B8337DCDF}"/>
                  </a:ext>
                </a:extLst>
              </p:cNvPr>
              <p:cNvSpPr>
                <a:spLocks noChangeArrowheads="1"/>
              </p:cNvSpPr>
              <p:nvPr/>
            </p:nvSpPr>
            <p:spPr bwMode="auto">
              <a:xfrm>
                <a:off x="2167" y="2520"/>
                <a:ext cx="745" cy="43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grpSp>
            <p:nvGrpSpPr>
              <p:cNvPr id="88196" name="Group 94">
                <a:extLst>
                  <a:ext uri="{FF2B5EF4-FFF2-40B4-BE49-F238E27FC236}">
                    <a16:creationId xmlns:a16="http://schemas.microsoft.com/office/drawing/2014/main" id="{FA9C09AB-FE5B-9949-9CDD-891D4E22A466}"/>
                  </a:ext>
                </a:extLst>
              </p:cNvPr>
              <p:cNvGrpSpPr>
                <a:grpSpLocks/>
              </p:cNvGrpSpPr>
              <p:nvPr/>
            </p:nvGrpSpPr>
            <p:grpSpPr bwMode="auto">
              <a:xfrm>
                <a:off x="2270" y="2579"/>
                <a:ext cx="500" cy="320"/>
                <a:chOff x="2270" y="2579"/>
                <a:chExt cx="500" cy="320"/>
              </a:xfrm>
            </p:grpSpPr>
            <p:grpSp>
              <p:nvGrpSpPr>
                <p:cNvPr id="88197" name="Group 95">
                  <a:extLst>
                    <a:ext uri="{FF2B5EF4-FFF2-40B4-BE49-F238E27FC236}">
                      <a16:creationId xmlns:a16="http://schemas.microsoft.com/office/drawing/2014/main" id="{3BE4F92D-2A77-1247-AE9B-113D5997DCA4}"/>
                    </a:ext>
                  </a:extLst>
                </p:cNvPr>
                <p:cNvGrpSpPr>
                  <a:grpSpLocks/>
                </p:cNvGrpSpPr>
                <p:nvPr/>
              </p:nvGrpSpPr>
              <p:grpSpPr bwMode="auto">
                <a:xfrm>
                  <a:off x="2270" y="2793"/>
                  <a:ext cx="168" cy="106"/>
                  <a:chOff x="2270" y="2793"/>
                  <a:chExt cx="168" cy="106"/>
                </a:xfrm>
              </p:grpSpPr>
              <p:sp>
                <p:nvSpPr>
                  <p:cNvPr id="88208" name="Rectangle 96">
                    <a:extLst>
                      <a:ext uri="{FF2B5EF4-FFF2-40B4-BE49-F238E27FC236}">
                        <a16:creationId xmlns:a16="http://schemas.microsoft.com/office/drawing/2014/main" id="{D96044DD-6EF9-5346-93AA-D45D883E55CF}"/>
                      </a:ext>
                    </a:extLst>
                  </p:cNvPr>
                  <p:cNvSpPr>
                    <a:spLocks noChangeArrowheads="1"/>
                  </p:cNvSpPr>
                  <p:nvPr/>
                </p:nvSpPr>
                <p:spPr bwMode="auto">
                  <a:xfrm>
                    <a:off x="2274" y="2793"/>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88209" name="Line 97">
                    <a:extLst>
                      <a:ext uri="{FF2B5EF4-FFF2-40B4-BE49-F238E27FC236}">
                        <a16:creationId xmlns:a16="http://schemas.microsoft.com/office/drawing/2014/main" id="{057C92EE-9EEE-3247-990E-E90DF5B8B331}"/>
                      </a:ext>
                    </a:extLst>
                  </p:cNvPr>
                  <p:cNvSpPr>
                    <a:spLocks noChangeShapeType="1"/>
                  </p:cNvSpPr>
                  <p:nvPr/>
                </p:nvSpPr>
                <p:spPr bwMode="auto">
                  <a:xfrm>
                    <a:off x="2270" y="2851"/>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210" name="Line 98">
                    <a:extLst>
                      <a:ext uri="{FF2B5EF4-FFF2-40B4-BE49-F238E27FC236}">
                        <a16:creationId xmlns:a16="http://schemas.microsoft.com/office/drawing/2014/main" id="{0EBB34EA-1401-5343-BDE0-96C06CE27C58}"/>
                      </a:ext>
                    </a:extLst>
                  </p:cNvPr>
                  <p:cNvSpPr>
                    <a:spLocks noChangeShapeType="1"/>
                  </p:cNvSpPr>
                  <p:nvPr/>
                </p:nvSpPr>
                <p:spPr bwMode="auto">
                  <a:xfrm>
                    <a:off x="2270" y="2874"/>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8198" name="Group 99">
                  <a:extLst>
                    <a:ext uri="{FF2B5EF4-FFF2-40B4-BE49-F238E27FC236}">
                      <a16:creationId xmlns:a16="http://schemas.microsoft.com/office/drawing/2014/main" id="{EFF69581-AC67-C442-B643-AF4CAD0F1219}"/>
                    </a:ext>
                  </a:extLst>
                </p:cNvPr>
                <p:cNvGrpSpPr>
                  <a:grpSpLocks/>
                </p:cNvGrpSpPr>
                <p:nvPr/>
              </p:nvGrpSpPr>
              <p:grpSpPr bwMode="auto">
                <a:xfrm>
                  <a:off x="2602" y="2793"/>
                  <a:ext cx="168" cy="105"/>
                  <a:chOff x="2602" y="2793"/>
                  <a:chExt cx="168" cy="105"/>
                </a:xfrm>
              </p:grpSpPr>
              <p:sp>
                <p:nvSpPr>
                  <p:cNvPr id="88205" name="Rectangle 100">
                    <a:extLst>
                      <a:ext uri="{FF2B5EF4-FFF2-40B4-BE49-F238E27FC236}">
                        <a16:creationId xmlns:a16="http://schemas.microsoft.com/office/drawing/2014/main" id="{0F21C168-63C1-DD42-8889-9259707274D3}"/>
                      </a:ext>
                    </a:extLst>
                  </p:cNvPr>
                  <p:cNvSpPr>
                    <a:spLocks noChangeArrowheads="1"/>
                  </p:cNvSpPr>
                  <p:nvPr/>
                </p:nvSpPr>
                <p:spPr bwMode="auto">
                  <a:xfrm>
                    <a:off x="2606" y="2793"/>
                    <a:ext cx="160" cy="10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88206" name="Line 101">
                    <a:extLst>
                      <a:ext uri="{FF2B5EF4-FFF2-40B4-BE49-F238E27FC236}">
                        <a16:creationId xmlns:a16="http://schemas.microsoft.com/office/drawing/2014/main" id="{D93E0F50-7B2F-B642-B333-262E420EA8BD}"/>
                      </a:ext>
                    </a:extLst>
                  </p:cNvPr>
                  <p:cNvSpPr>
                    <a:spLocks noChangeShapeType="1"/>
                  </p:cNvSpPr>
                  <p:nvPr/>
                </p:nvSpPr>
                <p:spPr bwMode="auto">
                  <a:xfrm>
                    <a:off x="2602" y="2850"/>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207" name="Line 102">
                    <a:extLst>
                      <a:ext uri="{FF2B5EF4-FFF2-40B4-BE49-F238E27FC236}">
                        <a16:creationId xmlns:a16="http://schemas.microsoft.com/office/drawing/2014/main" id="{B220647F-387C-B442-8C7F-1190762B9E76}"/>
                      </a:ext>
                    </a:extLst>
                  </p:cNvPr>
                  <p:cNvSpPr>
                    <a:spLocks noChangeShapeType="1"/>
                  </p:cNvSpPr>
                  <p:nvPr/>
                </p:nvSpPr>
                <p:spPr bwMode="auto">
                  <a:xfrm>
                    <a:off x="2602" y="2873"/>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8199" name="Group 103">
                  <a:extLst>
                    <a:ext uri="{FF2B5EF4-FFF2-40B4-BE49-F238E27FC236}">
                      <a16:creationId xmlns:a16="http://schemas.microsoft.com/office/drawing/2014/main" id="{60F62876-45AC-634F-8426-35881FBFCD6F}"/>
                    </a:ext>
                  </a:extLst>
                </p:cNvPr>
                <p:cNvGrpSpPr>
                  <a:grpSpLocks/>
                </p:cNvGrpSpPr>
                <p:nvPr/>
              </p:nvGrpSpPr>
              <p:grpSpPr bwMode="auto">
                <a:xfrm>
                  <a:off x="2270" y="2579"/>
                  <a:ext cx="168" cy="106"/>
                  <a:chOff x="2270" y="2579"/>
                  <a:chExt cx="168" cy="106"/>
                </a:xfrm>
              </p:grpSpPr>
              <p:sp>
                <p:nvSpPr>
                  <p:cNvPr id="88202" name="Rectangle 104">
                    <a:extLst>
                      <a:ext uri="{FF2B5EF4-FFF2-40B4-BE49-F238E27FC236}">
                        <a16:creationId xmlns:a16="http://schemas.microsoft.com/office/drawing/2014/main" id="{955D811B-B70B-3A42-9E90-AFAD49B24C81}"/>
                      </a:ext>
                    </a:extLst>
                  </p:cNvPr>
                  <p:cNvSpPr>
                    <a:spLocks noChangeArrowheads="1"/>
                  </p:cNvSpPr>
                  <p:nvPr/>
                </p:nvSpPr>
                <p:spPr bwMode="auto">
                  <a:xfrm>
                    <a:off x="2274" y="2579"/>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88203" name="Line 105">
                    <a:extLst>
                      <a:ext uri="{FF2B5EF4-FFF2-40B4-BE49-F238E27FC236}">
                        <a16:creationId xmlns:a16="http://schemas.microsoft.com/office/drawing/2014/main" id="{33779482-7C6A-5F4C-BC5E-76C137FF76EC}"/>
                      </a:ext>
                    </a:extLst>
                  </p:cNvPr>
                  <p:cNvSpPr>
                    <a:spLocks noChangeShapeType="1"/>
                  </p:cNvSpPr>
                  <p:nvPr/>
                </p:nvSpPr>
                <p:spPr bwMode="auto">
                  <a:xfrm>
                    <a:off x="2270" y="2636"/>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204" name="Line 106">
                    <a:extLst>
                      <a:ext uri="{FF2B5EF4-FFF2-40B4-BE49-F238E27FC236}">
                        <a16:creationId xmlns:a16="http://schemas.microsoft.com/office/drawing/2014/main" id="{92CD033D-569A-AB40-B6ED-CD9A7C658DF7}"/>
                      </a:ext>
                    </a:extLst>
                  </p:cNvPr>
                  <p:cNvSpPr>
                    <a:spLocks noChangeShapeType="1"/>
                  </p:cNvSpPr>
                  <p:nvPr/>
                </p:nvSpPr>
                <p:spPr bwMode="auto">
                  <a:xfrm>
                    <a:off x="2270" y="2660"/>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8200" name="Line 107">
                  <a:extLst>
                    <a:ext uri="{FF2B5EF4-FFF2-40B4-BE49-F238E27FC236}">
                      <a16:creationId xmlns:a16="http://schemas.microsoft.com/office/drawing/2014/main" id="{2208DCA6-EBF0-B64B-9D8C-944EB946514D}"/>
                    </a:ext>
                  </a:extLst>
                </p:cNvPr>
                <p:cNvSpPr>
                  <a:spLocks noChangeShapeType="1"/>
                </p:cNvSpPr>
                <p:nvPr/>
              </p:nvSpPr>
              <p:spPr bwMode="auto">
                <a:xfrm>
                  <a:off x="2350" y="2694"/>
                  <a:ext cx="0" cy="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201" name="Line 108">
                  <a:extLst>
                    <a:ext uri="{FF2B5EF4-FFF2-40B4-BE49-F238E27FC236}">
                      <a16:creationId xmlns:a16="http://schemas.microsoft.com/office/drawing/2014/main" id="{4EFF3A15-2A27-CE47-AD9F-26674A2B7255}"/>
                    </a:ext>
                  </a:extLst>
                </p:cNvPr>
                <p:cNvSpPr>
                  <a:spLocks noChangeShapeType="1"/>
                </p:cNvSpPr>
                <p:nvPr/>
              </p:nvSpPr>
              <p:spPr bwMode="auto">
                <a:xfrm>
                  <a:off x="2434" y="2632"/>
                  <a:ext cx="244" cy="1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88194" name="Rectangle 109">
              <a:extLst>
                <a:ext uri="{FF2B5EF4-FFF2-40B4-BE49-F238E27FC236}">
                  <a16:creationId xmlns:a16="http://schemas.microsoft.com/office/drawing/2014/main" id="{8ECF5CEB-50E3-444F-BEC7-0FAAABF8F7E3}"/>
                </a:ext>
              </a:extLst>
            </p:cNvPr>
            <p:cNvSpPr>
              <a:spLocks noChangeArrowheads="1"/>
            </p:cNvSpPr>
            <p:nvPr/>
          </p:nvSpPr>
          <p:spPr bwMode="auto">
            <a:xfrm>
              <a:off x="2168" y="2445"/>
              <a:ext cx="220" cy="7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grpSp>
      <p:grpSp>
        <p:nvGrpSpPr>
          <p:cNvPr id="88084" name="Group 110">
            <a:extLst>
              <a:ext uri="{FF2B5EF4-FFF2-40B4-BE49-F238E27FC236}">
                <a16:creationId xmlns:a16="http://schemas.microsoft.com/office/drawing/2014/main" id="{EF0209A7-0FE2-0E40-A57E-605925EFE218}"/>
              </a:ext>
            </a:extLst>
          </p:cNvPr>
          <p:cNvGrpSpPr>
            <a:grpSpLocks/>
          </p:cNvGrpSpPr>
          <p:nvPr/>
        </p:nvGrpSpPr>
        <p:grpSpPr bwMode="auto">
          <a:xfrm>
            <a:off x="4459288" y="5086350"/>
            <a:ext cx="679450" cy="423863"/>
            <a:chOff x="3007" y="2445"/>
            <a:chExt cx="745" cy="506"/>
          </a:xfrm>
        </p:grpSpPr>
        <p:grpSp>
          <p:nvGrpSpPr>
            <p:cNvPr id="88175" name="Group 111">
              <a:extLst>
                <a:ext uri="{FF2B5EF4-FFF2-40B4-BE49-F238E27FC236}">
                  <a16:creationId xmlns:a16="http://schemas.microsoft.com/office/drawing/2014/main" id="{BC5B51E2-FF15-FA4C-8955-A0BE6FC57F6E}"/>
                </a:ext>
              </a:extLst>
            </p:cNvPr>
            <p:cNvGrpSpPr>
              <a:grpSpLocks/>
            </p:cNvGrpSpPr>
            <p:nvPr/>
          </p:nvGrpSpPr>
          <p:grpSpPr bwMode="auto">
            <a:xfrm>
              <a:off x="3007" y="2520"/>
              <a:ext cx="745" cy="431"/>
              <a:chOff x="3007" y="2520"/>
              <a:chExt cx="745" cy="431"/>
            </a:xfrm>
          </p:grpSpPr>
          <p:sp>
            <p:nvSpPr>
              <p:cNvPr id="88177" name="Rectangle 112">
                <a:extLst>
                  <a:ext uri="{FF2B5EF4-FFF2-40B4-BE49-F238E27FC236}">
                    <a16:creationId xmlns:a16="http://schemas.microsoft.com/office/drawing/2014/main" id="{8673387C-F516-D14C-B8E0-151AB65BDB5C}"/>
                  </a:ext>
                </a:extLst>
              </p:cNvPr>
              <p:cNvSpPr>
                <a:spLocks noChangeArrowheads="1"/>
              </p:cNvSpPr>
              <p:nvPr/>
            </p:nvSpPr>
            <p:spPr bwMode="auto">
              <a:xfrm>
                <a:off x="3007" y="2520"/>
                <a:ext cx="745" cy="43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grpSp>
            <p:nvGrpSpPr>
              <p:cNvPr id="88178" name="Group 113">
                <a:extLst>
                  <a:ext uri="{FF2B5EF4-FFF2-40B4-BE49-F238E27FC236}">
                    <a16:creationId xmlns:a16="http://schemas.microsoft.com/office/drawing/2014/main" id="{C7FB7F86-2293-4647-8FD0-B0989F26FF4B}"/>
                  </a:ext>
                </a:extLst>
              </p:cNvPr>
              <p:cNvGrpSpPr>
                <a:grpSpLocks/>
              </p:cNvGrpSpPr>
              <p:nvPr/>
            </p:nvGrpSpPr>
            <p:grpSpPr bwMode="auto">
              <a:xfrm>
                <a:off x="3110" y="2579"/>
                <a:ext cx="500" cy="320"/>
                <a:chOff x="3110" y="2579"/>
                <a:chExt cx="500" cy="320"/>
              </a:xfrm>
            </p:grpSpPr>
            <p:grpSp>
              <p:nvGrpSpPr>
                <p:cNvPr id="88179" name="Group 114">
                  <a:extLst>
                    <a:ext uri="{FF2B5EF4-FFF2-40B4-BE49-F238E27FC236}">
                      <a16:creationId xmlns:a16="http://schemas.microsoft.com/office/drawing/2014/main" id="{D39337AC-43E5-C541-8E73-9689D77BCEC4}"/>
                    </a:ext>
                  </a:extLst>
                </p:cNvPr>
                <p:cNvGrpSpPr>
                  <a:grpSpLocks/>
                </p:cNvGrpSpPr>
                <p:nvPr/>
              </p:nvGrpSpPr>
              <p:grpSpPr bwMode="auto">
                <a:xfrm>
                  <a:off x="3110" y="2793"/>
                  <a:ext cx="168" cy="106"/>
                  <a:chOff x="3110" y="2793"/>
                  <a:chExt cx="168" cy="106"/>
                </a:xfrm>
              </p:grpSpPr>
              <p:sp>
                <p:nvSpPr>
                  <p:cNvPr id="88190" name="Rectangle 115">
                    <a:extLst>
                      <a:ext uri="{FF2B5EF4-FFF2-40B4-BE49-F238E27FC236}">
                        <a16:creationId xmlns:a16="http://schemas.microsoft.com/office/drawing/2014/main" id="{5150A3D5-BEA3-D649-BA2F-AD8ABE0F1C17}"/>
                      </a:ext>
                    </a:extLst>
                  </p:cNvPr>
                  <p:cNvSpPr>
                    <a:spLocks noChangeArrowheads="1"/>
                  </p:cNvSpPr>
                  <p:nvPr/>
                </p:nvSpPr>
                <p:spPr bwMode="auto">
                  <a:xfrm>
                    <a:off x="3114" y="2793"/>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88191" name="Line 116">
                    <a:extLst>
                      <a:ext uri="{FF2B5EF4-FFF2-40B4-BE49-F238E27FC236}">
                        <a16:creationId xmlns:a16="http://schemas.microsoft.com/office/drawing/2014/main" id="{28467C57-857E-7447-B217-351E054282E0}"/>
                      </a:ext>
                    </a:extLst>
                  </p:cNvPr>
                  <p:cNvSpPr>
                    <a:spLocks noChangeShapeType="1"/>
                  </p:cNvSpPr>
                  <p:nvPr/>
                </p:nvSpPr>
                <p:spPr bwMode="auto">
                  <a:xfrm>
                    <a:off x="3110" y="2851"/>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92" name="Line 117">
                    <a:extLst>
                      <a:ext uri="{FF2B5EF4-FFF2-40B4-BE49-F238E27FC236}">
                        <a16:creationId xmlns:a16="http://schemas.microsoft.com/office/drawing/2014/main" id="{B6BEEB34-38C6-6441-A28C-83BD19ED4632}"/>
                      </a:ext>
                    </a:extLst>
                  </p:cNvPr>
                  <p:cNvSpPr>
                    <a:spLocks noChangeShapeType="1"/>
                  </p:cNvSpPr>
                  <p:nvPr/>
                </p:nvSpPr>
                <p:spPr bwMode="auto">
                  <a:xfrm>
                    <a:off x="3110" y="2874"/>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8180" name="Group 118">
                  <a:extLst>
                    <a:ext uri="{FF2B5EF4-FFF2-40B4-BE49-F238E27FC236}">
                      <a16:creationId xmlns:a16="http://schemas.microsoft.com/office/drawing/2014/main" id="{95D7422C-C921-494D-B44A-2B3CB12E260F}"/>
                    </a:ext>
                  </a:extLst>
                </p:cNvPr>
                <p:cNvGrpSpPr>
                  <a:grpSpLocks/>
                </p:cNvGrpSpPr>
                <p:nvPr/>
              </p:nvGrpSpPr>
              <p:grpSpPr bwMode="auto">
                <a:xfrm>
                  <a:off x="3442" y="2793"/>
                  <a:ext cx="168" cy="105"/>
                  <a:chOff x="3442" y="2793"/>
                  <a:chExt cx="168" cy="105"/>
                </a:xfrm>
              </p:grpSpPr>
              <p:sp>
                <p:nvSpPr>
                  <p:cNvPr id="88187" name="Rectangle 119">
                    <a:extLst>
                      <a:ext uri="{FF2B5EF4-FFF2-40B4-BE49-F238E27FC236}">
                        <a16:creationId xmlns:a16="http://schemas.microsoft.com/office/drawing/2014/main" id="{3B1ACCA8-8D17-9A4B-8A2D-6E8F3E3403F0}"/>
                      </a:ext>
                    </a:extLst>
                  </p:cNvPr>
                  <p:cNvSpPr>
                    <a:spLocks noChangeArrowheads="1"/>
                  </p:cNvSpPr>
                  <p:nvPr/>
                </p:nvSpPr>
                <p:spPr bwMode="auto">
                  <a:xfrm>
                    <a:off x="3446" y="2793"/>
                    <a:ext cx="160" cy="10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88188" name="Line 120">
                    <a:extLst>
                      <a:ext uri="{FF2B5EF4-FFF2-40B4-BE49-F238E27FC236}">
                        <a16:creationId xmlns:a16="http://schemas.microsoft.com/office/drawing/2014/main" id="{4A5C200B-0390-0243-9E4C-60A82E143BBD}"/>
                      </a:ext>
                    </a:extLst>
                  </p:cNvPr>
                  <p:cNvSpPr>
                    <a:spLocks noChangeShapeType="1"/>
                  </p:cNvSpPr>
                  <p:nvPr/>
                </p:nvSpPr>
                <p:spPr bwMode="auto">
                  <a:xfrm>
                    <a:off x="3442" y="2850"/>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89" name="Line 121">
                    <a:extLst>
                      <a:ext uri="{FF2B5EF4-FFF2-40B4-BE49-F238E27FC236}">
                        <a16:creationId xmlns:a16="http://schemas.microsoft.com/office/drawing/2014/main" id="{BDFF3A48-19D1-6E45-BD74-CABBCD656742}"/>
                      </a:ext>
                    </a:extLst>
                  </p:cNvPr>
                  <p:cNvSpPr>
                    <a:spLocks noChangeShapeType="1"/>
                  </p:cNvSpPr>
                  <p:nvPr/>
                </p:nvSpPr>
                <p:spPr bwMode="auto">
                  <a:xfrm>
                    <a:off x="3442" y="2873"/>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8181" name="Group 122">
                  <a:extLst>
                    <a:ext uri="{FF2B5EF4-FFF2-40B4-BE49-F238E27FC236}">
                      <a16:creationId xmlns:a16="http://schemas.microsoft.com/office/drawing/2014/main" id="{DCFC7723-E7C6-2D43-B249-7BF29437926D}"/>
                    </a:ext>
                  </a:extLst>
                </p:cNvPr>
                <p:cNvGrpSpPr>
                  <a:grpSpLocks/>
                </p:cNvGrpSpPr>
                <p:nvPr/>
              </p:nvGrpSpPr>
              <p:grpSpPr bwMode="auto">
                <a:xfrm>
                  <a:off x="3110" y="2579"/>
                  <a:ext cx="168" cy="106"/>
                  <a:chOff x="3110" y="2579"/>
                  <a:chExt cx="168" cy="106"/>
                </a:xfrm>
              </p:grpSpPr>
              <p:sp>
                <p:nvSpPr>
                  <p:cNvPr id="88184" name="Rectangle 123">
                    <a:extLst>
                      <a:ext uri="{FF2B5EF4-FFF2-40B4-BE49-F238E27FC236}">
                        <a16:creationId xmlns:a16="http://schemas.microsoft.com/office/drawing/2014/main" id="{DBBC4378-09A5-8D41-B500-7C9E2130A919}"/>
                      </a:ext>
                    </a:extLst>
                  </p:cNvPr>
                  <p:cNvSpPr>
                    <a:spLocks noChangeArrowheads="1"/>
                  </p:cNvSpPr>
                  <p:nvPr/>
                </p:nvSpPr>
                <p:spPr bwMode="auto">
                  <a:xfrm>
                    <a:off x="3114" y="2579"/>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88185" name="Line 124">
                    <a:extLst>
                      <a:ext uri="{FF2B5EF4-FFF2-40B4-BE49-F238E27FC236}">
                        <a16:creationId xmlns:a16="http://schemas.microsoft.com/office/drawing/2014/main" id="{A54FAE3D-50DD-E64E-9E01-C04E5BBE819D}"/>
                      </a:ext>
                    </a:extLst>
                  </p:cNvPr>
                  <p:cNvSpPr>
                    <a:spLocks noChangeShapeType="1"/>
                  </p:cNvSpPr>
                  <p:nvPr/>
                </p:nvSpPr>
                <p:spPr bwMode="auto">
                  <a:xfrm>
                    <a:off x="3110" y="2636"/>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86" name="Line 125">
                    <a:extLst>
                      <a:ext uri="{FF2B5EF4-FFF2-40B4-BE49-F238E27FC236}">
                        <a16:creationId xmlns:a16="http://schemas.microsoft.com/office/drawing/2014/main" id="{603C86E8-D608-864F-8296-0422D3416000}"/>
                      </a:ext>
                    </a:extLst>
                  </p:cNvPr>
                  <p:cNvSpPr>
                    <a:spLocks noChangeShapeType="1"/>
                  </p:cNvSpPr>
                  <p:nvPr/>
                </p:nvSpPr>
                <p:spPr bwMode="auto">
                  <a:xfrm>
                    <a:off x="3110" y="2660"/>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8182" name="Line 126">
                  <a:extLst>
                    <a:ext uri="{FF2B5EF4-FFF2-40B4-BE49-F238E27FC236}">
                      <a16:creationId xmlns:a16="http://schemas.microsoft.com/office/drawing/2014/main" id="{941F8093-3E40-084E-870E-B4FD73401459}"/>
                    </a:ext>
                  </a:extLst>
                </p:cNvPr>
                <p:cNvSpPr>
                  <a:spLocks noChangeShapeType="1"/>
                </p:cNvSpPr>
                <p:nvPr/>
              </p:nvSpPr>
              <p:spPr bwMode="auto">
                <a:xfrm>
                  <a:off x="3190" y="2694"/>
                  <a:ext cx="0" cy="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83" name="Line 127">
                  <a:extLst>
                    <a:ext uri="{FF2B5EF4-FFF2-40B4-BE49-F238E27FC236}">
                      <a16:creationId xmlns:a16="http://schemas.microsoft.com/office/drawing/2014/main" id="{5E6489E7-6E44-8F42-8D3A-6285A2B8DF90}"/>
                    </a:ext>
                  </a:extLst>
                </p:cNvPr>
                <p:cNvSpPr>
                  <a:spLocks noChangeShapeType="1"/>
                </p:cNvSpPr>
                <p:nvPr/>
              </p:nvSpPr>
              <p:spPr bwMode="auto">
                <a:xfrm>
                  <a:off x="3274" y="2632"/>
                  <a:ext cx="244" cy="1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88176" name="Rectangle 128">
              <a:extLst>
                <a:ext uri="{FF2B5EF4-FFF2-40B4-BE49-F238E27FC236}">
                  <a16:creationId xmlns:a16="http://schemas.microsoft.com/office/drawing/2014/main" id="{DFC98712-A9F1-6846-8A1E-CAEA669CC136}"/>
                </a:ext>
              </a:extLst>
            </p:cNvPr>
            <p:cNvSpPr>
              <a:spLocks noChangeArrowheads="1"/>
            </p:cNvSpPr>
            <p:nvPr/>
          </p:nvSpPr>
          <p:spPr bwMode="auto">
            <a:xfrm>
              <a:off x="3008" y="2445"/>
              <a:ext cx="220" cy="7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grpSp>
      <p:sp>
        <p:nvSpPr>
          <p:cNvPr id="88085" name="Line 129">
            <a:extLst>
              <a:ext uri="{FF2B5EF4-FFF2-40B4-BE49-F238E27FC236}">
                <a16:creationId xmlns:a16="http://schemas.microsoft.com/office/drawing/2014/main" id="{49F158A5-CDBE-894E-87D1-FD6A7AF09A41}"/>
              </a:ext>
            </a:extLst>
          </p:cNvPr>
          <p:cNvSpPr>
            <a:spLocks noChangeShapeType="1"/>
          </p:cNvSpPr>
          <p:nvPr/>
        </p:nvSpPr>
        <p:spPr bwMode="auto">
          <a:xfrm>
            <a:off x="4470400" y="4724400"/>
            <a:ext cx="677863"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8086" name="Group 130">
            <a:extLst>
              <a:ext uri="{FF2B5EF4-FFF2-40B4-BE49-F238E27FC236}">
                <a16:creationId xmlns:a16="http://schemas.microsoft.com/office/drawing/2014/main" id="{78CE78F0-AA07-C441-AF06-AE9490A0F9E8}"/>
              </a:ext>
            </a:extLst>
          </p:cNvPr>
          <p:cNvGrpSpPr>
            <a:grpSpLocks/>
          </p:cNvGrpSpPr>
          <p:nvPr/>
        </p:nvGrpSpPr>
        <p:grpSpPr bwMode="auto">
          <a:xfrm>
            <a:off x="2921000" y="4468813"/>
            <a:ext cx="679450" cy="428625"/>
            <a:chOff x="1321" y="1707"/>
            <a:chExt cx="745" cy="512"/>
          </a:xfrm>
        </p:grpSpPr>
        <p:grpSp>
          <p:nvGrpSpPr>
            <p:cNvPr id="88157" name="Group 131">
              <a:extLst>
                <a:ext uri="{FF2B5EF4-FFF2-40B4-BE49-F238E27FC236}">
                  <a16:creationId xmlns:a16="http://schemas.microsoft.com/office/drawing/2014/main" id="{5408049C-F1FA-3243-98BF-0B6D62040AFB}"/>
                </a:ext>
              </a:extLst>
            </p:cNvPr>
            <p:cNvGrpSpPr>
              <a:grpSpLocks/>
            </p:cNvGrpSpPr>
            <p:nvPr/>
          </p:nvGrpSpPr>
          <p:grpSpPr bwMode="auto">
            <a:xfrm>
              <a:off x="1321" y="1788"/>
              <a:ext cx="745" cy="431"/>
              <a:chOff x="1321" y="1788"/>
              <a:chExt cx="745" cy="431"/>
            </a:xfrm>
          </p:grpSpPr>
          <p:sp>
            <p:nvSpPr>
              <p:cNvPr id="88159" name="Rectangle 132">
                <a:extLst>
                  <a:ext uri="{FF2B5EF4-FFF2-40B4-BE49-F238E27FC236}">
                    <a16:creationId xmlns:a16="http://schemas.microsoft.com/office/drawing/2014/main" id="{BDA05566-5C03-EE42-8007-2CDACBB473CC}"/>
                  </a:ext>
                </a:extLst>
              </p:cNvPr>
              <p:cNvSpPr>
                <a:spLocks noChangeArrowheads="1"/>
              </p:cNvSpPr>
              <p:nvPr/>
            </p:nvSpPr>
            <p:spPr bwMode="auto">
              <a:xfrm>
                <a:off x="1321" y="1788"/>
                <a:ext cx="745" cy="43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grpSp>
            <p:nvGrpSpPr>
              <p:cNvPr id="88160" name="Group 133">
                <a:extLst>
                  <a:ext uri="{FF2B5EF4-FFF2-40B4-BE49-F238E27FC236}">
                    <a16:creationId xmlns:a16="http://schemas.microsoft.com/office/drawing/2014/main" id="{FADF1096-8825-D448-ACFA-5FA5BC05AAD6}"/>
                  </a:ext>
                </a:extLst>
              </p:cNvPr>
              <p:cNvGrpSpPr>
                <a:grpSpLocks/>
              </p:cNvGrpSpPr>
              <p:nvPr/>
            </p:nvGrpSpPr>
            <p:grpSpPr bwMode="auto">
              <a:xfrm>
                <a:off x="1424" y="1847"/>
                <a:ext cx="500" cy="320"/>
                <a:chOff x="1424" y="1847"/>
                <a:chExt cx="500" cy="320"/>
              </a:xfrm>
            </p:grpSpPr>
            <p:grpSp>
              <p:nvGrpSpPr>
                <p:cNvPr id="88161" name="Group 134">
                  <a:extLst>
                    <a:ext uri="{FF2B5EF4-FFF2-40B4-BE49-F238E27FC236}">
                      <a16:creationId xmlns:a16="http://schemas.microsoft.com/office/drawing/2014/main" id="{C56BBB7A-D39C-814D-BF6F-E27A93E8E7B8}"/>
                    </a:ext>
                  </a:extLst>
                </p:cNvPr>
                <p:cNvGrpSpPr>
                  <a:grpSpLocks/>
                </p:cNvGrpSpPr>
                <p:nvPr/>
              </p:nvGrpSpPr>
              <p:grpSpPr bwMode="auto">
                <a:xfrm>
                  <a:off x="1424" y="2061"/>
                  <a:ext cx="168" cy="106"/>
                  <a:chOff x="1424" y="2061"/>
                  <a:chExt cx="168" cy="106"/>
                </a:xfrm>
              </p:grpSpPr>
              <p:sp>
                <p:nvSpPr>
                  <p:cNvPr id="88172" name="Rectangle 135">
                    <a:extLst>
                      <a:ext uri="{FF2B5EF4-FFF2-40B4-BE49-F238E27FC236}">
                        <a16:creationId xmlns:a16="http://schemas.microsoft.com/office/drawing/2014/main" id="{B0FA71A5-9995-5845-99DB-C8F3D56148C5}"/>
                      </a:ext>
                    </a:extLst>
                  </p:cNvPr>
                  <p:cNvSpPr>
                    <a:spLocks noChangeArrowheads="1"/>
                  </p:cNvSpPr>
                  <p:nvPr/>
                </p:nvSpPr>
                <p:spPr bwMode="auto">
                  <a:xfrm>
                    <a:off x="1428" y="2061"/>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88173" name="Line 136">
                    <a:extLst>
                      <a:ext uri="{FF2B5EF4-FFF2-40B4-BE49-F238E27FC236}">
                        <a16:creationId xmlns:a16="http://schemas.microsoft.com/office/drawing/2014/main" id="{978FB990-61D4-D240-9625-BA3193339BB3}"/>
                      </a:ext>
                    </a:extLst>
                  </p:cNvPr>
                  <p:cNvSpPr>
                    <a:spLocks noChangeShapeType="1"/>
                  </p:cNvSpPr>
                  <p:nvPr/>
                </p:nvSpPr>
                <p:spPr bwMode="auto">
                  <a:xfrm>
                    <a:off x="1424" y="2119"/>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74" name="Line 137">
                    <a:extLst>
                      <a:ext uri="{FF2B5EF4-FFF2-40B4-BE49-F238E27FC236}">
                        <a16:creationId xmlns:a16="http://schemas.microsoft.com/office/drawing/2014/main" id="{C2E130B3-0C8D-F040-9D08-5ED97587089A}"/>
                      </a:ext>
                    </a:extLst>
                  </p:cNvPr>
                  <p:cNvSpPr>
                    <a:spLocks noChangeShapeType="1"/>
                  </p:cNvSpPr>
                  <p:nvPr/>
                </p:nvSpPr>
                <p:spPr bwMode="auto">
                  <a:xfrm>
                    <a:off x="1424" y="2142"/>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8162" name="Group 138">
                  <a:extLst>
                    <a:ext uri="{FF2B5EF4-FFF2-40B4-BE49-F238E27FC236}">
                      <a16:creationId xmlns:a16="http://schemas.microsoft.com/office/drawing/2014/main" id="{74036B1A-CA24-7E49-B15E-92FF478FBD45}"/>
                    </a:ext>
                  </a:extLst>
                </p:cNvPr>
                <p:cNvGrpSpPr>
                  <a:grpSpLocks/>
                </p:cNvGrpSpPr>
                <p:nvPr/>
              </p:nvGrpSpPr>
              <p:grpSpPr bwMode="auto">
                <a:xfrm>
                  <a:off x="1756" y="2061"/>
                  <a:ext cx="168" cy="105"/>
                  <a:chOff x="1756" y="2061"/>
                  <a:chExt cx="168" cy="105"/>
                </a:xfrm>
              </p:grpSpPr>
              <p:sp>
                <p:nvSpPr>
                  <p:cNvPr id="88169" name="Rectangle 139">
                    <a:extLst>
                      <a:ext uri="{FF2B5EF4-FFF2-40B4-BE49-F238E27FC236}">
                        <a16:creationId xmlns:a16="http://schemas.microsoft.com/office/drawing/2014/main" id="{3C653993-7617-F94E-959A-E5FCC7425C7E}"/>
                      </a:ext>
                    </a:extLst>
                  </p:cNvPr>
                  <p:cNvSpPr>
                    <a:spLocks noChangeArrowheads="1"/>
                  </p:cNvSpPr>
                  <p:nvPr/>
                </p:nvSpPr>
                <p:spPr bwMode="auto">
                  <a:xfrm>
                    <a:off x="1760" y="2061"/>
                    <a:ext cx="160" cy="10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88170" name="Line 140">
                    <a:extLst>
                      <a:ext uri="{FF2B5EF4-FFF2-40B4-BE49-F238E27FC236}">
                        <a16:creationId xmlns:a16="http://schemas.microsoft.com/office/drawing/2014/main" id="{31CC451E-0458-2A4B-BDEE-A6BA72BBC82F}"/>
                      </a:ext>
                    </a:extLst>
                  </p:cNvPr>
                  <p:cNvSpPr>
                    <a:spLocks noChangeShapeType="1"/>
                  </p:cNvSpPr>
                  <p:nvPr/>
                </p:nvSpPr>
                <p:spPr bwMode="auto">
                  <a:xfrm>
                    <a:off x="1756" y="2118"/>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71" name="Line 141">
                    <a:extLst>
                      <a:ext uri="{FF2B5EF4-FFF2-40B4-BE49-F238E27FC236}">
                        <a16:creationId xmlns:a16="http://schemas.microsoft.com/office/drawing/2014/main" id="{7B95223A-2453-0D49-994C-528E5B40D350}"/>
                      </a:ext>
                    </a:extLst>
                  </p:cNvPr>
                  <p:cNvSpPr>
                    <a:spLocks noChangeShapeType="1"/>
                  </p:cNvSpPr>
                  <p:nvPr/>
                </p:nvSpPr>
                <p:spPr bwMode="auto">
                  <a:xfrm>
                    <a:off x="1756" y="2141"/>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8163" name="Group 142">
                  <a:extLst>
                    <a:ext uri="{FF2B5EF4-FFF2-40B4-BE49-F238E27FC236}">
                      <a16:creationId xmlns:a16="http://schemas.microsoft.com/office/drawing/2014/main" id="{C8BC4794-1D91-1A47-9A5A-A1A67A7CFE1D}"/>
                    </a:ext>
                  </a:extLst>
                </p:cNvPr>
                <p:cNvGrpSpPr>
                  <a:grpSpLocks/>
                </p:cNvGrpSpPr>
                <p:nvPr/>
              </p:nvGrpSpPr>
              <p:grpSpPr bwMode="auto">
                <a:xfrm>
                  <a:off x="1424" y="1847"/>
                  <a:ext cx="168" cy="106"/>
                  <a:chOff x="1424" y="1847"/>
                  <a:chExt cx="168" cy="106"/>
                </a:xfrm>
              </p:grpSpPr>
              <p:sp>
                <p:nvSpPr>
                  <p:cNvPr id="88166" name="Rectangle 143">
                    <a:extLst>
                      <a:ext uri="{FF2B5EF4-FFF2-40B4-BE49-F238E27FC236}">
                        <a16:creationId xmlns:a16="http://schemas.microsoft.com/office/drawing/2014/main" id="{002C472F-6324-5846-B123-4BD446277B57}"/>
                      </a:ext>
                    </a:extLst>
                  </p:cNvPr>
                  <p:cNvSpPr>
                    <a:spLocks noChangeArrowheads="1"/>
                  </p:cNvSpPr>
                  <p:nvPr/>
                </p:nvSpPr>
                <p:spPr bwMode="auto">
                  <a:xfrm>
                    <a:off x="1428" y="1847"/>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88167" name="Line 144">
                    <a:extLst>
                      <a:ext uri="{FF2B5EF4-FFF2-40B4-BE49-F238E27FC236}">
                        <a16:creationId xmlns:a16="http://schemas.microsoft.com/office/drawing/2014/main" id="{F700E2E2-FEC2-A346-8962-D1C035A6743C}"/>
                      </a:ext>
                    </a:extLst>
                  </p:cNvPr>
                  <p:cNvSpPr>
                    <a:spLocks noChangeShapeType="1"/>
                  </p:cNvSpPr>
                  <p:nvPr/>
                </p:nvSpPr>
                <p:spPr bwMode="auto">
                  <a:xfrm>
                    <a:off x="1424" y="1904"/>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68" name="Line 145">
                    <a:extLst>
                      <a:ext uri="{FF2B5EF4-FFF2-40B4-BE49-F238E27FC236}">
                        <a16:creationId xmlns:a16="http://schemas.microsoft.com/office/drawing/2014/main" id="{AD90AADE-4F45-A34B-B070-DEE8915D41BF}"/>
                      </a:ext>
                    </a:extLst>
                  </p:cNvPr>
                  <p:cNvSpPr>
                    <a:spLocks noChangeShapeType="1"/>
                  </p:cNvSpPr>
                  <p:nvPr/>
                </p:nvSpPr>
                <p:spPr bwMode="auto">
                  <a:xfrm>
                    <a:off x="1424" y="1928"/>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8164" name="Line 146">
                  <a:extLst>
                    <a:ext uri="{FF2B5EF4-FFF2-40B4-BE49-F238E27FC236}">
                      <a16:creationId xmlns:a16="http://schemas.microsoft.com/office/drawing/2014/main" id="{A945AE76-E79F-6E42-BF3F-7C0AC3995698}"/>
                    </a:ext>
                  </a:extLst>
                </p:cNvPr>
                <p:cNvSpPr>
                  <a:spLocks noChangeShapeType="1"/>
                </p:cNvSpPr>
                <p:nvPr/>
              </p:nvSpPr>
              <p:spPr bwMode="auto">
                <a:xfrm>
                  <a:off x="1504" y="1962"/>
                  <a:ext cx="0" cy="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65" name="Line 147">
                  <a:extLst>
                    <a:ext uri="{FF2B5EF4-FFF2-40B4-BE49-F238E27FC236}">
                      <a16:creationId xmlns:a16="http://schemas.microsoft.com/office/drawing/2014/main" id="{134C1DBF-1642-0440-BCC9-2CC628ED85BF}"/>
                    </a:ext>
                  </a:extLst>
                </p:cNvPr>
                <p:cNvSpPr>
                  <a:spLocks noChangeShapeType="1"/>
                </p:cNvSpPr>
                <p:nvPr/>
              </p:nvSpPr>
              <p:spPr bwMode="auto">
                <a:xfrm>
                  <a:off x="1588" y="1900"/>
                  <a:ext cx="244" cy="1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88158" name="Rectangle 148">
              <a:extLst>
                <a:ext uri="{FF2B5EF4-FFF2-40B4-BE49-F238E27FC236}">
                  <a16:creationId xmlns:a16="http://schemas.microsoft.com/office/drawing/2014/main" id="{EB0C5E2C-1F1A-E647-9F2B-FE6A473D0D00}"/>
                </a:ext>
              </a:extLst>
            </p:cNvPr>
            <p:cNvSpPr>
              <a:spLocks noChangeArrowheads="1"/>
            </p:cNvSpPr>
            <p:nvPr/>
          </p:nvSpPr>
          <p:spPr bwMode="auto">
            <a:xfrm>
              <a:off x="1322" y="1707"/>
              <a:ext cx="220" cy="7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grpSp>
      <p:grpSp>
        <p:nvGrpSpPr>
          <p:cNvPr id="88087" name="Group 149">
            <a:extLst>
              <a:ext uri="{FF2B5EF4-FFF2-40B4-BE49-F238E27FC236}">
                <a16:creationId xmlns:a16="http://schemas.microsoft.com/office/drawing/2014/main" id="{9434318B-21F4-B144-9A3F-2C91E2A23856}"/>
              </a:ext>
            </a:extLst>
          </p:cNvPr>
          <p:cNvGrpSpPr>
            <a:grpSpLocks/>
          </p:cNvGrpSpPr>
          <p:nvPr/>
        </p:nvGrpSpPr>
        <p:grpSpPr bwMode="auto">
          <a:xfrm>
            <a:off x="3692525" y="4468813"/>
            <a:ext cx="679450" cy="428625"/>
            <a:chOff x="2167" y="1707"/>
            <a:chExt cx="745" cy="512"/>
          </a:xfrm>
        </p:grpSpPr>
        <p:grpSp>
          <p:nvGrpSpPr>
            <p:cNvPr id="88139" name="Group 150">
              <a:extLst>
                <a:ext uri="{FF2B5EF4-FFF2-40B4-BE49-F238E27FC236}">
                  <a16:creationId xmlns:a16="http://schemas.microsoft.com/office/drawing/2014/main" id="{3164F9F2-F28B-E24E-9279-28D4D351FEE3}"/>
                </a:ext>
              </a:extLst>
            </p:cNvPr>
            <p:cNvGrpSpPr>
              <a:grpSpLocks/>
            </p:cNvGrpSpPr>
            <p:nvPr/>
          </p:nvGrpSpPr>
          <p:grpSpPr bwMode="auto">
            <a:xfrm>
              <a:off x="2167" y="1788"/>
              <a:ext cx="745" cy="431"/>
              <a:chOff x="2167" y="1788"/>
              <a:chExt cx="745" cy="431"/>
            </a:xfrm>
          </p:grpSpPr>
          <p:sp>
            <p:nvSpPr>
              <p:cNvPr id="88141" name="Rectangle 151">
                <a:extLst>
                  <a:ext uri="{FF2B5EF4-FFF2-40B4-BE49-F238E27FC236}">
                    <a16:creationId xmlns:a16="http://schemas.microsoft.com/office/drawing/2014/main" id="{2B586EA2-DB76-9941-86CA-6E116DF34ACB}"/>
                  </a:ext>
                </a:extLst>
              </p:cNvPr>
              <p:cNvSpPr>
                <a:spLocks noChangeArrowheads="1"/>
              </p:cNvSpPr>
              <p:nvPr/>
            </p:nvSpPr>
            <p:spPr bwMode="auto">
              <a:xfrm>
                <a:off x="2167" y="1788"/>
                <a:ext cx="745" cy="43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grpSp>
            <p:nvGrpSpPr>
              <p:cNvPr id="88142" name="Group 152">
                <a:extLst>
                  <a:ext uri="{FF2B5EF4-FFF2-40B4-BE49-F238E27FC236}">
                    <a16:creationId xmlns:a16="http://schemas.microsoft.com/office/drawing/2014/main" id="{A48230D6-4128-694A-9D25-FE03F7318CF7}"/>
                  </a:ext>
                </a:extLst>
              </p:cNvPr>
              <p:cNvGrpSpPr>
                <a:grpSpLocks/>
              </p:cNvGrpSpPr>
              <p:nvPr/>
            </p:nvGrpSpPr>
            <p:grpSpPr bwMode="auto">
              <a:xfrm>
                <a:off x="2270" y="1847"/>
                <a:ext cx="500" cy="320"/>
                <a:chOff x="2270" y="1847"/>
                <a:chExt cx="500" cy="320"/>
              </a:xfrm>
            </p:grpSpPr>
            <p:grpSp>
              <p:nvGrpSpPr>
                <p:cNvPr id="88143" name="Group 153">
                  <a:extLst>
                    <a:ext uri="{FF2B5EF4-FFF2-40B4-BE49-F238E27FC236}">
                      <a16:creationId xmlns:a16="http://schemas.microsoft.com/office/drawing/2014/main" id="{A107CB11-4824-804E-BECF-1FBBB0A708BD}"/>
                    </a:ext>
                  </a:extLst>
                </p:cNvPr>
                <p:cNvGrpSpPr>
                  <a:grpSpLocks/>
                </p:cNvGrpSpPr>
                <p:nvPr/>
              </p:nvGrpSpPr>
              <p:grpSpPr bwMode="auto">
                <a:xfrm>
                  <a:off x="2270" y="2061"/>
                  <a:ext cx="168" cy="106"/>
                  <a:chOff x="2270" y="2061"/>
                  <a:chExt cx="168" cy="106"/>
                </a:xfrm>
              </p:grpSpPr>
              <p:sp>
                <p:nvSpPr>
                  <p:cNvPr id="88154" name="Rectangle 154">
                    <a:extLst>
                      <a:ext uri="{FF2B5EF4-FFF2-40B4-BE49-F238E27FC236}">
                        <a16:creationId xmlns:a16="http://schemas.microsoft.com/office/drawing/2014/main" id="{E223C7AC-4909-3745-BEEB-C6EFCE8CE409}"/>
                      </a:ext>
                    </a:extLst>
                  </p:cNvPr>
                  <p:cNvSpPr>
                    <a:spLocks noChangeArrowheads="1"/>
                  </p:cNvSpPr>
                  <p:nvPr/>
                </p:nvSpPr>
                <p:spPr bwMode="auto">
                  <a:xfrm>
                    <a:off x="2274" y="2061"/>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88155" name="Line 155">
                    <a:extLst>
                      <a:ext uri="{FF2B5EF4-FFF2-40B4-BE49-F238E27FC236}">
                        <a16:creationId xmlns:a16="http://schemas.microsoft.com/office/drawing/2014/main" id="{DA25E6AE-028F-694F-837E-851A974C3C51}"/>
                      </a:ext>
                    </a:extLst>
                  </p:cNvPr>
                  <p:cNvSpPr>
                    <a:spLocks noChangeShapeType="1"/>
                  </p:cNvSpPr>
                  <p:nvPr/>
                </p:nvSpPr>
                <p:spPr bwMode="auto">
                  <a:xfrm>
                    <a:off x="2270" y="2119"/>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56" name="Line 156">
                    <a:extLst>
                      <a:ext uri="{FF2B5EF4-FFF2-40B4-BE49-F238E27FC236}">
                        <a16:creationId xmlns:a16="http://schemas.microsoft.com/office/drawing/2014/main" id="{B90C32FB-D49C-D24B-99B6-35E6941DC714}"/>
                      </a:ext>
                    </a:extLst>
                  </p:cNvPr>
                  <p:cNvSpPr>
                    <a:spLocks noChangeShapeType="1"/>
                  </p:cNvSpPr>
                  <p:nvPr/>
                </p:nvSpPr>
                <p:spPr bwMode="auto">
                  <a:xfrm>
                    <a:off x="2270" y="2142"/>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8144" name="Group 157">
                  <a:extLst>
                    <a:ext uri="{FF2B5EF4-FFF2-40B4-BE49-F238E27FC236}">
                      <a16:creationId xmlns:a16="http://schemas.microsoft.com/office/drawing/2014/main" id="{ACADF031-F65A-9D4D-A4E6-F040DBEC87F3}"/>
                    </a:ext>
                  </a:extLst>
                </p:cNvPr>
                <p:cNvGrpSpPr>
                  <a:grpSpLocks/>
                </p:cNvGrpSpPr>
                <p:nvPr/>
              </p:nvGrpSpPr>
              <p:grpSpPr bwMode="auto">
                <a:xfrm>
                  <a:off x="2602" y="2061"/>
                  <a:ext cx="168" cy="105"/>
                  <a:chOff x="2602" y="2061"/>
                  <a:chExt cx="168" cy="105"/>
                </a:xfrm>
              </p:grpSpPr>
              <p:sp>
                <p:nvSpPr>
                  <p:cNvPr id="88151" name="Rectangle 158">
                    <a:extLst>
                      <a:ext uri="{FF2B5EF4-FFF2-40B4-BE49-F238E27FC236}">
                        <a16:creationId xmlns:a16="http://schemas.microsoft.com/office/drawing/2014/main" id="{72AC12EA-A6C4-4349-B54C-4B6FDF5D1F6F}"/>
                      </a:ext>
                    </a:extLst>
                  </p:cNvPr>
                  <p:cNvSpPr>
                    <a:spLocks noChangeArrowheads="1"/>
                  </p:cNvSpPr>
                  <p:nvPr/>
                </p:nvSpPr>
                <p:spPr bwMode="auto">
                  <a:xfrm>
                    <a:off x="2606" y="2061"/>
                    <a:ext cx="160" cy="10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88152" name="Line 159">
                    <a:extLst>
                      <a:ext uri="{FF2B5EF4-FFF2-40B4-BE49-F238E27FC236}">
                        <a16:creationId xmlns:a16="http://schemas.microsoft.com/office/drawing/2014/main" id="{AE416506-1B22-254E-81AB-1B7A2D45AC89}"/>
                      </a:ext>
                    </a:extLst>
                  </p:cNvPr>
                  <p:cNvSpPr>
                    <a:spLocks noChangeShapeType="1"/>
                  </p:cNvSpPr>
                  <p:nvPr/>
                </p:nvSpPr>
                <p:spPr bwMode="auto">
                  <a:xfrm>
                    <a:off x="2602" y="2118"/>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53" name="Line 160">
                    <a:extLst>
                      <a:ext uri="{FF2B5EF4-FFF2-40B4-BE49-F238E27FC236}">
                        <a16:creationId xmlns:a16="http://schemas.microsoft.com/office/drawing/2014/main" id="{B3438D88-A086-434C-A194-16E1B8706278}"/>
                      </a:ext>
                    </a:extLst>
                  </p:cNvPr>
                  <p:cNvSpPr>
                    <a:spLocks noChangeShapeType="1"/>
                  </p:cNvSpPr>
                  <p:nvPr/>
                </p:nvSpPr>
                <p:spPr bwMode="auto">
                  <a:xfrm>
                    <a:off x="2602" y="2141"/>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8145" name="Group 161">
                  <a:extLst>
                    <a:ext uri="{FF2B5EF4-FFF2-40B4-BE49-F238E27FC236}">
                      <a16:creationId xmlns:a16="http://schemas.microsoft.com/office/drawing/2014/main" id="{09507EA0-C0A8-774F-A4E0-DF1B9813BBE9}"/>
                    </a:ext>
                  </a:extLst>
                </p:cNvPr>
                <p:cNvGrpSpPr>
                  <a:grpSpLocks/>
                </p:cNvGrpSpPr>
                <p:nvPr/>
              </p:nvGrpSpPr>
              <p:grpSpPr bwMode="auto">
                <a:xfrm>
                  <a:off x="2270" y="1847"/>
                  <a:ext cx="168" cy="106"/>
                  <a:chOff x="2270" y="1847"/>
                  <a:chExt cx="168" cy="106"/>
                </a:xfrm>
              </p:grpSpPr>
              <p:sp>
                <p:nvSpPr>
                  <p:cNvPr id="88148" name="Rectangle 162">
                    <a:extLst>
                      <a:ext uri="{FF2B5EF4-FFF2-40B4-BE49-F238E27FC236}">
                        <a16:creationId xmlns:a16="http://schemas.microsoft.com/office/drawing/2014/main" id="{B4A358BB-8BEB-444F-87D9-B6A4B6DBAC3E}"/>
                      </a:ext>
                    </a:extLst>
                  </p:cNvPr>
                  <p:cNvSpPr>
                    <a:spLocks noChangeArrowheads="1"/>
                  </p:cNvSpPr>
                  <p:nvPr/>
                </p:nvSpPr>
                <p:spPr bwMode="auto">
                  <a:xfrm>
                    <a:off x="2274" y="1847"/>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88149" name="Line 163">
                    <a:extLst>
                      <a:ext uri="{FF2B5EF4-FFF2-40B4-BE49-F238E27FC236}">
                        <a16:creationId xmlns:a16="http://schemas.microsoft.com/office/drawing/2014/main" id="{F5424A48-960C-FD42-B62C-DA8F6E649D7A}"/>
                      </a:ext>
                    </a:extLst>
                  </p:cNvPr>
                  <p:cNvSpPr>
                    <a:spLocks noChangeShapeType="1"/>
                  </p:cNvSpPr>
                  <p:nvPr/>
                </p:nvSpPr>
                <p:spPr bwMode="auto">
                  <a:xfrm>
                    <a:off x="2270" y="1904"/>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50" name="Line 164">
                    <a:extLst>
                      <a:ext uri="{FF2B5EF4-FFF2-40B4-BE49-F238E27FC236}">
                        <a16:creationId xmlns:a16="http://schemas.microsoft.com/office/drawing/2014/main" id="{B7B7DF84-67F9-CF44-90BE-97FFA093B874}"/>
                      </a:ext>
                    </a:extLst>
                  </p:cNvPr>
                  <p:cNvSpPr>
                    <a:spLocks noChangeShapeType="1"/>
                  </p:cNvSpPr>
                  <p:nvPr/>
                </p:nvSpPr>
                <p:spPr bwMode="auto">
                  <a:xfrm>
                    <a:off x="2270" y="1928"/>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8146" name="Line 165">
                  <a:extLst>
                    <a:ext uri="{FF2B5EF4-FFF2-40B4-BE49-F238E27FC236}">
                      <a16:creationId xmlns:a16="http://schemas.microsoft.com/office/drawing/2014/main" id="{F29BD174-0660-5B4F-B28F-496F0E9BF5BE}"/>
                    </a:ext>
                  </a:extLst>
                </p:cNvPr>
                <p:cNvSpPr>
                  <a:spLocks noChangeShapeType="1"/>
                </p:cNvSpPr>
                <p:nvPr/>
              </p:nvSpPr>
              <p:spPr bwMode="auto">
                <a:xfrm>
                  <a:off x="2350" y="1962"/>
                  <a:ext cx="0" cy="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47" name="Line 166">
                  <a:extLst>
                    <a:ext uri="{FF2B5EF4-FFF2-40B4-BE49-F238E27FC236}">
                      <a16:creationId xmlns:a16="http://schemas.microsoft.com/office/drawing/2014/main" id="{DEAE69E3-2937-B647-8C60-856D220C4BDA}"/>
                    </a:ext>
                  </a:extLst>
                </p:cNvPr>
                <p:cNvSpPr>
                  <a:spLocks noChangeShapeType="1"/>
                </p:cNvSpPr>
                <p:nvPr/>
              </p:nvSpPr>
              <p:spPr bwMode="auto">
                <a:xfrm>
                  <a:off x="2434" y="1900"/>
                  <a:ext cx="244" cy="1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88140" name="Rectangle 167">
              <a:extLst>
                <a:ext uri="{FF2B5EF4-FFF2-40B4-BE49-F238E27FC236}">
                  <a16:creationId xmlns:a16="http://schemas.microsoft.com/office/drawing/2014/main" id="{EF42D10B-BB4F-C24A-A216-52DEB89E155F}"/>
                </a:ext>
              </a:extLst>
            </p:cNvPr>
            <p:cNvSpPr>
              <a:spLocks noChangeArrowheads="1"/>
            </p:cNvSpPr>
            <p:nvPr/>
          </p:nvSpPr>
          <p:spPr bwMode="auto">
            <a:xfrm>
              <a:off x="2168" y="1707"/>
              <a:ext cx="220" cy="7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grpSp>
      <p:grpSp>
        <p:nvGrpSpPr>
          <p:cNvPr id="88088" name="Group 168">
            <a:extLst>
              <a:ext uri="{FF2B5EF4-FFF2-40B4-BE49-F238E27FC236}">
                <a16:creationId xmlns:a16="http://schemas.microsoft.com/office/drawing/2014/main" id="{298C5CCD-EF8E-8746-806D-21BEB70B48DC}"/>
              </a:ext>
            </a:extLst>
          </p:cNvPr>
          <p:cNvGrpSpPr>
            <a:grpSpLocks/>
          </p:cNvGrpSpPr>
          <p:nvPr/>
        </p:nvGrpSpPr>
        <p:grpSpPr bwMode="auto">
          <a:xfrm>
            <a:off x="4459288" y="4468813"/>
            <a:ext cx="679450" cy="428625"/>
            <a:chOff x="3007" y="1707"/>
            <a:chExt cx="745" cy="512"/>
          </a:xfrm>
        </p:grpSpPr>
        <p:grpSp>
          <p:nvGrpSpPr>
            <p:cNvPr id="88121" name="Group 169">
              <a:extLst>
                <a:ext uri="{FF2B5EF4-FFF2-40B4-BE49-F238E27FC236}">
                  <a16:creationId xmlns:a16="http://schemas.microsoft.com/office/drawing/2014/main" id="{DF8F5CA9-1541-3045-A92F-C2DDAC5E3C8C}"/>
                </a:ext>
              </a:extLst>
            </p:cNvPr>
            <p:cNvGrpSpPr>
              <a:grpSpLocks/>
            </p:cNvGrpSpPr>
            <p:nvPr/>
          </p:nvGrpSpPr>
          <p:grpSpPr bwMode="auto">
            <a:xfrm>
              <a:off x="3007" y="1788"/>
              <a:ext cx="745" cy="431"/>
              <a:chOff x="3007" y="1788"/>
              <a:chExt cx="745" cy="431"/>
            </a:xfrm>
          </p:grpSpPr>
          <p:sp>
            <p:nvSpPr>
              <p:cNvPr id="88123" name="Rectangle 170">
                <a:extLst>
                  <a:ext uri="{FF2B5EF4-FFF2-40B4-BE49-F238E27FC236}">
                    <a16:creationId xmlns:a16="http://schemas.microsoft.com/office/drawing/2014/main" id="{74EC5317-40AD-B846-9E80-77E1C9625BCE}"/>
                  </a:ext>
                </a:extLst>
              </p:cNvPr>
              <p:cNvSpPr>
                <a:spLocks noChangeArrowheads="1"/>
              </p:cNvSpPr>
              <p:nvPr/>
            </p:nvSpPr>
            <p:spPr bwMode="auto">
              <a:xfrm>
                <a:off x="3007" y="1788"/>
                <a:ext cx="745" cy="43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grpSp>
            <p:nvGrpSpPr>
              <p:cNvPr id="88124" name="Group 171">
                <a:extLst>
                  <a:ext uri="{FF2B5EF4-FFF2-40B4-BE49-F238E27FC236}">
                    <a16:creationId xmlns:a16="http://schemas.microsoft.com/office/drawing/2014/main" id="{E8084668-DA9C-754D-B100-A258019AD9D9}"/>
                  </a:ext>
                </a:extLst>
              </p:cNvPr>
              <p:cNvGrpSpPr>
                <a:grpSpLocks/>
              </p:cNvGrpSpPr>
              <p:nvPr/>
            </p:nvGrpSpPr>
            <p:grpSpPr bwMode="auto">
              <a:xfrm>
                <a:off x="3110" y="1847"/>
                <a:ext cx="500" cy="320"/>
                <a:chOff x="3110" y="1847"/>
                <a:chExt cx="500" cy="320"/>
              </a:xfrm>
            </p:grpSpPr>
            <p:grpSp>
              <p:nvGrpSpPr>
                <p:cNvPr id="88125" name="Group 172">
                  <a:extLst>
                    <a:ext uri="{FF2B5EF4-FFF2-40B4-BE49-F238E27FC236}">
                      <a16:creationId xmlns:a16="http://schemas.microsoft.com/office/drawing/2014/main" id="{A93AC3B2-119D-C54C-A231-836754720A3B}"/>
                    </a:ext>
                  </a:extLst>
                </p:cNvPr>
                <p:cNvGrpSpPr>
                  <a:grpSpLocks/>
                </p:cNvGrpSpPr>
                <p:nvPr/>
              </p:nvGrpSpPr>
              <p:grpSpPr bwMode="auto">
                <a:xfrm>
                  <a:off x="3110" y="2061"/>
                  <a:ext cx="168" cy="106"/>
                  <a:chOff x="3110" y="2061"/>
                  <a:chExt cx="168" cy="106"/>
                </a:xfrm>
              </p:grpSpPr>
              <p:sp>
                <p:nvSpPr>
                  <p:cNvPr id="88136" name="Rectangle 173">
                    <a:extLst>
                      <a:ext uri="{FF2B5EF4-FFF2-40B4-BE49-F238E27FC236}">
                        <a16:creationId xmlns:a16="http://schemas.microsoft.com/office/drawing/2014/main" id="{9EB0E4D8-B2F7-9541-9208-78F3937524A0}"/>
                      </a:ext>
                    </a:extLst>
                  </p:cNvPr>
                  <p:cNvSpPr>
                    <a:spLocks noChangeArrowheads="1"/>
                  </p:cNvSpPr>
                  <p:nvPr/>
                </p:nvSpPr>
                <p:spPr bwMode="auto">
                  <a:xfrm>
                    <a:off x="3114" y="2061"/>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88137" name="Line 174">
                    <a:extLst>
                      <a:ext uri="{FF2B5EF4-FFF2-40B4-BE49-F238E27FC236}">
                        <a16:creationId xmlns:a16="http://schemas.microsoft.com/office/drawing/2014/main" id="{3B4DF675-CC41-CE41-AFFD-4164F2B14419}"/>
                      </a:ext>
                    </a:extLst>
                  </p:cNvPr>
                  <p:cNvSpPr>
                    <a:spLocks noChangeShapeType="1"/>
                  </p:cNvSpPr>
                  <p:nvPr/>
                </p:nvSpPr>
                <p:spPr bwMode="auto">
                  <a:xfrm>
                    <a:off x="3110" y="2119"/>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38" name="Line 175">
                    <a:extLst>
                      <a:ext uri="{FF2B5EF4-FFF2-40B4-BE49-F238E27FC236}">
                        <a16:creationId xmlns:a16="http://schemas.microsoft.com/office/drawing/2014/main" id="{43C3E8C2-8802-3B48-AF3F-CF2964788BAB}"/>
                      </a:ext>
                    </a:extLst>
                  </p:cNvPr>
                  <p:cNvSpPr>
                    <a:spLocks noChangeShapeType="1"/>
                  </p:cNvSpPr>
                  <p:nvPr/>
                </p:nvSpPr>
                <p:spPr bwMode="auto">
                  <a:xfrm>
                    <a:off x="3110" y="2142"/>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8126" name="Group 176">
                  <a:extLst>
                    <a:ext uri="{FF2B5EF4-FFF2-40B4-BE49-F238E27FC236}">
                      <a16:creationId xmlns:a16="http://schemas.microsoft.com/office/drawing/2014/main" id="{3837D2A1-41B4-954A-885A-794C5DC0E02E}"/>
                    </a:ext>
                  </a:extLst>
                </p:cNvPr>
                <p:cNvGrpSpPr>
                  <a:grpSpLocks/>
                </p:cNvGrpSpPr>
                <p:nvPr/>
              </p:nvGrpSpPr>
              <p:grpSpPr bwMode="auto">
                <a:xfrm>
                  <a:off x="3442" y="2061"/>
                  <a:ext cx="168" cy="105"/>
                  <a:chOff x="3442" y="2061"/>
                  <a:chExt cx="168" cy="105"/>
                </a:xfrm>
              </p:grpSpPr>
              <p:sp>
                <p:nvSpPr>
                  <p:cNvPr id="88133" name="Rectangle 177">
                    <a:extLst>
                      <a:ext uri="{FF2B5EF4-FFF2-40B4-BE49-F238E27FC236}">
                        <a16:creationId xmlns:a16="http://schemas.microsoft.com/office/drawing/2014/main" id="{118B552B-1169-034A-B1C4-BF5431F01CB5}"/>
                      </a:ext>
                    </a:extLst>
                  </p:cNvPr>
                  <p:cNvSpPr>
                    <a:spLocks noChangeArrowheads="1"/>
                  </p:cNvSpPr>
                  <p:nvPr/>
                </p:nvSpPr>
                <p:spPr bwMode="auto">
                  <a:xfrm>
                    <a:off x="3446" y="2061"/>
                    <a:ext cx="160" cy="10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88134" name="Line 178">
                    <a:extLst>
                      <a:ext uri="{FF2B5EF4-FFF2-40B4-BE49-F238E27FC236}">
                        <a16:creationId xmlns:a16="http://schemas.microsoft.com/office/drawing/2014/main" id="{73741778-B0DF-0B49-8B95-DED99A2C3DCF}"/>
                      </a:ext>
                    </a:extLst>
                  </p:cNvPr>
                  <p:cNvSpPr>
                    <a:spLocks noChangeShapeType="1"/>
                  </p:cNvSpPr>
                  <p:nvPr/>
                </p:nvSpPr>
                <p:spPr bwMode="auto">
                  <a:xfrm>
                    <a:off x="3442" y="2118"/>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35" name="Line 179">
                    <a:extLst>
                      <a:ext uri="{FF2B5EF4-FFF2-40B4-BE49-F238E27FC236}">
                        <a16:creationId xmlns:a16="http://schemas.microsoft.com/office/drawing/2014/main" id="{C163CA47-B5B6-3947-BEC0-26C91B16D614}"/>
                      </a:ext>
                    </a:extLst>
                  </p:cNvPr>
                  <p:cNvSpPr>
                    <a:spLocks noChangeShapeType="1"/>
                  </p:cNvSpPr>
                  <p:nvPr/>
                </p:nvSpPr>
                <p:spPr bwMode="auto">
                  <a:xfrm>
                    <a:off x="3442" y="2141"/>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8127" name="Group 180">
                  <a:extLst>
                    <a:ext uri="{FF2B5EF4-FFF2-40B4-BE49-F238E27FC236}">
                      <a16:creationId xmlns:a16="http://schemas.microsoft.com/office/drawing/2014/main" id="{C03DCF2A-0B54-8943-8609-C9FDFA43714E}"/>
                    </a:ext>
                  </a:extLst>
                </p:cNvPr>
                <p:cNvGrpSpPr>
                  <a:grpSpLocks/>
                </p:cNvGrpSpPr>
                <p:nvPr/>
              </p:nvGrpSpPr>
              <p:grpSpPr bwMode="auto">
                <a:xfrm>
                  <a:off x="3110" y="1847"/>
                  <a:ext cx="168" cy="106"/>
                  <a:chOff x="3110" y="1847"/>
                  <a:chExt cx="168" cy="106"/>
                </a:xfrm>
              </p:grpSpPr>
              <p:sp>
                <p:nvSpPr>
                  <p:cNvPr id="88130" name="Rectangle 181">
                    <a:extLst>
                      <a:ext uri="{FF2B5EF4-FFF2-40B4-BE49-F238E27FC236}">
                        <a16:creationId xmlns:a16="http://schemas.microsoft.com/office/drawing/2014/main" id="{8394767F-6D0A-2642-B717-1461E3FB3E90}"/>
                      </a:ext>
                    </a:extLst>
                  </p:cNvPr>
                  <p:cNvSpPr>
                    <a:spLocks noChangeArrowheads="1"/>
                  </p:cNvSpPr>
                  <p:nvPr/>
                </p:nvSpPr>
                <p:spPr bwMode="auto">
                  <a:xfrm>
                    <a:off x="3114" y="1847"/>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88131" name="Line 182">
                    <a:extLst>
                      <a:ext uri="{FF2B5EF4-FFF2-40B4-BE49-F238E27FC236}">
                        <a16:creationId xmlns:a16="http://schemas.microsoft.com/office/drawing/2014/main" id="{2BD6DC85-B1A8-8544-9EDA-64E567157510}"/>
                      </a:ext>
                    </a:extLst>
                  </p:cNvPr>
                  <p:cNvSpPr>
                    <a:spLocks noChangeShapeType="1"/>
                  </p:cNvSpPr>
                  <p:nvPr/>
                </p:nvSpPr>
                <p:spPr bwMode="auto">
                  <a:xfrm>
                    <a:off x="3110" y="1904"/>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32" name="Line 183">
                    <a:extLst>
                      <a:ext uri="{FF2B5EF4-FFF2-40B4-BE49-F238E27FC236}">
                        <a16:creationId xmlns:a16="http://schemas.microsoft.com/office/drawing/2014/main" id="{0DDA036E-F57C-4348-B51C-70C0C970D24C}"/>
                      </a:ext>
                    </a:extLst>
                  </p:cNvPr>
                  <p:cNvSpPr>
                    <a:spLocks noChangeShapeType="1"/>
                  </p:cNvSpPr>
                  <p:nvPr/>
                </p:nvSpPr>
                <p:spPr bwMode="auto">
                  <a:xfrm>
                    <a:off x="3110" y="1928"/>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8128" name="Line 184">
                  <a:extLst>
                    <a:ext uri="{FF2B5EF4-FFF2-40B4-BE49-F238E27FC236}">
                      <a16:creationId xmlns:a16="http://schemas.microsoft.com/office/drawing/2014/main" id="{898291B8-6E1F-3841-9F5D-1B5A2F56BAEF}"/>
                    </a:ext>
                  </a:extLst>
                </p:cNvPr>
                <p:cNvSpPr>
                  <a:spLocks noChangeShapeType="1"/>
                </p:cNvSpPr>
                <p:nvPr/>
              </p:nvSpPr>
              <p:spPr bwMode="auto">
                <a:xfrm>
                  <a:off x="3190" y="1962"/>
                  <a:ext cx="0" cy="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29" name="Line 185">
                  <a:extLst>
                    <a:ext uri="{FF2B5EF4-FFF2-40B4-BE49-F238E27FC236}">
                      <a16:creationId xmlns:a16="http://schemas.microsoft.com/office/drawing/2014/main" id="{0E22D13F-E589-024F-9F3E-5897F2ACAEF6}"/>
                    </a:ext>
                  </a:extLst>
                </p:cNvPr>
                <p:cNvSpPr>
                  <a:spLocks noChangeShapeType="1"/>
                </p:cNvSpPr>
                <p:nvPr/>
              </p:nvSpPr>
              <p:spPr bwMode="auto">
                <a:xfrm>
                  <a:off x="3274" y="1900"/>
                  <a:ext cx="244" cy="1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88122" name="Rectangle 186">
              <a:extLst>
                <a:ext uri="{FF2B5EF4-FFF2-40B4-BE49-F238E27FC236}">
                  <a16:creationId xmlns:a16="http://schemas.microsoft.com/office/drawing/2014/main" id="{C3672214-90DC-5043-8416-254802325EEA}"/>
                </a:ext>
              </a:extLst>
            </p:cNvPr>
            <p:cNvSpPr>
              <a:spLocks noChangeArrowheads="1"/>
            </p:cNvSpPr>
            <p:nvPr/>
          </p:nvSpPr>
          <p:spPr bwMode="auto">
            <a:xfrm>
              <a:off x="3008" y="1707"/>
              <a:ext cx="220" cy="7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grpSp>
      <p:grpSp>
        <p:nvGrpSpPr>
          <p:cNvPr id="88089" name="Group 187">
            <a:extLst>
              <a:ext uri="{FF2B5EF4-FFF2-40B4-BE49-F238E27FC236}">
                <a16:creationId xmlns:a16="http://schemas.microsoft.com/office/drawing/2014/main" id="{4AF6D5EF-F132-5C4C-9876-2B98FB4277CA}"/>
              </a:ext>
            </a:extLst>
          </p:cNvPr>
          <p:cNvGrpSpPr>
            <a:grpSpLocks/>
          </p:cNvGrpSpPr>
          <p:nvPr/>
        </p:nvGrpSpPr>
        <p:grpSpPr bwMode="auto">
          <a:xfrm>
            <a:off x="2921000" y="3840163"/>
            <a:ext cx="679450" cy="430212"/>
            <a:chOff x="1321" y="957"/>
            <a:chExt cx="745" cy="512"/>
          </a:xfrm>
        </p:grpSpPr>
        <p:grpSp>
          <p:nvGrpSpPr>
            <p:cNvPr id="88103" name="Group 188">
              <a:extLst>
                <a:ext uri="{FF2B5EF4-FFF2-40B4-BE49-F238E27FC236}">
                  <a16:creationId xmlns:a16="http://schemas.microsoft.com/office/drawing/2014/main" id="{701262F5-A604-534B-9566-07DBD1A4AB00}"/>
                </a:ext>
              </a:extLst>
            </p:cNvPr>
            <p:cNvGrpSpPr>
              <a:grpSpLocks/>
            </p:cNvGrpSpPr>
            <p:nvPr/>
          </p:nvGrpSpPr>
          <p:grpSpPr bwMode="auto">
            <a:xfrm>
              <a:off x="1321" y="1038"/>
              <a:ext cx="745" cy="431"/>
              <a:chOff x="1321" y="1038"/>
              <a:chExt cx="745" cy="431"/>
            </a:xfrm>
          </p:grpSpPr>
          <p:sp>
            <p:nvSpPr>
              <p:cNvPr id="88105" name="Rectangle 189">
                <a:extLst>
                  <a:ext uri="{FF2B5EF4-FFF2-40B4-BE49-F238E27FC236}">
                    <a16:creationId xmlns:a16="http://schemas.microsoft.com/office/drawing/2014/main" id="{F3849E15-66E4-DC48-8AB3-5EEC141DEABB}"/>
                  </a:ext>
                </a:extLst>
              </p:cNvPr>
              <p:cNvSpPr>
                <a:spLocks noChangeArrowheads="1"/>
              </p:cNvSpPr>
              <p:nvPr/>
            </p:nvSpPr>
            <p:spPr bwMode="auto">
              <a:xfrm>
                <a:off x="1321" y="1038"/>
                <a:ext cx="745" cy="43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grpSp>
            <p:nvGrpSpPr>
              <p:cNvPr id="88106" name="Group 190">
                <a:extLst>
                  <a:ext uri="{FF2B5EF4-FFF2-40B4-BE49-F238E27FC236}">
                    <a16:creationId xmlns:a16="http://schemas.microsoft.com/office/drawing/2014/main" id="{FCEA4605-BB71-C34C-98BC-6D0782E27DF3}"/>
                  </a:ext>
                </a:extLst>
              </p:cNvPr>
              <p:cNvGrpSpPr>
                <a:grpSpLocks/>
              </p:cNvGrpSpPr>
              <p:nvPr/>
            </p:nvGrpSpPr>
            <p:grpSpPr bwMode="auto">
              <a:xfrm>
                <a:off x="1424" y="1097"/>
                <a:ext cx="500" cy="320"/>
                <a:chOff x="1424" y="1097"/>
                <a:chExt cx="500" cy="320"/>
              </a:xfrm>
            </p:grpSpPr>
            <p:grpSp>
              <p:nvGrpSpPr>
                <p:cNvPr id="88107" name="Group 191">
                  <a:extLst>
                    <a:ext uri="{FF2B5EF4-FFF2-40B4-BE49-F238E27FC236}">
                      <a16:creationId xmlns:a16="http://schemas.microsoft.com/office/drawing/2014/main" id="{BD646EDD-787A-6D47-A171-BDA0BB6F7FAB}"/>
                    </a:ext>
                  </a:extLst>
                </p:cNvPr>
                <p:cNvGrpSpPr>
                  <a:grpSpLocks/>
                </p:cNvGrpSpPr>
                <p:nvPr/>
              </p:nvGrpSpPr>
              <p:grpSpPr bwMode="auto">
                <a:xfrm>
                  <a:off x="1424" y="1311"/>
                  <a:ext cx="168" cy="106"/>
                  <a:chOff x="1424" y="1311"/>
                  <a:chExt cx="168" cy="106"/>
                </a:xfrm>
              </p:grpSpPr>
              <p:sp>
                <p:nvSpPr>
                  <p:cNvPr id="88118" name="Rectangle 192">
                    <a:extLst>
                      <a:ext uri="{FF2B5EF4-FFF2-40B4-BE49-F238E27FC236}">
                        <a16:creationId xmlns:a16="http://schemas.microsoft.com/office/drawing/2014/main" id="{4FB5DDE9-BAB1-BC48-8ACE-2D81542FC776}"/>
                      </a:ext>
                    </a:extLst>
                  </p:cNvPr>
                  <p:cNvSpPr>
                    <a:spLocks noChangeArrowheads="1"/>
                  </p:cNvSpPr>
                  <p:nvPr/>
                </p:nvSpPr>
                <p:spPr bwMode="auto">
                  <a:xfrm>
                    <a:off x="1428" y="1311"/>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88119" name="Line 193">
                    <a:extLst>
                      <a:ext uri="{FF2B5EF4-FFF2-40B4-BE49-F238E27FC236}">
                        <a16:creationId xmlns:a16="http://schemas.microsoft.com/office/drawing/2014/main" id="{464969B6-3972-8A4E-B9BA-94FE8CA7619C}"/>
                      </a:ext>
                    </a:extLst>
                  </p:cNvPr>
                  <p:cNvSpPr>
                    <a:spLocks noChangeShapeType="1"/>
                  </p:cNvSpPr>
                  <p:nvPr/>
                </p:nvSpPr>
                <p:spPr bwMode="auto">
                  <a:xfrm>
                    <a:off x="1424" y="1369"/>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20" name="Line 194">
                    <a:extLst>
                      <a:ext uri="{FF2B5EF4-FFF2-40B4-BE49-F238E27FC236}">
                        <a16:creationId xmlns:a16="http://schemas.microsoft.com/office/drawing/2014/main" id="{AB6F8007-CEC5-884A-A366-436E9488F6AD}"/>
                      </a:ext>
                    </a:extLst>
                  </p:cNvPr>
                  <p:cNvSpPr>
                    <a:spLocks noChangeShapeType="1"/>
                  </p:cNvSpPr>
                  <p:nvPr/>
                </p:nvSpPr>
                <p:spPr bwMode="auto">
                  <a:xfrm>
                    <a:off x="1424" y="1392"/>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8108" name="Group 195">
                  <a:extLst>
                    <a:ext uri="{FF2B5EF4-FFF2-40B4-BE49-F238E27FC236}">
                      <a16:creationId xmlns:a16="http://schemas.microsoft.com/office/drawing/2014/main" id="{34CC7561-DF21-9240-940C-256F600A6114}"/>
                    </a:ext>
                  </a:extLst>
                </p:cNvPr>
                <p:cNvGrpSpPr>
                  <a:grpSpLocks/>
                </p:cNvGrpSpPr>
                <p:nvPr/>
              </p:nvGrpSpPr>
              <p:grpSpPr bwMode="auto">
                <a:xfrm>
                  <a:off x="1756" y="1311"/>
                  <a:ext cx="168" cy="105"/>
                  <a:chOff x="1756" y="1311"/>
                  <a:chExt cx="168" cy="105"/>
                </a:xfrm>
              </p:grpSpPr>
              <p:sp>
                <p:nvSpPr>
                  <p:cNvPr id="88115" name="Rectangle 196">
                    <a:extLst>
                      <a:ext uri="{FF2B5EF4-FFF2-40B4-BE49-F238E27FC236}">
                        <a16:creationId xmlns:a16="http://schemas.microsoft.com/office/drawing/2014/main" id="{E8C4F8F0-805A-0C48-A12F-CFEA673BFDA1}"/>
                      </a:ext>
                    </a:extLst>
                  </p:cNvPr>
                  <p:cNvSpPr>
                    <a:spLocks noChangeArrowheads="1"/>
                  </p:cNvSpPr>
                  <p:nvPr/>
                </p:nvSpPr>
                <p:spPr bwMode="auto">
                  <a:xfrm>
                    <a:off x="1760" y="1311"/>
                    <a:ext cx="160" cy="10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88116" name="Line 197">
                    <a:extLst>
                      <a:ext uri="{FF2B5EF4-FFF2-40B4-BE49-F238E27FC236}">
                        <a16:creationId xmlns:a16="http://schemas.microsoft.com/office/drawing/2014/main" id="{A61D4816-3948-4347-9154-3E0F224970D5}"/>
                      </a:ext>
                    </a:extLst>
                  </p:cNvPr>
                  <p:cNvSpPr>
                    <a:spLocks noChangeShapeType="1"/>
                  </p:cNvSpPr>
                  <p:nvPr/>
                </p:nvSpPr>
                <p:spPr bwMode="auto">
                  <a:xfrm>
                    <a:off x="1756" y="1368"/>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17" name="Line 198">
                    <a:extLst>
                      <a:ext uri="{FF2B5EF4-FFF2-40B4-BE49-F238E27FC236}">
                        <a16:creationId xmlns:a16="http://schemas.microsoft.com/office/drawing/2014/main" id="{72DC0F6B-6FCF-9C4E-9F60-2022AD8AB0C6}"/>
                      </a:ext>
                    </a:extLst>
                  </p:cNvPr>
                  <p:cNvSpPr>
                    <a:spLocks noChangeShapeType="1"/>
                  </p:cNvSpPr>
                  <p:nvPr/>
                </p:nvSpPr>
                <p:spPr bwMode="auto">
                  <a:xfrm>
                    <a:off x="1756" y="1391"/>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8109" name="Group 199">
                  <a:extLst>
                    <a:ext uri="{FF2B5EF4-FFF2-40B4-BE49-F238E27FC236}">
                      <a16:creationId xmlns:a16="http://schemas.microsoft.com/office/drawing/2014/main" id="{4560AD0C-46CC-7E46-BA63-FFFC44D0E3B1}"/>
                    </a:ext>
                  </a:extLst>
                </p:cNvPr>
                <p:cNvGrpSpPr>
                  <a:grpSpLocks/>
                </p:cNvGrpSpPr>
                <p:nvPr/>
              </p:nvGrpSpPr>
              <p:grpSpPr bwMode="auto">
                <a:xfrm>
                  <a:off x="1424" y="1097"/>
                  <a:ext cx="168" cy="106"/>
                  <a:chOff x="1424" y="1097"/>
                  <a:chExt cx="168" cy="106"/>
                </a:xfrm>
              </p:grpSpPr>
              <p:sp>
                <p:nvSpPr>
                  <p:cNvPr id="88112" name="Rectangle 200">
                    <a:extLst>
                      <a:ext uri="{FF2B5EF4-FFF2-40B4-BE49-F238E27FC236}">
                        <a16:creationId xmlns:a16="http://schemas.microsoft.com/office/drawing/2014/main" id="{69955AD7-B587-2D4E-A0FB-B9006398C590}"/>
                      </a:ext>
                    </a:extLst>
                  </p:cNvPr>
                  <p:cNvSpPr>
                    <a:spLocks noChangeArrowheads="1"/>
                  </p:cNvSpPr>
                  <p:nvPr/>
                </p:nvSpPr>
                <p:spPr bwMode="auto">
                  <a:xfrm>
                    <a:off x="1428" y="1097"/>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sp>
                <p:nvSpPr>
                  <p:cNvPr id="88113" name="Line 201">
                    <a:extLst>
                      <a:ext uri="{FF2B5EF4-FFF2-40B4-BE49-F238E27FC236}">
                        <a16:creationId xmlns:a16="http://schemas.microsoft.com/office/drawing/2014/main" id="{4EA1AD3E-02CA-7940-BD04-03244ED7B037}"/>
                      </a:ext>
                    </a:extLst>
                  </p:cNvPr>
                  <p:cNvSpPr>
                    <a:spLocks noChangeShapeType="1"/>
                  </p:cNvSpPr>
                  <p:nvPr/>
                </p:nvSpPr>
                <p:spPr bwMode="auto">
                  <a:xfrm>
                    <a:off x="1424" y="1154"/>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14" name="Line 202">
                    <a:extLst>
                      <a:ext uri="{FF2B5EF4-FFF2-40B4-BE49-F238E27FC236}">
                        <a16:creationId xmlns:a16="http://schemas.microsoft.com/office/drawing/2014/main" id="{9321E595-9132-A041-B5DA-6AD38A6542B3}"/>
                      </a:ext>
                    </a:extLst>
                  </p:cNvPr>
                  <p:cNvSpPr>
                    <a:spLocks noChangeShapeType="1"/>
                  </p:cNvSpPr>
                  <p:nvPr/>
                </p:nvSpPr>
                <p:spPr bwMode="auto">
                  <a:xfrm>
                    <a:off x="1424" y="1178"/>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8110" name="Line 203">
                  <a:extLst>
                    <a:ext uri="{FF2B5EF4-FFF2-40B4-BE49-F238E27FC236}">
                      <a16:creationId xmlns:a16="http://schemas.microsoft.com/office/drawing/2014/main" id="{BB4A5CF4-0683-A245-99F0-03157DB5BFE7}"/>
                    </a:ext>
                  </a:extLst>
                </p:cNvPr>
                <p:cNvSpPr>
                  <a:spLocks noChangeShapeType="1"/>
                </p:cNvSpPr>
                <p:nvPr/>
              </p:nvSpPr>
              <p:spPr bwMode="auto">
                <a:xfrm>
                  <a:off x="1504" y="1212"/>
                  <a:ext cx="0" cy="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11" name="Line 204">
                  <a:extLst>
                    <a:ext uri="{FF2B5EF4-FFF2-40B4-BE49-F238E27FC236}">
                      <a16:creationId xmlns:a16="http://schemas.microsoft.com/office/drawing/2014/main" id="{511C4C8E-5716-094A-9ED9-2AD1848E6039}"/>
                    </a:ext>
                  </a:extLst>
                </p:cNvPr>
                <p:cNvSpPr>
                  <a:spLocks noChangeShapeType="1"/>
                </p:cNvSpPr>
                <p:nvPr/>
              </p:nvSpPr>
              <p:spPr bwMode="auto">
                <a:xfrm>
                  <a:off x="1588" y="1150"/>
                  <a:ext cx="244" cy="1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88104" name="Rectangle 205">
              <a:extLst>
                <a:ext uri="{FF2B5EF4-FFF2-40B4-BE49-F238E27FC236}">
                  <a16:creationId xmlns:a16="http://schemas.microsoft.com/office/drawing/2014/main" id="{2A24657B-F4D5-9B4D-83C8-FAE2C34FD20B}"/>
                </a:ext>
              </a:extLst>
            </p:cNvPr>
            <p:cNvSpPr>
              <a:spLocks noChangeArrowheads="1"/>
            </p:cNvSpPr>
            <p:nvPr/>
          </p:nvSpPr>
          <p:spPr bwMode="auto">
            <a:xfrm>
              <a:off x="1322" y="957"/>
              <a:ext cx="220" cy="7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latin typeface="黑体" panose="02010609060101010101" pitchFamily="49" charset="-122"/>
                <a:ea typeface="黑体" panose="02010609060101010101" pitchFamily="49" charset="-122"/>
              </a:endParaRPr>
            </a:p>
          </p:txBody>
        </p:sp>
      </p:grpSp>
      <p:sp>
        <p:nvSpPr>
          <p:cNvPr id="88090" name="Line 206">
            <a:extLst>
              <a:ext uri="{FF2B5EF4-FFF2-40B4-BE49-F238E27FC236}">
                <a16:creationId xmlns:a16="http://schemas.microsoft.com/office/drawing/2014/main" id="{967FDF4D-CABC-9E47-BF75-5A9EA7FE75F9}"/>
              </a:ext>
            </a:extLst>
          </p:cNvPr>
          <p:cNvSpPr>
            <a:spLocks noChangeShapeType="1"/>
          </p:cNvSpPr>
          <p:nvPr/>
        </p:nvSpPr>
        <p:spPr bwMode="auto">
          <a:xfrm>
            <a:off x="4470400" y="5930900"/>
            <a:ext cx="677863"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91" name="Line 207">
            <a:extLst>
              <a:ext uri="{FF2B5EF4-FFF2-40B4-BE49-F238E27FC236}">
                <a16:creationId xmlns:a16="http://schemas.microsoft.com/office/drawing/2014/main" id="{6ADE6523-F721-1041-85D2-7814B7B5D052}"/>
              </a:ext>
            </a:extLst>
          </p:cNvPr>
          <p:cNvSpPr>
            <a:spLocks noChangeShapeType="1"/>
          </p:cNvSpPr>
          <p:nvPr/>
        </p:nvSpPr>
        <p:spPr bwMode="auto">
          <a:xfrm>
            <a:off x="2925763" y="4090988"/>
            <a:ext cx="679450"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92" name="Line 208">
            <a:extLst>
              <a:ext uri="{FF2B5EF4-FFF2-40B4-BE49-F238E27FC236}">
                <a16:creationId xmlns:a16="http://schemas.microsoft.com/office/drawing/2014/main" id="{1CC765C5-B79B-0943-9EDE-CFB8605BC1E1}"/>
              </a:ext>
            </a:extLst>
          </p:cNvPr>
          <p:cNvSpPr>
            <a:spLocks noChangeShapeType="1"/>
          </p:cNvSpPr>
          <p:nvPr/>
        </p:nvSpPr>
        <p:spPr bwMode="auto">
          <a:xfrm>
            <a:off x="2925763" y="4724400"/>
            <a:ext cx="679450"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93" name="Line 209">
            <a:extLst>
              <a:ext uri="{FF2B5EF4-FFF2-40B4-BE49-F238E27FC236}">
                <a16:creationId xmlns:a16="http://schemas.microsoft.com/office/drawing/2014/main" id="{A55C467A-96CE-3A4C-B696-BEFD141B1037}"/>
              </a:ext>
            </a:extLst>
          </p:cNvPr>
          <p:cNvSpPr>
            <a:spLocks noChangeShapeType="1"/>
          </p:cNvSpPr>
          <p:nvPr/>
        </p:nvSpPr>
        <p:spPr bwMode="auto">
          <a:xfrm>
            <a:off x="3703638" y="4724400"/>
            <a:ext cx="679450"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94" name="Line 210">
            <a:extLst>
              <a:ext uri="{FF2B5EF4-FFF2-40B4-BE49-F238E27FC236}">
                <a16:creationId xmlns:a16="http://schemas.microsoft.com/office/drawing/2014/main" id="{1C916061-CDBF-DD49-A49B-AEC6AA607796}"/>
              </a:ext>
            </a:extLst>
          </p:cNvPr>
          <p:cNvSpPr>
            <a:spLocks noChangeShapeType="1"/>
          </p:cNvSpPr>
          <p:nvPr/>
        </p:nvSpPr>
        <p:spPr bwMode="auto">
          <a:xfrm>
            <a:off x="4459288" y="5337175"/>
            <a:ext cx="679450"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95" name="Line 211">
            <a:extLst>
              <a:ext uri="{FF2B5EF4-FFF2-40B4-BE49-F238E27FC236}">
                <a16:creationId xmlns:a16="http://schemas.microsoft.com/office/drawing/2014/main" id="{69338C30-C826-744C-972B-8B8208F71EF8}"/>
              </a:ext>
            </a:extLst>
          </p:cNvPr>
          <p:cNvSpPr>
            <a:spLocks noChangeShapeType="1"/>
          </p:cNvSpPr>
          <p:nvPr/>
        </p:nvSpPr>
        <p:spPr bwMode="auto">
          <a:xfrm>
            <a:off x="2925763" y="5337175"/>
            <a:ext cx="679450"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96" name="Line 212">
            <a:extLst>
              <a:ext uri="{FF2B5EF4-FFF2-40B4-BE49-F238E27FC236}">
                <a16:creationId xmlns:a16="http://schemas.microsoft.com/office/drawing/2014/main" id="{ECBC8D8A-3103-3048-A579-B5818386E68E}"/>
              </a:ext>
            </a:extLst>
          </p:cNvPr>
          <p:cNvSpPr>
            <a:spLocks noChangeShapeType="1"/>
          </p:cNvSpPr>
          <p:nvPr/>
        </p:nvSpPr>
        <p:spPr bwMode="auto">
          <a:xfrm>
            <a:off x="3692525" y="5337175"/>
            <a:ext cx="679450"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97" name="Line 213">
            <a:extLst>
              <a:ext uri="{FF2B5EF4-FFF2-40B4-BE49-F238E27FC236}">
                <a16:creationId xmlns:a16="http://schemas.microsoft.com/office/drawing/2014/main" id="{468AA6BE-491A-1E4A-AEF6-03E6985D3428}"/>
              </a:ext>
            </a:extLst>
          </p:cNvPr>
          <p:cNvSpPr>
            <a:spLocks noChangeShapeType="1"/>
          </p:cNvSpPr>
          <p:nvPr/>
        </p:nvSpPr>
        <p:spPr bwMode="auto">
          <a:xfrm>
            <a:off x="3692525" y="5930900"/>
            <a:ext cx="679450"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98" name="Line 214">
            <a:extLst>
              <a:ext uri="{FF2B5EF4-FFF2-40B4-BE49-F238E27FC236}">
                <a16:creationId xmlns:a16="http://schemas.microsoft.com/office/drawing/2014/main" id="{A8901330-B355-B94C-9212-CEAFBC62A08E}"/>
              </a:ext>
            </a:extLst>
          </p:cNvPr>
          <p:cNvSpPr>
            <a:spLocks noChangeShapeType="1"/>
          </p:cNvSpPr>
          <p:nvPr/>
        </p:nvSpPr>
        <p:spPr bwMode="auto">
          <a:xfrm>
            <a:off x="2936875" y="5930900"/>
            <a:ext cx="681038"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99" name="Rectangle 215">
            <a:extLst>
              <a:ext uri="{FF2B5EF4-FFF2-40B4-BE49-F238E27FC236}">
                <a16:creationId xmlns:a16="http://schemas.microsoft.com/office/drawing/2014/main" id="{5CB3154B-5BEF-B745-845D-8FB914F0FE4F}"/>
              </a:ext>
            </a:extLst>
          </p:cNvPr>
          <p:cNvSpPr>
            <a:spLocks noChangeArrowheads="1"/>
          </p:cNvSpPr>
          <p:nvPr/>
        </p:nvSpPr>
        <p:spPr bwMode="auto">
          <a:xfrm>
            <a:off x="5537200" y="5638800"/>
            <a:ext cx="98107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9375" tIns="38100" rIns="79375" bIns="38100">
            <a:spAutoFit/>
          </a:bodyPr>
          <a:lstStyle>
            <a:lvl1pPr defTabSz="530225"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530225"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530225"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530225"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530225"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5302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5302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5302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5302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90000"/>
              </a:lnSpc>
            </a:pPr>
            <a:r>
              <a:rPr lang="zh-CN" altLang="en-US" sz="1600" b="0">
                <a:solidFill>
                  <a:schemeClr val="bg1"/>
                </a:solidFill>
                <a:latin typeface="黑体" panose="02010609060101010101" pitchFamily="49" charset="-122"/>
                <a:ea typeface="黑体" panose="02010609060101010101" pitchFamily="49" charset="-122"/>
              </a:rPr>
              <a:t>软件系统</a:t>
            </a:r>
            <a:endParaRPr lang="en-US" altLang="zh-CN" sz="1600" b="0">
              <a:solidFill>
                <a:schemeClr val="bg1"/>
              </a:solidFill>
              <a:latin typeface="黑体" panose="02010609060101010101" pitchFamily="49" charset="-122"/>
              <a:ea typeface="黑体" panose="02010609060101010101" pitchFamily="49" charset="-122"/>
            </a:endParaRPr>
          </a:p>
        </p:txBody>
      </p:sp>
      <p:sp>
        <p:nvSpPr>
          <p:cNvPr id="88100" name="Rectangle 216">
            <a:extLst>
              <a:ext uri="{FF2B5EF4-FFF2-40B4-BE49-F238E27FC236}">
                <a16:creationId xmlns:a16="http://schemas.microsoft.com/office/drawing/2014/main" id="{EB2EE71F-5FBB-D648-B82E-68B1437D194E}"/>
              </a:ext>
            </a:extLst>
          </p:cNvPr>
          <p:cNvSpPr>
            <a:spLocks noChangeArrowheads="1"/>
          </p:cNvSpPr>
          <p:nvPr/>
        </p:nvSpPr>
        <p:spPr bwMode="auto">
          <a:xfrm>
            <a:off x="5695950" y="5165725"/>
            <a:ext cx="776288"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9375" tIns="38100" rIns="79375" bIns="38100">
            <a:spAutoFit/>
          </a:bodyPr>
          <a:lstStyle>
            <a:lvl1pPr defTabSz="530225"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530225"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530225"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530225"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530225"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5302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5302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5302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5302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r" eaLnBrk="1" hangingPunct="1">
              <a:lnSpc>
                <a:spcPct val="90000"/>
              </a:lnSpc>
            </a:pPr>
            <a:r>
              <a:rPr lang="zh-CN" altLang="en-US" sz="1600" b="0">
                <a:solidFill>
                  <a:schemeClr val="bg1"/>
                </a:solidFill>
                <a:latin typeface="黑体" panose="02010609060101010101" pitchFamily="49" charset="-122"/>
                <a:ea typeface="黑体" panose="02010609060101010101" pitchFamily="49" charset="-122"/>
              </a:rPr>
              <a:t>中间件</a:t>
            </a:r>
            <a:endParaRPr lang="en-US" altLang="zh-CN" sz="1600" b="0">
              <a:solidFill>
                <a:schemeClr val="bg1"/>
              </a:solidFill>
              <a:latin typeface="黑体" panose="02010609060101010101" pitchFamily="49" charset="-122"/>
              <a:ea typeface="黑体" panose="02010609060101010101" pitchFamily="49" charset="-122"/>
            </a:endParaRPr>
          </a:p>
        </p:txBody>
      </p:sp>
      <p:sp>
        <p:nvSpPr>
          <p:cNvPr id="88101" name="Rectangle 217">
            <a:extLst>
              <a:ext uri="{FF2B5EF4-FFF2-40B4-BE49-F238E27FC236}">
                <a16:creationId xmlns:a16="http://schemas.microsoft.com/office/drawing/2014/main" id="{04ED757A-C6CE-6344-B9DF-093283CD1880}"/>
              </a:ext>
            </a:extLst>
          </p:cNvPr>
          <p:cNvSpPr>
            <a:spLocks noChangeArrowheads="1"/>
          </p:cNvSpPr>
          <p:nvPr/>
        </p:nvSpPr>
        <p:spPr bwMode="auto">
          <a:xfrm>
            <a:off x="5507038" y="4371975"/>
            <a:ext cx="98107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9375" tIns="38100" rIns="79375" bIns="38100">
            <a:spAutoFit/>
          </a:bodyPr>
          <a:lstStyle>
            <a:lvl1pPr defTabSz="530225"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530225"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530225"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530225"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530225"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5302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5302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5302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5302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90000"/>
              </a:lnSpc>
            </a:pPr>
            <a:r>
              <a:rPr lang="zh-CN" altLang="en-US" sz="1600" b="0">
                <a:solidFill>
                  <a:schemeClr val="bg1"/>
                </a:solidFill>
                <a:latin typeface="黑体" panose="02010609060101010101" pitchFamily="49" charset="-122"/>
                <a:ea typeface="黑体" panose="02010609060101010101" pitchFamily="49" charset="-122"/>
              </a:rPr>
              <a:t>特殊业务</a:t>
            </a:r>
            <a:endParaRPr lang="en-US" altLang="zh-CN" sz="1600" b="0">
              <a:solidFill>
                <a:schemeClr val="bg1"/>
              </a:solidFill>
              <a:latin typeface="黑体" panose="02010609060101010101" pitchFamily="49" charset="-122"/>
              <a:ea typeface="黑体" panose="02010609060101010101" pitchFamily="49" charset="-122"/>
            </a:endParaRPr>
          </a:p>
        </p:txBody>
      </p:sp>
      <p:sp>
        <p:nvSpPr>
          <p:cNvPr id="88102" name="Rectangle 218">
            <a:extLst>
              <a:ext uri="{FF2B5EF4-FFF2-40B4-BE49-F238E27FC236}">
                <a16:creationId xmlns:a16="http://schemas.microsoft.com/office/drawing/2014/main" id="{13241FB9-156A-8D40-9006-3FA43B65A088}"/>
              </a:ext>
            </a:extLst>
          </p:cNvPr>
          <p:cNvSpPr>
            <a:spLocks noChangeArrowheads="1"/>
          </p:cNvSpPr>
          <p:nvPr/>
        </p:nvSpPr>
        <p:spPr bwMode="auto">
          <a:xfrm>
            <a:off x="5472113" y="3752850"/>
            <a:ext cx="98107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9375" tIns="38100" rIns="79375" bIns="38100">
            <a:spAutoFit/>
          </a:bodyPr>
          <a:lstStyle>
            <a:lvl1pPr defTabSz="530225" eaLnBrk="0" hangingPunct="0">
              <a:defRPr kumimoji="1" b="1">
                <a:solidFill>
                  <a:srgbClr val="0033CC"/>
                </a:solidFill>
                <a:latin typeface="宋体" panose="02010600030101010101" pitchFamily="2" charset="-122"/>
                <a:ea typeface="宋体" panose="02010600030101010101" pitchFamily="2" charset="-122"/>
              </a:defRPr>
            </a:lvl1pPr>
            <a:lvl2pPr marL="742950" indent="-285750" defTabSz="530225"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defTabSz="530225"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defTabSz="530225"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defTabSz="530225"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defTabSz="5302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defTabSz="5302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defTabSz="5302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defTabSz="530225"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90000"/>
              </a:lnSpc>
            </a:pPr>
            <a:r>
              <a:rPr lang="zh-CN" altLang="en-US" sz="1600" b="0">
                <a:solidFill>
                  <a:schemeClr val="bg1"/>
                </a:solidFill>
                <a:latin typeface="黑体" panose="02010609060101010101" pitchFamily="49" charset="-122"/>
                <a:ea typeface="黑体" panose="02010609060101010101" pitchFamily="49" charset="-122"/>
              </a:rPr>
              <a:t>特殊应用</a:t>
            </a:r>
            <a:endParaRPr lang="en-US" altLang="zh-CN" sz="1600" b="0">
              <a:solidFill>
                <a:schemeClr val="bg1"/>
              </a:solidFill>
              <a:latin typeface="黑体" panose="02010609060101010101" pitchFamily="49" charset="-122"/>
              <a:ea typeface="黑体" panose="02010609060101010101" pitchFamily="49" charset="-122"/>
            </a:endParaRPr>
          </a:p>
        </p:txBody>
      </p:sp>
      <p:sp>
        <p:nvSpPr>
          <p:cNvPr id="2" name="文本框 1">
            <a:extLst>
              <a:ext uri="{FF2B5EF4-FFF2-40B4-BE49-F238E27FC236}">
                <a16:creationId xmlns:a16="http://schemas.microsoft.com/office/drawing/2014/main" id="{9D3D97D6-D51D-6E46-9F04-D44D59CF6B21}"/>
              </a:ext>
            </a:extLst>
          </p:cNvPr>
          <p:cNvSpPr txBox="1"/>
          <p:nvPr/>
        </p:nvSpPr>
        <p:spPr>
          <a:xfrm>
            <a:off x="4583113" y="1920379"/>
            <a:ext cx="4252912" cy="646331"/>
          </a:xfrm>
          <a:prstGeom prst="rect">
            <a:avLst/>
          </a:prstGeom>
          <a:noFill/>
        </p:spPr>
        <p:txBody>
          <a:bodyPr wrap="square" rtlCol="0">
            <a:spAutoFit/>
          </a:bodyPr>
          <a:lstStyle/>
          <a:p>
            <a:r>
              <a:rPr kumimoji="1" lang="zh-CN" altLang="en-US" dirty="0"/>
              <a:t>没有架构基线下的</a:t>
            </a:r>
            <a:r>
              <a:rPr kumimoji="1" lang="en-US" altLang="zh-CN" dirty="0"/>
              <a:t>……</a:t>
            </a:r>
            <a:r>
              <a:rPr kumimoji="1" lang="zh-CN" altLang="en-US" dirty="0"/>
              <a:t>都是不可达成的，存在着海量的反攻。</a:t>
            </a:r>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3157DE50-6EC5-3F43-B962-BD2C5C7A8490}"/>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8.</a:t>
            </a:r>
            <a:r>
              <a:rPr lang="zh-CN" altLang="en-US">
                <a:ea typeface="宋体" panose="02010600030101010101" pitchFamily="2" charset="-122"/>
              </a:rPr>
              <a:t>可执行架构</a:t>
            </a:r>
            <a:r>
              <a:rPr lang="en-US" altLang="zh-CN">
                <a:ea typeface="宋体" panose="02010600030101010101" pitchFamily="2" charset="-122"/>
              </a:rPr>
              <a:t>——</a:t>
            </a:r>
            <a:r>
              <a:rPr lang="zh-CN" altLang="en-US">
                <a:ea typeface="宋体" panose="02010600030101010101" pitchFamily="2" charset="-122"/>
              </a:rPr>
              <a:t>架构描述</a:t>
            </a:r>
            <a:endParaRPr lang="en-US" altLang="zh-CN">
              <a:ea typeface="宋体" panose="02010600030101010101" pitchFamily="2" charset="-122"/>
            </a:endParaRPr>
          </a:p>
        </p:txBody>
      </p:sp>
      <p:sp>
        <p:nvSpPr>
          <p:cNvPr id="89091" name="Rectangle 3">
            <a:extLst>
              <a:ext uri="{FF2B5EF4-FFF2-40B4-BE49-F238E27FC236}">
                <a16:creationId xmlns:a16="http://schemas.microsoft.com/office/drawing/2014/main" id="{D86CE763-A699-024B-BE4C-F82EDAEF31ED}"/>
              </a:ext>
            </a:extLst>
          </p:cNvPr>
          <p:cNvSpPr>
            <a:spLocks noGrp="1" noChangeArrowheads="1"/>
          </p:cNvSpPr>
          <p:nvPr>
            <p:ph type="body" sz="half" idx="1"/>
          </p:nvPr>
        </p:nvSpPr>
        <p:spPr bwMode="auto">
          <a:xfrm>
            <a:off x="182563" y="1219200"/>
            <a:ext cx="5486400" cy="50434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70000"/>
              </a:lnSpc>
              <a:buFont typeface="Wingdings" pitchFamily="2" charset="2"/>
              <a:buNone/>
            </a:pPr>
            <a:r>
              <a:rPr lang="zh-CN" altLang="en-US" dirty="0">
                <a:latin typeface="黑体" panose="02010609060101010101" pitchFamily="49" charset="-122"/>
                <a:ea typeface="黑体" panose="02010609060101010101" pitchFamily="49" charset="-122"/>
              </a:rPr>
              <a:t>软件架构文档</a:t>
            </a:r>
            <a:endParaRPr lang="en-US" altLang="zh-CN" dirty="0">
              <a:latin typeface="黑体" panose="02010609060101010101" pitchFamily="49" charset="-122"/>
              <a:ea typeface="黑体" panose="02010609060101010101" pitchFamily="49" charset="-122"/>
            </a:endParaRPr>
          </a:p>
          <a:p>
            <a:pPr lvl="1" eaLnBrk="1" hangingPunct="1">
              <a:lnSpc>
                <a:spcPct val="77000"/>
              </a:lnSpc>
              <a:buFont typeface="Wingdings" pitchFamily="2" charset="2"/>
              <a:buChar char="u"/>
            </a:pPr>
            <a:r>
              <a:rPr lang="zh-CN" altLang="en-US" dirty="0">
                <a:latin typeface="黑体" panose="02010609060101010101" pitchFamily="49" charset="-122"/>
                <a:ea typeface="黑体" panose="02010609060101010101" pitchFamily="49" charset="-122"/>
              </a:rPr>
              <a:t>代表软件系统架构的概述</a:t>
            </a:r>
            <a:endParaRPr lang="en-US" altLang="zh-CN" dirty="0">
              <a:latin typeface="黑体" panose="02010609060101010101" pitchFamily="49" charset="-122"/>
              <a:ea typeface="黑体" panose="02010609060101010101" pitchFamily="49" charset="-122"/>
            </a:endParaRPr>
          </a:p>
          <a:p>
            <a:pPr lvl="2" eaLnBrk="1" hangingPunct="1">
              <a:lnSpc>
                <a:spcPct val="90000"/>
              </a:lnSpc>
              <a:buFont typeface="Wingdings" pitchFamily="2" charset="2"/>
              <a:buChar char="Ø"/>
            </a:pPr>
            <a:r>
              <a:rPr lang="zh-CN" altLang="en-US" sz="2400" dirty="0">
                <a:latin typeface="黑体" panose="02010609060101010101" pitchFamily="49" charset="-122"/>
                <a:ea typeface="黑体" panose="02010609060101010101" pitchFamily="49" charset="-122"/>
              </a:rPr>
              <a:t>架构视图</a:t>
            </a:r>
            <a:endParaRPr lang="en-US" altLang="zh-CN" sz="2400" dirty="0">
              <a:latin typeface="黑体" panose="02010609060101010101" pitchFamily="49" charset="-122"/>
              <a:ea typeface="黑体" panose="02010609060101010101" pitchFamily="49" charset="-122"/>
            </a:endParaRPr>
          </a:p>
          <a:p>
            <a:pPr lvl="2" eaLnBrk="1" hangingPunct="1">
              <a:lnSpc>
                <a:spcPct val="90000"/>
              </a:lnSpc>
              <a:buFont typeface="Wingdings" pitchFamily="2" charset="2"/>
              <a:buChar char="Ø"/>
            </a:pPr>
            <a:r>
              <a:rPr lang="zh-CN" altLang="en-US" sz="2400" dirty="0">
                <a:latin typeface="黑体" panose="02010609060101010101" pitchFamily="49" charset="-122"/>
                <a:ea typeface="黑体" panose="02010609060101010101" pitchFamily="49" charset="-122"/>
              </a:rPr>
              <a:t>目标和约束</a:t>
            </a:r>
            <a:r>
              <a:rPr lang="en-US" altLang="zh-CN" sz="2400" dirty="0">
                <a:latin typeface="黑体" panose="02010609060101010101" pitchFamily="49" charset="-122"/>
                <a:ea typeface="黑体" panose="02010609060101010101" pitchFamily="49" charset="-122"/>
              </a:rPr>
              <a:t>	</a:t>
            </a:r>
          </a:p>
          <a:p>
            <a:pPr lvl="3" eaLnBrk="1" hangingPunct="1">
              <a:lnSpc>
                <a:spcPct val="90000"/>
              </a:lnSpc>
              <a:buFont typeface="Wingdings" pitchFamily="2" charset="2"/>
              <a:buChar char="Ø"/>
            </a:pPr>
            <a:r>
              <a:rPr lang="zh-CN" altLang="en-US" sz="1800" dirty="0">
                <a:latin typeface="黑体" panose="02010609060101010101" pitchFamily="49" charset="-122"/>
                <a:ea typeface="黑体" panose="02010609060101010101" pitchFamily="49" charset="-122"/>
              </a:rPr>
              <a:t>架构支持的需求</a:t>
            </a:r>
            <a:endParaRPr lang="en-US" altLang="zh-CN" sz="1800" dirty="0">
              <a:latin typeface="黑体" panose="02010609060101010101" pitchFamily="49" charset="-122"/>
              <a:ea typeface="黑体" panose="02010609060101010101" pitchFamily="49" charset="-122"/>
            </a:endParaRPr>
          </a:p>
          <a:p>
            <a:pPr lvl="3" eaLnBrk="1" hangingPunct="1">
              <a:lnSpc>
                <a:spcPct val="90000"/>
              </a:lnSpc>
              <a:buFont typeface="Wingdings" pitchFamily="2" charset="2"/>
              <a:buChar char="Ø"/>
            </a:pPr>
            <a:r>
              <a:rPr lang="zh-CN" altLang="en-US" sz="1800" dirty="0">
                <a:latin typeface="黑体" panose="02010609060101010101" pitchFamily="49" charset="-122"/>
                <a:ea typeface="黑体" panose="02010609060101010101" pitchFamily="49" charset="-122"/>
              </a:rPr>
              <a:t>技术约束</a:t>
            </a:r>
            <a:endParaRPr lang="en-US" altLang="zh-CN" sz="1800" dirty="0">
              <a:latin typeface="黑体" panose="02010609060101010101" pitchFamily="49" charset="-122"/>
              <a:ea typeface="黑体" panose="02010609060101010101" pitchFamily="49" charset="-122"/>
            </a:endParaRPr>
          </a:p>
          <a:p>
            <a:pPr lvl="3" eaLnBrk="1" hangingPunct="1">
              <a:lnSpc>
                <a:spcPct val="90000"/>
              </a:lnSpc>
              <a:buFont typeface="Wingdings" pitchFamily="2" charset="2"/>
              <a:buChar char="Ø"/>
            </a:pPr>
            <a:r>
              <a:rPr lang="zh-CN" altLang="en-US" sz="1800" dirty="0">
                <a:latin typeface="黑体" panose="02010609060101010101" pitchFamily="49" charset="-122"/>
                <a:ea typeface="黑体" panose="02010609060101010101" pitchFamily="49" charset="-122"/>
              </a:rPr>
              <a:t>用例</a:t>
            </a:r>
            <a:endParaRPr lang="en-US" altLang="zh-CN" sz="1800" dirty="0">
              <a:latin typeface="黑体" panose="02010609060101010101" pitchFamily="49" charset="-122"/>
              <a:ea typeface="黑体" panose="02010609060101010101" pitchFamily="49" charset="-122"/>
            </a:endParaRPr>
          </a:p>
          <a:p>
            <a:pPr lvl="2" eaLnBrk="1" hangingPunct="1">
              <a:lnSpc>
                <a:spcPct val="90000"/>
              </a:lnSpc>
              <a:buFont typeface="Wingdings" pitchFamily="2" charset="2"/>
              <a:buChar char="Ø"/>
            </a:pPr>
            <a:r>
              <a:rPr lang="zh-CN" altLang="en-US" sz="2400" dirty="0">
                <a:latin typeface="黑体" panose="02010609060101010101" pitchFamily="49" charset="-122"/>
                <a:ea typeface="黑体" panose="02010609060101010101" pitchFamily="49" charset="-122"/>
              </a:rPr>
              <a:t>尺寸和性能特点</a:t>
            </a:r>
            <a:endParaRPr lang="en-US" altLang="zh-CN" sz="2400" dirty="0">
              <a:latin typeface="黑体" panose="02010609060101010101" pitchFamily="49" charset="-122"/>
              <a:ea typeface="黑体" panose="02010609060101010101" pitchFamily="49" charset="-122"/>
            </a:endParaRPr>
          </a:p>
          <a:p>
            <a:pPr lvl="2" eaLnBrk="1" hangingPunct="1">
              <a:lnSpc>
                <a:spcPct val="90000"/>
              </a:lnSpc>
              <a:buFont typeface="Wingdings" pitchFamily="2" charset="2"/>
              <a:buChar char="Ø"/>
            </a:pPr>
            <a:r>
              <a:rPr lang="zh-CN" altLang="en-US" sz="2400" dirty="0">
                <a:latin typeface="黑体" panose="02010609060101010101" pitchFamily="49" charset="-122"/>
                <a:ea typeface="黑体" panose="02010609060101010101" pitchFamily="49" charset="-122"/>
              </a:rPr>
              <a:t>质量、可扩展性和可移植目标</a:t>
            </a:r>
            <a:endParaRPr lang="en-US" altLang="zh-CN" sz="2400" dirty="0">
              <a:latin typeface="黑体" panose="02010609060101010101" pitchFamily="49" charset="-122"/>
              <a:ea typeface="黑体" panose="02010609060101010101" pitchFamily="49" charset="-122"/>
            </a:endParaRPr>
          </a:p>
        </p:txBody>
      </p:sp>
      <p:pic>
        <p:nvPicPr>
          <p:cNvPr id="89092" name="Picture 10">
            <a:extLst>
              <a:ext uri="{FF2B5EF4-FFF2-40B4-BE49-F238E27FC236}">
                <a16:creationId xmlns:a16="http://schemas.microsoft.com/office/drawing/2014/main" id="{BE2BAD0F-C126-5A41-B6AC-78F07769F3F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gray">
          <a:xfrm>
            <a:off x="5668963" y="1484313"/>
            <a:ext cx="2971800" cy="3962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C1C58D74-AC0D-BC41-86DE-0410630721C7}"/>
              </a:ext>
            </a:extLst>
          </p:cNvPr>
          <p:cNvSpPr txBox="1"/>
          <p:nvPr/>
        </p:nvSpPr>
        <p:spPr>
          <a:xfrm>
            <a:off x="2843808" y="1988840"/>
            <a:ext cx="1237839" cy="369332"/>
          </a:xfrm>
          <a:prstGeom prst="rect">
            <a:avLst/>
          </a:prstGeom>
          <a:noFill/>
        </p:spPr>
        <p:txBody>
          <a:bodyPr wrap="none" rtlCol="0">
            <a:spAutoFit/>
          </a:bodyPr>
          <a:lstStyle/>
          <a:p>
            <a:r>
              <a:rPr lang="en-US" altLang="zh-CN" dirty="0"/>
              <a:t>&gt;4+1views</a:t>
            </a:r>
            <a:endParaRPr kumimoji="1" lang="zh-CN" altLang="en-US" dirty="0"/>
          </a:p>
        </p:txBody>
      </p:sp>
      <p:sp>
        <p:nvSpPr>
          <p:cNvPr id="3" name="文本框 2">
            <a:extLst>
              <a:ext uri="{FF2B5EF4-FFF2-40B4-BE49-F238E27FC236}">
                <a16:creationId xmlns:a16="http://schemas.microsoft.com/office/drawing/2014/main" id="{AF36BCF4-B92A-0F4F-BA4A-ACCED1D419B6}"/>
              </a:ext>
            </a:extLst>
          </p:cNvPr>
          <p:cNvSpPr txBox="1"/>
          <p:nvPr/>
        </p:nvSpPr>
        <p:spPr>
          <a:xfrm>
            <a:off x="379862" y="5229200"/>
            <a:ext cx="5298245" cy="923330"/>
          </a:xfrm>
          <a:prstGeom prst="rect">
            <a:avLst/>
          </a:prstGeom>
          <a:noFill/>
        </p:spPr>
        <p:txBody>
          <a:bodyPr wrap="none" rtlCol="0">
            <a:spAutoFit/>
          </a:bodyPr>
          <a:lstStyle/>
          <a:p>
            <a:r>
              <a:rPr kumimoji="1" lang="zh-CN" altLang="en-US" dirty="0"/>
              <a:t>主要是那些非功能性需求变成了质量属性和约束，</a:t>
            </a:r>
            <a:endParaRPr kumimoji="1" lang="en-US" altLang="zh-CN" dirty="0"/>
          </a:p>
          <a:p>
            <a:r>
              <a:rPr lang="zh-CN" altLang="en-US" dirty="0"/>
              <a:t>在这些</a:t>
            </a:r>
            <a:r>
              <a:rPr lang="en-US" altLang="zh-CN" dirty="0"/>
              <a:t>……</a:t>
            </a:r>
            <a:r>
              <a:rPr lang="zh-CN" altLang="en-US" dirty="0"/>
              <a:t>下我们得到了那些逻辑架构</a:t>
            </a:r>
            <a:endParaRPr lang="en-US" altLang="zh-CN" dirty="0"/>
          </a:p>
          <a:p>
            <a:r>
              <a:rPr kumimoji="1" lang="zh-CN" altLang="en-US" dirty="0"/>
              <a:t>之后的规模和性能等的问题。</a:t>
            </a:r>
          </a:p>
        </p:txBody>
      </p:sp>
    </p:spTree>
  </p:cSld>
  <p:clrMapOvr>
    <a:masterClrMapping/>
  </p:clrMapOvr>
  <p:transition>
    <p:wipe di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AF51AC15-F61C-E849-A52A-59661922EC17}"/>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8.</a:t>
            </a:r>
            <a:r>
              <a:rPr lang="zh-CN" altLang="en-US">
                <a:ea typeface="宋体" panose="02010600030101010101" pitchFamily="2" charset="-122"/>
              </a:rPr>
              <a:t>可执行架构</a:t>
            </a:r>
            <a:r>
              <a:rPr lang="en-US" altLang="zh-CN">
                <a:ea typeface="宋体" panose="02010600030101010101" pitchFamily="2" charset="-122"/>
              </a:rPr>
              <a:t>——</a:t>
            </a:r>
            <a:r>
              <a:rPr lang="zh-CN" altLang="en-US">
                <a:ea typeface="宋体" panose="02010600030101010101" pitchFamily="2" charset="-122"/>
              </a:rPr>
              <a:t>早期架构基线</a:t>
            </a:r>
            <a:endParaRPr lang="en-US" altLang="zh-CN">
              <a:ea typeface="宋体" panose="02010600030101010101" pitchFamily="2" charset="-122"/>
            </a:endParaRPr>
          </a:p>
        </p:txBody>
      </p:sp>
      <p:sp>
        <p:nvSpPr>
          <p:cNvPr id="90115" name="Rectangle 3">
            <a:extLst>
              <a:ext uri="{FF2B5EF4-FFF2-40B4-BE49-F238E27FC236}">
                <a16:creationId xmlns:a16="http://schemas.microsoft.com/office/drawing/2014/main" id="{CD179632-8E24-9848-83E3-EE8047FE7302}"/>
              </a:ext>
            </a:extLst>
          </p:cNvPr>
          <p:cNvSpPr>
            <a:spLocks noGrp="1" noChangeArrowheads="1"/>
          </p:cNvSpPr>
          <p:nvPr>
            <p:ph type="body" sz="half" idx="1"/>
          </p:nvPr>
        </p:nvSpPr>
        <p:spPr bwMode="auto">
          <a:xfrm>
            <a:off x="266700" y="1125538"/>
            <a:ext cx="8477250" cy="5043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itchFamily="2" charset="2"/>
              <a:buChar char="u"/>
            </a:pPr>
            <a:r>
              <a:rPr lang="zh-CN" altLang="en-US" sz="2400">
                <a:latin typeface="黑体" panose="02010609060101010101" pitchFamily="49" charset="-122"/>
                <a:ea typeface="黑体" panose="02010609060101010101" pitchFamily="49" charset="-122"/>
              </a:rPr>
              <a:t>架构</a:t>
            </a:r>
            <a:endParaRPr lang="en-US" altLang="zh-CN" sz="2400">
              <a:latin typeface="黑体" panose="02010609060101010101" pitchFamily="49" charset="-122"/>
              <a:ea typeface="黑体" panose="02010609060101010101" pitchFamily="49" charset="-122"/>
            </a:endParaRPr>
          </a:p>
          <a:p>
            <a:pPr lvl="1" eaLnBrk="1" hangingPunct="1">
              <a:lnSpc>
                <a:spcPct val="90000"/>
              </a:lnSpc>
              <a:buFont typeface="Wingdings" pitchFamily="2" charset="2"/>
              <a:buChar char="Ø"/>
            </a:pPr>
            <a:r>
              <a:rPr lang="zh-CN" altLang="en-US">
                <a:latin typeface="黑体" panose="02010609060101010101" pitchFamily="49" charset="-122"/>
                <a:ea typeface="黑体" panose="02010609060101010101" pitchFamily="49" charset="-122"/>
              </a:rPr>
              <a:t>先启阶段定义</a:t>
            </a:r>
            <a:endParaRPr lang="en-US" altLang="zh-CN">
              <a:latin typeface="黑体" panose="02010609060101010101" pitchFamily="49" charset="-122"/>
              <a:ea typeface="黑体" panose="02010609060101010101" pitchFamily="49" charset="-122"/>
            </a:endParaRPr>
          </a:p>
          <a:p>
            <a:pPr lvl="1" eaLnBrk="1" hangingPunct="1">
              <a:lnSpc>
                <a:spcPct val="90000"/>
              </a:lnSpc>
              <a:buFont typeface="Wingdings" pitchFamily="2" charset="2"/>
              <a:buChar char="Ø"/>
            </a:pPr>
            <a:r>
              <a:rPr lang="zh-CN" altLang="en-US">
                <a:latin typeface="黑体" panose="02010609060101010101" pitchFamily="49" charset="-122"/>
                <a:ea typeface="黑体" panose="02010609060101010101" pitchFamily="49" charset="-122"/>
              </a:rPr>
              <a:t>驱动迭代内容</a:t>
            </a:r>
            <a:endParaRPr lang="en-US" altLang="zh-CN">
              <a:latin typeface="黑体" panose="02010609060101010101" pitchFamily="49" charset="-122"/>
              <a:ea typeface="黑体" panose="02010609060101010101" pitchFamily="49" charset="-122"/>
            </a:endParaRPr>
          </a:p>
          <a:p>
            <a:pPr lvl="1" eaLnBrk="1" hangingPunct="1">
              <a:lnSpc>
                <a:spcPct val="90000"/>
              </a:lnSpc>
              <a:buFont typeface="Wingdings" pitchFamily="2" charset="2"/>
              <a:buChar char="Ø"/>
            </a:pPr>
            <a:r>
              <a:rPr lang="zh-CN" altLang="en-US">
                <a:latin typeface="黑体" panose="02010609060101010101" pitchFamily="49" charset="-122"/>
                <a:ea typeface="黑体" panose="02010609060101010101" pitchFamily="49" charset="-122"/>
              </a:rPr>
              <a:t>驱动团队组织</a:t>
            </a:r>
            <a:endParaRPr lang="en-US" altLang="zh-CN">
              <a:latin typeface="黑体" panose="02010609060101010101" pitchFamily="49" charset="-122"/>
              <a:ea typeface="黑体" panose="02010609060101010101" pitchFamily="49" charset="-122"/>
            </a:endParaRPr>
          </a:p>
          <a:p>
            <a:pPr eaLnBrk="1" hangingPunct="1">
              <a:lnSpc>
                <a:spcPct val="90000"/>
              </a:lnSpc>
              <a:buFont typeface="Wingdings" pitchFamily="2" charset="2"/>
              <a:buNone/>
            </a:pPr>
            <a:endParaRPr lang="en-US" altLang="zh-CN" sz="2400">
              <a:latin typeface="黑体" panose="02010609060101010101" pitchFamily="49" charset="-122"/>
              <a:ea typeface="黑体" panose="02010609060101010101" pitchFamily="49" charset="-122"/>
            </a:endParaRPr>
          </a:p>
          <a:p>
            <a:pPr eaLnBrk="1" hangingPunct="1">
              <a:lnSpc>
                <a:spcPct val="90000"/>
              </a:lnSpc>
              <a:buFont typeface="Wingdings" pitchFamily="2" charset="2"/>
              <a:buChar char="u"/>
            </a:pPr>
            <a:r>
              <a:rPr lang="zh-CN" altLang="en-US" sz="2400">
                <a:latin typeface="黑体" panose="02010609060101010101" pitchFamily="49" charset="-122"/>
                <a:ea typeface="黑体" panose="02010609060101010101" pitchFamily="49" charset="-122"/>
              </a:rPr>
              <a:t>在</a:t>
            </a:r>
            <a:r>
              <a:rPr lang="en-US" altLang="zh-CN" sz="2400">
                <a:latin typeface="黑体" panose="02010609060101010101" pitchFamily="49" charset="-122"/>
                <a:ea typeface="黑体" panose="02010609060101010101" pitchFamily="49" charset="-122"/>
              </a:rPr>
              <a:t>RUP</a:t>
            </a:r>
            <a:r>
              <a:rPr lang="zh-CN" altLang="en-US" sz="2400">
                <a:latin typeface="黑体" panose="02010609060101010101" pitchFamily="49" charset="-122"/>
                <a:ea typeface="黑体" panose="02010609060101010101" pitchFamily="49" charset="-122"/>
              </a:rPr>
              <a:t>中，</a:t>
            </a:r>
            <a:r>
              <a:rPr lang="zh-CN" altLang="en-US" sz="2400">
                <a:solidFill>
                  <a:srgbClr val="C00000"/>
                </a:solidFill>
                <a:latin typeface="黑体" panose="02010609060101010101" pitchFamily="49" charset="-122"/>
                <a:ea typeface="黑体" panose="02010609060101010101" pitchFamily="49" charset="-122"/>
              </a:rPr>
              <a:t>精化阶段后期</a:t>
            </a:r>
            <a:r>
              <a:rPr lang="zh-CN" altLang="en-US" sz="2400">
                <a:latin typeface="黑体" panose="02010609060101010101" pitchFamily="49" charset="-122"/>
                <a:ea typeface="黑体" panose="02010609060101010101" pitchFamily="49" charset="-122"/>
              </a:rPr>
              <a:t>定义你的架构基线，在它后面的迭代中细化你的架构。</a:t>
            </a:r>
            <a:endParaRPr lang="en-US" altLang="zh-CN" sz="2400">
              <a:latin typeface="黑体" panose="02010609060101010101" pitchFamily="49" charset="-122"/>
              <a:ea typeface="黑体" panose="02010609060101010101" pitchFamily="49" charset="-122"/>
            </a:endParaRPr>
          </a:p>
        </p:txBody>
      </p:sp>
      <p:pic>
        <p:nvPicPr>
          <p:cNvPr id="90116" name="Picture 4" descr="MPj03089270000[1]">
            <a:extLst>
              <a:ext uri="{FF2B5EF4-FFF2-40B4-BE49-F238E27FC236}">
                <a16:creationId xmlns:a16="http://schemas.microsoft.com/office/drawing/2014/main" id="{239B0543-6EDE-AB4B-9752-3561BCF0B769}"/>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bwMode="auto">
          <a:xfrm>
            <a:off x="3276600" y="4343400"/>
            <a:ext cx="2971800" cy="19653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B84B17BD-64FF-8A47-AAE1-1AF58575750E}"/>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8.</a:t>
            </a:r>
            <a:r>
              <a:rPr lang="zh-CN" altLang="en-US">
                <a:ea typeface="宋体" panose="02010600030101010101" pitchFamily="2" charset="-122"/>
              </a:rPr>
              <a:t>可执行架构</a:t>
            </a:r>
            <a:r>
              <a:rPr lang="en-US" altLang="zh-CN">
                <a:ea typeface="宋体" panose="02010600030101010101" pitchFamily="2" charset="-122"/>
              </a:rPr>
              <a:t>——</a:t>
            </a:r>
            <a:r>
              <a:rPr lang="zh-CN" altLang="en-US">
                <a:ea typeface="宋体" panose="02010600030101010101" pitchFamily="2" charset="-122"/>
              </a:rPr>
              <a:t>早期基线范围</a:t>
            </a:r>
            <a:endParaRPr lang="en-US" altLang="zh-CN">
              <a:ea typeface="宋体" panose="02010600030101010101" pitchFamily="2" charset="-122"/>
            </a:endParaRPr>
          </a:p>
        </p:txBody>
      </p:sp>
      <p:sp>
        <p:nvSpPr>
          <p:cNvPr id="91139" name="Rectangle 3">
            <a:extLst>
              <a:ext uri="{FF2B5EF4-FFF2-40B4-BE49-F238E27FC236}">
                <a16:creationId xmlns:a16="http://schemas.microsoft.com/office/drawing/2014/main" id="{F1D1222A-6699-CF46-AE4A-931F55A56A03}"/>
              </a:ext>
            </a:extLst>
          </p:cNvPr>
          <p:cNvSpPr>
            <a:spLocks noGrp="1" noChangeArrowheads="1"/>
          </p:cNvSpPr>
          <p:nvPr>
            <p:ph type="body" sz="half" idx="1"/>
          </p:nvPr>
        </p:nvSpPr>
        <p:spPr bwMode="auto">
          <a:xfrm>
            <a:off x="361950" y="1311275"/>
            <a:ext cx="7943850" cy="50434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itchFamily="2" charset="2"/>
              <a:buChar char="u"/>
            </a:pPr>
            <a:r>
              <a:rPr lang="zh-CN" altLang="en-US" sz="2400">
                <a:latin typeface="黑体" panose="02010609060101010101" pitchFamily="49" charset="-122"/>
                <a:ea typeface="黑体" panose="02010609060101010101" pitchFamily="49" charset="-122"/>
              </a:rPr>
              <a:t>在精化阶段，重要的是</a:t>
            </a:r>
            <a:r>
              <a:rPr lang="zh-CN" altLang="en-US" sz="2400">
                <a:solidFill>
                  <a:srgbClr val="C00000"/>
                </a:solidFill>
                <a:latin typeface="黑体" panose="02010609060101010101" pitchFamily="49" charset="-122"/>
                <a:ea typeface="黑体" panose="02010609060101010101" pitchFamily="49" charset="-122"/>
              </a:rPr>
              <a:t>不要失去对整个项目范围内的重点</a:t>
            </a:r>
            <a:r>
              <a:rPr lang="zh-CN" altLang="en-US" sz="2400">
                <a:latin typeface="黑体" panose="02010609060101010101" pitchFamily="49" charset="-122"/>
                <a:ea typeface="黑体" panose="02010609060101010101" pitchFamily="49" charset="-122"/>
              </a:rPr>
              <a:t>。你必须考虑到：</a:t>
            </a:r>
            <a:endParaRPr lang="en-US" altLang="zh-CN" sz="2400">
              <a:latin typeface="黑体" panose="02010609060101010101" pitchFamily="49" charset="-122"/>
              <a:ea typeface="黑体" panose="02010609060101010101" pitchFamily="49" charset="-122"/>
            </a:endParaRPr>
          </a:p>
          <a:p>
            <a:pPr eaLnBrk="1" hangingPunct="1">
              <a:lnSpc>
                <a:spcPct val="90000"/>
              </a:lnSpc>
            </a:pPr>
            <a:endParaRPr lang="en-US" altLang="zh-CN" sz="2400">
              <a:latin typeface="黑体" panose="02010609060101010101" pitchFamily="49" charset="-122"/>
              <a:ea typeface="黑体" panose="02010609060101010101" pitchFamily="49" charset="-122"/>
            </a:endParaRPr>
          </a:p>
          <a:p>
            <a:pPr lvl="1" eaLnBrk="1" hangingPunct="1">
              <a:lnSpc>
                <a:spcPct val="90000"/>
              </a:lnSpc>
              <a:buFont typeface="Wingdings" pitchFamily="2" charset="2"/>
              <a:buChar char="Ø"/>
            </a:pPr>
            <a:r>
              <a:rPr lang="zh-CN" altLang="en-US">
                <a:latin typeface="黑体" panose="02010609060101010101" pitchFamily="49" charset="-122"/>
                <a:ea typeface="黑体" panose="02010609060101010101" pitchFamily="49" charset="-122"/>
              </a:rPr>
              <a:t>项目干系人的需求</a:t>
            </a:r>
            <a:br>
              <a:rPr lang="en-US" altLang="zh-CN">
                <a:latin typeface="黑体" panose="02010609060101010101" pitchFamily="49" charset="-122"/>
                <a:ea typeface="黑体" panose="02010609060101010101" pitchFamily="49" charset="-122"/>
              </a:rPr>
            </a:br>
            <a:endParaRPr lang="en-US" altLang="zh-CN">
              <a:latin typeface="黑体" panose="02010609060101010101" pitchFamily="49" charset="-122"/>
              <a:ea typeface="黑体" panose="02010609060101010101" pitchFamily="49" charset="-122"/>
            </a:endParaRPr>
          </a:p>
          <a:p>
            <a:pPr lvl="1" eaLnBrk="1" hangingPunct="1">
              <a:lnSpc>
                <a:spcPct val="90000"/>
              </a:lnSpc>
              <a:buFont typeface="Wingdings" pitchFamily="2" charset="2"/>
              <a:buChar char="Ø"/>
            </a:pPr>
            <a:r>
              <a:rPr lang="zh-CN" altLang="en-US">
                <a:latin typeface="黑体" panose="02010609060101010101" pitchFamily="49" charset="-122"/>
                <a:ea typeface="黑体" panose="02010609060101010101" pitchFamily="49" charset="-122"/>
              </a:rPr>
              <a:t>产品特点</a:t>
            </a:r>
            <a:endParaRPr lang="en-US" altLang="zh-CN">
              <a:latin typeface="黑体" panose="02010609060101010101" pitchFamily="49" charset="-122"/>
              <a:ea typeface="黑体" panose="02010609060101010101" pitchFamily="49" charset="-122"/>
            </a:endParaRPr>
          </a:p>
        </p:txBody>
      </p:sp>
      <p:pic>
        <p:nvPicPr>
          <p:cNvPr id="91140" name="Picture 24" descr="MPj01824890000[1]">
            <a:extLst>
              <a:ext uri="{FF2B5EF4-FFF2-40B4-BE49-F238E27FC236}">
                <a16:creationId xmlns:a16="http://schemas.microsoft.com/office/drawing/2014/main" id="{C4524558-E5D1-314A-B9B6-55F9544B6B7A}"/>
              </a:ext>
            </a:extLst>
          </p:cNvPr>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bwMode="auto">
          <a:xfrm>
            <a:off x="5410200" y="2209800"/>
            <a:ext cx="274955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71CEE32-BC3B-BD45-9919-623C23534908}"/>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FFB06B0E-DDA1-584C-9574-15F0F831C6CA}" type="slidenum">
              <a:rPr kumimoji="0" lang="en-US" altLang="ko-KR" b="0">
                <a:solidFill>
                  <a:schemeClr val="bg1"/>
                </a:solidFill>
                <a:latin typeface="Gulim" panose="020B0600000101010101" pitchFamily="34" charset="-127"/>
                <a:ea typeface="Gulim" panose="020B0600000101010101" pitchFamily="34" charset="-127"/>
              </a:rPr>
              <a:pPr eaLnBrk="1" hangingPunct="1"/>
              <a:t>8</a:t>
            </a:fld>
            <a:endParaRPr kumimoji="0" lang="en-US" altLang="ko-KR" b="0">
              <a:solidFill>
                <a:schemeClr val="bg1"/>
              </a:solidFill>
              <a:latin typeface="Gulim" panose="020B0600000101010101" pitchFamily="34" charset="-127"/>
              <a:ea typeface="Gulim" panose="020B0600000101010101" pitchFamily="34" charset="-127"/>
            </a:endParaRPr>
          </a:p>
        </p:txBody>
      </p:sp>
      <p:sp>
        <p:nvSpPr>
          <p:cNvPr id="18435" name="TextBox 3">
            <a:extLst>
              <a:ext uri="{FF2B5EF4-FFF2-40B4-BE49-F238E27FC236}">
                <a16:creationId xmlns:a16="http://schemas.microsoft.com/office/drawing/2014/main" id="{95BCEA61-B222-C448-85FF-5138A72D21FC}"/>
              </a:ext>
            </a:extLst>
          </p:cNvPr>
          <p:cNvSpPr txBox="1">
            <a:spLocks noChangeArrowheads="1"/>
          </p:cNvSpPr>
          <p:nvPr/>
        </p:nvSpPr>
        <p:spPr bwMode="auto">
          <a:xfrm>
            <a:off x="1116013" y="115888"/>
            <a:ext cx="7127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3600">
                <a:solidFill>
                  <a:schemeClr val="bg1"/>
                </a:solidFill>
              </a:rPr>
              <a:t>一、</a:t>
            </a:r>
            <a:r>
              <a:rPr lang="en-US" altLang="zh-CN" sz="3600">
                <a:solidFill>
                  <a:schemeClr val="bg1"/>
                </a:solidFill>
              </a:rPr>
              <a:t>RUP</a:t>
            </a:r>
            <a:r>
              <a:rPr lang="zh-CN" altLang="en-US" sz="3600">
                <a:solidFill>
                  <a:schemeClr val="bg1"/>
                </a:solidFill>
              </a:rPr>
              <a:t>简介</a:t>
            </a:r>
          </a:p>
        </p:txBody>
      </p:sp>
      <p:sp>
        <p:nvSpPr>
          <p:cNvPr id="18436" name="TextBox 4">
            <a:extLst>
              <a:ext uri="{FF2B5EF4-FFF2-40B4-BE49-F238E27FC236}">
                <a16:creationId xmlns:a16="http://schemas.microsoft.com/office/drawing/2014/main" id="{15864B34-51A0-3F4B-A2F7-12900B93DE4E}"/>
              </a:ext>
            </a:extLst>
          </p:cNvPr>
          <p:cNvSpPr txBox="1">
            <a:spLocks noChangeArrowheads="1"/>
          </p:cNvSpPr>
          <p:nvPr/>
        </p:nvSpPr>
        <p:spPr bwMode="auto">
          <a:xfrm>
            <a:off x="2627313" y="1860550"/>
            <a:ext cx="4465637"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buFont typeface="Arial" panose="020B0604020202020204" pitchFamily="34" charset="0"/>
              <a:buChar char="•"/>
            </a:pPr>
            <a:r>
              <a:rPr lang="zh-CN" altLang="en-US" sz="2400">
                <a:solidFill>
                  <a:schemeClr val="tx1"/>
                </a:solidFill>
              </a:rPr>
              <a:t>什么是</a:t>
            </a:r>
            <a:r>
              <a:rPr lang="en-US" altLang="zh-CN" sz="2400">
                <a:solidFill>
                  <a:schemeClr val="tx1"/>
                </a:solidFill>
              </a:rPr>
              <a:t>RUP</a:t>
            </a:r>
            <a:r>
              <a:rPr lang="zh-CN" altLang="en-US" sz="2400">
                <a:solidFill>
                  <a:schemeClr val="tx1"/>
                </a:solidFill>
              </a:rPr>
              <a:t>？</a:t>
            </a:r>
            <a:endParaRPr lang="en-US" altLang="zh-CN" sz="2400">
              <a:solidFill>
                <a:schemeClr val="tx1"/>
              </a:solidFill>
            </a:endParaRPr>
          </a:p>
          <a:p>
            <a:pPr eaLnBrk="1" hangingPunct="1">
              <a:buFont typeface="Arial" panose="020B0604020202020204" pitchFamily="34" charset="0"/>
              <a:buChar char="•"/>
            </a:pPr>
            <a:endParaRPr lang="en-US" altLang="zh-CN" sz="2400">
              <a:solidFill>
                <a:schemeClr val="tx1"/>
              </a:solidFill>
            </a:endParaRPr>
          </a:p>
          <a:p>
            <a:pPr eaLnBrk="1" hangingPunct="1">
              <a:buFont typeface="Arial" panose="020B0604020202020204" pitchFamily="34" charset="0"/>
              <a:buChar char="•"/>
            </a:pPr>
            <a:r>
              <a:rPr lang="en-US" altLang="zh-CN" sz="2400">
                <a:solidFill>
                  <a:schemeClr val="tx1"/>
                </a:solidFill>
              </a:rPr>
              <a:t>RUP</a:t>
            </a:r>
            <a:r>
              <a:rPr lang="zh-CN" altLang="en-US" sz="2400">
                <a:solidFill>
                  <a:schemeClr val="tx1"/>
                </a:solidFill>
              </a:rPr>
              <a:t>发展历史</a:t>
            </a:r>
            <a:endParaRPr lang="en-US" altLang="zh-CN" sz="2400">
              <a:solidFill>
                <a:schemeClr val="tx1"/>
              </a:solidFill>
            </a:endParaRPr>
          </a:p>
          <a:p>
            <a:pPr eaLnBrk="1" hangingPunct="1">
              <a:buFont typeface="Arial" panose="020B0604020202020204" pitchFamily="34" charset="0"/>
              <a:buChar char="•"/>
            </a:pPr>
            <a:endParaRPr lang="en-US" altLang="zh-CN" sz="2400">
              <a:solidFill>
                <a:schemeClr val="tx1"/>
              </a:solidFill>
            </a:endParaRPr>
          </a:p>
          <a:p>
            <a:pPr eaLnBrk="1" hangingPunct="1">
              <a:buFont typeface="Arial" panose="020B0604020202020204" pitchFamily="34" charset="0"/>
              <a:buChar char="•"/>
            </a:pPr>
            <a:r>
              <a:rPr lang="zh-CN" altLang="en-US" sz="2400">
                <a:solidFill>
                  <a:schemeClr val="tx1"/>
                </a:solidFill>
              </a:rPr>
              <a:t>谁应该使用</a:t>
            </a:r>
            <a:r>
              <a:rPr lang="en-US" altLang="zh-CN" sz="2400">
                <a:solidFill>
                  <a:schemeClr val="tx1"/>
                </a:solidFill>
              </a:rPr>
              <a:t>RUP</a:t>
            </a:r>
            <a:r>
              <a:rPr lang="zh-CN" altLang="en-US" sz="2400">
                <a:solidFill>
                  <a:schemeClr val="tx1"/>
                </a:solidFill>
              </a:rPr>
              <a:t>？</a:t>
            </a:r>
            <a:endParaRPr lang="en-US" altLang="zh-CN" sz="2400">
              <a:solidFill>
                <a:schemeClr val="tx1"/>
              </a:solidFill>
            </a:endParaRPr>
          </a:p>
          <a:p>
            <a:pPr eaLnBrk="1" hangingPunct="1">
              <a:buFont typeface="Arial" panose="020B0604020202020204" pitchFamily="34" charset="0"/>
              <a:buChar char="•"/>
            </a:pPr>
            <a:endParaRPr lang="en-US" altLang="zh-CN" sz="2400">
              <a:solidFill>
                <a:schemeClr val="tx1"/>
              </a:solidFill>
            </a:endParaRPr>
          </a:p>
          <a:p>
            <a:pPr eaLnBrk="1" hangingPunct="1">
              <a:buFont typeface="Arial" panose="020B0604020202020204" pitchFamily="34" charset="0"/>
              <a:buChar char="•"/>
            </a:pPr>
            <a:r>
              <a:rPr lang="zh-CN" altLang="en-US" sz="2400">
                <a:solidFill>
                  <a:schemeClr val="tx1"/>
                </a:solidFill>
              </a:rPr>
              <a:t>为什么要使用</a:t>
            </a:r>
            <a:r>
              <a:rPr lang="en-US" altLang="zh-CN" sz="2400">
                <a:solidFill>
                  <a:schemeClr val="tx1"/>
                </a:solidFill>
              </a:rPr>
              <a:t>RUP</a:t>
            </a:r>
            <a:r>
              <a:rPr lang="zh-CN" altLang="en-US" sz="2400">
                <a:solidFill>
                  <a:schemeClr val="tx1"/>
                </a:solidFill>
              </a:rPr>
              <a:t>？</a:t>
            </a:r>
            <a:endParaRPr lang="en-US" altLang="zh-CN" sz="2400">
              <a:solidFill>
                <a:schemeClr val="tx1"/>
              </a:solidFill>
            </a:endParaRPr>
          </a:p>
          <a:p>
            <a:pPr eaLnBrk="1" hangingPunct="1">
              <a:buFont typeface="Arial" panose="020B0604020202020204" pitchFamily="34" charset="0"/>
              <a:buChar char="•"/>
            </a:pPr>
            <a:endParaRPr lang="en-US" altLang="zh-CN" sz="2400">
              <a:solidFill>
                <a:schemeClr val="tx1"/>
              </a:solidFill>
            </a:endParaRPr>
          </a:p>
          <a:p>
            <a:pPr eaLnBrk="1" hangingPunct="1">
              <a:buFont typeface="Arial" panose="020B0604020202020204" pitchFamily="34" charset="0"/>
              <a:buChar char="•"/>
            </a:pPr>
            <a:r>
              <a:rPr lang="zh-CN" altLang="en-US" sz="2400">
                <a:solidFill>
                  <a:schemeClr val="tx1"/>
                </a:solidFill>
              </a:rPr>
              <a:t>何时使用</a:t>
            </a:r>
            <a:r>
              <a:rPr lang="en-US" altLang="zh-CN" sz="2400">
                <a:solidFill>
                  <a:schemeClr val="tx1"/>
                </a:solidFill>
              </a:rPr>
              <a:t>RUP</a:t>
            </a:r>
            <a:r>
              <a:rPr lang="zh-CN" altLang="en-US" sz="2400">
                <a:solidFill>
                  <a:schemeClr val="tx1"/>
                </a:solidFill>
              </a:rPr>
              <a:t>？</a:t>
            </a:r>
          </a:p>
        </p:txBody>
      </p:sp>
      <p:sp>
        <p:nvSpPr>
          <p:cNvPr id="4" name="右箭头 3">
            <a:extLst>
              <a:ext uri="{FF2B5EF4-FFF2-40B4-BE49-F238E27FC236}">
                <a16:creationId xmlns:a16="http://schemas.microsoft.com/office/drawing/2014/main" id="{A614959D-1389-7C43-B046-F943C243B1CC}"/>
              </a:ext>
            </a:extLst>
          </p:cNvPr>
          <p:cNvSpPr/>
          <p:nvPr/>
        </p:nvSpPr>
        <p:spPr bwMode="auto">
          <a:xfrm>
            <a:off x="1908175" y="3317875"/>
            <a:ext cx="508000" cy="503238"/>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
        <p:nvSpPr>
          <p:cNvPr id="18438" name="AutoShape 6">
            <a:extLst>
              <a:ext uri="{FF2B5EF4-FFF2-40B4-BE49-F238E27FC236}">
                <a16:creationId xmlns:a16="http://schemas.microsoft.com/office/drawing/2014/main" id="{499E7648-27FF-9041-A51E-A1B2EA61B8A8}"/>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4">
            <a:extLst>
              <a:ext uri="{FF2B5EF4-FFF2-40B4-BE49-F238E27FC236}">
                <a16:creationId xmlns:a16="http://schemas.microsoft.com/office/drawing/2014/main" id="{FEBCDCD8-E173-AC48-A398-096EEC9C953B}"/>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zh-CN" altLang="en-US"/>
              <a:t>三、迭代开发</a:t>
            </a:r>
          </a:p>
        </p:txBody>
      </p:sp>
      <p:sp>
        <p:nvSpPr>
          <p:cNvPr id="92163" name="AutoShape 6">
            <a:extLst>
              <a:ext uri="{FF2B5EF4-FFF2-40B4-BE49-F238E27FC236}">
                <a16:creationId xmlns:a16="http://schemas.microsoft.com/office/drawing/2014/main" id="{3EC22A62-6DBD-7E4E-8F28-007A02027162}"/>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
        <p:nvSpPr>
          <p:cNvPr id="2" name="TextBox 1">
            <a:extLst>
              <a:ext uri="{FF2B5EF4-FFF2-40B4-BE49-F238E27FC236}">
                <a16:creationId xmlns:a16="http://schemas.microsoft.com/office/drawing/2014/main" id="{7E931237-FC97-524C-AE92-D56735F4CC93}"/>
              </a:ext>
            </a:extLst>
          </p:cNvPr>
          <p:cNvSpPr txBox="1"/>
          <p:nvPr/>
        </p:nvSpPr>
        <p:spPr>
          <a:xfrm>
            <a:off x="2411413" y="1355725"/>
            <a:ext cx="5473700" cy="4986338"/>
          </a:xfrm>
          <a:prstGeom prst="rect">
            <a:avLst/>
          </a:prstGeom>
          <a:noFill/>
        </p:spPr>
        <p:txBody>
          <a:bodyPr>
            <a:spAutoFit/>
          </a:bodyPr>
          <a:lstStyle>
            <a:lvl1pPr marL="457200" indent="-4572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5000"/>
              </a:lnSpc>
              <a:buFont typeface="Gulim" panose="020B0600000101010101" pitchFamily="34" charset="-127"/>
              <a:buAutoNum type="arabicPeriod"/>
            </a:pPr>
            <a:r>
              <a:rPr lang="en-US" altLang="zh-CN" sz="2400">
                <a:solidFill>
                  <a:schemeClr val="tx1"/>
                </a:solidFill>
              </a:rPr>
              <a:t>RUP</a:t>
            </a:r>
            <a:r>
              <a:rPr lang="zh-CN" altLang="en-US" sz="2400">
                <a:solidFill>
                  <a:schemeClr val="tx1"/>
                </a:solidFill>
              </a:rPr>
              <a:t>时间线及主要里程碑</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先启阶段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精化阶段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构造阶段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移交阶段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迭代的内容</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定义风险</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可执行架构</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客观度量的使用</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七个核心指标</a:t>
            </a:r>
            <a:endParaRPr lang="en-US" altLang="zh-CN" sz="2400">
              <a:solidFill>
                <a:schemeClr val="tx1"/>
              </a:solidFill>
            </a:endParaRPr>
          </a:p>
          <a:p>
            <a:pPr eaLnBrk="1" hangingPunct="1"/>
            <a:endParaRPr lang="zh-CN" altLang="en-US"/>
          </a:p>
        </p:txBody>
      </p:sp>
      <p:sp>
        <p:nvSpPr>
          <p:cNvPr id="3" name="右箭头 2">
            <a:extLst>
              <a:ext uri="{FF2B5EF4-FFF2-40B4-BE49-F238E27FC236}">
                <a16:creationId xmlns:a16="http://schemas.microsoft.com/office/drawing/2014/main" id="{687E3166-3555-E944-84DE-CBB65B47E411}"/>
              </a:ext>
            </a:extLst>
          </p:cNvPr>
          <p:cNvSpPr/>
          <p:nvPr/>
        </p:nvSpPr>
        <p:spPr bwMode="auto">
          <a:xfrm>
            <a:off x="1619250" y="5084763"/>
            <a:ext cx="504825" cy="431800"/>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Tree>
  </p:cSld>
  <p:clrMapOvr>
    <a:masterClrMapping/>
  </p:clrMapOvr>
  <p:transition>
    <p:wipe dir="d"/>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36960421-0FCD-DB49-AC79-414D57F7441D}"/>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9.</a:t>
            </a:r>
            <a:r>
              <a:rPr lang="zh-CN" altLang="en-US">
                <a:ea typeface="宋体" panose="02010600030101010101" pitchFamily="2" charset="-122"/>
              </a:rPr>
              <a:t>客观度量的使用</a:t>
            </a:r>
            <a:endParaRPr lang="en-US" altLang="zh-CN">
              <a:ea typeface="宋体" panose="02010600030101010101" pitchFamily="2" charset="-122"/>
            </a:endParaRPr>
          </a:p>
        </p:txBody>
      </p:sp>
      <p:sp>
        <p:nvSpPr>
          <p:cNvPr id="93187" name="Rectangle 3">
            <a:extLst>
              <a:ext uri="{FF2B5EF4-FFF2-40B4-BE49-F238E27FC236}">
                <a16:creationId xmlns:a16="http://schemas.microsoft.com/office/drawing/2014/main" id="{903E365C-4CC0-7D43-9C3E-8D8D36F83735}"/>
              </a:ext>
            </a:extLst>
          </p:cNvPr>
          <p:cNvSpPr>
            <a:spLocks noGrp="1" noChangeArrowheads="1"/>
          </p:cNvSpPr>
          <p:nvPr>
            <p:ph type="body" idx="1"/>
          </p:nvPr>
        </p:nvSpPr>
        <p:spPr bwMode="auto">
          <a:xfrm>
            <a:off x="76200" y="1196975"/>
            <a:ext cx="8782050" cy="5043488"/>
          </a:xfrm>
          <a:ln>
            <a:miter lim="800000"/>
            <a:headEnd/>
            <a:tailEnd/>
          </a:ln>
        </p:spPr>
        <p:txBody>
          <a:bodyPr vert="horz" wrap="square" lIns="91440" tIns="45720" rIns="91440" bIns="45720" numCol="1" anchor="t" anchorCtr="0" compatLnSpc="1">
            <a:prstTxWarp prst="textNoShape">
              <a:avLst/>
            </a:prstTxWarp>
          </a:bodyPr>
          <a:lstStyle/>
          <a:p>
            <a:pPr marL="0" indent="0" eaLnBrk="1" hangingPunct="1">
              <a:lnSpc>
                <a:spcPct val="90000"/>
              </a:lnSpc>
              <a:buFont typeface="Wingdings" pitchFamily="2" charset="2"/>
              <a:buNone/>
            </a:pPr>
            <a:r>
              <a:rPr lang="zh-CN" altLang="en-US" sz="2400" dirty="0"/>
              <a:t>度量用来提供给开发团队：</a:t>
            </a:r>
            <a:br>
              <a:rPr lang="en-US" altLang="zh-CN" sz="2400" dirty="0"/>
            </a:br>
            <a:endParaRPr lang="en-US" altLang="zh-CN" sz="2400" dirty="0"/>
          </a:p>
          <a:p>
            <a:pPr lvl="1" eaLnBrk="1" hangingPunct="1">
              <a:lnSpc>
                <a:spcPct val="90000"/>
              </a:lnSpc>
              <a:buFont typeface="Wingdings" pitchFamily="2" charset="2"/>
              <a:buChar char="Ø"/>
            </a:pPr>
            <a:r>
              <a:rPr lang="zh-CN" altLang="en-US" sz="2400" dirty="0"/>
              <a:t>迄今为止</a:t>
            </a:r>
            <a:r>
              <a:rPr lang="zh-CN" altLang="en-US" sz="2400" dirty="0">
                <a:solidFill>
                  <a:srgbClr val="C00000"/>
                </a:solidFill>
              </a:rPr>
              <a:t>进展情况</a:t>
            </a:r>
            <a:r>
              <a:rPr lang="zh-CN" altLang="en-US" sz="2400" dirty="0"/>
              <a:t>的</a:t>
            </a:r>
            <a:r>
              <a:rPr lang="zh-CN" altLang="en-US" sz="2400" dirty="0">
                <a:solidFill>
                  <a:srgbClr val="0066CC"/>
                </a:solidFill>
              </a:rPr>
              <a:t>准确评估</a:t>
            </a:r>
            <a:br>
              <a:rPr lang="en-US" altLang="zh-CN" sz="2400" dirty="0"/>
            </a:br>
            <a:endParaRPr lang="en-US" altLang="zh-CN" sz="2400" dirty="0"/>
          </a:p>
          <a:p>
            <a:pPr lvl="1" eaLnBrk="1" hangingPunct="1">
              <a:lnSpc>
                <a:spcPct val="90000"/>
              </a:lnSpc>
              <a:buFont typeface="Wingdings" pitchFamily="2" charset="2"/>
              <a:buChar char="Ø"/>
            </a:pPr>
            <a:r>
              <a:rPr lang="zh-CN" altLang="en-US" sz="2400" dirty="0"/>
              <a:t>深刻理解不断变化的</a:t>
            </a:r>
            <a:r>
              <a:rPr lang="zh-CN" altLang="en-US" sz="2400" dirty="0">
                <a:solidFill>
                  <a:srgbClr val="C00000"/>
                </a:solidFill>
              </a:rPr>
              <a:t>软件产品</a:t>
            </a:r>
            <a:r>
              <a:rPr lang="zh-CN" altLang="en-US" sz="2400" dirty="0"/>
              <a:t>的</a:t>
            </a:r>
            <a:r>
              <a:rPr lang="zh-CN" altLang="en-US" sz="2400" dirty="0">
                <a:solidFill>
                  <a:srgbClr val="0066CC"/>
                </a:solidFill>
              </a:rPr>
              <a:t>质量</a:t>
            </a:r>
            <a:br>
              <a:rPr lang="en-US" altLang="zh-CN" sz="2400" dirty="0"/>
            </a:br>
            <a:endParaRPr lang="en-US" altLang="zh-CN" sz="2400" dirty="0"/>
          </a:p>
          <a:p>
            <a:pPr lvl="1" eaLnBrk="1" hangingPunct="1">
              <a:lnSpc>
                <a:spcPct val="90000"/>
              </a:lnSpc>
              <a:buFont typeface="Wingdings" pitchFamily="2" charset="2"/>
              <a:buChar char="Ø"/>
            </a:pPr>
            <a:r>
              <a:rPr lang="zh-CN" altLang="en-US" sz="2400" dirty="0"/>
              <a:t>依据</a:t>
            </a:r>
            <a:r>
              <a:rPr lang="zh-CN" altLang="en-US" sz="2400" dirty="0">
                <a:solidFill>
                  <a:srgbClr val="C00000"/>
                </a:solidFill>
              </a:rPr>
              <a:t>成本和进度</a:t>
            </a:r>
            <a:r>
              <a:rPr lang="zh-CN" altLang="en-US" sz="2400" dirty="0"/>
              <a:t>的</a:t>
            </a:r>
            <a:r>
              <a:rPr lang="zh-CN" altLang="en-US" sz="2400" dirty="0">
                <a:solidFill>
                  <a:srgbClr val="0066CC"/>
                </a:solidFill>
              </a:rPr>
              <a:t>估计</a:t>
            </a:r>
            <a:r>
              <a:rPr lang="zh-CN" altLang="en-US" sz="2400" dirty="0"/>
              <a:t>完成产品</a:t>
            </a:r>
            <a:endParaRPr lang="en-US" altLang="zh-CN" sz="2400" dirty="0"/>
          </a:p>
        </p:txBody>
      </p:sp>
      <p:sp>
        <p:nvSpPr>
          <p:cNvPr id="93188" name="Text Box 4">
            <a:extLst>
              <a:ext uri="{FF2B5EF4-FFF2-40B4-BE49-F238E27FC236}">
                <a16:creationId xmlns:a16="http://schemas.microsoft.com/office/drawing/2014/main" id="{AA478EA0-0E61-A64B-8355-E0C629FE20E9}"/>
              </a:ext>
            </a:extLst>
          </p:cNvPr>
          <p:cNvSpPr txBox="1">
            <a:spLocks noChangeArrowheads="1"/>
          </p:cNvSpPr>
          <p:nvPr/>
        </p:nvSpPr>
        <p:spPr bwMode="ltGray">
          <a:xfrm>
            <a:off x="228600" y="4953000"/>
            <a:ext cx="8534400" cy="847725"/>
          </a:xfrm>
          <a:prstGeom prst="rect">
            <a:avLst/>
          </a:prstGeom>
          <a:solidFill>
            <a:srgbClr val="00808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8080"/>
            </a:extrusionClr>
            <a:contourClr>
              <a:srgbClr val="008080"/>
            </a:contourClr>
          </a:sp3d>
        </p:spPr>
        <p:txBody>
          <a:bodyPr lIns="107950" tIns="53975" rIns="107950" bIns="53975">
            <a:spAutoFit/>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sz="2400" b="0">
                <a:solidFill>
                  <a:schemeClr val="bg1"/>
                </a:solidFill>
                <a:latin typeface="黑体" panose="02010609060101010101" pitchFamily="49" charset="-122"/>
                <a:ea typeface="黑体" panose="02010609060101010101" pitchFamily="49" charset="-122"/>
              </a:rPr>
              <a:t>度量应该反映的是“真正”状态的度量。</a:t>
            </a:r>
            <a:r>
              <a:rPr lang="zh-CN" altLang="en-US" sz="2400" b="0">
                <a:solidFill>
                  <a:schemeClr val="accent2"/>
                </a:solidFill>
                <a:latin typeface="黑体" panose="02010609060101010101" pitchFamily="49" charset="-122"/>
                <a:ea typeface="黑体" panose="02010609060101010101" pitchFamily="49" charset="-122"/>
              </a:rPr>
              <a:t>主观度量没有什么价值</a:t>
            </a:r>
            <a:r>
              <a:rPr lang="zh-CN" altLang="en-US" sz="2400" b="0">
                <a:solidFill>
                  <a:schemeClr val="bg1"/>
                </a:solidFill>
                <a:latin typeface="黑体" panose="02010609060101010101" pitchFamily="49" charset="-122"/>
                <a:ea typeface="黑体" panose="02010609060101010101" pitchFamily="49" charset="-122"/>
              </a:rPr>
              <a:t>。</a:t>
            </a:r>
            <a:endParaRPr lang="en-US" altLang="zh-CN" sz="2400" b="0">
              <a:solidFill>
                <a:schemeClr val="bg1"/>
              </a:solidFill>
              <a:latin typeface="黑体" panose="02010609060101010101" pitchFamily="49" charset="-122"/>
              <a:ea typeface="黑体" panose="02010609060101010101" pitchFamily="49" charset="-122"/>
            </a:endParaRPr>
          </a:p>
        </p:txBody>
      </p:sp>
      <p:sp>
        <p:nvSpPr>
          <p:cNvPr id="2" name="文本框 1">
            <a:extLst>
              <a:ext uri="{FF2B5EF4-FFF2-40B4-BE49-F238E27FC236}">
                <a16:creationId xmlns:a16="http://schemas.microsoft.com/office/drawing/2014/main" id="{9E42EFFA-D3AC-B744-BE22-789F5424DBF1}"/>
              </a:ext>
            </a:extLst>
          </p:cNvPr>
          <p:cNvSpPr txBox="1"/>
          <p:nvPr/>
        </p:nvSpPr>
        <p:spPr>
          <a:xfrm>
            <a:off x="6876256" y="2155309"/>
            <a:ext cx="1579278" cy="369332"/>
          </a:xfrm>
          <a:prstGeom prst="rect">
            <a:avLst/>
          </a:prstGeom>
          <a:noFill/>
        </p:spPr>
        <p:txBody>
          <a:bodyPr wrap="none" rtlCol="0">
            <a:spAutoFit/>
          </a:bodyPr>
          <a:lstStyle/>
          <a:p>
            <a:r>
              <a:rPr kumimoji="1" lang="zh-CN" altLang="en-US" dirty="0"/>
              <a:t>必须要客观。</a:t>
            </a: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61F58ED0-6851-AE47-95E9-875E636DF389}"/>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sz="3200">
                <a:ea typeface="宋体" panose="02010600030101010101" pitchFamily="2" charset="-122"/>
              </a:rPr>
              <a:t>9.</a:t>
            </a:r>
            <a:r>
              <a:rPr lang="zh-CN" altLang="en-US" sz="3200">
                <a:ea typeface="宋体" panose="02010600030101010101" pitchFamily="2" charset="-122"/>
              </a:rPr>
              <a:t>客观度量的使用</a:t>
            </a:r>
            <a:r>
              <a:rPr lang="en-US" altLang="zh-CN" sz="3200">
                <a:ea typeface="宋体" panose="02010600030101010101" pitchFamily="2" charset="-122"/>
              </a:rPr>
              <a:t>——</a:t>
            </a:r>
            <a:r>
              <a:rPr lang="zh-CN" altLang="en-US" sz="3200">
                <a:ea typeface="宋体" panose="02010600030101010101" pitchFamily="2" charset="-122"/>
              </a:rPr>
              <a:t>在迭代中使用度量</a:t>
            </a:r>
            <a:endParaRPr lang="en-US" altLang="zh-CN" sz="3200">
              <a:ea typeface="宋体" panose="02010600030101010101" pitchFamily="2" charset="-122"/>
            </a:endParaRPr>
          </a:p>
        </p:txBody>
      </p:sp>
      <p:sp>
        <p:nvSpPr>
          <p:cNvPr id="94211" name="Rectangle 280">
            <a:extLst>
              <a:ext uri="{FF2B5EF4-FFF2-40B4-BE49-F238E27FC236}">
                <a16:creationId xmlns:a16="http://schemas.microsoft.com/office/drawing/2014/main" id="{06400113-9492-A449-ACC7-9BCEC0BAA136}"/>
              </a:ext>
            </a:extLst>
          </p:cNvPr>
          <p:cNvSpPr>
            <a:spLocks noChangeArrowheads="1"/>
          </p:cNvSpPr>
          <p:nvPr/>
        </p:nvSpPr>
        <p:spPr bwMode="auto">
          <a:xfrm>
            <a:off x="76200" y="838200"/>
            <a:ext cx="63246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endParaRPr>
          </a:p>
        </p:txBody>
      </p:sp>
      <p:sp>
        <p:nvSpPr>
          <p:cNvPr id="94212" name="Rectangle 281">
            <a:extLst>
              <a:ext uri="{FF2B5EF4-FFF2-40B4-BE49-F238E27FC236}">
                <a16:creationId xmlns:a16="http://schemas.microsoft.com/office/drawing/2014/main" id="{B27D6264-0613-7942-B7B9-A98AC31B6357}"/>
              </a:ext>
            </a:extLst>
          </p:cNvPr>
          <p:cNvSpPr>
            <a:spLocks noChangeArrowheads="1"/>
          </p:cNvSpPr>
          <p:nvPr/>
        </p:nvSpPr>
        <p:spPr bwMode="auto">
          <a:xfrm>
            <a:off x="457200" y="914400"/>
            <a:ext cx="51816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728" tIns="54864" rIns="109728" bIns="54864"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zh-CN" sz="2400" b="0">
              <a:solidFill>
                <a:schemeClr val="bg1"/>
              </a:solidFill>
            </a:endParaRPr>
          </a:p>
        </p:txBody>
      </p:sp>
      <p:sp>
        <p:nvSpPr>
          <p:cNvPr id="94213" name="Oval 282">
            <a:extLst>
              <a:ext uri="{FF2B5EF4-FFF2-40B4-BE49-F238E27FC236}">
                <a16:creationId xmlns:a16="http://schemas.microsoft.com/office/drawing/2014/main" id="{6A1398E1-8C6B-0E49-B57A-C47B9B2F05D6}"/>
              </a:ext>
            </a:extLst>
          </p:cNvPr>
          <p:cNvSpPr>
            <a:spLocks noChangeArrowheads="1"/>
          </p:cNvSpPr>
          <p:nvPr/>
        </p:nvSpPr>
        <p:spPr bwMode="auto">
          <a:xfrm>
            <a:off x="1919288" y="966788"/>
            <a:ext cx="180975" cy="203200"/>
          </a:xfrm>
          <a:prstGeom prst="ellipse">
            <a:avLst/>
          </a:prstGeom>
          <a:solidFill>
            <a:srgbClr val="000000"/>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endParaRPr>
          </a:p>
        </p:txBody>
      </p:sp>
      <p:sp>
        <p:nvSpPr>
          <p:cNvPr id="94214" name="Rectangle 283">
            <a:extLst>
              <a:ext uri="{FF2B5EF4-FFF2-40B4-BE49-F238E27FC236}">
                <a16:creationId xmlns:a16="http://schemas.microsoft.com/office/drawing/2014/main" id="{EE45C4B3-219E-DD45-9D59-7A27CB0F48C0}"/>
              </a:ext>
            </a:extLst>
          </p:cNvPr>
          <p:cNvSpPr>
            <a:spLocks noChangeArrowheads="1"/>
          </p:cNvSpPr>
          <p:nvPr/>
        </p:nvSpPr>
        <p:spPr bwMode="auto">
          <a:xfrm>
            <a:off x="2138363" y="968375"/>
            <a:ext cx="13938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a:solidFill>
                  <a:schemeClr val="tx1"/>
                </a:solidFill>
              </a:rPr>
              <a:t>使用迭代计划</a:t>
            </a:r>
            <a:endParaRPr lang="en-US" altLang="zh-CN">
              <a:solidFill>
                <a:schemeClr val="tx1"/>
              </a:solidFill>
            </a:endParaRPr>
          </a:p>
          <a:p>
            <a:pPr eaLnBrk="1" hangingPunct="1"/>
            <a:r>
              <a:rPr lang="zh-CN" altLang="en-US">
                <a:solidFill>
                  <a:schemeClr val="tx1"/>
                </a:solidFill>
              </a:rPr>
              <a:t>开始迭代</a:t>
            </a:r>
            <a:endParaRPr lang="en-US" altLang="zh-CN" b="0">
              <a:solidFill>
                <a:schemeClr val="tx1"/>
              </a:solidFill>
            </a:endParaRPr>
          </a:p>
        </p:txBody>
      </p:sp>
      <p:sp>
        <p:nvSpPr>
          <p:cNvPr id="94215" name="Freeform 285">
            <a:extLst>
              <a:ext uri="{FF2B5EF4-FFF2-40B4-BE49-F238E27FC236}">
                <a16:creationId xmlns:a16="http://schemas.microsoft.com/office/drawing/2014/main" id="{9A71AA5F-4CA1-BA41-9522-1D0DE3786424}"/>
              </a:ext>
            </a:extLst>
          </p:cNvPr>
          <p:cNvSpPr>
            <a:spLocks/>
          </p:cNvSpPr>
          <p:nvPr/>
        </p:nvSpPr>
        <p:spPr bwMode="auto">
          <a:xfrm>
            <a:off x="2005013" y="1169988"/>
            <a:ext cx="47625" cy="276225"/>
          </a:xfrm>
          <a:custGeom>
            <a:avLst/>
            <a:gdLst>
              <a:gd name="T0" fmla="*/ 0 w 5"/>
              <a:gd name="T1" fmla="*/ 0 h 26"/>
              <a:gd name="T2" fmla="*/ 0 w 5"/>
              <a:gd name="T3" fmla="*/ 2147483647 h 26"/>
              <a:gd name="T4" fmla="*/ 2147483647 w 5"/>
              <a:gd name="T5" fmla="*/ 2147483647 h 26"/>
              <a:gd name="T6" fmla="*/ 0 60000 65536"/>
              <a:gd name="T7" fmla="*/ 0 60000 65536"/>
              <a:gd name="T8" fmla="*/ 0 60000 65536"/>
              <a:gd name="T9" fmla="*/ 0 w 5"/>
              <a:gd name="T10" fmla="*/ 0 h 26"/>
              <a:gd name="T11" fmla="*/ 5 w 5"/>
              <a:gd name="T12" fmla="*/ 26 h 26"/>
            </a:gdLst>
            <a:ahLst/>
            <a:cxnLst>
              <a:cxn ang="T6">
                <a:pos x="T0" y="T1"/>
              </a:cxn>
              <a:cxn ang="T7">
                <a:pos x="T2" y="T3"/>
              </a:cxn>
              <a:cxn ang="T8">
                <a:pos x="T4" y="T5"/>
              </a:cxn>
            </a:cxnLst>
            <a:rect l="T9" t="T10" r="T11" b="T12"/>
            <a:pathLst>
              <a:path w="5" h="26">
                <a:moveTo>
                  <a:pt x="0" y="0"/>
                </a:moveTo>
                <a:lnTo>
                  <a:pt x="0" y="26"/>
                </a:lnTo>
                <a:lnTo>
                  <a:pt x="5" y="14"/>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94216" name="Line 286">
            <a:extLst>
              <a:ext uri="{FF2B5EF4-FFF2-40B4-BE49-F238E27FC236}">
                <a16:creationId xmlns:a16="http://schemas.microsoft.com/office/drawing/2014/main" id="{F8826DDB-4933-E14F-A6A7-06FEA7BEB3FE}"/>
              </a:ext>
            </a:extLst>
          </p:cNvPr>
          <p:cNvSpPr>
            <a:spLocks noChangeShapeType="1"/>
          </p:cNvSpPr>
          <p:nvPr/>
        </p:nvSpPr>
        <p:spPr bwMode="auto">
          <a:xfrm flipH="1" flipV="1">
            <a:off x="1957388" y="1317625"/>
            <a:ext cx="47625" cy="128588"/>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17" name="Oval 287">
            <a:extLst>
              <a:ext uri="{FF2B5EF4-FFF2-40B4-BE49-F238E27FC236}">
                <a16:creationId xmlns:a16="http://schemas.microsoft.com/office/drawing/2014/main" id="{1CAB3EE3-E79F-E344-96D7-1665946DF817}"/>
              </a:ext>
            </a:extLst>
          </p:cNvPr>
          <p:cNvSpPr>
            <a:spLocks noChangeArrowheads="1"/>
          </p:cNvSpPr>
          <p:nvPr/>
        </p:nvSpPr>
        <p:spPr bwMode="auto">
          <a:xfrm>
            <a:off x="1881188" y="5886450"/>
            <a:ext cx="257175" cy="2873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endParaRPr>
          </a:p>
        </p:txBody>
      </p:sp>
      <p:sp>
        <p:nvSpPr>
          <p:cNvPr id="94218" name="Oval 288">
            <a:extLst>
              <a:ext uri="{FF2B5EF4-FFF2-40B4-BE49-F238E27FC236}">
                <a16:creationId xmlns:a16="http://schemas.microsoft.com/office/drawing/2014/main" id="{556C33A0-768F-8A41-92AD-D4914D4C9B05}"/>
              </a:ext>
            </a:extLst>
          </p:cNvPr>
          <p:cNvSpPr>
            <a:spLocks noChangeArrowheads="1"/>
          </p:cNvSpPr>
          <p:nvPr/>
        </p:nvSpPr>
        <p:spPr bwMode="auto">
          <a:xfrm>
            <a:off x="1919288" y="5927725"/>
            <a:ext cx="180975" cy="214313"/>
          </a:xfrm>
          <a:prstGeom prst="ellipse">
            <a:avLst/>
          </a:prstGeom>
          <a:solidFill>
            <a:srgbClr val="000000"/>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endParaRPr>
          </a:p>
        </p:txBody>
      </p:sp>
      <p:sp>
        <p:nvSpPr>
          <p:cNvPr id="94219" name="Rectangle 289">
            <a:extLst>
              <a:ext uri="{FF2B5EF4-FFF2-40B4-BE49-F238E27FC236}">
                <a16:creationId xmlns:a16="http://schemas.microsoft.com/office/drawing/2014/main" id="{87880CA6-1DFF-DF46-9D0A-CE92CF3052B8}"/>
              </a:ext>
            </a:extLst>
          </p:cNvPr>
          <p:cNvSpPr>
            <a:spLocks noChangeArrowheads="1"/>
          </p:cNvSpPr>
          <p:nvPr/>
        </p:nvSpPr>
        <p:spPr bwMode="auto">
          <a:xfrm>
            <a:off x="2176463" y="5886450"/>
            <a:ext cx="9874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100">
                <a:solidFill>
                  <a:schemeClr val="bg1"/>
                </a:solidFill>
              </a:rPr>
              <a:t>开始下一次迭代</a:t>
            </a:r>
            <a:endParaRPr lang="en-US" altLang="zh-CN" sz="3200" b="0">
              <a:solidFill>
                <a:schemeClr val="bg1"/>
              </a:solidFill>
            </a:endParaRPr>
          </a:p>
        </p:txBody>
      </p:sp>
      <p:sp>
        <p:nvSpPr>
          <p:cNvPr id="94220" name="Freeform 290">
            <a:extLst>
              <a:ext uri="{FF2B5EF4-FFF2-40B4-BE49-F238E27FC236}">
                <a16:creationId xmlns:a16="http://schemas.microsoft.com/office/drawing/2014/main" id="{979D8715-8C98-6340-A9AF-259013225D87}"/>
              </a:ext>
            </a:extLst>
          </p:cNvPr>
          <p:cNvSpPr>
            <a:spLocks/>
          </p:cNvSpPr>
          <p:nvPr/>
        </p:nvSpPr>
        <p:spPr bwMode="auto">
          <a:xfrm>
            <a:off x="2005013" y="5629275"/>
            <a:ext cx="47625" cy="257175"/>
          </a:xfrm>
          <a:custGeom>
            <a:avLst/>
            <a:gdLst>
              <a:gd name="T0" fmla="*/ 0 w 5"/>
              <a:gd name="T1" fmla="*/ 0 h 24"/>
              <a:gd name="T2" fmla="*/ 0 w 5"/>
              <a:gd name="T3" fmla="*/ 2147483647 h 24"/>
              <a:gd name="T4" fmla="*/ 2147483647 w 5"/>
              <a:gd name="T5" fmla="*/ 2147483647 h 24"/>
              <a:gd name="T6" fmla="*/ 0 60000 65536"/>
              <a:gd name="T7" fmla="*/ 0 60000 65536"/>
              <a:gd name="T8" fmla="*/ 0 60000 65536"/>
              <a:gd name="T9" fmla="*/ 0 w 5"/>
              <a:gd name="T10" fmla="*/ 0 h 24"/>
              <a:gd name="T11" fmla="*/ 5 w 5"/>
              <a:gd name="T12" fmla="*/ 24 h 24"/>
            </a:gdLst>
            <a:ahLst/>
            <a:cxnLst>
              <a:cxn ang="T6">
                <a:pos x="T0" y="T1"/>
              </a:cxn>
              <a:cxn ang="T7">
                <a:pos x="T2" y="T3"/>
              </a:cxn>
              <a:cxn ang="T8">
                <a:pos x="T4" y="T5"/>
              </a:cxn>
            </a:cxnLst>
            <a:rect l="T9" t="T10" r="T11" b="T12"/>
            <a:pathLst>
              <a:path w="5" h="24">
                <a:moveTo>
                  <a:pt x="0" y="0"/>
                </a:moveTo>
                <a:lnTo>
                  <a:pt x="0" y="24"/>
                </a:lnTo>
                <a:lnTo>
                  <a:pt x="5" y="13"/>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94221" name="Line 291">
            <a:extLst>
              <a:ext uri="{FF2B5EF4-FFF2-40B4-BE49-F238E27FC236}">
                <a16:creationId xmlns:a16="http://schemas.microsoft.com/office/drawing/2014/main" id="{93EA8337-7C8B-D442-95D7-6123AFD55046}"/>
              </a:ext>
            </a:extLst>
          </p:cNvPr>
          <p:cNvSpPr>
            <a:spLocks noChangeShapeType="1"/>
          </p:cNvSpPr>
          <p:nvPr/>
        </p:nvSpPr>
        <p:spPr bwMode="auto">
          <a:xfrm flipH="1" flipV="1">
            <a:off x="1957388" y="5768975"/>
            <a:ext cx="47625" cy="11747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22" name="Freeform 292">
            <a:extLst>
              <a:ext uri="{FF2B5EF4-FFF2-40B4-BE49-F238E27FC236}">
                <a16:creationId xmlns:a16="http://schemas.microsoft.com/office/drawing/2014/main" id="{D77CE2C8-9C57-874A-B582-6B4ABFEAB2D2}"/>
              </a:ext>
            </a:extLst>
          </p:cNvPr>
          <p:cNvSpPr>
            <a:spLocks/>
          </p:cNvSpPr>
          <p:nvPr/>
        </p:nvSpPr>
        <p:spPr bwMode="auto">
          <a:xfrm>
            <a:off x="1112838" y="1457325"/>
            <a:ext cx="1784350" cy="534988"/>
          </a:xfrm>
          <a:custGeom>
            <a:avLst/>
            <a:gdLst>
              <a:gd name="T0" fmla="*/ 2147483647 w 1124"/>
              <a:gd name="T1" fmla="*/ 0 h 300"/>
              <a:gd name="T2" fmla="*/ 2147483647 w 1124"/>
              <a:gd name="T3" fmla="*/ 2147483647 h 300"/>
              <a:gd name="T4" fmla="*/ 2147483647 w 1124"/>
              <a:gd name="T5" fmla="*/ 2147483647 h 300"/>
              <a:gd name="T6" fmla="*/ 2147483647 w 1124"/>
              <a:gd name="T7" fmla="*/ 2147483647 h 300"/>
              <a:gd name="T8" fmla="*/ 0 w 1124"/>
              <a:gd name="T9" fmla="*/ 2147483647 h 300"/>
              <a:gd name="T10" fmla="*/ 2147483647 w 1124"/>
              <a:gd name="T11" fmla="*/ 2147483647 h 300"/>
              <a:gd name="T12" fmla="*/ 2147483647 w 1124"/>
              <a:gd name="T13" fmla="*/ 2147483647 h 300"/>
              <a:gd name="T14" fmla="*/ 2147483647 w 1124"/>
              <a:gd name="T15" fmla="*/ 2147483647 h 300"/>
              <a:gd name="T16" fmla="*/ 2147483647 w 1124"/>
              <a:gd name="T17" fmla="*/ 2147483647 h 300"/>
              <a:gd name="T18" fmla="*/ 2147483647 w 1124"/>
              <a:gd name="T19" fmla="*/ 2147483647 h 300"/>
              <a:gd name="T20" fmla="*/ 2147483647 w 1124"/>
              <a:gd name="T21" fmla="*/ 2147483647 h 300"/>
              <a:gd name="T22" fmla="*/ 2147483647 w 1124"/>
              <a:gd name="T23" fmla="*/ 2147483647 h 300"/>
              <a:gd name="T24" fmla="*/ 2147483647 w 1124"/>
              <a:gd name="T25" fmla="*/ 2147483647 h 300"/>
              <a:gd name="T26" fmla="*/ 2147483647 w 1124"/>
              <a:gd name="T27" fmla="*/ 2147483647 h 300"/>
              <a:gd name="T28" fmla="*/ 2147483647 w 1124"/>
              <a:gd name="T29" fmla="*/ 2147483647 h 300"/>
              <a:gd name="T30" fmla="*/ 2147483647 w 1124"/>
              <a:gd name="T31" fmla="*/ 2147483647 h 300"/>
              <a:gd name="T32" fmla="*/ 2147483647 w 1124"/>
              <a:gd name="T33" fmla="*/ 2147483647 h 300"/>
              <a:gd name="T34" fmla="*/ 2147483647 w 1124"/>
              <a:gd name="T35" fmla="*/ 0 h 300"/>
              <a:gd name="T36" fmla="*/ 2147483647 w 1124"/>
              <a:gd name="T37" fmla="*/ 0 h 3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24"/>
              <a:gd name="T58" fmla="*/ 0 h 300"/>
              <a:gd name="T59" fmla="*/ 1124 w 1124"/>
              <a:gd name="T60" fmla="*/ 300 h 3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24" h="300">
                <a:moveTo>
                  <a:pt x="101" y="0"/>
                </a:moveTo>
                <a:lnTo>
                  <a:pt x="59" y="36"/>
                </a:lnTo>
                <a:lnTo>
                  <a:pt x="24" y="72"/>
                </a:lnTo>
                <a:lnTo>
                  <a:pt x="6" y="108"/>
                </a:lnTo>
                <a:lnTo>
                  <a:pt x="0" y="150"/>
                </a:lnTo>
                <a:lnTo>
                  <a:pt x="6" y="192"/>
                </a:lnTo>
                <a:lnTo>
                  <a:pt x="24" y="228"/>
                </a:lnTo>
                <a:lnTo>
                  <a:pt x="59" y="270"/>
                </a:lnTo>
                <a:lnTo>
                  <a:pt x="101" y="300"/>
                </a:lnTo>
                <a:lnTo>
                  <a:pt x="1022" y="300"/>
                </a:lnTo>
                <a:lnTo>
                  <a:pt x="1064" y="270"/>
                </a:lnTo>
                <a:lnTo>
                  <a:pt x="1100" y="228"/>
                </a:lnTo>
                <a:lnTo>
                  <a:pt x="1118" y="192"/>
                </a:lnTo>
                <a:lnTo>
                  <a:pt x="1124" y="150"/>
                </a:lnTo>
                <a:lnTo>
                  <a:pt x="1118" y="108"/>
                </a:lnTo>
                <a:lnTo>
                  <a:pt x="1100" y="72"/>
                </a:lnTo>
                <a:lnTo>
                  <a:pt x="1064" y="36"/>
                </a:lnTo>
                <a:lnTo>
                  <a:pt x="1022" y="0"/>
                </a:lnTo>
                <a:lnTo>
                  <a:pt x="101" y="0"/>
                </a:lnTo>
                <a:close/>
              </a:path>
            </a:pathLst>
          </a:custGeom>
          <a:solidFill>
            <a:srgbClr val="336699"/>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94223" name="Rectangle 293">
            <a:extLst>
              <a:ext uri="{FF2B5EF4-FFF2-40B4-BE49-F238E27FC236}">
                <a16:creationId xmlns:a16="http://schemas.microsoft.com/office/drawing/2014/main" id="{A5FF8D16-5581-4D41-9A51-D1EE18E8340D}"/>
              </a:ext>
            </a:extLst>
          </p:cNvPr>
          <p:cNvSpPr>
            <a:spLocks noChangeArrowheads="1"/>
          </p:cNvSpPr>
          <p:nvPr/>
        </p:nvSpPr>
        <p:spPr bwMode="white">
          <a:xfrm>
            <a:off x="1377950" y="1524000"/>
            <a:ext cx="7175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400">
                <a:solidFill>
                  <a:schemeClr val="bg1"/>
                </a:solidFill>
              </a:rPr>
              <a:t>完成计划</a:t>
            </a:r>
            <a:endParaRPr lang="en-US" altLang="zh-CN" sz="1400" b="0">
              <a:solidFill>
                <a:schemeClr val="bg1"/>
              </a:solidFill>
            </a:endParaRPr>
          </a:p>
        </p:txBody>
      </p:sp>
      <p:sp>
        <p:nvSpPr>
          <p:cNvPr id="94224" name="Rectangle 294">
            <a:extLst>
              <a:ext uri="{FF2B5EF4-FFF2-40B4-BE49-F238E27FC236}">
                <a16:creationId xmlns:a16="http://schemas.microsoft.com/office/drawing/2014/main" id="{EAC88DC5-2E05-BA48-BB50-44BC29B2D117}"/>
              </a:ext>
            </a:extLst>
          </p:cNvPr>
          <p:cNvSpPr>
            <a:spLocks noChangeArrowheads="1"/>
          </p:cNvSpPr>
          <p:nvPr/>
        </p:nvSpPr>
        <p:spPr bwMode="white">
          <a:xfrm>
            <a:off x="1539875" y="1697038"/>
            <a:ext cx="7175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400">
                <a:solidFill>
                  <a:schemeClr val="bg1"/>
                </a:solidFill>
              </a:rPr>
              <a:t>迭代工作</a:t>
            </a:r>
            <a:endParaRPr lang="en-US" altLang="zh-CN" sz="1400" b="0">
              <a:solidFill>
                <a:schemeClr val="bg1"/>
              </a:solidFill>
            </a:endParaRPr>
          </a:p>
        </p:txBody>
      </p:sp>
      <p:sp>
        <p:nvSpPr>
          <p:cNvPr id="94225" name="Freeform 295">
            <a:extLst>
              <a:ext uri="{FF2B5EF4-FFF2-40B4-BE49-F238E27FC236}">
                <a16:creationId xmlns:a16="http://schemas.microsoft.com/office/drawing/2014/main" id="{977B5B97-167F-F842-BF65-DAD368C2C41B}"/>
              </a:ext>
            </a:extLst>
          </p:cNvPr>
          <p:cNvSpPr>
            <a:spLocks/>
          </p:cNvSpPr>
          <p:nvPr/>
        </p:nvSpPr>
        <p:spPr bwMode="auto">
          <a:xfrm>
            <a:off x="2005013" y="1169988"/>
            <a:ext cx="47625" cy="276225"/>
          </a:xfrm>
          <a:custGeom>
            <a:avLst/>
            <a:gdLst>
              <a:gd name="T0" fmla="*/ 0 w 5"/>
              <a:gd name="T1" fmla="*/ 0 h 26"/>
              <a:gd name="T2" fmla="*/ 0 w 5"/>
              <a:gd name="T3" fmla="*/ 2147483647 h 26"/>
              <a:gd name="T4" fmla="*/ 2147483647 w 5"/>
              <a:gd name="T5" fmla="*/ 2147483647 h 26"/>
              <a:gd name="T6" fmla="*/ 0 60000 65536"/>
              <a:gd name="T7" fmla="*/ 0 60000 65536"/>
              <a:gd name="T8" fmla="*/ 0 60000 65536"/>
              <a:gd name="T9" fmla="*/ 0 w 5"/>
              <a:gd name="T10" fmla="*/ 0 h 26"/>
              <a:gd name="T11" fmla="*/ 5 w 5"/>
              <a:gd name="T12" fmla="*/ 26 h 26"/>
            </a:gdLst>
            <a:ahLst/>
            <a:cxnLst>
              <a:cxn ang="T6">
                <a:pos x="T0" y="T1"/>
              </a:cxn>
              <a:cxn ang="T7">
                <a:pos x="T2" y="T3"/>
              </a:cxn>
              <a:cxn ang="T8">
                <a:pos x="T4" y="T5"/>
              </a:cxn>
            </a:cxnLst>
            <a:rect l="T9" t="T10" r="T11" b="T12"/>
            <a:pathLst>
              <a:path w="5" h="26">
                <a:moveTo>
                  <a:pt x="0" y="0"/>
                </a:moveTo>
                <a:lnTo>
                  <a:pt x="0" y="26"/>
                </a:lnTo>
                <a:lnTo>
                  <a:pt x="5" y="14"/>
                </a:lnTo>
              </a:path>
            </a:pathLst>
          </a:custGeom>
          <a:noFill/>
          <a:ln w="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94226" name="Line 296">
            <a:extLst>
              <a:ext uri="{FF2B5EF4-FFF2-40B4-BE49-F238E27FC236}">
                <a16:creationId xmlns:a16="http://schemas.microsoft.com/office/drawing/2014/main" id="{737CA285-73FC-2245-A467-7F55E52EBAAE}"/>
              </a:ext>
            </a:extLst>
          </p:cNvPr>
          <p:cNvSpPr>
            <a:spLocks noChangeShapeType="1"/>
          </p:cNvSpPr>
          <p:nvPr/>
        </p:nvSpPr>
        <p:spPr bwMode="auto">
          <a:xfrm flipH="1" flipV="1">
            <a:off x="1957388" y="1317625"/>
            <a:ext cx="47625" cy="128588"/>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27" name="Freeform 297">
            <a:extLst>
              <a:ext uri="{FF2B5EF4-FFF2-40B4-BE49-F238E27FC236}">
                <a16:creationId xmlns:a16="http://schemas.microsoft.com/office/drawing/2014/main" id="{6D3D5945-10EA-6E4A-B86E-3E445293C3AC}"/>
              </a:ext>
            </a:extLst>
          </p:cNvPr>
          <p:cNvSpPr>
            <a:spLocks/>
          </p:cNvSpPr>
          <p:nvPr/>
        </p:nvSpPr>
        <p:spPr bwMode="auto">
          <a:xfrm>
            <a:off x="2005013" y="2000250"/>
            <a:ext cx="47625" cy="128588"/>
          </a:xfrm>
          <a:custGeom>
            <a:avLst/>
            <a:gdLst>
              <a:gd name="T0" fmla="*/ 0 w 5"/>
              <a:gd name="T1" fmla="*/ 0 h 12"/>
              <a:gd name="T2" fmla="*/ 0 w 5"/>
              <a:gd name="T3" fmla="*/ 2147483647 h 12"/>
              <a:gd name="T4" fmla="*/ 2147483647 w 5"/>
              <a:gd name="T5" fmla="*/ 2147483647 h 12"/>
              <a:gd name="T6" fmla="*/ 0 60000 65536"/>
              <a:gd name="T7" fmla="*/ 0 60000 65536"/>
              <a:gd name="T8" fmla="*/ 0 60000 65536"/>
              <a:gd name="T9" fmla="*/ 0 w 5"/>
              <a:gd name="T10" fmla="*/ 0 h 12"/>
              <a:gd name="T11" fmla="*/ 5 w 5"/>
              <a:gd name="T12" fmla="*/ 12 h 12"/>
            </a:gdLst>
            <a:ahLst/>
            <a:cxnLst>
              <a:cxn ang="T6">
                <a:pos x="T0" y="T1"/>
              </a:cxn>
              <a:cxn ang="T7">
                <a:pos x="T2" y="T3"/>
              </a:cxn>
              <a:cxn ang="T8">
                <a:pos x="T4" y="T5"/>
              </a:cxn>
            </a:cxnLst>
            <a:rect l="T9" t="T10" r="T11" b="T12"/>
            <a:pathLst>
              <a:path w="5" h="12">
                <a:moveTo>
                  <a:pt x="0" y="0"/>
                </a:moveTo>
                <a:lnTo>
                  <a:pt x="0" y="12"/>
                </a:lnTo>
                <a:lnTo>
                  <a:pt x="5" y="1"/>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94228" name="Line 298">
            <a:extLst>
              <a:ext uri="{FF2B5EF4-FFF2-40B4-BE49-F238E27FC236}">
                <a16:creationId xmlns:a16="http://schemas.microsoft.com/office/drawing/2014/main" id="{C37619FF-B912-B04B-A6A7-FF81F285F388}"/>
              </a:ext>
            </a:extLst>
          </p:cNvPr>
          <p:cNvSpPr>
            <a:spLocks noChangeShapeType="1"/>
          </p:cNvSpPr>
          <p:nvPr/>
        </p:nvSpPr>
        <p:spPr bwMode="auto">
          <a:xfrm flipH="1" flipV="1">
            <a:off x="1957388" y="2011363"/>
            <a:ext cx="47625" cy="11747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29" name="Line 299">
            <a:extLst>
              <a:ext uri="{FF2B5EF4-FFF2-40B4-BE49-F238E27FC236}">
                <a16:creationId xmlns:a16="http://schemas.microsoft.com/office/drawing/2014/main" id="{F573021B-43FE-7440-A163-CFB70BBE2FE9}"/>
              </a:ext>
            </a:extLst>
          </p:cNvPr>
          <p:cNvSpPr>
            <a:spLocks noChangeShapeType="1"/>
          </p:cNvSpPr>
          <p:nvPr/>
        </p:nvSpPr>
        <p:spPr bwMode="auto">
          <a:xfrm flipH="1" flipV="1">
            <a:off x="1957388" y="1317625"/>
            <a:ext cx="47625" cy="128588"/>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30" name="Freeform 300">
            <a:extLst>
              <a:ext uri="{FF2B5EF4-FFF2-40B4-BE49-F238E27FC236}">
                <a16:creationId xmlns:a16="http://schemas.microsoft.com/office/drawing/2014/main" id="{16DCF90F-A82A-7942-867B-8843D869505A}"/>
              </a:ext>
            </a:extLst>
          </p:cNvPr>
          <p:cNvSpPr>
            <a:spLocks/>
          </p:cNvSpPr>
          <p:nvPr/>
        </p:nvSpPr>
        <p:spPr bwMode="auto">
          <a:xfrm>
            <a:off x="1766888" y="2792413"/>
            <a:ext cx="455612" cy="234950"/>
          </a:xfrm>
          <a:custGeom>
            <a:avLst/>
            <a:gdLst>
              <a:gd name="T0" fmla="*/ 0 w 287"/>
              <a:gd name="T1" fmla="*/ 2147483647 h 132"/>
              <a:gd name="T2" fmla="*/ 2147483647 w 287"/>
              <a:gd name="T3" fmla="*/ 0 h 132"/>
              <a:gd name="T4" fmla="*/ 2147483647 w 287"/>
              <a:gd name="T5" fmla="*/ 2147483647 h 132"/>
              <a:gd name="T6" fmla="*/ 2147483647 w 287"/>
              <a:gd name="T7" fmla="*/ 2147483647 h 132"/>
              <a:gd name="T8" fmla="*/ 0 w 287"/>
              <a:gd name="T9" fmla="*/ 2147483647 h 132"/>
              <a:gd name="T10" fmla="*/ 0 60000 65536"/>
              <a:gd name="T11" fmla="*/ 0 60000 65536"/>
              <a:gd name="T12" fmla="*/ 0 60000 65536"/>
              <a:gd name="T13" fmla="*/ 0 60000 65536"/>
              <a:gd name="T14" fmla="*/ 0 60000 65536"/>
              <a:gd name="T15" fmla="*/ 0 w 287"/>
              <a:gd name="T16" fmla="*/ 0 h 132"/>
              <a:gd name="T17" fmla="*/ 287 w 287"/>
              <a:gd name="T18" fmla="*/ 132 h 132"/>
            </a:gdLst>
            <a:ahLst/>
            <a:cxnLst>
              <a:cxn ang="T10">
                <a:pos x="T0" y="T1"/>
              </a:cxn>
              <a:cxn ang="T11">
                <a:pos x="T2" y="T3"/>
              </a:cxn>
              <a:cxn ang="T12">
                <a:pos x="T4" y="T5"/>
              </a:cxn>
              <a:cxn ang="T13">
                <a:pos x="T6" y="T7"/>
              </a:cxn>
              <a:cxn ang="T14">
                <a:pos x="T8" y="T9"/>
              </a:cxn>
            </a:cxnLst>
            <a:rect l="T15" t="T16" r="T17" b="T18"/>
            <a:pathLst>
              <a:path w="287" h="132">
                <a:moveTo>
                  <a:pt x="0" y="72"/>
                </a:moveTo>
                <a:lnTo>
                  <a:pt x="150" y="0"/>
                </a:lnTo>
                <a:lnTo>
                  <a:pt x="287" y="72"/>
                </a:lnTo>
                <a:lnTo>
                  <a:pt x="150" y="132"/>
                </a:lnTo>
                <a:lnTo>
                  <a:pt x="0" y="72"/>
                </a:lnTo>
                <a:close/>
              </a:path>
            </a:pathLst>
          </a:custGeom>
          <a:solidFill>
            <a:schemeClr val="folHlink"/>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94231" name="Freeform 301">
            <a:extLst>
              <a:ext uri="{FF2B5EF4-FFF2-40B4-BE49-F238E27FC236}">
                <a16:creationId xmlns:a16="http://schemas.microsoft.com/office/drawing/2014/main" id="{A0A25B6E-8DF9-A54A-8310-F9A7A5CBB816}"/>
              </a:ext>
            </a:extLst>
          </p:cNvPr>
          <p:cNvSpPr>
            <a:spLocks/>
          </p:cNvSpPr>
          <p:nvPr/>
        </p:nvSpPr>
        <p:spPr bwMode="ltGray">
          <a:xfrm>
            <a:off x="304800" y="3505200"/>
            <a:ext cx="1263650" cy="469900"/>
          </a:xfrm>
          <a:custGeom>
            <a:avLst/>
            <a:gdLst>
              <a:gd name="T0" fmla="*/ 2147483647 w 796"/>
              <a:gd name="T1" fmla="*/ 0 h 264"/>
              <a:gd name="T2" fmla="*/ 2147483647 w 796"/>
              <a:gd name="T3" fmla="*/ 2147483647 h 264"/>
              <a:gd name="T4" fmla="*/ 2147483647 w 796"/>
              <a:gd name="T5" fmla="*/ 2147483647 h 264"/>
              <a:gd name="T6" fmla="*/ 2147483647 w 796"/>
              <a:gd name="T7" fmla="*/ 2147483647 h 264"/>
              <a:gd name="T8" fmla="*/ 0 w 796"/>
              <a:gd name="T9" fmla="*/ 2147483647 h 264"/>
              <a:gd name="T10" fmla="*/ 2147483647 w 796"/>
              <a:gd name="T11" fmla="*/ 2147483647 h 264"/>
              <a:gd name="T12" fmla="*/ 2147483647 w 796"/>
              <a:gd name="T13" fmla="*/ 2147483647 h 264"/>
              <a:gd name="T14" fmla="*/ 2147483647 w 796"/>
              <a:gd name="T15" fmla="*/ 2147483647 h 264"/>
              <a:gd name="T16" fmla="*/ 2147483647 w 796"/>
              <a:gd name="T17" fmla="*/ 2147483647 h 264"/>
              <a:gd name="T18" fmla="*/ 2147483647 w 796"/>
              <a:gd name="T19" fmla="*/ 2147483647 h 264"/>
              <a:gd name="T20" fmla="*/ 2147483647 w 796"/>
              <a:gd name="T21" fmla="*/ 2147483647 h 264"/>
              <a:gd name="T22" fmla="*/ 2147483647 w 796"/>
              <a:gd name="T23" fmla="*/ 2147483647 h 264"/>
              <a:gd name="T24" fmla="*/ 2147483647 w 796"/>
              <a:gd name="T25" fmla="*/ 2147483647 h 264"/>
              <a:gd name="T26" fmla="*/ 2147483647 w 796"/>
              <a:gd name="T27" fmla="*/ 2147483647 h 264"/>
              <a:gd name="T28" fmla="*/ 2147483647 w 796"/>
              <a:gd name="T29" fmla="*/ 2147483647 h 264"/>
              <a:gd name="T30" fmla="*/ 2147483647 w 796"/>
              <a:gd name="T31" fmla="*/ 2147483647 h 264"/>
              <a:gd name="T32" fmla="*/ 2147483647 w 796"/>
              <a:gd name="T33" fmla="*/ 2147483647 h 264"/>
              <a:gd name="T34" fmla="*/ 2147483647 w 796"/>
              <a:gd name="T35" fmla="*/ 0 h 264"/>
              <a:gd name="T36" fmla="*/ 2147483647 w 796"/>
              <a:gd name="T37" fmla="*/ 0 h 2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96"/>
              <a:gd name="T58" fmla="*/ 0 h 264"/>
              <a:gd name="T59" fmla="*/ 796 w 796"/>
              <a:gd name="T60" fmla="*/ 264 h 2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96" h="264">
                <a:moveTo>
                  <a:pt x="96" y="0"/>
                </a:moveTo>
                <a:lnTo>
                  <a:pt x="54" y="30"/>
                </a:lnTo>
                <a:lnTo>
                  <a:pt x="24" y="60"/>
                </a:lnTo>
                <a:lnTo>
                  <a:pt x="6" y="96"/>
                </a:lnTo>
                <a:lnTo>
                  <a:pt x="0" y="132"/>
                </a:lnTo>
                <a:lnTo>
                  <a:pt x="6" y="168"/>
                </a:lnTo>
                <a:lnTo>
                  <a:pt x="24" y="204"/>
                </a:lnTo>
                <a:lnTo>
                  <a:pt x="54" y="234"/>
                </a:lnTo>
                <a:lnTo>
                  <a:pt x="96" y="264"/>
                </a:lnTo>
                <a:lnTo>
                  <a:pt x="700" y="264"/>
                </a:lnTo>
                <a:lnTo>
                  <a:pt x="742" y="234"/>
                </a:lnTo>
                <a:lnTo>
                  <a:pt x="772" y="204"/>
                </a:lnTo>
                <a:lnTo>
                  <a:pt x="790" y="168"/>
                </a:lnTo>
                <a:lnTo>
                  <a:pt x="796" y="132"/>
                </a:lnTo>
                <a:lnTo>
                  <a:pt x="790" y="96"/>
                </a:lnTo>
                <a:lnTo>
                  <a:pt x="772" y="60"/>
                </a:lnTo>
                <a:lnTo>
                  <a:pt x="742" y="30"/>
                </a:lnTo>
                <a:lnTo>
                  <a:pt x="700" y="0"/>
                </a:lnTo>
                <a:lnTo>
                  <a:pt x="96" y="0"/>
                </a:lnTo>
                <a:close/>
              </a:path>
            </a:pathLst>
          </a:custGeom>
          <a:solidFill>
            <a:schemeClr val="accent1"/>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94232" name="Rectangle 302">
            <a:extLst>
              <a:ext uri="{FF2B5EF4-FFF2-40B4-BE49-F238E27FC236}">
                <a16:creationId xmlns:a16="http://schemas.microsoft.com/office/drawing/2014/main" id="{FF716A67-EC4B-4B47-ADCF-95CF96F4ACC0}"/>
              </a:ext>
            </a:extLst>
          </p:cNvPr>
          <p:cNvSpPr>
            <a:spLocks noChangeArrowheads="1"/>
          </p:cNvSpPr>
          <p:nvPr/>
        </p:nvSpPr>
        <p:spPr bwMode="auto">
          <a:xfrm>
            <a:off x="712788" y="3548063"/>
            <a:ext cx="7175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400">
                <a:solidFill>
                  <a:schemeClr val="bg1"/>
                </a:solidFill>
              </a:rPr>
              <a:t>调整目标</a:t>
            </a:r>
            <a:endParaRPr lang="en-US" altLang="zh-CN" sz="1400" b="0">
              <a:solidFill>
                <a:schemeClr val="bg1"/>
              </a:solidFill>
            </a:endParaRPr>
          </a:p>
        </p:txBody>
      </p:sp>
      <p:sp>
        <p:nvSpPr>
          <p:cNvPr id="94233" name="Freeform 304">
            <a:extLst>
              <a:ext uri="{FF2B5EF4-FFF2-40B4-BE49-F238E27FC236}">
                <a16:creationId xmlns:a16="http://schemas.microsoft.com/office/drawing/2014/main" id="{FCDE6A30-85A1-2741-B0D0-E926793F250A}"/>
              </a:ext>
            </a:extLst>
          </p:cNvPr>
          <p:cNvSpPr>
            <a:spLocks/>
          </p:cNvSpPr>
          <p:nvPr/>
        </p:nvSpPr>
        <p:spPr bwMode="auto">
          <a:xfrm>
            <a:off x="1492250" y="3389313"/>
            <a:ext cx="417513" cy="169862"/>
          </a:xfrm>
          <a:custGeom>
            <a:avLst/>
            <a:gdLst>
              <a:gd name="T0" fmla="*/ 2147483647 w 44"/>
              <a:gd name="T1" fmla="*/ 0 h 16"/>
              <a:gd name="T2" fmla="*/ 0 w 44"/>
              <a:gd name="T3" fmla="*/ 2147483647 h 16"/>
              <a:gd name="T4" fmla="*/ 2147483647 w 44"/>
              <a:gd name="T5" fmla="*/ 2147483647 h 16"/>
              <a:gd name="T6" fmla="*/ 0 60000 65536"/>
              <a:gd name="T7" fmla="*/ 0 60000 65536"/>
              <a:gd name="T8" fmla="*/ 0 60000 65536"/>
              <a:gd name="T9" fmla="*/ 0 w 44"/>
              <a:gd name="T10" fmla="*/ 0 h 16"/>
              <a:gd name="T11" fmla="*/ 44 w 44"/>
              <a:gd name="T12" fmla="*/ 16 h 16"/>
            </a:gdLst>
            <a:ahLst/>
            <a:cxnLst>
              <a:cxn ang="T6">
                <a:pos x="T0" y="T1"/>
              </a:cxn>
              <a:cxn ang="T7">
                <a:pos x="T2" y="T3"/>
              </a:cxn>
              <a:cxn ang="T8">
                <a:pos x="T4" y="T5"/>
              </a:cxn>
            </a:cxnLst>
            <a:rect l="T9" t="T10" r="T11" b="T12"/>
            <a:pathLst>
              <a:path w="44" h="16">
                <a:moveTo>
                  <a:pt x="44" y="0"/>
                </a:moveTo>
                <a:lnTo>
                  <a:pt x="0" y="15"/>
                </a:lnTo>
                <a:lnTo>
                  <a:pt x="12" y="16"/>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94234" name="Line 305">
            <a:extLst>
              <a:ext uri="{FF2B5EF4-FFF2-40B4-BE49-F238E27FC236}">
                <a16:creationId xmlns:a16="http://schemas.microsoft.com/office/drawing/2014/main" id="{8CB516B4-D2E1-4442-93FA-60ECC86B90BA}"/>
              </a:ext>
            </a:extLst>
          </p:cNvPr>
          <p:cNvSpPr>
            <a:spLocks noChangeShapeType="1"/>
          </p:cNvSpPr>
          <p:nvPr/>
        </p:nvSpPr>
        <p:spPr bwMode="auto">
          <a:xfrm flipV="1">
            <a:off x="1492250" y="3463925"/>
            <a:ext cx="85725" cy="84138"/>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35" name="Freeform 306">
            <a:extLst>
              <a:ext uri="{FF2B5EF4-FFF2-40B4-BE49-F238E27FC236}">
                <a16:creationId xmlns:a16="http://schemas.microsoft.com/office/drawing/2014/main" id="{F76ED183-DDBF-EB4C-A1FC-99036EC943A3}"/>
              </a:ext>
            </a:extLst>
          </p:cNvPr>
          <p:cNvSpPr>
            <a:spLocks/>
          </p:cNvSpPr>
          <p:nvPr/>
        </p:nvSpPr>
        <p:spPr bwMode="auto">
          <a:xfrm>
            <a:off x="1492250" y="3932238"/>
            <a:ext cx="436563" cy="160337"/>
          </a:xfrm>
          <a:custGeom>
            <a:avLst/>
            <a:gdLst>
              <a:gd name="T0" fmla="*/ 0 w 46"/>
              <a:gd name="T1" fmla="*/ 0 h 15"/>
              <a:gd name="T2" fmla="*/ 2147483647 w 46"/>
              <a:gd name="T3" fmla="*/ 2147483647 h 15"/>
              <a:gd name="T4" fmla="*/ 2147483647 w 46"/>
              <a:gd name="T5" fmla="*/ 2147483647 h 15"/>
              <a:gd name="T6" fmla="*/ 0 60000 65536"/>
              <a:gd name="T7" fmla="*/ 0 60000 65536"/>
              <a:gd name="T8" fmla="*/ 0 60000 65536"/>
              <a:gd name="T9" fmla="*/ 0 w 46"/>
              <a:gd name="T10" fmla="*/ 0 h 15"/>
              <a:gd name="T11" fmla="*/ 46 w 46"/>
              <a:gd name="T12" fmla="*/ 15 h 15"/>
            </a:gdLst>
            <a:ahLst/>
            <a:cxnLst>
              <a:cxn ang="T6">
                <a:pos x="T0" y="T1"/>
              </a:cxn>
              <a:cxn ang="T7">
                <a:pos x="T2" y="T3"/>
              </a:cxn>
              <a:cxn ang="T8">
                <a:pos x="T4" y="T5"/>
              </a:cxn>
            </a:cxnLst>
            <a:rect l="T9" t="T10" r="T11" b="T12"/>
            <a:pathLst>
              <a:path w="46" h="15">
                <a:moveTo>
                  <a:pt x="0" y="0"/>
                </a:moveTo>
                <a:lnTo>
                  <a:pt x="46" y="15"/>
                </a:lnTo>
                <a:lnTo>
                  <a:pt x="36" y="7"/>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94236" name="Line 307">
            <a:extLst>
              <a:ext uri="{FF2B5EF4-FFF2-40B4-BE49-F238E27FC236}">
                <a16:creationId xmlns:a16="http://schemas.microsoft.com/office/drawing/2014/main" id="{C2F181AB-D7EB-0D44-BAFF-A27320B78100}"/>
              </a:ext>
            </a:extLst>
          </p:cNvPr>
          <p:cNvSpPr>
            <a:spLocks noChangeShapeType="1"/>
          </p:cNvSpPr>
          <p:nvPr/>
        </p:nvSpPr>
        <p:spPr bwMode="auto">
          <a:xfrm flipH="1">
            <a:off x="1804988" y="4092575"/>
            <a:ext cx="123825" cy="952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37" name="Freeform 308">
            <a:extLst>
              <a:ext uri="{FF2B5EF4-FFF2-40B4-BE49-F238E27FC236}">
                <a16:creationId xmlns:a16="http://schemas.microsoft.com/office/drawing/2014/main" id="{15FF07E5-CAEB-7D4D-B929-877AE1C2A8DB}"/>
              </a:ext>
            </a:extLst>
          </p:cNvPr>
          <p:cNvSpPr>
            <a:spLocks/>
          </p:cNvSpPr>
          <p:nvPr/>
        </p:nvSpPr>
        <p:spPr bwMode="ltGray">
          <a:xfrm>
            <a:off x="2355850" y="3505200"/>
            <a:ext cx="1433513" cy="469900"/>
          </a:xfrm>
          <a:custGeom>
            <a:avLst/>
            <a:gdLst>
              <a:gd name="T0" fmla="*/ 2147483647 w 903"/>
              <a:gd name="T1" fmla="*/ 0 h 264"/>
              <a:gd name="T2" fmla="*/ 2147483647 w 903"/>
              <a:gd name="T3" fmla="*/ 2147483647 h 264"/>
              <a:gd name="T4" fmla="*/ 2147483647 w 903"/>
              <a:gd name="T5" fmla="*/ 2147483647 h 264"/>
              <a:gd name="T6" fmla="*/ 2147483647 w 903"/>
              <a:gd name="T7" fmla="*/ 2147483647 h 264"/>
              <a:gd name="T8" fmla="*/ 0 w 903"/>
              <a:gd name="T9" fmla="*/ 2147483647 h 264"/>
              <a:gd name="T10" fmla="*/ 2147483647 w 903"/>
              <a:gd name="T11" fmla="*/ 2147483647 h 264"/>
              <a:gd name="T12" fmla="*/ 2147483647 w 903"/>
              <a:gd name="T13" fmla="*/ 2147483647 h 264"/>
              <a:gd name="T14" fmla="*/ 2147483647 w 903"/>
              <a:gd name="T15" fmla="*/ 2147483647 h 264"/>
              <a:gd name="T16" fmla="*/ 2147483647 w 903"/>
              <a:gd name="T17" fmla="*/ 2147483647 h 264"/>
              <a:gd name="T18" fmla="*/ 2147483647 w 903"/>
              <a:gd name="T19" fmla="*/ 2147483647 h 264"/>
              <a:gd name="T20" fmla="*/ 2147483647 w 903"/>
              <a:gd name="T21" fmla="*/ 2147483647 h 264"/>
              <a:gd name="T22" fmla="*/ 2147483647 w 903"/>
              <a:gd name="T23" fmla="*/ 2147483647 h 264"/>
              <a:gd name="T24" fmla="*/ 2147483647 w 903"/>
              <a:gd name="T25" fmla="*/ 2147483647 h 264"/>
              <a:gd name="T26" fmla="*/ 2147483647 w 903"/>
              <a:gd name="T27" fmla="*/ 2147483647 h 264"/>
              <a:gd name="T28" fmla="*/ 2147483647 w 903"/>
              <a:gd name="T29" fmla="*/ 2147483647 h 264"/>
              <a:gd name="T30" fmla="*/ 2147483647 w 903"/>
              <a:gd name="T31" fmla="*/ 2147483647 h 264"/>
              <a:gd name="T32" fmla="*/ 2147483647 w 903"/>
              <a:gd name="T33" fmla="*/ 2147483647 h 264"/>
              <a:gd name="T34" fmla="*/ 2147483647 w 903"/>
              <a:gd name="T35" fmla="*/ 0 h 264"/>
              <a:gd name="T36" fmla="*/ 2147483647 w 903"/>
              <a:gd name="T37" fmla="*/ 0 h 2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03"/>
              <a:gd name="T58" fmla="*/ 0 h 264"/>
              <a:gd name="T59" fmla="*/ 903 w 903"/>
              <a:gd name="T60" fmla="*/ 264 h 2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03" h="264">
                <a:moveTo>
                  <a:pt x="96" y="0"/>
                </a:moveTo>
                <a:lnTo>
                  <a:pt x="54" y="30"/>
                </a:lnTo>
                <a:lnTo>
                  <a:pt x="24" y="60"/>
                </a:lnTo>
                <a:lnTo>
                  <a:pt x="6" y="96"/>
                </a:lnTo>
                <a:lnTo>
                  <a:pt x="0" y="132"/>
                </a:lnTo>
                <a:lnTo>
                  <a:pt x="6" y="168"/>
                </a:lnTo>
                <a:lnTo>
                  <a:pt x="24" y="204"/>
                </a:lnTo>
                <a:lnTo>
                  <a:pt x="54" y="234"/>
                </a:lnTo>
                <a:lnTo>
                  <a:pt x="96" y="264"/>
                </a:lnTo>
                <a:lnTo>
                  <a:pt x="808" y="264"/>
                </a:lnTo>
                <a:lnTo>
                  <a:pt x="849" y="234"/>
                </a:lnTo>
                <a:lnTo>
                  <a:pt x="879" y="204"/>
                </a:lnTo>
                <a:lnTo>
                  <a:pt x="897" y="168"/>
                </a:lnTo>
                <a:lnTo>
                  <a:pt x="903" y="132"/>
                </a:lnTo>
                <a:lnTo>
                  <a:pt x="897" y="96"/>
                </a:lnTo>
                <a:lnTo>
                  <a:pt x="879" y="60"/>
                </a:lnTo>
                <a:lnTo>
                  <a:pt x="849" y="30"/>
                </a:lnTo>
                <a:lnTo>
                  <a:pt x="808" y="0"/>
                </a:lnTo>
                <a:lnTo>
                  <a:pt x="96" y="0"/>
                </a:lnTo>
                <a:close/>
              </a:path>
            </a:pathLst>
          </a:custGeom>
          <a:solidFill>
            <a:schemeClr val="accent1"/>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94238" name="Rectangle 309">
            <a:extLst>
              <a:ext uri="{FF2B5EF4-FFF2-40B4-BE49-F238E27FC236}">
                <a16:creationId xmlns:a16="http://schemas.microsoft.com/office/drawing/2014/main" id="{171BC584-3891-484D-9718-1C73987F9781}"/>
              </a:ext>
            </a:extLst>
          </p:cNvPr>
          <p:cNvSpPr>
            <a:spLocks noChangeArrowheads="1"/>
          </p:cNvSpPr>
          <p:nvPr/>
        </p:nvSpPr>
        <p:spPr bwMode="auto">
          <a:xfrm>
            <a:off x="2622550" y="3548063"/>
            <a:ext cx="10779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400">
                <a:solidFill>
                  <a:schemeClr val="bg1"/>
                </a:solidFill>
              </a:rPr>
              <a:t>适应产品目标</a:t>
            </a:r>
            <a:endParaRPr lang="en-US" altLang="zh-CN" sz="1400" b="0">
              <a:solidFill>
                <a:schemeClr val="bg1"/>
              </a:solidFill>
            </a:endParaRPr>
          </a:p>
        </p:txBody>
      </p:sp>
      <p:sp>
        <p:nvSpPr>
          <p:cNvPr id="94239" name="Freeform 311">
            <a:extLst>
              <a:ext uri="{FF2B5EF4-FFF2-40B4-BE49-F238E27FC236}">
                <a16:creationId xmlns:a16="http://schemas.microsoft.com/office/drawing/2014/main" id="{3C7775A4-2DE8-954A-8DD8-D376E27EA28E}"/>
              </a:ext>
            </a:extLst>
          </p:cNvPr>
          <p:cNvSpPr>
            <a:spLocks/>
          </p:cNvSpPr>
          <p:nvPr/>
        </p:nvSpPr>
        <p:spPr bwMode="auto">
          <a:xfrm>
            <a:off x="2100263" y="3389313"/>
            <a:ext cx="379412" cy="125412"/>
          </a:xfrm>
          <a:custGeom>
            <a:avLst/>
            <a:gdLst>
              <a:gd name="T0" fmla="*/ 0 w 40"/>
              <a:gd name="T1" fmla="*/ 0 h 12"/>
              <a:gd name="T2" fmla="*/ 2147483647 w 40"/>
              <a:gd name="T3" fmla="*/ 2147483647 h 12"/>
              <a:gd name="T4" fmla="*/ 2147483647 w 40"/>
              <a:gd name="T5" fmla="*/ 2147483647 h 12"/>
              <a:gd name="T6" fmla="*/ 0 60000 65536"/>
              <a:gd name="T7" fmla="*/ 0 60000 65536"/>
              <a:gd name="T8" fmla="*/ 0 60000 65536"/>
              <a:gd name="T9" fmla="*/ 0 w 40"/>
              <a:gd name="T10" fmla="*/ 0 h 12"/>
              <a:gd name="T11" fmla="*/ 40 w 40"/>
              <a:gd name="T12" fmla="*/ 12 h 12"/>
            </a:gdLst>
            <a:ahLst/>
            <a:cxnLst>
              <a:cxn ang="T6">
                <a:pos x="T0" y="T1"/>
              </a:cxn>
              <a:cxn ang="T7">
                <a:pos x="T2" y="T3"/>
              </a:cxn>
              <a:cxn ang="T8">
                <a:pos x="T4" y="T5"/>
              </a:cxn>
            </a:cxnLst>
            <a:rect l="T9" t="T10" r="T11" b="T12"/>
            <a:pathLst>
              <a:path w="40" h="12">
                <a:moveTo>
                  <a:pt x="0" y="0"/>
                </a:moveTo>
                <a:lnTo>
                  <a:pt x="40" y="12"/>
                </a:lnTo>
                <a:lnTo>
                  <a:pt x="30" y="4"/>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94240" name="Line 312">
            <a:extLst>
              <a:ext uri="{FF2B5EF4-FFF2-40B4-BE49-F238E27FC236}">
                <a16:creationId xmlns:a16="http://schemas.microsoft.com/office/drawing/2014/main" id="{344F3852-C9C2-B94B-A835-1A45C97E92B5}"/>
              </a:ext>
            </a:extLst>
          </p:cNvPr>
          <p:cNvSpPr>
            <a:spLocks noChangeShapeType="1"/>
          </p:cNvSpPr>
          <p:nvPr/>
        </p:nvSpPr>
        <p:spPr bwMode="auto">
          <a:xfrm flipH="1">
            <a:off x="2365375" y="3514725"/>
            <a:ext cx="114300" cy="11113"/>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41" name="Freeform 313">
            <a:extLst>
              <a:ext uri="{FF2B5EF4-FFF2-40B4-BE49-F238E27FC236}">
                <a16:creationId xmlns:a16="http://schemas.microsoft.com/office/drawing/2014/main" id="{5D2C0782-5836-9E41-91D1-8139FCAEEB43}"/>
              </a:ext>
            </a:extLst>
          </p:cNvPr>
          <p:cNvSpPr>
            <a:spLocks/>
          </p:cNvSpPr>
          <p:nvPr/>
        </p:nvSpPr>
        <p:spPr bwMode="auto">
          <a:xfrm>
            <a:off x="2071688" y="3952875"/>
            <a:ext cx="407987" cy="149225"/>
          </a:xfrm>
          <a:custGeom>
            <a:avLst/>
            <a:gdLst>
              <a:gd name="T0" fmla="*/ 2147483647 w 43"/>
              <a:gd name="T1" fmla="*/ 0 h 14"/>
              <a:gd name="T2" fmla="*/ 0 w 43"/>
              <a:gd name="T3" fmla="*/ 2147483647 h 14"/>
              <a:gd name="T4" fmla="*/ 2147483647 w 43"/>
              <a:gd name="T5" fmla="*/ 2147483647 h 14"/>
              <a:gd name="T6" fmla="*/ 0 60000 65536"/>
              <a:gd name="T7" fmla="*/ 0 60000 65536"/>
              <a:gd name="T8" fmla="*/ 0 60000 65536"/>
              <a:gd name="T9" fmla="*/ 0 w 43"/>
              <a:gd name="T10" fmla="*/ 0 h 14"/>
              <a:gd name="T11" fmla="*/ 43 w 43"/>
              <a:gd name="T12" fmla="*/ 14 h 14"/>
            </a:gdLst>
            <a:ahLst/>
            <a:cxnLst>
              <a:cxn ang="T6">
                <a:pos x="T0" y="T1"/>
              </a:cxn>
              <a:cxn ang="T7">
                <a:pos x="T2" y="T3"/>
              </a:cxn>
              <a:cxn ang="T8">
                <a:pos x="T4" y="T5"/>
              </a:cxn>
            </a:cxnLst>
            <a:rect l="T9" t="T10" r="T11" b="T12"/>
            <a:pathLst>
              <a:path w="43" h="14">
                <a:moveTo>
                  <a:pt x="43" y="0"/>
                </a:moveTo>
                <a:lnTo>
                  <a:pt x="0" y="13"/>
                </a:lnTo>
                <a:lnTo>
                  <a:pt x="12" y="14"/>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94242" name="Line 314">
            <a:extLst>
              <a:ext uri="{FF2B5EF4-FFF2-40B4-BE49-F238E27FC236}">
                <a16:creationId xmlns:a16="http://schemas.microsoft.com/office/drawing/2014/main" id="{ADF94655-8D8B-6945-8255-4C17392C71A0}"/>
              </a:ext>
            </a:extLst>
          </p:cNvPr>
          <p:cNvSpPr>
            <a:spLocks noChangeShapeType="1"/>
          </p:cNvSpPr>
          <p:nvPr/>
        </p:nvSpPr>
        <p:spPr bwMode="auto">
          <a:xfrm flipV="1">
            <a:off x="2071688" y="4006850"/>
            <a:ext cx="95250" cy="85725"/>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43" name="Freeform 315">
            <a:extLst>
              <a:ext uri="{FF2B5EF4-FFF2-40B4-BE49-F238E27FC236}">
                <a16:creationId xmlns:a16="http://schemas.microsoft.com/office/drawing/2014/main" id="{1E465884-D633-D64A-8F01-4562C4D1D391}"/>
              </a:ext>
            </a:extLst>
          </p:cNvPr>
          <p:cNvSpPr>
            <a:spLocks/>
          </p:cNvSpPr>
          <p:nvPr/>
        </p:nvSpPr>
        <p:spPr bwMode="ltGray">
          <a:xfrm>
            <a:off x="1206500" y="4370388"/>
            <a:ext cx="1595438" cy="598487"/>
          </a:xfrm>
          <a:custGeom>
            <a:avLst/>
            <a:gdLst>
              <a:gd name="T0" fmla="*/ 2147483647 w 1005"/>
              <a:gd name="T1" fmla="*/ 0 h 336"/>
              <a:gd name="T2" fmla="*/ 2147483647 w 1005"/>
              <a:gd name="T3" fmla="*/ 2147483647 h 336"/>
              <a:gd name="T4" fmla="*/ 2147483647 w 1005"/>
              <a:gd name="T5" fmla="*/ 2147483647 h 336"/>
              <a:gd name="T6" fmla="*/ 2147483647 w 1005"/>
              <a:gd name="T7" fmla="*/ 2147483647 h 336"/>
              <a:gd name="T8" fmla="*/ 0 w 1005"/>
              <a:gd name="T9" fmla="*/ 2147483647 h 336"/>
              <a:gd name="T10" fmla="*/ 2147483647 w 1005"/>
              <a:gd name="T11" fmla="*/ 2147483647 h 336"/>
              <a:gd name="T12" fmla="*/ 2147483647 w 1005"/>
              <a:gd name="T13" fmla="*/ 2147483647 h 336"/>
              <a:gd name="T14" fmla="*/ 2147483647 w 1005"/>
              <a:gd name="T15" fmla="*/ 2147483647 h 336"/>
              <a:gd name="T16" fmla="*/ 2147483647 w 1005"/>
              <a:gd name="T17" fmla="*/ 2147483647 h 336"/>
              <a:gd name="T18" fmla="*/ 2147483647 w 1005"/>
              <a:gd name="T19" fmla="*/ 2147483647 h 336"/>
              <a:gd name="T20" fmla="*/ 2147483647 w 1005"/>
              <a:gd name="T21" fmla="*/ 2147483647 h 336"/>
              <a:gd name="T22" fmla="*/ 2147483647 w 1005"/>
              <a:gd name="T23" fmla="*/ 2147483647 h 336"/>
              <a:gd name="T24" fmla="*/ 2147483647 w 1005"/>
              <a:gd name="T25" fmla="*/ 2147483647 h 336"/>
              <a:gd name="T26" fmla="*/ 2147483647 w 1005"/>
              <a:gd name="T27" fmla="*/ 2147483647 h 336"/>
              <a:gd name="T28" fmla="*/ 2147483647 w 1005"/>
              <a:gd name="T29" fmla="*/ 2147483647 h 336"/>
              <a:gd name="T30" fmla="*/ 2147483647 w 1005"/>
              <a:gd name="T31" fmla="*/ 2147483647 h 336"/>
              <a:gd name="T32" fmla="*/ 2147483647 w 1005"/>
              <a:gd name="T33" fmla="*/ 2147483647 h 336"/>
              <a:gd name="T34" fmla="*/ 2147483647 w 1005"/>
              <a:gd name="T35" fmla="*/ 0 h 336"/>
              <a:gd name="T36" fmla="*/ 2147483647 w 1005"/>
              <a:gd name="T37" fmla="*/ 0 h 3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5"/>
              <a:gd name="T58" fmla="*/ 0 h 336"/>
              <a:gd name="T59" fmla="*/ 1005 w 1005"/>
              <a:gd name="T60" fmla="*/ 336 h 3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5" h="336">
                <a:moveTo>
                  <a:pt x="114" y="0"/>
                </a:moveTo>
                <a:lnTo>
                  <a:pt x="66" y="36"/>
                </a:lnTo>
                <a:lnTo>
                  <a:pt x="30" y="78"/>
                </a:lnTo>
                <a:lnTo>
                  <a:pt x="6" y="120"/>
                </a:lnTo>
                <a:lnTo>
                  <a:pt x="0" y="168"/>
                </a:lnTo>
                <a:lnTo>
                  <a:pt x="6" y="216"/>
                </a:lnTo>
                <a:lnTo>
                  <a:pt x="30" y="258"/>
                </a:lnTo>
                <a:lnTo>
                  <a:pt x="66" y="300"/>
                </a:lnTo>
                <a:lnTo>
                  <a:pt x="114" y="336"/>
                </a:lnTo>
                <a:lnTo>
                  <a:pt x="892" y="336"/>
                </a:lnTo>
                <a:lnTo>
                  <a:pt x="939" y="300"/>
                </a:lnTo>
                <a:lnTo>
                  <a:pt x="975" y="258"/>
                </a:lnTo>
                <a:lnTo>
                  <a:pt x="993" y="216"/>
                </a:lnTo>
                <a:lnTo>
                  <a:pt x="1005" y="168"/>
                </a:lnTo>
                <a:lnTo>
                  <a:pt x="993" y="120"/>
                </a:lnTo>
                <a:lnTo>
                  <a:pt x="975" y="78"/>
                </a:lnTo>
                <a:lnTo>
                  <a:pt x="939" y="36"/>
                </a:lnTo>
                <a:lnTo>
                  <a:pt x="892" y="0"/>
                </a:lnTo>
                <a:lnTo>
                  <a:pt x="114" y="0"/>
                </a:lnTo>
                <a:close/>
              </a:path>
            </a:pathLst>
          </a:custGeom>
          <a:solidFill>
            <a:schemeClr val="accent1"/>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94244" name="Rectangle 316">
            <a:extLst>
              <a:ext uri="{FF2B5EF4-FFF2-40B4-BE49-F238E27FC236}">
                <a16:creationId xmlns:a16="http://schemas.microsoft.com/office/drawing/2014/main" id="{5C037466-C979-684E-93AA-837B9A467DD8}"/>
              </a:ext>
            </a:extLst>
          </p:cNvPr>
          <p:cNvSpPr>
            <a:spLocks noChangeArrowheads="1"/>
          </p:cNvSpPr>
          <p:nvPr/>
        </p:nvSpPr>
        <p:spPr bwMode="auto">
          <a:xfrm>
            <a:off x="1406525" y="4572000"/>
            <a:ext cx="1257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400">
                <a:solidFill>
                  <a:schemeClr val="bg1"/>
                </a:solidFill>
              </a:rPr>
              <a:t>调整剩余的计划</a:t>
            </a:r>
            <a:endParaRPr lang="en-US" altLang="zh-CN" sz="1400" b="0">
              <a:solidFill>
                <a:schemeClr val="bg1"/>
              </a:solidFill>
            </a:endParaRPr>
          </a:p>
        </p:txBody>
      </p:sp>
      <p:sp>
        <p:nvSpPr>
          <p:cNvPr id="94245" name="Freeform 318">
            <a:extLst>
              <a:ext uri="{FF2B5EF4-FFF2-40B4-BE49-F238E27FC236}">
                <a16:creationId xmlns:a16="http://schemas.microsoft.com/office/drawing/2014/main" id="{AA9DA4D8-5A14-D649-A2CE-AE5D78F5F4CE}"/>
              </a:ext>
            </a:extLst>
          </p:cNvPr>
          <p:cNvSpPr>
            <a:spLocks/>
          </p:cNvSpPr>
          <p:nvPr/>
        </p:nvSpPr>
        <p:spPr bwMode="auto">
          <a:xfrm>
            <a:off x="2005013" y="4976813"/>
            <a:ext cx="47625" cy="150812"/>
          </a:xfrm>
          <a:custGeom>
            <a:avLst/>
            <a:gdLst>
              <a:gd name="T0" fmla="*/ 0 w 5"/>
              <a:gd name="T1" fmla="*/ 0 h 14"/>
              <a:gd name="T2" fmla="*/ 0 w 5"/>
              <a:gd name="T3" fmla="*/ 2147483647 h 14"/>
              <a:gd name="T4" fmla="*/ 2147483647 w 5"/>
              <a:gd name="T5" fmla="*/ 2147483647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0" y="0"/>
                </a:moveTo>
                <a:lnTo>
                  <a:pt x="0" y="14"/>
                </a:lnTo>
                <a:lnTo>
                  <a:pt x="5" y="3"/>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94246" name="Line 319">
            <a:extLst>
              <a:ext uri="{FF2B5EF4-FFF2-40B4-BE49-F238E27FC236}">
                <a16:creationId xmlns:a16="http://schemas.microsoft.com/office/drawing/2014/main" id="{29C62EC4-4E0F-554E-B141-00EAB354B75E}"/>
              </a:ext>
            </a:extLst>
          </p:cNvPr>
          <p:cNvSpPr>
            <a:spLocks noChangeShapeType="1"/>
          </p:cNvSpPr>
          <p:nvPr/>
        </p:nvSpPr>
        <p:spPr bwMode="auto">
          <a:xfrm flipH="1" flipV="1">
            <a:off x="1957388" y="5010150"/>
            <a:ext cx="47625" cy="11747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47" name="Freeform 320">
            <a:extLst>
              <a:ext uri="{FF2B5EF4-FFF2-40B4-BE49-F238E27FC236}">
                <a16:creationId xmlns:a16="http://schemas.microsoft.com/office/drawing/2014/main" id="{301D7C8F-B51D-BE4B-9B17-329BC3939317}"/>
              </a:ext>
            </a:extLst>
          </p:cNvPr>
          <p:cNvSpPr>
            <a:spLocks/>
          </p:cNvSpPr>
          <p:nvPr/>
        </p:nvSpPr>
        <p:spPr bwMode="auto">
          <a:xfrm>
            <a:off x="2005013" y="4156075"/>
            <a:ext cx="47625" cy="203200"/>
          </a:xfrm>
          <a:custGeom>
            <a:avLst/>
            <a:gdLst>
              <a:gd name="T0" fmla="*/ 0 w 5"/>
              <a:gd name="T1" fmla="*/ 0 h 19"/>
              <a:gd name="T2" fmla="*/ 0 w 5"/>
              <a:gd name="T3" fmla="*/ 2147483647 h 19"/>
              <a:gd name="T4" fmla="*/ 2147483647 w 5"/>
              <a:gd name="T5" fmla="*/ 2147483647 h 19"/>
              <a:gd name="T6" fmla="*/ 0 60000 65536"/>
              <a:gd name="T7" fmla="*/ 0 60000 65536"/>
              <a:gd name="T8" fmla="*/ 0 60000 65536"/>
              <a:gd name="T9" fmla="*/ 0 w 5"/>
              <a:gd name="T10" fmla="*/ 0 h 19"/>
              <a:gd name="T11" fmla="*/ 5 w 5"/>
              <a:gd name="T12" fmla="*/ 19 h 19"/>
            </a:gdLst>
            <a:ahLst/>
            <a:cxnLst>
              <a:cxn ang="T6">
                <a:pos x="T0" y="T1"/>
              </a:cxn>
              <a:cxn ang="T7">
                <a:pos x="T2" y="T3"/>
              </a:cxn>
              <a:cxn ang="T8">
                <a:pos x="T4" y="T5"/>
              </a:cxn>
            </a:cxnLst>
            <a:rect l="T9" t="T10" r="T11" b="T12"/>
            <a:pathLst>
              <a:path w="5" h="19">
                <a:moveTo>
                  <a:pt x="0" y="0"/>
                </a:moveTo>
                <a:lnTo>
                  <a:pt x="0" y="19"/>
                </a:lnTo>
                <a:lnTo>
                  <a:pt x="5" y="8"/>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94248" name="Line 321">
            <a:extLst>
              <a:ext uri="{FF2B5EF4-FFF2-40B4-BE49-F238E27FC236}">
                <a16:creationId xmlns:a16="http://schemas.microsoft.com/office/drawing/2014/main" id="{38F41A0C-CC0E-7A4E-8454-D8F60016CFE5}"/>
              </a:ext>
            </a:extLst>
          </p:cNvPr>
          <p:cNvSpPr>
            <a:spLocks noChangeShapeType="1"/>
          </p:cNvSpPr>
          <p:nvPr/>
        </p:nvSpPr>
        <p:spPr bwMode="auto">
          <a:xfrm flipH="1" flipV="1">
            <a:off x="1957388" y="4241800"/>
            <a:ext cx="47625" cy="11747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49" name="Freeform 322">
            <a:extLst>
              <a:ext uri="{FF2B5EF4-FFF2-40B4-BE49-F238E27FC236}">
                <a16:creationId xmlns:a16="http://schemas.microsoft.com/office/drawing/2014/main" id="{635DF311-40FF-0047-A996-CBF952AEA81C}"/>
              </a:ext>
            </a:extLst>
          </p:cNvPr>
          <p:cNvSpPr>
            <a:spLocks/>
          </p:cNvSpPr>
          <p:nvPr/>
        </p:nvSpPr>
        <p:spPr bwMode="auto">
          <a:xfrm>
            <a:off x="1377950" y="5138738"/>
            <a:ext cx="1263650" cy="479425"/>
          </a:xfrm>
          <a:custGeom>
            <a:avLst/>
            <a:gdLst>
              <a:gd name="T0" fmla="*/ 2147483647 w 796"/>
              <a:gd name="T1" fmla="*/ 0 h 270"/>
              <a:gd name="T2" fmla="*/ 2147483647 w 796"/>
              <a:gd name="T3" fmla="*/ 2147483647 h 270"/>
              <a:gd name="T4" fmla="*/ 2147483647 w 796"/>
              <a:gd name="T5" fmla="*/ 2147483647 h 270"/>
              <a:gd name="T6" fmla="*/ 2147483647 w 796"/>
              <a:gd name="T7" fmla="*/ 2147483647 h 270"/>
              <a:gd name="T8" fmla="*/ 0 w 796"/>
              <a:gd name="T9" fmla="*/ 2147483647 h 270"/>
              <a:gd name="T10" fmla="*/ 2147483647 w 796"/>
              <a:gd name="T11" fmla="*/ 2147483647 h 270"/>
              <a:gd name="T12" fmla="*/ 2147483647 w 796"/>
              <a:gd name="T13" fmla="*/ 2147483647 h 270"/>
              <a:gd name="T14" fmla="*/ 2147483647 w 796"/>
              <a:gd name="T15" fmla="*/ 2147483647 h 270"/>
              <a:gd name="T16" fmla="*/ 2147483647 w 796"/>
              <a:gd name="T17" fmla="*/ 2147483647 h 270"/>
              <a:gd name="T18" fmla="*/ 2147483647 w 796"/>
              <a:gd name="T19" fmla="*/ 2147483647 h 270"/>
              <a:gd name="T20" fmla="*/ 2147483647 w 796"/>
              <a:gd name="T21" fmla="*/ 2147483647 h 270"/>
              <a:gd name="T22" fmla="*/ 2147483647 w 796"/>
              <a:gd name="T23" fmla="*/ 2147483647 h 270"/>
              <a:gd name="T24" fmla="*/ 2147483647 w 796"/>
              <a:gd name="T25" fmla="*/ 2147483647 h 270"/>
              <a:gd name="T26" fmla="*/ 2147483647 w 796"/>
              <a:gd name="T27" fmla="*/ 2147483647 h 270"/>
              <a:gd name="T28" fmla="*/ 2147483647 w 796"/>
              <a:gd name="T29" fmla="*/ 2147483647 h 270"/>
              <a:gd name="T30" fmla="*/ 2147483647 w 796"/>
              <a:gd name="T31" fmla="*/ 2147483647 h 270"/>
              <a:gd name="T32" fmla="*/ 2147483647 w 796"/>
              <a:gd name="T33" fmla="*/ 2147483647 h 270"/>
              <a:gd name="T34" fmla="*/ 2147483647 w 796"/>
              <a:gd name="T35" fmla="*/ 0 h 270"/>
              <a:gd name="T36" fmla="*/ 2147483647 w 796"/>
              <a:gd name="T37" fmla="*/ 0 h 2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96"/>
              <a:gd name="T58" fmla="*/ 0 h 270"/>
              <a:gd name="T59" fmla="*/ 796 w 796"/>
              <a:gd name="T60" fmla="*/ 270 h 2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96" h="270">
                <a:moveTo>
                  <a:pt x="96" y="0"/>
                </a:moveTo>
                <a:lnTo>
                  <a:pt x="54" y="30"/>
                </a:lnTo>
                <a:lnTo>
                  <a:pt x="24" y="60"/>
                </a:lnTo>
                <a:lnTo>
                  <a:pt x="6" y="96"/>
                </a:lnTo>
                <a:lnTo>
                  <a:pt x="0" y="132"/>
                </a:lnTo>
                <a:lnTo>
                  <a:pt x="6" y="174"/>
                </a:lnTo>
                <a:lnTo>
                  <a:pt x="24" y="210"/>
                </a:lnTo>
                <a:lnTo>
                  <a:pt x="54" y="240"/>
                </a:lnTo>
                <a:lnTo>
                  <a:pt x="96" y="270"/>
                </a:lnTo>
                <a:lnTo>
                  <a:pt x="700" y="270"/>
                </a:lnTo>
                <a:lnTo>
                  <a:pt x="742" y="240"/>
                </a:lnTo>
                <a:lnTo>
                  <a:pt x="772" y="210"/>
                </a:lnTo>
                <a:lnTo>
                  <a:pt x="784" y="174"/>
                </a:lnTo>
                <a:lnTo>
                  <a:pt x="796" y="132"/>
                </a:lnTo>
                <a:lnTo>
                  <a:pt x="784" y="96"/>
                </a:lnTo>
                <a:lnTo>
                  <a:pt x="772" y="60"/>
                </a:lnTo>
                <a:lnTo>
                  <a:pt x="742" y="30"/>
                </a:lnTo>
                <a:lnTo>
                  <a:pt x="700" y="0"/>
                </a:lnTo>
                <a:lnTo>
                  <a:pt x="96" y="0"/>
                </a:lnTo>
                <a:close/>
              </a:path>
            </a:pathLst>
          </a:custGeom>
          <a:solidFill>
            <a:srgbClr val="336699"/>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94250" name="Rectangle 323">
            <a:extLst>
              <a:ext uri="{FF2B5EF4-FFF2-40B4-BE49-F238E27FC236}">
                <a16:creationId xmlns:a16="http://schemas.microsoft.com/office/drawing/2014/main" id="{001DA769-CEFA-0B49-9467-23DEA6EB5B88}"/>
              </a:ext>
            </a:extLst>
          </p:cNvPr>
          <p:cNvSpPr>
            <a:spLocks noChangeArrowheads="1"/>
          </p:cNvSpPr>
          <p:nvPr/>
        </p:nvSpPr>
        <p:spPr bwMode="white">
          <a:xfrm>
            <a:off x="1673225" y="5181600"/>
            <a:ext cx="8969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400">
                <a:solidFill>
                  <a:schemeClr val="bg1"/>
                </a:solidFill>
              </a:rPr>
              <a:t>计划下一次</a:t>
            </a:r>
            <a:endParaRPr lang="en-US" altLang="zh-CN" sz="1400">
              <a:solidFill>
                <a:schemeClr val="bg1"/>
              </a:solidFill>
            </a:endParaRPr>
          </a:p>
          <a:p>
            <a:pPr eaLnBrk="1" hangingPunct="1"/>
            <a:r>
              <a:rPr lang="zh-CN" altLang="en-US" sz="1400">
                <a:solidFill>
                  <a:schemeClr val="bg1"/>
                </a:solidFill>
              </a:rPr>
              <a:t>的迭代</a:t>
            </a:r>
            <a:endParaRPr lang="en-US" altLang="zh-CN" sz="1400" b="0">
              <a:solidFill>
                <a:schemeClr val="bg1"/>
              </a:solidFill>
            </a:endParaRPr>
          </a:p>
        </p:txBody>
      </p:sp>
      <p:sp>
        <p:nvSpPr>
          <p:cNvPr id="94251" name="Freeform 325">
            <a:extLst>
              <a:ext uri="{FF2B5EF4-FFF2-40B4-BE49-F238E27FC236}">
                <a16:creationId xmlns:a16="http://schemas.microsoft.com/office/drawing/2014/main" id="{0AB25AD9-779D-0A4A-8FFD-54A77DF8A199}"/>
              </a:ext>
            </a:extLst>
          </p:cNvPr>
          <p:cNvSpPr>
            <a:spLocks/>
          </p:cNvSpPr>
          <p:nvPr/>
        </p:nvSpPr>
        <p:spPr bwMode="auto">
          <a:xfrm>
            <a:off x="2005013" y="5629275"/>
            <a:ext cx="47625" cy="257175"/>
          </a:xfrm>
          <a:custGeom>
            <a:avLst/>
            <a:gdLst>
              <a:gd name="T0" fmla="*/ 0 w 5"/>
              <a:gd name="T1" fmla="*/ 0 h 24"/>
              <a:gd name="T2" fmla="*/ 0 w 5"/>
              <a:gd name="T3" fmla="*/ 2147483647 h 24"/>
              <a:gd name="T4" fmla="*/ 2147483647 w 5"/>
              <a:gd name="T5" fmla="*/ 2147483647 h 24"/>
              <a:gd name="T6" fmla="*/ 0 60000 65536"/>
              <a:gd name="T7" fmla="*/ 0 60000 65536"/>
              <a:gd name="T8" fmla="*/ 0 60000 65536"/>
              <a:gd name="T9" fmla="*/ 0 w 5"/>
              <a:gd name="T10" fmla="*/ 0 h 24"/>
              <a:gd name="T11" fmla="*/ 5 w 5"/>
              <a:gd name="T12" fmla="*/ 24 h 24"/>
            </a:gdLst>
            <a:ahLst/>
            <a:cxnLst>
              <a:cxn ang="T6">
                <a:pos x="T0" y="T1"/>
              </a:cxn>
              <a:cxn ang="T7">
                <a:pos x="T2" y="T3"/>
              </a:cxn>
              <a:cxn ang="T8">
                <a:pos x="T4" y="T5"/>
              </a:cxn>
            </a:cxnLst>
            <a:rect l="T9" t="T10" r="T11" b="T12"/>
            <a:pathLst>
              <a:path w="5" h="24">
                <a:moveTo>
                  <a:pt x="0" y="0"/>
                </a:moveTo>
                <a:lnTo>
                  <a:pt x="0" y="24"/>
                </a:lnTo>
                <a:lnTo>
                  <a:pt x="5" y="13"/>
                </a:lnTo>
              </a:path>
            </a:pathLst>
          </a:custGeom>
          <a:noFill/>
          <a:ln w="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94252" name="Line 326">
            <a:extLst>
              <a:ext uri="{FF2B5EF4-FFF2-40B4-BE49-F238E27FC236}">
                <a16:creationId xmlns:a16="http://schemas.microsoft.com/office/drawing/2014/main" id="{C71B4916-6E47-DA4D-B713-12D5073908F5}"/>
              </a:ext>
            </a:extLst>
          </p:cNvPr>
          <p:cNvSpPr>
            <a:spLocks noChangeShapeType="1"/>
          </p:cNvSpPr>
          <p:nvPr/>
        </p:nvSpPr>
        <p:spPr bwMode="auto">
          <a:xfrm flipH="1" flipV="1">
            <a:off x="1957388" y="5768975"/>
            <a:ext cx="47625" cy="11747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53" name="Freeform 327">
            <a:extLst>
              <a:ext uri="{FF2B5EF4-FFF2-40B4-BE49-F238E27FC236}">
                <a16:creationId xmlns:a16="http://schemas.microsoft.com/office/drawing/2014/main" id="{CD202DE5-169D-4C45-931A-1AE34E23EF33}"/>
              </a:ext>
            </a:extLst>
          </p:cNvPr>
          <p:cNvSpPr>
            <a:spLocks/>
          </p:cNvSpPr>
          <p:nvPr/>
        </p:nvSpPr>
        <p:spPr bwMode="auto">
          <a:xfrm>
            <a:off x="2005013" y="4976813"/>
            <a:ext cx="47625" cy="150812"/>
          </a:xfrm>
          <a:custGeom>
            <a:avLst/>
            <a:gdLst>
              <a:gd name="T0" fmla="*/ 0 w 5"/>
              <a:gd name="T1" fmla="*/ 0 h 14"/>
              <a:gd name="T2" fmla="*/ 0 w 5"/>
              <a:gd name="T3" fmla="*/ 2147483647 h 14"/>
              <a:gd name="T4" fmla="*/ 2147483647 w 5"/>
              <a:gd name="T5" fmla="*/ 2147483647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0" y="0"/>
                </a:moveTo>
                <a:lnTo>
                  <a:pt x="0" y="14"/>
                </a:lnTo>
                <a:lnTo>
                  <a:pt x="5" y="3"/>
                </a:lnTo>
              </a:path>
            </a:pathLst>
          </a:custGeom>
          <a:noFill/>
          <a:ln w="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94254" name="Line 328">
            <a:extLst>
              <a:ext uri="{FF2B5EF4-FFF2-40B4-BE49-F238E27FC236}">
                <a16:creationId xmlns:a16="http://schemas.microsoft.com/office/drawing/2014/main" id="{2C8E7125-7089-174A-BDEA-2A43506A47D4}"/>
              </a:ext>
            </a:extLst>
          </p:cNvPr>
          <p:cNvSpPr>
            <a:spLocks noChangeShapeType="1"/>
          </p:cNvSpPr>
          <p:nvPr/>
        </p:nvSpPr>
        <p:spPr bwMode="auto">
          <a:xfrm flipH="1" flipV="1">
            <a:off x="1957388" y="5010150"/>
            <a:ext cx="47625" cy="11747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55" name="Line 329">
            <a:extLst>
              <a:ext uri="{FF2B5EF4-FFF2-40B4-BE49-F238E27FC236}">
                <a16:creationId xmlns:a16="http://schemas.microsoft.com/office/drawing/2014/main" id="{4AB5EC7D-15C0-BD4A-AC86-6B8C075D205A}"/>
              </a:ext>
            </a:extLst>
          </p:cNvPr>
          <p:cNvSpPr>
            <a:spLocks noChangeShapeType="1"/>
          </p:cNvSpPr>
          <p:nvPr/>
        </p:nvSpPr>
        <p:spPr bwMode="auto">
          <a:xfrm flipH="1" flipV="1">
            <a:off x="1957388" y="5768975"/>
            <a:ext cx="47625" cy="11747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56" name="Line 330">
            <a:extLst>
              <a:ext uri="{FF2B5EF4-FFF2-40B4-BE49-F238E27FC236}">
                <a16:creationId xmlns:a16="http://schemas.microsoft.com/office/drawing/2014/main" id="{7FDBA7FB-5A0D-EE4F-B099-128A28EF4323}"/>
              </a:ext>
            </a:extLst>
          </p:cNvPr>
          <p:cNvSpPr>
            <a:spLocks noChangeShapeType="1"/>
          </p:cNvSpPr>
          <p:nvPr/>
        </p:nvSpPr>
        <p:spPr bwMode="auto">
          <a:xfrm flipH="1" flipV="1">
            <a:off x="1957388" y="5010150"/>
            <a:ext cx="47625" cy="11747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57" name="Oval 331">
            <a:extLst>
              <a:ext uri="{FF2B5EF4-FFF2-40B4-BE49-F238E27FC236}">
                <a16:creationId xmlns:a16="http://schemas.microsoft.com/office/drawing/2014/main" id="{00372019-1756-8E4E-B794-B6798C0B0B00}"/>
              </a:ext>
            </a:extLst>
          </p:cNvPr>
          <p:cNvSpPr>
            <a:spLocks noChangeArrowheads="1"/>
          </p:cNvSpPr>
          <p:nvPr/>
        </p:nvSpPr>
        <p:spPr bwMode="auto">
          <a:xfrm>
            <a:off x="4454525" y="2781300"/>
            <a:ext cx="255588" cy="2873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endParaRPr>
          </a:p>
        </p:txBody>
      </p:sp>
      <p:sp>
        <p:nvSpPr>
          <p:cNvPr id="94258" name="Oval 332">
            <a:extLst>
              <a:ext uri="{FF2B5EF4-FFF2-40B4-BE49-F238E27FC236}">
                <a16:creationId xmlns:a16="http://schemas.microsoft.com/office/drawing/2014/main" id="{3FABA3FF-8A1C-1543-A6B3-D4BDF04679C1}"/>
              </a:ext>
            </a:extLst>
          </p:cNvPr>
          <p:cNvSpPr>
            <a:spLocks noChangeArrowheads="1"/>
          </p:cNvSpPr>
          <p:nvPr/>
        </p:nvSpPr>
        <p:spPr bwMode="auto">
          <a:xfrm>
            <a:off x="4492625" y="2822575"/>
            <a:ext cx="179388" cy="204788"/>
          </a:xfrm>
          <a:prstGeom prst="ellipse">
            <a:avLst/>
          </a:prstGeom>
          <a:solidFill>
            <a:srgbClr val="000000"/>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solidFill>
                <a:schemeClr val="bg1"/>
              </a:solidFill>
            </a:endParaRPr>
          </a:p>
        </p:txBody>
      </p:sp>
      <p:sp>
        <p:nvSpPr>
          <p:cNvPr id="94259" name="Rectangle 333">
            <a:extLst>
              <a:ext uri="{FF2B5EF4-FFF2-40B4-BE49-F238E27FC236}">
                <a16:creationId xmlns:a16="http://schemas.microsoft.com/office/drawing/2014/main" id="{1F6A4B22-5D9F-FF42-8A27-309E22F89C2D}"/>
              </a:ext>
            </a:extLst>
          </p:cNvPr>
          <p:cNvSpPr>
            <a:spLocks noChangeArrowheads="1"/>
          </p:cNvSpPr>
          <p:nvPr/>
        </p:nvSpPr>
        <p:spPr bwMode="auto">
          <a:xfrm>
            <a:off x="4114800" y="3048000"/>
            <a:ext cx="563563"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100">
                <a:solidFill>
                  <a:schemeClr val="bg1"/>
                </a:solidFill>
              </a:rPr>
              <a:t>项目终止</a:t>
            </a:r>
            <a:endParaRPr lang="en-US" altLang="zh-CN" sz="3200" b="0">
              <a:solidFill>
                <a:schemeClr val="bg1"/>
              </a:solidFill>
            </a:endParaRPr>
          </a:p>
        </p:txBody>
      </p:sp>
      <p:sp>
        <p:nvSpPr>
          <p:cNvPr id="94260" name="Freeform 334">
            <a:extLst>
              <a:ext uri="{FF2B5EF4-FFF2-40B4-BE49-F238E27FC236}">
                <a16:creationId xmlns:a16="http://schemas.microsoft.com/office/drawing/2014/main" id="{C74B69EC-B339-DB44-A2D5-5370D3C74ABE}"/>
              </a:ext>
            </a:extLst>
          </p:cNvPr>
          <p:cNvSpPr>
            <a:spLocks/>
          </p:cNvSpPr>
          <p:nvPr/>
        </p:nvSpPr>
        <p:spPr bwMode="auto">
          <a:xfrm>
            <a:off x="2241550" y="2919413"/>
            <a:ext cx="2212975" cy="53975"/>
          </a:xfrm>
          <a:custGeom>
            <a:avLst/>
            <a:gdLst>
              <a:gd name="T0" fmla="*/ 0 w 233"/>
              <a:gd name="T1" fmla="*/ 0 h 5"/>
              <a:gd name="T2" fmla="*/ 2147483647 w 233"/>
              <a:gd name="T3" fmla="*/ 0 h 5"/>
              <a:gd name="T4" fmla="*/ 2147483647 w 233"/>
              <a:gd name="T5" fmla="*/ 2147483647 h 5"/>
              <a:gd name="T6" fmla="*/ 0 60000 65536"/>
              <a:gd name="T7" fmla="*/ 0 60000 65536"/>
              <a:gd name="T8" fmla="*/ 0 60000 65536"/>
              <a:gd name="T9" fmla="*/ 0 w 233"/>
              <a:gd name="T10" fmla="*/ 0 h 5"/>
              <a:gd name="T11" fmla="*/ 233 w 233"/>
              <a:gd name="T12" fmla="*/ 5 h 5"/>
            </a:gdLst>
            <a:ahLst/>
            <a:cxnLst>
              <a:cxn ang="T6">
                <a:pos x="T0" y="T1"/>
              </a:cxn>
              <a:cxn ang="T7">
                <a:pos x="T2" y="T3"/>
              </a:cxn>
              <a:cxn ang="T8">
                <a:pos x="T4" y="T5"/>
              </a:cxn>
            </a:cxnLst>
            <a:rect l="T9" t="T10" r="T11" b="T12"/>
            <a:pathLst>
              <a:path w="233" h="5">
                <a:moveTo>
                  <a:pt x="0" y="0"/>
                </a:moveTo>
                <a:lnTo>
                  <a:pt x="233" y="0"/>
                </a:lnTo>
                <a:lnTo>
                  <a:pt x="222" y="5"/>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94261" name="Line 335">
            <a:extLst>
              <a:ext uri="{FF2B5EF4-FFF2-40B4-BE49-F238E27FC236}">
                <a16:creationId xmlns:a16="http://schemas.microsoft.com/office/drawing/2014/main" id="{6340B522-5448-4A4E-B766-8B8EC5B32594}"/>
              </a:ext>
            </a:extLst>
          </p:cNvPr>
          <p:cNvSpPr>
            <a:spLocks noChangeShapeType="1"/>
          </p:cNvSpPr>
          <p:nvPr/>
        </p:nvSpPr>
        <p:spPr bwMode="auto">
          <a:xfrm flipH="1" flipV="1">
            <a:off x="4349750" y="2867025"/>
            <a:ext cx="104775" cy="52388"/>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62" name="Freeform 336">
            <a:extLst>
              <a:ext uri="{FF2B5EF4-FFF2-40B4-BE49-F238E27FC236}">
                <a16:creationId xmlns:a16="http://schemas.microsoft.com/office/drawing/2014/main" id="{385ACAFA-9E9A-B041-B320-B16315F1FA79}"/>
              </a:ext>
            </a:extLst>
          </p:cNvPr>
          <p:cNvSpPr>
            <a:spLocks/>
          </p:cNvSpPr>
          <p:nvPr/>
        </p:nvSpPr>
        <p:spPr bwMode="auto">
          <a:xfrm>
            <a:off x="2241550" y="2919413"/>
            <a:ext cx="2212975" cy="53975"/>
          </a:xfrm>
          <a:custGeom>
            <a:avLst/>
            <a:gdLst>
              <a:gd name="T0" fmla="*/ 0 w 233"/>
              <a:gd name="T1" fmla="*/ 0 h 5"/>
              <a:gd name="T2" fmla="*/ 2147483647 w 233"/>
              <a:gd name="T3" fmla="*/ 0 h 5"/>
              <a:gd name="T4" fmla="*/ 2147483647 w 233"/>
              <a:gd name="T5" fmla="*/ 2147483647 h 5"/>
              <a:gd name="T6" fmla="*/ 0 60000 65536"/>
              <a:gd name="T7" fmla="*/ 0 60000 65536"/>
              <a:gd name="T8" fmla="*/ 0 60000 65536"/>
              <a:gd name="T9" fmla="*/ 0 w 233"/>
              <a:gd name="T10" fmla="*/ 0 h 5"/>
              <a:gd name="T11" fmla="*/ 233 w 233"/>
              <a:gd name="T12" fmla="*/ 5 h 5"/>
            </a:gdLst>
            <a:ahLst/>
            <a:cxnLst>
              <a:cxn ang="T6">
                <a:pos x="T0" y="T1"/>
              </a:cxn>
              <a:cxn ang="T7">
                <a:pos x="T2" y="T3"/>
              </a:cxn>
              <a:cxn ang="T8">
                <a:pos x="T4" y="T5"/>
              </a:cxn>
            </a:cxnLst>
            <a:rect l="T9" t="T10" r="T11" b="T12"/>
            <a:pathLst>
              <a:path w="233" h="5">
                <a:moveTo>
                  <a:pt x="0" y="0"/>
                </a:moveTo>
                <a:lnTo>
                  <a:pt x="233" y="0"/>
                </a:lnTo>
                <a:lnTo>
                  <a:pt x="222" y="5"/>
                </a:lnTo>
              </a:path>
            </a:pathLst>
          </a:custGeom>
          <a:noFill/>
          <a:ln w="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94263" name="Line 337">
            <a:extLst>
              <a:ext uri="{FF2B5EF4-FFF2-40B4-BE49-F238E27FC236}">
                <a16:creationId xmlns:a16="http://schemas.microsoft.com/office/drawing/2014/main" id="{F4200DFC-C342-D54A-84A4-7AC9D019055B}"/>
              </a:ext>
            </a:extLst>
          </p:cNvPr>
          <p:cNvSpPr>
            <a:spLocks noChangeShapeType="1"/>
          </p:cNvSpPr>
          <p:nvPr/>
        </p:nvSpPr>
        <p:spPr bwMode="auto">
          <a:xfrm flipH="1" flipV="1">
            <a:off x="4349750" y="2867025"/>
            <a:ext cx="104775" cy="52388"/>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64" name="Rectangle 338">
            <a:extLst>
              <a:ext uri="{FF2B5EF4-FFF2-40B4-BE49-F238E27FC236}">
                <a16:creationId xmlns:a16="http://schemas.microsoft.com/office/drawing/2014/main" id="{3E91226B-840E-114D-B3FB-62D68E47F929}"/>
              </a:ext>
            </a:extLst>
          </p:cNvPr>
          <p:cNvSpPr>
            <a:spLocks noChangeArrowheads="1"/>
          </p:cNvSpPr>
          <p:nvPr/>
        </p:nvSpPr>
        <p:spPr bwMode="auto">
          <a:xfrm>
            <a:off x="3276600" y="2743200"/>
            <a:ext cx="3587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400">
                <a:solidFill>
                  <a:schemeClr val="bg1"/>
                </a:solidFill>
              </a:rPr>
              <a:t>停止</a:t>
            </a:r>
            <a:endParaRPr lang="en-US" altLang="zh-CN" sz="1400" b="0">
              <a:solidFill>
                <a:schemeClr val="bg1"/>
              </a:solidFill>
            </a:endParaRPr>
          </a:p>
        </p:txBody>
      </p:sp>
      <p:sp>
        <p:nvSpPr>
          <p:cNvPr id="94265" name="Freeform 339">
            <a:extLst>
              <a:ext uri="{FF2B5EF4-FFF2-40B4-BE49-F238E27FC236}">
                <a16:creationId xmlns:a16="http://schemas.microsoft.com/office/drawing/2014/main" id="{FB29BDAC-B171-5046-90BF-04CE7CAE7416}"/>
              </a:ext>
            </a:extLst>
          </p:cNvPr>
          <p:cNvSpPr>
            <a:spLocks/>
          </p:cNvSpPr>
          <p:nvPr/>
        </p:nvSpPr>
        <p:spPr bwMode="auto">
          <a:xfrm>
            <a:off x="1377950" y="2139950"/>
            <a:ext cx="1263650" cy="469900"/>
          </a:xfrm>
          <a:custGeom>
            <a:avLst/>
            <a:gdLst>
              <a:gd name="T0" fmla="*/ 2147483647 w 796"/>
              <a:gd name="T1" fmla="*/ 0 h 264"/>
              <a:gd name="T2" fmla="*/ 2147483647 w 796"/>
              <a:gd name="T3" fmla="*/ 2147483647 h 264"/>
              <a:gd name="T4" fmla="*/ 2147483647 w 796"/>
              <a:gd name="T5" fmla="*/ 2147483647 h 264"/>
              <a:gd name="T6" fmla="*/ 2147483647 w 796"/>
              <a:gd name="T7" fmla="*/ 2147483647 h 264"/>
              <a:gd name="T8" fmla="*/ 0 w 796"/>
              <a:gd name="T9" fmla="*/ 2147483647 h 264"/>
              <a:gd name="T10" fmla="*/ 2147483647 w 796"/>
              <a:gd name="T11" fmla="*/ 2147483647 h 264"/>
              <a:gd name="T12" fmla="*/ 2147483647 w 796"/>
              <a:gd name="T13" fmla="*/ 2147483647 h 264"/>
              <a:gd name="T14" fmla="*/ 2147483647 w 796"/>
              <a:gd name="T15" fmla="*/ 2147483647 h 264"/>
              <a:gd name="T16" fmla="*/ 2147483647 w 796"/>
              <a:gd name="T17" fmla="*/ 2147483647 h 264"/>
              <a:gd name="T18" fmla="*/ 2147483647 w 796"/>
              <a:gd name="T19" fmla="*/ 2147483647 h 264"/>
              <a:gd name="T20" fmla="*/ 2147483647 w 796"/>
              <a:gd name="T21" fmla="*/ 2147483647 h 264"/>
              <a:gd name="T22" fmla="*/ 2147483647 w 796"/>
              <a:gd name="T23" fmla="*/ 2147483647 h 264"/>
              <a:gd name="T24" fmla="*/ 2147483647 w 796"/>
              <a:gd name="T25" fmla="*/ 2147483647 h 264"/>
              <a:gd name="T26" fmla="*/ 2147483647 w 796"/>
              <a:gd name="T27" fmla="*/ 2147483647 h 264"/>
              <a:gd name="T28" fmla="*/ 2147483647 w 796"/>
              <a:gd name="T29" fmla="*/ 2147483647 h 264"/>
              <a:gd name="T30" fmla="*/ 2147483647 w 796"/>
              <a:gd name="T31" fmla="*/ 2147483647 h 264"/>
              <a:gd name="T32" fmla="*/ 2147483647 w 796"/>
              <a:gd name="T33" fmla="*/ 2147483647 h 264"/>
              <a:gd name="T34" fmla="*/ 2147483647 w 796"/>
              <a:gd name="T35" fmla="*/ 0 h 264"/>
              <a:gd name="T36" fmla="*/ 2147483647 w 796"/>
              <a:gd name="T37" fmla="*/ 0 h 2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96"/>
              <a:gd name="T58" fmla="*/ 0 h 264"/>
              <a:gd name="T59" fmla="*/ 796 w 796"/>
              <a:gd name="T60" fmla="*/ 264 h 2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96" h="264">
                <a:moveTo>
                  <a:pt x="96" y="0"/>
                </a:moveTo>
                <a:lnTo>
                  <a:pt x="54" y="30"/>
                </a:lnTo>
                <a:lnTo>
                  <a:pt x="24" y="60"/>
                </a:lnTo>
                <a:lnTo>
                  <a:pt x="6" y="96"/>
                </a:lnTo>
                <a:lnTo>
                  <a:pt x="0" y="132"/>
                </a:lnTo>
                <a:lnTo>
                  <a:pt x="6" y="168"/>
                </a:lnTo>
                <a:lnTo>
                  <a:pt x="24" y="204"/>
                </a:lnTo>
                <a:lnTo>
                  <a:pt x="54" y="234"/>
                </a:lnTo>
                <a:lnTo>
                  <a:pt x="96" y="264"/>
                </a:lnTo>
                <a:lnTo>
                  <a:pt x="700" y="264"/>
                </a:lnTo>
                <a:lnTo>
                  <a:pt x="742" y="234"/>
                </a:lnTo>
                <a:lnTo>
                  <a:pt x="772" y="204"/>
                </a:lnTo>
                <a:lnTo>
                  <a:pt x="784" y="168"/>
                </a:lnTo>
                <a:lnTo>
                  <a:pt x="796" y="132"/>
                </a:lnTo>
                <a:lnTo>
                  <a:pt x="784" y="96"/>
                </a:lnTo>
                <a:lnTo>
                  <a:pt x="772" y="60"/>
                </a:lnTo>
                <a:lnTo>
                  <a:pt x="742" y="30"/>
                </a:lnTo>
                <a:lnTo>
                  <a:pt x="700" y="0"/>
                </a:lnTo>
                <a:lnTo>
                  <a:pt x="96" y="0"/>
                </a:lnTo>
                <a:close/>
              </a:path>
            </a:pathLst>
          </a:custGeom>
          <a:solidFill>
            <a:srgbClr val="336699"/>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94266" name="Rectangle 340">
            <a:extLst>
              <a:ext uri="{FF2B5EF4-FFF2-40B4-BE49-F238E27FC236}">
                <a16:creationId xmlns:a16="http://schemas.microsoft.com/office/drawing/2014/main" id="{E28C071B-B393-0544-A629-91512E7F1482}"/>
              </a:ext>
            </a:extLst>
          </p:cNvPr>
          <p:cNvSpPr>
            <a:spLocks noChangeArrowheads="1"/>
          </p:cNvSpPr>
          <p:nvPr/>
        </p:nvSpPr>
        <p:spPr bwMode="white">
          <a:xfrm>
            <a:off x="1727200" y="2268538"/>
            <a:ext cx="80803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400">
                <a:solidFill>
                  <a:schemeClr val="bg1"/>
                </a:solidFill>
              </a:rPr>
              <a:t>评估迭代</a:t>
            </a:r>
            <a:r>
              <a:rPr lang="en-US" altLang="zh-CN" sz="1400">
                <a:solidFill>
                  <a:schemeClr val="bg1"/>
                </a:solidFill>
              </a:rPr>
              <a:t> </a:t>
            </a:r>
            <a:endParaRPr lang="en-US" altLang="zh-CN" sz="1400" b="0">
              <a:solidFill>
                <a:schemeClr val="bg1"/>
              </a:solidFill>
            </a:endParaRPr>
          </a:p>
        </p:txBody>
      </p:sp>
      <p:sp>
        <p:nvSpPr>
          <p:cNvPr id="94267" name="Freeform 342">
            <a:extLst>
              <a:ext uri="{FF2B5EF4-FFF2-40B4-BE49-F238E27FC236}">
                <a16:creationId xmlns:a16="http://schemas.microsoft.com/office/drawing/2014/main" id="{FC92964C-EC08-E64D-AD85-8E390506A690}"/>
              </a:ext>
            </a:extLst>
          </p:cNvPr>
          <p:cNvSpPr>
            <a:spLocks/>
          </p:cNvSpPr>
          <p:nvPr/>
        </p:nvSpPr>
        <p:spPr bwMode="auto">
          <a:xfrm>
            <a:off x="2005013" y="2000250"/>
            <a:ext cx="47625" cy="128588"/>
          </a:xfrm>
          <a:custGeom>
            <a:avLst/>
            <a:gdLst>
              <a:gd name="T0" fmla="*/ 0 w 5"/>
              <a:gd name="T1" fmla="*/ 0 h 12"/>
              <a:gd name="T2" fmla="*/ 0 w 5"/>
              <a:gd name="T3" fmla="*/ 2147483647 h 12"/>
              <a:gd name="T4" fmla="*/ 2147483647 w 5"/>
              <a:gd name="T5" fmla="*/ 2147483647 h 12"/>
              <a:gd name="T6" fmla="*/ 0 60000 65536"/>
              <a:gd name="T7" fmla="*/ 0 60000 65536"/>
              <a:gd name="T8" fmla="*/ 0 60000 65536"/>
              <a:gd name="T9" fmla="*/ 0 w 5"/>
              <a:gd name="T10" fmla="*/ 0 h 12"/>
              <a:gd name="T11" fmla="*/ 5 w 5"/>
              <a:gd name="T12" fmla="*/ 12 h 12"/>
            </a:gdLst>
            <a:ahLst/>
            <a:cxnLst>
              <a:cxn ang="T6">
                <a:pos x="T0" y="T1"/>
              </a:cxn>
              <a:cxn ang="T7">
                <a:pos x="T2" y="T3"/>
              </a:cxn>
              <a:cxn ang="T8">
                <a:pos x="T4" y="T5"/>
              </a:cxn>
            </a:cxnLst>
            <a:rect l="T9" t="T10" r="T11" b="T12"/>
            <a:pathLst>
              <a:path w="5" h="12">
                <a:moveTo>
                  <a:pt x="0" y="0"/>
                </a:moveTo>
                <a:lnTo>
                  <a:pt x="0" y="12"/>
                </a:lnTo>
                <a:lnTo>
                  <a:pt x="5" y="1"/>
                </a:lnTo>
              </a:path>
            </a:pathLst>
          </a:custGeom>
          <a:noFill/>
          <a:ln w="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94268" name="Line 343">
            <a:extLst>
              <a:ext uri="{FF2B5EF4-FFF2-40B4-BE49-F238E27FC236}">
                <a16:creationId xmlns:a16="http://schemas.microsoft.com/office/drawing/2014/main" id="{45F76B62-4F7B-5546-89A4-6552B0C8ED5D}"/>
              </a:ext>
            </a:extLst>
          </p:cNvPr>
          <p:cNvSpPr>
            <a:spLocks noChangeShapeType="1"/>
          </p:cNvSpPr>
          <p:nvPr/>
        </p:nvSpPr>
        <p:spPr bwMode="auto">
          <a:xfrm flipH="1" flipV="1">
            <a:off x="1957388" y="2011363"/>
            <a:ext cx="47625" cy="11747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69" name="Freeform 344">
            <a:extLst>
              <a:ext uri="{FF2B5EF4-FFF2-40B4-BE49-F238E27FC236}">
                <a16:creationId xmlns:a16="http://schemas.microsoft.com/office/drawing/2014/main" id="{3645A33D-8DB4-9647-8A08-FCBDEA3A81C9}"/>
              </a:ext>
            </a:extLst>
          </p:cNvPr>
          <p:cNvSpPr>
            <a:spLocks/>
          </p:cNvSpPr>
          <p:nvPr/>
        </p:nvSpPr>
        <p:spPr bwMode="auto">
          <a:xfrm>
            <a:off x="2005013" y="2620963"/>
            <a:ext cx="47625" cy="171450"/>
          </a:xfrm>
          <a:custGeom>
            <a:avLst/>
            <a:gdLst>
              <a:gd name="T0" fmla="*/ 0 w 5"/>
              <a:gd name="T1" fmla="*/ 0 h 16"/>
              <a:gd name="T2" fmla="*/ 0 w 5"/>
              <a:gd name="T3" fmla="*/ 2147483647 h 16"/>
              <a:gd name="T4" fmla="*/ 2147483647 w 5"/>
              <a:gd name="T5" fmla="*/ 2147483647 h 16"/>
              <a:gd name="T6" fmla="*/ 0 60000 65536"/>
              <a:gd name="T7" fmla="*/ 0 60000 65536"/>
              <a:gd name="T8" fmla="*/ 0 60000 65536"/>
              <a:gd name="T9" fmla="*/ 0 w 5"/>
              <a:gd name="T10" fmla="*/ 0 h 16"/>
              <a:gd name="T11" fmla="*/ 5 w 5"/>
              <a:gd name="T12" fmla="*/ 16 h 16"/>
            </a:gdLst>
            <a:ahLst/>
            <a:cxnLst>
              <a:cxn ang="T6">
                <a:pos x="T0" y="T1"/>
              </a:cxn>
              <a:cxn ang="T7">
                <a:pos x="T2" y="T3"/>
              </a:cxn>
              <a:cxn ang="T8">
                <a:pos x="T4" y="T5"/>
              </a:cxn>
            </a:cxnLst>
            <a:rect l="T9" t="T10" r="T11" b="T12"/>
            <a:pathLst>
              <a:path w="5" h="16">
                <a:moveTo>
                  <a:pt x="0" y="0"/>
                </a:moveTo>
                <a:lnTo>
                  <a:pt x="0" y="16"/>
                </a:lnTo>
                <a:lnTo>
                  <a:pt x="5" y="5"/>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94270" name="Line 345">
            <a:extLst>
              <a:ext uri="{FF2B5EF4-FFF2-40B4-BE49-F238E27FC236}">
                <a16:creationId xmlns:a16="http://schemas.microsoft.com/office/drawing/2014/main" id="{E7D48369-B5F9-0744-B9E9-18FB8D4AB540}"/>
              </a:ext>
            </a:extLst>
          </p:cNvPr>
          <p:cNvSpPr>
            <a:spLocks noChangeShapeType="1"/>
          </p:cNvSpPr>
          <p:nvPr/>
        </p:nvSpPr>
        <p:spPr bwMode="auto">
          <a:xfrm flipH="1" flipV="1">
            <a:off x="1957388" y="2674938"/>
            <a:ext cx="47625" cy="11747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71" name="Line 346">
            <a:extLst>
              <a:ext uri="{FF2B5EF4-FFF2-40B4-BE49-F238E27FC236}">
                <a16:creationId xmlns:a16="http://schemas.microsoft.com/office/drawing/2014/main" id="{CA4CC6E5-4D87-E642-96A2-57CBAE0B7530}"/>
              </a:ext>
            </a:extLst>
          </p:cNvPr>
          <p:cNvSpPr>
            <a:spLocks noChangeShapeType="1"/>
          </p:cNvSpPr>
          <p:nvPr/>
        </p:nvSpPr>
        <p:spPr bwMode="auto">
          <a:xfrm flipH="1" flipV="1">
            <a:off x="1957388" y="2011363"/>
            <a:ext cx="47625" cy="11747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72" name="Freeform 347">
            <a:extLst>
              <a:ext uri="{FF2B5EF4-FFF2-40B4-BE49-F238E27FC236}">
                <a16:creationId xmlns:a16="http://schemas.microsoft.com/office/drawing/2014/main" id="{28E810A1-DF15-5149-B0FE-386A04CC39F6}"/>
              </a:ext>
            </a:extLst>
          </p:cNvPr>
          <p:cNvSpPr>
            <a:spLocks/>
          </p:cNvSpPr>
          <p:nvPr/>
        </p:nvSpPr>
        <p:spPr bwMode="auto">
          <a:xfrm>
            <a:off x="2005013" y="2620963"/>
            <a:ext cx="47625" cy="171450"/>
          </a:xfrm>
          <a:custGeom>
            <a:avLst/>
            <a:gdLst>
              <a:gd name="T0" fmla="*/ 0 w 5"/>
              <a:gd name="T1" fmla="*/ 0 h 16"/>
              <a:gd name="T2" fmla="*/ 0 w 5"/>
              <a:gd name="T3" fmla="*/ 2147483647 h 16"/>
              <a:gd name="T4" fmla="*/ 2147483647 w 5"/>
              <a:gd name="T5" fmla="*/ 2147483647 h 16"/>
              <a:gd name="T6" fmla="*/ 0 60000 65536"/>
              <a:gd name="T7" fmla="*/ 0 60000 65536"/>
              <a:gd name="T8" fmla="*/ 0 60000 65536"/>
              <a:gd name="T9" fmla="*/ 0 w 5"/>
              <a:gd name="T10" fmla="*/ 0 h 16"/>
              <a:gd name="T11" fmla="*/ 5 w 5"/>
              <a:gd name="T12" fmla="*/ 16 h 16"/>
            </a:gdLst>
            <a:ahLst/>
            <a:cxnLst>
              <a:cxn ang="T6">
                <a:pos x="T0" y="T1"/>
              </a:cxn>
              <a:cxn ang="T7">
                <a:pos x="T2" y="T3"/>
              </a:cxn>
              <a:cxn ang="T8">
                <a:pos x="T4" y="T5"/>
              </a:cxn>
            </a:cxnLst>
            <a:rect l="T9" t="T10" r="T11" b="T12"/>
            <a:pathLst>
              <a:path w="5" h="16">
                <a:moveTo>
                  <a:pt x="0" y="0"/>
                </a:moveTo>
                <a:lnTo>
                  <a:pt x="0" y="16"/>
                </a:lnTo>
                <a:lnTo>
                  <a:pt x="5" y="5"/>
                </a:lnTo>
              </a:path>
            </a:pathLst>
          </a:custGeom>
          <a:noFill/>
          <a:ln w="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94273" name="Line 348">
            <a:extLst>
              <a:ext uri="{FF2B5EF4-FFF2-40B4-BE49-F238E27FC236}">
                <a16:creationId xmlns:a16="http://schemas.microsoft.com/office/drawing/2014/main" id="{07A450B3-A9F5-AB40-BD26-D7B21CE3ED3B}"/>
              </a:ext>
            </a:extLst>
          </p:cNvPr>
          <p:cNvSpPr>
            <a:spLocks noChangeShapeType="1"/>
          </p:cNvSpPr>
          <p:nvPr/>
        </p:nvSpPr>
        <p:spPr bwMode="auto">
          <a:xfrm flipH="1" flipV="1">
            <a:off x="1957388" y="2674938"/>
            <a:ext cx="47625" cy="11747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74" name="Rectangle 349">
            <a:extLst>
              <a:ext uri="{FF2B5EF4-FFF2-40B4-BE49-F238E27FC236}">
                <a16:creationId xmlns:a16="http://schemas.microsoft.com/office/drawing/2014/main" id="{71FF9198-B001-D644-9693-50F9A0A9607F}"/>
              </a:ext>
            </a:extLst>
          </p:cNvPr>
          <p:cNvSpPr>
            <a:spLocks noChangeArrowheads="1"/>
          </p:cNvSpPr>
          <p:nvPr/>
        </p:nvSpPr>
        <p:spPr bwMode="auto">
          <a:xfrm>
            <a:off x="1549400" y="3325813"/>
            <a:ext cx="911225" cy="63500"/>
          </a:xfrm>
          <a:prstGeom prst="rect">
            <a:avLst/>
          </a:prstGeom>
          <a:solidFill>
            <a:srgbClr val="008080"/>
          </a:solidFill>
          <a:ln w="0">
            <a:solidFill>
              <a:srgbClr val="008080"/>
            </a:solidFill>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sz="1400">
              <a:solidFill>
                <a:schemeClr val="bg1"/>
              </a:solidFill>
            </a:endParaRPr>
          </a:p>
        </p:txBody>
      </p:sp>
      <p:sp>
        <p:nvSpPr>
          <p:cNvPr id="94275" name="Freeform 350">
            <a:extLst>
              <a:ext uri="{FF2B5EF4-FFF2-40B4-BE49-F238E27FC236}">
                <a16:creationId xmlns:a16="http://schemas.microsoft.com/office/drawing/2014/main" id="{848BF9A3-E076-A647-9A05-2217F95A96EC}"/>
              </a:ext>
            </a:extLst>
          </p:cNvPr>
          <p:cNvSpPr>
            <a:spLocks/>
          </p:cNvSpPr>
          <p:nvPr/>
        </p:nvSpPr>
        <p:spPr bwMode="auto">
          <a:xfrm>
            <a:off x="1492250" y="3389313"/>
            <a:ext cx="417513" cy="169862"/>
          </a:xfrm>
          <a:custGeom>
            <a:avLst/>
            <a:gdLst>
              <a:gd name="T0" fmla="*/ 2147483647 w 44"/>
              <a:gd name="T1" fmla="*/ 0 h 16"/>
              <a:gd name="T2" fmla="*/ 0 w 44"/>
              <a:gd name="T3" fmla="*/ 2147483647 h 16"/>
              <a:gd name="T4" fmla="*/ 2147483647 w 44"/>
              <a:gd name="T5" fmla="*/ 2147483647 h 16"/>
              <a:gd name="T6" fmla="*/ 0 60000 65536"/>
              <a:gd name="T7" fmla="*/ 0 60000 65536"/>
              <a:gd name="T8" fmla="*/ 0 60000 65536"/>
              <a:gd name="T9" fmla="*/ 0 w 44"/>
              <a:gd name="T10" fmla="*/ 0 h 16"/>
              <a:gd name="T11" fmla="*/ 44 w 44"/>
              <a:gd name="T12" fmla="*/ 16 h 16"/>
            </a:gdLst>
            <a:ahLst/>
            <a:cxnLst>
              <a:cxn ang="T6">
                <a:pos x="T0" y="T1"/>
              </a:cxn>
              <a:cxn ang="T7">
                <a:pos x="T2" y="T3"/>
              </a:cxn>
              <a:cxn ang="T8">
                <a:pos x="T4" y="T5"/>
              </a:cxn>
            </a:cxnLst>
            <a:rect l="T9" t="T10" r="T11" b="T12"/>
            <a:pathLst>
              <a:path w="44" h="16">
                <a:moveTo>
                  <a:pt x="44" y="0"/>
                </a:moveTo>
                <a:lnTo>
                  <a:pt x="0" y="15"/>
                </a:lnTo>
                <a:lnTo>
                  <a:pt x="12" y="16"/>
                </a:lnTo>
              </a:path>
            </a:pathLst>
          </a:custGeom>
          <a:noFill/>
          <a:ln w="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94276" name="Line 351">
            <a:extLst>
              <a:ext uri="{FF2B5EF4-FFF2-40B4-BE49-F238E27FC236}">
                <a16:creationId xmlns:a16="http://schemas.microsoft.com/office/drawing/2014/main" id="{4B449876-FBFD-3F4C-8446-ECD3BC7D7F00}"/>
              </a:ext>
            </a:extLst>
          </p:cNvPr>
          <p:cNvSpPr>
            <a:spLocks noChangeShapeType="1"/>
          </p:cNvSpPr>
          <p:nvPr/>
        </p:nvSpPr>
        <p:spPr bwMode="auto">
          <a:xfrm flipV="1">
            <a:off x="1492250" y="3463925"/>
            <a:ext cx="85725" cy="84138"/>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77" name="Freeform 352">
            <a:extLst>
              <a:ext uri="{FF2B5EF4-FFF2-40B4-BE49-F238E27FC236}">
                <a16:creationId xmlns:a16="http://schemas.microsoft.com/office/drawing/2014/main" id="{8D35DADD-6B6C-ED45-B534-E2E1FF5F6B92}"/>
              </a:ext>
            </a:extLst>
          </p:cNvPr>
          <p:cNvSpPr>
            <a:spLocks/>
          </p:cNvSpPr>
          <p:nvPr/>
        </p:nvSpPr>
        <p:spPr bwMode="auto">
          <a:xfrm>
            <a:off x="2100263" y="3389313"/>
            <a:ext cx="379412" cy="125412"/>
          </a:xfrm>
          <a:custGeom>
            <a:avLst/>
            <a:gdLst>
              <a:gd name="T0" fmla="*/ 0 w 40"/>
              <a:gd name="T1" fmla="*/ 0 h 12"/>
              <a:gd name="T2" fmla="*/ 2147483647 w 40"/>
              <a:gd name="T3" fmla="*/ 2147483647 h 12"/>
              <a:gd name="T4" fmla="*/ 2147483647 w 40"/>
              <a:gd name="T5" fmla="*/ 2147483647 h 12"/>
              <a:gd name="T6" fmla="*/ 0 60000 65536"/>
              <a:gd name="T7" fmla="*/ 0 60000 65536"/>
              <a:gd name="T8" fmla="*/ 0 60000 65536"/>
              <a:gd name="T9" fmla="*/ 0 w 40"/>
              <a:gd name="T10" fmla="*/ 0 h 12"/>
              <a:gd name="T11" fmla="*/ 40 w 40"/>
              <a:gd name="T12" fmla="*/ 12 h 12"/>
            </a:gdLst>
            <a:ahLst/>
            <a:cxnLst>
              <a:cxn ang="T6">
                <a:pos x="T0" y="T1"/>
              </a:cxn>
              <a:cxn ang="T7">
                <a:pos x="T2" y="T3"/>
              </a:cxn>
              <a:cxn ang="T8">
                <a:pos x="T4" y="T5"/>
              </a:cxn>
            </a:cxnLst>
            <a:rect l="T9" t="T10" r="T11" b="T12"/>
            <a:pathLst>
              <a:path w="40" h="12">
                <a:moveTo>
                  <a:pt x="0" y="0"/>
                </a:moveTo>
                <a:lnTo>
                  <a:pt x="40" y="12"/>
                </a:lnTo>
                <a:lnTo>
                  <a:pt x="30" y="4"/>
                </a:lnTo>
              </a:path>
            </a:pathLst>
          </a:custGeom>
          <a:noFill/>
          <a:ln w="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94278" name="Line 353">
            <a:extLst>
              <a:ext uri="{FF2B5EF4-FFF2-40B4-BE49-F238E27FC236}">
                <a16:creationId xmlns:a16="http://schemas.microsoft.com/office/drawing/2014/main" id="{4246C7B9-927D-FC46-AF0D-FA5BA18D5F2D}"/>
              </a:ext>
            </a:extLst>
          </p:cNvPr>
          <p:cNvSpPr>
            <a:spLocks noChangeShapeType="1"/>
          </p:cNvSpPr>
          <p:nvPr/>
        </p:nvSpPr>
        <p:spPr bwMode="auto">
          <a:xfrm flipH="1">
            <a:off x="2365375" y="3514725"/>
            <a:ext cx="114300" cy="11113"/>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79" name="Freeform 354">
            <a:extLst>
              <a:ext uri="{FF2B5EF4-FFF2-40B4-BE49-F238E27FC236}">
                <a16:creationId xmlns:a16="http://schemas.microsoft.com/office/drawing/2014/main" id="{C5EBC2A7-C8DB-3A44-96FA-7B2CEA3057B9}"/>
              </a:ext>
            </a:extLst>
          </p:cNvPr>
          <p:cNvSpPr>
            <a:spLocks/>
          </p:cNvSpPr>
          <p:nvPr/>
        </p:nvSpPr>
        <p:spPr bwMode="auto">
          <a:xfrm>
            <a:off x="2005013" y="3048000"/>
            <a:ext cx="47625" cy="277813"/>
          </a:xfrm>
          <a:custGeom>
            <a:avLst/>
            <a:gdLst>
              <a:gd name="T0" fmla="*/ 0 w 5"/>
              <a:gd name="T1" fmla="*/ 0 h 26"/>
              <a:gd name="T2" fmla="*/ 0 w 5"/>
              <a:gd name="T3" fmla="*/ 2147483647 h 26"/>
              <a:gd name="T4" fmla="*/ 2147483647 w 5"/>
              <a:gd name="T5" fmla="*/ 2147483647 h 26"/>
              <a:gd name="T6" fmla="*/ 0 60000 65536"/>
              <a:gd name="T7" fmla="*/ 0 60000 65536"/>
              <a:gd name="T8" fmla="*/ 0 60000 65536"/>
              <a:gd name="T9" fmla="*/ 0 w 5"/>
              <a:gd name="T10" fmla="*/ 0 h 26"/>
              <a:gd name="T11" fmla="*/ 5 w 5"/>
              <a:gd name="T12" fmla="*/ 26 h 26"/>
            </a:gdLst>
            <a:ahLst/>
            <a:cxnLst>
              <a:cxn ang="T6">
                <a:pos x="T0" y="T1"/>
              </a:cxn>
              <a:cxn ang="T7">
                <a:pos x="T2" y="T3"/>
              </a:cxn>
              <a:cxn ang="T8">
                <a:pos x="T4" y="T5"/>
              </a:cxn>
            </a:cxnLst>
            <a:rect l="T9" t="T10" r="T11" b="T12"/>
            <a:pathLst>
              <a:path w="5" h="26">
                <a:moveTo>
                  <a:pt x="0" y="0"/>
                </a:moveTo>
                <a:lnTo>
                  <a:pt x="0" y="26"/>
                </a:lnTo>
                <a:lnTo>
                  <a:pt x="5" y="15"/>
                </a:lnTo>
              </a:path>
            </a:pathLst>
          </a:custGeom>
          <a:noFill/>
          <a:ln w="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94280" name="Line 355">
            <a:extLst>
              <a:ext uri="{FF2B5EF4-FFF2-40B4-BE49-F238E27FC236}">
                <a16:creationId xmlns:a16="http://schemas.microsoft.com/office/drawing/2014/main" id="{2F83F7BE-BA5D-B44F-842A-5BB19D5D5CF7}"/>
              </a:ext>
            </a:extLst>
          </p:cNvPr>
          <p:cNvSpPr>
            <a:spLocks noChangeShapeType="1"/>
          </p:cNvSpPr>
          <p:nvPr/>
        </p:nvSpPr>
        <p:spPr bwMode="auto">
          <a:xfrm flipH="1" flipV="1">
            <a:off x="1957388" y="3208338"/>
            <a:ext cx="47625" cy="11747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81" name="Rectangle 356">
            <a:extLst>
              <a:ext uri="{FF2B5EF4-FFF2-40B4-BE49-F238E27FC236}">
                <a16:creationId xmlns:a16="http://schemas.microsoft.com/office/drawing/2014/main" id="{B7D8AD2A-EA37-5444-9072-4A91479E6FDE}"/>
              </a:ext>
            </a:extLst>
          </p:cNvPr>
          <p:cNvSpPr>
            <a:spLocks noChangeArrowheads="1"/>
          </p:cNvSpPr>
          <p:nvPr/>
        </p:nvSpPr>
        <p:spPr bwMode="auto">
          <a:xfrm>
            <a:off x="1295400" y="3048000"/>
            <a:ext cx="3587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400">
                <a:solidFill>
                  <a:schemeClr val="bg1"/>
                </a:solidFill>
              </a:rPr>
              <a:t>继续</a:t>
            </a:r>
            <a:endParaRPr lang="en-US" altLang="zh-CN" sz="1400" b="0">
              <a:solidFill>
                <a:schemeClr val="bg1"/>
              </a:solidFill>
            </a:endParaRPr>
          </a:p>
        </p:txBody>
      </p:sp>
      <p:sp>
        <p:nvSpPr>
          <p:cNvPr id="94282" name="Rectangle 357">
            <a:extLst>
              <a:ext uri="{FF2B5EF4-FFF2-40B4-BE49-F238E27FC236}">
                <a16:creationId xmlns:a16="http://schemas.microsoft.com/office/drawing/2014/main" id="{8C29A0D3-2EC9-074E-8040-88A03200105C}"/>
              </a:ext>
            </a:extLst>
          </p:cNvPr>
          <p:cNvSpPr>
            <a:spLocks noChangeArrowheads="1"/>
          </p:cNvSpPr>
          <p:nvPr/>
        </p:nvSpPr>
        <p:spPr bwMode="auto">
          <a:xfrm>
            <a:off x="1549400" y="4092575"/>
            <a:ext cx="911225" cy="63500"/>
          </a:xfrm>
          <a:prstGeom prst="rect">
            <a:avLst/>
          </a:prstGeom>
          <a:solidFill>
            <a:srgbClr val="008080"/>
          </a:solidFill>
          <a:ln w="0">
            <a:solidFill>
              <a:srgbClr val="008080"/>
            </a:solidFill>
            <a:miter lim="800000"/>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sz="1400">
              <a:solidFill>
                <a:schemeClr val="bg1"/>
              </a:solidFill>
            </a:endParaRPr>
          </a:p>
        </p:txBody>
      </p:sp>
      <p:sp>
        <p:nvSpPr>
          <p:cNvPr id="94283" name="Freeform 358">
            <a:extLst>
              <a:ext uri="{FF2B5EF4-FFF2-40B4-BE49-F238E27FC236}">
                <a16:creationId xmlns:a16="http://schemas.microsoft.com/office/drawing/2014/main" id="{A0D06E32-B3F9-1041-8F45-6722A83044D3}"/>
              </a:ext>
            </a:extLst>
          </p:cNvPr>
          <p:cNvSpPr>
            <a:spLocks/>
          </p:cNvSpPr>
          <p:nvPr/>
        </p:nvSpPr>
        <p:spPr bwMode="auto">
          <a:xfrm>
            <a:off x="1492250" y="3932238"/>
            <a:ext cx="436563" cy="160337"/>
          </a:xfrm>
          <a:custGeom>
            <a:avLst/>
            <a:gdLst>
              <a:gd name="T0" fmla="*/ 0 w 46"/>
              <a:gd name="T1" fmla="*/ 0 h 15"/>
              <a:gd name="T2" fmla="*/ 2147483647 w 46"/>
              <a:gd name="T3" fmla="*/ 2147483647 h 15"/>
              <a:gd name="T4" fmla="*/ 2147483647 w 46"/>
              <a:gd name="T5" fmla="*/ 2147483647 h 15"/>
              <a:gd name="T6" fmla="*/ 0 60000 65536"/>
              <a:gd name="T7" fmla="*/ 0 60000 65536"/>
              <a:gd name="T8" fmla="*/ 0 60000 65536"/>
              <a:gd name="T9" fmla="*/ 0 w 46"/>
              <a:gd name="T10" fmla="*/ 0 h 15"/>
              <a:gd name="T11" fmla="*/ 46 w 46"/>
              <a:gd name="T12" fmla="*/ 15 h 15"/>
            </a:gdLst>
            <a:ahLst/>
            <a:cxnLst>
              <a:cxn ang="T6">
                <a:pos x="T0" y="T1"/>
              </a:cxn>
              <a:cxn ang="T7">
                <a:pos x="T2" y="T3"/>
              </a:cxn>
              <a:cxn ang="T8">
                <a:pos x="T4" y="T5"/>
              </a:cxn>
            </a:cxnLst>
            <a:rect l="T9" t="T10" r="T11" b="T12"/>
            <a:pathLst>
              <a:path w="46" h="15">
                <a:moveTo>
                  <a:pt x="0" y="0"/>
                </a:moveTo>
                <a:lnTo>
                  <a:pt x="46" y="15"/>
                </a:lnTo>
                <a:lnTo>
                  <a:pt x="36" y="7"/>
                </a:lnTo>
              </a:path>
            </a:pathLst>
          </a:custGeom>
          <a:noFill/>
          <a:ln w="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94284" name="Line 359">
            <a:extLst>
              <a:ext uri="{FF2B5EF4-FFF2-40B4-BE49-F238E27FC236}">
                <a16:creationId xmlns:a16="http://schemas.microsoft.com/office/drawing/2014/main" id="{3B8E3FD7-695C-C744-8461-0350082A2433}"/>
              </a:ext>
            </a:extLst>
          </p:cNvPr>
          <p:cNvSpPr>
            <a:spLocks noChangeShapeType="1"/>
          </p:cNvSpPr>
          <p:nvPr/>
        </p:nvSpPr>
        <p:spPr bwMode="auto">
          <a:xfrm flipH="1">
            <a:off x="1804988" y="4092575"/>
            <a:ext cx="123825" cy="952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85" name="Freeform 360">
            <a:extLst>
              <a:ext uri="{FF2B5EF4-FFF2-40B4-BE49-F238E27FC236}">
                <a16:creationId xmlns:a16="http://schemas.microsoft.com/office/drawing/2014/main" id="{E6A97BEC-5041-984B-AD5A-5A1A82BD2278}"/>
              </a:ext>
            </a:extLst>
          </p:cNvPr>
          <p:cNvSpPr>
            <a:spLocks/>
          </p:cNvSpPr>
          <p:nvPr/>
        </p:nvSpPr>
        <p:spPr bwMode="auto">
          <a:xfrm>
            <a:off x="2005013" y="4156075"/>
            <a:ext cx="47625" cy="203200"/>
          </a:xfrm>
          <a:custGeom>
            <a:avLst/>
            <a:gdLst>
              <a:gd name="T0" fmla="*/ 0 w 5"/>
              <a:gd name="T1" fmla="*/ 0 h 19"/>
              <a:gd name="T2" fmla="*/ 0 w 5"/>
              <a:gd name="T3" fmla="*/ 2147483647 h 19"/>
              <a:gd name="T4" fmla="*/ 2147483647 w 5"/>
              <a:gd name="T5" fmla="*/ 2147483647 h 19"/>
              <a:gd name="T6" fmla="*/ 0 60000 65536"/>
              <a:gd name="T7" fmla="*/ 0 60000 65536"/>
              <a:gd name="T8" fmla="*/ 0 60000 65536"/>
              <a:gd name="T9" fmla="*/ 0 w 5"/>
              <a:gd name="T10" fmla="*/ 0 h 19"/>
              <a:gd name="T11" fmla="*/ 5 w 5"/>
              <a:gd name="T12" fmla="*/ 19 h 19"/>
            </a:gdLst>
            <a:ahLst/>
            <a:cxnLst>
              <a:cxn ang="T6">
                <a:pos x="T0" y="T1"/>
              </a:cxn>
              <a:cxn ang="T7">
                <a:pos x="T2" y="T3"/>
              </a:cxn>
              <a:cxn ang="T8">
                <a:pos x="T4" y="T5"/>
              </a:cxn>
            </a:cxnLst>
            <a:rect l="T9" t="T10" r="T11" b="T12"/>
            <a:pathLst>
              <a:path w="5" h="19">
                <a:moveTo>
                  <a:pt x="0" y="0"/>
                </a:moveTo>
                <a:lnTo>
                  <a:pt x="0" y="19"/>
                </a:lnTo>
                <a:lnTo>
                  <a:pt x="5" y="8"/>
                </a:lnTo>
              </a:path>
            </a:pathLst>
          </a:custGeom>
          <a:noFill/>
          <a:ln w="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94286" name="Line 361">
            <a:extLst>
              <a:ext uri="{FF2B5EF4-FFF2-40B4-BE49-F238E27FC236}">
                <a16:creationId xmlns:a16="http://schemas.microsoft.com/office/drawing/2014/main" id="{36E94DD2-E9DD-7C4D-88D4-C2A179B38670}"/>
              </a:ext>
            </a:extLst>
          </p:cNvPr>
          <p:cNvSpPr>
            <a:spLocks noChangeShapeType="1"/>
          </p:cNvSpPr>
          <p:nvPr/>
        </p:nvSpPr>
        <p:spPr bwMode="auto">
          <a:xfrm flipH="1" flipV="1">
            <a:off x="1957388" y="4241800"/>
            <a:ext cx="47625" cy="11747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87" name="Freeform 362">
            <a:extLst>
              <a:ext uri="{FF2B5EF4-FFF2-40B4-BE49-F238E27FC236}">
                <a16:creationId xmlns:a16="http://schemas.microsoft.com/office/drawing/2014/main" id="{3D3DE1DA-C48E-314B-8514-49B40CD2DCFA}"/>
              </a:ext>
            </a:extLst>
          </p:cNvPr>
          <p:cNvSpPr>
            <a:spLocks/>
          </p:cNvSpPr>
          <p:nvPr/>
        </p:nvSpPr>
        <p:spPr bwMode="auto">
          <a:xfrm>
            <a:off x="2071688" y="3952875"/>
            <a:ext cx="407987" cy="149225"/>
          </a:xfrm>
          <a:custGeom>
            <a:avLst/>
            <a:gdLst>
              <a:gd name="T0" fmla="*/ 2147483647 w 43"/>
              <a:gd name="T1" fmla="*/ 0 h 14"/>
              <a:gd name="T2" fmla="*/ 0 w 43"/>
              <a:gd name="T3" fmla="*/ 2147483647 h 14"/>
              <a:gd name="T4" fmla="*/ 2147483647 w 43"/>
              <a:gd name="T5" fmla="*/ 2147483647 h 14"/>
              <a:gd name="T6" fmla="*/ 0 60000 65536"/>
              <a:gd name="T7" fmla="*/ 0 60000 65536"/>
              <a:gd name="T8" fmla="*/ 0 60000 65536"/>
              <a:gd name="T9" fmla="*/ 0 w 43"/>
              <a:gd name="T10" fmla="*/ 0 h 14"/>
              <a:gd name="T11" fmla="*/ 43 w 43"/>
              <a:gd name="T12" fmla="*/ 14 h 14"/>
            </a:gdLst>
            <a:ahLst/>
            <a:cxnLst>
              <a:cxn ang="T6">
                <a:pos x="T0" y="T1"/>
              </a:cxn>
              <a:cxn ang="T7">
                <a:pos x="T2" y="T3"/>
              </a:cxn>
              <a:cxn ang="T8">
                <a:pos x="T4" y="T5"/>
              </a:cxn>
            </a:cxnLst>
            <a:rect l="T9" t="T10" r="T11" b="T12"/>
            <a:pathLst>
              <a:path w="43" h="14">
                <a:moveTo>
                  <a:pt x="43" y="0"/>
                </a:moveTo>
                <a:lnTo>
                  <a:pt x="0" y="13"/>
                </a:lnTo>
                <a:lnTo>
                  <a:pt x="12" y="14"/>
                </a:lnTo>
              </a:path>
            </a:pathLst>
          </a:custGeom>
          <a:noFill/>
          <a:ln w="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94288" name="Line 363">
            <a:extLst>
              <a:ext uri="{FF2B5EF4-FFF2-40B4-BE49-F238E27FC236}">
                <a16:creationId xmlns:a16="http://schemas.microsoft.com/office/drawing/2014/main" id="{ECD541DF-55E6-B944-9EA3-DA9DFF4915B8}"/>
              </a:ext>
            </a:extLst>
          </p:cNvPr>
          <p:cNvSpPr>
            <a:spLocks noChangeShapeType="1"/>
          </p:cNvSpPr>
          <p:nvPr/>
        </p:nvSpPr>
        <p:spPr bwMode="auto">
          <a:xfrm flipV="1">
            <a:off x="2071688" y="4006850"/>
            <a:ext cx="95250" cy="85725"/>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89" name="Line 364">
            <a:extLst>
              <a:ext uri="{FF2B5EF4-FFF2-40B4-BE49-F238E27FC236}">
                <a16:creationId xmlns:a16="http://schemas.microsoft.com/office/drawing/2014/main" id="{B0B5B978-DE7A-B84F-ACE6-1D2D2B58E796}"/>
              </a:ext>
            </a:extLst>
          </p:cNvPr>
          <p:cNvSpPr>
            <a:spLocks noChangeShapeType="1"/>
          </p:cNvSpPr>
          <p:nvPr/>
        </p:nvSpPr>
        <p:spPr bwMode="auto">
          <a:xfrm flipH="1">
            <a:off x="2667000" y="1981200"/>
            <a:ext cx="1295400" cy="304800"/>
          </a:xfrm>
          <a:prstGeom prst="line">
            <a:avLst/>
          </a:prstGeom>
          <a:noFill/>
          <a:ln w="38100">
            <a:solidFill>
              <a:srgbClr val="006699"/>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sp>
        <p:nvSpPr>
          <p:cNvPr id="94290" name="Text Box 365">
            <a:extLst>
              <a:ext uri="{FF2B5EF4-FFF2-40B4-BE49-F238E27FC236}">
                <a16:creationId xmlns:a16="http://schemas.microsoft.com/office/drawing/2014/main" id="{DD1A8450-1E2A-0F4B-9AA4-7577975444F8}"/>
              </a:ext>
            </a:extLst>
          </p:cNvPr>
          <p:cNvSpPr txBox="1">
            <a:spLocks noChangeArrowheads="1"/>
          </p:cNvSpPr>
          <p:nvPr/>
        </p:nvSpPr>
        <p:spPr bwMode="ltGray">
          <a:xfrm>
            <a:off x="3886200" y="1739900"/>
            <a:ext cx="969963" cy="477838"/>
          </a:xfrm>
          <a:prstGeom prst="rect">
            <a:avLst/>
          </a:prstGeom>
          <a:solidFill>
            <a:srgbClr val="006699"/>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6699"/>
            </a:extrusionClr>
            <a:contourClr>
              <a:srgbClr val="006699"/>
            </a:contourClr>
          </a:sp3d>
        </p:spPr>
        <p:txBody>
          <a:bodyPr lIns="107950" tIns="53975" rIns="107950" bIns="53975">
            <a:spAutoFit/>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sz="2400" b="0">
                <a:solidFill>
                  <a:schemeClr val="bg1"/>
                </a:solidFill>
                <a:latin typeface="Arial" panose="020B0604020202020204" pitchFamily="34" charset="0"/>
              </a:rPr>
              <a:t>度量</a:t>
            </a:r>
            <a:endParaRPr lang="en-US" altLang="zh-CN" sz="2400" b="0">
              <a:solidFill>
                <a:schemeClr val="bg1"/>
              </a:solidFill>
              <a:latin typeface="Arial" panose="020B0604020202020204" pitchFamily="34" charset="0"/>
            </a:endParaRPr>
          </a:p>
        </p:txBody>
      </p:sp>
      <p:sp>
        <p:nvSpPr>
          <p:cNvPr id="94291" name="Text Box 96">
            <a:extLst>
              <a:ext uri="{FF2B5EF4-FFF2-40B4-BE49-F238E27FC236}">
                <a16:creationId xmlns:a16="http://schemas.microsoft.com/office/drawing/2014/main" id="{A58A607F-DFB5-5C4F-ADB5-CAD1DA996998}"/>
              </a:ext>
            </a:extLst>
          </p:cNvPr>
          <p:cNvSpPr txBox="1">
            <a:spLocks noChangeArrowheads="1"/>
          </p:cNvSpPr>
          <p:nvPr/>
        </p:nvSpPr>
        <p:spPr bwMode="ltGray">
          <a:xfrm>
            <a:off x="4572000" y="4267200"/>
            <a:ext cx="3810000" cy="1106488"/>
          </a:xfrm>
          <a:prstGeom prst="rect">
            <a:avLst/>
          </a:prstGeom>
          <a:solidFill>
            <a:srgbClr val="00808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8080"/>
            </a:extrusionClr>
            <a:contourClr>
              <a:srgbClr val="008080"/>
            </a:contourClr>
          </a:sp3d>
        </p:spPr>
        <p:txBody>
          <a:bodyPr lIns="107950" tIns="53975" rIns="107950" bIns="53975">
            <a:spAutoFit/>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fontAlgn="t" hangingPunct="1">
              <a:lnSpc>
                <a:spcPct val="80000"/>
              </a:lnSpc>
              <a:spcBef>
                <a:spcPct val="30000"/>
              </a:spcBef>
              <a:buClr>
                <a:srgbClr val="FFFF99"/>
              </a:buClr>
              <a:buFont typeface="Wingdings" pitchFamily="2" charset="2"/>
              <a:buNone/>
            </a:pPr>
            <a:r>
              <a:rPr lang="zh-CN" altLang="en-US" sz="2400" b="0">
                <a:solidFill>
                  <a:schemeClr val="bg1"/>
                </a:solidFill>
                <a:latin typeface="黑体" panose="02010609060101010101" pitchFamily="49" charset="-122"/>
                <a:ea typeface="黑体" panose="02010609060101010101" pitchFamily="49" charset="-122"/>
              </a:rPr>
              <a:t>度量被用来评价迭代过程。</a:t>
            </a:r>
            <a:endParaRPr lang="en-US" altLang="zh-CN" sz="2400" b="0">
              <a:solidFill>
                <a:schemeClr val="bg1"/>
              </a:solidFill>
              <a:latin typeface="黑体" panose="02010609060101010101" pitchFamily="49" charset="-122"/>
              <a:ea typeface="黑体" panose="02010609060101010101" pitchFamily="49" charset="-122"/>
            </a:endParaRPr>
          </a:p>
          <a:p>
            <a:pPr eaLnBrk="1" fontAlgn="t" hangingPunct="1">
              <a:lnSpc>
                <a:spcPct val="80000"/>
              </a:lnSpc>
              <a:spcBef>
                <a:spcPct val="30000"/>
              </a:spcBef>
              <a:buClr>
                <a:srgbClr val="FFFF99"/>
              </a:buClr>
              <a:buFont typeface="Wingdings" pitchFamily="2" charset="2"/>
              <a:buNone/>
            </a:pPr>
            <a:r>
              <a:rPr lang="zh-CN" altLang="en-US" sz="2400" b="0">
                <a:solidFill>
                  <a:schemeClr val="bg1"/>
                </a:solidFill>
                <a:latin typeface="黑体" panose="02010609060101010101" pitchFamily="49" charset="-122"/>
                <a:ea typeface="黑体" panose="02010609060101010101" pitchFamily="49" charset="-122"/>
              </a:rPr>
              <a:t>他们被用来作为迭代计划评价标准。</a:t>
            </a:r>
            <a:endParaRPr lang="en-US" altLang="zh-CN" sz="2400" b="0">
              <a:solidFill>
                <a:schemeClr val="bg1"/>
              </a:solidFill>
              <a:latin typeface="黑体" panose="02010609060101010101" pitchFamily="49" charset="-122"/>
              <a:ea typeface="黑体" panose="02010609060101010101" pitchFamily="49" charset="-122"/>
            </a:endParaRPr>
          </a:p>
        </p:txBody>
      </p:sp>
      <p:sp>
        <p:nvSpPr>
          <p:cNvPr id="2" name="文本框 1">
            <a:extLst>
              <a:ext uri="{FF2B5EF4-FFF2-40B4-BE49-F238E27FC236}">
                <a16:creationId xmlns:a16="http://schemas.microsoft.com/office/drawing/2014/main" id="{EACA8906-595F-654B-9533-5CDC414B3C44}"/>
              </a:ext>
            </a:extLst>
          </p:cNvPr>
          <p:cNvSpPr txBox="1"/>
          <p:nvPr/>
        </p:nvSpPr>
        <p:spPr>
          <a:xfrm>
            <a:off x="2723366" y="2344738"/>
            <a:ext cx="2863284" cy="369332"/>
          </a:xfrm>
          <a:prstGeom prst="rect">
            <a:avLst/>
          </a:prstGeom>
          <a:noFill/>
        </p:spPr>
        <p:txBody>
          <a:bodyPr wrap="none" rtlCol="0">
            <a:spAutoFit/>
          </a:bodyPr>
          <a:lstStyle/>
          <a:p>
            <a:r>
              <a:rPr kumimoji="1" lang="zh-CN" altLang="en-US" dirty="0"/>
              <a:t>用</a:t>
            </a:r>
            <a:r>
              <a:rPr kumimoji="1" lang="en-US" altLang="zh-CN" dirty="0"/>
              <a:t>PSP/TSP</a:t>
            </a:r>
            <a:r>
              <a:rPr kumimoji="1" lang="zh-CN" altLang="en-US" dirty="0"/>
              <a:t>中的若干日志表</a:t>
            </a:r>
          </a:p>
        </p:txBody>
      </p:sp>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4">
            <a:extLst>
              <a:ext uri="{FF2B5EF4-FFF2-40B4-BE49-F238E27FC236}">
                <a16:creationId xmlns:a16="http://schemas.microsoft.com/office/drawing/2014/main" id="{98C1DBA5-D807-314C-94C7-7A2A91DABD4D}"/>
              </a:ext>
            </a:extLst>
          </p:cNvPr>
          <p:cNvSpPr>
            <a:spLocks noChangeArrowheads="1"/>
          </p:cNvSpPr>
          <p:nvPr/>
        </p:nvSpPr>
        <p:spPr bwMode="blackWhite">
          <a:xfrm flipV="1">
            <a:off x="228600" y="5930900"/>
            <a:ext cx="8458200" cy="369888"/>
          </a:xfrm>
          <a:prstGeom prst="rect">
            <a:avLst/>
          </a:prstGeom>
          <a:solidFill>
            <a:srgbClr val="00808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8080"/>
            </a:extrusionClr>
            <a:contourClr>
              <a:srgbClr val="008080"/>
            </a:contourClr>
          </a:sp3d>
        </p:spPr>
        <p:txBody>
          <a:bodyPr lIns="92075" tIns="46038" rIns="92075" bIns="46038" anchor="ctr">
            <a:spAutoFit/>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latin typeface="黑体" panose="02010609060101010101" pitchFamily="49" charset="-122"/>
              <a:ea typeface="黑体" panose="02010609060101010101" pitchFamily="49" charset="-122"/>
            </a:endParaRPr>
          </a:p>
        </p:txBody>
      </p:sp>
      <p:sp>
        <p:nvSpPr>
          <p:cNvPr id="95235" name="Rectangle 2">
            <a:extLst>
              <a:ext uri="{FF2B5EF4-FFF2-40B4-BE49-F238E27FC236}">
                <a16:creationId xmlns:a16="http://schemas.microsoft.com/office/drawing/2014/main" id="{C1A5CA7D-AFC1-8145-986A-398FE7CA4C7F}"/>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ea typeface="宋体" panose="02010600030101010101" pitchFamily="2" charset="-122"/>
              </a:rPr>
              <a:t>9.</a:t>
            </a:r>
            <a:r>
              <a:rPr lang="zh-CN" altLang="en-US">
                <a:ea typeface="宋体" panose="02010600030101010101" pitchFamily="2" charset="-122"/>
              </a:rPr>
              <a:t>客观度量的使用</a:t>
            </a:r>
            <a:r>
              <a:rPr lang="en-US" altLang="zh-CN">
                <a:ea typeface="宋体" panose="02010600030101010101" pitchFamily="2" charset="-122"/>
              </a:rPr>
              <a:t>——</a:t>
            </a:r>
            <a:r>
              <a:rPr lang="zh-CN" altLang="en-US">
                <a:latin typeface="黑体" panose="02010609060101010101" pitchFamily="49" charset="-122"/>
                <a:ea typeface="黑体" panose="02010609060101010101" pitchFamily="49" charset="-122"/>
              </a:rPr>
              <a:t>收集度量结果</a:t>
            </a:r>
            <a:endParaRPr lang="en-US" altLang="zh-CN">
              <a:latin typeface="黑体" panose="02010609060101010101" pitchFamily="49" charset="-122"/>
              <a:ea typeface="黑体" panose="02010609060101010101" pitchFamily="49" charset="-122"/>
            </a:endParaRPr>
          </a:p>
        </p:txBody>
      </p:sp>
      <p:sp>
        <p:nvSpPr>
          <p:cNvPr id="95236" name="Rectangle 3">
            <a:extLst>
              <a:ext uri="{FF2B5EF4-FFF2-40B4-BE49-F238E27FC236}">
                <a16:creationId xmlns:a16="http://schemas.microsoft.com/office/drawing/2014/main" id="{3771FF73-FDBF-4748-A27D-DEFF52831A07}"/>
              </a:ext>
            </a:extLst>
          </p:cNvPr>
          <p:cNvSpPr>
            <a:spLocks noGrp="1" noChangeArrowheads="1"/>
          </p:cNvSpPr>
          <p:nvPr>
            <p:ph type="body" idx="1"/>
          </p:nvPr>
        </p:nvSpPr>
        <p:spPr bwMode="auto">
          <a:xfrm>
            <a:off x="228600" y="1295400"/>
            <a:ext cx="8153400" cy="556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eaLnBrk="1" fontAlgn="t" hangingPunct="1">
              <a:buFont typeface="Wingdings" pitchFamily="2" charset="2"/>
              <a:buChar char="u"/>
            </a:pPr>
            <a:r>
              <a:rPr lang="zh-CN" altLang="en-US" sz="2400"/>
              <a:t>度量应该：</a:t>
            </a:r>
            <a:endParaRPr lang="en-US" altLang="zh-CN" sz="2400"/>
          </a:p>
          <a:p>
            <a:pPr lvl="1" eaLnBrk="1" fontAlgn="t" hangingPunct="1">
              <a:lnSpc>
                <a:spcPct val="80000"/>
              </a:lnSpc>
              <a:buFont typeface="Wingdings" pitchFamily="2" charset="2"/>
              <a:buChar char="Ø"/>
            </a:pPr>
            <a:r>
              <a:rPr lang="zh-CN" altLang="en-US" sz="2000"/>
              <a:t>简单、客观</a:t>
            </a:r>
            <a:endParaRPr lang="en-US" altLang="zh-CN" sz="2000"/>
          </a:p>
          <a:p>
            <a:pPr lvl="1" eaLnBrk="1" fontAlgn="t" hangingPunct="1">
              <a:lnSpc>
                <a:spcPct val="80000"/>
              </a:lnSpc>
              <a:buFont typeface="Wingdings" pitchFamily="2" charset="2"/>
              <a:buChar char="Ø"/>
            </a:pPr>
            <a:r>
              <a:rPr lang="zh-CN" altLang="en-US" sz="2000"/>
              <a:t>容易收集</a:t>
            </a:r>
            <a:endParaRPr lang="en-US" altLang="zh-CN" sz="2000"/>
          </a:p>
          <a:p>
            <a:pPr lvl="1" eaLnBrk="1" fontAlgn="t" hangingPunct="1">
              <a:lnSpc>
                <a:spcPct val="80000"/>
              </a:lnSpc>
              <a:buFont typeface="Wingdings" pitchFamily="2" charset="2"/>
              <a:buChar char="Ø"/>
            </a:pPr>
            <a:r>
              <a:rPr lang="zh-CN" altLang="en-US" sz="2000"/>
              <a:t>容易解释，不会曲解</a:t>
            </a:r>
            <a:endParaRPr lang="en-US" altLang="zh-CN" sz="2000"/>
          </a:p>
          <a:p>
            <a:pPr marL="0" indent="0" eaLnBrk="1" fontAlgn="t" hangingPunct="1">
              <a:buFont typeface="Wingdings" pitchFamily="2" charset="2"/>
              <a:buNone/>
            </a:pPr>
            <a:endParaRPr lang="en-US" altLang="zh-CN" sz="2400"/>
          </a:p>
          <a:p>
            <a:pPr marL="0" indent="0" eaLnBrk="1" fontAlgn="t" hangingPunct="1">
              <a:buFont typeface="Wingdings" pitchFamily="2" charset="2"/>
              <a:buChar char="u"/>
            </a:pPr>
            <a:r>
              <a:rPr lang="zh-CN" altLang="en-US" sz="2400"/>
              <a:t>收集度量结果应该：</a:t>
            </a:r>
            <a:endParaRPr lang="en-US" altLang="zh-CN" sz="2400"/>
          </a:p>
          <a:p>
            <a:pPr lvl="1" eaLnBrk="1" fontAlgn="t" hangingPunct="1">
              <a:lnSpc>
                <a:spcPct val="80000"/>
              </a:lnSpc>
              <a:buFont typeface="Wingdings" pitchFamily="2" charset="2"/>
              <a:buChar char="Ø"/>
            </a:pPr>
            <a:r>
              <a:rPr lang="zh-CN" altLang="en-US" sz="2000"/>
              <a:t>自动化、开发者不侵入</a:t>
            </a:r>
            <a:endParaRPr lang="en-US" altLang="zh-CN" sz="2000"/>
          </a:p>
          <a:p>
            <a:pPr lvl="1" eaLnBrk="1" fontAlgn="t" hangingPunct="1">
              <a:lnSpc>
                <a:spcPct val="80000"/>
              </a:lnSpc>
              <a:buFont typeface="Wingdings" pitchFamily="2" charset="2"/>
              <a:buChar char="Ø"/>
            </a:pPr>
            <a:r>
              <a:rPr lang="zh-CN" altLang="en-US" sz="2000"/>
              <a:t>在有效地努力提升软件质量同时，继续在生命周期的早期进行质量评估。</a:t>
            </a:r>
            <a:endParaRPr lang="en-US" altLang="zh-CN" sz="2000"/>
          </a:p>
          <a:p>
            <a:pPr lvl="1" eaLnBrk="1" fontAlgn="t" hangingPunct="1">
              <a:lnSpc>
                <a:spcPct val="80000"/>
              </a:lnSpc>
            </a:pPr>
            <a:endParaRPr lang="en-US" altLang="zh-CN" sz="2000"/>
          </a:p>
          <a:p>
            <a:pPr marL="0" indent="0" eaLnBrk="1" fontAlgn="t" hangingPunct="1">
              <a:buFont typeface="Wingdings" pitchFamily="2" charset="2"/>
              <a:buChar char="u"/>
            </a:pPr>
            <a:r>
              <a:rPr lang="zh-CN" altLang="en-US" sz="2400"/>
              <a:t>度量的绝对值和趋势应该：</a:t>
            </a:r>
            <a:endParaRPr lang="en-US" altLang="zh-CN" sz="2400"/>
          </a:p>
          <a:p>
            <a:pPr lvl="1" eaLnBrk="1" fontAlgn="t" hangingPunct="1">
              <a:lnSpc>
                <a:spcPct val="80000"/>
              </a:lnSpc>
              <a:buFont typeface="Wingdings" pitchFamily="2" charset="2"/>
              <a:buChar char="Ø"/>
            </a:pPr>
            <a:r>
              <a:rPr lang="zh-CN" altLang="en-US" sz="2000"/>
              <a:t>积极使用沟通过程，保持质量一致性</a:t>
            </a:r>
            <a:endParaRPr lang="en-US" altLang="zh-CN" sz="2000"/>
          </a:p>
          <a:p>
            <a:pPr marL="0" indent="0" eaLnBrk="1" fontAlgn="t" hangingPunct="1">
              <a:buFont typeface="Wingdings" pitchFamily="2" charset="2"/>
              <a:buNone/>
            </a:pPr>
            <a:endParaRPr lang="en-US" altLang="zh-CN" sz="2400"/>
          </a:p>
          <a:p>
            <a:pPr marL="0" indent="0" algn="ctr" eaLnBrk="1" fontAlgn="t" hangingPunct="1">
              <a:buFont typeface="Wingdings" pitchFamily="2" charset="2"/>
              <a:buNone/>
            </a:pPr>
            <a:r>
              <a:rPr lang="zh-CN" altLang="en-US" sz="2400">
                <a:solidFill>
                  <a:schemeClr val="bg1"/>
                </a:solidFill>
              </a:rPr>
              <a:t>一组度量的选择</a:t>
            </a:r>
            <a:r>
              <a:rPr lang="zh-CN" altLang="en-US" sz="2400">
                <a:solidFill>
                  <a:srgbClr val="C00000"/>
                </a:solidFill>
              </a:rPr>
              <a:t>依赖</a:t>
            </a:r>
            <a:r>
              <a:rPr lang="zh-CN" altLang="en-US" sz="2400">
                <a:solidFill>
                  <a:schemeClr val="bg1"/>
                </a:solidFill>
              </a:rPr>
              <a:t>于项目的特点和背景。</a:t>
            </a:r>
            <a:endParaRPr lang="en-US" altLang="zh-CN" sz="2400">
              <a:solidFill>
                <a:schemeClr val="bg1"/>
              </a:solidFill>
            </a:endParaRP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4">
            <a:extLst>
              <a:ext uri="{FF2B5EF4-FFF2-40B4-BE49-F238E27FC236}">
                <a16:creationId xmlns:a16="http://schemas.microsoft.com/office/drawing/2014/main" id="{DABCD562-65D0-A245-97D5-53A0900F53D1}"/>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zh-CN" altLang="en-US"/>
              <a:t>三、迭代开发</a:t>
            </a:r>
          </a:p>
        </p:txBody>
      </p:sp>
      <p:sp>
        <p:nvSpPr>
          <p:cNvPr id="96259" name="AutoShape 6">
            <a:extLst>
              <a:ext uri="{FF2B5EF4-FFF2-40B4-BE49-F238E27FC236}">
                <a16:creationId xmlns:a16="http://schemas.microsoft.com/office/drawing/2014/main" id="{1B46E5E7-C243-1A4B-8D68-F0D0F8E95EAE}"/>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
        <p:nvSpPr>
          <p:cNvPr id="2" name="TextBox 1">
            <a:extLst>
              <a:ext uri="{FF2B5EF4-FFF2-40B4-BE49-F238E27FC236}">
                <a16:creationId xmlns:a16="http://schemas.microsoft.com/office/drawing/2014/main" id="{9F249798-0FAC-134C-9E91-AC9F67AC4F65}"/>
              </a:ext>
            </a:extLst>
          </p:cNvPr>
          <p:cNvSpPr txBox="1"/>
          <p:nvPr/>
        </p:nvSpPr>
        <p:spPr>
          <a:xfrm>
            <a:off x="2411413" y="1355725"/>
            <a:ext cx="5473700" cy="4986338"/>
          </a:xfrm>
          <a:prstGeom prst="rect">
            <a:avLst/>
          </a:prstGeom>
          <a:noFill/>
        </p:spPr>
        <p:txBody>
          <a:bodyPr>
            <a:spAutoFit/>
          </a:bodyPr>
          <a:lstStyle>
            <a:lvl1pPr marL="457200" indent="-4572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5000"/>
              </a:lnSpc>
              <a:buFont typeface="Gulim" panose="020B0600000101010101" pitchFamily="34" charset="-127"/>
              <a:buAutoNum type="arabicPeriod"/>
            </a:pPr>
            <a:r>
              <a:rPr lang="en-US" altLang="zh-CN" sz="2400">
                <a:solidFill>
                  <a:schemeClr val="tx1"/>
                </a:solidFill>
              </a:rPr>
              <a:t>RUP</a:t>
            </a:r>
            <a:r>
              <a:rPr lang="zh-CN" altLang="en-US" sz="2400">
                <a:solidFill>
                  <a:schemeClr val="tx1"/>
                </a:solidFill>
              </a:rPr>
              <a:t>时间线及主要里程碑</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先启阶段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精化阶段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构造阶段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移交阶段</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迭代的内容</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定义风险</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可执行架构</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客观度量的使用</a:t>
            </a:r>
            <a:endParaRPr lang="en-US" altLang="zh-CN" sz="2400">
              <a:solidFill>
                <a:schemeClr val="tx1"/>
              </a:solidFill>
            </a:endParaRPr>
          </a:p>
          <a:p>
            <a:pPr eaLnBrk="1" hangingPunct="1">
              <a:lnSpc>
                <a:spcPct val="125000"/>
              </a:lnSpc>
              <a:buFont typeface="Gulim" panose="020B0600000101010101" pitchFamily="34" charset="-127"/>
              <a:buAutoNum type="arabicPeriod"/>
            </a:pPr>
            <a:r>
              <a:rPr lang="zh-CN" altLang="en-US" sz="2400">
                <a:solidFill>
                  <a:schemeClr val="tx1"/>
                </a:solidFill>
              </a:rPr>
              <a:t>七个核心指标</a:t>
            </a:r>
            <a:endParaRPr lang="en-US" altLang="zh-CN" sz="2400">
              <a:solidFill>
                <a:schemeClr val="tx1"/>
              </a:solidFill>
            </a:endParaRPr>
          </a:p>
          <a:p>
            <a:pPr eaLnBrk="1" hangingPunct="1"/>
            <a:endParaRPr lang="zh-CN" altLang="en-US"/>
          </a:p>
        </p:txBody>
      </p:sp>
      <p:sp>
        <p:nvSpPr>
          <p:cNvPr id="3" name="右箭头 2">
            <a:extLst>
              <a:ext uri="{FF2B5EF4-FFF2-40B4-BE49-F238E27FC236}">
                <a16:creationId xmlns:a16="http://schemas.microsoft.com/office/drawing/2014/main" id="{5E7DE911-D984-7546-BA82-26613FDB5ECC}"/>
              </a:ext>
            </a:extLst>
          </p:cNvPr>
          <p:cNvSpPr/>
          <p:nvPr/>
        </p:nvSpPr>
        <p:spPr bwMode="auto">
          <a:xfrm>
            <a:off x="1547813" y="5516563"/>
            <a:ext cx="503237" cy="4333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Tree>
  </p:cSld>
  <p:clrMapOvr>
    <a:masterClrMapping/>
  </p:clrMapOvr>
  <p:transition>
    <p:wipe dir="d"/>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F116BEC3-8F94-1248-B386-DE1043313420}"/>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zh-CN">
                <a:solidFill>
                  <a:schemeClr val="bg1"/>
                </a:solidFill>
                <a:latin typeface="黑体" panose="02010609060101010101" pitchFamily="49" charset="-122"/>
                <a:ea typeface="黑体" panose="02010609060101010101" pitchFamily="49" charset="-122"/>
              </a:rPr>
              <a:t>10.</a:t>
            </a:r>
            <a:r>
              <a:rPr lang="zh-CN" altLang="en-US">
                <a:solidFill>
                  <a:schemeClr val="bg1"/>
                </a:solidFill>
                <a:latin typeface="黑体" panose="02010609060101010101" pitchFamily="49" charset="-122"/>
                <a:ea typeface="黑体" panose="02010609060101010101" pitchFamily="49" charset="-122"/>
              </a:rPr>
              <a:t>七个核心指标</a:t>
            </a:r>
            <a:r>
              <a:rPr lang="en-US" altLang="zh-CN">
                <a:solidFill>
                  <a:schemeClr val="bg1"/>
                </a:solidFill>
                <a:latin typeface="黑体" panose="02010609060101010101" pitchFamily="49" charset="-122"/>
                <a:ea typeface="黑体" panose="02010609060101010101" pitchFamily="49" charset="-122"/>
              </a:rPr>
              <a:t>	</a:t>
            </a:r>
            <a:r>
              <a:rPr lang="en-US" altLang="zh-CN">
                <a:solidFill>
                  <a:schemeClr val="tx1"/>
                </a:solidFill>
                <a:latin typeface="黑体" panose="02010609060101010101" pitchFamily="49" charset="-122"/>
                <a:ea typeface="黑体" panose="02010609060101010101" pitchFamily="49" charset="-122"/>
              </a:rPr>
              <a:t>	</a:t>
            </a:r>
          </a:p>
        </p:txBody>
      </p:sp>
      <p:sp>
        <p:nvSpPr>
          <p:cNvPr id="97283" name="Rectangle 3">
            <a:extLst>
              <a:ext uri="{FF2B5EF4-FFF2-40B4-BE49-F238E27FC236}">
                <a16:creationId xmlns:a16="http://schemas.microsoft.com/office/drawing/2014/main" id="{B76F5FBF-365E-444A-A2F2-2ABBFC392C23}"/>
              </a:ext>
            </a:extLst>
          </p:cNvPr>
          <p:cNvSpPr>
            <a:spLocks noGrp="1" noChangeArrowheads="1"/>
          </p:cNvSpPr>
          <p:nvPr>
            <p:ph type="body" idx="1"/>
          </p:nvPr>
        </p:nvSpPr>
        <p:spPr bwMode="auto">
          <a:xfrm>
            <a:off x="304800" y="1268413"/>
            <a:ext cx="8489950" cy="5407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eaLnBrk="1" hangingPunct="1">
              <a:buFont typeface="Wingdings" pitchFamily="2" charset="2"/>
              <a:buNone/>
            </a:pPr>
            <a:r>
              <a:rPr lang="zh-CN" altLang="en-US" sz="2400" dirty="0"/>
              <a:t>在迭代开发中应该使用七个核心指标：</a:t>
            </a:r>
            <a:endParaRPr lang="en-US" altLang="zh-CN" sz="2400" dirty="0"/>
          </a:p>
          <a:p>
            <a:pPr marL="0" indent="0" eaLnBrk="1" hangingPunct="1">
              <a:buFont typeface="Wingdings" pitchFamily="2" charset="2"/>
              <a:buNone/>
            </a:pPr>
            <a:r>
              <a:rPr lang="zh-CN" altLang="en-US" sz="2400" dirty="0">
                <a:solidFill>
                  <a:srgbClr val="C00000"/>
                </a:solidFill>
              </a:rPr>
              <a:t>管理指标</a:t>
            </a:r>
            <a:r>
              <a:rPr lang="zh-CN" altLang="en-US" sz="2400" dirty="0"/>
              <a:t>：</a:t>
            </a:r>
            <a:endParaRPr lang="en-US" altLang="zh-CN" sz="2400" dirty="0"/>
          </a:p>
          <a:p>
            <a:pPr marL="1028700" lvl="1" indent="-457200" eaLnBrk="1" hangingPunct="1">
              <a:lnSpc>
                <a:spcPct val="120000"/>
              </a:lnSpc>
              <a:buFont typeface="Gulim" panose="020B0600000101010101" pitchFamily="34" charset="-127"/>
              <a:buAutoNum type="arabicPeriod"/>
            </a:pPr>
            <a:r>
              <a:rPr lang="zh-CN" altLang="en-US" sz="2000" dirty="0"/>
              <a:t>工作和进展（随着时间推移的</a:t>
            </a:r>
            <a:r>
              <a:rPr lang="zh-CN" altLang="en-US" sz="2000" dirty="0">
                <a:solidFill>
                  <a:srgbClr val="C00000"/>
                </a:solidFill>
              </a:rPr>
              <a:t>工作</a:t>
            </a:r>
            <a:r>
              <a:rPr lang="zh-CN" altLang="en-US" sz="2000" dirty="0"/>
              <a:t>）</a:t>
            </a:r>
            <a:endParaRPr lang="en-US" altLang="zh-CN" sz="2000" dirty="0"/>
          </a:p>
          <a:p>
            <a:pPr marL="1028700" lvl="1" indent="-457200" eaLnBrk="1" hangingPunct="1">
              <a:lnSpc>
                <a:spcPct val="120000"/>
              </a:lnSpc>
              <a:buFont typeface="Gulim" panose="020B0600000101010101" pitchFamily="34" charset="-127"/>
              <a:buAutoNum type="arabicPeriod"/>
            </a:pPr>
            <a:r>
              <a:rPr lang="zh-CN" altLang="en-US" sz="2000" dirty="0"/>
              <a:t>预算成本和支出（随着时间推移的</a:t>
            </a:r>
            <a:r>
              <a:rPr lang="zh-CN" altLang="en-US" sz="2000" dirty="0">
                <a:solidFill>
                  <a:srgbClr val="C00000"/>
                </a:solidFill>
              </a:rPr>
              <a:t>费用</a:t>
            </a:r>
            <a:r>
              <a:rPr lang="zh-CN" altLang="en-US" sz="2000" dirty="0"/>
              <a:t>）</a:t>
            </a:r>
            <a:endParaRPr lang="en-US" altLang="zh-CN" sz="2000" dirty="0"/>
          </a:p>
          <a:p>
            <a:pPr marL="1028700" lvl="1" indent="-457200" eaLnBrk="1" hangingPunct="1">
              <a:lnSpc>
                <a:spcPct val="120000"/>
              </a:lnSpc>
              <a:buFont typeface="Gulim" panose="020B0600000101010101" pitchFamily="34" charset="-127"/>
              <a:buAutoNum type="arabicPeriod"/>
            </a:pPr>
            <a:r>
              <a:rPr lang="zh-CN" altLang="en-US" sz="2000" dirty="0"/>
              <a:t>工作人员和团队动态（随着时间推移的</a:t>
            </a:r>
            <a:r>
              <a:rPr lang="zh-CN" altLang="en-US" sz="2000" dirty="0">
                <a:solidFill>
                  <a:srgbClr val="C00000"/>
                </a:solidFill>
              </a:rPr>
              <a:t>人员变动</a:t>
            </a:r>
            <a:r>
              <a:rPr lang="zh-CN" altLang="en-US" sz="2000" dirty="0"/>
              <a:t>）</a:t>
            </a:r>
            <a:endParaRPr lang="en-US" altLang="zh-CN" sz="2000" dirty="0"/>
          </a:p>
          <a:p>
            <a:pPr marL="0" indent="0" eaLnBrk="1" hangingPunct="1">
              <a:buFont typeface="Wingdings" pitchFamily="2" charset="2"/>
              <a:buNone/>
            </a:pPr>
            <a:r>
              <a:rPr lang="zh-CN" altLang="en-US" sz="2400" dirty="0">
                <a:solidFill>
                  <a:srgbClr val="C00000"/>
                </a:solidFill>
              </a:rPr>
              <a:t>质量指标</a:t>
            </a:r>
            <a:r>
              <a:rPr lang="zh-CN" altLang="en-US" sz="2400" dirty="0"/>
              <a:t>：</a:t>
            </a:r>
            <a:endParaRPr lang="en-US" altLang="zh-CN" sz="2400" dirty="0"/>
          </a:p>
          <a:p>
            <a:pPr marL="1028700" lvl="1" indent="-457200" eaLnBrk="1" hangingPunct="1">
              <a:lnSpc>
                <a:spcPct val="120000"/>
              </a:lnSpc>
              <a:buFont typeface="Wingdings" pitchFamily="2" charset="2"/>
              <a:buAutoNum type="arabicPeriod" startAt="4"/>
            </a:pPr>
            <a:r>
              <a:rPr lang="zh-CN" altLang="en-US" sz="2000" dirty="0"/>
              <a:t>改变通信量和稳定性（随着时间推移的</a:t>
            </a:r>
            <a:r>
              <a:rPr lang="zh-CN" altLang="en-US" sz="2000" dirty="0">
                <a:solidFill>
                  <a:srgbClr val="C00000"/>
                </a:solidFill>
              </a:rPr>
              <a:t>通信量改变</a:t>
            </a:r>
            <a:r>
              <a:rPr lang="zh-CN" altLang="en-US" sz="2000" dirty="0"/>
              <a:t>）</a:t>
            </a:r>
            <a:endParaRPr lang="en-US" altLang="zh-CN" sz="2000" dirty="0"/>
          </a:p>
          <a:p>
            <a:pPr marL="1028700" lvl="1" indent="-457200" eaLnBrk="1" hangingPunct="1">
              <a:lnSpc>
                <a:spcPct val="120000"/>
              </a:lnSpc>
              <a:buFont typeface="Wingdings" pitchFamily="2" charset="2"/>
              <a:buAutoNum type="arabicPeriod" startAt="4"/>
            </a:pPr>
            <a:r>
              <a:rPr lang="zh-CN" altLang="en-US" sz="2000" dirty="0"/>
              <a:t>缺陷和模块化（随着时间推移每个</a:t>
            </a:r>
            <a:r>
              <a:rPr lang="zh-CN" altLang="en-US" sz="2000" dirty="0">
                <a:solidFill>
                  <a:srgbClr val="C00000"/>
                </a:solidFill>
              </a:rPr>
              <a:t>变更导致的缺陷</a:t>
            </a:r>
            <a:r>
              <a:rPr lang="zh-CN" altLang="en-US" sz="2000" dirty="0"/>
              <a:t>）</a:t>
            </a:r>
            <a:endParaRPr lang="en-US" altLang="zh-CN" sz="2000" dirty="0"/>
          </a:p>
          <a:p>
            <a:pPr marL="1028700" lvl="1" indent="-457200" eaLnBrk="1" hangingPunct="1">
              <a:lnSpc>
                <a:spcPct val="120000"/>
              </a:lnSpc>
              <a:buFont typeface="Wingdings" pitchFamily="2" charset="2"/>
              <a:buAutoNum type="arabicPeriod" startAt="4"/>
            </a:pPr>
            <a:r>
              <a:rPr lang="zh-CN" altLang="en-US" sz="2000" dirty="0"/>
              <a:t>返工和适应性（随着时间推移每个</a:t>
            </a:r>
            <a:r>
              <a:rPr lang="zh-CN" altLang="en-US" sz="2000" dirty="0">
                <a:solidFill>
                  <a:srgbClr val="C00000"/>
                </a:solidFill>
              </a:rPr>
              <a:t>变更导致的返工</a:t>
            </a:r>
            <a:r>
              <a:rPr lang="zh-CN" altLang="en-US" sz="2000" dirty="0"/>
              <a:t>）</a:t>
            </a:r>
            <a:endParaRPr lang="en-US" altLang="zh-CN" sz="2000" dirty="0"/>
          </a:p>
          <a:p>
            <a:pPr marL="1028700" lvl="1" indent="-457200" eaLnBrk="1" hangingPunct="1">
              <a:lnSpc>
                <a:spcPct val="120000"/>
              </a:lnSpc>
              <a:buFont typeface="Wingdings" pitchFamily="2" charset="2"/>
              <a:buAutoNum type="arabicPeriod" startAt="4"/>
            </a:pPr>
            <a:r>
              <a:rPr lang="zh-CN" altLang="en-US" sz="2000" dirty="0"/>
              <a:t>平均故障间隔时间（</a:t>
            </a:r>
            <a:r>
              <a:rPr lang="en-US" altLang="zh-CN" sz="2000" dirty="0"/>
              <a:t>MTBF</a:t>
            </a:r>
            <a:r>
              <a:rPr lang="zh-CN" altLang="en-US" sz="2000" dirty="0"/>
              <a:t>）和成熟度（随着时间推移的</a:t>
            </a:r>
            <a:r>
              <a:rPr lang="zh-CN" altLang="en-US" sz="2000" dirty="0">
                <a:solidFill>
                  <a:srgbClr val="C00000"/>
                </a:solidFill>
              </a:rPr>
              <a:t>故障率</a:t>
            </a:r>
            <a:r>
              <a:rPr lang="zh-CN" altLang="en-US" sz="2000" dirty="0"/>
              <a:t>）</a:t>
            </a:r>
            <a:endParaRPr lang="en-US" altLang="zh-CN" sz="2000" dirty="0"/>
          </a:p>
        </p:txBody>
      </p:sp>
      <p:sp>
        <p:nvSpPr>
          <p:cNvPr id="2" name="文本框 1">
            <a:extLst>
              <a:ext uri="{FF2B5EF4-FFF2-40B4-BE49-F238E27FC236}">
                <a16:creationId xmlns:a16="http://schemas.microsoft.com/office/drawing/2014/main" id="{69B67F9E-290D-864B-918D-66B786F2B48A}"/>
              </a:ext>
            </a:extLst>
          </p:cNvPr>
          <p:cNvSpPr txBox="1"/>
          <p:nvPr/>
        </p:nvSpPr>
        <p:spPr>
          <a:xfrm>
            <a:off x="2794793" y="5805264"/>
            <a:ext cx="3903633" cy="369332"/>
          </a:xfrm>
          <a:prstGeom prst="rect">
            <a:avLst/>
          </a:prstGeom>
          <a:noFill/>
        </p:spPr>
        <p:txBody>
          <a:bodyPr wrap="none" rtlCol="0">
            <a:spAutoFit/>
          </a:bodyPr>
          <a:lstStyle/>
          <a:p>
            <a:r>
              <a:rPr kumimoji="1" lang="zh-CN" altLang="en-US" dirty="0"/>
              <a:t>基于架构基线的话，是重构不是返工</a:t>
            </a:r>
          </a:p>
        </p:txBody>
      </p:sp>
      <p:sp>
        <p:nvSpPr>
          <p:cNvPr id="3" name="文本框 2">
            <a:extLst>
              <a:ext uri="{FF2B5EF4-FFF2-40B4-BE49-F238E27FC236}">
                <a16:creationId xmlns:a16="http://schemas.microsoft.com/office/drawing/2014/main" id="{7E6AEC20-9338-6449-B9EC-B281B4572796}"/>
              </a:ext>
            </a:extLst>
          </p:cNvPr>
          <p:cNvSpPr txBox="1"/>
          <p:nvPr/>
        </p:nvSpPr>
        <p:spPr>
          <a:xfrm>
            <a:off x="6948264" y="2226747"/>
            <a:ext cx="1346844" cy="369332"/>
          </a:xfrm>
          <a:prstGeom prst="rect">
            <a:avLst/>
          </a:prstGeom>
          <a:noFill/>
        </p:spPr>
        <p:txBody>
          <a:bodyPr wrap="none" rtlCol="0">
            <a:spAutoFit/>
          </a:bodyPr>
          <a:lstStyle/>
          <a:p>
            <a:r>
              <a:rPr kumimoji="1" lang="zh-CN" altLang="en-US" dirty="0"/>
              <a:t>组织、人员</a:t>
            </a:r>
          </a:p>
        </p:txBody>
      </p:sp>
      <p:sp>
        <p:nvSpPr>
          <p:cNvPr id="4" name="文本框 3">
            <a:extLst>
              <a:ext uri="{FF2B5EF4-FFF2-40B4-BE49-F238E27FC236}">
                <a16:creationId xmlns:a16="http://schemas.microsoft.com/office/drawing/2014/main" id="{9810C343-ACE9-2945-951F-1040607D02EF}"/>
              </a:ext>
            </a:extLst>
          </p:cNvPr>
          <p:cNvSpPr txBox="1"/>
          <p:nvPr/>
        </p:nvSpPr>
        <p:spPr>
          <a:xfrm>
            <a:off x="7452320" y="4149080"/>
            <a:ext cx="1479039" cy="646331"/>
          </a:xfrm>
          <a:prstGeom prst="rect">
            <a:avLst/>
          </a:prstGeom>
          <a:noFill/>
        </p:spPr>
        <p:txBody>
          <a:bodyPr wrap="square" rtlCol="0">
            <a:spAutoFit/>
          </a:bodyPr>
          <a:lstStyle/>
          <a:p>
            <a:r>
              <a:rPr lang="zh-CN" altLang="en-US" dirty="0"/>
              <a:t>产品、构架质量的问题</a:t>
            </a:r>
            <a:endParaRPr kumimoji="1" lang="zh-CN" altLang="en-US" dirty="0"/>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B8311C92-CC79-E142-A880-CB7F4096A2BF}"/>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迭代开发的特征</a:t>
            </a:r>
            <a:endParaRPr lang="en-US" altLang="zh-CN">
              <a:ea typeface="宋体" panose="02010600030101010101" pitchFamily="2" charset="-122"/>
            </a:endParaRPr>
          </a:p>
        </p:txBody>
      </p:sp>
      <p:sp>
        <p:nvSpPr>
          <p:cNvPr id="98307" name="Rectangle 3">
            <a:extLst>
              <a:ext uri="{FF2B5EF4-FFF2-40B4-BE49-F238E27FC236}">
                <a16:creationId xmlns:a16="http://schemas.microsoft.com/office/drawing/2014/main" id="{035F91BE-60DA-1B4F-AD8C-B76AD43DAE84}"/>
              </a:ext>
            </a:extLst>
          </p:cNvPr>
          <p:cNvSpPr>
            <a:spLocks noGrp="1" noChangeArrowheads="1"/>
          </p:cNvSpPr>
          <p:nvPr>
            <p:ph type="body" idx="1"/>
          </p:nvPr>
        </p:nvSpPr>
        <p:spPr bwMode="auto">
          <a:xfrm>
            <a:off x="0" y="1524000"/>
            <a:ext cx="4343400" cy="449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itchFamily="2" charset="2"/>
              <a:buChar char="u"/>
            </a:pPr>
            <a:r>
              <a:rPr lang="zh-CN" altLang="en-US" sz="2400"/>
              <a:t>你可以</a:t>
            </a:r>
            <a:r>
              <a:rPr lang="zh-CN" altLang="en-US" sz="2400">
                <a:solidFill>
                  <a:srgbClr val="C00000"/>
                </a:solidFill>
              </a:rPr>
              <a:t>控制资源分配</a:t>
            </a:r>
            <a:r>
              <a:rPr lang="zh-CN" altLang="en-US" sz="2400"/>
              <a:t>阶段。</a:t>
            </a:r>
            <a:br>
              <a:rPr lang="en-US" altLang="zh-CN" sz="2400"/>
            </a:br>
            <a:endParaRPr lang="en-US" altLang="zh-CN" sz="2400"/>
          </a:p>
          <a:p>
            <a:pPr eaLnBrk="1" hangingPunct="1">
              <a:lnSpc>
                <a:spcPct val="90000"/>
              </a:lnSpc>
              <a:buFont typeface="Wingdings" pitchFamily="2" charset="2"/>
              <a:buChar char="u"/>
            </a:pPr>
            <a:r>
              <a:rPr lang="zh-CN" altLang="en-US" sz="2400"/>
              <a:t>你可以</a:t>
            </a:r>
            <a:r>
              <a:rPr lang="zh-CN" altLang="en-US" sz="2400">
                <a:solidFill>
                  <a:srgbClr val="C00000"/>
                </a:solidFill>
              </a:rPr>
              <a:t>按照阶段需求来改进工件</a:t>
            </a:r>
            <a:r>
              <a:rPr lang="zh-CN" altLang="en-US" sz="2400"/>
              <a:t>。</a:t>
            </a:r>
            <a:br>
              <a:rPr lang="en-US" altLang="zh-CN" sz="2400"/>
            </a:br>
            <a:endParaRPr lang="en-US" altLang="zh-CN" sz="2400"/>
          </a:p>
          <a:p>
            <a:pPr eaLnBrk="1" hangingPunct="1">
              <a:lnSpc>
                <a:spcPct val="90000"/>
              </a:lnSpc>
              <a:buFont typeface="Wingdings" pitchFamily="2" charset="2"/>
              <a:buChar char="u"/>
            </a:pPr>
            <a:r>
              <a:rPr lang="zh-CN" altLang="en-US" sz="2400"/>
              <a:t>你可以在各个阶段中</a:t>
            </a:r>
            <a:r>
              <a:rPr lang="zh-CN" altLang="en-US" sz="2400">
                <a:solidFill>
                  <a:srgbClr val="C00000"/>
                </a:solidFill>
              </a:rPr>
              <a:t>增加你的成本估算精度</a:t>
            </a:r>
            <a:r>
              <a:rPr lang="zh-CN" altLang="en-US" sz="2400"/>
              <a:t>。</a:t>
            </a:r>
            <a:endParaRPr lang="en-US" altLang="zh-CN" sz="2400"/>
          </a:p>
        </p:txBody>
      </p:sp>
      <p:sp>
        <p:nvSpPr>
          <p:cNvPr id="98308" name="Rectangle 4">
            <a:extLst>
              <a:ext uri="{FF2B5EF4-FFF2-40B4-BE49-F238E27FC236}">
                <a16:creationId xmlns:a16="http://schemas.microsoft.com/office/drawing/2014/main" id="{EE181F86-30B8-7D42-A434-8A9D7FED3EA8}"/>
              </a:ext>
            </a:extLst>
          </p:cNvPr>
          <p:cNvSpPr>
            <a:spLocks noChangeArrowheads="1"/>
          </p:cNvSpPr>
          <p:nvPr/>
        </p:nvSpPr>
        <p:spPr bwMode="ltGray">
          <a:xfrm>
            <a:off x="4572000" y="1981200"/>
            <a:ext cx="4294188" cy="3276600"/>
          </a:xfrm>
          <a:prstGeom prst="rect">
            <a:avLst/>
          </a:prstGeom>
          <a:solidFill>
            <a:srgbClr val="0066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6666"/>
            </a:extrusionClr>
            <a:contourClr>
              <a:srgbClr val="006666"/>
            </a:contourClr>
          </a:sp3d>
        </p:spPr>
        <p:txBody>
          <a:bodyPr lIns="92075" tIns="46038" rIns="92075" bIns="46038" anchor="ctr">
            <a:spAutoFit/>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pic>
        <p:nvPicPr>
          <p:cNvPr id="98309" name="Picture 5">
            <a:extLst>
              <a:ext uri="{FF2B5EF4-FFF2-40B4-BE49-F238E27FC236}">
                <a16:creationId xmlns:a16="http://schemas.microsoft.com/office/drawing/2014/main" id="{BAA6B995-B1CE-2B4C-B5D5-589D81E6F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282" t="35033" r="2728" b="12560"/>
          <a:stretch>
            <a:fillRect/>
          </a:stretch>
        </p:blipFill>
        <p:spPr bwMode="gray">
          <a:xfrm>
            <a:off x="4648200" y="2057400"/>
            <a:ext cx="4168775" cy="312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BB90731A-EFD9-244F-80A3-9992B3938FDA}"/>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sz="3200">
                <a:ea typeface="宋体" panose="02010600030101010101" pitchFamily="2" charset="-122"/>
              </a:rPr>
              <a:t>随阶段变化的典型的工作和时间的百分比</a:t>
            </a:r>
            <a:endParaRPr lang="en-US" altLang="zh-CN" sz="3200">
              <a:ea typeface="宋体" panose="02010600030101010101" pitchFamily="2" charset="-122"/>
            </a:endParaRPr>
          </a:p>
        </p:txBody>
      </p:sp>
      <p:sp>
        <p:nvSpPr>
          <p:cNvPr id="99331" name="Line 3">
            <a:extLst>
              <a:ext uri="{FF2B5EF4-FFF2-40B4-BE49-F238E27FC236}">
                <a16:creationId xmlns:a16="http://schemas.microsoft.com/office/drawing/2014/main" id="{A0476128-5432-AB40-8859-C2E69E5D7D07}"/>
              </a:ext>
            </a:extLst>
          </p:cNvPr>
          <p:cNvSpPr>
            <a:spLocks noChangeShapeType="1"/>
          </p:cNvSpPr>
          <p:nvPr/>
        </p:nvSpPr>
        <p:spPr bwMode="auto">
          <a:xfrm>
            <a:off x="1154113" y="4111625"/>
            <a:ext cx="697388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p>
            <a:endParaRPr lang="zh-CN" altLang="en-US"/>
          </a:p>
        </p:txBody>
      </p:sp>
      <p:sp>
        <p:nvSpPr>
          <p:cNvPr id="99332" name="Line 4">
            <a:extLst>
              <a:ext uri="{FF2B5EF4-FFF2-40B4-BE49-F238E27FC236}">
                <a16:creationId xmlns:a16="http://schemas.microsoft.com/office/drawing/2014/main" id="{238B6B89-AAFD-754E-8F55-C0633CC754AE}"/>
              </a:ext>
            </a:extLst>
          </p:cNvPr>
          <p:cNvSpPr>
            <a:spLocks noChangeShapeType="1"/>
          </p:cNvSpPr>
          <p:nvPr/>
        </p:nvSpPr>
        <p:spPr bwMode="auto">
          <a:xfrm flipV="1">
            <a:off x="1219200" y="4419600"/>
            <a:ext cx="6877050" cy="47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p>
            <a:endParaRPr lang="zh-CN" altLang="en-US"/>
          </a:p>
        </p:txBody>
      </p:sp>
      <p:sp>
        <p:nvSpPr>
          <p:cNvPr id="99333" name="Line 5">
            <a:extLst>
              <a:ext uri="{FF2B5EF4-FFF2-40B4-BE49-F238E27FC236}">
                <a16:creationId xmlns:a16="http://schemas.microsoft.com/office/drawing/2014/main" id="{B0CF865D-3D5C-1F4E-ABE1-33E5A21DDBC5}"/>
              </a:ext>
            </a:extLst>
          </p:cNvPr>
          <p:cNvSpPr>
            <a:spLocks noChangeShapeType="1"/>
          </p:cNvSpPr>
          <p:nvPr/>
        </p:nvSpPr>
        <p:spPr bwMode="auto">
          <a:xfrm>
            <a:off x="3127375" y="3440113"/>
            <a:ext cx="0" cy="20129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prstDash val="lgDash"/>
                <a:round/>
                <a:headEnd type="none" w="sm" len="sm"/>
                <a:tailEnd type="none" w="sm" len="sm"/>
              </a14:hiddenLine>
            </a:ext>
          </a:extLst>
        </p:spPr>
        <p:txBody>
          <a:bodyPr wrap="none" anchor="ctr"/>
          <a:lstStyle/>
          <a:p>
            <a:endParaRPr lang="zh-CN" altLang="en-US"/>
          </a:p>
        </p:txBody>
      </p:sp>
      <p:graphicFrame>
        <p:nvGraphicFramePr>
          <p:cNvPr id="739406" name="Group 78">
            <a:extLst>
              <a:ext uri="{FF2B5EF4-FFF2-40B4-BE49-F238E27FC236}">
                <a16:creationId xmlns:a16="http://schemas.microsoft.com/office/drawing/2014/main" id="{03AC311D-B448-F84F-81CA-10CF5E78DE23}"/>
              </a:ext>
            </a:extLst>
          </p:cNvPr>
          <p:cNvGraphicFramePr>
            <a:graphicFrameLocks noGrp="1"/>
          </p:cNvGraphicFramePr>
          <p:nvPr/>
        </p:nvGraphicFramePr>
        <p:xfrm>
          <a:off x="685800" y="4953000"/>
          <a:ext cx="7543800" cy="982362"/>
        </p:xfrm>
        <a:graphic>
          <a:graphicData uri="http://schemas.openxmlformats.org/drawingml/2006/table">
            <a:tbl>
              <a:tblPr/>
              <a:tblGrid>
                <a:gridCol w="1905000">
                  <a:extLst>
                    <a:ext uri="{9D8B030D-6E8A-4147-A177-3AD203B41FA5}">
                      <a16:colId xmlns:a16="http://schemas.microsoft.com/office/drawing/2014/main" val="782510606"/>
                    </a:ext>
                  </a:extLst>
                </a:gridCol>
                <a:gridCol w="1298575">
                  <a:extLst>
                    <a:ext uri="{9D8B030D-6E8A-4147-A177-3AD203B41FA5}">
                      <a16:colId xmlns:a16="http://schemas.microsoft.com/office/drawing/2014/main" val="23229135"/>
                    </a:ext>
                  </a:extLst>
                </a:gridCol>
                <a:gridCol w="1403350">
                  <a:extLst>
                    <a:ext uri="{9D8B030D-6E8A-4147-A177-3AD203B41FA5}">
                      <a16:colId xmlns:a16="http://schemas.microsoft.com/office/drawing/2014/main" val="3056071273"/>
                    </a:ext>
                  </a:extLst>
                </a:gridCol>
                <a:gridCol w="1535113">
                  <a:extLst>
                    <a:ext uri="{9D8B030D-6E8A-4147-A177-3AD203B41FA5}">
                      <a16:colId xmlns:a16="http://schemas.microsoft.com/office/drawing/2014/main" val="874520929"/>
                    </a:ext>
                  </a:extLst>
                </a:gridCol>
                <a:gridCol w="1401762">
                  <a:extLst>
                    <a:ext uri="{9D8B030D-6E8A-4147-A177-3AD203B41FA5}">
                      <a16:colId xmlns:a16="http://schemas.microsoft.com/office/drawing/2014/main" val="1240447494"/>
                    </a:ext>
                  </a:extLst>
                </a:gridCol>
              </a:tblGrid>
              <a:tr h="327025">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107950" marR="107950" marT="53999" marB="53999"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先启</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107950" marR="107950" marT="53999" marB="53999"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精化</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107950" marR="107950" marT="53999" marB="53999"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构造</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107950" marR="107950" marT="53999" marB="53999"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移交</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107950" marR="107950" marT="53999" marB="53999"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3904536987"/>
                  </a:ext>
                </a:extLst>
              </a:tr>
              <a:tr h="327025">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工作</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107950" marR="107950" marT="53999" marB="53999"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5%</a:t>
                      </a:r>
                    </a:p>
                  </a:txBody>
                  <a:tcPr marL="107950" marR="107950" marT="53999" marB="53999" anchor="ctr" horzOverflow="overflow">
                    <a:lnL>
                      <a:noFill/>
                    </a:lnL>
                    <a:lnR>
                      <a:noFill/>
                    </a:lnR>
                    <a:lnT>
                      <a:noFill/>
                    </a:lnT>
                    <a:lnB>
                      <a:noFill/>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a:t>
                      </a:r>
                    </a:p>
                  </a:txBody>
                  <a:tcPr marL="107950" marR="107950" marT="53999" marB="53999" anchor="ctr" horzOverflow="overflow">
                    <a:lnL>
                      <a:noFill/>
                    </a:lnL>
                    <a:lnR>
                      <a:noFill/>
                    </a:lnR>
                    <a:lnT>
                      <a:noFill/>
                    </a:lnT>
                    <a:lnB>
                      <a:noFill/>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65%</a:t>
                      </a:r>
                    </a:p>
                  </a:txBody>
                  <a:tcPr marL="107950" marR="107950" marT="53999" marB="53999" anchor="ctr" horzOverflow="overflow">
                    <a:lnL>
                      <a:noFill/>
                    </a:lnL>
                    <a:lnR>
                      <a:noFill/>
                    </a:lnR>
                    <a:lnT>
                      <a:noFill/>
                    </a:lnT>
                    <a:lnB>
                      <a:noFill/>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10%</a:t>
                      </a:r>
                    </a:p>
                  </a:txBody>
                  <a:tcPr marL="107950" marR="107950" marT="53999" marB="53999"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25442626"/>
                  </a:ext>
                </a:extLst>
              </a:tr>
              <a:tr h="327025">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时间</a:t>
                      </a: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进度</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107950" marR="107950" marT="53999" marB="53999"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10%</a:t>
                      </a:r>
                    </a:p>
                  </a:txBody>
                  <a:tcPr marL="107950" marR="107950" marT="53999" marB="53999"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30%</a:t>
                      </a:r>
                    </a:p>
                  </a:txBody>
                  <a:tcPr marL="107950" marR="107950" marT="53999" marB="53999"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50%</a:t>
                      </a:r>
                    </a:p>
                  </a:txBody>
                  <a:tcPr marL="107950" marR="107950" marT="53999" marB="53999"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latinLnBrk="1" hangingPunct="0">
                        <a:spcBef>
                          <a:spcPct val="20000"/>
                        </a:spcBef>
                        <a:buClr>
                          <a:schemeClr val="accent2"/>
                        </a:buClr>
                        <a:buSzPct val="75000"/>
                        <a:buFont typeface="Wingdings" pitchFamily="2" charset="2"/>
                        <a:defRPr kumimoji="1" sz="2400">
                          <a:solidFill>
                            <a:schemeClr val="tx1"/>
                          </a:solidFill>
                          <a:latin typeface="Gulim" panose="020B0600000101010101" pitchFamily="34" charset="-127"/>
                          <a:ea typeface="Gulim" panose="020B0600000101010101" pitchFamily="34" charset="-127"/>
                        </a:defRPr>
                      </a:lvl1pPr>
                      <a:lvl2pPr marL="742950" indent="-285750" eaLnBrk="0" latinLnBrk="1" hangingPunct="0">
                        <a:spcBef>
                          <a:spcPct val="20000"/>
                        </a:spcBef>
                        <a:buClr>
                          <a:schemeClr val="accent1"/>
                        </a:buClr>
                        <a:buSzPct val="75000"/>
                        <a:buFont typeface="Wingdings" pitchFamily="2" charset="2"/>
                        <a:defRPr kumimoji="1" sz="2000">
                          <a:solidFill>
                            <a:schemeClr val="tx1"/>
                          </a:solidFill>
                          <a:latin typeface="Gulim" panose="020B0600000101010101" pitchFamily="34" charset="-127"/>
                          <a:ea typeface="Gulim" panose="020B0600000101010101" pitchFamily="34" charset="-127"/>
                        </a:defRPr>
                      </a:lvl2pPr>
                      <a:lvl3pPr marL="1143000" indent="-228600" eaLnBrk="0" latinLnBrk="1" hangingPunct="0">
                        <a:spcBef>
                          <a:spcPct val="20000"/>
                        </a:spcBef>
                        <a:buClr>
                          <a:schemeClr val="accent2"/>
                        </a:buClr>
                        <a:buSzPct val="75000"/>
                        <a:buFont typeface="Wingdings" pitchFamily="2" charset="2"/>
                        <a:defRPr kumimoji="1">
                          <a:solidFill>
                            <a:schemeClr val="tx1"/>
                          </a:solidFill>
                          <a:latin typeface="Gulim" panose="020B0600000101010101" pitchFamily="34" charset="-127"/>
                          <a:ea typeface="Gulim" panose="020B0600000101010101" pitchFamily="34" charset="-127"/>
                        </a:defRPr>
                      </a:lvl3pPr>
                      <a:lvl4pPr marL="1600200" indent="-228600" eaLnBrk="0" latinLnBrk="1" hangingPunct="0">
                        <a:spcBef>
                          <a:spcPct val="20000"/>
                        </a:spcBef>
                        <a:buClr>
                          <a:schemeClr val="accent1"/>
                        </a:buClr>
                        <a:buSzPct val="80000"/>
                        <a:buFont typeface="Wingdings" pitchFamily="2" charset="2"/>
                        <a:defRPr kumimoji="1">
                          <a:solidFill>
                            <a:schemeClr val="tx1"/>
                          </a:solidFill>
                          <a:latin typeface="Gulim" panose="020B0600000101010101" pitchFamily="34" charset="-127"/>
                          <a:ea typeface="Gulim" panose="020B0600000101010101" pitchFamily="34" charset="-127"/>
                        </a:defRPr>
                      </a:lvl4pPr>
                      <a:lvl5pPr marL="2057400" indent="-228600" eaLnBrk="0" latinLnBrk="1" hangingPunct="0">
                        <a:spcBef>
                          <a:spcPct val="20000"/>
                        </a:spcBef>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SzPct val="65000"/>
                        <a:buFont typeface="Wingdings" pitchFamily="2" charset="2"/>
                        <a:defRPr kumimoji="1">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0" hangingPunct="1">
                        <a:lnSpc>
                          <a:spcPct val="80000"/>
                        </a:lnSpc>
                        <a:spcBef>
                          <a:spcPct val="30000"/>
                        </a:spcBef>
                        <a:spcAft>
                          <a:spcPct val="0"/>
                        </a:spcAft>
                        <a:buClr>
                          <a:srgbClr val="FFFF99"/>
                        </a:buClr>
                        <a:buSzTx/>
                        <a:buFont typeface="Wingdings"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10%</a:t>
                      </a:r>
                    </a:p>
                  </a:txBody>
                  <a:tcPr marL="107950" marR="107950" marT="53999" marB="53999"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92003559"/>
                  </a:ext>
                </a:extLst>
              </a:tr>
            </a:tbl>
          </a:graphicData>
        </a:graphic>
      </p:graphicFrame>
      <p:sp>
        <p:nvSpPr>
          <p:cNvPr id="99354" name="Text Box 68">
            <a:extLst>
              <a:ext uri="{FF2B5EF4-FFF2-40B4-BE49-F238E27FC236}">
                <a16:creationId xmlns:a16="http://schemas.microsoft.com/office/drawing/2014/main" id="{F9D50164-4378-BF45-B761-FE294D03A401}"/>
              </a:ext>
            </a:extLst>
          </p:cNvPr>
          <p:cNvSpPr txBox="1">
            <a:spLocks noChangeArrowheads="1"/>
          </p:cNvSpPr>
          <p:nvPr/>
        </p:nvSpPr>
        <p:spPr bwMode="auto">
          <a:xfrm>
            <a:off x="8229600" y="4191000"/>
            <a:ext cx="9144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sz="2000" b="0">
                <a:solidFill>
                  <a:schemeClr val="tx1"/>
                </a:solidFill>
                <a:latin typeface="Arial" panose="020B0604020202020204" pitchFamily="34" charset="0"/>
              </a:rPr>
              <a:t>时间</a:t>
            </a:r>
            <a:endParaRPr lang="en-US" altLang="zh-CN" sz="2000" b="0">
              <a:solidFill>
                <a:schemeClr val="tx1"/>
              </a:solidFill>
              <a:latin typeface="Arial" panose="020B0604020202020204" pitchFamily="34" charset="0"/>
            </a:endParaRPr>
          </a:p>
        </p:txBody>
      </p:sp>
      <p:sp>
        <p:nvSpPr>
          <p:cNvPr id="40987" name="Line 58">
            <a:extLst>
              <a:ext uri="{FF2B5EF4-FFF2-40B4-BE49-F238E27FC236}">
                <a16:creationId xmlns:a16="http://schemas.microsoft.com/office/drawing/2014/main" id="{0B9557BE-B2BA-EB49-98CE-4C1AE85AE79E}"/>
              </a:ext>
            </a:extLst>
          </p:cNvPr>
          <p:cNvSpPr>
            <a:spLocks noChangeShapeType="1"/>
          </p:cNvSpPr>
          <p:nvPr/>
        </p:nvSpPr>
        <p:spPr bwMode="auto">
          <a:xfrm>
            <a:off x="228600" y="4191000"/>
            <a:ext cx="8915400" cy="0"/>
          </a:xfrm>
          <a:prstGeom prst="line">
            <a:avLst/>
          </a:prstGeom>
          <a:ln>
            <a:headEnd/>
            <a:tailEnd type="triangle" w="med" len="med"/>
          </a:ln>
        </p:spPr>
        <p:style>
          <a:lnRef idx="1">
            <a:schemeClr val="dk1"/>
          </a:lnRef>
          <a:fillRef idx="0">
            <a:schemeClr val="dk1"/>
          </a:fillRef>
          <a:effectRef idx="0">
            <a:schemeClr val="dk1"/>
          </a:effectRef>
          <a:fontRef idx="minor">
            <a:schemeClr val="tx1"/>
          </a:fontRef>
        </p:style>
        <p:txBody>
          <a:bodyPr lIns="107950" tIns="53975" rIns="107950" bIns="53975"/>
          <a:lstStyle/>
          <a:p>
            <a:pPr>
              <a:defRPr/>
            </a:pPr>
            <a:endParaRPr lang="zh-CN" altLang="en-US"/>
          </a:p>
        </p:txBody>
      </p:sp>
      <p:sp>
        <p:nvSpPr>
          <p:cNvPr id="40988" name="Line 60">
            <a:extLst>
              <a:ext uri="{FF2B5EF4-FFF2-40B4-BE49-F238E27FC236}">
                <a16:creationId xmlns:a16="http://schemas.microsoft.com/office/drawing/2014/main" id="{3BCA5D34-D573-6B4B-907B-49AEC0C93D9A}"/>
              </a:ext>
            </a:extLst>
          </p:cNvPr>
          <p:cNvSpPr>
            <a:spLocks noChangeShapeType="1"/>
          </p:cNvSpPr>
          <p:nvPr/>
        </p:nvSpPr>
        <p:spPr bwMode="auto">
          <a:xfrm flipV="1">
            <a:off x="228600" y="1066800"/>
            <a:ext cx="0" cy="3124200"/>
          </a:xfrm>
          <a:prstGeom prst="line">
            <a:avLst/>
          </a:prstGeom>
          <a:ln>
            <a:headEnd/>
            <a:tailEnd type="triangle" w="med" len="med"/>
          </a:ln>
        </p:spPr>
        <p:style>
          <a:lnRef idx="1">
            <a:schemeClr val="dk1"/>
          </a:lnRef>
          <a:fillRef idx="0">
            <a:schemeClr val="dk1"/>
          </a:fillRef>
          <a:effectRef idx="0">
            <a:schemeClr val="dk1"/>
          </a:effectRef>
          <a:fontRef idx="minor">
            <a:schemeClr val="tx1"/>
          </a:fontRef>
        </p:style>
        <p:txBody>
          <a:bodyPr lIns="107950" tIns="53975" rIns="107950" bIns="53975"/>
          <a:lstStyle/>
          <a:p>
            <a:pPr>
              <a:defRPr/>
            </a:pPr>
            <a:endParaRPr lang="zh-CN" altLang="en-US"/>
          </a:p>
        </p:txBody>
      </p:sp>
      <p:sp>
        <p:nvSpPr>
          <p:cNvPr id="93213" name="Rectangle 61">
            <a:extLst>
              <a:ext uri="{FF2B5EF4-FFF2-40B4-BE49-F238E27FC236}">
                <a16:creationId xmlns:a16="http://schemas.microsoft.com/office/drawing/2014/main" id="{129E019D-AC27-2D42-852A-A94D4B96564A}"/>
              </a:ext>
            </a:extLst>
          </p:cNvPr>
          <p:cNvSpPr>
            <a:spLocks noChangeArrowheads="1"/>
          </p:cNvSpPr>
          <p:nvPr/>
        </p:nvSpPr>
        <p:spPr bwMode="ltGray">
          <a:xfrm>
            <a:off x="304800" y="3505200"/>
            <a:ext cx="990600" cy="609600"/>
          </a:xfrm>
          <a:prstGeom prst="rect">
            <a:avLst/>
          </a:prstGeom>
          <a:gradFill rotWithShape="1">
            <a:gsLst>
              <a:gs pos="0">
                <a:srgbClr val="008080"/>
              </a:gs>
              <a:gs pos="100000">
                <a:srgbClr val="003B3B"/>
              </a:gs>
            </a:gsLst>
            <a:lin ang="5400000" scaled="1"/>
          </a:gradFill>
          <a:ln w="9525">
            <a:solidFill>
              <a:schemeClr val="bg2"/>
            </a:solidFill>
            <a:miter lim="800000"/>
            <a:headEnd/>
            <a:tailEnd/>
          </a:ln>
          <a:effectLst>
            <a:outerShdw dist="107763" dir="18900000" algn="ctr" rotWithShape="0">
              <a:schemeClr val="bg2"/>
            </a:outerShdw>
          </a:effectLst>
        </p:spPr>
        <p:txBody>
          <a:bodyPr wrap="none" lIns="107950" tIns="53975" rIns="107950" bIns="53975" anchor="ctr"/>
          <a:lstStyle/>
          <a:p>
            <a:pPr>
              <a:defRPr/>
            </a:pPr>
            <a:endParaRPr lang="zh-CN" altLang="en-US"/>
          </a:p>
        </p:txBody>
      </p:sp>
      <p:sp>
        <p:nvSpPr>
          <p:cNvPr id="99358" name="Text Box 69">
            <a:extLst>
              <a:ext uri="{FF2B5EF4-FFF2-40B4-BE49-F238E27FC236}">
                <a16:creationId xmlns:a16="http://schemas.microsoft.com/office/drawing/2014/main" id="{816E39B8-134B-BC42-931C-87E573076736}"/>
              </a:ext>
            </a:extLst>
          </p:cNvPr>
          <p:cNvSpPr txBox="1">
            <a:spLocks noChangeArrowheads="1"/>
          </p:cNvSpPr>
          <p:nvPr/>
        </p:nvSpPr>
        <p:spPr bwMode="auto">
          <a:xfrm>
            <a:off x="228600" y="1295400"/>
            <a:ext cx="11430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sz="2000" b="0">
                <a:solidFill>
                  <a:schemeClr val="tx1"/>
                </a:solidFill>
                <a:latin typeface="Arial" panose="020B0604020202020204" pitchFamily="34" charset="0"/>
              </a:rPr>
              <a:t>人数</a:t>
            </a:r>
            <a:endParaRPr lang="en-US" altLang="zh-CN" sz="2000" b="0">
              <a:solidFill>
                <a:schemeClr val="tx1"/>
              </a:solidFill>
              <a:latin typeface="Arial" panose="020B0604020202020204" pitchFamily="34" charset="0"/>
            </a:endParaRPr>
          </a:p>
        </p:txBody>
      </p:sp>
      <p:sp>
        <p:nvSpPr>
          <p:cNvPr id="93215" name="Rectangle 62">
            <a:extLst>
              <a:ext uri="{FF2B5EF4-FFF2-40B4-BE49-F238E27FC236}">
                <a16:creationId xmlns:a16="http://schemas.microsoft.com/office/drawing/2014/main" id="{AAF57138-5988-8744-ABA4-E3FCDFBF75DE}"/>
              </a:ext>
            </a:extLst>
          </p:cNvPr>
          <p:cNvSpPr>
            <a:spLocks noChangeArrowheads="1"/>
          </p:cNvSpPr>
          <p:nvPr/>
        </p:nvSpPr>
        <p:spPr bwMode="ltGray">
          <a:xfrm>
            <a:off x="1295400" y="3200400"/>
            <a:ext cx="2362200" cy="914400"/>
          </a:xfrm>
          <a:prstGeom prst="rect">
            <a:avLst/>
          </a:prstGeom>
          <a:gradFill rotWithShape="1">
            <a:gsLst>
              <a:gs pos="0">
                <a:srgbClr val="008080"/>
              </a:gs>
              <a:gs pos="100000">
                <a:srgbClr val="003B3B"/>
              </a:gs>
            </a:gsLst>
            <a:lin ang="5400000" scaled="1"/>
          </a:gradFill>
          <a:ln w="9525">
            <a:solidFill>
              <a:srgbClr val="000000"/>
            </a:solidFill>
            <a:miter lim="800000"/>
            <a:headEnd/>
            <a:tailEnd/>
          </a:ln>
          <a:effectLst>
            <a:outerShdw dist="107763" dir="18900000" algn="ctr" rotWithShape="0">
              <a:schemeClr val="bg2"/>
            </a:outerShdw>
          </a:effectLst>
        </p:spPr>
        <p:txBody>
          <a:bodyPr wrap="none" lIns="107950" tIns="53975" rIns="107950" bIns="53975" anchor="ctr"/>
          <a:lstStyle/>
          <a:p>
            <a:pPr>
              <a:defRPr/>
            </a:pPr>
            <a:endParaRPr lang="zh-CN" altLang="en-US"/>
          </a:p>
        </p:txBody>
      </p:sp>
      <p:sp>
        <p:nvSpPr>
          <p:cNvPr id="93216" name="Rectangle 63">
            <a:extLst>
              <a:ext uri="{FF2B5EF4-FFF2-40B4-BE49-F238E27FC236}">
                <a16:creationId xmlns:a16="http://schemas.microsoft.com/office/drawing/2014/main" id="{280BF53F-F313-ED47-BAC4-BB9BD5B207E5}"/>
              </a:ext>
            </a:extLst>
          </p:cNvPr>
          <p:cNvSpPr>
            <a:spLocks noChangeArrowheads="1"/>
          </p:cNvSpPr>
          <p:nvPr/>
        </p:nvSpPr>
        <p:spPr bwMode="ltGray">
          <a:xfrm>
            <a:off x="3657600" y="2133600"/>
            <a:ext cx="3962400" cy="1981200"/>
          </a:xfrm>
          <a:prstGeom prst="rect">
            <a:avLst/>
          </a:prstGeom>
          <a:gradFill rotWithShape="1">
            <a:gsLst>
              <a:gs pos="0">
                <a:srgbClr val="008080"/>
              </a:gs>
              <a:gs pos="100000">
                <a:srgbClr val="003B3B"/>
              </a:gs>
            </a:gsLst>
            <a:lin ang="5400000" scaled="1"/>
          </a:gradFill>
          <a:ln w="9525">
            <a:solidFill>
              <a:srgbClr val="000000"/>
            </a:solidFill>
            <a:miter lim="800000"/>
            <a:headEnd/>
            <a:tailEnd/>
          </a:ln>
          <a:effectLst>
            <a:outerShdw dist="107763" dir="18900000" algn="ctr" rotWithShape="0">
              <a:schemeClr val="bg2"/>
            </a:outerShdw>
          </a:effectLst>
        </p:spPr>
        <p:txBody>
          <a:bodyPr wrap="none" lIns="107950" tIns="53975" rIns="107950" bIns="53975" anchor="ctr"/>
          <a:lstStyle/>
          <a:p>
            <a:pPr>
              <a:defRPr/>
            </a:pPr>
            <a:endParaRPr lang="zh-CN" altLang="en-US"/>
          </a:p>
        </p:txBody>
      </p:sp>
      <p:sp>
        <p:nvSpPr>
          <p:cNvPr id="93217" name="Rectangle 64">
            <a:extLst>
              <a:ext uri="{FF2B5EF4-FFF2-40B4-BE49-F238E27FC236}">
                <a16:creationId xmlns:a16="http://schemas.microsoft.com/office/drawing/2014/main" id="{76329669-7B0C-1A48-851F-C20E3135D06F}"/>
              </a:ext>
            </a:extLst>
          </p:cNvPr>
          <p:cNvSpPr>
            <a:spLocks noChangeArrowheads="1"/>
          </p:cNvSpPr>
          <p:nvPr/>
        </p:nvSpPr>
        <p:spPr bwMode="ltGray">
          <a:xfrm>
            <a:off x="7620000" y="2819400"/>
            <a:ext cx="990600" cy="1295400"/>
          </a:xfrm>
          <a:prstGeom prst="rect">
            <a:avLst/>
          </a:prstGeom>
          <a:gradFill rotWithShape="1">
            <a:gsLst>
              <a:gs pos="0">
                <a:srgbClr val="008080"/>
              </a:gs>
              <a:gs pos="100000">
                <a:srgbClr val="003B3B"/>
              </a:gs>
            </a:gsLst>
            <a:lin ang="5400000" scaled="1"/>
          </a:gradFill>
          <a:ln w="9525">
            <a:solidFill>
              <a:srgbClr val="000000"/>
            </a:solidFill>
            <a:miter lim="800000"/>
            <a:headEnd/>
            <a:tailEnd/>
          </a:ln>
          <a:effectLst>
            <a:outerShdw dist="107763" dir="18900000" algn="ctr" rotWithShape="0">
              <a:schemeClr val="bg2"/>
            </a:outerShdw>
          </a:effectLst>
        </p:spPr>
        <p:txBody>
          <a:bodyPr wrap="none" lIns="107950" tIns="53975" rIns="107950" bIns="53975" anchor="ctr"/>
          <a:lstStyle/>
          <a:p>
            <a:pPr>
              <a:defRPr/>
            </a:pPr>
            <a:endParaRPr lang="zh-CN" altLang="en-US"/>
          </a:p>
        </p:txBody>
      </p:sp>
      <p:sp>
        <p:nvSpPr>
          <p:cNvPr id="99362" name="Text Box 70">
            <a:extLst>
              <a:ext uri="{FF2B5EF4-FFF2-40B4-BE49-F238E27FC236}">
                <a16:creationId xmlns:a16="http://schemas.microsoft.com/office/drawing/2014/main" id="{DC0D091F-FC7E-D449-820E-EA88D461FEEC}"/>
              </a:ext>
            </a:extLst>
          </p:cNvPr>
          <p:cNvSpPr txBox="1">
            <a:spLocks noChangeArrowheads="1"/>
          </p:cNvSpPr>
          <p:nvPr/>
        </p:nvSpPr>
        <p:spPr bwMode="white">
          <a:xfrm>
            <a:off x="4953000" y="3657600"/>
            <a:ext cx="17526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a:solidFill>
                  <a:schemeClr val="bg1"/>
                </a:solidFill>
                <a:latin typeface="Arial" panose="020B0604020202020204" pitchFamily="34" charset="0"/>
              </a:rPr>
              <a:t>构造</a:t>
            </a:r>
            <a:endParaRPr lang="en-US" altLang="zh-CN">
              <a:solidFill>
                <a:schemeClr val="bg1"/>
              </a:solidFill>
              <a:latin typeface="Arial" panose="020B0604020202020204" pitchFamily="34" charset="0"/>
            </a:endParaRPr>
          </a:p>
        </p:txBody>
      </p:sp>
      <p:sp>
        <p:nvSpPr>
          <p:cNvPr id="99363" name="Text Box 71">
            <a:extLst>
              <a:ext uri="{FF2B5EF4-FFF2-40B4-BE49-F238E27FC236}">
                <a16:creationId xmlns:a16="http://schemas.microsoft.com/office/drawing/2014/main" id="{DE72212A-D112-0D42-86FC-346ADAFB8CD3}"/>
              </a:ext>
            </a:extLst>
          </p:cNvPr>
          <p:cNvSpPr txBox="1">
            <a:spLocks noChangeArrowheads="1"/>
          </p:cNvSpPr>
          <p:nvPr/>
        </p:nvSpPr>
        <p:spPr bwMode="white">
          <a:xfrm>
            <a:off x="2133600" y="3657600"/>
            <a:ext cx="7620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a:solidFill>
                  <a:schemeClr val="bg1"/>
                </a:solidFill>
                <a:latin typeface="Arial" panose="020B0604020202020204" pitchFamily="34" charset="0"/>
              </a:rPr>
              <a:t>精化</a:t>
            </a:r>
            <a:endParaRPr lang="en-US" altLang="zh-CN">
              <a:solidFill>
                <a:schemeClr val="bg1"/>
              </a:solidFill>
              <a:latin typeface="Arial" panose="020B0604020202020204" pitchFamily="34" charset="0"/>
            </a:endParaRPr>
          </a:p>
        </p:txBody>
      </p:sp>
      <p:sp>
        <p:nvSpPr>
          <p:cNvPr id="99364" name="Text Box 72">
            <a:extLst>
              <a:ext uri="{FF2B5EF4-FFF2-40B4-BE49-F238E27FC236}">
                <a16:creationId xmlns:a16="http://schemas.microsoft.com/office/drawing/2014/main" id="{9F855789-2BA3-9D48-9F17-8BE7EBD7BB82}"/>
              </a:ext>
            </a:extLst>
          </p:cNvPr>
          <p:cNvSpPr txBox="1">
            <a:spLocks noChangeArrowheads="1"/>
          </p:cNvSpPr>
          <p:nvPr/>
        </p:nvSpPr>
        <p:spPr bwMode="white">
          <a:xfrm>
            <a:off x="7696200" y="3657600"/>
            <a:ext cx="9906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a:solidFill>
                  <a:schemeClr val="bg1"/>
                </a:solidFill>
                <a:latin typeface="Arial" panose="020B0604020202020204" pitchFamily="34" charset="0"/>
              </a:rPr>
              <a:t>移交</a:t>
            </a:r>
            <a:endParaRPr lang="en-US" altLang="zh-CN">
              <a:solidFill>
                <a:schemeClr val="bg1"/>
              </a:solidFill>
              <a:latin typeface="Arial" panose="020B0604020202020204" pitchFamily="34" charset="0"/>
            </a:endParaRPr>
          </a:p>
        </p:txBody>
      </p:sp>
      <p:sp>
        <p:nvSpPr>
          <p:cNvPr id="99365" name="Text Box 73">
            <a:extLst>
              <a:ext uri="{FF2B5EF4-FFF2-40B4-BE49-F238E27FC236}">
                <a16:creationId xmlns:a16="http://schemas.microsoft.com/office/drawing/2014/main" id="{C6582E3E-6F40-4A49-93F0-B1025F46F00E}"/>
              </a:ext>
            </a:extLst>
          </p:cNvPr>
          <p:cNvSpPr txBox="1">
            <a:spLocks noChangeArrowheads="1"/>
          </p:cNvSpPr>
          <p:nvPr/>
        </p:nvSpPr>
        <p:spPr bwMode="white">
          <a:xfrm>
            <a:off x="457200" y="3657600"/>
            <a:ext cx="7620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a:solidFill>
                  <a:schemeClr val="bg1"/>
                </a:solidFill>
                <a:latin typeface="Arial" panose="020B0604020202020204" pitchFamily="34" charset="0"/>
              </a:rPr>
              <a:t>先启</a:t>
            </a:r>
            <a:endParaRPr lang="en-US" altLang="zh-CN">
              <a:solidFill>
                <a:schemeClr val="bg1"/>
              </a:solidFill>
              <a:latin typeface="Arial" panose="020B0604020202020204" pitchFamily="34" charset="0"/>
            </a:endParaRPr>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E6A6A5DB-6A95-1645-ADB3-4936E9DE210A}"/>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a:ea typeface="宋体" panose="02010600030101010101" pitchFamily="2" charset="-122"/>
              </a:rPr>
              <a:t>精确地软件估算</a:t>
            </a:r>
            <a:endParaRPr lang="en-US" altLang="zh-CN">
              <a:ea typeface="宋体" panose="02010600030101010101" pitchFamily="2" charset="-122"/>
            </a:endParaRPr>
          </a:p>
        </p:txBody>
      </p:sp>
      <p:sp>
        <p:nvSpPr>
          <p:cNvPr id="100355" name="Rectangle 12">
            <a:extLst>
              <a:ext uri="{FF2B5EF4-FFF2-40B4-BE49-F238E27FC236}">
                <a16:creationId xmlns:a16="http://schemas.microsoft.com/office/drawing/2014/main" id="{17E4D897-C226-5C43-91E0-9EC288139100}"/>
              </a:ext>
            </a:extLst>
          </p:cNvPr>
          <p:cNvSpPr>
            <a:spLocks noChangeArrowheads="1"/>
          </p:cNvSpPr>
          <p:nvPr/>
        </p:nvSpPr>
        <p:spPr bwMode="auto">
          <a:xfrm>
            <a:off x="549275" y="1752600"/>
            <a:ext cx="1778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90000"/>
              </a:lnSpc>
              <a:spcBef>
                <a:spcPct val="50000"/>
              </a:spcBef>
            </a:pPr>
            <a:r>
              <a:rPr lang="en-US" altLang="zh-CN" sz="1400" b="0">
                <a:solidFill>
                  <a:schemeClr val="tx1"/>
                </a:solidFill>
                <a:latin typeface="Arial Narrow" panose="020B0604020202020204" pitchFamily="34" charset="0"/>
              </a:rPr>
              <a:t>4X</a:t>
            </a:r>
            <a:endParaRPr lang="en-US" altLang="zh-CN" sz="2000">
              <a:solidFill>
                <a:schemeClr val="tx1"/>
              </a:solidFill>
              <a:latin typeface="Arial Narrow" panose="020B0604020202020204" pitchFamily="34" charset="0"/>
            </a:endParaRPr>
          </a:p>
        </p:txBody>
      </p:sp>
      <p:sp>
        <p:nvSpPr>
          <p:cNvPr id="100356" name="Rectangle 13">
            <a:extLst>
              <a:ext uri="{FF2B5EF4-FFF2-40B4-BE49-F238E27FC236}">
                <a16:creationId xmlns:a16="http://schemas.microsoft.com/office/drawing/2014/main" id="{44ECEE58-5516-FF47-9CFE-7A036BB336E6}"/>
              </a:ext>
            </a:extLst>
          </p:cNvPr>
          <p:cNvSpPr>
            <a:spLocks noChangeArrowheads="1"/>
          </p:cNvSpPr>
          <p:nvPr/>
        </p:nvSpPr>
        <p:spPr bwMode="auto">
          <a:xfrm>
            <a:off x="527050" y="5805488"/>
            <a:ext cx="219075" cy="19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90000"/>
              </a:lnSpc>
              <a:spcBef>
                <a:spcPct val="50000"/>
              </a:spcBef>
            </a:pPr>
            <a:r>
              <a:rPr lang="en-US" altLang="zh-CN" sz="1400" b="0">
                <a:solidFill>
                  <a:schemeClr val="tx1"/>
                </a:solidFill>
                <a:latin typeface="Arial Narrow" panose="020B0604020202020204" pitchFamily="34" charset="0"/>
              </a:rPr>
              <a:t>X/4</a:t>
            </a:r>
            <a:endParaRPr lang="en-US" altLang="zh-CN" sz="2000">
              <a:solidFill>
                <a:schemeClr val="tx1"/>
              </a:solidFill>
              <a:latin typeface="Arial Narrow" panose="020B0604020202020204" pitchFamily="34" charset="0"/>
            </a:endParaRPr>
          </a:p>
        </p:txBody>
      </p:sp>
      <p:sp>
        <p:nvSpPr>
          <p:cNvPr id="100357" name="Freeform 14">
            <a:extLst>
              <a:ext uri="{FF2B5EF4-FFF2-40B4-BE49-F238E27FC236}">
                <a16:creationId xmlns:a16="http://schemas.microsoft.com/office/drawing/2014/main" id="{533008A2-C04E-3948-A56A-D7EEF8BA60D8}"/>
              </a:ext>
            </a:extLst>
          </p:cNvPr>
          <p:cNvSpPr>
            <a:spLocks/>
          </p:cNvSpPr>
          <p:nvPr/>
        </p:nvSpPr>
        <p:spPr bwMode="auto">
          <a:xfrm>
            <a:off x="993775" y="4171950"/>
            <a:ext cx="6905625" cy="1711325"/>
          </a:xfrm>
          <a:custGeom>
            <a:avLst/>
            <a:gdLst>
              <a:gd name="T0" fmla="*/ 0 w 4368"/>
              <a:gd name="T1" fmla="*/ 2147483647 h 840"/>
              <a:gd name="T2" fmla="*/ 2147483647 w 4368"/>
              <a:gd name="T3" fmla="*/ 2147483647 h 840"/>
              <a:gd name="T4" fmla="*/ 2147483647 w 4368"/>
              <a:gd name="T5" fmla="*/ 2147483647 h 840"/>
              <a:gd name="T6" fmla="*/ 2147483647 w 4368"/>
              <a:gd name="T7" fmla="*/ 2147483647 h 840"/>
              <a:gd name="T8" fmla="*/ 2147483647 w 4368"/>
              <a:gd name="T9" fmla="*/ 2147483647 h 840"/>
              <a:gd name="T10" fmla="*/ 2147483647 w 4368"/>
              <a:gd name="T11" fmla="*/ 2147483647 h 840"/>
              <a:gd name="T12" fmla="*/ 2147483647 w 4368"/>
              <a:gd name="T13" fmla="*/ 2147483647 h 840"/>
              <a:gd name="T14" fmla="*/ 2147483647 w 4368"/>
              <a:gd name="T15" fmla="*/ 2147483647 h 840"/>
              <a:gd name="T16" fmla="*/ 2147483647 w 4368"/>
              <a:gd name="T17" fmla="*/ 2147483647 h 840"/>
              <a:gd name="T18" fmla="*/ 2147483647 w 4368"/>
              <a:gd name="T19" fmla="*/ 2147483647 h 840"/>
              <a:gd name="T20" fmla="*/ 2147483647 w 4368"/>
              <a:gd name="T21" fmla="*/ 2147483647 h 840"/>
              <a:gd name="T22" fmla="*/ 2147483647 w 4368"/>
              <a:gd name="T23" fmla="*/ 2147483647 h 840"/>
              <a:gd name="T24" fmla="*/ 2147483647 w 4368"/>
              <a:gd name="T25" fmla="*/ 2147483647 h 840"/>
              <a:gd name="T26" fmla="*/ 2147483647 w 4368"/>
              <a:gd name="T27" fmla="*/ 2147483647 h 840"/>
              <a:gd name="T28" fmla="*/ 2147483647 w 4368"/>
              <a:gd name="T29" fmla="*/ 2147483647 h 840"/>
              <a:gd name="T30" fmla="*/ 2147483647 w 4368"/>
              <a:gd name="T31" fmla="*/ 2147483647 h 840"/>
              <a:gd name="T32" fmla="*/ 2147483647 w 4368"/>
              <a:gd name="T33" fmla="*/ 2147483647 h 840"/>
              <a:gd name="T34" fmla="*/ 2147483647 w 4368"/>
              <a:gd name="T35" fmla="*/ 2147483647 h 840"/>
              <a:gd name="T36" fmla="*/ 2147483647 w 4368"/>
              <a:gd name="T37" fmla="*/ 2147483647 h 840"/>
              <a:gd name="T38" fmla="*/ 2147483647 w 4368"/>
              <a:gd name="T39" fmla="*/ 2147483647 h 840"/>
              <a:gd name="T40" fmla="*/ 2147483647 w 4368"/>
              <a:gd name="T41" fmla="*/ 2147483647 h 840"/>
              <a:gd name="T42" fmla="*/ 2147483647 w 4368"/>
              <a:gd name="T43" fmla="*/ 2147483647 h 840"/>
              <a:gd name="T44" fmla="*/ 2147483647 w 4368"/>
              <a:gd name="T45" fmla="*/ 2147483647 h 840"/>
              <a:gd name="T46" fmla="*/ 2147483647 w 4368"/>
              <a:gd name="T47" fmla="*/ 2147483647 h 840"/>
              <a:gd name="T48" fmla="*/ 2147483647 w 4368"/>
              <a:gd name="T49" fmla="*/ 2147483647 h 840"/>
              <a:gd name="T50" fmla="*/ 2147483647 w 4368"/>
              <a:gd name="T51" fmla="*/ 2147483647 h 840"/>
              <a:gd name="T52" fmla="*/ 2147483647 w 4368"/>
              <a:gd name="T53" fmla="*/ 2147483647 h 840"/>
              <a:gd name="T54" fmla="*/ 2147483647 w 4368"/>
              <a:gd name="T55" fmla="*/ 2147483647 h 840"/>
              <a:gd name="T56" fmla="*/ 2147483647 w 4368"/>
              <a:gd name="T57" fmla="*/ 2147483647 h 840"/>
              <a:gd name="T58" fmla="*/ 2147483647 w 4368"/>
              <a:gd name="T59" fmla="*/ 2147483647 h 840"/>
              <a:gd name="T60" fmla="*/ 2147483647 w 4368"/>
              <a:gd name="T61" fmla="*/ 2147483647 h 840"/>
              <a:gd name="T62" fmla="*/ 2147483647 w 4368"/>
              <a:gd name="T63" fmla="*/ 2147483647 h 840"/>
              <a:gd name="T64" fmla="*/ 2147483647 w 4368"/>
              <a:gd name="T65" fmla="*/ 2147483647 h 840"/>
              <a:gd name="T66" fmla="*/ 2147483647 w 4368"/>
              <a:gd name="T67" fmla="*/ 2147483647 h 840"/>
              <a:gd name="T68" fmla="*/ 2147483647 w 4368"/>
              <a:gd name="T69" fmla="*/ 2147483647 h 840"/>
              <a:gd name="T70" fmla="*/ 2147483647 w 4368"/>
              <a:gd name="T71" fmla="*/ 2147483647 h 840"/>
              <a:gd name="T72" fmla="*/ 2147483647 w 4368"/>
              <a:gd name="T73" fmla="*/ 2147483647 h 840"/>
              <a:gd name="T74" fmla="*/ 2147483647 w 4368"/>
              <a:gd name="T75" fmla="*/ 2147483647 h 840"/>
              <a:gd name="T76" fmla="*/ 2147483647 w 4368"/>
              <a:gd name="T77" fmla="*/ 2147483647 h 840"/>
              <a:gd name="T78" fmla="*/ 2147483647 w 4368"/>
              <a:gd name="T79" fmla="*/ 2147483647 h 840"/>
              <a:gd name="T80" fmla="*/ 2147483647 w 4368"/>
              <a:gd name="T81" fmla="*/ 0 h 8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368"/>
              <a:gd name="T124" fmla="*/ 0 h 840"/>
              <a:gd name="T125" fmla="*/ 4368 w 4368"/>
              <a:gd name="T126" fmla="*/ 840 h 84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368" h="840">
                <a:moveTo>
                  <a:pt x="0" y="840"/>
                </a:moveTo>
                <a:lnTo>
                  <a:pt x="10" y="823"/>
                </a:lnTo>
                <a:lnTo>
                  <a:pt x="27" y="804"/>
                </a:lnTo>
                <a:lnTo>
                  <a:pt x="49" y="783"/>
                </a:lnTo>
                <a:lnTo>
                  <a:pt x="78" y="765"/>
                </a:lnTo>
                <a:lnTo>
                  <a:pt x="114" y="744"/>
                </a:lnTo>
                <a:lnTo>
                  <a:pt x="157" y="724"/>
                </a:lnTo>
                <a:lnTo>
                  <a:pt x="204" y="703"/>
                </a:lnTo>
                <a:lnTo>
                  <a:pt x="259" y="681"/>
                </a:lnTo>
                <a:lnTo>
                  <a:pt x="321" y="661"/>
                </a:lnTo>
                <a:lnTo>
                  <a:pt x="387" y="638"/>
                </a:lnTo>
                <a:lnTo>
                  <a:pt x="459" y="616"/>
                </a:lnTo>
                <a:lnTo>
                  <a:pt x="537" y="592"/>
                </a:lnTo>
                <a:lnTo>
                  <a:pt x="621" y="570"/>
                </a:lnTo>
                <a:lnTo>
                  <a:pt x="710" y="546"/>
                </a:lnTo>
                <a:lnTo>
                  <a:pt x="805" y="524"/>
                </a:lnTo>
                <a:lnTo>
                  <a:pt x="904" y="500"/>
                </a:lnTo>
                <a:lnTo>
                  <a:pt x="1010" y="478"/>
                </a:lnTo>
                <a:lnTo>
                  <a:pt x="1119" y="454"/>
                </a:lnTo>
                <a:lnTo>
                  <a:pt x="1234" y="430"/>
                </a:lnTo>
                <a:lnTo>
                  <a:pt x="1353" y="406"/>
                </a:lnTo>
                <a:lnTo>
                  <a:pt x="1476" y="384"/>
                </a:lnTo>
                <a:lnTo>
                  <a:pt x="1604" y="360"/>
                </a:lnTo>
                <a:lnTo>
                  <a:pt x="1736" y="338"/>
                </a:lnTo>
                <a:lnTo>
                  <a:pt x="1871" y="314"/>
                </a:lnTo>
                <a:lnTo>
                  <a:pt x="2011" y="292"/>
                </a:lnTo>
                <a:lnTo>
                  <a:pt x="2152" y="270"/>
                </a:lnTo>
                <a:lnTo>
                  <a:pt x="2299" y="248"/>
                </a:lnTo>
                <a:lnTo>
                  <a:pt x="2446" y="225"/>
                </a:lnTo>
                <a:lnTo>
                  <a:pt x="2598" y="205"/>
                </a:lnTo>
                <a:lnTo>
                  <a:pt x="2751" y="183"/>
                </a:lnTo>
                <a:lnTo>
                  <a:pt x="2907" y="162"/>
                </a:lnTo>
                <a:lnTo>
                  <a:pt x="3066" y="142"/>
                </a:lnTo>
                <a:lnTo>
                  <a:pt x="3224" y="123"/>
                </a:lnTo>
                <a:lnTo>
                  <a:pt x="3385" y="102"/>
                </a:lnTo>
                <a:lnTo>
                  <a:pt x="3547" y="84"/>
                </a:lnTo>
                <a:lnTo>
                  <a:pt x="3711" y="67"/>
                </a:lnTo>
                <a:lnTo>
                  <a:pt x="3875" y="50"/>
                </a:lnTo>
                <a:lnTo>
                  <a:pt x="4039" y="33"/>
                </a:lnTo>
                <a:lnTo>
                  <a:pt x="4204" y="15"/>
                </a:lnTo>
                <a:lnTo>
                  <a:pt x="4368" y="0"/>
                </a:lnTo>
              </a:path>
            </a:pathLst>
          </a:custGeom>
          <a:noFill/>
          <a:ln w="50800">
            <a:solidFill>
              <a:srgbClr val="74789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41990" name="Line 15">
            <a:extLst>
              <a:ext uri="{FF2B5EF4-FFF2-40B4-BE49-F238E27FC236}">
                <a16:creationId xmlns:a16="http://schemas.microsoft.com/office/drawing/2014/main" id="{12BA207D-854C-6B4C-A131-0FC3E4E98323}"/>
              </a:ext>
            </a:extLst>
          </p:cNvPr>
          <p:cNvSpPr>
            <a:spLocks noChangeShapeType="1"/>
          </p:cNvSpPr>
          <p:nvPr/>
        </p:nvSpPr>
        <p:spPr bwMode="auto">
          <a:xfrm>
            <a:off x="989013" y="1447800"/>
            <a:ext cx="1587" cy="4470400"/>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a:defRPr/>
            </a:pPr>
            <a:endParaRPr lang="zh-CN" altLang="en-US"/>
          </a:p>
        </p:txBody>
      </p:sp>
      <p:sp>
        <p:nvSpPr>
          <p:cNvPr id="41991" name="Line 16">
            <a:extLst>
              <a:ext uri="{FF2B5EF4-FFF2-40B4-BE49-F238E27FC236}">
                <a16:creationId xmlns:a16="http://schemas.microsoft.com/office/drawing/2014/main" id="{E4A76518-5501-E94F-841A-85C5856EFA02}"/>
              </a:ext>
            </a:extLst>
          </p:cNvPr>
          <p:cNvSpPr>
            <a:spLocks noChangeShapeType="1"/>
          </p:cNvSpPr>
          <p:nvPr/>
        </p:nvSpPr>
        <p:spPr bwMode="auto">
          <a:xfrm flipV="1">
            <a:off x="762000" y="5894388"/>
            <a:ext cx="227013" cy="14287"/>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a:defRPr/>
            </a:pPr>
            <a:endParaRPr lang="zh-CN" altLang="en-US"/>
          </a:p>
        </p:txBody>
      </p:sp>
      <p:sp>
        <p:nvSpPr>
          <p:cNvPr id="100360" name="Rectangle 17">
            <a:extLst>
              <a:ext uri="{FF2B5EF4-FFF2-40B4-BE49-F238E27FC236}">
                <a16:creationId xmlns:a16="http://schemas.microsoft.com/office/drawing/2014/main" id="{F7314489-C7C3-F641-A767-21F6DFC1724F}"/>
              </a:ext>
            </a:extLst>
          </p:cNvPr>
          <p:cNvSpPr>
            <a:spLocks noChangeArrowheads="1"/>
          </p:cNvSpPr>
          <p:nvPr/>
        </p:nvSpPr>
        <p:spPr bwMode="auto">
          <a:xfrm>
            <a:off x="5284788" y="2994025"/>
            <a:ext cx="465137"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90000"/>
              </a:lnSpc>
              <a:spcBef>
                <a:spcPct val="50000"/>
              </a:spcBef>
            </a:pPr>
            <a:r>
              <a:rPr lang="zh-CN" altLang="en-US">
                <a:solidFill>
                  <a:schemeClr val="tx1"/>
                </a:solidFill>
                <a:latin typeface="Arial Narrow" panose="020B0604020202020204" pitchFamily="34" charset="0"/>
              </a:rPr>
              <a:t>高估</a:t>
            </a:r>
            <a:endParaRPr lang="en-US" altLang="zh-CN">
              <a:solidFill>
                <a:schemeClr val="tx1"/>
              </a:solidFill>
              <a:latin typeface="Arial Narrow" panose="020B0604020202020204" pitchFamily="34" charset="0"/>
            </a:endParaRPr>
          </a:p>
        </p:txBody>
      </p:sp>
      <p:sp>
        <p:nvSpPr>
          <p:cNvPr id="41993" name="Line 18">
            <a:extLst>
              <a:ext uri="{FF2B5EF4-FFF2-40B4-BE49-F238E27FC236}">
                <a16:creationId xmlns:a16="http://schemas.microsoft.com/office/drawing/2014/main" id="{C2457AC8-AC69-6449-95CE-AEB0A2A55AEC}"/>
              </a:ext>
            </a:extLst>
          </p:cNvPr>
          <p:cNvSpPr>
            <a:spLocks noChangeShapeType="1"/>
          </p:cNvSpPr>
          <p:nvPr/>
        </p:nvSpPr>
        <p:spPr bwMode="auto">
          <a:xfrm>
            <a:off x="838200" y="1844675"/>
            <a:ext cx="165100" cy="1588"/>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a:defRPr/>
            </a:pPr>
            <a:endParaRPr lang="zh-CN" altLang="en-US"/>
          </a:p>
        </p:txBody>
      </p:sp>
      <p:sp>
        <p:nvSpPr>
          <p:cNvPr id="100362" name="Rectangle 19">
            <a:extLst>
              <a:ext uri="{FF2B5EF4-FFF2-40B4-BE49-F238E27FC236}">
                <a16:creationId xmlns:a16="http://schemas.microsoft.com/office/drawing/2014/main" id="{3ACAEEB7-0E32-D241-8BB9-BC04873B422C}"/>
              </a:ext>
            </a:extLst>
          </p:cNvPr>
          <p:cNvSpPr>
            <a:spLocks noChangeArrowheads="1"/>
          </p:cNvSpPr>
          <p:nvPr/>
        </p:nvSpPr>
        <p:spPr bwMode="auto">
          <a:xfrm>
            <a:off x="5372100" y="4772025"/>
            <a:ext cx="463550"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90000"/>
              </a:lnSpc>
              <a:spcBef>
                <a:spcPct val="50000"/>
              </a:spcBef>
            </a:pPr>
            <a:r>
              <a:rPr lang="zh-CN" altLang="en-US">
                <a:solidFill>
                  <a:schemeClr val="tx1"/>
                </a:solidFill>
                <a:latin typeface="Arial Narrow" panose="020B0604020202020204" pitchFamily="34" charset="0"/>
              </a:rPr>
              <a:t>低估</a:t>
            </a:r>
            <a:endParaRPr lang="en-US" altLang="zh-CN">
              <a:solidFill>
                <a:schemeClr val="tx1"/>
              </a:solidFill>
              <a:latin typeface="Arial Narrow" panose="020B0604020202020204" pitchFamily="34" charset="0"/>
            </a:endParaRPr>
          </a:p>
        </p:txBody>
      </p:sp>
      <p:sp>
        <p:nvSpPr>
          <p:cNvPr id="100363" name="Freeform 20">
            <a:extLst>
              <a:ext uri="{FF2B5EF4-FFF2-40B4-BE49-F238E27FC236}">
                <a16:creationId xmlns:a16="http://schemas.microsoft.com/office/drawing/2014/main" id="{01F0F5D7-AB1E-7A44-8BE3-4DE406805810}"/>
              </a:ext>
            </a:extLst>
          </p:cNvPr>
          <p:cNvSpPr>
            <a:spLocks/>
          </p:cNvSpPr>
          <p:nvPr/>
        </p:nvSpPr>
        <p:spPr bwMode="auto">
          <a:xfrm>
            <a:off x="965200" y="1793875"/>
            <a:ext cx="6934200" cy="2063750"/>
          </a:xfrm>
          <a:custGeom>
            <a:avLst/>
            <a:gdLst>
              <a:gd name="T0" fmla="*/ 0 w 4359"/>
              <a:gd name="T1" fmla="*/ 0 h 816"/>
              <a:gd name="T2" fmla="*/ 2147483647 w 4359"/>
              <a:gd name="T3" fmla="*/ 2147483647 h 816"/>
              <a:gd name="T4" fmla="*/ 2147483647 w 4359"/>
              <a:gd name="T5" fmla="*/ 2147483647 h 816"/>
              <a:gd name="T6" fmla="*/ 2147483647 w 4359"/>
              <a:gd name="T7" fmla="*/ 2147483647 h 816"/>
              <a:gd name="T8" fmla="*/ 2147483647 w 4359"/>
              <a:gd name="T9" fmla="*/ 2147483647 h 816"/>
              <a:gd name="T10" fmla="*/ 2147483647 w 4359"/>
              <a:gd name="T11" fmla="*/ 2147483647 h 816"/>
              <a:gd name="T12" fmla="*/ 2147483647 w 4359"/>
              <a:gd name="T13" fmla="*/ 2147483647 h 816"/>
              <a:gd name="T14" fmla="*/ 2147483647 w 4359"/>
              <a:gd name="T15" fmla="*/ 2147483647 h 816"/>
              <a:gd name="T16" fmla="*/ 2147483647 w 4359"/>
              <a:gd name="T17" fmla="*/ 2147483647 h 816"/>
              <a:gd name="T18" fmla="*/ 2147483647 w 4359"/>
              <a:gd name="T19" fmla="*/ 2147483647 h 816"/>
              <a:gd name="T20" fmla="*/ 2147483647 w 4359"/>
              <a:gd name="T21" fmla="*/ 2147483647 h 816"/>
              <a:gd name="T22" fmla="*/ 2147483647 w 4359"/>
              <a:gd name="T23" fmla="*/ 2147483647 h 816"/>
              <a:gd name="T24" fmla="*/ 2147483647 w 4359"/>
              <a:gd name="T25" fmla="*/ 2147483647 h 816"/>
              <a:gd name="T26" fmla="*/ 2147483647 w 4359"/>
              <a:gd name="T27" fmla="*/ 2147483647 h 816"/>
              <a:gd name="T28" fmla="*/ 2147483647 w 4359"/>
              <a:gd name="T29" fmla="*/ 2147483647 h 816"/>
              <a:gd name="T30" fmla="*/ 2147483647 w 4359"/>
              <a:gd name="T31" fmla="*/ 2147483647 h 816"/>
              <a:gd name="T32" fmla="*/ 2147483647 w 4359"/>
              <a:gd name="T33" fmla="*/ 2147483647 h 816"/>
              <a:gd name="T34" fmla="*/ 2147483647 w 4359"/>
              <a:gd name="T35" fmla="*/ 2147483647 h 816"/>
              <a:gd name="T36" fmla="*/ 2147483647 w 4359"/>
              <a:gd name="T37" fmla="*/ 2147483647 h 816"/>
              <a:gd name="T38" fmla="*/ 2147483647 w 4359"/>
              <a:gd name="T39" fmla="*/ 2147483647 h 816"/>
              <a:gd name="T40" fmla="*/ 2147483647 w 4359"/>
              <a:gd name="T41" fmla="*/ 2147483647 h 816"/>
              <a:gd name="T42" fmla="*/ 2147483647 w 4359"/>
              <a:gd name="T43" fmla="*/ 2147483647 h 816"/>
              <a:gd name="T44" fmla="*/ 2147483647 w 4359"/>
              <a:gd name="T45" fmla="*/ 2147483647 h 816"/>
              <a:gd name="T46" fmla="*/ 2147483647 w 4359"/>
              <a:gd name="T47" fmla="*/ 2147483647 h 816"/>
              <a:gd name="T48" fmla="*/ 2147483647 w 4359"/>
              <a:gd name="T49" fmla="*/ 2147483647 h 816"/>
              <a:gd name="T50" fmla="*/ 2147483647 w 4359"/>
              <a:gd name="T51" fmla="*/ 2147483647 h 816"/>
              <a:gd name="T52" fmla="*/ 2147483647 w 4359"/>
              <a:gd name="T53" fmla="*/ 2147483647 h 816"/>
              <a:gd name="T54" fmla="*/ 2147483647 w 4359"/>
              <a:gd name="T55" fmla="*/ 2147483647 h 816"/>
              <a:gd name="T56" fmla="*/ 2147483647 w 4359"/>
              <a:gd name="T57" fmla="*/ 2147483647 h 816"/>
              <a:gd name="T58" fmla="*/ 2147483647 w 4359"/>
              <a:gd name="T59" fmla="*/ 2147483647 h 816"/>
              <a:gd name="T60" fmla="*/ 2147483647 w 4359"/>
              <a:gd name="T61" fmla="*/ 2147483647 h 816"/>
              <a:gd name="T62" fmla="*/ 2147483647 w 4359"/>
              <a:gd name="T63" fmla="*/ 2147483647 h 816"/>
              <a:gd name="T64" fmla="*/ 2147483647 w 4359"/>
              <a:gd name="T65" fmla="*/ 2147483647 h 816"/>
              <a:gd name="T66" fmla="*/ 2147483647 w 4359"/>
              <a:gd name="T67" fmla="*/ 2147483647 h 816"/>
              <a:gd name="T68" fmla="*/ 2147483647 w 4359"/>
              <a:gd name="T69" fmla="*/ 2147483647 h 816"/>
              <a:gd name="T70" fmla="*/ 2147483647 w 4359"/>
              <a:gd name="T71" fmla="*/ 2147483647 h 816"/>
              <a:gd name="T72" fmla="*/ 2147483647 w 4359"/>
              <a:gd name="T73" fmla="*/ 2147483647 h 816"/>
              <a:gd name="T74" fmla="*/ 2147483647 w 4359"/>
              <a:gd name="T75" fmla="*/ 2147483647 h 816"/>
              <a:gd name="T76" fmla="*/ 2147483647 w 4359"/>
              <a:gd name="T77" fmla="*/ 2147483647 h 816"/>
              <a:gd name="T78" fmla="*/ 2147483647 w 4359"/>
              <a:gd name="T79" fmla="*/ 2147483647 h 81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359"/>
              <a:gd name="T121" fmla="*/ 0 h 816"/>
              <a:gd name="T122" fmla="*/ 4359 w 4359"/>
              <a:gd name="T123" fmla="*/ 816 h 81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359" h="816">
                <a:moveTo>
                  <a:pt x="0" y="0"/>
                </a:moveTo>
                <a:lnTo>
                  <a:pt x="10" y="17"/>
                </a:lnTo>
                <a:lnTo>
                  <a:pt x="27" y="37"/>
                </a:lnTo>
                <a:lnTo>
                  <a:pt x="51" y="56"/>
                </a:lnTo>
                <a:lnTo>
                  <a:pt x="82" y="77"/>
                </a:lnTo>
                <a:lnTo>
                  <a:pt x="119" y="97"/>
                </a:lnTo>
                <a:lnTo>
                  <a:pt x="164" y="118"/>
                </a:lnTo>
                <a:lnTo>
                  <a:pt x="215" y="140"/>
                </a:lnTo>
                <a:lnTo>
                  <a:pt x="271" y="162"/>
                </a:lnTo>
                <a:lnTo>
                  <a:pt x="334" y="182"/>
                </a:lnTo>
                <a:lnTo>
                  <a:pt x="404" y="206"/>
                </a:lnTo>
                <a:lnTo>
                  <a:pt x="479" y="228"/>
                </a:lnTo>
                <a:lnTo>
                  <a:pt x="561" y="251"/>
                </a:lnTo>
                <a:lnTo>
                  <a:pt x="650" y="275"/>
                </a:lnTo>
                <a:lnTo>
                  <a:pt x="742" y="297"/>
                </a:lnTo>
                <a:lnTo>
                  <a:pt x="841" y="321"/>
                </a:lnTo>
                <a:lnTo>
                  <a:pt x="945" y="345"/>
                </a:lnTo>
                <a:lnTo>
                  <a:pt x="1056" y="367"/>
                </a:lnTo>
                <a:lnTo>
                  <a:pt x="1171" y="391"/>
                </a:lnTo>
                <a:lnTo>
                  <a:pt x="1290" y="415"/>
                </a:lnTo>
                <a:lnTo>
                  <a:pt x="1413" y="437"/>
                </a:lnTo>
                <a:lnTo>
                  <a:pt x="1543" y="461"/>
                </a:lnTo>
                <a:lnTo>
                  <a:pt x="1676" y="483"/>
                </a:lnTo>
                <a:lnTo>
                  <a:pt x="1813" y="507"/>
                </a:lnTo>
                <a:lnTo>
                  <a:pt x="1954" y="529"/>
                </a:lnTo>
                <a:lnTo>
                  <a:pt x="2098" y="551"/>
                </a:lnTo>
                <a:lnTo>
                  <a:pt x="2246" y="573"/>
                </a:lnTo>
                <a:lnTo>
                  <a:pt x="2396" y="594"/>
                </a:lnTo>
                <a:lnTo>
                  <a:pt x="2550" y="616"/>
                </a:lnTo>
                <a:lnTo>
                  <a:pt x="2707" y="636"/>
                </a:lnTo>
                <a:lnTo>
                  <a:pt x="2866" y="657"/>
                </a:lnTo>
                <a:lnTo>
                  <a:pt x="3026" y="677"/>
                </a:lnTo>
                <a:lnTo>
                  <a:pt x="3190" y="696"/>
                </a:lnTo>
                <a:lnTo>
                  <a:pt x="3354" y="715"/>
                </a:lnTo>
                <a:lnTo>
                  <a:pt x="3520" y="734"/>
                </a:lnTo>
                <a:lnTo>
                  <a:pt x="3687" y="751"/>
                </a:lnTo>
                <a:lnTo>
                  <a:pt x="3854" y="768"/>
                </a:lnTo>
                <a:lnTo>
                  <a:pt x="4023" y="785"/>
                </a:lnTo>
                <a:lnTo>
                  <a:pt x="4192" y="800"/>
                </a:lnTo>
                <a:lnTo>
                  <a:pt x="4359" y="816"/>
                </a:lnTo>
              </a:path>
            </a:pathLst>
          </a:custGeom>
          <a:noFill/>
          <a:ln w="50800">
            <a:solidFill>
              <a:srgbClr val="74789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0364" name="Rectangle 21">
            <a:extLst>
              <a:ext uri="{FF2B5EF4-FFF2-40B4-BE49-F238E27FC236}">
                <a16:creationId xmlns:a16="http://schemas.microsoft.com/office/drawing/2014/main" id="{57355FB2-0E9C-3A43-994F-84F262E4C11B}"/>
              </a:ext>
            </a:extLst>
          </p:cNvPr>
          <p:cNvSpPr>
            <a:spLocks noChangeArrowheads="1"/>
          </p:cNvSpPr>
          <p:nvPr/>
        </p:nvSpPr>
        <p:spPr bwMode="auto">
          <a:xfrm rot="-5400000">
            <a:off x="-720725" y="3543300"/>
            <a:ext cx="2459038"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90000"/>
              </a:lnSpc>
              <a:spcBef>
                <a:spcPct val="50000"/>
              </a:spcBef>
            </a:pPr>
            <a:r>
              <a:rPr lang="zh-CN" altLang="en-US">
                <a:solidFill>
                  <a:schemeClr val="tx1"/>
                </a:solidFill>
                <a:latin typeface="Arial Narrow" panose="020B0604020202020204" pitchFamily="34" charset="0"/>
              </a:rPr>
              <a:t>估计的错误成本</a:t>
            </a:r>
            <a:endParaRPr lang="en-US" altLang="zh-CN">
              <a:solidFill>
                <a:schemeClr val="tx1"/>
              </a:solidFill>
              <a:latin typeface="Arial Narrow" panose="020B0604020202020204" pitchFamily="34" charset="0"/>
            </a:endParaRPr>
          </a:p>
        </p:txBody>
      </p:sp>
      <p:sp>
        <p:nvSpPr>
          <p:cNvPr id="100365" name="Rectangle 3">
            <a:extLst>
              <a:ext uri="{FF2B5EF4-FFF2-40B4-BE49-F238E27FC236}">
                <a16:creationId xmlns:a16="http://schemas.microsoft.com/office/drawing/2014/main" id="{6379052C-A05B-6344-A855-EC4B31919BB0}"/>
              </a:ext>
            </a:extLst>
          </p:cNvPr>
          <p:cNvSpPr>
            <a:spLocks noChangeArrowheads="1"/>
          </p:cNvSpPr>
          <p:nvPr/>
        </p:nvSpPr>
        <p:spPr bwMode="ltGray">
          <a:xfrm>
            <a:off x="1012825" y="2860675"/>
            <a:ext cx="2009775" cy="2162175"/>
          </a:xfrm>
          <a:prstGeom prst="rect">
            <a:avLst/>
          </a:prstGeom>
          <a:gradFill rotWithShape="1">
            <a:gsLst>
              <a:gs pos="0">
                <a:srgbClr val="008080"/>
              </a:gs>
              <a:gs pos="100000">
                <a:srgbClr val="003B3B"/>
              </a:gs>
            </a:gsLst>
            <a:lin ang="0" scaled="1"/>
          </a:gradFill>
          <a:ln>
            <a:noFill/>
          </a:ln>
          <a:extLs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0366" name="Rectangle 5">
            <a:extLst>
              <a:ext uri="{FF2B5EF4-FFF2-40B4-BE49-F238E27FC236}">
                <a16:creationId xmlns:a16="http://schemas.microsoft.com/office/drawing/2014/main" id="{3239085E-649E-8849-913E-49AD8CEA839E}"/>
              </a:ext>
            </a:extLst>
          </p:cNvPr>
          <p:cNvSpPr>
            <a:spLocks noChangeArrowheads="1"/>
          </p:cNvSpPr>
          <p:nvPr/>
        </p:nvSpPr>
        <p:spPr bwMode="ltGray">
          <a:xfrm>
            <a:off x="3032125" y="3375025"/>
            <a:ext cx="2046288" cy="1181100"/>
          </a:xfrm>
          <a:prstGeom prst="rect">
            <a:avLst/>
          </a:prstGeom>
          <a:gradFill rotWithShape="1">
            <a:gsLst>
              <a:gs pos="0">
                <a:srgbClr val="008080"/>
              </a:gs>
              <a:gs pos="100000">
                <a:srgbClr val="003B3B"/>
              </a:gs>
            </a:gsLst>
            <a:lin ang="0" scaled="1"/>
          </a:gradFill>
          <a:ln>
            <a:noFill/>
          </a:ln>
          <a:extLs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0367" name="Rectangle 7">
            <a:extLst>
              <a:ext uri="{FF2B5EF4-FFF2-40B4-BE49-F238E27FC236}">
                <a16:creationId xmlns:a16="http://schemas.microsoft.com/office/drawing/2014/main" id="{33EAE145-2A35-BD4B-BA94-4E1603684DBF}"/>
              </a:ext>
            </a:extLst>
          </p:cNvPr>
          <p:cNvSpPr>
            <a:spLocks noChangeArrowheads="1"/>
          </p:cNvSpPr>
          <p:nvPr/>
        </p:nvSpPr>
        <p:spPr bwMode="ltGray">
          <a:xfrm>
            <a:off x="5078413" y="3878263"/>
            <a:ext cx="2833687" cy="306387"/>
          </a:xfrm>
          <a:prstGeom prst="rect">
            <a:avLst/>
          </a:prstGeom>
          <a:gradFill rotWithShape="1">
            <a:gsLst>
              <a:gs pos="0">
                <a:srgbClr val="008080"/>
              </a:gs>
              <a:gs pos="100000">
                <a:srgbClr val="003B3B"/>
              </a:gs>
            </a:gsLst>
            <a:lin ang="0" scaled="1"/>
          </a:gradFill>
          <a:ln>
            <a:noFill/>
          </a:ln>
          <a:extLs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0368" name="Rectangle 9">
            <a:extLst>
              <a:ext uri="{FF2B5EF4-FFF2-40B4-BE49-F238E27FC236}">
                <a16:creationId xmlns:a16="http://schemas.microsoft.com/office/drawing/2014/main" id="{9A332E8F-6875-6F42-A159-00DF35890E49}"/>
              </a:ext>
            </a:extLst>
          </p:cNvPr>
          <p:cNvSpPr>
            <a:spLocks noChangeArrowheads="1"/>
          </p:cNvSpPr>
          <p:nvPr/>
        </p:nvSpPr>
        <p:spPr bwMode="ltGray">
          <a:xfrm>
            <a:off x="7923213" y="3938588"/>
            <a:ext cx="1220787" cy="209550"/>
          </a:xfrm>
          <a:prstGeom prst="rect">
            <a:avLst/>
          </a:prstGeom>
          <a:gradFill rotWithShape="1">
            <a:gsLst>
              <a:gs pos="0">
                <a:srgbClr val="008080"/>
              </a:gs>
              <a:gs pos="100000">
                <a:srgbClr val="003B3B"/>
              </a:gs>
            </a:gsLst>
            <a:lin ang="0" scaled="1"/>
          </a:gradFill>
          <a:ln>
            <a:noFill/>
          </a:ln>
          <a:extLs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0369" name="Rectangle 11">
            <a:extLst>
              <a:ext uri="{FF2B5EF4-FFF2-40B4-BE49-F238E27FC236}">
                <a16:creationId xmlns:a16="http://schemas.microsoft.com/office/drawing/2014/main" id="{B2AC391F-D7E9-7D46-AD0F-5FA239E4C8AE}"/>
              </a:ext>
            </a:extLst>
          </p:cNvPr>
          <p:cNvSpPr>
            <a:spLocks noChangeArrowheads="1"/>
          </p:cNvSpPr>
          <p:nvPr/>
        </p:nvSpPr>
        <p:spPr bwMode="auto">
          <a:xfrm>
            <a:off x="847725" y="3722688"/>
            <a:ext cx="92075"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90000"/>
              </a:lnSpc>
              <a:spcBef>
                <a:spcPct val="50000"/>
              </a:spcBef>
            </a:pPr>
            <a:r>
              <a:rPr lang="en-US" altLang="zh-CN" sz="1600">
                <a:solidFill>
                  <a:schemeClr val="tx1"/>
                </a:solidFill>
                <a:latin typeface="Arial Narrow" panose="020B0604020202020204" pitchFamily="34" charset="0"/>
              </a:rPr>
              <a:t>0</a:t>
            </a:r>
            <a:endParaRPr lang="en-US" altLang="zh-CN" sz="2000">
              <a:solidFill>
                <a:schemeClr val="tx1"/>
              </a:solidFill>
              <a:latin typeface="Arial Narrow" panose="020B0604020202020204" pitchFamily="34" charset="0"/>
            </a:endParaRPr>
          </a:p>
        </p:txBody>
      </p:sp>
      <p:sp>
        <p:nvSpPr>
          <p:cNvPr id="100370" name="Text Box 23">
            <a:extLst>
              <a:ext uri="{FF2B5EF4-FFF2-40B4-BE49-F238E27FC236}">
                <a16:creationId xmlns:a16="http://schemas.microsoft.com/office/drawing/2014/main" id="{BA8B3CD9-7E1E-4B43-B33B-7CFAADDF0127}"/>
              </a:ext>
            </a:extLst>
          </p:cNvPr>
          <p:cNvSpPr txBox="1">
            <a:spLocks noChangeArrowheads="1"/>
          </p:cNvSpPr>
          <p:nvPr/>
        </p:nvSpPr>
        <p:spPr bwMode="white">
          <a:xfrm>
            <a:off x="1397000" y="3859213"/>
            <a:ext cx="175260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sz="2400">
                <a:solidFill>
                  <a:schemeClr val="bg1"/>
                </a:solidFill>
                <a:latin typeface="Arial" panose="020B0604020202020204" pitchFamily="34" charset="0"/>
              </a:rPr>
              <a:t>先启阶段</a:t>
            </a:r>
            <a:endParaRPr lang="en-US" altLang="zh-CN" sz="2400">
              <a:solidFill>
                <a:schemeClr val="bg1"/>
              </a:solidFill>
              <a:latin typeface="Arial" panose="020B0604020202020204" pitchFamily="34" charset="0"/>
            </a:endParaRPr>
          </a:p>
        </p:txBody>
      </p:sp>
      <p:sp>
        <p:nvSpPr>
          <p:cNvPr id="100371" name="Text Box 24">
            <a:extLst>
              <a:ext uri="{FF2B5EF4-FFF2-40B4-BE49-F238E27FC236}">
                <a16:creationId xmlns:a16="http://schemas.microsoft.com/office/drawing/2014/main" id="{0D959EBC-1132-9D4B-BB02-1C6F238D554E}"/>
              </a:ext>
            </a:extLst>
          </p:cNvPr>
          <p:cNvSpPr txBox="1">
            <a:spLocks noChangeArrowheads="1"/>
          </p:cNvSpPr>
          <p:nvPr/>
        </p:nvSpPr>
        <p:spPr bwMode="white">
          <a:xfrm>
            <a:off x="3378200" y="3859213"/>
            <a:ext cx="175260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sz="2400">
                <a:solidFill>
                  <a:schemeClr val="bg1"/>
                </a:solidFill>
                <a:latin typeface="Arial" panose="020B0604020202020204" pitchFamily="34" charset="0"/>
              </a:rPr>
              <a:t>精化阶段</a:t>
            </a:r>
            <a:endParaRPr lang="en-US" altLang="zh-CN" sz="2400">
              <a:solidFill>
                <a:schemeClr val="bg1"/>
              </a:solidFill>
              <a:latin typeface="Arial" panose="020B0604020202020204" pitchFamily="34" charset="0"/>
            </a:endParaRPr>
          </a:p>
        </p:txBody>
      </p:sp>
      <p:sp>
        <p:nvSpPr>
          <p:cNvPr id="100372" name="Text Box 25">
            <a:extLst>
              <a:ext uri="{FF2B5EF4-FFF2-40B4-BE49-F238E27FC236}">
                <a16:creationId xmlns:a16="http://schemas.microsoft.com/office/drawing/2014/main" id="{65A8E8A0-2969-C847-AD20-6C7EE9FAD287}"/>
              </a:ext>
            </a:extLst>
          </p:cNvPr>
          <p:cNvSpPr txBox="1">
            <a:spLocks noChangeArrowheads="1"/>
          </p:cNvSpPr>
          <p:nvPr/>
        </p:nvSpPr>
        <p:spPr bwMode="white">
          <a:xfrm>
            <a:off x="5740400" y="3848100"/>
            <a:ext cx="2133600"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a:solidFill>
                  <a:schemeClr val="bg1"/>
                </a:solidFill>
                <a:latin typeface="Arial" panose="020B0604020202020204" pitchFamily="34" charset="0"/>
              </a:rPr>
              <a:t>构造阶段</a:t>
            </a:r>
            <a:endParaRPr lang="en-US" altLang="zh-CN">
              <a:solidFill>
                <a:schemeClr val="bg1"/>
              </a:solidFill>
              <a:latin typeface="Arial" panose="020B0604020202020204" pitchFamily="34" charset="0"/>
            </a:endParaRPr>
          </a:p>
        </p:txBody>
      </p:sp>
      <p:sp>
        <p:nvSpPr>
          <p:cNvPr id="100373" name="Text Box 26">
            <a:extLst>
              <a:ext uri="{FF2B5EF4-FFF2-40B4-BE49-F238E27FC236}">
                <a16:creationId xmlns:a16="http://schemas.microsoft.com/office/drawing/2014/main" id="{99CF8BBC-F449-F840-9325-C3AF9CC90471}"/>
              </a:ext>
            </a:extLst>
          </p:cNvPr>
          <p:cNvSpPr txBox="1">
            <a:spLocks noChangeArrowheads="1"/>
          </p:cNvSpPr>
          <p:nvPr/>
        </p:nvSpPr>
        <p:spPr bwMode="white">
          <a:xfrm>
            <a:off x="7874000" y="3860800"/>
            <a:ext cx="1270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sz="1600">
                <a:solidFill>
                  <a:schemeClr val="bg1"/>
                </a:solidFill>
                <a:latin typeface="Arial" panose="020B0604020202020204" pitchFamily="34" charset="0"/>
              </a:rPr>
              <a:t>移交阶段</a:t>
            </a:r>
            <a:endParaRPr lang="en-US" altLang="zh-CN" sz="1600">
              <a:solidFill>
                <a:schemeClr val="bg1"/>
              </a:solidFill>
              <a:latin typeface="Arial" panose="020B0604020202020204" pitchFamily="34" charset="0"/>
            </a:endParaRPr>
          </a:p>
        </p:txBody>
      </p:sp>
      <p:sp>
        <p:nvSpPr>
          <p:cNvPr id="22" name="灯片编号占位符 21">
            <a:extLst>
              <a:ext uri="{FF2B5EF4-FFF2-40B4-BE49-F238E27FC236}">
                <a16:creationId xmlns:a16="http://schemas.microsoft.com/office/drawing/2014/main" id="{82B60706-A704-2D4E-8AD9-55A4F1753E56}"/>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FEC016E3-C437-374C-BF22-B4AF9F019C2D}" type="slidenum">
              <a:rPr kumimoji="0" lang="en-US" altLang="ko-KR" b="0">
                <a:solidFill>
                  <a:srgbClr val="FFFFFF"/>
                </a:solidFill>
                <a:latin typeface="Gulim" panose="020B0600000101010101" pitchFamily="34" charset="-127"/>
                <a:ea typeface="Gulim" panose="020B0600000101010101" pitchFamily="34" charset="-127"/>
              </a:rPr>
              <a:pPr eaLnBrk="1" hangingPunct="1"/>
              <a:t>88</a:t>
            </a:fld>
            <a:endParaRPr kumimoji="0" lang="en-US" altLang="ko-KR" b="0">
              <a:solidFill>
                <a:srgbClr val="FFFFFF"/>
              </a:solidFill>
              <a:latin typeface="Gulim" panose="020B0600000101010101" pitchFamily="34" charset="-127"/>
              <a:ea typeface="Gulim" panose="020B0600000101010101" pitchFamily="34" charset="-127"/>
            </a:endParaRPr>
          </a:p>
        </p:txBody>
      </p:sp>
      <p:sp>
        <p:nvSpPr>
          <p:cNvPr id="2" name="文本框 1">
            <a:extLst>
              <a:ext uri="{FF2B5EF4-FFF2-40B4-BE49-F238E27FC236}">
                <a16:creationId xmlns:a16="http://schemas.microsoft.com/office/drawing/2014/main" id="{2874E883-38CE-F64C-A6F3-035795100090}"/>
              </a:ext>
            </a:extLst>
          </p:cNvPr>
          <p:cNvSpPr txBox="1"/>
          <p:nvPr/>
        </p:nvSpPr>
        <p:spPr>
          <a:xfrm>
            <a:off x="6642651" y="1702138"/>
            <a:ext cx="2044149" cy="369332"/>
          </a:xfrm>
          <a:prstGeom prst="rect">
            <a:avLst/>
          </a:prstGeom>
          <a:noFill/>
        </p:spPr>
        <p:txBody>
          <a:bodyPr wrap="none" rtlCol="0">
            <a:spAutoFit/>
          </a:bodyPr>
          <a:lstStyle/>
          <a:p>
            <a:r>
              <a:rPr kumimoji="1" lang="zh-CN" altLang="en-US" dirty="0"/>
              <a:t>越靠后计划越可达</a:t>
            </a:r>
          </a:p>
        </p:txBody>
      </p:sp>
      <p:sp>
        <p:nvSpPr>
          <p:cNvPr id="3" name="文本框 2">
            <a:extLst>
              <a:ext uri="{FF2B5EF4-FFF2-40B4-BE49-F238E27FC236}">
                <a16:creationId xmlns:a16="http://schemas.microsoft.com/office/drawing/2014/main" id="{E41E3CC1-6CBD-4949-A272-8314F5866BB5}"/>
              </a:ext>
            </a:extLst>
          </p:cNvPr>
          <p:cNvSpPr txBox="1"/>
          <p:nvPr/>
        </p:nvSpPr>
        <p:spPr>
          <a:xfrm>
            <a:off x="6642650" y="2204304"/>
            <a:ext cx="2044149" cy="369332"/>
          </a:xfrm>
          <a:prstGeom prst="rect">
            <a:avLst/>
          </a:prstGeom>
          <a:noFill/>
        </p:spPr>
        <p:txBody>
          <a:bodyPr wrap="none" rtlCol="0">
            <a:spAutoFit/>
          </a:bodyPr>
          <a:lstStyle/>
          <a:p>
            <a:r>
              <a:rPr kumimoji="1" lang="zh-CN" altLang="en-US" dirty="0"/>
              <a:t>越往后指导性越强</a:t>
            </a:r>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378" name="组合 4133">
            <a:extLst>
              <a:ext uri="{FF2B5EF4-FFF2-40B4-BE49-F238E27FC236}">
                <a16:creationId xmlns:a16="http://schemas.microsoft.com/office/drawing/2014/main" id="{0DF8270E-F234-224A-8C7C-FBBCEC92E46E}"/>
              </a:ext>
            </a:extLst>
          </p:cNvPr>
          <p:cNvGrpSpPr>
            <a:grpSpLocks/>
          </p:cNvGrpSpPr>
          <p:nvPr/>
        </p:nvGrpSpPr>
        <p:grpSpPr bwMode="auto">
          <a:xfrm>
            <a:off x="762000" y="1752600"/>
            <a:ext cx="7407275" cy="703263"/>
            <a:chOff x="762000" y="1752600"/>
            <a:chExt cx="7407275" cy="703130"/>
          </a:xfrm>
        </p:grpSpPr>
        <p:sp>
          <p:nvSpPr>
            <p:cNvPr id="144" name="AutoShape 11">
              <a:extLst>
                <a:ext uri="{FF2B5EF4-FFF2-40B4-BE49-F238E27FC236}">
                  <a16:creationId xmlns:a16="http://schemas.microsoft.com/office/drawing/2014/main" id="{16556CD5-9650-2245-A298-40928CAA37A9}"/>
                </a:ext>
              </a:extLst>
            </p:cNvPr>
            <p:cNvSpPr>
              <a:spLocks noChangeArrowheads="1"/>
            </p:cNvSpPr>
            <p:nvPr/>
          </p:nvSpPr>
          <p:spPr bwMode="gray">
            <a:xfrm>
              <a:off x="2838450" y="1768472"/>
              <a:ext cx="5330825" cy="687258"/>
            </a:xfrm>
            <a:prstGeom prst="roundRect">
              <a:avLst>
                <a:gd name="adj" fmla="val 11505"/>
              </a:avLst>
            </a:prstGeom>
            <a:solidFill>
              <a:srgbClr val="333399">
                <a:alpha val="50000"/>
              </a:srgbClr>
            </a:solidFill>
            <a:ln>
              <a:noFill/>
            </a:ln>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grpSp>
          <p:nvGrpSpPr>
            <p:cNvPr id="101404" name="Group 12">
              <a:extLst>
                <a:ext uri="{FF2B5EF4-FFF2-40B4-BE49-F238E27FC236}">
                  <a16:creationId xmlns:a16="http://schemas.microsoft.com/office/drawing/2014/main" id="{3EF5BEC6-91BF-9642-857F-A0DEAC8C6B73}"/>
                </a:ext>
              </a:extLst>
            </p:cNvPr>
            <p:cNvGrpSpPr>
              <a:grpSpLocks/>
            </p:cNvGrpSpPr>
            <p:nvPr/>
          </p:nvGrpSpPr>
          <p:grpSpPr bwMode="auto">
            <a:xfrm>
              <a:off x="762000" y="1752600"/>
              <a:ext cx="2606675" cy="687388"/>
              <a:chOff x="378" y="1065"/>
              <a:chExt cx="1785" cy="433"/>
            </a:xfrm>
          </p:grpSpPr>
          <p:sp>
            <p:nvSpPr>
              <p:cNvPr id="146" name="AutoShape 13">
                <a:extLst>
                  <a:ext uri="{FF2B5EF4-FFF2-40B4-BE49-F238E27FC236}">
                    <a16:creationId xmlns:a16="http://schemas.microsoft.com/office/drawing/2014/main" id="{EAA1863D-A44D-CE46-B358-602C149B3410}"/>
                  </a:ext>
                </a:extLst>
              </p:cNvPr>
              <p:cNvSpPr>
                <a:spLocks noChangeArrowheads="1"/>
              </p:cNvSpPr>
              <p:nvPr/>
            </p:nvSpPr>
            <p:spPr bwMode="gray">
              <a:xfrm>
                <a:off x="1921" y="1152"/>
                <a:ext cx="242" cy="240"/>
              </a:xfrm>
              <a:prstGeom prst="rightArrow">
                <a:avLst>
                  <a:gd name="adj1" fmla="val 50000"/>
                  <a:gd name="adj2" fmla="val 59422"/>
                </a:avLst>
              </a:prstGeom>
              <a:solidFill>
                <a:srgbClr val="F8F8F8"/>
              </a:solidFill>
              <a:ln w="9525">
                <a:noFill/>
                <a:miter lim="800000"/>
                <a:headEnd/>
                <a:tailEnd/>
              </a:ln>
              <a:effectLst>
                <a:outerShdw dist="71842" dir="2700000" algn="ctr" rotWithShape="0">
                  <a:srgbClr val="010101">
                    <a:alpha val="50000"/>
                  </a:srgbClr>
                </a:outerShdw>
              </a:effectLst>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sp>
            <p:nvSpPr>
              <p:cNvPr id="147" name="Freeform 14">
                <a:extLst>
                  <a:ext uri="{FF2B5EF4-FFF2-40B4-BE49-F238E27FC236}">
                    <a16:creationId xmlns:a16="http://schemas.microsoft.com/office/drawing/2014/main" id="{3D4A3C8E-DB18-4D42-80A8-16FC8A461998}"/>
                  </a:ext>
                </a:extLst>
              </p:cNvPr>
              <p:cNvSpPr>
                <a:spLocks/>
              </p:cNvSpPr>
              <p:nvPr/>
            </p:nvSpPr>
            <p:spPr bwMode="gray">
              <a:xfrm>
                <a:off x="378" y="1065"/>
                <a:ext cx="1549" cy="433"/>
              </a:xfrm>
              <a:custGeom>
                <a:avLst/>
                <a:gdLst>
                  <a:gd name="T0" fmla="*/ 83 w 1071"/>
                  <a:gd name="T1" fmla="*/ 0 h 307"/>
                  <a:gd name="T2" fmla="*/ 1069 w 1071"/>
                  <a:gd name="T3" fmla="*/ 0 h 307"/>
                  <a:gd name="T4" fmla="*/ 1069 w 1071"/>
                  <a:gd name="T5" fmla="*/ 198 h 307"/>
                  <a:gd name="T6" fmla="*/ 1055 w 1071"/>
                  <a:gd name="T7" fmla="*/ 270 h 307"/>
                  <a:gd name="T8" fmla="*/ 987 w 1071"/>
                  <a:gd name="T9" fmla="*/ 302 h 307"/>
                  <a:gd name="T10" fmla="*/ 0 w 1071"/>
                  <a:gd name="T11" fmla="*/ 307 h 307"/>
                  <a:gd name="T12" fmla="*/ 0 w 1071"/>
                  <a:gd name="T13" fmla="*/ 89 h 307"/>
                  <a:gd name="T14" fmla="*/ 21 w 1071"/>
                  <a:gd name="T15" fmla="*/ 18 h 307"/>
                  <a:gd name="T16" fmla="*/ 83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1"/>
                  <a:gd name="T28" fmla="*/ 0 h 307"/>
                  <a:gd name="T29" fmla="*/ 1071 w 1071"/>
                  <a:gd name="T30" fmla="*/ 307 h 3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gradFill rotWithShape="1">
                <a:gsLst>
                  <a:gs pos="0">
                    <a:srgbClr val="333399">
                      <a:gamma/>
                      <a:shade val="66275"/>
                      <a:invGamma/>
                    </a:srgbClr>
                  </a:gs>
                  <a:gs pos="50000">
                    <a:srgbClr val="333399"/>
                  </a:gs>
                  <a:gs pos="100000">
                    <a:srgbClr val="333399">
                      <a:gamma/>
                      <a:shade val="66275"/>
                      <a:invGamma/>
                    </a:srgbClr>
                  </a:gs>
                </a:gsLst>
                <a:lin ang="5400000" scaled="1"/>
              </a:gradFill>
              <a:ln w="28575">
                <a:solidFill>
                  <a:srgbClr val="FFFFFF"/>
                </a:solidFill>
                <a:round/>
                <a:headEnd/>
                <a:tailEnd/>
              </a:ln>
              <a:effectLst>
                <a:outerShdw dist="71842" dir="2700000" algn="ctr" rotWithShape="0">
                  <a:srgbClr val="000000">
                    <a:alpha val="50000"/>
                  </a:srgbClr>
                </a:outerShdw>
              </a:effectLst>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grpSp>
        <p:sp>
          <p:nvSpPr>
            <p:cNvPr id="152" name="Rectangle 26">
              <a:extLst>
                <a:ext uri="{FF2B5EF4-FFF2-40B4-BE49-F238E27FC236}">
                  <a16:creationId xmlns:a16="http://schemas.microsoft.com/office/drawing/2014/main" id="{BD7005CA-A671-494E-A710-4E24A52BBBB8}"/>
                </a:ext>
              </a:extLst>
            </p:cNvPr>
            <p:cNvSpPr>
              <a:spLocks noChangeArrowheads="1"/>
            </p:cNvSpPr>
            <p:nvPr/>
          </p:nvSpPr>
          <p:spPr bwMode="gray">
            <a:xfrm>
              <a:off x="955675" y="1904971"/>
              <a:ext cx="1836738" cy="399974"/>
            </a:xfrm>
            <a:prstGeom prst="rect">
              <a:avLst/>
            </a:prstGeom>
            <a:noFill/>
            <a:ln w="9525" algn="ctr">
              <a:noFill/>
              <a:miter lim="800000"/>
              <a:headEnd/>
              <a:tailEnd/>
            </a:ln>
            <a:effec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a:buFont typeface="Wingdings" pitchFamily="2" charset="2"/>
                <a:buNone/>
              </a:pPr>
              <a:r>
                <a:rPr lang="en-US" altLang="zh-CN"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rPr>
                <a:t>RUP</a:t>
              </a:r>
              <a:r>
                <a:rPr lang="zh-CN" altLang="en-US"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rPr>
                <a:t>简介</a:t>
              </a:r>
              <a:endParaRPr lang="en-US" altLang="zh-CN"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endParaRPr>
            </a:p>
          </p:txBody>
        </p:sp>
        <p:sp>
          <p:nvSpPr>
            <p:cNvPr id="101406" name="Text Box 31">
              <a:extLst>
                <a:ext uri="{FF2B5EF4-FFF2-40B4-BE49-F238E27FC236}">
                  <a16:creationId xmlns:a16="http://schemas.microsoft.com/office/drawing/2014/main" id="{9A7D77F6-D412-BF4D-95E8-93E6FF4572A6}"/>
                </a:ext>
              </a:extLst>
            </p:cNvPr>
            <p:cNvSpPr txBox="1">
              <a:spLocks noChangeArrowheads="1"/>
            </p:cNvSpPr>
            <p:nvPr/>
          </p:nvSpPr>
          <p:spPr bwMode="auto">
            <a:xfrm>
              <a:off x="3352800" y="1781175"/>
              <a:ext cx="4800600" cy="58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buFont typeface="Wingdings" pitchFamily="2" charset="2"/>
                <a:buNone/>
              </a:pPr>
              <a:r>
                <a:rPr lang="zh-CN" altLang="en-US" sz="1600">
                  <a:solidFill>
                    <a:srgbClr val="000000"/>
                  </a:solidFill>
                  <a:latin typeface="Arial" panose="020B0604020202020204" pitchFamily="34" charset="0"/>
                  <a:cs typeface="Arial" panose="020B0604020202020204" pitchFamily="34" charset="0"/>
                </a:rPr>
                <a:t>简要的介绍</a:t>
              </a:r>
              <a:r>
                <a:rPr lang="en-US" altLang="zh-CN" sz="1600">
                  <a:solidFill>
                    <a:srgbClr val="000000"/>
                  </a:solidFill>
                  <a:latin typeface="Arial" panose="020B0604020202020204" pitchFamily="34" charset="0"/>
                  <a:cs typeface="Arial" panose="020B0604020202020204" pitchFamily="34" charset="0"/>
                </a:rPr>
                <a:t>RUP</a:t>
              </a:r>
              <a:r>
                <a:rPr lang="zh-CN" altLang="en-US" sz="1600">
                  <a:solidFill>
                    <a:srgbClr val="000000"/>
                  </a:solidFill>
                  <a:latin typeface="Arial" panose="020B0604020202020204" pitchFamily="34" charset="0"/>
                  <a:cs typeface="Arial" panose="020B0604020202020204" pitchFamily="34" charset="0"/>
                </a:rPr>
                <a:t>的发展历史，</a:t>
              </a:r>
              <a:r>
                <a:rPr lang="en-US" altLang="zh-CN" sz="1600">
                  <a:solidFill>
                    <a:srgbClr val="000000"/>
                  </a:solidFill>
                  <a:latin typeface="Arial" panose="020B0604020202020204" pitchFamily="34" charset="0"/>
                  <a:cs typeface="Arial" panose="020B0604020202020204" pitchFamily="34" charset="0"/>
                </a:rPr>
                <a:t>RUP</a:t>
              </a:r>
              <a:r>
                <a:rPr lang="zh-CN" altLang="en-US" sz="1600">
                  <a:solidFill>
                    <a:srgbClr val="000000"/>
                  </a:solidFill>
                  <a:latin typeface="Arial" panose="020B0604020202020204" pitchFamily="34" charset="0"/>
                  <a:cs typeface="Arial" panose="020B0604020202020204" pitchFamily="34" charset="0"/>
                </a:rPr>
                <a:t>是什么，谁、何时使用</a:t>
              </a:r>
              <a:r>
                <a:rPr lang="en-US" altLang="zh-CN" sz="1600">
                  <a:solidFill>
                    <a:srgbClr val="000000"/>
                  </a:solidFill>
                  <a:latin typeface="Arial" panose="020B0604020202020204" pitchFamily="34" charset="0"/>
                  <a:cs typeface="Arial" panose="020B0604020202020204" pitchFamily="34" charset="0"/>
                </a:rPr>
                <a:t>RUP</a:t>
              </a:r>
              <a:r>
                <a:rPr lang="zh-CN" altLang="en-US" sz="1600">
                  <a:solidFill>
                    <a:srgbClr val="000000"/>
                  </a:solidFill>
                  <a:latin typeface="Arial" panose="020B0604020202020204" pitchFamily="34" charset="0"/>
                  <a:cs typeface="Arial" panose="020B0604020202020204" pitchFamily="34" charset="0"/>
                </a:rPr>
                <a:t>和为什么要使用</a:t>
              </a:r>
              <a:r>
                <a:rPr lang="en-US" altLang="zh-CN" sz="1600">
                  <a:solidFill>
                    <a:srgbClr val="000000"/>
                  </a:solidFill>
                  <a:latin typeface="Arial" panose="020B0604020202020204" pitchFamily="34" charset="0"/>
                  <a:cs typeface="Arial" panose="020B0604020202020204" pitchFamily="34" charset="0"/>
                </a:rPr>
                <a:t>RUP</a:t>
              </a:r>
            </a:p>
          </p:txBody>
        </p:sp>
      </p:grpSp>
      <p:grpSp>
        <p:nvGrpSpPr>
          <p:cNvPr id="101379" name="组合 4130">
            <a:extLst>
              <a:ext uri="{FF2B5EF4-FFF2-40B4-BE49-F238E27FC236}">
                <a16:creationId xmlns:a16="http://schemas.microsoft.com/office/drawing/2014/main" id="{B18A4CB6-34EB-D94E-ADF0-7B3977072558}"/>
              </a:ext>
            </a:extLst>
          </p:cNvPr>
          <p:cNvGrpSpPr>
            <a:grpSpLocks/>
          </p:cNvGrpSpPr>
          <p:nvPr/>
        </p:nvGrpSpPr>
        <p:grpSpPr bwMode="auto">
          <a:xfrm>
            <a:off x="727075" y="2794000"/>
            <a:ext cx="7432675" cy="695325"/>
            <a:chOff x="727075" y="2794000"/>
            <a:chExt cx="7432675" cy="695325"/>
          </a:xfrm>
        </p:grpSpPr>
        <p:sp>
          <p:nvSpPr>
            <p:cNvPr id="101397" name="AutoShape 19">
              <a:extLst>
                <a:ext uri="{FF2B5EF4-FFF2-40B4-BE49-F238E27FC236}">
                  <a16:creationId xmlns:a16="http://schemas.microsoft.com/office/drawing/2014/main" id="{0284D1CE-E81A-E848-AF77-0312E0F7F318}"/>
                </a:ext>
              </a:extLst>
            </p:cNvPr>
            <p:cNvSpPr>
              <a:spLocks noChangeArrowheads="1"/>
            </p:cNvSpPr>
            <p:nvPr/>
          </p:nvSpPr>
          <p:spPr bwMode="gray">
            <a:xfrm>
              <a:off x="2803525" y="2801938"/>
              <a:ext cx="5356225" cy="687387"/>
            </a:xfrm>
            <a:prstGeom prst="roundRect">
              <a:avLst>
                <a:gd name="adj" fmla="val 11505"/>
              </a:avLst>
            </a:prstGeom>
            <a:solidFill>
              <a:srgbClr val="CC3399">
                <a:alpha val="50195"/>
              </a:srgbClr>
            </a:solidFill>
            <a:ln>
              <a:noFill/>
            </a:ln>
            <a:extLst>
              <a:ext uri="{91240B29-F687-4F45-9708-019B960494DF}">
                <a14:hiddenLine xmlns:a14="http://schemas.microsoft.com/office/drawing/2010/main" w="6350" algn="ctr">
                  <a:solidFill>
                    <a:srgbClr val="000000"/>
                  </a:solidFill>
                  <a:prstDash val="sysDot"/>
                  <a:round/>
                  <a:headEnd/>
                  <a:tailEnd/>
                </a14:hiddenLine>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buFont typeface="Wingdings" pitchFamily="2" charset="2"/>
                <a:buNone/>
              </a:pPr>
              <a:endParaRPr lang="zh-CN" altLang="zh-CN">
                <a:cs typeface="Arial" panose="020B0604020202020204" pitchFamily="34" charset="0"/>
              </a:endParaRPr>
            </a:p>
          </p:txBody>
        </p:sp>
        <p:grpSp>
          <p:nvGrpSpPr>
            <p:cNvPr id="101398" name="Group 20">
              <a:extLst>
                <a:ext uri="{FF2B5EF4-FFF2-40B4-BE49-F238E27FC236}">
                  <a16:creationId xmlns:a16="http://schemas.microsoft.com/office/drawing/2014/main" id="{0B0E1FEE-95F9-E24F-ACD1-9988158CC37C}"/>
                </a:ext>
              </a:extLst>
            </p:cNvPr>
            <p:cNvGrpSpPr>
              <a:grpSpLocks/>
            </p:cNvGrpSpPr>
            <p:nvPr/>
          </p:nvGrpSpPr>
          <p:grpSpPr bwMode="auto">
            <a:xfrm>
              <a:off x="727075" y="2794000"/>
              <a:ext cx="2613025" cy="687388"/>
              <a:chOff x="370" y="2169"/>
              <a:chExt cx="1790" cy="433"/>
            </a:xfrm>
          </p:grpSpPr>
          <p:sp>
            <p:nvSpPr>
              <p:cNvPr id="12312" name="AutoShape 21">
                <a:extLst>
                  <a:ext uri="{FF2B5EF4-FFF2-40B4-BE49-F238E27FC236}">
                    <a16:creationId xmlns:a16="http://schemas.microsoft.com/office/drawing/2014/main" id="{F4ED75C0-E84E-BB48-9239-A1F5F704332B}"/>
                  </a:ext>
                </a:extLst>
              </p:cNvPr>
              <p:cNvSpPr>
                <a:spLocks noChangeArrowheads="1"/>
              </p:cNvSpPr>
              <p:nvPr/>
            </p:nvSpPr>
            <p:spPr bwMode="gray">
              <a:xfrm>
                <a:off x="1917" y="2249"/>
                <a:ext cx="243" cy="240"/>
              </a:xfrm>
              <a:prstGeom prst="rightArrow">
                <a:avLst>
                  <a:gd name="adj1" fmla="val 50000"/>
                  <a:gd name="adj2" fmla="val 59423"/>
                </a:avLst>
              </a:prstGeom>
              <a:solidFill>
                <a:srgbClr val="F8F8F8"/>
              </a:solidFill>
              <a:ln w="9525">
                <a:noFill/>
                <a:miter lim="800000"/>
                <a:headEnd/>
                <a:tailEnd/>
              </a:ln>
              <a:effectLst>
                <a:outerShdw dist="71842" dir="2700000" algn="ctr" rotWithShape="0">
                  <a:srgbClr val="010101">
                    <a:alpha val="50000"/>
                  </a:srgbClr>
                </a:outerShdw>
              </a:effectLst>
            </p:spPr>
            <p:txBody>
              <a:bodyPr wrap="none" anchor="ctr"/>
              <a:lstStyle/>
              <a:p>
                <a:pPr algn="ctr">
                  <a:buFont typeface="Wingdings" pitchFamily="2" charset="2"/>
                  <a:buNone/>
                  <a:defRPr/>
                </a:pPr>
                <a:endParaRPr lang="zh-CN" altLang="zh-CN">
                  <a:cs typeface="Arial" pitchFamily="34" charset="0"/>
                </a:endParaRPr>
              </a:p>
            </p:txBody>
          </p:sp>
          <p:sp>
            <p:nvSpPr>
              <p:cNvPr id="12313" name="Freeform 22">
                <a:extLst>
                  <a:ext uri="{FF2B5EF4-FFF2-40B4-BE49-F238E27FC236}">
                    <a16:creationId xmlns:a16="http://schemas.microsoft.com/office/drawing/2014/main" id="{EB623427-AB38-D74B-8B97-03C563E6D8E6}"/>
                  </a:ext>
                </a:extLst>
              </p:cNvPr>
              <p:cNvSpPr>
                <a:spLocks/>
              </p:cNvSpPr>
              <p:nvPr/>
            </p:nvSpPr>
            <p:spPr bwMode="gray">
              <a:xfrm>
                <a:off x="370" y="2169"/>
                <a:ext cx="1549" cy="433"/>
              </a:xfrm>
              <a:custGeom>
                <a:avLst/>
                <a:gdLst>
                  <a:gd name="T0" fmla="*/ 1101 w 1071"/>
                  <a:gd name="T1" fmla="*/ 0 h 307"/>
                  <a:gd name="T2" fmla="*/ 14149 w 1071"/>
                  <a:gd name="T3" fmla="*/ 0 h 307"/>
                  <a:gd name="T4" fmla="*/ 14149 w 1071"/>
                  <a:gd name="T5" fmla="*/ 2200 h 307"/>
                  <a:gd name="T6" fmla="*/ 13968 w 1071"/>
                  <a:gd name="T7" fmla="*/ 2996 h 307"/>
                  <a:gd name="T8" fmla="*/ 13070 w 1071"/>
                  <a:gd name="T9" fmla="*/ 3355 h 307"/>
                  <a:gd name="T10" fmla="*/ 0 w 1071"/>
                  <a:gd name="T11" fmla="*/ 3412 h 307"/>
                  <a:gd name="T12" fmla="*/ 0 w 1071"/>
                  <a:gd name="T13" fmla="*/ 993 h 307"/>
                  <a:gd name="T14" fmla="*/ 272 w 1071"/>
                  <a:gd name="T15" fmla="*/ 193 h 307"/>
                  <a:gd name="T16" fmla="*/ 1101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gradFill rotWithShape="1">
                <a:gsLst>
                  <a:gs pos="0">
                    <a:srgbClr val="822061"/>
                  </a:gs>
                  <a:gs pos="50000">
                    <a:srgbClr val="CC3399"/>
                  </a:gs>
                  <a:gs pos="100000">
                    <a:srgbClr val="822061"/>
                  </a:gs>
                </a:gsLst>
                <a:lin ang="5400000" scaled="1"/>
              </a:gradFill>
              <a:ln w="28575" cap="flat" cmpd="sng">
                <a:solidFill>
                  <a:srgbClr val="FFFFFF"/>
                </a:solidFill>
                <a:prstDash val="solid"/>
                <a:round/>
                <a:headEnd/>
                <a:tailEnd/>
              </a:ln>
              <a:effectLst>
                <a:outerShdw dist="71842" dir="2700000" algn="ctr" rotWithShape="0">
                  <a:srgbClr val="000000">
                    <a:alpha val="50000"/>
                  </a:srgbClr>
                </a:outerShdw>
              </a:effectLst>
            </p:spPr>
            <p:txBody>
              <a:bodyPr wrap="none" anchor="ctr"/>
              <a:lstStyle/>
              <a:p>
                <a:pPr>
                  <a:defRPr/>
                </a:pPr>
                <a:endParaRPr lang="zh-CN" altLang="en-US"/>
              </a:p>
            </p:txBody>
          </p:sp>
        </p:grpSp>
        <p:sp>
          <p:nvSpPr>
            <p:cNvPr id="153" name="Rectangle 27">
              <a:extLst>
                <a:ext uri="{FF2B5EF4-FFF2-40B4-BE49-F238E27FC236}">
                  <a16:creationId xmlns:a16="http://schemas.microsoft.com/office/drawing/2014/main" id="{EA03A889-1514-D548-818A-DF02725F8418}"/>
                </a:ext>
              </a:extLst>
            </p:cNvPr>
            <p:cNvSpPr>
              <a:spLocks noChangeArrowheads="1"/>
            </p:cNvSpPr>
            <p:nvPr/>
          </p:nvSpPr>
          <p:spPr bwMode="gray">
            <a:xfrm>
              <a:off x="955675" y="2933700"/>
              <a:ext cx="1836738" cy="400050"/>
            </a:xfrm>
            <a:prstGeom prst="rect">
              <a:avLst/>
            </a:prstGeom>
            <a:noFill/>
            <a:ln w="9525" algn="ctr">
              <a:noFill/>
              <a:miter lim="800000"/>
              <a:headEnd/>
              <a:tailEnd/>
            </a:ln>
            <a:effec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a:buFont typeface="Wingdings" pitchFamily="2" charset="2"/>
                <a:buNone/>
              </a:pPr>
              <a:r>
                <a:rPr lang="zh-CN" altLang="en-US"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rPr>
                <a:t>主要原则</a:t>
              </a:r>
              <a:endParaRPr lang="en-US" altLang="zh-CN"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endParaRPr>
            </a:p>
          </p:txBody>
        </p:sp>
        <p:sp>
          <p:nvSpPr>
            <p:cNvPr id="101400" name="Text Box 32">
              <a:extLst>
                <a:ext uri="{FF2B5EF4-FFF2-40B4-BE49-F238E27FC236}">
                  <a16:creationId xmlns:a16="http://schemas.microsoft.com/office/drawing/2014/main" id="{BE222140-5127-B945-A046-FEF16C4FDDD4}"/>
                </a:ext>
              </a:extLst>
            </p:cNvPr>
            <p:cNvSpPr txBox="1">
              <a:spLocks noChangeArrowheads="1"/>
            </p:cNvSpPr>
            <p:nvPr/>
          </p:nvSpPr>
          <p:spPr bwMode="auto">
            <a:xfrm>
              <a:off x="3352800" y="2933717"/>
              <a:ext cx="4608513" cy="40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buFont typeface="Wingdings" pitchFamily="2" charset="2"/>
                <a:buNone/>
              </a:pPr>
              <a:r>
                <a:rPr lang="zh-CN" altLang="en-US" sz="2000">
                  <a:solidFill>
                    <a:srgbClr val="000000"/>
                  </a:solidFill>
                  <a:latin typeface="Arial" panose="020B0604020202020204" pitchFamily="34" charset="0"/>
                  <a:cs typeface="Arial" panose="020B0604020202020204" pitchFamily="34" charset="0"/>
                </a:rPr>
                <a:t>业务驱动开发原则（</a:t>
              </a:r>
              <a:r>
                <a:rPr lang="en-US" altLang="zh-CN" sz="2000">
                  <a:solidFill>
                    <a:srgbClr val="000000"/>
                  </a:solidFill>
                  <a:latin typeface="Arial" panose="020B0604020202020204" pitchFamily="34" charset="0"/>
                  <a:cs typeface="Arial" panose="020B0604020202020204" pitchFamily="34" charset="0"/>
                </a:rPr>
                <a:t>6</a:t>
              </a:r>
              <a:r>
                <a:rPr lang="zh-CN" altLang="en-US" sz="2000">
                  <a:solidFill>
                    <a:srgbClr val="000000"/>
                  </a:solidFill>
                  <a:latin typeface="Arial" panose="020B0604020202020204" pitchFamily="34" charset="0"/>
                  <a:cs typeface="Arial" panose="020B0604020202020204" pitchFamily="34" charset="0"/>
                </a:rPr>
                <a:t>个）</a:t>
              </a:r>
              <a:endParaRPr lang="en-US" altLang="zh-CN" sz="2000">
                <a:solidFill>
                  <a:srgbClr val="000000"/>
                </a:solidFill>
                <a:latin typeface="Arial" panose="020B0604020202020204" pitchFamily="34" charset="0"/>
                <a:cs typeface="Arial" panose="020B0604020202020204" pitchFamily="34" charset="0"/>
              </a:endParaRPr>
            </a:p>
          </p:txBody>
        </p:sp>
      </p:grpSp>
      <p:grpSp>
        <p:nvGrpSpPr>
          <p:cNvPr id="101380" name="组合 4131">
            <a:extLst>
              <a:ext uri="{FF2B5EF4-FFF2-40B4-BE49-F238E27FC236}">
                <a16:creationId xmlns:a16="http://schemas.microsoft.com/office/drawing/2014/main" id="{2801B603-D1EA-9949-8835-48428A094715}"/>
              </a:ext>
            </a:extLst>
          </p:cNvPr>
          <p:cNvGrpSpPr>
            <a:grpSpLocks/>
          </p:cNvGrpSpPr>
          <p:nvPr/>
        </p:nvGrpSpPr>
        <p:grpSpPr bwMode="auto">
          <a:xfrm>
            <a:off x="736600" y="3860800"/>
            <a:ext cx="7435850" cy="700088"/>
            <a:chOff x="736600" y="3860800"/>
            <a:chExt cx="7435850" cy="700088"/>
          </a:xfrm>
        </p:grpSpPr>
        <p:sp>
          <p:nvSpPr>
            <p:cNvPr id="101391" name="AutoShape 3">
              <a:extLst>
                <a:ext uri="{FF2B5EF4-FFF2-40B4-BE49-F238E27FC236}">
                  <a16:creationId xmlns:a16="http://schemas.microsoft.com/office/drawing/2014/main" id="{AF066D67-43E3-3042-BB45-EC7A19B35753}"/>
                </a:ext>
              </a:extLst>
            </p:cNvPr>
            <p:cNvSpPr>
              <a:spLocks noChangeArrowheads="1"/>
            </p:cNvSpPr>
            <p:nvPr/>
          </p:nvSpPr>
          <p:spPr bwMode="gray">
            <a:xfrm>
              <a:off x="2836863" y="3860800"/>
              <a:ext cx="5335587" cy="687388"/>
            </a:xfrm>
            <a:prstGeom prst="roundRect">
              <a:avLst>
                <a:gd name="adj" fmla="val 11505"/>
              </a:avLst>
            </a:prstGeom>
            <a:solidFill>
              <a:srgbClr val="009999">
                <a:alpha val="50195"/>
              </a:srgbClr>
            </a:solidFill>
            <a:ln>
              <a:noFill/>
            </a:ln>
            <a:extLst>
              <a:ext uri="{91240B29-F687-4F45-9708-019B960494DF}">
                <a14:hiddenLine xmlns:a14="http://schemas.microsoft.com/office/drawing/2010/main" w="6350" algn="ctr">
                  <a:solidFill>
                    <a:srgbClr val="000000"/>
                  </a:solidFill>
                  <a:prstDash val="sysDot"/>
                  <a:round/>
                  <a:headEnd/>
                  <a:tailEnd/>
                </a14:hiddenLine>
              </a:ext>
            </a:extLst>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buFont typeface="Wingdings" pitchFamily="2" charset="2"/>
                <a:buNone/>
              </a:pPr>
              <a:endParaRPr lang="zh-CN" altLang="zh-CN">
                <a:cs typeface="Arial" panose="020B0604020202020204" pitchFamily="34" charset="0"/>
              </a:endParaRPr>
            </a:p>
          </p:txBody>
        </p:sp>
        <p:grpSp>
          <p:nvGrpSpPr>
            <p:cNvPr id="101392" name="Group 4">
              <a:extLst>
                <a:ext uri="{FF2B5EF4-FFF2-40B4-BE49-F238E27FC236}">
                  <a16:creationId xmlns:a16="http://schemas.microsoft.com/office/drawing/2014/main" id="{2AB29F31-CABD-2E44-A3D1-D2AF05FCE6E8}"/>
                </a:ext>
              </a:extLst>
            </p:cNvPr>
            <p:cNvGrpSpPr>
              <a:grpSpLocks/>
            </p:cNvGrpSpPr>
            <p:nvPr/>
          </p:nvGrpSpPr>
          <p:grpSpPr bwMode="auto">
            <a:xfrm>
              <a:off x="736600" y="3873500"/>
              <a:ext cx="2613025" cy="687388"/>
              <a:chOff x="370" y="2169"/>
              <a:chExt cx="1790" cy="433"/>
            </a:xfrm>
          </p:grpSpPr>
          <p:sp>
            <p:nvSpPr>
              <p:cNvPr id="12306" name="AutoShape 5">
                <a:extLst>
                  <a:ext uri="{FF2B5EF4-FFF2-40B4-BE49-F238E27FC236}">
                    <a16:creationId xmlns:a16="http://schemas.microsoft.com/office/drawing/2014/main" id="{08279B24-D425-E04E-A544-C44A52EA1729}"/>
                  </a:ext>
                </a:extLst>
              </p:cNvPr>
              <p:cNvSpPr>
                <a:spLocks noChangeArrowheads="1"/>
              </p:cNvSpPr>
              <p:nvPr/>
            </p:nvSpPr>
            <p:spPr bwMode="gray">
              <a:xfrm>
                <a:off x="1917" y="2249"/>
                <a:ext cx="243" cy="240"/>
              </a:xfrm>
              <a:prstGeom prst="rightArrow">
                <a:avLst>
                  <a:gd name="adj1" fmla="val 50000"/>
                  <a:gd name="adj2" fmla="val 59423"/>
                </a:avLst>
              </a:prstGeom>
              <a:solidFill>
                <a:srgbClr val="F8F8F8"/>
              </a:solidFill>
              <a:ln w="9525">
                <a:noFill/>
                <a:miter lim="800000"/>
                <a:headEnd/>
                <a:tailEnd/>
              </a:ln>
              <a:effectLst>
                <a:outerShdw dist="71842" dir="2700000" algn="ctr" rotWithShape="0">
                  <a:srgbClr val="010101">
                    <a:alpha val="50000"/>
                  </a:srgbClr>
                </a:outerShdw>
              </a:effectLst>
            </p:spPr>
            <p:txBody>
              <a:bodyPr wrap="none" anchor="ctr"/>
              <a:lstStyle/>
              <a:p>
                <a:pPr algn="ctr">
                  <a:buFont typeface="Wingdings" pitchFamily="2" charset="2"/>
                  <a:buNone/>
                  <a:defRPr/>
                </a:pPr>
                <a:endParaRPr lang="zh-CN" altLang="zh-CN">
                  <a:cs typeface="Arial" pitchFamily="34" charset="0"/>
                </a:endParaRPr>
              </a:p>
            </p:txBody>
          </p:sp>
          <p:sp>
            <p:nvSpPr>
              <p:cNvPr id="12307" name="Freeform 6">
                <a:extLst>
                  <a:ext uri="{FF2B5EF4-FFF2-40B4-BE49-F238E27FC236}">
                    <a16:creationId xmlns:a16="http://schemas.microsoft.com/office/drawing/2014/main" id="{8314DF46-72BF-8140-8DC3-9261F82CFEBF}"/>
                  </a:ext>
                </a:extLst>
              </p:cNvPr>
              <p:cNvSpPr>
                <a:spLocks/>
              </p:cNvSpPr>
              <p:nvPr/>
            </p:nvSpPr>
            <p:spPr bwMode="gray">
              <a:xfrm>
                <a:off x="370" y="2169"/>
                <a:ext cx="1549" cy="433"/>
              </a:xfrm>
              <a:custGeom>
                <a:avLst/>
                <a:gdLst>
                  <a:gd name="T0" fmla="*/ 1101 w 1071"/>
                  <a:gd name="T1" fmla="*/ 0 h 307"/>
                  <a:gd name="T2" fmla="*/ 14149 w 1071"/>
                  <a:gd name="T3" fmla="*/ 0 h 307"/>
                  <a:gd name="T4" fmla="*/ 14149 w 1071"/>
                  <a:gd name="T5" fmla="*/ 2200 h 307"/>
                  <a:gd name="T6" fmla="*/ 13968 w 1071"/>
                  <a:gd name="T7" fmla="*/ 2996 h 307"/>
                  <a:gd name="T8" fmla="*/ 13070 w 1071"/>
                  <a:gd name="T9" fmla="*/ 3355 h 307"/>
                  <a:gd name="T10" fmla="*/ 0 w 1071"/>
                  <a:gd name="T11" fmla="*/ 3412 h 307"/>
                  <a:gd name="T12" fmla="*/ 0 w 1071"/>
                  <a:gd name="T13" fmla="*/ 993 h 307"/>
                  <a:gd name="T14" fmla="*/ 272 w 1071"/>
                  <a:gd name="T15" fmla="*/ 193 h 307"/>
                  <a:gd name="T16" fmla="*/ 1101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gradFill rotWithShape="1">
                <a:gsLst>
                  <a:gs pos="0">
                    <a:srgbClr val="006161"/>
                  </a:gs>
                  <a:gs pos="50000">
                    <a:srgbClr val="009999"/>
                  </a:gs>
                  <a:gs pos="100000">
                    <a:srgbClr val="006161"/>
                  </a:gs>
                </a:gsLst>
                <a:lin ang="5400000" scaled="1"/>
              </a:gradFill>
              <a:ln w="28575" cap="flat" cmpd="sng">
                <a:solidFill>
                  <a:srgbClr val="FFFFFF"/>
                </a:solidFill>
                <a:prstDash val="solid"/>
                <a:round/>
                <a:headEnd/>
                <a:tailEnd/>
              </a:ln>
              <a:effectLst>
                <a:outerShdw dist="71842" dir="2700000" algn="ctr" rotWithShape="0">
                  <a:srgbClr val="000000">
                    <a:alpha val="50000"/>
                  </a:srgbClr>
                </a:outerShdw>
              </a:effectLst>
            </p:spPr>
            <p:txBody>
              <a:bodyPr wrap="none" anchor="ctr"/>
              <a:lstStyle/>
              <a:p>
                <a:pPr>
                  <a:defRPr/>
                </a:pPr>
                <a:endParaRPr lang="zh-CN" altLang="en-US"/>
              </a:p>
            </p:txBody>
          </p:sp>
        </p:grpSp>
        <p:sp>
          <p:nvSpPr>
            <p:cNvPr id="154" name="Rectangle 29">
              <a:extLst>
                <a:ext uri="{FF2B5EF4-FFF2-40B4-BE49-F238E27FC236}">
                  <a16:creationId xmlns:a16="http://schemas.microsoft.com/office/drawing/2014/main" id="{122E6B9E-6DB9-F44D-901F-B80DC51ED2B0}"/>
                </a:ext>
              </a:extLst>
            </p:cNvPr>
            <p:cNvSpPr>
              <a:spLocks noChangeArrowheads="1"/>
            </p:cNvSpPr>
            <p:nvPr/>
          </p:nvSpPr>
          <p:spPr bwMode="gray">
            <a:xfrm>
              <a:off x="955675" y="4019550"/>
              <a:ext cx="1836738" cy="400050"/>
            </a:xfrm>
            <a:prstGeom prst="rect">
              <a:avLst/>
            </a:prstGeom>
            <a:noFill/>
            <a:ln w="9525" algn="ctr">
              <a:noFill/>
              <a:miter lim="800000"/>
              <a:headEnd/>
              <a:tailEnd/>
            </a:ln>
            <a:effec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a:buFont typeface="Wingdings" pitchFamily="2" charset="2"/>
                <a:buNone/>
              </a:pPr>
              <a:r>
                <a:rPr lang="zh-CN" altLang="en-US"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rPr>
                <a:t>迭代开发</a:t>
              </a:r>
              <a:endParaRPr lang="en-US" altLang="zh-CN" sz="2000">
                <a:solidFill>
                  <a:srgbClr val="FEFEFE"/>
                </a:solidFill>
                <a:effectLst>
                  <a:outerShdw blurRad="38100" dist="38100" dir="2700000" algn="tl">
                    <a:srgbClr val="4D4D4D"/>
                  </a:outerShdw>
                </a:effectLst>
                <a:latin typeface="Arial" panose="020B0604020202020204" pitchFamily="34" charset="0"/>
                <a:ea typeface="Gulim" panose="020B0600000101010101" pitchFamily="34" charset="-127"/>
              </a:endParaRPr>
            </a:p>
          </p:txBody>
        </p:sp>
        <p:sp>
          <p:nvSpPr>
            <p:cNvPr id="101394" name="Text Box 34">
              <a:extLst>
                <a:ext uri="{FF2B5EF4-FFF2-40B4-BE49-F238E27FC236}">
                  <a16:creationId xmlns:a16="http://schemas.microsoft.com/office/drawing/2014/main" id="{F7CB5F3B-50E3-AE46-B564-CB3712D029CC}"/>
                </a:ext>
              </a:extLst>
            </p:cNvPr>
            <p:cNvSpPr txBox="1">
              <a:spLocks noChangeArrowheads="1"/>
            </p:cNvSpPr>
            <p:nvPr/>
          </p:nvSpPr>
          <p:spPr bwMode="auto">
            <a:xfrm>
              <a:off x="3352800" y="3876675"/>
              <a:ext cx="4608513" cy="58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buFont typeface="Wingdings" pitchFamily="2" charset="2"/>
                <a:buNone/>
              </a:pPr>
              <a:r>
                <a:rPr lang="en-US" altLang="zh-CN" sz="1600">
                  <a:solidFill>
                    <a:srgbClr val="000000"/>
                  </a:solidFill>
                  <a:latin typeface="Arial" panose="020B0604020202020204" pitchFamily="34" charset="0"/>
                  <a:cs typeface="Arial" panose="020B0604020202020204" pitchFamily="34" charset="0"/>
                </a:rPr>
                <a:t>Rational</a:t>
              </a:r>
              <a:r>
                <a:rPr lang="zh-CN" altLang="en-US" sz="1600">
                  <a:solidFill>
                    <a:srgbClr val="000000"/>
                  </a:solidFill>
                  <a:latin typeface="Arial" panose="020B0604020202020204" pitchFamily="34" charset="0"/>
                  <a:cs typeface="Arial" panose="020B0604020202020204" pitchFamily="34" charset="0"/>
                </a:rPr>
                <a:t>统一过程分为四个阶段，每个都有一个不同的里程碑。这些阶段又进一步分为迭代。</a:t>
              </a:r>
              <a:endParaRPr lang="en-US" altLang="zh-CN" sz="1600">
                <a:solidFill>
                  <a:srgbClr val="000000"/>
                </a:solidFill>
                <a:latin typeface="Arial" panose="020B0604020202020204" pitchFamily="34" charset="0"/>
                <a:cs typeface="Arial" panose="020B0604020202020204" pitchFamily="34" charset="0"/>
              </a:endParaRPr>
            </a:p>
          </p:txBody>
        </p:sp>
      </p:grpSp>
      <p:grpSp>
        <p:nvGrpSpPr>
          <p:cNvPr id="101381" name="组合 4132">
            <a:extLst>
              <a:ext uri="{FF2B5EF4-FFF2-40B4-BE49-F238E27FC236}">
                <a16:creationId xmlns:a16="http://schemas.microsoft.com/office/drawing/2014/main" id="{755EAAF4-FFE9-6946-B743-AD1CA9543E44}"/>
              </a:ext>
            </a:extLst>
          </p:cNvPr>
          <p:cNvGrpSpPr>
            <a:grpSpLocks/>
          </p:cNvGrpSpPr>
          <p:nvPr/>
        </p:nvGrpSpPr>
        <p:grpSpPr bwMode="auto">
          <a:xfrm>
            <a:off x="698500" y="4927600"/>
            <a:ext cx="7478713" cy="700088"/>
            <a:chOff x="698500" y="4927600"/>
            <a:chExt cx="7478713" cy="700088"/>
          </a:xfrm>
        </p:grpSpPr>
        <p:sp>
          <p:nvSpPr>
            <p:cNvPr id="140" name="AutoShape 7">
              <a:extLst>
                <a:ext uri="{FF2B5EF4-FFF2-40B4-BE49-F238E27FC236}">
                  <a16:creationId xmlns:a16="http://schemas.microsoft.com/office/drawing/2014/main" id="{A9F1A16B-24CB-9D43-96B9-3B996BF85E41}"/>
                </a:ext>
              </a:extLst>
            </p:cNvPr>
            <p:cNvSpPr>
              <a:spLocks noChangeArrowheads="1"/>
            </p:cNvSpPr>
            <p:nvPr/>
          </p:nvSpPr>
          <p:spPr bwMode="gray">
            <a:xfrm>
              <a:off x="2776538" y="4927600"/>
              <a:ext cx="5400675" cy="687388"/>
            </a:xfrm>
            <a:prstGeom prst="roundRect">
              <a:avLst>
                <a:gd name="adj" fmla="val 11505"/>
              </a:avLst>
            </a:prstGeom>
            <a:solidFill>
              <a:srgbClr val="BBE0E3">
                <a:alpha val="50000"/>
              </a:srgbClr>
            </a:solidFill>
            <a:ln>
              <a:noFill/>
            </a:ln>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grpSp>
          <p:nvGrpSpPr>
            <p:cNvPr id="101386" name="Group 8">
              <a:extLst>
                <a:ext uri="{FF2B5EF4-FFF2-40B4-BE49-F238E27FC236}">
                  <a16:creationId xmlns:a16="http://schemas.microsoft.com/office/drawing/2014/main" id="{8B35D251-8BAF-2049-A5A8-773EBE2B98AE}"/>
                </a:ext>
              </a:extLst>
            </p:cNvPr>
            <p:cNvGrpSpPr>
              <a:grpSpLocks/>
            </p:cNvGrpSpPr>
            <p:nvPr/>
          </p:nvGrpSpPr>
          <p:grpSpPr bwMode="auto">
            <a:xfrm>
              <a:off x="698500" y="4940300"/>
              <a:ext cx="2613025" cy="687388"/>
              <a:chOff x="370" y="2169"/>
              <a:chExt cx="1790" cy="433"/>
            </a:xfrm>
          </p:grpSpPr>
          <p:sp>
            <p:nvSpPr>
              <p:cNvPr id="142" name="AutoShape 9">
                <a:extLst>
                  <a:ext uri="{FF2B5EF4-FFF2-40B4-BE49-F238E27FC236}">
                    <a16:creationId xmlns:a16="http://schemas.microsoft.com/office/drawing/2014/main" id="{63532E8C-66FA-FE4C-AA68-5E8F17868B60}"/>
                  </a:ext>
                </a:extLst>
              </p:cNvPr>
              <p:cNvSpPr>
                <a:spLocks noChangeArrowheads="1"/>
              </p:cNvSpPr>
              <p:nvPr/>
            </p:nvSpPr>
            <p:spPr bwMode="gray">
              <a:xfrm>
                <a:off x="1917" y="2249"/>
                <a:ext cx="243" cy="240"/>
              </a:xfrm>
              <a:prstGeom prst="rightArrow">
                <a:avLst>
                  <a:gd name="adj1" fmla="val 50000"/>
                  <a:gd name="adj2" fmla="val 59422"/>
                </a:avLst>
              </a:prstGeom>
              <a:solidFill>
                <a:srgbClr val="F8F8F8"/>
              </a:solidFill>
              <a:ln w="9525">
                <a:noFill/>
                <a:miter lim="800000"/>
                <a:headEnd/>
                <a:tailEnd/>
              </a:ln>
              <a:effectLst>
                <a:outerShdw dist="71842" dir="2700000" algn="ctr" rotWithShape="0">
                  <a:srgbClr val="010101">
                    <a:alpha val="50000"/>
                  </a:srgbClr>
                </a:outerShdw>
              </a:effectLst>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sp>
            <p:nvSpPr>
              <p:cNvPr id="143" name="Freeform 10">
                <a:extLst>
                  <a:ext uri="{FF2B5EF4-FFF2-40B4-BE49-F238E27FC236}">
                    <a16:creationId xmlns:a16="http://schemas.microsoft.com/office/drawing/2014/main" id="{9F768CF7-08BE-4744-B9AD-6696B129BB16}"/>
                  </a:ext>
                </a:extLst>
              </p:cNvPr>
              <p:cNvSpPr>
                <a:spLocks/>
              </p:cNvSpPr>
              <p:nvPr/>
            </p:nvSpPr>
            <p:spPr bwMode="gray">
              <a:xfrm>
                <a:off x="370" y="2169"/>
                <a:ext cx="1549" cy="433"/>
              </a:xfrm>
              <a:custGeom>
                <a:avLst/>
                <a:gdLst>
                  <a:gd name="T0" fmla="*/ 83 w 1071"/>
                  <a:gd name="T1" fmla="*/ 0 h 307"/>
                  <a:gd name="T2" fmla="*/ 1069 w 1071"/>
                  <a:gd name="T3" fmla="*/ 0 h 307"/>
                  <a:gd name="T4" fmla="*/ 1069 w 1071"/>
                  <a:gd name="T5" fmla="*/ 198 h 307"/>
                  <a:gd name="T6" fmla="*/ 1055 w 1071"/>
                  <a:gd name="T7" fmla="*/ 270 h 307"/>
                  <a:gd name="T8" fmla="*/ 987 w 1071"/>
                  <a:gd name="T9" fmla="*/ 302 h 307"/>
                  <a:gd name="T10" fmla="*/ 0 w 1071"/>
                  <a:gd name="T11" fmla="*/ 307 h 307"/>
                  <a:gd name="T12" fmla="*/ 0 w 1071"/>
                  <a:gd name="T13" fmla="*/ 89 h 307"/>
                  <a:gd name="T14" fmla="*/ 21 w 1071"/>
                  <a:gd name="T15" fmla="*/ 18 h 307"/>
                  <a:gd name="T16" fmla="*/ 83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1"/>
                  <a:gd name="T28" fmla="*/ 0 h 307"/>
                  <a:gd name="T29" fmla="*/ 1071 w 1071"/>
                  <a:gd name="T30" fmla="*/ 307 h 3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gradFill rotWithShape="1">
                <a:gsLst>
                  <a:gs pos="0">
                    <a:srgbClr val="BBE0E3">
                      <a:gamma/>
                      <a:shade val="46275"/>
                      <a:invGamma/>
                    </a:srgbClr>
                  </a:gs>
                  <a:gs pos="50000">
                    <a:srgbClr val="BBE0E3"/>
                  </a:gs>
                  <a:gs pos="100000">
                    <a:srgbClr val="BBE0E3">
                      <a:gamma/>
                      <a:shade val="46275"/>
                      <a:invGamma/>
                    </a:srgbClr>
                  </a:gs>
                </a:gsLst>
                <a:lin ang="5400000" scaled="1"/>
              </a:gradFill>
              <a:ln w="28575">
                <a:solidFill>
                  <a:srgbClr val="FFFFFF"/>
                </a:solidFill>
                <a:round/>
                <a:headEnd/>
                <a:tailEnd/>
              </a:ln>
              <a:effectLst>
                <a:outerShdw dist="71842" dir="2700000" algn="ctr" rotWithShape="0">
                  <a:srgbClr val="000000">
                    <a:alpha val="50000"/>
                  </a:srgbClr>
                </a:outerShdw>
              </a:effectLst>
            </p:spPr>
            <p:txBody>
              <a:bodyPr wrap="none" anchor="ctr"/>
              <a:lstStyle/>
              <a:p>
                <a:pPr algn="ctr" fontAlgn="auto">
                  <a:spcBef>
                    <a:spcPts val="0"/>
                  </a:spcBef>
                  <a:spcAft>
                    <a:spcPts val="0"/>
                  </a:spcAft>
                  <a:defRPr/>
                </a:pPr>
                <a:endParaRPr kumimoji="0" lang="zh-CN" altLang="zh-CN" b="0" kern="0">
                  <a:solidFill>
                    <a:sysClr val="windowText" lastClr="000000"/>
                  </a:solidFill>
                  <a:cs typeface="Arial" pitchFamily="34" charset="0"/>
                </a:endParaRPr>
              </a:p>
            </p:txBody>
          </p:sp>
        </p:grpSp>
        <p:sp>
          <p:nvSpPr>
            <p:cNvPr id="101387" name="Rectangle 30">
              <a:extLst>
                <a:ext uri="{FF2B5EF4-FFF2-40B4-BE49-F238E27FC236}">
                  <a16:creationId xmlns:a16="http://schemas.microsoft.com/office/drawing/2014/main" id="{8ADBB9DA-9FE3-A748-960B-912D358BAD5E}"/>
                </a:ext>
              </a:extLst>
            </p:cNvPr>
            <p:cNvSpPr>
              <a:spLocks noChangeArrowheads="1"/>
            </p:cNvSpPr>
            <p:nvPr/>
          </p:nvSpPr>
          <p:spPr bwMode="gray">
            <a:xfrm>
              <a:off x="955675" y="5065713"/>
              <a:ext cx="1836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a:buFont typeface="Wingdings" pitchFamily="2" charset="2"/>
                <a:buNone/>
              </a:pPr>
              <a:r>
                <a:rPr lang="en-US" altLang="zh-CN" sz="2000">
                  <a:solidFill>
                    <a:schemeClr val="tx1"/>
                  </a:solidFill>
                  <a:latin typeface="Arial" panose="020B0604020202020204" pitchFamily="34" charset="0"/>
                  <a:ea typeface="Gulim" panose="020B0600000101010101" pitchFamily="34" charset="-127"/>
                </a:rPr>
                <a:t>RUP</a:t>
              </a:r>
              <a:r>
                <a:rPr lang="zh-CN" altLang="en-US" sz="2000">
                  <a:solidFill>
                    <a:schemeClr val="tx1"/>
                  </a:solidFill>
                  <a:latin typeface="Arial" panose="020B0604020202020204" pitchFamily="34" charset="0"/>
                  <a:ea typeface="Gulim" panose="020B0600000101010101" pitchFamily="34" charset="-127"/>
                </a:rPr>
                <a:t>规程</a:t>
              </a:r>
              <a:endParaRPr lang="en-US" altLang="zh-CN" sz="2000">
                <a:solidFill>
                  <a:schemeClr val="tx1"/>
                </a:solidFill>
                <a:latin typeface="Arial" panose="020B0604020202020204" pitchFamily="34" charset="0"/>
                <a:ea typeface="Gulim" panose="020B0600000101010101" pitchFamily="34" charset="-127"/>
              </a:endParaRPr>
            </a:p>
          </p:txBody>
        </p:sp>
        <p:sp>
          <p:nvSpPr>
            <p:cNvPr id="101388" name="Text Box 35">
              <a:extLst>
                <a:ext uri="{FF2B5EF4-FFF2-40B4-BE49-F238E27FC236}">
                  <a16:creationId xmlns:a16="http://schemas.microsoft.com/office/drawing/2014/main" id="{F927FA08-0A64-574F-BFCD-F80E9E522F5A}"/>
                </a:ext>
              </a:extLst>
            </p:cNvPr>
            <p:cNvSpPr txBox="1">
              <a:spLocks noChangeArrowheads="1"/>
            </p:cNvSpPr>
            <p:nvPr/>
          </p:nvSpPr>
          <p:spPr bwMode="auto">
            <a:xfrm>
              <a:off x="3352800" y="5096196"/>
              <a:ext cx="4800600" cy="39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buFont typeface="Wingdings" pitchFamily="2" charset="2"/>
                <a:buNone/>
              </a:pPr>
              <a:r>
                <a:rPr lang="en-US" altLang="zh-CN" sz="2000">
                  <a:solidFill>
                    <a:srgbClr val="000000"/>
                  </a:solidFill>
                  <a:latin typeface="Arial" panose="020B0604020202020204" pitchFamily="34" charset="0"/>
                  <a:cs typeface="Arial" panose="020B0604020202020204" pitchFamily="34" charset="0"/>
                </a:rPr>
                <a:t>RUP</a:t>
              </a:r>
              <a:r>
                <a:rPr lang="zh-CN" altLang="en-US" sz="2000">
                  <a:solidFill>
                    <a:srgbClr val="000000"/>
                  </a:solidFill>
                  <a:latin typeface="Arial" panose="020B0604020202020204" pitchFamily="34" charset="0"/>
                  <a:cs typeface="Arial" panose="020B0604020202020204" pitchFamily="34" charset="0"/>
                </a:rPr>
                <a:t>的</a:t>
              </a:r>
              <a:r>
                <a:rPr lang="en-US" altLang="zh-CN" sz="2000">
                  <a:solidFill>
                    <a:srgbClr val="000000"/>
                  </a:solidFill>
                  <a:latin typeface="Arial" panose="020B0604020202020204" pitchFamily="34" charset="0"/>
                  <a:cs typeface="Arial" panose="020B0604020202020204" pitchFamily="34" charset="0"/>
                </a:rPr>
                <a:t>9</a:t>
              </a:r>
              <a:r>
                <a:rPr lang="zh-CN" altLang="en-US" sz="2000">
                  <a:solidFill>
                    <a:srgbClr val="000000"/>
                  </a:solidFill>
                  <a:latin typeface="Arial" panose="020B0604020202020204" pitchFamily="34" charset="0"/>
                  <a:cs typeface="Arial" panose="020B0604020202020204" pitchFamily="34" charset="0"/>
                </a:rPr>
                <a:t>个规程</a:t>
              </a:r>
              <a:endParaRPr lang="en-US" altLang="zh-CN" sz="2000">
                <a:solidFill>
                  <a:srgbClr val="000000"/>
                </a:solidFill>
                <a:latin typeface="Arial" panose="020B0604020202020204" pitchFamily="34" charset="0"/>
                <a:cs typeface="Arial" panose="020B0604020202020204" pitchFamily="34" charset="0"/>
              </a:endParaRPr>
            </a:p>
          </p:txBody>
        </p:sp>
      </p:grpSp>
      <p:sp>
        <p:nvSpPr>
          <p:cNvPr id="101382" name="Rectangle 47">
            <a:extLst>
              <a:ext uri="{FF2B5EF4-FFF2-40B4-BE49-F238E27FC236}">
                <a16:creationId xmlns:a16="http://schemas.microsoft.com/office/drawing/2014/main" id="{50C345A9-30C9-C345-BF6B-4AE74EFF2CC2}"/>
              </a:ext>
            </a:extLst>
          </p:cNvPr>
          <p:cNvSpPr>
            <a:spLocks noChangeArrowheads="1"/>
          </p:cNvSpPr>
          <p:nvPr/>
        </p:nvSpPr>
        <p:spPr bwMode="auto">
          <a:xfrm>
            <a:off x="636588" y="95250"/>
            <a:ext cx="7747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857250" indent="-85725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latinLnBrk="1" hangingPunct="1">
              <a:buFont typeface="Gulim" panose="020B0600000101010101" pitchFamily="34" charset="-127"/>
              <a:buAutoNum type="romanUcPeriod"/>
            </a:pPr>
            <a:r>
              <a:rPr lang="en-US" altLang="zh-CN" sz="3600">
                <a:solidFill>
                  <a:srgbClr val="FFFFFF"/>
                </a:solidFill>
                <a:latin typeface="Gulim" panose="020B0600000101010101" pitchFamily="34" charset="-127"/>
                <a:ea typeface="黑体" panose="02010609060101010101" pitchFamily="49" charset="-122"/>
              </a:rPr>
              <a:t>RUP</a:t>
            </a:r>
            <a:endParaRPr lang="zh-CN" altLang="en-US" sz="3600">
              <a:solidFill>
                <a:srgbClr val="FFFFFF"/>
              </a:solidFill>
              <a:latin typeface="Gulim" panose="020B0600000101010101" pitchFamily="34" charset="-127"/>
              <a:ea typeface="黑体" panose="02010609060101010101" pitchFamily="49" charset="-122"/>
            </a:endParaRPr>
          </a:p>
        </p:txBody>
      </p:sp>
      <p:sp>
        <p:nvSpPr>
          <p:cNvPr id="31" name="灯片编号占位符 30">
            <a:extLst>
              <a:ext uri="{FF2B5EF4-FFF2-40B4-BE49-F238E27FC236}">
                <a16:creationId xmlns:a16="http://schemas.microsoft.com/office/drawing/2014/main" id="{044E5C80-4E22-1D43-AFAB-21BAB4F7BE4F}"/>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64D5B578-3C3B-724A-A46F-1CCA021CED46}" type="slidenum">
              <a:rPr kumimoji="0" lang="en-US" altLang="ko-KR" b="0">
                <a:solidFill>
                  <a:srgbClr val="FFFFFF"/>
                </a:solidFill>
                <a:latin typeface="Gulim" panose="020B0600000101010101" pitchFamily="34" charset="-127"/>
                <a:ea typeface="Gulim" panose="020B0600000101010101" pitchFamily="34" charset="-127"/>
              </a:rPr>
              <a:pPr eaLnBrk="1" hangingPunct="1"/>
              <a:t>89</a:t>
            </a:fld>
            <a:endParaRPr kumimoji="0" lang="en-US" altLang="ko-KR" b="0">
              <a:solidFill>
                <a:srgbClr val="FFFFFF"/>
              </a:solidFill>
              <a:latin typeface="Gulim" panose="020B0600000101010101" pitchFamily="34" charset="-127"/>
              <a:ea typeface="Gulim" panose="020B0600000101010101" pitchFamily="34" charset="-127"/>
            </a:endParaRPr>
          </a:p>
        </p:txBody>
      </p:sp>
      <p:sp>
        <p:nvSpPr>
          <p:cNvPr id="32" name="右箭头 31">
            <a:extLst>
              <a:ext uri="{FF2B5EF4-FFF2-40B4-BE49-F238E27FC236}">
                <a16:creationId xmlns:a16="http://schemas.microsoft.com/office/drawing/2014/main" id="{B36E501E-2261-7244-A012-76DB261FB60C}"/>
              </a:ext>
            </a:extLst>
          </p:cNvPr>
          <p:cNvSpPr/>
          <p:nvPr/>
        </p:nvSpPr>
        <p:spPr bwMode="auto">
          <a:xfrm>
            <a:off x="61913" y="4992688"/>
            <a:ext cx="574675" cy="50323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10E9B92C-C1C1-494B-8991-BB50EB4BDD03}"/>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zh-CN" altLang="en-US">
                <a:latin typeface="宋体" panose="02010600030101010101" pitchFamily="2" charset="-122"/>
                <a:ea typeface="宋体" panose="02010600030101010101" pitchFamily="2" charset="-122"/>
              </a:rPr>
              <a:t>谁应该使用</a:t>
            </a:r>
            <a:r>
              <a:rPr lang="en-US" altLang="zh-CN">
                <a:latin typeface="宋体" panose="02010600030101010101" pitchFamily="2" charset="-122"/>
                <a:ea typeface="宋体" panose="02010600030101010101" pitchFamily="2" charset="-122"/>
              </a:rPr>
              <a:t>RUP</a:t>
            </a:r>
            <a:r>
              <a:rPr lang="zh-CN" altLang="en-US">
                <a:latin typeface="宋体" panose="02010600030101010101" pitchFamily="2" charset="-122"/>
                <a:ea typeface="宋体" panose="02010600030101010101" pitchFamily="2" charset="-122"/>
              </a:rPr>
              <a:t>？</a:t>
            </a:r>
          </a:p>
        </p:txBody>
      </p:sp>
      <p:sp>
        <p:nvSpPr>
          <p:cNvPr id="5" name="灯片编号占位符 4">
            <a:extLst>
              <a:ext uri="{FF2B5EF4-FFF2-40B4-BE49-F238E27FC236}">
                <a16:creationId xmlns:a16="http://schemas.microsoft.com/office/drawing/2014/main" id="{10485962-3942-484E-B26D-57AF56505B9C}"/>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723F04DC-36AB-5942-8D81-75C9A8EEF043}" type="slidenum">
              <a:rPr kumimoji="0" lang="en-US" altLang="ko-KR" b="0">
                <a:solidFill>
                  <a:schemeClr val="bg1"/>
                </a:solidFill>
                <a:latin typeface="Gulim" panose="020B0600000101010101" pitchFamily="34" charset="-127"/>
                <a:ea typeface="Gulim" panose="020B0600000101010101" pitchFamily="34" charset="-127"/>
              </a:rPr>
              <a:pPr eaLnBrk="1" hangingPunct="1"/>
              <a:t>9</a:t>
            </a:fld>
            <a:endParaRPr kumimoji="0" lang="en-US" altLang="ko-KR" b="0">
              <a:solidFill>
                <a:schemeClr val="bg1"/>
              </a:solidFill>
              <a:latin typeface="Gulim" panose="020B0600000101010101" pitchFamily="34" charset="-127"/>
              <a:ea typeface="Gulim" panose="020B0600000101010101" pitchFamily="34" charset="-127"/>
            </a:endParaRPr>
          </a:p>
        </p:txBody>
      </p:sp>
      <p:sp>
        <p:nvSpPr>
          <p:cNvPr id="19460" name="Rectangle 3">
            <a:extLst>
              <a:ext uri="{FF2B5EF4-FFF2-40B4-BE49-F238E27FC236}">
                <a16:creationId xmlns:a16="http://schemas.microsoft.com/office/drawing/2014/main" id="{31E636F1-BBC5-2A4B-A72C-70D3AE1DCA3E}"/>
              </a:ext>
            </a:extLst>
          </p:cNvPr>
          <p:cNvSpPr txBox="1">
            <a:spLocks noChangeArrowheads="1"/>
          </p:cNvSpPr>
          <p:nvPr/>
        </p:nvSpPr>
        <p:spPr bwMode="auto">
          <a:xfrm>
            <a:off x="333375" y="1268413"/>
            <a:ext cx="8353425" cy="504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latinLnBrk="1" hangingPunct="1">
              <a:spcBef>
                <a:spcPct val="20000"/>
              </a:spcBef>
              <a:buClr>
                <a:schemeClr val="accent2"/>
              </a:buClr>
              <a:buSzPct val="75000"/>
              <a:buFont typeface="Wingdings" pitchFamily="2" charset="2"/>
              <a:buChar char="l"/>
            </a:pPr>
            <a:endParaRPr lang="en-US" altLang="zh-CN" sz="2000" dirty="0">
              <a:solidFill>
                <a:schemeClr val="tx1"/>
              </a:solidFill>
              <a:latin typeface="Gulim" panose="020B0600000101010101" pitchFamily="34" charset="-127"/>
            </a:endParaRPr>
          </a:p>
          <a:p>
            <a:pPr eaLnBrk="1" latinLnBrk="1" hangingPunct="1">
              <a:spcBef>
                <a:spcPct val="20000"/>
              </a:spcBef>
              <a:buClr>
                <a:schemeClr val="accent2"/>
              </a:buClr>
              <a:buSzPct val="75000"/>
              <a:buFont typeface="Wingdings" pitchFamily="2" charset="2"/>
              <a:buChar char="l"/>
            </a:pPr>
            <a:endParaRPr lang="en-US" altLang="zh-CN" sz="2000" dirty="0">
              <a:solidFill>
                <a:schemeClr val="tx1"/>
              </a:solidFill>
              <a:latin typeface="Gulim" panose="020B0600000101010101" pitchFamily="34" charset="-127"/>
            </a:endParaRPr>
          </a:p>
          <a:p>
            <a:pPr eaLnBrk="1" latinLnBrk="1" hangingPunct="1">
              <a:spcBef>
                <a:spcPct val="20000"/>
              </a:spcBef>
              <a:buClr>
                <a:schemeClr val="accent2"/>
              </a:buClr>
              <a:buSzPct val="75000"/>
              <a:buFont typeface="Wingdings" pitchFamily="2" charset="2"/>
              <a:buChar char="l"/>
            </a:pPr>
            <a:r>
              <a:rPr lang="zh-CN" altLang="en-US" sz="2400" dirty="0">
                <a:solidFill>
                  <a:schemeClr val="tx1"/>
                </a:solidFill>
                <a:latin typeface="Gulim" panose="020B0600000101010101" pitchFamily="34" charset="-127"/>
              </a:rPr>
              <a:t>如果自行开发和部署，</a:t>
            </a:r>
            <a:r>
              <a:rPr lang="en-US" altLang="zh-CN" sz="2400" dirty="0">
                <a:solidFill>
                  <a:schemeClr val="tx1"/>
                </a:solidFill>
                <a:latin typeface="Gulim" panose="020B0600000101010101" pitchFamily="34" charset="-127"/>
              </a:rPr>
              <a:t>RUP</a:t>
            </a:r>
            <a:r>
              <a:rPr lang="zh-CN" altLang="en-US" sz="2400" dirty="0">
                <a:solidFill>
                  <a:schemeClr val="tx1"/>
                </a:solidFill>
                <a:latin typeface="Gulim" panose="020B0600000101010101" pitchFamily="34" charset="-127"/>
              </a:rPr>
              <a:t>是对成功至关重要的软件，</a:t>
            </a:r>
            <a:r>
              <a:rPr lang="en-US" altLang="zh-CN" sz="2400" dirty="0">
                <a:solidFill>
                  <a:schemeClr val="tx1"/>
                </a:solidFill>
                <a:latin typeface="Gulim" panose="020B0600000101010101" pitchFamily="34" charset="-127"/>
              </a:rPr>
              <a:t>RUP</a:t>
            </a:r>
            <a:r>
              <a:rPr lang="zh-CN" altLang="en-US" sz="2400" dirty="0">
                <a:solidFill>
                  <a:schemeClr val="tx1"/>
                </a:solidFill>
                <a:latin typeface="Gulim" panose="020B0600000101010101" pitchFamily="34" charset="-127"/>
              </a:rPr>
              <a:t>可以提供帮助。</a:t>
            </a:r>
            <a:br>
              <a:rPr lang="en-US" altLang="zh-CN" sz="2400" dirty="0">
                <a:solidFill>
                  <a:schemeClr val="tx1"/>
                </a:solidFill>
                <a:latin typeface="Gulim" panose="020B0600000101010101" pitchFamily="34" charset="-127"/>
              </a:rPr>
            </a:br>
            <a:endParaRPr lang="en-US" altLang="zh-CN" sz="2400" dirty="0">
              <a:solidFill>
                <a:schemeClr val="tx1"/>
              </a:solidFill>
              <a:latin typeface="Gulim" panose="020B0600000101010101" pitchFamily="34" charset="-127"/>
            </a:endParaRPr>
          </a:p>
          <a:p>
            <a:pPr eaLnBrk="1" latinLnBrk="1" hangingPunct="1">
              <a:spcBef>
                <a:spcPct val="20000"/>
              </a:spcBef>
              <a:buClr>
                <a:schemeClr val="accent2"/>
              </a:buClr>
              <a:buSzPct val="75000"/>
              <a:buFont typeface="Wingdings" pitchFamily="2" charset="2"/>
              <a:buChar char="l"/>
            </a:pPr>
            <a:r>
              <a:rPr lang="en-US" altLang="zh-CN" sz="2400" dirty="0">
                <a:solidFill>
                  <a:schemeClr val="tx1"/>
                </a:solidFill>
                <a:latin typeface="Gulim" panose="020B0600000101010101" pitchFamily="34" charset="-127"/>
              </a:rPr>
              <a:t>RUP </a:t>
            </a:r>
            <a:r>
              <a:rPr lang="zh-CN" altLang="en-US" sz="2400" dirty="0">
                <a:solidFill>
                  <a:schemeClr val="tx1"/>
                </a:solidFill>
                <a:latin typeface="Gulim" panose="020B0600000101010101" pitchFamily="34" charset="-127"/>
              </a:rPr>
              <a:t>产品开发时考虑了两组主要用户</a:t>
            </a:r>
            <a:r>
              <a:rPr lang="en-US" altLang="zh-CN" sz="2400" dirty="0">
                <a:solidFill>
                  <a:schemeClr val="tx1"/>
                </a:solidFill>
                <a:latin typeface="Gulim" panose="020B0600000101010101" pitchFamily="34" charset="-127"/>
              </a:rPr>
              <a:t>: </a:t>
            </a:r>
            <a:br>
              <a:rPr lang="en-US" altLang="zh-CN" sz="2400" dirty="0">
                <a:solidFill>
                  <a:schemeClr val="tx1"/>
                </a:solidFill>
                <a:latin typeface="Gulim" panose="020B0600000101010101" pitchFamily="34" charset="-127"/>
              </a:rPr>
            </a:br>
            <a:endParaRPr lang="en-US" altLang="zh-CN" sz="2400" dirty="0">
              <a:solidFill>
                <a:schemeClr val="tx1"/>
              </a:solidFill>
              <a:latin typeface="Gulim" panose="020B0600000101010101" pitchFamily="34" charset="-127"/>
            </a:endParaRPr>
          </a:p>
          <a:p>
            <a:pPr lvl="1" eaLnBrk="1" latinLnBrk="1" hangingPunct="1">
              <a:spcBef>
                <a:spcPct val="20000"/>
              </a:spcBef>
              <a:buClr>
                <a:schemeClr val="accent1"/>
              </a:buClr>
              <a:buSzPct val="75000"/>
              <a:buFont typeface="Wingdings" pitchFamily="2" charset="2"/>
              <a:buChar char="£"/>
            </a:pPr>
            <a:r>
              <a:rPr lang="zh-CN" altLang="en-US" sz="2400" dirty="0">
                <a:solidFill>
                  <a:schemeClr val="tx1"/>
                </a:solidFill>
                <a:latin typeface="Gulim" panose="020B0600000101010101" pitchFamily="34" charset="-127"/>
              </a:rPr>
              <a:t>作为项目团队一部分的软件开发执行人员，包括项目干系人。</a:t>
            </a:r>
            <a:br>
              <a:rPr lang="en-US" altLang="zh-CN" sz="2400" dirty="0">
                <a:solidFill>
                  <a:schemeClr val="tx1"/>
                </a:solidFill>
                <a:latin typeface="Gulim" panose="020B0600000101010101" pitchFamily="34" charset="-127"/>
              </a:rPr>
            </a:br>
            <a:endParaRPr lang="en-US" altLang="zh-CN" sz="2400" dirty="0">
              <a:solidFill>
                <a:schemeClr val="tx1"/>
              </a:solidFill>
              <a:latin typeface="Gulim" panose="020B0600000101010101" pitchFamily="34" charset="-127"/>
            </a:endParaRPr>
          </a:p>
          <a:p>
            <a:pPr lvl="1" eaLnBrk="1" latinLnBrk="1" hangingPunct="1">
              <a:spcBef>
                <a:spcPct val="20000"/>
              </a:spcBef>
              <a:buClr>
                <a:schemeClr val="accent1"/>
              </a:buClr>
              <a:buSzPct val="75000"/>
              <a:buFont typeface="Wingdings" pitchFamily="2" charset="2"/>
              <a:buChar char="£"/>
            </a:pPr>
            <a:r>
              <a:rPr lang="zh-CN" altLang="en-US" sz="2400" dirty="0">
                <a:solidFill>
                  <a:schemeClr val="tx1"/>
                </a:solidFill>
                <a:latin typeface="Gulim" panose="020B0600000101010101" pitchFamily="34" charset="-127"/>
              </a:rPr>
              <a:t>过程工程执行人员，尤其是软件过程工程师和经理。</a:t>
            </a:r>
            <a:endParaRPr lang="en-US" altLang="zh-CN" sz="2400" dirty="0">
              <a:solidFill>
                <a:schemeClr val="tx1"/>
              </a:solidFill>
              <a:latin typeface="Gulim" panose="020B0600000101010101" pitchFamily="34" charset="-127"/>
            </a:endParaRPr>
          </a:p>
        </p:txBody>
      </p:sp>
      <p:sp>
        <p:nvSpPr>
          <p:cNvPr id="19461" name="AutoShape 6">
            <a:extLst>
              <a:ext uri="{FF2B5EF4-FFF2-40B4-BE49-F238E27FC236}">
                <a16:creationId xmlns:a16="http://schemas.microsoft.com/office/drawing/2014/main" id="{2939710E-08EA-1741-90C5-C64CC21C176F}"/>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
        <p:nvSpPr>
          <p:cNvPr id="2" name="文本框 1">
            <a:extLst>
              <a:ext uri="{FF2B5EF4-FFF2-40B4-BE49-F238E27FC236}">
                <a16:creationId xmlns:a16="http://schemas.microsoft.com/office/drawing/2014/main" id="{4A1E8D07-CE9C-6746-802F-615949882303}"/>
              </a:ext>
            </a:extLst>
          </p:cNvPr>
          <p:cNvSpPr txBox="1"/>
          <p:nvPr/>
        </p:nvSpPr>
        <p:spPr>
          <a:xfrm>
            <a:off x="1057066" y="1556792"/>
            <a:ext cx="6083717" cy="400110"/>
          </a:xfrm>
          <a:prstGeom prst="rect">
            <a:avLst/>
          </a:prstGeom>
          <a:noFill/>
        </p:spPr>
        <p:txBody>
          <a:bodyPr wrap="none" rtlCol="0">
            <a:spAutoFit/>
          </a:bodyPr>
          <a:lstStyle/>
          <a:p>
            <a:pPr algn="l"/>
            <a:r>
              <a:rPr lang="zh-CN" altLang="en-US" sz="2000" dirty="0">
                <a:latin typeface="Kaiti SC" panose="02010600040101010101" pitchFamily="2" charset="-122"/>
                <a:ea typeface="Kaiti SC" panose="02010600040101010101" pitchFamily="2" charset="-122"/>
              </a:rPr>
              <a:t>依靠预先制定好的流程和制度来约束，而不是靠人。</a:t>
            </a:r>
            <a:endParaRPr kumimoji="1" lang="zh-CN" altLang="en-US" sz="2000" dirty="0">
              <a:latin typeface="Kaiti SC" panose="02010600040101010101" pitchFamily="2" charset="-122"/>
              <a:ea typeface="Kaiti SC" panose="02010600040101010101" pitchFamily="2" charset="-122"/>
            </a:endParaRPr>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96D1F3FC-3B57-7B47-B48C-F75092C28211}"/>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四、</a:t>
            </a:r>
            <a:r>
              <a:rPr lang="en-US" altLang="zh-CN">
                <a:ea typeface="宋体" panose="02010600030101010101" pitchFamily="2" charset="-122"/>
              </a:rPr>
              <a:t>RUP </a:t>
            </a:r>
            <a:r>
              <a:rPr lang="zh-CN" altLang="en-US">
                <a:ea typeface="宋体" panose="02010600030101010101" pitchFamily="2" charset="-122"/>
              </a:rPr>
              <a:t>规程</a:t>
            </a:r>
            <a:endParaRPr lang="en-US" altLang="zh-CN">
              <a:ea typeface="宋体" panose="02010600030101010101" pitchFamily="2" charset="-122"/>
            </a:endParaRPr>
          </a:p>
        </p:txBody>
      </p:sp>
      <p:pic>
        <p:nvPicPr>
          <p:cNvPr id="102403" name="Picture 76">
            <a:extLst>
              <a:ext uri="{FF2B5EF4-FFF2-40B4-BE49-F238E27FC236}">
                <a16:creationId xmlns:a16="http://schemas.microsoft.com/office/drawing/2014/main" id="{7AF20859-72C9-2847-86AC-16FA5A8C2E3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39093" t="36765" r="2361" b="9349"/>
          <a:stretch>
            <a:fillRect/>
          </a:stretch>
        </p:blipFill>
        <p:spPr bwMode="auto">
          <a:xfrm>
            <a:off x="-1588" y="973138"/>
            <a:ext cx="6159501" cy="42513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6187" name="Picture 75">
            <a:extLst>
              <a:ext uri="{FF2B5EF4-FFF2-40B4-BE49-F238E27FC236}">
                <a16:creationId xmlns:a16="http://schemas.microsoft.com/office/drawing/2014/main" id="{6CADF4B9-5B89-FE4B-A373-F1156A8CEF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8688" y="2651125"/>
            <a:ext cx="4238625" cy="373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5" name="Text Box 70">
            <a:extLst>
              <a:ext uri="{FF2B5EF4-FFF2-40B4-BE49-F238E27FC236}">
                <a16:creationId xmlns:a16="http://schemas.microsoft.com/office/drawing/2014/main" id="{DE587E37-4236-1947-8F34-7CA51C8F15C1}"/>
              </a:ext>
            </a:extLst>
          </p:cNvPr>
          <p:cNvSpPr txBox="1">
            <a:spLocks noChangeArrowheads="1"/>
          </p:cNvSpPr>
          <p:nvPr/>
        </p:nvSpPr>
        <p:spPr bwMode="ltGray">
          <a:xfrm>
            <a:off x="6138863" y="1830388"/>
            <a:ext cx="2728912" cy="412750"/>
          </a:xfrm>
          <a:prstGeom prst="rect">
            <a:avLst/>
          </a:prstGeom>
          <a:solidFill>
            <a:srgbClr val="00808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8080"/>
            </a:extrusionClr>
            <a:contourClr>
              <a:srgbClr val="008080"/>
            </a:contourClr>
          </a:sp3d>
        </p:spPr>
        <p:txBody>
          <a:bodyPr lIns="107950" tIns="53975" rIns="107950" bIns="53975">
            <a:spAutoFit/>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spcBef>
                <a:spcPct val="50000"/>
              </a:spcBef>
            </a:pPr>
            <a:r>
              <a:rPr lang="en-US" altLang="zh-CN" sz="2000">
                <a:solidFill>
                  <a:schemeClr val="tx1"/>
                </a:solidFill>
                <a:latin typeface="Arial" panose="020B0604020202020204" pitchFamily="34" charset="0"/>
              </a:rPr>
              <a:t>RUP </a:t>
            </a:r>
          </a:p>
        </p:txBody>
      </p:sp>
      <p:sp>
        <p:nvSpPr>
          <p:cNvPr id="102406" name="Oval 78">
            <a:extLst>
              <a:ext uri="{FF2B5EF4-FFF2-40B4-BE49-F238E27FC236}">
                <a16:creationId xmlns:a16="http://schemas.microsoft.com/office/drawing/2014/main" id="{362AF279-AFD4-ED43-A21C-F3BC214F9C0D}"/>
              </a:ext>
            </a:extLst>
          </p:cNvPr>
          <p:cNvSpPr>
            <a:spLocks noChangeArrowheads="1"/>
          </p:cNvSpPr>
          <p:nvPr/>
        </p:nvSpPr>
        <p:spPr bwMode="auto">
          <a:xfrm>
            <a:off x="76200" y="876300"/>
            <a:ext cx="2108200" cy="4038600"/>
          </a:xfrm>
          <a:prstGeom prst="ellipse">
            <a:avLst/>
          </a:prstGeom>
          <a:noFill/>
          <a:ln w="571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lIns="107950" tIns="53975" rIns="107950" bIns="53975"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346184" name="Text Box 72">
            <a:extLst>
              <a:ext uri="{FF2B5EF4-FFF2-40B4-BE49-F238E27FC236}">
                <a16:creationId xmlns:a16="http://schemas.microsoft.com/office/drawing/2014/main" id="{1D351D1E-FDDE-C14F-880E-8CE77532AA58}"/>
              </a:ext>
            </a:extLst>
          </p:cNvPr>
          <p:cNvSpPr txBox="1">
            <a:spLocks noChangeArrowheads="1"/>
          </p:cNvSpPr>
          <p:nvPr/>
        </p:nvSpPr>
        <p:spPr bwMode="ltGray">
          <a:xfrm>
            <a:off x="342900" y="5707063"/>
            <a:ext cx="4306888" cy="415925"/>
          </a:xfrm>
          <a:prstGeom prst="rect">
            <a:avLst/>
          </a:prstGeom>
          <a:solidFill>
            <a:srgbClr val="00808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8080"/>
            </a:extrusionClr>
            <a:contourClr>
              <a:srgbClr val="008080"/>
            </a:contourClr>
          </a:sp3d>
        </p:spPr>
        <p:txBody>
          <a:bodyPr lIns="107950" tIns="53975" rIns="107950" bIns="53975">
            <a:spAutoFit/>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sz="2000">
                <a:solidFill>
                  <a:schemeClr val="bg1"/>
                </a:solidFill>
                <a:latin typeface="Arial" panose="020B0604020202020204" pitchFamily="34" charset="0"/>
              </a:rPr>
              <a:t>在迭代过程中每个工件的发展</a:t>
            </a:r>
            <a:endParaRPr lang="en-US" altLang="zh-CN" sz="2000">
              <a:solidFill>
                <a:schemeClr val="bg1"/>
              </a:solidFill>
              <a:latin typeface="Arial" panose="020B060402020202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346184"/>
                                        </p:tgtEl>
                                        <p:attrNameLst>
                                          <p:attrName>style.visibility</p:attrName>
                                        </p:attrNameLst>
                                      </p:cBhvr>
                                      <p:to>
                                        <p:strVal val="visible"/>
                                      </p:to>
                                    </p:set>
                                    <p:animEffect transition="in" filter="dissolve">
                                      <p:cBhvr>
                                        <p:cTn id="7" dur="500"/>
                                        <p:tgtEl>
                                          <p:spTgt spid="346184"/>
                                        </p:tgtEl>
                                      </p:cBhvr>
                                    </p:animEffect>
                                  </p:childTnLst>
                                </p:cTn>
                              </p:par>
                            </p:childTnLst>
                          </p:cTn>
                        </p:par>
                        <p:par>
                          <p:cTn id="8" fill="hold" nodeType="afterGroup">
                            <p:stCondLst>
                              <p:cond delay="1500"/>
                            </p:stCondLst>
                            <p:childTnLst>
                              <p:par>
                                <p:cTn id="9" presetID="9" presetClass="entr" presetSubtype="0" fill="hold" nodeType="afterEffect">
                                  <p:stCondLst>
                                    <p:cond delay="1000"/>
                                  </p:stCondLst>
                                  <p:childTnLst>
                                    <p:set>
                                      <p:cBhvr>
                                        <p:cTn id="10" dur="1" fill="hold">
                                          <p:stCondLst>
                                            <p:cond delay="0"/>
                                          </p:stCondLst>
                                        </p:cTn>
                                        <p:tgtEl>
                                          <p:spTgt spid="346187"/>
                                        </p:tgtEl>
                                        <p:attrNameLst>
                                          <p:attrName>style.visibility</p:attrName>
                                        </p:attrNameLst>
                                      </p:cBhvr>
                                      <p:to>
                                        <p:strVal val="visible"/>
                                      </p:to>
                                    </p:set>
                                    <p:animEffect transition="in" filter="dissolve">
                                      <p:cBhvr>
                                        <p:cTn id="11" dur="500"/>
                                        <p:tgtEl>
                                          <p:spTgt spid="346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184" grpId="0" animBg="1"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AutoShape 2">
            <a:extLst>
              <a:ext uri="{FF2B5EF4-FFF2-40B4-BE49-F238E27FC236}">
                <a16:creationId xmlns:a16="http://schemas.microsoft.com/office/drawing/2014/main" id="{C7B3DA07-F8D5-8D45-8605-5F5E2FE538BC}"/>
              </a:ext>
            </a:extLst>
          </p:cNvPr>
          <p:cNvSpPr>
            <a:spLocks noGrp="1" noChangeAspect="1" noChangeArrowheads="1"/>
          </p:cNvSpPr>
          <p:nvPr>
            <p:ph type="title"/>
          </p:nvPr>
        </p:nvSpPr>
        <p:spPr bwMode="auto">
          <a:xfrm>
            <a:off x="428625" y="214313"/>
            <a:ext cx="8229600" cy="9286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规程图解</a:t>
            </a:r>
            <a:endParaRPr lang="en-US" altLang="zh-CN">
              <a:ea typeface="宋体" panose="02010600030101010101" pitchFamily="2" charset="-122"/>
            </a:endParaRPr>
          </a:p>
        </p:txBody>
      </p:sp>
      <p:sp>
        <p:nvSpPr>
          <p:cNvPr id="103427" name="Rectangle 3">
            <a:extLst>
              <a:ext uri="{FF2B5EF4-FFF2-40B4-BE49-F238E27FC236}">
                <a16:creationId xmlns:a16="http://schemas.microsoft.com/office/drawing/2014/main" id="{4CC762F2-1DD0-A049-AFFD-ED77206CAA80}"/>
              </a:ext>
            </a:extLst>
          </p:cNvPr>
          <p:cNvSpPr>
            <a:spLocks noChangeArrowheads="1"/>
          </p:cNvSpPr>
          <p:nvPr/>
        </p:nvSpPr>
        <p:spPr bwMode="auto">
          <a:xfrm>
            <a:off x="5854700" y="3457575"/>
            <a:ext cx="46038" cy="725488"/>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28" name="Rectangle 12">
            <a:extLst>
              <a:ext uri="{FF2B5EF4-FFF2-40B4-BE49-F238E27FC236}">
                <a16:creationId xmlns:a16="http://schemas.microsoft.com/office/drawing/2014/main" id="{083885F9-B0C4-E348-83BA-F6FCF156FB9D}"/>
              </a:ext>
            </a:extLst>
          </p:cNvPr>
          <p:cNvSpPr>
            <a:spLocks noChangeArrowheads="1"/>
          </p:cNvSpPr>
          <p:nvPr/>
        </p:nvSpPr>
        <p:spPr bwMode="auto">
          <a:xfrm>
            <a:off x="3630613" y="3516313"/>
            <a:ext cx="46037" cy="52387"/>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29" name="Rectangle 13">
            <a:extLst>
              <a:ext uri="{FF2B5EF4-FFF2-40B4-BE49-F238E27FC236}">
                <a16:creationId xmlns:a16="http://schemas.microsoft.com/office/drawing/2014/main" id="{45DE2528-5976-5E4C-9373-2DD9CB4C5140}"/>
              </a:ext>
            </a:extLst>
          </p:cNvPr>
          <p:cNvSpPr>
            <a:spLocks noChangeArrowheads="1"/>
          </p:cNvSpPr>
          <p:nvPr/>
        </p:nvSpPr>
        <p:spPr bwMode="auto">
          <a:xfrm>
            <a:off x="3733800" y="3119438"/>
            <a:ext cx="46038" cy="46037"/>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30" name="Rectangle 14">
            <a:extLst>
              <a:ext uri="{FF2B5EF4-FFF2-40B4-BE49-F238E27FC236}">
                <a16:creationId xmlns:a16="http://schemas.microsoft.com/office/drawing/2014/main" id="{A29EB399-7B74-9C45-B14E-34C73AD26C4B}"/>
              </a:ext>
            </a:extLst>
          </p:cNvPr>
          <p:cNvSpPr>
            <a:spLocks noChangeArrowheads="1"/>
          </p:cNvSpPr>
          <p:nvPr/>
        </p:nvSpPr>
        <p:spPr bwMode="auto">
          <a:xfrm>
            <a:off x="4000500" y="3124200"/>
            <a:ext cx="46038" cy="46038"/>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31" name="Rectangle 15">
            <a:extLst>
              <a:ext uri="{FF2B5EF4-FFF2-40B4-BE49-F238E27FC236}">
                <a16:creationId xmlns:a16="http://schemas.microsoft.com/office/drawing/2014/main" id="{4B83B94B-5DC9-3A4E-8E06-791113927089}"/>
              </a:ext>
            </a:extLst>
          </p:cNvPr>
          <p:cNvSpPr>
            <a:spLocks noChangeArrowheads="1"/>
          </p:cNvSpPr>
          <p:nvPr/>
        </p:nvSpPr>
        <p:spPr bwMode="auto">
          <a:xfrm>
            <a:off x="3733800" y="3232150"/>
            <a:ext cx="46038" cy="46038"/>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32" name="Rectangle 16">
            <a:extLst>
              <a:ext uri="{FF2B5EF4-FFF2-40B4-BE49-F238E27FC236}">
                <a16:creationId xmlns:a16="http://schemas.microsoft.com/office/drawing/2014/main" id="{63BF6CA2-267F-EA47-897B-70A823E9C3DB}"/>
              </a:ext>
            </a:extLst>
          </p:cNvPr>
          <p:cNvSpPr>
            <a:spLocks noChangeArrowheads="1"/>
          </p:cNvSpPr>
          <p:nvPr/>
        </p:nvSpPr>
        <p:spPr bwMode="auto">
          <a:xfrm>
            <a:off x="4000500" y="3238500"/>
            <a:ext cx="46038" cy="46038"/>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33" name="Rectangle 17">
            <a:extLst>
              <a:ext uri="{FF2B5EF4-FFF2-40B4-BE49-F238E27FC236}">
                <a16:creationId xmlns:a16="http://schemas.microsoft.com/office/drawing/2014/main" id="{944DCA35-0E8B-A44C-AA47-D88DB2204ADA}"/>
              </a:ext>
            </a:extLst>
          </p:cNvPr>
          <p:cNvSpPr>
            <a:spLocks noChangeArrowheads="1"/>
          </p:cNvSpPr>
          <p:nvPr/>
        </p:nvSpPr>
        <p:spPr bwMode="auto">
          <a:xfrm>
            <a:off x="3733800" y="3346450"/>
            <a:ext cx="46038" cy="46038"/>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34" name="Rectangle 18">
            <a:extLst>
              <a:ext uri="{FF2B5EF4-FFF2-40B4-BE49-F238E27FC236}">
                <a16:creationId xmlns:a16="http://schemas.microsoft.com/office/drawing/2014/main" id="{4D27B4BF-009D-3941-BB7D-BD3E31D8838F}"/>
              </a:ext>
            </a:extLst>
          </p:cNvPr>
          <p:cNvSpPr>
            <a:spLocks noChangeArrowheads="1"/>
          </p:cNvSpPr>
          <p:nvPr/>
        </p:nvSpPr>
        <p:spPr bwMode="auto">
          <a:xfrm>
            <a:off x="4000500" y="3351213"/>
            <a:ext cx="46038" cy="46037"/>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35" name="Rectangle 19">
            <a:extLst>
              <a:ext uri="{FF2B5EF4-FFF2-40B4-BE49-F238E27FC236}">
                <a16:creationId xmlns:a16="http://schemas.microsoft.com/office/drawing/2014/main" id="{8615BCA8-F096-5B4D-A4C6-F15A1F86B46F}"/>
              </a:ext>
            </a:extLst>
          </p:cNvPr>
          <p:cNvSpPr>
            <a:spLocks noChangeArrowheads="1"/>
          </p:cNvSpPr>
          <p:nvPr/>
        </p:nvSpPr>
        <p:spPr bwMode="auto">
          <a:xfrm>
            <a:off x="4000500" y="3408363"/>
            <a:ext cx="46038" cy="46037"/>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36" name="Rectangle 20">
            <a:extLst>
              <a:ext uri="{FF2B5EF4-FFF2-40B4-BE49-F238E27FC236}">
                <a16:creationId xmlns:a16="http://schemas.microsoft.com/office/drawing/2014/main" id="{DA878C01-E712-284C-BDCF-3D6C1C32CCE7}"/>
              </a:ext>
            </a:extLst>
          </p:cNvPr>
          <p:cNvSpPr>
            <a:spLocks noChangeArrowheads="1"/>
          </p:cNvSpPr>
          <p:nvPr/>
        </p:nvSpPr>
        <p:spPr bwMode="auto">
          <a:xfrm>
            <a:off x="3733800" y="3487738"/>
            <a:ext cx="46038" cy="46037"/>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37" name="Rectangle 21">
            <a:extLst>
              <a:ext uri="{FF2B5EF4-FFF2-40B4-BE49-F238E27FC236}">
                <a16:creationId xmlns:a16="http://schemas.microsoft.com/office/drawing/2014/main" id="{841A0C3E-6C51-7845-9D85-D8E2E5C4D25C}"/>
              </a:ext>
            </a:extLst>
          </p:cNvPr>
          <p:cNvSpPr>
            <a:spLocks noChangeArrowheads="1"/>
          </p:cNvSpPr>
          <p:nvPr/>
        </p:nvSpPr>
        <p:spPr bwMode="auto">
          <a:xfrm>
            <a:off x="3733800" y="3516313"/>
            <a:ext cx="46038" cy="46037"/>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38" name="Rectangle 22">
            <a:extLst>
              <a:ext uri="{FF2B5EF4-FFF2-40B4-BE49-F238E27FC236}">
                <a16:creationId xmlns:a16="http://schemas.microsoft.com/office/drawing/2014/main" id="{48EEFC7D-2BF8-8E4D-A8BA-23EAF331C0A0}"/>
              </a:ext>
            </a:extLst>
          </p:cNvPr>
          <p:cNvSpPr>
            <a:spLocks noChangeArrowheads="1"/>
          </p:cNvSpPr>
          <p:nvPr/>
        </p:nvSpPr>
        <p:spPr bwMode="auto">
          <a:xfrm>
            <a:off x="4000500" y="3494088"/>
            <a:ext cx="46038" cy="46037"/>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39" name="Rectangle 23">
            <a:extLst>
              <a:ext uri="{FF2B5EF4-FFF2-40B4-BE49-F238E27FC236}">
                <a16:creationId xmlns:a16="http://schemas.microsoft.com/office/drawing/2014/main" id="{D718117D-5CF0-5D4A-BA88-B6F74CB5C637}"/>
              </a:ext>
            </a:extLst>
          </p:cNvPr>
          <p:cNvSpPr>
            <a:spLocks noChangeArrowheads="1"/>
          </p:cNvSpPr>
          <p:nvPr/>
        </p:nvSpPr>
        <p:spPr bwMode="auto">
          <a:xfrm>
            <a:off x="4000500" y="3522663"/>
            <a:ext cx="46038" cy="46037"/>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40" name="Rectangle 24">
            <a:extLst>
              <a:ext uri="{FF2B5EF4-FFF2-40B4-BE49-F238E27FC236}">
                <a16:creationId xmlns:a16="http://schemas.microsoft.com/office/drawing/2014/main" id="{906DF5DC-A802-8D42-8D7D-3D18A84D33EA}"/>
              </a:ext>
            </a:extLst>
          </p:cNvPr>
          <p:cNvSpPr>
            <a:spLocks noChangeArrowheads="1"/>
          </p:cNvSpPr>
          <p:nvPr/>
        </p:nvSpPr>
        <p:spPr bwMode="auto">
          <a:xfrm>
            <a:off x="3733800" y="3600450"/>
            <a:ext cx="46038" cy="46038"/>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41" name="Rectangle 25">
            <a:extLst>
              <a:ext uri="{FF2B5EF4-FFF2-40B4-BE49-F238E27FC236}">
                <a16:creationId xmlns:a16="http://schemas.microsoft.com/office/drawing/2014/main" id="{E7A8FC9D-B4F4-A241-96DE-FFE62ECB8CC6}"/>
              </a:ext>
            </a:extLst>
          </p:cNvPr>
          <p:cNvSpPr>
            <a:spLocks noChangeArrowheads="1"/>
          </p:cNvSpPr>
          <p:nvPr/>
        </p:nvSpPr>
        <p:spPr bwMode="auto">
          <a:xfrm>
            <a:off x="4000500" y="3606800"/>
            <a:ext cx="46038" cy="46038"/>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42" name="Rectangle 26">
            <a:extLst>
              <a:ext uri="{FF2B5EF4-FFF2-40B4-BE49-F238E27FC236}">
                <a16:creationId xmlns:a16="http://schemas.microsoft.com/office/drawing/2014/main" id="{3E1D297E-E888-464E-AB3F-F83CDA7C0AD6}"/>
              </a:ext>
            </a:extLst>
          </p:cNvPr>
          <p:cNvSpPr>
            <a:spLocks noChangeArrowheads="1"/>
          </p:cNvSpPr>
          <p:nvPr/>
        </p:nvSpPr>
        <p:spPr bwMode="auto">
          <a:xfrm>
            <a:off x="3733800" y="3714750"/>
            <a:ext cx="46038" cy="46038"/>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43" name="Rectangle 27">
            <a:extLst>
              <a:ext uri="{FF2B5EF4-FFF2-40B4-BE49-F238E27FC236}">
                <a16:creationId xmlns:a16="http://schemas.microsoft.com/office/drawing/2014/main" id="{77DCD234-9D5F-6347-8AC7-B3BD14B48D46}"/>
              </a:ext>
            </a:extLst>
          </p:cNvPr>
          <p:cNvSpPr>
            <a:spLocks noChangeArrowheads="1"/>
          </p:cNvSpPr>
          <p:nvPr/>
        </p:nvSpPr>
        <p:spPr bwMode="auto">
          <a:xfrm>
            <a:off x="4000500" y="3721100"/>
            <a:ext cx="46038" cy="46038"/>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44" name="Rectangle 28">
            <a:extLst>
              <a:ext uri="{FF2B5EF4-FFF2-40B4-BE49-F238E27FC236}">
                <a16:creationId xmlns:a16="http://schemas.microsoft.com/office/drawing/2014/main" id="{264C7499-E8EE-BB4D-9DC0-4DB46AD9A6B5}"/>
              </a:ext>
            </a:extLst>
          </p:cNvPr>
          <p:cNvSpPr>
            <a:spLocks noChangeArrowheads="1"/>
          </p:cNvSpPr>
          <p:nvPr/>
        </p:nvSpPr>
        <p:spPr bwMode="auto">
          <a:xfrm>
            <a:off x="4000500" y="3776663"/>
            <a:ext cx="46038" cy="46037"/>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45" name="Rectangle 29">
            <a:extLst>
              <a:ext uri="{FF2B5EF4-FFF2-40B4-BE49-F238E27FC236}">
                <a16:creationId xmlns:a16="http://schemas.microsoft.com/office/drawing/2014/main" id="{8BF23899-FF55-BA45-9F68-04C9B079E213}"/>
              </a:ext>
            </a:extLst>
          </p:cNvPr>
          <p:cNvSpPr>
            <a:spLocks noChangeArrowheads="1"/>
          </p:cNvSpPr>
          <p:nvPr/>
        </p:nvSpPr>
        <p:spPr bwMode="auto">
          <a:xfrm>
            <a:off x="5946775" y="4379913"/>
            <a:ext cx="46038" cy="46037"/>
          </a:xfrm>
          <a:prstGeom prst="rect">
            <a:avLst/>
          </a:prstGeom>
          <a:solidFill>
            <a:srgbClr val="3A66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46" name="Rectangle 30">
            <a:extLst>
              <a:ext uri="{FF2B5EF4-FFF2-40B4-BE49-F238E27FC236}">
                <a16:creationId xmlns:a16="http://schemas.microsoft.com/office/drawing/2014/main" id="{B73CD79C-F7BB-1140-A998-E6ABA7170622}"/>
              </a:ext>
            </a:extLst>
          </p:cNvPr>
          <p:cNvSpPr>
            <a:spLocks noChangeArrowheads="1"/>
          </p:cNvSpPr>
          <p:nvPr/>
        </p:nvSpPr>
        <p:spPr bwMode="auto">
          <a:xfrm>
            <a:off x="5978525" y="4379913"/>
            <a:ext cx="46038" cy="46037"/>
          </a:xfrm>
          <a:prstGeom prst="rect">
            <a:avLst/>
          </a:prstGeom>
          <a:solidFill>
            <a:srgbClr val="3A66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47" name="Rectangle 31">
            <a:extLst>
              <a:ext uri="{FF2B5EF4-FFF2-40B4-BE49-F238E27FC236}">
                <a16:creationId xmlns:a16="http://schemas.microsoft.com/office/drawing/2014/main" id="{0717E20E-B79B-084F-BDEB-FF981FCF5B83}"/>
              </a:ext>
            </a:extLst>
          </p:cNvPr>
          <p:cNvSpPr>
            <a:spLocks noChangeArrowheads="1"/>
          </p:cNvSpPr>
          <p:nvPr/>
        </p:nvSpPr>
        <p:spPr bwMode="auto">
          <a:xfrm>
            <a:off x="5953125" y="4403725"/>
            <a:ext cx="46038" cy="46038"/>
          </a:xfrm>
          <a:prstGeom prst="rect">
            <a:avLst/>
          </a:prstGeom>
          <a:solidFill>
            <a:srgbClr val="3A66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48" name="Rectangle 32">
            <a:extLst>
              <a:ext uri="{FF2B5EF4-FFF2-40B4-BE49-F238E27FC236}">
                <a16:creationId xmlns:a16="http://schemas.microsoft.com/office/drawing/2014/main" id="{F8FE556F-C419-CC42-A07D-381BD8CE361F}"/>
              </a:ext>
            </a:extLst>
          </p:cNvPr>
          <p:cNvSpPr>
            <a:spLocks noChangeArrowheads="1"/>
          </p:cNvSpPr>
          <p:nvPr/>
        </p:nvSpPr>
        <p:spPr bwMode="auto">
          <a:xfrm>
            <a:off x="5754688" y="4479925"/>
            <a:ext cx="46037" cy="46038"/>
          </a:xfrm>
          <a:prstGeom prst="rect">
            <a:avLst/>
          </a:prstGeom>
          <a:solidFill>
            <a:srgbClr val="3A66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49" name="Rectangle 33">
            <a:extLst>
              <a:ext uri="{FF2B5EF4-FFF2-40B4-BE49-F238E27FC236}">
                <a16:creationId xmlns:a16="http://schemas.microsoft.com/office/drawing/2014/main" id="{540C4E2B-7A75-4C40-B4F3-3696061031A8}"/>
              </a:ext>
            </a:extLst>
          </p:cNvPr>
          <p:cNvSpPr>
            <a:spLocks noChangeArrowheads="1"/>
          </p:cNvSpPr>
          <p:nvPr/>
        </p:nvSpPr>
        <p:spPr bwMode="auto">
          <a:xfrm>
            <a:off x="285750" y="2054225"/>
            <a:ext cx="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zh-CN">
              <a:solidFill>
                <a:schemeClr val="bg1"/>
              </a:solidFill>
            </a:endParaRPr>
          </a:p>
        </p:txBody>
      </p:sp>
      <p:sp>
        <p:nvSpPr>
          <p:cNvPr id="103450" name="Rectangle 39">
            <a:extLst>
              <a:ext uri="{FF2B5EF4-FFF2-40B4-BE49-F238E27FC236}">
                <a16:creationId xmlns:a16="http://schemas.microsoft.com/office/drawing/2014/main" id="{5CFDAE85-C266-3849-BF10-8642079CE44E}"/>
              </a:ext>
            </a:extLst>
          </p:cNvPr>
          <p:cNvSpPr>
            <a:spLocks noChangeArrowheads="1"/>
          </p:cNvSpPr>
          <p:nvPr/>
        </p:nvSpPr>
        <p:spPr bwMode="auto">
          <a:xfrm>
            <a:off x="2424113" y="3516313"/>
            <a:ext cx="46037" cy="52387"/>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51" name="Rectangle 40">
            <a:extLst>
              <a:ext uri="{FF2B5EF4-FFF2-40B4-BE49-F238E27FC236}">
                <a16:creationId xmlns:a16="http://schemas.microsoft.com/office/drawing/2014/main" id="{76C76FE0-495D-7445-B510-AACF57C2BEA1}"/>
              </a:ext>
            </a:extLst>
          </p:cNvPr>
          <p:cNvSpPr>
            <a:spLocks noChangeArrowheads="1"/>
          </p:cNvSpPr>
          <p:nvPr/>
        </p:nvSpPr>
        <p:spPr bwMode="auto">
          <a:xfrm>
            <a:off x="2792413" y="3040063"/>
            <a:ext cx="46037" cy="46037"/>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52" name="Rectangle 41">
            <a:extLst>
              <a:ext uri="{FF2B5EF4-FFF2-40B4-BE49-F238E27FC236}">
                <a16:creationId xmlns:a16="http://schemas.microsoft.com/office/drawing/2014/main" id="{4105569A-4DBB-D64D-9D98-A69A62C43EFC}"/>
              </a:ext>
            </a:extLst>
          </p:cNvPr>
          <p:cNvSpPr>
            <a:spLocks noChangeArrowheads="1"/>
          </p:cNvSpPr>
          <p:nvPr/>
        </p:nvSpPr>
        <p:spPr bwMode="auto">
          <a:xfrm>
            <a:off x="2525713" y="3119438"/>
            <a:ext cx="46037" cy="46037"/>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53" name="Rectangle 42">
            <a:extLst>
              <a:ext uri="{FF2B5EF4-FFF2-40B4-BE49-F238E27FC236}">
                <a16:creationId xmlns:a16="http://schemas.microsoft.com/office/drawing/2014/main" id="{A7E9C912-A824-5948-8A50-C272A70F6B09}"/>
              </a:ext>
            </a:extLst>
          </p:cNvPr>
          <p:cNvSpPr>
            <a:spLocks noChangeArrowheads="1"/>
          </p:cNvSpPr>
          <p:nvPr/>
        </p:nvSpPr>
        <p:spPr bwMode="auto">
          <a:xfrm>
            <a:off x="2525713" y="3148013"/>
            <a:ext cx="46037" cy="46037"/>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54" name="Rectangle 43">
            <a:extLst>
              <a:ext uri="{FF2B5EF4-FFF2-40B4-BE49-F238E27FC236}">
                <a16:creationId xmlns:a16="http://schemas.microsoft.com/office/drawing/2014/main" id="{BD1E4C21-65BD-E74E-B24E-B429A93FB6B5}"/>
              </a:ext>
            </a:extLst>
          </p:cNvPr>
          <p:cNvSpPr>
            <a:spLocks noChangeArrowheads="1"/>
          </p:cNvSpPr>
          <p:nvPr/>
        </p:nvSpPr>
        <p:spPr bwMode="auto">
          <a:xfrm>
            <a:off x="2792413" y="3124200"/>
            <a:ext cx="46037" cy="46038"/>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55" name="Rectangle 44">
            <a:extLst>
              <a:ext uri="{FF2B5EF4-FFF2-40B4-BE49-F238E27FC236}">
                <a16:creationId xmlns:a16="http://schemas.microsoft.com/office/drawing/2014/main" id="{BF99BEE6-9E95-2544-A3C7-9508AE2D800F}"/>
              </a:ext>
            </a:extLst>
          </p:cNvPr>
          <p:cNvSpPr>
            <a:spLocks noChangeArrowheads="1"/>
          </p:cNvSpPr>
          <p:nvPr/>
        </p:nvSpPr>
        <p:spPr bwMode="auto">
          <a:xfrm>
            <a:off x="2792413" y="3152775"/>
            <a:ext cx="46037" cy="46038"/>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56" name="Rectangle 45">
            <a:extLst>
              <a:ext uri="{FF2B5EF4-FFF2-40B4-BE49-F238E27FC236}">
                <a16:creationId xmlns:a16="http://schemas.microsoft.com/office/drawing/2014/main" id="{2E7538D2-9A2F-E242-A0A4-15E00837E4E4}"/>
              </a:ext>
            </a:extLst>
          </p:cNvPr>
          <p:cNvSpPr>
            <a:spLocks noChangeArrowheads="1"/>
          </p:cNvSpPr>
          <p:nvPr/>
        </p:nvSpPr>
        <p:spPr bwMode="auto">
          <a:xfrm>
            <a:off x="2525713" y="3232150"/>
            <a:ext cx="46037" cy="46038"/>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57" name="Rectangle 46">
            <a:extLst>
              <a:ext uri="{FF2B5EF4-FFF2-40B4-BE49-F238E27FC236}">
                <a16:creationId xmlns:a16="http://schemas.microsoft.com/office/drawing/2014/main" id="{9500FE4D-D7B7-4E49-9DCB-EAAB0ECED2A9}"/>
              </a:ext>
            </a:extLst>
          </p:cNvPr>
          <p:cNvSpPr>
            <a:spLocks noChangeArrowheads="1"/>
          </p:cNvSpPr>
          <p:nvPr/>
        </p:nvSpPr>
        <p:spPr bwMode="auto">
          <a:xfrm>
            <a:off x="2525713" y="3260725"/>
            <a:ext cx="46037" cy="46038"/>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58" name="Rectangle 47">
            <a:extLst>
              <a:ext uri="{FF2B5EF4-FFF2-40B4-BE49-F238E27FC236}">
                <a16:creationId xmlns:a16="http://schemas.microsoft.com/office/drawing/2014/main" id="{8481E11E-131F-AA42-88F4-7C6C91D675A1}"/>
              </a:ext>
            </a:extLst>
          </p:cNvPr>
          <p:cNvSpPr>
            <a:spLocks noChangeArrowheads="1"/>
          </p:cNvSpPr>
          <p:nvPr/>
        </p:nvSpPr>
        <p:spPr bwMode="auto">
          <a:xfrm>
            <a:off x="2792413" y="3238500"/>
            <a:ext cx="46037" cy="46038"/>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59" name="Rectangle 48">
            <a:extLst>
              <a:ext uri="{FF2B5EF4-FFF2-40B4-BE49-F238E27FC236}">
                <a16:creationId xmlns:a16="http://schemas.microsoft.com/office/drawing/2014/main" id="{CA31D120-B95A-C141-A710-F309BBAA5D1B}"/>
              </a:ext>
            </a:extLst>
          </p:cNvPr>
          <p:cNvSpPr>
            <a:spLocks noChangeArrowheads="1"/>
          </p:cNvSpPr>
          <p:nvPr/>
        </p:nvSpPr>
        <p:spPr bwMode="auto">
          <a:xfrm>
            <a:off x="2792413" y="3267075"/>
            <a:ext cx="46037" cy="46038"/>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60" name="Rectangle 49">
            <a:extLst>
              <a:ext uri="{FF2B5EF4-FFF2-40B4-BE49-F238E27FC236}">
                <a16:creationId xmlns:a16="http://schemas.microsoft.com/office/drawing/2014/main" id="{3921CC92-6861-434D-8560-8A027B59E46B}"/>
              </a:ext>
            </a:extLst>
          </p:cNvPr>
          <p:cNvSpPr>
            <a:spLocks noChangeArrowheads="1"/>
          </p:cNvSpPr>
          <p:nvPr/>
        </p:nvSpPr>
        <p:spPr bwMode="auto">
          <a:xfrm>
            <a:off x="2525713" y="3346450"/>
            <a:ext cx="46037" cy="46038"/>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61" name="Rectangle 50">
            <a:extLst>
              <a:ext uri="{FF2B5EF4-FFF2-40B4-BE49-F238E27FC236}">
                <a16:creationId xmlns:a16="http://schemas.microsoft.com/office/drawing/2014/main" id="{21720214-1DF1-DE4C-9A23-84817E49C427}"/>
              </a:ext>
            </a:extLst>
          </p:cNvPr>
          <p:cNvSpPr>
            <a:spLocks noChangeArrowheads="1"/>
          </p:cNvSpPr>
          <p:nvPr/>
        </p:nvSpPr>
        <p:spPr bwMode="auto">
          <a:xfrm>
            <a:off x="2525713" y="3373438"/>
            <a:ext cx="46037" cy="46037"/>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62" name="Rectangle 54">
            <a:extLst>
              <a:ext uri="{FF2B5EF4-FFF2-40B4-BE49-F238E27FC236}">
                <a16:creationId xmlns:a16="http://schemas.microsoft.com/office/drawing/2014/main" id="{3197CF60-E9E9-1B48-BE8F-AAD034B64390}"/>
              </a:ext>
            </a:extLst>
          </p:cNvPr>
          <p:cNvSpPr>
            <a:spLocks noChangeArrowheads="1"/>
          </p:cNvSpPr>
          <p:nvPr/>
        </p:nvSpPr>
        <p:spPr bwMode="auto">
          <a:xfrm>
            <a:off x="2525713" y="3487738"/>
            <a:ext cx="46037" cy="46037"/>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63" name="Rectangle 55">
            <a:extLst>
              <a:ext uri="{FF2B5EF4-FFF2-40B4-BE49-F238E27FC236}">
                <a16:creationId xmlns:a16="http://schemas.microsoft.com/office/drawing/2014/main" id="{30026486-5522-2841-94FE-69E2F5F80262}"/>
              </a:ext>
            </a:extLst>
          </p:cNvPr>
          <p:cNvSpPr>
            <a:spLocks noChangeArrowheads="1"/>
          </p:cNvSpPr>
          <p:nvPr/>
        </p:nvSpPr>
        <p:spPr bwMode="auto">
          <a:xfrm>
            <a:off x="2525713" y="3516313"/>
            <a:ext cx="46037" cy="46037"/>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64" name="Rectangle 58">
            <a:extLst>
              <a:ext uri="{FF2B5EF4-FFF2-40B4-BE49-F238E27FC236}">
                <a16:creationId xmlns:a16="http://schemas.microsoft.com/office/drawing/2014/main" id="{2A008D81-0F20-B747-B1D3-224B15440753}"/>
              </a:ext>
            </a:extLst>
          </p:cNvPr>
          <p:cNvSpPr>
            <a:spLocks noChangeArrowheads="1"/>
          </p:cNvSpPr>
          <p:nvPr/>
        </p:nvSpPr>
        <p:spPr bwMode="auto">
          <a:xfrm>
            <a:off x="2525713" y="3600450"/>
            <a:ext cx="46037" cy="46038"/>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65" name="Rectangle 59">
            <a:extLst>
              <a:ext uri="{FF2B5EF4-FFF2-40B4-BE49-F238E27FC236}">
                <a16:creationId xmlns:a16="http://schemas.microsoft.com/office/drawing/2014/main" id="{AA5931AF-33A9-3D4A-9551-5E46788FE906}"/>
              </a:ext>
            </a:extLst>
          </p:cNvPr>
          <p:cNvSpPr>
            <a:spLocks noChangeArrowheads="1"/>
          </p:cNvSpPr>
          <p:nvPr/>
        </p:nvSpPr>
        <p:spPr bwMode="auto">
          <a:xfrm>
            <a:off x="2525713" y="3629025"/>
            <a:ext cx="46037" cy="46038"/>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66" name="Rectangle 62">
            <a:extLst>
              <a:ext uri="{FF2B5EF4-FFF2-40B4-BE49-F238E27FC236}">
                <a16:creationId xmlns:a16="http://schemas.microsoft.com/office/drawing/2014/main" id="{6DBDD5F7-A88D-C841-81BF-E11C1CEF45DE}"/>
              </a:ext>
            </a:extLst>
          </p:cNvPr>
          <p:cNvSpPr>
            <a:spLocks noChangeArrowheads="1"/>
          </p:cNvSpPr>
          <p:nvPr/>
        </p:nvSpPr>
        <p:spPr bwMode="auto">
          <a:xfrm>
            <a:off x="2525713" y="3714750"/>
            <a:ext cx="46037" cy="46038"/>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67" name="Rectangle 63">
            <a:extLst>
              <a:ext uri="{FF2B5EF4-FFF2-40B4-BE49-F238E27FC236}">
                <a16:creationId xmlns:a16="http://schemas.microsoft.com/office/drawing/2014/main" id="{7AA630BC-C23D-EF4A-922A-38766790C99D}"/>
              </a:ext>
            </a:extLst>
          </p:cNvPr>
          <p:cNvSpPr>
            <a:spLocks noChangeArrowheads="1"/>
          </p:cNvSpPr>
          <p:nvPr/>
        </p:nvSpPr>
        <p:spPr bwMode="auto">
          <a:xfrm>
            <a:off x="2525713" y="3743325"/>
            <a:ext cx="46037" cy="46038"/>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68" name="Rectangle 64">
            <a:extLst>
              <a:ext uri="{FF2B5EF4-FFF2-40B4-BE49-F238E27FC236}">
                <a16:creationId xmlns:a16="http://schemas.microsoft.com/office/drawing/2014/main" id="{2128C121-61F2-9542-8BE4-4396FFDD153E}"/>
              </a:ext>
            </a:extLst>
          </p:cNvPr>
          <p:cNvSpPr>
            <a:spLocks noChangeArrowheads="1"/>
          </p:cNvSpPr>
          <p:nvPr/>
        </p:nvSpPr>
        <p:spPr bwMode="auto">
          <a:xfrm>
            <a:off x="2792413" y="3721100"/>
            <a:ext cx="46037" cy="46038"/>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69" name="Rectangle 65">
            <a:extLst>
              <a:ext uri="{FF2B5EF4-FFF2-40B4-BE49-F238E27FC236}">
                <a16:creationId xmlns:a16="http://schemas.microsoft.com/office/drawing/2014/main" id="{F3478F94-C5F7-884E-AB28-DE674C102CC1}"/>
              </a:ext>
            </a:extLst>
          </p:cNvPr>
          <p:cNvSpPr>
            <a:spLocks noChangeArrowheads="1"/>
          </p:cNvSpPr>
          <p:nvPr/>
        </p:nvSpPr>
        <p:spPr bwMode="auto">
          <a:xfrm>
            <a:off x="2792413" y="3749675"/>
            <a:ext cx="46037" cy="46038"/>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70" name="Rectangle 66">
            <a:extLst>
              <a:ext uri="{FF2B5EF4-FFF2-40B4-BE49-F238E27FC236}">
                <a16:creationId xmlns:a16="http://schemas.microsoft.com/office/drawing/2014/main" id="{DB286D86-8EF0-7A49-867E-EA4A54C2AC02}"/>
              </a:ext>
            </a:extLst>
          </p:cNvPr>
          <p:cNvSpPr>
            <a:spLocks noChangeArrowheads="1"/>
          </p:cNvSpPr>
          <p:nvPr/>
        </p:nvSpPr>
        <p:spPr bwMode="auto">
          <a:xfrm>
            <a:off x="2792413" y="3776663"/>
            <a:ext cx="46037" cy="46037"/>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71" name="Rectangle 67">
            <a:extLst>
              <a:ext uri="{FF2B5EF4-FFF2-40B4-BE49-F238E27FC236}">
                <a16:creationId xmlns:a16="http://schemas.microsoft.com/office/drawing/2014/main" id="{2F9C1B64-5617-8947-AEB2-1CC98552CF20}"/>
              </a:ext>
            </a:extLst>
          </p:cNvPr>
          <p:cNvSpPr>
            <a:spLocks noChangeArrowheads="1"/>
          </p:cNvSpPr>
          <p:nvPr/>
        </p:nvSpPr>
        <p:spPr bwMode="auto">
          <a:xfrm>
            <a:off x="2525713" y="3856038"/>
            <a:ext cx="46037" cy="46037"/>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72" name="Freeform 68">
            <a:extLst>
              <a:ext uri="{FF2B5EF4-FFF2-40B4-BE49-F238E27FC236}">
                <a16:creationId xmlns:a16="http://schemas.microsoft.com/office/drawing/2014/main" id="{E5A75C25-D75F-4C47-85B0-319C5DCBDEFE}"/>
              </a:ext>
            </a:extLst>
          </p:cNvPr>
          <p:cNvSpPr>
            <a:spLocks/>
          </p:cNvSpPr>
          <p:nvPr/>
        </p:nvSpPr>
        <p:spPr bwMode="auto">
          <a:xfrm>
            <a:off x="4411663" y="3465513"/>
            <a:ext cx="46037" cy="46037"/>
          </a:xfrm>
          <a:custGeom>
            <a:avLst/>
            <a:gdLst>
              <a:gd name="T0" fmla="*/ 0 w 87"/>
              <a:gd name="T1" fmla="*/ 2147483647 h 41"/>
              <a:gd name="T2" fmla="*/ 2147483647 w 87"/>
              <a:gd name="T3" fmla="*/ 2147483647 h 41"/>
              <a:gd name="T4" fmla="*/ 2147483647 w 87"/>
              <a:gd name="T5" fmla="*/ 0 h 41"/>
              <a:gd name="T6" fmla="*/ 0 w 87"/>
              <a:gd name="T7" fmla="*/ 2147483647 h 41"/>
              <a:gd name="T8" fmla="*/ 0 60000 65536"/>
              <a:gd name="T9" fmla="*/ 0 60000 65536"/>
              <a:gd name="T10" fmla="*/ 0 60000 65536"/>
              <a:gd name="T11" fmla="*/ 0 60000 65536"/>
              <a:gd name="T12" fmla="*/ 0 w 87"/>
              <a:gd name="T13" fmla="*/ 0 h 41"/>
              <a:gd name="T14" fmla="*/ 87 w 87"/>
              <a:gd name="T15" fmla="*/ 41 h 41"/>
            </a:gdLst>
            <a:ahLst/>
            <a:cxnLst>
              <a:cxn ang="T8">
                <a:pos x="T0" y="T1"/>
              </a:cxn>
              <a:cxn ang="T9">
                <a:pos x="T2" y="T3"/>
              </a:cxn>
              <a:cxn ang="T10">
                <a:pos x="T4" y="T5"/>
              </a:cxn>
              <a:cxn ang="T11">
                <a:pos x="T6" y="T7"/>
              </a:cxn>
            </a:cxnLst>
            <a:rect l="T12" t="T13" r="T14" b="T15"/>
            <a:pathLst>
              <a:path w="87" h="41">
                <a:moveTo>
                  <a:pt x="0" y="41"/>
                </a:moveTo>
                <a:lnTo>
                  <a:pt x="87" y="41"/>
                </a:lnTo>
                <a:lnTo>
                  <a:pt x="45" y="0"/>
                </a:lnTo>
                <a:lnTo>
                  <a:pt x="0" y="41"/>
                </a:lnTo>
                <a:close/>
              </a:path>
            </a:pathLst>
          </a:custGeom>
          <a:solidFill>
            <a:srgbClr val="F2CDB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73" name="Rectangle 70">
            <a:extLst>
              <a:ext uri="{FF2B5EF4-FFF2-40B4-BE49-F238E27FC236}">
                <a16:creationId xmlns:a16="http://schemas.microsoft.com/office/drawing/2014/main" id="{BF59EC8D-52CB-7842-92F6-5DA78EE6CFF8}"/>
              </a:ext>
            </a:extLst>
          </p:cNvPr>
          <p:cNvSpPr>
            <a:spLocks noChangeArrowheads="1"/>
          </p:cNvSpPr>
          <p:nvPr/>
        </p:nvSpPr>
        <p:spPr bwMode="auto">
          <a:xfrm>
            <a:off x="4503738" y="3328988"/>
            <a:ext cx="46037" cy="46037"/>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74" name="Rectangle 73">
            <a:extLst>
              <a:ext uri="{FF2B5EF4-FFF2-40B4-BE49-F238E27FC236}">
                <a16:creationId xmlns:a16="http://schemas.microsoft.com/office/drawing/2014/main" id="{44FB03B8-5B5D-034C-9B4D-915B7C358C31}"/>
              </a:ext>
            </a:extLst>
          </p:cNvPr>
          <p:cNvSpPr>
            <a:spLocks noChangeArrowheads="1"/>
          </p:cNvSpPr>
          <p:nvPr/>
        </p:nvSpPr>
        <p:spPr bwMode="auto">
          <a:xfrm>
            <a:off x="4503738" y="3648075"/>
            <a:ext cx="46037" cy="46038"/>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75" name="Rectangle 80">
            <a:extLst>
              <a:ext uri="{FF2B5EF4-FFF2-40B4-BE49-F238E27FC236}">
                <a16:creationId xmlns:a16="http://schemas.microsoft.com/office/drawing/2014/main" id="{94C7B902-9C75-B540-925D-FD25D3E96F15}"/>
              </a:ext>
            </a:extLst>
          </p:cNvPr>
          <p:cNvSpPr>
            <a:spLocks noChangeArrowheads="1"/>
          </p:cNvSpPr>
          <p:nvPr/>
        </p:nvSpPr>
        <p:spPr bwMode="auto">
          <a:xfrm>
            <a:off x="5422900" y="3641725"/>
            <a:ext cx="46038" cy="431800"/>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76" name="Rectangle 487">
            <a:extLst>
              <a:ext uri="{FF2B5EF4-FFF2-40B4-BE49-F238E27FC236}">
                <a16:creationId xmlns:a16="http://schemas.microsoft.com/office/drawing/2014/main" id="{4BDFE81B-5990-1D4C-B052-8425EE6DBC04}"/>
              </a:ext>
            </a:extLst>
          </p:cNvPr>
          <p:cNvSpPr>
            <a:spLocks noChangeArrowheads="1"/>
          </p:cNvSpPr>
          <p:nvPr/>
        </p:nvSpPr>
        <p:spPr bwMode="auto">
          <a:xfrm>
            <a:off x="5900738" y="4352925"/>
            <a:ext cx="46037" cy="46038"/>
          </a:xfrm>
          <a:prstGeom prst="rect">
            <a:avLst/>
          </a:prstGeom>
          <a:solidFill>
            <a:srgbClr val="3A66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477" name="Rectangle 488">
            <a:extLst>
              <a:ext uri="{FF2B5EF4-FFF2-40B4-BE49-F238E27FC236}">
                <a16:creationId xmlns:a16="http://schemas.microsoft.com/office/drawing/2014/main" id="{C38B1A9C-735A-B643-9AB8-44DC0179B1E3}"/>
              </a:ext>
            </a:extLst>
          </p:cNvPr>
          <p:cNvSpPr>
            <a:spLocks noChangeArrowheads="1"/>
          </p:cNvSpPr>
          <p:nvPr/>
        </p:nvSpPr>
        <p:spPr bwMode="auto">
          <a:xfrm>
            <a:off x="5975350" y="4352925"/>
            <a:ext cx="46038" cy="46038"/>
          </a:xfrm>
          <a:prstGeom prst="rect">
            <a:avLst/>
          </a:prstGeom>
          <a:solidFill>
            <a:srgbClr val="3A66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103478" name="Group 490">
            <a:extLst>
              <a:ext uri="{FF2B5EF4-FFF2-40B4-BE49-F238E27FC236}">
                <a16:creationId xmlns:a16="http://schemas.microsoft.com/office/drawing/2014/main" id="{581F5827-7F08-CC43-9890-2F53BEFDFC55}"/>
              </a:ext>
            </a:extLst>
          </p:cNvPr>
          <p:cNvGrpSpPr>
            <a:grpSpLocks/>
          </p:cNvGrpSpPr>
          <p:nvPr/>
        </p:nvGrpSpPr>
        <p:grpSpPr bwMode="auto">
          <a:xfrm>
            <a:off x="3376613" y="1911350"/>
            <a:ext cx="46037" cy="2889250"/>
            <a:chOff x="1480" y="1236"/>
            <a:chExt cx="1" cy="2040"/>
          </a:xfrm>
        </p:grpSpPr>
        <p:sp>
          <p:nvSpPr>
            <p:cNvPr id="104670" name="Line 491">
              <a:extLst>
                <a:ext uri="{FF2B5EF4-FFF2-40B4-BE49-F238E27FC236}">
                  <a16:creationId xmlns:a16="http://schemas.microsoft.com/office/drawing/2014/main" id="{203B9324-9087-3C4A-A27F-6683F36F2F99}"/>
                </a:ext>
              </a:extLst>
            </p:cNvPr>
            <p:cNvSpPr>
              <a:spLocks noChangeShapeType="1"/>
            </p:cNvSpPr>
            <p:nvPr/>
          </p:nvSpPr>
          <p:spPr bwMode="auto">
            <a:xfrm>
              <a:off x="1480" y="123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71" name="Line 492">
              <a:extLst>
                <a:ext uri="{FF2B5EF4-FFF2-40B4-BE49-F238E27FC236}">
                  <a16:creationId xmlns:a16="http://schemas.microsoft.com/office/drawing/2014/main" id="{0858A4CC-B3E1-BD44-98C7-57E10894FA6F}"/>
                </a:ext>
              </a:extLst>
            </p:cNvPr>
            <p:cNvSpPr>
              <a:spLocks noChangeShapeType="1"/>
            </p:cNvSpPr>
            <p:nvPr/>
          </p:nvSpPr>
          <p:spPr bwMode="auto">
            <a:xfrm>
              <a:off x="1480" y="124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72" name="Line 493">
              <a:extLst>
                <a:ext uri="{FF2B5EF4-FFF2-40B4-BE49-F238E27FC236}">
                  <a16:creationId xmlns:a16="http://schemas.microsoft.com/office/drawing/2014/main" id="{6D876169-CE48-E14F-9B86-B15FFFF0AAE6}"/>
                </a:ext>
              </a:extLst>
            </p:cNvPr>
            <p:cNvSpPr>
              <a:spLocks noChangeShapeType="1"/>
            </p:cNvSpPr>
            <p:nvPr/>
          </p:nvSpPr>
          <p:spPr bwMode="auto">
            <a:xfrm>
              <a:off x="1480" y="125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73" name="Line 494">
              <a:extLst>
                <a:ext uri="{FF2B5EF4-FFF2-40B4-BE49-F238E27FC236}">
                  <a16:creationId xmlns:a16="http://schemas.microsoft.com/office/drawing/2014/main" id="{25329829-CE87-324E-8A0A-703F88D742F1}"/>
                </a:ext>
              </a:extLst>
            </p:cNvPr>
            <p:cNvSpPr>
              <a:spLocks noChangeShapeType="1"/>
            </p:cNvSpPr>
            <p:nvPr/>
          </p:nvSpPr>
          <p:spPr bwMode="auto">
            <a:xfrm>
              <a:off x="1480" y="1268"/>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74" name="Line 495">
              <a:extLst>
                <a:ext uri="{FF2B5EF4-FFF2-40B4-BE49-F238E27FC236}">
                  <a16:creationId xmlns:a16="http://schemas.microsoft.com/office/drawing/2014/main" id="{43F88C59-60E0-7142-AB17-7F000F8C0498}"/>
                </a:ext>
              </a:extLst>
            </p:cNvPr>
            <p:cNvSpPr>
              <a:spLocks noChangeShapeType="1"/>
            </p:cNvSpPr>
            <p:nvPr/>
          </p:nvSpPr>
          <p:spPr bwMode="auto">
            <a:xfrm>
              <a:off x="1480" y="127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75" name="Line 496">
              <a:extLst>
                <a:ext uri="{FF2B5EF4-FFF2-40B4-BE49-F238E27FC236}">
                  <a16:creationId xmlns:a16="http://schemas.microsoft.com/office/drawing/2014/main" id="{87B7D13A-B6C9-BB44-85DA-217A127B08F8}"/>
                </a:ext>
              </a:extLst>
            </p:cNvPr>
            <p:cNvSpPr>
              <a:spLocks noChangeShapeType="1"/>
            </p:cNvSpPr>
            <p:nvPr/>
          </p:nvSpPr>
          <p:spPr bwMode="auto">
            <a:xfrm>
              <a:off x="1480" y="129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76" name="Line 497">
              <a:extLst>
                <a:ext uri="{FF2B5EF4-FFF2-40B4-BE49-F238E27FC236}">
                  <a16:creationId xmlns:a16="http://schemas.microsoft.com/office/drawing/2014/main" id="{291BFBEF-0E98-EC44-8AA6-835762BE2A6A}"/>
                </a:ext>
              </a:extLst>
            </p:cNvPr>
            <p:cNvSpPr>
              <a:spLocks noChangeShapeType="1"/>
            </p:cNvSpPr>
            <p:nvPr/>
          </p:nvSpPr>
          <p:spPr bwMode="auto">
            <a:xfrm>
              <a:off x="1480" y="1301"/>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77" name="Line 498">
              <a:extLst>
                <a:ext uri="{FF2B5EF4-FFF2-40B4-BE49-F238E27FC236}">
                  <a16:creationId xmlns:a16="http://schemas.microsoft.com/office/drawing/2014/main" id="{9C0DA42C-E25A-4442-B12A-C31F5F997D9A}"/>
                </a:ext>
              </a:extLst>
            </p:cNvPr>
            <p:cNvSpPr>
              <a:spLocks noChangeShapeType="1"/>
            </p:cNvSpPr>
            <p:nvPr/>
          </p:nvSpPr>
          <p:spPr bwMode="auto">
            <a:xfrm>
              <a:off x="1480" y="1312"/>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78" name="Line 499">
              <a:extLst>
                <a:ext uri="{FF2B5EF4-FFF2-40B4-BE49-F238E27FC236}">
                  <a16:creationId xmlns:a16="http://schemas.microsoft.com/office/drawing/2014/main" id="{22BFE57B-3CA9-DC46-BCCD-F02E80ABA083}"/>
                </a:ext>
              </a:extLst>
            </p:cNvPr>
            <p:cNvSpPr>
              <a:spLocks noChangeShapeType="1"/>
            </p:cNvSpPr>
            <p:nvPr/>
          </p:nvSpPr>
          <p:spPr bwMode="auto">
            <a:xfrm>
              <a:off x="1480" y="132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79" name="Line 500">
              <a:extLst>
                <a:ext uri="{FF2B5EF4-FFF2-40B4-BE49-F238E27FC236}">
                  <a16:creationId xmlns:a16="http://schemas.microsoft.com/office/drawing/2014/main" id="{F7506AE9-D3BC-994B-9C77-6BD6CF415517}"/>
                </a:ext>
              </a:extLst>
            </p:cNvPr>
            <p:cNvSpPr>
              <a:spLocks noChangeShapeType="1"/>
            </p:cNvSpPr>
            <p:nvPr/>
          </p:nvSpPr>
          <p:spPr bwMode="auto">
            <a:xfrm>
              <a:off x="1480" y="133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80" name="Line 501">
              <a:extLst>
                <a:ext uri="{FF2B5EF4-FFF2-40B4-BE49-F238E27FC236}">
                  <a16:creationId xmlns:a16="http://schemas.microsoft.com/office/drawing/2014/main" id="{70DD1BB4-1569-1242-B176-4012CA98738D}"/>
                </a:ext>
              </a:extLst>
            </p:cNvPr>
            <p:cNvSpPr>
              <a:spLocks noChangeShapeType="1"/>
            </p:cNvSpPr>
            <p:nvPr/>
          </p:nvSpPr>
          <p:spPr bwMode="auto">
            <a:xfrm>
              <a:off x="1480" y="134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81" name="Line 502">
              <a:extLst>
                <a:ext uri="{FF2B5EF4-FFF2-40B4-BE49-F238E27FC236}">
                  <a16:creationId xmlns:a16="http://schemas.microsoft.com/office/drawing/2014/main" id="{B18700BB-6E30-3344-BD21-D821D20D9591}"/>
                </a:ext>
              </a:extLst>
            </p:cNvPr>
            <p:cNvSpPr>
              <a:spLocks noChangeShapeType="1"/>
            </p:cNvSpPr>
            <p:nvPr/>
          </p:nvSpPr>
          <p:spPr bwMode="auto">
            <a:xfrm>
              <a:off x="1480" y="1356"/>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82" name="Line 503">
              <a:extLst>
                <a:ext uri="{FF2B5EF4-FFF2-40B4-BE49-F238E27FC236}">
                  <a16:creationId xmlns:a16="http://schemas.microsoft.com/office/drawing/2014/main" id="{FADBEF25-734E-2D4F-88AB-7EC4BAA3F27D}"/>
                </a:ext>
              </a:extLst>
            </p:cNvPr>
            <p:cNvSpPr>
              <a:spLocks noChangeShapeType="1"/>
            </p:cNvSpPr>
            <p:nvPr/>
          </p:nvSpPr>
          <p:spPr bwMode="auto">
            <a:xfrm>
              <a:off x="1480" y="136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83" name="Line 504">
              <a:extLst>
                <a:ext uri="{FF2B5EF4-FFF2-40B4-BE49-F238E27FC236}">
                  <a16:creationId xmlns:a16="http://schemas.microsoft.com/office/drawing/2014/main" id="{F31997E5-1329-8A47-898B-C5937708A85A}"/>
                </a:ext>
              </a:extLst>
            </p:cNvPr>
            <p:cNvSpPr>
              <a:spLocks noChangeShapeType="1"/>
            </p:cNvSpPr>
            <p:nvPr/>
          </p:nvSpPr>
          <p:spPr bwMode="auto">
            <a:xfrm>
              <a:off x="1480" y="137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84" name="Line 505">
              <a:extLst>
                <a:ext uri="{FF2B5EF4-FFF2-40B4-BE49-F238E27FC236}">
                  <a16:creationId xmlns:a16="http://schemas.microsoft.com/office/drawing/2014/main" id="{8E163903-B2ED-3746-A9C9-55EFE8424B52}"/>
                </a:ext>
              </a:extLst>
            </p:cNvPr>
            <p:cNvSpPr>
              <a:spLocks noChangeShapeType="1"/>
            </p:cNvSpPr>
            <p:nvPr/>
          </p:nvSpPr>
          <p:spPr bwMode="auto">
            <a:xfrm>
              <a:off x="1480" y="138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85" name="Line 506">
              <a:extLst>
                <a:ext uri="{FF2B5EF4-FFF2-40B4-BE49-F238E27FC236}">
                  <a16:creationId xmlns:a16="http://schemas.microsoft.com/office/drawing/2014/main" id="{1FE0E9FD-C891-7A40-9EEE-D72154FF8D8C}"/>
                </a:ext>
              </a:extLst>
            </p:cNvPr>
            <p:cNvSpPr>
              <a:spLocks noChangeShapeType="1"/>
            </p:cNvSpPr>
            <p:nvPr/>
          </p:nvSpPr>
          <p:spPr bwMode="auto">
            <a:xfrm>
              <a:off x="1480" y="1400"/>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86" name="Line 507">
              <a:extLst>
                <a:ext uri="{FF2B5EF4-FFF2-40B4-BE49-F238E27FC236}">
                  <a16:creationId xmlns:a16="http://schemas.microsoft.com/office/drawing/2014/main" id="{9FA1089B-E768-AC4F-9304-21F285F15332}"/>
                </a:ext>
              </a:extLst>
            </p:cNvPr>
            <p:cNvSpPr>
              <a:spLocks noChangeShapeType="1"/>
            </p:cNvSpPr>
            <p:nvPr/>
          </p:nvSpPr>
          <p:spPr bwMode="auto">
            <a:xfrm>
              <a:off x="1480" y="1411"/>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87" name="Line 508">
              <a:extLst>
                <a:ext uri="{FF2B5EF4-FFF2-40B4-BE49-F238E27FC236}">
                  <a16:creationId xmlns:a16="http://schemas.microsoft.com/office/drawing/2014/main" id="{1EB6491B-E52E-B649-AD95-CC1C3DD9B771}"/>
                </a:ext>
              </a:extLst>
            </p:cNvPr>
            <p:cNvSpPr>
              <a:spLocks noChangeShapeType="1"/>
            </p:cNvSpPr>
            <p:nvPr/>
          </p:nvSpPr>
          <p:spPr bwMode="auto">
            <a:xfrm>
              <a:off x="1480" y="142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88" name="Line 509">
              <a:extLst>
                <a:ext uri="{FF2B5EF4-FFF2-40B4-BE49-F238E27FC236}">
                  <a16:creationId xmlns:a16="http://schemas.microsoft.com/office/drawing/2014/main" id="{8E8BC554-8C62-E941-B908-D928DFD78AB6}"/>
                </a:ext>
              </a:extLst>
            </p:cNvPr>
            <p:cNvSpPr>
              <a:spLocks noChangeShapeType="1"/>
            </p:cNvSpPr>
            <p:nvPr/>
          </p:nvSpPr>
          <p:spPr bwMode="auto">
            <a:xfrm>
              <a:off x="1480" y="143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89" name="Line 510">
              <a:extLst>
                <a:ext uri="{FF2B5EF4-FFF2-40B4-BE49-F238E27FC236}">
                  <a16:creationId xmlns:a16="http://schemas.microsoft.com/office/drawing/2014/main" id="{BC09BD8E-EA87-7F40-A9E6-9D23CCA6E5D2}"/>
                </a:ext>
              </a:extLst>
            </p:cNvPr>
            <p:cNvSpPr>
              <a:spLocks noChangeShapeType="1"/>
            </p:cNvSpPr>
            <p:nvPr/>
          </p:nvSpPr>
          <p:spPr bwMode="auto">
            <a:xfrm>
              <a:off x="1480" y="1443"/>
              <a:ext cx="1" cy="6"/>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90" name="Line 511">
              <a:extLst>
                <a:ext uri="{FF2B5EF4-FFF2-40B4-BE49-F238E27FC236}">
                  <a16:creationId xmlns:a16="http://schemas.microsoft.com/office/drawing/2014/main" id="{56A7DDD5-1BD2-FB49-96E3-6E63FB38D48F}"/>
                </a:ext>
              </a:extLst>
            </p:cNvPr>
            <p:cNvSpPr>
              <a:spLocks noChangeShapeType="1"/>
            </p:cNvSpPr>
            <p:nvPr/>
          </p:nvSpPr>
          <p:spPr bwMode="auto">
            <a:xfrm>
              <a:off x="1480" y="145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91" name="Line 512">
              <a:extLst>
                <a:ext uri="{FF2B5EF4-FFF2-40B4-BE49-F238E27FC236}">
                  <a16:creationId xmlns:a16="http://schemas.microsoft.com/office/drawing/2014/main" id="{815B8645-8A2C-8541-AF43-B3A55E293722}"/>
                </a:ext>
              </a:extLst>
            </p:cNvPr>
            <p:cNvSpPr>
              <a:spLocks noChangeShapeType="1"/>
            </p:cNvSpPr>
            <p:nvPr/>
          </p:nvSpPr>
          <p:spPr bwMode="auto">
            <a:xfrm>
              <a:off x="1480" y="146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92" name="Line 513">
              <a:extLst>
                <a:ext uri="{FF2B5EF4-FFF2-40B4-BE49-F238E27FC236}">
                  <a16:creationId xmlns:a16="http://schemas.microsoft.com/office/drawing/2014/main" id="{F0346886-F2BE-D041-AB0A-40ED7D912CA2}"/>
                </a:ext>
              </a:extLst>
            </p:cNvPr>
            <p:cNvSpPr>
              <a:spLocks noChangeShapeType="1"/>
            </p:cNvSpPr>
            <p:nvPr/>
          </p:nvSpPr>
          <p:spPr bwMode="auto">
            <a:xfrm>
              <a:off x="1480" y="147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93" name="Line 514">
              <a:extLst>
                <a:ext uri="{FF2B5EF4-FFF2-40B4-BE49-F238E27FC236}">
                  <a16:creationId xmlns:a16="http://schemas.microsoft.com/office/drawing/2014/main" id="{03DE76F1-2049-484A-969F-5243278A40C9}"/>
                </a:ext>
              </a:extLst>
            </p:cNvPr>
            <p:cNvSpPr>
              <a:spLocks noChangeShapeType="1"/>
            </p:cNvSpPr>
            <p:nvPr/>
          </p:nvSpPr>
          <p:spPr bwMode="auto">
            <a:xfrm>
              <a:off x="1480" y="1487"/>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94" name="Line 515">
              <a:extLst>
                <a:ext uri="{FF2B5EF4-FFF2-40B4-BE49-F238E27FC236}">
                  <a16:creationId xmlns:a16="http://schemas.microsoft.com/office/drawing/2014/main" id="{E66339FF-FA6E-0A48-A5F4-4352F239A641}"/>
                </a:ext>
              </a:extLst>
            </p:cNvPr>
            <p:cNvSpPr>
              <a:spLocks noChangeShapeType="1"/>
            </p:cNvSpPr>
            <p:nvPr/>
          </p:nvSpPr>
          <p:spPr bwMode="auto">
            <a:xfrm>
              <a:off x="1480" y="1498"/>
              <a:ext cx="1" cy="6"/>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95" name="Line 516">
              <a:extLst>
                <a:ext uri="{FF2B5EF4-FFF2-40B4-BE49-F238E27FC236}">
                  <a16:creationId xmlns:a16="http://schemas.microsoft.com/office/drawing/2014/main" id="{CCD7EFF1-47CD-4943-8E28-15313C306527}"/>
                </a:ext>
              </a:extLst>
            </p:cNvPr>
            <p:cNvSpPr>
              <a:spLocks noChangeShapeType="1"/>
            </p:cNvSpPr>
            <p:nvPr/>
          </p:nvSpPr>
          <p:spPr bwMode="auto">
            <a:xfrm>
              <a:off x="1480" y="1510"/>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96" name="Line 517">
              <a:extLst>
                <a:ext uri="{FF2B5EF4-FFF2-40B4-BE49-F238E27FC236}">
                  <a16:creationId xmlns:a16="http://schemas.microsoft.com/office/drawing/2014/main" id="{3541351F-7CB5-C949-ABB1-C3F754BB7CEC}"/>
                </a:ext>
              </a:extLst>
            </p:cNvPr>
            <p:cNvSpPr>
              <a:spLocks noChangeShapeType="1"/>
            </p:cNvSpPr>
            <p:nvPr/>
          </p:nvSpPr>
          <p:spPr bwMode="auto">
            <a:xfrm>
              <a:off x="1480" y="152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97" name="Line 518">
              <a:extLst>
                <a:ext uri="{FF2B5EF4-FFF2-40B4-BE49-F238E27FC236}">
                  <a16:creationId xmlns:a16="http://schemas.microsoft.com/office/drawing/2014/main" id="{7F67ED7A-9E00-BA4B-BBE3-A8D1E49C8E30}"/>
                </a:ext>
              </a:extLst>
            </p:cNvPr>
            <p:cNvSpPr>
              <a:spLocks noChangeShapeType="1"/>
            </p:cNvSpPr>
            <p:nvPr/>
          </p:nvSpPr>
          <p:spPr bwMode="auto">
            <a:xfrm>
              <a:off x="1480" y="153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98" name="Line 519">
              <a:extLst>
                <a:ext uri="{FF2B5EF4-FFF2-40B4-BE49-F238E27FC236}">
                  <a16:creationId xmlns:a16="http://schemas.microsoft.com/office/drawing/2014/main" id="{2F2E12AE-7DE2-C74C-9583-DF996D05CF86}"/>
                </a:ext>
              </a:extLst>
            </p:cNvPr>
            <p:cNvSpPr>
              <a:spLocks noChangeShapeType="1"/>
            </p:cNvSpPr>
            <p:nvPr/>
          </p:nvSpPr>
          <p:spPr bwMode="auto">
            <a:xfrm>
              <a:off x="1480" y="1542"/>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99" name="Line 520">
              <a:extLst>
                <a:ext uri="{FF2B5EF4-FFF2-40B4-BE49-F238E27FC236}">
                  <a16:creationId xmlns:a16="http://schemas.microsoft.com/office/drawing/2014/main" id="{AA3205A4-4C0B-A449-A5D7-D818139A8A40}"/>
                </a:ext>
              </a:extLst>
            </p:cNvPr>
            <p:cNvSpPr>
              <a:spLocks noChangeShapeType="1"/>
            </p:cNvSpPr>
            <p:nvPr/>
          </p:nvSpPr>
          <p:spPr bwMode="auto">
            <a:xfrm>
              <a:off x="1480" y="155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00" name="Line 521">
              <a:extLst>
                <a:ext uri="{FF2B5EF4-FFF2-40B4-BE49-F238E27FC236}">
                  <a16:creationId xmlns:a16="http://schemas.microsoft.com/office/drawing/2014/main" id="{D24D9ACE-9565-314C-92C9-4CAC6E532735}"/>
                </a:ext>
              </a:extLst>
            </p:cNvPr>
            <p:cNvSpPr>
              <a:spLocks noChangeShapeType="1"/>
            </p:cNvSpPr>
            <p:nvPr/>
          </p:nvSpPr>
          <p:spPr bwMode="auto">
            <a:xfrm>
              <a:off x="1480" y="156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01" name="Line 522">
              <a:extLst>
                <a:ext uri="{FF2B5EF4-FFF2-40B4-BE49-F238E27FC236}">
                  <a16:creationId xmlns:a16="http://schemas.microsoft.com/office/drawing/2014/main" id="{0E0E9741-B1CA-3B4E-A9A9-ED5CA439771C}"/>
                </a:ext>
              </a:extLst>
            </p:cNvPr>
            <p:cNvSpPr>
              <a:spLocks noChangeShapeType="1"/>
            </p:cNvSpPr>
            <p:nvPr/>
          </p:nvSpPr>
          <p:spPr bwMode="auto">
            <a:xfrm>
              <a:off x="1480" y="1575"/>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02" name="Line 523">
              <a:extLst>
                <a:ext uri="{FF2B5EF4-FFF2-40B4-BE49-F238E27FC236}">
                  <a16:creationId xmlns:a16="http://schemas.microsoft.com/office/drawing/2014/main" id="{E4ED5DF9-32B5-EE45-87C3-447F34D40F0F}"/>
                </a:ext>
              </a:extLst>
            </p:cNvPr>
            <p:cNvSpPr>
              <a:spLocks noChangeShapeType="1"/>
            </p:cNvSpPr>
            <p:nvPr/>
          </p:nvSpPr>
          <p:spPr bwMode="auto">
            <a:xfrm>
              <a:off x="1480" y="1586"/>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03" name="Line 524">
              <a:extLst>
                <a:ext uri="{FF2B5EF4-FFF2-40B4-BE49-F238E27FC236}">
                  <a16:creationId xmlns:a16="http://schemas.microsoft.com/office/drawing/2014/main" id="{1ED01DC2-2740-824B-B7FF-C3E3D1A5FFB8}"/>
                </a:ext>
              </a:extLst>
            </p:cNvPr>
            <p:cNvSpPr>
              <a:spLocks noChangeShapeType="1"/>
            </p:cNvSpPr>
            <p:nvPr/>
          </p:nvSpPr>
          <p:spPr bwMode="auto">
            <a:xfrm>
              <a:off x="1480" y="159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04" name="Line 525">
              <a:extLst>
                <a:ext uri="{FF2B5EF4-FFF2-40B4-BE49-F238E27FC236}">
                  <a16:creationId xmlns:a16="http://schemas.microsoft.com/office/drawing/2014/main" id="{A1C1AD56-A5AB-024E-8482-565D4559DD8F}"/>
                </a:ext>
              </a:extLst>
            </p:cNvPr>
            <p:cNvSpPr>
              <a:spLocks noChangeShapeType="1"/>
            </p:cNvSpPr>
            <p:nvPr/>
          </p:nvSpPr>
          <p:spPr bwMode="auto">
            <a:xfrm>
              <a:off x="1480" y="160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05" name="Line 526">
              <a:extLst>
                <a:ext uri="{FF2B5EF4-FFF2-40B4-BE49-F238E27FC236}">
                  <a16:creationId xmlns:a16="http://schemas.microsoft.com/office/drawing/2014/main" id="{9A762F4A-C1D4-A64B-A34C-62FAF102C2C6}"/>
                </a:ext>
              </a:extLst>
            </p:cNvPr>
            <p:cNvSpPr>
              <a:spLocks noChangeShapeType="1"/>
            </p:cNvSpPr>
            <p:nvPr/>
          </p:nvSpPr>
          <p:spPr bwMode="auto">
            <a:xfrm>
              <a:off x="1480" y="1620"/>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06" name="Line 527">
              <a:extLst>
                <a:ext uri="{FF2B5EF4-FFF2-40B4-BE49-F238E27FC236}">
                  <a16:creationId xmlns:a16="http://schemas.microsoft.com/office/drawing/2014/main" id="{08ACBF1D-AA74-FE41-81EF-CCFA19E4FDA2}"/>
                </a:ext>
              </a:extLst>
            </p:cNvPr>
            <p:cNvSpPr>
              <a:spLocks noChangeShapeType="1"/>
            </p:cNvSpPr>
            <p:nvPr/>
          </p:nvSpPr>
          <p:spPr bwMode="auto">
            <a:xfrm>
              <a:off x="1480" y="1630"/>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07" name="Line 528">
              <a:extLst>
                <a:ext uri="{FF2B5EF4-FFF2-40B4-BE49-F238E27FC236}">
                  <a16:creationId xmlns:a16="http://schemas.microsoft.com/office/drawing/2014/main" id="{3FD37EED-FC67-6241-B1A6-AEBE73564CF4}"/>
                </a:ext>
              </a:extLst>
            </p:cNvPr>
            <p:cNvSpPr>
              <a:spLocks noChangeShapeType="1"/>
            </p:cNvSpPr>
            <p:nvPr/>
          </p:nvSpPr>
          <p:spPr bwMode="auto">
            <a:xfrm>
              <a:off x="1480" y="164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08" name="Line 529">
              <a:extLst>
                <a:ext uri="{FF2B5EF4-FFF2-40B4-BE49-F238E27FC236}">
                  <a16:creationId xmlns:a16="http://schemas.microsoft.com/office/drawing/2014/main" id="{B9202AAB-9305-754C-9EE8-BF205357FD32}"/>
                </a:ext>
              </a:extLst>
            </p:cNvPr>
            <p:cNvSpPr>
              <a:spLocks noChangeShapeType="1"/>
            </p:cNvSpPr>
            <p:nvPr/>
          </p:nvSpPr>
          <p:spPr bwMode="auto">
            <a:xfrm>
              <a:off x="1480" y="165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09" name="Line 530">
              <a:extLst>
                <a:ext uri="{FF2B5EF4-FFF2-40B4-BE49-F238E27FC236}">
                  <a16:creationId xmlns:a16="http://schemas.microsoft.com/office/drawing/2014/main" id="{8F236D7E-CE8F-9E4B-864B-368B1DDE6AF6}"/>
                </a:ext>
              </a:extLst>
            </p:cNvPr>
            <p:cNvSpPr>
              <a:spLocks noChangeShapeType="1"/>
            </p:cNvSpPr>
            <p:nvPr/>
          </p:nvSpPr>
          <p:spPr bwMode="auto">
            <a:xfrm>
              <a:off x="1480" y="166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10" name="Line 531">
              <a:extLst>
                <a:ext uri="{FF2B5EF4-FFF2-40B4-BE49-F238E27FC236}">
                  <a16:creationId xmlns:a16="http://schemas.microsoft.com/office/drawing/2014/main" id="{417F674D-292C-B247-9A9F-50D1F3F93342}"/>
                </a:ext>
              </a:extLst>
            </p:cNvPr>
            <p:cNvSpPr>
              <a:spLocks noChangeShapeType="1"/>
            </p:cNvSpPr>
            <p:nvPr/>
          </p:nvSpPr>
          <p:spPr bwMode="auto">
            <a:xfrm>
              <a:off x="1480" y="1674"/>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11" name="Line 532">
              <a:extLst>
                <a:ext uri="{FF2B5EF4-FFF2-40B4-BE49-F238E27FC236}">
                  <a16:creationId xmlns:a16="http://schemas.microsoft.com/office/drawing/2014/main" id="{B3A46DC0-196D-BC40-9363-A70ECC2486CC}"/>
                </a:ext>
              </a:extLst>
            </p:cNvPr>
            <p:cNvSpPr>
              <a:spLocks noChangeShapeType="1"/>
            </p:cNvSpPr>
            <p:nvPr/>
          </p:nvSpPr>
          <p:spPr bwMode="auto">
            <a:xfrm>
              <a:off x="1480" y="1685"/>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12" name="Line 533">
              <a:extLst>
                <a:ext uri="{FF2B5EF4-FFF2-40B4-BE49-F238E27FC236}">
                  <a16:creationId xmlns:a16="http://schemas.microsoft.com/office/drawing/2014/main" id="{8F9BB5F6-B193-7C48-BDF7-9B654184C12E}"/>
                </a:ext>
              </a:extLst>
            </p:cNvPr>
            <p:cNvSpPr>
              <a:spLocks noChangeShapeType="1"/>
            </p:cNvSpPr>
            <p:nvPr/>
          </p:nvSpPr>
          <p:spPr bwMode="auto">
            <a:xfrm>
              <a:off x="1480" y="169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13" name="Line 534">
              <a:extLst>
                <a:ext uri="{FF2B5EF4-FFF2-40B4-BE49-F238E27FC236}">
                  <a16:creationId xmlns:a16="http://schemas.microsoft.com/office/drawing/2014/main" id="{31D89C36-AE96-CD4C-A3A9-E46C673C1AB7}"/>
                </a:ext>
              </a:extLst>
            </p:cNvPr>
            <p:cNvSpPr>
              <a:spLocks noChangeShapeType="1"/>
            </p:cNvSpPr>
            <p:nvPr/>
          </p:nvSpPr>
          <p:spPr bwMode="auto">
            <a:xfrm>
              <a:off x="1480" y="170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14" name="Line 535">
              <a:extLst>
                <a:ext uri="{FF2B5EF4-FFF2-40B4-BE49-F238E27FC236}">
                  <a16:creationId xmlns:a16="http://schemas.microsoft.com/office/drawing/2014/main" id="{F103A925-5E1B-E448-A78B-19FFF8A9D547}"/>
                </a:ext>
              </a:extLst>
            </p:cNvPr>
            <p:cNvSpPr>
              <a:spLocks noChangeShapeType="1"/>
            </p:cNvSpPr>
            <p:nvPr/>
          </p:nvSpPr>
          <p:spPr bwMode="auto">
            <a:xfrm>
              <a:off x="1480" y="1718"/>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15" name="Line 536">
              <a:extLst>
                <a:ext uri="{FF2B5EF4-FFF2-40B4-BE49-F238E27FC236}">
                  <a16:creationId xmlns:a16="http://schemas.microsoft.com/office/drawing/2014/main" id="{39E9EC62-4027-3048-8592-0AB7B83ABA00}"/>
                </a:ext>
              </a:extLst>
            </p:cNvPr>
            <p:cNvSpPr>
              <a:spLocks noChangeShapeType="1"/>
            </p:cNvSpPr>
            <p:nvPr/>
          </p:nvSpPr>
          <p:spPr bwMode="auto">
            <a:xfrm>
              <a:off x="1480" y="172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16" name="Line 537">
              <a:extLst>
                <a:ext uri="{FF2B5EF4-FFF2-40B4-BE49-F238E27FC236}">
                  <a16:creationId xmlns:a16="http://schemas.microsoft.com/office/drawing/2014/main" id="{A78CF6F1-E9AF-9D49-B32E-8242EC2E686E}"/>
                </a:ext>
              </a:extLst>
            </p:cNvPr>
            <p:cNvSpPr>
              <a:spLocks noChangeShapeType="1"/>
            </p:cNvSpPr>
            <p:nvPr/>
          </p:nvSpPr>
          <p:spPr bwMode="auto">
            <a:xfrm>
              <a:off x="1480" y="1740"/>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17" name="Line 538">
              <a:extLst>
                <a:ext uri="{FF2B5EF4-FFF2-40B4-BE49-F238E27FC236}">
                  <a16:creationId xmlns:a16="http://schemas.microsoft.com/office/drawing/2014/main" id="{CB91657F-B1B2-7C4D-8A45-7678249C1DF4}"/>
                </a:ext>
              </a:extLst>
            </p:cNvPr>
            <p:cNvSpPr>
              <a:spLocks noChangeShapeType="1"/>
            </p:cNvSpPr>
            <p:nvPr/>
          </p:nvSpPr>
          <p:spPr bwMode="auto">
            <a:xfrm>
              <a:off x="1480" y="175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18" name="Line 539">
              <a:extLst>
                <a:ext uri="{FF2B5EF4-FFF2-40B4-BE49-F238E27FC236}">
                  <a16:creationId xmlns:a16="http://schemas.microsoft.com/office/drawing/2014/main" id="{C1CE2C6F-A7C9-5445-A7BE-6C146758A3EC}"/>
                </a:ext>
              </a:extLst>
            </p:cNvPr>
            <p:cNvSpPr>
              <a:spLocks noChangeShapeType="1"/>
            </p:cNvSpPr>
            <p:nvPr/>
          </p:nvSpPr>
          <p:spPr bwMode="auto">
            <a:xfrm>
              <a:off x="1480" y="1761"/>
              <a:ext cx="1" cy="6"/>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19" name="Line 540">
              <a:extLst>
                <a:ext uri="{FF2B5EF4-FFF2-40B4-BE49-F238E27FC236}">
                  <a16:creationId xmlns:a16="http://schemas.microsoft.com/office/drawing/2014/main" id="{8FC70653-6F10-F54E-8F9D-46C14E514859}"/>
                </a:ext>
              </a:extLst>
            </p:cNvPr>
            <p:cNvSpPr>
              <a:spLocks noChangeShapeType="1"/>
            </p:cNvSpPr>
            <p:nvPr/>
          </p:nvSpPr>
          <p:spPr bwMode="auto">
            <a:xfrm>
              <a:off x="1480" y="1773"/>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20" name="Line 541">
              <a:extLst>
                <a:ext uri="{FF2B5EF4-FFF2-40B4-BE49-F238E27FC236}">
                  <a16:creationId xmlns:a16="http://schemas.microsoft.com/office/drawing/2014/main" id="{7E520D86-2371-3740-B89B-EA88B5091838}"/>
                </a:ext>
              </a:extLst>
            </p:cNvPr>
            <p:cNvSpPr>
              <a:spLocks noChangeShapeType="1"/>
            </p:cNvSpPr>
            <p:nvPr/>
          </p:nvSpPr>
          <p:spPr bwMode="auto">
            <a:xfrm>
              <a:off x="1480" y="178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21" name="Line 542">
              <a:extLst>
                <a:ext uri="{FF2B5EF4-FFF2-40B4-BE49-F238E27FC236}">
                  <a16:creationId xmlns:a16="http://schemas.microsoft.com/office/drawing/2014/main" id="{AE726069-FEB2-BF46-A8E1-FB6B5628E4CD}"/>
                </a:ext>
              </a:extLst>
            </p:cNvPr>
            <p:cNvSpPr>
              <a:spLocks noChangeShapeType="1"/>
            </p:cNvSpPr>
            <p:nvPr/>
          </p:nvSpPr>
          <p:spPr bwMode="auto">
            <a:xfrm>
              <a:off x="1480" y="179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22" name="Line 543">
              <a:extLst>
                <a:ext uri="{FF2B5EF4-FFF2-40B4-BE49-F238E27FC236}">
                  <a16:creationId xmlns:a16="http://schemas.microsoft.com/office/drawing/2014/main" id="{EA710767-BD10-6C4B-BBDD-1FD5252D6617}"/>
                </a:ext>
              </a:extLst>
            </p:cNvPr>
            <p:cNvSpPr>
              <a:spLocks noChangeShapeType="1"/>
            </p:cNvSpPr>
            <p:nvPr/>
          </p:nvSpPr>
          <p:spPr bwMode="auto">
            <a:xfrm>
              <a:off x="1480" y="180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23" name="Line 544">
              <a:extLst>
                <a:ext uri="{FF2B5EF4-FFF2-40B4-BE49-F238E27FC236}">
                  <a16:creationId xmlns:a16="http://schemas.microsoft.com/office/drawing/2014/main" id="{4828D3A7-F10D-2047-9FA6-EC67CBA991EB}"/>
                </a:ext>
              </a:extLst>
            </p:cNvPr>
            <p:cNvSpPr>
              <a:spLocks noChangeShapeType="1"/>
            </p:cNvSpPr>
            <p:nvPr/>
          </p:nvSpPr>
          <p:spPr bwMode="auto">
            <a:xfrm>
              <a:off x="1480" y="1816"/>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24" name="Line 545">
              <a:extLst>
                <a:ext uri="{FF2B5EF4-FFF2-40B4-BE49-F238E27FC236}">
                  <a16:creationId xmlns:a16="http://schemas.microsoft.com/office/drawing/2014/main" id="{C345B4F9-255C-2F41-B5DD-E15FDC3DED2F}"/>
                </a:ext>
              </a:extLst>
            </p:cNvPr>
            <p:cNvSpPr>
              <a:spLocks noChangeShapeType="1"/>
            </p:cNvSpPr>
            <p:nvPr/>
          </p:nvSpPr>
          <p:spPr bwMode="auto">
            <a:xfrm>
              <a:off x="1480" y="182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25" name="Line 546">
              <a:extLst>
                <a:ext uri="{FF2B5EF4-FFF2-40B4-BE49-F238E27FC236}">
                  <a16:creationId xmlns:a16="http://schemas.microsoft.com/office/drawing/2014/main" id="{27AF2845-A15F-7440-8EB0-91FE137E8D43}"/>
                </a:ext>
              </a:extLst>
            </p:cNvPr>
            <p:cNvSpPr>
              <a:spLocks noChangeShapeType="1"/>
            </p:cNvSpPr>
            <p:nvPr/>
          </p:nvSpPr>
          <p:spPr bwMode="auto">
            <a:xfrm>
              <a:off x="1480" y="183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26" name="Line 547">
              <a:extLst>
                <a:ext uri="{FF2B5EF4-FFF2-40B4-BE49-F238E27FC236}">
                  <a16:creationId xmlns:a16="http://schemas.microsoft.com/office/drawing/2014/main" id="{8E782544-CC01-F148-B6F1-81190AF61F1A}"/>
                </a:ext>
              </a:extLst>
            </p:cNvPr>
            <p:cNvSpPr>
              <a:spLocks noChangeShapeType="1"/>
            </p:cNvSpPr>
            <p:nvPr/>
          </p:nvSpPr>
          <p:spPr bwMode="auto">
            <a:xfrm>
              <a:off x="1480" y="1849"/>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27" name="Line 548">
              <a:extLst>
                <a:ext uri="{FF2B5EF4-FFF2-40B4-BE49-F238E27FC236}">
                  <a16:creationId xmlns:a16="http://schemas.microsoft.com/office/drawing/2014/main" id="{9238603F-AEC0-B844-B859-9D486E69C944}"/>
                </a:ext>
              </a:extLst>
            </p:cNvPr>
            <p:cNvSpPr>
              <a:spLocks noChangeShapeType="1"/>
            </p:cNvSpPr>
            <p:nvPr/>
          </p:nvSpPr>
          <p:spPr bwMode="auto">
            <a:xfrm>
              <a:off x="1480" y="1860"/>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28" name="Line 549">
              <a:extLst>
                <a:ext uri="{FF2B5EF4-FFF2-40B4-BE49-F238E27FC236}">
                  <a16:creationId xmlns:a16="http://schemas.microsoft.com/office/drawing/2014/main" id="{FC7FAE95-68E1-C94C-9916-EFDA8781A2B6}"/>
                </a:ext>
              </a:extLst>
            </p:cNvPr>
            <p:cNvSpPr>
              <a:spLocks noChangeShapeType="1"/>
            </p:cNvSpPr>
            <p:nvPr/>
          </p:nvSpPr>
          <p:spPr bwMode="auto">
            <a:xfrm>
              <a:off x="1480" y="187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29" name="Line 550">
              <a:extLst>
                <a:ext uri="{FF2B5EF4-FFF2-40B4-BE49-F238E27FC236}">
                  <a16:creationId xmlns:a16="http://schemas.microsoft.com/office/drawing/2014/main" id="{B98E3355-0E3E-DA46-8DC4-66DC3A583D0C}"/>
                </a:ext>
              </a:extLst>
            </p:cNvPr>
            <p:cNvSpPr>
              <a:spLocks noChangeShapeType="1"/>
            </p:cNvSpPr>
            <p:nvPr/>
          </p:nvSpPr>
          <p:spPr bwMode="auto">
            <a:xfrm>
              <a:off x="1480" y="188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30" name="Line 551">
              <a:extLst>
                <a:ext uri="{FF2B5EF4-FFF2-40B4-BE49-F238E27FC236}">
                  <a16:creationId xmlns:a16="http://schemas.microsoft.com/office/drawing/2014/main" id="{2B82AFDF-6259-4041-ABBF-0DEF12317219}"/>
                </a:ext>
              </a:extLst>
            </p:cNvPr>
            <p:cNvSpPr>
              <a:spLocks noChangeShapeType="1"/>
            </p:cNvSpPr>
            <p:nvPr/>
          </p:nvSpPr>
          <p:spPr bwMode="auto">
            <a:xfrm>
              <a:off x="1480" y="189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31" name="Line 552">
              <a:extLst>
                <a:ext uri="{FF2B5EF4-FFF2-40B4-BE49-F238E27FC236}">
                  <a16:creationId xmlns:a16="http://schemas.microsoft.com/office/drawing/2014/main" id="{6742C134-2BE2-9F4F-8DDD-A351736238A6}"/>
                </a:ext>
              </a:extLst>
            </p:cNvPr>
            <p:cNvSpPr>
              <a:spLocks noChangeShapeType="1"/>
            </p:cNvSpPr>
            <p:nvPr/>
          </p:nvSpPr>
          <p:spPr bwMode="auto">
            <a:xfrm>
              <a:off x="1480" y="1904"/>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32" name="Line 553">
              <a:extLst>
                <a:ext uri="{FF2B5EF4-FFF2-40B4-BE49-F238E27FC236}">
                  <a16:creationId xmlns:a16="http://schemas.microsoft.com/office/drawing/2014/main" id="{0E544F15-167F-914F-979F-8DD916FDE71F}"/>
                </a:ext>
              </a:extLst>
            </p:cNvPr>
            <p:cNvSpPr>
              <a:spLocks noChangeShapeType="1"/>
            </p:cNvSpPr>
            <p:nvPr/>
          </p:nvSpPr>
          <p:spPr bwMode="auto">
            <a:xfrm>
              <a:off x="1480" y="191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33" name="Line 554">
              <a:extLst>
                <a:ext uri="{FF2B5EF4-FFF2-40B4-BE49-F238E27FC236}">
                  <a16:creationId xmlns:a16="http://schemas.microsoft.com/office/drawing/2014/main" id="{6317DABC-84EE-274B-98DF-3DA421D3CE2B}"/>
                </a:ext>
              </a:extLst>
            </p:cNvPr>
            <p:cNvSpPr>
              <a:spLocks noChangeShapeType="1"/>
            </p:cNvSpPr>
            <p:nvPr/>
          </p:nvSpPr>
          <p:spPr bwMode="auto">
            <a:xfrm>
              <a:off x="1480" y="192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34" name="Line 555">
              <a:extLst>
                <a:ext uri="{FF2B5EF4-FFF2-40B4-BE49-F238E27FC236}">
                  <a16:creationId xmlns:a16="http://schemas.microsoft.com/office/drawing/2014/main" id="{9B35BE11-9DB8-6F45-8788-36ED06D72572}"/>
                </a:ext>
              </a:extLst>
            </p:cNvPr>
            <p:cNvSpPr>
              <a:spLocks noChangeShapeType="1"/>
            </p:cNvSpPr>
            <p:nvPr/>
          </p:nvSpPr>
          <p:spPr bwMode="auto">
            <a:xfrm>
              <a:off x="1480" y="193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35" name="Line 556">
              <a:extLst>
                <a:ext uri="{FF2B5EF4-FFF2-40B4-BE49-F238E27FC236}">
                  <a16:creationId xmlns:a16="http://schemas.microsoft.com/office/drawing/2014/main" id="{49C7C559-4DEC-994A-8C92-B527D05D11B4}"/>
                </a:ext>
              </a:extLst>
            </p:cNvPr>
            <p:cNvSpPr>
              <a:spLocks noChangeShapeType="1"/>
            </p:cNvSpPr>
            <p:nvPr/>
          </p:nvSpPr>
          <p:spPr bwMode="auto">
            <a:xfrm>
              <a:off x="1480" y="194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36" name="Line 557">
              <a:extLst>
                <a:ext uri="{FF2B5EF4-FFF2-40B4-BE49-F238E27FC236}">
                  <a16:creationId xmlns:a16="http://schemas.microsoft.com/office/drawing/2014/main" id="{D1E36C88-EC1B-744D-A3C2-D4D8EF182A32}"/>
                </a:ext>
              </a:extLst>
            </p:cNvPr>
            <p:cNvSpPr>
              <a:spLocks noChangeShapeType="1"/>
            </p:cNvSpPr>
            <p:nvPr/>
          </p:nvSpPr>
          <p:spPr bwMode="auto">
            <a:xfrm>
              <a:off x="1480" y="1959"/>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37" name="Line 558">
              <a:extLst>
                <a:ext uri="{FF2B5EF4-FFF2-40B4-BE49-F238E27FC236}">
                  <a16:creationId xmlns:a16="http://schemas.microsoft.com/office/drawing/2014/main" id="{9BAB26EF-007F-994D-AA62-67071B7D4D97}"/>
                </a:ext>
              </a:extLst>
            </p:cNvPr>
            <p:cNvSpPr>
              <a:spLocks noChangeShapeType="1"/>
            </p:cNvSpPr>
            <p:nvPr/>
          </p:nvSpPr>
          <p:spPr bwMode="auto">
            <a:xfrm>
              <a:off x="1480" y="1970"/>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38" name="Line 559">
              <a:extLst>
                <a:ext uri="{FF2B5EF4-FFF2-40B4-BE49-F238E27FC236}">
                  <a16:creationId xmlns:a16="http://schemas.microsoft.com/office/drawing/2014/main" id="{99256240-1922-9543-89E5-63D42F442A2E}"/>
                </a:ext>
              </a:extLst>
            </p:cNvPr>
            <p:cNvSpPr>
              <a:spLocks noChangeShapeType="1"/>
            </p:cNvSpPr>
            <p:nvPr/>
          </p:nvSpPr>
          <p:spPr bwMode="auto">
            <a:xfrm>
              <a:off x="1480" y="198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39" name="Line 560">
              <a:extLst>
                <a:ext uri="{FF2B5EF4-FFF2-40B4-BE49-F238E27FC236}">
                  <a16:creationId xmlns:a16="http://schemas.microsoft.com/office/drawing/2014/main" id="{9943E988-74A9-BA48-A1F7-39650D343A6D}"/>
                </a:ext>
              </a:extLst>
            </p:cNvPr>
            <p:cNvSpPr>
              <a:spLocks noChangeShapeType="1"/>
            </p:cNvSpPr>
            <p:nvPr/>
          </p:nvSpPr>
          <p:spPr bwMode="auto">
            <a:xfrm>
              <a:off x="1480" y="1992"/>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40" name="Line 561">
              <a:extLst>
                <a:ext uri="{FF2B5EF4-FFF2-40B4-BE49-F238E27FC236}">
                  <a16:creationId xmlns:a16="http://schemas.microsoft.com/office/drawing/2014/main" id="{3B3B96F2-D76A-EF41-BD3B-8A6331B3321A}"/>
                </a:ext>
              </a:extLst>
            </p:cNvPr>
            <p:cNvSpPr>
              <a:spLocks noChangeShapeType="1"/>
            </p:cNvSpPr>
            <p:nvPr/>
          </p:nvSpPr>
          <p:spPr bwMode="auto">
            <a:xfrm>
              <a:off x="1480" y="200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41" name="Line 562">
              <a:extLst>
                <a:ext uri="{FF2B5EF4-FFF2-40B4-BE49-F238E27FC236}">
                  <a16:creationId xmlns:a16="http://schemas.microsoft.com/office/drawing/2014/main" id="{AC74473E-37F1-A840-91C3-0399E068654F}"/>
                </a:ext>
              </a:extLst>
            </p:cNvPr>
            <p:cNvSpPr>
              <a:spLocks noChangeShapeType="1"/>
            </p:cNvSpPr>
            <p:nvPr/>
          </p:nvSpPr>
          <p:spPr bwMode="auto">
            <a:xfrm>
              <a:off x="1480" y="201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42" name="Line 563">
              <a:extLst>
                <a:ext uri="{FF2B5EF4-FFF2-40B4-BE49-F238E27FC236}">
                  <a16:creationId xmlns:a16="http://schemas.microsoft.com/office/drawing/2014/main" id="{443533BD-F3A9-A845-AADC-5828B6A9D3B3}"/>
                </a:ext>
              </a:extLst>
            </p:cNvPr>
            <p:cNvSpPr>
              <a:spLocks noChangeShapeType="1"/>
            </p:cNvSpPr>
            <p:nvPr/>
          </p:nvSpPr>
          <p:spPr bwMode="auto">
            <a:xfrm>
              <a:off x="1480" y="202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43" name="Line 564">
              <a:extLst>
                <a:ext uri="{FF2B5EF4-FFF2-40B4-BE49-F238E27FC236}">
                  <a16:creationId xmlns:a16="http://schemas.microsoft.com/office/drawing/2014/main" id="{9E5D413B-EDC6-304E-9437-1A0987D9216A}"/>
                </a:ext>
              </a:extLst>
            </p:cNvPr>
            <p:cNvSpPr>
              <a:spLocks noChangeShapeType="1"/>
            </p:cNvSpPr>
            <p:nvPr/>
          </p:nvSpPr>
          <p:spPr bwMode="auto">
            <a:xfrm>
              <a:off x="1480" y="2036"/>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44" name="Line 565">
              <a:extLst>
                <a:ext uri="{FF2B5EF4-FFF2-40B4-BE49-F238E27FC236}">
                  <a16:creationId xmlns:a16="http://schemas.microsoft.com/office/drawing/2014/main" id="{3F5750FA-DAED-774F-A64B-8ACD56851CB5}"/>
                </a:ext>
              </a:extLst>
            </p:cNvPr>
            <p:cNvSpPr>
              <a:spLocks noChangeShapeType="1"/>
            </p:cNvSpPr>
            <p:nvPr/>
          </p:nvSpPr>
          <p:spPr bwMode="auto">
            <a:xfrm>
              <a:off x="1480" y="204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45" name="Line 566">
              <a:extLst>
                <a:ext uri="{FF2B5EF4-FFF2-40B4-BE49-F238E27FC236}">
                  <a16:creationId xmlns:a16="http://schemas.microsoft.com/office/drawing/2014/main" id="{FDCEFC5C-6013-0F44-9E93-C85BAB3AB9B8}"/>
                </a:ext>
              </a:extLst>
            </p:cNvPr>
            <p:cNvSpPr>
              <a:spLocks noChangeShapeType="1"/>
            </p:cNvSpPr>
            <p:nvPr/>
          </p:nvSpPr>
          <p:spPr bwMode="auto">
            <a:xfrm>
              <a:off x="1480" y="205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46" name="Line 567">
              <a:extLst>
                <a:ext uri="{FF2B5EF4-FFF2-40B4-BE49-F238E27FC236}">
                  <a16:creationId xmlns:a16="http://schemas.microsoft.com/office/drawing/2014/main" id="{05CA8231-F5F6-3442-A62E-A6805F51E471}"/>
                </a:ext>
              </a:extLst>
            </p:cNvPr>
            <p:cNvSpPr>
              <a:spLocks noChangeShapeType="1"/>
            </p:cNvSpPr>
            <p:nvPr/>
          </p:nvSpPr>
          <p:spPr bwMode="auto">
            <a:xfrm>
              <a:off x="1480" y="206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47" name="Line 568">
              <a:extLst>
                <a:ext uri="{FF2B5EF4-FFF2-40B4-BE49-F238E27FC236}">
                  <a16:creationId xmlns:a16="http://schemas.microsoft.com/office/drawing/2014/main" id="{4F643F16-B3BC-3740-91DE-19286DC8D0F8}"/>
                </a:ext>
              </a:extLst>
            </p:cNvPr>
            <p:cNvSpPr>
              <a:spLocks noChangeShapeType="1"/>
            </p:cNvSpPr>
            <p:nvPr/>
          </p:nvSpPr>
          <p:spPr bwMode="auto">
            <a:xfrm>
              <a:off x="1480" y="2080"/>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48" name="Line 569">
              <a:extLst>
                <a:ext uri="{FF2B5EF4-FFF2-40B4-BE49-F238E27FC236}">
                  <a16:creationId xmlns:a16="http://schemas.microsoft.com/office/drawing/2014/main" id="{3689495D-D90B-B142-92BA-714F11F1E2A9}"/>
                </a:ext>
              </a:extLst>
            </p:cNvPr>
            <p:cNvSpPr>
              <a:spLocks noChangeShapeType="1"/>
            </p:cNvSpPr>
            <p:nvPr/>
          </p:nvSpPr>
          <p:spPr bwMode="auto">
            <a:xfrm>
              <a:off x="1480" y="209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49" name="Line 570">
              <a:extLst>
                <a:ext uri="{FF2B5EF4-FFF2-40B4-BE49-F238E27FC236}">
                  <a16:creationId xmlns:a16="http://schemas.microsoft.com/office/drawing/2014/main" id="{2271ABB8-09BF-FE4B-B4CD-FB476D76A0AD}"/>
                </a:ext>
              </a:extLst>
            </p:cNvPr>
            <p:cNvSpPr>
              <a:spLocks noChangeShapeType="1"/>
            </p:cNvSpPr>
            <p:nvPr/>
          </p:nvSpPr>
          <p:spPr bwMode="auto">
            <a:xfrm>
              <a:off x="1480" y="210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50" name="Line 571">
              <a:extLst>
                <a:ext uri="{FF2B5EF4-FFF2-40B4-BE49-F238E27FC236}">
                  <a16:creationId xmlns:a16="http://schemas.microsoft.com/office/drawing/2014/main" id="{40B65EAC-510E-DB49-9722-F52E9005C465}"/>
                </a:ext>
              </a:extLst>
            </p:cNvPr>
            <p:cNvSpPr>
              <a:spLocks noChangeShapeType="1"/>
            </p:cNvSpPr>
            <p:nvPr/>
          </p:nvSpPr>
          <p:spPr bwMode="auto">
            <a:xfrm>
              <a:off x="1480" y="211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51" name="Line 572">
              <a:extLst>
                <a:ext uri="{FF2B5EF4-FFF2-40B4-BE49-F238E27FC236}">
                  <a16:creationId xmlns:a16="http://schemas.microsoft.com/office/drawing/2014/main" id="{7E8C13CB-43D6-7449-9263-5E5DA0F8913A}"/>
                </a:ext>
              </a:extLst>
            </p:cNvPr>
            <p:cNvSpPr>
              <a:spLocks noChangeShapeType="1"/>
            </p:cNvSpPr>
            <p:nvPr/>
          </p:nvSpPr>
          <p:spPr bwMode="auto">
            <a:xfrm>
              <a:off x="1480" y="2123"/>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52" name="Line 573">
              <a:extLst>
                <a:ext uri="{FF2B5EF4-FFF2-40B4-BE49-F238E27FC236}">
                  <a16:creationId xmlns:a16="http://schemas.microsoft.com/office/drawing/2014/main" id="{7EB48283-EC6F-A840-B836-17D80BBE23AB}"/>
                </a:ext>
              </a:extLst>
            </p:cNvPr>
            <p:cNvSpPr>
              <a:spLocks noChangeShapeType="1"/>
            </p:cNvSpPr>
            <p:nvPr/>
          </p:nvSpPr>
          <p:spPr bwMode="auto">
            <a:xfrm>
              <a:off x="1480" y="2134"/>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53" name="Line 574">
              <a:extLst>
                <a:ext uri="{FF2B5EF4-FFF2-40B4-BE49-F238E27FC236}">
                  <a16:creationId xmlns:a16="http://schemas.microsoft.com/office/drawing/2014/main" id="{826A965B-03F1-994F-87DA-EB1DE2247CF6}"/>
                </a:ext>
              </a:extLst>
            </p:cNvPr>
            <p:cNvSpPr>
              <a:spLocks noChangeShapeType="1"/>
            </p:cNvSpPr>
            <p:nvPr/>
          </p:nvSpPr>
          <p:spPr bwMode="auto">
            <a:xfrm>
              <a:off x="1480" y="214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54" name="Line 575">
              <a:extLst>
                <a:ext uri="{FF2B5EF4-FFF2-40B4-BE49-F238E27FC236}">
                  <a16:creationId xmlns:a16="http://schemas.microsoft.com/office/drawing/2014/main" id="{06CC7858-9ADF-B34A-BBD5-56425C585C8A}"/>
                </a:ext>
              </a:extLst>
            </p:cNvPr>
            <p:cNvSpPr>
              <a:spLocks noChangeShapeType="1"/>
            </p:cNvSpPr>
            <p:nvPr/>
          </p:nvSpPr>
          <p:spPr bwMode="auto">
            <a:xfrm>
              <a:off x="1480" y="215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55" name="Line 576">
              <a:extLst>
                <a:ext uri="{FF2B5EF4-FFF2-40B4-BE49-F238E27FC236}">
                  <a16:creationId xmlns:a16="http://schemas.microsoft.com/office/drawing/2014/main" id="{9357FBD3-5D6C-8F44-8401-FB40CE50CE4A}"/>
                </a:ext>
              </a:extLst>
            </p:cNvPr>
            <p:cNvSpPr>
              <a:spLocks noChangeShapeType="1"/>
            </p:cNvSpPr>
            <p:nvPr/>
          </p:nvSpPr>
          <p:spPr bwMode="auto">
            <a:xfrm>
              <a:off x="1480" y="216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56" name="Line 577">
              <a:extLst>
                <a:ext uri="{FF2B5EF4-FFF2-40B4-BE49-F238E27FC236}">
                  <a16:creationId xmlns:a16="http://schemas.microsoft.com/office/drawing/2014/main" id="{E970C427-E58E-884A-923D-475E215BA155}"/>
                </a:ext>
              </a:extLst>
            </p:cNvPr>
            <p:cNvSpPr>
              <a:spLocks noChangeShapeType="1"/>
            </p:cNvSpPr>
            <p:nvPr/>
          </p:nvSpPr>
          <p:spPr bwMode="auto">
            <a:xfrm>
              <a:off x="1480" y="2178"/>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57" name="Line 578">
              <a:extLst>
                <a:ext uri="{FF2B5EF4-FFF2-40B4-BE49-F238E27FC236}">
                  <a16:creationId xmlns:a16="http://schemas.microsoft.com/office/drawing/2014/main" id="{C69E2CBE-3042-174A-A69E-6E190646B38D}"/>
                </a:ext>
              </a:extLst>
            </p:cNvPr>
            <p:cNvSpPr>
              <a:spLocks noChangeShapeType="1"/>
            </p:cNvSpPr>
            <p:nvPr/>
          </p:nvSpPr>
          <p:spPr bwMode="auto">
            <a:xfrm>
              <a:off x="1480" y="2190"/>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58" name="Line 579">
              <a:extLst>
                <a:ext uri="{FF2B5EF4-FFF2-40B4-BE49-F238E27FC236}">
                  <a16:creationId xmlns:a16="http://schemas.microsoft.com/office/drawing/2014/main" id="{26A90EAA-8CAD-E248-89B6-58336ED858BE}"/>
                </a:ext>
              </a:extLst>
            </p:cNvPr>
            <p:cNvSpPr>
              <a:spLocks noChangeShapeType="1"/>
            </p:cNvSpPr>
            <p:nvPr/>
          </p:nvSpPr>
          <p:spPr bwMode="auto">
            <a:xfrm>
              <a:off x="1480" y="220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59" name="Line 580">
              <a:extLst>
                <a:ext uri="{FF2B5EF4-FFF2-40B4-BE49-F238E27FC236}">
                  <a16:creationId xmlns:a16="http://schemas.microsoft.com/office/drawing/2014/main" id="{8B1D6DCC-D626-0E47-BD93-C53CEFE157E0}"/>
                </a:ext>
              </a:extLst>
            </p:cNvPr>
            <p:cNvSpPr>
              <a:spLocks noChangeShapeType="1"/>
            </p:cNvSpPr>
            <p:nvPr/>
          </p:nvSpPr>
          <p:spPr bwMode="auto">
            <a:xfrm>
              <a:off x="1480" y="221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60" name="Line 581">
              <a:extLst>
                <a:ext uri="{FF2B5EF4-FFF2-40B4-BE49-F238E27FC236}">
                  <a16:creationId xmlns:a16="http://schemas.microsoft.com/office/drawing/2014/main" id="{2A7619AD-4A7C-A447-9AAA-7F48D5357543}"/>
                </a:ext>
              </a:extLst>
            </p:cNvPr>
            <p:cNvSpPr>
              <a:spLocks noChangeShapeType="1"/>
            </p:cNvSpPr>
            <p:nvPr/>
          </p:nvSpPr>
          <p:spPr bwMode="auto">
            <a:xfrm>
              <a:off x="1480" y="222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61" name="Line 582">
              <a:extLst>
                <a:ext uri="{FF2B5EF4-FFF2-40B4-BE49-F238E27FC236}">
                  <a16:creationId xmlns:a16="http://schemas.microsoft.com/office/drawing/2014/main" id="{09270D1D-C949-DA4D-998D-B4807A74C5EE}"/>
                </a:ext>
              </a:extLst>
            </p:cNvPr>
            <p:cNvSpPr>
              <a:spLocks noChangeShapeType="1"/>
            </p:cNvSpPr>
            <p:nvPr/>
          </p:nvSpPr>
          <p:spPr bwMode="auto">
            <a:xfrm>
              <a:off x="1480" y="223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62" name="Line 583">
              <a:extLst>
                <a:ext uri="{FF2B5EF4-FFF2-40B4-BE49-F238E27FC236}">
                  <a16:creationId xmlns:a16="http://schemas.microsoft.com/office/drawing/2014/main" id="{FD76B09F-2F80-5145-9916-44AAE1E6BDE0}"/>
                </a:ext>
              </a:extLst>
            </p:cNvPr>
            <p:cNvSpPr>
              <a:spLocks noChangeShapeType="1"/>
            </p:cNvSpPr>
            <p:nvPr/>
          </p:nvSpPr>
          <p:spPr bwMode="auto">
            <a:xfrm>
              <a:off x="1480" y="224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63" name="Line 584">
              <a:extLst>
                <a:ext uri="{FF2B5EF4-FFF2-40B4-BE49-F238E27FC236}">
                  <a16:creationId xmlns:a16="http://schemas.microsoft.com/office/drawing/2014/main" id="{8B87DDA2-BDCD-E44A-8568-56C42A087B04}"/>
                </a:ext>
              </a:extLst>
            </p:cNvPr>
            <p:cNvSpPr>
              <a:spLocks noChangeShapeType="1"/>
            </p:cNvSpPr>
            <p:nvPr/>
          </p:nvSpPr>
          <p:spPr bwMode="auto">
            <a:xfrm>
              <a:off x="1480" y="225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64" name="Line 585">
              <a:extLst>
                <a:ext uri="{FF2B5EF4-FFF2-40B4-BE49-F238E27FC236}">
                  <a16:creationId xmlns:a16="http://schemas.microsoft.com/office/drawing/2014/main" id="{C79D1F60-1FE9-1B47-8D83-C095C691667F}"/>
                </a:ext>
              </a:extLst>
            </p:cNvPr>
            <p:cNvSpPr>
              <a:spLocks noChangeShapeType="1"/>
            </p:cNvSpPr>
            <p:nvPr/>
          </p:nvSpPr>
          <p:spPr bwMode="auto">
            <a:xfrm>
              <a:off x="1480" y="2266"/>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65" name="Line 586">
              <a:extLst>
                <a:ext uri="{FF2B5EF4-FFF2-40B4-BE49-F238E27FC236}">
                  <a16:creationId xmlns:a16="http://schemas.microsoft.com/office/drawing/2014/main" id="{C83D5BEB-6A26-4240-AA31-F8C7593FC8B5}"/>
                </a:ext>
              </a:extLst>
            </p:cNvPr>
            <p:cNvSpPr>
              <a:spLocks noChangeShapeType="1"/>
            </p:cNvSpPr>
            <p:nvPr/>
          </p:nvSpPr>
          <p:spPr bwMode="auto">
            <a:xfrm>
              <a:off x="1480" y="227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66" name="Line 587">
              <a:extLst>
                <a:ext uri="{FF2B5EF4-FFF2-40B4-BE49-F238E27FC236}">
                  <a16:creationId xmlns:a16="http://schemas.microsoft.com/office/drawing/2014/main" id="{F40C4117-F796-AC42-B748-CC4B333EE64E}"/>
                </a:ext>
              </a:extLst>
            </p:cNvPr>
            <p:cNvSpPr>
              <a:spLocks noChangeShapeType="1"/>
            </p:cNvSpPr>
            <p:nvPr/>
          </p:nvSpPr>
          <p:spPr bwMode="auto">
            <a:xfrm>
              <a:off x="1480" y="228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67" name="Line 588">
              <a:extLst>
                <a:ext uri="{FF2B5EF4-FFF2-40B4-BE49-F238E27FC236}">
                  <a16:creationId xmlns:a16="http://schemas.microsoft.com/office/drawing/2014/main" id="{7DC95C28-746D-DE42-904F-8B34A3A14A1B}"/>
                </a:ext>
              </a:extLst>
            </p:cNvPr>
            <p:cNvSpPr>
              <a:spLocks noChangeShapeType="1"/>
            </p:cNvSpPr>
            <p:nvPr/>
          </p:nvSpPr>
          <p:spPr bwMode="auto">
            <a:xfrm>
              <a:off x="1480" y="2300"/>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68" name="Line 589">
              <a:extLst>
                <a:ext uri="{FF2B5EF4-FFF2-40B4-BE49-F238E27FC236}">
                  <a16:creationId xmlns:a16="http://schemas.microsoft.com/office/drawing/2014/main" id="{0DC33FD4-EC9E-B940-94BC-91ACE9DB74CC}"/>
                </a:ext>
              </a:extLst>
            </p:cNvPr>
            <p:cNvSpPr>
              <a:spLocks noChangeShapeType="1"/>
            </p:cNvSpPr>
            <p:nvPr/>
          </p:nvSpPr>
          <p:spPr bwMode="auto">
            <a:xfrm>
              <a:off x="1480" y="2310"/>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69" name="Line 590">
              <a:extLst>
                <a:ext uri="{FF2B5EF4-FFF2-40B4-BE49-F238E27FC236}">
                  <a16:creationId xmlns:a16="http://schemas.microsoft.com/office/drawing/2014/main" id="{0E58DDFF-5F60-9C42-9E90-3D9D18414C84}"/>
                </a:ext>
              </a:extLst>
            </p:cNvPr>
            <p:cNvSpPr>
              <a:spLocks noChangeShapeType="1"/>
            </p:cNvSpPr>
            <p:nvPr/>
          </p:nvSpPr>
          <p:spPr bwMode="auto">
            <a:xfrm>
              <a:off x="1480" y="232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70" name="Line 591">
              <a:extLst>
                <a:ext uri="{FF2B5EF4-FFF2-40B4-BE49-F238E27FC236}">
                  <a16:creationId xmlns:a16="http://schemas.microsoft.com/office/drawing/2014/main" id="{0B07F4AF-9E20-7746-AFC8-B9C30459E610}"/>
                </a:ext>
              </a:extLst>
            </p:cNvPr>
            <p:cNvSpPr>
              <a:spLocks noChangeShapeType="1"/>
            </p:cNvSpPr>
            <p:nvPr/>
          </p:nvSpPr>
          <p:spPr bwMode="auto">
            <a:xfrm>
              <a:off x="1480" y="233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71" name="Line 592">
              <a:extLst>
                <a:ext uri="{FF2B5EF4-FFF2-40B4-BE49-F238E27FC236}">
                  <a16:creationId xmlns:a16="http://schemas.microsoft.com/office/drawing/2014/main" id="{1EC75D51-4876-8642-ACA2-90D7F3891829}"/>
                </a:ext>
              </a:extLst>
            </p:cNvPr>
            <p:cNvSpPr>
              <a:spLocks noChangeShapeType="1"/>
            </p:cNvSpPr>
            <p:nvPr/>
          </p:nvSpPr>
          <p:spPr bwMode="auto">
            <a:xfrm>
              <a:off x="1480" y="2342"/>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72" name="Line 593">
              <a:extLst>
                <a:ext uri="{FF2B5EF4-FFF2-40B4-BE49-F238E27FC236}">
                  <a16:creationId xmlns:a16="http://schemas.microsoft.com/office/drawing/2014/main" id="{7B20A5CF-04D5-F34C-9502-5308980A63E5}"/>
                </a:ext>
              </a:extLst>
            </p:cNvPr>
            <p:cNvSpPr>
              <a:spLocks noChangeShapeType="1"/>
            </p:cNvSpPr>
            <p:nvPr/>
          </p:nvSpPr>
          <p:spPr bwMode="auto">
            <a:xfrm>
              <a:off x="1480" y="235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73" name="Line 594">
              <a:extLst>
                <a:ext uri="{FF2B5EF4-FFF2-40B4-BE49-F238E27FC236}">
                  <a16:creationId xmlns:a16="http://schemas.microsoft.com/office/drawing/2014/main" id="{34D3CEC5-0F75-F64B-B7AA-50A80469CF75}"/>
                </a:ext>
              </a:extLst>
            </p:cNvPr>
            <p:cNvSpPr>
              <a:spLocks noChangeShapeType="1"/>
            </p:cNvSpPr>
            <p:nvPr/>
          </p:nvSpPr>
          <p:spPr bwMode="auto">
            <a:xfrm>
              <a:off x="1480" y="236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74" name="Line 595">
              <a:extLst>
                <a:ext uri="{FF2B5EF4-FFF2-40B4-BE49-F238E27FC236}">
                  <a16:creationId xmlns:a16="http://schemas.microsoft.com/office/drawing/2014/main" id="{4599B315-4AD1-3A41-B5C6-37FEBB8CE7D1}"/>
                </a:ext>
              </a:extLst>
            </p:cNvPr>
            <p:cNvSpPr>
              <a:spLocks noChangeShapeType="1"/>
            </p:cNvSpPr>
            <p:nvPr/>
          </p:nvSpPr>
          <p:spPr bwMode="auto">
            <a:xfrm>
              <a:off x="1480" y="237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75" name="Line 596">
              <a:extLst>
                <a:ext uri="{FF2B5EF4-FFF2-40B4-BE49-F238E27FC236}">
                  <a16:creationId xmlns:a16="http://schemas.microsoft.com/office/drawing/2014/main" id="{66178A9F-BC20-494B-8CEC-08D7E095B18D}"/>
                </a:ext>
              </a:extLst>
            </p:cNvPr>
            <p:cNvSpPr>
              <a:spLocks noChangeShapeType="1"/>
            </p:cNvSpPr>
            <p:nvPr/>
          </p:nvSpPr>
          <p:spPr bwMode="auto">
            <a:xfrm>
              <a:off x="1480" y="238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76" name="Line 597">
              <a:extLst>
                <a:ext uri="{FF2B5EF4-FFF2-40B4-BE49-F238E27FC236}">
                  <a16:creationId xmlns:a16="http://schemas.microsoft.com/office/drawing/2014/main" id="{E4B9613E-37CD-FE4F-9C9D-1EC374D1C99E}"/>
                </a:ext>
              </a:extLst>
            </p:cNvPr>
            <p:cNvSpPr>
              <a:spLocks noChangeShapeType="1"/>
            </p:cNvSpPr>
            <p:nvPr/>
          </p:nvSpPr>
          <p:spPr bwMode="auto">
            <a:xfrm>
              <a:off x="1480" y="2397"/>
              <a:ext cx="1" cy="6"/>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77" name="Line 598">
              <a:extLst>
                <a:ext uri="{FF2B5EF4-FFF2-40B4-BE49-F238E27FC236}">
                  <a16:creationId xmlns:a16="http://schemas.microsoft.com/office/drawing/2014/main" id="{9E9D71A0-8555-764A-B7AB-E09FFDE9340D}"/>
                </a:ext>
              </a:extLst>
            </p:cNvPr>
            <p:cNvSpPr>
              <a:spLocks noChangeShapeType="1"/>
            </p:cNvSpPr>
            <p:nvPr/>
          </p:nvSpPr>
          <p:spPr bwMode="auto">
            <a:xfrm>
              <a:off x="1480" y="240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78" name="Line 599">
              <a:extLst>
                <a:ext uri="{FF2B5EF4-FFF2-40B4-BE49-F238E27FC236}">
                  <a16:creationId xmlns:a16="http://schemas.microsoft.com/office/drawing/2014/main" id="{64FEE92F-D319-D54D-BE55-AC93039BF3A8}"/>
                </a:ext>
              </a:extLst>
            </p:cNvPr>
            <p:cNvSpPr>
              <a:spLocks noChangeShapeType="1"/>
            </p:cNvSpPr>
            <p:nvPr/>
          </p:nvSpPr>
          <p:spPr bwMode="auto">
            <a:xfrm>
              <a:off x="1480" y="2420"/>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79" name="Line 600">
              <a:extLst>
                <a:ext uri="{FF2B5EF4-FFF2-40B4-BE49-F238E27FC236}">
                  <a16:creationId xmlns:a16="http://schemas.microsoft.com/office/drawing/2014/main" id="{6DCDABEF-C530-624B-837D-6760DEC2E241}"/>
                </a:ext>
              </a:extLst>
            </p:cNvPr>
            <p:cNvSpPr>
              <a:spLocks noChangeShapeType="1"/>
            </p:cNvSpPr>
            <p:nvPr/>
          </p:nvSpPr>
          <p:spPr bwMode="auto">
            <a:xfrm>
              <a:off x="1480" y="243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80" name="Line 601">
              <a:extLst>
                <a:ext uri="{FF2B5EF4-FFF2-40B4-BE49-F238E27FC236}">
                  <a16:creationId xmlns:a16="http://schemas.microsoft.com/office/drawing/2014/main" id="{E614E1BB-2E47-354C-B6F3-4493D35D1CA5}"/>
                </a:ext>
              </a:extLst>
            </p:cNvPr>
            <p:cNvSpPr>
              <a:spLocks noChangeShapeType="1"/>
            </p:cNvSpPr>
            <p:nvPr/>
          </p:nvSpPr>
          <p:spPr bwMode="auto">
            <a:xfrm>
              <a:off x="1480" y="2441"/>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81" name="Line 602">
              <a:extLst>
                <a:ext uri="{FF2B5EF4-FFF2-40B4-BE49-F238E27FC236}">
                  <a16:creationId xmlns:a16="http://schemas.microsoft.com/office/drawing/2014/main" id="{9C581A88-BF59-1B4E-A8AF-AAEA58DCBF0A}"/>
                </a:ext>
              </a:extLst>
            </p:cNvPr>
            <p:cNvSpPr>
              <a:spLocks noChangeShapeType="1"/>
            </p:cNvSpPr>
            <p:nvPr/>
          </p:nvSpPr>
          <p:spPr bwMode="auto">
            <a:xfrm>
              <a:off x="1480" y="2452"/>
              <a:ext cx="1" cy="6"/>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82" name="Line 603">
              <a:extLst>
                <a:ext uri="{FF2B5EF4-FFF2-40B4-BE49-F238E27FC236}">
                  <a16:creationId xmlns:a16="http://schemas.microsoft.com/office/drawing/2014/main" id="{DF6065B4-D126-274B-9B9E-1776098B2A3F}"/>
                </a:ext>
              </a:extLst>
            </p:cNvPr>
            <p:cNvSpPr>
              <a:spLocks noChangeShapeType="1"/>
            </p:cNvSpPr>
            <p:nvPr/>
          </p:nvSpPr>
          <p:spPr bwMode="auto">
            <a:xfrm>
              <a:off x="1480" y="246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83" name="Line 604">
              <a:extLst>
                <a:ext uri="{FF2B5EF4-FFF2-40B4-BE49-F238E27FC236}">
                  <a16:creationId xmlns:a16="http://schemas.microsoft.com/office/drawing/2014/main" id="{140C037A-FA5D-0249-963B-756BBA944397}"/>
                </a:ext>
              </a:extLst>
            </p:cNvPr>
            <p:cNvSpPr>
              <a:spLocks noChangeShapeType="1"/>
            </p:cNvSpPr>
            <p:nvPr/>
          </p:nvSpPr>
          <p:spPr bwMode="auto">
            <a:xfrm>
              <a:off x="1480" y="247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84" name="Line 605">
              <a:extLst>
                <a:ext uri="{FF2B5EF4-FFF2-40B4-BE49-F238E27FC236}">
                  <a16:creationId xmlns:a16="http://schemas.microsoft.com/office/drawing/2014/main" id="{F7460AEB-43C6-304D-9E73-4A7EAA4A8382}"/>
                </a:ext>
              </a:extLst>
            </p:cNvPr>
            <p:cNvSpPr>
              <a:spLocks noChangeShapeType="1"/>
            </p:cNvSpPr>
            <p:nvPr/>
          </p:nvSpPr>
          <p:spPr bwMode="auto">
            <a:xfrm>
              <a:off x="1480" y="2485"/>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85" name="Line 606">
              <a:extLst>
                <a:ext uri="{FF2B5EF4-FFF2-40B4-BE49-F238E27FC236}">
                  <a16:creationId xmlns:a16="http://schemas.microsoft.com/office/drawing/2014/main" id="{D44BEB49-E1F8-064F-AD3F-8B37738F7F30}"/>
                </a:ext>
              </a:extLst>
            </p:cNvPr>
            <p:cNvSpPr>
              <a:spLocks noChangeShapeType="1"/>
            </p:cNvSpPr>
            <p:nvPr/>
          </p:nvSpPr>
          <p:spPr bwMode="auto">
            <a:xfrm>
              <a:off x="1480" y="249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86" name="Line 607">
              <a:extLst>
                <a:ext uri="{FF2B5EF4-FFF2-40B4-BE49-F238E27FC236}">
                  <a16:creationId xmlns:a16="http://schemas.microsoft.com/office/drawing/2014/main" id="{27BD4A7A-F5B5-E64A-BC63-E6D367B12B2E}"/>
                </a:ext>
              </a:extLst>
            </p:cNvPr>
            <p:cNvSpPr>
              <a:spLocks noChangeShapeType="1"/>
            </p:cNvSpPr>
            <p:nvPr/>
          </p:nvSpPr>
          <p:spPr bwMode="auto">
            <a:xfrm>
              <a:off x="1480" y="250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87" name="Line 608">
              <a:extLst>
                <a:ext uri="{FF2B5EF4-FFF2-40B4-BE49-F238E27FC236}">
                  <a16:creationId xmlns:a16="http://schemas.microsoft.com/office/drawing/2014/main" id="{FFD764DF-15C6-6049-96F1-EE4DBCBA09DA}"/>
                </a:ext>
              </a:extLst>
            </p:cNvPr>
            <p:cNvSpPr>
              <a:spLocks noChangeShapeType="1"/>
            </p:cNvSpPr>
            <p:nvPr/>
          </p:nvSpPr>
          <p:spPr bwMode="auto">
            <a:xfrm>
              <a:off x="1480" y="251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88" name="Line 609">
              <a:extLst>
                <a:ext uri="{FF2B5EF4-FFF2-40B4-BE49-F238E27FC236}">
                  <a16:creationId xmlns:a16="http://schemas.microsoft.com/office/drawing/2014/main" id="{6C0430D9-6516-E144-BEB2-9AE352E59FF1}"/>
                </a:ext>
              </a:extLst>
            </p:cNvPr>
            <p:cNvSpPr>
              <a:spLocks noChangeShapeType="1"/>
            </p:cNvSpPr>
            <p:nvPr/>
          </p:nvSpPr>
          <p:spPr bwMode="auto">
            <a:xfrm>
              <a:off x="1480" y="2529"/>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89" name="Line 610">
              <a:extLst>
                <a:ext uri="{FF2B5EF4-FFF2-40B4-BE49-F238E27FC236}">
                  <a16:creationId xmlns:a16="http://schemas.microsoft.com/office/drawing/2014/main" id="{C8688295-4031-D74D-9CFA-7C06626C9755}"/>
                </a:ext>
              </a:extLst>
            </p:cNvPr>
            <p:cNvSpPr>
              <a:spLocks noChangeShapeType="1"/>
            </p:cNvSpPr>
            <p:nvPr/>
          </p:nvSpPr>
          <p:spPr bwMode="auto">
            <a:xfrm>
              <a:off x="1480" y="2540"/>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90" name="Line 611">
              <a:extLst>
                <a:ext uri="{FF2B5EF4-FFF2-40B4-BE49-F238E27FC236}">
                  <a16:creationId xmlns:a16="http://schemas.microsoft.com/office/drawing/2014/main" id="{84C8057B-0D67-D040-824C-DB174FF90E23}"/>
                </a:ext>
              </a:extLst>
            </p:cNvPr>
            <p:cNvSpPr>
              <a:spLocks noChangeShapeType="1"/>
            </p:cNvSpPr>
            <p:nvPr/>
          </p:nvSpPr>
          <p:spPr bwMode="auto">
            <a:xfrm>
              <a:off x="1480" y="255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91" name="Line 612">
              <a:extLst>
                <a:ext uri="{FF2B5EF4-FFF2-40B4-BE49-F238E27FC236}">
                  <a16:creationId xmlns:a16="http://schemas.microsoft.com/office/drawing/2014/main" id="{B3C84478-551D-524D-850B-5B7CCD2121ED}"/>
                </a:ext>
              </a:extLst>
            </p:cNvPr>
            <p:cNvSpPr>
              <a:spLocks noChangeShapeType="1"/>
            </p:cNvSpPr>
            <p:nvPr/>
          </p:nvSpPr>
          <p:spPr bwMode="auto">
            <a:xfrm>
              <a:off x="1480" y="256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92" name="Line 613">
              <a:extLst>
                <a:ext uri="{FF2B5EF4-FFF2-40B4-BE49-F238E27FC236}">
                  <a16:creationId xmlns:a16="http://schemas.microsoft.com/office/drawing/2014/main" id="{97AC675C-89EE-054B-B89D-FE977B5F1990}"/>
                </a:ext>
              </a:extLst>
            </p:cNvPr>
            <p:cNvSpPr>
              <a:spLocks noChangeShapeType="1"/>
            </p:cNvSpPr>
            <p:nvPr/>
          </p:nvSpPr>
          <p:spPr bwMode="auto">
            <a:xfrm>
              <a:off x="1480" y="257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93" name="Line 614">
              <a:extLst>
                <a:ext uri="{FF2B5EF4-FFF2-40B4-BE49-F238E27FC236}">
                  <a16:creationId xmlns:a16="http://schemas.microsoft.com/office/drawing/2014/main" id="{B71ED557-C474-7C4C-B311-AE5DE3A84EA1}"/>
                </a:ext>
              </a:extLst>
            </p:cNvPr>
            <p:cNvSpPr>
              <a:spLocks noChangeShapeType="1"/>
            </p:cNvSpPr>
            <p:nvPr/>
          </p:nvSpPr>
          <p:spPr bwMode="auto">
            <a:xfrm>
              <a:off x="1480" y="2584"/>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94" name="Line 615">
              <a:extLst>
                <a:ext uri="{FF2B5EF4-FFF2-40B4-BE49-F238E27FC236}">
                  <a16:creationId xmlns:a16="http://schemas.microsoft.com/office/drawing/2014/main" id="{65963A66-C9A4-1043-BADD-762D9CCA916A}"/>
                </a:ext>
              </a:extLst>
            </p:cNvPr>
            <p:cNvSpPr>
              <a:spLocks noChangeShapeType="1"/>
            </p:cNvSpPr>
            <p:nvPr/>
          </p:nvSpPr>
          <p:spPr bwMode="auto">
            <a:xfrm>
              <a:off x="1480" y="259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95" name="Line 616">
              <a:extLst>
                <a:ext uri="{FF2B5EF4-FFF2-40B4-BE49-F238E27FC236}">
                  <a16:creationId xmlns:a16="http://schemas.microsoft.com/office/drawing/2014/main" id="{604EA541-40B4-2E49-8916-8D5A3C7DB50E}"/>
                </a:ext>
              </a:extLst>
            </p:cNvPr>
            <p:cNvSpPr>
              <a:spLocks noChangeShapeType="1"/>
            </p:cNvSpPr>
            <p:nvPr/>
          </p:nvSpPr>
          <p:spPr bwMode="auto">
            <a:xfrm>
              <a:off x="1480" y="260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96" name="Line 617">
              <a:extLst>
                <a:ext uri="{FF2B5EF4-FFF2-40B4-BE49-F238E27FC236}">
                  <a16:creationId xmlns:a16="http://schemas.microsoft.com/office/drawing/2014/main" id="{0B0838F9-9D52-D043-8450-B3311BD86DCD}"/>
                </a:ext>
              </a:extLst>
            </p:cNvPr>
            <p:cNvSpPr>
              <a:spLocks noChangeShapeType="1"/>
            </p:cNvSpPr>
            <p:nvPr/>
          </p:nvSpPr>
          <p:spPr bwMode="auto">
            <a:xfrm>
              <a:off x="1480" y="2617"/>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97" name="Line 618">
              <a:extLst>
                <a:ext uri="{FF2B5EF4-FFF2-40B4-BE49-F238E27FC236}">
                  <a16:creationId xmlns:a16="http://schemas.microsoft.com/office/drawing/2014/main" id="{42127910-C157-1D47-ABE0-7098022238B6}"/>
                </a:ext>
              </a:extLst>
            </p:cNvPr>
            <p:cNvSpPr>
              <a:spLocks noChangeShapeType="1"/>
            </p:cNvSpPr>
            <p:nvPr/>
          </p:nvSpPr>
          <p:spPr bwMode="auto">
            <a:xfrm>
              <a:off x="1480" y="2628"/>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98" name="Line 619">
              <a:extLst>
                <a:ext uri="{FF2B5EF4-FFF2-40B4-BE49-F238E27FC236}">
                  <a16:creationId xmlns:a16="http://schemas.microsoft.com/office/drawing/2014/main" id="{75B4F602-BDA8-7A47-A37B-0EDA22E1ADF0}"/>
                </a:ext>
              </a:extLst>
            </p:cNvPr>
            <p:cNvSpPr>
              <a:spLocks noChangeShapeType="1"/>
            </p:cNvSpPr>
            <p:nvPr/>
          </p:nvSpPr>
          <p:spPr bwMode="auto">
            <a:xfrm>
              <a:off x="1480" y="263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99" name="Line 620">
              <a:extLst>
                <a:ext uri="{FF2B5EF4-FFF2-40B4-BE49-F238E27FC236}">
                  <a16:creationId xmlns:a16="http://schemas.microsoft.com/office/drawing/2014/main" id="{8F86977E-026A-D041-99DF-1A461BB0B7D0}"/>
                </a:ext>
              </a:extLst>
            </p:cNvPr>
            <p:cNvSpPr>
              <a:spLocks noChangeShapeType="1"/>
            </p:cNvSpPr>
            <p:nvPr/>
          </p:nvSpPr>
          <p:spPr bwMode="auto">
            <a:xfrm>
              <a:off x="1480" y="2650"/>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00" name="Line 621">
              <a:extLst>
                <a:ext uri="{FF2B5EF4-FFF2-40B4-BE49-F238E27FC236}">
                  <a16:creationId xmlns:a16="http://schemas.microsoft.com/office/drawing/2014/main" id="{D9B5C225-4254-D949-9580-0272FB805A86}"/>
                </a:ext>
              </a:extLst>
            </p:cNvPr>
            <p:cNvSpPr>
              <a:spLocks noChangeShapeType="1"/>
            </p:cNvSpPr>
            <p:nvPr/>
          </p:nvSpPr>
          <p:spPr bwMode="auto">
            <a:xfrm>
              <a:off x="1480" y="266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01" name="Line 622">
              <a:extLst>
                <a:ext uri="{FF2B5EF4-FFF2-40B4-BE49-F238E27FC236}">
                  <a16:creationId xmlns:a16="http://schemas.microsoft.com/office/drawing/2014/main" id="{12196FF0-669E-8A47-8D87-1C029B6B586E}"/>
                </a:ext>
              </a:extLst>
            </p:cNvPr>
            <p:cNvSpPr>
              <a:spLocks noChangeShapeType="1"/>
            </p:cNvSpPr>
            <p:nvPr/>
          </p:nvSpPr>
          <p:spPr bwMode="auto">
            <a:xfrm>
              <a:off x="1480" y="2672"/>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02" name="Line 623">
              <a:extLst>
                <a:ext uri="{FF2B5EF4-FFF2-40B4-BE49-F238E27FC236}">
                  <a16:creationId xmlns:a16="http://schemas.microsoft.com/office/drawing/2014/main" id="{FB8C7BF3-AF18-CD46-A789-3ECFF2F53AAC}"/>
                </a:ext>
              </a:extLst>
            </p:cNvPr>
            <p:cNvSpPr>
              <a:spLocks noChangeShapeType="1"/>
            </p:cNvSpPr>
            <p:nvPr/>
          </p:nvSpPr>
          <p:spPr bwMode="auto">
            <a:xfrm>
              <a:off x="1480" y="268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03" name="Line 624">
              <a:extLst>
                <a:ext uri="{FF2B5EF4-FFF2-40B4-BE49-F238E27FC236}">
                  <a16:creationId xmlns:a16="http://schemas.microsoft.com/office/drawing/2014/main" id="{3ED40397-4D95-EA4D-BE4E-1E80CD2F2B96}"/>
                </a:ext>
              </a:extLst>
            </p:cNvPr>
            <p:cNvSpPr>
              <a:spLocks noChangeShapeType="1"/>
            </p:cNvSpPr>
            <p:nvPr/>
          </p:nvSpPr>
          <p:spPr bwMode="auto">
            <a:xfrm>
              <a:off x="1480" y="269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04" name="Line 625">
              <a:extLst>
                <a:ext uri="{FF2B5EF4-FFF2-40B4-BE49-F238E27FC236}">
                  <a16:creationId xmlns:a16="http://schemas.microsoft.com/office/drawing/2014/main" id="{9DBC4279-D7C0-564F-9043-31E5236AAAAB}"/>
                </a:ext>
              </a:extLst>
            </p:cNvPr>
            <p:cNvSpPr>
              <a:spLocks noChangeShapeType="1"/>
            </p:cNvSpPr>
            <p:nvPr/>
          </p:nvSpPr>
          <p:spPr bwMode="auto">
            <a:xfrm>
              <a:off x="1480" y="270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05" name="Line 626">
              <a:extLst>
                <a:ext uri="{FF2B5EF4-FFF2-40B4-BE49-F238E27FC236}">
                  <a16:creationId xmlns:a16="http://schemas.microsoft.com/office/drawing/2014/main" id="{3CA4A370-2EFD-5B45-B880-831DA0023C56}"/>
                </a:ext>
              </a:extLst>
            </p:cNvPr>
            <p:cNvSpPr>
              <a:spLocks noChangeShapeType="1"/>
            </p:cNvSpPr>
            <p:nvPr/>
          </p:nvSpPr>
          <p:spPr bwMode="auto">
            <a:xfrm>
              <a:off x="1480" y="2715"/>
              <a:ext cx="1" cy="6"/>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06" name="Line 627">
              <a:extLst>
                <a:ext uri="{FF2B5EF4-FFF2-40B4-BE49-F238E27FC236}">
                  <a16:creationId xmlns:a16="http://schemas.microsoft.com/office/drawing/2014/main" id="{5820B909-CB3E-2549-A661-859A50561CA7}"/>
                </a:ext>
              </a:extLst>
            </p:cNvPr>
            <p:cNvSpPr>
              <a:spLocks noChangeShapeType="1"/>
            </p:cNvSpPr>
            <p:nvPr/>
          </p:nvSpPr>
          <p:spPr bwMode="auto">
            <a:xfrm>
              <a:off x="1480" y="2727"/>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07" name="Line 628">
              <a:extLst>
                <a:ext uri="{FF2B5EF4-FFF2-40B4-BE49-F238E27FC236}">
                  <a16:creationId xmlns:a16="http://schemas.microsoft.com/office/drawing/2014/main" id="{89F2343A-A089-E345-A8F0-C6AA0CE3FF65}"/>
                </a:ext>
              </a:extLst>
            </p:cNvPr>
            <p:cNvSpPr>
              <a:spLocks noChangeShapeType="1"/>
            </p:cNvSpPr>
            <p:nvPr/>
          </p:nvSpPr>
          <p:spPr bwMode="auto">
            <a:xfrm>
              <a:off x="1480" y="273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08" name="Line 629">
              <a:extLst>
                <a:ext uri="{FF2B5EF4-FFF2-40B4-BE49-F238E27FC236}">
                  <a16:creationId xmlns:a16="http://schemas.microsoft.com/office/drawing/2014/main" id="{5D2CC878-3557-4548-937B-29CDFF40D81B}"/>
                </a:ext>
              </a:extLst>
            </p:cNvPr>
            <p:cNvSpPr>
              <a:spLocks noChangeShapeType="1"/>
            </p:cNvSpPr>
            <p:nvPr/>
          </p:nvSpPr>
          <p:spPr bwMode="auto">
            <a:xfrm>
              <a:off x="1480" y="274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09" name="Line 630">
              <a:extLst>
                <a:ext uri="{FF2B5EF4-FFF2-40B4-BE49-F238E27FC236}">
                  <a16:creationId xmlns:a16="http://schemas.microsoft.com/office/drawing/2014/main" id="{50804445-F65C-7A42-8811-A7BF1A8C142C}"/>
                </a:ext>
              </a:extLst>
            </p:cNvPr>
            <p:cNvSpPr>
              <a:spLocks noChangeShapeType="1"/>
            </p:cNvSpPr>
            <p:nvPr/>
          </p:nvSpPr>
          <p:spPr bwMode="auto">
            <a:xfrm>
              <a:off x="1480" y="2759"/>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10" name="Line 631">
              <a:extLst>
                <a:ext uri="{FF2B5EF4-FFF2-40B4-BE49-F238E27FC236}">
                  <a16:creationId xmlns:a16="http://schemas.microsoft.com/office/drawing/2014/main" id="{9CD3FB49-D3A3-D449-AB34-5D86D070E472}"/>
                </a:ext>
              </a:extLst>
            </p:cNvPr>
            <p:cNvSpPr>
              <a:spLocks noChangeShapeType="1"/>
            </p:cNvSpPr>
            <p:nvPr/>
          </p:nvSpPr>
          <p:spPr bwMode="auto">
            <a:xfrm>
              <a:off x="1480" y="2770"/>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11" name="Line 632">
              <a:extLst>
                <a:ext uri="{FF2B5EF4-FFF2-40B4-BE49-F238E27FC236}">
                  <a16:creationId xmlns:a16="http://schemas.microsoft.com/office/drawing/2014/main" id="{B9E65616-6FBA-CF4D-A885-71D32A93287C}"/>
                </a:ext>
              </a:extLst>
            </p:cNvPr>
            <p:cNvSpPr>
              <a:spLocks noChangeShapeType="1"/>
            </p:cNvSpPr>
            <p:nvPr/>
          </p:nvSpPr>
          <p:spPr bwMode="auto">
            <a:xfrm>
              <a:off x="1480" y="278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12" name="Line 633">
              <a:extLst>
                <a:ext uri="{FF2B5EF4-FFF2-40B4-BE49-F238E27FC236}">
                  <a16:creationId xmlns:a16="http://schemas.microsoft.com/office/drawing/2014/main" id="{2DA8F834-31A9-EE4D-84D2-3980BFF89BBE}"/>
                </a:ext>
              </a:extLst>
            </p:cNvPr>
            <p:cNvSpPr>
              <a:spLocks noChangeShapeType="1"/>
            </p:cNvSpPr>
            <p:nvPr/>
          </p:nvSpPr>
          <p:spPr bwMode="auto">
            <a:xfrm>
              <a:off x="1480" y="279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13" name="Line 634">
              <a:extLst>
                <a:ext uri="{FF2B5EF4-FFF2-40B4-BE49-F238E27FC236}">
                  <a16:creationId xmlns:a16="http://schemas.microsoft.com/office/drawing/2014/main" id="{C5C628D3-9192-9F4A-869B-29000734BE84}"/>
                </a:ext>
              </a:extLst>
            </p:cNvPr>
            <p:cNvSpPr>
              <a:spLocks noChangeShapeType="1"/>
            </p:cNvSpPr>
            <p:nvPr/>
          </p:nvSpPr>
          <p:spPr bwMode="auto">
            <a:xfrm>
              <a:off x="1480" y="2803"/>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14" name="Line 635">
              <a:extLst>
                <a:ext uri="{FF2B5EF4-FFF2-40B4-BE49-F238E27FC236}">
                  <a16:creationId xmlns:a16="http://schemas.microsoft.com/office/drawing/2014/main" id="{84C9EC57-C1AB-DB4C-84DE-C98CDA0C0981}"/>
                </a:ext>
              </a:extLst>
            </p:cNvPr>
            <p:cNvSpPr>
              <a:spLocks noChangeShapeType="1"/>
            </p:cNvSpPr>
            <p:nvPr/>
          </p:nvSpPr>
          <p:spPr bwMode="auto">
            <a:xfrm>
              <a:off x="1480" y="2814"/>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15" name="Line 636">
              <a:extLst>
                <a:ext uri="{FF2B5EF4-FFF2-40B4-BE49-F238E27FC236}">
                  <a16:creationId xmlns:a16="http://schemas.microsoft.com/office/drawing/2014/main" id="{F1DEFD46-E06D-0D4F-8797-9BE03DB500ED}"/>
                </a:ext>
              </a:extLst>
            </p:cNvPr>
            <p:cNvSpPr>
              <a:spLocks noChangeShapeType="1"/>
            </p:cNvSpPr>
            <p:nvPr/>
          </p:nvSpPr>
          <p:spPr bwMode="auto">
            <a:xfrm>
              <a:off x="1480" y="282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16" name="Line 637">
              <a:extLst>
                <a:ext uri="{FF2B5EF4-FFF2-40B4-BE49-F238E27FC236}">
                  <a16:creationId xmlns:a16="http://schemas.microsoft.com/office/drawing/2014/main" id="{D833C129-9D7E-6645-AE64-AA9F79C4519F}"/>
                </a:ext>
              </a:extLst>
            </p:cNvPr>
            <p:cNvSpPr>
              <a:spLocks noChangeShapeType="1"/>
            </p:cNvSpPr>
            <p:nvPr/>
          </p:nvSpPr>
          <p:spPr bwMode="auto">
            <a:xfrm>
              <a:off x="1480" y="283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17" name="Line 638">
              <a:extLst>
                <a:ext uri="{FF2B5EF4-FFF2-40B4-BE49-F238E27FC236}">
                  <a16:creationId xmlns:a16="http://schemas.microsoft.com/office/drawing/2014/main" id="{A6A9DAE5-D672-C344-8A23-36E0B75E5EA8}"/>
                </a:ext>
              </a:extLst>
            </p:cNvPr>
            <p:cNvSpPr>
              <a:spLocks noChangeShapeType="1"/>
            </p:cNvSpPr>
            <p:nvPr/>
          </p:nvSpPr>
          <p:spPr bwMode="auto">
            <a:xfrm>
              <a:off x="1480" y="284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18" name="Line 639">
              <a:extLst>
                <a:ext uri="{FF2B5EF4-FFF2-40B4-BE49-F238E27FC236}">
                  <a16:creationId xmlns:a16="http://schemas.microsoft.com/office/drawing/2014/main" id="{9D16FA36-A38C-DB40-BE4E-59A9AEBA14CF}"/>
                </a:ext>
              </a:extLst>
            </p:cNvPr>
            <p:cNvSpPr>
              <a:spLocks noChangeShapeType="1"/>
            </p:cNvSpPr>
            <p:nvPr/>
          </p:nvSpPr>
          <p:spPr bwMode="auto">
            <a:xfrm>
              <a:off x="1480" y="2858"/>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19" name="Line 640">
              <a:extLst>
                <a:ext uri="{FF2B5EF4-FFF2-40B4-BE49-F238E27FC236}">
                  <a16:creationId xmlns:a16="http://schemas.microsoft.com/office/drawing/2014/main" id="{CB65F848-3FA8-2A45-8A3A-EFDE4972A495}"/>
                </a:ext>
              </a:extLst>
            </p:cNvPr>
            <p:cNvSpPr>
              <a:spLocks noChangeShapeType="1"/>
            </p:cNvSpPr>
            <p:nvPr/>
          </p:nvSpPr>
          <p:spPr bwMode="auto">
            <a:xfrm>
              <a:off x="1480" y="286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20" name="Line 641">
              <a:extLst>
                <a:ext uri="{FF2B5EF4-FFF2-40B4-BE49-F238E27FC236}">
                  <a16:creationId xmlns:a16="http://schemas.microsoft.com/office/drawing/2014/main" id="{AB55C948-0519-6047-ABF9-662A851B2536}"/>
                </a:ext>
              </a:extLst>
            </p:cNvPr>
            <p:cNvSpPr>
              <a:spLocks noChangeShapeType="1"/>
            </p:cNvSpPr>
            <p:nvPr/>
          </p:nvSpPr>
          <p:spPr bwMode="auto">
            <a:xfrm>
              <a:off x="1480" y="288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21" name="Line 642">
              <a:extLst>
                <a:ext uri="{FF2B5EF4-FFF2-40B4-BE49-F238E27FC236}">
                  <a16:creationId xmlns:a16="http://schemas.microsoft.com/office/drawing/2014/main" id="{DD9D9039-437D-1444-B0EC-8B8A02BDE179}"/>
                </a:ext>
              </a:extLst>
            </p:cNvPr>
            <p:cNvSpPr>
              <a:spLocks noChangeShapeType="1"/>
            </p:cNvSpPr>
            <p:nvPr/>
          </p:nvSpPr>
          <p:spPr bwMode="auto">
            <a:xfrm>
              <a:off x="1480" y="2891"/>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22" name="Line 643">
              <a:extLst>
                <a:ext uri="{FF2B5EF4-FFF2-40B4-BE49-F238E27FC236}">
                  <a16:creationId xmlns:a16="http://schemas.microsoft.com/office/drawing/2014/main" id="{3D977AE6-71AB-F84E-A8C1-521DA67DA7F9}"/>
                </a:ext>
              </a:extLst>
            </p:cNvPr>
            <p:cNvSpPr>
              <a:spLocks noChangeShapeType="1"/>
            </p:cNvSpPr>
            <p:nvPr/>
          </p:nvSpPr>
          <p:spPr bwMode="auto">
            <a:xfrm>
              <a:off x="1480" y="2902"/>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23" name="Line 644">
              <a:extLst>
                <a:ext uri="{FF2B5EF4-FFF2-40B4-BE49-F238E27FC236}">
                  <a16:creationId xmlns:a16="http://schemas.microsoft.com/office/drawing/2014/main" id="{00CE4CB2-17CD-A04B-A9FD-11DEE697FFC3}"/>
                </a:ext>
              </a:extLst>
            </p:cNvPr>
            <p:cNvSpPr>
              <a:spLocks noChangeShapeType="1"/>
            </p:cNvSpPr>
            <p:nvPr/>
          </p:nvSpPr>
          <p:spPr bwMode="auto">
            <a:xfrm>
              <a:off x="1480" y="291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24" name="Line 645">
              <a:extLst>
                <a:ext uri="{FF2B5EF4-FFF2-40B4-BE49-F238E27FC236}">
                  <a16:creationId xmlns:a16="http://schemas.microsoft.com/office/drawing/2014/main" id="{29B7287C-81CC-AE4E-84F2-B3BC38AD3137}"/>
                </a:ext>
              </a:extLst>
            </p:cNvPr>
            <p:cNvSpPr>
              <a:spLocks noChangeShapeType="1"/>
            </p:cNvSpPr>
            <p:nvPr/>
          </p:nvSpPr>
          <p:spPr bwMode="auto">
            <a:xfrm>
              <a:off x="1480" y="292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25" name="Line 646">
              <a:extLst>
                <a:ext uri="{FF2B5EF4-FFF2-40B4-BE49-F238E27FC236}">
                  <a16:creationId xmlns:a16="http://schemas.microsoft.com/office/drawing/2014/main" id="{D149ECC4-53CA-FB4B-A6A5-71A4B6794F82}"/>
                </a:ext>
              </a:extLst>
            </p:cNvPr>
            <p:cNvSpPr>
              <a:spLocks noChangeShapeType="1"/>
            </p:cNvSpPr>
            <p:nvPr/>
          </p:nvSpPr>
          <p:spPr bwMode="auto">
            <a:xfrm>
              <a:off x="1480" y="293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26" name="Line 647">
              <a:extLst>
                <a:ext uri="{FF2B5EF4-FFF2-40B4-BE49-F238E27FC236}">
                  <a16:creationId xmlns:a16="http://schemas.microsoft.com/office/drawing/2014/main" id="{85224DBD-FFEA-3D40-9464-44F40E3CBE4B}"/>
                </a:ext>
              </a:extLst>
            </p:cNvPr>
            <p:cNvSpPr>
              <a:spLocks noChangeShapeType="1"/>
            </p:cNvSpPr>
            <p:nvPr/>
          </p:nvSpPr>
          <p:spPr bwMode="auto">
            <a:xfrm>
              <a:off x="1480" y="2946"/>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27" name="Line 648">
              <a:extLst>
                <a:ext uri="{FF2B5EF4-FFF2-40B4-BE49-F238E27FC236}">
                  <a16:creationId xmlns:a16="http://schemas.microsoft.com/office/drawing/2014/main" id="{6B0BAECF-9844-2546-B195-13E320904B50}"/>
                </a:ext>
              </a:extLst>
            </p:cNvPr>
            <p:cNvSpPr>
              <a:spLocks noChangeShapeType="1"/>
            </p:cNvSpPr>
            <p:nvPr/>
          </p:nvSpPr>
          <p:spPr bwMode="auto">
            <a:xfrm>
              <a:off x="1480" y="295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28" name="Line 649">
              <a:extLst>
                <a:ext uri="{FF2B5EF4-FFF2-40B4-BE49-F238E27FC236}">
                  <a16:creationId xmlns:a16="http://schemas.microsoft.com/office/drawing/2014/main" id="{A19B4908-B447-0B41-9C7F-CEF929BE712B}"/>
                </a:ext>
              </a:extLst>
            </p:cNvPr>
            <p:cNvSpPr>
              <a:spLocks noChangeShapeType="1"/>
            </p:cNvSpPr>
            <p:nvPr/>
          </p:nvSpPr>
          <p:spPr bwMode="auto">
            <a:xfrm>
              <a:off x="1480" y="296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29" name="Line 650">
              <a:extLst>
                <a:ext uri="{FF2B5EF4-FFF2-40B4-BE49-F238E27FC236}">
                  <a16:creationId xmlns:a16="http://schemas.microsoft.com/office/drawing/2014/main" id="{A8B688E9-B8F0-2349-B49B-61858FCAD4CA}"/>
                </a:ext>
              </a:extLst>
            </p:cNvPr>
            <p:cNvSpPr>
              <a:spLocks noChangeShapeType="1"/>
            </p:cNvSpPr>
            <p:nvPr/>
          </p:nvSpPr>
          <p:spPr bwMode="auto">
            <a:xfrm>
              <a:off x="1480" y="297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30" name="Line 651">
              <a:extLst>
                <a:ext uri="{FF2B5EF4-FFF2-40B4-BE49-F238E27FC236}">
                  <a16:creationId xmlns:a16="http://schemas.microsoft.com/office/drawing/2014/main" id="{F82EA459-DDD1-6D46-B8AD-92E8C00314C7}"/>
                </a:ext>
              </a:extLst>
            </p:cNvPr>
            <p:cNvSpPr>
              <a:spLocks noChangeShapeType="1"/>
            </p:cNvSpPr>
            <p:nvPr/>
          </p:nvSpPr>
          <p:spPr bwMode="auto">
            <a:xfrm>
              <a:off x="1480" y="2990"/>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31" name="Line 652">
              <a:extLst>
                <a:ext uri="{FF2B5EF4-FFF2-40B4-BE49-F238E27FC236}">
                  <a16:creationId xmlns:a16="http://schemas.microsoft.com/office/drawing/2014/main" id="{485A8DF4-61B8-614A-8C7B-B0E62F593433}"/>
                </a:ext>
              </a:extLst>
            </p:cNvPr>
            <p:cNvSpPr>
              <a:spLocks noChangeShapeType="1"/>
            </p:cNvSpPr>
            <p:nvPr/>
          </p:nvSpPr>
          <p:spPr bwMode="auto">
            <a:xfrm>
              <a:off x="1480" y="3001"/>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32" name="Line 653">
              <a:extLst>
                <a:ext uri="{FF2B5EF4-FFF2-40B4-BE49-F238E27FC236}">
                  <a16:creationId xmlns:a16="http://schemas.microsoft.com/office/drawing/2014/main" id="{857E28C5-4B25-0943-9C03-CAEEAB974C7E}"/>
                </a:ext>
              </a:extLst>
            </p:cNvPr>
            <p:cNvSpPr>
              <a:spLocks noChangeShapeType="1"/>
            </p:cNvSpPr>
            <p:nvPr/>
          </p:nvSpPr>
          <p:spPr bwMode="auto">
            <a:xfrm>
              <a:off x="1480" y="301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33" name="Line 654">
              <a:extLst>
                <a:ext uri="{FF2B5EF4-FFF2-40B4-BE49-F238E27FC236}">
                  <a16:creationId xmlns:a16="http://schemas.microsoft.com/office/drawing/2014/main" id="{5291DCF2-095E-A94C-9E16-8595E61445F4}"/>
                </a:ext>
              </a:extLst>
            </p:cNvPr>
            <p:cNvSpPr>
              <a:spLocks noChangeShapeType="1"/>
            </p:cNvSpPr>
            <p:nvPr/>
          </p:nvSpPr>
          <p:spPr bwMode="auto">
            <a:xfrm>
              <a:off x="1480" y="302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34" name="Line 655">
              <a:extLst>
                <a:ext uri="{FF2B5EF4-FFF2-40B4-BE49-F238E27FC236}">
                  <a16:creationId xmlns:a16="http://schemas.microsoft.com/office/drawing/2014/main" id="{8D71A805-B027-B54C-815B-4ACE8685DD56}"/>
                </a:ext>
              </a:extLst>
            </p:cNvPr>
            <p:cNvSpPr>
              <a:spLocks noChangeShapeType="1"/>
            </p:cNvSpPr>
            <p:nvPr/>
          </p:nvSpPr>
          <p:spPr bwMode="auto">
            <a:xfrm>
              <a:off x="1480" y="3033"/>
              <a:ext cx="1" cy="6"/>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35" name="Line 656">
              <a:extLst>
                <a:ext uri="{FF2B5EF4-FFF2-40B4-BE49-F238E27FC236}">
                  <a16:creationId xmlns:a16="http://schemas.microsoft.com/office/drawing/2014/main" id="{70B0DBC2-7E89-244A-AB68-CDA33C09D63B}"/>
                </a:ext>
              </a:extLst>
            </p:cNvPr>
            <p:cNvSpPr>
              <a:spLocks noChangeShapeType="1"/>
            </p:cNvSpPr>
            <p:nvPr/>
          </p:nvSpPr>
          <p:spPr bwMode="auto">
            <a:xfrm>
              <a:off x="1480" y="304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36" name="Line 657">
              <a:extLst>
                <a:ext uri="{FF2B5EF4-FFF2-40B4-BE49-F238E27FC236}">
                  <a16:creationId xmlns:a16="http://schemas.microsoft.com/office/drawing/2014/main" id="{C1B8F060-0D43-7549-8FC9-B0D9232CE93C}"/>
                </a:ext>
              </a:extLst>
            </p:cNvPr>
            <p:cNvSpPr>
              <a:spLocks noChangeShapeType="1"/>
            </p:cNvSpPr>
            <p:nvPr/>
          </p:nvSpPr>
          <p:spPr bwMode="auto">
            <a:xfrm>
              <a:off x="1480" y="305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37" name="Line 658">
              <a:extLst>
                <a:ext uri="{FF2B5EF4-FFF2-40B4-BE49-F238E27FC236}">
                  <a16:creationId xmlns:a16="http://schemas.microsoft.com/office/drawing/2014/main" id="{70DF7730-B1D5-824D-99F1-85B2F28FBFEE}"/>
                </a:ext>
              </a:extLst>
            </p:cNvPr>
            <p:cNvSpPr>
              <a:spLocks noChangeShapeType="1"/>
            </p:cNvSpPr>
            <p:nvPr/>
          </p:nvSpPr>
          <p:spPr bwMode="auto">
            <a:xfrm>
              <a:off x="1480" y="306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38" name="Line 659">
              <a:extLst>
                <a:ext uri="{FF2B5EF4-FFF2-40B4-BE49-F238E27FC236}">
                  <a16:creationId xmlns:a16="http://schemas.microsoft.com/office/drawing/2014/main" id="{01AEA149-031D-E449-AA78-8784D2064F73}"/>
                </a:ext>
              </a:extLst>
            </p:cNvPr>
            <p:cNvSpPr>
              <a:spLocks noChangeShapeType="1"/>
            </p:cNvSpPr>
            <p:nvPr/>
          </p:nvSpPr>
          <p:spPr bwMode="auto">
            <a:xfrm>
              <a:off x="1480" y="3077"/>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39" name="Line 660">
              <a:extLst>
                <a:ext uri="{FF2B5EF4-FFF2-40B4-BE49-F238E27FC236}">
                  <a16:creationId xmlns:a16="http://schemas.microsoft.com/office/drawing/2014/main" id="{4EB7B6DE-E4EA-A34B-80AA-064D74DED2B3}"/>
                </a:ext>
              </a:extLst>
            </p:cNvPr>
            <p:cNvSpPr>
              <a:spLocks noChangeShapeType="1"/>
            </p:cNvSpPr>
            <p:nvPr/>
          </p:nvSpPr>
          <p:spPr bwMode="auto">
            <a:xfrm>
              <a:off x="1480" y="3088"/>
              <a:ext cx="1" cy="6"/>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40" name="Line 661">
              <a:extLst>
                <a:ext uri="{FF2B5EF4-FFF2-40B4-BE49-F238E27FC236}">
                  <a16:creationId xmlns:a16="http://schemas.microsoft.com/office/drawing/2014/main" id="{7FF71FE2-3A87-7144-B60E-B4F949AD9EB1}"/>
                </a:ext>
              </a:extLst>
            </p:cNvPr>
            <p:cNvSpPr>
              <a:spLocks noChangeShapeType="1"/>
            </p:cNvSpPr>
            <p:nvPr/>
          </p:nvSpPr>
          <p:spPr bwMode="auto">
            <a:xfrm>
              <a:off x="1480" y="3100"/>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41" name="Line 662">
              <a:extLst>
                <a:ext uri="{FF2B5EF4-FFF2-40B4-BE49-F238E27FC236}">
                  <a16:creationId xmlns:a16="http://schemas.microsoft.com/office/drawing/2014/main" id="{0A335A99-1766-0348-AF81-D48F43923760}"/>
                </a:ext>
              </a:extLst>
            </p:cNvPr>
            <p:cNvSpPr>
              <a:spLocks noChangeShapeType="1"/>
            </p:cNvSpPr>
            <p:nvPr/>
          </p:nvSpPr>
          <p:spPr bwMode="auto">
            <a:xfrm>
              <a:off x="1480" y="311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42" name="Line 663">
              <a:extLst>
                <a:ext uri="{FF2B5EF4-FFF2-40B4-BE49-F238E27FC236}">
                  <a16:creationId xmlns:a16="http://schemas.microsoft.com/office/drawing/2014/main" id="{5A6EECF7-E0F3-9B4C-AE60-7E0B2F0F5E4F}"/>
                </a:ext>
              </a:extLst>
            </p:cNvPr>
            <p:cNvSpPr>
              <a:spLocks noChangeShapeType="1"/>
            </p:cNvSpPr>
            <p:nvPr/>
          </p:nvSpPr>
          <p:spPr bwMode="auto">
            <a:xfrm>
              <a:off x="1480" y="312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43" name="Line 664">
              <a:extLst>
                <a:ext uri="{FF2B5EF4-FFF2-40B4-BE49-F238E27FC236}">
                  <a16:creationId xmlns:a16="http://schemas.microsoft.com/office/drawing/2014/main" id="{5402E3A4-9EB0-BF4E-B049-5EF25E6CF22F}"/>
                </a:ext>
              </a:extLst>
            </p:cNvPr>
            <p:cNvSpPr>
              <a:spLocks noChangeShapeType="1"/>
            </p:cNvSpPr>
            <p:nvPr/>
          </p:nvSpPr>
          <p:spPr bwMode="auto">
            <a:xfrm>
              <a:off x="1480" y="313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44" name="Line 665">
              <a:extLst>
                <a:ext uri="{FF2B5EF4-FFF2-40B4-BE49-F238E27FC236}">
                  <a16:creationId xmlns:a16="http://schemas.microsoft.com/office/drawing/2014/main" id="{708F7AAB-C523-BF4D-A184-2BD6E6D5C01E}"/>
                </a:ext>
              </a:extLst>
            </p:cNvPr>
            <p:cNvSpPr>
              <a:spLocks noChangeShapeType="1"/>
            </p:cNvSpPr>
            <p:nvPr/>
          </p:nvSpPr>
          <p:spPr bwMode="auto">
            <a:xfrm>
              <a:off x="1480" y="314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45" name="Line 666">
              <a:extLst>
                <a:ext uri="{FF2B5EF4-FFF2-40B4-BE49-F238E27FC236}">
                  <a16:creationId xmlns:a16="http://schemas.microsoft.com/office/drawing/2014/main" id="{1ACBD25C-BB7E-AB4A-BA68-04BBA5458AE7}"/>
                </a:ext>
              </a:extLst>
            </p:cNvPr>
            <p:cNvSpPr>
              <a:spLocks noChangeShapeType="1"/>
            </p:cNvSpPr>
            <p:nvPr/>
          </p:nvSpPr>
          <p:spPr bwMode="auto">
            <a:xfrm>
              <a:off x="1480" y="315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46" name="Line 667">
              <a:extLst>
                <a:ext uri="{FF2B5EF4-FFF2-40B4-BE49-F238E27FC236}">
                  <a16:creationId xmlns:a16="http://schemas.microsoft.com/office/drawing/2014/main" id="{C47131E2-419C-8F47-9FBC-A8D375D6CDAB}"/>
                </a:ext>
              </a:extLst>
            </p:cNvPr>
            <p:cNvSpPr>
              <a:spLocks noChangeShapeType="1"/>
            </p:cNvSpPr>
            <p:nvPr/>
          </p:nvSpPr>
          <p:spPr bwMode="auto">
            <a:xfrm>
              <a:off x="1480" y="3165"/>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47" name="Line 668">
              <a:extLst>
                <a:ext uri="{FF2B5EF4-FFF2-40B4-BE49-F238E27FC236}">
                  <a16:creationId xmlns:a16="http://schemas.microsoft.com/office/drawing/2014/main" id="{C140225B-4E39-B442-8841-DC567B4E7480}"/>
                </a:ext>
              </a:extLst>
            </p:cNvPr>
            <p:cNvSpPr>
              <a:spLocks noChangeShapeType="1"/>
            </p:cNvSpPr>
            <p:nvPr/>
          </p:nvSpPr>
          <p:spPr bwMode="auto">
            <a:xfrm>
              <a:off x="1480" y="3176"/>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48" name="Line 669">
              <a:extLst>
                <a:ext uri="{FF2B5EF4-FFF2-40B4-BE49-F238E27FC236}">
                  <a16:creationId xmlns:a16="http://schemas.microsoft.com/office/drawing/2014/main" id="{BA2CA550-37BF-D04B-B807-E475A14B3633}"/>
                </a:ext>
              </a:extLst>
            </p:cNvPr>
            <p:cNvSpPr>
              <a:spLocks noChangeShapeType="1"/>
            </p:cNvSpPr>
            <p:nvPr/>
          </p:nvSpPr>
          <p:spPr bwMode="auto">
            <a:xfrm>
              <a:off x="1480" y="318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49" name="Line 670">
              <a:extLst>
                <a:ext uri="{FF2B5EF4-FFF2-40B4-BE49-F238E27FC236}">
                  <a16:creationId xmlns:a16="http://schemas.microsoft.com/office/drawing/2014/main" id="{09B02E45-B7A4-D245-BF90-D9E13B2CD42A}"/>
                </a:ext>
              </a:extLst>
            </p:cNvPr>
            <p:cNvSpPr>
              <a:spLocks noChangeShapeType="1"/>
            </p:cNvSpPr>
            <p:nvPr/>
          </p:nvSpPr>
          <p:spPr bwMode="auto">
            <a:xfrm>
              <a:off x="1480" y="319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50" name="Line 671">
              <a:extLst>
                <a:ext uri="{FF2B5EF4-FFF2-40B4-BE49-F238E27FC236}">
                  <a16:creationId xmlns:a16="http://schemas.microsoft.com/office/drawing/2014/main" id="{F4F22CBF-1CCF-8C47-AA61-0E38E34BF3F8}"/>
                </a:ext>
              </a:extLst>
            </p:cNvPr>
            <p:cNvSpPr>
              <a:spLocks noChangeShapeType="1"/>
            </p:cNvSpPr>
            <p:nvPr/>
          </p:nvSpPr>
          <p:spPr bwMode="auto">
            <a:xfrm>
              <a:off x="1480" y="3210"/>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51" name="Line 672">
              <a:extLst>
                <a:ext uri="{FF2B5EF4-FFF2-40B4-BE49-F238E27FC236}">
                  <a16:creationId xmlns:a16="http://schemas.microsoft.com/office/drawing/2014/main" id="{03D6A225-E4DD-F741-9BB4-4F24627DC375}"/>
                </a:ext>
              </a:extLst>
            </p:cNvPr>
            <p:cNvSpPr>
              <a:spLocks noChangeShapeType="1"/>
            </p:cNvSpPr>
            <p:nvPr/>
          </p:nvSpPr>
          <p:spPr bwMode="auto">
            <a:xfrm>
              <a:off x="1480" y="3220"/>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52" name="Line 673">
              <a:extLst>
                <a:ext uri="{FF2B5EF4-FFF2-40B4-BE49-F238E27FC236}">
                  <a16:creationId xmlns:a16="http://schemas.microsoft.com/office/drawing/2014/main" id="{6A0EEF37-9490-EC45-AFD1-44F25A07413E}"/>
                </a:ext>
              </a:extLst>
            </p:cNvPr>
            <p:cNvSpPr>
              <a:spLocks noChangeShapeType="1"/>
            </p:cNvSpPr>
            <p:nvPr/>
          </p:nvSpPr>
          <p:spPr bwMode="auto">
            <a:xfrm>
              <a:off x="1480" y="323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53" name="Line 674">
              <a:extLst>
                <a:ext uri="{FF2B5EF4-FFF2-40B4-BE49-F238E27FC236}">
                  <a16:creationId xmlns:a16="http://schemas.microsoft.com/office/drawing/2014/main" id="{458D62B9-E2AB-4C41-B960-76587EBA6159}"/>
                </a:ext>
              </a:extLst>
            </p:cNvPr>
            <p:cNvSpPr>
              <a:spLocks noChangeShapeType="1"/>
            </p:cNvSpPr>
            <p:nvPr/>
          </p:nvSpPr>
          <p:spPr bwMode="auto">
            <a:xfrm>
              <a:off x="1480" y="324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54" name="Line 675">
              <a:extLst>
                <a:ext uri="{FF2B5EF4-FFF2-40B4-BE49-F238E27FC236}">
                  <a16:creationId xmlns:a16="http://schemas.microsoft.com/office/drawing/2014/main" id="{7B2D0B90-D4DA-6E44-BF00-988EA2610B9D}"/>
                </a:ext>
              </a:extLst>
            </p:cNvPr>
            <p:cNvSpPr>
              <a:spLocks noChangeShapeType="1"/>
            </p:cNvSpPr>
            <p:nvPr/>
          </p:nvSpPr>
          <p:spPr bwMode="auto">
            <a:xfrm>
              <a:off x="1480" y="325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55" name="Line 676">
              <a:extLst>
                <a:ext uri="{FF2B5EF4-FFF2-40B4-BE49-F238E27FC236}">
                  <a16:creationId xmlns:a16="http://schemas.microsoft.com/office/drawing/2014/main" id="{C3FBAA84-0195-4947-B34D-F0768783EE7D}"/>
                </a:ext>
              </a:extLst>
            </p:cNvPr>
            <p:cNvSpPr>
              <a:spLocks noChangeShapeType="1"/>
            </p:cNvSpPr>
            <p:nvPr/>
          </p:nvSpPr>
          <p:spPr bwMode="auto">
            <a:xfrm>
              <a:off x="1480" y="3264"/>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56" name="Line 677">
              <a:extLst>
                <a:ext uri="{FF2B5EF4-FFF2-40B4-BE49-F238E27FC236}">
                  <a16:creationId xmlns:a16="http://schemas.microsoft.com/office/drawing/2014/main" id="{FB47AF7B-7CBF-E544-8128-E7FB808DE65F}"/>
                </a:ext>
              </a:extLst>
            </p:cNvPr>
            <p:cNvSpPr>
              <a:spLocks noChangeShapeType="1"/>
            </p:cNvSpPr>
            <p:nvPr/>
          </p:nvSpPr>
          <p:spPr bwMode="auto">
            <a:xfrm>
              <a:off x="1480" y="3275"/>
              <a:ext cx="1" cy="1"/>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857" name="Line 678">
              <a:extLst>
                <a:ext uri="{FF2B5EF4-FFF2-40B4-BE49-F238E27FC236}">
                  <a16:creationId xmlns:a16="http://schemas.microsoft.com/office/drawing/2014/main" id="{07F5F7B1-AC6E-884D-8231-8CD20C3DD939}"/>
                </a:ext>
              </a:extLst>
            </p:cNvPr>
            <p:cNvSpPr>
              <a:spLocks noChangeShapeType="1"/>
            </p:cNvSpPr>
            <p:nvPr/>
          </p:nvSpPr>
          <p:spPr bwMode="auto">
            <a:xfrm>
              <a:off x="1480" y="3275"/>
              <a:ext cx="1" cy="1"/>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3479" name="Group 679">
            <a:extLst>
              <a:ext uri="{FF2B5EF4-FFF2-40B4-BE49-F238E27FC236}">
                <a16:creationId xmlns:a16="http://schemas.microsoft.com/office/drawing/2014/main" id="{233576F3-FB4D-9645-96FF-E362A37CF026}"/>
              </a:ext>
            </a:extLst>
          </p:cNvPr>
          <p:cNvGrpSpPr>
            <a:grpSpLocks/>
          </p:cNvGrpSpPr>
          <p:nvPr/>
        </p:nvGrpSpPr>
        <p:grpSpPr bwMode="auto">
          <a:xfrm>
            <a:off x="4567238" y="1914525"/>
            <a:ext cx="46037" cy="2889250"/>
            <a:chOff x="1480" y="1236"/>
            <a:chExt cx="1" cy="2040"/>
          </a:xfrm>
        </p:grpSpPr>
        <p:sp>
          <p:nvSpPr>
            <p:cNvPr id="104482" name="Line 680">
              <a:extLst>
                <a:ext uri="{FF2B5EF4-FFF2-40B4-BE49-F238E27FC236}">
                  <a16:creationId xmlns:a16="http://schemas.microsoft.com/office/drawing/2014/main" id="{2FC324EF-046B-844A-95C6-7D01BCA39AEC}"/>
                </a:ext>
              </a:extLst>
            </p:cNvPr>
            <p:cNvSpPr>
              <a:spLocks noChangeShapeType="1"/>
            </p:cNvSpPr>
            <p:nvPr/>
          </p:nvSpPr>
          <p:spPr bwMode="auto">
            <a:xfrm>
              <a:off x="1480" y="123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3" name="Line 681">
              <a:extLst>
                <a:ext uri="{FF2B5EF4-FFF2-40B4-BE49-F238E27FC236}">
                  <a16:creationId xmlns:a16="http://schemas.microsoft.com/office/drawing/2014/main" id="{7B68BB58-F98E-D54C-91A5-DBC932AD6156}"/>
                </a:ext>
              </a:extLst>
            </p:cNvPr>
            <p:cNvSpPr>
              <a:spLocks noChangeShapeType="1"/>
            </p:cNvSpPr>
            <p:nvPr/>
          </p:nvSpPr>
          <p:spPr bwMode="auto">
            <a:xfrm>
              <a:off x="1480" y="124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4" name="Line 682">
              <a:extLst>
                <a:ext uri="{FF2B5EF4-FFF2-40B4-BE49-F238E27FC236}">
                  <a16:creationId xmlns:a16="http://schemas.microsoft.com/office/drawing/2014/main" id="{4AFEE1AD-61FF-3C4E-A60A-36CBBF032254}"/>
                </a:ext>
              </a:extLst>
            </p:cNvPr>
            <p:cNvSpPr>
              <a:spLocks noChangeShapeType="1"/>
            </p:cNvSpPr>
            <p:nvPr/>
          </p:nvSpPr>
          <p:spPr bwMode="auto">
            <a:xfrm>
              <a:off x="1480" y="125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5" name="Line 683">
              <a:extLst>
                <a:ext uri="{FF2B5EF4-FFF2-40B4-BE49-F238E27FC236}">
                  <a16:creationId xmlns:a16="http://schemas.microsoft.com/office/drawing/2014/main" id="{816A010A-312A-B74E-AE4F-889A7A959E2D}"/>
                </a:ext>
              </a:extLst>
            </p:cNvPr>
            <p:cNvSpPr>
              <a:spLocks noChangeShapeType="1"/>
            </p:cNvSpPr>
            <p:nvPr/>
          </p:nvSpPr>
          <p:spPr bwMode="auto">
            <a:xfrm>
              <a:off x="1480" y="1268"/>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6" name="Line 684">
              <a:extLst>
                <a:ext uri="{FF2B5EF4-FFF2-40B4-BE49-F238E27FC236}">
                  <a16:creationId xmlns:a16="http://schemas.microsoft.com/office/drawing/2014/main" id="{E61FB23F-57A9-DC4B-A8A4-D1DC7D729A73}"/>
                </a:ext>
              </a:extLst>
            </p:cNvPr>
            <p:cNvSpPr>
              <a:spLocks noChangeShapeType="1"/>
            </p:cNvSpPr>
            <p:nvPr/>
          </p:nvSpPr>
          <p:spPr bwMode="auto">
            <a:xfrm>
              <a:off x="1480" y="127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7" name="Line 685">
              <a:extLst>
                <a:ext uri="{FF2B5EF4-FFF2-40B4-BE49-F238E27FC236}">
                  <a16:creationId xmlns:a16="http://schemas.microsoft.com/office/drawing/2014/main" id="{32A91DCC-6175-8443-B7E5-6F5210A739E7}"/>
                </a:ext>
              </a:extLst>
            </p:cNvPr>
            <p:cNvSpPr>
              <a:spLocks noChangeShapeType="1"/>
            </p:cNvSpPr>
            <p:nvPr/>
          </p:nvSpPr>
          <p:spPr bwMode="auto">
            <a:xfrm>
              <a:off x="1480" y="129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8" name="Line 686">
              <a:extLst>
                <a:ext uri="{FF2B5EF4-FFF2-40B4-BE49-F238E27FC236}">
                  <a16:creationId xmlns:a16="http://schemas.microsoft.com/office/drawing/2014/main" id="{60ABCBEB-3AEC-6844-A8A0-98C3E791BD84}"/>
                </a:ext>
              </a:extLst>
            </p:cNvPr>
            <p:cNvSpPr>
              <a:spLocks noChangeShapeType="1"/>
            </p:cNvSpPr>
            <p:nvPr/>
          </p:nvSpPr>
          <p:spPr bwMode="auto">
            <a:xfrm>
              <a:off x="1480" y="1301"/>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9" name="Line 687">
              <a:extLst>
                <a:ext uri="{FF2B5EF4-FFF2-40B4-BE49-F238E27FC236}">
                  <a16:creationId xmlns:a16="http://schemas.microsoft.com/office/drawing/2014/main" id="{10DAA450-D057-5844-9246-06C801CC3EF6}"/>
                </a:ext>
              </a:extLst>
            </p:cNvPr>
            <p:cNvSpPr>
              <a:spLocks noChangeShapeType="1"/>
            </p:cNvSpPr>
            <p:nvPr/>
          </p:nvSpPr>
          <p:spPr bwMode="auto">
            <a:xfrm>
              <a:off x="1480" y="1312"/>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90" name="Line 688">
              <a:extLst>
                <a:ext uri="{FF2B5EF4-FFF2-40B4-BE49-F238E27FC236}">
                  <a16:creationId xmlns:a16="http://schemas.microsoft.com/office/drawing/2014/main" id="{232A8B84-33DF-2D4F-8840-68B3E7EA3C1E}"/>
                </a:ext>
              </a:extLst>
            </p:cNvPr>
            <p:cNvSpPr>
              <a:spLocks noChangeShapeType="1"/>
            </p:cNvSpPr>
            <p:nvPr/>
          </p:nvSpPr>
          <p:spPr bwMode="auto">
            <a:xfrm>
              <a:off x="1480" y="132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91" name="Line 689">
              <a:extLst>
                <a:ext uri="{FF2B5EF4-FFF2-40B4-BE49-F238E27FC236}">
                  <a16:creationId xmlns:a16="http://schemas.microsoft.com/office/drawing/2014/main" id="{DEB06F7F-895F-7D4F-969D-EDBA9703EB4E}"/>
                </a:ext>
              </a:extLst>
            </p:cNvPr>
            <p:cNvSpPr>
              <a:spLocks noChangeShapeType="1"/>
            </p:cNvSpPr>
            <p:nvPr/>
          </p:nvSpPr>
          <p:spPr bwMode="auto">
            <a:xfrm>
              <a:off x="1480" y="133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92" name="Line 690">
              <a:extLst>
                <a:ext uri="{FF2B5EF4-FFF2-40B4-BE49-F238E27FC236}">
                  <a16:creationId xmlns:a16="http://schemas.microsoft.com/office/drawing/2014/main" id="{FD2CE6D6-4A82-714C-9685-414FBBF08772}"/>
                </a:ext>
              </a:extLst>
            </p:cNvPr>
            <p:cNvSpPr>
              <a:spLocks noChangeShapeType="1"/>
            </p:cNvSpPr>
            <p:nvPr/>
          </p:nvSpPr>
          <p:spPr bwMode="auto">
            <a:xfrm>
              <a:off x="1480" y="134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93" name="Line 691">
              <a:extLst>
                <a:ext uri="{FF2B5EF4-FFF2-40B4-BE49-F238E27FC236}">
                  <a16:creationId xmlns:a16="http://schemas.microsoft.com/office/drawing/2014/main" id="{D63863DE-D891-164B-A37F-10C507A3BD2B}"/>
                </a:ext>
              </a:extLst>
            </p:cNvPr>
            <p:cNvSpPr>
              <a:spLocks noChangeShapeType="1"/>
            </p:cNvSpPr>
            <p:nvPr/>
          </p:nvSpPr>
          <p:spPr bwMode="auto">
            <a:xfrm>
              <a:off x="1480" y="1356"/>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94" name="Line 692">
              <a:extLst>
                <a:ext uri="{FF2B5EF4-FFF2-40B4-BE49-F238E27FC236}">
                  <a16:creationId xmlns:a16="http://schemas.microsoft.com/office/drawing/2014/main" id="{2B9E12A4-9615-B149-9A93-C2F1EAD6BBE8}"/>
                </a:ext>
              </a:extLst>
            </p:cNvPr>
            <p:cNvSpPr>
              <a:spLocks noChangeShapeType="1"/>
            </p:cNvSpPr>
            <p:nvPr/>
          </p:nvSpPr>
          <p:spPr bwMode="auto">
            <a:xfrm>
              <a:off x="1480" y="136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95" name="Line 693">
              <a:extLst>
                <a:ext uri="{FF2B5EF4-FFF2-40B4-BE49-F238E27FC236}">
                  <a16:creationId xmlns:a16="http://schemas.microsoft.com/office/drawing/2014/main" id="{754F2C0A-28E6-FB45-ADD3-2983422A0B02}"/>
                </a:ext>
              </a:extLst>
            </p:cNvPr>
            <p:cNvSpPr>
              <a:spLocks noChangeShapeType="1"/>
            </p:cNvSpPr>
            <p:nvPr/>
          </p:nvSpPr>
          <p:spPr bwMode="auto">
            <a:xfrm>
              <a:off x="1480" y="137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96" name="Line 694">
              <a:extLst>
                <a:ext uri="{FF2B5EF4-FFF2-40B4-BE49-F238E27FC236}">
                  <a16:creationId xmlns:a16="http://schemas.microsoft.com/office/drawing/2014/main" id="{93D5546A-280E-F643-A1B8-38944B970B34}"/>
                </a:ext>
              </a:extLst>
            </p:cNvPr>
            <p:cNvSpPr>
              <a:spLocks noChangeShapeType="1"/>
            </p:cNvSpPr>
            <p:nvPr/>
          </p:nvSpPr>
          <p:spPr bwMode="auto">
            <a:xfrm>
              <a:off x="1480" y="138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97" name="Line 695">
              <a:extLst>
                <a:ext uri="{FF2B5EF4-FFF2-40B4-BE49-F238E27FC236}">
                  <a16:creationId xmlns:a16="http://schemas.microsoft.com/office/drawing/2014/main" id="{1F49083E-E60C-714B-B293-91DF48B41B4B}"/>
                </a:ext>
              </a:extLst>
            </p:cNvPr>
            <p:cNvSpPr>
              <a:spLocks noChangeShapeType="1"/>
            </p:cNvSpPr>
            <p:nvPr/>
          </p:nvSpPr>
          <p:spPr bwMode="auto">
            <a:xfrm>
              <a:off x="1480" y="1400"/>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98" name="Line 696">
              <a:extLst>
                <a:ext uri="{FF2B5EF4-FFF2-40B4-BE49-F238E27FC236}">
                  <a16:creationId xmlns:a16="http://schemas.microsoft.com/office/drawing/2014/main" id="{92D4CC6B-82A3-514C-80B8-5F8991CD1F1B}"/>
                </a:ext>
              </a:extLst>
            </p:cNvPr>
            <p:cNvSpPr>
              <a:spLocks noChangeShapeType="1"/>
            </p:cNvSpPr>
            <p:nvPr/>
          </p:nvSpPr>
          <p:spPr bwMode="auto">
            <a:xfrm>
              <a:off x="1480" y="1411"/>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99" name="Line 697">
              <a:extLst>
                <a:ext uri="{FF2B5EF4-FFF2-40B4-BE49-F238E27FC236}">
                  <a16:creationId xmlns:a16="http://schemas.microsoft.com/office/drawing/2014/main" id="{B27F77D8-676A-2C43-8C9A-F3346F8EB731}"/>
                </a:ext>
              </a:extLst>
            </p:cNvPr>
            <p:cNvSpPr>
              <a:spLocks noChangeShapeType="1"/>
            </p:cNvSpPr>
            <p:nvPr/>
          </p:nvSpPr>
          <p:spPr bwMode="auto">
            <a:xfrm>
              <a:off x="1480" y="142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00" name="Line 698">
              <a:extLst>
                <a:ext uri="{FF2B5EF4-FFF2-40B4-BE49-F238E27FC236}">
                  <a16:creationId xmlns:a16="http://schemas.microsoft.com/office/drawing/2014/main" id="{F68BFF8C-2CD5-E24B-900F-318AA2C67971}"/>
                </a:ext>
              </a:extLst>
            </p:cNvPr>
            <p:cNvSpPr>
              <a:spLocks noChangeShapeType="1"/>
            </p:cNvSpPr>
            <p:nvPr/>
          </p:nvSpPr>
          <p:spPr bwMode="auto">
            <a:xfrm>
              <a:off x="1480" y="143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01" name="Line 699">
              <a:extLst>
                <a:ext uri="{FF2B5EF4-FFF2-40B4-BE49-F238E27FC236}">
                  <a16:creationId xmlns:a16="http://schemas.microsoft.com/office/drawing/2014/main" id="{5ECCAAD3-9450-9D47-8B7E-9BC6C0BE2A0A}"/>
                </a:ext>
              </a:extLst>
            </p:cNvPr>
            <p:cNvSpPr>
              <a:spLocks noChangeShapeType="1"/>
            </p:cNvSpPr>
            <p:nvPr/>
          </p:nvSpPr>
          <p:spPr bwMode="auto">
            <a:xfrm>
              <a:off x="1480" y="1443"/>
              <a:ext cx="1" cy="6"/>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02" name="Line 700">
              <a:extLst>
                <a:ext uri="{FF2B5EF4-FFF2-40B4-BE49-F238E27FC236}">
                  <a16:creationId xmlns:a16="http://schemas.microsoft.com/office/drawing/2014/main" id="{89B53AB3-3A6B-D746-B207-DFFB1585E319}"/>
                </a:ext>
              </a:extLst>
            </p:cNvPr>
            <p:cNvSpPr>
              <a:spLocks noChangeShapeType="1"/>
            </p:cNvSpPr>
            <p:nvPr/>
          </p:nvSpPr>
          <p:spPr bwMode="auto">
            <a:xfrm>
              <a:off x="1480" y="145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03" name="Line 701">
              <a:extLst>
                <a:ext uri="{FF2B5EF4-FFF2-40B4-BE49-F238E27FC236}">
                  <a16:creationId xmlns:a16="http://schemas.microsoft.com/office/drawing/2014/main" id="{957BDC15-C00D-9A4E-BFA5-FE32FE108CAF}"/>
                </a:ext>
              </a:extLst>
            </p:cNvPr>
            <p:cNvSpPr>
              <a:spLocks noChangeShapeType="1"/>
            </p:cNvSpPr>
            <p:nvPr/>
          </p:nvSpPr>
          <p:spPr bwMode="auto">
            <a:xfrm>
              <a:off x="1480" y="146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04" name="Line 702">
              <a:extLst>
                <a:ext uri="{FF2B5EF4-FFF2-40B4-BE49-F238E27FC236}">
                  <a16:creationId xmlns:a16="http://schemas.microsoft.com/office/drawing/2014/main" id="{35D5AE97-6490-3C4B-AC4C-7D20364C9F96}"/>
                </a:ext>
              </a:extLst>
            </p:cNvPr>
            <p:cNvSpPr>
              <a:spLocks noChangeShapeType="1"/>
            </p:cNvSpPr>
            <p:nvPr/>
          </p:nvSpPr>
          <p:spPr bwMode="auto">
            <a:xfrm>
              <a:off x="1480" y="147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05" name="Line 703">
              <a:extLst>
                <a:ext uri="{FF2B5EF4-FFF2-40B4-BE49-F238E27FC236}">
                  <a16:creationId xmlns:a16="http://schemas.microsoft.com/office/drawing/2014/main" id="{5C95F3E9-1335-A14A-A2F7-342737CEDD8F}"/>
                </a:ext>
              </a:extLst>
            </p:cNvPr>
            <p:cNvSpPr>
              <a:spLocks noChangeShapeType="1"/>
            </p:cNvSpPr>
            <p:nvPr/>
          </p:nvSpPr>
          <p:spPr bwMode="auto">
            <a:xfrm>
              <a:off x="1480" y="1487"/>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06" name="Line 704">
              <a:extLst>
                <a:ext uri="{FF2B5EF4-FFF2-40B4-BE49-F238E27FC236}">
                  <a16:creationId xmlns:a16="http://schemas.microsoft.com/office/drawing/2014/main" id="{8E0D1DDE-383F-D048-BC3B-1ED07E0D072E}"/>
                </a:ext>
              </a:extLst>
            </p:cNvPr>
            <p:cNvSpPr>
              <a:spLocks noChangeShapeType="1"/>
            </p:cNvSpPr>
            <p:nvPr/>
          </p:nvSpPr>
          <p:spPr bwMode="auto">
            <a:xfrm>
              <a:off x="1480" y="1498"/>
              <a:ext cx="1" cy="6"/>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07" name="Line 705">
              <a:extLst>
                <a:ext uri="{FF2B5EF4-FFF2-40B4-BE49-F238E27FC236}">
                  <a16:creationId xmlns:a16="http://schemas.microsoft.com/office/drawing/2014/main" id="{69146CCF-54A3-B346-B85F-4F9C9E25E3CE}"/>
                </a:ext>
              </a:extLst>
            </p:cNvPr>
            <p:cNvSpPr>
              <a:spLocks noChangeShapeType="1"/>
            </p:cNvSpPr>
            <p:nvPr/>
          </p:nvSpPr>
          <p:spPr bwMode="auto">
            <a:xfrm>
              <a:off x="1480" y="1510"/>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08" name="Line 706">
              <a:extLst>
                <a:ext uri="{FF2B5EF4-FFF2-40B4-BE49-F238E27FC236}">
                  <a16:creationId xmlns:a16="http://schemas.microsoft.com/office/drawing/2014/main" id="{80EADBB7-13F6-524F-B9A6-82A3CBC6B70F}"/>
                </a:ext>
              </a:extLst>
            </p:cNvPr>
            <p:cNvSpPr>
              <a:spLocks noChangeShapeType="1"/>
            </p:cNvSpPr>
            <p:nvPr/>
          </p:nvSpPr>
          <p:spPr bwMode="auto">
            <a:xfrm>
              <a:off x="1480" y="152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09" name="Line 707">
              <a:extLst>
                <a:ext uri="{FF2B5EF4-FFF2-40B4-BE49-F238E27FC236}">
                  <a16:creationId xmlns:a16="http://schemas.microsoft.com/office/drawing/2014/main" id="{443AE65F-66E4-9746-B8F2-7DB00A1A8D15}"/>
                </a:ext>
              </a:extLst>
            </p:cNvPr>
            <p:cNvSpPr>
              <a:spLocks noChangeShapeType="1"/>
            </p:cNvSpPr>
            <p:nvPr/>
          </p:nvSpPr>
          <p:spPr bwMode="auto">
            <a:xfrm>
              <a:off x="1480" y="153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10" name="Line 708">
              <a:extLst>
                <a:ext uri="{FF2B5EF4-FFF2-40B4-BE49-F238E27FC236}">
                  <a16:creationId xmlns:a16="http://schemas.microsoft.com/office/drawing/2014/main" id="{706CD345-2432-5D43-8813-F8E0D3AFB115}"/>
                </a:ext>
              </a:extLst>
            </p:cNvPr>
            <p:cNvSpPr>
              <a:spLocks noChangeShapeType="1"/>
            </p:cNvSpPr>
            <p:nvPr/>
          </p:nvSpPr>
          <p:spPr bwMode="auto">
            <a:xfrm>
              <a:off x="1480" y="1542"/>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11" name="Line 709">
              <a:extLst>
                <a:ext uri="{FF2B5EF4-FFF2-40B4-BE49-F238E27FC236}">
                  <a16:creationId xmlns:a16="http://schemas.microsoft.com/office/drawing/2014/main" id="{847DD7FC-0822-4848-9220-22EA49C1F47E}"/>
                </a:ext>
              </a:extLst>
            </p:cNvPr>
            <p:cNvSpPr>
              <a:spLocks noChangeShapeType="1"/>
            </p:cNvSpPr>
            <p:nvPr/>
          </p:nvSpPr>
          <p:spPr bwMode="auto">
            <a:xfrm>
              <a:off x="1480" y="155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12" name="Line 710">
              <a:extLst>
                <a:ext uri="{FF2B5EF4-FFF2-40B4-BE49-F238E27FC236}">
                  <a16:creationId xmlns:a16="http://schemas.microsoft.com/office/drawing/2014/main" id="{05290A76-2FA0-7E4B-B4CA-97D54883BF6D}"/>
                </a:ext>
              </a:extLst>
            </p:cNvPr>
            <p:cNvSpPr>
              <a:spLocks noChangeShapeType="1"/>
            </p:cNvSpPr>
            <p:nvPr/>
          </p:nvSpPr>
          <p:spPr bwMode="auto">
            <a:xfrm>
              <a:off x="1480" y="156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13" name="Line 711">
              <a:extLst>
                <a:ext uri="{FF2B5EF4-FFF2-40B4-BE49-F238E27FC236}">
                  <a16:creationId xmlns:a16="http://schemas.microsoft.com/office/drawing/2014/main" id="{A1DDEDB2-7613-F442-83C1-DE567DA8CACD}"/>
                </a:ext>
              </a:extLst>
            </p:cNvPr>
            <p:cNvSpPr>
              <a:spLocks noChangeShapeType="1"/>
            </p:cNvSpPr>
            <p:nvPr/>
          </p:nvSpPr>
          <p:spPr bwMode="auto">
            <a:xfrm>
              <a:off x="1480" y="1575"/>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14" name="Line 712">
              <a:extLst>
                <a:ext uri="{FF2B5EF4-FFF2-40B4-BE49-F238E27FC236}">
                  <a16:creationId xmlns:a16="http://schemas.microsoft.com/office/drawing/2014/main" id="{FA454355-5BEE-BA4D-AB06-08BC66F4EACD}"/>
                </a:ext>
              </a:extLst>
            </p:cNvPr>
            <p:cNvSpPr>
              <a:spLocks noChangeShapeType="1"/>
            </p:cNvSpPr>
            <p:nvPr/>
          </p:nvSpPr>
          <p:spPr bwMode="auto">
            <a:xfrm>
              <a:off x="1480" y="1586"/>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15" name="Line 713">
              <a:extLst>
                <a:ext uri="{FF2B5EF4-FFF2-40B4-BE49-F238E27FC236}">
                  <a16:creationId xmlns:a16="http://schemas.microsoft.com/office/drawing/2014/main" id="{CE0240AD-6105-F54C-9FAA-CFE45B9ED490}"/>
                </a:ext>
              </a:extLst>
            </p:cNvPr>
            <p:cNvSpPr>
              <a:spLocks noChangeShapeType="1"/>
            </p:cNvSpPr>
            <p:nvPr/>
          </p:nvSpPr>
          <p:spPr bwMode="auto">
            <a:xfrm>
              <a:off x="1480" y="159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16" name="Line 714">
              <a:extLst>
                <a:ext uri="{FF2B5EF4-FFF2-40B4-BE49-F238E27FC236}">
                  <a16:creationId xmlns:a16="http://schemas.microsoft.com/office/drawing/2014/main" id="{32112063-2E34-A948-B454-46581AEADFA9}"/>
                </a:ext>
              </a:extLst>
            </p:cNvPr>
            <p:cNvSpPr>
              <a:spLocks noChangeShapeType="1"/>
            </p:cNvSpPr>
            <p:nvPr/>
          </p:nvSpPr>
          <p:spPr bwMode="auto">
            <a:xfrm>
              <a:off x="1480" y="160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17" name="Line 715">
              <a:extLst>
                <a:ext uri="{FF2B5EF4-FFF2-40B4-BE49-F238E27FC236}">
                  <a16:creationId xmlns:a16="http://schemas.microsoft.com/office/drawing/2014/main" id="{B2FBF8D0-43A5-A246-8BC4-9DA4C179EE61}"/>
                </a:ext>
              </a:extLst>
            </p:cNvPr>
            <p:cNvSpPr>
              <a:spLocks noChangeShapeType="1"/>
            </p:cNvSpPr>
            <p:nvPr/>
          </p:nvSpPr>
          <p:spPr bwMode="auto">
            <a:xfrm>
              <a:off x="1480" y="1620"/>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18" name="Line 716">
              <a:extLst>
                <a:ext uri="{FF2B5EF4-FFF2-40B4-BE49-F238E27FC236}">
                  <a16:creationId xmlns:a16="http://schemas.microsoft.com/office/drawing/2014/main" id="{220F2289-3643-EE48-A491-E67697CE2BA8}"/>
                </a:ext>
              </a:extLst>
            </p:cNvPr>
            <p:cNvSpPr>
              <a:spLocks noChangeShapeType="1"/>
            </p:cNvSpPr>
            <p:nvPr/>
          </p:nvSpPr>
          <p:spPr bwMode="auto">
            <a:xfrm>
              <a:off x="1480" y="1630"/>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19" name="Line 717">
              <a:extLst>
                <a:ext uri="{FF2B5EF4-FFF2-40B4-BE49-F238E27FC236}">
                  <a16:creationId xmlns:a16="http://schemas.microsoft.com/office/drawing/2014/main" id="{36C1E02B-6A46-9E40-A575-792C932F5B6B}"/>
                </a:ext>
              </a:extLst>
            </p:cNvPr>
            <p:cNvSpPr>
              <a:spLocks noChangeShapeType="1"/>
            </p:cNvSpPr>
            <p:nvPr/>
          </p:nvSpPr>
          <p:spPr bwMode="auto">
            <a:xfrm>
              <a:off x="1480" y="164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20" name="Line 718">
              <a:extLst>
                <a:ext uri="{FF2B5EF4-FFF2-40B4-BE49-F238E27FC236}">
                  <a16:creationId xmlns:a16="http://schemas.microsoft.com/office/drawing/2014/main" id="{FC89907A-6CDC-5F40-B47A-DD477F020ECC}"/>
                </a:ext>
              </a:extLst>
            </p:cNvPr>
            <p:cNvSpPr>
              <a:spLocks noChangeShapeType="1"/>
            </p:cNvSpPr>
            <p:nvPr/>
          </p:nvSpPr>
          <p:spPr bwMode="auto">
            <a:xfrm>
              <a:off x="1480" y="165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21" name="Line 719">
              <a:extLst>
                <a:ext uri="{FF2B5EF4-FFF2-40B4-BE49-F238E27FC236}">
                  <a16:creationId xmlns:a16="http://schemas.microsoft.com/office/drawing/2014/main" id="{DCE38A9A-DB0B-F746-A2C5-E83EA6F19D84}"/>
                </a:ext>
              </a:extLst>
            </p:cNvPr>
            <p:cNvSpPr>
              <a:spLocks noChangeShapeType="1"/>
            </p:cNvSpPr>
            <p:nvPr/>
          </p:nvSpPr>
          <p:spPr bwMode="auto">
            <a:xfrm>
              <a:off x="1480" y="166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22" name="Line 720">
              <a:extLst>
                <a:ext uri="{FF2B5EF4-FFF2-40B4-BE49-F238E27FC236}">
                  <a16:creationId xmlns:a16="http://schemas.microsoft.com/office/drawing/2014/main" id="{3314157D-208D-7E40-9DAA-3AC917B172F5}"/>
                </a:ext>
              </a:extLst>
            </p:cNvPr>
            <p:cNvSpPr>
              <a:spLocks noChangeShapeType="1"/>
            </p:cNvSpPr>
            <p:nvPr/>
          </p:nvSpPr>
          <p:spPr bwMode="auto">
            <a:xfrm>
              <a:off x="1480" y="1674"/>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23" name="Line 721">
              <a:extLst>
                <a:ext uri="{FF2B5EF4-FFF2-40B4-BE49-F238E27FC236}">
                  <a16:creationId xmlns:a16="http://schemas.microsoft.com/office/drawing/2014/main" id="{93004F2B-B006-1C47-A63D-E500C5E84C58}"/>
                </a:ext>
              </a:extLst>
            </p:cNvPr>
            <p:cNvSpPr>
              <a:spLocks noChangeShapeType="1"/>
            </p:cNvSpPr>
            <p:nvPr/>
          </p:nvSpPr>
          <p:spPr bwMode="auto">
            <a:xfrm>
              <a:off x="1480" y="1685"/>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24" name="Line 722">
              <a:extLst>
                <a:ext uri="{FF2B5EF4-FFF2-40B4-BE49-F238E27FC236}">
                  <a16:creationId xmlns:a16="http://schemas.microsoft.com/office/drawing/2014/main" id="{F63BF1FC-3968-F640-B4D3-66A021DED57A}"/>
                </a:ext>
              </a:extLst>
            </p:cNvPr>
            <p:cNvSpPr>
              <a:spLocks noChangeShapeType="1"/>
            </p:cNvSpPr>
            <p:nvPr/>
          </p:nvSpPr>
          <p:spPr bwMode="auto">
            <a:xfrm>
              <a:off x="1480" y="169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25" name="Line 723">
              <a:extLst>
                <a:ext uri="{FF2B5EF4-FFF2-40B4-BE49-F238E27FC236}">
                  <a16:creationId xmlns:a16="http://schemas.microsoft.com/office/drawing/2014/main" id="{9A095CDB-6C77-F545-8F7D-F8F0397E7F28}"/>
                </a:ext>
              </a:extLst>
            </p:cNvPr>
            <p:cNvSpPr>
              <a:spLocks noChangeShapeType="1"/>
            </p:cNvSpPr>
            <p:nvPr/>
          </p:nvSpPr>
          <p:spPr bwMode="auto">
            <a:xfrm>
              <a:off x="1480" y="170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26" name="Line 724">
              <a:extLst>
                <a:ext uri="{FF2B5EF4-FFF2-40B4-BE49-F238E27FC236}">
                  <a16:creationId xmlns:a16="http://schemas.microsoft.com/office/drawing/2014/main" id="{CE8F3916-E931-FA40-BE77-2059D4F9E6A6}"/>
                </a:ext>
              </a:extLst>
            </p:cNvPr>
            <p:cNvSpPr>
              <a:spLocks noChangeShapeType="1"/>
            </p:cNvSpPr>
            <p:nvPr/>
          </p:nvSpPr>
          <p:spPr bwMode="auto">
            <a:xfrm>
              <a:off x="1480" y="1718"/>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27" name="Line 725">
              <a:extLst>
                <a:ext uri="{FF2B5EF4-FFF2-40B4-BE49-F238E27FC236}">
                  <a16:creationId xmlns:a16="http://schemas.microsoft.com/office/drawing/2014/main" id="{B4912859-9572-F34D-BA71-90292456073B}"/>
                </a:ext>
              </a:extLst>
            </p:cNvPr>
            <p:cNvSpPr>
              <a:spLocks noChangeShapeType="1"/>
            </p:cNvSpPr>
            <p:nvPr/>
          </p:nvSpPr>
          <p:spPr bwMode="auto">
            <a:xfrm>
              <a:off x="1480" y="172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28" name="Line 726">
              <a:extLst>
                <a:ext uri="{FF2B5EF4-FFF2-40B4-BE49-F238E27FC236}">
                  <a16:creationId xmlns:a16="http://schemas.microsoft.com/office/drawing/2014/main" id="{42B4FC84-A135-3940-BEDB-2720410DAF68}"/>
                </a:ext>
              </a:extLst>
            </p:cNvPr>
            <p:cNvSpPr>
              <a:spLocks noChangeShapeType="1"/>
            </p:cNvSpPr>
            <p:nvPr/>
          </p:nvSpPr>
          <p:spPr bwMode="auto">
            <a:xfrm>
              <a:off x="1480" y="1740"/>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29" name="Line 727">
              <a:extLst>
                <a:ext uri="{FF2B5EF4-FFF2-40B4-BE49-F238E27FC236}">
                  <a16:creationId xmlns:a16="http://schemas.microsoft.com/office/drawing/2014/main" id="{07537700-3383-6840-A437-7C01841F1B47}"/>
                </a:ext>
              </a:extLst>
            </p:cNvPr>
            <p:cNvSpPr>
              <a:spLocks noChangeShapeType="1"/>
            </p:cNvSpPr>
            <p:nvPr/>
          </p:nvSpPr>
          <p:spPr bwMode="auto">
            <a:xfrm>
              <a:off x="1480" y="175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30" name="Line 728">
              <a:extLst>
                <a:ext uri="{FF2B5EF4-FFF2-40B4-BE49-F238E27FC236}">
                  <a16:creationId xmlns:a16="http://schemas.microsoft.com/office/drawing/2014/main" id="{1856EB94-65A0-2E45-B070-ED9D20E8E349}"/>
                </a:ext>
              </a:extLst>
            </p:cNvPr>
            <p:cNvSpPr>
              <a:spLocks noChangeShapeType="1"/>
            </p:cNvSpPr>
            <p:nvPr/>
          </p:nvSpPr>
          <p:spPr bwMode="auto">
            <a:xfrm>
              <a:off x="1480" y="1761"/>
              <a:ext cx="1" cy="6"/>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31" name="Line 729">
              <a:extLst>
                <a:ext uri="{FF2B5EF4-FFF2-40B4-BE49-F238E27FC236}">
                  <a16:creationId xmlns:a16="http://schemas.microsoft.com/office/drawing/2014/main" id="{A6EB5559-1270-D54E-9174-C4D70A037E1F}"/>
                </a:ext>
              </a:extLst>
            </p:cNvPr>
            <p:cNvSpPr>
              <a:spLocks noChangeShapeType="1"/>
            </p:cNvSpPr>
            <p:nvPr/>
          </p:nvSpPr>
          <p:spPr bwMode="auto">
            <a:xfrm>
              <a:off x="1480" y="1773"/>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32" name="Line 730">
              <a:extLst>
                <a:ext uri="{FF2B5EF4-FFF2-40B4-BE49-F238E27FC236}">
                  <a16:creationId xmlns:a16="http://schemas.microsoft.com/office/drawing/2014/main" id="{3BB028B3-539C-3947-B0A7-4C49865AC723}"/>
                </a:ext>
              </a:extLst>
            </p:cNvPr>
            <p:cNvSpPr>
              <a:spLocks noChangeShapeType="1"/>
            </p:cNvSpPr>
            <p:nvPr/>
          </p:nvSpPr>
          <p:spPr bwMode="auto">
            <a:xfrm>
              <a:off x="1480" y="178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33" name="Line 731">
              <a:extLst>
                <a:ext uri="{FF2B5EF4-FFF2-40B4-BE49-F238E27FC236}">
                  <a16:creationId xmlns:a16="http://schemas.microsoft.com/office/drawing/2014/main" id="{A7F835F4-E7FD-5E49-9DED-76897313A5D9}"/>
                </a:ext>
              </a:extLst>
            </p:cNvPr>
            <p:cNvSpPr>
              <a:spLocks noChangeShapeType="1"/>
            </p:cNvSpPr>
            <p:nvPr/>
          </p:nvSpPr>
          <p:spPr bwMode="auto">
            <a:xfrm>
              <a:off x="1480" y="179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34" name="Line 732">
              <a:extLst>
                <a:ext uri="{FF2B5EF4-FFF2-40B4-BE49-F238E27FC236}">
                  <a16:creationId xmlns:a16="http://schemas.microsoft.com/office/drawing/2014/main" id="{8AA7C133-70BA-4947-9954-C2A8C9A7170D}"/>
                </a:ext>
              </a:extLst>
            </p:cNvPr>
            <p:cNvSpPr>
              <a:spLocks noChangeShapeType="1"/>
            </p:cNvSpPr>
            <p:nvPr/>
          </p:nvSpPr>
          <p:spPr bwMode="auto">
            <a:xfrm>
              <a:off x="1480" y="180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35" name="Line 733">
              <a:extLst>
                <a:ext uri="{FF2B5EF4-FFF2-40B4-BE49-F238E27FC236}">
                  <a16:creationId xmlns:a16="http://schemas.microsoft.com/office/drawing/2014/main" id="{5AF3D27E-5B23-AB45-8813-7AAE3AE722BF}"/>
                </a:ext>
              </a:extLst>
            </p:cNvPr>
            <p:cNvSpPr>
              <a:spLocks noChangeShapeType="1"/>
            </p:cNvSpPr>
            <p:nvPr/>
          </p:nvSpPr>
          <p:spPr bwMode="auto">
            <a:xfrm>
              <a:off x="1480" y="1816"/>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36" name="Line 734">
              <a:extLst>
                <a:ext uri="{FF2B5EF4-FFF2-40B4-BE49-F238E27FC236}">
                  <a16:creationId xmlns:a16="http://schemas.microsoft.com/office/drawing/2014/main" id="{EACE008F-DE2D-4B47-9CD4-AE72881D5AC5}"/>
                </a:ext>
              </a:extLst>
            </p:cNvPr>
            <p:cNvSpPr>
              <a:spLocks noChangeShapeType="1"/>
            </p:cNvSpPr>
            <p:nvPr/>
          </p:nvSpPr>
          <p:spPr bwMode="auto">
            <a:xfrm>
              <a:off x="1480" y="182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37" name="Line 735">
              <a:extLst>
                <a:ext uri="{FF2B5EF4-FFF2-40B4-BE49-F238E27FC236}">
                  <a16:creationId xmlns:a16="http://schemas.microsoft.com/office/drawing/2014/main" id="{30E70CB6-CC30-8644-B34C-DB49054AB72A}"/>
                </a:ext>
              </a:extLst>
            </p:cNvPr>
            <p:cNvSpPr>
              <a:spLocks noChangeShapeType="1"/>
            </p:cNvSpPr>
            <p:nvPr/>
          </p:nvSpPr>
          <p:spPr bwMode="auto">
            <a:xfrm>
              <a:off x="1480" y="183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38" name="Line 736">
              <a:extLst>
                <a:ext uri="{FF2B5EF4-FFF2-40B4-BE49-F238E27FC236}">
                  <a16:creationId xmlns:a16="http://schemas.microsoft.com/office/drawing/2014/main" id="{4C6C8209-70EB-644F-A365-9D6103CD87CD}"/>
                </a:ext>
              </a:extLst>
            </p:cNvPr>
            <p:cNvSpPr>
              <a:spLocks noChangeShapeType="1"/>
            </p:cNvSpPr>
            <p:nvPr/>
          </p:nvSpPr>
          <p:spPr bwMode="auto">
            <a:xfrm>
              <a:off x="1480" y="1849"/>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39" name="Line 737">
              <a:extLst>
                <a:ext uri="{FF2B5EF4-FFF2-40B4-BE49-F238E27FC236}">
                  <a16:creationId xmlns:a16="http://schemas.microsoft.com/office/drawing/2014/main" id="{E6202D5D-6F6D-0B49-BA9A-08C0B98354EC}"/>
                </a:ext>
              </a:extLst>
            </p:cNvPr>
            <p:cNvSpPr>
              <a:spLocks noChangeShapeType="1"/>
            </p:cNvSpPr>
            <p:nvPr/>
          </p:nvSpPr>
          <p:spPr bwMode="auto">
            <a:xfrm>
              <a:off x="1480" y="1860"/>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40" name="Line 738">
              <a:extLst>
                <a:ext uri="{FF2B5EF4-FFF2-40B4-BE49-F238E27FC236}">
                  <a16:creationId xmlns:a16="http://schemas.microsoft.com/office/drawing/2014/main" id="{44C98998-0EFF-734B-9FA9-75A15DA0EE46}"/>
                </a:ext>
              </a:extLst>
            </p:cNvPr>
            <p:cNvSpPr>
              <a:spLocks noChangeShapeType="1"/>
            </p:cNvSpPr>
            <p:nvPr/>
          </p:nvSpPr>
          <p:spPr bwMode="auto">
            <a:xfrm>
              <a:off x="1480" y="187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41" name="Line 739">
              <a:extLst>
                <a:ext uri="{FF2B5EF4-FFF2-40B4-BE49-F238E27FC236}">
                  <a16:creationId xmlns:a16="http://schemas.microsoft.com/office/drawing/2014/main" id="{9785D79C-1A64-B143-B551-D2AC5827217E}"/>
                </a:ext>
              </a:extLst>
            </p:cNvPr>
            <p:cNvSpPr>
              <a:spLocks noChangeShapeType="1"/>
            </p:cNvSpPr>
            <p:nvPr/>
          </p:nvSpPr>
          <p:spPr bwMode="auto">
            <a:xfrm>
              <a:off x="1480" y="188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42" name="Line 740">
              <a:extLst>
                <a:ext uri="{FF2B5EF4-FFF2-40B4-BE49-F238E27FC236}">
                  <a16:creationId xmlns:a16="http://schemas.microsoft.com/office/drawing/2014/main" id="{C680BA3B-887E-D541-870D-C11038082D50}"/>
                </a:ext>
              </a:extLst>
            </p:cNvPr>
            <p:cNvSpPr>
              <a:spLocks noChangeShapeType="1"/>
            </p:cNvSpPr>
            <p:nvPr/>
          </p:nvSpPr>
          <p:spPr bwMode="auto">
            <a:xfrm>
              <a:off x="1480" y="189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43" name="Line 741">
              <a:extLst>
                <a:ext uri="{FF2B5EF4-FFF2-40B4-BE49-F238E27FC236}">
                  <a16:creationId xmlns:a16="http://schemas.microsoft.com/office/drawing/2014/main" id="{BF2C4B2E-67B2-C84C-95AD-01A34C3F9C6A}"/>
                </a:ext>
              </a:extLst>
            </p:cNvPr>
            <p:cNvSpPr>
              <a:spLocks noChangeShapeType="1"/>
            </p:cNvSpPr>
            <p:nvPr/>
          </p:nvSpPr>
          <p:spPr bwMode="auto">
            <a:xfrm>
              <a:off x="1480" y="1904"/>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44" name="Line 742">
              <a:extLst>
                <a:ext uri="{FF2B5EF4-FFF2-40B4-BE49-F238E27FC236}">
                  <a16:creationId xmlns:a16="http://schemas.microsoft.com/office/drawing/2014/main" id="{4A8855BF-965F-1746-B29D-D17E7B6EB3FB}"/>
                </a:ext>
              </a:extLst>
            </p:cNvPr>
            <p:cNvSpPr>
              <a:spLocks noChangeShapeType="1"/>
            </p:cNvSpPr>
            <p:nvPr/>
          </p:nvSpPr>
          <p:spPr bwMode="auto">
            <a:xfrm>
              <a:off x="1480" y="191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45" name="Line 743">
              <a:extLst>
                <a:ext uri="{FF2B5EF4-FFF2-40B4-BE49-F238E27FC236}">
                  <a16:creationId xmlns:a16="http://schemas.microsoft.com/office/drawing/2014/main" id="{9F0530A7-E073-AB4D-8CFB-D03EF7C11FC7}"/>
                </a:ext>
              </a:extLst>
            </p:cNvPr>
            <p:cNvSpPr>
              <a:spLocks noChangeShapeType="1"/>
            </p:cNvSpPr>
            <p:nvPr/>
          </p:nvSpPr>
          <p:spPr bwMode="auto">
            <a:xfrm>
              <a:off x="1480" y="192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46" name="Line 744">
              <a:extLst>
                <a:ext uri="{FF2B5EF4-FFF2-40B4-BE49-F238E27FC236}">
                  <a16:creationId xmlns:a16="http://schemas.microsoft.com/office/drawing/2014/main" id="{3FCCA742-29E1-1344-875E-ABB0B59DD1E1}"/>
                </a:ext>
              </a:extLst>
            </p:cNvPr>
            <p:cNvSpPr>
              <a:spLocks noChangeShapeType="1"/>
            </p:cNvSpPr>
            <p:nvPr/>
          </p:nvSpPr>
          <p:spPr bwMode="auto">
            <a:xfrm>
              <a:off x="1480" y="193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47" name="Line 745">
              <a:extLst>
                <a:ext uri="{FF2B5EF4-FFF2-40B4-BE49-F238E27FC236}">
                  <a16:creationId xmlns:a16="http://schemas.microsoft.com/office/drawing/2014/main" id="{D9EEF3C8-5E4D-C040-B2CE-0164F5340ABA}"/>
                </a:ext>
              </a:extLst>
            </p:cNvPr>
            <p:cNvSpPr>
              <a:spLocks noChangeShapeType="1"/>
            </p:cNvSpPr>
            <p:nvPr/>
          </p:nvSpPr>
          <p:spPr bwMode="auto">
            <a:xfrm>
              <a:off x="1480" y="194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48" name="Line 746">
              <a:extLst>
                <a:ext uri="{FF2B5EF4-FFF2-40B4-BE49-F238E27FC236}">
                  <a16:creationId xmlns:a16="http://schemas.microsoft.com/office/drawing/2014/main" id="{4257424F-02BC-5747-958B-16A3990D48DA}"/>
                </a:ext>
              </a:extLst>
            </p:cNvPr>
            <p:cNvSpPr>
              <a:spLocks noChangeShapeType="1"/>
            </p:cNvSpPr>
            <p:nvPr/>
          </p:nvSpPr>
          <p:spPr bwMode="auto">
            <a:xfrm>
              <a:off x="1480" y="1959"/>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49" name="Line 747">
              <a:extLst>
                <a:ext uri="{FF2B5EF4-FFF2-40B4-BE49-F238E27FC236}">
                  <a16:creationId xmlns:a16="http://schemas.microsoft.com/office/drawing/2014/main" id="{F1DF7C86-23C6-7948-AB50-2A740067B490}"/>
                </a:ext>
              </a:extLst>
            </p:cNvPr>
            <p:cNvSpPr>
              <a:spLocks noChangeShapeType="1"/>
            </p:cNvSpPr>
            <p:nvPr/>
          </p:nvSpPr>
          <p:spPr bwMode="auto">
            <a:xfrm>
              <a:off x="1480" y="1970"/>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50" name="Line 748">
              <a:extLst>
                <a:ext uri="{FF2B5EF4-FFF2-40B4-BE49-F238E27FC236}">
                  <a16:creationId xmlns:a16="http://schemas.microsoft.com/office/drawing/2014/main" id="{E454B3CA-2BC6-0343-9044-4F21B783AA01}"/>
                </a:ext>
              </a:extLst>
            </p:cNvPr>
            <p:cNvSpPr>
              <a:spLocks noChangeShapeType="1"/>
            </p:cNvSpPr>
            <p:nvPr/>
          </p:nvSpPr>
          <p:spPr bwMode="auto">
            <a:xfrm>
              <a:off x="1480" y="198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51" name="Line 749">
              <a:extLst>
                <a:ext uri="{FF2B5EF4-FFF2-40B4-BE49-F238E27FC236}">
                  <a16:creationId xmlns:a16="http://schemas.microsoft.com/office/drawing/2014/main" id="{88BE3F8C-AA3A-F248-9FB0-F51E35BC7566}"/>
                </a:ext>
              </a:extLst>
            </p:cNvPr>
            <p:cNvSpPr>
              <a:spLocks noChangeShapeType="1"/>
            </p:cNvSpPr>
            <p:nvPr/>
          </p:nvSpPr>
          <p:spPr bwMode="auto">
            <a:xfrm>
              <a:off x="1480" y="1992"/>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52" name="Line 750">
              <a:extLst>
                <a:ext uri="{FF2B5EF4-FFF2-40B4-BE49-F238E27FC236}">
                  <a16:creationId xmlns:a16="http://schemas.microsoft.com/office/drawing/2014/main" id="{0B57C8EB-598D-F24E-A7DE-136F66859CF2}"/>
                </a:ext>
              </a:extLst>
            </p:cNvPr>
            <p:cNvSpPr>
              <a:spLocks noChangeShapeType="1"/>
            </p:cNvSpPr>
            <p:nvPr/>
          </p:nvSpPr>
          <p:spPr bwMode="auto">
            <a:xfrm>
              <a:off x="1480" y="200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53" name="Line 751">
              <a:extLst>
                <a:ext uri="{FF2B5EF4-FFF2-40B4-BE49-F238E27FC236}">
                  <a16:creationId xmlns:a16="http://schemas.microsoft.com/office/drawing/2014/main" id="{574C2A26-5514-0040-A914-29F20F420191}"/>
                </a:ext>
              </a:extLst>
            </p:cNvPr>
            <p:cNvSpPr>
              <a:spLocks noChangeShapeType="1"/>
            </p:cNvSpPr>
            <p:nvPr/>
          </p:nvSpPr>
          <p:spPr bwMode="auto">
            <a:xfrm>
              <a:off x="1480" y="201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54" name="Line 752">
              <a:extLst>
                <a:ext uri="{FF2B5EF4-FFF2-40B4-BE49-F238E27FC236}">
                  <a16:creationId xmlns:a16="http://schemas.microsoft.com/office/drawing/2014/main" id="{066E205A-69BC-814A-899D-3D6FFA568C3A}"/>
                </a:ext>
              </a:extLst>
            </p:cNvPr>
            <p:cNvSpPr>
              <a:spLocks noChangeShapeType="1"/>
            </p:cNvSpPr>
            <p:nvPr/>
          </p:nvSpPr>
          <p:spPr bwMode="auto">
            <a:xfrm>
              <a:off x="1480" y="202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55" name="Line 753">
              <a:extLst>
                <a:ext uri="{FF2B5EF4-FFF2-40B4-BE49-F238E27FC236}">
                  <a16:creationId xmlns:a16="http://schemas.microsoft.com/office/drawing/2014/main" id="{25FC24D8-8CF9-4E42-AE08-4E03EFF3A2B1}"/>
                </a:ext>
              </a:extLst>
            </p:cNvPr>
            <p:cNvSpPr>
              <a:spLocks noChangeShapeType="1"/>
            </p:cNvSpPr>
            <p:nvPr/>
          </p:nvSpPr>
          <p:spPr bwMode="auto">
            <a:xfrm>
              <a:off x="1480" y="2036"/>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56" name="Line 754">
              <a:extLst>
                <a:ext uri="{FF2B5EF4-FFF2-40B4-BE49-F238E27FC236}">
                  <a16:creationId xmlns:a16="http://schemas.microsoft.com/office/drawing/2014/main" id="{148C1AC7-F079-BF4C-8EEC-535014E05C7D}"/>
                </a:ext>
              </a:extLst>
            </p:cNvPr>
            <p:cNvSpPr>
              <a:spLocks noChangeShapeType="1"/>
            </p:cNvSpPr>
            <p:nvPr/>
          </p:nvSpPr>
          <p:spPr bwMode="auto">
            <a:xfrm>
              <a:off x="1480" y="204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57" name="Line 755">
              <a:extLst>
                <a:ext uri="{FF2B5EF4-FFF2-40B4-BE49-F238E27FC236}">
                  <a16:creationId xmlns:a16="http://schemas.microsoft.com/office/drawing/2014/main" id="{5AD33A03-ECD7-BE4F-8A2C-4C8D278E00B5}"/>
                </a:ext>
              </a:extLst>
            </p:cNvPr>
            <p:cNvSpPr>
              <a:spLocks noChangeShapeType="1"/>
            </p:cNvSpPr>
            <p:nvPr/>
          </p:nvSpPr>
          <p:spPr bwMode="auto">
            <a:xfrm>
              <a:off x="1480" y="205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58" name="Line 756">
              <a:extLst>
                <a:ext uri="{FF2B5EF4-FFF2-40B4-BE49-F238E27FC236}">
                  <a16:creationId xmlns:a16="http://schemas.microsoft.com/office/drawing/2014/main" id="{41379F6C-99BA-BF47-93FE-ACCC3C40E045}"/>
                </a:ext>
              </a:extLst>
            </p:cNvPr>
            <p:cNvSpPr>
              <a:spLocks noChangeShapeType="1"/>
            </p:cNvSpPr>
            <p:nvPr/>
          </p:nvSpPr>
          <p:spPr bwMode="auto">
            <a:xfrm>
              <a:off x="1480" y="206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59" name="Line 757">
              <a:extLst>
                <a:ext uri="{FF2B5EF4-FFF2-40B4-BE49-F238E27FC236}">
                  <a16:creationId xmlns:a16="http://schemas.microsoft.com/office/drawing/2014/main" id="{5519C295-209A-984D-83C8-5C594DAB07B6}"/>
                </a:ext>
              </a:extLst>
            </p:cNvPr>
            <p:cNvSpPr>
              <a:spLocks noChangeShapeType="1"/>
            </p:cNvSpPr>
            <p:nvPr/>
          </p:nvSpPr>
          <p:spPr bwMode="auto">
            <a:xfrm>
              <a:off x="1480" y="2080"/>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60" name="Line 758">
              <a:extLst>
                <a:ext uri="{FF2B5EF4-FFF2-40B4-BE49-F238E27FC236}">
                  <a16:creationId xmlns:a16="http://schemas.microsoft.com/office/drawing/2014/main" id="{BDAC61F3-0B88-B340-90BC-C386DAB56B0F}"/>
                </a:ext>
              </a:extLst>
            </p:cNvPr>
            <p:cNvSpPr>
              <a:spLocks noChangeShapeType="1"/>
            </p:cNvSpPr>
            <p:nvPr/>
          </p:nvSpPr>
          <p:spPr bwMode="auto">
            <a:xfrm>
              <a:off x="1480" y="209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61" name="Line 759">
              <a:extLst>
                <a:ext uri="{FF2B5EF4-FFF2-40B4-BE49-F238E27FC236}">
                  <a16:creationId xmlns:a16="http://schemas.microsoft.com/office/drawing/2014/main" id="{3430EAFC-53AD-644A-9775-43E955BEB377}"/>
                </a:ext>
              </a:extLst>
            </p:cNvPr>
            <p:cNvSpPr>
              <a:spLocks noChangeShapeType="1"/>
            </p:cNvSpPr>
            <p:nvPr/>
          </p:nvSpPr>
          <p:spPr bwMode="auto">
            <a:xfrm>
              <a:off x="1480" y="210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62" name="Line 760">
              <a:extLst>
                <a:ext uri="{FF2B5EF4-FFF2-40B4-BE49-F238E27FC236}">
                  <a16:creationId xmlns:a16="http://schemas.microsoft.com/office/drawing/2014/main" id="{840BA92F-CD68-5448-A5F5-717DF124C9EC}"/>
                </a:ext>
              </a:extLst>
            </p:cNvPr>
            <p:cNvSpPr>
              <a:spLocks noChangeShapeType="1"/>
            </p:cNvSpPr>
            <p:nvPr/>
          </p:nvSpPr>
          <p:spPr bwMode="auto">
            <a:xfrm>
              <a:off x="1480" y="211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63" name="Line 761">
              <a:extLst>
                <a:ext uri="{FF2B5EF4-FFF2-40B4-BE49-F238E27FC236}">
                  <a16:creationId xmlns:a16="http://schemas.microsoft.com/office/drawing/2014/main" id="{00501BE1-9A4B-0244-A562-A1AC62542FC5}"/>
                </a:ext>
              </a:extLst>
            </p:cNvPr>
            <p:cNvSpPr>
              <a:spLocks noChangeShapeType="1"/>
            </p:cNvSpPr>
            <p:nvPr/>
          </p:nvSpPr>
          <p:spPr bwMode="auto">
            <a:xfrm>
              <a:off x="1480" y="2123"/>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64" name="Line 762">
              <a:extLst>
                <a:ext uri="{FF2B5EF4-FFF2-40B4-BE49-F238E27FC236}">
                  <a16:creationId xmlns:a16="http://schemas.microsoft.com/office/drawing/2014/main" id="{C1E288FA-516D-1647-A1D9-5264A973BC93}"/>
                </a:ext>
              </a:extLst>
            </p:cNvPr>
            <p:cNvSpPr>
              <a:spLocks noChangeShapeType="1"/>
            </p:cNvSpPr>
            <p:nvPr/>
          </p:nvSpPr>
          <p:spPr bwMode="auto">
            <a:xfrm>
              <a:off x="1480" y="2134"/>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65" name="Line 763">
              <a:extLst>
                <a:ext uri="{FF2B5EF4-FFF2-40B4-BE49-F238E27FC236}">
                  <a16:creationId xmlns:a16="http://schemas.microsoft.com/office/drawing/2014/main" id="{48FF856F-1FE7-9F46-BFD9-E8D17727D27D}"/>
                </a:ext>
              </a:extLst>
            </p:cNvPr>
            <p:cNvSpPr>
              <a:spLocks noChangeShapeType="1"/>
            </p:cNvSpPr>
            <p:nvPr/>
          </p:nvSpPr>
          <p:spPr bwMode="auto">
            <a:xfrm>
              <a:off x="1480" y="214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66" name="Line 764">
              <a:extLst>
                <a:ext uri="{FF2B5EF4-FFF2-40B4-BE49-F238E27FC236}">
                  <a16:creationId xmlns:a16="http://schemas.microsoft.com/office/drawing/2014/main" id="{F2E431D3-CA26-5746-9AFA-0CB9A68EE9F2}"/>
                </a:ext>
              </a:extLst>
            </p:cNvPr>
            <p:cNvSpPr>
              <a:spLocks noChangeShapeType="1"/>
            </p:cNvSpPr>
            <p:nvPr/>
          </p:nvSpPr>
          <p:spPr bwMode="auto">
            <a:xfrm>
              <a:off x="1480" y="215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67" name="Line 765">
              <a:extLst>
                <a:ext uri="{FF2B5EF4-FFF2-40B4-BE49-F238E27FC236}">
                  <a16:creationId xmlns:a16="http://schemas.microsoft.com/office/drawing/2014/main" id="{014AF63D-107C-4C4D-BFA3-5C60D69DBB5C}"/>
                </a:ext>
              </a:extLst>
            </p:cNvPr>
            <p:cNvSpPr>
              <a:spLocks noChangeShapeType="1"/>
            </p:cNvSpPr>
            <p:nvPr/>
          </p:nvSpPr>
          <p:spPr bwMode="auto">
            <a:xfrm>
              <a:off x="1480" y="216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68" name="Line 766">
              <a:extLst>
                <a:ext uri="{FF2B5EF4-FFF2-40B4-BE49-F238E27FC236}">
                  <a16:creationId xmlns:a16="http://schemas.microsoft.com/office/drawing/2014/main" id="{BF34172C-CC83-8C40-9F2B-D6944D5E96BF}"/>
                </a:ext>
              </a:extLst>
            </p:cNvPr>
            <p:cNvSpPr>
              <a:spLocks noChangeShapeType="1"/>
            </p:cNvSpPr>
            <p:nvPr/>
          </p:nvSpPr>
          <p:spPr bwMode="auto">
            <a:xfrm>
              <a:off x="1480" y="2178"/>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69" name="Line 767">
              <a:extLst>
                <a:ext uri="{FF2B5EF4-FFF2-40B4-BE49-F238E27FC236}">
                  <a16:creationId xmlns:a16="http://schemas.microsoft.com/office/drawing/2014/main" id="{AFCA80A4-C3D5-E142-9EC0-714E683A5387}"/>
                </a:ext>
              </a:extLst>
            </p:cNvPr>
            <p:cNvSpPr>
              <a:spLocks noChangeShapeType="1"/>
            </p:cNvSpPr>
            <p:nvPr/>
          </p:nvSpPr>
          <p:spPr bwMode="auto">
            <a:xfrm>
              <a:off x="1480" y="2190"/>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70" name="Line 768">
              <a:extLst>
                <a:ext uri="{FF2B5EF4-FFF2-40B4-BE49-F238E27FC236}">
                  <a16:creationId xmlns:a16="http://schemas.microsoft.com/office/drawing/2014/main" id="{ABDC7187-EE02-8C44-A690-174E361DACF6}"/>
                </a:ext>
              </a:extLst>
            </p:cNvPr>
            <p:cNvSpPr>
              <a:spLocks noChangeShapeType="1"/>
            </p:cNvSpPr>
            <p:nvPr/>
          </p:nvSpPr>
          <p:spPr bwMode="auto">
            <a:xfrm>
              <a:off x="1480" y="220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71" name="Line 769">
              <a:extLst>
                <a:ext uri="{FF2B5EF4-FFF2-40B4-BE49-F238E27FC236}">
                  <a16:creationId xmlns:a16="http://schemas.microsoft.com/office/drawing/2014/main" id="{FF20061A-26D6-964B-93DB-DB022A5231BF}"/>
                </a:ext>
              </a:extLst>
            </p:cNvPr>
            <p:cNvSpPr>
              <a:spLocks noChangeShapeType="1"/>
            </p:cNvSpPr>
            <p:nvPr/>
          </p:nvSpPr>
          <p:spPr bwMode="auto">
            <a:xfrm>
              <a:off x="1480" y="221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72" name="Line 770">
              <a:extLst>
                <a:ext uri="{FF2B5EF4-FFF2-40B4-BE49-F238E27FC236}">
                  <a16:creationId xmlns:a16="http://schemas.microsoft.com/office/drawing/2014/main" id="{AE161343-A101-D042-A275-FC14AFD2E5DD}"/>
                </a:ext>
              </a:extLst>
            </p:cNvPr>
            <p:cNvSpPr>
              <a:spLocks noChangeShapeType="1"/>
            </p:cNvSpPr>
            <p:nvPr/>
          </p:nvSpPr>
          <p:spPr bwMode="auto">
            <a:xfrm>
              <a:off x="1480" y="222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73" name="Line 771">
              <a:extLst>
                <a:ext uri="{FF2B5EF4-FFF2-40B4-BE49-F238E27FC236}">
                  <a16:creationId xmlns:a16="http://schemas.microsoft.com/office/drawing/2014/main" id="{6A0C6015-A8DA-6346-8681-6D91209DC226}"/>
                </a:ext>
              </a:extLst>
            </p:cNvPr>
            <p:cNvSpPr>
              <a:spLocks noChangeShapeType="1"/>
            </p:cNvSpPr>
            <p:nvPr/>
          </p:nvSpPr>
          <p:spPr bwMode="auto">
            <a:xfrm>
              <a:off x="1480" y="223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74" name="Line 772">
              <a:extLst>
                <a:ext uri="{FF2B5EF4-FFF2-40B4-BE49-F238E27FC236}">
                  <a16:creationId xmlns:a16="http://schemas.microsoft.com/office/drawing/2014/main" id="{D86BA85D-70B1-C547-B5BD-A7EAB511DC92}"/>
                </a:ext>
              </a:extLst>
            </p:cNvPr>
            <p:cNvSpPr>
              <a:spLocks noChangeShapeType="1"/>
            </p:cNvSpPr>
            <p:nvPr/>
          </p:nvSpPr>
          <p:spPr bwMode="auto">
            <a:xfrm>
              <a:off x="1480" y="224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75" name="Line 773">
              <a:extLst>
                <a:ext uri="{FF2B5EF4-FFF2-40B4-BE49-F238E27FC236}">
                  <a16:creationId xmlns:a16="http://schemas.microsoft.com/office/drawing/2014/main" id="{BB664CA1-EBDE-AB4A-BE32-51EC06147B30}"/>
                </a:ext>
              </a:extLst>
            </p:cNvPr>
            <p:cNvSpPr>
              <a:spLocks noChangeShapeType="1"/>
            </p:cNvSpPr>
            <p:nvPr/>
          </p:nvSpPr>
          <p:spPr bwMode="auto">
            <a:xfrm>
              <a:off x="1480" y="225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76" name="Line 774">
              <a:extLst>
                <a:ext uri="{FF2B5EF4-FFF2-40B4-BE49-F238E27FC236}">
                  <a16:creationId xmlns:a16="http://schemas.microsoft.com/office/drawing/2014/main" id="{081463CF-BB77-0542-B332-E686B3D11C58}"/>
                </a:ext>
              </a:extLst>
            </p:cNvPr>
            <p:cNvSpPr>
              <a:spLocks noChangeShapeType="1"/>
            </p:cNvSpPr>
            <p:nvPr/>
          </p:nvSpPr>
          <p:spPr bwMode="auto">
            <a:xfrm>
              <a:off x="1480" y="2266"/>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77" name="Line 775">
              <a:extLst>
                <a:ext uri="{FF2B5EF4-FFF2-40B4-BE49-F238E27FC236}">
                  <a16:creationId xmlns:a16="http://schemas.microsoft.com/office/drawing/2014/main" id="{03F1DDC7-054A-7844-988A-6B1D4E7B91B7}"/>
                </a:ext>
              </a:extLst>
            </p:cNvPr>
            <p:cNvSpPr>
              <a:spLocks noChangeShapeType="1"/>
            </p:cNvSpPr>
            <p:nvPr/>
          </p:nvSpPr>
          <p:spPr bwMode="auto">
            <a:xfrm>
              <a:off x="1480" y="227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78" name="Line 776">
              <a:extLst>
                <a:ext uri="{FF2B5EF4-FFF2-40B4-BE49-F238E27FC236}">
                  <a16:creationId xmlns:a16="http://schemas.microsoft.com/office/drawing/2014/main" id="{BC5A3C15-A0D8-1941-BF91-65CD0EFA0C2D}"/>
                </a:ext>
              </a:extLst>
            </p:cNvPr>
            <p:cNvSpPr>
              <a:spLocks noChangeShapeType="1"/>
            </p:cNvSpPr>
            <p:nvPr/>
          </p:nvSpPr>
          <p:spPr bwMode="auto">
            <a:xfrm>
              <a:off x="1480" y="228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79" name="Line 777">
              <a:extLst>
                <a:ext uri="{FF2B5EF4-FFF2-40B4-BE49-F238E27FC236}">
                  <a16:creationId xmlns:a16="http://schemas.microsoft.com/office/drawing/2014/main" id="{533ABED4-7643-E440-A3B7-609D535D2357}"/>
                </a:ext>
              </a:extLst>
            </p:cNvPr>
            <p:cNvSpPr>
              <a:spLocks noChangeShapeType="1"/>
            </p:cNvSpPr>
            <p:nvPr/>
          </p:nvSpPr>
          <p:spPr bwMode="auto">
            <a:xfrm>
              <a:off x="1480" y="2300"/>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80" name="Line 778">
              <a:extLst>
                <a:ext uri="{FF2B5EF4-FFF2-40B4-BE49-F238E27FC236}">
                  <a16:creationId xmlns:a16="http://schemas.microsoft.com/office/drawing/2014/main" id="{8AD790D3-CB9C-F347-96DE-1B3C799CE121}"/>
                </a:ext>
              </a:extLst>
            </p:cNvPr>
            <p:cNvSpPr>
              <a:spLocks noChangeShapeType="1"/>
            </p:cNvSpPr>
            <p:nvPr/>
          </p:nvSpPr>
          <p:spPr bwMode="auto">
            <a:xfrm>
              <a:off x="1480" y="2310"/>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81" name="Line 779">
              <a:extLst>
                <a:ext uri="{FF2B5EF4-FFF2-40B4-BE49-F238E27FC236}">
                  <a16:creationId xmlns:a16="http://schemas.microsoft.com/office/drawing/2014/main" id="{FF86A0DE-FC8E-0246-A2C2-C8F7281E494E}"/>
                </a:ext>
              </a:extLst>
            </p:cNvPr>
            <p:cNvSpPr>
              <a:spLocks noChangeShapeType="1"/>
            </p:cNvSpPr>
            <p:nvPr/>
          </p:nvSpPr>
          <p:spPr bwMode="auto">
            <a:xfrm>
              <a:off x="1480" y="232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82" name="Line 780">
              <a:extLst>
                <a:ext uri="{FF2B5EF4-FFF2-40B4-BE49-F238E27FC236}">
                  <a16:creationId xmlns:a16="http://schemas.microsoft.com/office/drawing/2014/main" id="{B98EDBD3-2D10-2C41-80D5-F1D24E0B62FC}"/>
                </a:ext>
              </a:extLst>
            </p:cNvPr>
            <p:cNvSpPr>
              <a:spLocks noChangeShapeType="1"/>
            </p:cNvSpPr>
            <p:nvPr/>
          </p:nvSpPr>
          <p:spPr bwMode="auto">
            <a:xfrm>
              <a:off x="1480" y="233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83" name="Line 781">
              <a:extLst>
                <a:ext uri="{FF2B5EF4-FFF2-40B4-BE49-F238E27FC236}">
                  <a16:creationId xmlns:a16="http://schemas.microsoft.com/office/drawing/2014/main" id="{36AFF30E-72AF-C24D-9E6D-7BF2E48D50A4}"/>
                </a:ext>
              </a:extLst>
            </p:cNvPr>
            <p:cNvSpPr>
              <a:spLocks noChangeShapeType="1"/>
            </p:cNvSpPr>
            <p:nvPr/>
          </p:nvSpPr>
          <p:spPr bwMode="auto">
            <a:xfrm>
              <a:off x="1480" y="2342"/>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84" name="Line 782">
              <a:extLst>
                <a:ext uri="{FF2B5EF4-FFF2-40B4-BE49-F238E27FC236}">
                  <a16:creationId xmlns:a16="http://schemas.microsoft.com/office/drawing/2014/main" id="{DE9D387F-0FA3-3744-A6B1-E917539748BA}"/>
                </a:ext>
              </a:extLst>
            </p:cNvPr>
            <p:cNvSpPr>
              <a:spLocks noChangeShapeType="1"/>
            </p:cNvSpPr>
            <p:nvPr/>
          </p:nvSpPr>
          <p:spPr bwMode="auto">
            <a:xfrm>
              <a:off x="1480" y="235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85" name="Line 783">
              <a:extLst>
                <a:ext uri="{FF2B5EF4-FFF2-40B4-BE49-F238E27FC236}">
                  <a16:creationId xmlns:a16="http://schemas.microsoft.com/office/drawing/2014/main" id="{E2138C2F-F83D-8848-AB7B-EA41E71C662A}"/>
                </a:ext>
              </a:extLst>
            </p:cNvPr>
            <p:cNvSpPr>
              <a:spLocks noChangeShapeType="1"/>
            </p:cNvSpPr>
            <p:nvPr/>
          </p:nvSpPr>
          <p:spPr bwMode="auto">
            <a:xfrm>
              <a:off x="1480" y="236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86" name="Line 784">
              <a:extLst>
                <a:ext uri="{FF2B5EF4-FFF2-40B4-BE49-F238E27FC236}">
                  <a16:creationId xmlns:a16="http://schemas.microsoft.com/office/drawing/2014/main" id="{6C36A75D-CF95-6D4F-AF3B-C09A9F4D55EE}"/>
                </a:ext>
              </a:extLst>
            </p:cNvPr>
            <p:cNvSpPr>
              <a:spLocks noChangeShapeType="1"/>
            </p:cNvSpPr>
            <p:nvPr/>
          </p:nvSpPr>
          <p:spPr bwMode="auto">
            <a:xfrm>
              <a:off x="1480" y="237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87" name="Line 785">
              <a:extLst>
                <a:ext uri="{FF2B5EF4-FFF2-40B4-BE49-F238E27FC236}">
                  <a16:creationId xmlns:a16="http://schemas.microsoft.com/office/drawing/2014/main" id="{9454CB15-4C69-994F-8BBF-2EAE63887C96}"/>
                </a:ext>
              </a:extLst>
            </p:cNvPr>
            <p:cNvSpPr>
              <a:spLocks noChangeShapeType="1"/>
            </p:cNvSpPr>
            <p:nvPr/>
          </p:nvSpPr>
          <p:spPr bwMode="auto">
            <a:xfrm>
              <a:off x="1480" y="238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88" name="Line 786">
              <a:extLst>
                <a:ext uri="{FF2B5EF4-FFF2-40B4-BE49-F238E27FC236}">
                  <a16:creationId xmlns:a16="http://schemas.microsoft.com/office/drawing/2014/main" id="{78CEF31C-EA6F-6142-BD25-D95D1CEF1E04}"/>
                </a:ext>
              </a:extLst>
            </p:cNvPr>
            <p:cNvSpPr>
              <a:spLocks noChangeShapeType="1"/>
            </p:cNvSpPr>
            <p:nvPr/>
          </p:nvSpPr>
          <p:spPr bwMode="auto">
            <a:xfrm>
              <a:off x="1480" y="2397"/>
              <a:ext cx="1" cy="6"/>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89" name="Line 787">
              <a:extLst>
                <a:ext uri="{FF2B5EF4-FFF2-40B4-BE49-F238E27FC236}">
                  <a16:creationId xmlns:a16="http://schemas.microsoft.com/office/drawing/2014/main" id="{CFC25D7F-49FB-C74D-AC8F-3ACCD7F03D77}"/>
                </a:ext>
              </a:extLst>
            </p:cNvPr>
            <p:cNvSpPr>
              <a:spLocks noChangeShapeType="1"/>
            </p:cNvSpPr>
            <p:nvPr/>
          </p:nvSpPr>
          <p:spPr bwMode="auto">
            <a:xfrm>
              <a:off x="1480" y="240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90" name="Line 788">
              <a:extLst>
                <a:ext uri="{FF2B5EF4-FFF2-40B4-BE49-F238E27FC236}">
                  <a16:creationId xmlns:a16="http://schemas.microsoft.com/office/drawing/2014/main" id="{A5380BF7-B1B9-C544-AFA3-66E555BCD272}"/>
                </a:ext>
              </a:extLst>
            </p:cNvPr>
            <p:cNvSpPr>
              <a:spLocks noChangeShapeType="1"/>
            </p:cNvSpPr>
            <p:nvPr/>
          </p:nvSpPr>
          <p:spPr bwMode="auto">
            <a:xfrm>
              <a:off x="1480" y="2420"/>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91" name="Line 789">
              <a:extLst>
                <a:ext uri="{FF2B5EF4-FFF2-40B4-BE49-F238E27FC236}">
                  <a16:creationId xmlns:a16="http://schemas.microsoft.com/office/drawing/2014/main" id="{C062D040-910E-D44A-B4C9-E9424ABB5BD2}"/>
                </a:ext>
              </a:extLst>
            </p:cNvPr>
            <p:cNvSpPr>
              <a:spLocks noChangeShapeType="1"/>
            </p:cNvSpPr>
            <p:nvPr/>
          </p:nvSpPr>
          <p:spPr bwMode="auto">
            <a:xfrm>
              <a:off x="1480" y="243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92" name="Line 790">
              <a:extLst>
                <a:ext uri="{FF2B5EF4-FFF2-40B4-BE49-F238E27FC236}">
                  <a16:creationId xmlns:a16="http://schemas.microsoft.com/office/drawing/2014/main" id="{D8DC8C13-EBEE-9643-ADF4-5B493CCC5C80}"/>
                </a:ext>
              </a:extLst>
            </p:cNvPr>
            <p:cNvSpPr>
              <a:spLocks noChangeShapeType="1"/>
            </p:cNvSpPr>
            <p:nvPr/>
          </p:nvSpPr>
          <p:spPr bwMode="auto">
            <a:xfrm>
              <a:off x="1480" y="2441"/>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93" name="Line 791">
              <a:extLst>
                <a:ext uri="{FF2B5EF4-FFF2-40B4-BE49-F238E27FC236}">
                  <a16:creationId xmlns:a16="http://schemas.microsoft.com/office/drawing/2014/main" id="{D42380C8-E1A8-E74E-A518-75F57F1A55E9}"/>
                </a:ext>
              </a:extLst>
            </p:cNvPr>
            <p:cNvSpPr>
              <a:spLocks noChangeShapeType="1"/>
            </p:cNvSpPr>
            <p:nvPr/>
          </p:nvSpPr>
          <p:spPr bwMode="auto">
            <a:xfrm>
              <a:off x="1480" y="2452"/>
              <a:ext cx="1" cy="6"/>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94" name="Line 792">
              <a:extLst>
                <a:ext uri="{FF2B5EF4-FFF2-40B4-BE49-F238E27FC236}">
                  <a16:creationId xmlns:a16="http://schemas.microsoft.com/office/drawing/2014/main" id="{CC4057EA-0331-674F-8962-44AD9FE73D89}"/>
                </a:ext>
              </a:extLst>
            </p:cNvPr>
            <p:cNvSpPr>
              <a:spLocks noChangeShapeType="1"/>
            </p:cNvSpPr>
            <p:nvPr/>
          </p:nvSpPr>
          <p:spPr bwMode="auto">
            <a:xfrm>
              <a:off x="1480" y="246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95" name="Line 793">
              <a:extLst>
                <a:ext uri="{FF2B5EF4-FFF2-40B4-BE49-F238E27FC236}">
                  <a16:creationId xmlns:a16="http://schemas.microsoft.com/office/drawing/2014/main" id="{8F9E7872-A552-8747-96DA-FDDC4AD3F531}"/>
                </a:ext>
              </a:extLst>
            </p:cNvPr>
            <p:cNvSpPr>
              <a:spLocks noChangeShapeType="1"/>
            </p:cNvSpPr>
            <p:nvPr/>
          </p:nvSpPr>
          <p:spPr bwMode="auto">
            <a:xfrm>
              <a:off x="1480" y="247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96" name="Line 794">
              <a:extLst>
                <a:ext uri="{FF2B5EF4-FFF2-40B4-BE49-F238E27FC236}">
                  <a16:creationId xmlns:a16="http://schemas.microsoft.com/office/drawing/2014/main" id="{89B018AF-DBF9-6142-B0E6-698D1C5902B7}"/>
                </a:ext>
              </a:extLst>
            </p:cNvPr>
            <p:cNvSpPr>
              <a:spLocks noChangeShapeType="1"/>
            </p:cNvSpPr>
            <p:nvPr/>
          </p:nvSpPr>
          <p:spPr bwMode="auto">
            <a:xfrm>
              <a:off x="1480" y="2485"/>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97" name="Line 795">
              <a:extLst>
                <a:ext uri="{FF2B5EF4-FFF2-40B4-BE49-F238E27FC236}">
                  <a16:creationId xmlns:a16="http://schemas.microsoft.com/office/drawing/2014/main" id="{72A58E52-4A7E-244F-99BA-0107BF945E2B}"/>
                </a:ext>
              </a:extLst>
            </p:cNvPr>
            <p:cNvSpPr>
              <a:spLocks noChangeShapeType="1"/>
            </p:cNvSpPr>
            <p:nvPr/>
          </p:nvSpPr>
          <p:spPr bwMode="auto">
            <a:xfrm>
              <a:off x="1480" y="249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98" name="Line 796">
              <a:extLst>
                <a:ext uri="{FF2B5EF4-FFF2-40B4-BE49-F238E27FC236}">
                  <a16:creationId xmlns:a16="http://schemas.microsoft.com/office/drawing/2014/main" id="{22BA6A8D-A142-4348-B0CB-DEEAFA88E051}"/>
                </a:ext>
              </a:extLst>
            </p:cNvPr>
            <p:cNvSpPr>
              <a:spLocks noChangeShapeType="1"/>
            </p:cNvSpPr>
            <p:nvPr/>
          </p:nvSpPr>
          <p:spPr bwMode="auto">
            <a:xfrm>
              <a:off x="1480" y="250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599" name="Line 797">
              <a:extLst>
                <a:ext uri="{FF2B5EF4-FFF2-40B4-BE49-F238E27FC236}">
                  <a16:creationId xmlns:a16="http://schemas.microsoft.com/office/drawing/2014/main" id="{5C81C285-41AB-744C-AB97-DDE45D1FB13D}"/>
                </a:ext>
              </a:extLst>
            </p:cNvPr>
            <p:cNvSpPr>
              <a:spLocks noChangeShapeType="1"/>
            </p:cNvSpPr>
            <p:nvPr/>
          </p:nvSpPr>
          <p:spPr bwMode="auto">
            <a:xfrm>
              <a:off x="1480" y="251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00" name="Line 798">
              <a:extLst>
                <a:ext uri="{FF2B5EF4-FFF2-40B4-BE49-F238E27FC236}">
                  <a16:creationId xmlns:a16="http://schemas.microsoft.com/office/drawing/2014/main" id="{90909A88-DC97-3145-BDF2-7D977B8E6B97}"/>
                </a:ext>
              </a:extLst>
            </p:cNvPr>
            <p:cNvSpPr>
              <a:spLocks noChangeShapeType="1"/>
            </p:cNvSpPr>
            <p:nvPr/>
          </p:nvSpPr>
          <p:spPr bwMode="auto">
            <a:xfrm>
              <a:off x="1480" y="2529"/>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01" name="Line 799">
              <a:extLst>
                <a:ext uri="{FF2B5EF4-FFF2-40B4-BE49-F238E27FC236}">
                  <a16:creationId xmlns:a16="http://schemas.microsoft.com/office/drawing/2014/main" id="{FB6DDCD3-CFDC-B34C-B736-471B9796E5A2}"/>
                </a:ext>
              </a:extLst>
            </p:cNvPr>
            <p:cNvSpPr>
              <a:spLocks noChangeShapeType="1"/>
            </p:cNvSpPr>
            <p:nvPr/>
          </p:nvSpPr>
          <p:spPr bwMode="auto">
            <a:xfrm>
              <a:off x="1480" y="2540"/>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02" name="Line 800">
              <a:extLst>
                <a:ext uri="{FF2B5EF4-FFF2-40B4-BE49-F238E27FC236}">
                  <a16:creationId xmlns:a16="http://schemas.microsoft.com/office/drawing/2014/main" id="{4CC6636D-1FCB-0342-AE54-3FE05B71967F}"/>
                </a:ext>
              </a:extLst>
            </p:cNvPr>
            <p:cNvSpPr>
              <a:spLocks noChangeShapeType="1"/>
            </p:cNvSpPr>
            <p:nvPr/>
          </p:nvSpPr>
          <p:spPr bwMode="auto">
            <a:xfrm>
              <a:off x="1480" y="255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03" name="Line 801">
              <a:extLst>
                <a:ext uri="{FF2B5EF4-FFF2-40B4-BE49-F238E27FC236}">
                  <a16:creationId xmlns:a16="http://schemas.microsoft.com/office/drawing/2014/main" id="{7042B21C-A0F7-2E44-A591-2AB2FCE17D5A}"/>
                </a:ext>
              </a:extLst>
            </p:cNvPr>
            <p:cNvSpPr>
              <a:spLocks noChangeShapeType="1"/>
            </p:cNvSpPr>
            <p:nvPr/>
          </p:nvSpPr>
          <p:spPr bwMode="auto">
            <a:xfrm>
              <a:off x="1480" y="256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04" name="Line 802">
              <a:extLst>
                <a:ext uri="{FF2B5EF4-FFF2-40B4-BE49-F238E27FC236}">
                  <a16:creationId xmlns:a16="http://schemas.microsoft.com/office/drawing/2014/main" id="{2A171B30-6FFD-D34B-8E78-9FDECD3CF56E}"/>
                </a:ext>
              </a:extLst>
            </p:cNvPr>
            <p:cNvSpPr>
              <a:spLocks noChangeShapeType="1"/>
            </p:cNvSpPr>
            <p:nvPr/>
          </p:nvSpPr>
          <p:spPr bwMode="auto">
            <a:xfrm>
              <a:off x="1480" y="257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05" name="Line 803">
              <a:extLst>
                <a:ext uri="{FF2B5EF4-FFF2-40B4-BE49-F238E27FC236}">
                  <a16:creationId xmlns:a16="http://schemas.microsoft.com/office/drawing/2014/main" id="{66FA5DE7-3BB7-AC41-AC24-F6EE9A646BF2}"/>
                </a:ext>
              </a:extLst>
            </p:cNvPr>
            <p:cNvSpPr>
              <a:spLocks noChangeShapeType="1"/>
            </p:cNvSpPr>
            <p:nvPr/>
          </p:nvSpPr>
          <p:spPr bwMode="auto">
            <a:xfrm>
              <a:off x="1480" y="2584"/>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06" name="Line 804">
              <a:extLst>
                <a:ext uri="{FF2B5EF4-FFF2-40B4-BE49-F238E27FC236}">
                  <a16:creationId xmlns:a16="http://schemas.microsoft.com/office/drawing/2014/main" id="{D1C09F6C-5302-5D41-88D8-38446D139FD0}"/>
                </a:ext>
              </a:extLst>
            </p:cNvPr>
            <p:cNvSpPr>
              <a:spLocks noChangeShapeType="1"/>
            </p:cNvSpPr>
            <p:nvPr/>
          </p:nvSpPr>
          <p:spPr bwMode="auto">
            <a:xfrm>
              <a:off x="1480" y="259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07" name="Line 805">
              <a:extLst>
                <a:ext uri="{FF2B5EF4-FFF2-40B4-BE49-F238E27FC236}">
                  <a16:creationId xmlns:a16="http://schemas.microsoft.com/office/drawing/2014/main" id="{76DCA502-B891-2647-8A2F-E9BF4B1488E2}"/>
                </a:ext>
              </a:extLst>
            </p:cNvPr>
            <p:cNvSpPr>
              <a:spLocks noChangeShapeType="1"/>
            </p:cNvSpPr>
            <p:nvPr/>
          </p:nvSpPr>
          <p:spPr bwMode="auto">
            <a:xfrm>
              <a:off x="1480" y="260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08" name="Line 806">
              <a:extLst>
                <a:ext uri="{FF2B5EF4-FFF2-40B4-BE49-F238E27FC236}">
                  <a16:creationId xmlns:a16="http://schemas.microsoft.com/office/drawing/2014/main" id="{C193C7C7-44D9-0E40-BD6C-6640F4224588}"/>
                </a:ext>
              </a:extLst>
            </p:cNvPr>
            <p:cNvSpPr>
              <a:spLocks noChangeShapeType="1"/>
            </p:cNvSpPr>
            <p:nvPr/>
          </p:nvSpPr>
          <p:spPr bwMode="auto">
            <a:xfrm>
              <a:off x="1480" y="2617"/>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09" name="Line 807">
              <a:extLst>
                <a:ext uri="{FF2B5EF4-FFF2-40B4-BE49-F238E27FC236}">
                  <a16:creationId xmlns:a16="http://schemas.microsoft.com/office/drawing/2014/main" id="{EE12D251-760F-C143-8BFA-63E0BCB6C89F}"/>
                </a:ext>
              </a:extLst>
            </p:cNvPr>
            <p:cNvSpPr>
              <a:spLocks noChangeShapeType="1"/>
            </p:cNvSpPr>
            <p:nvPr/>
          </p:nvSpPr>
          <p:spPr bwMode="auto">
            <a:xfrm>
              <a:off x="1480" y="2628"/>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10" name="Line 808">
              <a:extLst>
                <a:ext uri="{FF2B5EF4-FFF2-40B4-BE49-F238E27FC236}">
                  <a16:creationId xmlns:a16="http://schemas.microsoft.com/office/drawing/2014/main" id="{0DF3D4E1-F0E6-2941-9272-A1B289E20218}"/>
                </a:ext>
              </a:extLst>
            </p:cNvPr>
            <p:cNvSpPr>
              <a:spLocks noChangeShapeType="1"/>
            </p:cNvSpPr>
            <p:nvPr/>
          </p:nvSpPr>
          <p:spPr bwMode="auto">
            <a:xfrm>
              <a:off x="1480" y="263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11" name="Line 809">
              <a:extLst>
                <a:ext uri="{FF2B5EF4-FFF2-40B4-BE49-F238E27FC236}">
                  <a16:creationId xmlns:a16="http://schemas.microsoft.com/office/drawing/2014/main" id="{BFCEFF06-1B67-2F4C-A291-F55C5CFD07E5}"/>
                </a:ext>
              </a:extLst>
            </p:cNvPr>
            <p:cNvSpPr>
              <a:spLocks noChangeShapeType="1"/>
            </p:cNvSpPr>
            <p:nvPr/>
          </p:nvSpPr>
          <p:spPr bwMode="auto">
            <a:xfrm>
              <a:off x="1480" y="2650"/>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12" name="Line 810">
              <a:extLst>
                <a:ext uri="{FF2B5EF4-FFF2-40B4-BE49-F238E27FC236}">
                  <a16:creationId xmlns:a16="http://schemas.microsoft.com/office/drawing/2014/main" id="{58D05D6F-8C57-364A-9347-A3776722D3CA}"/>
                </a:ext>
              </a:extLst>
            </p:cNvPr>
            <p:cNvSpPr>
              <a:spLocks noChangeShapeType="1"/>
            </p:cNvSpPr>
            <p:nvPr/>
          </p:nvSpPr>
          <p:spPr bwMode="auto">
            <a:xfrm>
              <a:off x="1480" y="266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13" name="Line 811">
              <a:extLst>
                <a:ext uri="{FF2B5EF4-FFF2-40B4-BE49-F238E27FC236}">
                  <a16:creationId xmlns:a16="http://schemas.microsoft.com/office/drawing/2014/main" id="{00CF26B8-B70C-0848-A1F8-E6A5A310C7C3}"/>
                </a:ext>
              </a:extLst>
            </p:cNvPr>
            <p:cNvSpPr>
              <a:spLocks noChangeShapeType="1"/>
            </p:cNvSpPr>
            <p:nvPr/>
          </p:nvSpPr>
          <p:spPr bwMode="auto">
            <a:xfrm>
              <a:off x="1480" y="2672"/>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14" name="Line 812">
              <a:extLst>
                <a:ext uri="{FF2B5EF4-FFF2-40B4-BE49-F238E27FC236}">
                  <a16:creationId xmlns:a16="http://schemas.microsoft.com/office/drawing/2014/main" id="{DB876413-2878-CD45-A567-2139FB8169B0}"/>
                </a:ext>
              </a:extLst>
            </p:cNvPr>
            <p:cNvSpPr>
              <a:spLocks noChangeShapeType="1"/>
            </p:cNvSpPr>
            <p:nvPr/>
          </p:nvSpPr>
          <p:spPr bwMode="auto">
            <a:xfrm>
              <a:off x="1480" y="268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15" name="Line 813">
              <a:extLst>
                <a:ext uri="{FF2B5EF4-FFF2-40B4-BE49-F238E27FC236}">
                  <a16:creationId xmlns:a16="http://schemas.microsoft.com/office/drawing/2014/main" id="{B9551782-43DA-A64A-AFEB-1982FE40C664}"/>
                </a:ext>
              </a:extLst>
            </p:cNvPr>
            <p:cNvSpPr>
              <a:spLocks noChangeShapeType="1"/>
            </p:cNvSpPr>
            <p:nvPr/>
          </p:nvSpPr>
          <p:spPr bwMode="auto">
            <a:xfrm>
              <a:off x="1480" y="269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16" name="Line 814">
              <a:extLst>
                <a:ext uri="{FF2B5EF4-FFF2-40B4-BE49-F238E27FC236}">
                  <a16:creationId xmlns:a16="http://schemas.microsoft.com/office/drawing/2014/main" id="{73677287-7795-EC4F-BDA9-9F5B45A8C5C6}"/>
                </a:ext>
              </a:extLst>
            </p:cNvPr>
            <p:cNvSpPr>
              <a:spLocks noChangeShapeType="1"/>
            </p:cNvSpPr>
            <p:nvPr/>
          </p:nvSpPr>
          <p:spPr bwMode="auto">
            <a:xfrm>
              <a:off x="1480" y="270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17" name="Line 815">
              <a:extLst>
                <a:ext uri="{FF2B5EF4-FFF2-40B4-BE49-F238E27FC236}">
                  <a16:creationId xmlns:a16="http://schemas.microsoft.com/office/drawing/2014/main" id="{903A7B50-D27B-714A-BAEF-09A59F61ACB2}"/>
                </a:ext>
              </a:extLst>
            </p:cNvPr>
            <p:cNvSpPr>
              <a:spLocks noChangeShapeType="1"/>
            </p:cNvSpPr>
            <p:nvPr/>
          </p:nvSpPr>
          <p:spPr bwMode="auto">
            <a:xfrm>
              <a:off x="1480" y="2715"/>
              <a:ext cx="1" cy="6"/>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18" name="Line 816">
              <a:extLst>
                <a:ext uri="{FF2B5EF4-FFF2-40B4-BE49-F238E27FC236}">
                  <a16:creationId xmlns:a16="http://schemas.microsoft.com/office/drawing/2014/main" id="{FFB1B7CE-7645-5647-AAFE-B2DA104D968F}"/>
                </a:ext>
              </a:extLst>
            </p:cNvPr>
            <p:cNvSpPr>
              <a:spLocks noChangeShapeType="1"/>
            </p:cNvSpPr>
            <p:nvPr/>
          </p:nvSpPr>
          <p:spPr bwMode="auto">
            <a:xfrm>
              <a:off x="1480" y="2727"/>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19" name="Line 817">
              <a:extLst>
                <a:ext uri="{FF2B5EF4-FFF2-40B4-BE49-F238E27FC236}">
                  <a16:creationId xmlns:a16="http://schemas.microsoft.com/office/drawing/2014/main" id="{CB84C572-FC3F-7D42-8A2B-A014DB8E6C49}"/>
                </a:ext>
              </a:extLst>
            </p:cNvPr>
            <p:cNvSpPr>
              <a:spLocks noChangeShapeType="1"/>
            </p:cNvSpPr>
            <p:nvPr/>
          </p:nvSpPr>
          <p:spPr bwMode="auto">
            <a:xfrm>
              <a:off x="1480" y="273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20" name="Line 818">
              <a:extLst>
                <a:ext uri="{FF2B5EF4-FFF2-40B4-BE49-F238E27FC236}">
                  <a16:creationId xmlns:a16="http://schemas.microsoft.com/office/drawing/2014/main" id="{37E5FF0F-96EF-3B40-A5F7-56EB8C99C49B}"/>
                </a:ext>
              </a:extLst>
            </p:cNvPr>
            <p:cNvSpPr>
              <a:spLocks noChangeShapeType="1"/>
            </p:cNvSpPr>
            <p:nvPr/>
          </p:nvSpPr>
          <p:spPr bwMode="auto">
            <a:xfrm>
              <a:off x="1480" y="274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21" name="Line 819">
              <a:extLst>
                <a:ext uri="{FF2B5EF4-FFF2-40B4-BE49-F238E27FC236}">
                  <a16:creationId xmlns:a16="http://schemas.microsoft.com/office/drawing/2014/main" id="{933E2AD0-D38C-8348-A620-4CC3661CD489}"/>
                </a:ext>
              </a:extLst>
            </p:cNvPr>
            <p:cNvSpPr>
              <a:spLocks noChangeShapeType="1"/>
            </p:cNvSpPr>
            <p:nvPr/>
          </p:nvSpPr>
          <p:spPr bwMode="auto">
            <a:xfrm>
              <a:off x="1480" y="2759"/>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22" name="Line 820">
              <a:extLst>
                <a:ext uri="{FF2B5EF4-FFF2-40B4-BE49-F238E27FC236}">
                  <a16:creationId xmlns:a16="http://schemas.microsoft.com/office/drawing/2014/main" id="{91C1D755-4E11-BE46-B1B4-82AC3E5B94F6}"/>
                </a:ext>
              </a:extLst>
            </p:cNvPr>
            <p:cNvSpPr>
              <a:spLocks noChangeShapeType="1"/>
            </p:cNvSpPr>
            <p:nvPr/>
          </p:nvSpPr>
          <p:spPr bwMode="auto">
            <a:xfrm>
              <a:off x="1480" y="2770"/>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23" name="Line 821">
              <a:extLst>
                <a:ext uri="{FF2B5EF4-FFF2-40B4-BE49-F238E27FC236}">
                  <a16:creationId xmlns:a16="http://schemas.microsoft.com/office/drawing/2014/main" id="{4701FAB8-AD8C-234A-A9A4-83EDE3EB25CF}"/>
                </a:ext>
              </a:extLst>
            </p:cNvPr>
            <p:cNvSpPr>
              <a:spLocks noChangeShapeType="1"/>
            </p:cNvSpPr>
            <p:nvPr/>
          </p:nvSpPr>
          <p:spPr bwMode="auto">
            <a:xfrm>
              <a:off x="1480" y="278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24" name="Line 822">
              <a:extLst>
                <a:ext uri="{FF2B5EF4-FFF2-40B4-BE49-F238E27FC236}">
                  <a16:creationId xmlns:a16="http://schemas.microsoft.com/office/drawing/2014/main" id="{BC533259-7EA8-C646-A3D4-C26B4D0C7539}"/>
                </a:ext>
              </a:extLst>
            </p:cNvPr>
            <p:cNvSpPr>
              <a:spLocks noChangeShapeType="1"/>
            </p:cNvSpPr>
            <p:nvPr/>
          </p:nvSpPr>
          <p:spPr bwMode="auto">
            <a:xfrm>
              <a:off x="1480" y="279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25" name="Line 823">
              <a:extLst>
                <a:ext uri="{FF2B5EF4-FFF2-40B4-BE49-F238E27FC236}">
                  <a16:creationId xmlns:a16="http://schemas.microsoft.com/office/drawing/2014/main" id="{634BA417-1378-6B47-B69A-1F5F4F8EC056}"/>
                </a:ext>
              </a:extLst>
            </p:cNvPr>
            <p:cNvSpPr>
              <a:spLocks noChangeShapeType="1"/>
            </p:cNvSpPr>
            <p:nvPr/>
          </p:nvSpPr>
          <p:spPr bwMode="auto">
            <a:xfrm>
              <a:off x="1480" y="2803"/>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26" name="Line 824">
              <a:extLst>
                <a:ext uri="{FF2B5EF4-FFF2-40B4-BE49-F238E27FC236}">
                  <a16:creationId xmlns:a16="http://schemas.microsoft.com/office/drawing/2014/main" id="{90D72836-27DF-6B48-A517-391435E372B4}"/>
                </a:ext>
              </a:extLst>
            </p:cNvPr>
            <p:cNvSpPr>
              <a:spLocks noChangeShapeType="1"/>
            </p:cNvSpPr>
            <p:nvPr/>
          </p:nvSpPr>
          <p:spPr bwMode="auto">
            <a:xfrm>
              <a:off x="1480" y="2814"/>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27" name="Line 825">
              <a:extLst>
                <a:ext uri="{FF2B5EF4-FFF2-40B4-BE49-F238E27FC236}">
                  <a16:creationId xmlns:a16="http://schemas.microsoft.com/office/drawing/2014/main" id="{E96BCA61-00D8-E746-B473-8A7FF266DCAF}"/>
                </a:ext>
              </a:extLst>
            </p:cNvPr>
            <p:cNvSpPr>
              <a:spLocks noChangeShapeType="1"/>
            </p:cNvSpPr>
            <p:nvPr/>
          </p:nvSpPr>
          <p:spPr bwMode="auto">
            <a:xfrm>
              <a:off x="1480" y="282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28" name="Line 826">
              <a:extLst>
                <a:ext uri="{FF2B5EF4-FFF2-40B4-BE49-F238E27FC236}">
                  <a16:creationId xmlns:a16="http://schemas.microsoft.com/office/drawing/2014/main" id="{DEFAB181-8FF7-CE49-ADD2-C0A004B595C5}"/>
                </a:ext>
              </a:extLst>
            </p:cNvPr>
            <p:cNvSpPr>
              <a:spLocks noChangeShapeType="1"/>
            </p:cNvSpPr>
            <p:nvPr/>
          </p:nvSpPr>
          <p:spPr bwMode="auto">
            <a:xfrm>
              <a:off x="1480" y="283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29" name="Line 827">
              <a:extLst>
                <a:ext uri="{FF2B5EF4-FFF2-40B4-BE49-F238E27FC236}">
                  <a16:creationId xmlns:a16="http://schemas.microsoft.com/office/drawing/2014/main" id="{977A92E4-49B4-7243-942C-632DA14B24B3}"/>
                </a:ext>
              </a:extLst>
            </p:cNvPr>
            <p:cNvSpPr>
              <a:spLocks noChangeShapeType="1"/>
            </p:cNvSpPr>
            <p:nvPr/>
          </p:nvSpPr>
          <p:spPr bwMode="auto">
            <a:xfrm>
              <a:off x="1480" y="284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30" name="Line 828">
              <a:extLst>
                <a:ext uri="{FF2B5EF4-FFF2-40B4-BE49-F238E27FC236}">
                  <a16:creationId xmlns:a16="http://schemas.microsoft.com/office/drawing/2014/main" id="{E948C229-97AA-E54E-991A-0A42C06A9F74}"/>
                </a:ext>
              </a:extLst>
            </p:cNvPr>
            <p:cNvSpPr>
              <a:spLocks noChangeShapeType="1"/>
            </p:cNvSpPr>
            <p:nvPr/>
          </p:nvSpPr>
          <p:spPr bwMode="auto">
            <a:xfrm>
              <a:off x="1480" y="2858"/>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31" name="Line 829">
              <a:extLst>
                <a:ext uri="{FF2B5EF4-FFF2-40B4-BE49-F238E27FC236}">
                  <a16:creationId xmlns:a16="http://schemas.microsoft.com/office/drawing/2014/main" id="{B9EDBC14-A35B-CA47-9F41-599BE72A8410}"/>
                </a:ext>
              </a:extLst>
            </p:cNvPr>
            <p:cNvSpPr>
              <a:spLocks noChangeShapeType="1"/>
            </p:cNvSpPr>
            <p:nvPr/>
          </p:nvSpPr>
          <p:spPr bwMode="auto">
            <a:xfrm>
              <a:off x="1480" y="286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32" name="Line 830">
              <a:extLst>
                <a:ext uri="{FF2B5EF4-FFF2-40B4-BE49-F238E27FC236}">
                  <a16:creationId xmlns:a16="http://schemas.microsoft.com/office/drawing/2014/main" id="{1AF67D4C-8880-1744-AE4D-C7319252B51F}"/>
                </a:ext>
              </a:extLst>
            </p:cNvPr>
            <p:cNvSpPr>
              <a:spLocks noChangeShapeType="1"/>
            </p:cNvSpPr>
            <p:nvPr/>
          </p:nvSpPr>
          <p:spPr bwMode="auto">
            <a:xfrm>
              <a:off x="1480" y="288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33" name="Line 831">
              <a:extLst>
                <a:ext uri="{FF2B5EF4-FFF2-40B4-BE49-F238E27FC236}">
                  <a16:creationId xmlns:a16="http://schemas.microsoft.com/office/drawing/2014/main" id="{40A6DA9C-7635-3147-B7A6-1B773E4A4530}"/>
                </a:ext>
              </a:extLst>
            </p:cNvPr>
            <p:cNvSpPr>
              <a:spLocks noChangeShapeType="1"/>
            </p:cNvSpPr>
            <p:nvPr/>
          </p:nvSpPr>
          <p:spPr bwMode="auto">
            <a:xfrm>
              <a:off x="1480" y="2891"/>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34" name="Line 832">
              <a:extLst>
                <a:ext uri="{FF2B5EF4-FFF2-40B4-BE49-F238E27FC236}">
                  <a16:creationId xmlns:a16="http://schemas.microsoft.com/office/drawing/2014/main" id="{0872F67A-DAF6-DD40-B542-EC9366A529ED}"/>
                </a:ext>
              </a:extLst>
            </p:cNvPr>
            <p:cNvSpPr>
              <a:spLocks noChangeShapeType="1"/>
            </p:cNvSpPr>
            <p:nvPr/>
          </p:nvSpPr>
          <p:spPr bwMode="auto">
            <a:xfrm>
              <a:off x="1480" y="2902"/>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35" name="Line 833">
              <a:extLst>
                <a:ext uri="{FF2B5EF4-FFF2-40B4-BE49-F238E27FC236}">
                  <a16:creationId xmlns:a16="http://schemas.microsoft.com/office/drawing/2014/main" id="{B890B4BF-DF7C-804A-8ACA-125B3C152DCD}"/>
                </a:ext>
              </a:extLst>
            </p:cNvPr>
            <p:cNvSpPr>
              <a:spLocks noChangeShapeType="1"/>
            </p:cNvSpPr>
            <p:nvPr/>
          </p:nvSpPr>
          <p:spPr bwMode="auto">
            <a:xfrm>
              <a:off x="1480" y="291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36" name="Line 834">
              <a:extLst>
                <a:ext uri="{FF2B5EF4-FFF2-40B4-BE49-F238E27FC236}">
                  <a16:creationId xmlns:a16="http://schemas.microsoft.com/office/drawing/2014/main" id="{6C819735-A690-824C-A504-B92A42102BA3}"/>
                </a:ext>
              </a:extLst>
            </p:cNvPr>
            <p:cNvSpPr>
              <a:spLocks noChangeShapeType="1"/>
            </p:cNvSpPr>
            <p:nvPr/>
          </p:nvSpPr>
          <p:spPr bwMode="auto">
            <a:xfrm>
              <a:off x="1480" y="292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37" name="Line 835">
              <a:extLst>
                <a:ext uri="{FF2B5EF4-FFF2-40B4-BE49-F238E27FC236}">
                  <a16:creationId xmlns:a16="http://schemas.microsoft.com/office/drawing/2014/main" id="{77293143-F79D-D346-91F6-961546C97B84}"/>
                </a:ext>
              </a:extLst>
            </p:cNvPr>
            <p:cNvSpPr>
              <a:spLocks noChangeShapeType="1"/>
            </p:cNvSpPr>
            <p:nvPr/>
          </p:nvSpPr>
          <p:spPr bwMode="auto">
            <a:xfrm>
              <a:off x="1480" y="293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38" name="Line 836">
              <a:extLst>
                <a:ext uri="{FF2B5EF4-FFF2-40B4-BE49-F238E27FC236}">
                  <a16:creationId xmlns:a16="http://schemas.microsoft.com/office/drawing/2014/main" id="{9E071066-208A-4347-B1BA-FFA218CBB788}"/>
                </a:ext>
              </a:extLst>
            </p:cNvPr>
            <p:cNvSpPr>
              <a:spLocks noChangeShapeType="1"/>
            </p:cNvSpPr>
            <p:nvPr/>
          </p:nvSpPr>
          <p:spPr bwMode="auto">
            <a:xfrm>
              <a:off x="1480" y="2946"/>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39" name="Line 837">
              <a:extLst>
                <a:ext uri="{FF2B5EF4-FFF2-40B4-BE49-F238E27FC236}">
                  <a16:creationId xmlns:a16="http://schemas.microsoft.com/office/drawing/2014/main" id="{0C76900D-3506-A243-9EB7-FD487D96505A}"/>
                </a:ext>
              </a:extLst>
            </p:cNvPr>
            <p:cNvSpPr>
              <a:spLocks noChangeShapeType="1"/>
            </p:cNvSpPr>
            <p:nvPr/>
          </p:nvSpPr>
          <p:spPr bwMode="auto">
            <a:xfrm>
              <a:off x="1480" y="295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40" name="Line 838">
              <a:extLst>
                <a:ext uri="{FF2B5EF4-FFF2-40B4-BE49-F238E27FC236}">
                  <a16:creationId xmlns:a16="http://schemas.microsoft.com/office/drawing/2014/main" id="{3937CE4E-92AE-D649-9766-ACA7FADBB7BB}"/>
                </a:ext>
              </a:extLst>
            </p:cNvPr>
            <p:cNvSpPr>
              <a:spLocks noChangeShapeType="1"/>
            </p:cNvSpPr>
            <p:nvPr/>
          </p:nvSpPr>
          <p:spPr bwMode="auto">
            <a:xfrm>
              <a:off x="1480" y="296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41" name="Line 839">
              <a:extLst>
                <a:ext uri="{FF2B5EF4-FFF2-40B4-BE49-F238E27FC236}">
                  <a16:creationId xmlns:a16="http://schemas.microsoft.com/office/drawing/2014/main" id="{AA7F4B10-27BF-6147-87A1-64744043FDA6}"/>
                </a:ext>
              </a:extLst>
            </p:cNvPr>
            <p:cNvSpPr>
              <a:spLocks noChangeShapeType="1"/>
            </p:cNvSpPr>
            <p:nvPr/>
          </p:nvSpPr>
          <p:spPr bwMode="auto">
            <a:xfrm>
              <a:off x="1480" y="297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42" name="Line 840">
              <a:extLst>
                <a:ext uri="{FF2B5EF4-FFF2-40B4-BE49-F238E27FC236}">
                  <a16:creationId xmlns:a16="http://schemas.microsoft.com/office/drawing/2014/main" id="{04464E82-C2EF-8642-9681-67DEF42A851A}"/>
                </a:ext>
              </a:extLst>
            </p:cNvPr>
            <p:cNvSpPr>
              <a:spLocks noChangeShapeType="1"/>
            </p:cNvSpPr>
            <p:nvPr/>
          </p:nvSpPr>
          <p:spPr bwMode="auto">
            <a:xfrm>
              <a:off x="1480" y="2990"/>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43" name="Line 841">
              <a:extLst>
                <a:ext uri="{FF2B5EF4-FFF2-40B4-BE49-F238E27FC236}">
                  <a16:creationId xmlns:a16="http://schemas.microsoft.com/office/drawing/2014/main" id="{6828D0D0-77FC-B54B-8064-ABD0182957E5}"/>
                </a:ext>
              </a:extLst>
            </p:cNvPr>
            <p:cNvSpPr>
              <a:spLocks noChangeShapeType="1"/>
            </p:cNvSpPr>
            <p:nvPr/>
          </p:nvSpPr>
          <p:spPr bwMode="auto">
            <a:xfrm>
              <a:off x="1480" y="3001"/>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44" name="Line 842">
              <a:extLst>
                <a:ext uri="{FF2B5EF4-FFF2-40B4-BE49-F238E27FC236}">
                  <a16:creationId xmlns:a16="http://schemas.microsoft.com/office/drawing/2014/main" id="{360441C4-958F-3B48-AF80-5CB815EA7109}"/>
                </a:ext>
              </a:extLst>
            </p:cNvPr>
            <p:cNvSpPr>
              <a:spLocks noChangeShapeType="1"/>
            </p:cNvSpPr>
            <p:nvPr/>
          </p:nvSpPr>
          <p:spPr bwMode="auto">
            <a:xfrm>
              <a:off x="1480" y="301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45" name="Line 843">
              <a:extLst>
                <a:ext uri="{FF2B5EF4-FFF2-40B4-BE49-F238E27FC236}">
                  <a16:creationId xmlns:a16="http://schemas.microsoft.com/office/drawing/2014/main" id="{F1E49301-E6A5-C34E-ABEE-F7E3D67BA5C3}"/>
                </a:ext>
              </a:extLst>
            </p:cNvPr>
            <p:cNvSpPr>
              <a:spLocks noChangeShapeType="1"/>
            </p:cNvSpPr>
            <p:nvPr/>
          </p:nvSpPr>
          <p:spPr bwMode="auto">
            <a:xfrm>
              <a:off x="1480" y="302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46" name="Line 844">
              <a:extLst>
                <a:ext uri="{FF2B5EF4-FFF2-40B4-BE49-F238E27FC236}">
                  <a16:creationId xmlns:a16="http://schemas.microsoft.com/office/drawing/2014/main" id="{534BBF77-8F49-7E4B-A4B8-1913651463D0}"/>
                </a:ext>
              </a:extLst>
            </p:cNvPr>
            <p:cNvSpPr>
              <a:spLocks noChangeShapeType="1"/>
            </p:cNvSpPr>
            <p:nvPr/>
          </p:nvSpPr>
          <p:spPr bwMode="auto">
            <a:xfrm>
              <a:off x="1480" y="3033"/>
              <a:ext cx="1" cy="6"/>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47" name="Line 845">
              <a:extLst>
                <a:ext uri="{FF2B5EF4-FFF2-40B4-BE49-F238E27FC236}">
                  <a16:creationId xmlns:a16="http://schemas.microsoft.com/office/drawing/2014/main" id="{EE1CB84D-8A64-F84C-B022-CBA9F7F13F80}"/>
                </a:ext>
              </a:extLst>
            </p:cNvPr>
            <p:cNvSpPr>
              <a:spLocks noChangeShapeType="1"/>
            </p:cNvSpPr>
            <p:nvPr/>
          </p:nvSpPr>
          <p:spPr bwMode="auto">
            <a:xfrm>
              <a:off x="1480" y="304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48" name="Line 846">
              <a:extLst>
                <a:ext uri="{FF2B5EF4-FFF2-40B4-BE49-F238E27FC236}">
                  <a16:creationId xmlns:a16="http://schemas.microsoft.com/office/drawing/2014/main" id="{85B1D6D7-95B7-BD47-BEF4-F469DA9BD6EE}"/>
                </a:ext>
              </a:extLst>
            </p:cNvPr>
            <p:cNvSpPr>
              <a:spLocks noChangeShapeType="1"/>
            </p:cNvSpPr>
            <p:nvPr/>
          </p:nvSpPr>
          <p:spPr bwMode="auto">
            <a:xfrm>
              <a:off x="1480" y="305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49" name="Line 847">
              <a:extLst>
                <a:ext uri="{FF2B5EF4-FFF2-40B4-BE49-F238E27FC236}">
                  <a16:creationId xmlns:a16="http://schemas.microsoft.com/office/drawing/2014/main" id="{AFFA1AD8-9546-A947-8C29-74E947E91F46}"/>
                </a:ext>
              </a:extLst>
            </p:cNvPr>
            <p:cNvSpPr>
              <a:spLocks noChangeShapeType="1"/>
            </p:cNvSpPr>
            <p:nvPr/>
          </p:nvSpPr>
          <p:spPr bwMode="auto">
            <a:xfrm>
              <a:off x="1480" y="306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50" name="Line 848">
              <a:extLst>
                <a:ext uri="{FF2B5EF4-FFF2-40B4-BE49-F238E27FC236}">
                  <a16:creationId xmlns:a16="http://schemas.microsoft.com/office/drawing/2014/main" id="{3D8354AB-8629-394E-A420-F3C25774217A}"/>
                </a:ext>
              </a:extLst>
            </p:cNvPr>
            <p:cNvSpPr>
              <a:spLocks noChangeShapeType="1"/>
            </p:cNvSpPr>
            <p:nvPr/>
          </p:nvSpPr>
          <p:spPr bwMode="auto">
            <a:xfrm>
              <a:off x="1480" y="3077"/>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51" name="Line 849">
              <a:extLst>
                <a:ext uri="{FF2B5EF4-FFF2-40B4-BE49-F238E27FC236}">
                  <a16:creationId xmlns:a16="http://schemas.microsoft.com/office/drawing/2014/main" id="{128A9691-D2BB-A845-A632-967C2BD29F4D}"/>
                </a:ext>
              </a:extLst>
            </p:cNvPr>
            <p:cNvSpPr>
              <a:spLocks noChangeShapeType="1"/>
            </p:cNvSpPr>
            <p:nvPr/>
          </p:nvSpPr>
          <p:spPr bwMode="auto">
            <a:xfrm>
              <a:off x="1480" y="3088"/>
              <a:ext cx="1" cy="6"/>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52" name="Line 850">
              <a:extLst>
                <a:ext uri="{FF2B5EF4-FFF2-40B4-BE49-F238E27FC236}">
                  <a16:creationId xmlns:a16="http://schemas.microsoft.com/office/drawing/2014/main" id="{2641DBF8-5F29-A04A-BB60-B2EC32EE8487}"/>
                </a:ext>
              </a:extLst>
            </p:cNvPr>
            <p:cNvSpPr>
              <a:spLocks noChangeShapeType="1"/>
            </p:cNvSpPr>
            <p:nvPr/>
          </p:nvSpPr>
          <p:spPr bwMode="auto">
            <a:xfrm>
              <a:off x="1480" y="3100"/>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53" name="Line 851">
              <a:extLst>
                <a:ext uri="{FF2B5EF4-FFF2-40B4-BE49-F238E27FC236}">
                  <a16:creationId xmlns:a16="http://schemas.microsoft.com/office/drawing/2014/main" id="{71656528-2335-984D-8FFC-78ADB8275EEB}"/>
                </a:ext>
              </a:extLst>
            </p:cNvPr>
            <p:cNvSpPr>
              <a:spLocks noChangeShapeType="1"/>
            </p:cNvSpPr>
            <p:nvPr/>
          </p:nvSpPr>
          <p:spPr bwMode="auto">
            <a:xfrm>
              <a:off x="1480" y="311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54" name="Line 852">
              <a:extLst>
                <a:ext uri="{FF2B5EF4-FFF2-40B4-BE49-F238E27FC236}">
                  <a16:creationId xmlns:a16="http://schemas.microsoft.com/office/drawing/2014/main" id="{55EB1690-F9E8-7041-8FE6-F378E1815303}"/>
                </a:ext>
              </a:extLst>
            </p:cNvPr>
            <p:cNvSpPr>
              <a:spLocks noChangeShapeType="1"/>
            </p:cNvSpPr>
            <p:nvPr/>
          </p:nvSpPr>
          <p:spPr bwMode="auto">
            <a:xfrm>
              <a:off x="1480" y="312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55" name="Line 853">
              <a:extLst>
                <a:ext uri="{FF2B5EF4-FFF2-40B4-BE49-F238E27FC236}">
                  <a16:creationId xmlns:a16="http://schemas.microsoft.com/office/drawing/2014/main" id="{619CA92C-6F81-264F-8CCC-FE61084F5411}"/>
                </a:ext>
              </a:extLst>
            </p:cNvPr>
            <p:cNvSpPr>
              <a:spLocks noChangeShapeType="1"/>
            </p:cNvSpPr>
            <p:nvPr/>
          </p:nvSpPr>
          <p:spPr bwMode="auto">
            <a:xfrm>
              <a:off x="1480" y="313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56" name="Line 854">
              <a:extLst>
                <a:ext uri="{FF2B5EF4-FFF2-40B4-BE49-F238E27FC236}">
                  <a16:creationId xmlns:a16="http://schemas.microsoft.com/office/drawing/2014/main" id="{173C1928-C597-9F47-9B10-3B64F2127325}"/>
                </a:ext>
              </a:extLst>
            </p:cNvPr>
            <p:cNvSpPr>
              <a:spLocks noChangeShapeType="1"/>
            </p:cNvSpPr>
            <p:nvPr/>
          </p:nvSpPr>
          <p:spPr bwMode="auto">
            <a:xfrm>
              <a:off x="1480" y="314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57" name="Line 855">
              <a:extLst>
                <a:ext uri="{FF2B5EF4-FFF2-40B4-BE49-F238E27FC236}">
                  <a16:creationId xmlns:a16="http://schemas.microsoft.com/office/drawing/2014/main" id="{6AA84F1D-1AB3-3D4E-9409-47D65F3D1D43}"/>
                </a:ext>
              </a:extLst>
            </p:cNvPr>
            <p:cNvSpPr>
              <a:spLocks noChangeShapeType="1"/>
            </p:cNvSpPr>
            <p:nvPr/>
          </p:nvSpPr>
          <p:spPr bwMode="auto">
            <a:xfrm>
              <a:off x="1480" y="315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58" name="Line 856">
              <a:extLst>
                <a:ext uri="{FF2B5EF4-FFF2-40B4-BE49-F238E27FC236}">
                  <a16:creationId xmlns:a16="http://schemas.microsoft.com/office/drawing/2014/main" id="{4F5D5E22-A46E-7C40-89DE-5CD9E515D237}"/>
                </a:ext>
              </a:extLst>
            </p:cNvPr>
            <p:cNvSpPr>
              <a:spLocks noChangeShapeType="1"/>
            </p:cNvSpPr>
            <p:nvPr/>
          </p:nvSpPr>
          <p:spPr bwMode="auto">
            <a:xfrm>
              <a:off x="1480" y="3165"/>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59" name="Line 857">
              <a:extLst>
                <a:ext uri="{FF2B5EF4-FFF2-40B4-BE49-F238E27FC236}">
                  <a16:creationId xmlns:a16="http://schemas.microsoft.com/office/drawing/2014/main" id="{1F9581B1-7950-DE49-89BC-D28B1EC6E9A8}"/>
                </a:ext>
              </a:extLst>
            </p:cNvPr>
            <p:cNvSpPr>
              <a:spLocks noChangeShapeType="1"/>
            </p:cNvSpPr>
            <p:nvPr/>
          </p:nvSpPr>
          <p:spPr bwMode="auto">
            <a:xfrm>
              <a:off x="1480" y="3176"/>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60" name="Line 858">
              <a:extLst>
                <a:ext uri="{FF2B5EF4-FFF2-40B4-BE49-F238E27FC236}">
                  <a16:creationId xmlns:a16="http://schemas.microsoft.com/office/drawing/2014/main" id="{8FB951EB-9B35-A24B-A02D-7E7AFF7525E6}"/>
                </a:ext>
              </a:extLst>
            </p:cNvPr>
            <p:cNvSpPr>
              <a:spLocks noChangeShapeType="1"/>
            </p:cNvSpPr>
            <p:nvPr/>
          </p:nvSpPr>
          <p:spPr bwMode="auto">
            <a:xfrm>
              <a:off x="1480" y="318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61" name="Line 859">
              <a:extLst>
                <a:ext uri="{FF2B5EF4-FFF2-40B4-BE49-F238E27FC236}">
                  <a16:creationId xmlns:a16="http://schemas.microsoft.com/office/drawing/2014/main" id="{A9BAD74C-2AC7-4D42-9277-319368735C50}"/>
                </a:ext>
              </a:extLst>
            </p:cNvPr>
            <p:cNvSpPr>
              <a:spLocks noChangeShapeType="1"/>
            </p:cNvSpPr>
            <p:nvPr/>
          </p:nvSpPr>
          <p:spPr bwMode="auto">
            <a:xfrm>
              <a:off x="1480" y="319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62" name="Line 860">
              <a:extLst>
                <a:ext uri="{FF2B5EF4-FFF2-40B4-BE49-F238E27FC236}">
                  <a16:creationId xmlns:a16="http://schemas.microsoft.com/office/drawing/2014/main" id="{CFCC4E90-0D0C-154D-B859-78ECB9F8E875}"/>
                </a:ext>
              </a:extLst>
            </p:cNvPr>
            <p:cNvSpPr>
              <a:spLocks noChangeShapeType="1"/>
            </p:cNvSpPr>
            <p:nvPr/>
          </p:nvSpPr>
          <p:spPr bwMode="auto">
            <a:xfrm>
              <a:off x="1480" y="3210"/>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63" name="Line 861">
              <a:extLst>
                <a:ext uri="{FF2B5EF4-FFF2-40B4-BE49-F238E27FC236}">
                  <a16:creationId xmlns:a16="http://schemas.microsoft.com/office/drawing/2014/main" id="{8C05796E-492D-1045-9302-665D563D124D}"/>
                </a:ext>
              </a:extLst>
            </p:cNvPr>
            <p:cNvSpPr>
              <a:spLocks noChangeShapeType="1"/>
            </p:cNvSpPr>
            <p:nvPr/>
          </p:nvSpPr>
          <p:spPr bwMode="auto">
            <a:xfrm>
              <a:off x="1480" y="3220"/>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64" name="Line 862">
              <a:extLst>
                <a:ext uri="{FF2B5EF4-FFF2-40B4-BE49-F238E27FC236}">
                  <a16:creationId xmlns:a16="http://schemas.microsoft.com/office/drawing/2014/main" id="{24DACFFD-8CF3-954F-8731-D8D37933FD8E}"/>
                </a:ext>
              </a:extLst>
            </p:cNvPr>
            <p:cNvSpPr>
              <a:spLocks noChangeShapeType="1"/>
            </p:cNvSpPr>
            <p:nvPr/>
          </p:nvSpPr>
          <p:spPr bwMode="auto">
            <a:xfrm>
              <a:off x="1480" y="323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65" name="Line 863">
              <a:extLst>
                <a:ext uri="{FF2B5EF4-FFF2-40B4-BE49-F238E27FC236}">
                  <a16:creationId xmlns:a16="http://schemas.microsoft.com/office/drawing/2014/main" id="{2E0714ED-63E9-CD4C-BBF1-6F0FDCCAB08E}"/>
                </a:ext>
              </a:extLst>
            </p:cNvPr>
            <p:cNvSpPr>
              <a:spLocks noChangeShapeType="1"/>
            </p:cNvSpPr>
            <p:nvPr/>
          </p:nvSpPr>
          <p:spPr bwMode="auto">
            <a:xfrm>
              <a:off x="1480" y="324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66" name="Line 864">
              <a:extLst>
                <a:ext uri="{FF2B5EF4-FFF2-40B4-BE49-F238E27FC236}">
                  <a16:creationId xmlns:a16="http://schemas.microsoft.com/office/drawing/2014/main" id="{03199964-8CD3-4D4C-86B8-B4C4A53F7226}"/>
                </a:ext>
              </a:extLst>
            </p:cNvPr>
            <p:cNvSpPr>
              <a:spLocks noChangeShapeType="1"/>
            </p:cNvSpPr>
            <p:nvPr/>
          </p:nvSpPr>
          <p:spPr bwMode="auto">
            <a:xfrm>
              <a:off x="1480" y="325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67" name="Line 865">
              <a:extLst>
                <a:ext uri="{FF2B5EF4-FFF2-40B4-BE49-F238E27FC236}">
                  <a16:creationId xmlns:a16="http://schemas.microsoft.com/office/drawing/2014/main" id="{05903EB6-5F77-0440-8CEE-4548955B3543}"/>
                </a:ext>
              </a:extLst>
            </p:cNvPr>
            <p:cNvSpPr>
              <a:spLocks noChangeShapeType="1"/>
            </p:cNvSpPr>
            <p:nvPr/>
          </p:nvSpPr>
          <p:spPr bwMode="auto">
            <a:xfrm>
              <a:off x="1480" y="3264"/>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68" name="Line 866">
              <a:extLst>
                <a:ext uri="{FF2B5EF4-FFF2-40B4-BE49-F238E27FC236}">
                  <a16:creationId xmlns:a16="http://schemas.microsoft.com/office/drawing/2014/main" id="{6F7F0352-5724-454E-838A-8538ADA57F06}"/>
                </a:ext>
              </a:extLst>
            </p:cNvPr>
            <p:cNvSpPr>
              <a:spLocks noChangeShapeType="1"/>
            </p:cNvSpPr>
            <p:nvPr/>
          </p:nvSpPr>
          <p:spPr bwMode="auto">
            <a:xfrm>
              <a:off x="1480" y="3275"/>
              <a:ext cx="1" cy="1"/>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69" name="Line 867">
              <a:extLst>
                <a:ext uri="{FF2B5EF4-FFF2-40B4-BE49-F238E27FC236}">
                  <a16:creationId xmlns:a16="http://schemas.microsoft.com/office/drawing/2014/main" id="{0355F23F-D69E-364C-82B8-1EE23C82B52A}"/>
                </a:ext>
              </a:extLst>
            </p:cNvPr>
            <p:cNvSpPr>
              <a:spLocks noChangeShapeType="1"/>
            </p:cNvSpPr>
            <p:nvPr/>
          </p:nvSpPr>
          <p:spPr bwMode="auto">
            <a:xfrm>
              <a:off x="1480" y="3275"/>
              <a:ext cx="1" cy="1"/>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3480" name="Group 868">
            <a:extLst>
              <a:ext uri="{FF2B5EF4-FFF2-40B4-BE49-F238E27FC236}">
                <a16:creationId xmlns:a16="http://schemas.microsoft.com/office/drawing/2014/main" id="{BE7BF0E2-93E9-424E-8B15-7624DFB9DF10}"/>
              </a:ext>
            </a:extLst>
          </p:cNvPr>
          <p:cNvGrpSpPr>
            <a:grpSpLocks/>
          </p:cNvGrpSpPr>
          <p:nvPr/>
        </p:nvGrpSpPr>
        <p:grpSpPr bwMode="auto">
          <a:xfrm>
            <a:off x="5773738" y="1914525"/>
            <a:ext cx="46037" cy="2889250"/>
            <a:chOff x="1480" y="1236"/>
            <a:chExt cx="1" cy="2040"/>
          </a:xfrm>
        </p:grpSpPr>
        <p:sp>
          <p:nvSpPr>
            <p:cNvPr id="104294" name="Line 869">
              <a:extLst>
                <a:ext uri="{FF2B5EF4-FFF2-40B4-BE49-F238E27FC236}">
                  <a16:creationId xmlns:a16="http://schemas.microsoft.com/office/drawing/2014/main" id="{3A716103-8C12-EB43-ADF4-CF2FC41E3614}"/>
                </a:ext>
              </a:extLst>
            </p:cNvPr>
            <p:cNvSpPr>
              <a:spLocks noChangeShapeType="1"/>
            </p:cNvSpPr>
            <p:nvPr/>
          </p:nvSpPr>
          <p:spPr bwMode="auto">
            <a:xfrm>
              <a:off x="1480" y="123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295" name="Line 870">
              <a:extLst>
                <a:ext uri="{FF2B5EF4-FFF2-40B4-BE49-F238E27FC236}">
                  <a16:creationId xmlns:a16="http://schemas.microsoft.com/office/drawing/2014/main" id="{D4B48223-4120-F64F-B116-D08911980323}"/>
                </a:ext>
              </a:extLst>
            </p:cNvPr>
            <p:cNvSpPr>
              <a:spLocks noChangeShapeType="1"/>
            </p:cNvSpPr>
            <p:nvPr/>
          </p:nvSpPr>
          <p:spPr bwMode="auto">
            <a:xfrm>
              <a:off x="1480" y="124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296" name="Line 871">
              <a:extLst>
                <a:ext uri="{FF2B5EF4-FFF2-40B4-BE49-F238E27FC236}">
                  <a16:creationId xmlns:a16="http://schemas.microsoft.com/office/drawing/2014/main" id="{61B6EA9E-A84B-5940-A11F-370A25D0E49B}"/>
                </a:ext>
              </a:extLst>
            </p:cNvPr>
            <p:cNvSpPr>
              <a:spLocks noChangeShapeType="1"/>
            </p:cNvSpPr>
            <p:nvPr/>
          </p:nvSpPr>
          <p:spPr bwMode="auto">
            <a:xfrm>
              <a:off x="1480" y="125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297" name="Line 872">
              <a:extLst>
                <a:ext uri="{FF2B5EF4-FFF2-40B4-BE49-F238E27FC236}">
                  <a16:creationId xmlns:a16="http://schemas.microsoft.com/office/drawing/2014/main" id="{04EC57D3-83A2-0F4D-9A02-C5398C416236}"/>
                </a:ext>
              </a:extLst>
            </p:cNvPr>
            <p:cNvSpPr>
              <a:spLocks noChangeShapeType="1"/>
            </p:cNvSpPr>
            <p:nvPr/>
          </p:nvSpPr>
          <p:spPr bwMode="auto">
            <a:xfrm>
              <a:off x="1480" y="1268"/>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298" name="Line 873">
              <a:extLst>
                <a:ext uri="{FF2B5EF4-FFF2-40B4-BE49-F238E27FC236}">
                  <a16:creationId xmlns:a16="http://schemas.microsoft.com/office/drawing/2014/main" id="{BFF7997F-494E-F84F-8221-A18E90ED2CD3}"/>
                </a:ext>
              </a:extLst>
            </p:cNvPr>
            <p:cNvSpPr>
              <a:spLocks noChangeShapeType="1"/>
            </p:cNvSpPr>
            <p:nvPr/>
          </p:nvSpPr>
          <p:spPr bwMode="auto">
            <a:xfrm>
              <a:off x="1480" y="127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299" name="Line 874">
              <a:extLst>
                <a:ext uri="{FF2B5EF4-FFF2-40B4-BE49-F238E27FC236}">
                  <a16:creationId xmlns:a16="http://schemas.microsoft.com/office/drawing/2014/main" id="{BDCC9807-F3B1-224B-83A7-E9016716E720}"/>
                </a:ext>
              </a:extLst>
            </p:cNvPr>
            <p:cNvSpPr>
              <a:spLocks noChangeShapeType="1"/>
            </p:cNvSpPr>
            <p:nvPr/>
          </p:nvSpPr>
          <p:spPr bwMode="auto">
            <a:xfrm>
              <a:off x="1480" y="129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00" name="Line 875">
              <a:extLst>
                <a:ext uri="{FF2B5EF4-FFF2-40B4-BE49-F238E27FC236}">
                  <a16:creationId xmlns:a16="http://schemas.microsoft.com/office/drawing/2014/main" id="{6A8C3067-FFBA-D54C-B823-DEE0A4DA4A8C}"/>
                </a:ext>
              </a:extLst>
            </p:cNvPr>
            <p:cNvSpPr>
              <a:spLocks noChangeShapeType="1"/>
            </p:cNvSpPr>
            <p:nvPr/>
          </p:nvSpPr>
          <p:spPr bwMode="auto">
            <a:xfrm>
              <a:off x="1480" y="1301"/>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01" name="Line 876">
              <a:extLst>
                <a:ext uri="{FF2B5EF4-FFF2-40B4-BE49-F238E27FC236}">
                  <a16:creationId xmlns:a16="http://schemas.microsoft.com/office/drawing/2014/main" id="{D0B2BDB4-27A5-214F-9C43-737B57B0E230}"/>
                </a:ext>
              </a:extLst>
            </p:cNvPr>
            <p:cNvSpPr>
              <a:spLocks noChangeShapeType="1"/>
            </p:cNvSpPr>
            <p:nvPr/>
          </p:nvSpPr>
          <p:spPr bwMode="auto">
            <a:xfrm>
              <a:off x="1480" y="1312"/>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02" name="Line 877">
              <a:extLst>
                <a:ext uri="{FF2B5EF4-FFF2-40B4-BE49-F238E27FC236}">
                  <a16:creationId xmlns:a16="http://schemas.microsoft.com/office/drawing/2014/main" id="{40768CD4-99F4-374D-A6BB-1325E4F4511D}"/>
                </a:ext>
              </a:extLst>
            </p:cNvPr>
            <p:cNvSpPr>
              <a:spLocks noChangeShapeType="1"/>
            </p:cNvSpPr>
            <p:nvPr/>
          </p:nvSpPr>
          <p:spPr bwMode="auto">
            <a:xfrm>
              <a:off x="1480" y="132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03" name="Line 878">
              <a:extLst>
                <a:ext uri="{FF2B5EF4-FFF2-40B4-BE49-F238E27FC236}">
                  <a16:creationId xmlns:a16="http://schemas.microsoft.com/office/drawing/2014/main" id="{BADC840F-BAB8-C54A-951C-394F9F2D6559}"/>
                </a:ext>
              </a:extLst>
            </p:cNvPr>
            <p:cNvSpPr>
              <a:spLocks noChangeShapeType="1"/>
            </p:cNvSpPr>
            <p:nvPr/>
          </p:nvSpPr>
          <p:spPr bwMode="auto">
            <a:xfrm>
              <a:off x="1480" y="133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04" name="Line 879">
              <a:extLst>
                <a:ext uri="{FF2B5EF4-FFF2-40B4-BE49-F238E27FC236}">
                  <a16:creationId xmlns:a16="http://schemas.microsoft.com/office/drawing/2014/main" id="{7E40BCD5-FAE5-6049-A77A-EE5C86662CF8}"/>
                </a:ext>
              </a:extLst>
            </p:cNvPr>
            <p:cNvSpPr>
              <a:spLocks noChangeShapeType="1"/>
            </p:cNvSpPr>
            <p:nvPr/>
          </p:nvSpPr>
          <p:spPr bwMode="auto">
            <a:xfrm>
              <a:off x="1480" y="134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05" name="Line 880">
              <a:extLst>
                <a:ext uri="{FF2B5EF4-FFF2-40B4-BE49-F238E27FC236}">
                  <a16:creationId xmlns:a16="http://schemas.microsoft.com/office/drawing/2014/main" id="{ACAA6F7E-B761-6A4F-80CD-D4A62DA2D609}"/>
                </a:ext>
              </a:extLst>
            </p:cNvPr>
            <p:cNvSpPr>
              <a:spLocks noChangeShapeType="1"/>
            </p:cNvSpPr>
            <p:nvPr/>
          </p:nvSpPr>
          <p:spPr bwMode="auto">
            <a:xfrm>
              <a:off x="1480" y="1356"/>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06" name="Line 881">
              <a:extLst>
                <a:ext uri="{FF2B5EF4-FFF2-40B4-BE49-F238E27FC236}">
                  <a16:creationId xmlns:a16="http://schemas.microsoft.com/office/drawing/2014/main" id="{A9D20965-8B04-F24D-A6C5-793B3C1C4710}"/>
                </a:ext>
              </a:extLst>
            </p:cNvPr>
            <p:cNvSpPr>
              <a:spLocks noChangeShapeType="1"/>
            </p:cNvSpPr>
            <p:nvPr/>
          </p:nvSpPr>
          <p:spPr bwMode="auto">
            <a:xfrm>
              <a:off x="1480" y="136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07" name="Line 882">
              <a:extLst>
                <a:ext uri="{FF2B5EF4-FFF2-40B4-BE49-F238E27FC236}">
                  <a16:creationId xmlns:a16="http://schemas.microsoft.com/office/drawing/2014/main" id="{00863128-EBB2-104A-B224-7A626172C67C}"/>
                </a:ext>
              </a:extLst>
            </p:cNvPr>
            <p:cNvSpPr>
              <a:spLocks noChangeShapeType="1"/>
            </p:cNvSpPr>
            <p:nvPr/>
          </p:nvSpPr>
          <p:spPr bwMode="auto">
            <a:xfrm>
              <a:off x="1480" y="137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08" name="Line 883">
              <a:extLst>
                <a:ext uri="{FF2B5EF4-FFF2-40B4-BE49-F238E27FC236}">
                  <a16:creationId xmlns:a16="http://schemas.microsoft.com/office/drawing/2014/main" id="{7053EF22-6B29-BD4D-BC9C-87D542A8377E}"/>
                </a:ext>
              </a:extLst>
            </p:cNvPr>
            <p:cNvSpPr>
              <a:spLocks noChangeShapeType="1"/>
            </p:cNvSpPr>
            <p:nvPr/>
          </p:nvSpPr>
          <p:spPr bwMode="auto">
            <a:xfrm>
              <a:off x="1480" y="138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09" name="Line 884">
              <a:extLst>
                <a:ext uri="{FF2B5EF4-FFF2-40B4-BE49-F238E27FC236}">
                  <a16:creationId xmlns:a16="http://schemas.microsoft.com/office/drawing/2014/main" id="{EF2594BB-D25C-A74B-9A9B-065022630DE8}"/>
                </a:ext>
              </a:extLst>
            </p:cNvPr>
            <p:cNvSpPr>
              <a:spLocks noChangeShapeType="1"/>
            </p:cNvSpPr>
            <p:nvPr/>
          </p:nvSpPr>
          <p:spPr bwMode="auto">
            <a:xfrm>
              <a:off x="1480" y="1400"/>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10" name="Line 885">
              <a:extLst>
                <a:ext uri="{FF2B5EF4-FFF2-40B4-BE49-F238E27FC236}">
                  <a16:creationId xmlns:a16="http://schemas.microsoft.com/office/drawing/2014/main" id="{92BE2BD6-D59C-294B-B0A3-18A362C03B1E}"/>
                </a:ext>
              </a:extLst>
            </p:cNvPr>
            <p:cNvSpPr>
              <a:spLocks noChangeShapeType="1"/>
            </p:cNvSpPr>
            <p:nvPr/>
          </p:nvSpPr>
          <p:spPr bwMode="auto">
            <a:xfrm>
              <a:off x="1480" y="1411"/>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11" name="Line 886">
              <a:extLst>
                <a:ext uri="{FF2B5EF4-FFF2-40B4-BE49-F238E27FC236}">
                  <a16:creationId xmlns:a16="http://schemas.microsoft.com/office/drawing/2014/main" id="{F75E09E7-D77C-8F4B-9FEF-B9CB409C32E7}"/>
                </a:ext>
              </a:extLst>
            </p:cNvPr>
            <p:cNvSpPr>
              <a:spLocks noChangeShapeType="1"/>
            </p:cNvSpPr>
            <p:nvPr/>
          </p:nvSpPr>
          <p:spPr bwMode="auto">
            <a:xfrm>
              <a:off x="1480" y="142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12" name="Line 887">
              <a:extLst>
                <a:ext uri="{FF2B5EF4-FFF2-40B4-BE49-F238E27FC236}">
                  <a16:creationId xmlns:a16="http://schemas.microsoft.com/office/drawing/2014/main" id="{BC5F3551-E945-4F48-80D7-0D48443BE50C}"/>
                </a:ext>
              </a:extLst>
            </p:cNvPr>
            <p:cNvSpPr>
              <a:spLocks noChangeShapeType="1"/>
            </p:cNvSpPr>
            <p:nvPr/>
          </p:nvSpPr>
          <p:spPr bwMode="auto">
            <a:xfrm>
              <a:off x="1480" y="143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13" name="Line 888">
              <a:extLst>
                <a:ext uri="{FF2B5EF4-FFF2-40B4-BE49-F238E27FC236}">
                  <a16:creationId xmlns:a16="http://schemas.microsoft.com/office/drawing/2014/main" id="{AD7CAA28-2153-F045-8C7F-EB45EEE7E14F}"/>
                </a:ext>
              </a:extLst>
            </p:cNvPr>
            <p:cNvSpPr>
              <a:spLocks noChangeShapeType="1"/>
            </p:cNvSpPr>
            <p:nvPr/>
          </p:nvSpPr>
          <p:spPr bwMode="auto">
            <a:xfrm>
              <a:off x="1480" y="1443"/>
              <a:ext cx="1" cy="6"/>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14" name="Line 889">
              <a:extLst>
                <a:ext uri="{FF2B5EF4-FFF2-40B4-BE49-F238E27FC236}">
                  <a16:creationId xmlns:a16="http://schemas.microsoft.com/office/drawing/2014/main" id="{00C335F1-61C1-C747-BA34-DFA17F950426}"/>
                </a:ext>
              </a:extLst>
            </p:cNvPr>
            <p:cNvSpPr>
              <a:spLocks noChangeShapeType="1"/>
            </p:cNvSpPr>
            <p:nvPr/>
          </p:nvSpPr>
          <p:spPr bwMode="auto">
            <a:xfrm>
              <a:off x="1480" y="145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15" name="Line 890">
              <a:extLst>
                <a:ext uri="{FF2B5EF4-FFF2-40B4-BE49-F238E27FC236}">
                  <a16:creationId xmlns:a16="http://schemas.microsoft.com/office/drawing/2014/main" id="{2E060784-4486-CC4B-95F1-5A4085397E7C}"/>
                </a:ext>
              </a:extLst>
            </p:cNvPr>
            <p:cNvSpPr>
              <a:spLocks noChangeShapeType="1"/>
            </p:cNvSpPr>
            <p:nvPr/>
          </p:nvSpPr>
          <p:spPr bwMode="auto">
            <a:xfrm>
              <a:off x="1480" y="146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16" name="Line 891">
              <a:extLst>
                <a:ext uri="{FF2B5EF4-FFF2-40B4-BE49-F238E27FC236}">
                  <a16:creationId xmlns:a16="http://schemas.microsoft.com/office/drawing/2014/main" id="{1FE90899-CE11-B846-B1ED-AC844E12212C}"/>
                </a:ext>
              </a:extLst>
            </p:cNvPr>
            <p:cNvSpPr>
              <a:spLocks noChangeShapeType="1"/>
            </p:cNvSpPr>
            <p:nvPr/>
          </p:nvSpPr>
          <p:spPr bwMode="auto">
            <a:xfrm>
              <a:off x="1480" y="147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17" name="Line 892">
              <a:extLst>
                <a:ext uri="{FF2B5EF4-FFF2-40B4-BE49-F238E27FC236}">
                  <a16:creationId xmlns:a16="http://schemas.microsoft.com/office/drawing/2014/main" id="{60446858-A248-8040-88B8-E9C07E408ABB}"/>
                </a:ext>
              </a:extLst>
            </p:cNvPr>
            <p:cNvSpPr>
              <a:spLocks noChangeShapeType="1"/>
            </p:cNvSpPr>
            <p:nvPr/>
          </p:nvSpPr>
          <p:spPr bwMode="auto">
            <a:xfrm>
              <a:off x="1480" y="1487"/>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18" name="Line 893">
              <a:extLst>
                <a:ext uri="{FF2B5EF4-FFF2-40B4-BE49-F238E27FC236}">
                  <a16:creationId xmlns:a16="http://schemas.microsoft.com/office/drawing/2014/main" id="{EF6018DA-08DB-394D-9C71-C1BBAF5B964D}"/>
                </a:ext>
              </a:extLst>
            </p:cNvPr>
            <p:cNvSpPr>
              <a:spLocks noChangeShapeType="1"/>
            </p:cNvSpPr>
            <p:nvPr/>
          </p:nvSpPr>
          <p:spPr bwMode="auto">
            <a:xfrm>
              <a:off x="1480" y="1498"/>
              <a:ext cx="1" cy="6"/>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19" name="Line 894">
              <a:extLst>
                <a:ext uri="{FF2B5EF4-FFF2-40B4-BE49-F238E27FC236}">
                  <a16:creationId xmlns:a16="http://schemas.microsoft.com/office/drawing/2014/main" id="{B552610E-D53B-3B40-9287-F4F51CDB2187}"/>
                </a:ext>
              </a:extLst>
            </p:cNvPr>
            <p:cNvSpPr>
              <a:spLocks noChangeShapeType="1"/>
            </p:cNvSpPr>
            <p:nvPr/>
          </p:nvSpPr>
          <p:spPr bwMode="auto">
            <a:xfrm>
              <a:off x="1480" y="1510"/>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20" name="Line 895">
              <a:extLst>
                <a:ext uri="{FF2B5EF4-FFF2-40B4-BE49-F238E27FC236}">
                  <a16:creationId xmlns:a16="http://schemas.microsoft.com/office/drawing/2014/main" id="{AD9D7D87-617F-B945-9EA5-D2342441B391}"/>
                </a:ext>
              </a:extLst>
            </p:cNvPr>
            <p:cNvSpPr>
              <a:spLocks noChangeShapeType="1"/>
            </p:cNvSpPr>
            <p:nvPr/>
          </p:nvSpPr>
          <p:spPr bwMode="auto">
            <a:xfrm>
              <a:off x="1480" y="152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21" name="Line 896">
              <a:extLst>
                <a:ext uri="{FF2B5EF4-FFF2-40B4-BE49-F238E27FC236}">
                  <a16:creationId xmlns:a16="http://schemas.microsoft.com/office/drawing/2014/main" id="{677C5E04-8D02-6F4B-9F93-1DC7814CA1F1}"/>
                </a:ext>
              </a:extLst>
            </p:cNvPr>
            <p:cNvSpPr>
              <a:spLocks noChangeShapeType="1"/>
            </p:cNvSpPr>
            <p:nvPr/>
          </p:nvSpPr>
          <p:spPr bwMode="auto">
            <a:xfrm>
              <a:off x="1480" y="153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22" name="Line 897">
              <a:extLst>
                <a:ext uri="{FF2B5EF4-FFF2-40B4-BE49-F238E27FC236}">
                  <a16:creationId xmlns:a16="http://schemas.microsoft.com/office/drawing/2014/main" id="{612DA986-43D1-824F-BCE3-0D7073CA7979}"/>
                </a:ext>
              </a:extLst>
            </p:cNvPr>
            <p:cNvSpPr>
              <a:spLocks noChangeShapeType="1"/>
            </p:cNvSpPr>
            <p:nvPr/>
          </p:nvSpPr>
          <p:spPr bwMode="auto">
            <a:xfrm>
              <a:off x="1480" y="1542"/>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23" name="Line 898">
              <a:extLst>
                <a:ext uri="{FF2B5EF4-FFF2-40B4-BE49-F238E27FC236}">
                  <a16:creationId xmlns:a16="http://schemas.microsoft.com/office/drawing/2014/main" id="{6D08FE53-90B4-594B-8E44-16C2C9E64364}"/>
                </a:ext>
              </a:extLst>
            </p:cNvPr>
            <p:cNvSpPr>
              <a:spLocks noChangeShapeType="1"/>
            </p:cNvSpPr>
            <p:nvPr/>
          </p:nvSpPr>
          <p:spPr bwMode="auto">
            <a:xfrm>
              <a:off x="1480" y="155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24" name="Line 899">
              <a:extLst>
                <a:ext uri="{FF2B5EF4-FFF2-40B4-BE49-F238E27FC236}">
                  <a16:creationId xmlns:a16="http://schemas.microsoft.com/office/drawing/2014/main" id="{553E65AB-E46A-3E44-BD46-B4F36B3DF8F9}"/>
                </a:ext>
              </a:extLst>
            </p:cNvPr>
            <p:cNvSpPr>
              <a:spLocks noChangeShapeType="1"/>
            </p:cNvSpPr>
            <p:nvPr/>
          </p:nvSpPr>
          <p:spPr bwMode="auto">
            <a:xfrm>
              <a:off x="1480" y="156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25" name="Line 900">
              <a:extLst>
                <a:ext uri="{FF2B5EF4-FFF2-40B4-BE49-F238E27FC236}">
                  <a16:creationId xmlns:a16="http://schemas.microsoft.com/office/drawing/2014/main" id="{8F108049-6430-4843-B3F4-6AE9A3C48769}"/>
                </a:ext>
              </a:extLst>
            </p:cNvPr>
            <p:cNvSpPr>
              <a:spLocks noChangeShapeType="1"/>
            </p:cNvSpPr>
            <p:nvPr/>
          </p:nvSpPr>
          <p:spPr bwMode="auto">
            <a:xfrm>
              <a:off x="1480" y="1575"/>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26" name="Line 901">
              <a:extLst>
                <a:ext uri="{FF2B5EF4-FFF2-40B4-BE49-F238E27FC236}">
                  <a16:creationId xmlns:a16="http://schemas.microsoft.com/office/drawing/2014/main" id="{BC67A294-7663-724C-9374-312F07B0D8FD}"/>
                </a:ext>
              </a:extLst>
            </p:cNvPr>
            <p:cNvSpPr>
              <a:spLocks noChangeShapeType="1"/>
            </p:cNvSpPr>
            <p:nvPr/>
          </p:nvSpPr>
          <p:spPr bwMode="auto">
            <a:xfrm>
              <a:off x="1480" y="1586"/>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27" name="Line 902">
              <a:extLst>
                <a:ext uri="{FF2B5EF4-FFF2-40B4-BE49-F238E27FC236}">
                  <a16:creationId xmlns:a16="http://schemas.microsoft.com/office/drawing/2014/main" id="{3F4871C0-3B69-D54A-BA86-0B50C4B3F5A6}"/>
                </a:ext>
              </a:extLst>
            </p:cNvPr>
            <p:cNvSpPr>
              <a:spLocks noChangeShapeType="1"/>
            </p:cNvSpPr>
            <p:nvPr/>
          </p:nvSpPr>
          <p:spPr bwMode="auto">
            <a:xfrm>
              <a:off x="1480" y="159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28" name="Line 903">
              <a:extLst>
                <a:ext uri="{FF2B5EF4-FFF2-40B4-BE49-F238E27FC236}">
                  <a16:creationId xmlns:a16="http://schemas.microsoft.com/office/drawing/2014/main" id="{A5E45A14-A822-654D-B487-3A7426AA07B4}"/>
                </a:ext>
              </a:extLst>
            </p:cNvPr>
            <p:cNvSpPr>
              <a:spLocks noChangeShapeType="1"/>
            </p:cNvSpPr>
            <p:nvPr/>
          </p:nvSpPr>
          <p:spPr bwMode="auto">
            <a:xfrm>
              <a:off x="1480" y="160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29" name="Line 904">
              <a:extLst>
                <a:ext uri="{FF2B5EF4-FFF2-40B4-BE49-F238E27FC236}">
                  <a16:creationId xmlns:a16="http://schemas.microsoft.com/office/drawing/2014/main" id="{E6CA25F6-4465-8A44-8B49-C437C96DB025}"/>
                </a:ext>
              </a:extLst>
            </p:cNvPr>
            <p:cNvSpPr>
              <a:spLocks noChangeShapeType="1"/>
            </p:cNvSpPr>
            <p:nvPr/>
          </p:nvSpPr>
          <p:spPr bwMode="auto">
            <a:xfrm>
              <a:off x="1480" y="1620"/>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30" name="Line 905">
              <a:extLst>
                <a:ext uri="{FF2B5EF4-FFF2-40B4-BE49-F238E27FC236}">
                  <a16:creationId xmlns:a16="http://schemas.microsoft.com/office/drawing/2014/main" id="{0E881A38-89CD-A949-B433-CE339879A98B}"/>
                </a:ext>
              </a:extLst>
            </p:cNvPr>
            <p:cNvSpPr>
              <a:spLocks noChangeShapeType="1"/>
            </p:cNvSpPr>
            <p:nvPr/>
          </p:nvSpPr>
          <p:spPr bwMode="auto">
            <a:xfrm>
              <a:off x="1480" y="1630"/>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31" name="Line 906">
              <a:extLst>
                <a:ext uri="{FF2B5EF4-FFF2-40B4-BE49-F238E27FC236}">
                  <a16:creationId xmlns:a16="http://schemas.microsoft.com/office/drawing/2014/main" id="{E31A1167-50DD-5441-98E4-4FB5A9990E0C}"/>
                </a:ext>
              </a:extLst>
            </p:cNvPr>
            <p:cNvSpPr>
              <a:spLocks noChangeShapeType="1"/>
            </p:cNvSpPr>
            <p:nvPr/>
          </p:nvSpPr>
          <p:spPr bwMode="auto">
            <a:xfrm>
              <a:off x="1480" y="164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32" name="Line 907">
              <a:extLst>
                <a:ext uri="{FF2B5EF4-FFF2-40B4-BE49-F238E27FC236}">
                  <a16:creationId xmlns:a16="http://schemas.microsoft.com/office/drawing/2014/main" id="{A81C3EA0-782B-304C-85CC-28D287B373FE}"/>
                </a:ext>
              </a:extLst>
            </p:cNvPr>
            <p:cNvSpPr>
              <a:spLocks noChangeShapeType="1"/>
            </p:cNvSpPr>
            <p:nvPr/>
          </p:nvSpPr>
          <p:spPr bwMode="auto">
            <a:xfrm>
              <a:off x="1480" y="165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33" name="Line 908">
              <a:extLst>
                <a:ext uri="{FF2B5EF4-FFF2-40B4-BE49-F238E27FC236}">
                  <a16:creationId xmlns:a16="http://schemas.microsoft.com/office/drawing/2014/main" id="{A651345D-F699-6E46-9210-02CFDEC260FC}"/>
                </a:ext>
              </a:extLst>
            </p:cNvPr>
            <p:cNvSpPr>
              <a:spLocks noChangeShapeType="1"/>
            </p:cNvSpPr>
            <p:nvPr/>
          </p:nvSpPr>
          <p:spPr bwMode="auto">
            <a:xfrm>
              <a:off x="1480" y="166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34" name="Line 909">
              <a:extLst>
                <a:ext uri="{FF2B5EF4-FFF2-40B4-BE49-F238E27FC236}">
                  <a16:creationId xmlns:a16="http://schemas.microsoft.com/office/drawing/2014/main" id="{7F9793EF-A30C-604D-AB08-EF917396FFA6}"/>
                </a:ext>
              </a:extLst>
            </p:cNvPr>
            <p:cNvSpPr>
              <a:spLocks noChangeShapeType="1"/>
            </p:cNvSpPr>
            <p:nvPr/>
          </p:nvSpPr>
          <p:spPr bwMode="auto">
            <a:xfrm>
              <a:off x="1480" y="1674"/>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35" name="Line 910">
              <a:extLst>
                <a:ext uri="{FF2B5EF4-FFF2-40B4-BE49-F238E27FC236}">
                  <a16:creationId xmlns:a16="http://schemas.microsoft.com/office/drawing/2014/main" id="{9ADC6FD0-DB07-E447-B037-F0A05197079E}"/>
                </a:ext>
              </a:extLst>
            </p:cNvPr>
            <p:cNvSpPr>
              <a:spLocks noChangeShapeType="1"/>
            </p:cNvSpPr>
            <p:nvPr/>
          </p:nvSpPr>
          <p:spPr bwMode="auto">
            <a:xfrm>
              <a:off x="1480" y="1685"/>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36" name="Line 911">
              <a:extLst>
                <a:ext uri="{FF2B5EF4-FFF2-40B4-BE49-F238E27FC236}">
                  <a16:creationId xmlns:a16="http://schemas.microsoft.com/office/drawing/2014/main" id="{64C27FAE-A57A-ED4F-A5EB-C5FF52A77778}"/>
                </a:ext>
              </a:extLst>
            </p:cNvPr>
            <p:cNvSpPr>
              <a:spLocks noChangeShapeType="1"/>
            </p:cNvSpPr>
            <p:nvPr/>
          </p:nvSpPr>
          <p:spPr bwMode="auto">
            <a:xfrm>
              <a:off x="1480" y="169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37" name="Line 912">
              <a:extLst>
                <a:ext uri="{FF2B5EF4-FFF2-40B4-BE49-F238E27FC236}">
                  <a16:creationId xmlns:a16="http://schemas.microsoft.com/office/drawing/2014/main" id="{C36A3171-26D0-4B4F-B7DB-A1EC412F137C}"/>
                </a:ext>
              </a:extLst>
            </p:cNvPr>
            <p:cNvSpPr>
              <a:spLocks noChangeShapeType="1"/>
            </p:cNvSpPr>
            <p:nvPr/>
          </p:nvSpPr>
          <p:spPr bwMode="auto">
            <a:xfrm>
              <a:off x="1480" y="170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38" name="Line 913">
              <a:extLst>
                <a:ext uri="{FF2B5EF4-FFF2-40B4-BE49-F238E27FC236}">
                  <a16:creationId xmlns:a16="http://schemas.microsoft.com/office/drawing/2014/main" id="{9BACD0EB-41BD-B444-986B-67FA03BF7A8E}"/>
                </a:ext>
              </a:extLst>
            </p:cNvPr>
            <p:cNvSpPr>
              <a:spLocks noChangeShapeType="1"/>
            </p:cNvSpPr>
            <p:nvPr/>
          </p:nvSpPr>
          <p:spPr bwMode="auto">
            <a:xfrm>
              <a:off x="1480" y="1718"/>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39" name="Line 914">
              <a:extLst>
                <a:ext uri="{FF2B5EF4-FFF2-40B4-BE49-F238E27FC236}">
                  <a16:creationId xmlns:a16="http://schemas.microsoft.com/office/drawing/2014/main" id="{D3220D85-D9C7-CD43-9E66-51DA3823192B}"/>
                </a:ext>
              </a:extLst>
            </p:cNvPr>
            <p:cNvSpPr>
              <a:spLocks noChangeShapeType="1"/>
            </p:cNvSpPr>
            <p:nvPr/>
          </p:nvSpPr>
          <p:spPr bwMode="auto">
            <a:xfrm>
              <a:off x="1480" y="172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40" name="Line 915">
              <a:extLst>
                <a:ext uri="{FF2B5EF4-FFF2-40B4-BE49-F238E27FC236}">
                  <a16:creationId xmlns:a16="http://schemas.microsoft.com/office/drawing/2014/main" id="{AD40001F-5BDE-7542-97DE-952D39B99A1A}"/>
                </a:ext>
              </a:extLst>
            </p:cNvPr>
            <p:cNvSpPr>
              <a:spLocks noChangeShapeType="1"/>
            </p:cNvSpPr>
            <p:nvPr/>
          </p:nvSpPr>
          <p:spPr bwMode="auto">
            <a:xfrm>
              <a:off x="1480" y="1740"/>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41" name="Line 916">
              <a:extLst>
                <a:ext uri="{FF2B5EF4-FFF2-40B4-BE49-F238E27FC236}">
                  <a16:creationId xmlns:a16="http://schemas.microsoft.com/office/drawing/2014/main" id="{E12004C1-100D-6448-A961-11BF0F774AD6}"/>
                </a:ext>
              </a:extLst>
            </p:cNvPr>
            <p:cNvSpPr>
              <a:spLocks noChangeShapeType="1"/>
            </p:cNvSpPr>
            <p:nvPr/>
          </p:nvSpPr>
          <p:spPr bwMode="auto">
            <a:xfrm>
              <a:off x="1480" y="175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42" name="Line 917">
              <a:extLst>
                <a:ext uri="{FF2B5EF4-FFF2-40B4-BE49-F238E27FC236}">
                  <a16:creationId xmlns:a16="http://schemas.microsoft.com/office/drawing/2014/main" id="{A8A36FC4-6C70-0045-BFF3-841F57A23C30}"/>
                </a:ext>
              </a:extLst>
            </p:cNvPr>
            <p:cNvSpPr>
              <a:spLocks noChangeShapeType="1"/>
            </p:cNvSpPr>
            <p:nvPr/>
          </p:nvSpPr>
          <p:spPr bwMode="auto">
            <a:xfrm>
              <a:off x="1480" y="1761"/>
              <a:ext cx="1" cy="6"/>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43" name="Line 918">
              <a:extLst>
                <a:ext uri="{FF2B5EF4-FFF2-40B4-BE49-F238E27FC236}">
                  <a16:creationId xmlns:a16="http://schemas.microsoft.com/office/drawing/2014/main" id="{162970F9-4289-EC48-875A-1EAC9C60CBD2}"/>
                </a:ext>
              </a:extLst>
            </p:cNvPr>
            <p:cNvSpPr>
              <a:spLocks noChangeShapeType="1"/>
            </p:cNvSpPr>
            <p:nvPr/>
          </p:nvSpPr>
          <p:spPr bwMode="auto">
            <a:xfrm>
              <a:off x="1480" y="1773"/>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44" name="Line 919">
              <a:extLst>
                <a:ext uri="{FF2B5EF4-FFF2-40B4-BE49-F238E27FC236}">
                  <a16:creationId xmlns:a16="http://schemas.microsoft.com/office/drawing/2014/main" id="{0BC8C083-D14D-F645-894C-379D1CE0FF8A}"/>
                </a:ext>
              </a:extLst>
            </p:cNvPr>
            <p:cNvSpPr>
              <a:spLocks noChangeShapeType="1"/>
            </p:cNvSpPr>
            <p:nvPr/>
          </p:nvSpPr>
          <p:spPr bwMode="auto">
            <a:xfrm>
              <a:off x="1480" y="178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45" name="Line 920">
              <a:extLst>
                <a:ext uri="{FF2B5EF4-FFF2-40B4-BE49-F238E27FC236}">
                  <a16:creationId xmlns:a16="http://schemas.microsoft.com/office/drawing/2014/main" id="{4B213FE0-F6F4-6942-8A1F-06970A9BDA48}"/>
                </a:ext>
              </a:extLst>
            </p:cNvPr>
            <p:cNvSpPr>
              <a:spLocks noChangeShapeType="1"/>
            </p:cNvSpPr>
            <p:nvPr/>
          </p:nvSpPr>
          <p:spPr bwMode="auto">
            <a:xfrm>
              <a:off x="1480" y="179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46" name="Line 921">
              <a:extLst>
                <a:ext uri="{FF2B5EF4-FFF2-40B4-BE49-F238E27FC236}">
                  <a16:creationId xmlns:a16="http://schemas.microsoft.com/office/drawing/2014/main" id="{2738E4BC-0FAF-314A-8C65-A6DBFF17FBFF}"/>
                </a:ext>
              </a:extLst>
            </p:cNvPr>
            <p:cNvSpPr>
              <a:spLocks noChangeShapeType="1"/>
            </p:cNvSpPr>
            <p:nvPr/>
          </p:nvSpPr>
          <p:spPr bwMode="auto">
            <a:xfrm>
              <a:off x="1480" y="180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47" name="Line 922">
              <a:extLst>
                <a:ext uri="{FF2B5EF4-FFF2-40B4-BE49-F238E27FC236}">
                  <a16:creationId xmlns:a16="http://schemas.microsoft.com/office/drawing/2014/main" id="{BBA45617-8F40-9444-B1CB-9B6197AD55BE}"/>
                </a:ext>
              </a:extLst>
            </p:cNvPr>
            <p:cNvSpPr>
              <a:spLocks noChangeShapeType="1"/>
            </p:cNvSpPr>
            <p:nvPr/>
          </p:nvSpPr>
          <p:spPr bwMode="auto">
            <a:xfrm>
              <a:off x="1480" y="1816"/>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48" name="Line 923">
              <a:extLst>
                <a:ext uri="{FF2B5EF4-FFF2-40B4-BE49-F238E27FC236}">
                  <a16:creationId xmlns:a16="http://schemas.microsoft.com/office/drawing/2014/main" id="{7CC1992D-651A-D547-8324-467487071D1E}"/>
                </a:ext>
              </a:extLst>
            </p:cNvPr>
            <p:cNvSpPr>
              <a:spLocks noChangeShapeType="1"/>
            </p:cNvSpPr>
            <p:nvPr/>
          </p:nvSpPr>
          <p:spPr bwMode="auto">
            <a:xfrm>
              <a:off x="1480" y="182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49" name="Line 924">
              <a:extLst>
                <a:ext uri="{FF2B5EF4-FFF2-40B4-BE49-F238E27FC236}">
                  <a16:creationId xmlns:a16="http://schemas.microsoft.com/office/drawing/2014/main" id="{5E8BE146-9A8A-354A-A4BD-CEC7FDB056D2}"/>
                </a:ext>
              </a:extLst>
            </p:cNvPr>
            <p:cNvSpPr>
              <a:spLocks noChangeShapeType="1"/>
            </p:cNvSpPr>
            <p:nvPr/>
          </p:nvSpPr>
          <p:spPr bwMode="auto">
            <a:xfrm>
              <a:off x="1480" y="183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50" name="Line 925">
              <a:extLst>
                <a:ext uri="{FF2B5EF4-FFF2-40B4-BE49-F238E27FC236}">
                  <a16:creationId xmlns:a16="http://schemas.microsoft.com/office/drawing/2014/main" id="{326620CD-2FB7-CC41-BBBE-58C2056A7D72}"/>
                </a:ext>
              </a:extLst>
            </p:cNvPr>
            <p:cNvSpPr>
              <a:spLocks noChangeShapeType="1"/>
            </p:cNvSpPr>
            <p:nvPr/>
          </p:nvSpPr>
          <p:spPr bwMode="auto">
            <a:xfrm>
              <a:off x="1480" y="1849"/>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51" name="Line 926">
              <a:extLst>
                <a:ext uri="{FF2B5EF4-FFF2-40B4-BE49-F238E27FC236}">
                  <a16:creationId xmlns:a16="http://schemas.microsoft.com/office/drawing/2014/main" id="{39CD4317-C792-9540-B962-A258367BABF2}"/>
                </a:ext>
              </a:extLst>
            </p:cNvPr>
            <p:cNvSpPr>
              <a:spLocks noChangeShapeType="1"/>
            </p:cNvSpPr>
            <p:nvPr/>
          </p:nvSpPr>
          <p:spPr bwMode="auto">
            <a:xfrm>
              <a:off x="1480" y="1860"/>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52" name="Line 927">
              <a:extLst>
                <a:ext uri="{FF2B5EF4-FFF2-40B4-BE49-F238E27FC236}">
                  <a16:creationId xmlns:a16="http://schemas.microsoft.com/office/drawing/2014/main" id="{CC700772-3CE9-B84A-8BCA-140366FA7674}"/>
                </a:ext>
              </a:extLst>
            </p:cNvPr>
            <p:cNvSpPr>
              <a:spLocks noChangeShapeType="1"/>
            </p:cNvSpPr>
            <p:nvPr/>
          </p:nvSpPr>
          <p:spPr bwMode="auto">
            <a:xfrm>
              <a:off x="1480" y="187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53" name="Line 928">
              <a:extLst>
                <a:ext uri="{FF2B5EF4-FFF2-40B4-BE49-F238E27FC236}">
                  <a16:creationId xmlns:a16="http://schemas.microsoft.com/office/drawing/2014/main" id="{18CF1717-9E9F-7142-A412-74F4DC13F5CE}"/>
                </a:ext>
              </a:extLst>
            </p:cNvPr>
            <p:cNvSpPr>
              <a:spLocks noChangeShapeType="1"/>
            </p:cNvSpPr>
            <p:nvPr/>
          </p:nvSpPr>
          <p:spPr bwMode="auto">
            <a:xfrm>
              <a:off x="1480" y="188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54" name="Line 929">
              <a:extLst>
                <a:ext uri="{FF2B5EF4-FFF2-40B4-BE49-F238E27FC236}">
                  <a16:creationId xmlns:a16="http://schemas.microsoft.com/office/drawing/2014/main" id="{5AB342B2-1E3D-8E4A-B1EA-547B7FDFAEBE}"/>
                </a:ext>
              </a:extLst>
            </p:cNvPr>
            <p:cNvSpPr>
              <a:spLocks noChangeShapeType="1"/>
            </p:cNvSpPr>
            <p:nvPr/>
          </p:nvSpPr>
          <p:spPr bwMode="auto">
            <a:xfrm>
              <a:off x="1480" y="189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55" name="Line 930">
              <a:extLst>
                <a:ext uri="{FF2B5EF4-FFF2-40B4-BE49-F238E27FC236}">
                  <a16:creationId xmlns:a16="http://schemas.microsoft.com/office/drawing/2014/main" id="{8606DFB6-C2C5-FD4A-932A-8E2D5D0710CC}"/>
                </a:ext>
              </a:extLst>
            </p:cNvPr>
            <p:cNvSpPr>
              <a:spLocks noChangeShapeType="1"/>
            </p:cNvSpPr>
            <p:nvPr/>
          </p:nvSpPr>
          <p:spPr bwMode="auto">
            <a:xfrm>
              <a:off x="1480" y="1904"/>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56" name="Line 931">
              <a:extLst>
                <a:ext uri="{FF2B5EF4-FFF2-40B4-BE49-F238E27FC236}">
                  <a16:creationId xmlns:a16="http://schemas.microsoft.com/office/drawing/2014/main" id="{E52D88E9-EF2C-9D4C-812F-10CFF8588E24}"/>
                </a:ext>
              </a:extLst>
            </p:cNvPr>
            <p:cNvSpPr>
              <a:spLocks noChangeShapeType="1"/>
            </p:cNvSpPr>
            <p:nvPr/>
          </p:nvSpPr>
          <p:spPr bwMode="auto">
            <a:xfrm>
              <a:off x="1480" y="191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57" name="Line 932">
              <a:extLst>
                <a:ext uri="{FF2B5EF4-FFF2-40B4-BE49-F238E27FC236}">
                  <a16:creationId xmlns:a16="http://schemas.microsoft.com/office/drawing/2014/main" id="{D202E2DD-11B1-6D4B-AD5B-4EA1946955C1}"/>
                </a:ext>
              </a:extLst>
            </p:cNvPr>
            <p:cNvSpPr>
              <a:spLocks noChangeShapeType="1"/>
            </p:cNvSpPr>
            <p:nvPr/>
          </p:nvSpPr>
          <p:spPr bwMode="auto">
            <a:xfrm>
              <a:off x="1480" y="192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58" name="Line 933">
              <a:extLst>
                <a:ext uri="{FF2B5EF4-FFF2-40B4-BE49-F238E27FC236}">
                  <a16:creationId xmlns:a16="http://schemas.microsoft.com/office/drawing/2014/main" id="{390C3EE9-1EA7-7848-B869-3A30EC199924}"/>
                </a:ext>
              </a:extLst>
            </p:cNvPr>
            <p:cNvSpPr>
              <a:spLocks noChangeShapeType="1"/>
            </p:cNvSpPr>
            <p:nvPr/>
          </p:nvSpPr>
          <p:spPr bwMode="auto">
            <a:xfrm>
              <a:off x="1480" y="193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59" name="Line 934">
              <a:extLst>
                <a:ext uri="{FF2B5EF4-FFF2-40B4-BE49-F238E27FC236}">
                  <a16:creationId xmlns:a16="http://schemas.microsoft.com/office/drawing/2014/main" id="{155FD902-27F8-A340-B776-667BD1592210}"/>
                </a:ext>
              </a:extLst>
            </p:cNvPr>
            <p:cNvSpPr>
              <a:spLocks noChangeShapeType="1"/>
            </p:cNvSpPr>
            <p:nvPr/>
          </p:nvSpPr>
          <p:spPr bwMode="auto">
            <a:xfrm>
              <a:off x="1480" y="194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60" name="Line 935">
              <a:extLst>
                <a:ext uri="{FF2B5EF4-FFF2-40B4-BE49-F238E27FC236}">
                  <a16:creationId xmlns:a16="http://schemas.microsoft.com/office/drawing/2014/main" id="{BF616FDC-CBC4-CC4F-AAE2-85FE40251AE7}"/>
                </a:ext>
              </a:extLst>
            </p:cNvPr>
            <p:cNvSpPr>
              <a:spLocks noChangeShapeType="1"/>
            </p:cNvSpPr>
            <p:nvPr/>
          </p:nvSpPr>
          <p:spPr bwMode="auto">
            <a:xfrm>
              <a:off x="1480" y="1959"/>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61" name="Line 936">
              <a:extLst>
                <a:ext uri="{FF2B5EF4-FFF2-40B4-BE49-F238E27FC236}">
                  <a16:creationId xmlns:a16="http://schemas.microsoft.com/office/drawing/2014/main" id="{E2116502-814B-D54A-B354-53A0F9FAEF8F}"/>
                </a:ext>
              </a:extLst>
            </p:cNvPr>
            <p:cNvSpPr>
              <a:spLocks noChangeShapeType="1"/>
            </p:cNvSpPr>
            <p:nvPr/>
          </p:nvSpPr>
          <p:spPr bwMode="auto">
            <a:xfrm>
              <a:off x="1480" y="1970"/>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62" name="Line 937">
              <a:extLst>
                <a:ext uri="{FF2B5EF4-FFF2-40B4-BE49-F238E27FC236}">
                  <a16:creationId xmlns:a16="http://schemas.microsoft.com/office/drawing/2014/main" id="{666EB3CD-3C12-E94F-82D2-7A32FC838F00}"/>
                </a:ext>
              </a:extLst>
            </p:cNvPr>
            <p:cNvSpPr>
              <a:spLocks noChangeShapeType="1"/>
            </p:cNvSpPr>
            <p:nvPr/>
          </p:nvSpPr>
          <p:spPr bwMode="auto">
            <a:xfrm>
              <a:off x="1480" y="198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63" name="Line 938">
              <a:extLst>
                <a:ext uri="{FF2B5EF4-FFF2-40B4-BE49-F238E27FC236}">
                  <a16:creationId xmlns:a16="http://schemas.microsoft.com/office/drawing/2014/main" id="{8C457A65-7829-474A-8FDB-737486820DFA}"/>
                </a:ext>
              </a:extLst>
            </p:cNvPr>
            <p:cNvSpPr>
              <a:spLocks noChangeShapeType="1"/>
            </p:cNvSpPr>
            <p:nvPr/>
          </p:nvSpPr>
          <p:spPr bwMode="auto">
            <a:xfrm>
              <a:off x="1480" y="1992"/>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64" name="Line 939">
              <a:extLst>
                <a:ext uri="{FF2B5EF4-FFF2-40B4-BE49-F238E27FC236}">
                  <a16:creationId xmlns:a16="http://schemas.microsoft.com/office/drawing/2014/main" id="{D428547D-BEB2-6148-974A-F034651B1BC5}"/>
                </a:ext>
              </a:extLst>
            </p:cNvPr>
            <p:cNvSpPr>
              <a:spLocks noChangeShapeType="1"/>
            </p:cNvSpPr>
            <p:nvPr/>
          </p:nvSpPr>
          <p:spPr bwMode="auto">
            <a:xfrm>
              <a:off x="1480" y="200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65" name="Line 940">
              <a:extLst>
                <a:ext uri="{FF2B5EF4-FFF2-40B4-BE49-F238E27FC236}">
                  <a16:creationId xmlns:a16="http://schemas.microsoft.com/office/drawing/2014/main" id="{498ED21A-44EF-4646-A240-D23BD85980BA}"/>
                </a:ext>
              </a:extLst>
            </p:cNvPr>
            <p:cNvSpPr>
              <a:spLocks noChangeShapeType="1"/>
            </p:cNvSpPr>
            <p:nvPr/>
          </p:nvSpPr>
          <p:spPr bwMode="auto">
            <a:xfrm>
              <a:off x="1480" y="201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66" name="Line 941">
              <a:extLst>
                <a:ext uri="{FF2B5EF4-FFF2-40B4-BE49-F238E27FC236}">
                  <a16:creationId xmlns:a16="http://schemas.microsoft.com/office/drawing/2014/main" id="{143C9423-FE96-7D49-A9C7-A94690092B37}"/>
                </a:ext>
              </a:extLst>
            </p:cNvPr>
            <p:cNvSpPr>
              <a:spLocks noChangeShapeType="1"/>
            </p:cNvSpPr>
            <p:nvPr/>
          </p:nvSpPr>
          <p:spPr bwMode="auto">
            <a:xfrm>
              <a:off x="1480" y="202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67" name="Line 942">
              <a:extLst>
                <a:ext uri="{FF2B5EF4-FFF2-40B4-BE49-F238E27FC236}">
                  <a16:creationId xmlns:a16="http://schemas.microsoft.com/office/drawing/2014/main" id="{CAB75A14-B13C-E54B-BE8F-9F1F6C522225}"/>
                </a:ext>
              </a:extLst>
            </p:cNvPr>
            <p:cNvSpPr>
              <a:spLocks noChangeShapeType="1"/>
            </p:cNvSpPr>
            <p:nvPr/>
          </p:nvSpPr>
          <p:spPr bwMode="auto">
            <a:xfrm>
              <a:off x="1480" y="2036"/>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68" name="Line 943">
              <a:extLst>
                <a:ext uri="{FF2B5EF4-FFF2-40B4-BE49-F238E27FC236}">
                  <a16:creationId xmlns:a16="http://schemas.microsoft.com/office/drawing/2014/main" id="{BDA68540-F420-B445-B15C-8C5A1054C72F}"/>
                </a:ext>
              </a:extLst>
            </p:cNvPr>
            <p:cNvSpPr>
              <a:spLocks noChangeShapeType="1"/>
            </p:cNvSpPr>
            <p:nvPr/>
          </p:nvSpPr>
          <p:spPr bwMode="auto">
            <a:xfrm>
              <a:off x="1480" y="204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69" name="Line 944">
              <a:extLst>
                <a:ext uri="{FF2B5EF4-FFF2-40B4-BE49-F238E27FC236}">
                  <a16:creationId xmlns:a16="http://schemas.microsoft.com/office/drawing/2014/main" id="{E069E699-C64B-7C48-B5DB-235CA49CD82E}"/>
                </a:ext>
              </a:extLst>
            </p:cNvPr>
            <p:cNvSpPr>
              <a:spLocks noChangeShapeType="1"/>
            </p:cNvSpPr>
            <p:nvPr/>
          </p:nvSpPr>
          <p:spPr bwMode="auto">
            <a:xfrm>
              <a:off x="1480" y="205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70" name="Line 945">
              <a:extLst>
                <a:ext uri="{FF2B5EF4-FFF2-40B4-BE49-F238E27FC236}">
                  <a16:creationId xmlns:a16="http://schemas.microsoft.com/office/drawing/2014/main" id="{F3CA1993-5DDF-054E-8B0C-489DF254C77A}"/>
                </a:ext>
              </a:extLst>
            </p:cNvPr>
            <p:cNvSpPr>
              <a:spLocks noChangeShapeType="1"/>
            </p:cNvSpPr>
            <p:nvPr/>
          </p:nvSpPr>
          <p:spPr bwMode="auto">
            <a:xfrm>
              <a:off x="1480" y="206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71" name="Line 946">
              <a:extLst>
                <a:ext uri="{FF2B5EF4-FFF2-40B4-BE49-F238E27FC236}">
                  <a16:creationId xmlns:a16="http://schemas.microsoft.com/office/drawing/2014/main" id="{259AC3BF-D663-974B-B43F-2EE7360CFA63}"/>
                </a:ext>
              </a:extLst>
            </p:cNvPr>
            <p:cNvSpPr>
              <a:spLocks noChangeShapeType="1"/>
            </p:cNvSpPr>
            <p:nvPr/>
          </p:nvSpPr>
          <p:spPr bwMode="auto">
            <a:xfrm>
              <a:off x="1480" y="2080"/>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72" name="Line 947">
              <a:extLst>
                <a:ext uri="{FF2B5EF4-FFF2-40B4-BE49-F238E27FC236}">
                  <a16:creationId xmlns:a16="http://schemas.microsoft.com/office/drawing/2014/main" id="{17B08EDA-B9FA-5F43-8A36-3AA076FD57C8}"/>
                </a:ext>
              </a:extLst>
            </p:cNvPr>
            <p:cNvSpPr>
              <a:spLocks noChangeShapeType="1"/>
            </p:cNvSpPr>
            <p:nvPr/>
          </p:nvSpPr>
          <p:spPr bwMode="auto">
            <a:xfrm>
              <a:off x="1480" y="209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73" name="Line 948">
              <a:extLst>
                <a:ext uri="{FF2B5EF4-FFF2-40B4-BE49-F238E27FC236}">
                  <a16:creationId xmlns:a16="http://schemas.microsoft.com/office/drawing/2014/main" id="{B64D3469-8988-6F42-A287-22344AEB32BC}"/>
                </a:ext>
              </a:extLst>
            </p:cNvPr>
            <p:cNvSpPr>
              <a:spLocks noChangeShapeType="1"/>
            </p:cNvSpPr>
            <p:nvPr/>
          </p:nvSpPr>
          <p:spPr bwMode="auto">
            <a:xfrm>
              <a:off x="1480" y="210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74" name="Line 949">
              <a:extLst>
                <a:ext uri="{FF2B5EF4-FFF2-40B4-BE49-F238E27FC236}">
                  <a16:creationId xmlns:a16="http://schemas.microsoft.com/office/drawing/2014/main" id="{E7CF134E-7E49-4A44-BE3D-63E9741C7204}"/>
                </a:ext>
              </a:extLst>
            </p:cNvPr>
            <p:cNvSpPr>
              <a:spLocks noChangeShapeType="1"/>
            </p:cNvSpPr>
            <p:nvPr/>
          </p:nvSpPr>
          <p:spPr bwMode="auto">
            <a:xfrm>
              <a:off x="1480" y="211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75" name="Line 950">
              <a:extLst>
                <a:ext uri="{FF2B5EF4-FFF2-40B4-BE49-F238E27FC236}">
                  <a16:creationId xmlns:a16="http://schemas.microsoft.com/office/drawing/2014/main" id="{D0625BAD-FC47-5A4E-A9FC-C233B612F0BC}"/>
                </a:ext>
              </a:extLst>
            </p:cNvPr>
            <p:cNvSpPr>
              <a:spLocks noChangeShapeType="1"/>
            </p:cNvSpPr>
            <p:nvPr/>
          </p:nvSpPr>
          <p:spPr bwMode="auto">
            <a:xfrm>
              <a:off x="1480" y="2123"/>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76" name="Line 951">
              <a:extLst>
                <a:ext uri="{FF2B5EF4-FFF2-40B4-BE49-F238E27FC236}">
                  <a16:creationId xmlns:a16="http://schemas.microsoft.com/office/drawing/2014/main" id="{55EC90A9-91B8-5149-905B-BC9309CE49B4}"/>
                </a:ext>
              </a:extLst>
            </p:cNvPr>
            <p:cNvSpPr>
              <a:spLocks noChangeShapeType="1"/>
            </p:cNvSpPr>
            <p:nvPr/>
          </p:nvSpPr>
          <p:spPr bwMode="auto">
            <a:xfrm>
              <a:off x="1480" y="2134"/>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77" name="Line 952">
              <a:extLst>
                <a:ext uri="{FF2B5EF4-FFF2-40B4-BE49-F238E27FC236}">
                  <a16:creationId xmlns:a16="http://schemas.microsoft.com/office/drawing/2014/main" id="{64E7583D-3DA8-E64A-8E68-97AEE6E90D42}"/>
                </a:ext>
              </a:extLst>
            </p:cNvPr>
            <p:cNvSpPr>
              <a:spLocks noChangeShapeType="1"/>
            </p:cNvSpPr>
            <p:nvPr/>
          </p:nvSpPr>
          <p:spPr bwMode="auto">
            <a:xfrm>
              <a:off x="1480" y="214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78" name="Line 953">
              <a:extLst>
                <a:ext uri="{FF2B5EF4-FFF2-40B4-BE49-F238E27FC236}">
                  <a16:creationId xmlns:a16="http://schemas.microsoft.com/office/drawing/2014/main" id="{E319C450-66FB-C444-95F3-683B9C83F6C1}"/>
                </a:ext>
              </a:extLst>
            </p:cNvPr>
            <p:cNvSpPr>
              <a:spLocks noChangeShapeType="1"/>
            </p:cNvSpPr>
            <p:nvPr/>
          </p:nvSpPr>
          <p:spPr bwMode="auto">
            <a:xfrm>
              <a:off x="1480" y="215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79" name="Line 954">
              <a:extLst>
                <a:ext uri="{FF2B5EF4-FFF2-40B4-BE49-F238E27FC236}">
                  <a16:creationId xmlns:a16="http://schemas.microsoft.com/office/drawing/2014/main" id="{9CA7A2C2-C2B9-9C42-B4A0-32C42D2B0B0E}"/>
                </a:ext>
              </a:extLst>
            </p:cNvPr>
            <p:cNvSpPr>
              <a:spLocks noChangeShapeType="1"/>
            </p:cNvSpPr>
            <p:nvPr/>
          </p:nvSpPr>
          <p:spPr bwMode="auto">
            <a:xfrm>
              <a:off x="1480" y="216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80" name="Line 955">
              <a:extLst>
                <a:ext uri="{FF2B5EF4-FFF2-40B4-BE49-F238E27FC236}">
                  <a16:creationId xmlns:a16="http://schemas.microsoft.com/office/drawing/2014/main" id="{FA4999D9-1FE7-104C-AE29-A11DA0CC18C8}"/>
                </a:ext>
              </a:extLst>
            </p:cNvPr>
            <p:cNvSpPr>
              <a:spLocks noChangeShapeType="1"/>
            </p:cNvSpPr>
            <p:nvPr/>
          </p:nvSpPr>
          <p:spPr bwMode="auto">
            <a:xfrm>
              <a:off x="1480" y="2178"/>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81" name="Line 956">
              <a:extLst>
                <a:ext uri="{FF2B5EF4-FFF2-40B4-BE49-F238E27FC236}">
                  <a16:creationId xmlns:a16="http://schemas.microsoft.com/office/drawing/2014/main" id="{EBD0689C-1CF4-8E48-8802-1C3A4DB96B1D}"/>
                </a:ext>
              </a:extLst>
            </p:cNvPr>
            <p:cNvSpPr>
              <a:spLocks noChangeShapeType="1"/>
            </p:cNvSpPr>
            <p:nvPr/>
          </p:nvSpPr>
          <p:spPr bwMode="auto">
            <a:xfrm>
              <a:off x="1480" y="2190"/>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82" name="Line 957">
              <a:extLst>
                <a:ext uri="{FF2B5EF4-FFF2-40B4-BE49-F238E27FC236}">
                  <a16:creationId xmlns:a16="http://schemas.microsoft.com/office/drawing/2014/main" id="{323A872B-F8D4-B34F-BF65-C6191768EB6F}"/>
                </a:ext>
              </a:extLst>
            </p:cNvPr>
            <p:cNvSpPr>
              <a:spLocks noChangeShapeType="1"/>
            </p:cNvSpPr>
            <p:nvPr/>
          </p:nvSpPr>
          <p:spPr bwMode="auto">
            <a:xfrm>
              <a:off x="1480" y="220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83" name="Line 958">
              <a:extLst>
                <a:ext uri="{FF2B5EF4-FFF2-40B4-BE49-F238E27FC236}">
                  <a16:creationId xmlns:a16="http://schemas.microsoft.com/office/drawing/2014/main" id="{D87FA76A-262F-C045-96F7-07C9E8CD25C0}"/>
                </a:ext>
              </a:extLst>
            </p:cNvPr>
            <p:cNvSpPr>
              <a:spLocks noChangeShapeType="1"/>
            </p:cNvSpPr>
            <p:nvPr/>
          </p:nvSpPr>
          <p:spPr bwMode="auto">
            <a:xfrm>
              <a:off x="1480" y="221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84" name="Line 959">
              <a:extLst>
                <a:ext uri="{FF2B5EF4-FFF2-40B4-BE49-F238E27FC236}">
                  <a16:creationId xmlns:a16="http://schemas.microsoft.com/office/drawing/2014/main" id="{54EA4927-B91B-FB49-B810-86A685398227}"/>
                </a:ext>
              </a:extLst>
            </p:cNvPr>
            <p:cNvSpPr>
              <a:spLocks noChangeShapeType="1"/>
            </p:cNvSpPr>
            <p:nvPr/>
          </p:nvSpPr>
          <p:spPr bwMode="auto">
            <a:xfrm>
              <a:off x="1480" y="222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85" name="Line 960">
              <a:extLst>
                <a:ext uri="{FF2B5EF4-FFF2-40B4-BE49-F238E27FC236}">
                  <a16:creationId xmlns:a16="http://schemas.microsoft.com/office/drawing/2014/main" id="{6053486A-79E9-EA40-81B5-F6F9E5C127A4}"/>
                </a:ext>
              </a:extLst>
            </p:cNvPr>
            <p:cNvSpPr>
              <a:spLocks noChangeShapeType="1"/>
            </p:cNvSpPr>
            <p:nvPr/>
          </p:nvSpPr>
          <p:spPr bwMode="auto">
            <a:xfrm>
              <a:off x="1480" y="223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86" name="Line 961">
              <a:extLst>
                <a:ext uri="{FF2B5EF4-FFF2-40B4-BE49-F238E27FC236}">
                  <a16:creationId xmlns:a16="http://schemas.microsoft.com/office/drawing/2014/main" id="{76125C2E-BDAB-4E49-AD4E-2905AA42980B}"/>
                </a:ext>
              </a:extLst>
            </p:cNvPr>
            <p:cNvSpPr>
              <a:spLocks noChangeShapeType="1"/>
            </p:cNvSpPr>
            <p:nvPr/>
          </p:nvSpPr>
          <p:spPr bwMode="auto">
            <a:xfrm>
              <a:off x="1480" y="224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87" name="Line 962">
              <a:extLst>
                <a:ext uri="{FF2B5EF4-FFF2-40B4-BE49-F238E27FC236}">
                  <a16:creationId xmlns:a16="http://schemas.microsoft.com/office/drawing/2014/main" id="{4D51921D-C2FD-2743-99EC-5BA908D0498B}"/>
                </a:ext>
              </a:extLst>
            </p:cNvPr>
            <p:cNvSpPr>
              <a:spLocks noChangeShapeType="1"/>
            </p:cNvSpPr>
            <p:nvPr/>
          </p:nvSpPr>
          <p:spPr bwMode="auto">
            <a:xfrm>
              <a:off x="1480" y="225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88" name="Line 963">
              <a:extLst>
                <a:ext uri="{FF2B5EF4-FFF2-40B4-BE49-F238E27FC236}">
                  <a16:creationId xmlns:a16="http://schemas.microsoft.com/office/drawing/2014/main" id="{E4EC6A8E-B343-6441-BCCB-69806FF34E45}"/>
                </a:ext>
              </a:extLst>
            </p:cNvPr>
            <p:cNvSpPr>
              <a:spLocks noChangeShapeType="1"/>
            </p:cNvSpPr>
            <p:nvPr/>
          </p:nvSpPr>
          <p:spPr bwMode="auto">
            <a:xfrm>
              <a:off x="1480" y="2266"/>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89" name="Line 964">
              <a:extLst>
                <a:ext uri="{FF2B5EF4-FFF2-40B4-BE49-F238E27FC236}">
                  <a16:creationId xmlns:a16="http://schemas.microsoft.com/office/drawing/2014/main" id="{FA03D578-01A6-3542-9BEF-C9BFB9FFE234}"/>
                </a:ext>
              </a:extLst>
            </p:cNvPr>
            <p:cNvSpPr>
              <a:spLocks noChangeShapeType="1"/>
            </p:cNvSpPr>
            <p:nvPr/>
          </p:nvSpPr>
          <p:spPr bwMode="auto">
            <a:xfrm>
              <a:off x="1480" y="227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90" name="Line 965">
              <a:extLst>
                <a:ext uri="{FF2B5EF4-FFF2-40B4-BE49-F238E27FC236}">
                  <a16:creationId xmlns:a16="http://schemas.microsoft.com/office/drawing/2014/main" id="{E76AC905-721D-4A41-A506-7B7CB993F2B1}"/>
                </a:ext>
              </a:extLst>
            </p:cNvPr>
            <p:cNvSpPr>
              <a:spLocks noChangeShapeType="1"/>
            </p:cNvSpPr>
            <p:nvPr/>
          </p:nvSpPr>
          <p:spPr bwMode="auto">
            <a:xfrm>
              <a:off x="1480" y="228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91" name="Line 966">
              <a:extLst>
                <a:ext uri="{FF2B5EF4-FFF2-40B4-BE49-F238E27FC236}">
                  <a16:creationId xmlns:a16="http://schemas.microsoft.com/office/drawing/2014/main" id="{0C7680CB-B9BE-4144-91A2-38648CDB71DC}"/>
                </a:ext>
              </a:extLst>
            </p:cNvPr>
            <p:cNvSpPr>
              <a:spLocks noChangeShapeType="1"/>
            </p:cNvSpPr>
            <p:nvPr/>
          </p:nvSpPr>
          <p:spPr bwMode="auto">
            <a:xfrm>
              <a:off x="1480" y="2300"/>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92" name="Line 967">
              <a:extLst>
                <a:ext uri="{FF2B5EF4-FFF2-40B4-BE49-F238E27FC236}">
                  <a16:creationId xmlns:a16="http://schemas.microsoft.com/office/drawing/2014/main" id="{1F909CAC-CAEB-3C4A-AF5A-5508F1ACC736}"/>
                </a:ext>
              </a:extLst>
            </p:cNvPr>
            <p:cNvSpPr>
              <a:spLocks noChangeShapeType="1"/>
            </p:cNvSpPr>
            <p:nvPr/>
          </p:nvSpPr>
          <p:spPr bwMode="auto">
            <a:xfrm>
              <a:off x="1480" y="2310"/>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93" name="Line 968">
              <a:extLst>
                <a:ext uri="{FF2B5EF4-FFF2-40B4-BE49-F238E27FC236}">
                  <a16:creationId xmlns:a16="http://schemas.microsoft.com/office/drawing/2014/main" id="{02F2FB60-2425-D74A-AA6F-D6E752F247E4}"/>
                </a:ext>
              </a:extLst>
            </p:cNvPr>
            <p:cNvSpPr>
              <a:spLocks noChangeShapeType="1"/>
            </p:cNvSpPr>
            <p:nvPr/>
          </p:nvSpPr>
          <p:spPr bwMode="auto">
            <a:xfrm>
              <a:off x="1480" y="232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94" name="Line 969">
              <a:extLst>
                <a:ext uri="{FF2B5EF4-FFF2-40B4-BE49-F238E27FC236}">
                  <a16:creationId xmlns:a16="http://schemas.microsoft.com/office/drawing/2014/main" id="{66A05F0D-E562-7143-931B-1AE975370373}"/>
                </a:ext>
              </a:extLst>
            </p:cNvPr>
            <p:cNvSpPr>
              <a:spLocks noChangeShapeType="1"/>
            </p:cNvSpPr>
            <p:nvPr/>
          </p:nvSpPr>
          <p:spPr bwMode="auto">
            <a:xfrm>
              <a:off x="1480" y="233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95" name="Line 970">
              <a:extLst>
                <a:ext uri="{FF2B5EF4-FFF2-40B4-BE49-F238E27FC236}">
                  <a16:creationId xmlns:a16="http://schemas.microsoft.com/office/drawing/2014/main" id="{915B586D-F523-A54F-9427-D13120CFFE5F}"/>
                </a:ext>
              </a:extLst>
            </p:cNvPr>
            <p:cNvSpPr>
              <a:spLocks noChangeShapeType="1"/>
            </p:cNvSpPr>
            <p:nvPr/>
          </p:nvSpPr>
          <p:spPr bwMode="auto">
            <a:xfrm>
              <a:off x="1480" y="2342"/>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96" name="Line 971">
              <a:extLst>
                <a:ext uri="{FF2B5EF4-FFF2-40B4-BE49-F238E27FC236}">
                  <a16:creationId xmlns:a16="http://schemas.microsoft.com/office/drawing/2014/main" id="{6DA3522C-31D0-444C-A4B6-E0E11C47ACB5}"/>
                </a:ext>
              </a:extLst>
            </p:cNvPr>
            <p:cNvSpPr>
              <a:spLocks noChangeShapeType="1"/>
            </p:cNvSpPr>
            <p:nvPr/>
          </p:nvSpPr>
          <p:spPr bwMode="auto">
            <a:xfrm>
              <a:off x="1480" y="235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97" name="Line 972">
              <a:extLst>
                <a:ext uri="{FF2B5EF4-FFF2-40B4-BE49-F238E27FC236}">
                  <a16:creationId xmlns:a16="http://schemas.microsoft.com/office/drawing/2014/main" id="{44CC62E5-5EBF-A94A-A9FC-EA404BDBBD26}"/>
                </a:ext>
              </a:extLst>
            </p:cNvPr>
            <p:cNvSpPr>
              <a:spLocks noChangeShapeType="1"/>
            </p:cNvSpPr>
            <p:nvPr/>
          </p:nvSpPr>
          <p:spPr bwMode="auto">
            <a:xfrm>
              <a:off x="1480" y="236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98" name="Line 973">
              <a:extLst>
                <a:ext uri="{FF2B5EF4-FFF2-40B4-BE49-F238E27FC236}">
                  <a16:creationId xmlns:a16="http://schemas.microsoft.com/office/drawing/2014/main" id="{A99155FB-5524-2C4F-85FC-BADAD42C7A6C}"/>
                </a:ext>
              </a:extLst>
            </p:cNvPr>
            <p:cNvSpPr>
              <a:spLocks noChangeShapeType="1"/>
            </p:cNvSpPr>
            <p:nvPr/>
          </p:nvSpPr>
          <p:spPr bwMode="auto">
            <a:xfrm>
              <a:off x="1480" y="237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399" name="Line 974">
              <a:extLst>
                <a:ext uri="{FF2B5EF4-FFF2-40B4-BE49-F238E27FC236}">
                  <a16:creationId xmlns:a16="http://schemas.microsoft.com/office/drawing/2014/main" id="{B5A4F322-1AC4-994E-98F8-FCF93BA85CFC}"/>
                </a:ext>
              </a:extLst>
            </p:cNvPr>
            <p:cNvSpPr>
              <a:spLocks noChangeShapeType="1"/>
            </p:cNvSpPr>
            <p:nvPr/>
          </p:nvSpPr>
          <p:spPr bwMode="auto">
            <a:xfrm>
              <a:off x="1480" y="238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00" name="Line 975">
              <a:extLst>
                <a:ext uri="{FF2B5EF4-FFF2-40B4-BE49-F238E27FC236}">
                  <a16:creationId xmlns:a16="http://schemas.microsoft.com/office/drawing/2014/main" id="{A88869E7-6633-4F48-A148-77D1FCDEEFBD}"/>
                </a:ext>
              </a:extLst>
            </p:cNvPr>
            <p:cNvSpPr>
              <a:spLocks noChangeShapeType="1"/>
            </p:cNvSpPr>
            <p:nvPr/>
          </p:nvSpPr>
          <p:spPr bwMode="auto">
            <a:xfrm>
              <a:off x="1480" y="2397"/>
              <a:ext cx="1" cy="6"/>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01" name="Line 976">
              <a:extLst>
                <a:ext uri="{FF2B5EF4-FFF2-40B4-BE49-F238E27FC236}">
                  <a16:creationId xmlns:a16="http://schemas.microsoft.com/office/drawing/2014/main" id="{6AD5F8D3-CECF-254D-9A35-AF5275E6D99F}"/>
                </a:ext>
              </a:extLst>
            </p:cNvPr>
            <p:cNvSpPr>
              <a:spLocks noChangeShapeType="1"/>
            </p:cNvSpPr>
            <p:nvPr/>
          </p:nvSpPr>
          <p:spPr bwMode="auto">
            <a:xfrm>
              <a:off x="1480" y="240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02" name="Line 977">
              <a:extLst>
                <a:ext uri="{FF2B5EF4-FFF2-40B4-BE49-F238E27FC236}">
                  <a16:creationId xmlns:a16="http://schemas.microsoft.com/office/drawing/2014/main" id="{A4DF97CB-77E1-4742-A0E3-5BBE4F9DBE2C}"/>
                </a:ext>
              </a:extLst>
            </p:cNvPr>
            <p:cNvSpPr>
              <a:spLocks noChangeShapeType="1"/>
            </p:cNvSpPr>
            <p:nvPr/>
          </p:nvSpPr>
          <p:spPr bwMode="auto">
            <a:xfrm>
              <a:off x="1480" y="2420"/>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03" name="Line 978">
              <a:extLst>
                <a:ext uri="{FF2B5EF4-FFF2-40B4-BE49-F238E27FC236}">
                  <a16:creationId xmlns:a16="http://schemas.microsoft.com/office/drawing/2014/main" id="{C1EEFA5F-A745-F845-91DF-994DF2CC6C97}"/>
                </a:ext>
              </a:extLst>
            </p:cNvPr>
            <p:cNvSpPr>
              <a:spLocks noChangeShapeType="1"/>
            </p:cNvSpPr>
            <p:nvPr/>
          </p:nvSpPr>
          <p:spPr bwMode="auto">
            <a:xfrm>
              <a:off x="1480" y="243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04" name="Line 979">
              <a:extLst>
                <a:ext uri="{FF2B5EF4-FFF2-40B4-BE49-F238E27FC236}">
                  <a16:creationId xmlns:a16="http://schemas.microsoft.com/office/drawing/2014/main" id="{CEC66027-B88F-BC4E-8D41-C8CD3244DA81}"/>
                </a:ext>
              </a:extLst>
            </p:cNvPr>
            <p:cNvSpPr>
              <a:spLocks noChangeShapeType="1"/>
            </p:cNvSpPr>
            <p:nvPr/>
          </p:nvSpPr>
          <p:spPr bwMode="auto">
            <a:xfrm>
              <a:off x="1480" y="2441"/>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05" name="Line 980">
              <a:extLst>
                <a:ext uri="{FF2B5EF4-FFF2-40B4-BE49-F238E27FC236}">
                  <a16:creationId xmlns:a16="http://schemas.microsoft.com/office/drawing/2014/main" id="{21CCF487-2082-954B-A3F0-AEE91C789E65}"/>
                </a:ext>
              </a:extLst>
            </p:cNvPr>
            <p:cNvSpPr>
              <a:spLocks noChangeShapeType="1"/>
            </p:cNvSpPr>
            <p:nvPr/>
          </p:nvSpPr>
          <p:spPr bwMode="auto">
            <a:xfrm>
              <a:off x="1480" y="2452"/>
              <a:ext cx="1" cy="6"/>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06" name="Line 981">
              <a:extLst>
                <a:ext uri="{FF2B5EF4-FFF2-40B4-BE49-F238E27FC236}">
                  <a16:creationId xmlns:a16="http://schemas.microsoft.com/office/drawing/2014/main" id="{9CF66016-E5B4-D44C-8206-19C6E6FE3A65}"/>
                </a:ext>
              </a:extLst>
            </p:cNvPr>
            <p:cNvSpPr>
              <a:spLocks noChangeShapeType="1"/>
            </p:cNvSpPr>
            <p:nvPr/>
          </p:nvSpPr>
          <p:spPr bwMode="auto">
            <a:xfrm>
              <a:off x="1480" y="246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07" name="Line 982">
              <a:extLst>
                <a:ext uri="{FF2B5EF4-FFF2-40B4-BE49-F238E27FC236}">
                  <a16:creationId xmlns:a16="http://schemas.microsoft.com/office/drawing/2014/main" id="{7E79B189-CC8C-224C-826A-82574A22313F}"/>
                </a:ext>
              </a:extLst>
            </p:cNvPr>
            <p:cNvSpPr>
              <a:spLocks noChangeShapeType="1"/>
            </p:cNvSpPr>
            <p:nvPr/>
          </p:nvSpPr>
          <p:spPr bwMode="auto">
            <a:xfrm>
              <a:off x="1480" y="247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08" name="Line 983">
              <a:extLst>
                <a:ext uri="{FF2B5EF4-FFF2-40B4-BE49-F238E27FC236}">
                  <a16:creationId xmlns:a16="http://schemas.microsoft.com/office/drawing/2014/main" id="{597C1213-A38E-D54E-9AE9-F9F9F288DE15}"/>
                </a:ext>
              </a:extLst>
            </p:cNvPr>
            <p:cNvSpPr>
              <a:spLocks noChangeShapeType="1"/>
            </p:cNvSpPr>
            <p:nvPr/>
          </p:nvSpPr>
          <p:spPr bwMode="auto">
            <a:xfrm>
              <a:off x="1480" y="2485"/>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09" name="Line 984">
              <a:extLst>
                <a:ext uri="{FF2B5EF4-FFF2-40B4-BE49-F238E27FC236}">
                  <a16:creationId xmlns:a16="http://schemas.microsoft.com/office/drawing/2014/main" id="{D719D6C3-1470-2F48-BED4-3725DF62A0D1}"/>
                </a:ext>
              </a:extLst>
            </p:cNvPr>
            <p:cNvSpPr>
              <a:spLocks noChangeShapeType="1"/>
            </p:cNvSpPr>
            <p:nvPr/>
          </p:nvSpPr>
          <p:spPr bwMode="auto">
            <a:xfrm>
              <a:off x="1480" y="249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10" name="Line 985">
              <a:extLst>
                <a:ext uri="{FF2B5EF4-FFF2-40B4-BE49-F238E27FC236}">
                  <a16:creationId xmlns:a16="http://schemas.microsoft.com/office/drawing/2014/main" id="{51FF5DF1-7C28-C14A-8CB4-1BA6FC3E5CCD}"/>
                </a:ext>
              </a:extLst>
            </p:cNvPr>
            <p:cNvSpPr>
              <a:spLocks noChangeShapeType="1"/>
            </p:cNvSpPr>
            <p:nvPr/>
          </p:nvSpPr>
          <p:spPr bwMode="auto">
            <a:xfrm>
              <a:off x="1480" y="250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11" name="Line 986">
              <a:extLst>
                <a:ext uri="{FF2B5EF4-FFF2-40B4-BE49-F238E27FC236}">
                  <a16:creationId xmlns:a16="http://schemas.microsoft.com/office/drawing/2014/main" id="{7E06BEAC-F964-1148-AC65-C12BB652828F}"/>
                </a:ext>
              </a:extLst>
            </p:cNvPr>
            <p:cNvSpPr>
              <a:spLocks noChangeShapeType="1"/>
            </p:cNvSpPr>
            <p:nvPr/>
          </p:nvSpPr>
          <p:spPr bwMode="auto">
            <a:xfrm>
              <a:off x="1480" y="251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12" name="Line 987">
              <a:extLst>
                <a:ext uri="{FF2B5EF4-FFF2-40B4-BE49-F238E27FC236}">
                  <a16:creationId xmlns:a16="http://schemas.microsoft.com/office/drawing/2014/main" id="{4D4762E6-D9C6-584D-B422-F7C5351BD463}"/>
                </a:ext>
              </a:extLst>
            </p:cNvPr>
            <p:cNvSpPr>
              <a:spLocks noChangeShapeType="1"/>
            </p:cNvSpPr>
            <p:nvPr/>
          </p:nvSpPr>
          <p:spPr bwMode="auto">
            <a:xfrm>
              <a:off x="1480" y="2529"/>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13" name="Line 988">
              <a:extLst>
                <a:ext uri="{FF2B5EF4-FFF2-40B4-BE49-F238E27FC236}">
                  <a16:creationId xmlns:a16="http://schemas.microsoft.com/office/drawing/2014/main" id="{FD0A9DF0-5C73-BA40-8495-F42229A9AAEB}"/>
                </a:ext>
              </a:extLst>
            </p:cNvPr>
            <p:cNvSpPr>
              <a:spLocks noChangeShapeType="1"/>
            </p:cNvSpPr>
            <p:nvPr/>
          </p:nvSpPr>
          <p:spPr bwMode="auto">
            <a:xfrm>
              <a:off x="1480" y="2540"/>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14" name="Line 989">
              <a:extLst>
                <a:ext uri="{FF2B5EF4-FFF2-40B4-BE49-F238E27FC236}">
                  <a16:creationId xmlns:a16="http://schemas.microsoft.com/office/drawing/2014/main" id="{F1AC8374-8647-D941-B11B-41325529F3CF}"/>
                </a:ext>
              </a:extLst>
            </p:cNvPr>
            <p:cNvSpPr>
              <a:spLocks noChangeShapeType="1"/>
            </p:cNvSpPr>
            <p:nvPr/>
          </p:nvSpPr>
          <p:spPr bwMode="auto">
            <a:xfrm>
              <a:off x="1480" y="255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15" name="Line 990">
              <a:extLst>
                <a:ext uri="{FF2B5EF4-FFF2-40B4-BE49-F238E27FC236}">
                  <a16:creationId xmlns:a16="http://schemas.microsoft.com/office/drawing/2014/main" id="{A9D38742-ADD5-AE43-874A-6990A79CF2CB}"/>
                </a:ext>
              </a:extLst>
            </p:cNvPr>
            <p:cNvSpPr>
              <a:spLocks noChangeShapeType="1"/>
            </p:cNvSpPr>
            <p:nvPr/>
          </p:nvSpPr>
          <p:spPr bwMode="auto">
            <a:xfrm>
              <a:off x="1480" y="256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16" name="Line 991">
              <a:extLst>
                <a:ext uri="{FF2B5EF4-FFF2-40B4-BE49-F238E27FC236}">
                  <a16:creationId xmlns:a16="http://schemas.microsoft.com/office/drawing/2014/main" id="{E150D92F-B4CB-6346-B25F-9AD319B8CAA7}"/>
                </a:ext>
              </a:extLst>
            </p:cNvPr>
            <p:cNvSpPr>
              <a:spLocks noChangeShapeType="1"/>
            </p:cNvSpPr>
            <p:nvPr/>
          </p:nvSpPr>
          <p:spPr bwMode="auto">
            <a:xfrm>
              <a:off x="1480" y="257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17" name="Line 992">
              <a:extLst>
                <a:ext uri="{FF2B5EF4-FFF2-40B4-BE49-F238E27FC236}">
                  <a16:creationId xmlns:a16="http://schemas.microsoft.com/office/drawing/2014/main" id="{0F097038-C3E6-AB49-93C5-0A49301A4300}"/>
                </a:ext>
              </a:extLst>
            </p:cNvPr>
            <p:cNvSpPr>
              <a:spLocks noChangeShapeType="1"/>
            </p:cNvSpPr>
            <p:nvPr/>
          </p:nvSpPr>
          <p:spPr bwMode="auto">
            <a:xfrm>
              <a:off x="1480" y="2584"/>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18" name="Line 993">
              <a:extLst>
                <a:ext uri="{FF2B5EF4-FFF2-40B4-BE49-F238E27FC236}">
                  <a16:creationId xmlns:a16="http://schemas.microsoft.com/office/drawing/2014/main" id="{66203078-579E-A74B-B962-EF22B35CC498}"/>
                </a:ext>
              </a:extLst>
            </p:cNvPr>
            <p:cNvSpPr>
              <a:spLocks noChangeShapeType="1"/>
            </p:cNvSpPr>
            <p:nvPr/>
          </p:nvSpPr>
          <p:spPr bwMode="auto">
            <a:xfrm>
              <a:off x="1480" y="259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19" name="Line 994">
              <a:extLst>
                <a:ext uri="{FF2B5EF4-FFF2-40B4-BE49-F238E27FC236}">
                  <a16:creationId xmlns:a16="http://schemas.microsoft.com/office/drawing/2014/main" id="{6FAC037C-69D7-7C4A-A60C-629AE8708038}"/>
                </a:ext>
              </a:extLst>
            </p:cNvPr>
            <p:cNvSpPr>
              <a:spLocks noChangeShapeType="1"/>
            </p:cNvSpPr>
            <p:nvPr/>
          </p:nvSpPr>
          <p:spPr bwMode="auto">
            <a:xfrm>
              <a:off x="1480" y="260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20" name="Line 995">
              <a:extLst>
                <a:ext uri="{FF2B5EF4-FFF2-40B4-BE49-F238E27FC236}">
                  <a16:creationId xmlns:a16="http://schemas.microsoft.com/office/drawing/2014/main" id="{E948B0D3-D7B3-B046-9FD8-BC428FEE0EA8}"/>
                </a:ext>
              </a:extLst>
            </p:cNvPr>
            <p:cNvSpPr>
              <a:spLocks noChangeShapeType="1"/>
            </p:cNvSpPr>
            <p:nvPr/>
          </p:nvSpPr>
          <p:spPr bwMode="auto">
            <a:xfrm>
              <a:off x="1480" y="2617"/>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21" name="Line 996">
              <a:extLst>
                <a:ext uri="{FF2B5EF4-FFF2-40B4-BE49-F238E27FC236}">
                  <a16:creationId xmlns:a16="http://schemas.microsoft.com/office/drawing/2014/main" id="{1D4EAB61-C568-CA42-8D2D-B8D1012B9ED7}"/>
                </a:ext>
              </a:extLst>
            </p:cNvPr>
            <p:cNvSpPr>
              <a:spLocks noChangeShapeType="1"/>
            </p:cNvSpPr>
            <p:nvPr/>
          </p:nvSpPr>
          <p:spPr bwMode="auto">
            <a:xfrm>
              <a:off x="1480" y="2628"/>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22" name="Line 997">
              <a:extLst>
                <a:ext uri="{FF2B5EF4-FFF2-40B4-BE49-F238E27FC236}">
                  <a16:creationId xmlns:a16="http://schemas.microsoft.com/office/drawing/2014/main" id="{F5E7324D-DB9B-3342-AFE7-92C6B20FFF82}"/>
                </a:ext>
              </a:extLst>
            </p:cNvPr>
            <p:cNvSpPr>
              <a:spLocks noChangeShapeType="1"/>
            </p:cNvSpPr>
            <p:nvPr/>
          </p:nvSpPr>
          <p:spPr bwMode="auto">
            <a:xfrm>
              <a:off x="1480" y="263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23" name="Line 998">
              <a:extLst>
                <a:ext uri="{FF2B5EF4-FFF2-40B4-BE49-F238E27FC236}">
                  <a16:creationId xmlns:a16="http://schemas.microsoft.com/office/drawing/2014/main" id="{BFD90669-60B5-C746-A450-8FA9C354D57E}"/>
                </a:ext>
              </a:extLst>
            </p:cNvPr>
            <p:cNvSpPr>
              <a:spLocks noChangeShapeType="1"/>
            </p:cNvSpPr>
            <p:nvPr/>
          </p:nvSpPr>
          <p:spPr bwMode="auto">
            <a:xfrm>
              <a:off x="1480" y="2650"/>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24" name="Line 999">
              <a:extLst>
                <a:ext uri="{FF2B5EF4-FFF2-40B4-BE49-F238E27FC236}">
                  <a16:creationId xmlns:a16="http://schemas.microsoft.com/office/drawing/2014/main" id="{65692E3E-43C7-9F44-AC34-185637369B46}"/>
                </a:ext>
              </a:extLst>
            </p:cNvPr>
            <p:cNvSpPr>
              <a:spLocks noChangeShapeType="1"/>
            </p:cNvSpPr>
            <p:nvPr/>
          </p:nvSpPr>
          <p:spPr bwMode="auto">
            <a:xfrm>
              <a:off x="1480" y="266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25" name="Line 1000">
              <a:extLst>
                <a:ext uri="{FF2B5EF4-FFF2-40B4-BE49-F238E27FC236}">
                  <a16:creationId xmlns:a16="http://schemas.microsoft.com/office/drawing/2014/main" id="{6BDD4891-0B49-1C4E-918B-6C7F802DAB10}"/>
                </a:ext>
              </a:extLst>
            </p:cNvPr>
            <p:cNvSpPr>
              <a:spLocks noChangeShapeType="1"/>
            </p:cNvSpPr>
            <p:nvPr/>
          </p:nvSpPr>
          <p:spPr bwMode="auto">
            <a:xfrm>
              <a:off x="1480" y="2672"/>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26" name="Line 1001">
              <a:extLst>
                <a:ext uri="{FF2B5EF4-FFF2-40B4-BE49-F238E27FC236}">
                  <a16:creationId xmlns:a16="http://schemas.microsoft.com/office/drawing/2014/main" id="{CEC154AB-B78D-FD4B-98A3-97755F94D898}"/>
                </a:ext>
              </a:extLst>
            </p:cNvPr>
            <p:cNvSpPr>
              <a:spLocks noChangeShapeType="1"/>
            </p:cNvSpPr>
            <p:nvPr/>
          </p:nvSpPr>
          <p:spPr bwMode="auto">
            <a:xfrm>
              <a:off x="1480" y="268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27" name="Line 1002">
              <a:extLst>
                <a:ext uri="{FF2B5EF4-FFF2-40B4-BE49-F238E27FC236}">
                  <a16:creationId xmlns:a16="http://schemas.microsoft.com/office/drawing/2014/main" id="{5457B1D0-466E-3E45-9D22-2D8DC25B4D47}"/>
                </a:ext>
              </a:extLst>
            </p:cNvPr>
            <p:cNvSpPr>
              <a:spLocks noChangeShapeType="1"/>
            </p:cNvSpPr>
            <p:nvPr/>
          </p:nvSpPr>
          <p:spPr bwMode="auto">
            <a:xfrm>
              <a:off x="1480" y="269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28" name="Line 1003">
              <a:extLst>
                <a:ext uri="{FF2B5EF4-FFF2-40B4-BE49-F238E27FC236}">
                  <a16:creationId xmlns:a16="http://schemas.microsoft.com/office/drawing/2014/main" id="{D6D64630-7DA7-F04E-8E2F-B84872F87334}"/>
                </a:ext>
              </a:extLst>
            </p:cNvPr>
            <p:cNvSpPr>
              <a:spLocks noChangeShapeType="1"/>
            </p:cNvSpPr>
            <p:nvPr/>
          </p:nvSpPr>
          <p:spPr bwMode="auto">
            <a:xfrm>
              <a:off x="1480" y="270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29" name="Line 1004">
              <a:extLst>
                <a:ext uri="{FF2B5EF4-FFF2-40B4-BE49-F238E27FC236}">
                  <a16:creationId xmlns:a16="http://schemas.microsoft.com/office/drawing/2014/main" id="{2C311FAF-98CC-BE4B-994F-33B4AB471E3D}"/>
                </a:ext>
              </a:extLst>
            </p:cNvPr>
            <p:cNvSpPr>
              <a:spLocks noChangeShapeType="1"/>
            </p:cNvSpPr>
            <p:nvPr/>
          </p:nvSpPr>
          <p:spPr bwMode="auto">
            <a:xfrm>
              <a:off x="1480" y="2715"/>
              <a:ext cx="1" cy="6"/>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30" name="Line 1005">
              <a:extLst>
                <a:ext uri="{FF2B5EF4-FFF2-40B4-BE49-F238E27FC236}">
                  <a16:creationId xmlns:a16="http://schemas.microsoft.com/office/drawing/2014/main" id="{30BDBED3-0C44-9E4C-B71C-8C32F740DE14}"/>
                </a:ext>
              </a:extLst>
            </p:cNvPr>
            <p:cNvSpPr>
              <a:spLocks noChangeShapeType="1"/>
            </p:cNvSpPr>
            <p:nvPr/>
          </p:nvSpPr>
          <p:spPr bwMode="auto">
            <a:xfrm>
              <a:off x="1480" y="2727"/>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31" name="Line 1006">
              <a:extLst>
                <a:ext uri="{FF2B5EF4-FFF2-40B4-BE49-F238E27FC236}">
                  <a16:creationId xmlns:a16="http://schemas.microsoft.com/office/drawing/2014/main" id="{1186062C-7349-C547-8B01-62DF7F2FA0B0}"/>
                </a:ext>
              </a:extLst>
            </p:cNvPr>
            <p:cNvSpPr>
              <a:spLocks noChangeShapeType="1"/>
            </p:cNvSpPr>
            <p:nvPr/>
          </p:nvSpPr>
          <p:spPr bwMode="auto">
            <a:xfrm>
              <a:off x="1480" y="273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32" name="Line 1007">
              <a:extLst>
                <a:ext uri="{FF2B5EF4-FFF2-40B4-BE49-F238E27FC236}">
                  <a16:creationId xmlns:a16="http://schemas.microsoft.com/office/drawing/2014/main" id="{373CA1CE-C3C7-CF44-9689-FF2484DCBB6C}"/>
                </a:ext>
              </a:extLst>
            </p:cNvPr>
            <p:cNvSpPr>
              <a:spLocks noChangeShapeType="1"/>
            </p:cNvSpPr>
            <p:nvPr/>
          </p:nvSpPr>
          <p:spPr bwMode="auto">
            <a:xfrm>
              <a:off x="1480" y="274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33" name="Line 1008">
              <a:extLst>
                <a:ext uri="{FF2B5EF4-FFF2-40B4-BE49-F238E27FC236}">
                  <a16:creationId xmlns:a16="http://schemas.microsoft.com/office/drawing/2014/main" id="{581BE0C8-4E11-2844-B130-DF6905BF457A}"/>
                </a:ext>
              </a:extLst>
            </p:cNvPr>
            <p:cNvSpPr>
              <a:spLocks noChangeShapeType="1"/>
            </p:cNvSpPr>
            <p:nvPr/>
          </p:nvSpPr>
          <p:spPr bwMode="auto">
            <a:xfrm>
              <a:off x="1480" y="2759"/>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34" name="Line 1009">
              <a:extLst>
                <a:ext uri="{FF2B5EF4-FFF2-40B4-BE49-F238E27FC236}">
                  <a16:creationId xmlns:a16="http://schemas.microsoft.com/office/drawing/2014/main" id="{29311B8B-D86E-3641-8AB2-C1CBE800DA6C}"/>
                </a:ext>
              </a:extLst>
            </p:cNvPr>
            <p:cNvSpPr>
              <a:spLocks noChangeShapeType="1"/>
            </p:cNvSpPr>
            <p:nvPr/>
          </p:nvSpPr>
          <p:spPr bwMode="auto">
            <a:xfrm>
              <a:off x="1480" y="2770"/>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35" name="Line 1010">
              <a:extLst>
                <a:ext uri="{FF2B5EF4-FFF2-40B4-BE49-F238E27FC236}">
                  <a16:creationId xmlns:a16="http://schemas.microsoft.com/office/drawing/2014/main" id="{7334D9EE-59F7-2749-A957-DE6C1D0E24D0}"/>
                </a:ext>
              </a:extLst>
            </p:cNvPr>
            <p:cNvSpPr>
              <a:spLocks noChangeShapeType="1"/>
            </p:cNvSpPr>
            <p:nvPr/>
          </p:nvSpPr>
          <p:spPr bwMode="auto">
            <a:xfrm>
              <a:off x="1480" y="278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36" name="Line 1011">
              <a:extLst>
                <a:ext uri="{FF2B5EF4-FFF2-40B4-BE49-F238E27FC236}">
                  <a16:creationId xmlns:a16="http://schemas.microsoft.com/office/drawing/2014/main" id="{57ADCE4A-28D5-8343-8680-F9C1A1755D16}"/>
                </a:ext>
              </a:extLst>
            </p:cNvPr>
            <p:cNvSpPr>
              <a:spLocks noChangeShapeType="1"/>
            </p:cNvSpPr>
            <p:nvPr/>
          </p:nvSpPr>
          <p:spPr bwMode="auto">
            <a:xfrm>
              <a:off x="1480" y="279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37" name="Line 1012">
              <a:extLst>
                <a:ext uri="{FF2B5EF4-FFF2-40B4-BE49-F238E27FC236}">
                  <a16:creationId xmlns:a16="http://schemas.microsoft.com/office/drawing/2014/main" id="{473EC3AF-8A4B-7F41-B582-FF8F75783C24}"/>
                </a:ext>
              </a:extLst>
            </p:cNvPr>
            <p:cNvSpPr>
              <a:spLocks noChangeShapeType="1"/>
            </p:cNvSpPr>
            <p:nvPr/>
          </p:nvSpPr>
          <p:spPr bwMode="auto">
            <a:xfrm>
              <a:off x="1480" y="2803"/>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38" name="Line 1013">
              <a:extLst>
                <a:ext uri="{FF2B5EF4-FFF2-40B4-BE49-F238E27FC236}">
                  <a16:creationId xmlns:a16="http://schemas.microsoft.com/office/drawing/2014/main" id="{B09BDBAC-61B5-7647-95E3-CF00450D4A23}"/>
                </a:ext>
              </a:extLst>
            </p:cNvPr>
            <p:cNvSpPr>
              <a:spLocks noChangeShapeType="1"/>
            </p:cNvSpPr>
            <p:nvPr/>
          </p:nvSpPr>
          <p:spPr bwMode="auto">
            <a:xfrm>
              <a:off x="1480" y="2814"/>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39" name="Line 1014">
              <a:extLst>
                <a:ext uri="{FF2B5EF4-FFF2-40B4-BE49-F238E27FC236}">
                  <a16:creationId xmlns:a16="http://schemas.microsoft.com/office/drawing/2014/main" id="{EBD03A8C-05A6-B54A-8D0F-B8903AA209DE}"/>
                </a:ext>
              </a:extLst>
            </p:cNvPr>
            <p:cNvSpPr>
              <a:spLocks noChangeShapeType="1"/>
            </p:cNvSpPr>
            <p:nvPr/>
          </p:nvSpPr>
          <p:spPr bwMode="auto">
            <a:xfrm>
              <a:off x="1480" y="282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40" name="Line 1015">
              <a:extLst>
                <a:ext uri="{FF2B5EF4-FFF2-40B4-BE49-F238E27FC236}">
                  <a16:creationId xmlns:a16="http://schemas.microsoft.com/office/drawing/2014/main" id="{9483DFBC-DB03-AA49-B2EF-08E7799BB3A3}"/>
                </a:ext>
              </a:extLst>
            </p:cNvPr>
            <p:cNvSpPr>
              <a:spLocks noChangeShapeType="1"/>
            </p:cNvSpPr>
            <p:nvPr/>
          </p:nvSpPr>
          <p:spPr bwMode="auto">
            <a:xfrm>
              <a:off x="1480" y="283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41" name="Line 1016">
              <a:extLst>
                <a:ext uri="{FF2B5EF4-FFF2-40B4-BE49-F238E27FC236}">
                  <a16:creationId xmlns:a16="http://schemas.microsoft.com/office/drawing/2014/main" id="{2D599F16-BA65-204E-9BFD-B6D73075C799}"/>
                </a:ext>
              </a:extLst>
            </p:cNvPr>
            <p:cNvSpPr>
              <a:spLocks noChangeShapeType="1"/>
            </p:cNvSpPr>
            <p:nvPr/>
          </p:nvSpPr>
          <p:spPr bwMode="auto">
            <a:xfrm>
              <a:off x="1480" y="284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42" name="Line 1017">
              <a:extLst>
                <a:ext uri="{FF2B5EF4-FFF2-40B4-BE49-F238E27FC236}">
                  <a16:creationId xmlns:a16="http://schemas.microsoft.com/office/drawing/2014/main" id="{65012761-AA2F-054A-9C44-859177ECC39A}"/>
                </a:ext>
              </a:extLst>
            </p:cNvPr>
            <p:cNvSpPr>
              <a:spLocks noChangeShapeType="1"/>
            </p:cNvSpPr>
            <p:nvPr/>
          </p:nvSpPr>
          <p:spPr bwMode="auto">
            <a:xfrm>
              <a:off x="1480" y="2858"/>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43" name="Line 1018">
              <a:extLst>
                <a:ext uri="{FF2B5EF4-FFF2-40B4-BE49-F238E27FC236}">
                  <a16:creationId xmlns:a16="http://schemas.microsoft.com/office/drawing/2014/main" id="{DE2CB451-68FE-B948-89A7-488587F03876}"/>
                </a:ext>
              </a:extLst>
            </p:cNvPr>
            <p:cNvSpPr>
              <a:spLocks noChangeShapeType="1"/>
            </p:cNvSpPr>
            <p:nvPr/>
          </p:nvSpPr>
          <p:spPr bwMode="auto">
            <a:xfrm>
              <a:off x="1480" y="286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44" name="Line 1019">
              <a:extLst>
                <a:ext uri="{FF2B5EF4-FFF2-40B4-BE49-F238E27FC236}">
                  <a16:creationId xmlns:a16="http://schemas.microsoft.com/office/drawing/2014/main" id="{B1E28A0D-F1BA-5A4F-9372-3355C34733C1}"/>
                </a:ext>
              </a:extLst>
            </p:cNvPr>
            <p:cNvSpPr>
              <a:spLocks noChangeShapeType="1"/>
            </p:cNvSpPr>
            <p:nvPr/>
          </p:nvSpPr>
          <p:spPr bwMode="auto">
            <a:xfrm>
              <a:off x="1480" y="288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45" name="Line 1020">
              <a:extLst>
                <a:ext uri="{FF2B5EF4-FFF2-40B4-BE49-F238E27FC236}">
                  <a16:creationId xmlns:a16="http://schemas.microsoft.com/office/drawing/2014/main" id="{42C7A50E-49AD-D849-B62E-017F9098B8AE}"/>
                </a:ext>
              </a:extLst>
            </p:cNvPr>
            <p:cNvSpPr>
              <a:spLocks noChangeShapeType="1"/>
            </p:cNvSpPr>
            <p:nvPr/>
          </p:nvSpPr>
          <p:spPr bwMode="auto">
            <a:xfrm>
              <a:off x="1480" y="2891"/>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46" name="Line 1021">
              <a:extLst>
                <a:ext uri="{FF2B5EF4-FFF2-40B4-BE49-F238E27FC236}">
                  <a16:creationId xmlns:a16="http://schemas.microsoft.com/office/drawing/2014/main" id="{1633CE9E-3A25-E644-BFFD-8F2C9292C22D}"/>
                </a:ext>
              </a:extLst>
            </p:cNvPr>
            <p:cNvSpPr>
              <a:spLocks noChangeShapeType="1"/>
            </p:cNvSpPr>
            <p:nvPr/>
          </p:nvSpPr>
          <p:spPr bwMode="auto">
            <a:xfrm>
              <a:off x="1480" y="2902"/>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47" name="Line 1022">
              <a:extLst>
                <a:ext uri="{FF2B5EF4-FFF2-40B4-BE49-F238E27FC236}">
                  <a16:creationId xmlns:a16="http://schemas.microsoft.com/office/drawing/2014/main" id="{02A78119-1767-DC49-9BA0-2EA915395124}"/>
                </a:ext>
              </a:extLst>
            </p:cNvPr>
            <p:cNvSpPr>
              <a:spLocks noChangeShapeType="1"/>
            </p:cNvSpPr>
            <p:nvPr/>
          </p:nvSpPr>
          <p:spPr bwMode="auto">
            <a:xfrm>
              <a:off x="1480" y="291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48" name="Line 1023">
              <a:extLst>
                <a:ext uri="{FF2B5EF4-FFF2-40B4-BE49-F238E27FC236}">
                  <a16:creationId xmlns:a16="http://schemas.microsoft.com/office/drawing/2014/main" id="{CD105277-47C3-FA40-9250-4D7B323004C3}"/>
                </a:ext>
              </a:extLst>
            </p:cNvPr>
            <p:cNvSpPr>
              <a:spLocks noChangeShapeType="1"/>
            </p:cNvSpPr>
            <p:nvPr/>
          </p:nvSpPr>
          <p:spPr bwMode="auto">
            <a:xfrm>
              <a:off x="1480" y="292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49" name="Line 0">
              <a:extLst>
                <a:ext uri="{FF2B5EF4-FFF2-40B4-BE49-F238E27FC236}">
                  <a16:creationId xmlns:a16="http://schemas.microsoft.com/office/drawing/2014/main" id="{5B513273-8466-1D46-8788-53BBBD943803}"/>
                </a:ext>
              </a:extLst>
            </p:cNvPr>
            <p:cNvSpPr>
              <a:spLocks noChangeShapeType="1"/>
            </p:cNvSpPr>
            <p:nvPr/>
          </p:nvSpPr>
          <p:spPr bwMode="auto">
            <a:xfrm>
              <a:off x="1480" y="293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0" name="Line 1">
              <a:extLst>
                <a:ext uri="{FF2B5EF4-FFF2-40B4-BE49-F238E27FC236}">
                  <a16:creationId xmlns:a16="http://schemas.microsoft.com/office/drawing/2014/main" id="{77BE8FF9-D73F-2E40-8B3C-E10CAE73F641}"/>
                </a:ext>
              </a:extLst>
            </p:cNvPr>
            <p:cNvSpPr>
              <a:spLocks noChangeShapeType="1"/>
            </p:cNvSpPr>
            <p:nvPr/>
          </p:nvSpPr>
          <p:spPr bwMode="auto">
            <a:xfrm>
              <a:off x="1480" y="2946"/>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1" name="Line 2">
              <a:extLst>
                <a:ext uri="{FF2B5EF4-FFF2-40B4-BE49-F238E27FC236}">
                  <a16:creationId xmlns:a16="http://schemas.microsoft.com/office/drawing/2014/main" id="{A69DFD3A-EBB0-F64F-869A-6C60D87A1E8E}"/>
                </a:ext>
              </a:extLst>
            </p:cNvPr>
            <p:cNvSpPr>
              <a:spLocks noChangeShapeType="1"/>
            </p:cNvSpPr>
            <p:nvPr/>
          </p:nvSpPr>
          <p:spPr bwMode="auto">
            <a:xfrm>
              <a:off x="1480" y="295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2" name="Line 3">
              <a:extLst>
                <a:ext uri="{FF2B5EF4-FFF2-40B4-BE49-F238E27FC236}">
                  <a16:creationId xmlns:a16="http://schemas.microsoft.com/office/drawing/2014/main" id="{A1C4976A-B34F-144D-A98C-4AEAD16076E5}"/>
                </a:ext>
              </a:extLst>
            </p:cNvPr>
            <p:cNvSpPr>
              <a:spLocks noChangeShapeType="1"/>
            </p:cNvSpPr>
            <p:nvPr/>
          </p:nvSpPr>
          <p:spPr bwMode="auto">
            <a:xfrm>
              <a:off x="1480" y="2968"/>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3" name="Line 4">
              <a:extLst>
                <a:ext uri="{FF2B5EF4-FFF2-40B4-BE49-F238E27FC236}">
                  <a16:creationId xmlns:a16="http://schemas.microsoft.com/office/drawing/2014/main" id="{60C91D7E-657E-D34A-94BC-BB7492161225}"/>
                </a:ext>
              </a:extLst>
            </p:cNvPr>
            <p:cNvSpPr>
              <a:spLocks noChangeShapeType="1"/>
            </p:cNvSpPr>
            <p:nvPr/>
          </p:nvSpPr>
          <p:spPr bwMode="auto">
            <a:xfrm>
              <a:off x="1480" y="297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4" name="Line 5">
              <a:extLst>
                <a:ext uri="{FF2B5EF4-FFF2-40B4-BE49-F238E27FC236}">
                  <a16:creationId xmlns:a16="http://schemas.microsoft.com/office/drawing/2014/main" id="{BCDABA32-8BE2-2C46-8A12-780FA3572ECD}"/>
                </a:ext>
              </a:extLst>
            </p:cNvPr>
            <p:cNvSpPr>
              <a:spLocks noChangeShapeType="1"/>
            </p:cNvSpPr>
            <p:nvPr/>
          </p:nvSpPr>
          <p:spPr bwMode="auto">
            <a:xfrm>
              <a:off x="1480" y="2990"/>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5" name="Line 6">
              <a:extLst>
                <a:ext uri="{FF2B5EF4-FFF2-40B4-BE49-F238E27FC236}">
                  <a16:creationId xmlns:a16="http://schemas.microsoft.com/office/drawing/2014/main" id="{5A624089-FD1B-1F47-A706-CD243C3EE26D}"/>
                </a:ext>
              </a:extLst>
            </p:cNvPr>
            <p:cNvSpPr>
              <a:spLocks noChangeShapeType="1"/>
            </p:cNvSpPr>
            <p:nvPr/>
          </p:nvSpPr>
          <p:spPr bwMode="auto">
            <a:xfrm>
              <a:off x="1480" y="3001"/>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6" name="Line 7">
              <a:extLst>
                <a:ext uri="{FF2B5EF4-FFF2-40B4-BE49-F238E27FC236}">
                  <a16:creationId xmlns:a16="http://schemas.microsoft.com/office/drawing/2014/main" id="{7E8B28B2-1080-E34E-ABE6-D7671A0BEE0D}"/>
                </a:ext>
              </a:extLst>
            </p:cNvPr>
            <p:cNvSpPr>
              <a:spLocks noChangeShapeType="1"/>
            </p:cNvSpPr>
            <p:nvPr/>
          </p:nvSpPr>
          <p:spPr bwMode="auto">
            <a:xfrm>
              <a:off x="1480" y="301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7" name="Line 8">
              <a:extLst>
                <a:ext uri="{FF2B5EF4-FFF2-40B4-BE49-F238E27FC236}">
                  <a16:creationId xmlns:a16="http://schemas.microsoft.com/office/drawing/2014/main" id="{A16B91DF-32A8-C24B-9A0F-F61A2759654B}"/>
                </a:ext>
              </a:extLst>
            </p:cNvPr>
            <p:cNvSpPr>
              <a:spLocks noChangeShapeType="1"/>
            </p:cNvSpPr>
            <p:nvPr/>
          </p:nvSpPr>
          <p:spPr bwMode="auto">
            <a:xfrm>
              <a:off x="1480" y="3023"/>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8" name="Line 9">
              <a:extLst>
                <a:ext uri="{FF2B5EF4-FFF2-40B4-BE49-F238E27FC236}">
                  <a16:creationId xmlns:a16="http://schemas.microsoft.com/office/drawing/2014/main" id="{9C48FF4D-5AD1-8E4C-9A12-46628EDF9CA3}"/>
                </a:ext>
              </a:extLst>
            </p:cNvPr>
            <p:cNvSpPr>
              <a:spLocks noChangeShapeType="1"/>
            </p:cNvSpPr>
            <p:nvPr/>
          </p:nvSpPr>
          <p:spPr bwMode="auto">
            <a:xfrm>
              <a:off x="1480" y="3033"/>
              <a:ext cx="1" cy="6"/>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9" name="Line 10">
              <a:extLst>
                <a:ext uri="{FF2B5EF4-FFF2-40B4-BE49-F238E27FC236}">
                  <a16:creationId xmlns:a16="http://schemas.microsoft.com/office/drawing/2014/main" id="{6154BA4C-91B4-D142-860D-1E02399796EB}"/>
                </a:ext>
              </a:extLst>
            </p:cNvPr>
            <p:cNvSpPr>
              <a:spLocks noChangeShapeType="1"/>
            </p:cNvSpPr>
            <p:nvPr/>
          </p:nvSpPr>
          <p:spPr bwMode="auto">
            <a:xfrm>
              <a:off x="1480" y="304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0" name="Line 11">
              <a:extLst>
                <a:ext uri="{FF2B5EF4-FFF2-40B4-BE49-F238E27FC236}">
                  <a16:creationId xmlns:a16="http://schemas.microsoft.com/office/drawing/2014/main" id="{0544AF3D-99E0-2743-A737-E5B97052E5A2}"/>
                </a:ext>
              </a:extLst>
            </p:cNvPr>
            <p:cNvSpPr>
              <a:spLocks noChangeShapeType="1"/>
            </p:cNvSpPr>
            <p:nvPr/>
          </p:nvSpPr>
          <p:spPr bwMode="auto">
            <a:xfrm>
              <a:off x="1480" y="3056"/>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1" name="Line 12">
              <a:extLst>
                <a:ext uri="{FF2B5EF4-FFF2-40B4-BE49-F238E27FC236}">
                  <a16:creationId xmlns:a16="http://schemas.microsoft.com/office/drawing/2014/main" id="{9F90ACA5-3445-9C44-A67B-A80B3158AB18}"/>
                </a:ext>
              </a:extLst>
            </p:cNvPr>
            <p:cNvSpPr>
              <a:spLocks noChangeShapeType="1"/>
            </p:cNvSpPr>
            <p:nvPr/>
          </p:nvSpPr>
          <p:spPr bwMode="auto">
            <a:xfrm>
              <a:off x="1480" y="306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2" name="Line 13">
              <a:extLst>
                <a:ext uri="{FF2B5EF4-FFF2-40B4-BE49-F238E27FC236}">
                  <a16:creationId xmlns:a16="http://schemas.microsoft.com/office/drawing/2014/main" id="{95AFC3DE-FF16-6246-9880-69B634D47FB6}"/>
                </a:ext>
              </a:extLst>
            </p:cNvPr>
            <p:cNvSpPr>
              <a:spLocks noChangeShapeType="1"/>
            </p:cNvSpPr>
            <p:nvPr/>
          </p:nvSpPr>
          <p:spPr bwMode="auto">
            <a:xfrm>
              <a:off x="1480" y="3077"/>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3" name="Line 14">
              <a:extLst>
                <a:ext uri="{FF2B5EF4-FFF2-40B4-BE49-F238E27FC236}">
                  <a16:creationId xmlns:a16="http://schemas.microsoft.com/office/drawing/2014/main" id="{4A85967B-045D-C94E-810F-CB198E41047C}"/>
                </a:ext>
              </a:extLst>
            </p:cNvPr>
            <p:cNvSpPr>
              <a:spLocks noChangeShapeType="1"/>
            </p:cNvSpPr>
            <p:nvPr/>
          </p:nvSpPr>
          <p:spPr bwMode="auto">
            <a:xfrm>
              <a:off x="1480" y="3088"/>
              <a:ext cx="1" cy="6"/>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4" name="Line 15">
              <a:extLst>
                <a:ext uri="{FF2B5EF4-FFF2-40B4-BE49-F238E27FC236}">
                  <a16:creationId xmlns:a16="http://schemas.microsoft.com/office/drawing/2014/main" id="{A39C3BD3-3DD0-0644-A54B-B47D7FD6C3C3}"/>
                </a:ext>
              </a:extLst>
            </p:cNvPr>
            <p:cNvSpPr>
              <a:spLocks noChangeShapeType="1"/>
            </p:cNvSpPr>
            <p:nvPr/>
          </p:nvSpPr>
          <p:spPr bwMode="auto">
            <a:xfrm>
              <a:off x="1480" y="3100"/>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5" name="Line 16">
              <a:extLst>
                <a:ext uri="{FF2B5EF4-FFF2-40B4-BE49-F238E27FC236}">
                  <a16:creationId xmlns:a16="http://schemas.microsoft.com/office/drawing/2014/main" id="{E08D6362-D00A-914E-9FFC-5204FA684AC4}"/>
                </a:ext>
              </a:extLst>
            </p:cNvPr>
            <p:cNvSpPr>
              <a:spLocks noChangeShapeType="1"/>
            </p:cNvSpPr>
            <p:nvPr/>
          </p:nvSpPr>
          <p:spPr bwMode="auto">
            <a:xfrm>
              <a:off x="1480" y="311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6" name="Line 17">
              <a:extLst>
                <a:ext uri="{FF2B5EF4-FFF2-40B4-BE49-F238E27FC236}">
                  <a16:creationId xmlns:a16="http://schemas.microsoft.com/office/drawing/2014/main" id="{947E4336-45DA-144C-9993-85A242C08DAC}"/>
                </a:ext>
              </a:extLst>
            </p:cNvPr>
            <p:cNvSpPr>
              <a:spLocks noChangeShapeType="1"/>
            </p:cNvSpPr>
            <p:nvPr/>
          </p:nvSpPr>
          <p:spPr bwMode="auto">
            <a:xfrm>
              <a:off x="1480" y="312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7" name="Line 18">
              <a:extLst>
                <a:ext uri="{FF2B5EF4-FFF2-40B4-BE49-F238E27FC236}">
                  <a16:creationId xmlns:a16="http://schemas.microsoft.com/office/drawing/2014/main" id="{7EC2E3D4-D5AF-684E-B945-CDF0D5B056F6}"/>
                </a:ext>
              </a:extLst>
            </p:cNvPr>
            <p:cNvSpPr>
              <a:spLocks noChangeShapeType="1"/>
            </p:cNvSpPr>
            <p:nvPr/>
          </p:nvSpPr>
          <p:spPr bwMode="auto">
            <a:xfrm>
              <a:off x="1480" y="313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8" name="Line 19">
              <a:extLst>
                <a:ext uri="{FF2B5EF4-FFF2-40B4-BE49-F238E27FC236}">
                  <a16:creationId xmlns:a16="http://schemas.microsoft.com/office/drawing/2014/main" id="{1DE0EA0B-BA8D-CA49-A5FC-BCE452E298C5}"/>
                </a:ext>
              </a:extLst>
            </p:cNvPr>
            <p:cNvSpPr>
              <a:spLocks noChangeShapeType="1"/>
            </p:cNvSpPr>
            <p:nvPr/>
          </p:nvSpPr>
          <p:spPr bwMode="auto">
            <a:xfrm>
              <a:off x="1480" y="314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9" name="Line 20">
              <a:extLst>
                <a:ext uri="{FF2B5EF4-FFF2-40B4-BE49-F238E27FC236}">
                  <a16:creationId xmlns:a16="http://schemas.microsoft.com/office/drawing/2014/main" id="{AB14A8C8-0F31-9542-867E-623EB49B5CBE}"/>
                </a:ext>
              </a:extLst>
            </p:cNvPr>
            <p:cNvSpPr>
              <a:spLocks noChangeShapeType="1"/>
            </p:cNvSpPr>
            <p:nvPr/>
          </p:nvSpPr>
          <p:spPr bwMode="auto">
            <a:xfrm>
              <a:off x="1480" y="3155"/>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70" name="Line 21">
              <a:extLst>
                <a:ext uri="{FF2B5EF4-FFF2-40B4-BE49-F238E27FC236}">
                  <a16:creationId xmlns:a16="http://schemas.microsoft.com/office/drawing/2014/main" id="{C5B1EB4C-6722-CC49-B3AD-7AA7B8318EBB}"/>
                </a:ext>
              </a:extLst>
            </p:cNvPr>
            <p:cNvSpPr>
              <a:spLocks noChangeShapeType="1"/>
            </p:cNvSpPr>
            <p:nvPr/>
          </p:nvSpPr>
          <p:spPr bwMode="auto">
            <a:xfrm>
              <a:off x="1480" y="3165"/>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71" name="Line 22">
              <a:extLst>
                <a:ext uri="{FF2B5EF4-FFF2-40B4-BE49-F238E27FC236}">
                  <a16:creationId xmlns:a16="http://schemas.microsoft.com/office/drawing/2014/main" id="{715D4207-212D-194E-B2B5-ACFBD73C115A}"/>
                </a:ext>
              </a:extLst>
            </p:cNvPr>
            <p:cNvSpPr>
              <a:spLocks noChangeShapeType="1"/>
            </p:cNvSpPr>
            <p:nvPr/>
          </p:nvSpPr>
          <p:spPr bwMode="auto">
            <a:xfrm>
              <a:off x="1480" y="3176"/>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72" name="Line 23">
              <a:extLst>
                <a:ext uri="{FF2B5EF4-FFF2-40B4-BE49-F238E27FC236}">
                  <a16:creationId xmlns:a16="http://schemas.microsoft.com/office/drawing/2014/main" id="{AB7C9233-728F-654D-8939-EC5D7B73588A}"/>
                </a:ext>
              </a:extLst>
            </p:cNvPr>
            <p:cNvSpPr>
              <a:spLocks noChangeShapeType="1"/>
            </p:cNvSpPr>
            <p:nvPr/>
          </p:nvSpPr>
          <p:spPr bwMode="auto">
            <a:xfrm>
              <a:off x="1480" y="3187"/>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73" name="Line 24">
              <a:extLst>
                <a:ext uri="{FF2B5EF4-FFF2-40B4-BE49-F238E27FC236}">
                  <a16:creationId xmlns:a16="http://schemas.microsoft.com/office/drawing/2014/main" id="{2886D99F-D396-584B-8442-A271439DF690}"/>
                </a:ext>
              </a:extLst>
            </p:cNvPr>
            <p:cNvSpPr>
              <a:spLocks noChangeShapeType="1"/>
            </p:cNvSpPr>
            <p:nvPr/>
          </p:nvSpPr>
          <p:spPr bwMode="auto">
            <a:xfrm>
              <a:off x="1480" y="3199"/>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74" name="Line 25">
              <a:extLst>
                <a:ext uri="{FF2B5EF4-FFF2-40B4-BE49-F238E27FC236}">
                  <a16:creationId xmlns:a16="http://schemas.microsoft.com/office/drawing/2014/main" id="{EDD6AEA4-556C-DE40-8828-759443B26510}"/>
                </a:ext>
              </a:extLst>
            </p:cNvPr>
            <p:cNvSpPr>
              <a:spLocks noChangeShapeType="1"/>
            </p:cNvSpPr>
            <p:nvPr/>
          </p:nvSpPr>
          <p:spPr bwMode="auto">
            <a:xfrm>
              <a:off x="1480" y="3210"/>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75" name="Line 26">
              <a:extLst>
                <a:ext uri="{FF2B5EF4-FFF2-40B4-BE49-F238E27FC236}">
                  <a16:creationId xmlns:a16="http://schemas.microsoft.com/office/drawing/2014/main" id="{E0084B70-5F4E-134C-9D22-A51EB2C0924A}"/>
                </a:ext>
              </a:extLst>
            </p:cNvPr>
            <p:cNvSpPr>
              <a:spLocks noChangeShapeType="1"/>
            </p:cNvSpPr>
            <p:nvPr/>
          </p:nvSpPr>
          <p:spPr bwMode="auto">
            <a:xfrm>
              <a:off x="1480" y="3220"/>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76" name="Line 27">
              <a:extLst>
                <a:ext uri="{FF2B5EF4-FFF2-40B4-BE49-F238E27FC236}">
                  <a16:creationId xmlns:a16="http://schemas.microsoft.com/office/drawing/2014/main" id="{4E36CDEE-F603-224F-A489-D5A74611FB33}"/>
                </a:ext>
              </a:extLst>
            </p:cNvPr>
            <p:cNvSpPr>
              <a:spLocks noChangeShapeType="1"/>
            </p:cNvSpPr>
            <p:nvPr/>
          </p:nvSpPr>
          <p:spPr bwMode="auto">
            <a:xfrm>
              <a:off x="1480" y="3231"/>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77" name="Line 28">
              <a:extLst>
                <a:ext uri="{FF2B5EF4-FFF2-40B4-BE49-F238E27FC236}">
                  <a16:creationId xmlns:a16="http://schemas.microsoft.com/office/drawing/2014/main" id="{50DBE903-73D7-174F-804A-108FE9B6063B}"/>
                </a:ext>
              </a:extLst>
            </p:cNvPr>
            <p:cNvSpPr>
              <a:spLocks noChangeShapeType="1"/>
            </p:cNvSpPr>
            <p:nvPr/>
          </p:nvSpPr>
          <p:spPr bwMode="auto">
            <a:xfrm>
              <a:off x="1480" y="3242"/>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78" name="Line 29">
              <a:extLst>
                <a:ext uri="{FF2B5EF4-FFF2-40B4-BE49-F238E27FC236}">
                  <a16:creationId xmlns:a16="http://schemas.microsoft.com/office/drawing/2014/main" id="{7AD896AC-A428-BE4D-9C88-DACB975B6F80}"/>
                </a:ext>
              </a:extLst>
            </p:cNvPr>
            <p:cNvSpPr>
              <a:spLocks noChangeShapeType="1"/>
            </p:cNvSpPr>
            <p:nvPr/>
          </p:nvSpPr>
          <p:spPr bwMode="auto">
            <a:xfrm>
              <a:off x="1480" y="3254"/>
              <a:ext cx="1" cy="4"/>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79" name="Line 30">
              <a:extLst>
                <a:ext uri="{FF2B5EF4-FFF2-40B4-BE49-F238E27FC236}">
                  <a16:creationId xmlns:a16="http://schemas.microsoft.com/office/drawing/2014/main" id="{44396D03-BD8D-F54C-9C02-4E9FD4ECD4E0}"/>
                </a:ext>
              </a:extLst>
            </p:cNvPr>
            <p:cNvSpPr>
              <a:spLocks noChangeShapeType="1"/>
            </p:cNvSpPr>
            <p:nvPr/>
          </p:nvSpPr>
          <p:spPr bwMode="auto">
            <a:xfrm>
              <a:off x="1480" y="3264"/>
              <a:ext cx="1" cy="5"/>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0" name="Line 31">
              <a:extLst>
                <a:ext uri="{FF2B5EF4-FFF2-40B4-BE49-F238E27FC236}">
                  <a16:creationId xmlns:a16="http://schemas.microsoft.com/office/drawing/2014/main" id="{79DE5344-3E0E-CC43-AD12-66766C203370}"/>
                </a:ext>
              </a:extLst>
            </p:cNvPr>
            <p:cNvSpPr>
              <a:spLocks noChangeShapeType="1"/>
            </p:cNvSpPr>
            <p:nvPr/>
          </p:nvSpPr>
          <p:spPr bwMode="auto">
            <a:xfrm>
              <a:off x="1480" y="3275"/>
              <a:ext cx="1" cy="1"/>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1" name="Line 32">
              <a:extLst>
                <a:ext uri="{FF2B5EF4-FFF2-40B4-BE49-F238E27FC236}">
                  <a16:creationId xmlns:a16="http://schemas.microsoft.com/office/drawing/2014/main" id="{663EFBE9-B637-5A41-A2BA-40F62BE8489A}"/>
                </a:ext>
              </a:extLst>
            </p:cNvPr>
            <p:cNvSpPr>
              <a:spLocks noChangeShapeType="1"/>
            </p:cNvSpPr>
            <p:nvPr/>
          </p:nvSpPr>
          <p:spPr bwMode="auto">
            <a:xfrm>
              <a:off x="1480" y="3275"/>
              <a:ext cx="1" cy="1"/>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3481" name="Rectangle 34">
            <a:extLst>
              <a:ext uri="{FF2B5EF4-FFF2-40B4-BE49-F238E27FC236}">
                <a16:creationId xmlns:a16="http://schemas.microsoft.com/office/drawing/2014/main" id="{CF101113-469A-2F4C-B6C4-DCAE89256C6B}"/>
              </a:ext>
            </a:extLst>
          </p:cNvPr>
          <p:cNvSpPr>
            <a:spLocks noChangeArrowheads="1"/>
          </p:cNvSpPr>
          <p:nvPr/>
        </p:nvSpPr>
        <p:spPr bwMode="auto">
          <a:xfrm>
            <a:off x="1687513" y="1744663"/>
            <a:ext cx="5676900" cy="795337"/>
          </a:xfrm>
          <a:prstGeom prst="rect">
            <a:avLst/>
          </a:prstGeom>
          <a:noFill/>
          <a:ln w="3175">
            <a:solidFill>
              <a:srgbClr val="0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sz="1600">
              <a:solidFill>
                <a:schemeClr val="bg1"/>
              </a:solidFill>
            </a:endParaRPr>
          </a:p>
        </p:txBody>
      </p:sp>
      <p:grpSp>
        <p:nvGrpSpPr>
          <p:cNvPr id="103482" name="Group 36">
            <a:extLst>
              <a:ext uri="{FF2B5EF4-FFF2-40B4-BE49-F238E27FC236}">
                <a16:creationId xmlns:a16="http://schemas.microsoft.com/office/drawing/2014/main" id="{80640E1E-F6F1-6C46-9559-C1E47CBD3552}"/>
              </a:ext>
            </a:extLst>
          </p:cNvPr>
          <p:cNvGrpSpPr>
            <a:grpSpLocks/>
          </p:cNvGrpSpPr>
          <p:nvPr/>
        </p:nvGrpSpPr>
        <p:grpSpPr bwMode="auto">
          <a:xfrm>
            <a:off x="4567238" y="1868488"/>
            <a:ext cx="1179512" cy="631825"/>
            <a:chOff x="3165" y="1209"/>
            <a:chExt cx="664" cy="398"/>
          </a:xfrm>
        </p:grpSpPr>
        <p:sp>
          <p:nvSpPr>
            <p:cNvPr id="104288" name="Rectangle 37">
              <a:extLst>
                <a:ext uri="{FF2B5EF4-FFF2-40B4-BE49-F238E27FC236}">
                  <a16:creationId xmlns:a16="http://schemas.microsoft.com/office/drawing/2014/main" id="{28654437-4602-EC49-95FD-B9EF4CE967EF}"/>
                </a:ext>
              </a:extLst>
            </p:cNvPr>
            <p:cNvSpPr>
              <a:spLocks noChangeArrowheads="1"/>
            </p:cNvSpPr>
            <p:nvPr/>
          </p:nvSpPr>
          <p:spPr bwMode="gray">
            <a:xfrm>
              <a:off x="3185" y="1226"/>
              <a:ext cx="644" cy="381"/>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sz="1600">
                <a:solidFill>
                  <a:schemeClr val="bg1"/>
                </a:solidFill>
              </a:endParaRPr>
            </a:p>
          </p:txBody>
        </p:sp>
        <p:sp>
          <p:nvSpPr>
            <p:cNvPr id="104289" name="Rectangle 38">
              <a:extLst>
                <a:ext uri="{FF2B5EF4-FFF2-40B4-BE49-F238E27FC236}">
                  <a16:creationId xmlns:a16="http://schemas.microsoft.com/office/drawing/2014/main" id="{F6C5E70A-90E0-1C4B-B3EB-56ADDFA72AAC}"/>
                </a:ext>
              </a:extLst>
            </p:cNvPr>
            <p:cNvSpPr>
              <a:spLocks noChangeArrowheads="1"/>
            </p:cNvSpPr>
            <p:nvPr/>
          </p:nvSpPr>
          <p:spPr bwMode="gray">
            <a:xfrm>
              <a:off x="3169" y="1213"/>
              <a:ext cx="643" cy="379"/>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sz="1600">
                <a:solidFill>
                  <a:schemeClr val="bg1"/>
                </a:solidFill>
              </a:endParaRPr>
            </a:p>
          </p:txBody>
        </p:sp>
        <p:sp>
          <p:nvSpPr>
            <p:cNvPr id="104290" name="Freeform 39">
              <a:extLst>
                <a:ext uri="{FF2B5EF4-FFF2-40B4-BE49-F238E27FC236}">
                  <a16:creationId xmlns:a16="http://schemas.microsoft.com/office/drawing/2014/main" id="{B56EFAAB-1931-A748-A64A-BEC80678008E}"/>
                </a:ext>
              </a:extLst>
            </p:cNvPr>
            <p:cNvSpPr>
              <a:spLocks/>
            </p:cNvSpPr>
            <p:nvPr/>
          </p:nvSpPr>
          <p:spPr bwMode="gray">
            <a:xfrm>
              <a:off x="3165" y="1209"/>
              <a:ext cx="8" cy="383"/>
            </a:xfrm>
            <a:custGeom>
              <a:avLst/>
              <a:gdLst>
                <a:gd name="T0" fmla="*/ 0 w 32"/>
                <a:gd name="T1" fmla="*/ 0 h 1506"/>
                <a:gd name="T2" fmla="*/ 0 w 32"/>
                <a:gd name="T3" fmla="*/ 0 h 1506"/>
                <a:gd name="T4" fmla="*/ 0 w 32"/>
                <a:gd name="T5" fmla="*/ 0 h 1506"/>
                <a:gd name="T6" fmla="*/ 0 w 32"/>
                <a:gd name="T7" fmla="*/ 0 h 1506"/>
                <a:gd name="T8" fmla="*/ 0 w 32"/>
                <a:gd name="T9" fmla="*/ 0 h 1506"/>
                <a:gd name="T10" fmla="*/ 0 w 32"/>
                <a:gd name="T11" fmla="*/ 0 h 1506"/>
                <a:gd name="T12" fmla="*/ 0 w 32"/>
                <a:gd name="T13" fmla="*/ 0 h 1506"/>
                <a:gd name="T14" fmla="*/ 0 w 32"/>
                <a:gd name="T15" fmla="*/ 0 h 1506"/>
                <a:gd name="T16" fmla="*/ 0 w 32"/>
                <a:gd name="T17" fmla="*/ 0 h 1506"/>
                <a:gd name="T18" fmla="*/ 0 w 32"/>
                <a:gd name="T19" fmla="*/ 0 h 15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1506"/>
                <a:gd name="T32" fmla="*/ 32 w 32"/>
                <a:gd name="T33" fmla="*/ 1506 h 15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1506">
                  <a:moveTo>
                    <a:pt x="15" y="0"/>
                  </a:moveTo>
                  <a:lnTo>
                    <a:pt x="0" y="14"/>
                  </a:lnTo>
                  <a:lnTo>
                    <a:pt x="0" y="1506"/>
                  </a:lnTo>
                  <a:lnTo>
                    <a:pt x="32" y="1506"/>
                  </a:lnTo>
                  <a:lnTo>
                    <a:pt x="32" y="14"/>
                  </a:lnTo>
                  <a:lnTo>
                    <a:pt x="15" y="0"/>
                  </a:lnTo>
                  <a:lnTo>
                    <a:pt x="0" y="0"/>
                  </a:lnTo>
                  <a:lnTo>
                    <a:pt x="0" y="14"/>
                  </a:lnTo>
                  <a:lnTo>
                    <a:pt x="15" y="0"/>
                  </a:lnTo>
                  <a:close/>
                </a:path>
              </a:pathLst>
            </a:cu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91" name="Freeform 40">
              <a:extLst>
                <a:ext uri="{FF2B5EF4-FFF2-40B4-BE49-F238E27FC236}">
                  <a16:creationId xmlns:a16="http://schemas.microsoft.com/office/drawing/2014/main" id="{9C79B5CD-3E0C-124D-BA73-208C40C1D645}"/>
                </a:ext>
              </a:extLst>
            </p:cNvPr>
            <p:cNvSpPr>
              <a:spLocks/>
            </p:cNvSpPr>
            <p:nvPr/>
          </p:nvSpPr>
          <p:spPr bwMode="gray">
            <a:xfrm>
              <a:off x="3169" y="1209"/>
              <a:ext cx="647" cy="7"/>
            </a:xfrm>
            <a:custGeom>
              <a:avLst/>
              <a:gdLst>
                <a:gd name="T0" fmla="*/ 0 w 2583"/>
                <a:gd name="T1" fmla="*/ 0 h 28"/>
                <a:gd name="T2" fmla="*/ 0 w 2583"/>
                <a:gd name="T3" fmla="*/ 0 h 28"/>
                <a:gd name="T4" fmla="*/ 0 w 2583"/>
                <a:gd name="T5" fmla="*/ 0 h 28"/>
                <a:gd name="T6" fmla="*/ 0 w 2583"/>
                <a:gd name="T7" fmla="*/ 0 h 28"/>
                <a:gd name="T8" fmla="*/ 0 w 2583"/>
                <a:gd name="T9" fmla="*/ 0 h 28"/>
                <a:gd name="T10" fmla="*/ 0 w 2583"/>
                <a:gd name="T11" fmla="*/ 0 h 28"/>
                <a:gd name="T12" fmla="*/ 0 w 2583"/>
                <a:gd name="T13" fmla="*/ 0 h 28"/>
                <a:gd name="T14" fmla="*/ 0 w 2583"/>
                <a:gd name="T15" fmla="*/ 0 h 28"/>
                <a:gd name="T16" fmla="*/ 0 w 2583"/>
                <a:gd name="T17" fmla="*/ 0 h 28"/>
                <a:gd name="T18" fmla="*/ 0 w 2583"/>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83"/>
                <a:gd name="T31" fmla="*/ 0 h 28"/>
                <a:gd name="T32" fmla="*/ 2583 w 2583"/>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83" h="28">
                  <a:moveTo>
                    <a:pt x="2583" y="14"/>
                  </a:moveTo>
                  <a:lnTo>
                    <a:pt x="2567" y="0"/>
                  </a:lnTo>
                  <a:lnTo>
                    <a:pt x="0" y="0"/>
                  </a:lnTo>
                  <a:lnTo>
                    <a:pt x="0" y="28"/>
                  </a:lnTo>
                  <a:lnTo>
                    <a:pt x="2567" y="28"/>
                  </a:lnTo>
                  <a:lnTo>
                    <a:pt x="2583" y="14"/>
                  </a:lnTo>
                  <a:lnTo>
                    <a:pt x="2583" y="0"/>
                  </a:lnTo>
                  <a:lnTo>
                    <a:pt x="2567" y="0"/>
                  </a:lnTo>
                  <a:lnTo>
                    <a:pt x="2583" y="14"/>
                  </a:lnTo>
                  <a:close/>
                </a:path>
              </a:pathLst>
            </a:cu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92" name="Freeform 41">
              <a:extLst>
                <a:ext uri="{FF2B5EF4-FFF2-40B4-BE49-F238E27FC236}">
                  <a16:creationId xmlns:a16="http://schemas.microsoft.com/office/drawing/2014/main" id="{A5149F5B-777D-534C-AB23-EB0355C8146F}"/>
                </a:ext>
              </a:extLst>
            </p:cNvPr>
            <p:cNvSpPr>
              <a:spLocks/>
            </p:cNvSpPr>
            <p:nvPr/>
          </p:nvSpPr>
          <p:spPr bwMode="gray">
            <a:xfrm>
              <a:off x="3808" y="1213"/>
              <a:ext cx="8" cy="383"/>
            </a:xfrm>
            <a:custGeom>
              <a:avLst/>
              <a:gdLst>
                <a:gd name="T0" fmla="*/ 0 w 32"/>
                <a:gd name="T1" fmla="*/ 0 h 1506"/>
                <a:gd name="T2" fmla="*/ 0 w 32"/>
                <a:gd name="T3" fmla="*/ 0 h 1506"/>
                <a:gd name="T4" fmla="*/ 0 w 32"/>
                <a:gd name="T5" fmla="*/ 0 h 1506"/>
                <a:gd name="T6" fmla="*/ 0 w 32"/>
                <a:gd name="T7" fmla="*/ 0 h 1506"/>
                <a:gd name="T8" fmla="*/ 0 w 32"/>
                <a:gd name="T9" fmla="*/ 0 h 1506"/>
                <a:gd name="T10" fmla="*/ 0 w 32"/>
                <a:gd name="T11" fmla="*/ 0 h 1506"/>
                <a:gd name="T12" fmla="*/ 0 w 32"/>
                <a:gd name="T13" fmla="*/ 0 h 1506"/>
                <a:gd name="T14" fmla="*/ 0 w 32"/>
                <a:gd name="T15" fmla="*/ 0 h 1506"/>
                <a:gd name="T16" fmla="*/ 0 w 32"/>
                <a:gd name="T17" fmla="*/ 0 h 1506"/>
                <a:gd name="T18" fmla="*/ 0 w 32"/>
                <a:gd name="T19" fmla="*/ 0 h 15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1506"/>
                <a:gd name="T32" fmla="*/ 32 w 32"/>
                <a:gd name="T33" fmla="*/ 1506 h 15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1506">
                  <a:moveTo>
                    <a:pt x="16" y="1506"/>
                  </a:moveTo>
                  <a:lnTo>
                    <a:pt x="32" y="1492"/>
                  </a:lnTo>
                  <a:lnTo>
                    <a:pt x="32" y="0"/>
                  </a:lnTo>
                  <a:lnTo>
                    <a:pt x="0" y="0"/>
                  </a:lnTo>
                  <a:lnTo>
                    <a:pt x="0" y="1492"/>
                  </a:lnTo>
                  <a:lnTo>
                    <a:pt x="16" y="1506"/>
                  </a:lnTo>
                  <a:lnTo>
                    <a:pt x="32" y="1506"/>
                  </a:lnTo>
                  <a:lnTo>
                    <a:pt x="32" y="1492"/>
                  </a:lnTo>
                  <a:lnTo>
                    <a:pt x="16" y="1506"/>
                  </a:lnTo>
                  <a:close/>
                </a:path>
              </a:pathLst>
            </a:cu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93" name="Freeform 42">
              <a:extLst>
                <a:ext uri="{FF2B5EF4-FFF2-40B4-BE49-F238E27FC236}">
                  <a16:creationId xmlns:a16="http://schemas.microsoft.com/office/drawing/2014/main" id="{0EBB5008-5B5A-0F4C-8130-5BA3DBA657A2}"/>
                </a:ext>
              </a:extLst>
            </p:cNvPr>
            <p:cNvSpPr>
              <a:spLocks/>
            </p:cNvSpPr>
            <p:nvPr/>
          </p:nvSpPr>
          <p:spPr bwMode="gray">
            <a:xfrm>
              <a:off x="3165" y="1589"/>
              <a:ext cx="647" cy="7"/>
            </a:xfrm>
            <a:custGeom>
              <a:avLst/>
              <a:gdLst>
                <a:gd name="T0" fmla="*/ 0 w 2582"/>
                <a:gd name="T1" fmla="*/ 0 h 28"/>
                <a:gd name="T2" fmla="*/ 0 w 2582"/>
                <a:gd name="T3" fmla="*/ 0 h 28"/>
                <a:gd name="T4" fmla="*/ 0 w 2582"/>
                <a:gd name="T5" fmla="*/ 0 h 28"/>
                <a:gd name="T6" fmla="*/ 0 w 2582"/>
                <a:gd name="T7" fmla="*/ 0 h 28"/>
                <a:gd name="T8" fmla="*/ 0 w 2582"/>
                <a:gd name="T9" fmla="*/ 0 h 28"/>
                <a:gd name="T10" fmla="*/ 0 w 2582"/>
                <a:gd name="T11" fmla="*/ 0 h 28"/>
                <a:gd name="T12" fmla="*/ 0 w 2582"/>
                <a:gd name="T13" fmla="*/ 0 h 28"/>
                <a:gd name="T14" fmla="*/ 0 w 2582"/>
                <a:gd name="T15" fmla="*/ 0 h 28"/>
                <a:gd name="T16" fmla="*/ 0 w 2582"/>
                <a:gd name="T17" fmla="*/ 0 h 28"/>
                <a:gd name="T18" fmla="*/ 0 w 2582"/>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82"/>
                <a:gd name="T31" fmla="*/ 0 h 28"/>
                <a:gd name="T32" fmla="*/ 2582 w 2582"/>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82" h="28">
                  <a:moveTo>
                    <a:pt x="0" y="14"/>
                  </a:moveTo>
                  <a:lnTo>
                    <a:pt x="15" y="28"/>
                  </a:lnTo>
                  <a:lnTo>
                    <a:pt x="2582" y="28"/>
                  </a:lnTo>
                  <a:lnTo>
                    <a:pt x="2582" y="0"/>
                  </a:lnTo>
                  <a:lnTo>
                    <a:pt x="15" y="0"/>
                  </a:lnTo>
                  <a:lnTo>
                    <a:pt x="0" y="14"/>
                  </a:lnTo>
                  <a:lnTo>
                    <a:pt x="0" y="28"/>
                  </a:lnTo>
                  <a:lnTo>
                    <a:pt x="15" y="28"/>
                  </a:lnTo>
                  <a:lnTo>
                    <a:pt x="0" y="14"/>
                  </a:lnTo>
                  <a:close/>
                </a:path>
              </a:pathLst>
            </a:cu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sp>
        <p:nvSpPr>
          <p:cNvPr id="103483" name="Rectangle 44">
            <a:extLst>
              <a:ext uri="{FF2B5EF4-FFF2-40B4-BE49-F238E27FC236}">
                <a16:creationId xmlns:a16="http://schemas.microsoft.com/office/drawing/2014/main" id="{1A20FB10-AB3D-7647-BA4D-CA2E1C05AC51}"/>
              </a:ext>
            </a:extLst>
          </p:cNvPr>
          <p:cNvSpPr>
            <a:spLocks noChangeArrowheads="1"/>
          </p:cNvSpPr>
          <p:nvPr/>
        </p:nvSpPr>
        <p:spPr bwMode="white">
          <a:xfrm>
            <a:off x="4602163" y="1982788"/>
            <a:ext cx="11080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1600">
                <a:solidFill>
                  <a:schemeClr val="bg1"/>
                </a:solidFill>
              </a:rPr>
              <a:t>分析和</a:t>
            </a:r>
            <a:r>
              <a:rPr lang="en-US" altLang="zh-CN" sz="1600">
                <a:solidFill>
                  <a:schemeClr val="bg1"/>
                </a:solidFill>
              </a:rPr>
              <a:t> </a:t>
            </a:r>
            <a:r>
              <a:rPr lang="zh-CN" altLang="en-US" sz="1600">
                <a:solidFill>
                  <a:schemeClr val="bg1"/>
                </a:solidFill>
              </a:rPr>
              <a:t>设计</a:t>
            </a:r>
            <a:endParaRPr lang="en-US" altLang="zh-CN" sz="1600">
              <a:solidFill>
                <a:schemeClr val="bg1"/>
              </a:solidFill>
            </a:endParaRPr>
          </a:p>
        </p:txBody>
      </p:sp>
      <p:grpSp>
        <p:nvGrpSpPr>
          <p:cNvPr id="103484" name="Group 47">
            <a:extLst>
              <a:ext uri="{FF2B5EF4-FFF2-40B4-BE49-F238E27FC236}">
                <a16:creationId xmlns:a16="http://schemas.microsoft.com/office/drawing/2014/main" id="{B396DA3B-3EFA-EA49-9D44-23B3C47E343D}"/>
              </a:ext>
            </a:extLst>
          </p:cNvPr>
          <p:cNvGrpSpPr>
            <a:grpSpLocks/>
          </p:cNvGrpSpPr>
          <p:nvPr/>
        </p:nvGrpSpPr>
        <p:grpSpPr bwMode="auto">
          <a:xfrm>
            <a:off x="3365500" y="1868488"/>
            <a:ext cx="1179513" cy="631825"/>
            <a:chOff x="2408" y="1209"/>
            <a:chExt cx="664" cy="398"/>
          </a:xfrm>
        </p:grpSpPr>
        <p:sp>
          <p:nvSpPr>
            <p:cNvPr id="104282" name="Rectangle 48">
              <a:extLst>
                <a:ext uri="{FF2B5EF4-FFF2-40B4-BE49-F238E27FC236}">
                  <a16:creationId xmlns:a16="http://schemas.microsoft.com/office/drawing/2014/main" id="{B63AC918-6CD0-C146-AB33-38B611E8EB7B}"/>
                </a:ext>
              </a:extLst>
            </p:cNvPr>
            <p:cNvSpPr>
              <a:spLocks noChangeArrowheads="1"/>
            </p:cNvSpPr>
            <p:nvPr/>
          </p:nvSpPr>
          <p:spPr bwMode="gray">
            <a:xfrm>
              <a:off x="2428" y="1226"/>
              <a:ext cx="644" cy="381"/>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sz="1600">
                <a:solidFill>
                  <a:schemeClr val="bg1"/>
                </a:solidFill>
              </a:endParaRPr>
            </a:p>
          </p:txBody>
        </p:sp>
        <p:sp>
          <p:nvSpPr>
            <p:cNvPr id="104283" name="Rectangle 49">
              <a:extLst>
                <a:ext uri="{FF2B5EF4-FFF2-40B4-BE49-F238E27FC236}">
                  <a16:creationId xmlns:a16="http://schemas.microsoft.com/office/drawing/2014/main" id="{08441179-965D-1941-B9E5-3AAA72DA25B8}"/>
                </a:ext>
              </a:extLst>
            </p:cNvPr>
            <p:cNvSpPr>
              <a:spLocks noChangeArrowheads="1"/>
            </p:cNvSpPr>
            <p:nvPr/>
          </p:nvSpPr>
          <p:spPr bwMode="gray">
            <a:xfrm>
              <a:off x="2412" y="1213"/>
              <a:ext cx="643" cy="379"/>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sz="1600">
                <a:solidFill>
                  <a:schemeClr val="bg1"/>
                </a:solidFill>
              </a:endParaRPr>
            </a:p>
          </p:txBody>
        </p:sp>
        <p:sp>
          <p:nvSpPr>
            <p:cNvPr id="104284" name="Freeform 50">
              <a:extLst>
                <a:ext uri="{FF2B5EF4-FFF2-40B4-BE49-F238E27FC236}">
                  <a16:creationId xmlns:a16="http://schemas.microsoft.com/office/drawing/2014/main" id="{96AF72F2-325F-244E-BB73-CC941E7E8982}"/>
                </a:ext>
              </a:extLst>
            </p:cNvPr>
            <p:cNvSpPr>
              <a:spLocks/>
            </p:cNvSpPr>
            <p:nvPr/>
          </p:nvSpPr>
          <p:spPr bwMode="gray">
            <a:xfrm>
              <a:off x="2408" y="1209"/>
              <a:ext cx="8" cy="383"/>
            </a:xfrm>
            <a:custGeom>
              <a:avLst/>
              <a:gdLst>
                <a:gd name="T0" fmla="*/ 0 w 32"/>
                <a:gd name="T1" fmla="*/ 0 h 1506"/>
                <a:gd name="T2" fmla="*/ 0 w 32"/>
                <a:gd name="T3" fmla="*/ 0 h 1506"/>
                <a:gd name="T4" fmla="*/ 0 w 32"/>
                <a:gd name="T5" fmla="*/ 0 h 1506"/>
                <a:gd name="T6" fmla="*/ 0 w 32"/>
                <a:gd name="T7" fmla="*/ 0 h 1506"/>
                <a:gd name="T8" fmla="*/ 0 w 32"/>
                <a:gd name="T9" fmla="*/ 0 h 1506"/>
                <a:gd name="T10" fmla="*/ 0 w 32"/>
                <a:gd name="T11" fmla="*/ 0 h 1506"/>
                <a:gd name="T12" fmla="*/ 0 w 32"/>
                <a:gd name="T13" fmla="*/ 0 h 1506"/>
                <a:gd name="T14" fmla="*/ 0 w 32"/>
                <a:gd name="T15" fmla="*/ 0 h 1506"/>
                <a:gd name="T16" fmla="*/ 0 w 32"/>
                <a:gd name="T17" fmla="*/ 0 h 1506"/>
                <a:gd name="T18" fmla="*/ 0 w 32"/>
                <a:gd name="T19" fmla="*/ 0 h 15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1506"/>
                <a:gd name="T32" fmla="*/ 32 w 32"/>
                <a:gd name="T33" fmla="*/ 1506 h 15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1506">
                  <a:moveTo>
                    <a:pt x="16" y="0"/>
                  </a:moveTo>
                  <a:lnTo>
                    <a:pt x="0" y="14"/>
                  </a:lnTo>
                  <a:lnTo>
                    <a:pt x="0" y="1506"/>
                  </a:lnTo>
                  <a:lnTo>
                    <a:pt x="32" y="1506"/>
                  </a:lnTo>
                  <a:lnTo>
                    <a:pt x="32" y="14"/>
                  </a:lnTo>
                  <a:lnTo>
                    <a:pt x="16" y="0"/>
                  </a:lnTo>
                  <a:lnTo>
                    <a:pt x="0" y="0"/>
                  </a:lnTo>
                  <a:lnTo>
                    <a:pt x="0" y="14"/>
                  </a:lnTo>
                  <a:lnTo>
                    <a:pt x="16" y="0"/>
                  </a:lnTo>
                  <a:close/>
                </a:path>
              </a:pathLst>
            </a:cu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85" name="Freeform 51">
              <a:extLst>
                <a:ext uri="{FF2B5EF4-FFF2-40B4-BE49-F238E27FC236}">
                  <a16:creationId xmlns:a16="http://schemas.microsoft.com/office/drawing/2014/main" id="{0C1AD7A2-9A10-6744-B2BC-66EE45E63BAC}"/>
                </a:ext>
              </a:extLst>
            </p:cNvPr>
            <p:cNvSpPr>
              <a:spLocks/>
            </p:cNvSpPr>
            <p:nvPr/>
          </p:nvSpPr>
          <p:spPr bwMode="gray">
            <a:xfrm>
              <a:off x="2412" y="1209"/>
              <a:ext cx="647" cy="7"/>
            </a:xfrm>
            <a:custGeom>
              <a:avLst/>
              <a:gdLst>
                <a:gd name="T0" fmla="*/ 0 w 2582"/>
                <a:gd name="T1" fmla="*/ 0 h 28"/>
                <a:gd name="T2" fmla="*/ 0 w 2582"/>
                <a:gd name="T3" fmla="*/ 0 h 28"/>
                <a:gd name="T4" fmla="*/ 0 w 2582"/>
                <a:gd name="T5" fmla="*/ 0 h 28"/>
                <a:gd name="T6" fmla="*/ 0 w 2582"/>
                <a:gd name="T7" fmla="*/ 0 h 28"/>
                <a:gd name="T8" fmla="*/ 0 w 2582"/>
                <a:gd name="T9" fmla="*/ 0 h 28"/>
                <a:gd name="T10" fmla="*/ 0 w 2582"/>
                <a:gd name="T11" fmla="*/ 0 h 28"/>
                <a:gd name="T12" fmla="*/ 0 w 2582"/>
                <a:gd name="T13" fmla="*/ 0 h 28"/>
                <a:gd name="T14" fmla="*/ 0 w 2582"/>
                <a:gd name="T15" fmla="*/ 0 h 28"/>
                <a:gd name="T16" fmla="*/ 0 w 2582"/>
                <a:gd name="T17" fmla="*/ 0 h 28"/>
                <a:gd name="T18" fmla="*/ 0 w 2582"/>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82"/>
                <a:gd name="T31" fmla="*/ 0 h 28"/>
                <a:gd name="T32" fmla="*/ 2582 w 2582"/>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82" h="28">
                  <a:moveTo>
                    <a:pt x="2582" y="14"/>
                  </a:moveTo>
                  <a:lnTo>
                    <a:pt x="2566" y="0"/>
                  </a:lnTo>
                  <a:lnTo>
                    <a:pt x="0" y="0"/>
                  </a:lnTo>
                  <a:lnTo>
                    <a:pt x="0" y="28"/>
                  </a:lnTo>
                  <a:lnTo>
                    <a:pt x="2566" y="28"/>
                  </a:lnTo>
                  <a:lnTo>
                    <a:pt x="2582" y="14"/>
                  </a:lnTo>
                  <a:lnTo>
                    <a:pt x="2582" y="0"/>
                  </a:lnTo>
                  <a:lnTo>
                    <a:pt x="2566" y="0"/>
                  </a:lnTo>
                  <a:lnTo>
                    <a:pt x="2582" y="14"/>
                  </a:lnTo>
                  <a:close/>
                </a:path>
              </a:pathLst>
            </a:cu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86" name="Freeform 52">
              <a:extLst>
                <a:ext uri="{FF2B5EF4-FFF2-40B4-BE49-F238E27FC236}">
                  <a16:creationId xmlns:a16="http://schemas.microsoft.com/office/drawing/2014/main" id="{FA6902A6-E323-AE42-9C04-347ED114A343}"/>
                </a:ext>
              </a:extLst>
            </p:cNvPr>
            <p:cNvSpPr>
              <a:spLocks/>
            </p:cNvSpPr>
            <p:nvPr/>
          </p:nvSpPr>
          <p:spPr bwMode="gray">
            <a:xfrm>
              <a:off x="3051" y="1213"/>
              <a:ext cx="8" cy="383"/>
            </a:xfrm>
            <a:custGeom>
              <a:avLst/>
              <a:gdLst>
                <a:gd name="T0" fmla="*/ 0 w 31"/>
                <a:gd name="T1" fmla="*/ 0 h 1506"/>
                <a:gd name="T2" fmla="*/ 0 w 31"/>
                <a:gd name="T3" fmla="*/ 0 h 1506"/>
                <a:gd name="T4" fmla="*/ 0 w 31"/>
                <a:gd name="T5" fmla="*/ 0 h 1506"/>
                <a:gd name="T6" fmla="*/ 0 w 31"/>
                <a:gd name="T7" fmla="*/ 0 h 1506"/>
                <a:gd name="T8" fmla="*/ 0 w 31"/>
                <a:gd name="T9" fmla="*/ 0 h 1506"/>
                <a:gd name="T10" fmla="*/ 0 w 31"/>
                <a:gd name="T11" fmla="*/ 0 h 1506"/>
                <a:gd name="T12" fmla="*/ 0 w 31"/>
                <a:gd name="T13" fmla="*/ 0 h 1506"/>
                <a:gd name="T14" fmla="*/ 0 w 31"/>
                <a:gd name="T15" fmla="*/ 0 h 1506"/>
                <a:gd name="T16" fmla="*/ 0 w 31"/>
                <a:gd name="T17" fmla="*/ 0 h 1506"/>
                <a:gd name="T18" fmla="*/ 0 w 31"/>
                <a:gd name="T19" fmla="*/ 0 h 15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1506"/>
                <a:gd name="T32" fmla="*/ 31 w 31"/>
                <a:gd name="T33" fmla="*/ 1506 h 15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1506">
                  <a:moveTo>
                    <a:pt x="15" y="1506"/>
                  </a:moveTo>
                  <a:lnTo>
                    <a:pt x="31" y="1492"/>
                  </a:lnTo>
                  <a:lnTo>
                    <a:pt x="31" y="0"/>
                  </a:lnTo>
                  <a:lnTo>
                    <a:pt x="0" y="0"/>
                  </a:lnTo>
                  <a:lnTo>
                    <a:pt x="0" y="1492"/>
                  </a:lnTo>
                  <a:lnTo>
                    <a:pt x="15" y="1506"/>
                  </a:lnTo>
                  <a:lnTo>
                    <a:pt x="31" y="1506"/>
                  </a:lnTo>
                  <a:lnTo>
                    <a:pt x="31" y="1492"/>
                  </a:lnTo>
                  <a:lnTo>
                    <a:pt x="15" y="1506"/>
                  </a:lnTo>
                  <a:close/>
                </a:path>
              </a:pathLst>
            </a:cu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87" name="Freeform 53">
              <a:extLst>
                <a:ext uri="{FF2B5EF4-FFF2-40B4-BE49-F238E27FC236}">
                  <a16:creationId xmlns:a16="http://schemas.microsoft.com/office/drawing/2014/main" id="{B5FD767F-EB58-B84C-BDEC-9DADF71E5F4C}"/>
                </a:ext>
              </a:extLst>
            </p:cNvPr>
            <p:cNvSpPr>
              <a:spLocks/>
            </p:cNvSpPr>
            <p:nvPr/>
          </p:nvSpPr>
          <p:spPr bwMode="gray">
            <a:xfrm>
              <a:off x="2408" y="1589"/>
              <a:ext cx="647" cy="7"/>
            </a:xfrm>
            <a:custGeom>
              <a:avLst/>
              <a:gdLst>
                <a:gd name="T0" fmla="*/ 0 w 2582"/>
                <a:gd name="T1" fmla="*/ 0 h 28"/>
                <a:gd name="T2" fmla="*/ 0 w 2582"/>
                <a:gd name="T3" fmla="*/ 0 h 28"/>
                <a:gd name="T4" fmla="*/ 0 w 2582"/>
                <a:gd name="T5" fmla="*/ 0 h 28"/>
                <a:gd name="T6" fmla="*/ 0 w 2582"/>
                <a:gd name="T7" fmla="*/ 0 h 28"/>
                <a:gd name="T8" fmla="*/ 0 w 2582"/>
                <a:gd name="T9" fmla="*/ 0 h 28"/>
                <a:gd name="T10" fmla="*/ 0 w 2582"/>
                <a:gd name="T11" fmla="*/ 0 h 28"/>
                <a:gd name="T12" fmla="*/ 0 w 2582"/>
                <a:gd name="T13" fmla="*/ 0 h 28"/>
                <a:gd name="T14" fmla="*/ 0 w 2582"/>
                <a:gd name="T15" fmla="*/ 0 h 28"/>
                <a:gd name="T16" fmla="*/ 0 w 2582"/>
                <a:gd name="T17" fmla="*/ 0 h 28"/>
                <a:gd name="T18" fmla="*/ 0 w 2582"/>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82"/>
                <a:gd name="T31" fmla="*/ 0 h 28"/>
                <a:gd name="T32" fmla="*/ 2582 w 2582"/>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82" h="28">
                  <a:moveTo>
                    <a:pt x="0" y="14"/>
                  </a:moveTo>
                  <a:lnTo>
                    <a:pt x="16" y="28"/>
                  </a:lnTo>
                  <a:lnTo>
                    <a:pt x="2582" y="28"/>
                  </a:lnTo>
                  <a:lnTo>
                    <a:pt x="2582" y="0"/>
                  </a:lnTo>
                  <a:lnTo>
                    <a:pt x="16" y="0"/>
                  </a:lnTo>
                  <a:lnTo>
                    <a:pt x="0" y="14"/>
                  </a:lnTo>
                  <a:lnTo>
                    <a:pt x="0" y="28"/>
                  </a:lnTo>
                  <a:lnTo>
                    <a:pt x="16" y="28"/>
                  </a:lnTo>
                  <a:lnTo>
                    <a:pt x="0" y="14"/>
                  </a:lnTo>
                  <a:close/>
                </a:path>
              </a:pathLst>
            </a:cu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sp>
        <p:nvSpPr>
          <p:cNvPr id="103485" name="Rectangle 54">
            <a:extLst>
              <a:ext uri="{FF2B5EF4-FFF2-40B4-BE49-F238E27FC236}">
                <a16:creationId xmlns:a16="http://schemas.microsoft.com/office/drawing/2014/main" id="{0565325B-CB82-6548-A2BE-F4E736D1EE2E}"/>
              </a:ext>
            </a:extLst>
          </p:cNvPr>
          <p:cNvSpPr>
            <a:spLocks noChangeArrowheads="1"/>
          </p:cNvSpPr>
          <p:nvPr/>
        </p:nvSpPr>
        <p:spPr bwMode="white">
          <a:xfrm>
            <a:off x="3640138" y="1992313"/>
            <a:ext cx="4635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1600">
                <a:solidFill>
                  <a:schemeClr val="bg1"/>
                </a:solidFill>
              </a:rPr>
              <a:t>需求</a:t>
            </a:r>
            <a:endParaRPr lang="en-US" altLang="zh-CN" sz="1600">
              <a:solidFill>
                <a:schemeClr val="bg1"/>
              </a:solidFill>
            </a:endParaRPr>
          </a:p>
        </p:txBody>
      </p:sp>
      <p:grpSp>
        <p:nvGrpSpPr>
          <p:cNvPr id="103486" name="Group 56">
            <a:extLst>
              <a:ext uri="{FF2B5EF4-FFF2-40B4-BE49-F238E27FC236}">
                <a16:creationId xmlns:a16="http://schemas.microsoft.com/office/drawing/2014/main" id="{6624EED6-6051-6C42-B14B-7C4B33AF5159}"/>
              </a:ext>
            </a:extLst>
          </p:cNvPr>
          <p:cNvGrpSpPr>
            <a:grpSpLocks/>
          </p:cNvGrpSpPr>
          <p:nvPr/>
        </p:nvGrpSpPr>
        <p:grpSpPr bwMode="auto">
          <a:xfrm>
            <a:off x="2162175" y="1868488"/>
            <a:ext cx="1179513" cy="633412"/>
            <a:chOff x="777" y="1209"/>
            <a:chExt cx="664" cy="399"/>
          </a:xfrm>
        </p:grpSpPr>
        <p:sp>
          <p:nvSpPr>
            <p:cNvPr id="104276" name="Rectangle 57">
              <a:extLst>
                <a:ext uri="{FF2B5EF4-FFF2-40B4-BE49-F238E27FC236}">
                  <a16:creationId xmlns:a16="http://schemas.microsoft.com/office/drawing/2014/main" id="{44C1B0BD-57A5-234F-8E85-3B4B7403BF3C}"/>
                </a:ext>
              </a:extLst>
            </p:cNvPr>
            <p:cNvSpPr>
              <a:spLocks noChangeArrowheads="1"/>
            </p:cNvSpPr>
            <p:nvPr/>
          </p:nvSpPr>
          <p:spPr bwMode="gray">
            <a:xfrm>
              <a:off x="797" y="1226"/>
              <a:ext cx="644" cy="382"/>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sz="1600">
                <a:solidFill>
                  <a:schemeClr val="bg1"/>
                </a:solidFill>
              </a:endParaRPr>
            </a:p>
          </p:txBody>
        </p:sp>
        <p:sp>
          <p:nvSpPr>
            <p:cNvPr id="104277" name="Rectangle 58">
              <a:extLst>
                <a:ext uri="{FF2B5EF4-FFF2-40B4-BE49-F238E27FC236}">
                  <a16:creationId xmlns:a16="http://schemas.microsoft.com/office/drawing/2014/main" id="{9F3A489E-D8C3-1746-B0F9-E1D05C9A25C5}"/>
                </a:ext>
              </a:extLst>
            </p:cNvPr>
            <p:cNvSpPr>
              <a:spLocks noChangeArrowheads="1"/>
            </p:cNvSpPr>
            <p:nvPr/>
          </p:nvSpPr>
          <p:spPr bwMode="gray">
            <a:xfrm>
              <a:off x="781" y="1213"/>
              <a:ext cx="644" cy="379"/>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sz="1600">
                <a:solidFill>
                  <a:schemeClr val="bg1"/>
                </a:solidFill>
              </a:endParaRPr>
            </a:p>
          </p:txBody>
        </p:sp>
        <p:sp>
          <p:nvSpPr>
            <p:cNvPr id="104278" name="Freeform 59">
              <a:extLst>
                <a:ext uri="{FF2B5EF4-FFF2-40B4-BE49-F238E27FC236}">
                  <a16:creationId xmlns:a16="http://schemas.microsoft.com/office/drawing/2014/main" id="{27B75DAE-CBD1-9F4E-B63E-14FD2327C714}"/>
                </a:ext>
              </a:extLst>
            </p:cNvPr>
            <p:cNvSpPr>
              <a:spLocks/>
            </p:cNvSpPr>
            <p:nvPr/>
          </p:nvSpPr>
          <p:spPr bwMode="gray">
            <a:xfrm>
              <a:off x="777" y="1209"/>
              <a:ext cx="8" cy="383"/>
            </a:xfrm>
            <a:custGeom>
              <a:avLst/>
              <a:gdLst>
                <a:gd name="T0" fmla="*/ 0 w 33"/>
                <a:gd name="T1" fmla="*/ 0 h 1506"/>
                <a:gd name="T2" fmla="*/ 0 w 33"/>
                <a:gd name="T3" fmla="*/ 0 h 1506"/>
                <a:gd name="T4" fmla="*/ 0 w 33"/>
                <a:gd name="T5" fmla="*/ 0 h 1506"/>
                <a:gd name="T6" fmla="*/ 0 w 33"/>
                <a:gd name="T7" fmla="*/ 0 h 1506"/>
                <a:gd name="T8" fmla="*/ 0 w 33"/>
                <a:gd name="T9" fmla="*/ 0 h 1506"/>
                <a:gd name="T10" fmla="*/ 0 w 33"/>
                <a:gd name="T11" fmla="*/ 0 h 1506"/>
                <a:gd name="T12" fmla="*/ 0 w 33"/>
                <a:gd name="T13" fmla="*/ 0 h 1506"/>
                <a:gd name="T14" fmla="*/ 0 w 33"/>
                <a:gd name="T15" fmla="*/ 0 h 1506"/>
                <a:gd name="T16" fmla="*/ 0 w 33"/>
                <a:gd name="T17" fmla="*/ 0 h 1506"/>
                <a:gd name="T18" fmla="*/ 0 w 33"/>
                <a:gd name="T19" fmla="*/ 0 h 15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1506"/>
                <a:gd name="T32" fmla="*/ 33 w 33"/>
                <a:gd name="T33" fmla="*/ 1506 h 15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1506">
                  <a:moveTo>
                    <a:pt x="17" y="0"/>
                  </a:moveTo>
                  <a:lnTo>
                    <a:pt x="0" y="14"/>
                  </a:lnTo>
                  <a:lnTo>
                    <a:pt x="0" y="1506"/>
                  </a:lnTo>
                  <a:lnTo>
                    <a:pt x="33" y="1506"/>
                  </a:lnTo>
                  <a:lnTo>
                    <a:pt x="33" y="14"/>
                  </a:lnTo>
                  <a:lnTo>
                    <a:pt x="17" y="0"/>
                  </a:lnTo>
                  <a:lnTo>
                    <a:pt x="0" y="0"/>
                  </a:lnTo>
                  <a:lnTo>
                    <a:pt x="0" y="14"/>
                  </a:lnTo>
                  <a:lnTo>
                    <a:pt x="17" y="0"/>
                  </a:lnTo>
                  <a:close/>
                </a:path>
              </a:pathLst>
            </a:cu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79" name="Freeform 60">
              <a:extLst>
                <a:ext uri="{FF2B5EF4-FFF2-40B4-BE49-F238E27FC236}">
                  <a16:creationId xmlns:a16="http://schemas.microsoft.com/office/drawing/2014/main" id="{965495D3-3969-A44C-AC29-E0297BCD845C}"/>
                </a:ext>
              </a:extLst>
            </p:cNvPr>
            <p:cNvSpPr>
              <a:spLocks/>
            </p:cNvSpPr>
            <p:nvPr/>
          </p:nvSpPr>
          <p:spPr bwMode="gray">
            <a:xfrm>
              <a:off x="781" y="1209"/>
              <a:ext cx="647" cy="7"/>
            </a:xfrm>
            <a:custGeom>
              <a:avLst/>
              <a:gdLst>
                <a:gd name="T0" fmla="*/ 0 w 2581"/>
                <a:gd name="T1" fmla="*/ 0 h 28"/>
                <a:gd name="T2" fmla="*/ 0 w 2581"/>
                <a:gd name="T3" fmla="*/ 0 h 28"/>
                <a:gd name="T4" fmla="*/ 0 w 2581"/>
                <a:gd name="T5" fmla="*/ 0 h 28"/>
                <a:gd name="T6" fmla="*/ 0 w 2581"/>
                <a:gd name="T7" fmla="*/ 0 h 28"/>
                <a:gd name="T8" fmla="*/ 0 w 2581"/>
                <a:gd name="T9" fmla="*/ 0 h 28"/>
                <a:gd name="T10" fmla="*/ 0 w 2581"/>
                <a:gd name="T11" fmla="*/ 0 h 28"/>
                <a:gd name="T12" fmla="*/ 0 w 2581"/>
                <a:gd name="T13" fmla="*/ 0 h 28"/>
                <a:gd name="T14" fmla="*/ 0 w 2581"/>
                <a:gd name="T15" fmla="*/ 0 h 28"/>
                <a:gd name="T16" fmla="*/ 0 w 2581"/>
                <a:gd name="T17" fmla="*/ 0 h 28"/>
                <a:gd name="T18" fmla="*/ 0 w 2581"/>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81"/>
                <a:gd name="T31" fmla="*/ 0 h 28"/>
                <a:gd name="T32" fmla="*/ 2581 w 2581"/>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81" h="28">
                  <a:moveTo>
                    <a:pt x="2581" y="14"/>
                  </a:moveTo>
                  <a:lnTo>
                    <a:pt x="2566" y="0"/>
                  </a:lnTo>
                  <a:lnTo>
                    <a:pt x="0" y="0"/>
                  </a:lnTo>
                  <a:lnTo>
                    <a:pt x="0" y="28"/>
                  </a:lnTo>
                  <a:lnTo>
                    <a:pt x="2566" y="28"/>
                  </a:lnTo>
                  <a:lnTo>
                    <a:pt x="2581" y="14"/>
                  </a:lnTo>
                  <a:lnTo>
                    <a:pt x="2581" y="0"/>
                  </a:lnTo>
                  <a:lnTo>
                    <a:pt x="2566" y="0"/>
                  </a:lnTo>
                  <a:lnTo>
                    <a:pt x="2581" y="14"/>
                  </a:lnTo>
                  <a:close/>
                </a:path>
              </a:pathLst>
            </a:cu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80" name="Freeform 61">
              <a:extLst>
                <a:ext uri="{FF2B5EF4-FFF2-40B4-BE49-F238E27FC236}">
                  <a16:creationId xmlns:a16="http://schemas.microsoft.com/office/drawing/2014/main" id="{A853AF36-C4DD-7049-8EE7-FB5A19918071}"/>
                </a:ext>
              </a:extLst>
            </p:cNvPr>
            <p:cNvSpPr>
              <a:spLocks/>
            </p:cNvSpPr>
            <p:nvPr/>
          </p:nvSpPr>
          <p:spPr bwMode="gray">
            <a:xfrm>
              <a:off x="1420" y="1213"/>
              <a:ext cx="8" cy="383"/>
            </a:xfrm>
            <a:custGeom>
              <a:avLst/>
              <a:gdLst>
                <a:gd name="T0" fmla="*/ 0 w 31"/>
                <a:gd name="T1" fmla="*/ 0 h 1506"/>
                <a:gd name="T2" fmla="*/ 0 w 31"/>
                <a:gd name="T3" fmla="*/ 0 h 1506"/>
                <a:gd name="T4" fmla="*/ 0 w 31"/>
                <a:gd name="T5" fmla="*/ 0 h 1506"/>
                <a:gd name="T6" fmla="*/ 0 w 31"/>
                <a:gd name="T7" fmla="*/ 0 h 1506"/>
                <a:gd name="T8" fmla="*/ 0 w 31"/>
                <a:gd name="T9" fmla="*/ 0 h 1506"/>
                <a:gd name="T10" fmla="*/ 0 w 31"/>
                <a:gd name="T11" fmla="*/ 0 h 1506"/>
                <a:gd name="T12" fmla="*/ 0 w 31"/>
                <a:gd name="T13" fmla="*/ 0 h 1506"/>
                <a:gd name="T14" fmla="*/ 0 w 31"/>
                <a:gd name="T15" fmla="*/ 0 h 1506"/>
                <a:gd name="T16" fmla="*/ 0 w 31"/>
                <a:gd name="T17" fmla="*/ 0 h 1506"/>
                <a:gd name="T18" fmla="*/ 0 w 31"/>
                <a:gd name="T19" fmla="*/ 0 h 15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1506"/>
                <a:gd name="T32" fmla="*/ 31 w 31"/>
                <a:gd name="T33" fmla="*/ 1506 h 15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1506">
                  <a:moveTo>
                    <a:pt x="16" y="1506"/>
                  </a:moveTo>
                  <a:lnTo>
                    <a:pt x="31" y="1492"/>
                  </a:lnTo>
                  <a:lnTo>
                    <a:pt x="31" y="0"/>
                  </a:lnTo>
                  <a:lnTo>
                    <a:pt x="0" y="0"/>
                  </a:lnTo>
                  <a:lnTo>
                    <a:pt x="0" y="1492"/>
                  </a:lnTo>
                  <a:lnTo>
                    <a:pt x="16" y="1506"/>
                  </a:lnTo>
                  <a:lnTo>
                    <a:pt x="31" y="1506"/>
                  </a:lnTo>
                  <a:lnTo>
                    <a:pt x="31" y="1492"/>
                  </a:lnTo>
                  <a:lnTo>
                    <a:pt x="16" y="1506"/>
                  </a:lnTo>
                  <a:close/>
                </a:path>
              </a:pathLst>
            </a:cu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81" name="Freeform 62">
              <a:extLst>
                <a:ext uri="{FF2B5EF4-FFF2-40B4-BE49-F238E27FC236}">
                  <a16:creationId xmlns:a16="http://schemas.microsoft.com/office/drawing/2014/main" id="{744A0639-9FEE-B242-B9CF-0EEC4E73466A}"/>
                </a:ext>
              </a:extLst>
            </p:cNvPr>
            <p:cNvSpPr>
              <a:spLocks/>
            </p:cNvSpPr>
            <p:nvPr/>
          </p:nvSpPr>
          <p:spPr bwMode="gray">
            <a:xfrm>
              <a:off x="777" y="1589"/>
              <a:ext cx="648" cy="7"/>
            </a:xfrm>
            <a:custGeom>
              <a:avLst/>
              <a:gdLst>
                <a:gd name="T0" fmla="*/ 0 w 2583"/>
                <a:gd name="T1" fmla="*/ 0 h 28"/>
                <a:gd name="T2" fmla="*/ 0 w 2583"/>
                <a:gd name="T3" fmla="*/ 0 h 28"/>
                <a:gd name="T4" fmla="*/ 0 w 2583"/>
                <a:gd name="T5" fmla="*/ 0 h 28"/>
                <a:gd name="T6" fmla="*/ 0 w 2583"/>
                <a:gd name="T7" fmla="*/ 0 h 28"/>
                <a:gd name="T8" fmla="*/ 0 w 2583"/>
                <a:gd name="T9" fmla="*/ 0 h 28"/>
                <a:gd name="T10" fmla="*/ 0 w 2583"/>
                <a:gd name="T11" fmla="*/ 0 h 28"/>
                <a:gd name="T12" fmla="*/ 0 w 2583"/>
                <a:gd name="T13" fmla="*/ 0 h 28"/>
                <a:gd name="T14" fmla="*/ 0 w 2583"/>
                <a:gd name="T15" fmla="*/ 0 h 28"/>
                <a:gd name="T16" fmla="*/ 0 w 2583"/>
                <a:gd name="T17" fmla="*/ 0 h 28"/>
                <a:gd name="T18" fmla="*/ 0 w 2583"/>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83"/>
                <a:gd name="T31" fmla="*/ 0 h 28"/>
                <a:gd name="T32" fmla="*/ 2583 w 2583"/>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83" h="28">
                  <a:moveTo>
                    <a:pt x="0" y="14"/>
                  </a:moveTo>
                  <a:lnTo>
                    <a:pt x="17" y="28"/>
                  </a:lnTo>
                  <a:lnTo>
                    <a:pt x="2583" y="28"/>
                  </a:lnTo>
                  <a:lnTo>
                    <a:pt x="2583" y="0"/>
                  </a:lnTo>
                  <a:lnTo>
                    <a:pt x="17" y="0"/>
                  </a:lnTo>
                  <a:lnTo>
                    <a:pt x="0" y="14"/>
                  </a:lnTo>
                  <a:lnTo>
                    <a:pt x="0" y="28"/>
                  </a:lnTo>
                  <a:lnTo>
                    <a:pt x="17" y="28"/>
                  </a:lnTo>
                  <a:lnTo>
                    <a:pt x="0" y="14"/>
                  </a:lnTo>
                  <a:close/>
                </a:path>
              </a:pathLst>
            </a:cu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103487" name="Group 63">
            <a:extLst>
              <a:ext uri="{FF2B5EF4-FFF2-40B4-BE49-F238E27FC236}">
                <a16:creationId xmlns:a16="http://schemas.microsoft.com/office/drawing/2014/main" id="{C8BEA92F-194B-6C44-BE4A-929531C49A82}"/>
              </a:ext>
            </a:extLst>
          </p:cNvPr>
          <p:cNvGrpSpPr>
            <a:grpSpLocks/>
          </p:cNvGrpSpPr>
          <p:nvPr/>
        </p:nvGrpSpPr>
        <p:grpSpPr bwMode="auto">
          <a:xfrm>
            <a:off x="2343150" y="1978025"/>
            <a:ext cx="827088" cy="431800"/>
            <a:chOff x="898" y="1287"/>
            <a:chExt cx="466" cy="272"/>
          </a:xfrm>
        </p:grpSpPr>
        <p:sp>
          <p:nvSpPr>
            <p:cNvPr id="104274" name="Rectangle 64">
              <a:extLst>
                <a:ext uri="{FF2B5EF4-FFF2-40B4-BE49-F238E27FC236}">
                  <a16:creationId xmlns:a16="http://schemas.microsoft.com/office/drawing/2014/main" id="{59724CA7-D046-8F4A-99BB-BFE9FF55ECCA}"/>
                </a:ext>
              </a:extLst>
            </p:cNvPr>
            <p:cNvSpPr>
              <a:spLocks noChangeArrowheads="1"/>
            </p:cNvSpPr>
            <p:nvPr/>
          </p:nvSpPr>
          <p:spPr bwMode="white">
            <a:xfrm>
              <a:off x="898" y="1287"/>
              <a:ext cx="4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1600">
                  <a:solidFill>
                    <a:schemeClr val="bg1"/>
                  </a:solidFill>
                </a:rPr>
                <a:t>业务模型</a:t>
              </a:r>
              <a:endParaRPr lang="en-US" altLang="zh-CN" sz="1600">
                <a:solidFill>
                  <a:schemeClr val="bg1"/>
                </a:solidFill>
              </a:endParaRPr>
            </a:p>
          </p:txBody>
        </p:sp>
        <p:sp>
          <p:nvSpPr>
            <p:cNvPr id="104275" name="Rectangle 65">
              <a:extLst>
                <a:ext uri="{FF2B5EF4-FFF2-40B4-BE49-F238E27FC236}">
                  <a16:creationId xmlns:a16="http://schemas.microsoft.com/office/drawing/2014/main" id="{8DD6D6F6-CAF5-994E-BAB6-7084CE1BF448}"/>
                </a:ext>
              </a:extLst>
            </p:cNvPr>
            <p:cNvSpPr>
              <a:spLocks noChangeArrowheads="1"/>
            </p:cNvSpPr>
            <p:nvPr/>
          </p:nvSpPr>
          <p:spPr bwMode="white">
            <a:xfrm>
              <a:off x="898" y="1404"/>
              <a:ext cx="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en-US" altLang="zh-CN" sz="1600">
                <a:solidFill>
                  <a:schemeClr val="bg1"/>
                </a:solidFill>
              </a:endParaRPr>
            </a:p>
          </p:txBody>
        </p:sp>
      </p:grpSp>
      <p:grpSp>
        <p:nvGrpSpPr>
          <p:cNvPr id="103488" name="Group 67">
            <a:extLst>
              <a:ext uri="{FF2B5EF4-FFF2-40B4-BE49-F238E27FC236}">
                <a16:creationId xmlns:a16="http://schemas.microsoft.com/office/drawing/2014/main" id="{1A8CEEC8-ED95-2A4E-B055-C26627016B66}"/>
              </a:ext>
            </a:extLst>
          </p:cNvPr>
          <p:cNvGrpSpPr>
            <a:grpSpLocks/>
          </p:cNvGrpSpPr>
          <p:nvPr/>
        </p:nvGrpSpPr>
        <p:grpSpPr bwMode="auto">
          <a:xfrm>
            <a:off x="5865813" y="1868488"/>
            <a:ext cx="1179512" cy="631825"/>
            <a:chOff x="3933" y="1209"/>
            <a:chExt cx="664" cy="398"/>
          </a:xfrm>
        </p:grpSpPr>
        <p:sp>
          <p:nvSpPr>
            <p:cNvPr id="104268" name="Rectangle 68">
              <a:extLst>
                <a:ext uri="{FF2B5EF4-FFF2-40B4-BE49-F238E27FC236}">
                  <a16:creationId xmlns:a16="http://schemas.microsoft.com/office/drawing/2014/main" id="{75D59C00-6A7E-D541-9D52-4160F5A6327B}"/>
                </a:ext>
              </a:extLst>
            </p:cNvPr>
            <p:cNvSpPr>
              <a:spLocks noChangeArrowheads="1"/>
            </p:cNvSpPr>
            <p:nvPr/>
          </p:nvSpPr>
          <p:spPr bwMode="gray">
            <a:xfrm>
              <a:off x="3953" y="1226"/>
              <a:ext cx="644" cy="381"/>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sz="1600">
                <a:solidFill>
                  <a:schemeClr val="bg1"/>
                </a:solidFill>
              </a:endParaRPr>
            </a:p>
          </p:txBody>
        </p:sp>
        <p:sp>
          <p:nvSpPr>
            <p:cNvPr id="104269" name="Rectangle 69">
              <a:extLst>
                <a:ext uri="{FF2B5EF4-FFF2-40B4-BE49-F238E27FC236}">
                  <a16:creationId xmlns:a16="http://schemas.microsoft.com/office/drawing/2014/main" id="{7EA68BA1-96BB-534E-A4F3-A95C87440314}"/>
                </a:ext>
              </a:extLst>
            </p:cNvPr>
            <p:cNvSpPr>
              <a:spLocks noChangeArrowheads="1"/>
            </p:cNvSpPr>
            <p:nvPr/>
          </p:nvSpPr>
          <p:spPr bwMode="gray">
            <a:xfrm>
              <a:off x="3937" y="1213"/>
              <a:ext cx="643" cy="379"/>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sz="1600">
                <a:solidFill>
                  <a:schemeClr val="bg1"/>
                </a:solidFill>
              </a:endParaRPr>
            </a:p>
          </p:txBody>
        </p:sp>
        <p:sp>
          <p:nvSpPr>
            <p:cNvPr id="104270" name="Freeform 70">
              <a:extLst>
                <a:ext uri="{FF2B5EF4-FFF2-40B4-BE49-F238E27FC236}">
                  <a16:creationId xmlns:a16="http://schemas.microsoft.com/office/drawing/2014/main" id="{C9D671B3-16D5-5C4A-9E64-1AD0CDE07140}"/>
                </a:ext>
              </a:extLst>
            </p:cNvPr>
            <p:cNvSpPr>
              <a:spLocks/>
            </p:cNvSpPr>
            <p:nvPr/>
          </p:nvSpPr>
          <p:spPr bwMode="gray">
            <a:xfrm>
              <a:off x="3933" y="1209"/>
              <a:ext cx="8" cy="383"/>
            </a:xfrm>
            <a:custGeom>
              <a:avLst/>
              <a:gdLst>
                <a:gd name="T0" fmla="*/ 0 w 31"/>
                <a:gd name="T1" fmla="*/ 0 h 1506"/>
                <a:gd name="T2" fmla="*/ 0 w 31"/>
                <a:gd name="T3" fmla="*/ 0 h 1506"/>
                <a:gd name="T4" fmla="*/ 0 w 31"/>
                <a:gd name="T5" fmla="*/ 0 h 1506"/>
                <a:gd name="T6" fmla="*/ 0 w 31"/>
                <a:gd name="T7" fmla="*/ 0 h 1506"/>
                <a:gd name="T8" fmla="*/ 0 w 31"/>
                <a:gd name="T9" fmla="*/ 0 h 1506"/>
                <a:gd name="T10" fmla="*/ 0 w 31"/>
                <a:gd name="T11" fmla="*/ 0 h 1506"/>
                <a:gd name="T12" fmla="*/ 0 w 31"/>
                <a:gd name="T13" fmla="*/ 0 h 1506"/>
                <a:gd name="T14" fmla="*/ 0 w 31"/>
                <a:gd name="T15" fmla="*/ 0 h 1506"/>
                <a:gd name="T16" fmla="*/ 0 w 31"/>
                <a:gd name="T17" fmla="*/ 0 h 1506"/>
                <a:gd name="T18" fmla="*/ 0 w 31"/>
                <a:gd name="T19" fmla="*/ 0 h 15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1506"/>
                <a:gd name="T32" fmla="*/ 31 w 31"/>
                <a:gd name="T33" fmla="*/ 1506 h 15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1506">
                  <a:moveTo>
                    <a:pt x="16" y="0"/>
                  </a:moveTo>
                  <a:lnTo>
                    <a:pt x="0" y="14"/>
                  </a:lnTo>
                  <a:lnTo>
                    <a:pt x="0" y="1506"/>
                  </a:lnTo>
                  <a:lnTo>
                    <a:pt x="31" y="1506"/>
                  </a:lnTo>
                  <a:lnTo>
                    <a:pt x="31" y="14"/>
                  </a:lnTo>
                  <a:lnTo>
                    <a:pt x="16" y="0"/>
                  </a:lnTo>
                  <a:lnTo>
                    <a:pt x="0" y="0"/>
                  </a:lnTo>
                  <a:lnTo>
                    <a:pt x="0" y="14"/>
                  </a:lnTo>
                  <a:lnTo>
                    <a:pt x="16" y="0"/>
                  </a:lnTo>
                  <a:close/>
                </a:path>
              </a:pathLst>
            </a:cu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71" name="Freeform 71">
              <a:extLst>
                <a:ext uri="{FF2B5EF4-FFF2-40B4-BE49-F238E27FC236}">
                  <a16:creationId xmlns:a16="http://schemas.microsoft.com/office/drawing/2014/main" id="{546B5E98-08AA-D346-A5D0-C78271771427}"/>
                </a:ext>
              </a:extLst>
            </p:cNvPr>
            <p:cNvSpPr>
              <a:spLocks/>
            </p:cNvSpPr>
            <p:nvPr/>
          </p:nvSpPr>
          <p:spPr bwMode="gray">
            <a:xfrm>
              <a:off x="3937" y="1209"/>
              <a:ext cx="647" cy="7"/>
            </a:xfrm>
            <a:custGeom>
              <a:avLst/>
              <a:gdLst>
                <a:gd name="T0" fmla="*/ 0 w 2582"/>
                <a:gd name="T1" fmla="*/ 0 h 28"/>
                <a:gd name="T2" fmla="*/ 0 w 2582"/>
                <a:gd name="T3" fmla="*/ 0 h 28"/>
                <a:gd name="T4" fmla="*/ 0 w 2582"/>
                <a:gd name="T5" fmla="*/ 0 h 28"/>
                <a:gd name="T6" fmla="*/ 0 w 2582"/>
                <a:gd name="T7" fmla="*/ 0 h 28"/>
                <a:gd name="T8" fmla="*/ 0 w 2582"/>
                <a:gd name="T9" fmla="*/ 0 h 28"/>
                <a:gd name="T10" fmla="*/ 0 w 2582"/>
                <a:gd name="T11" fmla="*/ 0 h 28"/>
                <a:gd name="T12" fmla="*/ 0 w 2582"/>
                <a:gd name="T13" fmla="*/ 0 h 28"/>
                <a:gd name="T14" fmla="*/ 0 w 2582"/>
                <a:gd name="T15" fmla="*/ 0 h 28"/>
                <a:gd name="T16" fmla="*/ 0 w 2582"/>
                <a:gd name="T17" fmla="*/ 0 h 28"/>
                <a:gd name="T18" fmla="*/ 0 w 2582"/>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82"/>
                <a:gd name="T31" fmla="*/ 0 h 28"/>
                <a:gd name="T32" fmla="*/ 2582 w 2582"/>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82" h="28">
                  <a:moveTo>
                    <a:pt x="2582" y="14"/>
                  </a:moveTo>
                  <a:lnTo>
                    <a:pt x="2566" y="0"/>
                  </a:lnTo>
                  <a:lnTo>
                    <a:pt x="0" y="0"/>
                  </a:lnTo>
                  <a:lnTo>
                    <a:pt x="0" y="28"/>
                  </a:lnTo>
                  <a:lnTo>
                    <a:pt x="2566" y="28"/>
                  </a:lnTo>
                  <a:lnTo>
                    <a:pt x="2582" y="14"/>
                  </a:lnTo>
                  <a:lnTo>
                    <a:pt x="2582" y="0"/>
                  </a:lnTo>
                  <a:lnTo>
                    <a:pt x="2566" y="0"/>
                  </a:lnTo>
                  <a:lnTo>
                    <a:pt x="2582" y="14"/>
                  </a:lnTo>
                  <a:close/>
                </a:path>
              </a:pathLst>
            </a:cu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72" name="Freeform 72">
              <a:extLst>
                <a:ext uri="{FF2B5EF4-FFF2-40B4-BE49-F238E27FC236}">
                  <a16:creationId xmlns:a16="http://schemas.microsoft.com/office/drawing/2014/main" id="{699D9A0C-BCAB-AE40-8088-2A7D69373233}"/>
                </a:ext>
              </a:extLst>
            </p:cNvPr>
            <p:cNvSpPr>
              <a:spLocks/>
            </p:cNvSpPr>
            <p:nvPr/>
          </p:nvSpPr>
          <p:spPr bwMode="gray">
            <a:xfrm>
              <a:off x="4576" y="1213"/>
              <a:ext cx="8" cy="383"/>
            </a:xfrm>
            <a:custGeom>
              <a:avLst/>
              <a:gdLst>
                <a:gd name="T0" fmla="*/ 0 w 32"/>
                <a:gd name="T1" fmla="*/ 0 h 1506"/>
                <a:gd name="T2" fmla="*/ 0 w 32"/>
                <a:gd name="T3" fmla="*/ 0 h 1506"/>
                <a:gd name="T4" fmla="*/ 0 w 32"/>
                <a:gd name="T5" fmla="*/ 0 h 1506"/>
                <a:gd name="T6" fmla="*/ 0 w 32"/>
                <a:gd name="T7" fmla="*/ 0 h 1506"/>
                <a:gd name="T8" fmla="*/ 0 w 32"/>
                <a:gd name="T9" fmla="*/ 0 h 1506"/>
                <a:gd name="T10" fmla="*/ 0 w 32"/>
                <a:gd name="T11" fmla="*/ 0 h 1506"/>
                <a:gd name="T12" fmla="*/ 0 w 32"/>
                <a:gd name="T13" fmla="*/ 0 h 1506"/>
                <a:gd name="T14" fmla="*/ 0 w 32"/>
                <a:gd name="T15" fmla="*/ 0 h 1506"/>
                <a:gd name="T16" fmla="*/ 0 w 32"/>
                <a:gd name="T17" fmla="*/ 0 h 1506"/>
                <a:gd name="T18" fmla="*/ 0 w 32"/>
                <a:gd name="T19" fmla="*/ 0 h 15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1506"/>
                <a:gd name="T32" fmla="*/ 32 w 32"/>
                <a:gd name="T33" fmla="*/ 1506 h 15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1506">
                  <a:moveTo>
                    <a:pt x="16" y="1506"/>
                  </a:moveTo>
                  <a:lnTo>
                    <a:pt x="32" y="1492"/>
                  </a:lnTo>
                  <a:lnTo>
                    <a:pt x="32" y="0"/>
                  </a:lnTo>
                  <a:lnTo>
                    <a:pt x="0" y="0"/>
                  </a:lnTo>
                  <a:lnTo>
                    <a:pt x="0" y="1492"/>
                  </a:lnTo>
                  <a:lnTo>
                    <a:pt x="16" y="1506"/>
                  </a:lnTo>
                  <a:lnTo>
                    <a:pt x="32" y="1506"/>
                  </a:lnTo>
                  <a:lnTo>
                    <a:pt x="32" y="1492"/>
                  </a:lnTo>
                  <a:lnTo>
                    <a:pt x="16" y="1506"/>
                  </a:lnTo>
                  <a:close/>
                </a:path>
              </a:pathLst>
            </a:cu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73" name="Freeform 73">
              <a:extLst>
                <a:ext uri="{FF2B5EF4-FFF2-40B4-BE49-F238E27FC236}">
                  <a16:creationId xmlns:a16="http://schemas.microsoft.com/office/drawing/2014/main" id="{6FAFD98A-10A9-4740-ABC7-E2209FF6D65A}"/>
                </a:ext>
              </a:extLst>
            </p:cNvPr>
            <p:cNvSpPr>
              <a:spLocks/>
            </p:cNvSpPr>
            <p:nvPr/>
          </p:nvSpPr>
          <p:spPr bwMode="gray">
            <a:xfrm>
              <a:off x="3933" y="1589"/>
              <a:ext cx="647" cy="7"/>
            </a:xfrm>
            <a:custGeom>
              <a:avLst/>
              <a:gdLst>
                <a:gd name="T0" fmla="*/ 0 w 2582"/>
                <a:gd name="T1" fmla="*/ 0 h 28"/>
                <a:gd name="T2" fmla="*/ 0 w 2582"/>
                <a:gd name="T3" fmla="*/ 0 h 28"/>
                <a:gd name="T4" fmla="*/ 0 w 2582"/>
                <a:gd name="T5" fmla="*/ 0 h 28"/>
                <a:gd name="T6" fmla="*/ 0 w 2582"/>
                <a:gd name="T7" fmla="*/ 0 h 28"/>
                <a:gd name="T8" fmla="*/ 0 w 2582"/>
                <a:gd name="T9" fmla="*/ 0 h 28"/>
                <a:gd name="T10" fmla="*/ 0 w 2582"/>
                <a:gd name="T11" fmla="*/ 0 h 28"/>
                <a:gd name="T12" fmla="*/ 0 w 2582"/>
                <a:gd name="T13" fmla="*/ 0 h 28"/>
                <a:gd name="T14" fmla="*/ 0 w 2582"/>
                <a:gd name="T15" fmla="*/ 0 h 28"/>
                <a:gd name="T16" fmla="*/ 0 w 2582"/>
                <a:gd name="T17" fmla="*/ 0 h 28"/>
                <a:gd name="T18" fmla="*/ 0 w 2582"/>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82"/>
                <a:gd name="T31" fmla="*/ 0 h 28"/>
                <a:gd name="T32" fmla="*/ 2582 w 2582"/>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82" h="28">
                  <a:moveTo>
                    <a:pt x="0" y="14"/>
                  </a:moveTo>
                  <a:lnTo>
                    <a:pt x="16" y="28"/>
                  </a:lnTo>
                  <a:lnTo>
                    <a:pt x="2582" y="28"/>
                  </a:lnTo>
                  <a:lnTo>
                    <a:pt x="2582" y="0"/>
                  </a:lnTo>
                  <a:lnTo>
                    <a:pt x="16" y="0"/>
                  </a:lnTo>
                  <a:lnTo>
                    <a:pt x="0" y="14"/>
                  </a:lnTo>
                  <a:lnTo>
                    <a:pt x="0" y="28"/>
                  </a:lnTo>
                  <a:lnTo>
                    <a:pt x="16" y="28"/>
                  </a:lnTo>
                  <a:lnTo>
                    <a:pt x="0" y="14"/>
                  </a:lnTo>
                  <a:close/>
                </a:path>
              </a:pathLst>
            </a:cu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sp>
        <p:nvSpPr>
          <p:cNvPr id="103489" name="Rectangle 74">
            <a:extLst>
              <a:ext uri="{FF2B5EF4-FFF2-40B4-BE49-F238E27FC236}">
                <a16:creationId xmlns:a16="http://schemas.microsoft.com/office/drawing/2014/main" id="{2B26394B-32BE-B346-8D23-B12B8ABDE128}"/>
              </a:ext>
            </a:extLst>
          </p:cNvPr>
          <p:cNvSpPr>
            <a:spLocks noChangeArrowheads="1"/>
          </p:cNvSpPr>
          <p:nvPr/>
        </p:nvSpPr>
        <p:spPr bwMode="white">
          <a:xfrm>
            <a:off x="5989638" y="2030413"/>
            <a:ext cx="9747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1600">
                <a:solidFill>
                  <a:schemeClr val="bg1"/>
                </a:solidFill>
              </a:rPr>
              <a:t>实现</a:t>
            </a:r>
            <a:endParaRPr lang="en-US" altLang="zh-CN" sz="1600">
              <a:solidFill>
                <a:schemeClr val="bg1"/>
              </a:solidFill>
            </a:endParaRPr>
          </a:p>
        </p:txBody>
      </p:sp>
      <p:grpSp>
        <p:nvGrpSpPr>
          <p:cNvPr id="103490" name="Group 75">
            <a:extLst>
              <a:ext uri="{FF2B5EF4-FFF2-40B4-BE49-F238E27FC236}">
                <a16:creationId xmlns:a16="http://schemas.microsoft.com/office/drawing/2014/main" id="{9EB326C2-BBD0-AD4D-8C96-3FE604C955C0}"/>
              </a:ext>
            </a:extLst>
          </p:cNvPr>
          <p:cNvGrpSpPr>
            <a:grpSpLocks/>
          </p:cNvGrpSpPr>
          <p:nvPr/>
        </p:nvGrpSpPr>
        <p:grpSpPr bwMode="auto">
          <a:xfrm>
            <a:off x="3576638" y="2709863"/>
            <a:ext cx="881062" cy="603250"/>
            <a:chOff x="2521" y="1739"/>
            <a:chExt cx="496" cy="380"/>
          </a:xfrm>
        </p:grpSpPr>
        <p:sp>
          <p:nvSpPr>
            <p:cNvPr id="104250" name="Rectangle 76">
              <a:extLst>
                <a:ext uri="{FF2B5EF4-FFF2-40B4-BE49-F238E27FC236}">
                  <a16:creationId xmlns:a16="http://schemas.microsoft.com/office/drawing/2014/main" id="{25EA068E-AF0B-AE4A-A978-27B68125835E}"/>
                </a:ext>
              </a:extLst>
            </p:cNvPr>
            <p:cNvSpPr>
              <a:spLocks noChangeArrowheads="1"/>
            </p:cNvSpPr>
            <p:nvPr/>
          </p:nvSpPr>
          <p:spPr bwMode="auto">
            <a:xfrm>
              <a:off x="2673" y="1923"/>
              <a:ext cx="5" cy="35"/>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51" name="Rectangle 77">
              <a:extLst>
                <a:ext uri="{FF2B5EF4-FFF2-40B4-BE49-F238E27FC236}">
                  <a16:creationId xmlns:a16="http://schemas.microsoft.com/office/drawing/2014/main" id="{A1D0C5C8-E752-9041-8B92-654D123C3A9D}"/>
                </a:ext>
              </a:extLst>
            </p:cNvPr>
            <p:cNvSpPr>
              <a:spLocks noChangeArrowheads="1"/>
            </p:cNvSpPr>
            <p:nvPr/>
          </p:nvSpPr>
          <p:spPr bwMode="auto">
            <a:xfrm>
              <a:off x="2597" y="1945"/>
              <a:ext cx="52" cy="5"/>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52" name="Rectangle 78">
              <a:extLst>
                <a:ext uri="{FF2B5EF4-FFF2-40B4-BE49-F238E27FC236}">
                  <a16:creationId xmlns:a16="http://schemas.microsoft.com/office/drawing/2014/main" id="{06016EBB-0B75-C94E-939F-3DA1FAFB2AC2}"/>
                </a:ext>
              </a:extLst>
            </p:cNvPr>
            <p:cNvSpPr>
              <a:spLocks noChangeArrowheads="1"/>
            </p:cNvSpPr>
            <p:nvPr/>
          </p:nvSpPr>
          <p:spPr bwMode="auto">
            <a:xfrm>
              <a:off x="2521" y="1986"/>
              <a:ext cx="4" cy="33"/>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53" name="Rectangle 79">
              <a:extLst>
                <a:ext uri="{FF2B5EF4-FFF2-40B4-BE49-F238E27FC236}">
                  <a16:creationId xmlns:a16="http://schemas.microsoft.com/office/drawing/2014/main" id="{745C7CA7-0383-8B4D-903F-023752E31ABA}"/>
                </a:ext>
              </a:extLst>
            </p:cNvPr>
            <p:cNvSpPr>
              <a:spLocks noChangeArrowheads="1"/>
            </p:cNvSpPr>
            <p:nvPr/>
          </p:nvSpPr>
          <p:spPr bwMode="auto">
            <a:xfrm>
              <a:off x="2753" y="1739"/>
              <a:ext cx="5" cy="5"/>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54" name="Rectangle 80">
              <a:extLst>
                <a:ext uri="{FF2B5EF4-FFF2-40B4-BE49-F238E27FC236}">
                  <a16:creationId xmlns:a16="http://schemas.microsoft.com/office/drawing/2014/main" id="{B4A98793-7587-A34A-8CAA-AAB8138BA361}"/>
                </a:ext>
              </a:extLst>
            </p:cNvPr>
            <p:cNvSpPr>
              <a:spLocks noChangeArrowheads="1"/>
            </p:cNvSpPr>
            <p:nvPr/>
          </p:nvSpPr>
          <p:spPr bwMode="auto">
            <a:xfrm>
              <a:off x="2753" y="1775"/>
              <a:ext cx="5" cy="5"/>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55" name="Rectangle 81">
              <a:extLst>
                <a:ext uri="{FF2B5EF4-FFF2-40B4-BE49-F238E27FC236}">
                  <a16:creationId xmlns:a16="http://schemas.microsoft.com/office/drawing/2014/main" id="{F6AC74A5-E7CA-8B4A-9682-C2A62C32B829}"/>
                </a:ext>
              </a:extLst>
            </p:cNvPr>
            <p:cNvSpPr>
              <a:spLocks noChangeArrowheads="1"/>
            </p:cNvSpPr>
            <p:nvPr/>
          </p:nvSpPr>
          <p:spPr bwMode="auto">
            <a:xfrm>
              <a:off x="2753" y="1811"/>
              <a:ext cx="5" cy="4"/>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56" name="Rectangle 82">
              <a:extLst>
                <a:ext uri="{FF2B5EF4-FFF2-40B4-BE49-F238E27FC236}">
                  <a16:creationId xmlns:a16="http://schemas.microsoft.com/office/drawing/2014/main" id="{6CCC8C6A-2F21-A344-9FCA-2204E545E6A2}"/>
                </a:ext>
              </a:extLst>
            </p:cNvPr>
            <p:cNvSpPr>
              <a:spLocks noChangeArrowheads="1"/>
            </p:cNvSpPr>
            <p:nvPr/>
          </p:nvSpPr>
          <p:spPr bwMode="auto">
            <a:xfrm>
              <a:off x="2753" y="1847"/>
              <a:ext cx="5" cy="4"/>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57" name="Rectangle 83">
              <a:extLst>
                <a:ext uri="{FF2B5EF4-FFF2-40B4-BE49-F238E27FC236}">
                  <a16:creationId xmlns:a16="http://schemas.microsoft.com/office/drawing/2014/main" id="{11A3607F-CD56-734D-A73C-D21922D91C3D}"/>
                </a:ext>
              </a:extLst>
            </p:cNvPr>
            <p:cNvSpPr>
              <a:spLocks noChangeArrowheads="1"/>
            </p:cNvSpPr>
            <p:nvPr/>
          </p:nvSpPr>
          <p:spPr bwMode="auto">
            <a:xfrm>
              <a:off x="2753" y="1882"/>
              <a:ext cx="5" cy="5"/>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58" name="Rectangle 84">
              <a:extLst>
                <a:ext uri="{FF2B5EF4-FFF2-40B4-BE49-F238E27FC236}">
                  <a16:creationId xmlns:a16="http://schemas.microsoft.com/office/drawing/2014/main" id="{F7849C15-245F-994C-B136-64ABB6C795EB}"/>
                </a:ext>
              </a:extLst>
            </p:cNvPr>
            <p:cNvSpPr>
              <a:spLocks noChangeArrowheads="1"/>
            </p:cNvSpPr>
            <p:nvPr/>
          </p:nvSpPr>
          <p:spPr bwMode="auto">
            <a:xfrm>
              <a:off x="2753" y="1918"/>
              <a:ext cx="5" cy="5"/>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59" name="Rectangle 85">
              <a:extLst>
                <a:ext uri="{FF2B5EF4-FFF2-40B4-BE49-F238E27FC236}">
                  <a16:creationId xmlns:a16="http://schemas.microsoft.com/office/drawing/2014/main" id="{842FE689-4DC6-5B4D-A84B-032BD6DF977B}"/>
                </a:ext>
              </a:extLst>
            </p:cNvPr>
            <p:cNvSpPr>
              <a:spLocks noChangeArrowheads="1"/>
            </p:cNvSpPr>
            <p:nvPr/>
          </p:nvSpPr>
          <p:spPr bwMode="auto">
            <a:xfrm>
              <a:off x="2753" y="1936"/>
              <a:ext cx="5" cy="4"/>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60" name="Rectangle 86">
              <a:extLst>
                <a:ext uri="{FF2B5EF4-FFF2-40B4-BE49-F238E27FC236}">
                  <a16:creationId xmlns:a16="http://schemas.microsoft.com/office/drawing/2014/main" id="{B7242A43-F3A8-EE46-813A-994D20A3F34D}"/>
                </a:ext>
              </a:extLst>
            </p:cNvPr>
            <p:cNvSpPr>
              <a:spLocks noChangeArrowheads="1"/>
            </p:cNvSpPr>
            <p:nvPr/>
          </p:nvSpPr>
          <p:spPr bwMode="auto">
            <a:xfrm>
              <a:off x="2753" y="1954"/>
              <a:ext cx="5" cy="4"/>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61" name="Rectangle 87">
              <a:extLst>
                <a:ext uri="{FF2B5EF4-FFF2-40B4-BE49-F238E27FC236}">
                  <a16:creationId xmlns:a16="http://schemas.microsoft.com/office/drawing/2014/main" id="{CDA16A1D-A20E-8542-9BD3-E1E8FD1F8BBF}"/>
                </a:ext>
              </a:extLst>
            </p:cNvPr>
            <p:cNvSpPr>
              <a:spLocks noChangeArrowheads="1"/>
            </p:cNvSpPr>
            <p:nvPr/>
          </p:nvSpPr>
          <p:spPr bwMode="auto">
            <a:xfrm>
              <a:off x="2753" y="1972"/>
              <a:ext cx="5" cy="4"/>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62" name="Rectangle 88">
              <a:extLst>
                <a:ext uri="{FF2B5EF4-FFF2-40B4-BE49-F238E27FC236}">
                  <a16:creationId xmlns:a16="http://schemas.microsoft.com/office/drawing/2014/main" id="{64A8B46F-7DA6-BD41-AD73-9E6064B84D8C}"/>
                </a:ext>
              </a:extLst>
            </p:cNvPr>
            <p:cNvSpPr>
              <a:spLocks noChangeArrowheads="1"/>
            </p:cNvSpPr>
            <p:nvPr/>
          </p:nvSpPr>
          <p:spPr bwMode="auto">
            <a:xfrm>
              <a:off x="2753" y="1990"/>
              <a:ext cx="5" cy="4"/>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63" name="Rectangle 89">
              <a:extLst>
                <a:ext uri="{FF2B5EF4-FFF2-40B4-BE49-F238E27FC236}">
                  <a16:creationId xmlns:a16="http://schemas.microsoft.com/office/drawing/2014/main" id="{F6B4E345-70BC-2249-8288-B65B2E962E47}"/>
                </a:ext>
              </a:extLst>
            </p:cNvPr>
            <p:cNvSpPr>
              <a:spLocks noChangeArrowheads="1"/>
            </p:cNvSpPr>
            <p:nvPr/>
          </p:nvSpPr>
          <p:spPr bwMode="auto">
            <a:xfrm>
              <a:off x="2753" y="2007"/>
              <a:ext cx="5" cy="5"/>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64" name="Rectangle 90">
              <a:extLst>
                <a:ext uri="{FF2B5EF4-FFF2-40B4-BE49-F238E27FC236}">
                  <a16:creationId xmlns:a16="http://schemas.microsoft.com/office/drawing/2014/main" id="{77835D87-50C0-F447-A765-3F6D1F50710D}"/>
                </a:ext>
              </a:extLst>
            </p:cNvPr>
            <p:cNvSpPr>
              <a:spLocks noChangeArrowheads="1"/>
            </p:cNvSpPr>
            <p:nvPr/>
          </p:nvSpPr>
          <p:spPr bwMode="auto">
            <a:xfrm>
              <a:off x="2753" y="2043"/>
              <a:ext cx="5" cy="5"/>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65" name="Rectangle 91">
              <a:extLst>
                <a:ext uri="{FF2B5EF4-FFF2-40B4-BE49-F238E27FC236}">
                  <a16:creationId xmlns:a16="http://schemas.microsoft.com/office/drawing/2014/main" id="{29C6F3EB-A0B8-E54E-8050-112B7768FEE8}"/>
                </a:ext>
              </a:extLst>
            </p:cNvPr>
            <p:cNvSpPr>
              <a:spLocks noChangeArrowheads="1"/>
            </p:cNvSpPr>
            <p:nvPr/>
          </p:nvSpPr>
          <p:spPr bwMode="auto">
            <a:xfrm>
              <a:off x="2753" y="2079"/>
              <a:ext cx="5" cy="4"/>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66" name="Rectangle 92">
              <a:extLst>
                <a:ext uri="{FF2B5EF4-FFF2-40B4-BE49-F238E27FC236}">
                  <a16:creationId xmlns:a16="http://schemas.microsoft.com/office/drawing/2014/main" id="{E1D723E4-1E26-2E43-BA68-7D1E1EAC5AF1}"/>
                </a:ext>
              </a:extLst>
            </p:cNvPr>
            <p:cNvSpPr>
              <a:spLocks noChangeArrowheads="1"/>
            </p:cNvSpPr>
            <p:nvPr/>
          </p:nvSpPr>
          <p:spPr bwMode="auto">
            <a:xfrm>
              <a:off x="2753" y="2115"/>
              <a:ext cx="5" cy="4"/>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67" name="Freeform 93">
              <a:extLst>
                <a:ext uri="{FF2B5EF4-FFF2-40B4-BE49-F238E27FC236}">
                  <a16:creationId xmlns:a16="http://schemas.microsoft.com/office/drawing/2014/main" id="{147FA8DE-F11F-8B47-A867-56A0309EB52C}"/>
                </a:ext>
              </a:extLst>
            </p:cNvPr>
            <p:cNvSpPr>
              <a:spLocks/>
            </p:cNvSpPr>
            <p:nvPr/>
          </p:nvSpPr>
          <p:spPr bwMode="auto">
            <a:xfrm>
              <a:off x="2996" y="1954"/>
              <a:ext cx="21" cy="11"/>
            </a:xfrm>
            <a:custGeom>
              <a:avLst/>
              <a:gdLst>
                <a:gd name="T0" fmla="*/ 0 w 87"/>
                <a:gd name="T1" fmla="*/ 0 h 41"/>
                <a:gd name="T2" fmla="*/ 0 w 87"/>
                <a:gd name="T3" fmla="*/ 0 h 41"/>
                <a:gd name="T4" fmla="*/ 0 w 87"/>
                <a:gd name="T5" fmla="*/ 0 h 41"/>
                <a:gd name="T6" fmla="*/ 0 w 87"/>
                <a:gd name="T7" fmla="*/ 0 h 41"/>
                <a:gd name="T8" fmla="*/ 0 60000 65536"/>
                <a:gd name="T9" fmla="*/ 0 60000 65536"/>
                <a:gd name="T10" fmla="*/ 0 60000 65536"/>
                <a:gd name="T11" fmla="*/ 0 60000 65536"/>
                <a:gd name="T12" fmla="*/ 0 w 87"/>
                <a:gd name="T13" fmla="*/ 0 h 41"/>
                <a:gd name="T14" fmla="*/ 87 w 87"/>
                <a:gd name="T15" fmla="*/ 41 h 41"/>
              </a:gdLst>
              <a:ahLst/>
              <a:cxnLst>
                <a:cxn ang="T8">
                  <a:pos x="T0" y="T1"/>
                </a:cxn>
                <a:cxn ang="T9">
                  <a:pos x="T2" y="T3"/>
                </a:cxn>
                <a:cxn ang="T10">
                  <a:pos x="T4" y="T5"/>
                </a:cxn>
                <a:cxn ang="T11">
                  <a:pos x="T6" y="T7"/>
                </a:cxn>
              </a:cxnLst>
              <a:rect l="T12" t="T13" r="T14" b="T15"/>
              <a:pathLst>
                <a:path w="87" h="41">
                  <a:moveTo>
                    <a:pt x="0" y="41"/>
                  </a:moveTo>
                  <a:lnTo>
                    <a:pt x="87" y="41"/>
                  </a:lnTo>
                  <a:lnTo>
                    <a:pt x="45" y="0"/>
                  </a:lnTo>
                  <a:lnTo>
                    <a:pt x="0" y="41"/>
                  </a:lnTo>
                  <a:close/>
                </a:path>
              </a:pathLst>
            </a:custGeom>
            <a:solidFill>
              <a:srgbClr val="F2CDB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sp>
        <p:nvSpPr>
          <p:cNvPr id="103491" name="Rectangle 95">
            <a:extLst>
              <a:ext uri="{FF2B5EF4-FFF2-40B4-BE49-F238E27FC236}">
                <a16:creationId xmlns:a16="http://schemas.microsoft.com/office/drawing/2014/main" id="{B0E75800-B31E-1641-BF09-8151BEBAC5A7}"/>
              </a:ext>
            </a:extLst>
          </p:cNvPr>
          <p:cNvSpPr>
            <a:spLocks noChangeArrowheads="1"/>
          </p:cNvSpPr>
          <p:nvPr/>
        </p:nvSpPr>
        <p:spPr bwMode="auto">
          <a:xfrm>
            <a:off x="6361113" y="3084513"/>
            <a:ext cx="630237"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100" i="1">
                <a:solidFill>
                  <a:srgbClr val="121415"/>
                </a:solidFill>
              </a:rPr>
              <a:t>实现通过</a:t>
            </a:r>
            <a:endParaRPr lang="en-US" altLang="zh-CN" sz="900" i="1"/>
          </a:p>
        </p:txBody>
      </p:sp>
      <p:sp>
        <p:nvSpPr>
          <p:cNvPr id="103492" name="Rectangle 98">
            <a:extLst>
              <a:ext uri="{FF2B5EF4-FFF2-40B4-BE49-F238E27FC236}">
                <a16:creationId xmlns:a16="http://schemas.microsoft.com/office/drawing/2014/main" id="{5013BF72-E3DD-2647-9CE7-D7DF792AC08C}"/>
              </a:ext>
            </a:extLst>
          </p:cNvPr>
          <p:cNvSpPr>
            <a:spLocks noChangeArrowheads="1"/>
          </p:cNvSpPr>
          <p:nvPr/>
        </p:nvSpPr>
        <p:spPr bwMode="auto">
          <a:xfrm>
            <a:off x="5983288" y="4406900"/>
            <a:ext cx="7461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300">
                <a:solidFill>
                  <a:srgbClr val="121415"/>
                </a:solidFill>
              </a:rPr>
              <a:t>实现模型</a:t>
            </a:r>
            <a:endParaRPr lang="en-US" altLang="zh-CN"/>
          </a:p>
        </p:txBody>
      </p:sp>
      <p:sp>
        <p:nvSpPr>
          <p:cNvPr id="103493" name="Rectangle 100">
            <a:extLst>
              <a:ext uri="{FF2B5EF4-FFF2-40B4-BE49-F238E27FC236}">
                <a16:creationId xmlns:a16="http://schemas.microsoft.com/office/drawing/2014/main" id="{F068218B-F39F-D047-A185-C081A1CA6973}"/>
              </a:ext>
            </a:extLst>
          </p:cNvPr>
          <p:cNvSpPr>
            <a:spLocks noChangeArrowheads="1"/>
          </p:cNvSpPr>
          <p:nvPr/>
        </p:nvSpPr>
        <p:spPr bwMode="auto">
          <a:xfrm>
            <a:off x="4700588" y="4418013"/>
            <a:ext cx="7461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300">
                <a:solidFill>
                  <a:srgbClr val="121415"/>
                </a:solidFill>
              </a:rPr>
              <a:t>设计模型</a:t>
            </a:r>
            <a:endParaRPr lang="en-US" altLang="zh-CN"/>
          </a:p>
        </p:txBody>
      </p:sp>
      <p:grpSp>
        <p:nvGrpSpPr>
          <p:cNvPr id="103494" name="Group 101">
            <a:extLst>
              <a:ext uri="{FF2B5EF4-FFF2-40B4-BE49-F238E27FC236}">
                <a16:creationId xmlns:a16="http://schemas.microsoft.com/office/drawing/2014/main" id="{55B5F19B-231C-BA4E-A80F-00FCB2DD44E5}"/>
              </a:ext>
            </a:extLst>
          </p:cNvPr>
          <p:cNvGrpSpPr>
            <a:grpSpLocks/>
          </p:cNvGrpSpPr>
          <p:nvPr/>
        </p:nvGrpSpPr>
        <p:grpSpPr bwMode="auto">
          <a:xfrm>
            <a:off x="4695825" y="3803650"/>
            <a:ext cx="1071563" cy="595313"/>
            <a:chOff x="3239" y="2689"/>
            <a:chExt cx="603" cy="375"/>
          </a:xfrm>
        </p:grpSpPr>
        <p:grpSp>
          <p:nvGrpSpPr>
            <p:cNvPr id="104178" name="Group 102">
              <a:extLst>
                <a:ext uri="{FF2B5EF4-FFF2-40B4-BE49-F238E27FC236}">
                  <a16:creationId xmlns:a16="http://schemas.microsoft.com/office/drawing/2014/main" id="{9C861CBD-08D4-9144-9635-9C3CCDD7F509}"/>
                </a:ext>
              </a:extLst>
            </p:cNvPr>
            <p:cNvGrpSpPr>
              <a:grpSpLocks/>
            </p:cNvGrpSpPr>
            <p:nvPr/>
          </p:nvGrpSpPr>
          <p:grpSpPr bwMode="auto">
            <a:xfrm>
              <a:off x="3239" y="2689"/>
              <a:ext cx="603" cy="375"/>
              <a:chOff x="3239" y="2689"/>
              <a:chExt cx="603" cy="375"/>
            </a:xfrm>
          </p:grpSpPr>
          <p:sp>
            <p:nvSpPr>
              <p:cNvPr id="104207" name="Rectangle 103">
                <a:extLst>
                  <a:ext uri="{FF2B5EF4-FFF2-40B4-BE49-F238E27FC236}">
                    <a16:creationId xmlns:a16="http://schemas.microsoft.com/office/drawing/2014/main" id="{BAB62758-51FD-5F40-B876-9C1976888308}"/>
                  </a:ext>
                </a:extLst>
              </p:cNvPr>
              <p:cNvSpPr>
                <a:spLocks noChangeArrowheads="1"/>
              </p:cNvSpPr>
              <p:nvPr/>
            </p:nvSpPr>
            <p:spPr bwMode="auto">
              <a:xfrm>
                <a:off x="3252" y="2705"/>
                <a:ext cx="590" cy="359"/>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08" name="Rectangle 104">
                <a:extLst>
                  <a:ext uri="{FF2B5EF4-FFF2-40B4-BE49-F238E27FC236}">
                    <a16:creationId xmlns:a16="http://schemas.microsoft.com/office/drawing/2014/main" id="{88944A83-E24C-FD40-AE3F-DA56B19A4544}"/>
                  </a:ext>
                </a:extLst>
              </p:cNvPr>
              <p:cNvSpPr>
                <a:spLocks noChangeArrowheads="1"/>
              </p:cNvSpPr>
              <p:nvPr/>
            </p:nvSpPr>
            <p:spPr bwMode="auto">
              <a:xfrm>
                <a:off x="3242" y="2692"/>
                <a:ext cx="589" cy="357"/>
              </a:xfrm>
              <a:prstGeom prst="rect">
                <a:avLst/>
              </a:prstGeom>
              <a:solidFill>
                <a:srgbClr val="96AF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09" name="Freeform 105">
                <a:extLst>
                  <a:ext uri="{FF2B5EF4-FFF2-40B4-BE49-F238E27FC236}">
                    <a16:creationId xmlns:a16="http://schemas.microsoft.com/office/drawing/2014/main" id="{356CD3BF-A598-BB43-B390-DAE0B7D9513C}"/>
                  </a:ext>
                </a:extLst>
              </p:cNvPr>
              <p:cNvSpPr>
                <a:spLocks/>
              </p:cNvSpPr>
              <p:nvPr/>
            </p:nvSpPr>
            <p:spPr bwMode="auto">
              <a:xfrm>
                <a:off x="3239" y="2689"/>
                <a:ext cx="5" cy="360"/>
              </a:xfrm>
              <a:custGeom>
                <a:avLst/>
                <a:gdLst>
                  <a:gd name="T0" fmla="*/ 0 w 20"/>
                  <a:gd name="T1" fmla="*/ 0 h 1417"/>
                  <a:gd name="T2" fmla="*/ 0 w 20"/>
                  <a:gd name="T3" fmla="*/ 0 h 1417"/>
                  <a:gd name="T4" fmla="*/ 0 w 20"/>
                  <a:gd name="T5" fmla="*/ 0 h 1417"/>
                  <a:gd name="T6" fmla="*/ 0 w 20"/>
                  <a:gd name="T7" fmla="*/ 0 h 1417"/>
                  <a:gd name="T8" fmla="*/ 0 w 20"/>
                  <a:gd name="T9" fmla="*/ 0 h 1417"/>
                  <a:gd name="T10" fmla="*/ 0 w 20"/>
                  <a:gd name="T11" fmla="*/ 0 h 1417"/>
                  <a:gd name="T12" fmla="*/ 0 w 20"/>
                  <a:gd name="T13" fmla="*/ 0 h 1417"/>
                  <a:gd name="T14" fmla="*/ 0 w 20"/>
                  <a:gd name="T15" fmla="*/ 0 h 1417"/>
                  <a:gd name="T16" fmla="*/ 0 w 20"/>
                  <a:gd name="T17" fmla="*/ 0 h 1417"/>
                  <a:gd name="T18" fmla="*/ 0 w 20"/>
                  <a:gd name="T19" fmla="*/ 0 h 14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417"/>
                  <a:gd name="T32" fmla="*/ 20 w 20"/>
                  <a:gd name="T33" fmla="*/ 1417 h 14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417">
                    <a:moveTo>
                      <a:pt x="10" y="0"/>
                    </a:moveTo>
                    <a:lnTo>
                      <a:pt x="0" y="12"/>
                    </a:lnTo>
                    <a:lnTo>
                      <a:pt x="0" y="1417"/>
                    </a:lnTo>
                    <a:lnTo>
                      <a:pt x="20" y="1417"/>
                    </a:lnTo>
                    <a:lnTo>
                      <a:pt x="20" y="12"/>
                    </a:lnTo>
                    <a:lnTo>
                      <a:pt x="10" y="0"/>
                    </a:lnTo>
                    <a:lnTo>
                      <a:pt x="0" y="0"/>
                    </a:lnTo>
                    <a:lnTo>
                      <a:pt x="0" y="12"/>
                    </a:lnTo>
                    <a:lnTo>
                      <a:pt x="10"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10" name="Freeform 106">
                <a:extLst>
                  <a:ext uri="{FF2B5EF4-FFF2-40B4-BE49-F238E27FC236}">
                    <a16:creationId xmlns:a16="http://schemas.microsoft.com/office/drawing/2014/main" id="{6F2975C3-07E8-0941-B7ED-1D4D40B12AEA}"/>
                  </a:ext>
                </a:extLst>
              </p:cNvPr>
              <p:cNvSpPr>
                <a:spLocks/>
              </p:cNvSpPr>
              <p:nvPr/>
            </p:nvSpPr>
            <p:spPr bwMode="auto">
              <a:xfrm>
                <a:off x="3242" y="2689"/>
                <a:ext cx="591" cy="6"/>
              </a:xfrm>
              <a:custGeom>
                <a:avLst/>
                <a:gdLst>
                  <a:gd name="T0" fmla="*/ 0 w 2364"/>
                  <a:gd name="T1" fmla="*/ 0 h 26"/>
                  <a:gd name="T2" fmla="*/ 0 w 2364"/>
                  <a:gd name="T3" fmla="*/ 0 h 26"/>
                  <a:gd name="T4" fmla="*/ 0 w 2364"/>
                  <a:gd name="T5" fmla="*/ 0 h 26"/>
                  <a:gd name="T6" fmla="*/ 0 w 2364"/>
                  <a:gd name="T7" fmla="*/ 0 h 26"/>
                  <a:gd name="T8" fmla="*/ 0 w 2364"/>
                  <a:gd name="T9" fmla="*/ 0 h 26"/>
                  <a:gd name="T10" fmla="*/ 0 w 2364"/>
                  <a:gd name="T11" fmla="*/ 0 h 26"/>
                  <a:gd name="T12" fmla="*/ 0 w 2364"/>
                  <a:gd name="T13" fmla="*/ 0 h 26"/>
                  <a:gd name="T14" fmla="*/ 0 w 2364"/>
                  <a:gd name="T15" fmla="*/ 0 h 26"/>
                  <a:gd name="T16" fmla="*/ 0 w 2364"/>
                  <a:gd name="T17" fmla="*/ 0 h 26"/>
                  <a:gd name="T18" fmla="*/ 0 w 2364"/>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64"/>
                  <a:gd name="T31" fmla="*/ 0 h 26"/>
                  <a:gd name="T32" fmla="*/ 2364 w 2364"/>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64" h="26">
                    <a:moveTo>
                      <a:pt x="2364" y="12"/>
                    </a:moveTo>
                    <a:lnTo>
                      <a:pt x="2353" y="0"/>
                    </a:lnTo>
                    <a:lnTo>
                      <a:pt x="0" y="0"/>
                    </a:lnTo>
                    <a:lnTo>
                      <a:pt x="0" y="26"/>
                    </a:lnTo>
                    <a:lnTo>
                      <a:pt x="2353" y="26"/>
                    </a:lnTo>
                    <a:lnTo>
                      <a:pt x="2364" y="12"/>
                    </a:lnTo>
                    <a:lnTo>
                      <a:pt x="2364" y="0"/>
                    </a:lnTo>
                    <a:lnTo>
                      <a:pt x="2353" y="0"/>
                    </a:lnTo>
                    <a:lnTo>
                      <a:pt x="2364" y="12"/>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11" name="Freeform 107">
                <a:extLst>
                  <a:ext uri="{FF2B5EF4-FFF2-40B4-BE49-F238E27FC236}">
                    <a16:creationId xmlns:a16="http://schemas.microsoft.com/office/drawing/2014/main" id="{7B1CD80E-6C57-7C40-939D-6295A024B248}"/>
                  </a:ext>
                </a:extLst>
              </p:cNvPr>
              <p:cNvSpPr>
                <a:spLocks/>
              </p:cNvSpPr>
              <p:nvPr/>
            </p:nvSpPr>
            <p:spPr bwMode="auto">
              <a:xfrm>
                <a:off x="3828" y="2692"/>
                <a:ext cx="5" cy="360"/>
              </a:xfrm>
              <a:custGeom>
                <a:avLst/>
                <a:gdLst>
                  <a:gd name="T0" fmla="*/ 0 w 22"/>
                  <a:gd name="T1" fmla="*/ 0 h 1418"/>
                  <a:gd name="T2" fmla="*/ 0 w 22"/>
                  <a:gd name="T3" fmla="*/ 0 h 1418"/>
                  <a:gd name="T4" fmla="*/ 0 w 22"/>
                  <a:gd name="T5" fmla="*/ 0 h 1418"/>
                  <a:gd name="T6" fmla="*/ 0 w 22"/>
                  <a:gd name="T7" fmla="*/ 0 h 1418"/>
                  <a:gd name="T8" fmla="*/ 0 w 22"/>
                  <a:gd name="T9" fmla="*/ 0 h 1418"/>
                  <a:gd name="T10" fmla="*/ 0 w 22"/>
                  <a:gd name="T11" fmla="*/ 0 h 1418"/>
                  <a:gd name="T12" fmla="*/ 0 w 22"/>
                  <a:gd name="T13" fmla="*/ 0 h 1418"/>
                  <a:gd name="T14" fmla="*/ 0 w 22"/>
                  <a:gd name="T15" fmla="*/ 0 h 1418"/>
                  <a:gd name="T16" fmla="*/ 0 w 22"/>
                  <a:gd name="T17" fmla="*/ 0 h 1418"/>
                  <a:gd name="T18" fmla="*/ 0 w 22"/>
                  <a:gd name="T19" fmla="*/ 0 h 14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1418"/>
                  <a:gd name="T32" fmla="*/ 22 w 22"/>
                  <a:gd name="T33" fmla="*/ 1418 h 14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1418">
                    <a:moveTo>
                      <a:pt x="11" y="1418"/>
                    </a:moveTo>
                    <a:lnTo>
                      <a:pt x="22" y="1405"/>
                    </a:lnTo>
                    <a:lnTo>
                      <a:pt x="22" y="0"/>
                    </a:lnTo>
                    <a:lnTo>
                      <a:pt x="0" y="0"/>
                    </a:lnTo>
                    <a:lnTo>
                      <a:pt x="0" y="1405"/>
                    </a:lnTo>
                    <a:lnTo>
                      <a:pt x="11" y="1418"/>
                    </a:lnTo>
                    <a:lnTo>
                      <a:pt x="22" y="1418"/>
                    </a:lnTo>
                    <a:lnTo>
                      <a:pt x="22" y="1405"/>
                    </a:lnTo>
                    <a:lnTo>
                      <a:pt x="11" y="1418"/>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12" name="Freeform 108">
                <a:extLst>
                  <a:ext uri="{FF2B5EF4-FFF2-40B4-BE49-F238E27FC236}">
                    <a16:creationId xmlns:a16="http://schemas.microsoft.com/office/drawing/2014/main" id="{6462204E-E203-1E48-B31F-3026A66BB666}"/>
                  </a:ext>
                </a:extLst>
              </p:cNvPr>
              <p:cNvSpPr>
                <a:spLocks/>
              </p:cNvSpPr>
              <p:nvPr/>
            </p:nvSpPr>
            <p:spPr bwMode="auto">
              <a:xfrm>
                <a:off x="3239" y="3046"/>
                <a:ext cx="592" cy="6"/>
              </a:xfrm>
              <a:custGeom>
                <a:avLst/>
                <a:gdLst>
                  <a:gd name="T0" fmla="*/ 0 w 2363"/>
                  <a:gd name="T1" fmla="*/ 0 h 27"/>
                  <a:gd name="T2" fmla="*/ 0 w 2363"/>
                  <a:gd name="T3" fmla="*/ 0 h 27"/>
                  <a:gd name="T4" fmla="*/ 0 w 2363"/>
                  <a:gd name="T5" fmla="*/ 0 h 27"/>
                  <a:gd name="T6" fmla="*/ 0 w 2363"/>
                  <a:gd name="T7" fmla="*/ 0 h 27"/>
                  <a:gd name="T8" fmla="*/ 0 w 2363"/>
                  <a:gd name="T9" fmla="*/ 0 h 27"/>
                  <a:gd name="T10" fmla="*/ 0 w 2363"/>
                  <a:gd name="T11" fmla="*/ 0 h 27"/>
                  <a:gd name="T12" fmla="*/ 0 w 2363"/>
                  <a:gd name="T13" fmla="*/ 0 h 27"/>
                  <a:gd name="T14" fmla="*/ 0 w 2363"/>
                  <a:gd name="T15" fmla="*/ 0 h 27"/>
                  <a:gd name="T16" fmla="*/ 0 w 2363"/>
                  <a:gd name="T17" fmla="*/ 0 h 27"/>
                  <a:gd name="T18" fmla="*/ 0 w 2363"/>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63"/>
                  <a:gd name="T31" fmla="*/ 0 h 27"/>
                  <a:gd name="T32" fmla="*/ 2363 w 2363"/>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63" h="27">
                    <a:moveTo>
                      <a:pt x="0" y="14"/>
                    </a:moveTo>
                    <a:lnTo>
                      <a:pt x="10" y="27"/>
                    </a:lnTo>
                    <a:lnTo>
                      <a:pt x="2363" y="27"/>
                    </a:lnTo>
                    <a:lnTo>
                      <a:pt x="2363" y="0"/>
                    </a:lnTo>
                    <a:lnTo>
                      <a:pt x="10" y="0"/>
                    </a:lnTo>
                    <a:lnTo>
                      <a:pt x="0" y="14"/>
                    </a:lnTo>
                    <a:lnTo>
                      <a:pt x="0" y="27"/>
                    </a:lnTo>
                    <a:lnTo>
                      <a:pt x="10" y="27"/>
                    </a:lnTo>
                    <a:lnTo>
                      <a:pt x="0" y="14"/>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13" name="Rectangle 109">
                <a:extLst>
                  <a:ext uri="{FF2B5EF4-FFF2-40B4-BE49-F238E27FC236}">
                    <a16:creationId xmlns:a16="http://schemas.microsoft.com/office/drawing/2014/main" id="{89201707-1141-F647-B9DA-D7A35C70E346}"/>
                  </a:ext>
                </a:extLst>
              </p:cNvPr>
              <p:cNvSpPr>
                <a:spLocks noChangeArrowheads="1"/>
              </p:cNvSpPr>
              <p:nvPr/>
            </p:nvSpPr>
            <p:spPr bwMode="auto">
              <a:xfrm>
                <a:off x="3276" y="2734"/>
                <a:ext cx="53" cy="67"/>
              </a:xfrm>
              <a:prstGeom prst="rect">
                <a:avLst/>
              </a:prstGeom>
              <a:solidFill>
                <a:srgbClr val="F2CD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14" name="Freeform 110">
                <a:extLst>
                  <a:ext uri="{FF2B5EF4-FFF2-40B4-BE49-F238E27FC236}">
                    <a16:creationId xmlns:a16="http://schemas.microsoft.com/office/drawing/2014/main" id="{14392BF5-6754-C648-9D57-D00A7AB9AB1D}"/>
                  </a:ext>
                </a:extLst>
              </p:cNvPr>
              <p:cNvSpPr>
                <a:spLocks/>
              </p:cNvSpPr>
              <p:nvPr/>
            </p:nvSpPr>
            <p:spPr bwMode="auto">
              <a:xfrm>
                <a:off x="3273" y="2731"/>
                <a:ext cx="5" cy="70"/>
              </a:xfrm>
              <a:custGeom>
                <a:avLst/>
                <a:gdLst>
                  <a:gd name="T0" fmla="*/ 0 w 22"/>
                  <a:gd name="T1" fmla="*/ 0 h 272"/>
                  <a:gd name="T2" fmla="*/ 0 w 22"/>
                  <a:gd name="T3" fmla="*/ 0 h 272"/>
                  <a:gd name="T4" fmla="*/ 0 w 22"/>
                  <a:gd name="T5" fmla="*/ 0 h 272"/>
                  <a:gd name="T6" fmla="*/ 0 w 22"/>
                  <a:gd name="T7" fmla="*/ 0 h 272"/>
                  <a:gd name="T8" fmla="*/ 0 w 22"/>
                  <a:gd name="T9" fmla="*/ 0 h 272"/>
                  <a:gd name="T10" fmla="*/ 0 w 22"/>
                  <a:gd name="T11" fmla="*/ 0 h 272"/>
                  <a:gd name="T12" fmla="*/ 0 w 22"/>
                  <a:gd name="T13" fmla="*/ 0 h 272"/>
                  <a:gd name="T14" fmla="*/ 0 w 22"/>
                  <a:gd name="T15" fmla="*/ 0 h 272"/>
                  <a:gd name="T16" fmla="*/ 0 w 22"/>
                  <a:gd name="T17" fmla="*/ 0 h 272"/>
                  <a:gd name="T18" fmla="*/ 0 w 22"/>
                  <a:gd name="T19" fmla="*/ 0 h 2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72"/>
                  <a:gd name="T32" fmla="*/ 22 w 22"/>
                  <a:gd name="T33" fmla="*/ 272 h 2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72">
                    <a:moveTo>
                      <a:pt x="11" y="0"/>
                    </a:moveTo>
                    <a:lnTo>
                      <a:pt x="0" y="12"/>
                    </a:lnTo>
                    <a:lnTo>
                      <a:pt x="0" y="272"/>
                    </a:lnTo>
                    <a:lnTo>
                      <a:pt x="22" y="272"/>
                    </a:lnTo>
                    <a:lnTo>
                      <a:pt x="22" y="12"/>
                    </a:lnTo>
                    <a:lnTo>
                      <a:pt x="11" y="0"/>
                    </a:lnTo>
                    <a:lnTo>
                      <a:pt x="0" y="0"/>
                    </a:lnTo>
                    <a:lnTo>
                      <a:pt x="0" y="12"/>
                    </a:lnTo>
                    <a:lnTo>
                      <a:pt x="11"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15" name="Freeform 111">
                <a:extLst>
                  <a:ext uri="{FF2B5EF4-FFF2-40B4-BE49-F238E27FC236}">
                    <a16:creationId xmlns:a16="http://schemas.microsoft.com/office/drawing/2014/main" id="{D41C4949-008E-3244-A0D5-86D0C24B204D}"/>
                  </a:ext>
                </a:extLst>
              </p:cNvPr>
              <p:cNvSpPr>
                <a:spLocks/>
              </p:cNvSpPr>
              <p:nvPr/>
            </p:nvSpPr>
            <p:spPr bwMode="auto">
              <a:xfrm>
                <a:off x="3276" y="2731"/>
                <a:ext cx="56" cy="6"/>
              </a:xfrm>
              <a:custGeom>
                <a:avLst/>
                <a:gdLst>
                  <a:gd name="T0" fmla="*/ 0 w 225"/>
                  <a:gd name="T1" fmla="*/ 0 h 25"/>
                  <a:gd name="T2" fmla="*/ 0 w 225"/>
                  <a:gd name="T3" fmla="*/ 0 h 25"/>
                  <a:gd name="T4" fmla="*/ 0 w 225"/>
                  <a:gd name="T5" fmla="*/ 0 h 25"/>
                  <a:gd name="T6" fmla="*/ 0 w 225"/>
                  <a:gd name="T7" fmla="*/ 0 h 25"/>
                  <a:gd name="T8" fmla="*/ 0 w 225"/>
                  <a:gd name="T9" fmla="*/ 0 h 25"/>
                  <a:gd name="T10" fmla="*/ 0 w 225"/>
                  <a:gd name="T11" fmla="*/ 0 h 25"/>
                  <a:gd name="T12" fmla="*/ 0 w 225"/>
                  <a:gd name="T13" fmla="*/ 0 h 25"/>
                  <a:gd name="T14" fmla="*/ 0 w 225"/>
                  <a:gd name="T15" fmla="*/ 0 h 25"/>
                  <a:gd name="T16" fmla="*/ 0 w 225"/>
                  <a:gd name="T17" fmla="*/ 0 h 25"/>
                  <a:gd name="T18" fmla="*/ 0 w 225"/>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5"/>
                  <a:gd name="T31" fmla="*/ 0 h 25"/>
                  <a:gd name="T32" fmla="*/ 225 w 225"/>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5" h="25">
                    <a:moveTo>
                      <a:pt x="225" y="12"/>
                    </a:moveTo>
                    <a:lnTo>
                      <a:pt x="215" y="0"/>
                    </a:lnTo>
                    <a:lnTo>
                      <a:pt x="0" y="0"/>
                    </a:lnTo>
                    <a:lnTo>
                      <a:pt x="0" y="25"/>
                    </a:lnTo>
                    <a:lnTo>
                      <a:pt x="215" y="25"/>
                    </a:lnTo>
                    <a:lnTo>
                      <a:pt x="225" y="12"/>
                    </a:lnTo>
                    <a:lnTo>
                      <a:pt x="225" y="0"/>
                    </a:lnTo>
                    <a:lnTo>
                      <a:pt x="215" y="0"/>
                    </a:lnTo>
                    <a:lnTo>
                      <a:pt x="225" y="12"/>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16" name="Freeform 112">
                <a:extLst>
                  <a:ext uri="{FF2B5EF4-FFF2-40B4-BE49-F238E27FC236}">
                    <a16:creationId xmlns:a16="http://schemas.microsoft.com/office/drawing/2014/main" id="{B64B7CF3-B650-9544-9784-9341937DE4B1}"/>
                  </a:ext>
                </a:extLst>
              </p:cNvPr>
              <p:cNvSpPr>
                <a:spLocks/>
              </p:cNvSpPr>
              <p:nvPr/>
            </p:nvSpPr>
            <p:spPr bwMode="auto">
              <a:xfrm>
                <a:off x="3327" y="2734"/>
                <a:ext cx="5" cy="70"/>
              </a:xfrm>
              <a:custGeom>
                <a:avLst/>
                <a:gdLst>
                  <a:gd name="T0" fmla="*/ 0 w 20"/>
                  <a:gd name="T1" fmla="*/ 0 h 272"/>
                  <a:gd name="T2" fmla="*/ 0 w 20"/>
                  <a:gd name="T3" fmla="*/ 0 h 272"/>
                  <a:gd name="T4" fmla="*/ 0 w 20"/>
                  <a:gd name="T5" fmla="*/ 0 h 272"/>
                  <a:gd name="T6" fmla="*/ 0 w 20"/>
                  <a:gd name="T7" fmla="*/ 0 h 272"/>
                  <a:gd name="T8" fmla="*/ 0 w 20"/>
                  <a:gd name="T9" fmla="*/ 0 h 272"/>
                  <a:gd name="T10" fmla="*/ 0 w 20"/>
                  <a:gd name="T11" fmla="*/ 0 h 272"/>
                  <a:gd name="T12" fmla="*/ 0 w 20"/>
                  <a:gd name="T13" fmla="*/ 0 h 272"/>
                  <a:gd name="T14" fmla="*/ 0 w 20"/>
                  <a:gd name="T15" fmla="*/ 0 h 272"/>
                  <a:gd name="T16" fmla="*/ 0 w 20"/>
                  <a:gd name="T17" fmla="*/ 0 h 272"/>
                  <a:gd name="T18" fmla="*/ 0 w 20"/>
                  <a:gd name="T19" fmla="*/ 0 h 2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72"/>
                  <a:gd name="T32" fmla="*/ 20 w 20"/>
                  <a:gd name="T33" fmla="*/ 272 h 2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72">
                    <a:moveTo>
                      <a:pt x="10" y="272"/>
                    </a:moveTo>
                    <a:lnTo>
                      <a:pt x="20" y="260"/>
                    </a:lnTo>
                    <a:lnTo>
                      <a:pt x="20" y="0"/>
                    </a:lnTo>
                    <a:lnTo>
                      <a:pt x="0" y="0"/>
                    </a:lnTo>
                    <a:lnTo>
                      <a:pt x="0" y="260"/>
                    </a:lnTo>
                    <a:lnTo>
                      <a:pt x="10" y="272"/>
                    </a:lnTo>
                    <a:lnTo>
                      <a:pt x="20" y="272"/>
                    </a:lnTo>
                    <a:lnTo>
                      <a:pt x="20" y="260"/>
                    </a:lnTo>
                    <a:lnTo>
                      <a:pt x="10" y="272"/>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17" name="Freeform 113">
                <a:extLst>
                  <a:ext uri="{FF2B5EF4-FFF2-40B4-BE49-F238E27FC236}">
                    <a16:creationId xmlns:a16="http://schemas.microsoft.com/office/drawing/2014/main" id="{48931C3D-4EDF-F64E-9305-476164DA2D60}"/>
                  </a:ext>
                </a:extLst>
              </p:cNvPr>
              <p:cNvSpPr>
                <a:spLocks/>
              </p:cNvSpPr>
              <p:nvPr/>
            </p:nvSpPr>
            <p:spPr bwMode="auto">
              <a:xfrm>
                <a:off x="3273" y="2798"/>
                <a:ext cx="56" cy="6"/>
              </a:xfrm>
              <a:custGeom>
                <a:avLst/>
                <a:gdLst>
                  <a:gd name="T0" fmla="*/ 0 w 226"/>
                  <a:gd name="T1" fmla="*/ 0 h 25"/>
                  <a:gd name="T2" fmla="*/ 0 w 226"/>
                  <a:gd name="T3" fmla="*/ 0 h 25"/>
                  <a:gd name="T4" fmla="*/ 0 w 226"/>
                  <a:gd name="T5" fmla="*/ 0 h 25"/>
                  <a:gd name="T6" fmla="*/ 0 w 226"/>
                  <a:gd name="T7" fmla="*/ 0 h 25"/>
                  <a:gd name="T8" fmla="*/ 0 w 226"/>
                  <a:gd name="T9" fmla="*/ 0 h 25"/>
                  <a:gd name="T10" fmla="*/ 0 w 226"/>
                  <a:gd name="T11" fmla="*/ 0 h 25"/>
                  <a:gd name="T12" fmla="*/ 0 w 226"/>
                  <a:gd name="T13" fmla="*/ 0 h 25"/>
                  <a:gd name="T14" fmla="*/ 0 w 226"/>
                  <a:gd name="T15" fmla="*/ 0 h 25"/>
                  <a:gd name="T16" fmla="*/ 0 w 226"/>
                  <a:gd name="T17" fmla="*/ 0 h 25"/>
                  <a:gd name="T18" fmla="*/ 0 w 226"/>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25"/>
                  <a:gd name="T32" fmla="*/ 226 w 226"/>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25">
                    <a:moveTo>
                      <a:pt x="0" y="13"/>
                    </a:moveTo>
                    <a:lnTo>
                      <a:pt x="11" y="25"/>
                    </a:lnTo>
                    <a:lnTo>
                      <a:pt x="226" y="25"/>
                    </a:lnTo>
                    <a:lnTo>
                      <a:pt x="226" y="0"/>
                    </a:lnTo>
                    <a:lnTo>
                      <a:pt x="11" y="0"/>
                    </a:lnTo>
                    <a:lnTo>
                      <a:pt x="0" y="13"/>
                    </a:lnTo>
                    <a:lnTo>
                      <a:pt x="0" y="25"/>
                    </a:lnTo>
                    <a:lnTo>
                      <a:pt x="11" y="25"/>
                    </a:lnTo>
                    <a:lnTo>
                      <a:pt x="0" y="13"/>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18" name="Rectangle 114">
                <a:extLst>
                  <a:ext uri="{FF2B5EF4-FFF2-40B4-BE49-F238E27FC236}">
                    <a16:creationId xmlns:a16="http://schemas.microsoft.com/office/drawing/2014/main" id="{69D1000B-75AD-5D48-B43E-5532550C58E6}"/>
                  </a:ext>
                </a:extLst>
              </p:cNvPr>
              <p:cNvSpPr>
                <a:spLocks noChangeArrowheads="1"/>
              </p:cNvSpPr>
              <p:nvPr/>
            </p:nvSpPr>
            <p:spPr bwMode="auto">
              <a:xfrm>
                <a:off x="3270" y="2926"/>
                <a:ext cx="54" cy="66"/>
              </a:xfrm>
              <a:prstGeom prst="rect">
                <a:avLst/>
              </a:prstGeom>
              <a:solidFill>
                <a:srgbClr val="F2CD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19" name="Freeform 115">
                <a:extLst>
                  <a:ext uri="{FF2B5EF4-FFF2-40B4-BE49-F238E27FC236}">
                    <a16:creationId xmlns:a16="http://schemas.microsoft.com/office/drawing/2014/main" id="{56BBDA96-583C-DB44-B73F-0B79046EBD3C}"/>
                  </a:ext>
                </a:extLst>
              </p:cNvPr>
              <p:cNvSpPr>
                <a:spLocks/>
              </p:cNvSpPr>
              <p:nvPr/>
            </p:nvSpPr>
            <p:spPr bwMode="auto">
              <a:xfrm>
                <a:off x="3267" y="2923"/>
                <a:ext cx="5" cy="69"/>
              </a:xfrm>
              <a:custGeom>
                <a:avLst/>
                <a:gdLst>
                  <a:gd name="T0" fmla="*/ 0 w 21"/>
                  <a:gd name="T1" fmla="*/ 0 h 272"/>
                  <a:gd name="T2" fmla="*/ 0 w 21"/>
                  <a:gd name="T3" fmla="*/ 0 h 272"/>
                  <a:gd name="T4" fmla="*/ 0 w 21"/>
                  <a:gd name="T5" fmla="*/ 0 h 272"/>
                  <a:gd name="T6" fmla="*/ 0 w 21"/>
                  <a:gd name="T7" fmla="*/ 0 h 272"/>
                  <a:gd name="T8" fmla="*/ 0 w 21"/>
                  <a:gd name="T9" fmla="*/ 0 h 272"/>
                  <a:gd name="T10" fmla="*/ 0 w 21"/>
                  <a:gd name="T11" fmla="*/ 0 h 272"/>
                  <a:gd name="T12" fmla="*/ 0 w 21"/>
                  <a:gd name="T13" fmla="*/ 0 h 272"/>
                  <a:gd name="T14" fmla="*/ 0 w 21"/>
                  <a:gd name="T15" fmla="*/ 0 h 272"/>
                  <a:gd name="T16" fmla="*/ 0 w 21"/>
                  <a:gd name="T17" fmla="*/ 0 h 272"/>
                  <a:gd name="T18" fmla="*/ 0 w 21"/>
                  <a:gd name="T19" fmla="*/ 0 h 2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72"/>
                  <a:gd name="T32" fmla="*/ 21 w 21"/>
                  <a:gd name="T33" fmla="*/ 272 h 2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72">
                    <a:moveTo>
                      <a:pt x="11" y="0"/>
                    </a:moveTo>
                    <a:lnTo>
                      <a:pt x="0" y="12"/>
                    </a:lnTo>
                    <a:lnTo>
                      <a:pt x="0" y="272"/>
                    </a:lnTo>
                    <a:lnTo>
                      <a:pt x="21" y="272"/>
                    </a:lnTo>
                    <a:lnTo>
                      <a:pt x="21" y="12"/>
                    </a:lnTo>
                    <a:lnTo>
                      <a:pt x="11" y="0"/>
                    </a:lnTo>
                    <a:lnTo>
                      <a:pt x="0" y="0"/>
                    </a:lnTo>
                    <a:lnTo>
                      <a:pt x="0" y="12"/>
                    </a:lnTo>
                    <a:lnTo>
                      <a:pt x="11"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20" name="Freeform 116">
                <a:extLst>
                  <a:ext uri="{FF2B5EF4-FFF2-40B4-BE49-F238E27FC236}">
                    <a16:creationId xmlns:a16="http://schemas.microsoft.com/office/drawing/2014/main" id="{C38519DB-34A7-0F48-B23C-D9C85FC15E5C}"/>
                  </a:ext>
                </a:extLst>
              </p:cNvPr>
              <p:cNvSpPr>
                <a:spLocks/>
              </p:cNvSpPr>
              <p:nvPr/>
            </p:nvSpPr>
            <p:spPr bwMode="auto">
              <a:xfrm>
                <a:off x="3270" y="2923"/>
                <a:ext cx="56" cy="6"/>
              </a:xfrm>
              <a:custGeom>
                <a:avLst/>
                <a:gdLst>
                  <a:gd name="T0" fmla="*/ 0 w 225"/>
                  <a:gd name="T1" fmla="*/ 0 h 25"/>
                  <a:gd name="T2" fmla="*/ 0 w 225"/>
                  <a:gd name="T3" fmla="*/ 0 h 25"/>
                  <a:gd name="T4" fmla="*/ 0 w 225"/>
                  <a:gd name="T5" fmla="*/ 0 h 25"/>
                  <a:gd name="T6" fmla="*/ 0 w 225"/>
                  <a:gd name="T7" fmla="*/ 0 h 25"/>
                  <a:gd name="T8" fmla="*/ 0 w 225"/>
                  <a:gd name="T9" fmla="*/ 0 h 25"/>
                  <a:gd name="T10" fmla="*/ 0 w 225"/>
                  <a:gd name="T11" fmla="*/ 0 h 25"/>
                  <a:gd name="T12" fmla="*/ 0 w 225"/>
                  <a:gd name="T13" fmla="*/ 0 h 25"/>
                  <a:gd name="T14" fmla="*/ 0 w 225"/>
                  <a:gd name="T15" fmla="*/ 0 h 25"/>
                  <a:gd name="T16" fmla="*/ 0 w 225"/>
                  <a:gd name="T17" fmla="*/ 0 h 25"/>
                  <a:gd name="T18" fmla="*/ 0 w 225"/>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5"/>
                  <a:gd name="T31" fmla="*/ 0 h 25"/>
                  <a:gd name="T32" fmla="*/ 225 w 225"/>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5" h="25">
                    <a:moveTo>
                      <a:pt x="225" y="12"/>
                    </a:moveTo>
                    <a:lnTo>
                      <a:pt x="215" y="0"/>
                    </a:lnTo>
                    <a:lnTo>
                      <a:pt x="0" y="0"/>
                    </a:lnTo>
                    <a:lnTo>
                      <a:pt x="0" y="25"/>
                    </a:lnTo>
                    <a:lnTo>
                      <a:pt x="215" y="25"/>
                    </a:lnTo>
                    <a:lnTo>
                      <a:pt x="225" y="12"/>
                    </a:lnTo>
                    <a:lnTo>
                      <a:pt x="225" y="0"/>
                    </a:lnTo>
                    <a:lnTo>
                      <a:pt x="215" y="0"/>
                    </a:lnTo>
                    <a:lnTo>
                      <a:pt x="225" y="12"/>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21" name="Freeform 117">
                <a:extLst>
                  <a:ext uri="{FF2B5EF4-FFF2-40B4-BE49-F238E27FC236}">
                    <a16:creationId xmlns:a16="http://schemas.microsoft.com/office/drawing/2014/main" id="{65E93E4D-A783-8548-AB4D-23B480A75B08}"/>
                  </a:ext>
                </a:extLst>
              </p:cNvPr>
              <p:cNvSpPr>
                <a:spLocks/>
              </p:cNvSpPr>
              <p:nvPr/>
            </p:nvSpPr>
            <p:spPr bwMode="auto">
              <a:xfrm>
                <a:off x="3321" y="2926"/>
                <a:ext cx="5" cy="69"/>
              </a:xfrm>
              <a:custGeom>
                <a:avLst/>
                <a:gdLst>
                  <a:gd name="T0" fmla="*/ 0 w 21"/>
                  <a:gd name="T1" fmla="*/ 0 h 272"/>
                  <a:gd name="T2" fmla="*/ 0 w 21"/>
                  <a:gd name="T3" fmla="*/ 0 h 272"/>
                  <a:gd name="T4" fmla="*/ 0 w 21"/>
                  <a:gd name="T5" fmla="*/ 0 h 272"/>
                  <a:gd name="T6" fmla="*/ 0 w 21"/>
                  <a:gd name="T7" fmla="*/ 0 h 272"/>
                  <a:gd name="T8" fmla="*/ 0 w 21"/>
                  <a:gd name="T9" fmla="*/ 0 h 272"/>
                  <a:gd name="T10" fmla="*/ 0 w 21"/>
                  <a:gd name="T11" fmla="*/ 0 h 272"/>
                  <a:gd name="T12" fmla="*/ 0 w 21"/>
                  <a:gd name="T13" fmla="*/ 0 h 272"/>
                  <a:gd name="T14" fmla="*/ 0 w 21"/>
                  <a:gd name="T15" fmla="*/ 0 h 272"/>
                  <a:gd name="T16" fmla="*/ 0 w 21"/>
                  <a:gd name="T17" fmla="*/ 0 h 272"/>
                  <a:gd name="T18" fmla="*/ 0 w 21"/>
                  <a:gd name="T19" fmla="*/ 0 h 2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72"/>
                  <a:gd name="T32" fmla="*/ 21 w 21"/>
                  <a:gd name="T33" fmla="*/ 272 h 2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72">
                    <a:moveTo>
                      <a:pt x="11" y="272"/>
                    </a:moveTo>
                    <a:lnTo>
                      <a:pt x="21" y="260"/>
                    </a:lnTo>
                    <a:lnTo>
                      <a:pt x="21" y="0"/>
                    </a:lnTo>
                    <a:lnTo>
                      <a:pt x="0" y="0"/>
                    </a:lnTo>
                    <a:lnTo>
                      <a:pt x="0" y="260"/>
                    </a:lnTo>
                    <a:lnTo>
                      <a:pt x="11" y="272"/>
                    </a:lnTo>
                    <a:lnTo>
                      <a:pt x="21" y="272"/>
                    </a:lnTo>
                    <a:lnTo>
                      <a:pt x="21" y="260"/>
                    </a:lnTo>
                    <a:lnTo>
                      <a:pt x="11" y="272"/>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22" name="Freeform 118">
                <a:extLst>
                  <a:ext uri="{FF2B5EF4-FFF2-40B4-BE49-F238E27FC236}">
                    <a16:creationId xmlns:a16="http://schemas.microsoft.com/office/drawing/2014/main" id="{C372F5AD-46FA-F542-A6E2-2115011A8CC1}"/>
                  </a:ext>
                </a:extLst>
              </p:cNvPr>
              <p:cNvSpPr>
                <a:spLocks/>
              </p:cNvSpPr>
              <p:nvPr/>
            </p:nvSpPr>
            <p:spPr bwMode="auto">
              <a:xfrm>
                <a:off x="3267" y="2989"/>
                <a:ext cx="57" cy="6"/>
              </a:xfrm>
              <a:custGeom>
                <a:avLst/>
                <a:gdLst>
                  <a:gd name="T0" fmla="*/ 0 w 226"/>
                  <a:gd name="T1" fmla="*/ 0 h 25"/>
                  <a:gd name="T2" fmla="*/ 0 w 226"/>
                  <a:gd name="T3" fmla="*/ 0 h 25"/>
                  <a:gd name="T4" fmla="*/ 0 w 226"/>
                  <a:gd name="T5" fmla="*/ 0 h 25"/>
                  <a:gd name="T6" fmla="*/ 0 w 226"/>
                  <a:gd name="T7" fmla="*/ 0 h 25"/>
                  <a:gd name="T8" fmla="*/ 0 w 226"/>
                  <a:gd name="T9" fmla="*/ 0 h 25"/>
                  <a:gd name="T10" fmla="*/ 0 w 226"/>
                  <a:gd name="T11" fmla="*/ 0 h 25"/>
                  <a:gd name="T12" fmla="*/ 0 w 226"/>
                  <a:gd name="T13" fmla="*/ 0 h 25"/>
                  <a:gd name="T14" fmla="*/ 0 w 226"/>
                  <a:gd name="T15" fmla="*/ 0 h 25"/>
                  <a:gd name="T16" fmla="*/ 0 w 226"/>
                  <a:gd name="T17" fmla="*/ 0 h 25"/>
                  <a:gd name="T18" fmla="*/ 0 w 226"/>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25"/>
                  <a:gd name="T32" fmla="*/ 226 w 226"/>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25">
                    <a:moveTo>
                      <a:pt x="0" y="13"/>
                    </a:moveTo>
                    <a:lnTo>
                      <a:pt x="11" y="25"/>
                    </a:lnTo>
                    <a:lnTo>
                      <a:pt x="226" y="25"/>
                    </a:lnTo>
                    <a:lnTo>
                      <a:pt x="226" y="0"/>
                    </a:lnTo>
                    <a:lnTo>
                      <a:pt x="11" y="0"/>
                    </a:lnTo>
                    <a:lnTo>
                      <a:pt x="0" y="13"/>
                    </a:lnTo>
                    <a:lnTo>
                      <a:pt x="0" y="25"/>
                    </a:lnTo>
                    <a:lnTo>
                      <a:pt x="11" y="25"/>
                    </a:lnTo>
                    <a:lnTo>
                      <a:pt x="0" y="13"/>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23" name="Rectangle 119">
                <a:extLst>
                  <a:ext uri="{FF2B5EF4-FFF2-40B4-BE49-F238E27FC236}">
                    <a16:creationId xmlns:a16="http://schemas.microsoft.com/office/drawing/2014/main" id="{A2F2EBB0-3EC4-D444-8744-B55D73C66D6C}"/>
                  </a:ext>
                </a:extLst>
              </p:cNvPr>
              <p:cNvSpPr>
                <a:spLocks noChangeArrowheads="1"/>
              </p:cNvSpPr>
              <p:nvPr/>
            </p:nvSpPr>
            <p:spPr bwMode="auto">
              <a:xfrm>
                <a:off x="3725" y="2734"/>
                <a:ext cx="54" cy="67"/>
              </a:xfrm>
              <a:prstGeom prst="rect">
                <a:avLst/>
              </a:prstGeom>
              <a:solidFill>
                <a:srgbClr val="F2CD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24" name="Freeform 120">
                <a:extLst>
                  <a:ext uri="{FF2B5EF4-FFF2-40B4-BE49-F238E27FC236}">
                    <a16:creationId xmlns:a16="http://schemas.microsoft.com/office/drawing/2014/main" id="{9293A008-9CED-DC44-A410-03FB1DBD6D36}"/>
                  </a:ext>
                </a:extLst>
              </p:cNvPr>
              <p:cNvSpPr>
                <a:spLocks/>
              </p:cNvSpPr>
              <p:nvPr/>
            </p:nvSpPr>
            <p:spPr bwMode="auto">
              <a:xfrm>
                <a:off x="3723" y="2731"/>
                <a:ext cx="5" cy="70"/>
              </a:xfrm>
              <a:custGeom>
                <a:avLst/>
                <a:gdLst>
                  <a:gd name="T0" fmla="*/ 0 w 22"/>
                  <a:gd name="T1" fmla="*/ 0 h 272"/>
                  <a:gd name="T2" fmla="*/ 0 w 22"/>
                  <a:gd name="T3" fmla="*/ 0 h 272"/>
                  <a:gd name="T4" fmla="*/ 0 w 22"/>
                  <a:gd name="T5" fmla="*/ 0 h 272"/>
                  <a:gd name="T6" fmla="*/ 0 w 22"/>
                  <a:gd name="T7" fmla="*/ 0 h 272"/>
                  <a:gd name="T8" fmla="*/ 0 w 22"/>
                  <a:gd name="T9" fmla="*/ 0 h 272"/>
                  <a:gd name="T10" fmla="*/ 0 w 22"/>
                  <a:gd name="T11" fmla="*/ 0 h 272"/>
                  <a:gd name="T12" fmla="*/ 0 w 22"/>
                  <a:gd name="T13" fmla="*/ 0 h 272"/>
                  <a:gd name="T14" fmla="*/ 0 w 22"/>
                  <a:gd name="T15" fmla="*/ 0 h 272"/>
                  <a:gd name="T16" fmla="*/ 0 w 22"/>
                  <a:gd name="T17" fmla="*/ 0 h 272"/>
                  <a:gd name="T18" fmla="*/ 0 w 22"/>
                  <a:gd name="T19" fmla="*/ 0 h 2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72"/>
                  <a:gd name="T32" fmla="*/ 22 w 22"/>
                  <a:gd name="T33" fmla="*/ 272 h 2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72">
                    <a:moveTo>
                      <a:pt x="10" y="0"/>
                    </a:moveTo>
                    <a:lnTo>
                      <a:pt x="0" y="12"/>
                    </a:lnTo>
                    <a:lnTo>
                      <a:pt x="0" y="272"/>
                    </a:lnTo>
                    <a:lnTo>
                      <a:pt x="22" y="272"/>
                    </a:lnTo>
                    <a:lnTo>
                      <a:pt x="22" y="12"/>
                    </a:lnTo>
                    <a:lnTo>
                      <a:pt x="10" y="0"/>
                    </a:lnTo>
                    <a:lnTo>
                      <a:pt x="0" y="0"/>
                    </a:lnTo>
                    <a:lnTo>
                      <a:pt x="0" y="12"/>
                    </a:lnTo>
                    <a:lnTo>
                      <a:pt x="10"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25" name="Freeform 121">
                <a:extLst>
                  <a:ext uri="{FF2B5EF4-FFF2-40B4-BE49-F238E27FC236}">
                    <a16:creationId xmlns:a16="http://schemas.microsoft.com/office/drawing/2014/main" id="{FA1A80BB-1B5B-E24B-A56A-49299E78C99F}"/>
                  </a:ext>
                </a:extLst>
              </p:cNvPr>
              <p:cNvSpPr>
                <a:spLocks/>
              </p:cNvSpPr>
              <p:nvPr/>
            </p:nvSpPr>
            <p:spPr bwMode="auto">
              <a:xfrm>
                <a:off x="3725" y="2731"/>
                <a:ext cx="57" cy="6"/>
              </a:xfrm>
              <a:custGeom>
                <a:avLst/>
                <a:gdLst>
                  <a:gd name="T0" fmla="*/ 0 w 226"/>
                  <a:gd name="T1" fmla="*/ 0 h 25"/>
                  <a:gd name="T2" fmla="*/ 0 w 226"/>
                  <a:gd name="T3" fmla="*/ 0 h 25"/>
                  <a:gd name="T4" fmla="*/ 0 w 226"/>
                  <a:gd name="T5" fmla="*/ 0 h 25"/>
                  <a:gd name="T6" fmla="*/ 0 w 226"/>
                  <a:gd name="T7" fmla="*/ 0 h 25"/>
                  <a:gd name="T8" fmla="*/ 0 w 226"/>
                  <a:gd name="T9" fmla="*/ 0 h 25"/>
                  <a:gd name="T10" fmla="*/ 0 w 226"/>
                  <a:gd name="T11" fmla="*/ 0 h 25"/>
                  <a:gd name="T12" fmla="*/ 0 w 226"/>
                  <a:gd name="T13" fmla="*/ 0 h 25"/>
                  <a:gd name="T14" fmla="*/ 0 w 226"/>
                  <a:gd name="T15" fmla="*/ 0 h 25"/>
                  <a:gd name="T16" fmla="*/ 0 w 226"/>
                  <a:gd name="T17" fmla="*/ 0 h 25"/>
                  <a:gd name="T18" fmla="*/ 0 w 226"/>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25"/>
                  <a:gd name="T32" fmla="*/ 226 w 226"/>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25">
                    <a:moveTo>
                      <a:pt x="226" y="12"/>
                    </a:moveTo>
                    <a:lnTo>
                      <a:pt x="216" y="0"/>
                    </a:lnTo>
                    <a:lnTo>
                      <a:pt x="0" y="0"/>
                    </a:lnTo>
                    <a:lnTo>
                      <a:pt x="0" y="25"/>
                    </a:lnTo>
                    <a:lnTo>
                      <a:pt x="216" y="25"/>
                    </a:lnTo>
                    <a:lnTo>
                      <a:pt x="226" y="12"/>
                    </a:lnTo>
                    <a:lnTo>
                      <a:pt x="226" y="0"/>
                    </a:lnTo>
                    <a:lnTo>
                      <a:pt x="216" y="0"/>
                    </a:lnTo>
                    <a:lnTo>
                      <a:pt x="226" y="12"/>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26" name="Freeform 122">
                <a:extLst>
                  <a:ext uri="{FF2B5EF4-FFF2-40B4-BE49-F238E27FC236}">
                    <a16:creationId xmlns:a16="http://schemas.microsoft.com/office/drawing/2014/main" id="{91A0D55A-7424-5542-963A-62A44AF225FE}"/>
                  </a:ext>
                </a:extLst>
              </p:cNvPr>
              <p:cNvSpPr>
                <a:spLocks/>
              </p:cNvSpPr>
              <p:nvPr/>
            </p:nvSpPr>
            <p:spPr bwMode="auto">
              <a:xfrm>
                <a:off x="3776" y="2734"/>
                <a:ext cx="6" cy="70"/>
              </a:xfrm>
              <a:custGeom>
                <a:avLst/>
                <a:gdLst>
                  <a:gd name="T0" fmla="*/ 0 w 20"/>
                  <a:gd name="T1" fmla="*/ 0 h 272"/>
                  <a:gd name="T2" fmla="*/ 0 w 20"/>
                  <a:gd name="T3" fmla="*/ 0 h 272"/>
                  <a:gd name="T4" fmla="*/ 0 w 20"/>
                  <a:gd name="T5" fmla="*/ 0 h 272"/>
                  <a:gd name="T6" fmla="*/ 0 w 20"/>
                  <a:gd name="T7" fmla="*/ 0 h 272"/>
                  <a:gd name="T8" fmla="*/ 0 w 20"/>
                  <a:gd name="T9" fmla="*/ 0 h 272"/>
                  <a:gd name="T10" fmla="*/ 0 w 20"/>
                  <a:gd name="T11" fmla="*/ 0 h 272"/>
                  <a:gd name="T12" fmla="*/ 0 w 20"/>
                  <a:gd name="T13" fmla="*/ 0 h 272"/>
                  <a:gd name="T14" fmla="*/ 0 w 20"/>
                  <a:gd name="T15" fmla="*/ 0 h 272"/>
                  <a:gd name="T16" fmla="*/ 0 w 20"/>
                  <a:gd name="T17" fmla="*/ 0 h 272"/>
                  <a:gd name="T18" fmla="*/ 0 w 20"/>
                  <a:gd name="T19" fmla="*/ 0 h 2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72"/>
                  <a:gd name="T32" fmla="*/ 20 w 20"/>
                  <a:gd name="T33" fmla="*/ 272 h 2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72">
                    <a:moveTo>
                      <a:pt x="10" y="272"/>
                    </a:moveTo>
                    <a:lnTo>
                      <a:pt x="20" y="260"/>
                    </a:lnTo>
                    <a:lnTo>
                      <a:pt x="20" y="0"/>
                    </a:lnTo>
                    <a:lnTo>
                      <a:pt x="0" y="0"/>
                    </a:lnTo>
                    <a:lnTo>
                      <a:pt x="0" y="260"/>
                    </a:lnTo>
                    <a:lnTo>
                      <a:pt x="10" y="272"/>
                    </a:lnTo>
                    <a:lnTo>
                      <a:pt x="20" y="272"/>
                    </a:lnTo>
                    <a:lnTo>
                      <a:pt x="20" y="260"/>
                    </a:lnTo>
                    <a:lnTo>
                      <a:pt x="10" y="272"/>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27" name="Freeform 123">
                <a:extLst>
                  <a:ext uri="{FF2B5EF4-FFF2-40B4-BE49-F238E27FC236}">
                    <a16:creationId xmlns:a16="http://schemas.microsoft.com/office/drawing/2014/main" id="{F0977607-AC53-8B48-9F37-297F5E9CDFD9}"/>
                  </a:ext>
                </a:extLst>
              </p:cNvPr>
              <p:cNvSpPr>
                <a:spLocks/>
              </p:cNvSpPr>
              <p:nvPr/>
            </p:nvSpPr>
            <p:spPr bwMode="auto">
              <a:xfrm>
                <a:off x="3723" y="2798"/>
                <a:ext cx="56" cy="6"/>
              </a:xfrm>
              <a:custGeom>
                <a:avLst/>
                <a:gdLst>
                  <a:gd name="T0" fmla="*/ 0 w 226"/>
                  <a:gd name="T1" fmla="*/ 0 h 25"/>
                  <a:gd name="T2" fmla="*/ 0 w 226"/>
                  <a:gd name="T3" fmla="*/ 0 h 25"/>
                  <a:gd name="T4" fmla="*/ 0 w 226"/>
                  <a:gd name="T5" fmla="*/ 0 h 25"/>
                  <a:gd name="T6" fmla="*/ 0 w 226"/>
                  <a:gd name="T7" fmla="*/ 0 h 25"/>
                  <a:gd name="T8" fmla="*/ 0 w 226"/>
                  <a:gd name="T9" fmla="*/ 0 h 25"/>
                  <a:gd name="T10" fmla="*/ 0 w 226"/>
                  <a:gd name="T11" fmla="*/ 0 h 25"/>
                  <a:gd name="T12" fmla="*/ 0 w 226"/>
                  <a:gd name="T13" fmla="*/ 0 h 25"/>
                  <a:gd name="T14" fmla="*/ 0 w 226"/>
                  <a:gd name="T15" fmla="*/ 0 h 25"/>
                  <a:gd name="T16" fmla="*/ 0 w 226"/>
                  <a:gd name="T17" fmla="*/ 0 h 25"/>
                  <a:gd name="T18" fmla="*/ 0 w 226"/>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25"/>
                  <a:gd name="T32" fmla="*/ 226 w 226"/>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25">
                    <a:moveTo>
                      <a:pt x="0" y="13"/>
                    </a:moveTo>
                    <a:lnTo>
                      <a:pt x="10" y="25"/>
                    </a:lnTo>
                    <a:lnTo>
                      <a:pt x="226" y="25"/>
                    </a:lnTo>
                    <a:lnTo>
                      <a:pt x="226" y="0"/>
                    </a:lnTo>
                    <a:lnTo>
                      <a:pt x="10" y="0"/>
                    </a:lnTo>
                    <a:lnTo>
                      <a:pt x="0" y="13"/>
                    </a:lnTo>
                    <a:lnTo>
                      <a:pt x="0" y="25"/>
                    </a:lnTo>
                    <a:lnTo>
                      <a:pt x="10" y="25"/>
                    </a:lnTo>
                    <a:lnTo>
                      <a:pt x="0" y="13"/>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28" name="Rectangle 124">
                <a:extLst>
                  <a:ext uri="{FF2B5EF4-FFF2-40B4-BE49-F238E27FC236}">
                    <a16:creationId xmlns:a16="http://schemas.microsoft.com/office/drawing/2014/main" id="{F5FF6D92-1BBF-294C-BE6F-E04CE352F1D3}"/>
                  </a:ext>
                </a:extLst>
              </p:cNvPr>
              <p:cNvSpPr>
                <a:spLocks noChangeArrowheads="1"/>
              </p:cNvSpPr>
              <p:nvPr/>
            </p:nvSpPr>
            <p:spPr bwMode="auto">
              <a:xfrm>
                <a:off x="3436" y="2827"/>
                <a:ext cx="53" cy="66"/>
              </a:xfrm>
              <a:prstGeom prst="rect">
                <a:avLst/>
              </a:prstGeom>
              <a:solidFill>
                <a:srgbClr val="F2CD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29" name="Freeform 125">
                <a:extLst>
                  <a:ext uri="{FF2B5EF4-FFF2-40B4-BE49-F238E27FC236}">
                    <a16:creationId xmlns:a16="http://schemas.microsoft.com/office/drawing/2014/main" id="{284E9E15-94F6-1B48-BC8E-5D8F075B843A}"/>
                  </a:ext>
                </a:extLst>
              </p:cNvPr>
              <p:cNvSpPr>
                <a:spLocks/>
              </p:cNvSpPr>
              <p:nvPr/>
            </p:nvSpPr>
            <p:spPr bwMode="auto">
              <a:xfrm>
                <a:off x="3433" y="2824"/>
                <a:ext cx="5" cy="69"/>
              </a:xfrm>
              <a:custGeom>
                <a:avLst/>
                <a:gdLst>
                  <a:gd name="T0" fmla="*/ 0 w 20"/>
                  <a:gd name="T1" fmla="*/ 0 h 273"/>
                  <a:gd name="T2" fmla="*/ 0 w 20"/>
                  <a:gd name="T3" fmla="*/ 0 h 273"/>
                  <a:gd name="T4" fmla="*/ 0 w 20"/>
                  <a:gd name="T5" fmla="*/ 0 h 273"/>
                  <a:gd name="T6" fmla="*/ 0 w 20"/>
                  <a:gd name="T7" fmla="*/ 0 h 273"/>
                  <a:gd name="T8" fmla="*/ 0 w 20"/>
                  <a:gd name="T9" fmla="*/ 0 h 273"/>
                  <a:gd name="T10" fmla="*/ 0 w 20"/>
                  <a:gd name="T11" fmla="*/ 0 h 273"/>
                  <a:gd name="T12" fmla="*/ 0 w 20"/>
                  <a:gd name="T13" fmla="*/ 0 h 273"/>
                  <a:gd name="T14" fmla="*/ 0 w 20"/>
                  <a:gd name="T15" fmla="*/ 0 h 273"/>
                  <a:gd name="T16" fmla="*/ 0 w 20"/>
                  <a:gd name="T17" fmla="*/ 0 h 273"/>
                  <a:gd name="T18" fmla="*/ 0 w 20"/>
                  <a:gd name="T19" fmla="*/ 0 h 2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73"/>
                  <a:gd name="T32" fmla="*/ 20 w 20"/>
                  <a:gd name="T33" fmla="*/ 273 h 2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73">
                    <a:moveTo>
                      <a:pt x="10" y="0"/>
                    </a:moveTo>
                    <a:lnTo>
                      <a:pt x="0" y="13"/>
                    </a:lnTo>
                    <a:lnTo>
                      <a:pt x="0" y="273"/>
                    </a:lnTo>
                    <a:lnTo>
                      <a:pt x="20" y="273"/>
                    </a:lnTo>
                    <a:lnTo>
                      <a:pt x="20" y="13"/>
                    </a:lnTo>
                    <a:lnTo>
                      <a:pt x="10" y="0"/>
                    </a:lnTo>
                    <a:lnTo>
                      <a:pt x="0" y="0"/>
                    </a:lnTo>
                    <a:lnTo>
                      <a:pt x="0" y="13"/>
                    </a:lnTo>
                    <a:lnTo>
                      <a:pt x="10"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30" name="Freeform 126">
                <a:extLst>
                  <a:ext uri="{FF2B5EF4-FFF2-40B4-BE49-F238E27FC236}">
                    <a16:creationId xmlns:a16="http://schemas.microsoft.com/office/drawing/2014/main" id="{60DEEA53-DB56-AC46-BBC3-0E7B0CC2736C}"/>
                  </a:ext>
                </a:extLst>
              </p:cNvPr>
              <p:cNvSpPr>
                <a:spLocks/>
              </p:cNvSpPr>
              <p:nvPr/>
            </p:nvSpPr>
            <p:spPr bwMode="auto">
              <a:xfrm>
                <a:off x="3436" y="2824"/>
                <a:ext cx="56" cy="6"/>
              </a:xfrm>
              <a:custGeom>
                <a:avLst/>
                <a:gdLst>
                  <a:gd name="T0" fmla="*/ 0 w 226"/>
                  <a:gd name="T1" fmla="*/ 0 h 27"/>
                  <a:gd name="T2" fmla="*/ 0 w 226"/>
                  <a:gd name="T3" fmla="*/ 0 h 27"/>
                  <a:gd name="T4" fmla="*/ 0 w 226"/>
                  <a:gd name="T5" fmla="*/ 0 h 27"/>
                  <a:gd name="T6" fmla="*/ 0 w 226"/>
                  <a:gd name="T7" fmla="*/ 0 h 27"/>
                  <a:gd name="T8" fmla="*/ 0 w 226"/>
                  <a:gd name="T9" fmla="*/ 0 h 27"/>
                  <a:gd name="T10" fmla="*/ 0 w 226"/>
                  <a:gd name="T11" fmla="*/ 0 h 27"/>
                  <a:gd name="T12" fmla="*/ 0 w 226"/>
                  <a:gd name="T13" fmla="*/ 0 h 27"/>
                  <a:gd name="T14" fmla="*/ 0 w 226"/>
                  <a:gd name="T15" fmla="*/ 0 h 27"/>
                  <a:gd name="T16" fmla="*/ 0 w 226"/>
                  <a:gd name="T17" fmla="*/ 0 h 27"/>
                  <a:gd name="T18" fmla="*/ 0 w 226"/>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27"/>
                  <a:gd name="T32" fmla="*/ 226 w 226"/>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27">
                    <a:moveTo>
                      <a:pt x="226" y="13"/>
                    </a:moveTo>
                    <a:lnTo>
                      <a:pt x="216" y="0"/>
                    </a:lnTo>
                    <a:lnTo>
                      <a:pt x="0" y="0"/>
                    </a:lnTo>
                    <a:lnTo>
                      <a:pt x="0" y="27"/>
                    </a:lnTo>
                    <a:lnTo>
                      <a:pt x="216" y="27"/>
                    </a:lnTo>
                    <a:lnTo>
                      <a:pt x="226" y="13"/>
                    </a:lnTo>
                    <a:lnTo>
                      <a:pt x="226" y="0"/>
                    </a:lnTo>
                    <a:lnTo>
                      <a:pt x="216" y="0"/>
                    </a:lnTo>
                    <a:lnTo>
                      <a:pt x="226" y="13"/>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31" name="Freeform 127">
                <a:extLst>
                  <a:ext uri="{FF2B5EF4-FFF2-40B4-BE49-F238E27FC236}">
                    <a16:creationId xmlns:a16="http://schemas.microsoft.com/office/drawing/2014/main" id="{E65353E4-A8C7-B64F-B6DD-105EDA75ED4A}"/>
                  </a:ext>
                </a:extLst>
              </p:cNvPr>
              <p:cNvSpPr>
                <a:spLocks/>
              </p:cNvSpPr>
              <p:nvPr/>
            </p:nvSpPr>
            <p:spPr bwMode="auto">
              <a:xfrm>
                <a:off x="3487" y="2827"/>
                <a:ext cx="5" cy="69"/>
              </a:xfrm>
              <a:custGeom>
                <a:avLst/>
                <a:gdLst>
                  <a:gd name="T0" fmla="*/ 0 w 22"/>
                  <a:gd name="T1" fmla="*/ 0 h 273"/>
                  <a:gd name="T2" fmla="*/ 0 w 22"/>
                  <a:gd name="T3" fmla="*/ 0 h 273"/>
                  <a:gd name="T4" fmla="*/ 0 w 22"/>
                  <a:gd name="T5" fmla="*/ 0 h 273"/>
                  <a:gd name="T6" fmla="*/ 0 w 22"/>
                  <a:gd name="T7" fmla="*/ 0 h 273"/>
                  <a:gd name="T8" fmla="*/ 0 w 22"/>
                  <a:gd name="T9" fmla="*/ 0 h 273"/>
                  <a:gd name="T10" fmla="*/ 0 w 22"/>
                  <a:gd name="T11" fmla="*/ 0 h 273"/>
                  <a:gd name="T12" fmla="*/ 0 w 22"/>
                  <a:gd name="T13" fmla="*/ 0 h 273"/>
                  <a:gd name="T14" fmla="*/ 0 w 22"/>
                  <a:gd name="T15" fmla="*/ 0 h 273"/>
                  <a:gd name="T16" fmla="*/ 0 w 22"/>
                  <a:gd name="T17" fmla="*/ 0 h 273"/>
                  <a:gd name="T18" fmla="*/ 0 w 22"/>
                  <a:gd name="T19" fmla="*/ 0 h 2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73"/>
                  <a:gd name="T32" fmla="*/ 22 w 22"/>
                  <a:gd name="T33" fmla="*/ 273 h 2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73">
                    <a:moveTo>
                      <a:pt x="12" y="273"/>
                    </a:moveTo>
                    <a:lnTo>
                      <a:pt x="22" y="260"/>
                    </a:lnTo>
                    <a:lnTo>
                      <a:pt x="22" y="0"/>
                    </a:lnTo>
                    <a:lnTo>
                      <a:pt x="0" y="0"/>
                    </a:lnTo>
                    <a:lnTo>
                      <a:pt x="0" y="260"/>
                    </a:lnTo>
                    <a:lnTo>
                      <a:pt x="12" y="273"/>
                    </a:lnTo>
                    <a:lnTo>
                      <a:pt x="22" y="273"/>
                    </a:lnTo>
                    <a:lnTo>
                      <a:pt x="22" y="260"/>
                    </a:lnTo>
                    <a:lnTo>
                      <a:pt x="12" y="273"/>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32" name="Freeform 128">
                <a:extLst>
                  <a:ext uri="{FF2B5EF4-FFF2-40B4-BE49-F238E27FC236}">
                    <a16:creationId xmlns:a16="http://schemas.microsoft.com/office/drawing/2014/main" id="{F4E33F00-E7FD-4748-86A6-52B210985037}"/>
                  </a:ext>
                </a:extLst>
              </p:cNvPr>
              <p:cNvSpPr>
                <a:spLocks/>
              </p:cNvSpPr>
              <p:nvPr/>
            </p:nvSpPr>
            <p:spPr bwMode="auto">
              <a:xfrm>
                <a:off x="3433" y="2889"/>
                <a:ext cx="56" cy="7"/>
              </a:xfrm>
              <a:custGeom>
                <a:avLst/>
                <a:gdLst>
                  <a:gd name="T0" fmla="*/ 0 w 226"/>
                  <a:gd name="T1" fmla="*/ 0 h 26"/>
                  <a:gd name="T2" fmla="*/ 0 w 226"/>
                  <a:gd name="T3" fmla="*/ 0 h 26"/>
                  <a:gd name="T4" fmla="*/ 0 w 226"/>
                  <a:gd name="T5" fmla="*/ 0 h 26"/>
                  <a:gd name="T6" fmla="*/ 0 w 226"/>
                  <a:gd name="T7" fmla="*/ 0 h 26"/>
                  <a:gd name="T8" fmla="*/ 0 w 226"/>
                  <a:gd name="T9" fmla="*/ 0 h 26"/>
                  <a:gd name="T10" fmla="*/ 0 w 226"/>
                  <a:gd name="T11" fmla="*/ 0 h 26"/>
                  <a:gd name="T12" fmla="*/ 0 w 226"/>
                  <a:gd name="T13" fmla="*/ 0 h 26"/>
                  <a:gd name="T14" fmla="*/ 0 w 226"/>
                  <a:gd name="T15" fmla="*/ 0 h 26"/>
                  <a:gd name="T16" fmla="*/ 0 w 226"/>
                  <a:gd name="T17" fmla="*/ 0 h 26"/>
                  <a:gd name="T18" fmla="*/ 0 w 22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26"/>
                  <a:gd name="T32" fmla="*/ 226 w 2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26">
                    <a:moveTo>
                      <a:pt x="0" y="13"/>
                    </a:moveTo>
                    <a:lnTo>
                      <a:pt x="10" y="26"/>
                    </a:lnTo>
                    <a:lnTo>
                      <a:pt x="226" y="26"/>
                    </a:lnTo>
                    <a:lnTo>
                      <a:pt x="226" y="0"/>
                    </a:lnTo>
                    <a:lnTo>
                      <a:pt x="10" y="0"/>
                    </a:lnTo>
                    <a:lnTo>
                      <a:pt x="0" y="13"/>
                    </a:lnTo>
                    <a:lnTo>
                      <a:pt x="0" y="26"/>
                    </a:lnTo>
                    <a:lnTo>
                      <a:pt x="10" y="26"/>
                    </a:lnTo>
                    <a:lnTo>
                      <a:pt x="0" y="13"/>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33" name="Rectangle 129">
                <a:extLst>
                  <a:ext uri="{FF2B5EF4-FFF2-40B4-BE49-F238E27FC236}">
                    <a16:creationId xmlns:a16="http://schemas.microsoft.com/office/drawing/2014/main" id="{5B7741BA-9423-C84F-9BEF-25D84688A383}"/>
                  </a:ext>
                </a:extLst>
              </p:cNvPr>
              <p:cNvSpPr>
                <a:spLocks noChangeArrowheads="1"/>
              </p:cNvSpPr>
              <p:nvPr/>
            </p:nvSpPr>
            <p:spPr bwMode="auto">
              <a:xfrm>
                <a:off x="3645" y="2833"/>
                <a:ext cx="54" cy="67"/>
              </a:xfrm>
              <a:prstGeom prst="rect">
                <a:avLst/>
              </a:prstGeom>
              <a:solidFill>
                <a:srgbClr val="F2CD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34" name="Freeform 130">
                <a:extLst>
                  <a:ext uri="{FF2B5EF4-FFF2-40B4-BE49-F238E27FC236}">
                    <a16:creationId xmlns:a16="http://schemas.microsoft.com/office/drawing/2014/main" id="{D4B8B805-4FED-914D-80B7-60AA55873D15}"/>
                  </a:ext>
                </a:extLst>
              </p:cNvPr>
              <p:cNvSpPr>
                <a:spLocks/>
              </p:cNvSpPr>
              <p:nvPr/>
            </p:nvSpPr>
            <p:spPr bwMode="auto">
              <a:xfrm>
                <a:off x="3642" y="2830"/>
                <a:ext cx="6" cy="70"/>
              </a:xfrm>
              <a:custGeom>
                <a:avLst/>
                <a:gdLst>
                  <a:gd name="T0" fmla="*/ 0 w 22"/>
                  <a:gd name="T1" fmla="*/ 0 h 272"/>
                  <a:gd name="T2" fmla="*/ 0 w 22"/>
                  <a:gd name="T3" fmla="*/ 0 h 272"/>
                  <a:gd name="T4" fmla="*/ 0 w 22"/>
                  <a:gd name="T5" fmla="*/ 0 h 272"/>
                  <a:gd name="T6" fmla="*/ 0 w 22"/>
                  <a:gd name="T7" fmla="*/ 0 h 272"/>
                  <a:gd name="T8" fmla="*/ 0 w 22"/>
                  <a:gd name="T9" fmla="*/ 0 h 272"/>
                  <a:gd name="T10" fmla="*/ 0 w 22"/>
                  <a:gd name="T11" fmla="*/ 0 h 272"/>
                  <a:gd name="T12" fmla="*/ 0 w 22"/>
                  <a:gd name="T13" fmla="*/ 0 h 272"/>
                  <a:gd name="T14" fmla="*/ 0 w 22"/>
                  <a:gd name="T15" fmla="*/ 0 h 272"/>
                  <a:gd name="T16" fmla="*/ 0 w 22"/>
                  <a:gd name="T17" fmla="*/ 0 h 272"/>
                  <a:gd name="T18" fmla="*/ 0 w 22"/>
                  <a:gd name="T19" fmla="*/ 0 h 2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72"/>
                  <a:gd name="T32" fmla="*/ 22 w 22"/>
                  <a:gd name="T33" fmla="*/ 272 h 2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72">
                    <a:moveTo>
                      <a:pt x="11" y="0"/>
                    </a:moveTo>
                    <a:lnTo>
                      <a:pt x="0" y="13"/>
                    </a:lnTo>
                    <a:lnTo>
                      <a:pt x="0" y="272"/>
                    </a:lnTo>
                    <a:lnTo>
                      <a:pt x="22" y="272"/>
                    </a:lnTo>
                    <a:lnTo>
                      <a:pt x="22" y="13"/>
                    </a:lnTo>
                    <a:lnTo>
                      <a:pt x="11" y="0"/>
                    </a:lnTo>
                    <a:lnTo>
                      <a:pt x="0" y="0"/>
                    </a:lnTo>
                    <a:lnTo>
                      <a:pt x="0" y="13"/>
                    </a:lnTo>
                    <a:lnTo>
                      <a:pt x="11"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35" name="Freeform 131">
                <a:extLst>
                  <a:ext uri="{FF2B5EF4-FFF2-40B4-BE49-F238E27FC236}">
                    <a16:creationId xmlns:a16="http://schemas.microsoft.com/office/drawing/2014/main" id="{37D79976-1C38-BF44-BDDA-3D4F9AA28016}"/>
                  </a:ext>
                </a:extLst>
              </p:cNvPr>
              <p:cNvSpPr>
                <a:spLocks/>
              </p:cNvSpPr>
              <p:nvPr/>
            </p:nvSpPr>
            <p:spPr bwMode="auto">
              <a:xfrm>
                <a:off x="3645" y="2830"/>
                <a:ext cx="56" cy="7"/>
              </a:xfrm>
              <a:custGeom>
                <a:avLst/>
                <a:gdLst>
                  <a:gd name="T0" fmla="*/ 0 w 225"/>
                  <a:gd name="T1" fmla="*/ 0 h 25"/>
                  <a:gd name="T2" fmla="*/ 0 w 225"/>
                  <a:gd name="T3" fmla="*/ 0 h 25"/>
                  <a:gd name="T4" fmla="*/ 0 w 225"/>
                  <a:gd name="T5" fmla="*/ 0 h 25"/>
                  <a:gd name="T6" fmla="*/ 0 w 225"/>
                  <a:gd name="T7" fmla="*/ 0 h 25"/>
                  <a:gd name="T8" fmla="*/ 0 w 225"/>
                  <a:gd name="T9" fmla="*/ 0 h 25"/>
                  <a:gd name="T10" fmla="*/ 0 w 225"/>
                  <a:gd name="T11" fmla="*/ 0 h 25"/>
                  <a:gd name="T12" fmla="*/ 0 w 225"/>
                  <a:gd name="T13" fmla="*/ 0 h 25"/>
                  <a:gd name="T14" fmla="*/ 0 w 225"/>
                  <a:gd name="T15" fmla="*/ 0 h 25"/>
                  <a:gd name="T16" fmla="*/ 0 w 225"/>
                  <a:gd name="T17" fmla="*/ 0 h 25"/>
                  <a:gd name="T18" fmla="*/ 0 w 225"/>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5"/>
                  <a:gd name="T31" fmla="*/ 0 h 25"/>
                  <a:gd name="T32" fmla="*/ 225 w 225"/>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5" h="25">
                    <a:moveTo>
                      <a:pt x="225" y="13"/>
                    </a:moveTo>
                    <a:lnTo>
                      <a:pt x="215" y="0"/>
                    </a:lnTo>
                    <a:lnTo>
                      <a:pt x="0" y="0"/>
                    </a:lnTo>
                    <a:lnTo>
                      <a:pt x="0" y="25"/>
                    </a:lnTo>
                    <a:lnTo>
                      <a:pt x="215" y="25"/>
                    </a:lnTo>
                    <a:lnTo>
                      <a:pt x="225" y="13"/>
                    </a:lnTo>
                    <a:lnTo>
                      <a:pt x="225" y="0"/>
                    </a:lnTo>
                    <a:lnTo>
                      <a:pt x="215" y="0"/>
                    </a:lnTo>
                    <a:lnTo>
                      <a:pt x="225" y="13"/>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36" name="Freeform 132">
                <a:extLst>
                  <a:ext uri="{FF2B5EF4-FFF2-40B4-BE49-F238E27FC236}">
                    <a16:creationId xmlns:a16="http://schemas.microsoft.com/office/drawing/2014/main" id="{B86167CC-CC0B-3E46-A377-F6AAD1A5CB14}"/>
                  </a:ext>
                </a:extLst>
              </p:cNvPr>
              <p:cNvSpPr>
                <a:spLocks/>
              </p:cNvSpPr>
              <p:nvPr/>
            </p:nvSpPr>
            <p:spPr bwMode="auto">
              <a:xfrm>
                <a:off x="3696" y="2833"/>
                <a:ext cx="5" cy="70"/>
              </a:xfrm>
              <a:custGeom>
                <a:avLst/>
                <a:gdLst>
                  <a:gd name="T0" fmla="*/ 0 w 20"/>
                  <a:gd name="T1" fmla="*/ 0 h 272"/>
                  <a:gd name="T2" fmla="*/ 0 w 20"/>
                  <a:gd name="T3" fmla="*/ 0 h 272"/>
                  <a:gd name="T4" fmla="*/ 0 w 20"/>
                  <a:gd name="T5" fmla="*/ 0 h 272"/>
                  <a:gd name="T6" fmla="*/ 0 w 20"/>
                  <a:gd name="T7" fmla="*/ 0 h 272"/>
                  <a:gd name="T8" fmla="*/ 0 w 20"/>
                  <a:gd name="T9" fmla="*/ 0 h 272"/>
                  <a:gd name="T10" fmla="*/ 0 w 20"/>
                  <a:gd name="T11" fmla="*/ 0 h 272"/>
                  <a:gd name="T12" fmla="*/ 0 w 20"/>
                  <a:gd name="T13" fmla="*/ 0 h 272"/>
                  <a:gd name="T14" fmla="*/ 0 w 20"/>
                  <a:gd name="T15" fmla="*/ 0 h 272"/>
                  <a:gd name="T16" fmla="*/ 0 w 20"/>
                  <a:gd name="T17" fmla="*/ 0 h 272"/>
                  <a:gd name="T18" fmla="*/ 0 w 20"/>
                  <a:gd name="T19" fmla="*/ 0 h 2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72"/>
                  <a:gd name="T32" fmla="*/ 20 w 20"/>
                  <a:gd name="T33" fmla="*/ 272 h 2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72">
                    <a:moveTo>
                      <a:pt x="10" y="272"/>
                    </a:moveTo>
                    <a:lnTo>
                      <a:pt x="20" y="259"/>
                    </a:lnTo>
                    <a:lnTo>
                      <a:pt x="20" y="0"/>
                    </a:lnTo>
                    <a:lnTo>
                      <a:pt x="0" y="0"/>
                    </a:lnTo>
                    <a:lnTo>
                      <a:pt x="0" y="259"/>
                    </a:lnTo>
                    <a:lnTo>
                      <a:pt x="10" y="272"/>
                    </a:lnTo>
                    <a:lnTo>
                      <a:pt x="20" y="272"/>
                    </a:lnTo>
                    <a:lnTo>
                      <a:pt x="20" y="259"/>
                    </a:lnTo>
                    <a:lnTo>
                      <a:pt x="10" y="272"/>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37" name="Freeform 133">
                <a:extLst>
                  <a:ext uri="{FF2B5EF4-FFF2-40B4-BE49-F238E27FC236}">
                    <a16:creationId xmlns:a16="http://schemas.microsoft.com/office/drawing/2014/main" id="{CE169367-121D-E843-BFF0-8AAA0FD6622E}"/>
                  </a:ext>
                </a:extLst>
              </p:cNvPr>
              <p:cNvSpPr>
                <a:spLocks/>
              </p:cNvSpPr>
              <p:nvPr/>
            </p:nvSpPr>
            <p:spPr bwMode="auto">
              <a:xfrm>
                <a:off x="3642" y="2896"/>
                <a:ext cx="57" cy="7"/>
              </a:xfrm>
              <a:custGeom>
                <a:avLst/>
                <a:gdLst>
                  <a:gd name="T0" fmla="*/ 0 w 226"/>
                  <a:gd name="T1" fmla="*/ 0 h 26"/>
                  <a:gd name="T2" fmla="*/ 0 w 226"/>
                  <a:gd name="T3" fmla="*/ 0 h 26"/>
                  <a:gd name="T4" fmla="*/ 0 w 226"/>
                  <a:gd name="T5" fmla="*/ 0 h 26"/>
                  <a:gd name="T6" fmla="*/ 0 w 226"/>
                  <a:gd name="T7" fmla="*/ 0 h 26"/>
                  <a:gd name="T8" fmla="*/ 0 w 226"/>
                  <a:gd name="T9" fmla="*/ 0 h 26"/>
                  <a:gd name="T10" fmla="*/ 0 w 226"/>
                  <a:gd name="T11" fmla="*/ 0 h 26"/>
                  <a:gd name="T12" fmla="*/ 0 w 226"/>
                  <a:gd name="T13" fmla="*/ 0 h 26"/>
                  <a:gd name="T14" fmla="*/ 0 w 226"/>
                  <a:gd name="T15" fmla="*/ 0 h 26"/>
                  <a:gd name="T16" fmla="*/ 0 w 226"/>
                  <a:gd name="T17" fmla="*/ 0 h 26"/>
                  <a:gd name="T18" fmla="*/ 0 w 22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26"/>
                  <a:gd name="T32" fmla="*/ 226 w 2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26">
                    <a:moveTo>
                      <a:pt x="0" y="13"/>
                    </a:moveTo>
                    <a:lnTo>
                      <a:pt x="11" y="26"/>
                    </a:lnTo>
                    <a:lnTo>
                      <a:pt x="226" y="26"/>
                    </a:lnTo>
                    <a:lnTo>
                      <a:pt x="226" y="0"/>
                    </a:lnTo>
                    <a:lnTo>
                      <a:pt x="11" y="0"/>
                    </a:lnTo>
                    <a:lnTo>
                      <a:pt x="0" y="13"/>
                    </a:lnTo>
                    <a:lnTo>
                      <a:pt x="0" y="26"/>
                    </a:lnTo>
                    <a:lnTo>
                      <a:pt x="11" y="26"/>
                    </a:lnTo>
                    <a:lnTo>
                      <a:pt x="0" y="13"/>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38" name="Rectangle 134">
                <a:extLst>
                  <a:ext uri="{FF2B5EF4-FFF2-40B4-BE49-F238E27FC236}">
                    <a16:creationId xmlns:a16="http://schemas.microsoft.com/office/drawing/2014/main" id="{6A42A9E2-A1D3-CC46-9237-9D17B3C61AE6}"/>
                  </a:ext>
                </a:extLst>
              </p:cNvPr>
              <p:cNvSpPr>
                <a:spLocks noChangeArrowheads="1"/>
              </p:cNvSpPr>
              <p:nvPr/>
            </p:nvSpPr>
            <p:spPr bwMode="auto">
              <a:xfrm>
                <a:off x="3576" y="2953"/>
                <a:ext cx="53" cy="66"/>
              </a:xfrm>
              <a:prstGeom prst="rect">
                <a:avLst/>
              </a:prstGeom>
              <a:solidFill>
                <a:srgbClr val="F2CD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39" name="Freeform 135">
                <a:extLst>
                  <a:ext uri="{FF2B5EF4-FFF2-40B4-BE49-F238E27FC236}">
                    <a16:creationId xmlns:a16="http://schemas.microsoft.com/office/drawing/2014/main" id="{3EC8C37A-9ED1-1D46-920B-3D1BFC3FCAAD}"/>
                  </a:ext>
                </a:extLst>
              </p:cNvPr>
              <p:cNvSpPr>
                <a:spLocks/>
              </p:cNvSpPr>
              <p:nvPr/>
            </p:nvSpPr>
            <p:spPr bwMode="auto">
              <a:xfrm>
                <a:off x="3573" y="2949"/>
                <a:ext cx="5" cy="70"/>
              </a:xfrm>
              <a:custGeom>
                <a:avLst/>
                <a:gdLst>
                  <a:gd name="T0" fmla="*/ 0 w 20"/>
                  <a:gd name="T1" fmla="*/ 0 h 272"/>
                  <a:gd name="T2" fmla="*/ 0 w 20"/>
                  <a:gd name="T3" fmla="*/ 0 h 272"/>
                  <a:gd name="T4" fmla="*/ 0 w 20"/>
                  <a:gd name="T5" fmla="*/ 0 h 272"/>
                  <a:gd name="T6" fmla="*/ 0 w 20"/>
                  <a:gd name="T7" fmla="*/ 0 h 272"/>
                  <a:gd name="T8" fmla="*/ 0 w 20"/>
                  <a:gd name="T9" fmla="*/ 0 h 272"/>
                  <a:gd name="T10" fmla="*/ 0 w 20"/>
                  <a:gd name="T11" fmla="*/ 0 h 272"/>
                  <a:gd name="T12" fmla="*/ 0 w 20"/>
                  <a:gd name="T13" fmla="*/ 0 h 272"/>
                  <a:gd name="T14" fmla="*/ 0 w 20"/>
                  <a:gd name="T15" fmla="*/ 0 h 272"/>
                  <a:gd name="T16" fmla="*/ 0 w 20"/>
                  <a:gd name="T17" fmla="*/ 0 h 272"/>
                  <a:gd name="T18" fmla="*/ 0 w 20"/>
                  <a:gd name="T19" fmla="*/ 0 h 2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72"/>
                  <a:gd name="T32" fmla="*/ 20 w 20"/>
                  <a:gd name="T33" fmla="*/ 272 h 2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72">
                    <a:moveTo>
                      <a:pt x="10" y="0"/>
                    </a:moveTo>
                    <a:lnTo>
                      <a:pt x="0" y="14"/>
                    </a:lnTo>
                    <a:lnTo>
                      <a:pt x="0" y="272"/>
                    </a:lnTo>
                    <a:lnTo>
                      <a:pt x="20" y="272"/>
                    </a:lnTo>
                    <a:lnTo>
                      <a:pt x="20" y="14"/>
                    </a:lnTo>
                    <a:lnTo>
                      <a:pt x="10" y="0"/>
                    </a:lnTo>
                    <a:lnTo>
                      <a:pt x="0" y="0"/>
                    </a:lnTo>
                    <a:lnTo>
                      <a:pt x="0" y="14"/>
                    </a:lnTo>
                    <a:lnTo>
                      <a:pt x="10"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40" name="Freeform 136">
                <a:extLst>
                  <a:ext uri="{FF2B5EF4-FFF2-40B4-BE49-F238E27FC236}">
                    <a16:creationId xmlns:a16="http://schemas.microsoft.com/office/drawing/2014/main" id="{2F29055E-89F7-3C4F-9B36-1BECD30854FE}"/>
                  </a:ext>
                </a:extLst>
              </p:cNvPr>
              <p:cNvSpPr>
                <a:spLocks/>
              </p:cNvSpPr>
              <p:nvPr/>
            </p:nvSpPr>
            <p:spPr bwMode="auto">
              <a:xfrm>
                <a:off x="3576" y="2949"/>
                <a:ext cx="56" cy="7"/>
              </a:xfrm>
              <a:custGeom>
                <a:avLst/>
                <a:gdLst>
                  <a:gd name="T0" fmla="*/ 0 w 226"/>
                  <a:gd name="T1" fmla="*/ 0 h 27"/>
                  <a:gd name="T2" fmla="*/ 0 w 226"/>
                  <a:gd name="T3" fmla="*/ 0 h 27"/>
                  <a:gd name="T4" fmla="*/ 0 w 226"/>
                  <a:gd name="T5" fmla="*/ 0 h 27"/>
                  <a:gd name="T6" fmla="*/ 0 w 226"/>
                  <a:gd name="T7" fmla="*/ 0 h 27"/>
                  <a:gd name="T8" fmla="*/ 0 w 226"/>
                  <a:gd name="T9" fmla="*/ 0 h 27"/>
                  <a:gd name="T10" fmla="*/ 0 w 226"/>
                  <a:gd name="T11" fmla="*/ 0 h 27"/>
                  <a:gd name="T12" fmla="*/ 0 w 226"/>
                  <a:gd name="T13" fmla="*/ 0 h 27"/>
                  <a:gd name="T14" fmla="*/ 0 w 226"/>
                  <a:gd name="T15" fmla="*/ 0 h 27"/>
                  <a:gd name="T16" fmla="*/ 0 w 226"/>
                  <a:gd name="T17" fmla="*/ 0 h 27"/>
                  <a:gd name="T18" fmla="*/ 0 w 226"/>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27"/>
                  <a:gd name="T32" fmla="*/ 226 w 226"/>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27">
                    <a:moveTo>
                      <a:pt x="226" y="14"/>
                    </a:moveTo>
                    <a:lnTo>
                      <a:pt x="214" y="0"/>
                    </a:lnTo>
                    <a:lnTo>
                      <a:pt x="0" y="0"/>
                    </a:lnTo>
                    <a:lnTo>
                      <a:pt x="0" y="27"/>
                    </a:lnTo>
                    <a:lnTo>
                      <a:pt x="214" y="27"/>
                    </a:lnTo>
                    <a:lnTo>
                      <a:pt x="226" y="14"/>
                    </a:lnTo>
                    <a:lnTo>
                      <a:pt x="226" y="0"/>
                    </a:lnTo>
                    <a:lnTo>
                      <a:pt x="214" y="0"/>
                    </a:lnTo>
                    <a:lnTo>
                      <a:pt x="226" y="14"/>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41" name="Freeform 137">
                <a:extLst>
                  <a:ext uri="{FF2B5EF4-FFF2-40B4-BE49-F238E27FC236}">
                    <a16:creationId xmlns:a16="http://schemas.microsoft.com/office/drawing/2014/main" id="{88EAF9BA-A3A6-2A4B-A133-6BC783ACFE50}"/>
                  </a:ext>
                </a:extLst>
              </p:cNvPr>
              <p:cNvSpPr>
                <a:spLocks/>
              </p:cNvSpPr>
              <p:nvPr/>
            </p:nvSpPr>
            <p:spPr bwMode="auto">
              <a:xfrm>
                <a:off x="3627" y="2953"/>
                <a:ext cx="5" cy="69"/>
              </a:xfrm>
              <a:custGeom>
                <a:avLst/>
                <a:gdLst>
                  <a:gd name="T0" fmla="*/ 0 w 22"/>
                  <a:gd name="T1" fmla="*/ 0 h 272"/>
                  <a:gd name="T2" fmla="*/ 0 w 22"/>
                  <a:gd name="T3" fmla="*/ 0 h 272"/>
                  <a:gd name="T4" fmla="*/ 0 w 22"/>
                  <a:gd name="T5" fmla="*/ 0 h 272"/>
                  <a:gd name="T6" fmla="*/ 0 w 22"/>
                  <a:gd name="T7" fmla="*/ 0 h 272"/>
                  <a:gd name="T8" fmla="*/ 0 w 22"/>
                  <a:gd name="T9" fmla="*/ 0 h 272"/>
                  <a:gd name="T10" fmla="*/ 0 w 22"/>
                  <a:gd name="T11" fmla="*/ 0 h 272"/>
                  <a:gd name="T12" fmla="*/ 0 w 22"/>
                  <a:gd name="T13" fmla="*/ 0 h 272"/>
                  <a:gd name="T14" fmla="*/ 0 w 22"/>
                  <a:gd name="T15" fmla="*/ 0 h 272"/>
                  <a:gd name="T16" fmla="*/ 0 w 22"/>
                  <a:gd name="T17" fmla="*/ 0 h 272"/>
                  <a:gd name="T18" fmla="*/ 0 w 22"/>
                  <a:gd name="T19" fmla="*/ 0 h 2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72"/>
                  <a:gd name="T32" fmla="*/ 22 w 22"/>
                  <a:gd name="T33" fmla="*/ 272 h 2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72">
                    <a:moveTo>
                      <a:pt x="10" y="272"/>
                    </a:moveTo>
                    <a:lnTo>
                      <a:pt x="22" y="258"/>
                    </a:lnTo>
                    <a:lnTo>
                      <a:pt x="22" y="0"/>
                    </a:lnTo>
                    <a:lnTo>
                      <a:pt x="0" y="0"/>
                    </a:lnTo>
                    <a:lnTo>
                      <a:pt x="0" y="258"/>
                    </a:lnTo>
                    <a:lnTo>
                      <a:pt x="10" y="272"/>
                    </a:lnTo>
                    <a:lnTo>
                      <a:pt x="22" y="272"/>
                    </a:lnTo>
                    <a:lnTo>
                      <a:pt x="22" y="258"/>
                    </a:lnTo>
                    <a:lnTo>
                      <a:pt x="10" y="272"/>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42" name="Freeform 138">
                <a:extLst>
                  <a:ext uri="{FF2B5EF4-FFF2-40B4-BE49-F238E27FC236}">
                    <a16:creationId xmlns:a16="http://schemas.microsoft.com/office/drawing/2014/main" id="{E55F4ADA-9C7D-114B-909B-78C518E6AABB}"/>
                  </a:ext>
                </a:extLst>
              </p:cNvPr>
              <p:cNvSpPr>
                <a:spLocks/>
              </p:cNvSpPr>
              <p:nvPr/>
            </p:nvSpPr>
            <p:spPr bwMode="auto">
              <a:xfrm>
                <a:off x="3573" y="3016"/>
                <a:ext cx="56" cy="6"/>
              </a:xfrm>
              <a:custGeom>
                <a:avLst/>
                <a:gdLst>
                  <a:gd name="T0" fmla="*/ 0 w 224"/>
                  <a:gd name="T1" fmla="*/ 0 h 26"/>
                  <a:gd name="T2" fmla="*/ 0 w 224"/>
                  <a:gd name="T3" fmla="*/ 0 h 26"/>
                  <a:gd name="T4" fmla="*/ 0 w 224"/>
                  <a:gd name="T5" fmla="*/ 0 h 26"/>
                  <a:gd name="T6" fmla="*/ 0 w 224"/>
                  <a:gd name="T7" fmla="*/ 0 h 26"/>
                  <a:gd name="T8" fmla="*/ 0 w 224"/>
                  <a:gd name="T9" fmla="*/ 0 h 26"/>
                  <a:gd name="T10" fmla="*/ 0 w 224"/>
                  <a:gd name="T11" fmla="*/ 0 h 26"/>
                  <a:gd name="T12" fmla="*/ 0 w 224"/>
                  <a:gd name="T13" fmla="*/ 0 h 26"/>
                  <a:gd name="T14" fmla="*/ 0 w 224"/>
                  <a:gd name="T15" fmla="*/ 0 h 26"/>
                  <a:gd name="T16" fmla="*/ 0 w 224"/>
                  <a:gd name="T17" fmla="*/ 0 h 26"/>
                  <a:gd name="T18" fmla="*/ 0 w 224"/>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4"/>
                  <a:gd name="T31" fmla="*/ 0 h 26"/>
                  <a:gd name="T32" fmla="*/ 224 w 224"/>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4" h="26">
                    <a:moveTo>
                      <a:pt x="0" y="12"/>
                    </a:moveTo>
                    <a:lnTo>
                      <a:pt x="10" y="26"/>
                    </a:lnTo>
                    <a:lnTo>
                      <a:pt x="224" y="26"/>
                    </a:lnTo>
                    <a:lnTo>
                      <a:pt x="224" y="0"/>
                    </a:lnTo>
                    <a:lnTo>
                      <a:pt x="10" y="0"/>
                    </a:lnTo>
                    <a:lnTo>
                      <a:pt x="0" y="12"/>
                    </a:lnTo>
                    <a:lnTo>
                      <a:pt x="0" y="26"/>
                    </a:lnTo>
                    <a:lnTo>
                      <a:pt x="10" y="26"/>
                    </a:lnTo>
                    <a:lnTo>
                      <a:pt x="0" y="12"/>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43" name="Rectangle 139">
                <a:extLst>
                  <a:ext uri="{FF2B5EF4-FFF2-40B4-BE49-F238E27FC236}">
                    <a16:creationId xmlns:a16="http://schemas.microsoft.com/office/drawing/2014/main" id="{2966512D-322D-9040-926A-244D1F535DA7}"/>
                  </a:ext>
                </a:extLst>
              </p:cNvPr>
              <p:cNvSpPr>
                <a:spLocks noChangeArrowheads="1"/>
              </p:cNvSpPr>
              <p:nvPr/>
            </p:nvSpPr>
            <p:spPr bwMode="auto">
              <a:xfrm>
                <a:off x="3730" y="2953"/>
                <a:ext cx="53" cy="66"/>
              </a:xfrm>
              <a:prstGeom prst="rect">
                <a:avLst/>
              </a:prstGeom>
              <a:solidFill>
                <a:srgbClr val="F2CD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44" name="Freeform 140">
                <a:extLst>
                  <a:ext uri="{FF2B5EF4-FFF2-40B4-BE49-F238E27FC236}">
                    <a16:creationId xmlns:a16="http://schemas.microsoft.com/office/drawing/2014/main" id="{A31953A1-77A4-2D44-9370-CDA81A5F17C7}"/>
                  </a:ext>
                </a:extLst>
              </p:cNvPr>
              <p:cNvSpPr>
                <a:spLocks/>
              </p:cNvSpPr>
              <p:nvPr/>
            </p:nvSpPr>
            <p:spPr bwMode="auto">
              <a:xfrm>
                <a:off x="3728" y="2949"/>
                <a:ext cx="5" cy="70"/>
              </a:xfrm>
              <a:custGeom>
                <a:avLst/>
                <a:gdLst>
                  <a:gd name="T0" fmla="*/ 0 w 20"/>
                  <a:gd name="T1" fmla="*/ 0 h 272"/>
                  <a:gd name="T2" fmla="*/ 0 w 20"/>
                  <a:gd name="T3" fmla="*/ 0 h 272"/>
                  <a:gd name="T4" fmla="*/ 0 w 20"/>
                  <a:gd name="T5" fmla="*/ 0 h 272"/>
                  <a:gd name="T6" fmla="*/ 0 w 20"/>
                  <a:gd name="T7" fmla="*/ 0 h 272"/>
                  <a:gd name="T8" fmla="*/ 0 w 20"/>
                  <a:gd name="T9" fmla="*/ 0 h 272"/>
                  <a:gd name="T10" fmla="*/ 0 w 20"/>
                  <a:gd name="T11" fmla="*/ 0 h 272"/>
                  <a:gd name="T12" fmla="*/ 0 w 20"/>
                  <a:gd name="T13" fmla="*/ 0 h 272"/>
                  <a:gd name="T14" fmla="*/ 0 w 20"/>
                  <a:gd name="T15" fmla="*/ 0 h 272"/>
                  <a:gd name="T16" fmla="*/ 0 w 20"/>
                  <a:gd name="T17" fmla="*/ 0 h 272"/>
                  <a:gd name="T18" fmla="*/ 0 w 20"/>
                  <a:gd name="T19" fmla="*/ 0 h 2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72"/>
                  <a:gd name="T32" fmla="*/ 20 w 20"/>
                  <a:gd name="T33" fmla="*/ 272 h 2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72">
                    <a:moveTo>
                      <a:pt x="10" y="0"/>
                    </a:moveTo>
                    <a:lnTo>
                      <a:pt x="0" y="14"/>
                    </a:lnTo>
                    <a:lnTo>
                      <a:pt x="0" y="272"/>
                    </a:lnTo>
                    <a:lnTo>
                      <a:pt x="20" y="272"/>
                    </a:lnTo>
                    <a:lnTo>
                      <a:pt x="20" y="14"/>
                    </a:lnTo>
                    <a:lnTo>
                      <a:pt x="10" y="0"/>
                    </a:lnTo>
                    <a:lnTo>
                      <a:pt x="0" y="0"/>
                    </a:lnTo>
                    <a:lnTo>
                      <a:pt x="0" y="14"/>
                    </a:lnTo>
                    <a:lnTo>
                      <a:pt x="10"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45" name="Freeform 141">
                <a:extLst>
                  <a:ext uri="{FF2B5EF4-FFF2-40B4-BE49-F238E27FC236}">
                    <a16:creationId xmlns:a16="http://schemas.microsoft.com/office/drawing/2014/main" id="{2421FF70-7CB7-7746-AB05-964287228FEA}"/>
                  </a:ext>
                </a:extLst>
              </p:cNvPr>
              <p:cNvSpPr>
                <a:spLocks/>
              </p:cNvSpPr>
              <p:nvPr/>
            </p:nvSpPr>
            <p:spPr bwMode="auto">
              <a:xfrm>
                <a:off x="3730" y="2949"/>
                <a:ext cx="56" cy="7"/>
              </a:xfrm>
              <a:custGeom>
                <a:avLst/>
                <a:gdLst>
                  <a:gd name="T0" fmla="*/ 0 w 223"/>
                  <a:gd name="T1" fmla="*/ 0 h 27"/>
                  <a:gd name="T2" fmla="*/ 0 w 223"/>
                  <a:gd name="T3" fmla="*/ 0 h 27"/>
                  <a:gd name="T4" fmla="*/ 0 w 223"/>
                  <a:gd name="T5" fmla="*/ 0 h 27"/>
                  <a:gd name="T6" fmla="*/ 0 w 223"/>
                  <a:gd name="T7" fmla="*/ 0 h 27"/>
                  <a:gd name="T8" fmla="*/ 0 w 223"/>
                  <a:gd name="T9" fmla="*/ 0 h 27"/>
                  <a:gd name="T10" fmla="*/ 0 w 223"/>
                  <a:gd name="T11" fmla="*/ 0 h 27"/>
                  <a:gd name="T12" fmla="*/ 0 w 223"/>
                  <a:gd name="T13" fmla="*/ 0 h 27"/>
                  <a:gd name="T14" fmla="*/ 0 w 223"/>
                  <a:gd name="T15" fmla="*/ 0 h 27"/>
                  <a:gd name="T16" fmla="*/ 0 w 223"/>
                  <a:gd name="T17" fmla="*/ 0 h 27"/>
                  <a:gd name="T18" fmla="*/ 0 w 223"/>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3"/>
                  <a:gd name="T31" fmla="*/ 0 h 27"/>
                  <a:gd name="T32" fmla="*/ 223 w 223"/>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3" h="27">
                    <a:moveTo>
                      <a:pt x="223" y="14"/>
                    </a:moveTo>
                    <a:lnTo>
                      <a:pt x="212" y="0"/>
                    </a:lnTo>
                    <a:lnTo>
                      <a:pt x="0" y="0"/>
                    </a:lnTo>
                    <a:lnTo>
                      <a:pt x="0" y="27"/>
                    </a:lnTo>
                    <a:lnTo>
                      <a:pt x="212" y="27"/>
                    </a:lnTo>
                    <a:lnTo>
                      <a:pt x="223" y="14"/>
                    </a:lnTo>
                    <a:lnTo>
                      <a:pt x="223" y="0"/>
                    </a:lnTo>
                    <a:lnTo>
                      <a:pt x="212" y="0"/>
                    </a:lnTo>
                    <a:lnTo>
                      <a:pt x="223" y="14"/>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46" name="Freeform 142">
                <a:extLst>
                  <a:ext uri="{FF2B5EF4-FFF2-40B4-BE49-F238E27FC236}">
                    <a16:creationId xmlns:a16="http://schemas.microsoft.com/office/drawing/2014/main" id="{44ACB42B-A899-4549-A348-233574250787}"/>
                  </a:ext>
                </a:extLst>
              </p:cNvPr>
              <p:cNvSpPr>
                <a:spLocks/>
              </p:cNvSpPr>
              <p:nvPr/>
            </p:nvSpPr>
            <p:spPr bwMode="auto">
              <a:xfrm>
                <a:off x="3781" y="2953"/>
                <a:ext cx="5" cy="69"/>
              </a:xfrm>
              <a:custGeom>
                <a:avLst/>
                <a:gdLst>
                  <a:gd name="T0" fmla="*/ 0 w 22"/>
                  <a:gd name="T1" fmla="*/ 0 h 272"/>
                  <a:gd name="T2" fmla="*/ 0 w 22"/>
                  <a:gd name="T3" fmla="*/ 0 h 272"/>
                  <a:gd name="T4" fmla="*/ 0 w 22"/>
                  <a:gd name="T5" fmla="*/ 0 h 272"/>
                  <a:gd name="T6" fmla="*/ 0 w 22"/>
                  <a:gd name="T7" fmla="*/ 0 h 272"/>
                  <a:gd name="T8" fmla="*/ 0 w 22"/>
                  <a:gd name="T9" fmla="*/ 0 h 272"/>
                  <a:gd name="T10" fmla="*/ 0 w 22"/>
                  <a:gd name="T11" fmla="*/ 0 h 272"/>
                  <a:gd name="T12" fmla="*/ 0 w 22"/>
                  <a:gd name="T13" fmla="*/ 0 h 272"/>
                  <a:gd name="T14" fmla="*/ 0 w 22"/>
                  <a:gd name="T15" fmla="*/ 0 h 272"/>
                  <a:gd name="T16" fmla="*/ 0 w 22"/>
                  <a:gd name="T17" fmla="*/ 0 h 272"/>
                  <a:gd name="T18" fmla="*/ 0 w 22"/>
                  <a:gd name="T19" fmla="*/ 0 h 2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72"/>
                  <a:gd name="T32" fmla="*/ 22 w 22"/>
                  <a:gd name="T33" fmla="*/ 272 h 2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72">
                    <a:moveTo>
                      <a:pt x="11" y="272"/>
                    </a:moveTo>
                    <a:lnTo>
                      <a:pt x="22" y="258"/>
                    </a:lnTo>
                    <a:lnTo>
                      <a:pt x="22" y="0"/>
                    </a:lnTo>
                    <a:lnTo>
                      <a:pt x="0" y="0"/>
                    </a:lnTo>
                    <a:lnTo>
                      <a:pt x="0" y="258"/>
                    </a:lnTo>
                    <a:lnTo>
                      <a:pt x="11" y="272"/>
                    </a:lnTo>
                    <a:lnTo>
                      <a:pt x="22" y="272"/>
                    </a:lnTo>
                    <a:lnTo>
                      <a:pt x="22" y="258"/>
                    </a:lnTo>
                    <a:lnTo>
                      <a:pt x="11" y="272"/>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47" name="Freeform 143">
                <a:extLst>
                  <a:ext uri="{FF2B5EF4-FFF2-40B4-BE49-F238E27FC236}">
                    <a16:creationId xmlns:a16="http://schemas.microsoft.com/office/drawing/2014/main" id="{31DAFAE0-2029-B348-BBFB-A0F756DA6007}"/>
                  </a:ext>
                </a:extLst>
              </p:cNvPr>
              <p:cNvSpPr>
                <a:spLocks/>
              </p:cNvSpPr>
              <p:nvPr/>
            </p:nvSpPr>
            <p:spPr bwMode="auto">
              <a:xfrm>
                <a:off x="3728" y="3016"/>
                <a:ext cx="55" cy="6"/>
              </a:xfrm>
              <a:custGeom>
                <a:avLst/>
                <a:gdLst>
                  <a:gd name="T0" fmla="*/ 0 w 222"/>
                  <a:gd name="T1" fmla="*/ 0 h 26"/>
                  <a:gd name="T2" fmla="*/ 0 w 222"/>
                  <a:gd name="T3" fmla="*/ 0 h 26"/>
                  <a:gd name="T4" fmla="*/ 0 w 222"/>
                  <a:gd name="T5" fmla="*/ 0 h 26"/>
                  <a:gd name="T6" fmla="*/ 0 w 222"/>
                  <a:gd name="T7" fmla="*/ 0 h 26"/>
                  <a:gd name="T8" fmla="*/ 0 w 222"/>
                  <a:gd name="T9" fmla="*/ 0 h 26"/>
                  <a:gd name="T10" fmla="*/ 0 w 222"/>
                  <a:gd name="T11" fmla="*/ 0 h 26"/>
                  <a:gd name="T12" fmla="*/ 0 w 222"/>
                  <a:gd name="T13" fmla="*/ 0 h 26"/>
                  <a:gd name="T14" fmla="*/ 0 w 222"/>
                  <a:gd name="T15" fmla="*/ 0 h 26"/>
                  <a:gd name="T16" fmla="*/ 0 w 222"/>
                  <a:gd name="T17" fmla="*/ 0 h 26"/>
                  <a:gd name="T18" fmla="*/ 0 w 222"/>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2"/>
                  <a:gd name="T31" fmla="*/ 0 h 26"/>
                  <a:gd name="T32" fmla="*/ 222 w 222"/>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2" h="26">
                    <a:moveTo>
                      <a:pt x="0" y="12"/>
                    </a:moveTo>
                    <a:lnTo>
                      <a:pt x="10" y="26"/>
                    </a:lnTo>
                    <a:lnTo>
                      <a:pt x="222" y="26"/>
                    </a:lnTo>
                    <a:lnTo>
                      <a:pt x="222" y="0"/>
                    </a:lnTo>
                    <a:lnTo>
                      <a:pt x="10" y="0"/>
                    </a:lnTo>
                    <a:lnTo>
                      <a:pt x="0" y="12"/>
                    </a:lnTo>
                    <a:lnTo>
                      <a:pt x="0" y="26"/>
                    </a:lnTo>
                    <a:lnTo>
                      <a:pt x="10" y="26"/>
                    </a:lnTo>
                    <a:lnTo>
                      <a:pt x="0" y="12"/>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48" name="Rectangle 144">
                <a:extLst>
                  <a:ext uri="{FF2B5EF4-FFF2-40B4-BE49-F238E27FC236}">
                    <a16:creationId xmlns:a16="http://schemas.microsoft.com/office/drawing/2014/main" id="{60A8D1F1-F6B1-014D-9B41-7E532C0F3476}"/>
                  </a:ext>
                </a:extLst>
              </p:cNvPr>
              <p:cNvSpPr>
                <a:spLocks noChangeArrowheads="1"/>
              </p:cNvSpPr>
              <p:nvPr/>
            </p:nvSpPr>
            <p:spPr bwMode="auto">
              <a:xfrm>
                <a:off x="3341" y="2761"/>
                <a:ext cx="361" cy="6"/>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49" name="Freeform 145">
                <a:extLst>
                  <a:ext uri="{FF2B5EF4-FFF2-40B4-BE49-F238E27FC236}">
                    <a16:creationId xmlns:a16="http://schemas.microsoft.com/office/drawing/2014/main" id="{B96CD1CB-7B13-C74E-9007-15B544D893DD}"/>
                  </a:ext>
                </a:extLst>
              </p:cNvPr>
              <p:cNvSpPr>
                <a:spLocks/>
              </p:cNvSpPr>
              <p:nvPr/>
            </p:nvSpPr>
            <p:spPr bwMode="auto">
              <a:xfrm>
                <a:off x="3352" y="2887"/>
                <a:ext cx="82" cy="52"/>
              </a:xfrm>
              <a:custGeom>
                <a:avLst/>
                <a:gdLst>
                  <a:gd name="T0" fmla="*/ 0 w 326"/>
                  <a:gd name="T1" fmla="*/ 0 h 204"/>
                  <a:gd name="T2" fmla="*/ 0 w 326"/>
                  <a:gd name="T3" fmla="*/ 0 h 204"/>
                  <a:gd name="T4" fmla="*/ 0 w 326"/>
                  <a:gd name="T5" fmla="*/ 0 h 204"/>
                  <a:gd name="T6" fmla="*/ 0 w 326"/>
                  <a:gd name="T7" fmla="*/ 0 h 204"/>
                  <a:gd name="T8" fmla="*/ 0 w 326"/>
                  <a:gd name="T9" fmla="*/ 0 h 204"/>
                  <a:gd name="T10" fmla="*/ 0 60000 65536"/>
                  <a:gd name="T11" fmla="*/ 0 60000 65536"/>
                  <a:gd name="T12" fmla="*/ 0 60000 65536"/>
                  <a:gd name="T13" fmla="*/ 0 60000 65536"/>
                  <a:gd name="T14" fmla="*/ 0 60000 65536"/>
                  <a:gd name="T15" fmla="*/ 0 w 326"/>
                  <a:gd name="T16" fmla="*/ 0 h 204"/>
                  <a:gd name="T17" fmla="*/ 326 w 326"/>
                  <a:gd name="T18" fmla="*/ 204 h 204"/>
                </a:gdLst>
                <a:ahLst/>
                <a:cxnLst>
                  <a:cxn ang="T10">
                    <a:pos x="T0" y="T1"/>
                  </a:cxn>
                  <a:cxn ang="T11">
                    <a:pos x="T2" y="T3"/>
                  </a:cxn>
                  <a:cxn ang="T12">
                    <a:pos x="T4" y="T5"/>
                  </a:cxn>
                  <a:cxn ang="T13">
                    <a:pos x="T6" y="T7"/>
                  </a:cxn>
                  <a:cxn ang="T14">
                    <a:pos x="T8" y="T9"/>
                  </a:cxn>
                </a:cxnLst>
                <a:rect l="T15" t="T16" r="T17" b="T18"/>
                <a:pathLst>
                  <a:path w="326" h="204">
                    <a:moveTo>
                      <a:pt x="317" y="0"/>
                    </a:moveTo>
                    <a:lnTo>
                      <a:pt x="0" y="181"/>
                    </a:lnTo>
                    <a:lnTo>
                      <a:pt x="8" y="204"/>
                    </a:lnTo>
                    <a:lnTo>
                      <a:pt x="326" y="22"/>
                    </a:lnTo>
                    <a:lnTo>
                      <a:pt x="317"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sp>
          <p:nvSpPr>
            <p:cNvPr id="104179" name="Freeform 146">
              <a:extLst>
                <a:ext uri="{FF2B5EF4-FFF2-40B4-BE49-F238E27FC236}">
                  <a16:creationId xmlns:a16="http://schemas.microsoft.com/office/drawing/2014/main" id="{B04CA943-841B-AC41-A45D-B86B804A9F94}"/>
                </a:ext>
              </a:extLst>
            </p:cNvPr>
            <p:cNvSpPr>
              <a:spLocks/>
            </p:cNvSpPr>
            <p:nvPr/>
          </p:nvSpPr>
          <p:spPr bwMode="auto">
            <a:xfrm>
              <a:off x="3407" y="2883"/>
              <a:ext cx="21" cy="33"/>
            </a:xfrm>
            <a:custGeom>
              <a:avLst/>
              <a:gdLst>
                <a:gd name="T0" fmla="*/ 0 w 82"/>
                <a:gd name="T1" fmla="*/ 0 h 129"/>
                <a:gd name="T2" fmla="*/ 0 w 82"/>
                <a:gd name="T3" fmla="*/ 0 h 129"/>
                <a:gd name="T4" fmla="*/ 0 w 82"/>
                <a:gd name="T5" fmla="*/ 0 h 129"/>
                <a:gd name="T6" fmla="*/ 0 w 82"/>
                <a:gd name="T7" fmla="*/ 0 h 129"/>
                <a:gd name="T8" fmla="*/ 0 60000 65536"/>
                <a:gd name="T9" fmla="*/ 0 60000 65536"/>
                <a:gd name="T10" fmla="*/ 0 60000 65536"/>
                <a:gd name="T11" fmla="*/ 0 60000 65536"/>
                <a:gd name="T12" fmla="*/ 0 w 82"/>
                <a:gd name="T13" fmla="*/ 0 h 129"/>
                <a:gd name="T14" fmla="*/ 82 w 82"/>
                <a:gd name="T15" fmla="*/ 129 h 129"/>
              </a:gdLst>
              <a:ahLst/>
              <a:cxnLst>
                <a:cxn ang="T8">
                  <a:pos x="T0" y="T1"/>
                </a:cxn>
                <a:cxn ang="T9">
                  <a:pos x="T2" y="T3"/>
                </a:cxn>
                <a:cxn ang="T10">
                  <a:pos x="T4" y="T5"/>
                </a:cxn>
                <a:cxn ang="T11">
                  <a:pos x="T6" y="T7"/>
                </a:cxn>
              </a:cxnLst>
              <a:rect l="T12" t="T13" r="T14" b="T15"/>
              <a:pathLst>
                <a:path w="82" h="129">
                  <a:moveTo>
                    <a:pt x="0" y="0"/>
                  </a:moveTo>
                  <a:lnTo>
                    <a:pt x="41" y="129"/>
                  </a:lnTo>
                  <a:lnTo>
                    <a:pt x="82" y="0"/>
                  </a:lnTo>
                  <a:lnTo>
                    <a:pt x="0"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80" name="Freeform 147">
              <a:extLst>
                <a:ext uri="{FF2B5EF4-FFF2-40B4-BE49-F238E27FC236}">
                  <a16:creationId xmlns:a16="http://schemas.microsoft.com/office/drawing/2014/main" id="{A834340C-402D-8F40-958A-06F9005D32B3}"/>
                </a:ext>
              </a:extLst>
            </p:cNvPr>
            <p:cNvSpPr>
              <a:spLocks/>
            </p:cNvSpPr>
            <p:nvPr/>
          </p:nvSpPr>
          <p:spPr bwMode="auto">
            <a:xfrm>
              <a:off x="3405" y="2882"/>
              <a:ext cx="15" cy="43"/>
            </a:xfrm>
            <a:custGeom>
              <a:avLst/>
              <a:gdLst>
                <a:gd name="T0" fmla="*/ 0 w 60"/>
                <a:gd name="T1" fmla="*/ 0 h 169"/>
                <a:gd name="T2" fmla="*/ 0 w 60"/>
                <a:gd name="T3" fmla="*/ 0 h 169"/>
                <a:gd name="T4" fmla="*/ 0 w 60"/>
                <a:gd name="T5" fmla="*/ 0 h 169"/>
                <a:gd name="T6" fmla="*/ 0 w 60"/>
                <a:gd name="T7" fmla="*/ 0 h 169"/>
                <a:gd name="T8" fmla="*/ 0 w 60"/>
                <a:gd name="T9" fmla="*/ 0 h 169"/>
                <a:gd name="T10" fmla="*/ 0 w 60"/>
                <a:gd name="T11" fmla="*/ 0 h 169"/>
                <a:gd name="T12" fmla="*/ 0 w 60"/>
                <a:gd name="T13" fmla="*/ 0 h 169"/>
                <a:gd name="T14" fmla="*/ 0 w 60"/>
                <a:gd name="T15" fmla="*/ 0 h 169"/>
                <a:gd name="T16" fmla="*/ 0 w 60"/>
                <a:gd name="T17" fmla="*/ 0 h 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69"/>
                <a:gd name="T29" fmla="*/ 60 w 60"/>
                <a:gd name="T30" fmla="*/ 169 h 1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69">
                  <a:moveTo>
                    <a:pt x="60" y="138"/>
                  </a:moveTo>
                  <a:lnTo>
                    <a:pt x="60" y="128"/>
                  </a:lnTo>
                  <a:lnTo>
                    <a:pt x="19" y="0"/>
                  </a:lnTo>
                  <a:lnTo>
                    <a:pt x="0" y="9"/>
                  </a:lnTo>
                  <a:lnTo>
                    <a:pt x="41" y="138"/>
                  </a:lnTo>
                  <a:lnTo>
                    <a:pt x="60" y="138"/>
                  </a:lnTo>
                  <a:lnTo>
                    <a:pt x="41" y="138"/>
                  </a:lnTo>
                  <a:lnTo>
                    <a:pt x="51" y="169"/>
                  </a:lnTo>
                  <a:lnTo>
                    <a:pt x="60" y="138"/>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81" name="Freeform 148">
              <a:extLst>
                <a:ext uri="{FF2B5EF4-FFF2-40B4-BE49-F238E27FC236}">
                  <a16:creationId xmlns:a16="http://schemas.microsoft.com/office/drawing/2014/main" id="{7BBA7284-C2F8-974F-9583-F027B812835F}"/>
                </a:ext>
              </a:extLst>
            </p:cNvPr>
            <p:cNvSpPr>
              <a:spLocks/>
            </p:cNvSpPr>
            <p:nvPr/>
          </p:nvSpPr>
          <p:spPr bwMode="auto">
            <a:xfrm>
              <a:off x="3415" y="2882"/>
              <a:ext cx="15" cy="36"/>
            </a:xfrm>
            <a:custGeom>
              <a:avLst/>
              <a:gdLst>
                <a:gd name="T0" fmla="*/ 0 w 61"/>
                <a:gd name="T1" fmla="*/ 0 h 138"/>
                <a:gd name="T2" fmla="*/ 0 w 61"/>
                <a:gd name="T3" fmla="*/ 0 h 138"/>
                <a:gd name="T4" fmla="*/ 0 w 61"/>
                <a:gd name="T5" fmla="*/ 0 h 138"/>
                <a:gd name="T6" fmla="*/ 0 w 61"/>
                <a:gd name="T7" fmla="*/ 0 h 138"/>
                <a:gd name="T8" fmla="*/ 0 w 61"/>
                <a:gd name="T9" fmla="*/ 0 h 138"/>
                <a:gd name="T10" fmla="*/ 0 w 61"/>
                <a:gd name="T11" fmla="*/ 0 h 138"/>
                <a:gd name="T12" fmla="*/ 0 w 61"/>
                <a:gd name="T13" fmla="*/ 0 h 138"/>
                <a:gd name="T14" fmla="*/ 0 w 61"/>
                <a:gd name="T15" fmla="*/ 0 h 138"/>
                <a:gd name="T16" fmla="*/ 0 w 61"/>
                <a:gd name="T17" fmla="*/ 0 h 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138"/>
                <a:gd name="T29" fmla="*/ 61 w 61"/>
                <a:gd name="T30" fmla="*/ 138 h 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138">
                  <a:moveTo>
                    <a:pt x="42" y="0"/>
                  </a:moveTo>
                  <a:lnTo>
                    <a:pt x="42" y="0"/>
                  </a:lnTo>
                  <a:lnTo>
                    <a:pt x="0" y="128"/>
                  </a:lnTo>
                  <a:lnTo>
                    <a:pt x="19" y="138"/>
                  </a:lnTo>
                  <a:lnTo>
                    <a:pt x="61" y="9"/>
                  </a:lnTo>
                  <a:lnTo>
                    <a:pt x="42" y="0"/>
                  </a:lnTo>
                  <a:lnTo>
                    <a:pt x="61" y="9"/>
                  </a:lnTo>
                  <a:lnTo>
                    <a:pt x="51" y="4"/>
                  </a:lnTo>
                  <a:lnTo>
                    <a:pt x="42"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82" name="Freeform 149">
              <a:extLst>
                <a:ext uri="{FF2B5EF4-FFF2-40B4-BE49-F238E27FC236}">
                  <a16:creationId xmlns:a16="http://schemas.microsoft.com/office/drawing/2014/main" id="{22DE4272-D45F-974F-8235-1B2CCF7B4BFF}"/>
                </a:ext>
              </a:extLst>
            </p:cNvPr>
            <p:cNvSpPr>
              <a:spLocks/>
            </p:cNvSpPr>
            <p:nvPr/>
          </p:nvSpPr>
          <p:spPr bwMode="auto">
            <a:xfrm>
              <a:off x="3331" y="2923"/>
              <a:ext cx="22" cy="33"/>
            </a:xfrm>
            <a:custGeom>
              <a:avLst/>
              <a:gdLst>
                <a:gd name="T0" fmla="*/ 0 w 88"/>
                <a:gd name="T1" fmla="*/ 0 h 130"/>
                <a:gd name="T2" fmla="*/ 0 w 88"/>
                <a:gd name="T3" fmla="*/ 0 h 130"/>
                <a:gd name="T4" fmla="*/ 0 w 88"/>
                <a:gd name="T5" fmla="*/ 0 h 130"/>
                <a:gd name="T6" fmla="*/ 0 w 88"/>
                <a:gd name="T7" fmla="*/ 0 h 130"/>
                <a:gd name="T8" fmla="*/ 0 60000 65536"/>
                <a:gd name="T9" fmla="*/ 0 60000 65536"/>
                <a:gd name="T10" fmla="*/ 0 60000 65536"/>
                <a:gd name="T11" fmla="*/ 0 60000 65536"/>
                <a:gd name="T12" fmla="*/ 0 w 88"/>
                <a:gd name="T13" fmla="*/ 0 h 130"/>
                <a:gd name="T14" fmla="*/ 88 w 88"/>
                <a:gd name="T15" fmla="*/ 130 h 130"/>
              </a:gdLst>
              <a:ahLst/>
              <a:cxnLst>
                <a:cxn ang="T8">
                  <a:pos x="T0" y="T1"/>
                </a:cxn>
                <a:cxn ang="T9">
                  <a:pos x="T2" y="T3"/>
                </a:cxn>
                <a:cxn ang="T10">
                  <a:pos x="T4" y="T5"/>
                </a:cxn>
                <a:cxn ang="T11">
                  <a:pos x="T6" y="T7"/>
                </a:cxn>
              </a:cxnLst>
              <a:rect l="T12" t="T13" r="T14" b="T15"/>
              <a:pathLst>
                <a:path w="88" h="130">
                  <a:moveTo>
                    <a:pt x="0" y="130"/>
                  </a:moveTo>
                  <a:lnTo>
                    <a:pt x="44" y="0"/>
                  </a:lnTo>
                  <a:lnTo>
                    <a:pt x="88" y="130"/>
                  </a:lnTo>
                  <a:lnTo>
                    <a:pt x="0" y="13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83" name="Freeform 150">
              <a:extLst>
                <a:ext uri="{FF2B5EF4-FFF2-40B4-BE49-F238E27FC236}">
                  <a16:creationId xmlns:a16="http://schemas.microsoft.com/office/drawing/2014/main" id="{A0D30E4A-3ACC-1C45-A2BF-B1AA0328157F}"/>
                </a:ext>
              </a:extLst>
            </p:cNvPr>
            <p:cNvSpPr>
              <a:spLocks/>
            </p:cNvSpPr>
            <p:nvPr/>
          </p:nvSpPr>
          <p:spPr bwMode="auto">
            <a:xfrm>
              <a:off x="3329" y="2915"/>
              <a:ext cx="16" cy="43"/>
            </a:xfrm>
            <a:custGeom>
              <a:avLst/>
              <a:gdLst>
                <a:gd name="T0" fmla="*/ 0 w 63"/>
                <a:gd name="T1" fmla="*/ 0 h 168"/>
                <a:gd name="T2" fmla="*/ 0 w 63"/>
                <a:gd name="T3" fmla="*/ 0 h 168"/>
                <a:gd name="T4" fmla="*/ 0 w 63"/>
                <a:gd name="T5" fmla="*/ 0 h 168"/>
                <a:gd name="T6" fmla="*/ 0 w 63"/>
                <a:gd name="T7" fmla="*/ 0 h 168"/>
                <a:gd name="T8" fmla="*/ 0 w 63"/>
                <a:gd name="T9" fmla="*/ 0 h 168"/>
                <a:gd name="T10" fmla="*/ 0 w 63"/>
                <a:gd name="T11" fmla="*/ 0 h 168"/>
                <a:gd name="T12" fmla="*/ 0 w 63"/>
                <a:gd name="T13" fmla="*/ 0 h 168"/>
                <a:gd name="T14" fmla="*/ 0 w 63"/>
                <a:gd name="T15" fmla="*/ 0 h 168"/>
                <a:gd name="T16" fmla="*/ 0 w 63"/>
                <a:gd name="T17" fmla="*/ 0 h 168"/>
                <a:gd name="T18" fmla="*/ 0 w 63"/>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
                <a:gd name="T31" fmla="*/ 0 h 168"/>
                <a:gd name="T32" fmla="*/ 63 w 63"/>
                <a:gd name="T33" fmla="*/ 168 h 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 h="168">
                  <a:moveTo>
                    <a:pt x="63" y="28"/>
                  </a:moveTo>
                  <a:lnTo>
                    <a:pt x="45" y="28"/>
                  </a:lnTo>
                  <a:lnTo>
                    <a:pt x="0" y="157"/>
                  </a:lnTo>
                  <a:lnTo>
                    <a:pt x="19" y="168"/>
                  </a:lnTo>
                  <a:lnTo>
                    <a:pt x="63" y="38"/>
                  </a:lnTo>
                  <a:lnTo>
                    <a:pt x="63" y="28"/>
                  </a:lnTo>
                  <a:lnTo>
                    <a:pt x="53" y="0"/>
                  </a:lnTo>
                  <a:lnTo>
                    <a:pt x="45" y="28"/>
                  </a:lnTo>
                  <a:lnTo>
                    <a:pt x="63" y="28"/>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84" name="Freeform 151">
              <a:extLst>
                <a:ext uri="{FF2B5EF4-FFF2-40B4-BE49-F238E27FC236}">
                  <a16:creationId xmlns:a16="http://schemas.microsoft.com/office/drawing/2014/main" id="{EB01066F-C30A-1A47-8FA6-A137CC179214}"/>
                </a:ext>
              </a:extLst>
            </p:cNvPr>
            <p:cNvSpPr>
              <a:spLocks/>
            </p:cNvSpPr>
            <p:nvPr/>
          </p:nvSpPr>
          <p:spPr bwMode="auto">
            <a:xfrm>
              <a:off x="3340" y="2922"/>
              <a:ext cx="16" cy="36"/>
            </a:xfrm>
            <a:custGeom>
              <a:avLst/>
              <a:gdLst>
                <a:gd name="T0" fmla="*/ 0 w 63"/>
                <a:gd name="T1" fmla="*/ 0 h 140"/>
                <a:gd name="T2" fmla="*/ 0 w 63"/>
                <a:gd name="T3" fmla="*/ 0 h 140"/>
                <a:gd name="T4" fmla="*/ 0 w 63"/>
                <a:gd name="T5" fmla="*/ 0 h 140"/>
                <a:gd name="T6" fmla="*/ 0 w 63"/>
                <a:gd name="T7" fmla="*/ 0 h 140"/>
                <a:gd name="T8" fmla="*/ 0 w 63"/>
                <a:gd name="T9" fmla="*/ 0 h 140"/>
                <a:gd name="T10" fmla="*/ 0 w 63"/>
                <a:gd name="T11" fmla="*/ 0 h 140"/>
                <a:gd name="T12" fmla="*/ 0 w 63"/>
                <a:gd name="T13" fmla="*/ 0 h 140"/>
                <a:gd name="T14" fmla="*/ 0 w 63"/>
                <a:gd name="T15" fmla="*/ 0 h 140"/>
                <a:gd name="T16" fmla="*/ 0 w 63"/>
                <a:gd name="T17" fmla="*/ 0 h 1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
                <a:gd name="T28" fmla="*/ 0 h 140"/>
                <a:gd name="T29" fmla="*/ 63 w 63"/>
                <a:gd name="T30" fmla="*/ 140 h 1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 h="140">
                  <a:moveTo>
                    <a:pt x="63" y="129"/>
                  </a:moveTo>
                  <a:lnTo>
                    <a:pt x="63" y="129"/>
                  </a:lnTo>
                  <a:lnTo>
                    <a:pt x="18" y="0"/>
                  </a:lnTo>
                  <a:lnTo>
                    <a:pt x="0" y="10"/>
                  </a:lnTo>
                  <a:lnTo>
                    <a:pt x="44" y="140"/>
                  </a:lnTo>
                  <a:lnTo>
                    <a:pt x="63" y="129"/>
                  </a:lnTo>
                  <a:lnTo>
                    <a:pt x="44" y="140"/>
                  </a:lnTo>
                  <a:lnTo>
                    <a:pt x="52" y="135"/>
                  </a:lnTo>
                  <a:lnTo>
                    <a:pt x="63" y="129"/>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85" name="Freeform 152">
              <a:extLst>
                <a:ext uri="{FF2B5EF4-FFF2-40B4-BE49-F238E27FC236}">
                  <a16:creationId xmlns:a16="http://schemas.microsoft.com/office/drawing/2014/main" id="{D502D0FC-7342-3045-BBF2-D55F1FA11D88}"/>
                </a:ext>
              </a:extLst>
            </p:cNvPr>
            <p:cNvSpPr>
              <a:spLocks/>
            </p:cNvSpPr>
            <p:nvPr/>
          </p:nvSpPr>
          <p:spPr bwMode="auto">
            <a:xfrm>
              <a:off x="3486" y="2893"/>
              <a:ext cx="83" cy="52"/>
            </a:xfrm>
            <a:custGeom>
              <a:avLst/>
              <a:gdLst>
                <a:gd name="T0" fmla="*/ 0 w 327"/>
                <a:gd name="T1" fmla="*/ 0 h 205"/>
                <a:gd name="T2" fmla="*/ 0 w 327"/>
                <a:gd name="T3" fmla="*/ 0 h 205"/>
                <a:gd name="T4" fmla="*/ 0 w 327"/>
                <a:gd name="T5" fmla="*/ 0 h 205"/>
                <a:gd name="T6" fmla="*/ 0 w 327"/>
                <a:gd name="T7" fmla="*/ 0 h 205"/>
                <a:gd name="T8" fmla="*/ 0 w 327"/>
                <a:gd name="T9" fmla="*/ 0 h 205"/>
                <a:gd name="T10" fmla="*/ 0 60000 65536"/>
                <a:gd name="T11" fmla="*/ 0 60000 65536"/>
                <a:gd name="T12" fmla="*/ 0 60000 65536"/>
                <a:gd name="T13" fmla="*/ 0 60000 65536"/>
                <a:gd name="T14" fmla="*/ 0 60000 65536"/>
                <a:gd name="T15" fmla="*/ 0 w 327"/>
                <a:gd name="T16" fmla="*/ 0 h 205"/>
                <a:gd name="T17" fmla="*/ 327 w 327"/>
                <a:gd name="T18" fmla="*/ 205 h 205"/>
              </a:gdLst>
              <a:ahLst/>
              <a:cxnLst>
                <a:cxn ang="T10">
                  <a:pos x="T0" y="T1"/>
                </a:cxn>
                <a:cxn ang="T11">
                  <a:pos x="T2" y="T3"/>
                </a:cxn>
                <a:cxn ang="T12">
                  <a:pos x="T4" y="T5"/>
                </a:cxn>
                <a:cxn ang="T13">
                  <a:pos x="T6" y="T7"/>
                </a:cxn>
                <a:cxn ang="T14">
                  <a:pos x="T8" y="T9"/>
                </a:cxn>
              </a:cxnLst>
              <a:rect l="T15" t="T16" r="T17" b="T18"/>
              <a:pathLst>
                <a:path w="327" h="205">
                  <a:moveTo>
                    <a:pt x="327" y="181"/>
                  </a:moveTo>
                  <a:lnTo>
                    <a:pt x="8" y="0"/>
                  </a:lnTo>
                  <a:lnTo>
                    <a:pt x="0" y="24"/>
                  </a:lnTo>
                  <a:lnTo>
                    <a:pt x="318" y="205"/>
                  </a:lnTo>
                  <a:lnTo>
                    <a:pt x="327" y="181"/>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86" name="Freeform 153">
              <a:extLst>
                <a:ext uri="{FF2B5EF4-FFF2-40B4-BE49-F238E27FC236}">
                  <a16:creationId xmlns:a16="http://schemas.microsoft.com/office/drawing/2014/main" id="{352C676A-461E-114F-858B-4565DAA76C65}"/>
                </a:ext>
              </a:extLst>
            </p:cNvPr>
            <p:cNvSpPr>
              <a:spLocks/>
            </p:cNvSpPr>
            <p:nvPr/>
          </p:nvSpPr>
          <p:spPr bwMode="auto">
            <a:xfrm>
              <a:off x="3541" y="2916"/>
              <a:ext cx="22" cy="34"/>
            </a:xfrm>
            <a:custGeom>
              <a:avLst/>
              <a:gdLst>
                <a:gd name="T0" fmla="*/ 0 w 86"/>
                <a:gd name="T1" fmla="*/ 0 h 130"/>
                <a:gd name="T2" fmla="*/ 0 w 86"/>
                <a:gd name="T3" fmla="*/ 0 h 130"/>
                <a:gd name="T4" fmla="*/ 0 w 86"/>
                <a:gd name="T5" fmla="*/ 0 h 130"/>
                <a:gd name="T6" fmla="*/ 0 w 86"/>
                <a:gd name="T7" fmla="*/ 0 h 130"/>
                <a:gd name="T8" fmla="*/ 0 60000 65536"/>
                <a:gd name="T9" fmla="*/ 0 60000 65536"/>
                <a:gd name="T10" fmla="*/ 0 60000 65536"/>
                <a:gd name="T11" fmla="*/ 0 60000 65536"/>
                <a:gd name="T12" fmla="*/ 0 w 86"/>
                <a:gd name="T13" fmla="*/ 0 h 130"/>
                <a:gd name="T14" fmla="*/ 86 w 86"/>
                <a:gd name="T15" fmla="*/ 130 h 130"/>
              </a:gdLst>
              <a:ahLst/>
              <a:cxnLst>
                <a:cxn ang="T8">
                  <a:pos x="T0" y="T1"/>
                </a:cxn>
                <a:cxn ang="T9">
                  <a:pos x="T2" y="T3"/>
                </a:cxn>
                <a:cxn ang="T10">
                  <a:pos x="T4" y="T5"/>
                </a:cxn>
                <a:cxn ang="T11">
                  <a:pos x="T6" y="T7"/>
                </a:cxn>
              </a:cxnLst>
              <a:rect l="T12" t="T13" r="T14" b="T15"/>
              <a:pathLst>
                <a:path w="86" h="130">
                  <a:moveTo>
                    <a:pt x="0" y="130"/>
                  </a:moveTo>
                  <a:lnTo>
                    <a:pt x="44" y="0"/>
                  </a:lnTo>
                  <a:lnTo>
                    <a:pt x="86" y="130"/>
                  </a:lnTo>
                  <a:lnTo>
                    <a:pt x="0" y="13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87" name="Freeform 154">
              <a:extLst>
                <a:ext uri="{FF2B5EF4-FFF2-40B4-BE49-F238E27FC236}">
                  <a16:creationId xmlns:a16="http://schemas.microsoft.com/office/drawing/2014/main" id="{1BDCA2AB-FF40-9845-8CCA-7FADA6EA977D}"/>
                </a:ext>
              </a:extLst>
            </p:cNvPr>
            <p:cNvSpPr>
              <a:spLocks/>
            </p:cNvSpPr>
            <p:nvPr/>
          </p:nvSpPr>
          <p:spPr bwMode="auto">
            <a:xfrm>
              <a:off x="3539" y="2908"/>
              <a:ext cx="16" cy="43"/>
            </a:xfrm>
            <a:custGeom>
              <a:avLst/>
              <a:gdLst>
                <a:gd name="T0" fmla="*/ 0 w 63"/>
                <a:gd name="T1" fmla="*/ 0 h 167"/>
                <a:gd name="T2" fmla="*/ 0 w 63"/>
                <a:gd name="T3" fmla="*/ 0 h 167"/>
                <a:gd name="T4" fmla="*/ 0 w 63"/>
                <a:gd name="T5" fmla="*/ 0 h 167"/>
                <a:gd name="T6" fmla="*/ 0 w 63"/>
                <a:gd name="T7" fmla="*/ 0 h 167"/>
                <a:gd name="T8" fmla="*/ 0 w 63"/>
                <a:gd name="T9" fmla="*/ 0 h 167"/>
                <a:gd name="T10" fmla="*/ 0 w 63"/>
                <a:gd name="T11" fmla="*/ 0 h 167"/>
                <a:gd name="T12" fmla="*/ 0 w 63"/>
                <a:gd name="T13" fmla="*/ 0 h 167"/>
                <a:gd name="T14" fmla="*/ 0 w 63"/>
                <a:gd name="T15" fmla="*/ 0 h 167"/>
                <a:gd name="T16" fmla="*/ 0 w 63"/>
                <a:gd name="T17" fmla="*/ 0 h 167"/>
                <a:gd name="T18" fmla="*/ 0 w 63"/>
                <a:gd name="T19" fmla="*/ 0 h 1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
                <a:gd name="T31" fmla="*/ 0 h 167"/>
                <a:gd name="T32" fmla="*/ 63 w 63"/>
                <a:gd name="T33" fmla="*/ 167 h 1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 h="167">
                  <a:moveTo>
                    <a:pt x="63" y="27"/>
                  </a:moveTo>
                  <a:lnTo>
                    <a:pt x="44" y="27"/>
                  </a:lnTo>
                  <a:lnTo>
                    <a:pt x="0" y="157"/>
                  </a:lnTo>
                  <a:lnTo>
                    <a:pt x="19" y="167"/>
                  </a:lnTo>
                  <a:lnTo>
                    <a:pt x="63" y="37"/>
                  </a:lnTo>
                  <a:lnTo>
                    <a:pt x="63" y="27"/>
                  </a:lnTo>
                  <a:lnTo>
                    <a:pt x="54" y="0"/>
                  </a:lnTo>
                  <a:lnTo>
                    <a:pt x="44" y="27"/>
                  </a:lnTo>
                  <a:lnTo>
                    <a:pt x="63" y="27"/>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88" name="Freeform 155">
              <a:extLst>
                <a:ext uri="{FF2B5EF4-FFF2-40B4-BE49-F238E27FC236}">
                  <a16:creationId xmlns:a16="http://schemas.microsoft.com/office/drawing/2014/main" id="{258B3514-94A5-B247-B0A5-9A9DF143314B}"/>
                </a:ext>
              </a:extLst>
            </p:cNvPr>
            <p:cNvSpPr>
              <a:spLocks/>
            </p:cNvSpPr>
            <p:nvPr/>
          </p:nvSpPr>
          <p:spPr bwMode="auto">
            <a:xfrm>
              <a:off x="3550" y="2915"/>
              <a:ext cx="15" cy="36"/>
            </a:xfrm>
            <a:custGeom>
              <a:avLst/>
              <a:gdLst>
                <a:gd name="T0" fmla="*/ 0 w 60"/>
                <a:gd name="T1" fmla="*/ 0 h 140"/>
                <a:gd name="T2" fmla="*/ 0 w 60"/>
                <a:gd name="T3" fmla="*/ 0 h 140"/>
                <a:gd name="T4" fmla="*/ 0 w 60"/>
                <a:gd name="T5" fmla="*/ 0 h 140"/>
                <a:gd name="T6" fmla="*/ 0 w 60"/>
                <a:gd name="T7" fmla="*/ 0 h 140"/>
                <a:gd name="T8" fmla="*/ 0 w 60"/>
                <a:gd name="T9" fmla="*/ 0 h 140"/>
                <a:gd name="T10" fmla="*/ 0 w 60"/>
                <a:gd name="T11" fmla="*/ 0 h 140"/>
                <a:gd name="T12" fmla="*/ 0 w 60"/>
                <a:gd name="T13" fmla="*/ 0 h 140"/>
                <a:gd name="T14" fmla="*/ 0 w 60"/>
                <a:gd name="T15" fmla="*/ 0 h 140"/>
                <a:gd name="T16" fmla="*/ 0 w 60"/>
                <a:gd name="T17" fmla="*/ 0 h 1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40"/>
                <a:gd name="T29" fmla="*/ 60 w 60"/>
                <a:gd name="T30" fmla="*/ 140 h 1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40">
                  <a:moveTo>
                    <a:pt x="60" y="130"/>
                  </a:moveTo>
                  <a:lnTo>
                    <a:pt x="60" y="130"/>
                  </a:lnTo>
                  <a:lnTo>
                    <a:pt x="19" y="0"/>
                  </a:lnTo>
                  <a:lnTo>
                    <a:pt x="0" y="10"/>
                  </a:lnTo>
                  <a:lnTo>
                    <a:pt x="41" y="140"/>
                  </a:lnTo>
                  <a:lnTo>
                    <a:pt x="60" y="130"/>
                  </a:lnTo>
                  <a:lnTo>
                    <a:pt x="41" y="140"/>
                  </a:lnTo>
                  <a:lnTo>
                    <a:pt x="52" y="135"/>
                  </a:lnTo>
                  <a:lnTo>
                    <a:pt x="60" y="13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89" name="Freeform 156">
              <a:extLst>
                <a:ext uri="{FF2B5EF4-FFF2-40B4-BE49-F238E27FC236}">
                  <a16:creationId xmlns:a16="http://schemas.microsoft.com/office/drawing/2014/main" id="{D290BBE3-E482-2B47-BAF1-A9A474936AF5}"/>
                </a:ext>
              </a:extLst>
            </p:cNvPr>
            <p:cNvSpPr>
              <a:spLocks/>
            </p:cNvSpPr>
            <p:nvPr/>
          </p:nvSpPr>
          <p:spPr bwMode="auto">
            <a:xfrm>
              <a:off x="3625" y="2901"/>
              <a:ext cx="41" cy="44"/>
            </a:xfrm>
            <a:custGeom>
              <a:avLst/>
              <a:gdLst>
                <a:gd name="T0" fmla="*/ 0 w 165"/>
                <a:gd name="T1" fmla="*/ 0 h 176"/>
                <a:gd name="T2" fmla="*/ 0 w 165"/>
                <a:gd name="T3" fmla="*/ 0 h 176"/>
                <a:gd name="T4" fmla="*/ 0 w 165"/>
                <a:gd name="T5" fmla="*/ 0 h 176"/>
                <a:gd name="T6" fmla="*/ 0 w 165"/>
                <a:gd name="T7" fmla="*/ 0 h 176"/>
                <a:gd name="T8" fmla="*/ 0 w 165"/>
                <a:gd name="T9" fmla="*/ 0 h 176"/>
                <a:gd name="T10" fmla="*/ 0 60000 65536"/>
                <a:gd name="T11" fmla="*/ 0 60000 65536"/>
                <a:gd name="T12" fmla="*/ 0 60000 65536"/>
                <a:gd name="T13" fmla="*/ 0 60000 65536"/>
                <a:gd name="T14" fmla="*/ 0 60000 65536"/>
                <a:gd name="T15" fmla="*/ 0 w 165"/>
                <a:gd name="T16" fmla="*/ 0 h 176"/>
                <a:gd name="T17" fmla="*/ 165 w 165"/>
                <a:gd name="T18" fmla="*/ 176 h 176"/>
              </a:gdLst>
              <a:ahLst/>
              <a:cxnLst>
                <a:cxn ang="T10">
                  <a:pos x="T0" y="T1"/>
                </a:cxn>
                <a:cxn ang="T11">
                  <a:pos x="T2" y="T3"/>
                </a:cxn>
                <a:cxn ang="T12">
                  <a:pos x="T4" y="T5"/>
                </a:cxn>
                <a:cxn ang="T13">
                  <a:pos x="T6" y="T7"/>
                </a:cxn>
                <a:cxn ang="T14">
                  <a:pos x="T8" y="T9"/>
                </a:cxn>
              </a:cxnLst>
              <a:rect l="T15" t="T16" r="T17" b="T18"/>
              <a:pathLst>
                <a:path w="165" h="176">
                  <a:moveTo>
                    <a:pt x="12" y="176"/>
                  </a:moveTo>
                  <a:lnTo>
                    <a:pt x="165" y="20"/>
                  </a:lnTo>
                  <a:lnTo>
                    <a:pt x="152" y="0"/>
                  </a:lnTo>
                  <a:lnTo>
                    <a:pt x="0" y="156"/>
                  </a:lnTo>
                  <a:lnTo>
                    <a:pt x="12" y="176"/>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90" name="Freeform 157">
              <a:extLst>
                <a:ext uri="{FF2B5EF4-FFF2-40B4-BE49-F238E27FC236}">
                  <a16:creationId xmlns:a16="http://schemas.microsoft.com/office/drawing/2014/main" id="{49F85395-6B64-3F4D-8609-BD9FD612C9A1}"/>
                </a:ext>
              </a:extLst>
            </p:cNvPr>
            <p:cNvSpPr>
              <a:spLocks/>
            </p:cNvSpPr>
            <p:nvPr/>
          </p:nvSpPr>
          <p:spPr bwMode="auto">
            <a:xfrm>
              <a:off x="3694" y="2894"/>
              <a:ext cx="42" cy="64"/>
            </a:xfrm>
            <a:custGeom>
              <a:avLst/>
              <a:gdLst>
                <a:gd name="T0" fmla="*/ 0 w 165"/>
                <a:gd name="T1" fmla="*/ 0 h 249"/>
                <a:gd name="T2" fmla="*/ 0 w 165"/>
                <a:gd name="T3" fmla="*/ 0 h 249"/>
                <a:gd name="T4" fmla="*/ 0 w 165"/>
                <a:gd name="T5" fmla="*/ 0 h 249"/>
                <a:gd name="T6" fmla="*/ 0 w 165"/>
                <a:gd name="T7" fmla="*/ 0 h 249"/>
                <a:gd name="T8" fmla="*/ 0 w 165"/>
                <a:gd name="T9" fmla="*/ 0 h 249"/>
                <a:gd name="T10" fmla="*/ 0 60000 65536"/>
                <a:gd name="T11" fmla="*/ 0 60000 65536"/>
                <a:gd name="T12" fmla="*/ 0 60000 65536"/>
                <a:gd name="T13" fmla="*/ 0 60000 65536"/>
                <a:gd name="T14" fmla="*/ 0 60000 65536"/>
                <a:gd name="T15" fmla="*/ 0 w 165"/>
                <a:gd name="T16" fmla="*/ 0 h 249"/>
                <a:gd name="T17" fmla="*/ 165 w 165"/>
                <a:gd name="T18" fmla="*/ 249 h 249"/>
              </a:gdLst>
              <a:ahLst/>
              <a:cxnLst>
                <a:cxn ang="T10">
                  <a:pos x="T0" y="T1"/>
                </a:cxn>
                <a:cxn ang="T11">
                  <a:pos x="T2" y="T3"/>
                </a:cxn>
                <a:cxn ang="T12">
                  <a:pos x="T4" y="T5"/>
                </a:cxn>
                <a:cxn ang="T13">
                  <a:pos x="T6" y="T7"/>
                </a:cxn>
                <a:cxn ang="T14">
                  <a:pos x="T8" y="T9"/>
                </a:cxn>
              </a:cxnLst>
              <a:rect l="T15" t="T16" r="T17" b="T18"/>
              <a:pathLst>
                <a:path w="165" h="249">
                  <a:moveTo>
                    <a:pt x="165" y="233"/>
                  </a:moveTo>
                  <a:lnTo>
                    <a:pt x="15" y="0"/>
                  </a:lnTo>
                  <a:lnTo>
                    <a:pt x="0" y="16"/>
                  </a:lnTo>
                  <a:lnTo>
                    <a:pt x="150" y="249"/>
                  </a:lnTo>
                  <a:lnTo>
                    <a:pt x="165" y="233"/>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91" name="Freeform 158">
              <a:extLst>
                <a:ext uri="{FF2B5EF4-FFF2-40B4-BE49-F238E27FC236}">
                  <a16:creationId xmlns:a16="http://schemas.microsoft.com/office/drawing/2014/main" id="{CEBA46DA-F4A8-8042-B59E-9AC3DBC1D76D}"/>
                </a:ext>
              </a:extLst>
            </p:cNvPr>
            <p:cNvSpPr>
              <a:spLocks/>
            </p:cNvSpPr>
            <p:nvPr/>
          </p:nvSpPr>
          <p:spPr bwMode="auto">
            <a:xfrm>
              <a:off x="3694" y="2748"/>
              <a:ext cx="18" cy="45"/>
            </a:xfrm>
            <a:custGeom>
              <a:avLst/>
              <a:gdLst>
                <a:gd name="T0" fmla="*/ 0 w 72"/>
                <a:gd name="T1" fmla="*/ 0 h 175"/>
                <a:gd name="T2" fmla="*/ 0 w 72"/>
                <a:gd name="T3" fmla="*/ 0 h 175"/>
                <a:gd name="T4" fmla="*/ 0 w 72"/>
                <a:gd name="T5" fmla="*/ 0 h 175"/>
                <a:gd name="T6" fmla="*/ 0 w 72"/>
                <a:gd name="T7" fmla="*/ 0 h 175"/>
                <a:gd name="T8" fmla="*/ 0 60000 65536"/>
                <a:gd name="T9" fmla="*/ 0 60000 65536"/>
                <a:gd name="T10" fmla="*/ 0 60000 65536"/>
                <a:gd name="T11" fmla="*/ 0 60000 65536"/>
                <a:gd name="T12" fmla="*/ 0 w 72"/>
                <a:gd name="T13" fmla="*/ 0 h 175"/>
                <a:gd name="T14" fmla="*/ 72 w 72"/>
                <a:gd name="T15" fmla="*/ 175 h 175"/>
              </a:gdLst>
              <a:ahLst/>
              <a:cxnLst>
                <a:cxn ang="T8">
                  <a:pos x="T0" y="T1"/>
                </a:cxn>
                <a:cxn ang="T9">
                  <a:pos x="T2" y="T3"/>
                </a:cxn>
                <a:cxn ang="T10">
                  <a:pos x="T4" y="T5"/>
                </a:cxn>
                <a:cxn ang="T11">
                  <a:pos x="T6" y="T7"/>
                </a:cxn>
              </a:cxnLst>
              <a:rect l="T12" t="T13" r="T14" b="T15"/>
              <a:pathLst>
                <a:path w="72" h="175">
                  <a:moveTo>
                    <a:pt x="0" y="0"/>
                  </a:moveTo>
                  <a:lnTo>
                    <a:pt x="0" y="175"/>
                  </a:lnTo>
                  <a:lnTo>
                    <a:pt x="72" y="87"/>
                  </a:lnTo>
                  <a:lnTo>
                    <a:pt x="0"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92" name="Freeform 159">
              <a:extLst>
                <a:ext uri="{FF2B5EF4-FFF2-40B4-BE49-F238E27FC236}">
                  <a16:creationId xmlns:a16="http://schemas.microsoft.com/office/drawing/2014/main" id="{1EB51375-52AA-5C45-9678-85A789DB65E7}"/>
                </a:ext>
              </a:extLst>
            </p:cNvPr>
            <p:cNvSpPr>
              <a:spLocks/>
            </p:cNvSpPr>
            <p:nvPr/>
          </p:nvSpPr>
          <p:spPr bwMode="auto">
            <a:xfrm>
              <a:off x="3692" y="2748"/>
              <a:ext cx="5" cy="52"/>
            </a:xfrm>
            <a:custGeom>
              <a:avLst/>
              <a:gdLst>
                <a:gd name="T0" fmla="*/ 0 w 20"/>
                <a:gd name="T1" fmla="*/ 0 h 205"/>
                <a:gd name="T2" fmla="*/ 0 w 20"/>
                <a:gd name="T3" fmla="*/ 0 h 205"/>
                <a:gd name="T4" fmla="*/ 0 w 20"/>
                <a:gd name="T5" fmla="*/ 0 h 205"/>
                <a:gd name="T6" fmla="*/ 0 w 20"/>
                <a:gd name="T7" fmla="*/ 0 h 205"/>
                <a:gd name="T8" fmla="*/ 0 w 20"/>
                <a:gd name="T9" fmla="*/ 0 h 205"/>
                <a:gd name="T10" fmla="*/ 0 w 20"/>
                <a:gd name="T11" fmla="*/ 0 h 205"/>
                <a:gd name="T12" fmla="*/ 0 w 20"/>
                <a:gd name="T13" fmla="*/ 0 h 205"/>
                <a:gd name="T14" fmla="*/ 0 w 20"/>
                <a:gd name="T15" fmla="*/ 0 h 205"/>
                <a:gd name="T16" fmla="*/ 0 w 20"/>
                <a:gd name="T17" fmla="*/ 0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205"/>
                <a:gd name="T29" fmla="*/ 20 w 20"/>
                <a:gd name="T30" fmla="*/ 205 h 20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205">
                  <a:moveTo>
                    <a:pt x="16" y="184"/>
                  </a:moveTo>
                  <a:lnTo>
                    <a:pt x="20" y="175"/>
                  </a:lnTo>
                  <a:lnTo>
                    <a:pt x="20" y="0"/>
                  </a:lnTo>
                  <a:lnTo>
                    <a:pt x="0" y="0"/>
                  </a:lnTo>
                  <a:lnTo>
                    <a:pt x="0" y="175"/>
                  </a:lnTo>
                  <a:lnTo>
                    <a:pt x="16" y="184"/>
                  </a:lnTo>
                  <a:lnTo>
                    <a:pt x="0" y="175"/>
                  </a:lnTo>
                  <a:lnTo>
                    <a:pt x="0" y="205"/>
                  </a:lnTo>
                  <a:lnTo>
                    <a:pt x="16" y="184"/>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93" name="Freeform 160">
              <a:extLst>
                <a:ext uri="{FF2B5EF4-FFF2-40B4-BE49-F238E27FC236}">
                  <a16:creationId xmlns:a16="http://schemas.microsoft.com/office/drawing/2014/main" id="{9B053DCA-9540-1F48-B7B3-1C3D0C7F73A1}"/>
                </a:ext>
              </a:extLst>
            </p:cNvPr>
            <p:cNvSpPr>
              <a:spLocks/>
            </p:cNvSpPr>
            <p:nvPr/>
          </p:nvSpPr>
          <p:spPr bwMode="auto">
            <a:xfrm>
              <a:off x="3692" y="2768"/>
              <a:ext cx="22" cy="27"/>
            </a:xfrm>
            <a:custGeom>
              <a:avLst/>
              <a:gdLst>
                <a:gd name="T0" fmla="*/ 0 w 87"/>
                <a:gd name="T1" fmla="*/ 0 h 106"/>
                <a:gd name="T2" fmla="*/ 0 w 87"/>
                <a:gd name="T3" fmla="*/ 0 h 106"/>
                <a:gd name="T4" fmla="*/ 0 w 87"/>
                <a:gd name="T5" fmla="*/ 0 h 106"/>
                <a:gd name="T6" fmla="*/ 0 w 87"/>
                <a:gd name="T7" fmla="*/ 0 h 106"/>
                <a:gd name="T8" fmla="*/ 0 w 87"/>
                <a:gd name="T9" fmla="*/ 0 h 106"/>
                <a:gd name="T10" fmla="*/ 0 w 87"/>
                <a:gd name="T11" fmla="*/ 0 h 106"/>
                <a:gd name="T12" fmla="*/ 0 w 87"/>
                <a:gd name="T13" fmla="*/ 0 h 106"/>
                <a:gd name="T14" fmla="*/ 0 w 87"/>
                <a:gd name="T15" fmla="*/ 0 h 106"/>
                <a:gd name="T16" fmla="*/ 0 w 87"/>
                <a:gd name="T17" fmla="*/ 0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106"/>
                <a:gd name="T29" fmla="*/ 87 w 87"/>
                <a:gd name="T30" fmla="*/ 106 h 1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106">
                  <a:moveTo>
                    <a:pt x="74" y="0"/>
                  </a:moveTo>
                  <a:lnTo>
                    <a:pt x="74" y="0"/>
                  </a:lnTo>
                  <a:lnTo>
                    <a:pt x="0" y="87"/>
                  </a:lnTo>
                  <a:lnTo>
                    <a:pt x="14" y="106"/>
                  </a:lnTo>
                  <a:lnTo>
                    <a:pt x="87" y="19"/>
                  </a:lnTo>
                  <a:lnTo>
                    <a:pt x="74" y="0"/>
                  </a:lnTo>
                  <a:lnTo>
                    <a:pt x="87" y="19"/>
                  </a:lnTo>
                  <a:lnTo>
                    <a:pt x="80" y="9"/>
                  </a:lnTo>
                  <a:lnTo>
                    <a:pt x="74"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94" name="Freeform 161">
              <a:extLst>
                <a:ext uri="{FF2B5EF4-FFF2-40B4-BE49-F238E27FC236}">
                  <a16:creationId xmlns:a16="http://schemas.microsoft.com/office/drawing/2014/main" id="{593E735A-C6B1-8F46-B3EA-99ECA8DC8D93}"/>
                </a:ext>
              </a:extLst>
            </p:cNvPr>
            <p:cNvSpPr>
              <a:spLocks/>
            </p:cNvSpPr>
            <p:nvPr/>
          </p:nvSpPr>
          <p:spPr bwMode="auto">
            <a:xfrm>
              <a:off x="3346" y="2748"/>
              <a:ext cx="18" cy="45"/>
            </a:xfrm>
            <a:custGeom>
              <a:avLst/>
              <a:gdLst>
                <a:gd name="T0" fmla="*/ 0 w 72"/>
                <a:gd name="T1" fmla="*/ 0 h 175"/>
                <a:gd name="T2" fmla="*/ 0 w 72"/>
                <a:gd name="T3" fmla="*/ 0 h 175"/>
                <a:gd name="T4" fmla="*/ 0 w 72"/>
                <a:gd name="T5" fmla="*/ 0 h 175"/>
                <a:gd name="T6" fmla="*/ 0 w 72"/>
                <a:gd name="T7" fmla="*/ 0 h 175"/>
                <a:gd name="T8" fmla="*/ 0 60000 65536"/>
                <a:gd name="T9" fmla="*/ 0 60000 65536"/>
                <a:gd name="T10" fmla="*/ 0 60000 65536"/>
                <a:gd name="T11" fmla="*/ 0 60000 65536"/>
                <a:gd name="T12" fmla="*/ 0 w 72"/>
                <a:gd name="T13" fmla="*/ 0 h 175"/>
                <a:gd name="T14" fmla="*/ 72 w 72"/>
                <a:gd name="T15" fmla="*/ 175 h 175"/>
              </a:gdLst>
              <a:ahLst/>
              <a:cxnLst>
                <a:cxn ang="T8">
                  <a:pos x="T0" y="T1"/>
                </a:cxn>
                <a:cxn ang="T9">
                  <a:pos x="T2" y="T3"/>
                </a:cxn>
                <a:cxn ang="T10">
                  <a:pos x="T4" y="T5"/>
                </a:cxn>
                <a:cxn ang="T11">
                  <a:pos x="T6" y="T7"/>
                </a:cxn>
              </a:cxnLst>
              <a:rect l="T12" t="T13" r="T14" b="T15"/>
              <a:pathLst>
                <a:path w="72" h="175">
                  <a:moveTo>
                    <a:pt x="72" y="0"/>
                  </a:moveTo>
                  <a:lnTo>
                    <a:pt x="72" y="175"/>
                  </a:lnTo>
                  <a:lnTo>
                    <a:pt x="0" y="87"/>
                  </a:lnTo>
                  <a:lnTo>
                    <a:pt x="72"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95" name="Freeform 162">
              <a:extLst>
                <a:ext uri="{FF2B5EF4-FFF2-40B4-BE49-F238E27FC236}">
                  <a16:creationId xmlns:a16="http://schemas.microsoft.com/office/drawing/2014/main" id="{8C6265DF-D698-EE40-8ABD-7EABB571A990}"/>
                </a:ext>
              </a:extLst>
            </p:cNvPr>
            <p:cNvSpPr>
              <a:spLocks/>
            </p:cNvSpPr>
            <p:nvPr/>
          </p:nvSpPr>
          <p:spPr bwMode="auto">
            <a:xfrm>
              <a:off x="3361" y="2748"/>
              <a:ext cx="5" cy="52"/>
            </a:xfrm>
            <a:custGeom>
              <a:avLst/>
              <a:gdLst>
                <a:gd name="T0" fmla="*/ 0 w 20"/>
                <a:gd name="T1" fmla="*/ 0 h 205"/>
                <a:gd name="T2" fmla="*/ 0 w 20"/>
                <a:gd name="T3" fmla="*/ 0 h 205"/>
                <a:gd name="T4" fmla="*/ 0 w 20"/>
                <a:gd name="T5" fmla="*/ 0 h 205"/>
                <a:gd name="T6" fmla="*/ 0 w 20"/>
                <a:gd name="T7" fmla="*/ 0 h 205"/>
                <a:gd name="T8" fmla="*/ 0 w 20"/>
                <a:gd name="T9" fmla="*/ 0 h 205"/>
                <a:gd name="T10" fmla="*/ 0 w 20"/>
                <a:gd name="T11" fmla="*/ 0 h 205"/>
                <a:gd name="T12" fmla="*/ 0 w 20"/>
                <a:gd name="T13" fmla="*/ 0 h 205"/>
                <a:gd name="T14" fmla="*/ 0 w 20"/>
                <a:gd name="T15" fmla="*/ 0 h 205"/>
                <a:gd name="T16" fmla="*/ 0 w 20"/>
                <a:gd name="T17" fmla="*/ 0 h 205"/>
                <a:gd name="T18" fmla="*/ 0 w 20"/>
                <a:gd name="T19" fmla="*/ 0 h 2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5"/>
                <a:gd name="T32" fmla="*/ 20 w 20"/>
                <a:gd name="T33" fmla="*/ 205 h 2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5">
                  <a:moveTo>
                    <a:pt x="2" y="184"/>
                  </a:moveTo>
                  <a:lnTo>
                    <a:pt x="20" y="175"/>
                  </a:lnTo>
                  <a:lnTo>
                    <a:pt x="20" y="0"/>
                  </a:lnTo>
                  <a:lnTo>
                    <a:pt x="0" y="0"/>
                  </a:lnTo>
                  <a:lnTo>
                    <a:pt x="0" y="175"/>
                  </a:lnTo>
                  <a:lnTo>
                    <a:pt x="2" y="184"/>
                  </a:lnTo>
                  <a:lnTo>
                    <a:pt x="20" y="205"/>
                  </a:lnTo>
                  <a:lnTo>
                    <a:pt x="20" y="175"/>
                  </a:lnTo>
                  <a:lnTo>
                    <a:pt x="2" y="184"/>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96" name="Freeform 163">
              <a:extLst>
                <a:ext uri="{FF2B5EF4-FFF2-40B4-BE49-F238E27FC236}">
                  <a16:creationId xmlns:a16="http://schemas.microsoft.com/office/drawing/2014/main" id="{4F4A3E18-EB2C-4C40-BDBB-7947A2D7CEF6}"/>
                </a:ext>
              </a:extLst>
            </p:cNvPr>
            <p:cNvSpPr>
              <a:spLocks/>
            </p:cNvSpPr>
            <p:nvPr/>
          </p:nvSpPr>
          <p:spPr bwMode="auto">
            <a:xfrm>
              <a:off x="3344" y="2768"/>
              <a:ext cx="22" cy="27"/>
            </a:xfrm>
            <a:custGeom>
              <a:avLst/>
              <a:gdLst>
                <a:gd name="T0" fmla="*/ 0 w 87"/>
                <a:gd name="T1" fmla="*/ 0 h 106"/>
                <a:gd name="T2" fmla="*/ 0 w 87"/>
                <a:gd name="T3" fmla="*/ 0 h 106"/>
                <a:gd name="T4" fmla="*/ 0 w 87"/>
                <a:gd name="T5" fmla="*/ 0 h 106"/>
                <a:gd name="T6" fmla="*/ 0 w 87"/>
                <a:gd name="T7" fmla="*/ 0 h 106"/>
                <a:gd name="T8" fmla="*/ 0 w 87"/>
                <a:gd name="T9" fmla="*/ 0 h 106"/>
                <a:gd name="T10" fmla="*/ 0 w 87"/>
                <a:gd name="T11" fmla="*/ 0 h 106"/>
                <a:gd name="T12" fmla="*/ 0 w 87"/>
                <a:gd name="T13" fmla="*/ 0 h 106"/>
                <a:gd name="T14" fmla="*/ 0 w 87"/>
                <a:gd name="T15" fmla="*/ 0 h 106"/>
                <a:gd name="T16" fmla="*/ 0 w 87"/>
                <a:gd name="T17" fmla="*/ 0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106"/>
                <a:gd name="T29" fmla="*/ 87 w 87"/>
                <a:gd name="T30" fmla="*/ 106 h 1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106">
                  <a:moveTo>
                    <a:pt x="0" y="19"/>
                  </a:moveTo>
                  <a:lnTo>
                    <a:pt x="0" y="19"/>
                  </a:lnTo>
                  <a:lnTo>
                    <a:pt x="71" y="106"/>
                  </a:lnTo>
                  <a:lnTo>
                    <a:pt x="87" y="87"/>
                  </a:lnTo>
                  <a:lnTo>
                    <a:pt x="14" y="0"/>
                  </a:lnTo>
                  <a:lnTo>
                    <a:pt x="0" y="19"/>
                  </a:lnTo>
                  <a:lnTo>
                    <a:pt x="14" y="0"/>
                  </a:lnTo>
                  <a:lnTo>
                    <a:pt x="7" y="9"/>
                  </a:lnTo>
                  <a:lnTo>
                    <a:pt x="0" y="19"/>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97" name="Freeform 164">
              <a:extLst>
                <a:ext uri="{FF2B5EF4-FFF2-40B4-BE49-F238E27FC236}">
                  <a16:creationId xmlns:a16="http://schemas.microsoft.com/office/drawing/2014/main" id="{1C5B2249-0766-794D-8176-8D9076A726D6}"/>
                </a:ext>
              </a:extLst>
            </p:cNvPr>
            <p:cNvSpPr>
              <a:spLocks/>
            </p:cNvSpPr>
            <p:nvPr/>
          </p:nvSpPr>
          <p:spPr bwMode="auto">
            <a:xfrm>
              <a:off x="3712" y="2929"/>
              <a:ext cx="22" cy="34"/>
            </a:xfrm>
            <a:custGeom>
              <a:avLst/>
              <a:gdLst>
                <a:gd name="T0" fmla="*/ 0 w 88"/>
                <a:gd name="T1" fmla="*/ 0 h 130"/>
                <a:gd name="T2" fmla="*/ 0 w 88"/>
                <a:gd name="T3" fmla="*/ 0 h 130"/>
                <a:gd name="T4" fmla="*/ 0 w 88"/>
                <a:gd name="T5" fmla="*/ 0 h 130"/>
                <a:gd name="T6" fmla="*/ 0 w 88"/>
                <a:gd name="T7" fmla="*/ 0 h 130"/>
                <a:gd name="T8" fmla="*/ 0 60000 65536"/>
                <a:gd name="T9" fmla="*/ 0 60000 65536"/>
                <a:gd name="T10" fmla="*/ 0 60000 65536"/>
                <a:gd name="T11" fmla="*/ 0 60000 65536"/>
                <a:gd name="T12" fmla="*/ 0 w 88"/>
                <a:gd name="T13" fmla="*/ 0 h 130"/>
                <a:gd name="T14" fmla="*/ 88 w 88"/>
                <a:gd name="T15" fmla="*/ 130 h 130"/>
              </a:gdLst>
              <a:ahLst/>
              <a:cxnLst>
                <a:cxn ang="T8">
                  <a:pos x="T0" y="T1"/>
                </a:cxn>
                <a:cxn ang="T9">
                  <a:pos x="T2" y="T3"/>
                </a:cxn>
                <a:cxn ang="T10">
                  <a:pos x="T4" y="T5"/>
                </a:cxn>
                <a:cxn ang="T11">
                  <a:pos x="T6" y="T7"/>
                </a:cxn>
              </a:cxnLst>
              <a:rect l="T12" t="T13" r="T14" b="T15"/>
              <a:pathLst>
                <a:path w="88" h="130">
                  <a:moveTo>
                    <a:pt x="0" y="107"/>
                  </a:moveTo>
                  <a:lnTo>
                    <a:pt x="88" y="0"/>
                  </a:lnTo>
                  <a:lnTo>
                    <a:pt x="63" y="130"/>
                  </a:lnTo>
                  <a:lnTo>
                    <a:pt x="0" y="107"/>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98" name="Freeform 165">
              <a:extLst>
                <a:ext uri="{FF2B5EF4-FFF2-40B4-BE49-F238E27FC236}">
                  <a16:creationId xmlns:a16="http://schemas.microsoft.com/office/drawing/2014/main" id="{7FB57EC4-D3BB-824B-8BB3-982ABE7E0A62}"/>
                </a:ext>
              </a:extLst>
            </p:cNvPr>
            <p:cNvSpPr>
              <a:spLocks/>
            </p:cNvSpPr>
            <p:nvPr/>
          </p:nvSpPr>
          <p:spPr bwMode="auto">
            <a:xfrm>
              <a:off x="3710" y="2919"/>
              <a:ext cx="28" cy="41"/>
            </a:xfrm>
            <a:custGeom>
              <a:avLst/>
              <a:gdLst>
                <a:gd name="T0" fmla="*/ 0 w 113"/>
                <a:gd name="T1" fmla="*/ 0 h 156"/>
                <a:gd name="T2" fmla="*/ 0 w 113"/>
                <a:gd name="T3" fmla="*/ 0 h 156"/>
                <a:gd name="T4" fmla="*/ 0 w 113"/>
                <a:gd name="T5" fmla="*/ 0 h 156"/>
                <a:gd name="T6" fmla="*/ 0 w 113"/>
                <a:gd name="T7" fmla="*/ 0 h 156"/>
                <a:gd name="T8" fmla="*/ 0 w 113"/>
                <a:gd name="T9" fmla="*/ 0 h 156"/>
                <a:gd name="T10" fmla="*/ 0 w 113"/>
                <a:gd name="T11" fmla="*/ 0 h 156"/>
                <a:gd name="T12" fmla="*/ 0 w 113"/>
                <a:gd name="T13" fmla="*/ 0 h 156"/>
                <a:gd name="T14" fmla="*/ 0 w 113"/>
                <a:gd name="T15" fmla="*/ 0 h 156"/>
                <a:gd name="T16" fmla="*/ 0 w 113"/>
                <a:gd name="T17" fmla="*/ 0 h 156"/>
                <a:gd name="T18" fmla="*/ 0 w 113"/>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3"/>
                <a:gd name="T31" fmla="*/ 0 h 156"/>
                <a:gd name="T32" fmla="*/ 113 w 113"/>
                <a:gd name="T33" fmla="*/ 156 h 1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3" h="156">
                  <a:moveTo>
                    <a:pt x="105" y="43"/>
                  </a:moveTo>
                  <a:lnTo>
                    <a:pt x="87" y="30"/>
                  </a:lnTo>
                  <a:lnTo>
                    <a:pt x="0" y="137"/>
                  </a:lnTo>
                  <a:lnTo>
                    <a:pt x="14" y="156"/>
                  </a:lnTo>
                  <a:lnTo>
                    <a:pt x="102" y="49"/>
                  </a:lnTo>
                  <a:lnTo>
                    <a:pt x="105" y="43"/>
                  </a:lnTo>
                  <a:lnTo>
                    <a:pt x="113" y="0"/>
                  </a:lnTo>
                  <a:lnTo>
                    <a:pt x="87" y="30"/>
                  </a:lnTo>
                  <a:lnTo>
                    <a:pt x="105" y="43"/>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99" name="Freeform 166">
              <a:extLst>
                <a:ext uri="{FF2B5EF4-FFF2-40B4-BE49-F238E27FC236}">
                  <a16:creationId xmlns:a16="http://schemas.microsoft.com/office/drawing/2014/main" id="{0D76FC9F-BC33-EF4E-BD10-101AC9BF73F9}"/>
                </a:ext>
              </a:extLst>
            </p:cNvPr>
            <p:cNvSpPr>
              <a:spLocks/>
            </p:cNvSpPr>
            <p:nvPr/>
          </p:nvSpPr>
          <p:spPr bwMode="auto">
            <a:xfrm>
              <a:off x="3725" y="2929"/>
              <a:ext cx="11" cy="35"/>
            </a:xfrm>
            <a:custGeom>
              <a:avLst/>
              <a:gdLst>
                <a:gd name="T0" fmla="*/ 0 w 46"/>
                <a:gd name="T1" fmla="*/ 0 h 136"/>
                <a:gd name="T2" fmla="*/ 0 w 46"/>
                <a:gd name="T3" fmla="*/ 0 h 136"/>
                <a:gd name="T4" fmla="*/ 0 w 46"/>
                <a:gd name="T5" fmla="*/ 0 h 136"/>
                <a:gd name="T6" fmla="*/ 0 w 46"/>
                <a:gd name="T7" fmla="*/ 0 h 136"/>
                <a:gd name="T8" fmla="*/ 0 w 46"/>
                <a:gd name="T9" fmla="*/ 0 h 136"/>
                <a:gd name="T10" fmla="*/ 0 w 46"/>
                <a:gd name="T11" fmla="*/ 0 h 136"/>
                <a:gd name="T12" fmla="*/ 0 w 46"/>
                <a:gd name="T13" fmla="*/ 0 h 136"/>
                <a:gd name="T14" fmla="*/ 0 w 46"/>
                <a:gd name="T15" fmla="*/ 0 h 136"/>
                <a:gd name="T16" fmla="*/ 0 w 46"/>
                <a:gd name="T17" fmla="*/ 0 h 1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6"/>
                <a:gd name="T28" fmla="*/ 0 h 136"/>
                <a:gd name="T29" fmla="*/ 46 w 46"/>
                <a:gd name="T30" fmla="*/ 136 h 1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6" h="136">
                  <a:moveTo>
                    <a:pt x="20" y="136"/>
                  </a:moveTo>
                  <a:lnTo>
                    <a:pt x="20" y="136"/>
                  </a:lnTo>
                  <a:lnTo>
                    <a:pt x="46" y="7"/>
                  </a:lnTo>
                  <a:lnTo>
                    <a:pt x="25" y="0"/>
                  </a:lnTo>
                  <a:lnTo>
                    <a:pt x="0" y="130"/>
                  </a:lnTo>
                  <a:lnTo>
                    <a:pt x="20" y="136"/>
                  </a:lnTo>
                  <a:lnTo>
                    <a:pt x="0" y="130"/>
                  </a:lnTo>
                  <a:lnTo>
                    <a:pt x="10" y="133"/>
                  </a:lnTo>
                  <a:lnTo>
                    <a:pt x="20" y="136"/>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00" name="Freeform 167">
              <a:extLst>
                <a:ext uri="{FF2B5EF4-FFF2-40B4-BE49-F238E27FC236}">
                  <a16:creationId xmlns:a16="http://schemas.microsoft.com/office/drawing/2014/main" id="{D649F9EC-EBF6-1745-BA6C-A2B99C7DF751}"/>
                </a:ext>
              </a:extLst>
            </p:cNvPr>
            <p:cNvSpPr>
              <a:spLocks/>
            </p:cNvSpPr>
            <p:nvPr/>
          </p:nvSpPr>
          <p:spPr bwMode="auto">
            <a:xfrm>
              <a:off x="3621" y="2923"/>
              <a:ext cx="21" cy="33"/>
            </a:xfrm>
            <a:custGeom>
              <a:avLst/>
              <a:gdLst>
                <a:gd name="T0" fmla="*/ 0 w 84"/>
                <a:gd name="T1" fmla="*/ 0 h 130"/>
                <a:gd name="T2" fmla="*/ 0 w 84"/>
                <a:gd name="T3" fmla="*/ 0 h 130"/>
                <a:gd name="T4" fmla="*/ 0 w 84"/>
                <a:gd name="T5" fmla="*/ 0 h 130"/>
                <a:gd name="T6" fmla="*/ 0 w 84"/>
                <a:gd name="T7" fmla="*/ 0 h 130"/>
                <a:gd name="T8" fmla="*/ 0 60000 65536"/>
                <a:gd name="T9" fmla="*/ 0 60000 65536"/>
                <a:gd name="T10" fmla="*/ 0 60000 65536"/>
                <a:gd name="T11" fmla="*/ 0 60000 65536"/>
                <a:gd name="T12" fmla="*/ 0 w 84"/>
                <a:gd name="T13" fmla="*/ 0 h 130"/>
                <a:gd name="T14" fmla="*/ 84 w 84"/>
                <a:gd name="T15" fmla="*/ 130 h 130"/>
              </a:gdLst>
              <a:ahLst/>
              <a:cxnLst>
                <a:cxn ang="T8">
                  <a:pos x="T0" y="T1"/>
                </a:cxn>
                <a:cxn ang="T9">
                  <a:pos x="T2" y="T3"/>
                </a:cxn>
                <a:cxn ang="T10">
                  <a:pos x="T4" y="T5"/>
                </a:cxn>
                <a:cxn ang="T11">
                  <a:pos x="T6" y="T7"/>
                </a:cxn>
              </a:cxnLst>
              <a:rect l="T12" t="T13" r="T14" b="T15"/>
              <a:pathLst>
                <a:path w="84" h="130">
                  <a:moveTo>
                    <a:pt x="84" y="107"/>
                  </a:moveTo>
                  <a:lnTo>
                    <a:pt x="0" y="0"/>
                  </a:lnTo>
                  <a:lnTo>
                    <a:pt x="22" y="130"/>
                  </a:lnTo>
                  <a:lnTo>
                    <a:pt x="84" y="107"/>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01" name="Freeform 168">
              <a:extLst>
                <a:ext uri="{FF2B5EF4-FFF2-40B4-BE49-F238E27FC236}">
                  <a16:creationId xmlns:a16="http://schemas.microsoft.com/office/drawing/2014/main" id="{66765C47-D40D-E844-8FE0-DECD665980F5}"/>
                </a:ext>
              </a:extLst>
            </p:cNvPr>
            <p:cNvSpPr>
              <a:spLocks/>
            </p:cNvSpPr>
            <p:nvPr/>
          </p:nvSpPr>
          <p:spPr bwMode="auto">
            <a:xfrm>
              <a:off x="3617" y="2913"/>
              <a:ext cx="27" cy="40"/>
            </a:xfrm>
            <a:custGeom>
              <a:avLst/>
              <a:gdLst>
                <a:gd name="T0" fmla="*/ 0 w 110"/>
                <a:gd name="T1" fmla="*/ 0 h 157"/>
                <a:gd name="T2" fmla="*/ 0 w 110"/>
                <a:gd name="T3" fmla="*/ 0 h 157"/>
                <a:gd name="T4" fmla="*/ 0 w 110"/>
                <a:gd name="T5" fmla="*/ 0 h 157"/>
                <a:gd name="T6" fmla="*/ 0 w 110"/>
                <a:gd name="T7" fmla="*/ 0 h 157"/>
                <a:gd name="T8" fmla="*/ 0 w 110"/>
                <a:gd name="T9" fmla="*/ 0 h 157"/>
                <a:gd name="T10" fmla="*/ 0 w 110"/>
                <a:gd name="T11" fmla="*/ 0 h 157"/>
                <a:gd name="T12" fmla="*/ 0 w 110"/>
                <a:gd name="T13" fmla="*/ 0 h 157"/>
                <a:gd name="T14" fmla="*/ 0 w 110"/>
                <a:gd name="T15" fmla="*/ 0 h 157"/>
                <a:gd name="T16" fmla="*/ 0 w 110"/>
                <a:gd name="T17" fmla="*/ 0 h 1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
                <a:gd name="T28" fmla="*/ 0 h 157"/>
                <a:gd name="T29" fmla="*/ 110 w 110"/>
                <a:gd name="T30" fmla="*/ 157 h 1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 h="157">
                  <a:moveTo>
                    <a:pt x="8" y="43"/>
                  </a:moveTo>
                  <a:lnTo>
                    <a:pt x="10" y="50"/>
                  </a:lnTo>
                  <a:lnTo>
                    <a:pt x="96" y="157"/>
                  </a:lnTo>
                  <a:lnTo>
                    <a:pt x="110" y="139"/>
                  </a:lnTo>
                  <a:lnTo>
                    <a:pt x="24" y="32"/>
                  </a:lnTo>
                  <a:lnTo>
                    <a:pt x="8" y="43"/>
                  </a:lnTo>
                  <a:lnTo>
                    <a:pt x="24" y="32"/>
                  </a:lnTo>
                  <a:lnTo>
                    <a:pt x="0" y="0"/>
                  </a:lnTo>
                  <a:lnTo>
                    <a:pt x="8" y="43"/>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02" name="Freeform 169">
              <a:extLst>
                <a:ext uri="{FF2B5EF4-FFF2-40B4-BE49-F238E27FC236}">
                  <a16:creationId xmlns:a16="http://schemas.microsoft.com/office/drawing/2014/main" id="{C63B981E-FF4E-DD49-9C77-6E3AA61000B9}"/>
                </a:ext>
              </a:extLst>
            </p:cNvPr>
            <p:cNvSpPr>
              <a:spLocks/>
            </p:cNvSpPr>
            <p:nvPr/>
          </p:nvSpPr>
          <p:spPr bwMode="auto">
            <a:xfrm>
              <a:off x="3619" y="2922"/>
              <a:ext cx="10" cy="35"/>
            </a:xfrm>
            <a:custGeom>
              <a:avLst/>
              <a:gdLst>
                <a:gd name="T0" fmla="*/ 0 w 42"/>
                <a:gd name="T1" fmla="*/ 0 h 135"/>
                <a:gd name="T2" fmla="*/ 0 w 42"/>
                <a:gd name="T3" fmla="*/ 0 h 135"/>
                <a:gd name="T4" fmla="*/ 0 w 42"/>
                <a:gd name="T5" fmla="*/ 0 h 135"/>
                <a:gd name="T6" fmla="*/ 0 w 42"/>
                <a:gd name="T7" fmla="*/ 0 h 135"/>
                <a:gd name="T8" fmla="*/ 0 w 42"/>
                <a:gd name="T9" fmla="*/ 0 h 135"/>
                <a:gd name="T10" fmla="*/ 0 w 42"/>
                <a:gd name="T11" fmla="*/ 0 h 135"/>
                <a:gd name="T12" fmla="*/ 0 w 42"/>
                <a:gd name="T13" fmla="*/ 0 h 135"/>
                <a:gd name="T14" fmla="*/ 0 w 42"/>
                <a:gd name="T15" fmla="*/ 0 h 135"/>
                <a:gd name="T16" fmla="*/ 0 w 42"/>
                <a:gd name="T17" fmla="*/ 0 h 1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
                <a:gd name="T28" fmla="*/ 0 h 135"/>
                <a:gd name="T29" fmla="*/ 42 w 42"/>
                <a:gd name="T30" fmla="*/ 135 h 1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 h="135">
                  <a:moveTo>
                    <a:pt x="42" y="130"/>
                  </a:moveTo>
                  <a:lnTo>
                    <a:pt x="42" y="130"/>
                  </a:lnTo>
                  <a:lnTo>
                    <a:pt x="20" y="0"/>
                  </a:lnTo>
                  <a:lnTo>
                    <a:pt x="0" y="5"/>
                  </a:lnTo>
                  <a:lnTo>
                    <a:pt x="22" y="135"/>
                  </a:lnTo>
                  <a:lnTo>
                    <a:pt x="42" y="130"/>
                  </a:lnTo>
                  <a:lnTo>
                    <a:pt x="22" y="135"/>
                  </a:lnTo>
                  <a:lnTo>
                    <a:pt x="32" y="133"/>
                  </a:lnTo>
                  <a:lnTo>
                    <a:pt x="42" y="13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03" name="Freeform 170">
              <a:extLst>
                <a:ext uri="{FF2B5EF4-FFF2-40B4-BE49-F238E27FC236}">
                  <a16:creationId xmlns:a16="http://schemas.microsoft.com/office/drawing/2014/main" id="{E830F421-FAC7-D24E-8B56-757B366B4C53}"/>
                </a:ext>
              </a:extLst>
            </p:cNvPr>
            <p:cNvSpPr>
              <a:spLocks/>
            </p:cNvSpPr>
            <p:nvPr/>
          </p:nvSpPr>
          <p:spPr bwMode="auto">
            <a:xfrm>
              <a:off x="3710" y="2801"/>
              <a:ext cx="41" cy="45"/>
            </a:xfrm>
            <a:custGeom>
              <a:avLst/>
              <a:gdLst>
                <a:gd name="T0" fmla="*/ 0 w 164"/>
                <a:gd name="T1" fmla="*/ 0 h 177"/>
                <a:gd name="T2" fmla="*/ 0 w 164"/>
                <a:gd name="T3" fmla="*/ 0 h 177"/>
                <a:gd name="T4" fmla="*/ 0 w 164"/>
                <a:gd name="T5" fmla="*/ 0 h 177"/>
                <a:gd name="T6" fmla="*/ 0 w 164"/>
                <a:gd name="T7" fmla="*/ 0 h 177"/>
                <a:gd name="T8" fmla="*/ 0 w 164"/>
                <a:gd name="T9" fmla="*/ 0 h 177"/>
                <a:gd name="T10" fmla="*/ 0 60000 65536"/>
                <a:gd name="T11" fmla="*/ 0 60000 65536"/>
                <a:gd name="T12" fmla="*/ 0 60000 65536"/>
                <a:gd name="T13" fmla="*/ 0 60000 65536"/>
                <a:gd name="T14" fmla="*/ 0 60000 65536"/>
                <a:gd name="T15" fmla="*/ 0 w 164"/>
                <a:gd name="T16" fmla="*/ 0 h 177"/>
                <a:gd name="T17" fmla="*/ 164 w 164"/>
                <a:gd name="T18" fmla="*/ 177 h 177"/>
              </a:gdLst>
              <a:ahLst/>
              <a:cxnLst>
                <a:cxn ang="T10">
                  <a:pos x="T0" y="T1"/>
                </a:cxn>
                <a:cxn ang="T11">
                  <a:pos x="T2" y="T3"/>
                </a:cxn>
                <a:cxn ang="T12">
                  <a:pos x="T4" y="T5"/>
                </a:cxn>
                <a:cxn ang="T13">
                  <a:pos x="T6" y="T7"/>
                </a:cxn>
                <a:cxn ang="T14">
                  <a:pos x="T8" y="T9"/>
                </a:cxn>
              </a:cxnLst>
              <a:rect l="T15" t="T16" r="T17" b="T18"/>
              <a:pathLst>
                <a:path w="164" h="177">
                  <a:moveTo>
                    <a:pt x="13" y="177"/>
                  </a:moveTo>
                  <a:lnTo>
                    <a:pt x="164" y="20"/>
                  </a:lnTo>
                  <a:lnTo>
                    <a:pt x="150" y="0"/>
                  </a:lnTo>
                  <a:lnTo>
                    <a:pt x="0" y="156"/>
                  </a:lnTo>
                  <a:lnTo>
                    <a:pt x="13" y="177"/>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04" name="Freeform 171">
              <a:extLst>
                <a:ext uri="{FF2B5EF4-FFF2-40B4-BE49-F238E27FC236}">
                  <a16:creationId xmlns:a16="http://schemas.microsoft.com/office/drawing/2014/main" id="{909EECFA-51C8-2447-B43B-5C1DC6C7A39C}"/>
                </a:ext>
              </a:extLst>
            </p:cNvPr>
            <p:cNvSpPr>
              <a:spLocks/>
            </p:cNvSpPr>
            <p:nvPr/>
          </p:nvSpPr>
          <p:spPr bwMode="auto">
            <a:xfrm>
              <a:off x="3707" y="2824"/>
              <a:ext cx="21" cy="33"/>
            </a:xfrm>
            <a:custGeom>
              <a:avLst/>
              <a:gdLst>
                <a:gd name="T0" fmla="*/ 0 w 83"/>
                <a:gd name="T1" fmla="*/ 0 h 130"/>
                <a:gd name="T2" fmla="*/ 0 w 83"/>
                <a:gd name="T3" fmla="*/ 0 h 130"/>
                <a:gd name="T4" fmla="*/ 0 w 83"/>
                <a:gd name="T5" fmla="*/ 0 h 130"/>
                <a:gd name="T6" fmla="*/ 0 w 83"/>
                <a:gd name="T7" fmla="*/ 0 h 130"/>
                <a:gd name="T8" fmla="*/ 0 60000 65536"/>
                <a:gd name="T9" fmla="*/ 0 60000 65536"/>
                <a:gd name="T10" fmla="*/ 0 60000 65536"/>
                <a:gd name="T11" fmla="*/ 0 60000 65536"/>
                <a:gd name="T12" fmla="*/ 0 w 83"/>
                <a:gd name="T13" fmla="*/ 0 h 130"/>
                <a:gd name="T14" fmla="*/ 83 w 83"/>
                <a:gd name="T15" fmla="*/ 130 h 130"/>
              </a:gdLst>
              <a:ahLst/>
              <a:cxnLst>
                <a:cxn ang="T8">
                  <a:pos x="T0" y="T1"/>
                </a:cxn>
                <a:cxn ang="T9">
                  <a:pos x="T2" y="T3"/>
                </a:cxn>
                <a:cxn ang="T10">
                  <a:pos x="T4" y="T5"/>
                </a:cxn>
                <a:cxn ang="T11">
                  <a:pos x="T6" y="T7"/>
                </a:cxn>
              </a:cxnLst>
              <a:rect l="T12" t="T13" r="T14" b="T15"/>
              <a:pathLst>
                <a:path w="83" h="130">
                  <a:moveTo>
                    <a:pt x="83" y="108"/>
                  </a:moveTo>
                  <a:lnTo>
                    <a:pt x="0" y="0"/>
                  </a:lnTo>
                  <a:lnTo>
                    <a:pt x="22" y="130"/>
                  </a:lnTo>
                  <a:lnTo>
                    <a:pt x="83" y="108"/>
                  </a:lnTo>
                  <a:close/>
                </a:path>
              </a:pathLst>
            </a:custGeom>
            <a:solidFill>
              <a:srgbClr val="F2CDB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05" name="Freeform 172">
              <a:extLst>
                <a:ext uri="{FF2B5EF4-FFF2-40B4-BE49-F238E27FC236}">
                  <a16:creationId xmlns:a16="http://schemas.microsoft.com/office/drawing/2014/main" id="{A71DD058-6473-DA44-B18F-EE909B01BAD2}"/>
                </a:ext>
              </a:extLst>
            </p:cNvPr>
            <p:cNvSpPr>
              <a:spLocks/>
            </p:cNvSpPr>
            <p:nvPr/>
          </p:nvSpPr>
          <p:spPr bwMode="auto">
            <a:xfrm>
              <a:off x="3703" y="2814"/>
              <a:ext cx="27" cy="40"/>
            </a:xfrm>
            <a:custGeom>
              <a:avLst/>
              <a:gdLst>
                <a:gd name="T0" fmla="*/ 0 w 107"/>
                <a:gd name="T1" fmla="*/ 0 h 156"/>
                <a:gd name="T2" fmla="*/ 0 w 107"/>
                <a:gd name="T3" fmla="*/ 0 h 156"/>
                <a:gd name="T4" fmla="*/ 0 w 107"/>
                <a:gd name="T5" fmla="*/ 0 h 156"/>
                <a:gd name="T6" fmla="*/ 0 w 107"/>
                <a:gd name="T7" fmla="*/ 0 h 156"/>
                <a:gd name="T8" fmla="*/ 0 w 107"/>
                <a:gd name="T9" fmla="*/ 0 h 156"/>
                <a:gd name="T10" fmla="*/ 0 w 107"/>
                <a:gd name="T11" fmla="*/ 0 h 156"/>
                <a:gd name="T12" fmla="*/ 0 w 107"/>
                <a:gd name="T13" fmla="*/ 0 h 156"/>
                <a:gd name="T14" fmla="*/ 0 w 107"/>
                <a:gd name="T15" fmla="*/ 0 h 156"/>
                <a:gd name="T16" fmla="*/ 0 w 107"/>
                <a:gd name="T17" fmla="*/ 0 h 1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
                <a:gd name="T28" fmla="*/ 0 h 156"/>
                <a:gd name="T29" fmla="*/ 107 w 107"/>
                <a:gd name="T30" fmla="*/ 156 h 1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 h="156">
                  <a:moveTo>
                    <a:pt x="8" y="43"/>
                  </a:moveTo>
                  <a:lnTo>
                    <a:pt x="10" y="49"/>
                  </a:lnTo>
                  <a:lnTo>
                    <a:pt x="93" y="156"/>
                  </a:lnTo>
                  <a:lnTo>
                    <a:pt x="107" y="139"/>
                  </a:lnTo>
                  <a:lnTo>
                    <a:pt x="25" y="32"/>
                  </a:lnTo>
                  <a:lnTo>
                    <a:pt x="8" y="43"/>
                  </a:lnTo>
                  <a:lnTo>
                    <a:pt x="25" y="32"/>
                  </a:lnTo>
                  <a:lnTo>
                    <a:pt x="0" y="0"/>
                  </a:lnTo>
                  <a:lnTo>
                    <a:pt x="8" y="43"/>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206" name="Freeform 173">
              <a:extLst>
                <a:ext uri="{FF2B5EF4-FFF2-40B4-BE49-F238E27FC236}">
                  <a16:creationId xmlns:a16="http://schemas.microsoft.com/office/drawing/2014/main" id="{9F6463FA-D896-6749-9B3C-1053E3C2D0A0}"/>
                </a:ext>
              </a:extLst>
            </p:cNvPr>
            <p:cNvSpPr>
              <a:spLocks/>
            </p:cNvSpPr>
            <p:nvPr/>
          </p:nvSpPr>
          <p:spPr bwMode="auto">
            <a:xfrm>
              <a:off x="3705" y="2823"/>
              <a:ext cx="10" cy="35"/>
            </a:xfrm>
            <a:custGeom>
              <a:avLst/>
              <a:gdLst>
                <a:gd name="T0" fmla="*/ 0 w 42"/>
                <a:gd name="T1" fmla="*/ 0 h 135"/>
                <a:gd name="T2" fmla="*/ 0 w 42"/>
                <a:gd name="T3" fmla="*/ 0 h 135"/>
                <a:gd name="T4" fmla="*/ 0 w 42"/>
                <a:gd name="T5" fmla="*/ 0 h 135"/>
                <a:gd name="T6" fmla="*/ 0 w 42"/>
                <a:gd name="T7" fmla="*/ 0 h 135"/>
                <a:gd name="T8" fmla="*/ 0 w 42"/>
                <a:gd name="T9" fmla="*/ 0 h 135"/>
                <a:gd name="T10" fmla="*/ 0 w 42"/>
                <a:gd name="T11" fmla="*/ 0 h 135"/>
                <a:gd name="T12" fmla="*/ 0 w 42"/>
                <a:gd name="T13" fmla="*/ 0 h 135"/>
                <a:gd name="T14" fmla="*/ 0 w 42"/>
                <a:gd name="T15" fmla="*/ 0 h 135"/>
                <a:gd name="T16" fmla="*/ 0 w 42"/>
                <a:gd name="T17" fmla="*/ 0 h 1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
                <a:gd name="T28" fmla="*/ 0 h 135"/>
                <a:gd name="T29" fmla="*/ 42 w 42"/>
                <a:gd name="T30" fmla="*/ 135 h 1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 h="135">
                  <a:moveTo>
                    <a:pt x="42" y="130"/>
                  </a:moveTo>
                  <a:lnTo>
                    <a:pt x="42" y="130"/>
                  </a:lnTo>
                  <a:lnTo>
                    <a:pt x="20" y="0"/>
                  </a:lnTo>
                  <a:lnTo>
                    <a:pt x="0" y="5"/>
                  </a:lnTo>
                  <a:lnTo>
                    <a:pt x="22" y="135"/>
                  </a:lnTo>
                  <a:lnTo>
                    <a:pt x="42" y="130"/>
                  </a:lnTo>
                  <a:lnTo>
                    <a:pt x="22" y="135"/>
                  </a:lnTo>
                  <a:lnTo>
                    <a:pt x="32" y="132"/>
                  </a:lnTo>
                  <a:lnTo>
                    <a:pt x="42" y="13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103495" name="Group 174">
            <a:extLst>
              <a:ext uri="{FF2B5EF4-FFF2-40B4-BE49-F238E27FC236}">
                <a16:creationId xmlns:a16="http://schemas.microsoft.com/office/drawing/2014/main" id="{0DD02FE9-D719-564E-A708-B5F98854E84A}"/>
              </a:ext>
            </a:extLst>
          </p:cNvPr>
          <p:cNvGrpSpPr>
            <a:grpSpLocks/>
          </p:cNvGrpSpPr>
          <p:nvPr/>
        </p:nvGrpSpPr>
        <p:grpSpPr bwMode="auto">
          <a:xfrm>
            <a:off x="5878513" y="3789363"/>
            <a:ext cx="1035050" cy="620712"/>
            <a:chOff x="3981" y="2680"/>
            <a:chExt cx="583" cy="391"/>
          </a:xfrm>
        </p:grpSpPr>
        <p:sp>
          <p:nvSpPr>
            <p:cNvPr id="103952" name="Rectangle 175">
              <a:extLst>
                <a:ext uri="{FF2B5EF4-FFF2-40B4-BE49-F238E27FC236}">
                  <a16:creationId xmlns:a16="http://schemas.microsoft.com/office/drawing/2014/main" id="{BCBE59B1-B755-3C49-A02D-382912F49D25}"/>
                </a:ext>
              </a:extLst>
            </p:cNvPr>
            <p:cNvSpPr>
              <a:spLocks noChangeArrowheads="1"/>
            </p:cNvSpPr>
            <p:nvPr/>
          </p:nvSpPr>
          <p:spPr bwMode="auto">
            <a:xfrm>
              <a:off x="3994" y="2697"/>
              <a:ext cx="570" cy="374"/>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53" name="Rectangle 176">
              <a:extLst>
                <a:ext uri="{FF2B5EF4-FFF2-40B4-BE49-F238E27FC236}">
                  <a16:creationId xmlns:a16="http://schemas.microsoft.com/office/drawing/2014/main" id="{FDE74D5A-980C-E646-8356-F39E953D7042}"/>
                </a:ext>
              </a:extLst>
            </p:cNvPr>
            <p:cNvSpPr>
              <a:spLocks noChangeArrowheads="1"/>
            </p:cNvSpPr>
            <p:nvPr/>
          </p:nvSpPr>
          <p:spPr bwMode="auto">
            <a:xfrm>
              <a:off x="3983" y="2683"/>
              <a:ext cx="569" cy="373"/>
            </a:xfrm>
            <a:prstGeom prst="rect">
              <a:avLst/>
            </a:prstGeom>
            <a:solidFill>
              <a:srgbClr val="96AF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54" name="Freeform 177">
              <a:extLst>
                <a:ext uri="{FF2B5EF4-FFF2-40B4-BE49-F238E27FC236}">
                  <a16:creationId xmlns:a16="http://schemas.microsoft.com/office/drawing/2014/main" id="{1663EAD6-EE9B-5849-A467-61754F248A08}"/>
                </a:ext>
              </a:extLst>
            </p:cNvPr>
            <p:cNvSpPr>
              <a:spLocks/>
            </p:cNvSpPr>
            <p:nvPr/>
          </p:nvSpPr>
          <p:spPr bwMode="auto">
            <a:xfrm>
              <a:off x="3981" y="2680"/>
              <a:ext cx="5" cy="376"/>
            </a:xfrm>
            <a:custGeom>
              <a:avLst/>
              <a:gdLst>
                <a:gd name="T0" fmla="*/ 0 w 21"/>
                <a:gd name="T1" fmla="*/ 0 h 1472"/>
                <a:gd name="T2" fmla="*/ 0 w 21"/>
                <a:gd name="T3" fmla="*/ 0 h 1472"/>
                <a:gd name="T4" fmla="*/ 0 w 21"/>
                <a:gd name="T5" fmla="*/ 0 h 1472"/>
                <a:gd name="T6" fmla="*/ 0 w 21"/>
                <a:gd name="T7" fmla="*/ 0 h 1472"/>
                <a:gd name="T8" fmla="*/ 0 w 21"/>
                <a:gd name="T9" fmla="*/ 0 h 1472"/>
                <a:gd name="T10" fmla="*/ 0 w 21"/>
                <a:gd name="T11" fmla="*/ 0 h 1472"/>
                <a:gd name="T12" fmla="*/ 0 w 21"/>
                <a:gd name="T13" fmla="*/ 0 h 1472"/>
                <a:gd name="T14" fmla="*/ 0 w 21"/>
                <a:gd name="T15" fmla="*/ 0 h 1472"/>
                <a:gd name="T16" fmla="*/ 0 w 21"/>
                <a:gd name="T17" fmla="*/ 0 h 1472"/>
                <a:gd name="T18" fmla="*/ 0 w 21"/>
                <a:gd name="T19" fmla="*/ 0 h 14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1472"/>
                <a:gd name="T32" fmla="*/ 21 w 21"/>
                <a:gd name="T33" fmla="*/ 1472 h 14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1472">
                  <a:moveTo>
                    <a:pt x="10" y="0"/>
                  </a:moveTo>
                  <a:lnTo>
                    <a:pt x="0" y="12"/>
                  </a:lnTo>
                  <a:lnTo>
                    <a:pt x="0" y="1472"/>
                  </a:lnTo>
                  <a:lnTo>
                    <a:pt x="21" y="1472"/>
                  </a:lnTo>
                  <a:lnTo>
                    <a:pt x="21" y="12"/>
                  </a:lnTo>
                  <a:lnTo>
                    <a:pt x="10" y="0"/>
                  </a:lnTo>
                  <a:lnTo>
                    <a:pt x="0" y="0"/>
                  </a:lnTo>
                  <a:lnTo>
                    <a:pt x="0" y="12"/>
                  </a:lnTo>
                  <a:lnTo>
                    <a:pt x="10"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55" name="Freeform 178">
              <a:extLst>
                <a:ext uri="{FF2B5EF4-FFF2-40B4-BE49-F238E27FC236}">
                  <a16:creationId xmlns:a16="http://schemas.microsoft.com/office/drawing/2014/main" id="{458E8966-14AE-CC48-A6F1-2797EB627462}"/>
                </a:ext>
              </a:extLst>
            </p:cNvPr>
            <p:cNvSpPr>
              <a:spLocks/>
            </p:cNvSpPr>
            <p:nvPr/>
          </p:nvSpPr>
          <p:spPr bwMode="auto">
            <a:xfrm>
              <a:off x="3983" y="2680"/>
              <a:ext cx="572" cy="7"/>
            </a:xfrm>
            <a:custGeom>
              <a:avLst/>
              <a:gdLst>
                <a:gd name="T0" fmla="*/ 0 w 2283"/>
                <a:gd name="T1" fmla="*/ 0 h 26"/>
                <a:gd name="T2" fmla="*/ 0 w 2283"/>
                <a:gd name="T3" fmla="*/ 0 h 26"/>
                <a:gd name="T4" fmla="*/ 0 w 2283"/>
                <a:gd name="T5" fmla="*/ 0 h 26"/>
                <a:gd name="T6" fmla="*/ 0 w 2283"/>
                <a:gd name="T7" fmla="*/ 0 h 26"/>
                <a:gd name="T8" fmla="*/ 0 w 2283"/>
                <a:gd name="T9" fmla="*/ 0 h 26"/>
                <a:gd name="T10" fmla="*/ 0 w 2283"/>
                <a:gd name="T11" fmla="*/ 0 h 26"/>
                <a:gd name="T12" fmla="*/ 0 w 2283"/>
                <a:gd name="T13" fmla="*/ 0 h 26"/>
                <a:gd name="T14" fmla="*/ 0 w 2283"/>
                <a:gd name="T15" fmla="*/ 0 h 26"/>
                <a:gd name="T16" fmla="*/ 0 w 2283"/>
                <a:gd name="T17" fmla="*/ 0 h 26"/>
                <a:gd name="T18" fmla="*/ 0 w 2283"/>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83"/>
                <a:gd name="T31" fmla="*/ 0 h 26"/>
                <a:gd name="T32" fmla="*/ 2283 w 2283"/>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83" h="26">
                  <a:moveTo>
                    <a:pt x="2283" y="12"/>
                  </a:moveTo>
                  <a:lnTo>
                    <a:pt x="2272" y="0"/>
                  </a:lnTo>
                  <a:lnTo>
                    <a:pt x="0" y="0"/>
                  </a:lnTo>
                  <a:lnTo>
                    <a:pt x="0" y="26"/>
                  </a:lnTo>
                  <a:lnTo>
                    <a:pt x="2272" y="26"/>
                  </a:lnTo>
                  <a:lnTo>
                    <a:pt x="2283" y="12"/>
                  </a:lnTo>
                  <a:lnTo>
                    <a:pt x="2283" y="0"/>
                  </a:lnTo>
                  <a:lnTo>
                    <a:pt x="2272" y="0"/>
                  </a:lnTo>
                  <a:lnTo>
                    <a:pt x="2283" y="12"/>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56" name="Freeform 179">
              <a:extLst>
                <a:ext uri="{FF2B5EF4-FFF2-40B4-BE49-F238E27FC236}">
                  <a16:creationId xmlns:a16="http://schemas.microsoft.com/office/drawing/2014/main" id="{D7FCC621-D9AB-074F-9A9C-42209558C52B}"/>
                </a:ext>
              </a:extLst>
            </p:cNvPr>
            <p:cNvSpPr>
              <a:spLocks/>
            </p:cNvSpPr>
            <p:nvPr/>
          </p:nvSpPr>
          <p:spPr bwMode="auto">
            <a:xfrm>
              <a:off x="4550" y="2683"/>
              <a:ext cx="5" cy="377"/>
            </a:xfrm>
            <a:custGeom>
              <a:avLst/>
              <a:gdLst>
                <a:gd name="T0" fmla="*/ 0 w 21"/>
                <a:gd name="T1" fmla="*/ 0 h 1474"/>
                <a:gd name="T2" fmla="*/ 0 w 21"/>
                <a:gd name="T3" fmla="*/ 0 h 1474"/>
                <a:gd name="T4" fmla="*/ 0 w 21"/>
                <a:gd name="T5" fmla="*/ 0 h 1474"/>
                <a:gd name="T6" fmla="*/ 0 w 21"/>
                <a:gd name="T7" fmla="*/ 0 h 1474"/>
                <a:gd name="T8" fmla="*/ 0 w 21"/>
                <a:gd name="T9" fmla="*/ 0 h 1474"/>
                <a:gd name="T10" fmla="*/ 0 w 21"/>
                <a:gd name="T11" fmla="*/ 0 h 1474"/>
                <a:gd name="T12" fmla="*/ 0 w 21"/>
                <a:gd name="T13" fmla="*/ 0 h 1474"/>
                <a:gd name="T14" fmla="*/ 0 w 21"/>
                <a:gd name="T15" fmla="*/ 0 h 1474"/>
                <a:gd name="T16" fmla="*/ 0 w 21"/>
                <a:gd name="T17" fmla="*/ 0 h 1474"/>
                <a:gd name="T18" fmla="*/ 0 w 21"/>
                <a:gd name="T19" fmla="*/ 0 h 14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1474"/>
                <a:gd name="T32" fmla="*/ 21 w 21"/>
                <a:gd name="T33" fmla="*/ 1474 h 14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1474">
                  <a:moveTo>
                    <a:pt x="10" y="1474"/>
                  </a:moveTo>
                  <a:lnTo>
                    <a:pt x="21" y="1460"/>
                  </a:lnTo>
                  <a:lnTo>
                    <a:pt x="21" y="0"/>
                  </a:lnTo>
                  <a:lnTo>
                    <a:pt x="0" y="0"/>
                  </a:lnTo>
                  <a:lnTo>
                    <a:pt x="0" y="1460"/>
                  </a:lnTo>
                  <a:lnTo>
                    <a:pt x="10" y="1474"/>
                  </a:lnTo>
                  <a:lnTo>
                    <a:pt x="21" y="1474"/>
                  </a:lnTo>
                  <a:lnTo>
                    <a:pt x="21" y="1460"/>
                  </a:lnTo>
                  <a:lnTo>
                    <a:pt x="10" y="1474"/>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57" name="Freeform 180">
              <a:extLst>
                <a:ext uri="{FF2B5EF4-FFF2-40B4-BE49-F238E27FC236}">
                  <a16:creationId xmlns:a16="http://schemas.microsoft.com/office/drawing/2014/main" id="{3C21270E-3C20-9F49-B95A-001A07984EC8}"/>
                </a:ext>
              </a:extLst>
            </p:cNvPr>
            <p:cNvSpPr>
              <a:spLocks/>
            </p:cNvSpPr>
            <p:nvPr/>
          </p:nvSpPr>
          <p:spPr bwMode="auto">
            <a:xfrm>
              <a:off x="3981" y="3053"/>
              <a:ext cx="571" cy="7"/>
            </a:xfrm>
            <a:custGeom>
              <a:avLst/>
              <a:gdLst>
                <a:gd name="T0" fmla="*/ 0 w 2282"/>
                <a:gd name="T1" fmla="*/ 0 h 26"/>
                <a:gd name="T2" fmla="*/ 0 w 2282"/>
                <a:gd name="T3" fmla="*/ 0 h 26"/>
                <a:gd name="T4" fmla="*/ 0 w 2282"/>
                <a:gd name="T5" fmla="*/ 0 h 26"/>
                <a:gd name="T6" fmla="*/ 0 w 2282"/>
                <a:gd name="T7" fmla="*/ 0 h 26"/>
                <a:gd name="T8" fmla="*/ 0 w 2282"/>
                <a:gd name="T9" fmla="*/ 0 h 26"/>
                <a:gd name="T10" fmla="*/ 0 w 2282"/>
                <a:gd name="T11" fmla="*/ 0 h 26"/>
                <a:gd name="T12" fmla="*/ 0 w 2282"/>
                <a:gd name="T13" fmla="*/ 0 h 26"/>
                <a:gd name="T14" fmla="*/ 0 w 2282"/>
                <a:gd name="T15" fmla="*/ 0 h 26"/>
                <a:gd name="T16" fmla="*/ 0 w 2282"/>
                <a:gd name="T17" fmla="*/ 0 h 26"/>
                <a:gd name="T18" fmla="*/ 0 w 2282"/>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82"/>
                <a:gd name="T31" fmla="*/ 0 h 26"/>
                <a:gd name="T32" fmla="*/ 2282 w 2282"/>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82" h="26">
                  <a:moveTo>
                    <a:pt x="0" y="12"/>
                  </a:moveTo>
                  <a:lnTo>
                    <a:pt x="10" y="26"/>
                  </a:lnTo>
                  <a:lnTo>
                    <a:pt x="2282" y="26"/>
                  </a:lnTo>
                  <a:lnTo>
                    <a:pt x="2282" y="0"/>
                  </a:lnTo>
                  <a:lnTo>
                    <a:pt x="10" y="0"/>
                  </a:lnTo>
                  <a:lnTo>
                    <a:pt x="0" y="12"/>
                  </a:lnTo>
                  <a:lnTo>
                    <a:pt x="0" y="26"/>
                  </a:lnTo>
                  <a:lnTo>
                    <a:pt x="10" y="26"/>
                  </a:lnTo>
                  <a:lnTo>
                    <a:pt x="0" y="12"/>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58" name="Freeform 181">
              <a:extLst>
                <a:ext uri="{FF2B5EF4-FFF2-40B4-BE49-F238E27FC236}">
                  <a16:creationId xmlns:a16="http://schemas.microsoft.com/office/drawing/2014/main" id="{F5BB0A8D-15A3-EC41-BD99-B4BD3201AB54}"/>
                </a:ext>
              </a:extLst>
            </p:cNvPr>
            <p:cNvSpPr>
              <a:spLocks/>
            </p:cNvSpPr>
            <p:nvPr/>
          </p:nvSpPr>
          <p:spPr bwMode="auto">
            <a:xfrm>
              <a:off x="4100" y="2942"/>
              <a:ext cx="28" cy="40"/>
            </a:xfrm>
            <a:custGeom>
              <a:avLst/>
              <a:gdLst>
                <a:gd name="T0" fmla="*/ 0 w 113"/>
                <a:gd name="T1" fmla="*/ 0 h 152"/>
                <a:gd name="T2" fmla="*/ 0 w 113"/>
                <a:gd name="T3" fmla="*/ 0 h 152"/>
                <a:gd name="T4" fmla="*/ 0 w 113"/>
                <a:gd name="T5" fmla="*/ 0 h 152"/>
                <a:gd name="T6" fmla="*/ 0 w 113"/>
                <a:gd name="T7" fmla="*/ 0 h 152"/>
                <a:gd name="T8" fmla="*/ 0 w 113"/>
                <a:gd name="T9" fmla="*/ 0 h 152"/>
                <a:gd name="T10" fmla="*/ 0 w 113"/>
                <a:gd name="T11" fmla="*/ 0 h 152"/>
                <a:gd name="T12" fmla="*/ 0 w 113"/>
                <a:gd name="T13" fmla="*/ 0 h 152"/>
                <a:gd name="T14" fmla="*/ 0 w 113"/>
                <a:gd name="T15" fmla="*/ 0 h 152"/>
                <a:gd name="T16" fmla="*/ 0 w 113"/>
                <a:gd name="T17" fmla="*/ 0 h 152"/>
                <a:gd name="T18" fmla="*/ 0 w 113"/>
                <a:gd name="T19" fmla="*/ 0 h 152"/>
                <a:gd name="T20" fmla="*/ 0 w 113"/>
                <a:gd name="T21" fmla="*/ 0 h 152"/>
                <a:gd name="T22" fmla="*/ 0 w 113"/>
                <a:gd name="T23" fmla="*/ 0 h 152"/>
                <a:gd name="T24" fmla="*/ 0 w 113"/>
                <a:gd name="T25" fmla="*/ 0 h 152"/>
                <a:gd name="T26" fmla="*/ 0 w 113"/>
                <a:gd name="T27" fmla="*/ 0 h 152"/>
                <a:gd name="T28" fmla="*/ 0 w 113"/>
                <a:gd name="T29" fmla="*/ 0 h 152"/>
                <a:gd name="T30" fmla="*/ 0 w 113"/>
                <a:gd name="T31" fmla="*/ 0 h 152"/>
                <a:gd name="T32" fmla="*/ 0 w 113"/>
                <a:gd name="T33" fmla="*/ 0 h 152"/>
                <a:gd name="T34" fmla="*/ 0 w 113"/>
                <a:gd name="T35" fmla="*/ 0 h 152"/>
                <a:gd name="T36" fmla="*/ 0 w 113"/>
                <a:gd name="T37" fmla="*/ 0 h 152"/>
                <a:gd name="T38" fmla="*/ 0 w 113"/>
                <a:gd name="T39" fmla="*/ 0 h 152"/>
                <a:gd name="T40" fmla="*/ 0 w 113"/>
                <a:gd name="T41" fmla="*/ 0 h 152"/>
                <a:gd name="T42" fmla="*/ 0 w 113"/>
                <a:gd name="T43" fmla="*/ 0 h 152"/>
                <a:gd name="T44" fmla="*/ 0 w 113"/>
                <a:gd name="T45" fmla="*/ 0 h 152"/>
                <a:gd name="T46" fmla="*/ 0 w 113"/>
                <a:gd name="T47" fmla="*/ 0 h 152"/>
                <a:gd name="T48" fmla="*/ 0 w 113"/>
                <a:gd name="T49" fmla="*/ 0 h 152"/>
                <a:gd name="T50" fmla="*/ 0 w 113"/>
                <a:gd name="T51" fmla="*/ 0 h 152"/>
                <a:gd name="T52" fmla="*/ 0 w 113"/>
                <a:gd name="T53" fmla="*/ 0 h 152"/>
                <a:gd name="T54" fmla="*/ 0 w 113"/>
                <a:gd name="T55" fmla="*/ 0 h 152"/>
                <a:gd name="T56" fmla="*/ 0 w 113"/>
                <a:gd name="T57" fmla="*/ 0 h 152"/>
                <a:gd name="T58" fmla="*/ 0 w 113"/>
                <a:gd name="T59" fmla="*/ 0 h 152"/>
                <a:gd name="T60" fmla="*/ 0 w 113"/>
                <a:gd name="T61" fmla="*/ 0 h 152"/>
                <a:gd name="T62" fmla="*/ 0 w 113"/>
                <a:gd name="T63" fmla="*/ 0 h 152"/>
                <a:gd name="T64" fmla="*/ 0 w 113"/>
                <a:gd name="T65" fmla="*/ 0 h 152"/>
                <a:gd name="T66" fmla="*/ 0 w 113"/>
                <a:gd name="T67" fmla="*/ 0 h 152"/>
                <a:gd name="T68" fmla="*/ 0 w 113"/>
                <a:gd name="T69" fmla="*/ 0 h 152"/>
                <a:gd name="T70" fmla="*/ 0 w 113"/>
                <a:gd name="T71" fmla="*/ 0 h 152"/>
                <a:gd name="T72" fmla="*/ 0 w 113"/>
                <a:gd name="T73" fmla="*/ 0 h 152"/>
                <a:gd name="T74" fmla="*/ 0 w 113"/>
                <a:gd name="T75" fmla="*/ 0 h 152"/>
                <a:gd name="T76" fmla="*/ 0 w 113"/>
                <a:gd name="T77" fmla="*/ 0 h 152"/>
                <a:gd name="T78" fmla="*/ 0 w 113"/>
                <a:gd name="T79" fmla="*/ 0 h 152"/>
                <a:gd name="T80" fmla="*/ 0 w 113"/>
                <a:gd name="T81" fmla="*/ 0 h 152"/>
                <a:gd name="T82" fmla="*/ 0 w 113"/>
                <a:gd name="T83" fmla="*/ 0 h 152"/>
                <a:gd name="T84" fmla="*/ 0 w 113"/>
                <a:gd name="T85" fmla="*/ 0 h 15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3"/>
                <a:gd name="T130" fmla="*/ 0 h 152"/>
                <a:gd name="T131" fmla="*/ 113 w 113"/>
                <a:gd name="T132" fmla="*/ 152 h 15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3" h="152">
                  <a:moveTo>
                    <a:pt x="111" y="46"/>
                  </a:moveTo>
                  <a:lnTo>
                    <a:pt x="82" y="53"/>
                  </a:lnTo>
                  <a:lnTo>
                    <a:pt x="81" y="50"/>
                  </a:lnTo>
                  <a:lnTo>
                    <a:pt x="79" y="48"/>
                  </a:lnTo>
                  <a:lnTo>
                    <a:pt x="78" y="45"/>
                  </a:lnTo>
                  <a:lnTo>
                    <a:pt x="77" y="43"/>
                  </a:lnTo>
                  <a:lnTo>
                    <a:pt x="77" y="41"/>
                  </a:lnTo>
                  <a:lnTo>
                    <a:pt x="76" y="39"/>
                  </a:lnTo>
                  <a:lnTo>
                    <a:pt x="74" y="38"/>
                  </a:lnTo>
                  <a:lnTo>
                    <a:pt x="73" y="36"/>
                  </a:lnTo>
                  <a:lnTo>
                    <a:pt x="72" y="35"/>
                  </a:lnTo>
                  <a:lnTo>
                    <a:pt x="71" y="34"/>
                  </a:lnTo>
                  <a:lnTo>
                    <a:pt x="69" y="34"/>
                  </a:lnTo>
                  <a:lnTo>
                    <a:pt x="68" y="34"/>
                  </a:lnTo>
                  <a:lnTo>
                    <a:pt x="66" y="33"/>
                  </a:lnTo>
                  <a:lnTo>
                    <a:pt x="64" y="33"/>
                  </a:lnTo>
                  <a:lnTo>
                    <a:pt x="62" y="33"/>
                  </a:lnTo>
                  <a:lnTo>
                    <a:pt x="59" y="33"/>
                  </a:lnTo>
                  <a:lnTo>
                    <a:pt x="57" y="33"/>
                  </a:lnTo>
                  <a:lnTo>
                    <a:pt x="54" y="34"/>
                  </a:lnTo>
                  <a:lnTo>
                    <a:pt x="52" y="34"/>
                  </a:lnTo>
                  <a:lnTo>
                    <a:pt x="49" y="35"/>
                  </a:lnTo>
                  <a:lnTo>
                    <a:pt x="47" y="36"/>
                  </a:lnTo>
                  <a:lnTo>
                    <a:pt x="45" y="38"/>
                  </a:lnTo>
                  <a:lnTo>
                    <a:pt x="43" y="39"/>
                  </a:lnTo>
                  <a:lnTo>
                    <a:pt x="42" y="40"/>
                  </a:lnTo>
                  <a:lnTo>
                    <a:pt x="39" y="43"/>
                  </a:lnTo>
                  <a:lnTo>
                    <a:pt x="38" y="45"/>
                  </a:lnTo>
                  <a:lnTo>
                    <a:pt x="37" y="49"/>
                  </a:lnTo>
                  <a:lnTo>
                    <a:pt x="35" y="54"/>
                  </a:lnTo>
                  <a:lnTo>
                    <a:pt x="34" y="58"/>
                  </a:lnTo>
                  <a:lnTo>
                    <a:pt x="33" y="63"/>
                  </a:lnTo>
                  <a:lnTo>
                    <a:pt x="33" y="68"/>
                  </a:lnTo>
                  <a:lnTo>
                    <a:pt x="33" y="73"/>
                  </a:lnTo>
                  <a:lnTo>
                    <a:pt x="33" y="79"/>
                  </a:lnTo>
                  <a:lnTo>
                    <a:pt x="33" y="86"/>
                  </a:lnTo>
                  <a:lnTo>
                    <a:pt x="34" y="91"/>
                  </a:lnTo>
                  <a:lnTo>
                    <a:pt x="35" y="96"/>
                  </a:lnTo>
                  <a:lnTo>
                    <a:pt x="37" y="99"/>
                  </a:lnTo>
                  <a:lnTo>
                    <a:pt x="38" y="103"/>
                  </a:lnTo>
                  <a:lnTo>
                    <a:pt x="39" y="107"/>
                  </a:lnTo>
                  <a:lnTo>
                    <a:pt x="42" y="109"/>
                  </a:lnTo>
                  <a:lnTo>
                    <a:pt x="43" y="112"/>
                  </a:lnTo>
                  <a:lnTo>
                    <a:pt x="45" y="116"/>
                  </a:lnTo>
                  <a:lnTo>
                    <a:pt x="47" y="117"/>
                  </a:lnTo>
                  <a:lnTo>
                    <a:pt x="49" y="120"/>
                  </a:lnTo>
                  <a:lnTo>
                    <a:pt x="52" y="121"/>
                  </a:lnTo>
                  <a:lnTo>
                    <a:pt x="54" y="122"/>
                  </a:lnTo>
                  <a:lnTo>
                    <a:pt x="57" y="122"/>
                  </a:lnTo>
                  <a:lnTo>
                    <a:pt x="59" y="122"/>
                  </a:lnTo>
                  <a:lnTo>
                    <a:pt x="62" y="122"/>
                  </a:lnTo>
                  <a:lnTo>
                    <a:pt x="64" y="122"/>
                  </a:lnTo>
                  <a:lnTo>
                    <a:pt x="66" y="121"/>
                  </a:lnTo>
                  <a:lnTo>
                    <a:pt x="68" y="121"/>
                  </a:lnTo>
                  <a:lnTo>
                    <a:pt x="69" y="120"/>
                  </a:lnTo>
                  <a:lnTo>
                    <a:pt x="71" y="118"/>
                  </a:lnTo>
                  <a:lnTo>
                    <a:pt x="72" y="117"/>
                  </a:lnTo>
                  <a:lnTo>
                    <a:pt x="73" y="116"/>
                  </a:lnTo>
                  <a:lnTo>
                    <a:pt x="76" y="113"/>
                  </a:lnTo>
                  <a:lnTo>
                    <a:pt x="77" y="111"/>
                  </a:lnTo>
                  <a:lnTo>
                    <a:pt x="78" y="108"/>
                  </a:lnTo>
                  <a:lnTo>
                    <a:pt x="79" y="106"/>
                  </a:lnTo>
                  <a:lnTo>
                    <a:pt x="81" y="102"/>
                  </a:lnTo>
                  <a:lnTo>
                    <a:pt x="81" y="99"/>
                  </a:lnTo>
                  <a:lnTo>
                    <a:pt x="81" y="96"/>
                  </a:lnTo>
                  <a:lnTo>
                    <a:pt x="82" y="93"/>
                  </a:lnTo>
                  <a:lnTo>
                    <a:pt x="113" y="99"/>
                  </a:lnTo>
                  <a:lnTo>
                    <a:pt x="112" y="106"/>
                  </a:lnTo>
                  <a:lnTo>
                    <a:pt x="110" y="111"/>
                  </a:lnTo>
                  <a:lnTo>
                    <a:pt x="107" y="116"/>
                  </a:lnTo>
                  <a:lnTo>
                    <a:pt x="106" y="122"/>
                  </a:lnTo>
                  <a:lnTo>
                    <a:pt x="103" y="126"/>
                  </a:lnTo>
                  <a:lnTo>
                    <a:pt x="101" y="131"/>
                  </a:lnTo>
                  <a:lnTo>
                    <a:pt x="98" y="135"/>
                  </a:lnTo>
                  <a:lnTo>
                    <a:pt x="95" y="138"/>
                  </a:lnTo>
                  <a:lnTo>
                    <a:pt x="91" y="142"/>
                  </a:lnTo>
                  <a:lnTo>
                    <a:pt x="87" y="145"/>
                  </a:lnTo>
                  <a:lnTo>
                    <a:pt x="82" y="147"/>
                  </a:lnTo>
                  <a:lnTo>
                    <a:pt x="78" y="150"/>
                  </a:lnTo>
                  <a:lnTo>
                    <a:pt x="73" y="151"/>
                  </a:lnTo>
                  <a:lnTo>
                    <a:pt x="68" y="151"/>
                  </a:lnTo>
                  <a:lnTo>
                    <a:pt x="63" y="152"/>
                  </a:lnTo>
                  <a:lnTo>
                    <a:pt x="57" y="152"/>
                  </a:lnTo>
                  <a:lnTo>
                    <a:pt x="52" y="152"/>
                  </a:lnTo>
                  <a:lnTo>
                    <a:pt x="45" y="151"/>
                  </a:lnTo>
                  <a:lnTo>
                    <a:pt x="40" y="150"/>
                  </a:lnTo>
                  <a:lnTo>
                    <a:pt x="35" y="147"/>
                  </a:lnTo>
                  <a:lnTo>
                    <a:pt x="30" y="145"/>
                  </a:lnTo>
                  <a:lnTo>
                    <a:pt x="25" y="141"/>
                  </a:lnTo>
                  <a:lnTo>
                    <a:pt x="22" y="137"/>
                  </a:lnTo>
                  <a:lnTo>
                    <a:pt x="16" y="132"/>
                  </a:lnTo>
                  <a:lnTo>
                    <a:pt x="13" y="127"/>
                  </a:lnTo>
                  <a:lnTo>
                    <a:pt x="10" y="121"/>
                  </a:lnTo>
                  <a:lnTo>
                    <a:pt x="6" y="114"/>
                  </a:lnTo>
                  <a:lnTo>
                    <a:pt x="5" y="108"/>
                  </a:lnTo>
                  <a:lnTo>
                    <a:pt x="3" y="101"/>
                  </a:lnTo>
                  <a:lnTo>
                    <a:pt x="1" y="93"/>
                  </a:lnTo>
                  <a:lnTo>
                    <a:pt x="1" y="84"/>
                  </a:lnTo>
                  <a:lnTo>
                    <a:pt x="0" y="75"/>
                  </a:lnTo>
                  <a:lnTo>
                    <a:pt x="1" y="68"/>
                  </a:lnTo>
                  <a:lnTo>
                    <a:pt x="1" y="59"/>
                  </a:lnTo>
                  <a:lnTo>
                    <a:pt x="3" y="52"/>
                  </a:lnTo>
                  <a:lnTo>
                    <a:pt x="5" y="44"/>
                  </a:lnTo>
                  <a:lnTo>
                    <a:pt x="6" y="38"/>
                  </a:lnTo>
                  <a:lnTo>
                    <a:pt x="10" y="31"/>
                  </a:lnTo>
                  <a:lnTo>
                    <a:pt x="13" y="25"/>
                  </a:lnTo>
                  <a:lnTo>
                    <a:pt x="16" y="20"/>
                  </a:lnTo>
                  <a:lnTo>
                    <a:pt x="22" y="15"/>
                  </a:lnTo>
                  <a:lnTo>
                    <a:pt x="25" y="11"/>
                  </a:lnTo>
                  <a:lnTo>
                    <a:pt x="30" y="7"/>
                  </a:lnTo>
                  <a:lnTo>
                    <a:pt x="35" y="5"/>
                  </a:lnTo>
                  <a:lnTo>
                    <a:pt x="40" y="2"/>
                  </a:lnTo>
                  <a:lnTo>
                    <a:pt x="47" y="1"/>
                  </a:lnTo>
                  <a:lnTo>
                    <a:pt x="53" y="0"/>
                  </a:lnTo>
                  <a:lnTo>
                    <a:pt x="59" y="0"/>
                  </a:lnTo>
                  <a:lnTo>
                    <a:pt x="64" y="0"/>
                  </a:lnTo>
                  <a:lnTo>
                    <a:pt x="69" y="1"/>
                  </a:lnTo>
                  <a:lnTo>
                    <a:pt x="74" y="2"/>
                  </a:lnTo>
                  <a:lnTo>
                    <a:pt x="78" y="4"/>
                  </a:lnTo>
                  <a:lnTo>
                    <a:pt x="82" y="6"/>
                  </a:lnTo>
                  <a:lnTo>
                    <a:pt x="86" y="9"/>
                  </a:lnTo>
                  <a:lnTo>
                    <a:pt x="90" y="11"/>
                  </a:lnTo>
                  <a:lnTo>
                    <a:pt x="92" y="12"/>
                  </a:lnTo>
                  <a:lnTo>
                    <a:pt x="96" y="16"/>
                  </a:lnTo>
                  <a:lnTo>
                    <a:pt x="98" y="19"/>
                  </a:lnTo>
                  <a:lnTo>
                    <a:pt x="101" y="23"/>
                  </a:lnTo>
                  <a:lnTo>
                    <a:pt x="103" y="28"/>
                  </a:lnTo>
                  <a:lnTo>
                    <a:pt x="106" y="31"/>
                  </a:lnTo>
                  <a:lnTo>
                    <a:pt x="108" y="36"/>
                  </a:lnTo>
                  <a:lnTo>
                    <a:pt x="110" y="41"/>
                  </a:lnTo>
                  <a:lnTo>
                    <a:pt x="111" y="46"/>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59" name="Rectangle 182">
              <a:extLst>
                <a:ext uri="{FF2B5EF4-FFF2-40B4-BE49-F238E27FC236}">
                  <a16:creationId xmlns:a16="http://schemas.microsoft.com/office/drawing/2014/main" id="{5ED990EF-5B93-5448-9BA7-D56447834634}"/>
                </a:ext>
              </a:extLst>
            </p:cNvPr>
            <p:cNvSpPr>
              <a:spLocks noChangeArrowheads="1"/>
            </p:cNvSpPr>
            <p:nvPr/>
          </p:nvSpPr>
          <p:spPr bwMode="auto">
            <a:xfrm>
              <a:off x="4134" y="2930"/>
              <a:ext cx="8" cy="51"/>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60" name="Freeform 183">
              <a:extLst>
                <a:ext uri="{FF2B5EF4-FFF2-40B4-BE49-F238E27FC236}">
                  <a16:creationId xmlns:a16="http://schemas.microsoft.com/office/drawing/2014/main" id="{C940D971-E5DA-B846-B2B8-9FF4DF34151F}"/>
                </a:ext>
              </a:extLst>
            </p:cNvPr>
            <p:cNvSpPr>
              <a:spLocks noEditPoints="1"/>
            </p:cNvSpPr>
            <p:nvPr/>
          </p:nvSpPr>
          <p:spPr bwMode="auto">
            <a:xfrm>
              <a:off x="4147" y="2942"/>
              <a:ext cx="28" cy="40"/>
            </a:xfrm>
            <a:custGeom>
              <a:avLst/>
              <a:gdLst>
                <a:gd name="T0" fmla="*/ 0 w 111"/>
                <a:gd name="T1" fmla="*/ 0 h 152"/>
                <a:gd name="T2" fmla="*/ 0 w 111"/>
                <a:gd name="T3" fmla="*/ 0 h 152"/>
                <a:gd name="T4" fmla="*/ 0 w 111"/>
                <a:gd name="T5" fmla="*/ 0 h 152"/>
                <a:gd name="T6" fmla="*/ 0 w 111"/>
                <a:gd name="T7" fmla="*/ 0 h 152"/>
                <a:gd name="T8" fmla="*/ 0 w 111"/>
                <a:gd name="T9" fmla="*/ 0 h 152"/>
                <a:gd name="T10" fmla="*/ 0 w 111"/>
                <a:gd name="T11" fmla="*/ 0 h 152"/>
                <a:gd name="T12" fmla="*/ 0 w 111"/>
                <a:gd name="T13" fmla="*/ 0 h 152"/>
                <a:gd name="T14" fmla="*/ 0 w 111"/>
                <a:gd name="T15" fmla="*/ 0 h 152"/>
                <a:gd name="T16" fmla="*/ 0 w 111"/>
                <a:gd name="T17" fmla="*/ 0 h 152"/>
                <a:gd name="T18" fmla="*/ 0 w 111"/>
                <a:gd name="T19" fmla="*/ 0 h 152"/>
                <a:gd name="T20" fmla="*/ 0 w 111"/>
                <a:gd name="T21" fmla="*/ 0 h 152"/>
                <a:gd name="T22" fmla="*/ 0 w 111"/>
                <a:gd name="T23" fmla="*/ 0 h 152"/>
                <a:gd name="T24" fmla="*/ 0 w 111"/>
                <a:gd name="T25" fmla="*/ 0 h 152"/>
                <a:gd name="T26" fmla="*/ 0 w 111"/>
                <a:gd name="T27" fmla="*/ 0 h 152"/>
                <a:gd name="T28" fmla="*/ 0 w 111"/>
                <a:gd name="T29" fmla="*/ 0 h 152"/>
                <a:gd name="T30" fmla="*/ 0 w 111"/>
                <a:gd name="T31" fmla="*/ 0 h 152"/>
                <a:gd name="T32" fmla="*/ 0 w 111"/>
                <a:gd name="T33" fmla="*/ 0 h 152"/>
                <a:gd name="T34" fmla="*/ 0 w 111"/>
                <a:gd name="T35" fmla="*/ 0 h 152"/>
                <a:gd name="T36" fmla="*/ 0 w 111"/>
                <a:gd name="T37" fmla="*/ 0 h 152"/>
                <a:gd name="T38" fmla="*/ 0 w 111"/>
                <a:gd name="T39" fmla="*/ 0 h 152"/>
                <a:gd name="T40" fmla="*/ 0 w 111"/>
                <a:gd name="T41" fmla="*/ 0 h 152"/>
                <a:gd name="T42" fmla="*/ 0 w 111"/>
                <a:gd name="T43" fmla="*/ 0 h 152"/>
                <a:gd name="T44" fmla="*/ 0 w 111"/>
                <a:gd name="T45" fmla="*/ 0 h 152"/>
                <a:gd name="T46" fmla="*/ 0 w 111"/>
                <a:gd name="T47" fmla="*/ 0 h 152"/>
                <a:gd name="T48" fmla="*/ 0 w 111"/>
                <a:gd name="T49" fmla="*/ 0 h 152"/>
                <a:gd name="T50" fmla="*/ 0 w 111"/>
                <a:gd name="T51" fmla="*/ 0 h 152"/>
                <a:gd name="T52" fmla="*/ 0 w 111"/>
                <a:gd name="T53" fmla="*/ 0 h 152"/>
                <a:gd name="T54" fmla="*/ 0 w 111"/>
                <a:gd name="T55" fmla="*/ 0 h 152"/>
                <a:gd name="T56" fmla="*/ 0 w 111"/>
                <a:gd name="T57" fmla="*/ 0 h 152"/>
                <a:gd name="T58" fmla="*/ 0 w 111"/>
                <a:gd name="T59" fmla="*/ 0 h 152"/>
                <a:gd name="T60" fmla="*/ 0 w 111"/>
                <a:gd name="T61" fmla="*/ 0 h 152"/>
                <a:gd name="T62" fmla="*/ 0 w 111"/>
                <a:gd name="T63" fmla="*/ 0 h 152"/>
                <a:gd name="T64" fmla="*/ 0 w 111"/>
                <a:gd name="T65" fmla="*/ 0 h 152"/>
                <a:gd name="T66" fmla="*/ 0 w 111"/>
                <a:gd name="T67" fmla="*/ 0 h 152"/>
                <a:gd name="T68" fmla="*/ 0 w 111"/>
                <a:gd name="T69" fmla="*/ 0 h 152"/>
                <a:gd name="T70" fmla="*/ 0 w 111"/>
                <a:gd name="T71" fmla="*/ 0 h 152"/>
                <a:gd name="T72" fmla="*/ 0 w 111"/>
                <a:gd name="T73" fmla="*/ 0 h 152"/>
                <a:gd name="T74" fmla="*/ 0 w 111"/>
                <a:gd name="T75" fmla="*/ 0 h 152"/>
                <a:gd name="T76" fmla="*/ 0 w 111"/>
                <a:gd name="T77" fmla="*/ 0 h 152"/>
                <a:gd name="T78" fmla="*/ 0 w 111"/>
                <a:gd name="T79" fmla="*/ 0 h 152"/>
                <a:gd name="T80" fmla="*/ 0 w 111"/>
                <a:gd name="T81" fmla="*/ 0 h 152"/>
                <a:gd name="T82" fmla="*/ 0 w 111"/>
                <a:gd name="T83" fmla="*/ 0 h 152"/>
                <a:gd name="T84" fmla="*/ 0 w 111"/>
                <a:gd name="T85" fmla="*/ 0 h 152"/>
                <a:gd name="T86" fmla="*/ 0 w 111"/>
                <a:gd name="T87" fmla="*/ 0 h 152"/>
                <a:gd name="T88" fmla="*/ 0 w 111"/>
                <a:gd name="T89" fmla="*/ 0 h 152"/>
                <a:gd name="T90" fmla="*/ 0 w 111"/>
                <a:gd name="T91" fmla="*/ 0 h 152"/>
                <a:gd name="T92" fmla="*/ 0 w 111"/>
                <a:gd name="T93" fmla="*/ 0 h 152"/>
                <a:gd name="T94" fmla="*/ 0 w 111"/>
                <a:gd name="T95" fmla="*/ 0 h 152"/>
                <a:gd name="T96" fmla="*/ 0 w 111"/>
                <a:gd name="T97" fmla="*/ 0 h 152"/>
                <a:gd name="T98" fmla="*/ 0 w 111"/>
                <a:gd name="T99" fmla="*/ 0 h 152"/>
                <a:gd name="T100" fmla="*/ 0 w 111"/>
                <a:gd name="T101" fmla="*/ 0 h 152"/>
                <a:gd name="T102" fmla="*/ 0 w 111"/>
                <a:gd name="T103" fmla="*/ 0 h 152"/>
                <a:gd name="T104" fmla="*/ 0 w 111"/>
                <a:gd name="T105" fmla="*/ 0 h 152"/>
                <a:gd name="T106" fmla="*/ 0 w 111"/>
                <a:gd name="T107" fmla="*/ 0 h 152"/>
                <a:gd name="T108" fmla="*/ 0 w 111"/>
                <a:gd name="T109" fmla="*/ 0 h 152"/>
                <a:gd name="T110" fmla="*/ 0 w 111"/>
                <a:gd name="T111" fmla="*/ 0 h 152"/>
                <a:gd name="T112" fmla="*/ 0 w 111"/>
                <a:gd name="T113" fmla="*/ 0 h 152"/>
                <a:gd name="T114" fmla="*/ 0 w 111"/>
                <a:gd name="T115" fmla="*/ 0 h 152"/>
                <a:gd name="T116" fmla="*/ 0 w 111"/>
                <a:gd name="T117" fmla="*/ 0 h 1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
                <a:gd name="T178" fmla="*/ 0 h 152"/>
                <a:gd name="T179" fmla="*/ 111 w 111"/>
                <a:gd name="T180" fmla="*/ 152 h 1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 h="152">
                  <a:moveTo>
                    <a:pt x="33" y="49"/>
                  </a:moveTo>
                  <a:lnTo>
                    <a:pt x="3" y="43"/>
                  </a:lnTo>
                  <a:lnTo>
                    <a:pt x="4" y="38"/>
                  </a:lnTo>
                  <a:lnTo>
                    <a:pt x="5" y="34"/>
                  </a:lnTo>
                  <a:lnTo>
                    <a:pt x="8" y="29"/>
                  </a:lnTo>
                  <a:lnTo>
                    <a:pt x="9" y="25"/>
                  </a:lnTo>
                  <a:lnTo>
                    <a:pt x="11" y="21"/>
                  </a:lnTo>
                  <a:lnTo>
                    <a:pt x="14" y="17"/>
                  </a:lnTo>
                  <a:lnTo>
                    <a:pt x="16" y="14"/>
                  </a:lnTo>
                  <a:lnTo>
                    <a:pt x="19" y="10"/>
                  </a:lnTo>
                  <a:lnTo>
                    <a:pt x="23" y="7"/>
                  </a:lnTo>
                  <a:lnTo>
                    <a:pt x="25" y="5"/>
                  </a:lnTo>
                  <a:lnTo>
                    <a:pt x="29" y="4"/>
                  </a:lnTo>
                  <a:lnTo>
                    <a:pt x="34" y="2"/>
                  </a:lnTo>
                  <a:lnTo>
                    <a:pt x="38" y="1"/>
                  </a:lnTo>
                  <a:lnTo>
                    <a:pt x="43" y="0"/>
                  </a:lnTo>
                  <a:lnTo>
                    <a:pt x="48" y="0"/>
                  </a:lnTo>
                  <a:lnTo>
                    <a:pt x="54" y="0"/>
                  </a:lnTo>
                  <a:lnTo>
                    <a:pt x="59" y="0"/>
                  </a:lnTo>
                  <a:lnTo>
                    <a:pt x="64" y="0"/>
                  </a:lnTo>
                  <a:lnTo>
                    <a:pt x="68" y="1"/>
                  </a:lnTo>
                  <a:lnTo>
                    <a:pt x="72" y="2"/>
                  </a:lnTo>
                  <a:lnTo>
                    <a:pt x="76" y="2"/>
                  </a:lnTo>
                  <a:lnTo>
                    <a:pt x="79" y="4"/>
                  </a:lnTo>
                  <a:lnTo>
                    <a:pt x="83" y="5"/>
                  </a:lnTo>
                  <a:lnTo>
                    <a:pt x="87" y="6"/>
                  </a:lnTo>
                  <a:lnTo>
                    <a:pt x="88" y="9"/>
                  </a:lnTo>
                  <a:lnTo>
                    <a:pt x="91" y="11"/>
                  </a:lnTo>
                  <a:lnTo>
                    <a:pt x="92" y="12"/>
                  </a:lnTo>
                  <a:lnTo>
                    <a:pt x="95" y="15"/>
                  </a:lnTo>
                  <a:lnTo>
                    <a:pt x="96" y="16"/>
                  </a:lnTo>
                  <a:lnTo>
                    <a:pt x="97" y="19"/>
                  </a:lnTo>
                  <a:lnTo>
                    <a:pt x="98" y="21"/>
                  </a:lnTo>
                  <a:lnTo>
                    <a:pt x="100" y="23"/>
                  </a:lnTo>
                  <a:lnTo>
                    <a:pt x="101" y="25"/>
                  </a:lnTo>
                  <a:lnTo>
                    <a:pt x="102" y="29"/>
                  </a:lnTo>
                  <a:lnTo>
                    <a:pt x="102" y="33"/>
                  </a:lnTo>
                  <a:lnTo>
                    <a:pt x="102" y="36"/>
                  </a:lnTo>
                  <a:lnTo>
                    <a:pt x="102" y="40"/>
                  </a:lnTo>
                  <a:lnTo>
                    <a:pt x="102" y="45"/>
                  </a:lnTo>
                  <a:lnTo>
                    <a:pt x="102" y="50"/>
                  </a:lnTo>
                  <a:lnTo>
                    <a:pt x="102" y="57"/>
                  </a:lnTo>
                  <a:lnTo>
                    <a:pt x="102" y="102"/>
                  </a:lnTo>
                  <a:lnTo>
                    <a:pt x="102" y="107"/>
                  </a:lnTo>
                  <a:lnTo>
                    <a:pt x="102" y="111"/>
                  </a:lnTo>
                  <a:lnTo>
                    <a:pt x="103" y="114"/>
                  </a:lnTo>
                  <a:lnTo>
                    <a:pt x="103" y="118"/>
                  </a:lnTo>
                  <a:lnTo>
                    <a:pt x="103" y="121"/>
                  </a:lnTo>
                  <a:lnTo>
                    <a:pt x="103" y="123"/>
                  </a:lnTo>
                  <a:lnTo>
                    <a:pt x="105" y="126"/>
                  </a:lnTo>
                  <a:lnTo>
                    <a:pt x="106" y="128"/>
                  </a:lnTo>
                  <a:lnTo>
                    <a:pt x="106" y="131"/>
                  </a:lnTo>
                  <a:lnTo>
                    <a:pt x="106" y="133"/>
                  </a:lnTo>
                  <a:lnTo>
                    <a:pt x="106" y="136"/>
                  </a:lnTo>
                  <a:lnTo>
                    <a:pt x="107" y="138"/>
                  </a:lnTo>
                  <a:lnTo>
                    <a:pt x="108" y="141"/>
                  </a:lnTo>
                  <a:lnTo>
                    <a:pt x="108" y="143"/>
                  </a:lnTo>
                  <a:lnTo>
                    <a:pt x="110" y="146"/>
                  </a:lnTo>
                  <a:lnTo>
                    <a:pt x="111" y="149"/>
                  </a:lnTo>
                  <a:lnTo>
                    <a:pt x="78" y="149"/>
                  </a:lnTo>
                  <a:lnTo>
                    <a:pt x="78" y="147"/>
                  </a:lnTo>
                  <a:lnTo>
                    <a:pt x="78" y="146"/>
                  </a:lnTo>
                  <a:lnTo>
                    <a:pt x="78" y="145"/>
                  </a:lnTo>
                  <a:lnTo>
                    <a:pt x="78" y="143"/>
                  </a:lnTo>
                  <a:lnTo>
                    <a:pt x="78" y="142"/>
                  </a:lnTo>
                  <a:lnTo>
                    <a:pt x="77" y="141"/>
                  </a:lnTo>
                  <a:lnTo>
                    <a:pt x="77" y="140"/>
                  </a:lnTo>
                  <a:lnTo>
                    <a:pt x="76" y="138"/>
                  </a:lnTo>
                  <a:lnTo>
                    <a:pt x="76" y="137"/>
                  </a:lnTo>
                  <a:lnTo>
                    <a:pt x="76" y="136"/>
                  </a:lnTo>
                  <a:lnTo>
                    <a:pt x="76" y="135"/>
                  </a:lnTo>
                  <a:lnTo>
                    <a:pt x="76" y="133"/>
                  </a:lnTo>
                  <a:lnTo>
                    <a:pt x="76" y="132"/>
                  </a:lnTo>
                  <a:lnTo>
                    <a:pt x="73" y="135"/>
                  </a:lnTo>
                  <a:lnTo>
                    <a:pt x="72" y="137"/>
                  </a:lnTo>
                  <a:lnTo>
                    <a:pt x="69" y="140"/>
                  </a:lnTo>
                  <a:lnTo>
                    <a:pt x="68" y="142"/>
                  </a:lnTo>
                  <a:lnTo>
                    <a:pt x="66" y="143"/>
                  </a:lnTo>
                  <a:lnTo>
                    <a:pt x="63" y="146"/>
                  </a:lnTo>
                  <a:lnTo>
                    <a:pt x="62" y="147"/>
                  </a:lnTo>
                  <a:lnTo>
                    <a:pt x="59" y="149"/>
                  </a:lnTo>
                  <a:lnTo>
                    <a:pt x="57" y="150"/>
                  </a:lnTo>
                  <a:lnTo>
                    <a:pt x="54" y="151"/>
                  </a:lnTo>
                  <a:lnTo>
                    <a:pt x="52" y="151"/>
                  </a:lnTo>
                  <a:lnTo>
                    <a:pt x="49" y="152"/>
                  </a:lnTo>
                  <a:lnTo>
                    <a:pt x="47" y="152"/>
                  </a:lnTo>
                  <a:lnTo>
                    <a:pt x="44" y="152"/>
                  </a:lnTo>
                  <a:lnTo>
                    <a:pt x="40" y="152"/>
                  </a:lnTo>
                  <a:lnTo>
                    <a:pt x="38" y="152"/>
                  </a:lnTo>
                  <a:lnTo>
                    <a:pt x="34" y="152"/>
                  </a:lnTo>
                  <a:lnTo>
                    <a:pt x="30" y="151"/>
                  </a:lnTo>
                  <a:lnTo>
                    <a:pt x="27" y="151"/>
                  </a:lnTo>
                  <a:lnTo>
                    <a:pt x="23" y="150"/>
                  </a:lnTo>
                  <a:lnTo>
                    <a:pt x="19" y="147"/>
                  </a:lnTo>
                  <a:lnTo>
                    <a:pt x="16" y="145"/>
                  </a:lnTo>
                  <a:lnTo>
                    <a:pt x="13" y="142"/>
                  </a:lnTo>
                  <a:lnTo>
                    <a:pt x="11" y="138"/>
                  </a:lnTo>
                  <a:lnTo>
                    <a:pt x="8" y="136"/>
                  </a:lnTo>
                  <a:lnTo>
                    <a:pt x="6" y="133"/>
                  </a:lnTo>
                  <a:lnTo>
                    <a:pt x="4" y="130"/>
                  </a:lnTo>
                  <a:lnTo>
                    <a:pt x="3" y="126"/>
                  </a:lnTo>
                  <a:lnTo>
                    <a:pt x="1" y="122"/>
                  </a:lnTo>
                  <a:lnTo>
                    <a:pt x="1" y="118"/>
                  </a:lnTo>
                  <a:lnTo>
                    <a:pt x="0" y="114"/>
                  </a:lnTo>
                  <a:lnTo>
                    <a:pt x="0" y="109"/>
                  </a:lnTo>
                  <a:lnTo>
                    <a:pt x="0" y="107"/>
                  </a:lnTo>
                  <a:lnTo>
                    <a:pt x="1" y="103"/>
                  </a:lnTo>
                  <a:lnTo>
                    <a:pt x="1" y="101"/>
                  </a:lnTo>
                  <a:lnTo>
                    <a:pt x="1" y="98"/>
                  </a:lnTo>
                  <a:lnTo>
                    <a:pt x="3" y="96"/>
                  </a:lnTo>
                  <a:lnTo>
                    <a:pt x="4" y="93"/>
                  </a:lnTo>
                  <a:lnTo>
                    <a:pt x="5" y="91"/>
                  </a:lnTo>
                  <a:lnTo>
                    <a:pt x="5" y="89"/>
                  </a:lnTo>
                  <a:lnTo>
                    <a:pt x="6" y="87"/>
                  </a:lnTo>
                  <a:lnTo>
                    <a:pt x="8" y="84"/>
                  </a:lnTo>
                  <a:lnTo>
                    <a:pt x="10" y="82"/>
                  </a:lnTo>
                  <a:lnTo>
                    <a:pt x="11" y="79"/>
                  </a:lnTo>
                  <a:lnTo>
                    <a:pt x="13" y="78"/>
                  </a:lnTo>
                  <a:lnTo>
                    <a:pt x="15" y="75"/>
                  </a:lnTo>
                  <a:lnTo>
                    <a:pt x="18" y="74"/>
                  </a:lnTo>
                  <a:lnTo>
                    <a:pt x="19" y="73"/>
                  </a:lnTo>
                  <a:lnTo>
                    <a:pt x="22" y="72"/>
                  </a:lnTo>
                  <a:lnTo>
                    <a:pt x="24" y="70"/>
                  </a:lnTo>
                  <a:lnTo>
                    <a:pt x="27" y="69"/>
                  </a:lnTo>
                  <a:lnTo>
                    <a:pt x="29" y="68"/>
                  </a:lnTo>
                  <a:lnTo>
                    <a:pt x="33" y="67"/>
                  </a:lnTo>
                  <a:lnTo>
                    <a:pt x="35" y="65"/>
                  </a:lnTo>
                  <a:lnTo>
                    <a:pt x="39" y="64"/>
                  </a:lnTo>
                  <a:lnTo>
                    <a:pt x="43" y="63"/>
                  </a:lnTo>
                  <a:lnTo>
                    <a:pt x="48" y="62"/>
                  </a:lnTo>
                  <a:lnTo>
                    <a:pt x="53" y="60"/>
                  </a:lnTo>
                  <a:lnTo>
                    <a:pt x="57" y="59"/>
                  </a:lnTo>
                  <a:lnTo>
                    <a:pt x="62" y="58"/>
                  </a:lnTo>
                  <a:lnTo>
                    <a:pt x="64" y="58"/>
                  </a:lnTo>
                  <a:lnTo>
                    <a:pt x="68" y="57"/>
                  </a:lnTo>
                  <a:lnTo>
                    <a:pt x="71" y="57"/>
                  </a:lnTo>
                  <a:lnTo>
                    <a:pt x="73" y="57"/>
                  </a:lnTo>
                  <a:lnTo>
                    <a:pt x="73" y="49"/>
                  </a:lnTo>
                  <a:lnTo>
                    <a:pt x="73" y="48"/>
                  </a:lnTo>
                  <a:lnTo>
                    <a:pt x="73" y="45"/>
                  </a:lnTo>
                  <a:lnTo>
                    <a:pt x="73" y="43"/>
                  </a:lnTo>
                  <a:lnTo>
                    <a:pt x="72" y="41"/>
                  </a:lnTo>
                  <a:lnTo>
                    <a:pt x="72" y="40"/>
                  </a:lnTo>
                  <a:lnTo>
                    <a:pt x="71" y="39"/>
                  </a:lnTo>
                  <a:lnTo>
                    <a:pt x="69" y="38"/>
                  </a:lnTo>
                  <a:lnTo>
                    <a:pt x="68" y="36"/>
                  </a:lnTo>
                  <a:lnTo>
                    <a:pt x="67" y="35"/>
                  </a:lnTo>
                  <a:lnTo>
                    <a:pt x="66" y="34"/>
                  </a:lnTo>
                  <a:lnTo>
                    <a:pt x="63" y="33"/>
                  </a:lnTo>
                  <a:lnTo>
                    <a:pt x="62" y="31"/>
                  </a:lnTo>
                  <a:lnTo>
                    <a:pt x="59" y="31"/>
                  </a:lnTo>
                  <a:lnTo>
                    <a:pt x="57" y="30"/>
                  </a:lnTo>
                  <a:lnTo>
                    <a:pt x="54" y="30"/>
                  </a:lnTo>
                  <a:lnTo>
                    <a:pt x="52" y="30"/>
                  </a:lnTo>
                  <a:lnTo>
                    <a:pt x="49" y="30"/>
                  </a:lnTo>
                  <a:lnTo>
                    <a:pt x="48" y="30"/>
                  </a:lnTo>
                  <a:lnTo>
                    <a:pt x="47" y="30"/>
                  </a:lnTo>
                  <a:lnTo>
                    <a:pt x="44" y="31"/>
                  </a:lnTo>
                  <a:lnTo>
                    <a:pt x="43" y="31"/>
                  </a:lnTo>
                  <a:lnTo>
                    <a:pt x="42" y="33"/>
                  </a:lnTo>
                  <a:lnTo>
                    <a:pt x="40" y="33"/>
                  </a:lnTo>
                  <a:lnTo>
                    <a:pt x="38" y="33"/>
                  </a:lnTo>
                  <a:lnTo>
                    <a:pt x="37" y="34"/>
                  </a:lnTo>
                  <a:lnTo>
                    <a:pt x="37" y="36"/>
                  </a:lnTo>
                  <a:lnTo>
                    <a:pt x="35" y="38"/>
                  </a:lnTo>
                  <a:lnTo>
                    <a:pt x="34" y="40"/>
                  </a:lnTo>
                  <a:lnTo>
                    <a:pt x="34" y="43"/>
                  </a:lnTo>
                  <a:lnTo>
                    <a:pt x="33" y="45"/>
                  </a:lnTo>
                  <a:lnTo>
                    <a:pt x="33" y="46"/>
                  </a:lnTo>
                  <a:lnTo>
                    <a:pt x="33" y="49"/>
                  </a:lnTo>
                  <a:close/>
                  <a:moveTo>
                    <a:pt x="73" y="79"/>
                  </a:moveTo>
                  <a:lnTo>
                    <a:pt x="72" y="80"/>
                  </a:lnTo>
                  <a:lnTo>
                    <a:pt x="71" y="82"/>
                  </a:lnTo>
                  <a:lnTo>
                    <a:pt x="68" y="82"/>
                  </a:lnTo>
                  <a:lnTo>
                    <a:pt x="66" y="83"/>
                  </a:lnTo>
                  <a:lnTo>
                    <a:pt x="63" y="83"/>
                  </a:lnTo>
                  <a:lnTo>
                    <a:pt x="61" y="84"/>
                  </a:lnTo>
                  <a:lnTo>
                    <a:pt x="57" y="84"/>
                  </a:lnTo>
                  <a:lnTo>
                    <a:pt x="54" y="86"/>
                  </a:lnTo>
                  <a:lnTo>
                    <a:pt x="52" y="87"/>
                  </a:lnTo>
                  <a:lnTo>
                    <a:pt x="48" y="88"/>
                  </a:lnTo>
                  <a:lnTo>
                    <a:pt x="47" y="88"/>
                  </a:lnTo>
                  <a:lnTo>
                    <a:pt x="44" y="89"/>
                  </a:lnTo>
                  <a:lnTo>
                    <a:pt x="42" y="89"/>
                  </a:lnTo>
                  <a:lnTo>
                    <a:pt x="40" y="91"/>
                  </a:lnTo>
                  <a:lnTo>
                    <a:pt x="39" y="92"/>
                  </a:lnTo>
                  <a:lnTo>
                    <a:pt x="38" y="93"/>
                  </a:lnTo>
                  <a:lnTo>
                    <a:pt x="37" y="94"/>
                  </a:lnTo>
                  <a:lnTo>
                    <a:pt x="35" y="96"/>
                  </a:lnTo>
                  <a:lnTo>
                    <a:pt x="34" y="97"/>
                  </a:lnTo>
                  <a:lnTo>
                    <a:pt x="33" y="98"/>
                  </a:lnTo>
                  <a:lnTo>
                    <a:pt x="33" y="99"/>
                  </a:lnTo>
                  <a:lnTo>
                    <a:pt x="33" y="102"/>
                  </a:lnTo>
                  <a:lnTo>
                    <a:pt x="33" y="103"/>
                  </a:lnTo>
                  <a:lnTo>
                    <a:pt x="33" y="106"/>
                  </a:lnTo>
                  <a:lnTo>
                    <a:pt x="33" y="108"/>
                  </a:lnTo>
                  <a:lnTo>
                    <a:pt x="33" y="111"/>
                  </a:lnTo>
                  <a:lnTo>
                    <a:pt x="33" y="112"/>
                  </a:lnTo>
                  <a:lnTo>
                    <a:pt x="33" y="113"/>
                  </a:lnTo>
                  <a:lnTo>
                    <a:pt x="33" y="114"/>
                  </a:lnTo>
                  <a:lnTo>
                    <a:pt x="34" y="117"/>
                  </a:lnTo>
                  <a:lnTo>
                    <a:pt x="34" y="118"/>
                  </a:lnTo>
                  <a:lnTo>
                    <a:pt x="35" y="120"/>
                  </a:lnTo>
                  <a:lnTo>
                    <a:pt x="37" y="121"/>
                  </a:lnTo>
                  <a:lnTo>
                    <a:pt x="39" y="122"/>
                  </a:lnTo>
                  <a:lnTo>
                    <a:pt x="40" y="122"/>
                  </a:lnTo>
                  <a:lnTo>
                    <a:pt x="42" y="123"/>
                  </a:lnTo>
                  <a:lnTo>
                    <a:pt x="43" y="125"/>
                  </a:lnTo>
                  <a:lnTo>
                    <a:pt x="45" y="125"/>
                  </a:lnTo>
                  <a:lnTo>
                    <a:pt x="47" y="126"/>
                  </a:lnTo>
                  <a:lnTo>
                    <a:pt x="49" y="126"/>
                  </a:lnTo>
                  <a:lnTo>
                    <a:pt x="50" y="126"/>
                  </a:lnTo>
                  <a:lnTo>
                    <a:pt x="53" y="125"/>
                  </a:lnTo>
                  <a:lnTo>
                    <a:pt x="54" y="125"/>
                  </a:lnTo>
                  <a:lnTo>
                    <a:pt x="57" y="123"/>
                  </a:lnTo>
                  <a:lnTo>
                    <a:pt x="59" y="122"/>
                  </a:lnTo>
                  <a:lnTo>
                    <a:pt x="61" y="122"/>
                  </a:lnTo>
                  <a:lnTo>
                    <a:pt x="63" y="121"/>
                  </a:lnTo>
                  <a:lnTo>
                    <a:pt x="64" y="120"/>
                  </a:lnTo>
                  <a:lnTo>
                    <a:pt x="66" y="118"/>
                  </a:lnTo>
                  <a:lnTo>
                    <a:pt x="67" y="117"/>
                  </a:lnTo>
                  <a:lnTo>
                    <a:pt x="68" y="114"/>
                  </a:lnTo>
                  <a:lnTo>
                    <a:pt x="69" y="113"/>
                  </a:lnTo>
                  <a:lnTo>
                    <a:pt x="69" y="112"/>
                  </a:lnTo>
                  <a:lnTo>
                    <a:pt x="71" y="111"/>
                  </a:lnTo>
                  <a:lnTo>
                    <a:pt x="72" y="108"/>
                  </a:lnTo>
                  <a:lnTo>
                    <a:pt x="73" y="106"/>
                  </a:lnTo>
                  <a:lnTo>
                    <a:pt x="73" y="104"/>
                  </a:lnTo>
                  <a:lnTo>
                    <a:pt x="73" y="103"/>
                  </a:lnTo>
                  <a:lnTo>
                    <a:pt x="73" y="101"/>
                  </a:lnTo>
                  <a:lnTo>
                    <a:pt x="73" y="98"/>
                  </a:lnTo>
                  <a:lnTo>
                    <a:pt x="73" y="96"/>
                  </a:lnTo>
                  <a:lnTo>
                    <a:pt x="73" y="93"/>
                  </a:lnTo>
                  <a:lnTo>
                    <a:pt x="73" y="89"/>
                  </a:lnTo>
                  <a:lnTo>
                    <a:pt x="73" y="86"/>
                  </a:lnTo>
                  <a:lnTo>
                    <a:pt x="73" y="79"/>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61" name="Freeform 184">
              <a:extLst>
                <a:ext uri="{FF2B5EF4-FFF2-40B4-BE49-F238E27FC236}">
                  <a16:creationId xmlns:a16="http://schemas.microsoft.com/office/drawing/2014/main" id="{F6D8B586-3414-DC49-9663-49BF3A001C8B}"/>
                </a:ext>
              </a:extLst>
            </p:cNvPr>
            <p:cNvSpPr>
              <a:spLocks/>
            </p:cNvSpPr>
            <p:nvPr/>
          </p:nvSpPr>
          <p:spPr bwMode="auto">
            <a:xfrm>
              <a:off x="4178" y="2942"/>
              <a:ext cx="28" cy="40"/>
            </a:xfrm>
            <a:custGeom>
              <a:avLst/>
              <a:gdLst>
                <a:gd name="T0" fmla="*/ 0 w 109"/>
                <a:gd name="T1" fmla="*/ 0 h 152"/>
                <a:gd name="T2" fmla="*/ 0 w 109"/>
                <a:gd name="T3" fmla="*/ 0 h 152"/>
                <a:gd name="T4" fmla="*/ 0 w 109"/>
                <a:gd name="T5" fmla="*/ 0 h 152"/>
                <a:gd name="T6" fmla="*/ 0 w 109"/>
                <a:gd name="T7" fmla="*/ 0 h 152"/>
                <a:gd name="T8" fmla="*/ 0 w 109"/>
                <a:gd name="T9" fmla="*/ 0 h 152"/>
                <a:gd name="T10" fmla="*/ 0 w 109"/>
                <a:gd name="T11" fmla="*/ 0 h 152"/>
                <a:gd name="T12" fmla="*/ 0 w 109"/>
                <a:gd name="T13" fmla="*/ 0 h 152"/>
                <a:gd name="T14" fmla="*/ 0 w 109"/>
                <a:gd name="T15" fmla="*/ 0 h 152"/>
                <a:gd name="T16" fmla="*/ 0 w 109"/>
                <a:gd name="T17" fmla="*/ 0 h 152"/>
                <a:gd name="T18" fmla="*/ 0 w 109"/>
                <a:gd name="T19" fmla="*/ 0 h 152"/>
                <a:gd name="T20" fmla="*/ 0 w 109"/>
                <a:gd name="T21" fmla="*/ 0 h 152"/>
                <a:gd name="T22" fmla="*/ 0 w 109"/>
                <a:gd name="T23" fmla="*/ 0 h 152"/>
                <a:gd name="T24" fmla="*/ 0 w 109"/>
                <a:gd name="T25" fmla="*/ 0 h 152"/>
                <a:gd name="T26" fmla="*/ 0 w 109"/>
                <a:gd name="T27" fmla="*/ 0 h 152"/>
                <a:gd name="T28" fmla="*/ 0 w 109"/>
                <a:gd name="T29" fmla="*/ 0 h 152"/>
                <a:gd name="T30" fmla="*/ 0 w 109"/>
                <a:gd name="T31" fmla="*/ 0 h 152"/>
                <a:gd name="T32" fmla="*/ 0 w 109"/>
                <a:gd name="T33" fmla="*/ 0 h 152"/>
                <a:gd name="T34" fmla="*/ 0 w 109"/>
                <a:gd name="T35" fmla="*/ 0 h 152"/>
                <a:gd name="T36" fmla="*/ 0 w 109"/>
                <a:gd name="T37" fmla="*/ 0 h 152"/>
                <a:gd name="T38" fmla="*/ 0 w 109"/>
                <a:gd name="T39" fmla="*/ 0 h 152"/>
                <a:gd name="T40" fmla="*/ 0 w 109"/>
                <a:gd name="T41" fmla="*/ 0 h 152"/>
                <a:gd name="T42" fmla="*/ 0 w 109"/>
                <a:gd name="T43" fmla="*/ 0 h 152"/>
                <a:gd name="T44" fmla="*/ 0 w 109"/>
                <a:gd name="T45" fmla="*/ 0 h 152"/>
                <a:gd name="T46" fmla="*/ 0 w 109"/>
                <a:gd name="T47" fmla="*/ 0 h 152"/>
                <a:gd name="T48" fmla="*/ 0 w 109"/>
                <a:gd name="T49" fmla="*/ 0 h 152"/>
                <a:gd name="T50" fmla="*/ 0 w 109"/>
                <a:gd name="T51" fmla="*/ 0 h 152"/>
                <a:gd name="T52" fmla="*/ 0 w 109"/>
                <a:gd name="T53" fmla="*/ 0 h 152"/>
                <a:gd name="T54" fmla="*/ 0 w 109"/>
                <a:gd name="T55" fmla="*/ 0 h 152"/>
                <a:gd name="T56" fmla="*/ 0 w 109"/>
                <a:gd name="T57" fmla="*/ 0 h 152"/>
                <a:gd name="T58" fmla="*/ 0 w 109"/>
                <a:gd name="T59" fmla="*/ 0 h 152"/>
                <a:gd name="T60" fmla="*/ 0 w 109"/>
                <a:gd name="T61" fmla="*/ 0 h 152"/>
                <a:gd name="T62" fmla="*/ 0 w 109"/>
                <a:gd name="T63" fmla="*/ 0 h 152"/>
                <a:gd name="T64" fmla="*/ 0 w 109"/>
                <a:gd name="T65" fmla="*/ 0 h 152"/>
                <a:gd name="T66" fmla="*/ 0 w 109"/>
                <a:gd name="T67" fmla="*/ 0 h 152"/>
                <a:gd name="T68" fmla="*/ 0 w 109"/>
                <a:gd name="T69" fmla="*/ 0 h 152"/>
                <a:gd name="T70" fmla="*/ 0 w 109"/>
                <a:gd name="T71" fmla="*/ 0 h 152"/>
                <a:gd name="T72" fmla="*/ 0 w 109"/>
                <a:gd name="T73" fmla="*/ 0 h 152"/>
                <a:gd name="T74" fmla="*/ 0 w 109"/>
                <a:gd name="T75" fmla="*/ 0 h 152"/>
                <a:gd name="T76" fmla="*/ 0 w 109"/>
                <a:gd name="T77" fmla="*/ 0 h 152"/>
                <a:gd name="T78" fmla="*/ 0 w 109"/>
                <a:gd name="T79" fmla="*/ 0 h 152"/>
                <a:gd name="T80" fmla="*/ 0 w 109"/>
                <a:gd name="T81" fmla="*/ 0 h 152"/>
                <a:gd name="T82" fmla="*/ 0 w 109"/>
                <a:gd name="T83" fmla="*/ 0 h 152"/>
                <a:gd name="T84" fmla="*/ 0 w 109"/>
                <a:gd name="T85" fmla="*/ 0 h 152"/>
                <a:gd name="T86" fmla="*/ 0 w 109"/>
                <a:gd name="T87" fmla="*/ 0 h 152"/>
                <a:gd name="T88" fmla="*/ 0 w 109"/>
                <a:gd name="T89" fmla="*/ 0 h 152"/>
                <a:gd name="T90" fmla="*/ 0 w 109"/>
                <a:gd name="T91" fmla="*/ 0 h 152"/>
                <a:gd name="T92" fmla="*/ 0 w 109"/>
                <a:gd name="T93" fmla="*/ 0 h 152"/>
                <a:gd name="T94" fmla="*/ 0 w 109"/>
                <a:gd name="T95" fmla="*/ 0 h 15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9"/>
                <a:gd name="T145" fmla="*/ 0 h 152"/>
                <a:gd name="T146" fmla="*/ 109 w 109"/>
                <a:gd name="T147" fmla="*/ 152 h 15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9" h="152">
                  <a:moveTo>
                    <a:pt x="0" y="109"/>
                  </a:moveTo>
                  <a:lnTo>
                    <a:pt x="31" y="102"/>
                  </a:lnTo>
                  <a:lnTo>
                    <a:pt x="31" y="104"/>
                  </a:lnTo>
                  <a:lnTo>
                    <a:pt x="33" y="107"/>
                  </a:lnTo>
                  <a:lnTo>
                    <a:pt x="33" y="109"/>
                  </a:lnTo>
                  <a:lnTo>
                    <a:pt x="34" y="112"/>
                  </a:lnTo>
                  <a:lnTo>
                    <a:pt x="35" y="114"/>
                  </a:lnTo>
                  <a:lnTo>
                    <a:pt x="36" y="116"/>
                  </a:lnTo>
                  <a:lnTo>
                    <a:pt x="38" y="117"/>
                  </a:lnTo>
                  <a:lnTo>
                    <a:pt x="40" y="120"/>
                  </a:lnTo>
                  <a:lnTo>
                    <a:pt x="40" y="121"/>
                  </a:lnTo>
                  <a:lnTo>
                    <a:pt x="43" y="122"/>
                  </a:lnTo>
                  <a:lnTo>
                    <a:pt x="44" y="122"/>
                  </a:lnTo>
                  <a:lnTo>
                    <a:pt x="45" y="123"/>
                  </a:lnTo>
                  <a:lnTo>
                    <a:pt x="48" y="125"/>
                  </a:lnTo>
                  <a:lnTo>
                    <a:pt x="50" y="125"/>
                  </a:lnTo>
                  <a:lnTo>
                    <a:pt x="53" y="126"/>
                  </a:lnTo>
                  <a:lnTo>
                    <a:pt x="55" y="126"/>
                  </a:lnTo>
                  <a:lnTo>
                    <a:pt x="59" y="126"/>
                  </a:lnTo>
                  <a:lnTo>
                    <a:pt x="62" y="125"/>
                  </a:lnTo>
                  <a:lnTo>
                    <a:pt x="64" y="125"/>
                  </a:lnTo>
                  <a:lnTo>
                    <a:pt x="67" y="123"/>
                  </a:lnTo>
                  <a:lnTo>
                    <a:pt x="68" y="122"/>
                  </a:lnTo>
                  <a:lnTo>
                    <a:pt x="70" y="122"/>
                  </a:lnTo>
                  <a:lnTo>
                    <a:pt x="73" y="121"/>
                  </a:lnTo>
                  <a:lnTo>
                    <a:pt x="74" y="120"/>
                  </a:lnTo>
                  <a:lnTo>
                    <a:pt x="75" y="118"/>
                  </a:lnTo>
                  <a:lnTo>
                    <a:pt x="77" y="117"/>
                  </a:lnTo>
                  <a:lnTo>
                    <a:pt x="77" y="116"/>
                  </a:lnTo>
                  <a:lnTo>
                    <a:pt x="77" y="114"/>
                  </a:lnTo>
                  <a:lnTo>
                    <a:pt x="77" y="113"/>
                  </a:lnTo>
                  <a:lnTo>
                    <a:pt x="78" y="112"/>
                  </a:lnTo>
                  <a:lnTo>
                    <a:pt x="78" y="111"/>
                  </a:lnTo>
                  <a:lnTo>
                    <a:pt x="78" y="109"/>
                  </a:lnTo>
                  <a:lnTo>
                    <a:pt x="78" y="108"/>
                  </a:lnTo>
                  <a:lnTo>
                    <a:pt x="78" y="107"/>
                  </a:lnTo>
                  <a:lnTo>
                    <a:pt x="77" y="106"/>
                  </a:lnTo>
                  <a:lnTo>
                    <a:pt x="77" y="104"/>
                  </a:lnTo>
                  <a:lnTo>
                    <a:pt x="77" y="103"/>
                  </a:lnTo>
                  <a:lnTo>
                    <a:pt x="75" y="103"/>
                  </a:lnTo>
                  <a:lnTo>
                    <a:pt x="74" y="102"/>
                  </a:lnTo>
                  <a:lnTo>
                    <a:pt x="74" y="101"/>
                  </a:lnTo>
                  <a:lnTo>
                    <a:pt x="73" y="99"/>
                  </a:lnTo>
                  <a:lnTo>
                    <a:pt x="72" y="99"/>
                  </a:lnTo>
                  <a:lnTo>
                    <a:pt x="69" y="98"/>
                  </a:lnTo>
                  <a:lnTo>
                    <a:pt x="68" y="98"/>
                  </a:lnTo>
                  <a:lnTo>
                    <a:pt x="65" y="97"/>
                  </a:lnTo>
                  <a:lnTo>
                    <a:pt x="64" y="96"/>
                  </a:lnTo>
                  <a:lnTo>
                    <a:pt x="55" y="93"/>
                  </a:lnTo>
                  <a:lnTo>
                    <a:pt x="48" y="91"/>
                  </a:lnTo>
                  <a:lnTo>
                    <a:pt x="40" y="88"/>
                  </a:lnTo>
                  <a:lnTo>
                    <a:pt x="34" y="87"/>
                  </a:lnTo>
                  <a:lnTo>
                    <a:pt x="29" y="84"/>
                  </a:lnTo>
                  <a:lnTo>
                    <a:pt x="24" y="82"/>
                  </a:lnTo>
                  <a:lnTo>
                    <a:pt x="20" y="80"/>
                  </a:lnTo>
                  <a:lnTo>
                    <a:pt x="17" y="79"/>
                  </a:lnTo>
                  <a:lnTo>
                    <a:pt x="15" y="75"/>
                  </a:lnTo>
                  <a:lnTo>
                    <a:pt x="11" y="72"/>
                  </a:lnTo>
                  <a:lnTo>
                    <a:pt x="9" y="68"/>
                  </a:lnTo>
                  <a:lnTo>
                    <a:pt x="7" y="64"/>
                  </a:lnTo>
                  <a:lnTo>
                    <a:pt x="6" y="60"/>
                  </a:lnTo>
                  <a:lnTo>
                    <a:pt x="5" y="55"/>
                  </a:lnTo>
                  <a:lnTo>
                    <a:pt x="5" y="52"/>
                  </a:lnTo>
                  <a:lnTo>
                    <a:pt x="5" y="46"/>
                  </a:lnTo>
                  <a:lnTo>
                    <a:pt x="5" y="41"/>
                  </a:lnTo>
                  <a:lnTo>
                    <a:pt x="5" y="36"/>
                  </a:lnTo>
                  <a:lnTo>
                    <a:pt x="6" y="33"/>
                  </a:lnTo>
                  <a:lnTo>
                    <a:pt x="7" y="29"/>
                  </a:lnTo>
                  <a:lnTo>
                    <a:pt x="9" y="25"/>
                  </a:lnTo>
                  <a:lnTo>
                    <a:pt x="10" y="20"/>
                  </a:lnTo>
                  <a:lnTo>
                    <a:pt x="12" y="16"/>
                  </a:lnTo>
                  <a:lnTo>
                    <a:pt x="15" y="12"/>
                  </a:lnTo>
                  <a:lnTo>
                    <a:pt x="19" y="11"/>
                  </a:lnTo>
                  <a:lnTo>
                    <a:pt x="23" y="9"/>
                  </a:lnTo>
                  <a:lnTo>
                    <a:pt x="26" y="6"/>
                  </a:lnTo>
                  <a:lnTo>
                    <a:pt x="31" y="4"/>
                  </a:lnTo>
                  <a:lnTo>
                    <a:pt x="36" y="2"/>
                  </a:lnTo>
                  <a:lnTo>
                    <a:pt x="41" y="1"/>
                  </a:lnTo>
                  <a:lnTo>
                    <a:pt x="48" y="0"/>
                  </a:lnTo>
                  <a:lnTo>
                    <a:pt x="53" y="0"/>
                  </a:lnTo>
                  <a:lnTo>
                    <a:pt x="59" y="0"/>
                  </a:lnTo>
                  <a:lnTo>
                    <a:pt x="64" y="0"/>
                  </a:lnTo>
                  <a:lnTo>
                    <a:pt x="69" y="1"/>
                  </a:lnTo>
                  <a:lnTo>
                    <a:pt x="74" y="2"/>
                  </a:lnTo>
                  <a:lnTo>
                    <a:pt x="78" y="4"/>
                  </a:lnTo>
                  <a:lnTo>
                    <a:pt x="82" y="5"/>
                  </a:lnTo>
                  <a:lnTo>
                    <a:pt x="86" y="7"/>
                  </a:lnTo>
                  <a:lnTo>
                    <a:pt x="88" y="10"/>
                  </a:lnTo>
                  <a:lnTo>
                    <a:pt x="91" y="12"/>
                  </a:lnTo>
                  <a:lnTo>
                    <a:pt x="94" y="15"/>
                  </a:lnTo>
                  <a:lnTo>
                    <a:pt x="96" y="19"/>
                  </a:lnTo>
                  <a:lnTo>
                    <a:pt x="98" y="23"/>
                  </a:lnTo>
                  <a:lnTo>
                    <a:pt x="101" y="26"/>
                  </a:lnTo>
                  <a:lnTo>
                    <a:pt x="102" y="30"/>
                  </a:lnTo>
                  <a:lnTo>
                    <a:pt x="103" y="35"/>
                  </a:lnTo>
                  <a:lnTo>
                    <a:pt x="104" y="40"/>
                  </a:lnTo>
                  <a:lnTo>
                    <a:pt x="74" y="46"/>
                  </a:lnTo>
                  <a:lnTo>
                    <a:pt x="74" y="44"/>
                  </a:lnTo>
                  <a:lnTo>
                    <a:pt x="74" y="41"/>
                  </a:lnTo>
                  <a:lnTo>
                    <a:pt x="74" y="40"/>
                  </a:lnTo>
                  <a:lnTo>
                    <a:pt x="73" y="39"/>
                  </a:lnTo>
                  <a:lnTo>
                    <a:pt x="72" y="36"/>
                  </a:lnTo>
                  <a:lnTo>
                    <a:pt x="72" y="35"/>
                  </a:lnTo>
                  <a:lnTo>
                    <a:pt x="70" y="34"/>
                  </a:lnTo>
                  <a:lnTo>
                    <a:pt x="69" y="33"/>
                  </a:lnTo>
                  <a:lnTo>
                    <a:pt x="68" y="31"/>
                  </a:lnTo>
                  <a:lnTo>
                    <a:pt x="65" y="31"/>
                  </a:lnTo>
                  <a:lnTo>
                    <a:pt x="64" y="30"/>
                  </a:lnTo>
                  <a:lnTo>
                    <a:pt x="63" y="30"/>
                  </a:lnTo>
                  <a:lnTo>
                    <a:pt x="60" y="30"/>
                  </a:lnTo>
                  <a:lnTo>
                    <a:pt x="58" y="30"/>
                  </a:lnTo>
                  <a:lnTo>
                    <a:pt x="57" y="30"/>
                  </a:lnTo>
                  <a:lnTo>
                    <a:pt x="53" y="30"/>
                  </a:lnTo>
                  <a:lnTo>
                    <a:pt x="50" y="30"/>
                  </a:lnTo>
                  <a:lnTo>
                    <a:pt x="48" y="30"/>
                  </a:lnTo>
                  <a:lnTo>
                    <a:pt x="45" y="30"/>
                  </a:lnTo>
                  <a:lnTo>
                    <a:pt x="43" y="30"/>
                  </a:lnTo>
                  <a:lnTo>
                    <a:pt x="41" y="30"/>
                  </a:lnTo>
                  <a:lnTo>
                    <a:pt x="39" y="31"/>
                  </a:lnTo>
                  <a:lnTo>
                    <a:pt x="38" y="31"/>
                  </a:lnTo>
                  <a:lnTo>
                    <a:pt x="36" y="33"/>
                  </a:lnTo>
                  <a:lnTo>
                    <a:pt x="36" y="34"/>
                  </a:lnTo>
                  <a:lnTo>
                    <a:pt x="35" y="35"/>
                  </a:lnTo>
                  <a:lnTo>
                    <a:pt x="34" y="35"/>
                  </a:lnTo>
                  <a:lnTo>
                    <a:pt x="34" y="36"/>
                  </a:lnTo>
                  <a:lnTo>
                    <a:pt x="33" y="36"/>
                  </a:lnTo>
                  <a:lnTo>
                    <a:pt x="33" y="38"/>
                  </a:lnTo>
                  <a:lnTo>
                    <a:pt x="31" y="39"/>
                  </a:lnTo>
                  <a:lnTo>
                    <a:pt x="31" y="40"/>
                  </a:lnTo>
                  <a:lnTo>
                    <a:pt x="31" y="41"/>
                  </a:lnTo>
                  <a:lnTo>
                    <a:pt x="33" y="41"/>
                  </a:lnTo>
                  <a:lnTo>
                    <a:pt x="33" y="43"/>
                  </a:lnTo>
                  <a:lnTo>
                    <a:pt x="33" y="44"/>
                  </a:lnTo>
                  <a:lnTo>
                    <a:pt x="34" y="45"/>
                  </a:lnTo>
                  <a:lnTo>
                    <a:pt x="34" y="46"/>
                  </a:lnTo>
                  <a:lnTo>
                    <a:pt x="35" y="48"/>
                  </a:lnTo>
                  <a:lnTo>
                    <a:pt x="38" y="49"/>
                  </a:lnTo>
                  <a:lnTo>
                    <a:pt x="40" y="50"/>
                  </a:lnTo>
                  <a:lnTo>
                    <a:pt x="44" y="52"/>
                  </a:lnTo>
                  <a:lnTo>
                    <a:pt x="48" y="53"/>
                  </a:lnTo>
                  <a:lnTo>
                    <a:pt x="53" y="55"/>
                  </a:lnTo>
                  <a:lnTo>
                    <a:pt x="58" y="57"/>
                  </a:lnTo>
                  <a:lnTo>
                    <a:pt x="64" y="59"/>
                  </a:lnTo>
                  <a:lnTo>
                    <a:pt x="70" y="60"/>
                  </a:lnTo>
                  <a:lnTo>
                    <a:pt x="75" y="63"/>
                  </a:lnTo>
                  <a:lnTo>
                    <a:pt x="80" y="64"/>
                  </a:lnTo>
                  <a:lnTo>
                    <a:pt x="86" y="67"/>
                  </a:lnTo>
                  <a:lnTo>
                    <a:pt x="89" y="69"/>
                  </a:lnTo>
                  <a:lnTo>
                    <a:pt x="93" y="72"/>
                  </a:lnTo>
                  <a:lnTo>
                    <a:pt x="97" y="73"/>
                  </a:lnTo>
                  <a:lnTo>
                    <a:pt x="99" y="75"/>
                  </a:lnTo>
                  <a:lnTo>
                    <a:pt x="101" y="79"/>
                  </a:lnTo>
                  <a:lnTo>
                    <a:pt x="103" y="82"/>
                  </a:lnTo>
                  <a:lnTo>
                    <a:pt x="104" y="84"/>
                  </a:lnTo>
                  <a:lnTo>
                    <a:pt x="107" y="88"/>
                  </a:lnTo>
                  <a:lnTo>
                    <a:pt x="108" y="92"/>
                  </a:lnTo>
                  <a:lnTo>
                    <a:pt x="108" y="96"/>
                  </a:lnTo>
                  <a:lnTo>
                    <a:pt x="109" y="98"/>
                  </a:lnTo>
                  <a:lnTo>
                    <a:pt x="109" y="102"/>
                  </a:lnTo>
                  <a:lnTo>
                    <a:pt x="109" y="107"/>
                  </a:lnTo>
                  <a:lnTo>
                    <a:pt x="108" y="112"/>
                  </a:lnTo>
                  <a:lnTo>
                    <a:pt x="108" y="117"/>
                  </a:lnTo>
                  <a:lnTo>
                    <a:pt x="106" y="122"/>
                  </a:lnTo>
                  <a:lnTo>
                    <a:pt x="104" y="127"/>
                  </a:lnTo>
                  <a:lnTo>
                    <a:pt x="102" y="131"/>
                  </a:lnTo>
                  <a:lnTo>
                    <a:pt x="99" y="135"/>
                  </a:lnTo>
                  <a:lnTo>
                    <a:pt x="97" y="138"/>
                  </a:lnTo>
                  <a:lnTo>
                    <a:pt x="92" y="142"/>
                  </a:lnTo>
                  <a:lnTo>
                    <a:pt x="88" y="145"/>
                  </a:lnTo>
                  <a:lnTo>
                    <a:pt x="83" y="147"/>
                  </a:lnTo>
                  <a:lnTo>
                    <a:pt x="78" y="150"/>
                  </a:lnTo>
                  <a:lnTo>
                    <a:pt x="73" y="151"/>
                  </a:lnTo>
                  <a:lnTo>
                    <a:pt x="68" y="151"/>
                  </a:lnTo>
                  <a:lnTo>
                    <a:pt x="62" y="152"/>
                  </a:lnTo>
                  <a:lnTo>
                    <a:pt x="55" y="152"/>
                  </a:lnTo>
                  <a:lnTo>
                    <a:pt x="50" y="152"/>
                  </a:lnTo>
                  <a:lnTo>
                    <a:pt x="44" y="151"/>
                  </a:lnTo>
                  <a:lnTo>
                    <a:pt x="39" y="151"/>
                  </a:lnTo>
                  <a:lnTo>
                    <a:pt x="34" y="150"/>
                  </a:lnTo>
                  <a:lnTo>
                    <a:pt x="29" y="147"/>
                  </a:lnTo>
                  <a:lnTo>
                    <a:pt x="25" y="145"/>
                  </a:lnTo>
                  <a:lnTo>
                    <a:pt x="21" y="142"/>
                  </a:lnTo>
                  <a:lnTo>
                    <a:pt x="17" y="138"/>
                  </a:lnTo>
                  <a:lnTo>
                    <a:pt x="14" y="136"/>
                  </a:lnTo>
                  <a:lnTo>
                    <a:pt x="11" y="133"/>
                  </a:lnTo>
                  <a:lnTo>
                    <a:pt x="9" y="130"/>
                  </a:lnTo>
                  <a:lnTo>
                    <a:pt x="6" y="126"/>
                  </a:lnTo>
                  <a:lnTo>
                    <a:pt x="4" y="122"/>
                  </a:lnTo>
                  <a:lnTo>
                    <a:pt x="2" y="118"/>
                  </a:lnTo>
                  <a:lnTo>
                    <a:pt x="0" y="114"/>
                  </a:lnTo>
                  <a:lnTo>
                    <a:pt x="0" y="109"/>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62" name="Freeform 185">
              <a:extLst>
                <a:ext uri="{FF2B5EF4-FFF2-40B4-BE49-F238E27FC236}">
                  <a16:creationId xmlns:a16="http://schemas.microsoft.com/office/drawing/2014/main" id="{A8E6A619-F03E-744A-BE57-A576415FE70C}"/>
                </a:ext>
              </a:extLst>
            </p:cNvPr>
            <p:cNvSpPr>
              <a:spLocks/>
            </p:cNvSpPr>
            <p:nvPr/>
          </p:nvSpPr>
          <p:spPr bwMode="auto">
            <a:xfrm>
              <a:off x="4210" y="2942"/>
              <a:ext cx="28" cy="40"/>
            </a:xfrm>
            <a:custGeom>
              <a:avLst/>
              <a:gdLst>
                <a:gd name="T0" fmla="*/ 0 w 111"/>
                <a:gd name="T1" fmla="*/ 0 h 152"/>
                <a:gd name="T2" fmla="*/ 0 w 111"/>
                <a:gd name="T3" fmla="*/ 0 h 152"/>
                <a:gd name="T4" fmla="*/ 0 w 111"/>
                <a:gd name="T5" fmla="*/ 0 h 152"/>
                <a:gd name="T6" fmla="*/ 0 w 111"/>
                <a:gd name="T7" fmla="*/ 0 h 152"/>
                <a:gd name="T8" fmla="*/ 0 w 111"/>
                <a:gd name="T9" fmla="*/ 0 h 152"/>
                <a:gd name="T10" fmla="*/ 0 w 111"/>
                <a:gd name="T11" fmla="*/ 0 h 152"/>
                <a:gd name="T12" fmla="*/ 0 w 111"/>
                <a:gd name="T13" fmla="*/ 0 h 152"/>
                <a:gd name="T14" fmla="*/ 0 w 111"/>
                <a:gd name="T15" fmla="*/ 0 h 152"/>
                <a:gd name="T16" fmla="*/ 0 w 111"/>
                <a:gd name="T17" fmla="*/ 0 h 152"/>
                <a:gd name="T18" fmla="*/ 0 w 111"/>
                <a:gd name="T19" fmla="*/ 0 h 152"/>
                <a:gd name="T20" fmla="*/ 0 w 111"/>
                <a:gd name="T21" fmla="*/ 0 h 152"/>
                <a:gd name="T22" fmla="*/ 0 w 111"/>
                <a:gd name="T23" fmla="*/ 0 h 152"/>
                <a:gd name="T24" fmla="*/ 0 w 111"/>
                <a:gd name="T25" fmla="*/ 0 h 152"/>
                <a:gd name="T26" fmla="*/ 0 w 111"/>
                <a:gd name="T27" fmla="*/ 0 h 152"/>
                <a:gd name="T28" fmla="*/ 0 w 111"/>
                <a:gd name="T29" fmla="*/ 0 h 152"/>
                <a:gd name="T30" fmla="*/ 0 w 111"/>
                <a:gd name="T31" fmla="*/ 0 h 152"/>
                <a:gd name="T32" fmla="*/ 0 w 111"/>
                <a:gd name="T33" fmla="*/ 0 h 152"/>
                <a:gd name="T34" fmla="*/ 0 w 111"/>
                <a:gd name="T35" fmla="*/ 0 h 152"/>
                <a:gd name="T36" fmla="*/ 0 w 111"/>
                <a:gd name="T37" fmla="*/ 0 h 152"/>
                <a:gd name="T38" fmla="*/ 0 w 111"/>
                <a:gd name="T39" fmla="*/ 0 h 152"/>
                <a:gd name="T40" fmla="*/ 0 w 111"/>
                <a:gd name="T41" fmla="*/ 0 h 152"/>
                <a:gd name="T42" fmla="*/ 0 w 111"/>
                <a:gd name="T43" fmla="*/ 0 h 152"/>
                <a:gd name="T44" fmla="*/ 0 w 111"/>
                <a:gd name="T45" fmla="*/ 0 h 152"/>
                <a:gd name="T46" fmla="*/ 0 w 111"/>
                <a:gd name="T47" fmla="*/ 0 h 152"/>
                <a:gd name="T48" fmla="*/ 0 w 111"/>
                <a:gd name="T49" fmla="*/ 0 h 152"/>
                <a:gd name="T50" fmla="*/ 0 w 111"/>
                <a:gd name="T51" fmla="*/ 0 h 152"/>
                <a:gd name="T52" fmla="*/ 0 w 111"/>
                <a:gd name="T53" fmla="*/ 0 h 152"/>
                <a:gd name="T54" fmla="*/ 0 w 111"/>
                <a:gd name="T55" fmla="*/ 0 h 152"/>
                <a:gd name="T56" fmla="*/ 0 w 111"/>
                <a:gd name="T57" fmla="*/ 0 h 152"/>
                <a:gd name="T58" fmla="*/ 0 w 111"/>
                <a:gd name="T59" fmla="*/ 0 h 152"/>
                <a:gd name="T60" fmla="*/ 0 w 111"/>
                <a:gd name="T61" fmla="*/ 0 h 152"/>
                <a:gd name="T62" fmla="*/ 0 w 111"/>
                <a:gd name="T63" fmla="*/ 0 h 152"/>
                <a:gd name="T64" fmla="*/ 0 w 111"/>
                <a:gd name="T65" fmla="*/ 0 h 152"/>
                <a:gd name="T66" fmla="*/ 0 w 111"/>
                <a:gd name="T67" fmla="*/ 0 h 152"/>
                <a:gd name="T68" fmla="*/ 0 w 111"/>
                <a:gd name="T69" fmla="*/ 0 h 152"/>
                <a:gd name="T70" fmla="*/ 0 w 111"/>
                <a:gd name="T71" fmla="*/ 0 h 152"/>
                <a:gd name="T72" fmla="*/ 0 w 111"/>
                <a:gd name="T73" fmla="*/ 0 h 152"/>
                <a:gd name="T74" fmla="*/ 0 w 111"/>
                <a:gd name="T75" fmla="*/ 0 h 152"/>
                <a:gd name="T76" fmla="*/ 0 w 111"/>
                <a:gd name="T77" fmla="*/ 0 h 152"/>
                <a:gd name="T78" fmla="*/ 0 w 111"/>
                <a:gd name="T79" fmla="*/ 0 h 152"/>
                <a:gd name="T80" fmla="*/ 0 w 111"/>
                <a:gd name="T81" fmla="*/ 0 h 152"/>
                <a:gd name="T82" fmla="*/ 0 w 111"/>
                <a:gd name="T83" fmla="*/ 0 h 152"/>
                <a:gd name="T84" fmla="*/ 0 w 111"/>
                <a:gd name="T85" fmla="*/ 0 h 152"/>
                <a:gd name="T86" fmla="*/ 0 w 111"/>
                <a:gd name="T87" fmla="*/ 0 h 152"/>
                <a:gd name="T88" fmla="*/ 0 w 111"/>
                <a:gd name="T89" fmla="*/ 0 h 152"/>
                <a:gd name="T90" fmla="*/ 0 w 111"/>
                <a:gd name="T91" fmla="*/ 0 h 152"/>
                <a:gd name="T92" fmla="*/ 0 w 111"/>
                <a:gd name="T93" fmla="*/ 0 h 152"/>
                <a:gd name="T94" fmla="*/ 0 w 111"/>
                <a:gd name="T95" fmla="*/ 0 h 15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1"/>
                <a:gd name="T145" fmla="*/ 0 h 152"/>
                <a:gd name="T146" fmla="*/ 111 w 111"/>
                <a:gd name="T147" fmla="*/ 152 h 15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1" h="152">
                  <a:moveTo>
                    <a:pt x="0" y="109"/>
                  </a:moveTo>
                  <a:lnTo>
                    <a:pt x="33" y="102"/>
                  </a:lnTo>
                  <a:lnTo>
                    <a:pt x="33" y="104"/>
                  </a:lnTo>
                  <a:lnTo>
                    <a:pt x="33" y="107"/>
                  </a:lnTo>
                  <a:lnTo>
                    <a:pt x="34" y="109"/>
                  </a:lnTo>
                  <a:lnTo>
                    <a:pt x="34" y="112"/>
                  </a:lnTo>
                  <a:lnTo>
                    <a:pt x="35" y="114"/>
                  </a:lnTo>
                  <a:lnTo>
                    <a:pt x="36" y="116"/>
                  </a:lnTo>
                  <a:lnTo>
                    <a:pt x="39" y="117"/>
                  </a:lnTo>
                  <a:lnTo>
                    <a:pt x="40" y="120"/>
                  </a:lnTo>
                  <a:lnTo>
                    <a:pt x="41" y="121"/>
                  </a:lnTo>
                  <a:lnTo>
                    <a:pt x="43" y="122"/>
                  </a:lnTo>
                  <a:lnTo>
                    <a:pt x="44" y="122"/>
                  </a:lnTo>
                  <a:lnTo>
                    <a:pt x="46" y="123"/>
                  </a:lnTo>
                  <a:lnTo>
                    <a:pt x="49" y="125"/>
                  </a:lnTo>
                  <a:lnTo>
                    <a:pt x="51" y="125"/>
                  </a:lnTo>
                  <a:lnTo>
                    <a:pt x="54" y="126"/>
                  </a:lnTo>
                  <a:lnTo>
                    <a:pt x="57" y="126"/>
                  </a:lnTo>
                  <a:lnTo>
                    <a:pt x="59" y="126"/>
                  </a:lnTo>
                  <a:lnTo>
                    <a:pt x="62" y="125"/>
                  </a:lnTo>
                  <a:lnTo>
                    <a:pt x="64" y="125"/>
                  </a:lnTo>
                  <a:lnTo>
                    <a:pt x="67" y="123"/>
                  </a:lnTo>
                  <a:lnTo>
                    <a:pt x="69" y="122"/>
                  </a:lnTo>
                  <a:lnTo>
                    <a:pt x="72" y="122"/>
                  </a:lnTo>
                  <a:lnTo>
                    <a:pt x="73" y="121"/>
                  </a:lnTo>
                  <a:lnTo>
                    <a:pt x="75" y="120"/>
                  </a:lnTo>
                  <a:lnTo>
                    <a:pt x="77" y="118"/>
                  </a:lnTo>
                  <a:lnTo>
                    <a:pt x="77" y="117"/>
                  </a:lnTo>
                  <a:lnTo>
                    <a:pt x="78" y="116"/>
                  </a:lnTo>
                  <a:lnTo>
                    <a:pt x="78" y="114"/>
                  </a:lnTo>
                  <a:lnTo>
                    <a:pt x="78" y="113"/>
                  </a:lnTo>
                  <a:lnTo>
                    <a:pt x="78" y="112"/>
                  </a:lnTo>
                  <a:lnTo>
                    <a:pt x="78" y="111"/>
                  </a:lnTo>
                  <a:lnTo>
                    <a:pt x="78" y="109"/>
                  </a:lnTo>
                  <a:lnTo>
                    <a:pt x="78" y="108"/>
                  </a:lnTo>
                  <a:lnTo>
                    <a:pt x="78" y="107"/>
                  </a:lnTo>
                  <a:lnTo>
                    <a:pt x="78" y="106"/>
                  </a:lnTo>
                  <a:lnTo>
                    <a:pt x="78" y="104"/>
                  </a:lnTo>
                  <a:lnTo>
                    <a:pt x="78" y="103"/>
                  </a:lnTo>
                  <a:lnTo>
                    <a:pt x="77" y="103"/>
                  </a:lnTo>
                  <a:lnTo>
                    <a:pt x="75" y="102"/>
                  </a:lnTo>
                  <a:lnTo>
                    <a:pt x="74" y="101"/>
                  </a:lnTo>
                  <a:lnTo>
                    <a:pt x="73" y="99"/>
                  </a:lnTo>
                  <a:lnTo>
                    <a:pt x="72" y="99"/>
                  </a:lnTo>
                  <a:lnTo>
                    <a:pt x="70" y="98"/>
                  </a:lnTo>
                  <a:lnTo>
                    <a:pt x="69" y="98"/>
                  </a:lnTo>
                  <a:lnTo>
                    <a:pt x="67" y="97"/>
                  </a:lnTo>
                  <a:lnTo>
                    <a:pt x="64" y="96"/>
                  </a:lnTo>
                  <a:lnTo>
                    <a:pt x="55" y="93"/>
                  </a:lnTo>
                  <a:lnTo>
                    <a:pt x="48" y="91"/>
                  </a:lnTo>
                  <a:lnTo>
                    <a:pt x="41" y="88"/>
                  </a:lnTo>
                  <a:lnTo>
                    <a:pt x="35" y="87"/>
                  </a:lnTo>
                  <a:lnTo>
                    <a:pt x="29" y="84"/>
                  </a:lnTo>
                  <a:lnTo>
                    <a:pt x="25" y="82"/>
                  </a:lnTo>
                  <a:lnTo>
                    <a:pt x="21" y="80"/>
                  </a:lnTo>
                  <a:lnTo>
                    <a:pt x="19" y="79"/>
                  </a:lnTo>
                  <a:lnTo>
                    <a:pt x="15" y="75"/>
                  </a:lnTo>
                  <a:lnTo>
                    <a:pt x="12" y="72"/>
                  </a:lnTo>
                  <a:lnTo>
                    <a:pt x="10" y="68"/>
                  </a:lnTo>
                  <a:lnTo>
                    <a:pt x="7" y="64"/>
                  </a:lnTo>
                  <a:lnTo>
                    <a:pt x="6" y="60"/>
                  </a:lnTo>
                  <a:lnTo>
                    <a:pt x="6" y="55"/>
                  </a:lnTo>
                  <a:lnTo>
                    <a:pt x="5" y="52"/>
                  </a:lnTo>
                  <a:lnTo>
                    <a:pt x="5" y="46"/>
                  </a:lnTo>
                  <a:lnTo>
                    <a:pt x="5" y="41"/>
                  </a:lnTo>
                  <a:lnTo>
                    <a:pt x="6" y="36"/>
                  </a:lnTo>
                  <a:lnTo>
                    <a:pt x="6" y="33"/>
                  </a:lnTo>
                  <a:lnTo>
                    <a:pt x="7" y="29"/>
                  </a:lnTo>
                  <a:lnTo>
                    <a:pt x="9" y="25"/>
                  </a:lnTo>
                  <a:lnTo>
                    <a:pt x="11" y="20"/>
                  </a:lnTo>
                  <a:lnTo>
                    <a:pt x="14" y="16"/>
                  </a:lnTo>
                  <a:lnTo>
                    <a:pt x="16" y="12"/>
                  </a:lnTo>
                  <a:lnTo>
                    <a:pt x="19" y="11"/>
                  </a:lnTo>
                  <a:lnTo>
                    <a:pt x="23" y="9"/>
                  </a:lnTo>
                  <a:lnTo>
                    <a:pt x="28" y="6"/>
                  </a:lnTo>
                  <a:lnTo>
                    <a:pt x="31" y="4"/>
                  </a:lnTo>
                  <a:lnTo>
                    <a:pt x="36" y="2"/>
                  </a:lnTo>
                  <a:lnTo>
                    <a:pt x="43" y="1"/>
                  </a:lnTo>
                  <a:lnTo>
                    <a:pt x="48" y="0"/>
                  </a:lnTo>
                  <a:lnTo>
                    <a:pt x="54" y="0"/>
                  </a:lnTo>
                  <a:lnTo>
                    <a:pt x="59" y="0"/>
                  </a:lnTo>
                  <a:lnTo>
                    <a:pt x="65" y="0"/>
                  </a:lnTo>
                  <a:lnTo>
                    <a:pt x="70" y="1"/>
                  </a:lnTo>
                  <a:lnTo>
                    <a:pt x="74" y="2"/>
                  </a:lnTo>
                  <a:lnTo>
                    <a:pt x="78" y="4"/>
                  </a:lnTo>
                  <a:lnTo>
                    <a:pt x="82" y="5"/>
                  </a:lnTo>
                  <a:lnTo>
                    <a:pt x="86" y="7"/>
                  </a:lnTo>
                  <a:lnTo>
                    <a:pt x="89" y="10"/>
                  </a:lnTo>
                  <a:lnTo>
                    <a:pt x="92" y="12"/>
                  </a:lnTo>
                  <a:lnTo>
                    <a:pt x="94" y="15"/>
                  </a:lnTo>
                  <a:lnTo>
                    <a:pt x="97" y="19"/>
                  </a:lnTo>
                  <a:lnTo>
                    <a:pt x="99" y="23"/>
                  </a:lnTo>
                  <a:lnTo>
                    <a:pt x="101" y="26"/>
                  </a:lnTo>
                  <a:lnTo>
                    <a:pt x="102" y="30"/>
                  </a:lnTo>
                  <a:lnTo>
                    <a:pt x="104" y="35"/>
                  </a:lnTo>
                  <a:lnTo>
                    <a:pt x="104" y="40"/>
                  </a:lnTo>
                  <a:lnTo>
                    <a:pt x="75" y="46"/>
                  </a:lnTo>
                  <a:lnTo>
                    <a:pt x="75" y="44"/>
                  </a:lnTo>
                  <a:lnTo>
                    <a:pt x="75" y="41"/>
                  </a:lnTo>
                  <a:lnTo>
                    <a:pt x="74" y="40"/>
                  </a:lnTo>
                  <a:lnTo>
                    <a:pt x="74" y="39"/>
                  </a:lnTo>
                  <a:lnTo>
                    <a:pt x="73" y="36"/>
                  </a:lnTo>
                  <a:lnTo>
                    <a:pt x="72" y="35"/>
                  </a:lnTo>
                  <a:lnTo>
                    <a:pt x="70" y="34"/>
                  </a:lnTo>
                  <a:lnTo>
                    <a:pt x="70" y="33"/>
                  </a:lnTo>
                  <a:lnTo>
                    <a:pt x="68" y="31"/>
                  </a:lnTo>
                  <a:lnTo>
                    <a:pt x="67" y="31"/>
                  </a:lnTo>
                  <a:lnTo>
                    <a:pt x="64" y="30"/>
                  </a:lnTo>
                  <a:lnTo>
                    <a:pt x="63" y="30"/>
                  </a:lnTo>
                  <a:lnTo>
                    <a:pt x="62" y="30"/>
                  </a:lnTo>
                  <a:lnTo>
                    <a:pt x="59" y="30"/>
                  </a:lnTo>
                  <a:lnTo>
                    <a:pt x="57" y="30"/>
                  </a:lnTo>
                  <a:lnTo>
                    <a:pt x="54" y="30"/>
                  </a:lnTo>
                  <a:lnTo>
                    <a:pt x="51" y="30"/>
                  </a:lnTo>
                  <a:lnTo>
                    <a:pt x="48" y="30"/>
                  </a:lnTo>
                  <a:lnTo>
                    <a:pt x="45" y="30"/>
                  </a:lnTo>
                  <a:lnTo>
                    <a:pt x="44" y="30"/>
                  </a:lnTo>
                  <a:lnTo>
                    <a:pt x="41" y="30"/>
                  </a:lnTo>
                  <a:lnTo>
                    <a:pt x="40" y="31"/>
                  </a:lnTo>
                  <a:lnTo>
                    <a:pt x="39" y="31"/>
                  </a:lnTo>
                  <a:lnTo>
                    <a:pt x="38" y="33"/>
                  </a:lnTo>
                  <a:lnTo>
                    <a:pt x="36" y="34"/>
                  </a:lnTo>
                  <a:lnTo>
                    <a:pt x="35" y="35"/>
                  </a:lnTo>
                  <a:lnTo>
                    <a:pt x="34" y="36"/>
                  </a:lnTo>
                  <a:lnTo>
                    <a:pt x="33" y="36"/>
                  </a:lnTo>
                  <a:lnTo>
                    <a:pt x="33" y="38"/>
                  </a:lnTo>
                  <a:lnTo>
                    <a:pt x="33" y="39"/>
                  </a:lnTo>
                  <a:lnTo>
                    <a:pt x="33" y="40"/>
                  </a:lnTo>
                  <a:lnTo>
                    <a:pt x="33" y="41"/>
                  </a:lnTo>
                  <a:lnTo>
                    <a:pt x="33" y="43"/>
                  </a:lnTo>
                  <a:lnTo>
                    <a:pt x="34" y="44"/>
                  </a:lnTo>
                  <a:lnTo>
                    <a:pt x="34" y="45"/>
                  </a:lnTo>
                  <a:lnTo>
                    <a:pt x="35" y="45"/>
                  </a:lnTo>
                  <a:lnTo>
                    <a:pt x="35" y="46"/>
                  </a:lnTo>
                  <a:lnTo>
                    <a:pt x="36" y="48"/>
                  </a:lnTo>
                  <a:lnTo>
                    <a:pt x="39" y="49"/>
                  </a:lnTo>
                  <a:lnTo>
                    <a:pt x="41" y="50"/>
                  </a:lnTo>
                  <a:lnTo>
                    <a:pt x="45" y="52"/>
                  </a:lnTo>
                  <a:lnTo>
                    <a:pt x="49" y="53"/>
                  </a:lnTo>
                  <a:lnTo>
                    <a:pt x="54" y="55"/>
                  </a:lnTo>
                  <a:lnTo>
                    <a:pt x="59" y="57"/>
                  </a:lnTo>
                  <a:lnTo>
                    <a:pt x="64" y="59"/>
                  </a:lnTo>
                  <a:lnTo>
                    <a:pt x="70" y="60"/>
                  </a:lnTo>
                  <a:lnTo>
                    <a:pt x="77" y="63"/>
                  </a:lnTo>
                  <a:lnTo>
                    <a:pt x="82" y="64"/>
                  </a:lnTo>
                  <a:lnTo>
                    <a:pt x="86" y="67"/>
                  </a:lnTo>
                  <a:lnTo>
                    <a:pt x="91" y="69"/>
                  </a:lnTo>
                  <a:lnTo>
                    <a:pt x="94" y="72"/>
                  </a:lnTo>
                  <a:lnTo>
                    <a:pt x="97" y="73"/>
                  </a:lnTo>
                  <a:lnTo>
                    <a:pt x="99" y="75"/>
                  </a:lnTo>
                  <a:lnTo>
                    <a:pt x="102" y="79"/>
                  </a:lnTo>
                  <a:lnTo>
                    <a:pt x="103" y="82"/>
                  </a:lnTo>
                  <a:lnTo>
                    <a:pt x="106" y="84"/>
                  </a:lnTo>
                  <a:lnTo>
                    <a:pt x="107" y="88"/>
                  </a:lnTo>
                  <a:lnTo>
                    <a:pt x="108" y="92"/>
                  </a:lnTo>
                  <a:lnTo>
                    <a:pt x="109" y="96"/>
                  </a:lnTo>
                  <a:lnTo>
                    <a:pt x="111" y="98"/>
                  </a:lnTo>
                  <a:lnTo>
                    <a:pt x="111" y="102"/>
                  </a:lnTo>
                  <a:lnTo>
                    <a:pt x="111" y="107"/>
                  </a:lnTo>
                  <a:lnTo>
                    <a:pt x="109" y="112"/>
                  </a:lnTo>
                  <a:lnTo>
                    <a:pt x="108" y="117"/>
                  </a:lnTo>
                  <a:lnTo>
                    <a:pt x="107" y="122"/>
                  </a:lnTo>
                  <a:lnTo>
                    <a:pt x="104" y="127"/>
                  </a:lnTo>
                  <a:lnTo>
                    <a:pt x="102" y="131"/>
                  </a:lnTo>
                  <a:lnTo>
                    <a:pt x="99" y="135"/>
                  </a:lnTo>
                  <a:lnTo>
                    <a:pt x="97" y="138"/>
                  </a:lnTo>
                  <a:lnTo>
                    <a:pt x="93" y="142"/>
                  </a:lnTo>
                  <a:lnTo>
                    <a:pt x="88" y="145"/>
                  </a:lnTo>
                  <a:lnTo>
                    <a:pt x="84" y="147"/>
                  </a:lnTo>
                  <a:lnTo>
                    <a:pt x="79" y="150"/>
                  </a:lnTo>
                  <a:lnTo>
                    <a:pt x="73" y="151"/>
                  </a:lnTo>
                  <a:lnTo>
                    <a:pt x="68" y="151"/>
                  </a:lnTo>
                  <a:lnTo>
                    <a:pt x="63" y="152"/>
                  </a:lnTo>
                  <a:lnTo>
                    <a:pt x="57" y="152"/>
                  </a:lnTo>
                  <a:lnTo>
                    <a:pt x="50" y="152"/>
                  </a:lnTo>
                  <a:lnTo>
                    <a:pt x="45" y="151"/>
                  </a:lnTo>
                  <a:lnTo>
                    <a:pt x="40" y="151"/>
                  </a:lnTo>
                  <a:lnTo>
                    <a:pt x="35" y="150"/>
                  </a:lnTo>
                  <a:lnTo>
                    <a:pt x="30" y="147"/>
                  </a:lnTo>
                  <a:lnTo>
                    <a:pt x="26" y="145"/>
                  </a:lnTo>
                  <a:lnTo>
                    <a:pt x="23" y="142"/>
                  </a:lnTo>
                  <a:lnTo>
                    <a:pt x="19" y="138"/>
                  </a:lnTo>
                  <a:lnTo>
                    <a:pt x="15" y="136"/>
                  </a:lnTo>
                  <a:lnTo>
                    <a:pt x="11" y="133"/>
                  </a:lnTo>
                  <a:lnTo>
                    <a:pt x="9" y="130"/>
                  </a:lnTo>
                  <a:lnTo>
                    <a:pt x="6" y="126"/>
                  </a:lnTo>
                  <a:lnTo>
                    <a:pt x="4" y="122"/>
                  </a:lnTo>
                  <a:lnTo>
                    <a:pt x="2" y="118"/>
                  </a:lnTo>
                  <a:lnTo>
                    <a:pt x="1" y="114"/>
                  </a:lnTo>
                  <a:lnTo>
                    <a:pt x="0" y="109"/>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63" name="Freeform 186">
              <a:extLst>
                <a:ext uri="{FF2B5EF4-FFF2-40B4-BE49-F238E27FC236}">
                  <a16:creationId xmlns:a16="http://schemas.microsoft.com/office/drawing/2014/main" id="{EDCBA9D0-48EA-504A-8E33-344FFF20EFC2}"/>
                </a:ext>
              </a:extLst>
            </p:cNvPr>
            <p:cNvSpPr>
              <a:spLocks noEditPoints="1"/>
            </p:cNvSpPr>
            <p:nvPr/>
          </p:nvSpPr>
          <p:spPr bwMode="auto">
            <a:xfrm>
              <a:off x="4242" y="2942"/>
              <a:ext cx="27" cy="40"/>
            </a:xfrm>
            <a:custGeom>
              <a:avLst/>
              <a:gdLst>
                <a:gd name="T0" fmla="*/ 0 w 108"/>
                <a:gd name="T1" fmla="*/ 0 h 152"/>
                <a:gd name="T2" fmla="*/ 0 w 108"/>
                <a:gd name="T3" fmla="*/ 0 h 152"/>
                <a:gd name="T4" fmla="*/ 0 w 108"/>
                <a:gd name="T5" fmla="*/ 0 h 152"/>
                <a:gd name="T6" fmla="*/ 0 w 108"/>
                <a:gd name="T7" fmla="*/ 0 h 152"/>
                <a:gd name="T8" fmla="*/ 0 w 108"/>
                <a:gd name="T9" fmla="*/ 0 h 152"/>
                <a:gd name="T10" fmla="*/ 0 w 108"/>
                <a:gd name="T11" fmla="*/ 0 h 152"/>
                <a:gd name="T12" fmla="*/ 0 w 108"/>
                <a:gd name="T13" fmla="*/ 0 h 152"/>
                <a:gd name="T14" fmla="*/ 0 w 108"/>
                <a:gd name="T15" fmla="*/ 0 h 152"/>
                <a:gd name="T16" fmla="*/ 0 w 108"/>
                <a:gd name="T17" fmla="*/ 0 h 152"/>
                <a:gd name="T18" fmla="*/ 0 w 108"/>
                <a:gd name="T19" fmla="*/ 0 h 152"/>
                <a:gd name="T20" fmla="*/ 0 w 108"/>
                <a:gd name="T21" fmla="*/ 0 h 152"/>
                <a:gd name="T22" fmla="*/ 0 w 108"/>
                <a:gd name="T23" fmla="*/ 0 h 152"/>
                <a:gd name="T24" fmla="*/ 0 w 108"/>
                <a:gd name="T25" fmla="*/ 0 h 152"/>
                <a:gd name="T26" fmla="*/ 0 w 108"/>
                <a:gd name="T27" fmla="*/ 0 h 152"/>
                <a:gd name="T28" fmla="*/ 0 w 108"/>
                <a:gd name="T29" fmla="*/ 0 h 152"/>
                <a:gd name="T30" fmla="*/ 0 w 108"/>
                <a:gd name="T31" fmla="*/ 0 h 152"/>
                <a:gd name="T32" fmla="*/ 0 w 108"/>
                <a:gd name="T33" fmla="*/ 0 h 152"/>
                <a:gd name="T34" fmla="*/ 0 w 108"/>
                <a:gd name="T35" fmla="*/ 0 h 152"/>
                <a:gd name="T36" fmla="*/ 0 w 108"/>
                <a:gd name="T37" fmla="*/ 0 h 152"/>
                <a:gd name="T38" fmla="*/ 0 w 108"/>
                <a:gd name="T39" fmla="*/ 0 h 152"/>
                <a:gd name="T40" fmla="*/ 0 w 108"/>
                <a:gd name="T41" fmla="*/ 0 h 152"/>
                <a:gd name="T42" fmla="*/ 0 w 108"/>
                <a:gd name="T43" fmla="*/ 0 h 152"/>
                <a:gd name="T44" fmla="*/ 0 w 108"/>
                <a:gd name="T45" fmla="*/ 0 h 152"/>
                <a:gd name="T46" fmla="*/ 0 w 108"/>
                <a:gd name="T47" fmla="*/ 0 h 152"/>
                <a:gd name="T48" fmla="*/ 0 w 108"/>
                <a:gd name="T49" fmla="*/ 0 h 152"/>
                <a:gd name="T50" fmla="*/ 0 w 108"/>
                <a:gd name="T51" fmla="*/ 0 h 152"/>
                <a:gd name="T52" fmla="*/ 0 w 108"/>
                <a:gd name="T53" fmla="*/ 0 h 152"/>
                <a:gd name="T54" fmla="*/ 0 w 108"/>
                <a:gd name="T55" fmla="*/ 0 h 152"/>
                <a:gd name="T56" fmla="*/ 0 w 108"/>
                <a:gd name="T57" fmla="*/ 0 h 152"/>
                <a:gd name="T58" fmla="*/ 0 w 108"/>
                <a:gd name="T59" fmla="*/ 0 h 152"/>
                <a:gd name="T60" fmla="*/ 0 w 108"/>
                <a:gd name="T61" fmla="*/ 0 h 152"/>
                <a:gd name="T62" fmla="*/ 0 w 108"/>
                <a:gd name="T63" fmla="*/ 0 h 152"/>
                <a:gd name="T64" fmla="*/ 0 w 108"/>
                <a:gd name="T65" fmla="*/ 0 h 152"/>
                <a:gd name="T66" fmla="*/ 0 w 108"/>
                <a:gd name="T67" fmla="*/ 0 h 152"/>
                <a:gd name="T68" fmla="*/ 0 w 108"/>
                <a:gd name="T69" fmla="*/ 0 h 152"/>
                <a:gd name="T70" fmla="*/ 0 w 108"/>
                <a:gd name="T71" fmla="*/ 0 h 152"/>
                <a:gd name="T72" fmla="*/ 0 w 108"/>
                <a:gd name="T73" fmla="*/ 0 h 152"/>
                <a:gd name="T74" fmla="*/ 0 w 108"/>
                <a:gd name="T75" fmla="*/ 0 h 152"/>
                <a:gd name="T76" fmla="*/ 0 w 108"/>
                <a:gd name="T77" fmla="*/ 0 h 152"/>
                <a:gd name="T78" fmla="*/ 0 w 108"/>
                <a:gd name="T79" fmla="*/ 0 h 152"/>
                <a:gd name="T80" fmla="*/ 0 w 108"/>
                <a:gd name="T81" fmla="*/ 0 h 152"/>
                <a:gd name="T82" fmla="*/ 0 w 108"/>
                <a:gd name="T83" fmla="*/ 0 h 152"/>
                <a:gd name="T84" fmla="*/ 0 w 108"/>
                <a:gd name="T85" fmla="*/ 0 h 152"/>
                <a:gd name="T86" fmla="*/ 0 w 108"/>
                <a:gd name="T87" fmla="*/ 0 h 1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8"/>
                <a:gd name="T133" fmla="*/ 0 h 152"/>
                <a:gd name="T134" fmla="*/ 108 w 108"/>
                <a:gd name="T135" fmla="*/ 152 h 1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8" h="152">
                  <a:moveTo>
                    <a:pt x="75" y="102"/>
                  </a:moveTo>
                  <a:lnTo>
                    <a:pt x="107" y="109"/>
                  </a:lnTo>
                  <a:lnTo>
                    <a:pt x="105" y="114"/>
                  </a:lnTo>
                  <a:lnTo>
                    <a:pt x="103" y="118"/>
                  </a:lnTo>
                  <a:lnTo>
                    <a:pt x="100" y="123"/>
                  </a:lnTo>
                  <a:lnTo>
                    <a:pt x="99" y="127"/>
                  </a:lnTo>
                  <a:lnTo>
                    <a:pt x="97" y="131"/>
                  </a:lnTo>
                  <a:lnTo>
                    <a:pt x="94" y="135"/>
                  </a:lnTo>
                  <a:lnTo>
                    <a:pt x="92" y="138"/>
                  </a:lnTo>
                  <a:lnTo>
                    <a:pt x="88" y="142"/>
                  </a:lnTo>
                  <a:lnTo>
                    <a:pt x="85" y="145"/>
                  </a:lnTo>
                  <a:lnTo>
                    <a:pt x="82" y="146"/>
                  </a:lnTo>
                  <a:lnTo>
                    <a:pt x="78" y="149"/>
                  </a:lnTo>
                  <a:lnTo>
                    <a:pt x="74" y="150"/>
                  </a:lnTo>
                  <a:lnTo>
                    <a:pt x="70" y="151"/>
                  </a:lnTo>
                  <a:lnTo>
                    <a:pt x="65" y="151"/>
                  </a:lnTo>
                  <a:lnTo>
                    <a:pt x="61" y="152"/>
                  </a:lnTo>
                  <a:lnTo>
                    <a:pt x="56" y="152"/>
                  </a:lnTo>
                  <a:lnTo>
                    <a:pt x="47" y="152"/>
                  </a:lnTo>
                  <a:lnTo>
                    <a:pt x="41" y="151"/>
                  </a:lnTo>
                  <a:lnTo>
                    <a:pt x="35" y="149"/>
                  </a:lnTo>
                  <a:lnTo>
                    <a:pt x="29" y="147"/>
                  </a:lnTo>
                  <a:lnTo>
                    <a:pt x="24" y="143"/>
                  </a:lnTo>
                  <a:lnTo>
                    <a:pt x="19" y="140"/>
                  </a:lnTo>
                  <a:lnTo>
                    <a:pt x="15" y="135"/>
                  </a:lnTo>
                  <a:lnTo>
                    <a:pt x="10" y="128"/>
                  </a:lnTo>
                  <a:lnTo>
                    <a:pt x="7" y="123"/>
                  </a:lnTo>
                  <a:lnTo>
                    <a:pt x="5" y="118"/>
                  </a:lnTo>
                  <a:lnTo>
                    <a:pt x="3" y="113"/>
                  </a:lnTo>
                  <a:lnTo>
                    <a:pt x="2" y="107"/>
                  </a:lnTo>
                  <a:lnTo>
                    <a:pt x="1" y="101"/>
                  </a:lnTo>
                  <a:lnTo>
                    <a:pt x="0" y="93"/>
                  </a:lnTo>
                  <a:lnTo>
                    <a:pt x="0" y="87"/>
                  </a:lnTo>
                  <a:lnTo>
                    <a:pt x="0" y="79"/>
                  </a:lnTo>
                  <a:lnTo>
                    <a:pt x="0" y="70"/>
                  </a:lnTo>
                  <a:lnTo>
                    <a:pt x="0" y="62"/>
                  </a:lnTo>
                  <a:lnTo>
                    <a:pt x="1" y="53"/>
                  </a:lnTo>
                  <a:lnTo>
                    <a:pt x="3" y="46"/>
                  </a:lnTo>
                  <a:lnTo>
                    <a:pt x="5" y="40"/>
                  </a:lnTo>
                  <a:lnTo>
                    <a:pt x="7" y="34"/>
                  </a:lnTo>
                  <a:lnTo>
                    <a:pt x="10" y="28"/>
                  </a:lnTo>
                  <a:lnTo>
                    <a:pt x="12" y="23"/>
                  </a:lnTo>
                  <a:lnTo>
                    <a:pt x="17" y="17"/>
                  </a:lnTo>
                  <a:lnTo>
                    <a:pt x="21" y="12"/>
                  </a:lnTo>
                  <a:lnTo>
                    <a:pt x="26" y="9"/>
                  </a:lnTo>
                  <a:lnTo>
                    <a:pt x="31" y="5"/>
                  </a:lnTo>
                  <a:lnTo>
                    <a:pt x="36" y="2"/>
                  </a:lnTo>
                  <a:lnTo>
                    <a:pt x="41" y="1"/>
                  </a:lnTo>
                  <a:lnTo>
                    <a:pt x="47" y="0"/>
                  </a:lnTo>
                  <a:lnTo>
                    <a:pt x="53" y="0"/>
                  </a:lnTo>
                  <a:lnTo>
                    <a:pt x="59" y="0"/>
                  </a:lnTo>
                  <a:lnTo>
                    <a:pt x="65" y="1"/>
                  </a:lnTo>
                  <a:lnTo>
                    <a:pt x="70" y="4"/>
                  </a:lnTo>
                  <a:lnTo>
                    <a:pt x="75" y="6"/>
                  </a:lnTo>
                  <a:lnTo>
                    <a:pt x="80" y="10"/>
                  </a:lnTo>
                  <a:lnTo>
                    <a:pt x="85" y="14"/>
                  </a:lnTo>
                  <a:lnTo>
                    <a:pt x="89" y="19"/>
                  </a:lnTo>
                  <a:lnTo>
                    <a:pt x="94" y="23"/>
                  </a:lnTo>
                  <a:lnTo>
                    <a:pt x="98" y="29"/>
                  </a:lnTo>
                  <a:lnTo>
                    <a:pt x="100" y="35"/>
                  </a:lnTo>
                  <a:lnTo>
                    <a:pt x="103" y="41"/>
                  </a:lnTo>
                  <a:lnTo>
                    <a:pt x="105" y="50"/>
                  </a:lnTo>
                  <a:lnTo>
                    <a:pt x="107" y="59"/>
                  </a:lnTo>
                  <a:lnTo>
                    <a:pt x="108" y="68"/>
                  </a:lnTo>
                  <a:lnTo>
                    <a:pt x="108" y="78"/>
                  </a:lnTo>
                  <a:lnTo>
                    <a:pt x="107" y="89"/>
                  </a:lnTo>
                  <a:lnTo>
                    <a:pt x="29" y="89"/>
                  </a:lnTo>
                  <a:lnTo>
                    <a:pt x="30" y="93"/>
                  </a:lnTo>
                  <a:lnTo>
                    <a:pt x="31" y="97"/>
                  </a:lnTo>
                  <a:lnTo>
                    <a:pt x="31" y="101"/>
                  </a:lnTo>
                  <a:lnTo>
                    <a:pt x="32" y="103"/>
                  </a:lnTo>
                  <a:lnTo>
                    <a:pt x="32" y="107"/>
                  </a:lnTo>
                  <a:lnTo>
                    <a:pt x="34" y="111"/>
                  </a:lnTo>
                  <a:lnTo>
                    <a:pt x="35" y="113"/>
                  </a:lnTo>
                  <a:lnTo>
                    <a:pt x="37" y="116"/>
                  </a:lnTo>
                  <a:lnTo>
                    <a:pt x="39" y="117"/>
                  </a:lnTo>
                  <a:lnTo>
                    <a:pt x="41" y="118"/>
                  </a:lnTo>
                  <a:lnTo>
                    <a:pt x="44" y="120"/>
                  </a:lnTo>
                  <a:lnTo>
                    <a:pt x="45" y="121"/>
                  </a:lnTo>
                  <a:lnTo>
                    <a:pt x="47" y="121"/>
                  </a:lnTo>
                  <a:lnTo>
                    <a:pt x="50" y="122"/>
                  </a:lnTo>
                  <a:lnTo>
                    <a:pt x="53" y="122"/>
                  </a:lnTo>
                  <a:lnTo>
                    <a:pt x="56" y="122"/>
                  </a:lnTo>
                  <a:lnTo>
                    <a:pt x="58" y="122"/>
                  </a:lnTo>
                  <a:lnTo>
                    <a:pt x="59" y="122"/>
                  </a:lnTo>
                  <a:lnTo>
                    <a:pt x="61" y="122"/>
                  </a:lnTo>
                  <a:lnTo>
                    <a:pt x="63" y="122"/>
                  </a:lnTo>
                  <a:lnTo>
                    <a:pt x="64" y="122"/>
                  </a:lnTo>
                  <a:lnTo>
                    <a:pt x="65" y="121"/>
                  </a:lnTo>
                  <a:lnTo>
                    <a:pt x="65" y="120"/>
                  </a:lnTo>
                  <a:lnTo>
                    <a:pt x="66" y="120"/>
                  </a:lnTo>
                  <a:lnTo>
                    <a:pt x="69" y="117"/>
                  </a:lnTo>
                  <a:lnTo>
                    <a:pt x="70" y="116"/>
                  </a:lnTo>
                  <a:lnTo>
                    <a:pt x="71" y="114"/>
                  </a:lnTo>
                  <a:lnTo>
                    <a:pt x="73" y="112"/>
                  </a:lnTo>
                  <a:lnTo>
                    <a:pt x="74" y="109"/>
                  </a:lnTo>
                  <a:lnTo>
                    <a:pt x="74" y="107"/>
                  </a:lnTo>
                  <a:lnTo>
                    <a:pt x="74" y="104"/>
                  </a:lnTo>
                  <a:lnTo>
                    <a:pt x="75" y="102"/>
                  </a:lnTo>
                  <a:close/>
                  <a:moveTo>
                    <a:pt x="78" y="63"/>
                  </a:moveTo>
                  <a:lnTo>
                    <a:pt x="78" y="59"/>
                  </a:lnTo>
                  <a:lnTo>
                    <a:pt x="76" y="55"/>
                  </a:lnTo>
                  <a:lnTo>
                    <a:pt x="76" y="53"/>
                  </a:lnTo>
                  <a:lnTo>
                    <a:pt x="75" y="50"/>
                  </a:lnTo>
                  <a:lnTo>
                    <a:pt x="74" y="48"/>
                  </a:lnTo>
                  <a:lnTo>
                    <a:pt x="73" y="45"/>
                  </a:lnTo>
                  <a:lnTo>
                    <a:pt x="71" y="43"/>
                  </a:lnTo>
                  <a:lnTo>
                    <a:pt x="69" y="40"/>
                  </a:lnTo>
                  <a:lnTo>
                    <a:pt x="68" y="38"/>
                  </a:lnTo>
                  <a:lnTo>
                    <a:pt x="66" y="35"/>
                  </a:lnTo>
                  <a:lnTo>
                    <a:pt x="65" y="34"/>
                  </a:lnTo>
                  <a:lnTo>
                    <a:pt x="63" y="33"/>
                  </a:lnTo>
                  <a:lnTo>
                    <a:pt x="61" y="31"/>
                  </a:lnTo>
                  <a:lnTo>
                    <a:pt x="59" y="30"/>
                  </a:lnTo>
                  <a:lnTo>
                    <a:pt x="56" y="30"/>
                  </a:lnTo>
                  <a:lnTo>
                    <a:pt x="53" y="30"/>
                  </a:lnTo>
                  <a:lnTo>
                    <a:pt x="51" y="30"/>
                  </a:lnTo>
                  <a:lnTo>
                    <a:pt x="49" y="30"/>
                  </a:lnTo>
                  <a:lnTo>
                    <a:pt x="47" y="31"/>
                  </a:lnTo>
                  <a:lnTo>
                    <a:pt x="45" y="33"/>
                  </a:lnTo>
                  <a:lnTo>
                    <a:pt x="42" y="34"/>
                  </a:lnTo>
                  <a:lnTo>
                    <a:pt x="41" y="35"/>
                  </a:lnTo>
                  <a:lnTo>
                    <a:pt x="39" y="38"/>
                  </a:lnTo>
                  <a:lnTo>
                    <a:pt x="37" y="40"/>
                  </a:lnTo>
                  <a:lnTo>
                    <a:pt x="35" y="43"/>
                  </a:lnTo>
                  <a:lnTo>
                    <a:pt x="34" y="45"/>
                  </a:lnTo>
                  <a:lnTo>
                    <a:pt x="32" y="48"/>
                  </a:lnTo>
                  <a:lnTo>
                    <a:pt x="32" y="50"/>
                  </a:lnTo>
                  <a:lnTo>
                    <a:pt x="32" y="53"/>
                  </a:lnTo>
                  <a:lnTo>
                    <a:pt x="31" y="55"/>
                  </a:lnTo>
                  <a:lnTo>
                    <a:pt x="31" y="59"/>
                  </a:lnTo>
                  <a:lnTo>
                    <a:pt x="31" y="63"/>
                  </a:lnTo>
                  <a:lnTo>
                    <a:pt x="78" y="63"/>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64" name="Freeform 187">
              <a:extLst>
                <a:ext uri="{FF2B5EF4-FFF2-40B4-BE49-F238E27FC236}">
                  <a16:creationId xmlns:a16="http://schemas.microsoft.com/office/drawing/2014/main" id="{64B98DC0-F25E-7A46-A286-CAB383648DD4}"/>
                </a:ext>
              </a:extLst>
            </p:cNvPr>
            <p:cNvSpPr>
              <a:spLocks/>
            </p:cNvSpPr>
            <p:nvPr/>
          </p:nvSpPr>
          <p:spPr bwMode="auto">
            <a:xfrm>
              <a:off x="4273" y="2942"/>
              <a:ext cx="28" cy="40"/>
            </a:xfrm>
            <a:custGeom>
              <a:avLst/>
              <a:gdLst>
                <a:gd name="T0" fmla="*/ 0 w 111"/>
                <a:gd name="T1" fmla="*/ 0 h 152"/>
                <a:gd name="T2" fmla="*/ 0 w 111"/>
                <a:gd name="T3" fmla="*/ 0 h 152"/>
                <a:gd name="T4" fmla="*/ 0 w 111"/>
                <a:gd name="T5" fmla="*/ 0 h 152"/>
                <a:gd name="T6" fmla="*/ 0 w 111"/>
                <a:gd name="T7" fmla="*/ 0 h 152"/>
                <a:gd name="T8" fmla="*/ 0 w 111"/>
                <a:gd name="T9" fmla="*/ 0 h 152"/>
                <a:gd name="T10" fmla="*/ 0 w 111"/>
                <a:gd name="T11" fmla="*/ 0 h 152"/>
                <a:gd name="T12" fmla="*/ 0 w 111"/>
                <a:gd name="T13" fmla="*/ 0 h 152"/>
                <a:gd name="T14" fmla="*/ 0 w 111"/>
                <a:gd name="T15" fmla="*/ 0 h 152"/>
                <a:gd name="T16" fmla="*/ 0 w 111"/>
                <a:gd name="T17" fmla="*/ 0 h 152"/>
                <a:gd name="T18" fmla="*/ 0 w 111"/>
                <a:gd name="T19" fmla="*/ 0 h 152"/>
                <a:gd name="T20" fmla="*/ 0 w 111"/>
                <a:gd name="T21" fmla="*/ 0 h 152"/>
                <a:gd name="T22" fmla="*/ 0 w 111"/>
                <a:gd name="T23" fmla="*/ 0 h 152"/>
                <a:gd name="T24" fmla="*/ 0 w 111"/>
                <a:gd name="T25" fmla="*/ 0 h 152"/>
                <a:gd name="T26" fmla="*/ 0 w 111"/>
                <a:gd name="T27" fmla="*/ 0 h 152"/>
                <a:gd name="T28" fmla="*/ 0 w 111"/>
                <a:gd name="T29" fmla="*/ 0 h 152"/>
                <a:gd name="T30" fmla="*/ 0 w 111"/>
                <a:gd name="T31" fmla="*/ 0 h 152"/>
                <a:gd name="T32" fmla="*/ 0 w 111"/>
                <a:gd name="T33" fmla="*/ 0 h 152"/>
                <a:gd name="T34" fmla="*/ 0 w 111"/>
                <a:gd name="T35" fmla="*/ 0 h 152"/>
                <a:gd name="T36" fmla="*/ 0 w 111"/>
                <a:gd name="T37" fmla="*/ 0 h 152"/>
                <a:gd name="T38" fmla="*/ 0 w 111"/>
                <a:gd name="T39" fmla="*/ 0 h 152"/>
                <a:gd name="T40" fmla="*/ 0 w 111"/>
                <a:gd name="T41" fmla="*/ 0 h 152"/>
                <a:gd name="T42" fmla="*/ 0 w 111"/>
                <a:gd name="T43" fmla="*/ 0 h 152"/>
                <a:gd name="T44" fmla="*/ 0 w 111"/>
                <a:gd name="T45" fmla="*/ 0 h 152"/>
                <a:gd name="T46" fmla="*/ 0 w 111"/>
                <a:gd name="T47" fmla="*/ 0 h 152"/>
                <a:gd name="T48" fmla="*/ 0 w 111"/>
                <a:gd name="T49" fmla="*/ 0 h 152"/>
                <a:gd name="T50" fmla="*/ 0 w 111"/>
                <a:gd name="T51" fmla="*/ 0 h 152"/>
                <a:gd name="T52" fmla="*/ 0 w 111"/>
                <a:gd name="T53" fmla="*/ 0 h 152"/>
                <a:gd name="T54" fmla="*/ 0 w 111"/>
                <a:gd name="T55" fmla="*/ 0 h 152"/>
                <a:gd name="T56" fmla="*/ 0 w 111"/>
                <a:gd name="T57" fmla="*/ 0 h 152"/>
                <a:gd name="T58" fmla="*/ 0 w 111"/>
                <a:gd name="T59" fmla="*/ 0 h 152"/>
                <a:gd name="T60" fmla="*/ 0 w 111"/>
                <a:gd name="T61" fmla="*/ 0 h 152"/>
                <a:gd name="T62" fmla="*/ 0 w 111"/>
                <a:gd name="T63" fmla="*/ 0 h 152"/>
                <a:gd name="T64" fmla="*/ 0 w 111"/>
                <a:gd name="T65" fmla="*/ 0 h 152"/>
                <a:gd name="T66" fmla="*/ 0 w 111"/>
                <a:gd name="T67" fmla="*/ 0 h 152"/>
                <a:gd name="T68" fmla="*/ 0 w 111"/>
                <a:gd name="T69" fmla="*/ 0 h 152"/>
                <a:gd name="T70" fmla="*/ 0 w 111"/>
                <a:gd name="T71" fmla="*/ 0 h 152"/>
                <a:gd name="T72" fmla="*/ 0 w 111"/>
                <a:gd name="T73" fmla="*/ 0 h 152"/>
                <a:gd name="T74" fmla="*/ 0 w 111"/>
                <a:gd name="T75" fmla="*/ 0 h 152"/>
                <a:gd name="T76" fmla="*/ 0 w 111"/>
                <a:gd name="T77" fmla="*/ 0 h 152"/>
                <a:gd name="T78" fmla="*/ 0 w 111"/>
                <a:gd name="T79" fmla="*/ 0 h 152"/>
                <a:gd name="T80" fmla="*/ 0 w 111"/>
                <a:gd name="T81" fmla="*/ 0 h 152"/>
                <a:gd name="T82" fmla="*/ 0 w 111"/>
                <a:gd name="T83" fmla="*/ 0 h 152"/>
                <a:gd name="T84" fmla="*/ 0 w 111"/>
                <a:gd name="T85" fmla="*/ 0 h 152"/>
                <a:gd name="T86" fmla="*/ 0 w 111"/>
                <a:gd name="T87" fmla="*/ 0 h 152"/>
                <a:gd name="T88" fmla="*/ 0 w 111"/>
                <a:gd name="T89" fmla="*/ 0 h 152"/>
                <a:gd name="T90" fmla="*/ 0 w 111"/>
                <a:gd name="T91" fmla="*/ 0 h 152"/>
                <a:gd name="T92" fmla="*/ 0 w 111"/>
                <a:gd name="T93" fmla="*/ 0 h 152"/>
                <a:gd name="T94" fmla="*/ 0 w 111"/>
                <a:gd name="T95" fmla="*/ 0 h 15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1"/>
                <a:gd name="T145" fmla="*/ 0 h 152"/>
                <a:gd name="T146" fmla="*/ 111 w 111"/>
                <a:gd name="T147" fmla="*/ 152 h 15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1" h="152">
                  <a:moveTo>
                    <a:pt x="0" y="109"/>
                  </a:moveTo>
                  <a:lnTo>
                    <a:pt x="33" y="102"/>
                  </a:lnTo>
                  <a:lnTo>
                    <a:pt x="33" y="104"/>
                  </a:lnTo>
                  <a:lnTo>
                    <a:pt x="33" y="107"/>
                  </a:lnTo>
                  <a:lnTo>
                    <a:pt x="34" y="109"/>
                  </a:lnTo>
                  <a:lnTo>
                    <a:pt x="34" y="112"/>
                  </a:lnTo>
                  <a:lnTo>
                    <a:pt x="35" y="114"/>
                  </a:lnTo>
                  <a:lnTo>
                    <a:pt x="37" y="116"/>
                  </a:lnTo>
                  <a:lnTo>
                    <a:pt x="39" y="117"/>
                  </a:lnTo>
                  <a:lnTo>
                    <a:pt x="40" y="120"/>
                  </a:lnTo>
                  <a:lnTo>
                    <a:pt x="42" y="121"/>
                  </a:lnTo>
                  <a:lnTo>
                    <a:pt x="43" y="122"/>
                  </a:lnTo>
                  <a:lnTo>
                    <a:pt x="44" y="122"/>
                  </a:lnTo>
                  <a:lnTo>
                    <a:pt x="47" y="123"/>
                  </a:lnTo>
                  <a:lnTo>
                    <a:pt x="49" y="125"/>
                  </a:lnTo>
                  <a:lnTo>
                    <a:pt x="52" y="125"/>
                  </a:lnTo>
                  <a:lnTo>
                    <a:pt x="54" y="126"/>
                  </a:lnTo>
                  <a:lnTo>
                    <a:pt x="57" y="126"/>
                  </a:lnTo>
                  <a:lnTo>
                    <a:pt x="59" y="126"/>
                  </a:lnTo>
                  <a:lnTo>
                    <a:pt x="62" y="125"/>
                  </a:lnTo>
                  <a:lnTo>
                    <a:pt x="64" y="125"/>
                  </a:lnTo>
                  <a:lnTo>
                    <a:pt x="67" y="123"/>
                  </a:lnTo>
                  <a:lnTo>
                    <a:pt x="69" y="122"/>
                  </a:lnTo>
                  <a:lnTo>
                    <a:pt x="72" y="122"/>
                  </a:lnTo>
                  <a:lnTo>
                    <a:pt x="73" y="121"/>
                  </a:lnTo>
                  <a:lnTo>
                    <a:pt x="76" y="120"/>
                  </a:lnTo>
                  <a:lnTo>
                    <a:pt x="77" y="118"/>
                  </a:lnTo>
                  <a:lnTo>
                    <a:pt x="77" y="117"/>
                  </a:lnTo>
                  <a:lnTo>
                    <a:pt x="78" y="116"/>
                  </a:lnTo>
                  <a:lnTo>
                    <a:pt x="78" y="114"/>
                  </a:lnTo>
                  <a:lnTo>
                    <a:pt x="78" y="113"/>
                  </a:lnTo>
                  <a:lnTo>
                    <a:pt x="78" y="112"/>
                  </a:lnTo>
                  <a:lnTo>
                    <a:pt x="78" y="111"/>
                  </a:lnTo>
                  <a:lnTo>
                    <a:pt x="78" y="109"/>
                  </a:lnTo>
                  <a:lnTo>
                    <a:pt x="78" y="108"/>
                  </a:lnTo>
                  <a:lnTo>
                    <a:pt x="78" y="107"/>
                  </a:lnTo>
                  <a:lnTo>
                    <a:pt x="78" y="106"/>
                  </a:lnTo>
                  <a:lnTo>
                    <a:pt x="78" y="104"/>
                  </a:lnTo>
                  <a:lnTo>
                    <a:pt x="78" y="103"/>
                  </a:lnTo>
                  <a:lnTo>
                    <a:pt x="77" y="103"/>
                  </a:lnTo>
                  <a:lnTo>
                    <a:pt x="76" y="102"/>
                  </a:lnTo>
                  <a:lnTo>
                    <a:pt x="74" y="101"/>
                  </a:lnTo>
                  <a:lnTo>
                    <a:pt x="73" y="99"/>
                  </a:lnTo>
                  <a:lnTo>
                    <a:pt x="72" y="99"/>
                  </a:lnTo>
                  <a:lnTo>
                    <a:pt x="71" y="98"/>
                  </a:lnTo>
                  <a:lnTo>
                    <a:pt x="69" y="98"/>
                  </a:lnTo>
                  <a:lnTo>
                    <a:pt x="67" y="97"/>
                  </a:lnTo>
                  <a:lnTo>
                    <a:pt x="64" y="96"/>
                  </a:lnTo>
                  <a:lnTo>
                    <a:pt x="56" y="93"/>
                  </a:lnTo>
                  <a:lnTo>
                    <a:pt x="48" y="91"/>
                  </a:lnTo>
                  <a:lnTo>
                    <a:pt x="42" y="88"/>
                  </a:lnTo>
                  <a:lnTo>
                    <a:pt x="35" y="87"/>
                  </a:lnTo>
                  <a:lnTo>
                    <a:pt x="29" y="84"/>
                  </a:lnTo>
                  <a:lnTo>
                    <a:pt x="25" y="82"/>
                  </a:lnTo>
                  <a:lnTo>
                    <a:pt x="22" y="80"/>
                  </a:lnTo>
                  <a:lnTo>
                    <a:pt x="19" y="79"/>
                  </a:lnTo>
                  <a:lnTo>
                    <a:pt x="15" y="75"/>
                  </a:lnTo>
                  <a:lnTo>
                    <a:pt x="13" y="72"/>
                  </a:lnTo>
                  <a:lnTo>
                    <a:pt x="10" y="68"/>
                  </a:lnTo>
                  <a:lnTo>
                    <a:pt x="8" y="64"/>
                  </a:lnTo>
                  <a:lnTo>
                    <a:pt x="6" y="60"/>
                  </a:lnTo>
                  <a:lnTo>
                    <a:pt x="6" y="55"/>
                  </a:lnTo>
                  <a:lnTo>
                    <a:pt x="5" y="52"/>
                  </a:lnTo>
                  <a:lnTo>
                    <a:pt x="5" y="46"/>
                  </a:lnTo>
                  <a:lnTo>
                    <a:pt x="5" y="41"/>
                  </a:lnTo>
                  <a:lnTo>
                    <a:pt x="6" y="36"/>
                  </a:lnTo>
                  <a:lnTo>
                    <a:pt x="6" y="33"/>
                  </a:lnTo>
                  <a:lnTo>
                    <a:pt x="8" y="29"/>
                  </a:lnTo>
                  <a:lnTo>
                    <a:pt x="9" y="25"/>
                  </a:lnTo>
                  <a:lnTo>
                    <a:pt x="11" y="20"/>
                  </a:lnTo>
                  <a:lnTo>
                    <a:pt x="14" y="16"/>
                  </a:lnTo>
                  <a:lnTo>
                    <a:pt x="16" y="12"/>
                  </a:lnTo>
                  <a:lnTo>
                    <a:pt x="20" y="11"/>
                  </a:lnTo>
                  <a:lnTo>
                    <a:pt x="23" y="9"/>
                  </a:lnTo>
                  <a:lnTo>
                    <a:pt x="28" y="6"/>
                  </a:lnTo>
                  <a:lnTo>
                    <a:pt x="32" y="4"/>
                  </a:lnTo>
                  <a:lnTo>
                    <a:pt x="37" y="2"/>
                  </a:lnTo>
                  <a:lnTo>
                    <a:pt x="43" y="1"/>
                  </a:lnTo>
                  <a:lnTo>
                    <a:pt x="48" y="0"/>
                  </a:lnTo>
                  <a:lnTo>
                    <a:pt x="54" y="0"/>
                  </a:lnTo>
                  <a:lnTo>
                    <a:pt x="59" y="0"/>
                  </a:lnTo>
                  <a:lnTo>
                    <a:pt x="66" y="0"/>
                  </a:lnTo>
                  <a:lnTo>
                    <a:pt x="71" y="1"/>
                  </a:lnTo>
                  <a:lnTo>
                    <a:pt x="74" y="2"/>
                  </a:lnTo>
                  <a:lnTo>
                    <a:pt x="78" y="4"/>
                  </a:lnTo>
                  <a:lnTo>
                    <a:pt x="82" y="5"/>
                  </a:lnTo>
                  <a:lnTo>
                    <a:pt x="86" y="7"/>
                  </a:lnTo>
                  <a:lnTo>
                    <a:pt x="90" y="10"/>
                  </a:lnTo>
                  <a:lnTo>
                    <a:pt x="92" y="12"/>
                  </a:lnTo>
                  <a:lnTo>
                    <a:pt x="95" y="15"/>
                  </a:lnTo>
                  <a:lnTo>
                    <a:pt x="97" y="19"/>
                  </a:lnTo>
                  <a:lnTo>
                    <a:pt x="100" y="23"/>
                  </a:lnTo>
                  <a:lnTo>
                    <a:pt x="101" y="26"/>
                  </a:lnTo>
                  <a:lnTo>
                    <a:pt x="102" y="30"/>
                  </a:lnTo>
                  <a:lnTo>
                    <a:pt x="105" y="35"/>
                  </a:lnTo>
                  <a:lnTo>
                    <a:pt x="105" y="40"/>
                  </a:lnTo>
                  <a:lnTo>
                    <a:pt x="76" y="46"/>
                  </a:lnTo>
                  <a:lnTo>
                    <a:pt x="76" y="44"/>
                  </a:lnTo>
                  <a:lnTo>
                    <a:pt x="76" y="41"/>
                  </a:lnTo>
                  <a:lnTo>
                    <a:pt x="74" y="40"/>
                  </a:lnTo>
                  <a:lnTo>
                    <a:pt x="74" y="39"/>
                  </a:lnTo>
                  <a:lnTo>
                    <a:pt x="73" y="36"/>
                  </a:lnTo>
                  <a:lnTo>
                    <a:pt x="72" y="35"/>
                  </a:lnTo>
                  <a:lnTo>
                    <a:pt x="71" y="34"/>
                  </a:lnTo>
                  <a:lnTo>
                    <a:pt x="71" y="33"/>
                  </a:lnTo>
                  <a:lnTo>
                    <a:pt x="68" y="31"/>
                  </a:lnTo>
                  <a:lnTo>
                    <a:pt x="67" y="31"/>
                  </a:lnTo>
                  <a:lnTo>
                    <a:pt x="64" y="30"/>
                  </a:lnTo>
                  <a:lnTo>
                    <a:pt x="63" y="30"/>
                  </a:lnTo>
                  <a:lnTo>
                    <a:pt x="62" y="30"/>
                  </a:lnTo>
                  <a:lnTo>
                    <a:pt x="59" y="30"/>
                  </a:lnTo>
                  <a:lnTo>
                    <a:pt x="57" y="30"/>
                  </a:lnTo>
                  <a:lnTo>
                    <a:pt x="54" y="30"/>
                  </a:lnTo>
                  <a:lnTo>
                    <a:pt x="52" y="30"/>
                  </a:lnTo>
                  <a:lnTo>
                    <a:pt x="48" y="30"/>
                  </a:lnTo>
                  <a:lnTo>
                    <a:pt x="47" y="30"/>
                  </a:lnTo>
                  <a:lnTo>
                    <a:pt x="44" y="30"/>
                  </a:lnTo>
                  <a:lnTo>
                    <a:pt x="42" y="30"/>
                  </a:lnTo>
                  <a:lnTo>
                    <a:pt x="40" y="31"/>
                  </a:lnTo>
                  <a:lnTo>
                    <a:pt x="39" y="31"/>
                  </a:lnTo>
                  <a:lnTo>
                    <a:pt x="38" y="33"/>
                  </a:lnTo>
                  <a:lnTo>
                    <a:pt x="37" y="34"/>
                  </a:lnTo>
                  <a:lnTo>
                    <a:pt x="35" y="35"/>
                  </a:lnTo>
                  <a:lnTo>
                    <a:pt x="34" y="36"/>
                  </a:lnTo>
                  <a:lnTo>
                    <a:pt x="33" y="38"/>
                  </a:lnTo>
                  <a:lnTo>
                    <a:pt x="33" y="39"/>
                  </a:lnTo>
                  <a:lnTo>
                    <a:pt x="33" y="40"/>
                  </a:lnTo>
                  <a:lnTo>
                    <a:pt x="33" y="41"/>
                  </a:lnTo>
                  <a:lnTo>
                    <a:pt x="33" y="43"/>
                  </a:lnTo>
                  <a:lnTo>
                    <a:pt x="34" y="44"/>
                  </a:lnTo>
                  <a:lnTo>
                    <a:pt x="34" y="45"/>
                  </a:lnTo>
                  <a:lnTo>
                    <a:pt x="35" y="45"/>
                  </a:lnTo>
                  <a:lnTo>
                    <a:pt x="35" y="46"/>
                  </a:lnTo>
                  <a:lnTo>
                    <a:pt x="37" y="48"/>
                  </a:lnTo>
                  <a:lnTo>
                    <a:pt x="39" y="49"/>
                  </a:lnTo>
                  <a:lnTo>
                    <a:pt x="42" y="50"/>
                  </a:lnTo>
                  <a:lnTo>
                    <a:pt x="45" y="52"/>
                  </a:lnTo>
                  <a:lnTo>
                    <a:pt x="49" y="53"/>
                  </a:lnTo>
                  <a:lnTo>
                    <a:pt x="54" y="55"/>
                  </a:lnTo>
                  <a:lnTo>
                    <a:pt x="59" y="57"/>
                  </a:lnTo>
                  <a:lnTo>
                    <a:pt x="64" y="59"/>
                  </a:lnTo>
                  <a:lnTo>
                    <a:pt x="71" y="60"/>
                  </a:lnTo>
                  <a:lnTo>
                    <a:pt x="77" y="63"/>
                  </a:lnTo>
                  <a:lnTo>
                    <a:pt x="82" y="64"/>
                  </a:lnTo>
                  <a:lnTo>
                    <a:pt x="87" y="67"/>
                  </a:lnTo>
                  <a:lnTo>
                    <a:pt x="91" y="69"/>
                  </a:lnTo>
                  <a:lnTo>
                    <a:pt x="95" y="72"/>
                  </a:lnTo>
                  <a:lnTo>
                    <a:pt x="97" y="73"/>
                  </a:lnTo>
                  <a:lnTo>
                    <a:pt x="100" y="75"/>
                  </a:lnTo>
                  <a:lnTo>
                    <a:pt x="102" y="79"/>
                  </a:lnTo>
                  <a:lnTo>
                    <a:pt x="103" y="82"/>
                  </a:lnTo>
                  <a:lnTo>
                    <a:pt x="106" y="84"/>
                  </a:lnTo>
                  <a:lnTo>
                    <a:pt x="107" y="88"/>
                  </a:lnTo>
                  <a:lnTo>
                    <a:pt x="108" y="92"/>
                  </a:lnTo>
                  <a:lnTo>
                    <a:pt x="110" y="96"/>
                  </a:lnTo>
                  <a:lnTo>
                    <a:pt x="111" y="98"/>
                  </a:lnTo>
                  <a:lnTo>
                    <a:pt x="111" y="102"/>
                  </a:lnTo>
                  <a:lnTo>
                    <a:pt x="111" y="107"/>
                  </a:lnTo>
                  <a:lnTo>
                    <a:pt x="110" y="112"/>
                  </a:lnTo>
                  <a:lnTo>
                    <a:pt x="108" y="117"/>
                  </a:lnTo>
                  <a:lnTo>
                    <a:pt x="107" y="122"/>
                  </a:lnTo>
                  <a:lnTo>
                    <a:pt x="105" y="127"/>
                  </a:lnTo>
                  <a:lnTo>
                    <a:pt x="102" y="131"/>
                  </a:lnTo>
                  <a:lnTo>
                    <a:pt x="100" y="135"/>
                  </a:lnTo>
                  <a:lnTo>
                    <a:pt x="97" y="138"/>
                  </a:lnTo>
                  <a:lnTo>
                    <a:pt x="93" y="142"/>
                  </a:lnTo>
                  <a:lnTo>
                    <a:pt x="88" y="145"/>
                  </a:lnTo>
                  <a:lnTo>
                    <a:pt x="85" y="147"/>
                  </a:lnTo>
                  <a:lnTo>
                    <a:pt x="79" y="150"/>
                  </a:lnTo>
                  <a:lnTo>
                    <a:pt x="74" y="151"/>
                  </a:lnTo>
                  <a:lnTo>
                    <a:pt x="68" y="151"/>
                  </a:lnTo>
                  <a:lnTo>
                    <a:pt x="63" y="152"/>
                  </a:lnTo>
                  <a:lnTo>
                    <a:pt x="57" y="152"/>
                  </a:lnTo>
                  <a:lnTo>
                    <a:pt x="50" y="152"/>
                  </a:lnTo>
                  <a:lnTo>
                    <a:pt x="45" y="151"/>
                  </a:lnTo>
                  <a:lnTo>
                    <a:pt x="40" y="151"/>
                  </a:lnTo>
                  <a:lnTo>
                    <a:pt x="35" y="150"/>
                  </a:lnTo>
                  <a:lnTo>
                    <a:pt x="30" y="147"/>
                  </a:lnTo>
                  <a:lnTo>
                    <a:pt x="27" y="145"/>
                  </a:lnTo>
                  <a:lnTo>
                    <a:pt x="23" y="142"/>
                  </a:lnTo>
                  <a:lnTo>
                    <a:pt x="19" y="138"/>
                  </a:lnTo>
                  <a:lnTo>
                    <a:pt x="15" y="136"/>
                  </a:lnTo>
                  <a:lnTo>
                    <a:pt x="11" y="133"/>
                  </a:lnTo>
                  <a:lnTo>
                    <a:pt x="9" y="130"/>
                  </a:lnTo>
                  <a:lnTo>
                    <a:pt x="6" y="126"/>
                  </a:lnTo>
                  <a:lnTo>
                    <a:pt x="4" y="122"/>
                  </a:lnTo>
                  <a:lnTo>
                    <a:pt x="3" y="118"/>
                  </a:lnTo>
                  <a:lnTo>
                    <a:pt x="1" y="114"/>
                  </a:lnTo>
                  <a:lnTo>
                    <a:pt x="0" y="109"/>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65" name="Freeform 188">
              <a:extLst>
                <a:ext uri="{FF2B5EF4-FFF2-40B4-BE49-F238E27FC236}">
                  <a16:creationId xmlns:a16="http://schemas.microsoft.com/office/drawing/2014/main" id="{4C8DA7CF-5960-A944-AEC6-EE74B00CC25F}"/>
                </a:ext>
              </a:extLst>
            </p:cNvPr>
            <p:cNvSpPr>
              <a:spLocks/>
            </p:cNvSpPr>
            <p:nvPr/>
          </p:nvSpPr>
          <p:spPr bwMode="auto">
            <a:xfrm>
              <a:off x="4304" y="2929"/>
              <a:ext cx="15" cy="53"/>
            </a:xfrm>
            <a:custGeom>
              <a:avLst/>
              <a:gdLst>
                <a:gd name="T0" fmla="*/ 0 w 63"/>
                <a:gd name="T1" fmla="*/ 0 h 205"/>
                <a:gd name="T2" fmla="*/ 0 w 63"/>
                <a:gd name="T3" fmla="*/ 0 h 205"/>
                <a:gd name="T4" fmla="*/ 0 w 63"/>
                <a:gd name="T5" fmla="*/ 0 h 205"/>
                <a:gd name="T6" fmla="*/ 0 w 63"/>
                <a:gd name="T7" fmla="*/ 0 h 205"/>
                <a:gd name="T8" fmla="*/ 0 w 63"/>
                <a:gd name="T9" fmla="*/ 0 h 205"/>
                <a:gd name="T10" fmla="*/ 0 60000 65536"/>
                <a:gd name="T11" fmla="*/ 0 60000 65536"/>
                <a:gd name="T12" fmla="*/ 0 60000 65536"/>
                <a:gd name="T13" fmla="*/ 0 60000 65536"/>
                <a:gd name="T14" fmla="*/ 0 60000 65536"/>
                <a:gd name="T15" fmla="*/ 0 w 63"/>
                <a:gd name="T16" fmla="*/ 0 h 205"/>
                <a:gd name="T17" fmla="*/ 63 w 63"/>
                <a:gd name="T18" fmla="*/ 205 h 205"/>
              </a:gdLst>
              <a:ahLst/>
              <a:cxnLst>
                <a:cxn ang="T10">
                  <a:pos x="T0" y="T1"/>
                </a:cxn>
                <a:cxn ang="T11">
                  <a:pos x="T2" y="T3"/>
                </a:cxn>
                <a:cxn ang="T12">
                  <a:pos x="T4" y="T5"/>
                </a:cxn>
                <a:cxn ang="T13">
                  <a:pos x="T6" y="T7"/>
                </a:cxn>
                <a:cxn ang="T14">
                  <a:pos x="T8" y="T9"/>
                </a:cxn>
              </a:cxnLst>
              <a:rect l="T15" t="T16" r="T17" b="T18"/>
              <a:pathLst>
                <a:path w="63" h="205">
                  <a:moveTo>
                    <a:pt x="0" y="205"/>
                  </a:moveTo>
                  <a:lnTo>
                    <a:pt x="40" y="0"/>
                  </a:lnTo>
                  <a:lnTo>
                    <a:pt x="63" y="0"/>
                  </a:lnTo>
                  <a:lnTo>
                    <a:pt x="21" y="205"/>
                  </a:lnTo>
                  <a:lnTo>
                    <a:pt x="0" y="205"/>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66" name="Freeform 189">
              <a:extLst>
                <a:ext uri="{FF2B5EF4-FFF2-40B4-BE49-F238E27FC236}">
                  <a16:creationId xmlns:a16="http://schemas.microsoft.com/office/drawing/2014/main" id="{CB1A382E-E7F6-C249-A33C-68813E9D0A90}"/>
                </a:ext>
              </a:extLst>
            </p:cNvPr>
            <p:cNvSpPr>
              <a:spLocks/>
            </p:cNvSpPr>
            <p:nvPr/>
          </p:nvSpPr>
          <p:spPr bwMode="auto">
            <a:xfrm>
              <a:off x="4321" y="2942"/>
              <a:ext cx="29" cy="40"/>
            </a:xfrm>
            <a:custGeom>
              <a:avLst/>
              <a:gdLst>
                <a:gd name="T0" fmla="*/ 0 w 113"/>
                <a:gd name="T1" fmla="*/ 0 h 152"/>
                <a:gd name="T2" fmla="*/ 0 w 113"/>
                <a:gd name="T3" fmla="*/ 0 h 152"/>
                <a:gd name="T4" fmla="*/ 0 w 113"/>
                <a:gd name="T5" fmla="*/ 0 h 152"/>
                <a:gd name="T6" fmla="*/ 0 w 113"/>
                <a:gd name="T7" fmla="*/ 0 h 152"/>
                <a:gd name="T8" fmla="*/ 0 w 113"/>
                <a:gd name="T9" fmla="*/ 0 h 152"/>
                <a:gd name="T10" fmla="*/ 0 w 113"/>
                <a:gd name="T11" fmla="*/ 0 h 152"/>
                <a:gd name="T12" fmla="*/ 0 w 113"/>
                <a:gd name="T13" fmla="*/ 0 h 152"/>
                <a:gd name="T14" fmla="*/ 0 w 113"/>
                <a:gd name="T15" fmla="*/ 0 h 152"/>
                <a:gd name="T16" fmla="*/ 0 w 113"/>
                <a:gd name="T17" fmla="*/ 0 h 152"/>
                <a:gd name="T18" fmla="*/ 0 w 113"/>
                <a:gd name="T19" fmla="*/ 0 h 152"/>
                <a:gd name="T20" fmla="*/ 0 w 113"/>
                <a:gd name="T21" fmla="*/ 0 h 152"/>
                <a:gd name="T22" fmla="*/ 0 w 113"/>
                <a:gd name="T23" fmla="*/ 0 h 152"/>
                <a:gd name="T24" fmla="*/ 0 w 113"/>
                <a:gd name="T25" fmla="*/ 0 h 152"/>
                <a:gd name="T26" fmla="*/ 0 w 113"/>
                <a:gd name="T27" fmla="*/ 0 h 152"/>
                <a:gd name="T28" fmla="*/ 0 w 113"/>
                <a:gd name="T29" fmla="*/ 0 h 152"/>
                <a:gd name="T30" fmla="*/ 0 w 113"/>
                <a:gd name="T31" fmla="*/ 0 h 152"/>
                <a:gd name="T32" fmla="*/ 0 w 113"/>
                <a:gd name="T33" fmla="*/ 0 h 152"/>
                <a:gd name="T34" fmla="*/ 0 w 113"/>
                <a:gd name="T35" fmla="*/ 0 h 152"/>
                <a:gd name="T36" fmla="*/ 0 w 113"/>
                <a:gd name="T37" fmla="*/ 0 h 152"/>
                <a:gd name="T38" fmla="*/ 0 w 113"/>
                <a:gd name="T39" fmla="*/ 0 h 152"/>
                <a:gd name="T40" fmla="*/ 0 w 113"/>
                <a:gd name="T41" fmla="*/ 0 h 152"/>
                <a:gd name="T42" fmla="*/ 0 w 113"/>
                <a:gd name="T43" fmla="*/ 0 h 152"/>
                <a:gd name="T44" fmla="*/ 0 w 113"/>
                <a:gd name="T45" fmla="*/ 0 h 152"/>
                <a:gd name="T46" fmla="*/ 0 w 113"/>
                <a:gd name="T47" fmla="*/ 0 h 152"/>
                <a:gd name="T48" fmla="*/ 0 w 113"/>
                <a:gd name="T49" fmla="*/ 0 h 152"/>
                <a:gd name="T50" fmla="*/ 0 w 113"/>
                <a:gd name="T51" fmla="*/ 0 h 152"/>
                <a:gd name="T52" fmla="*/ 0 w 113"/>
                <a:gd name="T53" fmla="*/ 0 h 152"/>
                <a:gd name="T54" fmla="*/ 0 w 113"/>
                <a:gd name="T55" fmla="*/ 0 h 152"/>
                <a:gd name="T56" fmla="*/ 0 w 113"/>
                <a:gd name="T57" fmla="*/ 0 h 152"/>
                <a:gd name="T58" fmla="*/ 0 w 113"/>
                <a:gd name="T59" fmla="*/ 0 h 152"/>
                <a:gd name="T60" fmla="*/ 0 w 113"/>
                <a:gd name="T61" fmla="*/ 0 h 152"/>
                <a:gd name="T62" fmla="*/ 0 w 113"/>
                <a:gd name="T63" fmla="*/ 0 h 152"/>
                <a:gd name="T64" fmla="*/ 0 w 113"/>
                <a:gd name="T65" fmla="*/ 0 h 152"/>
                <a:gd name="T66" fmla="*/ 0 w 113"/>
                <a:gd name="T67" fmla="*/ 0 h 152"/>
                <a:gd name="T68" fmla="*/ 0 w 113"/>
                <a:gd name="T69" fmla="*/ 0 h 152"/>
                <a:gd name="T70" fmla="*/ 0 w 113"/>
                <a:gd name="T71" fmla="*/ 0 h 152"/>
                <a:gd name="T72" fmla="*/ 0 w 113"/>
                <a:gd name="T73" fmla="*/ 0 h 152"/>
                <a:gd name="T74" fmla="*/ 0 w 113"/>
                <a:gd name="T75" fmla="*/ 0 h 152"/>
                <a:gd name="T76" fmla="*/ 0 w 113"/>
                <a:gd name="T77" fmla="*/ 0 h 152"/>
                <a:gd name="T78" fmla="*/ 0 w 113"/>
                <a:gd name="T79" fmla="*/ 0 h 152"/>
                <a:gd name="T80" fmla="*/ 0 w 113"/>
                <a:gd name="T81" fmla="*/ 0 h 152"/>
                <a:gd name="T82" fmla="*/ 0 w 113"/>
                <a:gd name="T83" fmla="*/ 0 h 152"/>
                <a:gd name="T84" fmla="*/ 0 w 113"/>
                <a:gd name="T85" fmla="*/ 0 h 15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3"/>
                <a:gd name="T130" fmla="*/ 0 h 152"/>
                <a:gd name="T131" fmla="*/ 113 w 113"/>
                <a:gd name="T132" fmla="*/ 152 h 15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3" h="152">
                  <a:moveTo>
                    <a:pt x="110" y="46"/>
                  </a:moveTo>
                  <a:lnTo>
                    <a:pt x="80" y="53"/>
                  </a:lnTo>
                  <a:lnTo>
                    <a:pt x="79" y="50"/>
                  </a:lnTo>
                  <a:lnTo>
                    <a:pt x="78" y="48"/>
                  </a:lnTo>
                  <a:lnTo>
                    <a:pt x="78" y="45"/>
                  </a:lnTo>
                  <a:lnTo>
                    <a:pt x="76" y="43"/>
                  </a:lnTo>
                  <a:lnTo>
                    <a:pt x="75" y="41"/>
                  </a:lnTo>
                  <a:lnTo>
                    <a:pt x="74" y="39"/>
                  </a:lnTo>
                  <a:lnTo>
                    <a:pt x="73" y="38"/>
                  </a:lnTo>
                  <a:lnTo>
                    <a:pt x="73" y="36"/>
                  </a:lnTo>
                  <a:lnTo>
                    <a:pt x="71" y="35"/>
                  </a:lnTo>
                  <a:lnTo>
                    <a:pt x="70" y="34"/>
                  </a:lnTo>
                  <a:lnTo>
                    <a:pt x="68" y="34"/>
                  </a:lnTo>
                  <a:lnTo>
                    <a:pt x="66" y="34"/>
                  </a:lnTo>
                  <a:lnTo>
                    <a:pt x="65" y="33"/>
                  </a:lnTo>
                  <a:lnTo>
                    <a:pt x="63" y="33"/>
                  </a:lnTo>
                  <a:lnTo>
                    <a:pt x="61" y="33"/>
                  </a:lnTo>
                  <a:lnTo>
                    <a:pt x="59" y="33"/>
                  </a:lnTo>
                  <a:lnTo>
                    <a:pt x="56" y="33"/>
                  </a:lnTo>
                  <a:lnTo>
                    <a:pt x="54" y="34"/>
                  </a:lnTo>
                  <a:lnTo>
                    <a:pt x="51" y="34"/>
                  </a:lnTo>
                  <a:lnTo>
                    <a:pt x="49" y="35"/>
                  </a:lnTo>
                  <a:lnTo>
                    <a:pt x="46" y="36"/>
                  </a:lnTo>
                  <a:lnTo>
                    <a:pt x="44" y="38"/>
                  </a:lnTo>
                  <a:lnTo>
                    <a:pt x="42" y="39"/>
                  </a:lnTo>
                  <a:lnTo>
                    <a:pt x="40" y="40"/>
                  </a:lnTo>
                  <a:lnTo>
                    <a:pt x="37" y="43"/>
                  </a:lnTo>
                  <a:lnTo>
                    <a:pt x="36" y="45"/>
                  </a:lnTo>
                  <a:lnTo>
                    <a:pt x="35" y="49"/>
                  </a:lnTo>
                  <a:lnTo>
                    <a:pt x="34" y="54"/>
                  </a:lnTo>
                  <a:lnTo>
                    <a:pt x="32" y="58"/>
                  </a:lnTo>
                  <a:lnTo>
                    <a:pt x="32" y="63"/>
                  </a:lnTo>
                  <a:lnTo>
                    <a:pt x="32" y="68"/>
                  </a:lnTo>
                  <a:lnTo>
                    <a:pt x="32" y="73"/>
                  </a:lnTo>
                  <a:lnTo>
                    <a:pt x="32" y="79"/>
                  </a:lnTo>
                  <a:lnTo>
                    <a:pt x="32" y="86"/>
                  </a:lnTo>
                  <a:lnTo>
                    <a:pt x="32" y="91"/>
                  </a:lnTo>
                  <a:lnTo>
                    <a:pt x="34" y="96"/>
                  </a:lnTo>
                  <a:lnTo>
                    <a:pt x="35" y="99"/>
                  </a:lnTo>
                  <a:lnTo>
                    <a:pt x="36" y="103"/>
                  </a:lnTo>
                  <a:lnTo>
                    <a:pt x="37" y="107"/>
                  </a:lnTo>
                  <a:lnTo>
                    <a:pt x="40" y="109"/>
                  </a:lnTo>
                  <a:lnTo>
                    <a:pt x="42" y="112"/>
                  </a:lnTo>
                  <a:lnTo>
                    <a:pt x="44" y="116"/>
                  </a:lnTo>
                  <a:lnTo>
                    <a:pt x="46" y="117"/>
                  </a:lnTo>
                  <a:lnTo>
                    <a:pt x="49" y="120"/>
                  </a:lnTo>
                  <a:lnTo>
                    <a:pt x="51" y="121"/>
                  </a:lnTo>
                  <a:lnTo>
                    <a:pt x="54" y="122"/>
                  </a:lnTo>
                  <a:lnTo>
                    <a:pt x="56" y="122"/>
                  </a:lnTo>
                  <a:lnTo>
                    <a:pt x="59" y="122"/>
                  </a:lnTo>
                  <a:lnTo>
                    <a:pt x="61" y="122"/>
                  </a:lnTo>
                  <a:lnTo>
                    <a:pt x="63" y="122"/>
                  </a:lnTo>
                  <a:lnTo>
                    <a:pt x="65" y="121"/>
                  </a:lnTo>
                  <a:lnTo>
                    <a:pt x="66" y="121"/>
                  </a:lnTo>
                  <a:lnTo>
                    <a:pt x="68" y="120"/>
                  </a:lnTo>
                  <a:lnTo>
                    <a:pt x="70" y="118"/>
                  </a:lnTo>
                  <a:lnTo>
                    <a:pt x="71" y="117"/>
                  </a:lnTo>
                  <a:lnTo>
                    <a:pt x="73" y="116"/>
                  </a:lnTo>
                  <a:lnTo>
                    <a:pt x="74" y="113"/>
                  </a:lnTo>
                  <a:lnTo>
                    <a:pt x="75" y="111"/>
                  </a:lnTo>
                  <a:lnTo>
                    <a:pt x="78" y="108"/>
                  </a:lnTo>
                  <a:lnTo>
                    <a:pt x="78" y="106"/>
                  </a:lnTo>
                  <a:lnTo>
                    <a:pt x="79" y="102"/>
                  </a:lnTo>
                  <a:lnTo>
                    <a:pt x="80" y="99"/>
                  </a:lnTo>
                  <a:lnTo>
                    <a:pt x="80" y="96"/>
                  </a:lnTo>
                  <a:lnTo>
                    <a:pt x="80" y="93"/>
                  </a:lnTo>
                  <a:lnTo>
                    <a:pt x="113" y="99"/>
                  </a:lnTo>
                  <a:lnTo>
                    <a:pt x="110" y="106"/>
                  </a:lnTo>
                  <a:lnTo>
                    <a:pt x="109" y="111"/>
                  </a:lnTo>
                  <a:lnTo>
                    <a:pt x="107" y="116"/>
                  </a:lnTo>
                  <a:lnTo>
                    <a:pt x="104" y="122"/>
                  </a:lnTo>
                  <a:lnTo>
                    <a:pt x="102" y="126"/>
                  </a:lnTo>
                  <a:lnTo>
                    <a:pt x="99" y="131"/>
                  </a:lnTo>
                  <a:lnTo>
                    <a:pt x="97" y="135"/>
                  </a:lnTo>
                  <a:lnTo>
                    <a:pt x="94" y="138"/>
                  </a:lnTo>
                  <a:lnTo>
                    <a:pt x="90" y="142"/>
                  </a:lnTo>
                  <a:lnTo>
                    <a:pt x="85" y="145"/>
                  </a:lnTo>
                  <a:lnTo>
                    <a:pt x="82" y="147"/>
                  </a:lnTo>
                  <a:lnTo>
                    <a:pt x="76" y="150"/>
                  </a:lnTo>
                  <a:lnTo>
                    <a:pt x="73" y="151"/>
                  </a:lnTo>
                  <a:lnTo>
                    <a:pt x="68" y="151"/>
                  </a:lnTo>
                  <a:lnTo>
                    <a:pt x="61" y="152"/>
                  </a:lnTo>
                  <a:lnTo>
                    <a:pt x="56" y="152"/>
                  </a:lnTo>
                  <a:lnTo>
                    <a:pt x="50" y="152"/>
                  </a:lnTo>
                  <a:lnTo>
                    <a:pt x="45" y="151"/>
                  </a:lnTo>
                  <a:lnTo>
                    <a:pt x="39" y="150"/>
                  </a:lnTo>
                  <a:lnTo>
                    <a:pt x="34" y="147"/>
                  </a:lnTo>
                  <a:lnTo>
                    <a:pt x="29" y="145"/>
                  </a:lnTo>
                  <a:lnTo>
                    <a:pt x="25" y="141"/>
                  </a:lnTo>
                  <a:lnTo>
                    <a:pt x="20" y="137"/>
                  </a:lnTo>
                  <a:lnTo>
                    <a:pt x="16" y="132"/>
                  </a:lnTo>
                  <a:lnTo>
                    <a:pt x="12" y="127"/>
                  </a:lnTo>
                  <a:lnTo>
                    <a:pt x="8" y="121"/>
                  </a:lnTo>
                  <a:lnTo>
                    <a:pt x="6" y="114"/>
                  </a:lnTo>
                  <a:lnTo>
                    <a:pt x="3" y="108"/>
                  </a:lnTo>
                  <a:lnTo>
                    <a:pt x="2" y="101"/>
                  </a:lnTo>
                  <a:lnTo>
                    <a:pt x="1" y="93"/>
                  </a:lnTo>
                  <a:lnTo>
                    <a:pt x="0" y="84"/>
                  </a:lnTo>
                  <a:lnTo>
                    <a:pt x="0" y="75"/>
                  </a:lnTo>
                  <a:lnTo>
                    <a:pt x="0" y="68"/>
                  </a:lnTo>
                  <a:lnTo>
                    <a:pt x="1" y="59"/>
                  </a:lnTo>
                  <a:lnTo>
                    <a:pt x="2" y="52"/>
                  </a:lnTo>
                  <a:lnTo>
                    <a:pt x="3" y="44"/>
                  </a:lnTo>
                  <a:lnTo>
                    <a:pt x="6" y="38"/>
                  </a:lnTo>
                  <a:lnTo>
                    <a:pt x="8" y="31"/>
                  </a:lnTo>
                  <a:lnTo>
                    <a:pt x="12" y="25"/>
                  </a:lnTo>
                  <a:lnTo>
                    <a:pt x="16" y="20"/>
                  </a:lnTo>
                  <a:lnTo>
                    <a:pt x="20" y="15"/>
                  </a:lnTo>
                  <a:lnTo>
                    <a:pt x="25" y="11"/>
                  </a:lnTo>
                  <a:lnTo>
                    <a:pt x="29" y="7"/>
                  </a:lnTo>
                  <a:lnTo>
                    <a:pt x="34" y="5"/>
                  </a:lnTo>
                  <a:lnTo>
                    <a:pt x="40" y="2"/>
                  </a:lnTo>
                  <a:lnTo>
                    <a:pt x="46" y="1"/>
                  </a:lnTo>
                  <a:lnTo>
                    <a:pt x="53" y="0"/>
                  </a:lnTo>
                  <a:lnTo>
                    <a:pt x="59" y="0"/>
                  </a:lnTo>
                  <a:lnTo>
                    <a:pt x="64" y="0"/>
                  </a:lnTo>
                  <a:lnTo>
                    <a:pt x="69" y="1"/>
                  </a:lnTo>
                  <a:lnTo>
                    <a:pt x="73" y="2"/>
                  </a:lnTo>
                  <a:lnTo>
                    <a:pt x="76" y="4"/>
                  </a:lnTo>
                  <a:lnTo>
                    <a:pt x="82" y="6"/>
                  </a:lnTo>
                  <a:lnTo>
                    <a:pt x="84" y="9"/>
                  </a:lnTo>
                  <a:lnTo>
                    <a:pt x="88" y="11"/>
                  </a:lnTo>
                  <a:lnTo>
                    <a:pt x="92" y="12"/>
                  </a:lnTo>
                  <a:lnTo>
                    <a:pt x="94" y="16"/>
                  </a:lnTo>
                  <a:lnTo>
                    <a:pt x="97" y="19"/>
                  </a:lnTo>
                  <a:lnTo>
                    <a:pt x="100" y="23"/>
                  </a:lnTo>
                  <a:lnTo>
                    <a:pt x="103" y="28"/>
                  </a:lnTo>
                  <a:lnTo>
                    <a:pt x="105" y="31"/>
                  </a:lnTo>
                  <a:lnTo>
                    <a:pt x="107" y="36"/>
                  </a:lnTo>
                  <a:lnTo>
                    <a:pt x="109" y="41"/>
                  </a:lnTo>
                  <a:lnTo>
                    <a:pt x="110" y="46"/>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67" name="Freeform 190">
              <a:extLst>
                <a:ext uri="{FF2B5EF4-FFF2-40B4-BE49-F238E27FC236}">
                  <a16:creationId xmlns:a16="http://schemas.microsoft.com/office/drawing/2014/main" id="{356BDE95-B039-624B-B011-189CD1E82C9C}"/>
                </a:ext>
              </a:extLst>
            </p:cNvPr>
            <p:cNvSpPr>
              <a:spLocks noEditPoints="1"/>
            </p:cNvSpPr>
            <p:nvPr/>
          </p:nvSpPr>
          <p:spPr bwMode="auto">
            <a:xfrm>
              <a:off x="4353" y="2942"/>
              <a:ext cx="31" cy="40"/>
            </a:xfrm>
            <a:custGeom>
              <a:avLst/>
              <a:gdLst>
                <a:gd name="T0" fmla="*/ 0 w 122"/>
                <a:gd name="T1" fmla="*/ 0 h 152"/>
                <a:gd name="T2" fmla="*/ 0 w 122"/>
                <a:gd name="T3" fmla="*/ 0 h 152"/>
                <a:gd name="T4" fmla="*/ 0 w 122"/>
                <a:gd name="T5" fmla="*/ 0 h 152"/>
                <a:gd name="T6" fmla="*/ 0 w 122"/>
                <a:gd name="T7" fmla="*/ 0 h 152"/>
                <a:gd name="T8" fmla="*/ 0 w 122"/>
                <a:gd name="T9" fmla="*/ 0 h 152"/>
                <a:gd name="T10" fmla="*/ 0 w 122"/>
                <a:gd name="T11" fmla="*/ 0 h 152"/>
                <a:gd name="T12" fmla="*/ 0 w 122"/>
                <a:gd name="T13" fmla="*/ 0 h 152"/>
                <a:gd name="T14" fmla="*/ 0 w 122"/>
                <a:gd name="T15" fmla="*/ 0 h 152"/>
                <a:gd name="T16" fmla="*/ 0 w 122"/>
                <a:gd name="T17" fmla="*/ 0 h 152"/>
                <a:gd name="T18" fmla="*/ 0 w 122"/>
                <a:gd name="T19" fmla="*/ 0 h 152"/>
                <a:gd name="T20" fmla="*/ 0 w 122"/>
                <a:gd name="T21" fmla="*/ 0 h 152"/>
                <a:gd name="T22" fmla="*/ 0 w 122"/>
                <a:gd name="T23" fmla="*/ 0 h 152"/>
                <a:gd name="T24" fmla="*/ 0 w 122"/>
                <a:gd name="T25" fmla="*/ 0 h 152"/>
                <a:gd name="T26" fmla="*/ 0 w 122"/>
                <a:gd name="T27" fmla="*/ 0 h 152"/>
                <a:gd name="T28" fmla="*/ 0 w 122"/>
                <a:gd name="T29" fmla="*/ 0 h 152"/>
                <a:gd name="T30" fmla="*/ 0 w 122"/>
                <a:gd name="T31" fmla="*/ 0 h 152"/>
                <a:gd name="T32" fmla="*/ 0 w 122"/>
                <a:gd name="T33" fmla="*/ 0 h 152"/>
                <a:gd name="T34" fmla="*/ 0 w 122"/>
                <a:gd name="T35" fmla="*/ 0 h 152"/>
                <a:gd name="T36" fmla="*/ 0 w 122"/>
                <a:gd name="T37" fmla="*/ 0 h 152"/>
                <a:gd name="T38" fmla="*/ 0 w 122"/>
                <a:gd name="T39" fmla="*/ 0 h 152"/>
                <a:gd name="T40" fmla="*/ 0 w 122"/>
                <a:gd name="T41" fmla="*/ 0 h 152"/>
                <a:gd name="T42" fmla="*/ 0 w 122"/>
                <a:gd name="T43" fmla="*/ 0 h 152"/>
                <a:gd name="T44" fmla="*/ 0 w 122"/>
                <a:gd name="T45" fmla="*/ 0 h 152"/>
                <a:gd name="T46" fmla="*/ 0 w 122"/>
                <a:gd name="T47" fmla="*/ 0 h 152"/>
                <a:gd name="T48" fmla="*/ 0 w 122"/>
                <a:gd name="T49" fmla="*/ 0 h 152"/>
                <a:gd name="T50" fmla="*/ 0 w 122"/>
                <a:gd name="T51" fmla="*/ 0 h 152"/>
                <a:gd name="T52" fmla="*/ 0 w 122"/>
                <a:gd name="T53" fmla="*/ 0 h 152"/>
                <a:gd name="T54" fmla="*/ 0 w 122"/>
                <a:gd name="T55" fmla="*/ 0 h 152"/>
                <a:gd name="T56" fmla="*/ 0 w 122"/>
                <a:gd name="T57" fmla="*/ 0 h 152"/>
                <a:gd name="T58" fmla="*/ 0 w 122"/>
                <a:gd name="T59" fmla="*/ 0 h 152"/>
                <a:gd name="T60" fmla="*/ 0 w 122"/>
                <a:gd name="T61" fmla="*/ 0 h 152"/>
                <a:gd name="T62" fmla="*/ 0 w 122"/>
                <a:gd name="T63" fmla="*/ 0 h 152"/>
                <a:gd name="T64" fmla="*/ 0 w 122"/>
                <a:gd name="T65" fmla="*/ 0 h 152"/>
                <a:gd name="T66" fmla="*/ 0 w 122"/>
                <a:gd name="T67" fmla="*/ 0 h 152"/>
                <a:gd name="T68" fmla="*/ 0 w 122"/>
                <a:gd name="T69" fmla="*/ 0 h 152"/>
                <a:gd name="T70" fmla="*/ 0 w 122"/>
                <a:gd name="T71" fmla="*/ 0 h 152"/>
                <a:gd name="T72" fmla="*/ 0 w 122"/>
                <a:gd name="T73" fmla="*/ 0 h 152"/>
                <a:gd name="T74" fmla="*/ 0 w 122"/>
                <a:gd name="T75" fmla="*/ 0 h 152"/>
                <a:gd name="T76" fmla="*/ 0 w 122"/>
                <a:gd name="T77" fmla="*/ 0 h 152"/>
                <a:gd name="T78" fmla="*/ 0 w 122"/>
                <a:gd name="T79" fmla="*/ 0 h 152"/>
                <a:gd name="T80" fmla="*/ 0 w 122"/>
                <a:gd name="T81" fmla="*/ 0 h 152"/>
                <a:gd name="T82" fmla="*/ 0 w 122"/>
                <a:gd name="T83" fmla="*/ 0 h 152"/>
                <a:gd name="T84" fmla="*/ 0 w 122"/>
                <a:gd name="T85" fmla="*/ 0 h 152"/>
                <a:gd name="T86" fmla="*/ 0 w 122"/>
                <a:gd name="T87" fmla="*/ 0 h 152"/>
                <a:gd name="T88" fmla="*/ 0 w 122"/>
                <a:gd name="T89" fmla="*/ 0 h 152"/>
                <a:gd name="T90" fmla="*/ 0 w 122"/>
                <a:gd name="T91" fmla="*/ 0 h 152"/>
                <a:gd name="T92" fmla="*/ 0 w 122"/>
                <a:gd name="T93" fmla="*/ 0 h 152"/>
                <a:gd name="T94" fmla="*/ 0 w 122"/>
                <a:gd name="T95" fmla="*/ 0 h 15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2"/>
                <a:gd name="T145" fmla="*/ 0 h 152"/>
                <a:gd name="T146" fmla="*/ 122 w 122"/>
                <a:gd name="T147" fmla="*/ 152 h 15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2" h="152">
                  <a:moveTo>
                    <a:pt x="0" y="75"/>
                  </a:moveTo>
                  <a:lnTo>
                    <a:pt x="1" y="70"/>
                  </a:lnTo>
                  <a:lnTo>
                    <a:pt x="1" y="67"/>
                  </a:lnTo>
                  <a:lnTo>
                    <a:pt x="1" y="62"/>
                  </a:lnTo>
                  <a:lnTo>
                    <a:pt x="2" y="57"/>
                  </a:lnTo>
                  <a:lnTo>
                    <a:pt x="3" y="52"/>
                  </a:lnTo>
                  <a:lnTo>
                    <a:pt x="5" y="46"/>
                  </a:lnTo>
                  <a:lnTo>
                    <a:pt x="6" y="41"/>
                  </a:lnTo>
                  <a:lnTo>
                    <a:pt x="8" y="36"/>
                  </a:lnTo>
                  <a:lnTo>
                    <a:pt x="11" y="33"/>
                  </a:lnTo>
                  <a:lnTo>
                    <a:pt x="12" y="29"/>
                  </a:lnTo>
                  <a:lnTo>
                    <a:pt x="15" y="25"/>
                  </a:lnTo>
                  <a:lnTo>
                    <a:pt x="19" y="21"/>
                  </a:lnTo>
                  <a:lnTo>
                    <a:pt x="21" y="19"/>
                  </a:lnTo>
                  <a:lnTo>
                    <a:pt x="24" y="15"/>
                  </a:lnTo>
                  <a:lnTo>
                    <a:pt x="27" y="12"/>
                  </a:lnTo>
                  <a:lnTo>
                    <a:pt x="30" y="10"/>
                  </a:lnTo>
                  <a:lnTo>
                    <a:pt x="34" y="7"/>
                  </a:lnTo>
                  <a:lnTo>
                    <a:pt x="37" y="5"/>
                  </a:lnTo>
                  <a:lnTo>
                    <a:pt x="42" y="4"/>
                  </a:lnTo>
                  <a:lnTo>
                    <a:pt x="46" y="2"/>
                  </a:lnTo>
                  <a:lnTo>
                    <a:pt x="50" y="1"/>
                  </a:lnTo>
                  <a:lnTo>
                    <a:pt x="54" y="0"/>
                  </a:lnTo>
                  <a:lnTo>
                    <a:pt x="58" y="0"/>
                  </a:lnTo>
                  <a:lnTo>
                    <a:pt x="63" y="0"/>
                  </a:lnTo>
                  <a:lnTo>
                    <a:pt x="68" y="0"/>
                  </a:lnTo>
                  <a:lnTo>
                    <a:pt x="74" y="1"/>
                  </a:lnTo>
                  <a:lnTo>
                    <a:pt x="80" y="4"/>
                  </a:lnTo>
                  <a:lnTo>
                    <a:pt x="85" y="6"/>
                  </a:lnTo>
                  <a:lnTo>
                    <a:pt x="92" y="10"/>
                  </a:lnTo>
                  <a:lnTo>
                    <a:pt x="97" y="14"/>
                  </a:lnTo>
                  <a:lnTo>
                    <a:pt x="100" y="19"/>
                  </a:lnTo>
                  <a:lnTo>
                    <a:pt x="105" y="23"/>
                  </a:lnTo>
                  <a:lnTo>
                    <a:pt x="109" y="29"/>
                  </a:lnTo>
                  <a:lnTo>
                    <a:pt x="112" y="34"/>
                  </a:lnTo>
                  <a:lnTo>
                    <a:pt x="116" y="40"/>
                  </a:lnTo>
                  <a:lnTo>
                    <a:pt x="117" y="46"/>
                  </a:lnTo>
                  <a:lnTo>
                    <a:pt x="119" y="54"/>
                  </a:lnTo>
                  <a:lnTo>
                    <a:pt x="121" y="62"/>
                  </a:lnTo>
                  <a:lnTo>
                    <a:pt x="121" y="69"/>
                  </a:lnTo>
                  <a:lnTo>
                    <a:pt x="122" y="75"/>
                  </a:lnTo>
                  <a:lnTo>
                    <a:pt x="121" y="84"/>
                  </a:lnTo>
                  <a:lnTo>
                    <a:pt x="121" y="92"/>
                  </a:lnTo>
                  <a:lnTo>
                    <a:pt x="119" y="99"/>
                  </a:lnTo>
                  <a:lnTo>
                    <a:pt x="117" y="106"/>
                  </a:lnTo>
                  <a:lnTo>
                    <a:pt x="116" y="112"/>
                  </a:lnTo>
                  <a:lnTo>
                    <a:pt x="112" y="118"/>
                  </a:lnTo>
                  <a:lnTo>
                    <a:pt x="109" y="123"/>
                  </a:lnTo>
                  <a:lnTo>
                    <a:pt x="105" y="128"/>
                  </a:lnTo>
                  <a:lnTo>
                    <a:pt x="100" y="135"/>
                  </a:lnTo>
                  <a:lnTo>
                    <a:pt x="97" y="140"/>
                  </a:lnTo>
                  <a:lnTo>
                    <a:pt x="92" y="143"/>
                  </a:lnTo>
                  <a:lnTo>
                    <a:pt x="85" y="147"/>
                  </a:lnTo>
                  <a:lnTo>
                    <a:pt x="80" y="149"/>
                  </a:lnTo>
                  <a:lnTo>
                    <a:pt x="74" y="151"/>
                  </a:lnTo>
                  <a:lnTo>
                    <a:pt x="68" y="152"/>
                  </a:lnTo>
                  <a:lnTo>
                    <a:pt x="63" y="152"/>
                  </a:lnTo>
                  <a:lnTo>
                    <a:pt x="58" y="152"/>
                  </a:lnTo>
                  <a:lnTo>
                    <a:pt x="54" y="151"/>
                  </a:lnTo>
                  <a:lnTo>
                    <a:pt x="50" y="151"/>
                  </a:lnTo>
                  <a:lnTo>
                    <a:pt x="46" y="150"/>
                  </a:lnTo>
                  <a:lnTo>
                    <a:pt x="42" y="149"/>
                  </a:lnTo>
                  <a:lnTo>
                    <a:pt x="37" y="146"/>
                  </a:lnTo>
                  <a:lnTo>
                    <a:pt x="34" y="145"/>
                  </a:lnTo>
                  <a:lnTo>
                    <a:pt x="30" y="142"/>
                  </a:lnTo>
                  <a:lnTo>
                    <a:pt x="27" y="140"/>
                  </a:lnTo>
                  <a:lnTo>
                    <a:pt x="24" y="137"/>
                  </a:lnTo>
                  <a:lnTo>
                    <a:pt x="21" y="135"/>
                  </a:lnTo>
                  <a:lnTo>
                    <a:pt x="19" y="131"/>
                  </a:lnTo>
                  <a:lnTo>
                    <a:pt x="15" y="128"/>
                  </a:lnTo>
                  <a:lnTo>
                    <a:pt x="12" y="125"/>
                  </a:lnTo>
                  <a:lnTo>
                    <a:pt x="11" y="121"/>
                  </a:lnTo>
                  <a:lnTo>
                    <a:pt x="8" y="116"/>
                  </a:lnTo>
                  <a:lnTo>
                    <a:pt x="6" y="112"/>
                  </a:lnTo>
                  <a:lnTo>
                    <a:pt x="5" y="108"/>
                  </a:lnTo>
                  <a:lnTo>
                    <a:pt x="3" y="103"/>
                  </a:lnTo>
                  <a:lnTo>
                    <a:pt x="2" y="98"/>
                  </a:lnTo>
                  <a:lnTo>
                    <a:pt x="1" y="93"/>
                  </a:lnTo>
                  <a:lnTo>
                    <a:pt x="1" y="88"/>
                  </a:lnTo>
                  <a:lnTo>
                    <a:pt x="1" y="82"/>
                  </a:lnTo>
                  <a:lnTo>
                    <a:pt x="0" y="75"/>
                  </a:lnTo>
                  <a:close/>
                  <a:moveTo>
                    <a:pt x="32" y="75"/>
                  </a:moveTo>
                  <a:lnTo>
                    <a:pt x="32" y="82"/>
                  </a:lnTo>
                  <a:lnTo>
                    <a:pt x="34" y="87"/>
                  </a:lnTo>
                  <a:lnTo>
                    <a:pt x="34" y="92"/>
                  </a:lnTo>
                  <a:lnTo>
                    <a:pt x="35" y="97"/>
                  </a:lnTo>
                  <a:lnTo>
                    <a:pt x="36" y="101"/>
                  </a:lnTo>
                  <a:lnTo>
                    <a:pt x="37" y="103"/>
                  </a:lnTo>
                  <a:lnTo>
                    <a:pt x="39" y="107"/>
                  </a:lnTo>
                  <a:lnTo>
                    <a:pt x="41" y="109"/>
                  </a:lnTo>
                  <a:lnTo>
                    <a:pt x="42" y="112"/>
                  </a:lnTo>
                  <a:lnTo>
                    <a:pt x="45" y="114"/>
                  </a:lnTo>
                  <a:lnTo>
                    <a:pt x="47" y="116"/>
                  </a:lnTo>
                  <a:lnTo>
                    <a:pt x="50" y="118"/>
                  </a:lnTo>
                  <a:lnTo>
                    <a:pt x="54" y="120"/>
                  </a:lnTo>
                  <a:lnTo>
                    <a:pt x="56" y="121"/>
                  </a:lnTo>
                  <a:lnTo>
                    <a:pt x="59" y="122"/>
                  </a:lnTo>
                  <a:lnTo>
                    <a:pt x="63" y="122"/>
                  </a:lnTo>
                  <a:lnTo>
                    <a:pt x="65" y="122"/>
                  </a:lnTo>
                  <a:lnTo>
                    <a:pt x="68" y="121"/>
                  </a:lnTo>
                  <a:lnTo>
                    <a:pt x="70" y="120"/>
                  </a:lnTo>
                  <a:lnTo>
                    <a:pt x="73" y="118"/>
                  </a:lnTo>
                  <a:lnTo>
                    <a:pt x="75" y="116"/>
                  </a:lnTo>
                  <a:lnTo>
                    <a:pt x="76" y="114"/>
                  </a:lnTo>
                  <a:lnTo>
                    <a:pt x="79" y="112"/>
                  </a:lnTo>
                  <a:lnTo>
                    <a:pt x="82" y="109"/>
                  </a:lnTo>
                  <a:lnTo>
                    <a:pt x="83" y="107"/>
                  </a:lnTo>
                  <a:lnTo>
                    <a:pt x="84" y="103"/>
                  </a:lnTo>
                  <a:lnTo>
                    <a:pt x="87" y="101"/>
                  </a:lnTo>
                  <a:lnTo>
                    <a:pt x="87" y="97"/>
                  </a:lnTo>
                  <a:lnTo>
                    <a:pt x="88" y="92"/>
                  </a:lnTo>
                  <a:lnTo>
                    <a:pt x="89" y="87"/>
                  </a:lnTo>
                  <a:lnTo>
                    <a:pt x="89" y="82"/>
                  </a:lnTo>
                  <a:lnTo>
                    <a:pt x="89" y="75"/>
                  </a:lnTo>
                  <a:lnTo>
                    <a:pt x="89" y="72"/>
                  </a:lnTo>
                  <a:lnTo>
                    <a:pt x="89" y="67"/>
                  </a:lnTo>
                  <a:lnTo>
                    <a:pt x="88" y="63"/>
                  </a:lnTo>
                  <a:lnTo>
                    <a:pt x="87" y="58"/>
                  </a:lnTo>
                  <a:lnTo>
                    <a:pt x="87" y="54"/>
                  </a:lnTo>
                  <a:lnTo>
                    <a:pt x="84" y="50"/>
                  </a:lnTo>
                  <a:lnTo>
                    <a:pt x="83" y="46"/>
                  </a:lnTo>
                  <a:lnTo>
                    <a:pt x="82" y="43"/>
                  </a:lnTo>
                  <a:lnTo>
                    <a:pt x="79" y="40"/>
                  </a:lnTo>
                  <a:lnTo>
                    <a:pt x="76" y="39"/>
                  </a:lnTo>
                  <a:lnTo>
                    <a:pt x="75" y="36"/>
                  </a:lnTo>
                  <a:lnTo>
                    <a:pt x="73" y="35"/>
                  </a:lnTo>
                  <a:lnTo>
                    <a:pt x="70" y="34"/>
                  </a:lnTo>
                  <a:lnTo>
                    <a:pt x="68" y="34"/>
                  </a:lnTo>
                  <a:lnTo>
                    <a:pt x="65" y="33"/>
                  </a:lnTo>
                  <a:lnTo>
                    <a:pt x="63" y="33"/>
                  </a:lnTo>
                  <a:lnTo>
                    <a:pt x="59" y="33"/>
                  </a:lnTo>
                  <a:lnTo>
                    <a:pt x="56" y="34"/>
                  </a:lnTo>
                  <a:lnTo>
                    <a:pt x="54" y="34"/>
                  </a:lnTo>
                  <a:lnTo>
                    <a:pt x="50" y="35"/>
                  </a:lnTo>
                  <a:lnTo>
                    <a:pt x="47" y="36"/>
                  </a:lnTo>
                  <a:lnTo>
                    <a:pt x="45" y="39"/>
                  </a:lnTo>
                  <a:lnTo>
                    <a:pt x="42" y="40"/>
                  </a:lnTo>
                  <a:lnTo>
                    <a:pt x="41" y="43"/>
                  </a:lnTo>
                  <a:lnTo>
                    <a:pt x="39" y="46"/>
                  </a:lnTo>
                  <a:lnTo>
                    <a:pt x="37" y="50"/>
                  </a:lnTo>
                  <a:lnTo>
                    <a:pt x="36" y="54"/>
                  </a:lnTo>
                  <a:lnTo>
                    <a:pt x="35" y="58"/>
                  </a:lnTo>
                  <a:lnTo>
                    <a:pt x="34" y="63"/>
                  </a:lnTo>
                  <a:lnTo>
                    <a:pt x="34" y="67"/>
                  </a:lnTo>
                  <a:lnTo>
                    <a:pt x="32" y="72"/>
                  </a:lnTo>
                  <a:lnTo>
                    <a:pt x="32" y="75"/>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68" name="Freeform 191">
              <a:extLst>
                <a:ext uri="{FF2B5EF4-FFF2-40B4-BE49-F238E27FC236}">
                  <a16:creationId xmlns:a16="http://schemas.microsoft.com/office/drawing/2014/main" id="{F744AC4F-B79D-C645-8CDB-6A2292D36B2E}"/>
                </a:ext>
              </a:extLst>
            </p:cNvPr>
            <p:cNvSpPr>
              <a:spLocks noEditPoints="1"/>
            </p:cNvSpPr>
            <p:nvPr/>
          </p:nvSpPr>
          <p:spPr bwMode="auto">
            <a:xfrm>
              <a:off x="4388" y="2930"/>
              <a:ext cx="29" cy="52"/>
            </a:xfrm>
            <a:custGeom>
              <a:avLst/>
              <a:gdLst>
                <a:gd name="T0" fmla="*/ 0 w 115"/>
                <a:gd name="T1" fmla="*/ 0 h 201"/>
                <a:gd name="T2" fmla="*/ 0 w 115"/>
                <a:gd name="T3" fmla="*/ 0 h 201"/>
                <a:gd name="T4" fmla="*/ 0 w 115"/>
                <a:gd name="T5" fmla="*/ 0 h 201"/>
                <a:gd name="T6" fmla="*/ 0 w 115"/>
                <a:gd name="T7" fmla="*/ 0 h 201"/>
                <a:gd name="T8" fmla="*/ 0 w 115"/>
                <a:gd name="T9" fmla="*/ 0 h 201"/>
                <a:gd name="T10" fmla="*/ 0 w 115"/>
                <a:gd name="T11" fmla="*/ 0 h 201"/>
                <a:gd name="T12" fmla="*/ 0 w 115"/>
                <a:gd name="T13" fmla="*/ 0 h 201"/>
                <a:gd name="T14" fmla="*/ 0 w 115"/>
                <a:gd name="T15" fmla="*/ 0 h 201"/>
                <a:gd name="T16" fmla="*/ 0 w 115"/>
                <a:gd name="T17" fmla="*/ 0 h 201"/>
                <a:gd name="T18" fmla="*/ 0 w 115"/>
                <a:gd name="T19" fmla="*/ 0 h 201"/>
                <a:gd name="T20" fmla="*/ 0 w 115"/>
                <a:gd name="T21" fmla="*/ 0 h 201"/>
                <a:gd name="T22" fmla="*/ 0 w 115"/>
                <a:gd name="T23" fmla="*/ 0 h 201"/>
                <a:gd name="T24" fmla="*/ 0 w 115"/>
                <a:gd name="T25" fmla="*/ 0 h 201"/>
                <a:gd name="T26" fmla="*/ 0 w 115"/>
                <a:gd name="T27" fmla="*/ 0 h 201"/>
                <a:gd name="T28" fmla="*/ 0 w 115"/>
                <a:gd name="T29" fmla="*/ 0 h 201"/>
                <a:gd name="T30" fmla="*/ 0 w 115"/>
                <a:gd name="T31" fmla="*/ 0 h 201"/>
                <a:gd name="T32" fmla="*/ 0 w 115"/>
                <a:gd name="T33" fmla="*/ 0 h 201"/>
                <a:gd name="T34" fmla="*/ 0 w 115"/>
                <a:gd name="T35" fmla="*/ 0 h 201"/>
                <a:gd name="T36" fmla="*/ 0 w 115"/>
                <a:gd name="T37" fmla="*/ 0 h 201"/>
                <a:gd name="T38" fmla="*/ 0 w 115"/>
                <a:gd name="T39" fmla="*/ 0 h 201"/>
                <a:gd name="T40" fmla="*/ 0 w 115"/>
                <a:gd name="T41" fmla="*/ 0 h 201"/>
                <a:gd name="T42" fmla="*/ 0 w 115"/>
                <a:gd name="T43" fmla="*/ 0 h 201"/>
                <a:gd name="T44" fmla="*/ 0 w 115"/>
                <a:gd name="T45" fmla="*/ 0 h 201"/>
                <a:gd name="T46" fmla="*/ 0 w 115"/>
                <a:gd name="T47" fmla="*/ 0 h 201"/>
                <a:gd name="T48" fmla="*/ 0 w 115"/>
                <a:gd name="T49" fmla="*/ 0 h 201"/>
                <a:gd name="T50" fmla="*/ 0 w 115"/>
                <a:gd name="T51" fmla="*/ 0 h 201"/>
                <a:gd name="T52" fmla="*/ 0 w 115"/>
                <a:gd name="T53" fmla="*/ 0 h 201"/>
                <a:gd name="T54" fmla="*/ 0 w 115"/>
                <a:gd name="T55" fmla="*/ 0 h 201"/>
                <a:gd name="T56" fmla="*/ 0 w 115"/>
                <a:gd name="T57" fmla="*/ 0 h 201"/>
                <a:gd name="T58" fmla="*/ 0 w 115"/>
                <a:gd name="T59" fmla="*/ 0 h 201"/>
                <a:gd name="T60" fmla="*/ 0 w 115"/>
                <a:gd name="T61" fmla="*/ 0 h 201"/>
                <a:gd name="T62" fmla="*/ 0 w 115"/>
                <a:gd name="T63" fmla="*/ 0 h 201"/>
                <a:gd name="T64" fmla="*/ 0 w 115"/>
                <a:gd name="T65" fmla="*/ 0 h 201"/>
                <a:gd name="T66" fmla="*/ 0 w 115"/>
                <a:gd name="T67" fmla="*/ 0 h 201"/>
                <a:gd name="T68" fmla="*/ 0 w 115"/>
                <a:gd name="T69" fmla="*/ 0 h 201"/>
                <a:gd name="T70" fmla="*/ 0 w 115"/>
                <a:gd name="T71" fmla="*/ 0 h 201"/>
                <a:gd name="T72" fmla="*/ 0 w 115"/>
                <a:gd name="T73" fmla="*/ 0 h 201"/>
                <a:gd name="T74" fmla="*/ 0 w 115"/>
                <a:gd name="T75" fmla="*/ 0 h 201"/>
                <a:gd name="T76" fmla="*/ 0 w 115"/>
                <a:gd name="T77" fmla="*/ 0 h 201"/>
                <a:gd name="T78" fmla="*/ 0 w 115"/>
                <a:gd name="T79" fmla="*/ 0 h 201"/>
                <a:gd name="T80" fmla="*/ 0 w 115"/>
                <a:gd name="T81" fmla="*/ 0 h 201"/>
                <a:gd name="T82" fmla="*/ 0 w 115"/>
                <a:gd name="T83" fmla="*/ 0 h 201"/>
                <a:gd name="T84" fmla="*/ 0 w 115"/>
                <a:gd name="T85" fmla="*/ 0 h 201"/>
                <a:gd name="T86" fmla="*/ 0 w 115"/>
                <a:gd name="T87" fmla="*/ 0 h 201"/>
                <a:gd name="T88" fmla="*/ 0 w 115"/>
                <a:gd name="T89" fmla="*/ 0 h 201"/>
                <a:gd name="T90" fmla="*/ 0 w 115"/>
                <a:gd name="T91" fmla="*/ 0 h 201"/>
                <a:gd name="T92" fmla="*/ 0 w 115"/>
                <a:gd name="T93" fmla="*/ 0 h 201"/>
                <a:gd name="T94" fmla="*/ 0 w 115"/>
                <a:gd name="T95" fmla="*/ 0 h 201"/>
                <a:gd name="T96" fmla="*/ 0 w 115"/>
                <a:gd name="T97" fmla="*/ 0 h 201"/>
                <a:gd name="T98" fmla="*/ 0 w 115"/>
                <a:gd name="T99" fmla="*/ 0 h 201"/>
                <a:gd name="T100" fmla="*/ 0 w 115"/>
                <a:gd name="T101" fmla="*/ 0 h 201"/>
                <a:gd name="T102" fmla="*/ 0 w 115"/>
                <a:gd name="T103" fmla="*/ 0 h 201"/>
                <a:gd name="T104" fmla="*/ 0 w 115"/>
                <a:gd name="T105" fmla="*/ 0 h 201"/>
                <a:gd name="T106" fmla="*/ 0 w 115"/>
                <a:gd name="T107" fmla="*/ 0 h 201"/>
                <a:gd name="T108" fmla="*/ 0 w 115"/>
                <a:gd name="T109" fmla="*/ 0 h 201"/>
                <a:gd name="T110" fmla="*/ 0 w 115"/>
                <a:gd name="T111" fmla="*/ 0 h 201"/>
                <a:gd name="T112" fmla="*/ 0 w 115"/>
                <a:gd name="T113" fmla="*/ 0 h 201"/>
                <a:gd name="T114" fmla="*/ 0 w 115"/>
                <a:gd name="T115" fmla="*/ 0 h 201"/>
                <a:gd name="T116" fmla="*/ 0 w 115"/>
                <a:gd name="T117" fmla="*/ 0 h 201"/>
                <a:gd name="T118" fmla="*/ 0 w 115"/>
                <a:gd name="T119" fmla="*/ 0 h 201"/>
                <a:gd name="T120" fmla="*/ 0 w 115"/>
                <a:gd name="T121" fmla="*/ 0 h 201"/>
                <a:gd name="T122" fmla="*/ 0 w 115"/>
                <a:gd name="T123" fmla="*/ 0 h 201"/>
                <a:gd name="T124" fmla="*/ 0 w 115"/>
                <a:gd name="T125" fmla="*/ 0 h 20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5"/>
                <a:gd name="T190" fmla="*/ 0 h 201"/>
                <a:gd name="T191" fmla="*/ 115 w 115"/>
                <a:gd name="T192" fmla="*/ 201 h 20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5" h="201">
                  <a:moveTo>
                    <a:pt x="115" y="198"/>
                  </a:moveTo>
                  <a:lnTo>
                    <a:pt x="86" y="198"/>
                  </a:lnTo>
                  <a:lnTo>
                    <a:pt x="86" y="177"/>
                  </a:lnTo>
                  <a:lnTo>
                    <a:pt x="85" y="180"/>
                  </a:lnTo>
                  <a:lnTo>
                    <a:pt x="83" y="182"/>
                  </a:lnTo>
                  <a:lnTo>
                    <a:pt x="81" y="185"/>
                  </a:lnTo>
                  <a:lnTo>
                    <a:pt x="78" y="187"/>
                  </a:lnTo>
                  <a:lnTo>
                    <a:pt x="76" y="190"/>
                  </a:lnTo>
                  <a:lnTo>
                    <a:pt x="75" y="191"/>
                  </a:lnTo>
                  <a:lnTo>
                    <a:pt x="72" y="192"/>
                  </a:lnTo>
                  <a:lnTo>
                    <a:pt x="70" y="195"/>
                  </a:lnTo>
                  <a:lnTo>
                    <a:pt x="67" y="196"/>
                  </a:lnTo>
                  <a:lnTo>
                    <a:pt x="66" y="198"/>
                  </a:lnTo>
                  <a:lnTo>
                    <a:pt x="63" y="198"/>
                  </a:lnTo>
                  <a:lnTo>
                    <a:pt x="61" y="199"/>
                  </a:lnTo>
                  <a:lnTo>
                    <a:pt x="58" y="200"/>
                  </a:lnTo>
                  <a:lnTo>
                    <a:pt x="56" y="200"/>
                  </a:lnTo>
                  <a:lnTo>
                    <a:pt x="53" y="201"/>
                  </a:lnTo>
                  <a:lnTo>
                    <a:pt x="51" y="201"/>
                  </a:lnTo>
                  <a:lnTo>
                    <a:pt x="46" y="201"/>
                  </a:lnTo>
                  <a:lnTo>
                    <a:pt x="41" y="200"/>
                  </a:lnTo>
                  <a:lnTo>
                    <a:pt x="35" y="199"/>
                  </a:lnTo>
                  <a:lnTo>
                    <a:pt x="32" y="196"/>
                  </a:lnTo>
                  <a:lnTo>
                    <a:pt x="27" y="194"/>
                  </a:lnTo>
                  <a:lnTo>
                    <a:pt x="23" y="190"/>
                  </a:lnTo>
                  <a:lnTo>
                    <a:pt x="19" y="186"/>
                  </a:lnTo>
                  <a:lnTo>
                    <a:pt x="15" y="181"/>
                  </a:lnTo>
                  <a:lnTo>
                    <a:pt x="12" y="176"/>
                  </a:lnTo>
                  <a:lnTo>
                    <a:pt x="9" y="170"/>
                  </a:lnTo>
                  <a:lnTo>
                    <a:pt x="7" y="163"/>
                  </a:lnTo>
                  <a:lnTo>
                    <a:pt x="4" y="157"/>
                  </a:lnTo>
                  <a:lnTo>
                    <a:pt x="1" y="150"/>
                  </a:lnTo>
                  <a:lnTo>
                    <a:pt x="0" y="142"/>
                  </a:lnTo>
                  <a:lnTo>
                    <a:pt x="0" y="133"/>
                  </a:lnTo>
                  <a:lnTo>
                    <a:pt x="0" y="124"/>
                  </a:lnTo>
                  <a:lnTo>
                    <a:pt x="0" y="117"/>
                  </a:lnTo>
                  <a:lnTo>
                    <a:pt x="0" y="108"/>
                  </a:lnTo>
                  <a:lnTo>
                    <a:pt x="1" y="101"/>
                  </a:lnTo>
                  <a:lnTo>
                    <a:pt x="4" y="93"/>
                  </a:lnTo>
                  <a:lnTo>
                    <a:pt x="7" y="87"/>
                  </a:lnTo>
                  <a:lnTo>
                    <a:pt x="9" y="80"/>
                  </a:lnTo>
                  <a:lnTo>
                    <a:pt x="12" y="74"/>
                  </a:lnTo>
                  <a:lnTo>
                    <a:pt x="15" y="69"/>
                  </a:lnTo>
                  <a:lnTo>
                    <a:pt x="19" y="64"/>
                  </a:lnTo>
                  <a:lnTo>
                    <a:pt x="23" y="60"/>
                  </a:lnTo>
                  <a:lnTo>
                    <a:pt x="27" y="56"/>
                  </a:lnTo>
                  <a:lnTo>
                    <a:pt x="32" y="54"/>
                  </a:lnTo>
                  <a:lnTo>
                    <a:pt x="35" y="51"/>
                  </a:lnTo>
                  <a:lnTo>
                    <a:pt x="41" y="50"/>
                  </a:lnTo>
                  <a:lnTo>
                    <a:pt x="46" y="49"/>
                  </a:lnTo>
                  <a:lnTo>
                    <a:pt x="51" y="49"/>
                  </a:lnTo>
                  <a:lnTo>
                    <a:pt x="56" y="49"/>
                  </a:lnTo>
                  <a:lnTo>
                    <a:pt x="61" y="50"/>
                  </a:lnTo>
                  <a:lnTo>
                    <a:pt x="64" y="51"/>
                  </a:lnTo>
                  <a:lnTo>
                    <a:pt x="70" y="54"/>
                  </a:lnTo>
                  <a:lnTo>
                    <a:pt x="73" y="58"/>
                  </a:lnTo>
                  <a:lnTo>
                    <a:pt x="77" y="61"/>
                  </a:lnTo>
                  <a:lnTo>
                    <a:pt x="80" y="66"/>
                  </a:lnTo>
                  <a:lnTo>
                    <a:pt x="83" y="72"/>
                  </a:lnTo>
                  <a:lnTo>
                    <a:pt x="83" y="0"/>
                  </a:lnTo>
                  <a:lnTo>
                    <a:pt x="115" y="0"/>
                  </a:lnTo>
                  <a:lnTo>
                    <a:pt x="115" y="198"/>
                  </a:lnTo>
                  <a:close/>
                  <a:moveTo>
                    <a:pt x="32" y="122"/>
                  </a:moveTo>
                  <a:lnTo>
                    <a:pt x="32" y="127"/>
                  </a:lnTo>
                  <a:lnTo>
                    <a:pt x="33" y="133"/>
                  </a:lnTo>
                  <a:lnTo>
                    <a:pt x="33" y="137"/>
                  </a:lnTo>
                  <a:lnTo>
                    <a:pt x="34" y="142"/>
                  </a:lnTo>
                  <a:lnTo>
                    <a:pt x="34" y="146"/>
                  </a:lnTo>
                  <a:lnTo>
                    <a:pt x="35" y="150"/>
                  </a:lnTo>
                  <a:lnTo>
                    <a:pt x="37" y="152"/>
                  </a:lnTo>
                  <a:lnTo>
                    <a:pt x="37" y="155"/>
                  </a:lnTo>
                  <a:lnTo>
                    <a:pt x="39" y="158"/>
                  </a:lnTo>
                  <a:lnTo>
                    <a:pt x="42" y="161"/>
                  </a:lnTo>
                  <a:lnTo>
                    <a:pt x="44" y="165"/>
                  </a:lnTo>
                  <a:lnTo>
                    <a:pt x="47" y="167"/>
                  </a:lnTo>
                  <a:lnTo>
                    <a:pt x="49" y="169"/>
                  </a:lnTo>
                  <a:lnTo>
                    <a:pt x="53" y="170"/>
                  </a:lnTo>
                  <a:lnTo>
                    <a:pt x="56" y="171"/>
                  </a:lnTo>
                  <a:lnTo>
                    <a:pt x="59" y="171"/>
                  </a:lnTo>
                  <a:lnTo>
                    <a:pt x="62" y="171"/>
                  </a:lnTo>
                  <a:lnTo>
                    <a:pt x="64" y="171"/>
                  </a:lnTo>
                  <a:lnTo>
                    <a:pt x="67" y="170"/>
                  </a:lnTo>
                  <a:lnTo>
                    <a:pt x="70" y="169"/>
                  </a:lnTo>
                  <a:lnTo>
                    <a:pt x="72" y="166"/>
                  </a:lnTo>
                  <a:lnTo>
                    <a:pt x="73" y="165"/>
                  </a:lnTo>
                  <a:lnTo>
                    <a:pt x="76" y="161"/>
                  </a:lnTo>
                  <a:lnTo>
                    <a:pt x="78" y="158"/>
                  </a:lnTo>
                  <a:lnTo>
                    <a:pt x="80" y="156"/>
                  </a:lnTo>
                  <a:lnTo>
                    <a:pt x="81" y="152"/>
                  </a:lnTo>
                  <a:lnTo>
                    <a:pt x="82" y="150"/>
                  </a:lnTo>
                  <a:lnTo>
                    <a:pt x="82" y="146"/>
                  </a:lnTo>
                  <a:lnTo>
                    <a:pt x="83" y="141"/>
                  </a:lnTo>
                  <a:lnTo>
                    <a:pt x="83" y="136"/>
                  </a:lnTo>
                  <a:lnTo>
                    <a:pt x="83" y="131"/>
                  </a:lnTo>
                  <a:lnTo>
                    <a:pt x="83" y="124"/>
                  </a:lnTo>
                  <a:lnTo>
                    <a:pt x="83" y="119"/>
                  </a:lnTo>
                  <a:lnTo>
                    <a:pt x="83" y="114"/>
                  </a:lnTo>
                  <a:lnTo>
                    <a:pt x="83" y="109"/>
                  </a:lnTo>
                  <a:lnTo>
                    <a:pt x="82" y="104"/>
                  </a:lnTo>
                  <a:lnTo>
                    <a:pt x="82" y="101"/>
                  </a:lnTo>
                  <a:lnTo>
                    <a:pt x="81" y="98"/>
                  </a:lnTo>
                  <a:lnTo>
                    <a:pt x="80" y="94"/>
                  </a:lnTo>
                  <a:lnTo>
                    <a:pt x="78" y="92"/>
                  </a:lnTo>
                  <a:lnTo>
                    <a:pt x="76" y="88"/>
                  </a:lnTo>
                  <a:lnTo>
                    <a:pt x="73" y="85"/>
                  </a:lnTo>
                  <a:lnTo>
                    <a:pt x="72" y="83"/>
                  </a:lnTo>
                  <a:lnTo>
                    <a:pt x="70" y="82"/>
                  </a:lnTo>
                  <a:lnTo>
                    <a:pt x="67" y="80"/>
                  </a:lnTo>
                  <a:lnTo>
                    <a:pt x="64" y="79"/>
                  </a:lnTo>
                  <a:lnTo>
                    <a:pt x="62" y="79"/>
                  </a:lnTo>
                  <a:lnTo>
                    <a:pt x="59" y="79"/>
                  </a:lnTo>
                  <a:lnTo>
                    <a:pt x="56" y="79"/>
                  </a:lnTo>
                  <a:lnTo>
                    <a:pt x="53" y="79"/>
                  </a:lnTo>
                  <a:lnTo>
                    <a:pt x="51" y="80"/>
                  </a:lnTo>
                  <a:lnTo>
                    <a:pt x="48" y="82"/>
                  </a:lnTo>
                  <a:lnTo>
                    <a:pt x="47" y="83"/>
                  </a:lnTo>
                  <a:lnTo>
                    <a:pt x="44" y="85"/>
                  </a:lnTo>
                  <a:lnTo>
                    <a:pt x="42" y="88"/>
                  </a:lnTo>
                  <a:lnTo>
                    <a:pt x="41" y="92"/>
                  </a:lnTo>
                  <a:lnTo>
                    <a:pt x="38" y="94"/>
                  </a:lnTo>
                  <a:lnTo>
                    <a:pt x="37" y="98"/>
                  </a:lnTo>
                  <a:lnTo>
                    <a:pt x="35" y="101"/>
                  </a:lnTo>
                  <a:lnTo>
                    <a:pt x="34" y="104"/>
                  </a:lnTo>
                  <a:lnTo>
                    <a:pt x="33" y="108"/>
                  </a:lnTo>
                  <a:lnTo>
                    <a:pt x="33" y="112"/>
                  </a:lnTo>
                  <a:lnTo>
                    <a:pt x="32" y="117"/>
                  </a:lnTo>
                  <a:lnTo>
                    <a:pt x="32" y="122"/>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69" name="Freeform 192">
              <a:extLst>
                <a:ext uri="{FF2B5EF4-FFF2-40B4-BE49-F238E27FC236}">
                  <a16:creationId xmlns:a16="http://schemas.microsoft.com/office/drawing/2014/main" id="{9E26207A-BFCE-9347-B6A5-ECC278D352AC}"/>
                </a:ext>
              </a:extLst>
            </p:cNvPr>
            <p:cNvSpPr>
              <a:spLocks noEditPoints="1"/>
            </p:cNvSpPr>
            <p:nvPr/>
          </p:nvSpPr>
          <p:spPr bwMode="auto">
            <a:xfrm>
              <a:off x="4423" y="2942"/>
              <a:ext cx="27" cy="40"/>
            </a:xfrm>
            <a:custGeom>
              <a:avLst/>
              <a:gdLst>
                <a:gd name="T0" fmla="*/ 0 w 108"/>
                <a:gd name="T1" fmla="*/ 0 h 152"/>
                <a:gd name="T2" fmla="*/ 0 w 108"/>
                <a:gd name="T3" fmla="*/ 0 h 152"/>
                <a:gd name="T4" fmla="*/ 0 w 108"/>
                <a:gd name="T5" fmla="*/ 0 h 152"/>
                <a:gd name="T6" fmla="*/ 0 w 108"/>
                <a:gd name="T7" fmla="*/ 0 h 152"/>
                <a:gd name="T8" fmla="*/ 0 w 108"/>
                <a:gd name="T9" fmla="*/ 0 h 152"/>
                <a:gd name="T10" fmla="*/ 0 w 108"/>
                <a:gd name="T11" fmla="*/ 0 h 152"/>
                <a:gd name="T12" fmla="*/ 0 w 108"/>
                <a:gd name="T13" fmla="*/ 0 h 152"/>
                <a:gd name="T14" fmla="*/ 0 w 108"/>
                <a:gd name="T15" fmla="*/ 0 h 152"/>
                <a:gd name="T16" fmla="*/ 0 w 108"/>
                <a:gd name="T17" fmla="*/ 0 h 152"/>
                <a:gd name="T18" fmla="*/ 0 w 108"/>
                <a:gd name="T19" fmla="*/ 0 h 152"/>
                <a:gd name="T20" fmla="*/ 0 w 108"/>
                <a:gd name="T21" fmla="*/ 0 h 152"/>
                <a:gd name="T22" fmla="*/ 0 w 108"/>
                <a:gd name="T23" fmla="*/ 0 h 152"/>
                <a:gd name="T24" fmla="*/ 0 w 108"/>
                <a:gd name="T25" fmla="*/ 0 h 152"/>
                <a:gd name="T26" fmla="*/ 0 w 108"/>
                <a:gd name="T27" fmla="*/ 0 h 152"/>
                <a:gd name="T28" fmla="*/ 0 w 108"/>
                <a:gd name="T29" fmla="*/ 0 h 152"/>
                <a:gd name="T30" fmla="*/ 0 w 108"/>
                <a:gd name="T31" fmla="*/ 0 h 152"/>
                <a:gd name="T32" fmla="*/ 0 w 108"/>
                <a:gd name="T33" fmla="*/ 0 h 152"/>
                <a:gd name="T34" fmla="*/ 0 w 108"/>
                <a:gd name="T35" fmla="*/ 0 h 152"/>
                <a:gd name="T36" fmla="*/ 0 w 108"/>
                <a:gd name="T37" fmla="*/ 0 h 152"/>
                <a:gd name="T38" fmla="*/ 0 w 108"/>
                <a:gd name="T39" fmla="*/ 0 h 152"/>
                <a:gd name="T40" fmla="*/ 0 w 108"/>
                <a:gd name="T41" fmla="*/ 0 h 152"/>
                <a:gd name="T42" fmla="*/ 0 w 108"/>
                <a:gd name="T43" fmla="*/ 0 h 152"/>
                <a:gd name="T44" fmla="*/ 0 w 108"/>
                <a:gd name="T45" fmla="*/ 0 h 152"/>
                <a:gd name="T46" fmla="*/ 0 w 108"/>
                <a:gd name="T47" fmla="*/ 0 h 152"/>
                <a:gd name="T48" fmla="*/ 0 w 108"/>
                <a:gd name="T49" fmla="*/ 0 h 152"/>
                <a:gd name="T50" fmla="*/ 0 w 108"/>
                <a:gd name="T51" fmla="*/ 0 h 152"/>
                <a:gd name="T52" fmla="*/ 0 w 108"/>
                <a:gd name="T53" fmla="*/ 0 h 152"/>
                <a:gd name="T54" fmla="*/ 0 w 108"/>
                <a:gd name="T55" fmla="*/ 0 h 152"/>
                <a:gd name="T56" fmla="*/ 0 w 108"/>
                <a:gd name="T57" fmla="*/ 0 h 152"/>
                <a:gd name="T58" fmla="*/ 0 w 108"/>
                <a:gd name="T59" fmla="*/ 0 h 152"/>
                <a:gd name="T60" fmla="*/ 0 w 108"/>
                <a:gd name="T61" fmla="*/ 0 h 152"/>
                <a:gd name="T62" fmla="*/ 0 w 108"/>
                <a:gd name="T63" fmla="*/ 0 h 152"/>
                <a:gd name="T64" fmla="*/ 0 w 108"/>
                <a:gd name="T65" fmla="*/ 0 h 152"/>
                <a:gd name="T66" fmla="*/ 0 w 108"/>
                <a:gd name="T67" fmla="*/ 0 h 152"/>
                <a:gd name="T68" fmla="*/ 0 w 108"/>
                <a:gd name="T69" fmla="*/ 0 h 152"/>
                <a:gd name="T70" fmla="*/ 0 w 108"/>
                <a:gd name="T71" fmla="*/ 0 h 152"/>
                <a:gd name="T72" fmla="*/ 0 w 108"/>
                <a:gd name="T73" fmla="*/ 0 h 152"/>
                <a:gd name="T74" fmla="*/ 0 w 108"/>
                <a:gd name="T75" fmla="*/ 0 h 152"/>
                <a:gd name="T76" fmla="*/ 0 w 108"/>
                <a:gd name="T77" fmla="*/ 0 h 152"/>
                <a:gd name="T78" fmla="*/ 0 w 108"/>
                <a:gd name="T79" fmla="*/ 0 h 152"/>
                <a:gd name="T80" fmla="*/ 0 w 108"/>
                <a:gd name="T81" fmla="*/ 0 h 152"/>
                <a:gd name="T82" fmla="*/ 0 w 108"/>
                <a:gd name="T83" fmla="*/ 0 h 152"/>
                <a:gd name="T84" fmla="*/ 0 w 108"/>
                <a:gd name="T85" fmla="*/ 0 h 152"/>
                <a:gd name="T86" fmla="*/ 0 w 108"/>
                <a:gd name="T87" fmla="*/ 0 h 1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8"/>
                <a:gd name="T133" fmla="*/ 0 h 152"/>
                <a:gd name="T134" fmla="*/ 108 w 108"/>
                <a:gd name="T135" fmla="*/ 152 h 1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8" h="152">
                  <a:moveTo>
                    <a:pt x="74" y="102"/>
                  </a:moveTo>
                  <a:lnTo>
                    <a:pt x="107" y="109"/>
                  </a:lnTo>
                  <a:lnTo>
                    <a:pt x="105" y="114"/>
                  </a:lnTo>
                  <a:lnTo>
                    <a:pt x="103" y="118"/>
                  </a:lnTo>
                  <a:lnTo>
                    <a:pt x="100" y="123"/>
                  </a:lnTo>
                  <a:lnTo>
                    <a:pt x="98" y="127"/>
                  </a:lnTo>
                  <a:lnTo>
                    <a:pt x="97" y="131"/>
                  </a:lnTo>
                  <a:lnTo>
                    <a:pt x="94" y="135"/>
                  </a:lnTo>
                  <a:lnTo>
                    <a:pt x="90" y="138"/>
                  </a:lnTo>
                  <a:lnTo>
                    <a:pt x="88" y="142"/>
                  </a:lnTo>
                  <a:lnTo>
                    <a:pt x="85" y="145"/>
                  </a:lnTo>
                  <a:lnTo>
                    <a:pt x="81" y="146"/>
                  </a:lnTo>
                  <a:lnTo>
                    <a:pt x="78" y="149"/>
                  </a:lnTo>
                  <a:lnTo>
                    <a:pt x="74" y="150"/>
                  </a:lnTo>
                  <a:lnTo>
                    <a:pt x="70" y="151"/>
                  </a:lnTo>
                  <a:lnTo>
                    <a:pt x="65" y="151"/>
                  </a:lnTo>
                  <a:lnTo>
                    <a:pt x="60" y="152"/>
                  </a:lnTo>
                  <a:lnTo>
                    <a:pt x="56" y="152"/>
                  </a:lnTo>
                  <a:lnTo>
                    <a:pt x="47" y="152"/>
                  </a:lnTo>
                  <a:lnTo>
                    <a:pt x="41" y="151"/>
                  </a:lnTo>
                  <a:lnTo>
                    <a:pt x="35" y="149"/>
                  </a:lnTo>
                  <a:lnTo>
                    <a:pt x="29" y="147"/>
                  </a:lnTo>
                  <a:lnTo>
                    <a:pt x="23" y="143"/>
                  </a:lnTo>
                  <a:lnTo>
                    <a:pt x="18" y="140"/>
                  </a:lnTo>
                  <a:lnTo>
                    <a:pt x="13" y="135"/>
                  </a:lnTo>
                  <a:lnTo>
                    <a:pt x="10" y="128"/>
                  </a:lnTo>
                  <a:lnTo>
                    <a:pt x="7" y="123"/>
                  </a:lnTo>
                  <a:lnTo>
                    <a:pt x="5" y="118"/>
                  </a:lnTo>
                  <a:lnTo>
                    <a:pt x="3" y="113"/>
                  </a:lnTo>
                  <a:lnTo>
                    <a:pt x="1" y="107"/>
                  </a:lnTo>
                  <a:lnTo>
                    <a:pt x="1" y="101"/>
                  </a:lnTo>
                  <a:lnTo>
                    <a:pt x="0" y="93"/>
                  </a:lnTo>
                  <a:lnTo>
                    <a:pt x="0" y="87"/>
                  </a:lnTo>
                  <a:lnTo>
                    <a:pt x="0" y="79"/>
                  </a:lnTo>
                  <a:lnTo>
                    <a:pt x="0" y="70"/>
                  </a:lnTo>
                  <a:lnTo>
                    <a:pt x="0" y="62"/>
                  </a:lnTo>
                  <a:lnTo>
                    <a:pt x="1" y="53"/>
                  </a:lnTo>
                  <a:lnTo>
                    <a:pt x="3" y="46"/>
                  </a:lnTo>
                  <a:lnTo>
                    <a:pt x="5" y="40"/>
                  </a:lnTo>
                  <a:lnTo>
                    <a:pt x="7" y="34"/>
                  </a:lnTo>
                  <a:lnTo>
                    <a:pt x="10" y="28"/>
                  </a:lnTo>
                  <a:lnTo>
                    <a:pt x="12" y="23"/>
                  </a:lnTo>
                  <a:lnTo>
                    <a:pt x="17" y="17"/>
                  </a:lnTo>
                  <a:lnTo>
                    <a:pt x="21" y="12"/>
                  </a:lnTo>
                  <a:lnTo>
                    <a:pt x="26" y="9"/>
                  </a:lnTo>
                  <a:lnTo>
                    <a:pt x="31" y="5"/>
                  </a:lnTo>
                  <a:lnTo>
                    <a:pt x="36" y="2"/>
                  </a:lnTo>
                  <a:lnTo>
                    <a:pt x="41" y="1"/>
                  </a:lnTo>
                  <a:lnTo>
                    <a:pt x="47" y="0"/>
                  </a:lnTo>
                  <a:lnTo>
                    <a:pt x="52" y="0"/>
                  </a:lnTo>
                  <a:lnTo>
                    <a:pt x="59" y="0"/>
                  </a:lnTo>
                  <a:lnTo>
                    <a:pt x="65" y="1"/>
                  </a:lnTo>
                  <a:lnTo>
                    <a:pt x="70" y="4"/>
                  </a:lnTo>
                  <a:lnTo>
                    <a:pt x="75" y="6"/>
                  </a:lnTo>
                  <a:lnTo>
                    <a:pt x="80" y="10"/>
                  </a:lnTo>
                  <a:lnTo>
                    <a:pt x="85" y="14"/>
                  </a:lnTo>
                  <a:lnTo>
                    <a:pt x="89" y="19"/>
                  </a:lnTo>
                  <a:lnTo>
                    <a:pt x="93" y="23"/>
                  </a:lnTo>
                  <a:lnTo>
                    <a:pt x="97" y="29"/>
                  </a:lnTo>
                  <a:lnTo>
                    <a:pt x="100" y="35"/>
                  </a:lnTo>
                  <a:lnTo>
                    <a:pt x="103" y="41"/>
                  </a:lnTo>
                  <a:lnTo>
                    <a:pt x="105" y="50"/>
                  </a:lnTo>
                  <a:lnTo>
                    <a:pt x="107" y="59"/>
                  </a:lnTo>
                  <a:lnTo>
                    <a:pt x="108" y="68"/>
                  </a:lnTo>
                  <a:lnTo>
                    <a:pt x="108" y="78"/>
                  </a:lnTo>
                  <a:lnTo>
                    <a:pt x="107" y="89"/>
                  </a:lnTo>
                  <a:lnTo>
                    <a:pt x="29" y="89"/>
                  </a:lnTo>
                  <a:lnTo>
                    <a:pt x="30" y="93"/>
                  </a:lnTo>
                  <a:lnTo>
                    <a:pt x="30" y="97"/>
                  </a:lnTo>
                  <a:lnTo>
                    <a:pt x="31" y="101"/>
                  </a:lnTo>
                  <a:lnTo>
                    <a:pt x="32" y="103"/>
                  </a:lnTo>
                  <a:lnTo>
                    <a:pt x="32" y="107"/>
                  </a:lnTo>
                  <a:lnTo>
                    <a:pt x="34" y="111"/>
                  </a:lnTo>
                  <a:lnTo>
                    <a:pt x="35" y="113"/>
                  </a:lnTo>
                  <a:lnTo>
                    <a:pt x="37" y="116"/>
                  </a:lnTo>
                  <a:lnTo>
                    <a:pt x="39" y="117"/>
                  </a:lnTo>
                  <a:lnTo>
                    <a:pt x="41" y="118"/>
                  </a:lnTo>
                  <a:lnTo>
                    <a:pt x="42" y="120"/>
                  </a:lnTo>
                  <a:lnTo>
                    <a:pt x="45" y="121"/>
                  </a:lnTo>
                  <a:lnTo>
                    <a:pt x="47" y="121"/>
                  </a:lnTo>
                  <a:lnTo>
                    <a:pt x="50" y="122"/>
                  </a:lnTo>
                  <a:lnTo>
                    <a:pt x="52" y="122"/>
                  </a:lnTo>
                  <a:lnTo>
                    <a:pt x="56" y="122"/>
                  </a:lnTo>
                  <a:lnTo>
                    <a:pt x="58" y="122"/>
                  </a:lnTo>
                  <a:lnTo>
                    <a:pt x="59" y="122"/>
                  </a:lnTo>
                  <a:lnTo>
                    <a:pt x="61" y="122"/>
                  </a:lnTo>
                  <a:lnTo>
                    <a:pt x="63" y="122"/>
                  </a:lnTo>
                  <a:lnTo>
                    <a:pt x="64" y="122"/>
                  </a:lnTo>
                  <a:lnTo>
                    <a:pt x="64" y="121"/>
                  </a:lnTo>
                  <a:lnTo>
                    <a:pt x="65" y="120"/>
                  </a:lnTo>
                  <a:lnTo>
                    <a:pt x="66" y="120"/>
                  </a:lnTo>
                  <a:lnTo>
                    <a:pt x="69" y="117"/>
                  </a:lnTo>
                  <a:lnTo>
                    <a:pt x="70" y="116"/>
                  </a:lnTo>
                  <a:lnTo>
                    <a:pt x="71" y="114"/>
                  </a:lnTo>
                  <a:lnTo>
                    <a:pt x="73" y="112"/>
                  </a:lnTo>
                  <a:lnTo>
                    <a:pt x="74" y="109"/>
                  </a:lnTo>
                  <a:lnTo>
                    <a:pt x="74" y="107"/>
                  </a:lnTo>
                  <a:lnTo>
                    <a:pt x="74" y="104"/>
                  </a:lnTo>
                  <a:lnTo>
                    <a:pt x="74" y="102"/>
                  </a:lnTo>
                  <a:close/>
                  <a:moveTo>
                    <a:pt x="78" y="63"/>
                  </a:moveTo>
                  <a:lnTo>
                    <a:pt x="78" y="59"/>
                  </a:lnTo>
                  <a:lnTo>
                    <a:pt x="76" y="55"/>
                  </a:lnTo>
                  <a:lnTo>
                    <a:pt x="76" y="53"/>
                  </a:lnTo>
                  <a:lnTo>
                    <a:pt x="75" y="50"/>
                  </a:lnTo>
                  <a:lnTo>
                    <a:pt x="74" y="48"/>
                  </a:lnTo>
                  <a:lnTo>
                    <a:pt x="73" y="45"/>
                  </a:lnTo>
                  <a:lnTo>
                    <a:pt x="71" y="43"/>
                  </a:lnTo>
                  <a:lnTo>
                    <a:pt x="69" y="40"/>
                  </a:lnTo>
                  <a:lnTo>
                    <a:pt x="68" y="38"/>
                  </a:lnTo>
                  <a:lnTo>
                    <a:pt x="66" y="35"/>
                  </a:lnTo>
                  <a:lnTo>
                    <a:pt x="65" y="34"/>
                  </a:lnTo>
                  <a:lnTo>
                    <a:pt x="63" y="33"/>
                  </a:lnTo>
                  <a:lnTo>
                    <a:pt x="61" y="31"/>
                  </a:lnTo>
                  <a:lnTo>
                    <a:pt x="59" y="30"/>
                  </a:lnTo>
                  <a:lnTo>
                    <a:pt x="56" y="30"/>
                  </a:lnTo>
                  <a:lnTo>
                    <a:pt x="52" y="30"/>
                  </a:lnTo>
                  <a:lnTo>
                    <a:pt x="51" y="30"/>
                  </a:lnTo>
                  <a:lnTo>
                    <a:pt x="49" y="30"/>
                  </a:lnTo>
                  <a:lnTo>
                    <a:pt x="47" y="31"/>
                  </a:lnTo>
                  <a:lnTo>
                    <a:pt x="45" y="33"/>
                  </a:lnTo>
                  <a:lnTo>
                    <a:pt x="42" y="34"/>
                  </a:lnTo>
                  <a:lnTo>
                    <a:pt x="41" y="35"/>
                  </a:lnTo>
                  <a:lnTo>
                    <a:pt x="39" y="38"/>
                  </a:lnTo>
                  <a:lnTo>
                    <a:pt x="37" y="40"/>
                  </a:lnTo>
                  <a:lnTo>
                    <a:pt x="35" y="43"/>
                  </a:lnTo>
                  <a:lnTo>
                    <a:pt x="34" y="45"/>
                  </a:lnTo>
                  <a:lnTo>
                    <a:pt x="32" y="48"/>
                  </a:lnTo>
                  <a:lnTo>
                    <a:pt x="32" y="50"/>
                  </a:lnTo>
                  <a:lnTo>
                    <a:pt x="31" y="53"/>
                  </a:lnTo>
                  <a:lnTo>
                    <a:pt x="31" y="55"/>
                  </a:lnTo>
                  <a:lnTo>
                    <a:pt x="31" y="59"/>
                  </a:lnTo>
                  <a:lnTo>
                    <a:pt x="31" y="63"/>
                  </a:lnTo>
                  <a:lnTo>
                    <a:pt x="78" y="63"/>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70" name="Rectangle 193">
              <a:extLst>
                <a:ext uri="{FF2B5EF4-FFF2-40B4-BE49-F238E27FC236}">
                  <a16:creationId xmlns:a16="http://schemas.microsoft.com/office/drawing/2014/main" id="{799225EF-E4D9-3E43-97FB-7E38AC3A6766}"/>
                </a:ext>
              </a:extLst>
            </p:cNvPr>
            <p:cNvSpPr>
              <a:spLocks noChangeArrowheads="1"/>
            </p:cNvSpPr>
            <p:nvPr/>
          </p:nvSpPr>
          <p:spPr bwMode="auto">
            <a:xfrm>
              <a:off x="4118" y="2718"/>
              <a:ext cx="326" cy="163"/>
            </a:xfrm>
            <a:prstGeom prst="rect">
              <a:avLst/>
            </a:prstGeom>
            <a:solidFill>
              <a:srgbClr val="969D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71" name="Rectangle 194">
              <a:extLst>
                <a:ext uri="{FF2B5EF4-FFF2-40B4-BE49-F238E27FC236}">
                  <a16:creationId xmlns:a16="http://schemas.microsoft.com/office/drawing/2014/main" id="{9E4B99E9-E2AC-BB4E-8C72-022DEBB79B66}"/>
                </a:ext>
              </a:extLst>
            </p:cNvPr>
            <p:cNvSpPr>
              <a:spLocks noChangeArrowheads="1"/>
            </p:cNvSpPr>
            <p:nvPr/>
          </p:nvSpPr>
          <p:spPr bwMode="auto">
            <a:xfrm>
              <a:off x="4108" y="2703"/>
              <a:ext cx="325"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72" name="Rectangle 195">
              <a:extLst>
                <a:ext uri="{FF2B5EF4-FFF2-40B4-BE49-F238E27FC236}">
                  <a16:creationId xmlns:a16="http://schemas.microsoft.com/office/drawing/2014/main" id="{CE30F72A-86AC-8141-A91F-9271F27E963C}"/>
                </a:ext>
              </a:extLst>
            </p:cNvPr>
            <p:cNvSpPr>
              <a:spLocks noChangeArrowheads="1"/>
            </p:cNvSpPr>
            <p:nvPr/>
          </p:nvSpPr>
          <p:spPr bwMode="auto">
            <a:xfrm>
              <a:off x="4113" y="2711"/>
              <a:ext cx="325" cy="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73" name="Freeform 196">
              <a:extLst>
                <a:ext uri="{FF2B5EF4-FFF2-40B4-BE49-F238E27FC236}">
                  <a16:creationId xmlns:a16="http://schemas.microsoft.com/office/drawing/2014/main" id="{C805ECEA-207E-AA44-8B25-3C625DFD3033}"/>
                </a:ext>
              </a:extLst>
            </p:cNvPr>
            <p:cNvSpPr>
              <a:spLocks/>
            </p:cNvSpPr>
            <p:nvPr/>
          </p:nvSpPr>
          <p:spPr bwMode="auto">
            <a:xfrm>
              <a:off x="4110" y="2708"/>
              <a:ext cx="5" cy="166"/>
            </a:xfrm>
            <a:custGeom>
              <a:avLst/>
              <a:gdLst>
                <a:gd name="T0" fmla="*/ 0 w 22"/>
                <a:gd name="T1" fmla="*/ 0 h 653"/>
                <a:gd name="T2" fmla="*/ 0 w 22"/>
                <a:gd name="T3" fmla="*/ 0 h 653"/>
                <a:gd name="T4" fmla="*/ 0 w 22"/>
                <a:gd name="T5" fmla="*/ 0 h 653"/>
                <a:gd name="T6" fmla="*/ 0 w 22"/>
                <a:gd name="T7" fmla="*/ 0 h 653"/>
                <a:gd name="T8" fmla="*/ 0 w 22"/>
                <a:gd name="T9" fmla="*/ 0 h 653"/>
                <a:gd name="T10" fmla="*/ 0 w 22"/>
                <a:gd name="T11" fmla="*/ 0 h 653"/>
                <a:gd name="T12" fmla="*/ 0 w 22"/>
                <a:gd name="T13" fmla="*/ 0 h 653"/>
                <a:gd name="T14" fmla="*/ 0 w 22"/>
                <a:gd name="T15" fmla="*/ 0 h 653"/>
                <a:gd name="T16" fmla="*/ 0 w 22"/>
                <a:gd name="T17" fmla="*/ 0 h 653"/>
                <a:gd name="T18" fmla="*/ 0 w 22"/>
                <a:gd name="T19" fmla="*/ 0 h 6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653"/>
                <a:gd name="T32" fmla="*/ 22 w 22"/>
                <a:gd name="T33" fmla="*/ 653 h 6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653">
                  <a:moveTo>
                    <a:pt x="12" y="0"/>
                  </a:moveTo>
                  <a:lnTo>
                    <a:pt x="0" y="14"/>
                  </a:lnTo>
                  <a:lnTo>
                    <a:pt x="0" y="653"/>
                  </a:lnTo>
                  <a:lnTo>
                    <a:pt x="22" y="653"/>
                  </a:lnTo>
                  <a:lnTo>
                    <a:pt x="22" y="14"/>
                  </a:lnTo>
                  <a:lnTo>
                    <a:pt x="12" y="0"/>
                  </a:lnTo>
                  <a:lnTo>
                    <a:pt x="0" y="0"/>
                  </a:lnTo>
                  <a:lnTo>
                    <a:pt x="0" y="14"/>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74" name="Freeform 197">
              <a:extLst>
                <a:ext uri="{FF2B5EF4-FFF2-40B4-BE49-F238E27FC236}">
                  <a16:creationId xmlns:a16="http://schemas.microsoft.com/office/drawing/2014/main" id="{9EC6E51D-DBC5-3E49-BE57-657DD783628A}"/>
                </a:ext>
              </a:extLst>
            </p:cNvPr>
            <p:cNvSpPr>
              <a:spLocks/>
            </p:cNvSpPr>
            <p:nvPr/>
          </p:nvSpPr>
          <p:spPr bwMode="auto">
            <a:xfrm>
              <a:off x="4113" y="2708"/>
              <a:ext cx="328" cy="6"/>
            </a:xfrm>
            <a:custGeom>
              <a:avLst/>
              <a:gdLst>
                <a:gd name="T0" fmla="*/ 0 w 1306"/>
                <a:gd name="T1" fmla="*/ 0 h 27"/>
                <a:gd name="T2" fmla="*/ 0 w 1306"/>
                <a:gd name="T3" fmla="*/ 0 h 27"/>
                <a:gd name="T4" fmla="*/ 0 w 1306"/>
                <a:gd name="T5" fmla="*/ 0 h 27"/>
                <a:gd name="T6" fmla="*/ 0 w 1306"/>
                <a:gd name="T7" fmla="*/ 0 h 27"/>
                <a:gd name="T8" fmla="*/ 0 w 1306"/>
                <a:gd name="T9" fmla="*/ 0 h 27"/>
                <a:gd name="T10" fmla="*/ 0 w 1306"/>
                <a:gd name="T11" fmla="*/ 0 h 27"/>
                <a:gd name="T12" fmla="*/ 0 w 1306"/>
                <a:gd name="T13" fmla="*/ 0 h 27"/>
                <a:gd name="T14" fmla="*/ 0 w 1306"/>
                <a:gd name="T15" fmla="*/ 0 h 27"/>
                <a:gd name="T16" fmla="*/ 0 w 1306"/>
                <a:gd name="T17" fmla="*/ 0 h 27"/>
                <a:gd name="T18" fmla="*/ 0 w 1306"/>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06"/>
                <a:gd name="T31" fmla="*/ 0 h 27"/>
                <a:gd name="T32" fmla="*/ 1306 w 1306"/>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06" h="27">
                  <a:moveTo>
                    <a:pt x="1306" y="14"/>
                  </a:moveTo>
                  <a:lnTo>
                    <a:pt x="1296" y="0"/>
                  </a:lnTo>
                  <a:lnTo>
                    <a:pt x="0" y="0"/>
                  </a:lnTo>
                  <a:lnTo>
                    <a:pt x="0" y="27"/>
                  </a:lnTo>
                  <a:lnTo>
                    <a:pt x="1296" y="27"/>
                  </a:lnTo>
                  <a:lnTo>
                    <a:pt x="1306" y="14"/>
                  </a:lnTo>
                  <a:lnTo>
                    <a:pt x="1306" y="0"/>
                  </a:lnTo>
                  <a:lnTo>
                    <a:pt x="1296" y="0"/>
                  </a:lnTo>
                  <a:lnTo>
                    <a:pt x="1306"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75" name="Freeform 198">
              <a:extLst>
                <a:ext uri="{FF2B5EF4-FFF2-40B4-BE49-F238E27FC236}">
                  <a16:creationId xmlns:a16="http://schemas.microsoft.com/office/drawing/2014/main" id="{FE0462D0-A1E1-AA48-AA94-B80009B39C2E}"/>
                </a:ext>
              </a:extLst>
            </p:cNvPr>
            <p:cNvSpPr>
              <a:spLocks/>
            </p:cNvSpPr>
            <p:nvPr/>
          </p:nvSpPr>
          <p:spPr bwMode="auto">
            <a:xfrm>
              <a:off x="4435" y="2711"/>
              <a:ext cx="6" cy="166"/>
            </a:xfrm>
            <a:custGeom>
              <a:avLst/>
              <a:gdLst>
                <a:gd name="T0" fmla="*/ 0 w 21"/>
                <a:gd name="T1" fmla="*/ 0 h 652"/>
                <a:gd name="T2" fmla="*/ 0 w 21"/>
                <a:gd name="T3" fmla="*/ 0 h 652"/>
                <a:gd name="T4" fmla="*/ 0 w 21"/>
                <a:gd name="T5" fmla="*/ 0 h 652"/>
                <a:gd name="T6" fmla="*/ 0 w 21"/>
                <a:gd name="T7" fmla="*/ 0 h 652"/>
                <a:gd name="T8" fmla="*/ 0 w 21"/>
                <a:gd name="T9" fmla="*/ 0 h 652"/>
                <a:gd name="T10" fmla="*/ 0 w 21"/>
                <a:gd name="T11" fmla="*/ 0 h 652"/>
                <a:gd name="T12" fmla="*/ 0 w 21"/>
                <a:gd name="T13" fmla="*/ 0 h 652"/>
                <a:gd name="T14" fmla="*/ 0 w 21"/>
                <a:gd name="T15" fmla="*/ 0 h 652"/>
                <a:gd name="T16" fmla="*/ 0 w 21"/>
                <a:gd name="T17" fmla="*/ 0 h 652"/>
                <a:gd name="T18" fmla="*/ 0 w 21"/>
                <a:gd name="T19" fmla="*/ 0 h 6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652"/>
                <a:gd name="T32" fmla="*/ 21 w 21"/>
                <a:gd name="T33" fmla="*/ 652 h 6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652">
                  <a:moveTo>
                    <a:pt x="11" y="652"/>
                  </a:moveTo>
                  <a:lnTo>
                    <a:pt x="21" y="639"/>
                  </a:lnTo>
                  <a:lnTo>
                    <a:pt x="21" y="0"/>
                  </a:lnTo>
                  <a:lnTo>
                    <a:pt x="0" y="0"/>
                  </a:lnTo>
                  <a:lnTo>
                    <a:pt x="0" y="639"/>
                  </a:lnTo>
                  <a:lnTo>
                    <a:pt x="11" y="652"/>
                  </a:lnTo>
                  <a:lnTo>
                    <a:pt x="21" y="652"/>
                  </a:lnTo>
                  <a:lnTo>
                    <a:pt x="21" y="639"/>
                  </a:lnTo>
                  <a:lnTo>
                    <a:pt x="11" y="6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76" name="Freeform 199">
              <a:extLst>
                <a:ext uri="{FF2B5EF4-FFF2-40B4-BE49-F238E27FC236}">
                  <a16:creationId xmlns:a16="http://schemas.microsoft.com/office/drawing/2014/main" id="{0339D62C-13D5-5140-AEA6-7B709DEB08ED}"/>
                </a:ext>
              </a:extLst>
            </p:cNvPr>
            <p:cNvSpPr>
              <a:spLocks/>
            </p:cNvSpPr>
            <p:nvPr/>
          </p:nvSpPr>
          <p:spPr bwMode="auto">
            <a:xfrm>
              <a:off x="4110" y="2870"/>
              <a:ext cx="328" cy="7"/>
            </a:xfrm>
            <a:custGeom>
              <a:avLst/>
              <a:gdLst>
                <a:gd name="T0" fmla="*/ 0 w 1308"/>
                <a:gd name="T1" fmla="*/ 0 h 27"/>
                <a:gd name="T2" fmla="*/ 0 w 1308"/>
                <a:gd name="T3" fmla="*/ 0 h 27"/>
                <a:gd name="T4" fmla="*/ 0 w 1308"/>
                <a:gd name="T5" fmla="*/ 0 h 27"/>
                <a:gd name="T6" fmla="*/ 0 w 1308"/>
                <a:gd name="T7" fmla="*/ 0 h 27"/>
                <a:gd name="T8" fmla="*/ 0 w 1308"/>
                <a:gd name="T9" fmla="*/ 0 h 27"/>
                <a:gd name="T10" fmla="*/ 0 w 1308"/>
                <a:gd name="T11" fmla="*/ 0 h 27"/>
                <a:gd name="T12" fmla="*/ 0 w 1308"/>
                <a:gd name="T13" fmla="*/ 0 h 27"/>
                <a:gd name="T14" fmla="*/ 0 w 1308"/>
                <a:gd name="T15" fmla="*/ 0 h 27"/>
                <a:gd name="T16" fmla="*/ 0 w 1308"/>
                <a:gd name="T17" fmla="*/ 0 h 27"/>
                <a:gd name="T18" fmla="*/ 0 w 1308"/>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08"/>
                <a:gd name="T31" fmla="*/ 0 h 27"/>
                <a:gd name="T32" fmla="*/ 1308 w 1308"/>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08" h="27">
                  <a:moveTo>
                    <a:pt x="0" y="14"/>
                  </a:moveTo>
                  <a:lnTo>
                    <a:pt x="12" y="27"/>
                  </a:lnTo>
                  <a:lnTo>
                    <a:pt x="1308" y="27"/>
                  </a:lnTo>
                  <a:lnTo>
                    <a:pt x="1308" y="0"/>
                  </a:lnTo>
                  <a:lnTo>
                    <a:pt x="12" y="0"/>
                  </a:lnTo>
                  <a:lnTo>
                    <a:pt x="0" y="14"/>
                  </a:lnTo>
                  <a:lnTo>
                    <a:pt x="0" y="27"/>
                  </a:lnTo>
                  <a:lnTo>
                    <a:pt x="12" y="27"/>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77" name="Freeform 200">
              <a:extLst>
                <a:ext uri="{FF2B5EF4-FFF2-40B4-BE49-F238E27FC236}">
                  <a16:creationId xmlns:a16="http://schemas.microsoft.com/office/drawing/2014/main" id="{F626B057-729B-B04C-A2F0-D6B3633BC765}"/>
                </a:ext>
              </a:extLst>
            </p:cNvPr>
            <p:cNvSpPr>
              <a:spLocks/>
            </p:cNvSpPr>
            <p:nvPr/>
          </p:nvSpPr>
          <p:spPr bwMode="auto">
            <a:xfrm>
              <a:off x="4124" y="2742"/>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37"/>
                <a:gd name="T41" fmla="*/ 19 w 19"/>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37">
                  <a:moveTo>
                    <a:pt x="0" y="37"/>
                  </a:moveTo>
                  <a:lnTo>
                    <a:pt x="0" y="0"/>
                  </a:lnTo>
                  <a:lnTo>
                    <a:pt x="5" y="0"/>
                  </a:lnTo>
                  <a:lnTo>
                    <a:pt x="5" y="19"/>
                  </a:lnTo>
                  <a:lnTo>
                    <a:pt x="11" y="11"/>
                  </a:lnTo>
                  <a:lnTo>
                    <a:pt x="19" y="11"/>
                  </a:lnTo>
                  <a:lnTo>
                    <a:pt x="11" y="19"/>
                  </a:lnTo>
                  <a:lnTo>
                    <a:pt x="19" y="37"/>
                  </a:lnTo>
                  <a:lnTo>
                    <a:pt x="14" y="37"/>
                  </a:lnTo>
                  <a:lnTo>
                    <a:pt x="9" y="27"/>
                  </a:lnTo>
                  <a:lnTo>
                    <a:pt x="5" y="29"/>
                  </a:lnTo>
                  <a:lnTo>
                    <a:pt x="5" y="37"/>
                  </a:lnTo>
                  <a:lnTo>
                    <a:pt x="0" y="37"/>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78" name="Freeform 201">
              <a:extLst>
                <a:ext uri="{FF2B5EF4-FFF2-40B4-BE49-F238E27FC236}">
                  <a16:creationId xmlns:a16="http://schemas.microsoft.com/office/drawing/2014/main" id="{8295262A-4C67-1245-8334-5A6A3D6C4C1D}"/>
                </a:ext>
              </a:extLst>
            </p:cNvPr>
            <p:cNvSpPr>
              <a:spLocks/>
            </p:cNvSpPr>
            <p:nvPr/>
          </p:nvSpPr>
          <p:spPr bwMode="auto">
            <a:xfrm>
              <a:off x="4129" y="2744"/>
              <a:ext cx="5" cy="7"/>
            </a:xfrm>
            <a:custGeom>
              <a:avLst/>
              <a:gdLst>
                <a:gd name="T0" fmla="*/ 0 w 21"/>
                <a:gd name="T1" fmla="*/ 0 h 26"/>
                <a:gd name="T2" fmla="*/ 0 w 21"/>
                <a:gd name="T3" fmla="*/ 0 h 26"/>
                <a:gd name="T4" fmla="*/ 0 w 21"/>
                <a:gd name="T5" fmla="*/ 0 h 26"/>
                <a:gd name="T6" fmla="*/ 0 w 21"/>
                <a:gd name="T7" fmla="*/ 0 h 26"/>
                <a:gd name="T8" fmla="*/ 0 w 21"/>
                <a:gd name="T9" fmla="*/ 0 h 26"/>
                <a:gd name="T10" fmla="*/ 0 w 21"/>
                <a:gd name="T11" fmla="*/ 0 h 26"/>
                <a:gd name="T12" fmla="*/ 0 w 21"/>
                <a:gd name="T13" fmla="*/ 0 h 26"/>
                <a:gd name="T14" fmla="*/ 0 w 21"/>
                <a:gd name="T15" fmla="*/ 0 h 26"/>
                <a:gd name="T16" fmla="*/ 0 w 21"/>
                <a:gd name="T17" fmla="*/ 0 h 26"/>
                <a:gd name="T18" fmla="*/ 0 w 21"/>
                <a:gd name="T19" fmla="*/ 0 h 26"/>
                <a:gd name="T20" fmla="*/ 0 w 21"/>
                <a:gd name="T21" fmla="*/ 0 h 26"/>
                <a:gd name="T22" fmla="*/ 0 w 21"/>
                <a:gd name="T23" fmla="*/ 0 h 26"/>
                <a:gd name="T24" fmla="*/ 0 w 21"/>
                <a:gd name="T25" fmla="*/ 0 h 26"/>
                <a:gd name="T26" fmla="*/ 0 w 21"/>
                <a:gd name="T27" fmla="*/ 0 h 26"/>
                <a:gd name="T28" fmla="*/ 0 w 21"/>
                <a:gd name="T29" fmla="*/ 0 h 26"/>
                <a:gd name="T30" fmla="*/ 0 w 21"/>
                <a:gd name="T31" fmla="*/ 0 h 26"/>
                <a:gd name="T32" fmla="*/ 0 w 21"/>
                <a:gd name="T33" fmla="*/ 0 h 26"/>
                <a:gd name="T34" fmla="*/ 0 w 21"/>
                <a:gd name="T35" fmla="*/ 0 h 26"/>
                <a:gd name="T36" fmla="*/ 0 w 21"/>
                <a:gd name="T37" fmla="*/ 0 h 26"/>
                <a:gd name="T38" fmla="*/ 0 w 21"/>
                <a:gd name="T39" fmla="*/ 0 h 26"/>
                <a:gd name="T40" fmla="*/ 0 w 21"/>
                <a:gd name="T41" fmla="*/ 0 h 26"/>
                <a:gd name="T42" fmla="*/ 0 w 21"/>
                <a:gd name="T43" fmla="*/ 0 h 26"/>
                <a:gd name="T44" fmla="*/ 0 w 21"/>
                <a:gd name="T45" fmla="*/ 0 h 26"/>
                <a:gd name="T46" fmla="*/ 0 w 21"/>
                <a:gd name="T47" fmla="*/ 0 h 26"/>
                <a:gd name="T48" fmla="*/ 0 w 21"/>
                <a:gd name="T49" fmla="*/ 0 h 26"/>
                <a:gd name="T50" fmla="*/ 0 w 21"/>
                <a:gd name="T51" fmla="*/ 0 h 26"/>
                <a:gd name="T52" fmla="*/ 0 w 21"/>
                <a:gd name="T53" fmla="*/ 0 h 26"/>
                <a:gd name="T54" fmla="*/ 0 w 21"/>
                <a:gd name="T55" fmla="*/ 0 h 26"/>
                <a:gd name="T56" fmla="*/ 0 w 21"/>
                <a:gd name="T57" fmla="*/ 0 h 26"/>
                <a:gd name="T58" fmla="*/ 0 w 21"/>
                <a:gd name="T59" fmla="*/ 0 h 26"/>
                <a:gd name="T60" fmla="*/ 0 w 21"/>
                <a:gd name="T61" fmla="*/ 0 h 26"/>
                <a:gd name="T62" fmla="*/ 0 w 21"/>
                <a:gd name="T63" fmla="*/ 0 h 26"/>
                <a:gd name="T64" fmla="*/ 0 w 21"/>
                <a:gd name="T65" fmla="*/ 0 h 26"/>
                <a:gd name="T66" fmla="*/ 0 w 21"/>
                <a:gd name="T67" fmla="*/ 0 h 26"/>
                <a:gd name="T68" fmla="*/ 0 w 21"/>
                <a:gd name="T69" fmla="*/ 0 h 26"/>
                <a:gd name="T70" fmla="*/ 0 w 21"/>
                <a:gd name="T71" fmla="*/ 0 h 26"/>
                <a:gd name="T72" fmla="*/ 0 w 21"/>
                <a:gd name="T73" fmla="*/ 0 h 26"/>
                <a:gd name="T74" fmla="*/ 0 w 21"/>
                <a:gd name="T75" fmla="*/ 0 h 26"/>
                <a:gd name="T76" fmla="*/ 0 w 21"/>
                <a:gd name="T77" fmla="*/ 0 h 26"/>
                <a:gd name="T78" fmla="*/ 0 w 21"/>
                <a:gd name="T79" fmla="*/ 0 h 26"/>
                <a:gd name="T80" fmla="*/ 0 w 21"/>
                <a:gd name="T81" fmla="*/ 0 h 26"/>
                <a:gd name="T82" fmla="*/ 0 w 21"/>
                <a:gd name="T83" fmla="*/ 0 h 26"/>
                <a:gd name="T84" fmla="*/ 0 w 21"/>
                <a:gd name="T85" fmla="*/ 0 h 26"/>
                <a:gd name="T86" fmla="*/ 0 w 21"/>
                <a:gd name="T87" fmla="*/ 0 h 26"/>
                <a:gd name="T88" fmla="*/ 0 w 21"/>
                <a:gd name="T89" fmla="*/ 0 h 26"/>
                <a:gd name="T90" fmla="*/ 0 w 21"/>
                <a:gd name="T91" fmla="*/ 0 h 26"/>
                <a:gd name="T92" fmla="*/ 0 w 21"/>
                <a:gd name="T93" fmla="*/ 0 h 26"/>
                <a:gd name="T94" fmla="*/ 0 w 21"/>
                <a:gd name="T95" fmla="*/ 0 h 26"/>
                <a:gd name="T96" fmla="*/ 0 w 21"/>
                <a:gd name="T97" fmla="*/ 0 h 26"/>
                <a:gd name="T98" fmla="*/ 0 w 21"/>
                <a:gd name="T99" fmla="*/ 0 h 26"/>
                <a:gd name="T100" fmla="*/ 0 w 21"/>
                <a:gd name="T101" fmla="*/ 0 h 26"/>
                <a:gd name="T102" fmla="*/ 0 w 21"/>
                <a:gd name="T103" fmla="*/ 0 h 26"/>
                <a:gd name="T104" fmla="*/ 0 w 21"/>
                <a:gd name="T105" fmla="*/ 0 h 26"/>
                <a:gd name="T106" fmla="*/ 0 w 21"/>
                <a:gd name="T107" fmla="*/ 0 h 26"/>
                <a:gd name="T108" fmla="*/ 0 w 21"/>
                <a:gd name="T109" fmla="*/ 0 h 26"/>
                <a:gd name="T110" fmla="*/ 0 w 21"/>
                <a:gd name="T111" fmla="*/ 0 h 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
                <a:gd name="T169" fmla="*/ 0 h 26"/>
                <a:gd name="T170" fmla="*/ 21 w 21"/>
                <a:gd name="T171" fmla="*/ 26 h 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 h="26">
                  <a:moveTo>
                    <a:pt x="0" y="18"/>
                  </a:moveTo>
                  <a:lnTo>
                    <a:pt x="5" y="16"/>
                  </a:lnTo>
                  <a:lnTo>
                    <a:pt x="6" y="17"/>
                  </a:lnTo>
                  <a:lnTo>
                    <a:pt x="8" y="17"/>
                  </a:lnTo>
                  <a:lnTo>
                    <a:pt x="8" y="18"/>
                  </a:lnTo>
                  <a:lnTo>
                    <a:pt x="9" y="18"/>
                  </a:lnTo>
                  <a:lnTo>
                    <a:pt x="9" y="20"/>
                  </a:lnTo>
                  <a:lnTo>
                    <a:pt x="9" y="21"/>
                  </a:lnTo>
                  <a:lnTo>
                    <a:pt x="10" y="22"/>
                  </a:lnTo>
                  <a:lnTo>
                    <a:pt x="11" y="22"/>
                  </a:lnTo>
                  <a:lnTo>
                    <a:pt x="13" y="22"/>
                  </a:lnTo>
                  <a:lnTo>
                    <a:pt x="14" y="22"/>
                  </a:lnTo>
                  <a:lnTo>
                    <a:pt x="14" y="21"/>
                  </a:lnTo>
                  <a:lnTo>
                    <a:pt x="14" y="20"/>
                  </a:lnTo>
                  <a:lnTo>
                    <a:pt x="14" y="18"/>
                  </a:lnTo>
                  <a:lnTo>
                    <a:pt x="15" y="18"/>
                  </a:lnTo>
                  <a:lnTo>
                    <a:pt x="16" y="18"/>
                  </a:lnTo>
                  <a:lnTo>
                    <a:pt x="15" y="18"/>
                  </a:lnTo>
                  <a:lnTo>
                    <a:pt x="15" y="17"/>
                  </a:lnTo>
                  <a:lnTo>
                    <a:pt x="14" y="16"/>
                  </a:lnTo>
                  <a:lnTo>
                    <a:pt x="11" y="16"/>
                  </a:lnTo>
                  <a:lnTo>
                    <a:pt x="10" y="15"/>
                  </a:lnTo>
                  <a:lnTo>
                    <a:pt x="9" y="15"/>
                  </a:lnTo>
                  <a:lnTo>
                    <a:pt x="8" y="13"/>
                  </a:lnTo>
                  <a:lnTo>
                    <a:pt x="6" y="13"/>
                  </a:lnTo>
                  <a:lnTo>
                    <a:pt x="6" y="12"/>
                  </a:lnTo>
                  <a:lnTo>
                    <a:pt x="5" y="12"/>
                  </a:lnTo>
                  <a:lnTo>
                    <a:pt x="4" y="12"/>
                  </a:lnTo>
                  <a:lnTo>
                    <a:pt x="4" y="11"/>
                  </a:lnTo>
                  <a:lnTo>
                    <a:pt x="4" y="10"/>
                  </a:lnTo>
                  <a:lnTo>
                    <a:pt x="3" y="10"/>
                  </a:lnTo>
                  <a:lnTo>
                    <a:pt x="3" y="8"/>
                  </a:lnTo>
                  <a:lnTo>
                    <a:pt x="3" y="7"/>
                  </a:lnTo>
                  <a:lnTo>
                    <a:pt x="3" y="6"/>
                  </a:lnTo>
                  <a:lnTo>
                    <a:pt x="3" y="5"/>
                  </a:lnTo>
                  <a:lnTo>
                    <a:pt x="3" y="3"/>
                  </a:lnTo>
                  <a:lnTo>
                    <a:pt x="3" y="2"/>
                  </a:lnTo>
                  <a:lnTo>
                    <a:pt x="4" y="1"/>
                  </a:lnTo>
                  <a:lnTo>
                    <a:pt x="5" y="1"/>
                  </a:lnTo>
                  <a:lnTo>
                    <a:pt x="6" y="0"/>
                  </a:lnTo>
                  <a:lnTo>
                    <a:pt x="8" y="0"/>
                  </a:lnTo>
                  <a:lnTo>
                    <a:pt x="9" y="0"/>
                  </a:lnTo>
                  <a:lnTo>
                    <a:pt x="10" y="0"/>
                  </a:lnTo>
                  <a:lnTo>
                    <a:pt x="11" y="0"/>
                  </a:lnTo>
                  <a:lnTo>
                    <a:pt x="13" y="0"/>
                  </a:lnTo>
                  <a:lnTo>
                    <a:pt x="14" y="0"/>
                  </a:lnTo>
                  <a:lnTo>
                    <a:pt x="15" y="0"/>
                  </a:lnTo>
                  <a:lnTo>
                    <a:pt x="16" y="1"/>
                  </a:lnTo>
                  <a:lnTo>
                    <a:pt x="16" y="2"/>
                  </a:lnTo>
                  <a:lnTo>
                    <a:pt x="18" y="2"/>
                  </a:lnTo>
                  <a:lnTo>
                    <a:pt x="19" y="2"/>
                  </a:lnTo>
                  <a:lnTo>
                    <a:pt x="19" y="3"/>
                  </a:lnTo>
                  <a:lnTo>
                    <a:pt x="19" y="5"/>
                  </a:lnTo>
                  <a:lnTo>
                    <a:pt x="19" y="6"/>
                  </a:lnTo>
                  <a:lnTo>
                    <a:pt x="14" y="6"/>
                  </a:lnTo>
                  <a:lnTo>
                    <a:pt x="13" y="6"/>
                  </a:lnTo>
                  <a:lnTo>
                    <a:pt x="11" y="6"/>
                  </a:lnTo>
                  <a:lnTo>
                    <a:pt x="10" y="6"/>
                  </a:lnTo>
                  <a:lnTo>
                    <a:pt x="9" y="6"/>
                  </a:lnTo>
                  <a:lnTo>
                    <a:pt x="9" y="7"/>
                  </a:lnTo>
                  <a:lnTo>
                    <a:pt x="9" y="8"/>
                  </a:lnTo>
                  <a:lnTo>
                    <a:pt x="10" y="8"/>
                  </a:lnTo>
                  <a:lnTo>
                    <a:pt x="11" y="8"/>
                  </a:lnTo>
                  <a:lnTo>
                    <a:pt x="13" y="8"/>
                  </a:lnTo>
                  <a:lnTo>
                    <a:pt x="14" y="8"/>
                  </a:lnTo>
                  <a:lnTo>
                    <a:pt x="15" y="10"/>
                  </a:lnTo>
                  <a:lnTo>
                    <a:pt x="16" y="10"/>
                  </a:lnTo>
                  <a:lnTo>
                    <a:pt x="18" y="11"/>
                  </a:lnTo>
                  <a:lnTo>
                    <a:pt x="19" y="12"/>
                  </a:lnTo>
                  <a:lnTo>
                    <a:pt x="19" y="13"/>
                  </a:lnTo>
                  <a:lnTo>
                    <a:pt x="20" y="13"/>
                  </a:lnTo>
                  <a:lnTo>
                    <a:pt x="20" y="15"/>
                  </a:lnTo>
                  <a:lnTo>
                    <a:pt x="21" y="16"/>
                  </a:lnTo>
                  <a:lnTo>
                    <a:pt x="21" y="17"/>
                  </a:lnTo>
                  <a:lnTo>
                    <a:pt x="21" y="18"/>
                  </a:lnTo>
                  <a:lnTo>
                    <a:pt x="21" y="20"/>
                  </a:lnTo>
                  <a:lnTo>
                    <a:pt x="20" y="21"/>
                  </a:lnTo>
                  <a:lnTo>
                    <a:pt x="19" y="22"/>
                  </a:lnTo>
                  <a:lnTo>
                    <a:pt x="18" y="23"/>
                  </a:lnTo>
                  <a:lnTo>
                    <a:pt x="18" y="25"/>
                  </a:lnTo>
                  <a:lnTo>
                    <a:pt x="16" y="25"/>
                  </a:lnTo>
                  <a:lnTo>
                    <a:pt x="15" y="25"/>
                  </a:lnTo>
                  <a:lnTo>
                    <a:pt x="14" y="25"/>
                  </a:lnTo>
                  <a:lnTo>
                    <a:pt x="13" y="26"/>
                  </a:lnTo>
                  <a:lnTo>
                    <a:pt x="11" y="26"/>
                  </a:lnTo>
                  <a:lnTo>
                    <a:pt x="10" y="26"/>
                  </a:lnTo>
                  <a:lnTo>
                    <a:pt x="9" y="26"/>
                  </a:lnTo>
                  <a:lnTo>
                    <a:pt x="8" y="26"/>
                  </a:lnTo>
                  <a:lnTo>
                    <a:pt x="6" y="26"/>
                  </a:lnTo>
                  <a:lnTo>
                    <a:pt x="5" y="26"/>
                  </a:lnTo>
                  <a:lnTo>
                    <a:pt x="5" y="25"/>
                  </a:lnTo>
                  <a:lnTo>
                    <a:pt x="4" y="23"/>
                  </a:lnTo>
                  <a:lnTo>
                    <a:pt x="3" y="22"/>
                  </a:lnTo>
                  <a:lnTo>
                    <a:pt x="1" y="21"/>
                  </a:lnTo>
                  <a:lnTo>
                    <a:pt x="1" y="20"/>
                  </a:lnTo>
                  <a:lnTo>
                    <a:pt x="0" y="18"/>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79" name="Freeform 202">
              <a:extLst>
                <a:ext uri="{FF2B5EF4-FFF2-40B4-BE49-F238E27FC236}">
                  <a16:creationId xmlns:a16="http://schemas.microsoft.com/office/drawing/2014/main" id="{46ED66E1-80C0-684E-8A83-D76BF84CCA60}"/>
                </a:ext>
              </a:extLst>
            </p:cNvPr>
            <p:cNvSpPr>
              <a:spLocks noEditPoints="1"/>
            </p:cNvSpPr>
            <p:nvPr/>
          </p:nvSpPr>
          <p:spPr bwMode="auto">
            <a:xfrm>
              <a:off x="4135" y="2742"/>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w 19"/>
                <a:gd name="T87" fmla="*/ 0 h 37"/>
                <a:gd name="T88" fmla="*/ 0 w 19"/>
                <a:gd name="T89" fmla="*/ 0 h 37"/>
                <a:gd name="T90" fmla="*/ 0 w 19"/>
                <a:gd name="T91" fmla="*/ 0 h 37"/>
                <a:gd name="T92" fmla="*/ 0 w 19"/>
                <a:gd name="T93" fmla="*/ 0 h 37"/>
                <a:gd name="T94" fmla="*/ 0 w 19"/>
                <a:gd name="T95" fmla="*/ 0 h 37"/>
                <a:gd name="T96" fmla="*/ 0 w 19"/>
                <a:gd name="T97" fmla="*/ 0 h 37"/>
                <a:gd name="T98" fmla="*/ 0 w 19"/>
                <a:gd name="T99" fmla="*/ 0 h 37"/>
                <a:gd name="T100" fmla="*/ 0 w 19"/>
                <a:gd name="T101" fmla="*/ 0 h 37"/>
                <a:gd name="T102" fmla="*/ 0 w 19"/>
                <a:gd name="T103" fmla="*/ 0 h 37"/>
                <a:gd name="T104" fmla="*/ 0 w 19"/>
                <a:gd name="T105" fmla="*/ 0 h 37"/>
                <a:gd name="T106" fmla="*/ 0 w 19"/>
                <a:gd name="T107" fmla="*/ 0 h 37"/>
                <a:gd name="T108" fmla="*/ 0 w 19"/>
                <a:gd name="T109" fmla="*/ 0 h 37"/>
                <a:gd name="T110" fmla="*/ 0 w 19"/>
                <a:gd name="T111" fmla="*/ 0 h 37"/>
                <a:gd name="T112" fmla="*/ 0 w 19"/>
                <a:gd name="T113" fmla="*/ 0 h 37"/>
                <a:gd name="T114" fmla="*/ 0 w 19"/>
                <a:gd name="T115" fmla="*/ 0 h 37"/>
                <a:gd name="T116" fmla="*/ 0 w 19"/>
                <a:gd name="T117" fmla="*/ 0 h 37"/>
                <a:gd name="T118" fmla="*/ 0 w 19"/>
                <a:gd name="T119" fmla="*/ 0 h 37"/>
                <a:gd name="T120" fmla="*/ 0 w 19"/>
                <a:gd name="T121" fmla="*/ 0 h 37"/>
                <a:gd name="T122" fmla="*/ 0 w 19"/>
                <a:gd name="T123" fmla="*/ 0 h 37"/>
                <a:gd name="T124" fmla="*/ 0 w 19"/>
                <a:gd name="T125" fmla="*/ 0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7"/>
                <a:gd name="T191" fmla="*/ 19 w 19"/>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7">
                  <a:moveTo>
                    <a:pt x="19" y="37"/>
                  </a:moveTo>
                  <a:lnTo>
                    <a:pt x="14" y="37"/>
                  </a:lnTo>
                  <a:lnTo>
                    <a:pt x="14" y="33"/>
                  </a:lnTo>
                  <a:lnTo>
                    <a:pt x="14" y="34"/>
                  </a:lnTo>
                  <a:lnTo>
                    <a:pt x="14" y="36"/>
                  </a:lnTo>
                  <a:lnTo>
                    <a:pt x="13" y="36"/>
                  </a:lnTo>
                  <a:lnTo>
                    <a:pt x="13" y="37"/>
                  </a:lnTo>
                  <a:lnTo>
                    <a:pt x="11" y="37"/>
                  </a:lnTo>
                  <a:lnTo>
                    <a:pt x="10" y="37"/>
                  </a:lnTo>
                  <a:lnTo>
                    <a:pt x="9" y="37"/>
                  </a:lnTo>
                  <a:lnTo>
                    <a:pt x="8" y="37"/>
                  </a:lnTo>
                  <a:lnTo>
                    <a:pt x="6" y="37"/>
                  </a:lnTo>
                  <a:lnTo>
                    <a:pt x="6" y="36"/>
                  </a:lnTo>
                  <a:lnTo>
                    <a:pt x="5" y="36"/>
                  </a:lnTo>
                  <a:lnTo>
                    <a:pt x="4" y="36"/>
                  </a:lnTo>
                  <a:lnTo>
                    <a:pt x="4" y="34"/>
                  </a:lnTo>
                  <a:lnTo>
                    <a:pt x="4" y="33"/>
                  </a:lnTo>
                  <a:lnTo>
                    <a:pt x="2" y="32"/>
                  </a:lnTo>
                  <a:lnTo>
                    <a:pt x="1" y="31"/>
                  </a:lnTo>
                  <a:lnTo>
                    <a:pt x="1" y="29"/>
                  </a:lnTo>
                  <a:lnTo>
                    <a:pt x="1" y="28"/>
                  </a:lnTo>
                  <a:lnTo>
                    <a:pt x="0" y="27"/>
                  </a:lnTo>
                  <a:lnTo>
                    <a:pt x="0" y="26"/>
                  </a:lnTo>
                  <a:lnTo>
                    <a:pt x="0" y="24"/>
                  </a:lnTo>
                  <a:lnTo>
                    <a:pt x="0" y="23"/>
                  </a:lnTo>
                  <a:lnTo>
                    <a:pt x="0" y="22"/>
                  </a:lnTo>
                  <a:lnTo>
                    <a:pt x="0" y="21"/>
                  </a:lnTo>
                  <a:lnTo>
                    <a:pt x="0" y="19"/>
                  </a:lnTo>
                  <a:lnTo>
                    <a:pt x="1" y="18"/>
                  </a:lnTo>
                  <a:lnTo>
                    <a:pt x="1" y="17"/>
                  </a:lnTo>
                  <a:lnTo>
                    <a:pt x="1" y="16"/>
                  </a:lnTo>
                  <a:lnTo>
                    <a:pt x="2" y="14"/>
                  </a:lnTo>
                  <a:lnTo>
                    <a:pt x="4" y="13"/>
                  </a:lnTo>
                  <a:lnTo>
                    <a:pt x="4" y="12"/>
                  </a:lnTo>
                  <a:lnTo>
                    <a:pt x="4" y="11"/>
                  </a:lnTo>
                  <a:lnTo>
                    <a:pt x="5" y="11"/>
                  </a:lnTo>
                  <a:lnTo>
                    <a:pt x="6" y="11"/>
                  </a:lnTo>
                  <a:lnTo>
                    <a:pt x="8" y="11"/>
                  </a:lnTo>
                  <a:lnTo>
                    <a:pt x="9" y="11"/>
                  </a:lnTo>
                  <a:lnTo>
                    <a:pt x="10" y="11"/>
                  </a:lnTo>
                  <a:lnTo>
                    <a:pt x="11" y="11"/>
                  </a:lnTo>
                  <a:lnTo>
                    <a:pt x="13" y="11"/>
                  </a:lnTo>
                  <a:lnTo>
                    <a:pt x="14" y="12"/>
                  </a:lnTo>
                  <a:lnTo>
                    <a:pt x="14" y="13"/>
                  </a:lnTo>
                  <a:lnTo>
                    <a:pt x="14" y="0"/>
                  </a:lnTo>
                  <a:lnTo>
                    <a:pt x="19" y="0"/>
                  </a:lnTo>
                  <a:lnTo>
                    <a:pt x="19" y="37"/>
                  </a:lnTo>
                  <a:close/>
                  <a:moveTo>
                    <a:pt x="6" y="23"/>
                  </a:moveTo>
                  <a:lnTo>
                    <a:pt x="6" y="24"/>
                  </a:lnTo>
                  <a:lnTo>
                    <a:pt x="6" y="26"/>
                  </a:lnTo>
                  <a:lnTo>
                    <a:pt x="6" y="27"/>
                  </a:lnTo>
                  <a:lnTo>
                    <a:pt x="6" y="28"/>
                  </a:lnTo>
                  <a:lnTo>
                    <a:pt x="6" y="29"/>
                  </a:lnTo>
                  <a:lnTo>
                    <a:pt x="6" y="31"/>
                  </a:lnTo>
                  <a:lnTo>
                    <a:pt x="8" y="32"/>
                  </a:lnTo>
                  <a:lnTo>
                    <a:pt x="8" y="33"/>
                  </a:lnTo>
                  <a:lnTo>
                    <a:pt x="9" y="33"/>
                  </a:lnTo>
                  <a:lnTo>
                    <a:pt x="10" y="33"/>
                  </a:lnTo>
                  <a:lnTo>
                    <a:pt x="11" y="32"/>
                  </a:lnTo>
                  <a:lnTo>
                    <a:pt x="11" y="31"/>
                  </a:lnTo>
                  <a:lnTo>
                    <a:pt x="13" y="31"/>
                  </a:lnTo>
                  <a:lnTo>
                    <a:pt x="13" y="29"/>
                  </a:lnTo>
                  <a:lnTo>
                    <a:pt x="14" y="29"/>
                  </a:lnTo>
                  <a:lnTo>
                    <a:pt x="14" y="28"/>
                  </a:lnTo>
                  <a:lnTo>
                    <a:pt x="14" y="27"/>
                  </a:lnTo>
                  <a:lnTo>
                    <a:pt x="14" y="26"/>
                  </a:lnTo>
                  <a:lnTo>
                    <a:pt x="14" y="24"/>
                  </a:lnTo>
                  <a:lnTo>
                    <a:pt x="14" y="23"/>
                  </a:lnTo>
                  <a:lnTo>
                    <a:pt x="14" y="22"/>
                  </a:lnTo>
                  <a:lnTo>
                    <a:pt x="14" y="21"/>
                  </a:lnTo>
                  <a:lnTo>
                    <a:pt x="14" y="19"/>
                  </a:lnTo>
                  <a:lnTo>
                    <a:pt x="14" y="18"/>
                  </a:lnTo>
                  <a:lnTo>
                    <a:pt x="14" y="17"/>
                  </a:lnTo>
                  <a:lnTo>
                    <a:pt x="13" y="17"/>
                  </a:lnTo>
                  <a:lnTo>
                    <a:pt x="11" y="17"/>
                  </a:lnTo>
                  <a:lnTo>
                    <a:pt x="10" y="17"/>
                  </a:lnTo>
                  <a:lnTo>
                    <a:pt x="9" y="17"/>
                  </a:lnTo>
                  <a:lnTo>
                    <a:pt x="8" y="17"/>
                  </a:lnTo>
                  <a:lnTo>
                    <a:pt x="6" y="17"/>
                  </a:lnTo>
                  <a:lnTo>
                    <a:pt x="6" y="18"/>
                  </a:lnTo>
                  <a:lnTo>
                    <a:pt x="6" y="19"/>
                  </a:lnTo>
                  <a:lnTo>
                    <a:pt x="6" y="21"/>
                  </a:lnTo>
                  <a:lnTo>
                    <a:pt x="6" y="22"/>
                  </a:lnTo>
                  <a:lnTo>
                    <a:pt x="6" y="23"/>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80" name="Freeform 203">
              <a:extLst>
                <a:ext uri="{FF2B5EF4-FFF2-40B4-BE49-F238E27FC236}">
                  <a16:creationId xmlns:a16="http://schemas.microsoft.com/office/drawing/2014/main" id="{D21B9C7E-2950-2F45-BE04-45741F83AB05}"/>
                </a:ext>
              </a:extLst>
            </p:cNvPr>
            <p:cNvSpPr>
              <a:spLocks noEditPoints="1"/>
            </p:cNvSpPr>
            <p:nvPr/>
          </p:nvSpPr>
          <p:spPr bwMode="auto">
            <a:xfrm>
              <a:off x="4140" y="2742"/>
              <a:ext cx="3" cy="12"/>
            </a:xfrm>
            <a:custGeom>
              <a:avLst/>
              <a:gdLst>
                <a:gd name="T0" fmla="*/ 0 w 11"/>
                <a:gd name="T1" fmla="*/ 0 h 47"/>
                <a:gd name="T2" fmla="*/ 0 w 11"/>
                <a:gd name="T3" fmla="*/ 0 h 47"/>
                <a:gd name="T4" fmla="*/ 0 w 11"/>
                <a:gd name="T5" fmla="*/ 0 h 47"/>
                <a:gd name="T6" fmla="*/ 0 w 11"/>
                <a:gd name="T7" fmla="*/ 0 h 47"/>
                <a:gd name="T8" fmla="*/ 0 w 11"/>
                <a:gd name="T9" fmla="*/ 0 h 47"/>
                <a:gd name="T10" fmla="*/ 0 w 11"/>
                <a:gd name="T11" fmla="*/ 0 h 47"/>
                <a:gd name="T12" fmla="*/ 0 w 11"/>
                <a:gd name="T13" fmla="*/ 0 h 47"/>
                <a:gd name="T14" fmla="*/ 0 w 11"/>
                <a:gd name="T15" fmla="*/ 0 h 47"/>
                <a:gd name="T16" fmla="*/ 0 w 11"/>
                <a:gd name="T17" fmla="*/ 0 h 47"/>
                <a:gd name="T18" fmla="*/ 0 w 11"/>
                <a:gd name="T19" fmla="*/ 0 h 47"/>
                <a:gd name="T20" fmla="*/ 0 w 11"/>
                <a:gd name="T21" fmla="*/ 0 h 47"/>
                <a:gd name="T22" fmla="*/ 0 w 11"/>
                <a:gd name="T23" fmla="*/ 0 h 47"/>
                <a:gd name="T24" fmla="*/ 0 w 11"/>
                <a:gd name="T25" fmla="*/ 0 h 47"/>
                <a:gd name="T26" fmla="*/ 0 w 11"/>
                <a:gd name="T27" fmla="*/ 0 h 47"/>
                <a:gd name="T28" fmla="*/ 0 w 11"/>
                <a:gd name="T29" fmla="*/ 0 h 47"/>
                <a:gd name="T30" fmla="*/ 0 w 11"/>
                <a:gd name="T31" fmla="*/ 0 h 47"/>
                <a:gd name="T32" fmla="*/ 0 w 11"/>
                <a:gd name="T33" fmla="*/ 0 h 47"/>
                <a:gd name="T34" fmla="*/ 0 w 11"/>
                <a:gd name="T35" fmla="*/ 0 h 47"/>
                <a:gd name="T36" fmla="*/ 0 w 11"/>
                <a:gd name="T37" fmla="*/ 0 h 47"/>
                <a:gd name="T38" fmla="*/ 0 w 11"/>
                <a:gd name="T39" fmla="*/ 0 h 47"/>
                <a:gd name="T40" fmla="*/ 0 w 11"/>
                <a:gd name="T41" fmla="*/ 0 h 47"/>
                <a:gd name="T42" fmla="*/ 0 w 11"/>
                <a:gd name="T43" fmla="*/ 0 h 47"/>
                <a:gd name="T44" fmla="*/ 0 w 11"/>
                <a:gd name="T45" fmla="*/ 0 h 47"/>
                <a:gd name="T46" fmla="*/ 0 w 11"/>
                <a:gd name="T47" fmla="*/ 0 h 47"/>
                <a:gd name="T48" fmla="*/ 0 w 11"/>
                <a:gd name="T49" fmla="*/ 0 h 47"/>
                <a:gd name="T50" fmla="*/ 0 w 11"/>
                <a:gd name="T51" fmla="*/ 0 h 47"/>
                <a:gd name="T52" fmla="*/ 0 w 11"/>
                <a:gd name="T53" fmla="*/ 0 h 47"/>
                <a:gd name="T54" fmla="*/ 0 w 11"/>
                <a:gd name="T55" fmla="*/ 0 h 47"/>
                <a:gd name="T56" fmla="*/ 0 w 11"/>
                <a:gd name="T57" fmla="*/ 0 h 47"/>
                <a:gd name="T58" fmla="*/ 0 w 11"/>
                <a:gd name="T59" fmla="*/ 0 h 47"/>
                <a:gd name="T60" fmla="*/ 0 w 11"/>
                <a:gd name="T61" fmla="*/ 0 h 47"/>
                <a:gd name="T62" fmla="*/ 0 w 11"/>
                <a:gd name="T63" fmla="*/ 0 h 47"/>
                <a:gd name="T64" fmla="*/ 0 w 11"/>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
                <a:gd name="T100" fmla="*/ 0 h 47"/>
                <a:gd name="T101" fmla="*/ 11 w 11"/>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 h="47">
                  <a:moveTo>
                    <a:pt x="6" y="7"/>
                  </a:moveTo>
                  <a:lnTo>
                    <a:pt x="6" y="0"/>
                  </a:lnTo>
                  <a:lnTo>
                    <a:pt x="11" y="0"/>
                  </a:lnTo>
                  <a:lnTo>
                    <a:pt x="11" y="7"/>
                  </a:lnTo>
                  <a:lnTo>
                    <a:pt x="6" y="7"/>
                  </a:lnTo>
                  <a:close/>
                  <a:moveTo>
                    <a:pt x="11" y="11"/>
                  </a:moveTo>
                  <a:lnTo>
                    <a:pt x="11" y="37"/>
                  </a:lnTo>
                  <a:lnTo>
                    <a:pt x="11" y="38"/>
                  </a:lnTo>
                  <a:lnTo>
                    <a:pt x="11" y="40"/>
                  </a:lnTo>
                  <a:lnTo>
                    <a:pt x="11" y="41"/>
                  </a:lnTo>
                  <a:lnTo>
                    <a:pt x="11" y="42"/>
                  </a:lnTo>
                  <a:lnTo>
                    <a:pt x="11" y="43"/>
                  </a:lnTo>
                  <a:lnTo>
                    <a:pt x="11" y="45"/>
                  </a:lnTo>
                  <a:lnTo>
                    <a:pt x="10" y="46"/>
                  </a:lnTo>
                  <a:lnTo>
                    <a:pt x="9" y="46"/>
                  </a:lnTo>
                  <a:lnTo>
                    <a:pt x="9" y="47"/>
                  </a:lnTo>
                  <a:lnTo>
                    <a:pt x="7" y="47"/>
                  </a:lnTo>
                  <a:lnTo>
                    <a:pt x="6" y="47"/>
                  </a:lnTo>
                  <a:lnTo>
                    <a:pt x="5" y="47"/>
                  </a:lnTo>
                  <a:lnTo>
                    <a:pt x="4" y="47"/>
                  </a:lnTo>
                  <a:lnTo>
                    <a:pt x="2" y="47"/>
                  </a:lnTo>
                  <a:lnTo>
                    <a:pt x="1" y="47"/>
                  </a:lnTo>
                  <a:lnTo>
                    <a:pt x="0" y="47"/>
                  </a:lnTo>
                  <a:lnTo>
                    <a:pt x="4" y="40"/>
                  </a:lnTo>
                  <a:lnTo>
                    <a:pt x="5" y="40"/>
                  </a:lnTo>
                  <a:lnTo>
                    <a:pt x="6" y="40"/>
                  </a:lnTo>
                  <a:lnTo>
                    <a:pt x="6" y="38"/>
                  </a:lnTo>
                  <a:lnTo>
                    <a:pt x="6" y="37"/>
                  </a:lnTo>
                  <a:lnTo>
                    <a:pt x="6" y="11"/>
                  </a:lnTo>
                  <a:lnTo>
                    <a:pt x="11" y="11"/>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81" name="Freeform 204">
              <a:extLst>
                <a:ext uri="{FF2B5EF4-FFF2-40B4-BE49-F238E27FC236}">
                  <a16:creationId xmlns:a16="http://schemas.microsoft.com/office/drawing/2014/main" id="{554390E2-6C82-A645-87C6-45172CEE29CB}"/>
                </a:ext>
              </a:extLst>
            </p:cNvPr>
            <p:cNvSpPr>
              <a:spLocks/>
            </p:cNvSpPr>
            <p:nvPr/>
          </p:nvSpPr>
          <p:spPr bwMode="auto">
            <a:xfrm>
              <a:off x="4147" y="2742"/>
              <a:ext cx="4" cy="9"/>
            </a:xfrm>
            <a:custGeom>
              <a:avLst/>
              <a:gdLst>
                <a:gd name="T0" fmla="*/ 0 w 18"/>
                <a:gd name="T1" fmla="*/ 0 h 37"/>
                <a:gd name="T2" fmla="*/ 0 w 18"/>
                <a:gd name="T3" fmla="*/ 0 h 37"/>
                <a:gd name="T4" fmla="*/ 0 w 18"/>
                <a:gd name="T5" fmla="*/ 0 h 37"/>
                <a:gd name="T6" fmla="*/ 0 w 18"/>
                <a:gd name="T7" fmla="*/ 0 h 37"/>
                <a:gd name="T8" fmla="*/ 0 w 18"/>
                <a:gd name="T9" fmla="*/ 0 h 37"/>
                <a:gd name="T10" fmla="*/ 0 w 18"/>
                <a:gd name="T11" fmla="*/ 0 h 37"/>
                <a:gd name="T12" fmla="*/ 0 w 18"/>
                <a:gd name="T13" fmla="*/ 0 h 37"/>
                <a:gd name="T14" fmla="*/ 0 w 18"/>
                <a:gd name="T15" fmla="*/ 0 h 37"/>
                <a:gd name="T16" fmla="*/ 0 w 18"/>
                <a:gd name="T17" fmla="*/ 0 h 37"/>
                <a:gd name="T18" fmla="*/ 0 w 18"/>
                <a:gd name="T19" fmla="*/ 0 h 37"/>
                <a:gd name="T20" fmla="*/ 0 w 18"/>
                <a:gd name="T21" fmla="*/ 0 h 37"/>
                <a:gd name="T22" fmla="*/ 0 w 18"/>
                <a:gd name="T23" fmla="*/ 0 h 37"/>
                <a:gd name="T24" fmla="*/ 0 w 18"/>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37"/>
                <a:gd name="T41" fmla="*/ 18 w 18"/>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37">
                  <a:moveTo>
                    <a:pt x="0" y="37"/>
                  </a:moveTo>
                  <a:lnTo>
                    <a:pt x="0" y="0"/>
                  </a:lnTo>
                  <a:lnTo>
                    <a:pt x="5" y="0"/>
                  </a:lnTo>
                  <a:lnTo>
                    <a:pt x="5" y="19"/>
                  </a:lnTo>
                  <a:lnTo>
                    <a:pt x="10" y="11"/>
                  </a:lnTo>
                  <a:lnTo>
                    <a:pt x="18" y="11"/>
                  </a:lnTo>
                  <a:lnTo>
                    <a:pt x="10" y="19"/>
                  </a:lnTo>
                  <a:lnTo>
                    <a:pt x="18" y="37"/>
                  </a:lnTo>
                  <a:lnTo>
                    <a:pt x="12" y="37"/>
                  </a:lnTo>
                  <a:lnTo>
                    <a:pt x="7" y="27"/>
                  </a:lnTo>
                  <a:lnTo>
                    <a:pt x="5" y="29"/>
                  </a:lnTo>
                  <a:lnTo>
                    <a:pt x="5" y="37"/>
                  </a:lnTo>
                  <a:lnTo>
                    <a:pt x="0" y="37"/>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82" name="Freeform 205">
              <a:extLst>
                <a:ext uri="{FF2B5EF4-FFF2-40B4-BE49-F238E27FC236}">
                  <a16:creationId xmlns:a16="http://schemas.microsoft.com/office/drawing/2014/main" id="{70718F7F-425A-BB46-A5A6-FECF138BAFF6}"/>
                </a:ext>
              </a:extLst>
            </p:cNvPr>
            <p:cNvSpPr>
              <a:spLocks/>
            </p:cNvSpPr>
            <p:nvPr/>
          </p:nvSpPr>
          <p:spPr bwMode="auto">
            <a:xfrm>
              <a:off x="4151" y="2744"/>
              <a:ext cx="6" cy="7"/>
            </a:xfrm>
            <a:custGeom>
              <a:avLst/>
              <a:gdLst>
                <a:gd name="T0" fmla="*/ 0 w 22"/>
                <a:gd name="T1" fmla="*/ 0 h 26"/>
                <a:gd name="T2" fmla="*/ 0 w 22"/>
                <a:gd name="T3" fmla="*/ 0 h 26"/>
                <a:gd name="T4" fmla="*/ 0 w 22"/>
                <a:gd name="T5" fmla="*/ 0 h 26"/>
                <a:gd name="T6" fmla="*/ 0 w 22"/>
                <a:gd name="T7" fmla="*/ 0 h 26"/>
                <a:gd name="T8" fmla="*/ 0 w 22"/>
                <a:gd name="T9" fmla="*/ 0 h 26"/>
                <a:gd name="T10" fmla="*/ 0 w 22"/>
                <a:gd name="T11" fmla="*/ 0 h 26"/>
                <a:gd name="T12" fmla="*/ 0 w 22"/>
                <a:gd name="T13" fmla="*/ 0 h 26"/>
                <a:gd name="T14" fmla="*/ 0 w 22"/>
                <a:gd name="T15" fmla="*/ 0 h 26"/>
                <a:gd name="T16" fmla="*/ 0 w 22"/>
                <a:gd name="T17" fmla="*/ 0 h 26"/>
                <a:gd name="T18" fmla="*/ 0 w 22"/>
                <a:gd name="T19" fmla="*/ 0 h 26"/>
                <a:gd name="T20" fmla="*/ 0 w 22"/>
                <a:gd name="T21" fmla="*/ 0 h 26"/>
                <a:gd name="T22" fmla="*/ 0 w 22"/>
                <a:gd name="T23" fmla="*/ 0 h 26"/>
                <a:gd name="T24" fmla="*/ 0 w 22"/>
                <a:gd name="T25" fmla="*/ 0 h 26"/>
                <a:gd name="T26" fmla="*/ 0 w 22"/>
                <a:gd name="T27" fmla="*/ 0 h 26"/>
                <a:gd name="T28" fmla="*/ 0 w 22"/>
                <a:gd name="T29" fmla="*/ 0 h 26"/>
                <a:gd name="T30" fmla="*/ 0 w 22"/>
                <a:gd name="T31" fmla="*/ 0 h 26"/>
                <a:gd name="T32" fmla="*/ 0 w 22"/>
                <a:gd name="T33" fmla="*/ 0 h 26"/>
                <a:gd name="T34" fmla="*/ 0 w 22"/>
                <a:gd name="T35" fmla="*/ 0 h 26"/>
                <a:gd name="T36" fmla="*/ 0 w 22"/>
                <a:gd name="T37" fmla="*/ 0 h 26"/>
                <a:gd name="T38" fmla="*/ 0 w 22"/>
                <a:gd name="T39" fmla="*/ 0 h 26"/>
                <a:gd name="T40" fmla="*/ 0 w 22"/>
                <a:gd name="T41" fmla="*/ 0 h 26"/>
                <a:gd name="T42" fmla="*/ 0 w 22"/>
                <a:gd name="T43" fmla="*/ 0 h 26"/>
                <a:gd name="T44" fmla="*/ 0 w 22"/>
                <a:gd name="T45" fmla="*/ 0 h 26"/>
                <a:gd name="T46" fmla="*/ 0 w 22"/>
                <a:gd name="T47" fmla="*/ 0 h 26"/>
                <a:gd name="T48" fmla="*/ 0 w 22"/>
                <a:gd name="T49" fmla="*/ 0 h 26"/>
                <a:gd name="T50" fmla="*/ 0 w 22"/>
                <a:gd name="T51" fmla="*/ 0 h 26"/>
                <a:gd name="T52" fmla="*/ 0 w 22"/>
                <a:gd name="T53" fmla="*/ 0 h 26"/>
                <a:gd name="T54" fmla="*/ 0 w 22"/>
                <a:gd name="T55" fmla="*/ 0 h 26"/>
                <a:gd name="T56" fmla="*/ 0 w 22"/>
                <a:gd name="T57" fmla="*/ 0 h 26"/>
                <a:gd name="T58" fmla="*/ 0 w 22"/>
                <a:gd name="T59" fmla="*/ 0 h 26"/>
                <a:gd name="T60" fmla="*/ 0 w 22"/>
                <a:gd name="T61" fmla="*/ 0 h 26"/>
                <a:gd name="T62" fmla="*/ 0 w 22"/>
                <a:gd name="T63" fmla="*/ 0 h 26"/>
                <a:gd name="T64" fmla="*/ 0 w 22"/>
                <a:gd name="T65" fmla="*/ 0 h 26"/>
                <a:gd name="T66" fmla="*/ 0 w 22"/>
                <a:gd name="T67" fmla="*/ 0 h 26"/>
                <a:gd name="T68" fmla="*/ 0 w 22"/>
                <a:gd name="T69" fmla="*/ 0 h 26"/>
                <a:gd name="T70" fmla="*/ 0 w 22"/>
                <a:gd name="T71" fmla="*/ 0 h 26"/>
                <a:gd name="T72" fmla="*/ 0 w 22"/>
                <a:gd name="T73" fmla="*/ 0 h 26"/>
                <a:gd name="T74" fmla="*/ 0 w 22"/>
                <a:gd name="T75" fmla="*/ 0 h 26"/>
                <a:gd name="T76" fmla="*/ 0 w 22"/>
                <a:gd name="T77" fmla="*/ 0 h 26"/>
                <a:gd name="T78" fmla="*/ 0 w 22"/>
                <a:gd name="T79" fmla="*/ 0 h 26"/>
                <a:gd name="T80" fmla="*/ 0 w 22"/>
                <a:gd name="T81" fmla="*/ 0 h 26"/>
                <a:gd name="T82" fmla="*/ 0 w 22"/>
                <a:gd name="T83" fmla="*/ 0 h 26"/>
                <a:gd name="T84" fmla="*/ 0 w 22"/>
                <a:gd name="T85" fmla="*/ 0 h 26"/>
                <a:gd name="T86" fmla="*/ 0 w 22"/>
                <a:gd name="T87" fmla="*/ 0 h 26"/>
                <a:gd name="T88" fmla="*/ 0 w 22"/>
                <a:gd name="T89" fmla="*/ 0 h 26"/>
                <a:gd name="T90" fmla="*/ 0 w 22"/>
                <a:gd name="T91" fmla="*/ 0 h 26"/>
                <a:gd name="T92" fmla="*/ 0 w 22"/>
                <a:gd name="T93" fmla="*/ 0 h 26"/>
                <a:gd name="T94" fmla="*/ 0 w 22"/>
                <a:gd name="T95" fmla="*/ 0 h 26"/>
                <a:gd name="T96" fmla="*/ 0 w 22"/>
                <a:gd name="T97" fmla="*/ 0 h 26"/>
                <a:gd name="T98" fmla="*/ 0 w 22"/>
                <a:gd name="T99" fmla="*/ 0 h 26"/>
                <a:gd name="T100" fmla="*/ 0 w 22"/>
                <a:gd name="T101" fmla="*/ 0 h 26"/>
                <a:gd name="T102" fmla="*/ 0 w 22"/>
                <a:gd name="T103" fmla="*/ 0 h 26"/>
                <a:gd name="T104" fmla="*/ 0 w 22"/>
                <a:gd name="T105" fmla="*/ 0 h 26"/>
                <a:gd name="T106" fmla="*/ 0 w 22"/>
                <a:gd name="T107" fmla="*/ 0 h 26"/>
                <a:gd name="T108" fmla="*/ 0 w 22"/>
                <a:gd name="T109" fmla="*/ 0 h 26"/>
                <a:gd name="T110" fmla="*/ 0 w 22"/>
                <a:gd name="T111" fmla="*/ 0 h 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
                <a:gd name="T169" fmla="*/ 0 h 26"/>
                <a:gd name="T170" fmla="*/ 22 w 22"/>
                <a:gd name="T171" fmla="*/ 26 h 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 h="26">
                  <a:moveTo>
                    <a:pt x="0" y="18"/>
                  </a:moveTo>
                  <a:lnTo>
                    <a:pt x="6" y="16"/>
                  </a:lnTo>
                  <a:lnTo>
                    <a:pt x="7" y="17"/>
                  </a:lnTo>
                  <a:lnTo>
                    <a:pt x="8" y="18"/>
                  </a:lnTo>
                  <a:lnTo>
                    <a:pt x="8" y="20"/>
                  </a:lnTo>
                  <a:lnTo>
                    <a:pt x="8" y="21"/>
                  </a:lnTo>
                  <a:lnTo>
                    <a:pt x="9" y="21"/>
                  </a:lnTo>
                  <a:lnTo>
                    <a:pt x="9" y="22"/>
                  </a:lnTo>
                  <a:lnTo>
                    <a:pt x="11" y="22"/>
                  </a:lnTo>
                  <a:lnTo>
                    <a:pt x="12" y="22"/>
                  </a:lnTo>
                  <a:lnTo>
                    <a:pt x="13" y="22"/>
                  </a:lnTo>
                  <a:lnTo>
                    <a:pt x="13" y="21"/>
                  </a:lnTo>
                  <a:lnTo>
                    <a:pt x="13" y="20"/>
                  </a:lnTo>
                  <a:lnTo>
                    <a:pt x="13" y="18"/>
                  </a:lnTo>
                  <a:lnTo>
                    <a:pt x="14" y="18"/>
                  </a:lnTo>
                  <a:lnTo>
                    <a:pt x="16" y="18"/>
                  </a:lnTo>
                  <a:lnTo>
                    <a:pt x="17" y="18"/>
                  </a:lnTo>
                  <a:lnTo>
                    <a:pt x="16" y="18"/>
                  </a:lnTo>
                  <a:lnTo>
                    <a:pt x="16" y="17"/>
                  </a:lnTo>
                  <a:lnTo>
                    <a:pt x="14" y="17"/>
                  </a:lnTo>
                  <a:lnTo>
                    <a:pt x="13" y="16"/>
                  </a:lnTo>
                  <a:lnTo>
                    <a:pt x="12" y="16"/>
                  </a:lnTo>
                  <a:lnTo>
                    <a:pt x="11" y="15"/>
                  </a:lnTo>
                  <a:lnTo>
                    <a:pt x="8" y="15"/>
                  </a:lnTo>
                  <a:lnTo>
                    <a:pt x="8" y="13"/>
                  </a:lnTo>
                  <a:lnTo>
                    <a:pt x="7" y="13"/>
                  </a:lnTo>
                  <a:lnTo>
                    <a:pt x="6" y="13"/>
                  </a:lnTo>
                  <a:lnTo>
                    <a:pt x="6" y="12"/>
                  </a:lnTo>
                  <a:lnTo>
                    <a:pt x="4" y="12"/>
                  </a:lnTo>
                  <a:lnTo>
                    <a:pt x="3" y="11"/>
                  </a:lnTo>
                  <a:lnTo>
                    <a:pt x="3" y="10"/>
                  </a:lnTo>
                  <a:lnTo>
                    <a:pt x="3" y="8"/>
                  </a:lnTo>
                  <a:lnTo>
                    <a:pt x="3" y="7"/>
                  </a:lnTo>
                  <a:lnTo>
                    <a:pt x="3" y="6"/>
                  </a:lnTo>
                  <a:lnTo>
                    <a:pt x="3" y="5"/>
                  </a:lnTo>
                  <a:lnTo>
                    <a:pt x="3" y="3"/>
                  </a:lnTo>
                  <a:lnTo>
                    <a:pt x="3" y="2"/>
                  </a:lnTo>
                  <a:lnTo>
                    <a:pt x="4" y="1"/>
                  </a:lnTo>
                  <a:lnTo>
                    <a:pt x="6" y="0"/>
                  </a:lnTo>
                  <a:lnTo>
                    <a:pt x="7" y="0"/>
                  </a:lnTo>
                  <a:lnTo>
                    <a:pt x="8" y="0"/>
                  </a:lnTo>
                  <a:lnTo>
                    <a:pt x="9" y="0"/>
                  </a:lnTo>
                  <a:lnTo>
                    <a:pt x="11" y="0"/>
                  </a:lnTo>
                  <a:lnTo>
                    <a:pt x="12" y="0"/>
                  </a:lnTo>
                  <a:lnTo>
                    <a:pt x="13" y="0"/>
                  </a:lnTo>
                  <a:lnTo>
                    <a:pt x="14" y="0"/>
                  </a:lnTo>
                  <a:lnTo>
                    <a:pt x="16" y="0"/>
                  </a:lnTo>
                  <a:lnTo>
                    <a:pt x="16" y="1"/>
                  </a:lnTo>
                  <a:lnTo>
                    <a:pt x="17" y="2"/>
                  </a:lnTo>
                  <a:lnTo>
                    <a:pt x="18" y="2"/>
                  </a:lnTo>
                  <a:lnTo>
                    <a:pt x="18" y="3"/>
                  </a:lnTo>
                  <a:lnTo>
                    <a:pt x="19" y="3"/>
                  </a:lnTo>
                  <a:lnTo>
                    <a:pt x="19" y="5"/>
                  </a:lnTo>
                  <a:lnTo>
                    <a:pt x="19" y="6"/>
                  </a:lnTo>
                  <a:lnTo>
                    <a:pt x="13" y="6"/>
                  </a:lnTo>
                  <a:lnTo>
                    <a:pt x="12" y="6"/>
                  </a:lnTo>
                  <a:lnTo>
                    <a:pt x="11" y="6"/>
                  </a:lnTo>
                  <a:lnTo>
                    <a:pt x="9" y="6"/>
                  </a:lnTo>
                  <a:lnTo>
                    <a:pt x="8" y="6"/>
                  </a:lnTo>
                  <a:lnTo>
                    <a:pt x="8" y="7"/>
                  </a:lnTo>
                  <a:lnTo>
                    <a:pt x="8" y="8"/>
                  </a:lnTo>
                  <a:lnTo>
                    <a:pt x="9" y="8"/>
                  </a:lnTo>
                  <a:lnTo>
                    <a:pt x="11" y="8"/>
                  </a:lnTo>
                  <a:lnTo>
                    <a:pt x="12" y="8"/>
                  </a:lnTo>
                  <a:lnTo>
                    <a:pt x="13" y="8"/>
                  </a:lnTo>
                  <a:lnTo>
                    <a:pt x="14" y="10"/>
                  </a:lnTo>
                  <a:lnTo>
                    <a:pt x="16" y="10"/>
                  </a:lnTo>
                  <a:lnTo>
                    <a:pt x="17" y="10"/>
                  </a:lnTo>
                  <a:lnTo>
                    <a:pt x="17" y="11"/>
                  </a:lnTo>
                  <a:lnTo>
                    <a:pt x="18" y="11"/>
                  </a:lnTo>
                  <a:lnTo>
                    <a:pt x="18" y="12"/>
                  </a:lnTo>
                  <a:lnTo>
                    <a:pt x="19" y="12"/>
                  </a:lnTo>
                  <a:lnTo>
                    <a:pt x="19" y="13"/>
                  </a:lnTo>
                  <a:lnTo>
                    <a:pt x="21" y="15"/>
                  </a:lnTo>
                  <a:lnTo>
                    <a:pt x="21" y="16"/>
                  </a:lnTo>
                  <a:lnTo>
                    <a:pt x="22" y="17"/>
                  </a:lnTo>
                  <a:lnTo>
                    <a:pt x="22" y="18"/>
                  </a:lnTo>
                  <a:lnTo>
                    <a:pt x="21" y="20"/>
                  </a:lnTo>
                  <a:lnTo>
                    <a:pt x="21" y="21"/>
                  </a:lnTo>
                  <a:lnTo>
                    <a:pt x="19" y="21"/>
                  </a:lnTo>
                  <a:lnTo>
                    <a:pt x="19" y="22"/>
                  </a:lnTo>
                  <a:lnTo>
                    <a:pt x="18" y="23"/>
                  </a:lnTo>
                  <a:lnTo>
                    <a:pt x="17" y="25"/>
                  </a:lnTo>
                  <a:lnTo>
                    <a:pt x="16" y="25"/>
                  </a:lnTo>
                  <a:lnTo>
                    <a:pt x="14" y="25"/>
                  </a:lnTo>
                  <a:lnTo>
                    <a:pt x="13" y="26"/>
                  </a:lnTo>
                  <a:lnTo>
                    <a:pt x="12" y="26"/>
                  </a:lnTo>
                  <a:lnTo>
                    <a:pt x="11" y="26"/>
                  </a:lnTo>
                  <a:lnTo>
                    <a:pt x="9" y="26"/>
                  </a:lnTo>
                  <a:lnTo>
                    <a:pt x="8" y="26"/>
                  </a:lnTo>
                  <a:lnTo>
                    <a:pt x="7" y="26"/>
                  </a:lnTo>
                  <a:lnTo>
                    <a:pt x="6" y="26"/>
                  </a:lnTo>
                  <a:lnTo>
                    <a:pt x="4" y="25"/>
                  </a:lnTo>
                  <a:lnTo>
                    <a:pt x="4" y="23"/>
                  </a:lnTo>
                  <a:lnTo>
                    <a:pt x="3" y="23"/>
                  </a:lnTo>
                  <a:lnTo>
                    <a:pt x="3" y="22"/>
                  </a:lnTo>
                  <a:lnTo>
                    <a:pt x="2" y="22"/>
                  </a:lnTo>
                  <a:lnTo>
                    <a:pt x="2" y="21"/>
                  </a:lnTo>
                  <a:lnTo>
                    <a:pt x="0" y="20"/>
                  </a:lnTo>
                  <a:lnTo>
                    <a:pt x="0" y="18"/>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83" name="Freeform 206">
              <a:extLst>
                <a:ext uri="{FF2B5EF4-FFF2-40B4-BE49-F238E27FC236}">
                  <a16:creationId xmlns:a16="http://schemas.microsoft.com/office/drawing/2014/main" id="{42F69350-A797-0F47-8F72-67F133628A2C}"/>
                </a:ext>
              </a:extLst>
            </p:cNvPr>
            <p:cNvSpPr>
              <a:spLocks noEditPoints="1"/>
            </p:cNvSpPr>
            <p:nvPr/>
          </p:nvSpPr>
          <p:spPr bwMode="auto">
            <a:xfrm>
              <a:off x="4157" y="2742"/>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w 19"/>
                <a:gd name="T87" fmla="*/ 0 h 37"/>
                <a:gd name="T88" fmla="*/ 0 w 19"/>
                <a:gd name="T89" fmla="*/ 0 h 37"/>
                <a:gd name="T90" fmla="*/ 0 w 19"/>
                <a:gd name="T91" fmla="*/ 0 h 37"/>
                <a:gd name="T92" fmla="*/ 0 w 19"/>
                <a:gd name="T93" fmla="*/ 0 h 37"/>
                <a:gd name="T94" fmla="*/ 0 w 19"/>
                <a:gd name="T95" fmla="*/ 0 h 37"/>
                <a:gd name="T96" fmla="*/ 0 w 19"/>
                <a:gd name="T97" fmla="*/ 0 h 37"/>
                <a:gd name="T98" fmla="*/ 0 w 19"/>
                <a:gd name="T99" fmla="*/ 0 h 37"/>
                <a:gd name="T100" fmla="*/ 0 w 19"/>
                <a:gd name="T101" fmla="*/ 0 h 37"/>
                <a:gd name="T102" fmla="*/ 0 w 19"/>
                <a:gd name="T103" fmla="*/ 0 h 37"/>
                <a:gd name="T104" fmla="*/ 0 w 19"/>
                <a:gd name="T105" fmla="*/ 0 h 37"/>
                <a:gd name="T106" fmla="*/ 0 w 19"/>
                <a:gd name="T107" fmla="*/ 0 h 37"/>
                <a:gd name="T108" fmla="*/ 0 w 19"/>
                <a:gd name="T109" fmla="*/ 0 h 37"/>
                <a:gd name="T110" fmla="*/ 0 w 19"/>
                <a:gd name="T111" fmla="*/ 0 h 37"/>
                <a:gd name="T112" fmla="*/ 0 w 19"/>
                <a:gd name="T113" fmla="*/ 0 h 37"/>
                <a:gd name="T114" fmla="*/ 0 w 19"/>
                <a:gd name="T115" fmla="*/ 0 h 37"/>
                <a:gd name="T116" fmla="*/ 0 w 19"/>
                <a:gd name="T117" fmla="*/ 0 h 37"/>
                <a:gd name="T118" fmla="*/ 0 w 19"/>
                <a:gd name="T119" fmla="*/ 0 h 37"/>
                <a:gd name="T120" fmla="*/ 0 w 19"/>
                <a:gd name="T121" fmla="*/ 0 h 37"/>
                <a:gd name="T122" fmla="*/ 0 w 19"/>
                <a:gd name="T123" fmla="*/ 0 h 37"/>
                <a:gd name="T124" fmla="*/ 0 w 19"/>
                <a:gd name="T125" fmla="*/ 0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7"/>
                <a:gd name="T191" fmla="*/ 19 w 19"/>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7">
                  <a:moveTo>
                    <a:pt x="19" y="37"/>
                  </a:moveTo>
                  <a:lnTo>
                    <a:pt x="14" y="37"/>
                  </a:lnTo>
                  <a:lnTo>
                    <a:pt x="14" y="33"/>
                  </a:lnTo>
                  <a:lnTo>
                    <a:pt x="14" y="34"/>
                  </a:lnTo>
                  <a:lnTo>
                    <a:pt x="13" y="34"/>
                  </a:lnTo>
                  <a:lnTo>
                    <a:pt x="13" y="36"/>
                  </a:lnTo>
                  <a:lnTo>
                    <a:pt x="12" y="37"/>
                  </a:lnTo>
                  <a:lnTo>
                    <a:pt x="10" y="37"/>
                  </a:lnTo>
                  <a:lnTo>
                    <a:pt x="9" y="37"/>
                  </a:lnTo>
                  <a:lnTo>
                    <a:pt x="8" y="37"/>
                  </a:lnTo>
                  <a:lnTo>
                    <a:pt x="7" y="37"/>
                  </a:lnTo>
                  <a:lnTo>
                    <a:pt x="5" y="36"/>
                  </a:lnTo>
                  <a:lnTo>
                    <a:pt x="4" y="36"/>
                  </a:lnTo>
                  <a:lnTo>
                    <a:pt x="3" y="36"/>
                  </a:lnTo>
                  <a:lnTo>
                    <a:pt x="3" y="34"/>
                  </a:lnTo>
                  <a:lnTo>
                    <a:pt x="3" y="33"/>
                  </a:lnTo>
                  <a:lnTo>
                    <a:pt x="2" y="32"/>
                  </a:lnTo>
                  <a:lnTo>
                    <a:pt x="2" y="31"/>
                  </a:lnTo>
                  <a:lnTo>
                    <a:pt x="0" y="29"/>
                  </a:lnTo>
                  <a:lnTo>
                    <a:pt x="0" y="28"/>
                  </a:lnTo>
                  <a:lnTo>
                    <a:pt x="0" y="27"/>
                  </a:lnTo>
                  <a:lnTo>
                    <a:pt x="0" y="26"/>
                  </a:lnTo>
                  <a:lnTo>
                    <a:pt x="0" y="24"/>
                  </a:lnTo>
                  <a:lnTo>
                    <a:pt x="0" y="23"/>
                  </a:lnTo>
                  <a:lnTo>
                    <a:pt x="0" y="22"/>
                  </a:lnTo>
                  <a:lnTo>
                    <a:pt x="0" y="21"/>
                  </a:lnTo>
                  <a:lnTo>
                    <a:pt x="0" y="19"/>
                  </a:lnTo>
                  <a:lnTo>
                    <a:pt x="0" y="18"/>
                  </a:lnTo>
                  <a:lnTo>
                    <a:pt x="0" y="17"/>
                  </a:lnTo>
                  <a:lnTo>
                    <a:pt x="2" y="16"/>
                  </a:lnTo>
                  <a:lnTo>
                    <a:pt x="2" y="14"/>
                  </a:lnTo>
                  <a:lnTo>
                    <a:pt x="3" y="13"/>
                  </a:lnTo>
                  <a:lnTo>
                    <a:pt x="3" y="12"/>
                  </a:lnTo>
                  <a:lnTo>
                    <a:pt x="4" y="11"/>
                  </a:lnTo>
                  <a:lnTo>
                    <a:pt x="5" y="11"/>
                  </a:lnTo>
                  <a:lnTo>
                    <a:pt x="7" y="11"/>
                  </a:lnTo>
                  <a:lnTo>
                    <a:pt x="8" y="11"/>
                  </a:lnTo>
                  <a:lnTo>
                    <a:pt x="9" y="11"/>
                  </a:lnTo>
                  <a:lnTo>
                    <a:pt x="10" y="11"/>
                  </a:lnTo>
                  <a:lnTo>
                    <a:pt x="12" y="11"/>
                  </a:lnTo>
                  <a:lnTo>
                    <a:pt x="13" y="11"/>
                  </a:lnTo>
                  <a:lnTo>
                    <a:pt x="13" y="12"/>
                  </a:lnTo>
                  <a:lnTo>
                    <a:pt x="14" y="12"/>
                  </a:lnTo>
                  <a:lnTo>
                    <a:pt x="14" y="13"/>
                  </a:lnTo>
                  <a:lnTo>
                    <a:pt x="14" y="0"/>
                  </a:lnTo>
                  <a:lnTo>
                    <a:pt x="19" y="0"/>
                  </a:lnTo>
                  <a:lnTo>
                    <a:pt x="19" y="37"/>
                  </a:lnTo>
                  <a:close/>
                  <a:moveTo>
                    <a:pt x="5" y="23"/>
                  </a:moveTo>
                  <a:lnTo>
                    <a:pt x="5" y="24"/>
                  </a:lnTo>
                  <a:lnTo>
                    <a:pt x="5" y="26"/>
                  </a:lnTo>
                  <a:lnTo>
                    <a:pt x="5" y="27"/>
                  </a:lnTo>
                  <a:lnTo>
                    <a:pt x="5" y="28"/>
                  </a:lnTo>
                  <a:lnTo>
                    <a:pt x="5" y="29"/>
                  </a:lnTo>
                  <a:lnTo>
                    <a:pt x="7" y="31"/>
                  </a:lnTo>
                  <a:lnTo>
                    <a:pt x="7" y="32"/>
                  </a:lnTo>
                  <a:lnTo>
                    <a:pt x="8" y="32"/>
                  </a:lnTo>
                  <a:lnTo>
                    <a:pt x="8" y="33"/>
                  </a:lnTo>
                  <a:lnTo>
                    <a:pt x="9" y="33"/>
                  </a:lnTo>
                  <a:lnTo>
                    <a:pt x="10" y="33"/>
                  </a:lnTo>
                  <a:lnTo>
                    <a:pt x="10" y="32"/>
                  </a:lnTo>
                  <a:lnTo>
                    <a:pt x="12" y="32"/>
                  </a:lnTo>
                  <a:lnTo>
                    <a:pt x="12" y="31"/>
                  </a:lnTo>
                  <a:lnTo>
                    <a:pt x="13" y="29"/>
                  </a:lnTo>
                  <a:lnTo>
                    <a:pt x="14" y="29"/>
                  </a:lnTo>
                  <a:lnTo>
                    <a:pt x="14" y="28"/>
                  </a:lnTo>
                  <a:lnTo>
                    <a:pt x="14" y="27"/>
                  </a:lnTo>
                  <a:lnTo>
                    <a:pt x="14" y="26"/>
                  </a:lnTo>
                  <a:lnTo>
                    <a:pt x="14" y="24"/>
                  </a:lnTo>
                  <a:lnTo>
                    <a:pt x="14" y="23"/>
                  </a:lnTo>
                  <a:lnTo>
                    <a:pt x="14" y="22"/>
                  </a:lnTo>
                  <a:lnTo>
                    <a:pt x="14" y="21"/>
                  </a:lnTo>
                  <a:lnTo>
                    <a:pt x="14" y="19"/>
                  </a:lnTo>
                  <a:lnTo>
                    <a:pt x="14" y="18"/>
                  </a:lnTo>
                  <a:lnTo>
                    <a:pt x="14" y="17"/>
                  </a:lnTo>
                  <a:lnTo>
                    <a:pt x="13" y="17"/>
                  </a:lnTo>
                  <a:lnTo>
                    <a:pt x="12" y="17"/>
                  </a:lnTo>
                  <a:lnTo>
                    <a:pt x="10" y="17"/>
                  </a:lnTo>
                  <a:lnTo>
                    <a:pt x="9" y="17"/>
                  </a:lnTo>
                  <a:lnTo>
                    <a:pt x="8" y="17"/>
                  </a:lnTo>
                  <a:lnTo>
                    <a:pt x="7" y="17"/>
                  </a:lnTo>
                  <a:lnTo>
                    <a:pt x="5" y="17"/>
                  </a:lnTo>
                  <a:lnTo>
                    <a:pt x="5" y="18"/>
                  </a:lnTo>
                  <a:lnTo>
                    <a:pt x="5" y="19"/>
                  </a:lnTo>
                  <a:lnTo>
                    <a:pt x="5" y="21"/>
                  </a:lnTo>
                  <a:lnTo>
                    <a:pt x="5" y="22"/>
                  </a:lnTo>
                  <a:lnTo>
                    <a:pt x="5" y="23"/>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84" name="Freeform 207">
              <a:extLst>
                <a:ext uri="{FF2B5EF4-FFF2-40B4-BE49-F238E27FC236}">
                  <a16:creationId xmlns:a16="http://schemas.microsoft.com/office/drawing/2014/main" id="{1E030979-8D3D-634F-8560-51E7FE81CCB3}"/>
                </a:ext>
              </a:extLst>
            </p:cNvPr>
            <p:cNvSpPr>
              <a:spLocks noEditPoints="1"/>
            </p:cNvSpPr>
            <p:nvPr/>
          </p:nvSpPr>
          <p:spPr bwMode="auto">
            <a:xfrm>
              <a:off x="4162" y="2742"/>
              <a:ext cx="3" cy="12"/>
            </a:xfrm>
            <a:custGeom>
              <a:avLst/>
              <a:gdLst>
                <a:gd name="T0" fmla="*/ 0 w 12"/>
                <a:gd name="T1" fmla="*/ 0 h 47"/>
                <a:gd name="T2" fmla="*/ 0 w 12"/>
                <a:gd name="T3" fmla="*/ 0 h 47"/>
                <a:gd name="T4" fmla="*/ 0 w 12"/>
                <a:gd name="T5" fmla="*/ 0 h 47"/>
                <a:gd name="T6" fmla="*/ 0 w 12"/>
                <a:gd name="T7" fmla="*/ 0 h 47"/>
                <a:gd name="T8" fmla="*/ 0 w 12"/>
                <a:gd name="T9" fmla="*/ 0 h 47"/>
                <a:gd name="T10" fmla="*/ 0 w 12"/>
                <a:gd name="T11" fmla="*/ 0 h 47"/>
                <a:gd name="T12" fmla="*/ 0 w 12"/>
                <a:gd name="T13" fmla="*/ 0 h 47"/>
                <a:gd name="T14" fmla="*/ 0 w 12"/>
                <a:gd name="T15" fmla="*/ 0 h 47"/>
                <a:gd name="T16" fmla="*/ 0 w 12"/>
                <a:gd name="T17" fmla="*/ 0 h 47"/>
                <a:gd name="T18" fmla="*/ 0 w 12"/>
                <a:gd name="T19" fmla="*/ 0 h 47"/>
                <a:gd name="T20" fmla="*/ 0 w 12"/>
                <a:gd name="T21" fmla="*/ 0 h 47"/>
                <a:gd name="T22" fmla="*/ 0 w 12"/>
                <a:gd name="T23" fmla="*/ 0 h 47"/>
                <a:gd name="T24" fmla="*/ 0 w 12"/>
                <a:gd name="T25" fmla="*/ 0 h 47"/>
                <a:gd name="T26" fmla="*/ 0 w 12"/>
                <a:gd name="T27" fmla="*/ 0 h 47"/>
                <a:gd name="T28" fmla="*/ 0 w 12"/>
                <a:gd name="T29" fmla="*/ 0 h 47"/>
                <a:gd name="T30" fmla="*/ 0 w 12"/>
                <a:gd name="T31" fmla="*/ 0 h 47"/>
                <a:gd name="T32" fmla="*/ 0 w 12"/>
                <a:gd name="T33" fmla="*/ 0 h 47"/>
                <a:gd name="T34" fmla="*/ 0 w 12"/>
                <a:gd name="T35" fmla="*/ 0 h 47"/>
                <a:gd name="T36" fmla="*/ 0 w 12"/>
                <a:gd name="T37" fmla="*/ 0 h 47"/>
                <a:gd name="T38" fmla="*/ 0 w 12"/>
                <a:gd name="T39" fmla="*/ 0 h 47"/>
                <a:gd name="T40" fmla="*/ 0 w 12"/>
                <a:gd name="T41" fmla="*/ 0 h 47"/>
                <a:gd name="T42" fmla="*/ 0 w 12"/>
                <a:gd name="T43" fmla="*/ 0 h 47"/>
                <a:gd name="T44" fmla="*/ 0 w 12"/>
                <a:gd name="T45" fmla="*/ 0 h 47"/>
                <a:gd name="T46" fmla="*/ 0 w 12"/>
                <a:gd name="T47" fmla="*/ 0 h 47"/>
                <a:gd name="T48" fmla="*/ 0 w 12"/>
                <a:gd name="T49" fmla="*/ 0 h 47"/>
                <a:gd name="T50" fmla="*/ 0 w 12"/>
                <a:gd name="T51" fmla="*/ 0 h 47"/>
                <a:gd name="T52" fmla="*/ 0 w 12"/>
                <a:gd name="T53" fmla="*/ 0 h 47"/>
                <a:gd name="T54" fmla="*/ 0 w 12"/>
                <a:gd name="T55" fmla="*/ 0 h 47"/>
                <a:gd name="T56" fmla="*/ 0 w 12"/>
                <a:gd name="T57" fmla="*/ 0 h 47"/>
                <a:gd name="T58" fmla="*/ 0 w 12"/>
                <a:gd name="T59" fmla="*/ 0 h 47"/>
                <a:gd name="T60" fmla="*/ 0 w 12"/>
                <a:gd name="T61" fmla="*/ 0 h 47"/>
                <a:gd name="T62" fmla="*/ 0 w 12"/>
                <a:gd name="T63" fmla="*/ 0 h 47"/>
                <a:gd name="T64" fmla="*/ 0 w 12"/>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
                <a:gd name="T100" fmla="*/ 0 h 47"/>
                <a:gd name="T101" fmla="*/ 12 w 12"/>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 h="47">
                  <a:moveTo>
                    <a:pt x="5" y="7"/>
                  </a:moveTo>
                  <a:lnTo>
                    <a:pt x="5" y="0"/>
                  </a:lnTo>
                  <a:lnTo>
                    <a:pt x="12" y="0"/>
                  </a:lnTo>
                  <a:lnTo>
                    <a:pt x="12" y="7"/>
                  </a:lnTo>
                  <a:lnTo>
                    <a:pt x="5" y="7"/>
                  </a:lnTo>
                  <a:close/>
                  <a:moveTo>
                    <a:pt x="12" y="11"/>
                  </a:moveTo>
                  <a:lnTo>
                    <a:pt x="12" y="37"/>
                  </a:lnTo>
                  <a:lnTo>
                    <a:pt x="12" y="38"/>
                  </a:lnTo>
                  <a:lnTo>
                    <a:pt x="12" y="40"/>
                  </a:lnTo>
                  <a:lnTo>
                    <a:pt x="12" y="41"/>
                  </a:lnTo>
                  <a:lnTo>
                    <a:pt x="12" y="42"/>
                  </a:lnTo>
                  <a:lnTo>
                    <a:pt x="12" y="43"/>
                  </a:lnTo>
                  <a:lnTo>
                    <a:pt x="10" y="43"/>
                  </a:lnTo>
                  <a:lnTo>
                    <a:pt x="10" y="45"/>
                  </a:lnTo>
                  <a:lnTo>
                    <a:pt x="10" y="46"/>
                  </a:lnTo>
                  <a:lnTo>
                    <a:pt x="9" y="46"/>
                  </a:lnTo>
                  <a:lnTo>
                    <a:pt x="8" y="47"/>
                  </a:lnTo>
                  <a:lnTo>
                    <a:pt x="7" y="47"/>
                  </a:lnTo>
                  <a:lnTo>
                    <a:pt x="5" y="47"/>
                  </a:lnTo>
                  <a:lnTo>
                    <a:pt x="4" y="47"/>
                  </a:lnTo>
                  <a:lnTo>
                    <a:pt x="3" y="47"/>
                  </a:lnTo>
                  <a:lnTo>
                    <a:pt x="2" y="47"/>
                  </a:lnTo>
                  <a:lnTo>
                    <a:pt x="0" y="47"/>
                  </a:lnTo>
                  <a:lnTo>
                    <a:pt x="3" y="40"/>
                  </a:lnTo>
                  <a:lnTo>
                    <a:pt x="4" y="40"/>
                  </a:lnTo>
                  <a:lnTo>
                    <a:pt x="5" y="40"/>
                  </a:lnTo>
                  <a:lnTo>
                    <a:pt x="5" y="38"/>
                  </a:lnTo>
                  <a:lnTo>
                    <a:pt x="5" y="37"/>
                  </a:lnTo>
                  <a:lnTo>
                    <a:pt x="5" y="11"/>
                  </a:lnTo>
                  <a:lnTo>
                    <a:pt x="12" y="11"/>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85" name="Freeform 208">
              <a:extLst>
                <a:ext uri="{FF2B5EF4-FFF2-40B4-BE49-F238E27FC236}">
                  <a16:creationId xmlns:a16="http://schemas.microsoft.com/office/drawing/2014/main" id="{FA3512BD-FE28-3843-8760-C0C92FB6EEF2}"/>
                </a:ext>
              </a:extLst>
            </p:cNvPr>
            <p:cNvSpPr>
              <a:spLocks/>
            </p:cNvSpPr>
            <p:nvPr/>
          </p:nvSpPr>
          <p:spPr bwMode="auto">
            <a:xfrm>
              <a:off x="4171" y="2744"/>
              <a:ext cx="5" cy="7"/>
            </a:xfrm>
            <a:custGeom>
              <a:avLst/>
              <a:gdLst>
                <a:gd name="T0" fmla="*/ 0 w 21"/>
                <a:gd name="T1" fmla="*/ 0 h 26"/>
                <a:gd name="T2" fmla="*/ 0 w 21"/>
                <a:gd name="T3" fmla="*/ 0 h 26"/>
                <a:gd name="T4" fmla="*/ 0 w 21"/>
                <a:gd name="T5" fmla="*/ 0 h 26"/>
                <a:gd name="T6" fmla="*/ 0 w 21"/>
                <a:gd name="T7" fmla="*/ 0 h 26"/>
                <a:gd name="T8" fmla="*/ 0 w 21"/>
                <a:gd name="T9" fmla="*/ 0 h 26"/>
                <a:gd name="T10" fmla="*/ 0 w 21"/>
                <a:gd name="T11" fmla="*/ 0 h 26"/>
                <a:gd name="T12" fmla="*/ 0 w 21"/>
                <a:gd name="T13" fmla="*/ 0 h 26"/>
                <a:gd name="T14" fmla="*/ 0 w 21"/>
                <a:gd name="T15" fmla="*/ 0 h 26"/>
                <a:gd name="T16" fmla="*/ 0 w 21"/>
                <a:gd name="T17" fmla="*/ 0 h 26"/>
                <a:gd name="T18" fmla="*/ 0 w 21"/>
                <a:gd name="T19" fmla="*/ 0 h 26"/>
                <a:gd name="T20" fmla="*/ 0 w 21"/>
                <a:gd name="T21" fmla="*/ 0 h 26"/>
                <a:gd name="T22" fmla="*/ 0 w 21"/>
                <a:gd name="T23" fmla="*/ 0 h 26"/>
                <a:gd name="T24" fmla="*/ 0 w 21"/>
                <a:gd name="T25" fmla="*/ 0 h 26"/>
                <a:gd name="T26" fmla="*/ 0 w 21"/>
                <a:gd name="T27" fmla="*/ 0 h 26"/>
                <a:gd name="T28" fmla="*/ 0 w 21"/>
                <a:gd name="T29" fmla="*/ 0 h 26"/>
                <a:gd name="T30" fmla="*/ 0 w 21"/>
                <a:gd name="T31" fmla="*/ 0 h 26"/>
                <a:gd name="T32" fmla="*/ 0 w 21"/>
                <a:gd name="T33" fmla="*/ 0 h 26"/>
                <a:gd name="T34" fmla="*/ 0 w 21"/>
                <a:gd name="T35" fmla="*/ 0 h 26"/>
                <a:gd name="T36" fmla="*/ 0 w 21"/>
                <a:gd name="T37" fmla="*/ 0 h 26"/>
                <a:gd name="T38" fmla="*/ 0 w 21"/>
                <a:gd name="T39" fmla="*/ 0 h 26"/>
                <a:gd name="T40" fmla="*/ 0 w 21"/>
                <a:gd name="T41" fmla="*/ 0 h 26"/>
                <a:gd name="T42" fmla="*/ 0 w 21"/>
                <a:gd name="T43" fmla="*/ 0 h 26"/>
                <a:gd name="T44" fmla="*/ 0 w 21"/>
                <a:gd name="T45" fmla="*/ 0 h 26"/>
                <a:gd name="T46" fmla="*/ 0 w 21"/>
                <a:gd name="T47" fmla="*/ 0 h 26"/>
                <a:gd name="T48" fmla="*/ 0 w 21"/>
                <a:gd name="T49" fmla="*/ 0 h 26"/>
                <a:gd name="T50" fmla="*/ 0 w 21"/>
                <a:gd name="T51" fmla="*/ 0 h 26"/>
                <a:gd name="T52" fmla="*/ 0 w 21"/>
                <a:gd name="T53" fmla="*/ 0 h 26"/>
                <a:gd name="T54" fmla="*/ 0 w 21"/>
                <a:gd name="T55" fmla="*/ 0 h 26"/>
                <a:gd name="T56" fmla="*/ 0 w 21"/>
                <a:gd name="T57" fmla="*/ 0 h 26"/>
                <a:gd name="T58" fmla="*/ 0 w 21"/>
                <a:gd name="T59" fmla="*/ 0 h 26"/>
                <a:gd name="T60" fmla="*/ 0 w 21"/>
                <a:gd name="T61" fmla="*/ 0 h 26"/>
                <a:gd name="T62" fmla="*/ 0 w 21"/>
                <a:gd name="T63" fmla="*/ 0 h 26"/>
                <a:gd name="T64" fmla="*/ 0 w 21"/>
                <a:gd name="T65" fmla="*/ 0 h 26"/>
                <a:gd name="T66" fmla="*/ 0 w 21"/>
                <a:gd name="T67" fmla="*/ 0 h 26"/>
                <a:gd name="T68" fmla="*/ 0 w 21"/>
                <a:gd name="T69" fmla="*/ 0 h 26"/>
                <a:gd name="T70" fmla="*/ 0 w 21"/>
                <a:gd name="T71" fmla="*/ 0 h 26"/>
                <a:gd name="T72" fmla="*/ 0 w 21"/>
                <a:gd name="T73" fmla="*/ 0 h 26"/>
                <a:gd name="T74" fmla="*/ 0 w 21"/>
                <a:gd name="T75" fmla="*/ 0 h 26"/>
                <a:gd name="T76" fmla="*/ 0 w 21"/>
                <a:gd name="T77" fmla="*/ 0 h 26"/>
                <a:gd name="T78" fmla="*/ 0 w 21"/>
                <a:gd name="T79" fmla="*/ 0 h 26"/>
                <a:gd name="T80" fmla="*/ 0 w 21"/>
                <a:gd name="T81" fmla="*/ 0 h 26"/>
                <a:gd name="T82" fmla="*/ 0 w 21"/>
                <a:gd name="T83" fmla="*/ 0 h 26"/>
                <a:gd name="T84" fmla="*/ 0 w 21"/>
                <a:gd name="T85" fmla="*/ 0 h 26"/>
                <a:gd name="T86" fmla="*/ 0 w 21"/>
                <a:gd name="T87" fmla="*/ 0 h 26"/>
                <a:gd name="T88" fmla="*/ 0 w 21"/>
                <a:gd name="T89" fmla="*/ 0 h 26"/>
                <a:gd name="T90" fmla="*/ 0 w 21"/>
                <a:gd name="T91" fmla="*/ 0 h 26"/>
                <a:gd name="T92" fmla="*/ 0 w 21"/>
                <a:gd name="T93" fmla="*/ 0 h 26"/>
                <a:gd name="T94" fmla="*/ 0 w 21"/>
                <a:gd name="T95" fmla="*/ 0 h 26"/>
                <a:gd name="T96" fmla="*/ 0 w 21"/>
                <a:gd name="T97" fmla="*/ 0 h 26"/>
                <a:gd name="T98" fmla="*/ 0 w 21"/>
                <a:gd name="T99" fmla="*/ 0 h 26"/>
                <a:gd name="T100" fmla="*/ 0 w 21"/>
                <a:gd name="T101" fmla="*/ 0 h 26"/>
                <a:gd name="T102" fmla="*/ 0 w 21"/>
                <a:gd name="T103" fmla="*/ 0 h 26"/>
                <a:gd name="T104" fmla="*/ 0 w 21"/>
                <a:gd name="T105" fmla="*/ 0 h 26"/>
                <a:gd name="T106" fmla="*/ 0 w 21"/>
                <a:gd name="T107" fmla="*/ 0 h 26"/>
                <a:gd name="T108" fmla="*/ 0 w 21"/>
                <a:gd name="T109" fmla="*/ 0 h 26"/>
                <a:gd name="T110" fmla="*/ 0 w 21"/>
                <a:gd name="T111" fmla="*/ 0 h 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
                <a:gd name="T169" fmla="*/ 0 h 26"/>
                <a:gd name="T170" fmla="*/ 21 w 21"/>
                <a:gd name="T171" fmla="*/ 26 h 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 h="26">
                  <a:moveTo>
                    <a:pt x="0" y="18"/>
                  </a:moveTo>
                  <a:lnTo>
                    <a:pt x="5" y="16"/>
                  </a:lnTo>
                  <a:lnTo>
                    <a:pt x="6" y="17"/>
                  </a:lnTo>
                  <a:lnTo>
                    <a:pt x="7" y="18"/>
                  </a:lnTo>
                  <a:lnTo>
                    <a:pt x="7" y="20"/>
                  </a:lnTo>
                  <a:lnTo>
                    <a:pt x="7" y="21"/>
                  </a:lnTo>
                  <a:lnTo>
                    <a:pt x="8" y="21"/>
                  </a:lnTo>
                  <a:lnTo>
                    <a:pt x="8" y="22"/>
                  </a:lnTo>
                  <a:lnTo>
                    <a:pt x="10" y="22"/>
                  </a:lnTo>
                  <a:lnTo>
                    <a:pt x="11" y="22"/>
                  </a:lnTo>
                  <a:lnTo>
                    <a:pt x="12" y="22"/>
                  </a:lnTo>
                  <a:lnTo>
                    <a:pt x="12" y="21"/>
                  </a:lnTo>
                  <a:lnTo>
                    <a:pt x="12" y="20"/>
                  </a:lnTo>
                  <a:lnTo>
                    <a:pt x="12" y="18"/>
                  </a:lnTo>
                  <a:lnTo>
                    <a:pt x="13" y="18"/>
                  </a:lnTo>
                  <a:lnTo>
                    <a:pt x="15" y="18"/>
                  </a:lnTo>
                  <a:lnTo>
                    <a:pt x="16" y="18"/>
                  </a:lnTo>
                  <a:lnTo>
                    <a:pt x="15" y="18"/>
                  </a:lnTo>
                  <a:lnTo>
                    <a:pt x="15" y="17"/>
                  </a:lnTo>
                  <a:lnTo>
                    <a:pt x="13" y="17"/>
                  </a:lnTo>
                  <a:lnTo>
                    <a:pt x="12" y="16"/>
                  </a:lnTo>
                  <a:lnTo>
                    <a:pt x="11" y="16"/>
                  </a:lnTo>
                  <a:lnTo>
                    <a:pt x="10" y="15"/>
                  </a:lnTo>
                  <a:lnTo>
                    <a:pt x="8" y="15"/>
                  </a:lnTo>
                  <a:lnTo>
                    <a:pt x="7" y="13"/>
                  </a:lnTo>
                  <a:lnTo>
                    <a:pt x="6" y="13"/>
                  </a:lnTo>
                  <a:lnTo>
                    <a:pt x="5" y="13"/>
                  </a:lnTo>
                  <a:lnTo>
                    <a:pt x="5" y="12"/>
                  </a:lnTo>
                  <a:lnTo>
                    <a:pt x="3" y="12"/>
                  </a:lnTo>
                  <a:lnTo>
                    <a:pt x="2" y="11"/>
                  </a:lnTo>
                  <a:lnTo>
                    <a:pt x="2" y="10"/>
                  </a:lnTo>
                  <a:lnTo>
                    <a:pt x="2" y="8"/>
                  </a:lnTo>
                  <a:lnTo>
                    <a:pt x="2" y="7"/>
                  </a:lnTo>
                  <a:lnTo>
                    <a:pt x="2" y="6"/>
                  </a:lnTo>
                  <a:lnTo>
                    <a:pt x="2" y="5"/>
                  </a:lnTo>
                  <a:lnTo>
                    <a:pt x="2" y="3"/>
                  </a:lnTo>
                  <a:lnTo>
                    <a:pt x="2" y="2"/>
                  </a:lnTo>
                  <a:lnTo>
                    <a:pt x="3" y="1"/>
                  </a:lnTo>
                  <a:lnTo>
                    <a:pt x="5" y="0"/>
                  </a:lnTo>
                  <a:lnTo>
                    <a:pt x="6" y="0"/>
                  </a:lnTo>
                  <a:lnTo>
                    <a:pt x="7" y="0"/>
                  </a:lnTo>
                  <a:lnTo>
                    <a:pt x="8" y="0"/>
                  </a:lnTo>
                  <a:lnTo>
                    <a:pt x="10" y="0"/>
                  </a:lnTo>
                  <a:lnTo>
                    <a:pt x="11" y="0"/>
                  </a:lnTo>
                  <a:lnTo>
                    <a:pt x="12" y="0"/>
                  </a:lnTo>
                  <a:lnTo>
                    <a:pt x="13" y="0"/>
                  </a:lnTo>
                  <a:lnTo>
                    <a:pt x="15" y="0"/>
                  </a:lnTo>
                  <a:lnTo>
                    <a:pt x="15" y="1"/>
                  </a:lnTo>
                  <a:lnTo>
                    <a:pt x="16" y="2"/>
                  </a:lnTo>
                  <a:lnTo>
                    <a:pt x="17" y="2"/>
                  </a:lnTo>
                  <a:lnTo>
                    <a:pt x="17" y="3"/>
                  </a:lnTo>
                  <a:lnTo>
                    <a:pt x="18" y="3"/>
                  </a:lnTo>
                  <a:lnTo>
                    <a:pt x="18" y="5"/>
                  </a:lnTo>
                  <a:lnTo>
                    <a:pt x="18" y="6"/>
                  </a:lnTo>
                  <a:lnTo>
                    <a:pt x="12" y="6"/>
                  </a:lnTo>
                  <a:lnTo>
                    <a:pt x="11" y="6"/>
                  </a:lnTo>
                  <a:lnTo>
                    <a:pt x="10" y="6"/>
                  </a:lnTo>
                  <a:lnTo>
                    <a:pt x="8" y="6"/>
                  </a:lnTo>
                  <a:lnTo>
                    <a:pt x="7" y="6"/>
                  </a:lnTo>
                  <a:lnTo>
                    <a:pt x="7" y="7"/>
                  </a:lnTo>
                  <a:lnTo>
                    <a:pt x="7" y="8"/>
                  </a:lnTo>
                  <a:lnTo>
                    <a:pt x="8" y="8"/>
                  </a:lnTo>
                  <a:lnTo>
                    <a:pt x="10" y="8"/>
                  </a:lnTo>
                  <a:lnTo>
                    <a:pt x="11" y="8"/>
                  </a:lnTo>
                  <a:lnTo>
                    <a:pt x="12" y="8"/>
                  </a:lnTo>
                  <a:lnTo>
                    <a:pt x="13" y="10"/>
                  </a:lnTo>
                  <a:lnTo>
                    <a:pt x="15" y="10"/>
                  </a:lnTo>
                  <a:lnTo>
                    <a:pt x="16" y="10"/>
                  </a:lnTo>
                  <a:lnTo>
                    <a:pt x="16" y="11"/>
                  </a:lnTo>
                  <a:lnTo>
                    <a:pt x="17" y="11"/>
                  </a:lnTo>
                  <a:lnTo>
                    <a:pt x="17" y="12"/>
                  </a:lnTo>
                  <a:lnTo>
                    <a:pt x="18" y="12"/>
                  </a:lnTo>
                  <a:lnTo>
                    <a:pt x="18" y="13"/>
                  </a:lnTo>
                  <a:lnTo>
                    <a:pt x="20" y="15"/>
                  </a:lnTo>
                  <a:lnTo>
                    <a:pt x="20" y="16"/>
                  </a:lnTo>
                  <a:lnTo>
                    <a:pt x="21" y="16"/>
                  </a:lnTo>
                  <a:lnTo>
                    <a:pt x="21" y="17"/>
                  </a:lnTo>
                  <a:lnTo>
                    <a:pt x="21" y="18"/>
                  </a:lnTo>
                  <a:lnTo>
                    <a:pt x="21" y="20"/>
                  </a:lnTo>
                  <a:lnTo>
                    <a:pt x="20" y="20"/>
                  </a:lnTo>
                  <a:lnTo>
                    <a:pt x="20" y="21"/>
                  </a:lnTo>
                  <a:lnTo>
                    <a:pt x="18" y="21"/>
                  </a:lnTo>
                  <a:lnTo>
                    <a:pt x="18" y="22"/>
                  </a:lnTo>
                  <a:lnTo>
                    <a:pt x="17" y="23"/>
                  </a:lnTo>
                  <a:lnTo>
                    <a:pt x="16" y="25"/>
                  </a:lnTo>
                  <a:lnTo>
                    <a:pt x="15" y="25"/>
                  </a:lnTo>
                  <a:lnTo>
                    <a:pt x="13" y="25"/>
                  </a:lnTo>
                  <a:lnTo>
                    <a:pt x="12" y="26"/>
                  </a:lnTo>
                  <a:lnTo>
                    <a:pt x="11" y="26"/>
                  </a:lnTo>
                  <a:lnTo>
                    <a:pt x="10" y="26"/>
                  </a:lnTo>
                  <a:lnTo>
                    <a:pt x="8" y="26"/>
                  </a:lnTo>
                  <a:lnTo>
                    <a:pt x="7" y="26"/>
                  </a:lnTo>
                  <a:lnTo>
                    <a:pt x="6" y="26"/>
                  </a:lnTo>
                  <a:lnTo>
                    <a:pt x="5" y="26"/>
                  </a:lnTo>
                  <a:lnTo>
                    <a:pt x="3" y="25"/>
                  </a:lnTo>
                  <a:lnTo>
                    <a:pt x="3" y="23"/>
                  </a:lnTo>
                  <a:lnTo>
                    <a:pt x="2" y="23"/>
                  </a:lnTo>
                  <a:lnTo>
                    <a:pt x="2" y="22"/>
                  </a:lnTo>
                  <a:lnTo>
                    <a:pt x="1" y="22"/>
                  </a:lnTo>
                  <a:lnTo>
                    <a:pt x="1" y="21"/>
                  </a:lnTo>
                  <a:lnTo>
                    <a:pt x="0" y="20"/>
                  </a:lnTo>
                  <a:lnTo>
                    <a:pt x="0" y="18"/>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86" name="Freeform 209">
              <a:extLst>
                <a:ext uri="{FF2B5EF4-FFF2-40B4-BE49-F238E27FC236}">
                  <a16:creationId xmlns:a16="http://schemas.microsoft.com/office/drawing/2014/main" id="{035DDF85-8414-5A45-B9E9-E13B90BC475B}"/>
                </a:ext>
              </a:extLst>
            </p:cNvPr>
            <p:cNvSpPr>
              <a:spLocks noEditPoints="1"/>
            </p:cNvSpPr>
            <p:nvPr/>
          </p:nvSpPr>
          <p:spPr bwMode="auto">
            <a:xfrm>
              <a:off x="4176" y="2742"/>
              <a:ext cx="2" cy="12"/>
            </a:xfrm>
            <a:custGeom>
              <a:avLst/>
              <a:gdLst>
                <a:gd name="T0" fmla="*/ 0 w 11"/>
                <a:gd name="T1" fmla="*/ 0 h 47"/>
                <a:gd name="T2" fmla="*/ 0 w 11"/>
                <a:gd name="T3" fmla="*/ 0 h 47"/>
                <a:gd name="T4" fmla="*/ 0 w 11"/>
                <a:gd name="T5" fmla="*/ 0 h 47"/>
                <a:gd name="T6" fmla="*/ 0 w 11"/>
                <a:gd name="T7" fmla="*/ 0 h 47"/>
                <a:gd name="T8" fmla="*/ 0 w 11"/>
                <a:gd name="T9" fmla="*/ 0 h 47"/>
                <a:gd name="T10" fmla="*/ 0 w 11"/>
                <a:gd name="T11" fmla="*/ 0 h 47"/>
                <a:gd name="T12" fmla="*/ 0 w 11"/>
                <a:gd name="T13" fmla="*/ 0 h 47"/>
                <a:gd name="T14" fmla="*/ 0 w 11"/>
                <a:gd name="T15" fmla="*/ 0 h 47"/>
                <a:gd name="T16" fmla="*/ 0 w 11"/>
                <a:gd name="T17" fmla="*/ 0 h 47"/>
                <a:gd name="T18" fmla="*/ 0 w 11"/>
                <a:gd name="T19" fmla="*/ 0 h 47"/>
                <a:gd name="T20" fmla="*/ 0 w 11"/>
                <a:gd name="T21" fmla="*/ 0 h 47"/>
                <a:gd name="T22" fmla="*/ 0 w 11"/>
                <a:gd name="T23" fmla="*/ 0 h 47"/>
                <a:gd name="T24" fmla="*/ 0 w 11"/>
                <a:gd name="T25" fmla="*/ 0 h 47"/>
                <a:gd name="T26" fmla="*/ 0 w 11"/>
                <a:gd name="T27" fmla="*/ 0 h 47"/>
                <a:gd name="T28" fmla="*/ 0 w 11"/>
                <a:gd name="T29" fmla="*/ 0 h 47"/>
                <a:gd name="T30" fmla="*/ 0 w 11"/>
                <a:gd name="T31" fmla="*/ 0 h 47"/>
                <a:gd name="T32" fmla="*/ 0 w 11"/>
                <a:gd name="T33" fmla="*/ 0 h 47"/>
                <a:gd name="T34" fmla="*/ 0 w 11"/>
                <a:gd name="T35" fmla="*/ 0 h 47"/>
                <a:gd name="T36" fmla="*/ 0 w 11"/>
                <a:gd name="T37" fmla="*/ 0 h 47"/>
                <a:gd name="T38" fmla="*/ 0 w 11"/>
                <a:gd name="T39" fmla="*/ 0 h 47"/>
                <a:gd name="T40" fmla="*/ 0 w 11"/>
                <a:gd name="T41" fmla="*/ 0 h 47"/>
                <a:gd name="T42" fmla="*/ 0 w 11"/>
                <a:gd name="T43" fmla="*/ 0 h 47"/>
                <a:gd name="T44" fmla="*/ 0 w 11"/>
                <a:gd name="T45" fmla="*/ 0 h 47"/>
                <a:gd name="T46" fmla="*/ 0 w 11"/>
                <a:gd name="T47" fmla="*/ 0 h 47"/>
                <a:gd name="T48" fmla="*/ 0 w 11"/>
                <a:gd name="T49" fmla="*/ 0 h 47"/>
                <a:gd name="T50" fmla="*/ 0 w 11"/>
                <a:gd name="T51" fmla="*/ 0 h 47"/>
                <a:gd name="T52" fmla="*/ 0 w 11"/>
                <a:gd name="T53" fmla="*/ 0 h 47"/>
                <a:gd name="T54" fmla="*/ 0 w 11"/>
                <a:gd name="T55" fmla="*/ 0 h 47"/>
                <a:gd name="T56" fmla="*/ 0 w 11"/>
                <a:gd name="T57" fmla="*/ 0 h 47"/>
                <a:gd name="T58" fmla="*/ 0 w 11"/>
                <a:gd name="T59" fmla="*/ 0 h 47"/>
                <a:gd name="T60" fmla="*/ 0 w 11"/>
                <a:gd name="T61" fmla="*/ 0 h 47"/>
                <a:gd name="T62" fmla="*/ 0 w 11"/>
                <a:gd name="T63" fmla="*/ 0 h 47"/>
                <a:gd name="T64" fmla="*/ 0 w 11"/>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
                <a:gd name="T100" fmla="*/ 0 h 47"/>
                <a:gd name="T101" fmla="*/ 11 w 11"/>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 h="47">
                  <a:moveTo>
                    <a:pt x="6" y="7"/>
                  </a:moveTo>
                  <a:lnTo>
                    <a:pt x="6" y="0"/>
                  </a:lnTo>
                  <a:lnTo>
                    <a:pt x="11" y="0"/>
                  </a:lnTo>
                  <a:lnTo>
                    <a:pt x="11" y="7"/>
                  </a:lnTo>
                  <a:lnTo>
                    <a:pt x="6" y="7"/>
                  </a:lnTo>
                  <a:close/>
                  <a:moveTo>
                    <a:pt x="11" y="11"/>
                  </a:moveTo>
                  <a:lnTo>
                    <a:pt x="11" y="37"/>
                  </a:lnTo>
                  <a:lnTo>
                    <a:pt x="11" y="38"/>
                  </a:lnTo>
                  <a:lnTo>
                    <a:pt x="11" y="40"/>
                  </a:lnTo>
                  <a:lnTo>
                    <a:pt x="11" y="41"/>
                  </a:lnTo>
                  <a:lnTo>
                    <a:pt x="11" y="42"/>
                  </a:lnTo>
                  <a:lnTo>
                    <a:pt x="11" y="43"/>
                  </a:lnTo>
                  <a:lnTo>
                    <a:pt x="11" y="45"/>
                  </a:lnTo>
                  <a:lnTo>
                    <a:pt x="11" y="46"/>
                  </a:lnTo>
                  <a:lnTo>
                    <a:pt x="9" y="46"/>
                  </a:lnTo>
                  <a:lnTo>
                    <a:pt x="8" y="47"/>
                  </a:lnTo>
                  <a:lnTo>
                    <a:pt x="7" y="47"/>
                  </a:lnTo>
                  <a:lnTo>
                    <a:pt x="6" y="47"/>
                  </a:lnTo>
                  <a:lnTo>
                    <a:pt x="4" y="47"/>
                  </a:lnTo>
                  <a:lnTo>
                    <a:pt x="3" y="47"/>
                  </a:lnTo>
                  <a:lnTo>
                    <a:pt x="2" y="47"/>
                  </a:lnTo>
                  <a:lnTo>
                    <a:pt x="0" y="47"/>
                  </a:lnTo>
                  <a:lnTo>
                    <a:pt x="3" y="40"/>
                  </a:lnTo>
                  <a:lnTo>
                    <a:pt x="4" y="40"/>
                  </a:lnTo>
                  <a:lnTo>
                    <a:pt x="6" y="40"/>
                  </a:lnTo>
                  <a:lnTo>
                    <a:pt x="6" y="38"/>
                  </a:lnTo>
                  <a:lnTo>
                    <a:pt x="6" y="37"/>
                  </a:lnTo>
                  <a:lnTo>
                    <a:pt x="6" y="11"/>
                  </a:lnTo>
                  <a:lnTo>
                    <a:pt x="11" y="11"/>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87" name="Freeform 210">
              <a:extLst>
                <a:ext uri="{FF2B5EF4-FFF2-40B4-BE49-F238E27FC236}">
                  <a16:creationId xmlns:a16="http://schemas.microsoft.com/office/drawing/2014/main" id="{BE2C264B-076B-2E47-AC79-A610F24DF6CB}"/>
                </a:ext>
              </a:extLst>
            </p:cNvPr>
            <p:cNvSpPr>
              <a:spLocks/>
            </p:cNvSpPr>
            <p:nvPr/>
          </p:nvSpPr>
          <p:spPr bwMode="auto">
            <a:xfrm>
              <a:off x="4179" y="2744"/>
              <a:ext cx="5" cy="7"/>
            </a:xfrm>
            <a:custGeom>
              <a:avLst/>
              <a:gdLst>
                <a:gd name="T0" fmla="*/ 0 w 23"/>
                <a:gd name="T1" fmla="*/ 0 h 26"/>
                <a:gd name="T2" fmla="*/ 0 w 23"/>
                <a:gd name="T3" fmla="*/ 0 h 26"/>
                <a:gd name="T4" fmla="*/ 0 w 23"/>
                <a:gd name="T5" fmla="*/ 0 h 26"/>
                <a:gd name="T6" fmla="*/ 0 w 23"/>
                <a:gd name="T7" fmla="*/ 0 h 26"/>
                <a:gd name="T8" fmla="*/ 0 w 23"/>
                <a:gd name="T9" fmla="*/ 0 h 26"/>
                <a:gd name="T10" fmla="*/ 0 w 23"/>
                <a:gd name="T11" fmla="*/ 0 h 26"/>
                <a:gd name="T12" fmla="*/ 0 w 23"/>
                <a:gd name="T13" fmla="*/ 0 h 26"/>
                <a:gd name="T14" fmla="*/ 0 w 23"/>
                <a:gd name="T15" fmla="*/ 0 h 26"/>
                <a:gd name="T16" fmla="*/ 0 w 23"/>
                <a:gd name="T17" fmla="*/ 0 h 26"/>
                <a:gd name="T18" fmla="*/ 0 w 23"/>
                <a:gd name="T19" fmla="*/ 0 h 26"/>
                <a:gd name="T20" fmla="*/ 0 w 23"/>
                <a:gd name="T21" fmla="*/ 0 h 26"/>
                <a:gd name="T22" fmla="*/ 0 w 23"/>
                <a:gd name="T23" fmla="*/ 0 h 26"/>
                <a:gd name="T24" fmla="*/ 0 w 23"/>
                <a:gd name="T25" fmla="*/ 0 h 26"/>
                <a:gd name="T26" fmla="*/ 0 w 23"/>
                <a:gd name="T27" fmla="*/ 0 h 26"/>
                <a:gd name="T28" fmla="*/ 0 w 23"/>
                <a:gd name="T29" fmla="*/ 0 h 26"/>
                <a:gd name="T30" fmla="*/ 0 w 23"/>
                <a:gd name="T31" fmla="*/ 0 h 26"/>
                <a:gd name="T32" fmla="*/ 0 w 23"/>
                <a:gd name="T33" fmla="*/ 0 h 26"/>
                <a:gd name="T34" fmla="*/ 0 w 23"/>
                <a:gd name="T35" fmla="*/ 0 h 26"/>
                <a:gd name="T36" fmla="*/ 0 w 23"/>
                <a:gd name="T37" fmla="*/ 0 h 26"/>
                <a:gd name="T38" fmla="*/ 0 w 23"/>
                <a:gd name="T39" fmla="*/ 0 h 26"/>
                <a:gd name="T40" fmla="*/ 0 w 23"/>
                <a:gd name="T41" fmla="*/ 0 h 26"/>
                <a:gd name="T42" fmla="*/ 0 w 23"/>
                <a:gd name="T43" fmla="*/ 0 h 26"/>
                <a:gd name="T44" fmla="*/ 0 w 23"/>
                <a:gd name="T45" fmla="*/ 0 h 26"/>
                <a:gd name="T46" fmla="*/ 0 w 23"/>
                <a:gd name="T47" fmla="*/ 0 h 26"/>
                <a:gd name="T48" fmla="*/ 0 w 23"/>
                <a:gd name="T49" fmla="*/ 0 h 26"/>
                <a:gd name="T50" fmla="*/ 0 w 23"/>
                <a:gd name="T51" fmla="*/ 0 h 26"/>
                <a:gd name="T52" fmla="*/ 0 w 23"/>
                <a:gd name="T53" fmla="*/ 0 h 26"/>
                <a:gd name="T54" fmla="*/ 0 w 23"/>
                <a:gd name="T55" fmla="*/ 0 h 26"/>
                <a:gd name="T56" fmla="*/ 0 w 23"/>
                <a:gd name="T57" fmla="*/ 0 h 26"/>
                <a:gd name="T58" fmla="*/ 0 w 23"/>
                <a:gd name="T59" fmla="*/ 0 h 26"/>
                <a:gd name="T60" fmla="*/ 0 w 23"/>
                <a:gd name="T61" fmla="*/ 0 h 26"/>
                <a:gd name="T62" fmla="*/ 0 w 23"/>
                <a:gd name="T63" fmla="*/ 0 h 26"/>
                <a:gd name="T64" fmla="*/ 0 w 23"/>
                <a:gd name="T65" fmla="*/ 0 h 26"/>
                <a:gd name="T66" fmla="*/ 0 w 23"/>
                <a:gd name="T67" fmla="*/ 0 h 26"/>
                <a:gd name="T68" fmla="*/ 0 w 23"/>
                <a:gd name="T69" fmla="*/ 0 h 26"/>
                <a:gd name="T70" fmla="*/ 0 w 23"/>
                <a:gd name="T71" fmla="*/ 0 h 26"/>
                <a:gd name="T72" fmla="*/ 0 w 23"/>
                <a:gd name="T73" fmla="*/ 0 h 26"/>
                <a:gd name="T74" fmla="*/ 0 w 23"/>
                <a:gd name="T75" fmla="*/ 0 h 26"/>
                <a:gd name="T76" fmla="*/ 0 w 23"/>
                <a:gd name="T77" fmla="*/ 0 h 26"/>
                <a:gd name="T78" fmla="*/ 0 w 23"/>
                <a:gd name="T79" fmla="*/ 0 h 26"/>
                <a:gd name="T80" fmla="*/ 0 w 23"/>
                <a:gd name="T81" fmla="*/ 0 h 26"/>
                <a:gd name="T82" fmla="*/ 0 w 23"/>
                <a:gd name="T83" fmla="*/ 0 h 26"/>
                <a:gd name="T84" fmla="*/ 0 w 23"/>
                <a:gd name="T85" fmla="*/ 0 h 26"/>
                <a:gd name="T86" fmla="*/ 0 w 23"/>
                <a:gd name="T87" fmla="*/ 0 h 26"/>
                <a:gd name="T88" fmla="*/ 0 w 23"/>
                <a:gd name="T89" fmla="*/ 0 h 26"/>
                <a:gd name="T90" fmla="*/ 0 w 23"/>
                <a:gd name="T91" fmla="*/ 0 h 26"/>
                <a:gd name="T92" fmla="*/ 0 w 23"/>
                <a:gd name="T93" fmla="*/ 0 h 26"/>
                <a:gd name="T94" fmla="*/ 0 w 23"/>
                <a:gd name="T95" fmla="*/ 0 h 26"/>
                <a:gd name="T96" fmla="*/ 0 w 23"/>
                <a:gd name="T97" fmla="*/ 0 h 26"/>
                <a:gd name="T98" fmla="*/ 0 w 23"/>
                <a:gd name="T99" fmla="*/ 0 h 26"/>
                <a:gd name="T100" fmla="*/ 0 w 23"/>
                <a:gd name="T101" fmla="*/ 0 h 26"/>
                <a:gd name="T102" fmla="*/ 0 w 23"/>
                <a:gd name="T103" fmla="*/ 0 h 26"/>
                <a:gd name="T104" fmla="*/ 0 w 23"/>
                <a:gd name="T105" fmla="*/ 0 h 26"/>
                <a:gd name="T106" fmla="*/ 0 w 23"/>
                <a:gd name="T107" fmla="*/ 0 h 26"/>
                <a:gd name="T108" fmla="*/ 0 w 23"/>
                <a:gd name="T109" fmla="*/ 0 h 26"/>
                <a:gd name="T110" fmla="*/ 0 w 23"/>
                <a:gd name="T111" fmla="*/ 0 h 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3"/>
                <a:gd name="T169" fmla="*/ 0 h 26"/>
                <a:gd name="T170" fmla="*/ 23 w 23"/>
                <a:gd name="T171" fmla="*/ 26 h 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3" h="26">
                  <a:moveTo>
                    <a:pt x="0" y="18"/>
                  </a:moveTo>
                  <a:lnTo>
                    <a:pt x="6" y="16"/>
                  </a:lnTo>
                  <a:lnTo>
                    <a:pt x="6" y="17"/>
                  </a:lnTo>
                  <a:lnTo>
                    <a:pt x="8" y="17"/>
                  </a:lnTo>
                  <a:lnTo>
                    <a:pt x="8" y="18"/>
                  </a:lnTo>
                  <a:lnTo>
                    <a:pt x="9" y="18"/>
                  </a:lnTo>
                  <a:lnTo>
                    <a:pt x="9" y="20"/>
                  </a:lnTo>
                  <a:lnTo>
                    <a:pt x="9" y="21"/>
                  </a:lnTo>
                  <a:lnTo>
                    <a:pt x="10" y="21"/>
                  </a:lnTo>
                  <a:lnTo>
                    <a:pt x="10" y="22"/>
                  </a:lnTo>
                  <a:lnTo>
                    <a:pt x="11" y="22"/>
                  </a:lnTo>
                  <a:lnTo>
                    <a:pt x="13" y="22"/>
                  </a:lnTo>
                  <a:lnTo>
                    <a:pt x="14" y="22"/>
                  </a:lnTo>
                  <a:lnTo>
                    <a:pt x="14" y="21"/>
                  </a:lnTo>
                  <a:lnTo>
                    <a:pt x="14" y="20"/>
                  </a:lnTo>
                  <a:lnTo>
                    <a:pt x="14" y="18"/>
                  </a:lnTo>
                  <a:lnTo>
                    <a:pt x="15" y="18"/>
                  </a:lnTo>
                  <a:lnTo>
                    <a:pt x="16" y="18"/>
                  </a:lnTo>
                  <a:lnTo>
                    <a:pt x="15" y="17"/>
                  </a:lnTo>
                  <a:lnTo>
                    <a:pt x="14" y="16"/>
                  </a:lnTo>
                  <a:lnTo>
                    <a:pt x="13" y="16"/>
                  </a:lnTo>
                  <a:lnTo>
                    <a:pt x="10" y="15"/>
                  </a:lnTo>
                  <a:lnTo>
                    <a:pt x="9" y="15"/>
                  </a:lnTo>
                  <a:lnTo>
                    <a:pt x="8" y="13"/>
                  </a:lnTo>
                  <a:lnTo>
                    <a:pt x="6" y="13"/>
                  </a:lnTo>
                  <a:lnTo>
                    <a:pt x="6" y="12"/>
                  </a:lnTo>
                  <a:lnTo>
                    <a:pt x="5" y="12"/>
                  </a:lnTo>
                  <a:lnTo>
                    <a:pt x="4" y="12"/>
                  </a:lnTo>
                  <a:lnTo>
                    <a:pt x="4" y="11"/>
                  </a:lnTo>
                  <a:lnTo>
                    <a:pt x="4" y="10"/>
                  </a:lnTo>
                  <a:lnTo>
                    <a:pt x="4" y="8"/>
                  </a:lnTo>
                  <a:lnTo>
                    <a:pt x="4" y="7"/>
                  </a:lnTo>
                  <a:lnTo>
                    <a:pt x="4" y="6"/>
                  </a:lnTo>
                  <a:lnTo>
                    <a:pt x="4" y="5"/>
                  </a:lnTo>
                  <a:lnTo>
                    <a:pt x="4" y="3"/>
                  </a:lnTo>
                  <a:lnTo>
                    <a:pt x="4" y="2"/>
                  </a:lnTo>
                  <a:lnTo>
                    <a:pt x="4" y="1"/>
                  </a:lnTo>
                  <a:lnTo>
                    <a:pt x="5" y="1"/>
                  </a:lnTo>
                  <a:lnTo>
                    <a:pt x="6" y="0"/>
                  </a:lnTo>
                  <a:lnTo>
                    <a:pt x="8" y="0"/>
                  </a:lnTo>
                  <a:lnTo>
                    <a:pt x="9" y="0"/>
                  </a:lnTo>
                  <a:lnTo>
                    <a:pt x="10" y="0"/>
                  </a:lnTo>
                  <a:lnTo>
                    <a:pt x="11" y="0"/>
                  </a:lnTo>
                  <a:lnTo>
                    <a:pt x="13" y="0"/>
                  </a:lnTo>
                  <a:lnTo>
                    <a:pt x="14" y="0"/>
                  </a:lnTo>
                  <a:lnTo>
                    <a:pt x="15" y="0"/>
                  </a:lnTo>
                  <a:lnTo>
                    <a:pt x="16" y="1"/>
                  </a:lnTo>
                  <a:lnTo>
                    <a:pt x="16" y="2"/>
                  </a:lnTo>
                  <a:lnTo>
                    <a:pt x="18" y="2"/>
                  </a:lnTo>
                  <a:lnTo>
                    <a:pt x="19" y="2"/>
                  </a:lnTo>
                  <a:lnTo>
                    <a:pt x="19" y="3"/>
                  </a:lnTo>
                  <a:lnTo>
                    <a:pt x="19" y="5"/>
                  </a:lnTo>
                  <a:lnTo>
                    <a:pt x="19" y="6"/>
                  </a:lnTo>
                  <a:lnTo>
                    <a:pt x="14" y="6"/>
                  </a:lnTo>
                  <a:lnTo>
                    <a:pt x="13" y="6"/>
                  </a:lnTo>
                  <a:lnTo>
                    <a:pt x="11" y="6"/>
                  </a:lnTo>
                  <a:lnTo>
                    <a:pt x="10" y="6"/>
                  </a:lnTo>
                  <a:lnTo>
                    <a:pt x="9" y="6"/>
                  </a:lnTo>
                  <a:lnTo>
                    <a:pt x="9" y="7"/>
                  </a:lnTo>
                  <a:lnTo>
                    <a:pt x="9" y="8"/>
                  </a:lnTo>
                  <a:lnTo>
                    <a:pt x="10" y="8"/>
                  </a:lnTo>
                  <a:lnTo>
                    <a:pt x="11" y="8"/>
                  </a:lnTo>
                  <a:lnTo>
                    <a:pt x="13" y="8"/>
                  </a:lnTo>
                  <a:lnTo>
                    <a:pt x="14" y="8"/>
                  </a:lnTo>
                  <a:lnTo>
                    <a:pt x="15" y="10"/>
                  </a:lnTo>
                  <a:lnTo>
                    <a:pt x="16" y="10"/>
                  </a:lnTo>
                  <a:lnTo>
                    <a:pt x="18" y="11"/>
                  </a:lnTo>
                  <a:lnTo>
                    <a:pt x="19" y="11"/>
                  </a:lnTo>
                  <a:lnTo>
                    <a:pt x="19" y="12"/>
                  </a:lnTo>
                  <a:lnTo>
                    <a:pt x="20" y="13"/>
                  </a:lnTo>
                  <a:lnTo>
                    <a:pt x="20" y="15"/>
                  </a:lnTo>
                  <a:lnTo>
                    <a:pt x="22" y="16"/>
                  </a:lnTo>
                  <a:lnTo>
                    <a:pt x="22" y="17"/>
                  </a:lnTo>
                  <a:lnTo>
                    <a:pt x="23" y="18"/>
                  </a:lnTo>
                  <a:lnTo>
                    <a:pt x="22" y="18"/>
                  </a:lnTo>
                  <a:lnTo>
                    <a:pt x="22" y="20"/>
                  </a:lnTo>
                  <a:lnTo>
                    <a:pt x="20" y="21"/>
                  </a:lnTo>
                  <a:lnTo>
                    <a:pt x="20" y="22"/>
                  </a:lnTo>
                  <a:lnTo>
                    <a:pt x="19" y="22"/>
                  </a:lnTo>
                  <a:lnTo>
                    <a:pt x="19" y="23"/>
                  </a:lnTo>
                  <a:lnTo>
                    <a:pt x="18" y="25"/>
                  </a:lnTo>
                  <a:lnTo>
                    <a:pt x="16" y="25"/>
                  </a:lnTo>
                  <a:lnTo>
                    <a:pt x="15" y="25"/>
                  </a:lnTo>
                  <a:lnTo>
                    <a:pt x="14" y="25"/>
                  </a:lnTo>
                  <a:lnTo>
                    <a:pt x="14" y="26"/>
                  </a:lnTo>
                  <a:lnTo>
                    <a:pt x="13" y="26"/>
                  </a:lnTo>
                  <a:lnTo>
                    <a:pt x="11" y="26"/>
                  </a:lnTo>
                  <a:lnTo>
                    <a:pt x="10" y="26"/>
                  </a:lnTo>
                  <a:lnTo>
                    <a:pt x="9" y="26"/>
                  </a:lnTo>
                  <a:lnTo>
                    <a:pt x="8" y="26"/>
                  </a:lnTo>
                  <a:lnTo>
                    <a:pt x="6" y="26"/>
                  </a:lnTo>
                  <a:lnTo>
                    <a:pt x="5" y="25"/>
                  </a:lnTo>
                  <a:lnTo>
                    <a:pt x="4" y="23"/>
                  </a:lnTo>
                  <a:lnTo>
                    <a:pt x="4" y="22"/>
                  </a:lnTo>
                  <a:lnTo>
                    <a:pt x="3" y="22"/>
                  </a:lnTo>
                  <a:lnTo>
                    <a:pt x="3" y="21"/>
                  </a:lnTo>
                  <a:lnTo>
                    <a:pt x="1" y="20"/>
                  </a:lnTo>
                  <a:lnTo>
                    <a:pt x="0" y="18"/>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88" name="Freeform 211">
              <a:extLst>
                <a:ext uri="{FF2B5EF4-FFF2-40B4-BE49-F238E27FC236}">
                  <a16:creationId xmlns:a16="http://schemas.microsoft.com/office/drawing/2014/main" id="{54365322-E7ED-2E41-A64D-9C9F6306BF89}"/>
                </a:ext>
              </a:extLst>
            </p:cNvPr>
            <p:cNvSpPr>
              <a:spLocks noEditPoints="1"/>
            </p:cNvSpPr>
            <p:nvPr/>
          </p:nvSpPr>
          <p:spPr bwMode="auto">
            <a:xfrm>
              <a:off x="4185" y="2742"/>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w 19"/>
                <a:gd name="T87" fmla="*/ 0 h 37"/>
                <a:gd name="T88" fmla="*/ 0 w 19"/>
                <a:gd name="T89" fmla="*/ 0 h 37"/>
                <a:gd name="T90" fmla="*/ 0 w 19"/>
                <a:gd name="T91" fmla="*/ 0 h 37"/>
                <a:gd name="T92" fmla="*/ 0 w 19"/>
                <a:gd name="T93" fmla="*/ 0 h 37"/>
                <a:gd name="T94" fmla="*/ 0 w 19"/>
                <a:gd name="T95" fmla="*/ 0 h 37"/>
                <a:gd name="T96" fmla="*/ 0 w 19"/>
                <a:gd name="T97" fmla="*/ 0 h 37"/>
                <a:gd name="T98" fmla="*/ 0 w 19"/>
                <a:gd name="T99" fmla="*/ 0 h 37"/>
                <a:gd name="T100" fmla="*/ 0 w 19"/>
                <a:gd name="T101" fmla="*/ 0 h 37"/>
                <a:gd name="T102" fmla="*/ 0 w 19"/>
                <a:gd name="T103" fmla="*/ 0 h 37"/>
                <a:gd name="T104" fmla="*/ 0 w 19"/>
                <a:gd name="T105" fmla="*/ 0 h 37"/>
                <a:gd name="T106" fmla="*/ 0 w 19"/>
                <a:gd name="T107" fmla="*/ 0 h 37"/>
                <a:gd name="T108" fmla="*/ 0 w 19"/>
                <a:gd name="T109" fmla="*/ 0 h 37"/>
                <a:gd name="T110" fmla="*/ 0 w 19"/>
                <a:gd name="T111" fmla="*/ 0 h 37"/>
                <a:gd name="T112" fmla="*/ 0 w 19"/>
                <a:gd name="T113" fmla="*/ 0 h 37"/>
                <a:gd name="T114" fmla="*/ 0 w 19"/>
                <a:gd name="T115" fmla="*/ 0 h 37"/>
                <a:gd name="T116" fmla="*/ 0 w 19"/>
                <a:gd name="T117" fmla="*/ 0 h 37"/>
                <a:gd name="T118" fmla="*/ 0 w 19"/>
                <a:gd name="T119" fmla="*/ 0 h 37"/>
                <a:gd name="T120" fmla="*/ 0 w 19"/>
                <a:gd name="T121" fmla="*/ 0 h 37"/>
                <a:gd name="T122" fmla="*/ 0 w 19"/>
                <a:gd name="T123" fmla="*/ 0 h 37"/>
                <a:gd name="T124" fmla="*/ 0 w 19"/>
                <a:gd name="T125" fmla="*/ 0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7"/>
                <a:gd name="T191" fmla="*/ 19 w 19"/>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7">
                  <a:moveTo>
                    <a:pt x="19" y="37"/>
                  </a:moveTo>
                  <a:lnTo>
                    <a:pt x="13" y="37"/>
                  </a:lnTo>
                  <a:lnTo>
                    <a:pt x="13" y="33"/>
                  </a:lnTo>
                  <a:lnTo>
                    <a:pt x="13" y="34"/>
                  </a:lnTo>
                  <a:lnTo>
                    <a:pt x="13" y="36"/>
                  </a:lnTo>
                  <a:lnTo>
                    <a:pt x="12" y="36"/>
                  </a:lnTo>
                  <a:lnTo>
                    <a:pt x="12" y="37"/>
                  </a:lnTo>
                  <a:lnTo>
                    <a:pt x="10" y="37"/>
                  </a:lnTo>
                  <a:lnTo>
                    <a:pt x="9" y="37"/>
                  </a:lnTo>
                  <a:lnTo>
                    <a:pt x="8" y="37"/>
                  </a:lnTo>
                  <a:lnTo>
                    <a:pt x="7" y="37"/>
                  </a:lnTo>
                  <a:lnTo>
                    <a:pt x="5" y="36"/>
                  </a:lnTo>
                  <a:lnTo>
                    <a:pt x="4" y="36"/>
                  </a:lnTo>
                  <a:lnTo>
                    <a:pt x="3" y="36"/>
                  </a:lnTo>
                  <a:lnTo>
                    <a:pt x="3" y="34"/>
                  </a:lnTo>
                  <a:lnTo>
                    <a:pt x="3" y="33"/>
                  </a:lnTo>
                  <a:lnTo>
                    <a:pt x="2" y="32"/>
                  </a:lnTo>
                  <a:lnTo>
                    <a:pt x="2" y="31"/>
                  </a:lnTo>
                  <a:lnTo>
                    <a:pt x="0" y="29"/>
                  </a:lnTo>
                  <a:lnTo>
                    <a:pt x="0" y="28"/>
                  </a:lnTo>
                  <a:lnTo>
                    <a:pt x="0" y="27"/>
                  </a:lnTo>
                  <a:lnTo>
                    <a:pt x="0" y="26"/>
                  </a:lnTo>
                  <a:lnTo>
                    <a:pt x="0" y="24"/>
                  </a:lnTo>
                  <a:lnTo>
                    <a:pt x="0" y="23"/>
                  </a:lnTo>
                  <a:lnTo>
                    <a:pt x="0" y="22"/>
                  </a:lnTo>
                  <a:lnTo>
                    <a:pt x="0" y="21"/>
                  </a:lnTo>
                  <a:lnTo>
                    <a:pt x="0" y="19"/>
                  </a:lnTo>
                  <a:lnTo>
                    <a:pt x="0" y="18"/>
                  </a:lnTo>
                  <a:lnTo>
                    <a:pt x="0" y="17"/>
                  </a:lnTo>
                  <a:lnTo>
                    <a:pt x="2" y="16"/>
                  </a:lnTo>
                  <a:lnTo>
                    <a:pt x="2" y="14"/>
                  </a:lnTo>
                  <a:lnTo>
                    <a:pt x="3" y="13"/>
                  </a:lnTo>
                  <a:lnTo>
                    <a:pt x="3" y="12"/>
                  </a:lnTo>
                  <a:lnTo>
                    <a:pt x="4" y="11"/>
                  </a:lnTo>
                  <a:lnTo>
                    <a:pt x="5" y="11"/>
                  </a:lnTo>
                  <a:lnTo>
                    <a:pt x="7" y="11"/>
                  </a:lnTo>
                  <a:lnTo>
                    <a:pt x="8" y="11"/>
                  </a:lnTo>
                  <a:lnTo>
                    <a:pt x="9" y="11"/>
                  </a:lnTo>
                  <a:lnTo>
                    <a:pt x="10" y="11"/>
                  </a:lnTo>
                  <a:lnTo>
                    <a:pt x="12" y="11"/>
                  </a:lnTo>
                  <a:lnTo>
                    <a:pt x="13" y="11"/>
                  </a:lnTo>
                  <a:lnTo>
                    <a:pt x="13" y="12"/>
                  </a:lnTo>
                  <a:lnTo>
                    <a:pt x="13" y="13"/>
                  </a:lnTo>
                  <a:lnTo>
                    <a:pt x="13" y="0"/>
                  </a:lnTo>
                  <a:lnTo>
                    <a:pt x="19" y="0"/>
                  </a:lnTo>
                  <a:lnTo>
                    <a:pt x="19" y="37"/>
                  </a:lnTo>
                  <a:close/>
                  <a:moveTo>
                    <a:pt x="5" y="23"/>
                  </a:moveTo>
                  <a:lnTo>
                    <a:pt x="5" y="24"/>
                  </a:lnTo>
                  <a:lnTo>
                    <a:pt x="5" y="26"/>
                  </a:lnTo>
                  <a:lnTo>
                    <a:pt x="5" y="27"/>
                  </a:lnTo>
                  <a:lnTo>
                    <a:pt x="5" y="28"/>
                  </a:lnTo>
                  <a:lnTo>
                    <a:pt x="5" y="29"/>
                  </a:lnTo>
                  <a:lnTo>
                    <a:pt x="5" y="31"/>
                  </a:lnTo>
                  <a:lnTo>
                    <a:pt x="7" y="31"/>
                  </a:lnTo>
                  <a:lnTo>
                    <a:pt x="7" y="32"/>
                  </a:lnTo>
                  <a:lnTo>
                    <a:pt x="8" y="33"/>
                  </a:lnTo>
                  <a:lnTo>
                    <a:pt x="9" y="33"/>
                  </a:lnTo>
                  <a:lnTo>
                    <a:pt x="10" y="32"/>
                  </a:lnTo>
                  <a:lnTo>
                    <a:pt x="12" y="31"/>
                  </a:lnTo>
                  <a:lnTo>
                    <a:pt x="13" y="29"/>
                  </a:lnTo>
                  <a:lnTo>
                    <a:pt x="13" y="28"/>
                  </a:lnTo>
                  <a:lnTo>
                    <a:pt x="13" y="27"/>
                  </a:lnTo>
                  <a:lnTo>
                    <a:pt x="13" y="26"/>
                  </a:lnTo>
                  <a:lnTo>
                    <a:pt x="13" y="24"/>
                  </a:lnTo>
                  <a:lnTo>
                    <a:pt x="13" y="23"/>
                  </a:lnTo>
                  <a:lnTo>
                    <a:pt x="13" y="22"/>
                  </a:lnTo>
                  <a:lnTo>
                    <a:pt x="13" y="21"/>
                  </a:lnTo>
                  <a:lnTo>
                    <a:pt x="13" y="19"/>
                  </a:lnTo>
                  <a:lnTo>
                    <a:pt x="13" y="18"/>
                  </a:lnTo>
                  <a:lnTo>
                    <a:pt x="13" y="17"/>
                  </a:lnTo>
                  <a:lnTo>
                    <a:pt x="12" y="17"/>
                  </a:lnTo>
                  <a:lnTo>
                    <a:pt x="10" y="17"/>
                  </a:lnTo>
                  <a:lnTo>
                    <a:pt x="9" y="17"/>
                  </a:lnTo>
                  <a:lnTo>
                    <a:pt x="8" y="17"/>
                  </a:lnTo>
                  <a:lnTo>
                    <a:pt x="7" y="17"/>
                  </a:lnTo>
                  <a:lnTo>
                    <a:pt x="5" y="17"/>
                  </a:lnTo>
                  <a:lnTo>
                    <a:pt x="5" y="18"/>
                  </a:lnTo>
                  <a:lnTo>
                    <a:pt x="5" y="19"/>
                  </a:lnTo>
                  <a:lnTo>
                    <a:pt x="5" y="21"/>
                  </a:lnTo>
                  <a:lnTo>
                    <a:pt x="5" y="22"/>
                  </a:lnTo>
                  <a:lnTo>
                    <a:pt x="5" y="23"/>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89" name="Freeform 212">
              <a:extLst>
                <a:ext uri="{FF2B5EF4-FFF2-40B4-BE49-F238E27FC236}">
                  <a16:creationId xmlns:a16="http://schemas.microsoft.com/office/drawing/2014/main" id="{0271B8EE-ED30-964D-8BBA-1263D60ABE7A}"/>
                </a:ext>
              </a:extLst>
            </p:cNvPr>
            <p:cNvSpPr>
              <a:spLocks/>
            </p:cNvSpPr>
            <p:nvPr/>
          </p:nvSpPr>
          <p:spPr bwMode="auto">
            <a:xfrm>
              <a:off x="4190" y="2742"/>
              <a:ext cx="4" cy="9"/>
            </a:xfrm>
            <a:custGeom>
              <a:avLst/>
              <a:gdLst>
                <a:gd name="T0" fmla="*/ 0 w 12"/>
                <a:gd name="T1" fmla="*/ 0 h 37"/>
                <a:gd name="T2" fmla="*/ 0 w 12"/>
                <a:gd name="T3" fmla="*/ 0 h 37"/>
                <a:gd name="T4" fmla="*/ 0 w 12"/>
                <a:gd name="T5" fmla="*/ 0 h 37"/>
                <a:gd name="T6" fmla="*/ 0 w 12"/>
                <a:gd name="T7" fmla="*/ 0 h 37"/>
                <a:gd name="T8" fmla="*/ 0 w 12"/>
                <a:gd name="T9" fmla="*/ 0 h 37"/>
                <a:gd name="T10" fmla="*/ 0 w 12"/>
                <a:gd name="T11" fmla="*/ 0 h 37"/>
                <a:gd name="T12" fmla="*/ 0 w 12"/>
                <a:gd name="T13" fmla="*/ 0 h 37"/>
                <a:gd name="T14" fmla="*/ 0 w 12"/>
                <a:gd name="T15" fmla="*/ 0 h 37"/>
                <a:gd name="T16" fmla="*/ 0 w 12"/>
                <a:gd name="T17" fmla="*/ 0 h 37"/>
                <a:gd name="T18" fmla="*/ 0 w 12"/>
                <a:gd name="T19" fmla="*/ 0 h 37"/>
                <a:gd name="T20" fmla="*/ 0 w 12"/>
                <a:gd name="T21" fmla="*/ 0 h 37"/>
                <a:gd name="T22" fmla="*/ 0 w 12"/>
                <a:gd name="T23" fmla="*/ 0 h 37"/>
                <a:gd name="T24" fmla="*/ 0 w 12"/>
                <a:gd name="T25" fmla="*/ 0 h 37"/>
                <a:gd name="T26" fmla="*/ 0 w 12"/>
                <a:gd name="T27" fmla="*/ 0 h 37"/>
                <a:gd name="T28" fmla="*/ 0 w 12"/>
                <a:gd name="T29" fmla="*/ 0 h 37"/>
                <a:gd name="T30" fmla="*/ 0 w 12"/>
                <a:gd name="T31" fmla="*/ 0 h 37"/>
                <a:gd name="T32" fmla="*/ 0 w 12"/>
                <a:gd name="T33" fmla="*/ 0 h 37"/>
                <a:gd name="T34" fmla="*/ 0 w 12"/>
                <a:gd name="T35" fmla="*/ 0 h 37"/>
                <a:gd name="T36" fmla="*/ 0 w 12"/>
                <a:gd name="T37" fmla="*/ 0 h 37"/>
                <a:gd name="T38" fmla="*/ 0 w 12"/>
                <a:gd name="T39" fmla="*/ 0 h 37"/>
                <a:gd name="T40" fmla="*/ 0 w 12"/>
                <a:gd name="T41" fmla="*/ 0 h 37"/>
                <a:gd name="T42" fmla="*/ 0 w 12"/>
                <a:gd name="T43" fmla="*/ 0 h 37"/>
                <a:gd name="T44" fmla="*/ 0 w 12"/>
                <a:gd name="T45" fmla="*/ 0 h 37"/>
                <a:gd name="T46" fmla="*/ 0 w 12"/>
                <a:gd name="T47" fmla="*/ 0 h 37"/>
                <a:gd name="T48" fmla="*/ 0 w 12"/>
                <a:gd name="T49" fmla="*/ 0 h 37"/>
                <a:gd name="T50" fmla="*/ 0 w 12"/>
                <a:gd name="T51" fmla="*/ 0 h 37"/>
                <a:gd name="T52" fmla="*/ 0 w 12"/>
                <a:gd name="T53" fmla="*/ 0 h 37"/>
                <a:gd name="T54" fmla="*/ 0 w 12"/>
                <a:gd name="T55" fmla="*/ 0 h 37"/>
                <a:gd name="T56" fmla="*/ 0 w 12"/>
                <a:gd name="T57" fmla="*/ 0 h 37"/>
                <a:gd name="T58" fmla="*/ 0 w 12"/>
                <a:gd name="T59" fmla="*/ 0 h 37"/>
                <a:gd name="T60" fmla="*/ 0 w 12"/>
                <a:gd name="T61" fmla="*/ 0 h 37"/>
                <a:gd name="T62" fmla="*/ 0 w 12"/>
                <a:gd name="T63" fmla="*/ 0 h 37"/>
                <a:gd name="T64" fmla="*/ 0 w 12"/>
                <a:gd name="T65" fmla="*/ 0 h 37"/>
                <a:gd name="T66" fmla="*/ 0 w 12"/>
                <a:gd name="T67" fmla="*/ 0 h 37"/>
                <a:gd name="T68" fmla="*/ 0 w 12"/>
                <a:gd name="T69" fmla="*/ 0 h 37"/>
                <a:gd name="T70" fmla="*/ 0 w 12"/>
                <a:gd name="T71" fmla="*/ 0 h 37"/>
                <a:gd name="T72" fmla="*/ 0 w 12"/>
                <a:gd name="T73" fmla="*/ 0 h 37"/>
                <a:gd name="T74" fmla="*/ 0 w 12"/>
                <a:gd name="T75" fmla="*/ 0 h 37"/>
                <a:gd name="T76" fmla="*/ 0 w 12"/>
                <a:gd name="T77" fmla="*/ 0 h 37"/>
                <a:gd name="T78" fmla="*/ 0 w 12"/>
                <a:gd name="T79" fmla="*/ 0 h 37"/>
                <a:gd name="T80" fmla="*/ 0 w 12"/>
                <a:gd name="T81" fmla="*/ 0 h 37"/>
                <a:gd name="T82" fmla="*/ 0 w 12"/>
                <a:gd name="T83" fmla="*/ 0 h 37"/>
                <a:gd name="T84" fmla="*/ 0 w 12"/>
                <a:gd name="T85" fmla="*/ 0 h 37"/>
                <a:gd name="T86" fmla="*/ 0 w 12"/>
                <a:gd name="T87" fmla="*/ 0 h 37"/>
                <a:gd name="T88" fmla="*/ 0 w 12"/>
                <a:gd name="T89" fmla="*/ 0 h 37"/>
                <a:gd name="T90" fmla="*/ 0 w 12"/>
                <a:gd name="T91" fmla="*/ 0 h 37"/>
                <a:gd name="T92" fmla="*/ 0 w 12"/>
                <a:gd name="T93" fmla="*/ 0 h 37"/>
                <a:gd name="T94" fmla="*/ 0 w 12"/>
                <a:gd name="T95" fmla="*/ 0 h 37"/>
                <a:gd name="T96" fmla="*/ 0 w 12"/>
                <a:gd name="T97" fmla="*/ 0 h 37"/>
                <a:gd name="T98" fmla="*/ 0 w 12"/>
                <a:gd name="T99" fmla="*/ 0 h 37"/>
                <a:gd name="T100" fmla="*/ 0 w 12"/>
                <a:gd name="T101" fmla="*/ 0 h 37"/>
                <a:gd name="T102" fmla="*/ 0 w 12"/>
                <a:gd name="T103" fmla="*/ 0 h 37"/>
                <a:gd name="T104" fmla="*/ 0 w 12"/>
                <a:gd name="T105" fmla="*/ 0 h 37"/>
                <a:gd name="T106" fmla="*/ 0 w 12"/>
                <a:gd name="T107" fmla="*/ 0 h 37"/>
                <a:gd name="T108" fmla="*/ 0 w 12"/>
                <a:gd name="T109" fmla="*/ 0 h 37"/>
                <a:gd name="T110" fmla="*/ 0 w 12"/>
                <a:gd name="T111" fmla="*/ 0 h 37"/>
                <a:gd name="T112" fmla="*/ 0 w 12"/>
                <a:gd name="T113" fmla="*/ 0 h 37"/>
                <a:gd name="T114" fmla="*/ 0 w 12"/>
                <a:gd name="T115" fmla="*/ 0 h 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
                <a:gd name="T175" fmla="*/ 0 h 37"/>
                <a:gd name="T176" fmla="*/ 12 w 12"/>
                <a:gd name="T177" fmla="*/ 37 h 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 h="37">
                  <a:moveTo>
                    <a:pt x="0" y="11"/>
                  </a:moveTo>
                  <a:lnTo>
                    <a:pt x="2" y="11"/>
                  </a:lnTo>
                  <a:lnTo>
                    <a:pt x="2" y="9"/>
                  </a:lnTo>
                  <a:lnTo>
                    <a:pt x="2" y="8"/>
                  </a:lnTo>
                  <a:lnTo>
                    <a:pt x="2" y="7"/>
                  </a:lnTo>
                  <a:lnTo>
                    <a:pt x="2" y="5"/>
                  </a:lnTo>
                  <a:lnTo>
                    <a:pt x="2" y="4"/>
                  </a:lnTo>
                  <a:lnTo>
                    <a:pt x="3" y="4"/>
                  </a:lnTo>
                  <a:lnTo>
                    <a:pt x="3" y="3"/>
                  </a:lnTo>
                  <a:lnTo>
                    <a:pt x="5" y="3"/>
                  </a:lnTo>
                  <a:lnTo>
                    <a:pt x="5" y="2"/>
                  </a:lnTo>
                  <a:lnTo>
                    <a:pt x="5" y="0"/>
                  </a:lnTo>
                  <a:lnTo>
                    <a:pt x="6" y="0"/>
                  </a:lnTo>
                  <a:lnTo>
                    <a:pt x="7" y="0"/>
                  </a:lnTo>
                  <a:lnTo>
                    <a:pt x="9" y="0"/>
                  </a:lnTo>
                  <a:lnTo>
                    <a:pt x="10" y="0"/>
                  </a:lnTo>
                  <a:lnTo>
                    <a:pt x="11" y="0"/>
                  </a:lnTo>
                  <a:lnTo>
                    <a:pt x="12" y="0"/>
                  </a:lnTo>
                  <a:lnTo>
                    <a:pt x="12" y="7"/>
                  </a:lnTo>
                  <a:lnTo>
                    <a:pt x="11" y="7"/>
                  </a:lnTo>
                  <a:lnTo>
                    <a:pt x="10" y="7"/>
                  </a:lnTo>
                  <a:lnTo>
                    <a:pt x="9" y="7"/>
                  </a:lnTo>
                  <a:lnTo>
                    <a:pt x="7" y="7"/>
                  </a:lnTo>
                  <a:lnTo>
                    <a:pt x="7" y="8"/>
                  </a:lnTo>
                  <a:lnTo>
                    <a:pt x="7" y="9"/>
                  </a:lnTo>
                  <a:lnTo>
                    <a:pt x="7" y="11"/>
                  </a:lnTo>
                  <a:lnTo>
                    <a:pt x="12" y="11"/>
                  </a:lnTo>
                  <a:lnTo>
                    <a:pt x="12" y="17"/>
                  </a:lnTo>
                  <a:lnTo>
                    <a:pt x="7" y="17"/>
                  </a:lnTo>
                  <a:lnTo>
                    <a:pt x="7" y="37"/>
                  </a:lnTo>
                  <a:lnTo>
                    <a:pt x="2" y="37"/>
                  </a:lnTo>
                  <a:lnTo>
                    <a:pt x="2" y="17"/>
                  </a:lnTo>
                  <a:lnTo>
                    <a:pt x="0" y="17"/>
                  </a:lnTo>
                  <a:lnTo>
                    <a:pt x="0" y="11"/>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90" name="Freeform 213">
              <a:extLst>
                <a:ext uri="{FF2B5EF4-FFF2-40B4-BE49-F238E27FC236}">
                  <a16:creationId xmlns:a16="http://schemas.microsoft.com/office/drawing/2014/main" id="{58B6A9BE-3FF1-F147-A293-1800D6E5EDC5}"/>
                </a:ext>
              </a:extLst>
            </p:cNvPr>
            <p:cNvSpPr>
              <a:spLocks/>
            </p:cNvSpPr>
            <p:nvPr/>
          </p:nvSpPr>
          <p:spPr bwMode="auto">
            <a:xfrm>
              <a:off x="4196" y="2744"/>
              <a:ext cx="6" cy="7"/>
            </a:xfrm>
            <a:custGeom>
              <a:avLst/>
              <a:gdLst>
                <a:gd name="T0" fmla="*/ 0 w 21"/>
                <a:gd name="T1" fmla="*/ 0 h 26"/>
                <a:gd name="T2" fmla="*/ 0 w 21"/>
                <a:gd name="T3" fmla="*/ 0 h 26"/>
                <a:gd name="T4" fmla="*/ 0 w 21"/>
                <a:gd name="T5" fmla="*/ 0 h 26"/>
                <a:gd name="T6" fmla="*/ 0 w 21"/>
                <a:gd name="T7" fmla="*/ 0 h 26"/>
                <a:gd name="T8" fmla="*/ 0 w 21"/>
                <a:gd name="T9" fmla="*/ 0 h 26"/>
                <a:gd name="T10" fmla="*/ 0 w 21"/>
                <a:gd name="T11" fmla="*/ 0 h 26"/>
                <a:gd name="T12" fmla="*/ 0 w 21"/>
                <a:gd name="T13" fmla="*/ 0 h 26"/>
                <a:gd name="T14" fmla="*/ 0 w 21"/>
                <a:gd name="T15" fmla="*/ 0 h 26"/>
                <a:gd name="T16" fmla="*/ 0 w 21"/>
                <a:gd name="T17" fmla="*/ 0 h 26"/>
                <a:gd name="T18" fmla="*/ 0 w 21"/>
                <a:gd name="T19" fmla="*/ 0 h 26"/>
                <a:gd name="T20" fmla="*/ 0 w 21"/>
                <a:gd name="T21" fmla="*/ 0 h 26"/>
                <a:gd name="T22" fmla="*/ 0 w 21"/>
                <a:gd name="T23" fmla="*/ 0 h 26"/>
                <a:gd name="T24" fmla="*/ 0 w 21"/>
                <a:gd name="T25" fmla="*/ 0 h 26"/>
                <a:gd name="T26" fmla="*/ 0 w 21"/>
                <a:gd name="T27" fmla="*/ 0 h 26"/>
                <a:gd name="T28" fmla="*/ 0 w 21"/>
                <a:gd name="T29" fmla="*/ 0 h 26"/>
                <a:gd name="T30" fmla="*/ 0 w 21"/>
                <a:gd name="T31" fmla="*/ 0 h 26"/>
                <a:gd name="T32" fmla="*/ 0 w 21"/>
                <a:gd name="T33" fmla="*/ 0 h 26"/>
                <a:gd name="T34" fmla="*/ 0 w 21"/>
                <a:gd name="T35" fmla="*/ 0 h 26"/>
                <a:gd name="T36" fmla="*/ 0 w 21"/>
                <a:gd name="T37" fmla="*/ 0 h 26"/>
                <a:gd name="T38" fmla="*/ 0 w 21"/>
                <a:gd name="T39" fmla="*/ 0 h 26"/>
                <a:gd name="T40" fmla="*/ 0 w 21"/>
                <a:gd name="T41" fmla="*/ 0 h 26"/>
                <a:gd name="T42" fmla="*/ 0 w 21"/>
                <a:gd name="T43" fmla="*/ 0 h 26"/>
                <a:gd name="T44" fmla="*/ 0 w 21"/>
                <a:gd name="T45" fmla="*/ 0 h 26"/>
                <a:gd name="T46" fmla="*/ 0 w 21"/>
                <a:gd name="T47" fmla="*/ 0 h 26"/>
                <a:gd name="T48" fmla="*/ 0 w 21"/>
                <a:gd name="T49" fmla="*/ 0 h 26"/>
                <a:gd name="T50" fmla="*/ 0 w 21"/>
                <a:gd name="T51" fmla="*/ 0 h 26"/>
                <a:gd name="T52" fmla="*/ 0 w 21"/>
                <a:gd name="T53" fmla="*/ 0 h 26"/>
                <a:gd name="T54" fmla="*/ 0 w 21"/>
                <a:gd name="T55" fmla="*/ 0 h 26"/>
                <a:gd name="T56" fmla="*/ 0 w 21"/>
                <a:gd name="T57" fmla="*/ 0 h 26"/>
                <a:gd name="T58" fmla="*/ 0 w 21"/>
                <a:gd name="T59" fmla="*/ 0 h 26"/>
                <a:gd name="T60" fmla="*/ 0 w 21"/>
                <a:gd name="T61" fmla="*/ 0 h 26"/>
                <a:gd name="T62" fmla="*/ 0 w 21"/>
                <a:gd name="T63" fmla="*/ 0 h 26"/>
                <a:gd name="T64" fmla="*/ 0 w 21"/>
                <a:gd name="T65" fmla="*/ 0 h 26"/>
                <a:gd name="T66" fmla="*/ 0 w 21"/>
                <a:gd name="T67" fmla="*/ 0 h 26"/>
                <a:gd name="T68" fmla="*/ 0 w 21"/>
                <a:gd name="T69" fmla="*/ 0 h 26"/>
                <a:gd name="T70" fmla="*/ 0 w 21"/>
                <a:gd name="T71" fmla="*/ 0 h 26"/>
                <a:gd name="T72" fmla="*/ 0 w 21"/>
                <a:gd name="T73" fmla="*/ 0 h 26"/>
                <a:gd name="T74" fmla="*/ 0 w 21"/>
                <a:gd name="T75" fmla="*/ 0 h 26"/>
                <a:gd name="T76" fmla="*/ 0 w 21"/>
                <a:gd name="T77" fmla="*/ 0 h 26"/>
                <a:gd name="T78" fmla="*/ 0 w 21"/>
                <a:gd name="T79" fmla="*/ 0 h 26"/>
                <a:gd name="T80" fmla="*/ 0 w 21"/>
                <a:gd name="T81" fmla="*/ 0 h 26"/>
                <a:gd name="T82" fmla="*/ 0 w 21"/>
                <a:gd name="T83" fmla="*/ 0 h 26"/>
                <a:gd name="T84" fmla="*/ 0 w 21"/>
                <a:gd name="T85" fmla="*/ 0 h 26"/>
                <a:gd name="T86" fmla="*/ 0 w 21"/>
                <a:gd name="T87" fmla="*/ 0 h 26"/>
                <a:gd name="T88" fmla="*/ 0 w 21"/>
                <a:gd name="T89" fmla="*/ 0 h 26"/>
                <a:gd name="T90" fmla="*/ 0 w 21"/>
                <a:gd name="T91" fmla="*/ 0 h 26"/>
                <a:gd name="T92" fmla="*/ 0 w 21"/>
                <a:gd name="T93" fmla="*/ 0 h 26"/>
                <a:gd name="T94" fmla="*/ 0 w 21"/>
                <a:gd name="T95" fmla="*/ 0 h 26"/>
                <a:gd name="T96" fmla="*/ 0 w 21"/>
                <a:gd name="T97" fmla="*/ 0 h 26"/>
                <a:gd name="T98" fmla="*/ 0 w 21"/>
                <a:gd name="T99" fmla="*/ 0 h 26"/>
                <a:gd name="T100" fmla="*/ 0 w 21"/>
                <a:gd name="T101" fmla="*/ 0 h 26"/>
                <a:gd name="T102" fmla="*/ 0 w 21"/>
                <a:gd name="T103" fmla="*/ 0 h 26"/>
                <a:gd name="T104" fmla="*/ 0 w 21"/>
                <a:gd name="T105" fmla="*/ 0 h 26"/>
                <a:gd name="T106" fmla="*/ 0 w 21"/>
                <a:gd name="T107" fmla="*/ 0 h 26"/>
                <a:gd name="T108" fmla="*/ 0 w 21"/>
                <a:gd name="T109" fmla="*/ 0 h 26"/>
                <a:gd name="T110" fmla="*/ 0 w 21"/>
                <a:gd name="T111" fmla="*/ 0 h 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
                <a:gd name="T169" fmla="*/ 0 h 26"/>
                <a:gd name="T170" fmla="*/ 21 w 21"/>
                <a:gd name="T171" fmla="*/ 26 h 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 h="26">
                  <a:moveTo>
                    <a:pt x="0" y="18"/>
                  </a:moveTo>
                  <a:lnTo>
                    <a:pt x="5" y="16"/>
                  </a:lnTo>
                  <a:lnTo>
                    <a:pt x="6" y="17"/>
                  </a:lnTo>
                  <a:lnTo>
                    <a:pt x="7" y="17"/>
                  </a:lnTo>
                  <a:lnTo>
                    <a:pt x="7" y="18"/>
                  </a:lnTo>
                  <a:lnTo>
                    <a:pt x="8" y="20"/>
                  </a:lnTo>
                  <a:lnTo>
                    <a:pt x="8" y="21"/>
                  </a:lnTo>
                  <a:lnTo>
                    <a:pt x="10" y="22"/>
                  </a:lnTo>
                  <a:lnTo>
                    <a:pt x="11" y="22"/>
                  </a:lnTo>
                  <a:lnTo>
                    <a:pt x="12" y="22"/>
                  </a:lnTo>
                  <a:lnTo>
                    <a:pt x="14" y="21"/>
                  </a:lnTo>
                  <a:lnTo>
                    <a:pt x="14" y="20"/>
                  </a:lnTo>
                  <a:lnTo>
                    <a:pt x="14" y="18"/>
                  </a:lnTo>
                  <a:lnTo>
                    <a:pt x="15" y="18"/>
                  </a:lnTo>
                  <a:lnTo>
                    <a:pt x="16" y="18"/>
                  </a:lnTo>
                  <a:lnTo>
                    <a:pt x="15" y="18"/>
                  </a:lnTo>
                  <a:lnTo>
                    <a:pt x="15" y="17"/>
                  </a:lnTo>
                  <a:lnTo>
                    <a:pt x="14" y="17"/>
                  </a:lnTo>
                  <a:lnTo>
                    <a:pt x="14" y="16"/>
                  </a:lnTo>
                  <a:lnTo>
                    <a:pt x="11" y="16"/>
                  </a:lnTo>
                  <a:lnTo>
                    <a:pt x="10" y="15"/>
                  </a:lnTo>
                  <a:lnTo>
                    <a:pt x="8" y="15"/>
                  </a:lnTo>
                  <a:lnTo>
                    <a:pt x="7" y="13"/>
                  </a:lnTo>
                  <a:lnTo>
                    <a:pt x="6" y="13"/>
                  </a:lnTo>
                  <a:lnTo>
                    <a:pt x="5" y="12"/>
                  </a:lnTo>
                  <a:lnTo>
                    <a:pt x="3" y="12"/>
                  </a:lnTo>
                  <a:lnTo>
                    <a:pt x="3" y="11"/>
                  </a:lnTo>
                  <a:lnTo>
                    <a:pt x="2" y="10"/>
                  </a:lnTo>
                  <a:lnTo>
                    <a:pt x="2" y="8"/>
                  </a:lnTo>
                  <a:lnTo>
                    <a:pt x="2" y="7"/>
                  </a:lnTo>
                  <a:lnTo>
                    <a:pt x="2" y="6"/>
                  </a:lnTo>
                  <a:lnTo>
                    <a:pt x="2" y="5"/>
                  </a:lnTo>
                  <a:lnTo>
                    <a:pt x="2" y="3"/>
                  </a:lnTo>
                  <a:lnTo>
                    <a:pt x="2" y="2"/>
                  </a:lnTo>
                  <a:lnTo>
                    <a:pt x="3" y="1"/>
                  </a:lnTo>
                  <a:lnTo>
                    <a:pt x="5" y="1"/>
                  </a:lnTo>
                  <a:lnTo>
                    <a:pt x="6" y="0"/>
                  </a:lnTo>
                  <a:lnTo>
                    <a:pt x="7" y="0"/>
                  </a:lnTo>
                  <a:lnTo>
                    <a:pt x="8" y="0"/>
                  </a:lnTo>
                  <a:lnTo>
                    <a:pt x="10" y="0"/>
                  </a:lnTo>
                  <a:lnTo>
                    <a:pt x="11" y="0"/>
                  </a:lnTo>
                  <a:lnTo>
                    <a:pt x="12" y="0"/>
                  </a:lnTo>
                  <a:lnTo>
                    <a:pt x="14" y="0"/>
                  </a:lnTo>
                  <a:lnTo>
                    <a:pt x="15" y="0"/>
                  </a:lnTo>
                  <a:lnTo>
                    <a:pt x="15" y="1"/>
                  </a:lnTo>
                  <a:lnTo>
                    <a:pt x="16" y="1"/>
                  </a:lnTo>
                  <a:lnTo>
                    <a:pt x="16" y="2"/>
                  </a:lnTo>
                  <a:lnTo>
                    <a:pt x="17" y="2"/>
                  </a:lnTo>
                  <a:lnTo>
                    <a:pt x="19" y="3"/>
                  </a:lnTo>
                  <a:lnTo>
                    <a:pt x="19" y="5"/>
                  </a:lnTo>
                  <a:lnTo>
                    <a:pt x="19" y="6"/>
                  </a:lnTo>
                  <a:lnTo>
                    <a:pt x="14" y="6"/>
                  </a:lnTo>
                  <a:lnTo>
                    <a:pt x="12" y="6"/>
                  </a:lnTo>
                  <a:lnTo>
                    <a:pt x="11" y="6"/>
                  </a:lnTo>
                  <a:lnTo>
                    <a:pt x="10" y="6"/>
                  </a:lnTo>
                  <a:lnTo>
                    <a:pt x="8" y="6"/>
                  </a:lnTo>
                  <a:lnTo>
                    <a:pt x="7" y="6"/>
                  </a:lnTo>
                  <a:lnTo>
                    <a:pt x="7" y="7"/>
                  </a:lnTo>
                  <a:lnTo>
                    <a:pt x="7" y="8"/>
                  </a:lnTo>
                  <a:lnTo>
                    <a:pt x="8" y="8"/>
                  </a:lnTo>
                  <a:lnTo>
                    <a:pt x="10" y="8"/>
                  </a:lnTo>
                  <a:lnTo>
                    <a:pt x="11" y="8"/>
                  </a:lnTo>
                  <a:lnTo>
                    <a:pt x="12" y="8"/>
                  </a:lnTo>
                  <a:lnTo>
                    <a:pt x="14" y="8"/>
                  </a:lnTo>
                  <a:lnTo>
                    <a:pt x="15" y="10"/>
                  </a:lnTo>
                  <a:lnTo>
                    <a:pt x="16" y="10"/>
                  </a:lnTo>
                  <a:lnTo>
                    <a:pt x="17" y="11"/>
                  </a:lnTo>
                  <a:lnTo>
                    <a:pt x="19" y="12"/>
                  </a:lnTo>
                  <a:lnTo>
                    <a:pt x="19" y="13"/>
                  </a:lnTo>
                  <a:lnTo>
                    <a:pt x="20" y="13"/>
                  </a:lnTo>
                  <a:lnTo>
                    <a:pt x="20" y="15"/>
                  </a:lnTo>
                  <a:lnTo>
                    <a:pt x="20" y="16"/>
                  </a:lnTo>
                  <a:lnTo>
                    <a:pt x="21" y="16"/>
                  </a:lnTo>
                  <a:lnTo>
                    <a:pt x="21" y="17"/>
                  </a:lnTo>
                  <a:lnTo>
                    <a:pt x="21" y="18"/>
                  </a:lnTo>
                  <a:lnTo>
                    <a:pt x="21" y="20"/>
                  </a:lnTo>
                  <a:lnTo>
                    <a:pt x="20" y="20"/>
                  </a:lnTo>
                  <a:lnTo>
                    <a:pt x="20" y="21"/>
                  </a:lnTo>
                  <a:lnTo>
                    <a:pt x="19" y="22"/>
                  </a:lnTo>
                  <a:lnTo>
                    <a:pt x="17" y="23"/>
                  </a:lnTo>
                  <a:lnTo>
                    <a:pt x="16" y="25"/>
                  </a:lnTo>
                  <a:lnTo>
                    <a:pt x="15" y="25"/>
                  </a:lnTo>
                  <a:lnTo>
                    <a:pt x="14" y="25"/>
                  </a:lnTo>
                  <a:lnTo>
                    <a:pt x="12" y="26"/>
                  </a:lnTo>
                  <a:lnTo>
                    <a:pt x="11" y="26"/>
                  </a:lnTo>
                  <a:lnTo>
                    <a:pt x="10" y="26"/>
                  </a:lnTo>
                  <a:lnTo>
                    <a:pt x="8" y="26"/>
                  </a:lnTo>
                  <a:lnTo>
                    <a:pt x="7" y="26"/>
                  </a:lnTo>
                  <a:lnTo>
                    <a:pt x="6" y="26"/>
                  </a:lnTo>
                  <a:lnTo>
                    <a:pt x="5" y="26"/>
                  </a:lnTo>
                  <a:lnTo>
                    <a:pt x="5" y="25"/>
                  </a:lnTo>
                  <a:lnTo>
                    <a:pt x="3" y="23"/>
                  </a:lnTo>
                  <a:lnTo>
                    <a:pt x="2" y="22"/>
                  </a:lnTo>
                  <a:lnTo>
                    <a:pt x="1" y="21"/>
                  </a:lnTo>
                  <a:lnTo>
                    <a:pt x="1" y="20"/>
                  </a:lnTo>
                  <a:lnTo>
                    <a:pt x="0" y="18"/>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91" name="Freeform 214">
              <a:extLst>
                <a:ext uri="{FF2B5EF4-FFF2-40B4-BE49-F238E27FC236}">
                  <a16:creationId xmlns:a16="http://schemas.microsoft.com/office/drawing/2014/main" id="{5923A890-7AC8-764D-9E4F-C2D846AD8E6E}"/>
                </a:ext>
              </a:extLst>
            </p:cNvPr>
            <p:cNvSpPr>
              <a:spLocks noEditPoints="1"/>
            </p:cNvSpPr>
            <p:nvPr/>
          </p:nvSpPr>
          <p:spPr bwMode="auto">
            <a:xfrm>
              <a:off x="4202" y="2742"/>
              <a:ext cx="5" cy="9"/>
            </a:xfrm>
            <a:custGeom>
              <a:avLst/>
              <a:gdLst>
                <a:gd name="T0" fmla="*/ 0 w 18"/>
                <a:gd name="T1" fmla="*/ 0 h 37"/>
                <a:gd name="T2" fmla="*/ 0 w 18"/>
                <a:gd name="T3" fmla="*/ 0 h 37"/>
                <a:gd name="T4" fmla="*/ 0 w 18"/>
                <a:gd name="T5" fmla="*/ 0 h 37"/>
                <a:gd name="T6" fmla="*/ 0 w 18"/>
                <a:gd name="T7" fmla="*/ 0 h 37"/>
                <a:gd name="T8" fmla="*/ 0 w 18"/>
                <a:gd name="T9" fmla="*/ 0 h 37"/>
                <a:gd name="T10" fmla="*/ 0 w 18"/>
                <a:gd name="T11" fmla="*/ 0 h 37"/>
                <a:gd name="T12" fmla="*/ 0 w 18"/>
                <a:gd name="T13" fmla="*/ 0 h 37"/>
                <a:gd name="T14" fmla="*/ 0 w 18"/>
                <a:gd name="T15" fmla="*/ 0 h 37"/>
                <a:gd name="T16" fmla="*/ 0 w 18"/>
                <a:gd name="T17" fmla="*/ 0 h 37"/>
                <a:gd name="T18" fmla="*/ 0 w 18"/>
                <a:gd name="T19" fmla="*/ 0 h 37"/>
                <a:gd name="T20" fmla="*/ 0 w 18"/>
                <a:gd name="T21" fmla="*/ 0 h 37"/>
                <a:gd name="T22" fmla="*/ 0 w 18"/>
                <a:gd name="T23" fmla="*/ 0 h 37"/>
                <a:gd name="T24" fmla="*/ 0 w 18"/>
                <a:gd name="T25" fmla="*/ 0 h 37"/>
                <a:gd name="T26" fmla="*/ 0 w 18"/>
                <a:gd name="T27" fmla="*/ 0 h 37"/>
                <a:gd name="T28" fmla="*/ 0 w 18"/>
                <a:gd name="T29" fmla="*/ 0 h 37"/>
                <a:gd name="T30" fmla="*/ 0 w 18"/>
                <a:gd name="T31" fmla="*/ 0 h 37"/>
                <a:gd name="T32" fmla="*/ 0 w 18"/>
                <a:gd name="T33" fmla="*/ 0 h 37"/>
                <a:gd name="T34" fmla="*/ 0 w 18"/>
                <a:gd name="T35" fmla="*/ 0 h 37"/>
                <a:gd name="T36" fmla="*/ 0 w 18"/>
                <a:gd name="T37" fmla="*/ 0 h 37"/>
                <a:gd name="T38" fmla="*/ 0 w 18"/>
                <a:gd name="T39" fmla="*/ 0 h 37"/>
                <a:gd name="T40" fmla="*/ 0 w 18"/>
                <a:gd name="T41" fmla="*/ 0 h 37"/>
                <a:gd name="T42" fmla="*/ 0 w 18"/>
                <a:gd name="T43" fmla="*/ 0 h 37"/>
                <a:gd name="T44" fmla="*/ 0 w 18"/>
                <a:gd name="T45" fmla="*/ 0 h 37"/>
                <a:gd name="T46" fmla="*/ 0 w 18"/>
                <a:gd name="T47" fmla="*/ 0 h 37"/>
                <a:gd name="T48" fmla="*/ 0 w 18"/>
                <a:gd name="T49" fmla="*/ 0 h 37"/>
                <a:gd name="T50" fmla="*/ 0 w 18"/>
                <a:gd name="T51" fmla="*/ 0 h 37"/>
                <a:gd name="T52" fmla="*/ 0 w 18"/>
                <a:gd name="T53" fmla="*/ 0 h 37"/>
                <a:gd name="T54" fmla="*/ 0 w 18"/>
                <a:gd name="T55" fmla="*/ 0 h 37"/>
                <a:gd name="T56" fmla="*/ 0 w 18"/>
                <a:gd name="T57" fmla="*/ 0 h 37"/>
                <a:gd name="T58" fmla="*/ 0 w 18"/>
                <a:gd name="T59" fmla="*/ 0 h 37"/>
                <a:gd name="T60" fmla="*/ 0 w 18"/>
                <a:gd name="T61" fmla="*/ 0 h 37"/>
                <a:gd name="T62" fmla="*/ 0 w 18"/>
                <a:gd name="T63" fmla="*/ 0 h 37"/>
                <a:gd name="T64" fmla="*/ 0 w 18"/>
                <a:gd name="T65" fmla="*/ 0 h 37"/>
                <a:gd name="T66" fmla="*/ 0 w 18"/>
                <a:gd name="T67" fmla="*/ 0 h 37"/>
                <a:gd name="T68" fmla="*/ 0 w 18"/>
                <a:gd name="T69" fmla="*/ 0 h 37"/>
                <a:gd name="T70" fmla="*/ 0 w 18"/>
                <a:gd name="T71" fmla="*/ 0 h 37"/>
                <a:gd name="T72" fmla="*/ 0 w 18"/>
                <a:gd name="T73" fmla="*/ 0 h 37"/>
                <a:gd name="T74" fmla="*/ 0 w 18"/>
                <a:gd name="T75" fmla="*/ 0 h 37"/>
                <a:gd name="T76" fmla="*/ 0 w 18"/>
                <a:gd name="T77" fmla="*/ 0 h 37"/>
                <a:gd name="T78" fmla="*/ 0 w 18"/>
                <a:gd name="T79" fmla="*/ 0 h 37"/>
                <a:gd name="T80" fmla="*/ 0 w 18"/>
                <a:gd name="T81" fmla="*/ 0 h 37"/>
                <a:gd name="T82" fmla="*/ 0 w 18"/>
                <a:gd name="T83" fmla="*/ 0 h 37"/>
                <a:gd name="T84" fmla="*/ 0 w 18"/>
                <a:gd name="T85" fmla="*/ 0 h 37"/>
                <a:gd name="T86" fmla="*/ 0 w 18"/>
                <a:gd name="T87" fmla="*/ 0 h 37"/>
                <a:gd name="T88" fmla="*/ 0 w 18"/>
                <a:gd name="T89" fmla="*/ 0 h 37"/>
                <a:gd name="T90" fmla="*/ 0 w 18"/>
                <a:gd name="T91" fmla="*/ 0 h 37"/>
                <a:gd name="T92" fmla="*/ 0 w 18"/>
                <a:gd name="T93" fmla="*/ 0 h 37"/>
                <a:gd name="T94" fmla="*/ 0 w 18"/>
                <a:gd name="T95" fmla="*/ 0 h 37"/>
                <a:gd name="T96" fmla="*/ 0 w 18"/>
                <a:gd name="T97" fmla="*/ 0 h 37"/>
                <a:gd name="T98" fmla="*/ 0 w 18"/>
                <a:gd name="T99" fmla="*/ 0 h 37"/>
                <a:gd name="T100" fmla="*/ 0 w 18"/>
                <a:gd name="T101" fmla="*/ 0 h 37"/>
                <a:gd name="T102" fmla="*/ 0 w 18"/>
                <a:gd name="T103" fmla="*/ 0 h 37"/>
                <a:gd name="T104" fmla="*/ 0 w 18"/>
                <a:gd name="T105" fmla="*/ 0 h 37"/>
                <a:gd name="T106" fmla="*/ 0 w 18"/>
                <a:gd name="T107" fmla="*/ 0 h 37"/>
                <a:gd name="T108" fmla="*/ 0 w 18"/>
                <a:gd name="T109" fmla="*/ 0 h 37"/>
                <a:gd name="T110" fmla="*/ 0 w 18"/>
                <a:gd name="T111" fmla="*/ 0 h 37"/>
                <a:gd name="T112" fmla="*/ 0 w 18"/>
                <a:gd name="T113" fmla="*/ 0 h 37"/>
                <a:gd name="T114" fmla="*/ 0 w 18"/>
                <a:gd name="T115" fmla="*/ 0 h 37"/>
                <a:gd name="T116" fmla="*/ 0 w 18"/>
                <a:gd name="T117" fmla="*/ 0 h 37"/>
                <a:gd name="T118" fmla="*/ 0 w 18"/>
                <a:gd name="T119" fmla="*/ 0 h 37"/>
                <a:gd name="T120" fmla="*/ 0 w 18"/>
                <a:gd name="T121" fmla="*/ 0 h 37"/>
                <a:gd name="T122" fmla="*/ 0 w 18"/>
                <a:gd name="T123" fmla="*/ 0 h 37"/>
                <a:gd name="T124" fmla="*/ 0 w 18"/>
                <a:gd name="T125" fmla="*/ 0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
                <a:gd name="T190" fmla="*/ 0 h 37"/>
                <a:gd name="T191" fmla="*/ 18 w 18"/>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 h="37">
                  <a:moveTo>
                    <a:pt x="18" y="37"/>
                  </a:moveTo>
                  <a:lnTo>
                    <a:pt x="13" y="37"/>
                  </a:lnTo>
                  <a:lnTo>
                    <a:pt x="13" y="33"/>
                  </a:lnTo>
                  <a:lnTo>
                    <a:pt x="13" y="34"/>
                  </a:lnTo>
                  <a:lnTo>
                    <a:pt x="12" y="36"/>
                  </a:lnTo>
                  <a:lnTo>
                    <a:pt x="12" y="37"/>
                  </a:lnTo>
                  <a:lnTo>
                    <a:pt x="11" y="37"/>
                  </a:lnTo>
                  <a:lnTo>
                    <a:pt x="10" y="37"/>
                  </a:lnTo>
                  <a:lnTo>
                    <a:pt x="8" y="37"/>
                  </a:lnTo>
                  <a:lnTo>
                    <a:pt x="7" y="37"/>
                  </a:lnTo>
                  <a:lnTo>
                    <a:pt x="6" y="37"/>
                  </a:lnTo>
                  <a:lnTo>
                    <a:pt x="5" y="36"/>
                  </a:lnTo>
                  <a:lnTo>
                    <a:pt x="3" y="36"/>
                  </a:lnTo>
                  <a:lnTo>
                    <a:pt x="3" y="34"/>
                  </a:lnTo>
                  <a:lnTo>
                    <a:pt x="2" y="33"/>
                  </a:lnTo>
                  <a:lnTo>
                    <a:pt x="2" y="32"/>
                  </a:lnTo>
                  <a:lnTo>
                    <a:pt x="1" y="31"/>
                  </a:lnTo>
                  <a:lnTo>
                    <a:pt x="1" y="29"/>
                  </a:lnTo>
                  <a:lnTo>
                    <a:pt x="1" y="28"/>
                  </a:lnTo>
                  <a:lnTo>
                    <a:pt x="0" y="27"/>
                  </a:lnTo>
                  <a:lnTo>
                    <a:pt x="0" y="26"/>
                  </a:lnTo>
                  <a:lnTo>
                    <a:pt x="0" y="24"/>
                  </a:lnTo>
                  <a:lnTo>
                    <a:pt x="0" y="23"/>
                  </a:lnTo>
                  <a:lnTo>
                    <a:pt x="0" y="22"/>
                  </a:lnTo>
                  <a:lnTo>
                    <a:pt x="0" y="21"/>
                  </a:lnTo>
                  <a:lnTo>
                    <a:pt x="0" y="19"/>
                  </a:lnTo>
                  <a:lnTo>
                    <a:pt x="1" y="18"/>
                  </a:lnTo>
                  <a:lnTo>
                    <a:pt x="1" y="17"/>
                  </a:lnTo>
                  <a:lnTo>
                    <a:pt x="1" y="16"/>
                  </a:lnTo>
                  <a:lnTo>
                    <a:pt x="2" y="14"/>
                  </a:lnTo>
                  <a:lnTo>
                    <a:pt x="2" y="13"/>
                  </a:lnTo>
                  <a:lnTo>
                    <a:pt x="3" y="12"/>
                  </a:lnTo>
                  <a:lnTo>
                    <a:pt x="3" y="11"/>
                  </a:lnTo>
                  <a:lnTo>
                    <a:pt x="5" y="11"/>
                  </a:lnTo>
                  <a:lnTo>
                    <a:pt x="6" y="11"/>
                  </a:lnTo>
                  <a:lnTo>
                    <a:pt x="7" y="11"/>
                  </a:lnTo>
                  <a:lnTo>
                    <a:pt x="8" y="11"/>
                  </a:lnTo>
                  <a:lnTo>
                    <a:pt x="10" y="11"/>
                  </a:lnTo>
                  <a:lnTo>
                    <a:pt x="11" y="11"/>
                  </a:lnTo>
                  <a:lnTo>
                    <a:pt x="12" y="11"/>
                  </a:lnTo>
                  <a:lnTo>
                    <a:pt x="13" y="12"/>
                  </a:lnTo>
                  <a:lnTo>
                    <a:pt x="13" y="13"/>
                  </a:lnTo>
                  <a:lnTo>
                    <a:pt x="13" y="0"/>
                  </a:lnTo>
                  <a:lnTo>
                    <a:pt x="18" y="0"/>
                  </a:lnTo>
                  <a:lnTo>
                    <a:pt x="18" y="37"/>
                  </a:lnTo>
                  <a:close/>
                  <a:moveTo>
                    <a:pt x="6" y="23"/>
                  </a:moveTo>
                  <a:lnTo>
                    <a:pt x="6" y="24"/>
                  </a:lnTo>
                  <a:lnTo>
                    <a:pt x="6" y="26"/>
                  </a:lnTo>
                  <a:lnTo>
                    <a:pt x="6" y="27"/>
                  </a:lnTo>
                  <a:lnTo>
                    <a:pt x="6" y="28"/>
                  </a:lnTo>
                  <a:lnTo>
                    <a:pt x="6" y="29"/>
                  </a:lnTo>
                  <a:lnTo>
                    <a:pt x="6" y="31"/>
                  </a:lnTo>
                  <a:lnTo>
                    <a:pt x="7" y="32"/>
                  </a:lnTo>
                  <a:lnTo>
                    <a:pt x="7" y="33"/>
                  </a:lnTo>
                  <a:lnTo>
                    <a:pt x="8" y="33"/>
                  </a:lnTo>
                  <a:lnTo>
                    <a:pt x="10" y="33"/>
                  </a:lnTo>
                  <a:lnTo>
                    <a:pt x="10" y="32"/>
                  </a:lnTo>
                  <a:lnTo>
                    <a:pt x="11" y="32"/>
                  </a:lnTo>
                  <a:lnTo>
                    <a:pt x="11" y="31"/>
                  </a:lnTo>
                  <a:lnTo>
                    <a:pt x="12" y="31"/>
                  </a:lnTo>
                  <a:lnTo>
                    <a:pt x="12" y="29"/>
                  </a:lnTo>
                  <a:lnTo>
                    <a:pt x="13" y="29"/>
                  </a:lnTo>
                  <a:lnTo>
                    <a:pt x="13" y="28"/>
                  </a:lnTo>
                  <a:lnTo>
                    <a:pt x="13" y="27"/>
                  </a:lnTo>
                  <a:lnTo>
                    <a:pt x="13" y="26"/>
                  </a:lnTo>
                  <a:lnTo>
                    <a:pt x="13" y="24"/>
                  </a:lnTo>
                  <a:lnTo>
                    <a:pt x="13" y="23"/>
                  </a:lnTo>
                  <a:lnTo>
                    <a:pt x="13" y="22"/>
                  </a:lnTo>
                  <a:lnTo>
                    <a:pt x="13" y="21"/>
                  </a:lnTo>
                  <a:lnTo>
                    <a:pt x="13" y="19"/>
                  </a:lnTo>
                  <a:lnTo>
                    <a:pt x="13" y="18"/>
                  </a:lnTo>
                  <a:lnTo>
                    <a:pt x="13" y="17"/>
                  </a:lnTo>
                  <a:lnTo>
                    <a:pt x="12" y="17"/>
                  </a:lnTo>
                  <a:lnTo>
                    <a:pt x="11" y="17"/>
                  </a:lnTo>
                  <a:lnTo>
                    <a:pt x="10" y="17"/>
                  </a:lnTo>
                  <a:lnTo>
                    <a:pt x="8" y="17"/>
                  </a:lnTo>
                  <a:lnTo>
                    <a:pt x="7" y="17"/>
                  </a:lnTo>
                  <a:lnTo>
                    <a:pt x="6" y="17"/>
                  </a:lnTo>
                  <a:lnTo>
                    <a:pt x="6" y="18"/>
                  </a:lnTo>
                  <a:lnTo>
                    <a:pt x="6" y="19"/>
                  </a:lnTo>
                  <a:lnTo>
                    <a:pt x="6" y="21"/>
                  </a:lnTo>
                  <a:lnTo>
                    <a:pt x="6" y="22"/>
                  </a:lnTo>
                  <a:lnTo>
                    <a:pt x="6" y="23"/>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92" name="Freeform 215">
              <a:extLst>
                <a:ext uri="{FF2B5EF4-FFF2-40B4-BE49-F238E27FC236}">
                  <a16:creationId xmlns:a16="http://schemas.microsoft.com/office/drawing/2014/main" id="{4E12B453-591F-F149-9842-CC6102D6532E}"/>
                </a:ext>
              </a:extLst>
            </p:cNvPr>
            <p:cNvSpPr>
              <a:spLocks/>
            </p:cNvSpPr>
            <p:nvPr/>
          </p:nvSpPr>
          <p:spPr bwMode="auto">
            <a:xfrm>
              <a:off x="4208" y="2742"/>
              <a:ext cx="3" cy="9"/>
            </a:xfrm>
            <a:custGeom>
              <a:avLst/>
              <a:gdLst>
                <a:gd name="T0" fmla="*/ 0 w 14"/>
                <a:gd name="T1" fmla="*/ 0 h 37"/>
                <a:gd name="T2" fmla="*/ 0 w 14"/>
                <a:gd name="T3" fmla="*/ 0 h 37"/>
                <a:gd name="T4" fmla="*/ 0 w 14"/>
                <a:gd name="T5" fmla="*/ 0 h 37"/>
                <a:gd name="T6" fmla="*/ 0 w 14"/>
                <a:gd name="T7" fmla="*/ 0 h 37"/>
                <a:gd name="T8" fmla="*/ 0 w 14"/>
                <a:gd name="T9" fmla="*/ 0 h 37"/>
                <a:gd name="T10" fmla="*/ 0 w 14"/>
                <a:gd name="T11" fmla="*/ 0 h 37"/>
                <a:gd name="T12" fmla="*/ 0 w 14"/>
                <a:gd name="T13" fmla="*/ 0 h 37"/>
                <a:gd name="T14" fmla="*/ 0 w 14"/>
                <a:gd name="T15" fmla="*/ 0 h 37"/>
                <a:gd name="T16" fmla="*/ 0 w 14"/>
                <a:gd name="T17" fmla="*/ 0 h 37"/>
                <a:gd name="T18" fmla="*/ 0 w 14"/>
                <a:gd name="T19" fmla="*/ 0 h 37"/>
                <a:gd name="T20" fmla="*/ 0 w 14"/>
                <a:gd name="T21" fmla="*/ 0 h 37"/>
                <a:gd name="T22" fmla="*/ 0 w 14"/>
                <a:gd name="T23" fmla="*/ 0 h 37"/>
                <a:gd name="T24" fmla="*/ 0 w 14"/>
                <a:gd name="T25" fmla="*/ 0 h 37"/>
                <a:gd name="T26" fmla="*/ 0 w 14"/>
                <a:gd name="T27" fmla="*/ 0 h 37"/>
                <a:gd name="T28" fmla="*/ 0 w 14"/>
                <a:gd name="T29" fmla="*/ 0 h 37"/>
                <a:gd name="T30" fmla="*/ 0 w 14"/>
                <a:gd name="T31" fmla="*/ 0 h 37"/>
                <a:gd name="T32" fmla="*/ 0 w 14"/>
                <a:gd name="T33" fmla="*/ 0 h 37"/>
                <a:gd name="T34" fmla="*/ 0 w 14"/>
                <a:gd name="T35" fmla="*/ 0 h 37"/>
                <a:gd name="T36" fmla="*/ 0 w 14"/>
                <a:gd name="T37" fmla="*/ 0 h 37"/>
                <a:gd name="T38" fmla="*/ 0 w 14"/>
                <a:gd name="T39" fmla="*/ 0 h 37"/>
                <a:gd name="T40" fmla="*/ 0 w 14"/>
                <a:gd name="T41" fmla="*/ 0 h 37"/>
                <a:gd name="T42" fmla="*/ 0 w 14"/>
                <a:gd name="T43" fmla="*/ 0 h 37"/>
                <a:gd name="T44" fmla="*/ 0 w 14"/>
                <a:gd name="T45" fmla="*/ 0 h 37"/>
                <a:gd name="T46" fmla="*/ 0 w 14"/>
                <a:gd name="T47" fmla="*/ 0 h 37"/>
                <a:gd name="T48" fmla="*/ 0 w 14"/>
                <a:gd name="T49" fmla="*/ 0 h 37"/>
                <a:gd name="T50" fmla="*/ 0 w 14"/>
                <a:gd name="T51" fmla="*/ 0 h 37"/>
                <a:gd name="T52" fmla="*/ 0 w 14"/>
                <a:gd name="T53" fmla="*/ 0 h 37"/>
                <a:gd name="T54" fmla="*/ 0 w 14"/>
                <a:gd name="T55" fmla="*/ 0 h 37"/>
                <a:gd name="T56" fmla="*/ 0 w 14"/>
                <a:gd name="T57" fmla="*/ 0 h 37"/>
                <a:gd name="T58" fmla="*/ 0 w 14"/>
                <a:gd name="T59" fmla="*/ 0 h 37"/>
                <a:gd name="T60" fmla="*/ 0 w 14"/>
                <a:gd name="T61" fmla="*/ 0 h 37"/>
                <a:gd name="T62" fmla="*/ 0 w 14"/>
                <a:gd name="T63" fmla="*/ 0 h 37"/>
                <a:gd name="T64" fmla="*/ 0 w 14"/>
                <a:gd name="T65" fmla="*/ 0 h 37"/>
                <a:gd name="T66" fmla="*/ 0 w 14"/>
                <a:gd name="T67" fmla="*/ 0 h 37"/>
                <a:gd name="T68" fmla="*/ 0 w 14"/>
                <a:gd name="T69" fmla="*/ 0 h 37"/>
                <a:gd name="T70" fmla="*/ 0 w 14"/>
                <a:gd name="T71" fmla="*/ 0 h 37"/>
                <a:gd name="T72" fmla="*/ 0 w 14"/>
                <a:gd name="T73" fmla="*/ 0 h 37"/>
                <a:gd name="T74" fmla="*/ 0 w 14"/>
                <a:gd name="T75" fmla="*/ 0 h 37"/>
                <a:gd name="T76" fmla="*/ 0 w 14"/>
                <a:gd name="T77" fmla="*/ 0 h 37"/>
                <a:gd name="T78" fmla="*/ 0 w 14"/>
                <a:gd name="T79" fmla="*/ 0 h 37"/>
                <a:gd name="T80" fmla="*/ 0 w 14"/>
                <a:gd name="T81" fmla="*/ 0 h 37"/>
                <a:gd name="T82" fmla="*/ 0 w 14"/>
                <a:gd name="T83" fmla="*/ 0 h 37"/>
                <a:gd name="T84" fmla="*/ 0 w 14"/>
                <a:gd name="T85" fmla="*/ 0 h 37"/>
                <a:gd name="T86" fmla="*/ 0 w 14"/>
                <a:gd name="T87" fmla="*/ 0 h 37"/>
                <a:gd name="T88" fmla="*/ 0 w 14"/>
                <a:gd name="T89" fmla="*/ 0 h 37"/>
                <a:gd name="T90" fmla="*/ 0 w 14"/>
                <a:gd name="T91" fmla="*/ 0 h 37"/>
                <a:gd name="T92" fmla="*/ 0 w 14"/>
                <a:gd name="T93" fmla="*/ 0 h 37"/>
                <a:gd name="T94" fmla="*/ 0 w 14"/>
                <a:gd name="T95" fmla="*/ 0 h 37"/>
                <a:gd name="T96" fmla="*/ 0 w 14"/>
                <a:gd name="T97" fmla="*/ 0 h 37"/>
                <a:gd name="T98" fmla="*/ 0 w 14"/>
                <a:gd name="T99" fmla="*/ 0 h 37"/>
                <a:gd name="T100" fmla="*/ 0 w 14"/>
                <a:gd name="T101" fmla="*/ 0 h 37"/>
                <a:gd name="T102" fmla="*/ 0 w 14"/>
                <a:gd name="T103" fmla="*/ 0 h 37"/>
                <a:gd name="T104" fmla="*/ 0 w 14"/>
                <a:gd name="T105" fmla="*/ 0 h 37"/>
                <a:gd name="T106" fmla="*/ 0 w 14"/>
                <a:gd name="T107" fmla="*/ 0 h 37"/>
                <a:gd name="T108" fmla="*/ 0 w 14"/>
                <a:gd name="T109" fmla="*/ 0 h 37"/>
                <a:gd name="T110" fmla="*/ 0 w 14"/>
                <a:gd name="T111" fmla="*/ 0 h 37"/>
                <a:gd name="T112" fmla="*/ 0 w 14"/>
                <a:gd name="T113" fmla="*/ 0 h 37"/>
                <a:gd name="T114" fmla="*/ 0 w 14"/>
                <a:gd name="T115" fmla="*/ 0 h 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
                <a:gd name="T175" fmla="*/ 0 h 37"/>
                <a:gd name="T176" fmla="*/ 14 w 14"/>
                <a:gd name="T177" fmla="*/ 37 h 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 h="37">
                  <a:moveTo>
                    <a:pt x="0" y="11"/>
                  </a:moveTo>
                  <a:lnTo>
                    <a:pt x="4" y="11"/>
                  </a:lnTo>
                  <a:lnTo>
                    <a:pt x="4" y="9"/>
                  </a:lnTo>
                  <a:lnTo>
                    <a:pt x="4" y="8"/>
                  </a:lnTo>
                  <a:lnTo>
                    <a:pt x="4" y="7"/>
                  </a:lnTo>
                  <a:lnTo>
                    <a:pt x="4" y="5"/>
                  </a:lnTo>
                  <a:lnTo>
                    <a:pt x="4" y="4"/>
                  </a:lnTo>
                  <a:lnTo>
                    <a:pt x="5" y="3"/>
                  </a:lnTo>
                  <a:lnTo>
                    <a:pt x="6" y="3"/>
                  </a:lnTo>
                  <a:lnTo>
                    <a:pt x="6" y="2"/>
                  </a:lnTo>
                  <a:lnTo>
                    <a:pt x="6" y="0"/>
                  </a:lnTo>
                  <a:lnTo>
                    <a:pt x="8" y="0"/>
                  </a:lnTo>
                  <a:lnTo>
                    <a:pt x="9" y="0"/>
                  </a:lnTo>
                  <a:lnTo>
                    <a:pt x="10" y="0"/>
                  </a:lnTo>
                  <a:lnTo>
                    <a:pt x="11" y="0"/>
                  </a:lnTo>
                  <a:lnTo>
                    <a:pt x="13" y="0"/>
                  </a:lnTo>
                  <a:lnTo>
                    <a:pt x="14" y="0"/>
                  </a:lnTo>
                  <a:lnTo>
                    <a:pt x="14" y="7"/>
                  </a:lnTo>
                  <a:lnTo>
                    <a:pt x="13" y="7"/>
                  </a:lnTo>
                  <a:lnTo>
                    <a:pt x="11" y="7"/>
                  </a:lnTo>
                  <a:lnTo>
                    <a:pt x="10" y="7"/>
                  </a:lnTo>
                  <a:lnTo>
                    <a:pt x="9" y="7"/>
                  </a:lnTo>
                  <a:lnTo>
                    <a:pt x="9" y="8"/>
                  </a:lnTo>
                  <a:lnTo>
                    <a:pt x="9" y="9"/>
                  </a:lnTo>
                  <a:lnTo>
                    <a:pt x="9" y="11"/>
                  </a:lnTo>
                  <a:lnTo>
                    <a:pt x="14" y="11"/>
                  </a:lnTo>
                  <a:lnTo>
                    <a:pt x="14" y="17"/>
                  </a:lnTo>
                  <a:lnTo>
                    <a:pt x="9" y="17"/>
                  </a:lnTo>
                  <a:lnTo>
                    <a:pt x="9" y="37"/>
                  </a:lnTo>
                  <a:lnTo>
                    <a:pt x="4" y="37"/>
                  </a:lnTo>
                  <a:lnTo>
                    <a:pt x="4" y="17"/>
                  </a:lnTo>
                  <a:lnTo>
                    <a:pt x="0" y="17"/>
                  </a:lnTo>
                  <a:lnTo>
                    <a:pt x="0" y="11"/>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93" name="Freeform 216">
              <a:extLst>
                <a:ext uri="{FF2B5EF4-FFF2-40B4-BE49-F238E27FC236}">
                  <a16:creationId xmlns:a16="http://schemas.microsoft.com/office/drawing/2014/main" id="{749835D3-3146-5041-89D4-A80341A0D718}"/>
                </a:ext>
              </a:extLst>
            </p:cNvPr>
            <p:cNvSpPr>
              <a:spLocks/>
            </p:cNvSpPr>
            <p:nvPr/>
          </p:nvSpPr>
          <p:spPr bwMode="auto">
            <a:xfrm>
              <a:off x="4215" y="2742"/>
              <a:ext cx="4"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37"/>
                <a:gd name="T41" fmla="*/ 19 w 19"/>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37">
                  <a:moveTo>
                    <a:pt x="0" y="37"/>
                  </a:moveTo>
                  <a:lnTo>
                    <a:pt x="0" y="0"/>
                  </a:lnTo>
                  <a:lnTo>
                    <a:pt x="5" y="0"/>
                  </a:lnTo>
                  <a:lnTo>
                    <a:pt x="5" y="19"/>
                  </a:lnTo>
                  <a:lnTo>
                    <a:pt x="10" y="11"/>
                  </a:lnTo>
                  <a:lnTo>
                    <a:pt x="19" y="11"/>
                  </a:lnTo>
                  <a:lnTo>
                    <a:pt x="10" y="19"/>
                  </a:lnTo>
                  <a:lnTo>
                    <a:pt x="19" y="37"/>
                  </a:lnTo>
                  <a:lnTo>
                    <a:pt x="12" y="37"/>
                  </a:lnTo>
                  <a:lnTo>
                    <a:pt x="7" y="27"/>
                  </a:lnTo>
                  <a:lnTo>
                    <a:pt x="5" y="29"/>
                  </a:lnTo>
                  <a:lnTo>
                    <a:pt x="5" y="37"/>
                  </a:lnTo>
                  <a:lnTo>
                    <a:pt x="0" y="37"/>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94" name="Freeform 217">
              <a:extLst>
                <a:ext uri="{FF2B5EF4-FFF2-40B4-BE49-F238E27FC236}">
                  <a16:creationId xmlns:a16="http://schemas.microsoft.com/office/drawing/2014/main" id="{ADAB8E26-7401-7D4D-B066-041E5A7D45DD}"/>
                </a:ext>
              </a:extLst>
            </p:cNvPr>
            <p:cNvSpPr>
              <a:spLocks noEditPoints="1"/>
            </p:cNvSpPr>
            <p:nvPr/>
          </p:nvSpPr>
          <p:spPr bwMode="auto">
            <a:xfrm>
              <a:off x="4219" y="2742"/>
              <a:ext cx="2" cy="12"/>
            </a:xfrm>
            <a:custGeom>
              <a:avLst/>
              <a:gdLst>
                <a:gd name="T0" fmla="*/ 0 w 10"/>
                <a:gd name="T1" fmla="*/ 0 h 47"/>
                <a:gd name="T2" fmla="*/ 0 w 10"/>
                <a:gd name="T3" fmla="*/ 0 h 47"/>
                <a:gd name="T4" fmla="*/ 0 w 10"/>
                <a:gd name="T5" fmla="*/ 0 h 47"/>
                <a:gd name="T6" fmla="*/ 0 w 10"/>
                <a:gd name="T7" fmla="*/ 0 h 47"/>
                <a:gd name="T8" fmla="*/ 0 w 10"/>
                <a:gd name="T9" fmla="*/ 0 h 47"/>
                <a:gd name="T10" fmla="*/ 0 w 10"/>
                <a:gd name="T11" fmla="*/ 0 h 47"/>
                <a:gd name="T12" fmla="*/ 0 w 10"/>
                <a:gd name="T13" fmla="*/ 0 h 47"/>
                <a:gd name="T14" fmla="*/ 0 w 10"/>
                <a:gd name="T15" fmla="*/ 0 h 47"/>
                <a:gd name="T16" fmla="*/ 0 w 10"/>
                <a:gd name="T17" fmla="*/ 0 h 47"/>
                <a:gd name="T18" fmla="*/ 0 w 10"/>
                <a:gd name="T19" fmla="*/ 0 h 47"/>
                <a:gd name="T20" fmla="*/ 0 w 10"/>
                <a:gd name="T21" fmla="*/ 0 h 47"/>
                <a:gd name="T22" fmla="*/ 0 w 10"/>
                <a:gd name="T23" fmla="*/ 0 h 47"/>
                <a:gd name="T24" fmla="*/ 0 w 10"/>
                <a:gd name="T25" fmla="*/ 0 h 47"/>
                <a:gd name="T26" fmla="*/ 0 w 10"/>
                <a:gd name="T27" fmla="*/ 0 h 47"/>
                <a:gd name="T28" fmla="*/ 0 w 10"/>
                <a:gd name="T29" fmla="*/ 0 h 47"/>
                <a:gd name="T30" fmla="*/ 0 w 10"/>
                <a:gd name="T31" fmla="*/ 0 h 47"/>
                <a:gd name="T32" fmla="*/ 0 w 10"/>
                <a:gd name="T33" fmla="*/ 0 h 47"/>
                <a:gd name="T34" fmla="*/ 0 w 10"/>
                <a:gd name="T35" fmla="*/ 0 h 47"/>
                <a:gd name="T36" fmla="*/ 0 w 10"/>
                <a:gd name="T37" fmla="*/ 0 h 47"/>
                <a:gd name="T38" fmla="*/ 0 w 10"/>
                <a:gd name="T39" fmla="*/ 0 h 47"/>
                <a:gd name="T40" fmla="*/ 0 w 10"/>
                <a:gd name="T41" fmla="*/ 0 h 47"/>
                <a:gd name="T42" fmla="*/ 0 w 10"/>
                <a:gd name="T43" fmla="*/ 0 h 47"/>
                <a:gd name="T44" fmla="*/ 0 w 10"/>
                <a:gd name="T45" fmla="*/ 0 h 47"/>
                <a:gd name="T46" fmla="*/ 0 w 10"/>
                <a:gd name="T47" fmla="*/ 0 h 47"/>
                <a:gd name="T48" fmla="*/ 0 w 10"/>
                <a:gd name="T49" fmla="*/ 0 h 47"/>
                <a:gd name="T50" fmla="*/ 0 w 10"/>
                <a:gd name="T51" fmla="*/ 0 h 47"/>
                <a:gd name="T52" fmla="*/ 0 w 10"/>
                <a:gd name="T53" fmla="*/ 0 h 47"/>
                <a:gd name="T54" fmla="*/ 0 w 10"/>
                <a:gd name="T55" fmla="*/ 0 h 47"/>
                <a:gd name="T56" fmla="*/ 0 w 10"/>
                <a:gd name="T57" fmla="*/ 0 h 47"/>
                <a:gd name="T58" fmla="*/ 0 w 10"/>
                <a:gd name="T59" fmla="*/ 0 h 47"/>
                <a:gd name="T60" fmla="*/ 0 w 10"/>
                <a:gd name="T61" fmla="*/ 0 h 47"/>
                <a:gd name="T62" fmla="*/ 0 w 10"/>
                <a:gd name="T63" fmla="*/ 0 h 47"/>
                <a:gd name="T64" fmla="*/ 0 w 10"/>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
                <a:gd name="T100" fmla="*/ 0 h 47"/>
                <a:gd name="T101" fmla="*/ 10 w 10"/>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 h="47">
                  <a:moveTo>
                    <a:pt x="5" y="7"/>
                  </a:moveTo>
                  <a:lnTo>
                    <a:pt x="5" y="0"/>
                  </a:lnTo>
                  <a:lnTo>
                    <a:pt x="10" y="0"/>
                  </a:lnTo>
                  <a:lnTo>
                    <a:pt x="10" y="7"/>
                  </a:lnTo>
                  <a:lnTo>
                    <a:pt x="5" y="7"/>
                  </a:lnTo>
                  <a:close/>
                  <a:moveTo>
                    <a:pt x="10" y="11"/>
                  </a:moveTo>
                  <a:lnTo>
                    <a:pt x="10" y="37"/>
                  </a:lnTo>
                  <a:lnTo>
                    <a:pt x="10" y="38"/>
                  </a:lnTo>
                  <a:lnTo>
                    <a:pt x="10" y="40"/>
                  </a:lnTo>
                  <a:lnTo>
                    <a:pt x="10" y="41"/>
                  </a:lnTo>
                  <a:lnTo>
                    <a:pt x="10" y="42"/>
                  </a:lnTo>
                  <a:lnTo>
                    <a:pt x="10" y="43"/>
                  </a:lnTo>
                  <a:lnTo>
                    <a:pt x="10" y="45"/>
                  </a:lnTo>
                  <a:lnTo>
                    <a:pt x="10" y="46"/>
                  </a:lnTo>
                  <a:lnTo>
                    <a:pt x="9" y="46"/>
                  </a:lnTo>
                  <a:lnTo>
                    <a:pt x="8" y="47"/>
                  </a:lnTo>
                  <a:lnTo>
                    <a:pt x="6" y="47"/>
                  </a:lnTo>
                  <a:lnTo>
                    <a:pt x="5" y="47"/>
                  </a:lnTo>
                  <a:lnTo>
                    <a:pt x="4" y="47"/>
                  </a:lnTo>
                  <a:lnTo>
                    <a:pt x="3" y="47"/>
                  </a:lnTo>
                  <a:lnTo>
                    <a:pt x="1" y="47"/>
                  </a:lnTo>
                  <a:lnTo>
                    <a:pt x="0" y="47"/>
                  </a:lnTo>
                  <a:lnTo>
                    <a:pt x="3" y="40"/>
                  </a:lnTo>
                  <a:lnTo>
                    <a:pt x="4" y="40"/>
                  </a:lnTo>
                  <a:lnTo>
                    <a:pt x="5" y="40"/>
                  </a:lnTo>
                  <a:lnTo>
                    <a:pt x="5" y="38"/>
                  </a:lnTo>
                  <a:lnTo>
                    <a:pt x="5" y="37"/>
                  </a:lnTo>
                  <a:lnTo>
                    <a:pt x="5" y="11"/>
                  </a:lnTo>
                  <a:lnTo>
                    <a:pt x="10" y="11"/>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95" name="Freeform 218">
              <a:extLst>
                <a:ext uri="{FF2B5EF4-FFF2-40B4-BE49-F238E27FC236}">
                  <a16:creationId xmlns:a16="http://schemas.microsoft.com/office/drawing/2014/main" id="{D3757BC6-A3F5-C043-BD43-D7319793B685}"/>
                </a:ext>
              </a:extLst>
            </p:cNvPr>
            <p:cNvSpPr>
              <a:spLocks noEditPoints="1"/>
            </p:cNvSpPr>
            <p:nvPr/>
          </p:nvSpPr>
          <p:spPr bwMode="auto">
            <a:xfrm>
              <a:off x="4223" y="2742"/>
              <a:ext cx="4"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w 19"/>
                <a:gd name="T87" fmla="*/ 0 h 37"/>
                <a:gd name="T88" fmla="*/ 0 w 19"/>
                <a:gd name="T89" fmla="*/ 0 h 37"/>
                <a:gd name="T90" fmla="*/ 0 w 19"/>
                <a:gd name="T91" fmla="*/ 0 h 37"/>
                <a:gd name="T92" fmla="*/ 0 w 19"/>
                <a:gd name="T93" fmla="*/ 0 h 37"/>
                <a:gd name="T94" fmla="*/ 0 w 19"/>
                <a:gd name="T95" fmla="*/ 0 h 37"/>
                <a:gd name="T96" fmla="*/ 0 w 19"/>
                <a:gd name="T97" fmla="*/ 0 h 37"/>
                <a:gd name="T98" fmla="*/ 0 w 19"/>
                <a:gd name="T99" fmla="*/ 0 h 37"/>
                <a:gd name="T100" fmla="*/ 0 w 19"/>
                <a:gd name="T101" fmla="*/ 0 h 37"/>
                <a:gd name="T102" fmla="*/ 0 w 19"/>
                <a:gd name="T103" fmla="*/ 0 h 37"/>
                <a:gd name="T104" fmla="*/ 0 w 19"/>
                <a:gd name="T105" fmla="*/ 0 h 37"/>
                <a:gd name="T106" fmla="*/ 0 w 19"/>
                <a:gd name="T107" fmla="*/ 0 h 37"/>
                <a:gd name="T108" fmla="*/ 0 w 19"/>
                <a:gd name="T109" fmla="*/ 0 h 37"/>
                <a:gd name="T110" fmla="*/ 0 w 19"/>
                <a:gd name="T111" fmla="*/ 0 h 37"/>
                <a:gd name="T112" fmla="*/ 0 w 19"/>
                <a:gd name="T113" fmla="*/ 0 h 37"/>
                <a:gd name="T114" fmla="*/ 0 w 19"/>
                <a:gd name="T115" fmla="*/ 0 h 37"/>
                <a:gd name="T116" fmla="*/ 0 w 19"/>
                <a:gd name="T117" fmla="*/ 0 h 37"/>
                <a:gd name="T118" fmla="*/ 0 w 19"/>
                <a:gd name="T119" fmla="*/ 0 h 37"/>
                <a:gd name="T120" fmla="*/ 0 w 19"/>
                <a:gd name="T121" fmla="*/ 0 h 37"/>
                <a:gd name="T122" fmla="*/ 0 w 19"/>
                <a:gd name="T123" fmla="*/ 0 h 37"/>
                <a:gd name="T124" fmla="*/ 0 w 19"/>
                <a:gd name="T125" fmla="*/ 0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7"/>
                <a:gd name="T191" fmla="*/ 19 w 19"/>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7">
                  <a:moveTo>
                    <a:pt x="19" y="37"/>
                  </a:moveTo>
                  <a:lnTo>
                    <a:pt x="14" y="37"/>
                  </a:lnTo>
                  <a:lnTo>
                    <a:pt x="14" y="33"/>
                  </a:lnTo>
                  <a:lnTo>
                    <a:pt x="14" y="34"/>
                  </a:lnTo>
                  <a:lnTo>
                    <a:pt x="14" y="36"/>
                  </a:lnTo>
                  <a:lnTo>
                    <a:pt x="13" y="36"/>
                  </a:lnTo>
                  <a:lnTo>
                    <a:pt x="13" y="37"/>
                  </a:lnTo>
                  <a:lnTo>
                    <a:pt x="12" y="37"/>
                  </a:lnTo>
                  <a:lnTo>
                    <a:pt x="10" y="37"/>
                  </a:lnTo>
                  <a:lnTo>
                    <a:pt x="9" y="37"/>
                  </a:lnTo>
                  <a:lnTo>
                    <a:pt x="8" y="37"/>
                  </a:lnTo>
                  <a:lnTo>
                    <a:pt x="7" y="37"/>
                  </a:lnTo>
                  <a:lnTo>
                    <a:pt x="7" y="36"/>
                  </a:lnTo>
                  <a:lnTo>
                    <a:pt x="5" y="36"/>
                  </a:lnTo>
                  <a:lnTo>
                    <a:pt x="4" y="36"/>
                  </a:lnTo>
                  <a:lnTo>
                    <a:pt x="4" y="34"/>
                  </a:lnTo>
                  <a:lnTo>
                    <a:pt x="4" y="33"/>
                  </a:lnTo>
                  <a:lnTo>
                    <a:pt x="3" y="32"/>
                  </a:lnTo>
                  <a:lnTo>
                    <a:pt x="1" y="31"/>
                  </a:lnTo>
                  <a:lnTo>
                    <a:pt x="1" y="29"/>
                  </a:lnTo>
                  <a:lnTo>
                    <a:pt x="1" y="28"/>
                  </a:lnTo>
                  <a:lnTo>
                    <a:pt x="1" y="27"/>
                  </a:lnTo>
                  <a:lnTo>
                    <a:pt x="0" y="26"/>
                  </a:lnTo>
                  <a:lnTo>
                    <a:pt x="0" y="24"/>
                  </a:lnTo>
                  <a:lnTo>
                    <a:pt x="0" y="23"/>
                  </a:lnTo>
                  <a:lnTo>
                    <a:pt x="0" y="22"/>
                  </a:lnTo>
                  <a:lnTo>
                    <a:pt x="0" y="21"/>
                  </a:lnTo>
                  <a:lnTo>
                    <a:pt x="1" y="19"/>
                  </a:lnTo>
                  <a:lnTo>
                    <a:pt x="1" y="18"/>
                  </a:lnTo>
                  <a:lnTo>
                    <a:pt x="1" y="17"/>
                  </a:lnTo>
                  <a:lnTo>
                    <a:pt x="1" y="16"/>
                  </a:lnTo>
                  <a:lnTo>
                    <a:pt x="3" y="14"/>
                  </a:lnTo>
                  <a:lnTo>
                    <a:pt x="4" y="13"/>
                  </a:lnTo>
                  <a:lnTo>
                    <a:pt x="4" y="12"/>
                  </a:lnTo>
                  <a:lnTo>
                    <a:pt x="4" y="11"/>
                  </a:lnTo>
                  <a:lnTo>
                    <a:pt x="5" y="11"/>
                  </a:lnTo>
                  <a:lnTo>
                    <a:pt x="7" y="11"/>
                  </a:lnTo>
                  <a:lnTo>
                    <a:pt x="8" y="11"/>
                  </a:lnTo>
                  <a:lnTo>
                    <a:pt x="9" y="11"/>
                  </a:lnTo>
                  <a:lnTo>
                    <a:pt x="10" y="11"/>
                  </a:lnTo>
                  <a:lnTo>
                    <a:pt x="12" y="11"/>
                  </a:lnTo>
                  <a:lnTo>
                    <a:pt x="13" y="11"/>
                  </a:lnTo>
                  <a:lnTo>
                    <a:pt x="14" y="12"/>
                  </a:lnTo>
                  <a:lnTo>
                    <a:pt x="14" y="13"/>
                  </a:lnTo>
                  <a:lnTo>
                    <a:pt x="14" y="0"/>
                  </a:lnTo>
                  <a:lnTo>
                    <a:pt x="19" y="0"/>
                  </a:lnTo>
                  <a:lnTo>
                    <a:pt x="19" y="37"/>
                  </a:lnTo>
                  <a:close/>
                  <a:moveTo>
                    <a:pt x="7" y="23"/>
                  </a:moveTo>
                  <a:lnTo>
                    <a:pt x="7" y="24"/>
                  </a:lnTo>
                  <a:lnTo>
                    <a:pt x="7" y="26"/>
                  </a:lnTo>
                  <a:lnTo>
                    <a:pt x="7" y="27"/>
                  </a:lnTo>
                  <a:lnTo>
                    <a:pt x="7" y="28"/>
                  </a:lnTo>
                  <a:lnTo>
                    <a:pt x="7" y="29"/>
                  </a:lnTo>
                  <a:lnTo>
                    <a:pt x="7" y="31"/>
                  </a:lnTo>
                  <a:lnTo>
                    <a:pt x="8" y="32"/>
                  </a:lnTo>
                  <a:lnTo>
                    <a:pt x="9" y="33"/>
                  </a:lnTo>
                  <a:lnTo>
                    <a:pt x="10" y="33"/>
                  </a:lnTo>
                  <a:lnTo>
                    <a:pt x="12" y="32"/>
                  </a:lnTo>
                  <a:lnTo>
                    <a:pt x="12" y="31"/>
                  </a:lnTo>
                  <a:lnTo>
                    <a:pt x="13" y="31"/>
                  </a:lnTo>
                  <a:lnTo>
                    <a:pt x="13" y="29"/>
                  </a:lnTo>
                  <a:lnTo>
                    <a:pt x="14" y="29"/>
                  </a:lnTo>
                  <a:lnTo>
                    <a:pt x="14" y="28"/>
                  </a:lnTo>
                  <a:lnTo>
                    <a:pt x="14" y="27"/>
                  </a:lnTo>
                  <a:lnTo>
                    <a:pt x="14" y="26"/>
                  </a:lnTo>
                  <a:lnTo>
                    <a:pt x="14" y="24"/>
                  </a:lnTo>
                  <a:lnTo>
                    <a:pt x="14" y="23"/>
                  </a:lnTo>
                  <a:lnTo>
                    <a:pt x="14" y="22"/>
                  </a:lnTo>
                  <a:lnTo>
                    <a:pt x="14" y="21"/>
                  </a:lnTo>
                  <a:lnTo>
                    <a:pt x="14" y="19"/>
                  </a:lnTo>
                  <a:lnTo>
                    <a:pt x="14" y="18"/>
                  </a:lnTo>
                  <a:lnTo>
                    <a:pt x="14" y="17"/>
                  </a:lnTo>
                  <a:lnTo>
                    <a:pt x="13" y="17"/>
                  </a:lnTo>
                  <a:lnTo>
                    <a:pt x="12" y="17"/>
                  </a:lnTo>
                  <a:lnTo>
                    <a:pt x="10" y="17"/>
                  </a:lnTo>
                  <a:lnTo>
                    <a:pt x="9" y="17"/>
                  </a:lnTo>
                  <a:lnTo>
                    <a:pt x="8" y="17"/>
                  </a:lnTo>
                  <a:lnTo>
                    <a:pt x="7" y="17"/>
                  </a:lnTo>
                  <a:lnTo>
                    <a:pt x="7" y="18"/>
                  </a:lnTo>
                  <a:lnTo>
                    <a:pt x="7" y="19"/>
                  </a:lnTo>
                  <a:lnTo>
                    <a:pt x="7" y="21"/>
                  </a:lnTo>
                  <a:lnTo>
                    <a:pt x="7" y="22"/>
                  </a:lnTo>
                  <a:lnTo>
                    <a:pt x="7" y="23"/>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96" name="Freeform 219">
              <a:extLst>
                <a:ext uri="{FF2B5EF4-FFF2-40B4-BE49-F238E27FC236}">
                  <a16:creationId xmlns:a16="http://schemas.microsoft.com/office/drawing/2014/main" id="{AA7F764B-B4B6-1947-BF24-614257717909}"/>
                </a:ext>
              </a:extLst>
            </p:cNvPr>
            <p:cNvSpPr>
              <a:spLocks/>
            </p:cNvSpPr>
            <p:nvPr/>
          </p:nvSpPr>
          <p:spPr bwMode="auto">
            <a:xfrm>
              <a:off x="4124" y="2761"/>
              <a:ext cx="6" cy="6"/>
            </a:xfrm>
            <a:custGeom>
              <a:avLst/>
              <a:gdLst>
                <a:gd name="T0" fmla="*/ 0 w 22"/>
                <a:gd name="T1" fmla="*/ 0 h 26"/>
                <a:gd name="T2" fmla="*/ 0 w 22"/>
                <a:gd name="T3" fmla="*/ 0 h 26"/>
                <a:gd name="T4" fmla="*/ 0 w 22"/>
                <a:gd name="T5" fmla="*/ 0 h 26"/>
                <a:gd name="T6" fmla="*/ 0 w 22"/>
                <a:gd name="T7" fmla="*/ 0 h 26"/>
                <a:gd name="T8" fmla="*/ 0 w 22"/>
                <a:gd name="T9" fmla="*/ 0 h 26"/>
                <a:gd name="T10" fmla="*/ 0 w 22"/>
                <a:gd name="T11" fmla="*/ 0 h 26"/>
                <a:gd name="T12" fmla="*/ 0 w 22"/>
                <a:gd name="T13" fmla="*/ 0 h 26"/>
                <a:gd name="T14" fmla="*/ 0 w 22"/>
                <a:gd name="T15" fmla="*/ 0 h 26"/>
                <a:gd name="T16" fmla="*/ 0 w 22"/>
                <a:gd name="T17" fmla="*/ 0 h 26"/>
                <a:gd name="T18" fmla="*/ 0 w 22"/>
                <a:gd name="T19" fmla="*/ 0 h 26"/>
                <a:gd name="T20" fmla="*/ 0 w 22"/>
                <a:gd name="T21" fmla="*/ 0 h 26"/>
                <a:gd name="T22" fmla="*/ 0 w 22"/>
                <a:gd name="T23" fmla="*/ 0 h 26"/>
                <a:gd name="T24" fmla="*/ 0 w 22"/>
                <a:gd name="T25" fmla="*/ 0 h 26"/>
                <a:gd name="T26" fmla="*/ 0 w 22"/>
                <a:gd name="T27" fmla="*/ 0 h 26"/>
                <a:gd name="T28" fmla="*/ 0 w 22"/>
                <a:gd name="T29" fmla="*/ 0 h 26"/>
                <a:gd name="T30" fmla="*/ 0 w 22"/>
                <a:gd name="T31" fmla="*/ 0 h 26"/>
                <a:gd name="T32" fmla="*/ 0 w 22"/>
                <a:gd name="T33" fmla="*/ 0 h 26"/>
                <a:gd name="T34" fmla="*/ 0 w 22"/>
                <a:gd name="T35" fmla="*/ 0 h 26"/>
                <a:gd name="T36" fmla="*/ 0 w 22"/>
                <a:gd name="T37" fmla="*/ 0 h 26"/>
                <a:gd name="T38" fmla="*/ 0 w 22"/>
                <a:gd name="T39" fmla="*/ 0 h 26"/>
                <a:gd name="T40" fmla="*/ 0 w 22"/>
                <a:gd name="T41" fmla="*/ 0 h 26"/>
                <a:gd name="T42" fmla="*/ 0 w 22"/>
                <a:gd name="T43" fmla="*/ 0 h 26"/>
                <a:gd name="T44" fmla="*/ 0 w 22"/>
                <a:gd name="T45" fmla="*/ 0 h 26"/>
                <a:gd name="T46" fmla="*/ 0 w 22"/>
                <a:gd name="T47" fmla="*/ 0 h 26"/>
                <a:gd name="T48" fmla="*/ 0 w 22"/>
                <a:gd name="T49" fmla="*/ 0 h 26"/>
                <a:gd name="T50" fmla="*/ 0 w 22"/>
                <a:gd name="T51" fmla="*/ 0 h 26"/>
                <a:gd name="T52" fmla="*/ 0 w 22"/>
                <a:gd name="T53" fmla="*/ 0 h 26"/>
                <a:gd name="T54" fmla="*/ 0 w 22"/>
                <a:gd name="T55" fmla="*/ 0 h 26"/>
                <a:gd name="T56" fmla="*/ 0 w 22"/>
                <a:gd name="T57" fmla="*/ 0 h 26"/>
                <a:gd name="T58" fmla="*/ 0 w 22"/>
                <a:gd name="T59" fmla="*/ 0 h 26"/>
                <a:gd name="T60" fmla="*/ 0 w 22"/>
                <a:gd name="T61" fmla="*/ 0 h 26"/>
                <a:gd name="T62" fmla="*/ 0 w 22"/>
                <a:gd name="T63" fmla="*/ 0 h 26"/>
                <a:gd name="T64" fmla="*/ 0 w 22"/>
                <a:gd name="T65" fmla="*/ 0 h 26"/>
                <a:gd name="T66" fmla="*/ 0 w 22"/>
                <a:gd name="T67" fmla="*/ 0 h 26"/>
                <a:gd name="T68" fmla="*/ 0 w 22"/>
                <a:gd name="T69" fmla="*/ 0 h 26"/>
                <a:gd name="T70" fmla="*/ 0 w 22"/>
                <a:gd name="T71" fmla="*/ 0 h 26"/>
                <a:gd name="T72" fmla="*/ 0 w 22"/>
                <a:gd name="T73" fmla="*/ 0 h 26"/>
                <a:gd name="T74" fmla="*/ 0 w 22"/>
                <a:gd name="T75" fmla="*/ 0 h 26"/>
                <a:gd name="T76" fmla="*/ 0 w 22"/>
                <a:gd name="T77" fmla="*/ 0 h 26"/>
                <a:gd name="T78" fmla="*/ 0 w 22"/>
                <a:gd name="T79" fmla="*/ 0 h 26"/>
                <a:gd name="T80" fmla="*/ 0 w 22"/>
                <a:gd name="T81" fmla="*/ 0 h 26"/>
                <a:gd name="T82" fmla="*/ 0 w 22"/>
                <a:gd name="T83" fmla="*/ 0 h 26"/>
                <a:gd name="T84" fmla="*/ 0 w 22"/>
                <a:gd name="T85" fmla="*/ 0 h 26"/>
                <a:gd name="T86" fmla="*/ 0 w 22"/>
                <a:gd name="T87" fmla="*/ 0 h 26"/>
                <a:gd name="T88" fmla="*/ 0 w 22"/>
                <a:gd name="T89" fmla="*/ 0 h 26"/>
                <a:gd name="T90" fmla="*/ 0 w 22"/>
                <a:gd name="T91" fmla="*/ 0 h 26"/>
                <a:gd name="T92" fmla="*/ 0 w 22"/>
                <a:gd name="T93" fmla="*/ 0 h 26"/>
                <a:gd name="T94" fmla="*/ 0 w 22"/>
                <a:gd name="T95" fmla="*/ 0 h 26"/>
                <a:gd name="T96" fmla="*/ 0 w 22"/>
                <a:gd name="T97" fmla="*/ 0 h 26"/>
                <a:gd name="T98" fmla="*/ 0 w 22"/>
                <a:gd name="T99" fmla="*/ 0 h 26"/>
                <a:gd name="T100" fmla="*/ 0 w 22"/>
                <a:gd name="T101" fmla="*/ 0 h 26"/>
                <a:gd name="T102" fmla="*/ 0 w 22"/>
                <a:gd name="T103" fmla="*/ 0 h 26"/>
                <a:gd name="T104" fmla="*/ 0 w 22"/>
                <a:gd name="T105" fmla="*/ 0 h 26"/>
                <a:gd name="T106" fmla="*/ 0 w 22"/>
                <a:gd name="T107" fmla="*/ 0 h 26"/>
                <a:gd name="T108" fmla="*/ 0 w 22"/>
                <a:gd name="T109" fmla="*/ 0 h 26"/>
                <a:gd name="T110" fmla="*/ 0 w 22"/>
                <a:gd name="T111" fmla="*/ 0 h 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
                <a:gd name="T169" fmla="*/ 0 h 26"/>
                <a:gd name="T170" fmla="*/ 22 w 22"/>
                <a:gd name="T171" fmla="*/ 26 h 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 h="26">
                  <a:moveTo>
                    <a:pt x="0" y="18"/>
                  </a:moveTo>
                  <a:lnTo>
                    <a:pt x="5" y="16"/>
                  </a:lnTo>
                  <a:lnTo>
                    <a:pt x="6" y="17"/>
                  </a:lnTo>
                  <a:lnTo>
                    <a:pt x="8" y="17"/>
                  </a:lnTo>
                  <a:lnTo>
                    <a:pt x="8" y="18"/>
                  </a:lnTo>
                  <a:lnTo>
                    <a:pt x="9" y="18"/>
                  </a:lnTo>
                  <a:lnTo>
                    <a:pt x="9" y="20"/>
                  </a:lnTo>
                  <a:lnTo>
                    <a:pt x="9" y="21"/>
                  </a:lnTo>
                  <a:lnTo>
                    <a:pt x="10" y="22"/>
                  </a:lnTo>
                  <a:lnTo>
                    <a:pt x="11" y="22"/>
                  </a:lnTo>
                  <a:lnTo>
                    <a:pt x="13" y="22"/>
                  </a:lnTo>
                  <a:lnTo>
                    <a:pt x="14" y="22"/>
                  </a:lnTo>
                  <a:lnTo>
                    <a:pt x="14" y="21"/>
                  </a:lnTo>
                  <a:lnTo>
                    <a:pt x="14" y="20"/>
                  </a:lnTo>
                  <a:lnTo>
                    <a:pt x="14" y="18"/>
                  </a:lnTo>
                  <a:lnTo>
                    <a:pt x="15" y="18"/>
                  </a:lnTo>
                  <a:lnTo>
                    <a:pt x="16" y="18"/>
                  </a:lnTo>
                  <a:lnTo>
                    <a:pt x="15" y="18"/>
                  </a:lnTo>
                  <a:lnTo>
                    <a:pt x="15" y="17"/>
                  </a:lnTo>
                  <a:lnTo>
                    <a:pt x="14" y="16"/>
                  </a:lnTo>
                  <a:lnTo>
                    <a:pt x="11" y="16"/>
                  </a:lnTo>
                  <a:lnTo>
                    <a:pt x="10" y="15"/>
                  </a:lnTo>
                  <a:lnTo>
                    <a:pt x="9" y="15"/>
                  </a:lnTo>
                  <a:lnTo>
                    <a:pt x="8" y="13"/>
                  </a:lnTo>
                  <a:lnTo>
                    <a:pt x="6" y="13"/>
                  </a:lnTo>
                  <a:lnTo>
                    <a:pt x="6" y="12"/>
                  </a:lnTo>
                  <a:lnTo>
                    <a:pt x="5" y="12"/>
                  </a:lnTo>
                  <a:lnTo>
                    <a:pt x="4" y="12"/>
                  </a:lnTo>
                  <a:lnTo>
                    <a:pt x="4" y="11"/>
                  </a:lnTo>
                  <a:lnTo>
                    <a:pt x="4" y="10"/>
                  </a:lnTo>
                  <a:lnTo>
                    <a:pt x="3" y="10"/>
                  </a:lnTo>
                  <a:lnTo>
                    <a:pt x="3" y="8"/>
                  </a:lnTo>
                  <a:lnTo>
                    <a:pt x="3" y="7"/>
                  </a:lnTo>
                  <a:lnTo>
                    <a:pt x="3" y="6"/>
                  </a:lnTo>
                  <a:lnTo>
                    <a:pt x="3" y="5"/>
                  </a:lnTo>
                  <a:lnTo>
                    <a:pt x="3" y="3"/>
                  </a:lnTo>
                  <a:lnTo>
                    <a:pt x="3" y="2"/>
                  </a:lnTo>
                  <a:lnTo>
                    <a:pt x="4" y="1"/>
                  </a:lnTo>
                  <a:lnTo>
                    <a:pt x="5" y="1"/>
                  </a:lnTo>
                  <a:lnTo>
                    <a:pt x="6" y="0"/>
                  </a:lnTo>
                  <a:lnTo>
                    <a:pt x="8" y="0"/>
                  </a:lnTo>
                  <a:lnTo>
                    <a:pt x="9" y="0"/>
                  </a:lnTo>
                  <a:lnTo>
                    <a:pt x="10" y="0"/>
                  </a:lnTo>
                  <a:lnTo>
                    <a:pt x="11" y="0"/>
                  </a:lnTo>
                  <a:lnTo>
                    <a:pt x="13" y="0"/>
                  </a:lnTo>
                  <a:lnTo>
                    <a:pt x="14" y="0"/>
                  </a:lnTo>
                  <a:lnTo>
                    <a:pt x="15" y="0"/>
                  </a:lnTo>
                  <a:lnTo>
                    <a:pt x="16" y="1"/>
                  </a:lnTo>
                  <a:lnTo>
                    <a:pt x="16" y="2"/>
                  </a:lnTo>
                  <a:lnTo>
                    <a:pt x="18" y="2"/>
                  </a:lnTo>
                  <a:lnTo>
                    <a:pt x="19" y="2"/>
                  </a:lnTo>
                  <a:lnTo>
                    <a:pt x="19" y="3"/>
                  </a:lnTo>
                  <a:lnTo>
                    <a:pt x="19" y="5"/>
                  </a:lnTo>
                  <a:lnTo>
                    <a:pt x="19" y="6"/>
                  </a:lnTo>
                  <a:lnTo>
                    <a:pt x="14" y="6"/>
                  </a:lnTo>
                  <a:lnTo>
                    <a:pt x="13" y="6"/>
                  </a:lnTo>
                  <a:lnTo>
                    <a:pt x="11" y="6"/>
                  </a:lnTo>
                  <a:lnTo>
                    <a:pt x="10" y="6"/>
                  </a:lnTo>
                  <a:lnTo>
                    <a:pt x="9" y="6"/>
                  </a:lnTo>
                  <a:lnTo>
                    <a:pt x="9" y="7"/>
                  </a:lnTo>
                  <a:lnTo>
                    <a:pt x="9" y="8"/>
                  </a:lnTo>
                  <a:lnTo>
                    <a:pt x="10" y="8"/>
                  </a:lnTo>
                  <a:lnTo>
                    <a:pt x="11" y="8"/>
                  </a:lnTo>
                  <a:lnTo>
                    <a:pt x="13" y="8"/>
                  </a:lnTo>
                  <a:lnTo>
                    <a:pt x="14" y="8"/>
                  </a:lnTo>
                  <a:lnTo>
                    <a:pt x="15" y="10"/>
                  </a:lnTo>
                  <a:lnTo>
                    <a:pt x="16" y="10"/>
                  </a:lnTo>
                  <a:lnTo>
                    <a:pt x="18" y="11"/>
                  </a:lnTo>
                  <a:lnTo>
                    <a:pt x="19" y="12"/>
                  </a:lnTo>
                  <a:lnTo>
                    <a:pt x="20" y="13"/>
                  </a:lnTo>
                  <a:lnTo>
                    <a:pt x="20" y="15"/>
                  </a:lnTo>
                  <a:lnTo>
                    <a:pt x="22" y="15"/>
                  </a:lnTo>
                  <a:lnTo>
                    <a:pt x="22" y="16"/>
                  </a:lnTo>
                  <a:lnTo>
                    <a:pt x="22" y="17"/>
                  </a:lnTo>
                  <a:lnTo>
                    <a:pt x="22" y="18"/>
                  </a:lnTo>
                  <a:lnTo>
                    <a:pt x="22" y="20"/>
                  </a:lnTo>
                  <a:lnTo>
                    <a:pt x="20" y="21"/>
                  </a:lnTo>
                  <a:lnTo>
                    <a:pt x="19" y="22"/>
                  </a:lnTo>
                  <a:lnTo>
                    <a:pt x="18" y="23"/>
                  </a:lnTo>
                  <a:lnTo>
                    <a:pt x="16" y="25"/>
                  </a:lnTo>
                  <a:lnTo>
                    <a:pt x="15" y="25"/>
                  </a:lnTo>
                  <a:lnTo>
                    <a:pt x="14" y="25"/>
                  </a:lnTo>
                  <a:lnTo>
                    <a:pt x="13" y="26"/>
                  </a:lnTo>
                  <a:lnTo>
                    <a:pt x="11" y="26"/>
                  </a:lnTo>
                  <a:lnTo>
                    <a:pt x="10" y="26"/>
                  </a:lnTo>
                  <a:lnTo>
                    <a:pt x="9" y="26"/>
                  </a:lnTo>
                  <a:lnTo>
                    <a:pt x="8" y="26"/>
                  </a:lnTo>
                  <a:lnTo>
                    <a:pt x="6" y="26"/>
                  </a:lnTo>
                  <a:lnTo>
                    <a:pt x="5" y="26"/>
                  </a:lnTo>
                  <a:lnTo>
                    <a:pt x="5" y="25"/>
                  </a:lnTo>
                  <a:lnTo>
                    <a:pt x="4" y="23"/>
                  </a:lnTo>
                  <a:lnTo>
                    <a:pt x="4" y="22"/>
                  </a:lnTo>
                  <a:lnTo>
                    <a:pt x="3" y="22"/>
                  </a:lnTo>
                  <a:lnTo>
                    <a:pt x="3" y="21"/>
                  </a:lnTo>
                  <a:lnTo>
                    <a:pt x="1" y="21"/>
                  </a:lnTo>
                  <a:lnTo>
                    <a:pt x="1" y="20"/>
                  </a:lnTo>
                  <a:lnTo>
                    <a:pt x="0" y="18"/>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97" name="Freeform 220">
              <a:extLst>
                <a:ext uri="{FF2B5EF4-FFF2-40B4-BE49-F238E27FC236}">
                  <a16:creationId xmlns:a16="http://schemas.microsoft.com/office/drawing/2014/main" id="{3B523A04-B0A8-254B-A1E3-75CC53EA3ECE}"/>
                </a:ext>
              </a:extLst>
            </p:cNvPr>
            <p:cNvSpPr>
              <a:spLocks noEditPoints="1"/>
            </p:cNvSpPr>
            <p:nvPr/>
          </p:nvSpPr>
          <p:spPr bwMode="auto">
            <a:xfrm>
              <a:off x="4130" y="2758"/>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w 19"/>
                <a:gd name="T87" fmla="*/ 0 h 37"/>
                <a:gd name="T88" fmla="*/ 0 w 19"/>
                <a:gd name="T89" fmla="*/ 0 h 37"/>
                <a:gd name="T90" fmla="*/ 0 w 19"/>
                <a:gd name="T91" fmla="*/ 0 h 37"/>
                <a:gd name="T92" fmla="*/ 0 w 19"/>
                <a:gd name="T93" fmla="*/ 0 h 37"/>
                <a:gd name="T94" fmla="*/ 0 w 19"/>
                <a:gd name="T95" fmla="*/ 0 h 37"/>
                <a:gd name="T96" fmla="*/ 0 w 19"/>
                <a:gd name="T97" fmla="*/ 0 h 37"/>
                <a:gd name="T98" fmla="*/ 0 w 19"/>
                <a:gd name="T99" fmla="*/ 0 h 37"/>
                <a:gd name="T100" fmla="*/ 0 w 19"/>
                <a:gd name="T101" fmla="*/ 0 h 37"/>
                <a:gd name="T102" fmla="*/ 0 w 19"/>
                <a:gd name="T103" fmla="*/ 0 h 37"/>
                <a:gd name="T104" fmla="*/ 0 w 19"/>
                <a:gd name="T105" fmla="*/ 0 h 37"/>
                <a:gd name="T106" fmla="*/ 0 w 19"/>
                <a:gd name="T107" fmla="*/ 0 h 37"/>
                <a:gd name="T108" fmla="*/ 0 w 19"/>
                <a:gd name="T109" fmla="*/ 0 h 37"/>
                <a:gd name="T110" fmla="*/ 0 w 19"/>
                <a:gd name="T111" fmla="*/ 0 h 37"/>
                <a:gd name="T112" fmla="*/ 0 w 19"/>
                <a:gd name="T113" fmla="*/ 0 h 37"/>
                <a:gd name="T114" fmla="*/ 0 w 19"/>
                <a:gd name="T115" fmla="*/ 0 h 37"/>
                <a:gd name="T116" fmla="*/ 0 w 19"/>
                <a:gd name="T117" fmla="*/ 0 h 37"/>
                <a:gd name="T118" fmla="*/ 0 w 19"/>
                <a:gd name="T119" fmla="*/ 0 h 37"/>
                <a:gd name="T120" fmla="*/ 0 w 19"/>
                <a:gd name="T121" fmla="*/ 0 h 37"/>
                <a:gd name="T122" fmla="*/ 0 w 19"/>
                <a:gd name="T123" fmla="*/ 0 h 37"/>
                <a:gd name="T124" fmla="*/ 0 w 19"/>
                <a:gd name="T125" fmla="*/ 0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7"/>
                <a:gd name="T191" fmla="*/ 19 w 19"/>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7">
                  <a:moveTo>
                    <a:pt x="19" y="37"/>
                  </a:moveTo>
                  <a:lnTo>
                    <a:pt x="14" y="37"/>
                  </a:lnTo>
                  <a:lnTo>
                    <a:pt x="14" y="33"/>
                  </a:lnTo>
                  <a:lnTo>
                    <a:pt x="14" y="34"/>
                  </a:lnTo>
                  <a:lnTo>
                    <a:pt x="14" y="36"/>
                  </a:lnTo>
                  <a:lnTo>
                    <a:pt x="13" y="36"/>
                  </a:lnTo>
                  <a:lnTo>
                    <a:pt x="11" y="37"/>
                  </a:lnTo>
                  <a:lnTo>
                    <a:pt x="10" y="37"/>
                  </a:lnTo>
                  <a:lnTo>
                    <a:pt x="9" y="37"/>
                  </a:lnTo>
                  <a:lnTo>
                    <a:pt x="8" y="37"/>
                  </a:lnTo>
                  <a:lnTo>
                    <a:pt x="6" y="37"/>
                  </a:lnTo>
                  <a:lnTo>
                    <a:pt x="6" y="36"/>
                  </a:lnTo>
                  <a:lnTo>
                    <a:pt x="5" y="36"/>
                  </a:lnTo>
                  <a:lnTo>
                    <a:pt x="4" y="36"/>
                  </a:lnTo>
                  <a:lnTo>
                    <a:pt x="4" y="34"/>
                  </a:lnTo>
                  <a:lnTo>
                    <a:pt x="4" y="33"/>
                  </a:lnTo>
                  <a:lnTo>
                    <a:pt x="3" y="32"/>
                  </a:lnTo>
                  <a:lnTo>
                    <a:pt x="1" y="31"/>
                  </a:lnTo>
                  <a:lnTo>
                    <a:pt x="1" y="29"/>
                  </a:lnTo>
                  <a:lnTo>
                    <a:pt x="1" y="28"/>
                  </a:lnTo>
                  <a:lnTo>
                    <a:pt x="1" y="27"/>
                  </a:lnTo>
                  <a:lnTo>
                    <a:pt x="0" y="26"/>
                  </a:lnTo>
                  <a:lnTo>
                    <a:pt x="0" y="24"/>
                  </a:lnTo>
                  <a:lnTo>
                    <a:pt x="0" y="23"/>
                  </a:lnTo>
                  <a:lnTo>
                    <a:pt x="0" y="22"/>
                  </a:lnTo>
                  <a:lnTo>
                    <a:pt x="0" y="21"/>
                  </a:lnTo>
                  <a:lnTo>
                    <a:pt x="1" y="19"/>
                  </a:lnTo>
                  <a:lnTo>
                    <a:pt x="1" y="18"/>
                  </a:lnTo>
                  <a:lnTo>
                    <a:pt x="1" y="17"/>
                  </a:lnTo>
                  <a:lnTo>
                    <a:pt x="1" y="16"/>
                  </a:lnTo>
                  <a:lnTo>
                    <a:pt x="3" y="14"/>
                  </a:lnTo>
                  <a:lnTo>
                    <a:pt x="4" y="13"/>
                  </a:lnTo>
                  <a:lnTo>
                    <a:pt x="4" y="12"/>
                  </a:lnTo>
                  <a:lnTo>
                    <a:pt x="4" y="11"/>
                  </a:lnTo>
                  <a:lnTo>
                    <a:pt x="5" y="11"/>
                  </a:lnTo>
                  <a:lnTo>
                    <a:pt x="6" y="11"/>
                  </a:lnTo>
                  <a:lnTo>
                    <a:pt x="8" y="11"/>
                  </a:lnTo>
                  <a:lnTo>
                    <a:pt x="9" y="11"/>
                  </a:lnTo>
                  <a:lnTo>
                    <a:pt x="10" y="11"/>
                  </a:lnTo>
                  <a:lnTo>
                    <a:pt x="11" y="11"/>
                  </a:lnTo>
                  <a:lnTo>
                    <a:pt x="13" y="11"/>
                  </a:lnTo>
                  <a:lnTo>
                    <a:pt x="14" y="12"/>
                  </a:lnTo>
                  <a:lnTo>
                    <a:pt x="14" y="13"/>
                  </a:lnTo>
                  <a:lnTo>
                    <a:pt x="14" y="0"/>
                  </a:lnTo>
                  <a:lnTo>
                    <a:pt x="19" y="0"/>
                  </a:lnTo>
                  <a:lnTo>
                    <a:pt x="19" y="37"/>
                  </a:lnTo>
                  <a:close/>
                  <a:moveTo>
                    <a:pt x="6" y="23"/>
                  </a:moveTo>
                  <a:lnTo>
                    <a:pt x="6" y="24"/>
                  </a:lnTo>
                  <a:lnTo>
                    <a:pt x="6" y="26"/>
                  </a:lnTo>
                  <a:lnTo>
                    <a:pt x="6" y="27"/>
                  </a:lnTo>
                  <a:lnTo>
                    <a:pt x="6" y="28"/>
                  </a:lnTo>
                  <a:lnTo>
                    <a:pt x="6" y="29"/>
                  </a:lnTo>
                  <a:lnTo>
                    <a:pt x="6" y="31"/>
                  </a:lnTo>
                  <a:lnTo>
                    <a:pt x="8" y="32"/>
                  </a:lnTo>
                  <a:lnTo>
                    <a:pt x="9" y="33"/>
                  </a:lnTo>
                  <a:lnTo>
                    <a:pt x="10" y="33"/>
                  </a:lnTo>
                  <a:lnTo>
                    <a:pt x="11" y="32"/>
                  </a:lnTo>
                  <a:lnTo>
                    <a:pt x="11" y="31"/>
                  </a:lnTo>
                  <a:lnTo>
                    <a:pt x="13" y="31"/>
                  </a:lnTo>
                  <a:lnTo>
                    <a:pt x="13" y="29"/>
                  </a:lnTo>
                  <a:lnTo>
                    <a:pt x="14" y="29"/>
                  </a:lnTo>
                  <a:lnTo>
                    <a:pt x="14" y="28"/>
                  </a:lnTo>
                  <a:lnTo>
                    <a:pt x="14" y="27"/>
                  </a:lnTo>
                  <a:lnTo>
                    <a:pt x="14" y="26"/>
                  </a:lnTo>
                  <a:lnTo>
                    <a:pt x="14" y="24"/>
                  </a:lnTo>
                  <a:lnTo>
                    <a:pt x="14" y="23"/>
                  </a:lnTo>
                  <a:lnTo>
                    <a:pt x="14" y="22"/>
                  </a:lnTo>
                  <a:lnTo>
                    <a:pt x="14" y="21"/>
                  </a:lnTo>
                  <a:lnTo>
                    <a:pt x="14" y="19"/>
                  </a:lnTo>
                  <a:lnTo>
                    <a:pt x="14" y="18"/>
                  </a:lnTo>
                  <a:lnTo>
                    <a:pt x="14" y="17"/>
                  </a:lnTo>
                  <a:lnTo>
                    <a:pt x="13" y="17"/>
                  </a:lnTo>
                  <a:lnTo>
                    <a:pt x="11" y="17"/>
                  </a:lnTo>
                  <a:lnTo>
                    <a:pt x="10" y="17"/>
                  </a:lnTo>
                  <a:lnTo>
                    <a:pt x="9" y="17"/>
                  </a:lnTo>
                  <a:lnTo>
                    <a:pt x="8" y="17"/>
                  </a:lnTo>
                  <a:lnTo>
                    <a:pt x="6" y="17"/>
                  </a:lnTo>
                  <a:lnTo>
                    <a:pt x="6" y="18"/>
                  </a:lnTo>
                  <a:lnTo>
                    <a:pt x="6" y="19"/>
                  </a:lnTo>
                  <a:lnTo>
                    <a:pt x="6" y="21"/>
                  </a:lnTo>
                  <a:lnTo>
                    <a:pt x="6" y="22"/>
                  </a:lnTo>
                  <a:lnTo>
                    <a:pt x="6" y="23"/>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98" name="Freeform 221">
              <a:extLst>
                <a:ext uri="{FF2B5EF4-FFF2-40B4-BE49-F238E27FC236}">
                  <a16:creationId xmlns:a16="http://schemas.microsoft.com/office/drawing/2014/main" id="{5762D936-169B-F347-A285-565ACE8451C3}"/>
                </a:ext>
              </a:extLst>
            </p:cNvPr>
            <p:cNvSpPr>
              <a:spLocks/>
            </p:cNvSpPr>
            <p:nvPr/>
          </p:nvSpPr>
          <p:spPr bwMode="auto">
            <a:xfrm>
              <a:off x="4136" y="2758"/>
              <a:ext cx="3" cy="9"/>
            </a:xfrm>
            <a:custGeom>
              <a:avLst/>
              <a:gdLst>
                <a:gd name="T0" fmla="*/ 0 w 12"/>
                <a:gd name="T1" fmla="*/ 0 h 37"/>
                <a:gd name="T2" fmla="*/ 0 w 12"/>
                <a:gd name="T3" fmla="*/ 0 h 37"/>
                <a:gd name="T4" fmla="*/ 0 w 12"/>
                <a:gd name="T5" fmla="*/ 0 h 37"/>
                <a:gd name="T6" fmla="*/ 0 w 12"/>
                <a:gd name="T7" fmla="*/ 0 h 37"/>
                <a:gd name="T8" fmla="*/ 0 w 12"/>
                <a:gd name="T9" fmla="*/ 0 h 37"/>
                <a:gd name="T10" fmla="*/ 0 w 12"/>
                <a:gd name="T11" fmla="*/ 0 h 37"/>
                <a:gd name="T12" fmla="*/ 0 w 12"/>
                <a:gd name="T13" fmla="*/ 0 h 37"/>
                <a:gd name="T14" fmla="*/ 0 w 12"/>
                <a:gd name="T15" fmla="*/ 0 h 37"/>
                <a:gd name="T16" fmla="*/ 0 w 12"/>
                <a:gd name="T17" fmla="*/ 0 h 37"/>
                <a:gd name="T18" fmla="*/ 0 w 12"/>
                <a:gd name="T19" fmla="*/ 0 h 37"/>
                <a:gd name="T20" fmla="*/ 0 w 12"/>
                <a:gd name="T21" fmla="*/ 0 h 37"/>
                <a:gd name="T22" fmla="*/ 0 w 12"/>
                <a:gd name="T23" fmla="*/ 0 h 37"/>
                <a:gd name="T24" fmla="*/ 0 w 12"/>
                <a:gd name="T25" fmla="*/ 0 h 37"/>
                <a:gd name="T26" fmla="*/ 0 w 12"/>
                <a:gd name="T27" fmla="*/ 0 h 37"/>
                <a:gd name="T28" fmla="*/ 0 w 12"/>
                <a:gd name="T29" fmla="*/ 0 h 37"/>
                <a:gd name="T30" fmla="*/ 0 w 12"/>
                <a:gd name="T31" fmla="*/ 0 h 37"/>
                <a:gd name="T32" fmla="*/ 0 w 12"/>
                <a:gd name="T33" fmla="*/ 0 h 37"/>
                <a:gd name="T34" fmla="*/ 0 w 12"/>
                <a:gd name="T35" fmla="*/ 0 h 37"/>
                <a:gd name="T36" fmla="*/ 0 w 12"/>
                <a:gd name="T37" fmla="*/ 0 h 37"/>
                <a:gd name="T38" fmla="*/ 0 w 12"/>
                <a:gd name="T39" fmla="*/ 0 h 37"/>
                <a:gd name="T40" fmla="*/ 0 w 12"/>
                <a:gd name="T41" fmla="*/ 0 h 37"/>
                <a:gd name="T42" fmla="*/ 0 w 12"/>
                <a:gd name="T43" fmla="*/ 0 h 37"/>
                <a:gd name="T44" fmla="*/ 0 w 12"/>
                <a:gd name="T45" fmla="*/ 0 h 37"/>
                <a:gd name="T46" fmla="*/ 0 w 12"/>
                <a:gd name="T47" fmla="*/ 0 h 37"/>
                <a:gd name="T48" fmla="*/ 0 w 12"/>
                <a:gd name="T49" fmla="*/ 0 h 37"/>
                <a:gd name="T50" fmla="*/ 0 w 12"/>
                <a:gd name="T51" fmla="*/ 0 h 37"/>
                <a:gd name="T52" fmla="*/ 0 w 12"/>
                <a:gd name="T53" fmla="*/ 0 h 37"/>
                <a:gd name="T54" fmla="*/ 0 w 12"/>
                <a:gd name="T55" fmla="*/ 0 h 37"/>
                <a:gd name="T56" fmla="*/ 0 w 12"/>
                <a:gd name="T57" fmla="*/ 0 h 37"/>
                <a:gd name="T58" fmla="*/ 0 w 12"/>
                <a:gd name="T59" fmla="*/ 0 h 37"/>
                <a:gd name="T60" fmla="*/ 0 w 12"/>
                <a:gd name="T61" fmla="*/ 0 h 37"/>
                <a:gd name="T62" fmla="*/ 0 w 12"/>
                <a:gd name="T63" fmla="*/ 0 h 37"/>
                <a:gd name="T64" fmla="*/ 0 w 12"/>
                <a:gd name="T65" fmla="*/ 0 h 37"/>
                <a:gd name="T66" fmla="*/ 0 w 12"/>
                <a:gd name="T67" fmla="*/ 0 h 37"/>
                <a:gd name="T68" fmla="*/ 0 w 12"/>
                <a:gd name="T69" fmla="*/ 0 h 37"/>
                <a:gd name="T70" fmla="*/ 0 w 12"/>
                <a:gd name="T71" fmla="*/ 0 h 37"/>
                <a:gd name="T72" fmla="*/ 0 w 12"/>
                <a:gd name="T73" fmla="*/ 0 h 37"/>
                <a:gd name="T74" fmla="*/ 0 w 12"/>
                <a:gd name="T75" fmla="*/ 0 h 37"/>
                <a:gd name="T76" fmla="*/ 0 w 12"/>
                <a:gd name="T77" fmla="*/ 0 h 37"/>
                <a:gd name="T78" fmla="*/ 0 w 12"/>
                <a:gd name="T79" fmla="*/ 0 h 37"/>
                <a:gd name="T80" fmla="*/ 0 w 12"/>
                <a:gd name="T81" fmla="*/ 0 h 37"/>
                <a:gd name="T82" fmla="*/ 0 w 12"/>
                <a:gd name="T83" fmla="*/ 0 h 37"/>
                <a:gd name="T84" fmla="*/ 0 w 12"/>
                <a:gd name="T85" fmla="*/ 0 h 37"/>
                <a:gd name="T86" fmla="*/ 0 w 12"/>
                <a:gd name="T87" fmla="*/ 0 h 37"/>
                <a:gd name="T88" fmla="*/ 0 w 12"/>
                <a:gd name="T89" fmla="*/ 0 h 37"/>
                <a:gd name="T90" fmla="*/ 0 w 12"/>
                <a:gd name="T91" fmla="*/ 0 h 37"/>
                <a:gd name="T92" fmla="*/ 0 w 12"/>
                <a:gd name="T93" fmla="*/ 0 h 37"/>
                <a:gd name="T94" fmla="*/ 0 w 12"/>
                <a:gd name="T95" fmla="*/ 0 h 37"/>
                <a:gd name="T96" fmla="*/ 0 w 12"/>
                <a:gd name="T97" fmla="*/ 0 h 37"/>
                <a:gd name="T98" fmla="*/ 0 w 12"/>
                <a:gd name="T99" fmla="*/ 0 h 37"/>
                <a:gd name="T100" fmla="*/ 0 w 12"/>
                <a:gd name="T101" fmla="*/ 0 h 37"/>
                <a:gd name="T102" fmla="*/ 0 w 12"/>
                <a:gd name="T103" fmla="*/ 0 h 37"/>
                <a:gd name="T104" fmla="*/ 0 w 12"/>
                <a:gd name="T105" fmla="*/ 0 h 37"/>
                <a:gd name="T106" fmla="*/ 0 w 12"/>
                <a:gd name="T107" fmla="*/ 0 h 37"/>
                <a:gd name="T108" fmla="*/ 0 w 12"/>
                <a:gd name="T109" fmla="*/ 0 h 37"/>
                <a:gd name="T110" fmla="*/ 0 w 12"/>
                <a:gd name="T111" fmla="*/ 0 h 37"/>
                <a:gd name="T112" fmla="*/ 0 w 12"/>
                <a:gd name="T113" fmla="*/ 0 h 37"/>
                <a:gd name="T114" fmla="*/ 0 w 12"/>
                <a:gd name="T115" fmla="*/ 0 h 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
                <a:gd name="T175" fmla="*/ 0 h 37"/>
                <a:gd name="T176" fmla="*/ 12 w 12"/>
                <a:gd name="T177" fmla="*/ 37 h 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 h="37">
                  <a:moveTo>
                    <a:pt x="0" y="11"/>
                  </a:moveTo>
                  <a:lnTo>
                    <a:pt x="2" y="11"/>
                  </a:lnTo>
                  <a:lnTo>
                    <a:pt x="2" y="9"/>
                  </a:lnTo>
                  <a:lnTo>
                    <a:pt x="2" y="8"/>
                  </a:lnTo>
                  <a:lnTo>
                    <a:pt x="2" y="7"/>
                  </a:lnTo>
                  <a:lnTo>
                    <a:pt x="2" y="5"/>
                  </a:lnTo>
                  <a:lnTo>
                    <a:pt x="2" y="4"/>
                  </a:lnTo>
                  <a:lnTo>
                    <a:pt x="4" y="4"/>
                  </a:lnTo>
                  <a:lnTo>
                    <a:pt x="4" y="3"/>
                  </a:lnTo>
                  <a:lnTo>
                    <a:pt x="5" y="3"/>
                  </a:lnTo>
                  <a:lnTo>
                    <a:pt x="5" y="2"/>
                  </a:lnTo>
                  <a:lnTo>
                    <a:pt x="5" y="0"/>
                  </a:lnTo>
                  <a:lnTo>
                    <a:pt x="6" y="0"/>
                  </a:lnTo>
                  <a:lnTo>
                    <a:pt x="7" y="0"/>
                  </a:lnTo>
                  <a:lnTo>
                    <a:pt x="9" y="0"/>
                  </a:lnTo>
                  <a:lnTo>
                    <a:pt x="10" y="0"/>
                  </a:lnTo>
                  <a:lnTo>
                    <a:pt x="11" y="0"/>
                  </a:lnTo>
                  <a:lnTo>
                    <a:pt x="12" y="0"/>
                  </a:lnTo>
                  <a:lnTo>
                    <a:pt x="12" y="7"/>
                  </a:lnTo>
                  <a:lnTo>
                    <a:pt x="11" y="7"/>
                  </a:lnTo>
                  <a:lnTo>
                    <a:pt x="10" y="7"/>
                  </a:lnTo>
                  <a:lnTo>
                    <a:pt x="9" y="7"/>
                  </a:lnTo>
                  <a:lnTo>
                    <a:pt x="7" y="7"/>
                  </a:lnTo>
                  <a:lnTo>
                    <a:pt x="7" y="8"/>
                  </a:lnTo>
                  <a:lnTo>
                    <a:pt x="7" y="9"/>
                  </a:lnTo>
                  <a:lnTo>
                    <a:pt x="7" y="11"/>
                  </a:lnTo>
                  <a:lnTo>
                    <a:pt x="12" y="11"/>
                  </a:lnTo>
                  <a:lnTo>
                    <a:pt x="12" y="17"/>
                  </a:lnTo>
                  <a:lnTo>
                    <a:pt x="7" y="17"/>
                  </a:lnTo>
                  <a:lnTo>
                    <a:pt x="7" y="37"/>
                  </a:lnTo>
                  <a:lnTo>
                    <a:pt x="2" y="37"/>
                  </a:lnTo>
                  <a:lnTo>
                    <a:pt x="2" y="17"/>
                  </a:lnTo>
                  <a:lnTo>
                    <a:pt x="0" y="17"/>
                  </a:lnTo>
                  <a:lnTo>
                    <a:pt x="0" y="11"/>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99" name="Freeform 222">
              <a:extLst>
                <a:ext uri="{FF2B5EF4-FFF2-40B4-BE49-F238E27FC236}">
                  <a16:creationId xmlns:a16="http://schemas.microsoft.com/office/drawing/2014/main" id="{77CC3BC4-1907-B441-8C02-3CD7C8C4739B}"/>
                </a:ext>
              </a:extLst>
            </p:cNvPr>
            <p:cNvSpPr>
              <a:spLocks noEditPoints="1"/>
            </p:cNvSpPr>
            <p:nvPr/>
          </p:nvSpPr>
          <p:spPr bwMode="auto">
            <a:xfrm>
              <a:off x="4138" y="2758"/>
              <a:ext cx="3" cy="12"/>
            </a:xfrm>
            <a:custGeom>
              <a:avLst/>
              <a:gdLst>
                <a:gd name="T0" fmla="*/ 0 w 11"/>
                <a:gd name="T1" fmla="*/ 0 h 46"/>
                <a:gd name="T2" fmla="*/ 0 w 11"/>
                <a:gd name="T3" fmla="*/ 0 h 46"/>
                <a:gd name="T4" fmla="*/ 0 w 11"/>
                <a:gd name="T5" fmla="*/ 0 h 46"/>
                <a:gd name="T6" fmla="*/ 0 w 11"/>
                <a:gd name="T7" fmla="*/ 0 h 46"/>
                <a:gd name="T8" fmla="*/ 0 w 11"/>
                <a:gd name="T9" fmla="*/ 0 h 46"/>
                <a:gd name="T10" fmla="*/ 0 w 11"/>
                <a:gd name="T11" fmla="*/ 0 h 46"/>
                <a:gd name="T12" fmla="*/ 0 w 11"/>
                <a:gd name="T13" fmla="*/ 0 h 46"/>
                <a:gd name="T14" fmla="*/ 0 w 11"/>
                <a:gd name="T15" fmla="*/ 0 h 46"/>
                <a:gd name="T16" fmla="*/ 0 w 11"/>
                <a:gd name="T17" fmla="*/ 0 h 46"/>
                <a:gd name="T18" fmla="*/ 0 w 11"/>
                <a:gd name="T19" fmla="*/ 0 h 46"/>
                <a:gd name="T20" fmla="*/ 0 w 11"/>
                <a:gd name="T21" fmla="*/ 0 h 46"/>
                <a:gd name="T22" fmla="*/ 0 w 11"/>
                <a:gd name="T23" fmla="*/ 0 h 46"/>
                <a:gd name="T24" fmla="*/ 0 w 11"/>
                <a:gd name="T25" fmla="*/ 0 h 46"/>
                <a:gd name="T26" fmla="*/ 0 w 11"/>
                <a:gd name="T27" fmla="*/ 0 h 46"/>
                <a:gd name="T28" fmla="*/ 0 w 11"/>
                <a:gd name="T29" fmla="*/ 0 h 46"/>
                <a:gd name="T30" fmla="*/ 0 w 11"/>
                <a:gd name="T31" fmla="*/ 0 h 46"/>
                <a:gd name="T32" fmla="*/ 0 w 11"/>
                <a:gd name="T33" fmla="*/ 0 h 46"/>
                <a:gd name="T34" fmla="*/ 0 w 11"/>
                <a:gd name="T35" fmla="*/ 0 h 46"/>
                <a:gd name="T36" fmla="*/ 0 w 11"/>
                <a:gd name="T37" fmla="*/ 0 h 46"/>
                <a:gd name="T38" fmla="*/ 0 w 11"/>
                <a:gd name="T39" fmla="*/ 0 h 46"/>
                <a:gd name="T40" fmla="*/ 0 w 11"/>
                <a:gd name="T41" fmla="*/ 0 h 46"/>
                <a:gd name="T42" fmla="*/ 0 w 11"/>
                <a:gd name="T43" fmla="*/ 0 h 46"/>
                <a:gd name="T44" fmla="*/ 0 w 11"/>
                <a:gd name="T45" fmla="*/ 0 h 46"/>
                <a:gd name="T46" fmla="*/ 0 w 11"/>
                <a:gd name="T47" fmla="*/ 0 h 46"/>
                <a:gd name="T48" fmla="*/ 0 w 11"/>
                <a:gd name="T49" fmla="*/ 0 h 46"/>
                <a:gd name="T50" fmla="*/ 0 w 11"/>
                <a:gd name="T51" fmla="*/ 0 h 46"/>
                <a:gd name="T52" fmla="*/ 0 w 11"/>
                <a:gd name="T53" fmla="*/ 0 h 46"/>
                <a:gd name="T54" fmla="*/ 0 w 11"/>
                <a:gd name="T55" fmla="*/ 0 h 46"/>
                <a:gd name="T56" fmla="*/ 0 w 11"/>
                <a:gd name="T57" fmla="*/ 0 h 46"/>
                <a:gd name="T58" fmla="*/ 0 w 11"/>
                <a:gd name="T59" fmla="*/ 0 h 46"/>
                <a:gd name="T60" fmla="*/ 0 w 11"/>
                <a:gd name="T61" fmla="*/ 0 h 46"/>
                <a:gd name="T62" fmla="*/ 0 w 11"/>
                <a:gd name="T63" fmla="*/ 0 h 46"/>
                <a:gd name="T64" fmla="*/ 0 w 11"/>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
                <a:gd name="T100" fmla="*/ 0 h 46"/>
                <a:gd name="T101" fmla="*/ 11 w 11"/>
                <a:gd name="T102" fmla="*/ 46 h 4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 h="46">
                  <a:moveTo>
                    <a:pt x="5" y="7"/>
                  </a:moveTo>
                  <a:lnTo>
                    <a:pt x="5" y="0"/>
                  </a:lnTo>
                  <a:lnTo>
                    <a:pt x="11" y="0"/>
                  </a:lnTo>
                  <a:lnTo>
                    <a:pt x="11" y="7"/>
                  </a:lnTo>
                  <a:lnTo>
                    <a:pt x="5" y="7"/>
                  </a:lnTo>
                  <a:close/>
                  <a:moveTo>
                    <a:pt x="11" y="11"/>
                  </a:moveTo>
                  <a:lnTo>
                    <a:pt x="11" y="37"/>
                  </a:lnTo>
                  <a:lnTo>
                    <a:pt x="11" y="38"/>
                  </a:lnTo>
                  <a:lnTo>
                    <a:pt x="11" y="39"/>
                  </a:lnTo>
                  <a:lnTo>
                    <a:pt x="11" y="41"/>
                  </a:lnTo>
                  <a:lnTo>
                    <a:pt x="11" y="42"/>
                  </a:lnTo>
                  <a:lnTo>
                    <a:pt x="11" y="43"/>
                  </a:lnTo>
                  <a:lnTo>
                    <a:pt x="11" y="45"/>
                  </a:lnTo>
                  <a:lnTo>
                    <a:pt x="10" y="45"/>
                  </a:lnTo>
                  <a:lnTo>
                    <a:pt x="10" y="46"/>
                  </a:lnTo>
                  <a:lnTo>
                    <a:pt x="9" y="46"/>
                  </a:lnTo>
                  <a:lnTo>
                    <a:pt x="7" y="46"/>
                  </a:lnTo>
                  <a:lnTo>
                    <a:pt x="6" y="46"/>
                  </a:lnTo>
                  <a:lnTo>
                    <a:pt x="5" y="46"/>
                  </a:lnTo>
                  <a:lnTo>
                    <a:pt x="4" y="46"/>
                  </a:lnTo>
                  <a:lnTo>
                    <a:pt x="2" y="46"/>
                  </a:lnTo>
                  <a:lnTo>
                    <a:pt x="1" y="46"/>
                  </a:lnTo>
                  <a:lnTo>
                    <a:pt x="0" y="46"/>
                  </a:lnTo>
                  <a:lnTo>
                    <a:pt x="2" y="39"/>
                  </a:lnTo>
                  <a:lnTo>
                    <a:pt x="4" y="39"/>
                  </a:lnTo>
                  <a:lnTo>
                    <a:pt x="5" y="39"/>
                  </a:lnTo>
                  <a:lnTo>
                    <a:pt x="5" y="38"/>
                  </a:lnTo>
                  <a:lnTo>
                    <a:pt x="5" y="37"/>
                  </a:lnTo>
                  <a:lnTo>
                    <a:pt x="5" y="11"/>
                  </a:lnTo>
                  <a:lnTo>
                    <a:pt x="11" y="11"/>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00" name="Freeform 223">
              <a:extLst>
                <a:ext uri="{FF2B5EF4-FFF2-40B4-BE49-F238E27FC236}">
                  <a16:creationId xmlns:a16="http://schemas.microsoft.com/office/drawing/2014/main" id="{D3E0F160-2A76-CA47-B6D7-CDFE6CF984AF}"/>
                </a:ext>
              </a:extLst>
            </p:cNvPr>
            <p:cNvSpPr>
              <a:spLocks/>
            </p:cNvSpPr>
            <p:nvPr/>
          </p:nvSpPr>
          <p:spPr bwMode="auto">
            <a:xfrm>
              <a:off x="4143" y="2758"/>
              <a:ext cx="4"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37"/>
                <a:gd name="T41" fmla="*/ 19 w 19"/>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37">
                  <a:moveTo>
                    <a:pt x="0" y="37"/>
                  </a:moveTo>
                  <a:lnTo>
                    <a:pt x="0" y="0"/>
                  </a:lnTo>
                  <a:lnTo>
                    <a:pt x="5" y="0"/>
                  </a:lnTo>
                  <a:lnTo>
                    <a:pt x="5" y="19"/>
                  </a:lnTo>
                  <a:lnTo>
                    <a:pt x="10" y="11"/>
                  </a:lnTo>
                  <a:lnTo>
                    <a:pt x="19" y="11"/>
                  </a:lnTo>
                  <a:lnTo>
                    <a:pt x="10" y="19"/>
                  </a:lnTo>
                  <a:lnTo>
                    <a:pt x="19" y="37"/>
                  </a:lnTo>
                  <a:lnTo>
                    <a:pt x="14" y="37"/>
                  </a:lnTo>
                  <a:lnTo>
                    <a:pt x="8" y="27"/>
                  </a:lnTo>
                  <a:lnTo>
                    <a:pt x="5" y="29"/>
                  </a:lnTo>
                  <a:lnTo>
                    <a:pt x="5" y="37"/>
                  </a:lnTo>
                  <a:lnTo>
                    <a:pt x="0" y="37"/>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01" name="Freeform 224">
              <a:extLst>
                <a:ext uri="{FF2B5EF4-FFF2-40B4-BE49-F238E27FC236}">
                  <a16:creationId xmlns:a16="http://schemas.microsoft.com/office/drawing/2014/main" id="{66E716AE-0691-4E4A-8B0F-7D3404A33553}"/>
                </a:ext>
              </a:extLst>
            </p:cNvPr>
            <p:cNvSpPr>
              <a:spLocks/>
            </p:cNvSpPr>
            <p:nvPr/>
          </p:nvSpPr>
          <p:spPr bwMode="auto">
            <a:xfrm>
              <a:off x="4147" y="2761"/>
              <a:ext cx="6" cy="6"/>
            </a:xfrm>
            <a:custGeom>
              <a:avLst/>
              <a:gdLst>
                <a:gd name="T0" fmla="*/ 0 w 22"/>
                <a:gd name="T1" fmla="*/ 0 h 26"/>
                <a:gd name="T2" fmla="*/ 0 w 22"/>
                <a:gd name="T3" fmla="*/ 0 h 26"/>
                <a:gd name="T4" fmla="*/ 0 w 22"/>
                <a:gd name="T5" fmla="*/ 0 h 26"/>
                <a:gd name="T6" fmla="*/ 0 w 22"/>
                <a:gd name="T7" fmla="*/ 0 h 26"/>
                <a:gd name="T8" fmla="*/ 0 w 22"/>
                <a:gd name="T9" fmla="*/ 0 h 26"/>
                <a:gd name="T10" fmla="*/ 0 w 22"/>
                <a:gd name="T11" fmla="*/ 0 h 26"/>
                <a:gd name="T12" fmla="*/ 0 w 22"/>
                <a:gd name="T13" fmla="*/ 0 h 26"/>
                <a:gd name="T14" fmla="*/ 0 w 22"/>
                <a:gd name="T15" fmla="*/ 0 h 26"/>
                <a:gd name="T16" fmla="*/ 0 w 22"/>
                <a:gd name="T17" fmla="*/ 0 h 26"/>
                <a:gd name="T18" fmla="*/ 0 w 22"/>
                <a:gd name="T19" fmla="*/ 0 h 26"/>
                <a:gd name="T20" fmla="*/ 0 w 22"/>
                <a:gd name="T21" fmla="*/ 0 h 26"/>
                <a:gd name="T22" fmla="*/ 0 w 22"/>
                <a:gd name="T23" fmla="*/ 0 h 26"/>
                <a:gd name="T24" fmla="*/ 0 w 22"/>
                <a:gd name="T25" fmla="*/ 0 h 26"/>
                <a:gd name="T26" fmla="*/ 0 w 22"/>
                <a:gd name="T27" fmla="*/ 0 h 26"/>
                <a:gd name="T28" fmla="*/ 0 w 22"/>
                <a:gd name="T29" fmla="*/ 0 h 26"/>
                <a:gd name="T30" fmla="*/ 0 w 22"/>
                <a:gd name="T31" fmla="*/ 0 h 26"/>
                <a:gd name="T32" fmla="*/ 0 w 22"/>
                <a:gd name="T33" fmla="*/ 0 h 26"/>
                <a:gd name="T34" fmla="*/ 0 w 22"/>
                <a:gd name="T35" fmla="*/ 0 h 26"/>
                <a:gd name="T36" fmla="*/ 0 w 22"/>
                <a:gd name="T37" fmla="*/ 0 h 26"/>
                <a:gd name="T38" fmla="*/ 0 w 22"/>
                <a:gd name="T39" fmla="*/ 0 h 26"/>
                <a:gd name="T40" fmla="*/ 0 w 22"/>
                <a:gd name="T41" fmla="*/ 0 h 26"/>
                <a:gd name="T42" fmla="*/ 0 w 22"/>
                <a:gd name="T43" fmla="*/ 0 h 26"/>
                <a:gd name="T44" fmla="*/ 0 w 22"/>
                <a:gd name="T45" fmla="*/ 0 h 26"/>
                <a:gd name="T46" fmla="*/ 0 w 22"/>
                <a:gd name="T47" fmla="*/ 0 h 26"/>
                <a:gd name="T48" fmla="*/ 0 w 22"/>
                <a:gd name="T49" fmla="*/ 0 h 26"/>
                <a:gd name="T50" fmla="*/ 0 w 22"/>
                <a:gd name="T51" fmla="*/ 0 h 26"/>
                <a:gd name="T52" fmla="*/ 0 w 22"/>
                <a:gd name="T53" fmla="*/ 0 h 26"/>
                <a:gd name="T54" fmla="*/ 0 w 22"/>
                <a:gd name="T55" fmla="*/ 0 h 26"/>
                <a:gd name="T56" fmla="*/ 0 w 22"/>
                <a:gd name="T57" fmla="*/ 0 h 26"/>
                <a:gd name="T58" fmla="*/ 0 w 22"/>
                <a:gd name="T59" fmla="*/ 0 h 26"/>
                <a:gd name="T60" fmla="*/ 0 w 22"/>
                <a:gd name="T61" fmla="*/ 0 h 26"/>
                <a:gd name="T62" fmla="*/ 0 w 22"/>
                <a:gd name="T63" fmla="*/ 0 h 26"/>
                <a:gd name="T64" fmla="*/ 0 w 22"/>
                <a:gd name="T65" fmla="*/ 0 h 26"/>
                <a:gd name="T66" fmla="*/ 0 w 22"/>
                <a:gd name="T67" fmla="*/ 0 h 26"/>
                <a:gd name="T68" fmla="*/ 0 w 22"/>
                <a:gd name="T69" fmla="*/ 0 h 26"/>
                <a:gd name="T70" fmla="*/ 0 w 22"/>
                <a:gd name="T71" fmla="*/ 0 h 26"/>
                <a:gd name="T72" fmla="*/ 0 w 22"/>
                <a:gd name="T73" fmla="*/ 0 h 26"/>
                <a:gd name="T74" fmla="*/ 0 w 22"/>
                <a:gd name="T75" fmla="*/ 0 h 26"/>
                <a:gd name="T76" fmla="*/ 0 w 22"/>
                <a:gd name="T77" fmla="*/ 0 h 26"/>
                <a:gd name="T78" fmla="*/ 0 w 22"/>
                <a:gd name="T79" fmla="*/ 0 h 26"/>
                <a:gd name="T80" fmla="*/ 0 w 22"/>
                <a:gd name="T81" fmla="*/ 0 h 26"/>
                <a:gd name="T82" fmla="*/ 0 w 22"/>
                <a:gd name="T83" fmla="*/ 0 h 26"/>
                <a:gd name="T84" fmla="*/ 0 w 22"/>
                <a:gd name="T85" fmla="*/ 0 h 26"/>
                <a:gd name="T86" fmla="*/ 0 w 22"/>
                <a:gd name="T87" fmla="*/ 0 h 26"/>
                <a:gd name="T88" fmla="*/ 0 w 22"/>
                <a:gd name="T89" fmla="*/ 0 h 26"/>
                <a:gd name="T90" fmla="*/ 0 w 22"/>
                <a:gd name="T91" fmla="*/ 0 h 26"/>
                <a:gd name="T92" fmla="*/ 0 w 22"/>
                <a:gd name="T93" fmla="*/ 0 h 26"/>
                <a:gd name="T94" fmla="*/ 0 w 22"/>
                <a:gd name="T95" fmla="*/ 0 h 26"/>
                <a:gd name="T96" fmla="*/ 0 w 22"/>
                <a:gd name="T97" fmla="*/ 0 h 26"/>
                <a:gd name="T98" fmla="*/ 0 w 22"/>
                <a:gd name="T99" fmla="*/ 0 h 26"/>
                <a:gd name="T100" fmla="*/ 0 w 22"/>
                <a:gd name="T101" fmla="*/ 0 h 26"/>
                <a:gd name="T102" fmla="*/ 0 w 22"/>
                <a:gd name="T103" fmla="*/ 0 h 26"/>
                <a:gd name="T104" fmla="*/ 0 w 22"/>
                <a:gd name="T105" fmla="*/ 0 h 26"/>
                <a:gd name="T106" fmla="*/ 0 w 22"/>
                <a:gd name="T107" fmla="*/ 0 h 26"/>
                <a:gd name="T108" fmla="*/ 0 w 22"/>
                <a:gd name="T109" fmla="*/ 0 h 26"/>
                <a:gd name="T110" fmla="*/ 0 w 22"/>
                <a:gd name="T111" fmla="*/ 0 h 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
                <a:gd name="T169" fmla="*/ 0 h 26"/>
                <a:gd name="T170" fmla="*/ 22 w 22"/>
                <a:gd name="T171" fmla="*/ 26 h 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 h="26">
                  <a:moveTo>
                    <a:pt x="0" y="18"/>
                  </a:moveTo>
                  <a:lnTo>
                    <a:pt x="5" y="16"/>
                  </a:lnTo>
                  <a:lnTo>
                    <a:pt x="6" y="17"/>
                  </a:lnTo>
                  <a:lnTo>
                    <a:pt x="8" y="18"/>
                  </a:lnTo>
                  <a:lnTo>
                    <a:pt x="8" y="20"/>
                  </a:lnTo>
                  <a:lnTo>
                    <a:pt x="9" y="21"/>
                  </a:lnTo>
                  <a:lnTo>
                    <a:pt x="9" y="22"/>
                  </a:lnTo>
                  <a:lnTo>
                    <a:pt x="10" y="22"/>
                  </a:lnTo>
                  <a:lnTo>
                    <a:pt x="11" y="22"/>
                  </a:lnTo>
                  <a:lnTo>
                    <a:pt x="13" y="22"/>
                  </a:lnTo>
                  <a:lnTo>
                    <a:pt x="13" y="21"/>
                  </a:lnTo>
                  <a:lnTo>
                    <a:pt x="14" y="21"/>
                  </a:lnTo>
                  <a:lnTo>
                    <a:pt x="14" y="20"/>
                  </a:lnTo>
                  <a:lnTo>
                    <a:pt x="14" y="18"/>
                  </a:lnTo>
                  <a:lnTo>
                    <a:pt x="15" y="18"/>
                  </a:lnTo>
                  <a:lnTo>
                    <a:pt x="16" y="18"/>
                  </a:lnTo>
                  <a:lnTo>
                    <a:pt x="15" y="18"/>
                  </a:lnTo>
                  <a:lnTo>
                    <a:pt x="15" y="17"/>
                  </a:lnTo>
                  <a:lnTo>
                    <a:pt x="14" y="17"/>
                  </a:lnTo>
                  <a:lnTo>
                    <a:pt x="14" y="16"/>
                  </a:lnTo>
                  <a:lnTo>
                    <a:pt x="11" y="16"/>
                  </a:lnTo>
                  <a:lnTo>
                    <a:pt x="10" y="15"/>
                  </a:lnTo>
                  <a:lnTo>
                    <a:pt x="9" y="15"/>
                  </a:lnTo>
                  <a:lnTo>
                    <a:pt x="8" y="13"/>
                  </a:lnTo>
                  <a:lnTo>
                    <a:pt x="6" y="13"/>
                  </a:lnTo>
                  <a:lnTo>
                    <a:pt x="6" y="12"/>
                  </a:lnTo>
                  <a:lnTo>
                    <a:pt x="5" y="12"/>
                  </a:lnTo>
                  <a:lnTo>
                    <a:pt x="4" y="12"/>
                  </a:lnTo>
                  <a:lnTo>
                    <a:pt x="4" y="11"/>
                  </a:lnTo>
                  <a:lnTo>
                    <a:pt x="3" y="10"/>
                  </a:lnTo>
                  <a:lnTo>
                    <a:pt x="3" y="8"/>
                  </a:lnTo>
                  <a:lnTo>
                    <a:pt x="3" y="7"/>
                  </a:lnTo>
                  <a:lnTo>
                    <a:pt x="3" y="6"/>
                  </a:lnTo>
                  <a:lnTo>
                    <a:pt x="3" y="5"/>
                  </a:lnTo>
                  <a:lnTo>
                    <a:pt x="3" y="3"/>
                  </a:lnTo>
                  <a:lnTo>
                    <a:pt x="3" y="2"/>
                  </a:lnTo>
                  <a:lnTo>
                    <a:pt x="4" y="1"/>
                  </a:lnTo>
                  <a:lnTo>
                    <a:pt x="5" y="1"/>
                  </a:lnTo>
                  <a:lnTo>
                    <a:pt x="5" y="0"/>
                  </a:lnTo>
                  <a:lnTo>
                    <a:pt x="6" y="0"/>
                  </a:lnTo>
                  <a:lnTo>
                    <a:pt x="8" y="0"/>
                  </a:lnTo>
                  <a:lnTo>
                    <a:pt x="9" y="0"/>
                  </a:lnTo>
                  <a:lnTo>
                    <a:pt x="10" y="0"/>
                  </a:lnTo>
                  <a:lnTo>
                    <a:pt x="11" y="0"/>
                  </a:lnTo>
                  <a:lnTo>
                    <a:pt x="13" y="0"/>
                  </a:lnTo>
                  <a:lnTo>
                    <a:pt x="14" y="0"/>
                  </a:lnTo>
                  <a:lnTo>
                    <a:pt x="15" y="0"/>
                  </a:lnTo>
                  <a:lnTo>
                    <a:pt x="15" y="1"/>
                  </a:lnTo>
                  <a:lnTo>
                    <a:pt x="16" y="1"/>
                  </a:lnTo>
                  <a:lnTo>
                    <a:pt x="16" y="2"/>
                  </a:lnTo>
                  <a:lnTo>
                    <a:pt x="18" y="2"/>
                  </a:lnTo>
                  <a:lnTo>
                    <a:pt x="19" y="2"/>
                  </a:lnTo>
                  <a:lnTo>
                    <a:pt x="19" y="3"/>
                  </a:lnTo>
                  <a:lnTo>
                    <a:pt x="19" y="5"/>
                  </a:lnTo>
                  <a:lnTo>
                    <a:pt x="19" y="6"/>
                  </a:lnTo>
                  <a:lnTo>
                    <a:pt x="14" y="6"/>
                  </a:lnTo>
                  <a:lnTo>
                    <a:pt x="13" y="6"/>
                  </a:lnTo>
                  <a:lnTo>
                    <a:pt x="11" y="6"/>
                  </a:lnTo>
                  <a:lnTo>
                    <a:pt x="10" y="6"/>
                  </a:lnTo>
                  <a:lnTo>
                    <a:pt x="9" y="6"/>
                  </a:lnTo>
                  <a:lnTo>
                    <a:pt x="8" y="6"/>
                  </a:lnTo>
                  <a:lnTo>
                    <a:pt x="8" y="7"/>
                  </a:lnTo>
                  <a:lnTo>
                    <a:pt x="8" y="8"/>
                  </a:lnTo>
                  <a:lnTo>
                    <a:pt x="9" y="8"/>
                  </a:lnTo>
                  <a:lnTo>
                    <a:pt x="10" y="8"/>
                  </a:lnTo>
                  <a:lnTo>
                    <a:pt x="11" y="8"/>
                  </a:lnTo>
                  <a:lnTo>
                    <a:pt x="13" y="8"/>
                  </a:lnTo>
                  <a:lnTo>
                    <a:pt x="14" y="8"/>
                  </a:lnTo>
                  <a:lnTo>
                    <a:pt x="14" y="10"/>
                  </a:lnTo>
                  <a:lnTo>
                    <a:pt x="15" y="10"/>
                  </a:lnTo>
                  <a:lnTo>
                    <a:pt x="16" y="10"/>
                  </a:lnTo>
                  <a:lnTo>
                    <a:pt x="18" y="11"/>
                  </a:lnTo>
                  <a:lnTo>
                    <a:pt x="18" y="12"/>
                  </a:lnTo>
                  <a:lnTo>
                    <a:pt x="19" y="12"/>
                  </a:lnTo>
                  <a:lnTo>
                    <a:pt x="20" y="13"/>
                  </a:lnTo>
                  <a:lnTo>
                    <a:pt x="20" y="15"/>
                  </a:lnTo>
                  <a:lnTo>
                    <a:pt x="22" y="16"/>
                  </a:lnTo>
                  <a:lnTo>
                    <a:pt x="22" y="17"/>
                  </a:lnTo>
                  <a:lnTo>
                    <a:pt x="22" y="18"/>
                  </a:lnTo>
                  <a:lnTo>
                    <a:pt x="22" y="20"/>
                  </a:lnTo>
                  <a:lnTo>
                    <a:pt x="20" y="20"/>
                  </a:lnTo>
                  <a:lnTo>
                    <a:pt x="20" y="21"/>
                  </a:lnTo>
                  <a:lnTo>
                    <a:pt x="19" y="22"/>
                  </a:lnTo>
                  <a:lnTo>
                    <a:pt x="18" y="23"/>
                  </a:lnTo>
                  <a:lnTo>
                    <a:pt x="16" y="23"/>
                  </a:lnTo>
                  <a:lnTo>
                    <a:pt x="15" y="25"/>
                  </a:lnTo>
                  <a:lnTo>
                    <a:pt x="14" y="25"/>
                  </a:lnTo>
                  <a:lnTo>
                    <a:pt x="13" y="26"/>
                  </a:lnTo>
                  <a:lnTo>
                    <a:pt x="11" y="26"/>
                  </a:lnTo>
                  <a:lnTo>
                    <a:pt x="10" y="26"/>
                  </a:lnTo>
                  <a:lnTo>
                    <a:pt x="9" y="26"/>
                  </a:lnTo>
                  <a:lnTo>
                    <a:pt x="8" y="26"/>
                  </a:lnTo>
                  <a:lnTo>
                    <a:pt x="6" y="26"/>
                  </a:lnTo>
                  <a:lnTo>
                    <a:pt x="5" y="26"/>
                  </a:lnTo>
                  <a:lnTo>
                    <a:pt x="4" y="25"/>
                  </a:lnTo>
                  <a:lnTo>
                    <a:pt x="4" y="23"/>
                  </a:lnTo>
                  <a:lnTo>
                    <a:pt x="3" y="22"/>
                  </a:lnTo>
                  <a:lnTo>
                    <a:pt x="3" y="21"/>
                  </a:lnTo>
                  <a:lnTo>
                    <a:pt x="1" y="21"/>
                  </a:lnTo>
                  <a:lnTo>
                    <a:pt x="1" y="20"/>
                  </a:lnTo>
                  <a:lnTo>
                    <a:pt x="0" y="18"/>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02" name="Freeform 225">
              <a:extLst>
                <a:ext uri="{FF2B5EF4-FFF2-40B4-BE49-F238E27FC236}">
                  <a16:creationId xmlns:a16="http://schemas.microsoft.com/office/drawing/2014/main" id="{C03D2CB0-013F-7B44-BF77-1E3880447594}"/>
                </a:ext>
              </a:extLst>
            </p:cNvPr>
            <p:cNvSpPr>
              <a:spLocks noEditPoints="1"/>
            </p:cNvSpPr>
            <p:nvPr/>
          </p:nvSpPr>
          <p:spPr bwMode="auto">
            <a:xfrm>
              <a:off x="4153" y="2758"/>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w 19"/>
                <a:gd name="T87" fmla="*/ 0 h 37"/>
                <a:gd name="T88" fmla="*/ 0 w 19"/>
                <a:gd name="T89" fmla="*/ 0 h 37"/>
                <a:gd name="T90" fmla="*/ 0 w 19"/>
                <a:gd name="T91" fmla="*/ 0 h 37"/>
                <a:gd name="T92" fmla="*/ 0 w 19"/>
                <a:gd name="T93" fmla="*/ 0 h 37"/>
                <a:gd name="T94" fmla="*/ 0 w 19"/>
                <a:gd name="T95" fmla="*/ 0 h 37"/>
                <a:gd name="T96" fmla="*/ 0 w 19"/>
                <a:gd name="T97" fmla="*/ 0 h 37"/>
                <a:gd name="T98" fmla="*/ 0 w 19"/>
                <a:gd name="T99" fmla="*/ 0 h 37"/>
                <a:gd name="T100" fmla="*/ 0 w 19"/>
                <a:gd name="T101" fmla="*/ 0 h 37"/>
                <a:gd name="T102" fmla="*/ 0 w 19"/>
                <a:gd name="T103" fmla="*/ 0 h 37"/>
                <a:gd name="T104" fmla="*/ 0 w 19"/>
                <a:gd name="T105" fmla="*/ 0 h 37"/>
                <a:gd name="T106" fmla="*/ 0 w 19"/>
                <a:gd name="T107" fmla="*/ 0 h 37"/>
                <a:gd name="T108" fmla="*/ 0 w 19"/>
                <a:gd name="T109" fmla="*/ 0 h 37"/>
                <a:gd name="T110" fmla="*/ 0 w 19"/>
                <a:gd name="T111" fmla="*/ 0 h 37"/>
                <a:gd name="T112" fmla="*/ 0 w 19"/>
                <a:gd name="T113" fmla="*/ 0 h 37"/>
                <a:gd name="T114" fmla="*/ 0 w 19"/>
                <a:gd name="T115" fmla="*/ 0 h 37"/>
                <a:gd name="T116" fmla="*/ 0 w 19"/>
                <a:gd name="T117" fmla="*/ 0 h 37"/>
                <a:gd name="T118" fmla="*/ 0 w 19"/>
                <a:gd name="T119" fmla="*/ 0 h 37"/>
                <a:gd name="T120" fmla="*/ 0 w 19"/>
                <a:gd name="T121" fmla="*/ 0 h 37"/>
                <a:gd name="T122" fmla="*/ 0 w 19"/>
                <a:gd name="T123" fmla="*/ 0 h 37"/>
                <a:gd name="T124" fmla="*/ 0 w 19"/>
                <a:gd name="T125" fmla="*/ 0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7"/>
                <a:gd name="T191" fmla="*/ 19 w 19"/>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7">
                  <a:moveTo>
                    <a:pt x="19" y="37"/>
                  </a:moveTo>
                  <a:lnTo>
                    <a:pt x="14" y="37"/>
                  </a:lnTo>
                  <a:lnTo>
                    <a:pt x="14" y="33"/>
                  </a:lnTo>
                  <a:lnTo>
                    <a:pt x="14" y="34"/>
                  </a:lnTo>
                  <a:lnTo>
                    <a:pt x="13" y="36"/>
                  </a:lnTo>
                  <a:lnTo>
                    <a:pt x="11" y="36"/>
                  </a:lnTo>
                  <a:lnTo>
                    <a:pt x="11" y="37"/>
                  </a:lnTo>
                  <a:lnTo>
                    <a:pt x="10" y="37"/>
                  </a:lnTo>
                  <a:lnTo>
                    <a:pt x="9" y="37"/>
                  </a:lnTo>
                  <a:lnTo>
                    <a:pt x="8" y="37"/>
                  </a:lnTo>
                  <a:lnTo>
                    <a:pt x="6" y="37"/>
                  </a:lnTo>
                  <a:lnTo>
                    <a:pt x="5" y="36"/>
                  </a:lnTo>
                  <a:lnTo>
                    <a:pt x="4" y="36"/>
                  </a:lnTo>
                  <a:lnTo>
                    <a:pt x="4" y="34"/>
                  </a:lnTo>
                  <a:lnTo>
                    <a:pt x="3" y="34"/>
                  </a:lnTo>
                  <a:lnTo>
                    <a:pt x="3" y="33"/>
                  </a:lnTo>
                  <a:lnTo>
                    <a:pt x="3" y="32"/>
                  </a:lnTo>
                  <a:lnTo>
                    <a:pt x="1" y="31"/>
                  </a:lnTo>
                  <a:lnTo>
                    <a:pt x="1" y="29"/>
                  </a:lnTo>
                  <a:lnTo>
                    <a:pt x="0" y="28"/>
                  </a:lnTo>
                  <a:lnTo>
                    <a:pt x="0" y="27"/>
                  </a:lnTo>
                  <a:lnTo>
                    <a:pt x="0" y="26"/>
                  </a:lnTo>
                  <a:lnTo>
                    <a:pt x="0" y="24"/>
                  </a:lnTo>
                  <a:lnTo>
                    <a:pt x="0" y="23"/>
                  </a:lnTo>
                  <a:lnTo>
                    <a:pt x="0" y="22"/>
                  </a:lnTo>
                  <a:lnTo>
                    <a:pt x="0" y="21"/>
                  </a:lnTo>
                  <a:lnTo>
                    <a:pt x="0" y="19"/>
                  </a:lnTo>
                  <a:lnTo>
                    <a:pt x="0" y="18"/>
                  </a:lnTo>
                  <a:lnTo>
                    <a:pt x="1" y="17"/>
                  </a:lnTo>
                  <a:lnTo>
                    <a:pt x="1" y="16"/>
                  </a:lnTo>
                  <a:lnTo>
                    <a:pt x="3" y="14"/>
                  </a:lnTo>
                  <a:lnTo>
                    <a:pt x="3" y="13"/>
                  </a:lnTo>
                  <a:lnTo>
                    <a:pt x="3" y="12"/>
                  </a:lnTo>
                  <a:lnTo>
                    <a:pt x="4" y="12"/>
                  </a:lnTo>
                  <a:lnTo>
                    <a:pt x="4" y="11"/>
                  </a:lnTo>
                  <a:lnTo>
                    <a:pt x="5" y="11"/>
                  </a:lnTo>
                  <a:lnTo>
                    <a:pt x="6" y="11"/>
                  </a:lnTo>
                  <a:lnTo>
                    <a:pt x="8" y="11"/>
                  </a:lnTo>
                  <a:lnTo>
                    <a:pt x="9" y="11"/>
                  </a:lnTo>
                  <a:lnTo>
                    <a:pt x="10" y="11"/>
                  </a:lnTo>
                  <a:lnTo>
                    <a:pt x="11" y="11"/>
                  </a:lnTo>
                  <a:lnTo>
                    <a:pt x="13" y="11"/>
                  </a:lnTo>
                  <a:lnTo>
                    <a:pt x="13" y="12"/>
                  </a:lnTo>
                  <a:lnTo>
                    <a:pt x="14" y="12"/>
                  </a:lnTo>
                  <a:lnTo>
                    <a:pt x="14" y="13"/>
                  </a:lnTo>
                  <a:lnTo>
                    <a:pt x="14" y="0"/>
                  </a:lnTo>
                  <a:lnTo>
                    <a:pt x="19" y="0"/>
                  </a:lnTo>
                  <a:lnTo>
                    <a:pt x="19" y="37"/>
                  </a:lnTo>
                  <a:close/>
                  <a:moveTo>
                    <a:pt x="5" y="23"/>
                  </a:moveTo>
                  <a:lnTo>
                    <a:pt x="5" y="24"/>
                  </a:lnTo>
                  <a:lnTo>
                    <a:pt x="5" y="26"/>
                  </a:lnTo>
                  <a:lnTo>
                    <a:pt x="5" y="27"/>
                  </a:lnTo>
                  <a:lnTo>
                    <a:pt x="5" y="28"/>
                  </a:lnTo>
                  <a:lnTo>
                    <a:pt x="5" y="29"/>
                  </a:lnTo>
                  <a:lnTo>
                    <a:pt x="6" y="31"/>
                  </a:lnTo>
                  <a:lnTo>
                    <a:pt x="6" y="32"/>
                  </a:lnTo>
                  <a:lnTo>
                    <a:pt x="8" y="32"/>
                  </a:lnTo>
                  <a:lnTo>
                    <a:pt x="8" y="33"/>
                  </a:lnTo>
                  <a:lnTo>
                    <a:pt x="9" y="33"/>
                  </a:lnTo>
                  <a:lnTo>
                    <a:pt x="10" y="33"/>
                  </a:lnTo>
                  <a:lnTo>
                    <a:pt x="10" y="32"/>
                  </a:lnTo>
                  <a:lnTo>
                    <a:pt x="11" y="32"/>
                  </a:lnTo>
                  <a:lnTo>
                    <a:pt x="11" y="31"/>
                  </a:lnTo>
                  <a:lnTo>
                    <a:pt x="13" y="31"/>
                  </a:lnTo>
                  <a:lnTo>
                    <a:pt x="13" y="29"/>
                  </a:lnTo>
                  <a:lnTo>
                    <a:pt x="14" y="29"/>
                  </a:lnTo>
                  <a:lnTo>
                    <a:pt x="14" y="28"/>
                  </a:lnTo>
                  <a:lnTo>
                    <a:pt x="14" y="27"/>
                  </a:lnTo>
                  <a:lnTo>
                    <a:pt x="14" y="26"/>
                  </a:lnTo>
                  <a:lnTo>
                    <a:pt x="14" y="24"/>
                  </a:lnTo>
                  <a:lnTo>
                    <a:pt x="14" y="23"/>
                  </a:lnTo>
                  <a:lnTo>
                    <a:pt x="14" y="22"/>
                  </a:lnTo>
                  <a:lnTo>
                    <a:pt x="14" y="21"/>
                  </a:lnTo>
                  <a:lnTo>
                    <a:pt x="14" y="19"/>
                  </a:lnTo>
                  <a:lnTo>
                    <a:pt x="14" y="18"/>
                  </a:lnTo>
                  <a:lnTo>
                    <a:pt x="14" y="17"/>
                  </a:lnTo>
                  <a:lnTo>
                    <a:pt x="13" y="17"/>
                  </a:lnTo>
                  <a:lnTo>
                    <a:pt x="11" y="17"/>
                  </a:lnTo>
                  <a:lnTo>
                    <a:pt x="10" y="17"/>
                  </a:lnTo>
                  <a:lnTo>
                    <a:pt x="9" y="17"/>
                  </a:lnTo>
                  <a:lnTo>
                    <a:pt x="8" y="17"/>
                  </a:lnTo>
                  <a:lnTo>
                    <a:pt x="6" y="17"/>
                  </a:lnTo>
                  <a:lnTo>
                    <a:pt x="5" y="17"/>
                  </a:lnTo>
                  <a:lnTo>
                    <a:pt x="5" y="18"/>
                  </a:lnTo>
                  <a:lnTo>
                    <a:pt x="5" y="19"/>
                  </a:lnTo>
                  <a:lnTo>
                    <a:pt x="5" y="21"/>
                  </a:lnTo>
                  <a:lnTo>
                    <a:pt x="5" y="22"/>
                  </a:lnTo>
                  <a:lnTo>
                    <a:pt x="5" y="23"/>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03" name="Freeform 226">
              <a:extLst>
                <a:ext uri="{FF2B5EF4-FFF2-40B4-BE49-F238E27FC236}">
                  <a16:creationId xmlns:a16="http://schemas.microsoft.com/office/drawing/2014/main" id="{48BD2922-EDB0-3C48-A05A-94C7A6FF7289}"/>
                </a:ext>
              </a:extLst>
            </p:cNvPr>
            <p:cNvSpPr>
              <a:spLocks/>
            </p:cNvSpPr>
            <p:nvPr/>
          </p:nvSpPr>
          <p:spPr bwMode="auto">
            <a:xfrm>
              <a:off x="4159" y="2758"/>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
                <a:gd name="T130" fmla="*/ 0 h 37"/>
                <a:gd name="T131" fmla="*/ 19 w 19"/>
                <a:gd name="T132" fmla="*/ 37 h 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 h="37">
                  <a:moveTo>
                    <a:pt x="6" y="0"/>
                  </a:moveTo>
                  <a:lnTo>
                    <a:pt x="6" y="13"/>
                  </a:lnTo>
                  <a:lnTo>
                    <a:pt x="6" y="12"/>
                  </a:lnTo>
                  <a:lnTo>
                    <a:pt x="8" y="12"/>
                  </a:lnTo>
                  <a:lnTo>
                    <a:pt x="9" y="11"/>
                  </a:lnTo>
                  <a:lnTo>
                    <a:pt x="10" y="11"/>
                  </a:lnTo>
                  <a:lnTo>
                    <a:pt x="11" y="11"/>
                  </a:lnTo>
                  <a:lnTo>
                    <a:pt x="13" y="11"/>
                  </a:lnTo>
                  <a:lnTo>
                    <a:pt x="14" y="11"/>
                  </a:lnTo>
                  <a:lnTo>
                    <a:pt x="15" y="11"/>
                  </a:lnTo>
                  <a:lnTo>
                    <a:pt x="16" y="11"/>
                  </a:lnTo>
                  <a:lnTo>
                    <a:pt x="16" y="12"/>
                  </a:lnTo>
                  <a:lnTo>
                    <a:pt x="18" y="12"/>
                  </a:lnTo>
                  <a:lnTo>
                    <a:pt x="18" y="13"/>
                  </a:lnTo>
                  <a:lnTo>
                    <a:pt x="19" y="13"/>
                  </a:lnTo>
                  <a:lnTo>
                    <a:pt x="19" y="14"/>
                  </a:lnTo>
                  <a:lnTo>
                    <a:pt x="19" y="16"/>
                  </a:lnTo>
                  <a:lnTo>
                    <a:pt x="19" y="17"/>
                  </a:lnTo>
                  <a:lnTo>
                    <a:pt x="19" y="18"/>
                  </a:lnTo>
                  <a:lnTo>
                    <a:pt x="19" y="19"/>
                  </a:lnTo>
                  <a:lnTo>
                    <a:pt x="19" y="37"/>
                  </a:lnTo>
                  <a:lnTo>
                    <a:pt x="14" y="37"/>
                  </a:lnTo>
                  <a:lnTo>
                    <a:pt x="14" y="23"/>
                  </a:lnTo>
                  <a:lnTo>
                    <a:pt x="14" y="22"/>
                  </a:lnTo>
                  <a:lnTo>
                    <a:pt x="14" y="21"/>
                  </a:lnTo>
                  <a:lnTo>
                    <a:pt x="14" y="19"/>
                  </a:lnTo>
                  <a:lnTo>
                    <a:pt x="14" y="18"/>
                  </a:lnTo>
                  <a:lnTo>
                    <a:pt x="14" y="17"/>
                  </a:lnTo>
                  <a:lnTo>
                    <a:pt x="13" y="17"/>
                  </a:lnTo>
                  <a:lnTo>
                    <a:pt x="11" y="17"/>
                  </a:lnTo>
                  <a:lnTo>
                    <a:pt x="10" y="17"/>
                  </a:lnTo>
                  <a:lnTo>
                    <a:pt x="9" y="17"/>
                  </a:lnTo>
                  <a:lnTo>
                    <a:pt x="8" y="17"/>
                  </a:lnTo>
                  <a:lnTo>
                    <a:pt x="6" y="17"/>
                  </a:lnTo>
                  <a:lnTo>
                    <a:pt x="6" y="18"/>
                  </a:lnTo>
                  <a:lnTo>
                    <a:pt x="6" y="19"/>
                  </a:lnTo>
                  <a:lnTo>
                    <a:pt x="6" y="21"/>
                  </a:lnTo>
                  <a:lnTo>
                    <a:pt x="6" y="22"/>
                  </a:lnTo>
                  <a:lnTo>
                    <a:pt x="6" y="23"/>
                  </a:lnTo>
                  <a:lnTo>
                    <a:pt x="6" y="37"/>
                  </a:lnTo>
                  <a:lnTo>
                    <a:pt x="0" y="37"/>
                  </a:lnTo>
                  <a:lnTo>
                    <a:pt x="0" y="0"/>
                  </a:lnTo>
                  <a:lnTo>
                    <a:pt x="6" y="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04" name="Freeform 227">
              <a:extLst>
                <a:ext uri="{FF2B5EF4-FFF2-40B4-BE49-F238E27FC236}">
                  <a16:creationId xmlns:a16="http://schemas.microsoft.com/office/drawing/2014/main" id="{DE8B9A6C-6A29-694E-B2E7-527F2550493B}"/>
                </a:ext>
              </a:extLst>
            </p:cNvPr>
            <p:cNvSpPr>
              <a:spLocks/>
            </p:cNvSpPr>
            <p:nvPr/>
          </p:nvSpPr>
          <p:spPr bwMode="auto">
            <a:xfrm>
              <a:off x="4167" y="2758"/>
              <a:ext cx="4" cy="9"/>
            </a:xfrm>
            <a:custGeom>
              <a:avLst/>
              <a:gdLst>
                <a:gd name="T0" fmla="*/ 0 w 14"/>
                <a:gd name="T1" fmla="*/ 0 h 37"/>
                <a:gd name="T2" fmla="*/ 0 w 14"/>
                <a:gd name="T3" fmla="*/ 0 h 37"/>
                <a:gd name="T4" fmla="*/ 0 w 14"/>
                <a:gd name="T5" fmla="*/ 0 h 37"/>
                <a:gd name="T6" fmla="*/ 0 w 14"/>
                <a:gd name="T7" fmla="*/ 0 h 37"/>
                <a:gd name="T8" fmla="*/ 0 w 14"/>
                <a:gd name="T9" fmla="*/ 0 h 37"/>
                <a:gd name="T10" fmla="*/ 0 w 14"/>
                <a:gd name="T11" fmla="*/ 0 h 37"/>
                <a:gd name="T12" fmla="*/ 0 w 14"/>
                <a:gd name="T13" fmla="*/ 0 h 37"/>
                <a:gd name="T14" fmla="*/ 0 w 14"/>
                <a:gd name="T15" fmla="*/ 0 h 37"/>
                <a:gd name="T16" fmla="*/ 0 w 14"/>
                <a:gd name="T17" fmla="*/ 0 h 37"/>
                <a:gd name="T18" fmla="*/ 0 w 14"/>
                <a:gd name="T19" fmla="*/ 0 h 37"/>
                <a:gd name="T20" fmla="*/ 0 w 14"/>
                <a:gd name="T21" fmla="*/ 0 h 37"/>
                <a:gd name="T22" fmla="*/ 0 w 14"/>
                <a:gd name="T23" fmla="*/ 0 h 37"/>
                <a:gd name="T24" fmla="*/ 0 w 14"/>
                <a:gd name="T25" fmla="*/ 0 h 37"/>
                <a:gd name="T26" fmla="*/ 0 w 14"/>
                <a:gd name="T27" fmla="*/ 0 h 37"/>
                <a:gd name="T28" fmla="*/ 0 w 14"/>
                <a:gd name="T29" fmla="*/ 0 h 37"/>
                <a:gd name="T30" fmla="*/ 0 w 14"/>
                <a:gd name="T31" fmla="*/ 0 h 37"/>
                <a:gd name="T32" fmla="*/ 0 w 14"/>
                <a:gd name="T33" fmla="*/ 0 h 37"/>
                <a:gd name="T34" fmla="*/ 0 w 14"/>
                <a:gd name="T35" fmla="*/ 0 h 37"/>
                <a:gd name="T36" fmla="*/ 0 w 14"/>
                <a:gd name="T37" fmla="*/ 0 h 37"/>
                <a:gd name="T38" fmla="*/ 0 w 14"/>
                <a:gd name="T39" fmla="*/ 0 h 37"/>
                <a:gd name="T40" fmla="*/ 0 w 14"/>
                <a:gd name="T41" fmla="*/ 0 h 37"/>
                <a:gd name="T42" fmla="*/ 0 w 14"/>
                <a:gd name="T43" fmla="*/ 0 h 37"/>
                <a:gd name="T44" fmla="*/ 0 w 14"/>
                <a:gd name="T45" fmla="*/ 0 h 37"/>
                <a:gd name="T46" fmla="*/ 0 w 14"/>
                <a:gd name="T47" fmla="*/ 0 h 37"/>
                <a:gd name="T48" fmla="*/ 0 w 14"/>
                <a:gd name="T49" fmla="*/ 0 h 37"/>
                <a:gd name="T50" fmla="*/ 0 w 14"/>
                <a:gd name="T51" fmla="*/ 0 h 37"/>
                <a:gd name="T52" fmla="*/ 0 w 14"/>
                <a:gd name="T53" fmla="*/ 0 h 37"/>
                <a:gd name="T54" fmla="*/ 0 w 14"/>
                <a:gd name="T55" fmla="*/ 0 h 37"/>
                <a:gd name="T56" fmla="*/ 0 w 14"/>
                <a:gd name="T57" fmla="*/ 0 h 37"/>
                <a:gd name="T58" fmla="*/ 0 w 14"/>
                <a:gd name="T59" fmla="*/ 0 h 37"/>
                <a:gd name="T60" fmla="*/ 0 w 14"/>
                <a:gd name="T61" fmla="*/ 0 h 37"/>
                <a:gd name="T62" fmla="*/ 0 w 14"/>
                <a:gd name="T63" fmla="*/ 0 h 37"/>
                <a:gd name="T64" fmla="*/ 0 w 14"/>
                <a:gd name="T65" fmla="*/ 0 h 37"/>
                <a:gd name="T66" fmla="*/ 0 w 14"/>
                <a:gd name="T67" fmla="*/ 0 h 37"/>
                <a:gd name="T68" fmla="*/ 0 w 14"/>
                <a:gd name="T69" fmla="*/ 0 h 37"/>
                <a:gd name="T70" fmla="*/ 0 w 14"/>
                <a:gd name="T71" fmla="*/ 0 h 37"/>
                <a:gd name="T72" fmla="*/ 0 w 14"/>
                <a:gd name="T73" fmla="*/ 0 h 37"/>
                <a:gd name="T74" fmla="*/ 0 w 14"/>
                <a:gd name="T75" fmla="*/ 0 h 37"/>
                <a:gd name="T76" fmla="*/ 0 w 14"/>
                <a:gd name="T77" fmla="*/ 0 h 37"/>
                <a:gd name="T78" fmla="*/ 0 w 14"/>
                <a:gd name="T79" fmla="*/ 0 h 37"/>
                <a:gd name="T80" fmla="*/ 0 w 14"/>
                <a:gd name="T81" fmla="*/ 0 h 37"/>
                <a:gd name="T82" fmla="*/ 0 w 14"/>
                <a:gd name="T83" fmla="*/ 0 h 37"/>
                <a:gd name="T84" fmla="*/ 0 w 14"/>
                <a:gd name="T85" fmla="*/ 0 h 37"/>
                <a:gd name="T86" fmla="*/ 0 w 14"/>
                <a:gd name="T87" fmla="*/ 0 h 37"/>
                <a:gd name="T88" fmla="*/ 0 w 14"/>
                <a:gd name="T89" fmla="*/ 0 h 37"/>
                <a:gd name="T90" fmla="*/ 0 w 14"/>
                <a:gd name="T91" fmla="*/ 0 h 37"/>
                <a:gd name="T92" fmla="*/ 0 w 14"/>
                <a:gd name="T93" fmla="*/ 0 h 37"/>
                <a:gd name="T94" fmla="*/ 0 w 14"/>
                <a:gd name="T95" fmla="*/ 0 h 37"/>
                <a:gd name="T96" fmla="*/ 0 w 14"/>
                <a:gd name="T97" fmla="*/ 0 h 37"/>
                <a:gd name="T98" fmla="*/ 0 w 14"/>
                <a:gd name="T99" fmla="*/ 0 h 37"/>
                <a:gd name="T100" fmla="*/ 0 w 14"/>
                <a:gd name="T101" fmla="*/ 0 h 37"/>
                <a:gd name="T102" fmla="*/ 0 w 14"/>
                <a:gd name="T103" fmla="*/ 0 h 37"/>
                <a:gd name="T104" fmla="*/ 0 w 14"/>
                <a:gd name="T105" fmla="*/ 0 h 37"/>
                <a:gd name="T106" fmla="*/ 0 w 14"/>
                <a:gd name="T107" fmla="*/ 0 h 37"/>
                <a:gd name="T108" fmla="*/ 0 w 14"/>
                <a:gd name="T109" fmla="*/ 0 h 37"/>
                <a:gd name="T110" fmla="*/ 0 w 14"/>
                <a:gd name="T111" fmla="*/ 0 h 37"/>
                <a:gd name="T112" fmla="*/ 0 w 14"/>
                <a:gd name="T113" fmla="*/ 0 h 37"/>
                <a:gd name="T114" fmla="*/ 0 w 14"/>
                <a:gd name="T115" fmla="*/ 0 h 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
                <a:gd name="T175" fmla="*/ 0 h 37"/>
                <a:gd name="T176" fmla="*/ 14 w 14"/>
                <a:gd name="T177" fmla="*/ 37 h 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 h="37">
                  <a:moveTo>
                    <a:pt x="0" y="11"/>
                  </a:moveTo>
                  <a:lnTo>
                    <a:pt x="2" y="11"/>
                  </a:lnTo>
                  <a:lnTo>
                    <a:pt x="2" y="9"/>
                  </a:lnTo>
                  <a:lnTo>
                    <a:pt x="2" y="8"/>
                  </a:lnTo>
                  <a:lnTo>
                    <a:pt x="2" y="7"/>
                  </a:lnTo>
                  <a:lnTo>
                    <a:pt x="2" y="5"/>
                  </a:lnTo>
                  <a:lnTo>
                    <a:pt x="4" y="4"/>
                  </a:lnTo>
                  <a:lnTo>
                    <a:pt x="5" y="3"/>
                  </a:lnTo>
                  <a:lnTo>
                    <a:pt x="5" y="2"/>
                  </a:lnTo>
                  <a:lnTo>
                    <a:pt x="5" y="0"/>
                  </a:lnTo>
                  <a:lnTo>
                    <a:pt x="6" y="0"/>
                  </a:lnTo>
                  <a:lnTo>
                    <a:pt x="7" y="0"/>
                  </a:lnTo>
                  <a:lnTo>
                    <a:pt x="9" y="0"/>
                  </a:lnTo>
                  <a:lnTo>
                    <a:pt x="10" y="0"/>
                  </a:lnTo>
                  <a:lnTo>
                    <a:pt x="11" y="0"/>
                  </a:lnTo>
                  <a:lnTo>
                    <a:pt x="12" y="0"/>
                  </a:lnTo>
                  <a:lnTo>
                    <a:pt x="14" y="0"/>
                  </a:lnTo>
                  <a:lnTo>
                    <a:pt x="14" y="7"/>
                  </a:lnTo>
                  <a:lnTo>
                    <a:pt x="12" y="7"/>
                  </a:lnTo>
                  <a:lnTo>
                    <a:pt x="11" y="7"/>
                  </a:lnTo>
                  <a:lnTo>
                    <a:pt x="10" y="7"/>
                  </a:lnTo>
                  <a:lnTo>
                    <a:pt x="9" y="7"/>
                  </a:lnTo>
                  <a:lnTo>
                    <a:pt x="9" y="8"/>
                  </a:lnTo>
                  <a:lnTo>
                    <a:pt x="7" y="9"/>
                  </a:lnTo>
                  <a:lnTo>
                    <a:pt x="7" y="11"/>
                  </a:lnTo>
                  <a:lnTo>
                    <a:pt x="14" y="11"/>
                  </a:lnTo>
                  <a:lnTo>
                    <a:pt x="14" y="17"/>
                  </a:lnTo>
                  <a:lnTo>
                    <a:pt x="7" y="17"/>
                  </a:lnTo>
                  <a:lnTo>
                    <a:pt x="7" y="37"/>
                  </a:lnTo>
                  <a:lnTo>
                    <a:pt x="2" y="37"/>
                  </a:lnTo>
                  <a:lnTo>
                    <a:pt x="2" y="17"/>
                  </a:lnTo>
                  <a:lnTo>
                    <a:pt x="0" y="17"/>
                  </a:lnTo>
                  <a:lnTo>
                    <a:pt x="0" y="11"/>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05" name="Freeform 228">
              <a:extLst>
                <a:ext uri="{FF2B5EF4-FFF2-40B4-BE49-F238E27FC236}">
                  <a16:creationId xmlns:a16="http://schemas.microsoft.com/office/drawing/2014/main" id="{0CB61A7A-1F92-6347-A582-66177ABB24BC}"/>
                </a:ext>
              </a:extLst>
            </p:cNvPr>
            <p:cNvSpPr>
              <a:spLocks noEditPoints="1"/>
            </p:cNvSpPr>
            <p:nvPr/>
          </p:nvSpPr>
          <p:spPr bwMode="auto">
            <a:xfrm>
              <a:off x="4170" y="2758"/>
              <a:ext cx="3" cy="12"/>
            </a:xfrm>
            <a:custGeom>
              <a:avLst/>
              <a:gdLst>
                <a:gd name="T0" fmla="*/ 0 w 10"/>
                <a:gd name="T1" fmla="*/ 0 h 46"/>
                <a:gd name="T2" fmla="*/ 0 w 10"/>
                <a:gd name="T3" fmla="*/ 0 h 46"/>
                <a:gd name="T4" fmla="*/ 0 w 10"/>
                <a:gd name="T5" fmla="*/ 0 h 46"/>
                <a:gd name="T6" fmla="*/ 0 w 10"/>
                <a:gd name="T7" fmla="*/ 0 h 46"/>
                <a:gd name="T8" fmla="*/ 0 w 10"/>
                <a:gd name="T9" fmla="*/ 0 h 46"/>
                <a:gd name="T10" fmla="*/ 0 w 10"/>
                <a:gd name="T11" fmla="*/ 0 h 46"/>
                <a:gd name="T12" fmla="*/ 0 w 10"/>
                <a:gd name="T13" fmla="*/ 0 h 46"/>
                <a:gd name="T14" fmla="*/ 0 w 10"/>
                <a:gd name="T15" fmla="*/ 0 h 46"/>
                <a:gd name="T16" fmla="*/ 0 w 10"/>
                <a:gd name="T17" fmla="*/ 0 h 46"/>
                <a:gd name="T18" fmla="*/ 0 w 10"/>
                <a:gd name="T19" fmla="*/ 0 h 46"/>
                <a:gd name="T20" fmla="*/ 0 w 10"/>
                <a:gd name="T21" fmla="*/ 0 h 46"/>
                <a:gd name="T22" fmla="*/ 0 w 10"/>
                <a:gd name="T23" fmla="*/ 0 h 46"/>
                <a:gd name="T24" fmla="*/ 0 w 10"/>
                <a:gd name="T25" fmla="*/ 0 h 46"/>
                <a:gd name="T26" fmla="*/ 0 w 10"/>
                <a:gd name="T27" fmla="*/ 0 h 46"/>
                <a:gd name="T28" fmla="*/ 0 w 10"/>
                <a:gd name="T29" fmla="*/ 0 h 46"/>
                <a:gd name="T30" fmla="*/ 0 w 10"/>
                <a:gd name="T31" fmla="*/ 0 h 46"/>
                <a:gd name="T32" fmla="*/ 0 w 10"/>
                <a:gd name="T33" fmla="*/ 0 h 46"/>
                <a:gd name="T34" fmla="*/ 0 w 10"/>
                <a:gd name="T35" fmla="*/ 0 h 46"/>
                <a:gd name="T36" fmla="*/ 0 w 10"/>
                <a:gd name="T37" fmla="*/ 0 h 46"/>
                <a:gd name="T38" fmla="*/ 0 w 10"/>
                <a:gd name="T39" fmla="*/ 0 h 46"/>
                <a:gd name="T40" fmla="*/ 0 w 10"/>
                <a:gd name="T41" fmla="*/ 0 h 46"/>
                <a:gd name="T42" fmla="*/ 0 w 10"/>
                <a:gd name="T43" fmla="*/ 0 h 46"/>
                <a:gd name="T44" fmla="*/ 0 w 10"/>
                <a:gd name="T45" fmla="*/ 0 h 46"/>
                <a:gd name="T46" fmla="*/ 0 w 10"/>
                <a:gd name="T47" fmla="*/ 0 h 46"/>
                <a:gd name="T48" fmla="*/ 0 w 10"/>
                <a:gd name="T49" fmla="*/ 0 h 46"/>
                <a:gd name="T50" fmla="*/ 0 w 10"/>
                <a:gd name="T51" fmla="*/ 0 h 46"/>
                <a:gd name="T52" fmla="*/ 0 w 10"/>
                <a:gd name="T53" fmla="*/ 0 h 46"/>
                <a:gd name="T54" fmla="*/ 0 w 10"/>
                <a:gd name="T55" fmla="*/ 0 h 46"/>
                <a:gd name="T56" fmla="*/ 0 w 10"/>
                <a:gd name="T57" fmla="*/ 0 h 46"/>
                <a:gd name="T58" fmla="*/ 0 w 10"/>
                <a:gd name="T59" fmla="*/ 0 h 46"/>
                <a:gd name="T60" fmla="*/ 0 w 10"/>
                <a:gd name="T61" fmla="*/ 0 h 46"/>
                <a:gd name="T62" fmla="*/ 0 w 10"/>
                <a:gd name="T63" fmla="*/ 0 h 46"/>
                <a:gd name="T64" fmla="*/ 0 w 1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
                <a:gd name="T100" fmla="*/ 0 h 46"/>
                <a:gd name="T101" fmla="*/ 10 w 10"/>
                <a:gd name="T102" fmla="*/ 46 h 4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 h="46">
                  <a:moveTo>
                    <a:pt x="5" y="7"/>
                  </a:moveTo>
                  <a:lnTo>
                    <a:pt x="5" y="0"/>
                  </a:lnTo>
                  <a:lnTo>
                    <a:pt x="10" y="0"/>
                  </a:lnTo>
                  <a:lnTo>
                    <a:pt x="10" y="7"/>
                  </a:lnTo>
                  <a:lnTo>
                    <a:pt x="5" y="7"/>
                  </a:lnTo>
                  <a:close/>
                  <a:moveTo>
                    <a:pt x="10" y="11"/>
                  </a:moveTo>
                  <a:lnTo>
                    <a:pt x="10" y="37"/>
                  </a:lnTo>
                  <a:lnTo>
                    <a:pt x="10" y="38"/>
                  </a:lnTo>
                  <a:lnTo>
                    <a:pt x="10" y="39"/>
                  </a:lnTo>
                  <a:lnTo>
                    <a:pt x="10" y="41"/>
                  </a:lnTo>
                  <a:lnTo>
                    <a:pt x="10" y="42"/>
                  </a:lnTo>
                  <a:lnTo>
                    <a:pt x="10" y="43"/>
                  </a:lnTo>
                  <a:lnTo>
                    <a:pt x="10" y="45"/>
                  </a:lnTo>
                  <a:lnTo>
                    <a:pt x="10" y="46"/>
                  </a:lnTo>
                  <a:lnTo>
                    <a:pt x="9" y="46"/>
                  </a:lnTo>
                  <a:lnTo>
                    <a:pt x="8" y="46"/>
                  </a:lnTo>
                  <a:lnTo>
                    <a:pt x="6" y="46"/>
                  </a:lnTo>
                  <a:lnTo>
                    <a:pt x="5" y="46"/>
                  </a:lnTo>
                  <a:lnTo>
                    <a:pt x="4" y="46"/>
                  </a:lnTo>
                  <a:lnTo>
                    <a:pt x="3" y="46"/>
                  </a:lnTo>
                  <a:lnTo>
                    <a:pt x="1" y="46"/>
                  </a:lnTo>
                  <a:lnTo>
                    <a:pt x="0" y="46"/>
                  </a:lnTo>
                  <a:lnTo>
                    <a:pt x="3" y="39"/>
                  </a:lnTo>
                  <a:lnTo>
                    <a:pt x="4" y="39"/>
                  </a:lnTo>
                  <a:lnTo>
                    <a:pt x="5" y="39"/>
                  </a:lnTo>
                  <a:lnTo>
                    <a:pt x="5" y="38"/>
                  </a:lnTo>
                  <a:lnTo>
                    <a:pt x="5" y="37"/>
                  </a:lnTo>
                  <a:lnTo>
                    <a:pt x="5" y="11"/>
                  </a:lnTo>
                  <a:lnTo>
                    <a:pt x="10" y="11"/>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06" name="Freeform 229">
              <a:extLst>
                <a:ext uri="{FF2B5EF4-FFF2-40B4-BE49-F238E27FC236}">
                  <a16:creationId xmlns:a16="http://schemas.microsoft.com/office/drawing/2014/main" id="{851940D6-608F-C84F-A707-B6DC07E1EB3F}"/>
                </a:ext>
              </a:extLst>
            </p:cNvPr>
            <p:cNvSpPr>
              <a:spLocks/>
            </p:cNvSpPr>
            <p:nvPr/>
          </p:nvSpPr>
          <p:spPr bwMode="auto">
            <a:xfrm>
              <a:off x="4173" y="2761"/>
              <a:ext cx="6" cy="6"/>
            </a:xfrm>
            <a:custGeom>
              <a:avLst/>
              <a:gdLst>
                <a:gd name="T0" fmla="*/ 0 w 21"/>
                <a:gd name="T1" fmla="*/ 0 h 26"/>
                <a:gd name="T2" fmla="*/ 0 w 21"/>
                <a:gd name="T3" fmla="*/ 0 h 26"/>
                <a:gd name="T4" fmla="*/ 0 w 21"/>
                <a:gd name="T5" fmla="*/ 0 h 26"/>
                <a:gd name="T6" fmla="*/ 0 w 21"/>
                <a:gd name="T7" fmla="*/ 0 h 26"/>
                <a:gd name="T8" fmla="*/ 0 w 21"/>
                <a:gd name="T9" fmla="*/ 0 h 26"/>
                <a:gd name="T10" fmla="*/ 0 w 21"/>
                <a:gd name="T11" fmla="*/ 0 h 26"/>
                <a:gd name="T12" fmla="*/ 0 w 21"/>
                <a:gd name="T13" fmla="*/ 0 h 26"/>
                <a:gd name="T14" fmla="*/ 0 w 21"/>
                <a:gd name="T15" fmla="*/ 0 h 26"/>
                <a:gd name="T16" fmla="*/ 0 w 21"/>
                <a:gd name="T17" fmla="*/ 0 h 26"/>
                <a:gd name="T18" fmla="*/ 0 w 21"/>
                <a:gd name="T19" fmla="*/ 0 h 26"/>
                <a:gd name="T20" fmla="*/ 0 w 21"/>
                <a:gd name="T21" fmla="*/ 0 h 26"/>
                <a:gd name="T22" fmla="*/ 0 w 21"/>
                <a:gd name="T23" fmla="*/ 0 h 26"/>
                <a:gd name="T24" fmla="*/ 0 w 21"/>
                <a:gd name="T25" fmla="*/ 0 h 26"/>
                <a:gd name="T26" fmla="*/ 0 w 21"/>
                <a:gd name="T27" fmla="*/ 0 h 26"/>
                <a:gd name="T28" fmla="*/ 0 w 21"/>
                <a:gd name="T29" fmla="*/ 0 h 26"/>
                <a:gd name="T30" fmla="*/ 0 w 21"/>
                <a:gd name="T31" fmla="*/ 0 h 26"/>
                <a:gd name="T32" fmla="*/ 0 w 21"/>
                <a:gd name="T33" fmla="*/ 0 h 26"/>
                <a:gd name="T34" fmla="*/ 0 w 21"/>
                <a:gd name="T35" fmla="*/ 0 h 26"/>
                <a:gd name="T36" fmla="*/ 0 w 21"/>
                <a:gd name="T37" fmla="*/ 0 h 26"/>
                <a:gd name="T38" fmla="*/ 0 w 21"/>
                <a:gd name="T39" fmla="*/ 0 h 26"/>
                <a:gd name="T40" fmla="*/ 0 w 21"/>
                <a:gd name="T41" fmla="*/ 0 h 26"/>
                <a:gd name="T42" fmla="*/ 0 w 21"/>
                <a:gd name="T43" fmla="*/ 0 h 26"/>
                <a:gd name="T44" fmla="*/ 0 w 21"/>
                <a:gd name="T45" fmla="*/ 0 h 26"/>
                <a:gd name="T46" fmla="*/ 0 w 21"/>
                <a:gd name="T47" fmla="*/ 0 h 26"/>
                <a:gd name="T48" fmla="*/ 0 w 21"/>
                <a:gd name="T49" fmla="*/ 0 h 26"/>
                <a:gd name="T50" fmla="*/ 0 w 21"/>
                <a:gd name="T51" fmla="*/ 0 h 26"/>
                <a:gd name="T52" fmla="*/ 0 w 21"/>
                <a:gd name="T53" fmla="*/ 0 h 26"/>
                <a:gd name="T54" fmla="*/ 0 w 21"/>
                <a:gd name="T55" fmla="*/ 0 h 26"/>
                <a:gd name="T56" fmla="*/ 0 w 21"/>
                <a:gd name="T57" fmla="*/ 0 h 26"/>
                <a:gd name="T58" fmla="*/ 0 w 21"/>
                <a:gd name="T59" fmla="*/ 0 h 26"/>
                <a:gd name="T60" fmla="*/ 0 w 21"/>
                <a:gd name="T61" fmla="*/ 0 h 26"/>
                <a:gd name="T62" fmla="*/ 0 w 21"/>
                <a:gd name="T63" fmla="*/ 0 h 26"/>
                <a:gd name="T64" fmla="*/ 0 w 21"/>
                <a:gd name="T65" fmla="*/ 0 h 26"/>
                <a:gd name="T66" fmla="*/ 0 w 21"/>
                <a:gd name="T67" fmla="*/ 0 h 26"/>
                <a:gd name="T68" fmla="*/ 0 w 21"/>
                <a:gd name="T69" fmla="*/ 0 h 26"/>
                <a:gd name="T70" fmla="*/ 0 w 21"/>
                <a:gd name="T71" fmla="*/ 0 h 26"/>
                <a:gd name="T72" fmla="*/ 0 w 21"/>
                <a:gd name="T73" fmla="*/ 0 h 26"/>
                <a:gd name="T74" fmla="*/ 0 w 21"/>
                <a:gd name="T75" fmla="*/ 0 h 26"/>
                <a:gd name="T76" fmla="*/ 0 w 21"/>
                <a:gd name="T77" fmla="*/ 0 h 26"/>
                <a:gd name="T78" fmla="*/ 0 w 21"/>
                <a:gd name="T79" fmla="*/ 0 h 26"/>
                <a:gd name="T80" fmla="*/ 0 w 21"/>
                <a:gd name="T81" fmla="*/ 0 h 26"/>
                <a:gd name="T82" fmla="*/ 0 w 21"/>
                <a:gd name="T83" fmla="*/ 0 h 26"/>
                <a:gd name="T84" fmla="*/ 0 w 21"/>
                <a:gd name="T85" fmla="*/ 0 h 26"/>
                <a:gd name="T86" fmla="*/ 0 w 21"/>
                <a:gd name="T87" fmla="*/ 0 h 26"/>
                <a:gd name="T88" fmla="*/ 0 w 21"/>
                <a:gd name="T89" fmla="*/ 0 h 26"/>
                <a:gd name="T90" fmla="*/ 0 w 21"/>
                <a:gd name="T91" fmla="*/ 0 h 26"/>
                <a:gd name="T92" fmla="*/ 0 w 21"/>
                <a:gd name="T93" fmla="*/ 0 h 26"/>
                <a:gd name="T94" fmla="*/ 0 w 21"/>
                <a:gd name="T95" fmla="*/ 0 h 26"/>
                <a:gd name="T96" fmla="*/ 0 w 21"/>
                <a:gd name="T97" fmla="*/ 0 h 26"/>
                <a:gd name="T98" fmla="*/ 0 w 21"/>
                <a:gd name="T99" fmla="*/ 0 h 26"/>
                <a:gd name="T100" fmla="*/ 0 w 21"/>
                <a:gd name="T101" fmla="*/ 0 h 26"/>
                <a:gd name="T102" fmla="*/ 0 w 21"/>
                <a:gd name="T103" fmla="*/ 0 h 26"/>
                <a:gd name="T104" fmla="*/ 0 w 21"/>
                <a:gd name="T105" fmla="*/ 0 h 26"/>
                <a:gd name="T106" fmla="*/ 0 w 21"/>
                <a:gd name="T107" fmla="*/ 0 h 26"/>
                <a:gd name="T108" fmla="*/ 0 w 21"/>
                <a:gd name="T109" fmla="*/ 0 h 26"/>
                <a:gd name="T110" fmla="*/ 0 w 21"/>
                <a:gd name="T111" fmla="*/ 0 h 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
                <a:gd name="T169" fmla="*/ 0 h 26"/>
                <a:gd name="T170" fmla="*/ 21 w 21"/>
                <a:gd name="T171" fmla="*/ 26 h 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 h="26">
                  <a:moveTo>
                    <a:pt x="0" y="18"/>
                  </a:moveTo>
                  <a:lnTo>
                    <a:pt x="6" y="16"/>
                  </a:lnTo>
                  <a:lnTo>
                    <a:pt x="6" y="17"/>
                  </a:lnTo>
                  <a:lnTo>
                    <a:pt x="7" y="17"/>
                  </a:lnTo>
                  <a:lnTo>
                    <a:pt x="7" y="18"/>
                  </a:lnTo>
                  <a:lnTo>
                    <a:pt x="8" y="18"/>
                  </a:lnTo>
                  <a:lnTo>
                    <a:pt x="8" y="20"/>
                  </a:lnTo>
                  <a:lnTo>
                    <a:pt x="8" y="21"/>
                  </a:lnTo>
                  <a:lnTo>
                    <a:pt x="10" y="22"/>
                  </a:lnTo>
                  <a:lnTo>
                    <a:pt x="11" y="22"/>
                  </a:lnTo>
                  <a:lnTo>
                    <a:pt x="12" y="22"/>
                  </a:lnTo>
                  <a:lnTo>
                    <a:pt x="14" y="22"/>
                  </a:lnTo>
                  <a:lnTo>
                    <a:pt x="14" y="21"/>
                  </a:lnTo>
                  <a:lnTo>
                    <a:pt x="14" y="20"/>
                  </a:lnTo>
                  <a:lnTo>
                    <a:pt x="14" y="18"/>
                  </a:lnTo>
                  <a:lnTo>
                    <a:pt x="15" y="18"/>
                  </a:lnTo>
                  <a:lnTo>
                    <a:pt x="16" y="18"/>
                  </a:lnTo>
                  <a:lnTo>
                    <a:pt x="15" y="17"/>
                  </a:lnTo>
                  <a:lnTo>
                    <a:pt x="14" y="16"/>
                  </a:lnTo>
                  <a:lnTo>
                    <a:pt x="11" y="16"/>
                  </a:lnTo>
                  <a:lnTo>
                    <a:pt x="10" y="15"/>
                  </a:lnTo>
                  <a:lnTo>
                    <a:pt x="8" y="15"/>
                  </a:lnTo>
                  <a:lnTo>
                    <a:pt x="7" y="13"/>
                  </a:lnTo>
                  <a:lnTo>
                    <a:pt x="6" y="13"/>
                  </a:lnTo>
                  <a:lnTo>
                    <a:pt x="6" y="12"/>
                  </a:lnTo>
                  <a:lnTo>
                    <a:pt x="5" y="12"/>
                  </a:lnTo>
                  <a:lnTo>
                    <a:pt x="3" y="12"/>
                  </a:lnTo>
                  <a:lnTo>
                    <a:pt x="3" y="11"/>
                  </a:lnTo>
                  <a:lnTo>
                    <a:pt x="3" y="10"/>
                  </a:lnTo>
                  <a:lnTo>
                    <a:pt x="2" y="8"/>
                  </a:lnTo>
                  <a:lnTo>
                    <a:pt x="2" y="7"/>
                  </a:lnTo>
                  <a:lnTo>
                    <a:pt x="2" y="6"/>
                  </a:lnTo>
                  <a:lnTo>
                    <a:pt x="2" y="5"/>
                  </a:lnTo>
                  <a:lnTo>
                    <a:pt x="2" y="3"/>
                  </a:lnTo>
                  <a:lnTo>
                    <a:pt x="2" y="2"/>
                  </a:lnTo>
                  <a:lnTo>
                    <a:pt x="3" y="1"/>
                  </a:lnTo>
                  <a:lnTo>
                    <a:pt x="5" y="1"/>
                  </a:lnTo>
                  <a:lnTo>
                    <a:pt x="6" y="0"/>
                  </a:lnTo>
                  <a:lnTo>
                    <a:pt x="7" y="0"/>
                  </a:lnTo>
                  <a:lnTo>
                    <a:pt x="8" y="0"/>
                  </a:lnTo>
                  <a:lnTo>
                    <a:pt x="10" y="0"/>
                  </a:lnTo>
                  <a:lnTo>
                    <a:pt x="11" y="0"/>
                  </a:lnTo>
                  <a:lnTo>
                    <a:pt x="12" y="0"/>
                  </a:lnTo>
                  <a:lnTo>
                    <a:pt x="14" y="0"/>
                  </a:lnTo>
                  <a:lnTo>
                    <a:pt x="15" y="0"/>
                  </a:lnTo>
                  <a:lnTo>
                    <a:pt x="16" y="1"/>
                  </a:lnTo>
                  <a:lnTo>
                    <a:pt x="16" y="2"/>
                  </a:lnTo>
                  <a:lnTo>
                    <a:pt x="17" y="2"/>
                  </a:lnTo>
                  <a:lnTo>
                    <a:pt x="19" y="2"/>
                  </a:lnTo>
                  <a:lnTo>
                    <a:pt x="19" y="3"/>
                  </a:lnTo>
                  <a:lnTo>
                    <a:pt x="19" y="5"/>
                  </a:lnTo>
                  <a:lnTo>
                    <a:pt x="19" y="6"/>
                  </a:lnTo>
                  <a:lnTo>
                    <a:pt x="14" y="6"/>
                  </a:lnTo>
                  <a:lnTo>
                    <a:pt x="12" y="6"/>
                  </a:lnTo>
                  <a:lnTo>
                    <a:pt x="11" y="6"/>
                  </a:lnTo>
                  <a:lnTo>
                    <a:pt x="10" y="6"/>
                  </a:lnTo>
                  <a:lnTo>
                    <a:pt x="8" y="6"/>
                  </a:lnTo>
                  <a:lnTo>
                    <a:pt x="8" y="7"/>
                  </a:lnTo>
                  <a:lnTo>
                    <a:pt x="8" y="8"/>
                  </a:lnTo>
                  <a:lnTo>
                    <a:pt x="10" y="8"/>
                  </a:lnTo>
                  <a:lnTo>
                    <a:pt x="11" y="8"/>
                  </a:lnTo>
                  <a:lnTo>
                    <a:pt x="12" y="8"/>
                  </a:lnTo>
                  <a:lnTo>
                    <a:pt x="14" y="8"/>
                  </a:lnTo>
                  <a:lnTo>
                    <a:pt x="15" y="10"/>
                  </a:lnTo>
                  <a:lnTo>
                    <a:pt x="16" y="10"/>
                  </a:lnTo>
                  <a:lnTo>
                    <a:pt x="17" y="11"/>
                  </a:lnTo>
                  <a:lnTo>
                    <a:pt x="19" y="12"/>
                  </a:lnTo>
                  <a:lnTo>
                    <a:pt x="20" y="12"/>
                  </a:lnTo>
                  <a:lnTo>
                    <a:pt x="20" y="13"/>
                  </a:lnTo>
                  <a:lnTo>
                    <a:pt x="20" y="15"/>
                  </a:lnTo>
                  <a:lnTo>
                    <a:pt x="21" y="15"/>
                  </a:lnTo>
                  <a:lnTo>
                    <a:pt x="21" y="16"/>
                  </a:lnTo>
                  <a:lnTo>
                    <a:pt x="21" y="17"/>
                  </a:lnTo>
                  <a:lnTo>
                    <a:pt x="21" y="18"/>
                  </a:lnTo>
                  <a:lnTo>
                    <a:pt x="21" y="20"/>
                  </a:lnTo>
                  <a:lnTo>
                    <a:pt x="20" y="21"/>
                  </a:lnTo>
                  <a:lnTo>
                    <a:pt x="20" y="22"/>
                  </a:lnTo>
                  <a:lnTo>
                    <a:pt x="19" y="22"/>
                  </a:lnTo>
                  <a:lnTo>
                    <a:pt x="17" y="23"/>
                  </a:lnTo>
                  <a:lnTo>
                    <a:pt x="16" y="25"/>
                  </a:lnTo>
                  <a:lnTo>
                    <a:pt x="15" y="25"/>
                  </a:lnTo>
                  <a:lnTo>
                    <a:pt x="14" y="25"/>
                  </a:lnTo>
                  <a:lnTo>
                    <a:pt x="12" y="26"/>
                  </a:lnTo>
                  <a:lnTo>
                    <a:pt x="11" y="26"/>
                  </a:lnTo>
                  <a:lnTo>
                    <a:pt x="10" y="26"/>
                  </a:lnTo>
                  <a:lnTo>
                    <a:pt x="8" y="26"/>
                  </a:lnTo>
                  <a:lnTo>
                    <a:pt x="7" y="26"/>
                  </a:lnTo>
                  <a:lnTo>
                    <a:pt x="6" y="26"/>
                  </a:lnTo>
                  <a:lnTo>
                    <a:pt x="5" y="25"/>
                  </a:lnTo>
                  <a:lnTo>
                    <a:pt x="3" y="23"/>
                  </a:lnTo>
                  <a:lnTo>
                    <a:pt x="3" y="22"/>
                  </a:lnTo>
                  <a:lnTo>
                    <a:pt x="2" y="22"/>
                  </a:lnTo>
                  <a:lnTo>
                    <a:pt x="2" y="21"/>
                  </a:lnTo>
                  <a:lnTo>
                    <a:pt x="1" y="20"/>
                  </a:lnTo>
                  <a:lnTo>
                    <a:pt x="0" y="18"/>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07" name="Freeform 230">
              <a:extLst>
                <a:ext uri="{FF2B5EF4-FFF2-40B4-BE49-F238E27FC236}">
                  <a16:creationId xmlns:a16="http://schemas.microsoft.com/office/drawing/2014/main" id="{C9989F48-AC4A-2648-A7A7-BA9EE38A3759}"/>
                </a:ext>
              </a:extLst>
            </p:cNvPr>
            <p:cNvSpPr>
              <a:spLocks noEditPoints="1"/>
            </p:cNvSpPr>
            <p:nvPr/>
          </p:nvSpPr>
          <p:spPr bwMode="auto">
            <a:xfrm>
              <a:off x="4180" y="2758"/>
              <a:ext cx="4"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w 19"/>
                <a:gd name="T87" fmla="*/ 0 h 37"/>
                <a:gd name="T88" fmla="*/ 0 w 19"/>
                <a:gd name="T89" fmla="*/ 0 h 37"/>
                <a:gd name="T90" fmla="*/ 0 w 19"/>
                <a:gd name="T91" fmla="*/ 0 h 37"/>
                <a:gd name="T92" fmla="*/ 0 w 19"/>
                <a:gd name="T93" fmla="*/ 0 h 37"/>
                <a:gd name="T94" fmla="*/ 0 w 19"/>
                <a:gd name="T95" fmla="*/ 0 h 37"/>
                <a:gd name="T96" fmla="*/ 0 w 19"/>
                <a:gd name="T97" fmla="*/ 0 h 37"/>
                <a:gd name="T98" fmla="*/ 0 w 19"/>
                <a:gd name="T99" fmla="*/ 0 h 37"/>
                <a:gd name="T100" fmla="*/ 0 w 19"/>
                <a:gd name="T101" fmla="*/ 0 h 37"/>
                <a:gd name="T102" fmla="*/ 0 w 19"/>
                <a:gd name="T103" fmla="*/ 0 h 37"/>
                <a:gd name="T104" fmla="*/ 0 w 19"/>
                <a:gd name="T105" fmla="*/ 0 h 37"/>
                <a:gd name="T106" fmla="*/ 0 w 19"/>
                <a:gd name="T107" fmla="*/ 0 h 37"/>
                <a:gd name="T108" fmla="*/ 0 w 19"/>
                <a:gd name="T109" fmla="*/ 0 h 37"/>
                <a:gd name="T110" fmla="*/ 0 w 19"/>
                <a:gd name="T111" fmla="*/ 0 h 37"/>
                <a:gd name="T112" fmla="*/ 0 w 19"/>
                <a:gd name="T113" fmla="*/ 0 h 37"/>
                <a:gd name="T114" fmla="*/ 0 w 19"/>
                <a:gd name="T115" fmla="*/ 0 h 37"/>
                <a:gd name="T116" fmla="*/ 0 w 19"/>
                <a:gd name="T117" fmla="*/ 0 h 37"/>
                <a:gd name="T118" fmla="*/ 0 w 19"/>
                <a:gd name="T119" fmla="*/ 0 h 37"/>
                <a:gd name="T120" fmla="*/ 0 w 19"/>
                <a:gd name="T121" fmla="*/ 0 h 37"/>
                <a:gd name="T122" fmla="*/ 0 w 19"/>
                <a:gd name="T123" fmla="*/ 0 h 37"/>
                <a:gd name="T124" fmla="*/ 0 w 19"/>
                <a:gd name="T125" fmla="*/ 0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7"/>
                <a:gd name="T191" fmla="*/ 19 w 19"/>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7">
                  <a:moveTo>
                    <a:pt x="19" y="37"/>
                  </a:moveTo>
                  <a:lnTo>
                    <a:pt x="12" y="37"/>
                  </a:lnTo>
                  <a:lnTo>
                    <a:pt x="12" y="33"/>
                  </a:lnTo>
                  <a:lnTo>
                    <a:pt x="12" y="34"/>
                  </a:lnTo>
                  <a:lnTo>
                    <a:pt x="12" y="36"/>
                  </a:lnTo>
                  <a:lnTo>
                    <a:pt x="11" y="36"/>
                  </a:lnTo>
                  <a:lnTo>
                    <a:pt x="10" y="37"/>
                  </a:lnTo>
                  <a:lnTo>
                    <a:pt x="9" y="37"/>
                  </a:lnTo>
                  <a:lnTo>
                    <a:pt x="7" y="37"/>
                  </a:lnTo>
                  <a:lnTo>
                    <a:pt x="6" y="37"/>
                  </a:lnTo>
                  <a:lnTo>
                    <a:pt x="5" y="37"/>
                  </a:lnTo>
                  <a:lnTo>
                    <a:pt x="5" y="36"/>
                  </a:lnTo>
                  <a:lnTo>
                    <a:pt x="4" y="36"/>
                  </a:lnTo>
                  <a:lnTo>
                    <a:pt x="2" y="36"/>
                  </a:lnTo>
                  <a:lnTo>
                    <a:pt x="2" y="34"/>
                  </a:lnTo>
                  <a:lnTo>
                    <a:pt x="2" y="33"/>
                  </a:lnTo>
                  <a:lnTo>
                    <a:pt x="1" y="32"/>
                  </a:lnTo>
                  <a:lnTo>
                    <a:pt x="0" y="31"/>
                  </a:lnTo>
                  <a:lnTo>
                    <a:pt x="0" y="29"/>
                  </a:lnTo>
                  <a:lnTo>
                    <a:pt x="0" y="28"/>
                  </a:lnTo>
                  <a:lnTo>
                    <a:pt x="0" y="27"/>
                  </a:lnTo>
                  <a:lnTo>
                    <a:pt x="0" y="26"/>
                  </a:lnTo>
                  <a:lnTo>
                    <a:pt x="0" y="24"/>
                  </a:lnTo>
                  <a:lnTo>
                    <a:pt x="0" y="23"/>
                  </a:lnTo>
                  <a:lnTo>
                    <a:pt x="0" y="22"/>
                  </a:lnTo>
                  <a:lnTo>
                    <a:pt x="0" y="21"/>
                  </a:lnTo>
                  <a:lnTo>
                    <a:pt x="0" y="19"/>
                  </a:lnTo>
                  <a:lnTo>
                    <a:pt x="0" y="18"/>
                  </a:lnTo>
                  <a:lnTo>
                    <a:pt x="0" y="17"/>
                  </a:lnTo>
                  <a:lnTo>
                    <a:pt x="0" y="16"/>
                  </a:lnTo>
                  <a:lnTo>
                    <a:pt x="1" y="14"/>
                  </a:lnTo>
                  <a:lnTo>
                    <a:pt x="2" y="13"/>
                  </a:lnTo>
                  <a:lnTo>
                    <a:pt x="2" y="12"/>
                  </a:lnTo>
                  <a:lnTo>
                    <a:pt x="2" y="11"/>
                  </a:lnTo>
                  <a:lnTo>
                    <a:pt x="4" y="11"/>
                  </a:lnTo>
                  <a:lnTo>
                    <a:pt x="5" y="11"/>
                  </a:lnTo>
                  <a:lnTo>
                    <a:pt x="6" y="11"/>
                  </a:lnTo>
                  <a:lnTo>
                    <a:pt x="7" y="11"/>
                  </a:lnTo>
                  <a:lnTo>
                    <a:pt x="9" y="11"/>
                  </a:lnTo>
                  <a:lnTo>
                    <a:pt x="10" y="11"/>
                  </a:lnTo>
                  <a:lnTo>
                    <a:pt x="11" y="11"/>
                  </a:lnTo>
                  <a:lnTo>
                    <a:pt x="12" y="12"/>
                  </a:lnTo>
                  <a:lnTo>
                    <a:pt x="12" y="13"/>
                  </a:lnTo>
                  <a:lnTo>
                    <a:pt x="12" y="0"/>
                  </a:lnTo>
                  <a:lnTo>
                    <a:pt x="19" y="0"/>
                  </a:lnTo>
                  <a:lnTo>
                    <a:pt x="19" y="37"/>
                  </a:lnTo>
                  <a:close/>
                  <a:moveTo>
                    <a:pt x="5" y="23"/>
                  </a:moveTo>
                  <a:lnTo>
                    <a:pt x="5" y="24"/>
                  </a:lnTo>
                  <a:lnTo>
                    <a:pt x="5" y="26"/>
                  </a:lnTo>
                  <a:lnTo>
                    <a:pt x="5" y="27"/>
                  </a:lnTo>
                  <a:lnTo>
                    <a:pt x="5" y="28"/>
                  </a:lnTo>
                  <a:lnTo>
                    <a:pt x="5" y="29"/>
                  </a:lnTo>
                  <a:lnTo>
                    <a:pt x="5" y="31"/>
                  </a:lnTo>
                  <a:lnTo>
                    <a:pt x="6" y="32"/>
                  </a:lnTo>
                  <a:lnTo>
                    <a:pt x="7" y="33"/>
                  </a:lnTo>
                  <a:lnTo>
                    <a:pt x="9" y="33"/>
                  </a:lnTo>
                  <a:lnTo>
                    <a:pt x="10" y="32"/>
                  </a:lnTo>
                  <a:lnTo>
                    <a:pt x="11" y="31"/>
                  </a:lnTo>
                  <a:lnTo>
                    <a:pt x="12" y="29"/>
                  </a:lnTo>
                  <a:lnTo>
                    <a:pt x="12" y="28"/>
                  </a:lnTo>
                  <a:lnTo>
                    <a:pt x="12" y="27"/>
                  </a:lnTo>
                  <a:lnTo>
                    <a:pt x="12" y="26"/>
                  </a:lnTo>
                  <a:lnTo>
                    <a:pt x="12" y="24"/>
                  </a:lnTo>
                  <a:lnTo>
                    <a:pt x="12" y="23"/>
                  </a:lnTo>
                  <a:lnTo>
                    <a:pt x="12" y="22"/>
                  </a:lnTo>
                  <a:lnTo>
                    <a:pt x="12" y="21"/>
                  </a:lnTo>
                  <a:lnTo>
                    <a:pt x="12" y="19"/>
                  </a:lnTo>
                  <a:lnTo>
                    <a:pt x="12" y="18"/>
                  </a:lnTo>
                  <a:lnTo>
                    <a:pt x="12" y="17"/>
                  </a:lnTo>
                  <a:lnTo>
                    <a:pt x="11" y="17"/>
                  </a:lnTo>
                  <a:lnTo>
                    <a:pt x="10" y="17"/>
                  </a:lnTo>
                  <a:lnTo>
                    <a:pt x="9" y="17"/>
                  </a:lnTo>
                  <a:lnTo>
                    <a:pt x="7" y="17"/>
                  </a:lnTo>
                  <a:lnTo>
                    <a:pt x="6" y="17"/>
                  </a:lnTo>
                  <a:lnTo>
                    <a:pt x="5" y="17"/>
                  </a:lnTo>
                  <a:lnTo>
                    <a:pt x="5" y="18"/>
                  </a:lnTo>
                  <a:lnTo>
                    <a:pt x="5" y="19"/>
                  </a:lnTo>
                  <a:lnTo>
                    <a:pt x="5" y="21"/>
                  </a:lnTo>
                  <a:lnTo>
                    <a:pt x="5" y="22"/>
                  </a:lnTo>
                  <a:lnTo>
                    <a:pt x="5" y="23"/>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08" name="Freeform 231">
              <a:extLst>
                <a:ext uri="{FF2B5EF4-FFF2-40B4-BE49-F238E27FC236}">
                  <a16:creationId xmlns:a16="http://schemas.microsoft.com/office/drawing/2014/main" id="{7DBA2915-7EE3-414D-B8B0-2F20D4DB3D91}"/>
                </a:ext>
              </a:extLst>
            </p:cNvPr>
            <p:cNvSpPr>
              <a:spLocks/>
            </p:cNvSpPr>
            <p:nvPr/>
          </p:nvSpPr>
          <p:spPr bwMode="auto">
            <a:xfrm>
              <a:off x="4186" y="2758"/>
              <a:ext cx="4"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
                <a:gd name="T130" fmla="*/ 0 h 37"/>
                <a:gd name="T131" fmla="*/ 19 w 19"/>
                <a:gd name="T132" fmla="*/ 37 h 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 h="37">
                  <a:moveTo>
                    <a:pt x="5" y="0"/>
                  </a:moveTo>
                  <a:lnTo>
                    <a:pt x="5" y="13"/>
                  </a:lnTo>
                  <a:lnTo>
                    <a:pt x="6" y="12"/>
                  </a:lnTo>
                  <a:lnTo>
                    <a:pt x="7" y="12"/>
                  </a:lnTo>
                  <a:lnTo>
                    <a:pt x="7" y="11"/>
                  </a:lnTo>
                  <a:lnTo>
                    <a:pt x="9" y="11"/>
                  </a:lnTo>
                  <a:lnTo>
                    <a:pt x="10" y="11"/>
                  </a:lnTo>
                  <a:lnTo>
                    <a:pt x="11" y="11"/>
                  </a:lnTo>
                  <a:lnTo>
                    <a:pt x="12" y="11"/>
                  </a:lnTo>
                  <a:lnTo>
                    <a:pt x="14" y="11"/>
                  </a:lnTo>
                  <a:lnTo>
                    <a:pt x="15" y="11"/>
                  </a:lnTo>
                  <a:lnTo>
                    <a:pt x="16" y="11"/>
                  </a:lnTo>
                  <a:lnTo>
                    <a:pt x="16" y="12"/>
                  </a:lnTo>
                  <a:lnTo>
                    <a:pt x="17" y="13"/>
                  </a:lnTo>
                  <a:lnTo>
                    <a:pt x="19" y="13"/>
                  </a:lnTo>
                  <a:lnTo>
                    <a:pt x="19" y="14"/>
                  </a:lnTo>
                  <a:lnTo>
                    <a:pt x="19" y="16"/>
                  </a:lnTo>
                  <a:lnTo>
                    <a:pt x="19" y="17"/>
                  </a:lnTo>
                  <a:lnTo>
                    <a:pt x="19" y="18"/>
                  </a:lnTo>
                  <a:lnTo>
                    <a:pt x="19" y="19"/>
                  </a:lnTo>
                  <a:lnTo>
                    <a:pt x="19" y="37"/>
                  </a:lnTo>
                  <a:lnTo>
                    <a:pt x="12" y="37"/>
                  </a:lnTo>
                  <a:lnTo>
                    <a:pt x="12" y="23"/>
                  </a:lnTo>
                  <a:lnTo>
                    <a:pt x="12" y="22"/>
                  </a:lnTo>
                  <a:lnTo>
                    <a:pt x="12" y="21"/>
                  </a:lnTo>
                  <a:lnTo>
                    <a:pt x="12" y="19"/>
                  </a:lnTo>
                  <a:lnTo>
                    <a:pt x="12" y="18"/>
                  </a:lnTo>
                  <a:lnTo>
                    <a:pt x="12" y="17"/>
                  </a:lnTo>
                  <a:lnTo>
                    <a:pt x="11" y="17"/>
                  </a:lnTo>
                  <a:lnTo>
                    <a:pt x="10" y="17"/>
                  </a:lnTo>
                  <a:lnTo>
                    <a:pt x="9" y="17"/>
                  </a:lnTo>
                  <a:lnTo>
                    <a:pt x="7" y="17"/>
                  </a:lnTo>
                  <a:lnTo>
                    <a:pt x="6" y="17"/>
                  </a:lnTo>
                  <a:lnTo>
                    <a:pt x="5" y="18"/>
                  </a:lnTo>
                  <a:lnTo>
                    <a:pt x="5" y="19"/>
                  </a:lnTo>
                  <a:lnTo>
                    <a:pt x="5" y="21"/>
                  </a:lnTo>
                  <a:lnTo>
                    <a:pt x="5" y="22"/>
                  </a:lnTo>
                  <a:lnTo>
                    <a:pt x="5" y="23"/>
                  </a:lnTo>
                  <a:lnTo>
                    <a:pt x="5" y="37"/>
                  </a:lnTo>
                  <a:lnTo>
                    <a:pt x="0" y="37"/>
                  </a:lnTo>
                  <a:lnTo>
                    <a:pt x="0" y="0"/>
                  </a:lnTo>
                  <a:lnTo>
                    <a:pt x="5" y="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09" name="Freeform 232">
              <a:extLst>
                <a:ext uri="{FF2B5EF4-FFF2-40B4-BE49-F238E27FC236}">
                  <a16:creationId xmlns:a16="http://schemas.microsoft.com/office/drawing/2014/main" id="{159FCB80-B2D9-7A44-A026-9E29CB744155}"/>
                </a:ext>
              </a:extLst>
            </p:cNvPr>
            <p:cNvSpPr>
              <a:spLocks/>
            </p:cNvSpPr>
            <p:nvPr/>
          </p:nvSpPr>
          <p:spPr bwMode="auto">
            <a:xfrm>
              <a:off x="4191" y="2761"/>
              <a:ext cx="5" cy="6"/>
            </a:xfrm>
            <a:custGeom>
              <a:avLst/>
              <a:gdLst>
                <a:gd name="T0" fmla="*/ 0 w 22"/>
                <a:gd name="T1" fmla="*/ 0 h 26"/>
                <a:gd name="T2" fmla="*/ 0 w 22"/>
                <a:gd name="T3" fmla="*/ 0 h 26"/>
                <a:gd name="T4" fmla="*/ 0 w 22"/>
                <a:gd name="T5" fmla="*/ 0 h 26"/>
                <a:gd name="T6" fmla="*/ 0 w 22"/>
                <a:gd name="T7" fmla="*/ 0 h 26"/>
                <a:gd name="T8" fmla="*/ 0 w 22"/>
                <a:gd name="T9" fmla="*/ 0 h 26"/>
                <a:gd name="T10" fmla="*/ 0 w 22"/>
                <a:gd name="T11" fmla="*/ 0 h 26"/>
                <a:gd name="T12" fmla="*/ 0 w 22"/>
                <a:gd name="T13" fmla="*/ 0 h 26"/>
                <a:gd name="T14" fmla="*/ 0 w 22"/>
                <a:gd name="T15" fmla="*/ 0 h 26"/>
                <a:gd name="T16" fmla="*/ 0 w 22"/>
                <a:gd name="T17" fmla="*/ 0 h 26"/>
                <a:gd name="T18" fmla="*/ 0 w 22"/>
                <a:gd name="T19" fmla="*/ 0 h 26"/>
                <a:gd name="T20" fmla="*/ 0 w 22"/>
                <a:gd name="T21" fmla="*/ 0 h 26"/>
                <a:gd name="T22" fmla="*/ 0 w 22"/>
                <a:gd name="T23" fmla="*/ 0 h 26"/>
                <a:gd name="T24" fmla="*/ 0 w 22"/>
                <a:gd name="T25" fmla="*/ 0 h 26"/>
                <a:gd name="T26" fmla="*/ 0 w 22"/>
                <a:gd name="T27" fmla="*/ 0 h 26"/>
                <a:gd name="T28" fmla="*/ 0 w 22"/>
                <a:gd name="T29" fmla="*/ 0 h 26"/>
                <a:gd name="T30" fmla="*/ 0 w 22"/>
                <a:gd name="T31" fmla="*/ 0 h 26"/>
                <a:gd name="T32" fmla="*/ 0 w 22"/>
                <a:gd name="T33" fmla="*/ 0 h 26"/>
                <a:gd name="T34" fmla="*/ 0 w 22"/>
                <a:gd name="T35" fmla="*/ 0 h 26"/>
                <a:gd name="T36" fmla="*/ 0 w 22"/>
                <a:gd name="T37" fmla="*/ 0 h 26"/>
                <a:gd name="T38" fmla="*/ 0 w 22"/>
                <a:gd name="T39" fmla="*/ 0 h 26"/>
                <a:gd name="T40" fmla="*/ 0 w 22"/>
                <a:gd name="T41" fmla="*/ 0 h 26"/>
                <a:gd name="T42" fmla="*/ 0 w 22"/>
                <a:gd name="T43" fmla="*/ 0 h 26"/>
                <a:gd name="T44" fmla="*/ 0 w 22"/>
                <a:gd name="T45" fmla="*/ 0 h 26"/>
                <a:gd name="T46" fmla="*/ 0 w 22"/>
                <a:gd name="T47" fmla="*/ 0 h 26"/>
                <a:gd name="T48" fmla="*/ 0 w 22"/>
                <a:gd name="T49" fmla="*/ 0 h 26"/>
                <a:gd name="T50" fmla="*/ 0 w 22"/>
                <a:gd name="T51" fmla="*/ 0 h 26"/>
                <a:gd name="T52" fmla="*/ 0 w 22"/>
                <a:gd name="T53" fmla="*/ 0 h 26"/>
                <a:gd name="T54" fmla="*/ 0 w 22"/>
                <a:gd name="T55" fmla="*/ 0 h 26"/>
                <a:gd name="T56" fmla="*/ 0 w 22"/>
                <a:gd name="T57" fmla="*/ 0 h 26"/>
                <a:gd name="T58" fmla="*/ 0 w 22"/>
                <a:gd name="T59" fmla="*/ 0 h 26"/>
                <a:gd name="T60" fmla="*/ 0 w 22"/>
                <a:gd name="T61" fmla="*/ 0 h 26"/>
                <a:gd name="T62" fmla="*/ 0 w 22"/>
                <a:gd name="T63" fmla="*/ 0 h 26"/>
                <a:gd name="T64" fmla="*/ 0 w 22"/>
                <a:gd name="T65" fmla="*/ 0 h 26"/>
                <a:gd name="T66" fmla="*/ 0 w 22"/>
                <a:gd name="T67" fmla="*/ 0 h 26"/>
                <a:gd name="T68" fmla="*/ 0 w 22"/>
                <a:gd name="T69" fmla="*/ 0 h 26"/>
                <a:gd name="T70" fmla="*/ 0 w 22"/>
                <a:gd name="T71" fmla="*/ 0 h 26"/>
                <a:gd name="T72" fmla="*/ 0 w 22"/>
                <a:gd name="T73" fmla="*/ 0 h 26"/>
                <a:gd name="T74" fmla="*/ 0 w 22"/>
                <a:gd name="T75" fmla="*/ 0 h 26"/>
                <a:gd name="T76" fmla="*/ 0 w 22"/>
                <a:gd name="T77" fmla="*/ 0 h 26"/>
                <a:gd name="T78" fmla="*/ 0 w 22"/>
                <a:gd name="T79" fmla="*/ 0 h 26"/>
                <a:gd name="T80" fmla="*/ 0 w 22"/>
                <a:gd name="T81" fmla="*/ 0 h 26"/>
                <a:gd name="T82" fmla="*/ 0 w 22"/>
                <a:gd name="T83" fmla="*/ 0 h 26"/>
                <a:gd name="T84" fmla="*/ 0 w 22"/>
                <a:gd name="T85" fmla="*/ 0 h 26"/>
                <a:gd name="T86" fmla="*/ 0 w 22"/>
                <a:gd name="T87" fmla="*/ 0 h 26"/>
                <a:gd name="T88" fmla="*/ 0 w 22"/>
                <a:gd name="T89" fmla="*/ 0 h 26"/>
                <a:gd name="T90" fmla="*/ 0 w 22"/>
                <a:gd name="T91" fmla="*/ 0 h 26"/>
                <a:gd name="T92" fmla="*/ 0 w 22"/>
                <a:gd name="T93" fmla="*/ 0 h 26"/>
                <a:gd name="T94" fmla="*/ 0 w 22"/>
                <a:gd name="T95" fmla="*/ 0 h 26"/>
                <a:gd name="T96" fmla="*/ 0 w 22"/>
                <a:gd name="T97" fmla="*/ 0 h 26"/>
                <a:gd name="T98" fmla="*/ 0 w 22"/>
                <a:gd name="T99" fmla="*/ 0 h 26"/>
                <a:gd name="T100" fmla="*/ 0 w 22"/>
                <a:gd name="T101" fmla="*/ 0 h 26"/>
                <a:gd name="T102" fmla="*/ 0 w 22"/>
                <a:gd name="T103" fmla="*/ 0 h 26"/>
                <a:gd name="T104" fmla="*/ 0 w 22"/>
                <a:gd name="T105" fmla="*/ 0 h 26"/>
                <a:gd name="T106" fmla="*/ 0 w 22"/>
                <a:gd name="T107" fmla="*/ 0 h 26"/>
                <a:gd name="T108" fmla="*/ 0 w 22"/>
                <a:gd name="T109" fmla="*/ 0 h 26"/>
                <a:gd name="T110" fmla="*/ 0 w 22"/>
                <a:gd name="T111" fmla="*/ 0 h 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
                <a:gd name="T169" fmla="*/ 0 h 26"/>
                <a:gd name="T170" fmla="*/ 22 w 22"/>
                <a:gd name="T171" fmla="*/ 26 h 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 h="26">
                  <a:moveTo>
                    <a:pt x="0" y="18"/>
                  </a:moveTo>
                  <a:lnTo>
                    <a:pt x="5" y="16"/>
                  </a:lnTo>
                  <a:lnTo>
                    <a:pt x="7" y="17"/>
                  </a:lnTo>
                  <a:lnTo>
                    <a:pt x="8" y="18"/>
                  </a:lnTo>
                  <a:lnTo>
                    <a:pt x="8" y="20"/>
                  </a:lnTo>
                  <a:lnTo>
                    <a:pt x="9" y="21"/>
                  </a:lnTo>
                  <a:lnTo>
                    <a:pt x="9" y="22"/>
                  </a:lnTo>
                  <a:lnTo>
                    <a:pt x="10" y="22"/>
                  </a:lnTo>
                  <a:lnTo>
                    <a:pt x="12" y="22"/>
                  </a:lnTo>
                  <a:lnTo>
                    <a:pt x="13" y="22"/>
                  </a:lnTo>
                  <a:lnTo>
                    <a:pt x="13" y="21"/>
                  </a:lnTo>
                  <a:lnTo>
                    <a:pt x="14" y="21"/>
                  </a:lnTo>
                  <a:lnTo>
                    <a:pt x="14" y="20"/>
                  </a:lnTo>
                  <a:lnTo>
                    <a:pt x="14" y="18"/>
                  </a:lnTo>
                  <a:lnTo>
                    <a:pt x="15" y="18"/>
                  </a:lnTo>
                  <a:lnTo>
                    <a:pt x="17" y="18"/>
                  </a:lnTo>
                  <a:lnTo>
                    <a:pt x="15" y="18"/>
                  </a:lnTo>
                  <a:lnTo>
                    <a:pt x="15" y="17"/>
                  </a:lnTo>
                  <a:lnTo>
                    <a:pt x="14" y="17"/>
                  </a:lnTo>
                  <a:lnTo>
                    <a:pt x="14" y="16"/>
                  </a:lnTo>
                  <a:lnTo>
                    <a:pt x="12" y="16"/>
                  </a:lnTo>
                  <a:lnTo>
                    <a:pt x="10" y="15"/>
                  </a:lnTo>
                  <a:lnTo>
                    <a:pt x="9" y="15"/>
                  </a:lnTo>
                  <a:lnTo>
                    <a:pt x="8" y="13"/>
                  </a:lnTo>
                  <a:lnTo>
                    <a:pt x="7" y="13"/>
                  </a:lnTo>
                  <a:lnTo>
                    <a:pt x="7" y="12"/>
                  </a:lnTo>
                  <a:lnTo>
                    <a:pt x="5" y="12"/>
                  </a:lnTo>
                  <a:lnTo>
                    <a:pt x="4" y="12"/>
                  </a:lnTo>
                  <a:lnTo>
                    <a:pt x="4" y="11"/>
                  </a:lnTo>
                  <a:lnTo>
                    <a:pt x="3" y="10"/>
                  </a:lnTo>
                  <a:lnTo>
                    <a:pt x="3" y="8"/>
                  </a:lnTo>
                  <a:lnTo>
                    <a:pt x="3" y="7"/>
                  </a:lnTo>
                  <a:lnTo>
                    <a:pt x="3" y="6"/>
                  </a:lnTo>
                  <a:lnTo>
                    <a:pt x="3" y="5"/>
                  </a:lnTo>
                  <a:lnTo>
                    <a:pt x="3" y="3"/>
                  </a:lnTo>
                  <a:lnTo>
                    <a:pt x="3" y="2"/>
                  </a:lnTo>
                  <a:lnTo>
                    <a:pt x="4" y="1"/>
                  </a:lnTo>
                  <a:lnTo>
                    <a:pt x="5" y="1"/>
                  </a:lnTo>
                  <a:lnTo>
                    <a:pt x="5" y="0"/>
                  </a:lnTo>
                  <a:lnTo>
                    <a:pt x="7" y="0"/>
                  </a:lnTo>
                  <a:lnTo>
                    <a:pt x="8" y="0"/>
                  </a:lnTo>
                  <a:lnTo>
                    <a:pt x="9" y="0"/>
                  </a:lnTo>
                  <a:lnTo>
                    <a:pt x="10" y="0"/>
                  </a:lnTo>
                  <a:lnTo>
                    <a:pt x="12" y="0"/>
                  </a:lnTo>
                  <a:lnTo>
                    <a:pt x="13" y="0"/>
                  </a:lnTo>
                  <a:lnTo>
                    <a:pt x="14" y="0"/>
                  </a:lnTo>
                  <a:lnTo>
                    <a:pt x="15" y="0"/>
                  </a:lnTo>
                  <a:lnTo>
                    <a:pt x="15" y="1"/>
                  </a:lnTo>
                  <a:lnTo>
                    <a:pt x="17" y="1"/>
                  </a:lnTo>
                  <a:lnTo>
                    <a:pt x="17" y="2"/>
                  </a:lnTo>
                  <a:lnTo>
                    <a:pt x="18" y="2"/>
                  </a:lnTo>
                  <a:lnTo>
                    <a:pt x="19" y="2"/>
                  </a:lnTo>
                  <a:lnTo>
                    <a:pt x="19" y="3"/>
                  </a:lnTo>
                  <a:lnTo>
                    <a:pt x="19" y="5"/>
                  </a:lnTo>
                  <a:lnTo>
                    <a:pt x="19" y="6"/>
                  </a:lnTo>
                  <a:lnTo>
                    <a:pt x="14" y="6"/>
                  </a:lnTo>
                  <a:lnTo>
                    <a:pt x="13" y="6"/>
                  </a:lnTo>
                  <a:lnTo>
                    <a:pt x="12" y="6"/>
                  </a:lnTo>
                  <a:lnTo>
                    <a:pt x="10" y="6"/>
                  </a:lnTo>
                  <a:lnTo>
                    <a:pt x="9" y="6"/>
                  </a:lnTo>
                  <a:lnTo>
                    <a:pt x="8" y="6"/>
                  </a:lnTo>
                  <a:lnTo>
                    <a:pt x="8" y="7"/>
                  </a:lnTo>
                  <a:lnTo>
                    <a:pt x="8" y="8"/>
                  </a:lnTo>
                  <a:lnTo>
                    <a:pt x="9" y="8"/>
                  </a:lnTo>
                  <a:lnTo>
                    <a:pt x="10" y="8"/>
                  </a:lnTo>
                  <a:lnTo>
                    <a:pt x="12" y="8"/>
                  </a:lnTo>
                  <a:lnTo>
                    <a:pt x="13" y="8"/>
                  </a:lnTo>
                  <a:lnTo>
                    <a:pt x="14" y="8"/>
                  </a:lnTo>
                  <a:lnTo>
                    <a:pt x="14" y="10"/>
                  </a:lnTo>
                  <a:lnTo>
                    <a:pt x="15" y="10"/>
                  </a:lnTo>
                  <a:lnTo>
                    <a:pt x="17" y="10"/>
                  </a:lnTo>
                  <a:lnTo>
                    <a:pt x="18" y="11"/>
                  </a:lnTo>
                  <a:lnTo>
                    <a:pt x="19" y="12"/>
                  </a:lnTo>
                  <a:lnTo>
                    <a:pt x="20" y="13"/>
                  </a:lnTo>
                  <a:lnTo>
                    <a:pt x="20" y="15"/>
                  </a:lnTo>
                  <a:lnTo>
                    <a:pt x="22" y="16"/>
                  </a:lnTo>
                  <a:lnTo>
                    <a:pt x="22" y="17"/>
                  </a:lnTo>
                  <a:lnTo>
                    <a:pt x="22" y="18"/>
                  </a:lnTo>
                  <a:lnTo>
                    <a:pt x="22" y="20"/>
                  </a:lnTo>
                  <a:lnTo>
                    <a:pt x="20" y="20"/>
                  </a:lnTo>
                  <a:lnTo>
                    <a:pt x="20" y="21"/>
                  </a:lnTo>
                  <a:lnTo>
                    <a:pt x="19" y="22"/>
                  </a:lnTo>
                  <a:lnTo>
                    <a:pt x="18" y="23"/>
                  </a:lnTo>
                  <a:lnTo>
                    <a:pt x="17" y="23"/>
                  </a:lnTo>
                  <a:lnTo>
                    <a:pt x="15" y="25"/>
                  </a:lnTo>
                  <a:lnTo>
                    <a:pt x="14" y="25"/>
                  </a:lnTo>
                  <a:lnTo>
                    <a:pt x="13" y="26"/>
                  </a:lnTo>
                  <a:lnTo>
                    <a:pt x="12" y="26"/>
                  </a:lnTo>
                  <a:lnTo>
                    <a:pt x="10" y="26"/>
                  </a:lnTo>
                  <a:lnTo>
                    <a:pt x="9" y="26"/>
                  </a:lnTo>
                  <a:lnTo>
                    <a:pt x="8" y="26"/>
                  </a:lnTo>
                  <a:lnTo>
                    <a:pt x="7" y="26"/>
                  </a:lnTo>
                  <a:lnTo>
                    <a:pt x="5" y="26"/>
                  </a:lnTo>
                  <a:lnTo>
                    <a:pt x="4" y="25"/>
                  </a:lnTo>
                  <a:lnTo>
                    <a:pt x="4" y="23"/>
                  </a:lnTo>
                  <a:lnTo>
                    <a:pt x="3" y="22"/>
                  </a:lnTo>
                  <a:lnTo>
                    <a:pt x="3" y="21"/>
                  </a:lnTo>
                  <a:lnTo>
                    <a:pt x="1" y="21"/>
                  </a:lnTo>
                  <a:lnTo>
                    <a:pt x="1" y="20"/>
                  </a:lnTo>
                  <a:lnTo>
                    <a:pt x="0" y="18"/>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10" name="Freeform 233">
              <a:extLst>
                <a:ext uri="{FF2B5EF4-FFF2-40B4-BE49-F238E27FC236}">
                  <a16:creationId xmlns:a16="http://schemas.microsoft.com/office/drawing/2014/main" id="{644C86A3-1A31-7144-9EFD-7F8DA9CCB5F4}"/>
                </a:ext>
              </a:extLst>
            </p:cNvPr>
            <p:cNvSpPr>
              <a:spLocks noEditPoints="1"/>
            </p:cNvSpPr>
            <p:nvPr/>
          </p:nvSpPr>
          <p:spPr bwMode="auto">
            <a:xfrm>
              <a:off x="4196" y="2758"/>
              <a:ext cx="2" cy="12"/>
            </a:xfrm>
            <a:custGeom>
              <a:avLst/>
              <a:gdLst>
                <a:gd name="T0" fmla="*/ 0 w 10"/>
                <a:gd name="T1" fmla="*/ 0 h 46"/>
                <a:gd name="T2" fmla="*/ 0 w 10"/>
                <a:gd name="T3" fmla="*/ 0 h 46"/>
                <a:gd name="T4" fmla="*/ 0 w 10"/>
                <a:gd name="T5" fmla="*/ 0 h 46"/>
                <a:gd name="T6" fmla="*/ 0 w 10"/>
                <a:gd name="T7" fmla="*/ 0 h 46"/>
                <a:gd name="T8" fmla="*/ 0 w 10"/>
                <a:gd name="T9" fmla="*/ 0 h 46"/>
                <a:gd name="T10" fmla="*/ 0 w 10"/>
                <a:gd name="T11" fmla="*/ 0 h 46"/>
                <a:gd name="T12" fmla="*/ 0 w 10"/>
                <a:gd name="T13" fmla="*/ 0 h 46"/>
                <a:gd name="T14" fmla="*/ 0 w 10"/>
                <a:gd name="T15" fmla="*/ 0 h 46"/>
                <a:gd name="T16" fmla="*/ 0 w 10"/>
                <a:gd name="T17" fmla="*/ 0 h 46"/>
                <a:gd name="T18" fmla="*/ 0 w 10"/>
                <a:gd name="T19" fmla="*/ 0 h 46"/>
                <a:gd name="T20" fmla="*/ 0 w 10"/>
                <a:gd name="T21" fmla="*/ 0 h 46"/>
                <a:gd name="T22" fmla="*/ 0 w 10"/>
                <a:gd name="T23" fmla="*/ 0 h 46"/>
                <a:gd name="T24" fmla="*/ 0 w 10"/>
                <a:gd name="T25" fmla="*/ 0 h 46"/>
                <a:gd name="T26" fmla="*/ 0 w 10"/>
                <a:gd name="T27" fmla="*/ 0 h 46"/>
                <a:gd name="T28" fmla="*/ 0 w 10"/>
                <a:gd name="T29" fmla="*/ 0 h 46"/>
                <a:gd name="T30" fmla="*/ 0 w 10"/>
                <a:gd name="T31" fmla="*/ 0 h 46"/>
                <a:gd name="T32" fmla="*/ 0 w 10"/>
                <a:gd name="T33" fmla="*/ 0 h 46"/>
                <a:gd name="T34" fmla="*/ 0 w 10"/>
                <a:gd name="T35" fmla="*/ 0 h 46"/>
                <a:gd name="T36" fmla="*/ 0 w 10"/>
                <a:gd name="T37" fmla="*/ 0 h 46"/>
                <a:gd name="T38" fmla="*/ 0 w 10"/>
                <a:gd name="T39" fmla="*/ 0 h 46"/>
                <a:gd name="T40" fmla="*/ 0 w 10"/>
                <a:gd name="T41" fmla="*/ 0 h 46"/>
                <a:gd name="T42" fmla="*/ 0 w 10"/>
                <a:gd name="T43" fmla="*/ 0 h 46"/>
                <a:gd name="T44" fmla="*/ 0 w 10"/>
                <a:gd name="T45" fmla="*/ 0 h 46"/>
                <a:gd name="T46" fmla="*/ 0 w 10"/>
                <a:gd name="T47" fmla="*/ 0 h 46"/>
                <a:gd name="T48" fmla="*/ 0 w 10"/>
                <a:gd name="T49" fmla="*/ 0 h 46"/>
                <a:gd name="T50" fmla="*/ 0 w 10"/>
                <a:gd name="T51" fmla="*/ 0 h 46"/>
                <a:gd name="T52" fmla="*/ 0 w 10"/>
                <a:gd name="T53" fmla="*/ 0 h 46"/>
                <a:gd name="T54" fmla="*/ 0 w 10"/>
                <a:gd name="T55" fmla="*/ 0 h 46"/>
                <a:gd name="T56" fmla="*/ 0 w 10"/>
                <a:gd name="T57" fmla="*/ 0 h 46"/>
                <a:gd name="T58" fmla="*/ 0 w 10"/>
                <a:gd name="T59" fmla="*/ 0 h 46"/>
                <a:gd name="T60" fmla="*/ 0 w 10"/>
                <a:gd name="T61" fmla="*/ 0 h 46"/>
                <a:gd name="T62" fmla="*/ 0 w 10"/>
                <a:gd name="T63" fmla="*/ 0 h 46"/>
                <a:gd name="T64" fmla="*/ 0 w 1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
                <a:gd name="T100" fmla="*/ 0 h 46"/>
                <a:gd name="T101" fmla="*/ 10 w 10"/>
                <a:gd name="T102" fmla="*/ 46 h 4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 h="46">
                  <a:moveTo>
                    <a:pt x="5" y="7"/>
                  </a:moveTo>
                  <a:lnTo>
                    <a:pt x="5" y="0"/>
                  </a:lnTo>
                  <a:lnTo>
                    <a:pt x="10" y="0"/>
                  </a:lnTo>
                  <a:lnTo>
                    <a:pt x="10" y="7"/>
                  </a:lnTo>
                  <a:lnTo>
                    <a:pt x="5" y="7"/>
                  </a:lnTo>
                  <a:close/>
                  <a:moveTo>
                    <a:pt x="10" y="11"/>
                  </a:moveTo>
                  <a:lnTo>
                    <a:pt x="10" y="37"/>
                  </a:lnTo>
                  <a:lnTo>
                    <a:pt x="10" y="38"/>
                  </a:lnTo>
                  <a:lnTo>
                    <a:pt x="10" y="39"/>
                  </a:lnTo>
                  <a:lnTo>
                    <a:pt x="10" y="41"/>
                  </a:lnTo>
                  <a:lnTo>
                    <a:pt x="10" y="42"/>
                  </a:lnTo>
                  <a:lnTo>
                    <a:pt x="10" y="43"/>
                  </a:lnTo>
                  <a:lnTo>
                    <a:pt x="10" y="45"/>
                  </a:lnTo>
                  <a:lnTo>
                    <a:pt x="10" y="46"/>
                  </a:lnTo>
                  <a:lnTo>
                    <a:pt x="9" y="46"/>
                  </a:lnTo>
                  <a:lnTo>
                    <a:pt x="8" y="46"/>
                  </a:lnTo>
                  <a:lnTo>
                    <a:pt x="6" y="46"/>
                  </a:lnTo>
                  <a:lnTo>
                    <a:pt x="5" y="46"/>
                  </a:lnTo>
                  <a:lnTo>
                    <a:pt x="4" y="46"/>
                  </a:lnTo>
                  <a:lnTo>
                    <a:pt x="3" y="46"/>
                  </a:lnTo>
                  <a:lnTo>
                    <a:pt x="1" y="46"/>
                  </a:lnTo>
                  <a:lnTo>
                    <a:pt x="0" y="46"/>
                  </a:lnTo>
                  <a:lnTo>
                    <a:pt x="3" y="39"/>
                  </a:lnTo>
                  <a:lnTo>
                    <a:pt x="4" y="39"/>
                  </a:lnTo>
                  <a:lnTo>
                    <a:pt x="5" y="39"/>
                  </a:lnTo>
                  <a:lnTo>
                    <a:pt x="5" y="38"/>
                  </a:lnTo>
                  <a:lnTo>
                    <a:pt x="5" y="37"/>
                  </a:lnTo>
                  <a:lnTo>
                    <a:pt x="5" y="11"/>
                  </a:lnTo>
                  <a:lnTo>
                    <a:pt x="10" y="11"/>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11" name="Freeform 234">
              <a:extLst>
                <a:ext uri="{FF2B5EF4-FFF2-40B4-BE49-F238E27FC236}">
                  <a16:creationId xmlns:a16="http://schemas.microsoft.com/office/drawing/2014/main" id="{B4D04744-7D3A-8140-8B17-72099A534913}"/>
                </a:ext>
              </a:extLst>
            </p:cNvPr>
            <p:cNvSpPr>
              <a:spLocks noEditPoints="1"/>
            </p:cNvSpPr>
            <p:nvPr/>
          </p:nvSpPr>
          <p:spPr bwMode="auto">
            <a:xfrm>
              <a:off x="4212" y="2758"/>
              <a:ext cx="3" cy="12"/>
            </a:xfrm>
            <a:custGeom>
              <a:avLst/>
              <a:gdLst>
                <a:gd name="T0" fmla="*/ 0 w 12"/>
                <a:gd name="T1" fmla="*/ 0 h 46"/>
                <a:gd name="T2" fmla="*/ 0 w 12"/>
                <a:gd name="T3" fmla="*/ 0 h 46"/>
                <a:gd name="T4" fmla="*/ 0 w 12"/>
                <a:gd name="T5" fmla="*/ 0 h 46"/>
                <a:gd name="T6" fmla="*/ 0 w 12"/>
                <a:gd name="T7" fmla="*/ 0 h 46"/>
                <a:gd name="T8" fmla="*/ 0 w 12"/>
                <a:gd name="T9" fmla="*/ 0 h 46"/>
                <a:gd name="T10" fmla="*/ 0 w 12"/>
                <a:gd name="T11" fmla="*/ 0 h 46"/>
                <a:gd name="T12" fmla="*/ 0 w 12"/>
                <a:gd name="T13" fmla="*/ 0 h 46"/>
                <a:gd name="T14" fmla="*/ 0 w 12"/>
                <a:gd name="T15" fmla="*/ 0 h 46"/>
                <a:gd name="T16" fmla="*/ 0 w 12"/>
                <a:gd name="T17" fmla="*/ 0 h 46"/>
                <a:gd name="T18" fmla="*/ 0 w 12"/>
                <a:gd name="T19" fmla="*/ 0 h 46"/>
                <a:gd name="T20" fmla="*/ 0 w 12"/>
                <a:gd name="T21" fmla="*/ 0 h 46"/>
                <a:gd name="T22" fmla="*/ 0 w 12"/>
                <a:gd name="T23" fmla="*/ 0 h 46"/>
                <a:gd name="T24" fmla="*/ 0 w 12"/>
                <a:gd name="T25" fmla="*/ 0 h 46"/>
                <a:gd name="T26" fmla="*/ 0 w 12"/>
                <a:gd name="T27" fmla="*/ 0 h 46"/>
                <a:gd name="T28" fmla="*/ 0 w 12"/>
                <a:gd name="T29" fmla="*/ 0 h 46"/>
                <a:gd name="T30" fmla="*/ 0 w 12"/>
                <a:gd name="T31" fmla="*/ 0 h 46"/>
                <a:gd name="T32" fmla="*/ 0 w 12"/>
                <a:gd name="T33" fmla="*/ 0 h 46"/>
                <a:gd name="T34" fmla="*/ 0 w 12"/>
                <a:gd name="T35" fmla="*/ 0 h 46"/>
                <a:gd name="T36" fmla="*/ 0 w 12"/>
                <a:gd name="T37" fmla="*/ 0 h 46"/>
                <a:gd name="T38" fmla="*/ 0 w 12"/>
                <a:gd name="T39" fmla="*/ 0 h 46"/>
                <a:gd name="T40" fmla="*/ 0 w 12"/>
                <a:gd name="T41" fmla="*/ 0 h 46"/>
                <a:gd name="T42" fmla="*/ 0 w 12"/>
                <a:gd name="T43" fmla="*/ 0 h 46"/>
                <a:gd name="T44" fmla="*/ 0 w 12"/>
                <a:gd name="T45" fmla="*/ 0 h 46"/>
                <a:gd name="T46" fmla="*/ 0 w 12"/>
                <a:gd name="T47" fmla="*/ 0 h 46"/>
                <a:gd name="T48" fmla="*/ 0 w 12"/>
                <a:gd name="T49" fmla="*/ 0 h 46"/>
                <a:gd name="T50" fmla="*/ 0 w 12"/>
                <a:gd name="T51" fmla="*/ 0 h 46"/>
                <a:gd name="T52" fmla="*/ 0 w 12"/>
                <a:gd name="T53" fmla="*/ 0 h 46"/>
                <a:gd name="T54" fmla="*/ 0 w 12"/>
                <a:gd name="T55" fmla="*/ 0 h 46"/>
                <a:gd name="T56" fmla="*/ 0 w 12"/>
                <a:gd name="T57" fmla="*/ 0 h 46"/>
                <a:gd name="T58" fmla="*/ 0 w 12"/>
                <a:gd name="T59" fmla="*/ 0 h 46"/>
                <a:gd name="T60" fmla="*/ 0 w 12"/>
                <a:gd name="T61" fmla="*/ 0 h 46"/>
                <a:gd name="T62" fmla="*/ 0 w 12"/>
                <a:gd name="T63" fmla="*/ 0 h 46"/>
                <a:gd name="T64" fmla="*/ 0 w 12"/>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
                <a:gd name="T100" fmla="*/ 0 h 46"/>
                <a:gd name="T101" fmla="*/ 12 w 12"/>
                <a:gd name="T102" fmla="*/ 46 h 4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 h="46">
                  <a:moveTo>
                    <a:pt x="5" y="7"/>
                  </a:moveTo>
                  <a:lnTo>
                    <a:pt x="5" y="0"/>
                  </a:lnTo>
                  <a:lnTo>
                    <a:pt x="12" y="0"/>
                  </a:lnTo>
                  <a:lnTo>
                    <a:pt x="12" y="7"/>
                  </a:lnTo>
                  <a:lnTo>
                    <a:pt x="5" y="7"/>
                  </a:lnTo>
                  <a:close/>
                  <a:moveTo>
                    <a:pt x="12" y="11"/>
                  </a:moveTo>
                  <a:lnTo>
                    <a:pt x="12" y="37"/>
                  </a:lnTo>
                  <a:lnTo>
                    <a:pt x="12" y="38"/>
                  </a:lnTo>
                  <a:lnTo>
                    <a:pt x="12" y="39"/>
                  </a:lnTo>
                  <a:lnTo>
                    <a:pt x="12" y="41"/>
                  </a:lnTo>
                  <a:lnTo>
                    <a:pt x="12" y="42"/>
                  </a:lnTo>
                  <a:lnTo>
                    <a:pt x="12" y="43"/>
                  </a:lnTo>
                  <a:lnTo>
                    <a:pt x="12" y="45"/>
                  </a:lnTo>
                  <a:lnTo>
                    <a:pt x="10" y="45"/>
                  </a:lnTo>
                  <a:lnTo>
                    <a:pt x="10" y="46"/>
                  </a:lnTo>
                  <a:lnTo>
                    <a:pt x="9" y="46"/>
                  </a:lnTo>
                  <a:lnTo>
                    <a:pt x="8" y="46"/>
                  </a:lnTo>
                  <a:lnTo>
                    <a:pt x="7" y="46"/>
                  </a:lnTo>
                  <a:lnTo>
                    <a:pt x="5" y="46"/>
                  </a:lnTo>
                  <a:lnTo>
                    <a:pt x="4" y="46"/>
                  </a:lnTo>
                  <a:lnTo>
                    <a:pt x="3" y="46"/>
                  </a:lnTo>
                  <a:lnTo>
                    <a:pt x="2" y="46"/>
                  </a:lnTo>
                  <a:lnTo>
                    <a:pt x="0" y="46"/>
                  </a:lnTo>
                  <a:lnTo>
                    <a:pt x="3" y="39"/>
                  </a:lnTo>
                  <a:lnTo>
                    <a:pt x="4" y="39"/>
                  </a:lnTo>
                  <a:lnTo>
                    <a:pt x="5" y="39"/>
                  </a:lnTo>
                  <a:lnTo>
                    <a:pt x="5" y="38"/>
                  </a:lnTo>
                  <a:lnTo>
                    <a:pt x="5" y="37"/>
                  </a:lnTo>
                  <a:lnTo>
                    <a:pt x="5" y="11"/>
                  </a:lnTo>
                  <a:lnTo>
                    <a:pt x="12" y="11"/>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12" name="Freeform 235">
              <a:extLst>
                <a:ext uri="{FF2B5EF4-FFF2-40B4-BE49-F238E27FC236}">
                  <a16:creationId xmlns:a16="http://schemas.microsoft.com/office/drawing/2014/main" id="{C9FD5048-7962-FE42-955D-2D72F7DF3E7D}"/>
                </a:ext>
              </a:extLst>
            </p:cNvPr>
            <p:cNvSpPr>
              <a:spLocks/>
            </p:cNvSpPr>
            <p:nvPr/>
          </p:nvSpPr>
          <p:spPr bwMode="auto">
            <a:xfrm>
              <a:off x="4216" y="2758"/>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
                <a:gd name="T130" fmla="*/ 0 h 37"/>
                <a:gd name="T131" fmla="*/ 19 w 19"/>
                <a:gd name="T132" fmla="*/ 37 h 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 h="37">
                  <a:moveTo>
                    <a:pt x="5" y="0"/>
                  </a:moveTo>
                  <a:lnTo>
                    <a:pt x="5" y="13"/>
                  </a:lnTo>
                  <a:lnTo>
                    <a:pt x="6" y="12"/>
                  </a:lnTo>
                  <a:lnTo>
                    <a:pt x="7" y="12"/>
                  </a:lnTo>
                  <a:lnTo>
                    <a:pt x="9" y="11"/>
                  </a:lnTo>
                  <a:lnTo>
                    <a:pt x="10" y="11"/>
                  </a:lnTo>
                  <a:lnTo>
                    <a:pt x="11" y="11"/>
                  </a:lnTo>
                  <a:lnTo>
                    <a:pt x="12" y="11"/>
                  </a:lnTo>
                  <a:lnTo>
                    <a:pt x="14" y="11"/>
                  </a:lnTo>
                  <a:lnTo>
                    <a:pt x="15" y="11"/>
                  </a:lnTo>
                  <a:lnTo>
                    <a:pt x="16" y="11"/>
                  </a:lnTo>
                  <a:lnTo>
                    <a:pt x="16" y="12"/>
                  </a:lnTo>
                  <a:lnTo>
                    <a:pt x="17" y="13"/>
                  </a:lnTo>
                  <a:lnTo>
                    <a:pt x="19" y="13"/>
                  </a:lnTo>
                  <a:lnTo>
                    <a:pt x="19" y="14"/>
                  </a:lnTo>
                  <a:lnTo>
                    <a:pt x="19" y="16"/>
                  </a:lnTo>
                  <a:lnTo>
                    <a:pt x="19" y="17"/>
                  </a:lnTo>
                  <a:lnTo>
                    <a:pt x="19" y="18"/>
                  </a:lnTo>
                  <a:lnTo>
                    <a:pt x="19" y="19"/>
                  </a:lnTo>
                  <a:lnTo>
                    <a:pt x="19" y="37"/>
                  </a:lnTo>
                  <a:lnTo>
                    <a:pt x="14" y="37"/>
                  </a:lnTo>
                  <a:lnTo>
                    <a:pt x="14" y="23"/>
                  </a:lnTo>
                  <a:lnTo>
                    <a:pt x="14" y="22"/>
                  </a:lnTo>
                  <a:lnTo>
                    <a:pt x="14" y="21"/>
                  </a:lnTo>
                  <a:lnTo>
                    <a:pt x="14" y="19"/>
                  </a:lnTo>
                  <a:lnTo>
                    <a:pt x="14" y="18"/>
                  </a:lnTo>
                  <a:lnTo>
                    <a:pt x="14" y="17"/>
                  </a:lnTo>
                  <a:lnTo>
                    <a:pt x="12" y="17"/>
                  </a:lnTo>
                  <a:lnTo>
                    <a:pt x="11" y="17"/>
                  </a:lnTo>
                  <a:lnTo>
                    <a:pt x="10" y="17"/>
                  </a:lnTo>
                  <a:lnTo>
                    <a:pt x="9" y="17"/>
                  </a:lnTo>
                  <a:lnTo>
                    <a:pt x="7" y="17"/>
                  </a:lnTo>
                  <a:lnTo>
                    <a:pt x="6" y="17"/>
                  </a:lnTo>
                  <a:lnTo>
                    <a:pt x="6" y="18"/>
                  </a:lnTo>
                  <a:lnTo>
                    <a:pt x="5" y="19"/>
                  </a:lnTo>
                  <a:lnTo>
                    <a:pt x="5" y="21"/>
                  </a:lnTo>
                  <a:lnTo>
                    <a:pt x="5" y="22"/>
                  </a:lnTo>
                  <a:lnTo>
                    <a:pt x="5" y="23"/>
                  </a:lnTo>
                  <a:lnTo>
                    <a:pt x="5" y="37"/>
                  </a:lnTo>
                  <a:lnTo>
                    <a:pt x="0" y="37"/>
                  </a:lnTo>
                  <a:lnTo>
                    <a:pt x="0" y="0"/>
                  </a:lnTo>
                  <a:lnTo>
                    <a:pt x="5" y="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13" name="Freeform 236">
              <a:extLst>
                <a:ext uri="{FF2B5EF4-FFF2-40B4-BE49-F238E27FC236}">
                  <a16:creationId xmlns:a16="http://schemas.microsoft.com/office/drawing/2014/main" id="{78448D7A-2572-2040-91DA-F64603D11F1D}"/>
                </a:ext>
              </a:extLst>
            </p:cNvPr>
            <p:cNvSpPr>
              <a:spLocks/>
            </p:cNvSpPr>
            <p:nvPr/>
          </p:nvSpPr>
          <p:spPr bwMode="auto">
            <a:xfrm>
              <a:off x="4221" y="2758"/>
              <a:ext cx="4" cy="9"/>
            </a:xfrm>
            <a:custGeom>
              <a:avLst/>
              <a:gdLst>
                <a:gd name="T0" fmla="*/ 0 w 14"/>
                <a:gd name="T1" fmla="*/ 0 h 37"/>
                <a:gd name="T2" fmla="*/ 0 w 14"/>
                <a:gd name="T3" fmla="*/ 0 h 37"/>
                <a:gd name="T4" fmla="*/ 0 w 14"/>
                <a:gd name="T5" fmla="*/ 0 h 37"/>
                <a:gd name="T6" fmla="*/ 0 w 14"/>
                <a:gd name="T7" fmla="*/ 0 h 37"/>
                <a:gd name="T8" fmla="*/ 0 w 14"/>
                <a:gd name="T9" fmla="*/ 0 h 37"/>
                <a:gd name="T10" fmla="*/ 0 w 14"/>
                <a:gd name="T11" fmla="*/ 0 h 37"/>
                <a:gd name="T12" fmla="*/ 0 w 14"/>
                <a:gd name="T13" fmla="*/ 0 h 37"/>
                <a:gd name="T14" fmla="*/ 0 w 14"/>
                <a:gd name="T15" fmla="*/ 0 h 37"/>
                <a:gd name="T16" fmla="*/ 0 w 14"/>
                <a:gd name="T17" fmla="*/ 0 h 37"/>
                <a:gd name="T18" fmla="*/ 0 w 14"/>
                <a:gd name="T19" fmla="*/ 0 h 37"/>
                <a:gd name="T20" fmla="*/ 0 w 14"/>
                <a:gd name="T21" fmla="*/ 0 h 37"/>
                <a:gd name="T22" fmla="*/ 0 w 14"/>
                <a:gd name="T23" fmla="*/ 0 h 37"/>
                <a:gd name="T24" fmla="*/ 0 w 14"/>
                <a:gd name="T25" fmla="*/ 0 h 37"/>
                <a:gd name="T26" fmla="*/ 0 w 14"/>
                <a:gd name="T27" fmla="*/ 0 h 37"/>
                <a:gd name="T28" fmla="*/ 0 w 14"/>
                <a:gd name="T29" fmla="*/ 0 h 37"/>
                <a:gd name="T30" fmla="*/ 0 w 14"/>
                <a:gd name="T31" fmla="*/ 0 h 37"/>
                <a:gd name="T32" fmla="*/ 0 w 14"/>
                <a:gd name="T33" fmla="*/ 0 h 37"/>
                <a:gd name="T34" fmla="*/ 0 w 14"/>
                <a:gd name="T35" fmla="*/ 0 h 37"/>
                <a:gd name="T36" fmla="*/ 0 w 14"/>
                <a:gd name="T37" fmla="*/ 0 h 37"/>
                <a:gd name="T38" fmla="*/ 0 w 14"/>
                <a:gd name="T39" fmla="*/ 0 h 37"/>
                <a:gd name="T40" fmla="*/ 0 w 14"/>
                <a:gd name="T41" fmla="*/ 0 h 37"/>
                <a:gd name="T42" fmla="*/ 0 w 14"/>
                <a:gd name="T43" fmla="*/ 0 h 37"/>
                <a:gd name="T44" fmla="*/ 0 w 14"/>
                <a:gd name="T45" fmla="*/ 0 h 37"/>
                <a:gd name="T46" fmla="*/ 0 w 14"/>
                <a:gd name="T47" fmla="*/ 0 h 37"/>
                <a:gd name="T48" fmla="*/ 0 w 14"/>
                <a:gd name="T49" fmla="*/ 0 h 37"/>
                <a:gd name="T50" fmla="*/ 0 w 14"/>
                <a:gd name="T51" fmla="*/ 0 h 37"/>
                <a:gd name="T52" fmla="*/ 0 w 14"/>
                <a:gd name="T53" fmla="*/ 0 h 37"/>
                <a:gd name="T54" fmla="*/ 0 w 14"/>
                <a:gd name="T55" fmla="*/ 0 h 37"/>
                <a:gd name="T56" fmla="*/ 0 w 14"/>
                <a:gd name="T57" fmla="*/ 0 h 37"/>
                <a:gd name="T58" fmla="*/ 0 w 14"/>
                <a:gd name="T59" fmla="*/ 0 h 37"/>
                <a:gd name="T60" fmla="*/ 0 w 14"/>
                <a:gd name="T61" fmla="*/ 0 h 37"/>
                <a:gd name="T62" fmla="*/ 0 w 14"/>
                <a:gd name="T63" fmla="*/ 0 h 37"/>
                <a:gd name="T64" fmla="*/ 0 w 14"/>
                <a:gd name="T65" fmla="*/ 0 h 37"/>
                <a:gd name="T66" fmla="*/ 0 w 14"/>
                <a:gd name="T67" fmla="*/ 0 h 37"/>
                <a:gd name="T68" fmla="*/ 0 w 14"/>
                <a:gd name="T69" fmla="*/ 0 h 37"/>
                <a:gd name="T70" fmla="*/ 0 w 14"/>
                <a:gd name="T71" fmla="*/ 0 h 37"/>
                <a:gd name="T72" fmla="*/ 0 w 14"/>
                <a:gd name="T73" fmla="*/ 0 h 37"/>
                <a:gd name="T74" fmla="*/ 0 w 14"/>
                <a:gd name="T75" fmla="*/ 0 h 37"/>
                <a:gd name="T76" fmla="*/ 0 w 14"/>
                <a:gd name="T77" fmla="*/ 0 h 37"/>
                <a:gd name="T78" fmla="*/ 0 w 14"/>
                <a:gd name="T79" fmla="*/ 0 h 37"/>
                <a:gd name="T80" fmla="*/ 0 w 14"/>
                <a:gd name="T81" fmla="*/ 0 h 37"/>
                <a:gd name="T82" fmla="*/ 0 w 14"/>
                <a:gd name="T83" fmla="*/ 0 h 37"/>
                <a:gd name="T84" fmla="*/ 0 w 14"/>
                <a:gd name="T85" fmla="*/ 0 h 37"/>
                <a:gd name="T86" fmla="*/ 0 w 14"/>
                <a:gd name="T87" fmla="*/ 0 h 37"/>
                <a:gd name="T88" fmla="*/ 0 w 14"/>
                <a:gd name="T89" fmla="*/ 0 h 37"/>
                <a:gd name="T90" fmla="*/ 0 w 14"/>
                <a:gd name="T91" fmla="*/ 0 h 37"/>
                <a:gd name="T92" fmla="*/ 0 w 14"/>
                <a:gd name="T93" fmla="*/ 0 h 37"/>
                <a:gd name="T94" fmla="*/ 0 w 14"/>
                <a:gd name="T95" fmla="*/ 0 h 37"/>
                <a:gd name="T96" fmla="*/ 0 w 14"/>
                <a:gd name="T97" fmla="*/ 0 h 37"/>
                <a:gd name="T98" fmla="*/ 0 w 14"/>
                <a:gd name="T99" fmla="*/ 0 h 37"/>
                <a:gd name="T100" fmla="*/ 0 w 14"/>
                <a:gd name="T101" fmla="*/ 0 h 37"/>
                <a:gd name="T102" fmla="*/ 0 w 14"/>
                <a:gd name="T103" fmla="*/ 0 h 37"/>
                <a:gd name="T104" fmla="*/ 0 w 14"/>
                <a:gd name="T105" fmla="*/ 0 h 37"/>
                <a:gd name="T106" fmla="*/ 0 w 14"/>
                <a:gd name="T107" fmla="*/ 0 h 37"/>
                <a:gd name="T108" fmla="*/ 0 w 14"/>
                <a:gd name="T109" fmla="*/ 0 h 37"/>
                <a:gd name="T110" fmla="*/ 0 w 14"/>
                <a:gd name="T111" fmla="*/ 0 h 37"/>
                <a:gd name="T112" fmla="*/ 0 w 14"/>
                <a:gd name="T113" fmla="*/ 0 h 37"/>
                <a:gd name="T114" fmla="*/ 0 w 14"/>
                <a:gd name="T115" fmla="*/ 0 h 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
                <a:gd name="T175" fmla="*/ 0 h 37"/>
                <a:gd name="T176" fmla="*/ 14 w 14"/>
                <a:gd name="T177" fmla="*/ 37 h 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 h="37">
                  <a:moveTo>
                    <a:pt x="0" y="11"/>
                  </a:moveTo>
                  <a:lnTo>
                    <a:pt x="3" y="11"/>
                  </a:lnTo>
                  <a:lnTo>
                    <a:pt x="3" y="9"/>
                  </a:lnTo>
                  <a:lnTo>
                    <a:pt x="3" y="8"/>
                  </a:lnTo>
                  <a:lnTo>
                    <a:pt x="3" y="7"/>
                  </a:lnTo>
                  <a:lnTo>
                    <a:pt x="4" y="5"/>
                  </a:lnTo>
                  <a:lnTo>
                    <a:pt x="4" y="4"/>
                  </a:lnTo>
                  <a:lnTo>
                    <a:pt x="5" y="3"/>
                  </a:lnTo>
                  <a:lnTo>
                    <a:pt x="5" y="2"/>
                  </a:lnTo>
                  <a:lnTo>
                    <a:pt x="5" y="0"/>
                  </a:lnTo>
                  <a:lnTo>
                    <a:pt x="6" y="0"/>
                  </a:lnTo>
                  <a:lnTo>
                    <a:pt x="8" y="0"/>
                  </a:lnTo>
                  <a:lnTo>
                    <a:pt x="9" y="0"/>
                  </a:lnTo>
                  <a:lnTo>
                    <a:pt x="10" y="0"/>
                  </a:lnTo>
                  <a:lnTo>
                    <a:pt x="12" y="0"/>
                  </a:lnTo>
                  <a:lnTo>
                    <a:pt x="13" y="0"/>
                  </a:lnTo>
                  <a:lnTo>
                    <a:pt x="14" y="0"/>
                  </a:lnTo>
                  <a:lnTo>
                    <a:pt x="14" y="7"/>
                  </a:lnTo>
                  <a:lnTo>
                    <a:pt x="13" y="7"/>
                  </a:lnTo>
                  <a:lnTo>
                    <a:pt x="12" y="7"/>
                  </a:lnTo>
                  <a:lnTo>
                    <a:pt x="10" y="7"/>
                  </a:lnTo>
                  <a:lnTo>
                    <a:pt x="9" y="7"/>
                  </a:lnTo>
                  <a:lnTo>
                    <a:pt x="9" y="8"/>
                  </a:lnTo>
                  <a:lnTo>
                    <a:pt x="9" y="9"/>
                  </a:lnTo>
                  <a:lnTo>
                    <a:pt x="9" y="11"/>
                  </a:lnTo>
                  <a:lnTo>
                    <a:pt x="14" y="11"/>
                  </a:lnTo>
                  <a:lnTo>
                    <a:pt x="14" y="17"/>
                  </a:lnTo>
                  <a:lnTo>
                    <a:pt x="9" y="17"/>
                  </a:lnTo>
                  <a:lnTo>
                    <a:pt x="9" y="37"/>
                  </a:lnTo>
                  <a:lnTo>
                    <a:pt x="3" y="37"/>
                  </a:lnTo>
                  <a:lnTo>
                    <a:pt x="3" y="17"/>
                  </a:lnTo>
                  <a:lnTo>
                    <a:pt x="0" y="17"/>
                  </a:lnTo>
                  <a:lnTo>
                    <a:pt x="0" y="11"/>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14" name="Freeform 237">
              <a:extLst>
                <a:ext uri="{FF2B5EF4-FFF2-40B4-BE49-F238E27FC236}">
                  <a16:creationId xmlns:a16="http://schemas.microsoft.com/office/drawing/2014/main" id="{A726EF09-8CF6-F046-8F40-7C841F94D43F}"/>
                </a:ext>
              </a:extLst>
            </p:cNvPr>
            <p:cNvSpPr>
              <a:spLocks noEditPoints="1"/>
            </p:cNvSpPr>
            <p:nvPr/>
          </p:nvSpPr>
          <p:spPr bwMode="auto">
            <a:xfrm>
              <a:off x="4144" y="2774"/>
              <a:ext cx="3" cy="11"/>
            </a:xfrm>
            <a:custGeom>
              <a:avLst/>
              <a:gdLst>
                <a:gd name="T0" fmla="*/ 0 w 12"/>
                <a:gd name="T1" fmla="*/ 0 h 46"/>
                <a:gd name="T2" fmla="*/ 0 w 12"/>
                <a:gd name="T3" fmla="*/ 0 h 46"/>
                <a:gd name="T4" fmla="*/ 0 w 12"/>
                <a:gd name="T5" fmla="*/ 0 h 46"/>
                <a:gd name="T6" fmla="*/ 0 w 12"/>
                <a:gd name="T7" fmla="*/ 0 h 46"/>
                <a:gd name="T8" fmla="*/ 0 w 12"/>
                <a:gd name="T9" fmla="*/ 0 h 46"/>
                <a:gd name="T10" fmla="*/ 0 w 12"/>
                <a:gd name="T11" fmla="*/ 0 h 46"/>
                <a:gd name="T12" fmla="*/ 0 w 12"/>
                <a:gd name="T13" fmla="*/ 0 h 46"/>
                <a:gd name="T14" fmla="*/ 0 w 12"/>
                <a:gd name="T15" fmla="*/ 0 h 46"/>
                <a:gd name="T16" fmla="*/ 0 w 12"/>
                <a:gd name="T17" fmla="*/ 0 h 46"/>
                <a:gd name="T18" fmla="*/ 0 w 12"/>
                <a:gd name="T19" fmla="*/ 0 h 46"/>
                <a:gd name="T20" fmla="*/ 0 w 12"/>
                <a:gd name="T21" fmla="*/ 0 h 46"/>
                <a:gd name="T22" fmla="*/ 0 w 12"/>
                <a:gd name="T23" fmla="*/ 0 h 46"/>
                <a:gd name="T24" fmla="*/ 0 w 12"/>
                <a:gd name="T25" fmla="*/ 0 h 46"/>
                <a:gd name="T26" fmla="*/ 0 w 12"/>
                <a:gd name="T27" fmla="*/ 0 h 46"/>
                <a:gd name="T28" fmla="*/ 0 w 12"/>
                <a:gd name="T29" fmla="*/ 0 h 46"/>
                <a:gd name="T30" fmla="*/ 0 w 12"/>
                <a:gd name="T31" fmla="*/ 0 h 46"/>
                <a:gd name="T32" fmla="*/ 0 w 12"/>
                <a:gd name="T33" fmla="*/ 0 h 46"/>
                <a:gd name="T34" fmla="*/ 0 w 12"/>
                <a:gd name="T35" fmla="*/ 0 h 46"/>
                <a:gd name="T36" fmla="*/ 0 w 12"/>
                <a:gd name="T37" fmla="*/ 0 h 46"/>
                <a:gd name="T38" fmla="*/ 0 w 12"/>
                <a:gd name="T39" fmla="*/ 0 h 46"/>
                <a:gd name="T40" fmla="*/ 0 w 12"/>
                <a:gd name="T41" fmla="*/ 0 h 46"/>
                <a:gd name="T42" fmla="*/ 0 w 12"/>
                <a:gd name="T43" fmla="*/ 0 h 46"/>
                <a:gd name="T44" fmla="*/ 0 w 12"/>
                <a:gd name="T45" fmla="*/ 0 h 46"/>
                <a:gd name="T46" fmla="*/ 0 w 12"/>
                <a:gd name="T47" fmla="*/ 0 h 46"/>
                <a:gd name="T48" fmla="*/ 0 w 12"/>
                <a:gd name="T49" fmla="*/ 0 h 46"/>
                <a:gd name="T50" fmla="*/ 0 w 12"/>
                <a:gd name="T51" fmla="*/ 0 h 46"/>
                <a:gd name="T52" fmla="*/ 0 w 12"/>
                <a:gd name="T53" fmla="*/ 0 h 46"/>
                <a:gd name="T54" fmla="*/ 0 w 12"/>
                <a:gd name="T55" fmla="*/ 0 h 46"/>
                <a:gd name="T56" fmla="*/ 0 w 12"/>
                <a:gd name="T57" fmla="*/ 0 h 46"/>
                <a:gd name="T58" fmla="*/ 0 w 12"/>
                <a:gd name="T59" fmla="*/ 0 h 46"/>
                <a:gd name="T60" fmla="*/ 0 w 12"/>
                <a:gd name="T61" fmla="*/ 0 h 46"/>
                <a:gd name="T62" fmla="*/ 0 w 12"/>
                <a:gd name="T63" fmla="*/ 0 h 46"/>
                <a:gd name="T64" fmla="*/ 0 w 12"/>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
                <a:gd name="T100" fmla="*/ 0 h 46"/>
                <a:gd name="T101" fmla="*/ 12 w 12"/>
                <a:gd name="T102" fmla="*/ 46 h 4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 h="46">
                  <a:moveTo>
                    <a:pt x="5" y="7"/>
                  </a:moveTo>
                  <a:lnTo>
                    <a:pt x="5" y="0"/>
                  </a:lnTo>
                  <a:lnTo>
                    <a:pt x="12" y="0"/>
                  </a:lnTo>
                  <a:lnTo>
                    <a:pt x="12" y="7"/>
                  </a:lnTo>
                  <a:lnTo>
                    <a:pt x="5" y="7"/>
                  </a:lnTo>
                  <a:close/>
                  <a:moveTo>
                    <a:pt x="12" y="9"/>
                  </a:moveTo>
                  <a:lnTo>
                    <a:pt x="12" y="36"/>
                  </a:lnTo>
                  <a:lnTo>
                    <a:pt x="12" y="37"/>
                  </a:lnTo>
                  <a:lnTo>
                    <a:pt x="12" y="38"/>
                  </a:lnTo>
                  <a:lnTo>
                    <a:pt x="12" y="39"/>
                  </a:lnTo>
                  <a:lnTo>
                    <a:pt x="12" y="41"/>
                  </a:lnTo>
                  <a:lnTo>
                    <a:pt x="12" y="42"/>
                  </a:lnTo>
                  <a:lnTo>
                    <a:pt x="12" y="43"/>
                  </a:lnTo>
                  <a:lnTo>
                    <a:pt x="12" y="45"/>
                  </a:lnTo>
                  <a:lnTo>
                    <a:pt x="10" y="45"/>
                  </a:lnTo>
                  <a:lnTo>
                    <a:pt x="10" y="46"/>
                  </a:lnTo>
                  <a:lnTo>
                    <a:pt x="9" y="46"/>
                  </a:lnTo>
                  <a:lnTo>
                    <a:pt x="8" y="46"/>
                  </a:lnTo>
                  <a:lnTo>
                    <a:pt x="7" y="46"/>
                  </a:lnTo>
                  <a:lnTo>
                    <a:pt x="5" y="46"/>
                  </a:lnTo>
                  <a:lnTo>
                    <a:pt x="4" y="46"/>
                  </a:lnTo>
                  <a:lnTo>
                    <a:pt x="3" y="46"/>
                  </a:lnTo>
                  <a:lnTo>
                    <a:pt x="1" y="46"/>
                  </a:lnTo>
                  <a:lnTo>
                    <a:pt x="0" y="46"/>
                  </a:lnTo>
                  <a:lnTo>
                    <a:pt x="3" y="39"/>
                  </a:lnTo>
                  <a:lnTo>
                    <a:pt x="4" y="39"/>
                  </a:lnTo>
                  <a:lnTo>
                    <a:pt x="5" y="39"/>
                  </a:lnTo>
                  <a:lnTo>
                    <a:pt x="5" y="38"/>
                  </a:lnTo>
                  <a:lnTo>
                    <a:pt x="5" y="37"/>
                  </a:lnTo>
                  <a:lnTo>
                    <a:pt x="5" y="36"/>
                  </a:lnTo>
                  <a:lnTo>
                    <a:pt x="5" y="9"/>
                  </a:lnTo>
                  <a:lnTo>
                    <a:pt x="12" y="9"/>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15" name="Freeform 238">
              <a:extLst>
                <a:ext uri="{FF2B5EF4-FFF2-40B4-BE49-F238E27FC236}">
                  <a16:creationId xmlns:a16="http://schemas.microsoft.com/office/drawing/2014/main" id="{70ED9882-7BDA-994A-8712-5909A385ADB1}"/>
                </a:ext>
              </a:extLst>
            </p:cNvPr>
            <p:cNvSpPr>
              <a:spLocks/>
            </p:cNvSpPr>
            <p:nvPr/>
          </p:nvSpPr>
          <p:spPr bwMode="auto">
            <a:xfrm>
              <a:off x="4147" y="2776"/>
              <a:ext cx="6" cy="7"/>
            </a:xfrm>
            <a:custGeom>
              <a:avLst/>
              <a:gdLst>
                <a:gd name="T0" fmla="*/ 0 w 22"/>
                <a:gd name="T1" fmla="*/ 0 h 27"/>
                <a:gd name="T2" fmla="*/ 0 w 22"/>
                <a:gd name="T3" fmla="*/ 0 h 27"/>
                <a:gd name="T4" fmla="*/ 0 w 22"/>
                <a:gd name="T5" fmla="*/ 0 h 27"/>
                <a:gd name="T6" fmla="*/ 0 w 22"/>
                <a:gd name="T7" fmla="*/ 0 h 27"/>
                <a:gd name="T8" fmla="*/ 0 w 22"/>
                <a:gd name="T9" fmla="*/ 0 h 27"/>
                <a:gd name="T10" fmla="*/ 0 w 22"/>
                <a:gd name="T11" fmla="*/ 0 h 27"/>
                <a:gd name="T12" fmla="*/ 0 w 22"/>
                <a:gd name="T13" fmla="*/ 0 h 27"/>
                <a:gd name="T14" fmla="*/ 0 w 22"/>
                <a:gd name="T15" fmla="*/ 0 h 27"/>
                <a:gd name="T16" fmla="*/ 0 w 22"/>
                <a:gd name="T17" fmla="*/ 0 h 27"/>
                <a:gd name="T18" fmla="*/ 0 w 22"/>
                <a:gd name="T19" fmla="*/ 0 h 27"/>
                <a:gd name="T20" fmla="*/ 0 w 22"/>
                <a:gd name="T21" fmla="*/ 0 h 27"/>
                <a:gd name="T22" fmla="*/ 0 w 22"/>
                <a:gd name="T23" fmla="*/ 0 h 27"/>
                <a:gd name="T24" fmla="*/ 0 w 22"/>
                <a:gd name="T25" fmla="*/ 0 h 27"/>
                <a:gd name="T26" fmla="*/ 0 w 22"/>
                <a:gd name="T27" fmla="*/ 0 h 27"/>
                <a:gd name="T28" fmla="*/ 0 w 22"/>
                <a:gd name="T29" fmla="*/ 0 h 27"/>
                <a:gd name="T30" fmla="*/ 0 w 22"/>
                <a:gd name="T31" fmla="*/ 0 h 27"/>
                <a:gd name="T32" fmla="*/ 0 w 22"/>
                <a:gd name="T33" fmla="*/ 0 h 27"/>
                <a:gd name="T34" fmla="*/ 0 w 22"/>
                <a:gd name="T35" fmla="*/ 0 h 27"/>
                <a:gd name="T36" fmla="*/ 0 w 22"/>
                <a:gd name="T37" fmla="*/ 0 h 27"/>
                <a:gd name="T38" fmla="*/ 0 w 22"/>
                <a:gd name="T39" fmla="*/ 0 h 27"/>
                <a:gd name="T40" fmla="*/ 0 w 22"/>
                <a:gd name="T41" fmla="*/ 0 h 27"/>
                <a:gd name="T42" fmla="*/ 0 w 22"/>
                <a:gd name="T43" fmla="*/ 0 h 27"/>
                <a:gd name="T44" fmla="*/ 0 w 22"/>
                <a:gd name="T45" fmla="*/ 0 h 27"/>
                <a:gd name="T46" fmla="*/ 0 w 22"/>
                <a:gd name="T47" fmla="*/ 0 h 27"/>
                <a:gd name="T48" fmla="*/ 0 w 22"/>
                <a:gd name="T49" fmla="*/ 0 h 27"/>
                <a:gd name="T50" fmla="*/ 0 w 22"/>
                <a:gd name="T51" fmla="*/ 0 h 27"/>
                <a:gd name="T52" fmla="*/ 0 w 22"/>
                <a:gd name="T53" fmla="*/ 0 h 27"/>
                <a:gd name="T54" fmla="*/ 0 w 22"/>
                <a:gd name="T55" fmla="*/ 0 h 27"/>
                <a:gd name="T56" fmla="*/ 0 w 22"/>
                <a:gd name="T57" fmla="*/ 0 h 27"/>
                <a:gd name="T58" fmla="*/ 0 w 22"/>
                <a:gd name="T59" fmla="*/ 0 h 27"/>
                <a:gd name="T60" fmla="*/ 0 w 22"/>
                <a:gd name="T61" fmla="*/ 0 h 27"/>
                <a:gd name="T62" fmla="*/ 0 w 22"/>
                <a:gd name="T63" fmla="*/ 0 h 27"/>
                <a:gd name="T64" fmla="*/ 0 w 22"/>
                <a:gd name="T65" fmla="*/ 0 h 27"/>
                <a:gd name="T66" fmla="*/ 0 w 22"/>
                <a:gd name="T67" fmla="*/ 0 h 27"/>
                <a:gd name="T68" fmla="*/ 0 w 22"/>
                <a:gd name="T69" fmla="*/ 0 h 27"/>
                <a:gd name="T70" fmla="*/ 0 w 22"/>
                <a:gd name="T71" fmla="*/ 0 h 27"/>
                <a:gd name="T72" fmla="*/ 0 w 22"/>
                <a:gd name="T73" fmla="*/ 0 h 27"/>
                <a:gd name="T74" fmla="*/ 0 w 22"/>
                <a:gd name="T75" fmla="*/ 0 h 27"/>
                <a:gd name="T76" fmla="*/ 0 w 22"/>
                <a:gd name="T77" fmla="*/ 0 h 27"/>
                <a:gd name="T78" fmla="*/ 0 w 22"/>
                <a:gd name="T79" fmla="*/ 0 h 27"/>
                <a:gd name="T80" fmla="*/ 0 w 22"/>
                <a:gd name="T81" fmla="*/ 0 h 27"/>
                <a:gd name="T82" fmla="*/ 0 w 22"/>
                <a:gd name="T83" fmla="*/ 0 h 27"/>
                <a:gd name="T84" fmla="*/ 0 w 22"/>
                <a:gd name="T85" fmla="*/ 0 h 27"/>
                <a:gd name="T86" fmla="*/ 0 w 22"/>
                <a:gd name="T87" fmla="*/ 0 h 27"/>
                <a:gd name="T88" fmla="*/ 0 w 22"/>
                <a:gd name="T89" fmla="*/ 0 h 27"/>
                <a:gd name="T90" fmla="*/ 0 w 22"/>
                <a:gd name="T91" fmla="*/ 0 h 27"/>
                <a:gd name="T92" fmla="*/ 0 w 22"/>
                <a:gd name="T93" fmla="*/ 0 h 27"/>
                <a:gd name="T94" fmla="*/ 0 w 22"/>
                <a:gd name="T95" fmla="*/ 0 h 27"/>
                <a:gd name="T96" fmla="*/ 0 w 22"/>
                <a:gd name="T97" fmla="*/ 0 h 27"/>
                <a:gd name="T98" fmla="*/ 0 w 22"/>
                <a:gd name="T99" fmla="*/ 0 h 27"/>
                <a:gd name="T100" fmla="*/ 0 w 22"/>
                <a:gd name="T101" fmla="*/ 0 h 27"/>
                <a:gd name="T102" fmla="*/ 0 w 22"/>
                <a:gd name="T103" fmla="*/ 0 h 27"/>
                <a:gd name="T104" fmla="*/ 0 w 22"/>
                <a:gd name="T105" fmla="*/ 0 h 27"/>
                <a:gd name="T106" fmla="*/ 0 w 22"/>
                <a:gd name="T107" fmla="*/ 0 h 27"/>
                <a:gd name="T108" fmla="*/ 0 w 22"/>
                <a:gd name="T109" fmla="*/ 0 h 27"/>
                <a:gd name="T110" fmla="*/ 0 w 22"/>
                <a:gd name="T111" fmla="*/ 0 h 2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
                <a:gd name="T169" fmla="*/ 0 h 27"/>
                <a:gd name="T170" fmla="*/ 22 w 22"/>
                <a:gd name="T171" fmla="*/ 27 h 2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 h="27">
                  <a:moveTo>
                    <a:pt x="0" y="20"/>
                  </a:moveTo>
                  <a:lnTo>
                    <a:pt x="5" y="18"/>
                  </a:lnTo>
                  <a:lnTo>
                    <a:pt x="6" y="18"/>
                  </a:lnTo>
                  <a:lnTo>
                    <a:pt x="6" y="19"/>
                  </a:lnTo>
                  <a:lnTo>
                    <a:pt x="8" y="20"/>
                  </a:lnTo>
                  <a:lnTo>
                    <a:pt x="8" y="22"/>
                  </a:lnTo>
                  <a:lnTo>
                    <a:pt x="9" y="23"/>
                  </a:lnTo>
                  <a:lnTo>
                    <a:pt x="9" y="24"/>
                  </a:lnTo>
                  <a:lnTo>
                    <a:pt x="10" y="24"/>
                  </a:lnTo>
                  <a:lnTo>
                    <a:pt x="11" y="24"/>
                  </a:lnTo>
                  <a:lnTo>
                    <a:pt x="13" y="24"/>
                  </a:lnTo>
                  <a:lnTo>
                    <a:pt x="13" y="23"/>
                  </a:lnTo>
                  <a:lnTo>
                    <a:pt x="14" y="23"/>
                  </a:lnTo>
                  <a:lnTo>
                    <a:pt x="14" y="22"/>
                  </a:lnTo>
                  <a:lnTo>
                    <a:pt x="14" y="20"/>
                  </a:lnTo>
                  <a:lnTo>
                    <a:pt x="15" y="20"/>
                  </a:lnTo>
                  <a:lnTo>
                    <a:pt x="16" y="20"/>
                  </a:lnTo>
                  <a:lnTo>
                    <a:pt x="15" y="20"/>
                  </a:lnTo>
                  <a:lnTo>
                    <a:pt x="15" y="19"/>
                  </a:lnTo>
                  <a:lnTo>
                    <a:pt x="14" y="18"/>
                  </a:lnTo>
                  <a:lnTo>
                    <a:pt x="11" y="17"/>
                  </a:lnTo>
                  <a:lnTo>
                    <a:pt x="10" y="17"/>
                  </a:lnTo>
                  <a:lnTo>
                    <a:pt x="9" y="17"/>
                  </a:lnTo>
                  <a:lnTo>
                    <a:pt x="8" y="15"/>
                  </a:lnTo>
                  <a:lnTo>
                    <a:pt x="6" y="15"/>
                  </a:lnTo>
                  <a:lnTo>
                    <a:pt x="6" y="14"/>
                  </a:lnTo>
                  <a:lnTo>
                    <a:pt x="5" y="14"/>
                  </a:lnTo>
                  <a:lnTo>
                    <a:pt x="4" y="14"/>
                  </a:lnTo>
                  <a:lnTo>
                    <a:pt x="4" y="13"/>
                  </a:lnTo>
                  <a:lnTo>
                    <a:pt x="3" y="12"/>
                  </a:lnTo>
                  <a:lnTo>
                    <a:pt x="3" y="10"/>
                  </a:lnTo>
                  <a:lnTo>
                    <a:pt x="3" y="9"/>
                  </a:lnTo>
                  <a:lnTo>
                    <a:pt x="3" y="8"/>
                  </a:lnTo>
                  <a:lnTo>
                    <a:pt x="3" y="7"/>
                  </a:lnTo>
                  <a:lnTo>
                    <a:pt x="3" y="5"/>
                  </a:lnTo>
                  <a:lnTo>
                    <a:pt x="3" y="4"/>
                  </a:lnTo>
                  <a:lnTo>
                    <a:pt x="4" y="3"/>
                  </a:lnTo>
                  <a:lnTo>
                    <a:pt x="5" y="3"/>
                  </a:lnTo>
                  <a:lnTo>
                    <a:pt x="5" y="2"/>
                  </a:lnTo>
                  <a:lnTo>
                    <a:pt x="6" y="2"/>
                  </a:lnTo>
                  <a:lnTo>
                    <a:pt x="8" y="2"/>
                  </a:lnTo>
                  <a:lnTo>
                    <a:pt x="9" y="0"/>
                  </a:lnTo>
                  <a:lnTo>
                    <a:pt x="10" y="0"/>
                  </a:lnTo>
                  <a:lnTo>
                    <a:pt x="11" y="0"/>
                  </a:lnTo>
                  <a:lnTo>
                    <a:pt x="13" y="0"/>
                  </a:lnTo>
                  <a:lnTo>
                    <a:pt x="14" y="2"/>
                  </a:lnTo>
                  <a:lnTo>
                    <a:pt x="15" y="2"/>
                  </a:lnTo>
                  <a:lnTo>
                    <a:pt x="15" y="3"/>
                  </a:lnTo>
                  <a:lnTo>
                    <a:pt x="16" y="3"/>
                  </a:lnTo>
                  <a:lnTo>
                    <a:pt x="16" y="4"/>
                  </a:lnTo>
                  <a:lnTo>
                    <a:pt x="18" y="4"/>
                  </a:lnTo>
                  <a:lnTo>
                    <a:pt x="19" y="4"/>
                  </a:lnTo>
                  <a:lnTo>
                    <a:pt x="19" y="5"/>
                  </a:lnTo>
                  <a:lnTo>
                    <a:pt x="19" y="7"/>
                  </a:lnTo>
                  <a:lnTo>
                    <a:pt x="19" y="8"/>
                  </a:lnTo>
                  <a:lnTo>
                    <a:pt x="14" y="8"/>
                  </a:lnTo>
                  <a:lnTo>
                    <a:pt x="13" y="8"/>
                  </a:lnTo>
                  <a:lnTo>
                    <a:pt x="11" y="8"/>
                  </a:lnTo>
                  <a:lnTo>
                    <a:pt x="10" y="8"/>
                  </a:lnTo>
                  <a:lnTo>
                    <a:pt x="9" y="8"/>
                  </a:lnTo>
                  <a:lnTo>
                    <a:pt x="8" y="8"/>
                  </a:lnTo>
                  <a:lnTo>
                    <a:pt x="8" y="9"/>
                  </a:lnTo>
                  <a:lnTo>
                    <a:pt x="8" y="10"/>
                  </a:lnTo>
                  <a:lnTo>
                    <a:pt x="9" y="10"/>
                  </a:lnTo>
                  <a:lnTo>
                    <a:pt x="10" y="10"/>
                  </a:lnTo>
                  <a:lnTo>
                    <a:pt x="11" y="10"/>
                  </a:lnTo>
                  <a:lnTo>
                    <a:pt x="13" y="10"/>
                  </a:lnTo>
                  <a:lnTo>
                    <a:pt x="14" y="10"/>
                  </a:lnTo>
                  <a:lnTo>
                    <a:pt x="15" y="12"/>
                  </a:lnTo>
                  <a:lnTo>
                    <a:pt x="16" y="12"/>
                  </a:lnTo>
                  <a:lnTo>
                    <a:pt x="18" y="13"/>
                  </a:lnTo>
                  <a:lnTo>
                    <a:pt x="18" y="14"/>
                  </a:lnTo>
                  <a:lnTo>
                    <a:pt x="19" y="14"/>
                  </a:lnTo>
                  <a:lnTo>
                    <a:pt x="20" y="15"/>
                  </a:lnTo>
                  <a:lnTo>
                    <a:pt x="20" y="17"/>
                  </a:lnTo>
                  <a:lnTo>
                    <a:pt x="22" y="18"/>
                  </a:lnTo>
                  <a:lnTo>
                    <a:pt x="22" y="19"/>
                  </a:lnTo>
                  <a:lnTo>
                    <a:pt x="22" y="20"/>
                  </a:lnTo>
                  <a:lnTo>
                    <a:pt x="22" y="22"/>
                  </a:lnTo>
                  <a:lnTo>
                    <a:pt x="20" y="22"/>
                  </a:lnTo>
                  <a:lnTo>
                    <a:pt x="20" y="23"/>
                  </a:lnTo>
                  <a:lnTo>
                    <a:pt x="19" y="23"/>
                  </a:lnTo>
                  <a:lnTo>
                    <a:pt x="19" y="24"/>
                  </a:lnTo>
                  <a:lnTo>
                    <a:pt x="18" y="25"/>
                  </a:lnTo>
                  <a:lnTo>
                    <a:pt x="16" y="25"/>
                  </a:lnTo>
                  <a:lnTo>
                    <a:pt x="15" y="27"/>
                  </a:lnTo>
                  <a:lnTo>
                    <a:pt x="14" y="27"/>
                  </a:lnTo>
                  <a:lnTo>
                    <a:pt x="13" y="27"/>
                  </a:lnTo>
                  <a:lnTo>
                    <a:pt x="11" y="27"/>
                  </a:lnTo>
                  <a:lnTo>
                    <a:pt x="10" y="27"/>
                  </a:lnTo>
                  <a:lnTo>
                    <a:pt x="9" y="27"/>
                  </a:lnTo>
                  <a:lnTo>
                    <a:pt x="8" y="27"/>
                  </a:lnTo>
                  <a:lnTo>
                    <a:pt x="6" y="27"/>
                  </a:lnTo>
                  <a:lnTo>
                    <a:pt x="5" y="27"/>
                  </a:lnTo>
                  <a:lnTo>
                    <a:pt x="4" y="27"/>
                  </a:lnTo>
                  <a:lnTo>
                    <a:pt x="4" y="25"/>
                  </a:lnTo>
                  <a:lnTo>
                    <a:pt x="3" y="24"/>
                  </a:lnTo>
                  <a:lnTo>
                    <a:pt x="3" y="23"/>
                  </a:lnTo>
                  <a:lnTo>
                    <a:pt x="1" y="23"/>
                  </a:lnTo>
                  <a:lnTo>
                    <a:pt x="1" y="22"/>
                  </a:lnTo>
                  <a:lnTo>
                    <a:pt x="0" y="2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16" name="Freeform 239">
              <a:extLst>
                <a:ext uri="{FF2B5EF4-FFF2-40B4-BE49-F238E27FC236}">
                  <a16:creationId xmlns:a16="http://schemas.microsoft.com/office/drawing/2014/main" id="{07DDDB55-C01F-5A48-8016-08CD7A717CCF}"/>
                </a:ext>
              </a:extLst>
            </p:cNvPr>
            <p:cNvSpPr>
              <a:spLocks noEditPoints="1"/>
            </p:cNvSpPr>
            <p:nvPr/>
          </p:nvSpPr>
          <p:spPr bwMode="auto">
            <a:xfrm>
              <a:off x="4153" y="2774"/>
              <a:ext cx="5" cy="9"/>
            </a:xfrm>
            <a:custGeom>
              <a:avLst/>
              <a:gdLst>
                <a:gd name="T0" fmla="*/ 0 w 19"/>
                <a:gd name="T1" fmla="*/ 0 h 36"/>
                <a:gd name="T2" fmla="*/ 0 w 19"/>
                <a:gd name="T3" fmla="*/ 0 h 36"/>
                <a:gd name="T4" fmla="*/ 0 w 19"/>
                <a:gd name="T5" fmla="*/ 0 h 36"/>
                <a:gd name="T6" fmla="*/ 0 w 19"/>
                <a:gd name="T7" fmla="*/ 0 h 36"/>
                <a:gd name="T8" fmla="*/ 0 w 19"/>
                <a:gd name="T9" fmla="*/ 0 h 36"/>
                <a:gd name="T10" fmla="*/ 0 w 19"/>
                <a:gd name="T11" fmla="*/ 0 h 36"/>
                <a:gd name="T12" fmla="*/ 0 w 19"/>
                <a:gd name="T13" fmla="*/ 0 h 36"/>
                <a:gd name="T14" fmla="*/ 0 w 19"/>
                <a:gd name="T15" fmla="*/ 0 h 36"/>
                <a:gd name="T16" fmla="*/ 0 w 19"/>
                <a:gd name="T17" fmla="*/ 0 h 36"/>
                <a:gd name="T18" fmla="*/ 0 w 19"/>
                <a:gd name="T19" fmla="*/ 0 h 36"/>
                <a:gd name="T20" fmla="*/ 0 w 19"/>
                <a:gd name="T21" fmla="*/ 0 h 36"/>
                <a:gd name="T22" fmla="*/ 0 w 19"/>
                <a:gd name="T23" fmla="*/ 0 h 36"/>
                <a:gd name="T24" fmla="*/ 0 w 19"/>
                <a:gd name="T25" fmla="*/ 0 h 36"/>
                <a:gd name="T26" fmla="*/ 0 w 19"/>
                <a:gd name="T27" fmla="*/ 0 h 36"/>
                <a:gd name="T28" fmla="*/ 0 w 19"/>
                <a:gd name="T29" fmla="*/ 0 h 36"/>
                <a:gd name="T30" fmla="*/ 0 w 19"/>
                <a:gd name="T31" fmla="*/ 0 h 36"/>
                <a:gd name="T32" fmla="*/ 0 w 19"/>
                <a:gd name="T33" fmla="*/ 0 h 36"/>
                <a:gd name="T34" fmla="*/ 0 w 19"/>
                <a:gd name="T35" fmla="*/ 0 h 36"/>
                <a:gd name="T36" fmla="*/ 0 w 19"/>
                <a:gd name="T37" fmla="*/ 0 h 36"/>
                <a:gd name="T38" fmla="*/ 0 w 19"/>
                <a:gd name="T39" fmla="*/ 0 h 36"/>
                <a:gd name="T40" fmla="*/ 0 w 19"/>
                <a:gd name="T41" fmla="*/ 0 h 36"/>
                <a:gd name="T42" fmla="*/ 0 w 19"/>
                <a:gd name="T43" fmla="*/ 0 h 36"/>
                <a:gd name="T44" fmla="*/ 0 w 19"/>
                <a:gd name="T45" fmla="*/ 0 h 36"/>
                <a:gd name="T46" fmla="*/ 0 w 19"/>
                <a:gd name="T47" fmla="*/ 0 h 36"/>
                <a:gd name="T48" fmla="*/ 0 w 19"/>
                <a:gd name="T49" fmla="*/ 0 h 36"/>
                <a:gd name="T50" fmla="*/ 0 w 19"/>
                <a:gd name="T51" fmla="*/ 0 h 36"/>
                <a:gd name="T52" fmla="*/ 0 w 19"/>
                <a:gd name="T53" fmla="*/ 0 h 36"/>
                <a:gd name="T54" fmla="*/ 0 w 19"/>
                <a:gd name="T55" fmla="*/ 0 h 36"/>
                <a:gd name="T56" fmla="*/ 0 w 19"/>
                <a:gd name="T57" fmla="*/ 0 h 36"/>
                <a:gd name="T58" fmla="*/ 0 w 19"/>
                <a:gd name="T59" fmla="*/ 0 h 36"/>
                <a:gd name="T60" fmla="*/ 0 w 19"/>
                <a:gd name="T61" fmla="*/ 0 h 36"/>
                <a:gd name="T62" fmla="*/ 0 w 19"/>
                <a:gd name="T63" fmla="*/ 0 h 36"/>
                <a:gd name="T64" fmla="*/ 0 w 19"/>
                <a:gd name="T65" fmla="*/ 0 h 36"/>
                <a:gd name="T66" fmla="*/ 0 w 19"/>
                <a:gd name="T67" fmla="*/ 0 h 36"/>
                <a:gd name="T68" fmla="*/ 0 w 19"/>
                <a:gd name="T69" fmla="*/ 0 h 36"/>
                <a:gd name="T70" fmla="*/ 0 w 19"/>
                <a:gd name="T71" fmla="*/ 0 h 36"/>
                <a:gd name="T72" fmla="*/ 0 w 19"/>
                <a:gd name="T73" fmla="*/ 0 h 36"/>
                <a:gd name="T74" fmla="*/ 0 w 19"/>
                <a:gd name="T75" fmla="*/ 0 h 36"/>
                <a:gd name="T76" fmla="*/ 0 w 19"/>
                <a:gd name="T77" fmla="*/ 0 h 36"/>
                <a:gd name="T78" fmla="*/ 0 w 19"/>
                <a:gd name="T79" fmla="*/ 0 h 36"/>
                <a:gd name="T80" fmla="*/ 0 w 19"/>
                <a:gd name="T81" fmla="*/ 0 h 36"/>
                <a:gd name="T82" fmla="*/ 0 w 19"/>
                <a:gd name="T83" fmla="*/ 0 h 36"/>
                <a:gd name="T84" fmla="*/ 0 w 19"/>
                <a:gd name="T85" fmla="*/ 0 h 36"/>
                <a:gd name="T86" fmla="*/ 0 w 19"/>
                <a:gd name="T87" fmla="*/ 0 h 36"/>
                <a:gd name="T88" fmla="*/ 0 w 19"/>
                <a:gd name="T89" fmla="*/ 0 h 36"/>
                <a:gd name="T90" fmla="*/ 0 w 19"/>
                <a:gd name="T91" fmla="*/ 0 h 36"/>
                <a:gd name="T92" fmla="*/ 0 w 19"/>
                <a:gd name="T93" fmla="*/ 0 h 36"/>
                <a:gd name="T94" fmla="*/ 0 w 19"/>
                <a:gd name="T95" fmla="*/ 0 h 36"/>
                <a:gd name="T96" fmla="*/ 0 w 19"/>
                <a:gd name="T97" fmla="*/ 0 h 36"/>
                <a:gd name="T98" fmla="*/ 0 w 19"/>
                <a:gd name="T99" fmla="*/ 0 h 36"/>
                <a:gd name="T100" fmla="*/ 0 w 19"/>
                <a:gd name="T101" fmla="*/ 0 h 36"/>
                <a:gd name="T102" fmla="*/ 0 w 19"/>
                <a:gd name="T103" fmla="*/ 0 h 36"/>
                <a:gd name="T104" fmla="*/ 0 w 19"/>
                <a:gd name="T105" fmla="*/ 0 h 36"/>
                <a:gd name="T106" fmla="*/ 0 w 19"/>
                <a:gd name="T107" fmla="*/ 0 h 36"/>
                <a:gd name="T108" fmla="*/ 0 w 19"/>
                <a:gd name="T109" fmla="*/ 0 h 36"/>
                <a:gd name="T110" fmla="*/ 0 w 19"/>
                <a:gd name="T111" fmla="*/ 0 h 36"/>
                <a:gd name="T112" fmla="*/ 0 w 19"/>
                <a:gd name="T113" fmla="*/ 0 h 36"/>
                <a:gd name="T114" fmla="*/ 0 w 19"/>
                <a:gd name="T115" fmla="*/ 0 h 36"/>
                <a:gd name="T116" fmla="*/ 0 w 19"/>
                <a:gd name="T117" fmla="*/ 0 h 36"/>
                <a:gd name="T118" fmla="*/ 0 w 19"/>
                <a:gd name="T119" fmla="*/ 0 h 36"/>
                <a:gd name="T120" fmla="*/ 0 w 19"/>
                <a:gd name="T121" fmla="*/ 0 h 36"/>
                <a:gd name="T122" fmla="*/ 0 w 19"/>
                <a:gd name="T123" fmla="*/ 0 h 36"/>
                <a:gd name="T124" fmla="*/ 0 w 19"/>
                <a:gd name="T125" fmla="*/ 0 h 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6"/>
                <a:gd name="T191" fmla="*/ 19 w 19"/>
                <a:gd name="T192" fmla="*/ 36 h 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6">
                  <a:moveTo>
                    <a:pt x="19" y="36"/>
                  </a:moveTo>
                  <a:lnTo>
                    <a:pt x="14" y="36"/>
                  </a:lnTo>
                  <a:lnTo>
                    <a:pt x="14" y="33"/>
                  </a:lnTo>
                  <a:lnTo>
                    <a:pt x="14" y="34"/>
                  </a:lnTo>
                  <a:lnTo>
                    <a:pt x="13" y="36"/>
                  </a:lnTo>
                  <a:lnTo>
                    <a:pt x="11" y="36"/>
                  </a:lnTo>
                  <a:lnTo>
                    <a:pt x="10" y="36"/>
                  </a:lnTo>
                  <a:lnTo>
                    <a:pt x="9" y="36"/>
                  </a:lnTo>
                  <a:lnTo>
                    <a:pt x="8" y="36"/>
                  </a:lnTo>
                  <a:lnTo>
                    <a:pt x="6" y="36"/>
                  </a:lnTo>
                  <a:lnTo>
                    <a:pt x="5" y="36"/>
                  </a:lnTo>
                  <a:lnTo>
                    <a:pt x="4" y="36"/>
                  </a:lnTo>
                  <a:lnTo>
                    <a:pt x="4" y="34"/>
                  </a:lnTo>
                  <a:lnTo>
                    <a:pt x="3" y="34"/>
                  </a:lnTo>
                  <a:lnTo>
                    <a:pt x="3" y="33"/>
                  </a:lnTo>
                  <a:lnTo>
                    <a:pt x="3" y="32"/>
                  </a:lnTo>
                  <a:lnTo>
                    <a:pt x="1" y="31"/>
                  </a:lnTo>
                  <a:lnTo>
                    <a:pt x="1" y="29"/>
                  </a:lnTo>
                  <a:lnTo>
                    <a:pt x="0" y="28"/>
                  </a:lnTo>
                  <a:lnTo>
                    <a:pt x="0" y="27"/>
                  </a:lnTo>
                  <a:lnTo>
                    <a:pt x="0" y="26"/>
                  </a:lnTo>
                  <a:lnTo>
                    <a:pt x="0" y="24"/>
                  </a:lnTo>
                  <a:lnTo>
                    <a:pt x="0" y="23"/>
                  </a:lnTo>
                  <a:lnTo>
                    <a:pt x="0" y="22"/>
                  </a:lnTo>
                  <a:lnTo>
                    <a:pt x="0" y="21"/>
                  </a:lnTo>
                  <a:lnTo>
                    <a:pt x="0" y="19"/>
                  </a:lnTo>
                  <a:lnTo>
                    <a:pt x="0" y="18"/>
                  </a:lnTo>
                  <a:lnTo>
                    <a:pt x="1" y="17"/>
                  </a:lnTo>
                  <a:lnTo>
                    <a:pt x="1" y="16"/>
                  </a:lnTo>
                  <a:lnTo>
                    <a:pt x="3" y="14"/>
                  </a:lnTo>
                  <a:lnTo>
                    <a:pt x="3" y="13"/>
                  </a:lnTo>
                  <a:lnTo>
                    <a:pt x="3" y="12"/>
                  </a:lnTo>
                  <a:lnTo>
                    <a:pt x="4" y="12"/>
                  </a:lnTo>
                  <a:lnTo>
                    <a:pt x="4" y="11"/>
                  </a:lnTo>
                  <a:lnTo>
                    <a:pt x="5" y="11"/>
                  </a:lnTo>
                  <a:lnTo>
                    <a:pt x="6" y="9"/>
                  </a:lnTo>
                  <a:lnTo>
                    <a:pt x="8" y="9"/>
                  </a:lnTo>
                  <a:lnTo>
                    <a:pt x="9" y="9"/>
                  </a:lnTo>
                  <a:lnTo>
                    <a:pt x="10" y="9"/>
                  </a:lnTo>
                  <a:lnTo>
                    <a:pt x="11" y="11"/>
                  </a:lnTo>
                  <a:lnTo>
                    <a:pt x="13" y="11"/>
                  </a:lnTo>
                  <a:lnTo>
                    <a:pt x="13" y="12"/>
                  </a:lnTo>
                  <a:lnTo>
                    <a:pt x="14" y="12"/>
                  </a:lnTo>
                  <a:lnTo>
                    <a:pt x="14" y="13"/>
                  </a:lnTo>
                  <a:lnTo>
                    <a:pt x="14" y="0"/>
                  </a:lnTo>
                  <a:lnTo>
                    <a:pt x="19" y="0"/>
                  </a:lnTo>
                  <a:lnTo>
                    <a:pt x="19" y="36"/>
                  </a:lnTo>
                  <a:close/>
                  <a:moveTo>
                    <a:pt x="5" y="23"/>
                  </a:moveTo>
                  <a:lnTo>
                    <a:pt x="5" y="24"/>
                  </a:lnTo>
                  <a:lnTo>
                    <a:pt x="5" y="26"/>
                  </a:lnTo>
                  <a:lnTo>
                    <a:pt x="5" y="27"/>
                  </a:lnTo>
                  <a:lnTo>
                    <a:pt x="5" y="28"/>
                  </a:lnTo>
                  <a:lnTo>
                    <a:pt x="5" y="29"/>
                  </a:lnTo>
                  <a:lnTo>
                    <a:pt x="6" y="29"/>
                  </a:lnTo>
                  <a:lnTo>
                    <a:pt x="6" y="31"/>
                  </a:lnTo>
                  <a:lnTo>
                    <a:pt x="6" y="32"/>
                  </a:lnTo>
                  <a:lnTo>
                    <a:pt x="8" y="32"/>
                  </a:lnTo>
                  <a:lnTo>
                    <a:pt x="8" y="33"/>
                  </a:lnTo>
                  <a:lnTo>
                    <a:pt x="9" y="33"/>
                  </a:lnTo>
                  <a:lnTo>
                    <a:pt x="10" y="32"/>
                  </a:lnTo>
                  <a:lnTo>
                    <a:pt x="11" y="32"/>
                  </a:lnTo>
                  <a:lnTo>
                    <a:pt x="11" y="31"/>
                  </a:lnTo>
                  <a:lnTo>
                    <a:pt x="13" y="31"/>
                  </a:lnTo>
                  <a:lnTo>
                    <a:pt x="13" y="29"/>
                  </a:lnTo>
                  <a:lnTo>
                    <a:pt x="14" y="29"/>
                  </a:lnTo>
                  <a:lnTo>
                    <a:pt x="14" y="28"/>
                  </a:lnTo>
                  <a:lnTo>
                    <a:pt x="14" y="27"/>
                  </a:lnTo>
                  <a:lnTo>
                    <a:pt x="14" y="26"/>
                  </a:lnTo>
                  <a:lnTo>
                    <a:pt x="14" y="24"/>
                  </a:lnTo>
                  <a:lnTo>
                    <a:pt x="14" y="23"/>
                  </a:lnTo>
                  <a:lnTo>
                    <a:pt x="14" y="22"/>
                  </a:lnTo>
                  <a:lnTo>
                    <a:pt x="14" y="21"/>
                  </a:lnTo>
                  <a:lnTo>
                    <a:pt x="14" y="19"/>
                  </a:lnTo>
                  <a:lnTo>
                    <a:pt x="14" y="18"/>
                  </a:lnTo>
                  <a:lnTo>
                    <a:pt x="14" y="17"/>
                  </a:lnTo>
                  <a:lnTo>
                    <a:pt x="13" y="17"/>
                  </a:lnTo>
                  <a:lnTo>
                    <a:pt x="11" y="17"/>
                  </a:lnTo>
                  <a:lnTo>
                    <a:pt x="10" y="17"/>
                  </a:lnTo>
                  <a:lnTo>
                    <a:pt x="9" y="17"/>
                  </a:lnTo>
                  <a:lnTo>
                    <a:pt x="8" y="17"/>
                  </a:lnTo>
                  <a:lnTo>
                    <a:pt x="6" y="17"/>
                  </a:lnTo>
                  <a:lnTo>
                    <a:pt x="5" y="17"/>
                  </a:lnTo>
                  <a:lnTo>
                    <a:pt x="5" y="18"/>
                  </a:lnTo>
                  <a:lnTo>
                    <a:pt x="5" y="19"/>
                  </a:lnTo>
                  <a:lnTo>
                    <a:pt x="5" y="21"/>
                  </a:lnTo>
                  <a:lnTo>
                    <a:pt x="5" y="22"/>
                  </a:lnTo>
                  <a:lnTo>
                    <a:pt x="5" y="23"/>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17" name="Freeform 240">
              <a:extLst>
                <a:ext uri="{FF2B5EF4-FFF2-40B4-BE49-F238E27FC236}">
                  <a16:creationId xmlns:a16="http://schemas.microsoft.com/office/drawing/2014/main" id="{C7DF4E7F-E956-4840-A921-63D0421A983D}"/>
                </a:ext>
              </a:extLst>
            </p:cNvPr>
            <p:cNvSpPr>
              <a:spLocks/>
            </p:cNvSpPr>
            <p:nvPr/>
          </p:nvSpPr>
          <p:spPr bwMode="auto">
            <a:xfrm>
              <a:off x="4159" y="2774"/>
              <a:ext cx="5" cy="9"/>
            </a:xfrm>
            <a:custGeom>
              <a:avLst/>
              <a:gdLst>
                <a:gd name="T0" fmla="*/ 0 w 19"/>
                <a:gd name="T1" fmla="*/ 0 h 36"/>
                <a:gd name="T2" fmla="*/ 0 w 19"/>
                <a:gd name="T3" fmla="*/ 0 h 36"/>
                <a:gd name="T4" fmla="*/ 0 w 19"/>
                <a:gd name="T5" fmla="*/ 0 h 36"/>
                <a:gd name="T6" fmla="*/ 0 w 19"/>
                <a:gd name="T7" fmla="*/ 0 h 36"/>
                <a:gd name="T8" fmla="*/ 0 w 19"/>
                <a:gd name="T9" fmla="*/ 0 h 36"/>
                <a:gd name="T10" fmla="*/ 0 w 19"/>
                <a:gd name="T11" fmla="*/ 0 h 36"/>
                <a:gd name="T12" fmla="*/ 0 w 19"/>
                <a:gd name="T13" fmla="*/ 0 h 36"/>
                <a:gd name="T14" fmla="*/ 0 w 19"/>
                <a:gd name="T15" fmla="*/ 0 h 36"/>
                <a:gd name="T16" fmla="*/ 0 w 19"/>
                <a:gd name="T17" fmla="*/ 0 h 36"/>
                <a:gd name="T18" fmla="*/ 0 w 19"/>
                <a:gd name="T19" fmla="*/ 0 h 36"/>
                <a:gd name="T20" fmla="*/ 0 w 19"/>
                <a:gd name="T21" fmla="*/ 0 h 36"/>
                <a:gd name="T22" fmla="*/ 0 w 19"/>
                <a:gd name="T23" fmla="*/ 0 h 36"/>
                <a:gd name="T24" fmla="*/ 0 w 19"/>
                <a:gd name="T25" fmla="*/ 0 h 36"/>
                <a:gd name="T26" fmla="*/ 0 w 19"/>
                <a:gd name="T27" fmla="*/ 0 h 36"/>
                <a:gd name="T28" fmla="*/ 0 w 19"/>
                <a:gd name="T29" fmla="*/ 0 h 36"/>
                <a:gd name="T30" fmla="*/ 0 w 19"/>
                <a:gd name="T31" fmla="*/ 0 h 36"/>
                <a:gd name="T32" fmla="*/ 0 w 19"/>
                <a:gd name="T33" fmla="*/ 0 h 36"/>
                <a:gd name="T34" fmla="*/ 0 w 19"/>
                <a:gd name="T35" fmla="*/ 0 h 36"/>
                <a:gd name="T36" fmla="*/ 0 w 19"/>
                <a:gd name="T37" fmla="*/ 0 h 36"/>
                <a:gd name="T38" fmla="*/ 0 w 19"/>
                <a:gd name="T39" fmla="*/ 0 h 36"/>
                <a:gd name="T40" fmla="*/ 0 w 19"/>
                <a:gd name="T41" fmla="*/ 0 h 36"/>
                <a:gd name="T42" fmla="*/ 0 w 19"/>
                <a:gd name="T43" fmla="*/ 0 h 36"/>
                <a:gd name="T44" fmla="*/ 0 w 19"/>
                <a:gd name="T45" fmla="*/ 0 h 36"/>
                <a:gd name="T46" fmla="*/ 0 w 19"/>
                <a:gd name="T47" fmla="*/ 0 h 36"/>
                <a:gd name="T48" fmla="*/ 0 w 19"/>
                <a:gd name="T49" fmla="*/ 0 h 36"/>
                <a:gd name="T50" fmla="*/ 0 w 19"/>
                <a:gd name="T51" fmla="*/ 0 h 36"/>
                <a:gd name="T52" fmla="*/ 0 w 19"/>
                <a:gd name="T53" fmla="*/ 0 h 36"/>
                <a:gd name="T54" fmla="*/ 0 w 19"/>
                <a:gd name="T55" fmla="*/ 0 h 36"/>
                <a:gd name="T56" fmla="*/ 0 w 19"/>
                <a:gd name="T57" fmla="*/ 0 h 36"/>
                <a:gd name="T58" fmla="*/ 0 w 19"/>
                <a:gd name="T59" fmla="*/ 0 h 36"/>
                <a:gd name="T60" fmla="*/ 0 w 19"/>
                <a:gd name="T61" fmla="*/ 0 h 36"/>
                <a:gd name="T62" fmla="*/ 0 w 19"/>
                <a:gd name="T63" fmla="*/ 0 h 36"/>
                <a:gd name="T64" fmla="*/ 0 w 19"/>
                <a:gd name="T65" fmla="*/ 0 h 36"/>
                <a:gd name="T66" fmla="*/ 0 w 19"/>
                <a:gd name="T67" fmla="*/ 0 h 36"/>
                <a:gd name="T68" fmla="*/ 0 w 19"/>
                <a:gd name="T69" fmla="*/ 0 h 36"/>
                <a:gd name="T70" fmla="*/ 0 w 19"/>
                <a:gd name="T71" fmla="*/ 0 h 36"/>
                <a:gd name="T72" fmla="*/ 0 w 19"/>
                <a:gd name="T73" fmla="*/ 0 h 36"/>
                <a:gd name="T74" fmla="*/ 0 w 19"/>
                <a:gd name="T75" fmla="*/ 0 h 36"/>
                <a:gd name="T76" fmla="*/ 0 w 19"/>
                <a:gd name="T77" fmla="*/ 0 h 36"/>
                <a:gd name="T78" fmla="*/ 0 w 19"/>
                <a:gd name="T79" fmla="*/ 0 h 36"/>
                <a:gd name="T80" fmla="*/ 0 w 19"/>
                <a:gd name="T81" fmla="*/ 0 h 36"/>
                <a:gd name="T82" fmla="*/ 0 w 19"/>
                <a:gd name="T83" fmla="*/ 0 h 36"/>
                <a:gd name="T84" fmla="*/ 0 w 19"/>
                <a:gd name="T85" fmla="*/ 0 h 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
                <a:gd name="T130" fmla="*/ 0 h 36"/>
                <a:gd name="T131" fmla="*/ 19 w 19"/>
                <a:gd name="T132" fmla="*/ 36 h 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 h="36">
                  <a:moveTo>
                    <a:pt x="6" y="0"/>
                  </a:moveTo>
                  <a:lnTo>
                    <a:pt x="6" y="13"/>
                  </a:lnTo>
                  <a:lnTo>
                    <a:pt x="6" y="12"/>
                  </a:lnTo>
                  <a:lnTo>
                    <a:pt x="8" y="12"/>
                  </a:lnTo>
                  <a:lnTo>
                    <a:pt x="9" y="11"/>
                  </a:lnTo>
                  <a:lnTo>
                    <a:pt x="10" y="11"/>
                  </a:lnTo>
                  <a:lnTo>
                    <a:pt x="11" y="11"/>
                  </a:lnTo>
                  <a:lnTo>
                    <a:pt x="11" y="9"/>
                  </a:lnTo>
                  <a:lnTo>
                    <a:pt x="13" y="9"/>
                  </a:lnTo>
                  <a:lnTo>
                    <a:pt x="14" y="9"/>
                  </a:lnTo>
                  <a:lnTo>
                    <a:pt x="15" y="9"/>
                  </a:lnTo>
                  <a:lnTo>
                    <a:pt x="16" y="9"/>
                  </a:lnTo>
                  <a:lnTo>
                    <a:pt x="16" y="11"/>
                  </a:lnTo>
                  <a:lnTo>
                    <a:pt x="16" y="12"/>
                  </a:lnTo>
                  <a:lnTo>
                    <a:pt x="18" y="12"/>
                  </a:lnTo>
                  <a:lnTo>
                    <a:pt x="18" y="13"/>
                  </a:lnTo>
                  <a:lnTo>
                    <a:pt x="19" y="13"/>
                  </a:lnTo>
                  <a:lnTo>
                    <a:pt x="19" y="14"/>
                  </a:lnTo>
                  <a:lnTo>
                    <a:pt x="19" y="16"/>
                  </a:lnTo>
                  <a:lnTo>
                    <a:pt x="19" y="17"/>
                  </a:lnTo>
                  <a:lnTo>
                    <a:pt x="19" y="18"/>
                  </a:lnTo>
                  <a:lnTo>
                    <a:pt x="19" y="19"/>
                  </a:lnTo>
                  <a:lnTo>
                    <a:pt x="19" y="36"/>
                  </a:lnTo>
                  <a:lnTo>
                    <a:pt x="14" y="36"/>
                  </a:lnTo>
                  <a:lnTo>
                    <a:pt x="14" y="23"/>
                  </a:lnTo>
                  <a:lnTo>
                    <a:pt x="14" y="22"/>
                  </a:lnTo>
                  <a:lnTo>
                    <a:pt x="14" y="21"/>
                  </a:lnTo>
                  <a:lnTo>
                    <a:pt x="14" y="19"/>
                  </a:lnTo>
                  <a:lnTo>
                    <a:pt x="14" y="18"/>
                  </a:lnTo>
                  <a:lnTo>
                    <a:pt x="14" y="17"/>
                  </a:lnTo>
                  <a:lnTo>
                    <a:pt x="13" y="17"/>
                  </a:lnTo>
                  <a:lnTo>
                    <a:pt x="11" y="17"/>
                  </a:lnTo>
                  <a:lnTo>
                    <a:pt x="10" y="17"/>
                  </a:lnTo>
                  <a:lnTo>
                    <a:pt x="9" y="17"/>
                  </a:lnTo>
                  <a:lnTo>
                    <a:pt x="8" y="17"/>
                  </a:lnTo>
                  <a:lnTo>
                    <a:pt x="6" y="17"/>
                  </a:lnTo>
                  <a:lnTo>
                    <a:pt x="6" y="18"/>
                  </a:lnTo>
                  <a:lnTo>
                    <a:pt x="6" y="19"/>
                  </a:lnTo>
                  <a:lnTo>
                    <a:pt x="6" y="21"/>
                  </a:lnTo>
                  <a:lnTo>
                    <a:pt x="6" y="22"/>
                  </a:lnTo>
                  <a:lnTo>
                    <a:pt x="6" y="23"/>
                  </a:lnTo>
                  <a:lnTo>
                    <a:pt x="6" y="36"/>
                  </a:lnTo>
                  <a:lnTo>
                    <a:pt x="0" y="36"/>
                  </a:lnTo>
                  <a:lnTo>
                    <a:pt x="0" y="0"/>
                  </a:lnTo>
                  <a:lnTo>
                    <a:pt x="6" y="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18" name="Freeform 241">
              <a:extLst>
                <a:ext uri="{FF2B5EF4-FFF2-40B4-BE49-F238E27FC236}">
                  <a16:creationId xmlns:a16="http://schemas.microsoft.com/office/drawing/2014/main" id="{E9753857-B3D9-4F44-A589-FE08705678E6}"/>
                </a:ext>
              </a:extLst>
            </p:cNvPr>
            <p:cNvSpPr>
              <a:spLocks/>
            </p:cNvSpPr>
            <p:nvPr/>
          </p:nvSpPr>
          <p:spPr bwMode="auto">
            <a:xfrm>
              <a:off x="4165" y="2774"/>
              <a:ext cx="3" cy="9"/>
            </a:xfrm>
            <a:custGeom>
              <a:avLst/>
              <a:gdLst>
                <a:gd name="T0" fmla="*/ 0 w 12"/>
                <a:gd name="T1" fmla="*/ 0 h 36"/>
                <a:gd name="T2" fmla="*/ 0 w 12"/>
                <a:gd name="T3" fmla="*/ 0 h 36"/>
                <a:gd name="T4" fmla="*/ 0 w 12"/>
                <a:gd name="T5" fmla="*/ 0 h 36"/>
                <a:gd name="T6" fmla="*/ 0 w 12"/>
                <a:gd name="T7" fmla="*/ 0 h 36"/>
                <a:gd name="T8" fmla="*/ 0 w 12"/>
                <a:gd name="T9" fmla="*/ 0 h 36"/>
                <a:gd name="T10" fmla="*/ 0 w 12"/>
                <a:gd name="T11" fmla="*/ 0 h 36"/>
                <a:gd name="T12" fmla="*/ 0 w 12"/>
                <a:gd name="T13" fmla="*/ 0 h 36"/>
                <a:gd name="T14" fmla="*/ 0 w 12"/>
                <a:gd name="T15" fmla="*/ 0 h 36"/>
                <a:gd name="T16" fmla="*/ 0 w 12"/>
                <a:gd name="T17" fmla="*/ 0 h 36"/>
                <a:gd name="T18" fmla="*/ 0 w 12"/>
                <a:gd name="T19" fmla="*/ 0 h 36"/>
                <a:gd name="T20" fmla="*/ 0 w 12"/>
                <a:gd name="T21" fmla="*/ 0 h 36"/>
                <a:gd name="T22" fmla="*/ 0 w 12"/>
                <a:gd name="T23" fmla="*/ 0 h 36"/>
                <a:gd name="T24" fmla="*/ 0 w 12"/>
                <a:gd name="T25" fmla="*/ 0 h 36"/>
                <a:gd name="T26" fmla="*/ 0 w 12"/>
                <a:gd name="T27" fmla="*/ 0 h 36"/>
                <a:gd name="T28" fmla="*/ 0 w 12"/>
                <a:gd name="T29" fmla="*/ 0 h 36"/>
                <a:gd name="T30" fmla="*/ 0 w 12"/>
                <a:gd name="T31" fmla="*/ 0 h 36"/>
                <a:gd name="T32" fmla="*/ 0 w 12"/>
                <a:gd name="T33" fmla="*/ 0 h 36"/>
                <a:gd name="T34" fmla="*/ 0 w 12"/>
                <a:gd name="T35" fmla="*/ 0 h 36"/>
                <a:gd name="T36" fmla="*/ 0 w 12"/>
                <a:gd name="T37" fmla="*/ 0 h 36"/>
                <a:gd name="T38" fmla="*/ 0 w 12"/>
                <a:gd name="T39" fmla="*/ 0 h 36"/>
                <a:gd name="T40" fmla="*/ 0 w 12"/>
                <a:gd name="T41" fmla="*/ 0 h 36"/>
                <a:gd name="T42" fmla="*/ 0 w 12"/>
                <a:gd name="T43" fmla="*/ 0 h 36"/>
                <a:gd name="T44" fmla="*/ 0 w 12"/>
                <a:gd name="T45" fmla="*/ 0 h 36"/>
                <a:gd name="T46" fmla="*/ 0 w 12"/>
                <a:gd name="T47" fmla="*/ 0 h 36"/>
                <a:gd name="T48" fmla="*/ 0 w 12"/>
                <a:gd name="T49" fmla="*/ 0 h 36"/>
                <a:gd name="T50" fmla="*/ 0 w 12"/>
                <a:gd name="T51" fmla="*/ 0 h 36"/>
                <a:gd name="T52" fmla="*/ 0 w 12"/>
                <a:gd name="T53" fmla="*/ 0 h 36"/>
                <a:gd name="T54" fmla="*/ 0 w 12"/>
                <a:gd name="T55" fmla="*/ 0 h 36"/>
                <a:gd name="T56" fmla="*/ 0 w 12"/>
                <a:gd name="T57" fmla="*/ 0 h 36"/>
                <a:gd name="T58" fmla="*/ 0 w 12"/>
                <a:gd name="T59" fmla="*/ 0 h 36"/>
                <a:gd name="T60" fmla="*/ 0 w 12"/>
                <a:gd name="T61" fmla="*/ 0 h 36"/>
                <a:gd name="T62" fmla="*/ 0 w 12"/>
                <a:gd name="T63" fmla="*/ 0 h 36"/>
                <a:gd name="T64" fmla="*/ 0 w 12"/>
                <a:gd name="T65" fmla="*/ 0 h 36"/>
                <a:gd name="T66" fmla="*/ 0 w 12"/>
                <a:gd name="T67" fmla="*/ 0 h 36"/>
                <a:gd name="T68" fmla="*/ 0 w 12"/>
                <a:gd name="T69" fmla="*/ 0 h 36"/>
                <a:gd name="T70" fmla="*/ 0 w 12"/>
                <a:gd name="T71" fmla="*/ 0 h 36"/>
                <a:gd name="T72" fmla="*/ 0 w 12"/>
                <a:gd name="T73" fmla="*/ 0 h 36"/>
                <a:gd name="T74" fmla="*/ 0 w 12"/>
                <a:gd name="T75" fmla="*/ 0 h 36"/>
                <a:gd name="T76" fmla="*/ 0 w 12"/>
                <a:gd name="T77" fmla="*/ 0 h 36"/>
                <a:gd name="T78" fmla="*/ 0 w 12"/>
                <a:gd name="T79" fmla="*/ 0 h 36"/>
                <a:gd name="T80" fmla="*/ 0 w 12"/>
                <a:gd name="T81" fmla="*/ 0 h 36"/>
                <a:gd name="T82" fmla="*/ 0 w 12"/>
                <a:gd name="T83" fmla="*/ 0 h 36"/>
                <a:gd name="T84" fmla="*/ 0 w 12"/>
                <a:gd name="T85" fmla="*/ 0 h 36"/>
                <a:gd name="T86" fmla="*/ 0 w 12"/>
                <a:gd name="T87" fmla="*/ 0 h 36"/>
                <a:gd name="T88" fmla="*/ 0 w 12"/>
                <a:gd name="T89" fmla="*/ 0 h 36"/>
                <a:gd name="T90" fmla="*/ 0 w 12"/>
                <a:gd name="T91" fmla="*/ 0 h 36"/>
                <a:gd name="T92" fmla="*/ 0 w 12"/>
                <a:gd name="T93" fmla="*/ 0 h 36"/>
                <a:gd name="T94" fmla="*/ 0 w 12"/>
                <a:gd name="T95" fmla="*/ 0 h 36"/>
                <a:gd name="T96" fmla="*/ 0 w 12"/>
                <a:gd name="T97" fmla="*/ 0 h 36"/>
                <a:gd name="T98" fmla="*/ 0 w 12"/>
                <a:gd name="T99" fmla="*/ 0 h 36"/>
                <a:gd name="T100" fmla="*/ 0 w 12"/>
                <a:gd name="T101" fmla="*/ 0 h 36"/>
                <a:gd name="T102" fmla="*/ 0 w 12"/>
                <a:gd name="T103" fmla="*/ 0 h 36"/>
                <a:gd name="T104" fmla="*/ 0 w 12"/>
                <a:gd name="T105" fmla="*/ 0 h 36"/>
                <a:gd name="T106" fmla="*/ 0 w 12"/>
                <a:gd name="T107" fmla="*/ 0 h 36"/>
                <a:gd name="T108" fmla="*/ 0 w 12"/>
                <a:gd name="T109" fmla="*/ 0 h 36"/>
                <a:gd name="T110" fmla="*/ 0 w 12"/>
                <a:gd name="T111" fmla="*/ 0 h 36"/>
                <a:gd name="T112" fmla="*/ 0 w 12"/>
                <a:gd name="T113" fmla="*/ 0 h 36"/>
                <a:gd name="T114" fmla="*/ 0 w 12"/>
                <a:gd name="T115" fmla="*/ 0 h 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
                <a:gd name="T175" fmla="*/ 0 h 36"/>
                <a:gd name="T176" fmla="*/ 12 w 12"/>
                <a:gd name="T177" fmla="*/ 36 h 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 h="36">
                  <a:moveTo>
                    <a:pt x="0" y="9"/>
                  </a:moveTo>
                  <a:lnTo>
                    <a:pt x="2" y="9"/>
                  </a:lnTo>
                  <a:lnTo>
                    <a:pt x="2" y="8"/>
                  </a:lnTo>
                  <a:lnTo>
                    <a:pt x="2" y="7"/>
                  </a:lnTo>
                  <a:lnTo>
                    <a:pt x="2" y="5"/>
                  </a:lnTo>
                  <a:lnTo>
                    <a:pt x="2" y="4"/>
                  </a:lnTo>
                  <a:lnTo>
                    <a:pt x="3" y="4"/>
                  </a:lnTo>
                  <a:lnTo>
                    <a:pt x="3" y="3"/>
                  </a:lnTo>
                  <a:lnTo>
                    <a:pt x="5" y="3"/>
                  </a:lnTo>
                  <a:lnTo>
                    <a:pt x="5" y="2"/>
                  </a:lnTo>
                  <a:lnTo>
                    <a:pt x="5" y="0"/>
                  </a:lnTo>
                  <a:lnTo>
                    <a:pt x="6" y="0"/>
                  </a:lnTo>
                  <a:lnTo>
                    <a:pt x="7" y="0"/>
                  </a:lnTo>
                  <a:lnTo>
                    <a:pt x="8" y="0"/>
                  </a:lnTo>
                  <a:lnTo>
                    <a:pt x="10" y="0"/>
                  </a:lnTo>
                  <a:lnTo>
                    <a:pt x="11" y="0"/>
                  </a:lnTo>
                  <a:lnTo>
                    <a:pt x="12" y="0"/>
                  </a:lnTo>
                  <a:lnTo>
                    <a:pt x="12" y="7"/>
                  </a:lnTo>
                  <a:lnTo>
                    <a:pt x="11" y="7"/>
                  </a:lnTo>
                  <a:lnTo>
                    <a:pt x="10" y="7"/>
                  </a:lnTo>
                  <a:lnTo>
                    <a:pt x="8" y="7"/>
                  </a:lnTo>
                  <a:lnTo>
                    <a:pt x="7" y="7"/>
                  </a:lnTo>
                  <a:lnTo>
                    <a:pt x="7" y="8"/>
                  </a:lnTo>
                  <a:lnTo>
                    <a:pt x="7" y="9"/>
                  </a:lnTo>
                  <a:lnTo>
                    <a:pt x="12" y="9"/>
                  </a:lnTo>
                  <a:lnTo>
                    <a:pt x="12" y="17"/>
                  </a:lnTo>
                  <a:lnTo>
                    <a:pt x="7" y="17"/>
                  </a:lnTo>
                  <a:lnTo>
                    <a:pt x="7" y="36"/>
                  </a:lnTo>
                  <a:lnTo>
                    <a:pt x="2" y="36"/>
                  </a:lnTo>
                  <a:lnTo>
                    <a:pt x="2" y="17"/>
                  </a:lnTo>
                  <a:lnTo>
                    <a:pt x="0" y="17"/>
                  </a:lnTo>
                  <a:lnTo>
                    <a:pt x="0" y="9"/>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19" name="Freeform 242">
              <a:extLst>
                <a:ext uri="{FF2B5EF4-FFF2-40B4-BE49-F238E27FC236}">
                  <a16:creationId xmlns:a16="http://schemas.microsoft.com/office/drawing/2014/main" id="{A7A216A9-3B22-754D-BA45-A4F3BCA17E61}"/>
                </a:ext>
              </a:extLst>
            </p:cNvPr>
            <p:cNvSpPr>
              <a:spLocks noEditPoints="1"/>
            </p:cNvSpPr>
            <p:nvPr/>
          </p:nvSpPr>
          <p:spPr bwMode="auto">
            <a:xfrm>
              <a:off x="4170" y="2774"/>
              <a:ext cx="3" cy="11"/>
            </a:xfrm>
            <a:custGeom>
              <a:avLst/>
              <a:gdLst>
                <a:gd name="T0" fmla="*/ 0 w 10"/>
                <a:gd name="T1" fmla="*/ 0 h 46"/>
                <a:gd name="T2" fmla="*/ 0 w 10"/>
                <a:gd name="T3" fmla="*/ 0 h 46"/>
                <a:gd name="T4" fmla="*/ 0 w 10"/>
                <a:gd name="T5" fmla="*/ 0 h 46"/>
                <a:gd name="T6" fmla="*/ 0 w 10"/>
                <a:gd name="T7" fmla="*/ 0 h 46"/>
                <a:gd name="T8" fmla="*/ 0 w 10"/>
                <a:gd name="T9" fmla="*/ 0 h 46"/>
                <a:gd name="T10" fmla="*/ 0 w 10"/>
                <a:gd name="T11" fmla="*/ 0 h 46"/>
                <a:gd name="T12" fmla="*/ 0 w 10"/>
                <a:gd name="T13" fmla="*/ 0 h 46"/>
                <a:gd name="T14" fmla="*/ 0 w 10"/>
                <a:gd name="T15" fmla="*/ 0 h 46"/>
                <a:gd name="T16" fmla="*/ 0 w 10"/>
                <a:gd name="T17" fmla="*/ 0 h 46"/>
                <a:gd name="T18" fmla="*/ 0 w 10"/>
                <a:gd name="T19" fmla="*/ 0 h 46"/>
                <a:gd name="T20" fmla="*/ 0 w 10"/>
                <a:gd name="T21" fmla="*/ 0 h 46"/>
                <a:gd name="T22" fmla="*/ 0 w 10"/>
                <a:gd name="T23" fmla="*/ 0 h 46"/>
                <a:gd name="T24" fmla="*/ 0 w 10"/>
                <a:gd name="T25" fmla="*/ 0 h 46"/>
                <a:gd name="T26" fmla="*/ 0 w 10"/>
                <a:gd name="T27" fmla="*/ 0 h 46"/>
                <a:gd name="T28" fmla="*/ 0 w 10"/>
                <a:gd name="T29" fmla="*/ 0 h 46"/>
                <a:gd name="T30" fmla="*/ 0 w 10"/>
                <a:gd name="T31" fmla="*/ 0 h 46"/>
                <a:gd name="T32" fmla="*/ 0 w 10"/>
                <a:gd name="T33" fmla="*/ 0 h 46"/>
                <a:gd name="T34" fmla="*/ 0 w 10"/>
                <a:gd name="T35" fmla="*/ 0 h 46"/>
                <a:gd name="T36" fmla="*/ 0 w 10"/>
                <a:gd name="T37" fmla="*/ 0 h 46"/>
                <a:gd name="T38" fmla="*/ 0 w 10"/>
                <a:gd name="T39" fmla="*/ 0 h 46"/>
                <a:gd name="T40" fmla="*/ 0 w 10"/>
                <a:gd name="T41" fmla="*/ 0 h 46"/>
                <a:gd name="T42" fmla="*/ 0 w 10"/>
                <a:gd name="T43" fmla="*/ 0 h 46"/>
                <a:gd name="T44" fmla="*/ 0 w 10"/>
                <a:gd name="T45" fmla="*/ 0 h 46"/>
                <a:gd name="T46" fmla="*/ 0 w 10"/>
                <a:gd name="T47" fmla="*/ 0 h 46"/>
                <a:gd name="T48" fmla="*/ 0 w 10"/>
                <a:gd name="T49" fmla="*/ 0 h 46"/>
                <a:gd name="T50" fmla="*/ 0 w 10"/>
                <a:gd name="T51" fmla="*/ 0 h 46"/>
                <a:gd name="T52" fmla="*/ 0 w 10"/>
                <a:gd name="T53" fmla="*/ 0 h 46"/>
                <a:gd name="T54" fmla="*/ 0 w 10"/>
                <a:gd name="T55" fmla="*/ 0 h 46"/>
                <a:gd name="T56" fmla="*/ 0 w 10"/>
                <a:gd name="T57" fmla="*/ 0 h 46"/>
                <a:gd name="T58" fmla="*/ 0 w 10"/>
                <a:gd name="T59" fmla="*/ 0 h 46"/>
                <a:gd name="T60" fmla="*/ 0 w 10"/>
                <a:gd name="T61" fmla="*/ 0 h 46"/>
                <a:gd name="T62" fmla="*/ 0 w 10"/>
                <a:gd name="T63" fmla="*/ 0 h 46"/>
                <a:gd name="T64" fmla="*/ 0 w 1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
                <a:gd name="T100" fmla="*/ 0 h 46"/>
                <a:gd name="T101" fmla="*/ 10 w 10"/>
                <a:gd name="T102" fmla="*/ 46 h 4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 h="46">
                  <a:moveTo>
                    <a:pt x="5" y="7"/>
                  </a:moveTo>
                  <a:lnTo>
                    <a:pt x="5" y="0"/>
                  </a:lnTo>
                  <a:lnTo>
                    <a:pt x="10" y="0"/>
                  </a:lnTo>
                  <a:lnTo>
                    <a:pt x="10" y="7"/>
                  </a:lnTo>
                  <a:lnTo>
                    <a:pt x="5" y="7"/>
                  </a:lnTo>
                  <a:close/>
                  <a:moveTo>
                    <a:pt x="10" y="9"/>
                  </a:moveTo>
                  <a:lnTo>
                    <a:pt x="10" y="36"/>
                  </a:lnTo>
                  <a:lnTo>
                    <a:pt x="10" y="37"/>
                  </a:lnTo>
                  <a:lnTo>
                    <a:pt x="10" y="38"/>
                  </a:lnTo>
                  <a:lnTo>
                    <a:pt x="10" y="39"/>
                  </a:lnTo>
                  <a:lnTo>
                    <a:pt x="10" y="41"/>
                  </a:lnTo>
                  <a:lnTo>
                    <a:pt x="10" y="42"/>
                  </a:lnTo>
                  <a:lnTo>
                    <a:pt x="10" y="43"/>
                  </a:lnTo>
                  <a:lnTo>
                    <a:pt x="10" y="45"/>
                  </a:lnTo>
                  <a:lnTo>
                    <a:pt x="10" y="46"/>
                  </a:lnTo>
                  <a:lnTo>
                    <a:pt x="9" y="46"/>
                  </a:lnTo>
                  <a:lnTo>
                    <a:pt x="8" y="46"/>
                  </a:lnTo>
                  <a:lnTo>
                    <a:pt x="6" y="46"/>
                  </a:lnTo>
                  <a:lnTo>
                    <a:pt x="5" y="46"/>
                  </a:lnTo>
                  <a:lnTo>
                    <a:pt x="4" y="46"/>
                  </a:lnTo>
                  <a:lnTo>
                    <a:pt x="3" y="46"/>
                  </a:lnTo>
                  <a:lnTo>
                    <a:pt x="1" y="46"/>
                  </a:lnTo>
                  <a:lnTo>
                    <a:pt x="0" y="46"/>
                  </a:lnTo>
                  <a:lnTo>
                    <a:pt x="3" y="39"/>
                  </a:lnTo>
                  <a:lnTo>
                    <a:pt x="4" y="39"/>
                  </a:lnTo>
                  <a:lnTo>
                    <a:pt x="5" y="39"/>
                  </a:lnTo>
                  <a:lnTo>
                    <a:pt x="5" y="38"/>
                  </a:lnTo>
                  <a:lnTo>
                    <a:pt x="5" y="37"/>
                  </a:lnTo>
                  <a:lnTo>
                    <a:pt x="5" y="36"/>
                  </a:lnTo>
                  <a:lnTo>
                    <a:pt x="5" y="9"/>
                  </a:lnTo>
                  <a:lnTo>
                    <a:pt x="10" y="9"/>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20" name="Freeform 243">
              <a:extLst>
                <a:ext uri="{FF2B5EF4-FFF2-40B4-BE49-F238E27FC236}">
                  <a16:creationId xmlns:a16="http://schemas.microsoft.com/office/drawing/2014/main" id="{CC67F580-05EB-9048-BC2B-9DC12106354D}"/>
                </a:ext>
              </a:extLst>
            </p:cNvPr>
            <p:cNvSpPr>
              <a:spLocks/>
            </p:cNvSpPr>
            <p:nvPr/>
          </p:nvSpPr>
          <p:spPr bwMode="auto">
            <a:xfrm>
              <a:off x="4174" y="2774"/>
              <a:ext cx="5" cy="9"/>
            </a:xfrm>
            <a:custGeom>
              <a:avLst/>
              <a:gdLst>
                <a:gd name="T0" fmla="*/ 0 w 19"/>
                <a:gd name="T1" fmla="*/ 0 h 36"/>
                <a:gd name="T2" fmla="*/ 0 w 19"/>
                <a:gd name="T3" fmla="*/ 0 h 36"/>
                <a:gd name="T4" fmla="*/ 0 w 19"/>
                <a:gd name="T5" fmla="*/ 0 h 36"/>
                <a:gd name="T6" fmla="*/ 0 w 19"/>
                <a:gd name="T7" fmla="*/ 0 h 36"/>
                <a:gd name="T8" fmla="*/ 0 w 19"/>
                <a:gd name="T9" fmla="*/ 0 h 36"/>
                <a:gd name="T10" fmla="*/ 0 w 19"/>
                <a:gd name="T11" fmla="*/ 0 h 36"/>
                <a:gd name="T12" fmla="*/ 0 w 19"/>
                <a:gd name="T13" fmla="*/ 0 h 36"/>
                <a:gd name="T14" fmla="*/ 0 w 19"/>
                <a:gd name="T15" fmla="*/ 0 h 36"/>
                <a:gd name="T16" fmla="*/ 0 w 19"/>
                <a:gd name="T17" fmla="*/ 0 h 36"/>
                <a:gd name="T18" fmla="*/ 0 w 19"/>
                <a:gd name="T19" fmla="*/ 0 h 36"/>
                <a:gd name="T20" fmla="*/ 0 w 19"/>
                <a:gd name="T21" fmla="*/ 0 h 36"/>
                <a:gd name="T22" fmla="*/ 0 w 19"/>
                <a:gd name="T23" fmla="*/ 0 h 36"/>
                <a:gd name="T24" fmla="*/ 0 w 19"/>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36"/>
                <a:gd name="T41" fmla="*/ 19 w 19"/>
                <a:gd name="T42" fmla="*/ 36 h 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36">
                  <a:moveTo>
                    <a:pt x="0" y="36"/>
                  </a:moveTo>
                  <a:lnTo>
                    <a:pt x="0" y="0"/>
                  </a:lnTo>
                  <a:lnTo>
                    <a:pt x="6" y="0"/>
                  </a:lnTo>
                  <a:lnTo>
                    <a:pt x="6" y="19"/>
                  </a:lnTo>
                  <a:lnTo>
                    <a:pt x="12" y="9"/>
                  </a:lnTo>
                  <a:lnTo>
                    <a:pt x="19" y="9"/>
                  </a:lnTo>
                  <a:lnTo>
                    <a:pt x="12" y="19"/>
                  </a:lnTo>
                  <a:lnTo>
                    <a:pt x="19" y="36"/>
                  </a:lnTo>
                  <a:lnTo>
                    <a:pt x="14" y="36"/>
                  </a:lnTo>
                  <a:lnTo>
                    <a:pt x="9" y="27"/>
                  </a:lnTo>
                  <a:lnTo>
                    <a:pt x="6" y="29"/>
                  </a:lnTo>
                  <a:lnTo>
                    <a:pt x="6" y="36"/>
                  </a:lnTo>
                  <a:lnTo>
                    <a:pt x="0" y="36"/>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21" name="Freeform 244">
              <a:extLst>
                <a:ext uri="{FF2B5EF4-FFF2-40B4-BE49-F238E27FC236}">
                  <a16:creationId xmlns:a16="http://schemas.microsoft.com/office/drawing/2014/main" id="{56965646-1EA9-3148-814D-B699EB5281B1}"/>
                </a:ext>
              </a:extLst>
            </p:cNvPr>
            <p:cNvSpPr>
              <a:spLocks/>
            </p:cNvSpPr>
            <p:nvPr/>
          </p:nvSpPr>
          <p:spPr bwMode="auto">
            <a:xfrm>
              <a:off x="4179" y="2776"/>
              <a:ext cx="5" cy="7"/>
            </a:xfrm>
            <a:custGeom>
              <a:avLst/>
              <a:gdLst>
                <a:gd name="T0" fmla="*/ 0 w 23"/>
                <a:gd name="T1" fmla="*/ 0 h 27"/>
                <a:gd name="T2" fmla="*/ 0 w 23"/>
                <a:gd name="T3" fmla="*/ 0 h 27"/>
                <a:gd name="T4" fmla="*/ 0 w 23"/>
                <a:gd name="T5" fmla="*/ 0 h 27"/>
                <a:gd name="T6" fmla="*/ 0 w 23"/>
                <a:gd name="T7" fmla="*/ 0 h 27"/>
                <a:gd name="T8" fmla="*/ 0 w 23"/>
                <a:gd name="T9" fmla="*/ 0 h 27"/>
                <a:gd name="T10" fmla="*/ 0 w 23"/>
                <a:gd name="T11" fmla="*/ 0 h 27"/>
                <a:gd name="T12" fmla="*/ 0 w 23"/>
                <a:gd name="T13" fmla="*/ 0 h 27"/>
                <a:gd name="T14" fmla="*/ 0 w 23"/>
                <a:gd name="T15" fmla="*/ 0 h 27"/>
                <a:gd name="T16" fmla="*/ 0 w 23"/>
                <a:gd name="T17" fmla="*/ 0 h 27"/>
                <a:gd name="T18" fmla="*/ 0 w 23"/>
                <a:gd name="T19" fmla="*/ 0 h 27"/>
                <a:gd name="T20" fmla="*/ 0 w 23"/>
                <a:gd name="T21" fmla="*/ 0 h 27"/>
                <a:gd name="T22" fmla="*/ 0 w 23"/>
                <a:gd name="T23" fmla="*/ 0 h 27"/>
                <a:gd name="T24" fmla="*/ 0 w 23"/>
                <a:gd name="T25" fmla="*/ 0 h 27"/>
                <a:gd name="T26" fmla="*/ 0 w 23"/>
                <a:gd name="T27" fmla="*/ 0 h 27"/>
                <a:gd name="T28" fmla="*/ 0 w 23"/>
                <a:gd name="T29" fmla="*/ 0 h 27"/>
                <a:gd name="T30" fmla="*/ 0 w 23"/>
                <a:gd name="T31" fmla="*/ 0 h 27"/>
                <a:gd name="T32" fmla="*/ 0 w 23"/>
                <a:gd name="T33" fmla="*/ 0 h 27"/>
                <a:gd name="T34" fmla="*/ 0 w 23"/>
                <a:gd name="T35" fmla="*/ 0 h 27"/>
                <a:gd name="T36" fmla="*/ 0 w 23"/>
                <a:gd name="T37" fmla="*/ 0 h 27"/>
                <a:gd name="T38" fmla="*/ 0 w 23"/>
                <a:gd name="T39" fmla="*/ 0 h 27"/>
                <a:gd name="T40" fmla="*/ 0 w 23"/>
                <a:gd name="T41" fmla="*/ 0 h 27"/>
                <a:gd name="T42" fmla="*/ 0 w 23"/>
                <a:gd name="T43" fmla="*/ 0 h 27"/>
                <a:gd name="T44" fmla="*/ 0 w 23"/>
                <a:gd name="T45" fmla="*/ 0 h 27"/>
                <a:gd name="T46" fmla="*/ 0 w 23"/>
                <a:gd name="T47" fmla="*/ 0 h 27"/>
                <a:gd name="T48" fmla="*/ 0 w 23"/>
                <a:gd name="T49" fmla="*/ 0 h 27"/>
                <a:gd name="T50" fmla="*/ 0 w 23"/>
                <a:gd name="T51" fmla="*/ 0 h 27"/>
                <a:gd name="T52" fmla="*/ 0 w 23"/>
                <a:gd name="T53" fmla="*/ 0 h 27"/>
                <a:gd name="T54" fmla="*/ 0 w 23"/>
                <a:gd name="T55" fmla="*/ 0 h 27"/>
                <a:gd name="T56" fmla="*/ 0 w 23"/>
                <a:gd name="T57" fmla="*/ 0 h 27"/>
                <a:gd name="T58" fmla="*/ 0 w 23"/>
                <a:gd name="T59" fmla="*/ 0 h 27"/>
                <a:gd name="T60" fmla="*/ 0 w 23"/>
                <a:gd name="T61" fmla="*/ 0 h 27"/>
                <a:gd name="T62" fmla="*/ 0 w 23"/>
                <a:gd name="T63" fmla="*/ 0 h 27"/>
                <a:gd name="T64" fmla="*/ 0 w 23"/>
                <a:gd name="T65" fmla="*/ 0 h 27"/>
                <a:gd name="T66" fmla="*/ 0 w 23"/>
                <a:gd name="T67" fmla="*/ 0 h 27"/>
                <a:gd name="T68" fmla="*/ 0 w 23"/>
                <a:gd name="T69" fmla="*/ 0 h 27"/>
                <a:gd name="T70" fmla="*/ 0 w 23"/>
                <a:gd name="T71" fmla="*/ 0 h 27"/>
                <a:gd name="T72" fmla="*/ 0 w 23"/>
                <a:gd name="T73" fmla="*/ 0 h 27"/>
                <a:gd name="T74" fmla="*/ 0 w 23"/>
                <a:gd name="T75" fmla="*/ 0 h 27"/>
                <a:gd name="T76" fmla="*/ 0 w 23"/>
                <a:gd name="T77" fmla="*/ 0 h 27"/>
                <a:gd name="T78" fmla="*/ 0 w 23"/>
                <a:gd name="T79" fmla="*/ 0 h 27"/>
                <a:gd name="T80" fmla="*/ 0 w 23"/>
                <a:gd name="T81" fmla="*/ 0 h 27"/>
                <a:gd name="T82" fmla="*/ 0 w 23"/>
                <a:gd name="T83" fmla="*/ 0 h 27"/>
                <a:gd name="T84" fmla="*/ 0 w 23"/>
                <a:gd name="T85" fmla="*/ 0 h 27"/>
                <a:gd name="T86" fmla="*/ 0 w 23"/>
                <a:gd name="T87" fmla="*/ 0 h 27"/>
                <a:gd name="T88" fmla="*/ 0 w 23"/>
                <a:gd name="T89" fmla="*/ 0 h 27"/>
                <a:gd name="T90" fmla="*/ 0 w 23"/>
                <a:gd name="T91" fmla="*/ 0 h 27"/>
                <a:gd name="T92" fmla="*/ 0 w 23"/>
                <a:gd name="T93" fmla="*/ 0 h 27"/>
                <a:gd name="T94" fmla="*/ 0 w 23"/>
                <a:gd name="T95" fmla="*/ 0 h 27"/>
                <a:gd name="T96" fmla="*/ 0 w 23"/>
                <a:gd name="T97" fmla="*/ 0 h 27"/>
                <a:gd name="T98" fmla="*/ 0 w 23"/>
                <a:gd name="T99" fmla="*/ 0 h 27"/>
                <a:gd name="T100" fmla="*/ 0 w 23"/>
                <a:gd name="T101" fmla="*/ 0 h 27"/>
                <a:gd name="T102" fmla="*/ 0 w 23"/>
                <a:gd name="T103" fmla="*/ 0 h 27"/>
                <a:gd name="T104" fmla="*/ 0 w 23"/>
                <a:gd name="T105" fmla="*/ 0 h 27"/>
                <a:gd name="T106" fmla="*/ 0 w 23"/>
                <a:gd name="T107" fmla="*/ 0 h 27"/>
                <a:gd name="T108" fmla="*/ 0 w 23"/>
                <a:gd name="T109" fmla="*/ 0 h 27"/>
                <a:gd name="T110" fmla="*/ 0 w 23"/>
                <a:gd name="T111" fmla="*/ 0 h 2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3"/>
                <a:gd name="T169" fmla="*/ 0 h 27"/>
                <a:gd name="T170" fmla="*/ 23 w 23"/>
                <a:gd name="T171" fmla="*/ 27 h 2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3" h="27">
                  <a:moveTo>
                    <a:pt x="0" y="20"/>
                  </a:moveTo>
                  <a:lnTo>
                    <a:pt x="6" y="18"/>
                  </a:lnTo>
                  <a:lnTo>
                    <a:pt x="8" y="19"/>
                  </a:lnTo>
                  <a:lnTo>
                    <a:pt x="8" y="20"/>
                  </a:lnTo>
                  <a:lnTo>
                    <a:pt x="9" y="20"/>
                  </a:lnTo>
                  <a:lnTo>
                    <a:pt x="9" y="22"/>
                  </a:lnTo>
                  <a:lnTo>
                    <a:pt x="9" y="23"/>
                  </a:lnTo>
                  <a:lnTo>
                    <a:pt x="10" y="24"/>
                  </a:lnTo>
                  <a:lnTo>
                    <a:pt x="11" y="24"/>
                  </a:lnTo>
                  <a:lnTo>
                    <a:pt x="13" y="24"/>
                  </a:lnTo>
                  <a:lnTo>
                    <a:pt x="14" y="24"/>
                  </a:lnTo>
                  <a:lnTo>
                    <a:pt x="14" y="23"/>
                  </a:lnTo>
                  <a:lnTo>
                    <a:pt x="14" y="22"/>
                  </a:lnTo>
                  <a:lnTo>
                    <a:pt x="14" y="20"/>
                  </a:lnTo>
                  <a:lnTo>
                    <a:pt x="15" y="20"/>
                  </a:lnTo>
                  <a:lnTo>
                    <a:pt x="16" y="20"/>
                  </a:lnTo>
                  <a:lnTo>
                    <a:pt x="15" y="19"/>
                  </a:lnTo>
                  <a:lnTo>
                    <a:pt x="15" y="18"/>
                  </a:lnTo>
                  <a:lnTo>
                    <a:pt x="14" y="18"/>
                  </a:lnTo>
                  <a:lnTo>
                    <a:pt x="13" y="17"/>
                  </a:lnTo>
                  <a:lnTo>
                    <a:pt x="10" y="17"/>
                  </a:lnTo>
                  <a:lnTo>
                    <a:pt x="9" y="17"/>
                  </a:lnTo>
                  <a:lnTo>
                    <a:pt x="8" y="15"/>
                  </a:lnTo>
                  <a:lnTo>
                    <a:pt x="6" y="14"/>
                  </a:lnTo>
                  <a:lnTo>
                    <a:pt x="5" y="14"/>
                  </a:lnTo>
                  <a:lnTo>
                    <a:pt x="4" y="14"/>
                  </a:lnTo>
                  <a:lnTo>
                    <a:pt x="4" y="13"/>
                  </a:lnTo>
                  <a:lnTo>
                    <a:pt x="4" y="12"/>
                  </a:lnTo>
                  <a:lnTo>
                    <a:pt x="4" y="10"/>
                  </a:lnTo>
                  <a:lnTo>
                    <a:pt x="4" y="9"/>
                  </a:lnTo>
                  <a:lnTo>
                    <a:pt x="4" y="8"/>
                  </a:lnTo>
                  <a:lnTo>
                    <a:pt x="4" y="7"/>
                  </a:lnTo>
                  <a:lnTo>
                    <a:pt x="4" y="5"/>
                  </a:lnTo>
                  <a:lnTo>
                    <a:pt x="4" y="4"/>
                  </a:lnTo>
                  <a:lnTo>
                    <a:pt x="4" y="3"/>
                  </a:lnTo>
                  <a:lnTo>
                    <a:pt x="5" y="3"/>
                  </a:lnTo>
                  <a:lnTo>
                    <a:pt x="6" y="2"/>
                  </a:lnTo>
                  <a:lnTo>
                    <a:pt x="8" y="2"/>
                  </a:lnTo>
                  <a:lnTo>
                    <a:pt x="9" y="2"/>
                  </a:lnTo>
                  <a:lnTo>
                    <a:pt x="9" y="0"/>
                  </a:lnTo>
                  <a:lnTo>
                    <a:pt x="10" y="0"/>
                  </a:lnTo>
                  <a:lnTo>
                    <a:pt x="11" y="0"/>
                  </a:lnTo>
                  <a:lnTo>
                    <a:pt x="13" y="0"/>
                  </a:lnTo>
                  <a:lnTo>
                    <a:pt x="14" y="0"/>
                  </a:lnTo>
                  <a:lnTo>
                    <a:pt x="14" y="2"/>
                  </a:lnTo>
                  <a:lnTo>
                    <a:pt x="15" y="2"/>
                  </a:lnTo>
                  <a:lnTo>
                    <a:pt x="16" y="3"/>
                  </a:lnTo>
                  <a:lnTo>
                    <a:pt x="16" y="4"/>
                  </a:lnTo>
                  <a:lnTo>
                    <a:pt x="18" y="4"/>
                  </a:lnTo>
                  <a:lnTo>
                    <a:pt x="19" y="4"/>
                  </a:lnTo>
                  <a:lnTo>
                    <a:pt x="19" y="5"/>
                  </a:lnTo>
                  <a:lnTo>
                    <a:pt x="19" y="7"/>
                  </a:lnTo>
                  <a:lnTo>
                    <a:pt x="19" y="8"/>
                  </a:lnTo>
                  <a:lnTo>
                    <a:pt x="14" y="8"/>
                  </a:lnTo>
                  <a:lnTo>
                    <a:pt x="13" y="8"/>
                  </a:lnTo>
                  <a:lnTo>
                    <a:pt x="11" y="8"/>
                  </a:lnTo>
                  <a:lnTo>
                    <a:pt x="10" y="8"/>
                  </a:lnTo>
                  <a:lnTo>
                    <a:pt x="9" y="8"/>
                  </a:lnTo>
                  <a:lnTo>
                    <a:pt x="9" y="9"/>
                  </a:lnTo>
                  <a:lnTo>
                    <a:pt x="9" y="10"/>
                  </a:lnTo>
                  <a:lnTo>
                    <a:pt x="10" y="10"/>
                  </a:lnTo>
                  <a:lnTo>
                    <a:pt x="11" y="10"/>
                  </a:lnTo>
                  <a:lnTo>
                    <a:pt x="13" y="10"/>
                  </a:lnTo>
                  <a:lnTo>
                    <a:pt x="14" y="10"/>
                  </a:lnTo>
                  <a:lnTo>
                    <a:pt x="15" y="10"/>
                  </a:lnTo>
                  <a:lnTo>
                    <a:pt x="16" y="12"/>
                  </a:lnTo>
                  <a:lnTo>
                    <a:pt x="18" y="13"/>
                  </a:lnTo>
                  <a:lnTo>
                    <a:pt x="19" y="13"/>
                  </a:lnTo>
                  <a:lnTo>
                    <a:pt x="19" y="14"/>
                  </a:lnTo>
                  <a:lnTo>
                    <a:pt x="20" y="14"/>
                  </a:lnTo>
                  <a:lnTo>
                    <a:pt x="20" y="15"/>
                  </a:lnTo>
                  <a:lnTo>
                    <a:pt x="20" y="17"/>
                  </a:lnTo>
                  <a:lnTo>
                    <a:pt x="22" y="17"/>
                  </a:lnTo>
                  <a:lnTo>
                    <a:pt x="22" y="18"/>
                  </a:lnTo>
                  <a:lnTo>
                    <a:pt x="22" y="19"/>
                  </a:lnTo>
                  <a:lnTo>
                    <a:pt x="23" y="20"/>
                  </a:lnTo>
                  <a:lnTo>
                    <a:pt x="22" y="20"/>
                  </a:lnTo>
                  <a:lnTo>
                    <a:pt x="22" y="22"/>
                  </a:lnTo>
                  <a:lnTo>
                    <a:pt x="20" y="23"/>
                  </a:lnTo>
                  <a:lnTo>
                    <a:pt x="19" y="24"/>
                  </a:lnTo>
                  <a:lnTo>
                    <a:pt x="19" y="25"/>
                  </a:lnTo>
                  <a:lnTo>
                    <a:pt x="18" y="25"/>
                  </a:lnTo>
                  <a:lnTo>
                    <a:pt x="16" y="27"/>
                  </a:lnTo>
                  <a:lnTo>
                    <a:pt x="15" y="27"/>
                  </a:lnTo>
                  <a:lnTo>
                    <a:pt x="14" y="27"/>
                  </a:lnTo>
                  <a:lnTo>
                    <a:pt x="13" y="27"/>
                  </a:lnTo>
                  <a:lnTo>
                    <a:pt x="11" y="27"/>
                  </a:lnTo>
                  <a:lnTo>
                    <a:pt x="10" y="27"/>
                  </a:lnTo>
                  <a:lnTo>
                    <a:pt x="9" y="27"/>
                  </a:lnTo>
                  <a:lnTo>
                    <a:pt x="8" y="27"/>
                  </a:lnTo>
                  <a:lnTo>
                    <a:pt x="6" y="27"/>
                  </a:lnTo>
                  <a:lnTo>
                    <a:pt x="5" y="27"/>
                  </a:lnTo>
                  <a:lnTo>
                    <a:pt x="4" y="25"/>
                  </a:lnTo>
                  <a:lnTo>
                    <a:pt x="4" y="24"/>
                  </a:lnTo>
                  <a:lnTo>
                    <a:pt x="3" y="23"/>
                  </a:lnTo>
                  <a:lnTo>
                    <a:pt x="1" y="22"/>
                  </a:lnTo>
                  <a:lnTo>
                    <a:pt x="0" y="2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22" name="Freeform 245">
              <a:extLst>
                <a:ext uri="{FF2B5EF4-FFF2-40B4-BE49-F238E27FC236}">
                  <a16:creationId xmlns:a16="http://schemas.microsoft.com/office/drawing/2014/main" id="{CEB46A6B-DDF0-6F44-B230-F51C47C9302F}"/>
                </a:ext>
              </a:extLst>
            </p:cNvPr>
            <p:cNvSpPr>
              <a:spLocks noEditPoints="1"/>
            </p:cNvSpPr>
            <p:nvPr/>
          </p:nvSpPr>
          <p:spPr bwMode="auto">
            <a:xfrm>
              <a:off x="4185" y="2774"/>
              <a:ext cx="5" cy="9"/>
            </a:xfrm>
            <a:custGeom>
              <a:avLst/>
              <a:gdLst>
                <a:gd name="T0" fmla="*/ 0 w 19"/>
                <a:gd name="T1" fmla="*/ 0 h 36"/>
                <a:gd name="T2" fmla="*/ 0 w 19"/>
                <a:gd name="T3" fmla="*/ 0 h 36"/>
                <a:gd name="T4" fmla="*/ 0 w 19"/>
                <a:gd name="T5" fmla="*/ 0 h 36"/>
                <a:gd name="T6" fmla="*/ 0 w 19"/>
                <a:gd name="T7" fmla="*/ 0 h 36"/>
                <a:gd name="T8" fmla="*/ 0 w 19"/>
                <a:gd name="T9" fmla="*/ 0 h 36"/>
                <a:gd name="T10" fmla="*/ 0 w 19"/>
                <a:gd name="T11" fmla="*/ 0 h 36"/>
                <a:gd name="T12" fmla="*/ 0 w 19"/>
                <a:gd name="T13" fmla="*/ 0 h 36"/>
                <a:gd name="T14" fmla="*/ 0 w 19"/>
                <a:gd name="T15" fmla="*/ 0 h 36"/>
                <a:gd name="T16" fmla="*/ 0 w 19"/>
                <a:gd name="T17" fmla="*/ 0 h 36"/>
                <a:gd name="T18" fmla="*/ 0 w 19"/>
                <a:gd name="T19" fmla="*/ 0 h 36"/>
                <a:gd name="T20" fmla="*/ 0 w 19"/>
                <a:gd name="T21" fmla="*/ 0 h 36"/>
                <a:gd name="T22" fmla="*/ 0 w 19"/>
                <a:gd name="T23" fmla="*/ 0 h 36"/>
                <a:gd name="T24" fmla="*/ 0 w 19"/>
                <a:gd name="T25" fmla="*/ 0 h 36"/>
                <a:gd name="T26" fmla="*/ 0 w 19"/>
                <a:gd name="T27" fmla="*/ 0 h 36"/>
                <a:gd name="T28" fmla="*/ 0 w 19"/>
                <a:gd name="T29" fmla="*/ 0 h 36"/>
                <a:gd name="T30" fmla="*/ 0 w 19"/>
                <a:gd name="T31" fmla="*/ 0 h 36"/>
                <a:gd name="T32" fmla="*/ 0 w 19"/>
                <a:gd name="T33" fmla="*/ 0 h 36"/>
                <a:gd name="T34" fmla="*/ 0 w 19"/>
                <a:gd name="T35" fmla="*/ 0 h 36"/>
                <a:gd name="T36" fmla="*/ 0 w 19"/>
                <a:gd name="T37" fmla="*/ 0 h 36"/>
                <a:gd name="T38" fmla="*/ 0 w 19"/>
                <a:gd name="T39" fmla="*/ 0 h 36"/>
                <a:gd name="T40" fmla="*/ 0 w 19"/>
                <a:gd name="T41" fmla="*/ 0 h 36"/>
                <a:gd name="T42" fmla="*/ 0 w 19"/>
                <a:gd name="T43" fmla="*/ 0 h 36"/>
                <a:gd name="T44" fmla="*/ 0 w 19"/>
                <a:gd name="T45" fmla="*/ 0 h 36"/>
                <a:gd name="T46" fmla="*/ 0 w 19"/>
                <a:gd name="T47" fmla="*/ 0 h 36"/>
                <a:gd name="T48" fmla="*/ 0 w 19"/>
                <a:gd name="T49" fmla="*/ 0 h 36"/>
                <a:gd name="T50" fmla="*/ 0 w 19"/>
                <a:gd name="T51" fmla="*/ 0 h 36"/>
                <a:gd name="T52" fmla="*/ 0 w 19"/>
                <a:gd name="T53" fmla="*/ 0 h 36"/>
                <a:gd name="T54" fmla="*/ 0 w 19"/>
                <a:gd name="T55" fmla="*/ 0 h 36"/>
                <a:gd name="T56" fmla="*/ 0 w 19"/>
                <a:gd name="T57" fmla="*/ 0 h 36"/>
                <a:gd name="T58" fmla="*/ 0 w 19"/>
                <a:gd name="T59" fmla="*/ 0 h 36"/>
                <a:gd name="T60" fmla="*/ 0 w 19"/>
                <a:gd name="T61" fmla="*/ 0 h 36"/>
                <a:gd name="T62" fmla="*/ 0 w 19"/>
                <a:gd name="T63" fmla="*/ 0 h 36"/>
                <a:gd name="T64" fmla="*/ 0 w 19"/>
                <a:gd name="T65" fmla="*/ 0 h 36"/>
                <a:gd name="T66" fmla="*/ 0 w 19"/>
                <a:gd name="T67" fmla="*/ 0 h 36"/>
                <a:gd name="T68" fmla="*/ 0 w 19"/>
                <a:gd name="T69" fmla="*/ 0 h 36"/>
                <a:gd name="T70" fmla="*/ 0 w 19"/>
                <a:gd name="T71" fmla="*/ 0 h 36"/>
                <a:gd name="T72" fmla="*/ 0 w 19"/>
                <a:gd name="T73" fmla="*/ 0 h 36"/>
                <a:gd name="T74" fmla="*/ 0 w 19"/>
                <a:gd name="T75" fmla="*/ 0 h 36"/>
                <a:gd name="T76" fmla="*/ 0 w 19"/>
                <a:gd name="T77" fmla="*/ 0 h 36"/>
                <a:gd name="T78" fmla="*/ 0 w 19"/>
                <a:gd name="T79" fmla="*/ 0 h 36"/>
                <a:gd name="T80" fmla="*/ 0 w 19"/>
                <a:gd name="T81" fmla="*/ 0 h 36"/>
                <a:gd name="T82" fmla="*/ 0 w 19"/>
                <a:gd name="T83" fmla="*/ 0 h 36"/>
                <a:gd name="T84" fmla="*/ 0 w 19"/>
                <a:gd name="T85" fmla="*/ 0 h 36"/>
                <a:gd name="T86" fmla="*/ 0 w 19"/>
                <a:gd name="T87" fmla="*/ 0 h 36"/>
                <a:gd name="T88" fmla="*/ 0 w 19"/>
                <a:gd name="T89" fmla="*/ 0 h 36"/>
                <a:gd name="T90" fmla="*/ 0 w 19"/>
                <a:gd name="T91" fmla="*/ 0 h 36"/>
                <a:gd name="T92" fmla="*/ 0 w 19"/>
                <a:gd name="T93" fmla="*/ 0 h 36"/>
                <a:gd name="T94" fmla="*/ 0 w 19"/>
                <a:gd name="T95" fmla="*/ 0 h 36"/>
                <a:gd name="T96" fmla="*/ 0 w 19"/>
                <a:gd name="T97" fmla="*/ 0 h 36"/>
                <a:gd name="T98" fmla="*/ 0 w 19"/>
                <a:gd name="T99" fmla="*/ 0 h 36"/>
                <a:gd name="T100" fmla="*/ 0 w 19"/>
                <a:gd name="T101" fmla="*/ 0 h 36"/>
                <a:gd name="T102" fmla="*/ 0 w 19"/>
                <a:gd name="T103" fmla="*/ 0 h 36"/>
                <a:gd name="T104" fmla="*/ 0 w 19"/>
                <a:gd name="T105" fmla="*/ 0 h 36"/>
                <a:gd name="T106" fmla="*/ 0 w 19"/>
                <a:gd name="T107" fmla="*/ 0 h 36"/>
                <a:gd name="T108" fmla="*/ 0 w 19"/>
                <a:gd name="T109" fmla="*/ 0 h 36"/>
                <a:gd name="T110" fmla="*/ 0 w 19"/>
                <a:gd name="T111" fmla="*/ 0 h 36"/>
                <a:gd name="T112" fmla="*/ 0 w 19"/>
                <a:gd name="T113" fmla="*/ 0 h 36"/>
                <a:gd name="T114" fmla="*/ 0 w 19"/>
                <a:gd name="T115" fmla="*/ 0 h 36"/>
                <a:gd name="T116" fmla="*/ 0 w 19"/>
                <a:gd name="T117" fmla="*/ 0 h 36"/>
                <a:gd name="T118" fmla="*/ 0 w 19"/>
                <a:gd name="T119" fmla="*/ 0 h 36"/>
                <a:gd name="T120" fmla="*/ 0 w 19"/>
                <a:gd name="T121" fmla="*/ 0 h 36"/>
                <a:gd name="T122" fmla="*/ 0 w 19"/>
                <a:gd name="T123" fmla="*/ 0 h 36"/>
                <a:gd name="T124" fmla="*/ 0 w 19"/>
                <a:gd name="T125" fmla="*/ 0 h 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6"/>
                <a:gd name="T191" fmla="*/ 19 w 19"/>
                <a:gd name="T192" fmla="*/ 36 h 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6">
                  <a:moveTo>
                    <a:pt x="19" y="36"/>
                  </a:moveTo>
                  <a:lnTo>
                    <a:pt x="13" y="36"/>
                  </a:lnTo>
                  <a:lnTo>
                    <a:pt x="13" y="33"/>
                  </a:lnTo>
                  <a:lnTo>
                    <a:pt x="13" y="34"/>
                  </a:lnTo>
                  <a:lnTo>
                    <a:pt x="13" y="36"/>
                  </a:lnTo>
                  <a:lnTo>
                    <a:pt x="12" y="36"/>
                  </a:lnTo>
                  <a:lnTo>
                    <a:pt x="10" y="36"/>
                  </a:lnTo>
                  <a:lnTo>
                    <a:pt x="9" y="36"/>
                  </a:lnTo>
                  <a:lnTo>
                    <a:pt x="8" y="36"/>
                  </a:lnTo>
                  <a:lnTo>
                    <a:pt x="7" y="36"/>
                  </a:lnTo>
                  <a:lnTo>
                    <a:pt x="5" y="36"/>
                  </a:lnTo>
                  <a:lnTo>
                    <a:pt x="4" y="36"/>
                  </a:lnTo>
                  <a:lnTo>
                    <a:pt x="3" y="34"/>
                  </a:lnTo>
                  <a:lnTo>
                    <a:pt x="3" y="33"/>
                  </a:lnTo>
                  <a:lnTo>
                    <a:pt x="2" y="32"/>
                  </a:lnTo>
                  <a:lnTo>
                    <a:pt x="2" y="31"/>
                  </a:lnTo>
                  <a:lnTo>
                    <a:pt x="0" y="29"/>
                  </a:lnTo>
                  <a:lnTo>
                    <a:pt x="0" y="28"/>
                  </a:lnTo>
                  <a:lnTo>
                    <a:pt x="0" y="27"/>
                  </a:lnTo>
                  <a:lnTo>
                    <a:pt x="0" y="26"/>
                  </a:lnTo>
                  <a:lnTo>
                    <a:pt x="0" y="24"/>
                  </a:lnTo>
                  <a:lnTo>
                    <a:pt x="0" y="23"/>
                  </a:lnTo>
                  <a:lnTo>
                    <a:pt x="0" y="22"/>
                  </a:lnTo>
                  <a:lnTo>
                    <a:pt x="0" y="21"/>
                  </a:lnTo>
                  <a:lnTo>
                    <a:pt x="0" y="19"/>
                  </a:lnTo>
                  <a:lnTo>
                    <a:pt x="0" y="18"/>
                  </a:lnTo>
                  <a:lnTo>
                    <a:pt x="0" y="17"/>
                  </a:lnTo>
                  <a:lnTo>
                    <a:pt x="2" y="16"/>
                  </a:lnTo>
                  <a:lnTo>
                    <a:pt x="2" y="14"/>
                  </a:lnTo>
                  <a:lnTo>
                    <a:pt x="3" y="13"/>
                  </a:lnTo>
                  <a:lnTo>
                    <a:pt x="3" y="12"/>
                  </a:lnTo>
                  <a:lnTo>
                    <a:pt x="4" y="11"/>
                  </a:lnTo>
                  <a:lnTo>
                    <a:pt x="5" y="11"/>
                  </a:lnTo>
                  <a:lnTo>
                    <a:pt x="7" y="9"/>
                  </a:lnTo>
                  <a:lnTo>
                    <a:pt x="8" y="9"/>
                  </a:lnTo>
                  <a:lnTo>
                    <a:pt x="9" y="9"/>
                  </a:lnTo>
                  <a:lnTo>
                    <a:pt x="10" y="9"/>
                  </a:lnTo>
                  <a:lnTo>
                    <a:pt x="10" y="11"/>
                  </a:lnTo>
                  <a:lnTo>
                    <a:pt x="12" y="11"/>
                  </a:lnTo>
                  <a:lnTo>
                    <a:pt x="13" y="11"/>
                  </a:lnTo>
                  <a:lnTo>
                    <a:pt x="13" y="12"/>
                  </a:lnTo>
                  <a:lnTo>
                    <a:pt x="13" y="13"/>
                  </a:lnTo>
                  <a:lnTo>
                    <a:pt x="13" y="0"/>
                  </a:lnTo>
                  <a:lnTo>
                    <a:pt x="19" y="0"/>
                  </a:lnTo>
                  <a:lnTo>
                    <a:pt x="19" y="36"/>
                  </a:lnTo>
                  <a:close/>
                  <a:moveTo>
                    <a:pt x="5" y="23"/>
                  </a:moveTo>
                  <a:lnTo>
                    <a:pt x="5" y="24"/>
                  </a:lnTo>
                  <a:lnTo>
                    <a:pt x="5" y="26"/>
                  </a:lnTo>
                  <a:lnTo>
                    <a:pt x="5" y="27"/>
                  </a:lnTo>
                  <a:lnTo>
                    <a:pt x="5" y="28"/>
                  </a:lnTo>
                  <a:lnTo>
                    <a:pt x="5" y="29"/>
                  </a:lnTo>
                  <a:lnTo>
                    <a:pt x="5" y="31"/>
                  </a:lnTo>
                  <a:lnTo>
                    <a:pt x="7" y="31"/>
                  </a:lnTo>
                  <a:lnTo>
                    <a:pt x="7" y="32"/>
                  </a:lnTo>
                  <a:lnTo>
                    <a:pt x="8" y="32"/>
                  </a:lnTo>
                  <a:lnTo>
                    <a:pt x="8" y="33"/>
                  </a:lnTo>
                  <a:lnTo>
                    <a:pt x="9" y="33"/>
                  </a:lnTo>
                  <a:lnTo>
                    <a:pt x="9" y="32"/>
                  </a:lnTo>
                  <a:lnTo>
                    <a:pt x="10" y="32"/>
                  </a:lnTo>
                  <a:lnTo>
                    <a:pt x="12" y="31"/>
                  </a:lnTo>
                  <a:lnTo>
                    <a:pt x="13" y="29"/>
                  </a:lnTo>
                  <a:lnTo>
                    <a:pt x="13" y="28"/>
                  </a:lnTo>
                  <a:lnTo>
                    <a:pt x="13" y="27"/>
                  </a:lnTo>
                  <a:lnTo>
                    <a:pt x="13" y="26"/>
                  </a:lnTo>
                  <a:lnTo>
                    <a:pt x="13" y="24"/>
                  </a:lnTo>
                  <a:lnTo>
                    <a:pt x="13" y="23"/>
                  </a:lnTo>
                  <a:lnTo>
                    <a:pt x="13" y="22"/>
                  </a:lnTo>
                  <a:lnTo>
                    <a:pt x="13" y="21"/>
                  </a:lnTo>
                  <a:lnTo>
                    <a:pt x="13" y="19"/>
                  </a:lnTo>
                  <a:lnTo>
                    <a:pt x="13" y="18"/>
                  </a:lnTo>
                  <a:lnTo>
                    <a:pt x="13" y="17"/>
                  </a:lnTo>
                  <a:lnTo>
                    <a:pt x="12" y="17"/>
                  </a:lnTo>
                  <a:lnTo>
                    <a:pt x="10" y="17"/>
                  </a:lnTo>
                  <a:lnTo>
                    <a:pt x="9" y="17"/>
                  </a:lnTo>
                  <a:lnTo>
                    <a:pt x="8" y="17"/>
                  </a:lnTo>
                  <a:lnTo>
                    <a:pt x="7" y="17"/>
                  </a:lnTo>
                  <a:lnTo>
                    <a:pt x="5" y="17"/>
                  </a:lnTo>
                  <a:lnTo>
                    <a:pt x="5" y="18"/>
                  </a:lnTo>
                  <a:lnTo>
                    <a:pt x="5" y="19"/>
                  </a:lnTo>
                  <a:lnTo>
                    <a:pt x="5" y="21"/>
                  </a:lnTo>
                  <a:lnTo>
                    <a:pt x="5" y="22"/>
                  </a:lnTo>
                  <a:lnTo>
                    <a:pt x="5" y="23"/>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23" name="Freeform 246">
              <a:extLst>
                <a:ext uri="{FF2B5EF4-FFF2-40B4-BE49-F238E27FC236}">
                  <a16:creationId xmlns:a16="http://schemas.microsoft.com/office/drawing/2014/main" id="{DA11EC8B-9CE6-3545-B462-A24F88B3D810}"/>
                </a:ext>
              </a:extLst>
            </p:cNvPr>
            <p:cNvSpPr>
              <a:spLocks/>
            </p:cNvSpPr>
            <p:nvPr/>
          </p:nvSpPr>
          <p:spPr bwMode="auto">
            <a:xfrm>
              <a:off x="4191" y="2774"/>
              <a:ext cx="5" cy="9"/>
            </a:xfrm>
            <a:custGeom>
              <a:avLst/>
              <a:gdLst>
                <a:gd name="T0" fmla="*/ 0 w 19"/>
                <a:gd name="T1" fmla="*/ 0 h 36"/>
                <a:gd name="T2" fmla="*/ 0 w 19"/>
                <a:gd name="T3" fmla="*/ 0 h 36"/>
                <a:gd name="T4" fmla="*/ 0 w 19"/>
                <a:gd name="T5" fmla="*/ 0 h 36"/>
                <a:gd name="T6" fmla="*/ 0 w 19"/>
                <a:gd name="T7" fmla="*/ 0 h 36"/>
                <a:gd name="T8" fmla="*/ 0 w 19"/>
                <a:gd name="T9" fmla="*/ 0 h 36"/>
                <a:gd name="T10" fmla="*/ 0 w 19"/>
                <a:gd name="T11" fmla="*/ 0 h 36"/>
                <a:gd name="T12" fmla="*/ 0 w 19"/>
                <a:gd name="T13" fmla="*/ 0 h 36"/>
                <a:gd name="T14" fmla="*/ 0 w 19"/>
                <a:gd name="T15" fmla="*/ 0 h 36"/>
                <a:gd name="T16" fmla="*/ 0 w 19"/>
                <a:gd name="T17" fmla="*/ 0 h 36"/>
                <a:gd name="T18" fmla="*/ 0 w 19"/>
                <a:gd name="T19" fmla="*/ 0 h 36"/>
                <a:gd name="T20" fmla="*/ 0 w 19"/>
                <a:gd name="T21" fmla="*/ 0 h 36"/>
                <a:gd name="T22" fmla="*/ 0 w 19"/>
                <a:gd name="T23" fmla="*/ 0 h 36"/>
                <a:gd name="T24" fmla="*/ 0 w 19"/>
                <a:gd name="T25" fmla="*/ 0 h 36"/>
                <a:gd name="T26" fmla="*/ 0 w 19"/>
                <a:gd name="T27" fmla="*/ 0 h 36"/>
                <a:gd name="T28" fmla="*/ 0 w 19"/>
                <a:gd name="T29" fmla="*/ 0 h 36"/>
                <a:gd name="T30" fmla="*/ 0 w 19"/>
                <a:gd name="T31" fmla="*/ 0 h 36"/>
                <a:gd name="T32" fmla="*/ 0 w 19"/>
                <a:gd name="T33" fmla="*/ 0 h 36"/>
                <a:gd name="T34" fmla="*/ 0 w 19"/>
                <a:gd name="T35" fmla="*/ 0 h 36"/>
                <a:gd name="T36" fmla="*/ 0 w 19"/>
                <a:gd name="T37" fmla="*/ 0 h 36"/>
                <a:gd name="T38" fmla="*/ 0 w 19"/>
                <a:gd name="T39" fmla="*/ 0 h 36"/>
                <a:gd name="T40" fmla="*/ 0 w 19"/>
                <a:gd name="T41" fmla="*/ 0 h 36"/>
                <a:gd name="T42" fmla="*/ 0 w 19"/>
                <a:gd name="T43" fmla="*/ 0 h 36"/>
                <a:gd name="T44" fmla="*/ 0 w 19"/>
                <a:gd name="T45" fmla="*/ 0 h 36"/>
                <a:gd name="T46" fmla="*/ 0 w 19"/>
                <a:gd name="T47" fmla="*/ 0 h 36"/>
                <a:gd name="T48" fmla="*/ 0 w 19"/>
                <a:gd name="T49" fmla="*/ 0 h 36"/>
                <a:gd name="T50" fmla="*/ 0 w 19"/>
                <a:gd name="T51" fmla="*/ 0 h 36"/>
                <a:gd name="T52" fmla="*/ 0 w 19"/>
                <a:gd name="T53" fmla="*/ 0 h 36"/>
                <a:gd name="T54" fmla="*/ 0 w 19"/>
                <a:gd name="T55" fmla="*/ 0 h 36"/>
                <a:gd name="T56" fmla="*/ 0 w 19"/>
                <a:gd name="T57" fmla="*/ 0 h 36"/>
                <a:gd name="T58" fmla="*/ 0 w 19"/>
                <a:gd name="T59" fmla="*/ 0 h 36"/>
                <a:gd name="T60" fmla="*/ 0 w 19"/>
                <a:gd name="T61" fmla="*/ 0 h 36"/>
                <a:gd name="T62" fmla="*/ 0 w 19"/>
                <a:gd name="T63" fmla="*/ 0 h 36"/>
                <a:gd name="T64" fmla="*/ 0 w 19"/>
                <a:gd name="T65" fmla="*/ 0 h 36"/>
                <a:gd name="T66" fmla="*/ 0 w 19"/>
                <a:gd name="T67" fmla="*/ 0 h 36"/>
                <a:gd name="T68" fmla="*/ 0 w 19"/>
                <a:gd name="T69" fmla="*/ 0 h 36"/>
                <a:gd name="T70" fmla="*/ 0 w 19"/>
                <a:gd name="T71" fmla="*/ 0 h 36"/>
                <a:gd name="T72" fmla="*/ 0 w 19"/>
                <a:gd name="T73" fmla="*/ 0 h 36"/>
                <a:gd name="T74" fmla="*/ 0 w 19"/>
                <a:gd name="T75" fmla="*/ 0 h 36"/>
                <a:gd name="T76" fmla="*/ 0 w 19"/>
                <a:gd name="T77" fmla="*/ 0 h 36"/>
                <a:gd name="T78" fmla="*/ 0 w 19"/>
                <a:gd name="T79" fmla="*/ 0 h 36"/>
                <a:gd name="T80" fmla="*/ 0 w 19"/>
                <a:gd name="T81" fmla="*/ 0 h 36"/>
                <a:gd name="T82" fmla="*/ 0 w 19"/>
                <a:gd name="T83" fmla="*/ 0 h 36"/>
                <a:gd name="T84" fmla="*/ 0 w 19"/>
                <a:gd name="T85" fmla="*/ 0 h 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
                <a:gd name="T130" fmla="*/ 0 h 36"/>
                <a:gd name="T131" fmla="*/ 19 w 19"/>
                <a:gd name="T132" fmla="*/ 36 h 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 h="36">
                  <a:moveTo>
                    <a:pt x="5" y="0"/>
                  </a:moveTo>
                  <a:lnTo>
                    <a:pt x="5" y="13"/>
                  </a:lnTo>
                  <a:lnTo>
                    <a:pt x="7" y="12"/>
                  </a:lnTo>
                  <a:lnTo>
                    <a:pt x="8" y="12"/>
                  </a:lnTo>
                  <a:lnTo>
                    <a:pt x="9" y="11"/>
                  </a:lnTo>
                  <a:lnTo>
                    <a:pt x="10" y="11"/>
                  </a:lnTo>
                  <a:lnTo>
                    <a:pt x="12" y="9"/>
                  </a:lnTo>
                  <a:lnTo>
                    <a:pt x="13" y="9"/>
                  </a:lnTo>
                  <a:lnTo>
                    <a:pt x="14" y="9"/>
                  </a:lnTo>
                  <a:lnTo>
                    <a:pt x="15" y="9"/>
                  </a:lnTo>
                  <a:lnTo>
                    <a:pt x="17" y="9"/>
                  </a:lnTo>
                  <a:lnTo>
                    <a:pt x="17" y="11"/>
                  </a:lnTo>
                  <a:lnTo>
                    <a:pt x="17" y="12"/>
                  </a:lnTo>
                  <a:lnTo>
                    <a:pt x="18" y="13"/>
                  </a:lnTo>
                  <a:lnTo>
                    <a:pt x="19" y="13"/>
                  </a:lnTo>
                  <a:lnTo>
                    <a:pt x="19" y="14"/>
                  </a:lnTo>
                  <a:lnTo>
                    <a:pt x="19" y="16"/>
                  </a:lnTo>
                  <a:lnTo>
                    <a:pt x="19" y="17"/>
                  </a:lnTo>
                  <a:lnTo>
                    <a:pt x="19" y="18"/>
                  </a:lnTo>
                  <a:lnTo>
                    <a:pt x="19" y="19"/>
                  </a:lnTo>
                  <a:lnTo>
                    <a:pt x="19" y="36"/>
                  </a:lnTo>
                  <a:lnTo>
                    <a:pt x="14" y="36"/>
                  </a:lnTo>
                  <a:lnTo>
                    <a:pt x="14" y="23"/>
                  </a:lnTo>
                  <a:lnTo>
                    <a:pt x="14" y="22"/>
                  </a:lnTo>
                  <a:lnTo>
                    <a:pt x="14" y="21"/>
                  </a:lnTo>
                  <a:lnTo>
                    <a:pt x="14" y="19"/>
                  </a:lnTo>
                  <a:lnTo>
                    <a:pt x="14" y="18"/>
                  </a:lnTo>
                  <a:lnTo>
                    <a:pt x="14" y="17"/>
                  </a:lnTo>
                  <a:lnTo>
                    <a:pt x="13" y="17"/>
                  </a:lnTo>
                  <a:lnTo>
                    <a:pt x="12" y="17"/>
                  </a:lnTo>
                  <a:lnTo>
                    <a:pt x="10" y="17"/>
                  </a:lnTo>
                  <a:lnTo>
                    <a:pt x="9" y="17"/>
                  </a:lnTo>
                  <a:lnTo>
                    <a:pt x="8" y="17"/>
                  </a:lnTo>
                  <a:lnTo>
                    <a:pt x="7" y="17"/>
                  </a:lnTo>
                  <a:lnTo>
                    <a:pt x="7" y="18"/>
                  </a:lnTo>
                  <a:lnTo>
                    <a:pt x="5" y="18"/>
                  </a:lnTo>
                  <a:lnTo>
                    <a:pt x="5" y="19"/>
                  </a:lnTo>
                  <a:lnTo>
                    <a:pt x="5" y="21"/>
                  </a:lnTo>
                  <a:lnTo>
                    <a:pt x="5" y="22"/>
                  </a:lnTo>
                  <a:lnTo>
                    <a:pt x="5" y="23"/>
                  </a:lnTo>
                  <a:lnTo>
                    <a:pt x="5" y="36"/>
                  </a:lnTo>
                  <a:lnTo>
                    <a:pt x="0" y="36"/>
                  </a:lnTo>
                  <a:lnTo>
                    <a:pt x="0" y="0"/>
                  </a:lnTo>
                  <a:lnTo>
                    <a:pt x="5" y="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24" name="Freeform 247">
              <a:extLst>
                <a:ext uri="{FF2B5EF4-FFF2-40B4-BE49-F238E27FC236}">
                  <a16:creationId xmlns:a16="http://schemas.microsoft.com/office/drawing/2014/main" id="{9D6599DE-E767-114D-8879-592C3794916C}"/>
                </a:ext>
              </a:extLst>
            </p:cNvPr>
            <p:cNvSpPr>
              <a:spLocks/>
            </p:cNvSpPr>
            <p:nvPr/>
          </p:nvSpPr>
          <p:spPr bwMode="auto">
            <a:xfrm>
              <a:off x="4196" y="2774"/>
              <a:ext cx="4" cy="9"/>
            </a:xfrm>
            <a:custGeom>
              <a:avLst/>
              <a:gdLst>
                <a:gd name="T0" fmla="*/ 0 w 14"/>
                <a:gd name="T1" fmla="*/ 0 h 36"/>
                <a:gd name="T2" fmla="*/ 0 w 14"/>
                <a:gd name="T3" fmla="*/ 0 h 36"/>
                <a:gd name="T4" fmla="*/ 0 w 14"/>
                <a:gd name="T5" fmla="*/ 0 h 36"/>
                <a:gd name="T6" fmla="*/ 0 w 14"/>
                <a:gd name="T7" fmla="*/ 0 h 36"/>
                <a:gd name="T8" fmla="*/ 0 w 14"/>
                <a:gd name="T9" fmla="*/ 0 h 36"/>
                <a:gd name="T10" fmla="*/ 0 w 14"/>
                <a:gd name="T11" fmla="*/ 0 h 36"/>
                <a:gd name="T12" fmla="*/ 0 w 14"/>
                <a:gd name="T13" fmla="*/ 0 h 36"/>
                <a:gd name="T14" fmla="*/ 0 w 14"/>
                <a:gd name="T15" fmla="*/ 0 h 36"/>
                <a:gd name="T16" fmla="*/ 0 w 14"/>
                <a:gd name="T17" fmla="*/ 0 h 36"/>
                <a:gd name="T18" fmla="*/ 0 w 14"/>
                <a:gd name="T19" fmla="*/ 0 h 36"/>
                <a:gd name="T20" fmla="*/ 0 w 14"/>
                <a:gd name="T21" fmla="*/ 0 h 36"/>
                <a:gd name="T22" fmla="*/ 0 w 14"/>
                <a:gd name="T23" fmla="*/ 0 h 36"/>
                <a:gd name="T24" fmla="*/ 0 w 14"/>
                <a:gd name="T25" fmla="*/ 0 h 36"/>
                <a:gd name="T26" fmla="*/ 0 w 14"/>
                <a:gd name="T27" fmla="*/ 0 h 36"/>
                <a:gd name="T28" fmla="*/ 0 w 14"/>
                <a:gd name="T29" fmla="*/ 0 h 36"/>
                <a:gd name="T30" fmla="*/ 0 w 14"/>
                <a:gd name="T31" fmla="*/ 0 h 36"/>
                <a:gd name="T32" fmla="*/ 0 w 14"/>
                <a:gd name="T33" fmla="*/ 0 h 36"/>
                <a:gd name="T34" fmla="*/ 0 w 14"/>
                <a:gd name="T35" fmla="*/ 0 h 36"/>
                <a:gd name="T36" fmla="*/ 0 w 14"/>
                <a:gd name="T37" fmla="*/ 0 h 36"/>
                <a:gd name="T38" fmla="*/ 0 w 14"/>
                <a:gd name="T39" fmla="*/ 0 h 36"/>
                <a:gd name="T40" fmla="*/ 0 w 14"/>
                <a:gd name="T41" fmla="*/ 0 h 36"/>
                <a:gd name="T42" fmla="*/ 0 w 14"/>
                <a:gd name="T43" fmla="*/ 0 h 36"/>
                <a:gd name="T44" fmla="*/ 0 w 14"/>
                <a:gd name="T45" fmla="*/ 0 h 36"/>
                <a:gd name="T46" fmla="*/ 0 w 14"/>
                <a:gd name="T47" fmla="*/ 0 h 36"/>
                <a:gd name="T48" fmla="*/ 0 w 14"/>
                <a:gd name="T49" fmla="*/ 0 h 36"/>
                <a:gd name="T50" fmla="*/ 0 w 14"/>
                <a:gd name="T51" fmla="*/ 0 h 36"/>
                <a:gd name="T52" fmla="*/ 0 w 14"/>
                <a:gd name="T53" fmla="*/ 0 h 36"/>
                <a:gd name="T54" fmla="*/ 0 w 14"/>
                <a:gd name="T55" fmla="*/ 0 h 36"/>
                <a:gd name="T56" fmla="*/ 0 w 14"/>
                <a:gd name="T57" fmla="*/ 0 h 36"/>
                <a:gd name="T58" fmla="*/ 0 w 14"/>
                <a:gd name="T59" fmla="*/ 0 h 36"/>
                <a:gd name="T60" fmla="*/ 0 w 14"/>
                <a:gd name="T61" fmla="*/ 0 h 36"/>
                <a:gd name="T62" fmla="*/ 0 w 14"/>
                <a:gd name="T63" fmla="*/ 0 h 36"/>
                <a:gd name="T64" fmla="*/ 0 w 14"/>
                <a:gd name="T65" fmla="*/ 0 h 36"/>
                <a:gd name="T66" fmla="*/ 0 w 14"/>
                <a:gd name="T67" fmla="*/ 0 h 36"/>
                <a:gd name="T68" fmla="*/ 0 w 14"/>
                <a:gd name="T69" fmla="*/ 0 h 36"/>
                <a:gd name="T70" fmla="*/ 0 w 14"/>
                <a:gd name="T71" fmla="*/ 0 h 36"/>
                <a:gd name="T72" fmla="*/ 0 w 14"/>
                <a:gd name="T73" fmla="*/ 0 h 36"/>
                <a:gd name="T74" fmla="*/ 0 w 14"/>
                <a:gd name="T75" fmla="*/ 0 h 36"/>
                <a:gd name="T76" fmla="*/ 0 w 14"/>
                <a:gd name="T77" fmla="*/ 0 h 36"/>
                <a:gd name="T78" fmla="*/ 0 w 14"/>
                <a:gd name="T79" fmla="*/ 0 h 36"/>
                <a:gd name="T80" fmla="*/ 0 w 14"/>
                <a:gd name="T81" fmla="*/ 0 h 36"/>
                <a:gd name="T82" fmla="*/ 0 w 14"/>
                <a:gd name="T83" fmla="*/ 0 h 36"/>
                <a:gd name="T84" fmla="*/ 0 w 14"/>
                <a:gd name="T85" fmla="*/ 0 h 36"/>
                <a:gd name="T86" fmla="*/ 0 w 14"/>
                <a:gd name="T87" fmla="*/ 0 h 36"/>
                <a:gd name="T88" fmla="*/ 0 w 14"/>
                <a:gd name="T89" fmla="*/ 0 h 36"/>
                <a:gd name="T90" fmla="*/ 0 w 14"/>
                <a:gd name="T91" fmla="*/ 0 h 36"/>
                <a:gd name="T92" fmla="*/ 0 w 14"/>
                <a:gd name="T93" fmla="*/ 0 h 36"/>
                <a:gd name="T94" fmla="*/ 0 w 14"/>
                <a:gd name="T95" fmla="*/ 0 h 36"/>
                <a:gd name="T96" fmla="*/ 0 w 14"/>
                <a:gd name="T97" fmla="*/ 0 h 36"/>
                <a:gd name="T98" fmla="*/ 0 w 14"/>
                <a:gd name="T99" fmla="*/ 0 h 36"/>
                <a:gd name="T100" fmla="*/ 0 w 14"/>
                <a:gd name="T101" fmla="*/ 0 h 36"/>
                <a:gd name="T102" fmla="*/ 0 w 14"/>
                <a:gd name="T103" fmla="*/ 0 h 36"/>
                <a:gd name="T104" fmla="*/ 0 w 14"/>
                <a:gd name="T105" fmla="*/ 0 h 36"/>
                <a:gd name="T106" fmla="*/ 0 w 14"/>
                <a:gd name="T107" fmla="*/ 0 h 36"/>
                <a:gd name="T108" fmla="*/ 0 w 14"/>
                <a:gd name="T109" fmla="*/ 0 h 36"/>
                <a:gd name="T110" fmla="*/ 0 w 14"/>
                <a:gd name="T111" fmla="*/ 0 h 36"/>
                <a:gd name="T112" fmla="*/ 0 w 14"/>
                <a:gd name="T113" fmla="*/ 0 h 36"/>
                <a:gd name="T114" fmla="*/ 0 w 14"/>
                <a:gd name="T115" fmla="*/ 0 h 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
                <a:gd name="T175" fmla="*/ 0 h 36"/>
                <a:gd name="T176" fmla="*/ 14 w 14"/>
                <a:gd name="T177" fmla="*/ 36 h 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 h="36">
                  <a:moveTo>
                    <a:pt x="0" y="9"/>
                  </a:moveTo>
                  <a:lnTo>
                    <a:pt x="2" y="9"/>
                  </a:lnTo>
                  <a:lnTo>
                    <a:pt x="2" y="8"/>
                  </a:lnTo>
                  <a:lnTo>
                    <a:pt x="2" y="7"/>
                  </a:lnTo>
                  <a:lnTo>
                    <a:pt x="2" y="5"/>
                  </a:lnTo>
                  <a:lnTo>
                    <a:pt x="3" y="4"/>
                  </a:lnTo>
                  <a:lnTo>
                    <a:pt x="5" y="3"/>
                  </a:lnTo>
                  <a:lnTo>
                    <a:pt x="5" y="2"/>
                  </a:lnTo>
                  <a:lnTo>
                    <a:pt x="5" y="0"/>
                  </a:lnTo>
                  <a:lnTo>
                    <a:pt x="6" y="0"/>
                  </a:lnTo>
                  <a:lnTo>
                    <a:pt x="7" y="0"/>
                  </a:lnTo>
                  <a:lnTo>
                    <a:pt x="8" y="0"/>
                  </a:lnTo>
                  <a:lnTo>
                    <a:pt x="10" y="0"/>
                  </a:lnTo>
                  <a:lnTo>
                    <a:pt x="11" y="0"/>
                  </a:lnTo>
                  <a:lnTo>
                    <a:pt x="12" y="0"/>
                  </a:lnTo>
                  <a:lnTo>
                    <a:pt x="14" y="0"/>
                  </a:lnTo>
                  <a:lnTo>
                    <a:pt x="14" y="7"/>
                  </a:lnTo>
                  <a:lnTo>
                    <a:pt x="12" y="7"/>
                  </a:lnTo>
                  <a:lnTo>
                    <a:pt x="11" y="7"/>
                  </a:lnTo>
                  <a:lnTo>
                    <a:pt x="10" y="7"/>
                  </a:lnTo>
                  <a:lnTo>
                    <a:pt x="8" y="7"/>
                  </a:lnTo>
                  <a:lnTo>
                    <a:pt x="7" y="8"/>
                  </a:lnTo>
                  <a:lnTo>
                    <a:pt x="7" y="9"/>
                  </a:lnTo>
                  <a:lnTo>
                    <a:pt x="14" y="9"/>
                  </a:lnTo>
                  <a:lnTo>
                    <a:pt x="14" y="17"/>
                  </a:lnTo>
                  <a:lnTo>
                    <a:pt x="7" y="17"/>
                  </a:lnTo>
                  <a:lnTo>
                    <a:pt x="7" y="36"/>
                  </a:lnTo>
                  <a:lnTo>
                    <a:pt x="2" y="36"/>
                  </a:lnTo>
                  <a:lnTo>
                    <a:pt x="2" y="17"/>
                  </a:lnTo>
                  <a:lnTo>
                    <a:pt x="0" y="17"/>
                  </a:lnTo>
                  <a:lnTo>
                    <a:pt x="0" y="9"/>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25" name="Freeform 248">
              <a:extLst>
                <a:ext uri="{FF2B5EF4-FFF2-40B4-BE49-F238E27FC236}">
                  <a16:creationId xmlns:a16="http://schemas.microsoft.com/office/drawing/2014/main" id="{27B14D57-C854-9444-A95D-FC7C0D752144}"/>
                </a:ext>
              </a:extLst>
            </p:cNvPr>
            <p:cNvSpPr>
              <a:spLocks noEditPoints="1"/>
            </p:cNvSpPr>
            <p:nvPr/>
          </p:nvSpPr>
          <p:spPr bwMode="auto">
            <a:xfrm>
              <a:off x="4201" y="2774"/>
              <a:ext cx="4" cy="9"/>
            </a:xfrm>
            <a:custGeom>
              <a:avLst/>
              <a:gdLst>
                <a:gd name="T0" fmla="*/ 0 w 19"/>
                <a:gd name="T1" fmla="*/ 0 h 36"/>
                <a:gd name="T2" fmla="*/ 0 w 19"/>
                <a:gd name="T3" fmla="*/ 0 h 36"/>
                <a:gd name="T4" fmla="*/ 0 w 19"/>
                <a:gd name="T5" fmla="*/ 0 h 36"/>
                <a:gd name="T6" fmla="*/ 0 w 19"/>
                <a:gd name="T7" fmla="*/ 0 h 36"/>
                <a:gd name="T8" fmla="*/ 0 w 19"/>
                <a:gd name="T9" fmla="*/ 0 h 36"/>
                <a:gd name="T10" fmla="*/ 0 w 19"/>
                <a:gd name="T11" fmla="*/ 0 h 36"/>
                <a:gd name="T12" fmla="*/ 0 w 19"/>
                <a:gd name="T13" fmla="*/ 0 h 36"/>
                <a:gd name="T14" fmla="*/ 0 w 19"/>
                <a:gd name="T15" fmla="*/ 0 h 36"/>
                <a:gd name="T16" fmla="*/ 0 w 19"/>
                <a:gd name="T17" fmla="*/ 0 h 36"/>
                <a:gd name="T18" fmla="*/ 0 w 19"/>
                <a:gd name="T19" fmla="*/ 0 h 36"/>
                <a:gd name="T20" fmla="*/ 0 w 19"/>
                <a:gd name="T21" fmla="*/ 0 h 36"/>
                <a:gd name="T22" fmla="*/ 0 w 19"/>
                <a:gd name="T23" fmla="*/ 0 h 36"/>
                <a:gd name="T24" fmla="*/ 0 w 19"/>
                <a:gd name="T25" fmla="*/ 0 h 36"/>
                <a:gd name="T26" fmla="*/ 0 w 19"/>
                <a:gd name="T27" fmla="*/ 0 h 36"/>
                <a:gd name="T28" fmla="*/ 0 w 19"/>
                <a:gd name="T29" fmla="*/ 0 h 36"/>
                <a:gd name="T30" fmla="*/ 0 w 19"/>
                <a:gd name="T31" fmla="*/ 0 h 36"/>
                <a:gd name="T32" fmla="*/ 0 w 19"/>
                <a:gd name="T33" fmla="*/ 0 h 36"/>
                <a:gd name="T34" fmla="*/ 0 w 19"/>
                <a:gd name="T35" fmla="*/ 0 h 36"/>
                <a:gd name="T36" fmla="*/ 0 w 19"/>
                <a:gd name="T37" fmla="*/ 0 h 36"/>
                <a:gd name="T38" fmla="*/ 0 w 19"/>
                <a:gd name="T39" fmla="*/ 0 h 36"/>
                <a:gd name="T40" fmla="*/ 0 w 19"/>
                <a:gd name="T41" fmla="*/ 0 h 36"/>
                <a:gd name="T42" fmla="*/ 0 w 19"/>
                <a:gd name="T43" fmla="*/ 0 h 36"/>
                <a:gd name="T44" fmla="*/ 0 w 19"/>
                <a:gd name="T45" fmla="*/ 0 h 36"/>
                <a:gd name="T46" fmla="*/ 0 w 19"/>
                <a:gd name="T47" fmla="*/ 0 h 36"/>
                <a:gd name="T48" fmla="*/ 0 w 19"/>
                <a:gd name="T49" fmla="*/ 0 h 36"/>
                <a:gd name="T50" fmla="*/ 0 w 19"/>
                <a:gd name="T51" fmla="*/ 0 h 36"/>
                <a:gd name="T52" fmla="*/ 0 w 19"/>
                <a:gd name="T53" fmla="*/ 0 h 36"/>
                <a:gd name="T54" fmla="*/ 0 w 19"/>
                <a:gd name="T55" fmla="*/ 0 h 36"/>
                <a:gd name="T56" fmla="*/ 0 w 19"/>
                <a:gd name="T57" fmla="*/ 0 h 36"/>
                <a:gd name="T58" fmla="*/ 0 w 19"/>
                <a:gd name="T59" fmla="*/ 0 h 36"/>
                <a:gd name="T60" fmla="*/ 0 w 19"/>
                <a:gd name="T61" fmla="*/ 0 h 36"/>
                <a:gd name="T62" fmla="*/ 0 w 19"/>
                <a:gd name="T63" fmla="*/ 0 h 36"/>
                <a:gd name="T64" fmla="*/ 0 w 19"/>
                <a:gd name="T65" fmla="*/ 0 h 36"/>
                <a:gd name="T66" fmla="*/ 0 w 19"/>
                <a:gd name="T67" fmla="*/ 0 h 36"/>
                <a:gd name="T68" fmla="*/ 0 w 19"/>
                <a:gd name="T69" fmla="*/ 0 h 36"/>
                <a:gd name="T70" fmla="*/ 0 w 19"/>
                <a:gd name="T71" fmla="*/ 0 h 36"/>
                <a:gd name="T72" fmla="*/ 0 w 19"/>
                <a:gd name="T73" fmla="*/ 0 h 36"/>
                <a:gd name="T74" fmla="*/ 0 w 19"/>
                <a:gd name="T75" fmla="*/ 0 h 36"/>
                <a:gd name="T76" fmla="*/ 0 w 19"/>
                <a:gd name="T77" fmla="*/ 0 h 36"/>
                <a:gd name="T78" fmla="*/ 0 w 19"/>
                <a:gd name="T79" fmla="*/ 0 h 36"/>
                <a:gd name="T80" fmla="*/ 0 w 19"/>
                <a:gd name="T81" fmla="*/ 0 h 36"/>
                <a:gd name="T82" fmla="*/ 0 w 19"/>
                <a:gd name="T83" fmla="*/ 0 h 36"/>
                <a:gd name="T84" fmla="*/ 0 w 19"/>
                <a:gd name="T85" fmla="*/ 0 h 36"/>
                <a:gd name="T86" fmla="*/ 0 w 19"/>
                <a:gd name="T87" fmla="*/ 0 h 36"/>
                <a:gd name="T88" fmla="*/ 0 w 19"/>
                <a:gd name="T89" fmla="*/ 0 h 36"/>
                <a:gd name="T90" fmla="*/ 0 w 19"/>
                <a:gd name="T91" fmla="*/ 0 h 36"/>
                <a:gd name="T92" fmla="*/ 0 w 19"/>
                <a:gd name="T93" fmla="*/ 0 h 36"/>
                <a:gd name="T94" fmla="*/ 0 w 19"/>
                <a:gd name="T95" fmla="*/ 0 h 36"/>
                <a:gd name="T96" fmla="*/ 0 w 19"/>
                <a:gd name="T97" fmla="*/ 0 h 36"/>
                <a:gd name="T98" fmla="*/ 0 w 19"/>
                <a:gd name="T99" fmla="*/ 0 h 36"/>
                <a:gd name="T100" fmla="*/ 0 w 19"/>
                <a:gd name="T101" fmla="*/ 0 h 36"/>
                <a:gd name="T102" fmla="*/ 0 w 19"/>
                <a:gd name="T103" fmla="*/ 0 h 36"/>
                <a:gd name="T104" fmla="*/ 0 w 19"/>
                <a:gd name="T105" fmla="*/ 0 h 36"/>
                <a:gd name="T106" fmla="*/ 0 w 19"/>
                <a:gd name="T107" fmla="*/ 0 h 36"/>
                <a:gd name="T108" fmla="*/ 0 w 19"/>
                <a:gd name="T109" fmla="*/ 0 h 36"/>
                <a:gd name="T110" fmla="*/ 0 w 19"/>
                <a:gd name="T111" fmla="*/ 0 h 36"/>
                <a:gd name="T112" fmla="*/ 0 w 19"/>
                <a:gd name="T113" fmla="*/ 0 h 36"/>
                <a:gd name="T114" fmla="*/ 0 w 19"/>
                <a:gd name="T115" fmla="*/ 0 h 36"/>
                <a:gd name="T116" fmla="*/ 0 w 19"/>
                <a:gd name="T117" fmla="*/ 0 h 36"/>
                <a:gd name="T118" fmla="*/ 0 w 19"/>
                <a:gd name="T119" fmla="*/ 0 h 36"/>
                <a:gd name="T120" fmla="*/ 0 w 19"/>
                <a:gd name="T121" fmla="*/ 0 h 36"/>
                <a:gd name="T122" fmla="*/ 0 w 19"/>
                <a:gd name="T123" fmla="*/ 0 h 36"/>
                <a:gd name="T124" fmla="*/ 0 w 19"/>
                <a:gd name="T125" fmla="*/ 0 h 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6"/>
                <a:gd name="T191" fmla="*/ 19 w 19"/>
                <a:gd name="T192" fmla="*/ 36 h 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6">
                  <a:moveTo>
                    <a:pt x="19" y="36"/>
                  </a:moveTo>
                  <a:lnTo>
                    <a:pt x="14" y="36"/>
                  </a:lnTo>
                  <a:lnTo>
                    <a:pt x="14" y="33"/>
                  </a:lnTo>
                  <a:lnTo>
                    <a:pt x="13" y="34"/>
                  </a:lnTo>
                  <a:lnTo>
                    <a:pt x="13" y="36"/>
                  </a:lnTo>
                  <a:lnTo>
                    <a:pt x="11" y="36"/>
                  </a:lnTo>
                  <a:lnTo>
                    <a:pt x="10" y="36"/>
                  </a:lnTo>
                  <a:lnTo>
                    <a:pt x="9" y="36"/>
                  </a:lnTo>
                  <a:lnTo>
                    <a:pt x="8" y="36"/>
                  </a:lnTo>
                  <a:lnTo>
                    <a:pt x="6" y="36"/>
                  </a:lnTo>
                  <a:lnTo>
                    <a:pt x="5" y="36"/>
                  </a:lnTo>
                  <a:lnTo>
                    <a:pt x="4" y="36"/>
                  </a:lnTo>
                  <a:lnTo>
                    <a:pt x="3" y="34"/>
                  </a:lnTo>
                  <a:lnTo>
                    <a:pt x="3" y="33"/>
                  </a:lnTo>
                  <a:lnTo>
                    <a:pt x="1" y="32"/>
                  </a:lnTo>
                  <a:lnTo>
                    <a:pt x="1" y="31"/>
                  </a:lnTo>
                  <a:lnTo>
                    <a:pt x="0" y="29"/>
                  </a:lnTo>
                  <a:lnTo>
                    <a:pt x="0" y="28"/>
                  </a:lnTo>
                  <a:lnTo>
                    <a:pt x="0" y="27"/>
                  </a:lnTo>
                  <a:lnTo>
                    <a:pt x="0" y="26"/>
                  </a:lnTo>
                  <a:lnTo>
                    <a:pt x="0" y="24"/>
                  </a:lnTo>
                  <a:lnTo>
                    <a:pt x="0" y="23"/>
                  </a:lnTo>
                  <a:lnTo>
                    <a:pt x="0" y="22"/>
                  </a:lnTo>
                  <a:lnTo>
                    <a:pt x="0" y="21"/>
                  </a:lnTo>
                  <a:lnTo>
                    <a:pt x="0" y="19"/>
                  </a:lnTo>
                  <a:lnTo>
                    <a:pt x="0" y="18"/>
                  </a:lnTo>
                  <a:lnTo>
                    <a:pt x="0" y="17"/>
                  </a:lnTo>
                  <a:lnTo>
                    <a:pt x="1" y="16"/>
                  </a:lnTo>
                  <a:lnTo>
                    <a:pt x="1" y="14"/>
                  </a:lnTo>
                  <a:lnTo>
                    <a:pt x="3" y="13"/>
                  </a:lnTo>
                  <a:lnTo>
                    <a:pt x="3" y="12"/>
                  </a:lnTo>
                  <a:lnTo>
                    <a:pt x="4" y="11"/>
                  </a:lnTo>
                  <a:lnTo>
                    <a:pt x="5" y="11"/>
                  </a:lnTo>
                  <a:lnTo>
                    <a:pt x="6" y="9"/>
                  </a:lnTo>
                  <a:lnTo>
                    <a:pt x="8" y="9"/>
                  </a:lnTo>
                  <a:lnTo>
                    <a:pt x="9" y="9"/>
                  </a:lnTo>
                  <a:lnTo>
                    <a:pt x="10" y="9"/>
                  </a:lnTo>
                  <a:lnTo>
                    <a:pt x="11" y="11"/>
                  </a:lnTo>
                  <a:lnTo>
                    <a:pt x="13" y="11"/>
                  </a:lnTo>
                  <a:lnTo>
                    <a:pt x="13" y="12"/>
                  </a:lnTo>
                  <a:lnTo>
                    <a:pt x="14" y="13"/>
                  </a:lnTo>
                  <a:lnTo>
                    <a:pt x="14" y="0"/>
                  </a:lnTo>
                  <a:lnTo>
                    <a:pt x="19" y="0"/>
                  </a:lnTo>
                  <a:lnTo>
                    <a:pt x="19" y="36"/>
                  </a:lnTo>
                  <a:close/>
                  <a:moveTo>
                    <a:pt x="5" y="23"/>
                  </a:moveTo>
                  <a:lnTo>
                    <a:pt x="5" y="24"/>
                  </a:lnTo>
                  <a:lnTo>
                    <a:pt x="5" y="26"/>
                  </a:lnTo>
                  <a:lnTo>
                    <a:pt x="5" y="27"/>
                  </a:lnTo>
                  <a:lnTo>
                    <a:pt x="5" y="28"/>
                  </a:lnTo>
                  <a:lnTo>
                    <a:pt x="5" y="29"/>
                  </a:lnTo>
                  <a:lnTo>
                    <a:pt x="5" y="31"/>
                  </a:lnTo>
                  <a:lnTo>
                    <a:pt x="6" y="31"/>
                  </a:lnTo>
                  <a:lnTo>
                    <a:pt x="6" y="32"/>
                  </a:lnTo>
                  <a:lnTo>
                    <a:pt x="8" y="32"/>
                  </a:lnTo>
                  <a:lnTo>
                    <a:pt x="8" y="33"/>
                  </a:lnTo>
                  <a:lnTo>
                    <a:pt x="9" y="33"/>
                  </a:lnTo>
                  <a:lnTo>
                    <a:pt x="10" y="32"/>
                  </a:lnTo>
                  <a:lnTo>
                    <a:pt x="11" y="31"/>
                  </a:lnTo>
                  <a:lnTo>
                    <a:pt x="13" y="29"/>
                  </a:lnTo>
                  <a:lnTo>
                    <a:pt x="14" y="29"/>
                  </a:lnTo>
                  <a:lnTo>
                    <a:pt x="14" y="28"/>
                  </a:lnTo>
                  <a:lnTo>
                    <a:pt x="14" y="27"/>
                  </a:lnTo>
                  <a:lnTo>
                    <a:pt x="14" y="26"/>
                  </a:lnTo>
                  <a:lnTo>
                    <a:pt x="14" y="24"/>
                  </a:lnTo>
                  <a:lnTo>
                    <a:pt x="14" y="23"/>
                  </a:lnTo>
                  <a:lnTo>
                    <a:pt x="14" y="22"/>
                  </a:lnTo>
                  <a:lnTo>
                    <a:pt x="14" y="21"/>
                  </a:lnTo>
                  <a:lnTo>
                    <a:pt x="14" y="19"/>
                  </a:lnTo>
                  <a:lnTo>
                    <a:pt x="14" y="18"/>
                  </a:lnTo>
                  <a:lnTo>
                    <a:pt x="14" y="17"/>
                  </a:lnTo>
                  <a:lnTo>
                    <a:pt x="13" y="17"/>
                  </a:lnTo>
                  <a:lnTo>
                    <a:pt x="11" y="17"/>
                  </a:lnTo>
                  <a:lnTo>
                    <a:pt x="10" y="17"/>
                  </a:lnTo>
                  <a:lnTo>
                    <a:pt x="9" y="17"/>
                  </a:lnTo>
                  <a:lnTo>
                    <a:pt x="8" y="17"/>
                  </a:lnTo>
                  <a:lnTo>
                    <a:pt x="6" y="17"/>
                  </a:lnTo>
                  <a:lnTo>
                    <a:pt x="5" y="17"/>
                  </a:lnTo>
                  <a:lnTo>
                    <a:pt x="5" y="18"/>
                  </a:lnTo>
                  <a:lnTo>
                    <a:pt x="5" y="19"/>
                  </a:lnTo>
                  <a:lnTo>
                    <a:pt x="5" y="21"/>
                  </a:lnTo>
                  <a:lnTo>
                    <a:pt x="5" y="22"/>
                  </a:lnTo>
                  <a:lnTo>
                    <a:pt x="5" y="23"/>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26" name="Freeform 249">
              <a:extLst>
                <a:ext uri="{FF2B5EF4-FFF2-40B4-BE49-F238E27FC236}">
                  <a16:creationId xmlns:a16="http://schemas.microsoft.com/office/drawing/2014/main" id="{AC02A0B0-4121-1A43-90BF-95F2FFBF50D2}"/>
                </a:ext>
              </a:extLst>
            </p:cNvPr>
            <p:cNvSpPr>
              <a:spLocks/>
            </p:cNvSpPr>
            <p:nvPr/>
          </p:nvSpPr>
          <p:spPr bwMode="auto">
            <a:xfrm>
              <a:off x="4130" y="2792"/>
              <a:ext cx="6" cy="7"/>
            </a:xfrm>
            <a:custGeom>
              <a:avLst/>
              <a:gdLst>
                <a:gd name="T0" fmla="*/ 0 w 23"/>
                <a:gd name="T1" fmla="*/ 0 h 27"/>
                <a:gd name="T2" fmla="*/ 0 w 23"/>
                <a:gd name="T3" fmla="*/ 0 h 27"/>
                <a:gd name="T4" fmla="*/ 0 w 23"/>
                <a:gd name="T5" fmla="*/ 0 h 27"/>
                <a:gd name="T6" fmla="*/ 0 w 23"/>
                <a:gd name="T7" fmla="*/ 0 h 27"/>
                <a:gd name="T8" fmla="*/ 0 w 23"/>
                <a:gd name="T9" fmla="*/ 0 h 27"/>
                <a:gd name="T10" fmla="*/ 0 w 23"/>
                <a:gd name="T11" fmla="*/ 0 h 27"/>
                <a:gd name="T12" fmla="*/ 0 w 23"/>
                <a:gd name="T13" fmla="*/ 0 h 27"/>
                <a:gd name="T14" fmla="*/ 0 w 23"/>
                <a:gd name="T15" fmla="*/ 0 h 27"/>
                <a:gd name="T16" fmla="*/ 0 w 23"/>
                <a:gd name="T17" fmla="*/ 0 h 27"/>
                <a:gd name="T18" fmla="*/ 0 w 23"/>
                <a:gd name="T19" fmla="*/ 0 h 27"/>
                <a:gd name="T20" fmla="*/ 0 w 23"/>
                <a:gd name="T21" fmla="*/ 0 h 27"/>
                <a:gd name="T22" fmla="*/ 0 w 23"/>
                <a:gd name="T23" fmla="*/ 0 h 27"/>
                <a:gd name="T24" fmla="*/ 0 w 23"/>
                <a:gd name="T25" fmla="*/ 0 h 27"/>
                <a:gd name="T26" fmla="*/ 0 w 23"/>
                <a:gd name="T27" fmla="*/ 0 h 27"/>
                <a:gd name="T28" fmla="*/ 0 w 23"/>
                <a:gd name="T29" fmla="*/ 0 h 27"/>
                <a:gd name="T30" fmla="*/ 0 w 23"/>
                <a:gd name="T31" fmla="*/ 0 h 27"/>
                <a:gd name="T32" fmla="*/ 0 w 23"/>
                <a:gd name="T33" fmla="*/ 0 h 27"/>
                <a:gd name="T34" fmla="*/ 0 w 23"/>
                <a:gd name="T35" fmla="*/ 0 h 27"/>
                <a:gd name="T36" fmla="*/ 0 w 23"/>
                <a:gd name="T37" fmla="*/ 0 h 27"/>
                <a:gd name="T38" fmla="*/ 0 w 23"/>
                <a:gd name="T39" fmla="*/ 0 h 27"/>
                <a:gd name="T40" fmla="*/ 0 w 23"/>
                <a:gd name="T41" fmla="*/ 0 h 27"/>
                <a:gd name="T42" fmla="*/ 0 w 23"/>
                <a:gd name="T43" fmla="*/ 0 h 27"/>
                <a:gd name="T44" fmla="*/ 0 w 23"/>
                <a:gd name="T45" fmla="*/ 0 h 27"/>
                <a:gd name="T46" fmla="*/ 0 w 23"/>
                <a:gd name="T47" fmla="*/ 0 h 27"/>
                <a:gd name="T48" fmla="*/ 0 w 23"/>
                <a:gd name="T49" fmla="*/ 0 h 27"/>
                <a:gd name="T50" fmla="*/ 0 w 23"/>
                <a:gd name="T51" fmla="*/ 0 h 27"/>
                <a:gd name="T52" fmla="*/ 0 w 23"/>
                <a:gd name="T53" fmla="*/ 0 h 27"/>
                <a:gd name="T54" fmla="*/ 0 w 23"/>
                <a:gd name="T55" fmla="*/ 0 h 27"/>
                <a:gd name="T56" fmla="*/ 0 w 23"/>
                <a:gd name="T57" fmla="*/ 0 h 27"/>
                <a:gd name="T58" fmla="*/ 0 w 23"/>
                <a:gd name="T59" fmla="*/ 0 h 27"/>
                <a:gd name="T60" fmla="*/ 0 w 23"/>
                <a:gd name="T61" fmla="*/ 0 h 27"/>
                <a:gd name="T62" fmla="*/ 0 w 23"/>
                <a:gd name="T63" fmla="*/ 0 h 27"/>
                <a:gd name="T64" fmla="*/ 0 w 23"/>
                <a:gd name="T65" fmla="*/ 0 h 27"/>
                <a:gd name="T66" fmla="*/ 0 w 23"/>
                <a:gd name="T67" fmla="*/ 0 h 27"/>
                <a:gd name="T68" fmla="*/ 0 w 23"/>
                <a:gd name="T69" fmla="*/ 0 h 27"/>
                <a:gd name="T70" fmla="*/ 0 w 23"/>
                <a:gd name="T71" fmla="*/ 0 h 27"/>
                <a:gd name="T72" fmla="*/ 0 w 23"/>
                <a:gd name="T73" fmla="*/ 0 h 27"/>
                <a:gd name="T74" fmla="*/ 0 w 23"/>
                <a:gd name="T75" fmla="*/ 0 h 27"/>
                <a:gd name="T76" fmla="*/ 0 w 23"/>
                <a:gd name="T77" fmla="*/ 0 h 27"/>
                <a:gd name="T78" fmla="*/ 0 w 23"/>
                <a:gd name="T79" fmla="*/ 0 h 27"/>
                <a:gd name="T80" fmla="*/ 0 w 23"/>
                <a:gd name="T81" fmla="*/ 0 h 27"/>
                <a:gd name="T82" fmla="*/ 0 w 23"/>
                <a:gd name="T83" fmla="*/ 0 h 27"/>
                <a:gd name="T84" fmla="*/ 0 w 23"/>
                <a:gd name="T85" fmla="*/ 0 h 27"/>
                <a:gd name="T86" fmla="*/ 0 w 23"/>
                <a:gd name="T87" fmla="*/ 0 h 27"/>
                <a:gd name="T88" fmla="*/ 0 w 23"/>
                <a:gd name="T89" fmla="*/ 0 h 27"/>
                <a:gd name="T90" fmla="*/ 0 w 23"/>
                <a:gd name="T91" fmla="*/ 0 h 27"/>
                <a:gd name="T92" fmla="*/ 0 w 23"/>
                <a:gd name="T93" fmla="*/ 0 h 27"/>
                <a:gd name="T94" fmla="*/ 0 w 23"/>
                <a:gd name="T95" fmla="*/ 0 h 27"/>
                <a:gd name="T96" fmla="*/ 0 w 23"/>
                <a:gd name="T97" fmla="*/ 0 h 27"/>
                <a:gd name="T98" fmla="*/ 0 w 23"/>
                <a:gd name="T99" fmla="*/ 0 h 27"/>
                <a:gd name="T100" fmla="*/ 0 w 23"/>
                <a:gd name="T101" fmla="*/ 0 h 27"/>
                <a:gd name="T102" fmla="*/ 0 w 23"/>
                <a:gd name="T103" fmla="*/ 0 h 27"/>
                <a:gd name="T104" fmla="*/ 0 w 23"/>
                <a:gd name="T105" fmla="*/ 0 h 27"/>
                <a:gd name="T106" fmla="*/ 0 w 23"/>
                <a:gd name="T107" fmla="*/ 0 h 27"/>
                <a:gd name="T108" fmla="*/ 0 w 23"/>
                <a:gd name="T109" fmla="*/ 0 h 27"/>
                <a:gd name="T110" fmla="*/ 0 w 23"/>
                <a:gd name="T111" fmla="*/ 0 h 2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3"/>
                <a:gd name="T169" fmla="*/ 0 h 27"/>
                <a:gd name="T170" fmla="*/ 23 w 23"/>
                <a:gd name="T171" fmla="*/ 27 h 2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3" h="27">
                  <a:moveTo>
                    <a:pt x="0" y="20"/>
                  </a:moveTo>
                  <a:lnTo>
                    <a:pt x="6" y="17"/>
                  </a:lnTo>
                  <a:lnTo>
                    <a:pt x="6" y="18"/>
                  </a:lnTo>
                  <a:lnTo>
                    <a:pt x="8" y="19"/>
                  </a:lnTo>
                  <a:lnTo>
                    <a:pt x="9" y="20"/>
                  </a:lnTo>
                  <a:lnTo>
                    <a:pt x="9" y="22"/>
                  </a:lnTo>
                  <a:lnTo>
                    <a:pt x="9" y="23"/>
                  </a:lnTo>
                  <a:lnTo>
                    <a:pt x="10" y="23"/>
                  </a:lnTo>
                  <a:lnTo>
                    <a:pt x="10" y="24"/>
                  </a:lnTo>
                  <a:lnTo>
                    <a:pt x="11" y="24"/>
                  </a:lnTo>
                  <a:lnTo>
                    <a:pt x="13" y="24"/>
                  </a:lnTo>
                  <a:lnTo>
                    <a:pt x="14" y="24"/>
                  </a:lnTo>
                  <a:lnTo>
                    <a:pt x="14" y="23"/>
                  </a:lnTo>
                  <a:lnTo>
                    <a:pt x="14" y="22"/>
                  </a:lnTo>
                  <a:lnTo>
                    <a:pt x="14" y="20"/>
                  </a:lnTo>
                  <a:lnTo>
                    <a:pt x="15" y="20"/>
                  </a:lnTo>
                  <a:lnTo>
                    <a:pt x="16" y="20"/>
                  </a:lnTo>
                  <a:lnTo>
                    <a:pt x="16" y="19"/>
                  </a:lnTo>
                  <a:lnTo>
                    <a:pt x="15" y="19"/>
                  </a:lnTo>
                  <a:lnTo>
                    <a:pt x="15" y="18"/>
                  </a:lnTo>
                  <a:lnTo>
                    <a:pt x="14" y="17"/>
                  </a:lnTo>
                  <a:lnTo>
                    <a:pt x="13" y="17"/>
                  </a:lnTo>
                  <a:lnTo>
                    <a:pt x="10" y="17"/>
                  </a:lnTo>
                  <a:lnTo>
                    <a:pt x="9" y="17"/>
                  </a:lnTo>
                  <a:lnTo>
                    <a:pt x="8" y="15"/>
                  </a:lnTo>
                  <a:lnTo>
                    <a:pt x="6" y="14"/>
                  </a:lnTo>
                  <a:lnTo>
                    <a:pt x="5" y="14"/>
                  </a:lnTo>
                  <a:lnTo>
                    <a:pt x="4" y="13"/>
                  </a:lnTo>
                  <a:lnTo>
                    <a:pt x="4" y="12"/>
                  </a:lnTo>
                  <a:lnTo>
                    <a:pt x="4" y="10"/>
                  </a:lnTo>
                  <a:lnTo>
                    <a:pt x="4" y="9"/>
                  </a:lnTo>
                  <a:lnTo>
                    <a:pt x="4" y="8"/>
                  </a:lnTo>
                  <a:lnTo>
                    <a:pt x="4" y="7"/>
                  </a:lnTo>
                  <a:lnTo>
                    <a:pt x="4" y="5"/>
                  </a:lnTo>
                  <a:lnTo>
                    <a:pt x="4" y="4"/>
                  </a:lnTo>
                  <a:lnTo>
                    <a:pt x="4" y="3"/>
                  </a:lnTo>
                  <a:lnTo>
                    <a:pt x="5" y="2"/>
                  </a:lnTo>
                  <a:lnTo>
                    <a:pt x="6" y="2"/>
                  </a:lnTo>
                  <a:lnTo>
                    <a:pt x="8" y="2"/>
                  </a:lnTo>
                  <a:lnTo>
                    <a:pt x="9" y="2"/>
                  </a:lnTo>
                  <a:lnTo>
                    <a:pt x="9" y="0"/>
                  </a:lnTo>
                  <a:lnTo>
                    <a:pt x="10" y="0"/>
                  </a:lnTo>
                  <a:lnTo>
                    <a:pt x="11" y="0"/>
                  </a:lnTo>
                  <a:lnTo>
                    <a:pt x="13" y="0"/>
                  </a:lnTo>
                  <a:lnTo>
                    <a:pt x="14" y="0"/>
                  </a:lnTo>
                  <a:lnTo>
                    <a:pt x="14" y="2"/>
                  </a:lnTo>
                  <a:lnTo>
                    <a:pt x="15" y="2"/>
                  </a:lnTo>
                  <a:lnTo>
                    <a:pt x="16" y="2"/>
                  </a:lnTo>
                  <a:lnTo>
                    <a:pt x="16" y="3"/>
                  </a:lnTo>
                  <a:lnTo>
                    <a:pt x="16" y="4"/>
                  </a:lnTo>
                  <a:lnTo>
                    <a:pt x="18" y="4"/>
                  </a:lnTo>
                  <a:lnTo>
                    <a:pt x="19" y="4"/>
                  </a:lnTo>
                  <a:lnTo>
                    <a:pt x="19" y="5"/>
                  </a:lnTo>
                  <a:lnTo>
                    <a:pt x="19" y="7"/>
                  </a:lnTo>
                  <a:lnTo>
                    <a:pt x="19" y="8"/>
                  </a:lnTo>
                  <a:lnTo>
                    <a:pt x="14" y="8"/>
                  </a:lnTo>
                  <a:lnTo>
                    <a:pt x="13" y="8"/>
                  </a:lnTo>
                  <a:lnTo>
                    <a:pt x="11" y="8"/>
                  </a:lnTo>
                  <a:lnTo>
                    <a:pt x="10" y="8"/>
                  </a:lnTo>
                  <a:lnTo>
                    <a:pt x="9" y="8"/>
                  </a:lnTo>
                  <a:lnTo>
                    <a:pt x="9" y="9"/>
                  </a:lnTo>
                  <a:lnTo>
                    <a:pt x="9" y="10"/>
                  </a:lnTo>
                  <a:lnTo>
                    <a:pt x="10" y="10"/>
                  </a:lnTo>
                  <a:lnTo>
                    <a:pt x="11" y="10"/>
                  </a:lnTo>
                  <a:lnTo>
                    <a:pt x="13" y="10"/>
                  </a:lnTo>
                  <a:lnTo>
                    <a:pt x="14" y="10"/>
                  </a:lnTo>
                  <a:lnTo>
                    <a:pt x="15" y="10"/>
                  </a:lnTo>
                  <a:lnTo>
                    <a:pt x="16" y="12"/>
                  </a:lnTo>
                  <a:lnTo>
                    <a:pt x="18" y="13"/>
                  </a:lnTo>
                  <a:lnTo>
                    <a:pt x="19" y="13"/>
                  </a:lnTo>
                  <a:lnTo>
                    <a:pt x="19" y="14"/>
                  </a:lnTo>
                  <a:lnTo>
                    <a:pt x="20" y="14"/>
                  </a:lnTo>
                  <a:lnTo>
                    <a:pt x="20" y="15"/>
                  </a:lnTo>
                  <a:lnTo>
                    <a:pt x="20" y="17"/>
                  </a:lnTo>
                  <a:lnTo>
                    <a:pt x="21" y="17"/>
                  </a:lnTo>
                  <a:lnTo>
                    <a:pt x="21" y="18"/>
                  </a:lnTo>
                  <a:lnTo>
                    <a:pt x="21" y="19"/>
                  </a:lnTo>
                  <a:lnTo>
                    <a:pt x="23" y="20"/>
                  </a:lnTo>
                  <a:lnTo>
                    <a:pt x="21" y="20"/>
                  </a:lnTo>
                  <a:lnTo>
                    <a:pt x="21" y="22"/>
                  </a:lnTo>
                  <a:lnTo>
                    <a:pt x="20" y="22"/>
                  </a:lnTo>
                  <a:lnTo>
                    <a:pt x="20" y="23"/>
                  </a:lnTo>
                  <a:lnTo>
                    <a:pt x="19" y="24"/>
                  </a:lnTo>
                  <a:lnTo>
                    <a:pt x="19" y="25"/>
                  </a:lnTo>
                  <a:lnTo>
                    <a:pt x="18" y="25"/>
                  </a:lnTo>
                  <a:lnTo>
                    <a:pt x="16" y="27"/>
                  </a:lnTo>
                  <a:lnTo>
                    <a:pt x="15" y="27"/>
                  </a:lnTo>
                  <a:lnTo>
                    <a:pt x="14" y="27"/>
                  </a:lnTo>
                  <a:lnTo>
                    <a:pt x="13" y="27"/>
                  </a:lnTo>
                  <a:lnTo>
                    <a:pt x="11" y="27"/>
                  </a:lnTo>
                  <a:lnTo>
                    <a:pt x="10" y="27"/>
                  </a:lnTo>
                  <a:lnTo>
                    <a:pt x="9" y="27"/>
                  </a:lnTo>
                  <a:lnTo>
                    <a:pt x="8" y="27"/>
                  </a:lnTo>
                  <a:lnTo>
                    <a:pt x="6" y="27"/>
                  </a:lnTo>
                  <a:lnTo>
                    <a:pt x="5" y="27"/>
                  </a:lnTo>
                  <a:lnTo>
                    <a:pt x="4" y="25"/>
                  </a:lnTo>
                  <a:lnTo>
                    <a:pt x="4" y="24"/>
                  </a:lnTo>
                  <a:lnTo>
                    <a:pt x="3" y="23"/>
                  </a:lnTo>
                  <a:lnTo>
                    <a:pt x="1" y="22"/>
                  </a:lnTo>
                  <a:lnTo>
                    <a:pt x="0" y="2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27" name="Freeform 250">
              <a:extLst>
                <a:ext uri="{FF2B5EF4-FFF2-40B4-BE49-F238E27FC236}">
                  <a16:creationId xmlns:a16="http://schemas.microsoft.com/office/drawing/2014/main" id="{2ED0B4D2-8F9F-C245-B80D-58C70619B67F}"/>
                </a:ext>
              </a:extLst>
            </p:cNvPr>
            <p:cNvSpPr>
              <a:spLocks noEditPoints="1"/>
            </p:cNvSpPr>
            <p:nvPr/>
          </p:nvSpPr>
          <p:spPr bwMode="auto">
            <a:xfrm>
              <a:off x="4137" y="2790"/>
              <a:ext cx="4"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w 19"/>
                <a:gd name="T87" fmla="*/ 0 h 37"/>
                <a:gd name="T88" fmla="*/ 0 w 19"/>
                <a:gd name="T89" fmla="*/ 0 h 37"/>
                <a:gd name="T90" fmla="*/ 0 w 19"/>
                <a:gd name="T91" fmla="*/ 0 h 37"/>
                <a:gd name="T92" fmla="*/ 0 w 19"/>
                <a:gd name="T93" fmla="*/ 0 h 37"/>
                <a:gd name="T94" fmla="*/ 0 w 19"/>
                <a:gd name="T95" fmla="*/ 0 h 37"/>
                <a:gd name="T96" fmla="*/ 0 w 19"/>
                <a:gd name="T97" fmla="*/ 0 h 37"/>
                <a:gd name="T98" fmla="*/ 0 w 19"/>
                <a:gd name="T99" fmla="*/ 0 h 37"/>
                <a:gd name="T100" fmla="*/ 0 w 19"/>
                <a:gd name="T101" fmla="*/ 0 h 37"/>
                <a:gd name="T102" fmla="*/ 0 w 19"/>
                <a:gd name="T103" fmla="*/ 0 h 37"/>
                <a:gd name="T104" fmla="*/ 0 w 19"/>
                <a:gd name="T105" fmla="*/ 0 h 37"/>
                <a:gd name="T106" fmla="*/ 0 w 19"/>
                <a:gd name="T107" fmla="*/ 0 h 37"/>
                <a:gd name="T108" fmla="*/ 0 w 19"/>
                <a:gd name="T109" fmla="*/ 0 h 37"/>
                <a:gd name="T110" fmla="*/ 0 w 19"/>
                <a:gd name="T111" fmla="*/ 0 h 37"/>
                <a:gd name="T112" fmla="*/ 0 w 19"/>
                <a:gd name="T113" fmla="*/ 0 h 37"/>
                <a:gd name="T114" fmla="*/ 0 w 19"/>
                <a:gd name="T115" fmla="*/ 0 h 37"/>
                <a:gd name="T116" fmla="*/ 0 w 19"/>
                <a:gd name="T117" fmla="*/ 0 h 37"/>
                <a:gd name="T118" fmla="*/ 0 w 19"/>
                <a:gd name="T119" fmla="*/ 0 h 37"/>
                <a:gd name="T120" fmla="*/ 0 w 19"/>
                <a:gd name="T121" fmla="*/ 0 h 37"/>
                <a:gd name="T122" fmla="*/ 0 w 19"/>
                <a:gd name="T123" fmla="*/ 0 h 37"/>
                <a:gd name="T124" fmla="*/ 0 w 19"/>
                <a:gd name="T125" fmla="*/ 0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7"/>
                <a:gd name="T191" fmla="*/ 19 w 19"/>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7">
                  <a:moveTo>
                    <a:pt x="19" y="37"/>
                  </a:moveTo>
                  <a:lnTo>
                    <a:pt x="13" y="37"/>
                  </a:lnTo>
                  <a:lnTo>
                    <a:pt x="13" y="34"/>
                  </a:lnTo>
                  <a:lnTo>
                    <a:pt x="13" y="35"/>
                  </a:lnTo>
                  <a:lnTo>
                    <a:pt x="13" y="37"/>
                  </a:lnTo>
                  <a:lnTo>
                    <a:pt x="12" y="37"/>
                  </a:lnTo>
                  <a:lnTo>
                    <a:pt x="10" y="37"/>
                  </a:lnTo>
                  <a:lnTo>
                    <a:pt x="9" y="37"/>
                  </a:lnTo>
                  <a:lnTo>
                    <a:pt x="8" y="37"/>
                  </a:lnTo>
                  <a:lnTo>
                    <a:pt x="7" y="37"/>
                  </a:lnTo>
                  <a:lnTo>
                    <a:pt x="5" y="37"/>
                  </a:lnTo>
                  <a:lnTo>
                    <a:pt x="4" y="37"/>
                  </a:lnTo>
                  <a:lnTo>
                    <a:pt x="3" y="35"/>
                  </a:lnTo>
                  <a:lnTo>
                    <a:pt x="3" y="34"/>
                  </a:lnTo>
                  <a:lnTo>
                    <a:pt x="2" y="33"/>
                  </a:lnTo>
                  <a:lnTo>
                    <a:pt x="2" y="32"/>
                  </a:lnTo>
                  <a:lnTo>
                    <a:pt x="0" y="30"/>
                  </a:lnTo>
                  <a:lnTo>
                    <a:pt x="0" y="29"/>
                  </a:lnTo>
                  <a:lnTo>
                    <a:pt x="0" y="28"/>
                  </a:lnTo>
                  <a:lnTo>
                    <a:pt x="0" y="27"/>
                  </a:lnTo>
                  <a:lnTo>
                    <a:pt x="0" y="25"/>
                  </a:lnTo>
                  <a:lnTo>
                    <a:pt x="0" y="24"/>
                  </a:lnTo>
                  <a:lnTo>
                    <a:pt x="0" y="23"/>
                  </a:lnTo>
                  <a:lnTo>
                    <a:pt x="0" y="22"/>
                  </a:lnTo>
                  <a:lnTo>
                    <a:pt x="0" y="20"/>
                  </a:lnTo>
                  <a:lnTo>
                    <a:pt x="0" y="19"/>
                  </a:lnTo>
                  <a:lnTo>
                    <a:pt x="0" y="18"/>
                  </a:lnTo>
                  <a:lnTo>
                    <a:pt x="2" y="17"/>
                  </a:lnTo>
                  <a:lnTo>
                    <a:pt x="2" y="15"/>
                  </a:lnTo>
                  <a:lnTo>
                    <a:pt x="3" y="14"/>
                  </a:lnTo>
                  <a:lnTo>
                    <a:pt x="3" y="13"/>
                  </a:lnTo>
                  <a:lnTo>
                    <a:pt x="3" y="12"/>
                  </a:lnTo>
                  <a:lnTo>
                    <a:pt x="4" y="12"/>
                  </a:lnTo>
                  <a:lnTo>
                    <a:pt x="5" y="12"/>
                  </a:lnTo>
                  <a:lnTo>
                    <a:pt x="7" y="10"/>
                  </a:lnTo>
                  <a:lnTo>
                    <a:pt x="8" y="10"/>
                  </a:lnTo>
                  <a:lnTo>
                    <a:pt x="9" y="10"/>
                  </a:lnTo>
                  <a:lnTo>
                    <a:pt x="10" y="10"/>
                  </a:lnTo>
                  <a:lnTo>
                    <a:pt x="10" y="12"/>
                  </a:lnTo>
                  <a:lnTo>
                    <a:pt x="12" y="12"/>
                  </a:lnTo>
                  <a:lnTo>
                    <a:pt x="13" y="12"/>
                  </a:lnTo>
                  <a:lnTo>
                    <a:pt x="13" y="13"/>
                  </a:lnTo>
                  <a:lnTo>
                    <a:pt x="13" y="14"/>
                  </a:lnTo>
                  <a:lnTo>
                    <a:pt x="13" y="0"/>
                  </a:lnTo>
                  <a:lnTo>
                    <a:pt x="19" y="0"/>
                  </a:lnTo>
                  <a:lnTo>
                    <a:pt x="19" y="37"/>
                  </a:lnTo>
                  <a:close/>
                  <a:moveTo>
                    <a:pt x="5" y="24"/>
                  </a:moveTo>
                  <a:lnTo>
                    <a:pt x="5" y="25"/>
                  </a:lnTo>
                  <a:lnTo>
                    <a:pt x="5" y="27"/>
                  </a:lnTo>
                  <a:lnTo>
                    <a:pt x="5" y="28"/>
                  </a:lnTo>
                  <a:lnTo>
                    <a:pt x="5" y="29"/>
                  </a:lnTo>
                  <a:lnTo>
                    <a:pt x="5" y="30"/>
                  </a:lnTo>
                  <a:lnTo>
                    <a:pt x="5" y="32"/>
                  </a:lnTo>
                  <a:lnTo>
                    <a:pt x="7" y="32"/>
                  </a:lnTo>
                  <a:lnTo>
                    <a:pt x="7" y="33"/>
                  </a:lnTo>
                  <a:lnTo>
                    <a:pt x="8" y="33"/>
                  </a:lnTo>
                  <a:lnTo>
                    <a:pt x="8" y="34"/>
                  </a:lnTo>
                  <a:lnTo>
                    <a:pt x="9" y="34"/>
                  </a:lnTo>
                  <a:lnTo>
                    <a:pt x="9" y="33"/>
                  </a:lnTo>
                  <a:lnTo>
                    <a:pt x="10" y="33"/>
                  </a:lnTo>
                  <a:lnTo>
                    <a:pt x="10" y="32"/>
                  </a:lnTo>
                  <a:lnTo>
                    <a:pt x="12" y="32"/>
                  </a:lnTo>
                  <a:lnTo>
                    <a:pt x="13" y="30"/>
                  </a:lnTo>
                  <a:lnTo>
                    <a:pt x="13" y="29"/>
                  </a:lnTo>
                  <a:lnTo>
                    <a:pt x="13" y="28"/>
                  </a:lnTo>
                  <a:lnTo>
                    <a:pt x="13" y="27"/>
                  </a:lnTo>
                  <a:lnTo>
                    <a:pt x="13" y="25"/>
                  </a:lnTo>
                  <a:lnTo>
                    <a:pt x="13" y="24"/>
                  </a:lnTo>
                  <a:lnTo>
                    <a:pt x="13" y="23"/>
                  </a:lnTo>
                  <a:lnTo>
                    <a:pt x="13" y="22"/>
                  </a:lnTo>
                  <a:lnTo>
                    <a:pt x="13" y="20"/>
                  </a:lnTo>
                  <a:lnTo>
                    <a:pt x="13" y="19"/>
                  </a:lnTo>
                  <a:lnTo>
                    <a:pt x="13" y="18"/>
                  </a:lnTo>
                  <a:lnTo>
                    <a:pt x="12" y="18"/>
                  </a:lnTo>
                  <a:lnTo>
                    <a:pt x="10" y="18"/>
                  </a:lnTo>
                  <a:lnTo>
                    <a:pt x="9" y="18"/>
                  </a:lnTo>
                  <a:lnTo>
                    <a:pt x="8" y="18"/>
                  </a:lnTo>
                  <a:lnTo>
                    <a:pt x="7" y="18"/>
                  </a:lnTo>
                  <a:lnTo>
                    <a:pt x="5" y="18"/>
                  </a:lnTo>
                  <a:lnTo>
                    <a:pt x="5" y="19"/>
                  </a:lnTo>
                  <a:lnTo>
                    <a:pt x="5" y="20"/>
                  </a:lnTo>
                  <a:lnTo>
                    <a:pt x="5" y="22"/>
                  </a:lnTo>
                  <a:lnTo>
                    <a:pt x="5" y="23"/>
                  </a:lnTo>
                  <a:lnTo>
                    <a:pt x="5" y="24"/>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28" name="Freeform 251">
              <a:extLst>
                <a:ext uri="{FF2B5EF4-FFF2-40B4-BE49-F238E27FC236}">
                  <a16:creationId xmlns:a16="http://schemas.microsoft.com/office/drawing/2014/main" id="{221844EE-0687-614F-908D-73CCD4AF1BFE}"/>
                </a:ext>
              </a:extLst>
            </p:cNvPr>
            <p:cNvSpPr>
              <a:spLocks noEditPoints="1"/>
            </p:cNvSpPr>
            <p:nvPr/>
          </p:nvSpPr>
          <p:spPr bwMode="auto">
            <a:xfrm>
              <a:off x="4141" y="2790"/>
              <a:ext cx="3" cy="11"/>
            </a:xfrm>
            <a:custGeom>
              <a:avLst/>
              <a:gdLst>
                <a:gd name="T0" fmla="*/ 0 w 10"/>
                <a:gd name="T1" fmla="*/ 0 h 47"/>
                <a:gd name="T2" fmla="*/ 0 w 10"/>
                <a:gd name="T3" fmla="*/ 0 h 47"/>
                <a:gd name="T4" fmla="*/ 0 w 10"/>
                <a:gd name="T5" fmla="*/ 0 h 47"/>
                <a:gd name="T6" fmla="*/ 0 w 10"/>
                <a:gd name="T7" fmla="*/ 0 h 47"/>
                <a:gd name="T8" fmla="*/ 0 w 10"/>
                <a:gd name="T9" fmla="*/ 0 h 47"/>
                <a:gd name="T10" fmla="*/ 0 w 10"/>
                <a:gd name="T11" fmla="*/ 0 h 47"/>
                <a:gd name="T12" fmla="*/ 0 w 10"/>
                <a:gd name="T13" fmla="*/ 0 h 47"/>
                <a:gd name="T14" fmla="*/ 0 w 10"/>
                <a:gd name="T15" fmla="*/ 0 h 47"/>
                <a:gd name="T16" fmla="*/ 0 w 10"/>
                <a:gd name="T17" fmla="*/ 0 h 47"/>
                <a:gd name="T18" fmla="*/ 0 w 10"/>
                <a:gd name="T19" fmla="*/ 0 h 47"/>
                <a:gd name="T20" fmla="*/ 0 w 10"/>
                <a:gd name="T21" fmla="*/ 0 h 47"/>
                <a:gd name="T22" fmla="*/ 0 w 10"/>
                <a:gd name="T23" fmla="*/ 0 h 47"/>
                <a:gd name="T24" fmla="*/ 0 w 10"/>
                <a:gd name="T25" fmla="*/ 0 h 47"/>
                <a:gd name="T26" fmla="*/ 0 w 10"/>
                <a:gd name="T27" fmla="*/ 0 h 47"/>
                <a:gd name="T28" fmla="*/ 0 w 10"/>
                <a:gd name="T29" fmla="*/ 0 h 47"/>
                <a:gd name="T30" fmla="*/ 0 w 10"/>
                <a:gd name="T31" fmla="*/ 0 h 47"/>
                <a:gd name="T32" fmla="*/ 0 w 10"/>
                <a:gd name="T33" fmla="*/ 0 h 47"/>
                <a:gd name="T34" fmla="*/ 0 w 10"/>
                <a:gd name="T35" fmla="*/ 0 h 47"/>
                <a:gd name="T36" fmla="*/ 0 w 10"/>
                <a:gd name="T37" fmla="*/ 0 h 47"/>
                <a:gd name="T38" fmla="*/ 0 w 10"/>
                <a:gd name="T39" fmla="*/ 0 h 47"/>
                <a:gd name="T40" fmla="*/ 0 w 10"/>
                <a:gd name="T41" fmla="*/ 0 h 47"/>
                <a:gd name="T42" fmla="*/ 0 w 10"/>
                <a:gd name="T43" fmla="*/ 0 h 47"/>
                <a:gd name="T44" fmla="*/ 0 w 10"/>
                <a:gd name="T45" fmla="*/ 0 h 47"/>
                <a:gd name="T46" fmla="*/ 0 w 10"/>
                <a:gd name="T47" fmla="*/ 0 h 47"/>
                <a:gd name="T48" fmla="*/ 0 w 10"/>
                <a:gd name="T49" fmla="*/ 0 h 47"/>
                <a:gd name="T50" fmla="*/ 0 w 10"/>
                <a:gd name="T51" fmla="*/ 0 h 47"/>
                <a:gd name="T52" fmla="*/ 0 w 10"/>
                <a:gd name="T53" fmla="*/ 0 h 47"/>
                <a:gd name="T54" fmla="*/ 0 w 10"/>
                <a:gd name="T55" fmla="*/ 0 h 47"/>
                <a:gd name="T56" fmla="*/ 0 w 10"/>
                <a:gd name="T57" fmla="*/ 0 h 47"/>
                <a:gd name="T58" fmla="*/ 0 w 10"/>
                <a:gd name="T59" fmla="*/ 0 h 47"/>
                <a:gd name="T60" fmla="*/ 0 w 10"/>
                <a:gd name="T61" fmla="*/ 0 h 47"/>
                <a:gd name="T62" fmla="*/ 0 w 10"/>
                <a:gd name="T63" fmla="*/ 0 h 47"/>
                <a:gd name="T64" fmla="*/ 0 w 10"/>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
                <a:gd name="T100" fmla="*/ 0 h 47"/>
                <a:gd name="T101" fmla="*/ 10 w 10"/>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 h="47">
                  <a:moveTo>
                    <a:pt x="5" y="8"/>
                  </a:moveTo>
                  <a:lnTo>
                    <a:pt x="5" y="0"/>
                  </a:lnTo>
                  <a:lnTo>
                    <a:pt x="10" y="0"/>
                  </a:lnTo>
                  <a:lnTo>
                    <a:pt x="10" y="8"/>
                  </a:lnTo>
                  <a:lnTo>
                    <a:pt x="5" y="8"/>
                  </a:lnTo>
                  <a:close/>
                  <a:moveTo>
                    <a:pt x="10" y="10"/>
                  </a:moveTo>
                  <a:lnTo>
                    <a:pt x="10" y="37"/>
                  </a:lnTo>
                  <a:lnTo>
                    <a:pt x="10" y="38"/>
                  </a:lnTo>
                  <a:lnTo>
                    <a:pt x="10" y="39"/>
                  </a:lnTo>
                  <a:lnTo>
                    <a:pt x="10" y="40"/>
                  </a:lnTo>
                  <a:lnTo>
                    <a:pt x="10" y="42"/>
                  </a:lnTo>
                  <a:lnTo>
                    <a:pt x="10" y="43"/>
                  </a:lnTo>
                  <a:lnTo>
                    <a:pt x="10" y="44"/>
                  </a:lnTo>
                  <a:lnTo>
                    <a:pt x="10" y="46"/>
                  </a:lnTo>
                  <a:lnTo>
                    <a:pt x="9" y="47"/>
                  </a:lnTo>
                  <a:lnTo>
                    <a:pt x="8" y="47"/>
                  </a:lnTo>
                  <a:lnTo>
                    <a:pt x="6" y="47"/>
                  </a:lnTo>
                  <a:lnTo>
                    <a:pt x="5" y="47"/>
                  </a:lnTo>
                  <a:lnTo>
                    <a:pt x="4" y="47"/>
                  </a:lnTo>
                  <a:lnTo>
                    <a:pt x="3" y="47"/>
                  </a:lnTo>
                  <a:lnTo>
                    <a:pt x="1" y="47"/>
                  </a:lnTo>
                  <a:lnTo>
                    <a:pt x="0" y="47"/>
                  </a:lnTo>
                  <a:lnTo>
                    <a:pt x="3" y="40"/>
                  </a:lnTo>
                  <a:lnTo>
                    <a:pt x="4" y="40"/>
                  </a:lnTo>
                  <a:lnTo>
                    <a:pt x="5" y="40"/>
                  </a:lnTo>
                  <a:lnTo>
                    <a:pt x="5" y="39"/>
                  </a:lnTo>
                  <a:lnTo>
                    <a:pt x="5" y="38"/>
                  </a:lnTo>
                  <a:lnTo>
                    <a:pt x="5" y="37"/>
                  </a:lnTo>
                  <a:lnTo>
                    <a:pt x="5" y="10"/>
                  </a:lnTo>
                  <a:lnTo>
                    <a:pt x="10"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29" name="Freeform 252">
              <a:extLst>
                <a:ext uri="{FF2B5EF4-FFF2-40B4-BE49-F238E27FC236}">
                  <a16:creationId xmlns:a16="http://schemas.microsoft.com/office/drawing/2014/main" id="{4F8A7586-4E2F-0F4B-9E26-4EFA40BB84C6}"/>
                </a:ext>
              </a:extLst>
            </p:cNvPr>
            <p:cNvSpPr>
              <a:spLocks/>
            </p:cNvSpPr>
            <p:nvPr/>
          </p:nvSpPr>
          <p:spPr bwMode="auto">
            <a:xfrm>
              <a:off x="4148" y="2790"/>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37"/>
                <a:gd name="T41" fmla="*/ 19 w 19"/>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37">
                  <a:moveTo>
                    <a:pt x="0" y="37"/>
                  </a:moveTo>
                  <a:lnTo>
                    <a:pt x="0" y="0"/>
                  </a:lnTo>
                  <a:lnTo>
                    <a:pt x="5" y="0"/>
                  </a:lnTo>
                  <a:lnTo>
                    <a:pt x="5" y="20"/>
                  </a:lnTo>
                  <a:lnTo>
                    <a:pt x="11" y="10"/>
                  </a:lnTo>
                  <a:lnTo>
                    <a:pt x="19" y="10"/>
                  </a:lnTo>
                  <a:lnTo>
                    <a:pt x="11" y="20"/>
                  </a:lnTo>
                  <a:lnTo>
                    <a:pt x="19" y="37"/>
                  </a:lnTo>
                  <a:lnTo>
                    <a:pt x="13" y="37"/>
                  </a:lnTo>
                  <a:lnTo>
                    <a:pt x="7" y="27"/>
                  </a:lnTo>
                  <a:lnTo>
                    <a:pt x="5" y="30"/>
                  </a:lnTo>
                  <a:lnTo>
                    <a:pt x="5" y="37"/>
                  </a:lnTo>
                  <a:lnTo>
                    <a:pt x="0" y="37"/>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30" name="Freeform 253">
              <a:extLst>
                <a:ext uri="{FF2B5EF4-FFF2-40B4-BE49-F238E27FC236}">
                  <a16:creationId xmlns:a16="http://schemas.microsoft.com/office/drawing/2014/main" id="{8B487095-7425-724A-BE0D-494FDCB73A26}"/>
                </a:ext>
              </a:extLst>
            </p:cNvPr>
            <p:cNvSpPr>
              <a:spLocks/>
            </p:cNvSpPr>
            <p:nvPr/>
          </p:nvSpPr>
          <p:spPr bwMode="auto">
            <a:xfrm>
              <a:off x="4153" y="2790"/>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
                <a:gd name="T130" fmla="*/ 0 h 37"/>
                <a:gd name="T131" fmla="*/ 19 w 19"/>
                <a:gd name="T132" fmla="*/ 37 h 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 h="37">
                  <a:moveTo>
                    <a:pt x="5" y="0"/>
                  </a:moveTo>
                  <a:lnTo>
                    <a:pt x="5" y="14"/>
                  </a:lnTo>
                  <a:lnTo>
                    <a:pt x="6" y="13"/>
                  </a:lnTo>
                  <a:lnTo>
                    <a:pt x="8" y="12"/>
                  </a:lnTo>
                  <a:lnTo>
                    <a:pt x="9" y="12"/>
                  </a:lnTo>
                  <a:lnTo>
                    <a:pt x="10" y="12"/>
                  </a:lnTo>
                  <a:lnTo>
                    <a:pt x="11" y="10"/>
                  </a:lnTo>
                  <a:lnTo>
                    <a:pt x="13" y="10"/>
                  </a:lnTo>
                  <a:lnTo>
                    <a:pt x="14" y="10"/>
                  </a:lnTo>
                  <a:lnTo>
                    <a:pt x="15" y="10"/>
                  </a:lnTo>
                  <a:lnTo>
                    <a:pt x="16" y="10"/>
                  </a:lnTo>
                  <a:lnTo>
                    <a:pt x="16" y="12"/>
                  </a:lnTo>
                  <a:lnTo>
                    <a:pt x="16" y="13"/>
                  </a:lnTo>
                  <a:lnTo>
                    <a:pt x="18" y="14"/>
                  </a:lnTo>
                  <a:lnTo>
                    <a:pt x="19" y="14"/>
                  </a:lnTo>
                  <a:lnTo>
                    <a:pt x="19" y="15"/>
                  </a:lnTo>
                  <a:lnTo>
                    <a:pt x="19" y="17"/>
                  </a:lnTo>
                  <a:lnTo>
                    <a:pt x="19" y="18"/>
                  </a:lnTo>
                  <a:lnTo>
                    <a:pt x="19" y="19"/>
                  </a:lnTo>
                  <a:lnTo>
                    <a:pt x="19" y="20"/>
                  </a:lnTo>
                  <a:lnTo>
                    <a:pt x="19" y="37"/>
                  </a:lnTo>
                  <a:lnTo>
                    <a:pt x="14" y="37"/>
                  </a:lnTo>
                  <a:lnTo>
                    <a:pt x="14" y="24"/>
                  </a:lnTo>
                  <a:lnTo>
                    <a:pt x="14" y="23"/>
                  </a:lnTo>
                  <a:lnTo>
                    <a:pt x="14" y="22"/>
                  </a:lnTo>
                  <a:lnTo>
                    <a:pt x="14" y="20"/>
                  </a:lnTo>
                  <a:lnTo>
                    <a:pt x="14" y="19"/>
                  </a:lnTo>
                  <a:lnTo>
                    <a:pt x="14" y="18"/>
                  </a:lnTo>
                  <a:lnTo>
                    <a:pt x="13" y="18"/>
                  </a:lnTo>
                  <a:lnTo>
                    <a:pt x="11" y="18"/>
                  </a:lnTo>
                  <a:lnTo>
                    <a:pt x="10" y="18"/>
                  </a:lnTo>
                  <a:lnTo>
                    <a:pt x="9" y="18"/>
                  </a:lnTo>
                  <a:lnTo>
                    <a:pt x="8" y="18"/>
                  </a:lnTo>
                  <a:lnTo>
                    <a:pt x="6" y="18"/>
                  </a:lnTo>
                  <a:lnTo>
                    <a:pt x="6" y="19"/>
                  </a:lnTo>
                  <a:lnTo>
                    <a:pt x="5" y="20"/>
                  </a:lnTo>
                  <a:lnTo>
                    <a:pt x="5" y="22"/>
                  </a:lnTo>
                  <a:lnTo>
                    <a:pt x="5" y="23"/>
                  </a:lnTo>
                  <a:lnTo>
                    <a:pt x="5" y="24"/>
                  </a:lnTo>
                  <a:lnTo>
                    <a:pt x="5" y="37"/>
                  </a:lnTo>
                  <a:lnTo>
                    <a:pt x="0" y="37"/>
                  </a:lnTo>
                  <a:lnTo>
                    <a:pt x="0" y="0"/>
                  </a:lnTo>
                  <a:lnTo>
                    <a:pt x="5" y="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31" name="Freeform 254">
              <a:extLst>
                <a:ext uri="{FF2B5EF4-FFF2-40B4-BE49-F238E27FC236}">
                  <a16:creationId xmlns:a16="http://schemas.microsoft.com/office/drawing/2014/main" id="{734302DA-98EC-D74F-B4AB-E794A5E3A53A}"/>
                </a:ext>
              </a:extLst>
            </p:cNvPr>
            <p:cNvSpPr>
              <a:spLocks/>
            </p:cNvSpPr>
            <p:nvPr/>
          </p:nvSpPr>
          <p:spPr bwMode="auto">
            <a:xfrm>
              <a:off x="4159" y="2790"/>
              <a:ext cx="3" cy="9"/>
            </a:xfrm>
            <a:custGeom>
              <a:avLst/>
              <a:gdLst>
                <a:gd name="T0" fmla="*/ 0 w 14"/>
                <a:gd name="T1" fmla="*/ 0 h 37"/>
                <a:gd name="T2" fmla="*/ 0 w 14"/>
                <a:gd name="T3" fmla="*/ 0 h 37"/>
                <a:gd name="T4" fmla="*/ 0 w 14"/>
                <a:gd name="T5" fmla="*/ 0 h 37"/>
                <a:gd name="T6" fmla="*/ 0 w 14"/>
                <a:gd name="T7" fmla="*/ 0 h 37"/>
                <a:gd name="T8" fmla="*/ 0 w 14"/>
                <a:gd name="T9" fmla="*/ 0 h 37"/>
                <a:gd name="T10" fmla="*/ 0 w 14"/>
                <a:gd name="T11" fmla="*/ 0 h 37"/>
                <a:gd name="T12" fmla="*/ 0 w 14"/>
                <a:gd name="T13" fmla="*/ 0 h 37"/>
                <a:gd name="T14" fmla="*/ 0 w 14"/>
                <a:gd name="T15" fmla="*/ 0 h 37"/>
                <a:gd name="T16" fmla="*/ 0 w 14"/>
                <a:gd name="T17" fmla="*/ 0 h 37"/>
                <a:gd name="T18" fmla="*/ 0 w 14"/>
                <a:gd name="T19" fmla="*/ 0 h 37"/>
                <a:gd name="T20" fmla="*/ 0 w 14"/>
                <a:gd name="T21" fmla="*/ 0 h 37"/>
                <a:gd name="T22" fmla="*/ 0 w 14"/>
                <a:gd name="T23" fmla="*/ 0 h 37"/>
                <a:gd name="T24" fmla="*/ 0 w 14"/>
                <a:gd name="T25" fmla="*/ 0 h 37"/>
                <a:gd name="T26" fmla="*/ 0 w 14"/>
                <a:gd name="T27" fmla="*/ 0 h 37"/>
                <a:gd name="T28" fmla="*/ 0 w 14"/>
                <a:gd name="T29" fmla="*/ 0 h 37"/>
                <a:gd name="T30" fmla="*/ 0 w 14"/>
                <a:gd name="T31" fmla="*/ 0 h 37"/>
                <a:gd name="T32" fmla="*/ 0 w 14"/>
                <a:gd name="T33" fmla="*/ 0 h 37"/>
                <a:gd name="T34" fmla="*/ 0 w 14"/>
                <a:gd name="T35" fmla="*/ 0 h 37"/>
                <a:gd name="T36" fmla="*/ 0 w 14"/>
                <a:gd name="T37" fmla="*/ 0 h 37"/>
                <a:gd name="T38" fmla="*/ 0 w 14"/>
                <a:gd name="T39" fmla="*/ 0 h 37"/>
                <a:gd name="T40" fmla="*/ 0 w 14"/>
                <a:gd name="T41" fmla="*/ 0 h 37"/>
                <a:gd name="T42" fmla="*/ 0 w 14"/>
                <a:gd name="T43" fmla="*/ 0 h 37"/>
                <a:gd name="T44" fmla="*/ 0 w 14"/>
                <a:gd name="T45" fmla="*/ 0 h 37"/>
                <a:gd name="T46" fmla="*/ 0 w 14"/>
                <a:gd name="T47" fmla="*/ 0 h 37"/>
                <a:gd name="T48" fmla="*/ 0 w 14"/>
                <a:gd name="T49" fmla="*/ 0 h 37"/>
                <a:gd name="T50" fmla="*/ 0 w 14"/>
                <a:gd name="T51" fmla="*/ 0 h 37"/>
                <a:gd name="T52" fmla="*/ 0 w 14"/>
                <a:gd name="T53" fmla="*/ 0 h 37"/>
                <a:gd name="T54" fmla="*/ 0 w 14"/>
                <a:gd name="T55" fmla="*/ 0 h 37"/>
                <a:gd name="T56" fmla="*/ 0 w 14"/>
                <a:gd name="T57" fmla="*/ 0 h 37"/>
                <a:gd name="T58" fmla="*/ 0 w 14"/>
                <a:gd name="T59" fmla="*/ 0 h 37"/>
                <a:gd name="T60" fmla="*/ 0 w 14"/>
                <a:gd name="T61" fmla="*/ 0 h 37"/>
                <a:gd name="T62" fmla="*/ 0 w 14"/>
                <a:gd name="T63" fmla="*/ 0 h 37"/>
                <a:gd name="T64" fmla="*/ 0 w 14"/>
                <a:gd name="T65" fmla="*/ 0 h 37"/>
                <a:gd name="T66" fmla="*/ 0 w 14"/>
                <a:gd name="T67" fmla="*/ 0 h 37"/>
                <a:gd name="T68" fmla="*/ 0 w 14"/>
                <a:gd name="T69" fmla="*/ 0 h 37"/>
                <a:gd name="T70" fmla="*/ 0 w 14"/>
                <a:gd name="T71" fmla="*/ 0 h 37"/>
                <a:gd name="T72" fmla="*/ 0 w 14"/>
                <a:gd name="T73" fmla="*/ 0 h 37"/>
                <a:gd name="T74" fmla="*/ 0 w 14"/>
                <a:gd name="T75" fmla="*/ 0 h 37"/>
                <a:gd name="T76" fmla="*/ 0 w 14"/>
                <a:gd name="T77" fmla="*/ 0 h 37"/>
                <a:gd name="T78" fmla="*/ 0 w 14"/>
                <a:gd name="T79" fmla="*/ 0 h 37"/>
                <a:gd name="T80" fmla="*/ 0 w 14"/>
                <a:gd name="T81" fmla="*/ 0 h 37"/>
                <a:gd name="T82" fmla="*/ 0 w 14"/>
                <a:gd name="T83" fmla="*/ 0 h 37"/>
                <a:gd name="T84" fmla="*/ 0 w 14"/>
                <a:gd name="T85" fmla="*/ 0 h 37"/>
                <a:gd name="T86" fmla="*/ 0 w 14"/>
                <a:gd name="T87" fmla="*/ 0 h 37"/>
                <a:gd name="T88" fmla="*/ 0 w 14"/>
                <a:gd name="T89" fmla="*/ 0 h 37"/>
                <a:gd name="T90" fmla="*/ 0 w 14"/>
                <a:gd name="T91" fmla="*/ 0 h 37"/>
                <a:gd name="T92" fmla="*/ 0 w 14"/>
                <a:gd name="T93" fmla="*/ 0 h 37"/>
                <a:gd name="T94" fmla="*/ 0 w 14"/>
                <a:gd name="T95" fmla="*/ 0 h 37"/>
                <a:gd name="T96" fmla="*/ 0 w 14"/>
                <a:gd name="T97" fmla="*/ 0 h 37"/>
                <a:gd name="T98" fmla="*/ 0 w 14"/>
                <a:gd name="T99" fmla="*/ 0 h 37"/>
                <a:gd name="T100" fmla="*/ 0 w 14"/>
                <a:gd name="T101" fmla="*/ 0 h 37"/>
                <a:gd name="T102" fmla="*/ 0 w 14"/>
                <a:gd name="T103" fmla="*/ 0 h 37"/>
                <a:gd name="T104" fmla="*/ 0 w 14"/>
                <a:gd name="T105" fmla="*/ 0 h 37"/>
                <a:gd name="T106" fmla="*/ 0 w 14"/>
                <a:gd name="T107" fmla="*/ 0 h 37"/>
                <a:gd name="T108" fmla="*/ 0 w 14"/>
                <a:gd name="T109" fmla="*/ 0 h 37"/>
                <a:gd name="T110" fmla="*/ 0 w 14"/>
                <a:gd name="T111" fmla="*/ 0 h 37"/>
                <a:gd name="T112" fmla="*/ 0 w 14"/>
                <a:gd name="T113" fmla="*/ 0 h 37"/>
                <a:gd name="T114" fmla="*/ 0 w 14"/>
                <a:gd name="T115" fmla="*/ 0 h 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
                <a:gd name="T175" fmla="*/ 0 h 37"/>
                <a:gd name="T176" fmla="*/ 14 w 14"/>
                <a:gd name="T177" fmla="*/ 37 h 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 h="37">
                  <a:moveTo>
                    <a:pt x="0" y="10"/>
                  </a:moveTo>
                  <a:lnTo>
                    <a:pt x="3" y="10"/>
                  </a:lnTo>
                  <a:lnTo>
                    <a:pt x="3" y="9"/>
                  </a:lnTo>
                  <a:lnTo>
                    <a:pt x="3" y="8"/>
                  </a:lnTo>
                  <a:lnTo>
                    <a:pt x="4" y="6"/>
                  </a:lnTo>
                  <a:lnTo>
                    <a:pt x="4" y="5"/>
                  </a:lnTo>
                  <a:lnTo>
                    <a:pt x="5" y="4"/>
                  </a:lnTo>
                  <a:lnTo>
                    <a:pt x="7" y="4"/>
                  </a:lnTo>
                  <a:lnTo>
                    <a:pt x="7" y="3"/>
                  </a:lnTo>
                  <a:lnTo>
                    <a:pt x="7" y="1"/>
                  </a:lnTo>
                  <a:lnTo>
                    <a:pt x="7" y="0"/>
                  </a:lnTo>
                  <a:lnTo>
                    <a:pt x="8" y="0"/>
                  </a:lnTo>
                  <a:lnTo>
                    <a:pt x="9" y="0"/>
                  </a:lnTo>
                  <a:lnTo>
                    <a:pt x="11" y="0"/>
                  </a:lnTo>
                  <a:lnTo>
                    <a:pt x="12" y="0"/>
                  </a:lnTo>
                  <a:lnTo>
                    <a:pt x="13" y="0"/>
                  </a:lnTo>
                  <a:lnTo>
                    <a:pt x="14" y="0"/>
                  </a:lnTo>
                  <a:lnTo>
                    <a:pt x="14" y="8"/>
                  </a:lnTo>
                  <a:lnTo>
                    <a:pt x="13" y="8"/>
                  </a:lnTo>
                  <a:lnTo>
                    <a:pt x="12" y="8"/>
                  </a:lnTo>
                  <a:lnTo>
                    <a:pt x="11" y="8"/>
                  </a:lnTo>
                  <a:lnTo>
                    <a:pt x="9" y="8"/>
                  </a:lnTo>
                  <a:lnTo>
                    <a:pt x="9" y="9"/>
                  </a:lnTo>
                  <a:lnTo>
                    <a:pt x="9" y="10"/>
                  </a:lnTo>
                  <a:lnTo>
                    <a:pt x="14" y="10"/>
                  </a:lnTo>
                  <a:lnTo>
                    <a:pt x="14" y="18"/>
                  </a:lnTo>
                  <a:lnTo>
                    <a:pt x="9" y="18"/>
                  </a:lnTo>
                  <a:lnTo>
                    <a:pt x="9" y="37"/>
                  </a:lnTo>
                  <a:lnTo>
                    <a:pt x="3" y="37"/>
                  </a:lnTo>
                  <a:lnTo>
                    <a:pt x="3" y="18"/>
                  </a:lnTo>
                  <a:lnTo>
                    <a:pt x="0" y="18"/>
                  </a:lnTo>
                  <a:lnTo>
                    <a:pt x="0"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32" name="Rectangle 255">
              <a:extLst>
                <a:ext uri="{FF2B5EF4-FFF2-40B4-BE49-F238E27FC236}">
                  <a16:creationId xmlns:a16="http://schemas.microsoft.com/office/drawing/2014/main" id="{1709A747-3E1D-0D40-8865-CE3429D19830}"/>
                </a:ext>
              </a:extLst>
            </p:cNvPr>
            <p:cNvSpPr>
              <a:spLocks noChangeArrowheads="1"/>
            </p:cNvSpPr>
            <p:nvPr/>
          </p:nvSpPr>
          <p:spPr bwMode="auto">
            <a:xfrm>
              <a:off x="4166" y="2790"/>
              <a:ext cx="1" cy="9"/>
            </a:xfrm>
            <a:prstGeom prst="rect">
              <a:avLst/>
            </a:prstGeom>
            <a:solidFill>
              <a:srgbClr val="3A66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33" name="Freeform 256">
              <a:extLst>
                <a:ext uri="{FF2B5EF4-FFF2-40B4-BE49-F238E27FC236}">
                  <a16:creationId xmlns:a16="http://schemas.microsoft.com/office/drawing/2014/main" id="{694E3C65-549B-644B-9C7C-5009C0960BE8}"/>
                </a:ext>
              </a:extLst>
            </p:cNvPr>
            <p:cNvSpPr>
              <a:spLocks/>
            </p:cNvSpPr>
            <p:nvPr/>
          </p:nvSpPr>
          <p:spPr bwMode="auto">
            <a:xfrm>
              <a:off x="4168" y="2790"/>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37"/>
                <a:gd name="T41" fmla="*/ 19 w 19"/>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37">
                  <a:moveTo>
                    <a:pt x="0" y="37"/>
                  </a:moveTo>
                  <a:lnTo>
                    <a:pt x="0" y="0"/>
                  </a:lnTo>
                  <a:lnTo>
                    <a:pt x="5" y="0"/>
                  </a:lnTo>
                  <a:lnTo>
                    <a:pt x="5" y="20"/>
                  </a:lnTo>
                  <a:lnTo>
                    <a:pt x="12" y="10"/>
                  </a:lnTo>
                  <a:lnTo>
                    <a:pt x="19" y="10"/>
                  </a:lnTo>
                  <a:lnTo>
                    <a:pt x="12" y="20"/>
                  </a:lnTo>
                  <a:lnTo>
                    <a:pt x="19" y="37"/>
                  </a:lnTo>
                  <a:lnTo>
                    <a:pt x="14" y="37"/>
                  </a:lnTo>
                  <a:lnTo>
                    <a:pt x="9" y="27"/>
                  </a:lnTo>
                  <a:lnTo>
                    <a:pt x="5" y="30"/>
                  </a:lnTo>
                  <a:lnTo>
                    <a:pt x="5" y="37"/>
                  </a:lnTo>
                  <a:lnTo>
                    <a:pt x="0" y="37"/>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34" name="Freeform 257">
              <a:extLst>
                <a:ext uri="{FF2B5EF4-FFF2-40B4-BE49-F238E27FC236}">
                  <a16:creationId xmlns:a16="http://schemas.microsoft.com/office/drawing/2014/main" id="{BE8DFEC3-68D0-2149-BA91-E7609447C05D}"/>
                </a:ext>
              </a:extLst>
            </p:cNvPr>
            <p:cNvSpPr>
              <a:spLocks noEditPoints="1"/>
            </p:cNvSpPr>
            <p:nvPr/>
          </p:nvSpPr>
          <p:spPr bwMode="auto">
            <a:xfrm>
              <a:off x="4173" y="2790"/>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w 19"/>
                <a:gd name="T87" fmla="*/ 0 h 37"/>
                <a:gd name="T88" fmla="*/ 0 w 19"/>
                <a:gd name="T89" fmla="*/ 0 h 37"/>
                <a:gd name="T90" fmla="*/ 0 w 19"/>
                <a:gd name="T91" fmla="*/ 0 h 37"/>
                <a:gd name="T92" fmla="*/ 0 w 19"/>
                <a:gd name="T93" fmla="*/ 0 h 37"/>
                <a:gd name="T94" fmla="*/ 0 w 19"/>
                <a:gd name="T95" fmla="*/ 0 h 37"/>
                <a:gd name="T96" fmla="*/ 0 w 19"/>
                <a:gd name="T97" fmla="*/ 0 h 37"/>
                <a:gd name="T98" fmla="*/ 0 w 19"/>
                <a:gd name="T99" fmla="*/ 0 h 37"/>
                <a:gd name="T100" fmla="*/ 0 w 19"/>
                <a:gd name="T101" fmla="*/ 0 h 37"/>
                <a:gd name="T102" fmla="*/ 0 w 19"/>
                <a:gd name="T103" fmla="*/ 0 h 37"/>
                <a:gd name="T104" fmla="*/ 0 w 19"/>
                <a:gd name="T105" fmla="*/ 0 h 37"/>
                <a:gd name="T106" fmla="*/ 0 w 19"/>
                <a:gd name="T107" fmla="*/ 0 h 37"/>
                <a:gd name="T108" fmla="*/ 0 w 19"/>
                <a:gd name="T109" fmla="*/ 0 h 37"/>
                <a:gd name="T110" fmla="*/ 0 w 19"/>
                <a:gd name="T111" fmla="*/ 0 h 37"/>
                <a:gd name="T112" fmla="*/ 0 w 19"/>
                <a:gd name="T113" fmla="*/ 0 h 37"/>
                <a:gd name="T114" fmla="*/ 0 w 19"/>
                <a:gd name="T115" fmla="*/ 0 h 37"/>
                <a:gd name="T116" fmla="*/ 0 w 19"/>
                <a:gd name="T117" fmla="*/ 0 h 37"/>
                <a:gd name="T118" fmla="*/ 0 w 19"/>
                <a:gd name="T119" fmla="*/ 0 h 37"/>
                <a:gd name="T120" fmla="*/ 0 w 19"/>
                <a:gd name="T121" fmla="*/ 0 h 37"/>
                <a:gd name="T122" fmla="*/ 0 w 19"/>
                <a:gd name="T123" fmla="*/ 0 h 37"/>
                <a:gd name="T124" fmla="*/ 0 w 19"/>
                <a:gd name="T125" fmla="*/ 0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7"/>
                <a:gd name="T191" fmla="*/ 19 w 19"/>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7">
                  <a:moveTo>
                    <a:pt x="19" y="37"/>
                  </a:moveTo>
                  <a:lnTo>
                    <a:pt x="14" y="37"/>
                  </a:lnTo>
                  <a:lnTo>
                    <a:pt x="14" y="34"/>
                  </a:lnTo>
                  <a:lnTo>
                    <a:pt x="14" y="35"/>
                  </a:lnTo>
                  <a:lnTo>
                    <a:pt x="12" y="37"/>
                  </a:lnTo>
                  <a:lnTo>
                    <a:pt x="11" y="37"/>
                  </a:lnTo>
                  <a:lnTo>
                    <a:pt x="10" y="37"/>
                  </a:lnTo>
                  <a:lnTo>
                    <a:pt x="8" y="37"/>
                  </a:lnTo>
                  <a:lnTo>
                    <a:pt x="7" y="37"/>
                  </a:lnTo>
                  <a:lnTo>
                    <a:pt x="6" y="37"/>
                  </a:lnTo>
                  <a:lnTo>
                    <a:pt x="5" y="37"/>
                  </a:lnTo>
                  <a:lnTo>
                    <a:pt x="3" y="37"/>
                  </a:lnTo>
                  <a:lnTo>
                    <a:pt x="3" y="35"/>
                  </a:lnTo>
                  <a:lnTo>
                    <a:pt x="2" y="34"/>
                  </a:lnTo>
                  <a:lnTo>
                    <a:pt x="2" y="33"/>
                  </a:lnTo>
                  <a:lnTo>
                    <a:pt x="1" y="32"/>
                  </a:lnTo>
                  <a:lnTo>
                    <a:pt x="1" y="30"/>
                  </a:lnTo>
                  <a:lnTo>
                    <a:pt x="1" y="29"/>
                  </a:lnTo>
                  <a:lnTo>
                    <a:pt x="0" y="28"/>
                  </a:lnTo>
                  <a:lnTo>
                    <a:pt x="0" y="27"/>
                  </a:lnTo>
                  <a:lnTo>
                    <a:pt x="0" y="25"/>
                  </a:lnTo>
                  <a:lnTo>
                    <a:pt x="0" y="24"/>
                  </a:lnTo>
                  <a:lnTo>
                    <a:pt x="0" y="23"/>
                  </a:lnTo>
                  <a:lnTo>
                    <a:pt x="0" y="22"/>
                  </a:lnTo>
                  <a:lnTo>
                    <a:pt x="0" y="20"/>
                  </a:lnTo>
                  <a:lnTo>
                    <a:pt x="1" y="19"/>
                  </a:lnTo>
                  <a:lnTo>
                    <a:pt x="1" y="18"/>
                  </a:lnTo>
                  <a:lnTo>
                    <a:pt x="1" y="17"/>
                  </a:lnTo>
                  <a:lnTo>
                    <a:pt x="2" y="15"/>
                  </a:lnTo>
                  <a:lnTo>
                    <a:pt x="2" y="14"/>
                  </a:lnTo>
                  <a:lnTo>
                    <a:pt x="3" y="13"/>
                  </a:lnTo>
                  <a:lnTo>
                    <a:pt x="3" y="12"/>
                  </a:lnTo>
                  <a:lnTo>
                    <a:pt x="5" y="12"/>
                  </a:lnTo>
                  <a:lnTo>
                    <a:pt x="6" y="10"/>
                  </a:lnTo>
                  <a:lnTo>
                    <a:pt x="7" y="10"/>
                  </a:lnTo>
                  <a:lnTo>
                    <a:pt x="8" y="10"/>
                  </a:lnTo>
                  <a:lnTo>
                    <a:pt x="10" y="10"/>
                  </a:lnTo>
                  <a:lnTo>
                    <a:pt x="11" y="12"/>
                  </a:lnTo>
                  <a:lnTo>
                    <a:pt x="12" y="12"/>
                  </a:lnTo>
                  <a:lnTo>
                    <a:pt x="14" y="12"/>
                  </a:lnTo>
                  <a:lnTo>
                    <a:pt x="14" y="13"/>
                  </a:lnTo>
                  <a:lnTo>
                    <a:pt x="14" y="14"/>
                  </a:lnTo>
                  <a:lnTo>
                    <a:pt x="14" y="0"/>
                  </a:lnTo>
                  <a:lnTo>
                    <a:pt x="19" y="0"/>
                  </a:lnTo>
                  <a:lnTo>
                    <a:pt x="19" y="37"/>
                  </a:lnTo>
                  <a:close/>
                  <a:moveTo>
                    <a:pt x="6" y="24"/>
                  </a:moveTo>
                  <a:lnTo>
                    <a:pt x="6" y="25"/>
                  </a:lnTo>
                  <a:lnTo>
                    <a:pt x="6" y="27"/>
                  </a:lnTo>
                  <a:lnTo>
                    <a:pt x="6" y="28"/>
                  </a:lnTo>
                  <a:lnTo>
                    <a:pt x="6" y="29"/>
                  </a:lnTo>
                  <a:lnTo>
                    <a:pt x="6" y="30"/>
                  </a:lnTo>
                  <a:lnTo>
                    <a:pt x="6" y="32"/>
                  </a:lnTo>
                  <a:lnTo>
                    <a:pt x="7" y="32"/>
                  </a:lnTo>
                  <a:lnTo>
                    <a:pt x="7" y="33"/>
                  </a:lnTo>
                  <a:lnTo>
                    <a:pt x="8" y="34"/>
                  </a:lnTo>
                  <a:lnTo>
                    <a:pt x="10" y="33"/>
                  </a:lnTo>
                  <a:lnTo>
                    <a:pt x="11" y="32"/>
                  </a:lnTo>
                  <a:lnTo>
                    <a:pt x="12" y="32"/>
                  </a:lnTo>
                  <a:lnTo>
                    <a:pt x="12" y="30"/>
                  </a:lnTo>
                  <a:lnTo>
                    <a:pt x="14" y="30"/>
                  </a:lnTo>
                  <a:lnTo>
                    <a:pt x="14" y="29"/>
                  </a:lnTo>
                  <a:lnTo>
                    <a:pt x="14" y="28"/>
                  </a:lnTo>
                  <a:lnTo>
                    <a:pt x="14" y="27"/>
                  </a:lnTo>
                  <a:lnTo>
                    <a:pt x="14" y="25"/>
                  </a:lnTo>
                  <a:lnTo>
                    <a:pt x="14" y="24"/>
                  </a:lnTo>
                  <a:lnTo>
                    <a:pt x="14" y="23"/>
                  </a:lnTo>
                  <a:lnTo>
                    <a:pt x="14" y="22"/>
                  </a:lnTo>
                  <a:lnTo>
                    <a:pt x="14" y="20"/>
                  </a:lnTo>
                  <a:lnTo>
                    <a:pt x="14" y="19"/>
                  </a:lnTo>
                  <a:lnTo>
                    <a:pt x="14" y="18"/>
                  </a:lnTo>
                  <a:lnTo>
                    <a:pt x="12" y="18"/>
                  </a:lnTo>
                  <a:lnTo>
                    <a:pt x="11" y="18"/>
                  </a:lnTo>
                  <a:lnTo>
                    <a:pt x="10" y="18"/>
                  </a:lnTo>
                  <a:lnTo>
                    <a:pt x="8" y="18"/>
                  </a:lnTo>
                  <a:lnTo>
                    <a:pt x="7" y="18"/>
                  </a:lnTo>
                  <a:lnTo>
                    <a:pt x="6" y="18"/>
                  </a:lnTo>
                  <a:lnTo>
                    <a:pt x="6" y="19"/>
                  </a:lnTo>
                  <a:lnTo>
                    <a:pt x="6" y="20"/>
                  </a:lnTo>
                  <a:lnTo>
                    <a:pt x="6" y="22"/>
                  </a:lnTo>
                  <a:lnTo>
                    <a:pt x="6" y="23"/>
                  </a:lnTo>
                  <a:lnTo>
                    <a:pt x="6" y="24"/>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35" name="Freeform 258">
              <a:extLst>
                <a:ext uri="{FF2B5EF4-FFF2-40B4-BE49-F238E27FC236}">
                  <a16:creationId xmlns:a16="http://schemas.microsoft.com/office/drawing/2014/main" id="{99952657-F77F-6C49-AE38-4CBBF7C06D1F}"/>
                </a:ext>
              </a:extLst>
            </p:cNvPr>
            <p:cNvSpPr>
              <a:spLocks noEditPoints="1"/>
            </p:cNvSpPr>
            <p:nvPr/>
          </p:nvSpPr>
          <p:spPr bwMode="auto">
            <a:xfrm>
              <a:off x="4178" y="2790"/>
              <a:ext cx="3" cy="11"/>
            </a:xfrm>
            <a:custGeom>
              <a:avLst/>
              <a:gdLst>
                <a:gd name="T0" fmla="*/ 0 w 11"/>
                <a:gd name="T1" fmla="*/ 0 h 47"/>
                <a:gd name="T2" fmla="*/ 0 w 11"/>
                <a:gd name="T3" fmla="*/ 0 h 47"/>
                <a:gd name="T4" fmla="*/ 0 w 11"/>
                <a:gd name="T5" fmla="*/ 0 h 47"/>
                <a:gd name="T6" fmla="*/ 0 w 11"/>
                <a:gd name="T7" fmla="*/ 0 h 47"/>
                <a:gd name="T8" fmla="*/ 0 w 11"/>
                <a:gd name="T9" fmla="*/ 0 h 47"/>
                <a:gd name="T10" fmla="*/ 0 w 11"/>
                <a:gd name="T11" fmla="*/ 0 h 47"/>
                <a:gd name="T12" fmla="*/ 0 w 11"/>
                <a:gd name="T13" fmla="*/ 0 h 47"/>
                <a:gd name="T14" fmla="*/ 0 w 11"/>
                <a:gd name="T15" fmla="*/ 0 h 47"/>
                <a:gd name="T16" fmla="*/ 0 w 11"/>
                <a:gd name="T17" fmla="*/ 0 h 47"/>
                <a:gd name="T18" fmla="*/ 0 w 11"/>
                <a:gd name="T19" fmla="*/ 0 h 47"/>
                <a:gd name="T20" fmla="*/ 0 w 11"/>
                <a:gd name="T21" fmla="*/ 0 h 47"/>
                <a:gd name="T22" fmla="*/ 0 w 11"/>
                <a:gd name="T23" fmla="*/ 0 h 47"/>
                <a:gd name="T24" fmla="*/ 0 w 11"/>
                <a:gd name="T25" fmla="*/ 0 h 47"/>
                <a:gd name="T26" fmla="*/ 0 w 11"/>
                <a:gd name="T27" fmla="*/ 0 h 47"/>
                <a:gd name="T28" fmla="*/ 0 w 11"/>
                <a:gd name="T29" fmla="*/ 0 h 47"/>
                <a:gd name="T30" fmla="*/ 0 w 11"/>
                <a:gd name="T31" fmla="*/ 0 h 47"/>
                <a:gd name="T32" fmla="*/ 0 w 11"/>
                <a:gd name="T33" fmla="*/ 0 h 47"/>
                <a:gd name="T34" fmla="*/ 0 w 11"/>
                <a:gd name="T35" fmla="*/ 0 h 47"/>
                <a:gd name="T36" fmla="*/ 0 w 11"/>
                <a:gd name="T37" fmla="*/ 0 h 47"/>
                <a:gd name="T38" fmla="*/ 0 w 11"/>
                <a:gd name="T39" fmla="*/ 0 h 47"/>
                <a:gd name="T40" fmla="*/ 0 w 11"/>
                <a:gd name="T41" fmla="*/ 0 h 47"/>
                <a:gd name="T42" fmla="*/ 0 w 11"/>
                <a:gd name="T43" fmla="*/ 0 h 47"/>
                <a:gd name="T44" fmla="*/ 0 w 11"/>
                <a:gd name="T45" fmla="*/ 0 h 47"/>
                <a:gd name="T46" fmla="*/ 0 w 11"/>
                <a:gd name="T47" fmla="*/ 0 h 47"/>
                <a:gd name="T48" fmla="*/ 0 w 11"/>
                <a:gd name="T49" fmla="*/ 0 h 47"/>
                <a:gd name="T50" fmla="*/ 0 w 11"/>
                <a:gd name="T51" fmla="*/ 0 h 47"/>
                <a:gd name="T52" fmla="*/ 0 w 11"/>
                <a:gd name="T53" fmla="*/ 0 h 47"/>
                <a:gd name="T54" fmla="*/ 0 w 11"/>
                <a:gd name="T55" fmla="*/ 0 h 47"/>
                <a:gd name="T56" fmla="*/ 0 w 11"/>
                <a:gd name="T57" fmla="*/ 0 h 47"/>
                <a:gd name="T58" fmla="*/ 0 w 11"/>
                <a:gd name="T59" fmla="*/ 0 h 47"/>
                <a:gd name="T60" fmla="*/ 0 w 11"/>
                <a:gd name="T61" fmla="*/ 0 h 47"/>
                <a:gd name="T62" fmla="*/ 0 w 11"/>
                <a:gd name="T63" fmla="*/ 0 h 47"/>
                <a:gd name="T64" fmla="*/ 0 w 11"/>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
                <a:gd name="T100" fmla="*/ 0 h 47"/>
                <a:gd name="T101" fmla="*/ 11 w 11"/>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 h="47">
                  <a:moveTo>
                    <a:pt x="6" y="8"/>
                  </a:moveTo>
                  <a:lnTo>
                    <a:pt x="6" y="0"/>
                  </a:lnTo>
                  <a:lnTo>
                    <a:pt x="11" y="0"/>
                  </a:lnTo>
                  <a:lnTo>
                    <a:pt x="11" y="8"/>
                  </a:lnTo>
                  <a:lnTo>
                    <a:pt x="6" y="8"/>
                  </a:lnTo>
                  <a:close/>
                  <a:moveTo>
                    <a:pt x="11" y="10"/>
                  </a:moveTo>
                  <a:lnTo>
                    <a:pt x="11" y="37"/>
                  </a:lnTo>
                  <a:lnTo>
                    <a:pt x="11" y="38"/>
                  </a:lnTo>
                  <a:lnTo>
                    <a:pt x="11" y="39"/>
                  </a:lnTo>
                  <a:lnTo>
                    <a:pt x="11" y="40"/>
                  </a:lnTo>
                  <a:lnTo>
                    <a:pt x="11" y="42"/>
                  </a:lnTo>
                  <a:lnTo>
                    <a:pt x="11" y="43"/>
                  </a:lnTo>
                  <a:lnTo>
                    <a:pt x="11" y="44"/>
                  </a:lnTo>
                  <a:lnTo>
                    <a:pt x="11" y="46"/>
                  </a:lnTo>
                  <a:lnTo>
                    <a:pt x="10" y="46"/>
                  </a:lnTo>
                  <a:lnTo>
                    <a:pt x="10" y="47"/>
                  </a:lnTo>
                  <a:lnTo>
                    <a:pt x="8" y="47"/>
                  </a:lnTo>
                  <a:lnTo>
                    <a:pt x="7" y="47"/>
                  </a:lnTo>
                  <a:lnTo>
                    <a:pt x="6" y="47"/>
                  </a:lnTo>
                  <a:lnTo>
                    <a:pt x="5" y="47"/>
                  </a:lnTo>
                  <a:lnTo>
                    <a:pt x="3" y="47"/>
                  </a:lnTo>
                  <a:lnTo>
                    <a:pt x="2" y="47"/>
                  </a:lnTo>
                  <a:lnTo>
                    <a:pt x="1" y="47"/>
                  </a:lnTo>
                  <a:lnTo>
                    <a:pt x="0" y="47"/>
                  </a:lnTo>
                  <a:lnTo>
                    <a:pt x="2" y="40"/>
                  </a:lnTo>
                  <a:lnTo>
                    <a:pt x="3" y="40"/>
                  </a:lnTo>
                  <a:lnTo>
                    <a:pt x="5" y="40"/>
                  </a:lnTo>
                  <a:lnTo>
                    <a:pt x="6" y="40"/>
                  </a:lnTo>
                  <a:lnTo>
                    <a:pt x="6" y="39"/>
                  </a:lnTo>
                  <a:lnTo>
                    <a:pt x="6" y="38"/>
                  </a:lnTo>
                  <a:lnTo>
                    <a:pt x="6" y="37"/>
                  </a:lnTo>
                  <a:lnTo>
                    <a:pt x="6" y="10"/>
                  </a:lnTo>
                  <a:lnTo>
                    <a:pt x="11"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36" name="Freeform 259">
              <a:extLst>
                <a:ext uri="{FF2B5EF4-FFF2-40B4-BE49-F238E27FC236}">
                  <a16:creationId xmlns:a16="http://schemas.microsoft.com/office/drawing/2014/main" id="{29C86505-5A67-B14B-AF81-D8AA31A21410}"/>
                </a:ext>
              </a:extLst>
            </p:cNvPr>
            <p:cNvSpPr>
              <a:spLocks/>
            </p:cNvSpPr>
            <p:nvPr/>
          </p:nvSpPr>
          <p:spPr bwMode="auto">
            <a:xfrm>
              <a:off x="4182" y="2790"/>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
                <a:gd name="T130" fmla="*/ 0 h 37"/>
                <a:gd name="T131" fmla="*/ 19 w 19"/>
                <a:gd name="T132" fmla="*/ 37 h 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 h="37">
                  <a:moveTo>
                    <a:pt x="5" y="0"/>
                  </a:moveTo>
                  <a:lnTo>
                    <a:pt x="5" y="14"/>
                  </a:lnTo>
                  <a:lnTo>
                    <a:pt x="6" y="13"/>
                  </a:lnTo>
                  <a:lnTo>
                    <a:pt x="8" y="12"/>
                  </a:lnTo>
                  <a:lnTo>
                    <a:pt x="9" y="12"/>
                  </a:lnTo>
                  <a:lnTo>
                    <a:pt x="10" y="12"/>
                  </a:lnTo>
                  <a:lnTo>
                    <a:pt x="11" y="10"/>
                  </a:lnTo>
                  <a:lnTo>
                    <a:pt x="13" y="10"/>
                  </a:lnTo>
                  <a:lnTo>
                    <a:pt x="14" y="10"/>
                  </a:lnTo>
                  <a:lnTo>
                    <a:pt x="15" y="10"/>
                  </a:lnTo>
                  <a:lnTo>
                    <a:pt x="16" y="10"/>
                  </a:lnTo>
                  <a:lnTo>
                    <a:pt x="16" y="12"/>
                  </a:lnTo>
                  <a:lnTo>
                    <a:pt x="16" y="13"/>
                  </a:lnTo>
                  <a:lnTo>
                    <a:pt x="18" y="14"/>
                  </a:lnTo>
                  <a:lnTo>
                    <a:pt x="19" y="14"/>
                  </a:lnTo>
                  <a:lnTo>
                    <a:pt x="19" y="15"/>
                  </a:lnTo>
                  <a:lnTo>
                    <a:pt x="19" y="17"/>
                  </a:lnTo>
                  <a:lnTo>
                    <a:pt x="19" y="18"/>
                  </a:lnTo>
                  <a:lnTo>
                    <a:pt x="19" y="19"/>
                  </a:lnTo>
                  <a:lnTo>
                    <a:pt x="19" y="20"/>
                  </a:lnTo>
                  <a:lnTo>
                    <a:pt x="19" y="37"/>
                  </a:lnTo>
                  <a:lnTo>
                    <a:pt x="14" y="37"/>
                  </a:lnTo>
                  <a:lnTo>
                    <a:pt x="14" y="24"/>
                  </a:lnTo>
                  <a:lnTo>
                    <a:pt x="14" y="23"/>
                  </a:lnTo>
                  <a:lnTo>
                    <a:pt x="14" y="22"/>
                  </a:lnTo>
                  <a:lnTo>
                    <a:pt x="14" y="20"/>
                  </a:lnTo>
                  <a:lnTo>
                    <a:pt x="14" y="19"/>
                  </a:lnTo>
                  <a:lnTo>
                    <a:pt x="14" y="18"/>
                  </a:lnTo>
                  <a:lnTo>
                    <a:pt x="13" y="18"/>
                  </a:lnTo>
                  <a:lnTo>
                    <a:pt x="11" y="18"/>
                  </a:lnTo>
                  <a:lnTo>
                    <a:pt x="10" y="18"/>
                  </a:lnTo>
                  <a:lnTo>
                    <a:pt x="9" y="18"/>
                  </a:lnTo>
                  <a:lnTo>
                    <a:pt x="8" y="18"/>
                  </a:lnTo>
                  <a:lnTo>
                    <a:pt x="6" y="18"/>
                  </a:lnTo>
                  <a:lnTo>
                    <a:pt x="6" y="19"/>
                  </a:lnTo>
                  <a:lnTo>
                    <a:pt x="5" y="19"/>
                  </a:lnTo>
                  <a:lnTo>
                    <a:pt x="5" y="20"/>
                  </a:lnTo>
                  <a:lnTo>
                    <a:pt x="5" y="22"/>
                  </a:lnTo>
                  <a:lnTo>
                    <a:pt x="5" y="23"/>
                  </a:lnTo>
                  <a:lnTo>
                    <a:pt x="5" y="24"/>
                  </a:lnTo>
                  <a:lnTo>
                    <a:pt x="5" y="37"/>
                  </a:lnTo>
                  <a:lnTo>
                    <a:pt x="0" y="37"/>
                  </a:lnTo>
                  <a:lnTo>
                    <a:pt x="0" y="0"/>
                  </a:lnTo>
                  <a:lnTo>
                    <a:pt x="5" y="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37" name="Freeform 260">
              <a:extLst>
                <a:ext uri="{FF2B5EF4-FFF2-40B4-BE49-F238E27FC236}">
                  <a16:creationId xmlns:a16="http://schemas.microsoft.com/office/drawing/2014/main" id="{197ABA96-3A6B-D840-8214-C1B10DE75E0E}"/>
                </a:ext>
              </a:extLst>
            </p:cNvPr>
            <p:cNvSpPr>
              <a:spLocks/>
            </p:cNvSpPr>
            <p:nvPr/>
          </p:nvSpPr>
          <p:spPr bwMode="auto">
            <a:xfrm>
              <a:off x="4188" y="2790"/>
              <a:ext cx="3" cy="9"/>
            </a:xfrm>
            <a:custGeom>
              <a:avLst/>
              <a:gdLst>
                <a:gd name="T0" fmla="*/ 0 w 14"/>
                <a:gd name="T1" fmla="*/ 0 h 37"/>
                <a:gd name="T2" fmla="*/ 0 w 14"/>
                <a:gd name="T3" fmla="*/ 0 h 37"/>
                <a:gd name="T4" fmla="*/ 0 w 14"/>
                <a:gd name="T5" fmla="*/ 0 h 37"/>
                <a:gd name="T6" fmla="*/ 0 w 14"/>
                <a:gd name="T7" fmla="*/ 0 h 37"/>
                <a:gd name="T8" fmla="*/ 0 w 14"/>
                <a:gd name="T9" fmla="*/ 0 h 37"/>
                <a:gd name="T10" fmla="*/ 0 w 14"/>
                <a:gd name="T11" fmla="*/ 0 h 37"/>
                <a:gd name="T12" fmla="*/ 0 w 14"/>
                <a:gd name="T13" fmla="*/ 0 h 37"/>
                <a:gd name="T14" fmla="*/ 0 w 14"/>
                <a:gd name="T15" fmla="*/ 0 h 37"/>
                <a:gd name="T16" fmla="*/ 0 w 14"/>
                <a:gd name="T17" fmla="*/ 0 h 37"/>
                <a:gd name="T18" fmla="*/ 0 w 14"/>
                <a:gd name="T19" fmla="*/ 0 h 37"/>
                <a:gd name="T20" fmla="*/ 0 w 14"/>
                <a:gd name="T21" fmla="*/ 0 h 37"/>
                <a:gd name="T22" fmla="*/ 0 w 14"/>
                <a:gd name="T23" fmla="*/ 0 h 37"/>
                <a:gd name="T24" fmla="*/ 0 w 14"/>
                <a:gd name="T25" fmla="*/ 0 h 37"/>
                <a:gd name="T26" fmla="*/ 0 w 14"/>
                <a:gd name="T27" fmla="*/ 0 h 37"/>
                <a:gd name="T28" fmla="*/ 0 w 14"/>
                <a:gd name="T29" fmla="*/ 0 h 37"/>
                <a:gd name="T30" fmla="*/ 0 w 14"/>
                <a:gd name="T31" fmla="*/ 0 h 37"/>
                <a:gd name="T32" fmla="*/ 0 w 14"/>
                <a:gd name="T33" fmla="*/ 0 h 37"/>
                <a:gd name="T34" fmla="*/ 0 w 14"/>
                <a:gd name="T35" fmla="*/ 0 h 37"/>
                <a:gd name="T36" fmla="*/ 0 w 14"/>
                <a:gd name="T37" fmla="*/ 0 h 37"/>
                <a:gd name="T38" fmla="*/ 0 w 14"/>
                <a:gd name="T39" fmla="*/ 0 h 37"/>
                <a:gd name="T40" fmla="*/ 0 w 14"/>
                <a:gd name="T41" fmla="*/ 0 h 37"/>
                <a:gd name="T42" fmla="*/ 0 w 14"/>
                <a:gd name="T43" fmla="*/ 0 h 37"/>
                <a:gd name="T44" fmla="*/ 0 w 14"/>
                <a:gd name="T45" fmla="*/ 0 h 37"/>
                <a:gd name="T46" fmla="*/ 0 w 14"/>
                <a:gd name="T47" fmla="*/ 0 h 37"/>
                <a:gd name="T48" fmla="*/ 0 w 14"/>
                <a:gd name="T49" fmla="*/ 0 h 37"/>
                <a:gd name="T50" fmla="*/ 0 w 14"/>
                <a:gd name="T51" fmla="*/ 0 h 37"/>
                <a:gd name="T52" fmla="*/ 0 w 14"/>
                <a:gd name="T53" fmla="*/ 0 h 37"/>
                <a:gd name="T54" fmla="*/ 0 w 14"/>
                <a:gd name="T55" fmla="*/ 0 h 37"/>
                <a:gd name="T56" fmla="*/ 0 w 14"/>
                <a:gd name="T57" fmla="*/ 0 h 37"/>
                <a:gd name="T58" fmla="*/ 0 w 14"/>
                <a:gd name="T59" fmla="*/ 0 h 37"/>
                <a:gd name="T60" fmla="*/ 0 w 14"/>
                <a:gd name="T61" fmla="*/ 0 h 37"/>
                <a:gd name="T62" fmla="*/ 0 w 14"/>
                <a:gd name="T63" fmla="*/ 0 h 37"/>
                <a:gd name="T64" fmla="*/ 0 w 14"/>
                <a:gd name="T65" fmla="*/ 0 h 37"/>
                <a:gd name="T66" fmla="*/ 0 w 14"/>
                <a:gd name="T67" fmla="*/ 0 h 37"/>
                <a:gd name="T68" fmla="*/ 0 w 14"/>
                <a:gd name="T69" fmla="*/ 0 h 37"/>
                <a:gd name="T70" fmla="*/ 0 w 14"/>
                <a:gd name="T71" fmla="*/ 0 h 37"/>
                <a:gd name="T72" fmla="*/ 0 w 14"/>
                <a:gd name="T73" fmla="*/ 0 h 37"/>
                <a:gd name="T74" fmla="*/ 0 w 14"/>
                <a:gd name="T75" fmla="*/ 0 h 37"/>
                <a:gd name="T76" fmla="*/ 0 w 14"/>
                <a:gd name="T77" fmla="*/ 0 h 37"/>
                <a:gd name="T78" fmla="*/ 0 w 14"/>
                <a:gd name="T79" fmla="*/ 0 h 37"/>
                <a:gd name="T80" fmla="*/ 0 w 14"/>
                <a:gd name="T81" fmla="*/ 0 h 37"/>
                <a:gd name="T82" fmla="*/ 0 w 14"/>
                <a:gd name="T83" fmla="*/ 0 h 37"/>
                <a:gd name="T84" fmla="*/ 0 w 14"/>
                <a:gd name="T85" fmla="*/ 0 h 37"/>
                <a:gd name="T86" fmla="*/ 0 w 14"/>
                <a:gd name="T87" fmla="*/ 0 h 37"/>
                <a:gd name="T88" fmla="*/ 0 w 14"/>
                <a:gd name="T89" fmla="*/ 0 h 37"/>
                <a:gd name="T90" fmla="*/ 0 w 14"/>
                <a:gd name="T91" fmla="*/ 0 h 37"/>
                <a:gd name="T92" fmla="*/ 0 w 14"/>
                <a:gd name="T93" fmla="*/ 0 h 37"/>
                <a:gd name="T94" fmla="*/ 0 w 14"/>
                <a:gd name="T95" fmla="*/ 0 h 37"/>
                <a:gd name="T96" fmla="*/ 0 w 14"/>
                <a:gd name="T97" fmla="*/ 0 h 37"/>
                <a:gd name="T98" fmla="*/ 0 w 14"/>
                <a:gd name="T99" fmla="*/ 0 h 37"/>
                <a:gd name="T100" fmla="*/ 0 w 14"/>
                <a:gd name="T101" fmla="*/ 0 h 37"/>
                <a:gd name="T102" fmla="*/ 0 w 14"/>
                <a:gd name="T103" fmla="*/ 0 h 37"/>
                <a:gd name="T104" fmla="*/ 0 w 14"/>
                <a:gd name="T105" fmla="*/ 0 h 37"/>
                <a:gd name="T106" fmla="*/ 0 w 14"/>
                <a:gd name="T107" fmla="*/ 0 h 37"/>
                <a:gd name="T108" fmla="*/ 0 w 14"/>
                <a:gd name="T109" fmla="*/ 0 h 37"/>
                <a:gd name="T110" fmla="*/ 0 w 14"/>
                <a:gd name="T111" fmla="*/ 0 h 37"/>
                <a:gd name="T112" fmla="*/ 0 w 14"/>
                <a:gd name="T113" fmla="*/ 0 h 37"/>
                <a:gd name="T114" fmla="*/ 0 w 14"/>
                <a:gd name="T115" fmla="*/ 0 h 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
                <a:gd name="T175" fmla="*/ 0 h 37"/>
                <a:gd name="T176" fmla="*/ 14 w 14"/>
                <a:gd name="T177" fmla="*/ 37 h 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 h="37">
                  <a:moveTo>
                    <a:pt x="0" y="10"/>
                  </a:moveTo>
                  <a:lnTo>
                    <a:pt x="3" y="10"/>
                  </a:lnTo>
                  <a:lnTo>
                    <a:pt x="3" y="9"/>
                  </a:lnTo>
                  <a:lnTo>
                    <a:pt x="3" y="8"/>
                  </a:lnTo>
                  <a:lnTo>
                    <a:pt x="4" y="6"/>
                  </a:lnTo>
                  <a:lnTo>
                    <a:pt x="4" y="5"/>
                  </a:lnTo>
                  <a:lnTo>
                    <a:pt x="5" y="4"/>
                  </a:lnTo>
                  <a:lnTo>
                    <a:pt x="5" y="3"/>
                  </a:lnTo>
                  <a:lnTo>
                    <a:pt x="5" y="1"/>
                  </a:lnTo>
                  <a:lnTo>
                    <a:pt x="5" y="0"/>
                  </a:lnTo>
                  <a:lnTo>
                    <a:pt x="7" y="0"/>
                  </a:lnTo>
                  <a:lnTo>
                    <a:pt x="8" y="0"/>
                  </a:lnTo>
                  <a:lnTo>
                    <a:pt x="9" y="0"/>
                  </a:lnTo>
                  <a:lnTo>
                    <a:pt x="10" y="0"/>
                  </a:lnTo>
                  <a:lnTo>
                    <a:pt x="12" y="0"/>
                  </a:lnTo>
                  <a:lnTo>
                    <a:pt x="13" y="0"/>
                  </a:lnTo>
                  <a:lnTo>
                    <a:pt x="14" y="0"/>
                  </a:lnTo>
                  <a:lnTo>
                    <a:pt x="14" y="8"/>
                  </a:lnTo>
                  <a:lnTo>
                    <a:pt x="13" y="8"/>
                  </a:lnTo>
                  <a:lnTo>
                    <a:pt x="12" y="8"/>
                  </a:lnTo>
                  <a:lnTo>
                    <a:pt x="10" y="8"/>
                  </a:lnTo>
                  <a:lnTo>
                    <a:pt x="9" y="8"/>
                  </a:lnTo>
                  <a:lnTo>
                    <a:pt x="9" y="9"/>
                  </a:lnTo>
                  <a:lnTo>
                    <a:pt x="9" y="10"/>
                  </a:lnTo>
                  <a:lnTo>
                    <a:pt x="14" y="10"/>
                  </a:lnTo>
                  <a:lnTo>
                    <a:pt x="14" y="18"/>
                  </a:lnTo>
                  <a:lnTo>
                    <a:pt x="9" y="18"/>
                  </a:lnTo>
                  <a:lnTo>
                    <a:pt x="9" y="37"/>
                  </a:lnTo>
                  <a:lnTo>
                    <a:pt x="3" y="37"/>
                  </a:lnTo>
                  <a:lnTo>
                    <a:pt x="3" y="18"/>
                  </a:lnTo>
                  <a:lnTo>
                    <a:pt x="0" y="18"/>
                  </a:lnTo>
                  <a:lnTo>
                    <a:pt x="0"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38" name="Freeform 261">
              <a:extLst>
                <a:ext uri="{FF2B5EF4-FFF2-40B4-BE49-F238E27FC236}">
                  <a16:creationId xmlns:a16="http://schemas.microsoft.com/office/drawing/2014/main" id="{9DE686DA-A6C5-684D-8C64-A883BB286831}"/>
                </a:ext>
              </a:extLst>
            </p:cNvPr>
            <p:cNvSpPr>
              <a:spLocks/>
            </p:cNvSpPr>
            <p:nvPr/>
          </p:nvSpPr>
          <p:spPr bwMode="auto">
            <a:xfrm>
              <a:off x="4191" y="2792"/>
              <a:ext cx="5" cy="7"/>
            </a:xfrm>
            <a:custGeom>
              <a:avLst/>
              <a:gdLst>
                <a:gd name="T0" fmla="*/ 0 w 22"/>
                <a:gd name="T1" fmla="*/ 0 h 27"/>
                <a:gd name="T2" fmla="*/ 0 w 22"/>
                <a:gd name="T3" fmla="*/ 0 h 27"/>
                <a:gd name="T4" fmla="*/ 0 w 22"/>
                <a:gd name="T5" fmla="*/ 0 h 27"/>
                <a:gd name="T6" fmla="*/ 0 w 22"/>
                <a:gd name="T7" fmla="*/ 0 h 27"/>
                <a:gd name="T8" fmla="*/ 0 w 22"/>
                <a:gd name="T9" fmla="*/ 0 h 27"/>
                <a:gd name="T10" fmla="*/ 0 w 22"/>
                <a:gd name="T11" fmla="*/ 0 h 27"/>
                <a:gd name="T12" fmla="*/ 0 w 22"/>
                <a:gd name="T13" fmla="*/ 0 h 27"/>
                <a:gd name="T14" fmla="*/ 0 w 22"/>
                <a:gd name="T15" fmla="*/ 0 h 27"/>
                <a:gd name="T16" fmla="*/ 0 w 22"/>
                <a:gd name="T17" fmla="*/ 0 h 27"/>
                <a:gd name="T18" fmla="*/ 0 w 22"/>
                <a:gd name="T19" fmla="*/ 0 h 27"/>
                <a:gd name="T20" fmla="*/ 0 w 22"/>
                <a:gd name="T21" fmla="*/ 0 h 27"/>
                <a:gd name="T22" fmla="*/ 0 w 22"/>
                <a:gd name="T23" fmla="*/ 0 h 27"/>
                <a:gd name="T24" fmla="*/ 0 w 22"/>
                <a:gd name="T25" fmla="*/ 0 h 27"/>
                <a:gd name="T26" fmla="*/ 0 w 22"/>
                <a:gd name="T27" fmla="*/ 0 h 27"/>
                <a:gd name="T28" fmla="*/ 0 w 22"/>
                <a:gd name="T29" fmla="*/ 0 h 27"/>
                <a:gd name="T30" fmla="*/ 0 w 22"/>
                <a:gd name="T31" fmla="*/ 0 h 27"/>
                <a:gd name="T32" fmla="*/ 0 w 22"/>
                <a:gd name="T33" fmla="*/ 0 h 27"/>
                <a:gd name="T34" fmla="*/ 0 w 22"/>
                <a:gd name="T35" fmla="*/ 0 h 27"/>
                <a:gd name="T36" fmla="*/ 0 w 22"/>
                <a:gd name="T37" fmla="*/ 0 h 27"/>
                <a:gd name="T38" fmla="*/ 0 w 22"/>
                <a:gd name="T39" fmla="*/ 0 h 27"/>
                <a:gd name="T40" fmla="*/ 0 w 22"/>
                <a:gd name="T41" fmla="*/ 0 h 27"/>
                <a:gd name="T42" fmla="*/ 0 w 22"/>
                <a:gd name="T43" fmla="*/ 0 h 27"/>
                <a:gd name="T44" fmla="*/ 0 w 22"/>
                <a:gd name="T45" fmla="*/ 0 h 27"/>
                <a:gd name="T46" fmla="*/ 0 w 22"/>
                <a:gd name="T47" fmla="*/ 0 h 27"/>
                <a:gd name="T48" fmla="*/ 0 w 22"/>
                <a:gd name="T49" fmla="*/ 0 h 27"/>
                <a:gd name="T50" fmla="*/ 0 w 22"/>
                <a:gd name="T51" fmla="*/ 0 h 27"/>
                <a:gd name="T52" fmla="*/ 0 w 22"/>
                <a:gd name="T53" fmla="*/ 0 h 27"/>
                <a:gd name="T54" fmla="*/ 0 w 22"/>
                <a:gd name="T55" fmla="*/ 0 h 27"/>
                <a:gd name="T56" fmla="*/ 0 w 22"/>
                <a:gd name="T57" fmla="*/ 0 h 27"/>
                <a:gd name="T58" fmla="*/ 0 w 22"/>
                <a:gd name="T59" fmla="*/ 0 h 27"/>
                <a:gd name="T60" fmla="*/ 0 w 22"/>
                <a:gd name="T61" fmla="*/ 0 h 27"/>
                <a:gd name="T62" fmla="*/ 0 w 22"/>
                <a:gd name="T63" fmla="*/ 0 h 27"/>
                <a:gd name="T64" fmla="*/ 0 w 22"/>
                <a:gd name="T65" fmla="*/ 0 h 27"/>
                <a:gd name="T66" fmla="*/ 0 w 22"/>
                <a:gd name="T67" fmla="*/ 0 h 27"/>
                <a:gd name="T68" fmla="*/ 0 w 22"/>
                <a:gd name="T69" fmla="*/ 0 h 27"/>
                <a:gd name="T70" fmla="*/ 0 w 22"/>
                <a:gd name="T71" fmla="*/ 0 h 27"/>
                <a:gd name="T72" fmla="*/ 0 w 22"/>
                <a:gd name="T73" fmla="*/ 0 h 27"/>
                <a:gd name="T74" fmla="*/ 0 w 22"/>
                <a:gd name="T75" fmla="*/ 0 h 27"/>
                <a:gd name="T76" fmla="*/ 0 w 22"/>
                <a:gd name="T77" fmla="*/ 0 h 27"/>
                <a:gd name="T78" fmla="*/ 0 w 22"/>
                <a:gd name="T79" fmla="*/ 0 h 27"/>
                <a:gd name="T80" fmla="*/ 0 w 22"/>
                <a:gd name="T81" fmla="*/ 0 h 27"/>
                <a:gd name="T82" fmla="*/ 0 w 22"/>
                <a:gd name="T83" fmla="*/ 0 h 27"/>
                <a:gd name="T84" fmla="*/ 0 w 22"/>
                <a:gd name="T85" fmla="*/ 0 h 27"/>
                <a:gd name="T86" fmla="*/ 0 w 22"/>
                <a:gd name="T87" fmla="*/ 0 h 27"/>
                <a:gd name="T88" fmla="*/ 0 w 22"/>
                <a:gd name="T89" fmla="*/ 0 h 27"/>
                <a:gd name="T90" fmla="*/ 0 w 22"/>
                <a:gd name="T91" fmla="*/ 0 h 27"/>
                <a:gd name="T92" fmla="*/ 0 w 22"/>
                <a:gd name="T93" fmla="*/ 0 h 27"/>
                <a:gd name="T94" fmla="*/ 0 w 22"/>
                <a:gd name="T95" fmla="*/ 0 h 27"/>
                <a:gd name="T96" fmla="*/ 0 w 22"/>
                <a:gd name="T97" fmla="*/ 0 h 27"/>
                <a:gd name="T98" fmla="*/ 0 w 22"/>
                <a:gd name="T99" fmla="*/ 0 h 27"/>
                <a:gd name="T100" fmla="*/ 0 w 22"/>
                <a:gd name="T101" fmla="*/ 0 h 27"/>
                <a:gd name="T102" fmla="*/ 0 w 22"/>
                <a:gd name="T103" fmla="*/ 0 h 27"/>
                <a:gd name="T104" fmla="*/ 0 w 22"/>
                <a:gd name="T105" fmla="*/ 0 h 27"/>
                <a:gd name="T106" fmla="*/ 0 w 22"/>
                <a:gd name="T107" fmla="*/ 0 h 27"/>
                <a:gd name="T108" fmla="*/ 0 w 22"/>
                <a:gd name="T109" fmla="*/ 0 h 27"/>
                <a:gd name="T110" fmla="*/ 0 w 22"/>
                <a:gd name="T111" fmla="*/ 0 h 2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
                <a:gd name="T169" fmla="*/ 0 h 27"/>
                <a:gd name="T170" fmla="*/ 22 w 22"/>
                <a:gd name="T171" fmla="*/ 27 h 2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 h="27">
                  <a:moveTo>
                    <a:pt x="0" y="20"/>
                  </a:moveTo>
                  <a:lnTo>
                    <a:pt x="5" y="17"/>
                  </a:lnTo>
                  <a:lnTo>
                    <a:pt x="7" y="18"/>
                  </a:lnTo>
                  <a:lnTo>
                    <a:pt x="7" y="19"/>
                  </a:lnTo>
                  <a:lnTo>
                    <a:pt x="8" y="19"/>
                  </a:lnTo>
                  <a:lnTo>
                    <a:pt x="8" y="20"/>
                  </a:lnTo>
                  <a:lnTo>
                    <a:pt x="8" y="22"/>
                  </a:lnTo>
                  <a:lnTo>
                    <a:pt x="9" y="23"/>
                  </a:lnTo>
                  <a:lnTo>
                    <a:pt x="10" y="24"/>
                  </a:lnTo>
                  <a:lnTo>
                    <a:pt x="12" y="24"/>
                  </a:lnTo>
                  <a:lnTo>
                    <a:pt x="13" y="24"/>
                  </a:lnTo>
                  <a:lnTo>
                    <a:pt x="13" y="23"/>
                  </a:lnTo>
                  <a:lnTo>
                    <a:pt x="14" y="23"/>
                  </a:lnTo>
                  <a:lnTo>
                    <a:pt x="14" y="22"/>
                  </a:lnTo>
                  <a:lnTo>
                    <a:pt x="14" y="20"/>
                  </a:lnTo>
                  <a:lnTo>
                    <a:pt x="15" y="20"/>
                  </a:lnTo>
                  <a:lnTo>
                    <a:pt x="17" y="20"/>
                  </a:lnTo>
                  <a:lnTo>
                    <a:pt x="15" y="20"/>
                  </a:lnTo>
                  <a:lnTo>
                    <a:pt x="15" y="19"/>
                  </a:lnTo>
                  <a:lnTo>
                    <a:pt x="14" y="18"/>
                  </a:lnTo>
                  <a:lnTo>
                    <a:pt x="14" y="17"/>
                  </a:lnTo>
                  <a:lnTo>
                    <a:pt x="12" y="17"/>
                  </a:lnTo>
                  <a:lnTo>
                    <a:pt x="10" y="17"/>
                  </a:lnTo>
                  <a:lnTo>
                    <a:pt x="9" y="17"/>
                  </a:lnTo>
                  <a:lnTo>
                    <a:pt x="8" y="15"/>
                  </a:lnTo>
                  <a:lnTo>
                    <a:pt x="7" y="15"/>
                  </a:lnTo>
                  <a:lnTo>
                    <a:pt x="7" y="14"/>
                  </a:lnTo>
                  <a:lnTo>
                    <a:pt x="5" y="14"/>
                  </a:lnTo>
                  <a:lnTo>
                    <a:pt x="4" y="14"/>
                  </a:lnTo>
                  <a:lnTo>
                    <a:pt x="4" y="13"/>
                  </a:lnTo>
                  <a:lnTo>
                    <a:pt x="3" y="12"/>
                  </a:lnTo>
                  <a:lnTo>
                    <a:pt x="3" y="10"/>
                  </a:lnTo>
                  <a:lnTo>
                    <a:pt x="3" y="9"/>
                  </a:lnTo>
                  <a:lnTo>
                    <a:pt x="3" y="8"/>
                  </a:lnTo>
                  <a:lnTo>
                    <a:pt x="3" y="7"/>
                  </a:lnTo>
                  <a:lnTo>
                    <a:pt x="3" y="5"/>
                  </a:lnTo>
                  <a:lnTo>
                    <a:pt x="3" y="4"/>
                  </a:lnTo>
                  <a:lnTo>
                    <a:pt x="4" y="3"/>
                  </a:lnTo>
                  <a:lnTo>
                    <a:pt x="5" y="2"/>
                  </a:lnTo>
                  <a:lnTo>
                    <a:pt x="7" y="2"/>
                  </a:lnTo>
                  <a:lnTo>
                    <a:pt x="8" y="2"/>
                  </a:lnTo>
                  <a:lnTo>
                    <a:pt x="9" y="0"/>
                  </a:lnTo>
                  <a:lnTo>
                    <a:pt x="10" y="0"/>
                  </a:lnTo>
                  <a:lnTo>
                    <a:pt x="12" y="0"/>
                  </a:lnTo>
                  <a:lnTo>
                    <a:pt x="13" y="0"/>
                  </a:lnTo>
                  <a:lnTo>
                    <a:pt x="14" y="2"/>
                  </a:lnTo>
                  <a:lnTo>
                    <a:pt x="15" y="2"/>
                  </a:lnTo>
                  <a:lnTo>
                    <a:pt x="17" y="3"/>
                  </a:lnTo>
                  <a:lnTo>
                    <a:pt x="17" y="4"/>
                  </a:lnTo>
                  <a:lnTo>
                    <a:pt x="18" y="4"/>
                  </a:lnTo>
                  <a:lnTo>
                    <a:pt x="19" y="4"/>
                  </a:lnTo>
                  <a:lnTo>
                    <a:pt x="19" y="5"/>
                  </a:lnTo>
                  <a:lnTo>
                    <a:pt x="19" y="7"/>
                  </a:lnTo>
                  <a:lnTo>
                    <a:pt x="19" y="8"/>
                  </a:lnTo>
                  <a:lnTo>
                    <a:pt x="14" y="8"/>
                  </a:lnTo>
                  <a:lnTo>
                    <a:pt x="13" y="8"/>
                  </a:lnTo>
                  <a:lnTo>
                    <a:pt x="12" y="8"/>
                  </a:lnTo>
                  <a:lnTo>
                    <a:pt x="10" y="8"/>
                  </a:lnTo>
                  <a:lnTo>
                    <a:pt x="9" y="8"/>
                  </a:lnTo>
                  <a:lnTo>
                    <a:pt x="8" y="8"/>
                  </a:lnTo>
                  <a:lnTo>
                    <a:pt x="8" y="9"/>
                  </a:lnTo>
                  <a:lnTo>
                    <a:pt x="8" y="10"/>
                  </a:lnTo>
                  <a:lnTo>
                    <a:pt x="9" y="10"/>
                  </a:lnTo>
                  <a:lnTo>
                    <a:pt x="10" y="10"/>
                  </a:lnTo>
                  <a:lnTo>
                    <a:pt x="12" y="10"/>
                  </a:lnTo>
                  <a:lnTo>
                    <a:pt x="13" y="10"/>
                  </a:lnTo>
                  <a:lnTo>
                    <a:pt x="14" y="10"/>
                  </a:lnTo>
                  <a:lnTo>
                    <a:pt x="15" y="12"/>
                  </a:lnTo>
                  <a:lnTo>
                    <a:pt x="17" y="12"/>
                  </a:lnTo>
                  <a:lnTo>
                    <a:pt x="18" y="13"/>
                  </a:lnTo>
                  <a:lnTo>
                    <a:pt x="19" y="13"/>
                  </a:lnTo>
                  <a:lnTo>
                    <a:pt x="19" y="14"/>
                  </a:lnTo>
                  <a:lnTo>
                    <a:pt x="20" y="15"/>
                  </a:lnTo>
                  <a:lnTo>
                    <a:pt x="20" y="17"/>
                  </a:lnTo>
                  <a:lnTo>
                    <a:pt x="22" y="18"/>
                  </a:lnTo>
                  <a:lnTo>
                    <a:pt x="22" y="19"/>
                  </a:lnTo>
                  <a:lnTo>
                    <a:pt x="22" y="20"/>
                  </a:lnTo>
                  <a:lnTo>
                    <a:pt x="22" y="22"/>
                  </a:lnTo>
                  <a:lnTo>
                    <a:pt x="20" y="22"/>
                  </a:lnTo>
                  <a:lnTo>
                    <a:pt x="20" y="23"/>
                  </a:lnTo>
                  <a:lnTo>
                    <a:pt x="19" y="23"/>
                  </a:lnTo>
                  <a:lnTo>
                    <a:pt x="19" y="24"/>
                  </a:lnTo>
                  <a:lnTo>
                    <a:pt x="18" y="25"/>
                  </a:lnTo>
                  <a:lnTo>
                    <a:pt x="17" y="25"/>
                  </a:lnTo>
                  <a:lnTo>
                    <a:pt x="15" y="27"/>
                  </a:lnTo>
                  <a:lnTo>
                    <a:pt x="14" y="27"/>
                  </a:lnTo>
                  <a:lnTo>
                    <a:pt x="13" y="27"/>
                  </a:lnTo>
                  <a:lnTo>
                    <a:pt x="12" y="27"/>
                  </a:lnTo>
                  <a:lnTo>
                    <a:pt x="10" y="27"/>
                  </a:lnTo>
                  <a:lnTo>
                    <a:pt x="9" y="27"/>
                  </a:lnTo>
                  <a:lnTo>
                    <a:pt x="8" y="27"/>
                  </a:lnTo>
                  <a:lnTo>
                    <a:pt x="7" y="27"/>
                  </a:lnTo>
                  <a:lnTo>
                    <a:pt x="5" y="27"/>
                  </a:lnTo>
                  <a:lnTo>
                    <a:pt x="4" y="27"/>
                  </a:lnTo>
                  <a:lnTo>
                    <a:pt x="4" y="25"/>
                  </a:lnTo>
                  <a:lnTo>
                    <a:pt x="3" y="24"/>
                  </a:lnTo>
                  <a:lnTo>
                    <a:pt x="3" y="23"/>
                  </a:lnTo>
                  <a:lnTo>
                    <a:pt x="1" y="23"/>
                  </a:lnTo>
                  <a:lnTo>
                    <a:pt x="1" y="22"/>
                  </a:lnTo>
                  <a:lnTo>
                    <a:pt x="0" y="2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39" name="Freeform 262">
              <a:extLst>
                <a:ext uri="{FF2B5EF4-FFF2-40B4-BE49-F238E27FC236}">
                  <a16:creationId xmlns:a16="http://schemas.microsoft.com/office/drawing/2014/main" id="{B544219A-881F-C04C-8B45-FBD4F73F05D5}"/>
                </a:ext>
              </a:extLst>
            </p:cNvPr>
            <p:cNvSpPr>
              <a:spLocks/>
            </p:cNvSpPr>
            <p:nvPr/>
          </p:nvSpPr>
          <p:spPr bwMode="auto">
            <a:xfrm>
              <a:off x="4197" y="2790"/>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37"/>
                <a:gd name="T41" fmla="*/ 19 w 19"/>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37">
                  <a:moveTo>
                    <a:pt x="0" y="37"/>
                  </a:moveTo>
                  <a:lnTo>
                    <a:pt x="0" y="0"/>
                  </a:lnTo>
                  <a:lnTo>
                    <a:pt x="5" y="0"/>
                  </a:lnTo>
                  <a:lnTo>
                    <a:pt x="5" y="20"/>
                  </a:lnTo>
                  <a:lnTo>
                    <a:pt x="12" y="10"/>
                  </a:lnTo>
                  <a:lnTo>
                    <a:pt x="19" y="10"/>
                  </a:lnTo>
                  <a:lnTo>
                    <a:pt x="12" y="20"/>
                  </a:lnTo>
                  <a:lnTo>
                    <a:pt x="19" y="37"/>
                  </a:lnTo>
                  <a:lnTo>
                    <a:pt x="14" y="37"/>
                  </a:lnTo>
                  <a:lnTo>
                    <a:pt x="9" y="27"/>
                  </a:lnTo>
                  <a:lnTo>
                    <a:pt x="5" y="30"/>
                  </a:lnTo>
                  <a:lnTo>
                    <a:pt x="5" y="37"/>
                  </a:lnTo>
                  <a:lnTo>
                    <a:pt x="0" y="37"/>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40" name="Freeform 263">
              <a:extLst>
                <a:ext uri="{FF2B5EF4-FFF2-40B4-BE49-F238E27FC236}">
                  <a16:creationId xmlns:a16="http://schemas.microsoft.com/office/drawing/2014/main" id="{EBF4CD9D-263B-7245-9274-58B5CE88ECF3}"/>
                </a:ext>
              </a:extLst>
            </p:cNvPr>
            <p:cNvSpPr>
              <a:spLocks noEditPoints="1"/>
            </p:cNvSpPr>
            <p:nvPr/>
          </p:nvSpPr>
          <p:spPr bwMode="auto">
            <a:xfrm>
              <a:off x="4202" y="2790"/>
              <a:ext cx="5" cy="9"/>
            </a:xfrm>
            <a:custGeom>
              <a:avLst/>
              <a:gdLst>
                <a:gd name="T0" fmla="*/ 0 w 18"/>
                <a:gd name="T1" fmla="*/ 0 h 37"/>
                <a:gd name="T2" fmla="*/ 0 w 18"/>
                <a:gd name="T3" fmla="*/ 0 h 37"/>
                <a:gd name="T4" fmla="*/ 0 w 18"/>
                <a:gd name="T5" fmla="*/ 0 h 37"/>
                <a:gd name="T6" fmla="*/ 0 w 18"/>
                <a:gd name="T7" fmla="*/ 0 h 37"/>
                <a:gd name="T8" fmla="*/ 0 w 18"/>
                <a:gd name="T9" fmla="*/ 0 h 37"/>
                <a:gd name="T10" fmla="*/ 0 w 18"/>
                <a:gd name="T11" fmla="*/ 0 h 37"/>
                <a:gd name="T12" fmla="*/ 0 w 18"/>
                <a:gd name="T13" fmla="*/ 0 h 37"/>
                <a:gd name="T14" fmla="*/ 0 w 18"/>
                <a:gd name="T15" fmla="*/ 0 h 37"/>
                <a:gd name="T16" fmla="*/ 0 w 18"/>
                <a:gd name="T17" fmla="*/ 0 h 37"/>
                <a:gd name="T18" fmla="*/ 0 w 18"/>
                <a:gd name="T19" fmla="*/ 0 h 37"/>
                <a:gd name="T20" fmla="*/ 0 w 18"/>
                <a:gd name="T21" fmla="*/ 0 h 37"/>
                <a:gd name="T22" fmla="*/ 0 w 18"/>
                <a:gd name="T23" fmla="*/ 0 h 37"/>
                <a:gd name="T24" fmla="*/ 0 w 18"/>
                <a:gd name="T25" fmla="*/ 0 h 37"/>
                <a:gd name="T26" fmla="*/ 0 w 18"/>
                <a:gd name="T27" fmla="*/ 0 h 37"/>
                <a:gd name="T28" fmla="*/ 0 w 18"/>
                <a:gd name="T29" fmla="*/ 0 h 37"/>
                <a:gd name="T30" fmla="*/ 0 w 18"/>
                <a:gd name="T31" fmla="*/ 0 h 37"/>
                <a:gd name="T32" fmla="*/ 0 w 18"/>
                <a:gd name="T33" fmla="*/ 0 h 37"/>
                <a:gd name="T34" fmla="*/ 0 w 18"/>
                <a:gd name="T35" fmla="*/ 0 h 37"/>
                <a:gd name="T36" fmla="*/ 0 w 18"/>
                <a:gd name="T37" fmla="*/ 0 h 37"/>
                <a:gd name="T38" fmla="*/ 0 w 18"/>
                <a:gd name="T39" fmla="*/ 0 h 37"/>
                <a:gd name="T40" fmla="*/ 0 w 18"/>
                <a:gd name="T41" fmla="*/ 0 h 37"/>
                <a:gd name="T42" fmla="*/ 0 w 18"/>
                <a:gd name="T43" fmla="*/ 0 h 37"/>
                <a:gd name="T44" fmla="*/ 0 w 18"/>
                <a:gd name="T45" fmla="*/ 0 h 37"/>
                <a:gd name="T46" fmla="*/ 0 w 18"/>
                <a:gd name="T47" fmla="*/ 0 h 37"/>
                <a:gd name="T48" fmla="*/ 0 w 18"/>
                <a:gd name="T49" fmla="*/ 0 h 37"/>
                <a:gd name="T50" fmla="*/ 0 w 18"/>
                <a:gd name="T51" fmla="*/ 0 h 37"/>
                <a:gd name="T52" fmla="*/ 0 w 18"/>
                <a:gd name="T53" fmla="*/ 0 h 37"/>
                <a:gd name="T54" fmla="*/ 0 w 18"/>
                <a:gd name="T55" fmla="*/ 0 h 37"/>
                <a:gd name="T56" fmla="*/ 0 w 18"/>
                <a:gd name="T57" fmla="*/ 0 h 37"/>
                <a:gd name="T58" fmla="*/ 0 w 18"/>
                <a:gd name="T59" fmla="*/ 0 h 37"/>
                <a:gd name="T60" fmla="*/ 0 w 18"/>
                <a:gd name="T61" fmla="*/ 0 h 37"/>
                <a:gd name="T62" fmla="*/ 0 w 18"/>
                <a:gd name="T63" fmla="*/ 0 h 37"/>
                <a:gd name="T64" fmla="*/ 0 w 18"/>
                <a:gd name="T65" fmla="*/ 0 h 37"/>
                <a:gd name="T66" fmla="*/ 0 w 18"/>
                <a:gd name="T67" fmla="*/ 0 h 37"/>
                <a:gd name="T68" fmla="*/ 0 w 18"/>
                <a:gd name="T69" fmla="*/ 0 h 37"/>
                <a:gd name="T70" fmla="*/ 0 w 18"/>
                <a:gd name="T71" fmla="*/ 0 h 37"/>
                <a:gd name="T72" fmla="*/ 0 w 18"/>
                <a:gd name="T73" fmla="*/ 0 h 37"/>
                <a:gd name="T74" fmla="*/ 0 w 18"/>
                <a:gd name="T75" fmla="*/ 0 h 37"/>
                <a:gd name="T76" fmla="*/ 0 w 18"/>
                <a:gd name="T77" fmla="*/ 0 h 37"/>
                <a:gd name="T78" fmla="*/ 0 w 18"/>
                <a:gd name="T79" fmla="*/ 0 h 37"/>
                <a:gd name="T80" fmla="*/ 0 w 18"/>
                <a:gd name="T81" fmla="*/ 0 h 37"/>
                <a:gd name="T82" fmla="*/ 0 w 18"/>
                <a:gd name="T83" fmla="*/ 0 h 37"/>
                <a:gd name="T84" fmla="*/ 0 w 18"/>
                <a:gd name="T85" fmla="*/ 0 h 37"/>
                <a:gd name="T86" fmla="*/ 0 w 18"/>
                <a:gd name="T87" fmla="*/ 0 h 37"/>
                <a:gd name="T88" fmla="*/ 0 w 18"/>
                <a:gd name="T89" fmla="*/ 0 h 37"/>
                <a:gd name="T90" fmla="*/ 0 w 18"/>
                <a:gd name="T91" fmla="*/ 0 h 37"/>
                <a:gd name="T92" fmla="*/ 0 w 18"/>
                <a:gd name="T93" fmla="*/ 0 h 37"/>
                <a:gd name="T94" fmla="*/ 0 w 18"/>
                <a:gd name="T95" fmla="*/ 0 h 37"/>
                <a:gd name="T96" fmla="*/ 0 w 18"/>
                <a:gd name="T97" fmla="*/ 0 h 37"/>
                <a:gd name="T98" fmla="*/ 0 w 18"/>
                <a:gd name="T99" fmla="*/ 0 h 37"/>
                <a:gd name="T100" fmla="*/ 0 w 18"/>
                <a:gd name="T101" fmla="*/ 0 h 37"/>
                <a:gd name="T102" fmla="*/ 0 w 18"/>
                <a:gd name="T103" fmla="*/ 0 h 37"/>
                <a:gd name="T104" fmla="*/ 0 w 18"/>
                <a:gd name="T105" fmla="*/ 0 h 37"/>
                <a:gd name="T106" fmla="*/ 0 w 18"/>
                <a:gd name="T107" fmla="*/ 0 h 37"/>
                <a:gd name="T108" fmla="*/ 0 w 18"/>
                <a:gd name="T109" fmla="*/ 0 h 37"/>
                <a:gd name="T110" fmla="*/ 0 w 18"/>
                <a:gd name="T111" fmla="*/ 0 h 37"/>
                <a:gd name="T112" fmla="*/ 0 w 18"/>
                <a:gd name="T113" fmla="*/ 0 h 37"/>
                <a:gd name="T114" fmla="*/ 0 w 18"/>
                <a:gd name="T115" fmla="*/ 0 h 37"/>
                <a:gd name="T116" fmla="*/ 0 w 18"/>
                <a:gd name="T117" fmla="*/ 0 h 37"/>
                <a:gd name="T118" fmla="*/ 0 w 18"/>
                <a:gd name="T119" fmla="*/ 0 h 37"/>
                <a:gd name="T120" fmla="*/ 0 w 18"/>
                <a:gd name="T121" fmla="*/ 0 h 37"/>
                <a:gd name="T122" fmla="*/ 0 w 18"/>
                <a:gd name="T123" fmla="*/ 0 h 37"/>
                <a:gd name="T124" fmla="*/ 0 w 18"/>
                <a:gd name="T125" fmla="*/ 0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
                <a:gd name="T190" fmla="*/ 0 h 37"/>
                <a:gd name="T191" fmla="*/ 18 w 18"/>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 h="37">
                  <a:moveTo>
                    <a:pt x="18" y="37"/>
                  </a:moveTo>
                  <a:lnTo>
                    <a:pt x="13" y="37"/>
                  </a:lnTo>
                  <a:lnTo>
                    <a:pt x="13" y="34"/>
                  </a:lnTo>
                  <a:lnTo>
                    <a:pt x="13" y="35"/>
                  </a:lnTo>
                  <a:lnTo>
                    <a:pt x="12" y="37"/>
                  </a:lnTo>
                  <a:lnTo>
                    <a:pt x="11" y="37"/>
                  </a:lnTo>
                  <a:lnTo>
                    <a:pt x="10" y="37"/>
                  </a:lnTo>
                  <a:lnTo>
                    <a:pt x="8" y="37"/>
                  </a:lnTo>
                  <a:lnTo>
                    <a:pt x="7" y="37"/>
                  </a:lnTo>
                  <a:lnTo>
                    <a:pt x="6" y="37"/>
                  </a:lnTo>
                  <a:lnTo>
                    <a:pt x="5" y="37"/>
                  </a:lnTo>
                  <a:lnTo>
                    <a:pt x="3" y="37"/>
                  </a:lnTo>
                  <a:lnTo>
                    <a:pt x="3" y="35"/>
                  </a:lnTo>
                  <a:lnTo>
                    <a:pt x="2" y="34"/>
                  </a:lnTo>
                  <a:lnTo>
                    <a:pt x="2" y="33"/>
                  </a:lnTo>
                  <a:lnTo>
                    <a:pt x="1" y="32"/>
                  </a:lnTo>
                  <a:lnTo>
                    <a:pt x="1" y="30"/>
                  </a:lnTo>
                  <a:lnTo>
                    <a:pt x="1" y="29"/>
                  </a:lnTo>
                  <a:lnTo>
                    <a:pt x="0" y="28"/>
                  </a:lnTo>
                  <a:lnTo>
                    <a:pt x="0" y="27"/>
                  </a:lnTo>
                  <a:lnTo>
                    <a:pt x="0" y="25"/>
                  </a:lnTo>
                  <a:lnTo>
                    <a:pt x="0" y="24"/>
                  </a:lnTo>
                  <a:lnTo>
                    <a:pt x="0" y="23"/>
                  </a:lnTo>
                  <a:lnTo>
                    <a:pt x="0" y="22"/>
                  </a:lnTo>
                  <a:lnTo>
                    <a:pt x="0" y="20"/>
                  </a:lnTo>
                  <a:lnTo>
                    <a:pt x="1" y="19"/>
                  </a:lnTo>
                  <a:lnTo>
                    <a:pt x="1" y="18"/>
                  </a:lnTo>
                  <a:lnTo>
                    <a:pt x="1" y="17"/>
                  </a:lnTo>
                  <a:lnTo>
                    <a:pt x="2" y="15"/>
                  </a:lnTo>
                  <a:lnTo>
                    <a:pt x="2" y="14"/>
                  </a:lnTo>
                  <a:lnTo>
                    <a:pt x="3" y="13"/>
                  </a:lnTo>
                  <a:lnTo>
                    <a:pt x="3" y="12"/>
                  </a:lnTo>
                  <a:lnTo>
                    <a:pt x="5" y="12"/>
                  </a:lnTo>
                  <a:lnTo>
                    <a:pt x="6" y="10"/>
                  </a:lnTo>
                  <a:lnTo>
                    <a:pt x="7" y="10"/>
                  </a:lnTo>
                  <a:lnTo>
                    <a:pt x="8" y="10"/>
                  </a:lnTo>
                  <a:lnTo>
                    <a:pt x="10" y="10"/>
                  </a:lnTo>
                  <a:lnTo>
                    <a:pt x="11" y="12"/>
                  </a:lnTo>
                  <a:lnTo>
                    <a:pt x="12" y="12"/>
                  </a:lnTo>
                  <a:lnTo>
                    <a:pt x="13" y="12"/>
                  </a:lnTo>
                  <a:lnTo>
                    <a:pt x="13" y="13"/>
                  </a:lnTo>
                  <a:lnTo>
                    <a:pt x="13" y="14"/>
                  </a:lnTo>
                  <a:lnTo>
                    <a:pt x="13" y="0"/>
                  </a:lnTo>
                  <a:lnTo>
                    <a:pt x="18" y="0"/>
                  </a:lnTo>
                  <a:lnTo>
                    <a:pt x="18" y="37"/>
                  </a:lnTo>
                  <a:close/>
                  <a:moveTo>
                    <a:pt x="6" y="24"/>
                  </a:moveTo>
                  <a:lnTo>
                    <a:pt x="6" y="25"/>
                  </a:lnTo>
                  <a:lnTo>
                    <a:pt x="6" y="27"/>
                  </a:lnTo>
                  <a:lnTo>
                    <a:pt x="6" y="28"/>
                  </a:lnTo>
                  <a:lnTo>
                    <a:pt x="6" y="29"/>
                  </a:lnTo>
                  <a:lnTo>
                    <a:pt x="6" y="30"/>
                  </a:lnTo>
                  <a:lnTo>
                    <a:pt x="6" y="32"/>
                  </a:lnTo>
                  <a:lnTo>
                    <a:pt x="7" y="32"/>
                  </a:lnTo>
                  <a:lnTo>
                    <a:pt x="7" y="33"/>
                  </a:lnTo>
                  <a:lnTo>
                    <a:pt x="8" y="34"/>
                  </a:lnTo>
                  <a:lnTo>
                    <a:pt x="10" y="33"/>
                  </a:lnTo>
                  <a:lnTo>
                    <a:pt x="11" y="32"/>
                  </a:lnTo>
                  <a:lnTo>
                    <a:pt x="12" y="32"/>
                  </a:lnTo>
                  <a:lnTo>
                    <a:pt x="12" y="30"/>
                  </a:lnTo>
                  <a:lnTo>
                    <a:pt x="13" y="30"/>
                  </a:lnTo>
                  <a:lnTo>
                    <a:pt x="13" y="29"/>
                  </a:lnTo>
                  <a:lnTo>
                    <a:pt x="13" y="28"/>
                  </a:lnTo>
                  <a:lnTo>
                    <a:pt x="13" y="27"/>
                  </a:lnTo>
                  <a:lnTo>
                    <a:pt x="13" y="25"/>
                  </a:lnTo>
                  <a:lnTo>
                    <a:pt x="13" y="24"/>
                  </a:lnTo>
                  <a:lnTo>
                    <a:pt x="13" y="23"/>
                  </a:lnTo>
                  <a:lnTo>
                    <a:pt x="13" y="22"/>
                  </a:lnTo>
                  <a:lnTo>
                    <a:pt x="13" y="20"/>
                  </a:lnTo>
                  <a:lnTo>
                    <a:pt x="13" y="19"/>
                  </a:lnTo>
                  <a:lnTo>
                    <a:pt x="13" y="18"/>
                  </a:lnTo>
                  <a:lnTo>
                    <a:pt x="12" y="18"/>
                  </a:lnTo>
                  <a:lnTo>
                    <a:pt x="11" y="18"/>
                  </a:lnTo>
                  <a:lnTo>
                    <a:pt x="10" y="18"/>
                  </a:lnTo>
                  <a:lnTo>
                    <a:pt x="8" y="18"/>
                  </a:lnTo>
                  <a:lnTo>
                    <a:pt x="7" y="18"/>
                  </a:lnTo>
                  <a:lnTo>
                    <a:pt x="6" y="18"/>
                  </a:lnTo>
                  <a:lnTo>
                    <a:pt x="6" y="19"/>
                  </a:lnTo>
                  <a:lnTo>
                    <a:pt x="6" y="20"/>
                  </a:lnTo>
                  <a:lnTo>
                    <a:pt x="6" y="22"/>
                  </a:lnTo>
                  <a:lnTo>
                    <a:pt x="6" y="23"/>
                  </a:lnTo>
                  <a:lnTo>
                    <a:pt x="6" y="24"/>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41" name="Freeform 264">
              <a:extLst>
                <a:ext uri="{FF2B5EF4-FFF2-40B4-BE49-F238E27FC236}">
                  <a16:creationId xmlns:a16="http://schemas.microsoft.com/office/drawing/2014/main" id="{2A61C920-7E3C-C845-B714-D826CCD42297}"/>
                </a:ext>
              </a:extLst>
            </p:cNvPr>
            <p:cNvSpPr>
              <a:spLocks noEditPoints="1"/>
            </p:cNvSpPr>
            <p:nvPr/>
          </p:nvSpPr>
          <p:spPr bwMode="auto">
            <a:xfrm>
              <a:off x="4207" y="2790"/>
              <a:ext cx="3" cy="11"/>
            </a:xfrm>
            <a:custGeom>
              <a:avLst/>
              <a:gdLst>
                <a:gd name="T0" fmla="*/ 0 w 12"/>
                <a:gd name="T1" fmla="*/ 0 h 47"/>
                <a:gd name="T2" fmla="*/ 0 w 12"/>
                <a:gd name="T3" fmla="*/ 0 h 47"/>
                <a:gd name="T4" fmla="*/ 0 w 12"/>
                <a:gd name="T5" fmla="*/ 0 h 47"/>
                <a:gd name="T6" fmla="*/ 0 w 12"/>
                <a:gd name="T7" fmla="*/ 0 h 47"/>
                <a:gd name="T8" fmla="*/ 0 w 12"/>
                <a:gd name="T9" fmla="*/ 0 h 47"/>
                <a:gd name="T10" fmla="*/ 0 w 12"/>
                <a:gd name="T11" fmla="*/ 0 h 47"/>
                <a:gd name="T12" fmla="*/ 0 w 12"/>
                <a:gd name="T13" fmla="*/ 0 h 47"/>
                <a:gd name="T14" fmla="*/ 0 w 12"/>
                <a:gd name="T15" fmla="*/ 0 h 47"/>
                <a:gd name="T16" fmla="*/ 0 w 12"/>
                <a:gd name="T17" fmla="*/ 0 h 47"/>
                <a:gd name="T18" fmla="*/ 0 w 12"/>
                <a:gd name="T19" fmla="*/ 0 h 47"/>
                <a:gd name="T20" fmla="*/ 0 w 12"/>
                <a:gd name="T21" fmla="*/ 0 h 47"/>
                <a:gd name="T22" fmla="*/ 0 w 12"/>
                <a:gd name="T23" fmla="*/ 0 h 47"/>
                <a:gd name="T24" fmla="*/ 0 w 12"/>
                <a:gd name="T25" fmla="*/ 0 h 47"/>
                <a:gd name="T26" fmla="*/ 0 w 12"/>
                <a:gd name="T27" fmla="*/ 0 h 47"/>
                <a:gd name="T28" fmla="*/ 0 w 12"/>
                <a:gd name="T29" fmla="*/ 0 h 47"/>
                <a:gd name="T30" fmla="*/ 0 w 12"/>
                <a:gd name="T31" fmla="*/ 0 h 47"/>
                <a:gd name="T32" fmla="*/ 0 w 12"/>
                <a:gd name="T33" fmla="*/ 0 h 47"/>
                <a:gd name="T34" fmla="*/ 0 w 12"/>
                <a:gd name="T35" fmla="*/ 0 h 47"/>
                <a:gd name="T36" fmla="*/ 0 w 12"/>
                <a:gd name="T37" fmla="*/ 0 h 47"/>
                <a:gd name="T38" fmla="*/ 0 w 12"/>
                <a:gd name="T39" fmla="*/ 0 h 47"/>
                <a:gd name="T40" fmla="*/ 0 w 12"/>
                <a:gd name="T41" fmla="*/ 0 h 47"/>
                <a:gd name="T42" fmla="*/ 0 w 12"/>
                <a:gd name="T43" fmla="*/ 0 h 47"/>
                <a:gd name="T44" fmla="*/ 0 w 12"/>
                <a:gd name="T45" fmla="*/ 0 h 47"/>
                <a:gd name="T46" fmla="*/ 0 w 12"/>
                <a:gd name="T47" fmla="*/ 0 h 47"/>
                <a:gd name="T48" fmla="*/ 0 w 12"/>
                <a:gd name="T49" fmla="*/ 0 h 47"/>
                <a:gd name="T50" fmla="*/ 0 w 12"/>
                <a:gd name="T51" fmla="*/ 0 h 47"/>
                <a:gd name="T52" fmla="*/ 0 w 12"/>
                <a:gd name="T53" fmla="*/ 0 h 47"/>
                <a:gd name="T54" fmla="*/ 0 w 12"/>
                <a:gd name="T55" fmla="*/ 0 h 47"/>
                <a:gd name="T56" fmla="*/ 0 w 12"/>
                <a:gd name="T57" fmla="*/ 0 h 47"/>
                <a:gd name="T58" fmla="*/ 0 w 12"/>
                <a:gd name="T59" fmla="*/ 0 h 47"/>
                <a:gd name="T60" fmla="*/ 0 w 12"/>
                <a:gd name="T61" fmla="*/ 0 h 47"/>
                <a:gd name="T62" fmla="*/ 0 w 12"/>
                <a:gd name="T63" fmla="*/ 0 h 47"/>
                <a:gd name="T64" fmla="*/ 0 w 12"/>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
                <a:gd name="T100" fmla="*/ 0 h 47"/>
                <a:gd name="T101" fmla="*/ 12 w 12"/>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 h="47">
                  <a:moveTo>
                    <a:pt x="7" y="8"/>
                  </a:moveTo>
                  <a:lnTo>
                    <a:pt x="7" y="0"/>
                  </a:lnTo>
                  <a:lnTo>
                    <a:pt x="12" y="0"/>
                  </a:lnTo>
                  <a:lnTo>
                    <a:pt x="12" y="8"/>
                  </a:lnTo>
                  <a:lnTo>
                    <a:pt x="7" y="8"/>
                  </a:lnTo>
                  <a:close/>
                  <a:moveTo>
                    <a:pt x="12" y="10"/>
                  </a:moveTo>
                  <a:lnTo>
                    <a:pt x="12" y="37"/>
                  </a:lnTo>
                  <a:lnTo>
                    <a:pt x="12" y="38"/>
                  </a:lnTo>
                  <a:lnTo>
                    <a:pt x="12" y="39"/>
                  </a:lnTo>
                  <a:lnTo>
                    <a:pt x="12" y="40"/>
                  </a:lnTo>
                  <a:lnTo>
                    <a:pt x="12" y="42"/>
                  </a:lnTo>
                  <a:lnTo>
                    <a:pt x="12" y="43"/>
                  </a:lnTo>
                  <a:lnTo>
                    <a:pt x="12" y="44"/>
                  </a:lnTo>
                  <a:lnTo>
                    <a:pt x="12" y="46"/>
                  </a:lnTo>
                  <a:lnTo>
                    <a:pt x="11" y="46"/>
                  </a:lnTo>
                  <a:lnTo>
                    <a:pt x="11" y="47"/>
                  </a:lnTo>
                  <a:lnTo>
                    <a:pt x="9" y="47"/>
                  </a:lnTo>
                  <a:lnTo>
                    <a:pt x="8" y="47"/>
                  </a:lnTo>
                  <a:lnTo>
                    <a:pt x="7" y="47"/>
                  </a:lnTo>
                  <a:lnTo>
                    <a:pt x="6" y="47"/>
                  </a:lnTo>
                  <a:lnTo>
                    <a:pt x="4" y="47"/>
                  </a:lnTo>
                  <a:lnTo>
                    <a:pt x="3" y="47"/>
                  </a:lnTo>
                  <a:lnTo>
                    <a:pt x="2" y="47"/>
                  </a:lnTo>
                  <a:lnTo>
                    <a:pt x="0" y="47"/>
                  </a:lnTo>
                  <a:lnTo>
                    <a:pt x="3" y="40"/>
                  </a:lnTo>
                  <a:lnTo>
                    <a:pt x="4" y="40"/>
                  </a:lnTo>
                  <a:lnTo>
                    <a:pt x="6" y="40"/>
                  </a:lnTo>
                  <a:lnTo>
                    <a:pt x="7" y="40"/>
                  </a:lnTo>
                  <a:lnTo>
                    <a:pt x="7" y="39"/>
                  </a:lnTo>
                  <a:lnTo>
                    <a:pt x="7" y="38"/>
                  </a:lnTo>
                  <a:lnTo>
                    <a:pt x="7" y="37"/>
                  </a:lnTo>
                  <a:lnTo>
                    <a:pt x="7" y="10"/>
                  </a:lnTo>
                  <a:lnTo>
                    <a:pt x="12"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42" name="Freeform 265">
              <a:extLst>
                <a:ext uri="{FF2B5EF4-FFF2-40B4-BE49-F238E27FC236}">
                  <a16:creationId xmlns:a16="http://schemas.microsoft.com/office/drawing/2014/main" id="{28B2D63D-0D85-3344-9331-71141197A0E8}"/>
                </a:ext>
              </a:extLst>
            </p:cNvPr>
            <p:cNvSpPr>
              <a:spLocks/>
            </p:cNvSpPr>
            <p:nvPr/>
          </p:nvSpPr>
          <p:spPr bwMode="auto">
            <a:xfrm>
              <a:off x="4211" y="2790"/>
              <a:ext cx="3" cy="9"/>
            </a:xfrm>
            <a:custGeom>
              <a:avLst/>
              <a:gdLst>
                <a:gd name="T0" fmla="*/ 0 w 14"/>
                <a:gd name="T1" fmla="*/ 0 h 37"/>
                <a:gd name="T2" fmla="*/ 0 w 14"/>
                <a:gd name="T3" fmla="*/ 0 h 37"/>
                <a:gd name="T4" fmla="*/ 0 w 14"/>
                <a:gd name="T5" fmla="*/ 0 h 37"/>
                <a:gd name="T6" fmla="*/ 0 w 14"/>
                <a:gd name="T7" fmla="*/ 0 h 37"/>
                <a:gd name="T8" fmla="*/ 0 w 14"/>
                <a:gd name="T9" fmla="*/ 0 h 37"/>
                <a:gd name="T10" fmla="*/ 0 w 14"/>
                <a:gd name="T11" fmla="*/ 0 h 37"/>
                <a:gd name="T12" fmla="*/ 0 w 14"/>
                <a:gd name="T13" fmla="*/ 0 h 37"/>
                <a:gd name="T14" fmla="*/ 0 w 14"/>
                <a:gd name="T15" fmla="*/ 0 h 37"/>
                <a:gd name="T16" fmla="*/ 0 w 14"/>
                <a:gd name="T17" fmla="*/ 0 h 37"/>
                <a:gd name="T18" fmla="*/ 0 w 14"/>
                <a:gd name="T19" fmla="*/ 0 h 37"/>
                <a:gd name="T20" fmla="*/ 0 w 14"/>
                <a:gd name="T21" fmla="*/ 0 h 37"/>
                <a:gd name="T22" fmla="*/ 0 w 14"/>
                <a:gd name="T23" fmla="*/ 0 h 37"/>
                <a:gd name="T24" fmla="*/ 0 w 14"/>
                <a:gd name="T25" fmla="*/ 0 h 37"/>
                <a:gd name="T26" fmla="*/ 0 w 14"/>
                <a:gd name="T27" fmla="*/ 0 h 37"/>
                <a:gd name="T28" fmla="*/ 0 w 14"/>
                <a:gd name="T29" fmla="*/ 0 h 37"/>
                <a:gd name="T30" fmla="*/ 0 w 14"/>
                <a:gd name="T31" fmla="*/ 0 h 37"/>
                <a:gd name="T32" fmla="*/ 0 w 14"/>
                <a:gd name="T33" fmla="*/ 0 h 37"/>
                <a:gd name="T34" fmla="*/ 0 w 14"/>
                <a:gd name="T35" fmla="*/ 0 h 37"/>
                <a:gd name="T36" fmla="*/ 0 w 14"/>
                <a:gd name="T37" fmla="*/ 0 h 37"/>
                <a:gd name="T38" fmla="*/ 0 w 14"/>
                <a:gd name="T39" fmla="*/ 0 h 37"/>
                <a:gd name="T40" fmla="*/ 0 w 14"/>
                <a:gd name="T41" fmla="*/ 0 h 37"/>
                <a:gd name="T42" fmla="*/ 0 w 14"/>
                <a:gd name="T43" fmla="*/ 0 h 37"/>
                <a:gd name="T44" fmla="*/ 0 w 14"/>
                <a:gd name="T45" fmla="*/ 0 h 37"/>
                <a:gd name="T46" fmla="*/ 0 w 14"/>
                <a:gd name="T47" fmla="*/ 0 h 37"/>
                <a:gd name="T48" fmla="*/ 0 w 14"/>
                <a:gd name="T49" fmla="*/ 0 h 37"/>
                <a:gd name="T50" fmla="*/ 0 w 14"/>
                <a:gd name="T51" fmla="*/ 0 h 37"/>
                <a:gd name="T52" fmla="*/ 0 w 14"/>
                <a:gd name="T53" fmla="*/ 0 h 37"/>
                <a:gd name="T54" fmla="*/ 0 w 14"/>
                <a:gd name="T55" fmla="*/ 0 h 37"/>
                <a:gd name="T56" fmla="*/ 0 w 14"/>
                <a:gd name="T57" fmla="*/ 0 h 37"/>
                <a:gd name="T58" fmla="*/ 0 w 14"/>
                <a:gd name="T59" fmla="*/ 0 h 37"/>
                <a:gd name="T60" fmla="*/ 0 w 14"/>
                <a:gd name="T61" fmla="*/ 0 h 37"/>
                <a:gd name="T62" fmla="*/ 0 w 14"/>
                <a:gd name="T63" fmla="*/ 0 h 37"/>
                <a:gd name="T64" fmla="*/ 0 w 14"/>
                <a:gd name="T65" fmla="*/ 0 h 37"/>
                <a:gd name="T66" fmla="*/ 0 w 14"/>
                <a:gd name="T67" fmla="*/ 0 h 37"/>
                <a:gd name="T68" fmla="*/ 0 w 14"/>
                <a:gd name="T69" fmla="*/ 0 h 37"/>
                <a:gd name="T70" fmla="*/ 0 w 14"/>
                <a:gd name="T71" fmla="*/ 0 h 37"/>
                <a:gd name="T72" fmla="*/ 0 w 14"/>
                <a:gd name="T73" fmla="*/ 0 h 37"/>
                <a:gd name="T74" fmla="*/ 0 w 14"/>
                <a:gd name="T75" fmla="*/ 0 h 37"/>
                <a:gd name="T76" fmla="*/ 0 w 14"/>
                <a:gd name="T77" fmla="*/ 0 h 37"/>
                <a:gd name="T78" fmla="*/ 0 w 14"/>
                <a:gd name="T79" fmla="*/ 0 h 37"/>
                <a:gd name="T80" fmla="*/ 0 w 14"/>
                <a:gd name="T81" fmla="*/ 0 h 37"/>
                <a:gd name="T82" fmla="*/ 0 w 14"/>
                <a:gd name="T83" fmla="*/ 0 h 37"/>
                <a:gd name="T84" fmla="*/ 0 w 14"/>
                <a:gd name="T85" fmla="*/ 0 h 37"/>
                <a:gd name="T86" fmla="*/ 0 w 14"/>
                <a:gd name="T87" fmla="*/ 0 h 37"/>
                <a:gd name="T88" fmla="*/ 0 w 14"/>
                <a:gd name="T89" fmla="*/ 0 h 37"/>
                <a:gd name="T90" fmla="*/ 0 w 14"/>
                <a:gd name="T91" fmla="*/ 0 h 37"/>
                <a:gd name="T92" fmla="*/ 0 w 14"/>
                <a:gd name="T93" fmla="*/ 0 h 37"/>
                <a:gd name="T94" fmla="*/ 0 w 14"/>
                <a:gd name="T95" fmla="*/ 0 h 37"/>
                <a:gd name="T96" fmla="*/ 0 w 14"/>
                <a:gd name="T97" fmla="*/ 0 h 37"/>
                <a:gd name="T98" fmla="*/ 0 w 14"/>
                <a:gd name="T99" fmla="*/ 0 h 37"/>
                <a:gd name="T100" fmla="*/ 0 w 14"/>
                <a:gd name="T101" fmla="*/ 0 h 37"/>
                <a:gd name="T102" fmla="*/ 0 w 14"/>
                <a:gd name="T103" fmla="*/ 0 h 37"/>
                <a:gd name="T104" fmla="*/ 0 w 14"/>
                <a:gd name="T105" fmla="*/ 0 h 37"/>
                <a:gd name="T106" fmla="*/ 0 w 14"/>
                <a:gd name="T107" fmla="*/ 0 h 37"/>
                <a:gd name="T108" fmla="*/ 0 w 14"/>
                <a:gd name="T109" fmla="*/ 0 h 37"/>
                <a:gd name="T110" fmla="*/ 0 w 14"/>
                <a:gd name="T111" fmla="*/ 0 h 37"/>
                <a:gd name="T112" fmla="*/ 0 w 14"/>
                <a:gd name="T113" fmla="*/ 0 h 37"/>
                <a:gd name="T114" fmla="*/ 0 w 14"/>
                <a:gd name="T115" fmla="*/ 0 h 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
                <a:gd name="T175" fmla="*/ 0 h 37"/>
                <a:gd name="T176" fmla="*/ 14 w 14"/>
                <a:gd name="T177" fmla="*/ 37 h 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 h="37">
                  <a:moveTo>
                    <a:pt x="0" y="10"/>
                  </a:moveTo>
                  <a:lnTo>
                    <a:pt x="3" y="10"/>
                  </a:lnTo>
                  <a:lnTo>
                    <a:pt x="3" y="9"/>
                  </a:lnTo>
                  <a:lnTo>
                    <a:pt x="3" y="8"/>
                  </a:lnTo>
                  <a:lnTo>
                    <a:pt x="3" y="6"/>
                  </a:lnTo>
                  <a:lnTo>
                    <a:pt x="4" y="5"/>
                  </a:lnTo>
                  <a:lnTo>
                    <a:pt x="4" y="4"/>
                  </a:lnTo>
                  <a:lnTo>
                    <a:pt x="5" y="4"/>
                  </a:lnTo>
                  <a:lnTo>
                    <a:pt x="5" y="3"/>
                  </a:lnTo>
                  <a:lnTo>
                    <a:pt x="5" y="1"/>
                  </a:lnTo>
                  <a:lnTo>
                    <a:pt x="5" y="0"/>
                  </a:lnTo>
                  <a:lnTo>
                    <a:pt x="7" y="0"/>
                  </a:lnTo>
                  <a:lnTo>
                    <a:pt x="8" y="0"/>
                  </a:lnTo>
                  <a:lnTo>
                    <a:pt x="9" y="0"/>
                  </a:lnTo>
                  <a:lnTo>
                    <a:pt x="10" y="0"/>
                  </a:lnTo>
                  <a:lnTo>
                    <a:pt x="12" y="0"/>
                  </a:lnTo>
                  <a:lnTo>
                    <a:pt x="13" y="0"/>
                  </a:lnTo>
                  <a:lnTo>
                    <a:pt x="14" y="0"/>
                  </a:lnTo>
                  <a:lnTo>
                    <a:pt x="14" y="8"/>
                  </a:lnTo>
                  <a:lnTo>
                    <a:pt x="13" y="8"/>
                  </a:lnTo>
                  <a:lnTo>
                    <a:pt x="12" y="8"/>
                  </a:lnTo>
                  <a:lnTo>
                    <a:pt x="10" y="8"/>
                  </a:lnTo>
                  <a:lnTo>
                    <a:pt x="9" y="8"/>
                  </a:lnTo>
                  <a:lnTo>
                    <a:pt x="8" y="8"/>
                  </a:lnTo>
                  <a:lnTo>
                    <a:pt x="8" y="9"/>
                  </a:lnTo>
                  <a:lnTo>
                    <a:pt x="8" y="10"/>
                  </a:lnTo>
                  <a:lnTo>
                    <a:pt x="14" y="10"/>
                  </a:lnTo>
                  <a:lnTo>
                    <a:pt x="14" y="18"/>
                  </a:lnTo>
                  <a:lnTo>
                    <a:pt x="8" y="18"/>
                  </a:lnTo>
                  <a:lnTo>
                    <a:pt x="8" y="37"/>
                  </a:lnTo>
                  <a:lnTo>
                    <a:pt x="3" y="37"/>
                  </a:lnTo>
                  <a:lnTo>
                    <a:pt x="3" y="18"/>
                  </a:lnTo>
                  <a:lnTo>
                    <a:pt x="0" y="18"/>
                  </a:lnTo>
                  <a:lnTo>
                    <a:pt x="0"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43" name="Freeform 266">
              <a:extLst>
                <a:ext uri="{FF2B5EF4-FFF2-40B4-BE49-F238E27FC236}">
                  <a16:creationId xmlns:a16="http://schemas.microsoft.com/office/drawing/2014/main" id="{2D23B3D1-A039-8242-AE2A-BF5A9357837F}"/>
                </a:ext>
              </a:extLst>
            </p:cNvPr>
            <p:cNvSpPr>
              <a:spLocks/>
            </p:cNvSpPr>
            <p:nvPr/>
          </p:nvSpPr>
          <p:spPr bwMode="auto">
            <a:xfrm>
              <a:off x="4215" y="2790"/>
              <a:ext cx="4"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
                <a:gd name="T130" fmla="*/ 0 h 37"/>
                <a:gd name="T131" fmla="*/ 19 w 19"/>
                <a:gd name="T132" fmla="*/ 37 h 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 h="37">
                  <a:moveTo>
                    <a:pt x="5" y="0"/>
                  </a:moveTo>
                  <a:lnTo>
                    <a:pt x="5" y="14"/>
                  </a:lnTo>
                  <a:lnTo>
                    <a:pt x="6" y="13"/>
                  </a:lnTo>
                  <a:lnTo>
                    <a:pt x="7" y="12"/>
                  </a:lnTo>
                  <a:lnTo>
                    <a:pt x="9" y="12"/>
                  </a:lnTo>
                  <a:lnTo>
                    <a:pt x="10" y="12"/>
                  </a:lnTo>
                  <a:lnTo>
                    <a:pt x="11" y="10"/>
                  </a:lnTo>
                  <a:lnTo>
                    <a:pt x="12" y="10"/>
                  </a:lnTo>
                  <a:lnTo>
                    <a:pt x="14" y="10"/>
                  </a:lnTo>
                  <a:lnTo>
                    <a:pt x="15" y="10"/>
                  </a:lnTo>
                  <a:lnTo>
                    <a:pt x="16" y="10"/>
                  </a:lnTo>
                  <a:lnTo>
                    <a:pt x="16" y="12"/>
                  </a:lnTo>
                  <a:lnTo>
                    <a:pt x="16" y="13"/>
                  </a:lnTo>
                  <a:lnTo>
                    <a:pt x="16" y="14"/>
                  </a:lnTo>
                  <a:lnTo>
                    <a:pt x="17" y="14"/>
                  </a:lnTo>
                  <a:lnTo>
                    <a:pt x="19" y="14"/>
                  </a:lnTo>
                  <a:lnTo>
                    <a:pt x="19" y="15"/>
                  </a:lnTo>
                  <a:lnTo>
                    <a:pt x="19" y="17"/>
                  </a:lnTo>
                  <a:lnTo>
                    <a:pt x="19" y="18"/>
                  </a:lnTo>
                  <a:lnTo>
                    <a:pt x="19" y="19"/>
                  </a:lnTo>
                  <a:lnTo>
                    <a:pt x="19" y="20"/>
                  </a:lnTo>
                  <a:lnTo>
                    <a:pt x="19" y="37"/>
                  </a:lnTo>
                  <a:lnTo>
                    <a:pt x="12" y="37"/>
                  </a:lnTo>
                  <a:lnTo>
                    <a:pt x="12" y="24"/>
                  </a:lnTo>
                  <a:lnTo>
                    <a:pt x="12" y="23"/>
                  </a:lnTo>
                  <a:lnTo>
                    <a:pt x="12" y="22"/>
                  </a:lnTo>
                  <a:lnTo>
                    <a:pt x="12" y="20"/>
                  </a:lnTo>
                  <a:lnTo>
                    <a:pt x="12" y="19"/>
                  </a:lnTo>
                  <a:lnTo>
                    <a:pt x="12" y="18"/>
                  </a:lnTo>
                  <a:lnTo>
                    <a:pt x="11" y="18"/>
                  </a:lnTo>
                  <a:lnTo>
                    <a:pt x="10" y="18"/>
                  </a:lnTo>
                  <a:lnTo>
                    <a:pt x="9" y="18"/>
                  </a:lnTo>
                  <a:lnTo>
                    <a:pt x="7" y="18"/>
                  </a:lnTo>
                  <a:lnTo>
                    <a:pt x="6" y="18"/>
                  </a:lnTo>
                  <a:lnTo>
                    <a:pt x="5" y="19"/>
                  </a:lnTo>
                  <a:lnTo>
                    <a:pt x="5" y="20"/>
                  </a:lnTo>
                  <a:lnTo>
                    <a:pt x="5" y="22"/>
                  </a:lnTo>
                  <a:lnTo>
                    <a:pt x="5" y="23"/>
                  </a:lnTo>
                  <a:lnTo>
                    <a:pt x="5" y="24"/>
                  </a:lnTo>
                  <a:lnTo>
                    <a:pt x="5" y="37"/>
                  </a:lnTo>
                  <a:lnTo>
                    <a:pt x="0" y="37"/>
                  </a:lnTo>
                  <a:lnTo>
                    <a:pt x="0" y="0"/>
                  </a:lnTo>
                  <a:lnTo>
                    <a:pt x="5" y="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44" name="Freeform 267">
              <a:extLst>
                <a:ext uri="{FF2B5EF4-FFF2-40B4-BE49-F238E27FC236}">
                  <a16:creationId xmlns:a16="http://schemas.microsoft.com/office/drawing/2014/main" id="{9F629B08-4A5B-3C47-980F-E3C0F960498C}"/>
                </a:ext>
              </a:extLst>
            </p:cNvPr>
            <p:cNvSpPr>
              <a:spLocks/>
            </p:cNvSpPr>
            <p:nvPr/>
          </p:nvSpPr>
          <p:spPr bwMode="auto">
            <a:xfrm>
              <a:off x="4124" y="2806"/>
              <a:ext cx="4" cy="9"/>
            </a:xfrm>
            <a:custGeom>
              <a:avLst/>
              <a:gdLst>
                <a:gd name="T0" fmla="*/ 0 w 18"/>
                <a:gd name="T1" fmla="*/ 0 h 37"/>
                <a:gd name="T2" fmla="*/ 0 w 18"/>
                <a:gd name="T3" fmla="*/ 0 h 37"/>
                <a:gd name="T4" fmla="*/ 0 w 18"/>
                <a:gd name="T5" fmla="*/ 0 h 37"/>
                <a:gd name="T6" fmla="*/ 0 w 18"/>
                <a:gd name="T7" fmla="*/ 0 h 37"/>
                <a:gd name="T8" fmla="*/ 0 w 18"/>
                <a:gd name="T9" fmla="*/ 0 h 37"/>
                <a:gd name="T10" fmla="*/ 0 w 18"/>
                <a:gd name="T11" fmla="*/ 0 h 37"/>
                <a:gd name="T12" fmla="*/ 0 w 18"/>
                <a:gd name="T13" fmla="*/ 0 h 37"/>
                <a:gd name="T14" fmla="*/ 0 w 18"/>
                <a:gd name="T15" fmla="*/ 0 h 37"/>
                <a:gd name="T16" fmla="*/ 0 w 18"/>
                <a:gd name="T17" fmla="*/ 0 h 37"/>
                <a:gd name="T18" fmla="*/ 0 w 18"/>
                <a:gd name="T19" fmla="*/ 0 h 37"/>
                <a:gd name="T20" fmla="*/ 0 w 18"/>
                <a:gd name="T21" fmla="*/ 0 h 37"/>
                <a:gd name="T22" fmla="*/ 0 w 18"/>
                <a:gd name="T23" fmla="*/ 0 h 37"/>
                <a:gd name="T24" fmla="*/ 0 w 18"/>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37"/>
                <a:gd name="T41" fmla="*/ 18 w 18"/>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37">
                  <a:moveTo>
                    <a:pt x="0" y="37"/>
                  </a:moveTo>
                  <a:lnTo>
                    <a:pt x="0" y="0"/>
                  </a:lnTo>
                  <a:lnTo>
                    <a:pt x="5" y="0"/>
                  </a:lnTo>
                  <a:lnTo>
                    <a:pt x="5" y="20"/>
                  </a:lnTo>
                  <a:lnTo>
                    <a:pt x="11" y="10"/>
                  </a:lnTo>
                  <a:lnTo>
                    <a:pt x="18" y="10"/>
                  </a:lnTo>
                  <a:lnTo>
                    <a:pt x="11" y="20"/>
                  </a:lnTo>
                  <a:lnTo>
                    <a:pt x="18" y="37"/>
                  </a:lnTo>
                  <a:lnTo>
                    <a:pt x="13" y="37"/>
                  </a:lnTo>
                  <a:lnTo>
                    <a:pt x="7" y="27"/>
                  </a:lnTo>
                  <a:lnTo>
                    <a:pt x="5" y="30"/>
                  </a:lnTo>
                  <a:lnTo>
                    <a:pt x="5" y="37"/>
                  </a:lnTo>
                  <a:lnTo>
                    <a:pt x="0" y="37"/>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45" name="Freeform 268">
              <a:extLst>
                <a:ext uri="{FF2B5EF4-FFF2-40B4-BE49-F238E27FC236}">
                  <a16:creationId xmlns:a16="http://schemas.microsoft.com/office/drawing/2014/main" id="{12F73E8D-5597-024F-8E57-82AEFCBDC563}"/>
                </a:ext>
              </a:extLst>
            </p:cNvPr>
            <p:cNvSpPr>
              <a:spLocks/>
            </p:cNvSpPr>
            <p:nvPr/>
          </p:nvSpPr>
          <p:spPr bwMode="auto">
            <a:xfrm>
              <a:off x="4128" y="2809"/>
              <a:ext cx="6" cy="6"/>
            </a:xfrm>
            <a:custGeom>
              <a:avLst/>
              <a:gdLst>
                <a:gd name="T0" fmla="*/ 0 w 22"/>
                <a:gd name="T1" fmla="*/ 0 h 27"/>
                <a:gd name="T2" fmla="*/ 0 w 22"/>
                <a:gd name="T3" fmla="*/ 0 h 27"/>
                <a:gd name="T4" fmla="*/ 0 w 22"/>
                <a:gd name="T5" fmla="*/ 0 h 27"/>
                <a:gd name="T6" fmla="*/ 0 w 22"/>
                <a:gd name="T7" fmla="*/ 0 h 27"/>
                <a:gd name="T8" fmla="*/ 0 w 22"/>
                <a:gd name="T9" fmla="*/ 0 h 27"/>
                <a:gd name="T10" fmla="*/ 0 w 22"/>
                <a:gd name="T11" fmla="*/ 0 h 27"/>
                <a:gd name="T12" fmla="*/ 0 w 22"/>
                <a:gd name="T13" fmla="*/ 0 h 27"/>
                <a:gd name="T14" fmla="*/ 0 w 22"/>
                <a:gd name="T15" fmla="*/ 0 h 27"/>
                <a:gd name="T16" fmla="*/ 0 w 22"/>
                <a:gd name="T17" fmla="*/ 0 h 27"/>
                <a:gd name="T18" fmla="*/ 0 w 22"/>
                <a:gd name="T19" fmla="*/ 0 h 27"/>
                <a:gd name="T20" fmla="*/ 0 w 22"/>
                <a:gd name="T21" fmla="*/ 0 h 27"/>
                <a:gd name="T22" fmla="*/ 0 w 22"/>
                <a:gd name="T23" fmla="*/ 0 h 27"/>
                <a:gd name="T24" fmla="*/ 0 w 22"/>
                <a:gd name="T25" fmla="*/ 0 h 27"/>
                <a:gd name="T26" fmla="*/ 0 w 22"/>
                <a:gd name="T27" fmla="*/ 0 h 27"/>
                <a:gd name="T28" fmla="*/ 0 w 22"/>
                <a:gd name="T29" fmla="*/ 0 h 27"/>
                <a:gd name="T30" fmla="*/ 0 w 22"/>
                <a:gd name="T31" fmla="*/ 0 h 27"/>
                <a:gd name="T32" fmla="*/ 0 w 22"/>
                <a:gd name="T33" fmla="*/ 0 h 27"/>
                <a:gd name="T34" fmla="*/ 0 w 22"/>
                <a:gd name="T35" fmla="*/ 0 h 27"/>
                <a:gd name="T36" fmla="*/ 0 w 22"/>
                <a:gd name="T37" fmla="*/ 0 h 27"/>
                <a:gd name="T38" fmla="*/ 0 w 22"/>
                <a:gd name="T39" fmla="*/ 0 h 27"/>
                <a:gd name="T40" fmla="*/ 0 w 22"/>
                <a:gd name="T41" fmla="*/ 0 h 27"/>
                <a:gd name="T42" fmla="*/ 0 w 22"/>
                <a:gd name="T43" fmla="*/ 0 h 27"/>
                <a:gd name="T44" fmla="*/ 0 w 22"/>
                <a:gd name="T45" fmla="*/ 0 h 27"/>
                <a:gd name="T46" fmla="*/ 0 w 22"/>
                <a:gd name="T47" fmla="*/ 0 h 27"/>
                <a:gd name="T48" fmla="*/ 0 w 22"/>
                <a:gd name="T49" fmla="*/ 0 h 27"/>
                <a:gd name="T50" fmla="*/ 0 w 22"/>
                <a:gd name="T51" fmla="*/ 0 h 27"/>
                <a:gd name="T52" fmla="*/ 0 w 22"/>
                <a:gd name="T53" fmla="*/ 0 h 27"/>
                <a:gd name="T54" fmla="*/ 0 w 22"/>
                <a:gd name="T55" fmla="*/ 0 h 27"/>
                <a:gd name="T56" fmla="*/ 0 w 22"/>
                <a:gd name="T57" fmla="*/ 0 h 27"/>
                <a:gd name="T58" fmla="*/ 0 w 22"/>
                <a:gd name="T59" fmla="*/ 0 h 27"/>
                <a:gd name="T60" fmla="*/ 0 w 22"/>
                <a:gd name="T61" fmla="*/ 0 h 27"/>
                <a:gd name="T62" fmla="*/ 0 w 22"/>
                <a:gd name="T63" fmla="*/ 0 h 27"/>
                <a:gd name="T64" fmla="*/ 0 w 22"/>
                <a:gd name="T65" fmla="*/ 0 h 27"/>
                <a:gd name="T66" fmla="*/ 0 w 22"/>
                <a:gd name="T67" fmla="*/ 0 h 27"/>
                <a:gd name="T68" fmla="*/ 0 w 22"/>
                <a:gd name="T69" fmla="*/ 0 h 27"/>
                <a:gd name="T70" fmla="*/ 0 w 22"/>
                <a:gd name="T71" fmla="*/ 0 h 27"/>
                <a:gd name="T72" fmla="*/ 0 w 22"/>
                <a:gd name="T73" fmla="*/ 0 h 27"/>
                <a:gd name="T74" fmla="*/ 0 w 22"/>
                <a:gd name="T75" fmla="*/ 0 h 27"/>
                <a:gd name="T76" fmla="*/ 0 w 22"/>
                <a:gd name="T77" fmla="*/ 0 h 27"/>
                <a:gd name="T78" fmla="*/ 0 w 22"/>
                <a:gd name="T79" fmla="*/ 0 h 27"/>
                <a:gd name="T80" fmla="*/ 0 w 22"/>
                <a:gd name="T81" fmla="*/ 0 h 27"/>
                <a:gd name="T82" fmla="*/ 0 w 22"/>
                <a:gd name="T83" fmla="*/ 0 h 27"/>
                <a:gd name="T84" fmla="*/ 0 w 22"/>
                <a:gd name="T85" fmla="*/ 0 h 27"/>
                <a:gd name="T86" fmla="*/ 0 w 22"/>
                <a:gd name="T87" fmla="*/ 0 h 27"/>
                <a:gd name="T88" fmla="*/ 0 w 22"/>
                <a:gd name="T89" fmla="*/ 0 h 27"/>
                <a:gd name="T90" fmla="*/ 0 w 22"/>
                <a:gd name="T91" fmla="*/ 0 h 27"/>
                <a:gd name="T92" fmla="*/ 0 w 22"/>
                <a:gd name="T93" fmla="*/ 0 h 27"/>
                <a:gd name="T94" fmla="*/ 0 w 22"/>
                <a:gd name="T95" fmla="*/ 0 h 27"/>
                <a:gd name="T96" fmla="*/ 0 w 22"/>
                <a:gd name="T97" fmla="*/ 0 h 27"/>
                <a:gd name="T98" fmla="*/ 0 w 22"/>
                <a:gd name="T99" fmla="*/ 0 h 27"/>
                <a:gd name="T100" fmla="*/ 0 w 22"/>
                <a:gd name="T101" fmla="*/ 0 h 27"/>
                <a:gd name="T102" fmla="*/ 0 w 22"/>
                <a:gd name="T103" fmla="*/ 0 h 27"/>
                <a:gd name="T104" fmla="*/ 0 w 22"/>
                <a:gd name="T105" fmla="*/ 0 h 27"/>
                <a:gd name="T106" fmla="*/ 0 w 22"/>
                <a:gd name="T107" fmla="*/ 0 h 27"/>
                <a:gd name="T108" fmla="*/ 0 w 22"/>
                <a:gd name="T109" fmla="*/ 0 h 27"/>
                <a:gd name="T110" fmla="*/ 0 w 22"/>
                <a:gd name="T111" fmla="*/ 0 h 2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
                <a:gd name="T169" fmla="*/ 0 h 27"/>
                <a:gd name="T170" fmla="*/ 22 w 22"/>
                <a:gd name="T171" fmla="*/ 27 h 2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 h="27">
                  <a:moveTo>
                    <a:pt x="0" y="20"/>
                  </a:moveTo>
                  <a:lnTo>
                    <a:pt x="6" y="17"/>
                  </a:lnTo>
                  <a:lnTo>
                    <a:pt x="7" y="18"/>
                  </a:lnTo>
                  <a:lnTo>
                    <a:pt x="8" y="19"/>
                  </a:lnTo>
                  <a:lnTo>
                    <a:pt x="8" y="20"/>
                  </a:lnTo>
                  <a:lnTo>
                    <a:pt x="9" y="22"/>
                  </a:lnTo>
                  <a:lnTo>
                    <a:pt x="9" y="23"/>
                  </a:lnTo>
                  <a:lnTo>
                    <a:pt x="11" y="24"/>
                  </a:lnTo>
                  <a:lnTo>
                    <a:pt x="12" y="24"/>
                  </a:lnTo>
                  <a:lnTo>
                    <a:pt x="13" y="24"/>
                  </a:lnTo>
                  <a:lnTo>
                    <a:pt x="13" y="23"/>
                  </a:lnTo>
                  <a:lnTo>
                    <a:pt x="14" y="23"/>
                  </a:lnTo>
                  <a:lnTo>
                    <a:pt x="14" y="22"/>
                  </a:lnTo>
                  <a:lnTo>
                    <a:pt x="14" y="20"/>
                  </a:lnTo>
                  <a:lnTo>
                    <a:pt x="16" y="20"/>
                  </a:lnTo>
                  <a:lnTo>
                    <a:pt x="17" y="20"/>
                  </a:lnTo>
                  <a:lnTo>
                    <a:pt x="16" y="19"/>
                  </a:lnTo>
                  <a:lnTo>
                    <a:pt x="14" y="18"/>
                  </a:lnTo>
                  <a:lnTo>
                    <a:pt x="14" y="17"/>
                  </a:lnTo>
                  <a:lnTo>
                    <a:pt x="12" y="17"/>
                  </a:lnTo>
                  <a:lnTo>
                    <a:pt x="11" y="17"/>
                  </a:lnTo>
                  <a:lnTo>
                    <a:pt x="9" y="17"/>
                  </a:lnTo>
                  <a:lnTo>
                    <a:pt x="8" y="15"/>
                  </a:lnTo>
                  <a:lnTo>
                    <a:pt x="7" y="15"/>
                  </a:lnTo>
                  <a:lnTo>
                    <a:pt x="7" y="14"/>
                  </a:lnTo>
                  <a:lnTo>
                    <a:pt x="6" y="14"/>
                  </a:lnTo>
                  <a:lnTo>
                    <a:pt x="4" y="13"/>
                  </a:lnTo>
                  <a:lnTo>
                    <a:pt x="3" y="12"/>
                  </a:lnTo>
                  <a:lnTo>
                    <a:pt x="3" y="10"/>
                  </a:lnTo>
                  <a:lnTo>
                    <a:pt x="3" y="9"/>
                  </a:lnTo>
                  <a:lnTo>
                    <a:pt x="3" y="8"/>
                  </a:lnTo>
                  <a:lnTo>
                    <a:pt x="3" y="7"/>
                  </a:lnTo>
                  <a:lnTo>
                    <a:pt x="3" y="5"/>
                  </a:lnTo>
                  <a:lnTo>
                    <a:pt x="3" y="4"/>
                  </a:lnTo>
                  <a:lnTo>
                    <a:pt x="4" y="3"/>
                  </a:lnTo>
                  <a:lnTo>
                    <a:pt x="6" y="1"/>
                  </a:lnTo>
                  <a:lnTo>
                    <a:pt x="7" y="1"/>
                  </a:lnTo>
                  <a:lnTo>
                    <a:pt x="8" y="0"/>
                  </a:lnTo>
                  <a:lnTo>
                    <a:pt x="9" y="0"/>
                  </a:lnTo>
                  <a:lnTo>
                    <a:pt x="11" y="0"/>
                  </a:lnTo>
                  <a:lnTo>
                    <a:pt x="12" y="0"/>
                  </a:lnTo>
                  <a:lnTo>
                    <a:pt x="13" y="0"/>
                  </a:lnTo>
                  <a:lnTo>
                    <a:pt x="14" y="0"/>
                  </a:lnTo>
                  <a:lnTo>
                    <a:pt x="14" y="1"/>
                  </a:lnTo>
                  <a:lnTo>
                    <a:pt x="16" y="1"/>
                  </a:lnTo>
                  <a:lnTo>
                    <a:pt x="17" y="3"/>
                  </a:lnTo>
                  <a:lnTo>
                    <a:pt x="17" y="4"/>
                  </a:lnTo>
                  <a:lnTo>
                    <a:pt x="18" y="4"/>
                  </a:lnTo>
                  <a:lnTo>
                    <a:pt x="19" y="4"/>
                  </a:lnTo>
                  <a:lnTo>
                    <a:pt x="19" y="5"/>
                  </a:lnTo>
                  <a:lnTo>
                    <a:pt x="19" y="7"/>
                  </a:lnTo>
                  <a:lnTo>
                    <a:pt x="19" y="8"/>
                  </a:lnTo>
                  <a:lnTo>
                    <a:pt x="14" y="8"/>
                  </a:lnTo>
                  <a:lnTo>
                    <a:pt x="13" y="8"/>
                  </a:lnTo>
                  <a:lnTo>
                    <a:pt x="12" y="8"/>
                  </a:lnTo>
                  <a:lnTo>
                    <a:pt x="11" y="8"/>
                  </a:lnTo>
                  <a:lnTo>
                    <a:pt x="9" y="8"/>
                  </a:lnTo>
                  <a:lnTo>
                    <a:pt x="8" y="8"/>
                  </a:lnTo>
                  <a:lnTo>
                    <a:pt x="8" y="9"/>
                  </a:lnTo>
                  <a:lnTo>
                    <a:pt x="8" y="10"/>
                  </a:lnTo>
                  <a:lnTo>
                    <a:pt x="9" y="10"/>
                  </a:lnTo>
                  <a:lnTo>
                    <a:pt x="11" y="10"/>
                  </a:lnTo>
                  <a:lnTo>
                    <a:pt x="12" y="10"/>
                  </a:lnTo>
                  <a:lnTo>
                    <a:pt x="13" y="10"/>
                  </a:lnTo>
                  <a:lnTo>
                    <a:pt x="14" y="10"/>
                  </a:lnTo>
                  <a:lnTo>
                    <a:pt x="16" y="12"/>
                  </a:lnTo>
                  <a:lnTo>
                    <a:pt x="17" y="12"/>
                  </a:lnTo>
                  <a:lnTo>
                    <a:pt x="18" y="12"/>
                  </a:lnTo>
                  <a:lnTo>
                    <a:pt x="18" y="13"/>
                  </a:lnTo>
                  <a:lnTo>
                    <a:pt x="19" y="13"/>
                  </a:lnTo>
                  <a:lnTo>
                    <a:pt x="19" y="14"/>
                  </a:lnTo>
                  <a:lnTo>
                    <a:pt x="21" y="15"/>
                  </a:lnTo>
                  <a:lnTo>
                    <a:pt x="21" y="17"/>
                  </a:lnTo>
                  <a:lnTo>
                    <a:pt x="22" y="18"/>
                  </a:lnTo>
                  <a:lnTo>
                    <a:pt x="22" y="19"/>
                  </a:lnTo>
                  <a:lnTo>
                    <a:pt x="22" y="20"/>
                  </a:lnTo>
                  <a:lnTo>
                    <a:pt x="21" y="22"/>
                  </a:lnTo>
                  <a:lnTo>
                    <a:pt x="21" y="23"/>
                  </a:lnTo>
                  <a:lnTo>
                    <a:pt x="19" y="23"/>
                  </a:lnTo>
                  <a:lnTo>
                    <a:pt x="19" y="24"/>
                  </a:lnTo>
                  <a:lnTo>
                    <a:pt x="18" y="25"/>
                  </a:lnTo>
                  <a:lnTo>
                    <a:pt x="17" y="25"/>
                  </a:lnTo>
                  <a:lnTo>
                    <a:pt x="17" y="27"/>
                  </a:lnTo>
                  <a:lnTo>
                    <a:pt x="16" y="27"/>
                  </a:lnTo>
                  <a:lnTo>
                    <a:pt x="14" y="27"/>
                  </a:lnTo>
                  <a:lnTo>
                    <a:pt x="13" y="27"/>
                  </a:lnTo>
                  <a:lnTo>
                    <a:pt x="12" y="27"/>
                  </a:lnTo>
                  <a:lnTo>
                    <a:pt x="11" y="27"/>
                  </a:lnTo>
                  <a:lnTo>
                    <a:pt x="9" y="27"/>
                  </a:lnTo>
                  <a:lnTo>
                    <a:pt x="8" y="27"/>
                  </a:lnTo>
                  <a:lnTo>
                    <a:pt x="7" y="27"/>
                  </a:lnTo>
                  <a:lnTo>
                    <a:pt x="6" y="27"/>
                  </a:lnTo>
                  <a:lnTo>
                    <a:pt x="6" y="25"/>
                  </a:lnTo>
                  <a:lnTo>
                    <a:pt x="4" y="25"/>
                  </a:lnTo>
                  <a:lnTo>
                    <a:pt x="4" y="24"/>
                  </a:lnTo>
                  <a:lnTo>
                    <a:pt x="3" y="24"/>
                  </a:lnTo>
                  <a:lnTo>
                    <a:pt x="3" y="23"/>
                  </a:lnTo>
                  <a:lnTo>
                    <a:pt x="2" y="23"/>
                  </a:lnTo>
                  <a:lnTo>
                    <a:pt x="2" y="22"/>
                  </a:lnTo>
                  <a:lnTo>
                    <a:pt x="0" y="2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46" name="Freeform 269">
              <a:extLst>
                <a:ext uri="{FF2B5EF4-FFF2-40B4-BE49-F238E27FC236}">
                  <a16:creationId xmlns:a16="http://schemas.microsoft.com/office/drawing/2014/main" id="{264C72C9-E93A-0248-A5A0-C8B990C55E5E}"/>
                </a:ext>
              </a:extLst>
            </p:cNvPr>
            <p:cNvSpPr>
              <a:spLocks noEditPoints="1"/>
            </p:cNvSpPr>
            <p:nvPr/>
          </p:nvSpPr>
          <p:spPr bwMode="auto">
            <a:xfrm>
              <a:off x="4133" y="2806"/>
              <a:ext cx="3" cy="12"/>
            </a:xfrm>
            <a:custGeom>
              <a:avLst/>
              <a:gdLst>
                <a:gd name="T0" fmla="*/ 0 w 12"/>
                <a:gd name="T1" fmla="*/ 0 h 47"/>
                <a:gd name="T2" fmla="*/ 0 w 12"/>
                <a:gd name="T3" fmla="*/ 0 h 47"/>
                <a:gd name="T4" fmla="*/ 0 w 12"/>
                <a:gd name="T5" fmla="*/ 0 h 47"/>
                <a:gd name="T6" fmla="*/ 0 w 12"/>
                <a:gd name="T7" fmla="*/ 0 h 47"/>
                <a:gd name="T8" fmla="*/ 0 w 12"/>
                <a:gd name="T9" fmla="*/ 0 h 47"/>
                <a:gd name="T10" fmla="*/ 0 w 12"/>
                <a:gd name="T11" fmla="*/ 0 h 47"/>
                <a:gd name="T12" fmla="*/ 0 w 12"/>
                <a:gd name="T13" fmla="*/ 0 h 47"/>
                <a:gd name="T14" fmla="*/ 0 w 12"/>
                <a:gd name="T15" fmla="*/ 0 h 47"/>
                <a:gd name="T16" fmla="*/ 0 w 12"/>
                <a:gd name="T17" fmla="*/ 0 h 47"/>
                <a:gd name="T18" fmla="*/ 0 w 12"/>
                <a:gd name="T19" fmla="*/ 0 h 47"/>
                <a:gd name="T20" fmla="*/ 0 w 12"/>
                <a:gd name="T21" fmla="*/ 0 h 47"/>
                <a:gd name="T22" fmla="*/ 0 w 12"/>
                <a:gd name="T23" fmla="*/ 0 h 47"/>
                <a:gd name="T24" fmla="*/ 0 w 12"/>
                <a:gd name="T25" fmla="*/ 0 h 47"/>
                <a:gd name="T26" fmla="*/ 0 w 12"/>
                <a:gd name="T27" fmla="*/ 0 h 47"/>
                <a:gd name="T28" fmla="*/ 0 w 12"/>
                <a:gd name="T29" fmla="*/ 0 h 47"/>
                <a:gd name="T30" fmla="*/ 0 w 12"/>
                <a:gd name="T31" fmla="*/ 0 h 47"/>
                <a:gd name="T32" fmla="*/ 0 w 12"/>
                <a:gd name="T33" fmla="*/ 0 h 47"/>
                <a:gd name="T34" fmla="*/ 0 w 12"/>
                <a:gd name="T35" fmla="*/ 0 h 47"/>
                <a:gd name="T36" fmla="*/ 0 w 12"/>
                <a:gd name="T37" fmla="*/ 0 h 47"/>
                <a:gd name="T38" fmla="*/ 0 w 12"/>
                <a:gd name="T39" fmla="*/ 0 h 47"/>
                <a:gd name="T40" fmla="*/ 0 w 12"/>
                <a:gd name="T41" fmla="*/ 0 h 47"/>
                <a:gd name="T42" fmla="*/ 0 w 12"/>
                <a:gd name="T43" fmla="*/ 0 h 47"/>
                <a:gd name="T44" fmla="*/ 0 w 12"/>
                <a:gd name="T45" fmla="*/ 0 h 47"/>
                <a:gd name="T46" fmla="*/ 0 w 12"/>
                <a:gd name="T47" fmla="*/ 0 h 47"/>
                <a:gd name="T48" fmla="*/ 0 w 12"/>
                <a:gd name="T49" fmla="*/ 0 h 47"/>
                <a:gd name="T50" fmla="*/ 0 w 12"/>
                <a:gd name="T51" fmla="*/ 0 h 47"/>
                <a:gd name="T52" fmla="*/ 0 w 12"/>
                <a:gd name="T53" fmla="*/ 0 h 47"/>
                <a:gd name="T54" fmla="*/ 0 w 12"/>
                <a:gd name="T55" fmla="*/ 0 h 47"/>
                <a:gd name="T56" fmla="*/ 0 w 12"/>
                <a:gd name="T57" fmla="*/ 0 h 47"/>
                <a:gd name="T58" fmla="*/ 0 w 12"/>
                <a:gd name="T59" fmla="*/ 0 h 47"/>
                <a:gd name="T60" fmla="*/ 0 w 12"/>
                <a:gd name="T61" fmla="*/ 0 h 47"/>
                <a:gd name="T62" fmla="*/ 0 w 12"/>
                <a:gd name="T63" fmla="*/ 0 h 47"/>
                <a:gd name="T64" fmla="*/ 0 w 12"/>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
                <a:gd name="T100" fmla="*/ 0 h 47"/>
                <a:gd name="T101" fmla="*/ 12 w 12"/>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 h="47">
                  <a:moveTo>
                    <a:pt x="5" y="8"/>
                  </a:moveTo>
                  <a:lnTo>
                    <a:pt x="5" y="0"/>
                  </a:lnTo>
                  <a:lnTo>
                    <a:pt x="12" y="0"/>
                  </a:lnTo>
                  <a:lnTo>
                    <a:pt x="12" y="8"/>
                  </a:lnTo>
                  <a:lnTo>
                    <a:pt x="5" y="8"/>
                  </a:lnTo>
                  <a:close/>
                  <a:moveTo>
                    <a:pt x="12" y="10"/>
                  </a:moveTo>
                  <a:lnTo>
                    <a:pt x="12" y="37"/>
                  </a:lnTo>
                  <a:lnTo>
                    <a:pt x="12" y="38"/>
                  </a:lnTo>
                  <a:lnTo>
                    <a:pt x="12" y="39"/>
                  </a:lnTo>
                  <a:lnTo>
                    <a:pt x="12" y="40"/>
                  </a:lnTo>
                  <a:lnTo>
                    <a:pt x="12" y="42"/>
                  </a:lnTo>
                  <a:lnTo>
                    <a:pt x="12" y="43"/>
                  </a:lnTo>
                  <a:lnTo>
                    <a:pt x="12" y="44"/>
                  </a:lnTo>
                  <a:lnTo>
                    <a:pt x="10" y="44"/>
                  </a:lnTo>
                  <a:lnTo>
                    <a:pt x="10" y="46"/>
                  </a:lnTo>
                  <a:lnTo>
                    <a:pt x="10" y="47"/>
                  </a:lnTo>
                  <a:lnTo>
                    <a:pt x="9" y="47"/>
                  </a:lnTo>
                  <a:lnTo>
                    <a:pt x="8" y="47"/>
                  </a:lnTo>
                  <a:lnTo>
                    <a:pt x="7" y="47"/>
                  </a:lnTo>
                  <a:lnTo>
                    <a:pt x="5" y="47"/>
                  </a:lnTo>
                  <a:lnTo>
                    <a:pt x="4" y="47"/>
                  </a:lnTo>
                  <a:lnTo>
                    <a:pt x="3" y="47"/>
                  </a:lnTo>
                  <a:lnTo>
                    <a:pt x="2" y="47"/>
                  </a:lnTo>
                  <a:lnTo>
                    <a:pt x="0" y="47"/>
                  </a:lnTo>
                  <a:lnTo>
                    <a:pt x="3" y="40"/>
                  </a:lnTo>
                  <a:lnTo>
                    <a:pt x="4" y="40"/>
                  </a:lnTo>
                  <a:lnTo>
                    <a:pt x="5" y="40"/>
                  </a:lnTo>
                  <a:lnTo>
                    <a:pt x="5" y="39"/>
                  </a:lnTo>
                  <a:lnTo>
                    <a:pt x="5" y="38"/>
                  </a:lnTo>
                  <a:lnTo>
                    <a:pt x="5" y="37"/>
                  </a:lnTo>
                  <a:lnTo>
                    <a:pt x="5" y="10"/>
                  </a:lnTo>
                  <a:lnTo>
                    <a:pt x="12"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47" name="Freeform 270">
              <a:extLst>
                <a:ext uri="{FF2B5EF4-FFF2-40B4-BE49-F238E27FC236}">
                  <a16:creationId xmlns:a16="http://schemas.microsoft.com/office/drawing/2014/main" id="{F661CCC2-4A5B-7240-8F4F-681B0C3E12D5}"/>
                </a:ext>
              </a:extLst>
            </p:cNvPr>
            <p:cNvSpPr>
              <a:spLocks/>
            </p:cNvSpPr>
            <p:nvPr/>
          </p:nvSpPr>
          <p:spPr bwMode="auto">
            <a:xfrm>
              <a:off x="4137" y="2806"/>
              <a:ext cx="3" cy="9"/>
            </a:xfrm>
            <a:custGeom>
              <a:avLst/>
              <a:gdLst>
                <a:gd name="T0" fmla="*/ 0 w 13"/>
                <a:gd name="T1" fmla="*/ 0 h 37"/>
                <a:gd name="T2" fmla="*/ 0 w 13"/>
                <a:gd name="T3" fmla="*/ 0 h 37"/>
                <a:gd name="T4" fmla="*/ 0 w 13"/>
                <a:gd name="T5" fmla="*/ 0 h 37"/>
                <a:gd name="T6" fmla="*/ 0 w 13"/>
                <a:gd name="T7" fmla="*/ 0 h 37"/>
                <a:gd name="T8" fmla="*/ 0 w 13"/>
                <a:gd name="T9" fmla="*/ 0 h 37"/>
                <a:gd name="T10" fmla="*/ 0 w 13"/>
                <a:gd name="T11" fmla="*/ 0 h 37"/>
                <a:gd name="T12" fmla="*/ 0 w 13"/>
                <a:gd name="T13" fmla="*/ 0 h 37"/>
                <a:gd name="T14" fmla="*/ 0 w 13"/>
                <a:gd name="T15" fmla="*/ 0 h 37"/>
                <a:gd name="T16" fmla="*/ 0 w 13"/>
                <a:gd name="T17" fmla="*/ 0 h 37"/>
                <a:gd name="T18" fmla="*/ 0 w 13"/>
                <a:gd name="T19" fmla="*/ 0 h 37"/>
                <a:gd name="T20" fmla="*/ 0 w 13"/>
                <a:gd name="T21" fmla="*/ 0 h 37"/>
                <a:gd name="T22" fmla="*/ 0 w 13"/>
                <a:gd name="T23" fmla="*/ 0 h 37"/>
                <a:gd name="T24" fmla="*/ 0 w 13"/>
                <a:gd name="T25" fmla="*/ 0 h 37"/>
                <a:gd name="T26" fmla="*/ 0 w 13"/>
                <a:gd name="T27" fmla="*/ 0 h 37"/>
                <a:gd name="T28" fmla="*/ 0 w 13"/>
                <a:gd name="T29" fmla="*/ 0 h 37"/>
                <a:gd name="T30" fmla="*/ 0 w 13"/>
                <a:gd name="T31" fmla="*/ 0 h 37"/>
                <a:gd name="T32" fmla="*/ 0 w 13"/>
                <a:gd name="T33" fmla="*/ 0 h 37"/>
                <a:gd name="T34" fmla="*/ 0 w 13"/>
                <a:gd name="T35" fmla="*/ 0 h 37"/>
                <a:gd name="T36" fmla="*/ 0 w 13"/>
                <a:gd name="T37" fmla="*/ 0 h 37"/>
                <a:gd name="T38" fmla="*/ 0 w 13"/>
                <a:gd name="T39" fmla="*/ 0 h 37"/>
                <a:gd name="T40" fmla="*/ 0 w 13"/>
                <a:gd name="T41" fmla="*/ 0 h 37"/>
                <a:gd name="T42" fmla="*/ 0 w 13"/>
                <a:gd name="T43" fmla="*/ 0 h 37"/>
                <a:gd name="T44" fmla="*/ 0 w 13"/>
                <a:gd name="T45" fmla="*/ 0 h 37"/>
                <a:gd name="T46" fmla="*/ 0 w 13"/>
                <a:gd name="T47" fmla="*/ 0 h 37"/>
                <a:gd name="T48" fmla="*/ 0 w 13"/>
                <a:gd name="T49" fmla="*/ 0 h 37"/>
                <a:gd name="T50" fmla="*/ 0 w 13"/>
                <a:gd name="T51" fmla="*/ 0 h 37"/>
                <a:gd name="T52" fmla="*/ 0 w 13"/>
                <a:gd name="T53" fmla="*/ 0 h 37"/>
                <a:gd name="T54" fmla="*/ 0 w 13"/>
                <a:gd name="T55" fmla="*/ 0 h 37"/>
                <a:gd name="T56" fmla="*/ 0 w 13"/>
                <a:gd name="T57" fmla="*/ 0 h 37"/>
                <a:gd name="T58" fmla="*/ 0 w 13"/>
                <a:gd name="T59" fmla="*/ 0 h 37"/>
                <a:gd name="T60" fmla="*/ 0 w 13"/>
                <a:gd name="T61" fmla="*/ 0 h 37"/>
                <a:gd name="T62" fmla="*/ 0 w 13"/>
                <a:gd name="T63" fmla="*/ 0 h 37"/>
                <a:gd name="T64" fmla="*/ 0 w 13"/>
                <a:gd name="T65" fmla="*/ 0 h 37"/>
                <a:gd name="T66" fmla="*/ 0 w 13"/>
                <a:gd name="T67" fmla="*/ 0 h 37"/>
                <a:gd name="T68" fmla="*/ 0 w 13"/>
                <a:gd name="T69" fmla="*/ 0 h 37"/>
                <a:gd name="T70" fmla="*/ 0 w 13"/>
                <a:gd name="T71" fmla="*/ 0 h 37"/>
                <a:gd name="T72" fmla="*/ 0 w 13"/>
                <a:gd name="T73" fmla="*/ 0 h 37"/>
                <a:gd name="T74" fmla="*/ 0 w 13"/>
                <a:gd name="T75" fmla="*/ 0 h 37"/>
                <a:gd name="T76" fmla="*/ 0 w 13"/>
                <a:gd name="T77" fmla="*/ 0 h 37"/>
                <a:gd name="T78" fmla="*/ 0 w 13"/>
                <a:gd name="T79" fmla="*/ 0 h 37"/>
                <a:gd name="T80" fmla="*/ 0 w 13"/>
                <a:gd name="T81" fmla="*/ 0 h 37"/>
                <a:gd name="T82" fmla="*/ 0 w 13"/>
                <a:gd name="T83" fmla="*/ 0 h 37"/>
                <a:gd name="T84" fmla="*/ 0 w 13"/>
                <a:gd name="T85" fmla="*/ 0 h 37"/>
                <a:gd name="T86" fmla="*/ 0 w 13"/>
                <a:gd name="T87" fmla="*/ 0 h 37"/>
                <a:gd name="T88" fmla="*/ 0 w 13"/>
                <a:gd name="T89" fmla="*/ 0 h 37"/>
                <a:gd name="T90" fmla="*/ 0 w 13"/>
                <a:gd name="T91" fmla="*/ 0 h 37"/>
                <a:gd name="T92" fmla="*/ 0 w 13"/>
                <a:gd name="T93" fmla="*/ 0 h 37"/>
                <a:gd name="T94" fmla="*/ 0 w 13"/>
                <a:gd name="T95" fmla="*/ 0 h 37"/>
                <a:gd name="T96" fmla="*/ 0 w 13"/>
                <a:gd name="T97" fmla="*/ 0 h 37"/>
                <a:gd name="T98" fmla="*/ 0 w 13"/>
                <a:gd name="T99" fmla="*/ 0 h 37"/>
                <a:gd name="T100" fmla="*/ 0 w 13"/>
                <a:gd name="T101" fmla="*/ 0 h 37"/>
                <a:gd name="T102" fmla="*/ 0 w 13"/>
                <a:gd name="T103" fmla="*/ 0 h 37"/>
                <a:gd name="T104" fmla="*/ 0 w 13"/>
                <a:gd name="T105" fmla="*/ 0 h 37"/>
                <a:gd name="T106" fmla="*/ 0 w 13"/>
                <a:gd name="T107" fmla="*/ 0 h 37"/>
                <a:gd name="T108" fmla="*/ 0 w 13"/>
                <a:gd name="T109" fmla="*/ 0 h 37"/>
                <a:gd name="T110" fmla="*/ 0 w 13"/>
                <a:gd name="T111" fmla="*/ 0 h 37"/>
                <a:gd name="T112" fmla="*/ 0 w 13"/>
                <a:gd name="T113" fmla="*/ 0 h 37"/>
                <a:gd name="T114" fmla="*/ 0 w 13"/>
                <a:gd name="T115" fmla="*/ 0 h 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
                <a:gd name="T175" fmla="*/ 0 h 37"/>
                <a:gd name="T176" fmla="*/ 13 w 13"/>
                <a:gd name="T177" fmla="*/ 37 h 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 h="37">
                  <a:moveTo>
                    <a:pt x="0" y="10"/>
                  </a:moveTo>
                  <a:lnTo>
                    <a:pt x="3" y="10"/>
                  </a:lnTo>
                  <a:lnTo>
                    <a:pt x="3" y="9"/>
                  </a:lnTo>
                  <a:lnTo>
                    <a:pt x="3" y="8"/>
                  </a:lnTo>
                  <a:lnTo>
                    <a:pt x="3" y="6"/>
                  </a:lnTo>
                  <a:lnTo>
                    <a:pt x="3" y="5"/>
                  </a:lnTo>
                  <a:lnTo>
                    <a:pt x="4" y="4"/>
                  </a:lnTo>
                  <a:lnTo>
                    <a:pt x="5" y="4"/>
                  </a:lnTo>
                  <a:lnTo>
                    <a:pt x="5" y="3"/>
                  </a:lnTo>
                  <a:lnTo>
                    <a:pt x="5" y="1"/>
                  </a:lnTo>
                  <a:lnTo>
                    <a:pt x="5" y="0"/>
                  </a:lnTo>
                  <a:lnTo>
                    <a:pt x="7" y="0"/>
                  </a:lnTo>
                  <a:lnTo>
                    <a:pt x="8" y="0"/>
                  </a:lnTo>
                  <a:lnTo>
                    <a:pt x="9" y="0"/>
                  </a:lnTo>
                  <a:lnTo>
                    <a:pt x="10" y="0"/>
                  </a:lnTo>
                  <a:lnTo>
                    <a:pt x="12" y="0"/>
                  </a:lnTo>
                  <a:lnTo>
                    <a:pt x="13" y="0"/>
                  </a:lnTo>
                  <a:lnTo>
                    <a:pt x="13" y="8"/>
                  </a:lnTo>
                  <a:lnTo>
                    <a:pt x="12" y="8"/>
                  </a:lnTo>
                  <a:lnTo>
                    <a:pt x="10" y="8"/>
                  </a:lnTo>
                  <a:lnTo>
                    <a:pt x="9" y="8"/>
                  </a:lnTo>
                  <a:lnTo>
                    <a:pt x="8" y="8"/>
                  </a:lnTo>
                  <a:lnTo>
                    <a:pt x="8" y="9"/>
                  </a:lnTo>
                  <a:lnTo>
                    <a:pt x="8" y="10"/>
                  </a:lnTo>
                  <a:lnTo>
                    <a:pt x="13" y="10"/>
                  </a:lnTo>
                  <a:lnTo>
                    <a:pt x="13" y="18"/>
                  </a:lnTo>
                  <a:lnTo>
                    <a:pt x="8" y="18"/>
                  </a:lnTo>
                  <a:lnTo>
                    <a:pt x="8" y="37"/>
                  </a:lnTo>
                  <a:lnTo>
                    <a:pt x="3" y="37"/>
                  </a:lnTo>
                  <a:lnTo>
                    <a:pt x="3" y="18"/>
                  </a:lnTo>
                  <a:lnTo>
                    <a:pt x="0" y="18"/>
                  </a:lnTo>
                  <a:lnTo>
                    <a:pt x="0"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48" name="Freeform 271">
              <a:extLst>
                <a:ext uri="{FF2B5EF4-FFF2-40B4-BE49-F238E27FC236}">
                  <a16:creationId xmlns:a16="http://schemas.microsoft.com/office/drawing/2014/main" id="{8E3DEEA3-EBCA-FD42-9A4E-EB4DC4C3D079}"/>
                </a:ext>
              </a:extLst>
            </p:cNvPr>
            <p:cNvSpPr>
              <a:spLocks/>
            </p:cNvSpPr>
            <p:nvPr/>
          </p:nvSpPr>
          <p:spPr bwMode="auto">
            <a:xfrm>
              <a:off x="4143" y="2809"/>
              <a:ext cx="5" cy="6"/>
            </a:xfrm>
            <a:custGeom>
              <a:avLst/>
              <a:gdLst>
                <a:gd name="T0" fmla="*/ 0 w 22"/>
                <a:gd name="T1" fmla="*/ 0 h 27"/>
                <a:gd name="T2" fmla="*/ 0 w 22"/>
                <a:gd name="T3" fmla="*/ 0 h 27"/>
                <a:gd name="T4" fmla="*/ 0 w 22"/>
                <a:gd name="T5" fmla="*/ 0 h 27"/>
                <a:gd name="T6" fmla="*/ 0 w 22"/>
                <a:gd name="T7" fmla="*/ 0 h 27"/>
                <a:gd name="T8" fmla="*/ 0 w 22"/>
                <a:gd name="T9" fmla="*/ 0 h 27"/>
                <a:gd name="T10" fmla="*/ 0 w 22"/>
                <a:gd name="T11" fmla="*/ 0 h 27"/>
                <a:gd name="T12" fmla="*/ 0 w 22"/>
                <a:gd name="T13" fmla="*/ 0 h 27"/>
                <a:gd name="T14" fmla="*/ 0 w 22"/>
                <a:gd name="T15" fmla="*/ 0 h 27"/>
                <a:gd name="T16" fmla="*/ 0 w 22"/>
                <a:gd name="T17" fmla="*/ 0 h 27"/>
                <a:gd name="T18" fmla="*/ 0 w 22"/>
                <a:gd name="T19" fmla="*/ 0 h 27"/>
                <a:gd name="T20" fmla="*/ 0 w 22"/>
                <a:gd name="T21" fmla="*/ 0 h 27"/>
                <a:gd name="T22" fmla="*/ 0 w 22"/>
                <a:gd name="T23" fmla="*/ 0 h 27"/>
                <a:gd name="T24" fmla="*/ 0 w 22"/>
                <a:gd name="T25" fmla="*/ 0 h 27"/>
                <a:gd name="T26" fmla="*/ 0 w 22"/>
                <a:gd name="T27" fmla="*/ 0 h 27"/>
                <a:gd name="T28" fmla="*/ 0 w 22"/>
                <a:gd name="T29" fmla="*/ 0 h 27"/>
                <a:gd name="T30" fmla="*/ 0 w 22"/>
                <a:gd name="T31" fmla="*/ 0 h 27"/>
                <a:gd name="T32" fmla="*/ 0 w 22"/>
                <a:gd name="T33" fmla="*/ 0 h 27"/>
                <a:gd name="T34" fmla="*/ 0 w 22"/>
                <a:gd name="T35" fmla="*/ 0 h 27"/>
                <a:gd name="T36" fmla="*/ 0 w 22"/>
                <a:gd name="T37" fmla="*/ 0 h 27"/>
                <a:gd name="T38" fmla="*/ 0 w 22"/>
                <a:gd name="T39" fmla="*/ 0 h 27"/>
                <a:gd name="T40" fmla="*/ 0 w 22"/>
                <a:gd name="T41" fmla="*/ 0 h 27"/>
                <a:gd name="T42" fmla="*/ 0 w 22"/>
                <a:gd name="T43" fmla="*/ 0 h 27"/>
                <a:gd name="T44" fmla="*/ 0 w 22"/>
                <a:gd name="T45" fmla="*/ 0 h 27"/>
                <a:gd name="T46" fmla="*/ 0 w 22"/>
                <a:gd name="T47" fmla="*/ 0 h 27"/>
                <a:gd name="T48" fmla="*/ 0 w 22"/>
                <a:gd name="T49" fmla="*/ 0 h 27"/>
                <a:gd name="T50" fmla="*/ 0 w 22"/>
                <a:gd name="T51" fmla="*/ 0 h 27"/>
                <a:gd name="T52" fmla="*/ 0 w 22"/>
                <a:gd name="T53" fmla="*/ 0 h 27"/>
                <a:gd name="T54" fmla="*/ 0 w 22"/>
                <a:gd name="T55" fmla="*/ 0 h 27"/>
                <a:gd name="T56" fmla="*/ 0 w 22"/>
                <a:gd name="T57" fmla="*/ 0 h 27"/>
                <a:gd name="T58" fmla="*/ 0 w 22"/>
                <a:gd name="T59" fmla="*/ 0 h 27"/>
                <a:gd name="T60" fmla="*/ 0 w 22"/>
                <a:gd name="T61" fmla="*/ 0 h 27"/>
                <a:gd name="T62" fmla="*/ 0 w 22"/>
                <a:gd name="T63" fmla="*/ 0 h 27"/>
                <a:gd name="T64" fmla="*/ 0 w 22"/>
                <a:gd name="T65" fmla="*/ 0 h 27"/>
                <a:gd name="T66" fmla="*/ 0 w 22"/>
                <a:gd name="T67" fmla="*/ 0 h 27"/>
                <a:gd name="T68" fmla="*/ 0 w 22"/>
                <a:gd name="T69" fmla="*/ 0 h 27"/>
                <a:gd name="T70" fmla="*/ 0 w 22"/>
                <a:gd name="T71" fmla="*/ 0 h 27"/>
                <a:gd name="T72" fmla="*/ 0 w 22"/>
                <a:gd name="T73" fmla="*/ 0 h 27"/>
                <a:gd name="T74" fmla="*/ 0 w 22"/>
                <a:gd name="T75" fmla="*/ 0 h 27"/>
                <a:gd name="T76" fmla="*/ 0 w 22"/>
                <a:gd name="T77" fmla="*/ 0 h 27"/>
                <a:gd name="T78" fmla="*/ 0 w 22"/>
                <a:gd name="T79" fmla="*/ 0 h 27"/>
                <a:gd name="T80" fmla="*/ 0 w 22"/>
                <a:gd name="T81" fmla="*/ 0 h 27"/>
                <a:gd name="T82" fmla="*/ 0 w 22"/>
                <a:gd name="T83" fmla="*/ 0 h 27"/>
                <a:gd name="T84" fmla="*/ 0 w 22"/>
                <a:gd name="T85" fmla="*/ 0 h 27"/>
                <a:gd name="T86" fmla="*/ 0 w 22"/>
                <a:gd name="T87" fmla="*/ 0 h 27"/>
                <a:gd name="T88" fmla="*/ 0 w 22"/>
                <a:gd name="T89" fmla="*/ 0 h 27"/>
                <a:gd name="T90" fmla="*/ 0 w 22"/>
                <a:gd name="T91" fmla="*/ 0 h 27"/>
                <a:gd name="T92" fmla="*/ 0 w 22"/>
                <a:gd name="T93" fmla="*/ 0 h 27"/>
                <a:gd name="T94" fmla="*/ 0 w 22"/>
                <a:gd name="T95" fmla="*/ 0 h 27"/>
                <a:gd name="T96" fmla="*/ 0 w 22"/>
                <a:gd name="T97" fmla="*/ 0 h 27"/>
                <a:gd name="T98" fmla="*/ 0 w 22"/>
                <a:gd name="T99" fmla="*/ 0 h 27"/>
                <a:gd name="T100" fmla="*/ 0 w 22"/>
                <a:gd name="T101" fmla="*/ 0 h 27"/>
                <a:gd name="T102" fmla="*/ 0 w 22"/>
                <a:gd name="T103" fmla="*/ 0 h 27"/>
                <a:gd name="T104" fmla="*/ 0 w 22"/>
                <a:gd name="T105" fmla="*/ 0 h 27"/>
                <a:gd name="T106" fmla="*/ 0 w 22"/>
                <a:gd name="T107" fmla="*/ 0 h 27"/>
                <a:gd name="T108" fmla="*/ 0 w 22"/>
                <a:gd name="T109" fmla="*/ 0 h 27"/>
                <a:gd name="T110" fmla="*/ 0 w 22"/>
                <a:gd name="T111" fmla="*/ 0 h 2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
                <a:gd name="T169" fmla="*/ 0 h 27"/>
                <a:gd name="T170" fmla="*/ 22 w 22"/>
                <a:gd name="T171" fmla="*/ 27 h 2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 h="27">
                  <a:moveTo>
                    <a:pt x="0" y="20"/>
                  </a:moveTo>
                  <a:lnTo>
                    <a:pt x="5" y="17"/>
                  </a:lnTo>
                  <a:lnTo>
                    <a:pt x="6" y="18"/>
                  </a:lnTo>
                  <a:lnTo>
                    <a:pt x="6" y="19"/>
                  </a:lnTo>
                  <a:lnTo>
                    <a:pt x="8" y="19"/>
                  </a:lnTo>
                  <a:lnTo>
                    <a:pt x="8" y="20"/>
                  </a:lnTo>
                  <a:lnTo>
                    <a:pt x="8" y="22"/>
                  </a:lnTo>
                  <a:lnTo>
                    <a:pt x="9" y="23"/>
                  </a:lnTo>
                  <a:lnTo>
                    <a:pt x="10" y="24"/>
                  </a:lnTo>
                  <a:lnTo>
                    <a:pt x="12" y="24"/>
                  </a:lnTo>
                  <a:lnTo>
                    <a:pt x="13" y="24"/>
                  </a:lnTo>
                  <a:lnTo>
                    <a:pt x="13" y="23"/>
                  </a:lnTo>
                  <a:lnTo>
                    <a:pt x="14" y="23"/>
                  </a:lnTo>
                  <a:lnTo>
                    <a:pt x="14" y="22"/>
                  </a:lnTo>
                  <a:lnTo>
                    <a:pt x="14" y="20"/>
                  </a:lnTo>
                  <a:lnTo>
                    <a:pt x="15" y="20"/>
                  </a:lnTo>
                  <a:lnTo>
                    <a:pt x="17" y="20"/>
                  </a:lnTo>
                  <a:lnTo>
                    <a:pt x="15" y="20"/>
                  </a:lnTo>
                  <a:lnTo>
                    <a:pt x="15" y="19"/>
                  </a:lnTo>
                  <a:lnTo>
                    <a:pt x="14" y="18"/>
                  </a:lnTo>
                  <a:lnTo>
                    <a:pt x="14" y="17"/>
                  </a:lnTo>
                  <a:lnTo>
                    <a:pt x="12" y="17"/>
                  </a:lnTo>
                  <a:lnTo>
                    <a:pt x="10" y="17"/>
                  </a:lnTo>
                  <a:lnTo>
                    <a:pt x="9" y="17"/>
                  </a:lnTo>
                  <a:lnTo>
                    <a:pt x="8" y="15"/>
                  </a:lnTo>
                  <a:lnTo>
                    <a:pt x="6" y="15"/>
                  </a:lnTo>
                  <a:lnTo>
                    <a:pt x="6" y="14"/>
                  </a:lnTo>
                  <a:lnTo>
                    <a:pt x="5" y="14"/>
                  </a:lnTo>
                  <a:lnTo>
                    <a:pt x="4" y="14"/>
                  </a:lnTo>
                  <a:lnTo>
                    <a:pt x="4" y="13"/>
                  </a:lnTo>
                  <a:lnTo>
                    <a:pt x="3" y="12"/>
                  </a:lnTo>
                  <a:lnTo>
                    <a:pt x="3" y="10"/>
                  </a:lnTo>
                  <a:lnTo>
                    <a:pt x="3" y="9"/>
                  </a:lnTo>
                  <a:lnTo>
                    <a:pt x="3" y="8"/>
                  </a:lnTo>
                  <a:lnTo>
                    <a:pt x="3" y="7"/>
                  </a:lnTo>
                  <a:lnTo>
                    <a:pt x="3" y="5"/>
                  </a:lnTo>
                  <a:lnTo>
                    <a:pt x="3" y="4"/>
                  </a:lnTo>
                  <a:lnTo>
                    <a:pt x="4" y="3"/>
                  </a:lnTo>
                  <a:lnTo>
                    <a:pt x="5" y="1"/>
                  </a:lnTo>
                  <a:lnTo>
                    <a:pt x="6" y="1"/>
                  </a:lnTo>
                  <a:lnTo>
                    <a:pt x="8" y="0"/>
                  </a:lnTo>
                  <a:lnTo>
                    <a:pt x="9" y="0"/>
                  </a:lnTo>
                  <a:lnTo>
                    <a:pt x="10" y="0"/>
                  </a:lnTo>
                  <a:lnTo>
                    <a:pt x="12" y="0"/>
                  </a:lnTo>
                  <a:lnTo>
                    <a:pt x="13" y="0"/>
                  </a:lnTo>
                  <a:lnTo>
                    <a:pt x="14" y="0"/>
                  </a:lnTo>
                  <a:lnTo>
                    <a:pt x="14" y="1"/>
                  </a:lnTo>
                  <a:lnTo>
                    <a:pt x="15" y="1"/>
                  </a:lnTo>
                  <a:lnTo>
                    <a:pt x="17" y="3"/>
                  </a:lnTo>
                  <a:lnTo>
                    <a:pt x="17" y="4"/>
                  </a:lnTo>
                  <a:lnTo>
                    <a:pt x="18" y="4"/>
                  </a:lnTo>
                  <a:lnTo>
                    <a:pt x="19" y="4"/>
                  </a:lnTo>
                  <a:lnTo>
                    <a:pt x="19" y="5"/>
                  </a:lnTo>
                  <a:lnTo>
                    <a:pt x="19" y="7"/>
                  </a:lnTo>
                  <a:lnTo>
                    <a:pt x="19" y="8"/>
                  </a:lnTo>
                  <a:lnTo>
                    <a:pt x="14" y="8"/>
                  </a:lnTo>
                  <a:lnTo>
                    <a:pt x="13" y="8"/>
                  </a:lnTo>
                  <a:lnTo>
                    <a:pt x="12" y="8"/>
                  </a:lnTo>
                  <a:lnTo>
                    <a:pt x="10" y="8"/>
                  </a:lnTo>
                  <a:lnTo>
                    <a:pt x="9" y="8"/>
                  </a:lnTo>
                  <a:lnTo>
                    <a:pt x="8" y="8"/>
                  </a:lnTo>
                  <a:lnTo>
                    <a:pt x="8" y="9"/>
                  </a:lnTo>
                  <a:lnTo>
                    <a:pt x="8" y="10"/>
                  </a:lnTo>
                  <a:lnTo>
                    <a:pt x="9" y="10"/>
                  </a:lnTo>
                  <a:lnTo>
                    <a:pt x="10" y="10"/>
                  </a:lnTo>
                  <a:lnTo>
                    <a:pt x="12" y="10"/>
                  </a:lnTo>
                  <a:lnTo>
                    <a:pt x="13" y="10"/>
                  </a:lnTo>
                  <a:lnTo>
                    <a:pt x="14" y="10"/>
                  </a:lnTo>
                  <a:lnTo>
                    <a:pt x="15" y="12"/>
                  </a:lnTo>
                  <a:lnTo>
                    <a:pt x="17" y="12"/>
                  </a:lnTo>
                  <a:lnTo>
                    <a:pt x="18" y="12"/>
                  </a:lnTo>
                  <a:lnTo>
                    <a:pt x="18" y="13"/>
                  </a:lnTo>
                  <a:lnTo>
                    <a:pt x="19" y="13"/>
                  </a:lnTo>
                  <a:lnTo>
                    <a:pt x="19" y="14"/>
                  </a:lnTo>
                  <a:lnTo>
                    <a:pt x="20" y="15"/>
                  </a:lnTo>
                  <a:lnTo>
                    <a:pt x="20" y="17"/>
                  </a:lnTo>
                  <a:lnTo>
                    <a:pt x="22" y="18"/>
                  </a:lnTo>
                  <a:lnTo>
                    <a:pt x="22" y="19"/>
                  </a:lnTo>
                  <a:lnTo>
                    <a:pt x="22" y="20"/>
                  </a:lnTo>
                  <a:lnTo>
                    <a:pt x="20" y="22"/>
                  </a:lnTo>
                  <a:lnTo>
                    <a:pt x="20" y="23"/>
                  </a:lnTo>
                  <a:lnTo>
                    <a:pt x="19" y="23"/>
                  </a:lnTo>
                  <a:lnTo>
                    <a:pt x="19" y="24"/>
                  </a:lnTo>
                  <a:lnTo>
                    <a:pt x="18" y="25"/>
                  </a:lnTo>
                  <a:lnTo>
                    <a:pt x="17" y="25"/>
                  </a:lnTo>
                  <a:lnTo>
                    <a:pt x="15" y="27"/>
                  </a:lnTo>
                  <a:lnTo>
                    <a:pt x="14" y="27"/>
                  </a:lnTo>
                  <a:lnTo>
                    <a:pt x="13" y="27"/>
                  </a:lnTo>
                  <a:lnTo>
                    <a:pt x="12" y="27"/>
                  </a:lnTo>
                  <a:lnTo>
                    <a:pt x="10" y="27"/>
                  </a:lnTo>
                  <a:lnTo>
                    <a:pt x="9" y="27"/>
                  </a:lnTo>
                  <a:lnTo>
                    <a:pt x="8" y="27"/>
                  </a:lnTo>
                  <a:lnTo>
                    <a:pt x="6" y="27"/>
                  </a:lnTo>
                  <a:lnTo>
                    <a:pt x="5" y="27"/>
                  </a:lnTo>
                  <a:lnTo>
                    <a:pt x="4" y="25"/>
                  </a:lnTo>
                  <a:lnTo>
                    <a:pt x="3" y="24"/>
                  </a:lnTo>
                  <a:lnTo>
                    <a:pt x="3" y="23"/>
                  </a:lnTo>
                  <a:lnTo>
                    <a:pt x="1" y="23"/>
                  </a:lnTo>
                  <a:lnTo>
                    <a:pt x="1" y="22"/>
                  </a:lnTo>
                  <a:lnTo>
                    <a:pt x="0" y="2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49" name="Rectangle 272">
              <a:extLst>
                <a:ext uri="{FF2B5EF4-FFF2-40B4-BE49-F238E27FC236}">
                  <a16:creationId xmlns:a16="http://schemas.microsoft.com/office/drawing/2014/main" id="{4E91C456-B6C1-E249-B9A3-8CA501F31E63}"/>
                </a:ext>
              </a:extLst>
            </p:cNvPr>
            <p:cNvSpPr>
              <a:spLocks noChangeArrowheads="1"/>
            </p:cNvSpPr>
            <p:nvPr/>
          </p:nvSpPr>
          <p:spPr bwMode="auto">
            <a:xfrm>
              <a:off x="4149" y="2806"/>
              <a:ext cx="1" cy="9"/>
            </a:xfrm>
            <a:prstGeom prst="rect">
              <a:avLst/>
            </a:prstGeom>
            <a:solidFill>
              <a:srgbClr val="3A66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50" name="Freeform 273">
              <a:extLst>
                <a:ext uri="{FF2B5EF4-FFF2-40B4-BE49-F238E27FC236}">
                  <a16:creationId xmlns:a16="http://schemas.microsoft.com/office/drawing/2014/main" id="{16FB0EC2-55B4-094E-B47F-A971E6CC3B08}"/>
                </a:ext>
              </a:extLst>
            </p:cNvPr>
            <p:cNvSpPr>
              <a:spLocks/>
            </p:cNvSpPr>
            <p:nvPr/>
          </p:nvSpPr>
          <p:spPr bwMode="auto">
            <a:xfrm>
              <a:off x="4151" y="2806"/>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37"/>
                <a:gd name="T41" fmla="*/ 19 w 19"/>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37">
                  <a:moveTo>
                    <a:pt x="0" y="37"/>
                  </a:moveTo>
                  <a:lnTo>
                    <a:pt x="0" y="0"/>
                  </a:lnTo>
                  <a:lnTo>
                    <a:pt x="6" y="0"/>
                  </a:lnTo>
                  <a:lnTo>
                    <a:pt x="6" y="20"/>
                  </a:lnTo>
                  <a:lnTo>
                    <a:pt x="11" y="10"/>
                  </a:lnTo>
                  <a:lnTo>
                    <a:pt x="19" y="10"/>
                  </a:lnTo>
                  <a:lnTo>
                    <a:pt x="11" y="20"/>
                  </a:lnTo>
                  <a:lnTo>
                    <a:pt x="19" y="37"/>
                  </a:lnTo>
                  <a:lnTo>
                    <a:pt x="13" y="37"/>
                  </a:lnTo>
                  <a:lnTo>
                    <a:pt x="8" y="27"/>
                  </a:lnTo>
                  <a:lnTo>
                    <a:pt x="6" y="30"/>
                  </a:lnTo>
                  <a:lnTo>
                    <a:pt x="6" y="37"/>
                  </a:lnTo>
                  <a:lnTo>
                    <a:pt x="0" y="37"/>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51" name="Freeform 274">
              <a:extLst>
                <a:ext uri="{FF2B5EF4-FFF2-40B4-BE49-F238E27FC236}">
                  <a16:creationId xmlns:a16="http://schemas.microsoft.com/office/drawing/2014/main" id="{90CAD0C4-3E7C-394D-BC4A-E54955E11613}"/>
                </a:ext>
              </a:extLst>
            </p:cNvPr>
            <p:cNvSpPr>
              <a:spLocks noEditPoints="1"/>
            </p:cNvSpPr>
            <p:nvPr/>
          </p:nvSpPr>
          <p:spPr bwMode="auto">
            <a:xfrm>
              <a:off x="4157" y="2806"/>
              <a:ext cx="4"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w 19"/>
                <a:gd name="T87" fmla="*/ 0 h 37"/>
                <a:gd name="T88" fmla="*/ 0 w 19"/>
                <a:gd name="T89" fmla="*/ 0 h 37"/>
                <a:gd name="T90" fmla="*/ 0 w 19"/>
                <a:gd name="T91" fmla="*/ 0 h 37"/>
                <a:gd name="T92" fmla="*/ 0 w 19"/>
                <a:gd name="T93" fmla="*/ 0 h 37"/>
                <a:gd name="T94" fmla="*/ 0 w 19"/>
                <a:gd name="T95" fmla="*/ 0 h 37"/>
                <a:gd name="T96" fmla="*/ 0 w 19"/>
                <a:gd name="T97" fmla="*/ 0 h 37"/>
                <a:gd name="T98" fmla="*/ 0 w 19"/>
                <a:gd name="T99" fmla="*/ 0 h 37"/>
                <a:gd name="T100" fmla="*/ 0 w 19"/>
                <a:gd name="T101" fmla="*/ 0 h 37"/>
                <a:gd name="T102" fmla="*/ 0 w 19"/>
                <a:gd name="T103" fmla="*/ 0 h 37"/>
                <a:gd name="T104" fmla="*/ 0 w 19"/>
                <a:gd name="T105" fmla="*/ 0 h 37"/>
                <a:gd name="T106" fmla="*/ 0 w 19"/>
                <a:gd name="T107" fmla="*/ 0 h 37"/>
                <a:gd name="T108" fmla="*/ 0 w 19"/>
                <a:gd name="T109" fmla="*/ 0 h 37"/>
                <a:gd name="T110" fmla="*/ 0 w 19"/>
                <a:gd name="T111" fmla="*/ 0 h 37"/>
                <a:gd name="T112" fmla="*/ 0 w 19"/>
                <a:gd name="T113" fmla="*/ 0 h 37"/>
                <a:gd name="T114" fmla="*/ 0 w 19"/>
                <a:gd name="T115" fmla="*/ 0 h 37"/>
                <a:gd name="T116" fmla="*/ 0 w 19"/>
                <a:gd name="T117" fmla="*/ 0 h 37"/>
                <a:gd name="T118" fmla="*/ 0 w 19"/>
                <a:gd name="T119" fmla="*/ 0 h 37"/>
                <a:gd name="T120" fmla="*/ 0 w 19"/>
                <a:gd name="T121" fmla="*/ 0 h 37"/>
                <a:gd name="T122" fmla="*/ 0 w 19"/>
                <a:gd name="T123" fmla="*/ 0 h 37"/>
                <a:gd name="T124" fmla="*/ 0 w 19"/>
                <a:gd name="T125" fmla="*/ 0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7"/>
                <a:gd name="T191" fmla="*/ 19 w 19"/>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7">
                  <a:moveTo>
                    <a:pt x="19" y="37"/>
                  </a:moveTo>
                  <a:lnTo>
                    <a:pt x="14" y="37"/>
                  </a:lnTo>
                  <a:lnTo>
                    <a:pt x="14" y="34"/>
                  </a:lnTo>
                  <a:lnTo>
                    <a:pt x="12" y="34"/>
                  </a:lnTo>
                  <a:lnTo>
                    <a:pt x="12" y="35"/>
                  </a:lnTo>
                  <a:lnTo>
                    <a:pt x="12" y="37"/>
                  </a:lnTo>
                  <a:lnTo>
                    <a:pt x="11" y="37"/>
                  </a:lnTo>
                  <a:lnTo>
                    <a:pt x="10" y="37"/>
                  </a:lnTo>
                  <a:lnTo>
                    <a:pt x="9" y="37"/>
                  </a:lnTo>
                  <a:lnTo>
                    <a:pt x="7" y="37"/>
                  </a:lnTo>
                  <a:lnTo>
                    <a:pt x="6" y="37"/>
                  </a:lnTo>
                  <a:lnTo>
                    <a:pt x="5" y="37"/>
                  </a:lnTo>
                  <a:lnTo>
                    <a:pt x="4" y="37"/>
                  </a:lnTo>
                  <a:lnTo>
                    <a:pt x="2" y="35"/>
                  </a:lnTo>
                  <a:lnTo>
                    <a:pt x="2" y="34"/>
                  </a:lnTo>
                  <a:lnTo>
                    <a:pt x="1" y="33"/>
                  </a:lnTo>
                  <a:lnTo>
                    <a:pt x="1" y="32"/>
                  </a:lnTo>
                  <a:lnTo>
                    <a:pt x="0" y="30"/>
                  </a:lnTo>
                  <a:lnTo>
                    <a:pt x="0" y="29"/>
                  </a:lnTo>
                  <a:lnTo>
                    <a:pt x="0" y="28"/>
                  </a:lnTo>
                  <a:lnTo>
                    <a:pt x="0" y="27"/>
                  </a:lnTo>
                  <a:lnTo>
                    <a:pt x="0" y="25"/>
                  </a:lnTo>
                  <a:lnTo>
                    <a:pt x="0" y="24"/>
                  </a:lnTo>
                  <a:lnTo>
                    <a:pt x="0" y="23"/>
                  </a:lnTo>
                  <a:lnTo>
                    <a:pt x="0" y="22"/>
                  </a:lnTo>
                  <a:lnTo>
                    <a:pt x="0" y="20"/>
                  </a:lnTo>
                  <a:lnTo>
                    <a:pt x="0" y="19"/>
                  </a:lnTo>
                  <a:lnTo>
                    <a:pt x="0" y="18"/>
                  </a:lnTo>
                  <a:lnTo>
                    <a:pt x="1" y="17"/>
                  </a:lnTo>
                  <a:lnTo>
                    <a:pt x="1" y="15"/>
                  </a:lnTo>
                  <a:lnTo>
                    <a:pt x="2" y="14"/>
                  </a:lnTo>
                  <a:lnTo>
                    <a:pt x="2" y="13"/>
                  </a:lnTo>
                  <a:lnTo>
                    <a:pt x="2" y="11"/>
                  </a:lnTo>
                  <a:lnTo>
                    <a:pt x="4" y="11"/>
                  </a:lnTo>
                  <a:lnTo>
                    <a:pt x="5" y="10"/>
                  </a:lnTo>
                  <a:lnTo>
                    <a:pt x="6" y="10"/>
                  </a:lnTo>
                  <a:lnTo>
                    <a:pt x="7" y="10"/>
                  </a:lnTo>
                  <a:lnTo>
                    <a:pt x="9" y="10"/>
                  </a:lnTo>
                  <a:lnTo>
                    <a:pt x="10" y="10"/>
                  </a:lnTo>
                  <a:lnTo>
                    <a:pt x="11" y="10"/>
                  </a:lnTo>
                  <a:lnTo>
                    <a:pt x="11" y="11"/>
                  </a:lnTo>
                  <a:lnTo>
                    <a:pt x="12" y="11"/>
                  </a:lnTo>
                  <a:lnTo>
                    <a:pt x="12" y="13"/>
                  </a:lnTo>
                  <a:lnTo>
                    <a:pt x="14" y="14"/>
                  </a:lnTo>
                  <a:lnTo>
                    <a:pt x="14" y="0"/>
                  </a:lnTo>
                  <a:lnTo>
                    <a:pt x="19" y="0"/>
                  </a:lnTo>
                  <a:lnTo>
                    <a:pt x="19" y="37"/>
                  </a:lnTo>
                  <a:close/>
                  <a:moveTo>
                    <a:pt x="5" y="24"/>
                  </a:moveTo>
                  <a:lnTo>
                    <a:pt x="5" y="25"/>
                  </a:lnTo>
                  <a:lnTo>
                    <a:pt x="5" y="27"/>
                  </a:lnTo>
                  <a:lnTo>
                    <a:pt x="5" y="28"/>
                  </a:lnTo>
                  <a:lnTo>
                    <a:pt x="5" y="29"/>
                  </a:lnTo>
                  <a:lnTo>
                    <a:pt x="5" y="30"/>
                  </a:lnTo>
                  <a:lnTo>
                    <a:pt x="6" y="32"/>
                  </a:lnTo>
                  <a:lnTo>
                    <a:pt x="7" y="33"/>
                  </a:lnTo>
                  <a:lnTo>
                    <a:pt x="7" y="34"/>
                  </a:lnTo>
                  <a:lnTo>
                    <a:pt x="9" y="34"/>
                  </a:lnTo>
                  <a:lnTo>
                    <a:pt x="10" y="33"/>
                  </a:lnTo>
                  <a:lnTo>
                    <a:pt x="10" y="32"/>
                  </a:lnTo>
                  <a:lnTo>
                    <a:pt x="11" y="32"/>
                  </a:lnTo>
                  <a:lnTo>
                    <a:pt x="11" y="30"/>
                  </a:lnTo>
                  <a:lnTo>
                    <a:pt x="12" y="30"/>
                  </a:lnTo>
                  <a:lnTo>
                    <a:pt x="14" y="30"/>
                  </a:lnTo>
                  <a:lnTo>
                    <a:pt x="14" y="29"/>
                  </a:lnTo>
                  <a:lnTo>
                    <a:pt x="14" y="28"/>
                  </a:lnTo>
                  <a:lnTo>
                    <a:pt x="14" y="27"/>
                  </a:lnTo>
                  <a:lnTo>
                    <a:pt x="14" y="25"/>
                  </a:lnTo>
                  <a:lnTo>
                    <a:pt x="14" y="24"/>
                  </a:lnTo>
                  <a:lnTo>
                    <a:pt x="14" y="23"/>
                  </a:lnTo>
                  <a:lnTo>
                    <a:pt x="14" y="22"/>
                  </a:lnTo>
                  <a:lnTo>
                    <a:pt x="14" y="20"/>
                  </a:lnTo>
                  <a:lnTo>
                    <a:pt x="14" y="19"/>
                  </a:lnTo>
                  <a:lnTo>
                    <a:pt x="14" y="18"/>
                  </a:lnTo>
                  <a:lnTo>
                    <a:pt x="12" y="18"/>
                  </a:lnTo>
                  <a:lnTo>
                    <a:pt x="11" y="18"/>
                  </a:lnTo>
                  <a:lnTo>
                    <a:pt x="10" y="18"/>
                  </a:lnTo>
                  <a:lnTo>
                    <a:pt x="9" y="18"/>
                  </a:lnTo>
                  <a:lnTo>
                    <a:pt x="7" y="18"/>
                  </a:lnTo>
                  <a:lnTo>
                    <a:pt x="6" y="18"/>
                  </a:lnTo>
                  <a:lnTo>
                    <a:pt x="5" y="18"/>
                  </a:lnTo>
                  <a:lnTo>
                    <a:pt x="5" y="19"/>
                  </a:lnTo>
                  <a:lnTo>
                    <a:pt x="5" y="20"/>
                  </a:lnTo>
                  <a:lnTo>
                    <a:pt x="5" y="22"/>
                  </a:lnTo>
                  <a:lnTo>
                    <a:pt x="5" y="23"/>
                  </a:lnTo>
                  <a:lnTo>
                    <a:pt x="5" y="24"/>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52" name="Freeform 275">
              <a:extLst>
                <a:ext uri="{FF2B5EF4-FFF2-40B4-BE49-F238E27FC236}">
                  <a16:creationId xmlns:a16="http://schemas.microsoft.com/office/drawing/2014/main" id="{5C3412E9-04D5-F74A-BC10-828476D7BF18}"/>
                </a:ext>
              </a:extLst>
            </p:cNvPr>
            <p:cNvSpPr>
              <a:spLocks noEditPoints="1"/>
            </p:cNvSpPr>
            <p:nvPr/>
          </p:nvSpPr>
          <p:spPr bwMode="auto">
            <a:xfrm>
              <a:off x="4161" y="2806"/>
              <a:ext cx="3" cy="12"/>
            </a:xfrm>
            <a:custGeom>
              <a:avLst/>
              <a:gdLst>
                <a:gd name="T0" fmla="*/ 0 w 10"/>
                <a:gd name="T1" fmla="*/ 0 h 47"/>
                <a:gd name="T2" fmla="*/ 0 w 10"/>
                <a:gd name="T3" fmla="*/ 0 h 47"/>
                <a:gd name="T4" fmla="*/ 0 w 10"/>
                <a:gd name="T5" fmla="*/ 0 h 47"/>
                <a:gd name="T6" fmla="*/ 0 w 10"/>
                <a:gd name="T7" fmla="*/ 0 h 47"/>
                <a:gd name="T8" fmla="*/ 0 w 10"/>
                <a:gd name="T9" fmla="*/ 0 h 47"/>
                <a:gd name="T10" fmla="*/ 0 w 10"/>
                <a:gd name="T11" fmla="*/ 0 h 47"/>
                <a:gd name="T12" fmla="*/ 0 w 10"/>
                <a:gd name="T13" fmla="*/ 0 h 47"/>
                <a:gd name="T14" fmla="*/ 0 w 10"/>
                <a:gd name="T15" fmla="*/ 0 h 47"/>
                <a:gd name="T16" fmla="*/ 0 w 10"/>
                <a:gd name="T17" fmla="*/ 0 h 47"/>
                <a:gd name="T18" fmla="*/ 0 w 10"/>
                <a:gd name="T19" fmla="*/ 0 h 47"/>
                <a:gd name="T20" fmla="*/ 0 w 10"/>
                <a:gd name="T21" fmla="*/ 0 h 47"/>
                <a:gd name="T22" fmla="*/ 0 w 10"/>
                <a:gd name="T23" fmla="*/ 0 h 47"/>
                <a:gd name="T24" fmla="*/ 0 w 10"/>
                <a:gd name="T25" fmla="*/ 0 h 47"/>
                <a:gd name="T26" fmla="*/ 0 w 10"/>
                <a:gd name="T27" fmla="*/ 0 h 47"/>
                <a:gd name="T28" fmla="*/ 0 w 10"/>
                <a:gd name="T29" fmla="*/ 0 h 47"/>
                <a:gd name="T30" fmla="*/ 0 w 10"/>
                <a:gd name="T31" fmla="*/ 0 h 47"/>
                <a:gd name="T32" fmla="*/ 0 w 10"/>
                <a:gd name="T33" fmla="*/ 0 h 47"/>
                <a:gd name="T34" fmla="*/ 0 w 10"/>
                <a:gd name="T35" fmla="*/ 0 h 47"/>
                <a:gd name="T36" fmla="*/ 0 w 10"/>
                <a:gd name="T37" fmla="*/ 0 h 47"/>
                <a:gd name="T38" fmla="*/ 0 w 10"/>
                <a:gd name="T39" fmla="*/ 0 h 47"/>
                <a:gd name="T40" fmla="*/ 0 w 10"/>
                <a:gd name="T41" fmla="*/ 0 h 47"/>
                <a:gd name="T42" fmla="*/ 0 w 10"/>
                <a:gd name="T43" fmla="*/ 0 h 47"/>
                <a:gd name="T44" fmla="*/ 0 w 10"/>
                <a:gd name="T45" fmla="*/ 0 h 47"/>
                <a:gd name="T46" fmla="*/ 0 w 10"/>
                <a:gd name="T47" fmla="*/ 0 h 47"/>
                <a:gd name="T48" fmla="*/ 0 w 10"/>
                <a:gd name="T49" fmla="*/ 0 h 47"/>
                <a:gd name="T50" fmla="*/ 0 w 10"/>
                <a:gd name="T51" fmla="*/ 0 h 47"/>
                <a:gd name="T52" fmla="*/ 0 w 10"/>
                <a:gd name="T53" fmla="*/ 0 h 47"/>
                <a:gd name="T54" fmla="*/ 0 w 10"/>
                <a:gd name="T55" fmla="*/ 0 h 47"/>
                <a:gd name="T56" fmla="*/ 0 w 10"/>
                <a:gd name="T57" fmla="*/ 0 h 47"/>
                <a:gd name="T58" fmla="*/ 0 w 10"/>
                <a:gd name="T59" fmla="*/ 0 h 47"/>
                <a:gd name="T60" fmla="*/ 0 w 10"/>
                <a:gd name="T61" fmla="*/ 0 h 47"/>
                <a:gd name="T62" fmla="*/ 0 w 10"/>
                <a:gd name="T63" fmla="*/ 0 h 47"/>
                <a:gd name="T64" fmla="*/ 0 w 10"/>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
                <a:gd name="T100" fmla="*/ 0 h 47"/>
                <a:gd name="T101" fmla="*/ 10 w 10"/>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 h="47">
                  <a:moveTo>
                    <a:pt x="5" y="8"/>
                  </a:moveTo>
                  <a:lnTo>
                    <a:pt x="5" y="0"/>
                  </a:lnTo>
                  <a:lnTo>
                    <a:pt x="10" y="0"/>
                  </a:lnTo>
                  <a:lnTo>
                    <a:pt x="10" y="8"/>
                  </a:lnTo>
                  <a:lnTo>
                    <a:pt x="5" y="8"/>
                  </a:lnTo>
                  <a:close/>
                  <a:moveTo>
                    <a:pt x="10" y="10"/>
                  </a:moveTo>
                  <a:lnTo>
                    <a:pt x="10" y="37"/>
                  </a:lnTo>
                  <a:lnTo>
                    <a:pt x="10" y="38"/>
                  </a:lnTo>
                  <a:lnTo>
                    <a:pt x="10" y="39"/>
                  </a:lnTo>
                  <a:lnTo>
                    <a:pt x="10" y="40"/>
                  </a:lnTo>
                  <a:lnTo>
                    <a:pt x="10" y="42"/>
                  </a:lnTo>
                  <a:lnTo>
                    <a:pt x="10" y="43"/>
                  </a:lnTo>
                  <a:lnTo>
                    <a:pt x="10" y="44"/>
                  </a:lnTo>
                  <a:lnTo>
                    <a:pt x="10" y="46"/>
                  </a:lnTo>
                  <a:lnTo>
                    <a:pt x="9" y="47"/>
                  </a:lnTo>
                  <a:lnTo>
                    <a:pt x="7" y="47"/>
                  </a:lnTo>
                  <a:lnTo>
                    <a:pt x="6" y="47"/>
                  </a:lnTo>
                  <a:lnTo>
                    <a:pt x="5" y="47"/>
                  </a:lnTo>
                  <a:lnTo>
                    <a:pt x="4" y="47"/>
                  </a:lnTo>
                  <a:lnTo>
                    <a:pt x="2" y="47"/>
                  </a:lnTo>
                  <a:lnTo>
                    <a:pt x="1" y="47"/>
                  </a:lnTo>
                  <a:lnTo>
                    <a:pt x="0" y="47"/>
                  </a:lnTo>
                  <a:lnTo>
                    <a:pt x="2" y="40"/>
                  </a:lnTo>
                  <a:lnTo>
                    <a:pt x="4" y="40"/>
                  </a:lnTo>
                  <a:lnTo>
                    <a:pt x="5" y="40"/>
                  </a:lnTo>
                  <a:lnTo>
                    <a:pt x="5" y="39"/>
                  </a:lnTo>
                  <a:lnTo>
                    <a:pt x="5" y="38"/>
                  </a:lnTo>
                  <a:lnTo>
                    <a:pt x="5" y="37"/>
                  </a:lnTo>
                  <a:lnTo>
                    <a:pt x="5" y="10"/>
                  </a:lnTo>
                  <a:lnTo>
                    <a:pt x="10"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53" name="Freeform 276">
              <a:extLst>
                <a:ext uri="{FF2B5EF4-FFF2-40B4-BE49-F238E27FC236}">
                  <a16:creationId xmlns:a16="http://schemas.microsoft.com/office/drawing/2014/main" id="{086B8F1C-257D-D24E-84F9-855AF2B36769}"/>
                </a:ext>
              </a:extLst>
            </p:cNvPr>
            <p:cNvSpPr>
              <a:spLocks/>
            </p:cNvSpPr>
            <p:nvPr/>
          </p:nvSpPr>
          <p:spPr bwMode="auto">
            <a:xfrm>
              <a:off x="4166" y="2806"/>
              <a:ext cx="4"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
                <a:gd name="T130" fmla="*/ 0 h 37"/>
                <a:gd name="T131" fmla="*/ 19 w 19"/>
                <a:gd name="T132" fmla="*/ 37 h 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 h="37">
                  <a:moveTo>
                    <a:pt x="5" y="0"/>
                  </a:moveTo>
                  <a:lnTo>
                    <a:pt x="5" y="14"/>
                  </a:lnTo>
                  <a:lnTo>
                    <a:pt x="6" y="13"/>
                  </a:lnTo>
                  <a:lnTo>
                    <a:pt x="8" y="11"/>
                  </a:lnTo>
                  <a:lnTo>
                    <a:pt x="9" y="11"/>
                  </a:lnTo>
                  <a:lnTo>
                    <a:pt x="10" y="10"/>
                  </a:lnTo>
                  <a:lnTo>
                    <a:pt x="12" y="10"/>
                  </a:lnTo>
                  <a:lnTo>
                    <a:pt x="13" y="10"/>
                  </a:lnTo>
                  <a:lnTo>
                    <a:pt x="14" y="10"/>
                  </a:lnTo>
                  <a:lnTo>
                    <a:pt x="15" y="10"/>
                  </a:lnTo>
                  <a:lnTo>
                    <a:pt x="17" y="11"/>
                  </a:lnTo>
                  <a:lnTo>
                    <a:pt x="17" y="13"/>
                  </a:lnTo>
                  <a:lnTo>
                    <a:pt x="18" y="14"/>
                  </a:lnTo>
                  <a:lnTo>
                    <a:pt x="19" y="14"/>
                  </a:lnTo>
                  <a:lnTo>
                    <a:pt x="19" y="15"/>
                  </a:lnTo>
                  <a:lnTo>
                    <a:pt x="19" y="17"/>
                  </a:lnTo>
                  <a:lnTo>
                    <a:pt x="19" y="18"/>
                  </a:lnTo>
                  <a:lnTo>
                    <a:pt x="19" y="19"/>
                  </a:lnTo>
                  <a:lnTo>
                    <a:pt x="19" y="20"/>
                  </a:lnTo>
                  <a:lnTo>
                    <a:pt x="19" y="37"/>
                  </a:lnTo>
                  <a:lnTo>
                    <a:pt x="13" y="37"/>
                  </a:lnTo>
                  <a:lnTo>
                    <a:pt x="13" y="24"/>
                  </a:lnTo>
                  <a:lnTo>
                    <a:pt x="13" y="23"/>
                  </a:lnTo>
                  <a:lnTo>
                    <a:pt x="13" y="22"/>
                  </a:lnTo>
                  <a:lnTo>
                    <a:pt x="13" y="20"/>
                  </a:lnTo>
                  <a:lnTo>
                    <a:pt x="13" y="19"/>
                  </a:lnTo>
                  <a:lnTo>
                    <a:pt x="13" y="18"/>
                  </a:lnTo>
                  <a:lnTo>
                    <a:pt x="12" y="18"/>
                  </a:lnTo>
                  <a:lnTo>
                    <a:pt x="10" y="18"/>
                  </a:lnTo>
                  <a:lnTo>
                    <a:pt x="9" y="18"/>
                  </a:lnTo>
                  <a:lnTo>
                    <a:pt x="8" y="18"/>
                  </a:lnTo>
                  <a:lnTo>
                    <a:pt x="6" y="18"/>
                  </a:lnTo>
                  <a:lnTo>
                    <a:pt x="5" y="19"/>
                  </a:lnTo>
                  <a:lnTo>
                    <a:pt x="5" y="20"/>
                  </a:lnTo>
                  <a:lnTo>
                    <a:pt x="5" y="22"/>
                  </a:lnTo>
                  <a:lnTo>
                    <a:pt x="5" y="23"/>
                  </a:lnTo>
                  <a:lnTo>
                    <a:pt x="5" y="24"/>
                  </a:lnTo>
                  <a:lnTo>
                    <a:pt x="5" y="37"/>
                  </a:lnTo>
                  <a:lnTo>
                    <a:pt x="0" y="37"/>
                  </a:lnTo>
                  <a:lnTo>
                    <a:pt x="0" y="0"/>
                  </a:lnTo>
                  <a:lnTo>
                    <a:pt x="5" y="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54" name="Freeform 277">
              <a:extLst>
                <a:ext uri="{FF2B5EF4-FFF2-40B4-BE49-F238E27FC236}">
                  <a16:creationId xmlns:a16="http://schemas.microsoft.com/office/drawing/2014/main" id="{DFF4DF0A-823F-E949-B03F-F20E9D74C449}"/>
                </a:ext>
              </a:extLst>
            </p:cNvPr>
            <p:cNvSpPr>
              <a:spLocks/>
            </p:cNvSpPr>
            <p:nvPr/>
          </p:nvSpPr>
          <p:spPr bwMode="auto">
            <a:xfrm>
              <a:off x="4171" y="2806"/>
              <a:ext cx="3" cy="9"/>
            </a:xfrm>
            <a:custGeom>
              <a:avLst/>
              <a:gdLst>
                <a:gd name="T0" fmla="*/ 0 w 12"/>
                <a:gd name="T1" fmla="*/ 0 h 37"/>
                <a:gd name="T2" fmla="*/ 0 w 12"/>
                <a:gd name="T3" fmla="*/ 0 h 37"/>
                <a:gd name="T4" fmla="*/ 0 w 12"/>
                <a:gd name="T5" fmla="*/ 0 h 37"/>
                <a:gd name="T6" fmla="*/ 0 w 12"/>
                <a:gd name="T7" fmla="*/ 0 h 37"/>
                <a:gd name="T8" fmla="*/ 0 w 12"/>
                <a:gd name="T9" fmla="*/ 0 h 37"/>
                <a:gd name="T10" fmla="*/ 0 w 12"/>
                <a:gd name="T11" fmla="*/ 0 h 37"/>
                <a:gd name="T12" fmla="*/ 0 w 12"/>
                <a:gd name="T13" fmla="*/ 0 h 37"/>
                <a:gd name="T14" fmla="*/ 0 w 12"/>
                <a:gd name="T15" fmla="*/ 0 h 37"/>
                <a:gd name="T16" fmla="*/ 0 w 12"/>
                <a:gd name="T17" fmla="*/ 0 h 37"/>
                <a:gd name="T18" fmla="*/ 0 w 12"/>
                <a:gd name="T19" fmla="*/ 0 h 37"/>
                <a:gd name="T20" fmla="*/ 0 w 12"/>
                <a:gd name="T21" fmla="*/ 0 h 37"/>
                <a:gd name="T22" fmla="*/ 0 w 12"/>
                <a:gd name="T23" fmla="*/ 0 h 37"/>
                <a:gd name="T24" fmla="*/ 0 w 12"/>
                <a:gd name="T25" fmla="*/ 0 h 37"/>
                <a:gd name="T26" fmla="*/ 0 w 12"/>
                <a:gd name="T27" fmla="*/ 0 h 37"/>
                <a:gd name="T28" fmla="*/ 0 w 12"/>
                <a:gd name="T29" fmla="*/ 0 h 37"/>
                <a:gd name="T30" fmla="*/ 0 w 12"/>
                <a:gd name="T31" fmla="*/ 0 h 37"/>
                <a:gd name="T32" fmla="*/ 0 w 12"/>
                <a:gd name="T33" fmla="*/ 0 h 37"/>
                <a:gd name="T34" fmla="*/ 0 w 12"/>
                <a:gd name="T35" fmla="*/ 0 h 37"/>
                <a:gd name="T36" fmla="*/ 0 w 12"/>
                <a:gd name="T37" fmla="*/ 0 h 37"/>
                <a:gd name="T38" fmla="*/ 0 w 12"/>
                <a:gd name="T39" fmla="*/ 0 h 37"/>
                <a:gd name="T40" fmla="*/ 0 w 12"/>
                <a:gd name="T41" fmla="*/ 0 h 37"/>
                <a:gd name="T42" fmla="*/ 0 w 12"/>
                <a:gd name="T43" fmla="*/ 0 h 37"/>
                <a:gd name="T44" fmla="*/ 0 w 12"/>
                <a:gd name="T45" fmla="*/ 0 h 37"/>
                <a:gd name="T46" fmla="*/ 0 w 12"/>
                <a:gd name="T47" fmla="*/ 0 h 37"/>
                <a:gd name="T48" fmla="*/ 0 w 12"/>
                <a:gd name="T49" fmla="*/ 0 h 37"/>
                <a:gd name="T50" fmla="*/ 0 w 12"/>
                <a:gd name="T51" fmla="*/ 0 h 37"/>
                <a:gd name="T52" fmla="*/ 0 w 12"/>
                <a:gd name="T53" fmla="*/ 0 h 37"/>
                <a:gd name="T54" fmla="*/ 0 w 12"/>
                <a:gd name="T55" fmla="*/ 0 h 37"/>
                <a:gd name="T56" fmla="*/ 0 w 12"/>
                <a:gd name="T57" fmla="*/ 0 h 37"/>
                <a:gd name="T58" fmla="*/ 0 w 12"/>
                <a:gd name="T59" fmla="*/ 0 h 37"/>
                <a:gd name="T60" fmla="*/ 0 w 12"/>
                <a:gd name="T61" fmla="*/ 0 h 37"/>
                <a:gd name="T62" fmla="*/ 0 w 12"/>
                <a:gd name="T63" fmla="*/ 0 h 37"/>
                <a:gd name="T64" fmla="*/ 0 w 12"/>
                <a:gd name="T65" fmla="*/ 0 h 37"/>
                <a:gd name="T66" fmla="*/ 0 w 12"/>
                <a:gd name="T67" fmla="*/ 0 h 37"/>
                <a:gd name="T68" fmla="*/ 0 w 12"/>
                <a:gd name="T69" fmla="*/ 0 h 37"/>
                <a:gd name="T70" fmla="*/ 0 w 12"/>
                <a:gd name="T71" fmla="*/ 0 h 37"/>
                <a:gd name="T72" fmla="*/ 0 w 12"/>
                <a:gd name="T73" fmla="*/ 0 h 37"/>
                <a:gd name="T74" fmla="*/ 0 w 12"/>
                <a:gd name="T75" fmla="*/ 0 h 37"/>
                <a:gd name="T76" fmla="*/ 0 w 12"/>
                <a:gd name="T77" fmla="*/ 0 h 37"/>
                <a:gd name="T78" fmla="*/ 0 w 12"/>
                <a:gd name="T79" fmla="*/ 0 h 37"/>
                <a:gd name="T80" fmla="*/ 0 w 12"/>
                <a:gd name="T81" fmla="*/ 0 h 37"/>
                <a:gd name="T82" fmla="*/ 0 w 12"/>
                <a:gd name="T83" fmla="*/ 0 h 37"/>
                <a:gd name="T84" fmla="*/ 0 w 12"/>
                <a:gd name="T85" fmla="*/ 0 h 37"/>
                <a:gd name="T86" fmla="*/ 0 w 12"/>
                <a:gd name="T87" fmla="*/ 0 h 37"/>
                <a:gd name="T88" fmla="*/ 0 w 12"/>
                <a:gd name="T89" fmla="*/ 0 h 37"/>
                <a:gd name="T90" fmla="*/ 0 w 12"/>
                <a:gd name="T91" fmla="*/ 0 h 37"/>
                <a:gd name="T92" fmla="*/ 0 w 12"/>
                <a:gd name="T93" fmla="*/ 0 h 37"/>
                <a:gd name="T94" fmla="*/ 0 w 12"/>
                <a:gd name="T95" fmla="*/ 0 h 37"/>
                <a:gd name="T96" fmla="*/ 0 w 12"/>
                <a:gd name="T97" fmla="*/ 0 h 37"/>
                <a:gd name="T98" fmla="*/ 0 w 12"/>
                <a:gd name="T99" fmla="*/ 0 h 37"/>
                <a:gd name="T100" fmla="*/ 0 w 12"/>
                <a:gd name="T101" fmla="*/ 0 h 37"/>
                <a:gd name="T102" fmla="*/ 0 w 12"/>
                <a:gd name="T103" fmla="*/ 0 h 37"/>
                <a:gd name="T104" fmla="*/ 0 w 12"/>
                <a:gd name="T105" fmla="*/ 0 h 37"/>
                <a:gd name="T106" fmla="*/ 0 w 12"/>
                <a:gd name="T107" fmla="*/ 0 h 37"/>
                <a:gd name="T108" fmla="*/ 0 w 12"/>
                <a:gd name="T109" fmla="*/ 0 h 37"/>
                <a:gd name="T110" fmla="*/ 0 w 12"/>
                <a:gd name="T111" fmla="*/ 0 h 37"/>
                <a:gd name="T112" fmla="*/ 0 w 12"/>
                <a:gd name="T113" fmla="*/ 0 h 37"/>
                <a:gd name="T114" fmla="*/ 0 w 12"/>
                <a:gd name="T115" fmla="*/ 0 h 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
                <a:gd name="T175" fmla="*/ 0 h 37"/>
                <a:gd name="T176" fmla="*/ 12 w 12"/>
                <a:gd name="T177" fmla="*/ 37 h 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 h="37">
                  <a:moveTo>
                    <a:pt x="0" y="10"/>
                  </a:moveTo>
                  <a:lnTo>
                    <a:pt x="2" y="10"/>
                  </a:lnTo>
                  <a:lnTo>
                    <a:pt x="2" y="9"/>
                  </a:lnTo>
                  <a:lnTo>
                    <a:pt x="2" y="8"/>
                  </a:lnTo>
                  <a:lnTo>
                    <a:pt x="2" y="6"/>
                  </a:lnTo>
                  <a:lnTo>
                    <a:pt x="2" y="5"/>
                  </a:lnTo>
                  <a:lnTo>
                    <a:pt x="3" y="4"/>
                  </a:lnTo>
                  <a:lnTo>
                    <a:pt x="5" y="4"/>
                  </a:lnTo>
                  <a:lnTo>
                    <a:pt x="5" y="3"/>
                  </a:lnTo>
                  <a:lnTo>
                    <a:pt x="5" y="1"/>
                  </a:lnTo>
                  <a:lnTo>
                    <a:pt x="5" y="0"/>
                  </a:lnTo>
                  <a:lnTo>
                    <a:pt x="6" y="0"/>
                  </a:lnTo>
                  <a:lnTo>
                    <a:pt x="7" y="0"/>
                  </a:lnTo>
                  <a:lnTo>
                    <a:pt x="8" y="0"/>
                  </a:lnTo>
                  <a:lnTo>
                    <a:pt x="10" y="0"/>
                  </a:lnTo>
                  <a:lnTo>
                    <a:pt x="11" y="0"/>
                  </a:lnTo>
                  <a:lnTo>
                    <a:pt x="12" y="0"/>
                  </a:lnTo>
                  <a:lnTo>
                    <a:pt x="12" y="8"/>
                  </a:lnTo>
                  <a:lnTo>
                    <a:pt x="11" y="8"/>
                  </a:lnTo>
                  <a:lnTo>
                    <a:pt x="10" y="8"/>
                  </a:lnTo>
                  <a:lnTo>
                    <a:pt x="8" y="8"/>
                  </a:lnTo>
                  <a:lnTo>
                    <a:pt x="7" y="8"/>
                  </a:lnTo>
                  <a:lnTo>
                    <a:pt x="7" y="9"/>
                  </a:lnTo>
                  <a:lnTo>
                    <a:pt x="7" y="10"/>
                  </a:lnTo>
                  <a:lnTo>
                    <a:pt x="12" y="10"/>
                  </a:lnTo>
                  <a:lnTo>
                    <a:pt x="12" y="18"/>
                  </a:lnTo>
                  <a:lnTo>
                    <a:pt x="7" y="18"/>
                  </a:lnTo>
                  <a:lnTo>
                    <a:pt x="7" y="37"/>
                  </a:lnTo>
                  <a:lnTo>
                    <a:pt x="2" y="37"/>
                  </a:lnTo>
                  <a:lnTo>
                    <a:pt x="2" y="18"/>
                  </a:lnTo>
                  <a:lnTo>
                    <a:pt x="0" y="18"/>
                  </a:lnTo>
                  <a:lnTo>
                    <a:pt x="0"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55" name="Freeform 278">
              <a:extLst>
                <a:ext uri="{FF2B5EF4-FFF2-40B4-BE49-F238E27FC236}">
                  <a16:creationId xmlns:a16="http://schemas.microsoft.com/office/drawing/2014/main" id="{1B7F702B-31C0-FE4A-BFB1-AD2A8BB1CC94}"/>
                </a:ext>
              </a:extLst>
            </p:cNvPr>
            <p:cNvSpPr>
              <a:spLocks/>
            </p:cNvSpPr>
            <p:nvPr/>
          </p:nvSpPr>
          <p:spPr bwMode="auto">
            <a:xfrm>
              <a:off x="4174" y="2809"/>
              <a:ext cx="6" cy="6"/>
            </a:xfrm>
            <a:custGeom>
              <a:avLst/>
              <a:gdLst>
                <a:gd name="T0" fmla="*/ 0 w 23"/>
                <a:gd name="T1" fmla="*/ 0 h 27"/>
                <a:gd name="T2" fmla="*/ 0 w 23"/>
                <a:gd name="T3" fmla="*/ 0 h 27"/>
                <a:gd name="T4" fmla="*/ 0 w 23"/>
                <a:gd name="T5" fmla="*/ 0 h 27"/>
                <a:gd name="T6" fmla="*/ 0 w 23"/>
                <a:gd name="T7" fmla="*/ 0 h 27"/>
                <a:gd name="T8" fmla="*/ 0 w 23"/>
                <a:gd name="T9" fmla="*/ 0 h 27"/>
                <a:gd name="T10" fmla="*/ 0 w 23"/>
                <a:gd name="T11" fmla="*/ 0 h 27"/>
                <a:gd name="T12" fmla="*/ 0 w 23"/>
                <a:gd name="T13" fmla="*/ 0 h 27"/>
                <a:gd name="T14" fmla="*/ 0 w 23"/>
                <a:gd name="T15" fmla="*/ 0 h 27"/>
                <a:gd name="T16" fmla="*/ 0 w 23"/>
                <a:gd name="T17" fmla="*/ 0 h 27"/>
                <a:gd name="T18" fmla="*/ 0 w 23"/>
                <a:gd name="T19" fmla="*/ 0 h 27"/>
                <a:gd name="T20" fmla="*/ 0 w 23"/>
                <a:gd name="T21" fmla="*/ 0 h 27"/>
                <a:gd name="T22" fmla="*/ 0 w 23"/>
                <a:gd name="T23" fmla="*/ 0 h 27"/>
                <a:gd name="T24" fmla="*/ 0 w 23"/>
                <a:gd name="T25" fmla="*/ 0 h 27"/>
                <a:gd name="T26" fmla="*/ 0 w 23"/>
                <a:gd name="T27" fmla="*/ 0 h 27"/>
                <a:gd name="T28" fmla="*/ 0 w 23"/>
                <a:gd name="T29" fmla="*/ 0 h 27"/>
                <a:gd name="T30" fmla="*/ 0 w 23"/>
                <a:gd name="T31" fmla="*/ 0 h 27"/>
                <a:gd name="T32" fmla="*/ 0 w 23"/>
                <a:gd name="T33" fmla="*/ 0 h 27"/>
                <a:gd name="T34" fmla="*/ 0 w 23"/>
                <a:gd name="T35" fmla="*/ 0 h 27"/>
                <a:gd name="T36" fmla="*/ 0 w 23"/>
                <a:gd name="T37" fmla="*/ 0 h 27"/>
                <a:gd name="T38" fmla="*/ 0 w 23"/>
                <a:gd name="T39" fmla="*/ 0 h 27"/>
                <a:gd name="T40" fmla="*/ 0 w 23"/>
                <a:gd name="T41" fmla="*/ 0 h 27"/>
                <a:gd name="T42" fmla="*/ 0 w 23"/>
                <a:gd name="T43" fmla="*/ 0 h 27"/>
                <a:gd name="T44" fmla="*/ 0 w 23"/>
                <a:gd name="T45" fmla="*/ 0 h 27"/>
                <a:gd name="T46" fmla="*/ 0 w 23"/>
                <a:gd name="T47" fmla="*/ 0 h 27"/>
                <a:gd name="T48" fmla="*/ 0 w 23"/>
                <a:gd name="T49" fmla="*/ 0 h 27"/>
                <a:gd name="T50" fmla="*/ 0 w 23"/>
                <a:gd name="T51" fmla="*/ 0 h 27"/>
                <a:gd name="T52" fmla="*/ 0 w 23"/>
                <a:gd name="T53" fmla="*/ 0 h 27"/>
                <a:gd name="T54" fmla="*/ 0 w 23"/>
                <a:gd name="T55" fmla="*/ 0 h 27"/>
                <a:gd name="T56" fmla="*/ 0 w 23"/>
                <a:gd name="T57" fmla="*/ 0 h 27"/>
                <a:gd name="T58" fmla="*/ 0 w 23"/>
                <a:gd name="T59" fmla="*/ 0 h 27"/>
                <a:gd name="T60" fmla="*/ 0 w 23"/>
                <a:gd name="T61" fmla="*/ 0 h 27"/>
                <a:gd name="T62" fmla="*/ 0 w 23"/>
                <a:gd name="T63" fmla="*/ 0 h 27"/>
                <a:gd name="T64" fmla="*/ 0 w 23"/>
                <a:gd name="T65" fmla="*/ 0 h 27"/>
                <a:gd name="T66" fmla="*/ 0 w 23"/>
                <a:gd name="T67" fmla="*/ 0 h 27"/>
                <a:gd name="T68" fmla="*/ 0 w 23"/>
                <a:gd name="T69" fmla="*/ 0 h 27"/>
                <a:gd name="T70" fmla="*/ 0 w 23"/>
                <a:gd name="T71" fmla="*/ 0 h 27"/>
                <a:gd name="T72" fmla="*/ 0 w 23"/>
                <a:gd name="T73" fmla="*/ 0 h 27"/>
                <a:gd name="T74" fmla="*/ 0 w 23"/>
                <a:gd name="T75" fmla="*/ 0 h 27"/>
                <a:gd name="T76" fmla="*/ 0 w 23"/>
                <a:gd name="T77" fmla="*/ 0 h 27"/>
                <a:gd name="T78" fmla="*/ 0 w 23"/>
                <a:gd name="T79" fmla="*/ 0 h 27"/>
                <a:gd name="T80" fmla="*/ 0 w 23"/>
                <a:gd name="T81" fmla="*/ 0 h 27"/>
                <a:gd name="T82" fmla="*/ 0 w 23"/>
                <a:gd name="T83" fmla="*/ 0 h 27"/>
                <a:gd name="T84" fmla="*/ 0 w 23"/>
                <a:gd name="T85" fmla="*/ 0 h 27"/>
                <a:gd name="T86" fmla="*/ 0 w 23"/>
                <a:gd name="T87" fmla="*/ 0 h 27"/>
                <a:gd name="T88" fmla="*/ 0 w 23"/>
                <a:gd name="T89" fmla="*/ 0 h 27"/>
                <a:gd name="T90" fmla="*/ 0 w 23"/>
                <a:gd name="T91" fmla="*/ 0 h 27"/>
                <a:gd name="T92" fmla="*/ 0 w 23"/>
                <a:gd name="T93" fmla="*/ 0 h 27"/>
                <a:gd name="T94" fmla="*/ 0 w 23"/>
                <a:gd name="T95" fmla="*/ 0 h 27"/>
                <a:gd name="T96" fmla="*/ 0 w 23"/>
                <a:gd name="T97" fmla="*/ 0 h 27"/>
                <a:gd name="T98" fmla="*/ 0 w 23"/>
                <a:gd name="T99" fmla="*/ 0 h 27"/>
                <a:gd name="T100" fmla="*/ 0 w 23"/>
                <a:gd name="T101" fmla="*/ 0 h 27"/>
                <a:gd name="T102" fmla="*/ 0 w 23"/>
                <a:gd name="T103" fmla="*/ 0 h 27"/>
                <a:gd name="T104" fmla="*/ 0 w 23"/>
                <a:gd name="T105" fmla="*/ 0 h 27"/>
                <a:gd name="T106" fmla="*/ 0 w 23"/>
                <a:gd name="T107" fmla="*/ 0 h 27"/>
                <a:gd name="T108" fmla="*/ 0 w 23"/>
                <a:gd name="T109" fmla="*/ 0 h 27"/>
                <a:gd name="T110" fmla="*/ 0 w 23"/>
                <a:gd name="T111" fmla="*/ 0 h 2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3"/>
                <a:gd name="T169" fmla="*/ 0 h 27"/>
                <a:gd name="T170" fmla="*/ 23 w 23"/>
                <a:gd name="T171" fmla="*/ 27 h 2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3" h="27">
                  <a:moveTo>
                    <a:pt x="0" y="20"/>
                  </a:moveTo>
                  <a:lnTo>
                    <a:pt x="6" y="17"/>
                  </a:lnTo>
                  <a:lnTo>
                    <a:pt x="6" y="18"/>
                  </a:lnTo>
                  <a:lnTo>
                    <a:pt x="8" y="19"/>
                  </a:lnTo>
                  <a:lnTo>
                    <a:pt x="9" y="20"/>
                  </a:lnTo>
                  <a:lnTo>
                    <a:pt x="9" y="22"/>
                  </a:lnTo>
                  <a:lnTo>
                    <a:pt x="9" y="23"/>
                  </a:lnTo>
                  <a:lnTo>
                    <a:pt x="10" y="23"/>
                  </a:lnTo>
                  <a:lnTo>
                    <a:pt x="10" y="24"/>
                  </a:lnTo>
                  <a:lnTo>
                    <a:pt x="12" y="24"/>
                  </a:lnTo>
                  <a:lnTo>
                    <a:pt x="13" y="24"/>
                  </a:lnTo>
                  <a:lnTo>
                    <a:pt x="14" y="24"/>
                  </a:lnTo>
                  <a:lnTo>
                    <a:pt x="14" y="23"/>
                  </a:lnTo>
                  <a:lnTo>
                    <a:pt x="14" y="22"/>
                  </a:lnTo>
                  <a:lnTo>
                    <a:pt x="14" y="20"/>
                  </a:lnTo>
                  <a:lnTo>
                    <a:pt x="15" y="20"/>
                  </a:lnTo>
                  <a:lnTo>
                    <a:pt x="17" y="20"/>
                  </a:lnTo>
                  <a:lnTo>
                    <a:pt x="17" y="19"/>
                  </a:lnTo>
                  <a:lnTo>
                    <a:pt x="15" y="19"/>
                  </a:lnTo>
                  <a:lnTo>
                    <a:pt x="15" y="18"/>
                  </a:lnTo>
                  <a:lnTo>
                    <a:pt x="14" y="17"/>
                  </a:lnTo>
                  <a:lnTo>
                    <a:pt x="13" y="17"/>
                  </a:lnTo>
                  <a:lnTo>
                    <a:pt x="10" y="17"/>
                  </a:lnTo>
                  <a:lnTo>
                    <a:pt x="9" y="17"/>
                  </a:lnTo>
                  <a:lnTo>
                    <a:pt x="8" y="15"/>
                  </a:lnTo>
                  <a:lnTo>
                    <a:pt x="6" y="14"/>
                  </a:lnTo>
                  <a:lnTo>
                    <a:pt x="5" y="14"/>
                  </a:lnTo>
                  <a:lnTo>
                    <a:pt x="4" y="13"/>
                  </a:lnTo>
                  <a:lnTo>
                    <a:pt x="4" y="12"/>
                  </a:lnTo>
                  <a:lnTo>
                    <a:pt x="4" y="10"/>
                  </a:lnTo>
                  <a:lnTo>
                    <a:pt x="4" y="9"/>
                  </a:lnTo>
                  <a:lnTo>
                    <a:pt x="4" y="8"/>
                  </a:lnTo>
                  <a:lnTo>
                    <a:pt x="4" y="7"/>
                  </a:lnTo>
                  <a:lnTo>
                    <a:pt x="4" y="5"/>
                  </a:lnTo>
                  <a:lnTo>
                    <a:pt x="4" y="4"/>
                  </a:lnTo>
                  <a:lnTo>
                    <a:pt x="4" y="3"/>
                  </a:lnTo>
                  <a:lnTo>
                    <a:pt x="5" y="1"/>
                  </a:lnTo>
                  <a:lnTo>
                    <a:pt x="6" y="1"/>
                  </a:lnTo>
                  <a:lnTo>
                    <a:pt x="8" y="1"/>
                  </a:lnTo>
                  <a:lnTo>
                    <a:pt x="9" y="0"/>
                  </a:lnTo>
                  <a:lnTo>
                    <a:pt x="10" y="0"/>
                  </a:lnTo>
                  <a:lnTo>
                    <a:pt x="12" y="0"/>
                  </a:lnTo>
                  <a:lnTo>
                    <a:pt x="13" y="0"/>
                  </a:lnTo>
                  <a:lnTo>
                    <a:pt x="14" y="0"/>
                  </a:lnTo>
                  <a:lnTo>
                    <a:pt x="15" y="1"/>
                  </a:lnTo>
                  <a:lnTo>
                    <a:pt x="17" y="1"/>
                  </a:lnTo>
                  <a:lnTo>
                    <a:pt x="17" y="3"/>
                  </a:lnTo>
                  <a:lnTo>
                    <a:pt x="17" y="4"/>
                  </a:lnTo>
                  <a:lnTo>
                    <a:pt x="18" y="4"/>
                  </a:lnTo>
                  <a:lnTo>
                    <a:pt x="19" y="4"/>
                  </a:lnTo>
                  <a:lnTo>
                    <a:pt x="19" y="5"/>
                  </a:lnTo>
                  <a:lnTo>
                    <a:pt x="19" y="7"/>
                  </a:lnTo>
                  <a:lnTo>
                    <a:pt x="19" y="8"/>
                  </a:lnTo>
                  <a:lnTo>
                    <a:pt x="14" y="8"/>
                  </a:lnTo>
                  <a:lnTo>
                    <a:pt x="13" y="8"/>
                  </a:lnTo>
                  <a:lnTo>
                    <a:pt x="12" y="8"/>
                  </a:lnTo>
                  <a:lnTo>
                    <a:pt x="10" y="8"/>
                  </a:lnTo>
                  <a:lnTo>
                    <a:pt x="9" y="8"/>
                  </a:lnTo>
                  <a:lnTo>
                    <a:pt x="9" y="9"/>
                  </a:lnTo>
                  <a:lnTo>
                    <a:pt x="9" y="10"/>
                  </a:lnTo>
                  <a:lnTo>
                    <a:pt x="10" y="10"/>
                  </a:lnTo>
                  <a:lnTo>
                    <a:pt x="12" y="10"/>
                  </a:lnTo>
                  <a:lnTo>
                    <a:pt x="13" y="10"/>
                  </a:lnTo>
                  <a:lnTo>
                    <a:pt x="14" y="10"/>
                  </a:lnTo>
                  <a:lnTo>
                    <a:pt x="15" y="10"/>
                  </a:lnTo>
                  <a:lnTo>
                    <a:pt x="17" y="12"/>
                  </a:lnTo>
                  <a:lnTo>
                    <a:pt x="18" y="12"/>
                  </a:lnTo>
                  <a:lnTo>
                    <a:pt x="19" y="13"/>
                  </a:lnTo>
                  <a:lnTo>
                    <a:pt x="19" y="14"/>
                  </a:lnTo>
                  <a:lnTo>
                    <a:pt x="20" y="14"/>
                  </a:lnTo>
                  <a:lnTo>
                    <a:pt x="20" y="15"/>
                  </a:lnTo>
                  <a:lnTo>
                    <a:pt x="22" y="17"/>
                  </a:lnTo>
                  <a:lnTo>
                    <a:pt x="22" y="18"/>
                  </a:lnTo>
                  <a:lnTo>
                    <a:pt x="22" y="19"/>
                  </a:lnTo>
                  <a:lnTo>
                    <a:pt x="23" y="20"/>
                  </a:lnTo>
                  <a:lnTo>
                    <a:pt x="22" y="20"/>
                  </a:lnTo>
                  <a:lnTo>
                    <a:pt x="22" y="22"/>
                  </a:lnTo>
                  <a:lnTo>
                    <a:pt x="20" y="22"/>
                  </a:lnTo>
                  <a:lnTo>
                    <a:pt x="20" y="23"/>
                  </a:lnTo>
                  <a:lnTo>
                    <a:pt x="19" y="24"/>
                  </a:lnTo>
                  <a:lnTo>
                    <a:pt x="19" y="25"/>
                  </a:lnTo>
                  <a:lnTo>
                    <a:pt x="18" y="25"/>
                  </a:lnTo>
                  <a:lnTo>
                    <a:pt x="17" y="27"/>
                  </a:lnTo>
                  <a:lnTo>
                    <a:pt x="15" y="27"/>
                  </a:lnTo>
                  <a:lnTo>
                    <a:pt x="14" y="27"/>
                  </a:lnTo>
                  <a:lnTo>
                    <a:pt x="13" y="27"/>
                  </a:lnTo>
                  <a:lnTo>
                    <a:pt x="12" y="27"/>
                  </a:lnTo>
                  <a:lnTo>
                    <a:pt x="10" y="27"/>
                  </a:lnTo>
                  <a:lnTo>
                    <a:pt x="9" y="27"/>
                  </a:lnTo>
                  <a:lnTo>
                    <a:pt x="8" y="27"/>
                  </a:lnTo>
                  <a:lnTo>
                    <a:pt x="6" y="27"/>
                  </a:lnTo>
                  <a:lnTo>
                    <a:pt x="5" y="25"/>
                  </a:lnTo>
                  <a:lnTo>
                    <a:pt x="4" y="25"/>
                  </a:lnTo>
                  <a:lnTo>
                    <a:pt x="4" y="24"/>
                  </a:lnTo>
                  <a:lnTo>
                    <a:pt x="3" y="23"/>
                  </a:lnTo>
                  <a:lnTo>
                    <a:pt x="1" y="22"/>
                  </a:lnTo>
                  <a:lnTo>
                    <a:pt x="0" y="2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56" name="Freeform 279">
              <a:extLst>
                <a:ext uri="{FF2B5EF4-FFF2-40B4-BE49-F238E27FC236}">
                  <a16:creationId xmlns:a16="http://schemas.microsoft.com/office/drawing/2014/main" id="{DB5495E3-5384-E844-AAB4-83AB28CC3823}"/>
                </a:ext>
              </a:extLst>
            </p:cNvPr>
            <p:cNvSpPr>
              <a:spLocks noEditPoints="1"/>
            </p:cNvSpPr>
            <p:nvPr/>
          </p:nvSpPr>
          <p:spPr bwMode="auto">
            <a:xfrm>
              <a:off x="4180" y="2806"/>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w 19"/>
                <a:gd name="T87" fmla="*/ 0 h 37"/>
                <a:gd name="T88" fmla="*/ 0 w 19"/>
                <a:gd name="T89" fmla="*/ 0 h 37"/>
                <a:gd name="T90" fmla="*/ 0 w 19"/>
                <a:gd name="T91" fmla="*/ 0 h 37"/>
                <a:gd name="T92" fmla="*/ 0 w 19"/>
                <a:gd name="T93" fmla="*/ 0 h 37"/>
                <a:gd name="T94" fmla="*/ 0 w 19"/>
                <a:gd name="T95" fmla="*/ 0 h 37"/>
                <a:gd name="T96" fmla="*/ 0 w 19"/>
                <a:gd name="T97" fmla="*/ 0 h 37"/>
                <a:gd name="T98" fmla="*/ 0 w 19"/>
                <a:gd name="T99" fmla="*/ 0 h 37"/>
                <a:gd name="T100" fmla="*/ 0 w 19"/>
                <a:gd name="T101" fmla="*/ 0 h 37"/>
                <a:gd name="T102" fmla="*/ 0 w 19"/>
                <a:gd name="T103" fmla="*/ 0 h 37"/>
                <a:gd name="T104" fmla="*/ 0 w 19"/>
                <a:gd name="T105" fmla="*/ 0 h 37"/>
                <a:gd name="T106" fmla="*/ 0 w 19"/>
                <a:gd name="T107" fmla="*/ 0 h 37"/>
                <a:gd name="T108" fmla="*/ 0 w 19"/>
                <a:gd name="T109" fmla="*/ 0 h 37"/>
                <a:gd name="T110" fmla="*/ 0 w 19"/>
                <a:gd name="T111" fmla="*/ 0 h 37"/>
                <a:gd name="T112" fmla="*/ 0 w 19"/>
                <a:gd name="T113" fmla="*/ 0 h 37"/>
                <a:gd name="T114" fmla="*/ 0 w 19"/>
                <a:gd name="T115" fmla="*/ 0 h 37"/>
                <a:gd name="T116" fmla="*/ 0 w 19"/>
                <a:gd name="T117" fmla="*/ 0 h 37"/>
                <a:gd name="T118" fmla="*/ 0 w 19"/>
                <a:gd name="T119" fmla="*/ 0 h 37"/>
                <a:gd name="T120" fmla="*/ 0 w 19"/>
                <a:gd name="T121" fmla="*/ 0 h 37"/>
                <a:gd name="T122" fmla="*/ 0 w 19"/>
                <a:gd name="T123" fmla="*/ 0 h 37"/>
                <a:gd name="T124" fmla="*/ 0 w 19"/>
                <a:gd name="T125" fmla="*/ 0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7"/>
                <a:gd name="T191" fmla="*/ 19 w 19"/>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7">
                  <a:moveTo>
                    <a:pt x="19" y="37"/>
                  </a:moveTo>
                  <a:lnTo>
                    <a:pt x="13" y="37"/>
                  </a:lnTo>
                  <a:lnTo>
                    <a:pt x="13" y="34"/>
                  </a:lnTo>
                  <a:lnTo>
                    <a:pt x="13" y="35"/>
                  </a:lnTo>
                  <a:lnTo>
                    <a:pt x="12" y="37"/>
                  </a:lnTo>
                  <a:lnTo>
                    <a:pt x="10" y="37"/>
                  </a:lnTo>
                  <a:lnTo>
                    <a:pt x="9" y="37"/>
                  </a:lnTo>
                  <a:lnTo>
                    <a:pt x="8" y="37"/>
                  </a:lnTo>
                  <a:lnTo>
                    <a:pt x="7" y="37"/>
                  </a:lnTo>
                  <a:lnTo>
                    <a:pt x="5" y="37"/>
                  </a:lnTo>
                  <a:lnTo>
                    <a:pt x="4" y="37"/>
                  </a:lnTo>
                  <a:lnTo>
                    <a:pt x="3" y="35"/>
                  </a:lnTo>
                  <a:lnTo>
                    <a:pt x="3" y="34"/>
                  </a:lnTo>
                  <a:lnTo>
                    <a:pt x="2" y="33"/>
                  </a:lnTo>
                  <a:lnTo>
                    <a:pt x="2" y="32"/>
                  </a:lnTo>
                  <a:lnTo>
                    <a:pt x="0" y="30"/>
                  </a:lnTo>
                  <a:lnTo>
                    <a:pt x="0" y="29"/>
                  </a:lnTo>
                  <a:lnTo>
                    <a:pt x="0" y="28"/>
                  </a:lnTo>
                  <a:lnTo>
                    <a:pt x="0" y="27"/>
                  </a:lnTo>
                  <a:lnTo>
                    <a:pt x="0" y="25"/>
                  </a:lnTo>
                  <a:lnTo>
                    <a:pt x="0" y="24"/>
                  </a:lnTo>
                  <a:lnTo>
                    <a:pt x="0" y="23"/>
                  </a:lnTo>
                  <a:lnTo>
                    <a:pt x="0" y="22"/>
                  </a:lnTo>
                  <a:lnTo>
                    <a:pt x="0" y="20"/>
                  </a:lnTo>
                  <a:lnTo>
                    <a:pt x="0" y="19"/>
                  </a:lnTo>
                  <a:lnTo>
                    <a:pt x="0" y="18"/>
                  </a:lnTo>
                  <a:lnTo>
                    <a:pt x="2" y="17"/>
                  </a:lnTo>
                  <a:lnTo>
                    <a:pt x="2" y="15"/>
                  </a:lnTo>
                  <a:lnTo>
                    <a:pt x="3" y="14"/>
                  </a:lnTo>
                  <a:lnTo>
                    <a:pt x="3" y="13"/>
                  </a:lnTo>
                  <a:lnTo>
                    <a:pt x="3" y="11"/>
                  </a:lnTo>
                  <a:lnTo>
                    <a:pt x="4" y="11"/>
                  </a:lnTo>
                  <a:lnTo>
                    <a:pt x="5" y="10"/>
                  </a:lnTo>
                  <a:lnTo>
                    <a:pt x="7" y="10"/>
                  </a:lnTo>
                  <a:lnTo>
                    <a:pt x="8" y="10"/>
                  </a:lnTo>
                  <a:lnTo>
                    <a:pt x="9" y="10"/>
                  </a:lnTo>
                  <a:lnTo>
                    <a:pt x="10" y="10"/>
                  </a:lnTo>
                  <a:lnTo>
                    <a:pt x="12" y="11"/>
                  </a:lnTo>
                  <a:lnTo>
                    <a:pt x="13" y="11"/>
                  </a:lnTo>
                  <a:lnTo>
                    <a:pt x="13" y="13"/>
                  </a:lnTo>
                  <a:lnTo>
                    <a:pt x="13" y="14"/>
                  </a:lnTo>
                  <a:lnTo>
                    <a:pt x="13" y="0"/>
                  </a:lnTo>
                  <a:lnTo>
                    <a:pt x="19" y="0"/>
                  </a:lnTo>
                  <a:lnTo>
                    <a:pt x="19" y="37"/>
                  </a:lnTo>
                  <a:close/>
                  <a:moveTo>
                    <a:pt x="5" y="24"/>
                  </a:moveTo>
                  <a:lnTo>
                    <a:pt x="5" y="25"/>
                  </a:lnTo>
                  <a:lnTo>
                    <a:pt x="5" y="27"/>
                  </a:lnTo>
                  <a:lnTo>
                    <a:pt x="5" y="28"/>
                  </a:lnTo>
                  <a:lnTo>
                    <a:pt x="5" y="29"/>
                  </a:lnTo>
                  <a:lnTo>
                    <a:pt x="5" y="30"/>
                  </a:lnTo>
                  <a:lnTo>
                    <a:pt x="7" y="32"/>
                  </a:lnTo>
                  <a:lnTo>
                    <a:pt x="7" y="33"/>
                  </a:lnTo>
                  <a:lnTo>
                    <a:pt x="8" y="33"/>
                  </a:lnTo>
                  <a:lnTo>
                    <a:pt x="8" y="34"/>
                  </a:lnTo>
                  <a:lnTo>
                    <a:pt x="9" y="34"/>
                  </a:lnTo>
                  <a:lnTo>
                    <a:pt x="9" y="33"/>
                  </a:lnTo>
                  <a:lnTo>
                    <a:pt x="10" y="33"/>
                  </a:lnTo>
                  <a:lnTo>
                    <a:pt x="10" y="32"/>
                  </a:lnTo>
                  <a:lnTo>
                    <a:pt x="12" y="32"/>
                  </a:lnTo>
                  <a:lnTo>
                    <a:pt x="12" y="30"/>
                  </a:lnTo>
                  <a:lnTo>
                    <a:pt x="13" y="30"/>
                  </a:lnTo>
                  <a:lnTo>
                    <a:pt x="13" y="29"/>
                  </a:lnTo>
                  <a:lnTo>
                    <a:pt x="13" y="28"/>
                  </a:lnTo>
                  <a:lnTo>
                    <a:pt x="13" y="27"/>
                  </a:lnTo>
                  <a:lnTo>
                    <a:pt x="13" y="25"/>
                  </a:lnTo>
                  <a:lnTo>
                    <a:pt x="13" y="24"/>
                  </a:lnTo>
                  <a:lnTo>
                    <a:pt x="13" y="23"/>
                  </a:lnTo>
                  <a:lnTo>
                    <a:pt x="13" y="22"/>
                  </a:lnTo>
                  <a:lnTo>
                    <a:pt x="13" y="20"/>
                  </a:lnTo>
                  <a:lnTo>
                    <a:pt x="13" y="19"/>
                  </a:lnTo>
                  <a:lnTo>
                    <a:pt x="13" y="18"/>
                  </a:lnTo>
                  <a:lnTo>
                    <a:pt x="12" y="18"/>
                  </a:lnTo>
                  <a:lnTo>
                    <a:pt x="10" y="18"/>
                  </a:lnTo>
                  <a:lnTo>
                    <a:pt x="9" y="18"/>
                  </a:lnTo>
                  <a:lnTo>
                    <a:pt x="8" y="18"/>
                  </a:lnTo>
                  <a:lnTo>
                    <a:pt x="7" y="18"/>
                  </a:lnTo>
                  <a:lnTo>
                    <a:pt x="5" y="18"/>
                  </a:lnTo>
                  <a:lnTo>
                    <a:pt x="5" y="19"/>
                  </a:lnTo>
                  <a:lnTo>
                    <a:pt x="5" y="20"/>
                  </a:lnTo>
                  <a:lnTo>
                    <a:pt x="5" y="22"/>
                  </a:lnTo>
                  <a:lnTo>
                    <a:pt x="5" y="23"/>
                  </a:lnTo>
                  <a:lnTo>
                    <a:pt x="5" y="24"/>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57" name="Freeform 280">
              <a:extLst>
                <a:ext uri="{FF2B5EF4-FFF2-40B4-BE49-F238E27FC236}">
                  <a16:creationId xmlns:a16="http://schemas.microsoft.com/office/drawing/2014/main" id="{D7C5C0A6-0232-D549-B1DF-D73EB8E5163C}"/>
                </a:ext>
              </a:extLst>
            </p:cNvPr>
            <p:cNvSpPr>
              <a:spLocks noEditPoints="1"/>
            </p:cNvSpPr>
            <p:nvPr/>
          </p:nvSpPr>
          <p:spPr bwMode="auto">
            <a:xfrm>
              <a:off x="4185" y="2806"/>
              <a:ext cx="3" cy="12"/>
            </a:xfrm>
            <a:custGeom>
              <a:avLst/>
              <a:gdLst>
                <a:gd name="T0" fmla="*/ 0 w 10"/>
                <a:gd name="T1" fmla="*/ 0 h 47"/>
                <a:gd name="T2" fmla="*/ 0 w 10"/>
                <a:gd name="T3" fmla="*/ 0 h 47"/>
                <a:gd name="T4" fmla="*/ 0 w 10"/>
                <a:gd name="T5" fmla="*/ 0 h 47"/>
                <a:gd name="T6" fmla="*/ 0 w 10"/>
                <a:gd name="T7" fmla="*/ 0 h 47"/>
                <a:gd name="T8" fmla="*/ 0 w 10"/>
                <a:gd name="T9" fmla="*/ 0 h 47"/>
                <a:gd name="T10" fmla="*/ 0 w 10"/>
                <a:gd name="T11" fmla="*/ 0 h 47"/>
                <a:gd name="T12" fmla="*/ 0 w 10"/>
                <a:gd name="T13" fmla="*/ 0 h 47"/>
                <a:gd name="T14" fmla="*/ 0 w 10"/>
                <a:gd name="T15" fmla="*/ 0 h 47"/>
                <a:gd name="T16" fmla="*/ 0 w 10"/>
                <a:gd name="T17" fmla="*/ 0 h 47"/>
                <a:gd name="T18" fmla="*/ 0 w 10"/>
                <a:gd name="T19" fmla="*/ 0 h 47"/>
                <a:gd name="T20" fmla="*/ 0 w 10"/>
                <a:gd name="T21" fmla="*/ 0 h 47"/>
                <a:gd name="T22" fmla="*/ 0 w 10"/>
                <a:gd name="T23" fmla="*/ 0 h 47"/>
                <a:gd name="T24" fmla="*/ 0 w 10"/>
                <a:gd name="T25" fmla="*/ 0 h 47"/>
                <a:gd name="T26" fmla="*/ 0 w 10"/>
                <a:gd name="T27" fmla="*/ 0 h 47"/>
                <a:gd name="T28" fmla="*/ 0 w 10"/>
                <a:gd name="T29" fmla="*/ 0 h 47"/>
                <a:gd name="T30" fmla="*/ 0 w 10"/>
                <a:gd name="T31" fmla="*/ 0 h 47"/>
                <a:gd name="T32" fmla="*/ 0 w 10"/>
                <a:gd name="T33" fmla="*/ 0 h 47"/>
                <a:gd name="T34" fmla="*/ 0 w 10"/>
                <a:gd name="T35" fmla="*/ 0 h 47"/>
                <a:gd name="T36" fmla="*/ 0 w 10"/>
                <a:gd name="T37" fmla="*/ 0 h 47"/>
                <a:gd name="T38" fmla="*/ 0 w 10"/>
                <a:gd name="T39" fmla="*/ 0 h 47"/>
                <a:gd name="T40" fmla="*/ 0 w 10"/>
                <a:gd name="T41" fmla="*/ 0 h 47"/>
                <a:gd name="T42" fmla="*/ 0 w 10"/>
                <a:gd name="T43" fmla="*/ 0 h 47"/>
                <a:gd name="T44" fmla="*/ 0 w 10"/>
                <a:gd name="T45" fmla="*/ 0 h 47"/>
                <a:gd name="T46" fmla="*/ 0 w 10"/>
                <a:gd name="T47" fmla="*/ 0 h 47"/>
                <a:gd name="T48" fmla="*/ 0 w 10"/>
                <a:gd name="T49" fmla="*/ 0 h 47"/>
                <a:gd name="T50" fmla="*/ 0 w 10"/>
                <a:gd name="T51" fmla="*/ 0 h 47"/>
                <a:gd name="T52" fmla="*/ 0 w 10"/>
                <a:gd name="T53" fmla="*/ 0 h 47"/>
                <a:gd name="T54" fmla="*/ 0 w 10"/>
                <a:gd name="T55" fmla="*/ 0 h 47"/>
                <a:gd name="T56" fmla="*/ 0 w 10"/>
                <a:gd name="T57" fmla="*/ 0 h 47"/>
                <a:gd name="T58" fmla="*/ 0 w 10"/>
                <a:gd name="T59" fmla="*/ 0 h 47"/>
                <a:gd name="T60" fmla="*/ 0 w 10"/>
                <a:gd name="T61" fmla="*/ 0 h 47"/>
                <a:gd name="T62" fmla="*/ 0 w 10"/>
                <a:gd name="T63" fmla="*/ 0 h 47"/>
                <a:gd name="T64" fmla="*/ 0 w 10"/>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
                <a:gd name="T100" fmla="*/ 0 h 47"/>
                <a:gd name="T101" fmla="*/ 10 w 10"/>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 h="47">
                  <a:moveTo>
                    <a:pt x="5" y="8"/>
                  </a:moveTo>
                  <a:lnTo>
                    <a:pt x="5" y="0"/>
                  </a:lnTo>
                  <a:lnTo>
                    <a:pt x="10" y="0"/>
                  </a:lnTo>
                  <a:lnTo>
                    <a:pt x="10" y="8"/>
                  </a:lnTo>
                  <a:lnTo>
                    <a:pt x="5" y="8"/>
                  </a:lnTo>
                  <a:close/>
                  <a:moveTo>
                    <a:pt x="10" y="10"/>
                  </a:moveTo>
                  <a:lnTo>
                    <a:pt x="10" y="37"/>
                  </a:lnTo>
                  <a:lnTo>
                    <a:pt x="10" y="38"/>
                  </a:lnTo>
                  <a:lnTo>
                    <a:pt x="10" y="39"/>
                  </a:lnTo>
                  <a:lnTo>
                    <a:pt x="10" y="40"/>
                  </a:lnTo>
                  <a:lnTo>
                    <a:pt x="10" y="42"/>
                  </a:lnTo>
                  <a:lnTo>
                    <a:pt x="10" y="43"/>
                  </a:lnTo>
                  <a:lnTo>
                    <a:pt x="10" y="44"/>
                  </a:lnTo>
                  <a:lnTo>
                    <a:pt x="10" y="46"/>
                  </a:lnTo>
                  <a:lnTo>
                    <a:pt x="9" y="47"/>
                  </a:lnTo>
                  <a:lnTo>
                    <a:pt x="8" y="47"/>
                  </a:lnTo>
                  <a:lnTo>
                    <a:pt x="7" y="47"/>
                  </a:lnTo>
                  <a:lnTo>
                    <a:pt x="5" y="47"/>
                  </a:lnTo>
                  <a:lnTo>
                    <a:pt x="4" y="47"/>
                  </a:lnTo>
                  <a:lnTo>
                    <a:pt x="3" y="47"/>
                  </a:lnTo>
                  <a:lnTo>
                    <a:pt x="2" y="47"/>
                  </a:lnTo>
                  <a:lnTo>
                    <a:pt x="0" y="47"/>
                  </a:lnTo>
                  <a:lnTo>
                    <a:pt x="3" y="40"/>
                  </a:lnTo>
                  <a:lnTo>
                    <a:pt x="4" y="40"/>
                  </a:lnTo>
                  <a:lnTo>
                    <a:pt x="5" y="40"/>
                  </a:lnTo>
                  <a:lnTo>
                    <a:pt x="5" y="39"/>
                  </a:lnTo>
                  <a:lnTo>
                    <a:pt x="5" y="38"/>
                  </a:lnTo>
                  <a:lnTo>
                    <a:pt x="5" y="37"/>
                  </a:lnTo>
                  <a:lnTo>
                    <a:pt x="5" y="10"/>
                  </a:lnTo>
                  <a:lnTo>
                    <a:pt x="10"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58" name="Freeform 281">
              <a:extLst>
                <a:ext uri="{FF2B5EF4-FFF2-40B4-BE49-F238E27FC236}">
                  <a16:creationId xmlns:a16="http://schemas.microsoft.com/office/drawing/2014/main" id="{927B246E-D535-5544-89B8-9CEA04CF93F3}"/>
                </a:ext>
              </a:extLst>
            </p:cNvPr>
            <p:cNvSpPr>
              <a:spLocks/>
            </p:cNvSpPr>
            <p:nvPr/>
          </p:nvSpPr>
          <p:spPr bwMode="auto">
            <a:xfrm>
              <a:off x="4189" y="2806"/>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
                <a:gd name="T130" fmla="*/ 0 h 37"/>
                <a:gd name="T131" fmla="*/ 19 w 19"/>
                <a:gd name="T132" fmla="*/ 37 h 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 h="37">
                  <a:moveTo>
                    <a:pt x="7" y="0"/>
                  </a:moveTo>
                  <a:lnTo>
                    <a:pt x="7" y="14"/>
                  </a:lnTo>
                  <a:lnTo>
                    <a:pt x="8" y="13"/>
                  </a:lnTo>
                  <a:lnTo>
                    <a:pt x="8" y="11"/>
                  </a:lnTo>
                  <a:lnTo>
                    <a:pt x="9" y="11"/>
                  </a:lnTo>
                  <a:lnTo>
                    <a:pt x="10" y="11"/>
                  </a:lnTo>
                  <a:lnTo>
                    <a:pt x="12" y="10"/>
                  </a:lnTo>
                  <a:lnTo>
                    <a:pt x="13" y="10"/>
                  </a:lnTo>
                  <a:lnTo>
                    <a:pt x="14" y="10"/>
                  </a:lnTo>
                  <a:lnTo>
                    <a:pt x="16" y="10"/>
                  </a:lnTo>
                  <a:lnTo>
                    <a:pt x="17" y="10"/>
                  </a:lnTo>
                  <a:lnTo>
                    <a:pt x="17" y="11"/>
                  </a:lnTo>
                  <a:lnTo>
                    <a:pt x="18" y="13"/>
                  </a:lnTo>
                  <a:lnTo>
                    <a:pt x="19" y="14"/>
                  </a:lnTo>
                  <a:lnTo>
                    <a:pt x="19" y="15"/>
                  </a:lnTo>
                  <a:lnTo>
                    <a:pt x="19" y="17"/>
                  </a:lnTo>
                  <a:lnTo>
                    <a:pt x="19" y="18"/>
                  </a:lnTo>
                  <a:lnTo>
                    <a:pt x="19" y="19"/>
                  </a:lnTo>
                  <a:lnTo>
                    <a:pt x="19" y="20"/>
                  </a:lnTo>
                  <a:lnTo>
                    <a:pt x="19" y="37"/>
                  </a:lnTo>
                  <a:lnTo>
                    <a:pt x="14" y="37"/>
                  </a:lnTo>
                  <a:lnTo>
                    <a:pt x="14" y="24"/>
                  </a:lnTo>
                  <a:lnTo>
                    <a:pt x="14" y="23"/>
                  </a:lnTo>
                  <a:lnTo>
                    <a:pt x="14" y="22"/>
                  </a:lnTo>
                  <a:lnTo>
                    <a:pt x="14" y="20"/>
                  </a:lnTo>
                  <a:lnTo>
                    <a:pt x="14" y="19"/>
                  </a:lnTo>
                  <a:lnTo>
                    <a:pt x="14" y="18"/>
                  </a:lnTo>
                  <a:lnTo>
                    <a:pt x="13" y="18"/>
                  </a:lnTo>
                  <a:lnTo>
                    <a:pt x="12" y="18"/>
                  </a:lnTo>
                  <a:lnTo>
                    <a:pt x="10" y="18"/>
                  </a:lnTo>
                  <a:lnTo>
                    <a:pt x="9" y="18"/>
                  </a:lnTo>
                  <a:lnTo>
                    <a:pt x="8" y="18"/>
                  </a:lnTo>
                  <a:lnTo>
                    <a:pt x="7" y="18"/>
                  </a:lnTo>
                  <a:lnTo>
                    <a:pt x="7" y="19"/>
                  </a:lnTo>
                  <a:lnTo>
                    <a:pt x="7" y="20"/>
                  </a:lnTo>
                  <a:lnTo>
                    <a:pt x="7" y="22"/>
                  </a:lnTo>
                  <a:lnTo>
                    <a:pt x="7" y="23"/>
                  </a:lnTo>
                  <a:lnTo>
                    <a:pt x="7" y="24"/>
                  </a:lnTo>
                  <a:lnTo>
                    <a:pt x="7" y="37"/>
                  </a:lnTo>
                  <a:lnTo>
                    <a:pt x="0" y="37"/>
                  </a:lnTo>
                  <a:lnTo>
                    <a:pt x="0" y="0"/>
                  </a:lnTo>
                  <a:lnTo>
                    <a:pt x="7" y="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59" name="Freeform 282">
              <a:extLst>
                <a:ext uri="{FF2B5EF4-FFF2-40B4-BE49-F238E27FC236}">
                  <a16:creationId xmlns:a16="http://schemas.microsoft.com/office/drawing/2014/main" id="{F2392186-65D6-6945-BCA4-D557A880A767}"/>
                </a:ext>
              </a:extLst>
            </p:cNvPr>
            <p:cNvSpPr>
              <a:spLocks/>
            </p:cNvSpPr>
            <p:nvPr/>
          </p:nvSpPr>
          <p:spPr bwMode="auto">
            <a:xfrm>
              <a:off x="4195" y="2806"/>
              <a:ext cx="3" cy="9"/>
            </a:xfrm>
            <a:custGeom>
              <a:avLst/>
              <a:gdLst>
                <a:gd name="T0" fmla="*/ 0 w 13"/>
                <a:gd name="T1" fmla="*/ 0 h 37"/>
                <a:gd name="T2" fmla="*/ 0 w 13"/>
                <a:gd name="T3" fmla="*/ 0 h 37"/>
                <a:gd name="T4" fmla="*/ 0 w 13"/>
                <a:gd name="T5" fmla="*/ 0 h 37"/>
                <a:gd name="T6" fmla="*/ 0 w 13"/>
                <a:gd name="T7" fmla="*/ 0 h 37"/>
                <a:gd name="T8" fmla="*/ 0 w 13"/>
                <a:gd name="T9" fmla="*/ 0 h 37"/>
                <a:gd name="T10" fmla="*/ 0 w 13"/>
                <a:gd name="T11" fmla="*/ 0 h 37"/>
                <a:gd name="T12" fmla="*/ 0 w 13"/>
                <a:gd name="T13" fmla="*/ 0 h 37"/>
                <a:gd name="T14" fmla="*/ 0 w 13"/>
                <a:gd name="T15" fmla="*/ 0 h 37"/>
                <a:gd name="T16" fmla="*/ 0 w 13"/>
                <a:gd name="T17" fmla="*/ 0 h 37"/>
                <a:gd name="T18" fmla="*/ 0 w 13"/>
                <a:gd name="T19" fmla="*/ 0 h 37"/>
                <a:gd name="T20" fmla="*/ 0 w 13"/>
                <a:gd name="T21" fmla="*/ 0 h 37"/>
                <a:gd name="T22" fmla="*/ 0 w 13"/>
                <a:gd name="T23" fmla="*/ 0 h 37"/>
                <a:gd name="T24" fmla="*/ 0 w 13"/>
                <a:gd name="T25" fmla="*/ 0 h 37"/>
                <a:gd name="T26" fmla="*/ 0 w 13"/>
                <a:gd name="T27" fmla="*/ 0 h 37"/>
                <a:gd name="T28" fmla="*/ 0 w 13"/>
                <a:gd name="T29" fmla="*/ 0 h 37"/>
                <a:gd name="T30" fmla="*/ 0 w 13"/>
                <a:gd name="T31" fmla="*/ 0 h 37"/>
                <a:gd name="T32" fmla="*/ 0 w 13"/>
                <a:gd name="T33" fmla="*/ 0 h 37"/>
                <a:gd name="T34" fmla="*/ 0 w 13"/>
                <a:gd name="T35" fmla="*/ 0 h 37"/>
                <a:gd name="T36" fmla="*/ 0 w 13"/>
                <a:gd name="T37" fmla="*/ 0 h 37"/>
                <a:gd name="T38" fmla="*/ 0 w 13"/>
                <a:gd name="T39" fmla="*/ 0 h 37"/>
                <a:gd name="T40" fmla="*/ 0 w 13"/>
                <a:gd name="T41" fmla="*/ 0 h 37"/>
                <a:gd name="T42" fmla="*/ 0 w 13"/>
                <a:gd name="T43" fmla="*/ 0 h 37"/>
                <a:gd name="T44" fmla="*/ 0 w 13"/>
                <a:gd name="T45" fmla="*/ 0 h 37"/>
                <a:gd name="T46" fmla="*/ 0 w 13"/>
                <a:gd name="T47" fmla="*/ 0 h 37"/>
                <a:gd name="T48" fmla="*/ 0 w 13"/>
                <a:gd name="T49" fmla="*/ 0 h 37"/>
                <a:gd name="T50" fmla="*/ 0 w 13"/>
                <a:gd name="T51" fmla="*/ 0 h 37"/>
                <a:gd name="T52" fmla="*/ 0 w 13"/>
                <a:gd name="T53" fmla="*/ 0 h 37"/>
                <a:gd name="T54" fmla="*/ 0 w 13"/>
                <a:gd name="T55" fmla="*/ 0 h 37"/>
                <a:gd name="T56" fmla="*/ 0 w 13"/>
                <a:gd name="T57" fmla="*/ 0 h 37"/>
                <a:gd name="T58" fmla="*/ 0 w 13"/>
                <a:gd name="T59" fmla="*/ 0 h 37"/>
                <a:gd name="T60" fmla="*/ 0 w 13"/>
                <a:gd name="T61" fmla="*/ 0 h 37"/>
                <a:gd name="T62" fmla="*/ 0 w 13"/>
                <a:gd name="T63" fmla="*/ 0 h 37"/>
                <a:gd name="T64" fmla="*/ 0 w 13"/>
                <a:gd name="T65" fmla="*/ 0 h 37"/>
                <a:gd name="T66" fmla="*/ 0 w 13"/>
                <a:gd name="T67" fmla="*/ 0 h 37"/>
                <a:gd name="T68" fmla="*/ 0 w 13"/>
                <a:gd name="T69" fmla="*/ 0 h 37"/>
                <a:gd name="T70" fmla="*/ 0 w 13"/>
                <a:gd name="T71" fmla="*/ 0 h 37"/>
                <a:gd name="T72" fmla="*/ 0 w 13"/>
                <a:gd name="T73" fmla="*/ 0 h 37"/>
                <a:gd name="T74" fmla="*/ 0 w 13"/>
                <a:gd name="T75" fmla="*/ 0 h 37"/>
                <a:gd name="T76" fmla="*/ 0 w 13"/>
                <a:gd name="T77" fmla="*/ 0 h 37"/>
                <a:gd name="T78" fmla="*/ 0 w 13"/>
                <a:gd name="T79" fmla="*/ 0 h 37"/>
                <a:gd name="T80" fmla="*/ 0 w 13"/>
                <a:gd name="T81" fmla="*/ 0 h 37"/>
                <a:gd name="T82" fmla="*/ 0 w 13"/>
                <a:gd name="T83" fmla="*/ 0 h 37"/>
                <a:gd name="T84" fmla="*/ 0 w 13"/>
                <a:gd name="T85" fmla="*/ 0 h 37"/>
                <a:gd name="T86" fmla="*/ 0 w 13"/>
                <a:gd name="T87" fmla="*/ 0 h 37"/>
                <a:gd name="T88" fmla="*/ 0 w 13"/>
                <a:gd name="T89" fmla="*/ 0 h 37"/>
                <a:gd name="T90" fmla="*/ 0 w 13"/>
                <a:gd name="T91" fmla="*/ 0 h 37"/>
                <a:gd name="T92" fmla="*/ 0 w 13"/>
                <a:gd name="T93" fmla="*/ 0 h 37"/>
                <a:gd name="T94" fmla="*/ 0 w 13"/>
                <a:gd name="T95" fmla="*/ 0 h 37"/>
                <a:gd name="T96" fmla="*/ 0 w 13"/>
                <a:gd name="T97" fmla="*/ 0 h 37"/>
                <a:gd name="T98" fmla="*/ 0 w 13"/>
                <a:gd name="T99" fmla="*/ 0 h 37"/>
                <a:gd name="T100" fmla="*/ 0 w 13"/>
                <a:gd name="T101" fmla="*/ 0 h 37"/>
                <a:gd name="T102" fmla="*/ 0 w 13"/>
                <a:gd name="T103" fmla="*/ 0 h 37"/>
                <a:gd name="T104" fmla="*/ 0 w 13"/>
                <a:gd name="T105" fmla="*/ 0 h 37"/>
                <a:gd name="T106" fmla="*/ 0 w 13"/>
                <a:gd name="T107" fmla="*/ 0 h 37"/>
                <a:gd name="T108" fmla="*/ 0 w 13"/>
                <a:gd name="T109" fmla="*/ 0 h 37"/>
                <a:gd name="T110" fmla="*/ 0 w 13"/>
                <a:gd name="T111" fmla="*/ 0 h 37"/>
                <a:gd name="T112" fmla="*/ 0 w 13"/>
                <a:gd name="T113" fmla="*/ 0 h 37"/>
                <a:gd name="T114" fmla="*/ 0 w 13"/>
                <a:gd name="T115" fmla="*/ 0 h 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
                <a:gd name="T175" fmla="*/ 0 h 37"/>
                <a:gd name="T176" fmla="*/ 13 w 13"/>
                <a:gd name="T177" fmla="*/ 37 h 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 h="37">
                  <a:moveTo>
                    <a:pt x="0" y="10"/>
                  </a:moveTo>
                  <a:lnTo>
                    <a:pt x="3" y="10"/>
                  </a:lnTo>
                  <a:lnTo>
                    <a:pt x="3" y="9"/>
                  </a:lnTo>
                  <a:lnTo>
                    <a:pt x="3" y="8"/>
                  </a:lnTo>
                  <a:lnTo>
                    <a:pt x="3" y="6"/>
                  </a:lnTo>
                  <a:lnTo>
                    <a:pt x="3" y="5"/>
                  </a:lnTo>
                  <a:lnTo>
                    <a:pt x="4" y="4"/>
                  </a:lnTo>
                  <a:lnTo>
                    <a:pt x="5" y="4"/>
                  </a:lnTo>
                  <a:lnTo>
                    <a:pt x="5" y="3"/>
                  </a:lnTo>
                  <a:lnTo>
                    <a:pt x="5" y="1"/>
                  </a:lnTo>
                  <a:lnTo>
                    <a:pt x="5" y="0"/>
                  </a:lnTo>
                  <a:lnTo>
                    <a:pt x="6" y="0"/>
                  </a:lnTo>
                  <a:lnTo>
                    <a:pt x="8" y="0"/>
                  </a:lnTo>
                  <a:lnTo>
                    <a:pt x="9" y="0"/>
                  </a:lnTo>
                  <a:lnTo>
                    <a:pt x="10" y="0"/>
                  </a:lnTo>
                  <a:lnTo>
                    <a:pt x="11" y="0"/>
                  </a:lnTo>
                  <a:lnTo>
                    <a:pt x="13" y="0"/>
                  </a:lnTo>
                  <a:lnTo>
                    <a:pt x="13" y="8"/>
                  </a:lnTo>
                  <a:lnTo>
                    <a:pt x="11" y="8"/>
                  </a:lnTo>
                  <a:lnTo>
                    <a:pt x="10" y="8"/>
                  </a:lnTo>
                  <a:lnTo>
                    <a:pt x="9" y="8"/>
                  </a:lnTo>
                  <a:lnTo>
                    <a:pt x="8" y="8"/>
                  </a:lnTo>
                  <a:lnTo>
                    <a:pt x="8" y="9"/>
                  </a:lnTo>
                  <a:lnTo>
                    <a:pt x="8" y="10"/>
                  </a:lnTo>
                  <a:lnTo>
                    <a:pt x="13" y="10"/>
                  </a:lnTo>
                  <a:lnTo>
                    <a:pt x="13" y="18"/>
                  </a:lnTo>
                  <a:lnTo>
                    <a:pt x="8" y="18"/>
                  </a:lnTo>
                  <a:lnTo>
                    <a:pt x="8" y="37"/>
                  </a:lnTo>
                  <a:lnTo>
                    <a:pt x="3" y="37"/>
                  </a:lnTo>
                  <a:lnTo>
                    <a:pt x="3" y="18"/>
                  </a:lnTo>
                  <a:lnTo>
                    <a:pt x="0" y="18"/>
                  </a:lnTo>
                  <a:lnTo>
                    <a:pt x="0"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60" name="Freeform 283">
              <a:extLst>
                <a:ext uri="{FF2B5EF4-FFF2-40B4-BE49-F238E27FC236}">
                  <a16:creationId xmlns:a16="http://schemas.microsoft.com/office/drawing/2014/main" id="{DEA5EA20-04CF-944C-BB26-969FDDB50E3D}"/>
                </a:ext>
              </a:extLst>
            </p:cNvPr>
            <p:cNvSpPr>
              <a:spLocks/>
            </p:cNvSpPr>
            <p:nvPr/>
          </p:nvSpPr>
          <p:spPr bwMode="auto">
            <a:xfrm>
              <a:off x="4198" y="2806"/>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37"/>
                <a:gd name="T41" fmla="*/ 19 w 19"/>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37">
                  <a:moveTo>
                    <a:pt x="0" y="37"/>
                  </a:moveTo>
                  <a:lnTo>
                    <a:pt x="0" y="0"/>
                  </a:lnTo>
                  <a:lnTo>
                    <a:pt x="7" y="0"/>
                  </a:lnTo>
                  <a:lnTo>
                    <a:pt x="7" y="20"/>
                  </a:lnTo>
                  <a:lnTo>
                    <a:pt x="12" y="10"/>
                  </a:lnTo>
                  <a:lnTo>
                    <a:pt x="19" y="10"/>
                  </a:lnTo>
                  <a:lnTo>
                    <a:pt x="12" y="20"/>
                  </a:lnTo>
                  <a:lnTo>
                    <a:pt x="19" y="37"/>
                  </a:lnTo>
                  <a:lnTo>
                    <a:pt x="14" y="37"/>
                  </a:lnTo>
                  <a:lnTo>
                    <a:pt x="9" y="27"/>
                  </a:lnTo>
                  <a:lnTo>
                    <a:pt x="7" y="30"/>
                  </a:lnTo>
                  <a:lnTo>
                    <a:pt x="7" y="37"/>
                  </a:lnTo>
                  <a:lnTo>
                    <a:pt x="0" y="37"/>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61" name="Freeform 284">
              <a:extLst>
                <a:ext uri="{FF2B5EF4-FFF2-40B4-BE49-F238E27FC236}">
                  <a16:creationId xmlns:a16="http://schemas.microsoft.com/office/drawing/2014/main" id="{90164462-E770-1748-BFE1-BC5353135DE3}"/>
                </a:ext>
              </a:extLst>
            </p:cNvPr>
            <p:cNvSpPr>
              <a:spLocks noEditPoints="1"/>
            </p:cNvSpPr>
            <p:nvPr/>
          </p:nvSpPr>
          <p:spPr bwMode="auto">
            <a:xfrm>
              <a:off x="4202" y="2806"/>
              <a:ext cx="3" cy="12"/>
            </a:xfrm>
            <a:custGeom>
              <a:avLst/>
              <a:gdLst>
                <a:gd name="T0" fmla="*/ 0 w 11"/>
                <a:gd name="T1" fmla="*/ 0 h 47"/>
                <a:gd name="T2" fmla="*/ 0 w 11"/>
                <a:gd name="T3" fmla="*/ 0 h 47"/>
                <a:gd name="T4" fmla="*/ 0 w 11"/>
                <a:gd name="T5" fmla="*/ 0 h 47"/>
                <a:gd name="T6" fmla="*/ 0 w 11"/>
                <a:gd name="T7" fmla="*/ 0 h 47"/>
                <a:gd name="T8" fmla="*/ 0 w 11"/>
                <a:gd name="T9" fmla="*/ 0 h 47"/>
                <a:gd name="T10" fmla="*/ 0 w 11"/>
                <a:gd name="T11" fmla="*/ 0 h 47"/>
                <a:gd name="T12" fmla="*/ 0 w 11"/>
                <a:gd name="T13" fmla="*/ 0 h 47"/>
                <a:gd name="T14" fmla="*/ 0 w 11"/>
                <a:gd name="T15" fmla="*/ 0 h 47"/>
                <a:gd name="T16" fmla="*/ 0 w 11"/>
                <a:gd name="T17" fmla="*/ 0 h 47"/>
                <a:gd name="T18" fmla="*/ 0 w 11"/>
                <a:gd name="T19" fmla="*/ 0 h 47"/>
                <a:gd name="T20" fmla="*/ 0 w 11"/>
                <a:gd name="T21" fmla="*/ 0 h 47"/>
                <a:gd name="T22" fmla="*/ 0 w 11"/>
                <a:gd name="T23" fmla="*/ 0 h 47"/>
                <a:gd name="T24" fmla="*/ 0 w 11"/>
                <a:gd name="T25" fmla="*/ 0 h 47"/>
                <a:gd name="T26" fmla="*/ 0 w 11"/>
                <a:gd name="T27" fmla="*/ 0 h 47"/>
                <a:gd name="T28" fmla="*/ 0 w 11"/>
                <a:gd name="T29" fmla="*/ 0 h 47"/>
                <a:gd name="T30" fmla="*/ 0 w 11"/>
                <a:gd name="T31" fmla="*/ 0 h 47"/>
                <a:gd name="T32" fmla="*/ 0 w 11"/>
                <a:gd name="T33" fmla="*/ 0 h 47"/>
                <a:gd name="T34" fmla="*/ 0 w 11"/>
                <a:gd name="T35" fmla="*/ 0 h 47"/>
                <a:gd name="T36" fmla="*/ 0 w 11"/>
                <a:gd name="T37" fmla="*/ 0 h 47"/>
                <a:gd name="T38" fmla="*/ 0 w 11"/>
                <a:gd name="T39" fmla="*/ 0 h 47"/>
                <a:gd name="T40" fmla="*/ 0 w 11"/>
                <a:gd name="T41" fmla="*/ 0 h 47"/>
                <a:gd name="T42" fmla="*/ 0 w 11"/>
                <a:gd name="T43" fmla="*/ 0 h 47"/>
                <a:gd name="T44" fmla="*/ 0 w 11"/>
                <a:gd name="T45" fmla="*/ 0 h 47"/>
                <a:gd name="T46" fmla="*/ 0 w 11"/>
                <a:gd name="T47" fmla="*/ 0 h 47"/>
                <a:gd name="T48" fmla="*/ 0 w 11"/>
                <a:gd name="T49" fmla="*/ 0 h 47"/>
                <a:gd name="T50" fmla="*/ 0 w 11"/>
                <a:gd name="T51" fmla="*/ 0 h 47"/>
                <a:gd name="T52" fmla="*/ 0 w 11"/>
                <a:gd name="T53" fmla="*/ 0 h 47"/>
                <a:gd name="T54" fmla="*/ 0 w 11"/>
                <a:gd name="T55" fmla="*/ 0 h 47"/>
                <a:gd name="T56" fmla="*/ 0 w 11"/>
                <a:gd name="T57" fmla="*/ 0 h 47"/>
                <a:gd name="T58" fmla="*/ 0 w 11"/>
                <a:gd name="T59" fmla="*/ 0 h 47"/>
                <a:gd name="T60" fmla="*/ 0 w 11"/>
                <a:gd name="T61" fmla="*/ 0 h 47"/>
                <a:gd name="T62" fmla="*/ 0 w 11"/>
                <a:gd name="T63" fmla="*/ 0 h 47"/>
                <a:gd name="T64" fmla="*/ 0 w 11"/>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
                <a:gd name="T100" fmla="*/ 0 h 47"/>
                <a:gd name="T101" fmla="*/ 11 w 11"/>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 h="47">
                  <a:moveTo>
                    <a:pt x="6" y="8"/>
                  </a:moveTo>
                  <a:lnTo>
                    <a:pt x="6" y="0"/>
                  </a:lnTo>
                  <a:lnTo>
                    <a:pt x="11" y="0"/>
                  </a:lnTo>
                  <a:lnTo>
                    <a:pt x="11" y="8"/>
                  </a:lnTo>
                  <a:lnTo>
                    <a:pt x="6" y="8"/>
                  </a:lnTo>
                  <a:close/>
                  <a:moveTo>
                    <a:pt x="11" y="10"/>
                  </a:moveTo>
                  <a:lnTo>
                    <a:pt x="11" y="37"/>
                  </a:lnTo>
                  <a:lnTo>
                    <a:pt x="11" y="38"/>
                  </a:lnTo>
                  <a:lnTo>
                    <a:pt x="11" y="39"/>
                  </a:lnTo>
                  <a:lnTo>
                    <a:pt x="11" y="40"/>
                  </a:lnTo>
                  <a:lnTo>
                    <a:pt x="11" y="42"/>
                  </a:lnTo>
                  <a:lnTo>
                    <a:pt x="11" y="43"/>
                  </a:lnTo>
                  <a:lnTo>
                    <a:pt x="11" y="44"/>
                  </a:lnTo>
                  <a:lnTo>
                    <a:pt x="11" y="46"/>
                  </a:lnTo>
                  <a:lnTo>
                    <a:pt x="10" y="46"/>
                  </a:lnTo>
                  <a:lnTo>
                    <a:pt x="10" y="47"/>
                  </a:lnTo>
                  <a:lnTo>
                    <a:pt x="8" y="47"/>
                  </a:lnTo>
                  <a:lnTo>
                    <a:pt x="7" y="47"/>
                  </a:lnTo>
                  <a:lnTo>
                    <a:pt x="6" y="47"/>
                  </a:lnTo>
                  <a:lnTo>
                    <a:pt x="5" y="47"/>
                  </a:lnTo>
                  <a:lnTo>
                    <a:pt x="3" y="47"/>
                  </a:lnTo>
                  <a:lnTo>
                    <a:pt x="2" y="47"/>
                  </a:lnTo>
                  <a:lnTo>
                    <a:pt x="1" y="47"/>
                  </a:lnTo>
                  <a:lnTo>
                    <a:pt x="0" y="47"/>
                  </a:lnTo>
                  <a:lnTo>
                    <a:pt x="2" y="40"/>
                  </a:lnTo>
                  <a:lnTo>
                    <a:pt x="3" y="40"/>
                  </a:lnTo>
                  <a:lnTo>
                    <a:pt x="5" y="40"/>
                  </a:lnTo>
                  <a:lnTo>
                    <a:pt x="6" y="40"/>
                  </a:lnTo>
                  <a:lnTo>
                    <a:pt x="6" y="39"/>
                  </a:lnTo>
                  <a:lnTo>
                    <a:pt x="6" y="38"/>
                  </a:lnTo>
                  <a:lnTo>
                    <a:pt x="6" y="37"/>
                  </a:lnTo>
                  <a:lnTo>
                    <a:pt x="6" y="10"/>
                  </a:lnTo>
                  <a:lnTo>
                    <a:pt x="11"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62" name="Freeform 285">
              <a:extLst>
                <a:ext uri="{FF2B5EF4-FFF2-40B4-BE49-F238E27FC236}">
                  <a16:creationId xmlns:a16="http://schemas.microsoft.com/office/drawing/2014/main" id="{1F2CE269-7F1F-4A46-BB66-D3E325BF81E5}"/>
                </a:ext>
              </a:extLst>
            </p:cNvPr>
            <p:cNvSpPr>
              <a:spLocks/>
            </p:cNvSpPr>
            <p:nvPr/>
          </p:nvSpPr>
          <p:spPr bwMode="auto">
            <a:xfrm>
              <a:off x="4206" y="2809"/>
              <a:ext cx="5" cy="6"/>
            </a:xfrm>
            <a:custGeom>
              <a:avLst/>
              <a:gdLst>
                <a:gd name="T0" fmla="*/ 0 w 22"/>
                <a:gd name="T1" fmla="*/ 0 h 27"/>
                <a:gd name="T2" fmla="*/ 0 w 22"/>
                <a:gd name="T3" fmla="*/ 0 h 27"/>
                <a:gd name="T4" fmla="*/ 0 w 22"/>
                <a:gd name="T5" fmla="*/ 0 h 27"/>
                <a:gd name="T6" fmla="*/ 0 w 22"/>
                <a:gd name="T7" fmla="*/ 0 h 27"/>
                <a:gd name="T8" fmla="*/ 0 w 22"/>
                <a:gd name="T9" fmla="*/ 0 h 27"/>
                <a:gd name="T10" fmla="*/ 0 w 22"/>
                <a:gd name="T11" fmla="*/ 0 h 27"/>
                <a:gd name="T12" fmla="*/ 0 w 22"/>
                <a:gd name="T13" fmla="*/ 0 h 27"/>
                <a:gd name="T14" fmla="*/ 0 w 22"/>
                <a:gd name="T15" fmla="*/ 0 h 27"/>
                <a:gd name="T16" fmla="*/ 0 w 22"/>
                <a:gd name="T17" fmla="*/ 0 h 27"/>
                <a:gd name="T18" fmla="*/ 0 w 22"/>
                <a:gd name="T19" fmla="*/ 0 h 27"/>
                <a:gd name="T20" fmla="*/ 0 w 22"/>
                <a:gd name="T21" fmla="*/ 0 h 27"/>
                <a:gd name="T22" fmla="*/ 0 w 22"/>
                <a:gd name="T23" fmla="*/ 0 h 27"/>
                <a:gd name="T24" fmla="*/ 0 w 22"/>
                <a:gd name="T25" fmla="*/ 0 h 27"/>
                <a:gd name="T26" fmla="*/ 0 w 22"/>
                <a:gd name="T27" fmla="*/ 0 h 27"/>
                <a:gd name="T28" fmla="*/ 0 w 22"/>
                <a:gd name="T29" fmla="*/ 0 h 27"/>
                <a:gd name="T30" fmla="*/ 0 w 22"/>
                <a:gd name="T31" fmla="*/ 0 h 27"/>
                <a:gd name="T32" fmla="*/ 0 w 22"/>
                <a:gd name="T33" fmla="*/ 0 h 27"/>
                <a:gd name="T34" fmla="*/ 0 w 22"/>
                <a:gd name="T35" fmla="*/ 0 h 27"/>
                <a:gd name="T36" fmla="*/ 0 w 22"/>
                <a:gd name="T37" fmla="*/ 0 h 27"/>
                <a:gd name="T38" fmla="*/ 0 w 22"/>
                <a:gd name="T39" fmla="*/ 0 h 27"/>
                <a:gd name="T40" fmla="*/ 0 w 22"/>
                <a:gd name="T41" fmla="*/ 0 h 27"/>
                <a:gd name="T42" fmla="*/ 0 w 22"/>
                <a:gd name="T43" fmla="*/ 0 h 27"/>
                <a:gd name="T44" fmla="*/ 0 w 22"/>
                <a:gd name="T45" fmla="*/ 0 h 27"/>
                <a:gd name="T46" fmla="*/ 0 w 22"/>
                <a:gd name="T47" fmla="*/ 0 h 27"/>
                <a:gd name="T48" fmla="*/ 0 w 22"/>
                <a:gd name="T49" fmla="*/ 0 h 27"/>
                <a:gd name="T50" fmla="*/ 0 w 22"/>
                <a:gd name="T51" fmla="*/ 0 h 27"/>
                <a:gd name="T52" fmla="*/ 0 w 22"/>
                <a:gd name="T53" fmla="*/ 0 h 27"/>
                <a:gd name="T54" fmla="*/ 0 w 22"/>
                <a:gd name="T55" fmla="*/ 0 h 27"/>
                <a:gd name="T56" fmla="*/ 0 w 22"/>
                <a:gd name="T57" fmla="*/ 0 h 27"/>
                <a:gd name="T58" fmla="*/ 0 w 22"/>
                <a:gd name="T59" fmla="*/ 0 h 27"/>
                <a:gd name="T60" fmla="*/ 0 w 22"/>
                <a:gd name="T61" fmla="*/ 0 h 27"/>
                <a:gd name="T62" fmla="*/ 0 w 22"/>
                <a:gd name="T63" fmla="*/ 0 h 27"/>
                <a:gd name="T64" fmla="*/ 0 w 22"/>
                <a:gd name="T65" fmla="*/ 0 h 27"/>
                <a:gd name="T66" fmla="*/ 0 w 22"/>
                <a:gd name="T67" fmla="*/ 0 h 27"/>
                <a:gd name="T68" fmla="*/ 0 w 22"/>
                <a:gd name="T69" fmla="*/ 0 h 27"/>
                <a:gd name="T70" fmla="*/ 0 w 22"/>
                <a:gd name="T71" fmla="*/ 0 h 27"/>
                <a:gd name="T72" fmla="*/ 0 w 22"/>
                <a:gd name="T73" fmla="*/ 0 h 27"/>
                <a:gd name="T74" fmla="*/ 0 w 22"/>
                <a:gd name="T75" fmla="*/ 0 h 27"/>
                <a:gd name="T76" fmla="*/ 0 w 22"/>
                <a:gd name="T77" fmla="*/ 0 h 27"/>
                <a:gd name="T78" fmla="*/ 0 w 22"/>
                <a:gd name="T79" fmla="*/ 0 h 27"/>
                <a:gd name="T80" fmla="*/ 0 w 22"/>
                <a:gd name="T81" fmla="*/ 0 h 27"/>
                <a:gd name="T82" fmla="*/ 0 w 22"/>
                <a:gd name="T83" fmla="*/ 0 h 27"/>
                <a:gd name="T84" fmla="*/ 0 w 22"/>
                <a:gd name="T85" fmla="*/ 0 h 27"/>
                <a:gd name="T86" fmla="*/ 0 w 22"/>
                <a:gd name="T87" fmla="*/ 0 h 27"/>
                <a:gd name="T88" fmla="*/ 0 w 22"/>
                <a:gd name="T89" fmla="*/ 0 h 27"/>
                <a:gd name="T90" fmla="*/ 0 w 22"/>
                <a:gd name="T91" fmla="*/ 0 h 27"/>
                <a:gd name="T92" fmla="*/ 0 w 22"/>
                <a:gd name="T93" fmla="*/ 0 h 27"/>
                <a:gd name="T94" fmla="*/ 0 w 22"/>
                <a:gd name="T95" fmla="*/ 0 h 27"/>
                <a:gd name="T96" fmla="*/ 0 w 22"/>
                <a:gd name="T97" fmla="*/ 0 h 27"/>
                <a:gd name="T98" fmla="*/ 0 w 22"/>
                <a:gd name="T99" fmla="*/ 0 h 27"/>
                <a:gd name="T100" fmla="*/ 0 w 22"/>
                <a:gd name="T101" fmla="*/ 0 h 27"/>
                <a:gd name="T102" fmla="*/ 0 w 22"/>
                <a:gd name="T103" fmla="*/ 0 h 27"/>
                <a:gd name="T104" fmla="*/ 0 w 22"/>
                <a:gd name="T105" fmla="*/ 0 h 27"/>
                <a:gd name="T106" fmla="*/ 0 w 22"/>
                <a:gd name="T107" fmla="*/ 0 h 27"/>
                <a:gd name="T108" fmla="*/ 0 w 22"/>
                <a:gd name="T109" fmla="*/ 0 h 27"/>
                <a:gd name="T110" fmla="*/ 0 w 22"/>
                <a:gd name="T111" fmla="*/ 0 h 2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
                <a:gd name="T169" fmla="*/ 0 h 27"/>
                <a:gd name="T170" fmla="*/ 22 w 22"/>
                <a:gd name="T171" fmla="*/ 27 h 2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 h="27">
                  <a:moveTo>
                    <a:pt x="0" y="20"/>
                  </a:moveTo>
                  <a:lnTo>
                    <a:pt x="5" y="17"/>
                  </a:lnTo>
                  <a:lnTo>
                    <a:pt x="7" y="18"/>
                  </a:lnTo>
                  <a:lnTo>
                    <a:pt x="7" y="19"/>
                  </a:lnTo>
                  <a:lnTo>
                    <a:pt x="8" y="19"/>
                  </a:lnTo>
                  <a:lnTo>
                    <a:pt x="8" y="20"/>
                  </a:lnTo>
                  <a:lnTo>
                    <a:pt x="8" y="22"/>
                  </a:lnTo>
                  <a:lnTo>
                    <a:pt x="9" y="23"/>
                  </a:lnTo>
                  <a:lnTo>
                    <a:pt x="11" y="24"/>
                  </a:lnTo>
                  <a:lnTo>
                    <a:pt x="12" y="24"/>
                  </a:lnTo>
                  <a:lnTo>
                    <a:pt x="13" y="24"/>
                  </a:lnTo>
                  <a:lnTo>
                    <a:pt x="13" y="23"/>
                  </a:lnTo>
                  <a:lnTo>
                    <a:pt x="14" y="23"/>
                  </a:lnTo>
                  <a:lnTo>
                    <a:pt x="14" y="22"/>
                  </a:lnTo>
                  <a:lnTo>
                    <a:pt x="14" y="20"/>
                  </a:lnTo>
                  <a:lnTo>
                    <a:pt x="16" y="20"/>
                  </a:lnTo>
                  <a:lnTo>
                    <a:pt x="17" y="20"/>
                  </a:lnTo>
                  <a:lnTo>
                    <a:pt x="16" y="19"/>
                  </a:lnTo>
                  <a:lnTo>
                    <a:pt x="14" y="18"/>
                  </a:lnTo>
                  <a:lnTo>
                    <a:pt x="14" y="17"/>
                  </a:lnTo>
                  <a:lnTo>
                    <a:pt x="12" y="17"/>
                  </a:lnTo>
                  <a:lnTo>
                    <a:pt x="11" y="17"/>
                  </a:lnTo>
                  <a:lnTo>
                    <a:pt x="9" y="17"/>
                  </a:lnTo>
                  <a:lnTo>
                    <a:pt x="8" y="15"/>
                  </a:lnTo>
                  <a:lnTo>
                    <a:pt x="7" y="15"/>
                  </a:lnTo>
                  <a:lnTo>
                    <a:pt x="7" y="14"/>
                  </a:lnTo>
                  <a:lnTo>
                    <a:pt x="5" y="14"/>
                  </a:lnTo>
                  <a:lnTo>
                    <a:pt x="4" y="13"/>
                  </a:lnTo>
                  <a:lnTo>
                    <a:pt x="3" y="12"/>
                  </a:lnTo>
                  <a:lnTo>
                    <a:pt x="3" y="10"/>
                  </a:lnTo>
                  <a:lnTo>
                    <a:pt x="3" y="9"/>
                  </a:lnTo>
                  <a:lnTo>
                    <a:pt x="3" y="8"/>
                  </a:lnTo>
                  <a:lnTo>
                    <a:pt x="3" y="7"/>
                  </a:lnTo>
                  <a:lnTo>
                    <a:pt x="3" y="5"/>
                  </a:lnTo>
                  <a:lnTo>
                    <a:pt x="3" y="4"/>
                  </a:lnTo>
                  <a:lnTo>
                    <a:pt x="4" y="3"/>
                  </a:lnTo>
                  <a:lnTo>
                    <a:pt x="5" y="1"/>
                  </a:lnTo>
                  <a:lnTo>
                    <a:pt x="7" y="1"/>
                  </a:lnTo>
                  <a:lnTo>
                    <a:pt x="8" y="0"/>
                  </a:lnTo>
                  <a:lnTo>
                    <a:pt x="9" y="0"/>
                  </a:lnTo>
                  <a:lnTo>
                    <a:pt x="11" y="0"/>
                  </a:lnTo>
                  <a:lnTo>
                    <a:pt x="12" y="0"/>
                  </a:lnTo>
                  <a:lnTo>
                    <a:pt x="13" y="0"/>
                  </a:lnTo>
                  <a:lnTo>
                    <a:pt x="14" y="0"/>
                  </a:lnTo>
                  <a:lnTo>
                    <a:pt x="14" y="1"/>
                  </a:lnTo>
                  <a:lnTo>
                    <a:pt x="16" y="1"/>
                  </a:lnTo>
                  <a:lnTo>
                    <a:pt x="17" y="3"/>
                  </a:lnTo>
                  <a:lnTo>
                    <a:pt x="17" y="4"/>
                  </a:lnTo>
                  <a:lnTo>
                    <a:pt x="18" y="4"/>
                  </a:lnTo>
                  <a:lnTo>
                    <a:pt x="19" y="4"/>
                  </a:lnTo>
                  <a:lnTo>
                    <a:pt x="19" y="5"/>
                  </a:lnTo>
                  <a:lnTo>
                    <a:pt x="19" y="7"/>
                  </a:lnTo>
                  <a:lnTo>
                    <a:pt x="19" y="8"/>
                  </a:lnTo>
                  <a:lnTo>
                    <a:pt x="14" y="8"/>
                  </a:lnTo>
                  <a:lnTo>
                    <a:pt x="13" y="8"/>
                  </a:lnTo>
                  <a:lnTo>
                    <a:pt x="12" y="8"/>
                  </a:lnTo>
                  <a:lnTo>
                    <a:pt x="11" y="8"/>
                  </a:lnTo>
                  <a:lnTo>
                    <a:pt x="9" y="8"/>
                  </a:lnTo>
                  <a:lnTo>
                    <a:pt x="8" y="8"/>
                  </a:lnTo>
                  <a:lnTo>
                    <a:pt x="8" y="9"/>
                  </a:lnTo>
                  <a:lnTo>
                    <a:pt x="8" y="10"/>
                  </a:lnTo>
                  <a:lnTo>
                    <a:pt x="9" y="10"/>
                  </a:lnTo>
                  <a:lnTo>
                    <a:pt x="11" y="10"/>
                  </a:lnTo>
                  <a:lnTo>
                    <a:pt x="12" y="10"/>
                  </a:lnTo>
                  <a:lnTo>
                    <a:pt x="13" y="10"/>
                  </a:lnTo>
                  <a:lnTo>
                    <a:pt x="14" y="10"/>
                  </a:lnTo>
                  <a:lnTo>
                    <a:pt x="16" y="12"/>
                  </a:lnTo>
                  <a:lnTo>
                    <a:pt x="17" y="12"/>
                  </a:lnTo>
                  <a:lnTo>
                    <a:pt x="18" y="12"/>
                  </a:lnTo>
                  <a:lnTo>
                    <a:pt x="18" y="13"/>
                  </a:lnTo>
                  <a:lnTo>
                    <a:pt x="19" y="13"/>
                  </a:lnTo>
                  <a:lnTo>
                    <a:pt x="19" y="14"/>
                  </a:lnTo>
                  <a:lnTo>
                    <a:pt x="21" y="15"/>
                  </a:lnTo>
                  <a:lnTo>
                    <a:pt x="21" y="17"/>
                  </a:lnTo>
                  <a:lnTo>
                    <a:pt x="22" y="18"/>
                  </a:lnTo>
                  <a:lnTo>
                    <a:pt x="22" y="19"/>
                  </a:lnTo>
                  <a:lnTo>
                    <a:pt x="22" y="20"/>
                  </a:lnTo>
                  <a:lnTo>
                    <a:pt x="21" y="22"/>
                  </a:lnTo>
                  <a:lnTo>
                    <a:pt x="21" y="23"/>
                  </a:lnTo>
                  <a:lnTo>
                    <a:pt x="19" y="23"/>
                  </a:lnTo>
                  <a:lnTo>
                    <a:pt x="19" y="24"/>
                  </a:lnTo>
                  <a:lnTo>
                    <a:pt x="18" y="25"/>
                  </a:lnTo>
                  <a:lnTo>
                    <a:pt x="17" y="25"/>
                  </a:lnTo>
                  <a:lnTo>
                    <a:pt x="17" y="27"/>
                  </a:lnTo>
                  <a:lnTo>
                    <a:pt x="16" y="27"/>
                  </a:lnTo>
                  <a:lnTo>
                    <a:pt x="14" y="27"/>
                  </a:lnTo>
                  <a:lnTo>
                    <a:pt x="13" y="27"/>
                  </a:lnTo>
                  <a:lnTo>
                    <a:pt x="12" y="27"/>
                  </a:lnTo>
                  <a:lnTo>
                    <a:pt x="11" y="27"/>
                  </a:lnTo>
                  <a:lnTo>
                    <a:pt x="9" y="27"/>
                  </a:lnTo>
                  <a:lnTo>
                    <a:pt x="8" y="27"/>
                  </a:lnTo>
                  <a:lnTo>
                    <a:pt x="7" y="27"/>
                  </a:lnTo>
                  <a:lnTo>
                    <a:pt x="5" y="27"/>
                  </a:lnTo>
                  <a:lnTo>
                    <a:pt x="5" y="25"/>
                  </a:lnTo>
                  <a:lnTo>
                    <a:pt x="4" y="25"/>
                  </a:lnTo>
                  <a:lnTo>
                    <a:pt x="4" y="24"/>
                  </a:lnTo>
                  <a:lnTo>
                    <a:pt x="3" y="24"/>
                  </a:lnTo>
                  <a:lnTo>
                    <a:pt x="3" y="23"/>
                  </a:lnTo>
                  <a:lnTo>
                    <a:pt x="2" y="23"/>
                  </a:lnTo>
                  <a:lnTo>
                    <a:pt x="2" y="22"/>
                  </a:lnTo>
                  <a:lnTo>
                    <a:pt x="0" y="2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63" name="Freeform 286">
              <a:extLst>
                <a:ext uri="{FF2B5EF4-FFF2-40B4-BE49-F238E27FC236}">
                  <a16:creationId xmlns:a16="http://schemas.microsoft.com/office/drawing/2014/main" id="{91FE6170-141F-344B-AD9C-976714E021CA}"/>
                </a:ext>
              </a:extLst>
            </p:cNvPr>
            <p:cNvSpPr>
              <a:spLocks noEditPoints="1"/>
            </p:cNvSpPr>
            <p:nvPr/>
          </p:nvSpPr>
          <p:spPr bwMode="auto">
            <a:xfrm>
              <a:off x="4212" y="2806"/>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w 19"/>
                <a:gd name="T87" fmla="*/ 0 h 37"/>
                <a:gd name="T88" fmla="*/ 0 w 19"/>
                <a:gd name="T89" fmla="*/ 0 h 37"/>
                <a:gd name="T90" fmla="*/ 0 w 19"/>
                <a:gd name="T91" fmla="*/ 0 h 37"/>
                <a:gd name="T92" fmla="*/ 0 w 19"/>
                <a:gd name="T93" fmla="*/ 0 h 37"/>
                <a:gd name="T94" fmla="*/ 0 w 19"/>
                <a:gd name="T95" fmla="*/ 0 h 37"/>
                <a:gd name="T96" fmla="*/ 0 w 19"/>
                <a:gd name="T97" fmla="*/ 0 h 37"/>
                <a:gd name="T98" fmla="*/ 0 w 19"/>
                <a:gd name="T99" fmla="*/ 0 h 37"/>
                <a:gd name="T100" fmla="*/ 0 w 19"/>
                <a:gd name="T101" fmla="*/ 0 h 37"/>
                <a:gd name="T102" fmla="*/ 0 w 19"/>
                <a:gd name="T103" fmla="*/ 0 h 37"/>
                <a:gd name="T104" fmla="*/ 0 w 19"/>
                <a:gd name="T105" fmla="*/ 0 h 37"/>
                <a:gd name="T106" fmla="*/ 0 w 19"/>
                <a:gd name="T107" fmla="*/ 0 h 37"/>
                <a:gd name="T108" fmla="*/ 0 w 19"/>
                <a:gd name="T109" fmla="*/ 0 h 37"/>
                <a:gd name="T110" fmla="*/ 0 w 19"/>
                <a:gd name="T111" fmla="*/ 0 h 37"/>
                <a:gd name="T112" fmla="*/ 0 w 19"/>
                <a:gd name="T113" fmla="*/ 0 h 37"/>
                <a:gd name="T114" fmla="*/ 0 w 19"/>
                <a:gd name="T115" fmla="*/ 0 h 37"/>
                <a:gd name="T116" fmla="*/ 0 w 19"/>
                <a:gd name="T117" fmla="*/ 0 h 37"/>
                <a:gd name="T118" fmla="*/ 0 w 19"/>
                <a:gd name="T119" fmla="*/ 0 h 37"/>
                <a:gd name="T120" fmla="*/ 0 w 19"/>
                <a:gd name="T121" fmla="*/ 0 h 37"/>
                <a:gd name="T122" fmla="*/ 0 w 19"/>
                <a:gd name="T123" fmla="*/ 0 h 37"/>
                <a:gd name="T124" fmla="*/ 0 w 19"/>
                <a:gd name="T125" fmla="*/ 0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7"/>
                <a:gd name="T191" fmla="*/ 19 w 19"/>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7">
                  <a:moveTo>
                    <a:pt x="19" y="37"/>
                  </a:moveTo>
                  <a:lnTo>
                    <a:pt x="14" y="37"/>
                  </a:lnTo>
                  <a:lnTo>
                    <a:pt x="14" y="34"/>
                  </a:lnTo>
                  <a:lnTo>
                    <a:pt x="14" y="35"/>
                  </a:lnTo>
                  <a:lnTo>
                    <a:pt x="13" y="35"/>
                  </a:lnTo>
                  <a:lnTo>
                    <a:pt x="13" y="37"/>
                  </a:lnTo>
                  <a:lnTo>
                    <a:pt x="12" y="37"/>
                  </a:lnTo>
                  <a:lnTo>
                    <a:pt x="10" y="37"/>
                  </a:lnTo>
                  <a:lnTo>
                    <a:pt x="9" y="37"/>
                  </a:lnTo>
                  <a:lnTo>
                    <a:pt x="8" y="37"/>
                  </a:lnTo>
                  <a:lnTo>
                    <a:pt x="7" y="37"/>
                  </a:lnTo>
                  <a:lnTo>
                    <a:pt x="5" y="37"/>
                  </a:lnTo>
                  <a:lnTo>
                    <a:pt x="4" y="37"/>
                  </a:lnTo>
                  <a:lnTo>
                    <a:pt x="4" y="35"/>
                  </a:lnTo>
                  <a:lnTo>
                    <a:pt x="3" y="35"/>
                  </a:lnTo>
                  <a:lnTo>
                    <a:pt x="3" y="34"/>
                  </a:lnTo>
                  <a:lnTo>
                    <a:pt x="3" y="33"/>
                  </a:lnTo>
                  <a:lnTo>
                    <a:pt x="2" y="32"/>
                  </a:lnTo>
                  <a:lnTo>
                    <a:pt x="2" y="30"/>
                  </a:lnTo>
                  <a:lnTo>
                    <a:pt x="0" y="29"/>
                  </a:lnTo>
                  <a:lnTo>
                    <a:pt x="0" y="28"/>
                  </a:lnTo>
                  <a:lnTo>
                    <a:pt x="0" y="27"/>
                  </a:lnTo>
                  <a:lnTo>
                    <a:pt x="0" y="25"/>
                  </a:lnTo>
                  <a:lnTo>
                    <a:pt x="0" y="24"/>
                  </a:lnTo>
                  <a:lnTo>
                    <a:pt x="0" y="23"/>
                  </a:lnTo>
                  <a:lnTo>
                    <a:pt x="0" y="22"/>
                  </a:lnTo>
                  <a:lnTo>
                    <a:pt x="0" y="20"/>
                  </a:lnTo>
                  <a:lnTo>
                    <a:pt x="0" y="19"/>
                  </a:lnTo>
                  <a:lnTo>
                    <a:pt x="2" y="18"/>
                  </a:lnTo>
                  <a:lnTo>
                    <a:pt x="2" y="17"/>
                  </a:lnTo>
                  <a:lnTo>
                    <a:pt x="3" y="15"/>
                  </a:lnTo>
                  <a:lnTo>
                    <a:pt x="3" y="14"/>
                  </a:lnTo>
                  <a:lnTo>
                    <a:pt x="3" y="13"/>
                  </a:lnTo>
                  <a:lnTo>
                    <a:pt x="4" y="11"/>
                  </a:lnTo>
                  <a:lnTo>
                    <a:pt x="5" y="11"/>
                  </a:lnTo>
                  <a:lnTo>
                    <a:pt x="5" y="10"/>
                  </a:lnTo>
                  <a:lnTo>
                    <a:pt x="7" y="10"/>
                  </a:lnTo>
                  <a:lnTo>
                    <a:pt x="8" y="10"/>
                  </a:lnTo>
                  <a:lnTo>
                    <a:pt x="9" y="10"/>
                  </a:lnTo>
                  <a:lnTo>
                    <a:pt x="10" y="10"/>
                  </a:lnTo>
                  <a:lnTo>
                    <a:pt x="12" y="10"/>
                  </a:lnTo>
                  <a:lnTo>
                    <a:pt x="13" y="11"/>
                  </a:lnTo>
                  <a:lnTo>
                    <a:pt x="14" y="11"/>
                  </a:lnTo>
                  <a:lnTo>
                    <a:pt x="14" y="13"/>
                  </a:lnTo>
                  <a:lnTo>
                    <a:pt x="14" y="14"/>
                  </a:lnTo>
                  <a:lnTo>
                    <a:pt x="14" y="0"/>
                  </a:lnTo>
                  <a:lnTo>
                    <a:pt x="19" y="0"/>
                  </a:lnTo>
                  <a:lnTo>
                    <a:pt x="19" y="37"/>
                  </a:lnTo>
                  <a:close/>
                  <a:moveTo>
                    <a:pt x="5" y="24"/>
                  </a:moveTo>
                  <a:lnTo>
                    <a:pt x="5" y="25"/>
                  </a:lnTo>
                  <a:lnTo>
                    <a:pt x="5" y="27"/>
                  </a:lnTo>
                  <a:lnTo>
                    <a:pt x="5" y="28"/>
                  </a:lnTo>
                  <a:lnTo>
                    <a:pt x="5" y="29"/>
                  </a:lnTo>
                  <a:lnTo>
                    <a:pt x="5" y="30"/>
                  </a:lnTo>
                  <a:lnTo>
                    <a:pt x="7" y="30"/>
                  </a:lnTo>
                  <a:lnTo>
                    <a:pt x="7" y="32"/>
                  </a:lnTo>
                  <a:lnTo>
                    <a:pt x="8" y="32"/>
                  </a:lnTo>
                  <a:lnTo>
                    <a:pt x="8" y="33"/>
                  </a:lnTo>
                  <a:lnTo>
                    <a:pt x="9" y="34"/>
                  </a:lnTo>
                  <a:lnTo>
                    <a:pt x="10" y="33"/>
                  </a:lnTo>
                  <a:lnTo>
                    <a:pt x="12" y="32"/>
                  </a:lnTo>
                  <a:lnTo>
                    <a:pt x="13" y="30"/>
                  </a:lnTo>
                  <a:lnTo>
                    <a:pt x="14" y="30"/>
                  </a:lnTo>
                  <a:lnTo>
                    <a:pt x="14" y="29"/>
                  </a:lnTo>
                  <a:lnTo>
                    <a:pt x="14" y="28"/>
                  </a:lnTo>
                  <a:lnTo>
                    <a:pt x="14" y="27"/>
                  </a:lnTo>
                  <a:lnTo>
                    <a:pt x="14" y="25"/>
                  </a:lnTo>
                  <a:lnTo>
                    <a:pt x="14" y="24"/>
                  </a:lnTo>
                  <a:lnTo>
                    <a:pt x="14" y="23"/>
                  </a:lnTo>
                  <a:lnTo>
                    <a:pt x="14" y="22"/>
                  </a:lnTo>
                  <a:lnTo>
                    <a:pt x="14" y="20"/>
                  </a:lnTo>
                  <a:lnTo>
                    <a:pt x="14" y="19"/>
                  </a:lnTo>
                  <a:lnTo>
                    <a:pt x="14" y="18"/>
                  </a:lnTo>
                  <a:lnTo>
                    <a:pt x="13" y="18"/>
                  </a:lnTo>
                  <a:lnTo>
                    <a:pt x="12" y="18"/>
                  </a:lnTo>
                  <a:lnTo>
                    <a:pt x="10" y="18"/>
                  </a:lnTo>
                  <a:lnTo>
                    <a:pt x="9" y="18"/>
                  </a:lnTo>
                  <a:lnTo>
                    <a:pt x="8" y="18"/>
                  </a:lnTo>
                  <a:lnTo>
                    <a:pt x="7" y="18"/>
                  </a:lnTo>
                  <a:lnTo>
                    <a:pt x="5" y="18"/>
                  </a:lnTo>
                  <a:lnTo>
                    <a:pt x="5" y="19"/>
                  </a:lnTo>
                  <a:lnTo>
                    <a:pt x="5" y="20"/>
                  </a:lnTo>
                  <a:lnTo>
                    <a:pt x="5" y="22"/>
                  </a:lnTo>
                  <a:lnTo>
                    <a:pt x="5" y="23"/>
                  </a:lnTo>
                  <a:lnTo>
                    <a:pt x="5" y="24"/>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64" name="Freeform 287">
              <a:extLst>
                <a:ext uri="{FF2B5EF4-FFF2-40B4-BE49-F238E27FC236}">
                  <a16:creationId xmlns:a16="http://schemas.microsoft.com/office/drawing/2014/main" id="{5A5445C0-DD9B-F545-8BDA-81D073C722F5}"/>
                </a:ext>
              </a:extLst>
            </p:cNvPr>
            <p:cNvSpPr>
              <a:spLocks/>
            </p:cNvSpPr>
            <p:nvPr/>
          </p:nvSpPr>
          <p:spPr bwMode="auto">
            <a:xfrm>
              <a:off x="4217" y="2806"/>
              <a:ext cx="4" cy="9"/>
            </a:xfrm>
            <a:custGeom>
              <a:avLst/>
              <a:gdLst>
                <a:gd name="T0" fmla="*/ 0 w 14"/>
                <a:gd name="T1" fmla="*/ 0 h 37"/>
                <a:gd name="T2" fmla="*/ 0 w 14"/>
                <a:gd name="T3" fmla="*/ 0 h 37"/>
                <a:gd name="T4" fmla="*/ 0 w 14"/>
                <a:gd name="T5" fmla="*/ 0 h 37"/>
                <a:gd name="T6" fmla="*/ 0 w 14"/>
                <a:gd name="T7" fmla="*/ 0 h 37"/>
                <a:gd name="T8" fmla="*/ 0 w 14"/>
                <a:gd name="T9" fmla="*/ 0 h 37"/>
                <a:gd name="T10" fmla="*/ 0 w 14"/>
                <a:gd name="T11" fmla="*/ 0 h 37"/>
                <a:gd name="T12" fmla="*/ 0 w 14"/>
                <a:gd name="T13" fmla="*/ 0 h 37"/>
                <a:gd name="T14" fmla="*/ 0 w 14"/>
                <a:gd name="T15" fmla="*/ 0 h 37"/>
                <a:gd name="T16" fmla="*/ 0 w 14"/>
                <a:gd name="T17" fmla="*/ 0 h 37"/>
                <a:gd name="T18" fmla="*/ 0 w 14"/>
                <a:gd name="T19" fmla="*/ 0 h 37"/>
                <a:gd name="T20" fmla="*/ 0 w 14"/>
                <a:gd name="T21" fmla="*/ 0 h 37"/>
                <a:gd name="T22" fmla="*/ 0 w 14"/>
                <a:gd name="T23" fmla="*/ 0 h 37"/>
                <a:gd name="T24" fmla="*/ 0 w 14"/>
                <a:gd name="T25" fmla="*/ 0 h 37"/>
                <a:gd name="T26" fmla="*/ 0 w 14"/>
                <a:gd name="T27" fmla="*/ 0 h 37"/>
                <a:gd name="T28" fmla="*/ 0 w 14"/>
                <a:gd name="T29" fmla="*/ 0 h 37"/>
                <a:gd name="T30" fmla="*/ 0 w 14"/>
                <a:gd name="T31" fmla="*/ 0 h 37"/>
                <a:gd name="T32" fmla="*/ 0 w 14"/>
                <a:gd name="T33" fmla="*/ 0 h 37"/>
                <a:gd name="T34" fmla="*/ 0 w 14"/>
                <a:gd name="T35" fmla="*/ 0 h 37"/>
                <a:gd name="T36" fmla="*/ 0 w 14"/>
                <a:gd name="T37" fmla="*/ 0 h 37"/>
                <a:gd name="T38" fmla="*/ 0 w 14"/>
                <a:gd name="T39" fmla="*/ 0 h 37"/>
                <a:gd name="T40" fmla="*/ 0 w 14"/>
                <a:gd name="T41" fmla="*/ 0 h 37"/>
                <a:gd name="T42" fmla="*/ 0 w 14"/>
                <a:gd name="T43" fmla="*/ 0 h 37"/>
                <a:gd name="T44" fmla="*/ 0 w 14"/>
                <a:gd name="T45" fmla="*/ 0 h 37"/>
                <a:gd name="T46" fmla="*/ 0 w 14"/>
                <a:gd name="T47" fmla="*/ 0 h 37"/>
                <a:gd name="T48" fmla="*/ 0 w 14"/>
                <a:gd name="T49" fmla="*/ 0 h 37"/>
                <a:gd name="T50" fmla="*/ 0 w 14"/>
                <a:gd name="T51" fmla="*/ 0 h 37"/>
                <a:gd name="T52" fmla="*/ 0 w 14"/>
                <a:gd name="T53" fmla="*/ 0 h 37"/>
                <a:gd name="T54" fmla="*/ 0 w 14"/>
                <a:gd name="T55" fmla="*/ 0 h 37"/>
                <a:gd name="T56" fmla="*/ 0 w 14"/>
                <a:gd name="T57" fmla="*/ 0 h 37"/>
                <a:gd name="T58" fmla="*/ 0 w 14"/>
                <a:gd name="T59" fmla="*/ 0 h 37"/>
                <a:gd name="T60" fmla="*/ 0 w 14"/>
                <a:gd name="T61" fmla="*/ 0 h 37"/>
                <a:gd name="T62" fmla="*/ 0 w 14"/>
                <a:gd name="T63" fmla="*/ 0 h 37"/>
                <a:gd name="T64" fmla="*/ 0 w 14"/>
                <a:gd name="T65" fmla="*/ 0 h 37"/>
                <a:gd name="T66" fmla="*/ 0 w 14"/>
                <a:gd name="T67" fmla="*/ 0 h 37"/>
                <a:gd name="T68" fmla="*/ 0 w 14"/>
                <a:gd name="T69" fmla="*/ 0 h 37"/>
                <a:gd name="T70" fmla="*/ 0 w 14"/>
                <a:gd name="T71" fmla="*/ 0 h 37"/>
                <a:gd name="T72" fmla="*/ 0 w 14"/>
                <a:gd name="T73" fmla="*/ 0 h 37"/>
                <a:gd name="T74" fmla="*/ 0 w 14"/>
                <a:gd name="T75" fmla="*/ 0 h 37"/>
                <a:gd name="T76" fmla="*/ 0 w 14"/>
                <a:gd name="T77" fmla="*/ 0 h 37"/>
                <a:gd name="T78" fmla="*/ 0 w 14"/>
                <a:gd name="T79" fmla="*/ 0 h 37"/>
                <a:gd name="T80" fmla="*/ 0 w 14"/>
                <a:gd name="T81" fmla="*/ 0 h 37"/>
                <a:gd name="T82" fmla="*/ 0 w 14"/>
                <a:gd name="T83" fmla="*/ 0 h 37"/>
                <a:gd name="T84" fmla="*/ 0 w 14"/>
                <a:gd name="T85" fmla="*/ 0 h 37"/>
                <a:gd name="T86" fmla="*/ 0 w 14"/>
                <a:gd name="T87" fmla="*/ 0 h 37"/>
                <a:gd name="T88" fmla="*/ 0 w 14"/>
                <a:gd name="T89" fmla="*/ 0 h 37"/>
                <a:gd name="T90" fmla="*/ 0 w 14"/>
                <a:gd name="T91" fmla="*/ 0 h 37"/>
                <a:gd name="T92" fmla="*/ 0 w 14"/>
                <a:gd name="T93" fmla="*/ 0 h 37"/>
                <a:gd name="T94" fmla="*/ 0 w 14"/>
                <a:gd name="T95" fmla="*/ 0 h 37"/>
                <a:gd name="T96" fmla="*/ 0 w 14"/>
                <a:gd name="T97" fmla="*/ 0 h 37"/>
                <a:gd name="T98" fmla="*/ 0 w 14"/>
                <a:gd name="T99" fmla="*/ 0 h 37"/>
                <a:gd name="T100" fmla="*/ 0 w 14"/>
                <a:gd name="T101" fmla="*/ 0 h 37"/>
                <a:gd name="T102" fmla="*/ 0 w 14"/>
                <a:gd name="T103" fmla="*/ 0 h 37"/>
                <a:gd name="T104" fmla="*/ 0 w 14"/>
                <a:gd name="T105" fmla="*/ 0 h 37"/>
                <a:gd name="T106" fmla="*/ 0 w 14"/>
                <a:gd name="T107" fmla="*/ 0 h 37"/>
                <a:gd name="T108" fmla="*/ 0 w 14"/>
                <a:gd name="T109" fmla="*/ 0 h 37"/>
                <a:gd name="T110" fmla="*/ 0 w 14"/>
                <a:gd name="T111" fmla="*/ 0 h 37"/>
                <a:gd name="T112" fmla="*/ 0 w 14"/>
                <a:gd name="T113" fmla="*/ 0 h 37"/>
                <a:gd name="T114" fmla="*/ 0 w 14"/>
                <a:gd name="T115" fmla="*/ 0 h 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
                <a:gd name="T175" fmla="*/ 0 h 37"/>
                <a:gd name="T176" fmla="*/ 14 w 14"/>
                <a:gd name="T177" fmla="*/ 37 h 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 h="37">
                  <a:moveTo>
                    <a:pt x="0" y="10"/>
                  </a:moveTo>
                  <a:lnTo>
                    <a:pt x="2" y="10"/>
                  </a:lnTo>
                  <a:lnTo>
                    <a:pt x="2" y="9"/>
                  </a:lnTo>
                  <a:lnTo>
                    <a:pt x="2" y="8"/>
                  </a:lnTo>
                  <a:lnTo>
                    <a:pt x="4" y="6"/>
                  </a:lnTo>
                  <a:lnTo>
                    <a:pt x="4" y="5"/>
                  </a:lnTo>
                  <a:lnTo>
                    <a:pt x="4" y="4"/>
                  </a:lnTo>
                  <a:lnTo>
                    <a:pt x="5" y="4"/>
                  </a:lnTo>
                  <a:lnTo>
                    <a:pt x="6" y="4"/>
                  </a:lnTo>
                  <a:lnTo>
                    <a:pt x="6" y="3"/>
                  </a:lnTo>
                  <a:lnTo>
                    <a:pt x="6" y="1"/>
                  </a:lnTo>
                  <a:lnTo>
                    <a:pt x="6" y="0"/>
                  </a:lnTo>
                  <a:lnTo>
                    <a:pt x="7" y="0"/>
                  </a:lnTo>
                  <a:lnTo>
                    <a:pt x="9" y="0"/>
                  </a:lnTo>
                  <a:lnTo>
                    <a:pt x="10" y="0"/>
                  </a:lnTo>
                  <a:lnTo>
                    <a:pt x="11" y="0"/>
                  </a:lnTo>
                  <a:lnTo>
                    <a:pt x="12" y="0"/>
                  </a:lnTo>
                  <a:lnTo>
                    <a:pt x="14" y="0"/>
                  </a:lnTo>
                  <a:lnTo>
                    <a:pt x="14" y="8"/>
                  </a:lnTo>
                  <a:lnTo>
                    <a:pt x="12" y="8"/>
                  </a:lnTo>
                  <a:lnTo>
                    <a:pt x="11" y="8"/>
                  </a:lnTo>
                  <a:lnTo>
                    <a:pt x="10" y="8"/>
                  </a:lnTo>
                  <a:lnTo>
                    <a:pt x="9" y="8"/>
                  </a:lnTo>
                  <a:lnTo>
                    <a:pt x="9" y="9"/>
                  </a:lnTo>
                  <a:lnTo>
                    <a:pt x="9" y="10"/>
                  </a:lnTo>
                  <a:lnTo>
                    <a:pt x="14" y="10"/>
                  </a:lnTo>
                  <a:lnTo>
                    <a:pt x="14" y="18"/>
                  </a:lnTo>
                  <a:lnTo>
                    <a:pt x="9" y="18"/>
                  </a:lnTo>
                  <a:lnTo>
                    <a:pt x="9" y="37"/>
                  </a:lnTo>
                  <a:lnTo>
                    <a:pt x="2" y="37"/>
                  </a:lnTo>
                  <a:lnTo>
                    <a:pt x="2" y="18"/>
                  </a:lnTo>
                  <a:lnTo>
                    <a:pt x="0" y="18"/>
                  </a:lnTo>
                  <a:lnTo>
                    <a:pt x="0"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65" name="Freeform 288">
              <a:extLst>
                <a:ext uri="{FF2B5EF4-FFF2-40B4-BE49-F238E27FC236}">
                  <a16:creationId xmlns:a16="http://schemas.microsoft.com/office/drawing/2014/main" id="{6B9E7E13-2DAC-5E43-8F70-3EDBB2BC5588}"/>
                </a:ext>
              </a:extLst>
            </p:cNvPr>
            <p:cNvSpPr>
              <a:spLocks/>
            </p:cNvSpPr>
            <p:nvPr/>
          </p:nvSpPr>
          <p:spPr bwMode="auto">
            <a:xfrm>
              <a:off x="4221" y="2806"/>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
                <a:gd name="T130" fmla="*/ 0 h 37"/>
                <a:gd name="T131" fmla="*/ 19 w 19"/>
                <a:gd name="T132" fmla="*/ 37 h 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 h="37">
                  <a:moveTo>
                    <a:pt x="5" y="0"/>
                  </a:moveTo>
                  <a:lnTo>
                    <a:pt x="5" y="14"/>
                  </a:lnTo>
                  <a:lnTo>
                    <a:pt x="6" y="13"/>
                  </a:lnTo>
                  <a:lnTo>
                    <a:pt x="8" y="11"/>
                  </a:lnTo>
                  <a:lnTo>
                    <a:pt x="9" y="11"/>
                  </a:lnTo>
                  <a:lnTo>
                    <a:pt x="10" y="11"/>
                  </a:lnTo>
                  <a:lnTo>
                    <a:pt x="10" y="10"/>
                  </a:lnTo>
                  <a:lnTo>
                    <a:pt x="12" y="10"/>
                  </a:lnTo>
                  <a:lnTo>
                    <a:pt x="13" y="10"/>
                  </a:lnTo>
                  <a:lnTo>
                    <a:pt x="14" y="10"/>
                  </a:lnTo>
                  <a:lnTo>
                    <a:pt x="15" y="10"/>
                  </a:lnTo>
                  <a:lnTo>
                    <a:pt x="17" y="10"/>
                  </a:lnTo>
                  <a:lnTo>
                    <a:pt x="17" y="11"/>
                  </a:lnTo>
                  <a:lnTo>
                    <a:pt x="17" y="13"/>
                  </a:lnTo>
                  <a:lnTo>
                    <a:pt x="18" y="13"/>
                  </a:lnTo>
                  <a:lnTo>
                    <a:pt x="18" y="14"/>
                  </a:lnTo>
                  <a:lnTo>
                    <a:pt x="19" y="14"/>
                  </a:lnTo>
                  <a:lnTo>
                    <a:pt x="19" y="15"/>
                  </a:lnTo>
                  <a:lnTo>
                    <a:pt x="19" y="17"/>
                  </a:lnTo>
                  <a:lnTo>
                    <a:pt x="19" y="18"/>
                  </a:lnTo>
                  <a:lnTo>
                    <a:pt x="19" y="19"/>
                  </a:lnTo>
                  <a:lnTo>
                    <a:pt x="19" y="20"/>
                  </a:lnTo>
                  <a:lnTo>
                    <a:pt x="19" y="37"/>
                  </a:lnTo>
                  <a:lnTo>
                    <a:pt x="14" y="37"/>
                  </a:lnTo>
                  <a:lnTo>
                    <a:pt x="14" y="24"/>
                  </a:lnTo>
                  <a:lnTo>
                    <a:pt x="14" y="23"/>
                  </a:lnTo>
                  <a:lnTo>
                    <a:pt x="14" y="22"/>
                  </a:lnTo>
                  <a:lnTo>
                    <a:pt x="14" y="20"/>
                  </a:lnTo>
                  <a:lnTo>
                    <a:pt x="14" y="19"/>
                  </a:lnTo>
                  <a:lnTo>
                    <a:pt x="14" y="18"/>
                  </a:lnTo>
                  <a:lnTo>
                    <a:pt x="13" y="18"/>
                  </a:lnTo>
                  <a:lnTo>
                    <a:pt x="12" y="18"/>
                  </a:lnTo>
                  <a:lnTo>
                    <a:pt x="10" y="18"/>
                  </a:lnTo>
                  <a:lnTo>
                    <a:pt x="9" y="18"/>
                  </a:lnTo>
                  <a:lnTo>
                    <a:pt x="8" y="18"/>
                  </a:lnTo>
                  <a:lnTo>
                    <a:pt x="6" y="18"/>
                  </a:lnTo>
                  <a:lnTo>
                    <a:pt x="6" y="19"/>
                  </a:lnTo>
                  <a:lnTo>
                    <a:pt x="5" y="20"/>
                  </a:lnTo>
                  <a:lnTo>
                    <a:pt x="5" y="22"/>
                  </a:lnTo>
                  <a:lnTo>
                    <a:pt x="5" y="23"/>
                  </a:lnTo>
                  <a:lnTo>
                    <a:pt x="5" y="24"/>
                  </a:lnTo>
                  <a:lnTo>
                    <a:pt x="5" y="37"/>
                  </a:lnTo>
                  <a:lnTo>
                    <a:pt x="0" y="37"/>
                  </a:lnTo>
                  <a:lnTo>
                    <a:pt x="0" y="0"/>
                  </a:lnTo>
                  <a:lnTo>
                    <a:pt x="5" y="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66" name="Freeform 289">
              <a:extLst>
                <a:ext uri="{FF2B5EF4-FFF2-40B4-BE49-F238E27FC236}">
                  <a16:creationId xmlns:a16="http://schemas.microsoft.com/office/drawing/2014/main" id="{3D58B58A-437A-2843-9256-F9EA4DEB029E}"/>
                </a:ext>
              </a:extLst>
            </p:cNvPr>
            <p:cNvSpPr>
              <a:spLocks/>
            </p:cNvSpPr>
            <p:nvPr/>
          </p:nvSpPr>
          <p:spPr bwMode="auto">
            <a:xfrm>
              <a:off x="4142" y="2825"/>
              <a:ext cx="5" cy="6"/>
            </a:xfrm>
            <a:custGeom>
              <a:avLst/>
              <a:gdLst>
                <a:gd name="T0" fmla="*/ 0 w 21"/>
                <a:gd name="T1" fmla="*/ 0 h 27"/>
                <a:gd name="T2" fmla="*/ 0 w 21"/>
                <a:gd name="T3" fmla="*/ 0 h 27"/>
                <a:gd name="T4" fmla="*/ 0 w 21"/>
                <a:gd name="T5" fmla="*/ 0 h 27"/>
                <a:gd name="T6" fmla="*/ 0 w 21"/>
                <a:gd name="T7" fmla="*/ 0 h 27"/>
                <a:gd name="T8" fmla="*/ 0 w 21"/>
                <a:gd name="T9" fmla="*/ 0 h 27"/>
                <a:gd name="T10" fmla="*/ 0 w 21"/>
                <a:gd name="T11" fmla="*/ 0 h 27"/>
                <a:gd name="T12" fmla="*/ 0 w 21"/>
                <a:gd name="T13" fmla="*/ 0 h 27"/>
                <a:gd name="T14" fmla="*/ 0 w 21"/>
                <a:gd name="T15" fmla="*/ 0 h 27"/>
                <a:gd name="T16" fmla="*/ 0 w 21"/>
                <a:gd name="T17" fmla="*/ 0 h 27"/>
                <a:gd name="T18" fmla="*/ 0 w 21"/>
                <a:gd name="T19" fmla="*/ 0 h 27"/>
                <a:gd name="T20" fmla="*/ 0 w 21"/>
                <a:gd name="T21" fmla="*/ 0 h 27"/>
                <a:gd name="T22" fmla="*/ 0 w 21"/>
                <a:gd name="T23" fmla="*/ 0 h 27"/>
                <a:gd name="T24" fmla="*/ 0 w 21"/>
                <a:gd name="T25" fmla="*/ 0 h 27"/>
                <a:gd name="T26" fmla="*/ 0 w 21"/>
                <a:gd name="T27" fmla="*/ 0 h 27"/>
                <a:gd name="T28" fmla="*/ 0 w 21"/>
                <a:gd name="T29" fmla="*/ 0 h 27"/>
                <a:gd name="T30" fmla="*/ 0 w 21"/>
                <a:gd name="T31" fmla="*/ 0 h 27"/>
                <a:gd name="T32" fmla="*/ 0 w 21"/>
                <a:gd name="T33" fmla="*/ 0 h 27"/>
                <a:gd name="T34" fmla="*/ 0 w 21"/>
                <a:gd name="T35" fmla="*/ 0 h 27"/>
                <a:gd name="T36" fmla="*/ 0 w 21"/>
                <a:gd name="T37" fmla="*/ 0 h 27"/>
                <a:gd name="T38" fmla="*/ 0 w 21"/>
                <a:gd name="T39" fmla="*/ 0 h 27"/>
                <a:gd name="T40" fmla="*/ 0 w 21"/>
                <a:gd name="T41" fmla="*/ 0 h 27"/>
                <a:gd name="T42" fmla="*/ 0 w 21"/>
                <a:gd name="T43" fmla="*/ 0 h 27"/>
                <a:gd name="T44" fmla="*/ 0 w 21"/>
                <a:gd name="T45" fmla="*/ 0 h 27"/>
                <a:gd name="T46" fmla="*/ 0 w 21"/>
                <a:gd name="T47" fmla="*/ 0 h 27"/>
                <a:gd name="T48" fmla="*/ 0 w 21"/>
                <a:gd name="T49" fmla="*/ 0 h 27"/>
                <a:gd name="T50" fmla="*/ 0 w 21"/>
                <a:gd name="T51" fmla="*/ 0 h 27"/>
                <a:gd name="T52" fmla="*/ 0 w 21"/>
                <a:gd name="T53" fmla="*/ 0 h 27"/>
                <a:gd name="T54" fmla="*/ 0 w 21"/>
                <a:gd name="T55" fmla="*/ 0 h 27"/>
                <a:gd name="T56" fmla="*/ 0 w 21"/>
                <a:gd name="T57" fmla="*/ 0 h 27"/>
                <a:gd name="T58" fmla="*/ 0 w 21"/>
                <a:gd name="T59" fmla="*/ 0 h 27"/>
                <a:gd name="T60" fmla="*/ 0 w 21"/>
                <a:gd name="T61" fmla="*/ 0 h 27"/>
                <a:gd name="T62" fmla="*/ 0 w 21"/>
                <a:gd name="T63" fmla="*/ 0 h 27"/>
                <a:gd name="T64" fmla="*/ 0 w 21"/>
                <a:gd name="T65" fmla="*/ 0 h 27"/>
                <a:gd name="T66" fmla="*/ 0 w 21"/>
                <a:gd name="T67" fmla="*/ 0 h 27"/>
                <a:gd name="T68" fmla="*/ 0 w 21"/>
                <a:gd name="T69" fmla="*/ 0 h 27"/>
                <a:gd name="T70" fmla="*/ 0 w 21"/>
                <a:gd name="T71" fmla="*/ 0 h 27"/>
                <a:gd name="T72" fmla="*/ 0 w 21"/>
                <a:gd name="T73" fmla="*/ 0 h 27"/>
                <a:gd name="T74" fmla="*/ 0 w 21"/>
                <a:gd name="T75" fmla="*/ 0 h 27"/>
                <a:gd name="T76" fmla="*/ 0 w 21"/>
                <a:gd name="T77" fmla="*/ 0 h 27"/>
                <a:gd name="T78" fmla="*/ 0 w 21"/>
                <a:gd name="T79" fmla="*/ 0 h 27"/>
                <a:gd name="T80" fmla="*/ 0 w 21"/>
                <a:gd name="T81" fmla="*/ 0 h 27"/>
                <a:gd name="T82" fmla="*/ 0 w 21"/>
                <a:gd name="T83" fmla="*/ 0 h 27"/>
                <a:gd name="T84" fmla="*/ 0 w 21"/>
                <a:gd name="T85" fmla="*/ 0 h 27"/>
                <a:gd name="T86" fmla="*/ 0 w 21"/>
                <a:gd name="T87" fmla="*/ 0 h 27"/>
                <a:gd name="T88" fmla="*/ 0 w 21"/>
                <a:gd name="T89" fmla="*/ 0 h 27"/>
                <a:gd name="T90" fmla="*/ 0 w 21"/>
                <a:gd name="T91" fmla="*/ 0 h 27"/>
                <a:gd name="T92" fmla="*/ 0 w 21"/>
                <a:gd name="T93" fmla="*/ 0 h 27"/>
                <a:gd name="T94" fmla="*/ 0 w 21"/>
                <a:gd name="T95" fmla="*/ 0 h 27"/>
                <a:gd name="T96" fmla="*/ 0 w 21"/>
                <a:gd name="T97" fmla="*/ 0 h 27"/>
                <a:gd name="T98" fmla="*/ 0 w 21"/>
                <a:gd name="T99" fmla="*/ 0 h 27"/>
                <a:gd name="T100" fmla="*/ 0 w 21"/>
                <a:gd name="T101" fmla="*/ 0 h 27"/>
                <a:gd name="T102" fmla="*/ 0 w 21"/>
                <a:gd name="T103" fmla="*/ 0 h 27"/>
                <a:gd name="T104" fmla="*/ 0 w 21"/>
                <a:gd name="T105" fmla="*/ 0 h 27"/>
                <a:gd name="T106" fmla="*/ 0 w 21"/>
                <a:gd name="T107" fmla="*/ 0 h 27"/>
                <a:gd name="T108" fmla="*/ 0 w 21"/>
                <a:gd name="T109" fmla="*/ 0 h 27"/>
                <a:gd name="T110" fmla="*/ 0 w 21"/>
                <a:gd name="T111" fmla="*/ 0 h 2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
                <a:gd name="T169" fmla="*/ 0 h 27"/>
                <a:gd name="T170" fmla="*/ 21 w 21"/>
                <a:gd name="T171" fmla="*/ 27 h 2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 h="27">
                  <a:moveTo>
                    <a:pt x="0" y="20"/>
                  </a:moveTo>
                  <a:lnTo>
                    <a:pt x="5" y="17"/>
                  </a:lnTo>
                  <a:lnTo>
                    <a:pt x="6" y="18"/>
                  </a:lnTo>
                  <a:lnTo>
                    <a:pt x="6" y="19"/>
                  </a:lnTo>
                  <a:lnTo>
                    <a:pt x="7" y="19"/>
                  </a:lnTo>
                  <a:lnTo>
                    <a:pt x="7" y="20"/>
                  </a:lnTo>
                  <a:lnTo>
                    <a:pt x="7" y="22"/>
                  </a:lnTo>
                  <a:lnTo>
                    <a:pt x="8" y="22"/>
                  </a:lnTo>
                  <a:lnTo>
                    <a:pt x="8" y="23"/>
                  </a:lnTo>
                  <a:lnTo>
                    <a:pt x="10" y="23"/>
                  </a:lnTo>
                  <a:lnTo>
                    <a:pt x="10" y="24"/>
                  </a:lnTo>
                  <a:lnTo>
                    <a:pt x="11" y="24"/>
                  </a:lnTo>
                  <a:lnTo>
                    <a:pt x="12" y="24"/>
                  </a:lnTo>
                  <a:lnTo>
                    <a:pt x="12" y="23"/>
                  </a:lnTo>
                  <a:lnTo>
                    <a:pt x="12" y="22"/>
                  </a:lnTo>
                  <a:lnTo>
                    <a:pt x="12" y="20"/>
                  </a:lnTo>
                  <a:lnTo>
                    <a:pt x="14" y="20"/>
                  </a:lnTo>
                  <a:lnTo>
                    <a:pt x="15" y="20"/>
                  </a:lnTo>
                  <a:lnTo>
                    <a:pt x="16" y="20"/>
                  </a:lnTo>
                  <a:lnTo>
                    <a:pt x="15" y="20"/>
                  </a:lnTo>
                  <a:lnTo>
                    <a:pt x="15" y="19"/>
                  </a:lnTo>
                  <a:lnTo>
                    <a:pt x="14" y="18"/>
                  </a:lnTo>
                  <a:lnTo>
                    <a:pt x="12" y="17"/>
                  </a:lnTo>
                  <a:lnTo>
                    <a:pt x="11" y="17"/>
                  </a:lnTo>
                  <a:lnTo>
                    <a:pt x="10" y="17"/>
                  </a:lnTo>
                  <a:lnTo>
                    <a:pt x="8" y="17"/>
                  </a:lnTo>
                  <a:lnTo>
                    <a:pt x="7" y="15"/>
                  </a:lnTo>
                  <a:lnTo>
                    <a:pt x="6" y="15"/>
                  </a:lnTo>
                  <a:lnTo>
                    <a:pt x="5" y="14"/>
                  </a:lnTo>
                  <a:lnTo>
                    <a:pt x="3" y="14"/>
                  </a:lnTo>
                  <a:lnTo>
                    <a:pt x="3" y="13"/>
                  </a:lnTo>
                  <a:lnTo>
                    <a:pt x="2" y="13"/>
                  </a:lnTo>
                  <a:lnTo>
                    <a:pt x="2" y="12"/>
                  </a:lnTo>
                  <a:lnTo>
                    <a:pt x="2" y="10"/>
                  </a:lnTo>
                  <a:lnTo>
                    <a:pt x="2" y="9"/>
                  </a:lnTo>
                  <a:lnTo>
                    <a:pt x="2" y="8"/>
                  </a:lnTo>
                  <a:lnTo>
                    <a:pt x="2" y="7"/>
                  </a:lnTo>
                  <a:lnTo>
                    <a:pt x="2" y="5"/>
                  </a:lnTo>
                  <a:lnTo>
                    <a:pt x="2" y="4"/>
                  </a:lnTo>
                  <a:lnTo>
                    <a:pt x="3" y="3"/>
                  </a:lnTo>
                  <a:lnTo>
                    <a:pt x="5" y="1"/>
                  </a:lnTo>
                  <a:lnTo>
                    <a:pt x="6" y="1"/>
                  </a:lnTo>
                  <a:lnTo>
                    <a:pt x="7" y="0"/>
                  </a:lnTo>
                  <a:lnTo>
                    <a:pt x="8" y="0"/>
                  </a:lnTo>
                  <a:lnTo>
                    <a:pt x="10" y="0"/>
                  </a:lnTo>
                  <a:lnTo>
                    <a:pt x="11" y="0"/>
                  </a:lnTo>
                  <a:lnTo>
                    <a:pt x="12" y="0"/>
                  </a:lnTo>
                  <a:lnTo>
                    <a:pt x="14" y="0"/>
                  </a:lnTo>
                  <a:lnTo>
                    <a:pt x="14" y="1"/>
                  </a:lnTo>
                  <a:lnTo>
                    <a:pt x="15" y="1"/>
                  </a:lnTo>
                  <a:lnTo>
                    <a:pt x="16" y="3"/>
                  </a:lnTo>
                  <a:lnTo>
                    <a:pt x="16" y="4"/>
                  </a:lnTo>
                  <a:lnTo>
                    <a:pt x="17" y="4"/>
                  </a:lnTo>
                  <a:lnTo>
                    <a:pt x="19" y="4"/>
                  </a:lnTo>
                  <a:lnTo>
                    <a:pt x="19" y="5"/>
                  </a:lnTo>
                  <a:lnTo>
                    <a:pt x="19" y="7"/>
                  </a:lnTo>
                  <a:lnTo>
                    <a:pt x="12" y="7"/>
                  </a:lnTo>
                  <a:lnTo>
                    <a:pt x="11" y="7"/>
                  </a:lnTo>
                  <a:lnTo>
                    <a:pt x="10" y="7"/>
                  </a:lnTo>
                  <a:lnTo>
                    <a:pt x="8" y="7"/>
                  </a:lnTo>
                  <a:lnTo>
                    <a:pt x="7" y="7"/>
                  </a:lnTo>
                  <a:lnTo>
                    <a:pt x="7" y="8"/>
                  </a:lnTo>
                  <a:lnTo>
                    <a:pt x="7" y="9"/>
                  </a:lnTo>
                  <a:lnTo>
                    <a:pt x="7" y="10"/>
                  </a:lnTo>
                  <a:lnTo>
                    <a:pt x="8" y="10"/>
                  </a:lnTo>
                  <a:lnTo>
                    <a:pt x="10" y="10"/>
                  </a:lnTo>
                  <a:lnTo>
                    <a:pt x="11" y="10"/>
                  </a:lnTo>
                  <a:lnTo>
                    <a:pt x="12" y="10"/>
                  </a:lnTo>
                  <a:lnTo>
                    <a:pt x="14" y="10"/>
                  </a:lnTo>
                  <a:lnTo>
                    <a:pt x="15" y="10"/>
                  </a:lnTo>
                  <a:lnTo>
                    <a:pt x="16" y="12"/>
                  </a:lnTo>
                  <a:lnTo>
                    <a:pt x="17" y="13"/>
                  </a:lnTo>
                  <a:lnTo>
                    <a:pt x="19" y="14"/>
                  </a:lnTo>
                  <a:lnTo>
                    <a:pt x="19" y="15"/>
                  </a:lnTo>
                  <a:lnTo>
                    <a:pt x="20" y="15"/>
                  </a:lnTo>
                  <a:lnTo>
                    <a:pt x="20" y="17"/>
                  </a:lnTo>
                  <a:lnTo>
                    <a:pt x="21" y="18"/>
                  </a:lnTo>
                  <a:lnTo>
                    <a:pt x="21" y="19"/>
                  </a:lnTo>
                  <a:lnTo>
                    <a:pt x="21" y="20"/>
                  </a:lnTo>
                  <a:lnTo>
                    <a:pt x="20" y="22"/>
                  </a:lnTo>
                  <a:lnTo>
                    <a:pt x="19" y="23"/>
                  </a:lnTo>
                  <a:lnTo>
                    <a:pt x="19" y="24"/>
                  </a:lnTo>
                  <a:lnTo>
                    <a:pt x="17" y="24"/>
                  </a:lnTo>
                  <a:lnTo>
                    <a:pt x="16" y="25"/>
                  </a:lnTo>
                  <a:lnTo>
                    <a:pt x="15" y="27"/>
                  </a:lnTo>
                  <a:lnTo>
                    <a:pt x="14" y="27"/>
                  </a:lnTo>
                  <a:lnTo>
                    <a:pt x="12" y="27"/>
                  </a:lnTo>
                  <a:lnTo>
                    <a:pt x="11" y="27"/>
                  </a:lnTo>
                  <a:lnTo>
                    <a:pt x="10" y="27"/>
                  </a:lnTo>
                  <a:lnTo>
                    <a:pt x="8" y="27"/>
                  </a:lnTo>
                  <a:lnTo>
                    <a:pt x="7" y="27"/>
                  </a:lnTo>
                  <a:lnTo>
                    <a:pt x="6" y="27"/>
                  </a:lnTo>
                  <a:lnTo>
                    <a:pt x="5" y="27"/>
                  </a:lnTo>
                  <a:lnTo>
                    <a:pt x="3" y="25"/>
                  </a:lnTo>
                  <a:lnTo>
                    <a:pt x="2" y="24"/>
                  </a:lnTo>
                  <a:lnTo>
                    <a:pt x="2" y="23"/>
                  </a:lnTo>
                  <a:lnTo>
                    <a:pt x="1" y="23"/>
                  </a:lnTo>
                  <a:lnTo>
                    <a:pt x="0" y="22"/>
                  </a:lnTo>
                  <a:lnTo>
                    <a:pt x="0" y="2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67" name="Freeform 290">
              <a:extLst>
                <a:ext uri="{FF2B5EF4-FFF2-40B4-BE49-F238E27FC236}">
                  <a16:creationId xmlns:a16="http://schemas.microsoft.com/office/drawing/2014/main" id="{9E13A51F-04F7-CF46-BB47-18BD93B458FA}"/>
                </a:ext>
              </a:extLst>
            </p:cNvPr>
            <p:cNvSpPr>
              <a:spLocks noEditPoints="1"/>
            </p:cNvSpPr>
            <p:nvPr/>
          </p:nvSpPr>
          <p:spPr bwMode="auto">
            <a:xfrm>
              <a:off x="4148" y="2822"/>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w 19"/>
                <a:gd name="T87" fmla="*/ 0 h 37"/>
                <a:gd name="T88" fmla="*/ 0 w 19"/>
                <a:gd name="T89" fmla="*/ 0 h 37"/>
                <a:gd name="T90" fmla="*/ 0 w 19"/>
                <a:gd name="T91" fmla="*/ 0 h 37"/>
                <a:gd name="T92" fmla="*/ 0 w 19"/>
                <a:gd name="T93" fmla="*/ 0 h 37"/>
                <a:gd name="T94" fmla="*/ 0 w 19"/>
                <a:gd name="T95" fmla="*/ 0 h 37"/>
                <a:gd name="T96" fmla="*/ 0 w 19"/>
                <a:gd name="T97" fmla="*/ 0 h 37"/>
                <a:gd name="T98" fmla="*/ 0 w 19"/>
                <a:gd name="T99" fmla="*/ 0 h 37"/>
                <a:gd name="T100" fmla="*/ 0 w 19"/>
                <a:gd name="T101" fmla="*/ 0 h 37"/>
                <a:gd name="T102" fmla="*/ 0 w 19"/>
                <a:gd name="T103" fmla="*/ 0 h 37"/>
                <a:gd name="T104" fmla="*/ 0 w 19"/>
                <a:gd name="T105" fmla="*/ 0 h 37"/>
                <a:gd name="T106" fmla="*/ 0 w 19"/>
                <a:gd name="T107" fmla="*/ 0 h 37"/>
                <a:gd name="T108" fmla="*/ 0 w 19"/>
                <a:gd name="T109" fmla="*/ 0 h 37"/>
                <a:gd name="T110" fmla="*/ 0 w 19"/>
                <a:gd name="T111" fmla="*/ 0 h 37"/>
                <a:gd name="T112" fmla="*/ 0 w 19"/>
                <a:gd name="T113" fmla="*/ 0 h 37"/>
                <a:gd name="T114" fmla="*/ 0 w 19"/>
                <a:gd name="T115" fmla="*/ 0 h 37"/>
                <a:gd name="T116" fmla="*/ 0 w 19"/>
                <a:gd name="T117" fmla="*/ 0 h 37"/>
                <a:gd name="T118" fmla="*/ 0 w 19"/>
                <a:gd name="T119" fmla="*/ 0 h 37"/>
                <a:gd name="T120" fmla="*/ 0 w 19"/>
                <a:gd name="T121" fmla="*/ 0 h 37"/>
                <a:gd name="T122" fmla="*/ 0 w 19"/>
                <a:gd name="T123" fmla="*/ 0 h 37"/>
                <a:gd name="T124" fmla="*/ 0 w 19"/>
                <a:gd name="T125" fmla="*/ 0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7"/>
                <a:gd name="T191" fmla="*/ 19 w 19"/>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7">
                  <a:moveTo>
                    <a:pt x="19" y="37"/>
                  </a:moveTo>
                  <a:lnTo>
                    <a:pt x="13" y="37"/>
                  </a:lnTo>
                  <a:lnTo>
                    <a:pt x="13" y="34"/>
                  </a:lnTo>
                  <a:lnTo>
                    <a:pt x="12" y="35"/>
                  </a:lnTo>
                  <a:lnTo>
                    <a:pt x="12" y="37"/>
                  </a:lnTo>
                  <a:lnTo>
                    <a:pt x="11" y="37"/>
                  </a:lnTo>
                  <a:lnTo>
                    <a:pt x="10" y="37"/>
                  </a:lnTo>
                  <a:lnTo>
                    <a:pt x="8" y="37"/>
                  </a:lnTo>
                  <a:lnTo>
                    <a:pt x="7" y="37"/>
                  </a:lnTo>
                  <a:lnTo>
                    <a:pt x="6" y="37"/>
                  </a:lnTo>
                  <a:lnTo>
                    <a:pt x="5" y="37"/>
                  </a:lnTo>
                  <a:lnTo>
                    <a:pt x="3" y="37"/>
                  </a:lnTo>
                  <a:lnTo>
                    <a:pt x="3" y="35"/>
                  </a:lnTo>
                  <a:lnTo>
                    <a:pt x="2" y="34"/>
                  </a:lnTo>
                  <a:lnTo>
                    <a:pt x="1" y="33"/>
                  </a:lnTo>
                  <a:lnTo>
                    <a:pt x="1" y="32"/>
                  </a:lnTo>
                  <a:lnTo>
                    <a:pt x="1" y="30"/>
                  </a:lnTo>
                  <a:lnTo>
                    <a:pt x="0" y="29"/>
                  </a:lnTo>
                  <a:lnTo>
                    <a:pt x="0" y="28"/>
                  </a:lnTo>
                  <a:lnTo>
                    <a:pt x="0" y="27"/>
                  </a:lnTo>
                  <a:lnTo>
                    <a:pt x="0" y="25"/>
                  </a:lnTo>
                  <a:lnTo>
                    <a:pt x="0" y="24"/>
                  </a:lnTo>
                  <a:lnTo>
                    <a:pt x="0" y="23"/>
                  </a:lnTo>
                  <a:lnTo>
                    <a:pt x="0" y="22"/>
                  </a:lnTo>
                  <a:lnTo>
                    <a:pt x="0" y="20"/>
                  </a:lnTo>
                  <a:lnTo>
                    <a:pt x="0" y="19"/>
                  </a:lnTo>
                  <a:lnTo>
                    <a:pt x="1" y="18"/>
                  </a:lnTo>
                  <a:lnTo>
                    <a:pt x="1" y="17"/>
                  </a:lnTo>
                  <a:lnTo>
                    <a:pt x="1" y="15"/>
                  </a:lnTo>
                  <a:lnTo>
                    <a:pt x="2" y="14"/>
                  </a:lnTo>
                  <a:lnTo>
                    <a:pt x="2" y="13"/>
                  </a:lnTo>
                  <a:lnTo>
                    <a:pt x="3" y="11"/>
                  </a:lnTo>
                  <a:lnTo>
                    <a:pt x="5" y="11"/>
                  </a:lnTo>
                  <a:lnTo>
                    <a:pt x="5" y="10"/>
                  </a:lnTo>
                  <a:lnTo>
                    <a:pt x="6" y="10"/>
                  </a:lnTo>
                  <a:lnTo>
                    <a:pt x="7" y="10"/>
                  </a:lnTo>
                  <a:lnTo>
                    <a:pt x="8" y="10"/>
                  </a:lnTo>
                  <a:lnTo>
                    <a:pt x="10" y="10"/>
                  </a:lnTo>
                  <a:lnTo>
                    <a:pt x="11" y="10"/>
                  </a:lnTo>
                  <a:lnTo>
                    <a:pt x="11" y="11"/>
                  </a:lnTo>
                  <a:lnTo>
                    <a:pt x="12" y="11"/>
                  </a:lnTo>
                  <a:lnTo>
                    <a:pt x="13" y="13"/>
                  </a:lnTo>
                  <a:lnTo>
                    <a:pt x="13" y="14"/>
                  </a:lnTo>
                  <a:lnTo>
                    <a:pt x="13" y="0"/>
                  </a:lnTo>
                  <a:lnTo>
                    <a:pt x="19" y="0"/>
                  </a:lnTo>
                  <a:lnTo>
                    <a:pt x="19" y="37"/>
                  </a:lnTo>
                  <a:close/>
                  <a:moveTo>
                    <a:pt x="5" y="24"/>
                  </a:moveTo>
                  <a:lnTo>
                    <a:pt x="5" y="25"/>
                  </a:lnTo>
                  <a:lnTo>
                    <a:pt x="5" y="27"/>
                  </a:lnTo>
                  <a:lnTo>
                    <a:pt x="5" y="28"/>
                  </a:lnTo>
                  <a:lnTo>
                    <a:pt x="5" y="29"/>
                  </a:lnTo>
                  <a:lnTo>
                    <a:pt x="5" y="30"/>
                  </a:lnTo>
                  <a:lnTo>
                    <a:pt x="6" y="30"/>
                  </a:lnTo>
                  <a:lnTo>
                    <a:pt x="6" y="32"/>
                  </a:lnTo>
                  <a:lnTo>
                    <a:pt x="7" y="33"/>
                  </a:lnTo>
                  <a:lnTo>
                    <a:pt x="7" y="34"/>
                  </a:lnTo>
                  <a:lnTo>
                    <a:pt x="8" y="33"/>
                  </a:lnTo>
                  <a:lnTo>
                    <a:pt x="10" y="33"/>
                  </a:lnTo>
                  <a:lnTo>
                    <a:pt x="11" y="32"/>
                  </a:lnTo>
                  <a:lnTo>
                    <a:pt x="11" y="30"/>
                  </a:lnTo>
                  <a:lnTo>
                    <a:pt x="12" y="30"/>
                  </a:lnTo>
                  <a:lnTo>
                    <a:pt x="13" y="30"/>
                  </a:lnTo>
                  <a:lnTo>
                    <a:pt x="13" y="29"/>
                  </a:lnTo>
                  <a:lnTo>
                    <a:pt x="13" y="28"/>
                  </a:lnTo>
                  <a:lnTo>
                    <a:pt x="13" y="27"/>
                  </a:lnTo>
                  <a:lnTo>
                    <a:pt x="13" y="25"/>
                  </a:lnTo>
                  <a:lnTo>
                    <a:pt x="13" y="24"/>
                  </a:lnTo>
                  <a:lnTo>
                    <a:pt x="13" y="23"/>
                  </a:lnTo>
                  <a:lnTo>
                    <a:pt x="13" y="22"/>
                  </a:lnTo>
                  <a:lnTo>
                    <a:pt x="13" y="20"/>
                  </a:lnTo>
                  <a:lnTo>
                    <a:pt x="13" y="19"/>
                  </a:lnTo>
                  <a:lnTo>
                    <a:pt x="13" y="18"/>
                  </a:lnTo>
                  <a:lnTo>
                    <a:pt x="13" y="17"/>
                  </a:lnTo>
                  <a:lnTo>
                    <a:pt x="12" y="17"/>
                  </a:lnTo>
                  <a:lnTo>
                    <a:pt x="11" y="17"/>
                  </a:lnTo>
                  <a:lnTo>
                    <a:pt x="10" y="17"/>
                  </a:lnTo>
                  <a:lnTo>
                    <a:pt x="8" y="17"/>
                  </a:lnTo>
                  <a:lnTo>
                    <a:pt x="7" y="17"/>
                  </a:lnTo>
                  <a:lnTo>
                    <a:pt x="6" y="17"/>
                  </a:lnTo>
                  <a:lnTo>
                    <a:pt x="5" y="17"/>
                  </a:lnTo>
                  <a:lnTo>
                    <a:pt x="5" y="18"/>
                  </a:lnTo>
                  <a:lnTo>
                    <a:pt x="5" y="19"/>
                  </a:lnTo>
                  <a:lnTo>
                    <a:pt x="5" y="20"/>
                  </a:lnTo>
                  <a:lnTo>
                    <a:pt x="5" y="22"/>
                  </a:lnTo>
                  <a:lnTo>
                    <a:pt x="5" y="23"/>
                  </a:lnTo>
                  <a:lnTo>
                    <a:pt x="5" y="24"/>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68" name="Freeform 291">
              <a:extLst>
                <a:ext uri="{FF2B5EF4-FFF2-40B4-BE49-F238E27FC236}">
                  <a16:creationId xmlns:a16="http://schemas.microsoft.com/office/drawing/2014/main" id="{15017C16-08AC-C64F-B90F-7BCC8207B0B9}"/>
                </a:ext>
              </a:extLst>
            </p:cNvPr>
            <p:cNvSpPr>
              <a:spLocks/>
            </p:cNvSpPr>
            <p:nvPr/>
          </p:nvSpPr>
          <p:spPr bwMode="auto">
            <a:xfrm>
              <a:off x="4154" y="2822"/>
              <a:ext cx="5" cy="9"/>
            </a:xfrm>
            <a:custGeom>
              <a:avLst/>
              <a:gdLst>
                <a:gd name="T0" fmla="*/ 0 w 18"/>
                <a:gd name="T1" fmla="*/ 0 h 37"/>
                <a:gd name="T2" fmla="*/ 0 w 18"/>
                <a:gd name="T3" fmla="*/ 0 h 37"/>
                <a:gd name="T4" fmla="*/ 0 w 18"/>
                <a:gd name="T5" fmla="*/ 0 h 37"/>
                <a:gd name="T6" fmla="*/ 0 w 18"/>
                <a:gd name="T7" fmla="*/ 0 h 37"/>
                <a:gd name="T8" fmla="*/ 0 w 18"/>
                <a:gd name="T9" fmla="*/ 0 h 37"/>
                <a:gd name="T10" fmla="*/ 0 w 18"/>
                <a:gd name="T11" fmla="*/ 0 h 37"/>
                <a:gd name="T12" fmla="*/ 0 w 18"/>
                <a:gd name="T13" fmla="*/ 0 h 37"/>
                <a:gd name="T14" fmla="*/ 0 w 18"/>
                <a:gd name="T15" fmla="*/ 0 h 37"/>
                <a:gd name="T16" fmla="*/ 0 w 18"/>
                <a:gd name="T17" fmla="*/ 0 h 37"/>
                <a:gd name="T18" fmla="*/ 0 w 18"/>
                <a:gd name="T19" fmla="*/ 0 h 37"/>
                <a:gd name="T20" fmla="*/ 0 w 18"/>
                <a:gd name="T21" fmla="*/ 0 h 37"/>
                <a:gd name="T22" fmla="*/ 0 w 18"/>
                <a:gd name="T23" fmla="*/ 0 h 37"/>
                <a:gd name="T24" fmla="*/ 0 w 18"/>
                <a:gd name="T25" fmla="*/ 0 h 37"/>
                <a:gd name="T26" fmla="*/ 0 w 18"/>
                <a:gd name="T27" fmla="*/ 0 h 37"/>
                <a:gd name="T28" fmla="*/ 0 w 18"/>
                <a:gd name="T29" fmla="*/ 0 h 37"/>
                <a:gd name="T30" fmla="*/ 0 w 18"/>
                <a:gd name="T31" fmla="*/ 0 h 37"/>
                <a:gd name="T32" fmla="*/ 0 w 18"/>
                <a:gd name="T33" fmla="*/ 0 h 37"/>
                <a:gd name="T34" fmla="*/ 0 w 18"/>
                <a:gd name="T35" fmla="*/ 0 h 37"/>
                <a:gd name="T36" fmla="*/ 0 w 18"/>
                <a:gd name="T37" fmla="*/ 0 h 37"/>
                <a:gd name="T38" fmla="*/ 0 w 18"/>
                <a:gd name="T39" fmla="*/ 0 h 37"/>
                <a:gd name="T40" fmla="*/ 0 w 18"/>
                <a:gd name="T41" fmla="*/ 0 h 37"/>
                <a:gd name="T42" fmla="*/ 0 w 18"/>
                <a:gd name="T43" fmla="*/ 0 h 37"/>
                <a:gd name="T44" fmla="*/ 0 w 18"/>
                <a:gd name="T45" fmla="*/ 0 h 37"/>
                <a:gd name="T46" fmla="*/ 0 w 18"/>
                <a:gd name="T47" fmla="*/ 0 h 37"/>
                <a:gd name="T48" fmla="*/ 0 w 18"/>
                <a:gd name="T49" fmla="*/ 0 h 37"/>
                <a:gd name="T50" fmla="*/ 0 w 18"/>
                <a:gd name="T51" fmla="*/ 0 h 37"/>
                <a:gd name="T52" fmla="*/ 0 w 18"/>
                <a:gd name="T53" fmla="*/ 0 h 37"/>
                <a:gd name="T54" fmla="*/ 0 w 18"/>
                <a:gd name="T55" fmla="*/ 0 h 37"/>
                <a:gd name="T56" fmla="*/ 0 w 18"/>
                <a:gd name="T57" fmla="*/ 0 h 37"/>
                <a:gd name="T58" fmla="*/ 0 w 18"/>
                <a:gd name="T59" fmla="*/ 0 h 37"/>
                <a:gd name="T60" fmla="*/ 0 w 18"/>
                <a:gd name="T61" fmla="*/ 0 h 37"/>
                <a:gd name="T62" fmla="*/ 0 w 18"/>
                <a:gd name="T63" fmla="*/ 0 h 37"/>
                <a:gd name="T64" fmla="*/ 0 w 18"/>
                <a:gd name="T65" fmla="*/ 0 h 37"/>
                <a:gd name="T66" fmla="*/ 0 w 18"/>
                <a:gd name="T67" fmla="*/ 0 h 37"/>
                <a:gd name="T68" fmla="*/ 0 w 18"/>
                <a:gd name="T69" fmla="*/ 0 h 37"/>
                <a:gd name="T70" fmla="*/ 0 w 18"/>
                <a:gd name="T71" fmla="*/ 0 h 37"/>
                <a:gd name="T72" fmla="*/ 0 w 18"/>
                <a:gd name="T73" fmla="*/ 0 h 37"/>
                <a:gd name="T74" fmla="*/ 0 w 18"/>
                <a:gd name="T75" fmla="*/ 0 h 37"/>
                <a:gd name="T76" fmla="*/ 0 w 18"/>
                <a:gd name="T77" fmla="*/ 0 h 37"/>
                <a:gd name="T78" fmla="*/ 0 w 18"/>
                <a:gd name="T79" fmla="*/ 0 h 37"/>
                <a:gd name="T80" fmla="*/ 0 w 18"/>
                <a:gd name="T81" fmla="*/ 0 h 37"/>
                <a:gd name="T82" fmla="*/ 0 w 18"/>
                <a:gd name="T83" fmla="*/ 0 h 37"/>
                <a:gd name="T84" fmla="*/ 0 w 18"/>
                <a:gd name="T85" fmla="*/ 0 h 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
                <a:gd name="T130" fmla="*/ 0 h 37"/>
                <a:gd name="T131" fmla="*/ 18 w 18"/>
                <a:gd name="T132" fmla="*/ 37 h 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 h="37">
                  <a:moveTo>
                    <a:pt x="6" y="0"/>
                  </a:moveTo>
                  <a:lnTo>
                    <a:pt x="6" y="14"/>
                  </a:lnTo>
                  <a:lnTo>
                    <a:pt x="6" y="13"/>
                  </a:lnTo>
                  <a:lnTo>
                    <a:pt x="7" y="11"/>
                  </a:lnTo>
                  <a:lnTo>
                    <a:pt x="8" y="11"/>
                  </a:lnTo>
                  <a:lnTo>
                    <a:pt x="10" y="11"/>
                  </a:lnTo>
                  <a:lnTo>
                    <a:pt x="11" y="10"/>
                  </a:lnTo>
                  <a:lnTo>
                    <a:pt x="12" y="10"/>
                  </a:lnTo>
                  <a:lnTo>
                    <a:pt x="13" y="10"/>
                  </a:lnTo>
                  <a:lnTo>
                    <a:pt x="15" y="10"/>
                  </a:lnTo>
                  <a:lnTo>
                    <a:pt x="16" y="10"/>
                  </a:lnTo>
                  <a:lnTo>
                    <a:pt x="16" y="11"/>
                  </a:lnTo>
                  <a:lnTo>
                    <a:pt x="16" y="13"/>
                  </a:lnTo>
                  <a:lnTo>
                    <a:pt x="17" y="13"/>
                  </a:lnTo>
                  <a:lnTo>
                    <a:pt x="18" y="14"/>
                  </a:lnTo>
                  <a:lnTo>
                    <a:pt x="18" y="15"/>
                  </a:lnTo>
                  <a:lnTo>
                    <a:pt x="18" y="17"/>
                  </a:lnTo>
                  <a:lnTo>
                    <a:pt x="18" y="18"/>
                  </a:lnTo>
                  <a:lnTo>
                    <a:pt x="18" y="19"/>
                  </a:lnTo>
                  <a:lnTo>
                    <a:pt x="18" y="20"/>
                  </a:lnTo>
                  <a:lnTo>
                    <a:pt x="18" y="37"/>
                  </a:lnTo>
                  <a:lnTo>
                    <a:pt x="13" y="37"/>
                  </a:lnTo>
                  <a:lnTo>
                    <a:pt x="13" y="24"/>
                  </a:lnTo>
                  <a:lnTo>
                    <a:pt x="13" y="23"/>
                  </a:lnTo>
                  <a:lnTo>
                    <a:pt x="13" y="22"/>
                  </a:lnTo>
                  <a:lnTo>
                    <a:pt x="13" y="20"/>
                  </a:lnTo>
                  <a:lnTo>
                    <a:pt x="13" y="19"/>
                  </a:lnTo>
                  <a:lnTo>
                    <a:pt x="13" y="18"/>
                  </a:lnTo>
                  <a:lnTo>
                    <a:pt x="13" y="17"/>
                  </a:lnTo>
                  <a:lnTo>
                    <a:pt x="12" y="17"/>
                  </a:lnTo>
                  <a:lnTo>
                    <a:pt x="11" y="17"/>
                  </a:lnTo>
                  <a:lnTo>
                    <a:pt x="10" y="17"/>
                  </a:lnTo>
                  <a:lnTo>
                    <a:pt x="8" y="17"/>
                  </a:lnTo>
                  <a:lnTo>
                    <a:pt x="7" y="17"/>
                  </a:lnTo>
                  <a:lnTo>
                    <a:pt x="7" y="18"/>
                  </a:lnTo>
                  <a:lnTo>
                    <a:pt x="6" y="18"/>
                  </a:lnTo>
                  <a:lnTo>
                    <a:pt x="6" y="19"/>
                  </a:lnTo>
                  <a:lnTo>
                    <a:pt x="6" y="20"/>
                  </a:lnTo>
                  <a:lnTo>
                    <a:pt x="6" y="22"/>
                  </a:lnTo>
                  <a:lnTo>
                    <a:pt x="6" y="23"/>
                  </a:lnTo>
                  <a:lnTo>
                    <a:pt x="6" y="24"/>
                  </a:lnTo>
                  <a:lnTo>
                    <a:pt x="6" y="37"/>
                  </a:lnTo>
                  <a:lnTo>
                    <a:pt x="0" y="37"/>
                  </a:lnTo>
                  <a:lnTo>
                    <a:pt x="0" y="0"/>
                  </a:lnTo>
                  <a:lnTo>
                    <a:pt x="6" y="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69" name="Freeform 292">
              <a:extLst>
                <a:ext uri="{FF2B5EF4-FFF2-40B4-BE49-F238E27FC236}">
                  <a16:creationId xmlns:a16="http://schemas.microsoft.com/office/drawing/2014/main" id="{7059FA63-BEDE-9F45-AFEA-218D565C94B4}"/>
                </a:ext>
              </a:extLst>
            </p:cNvPr>
            <p:cNvSpPr>
              <a:spLocks/>
            </p:cNvSpPr>
            <p:nvPr/>
          </p:nvSpPr>
          <p:spPr bwMode="auto">
            <a:xfrm>
              <a:off x="4159" y="2822"/>
              <a:ext cx="4" cy="9"/>
            </a:xfrm>
            <a:custGeom>
              <a:avLst/>
              <a:gdLst>
                <a:gd name="T0" fmla="*/ 0 w 14"/>
                <a:gd name="T1" fmla="*/ 0 h 37"/>
                <a:gd name="T2" fmla="*/ 0 w 14"/>
                <a:gd name="T3" fmla="*/ 0 h 37"/>
                <a:gd name="T4" fmla="*/ 0 w 14"/>
                <a:gd name="T5" fmla="*/ 0 h 37"/>
                <a:gd name="T6" fmla="*/ 0 w 14"/>
                <a:gd name="T7" fmla="*/ 0 h 37"/>
                <a:gd name="T8" fmla="*/ 0 w 14"/>
                <a:gd name="T9" fmla="*/ 0 h 37"/>
                <a:gd name="T10" fmla="*/ 0 w 14"/>
                <a:gd name="T11" fmla="*/ 0 h 37"/>
                <a:gd name="T12" fmla="*/ 0 w 14"/>
                <a:gd name="T13" fmla="*/ 0 h 37"/>
                <a:gd name="T14" fmla="*/ 0 w 14"/>
                <a:gd name="T15" fmla="*/ 0 h 37"/>
                <a:gd name="T16" fmla="*/ 0 w 14"/>
                <a:gd name="T17" fmla="*/ 0 h 37"/>
                <a:gd name="T18" fmla="*/ 0 w 14"/>
                <a:gd name="T19" fmla="*/ 0 h 37"/>
                <a:gd name="T20" fmla="*/ 0 w 14"/>
                <a:gd name="T21" fmla="*/ 0 h 37"/>
                <a:gd name="T22" fmla="*/ 0 w 14"/>
                <a:gd name="T23" fmla="*/ 0 h 37"/>
                <a:gd name="T24" fmla="*/ 0 w 14"/>
                <a:gd name="T25" fmla="*/ 0 h 37"/>
                <a:gd name="T26" fmla="*/ 0 w 14"/>
                <a:gd name="T27" fmla="*/ 0 h 37"/>
                <a:gd name="T28" fmla="*/ 0 w 14"/>
                <a:gd name="T29" fmla="*/ 0 h 37"/>
                <a:gd name="T30" fmla="*/ 0 w 14"/>
                <a:gd name="T31" fmla="*/ 0 h 37"/>
                <a:gd name="T32" fmla="*/ 0 w 14"/>
                <a:gd name="T33" fmla="*/ 0 h 37"/>
                <a:gd name="T34" fmla="*/ 0 w 14"/>
                <a:gd name="T35" fmla="*/ 0 h 37"/>
                <a:gd name="T36" fmla="*/ 0 w 14"/>
                <a:gd name="T37" fmla="*/ 0 h 37"/>
                <a:gd name="T38" fmla="*/ 0 w 14"/>
                <a:gd name="T39" fmla="*/ 0 h 37"/>
                <a:gd name="T40" fmla="*/ 0 w 14"/>
                <a:gd name="T41" fmla="*/ 0 h 37"/>
                <a:gd name="T42" fmla="*/ 0 w 14"/>
                <a:gd name="T43" fmla="*/ 0 h 37"/>
                <a:gd name="T44" fmla="*/ 0 w 14"/>
                <a:gd name="T45" fmla="*/ 0 h 37"/>
                <a:gd name="T46" fmla="*/ 0 w 14"/>
                <a:gd name="T47" fmla="*/ 0 h 37"/>
                <a:gd name="T48" fmla="*/ 0 w 14"/>
                <a:gd name="T49" fmla="*/ 0 h 37"/>
                <a:gd name="T50" fmla="*/ 0 w 14"/>
                <a:gd name="T51" fmla="*/ 0 h 37"/>
                <a:gd name="T52" fmla="*/ 0 w 14"/>
                <a:gd name="T53" fmla="*/ 0 h 37"/>
                <a:gd name="T54" fmla="*/ 0 w 14"/>
                <a:gd name="T55" fmla="*/ 0 h 37"/>
                <a:gd name="T56" fmla="*/ 0 w 14"/>
                <a:gd name="T57" fmla="*/ 0 h 37"/>
                <a:gd name="T58" fmla="*/ 0 w 14"/>
                <a:gd name="T59" fmla="*/ 0 h 37"/>
                <a:gd name="T60" fmla="*/ 0 w 14"/>
                <a:gd name="T61" fmla="*/ 0 h 37"/>
                <a:gd name="T62" fmla="*/ 0 w 14"/>
                <a:gd name="T63" fmla="*/ 0 h 37"/>
                <a:gd name="T64" fmla="*/ 0 w 14"/>
                <a:gd name="T65" fmla="*/ 0 h 37"/>
                <a:gd name="T66" fmla="*/ 0 w 14"/>
                <a:gd name="T67" fmla="*/ 0 h 37"/>
                <a:gd name="T68" fmla="*/ 0 w 14"/>
                <a:gd name="T69" fmla="*/ 0 h 37"/>
                <a:gd name="T70" fmla="*/ 0 w 14"/>
                <a:gd name="T71" fmla="*/ 0 h 37"/>
                <a:gd name="T72" fmla="*/ 0 w 14"/>
                <a:gd name="T73" fmla="*/ 0 h 37"/>
                <a:gd name="T74" fmla="*/ 0 w 14"/>
                <a:gd name="T75" fmla="*/ 0 h 37"/>
                <a:gd name="T76" fmla="*/ 0 w 14"/>
                <a:gd name="T77" fmla="*/ 0 h 37"/>
                <a:gd name="T78" fmla="*/ 0 w 14"/>
                <a:gd name="T79" fmla="*/ 0 h 37"/>
                <a:gd name="T80" fmla="*/ 0 w 14"/>
                <a:gd name="T81" fmla="*/ 0 h 37"/>
                <a:gd name="T82" fmla="*/ 0 w 14"/>
                <a:gd name="T83" fmla="*/ 0 h 37"/>
                <a:gd name="T84" fmla="*/ 0 w 14"/>
                <a:gd name="T85" fmla="*/ 0 h 37"/>
                <a:gd name="T86" fmla="*/ 0 w 14"/>
                <a:gd name="T87" fmla="*/ 0 h 37"/>
                <a:gd name="T88" fmla="*/ 0 w 14"/>
                <a:gd name="T89" fmla="*/ 0 h 37"/>
                <a:gd name="T90" fmla="*/ 0 w 14"/>
                <a:gd name="T91" fmla="*/ 0 h 37"/>
                <a:gd name="T92" fmla="*/ 0 w 14"/>
                <a:gd name="T93" fmla="*/ 0 h 37"/>
                <a:gd name="T94" fmla="*/ 0 w 14"/>
                <a:gd name="T95" fmla="*/ 0 h 37"/>
                <a:gd name="T96" fmla="*/ 0 w 14"/>
                <a:gd name="T97" fmla="*/ 0 h 37"/>
                <a:gd name="T98" fmla="*/ 0 w 14"/>
                <a:gd name="T99" fmla="*/ 0 h 37"/>
                <a:gd name="T100" fmla="*/ 0 w 14"/>
                <a:gd name="T101" fmla="*/ 0 h 37"/>
                <a:gd name="T102" fmla="*/ 0 w 14"/>
                <a:gd name="T103" fmla="*/ 0 h 37"/>
                <a:gd name="T104" fmla="*/ 0 w 14"/>
                <a:gd name="T105" fmla="*/ 0 h 37"/>
                <a:gd name="T106" fmla="*/ 0 w 14"/>
                <a:gd name="T107" fmla="*/ 0 h 37"/>
                <a:gd name="T108" fmla="*/ 0 w 14"/>
                <a:gd name="T109" fmla="*/ 0 h 37"/>
                <a:gd name="T110" fmla="*/ 0 w 14"/>
                <a:gd name="T111" fmla="*/ 0 h 37"/>
                <a:gd name="T112" fmla="*/ 0 w 14"/>
                <a:gd name="T113" fmla="*/ 0 h 37"/>
                <a:gd name="T114" fmla="*/ 0 w 14"/>
                <a:gd name="T115" fmla="*/ 0 h 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
                <a:gd name="T175" fmla="*/ 0 h 37"/>
                <a:gd name="T176" fmla="*/ 14 w 14"/>
                <a:gd name="T177" fmla="*/ 37 h 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 h="37">
                  <a:moveTo>
                    <a:pt x="0" y="10"/>
                  </a:moveTo>
                  <a:lnTo>
                    <a:pt x="4" y="10"/>
                  </a:lnTo>
                  <a:lnTo>
                    <a:pt x="4" y="9"/>
                  </a:lnTo>
                  <a:lnTo>
                    <a:pt x="4" y="8"/>
                  </a:lnTo>
                  <a:lnTo>
                    <a:pt x="4" y="6"/>
                  </a:lnTo>
                  <a:lnTo>
                    <a:pt x="4" y="5"/>
                  </a:lnTo>
                  <a:lnTo>
                    <a:pt x="4" y="4"/>
                  </a:lnTo>
                  <a:lnTo>
                    <a:pt x="5" y="4"/>
                  </a:lnTo>
                  <a:lnTo>
                    <a:pt x="6" y="4"/>
                  </a:lnTo>
                  <a:lnTo>
                    <a:pt x="6" y="3"/>
                  </a:lnTo>
                  <a:lnTo>
                    <a:pt x="6" y="1"/>
                  </a:lnTo>
                  <a:lnTo>
                    <a:pt x="6" y="0"/>
                  </a:lnTo>
                  <a:lnTo>
                    <a:pt x="8" y="0"/>
                  </a:lnTo>
                  <a:lnTo>
                    <a:pt x="9" y="0"/>
                  </a:lnTo>
                  <a:lnTo>
                    <a:pt x="10" y="0"/>
                  </a:lnTo>
                  <a:lnTo>
                    <a:pt x="11" y="0"/>
                  </a:lnTo>
                  <a:lnTo>
                    <a:pt x="13" y="0"/>
                  </a:lnTo>
                  <a:lnTo>
                    <a:pt x="14" y="0"/>
                  </a:lnTo>
                  <a:lnTo>
                    <a:pt x="14" y="8"/>
                  </a:lnTo>
                  <a:lnTo>
                    <a:pt x="13" y="8"/>
                  </a:lnTo>
                  <a:lnTo>
                    <a:pt x="11" y="8"/>
                  </a:lnTo>
                  <a:lnTo>
                    <a:pt x="10" y="8"/>
                  </a:lnTo>
                  <a:lnTo>
                    <a:pt x="9" y="8"/>
                  </a:lnTo>
                  <a:lnTo>
                    <a:pt x="9" y="9"/>
                  </a:lnTo>
                  <a:lnTo>
                    <a:pt x="9" y="10"/>
                  </a:lnTo>
                  <a:lnTo>
                    <a:pt x="14" y="10"/>
                  </a:lnTo>
                  <a:lnTo>
                    <a:pt x="14" y="17"/>
                  </a:lnTo>
                  <a:lnTo>
                    <a:pt x="9" y="17"/>
                  </a:lnTo>
                  <a:lnTo>
                    <a:pt x="9" y="37"/>
                  </a:lnTo>
                  <a:lnTo>
                    <a:pt x="4" y="37"/>
                  </a:lnTo>
                  <a:lnTo>
                    <a:pt x="4" y="17"/>
                  </a:lnTo>
                  <a:lnTo>
                    <a:pt x="0" y="17"/>
                  </a:lnTo>
                  <a:lnTo>
                    <a:pt x="0"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70" name="Freeform 293">
              <a:extLst>
                <a:ext uri="{FF2B5EF4-FFF2-40B4-BE49-F238E27FC236}">
                  <a16:creationId xmlns:a16="http://schemas.microsoft.com/office/drawing/2014/main" id="{2B8B3187-7A4E-634D-90C4-CDF4D874D952}"/>
                </a:ext>
              </a:extLst>
            </p:cNvPr>
            <p:cNvSpPr>
              <a:spLocks/>
            </p:cNvSpPr>
            <p:nvPr/>
          </p:nvSpPr>
          <p:spPr bwMode="auto">
            <a:xfrm>
              <a:off x="4166" y="2822"/>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37"/>
                <a:gd name="T41" fmla="*/ 19 w 19"/>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37">
                  <a:moveTo>
                    <a:pt x="0" y="37"/>
                  </a:moveTo>
                  <a:lnTo>
                    <a:pt x="0" y="0"/>
                  </a:lnTo>
                  <a:lnTo>
                    <a:pt x="5" y="0"/>
                  </a:lnTo>
                  <a:lnTo>
                    <a:pt x="5" y="20"/>
                  </a:lnTo>
                  <a:lnTo>
                    <a:pt x="10" y="10"/>
                  </a:lnTo>
                  <a:lnTo>
                    <a:pt x="19" y="10"/>
                  </a:lnTo>
                  <a:lnTo>
                    <a:pt x="10" y="20"/>
                  </a:lnTo>
                  <a:lnTo>
                    <a:pt x="19" y="37"/>
                  </a:lnTo>
                  <a:lnTo>
                    <a:pt x="12" y="37"/>
                  </a:lnTo>
                  <a:lnTo>
                    <a:pt x="7" y="27"/>
                  </a:lnTo>
                  <a:lnTo>
                    <a:pt x="5" y="30"/>
                  </a:lnTo>
                  <a:lnTo>
                    <a:pt x="5" y="37"/>
                  </a:lnTo>
                  <a:lnTo>
                    <a:pt x="0" y="37"/>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71" name="Freeform 294">
              <a:extLst>
                <a:ext uri="{FF2B5EF4-FFF2-40B4-BE49-F238E27FC236}">
                  <a16:creationId xmlns:a16="http://schemas.microsoft.com/office/drawing/2014/main" id="{8957AB78-25D3-2D43-8B32-147633324302}"/>
                </a:ext>
              </a:extLst>
            </p:cNvPr>
            <p:cNvSpPr>
              <a:spLocks/>
            </p:cNvSpPr>
            <p:nvPr/>
          </p:nvSpPr>
          <p:spPr bwMode="auto">
            <a:xfrm>
              <a:off x="4171" y="2825"/>
              <a:ext cx="5" cy="6"/>
            </a:xfrm>
            <a:custGeom>
              <a:avLst/>
              <a:gdLst>
                <a:gd name="T0" fmla="*/ 0 w 21"/>
                <a:gd name="T1" fmla="*/ 0 h 27"/>
                <a:gd name="T2" fmla="*/ 0 w 21"/>
                <a:gd name="T3" fmla="*/ 0 h 27"/>
                <a:gd name="T4" fmla="*/ 0 w 21"/>
                <a:gd name="T5" fmla="*/ 0 h 27"/>
                <a:gd name="T6" fmla="*/ 0 w 21"/>
                <a:gd name="T7" fmla="*/ 0 h 27"/>
                <a:gd name="T8" fmla="*/ 0 w 21"/>
                <a:gd name="T9" fmla="*/ 0 h 27"/>
                <a:gd name="T10" fmla="*/ 0 w 21"/>
                <a:gd name="T11" fmla="*/ 0 h 27"/>
                <a:gd name="T12" fmla="*/ 0 w 21"/>
                <a:gd name="T13" fmla="*/ 0 h 27"/>
                <a:gd name="T14" fmla="*/ 0 w 21"/>
                <a:gd name="T15" fmla="*/ 0 h 27"/>
                <a:gd name="T16" fmla="*/ 0 w 21"/>
                <a:gd name="T17" fmla="*/ 0 h 27"/>
                <a:gd name="T18" fmla="*/ 0 w 21"/>
                <a:gd name="T19" fmla="*/ 0 h 27"/>
                <a:gd name="T20" fmla="*/ 0 w 21"/>
                <a:gd name="T21" fmla="*/ 0 h 27"/>
                <a:gd name="T22" fmla="*/ 0 w 21"/>
                <a:gd name="T23" fmla="*/ 0 h 27"/>
                <a:gd name="T24" fmla="*/ 0 w 21"/>
                <a:gd name="T25" fmla="*/ 0 h 27"/>
                <a:gd name="T26" fmla="*/ 0 w 21"/>
                <a:gd name="T27" fmla="*/ 0 h 27"/>
                <a:gd name="T28" fmla="*/ 0 w 21"/>
                <a:gd name="T29" fmla="*/ 0 h 27"/>
                <a:gd name="T30" fmla="*/ 0 w 21"/>
                <a:gd name="T31" fmla="*/ 0 h 27"/>
                <a:gd name="T32" fmla="*/ 0 w 21"/>
                <a:gd name="T33" fmla="*/ 0 h 27"/>
                <a:gd name="T34" fmla="*/ 0 w 21"/>
                <a:gd name="T35" fmla="*/ 0 h 27"/>
                <a:gd name="T36" fmla="*/ 0 w 21"/>
                <a:gd name="T37" fmla="*/ 0 h 27"/>
                <a:gd name="T38" fmla="*/ 0 w 21"/>
                <a:gd name="T39" fmla="*/ 0 h 27"/>
                <a:gd name="T40" fmla="*/ 0 w 21"/>
                <a:gd name="T41" fmla="*/ 0 h 27"/>
                <a:gd name="T42" fmla="*/ 0 w 21"/>
                <a:gd name="T43" fmla="*/ 0 h 27"/>
                <a:gd name="T44" fmla="*/ 0 w 21"/>
                <a:gd name="T45" fmla="*/ 0 h 27"/>
                <a:gd name="T46" fmla="*/ 0 w 21"/>
                <a:gd name="T47" fmla="*/ 0 h 27"/>
                <a:gd name="T48" fmla="*/ 0 w 21"/>
                <a:gd name="T49" fmla="*/ 0 h 27"/>
                <a:gd name="T50" fmla="*/ 0 w 21"/>
                <a:gd name="T51" fmla="*/ 0 h 27"/>
                <a:gd name="T52" fmla="*/ 0 w 21"/>
                <a:gd name="T53" fmla="*/ 0 h 27"/>
                <a:gd name="T54" fmla="*/ 0 w 21"/>
                <a:gd name="T55" fmla="*/ 0 h 27"/>
                <a:gd name="T56" fmla="*/ 0 w 21"/>
                <a:gd name="T57" fmla="*/ 0 h 27"/>
                <a:gd name="T58" fmla="*/ 0 w 21"/>
                <a:gd name="T59" fmla="*/ 0 h 27"/>
                <a:gd name="T60" fmla="*/ 0 w 21"/>
                <a:gd name="T61" fmla="*/ 0 h 27"/>
                <a:gd name="T62" fmla="*/ 0 w 21"/>
                <a:gd name="T63" fmla="*/ 0 h 27"/>
                <a:gd name="T64" fmla="*/ 0 w 21"/>
                <a:gd name="T65" fmla="*/ 0 h 27"/>
                <a:gd name="T66" fmla="*/ 0 w 21"/>
                <a:gd name="T67" fmla="*/ 0 h 27"/>
                <a:gd name="T68" fmla="*/ 0 w 21"/>
                <a:gd name="T69" fmla="*/ 0 h 27"/>
                <a:gd name="T70" fmla="*/ 0 w 21"/>
                <a:gd name="T71" fmla="*/ 0 h 27"/>
                <a:gd name="T72" fmla="*/ 0 w 21"/>
                <a:gd name="T73" fmla="*/ 0 h 27"/>
                <a:gd name="T74" fmla="*/ 0 w 21"/>
                <a:gd name="T75" fmla="*/ 0 h 27"/>
                <a:gd name="T76" fmla="*/ 0 w 21"/>
                <a:gd name="T77" fmla="*/ 0 h 27"/>
                <a:gd name="T78" fmla="*/ 0 w 21"/>
                <a:gd name="T79" fmla="*/ 0 h 27"/>
                <a:gd name="T80" fmla="*/ 0 w 21"/>
                <a:gd name="T81" fmla="*/ 0 h 27"/>
                <a:gd name="T82" fmla="*/ 0 w 21"/>
                <a:gd name="T83" fmla="*/ 0 h 27"/>
                <a:gd name="T84" fmla="*/ 0 w 21"/>
                <a:gd name="T85" fmla="*/ 0 h 27"/>
                <a:gd name="T86" fmla="*/ 0 w 21"/>
                <a:gd name="T87" fmla="*/ 0 h 27"/>
                <a:gd name="T88" fmla="*/ 0 w 21"/>
                <a:gd name="T89" fmla="*/ 0 h 27"/>
                <a:gd name="T90" fmla="*/ 0 w 21"/>
                <a:gd name="T91" fmla="*/ 0 h 27"/>
                <a:gd name="T92" fmla="*/ 0 w 21"/>
                <a:gd name="T93" fmla="*/ 0 h 27"/>
                <a:gd name="T94" fmla="*/ 0 w 21"/>
                <a:gd name="T95" fmla="*/ 0 h 27"/>
                <a:gd name="T96" fmla="*/ 0 w 21"/>
                <a:gd name="T97" fmla="*/ 0 h 27"/>
                <a:gd name="T98" fmla="*/ 0 w 21"/>
                <a:gd name="T99" fmla="*/ 0 h 27"/>
                <a:gd name="T100" fmla="*/ 0 w 21"/>
                <a:gd name="T101" fmla="*/ 0 h 27"/>
                <a:gd name="T102" fmla="*/ 0 w 21"/>
                <a:gd name="T103" fmla="*/ 0 h 27"/>
                <a:gd name="T104" fmla="*/ 0 w 21"/>
                <a:gd name="T105" fmla="*/ 0 h 27"/>
                <a:gd name="T106" fmla="*/ 0 w 21"/>
                <a:gd name="T107" fmla="*/ 0 h 27"/>
                <a:gd name="T108" fmla="*/ 0 w 21"/>
                <a:gd name="T109" fmla="*/ 0 h 27"/>
                <a:gd name="T110" fmla="*/ 0 w 21"/>
                <a:gd name="T111" fmla="*/ 0 h 2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
                <a:gd name="T169" fmla="*/ 0 h 27"/>
                <a:gd name="T170" fmla="*/ 21 w 21"/>
                <a:gd name="T171" fmla="*/ 27 h 2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 h="27">
                  <a:moveTo>
                    <a:pt x="0" y="20"/>
                  </a:moveTo>
                  <a:lnTo>
                    <a:pt x="5" y="17"/>
                  </a:lnTo>
                  <a:lnTo>
                    <a:pt x="6" y="18"/>
                  </a:lnTo>
                  <a:lnTo>
                    <a:pt x="6" y="19"/>
                  </a:lnTo>
                  <a:lnTo>
                    <a:pt x="7" y="19"/>
                  </a:lnTo>
                  <a:lnTo>
                    <a:pt x="7" y="20"/>
                  </a:lnTo>
                  <a:lnTo>
                    <a:pt x="7" y="22"/>
                  </a:lnTo>
                  <a:lnTo>
                    <a:pt x="8" y="23"/>
                  </a:lnTo>
                  <a:lnTo>
                    <a:pt x="10" y="23"/>
                  </a:lnTo>
                  <a:lnTo>
                    <a:pt x="10" y="24"/>
                  </a:lnTo>
                  <a:lnTo>
                    <a:pt x="11" y="24"/>
                  </a:lnTo>
                  <a:lnTo>
                    <a:pt x="12" y="24"/>
                  </a:lnTo>
                  <a:lnTo>
                    <a:pt x="12" y="23"/>
                  </a:lnTo>
                  <a:lnTo>
                    <a:pt x="12" y="22"/>
                  </a:lnTo>
                  <a:lnTo>
                    <a:pt x="12" y="20"/>
                  </a:lnTo>
                  <a:lnTo>
                    <a:pt x="13" y="20"/>
                  </a:lnTo>
                  <a:lnTo>
                    <a:pt x="15" y="20"/>
                  </a:lnTo>
                  <a:lnTo>
                    <a:pt x="16" y="20"/>
                  </a:lnTo>
                  <a:lnTo>
                    <a:pt x="15" y="20"/>
                  </a:lnTo>
                  <a:lnTo>
                    <a:pt x="15" y="19"/>
                  </a:lnTo>
                  <a:lnTo>
                    <a:pt x="13" y="18"/>
                  </a:lnTo>
                  <a:lnTo>
                    <a:pt x="12" y="17"/>
                  </a:lnTo>
                  <a:lnTo>
                    <a:pt x="11" y="17"/>
                  </a:lnTo>
                  <a:lnTo>
                    <a:pt x="10" y="17"/>
                  </a:lnTo>
                  <a:lnTo>
                    <a:pt x="8" y="17"/>
                  </a:lnTo>
                  <a:lnTo>
                    <a:pt x="7" y="15"/>
                  </a:lnTo>
                  <a:lnTo>
                    <a:pt x="6" y="15"/>
                  </a:lnTo>
                  <a:lnTo>
                    <a:pt x="5" y="14"/>
                  </a:lnTo>
                  <a:lnTo>
                    <a:pt x="3" y="14"/>
                  </a:lnTo>
                  <a:lnTo>
                    <a:pt x="3" y="13"/>
                  </a:lnTo>
                  <a:lnTo>
                    <a:pt x="2" y="13"/>
                  </a:lnTo>
                  <a:lnTo>
                    <a:pt x="2" y="12"/>
                  </a:lnTo>
                  <a:lnTo>
                    <a:pt x="2" y="10"/>
                  </a:lnTo>
                  <a:lnTo>
                    <a:pt x="2" y="9"/>
                  </a:lnTo>
                  <a:lnTo>
                    <a:pt x="2" y="8"/>
                  </a:lnTo>
                  <a:lnTo>
                    <a:pt x="2" y="7"/>
                  </a:lnTo>
                  <a:lnTo>
                    <a:pt x="2" y="5"/>
                  </a:lnTo>
                  <a:lnTo>
                    <a:pt x="2" y="4"/>
                  </a:lnTo>
                  <a:lnTo>
                    <a:pt x="3" y="3"/>
                  </a:lnTo>
                  <a:lnTo>
                    <a:pt x="3" y="1"/>
                  </a:lnTo>
                  <a:lnTo>
                    <a:pt x="5" y="1"/>
                  </a:lnTo>
                  <a:lnTo>
                    <a:pt x="6" y="1"/>
                  </a:lnTo>
                  <a:lnTo>
                    <a:pt x="7" y="0"/>
                  </a:lnTo>
                  <a:lnTo>
                    <a:pt x="8" y="0"/>
                  </a:lnTo>
                  <a:lnTo>
                    <a:pt x="10" y="0"/>
                  </a:lnTo>
                  <a:lnTo>
                    <a:pt x="11" y="0"/>
                  </a:lnTo>
                  <a:lnTo>
                    <a:pt x="12" y="0"/>
                  </a:lnTo>
                  <a:lnTo>
                    <a:pt x="13" y="0"/>
                  </a:lnTo>
                  <a:lnTo>
                    <a:pt x="13" y="1"/>
                  </a:lnTo>
                  <a:lnTo>
                    <a:pt x="15" y="1"/>
                  </a:lnTo>
                  <a:lnTo>
                    <a:pt x="15" y="3"/>
                  </a:lnTo>
                  <a:lnTo>
                    <a:pt x="16" y="4"/>
                  </a:lnTo>
                  <a:lnTo>
                    <a:pt x="17" y="4"/>
                  </a:lnTo>
                  <a:lnTo>
                    <a:pt x="18" y="4"/>
                  </a:lnTo>
                  <a:lnTo>
                    <a:pt x="18" y="5"/>
                  </a:lnTo>
                  <a:lnTo>
                    <a:pt x="18" y="7"/>
                  </a:lnTo>
                  <a:lnTo>
                    <a:pt x="12" y="7"/>
                  </a:lnTo>
                  <a:lnTo>
                    <a:pt x="11" y="7"/>
                  </a:lnTo>
                  <a:lnTo>
                    <a:pt x="10" y="7"/>
                  </a:lnTo>
                  <a:lnTo>
                    <a:pt x="8" y="7"/>
                  </a:lnTo>
                  <a:lnTo>
                    <a:pt x="7" y="7"/>
                  </a:lnTo>
                  <a:lnTo>
                    <a:pt x="7" y="8"/>
                  </a:lnTo>
                  <a:lnTo>
                    <a:pt x="7" y="9"/>
                  </a:lnTo>
                  <a:lnTo>
                    <a:pt x="7" y="10"/>
                  </a:lnTo>
                  <a:lnTo>
                    <a:pt x="8" y="10"/>
                  </a:lnTo>
                  <a:lnTo>
                    <a:pt x="10" y="10"/>
                  </a:lnTo>
                  <a:lnTo>
                    <a:pt x="11" y="10"/>
                  </a:lnTo>
                  <a:lnTo>
                    <a:pt x="12" y="10"/>
                  </a:lnTo>
                  <a:lnTo>
                    <a:pt x="13" y="10"/>
                  </a:lnTo>
                  <a:lnTo>
                    <a:pt x="15" y="10"/>
                  </a:lnTo>
                  <a:lnTo>
                    <a:pt x="16" y="12"/>
                  </a:lnTo>
                  <a:lnTo>
                    <a:pt x="17" y="13"/>
                  </a:lnTo>
                  <a:lnTo>
                    <a:pt x="18" y="14"/>
                  </a:lnTo>
                  <a:lnTo>
                    <a:pt x="18" y="15"/>
                  </a:lnTo>
                  <a:lnTo>
                    <a:pt x="20" y="15"/>
                  </a:lnTo>
                  <a:lnTo>
                    <a:pt x="20" y="17"/>
                  </a:lnTo>
                  <a:lnTo>
                    <a:pt x="21" y="18"/>
                  </a:lnTo>
                  <a:lnTo>
                    <a:pt x="21" y="19"/>
                  </a:lnTo>
                  <a:lnTo>
                    <a:pt x="21" y="20"/>
                  </a:lnTo>
                  <a:lnTo>
                    <a:pt x="20" y="22"/>
                  </a:lnTo>
                  <a:lnTo>
                    <a:pt x="18" y="23"/>
                  </a:lnTo>
                  <a:lnTo>
                    <a:pt x="18" y="24"/>
                  </a:lnTo>
                  <a:lnTo>
                    <a:pt x="17" y="24"/>
                  </a:lnTo>
                  <a:lnTo>
                    <a:pt x="16" y="25"/>
                  </a:lnTo>
                  <a:lnTo>
                    <a:pt x="15" y="27"/>
                  </a:lnTo>
                  <a:lnTo>
                    <a:pt x="13" y="27"/>
                  </a:lnTo>
                  <a:lnTo>
                    <a:pt x="12" y="27"/>
                  </a:lnTo>
                  <a:lnTo>
                    <a:pt x="11" y="27"/>
                  </a:lnTo>
                  <a:lnTo>
                    <a:pt x="10" y="27"/>
                  </a:lnTo>
                  <a:lnTo>
                    <a:pt x="8" y="27"/>
                  </a:lnTo>
                  <a:lnTo>
                    <a:pt x="7" y="27"/>
                  </a:lnTo>
                  <a:lnTo>
                    <a:pt x="6" y="27"/>
                  </a:lnTo>
                  <a:lnTo>
                    <a:pt x="5" y="27"/>
                  </a:lnTo>
                  <a:lnTo>
                    <a:pt x="3" y="25"/>
                  </a:lnTo>
                  <a:lnTo>
                    <a:pt x="2" y="24"/>
                  </a:lnTo>
                  <a:lnTo>
                    <a:pt x="1" y="23"/>
                  </a:lnTo>
                  <a:lnTo>
                    <a:pt x="0" y="22"/>
                  </a:lnTo>
                  <a:lnTo>
                    <a:pt x="0" y="2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72" name="Freeform 295">
              <a:extLst>
                <a:ext uri="{FF2B5EF4-FFF2-40B4-BE49-F238E27FC236}">
                  <a16:creationId xmlns:a16="http://schemas.microsoft.com/office/drawing/2014/main" id="{F9349F03-F43D-DF41-9C60-B2ED8827E170}"/>
                </a:ext>
              </a:extLst>
            </p:cNvPr>
            <p:cNvSpPr>
              <a:spLocks noEditPoints="1"/>
            </p:cNvSpPr>
            <p:nvPr/>
          </p:nvSpPr>
          <p:spPr bwMode="auto">
            <a:xfrm>
              <a:off x="4176" y="2822"/>
              <a:ext cx="2" cy="12"/>
            </a:xfrm>
            <a:custGeom>
              <a:avLst/>
              <a:gdLst>
                <a:gd name="T0" fmla="*/ 0 w 11"/>
                <a:gd name="T1" fmla="*/ 0 h 47"/>
                <a:gd name="T2" fmla="*/ 0 w 11"/>
                <a:gd name="T3" fmla="*/ 0 h 47"/>
                <a:gd name="T4" fmla="*/ 0 w 11"/>
                <a:gd name="T5" fmla="*/ 0 h 47"/>
                <a:gd name="T6" fmla="*/ 0 w 11"/>
                <a:gd name="T7" fmla="*/ 0 h 47"/>
                <a:gd name="T8" fmla="*/ 0 w 11"/>
                <a:gd name="T9" fmla="*/ 0 h 47"/>
                <a:gd name="T10" fmla="*/ 0 w 11"/>
                <a:gd name="T11" fmla="*/ 0 h 47"/>
                <a:gd name="T12" fmla="*/ 0 w 11"/>
                <a:gd name="T13" fmla="*/ 0 h 47"/>
                <a:gd name="T14" fmla="*/ 0 w 11"/>
                <a:gd name="T15" fmla="*/ 0 h 47"/>
                <a:gd name="T16" fmla="*/ 0 w 11"/>
                <a:gd name="T17" fmla="*/ 0 h 47"/>
                <a:gd name="T18" fmla="*/ 0 w 11"/>
                <a:gd name="T19" fmla="*/ 0 h 47"/>
                <a:gd name="T20" fmla="*/ 0 w 11"/>
                <a:gd name="T21" fmla="*/ 0 h 47"/>
                <a:gd name="T22" fmla="*/ 0 w 11"/>
                <a:gd name="T23" fmla="*/ 0 h 47"/>
                <a:gd name="T24" fmla="*/ 0 w 11"/>
                <a:gd name="T25" fmla="*/ 0 h 47"/>
                <a:gd name="T26" fmla="*/ 0 w 11"/>
                <a:gd name="T27" fmla="*/ 0 h 47"/>
                <a:gd name="T28" fmla="*/ 0 w 11"/>
                <a:gd name="T29" fmla="*/ 0 h 47"/>
                <a:gd name="T30" fmla="*/ 0 w 11"/>
                <a:gd name="T31" fmla="*/ 0 h 47"/>
                <a:gd name="T32" fmla="*/ 0 w 11"/>
                <a:gd name="T33" fmla="*/ 0 h 47"/>
                <a:gd name="T34" fmla="*/ 0 w 11"/>
                <a:gd name="T35" fmla="*/ 0 h 47"/>
                <a:gd name="T36" fmla="*/ 0 w 11"/>
                <a:gd name="T37" fmla="*/ 0 h 47"/>
                <a:gd name="T38" fmla="*/ 0 w 11"/>
                <a:gd name="T39" fmla="*/ 0 h 47"/>
                <a:gd name="T40" fmla="*/ 0 w 11"/>
                <a:gd name="T41" fmla="*/ 0 h 47"/>
                <a:gd name="T42" fmla="*/ 0 w 11"/>
                <a:gd name="T43" fmla="*/ 0 h 47"/>
                <a:gd name="T44" fmla="*/ 0 w 11"/>
                <a:gd name="T45" fmla="*/ 0 h 47"/>
                <a:gd name="T46" fmla="*/ 0 w 11"/>
                <a:gd name="T47" fmla="*/ 0 h 47"/>
                <a:gd name="T48" fmla="*/ 0 w 11"/>
                <a:gd name="T49" fmla="*/ 0 h 47"/>
                <a:gd name="T50" fmla="*/ 0 w 11"/>
                <a:gd name="T51" fmla="*/ 0 h 47"/>
                <a:gd name="T52" fmla="*/ 0 w 11"/>
                <a:gd name="T53" fmla="*/ 0 h 47"/>
                <a:gd name="T54" fmla="*/ 0 w 11"/>
                <a:gd name="T55" fmla="*/ 0 h 47"/>
                <a:gd name="T56" fmla="*/ 0 w 11"/>
                <a:gd name="T57" fmla="*/ 0 h 47"/>
                <a:gd name="T58" fmla="*/ 0 w 11"/>
                <a:gd name="T59" fmla="*/ 0 h 47"/>
                <a:gd name="T60" fmla="*/ 0 w 11"/>
                <a:gd name="T61" fmla="*/ 0 h 47"/>
                <a:gd name="T62" fmla="*/ 0 w 11"/>
                <a:gd name="T63" fmla="*/ 0 h 47"/>
                <a:gd name="T64" fmla="*/ 0 w 11"/>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
                <a:gd name="T100" fmla="*/ 0 h 47"/>
                <a:gd name="T101" fmla="*/ 11 w 11"/>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 h="47">
                  <a:moveTo>
                    <a:pt x="6" y="8"/>
                  </a:moveTo>
                  <a:lnTo>
                    <a:pt x="6" y="0"/>
                  </a:lnTo>
                  <a:lnTo>
                    <a:pt x="11" y="0"/>
                  </a:lnTo>
                  <a:lnTo>
                    <a:pt x="11" y="8"/>
                  </a:lnTo>
                  <a:lnTo>
                    <a:pt x="6" y="8"/>
                  </a:lnTo>
                  <a:close/>
                  <a:moveTo>
                    <a:pt x="11" y="10"/>
                  </a:moveTo>
                  <a:lnTo>
                    <a:pt x="11" y="37"/>
                  </a:lnTo>
                  <a:lnTo>
                    <a:pt x="11" y="38"/>
                  </a:lnTo>
                  <a:lnTo>
                    <a:pt x="11" y="39"/>
                  </a:lnTo>
                  <a:lnTo>
                    <a:pt x="11" y="40"/>
                  </a:lnTo>
                  <a:lnTo>
                    <a:pt x="11" y="42"/>
                  </a:lnTo>
                  <a:lnTo>
                    <a:pt x="11" y="43"/>
                  </a:lnTo>
                  <a:lnTo>
                    <a:pt x="11" y="44"/>
                  </a:lnTo>
                  <a:lnTo>
                    <a:pt x="11" y="46"/>
                  </a:lnTo>
                  <a:lnTo>
                    <a:pt x="9" y="47"/>
                  </a:lnTo>
                  <a:lnTo>
                    <a:pt x="8" y="47"/>
                  </a:lnTo>
                  <a:lnTo>
                    <a:pt x="7" y="47"/>
                  </a:lnTo>
                  <a:lnTo>
                    <a:pt x="6" y="47"/>
                  </a:lnTo>
                  <a:lnTo>
                    <a:pt x="4" y="47"/>
                  </a:lnTo>
                  <a:lnTo>
                    <a:pt x="3" y="47"/>
                  </a:lnTo>
                  <a:lnTo>
                    <a:pt x="2" y="47"/>
                  </a:lnTo>
                  <a:lnTo>
                    <a:pt x="0" y="47"/>
                  </a:lnTo>
                  <a:lnTo>
                    <a:pt x="3" y="40"/>
                  </a:lnTo>
                  <a:lnTo>
                    <a:pt x="4" y="40"/>
                  </a:lnTo>
                  <a:lnTo>
                    <a:pt x="6" y="40"/>
                  </a:lnTo>
                  <a:lnTo>
                    <a:pt x="6" y="39"/>
                  </a:lnTo>
                  <a:lnTo>
                    <a:pt x="6" y="38"/>
                  </a:lnTo>
                  <a:lnTo>
                    <a:pt x="6" y="37"/>
                  </a:lnTo>
                  <a:lnTo>
                    <a:pt x="6" y="10"/>
                  </a:lnTo>
                  <a:lnTo>
                    <a:pt x="11"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73" name="Freeform 296">
              <a:extLst>
                <a:ext uri="{FF2B5EF4-FFF2-40B4-BE49-F238E27FC236}">
                  <a16:creationId xmlns:a16="http://schemas.microsoft.com/office/drawing/2014/main" id="{76904C47-B4AC-3244-B795-73D981DAB0D1}"/>
                </a:ext>
              </a:extLst>
            </p:cNvPr>
            <p:cNvSpPr>
              <a:spLocks/>
            </p:cNvSpPr>
            <p:nvPr/>
          </p:nvSpPr>
          <p:spPr bwMode="auto">
            <a:xfrm>
              <a:off x="4179" y="2822"/>
              <a:ext cx="3" cy="9"/>
            </a:xfrm>
            <a:custGeom>
              <a:avLst/>
              <a:gdLst>
                <a:gd name="T0" fmla="*/ 0 w 14"/>
                <a:gd name="T1" fmla="*/ 0 h 37"/>
                <a:gd name="T2" fmla="*/ 0 w 14"/>
                <a:gd name="T3" fmla="*/ 0 h 37"/>
                <a:gd name="T4" fmla="*/ 0 w 14"/>
                <a:gd name="T5" fmla="*/ 0 h 37"/>
                <a:gd name="T6" fmla="*/ 0 w 14"/>
                <a:gd name="T7" fmla="*/ 0 h 37"/>
                <a:gd name="T8" fmla="*/ 0 w 14"/>
                <a:gd name="T9" fmla="*/ 0 h 37"/>
                <a:gd name="T10" fmla="*/ 0 w 14"/>
                <a:gd name="T11" fmla="*/ 0 h 37"/>
                <a:gd name="T12" fmla="*/ 0 w 14"/>
                <a:gd name="T13" fmla="*/ 0 h 37"/>
                <a:gd name="T14" fmla="*/ 0 w 14"/>
                <a:gd name="T15" fmla="*/ 0 h 37"/>
                <a:gd name="T16" fmla="*/ 0 w 14"/>
                <a:gd name="T17" fmla="*/ 0 h 37"/>
                <a:gd name="T18" fmla="*/ 0 w 14"/>
                <a:gd name="T19" fmla="*/ 0 h 37"/>
                <a:gd name="T20" fmla="*/ 0 w 14"/>
                <a:gd name="T21" fmla="*/ 0 h 37"/>
                <a:gd name="T22" fmla="*/ 0 w 14"/>
                <a:gd name="T23" fmla="*/ 0 h 37"/>
                <a:gd name="T24" fmla="*/ 0 w 14"/>
                <a:gd name="T25" fmla="*/ 0 h 37"/>
                <a:gd name="T26" fmla="*/ 0 w 14"/>
                <a:gd name="T27" fmla="*/ 0 h 37"/>
                <a:gd name="T28" fmla="*/ 0 w 14"/>
                <a:gd name="T29" fmla="*/ 0 h 37"/>
                <a:gd name="T30" fmla="*/ 0 w 14"/>
                <a:gd name="T31" fmla="*/ 0 h 37"/>
                <a:gd name="T32" fmla="*/ 0 w 14"/>
                <a:gd name="T33" fmla="*/ 0 h 37"/>
                <a:gd name="T34" fmla="*/ 0 w 14"/>
                <a:gd name="T35" fmla="*/ 0 h 37"/>
                <a:gd name="T36" fmla="*/ 0 w 14"/>
                <a:gd name="T37" fmla="*/ 0 h 37"/>
                <a:gd name="T38" fmla="*/ 0 w 14"/>
                <a:gd name="T39" fmla="*/ 0 h 37"/>
                <a:gd name="T40" fmla="*/ 0 w 14"/>
                <a:gd name="T41" fmla="*/ 0 h 37"/>
                <a:gd name="T42" fmla="*/ 0 w 14"/>
                <a:gd name="T43" fmla="*/ 0 h 37"/>
                <a:gd name="T44" fmla="*/ 0 w 14"/>
                <a:gd name="T45" fmla="*/ 0 h 37"/>
                <a:gd name="T46" fmla="*/ 0 w 14"/>
                <a:gd name="T47" fmla="*/ 0 h 37"/>
                <a:gd name="T48" fmla="*/ 0 w 14"/>
                <a:gd name="T49" fmla="*/ 0 h 37"/>
                <a:gd name="T50" fmla="*/ 0 w 14"/>
                <a:gd name="T51" fmla="*/ 0 h 37"/>
                <a:gd name="T52" fmla="*/ 0 w 14"/>
                <a:gd name="T53" fmla="*/ 0 h 37"/>
                <a:gd name="T54" fmla="*/ 0 w 14"/>
                <a:gd name="T55" fmla="*/ 0 h 37"/>
                <a:gd name="T56" fmla="*/ 0 w 14"/>
                <a:gd name="T57" fmla="*/ 0 h 37"/>
                <a:gd name="T58" fmla="*/ 0 w 14"/>
                <a:gd name="T59" fmla="*/ 0 h 37"/>
                <a:gd name="T60" fmla="*/ 0 w 14"/>
                <a:gd name="T61" fmla="*/ 0 h 37"/>
                <a:gd name="T62" fmla="*/ 0 w 14"/>
                <a:gd name="T63" fmla="*/ 0 h 37"/>
                <a:gd name="T64" fmla="*/ 0 w 14"/>
                <a:gd name="T65" fmla="*/ 0 h 37"/>
                <a:gd name="T66" fmla="*/ 0 w 14"/>
                <a:gd name="T67" fmla="*/ 0 h 37"/>
                <a:gd name="T68" fmla="*/ 0 w 14"/>
                <a:gd name="T69" fmla="*/ 0 h 37"/>
                <a:gd name="T70" fmla="*/ 0 w 14"/>
                <a:gd name="T71" fmla="*/ 0 h 37"/>
                <a:gd name="T72" fmla="*/ 0 w 14"/>
                <a:gd name="T73" fmla="*/ 0 h 37"/>
                <a:gd name="T74" fmla="*/ 0 w 14"/>
                <a:gd name="T75" fmla="*/ 0 h 37"/>
                <a:gd name="T76" fmla="*/ 0 w 14"/>
                <a:gd name="T77" fmla="*/ 0 h 37"/>
                <a:gd name="T78" fmla="*/ 0 w 14"/>
                <a:gd name="T79" fmla="*/ 0 h 37"/>
                <a:gd name="T80" fmla="*/ 0 w 14"/>
                <a:gd name="T81" fmla="*/ 0 h 37"/>
                <a:gd name="T82" fmla="*/ 0 w 14"/>
                <a:gd name="T83" fmla="*/ 0 h 37"/>
                <a:gd name="T84" fmla="*/ 0 w 14"/>
                <a:gd name="T85" fmla="*/ 0 h 37"/>
                <a:gd name="T86" fmla="*/ 0 w 14"/>
                <a:gd name="T87" fmla="*/ 0 h 37"/>
                <a:gd name="T88" fmla="*/ 0 w 14"/>
                <a:gd name="T89" fmla="*/ 0 h 37"/>
                <a:gd name="T90" fmla="*/ 0 w 14"/>
                <a:gd name="T91" fmla="*/ 0 h 37"/>
                <a:gd name="T92" fmla="*/ 0 w 14"/>
                <a:gd name="T93" fmla="*/ 0 h 37"/>
                <a:gd name="T94" fmla="*/ 0 w 14"/>
                <a:gd name="T95" fmla="*/ 0 h 37"/>
                <a:gd name="T96" fmla="*/ 0 w 14"/>
                <a:gd name="T97" fmla="*/ 0 h 37"/>
                <a:gd name="T98" fmla="*/ 0 w 14"/>
                <a:gd name="T99" fmla="*/ 0 h 37"/>
                <a:gd name="T100" fmla="*/ 0 w 14"/>
                <a:gd name="T101" fmla="*/ 0 h 37"/>
                <a:gd name="T102" fmla="*/ 0 w 14"/>
                <a:gd name="T103" fmla="*/ 0 h 37"/>
                <a:gd name="T104" fmla="*/ 0 w 14"/>
                <a:gd name="T105" fmla="*/ 0 h 37"/>
                <a:gd name="T106" fmla="*/ 0 w 14"/>
                <a:gd name="T107" fmla="*/ 0 h 37"/>
                <a:gd name="T108" fmla="*/ 0 w 14"/>
                <a:gd name="T109" fmla="*/ 0 h 37"/>
                <a:gd name="T110" fmla="*/ 0 w 14"/>
                <a:gd name="T111" fmla="*/ 0 h 37"/>
                <a:gd name="T112" fmla="*/ 0 w 14"/>
                <a:gd name="T113" fmla="*/ 0 h 37"/>
                <a:gd name="T114" fmla="*/ 0 w 14"/>
                <a:gd name="T115" fmla="*/ 0 h 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
                <a:gd name="T175" fmla="*/ 0 h 37"/>
                <a:gd name="T176" fmla="*/ 14 w 14"/>
                <a:gd name="T177" fmla="*/ 37 h 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 h="37">
                  <a:moveTo>
                    <a:pt x="0" y="10"/>
                  </a:moveTo>
                  <a:lnTo>
                    <a:pt x="4" y="10"/>
                  </a:lnTo>
                  <a:lnTo>
                    <a:pt x="4" y="9"/>
                  </a:lnTo>
                  <a:lnTo>
                    <a:pt x="4" y="8"/>
                  </a:lnTo>
                  <a:lnTo>
                    <a:pt x="4" y="6"/>
                  </a:lnTo>
                  <a:lnTo>
                    <a:pt x="4" y="5"/>
                  </a:lnTo>
                  <a:lnTo>
                    <a:pt x="4" y="4"/>
                  </a:lnTo>
                  <a:lnTo>
                    <a:pt x="5" y="4"/>
                  </a:lnTo>
                  <a:lnTo>
                    <a:pt x="6" y="4"/>
                  </a:lnTo>
                  <a:lnTo>
                    <a:pt x="6" y="3"/>
                  </a:lnTo>
                  <a:lnTo>
                    <a:pt x="6" y="1"/>
                  </a:lnTo>
                  <a:lnTo>
                    <a:pt x="6" y="0"/>
                  </a:lnTo>
                  <a:lnTo>
                    <a:pt x="8" y="0"/>
                  </a:lnTo>
                  <a:lnTo>
                    <a:pt x="9" y="0"/>
                  </a:lnTo>
                  <a:lnTo>
                    <a:pt x="10" y="0"/>
                  </a:lnTo>
                  <a:lnTo>
                    <a:pt x="11" y="0"/>
                  </a:lnTo>
                  <a:lnTo>
                    <a:pt x="13" y="0"/>
                  </a:lnTo>
                  <a:lnTo>
                    <a:pt x="14" y="0"/>
                  </a:lnTo>
                  <a:lnTo>
                    <a:pt x="14" y="8"/>
                  </a:lnTo>
                  <a:lnTo>
                    <a:pt x="13" y="8"/>
                  </a:lnTo>
                  <a:lnTo>
                    <a:pt x="11" y="8"/>
                  </a:lnTo>
                  <a:lnTo>
                    <a:pt x="10" y="8"/>
                  </a:lnTo>
                  <a:lnTo>
                    <a:pt x="9" y="8"/>
                  </a:lnTo>
                  <a:lnTo>
                    <a:pt x="9" y="9"/>
                  </a:lnTo>
                  <a:lnTo>
                    <a:pt x="9" y="10"/>
                  </a:lnTo>
                  <a:lnTo>
                    <a:pt x="14" y="10"/>
                  </a:lnTo>
                  <a:lnTo>
                    <a:pt x="14" y="17"/>
                  </a:lnTo>
                  <a:lnTo>
                    <a:pt x="9" y="17"/>
                  </a:lnTo>
                  <a:lnTo>
                    <a:pt x="9" y="37"/>
                  </a:lnTo>
                  <a:lnTo>
                    <a:pt x="4" y="37"/>
                  </a:lnTo>
                  <a:lnTo>
                    <a:pt x="4" y="17"/>
                  </a:lnTo>
                  <a:lnTo>
                    <a:pt x="0" y="17"/>
                  </a:lnTo>
                  <a:lnTo>
                    <a:pt x="0"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74" name="Freeform 297">
              <a:extLst>
                <a:ext uri="{FF2B5EF4-FFF2-40B4-BE49-F238E27FC236}">
                  <a16:creationId xmlns:a16="http://schemas.microsoft.com/office/drawing/2014/main" id="{75A2CC47-4678-2A48-B30D-DF56D3F808B3}"/>
                </a:ext>
              </a:extLst>
            </p:cNvPr>
            <p:cNvSpPr>
              <a:spLocks/>
            </p:cNvSpPr>
            <p:nvPr/>
          </p:nvSpPr>
          <p:spPr bwMode="auto">
            <a:xfrm>
              <a:off x="4183" y="2822"/>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
                <a:gd name="T130" fmla="*/ 0 h 37"/>
                <a:gd name="T131" fmla="*/ 19 w 19"/>
                <a:gd name="T132" fmla="*/ 37 h 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 h="37">
                  <a:moveTo>
                    <a:pt x="7" y="0"/>
                  </a:moveTo>
                  <a:lnTo>
                    <a:pt x="7" y="14"/>
                  </a:lnTo>
                  <a:lnTo>
                    <a:pt x="7" y="13"/>
                  </a:lnTo>
                  <a:lnTo>
                    <a:pt x="8" y="11"/>
                  </a:lnTo>
                  <a:lnTo>
                    <a:pt x="9" y="11"/>
                  </a:lnTo>
                  <a:lnTo>
                    <a:pt x="11" y="11"/>
                  </a:lnTo>
                  <a:lnTo>
                    <a:pt x="12" y="10"/>
                  </a:lnTo>
                  <a:lnTo>
                    <a:pt x="13" y="10"/>
                  </a:lnTo>
                  <a:lnTo>
                    <a:pt x="14" y="10"/>
                  </a:lnTo>
                  <a:lnTo>
                    <a:pt x="16" y="10"/>
                  </a:lnTo>
                  <a:lnTo>
                    <a:pt x="17" y="10"/>
                  </a:lnTo>
                  <a:lnTo>
                    <a:pt x="17" y="11"/>
                  </a:lnTo>
                  <a:lnTo>
                    <a:pt x="17" y="13"/>
                  </a:lnTo>
                  <a:lnTo>
                    <a:pt x="18" y="13"/>
                  </a:lnTo>
                  <a:lnTo>
                    <a:pt x="19" y="14"/>
                  </a:lnTo>
                  <a:lnTo>
                    <a:pt x="19" y="15"/>
                  </a:lnTo>
                  <a:lnTo>
                    <a:pt x="19" y="17"/>
                  </a:lnTo>
                  <a:lnTo>
                    <a:pt x="19" y="18"/>
                  </a:lnTo>
                  <a:lnTo>
                    <a:pt x="19" y="19"/>
                  </a:lnTo>
                  <a:lnTo>
                    <a:pt x="19" y="20"/>
                  </a:lnTo>
                  <a:lnTo>
                    <a:pt x="19" y="37"/>
                  </a:lnTo>
                  <a:lnTo>
                    <a:pt x="14" y="37"/>
                  </a:lnTo>
                  <a:lnTo>
                    <a:pt x="14" y="24"/>
                  </a:lnTo>
                  <a:lnTo>
                    <a:pt x="14" y="23"/>
                  </a:lnTo>
                  <a:lnTo>
                    <a:pt x="14" y="22"/>
                  </a:lnTo>
                  <a:lnTo>
                    <a:pt x="14" y="20"/>
                  </a:lnTo>
                  <a:lnTo>
                    <a:pt x="14" y="19"/>
                  </a:lnTo>
                  <a:lnTo>
                    <a:pt x="14" y="18"/>
                  </a:lnTo>
                  <a:lnTo>
                    <a:pt x="14" y="17"/>
                  </a:lnTo>
                  <a:lnTo>
                    <a:pt x="13" y="17"/>
                  </a:lnTo>
                  <a:lnTo>
                    <a:pt x="12" y="17"/>
                  </a:lnTo>
                  <a:lnTo>
                    <a:pt x="11" y="17"/>
                  </a:lnTo>
                  <a:lnTo>
                    <a:pt x="9" y="17"/>
                  </a:lnTo>
                  <a:lnTo>
                    <a:pt x="8" y="17"/>
                  </a:lnTo>
                  <a:lnTo>
                    <a:pt x="8" y="18"/>
                  </a:lnTo>
                  <a:lnTo>
                    <a:pt x="7" y="18"/>
                  </a:lnTo>
                  <a:lnTo>
                    <a:pt x="7" y="19"/>
                  </a:lnTo>
                  <a:lnTo>
                    <a:pt x="7" y="20"/>
                  </a:lnTo>
                  <a:lnTo>
                    <a:pt x="7" y="22"/>
                  </a:lnTo>
                  <a:lnTo>
                    <a:pt x="7" y="23"/>
                  </a:lnTo>
                  <a:lnTo>
                    <a:pt x="7" y="24"/>
                  </a:lnTo>
                  <a:lnTo>
                    <a:pt x="7" y="37"/>
                  </a:lnTo>
                  <a:lnTo>
                    <a:pt x="0" y="37"/>
                  </a:lnTo>
                  <a:lnTo>
                    <a:pt x="0" y="0"/>
                  </a:lnTo>
                  <a:lnTo>
                    <a:pt x="7" y="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75" name="Freeform 298">
              <a:extLst>
                <a:ext uri="{FF2B5EF4-FFF2-40B4-BE49-F238E27FC236}">
                  <a16:creationId xmlns:a16="http://schemas.microsoft.com/office/drawing/2014/main" id="{FBBFA48D-E46F-F642-9C80-24032ED6494C}"/>
                </a:ext>
              </a:extLst>
            </p:cNvPr>
            <p:cNvSpPr>
              <a:spLocks/>
            </p:cNvSpPr>
            <p:nvPr/>
          </p:nvSpPr>
          <p:spPr bwMode="auto">
            <a:xfrm>
              <a:off x="4194" y="2825"/>
              <a:ext cx="5" cy="6"/>
            </a:xfrm>
            <a:custGeom>
              <a:avLst/>
              <a:gdLst>
                <a:gd name="T0" fmla="*/ 0 w 23"/>
                <a:gd name="T1" fmla="*/ 0 h 27"/>
                <a:gd name="T2" fmla="*/ 0 w 23"/>
                <a:gd name="T3" fmla="*/ 0 h 27"/>
                <a:gd name="T4" fmla="*/ 0 w 23"/>
                <a:gd name="T5" fmla="*/ 0 h 27"/>
                <a:gd name="T6" fmla="*/ 0 w 23"/>
                <a:gd name="T7" fmla="*/ 0 h 27"/>
                <a:gd name="T8" fmla="*/ 0 w 23"/>
                <a:gd name="T9" fmla="*/ 0 h 27"/>
                <a:gd name="T10" fmla="*/ 0 w 23"/>
                <a:gd name="T11" fmla="*/ 0 h 27"/>
                <a:gd name="T12" fmla="*/ 0 w 23"/>
                <a:gd name="T13" fmla="*/ 0 h 27"/>
                <a:gd name="T14" fmla="*/ 0 w 23"/>
                <a:gd name="T15" fmla="*/ 0 h 27"/>
                <a:gd name="T16" fmla="*/ 0 w 23"/>
                <a:gd name="T17" fmla="*/ 0 h 27"/>
                <a:gd name="T18" fmla="*/ 0 w 23"/>
                <a:gd name="T19" fmla="*/ 0 h 27"/>
                <a:gd name="T20" fmla="*/ 0 w 23"/>
                <a:gd name="T21" fmla="*/ 0 h 27"/>
                <a:gd name="T22" fmla="*/ 0 w 23"/>
                <a:gd name="T23" fmla="*/ 0 h 27"/>
                <a:gd name="T24" fmla="*/ 0 w 23"/>
                <a:gd name="T25" fmla="*/ 0 h 27"/>
                <a:gd name="T26" fmla="*/ 0 w 23"/>
                <a:gd name="T27" fmla="*/ 0 h 27"/>
                <a:gd name="T28" fmla="*/ 0 w 23"/>
                <a:gd name="T29" fmla="*/ 0 h 27"/>
                <a:gd name="T30" fmla="*/ 0 w 23"/>
                <a:gd name="T31" fmla="*/ 0 h 27"/>
                <a:gd name="T32" fmla="*/ 0 w 23"/>
                <a:gd name="T33" fmla="*/ 0 h 27"/>
                <a:gd name="T34" fmla="*/ 0 w 23"/>
                <a:gd name="T35" fmla="*/ 0 h 27"/>
                <a:gd name="T36" fmla="*/ 0 w 23"/>
                <a:gd name="T37" fmla="*/ 0 h 27"/>
                <a:gd name="T38" fmla="*/ 0 w 23"/>
                <a:gd name="T39" fmla="*/ 0 h 27"/>
                <a:gd name="T40" fmla="*/ 0 w 23"/>
                <a:gd name="T41" fmla="*/ 0 h 27"/>
                <a:gd name="T42" fmla="*/ 0 w 23"/>
                <a:gd name="T43" fmla="*/ 0 h 27"/>
                <a:gd name="T44" fmla="*/ 0 w 23"/>
                <a:gd name="T45" fmla="*/ 0 h 27"/>
                <a:gd name="T46" fmla="*/ 0 w 23"/>
                <a:gd name="T47" fmla="*/ 0 h 27"/>
                <a:gd name="T48" fmla="*/ 0 w 23"/>
                <a:gd name="T49" fmla="*/ 0 h 27"/>
                <a:gd name="T50" fmla="*/ 0 w 23"/>
                <a:gd name="T51" fmla="*/ 0 h 27"/>
                <a:gd name="T52" fmla="*/ 0 w 23"/>
                <a:gd name="T53" fmla="*/ 0 h 27"/>
                <a:gd name="T54" fmla="*/ 0 w 23"/>
                <a:gd name="T55" fmla="*/ 0 h 27"/>
                <a:gd name="T56" fmla="*/ 0 w 23"/>
                <a:gd name="T57" fmla="*/ 0 h 27"/>
                <a:gd name="T58" fmla="*/ 0 w 23"/>
                <a:gd name="T59" fmla="*/ 0 h 27"/>
                <a:gd name="T60" fmla="*/ 0 w 23"/>
                <a:gd name="T61" fmla="*/ 0 h 27"/>
                <a:gd name="T62" fmla="*/ 0 w 23"/>
                <a:gd name="T63" fmla="*/ 0 h 27"/>
                <a:gd name="T64" fmla="*/ 0 w 23"/>
                <a:gd name="T65" fmla="*/ 0 h 27"/>
                <a:gd name="T66" fmla="*/ 0 w 23"/>
                <a:gd name="T67" fmla="*/ 0 h 27"/>
                <a:gd name="T68" fmla="*/ 0 w 23"/>
                <a:gd name="T69" fmla="*/ 0 h 27"/>
                <a:gd name="T70" fmla="*/ 0 w 23"/>
                <a:gd name="T71" fmla="*/ 0 h 27"/>
                <a:gd name="T72" fmla="*/ 0 w 23"/>
                <a:gd name="T73" fmla="*/ 0 h 27"/>
                <a:gd name="T74" fmla="*/ 0 w 23"/>
                <a:gd name="T75" fmla="*/ 0 h 27"/>
                <a:gd name="T76" fmla="*/ 0 w 23"/>
                <a:gd name="T77" fmla="*/ 0 h 27"/>
                <a:gd name="T78" fmla="*/ 0 w 23"/>
                <a:gd name="T79" fmla="*/ 0 h 27"/>
                <a:gd name="T80" fmla="*/ 0 w 23"/>
                <a:gd name="T81" fmla="*/ 0 h 27"/>
                <a:gd name="T82" fmla="*/ 0 w 23"/>
                <a:gd name="T83" fmla="*/ 0 h 27"/>
                <a:gd name="T84" fmla="*/ 0 w 23"/>
                <a:gd name="T85" fmla="*/ 0 h 27"/>
                <a:gd name="T86" fmla="*/ 0 w 23"/>
                <a:gd name="T87" fmla="*/ 0 h 27"/>
                <a:gd name="T88" fmla="*/ 0 w 23"/>
                <a:gd name="T89" fmla="*/ 0 h 27"/>
                <a:gd name="T90" fmla="*/ 0 w 23"/>
                <a:gd name="T91" fmla="*/ 0 h 27"/>
                <a:gd name="T92" fmla="*/ 0 w 23"/>
                <a:gd name="T93" fmla="*/ 0 h 27"/>
                <a:gd name="T94" fmla="*/ 0 w 23"/>
                <a:gd name="T95" fmla="*/ 0 h 27"/>
                <a:gd name="T96" fmla="*/ 0 w 23"/>
                <a:gd name="T97" fmla="*/ 0 h 27"/>
                <a:gd name="T98" fmla="*/ 0 w 23"/>
                <a:gd name="T99" fmla="*/ 0 h 27"/>
                <a:gd name="T100" fmla="*/ 0 w 23"/>
                <a:gd name="T101" fmla="*/ 0 h 27"/>
                <a:gd name="T102" fmla="*/ 0 w 23"/>
                <a:gd name="T103" fmla="*/ 0 h 27"/>
                <a:gd name="T104" fmla="*/ 0 w 23"/>
                <a:gd name="T105" fmla="*/ 0 h 27"/>
                <a:gd name="T106" fmla="*/ 0 w 23"/>
                <a:gd name="T107" fmla="*/ 0 h 27"/>
                <a:gd name="T108" fmla="*/ 0 w 23"/>
                <a:gd name="T109" fmla="*/ 0 h 27"/>
                <a:gd name="T110" fmla="*/ 0 w 23"/>
                <a:gd name="T111" fmla="*/ 0 h 2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3"/>
                <a:gd name="T169" fmla="*/ 0 h 27"/>
                <a:gd name="T170" fmla="*/ 23 w 23"/>
                <a:gd name="T171" fmla="*/ 27 h 2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3" h="27">
                  <a:moveTo>
                    <a:pt x="0" y="20"/>
                  </a:moveTo>
                  <a:lnTo>
                    <a:pt x="7" y="17"/>
                  </a:lnTo>
                  <a:lnTo>
                    <a:pt x="7" y="18"/>
                  </a:lnTo>
                  <a:lnTo>
                    <a:pt x="8" y="19"/>
                  </a:lnTo>
                  <a:lnTo>
                    <a:pt x="9" y="20"/>
                  </a:lnTo>
                  <a:lnTo>
                    <a:pt x="9" y="22"/>
                  </a:lnTo>
                  <a:lnTo>
                    <a:pt x="10" y="23"/>
                  </a:lnTo>
                  <a:lnTo>
                    <a:pt x="12" y="24"/>
                  </a:lnTo>
                  <a:lnTo>
                    <a:pt x="13" y="24"/>
                  </a:lnTo>
                  <a:lnTo>
                    <a:pt x="14" y="23"/>
                  </a:lnTo>
                  <a:lnTo>
                    <a:pt x="14" y="22"/>
                  </a:lnTo>
                  <a:lnTo>
                    <a:pt x="14" y="20"/>
                  </a:lnTo>
                  <a:lnTo>
                    <a:pt x="15" y="20"/>
                  </a:lnTo>
                  <a:lnTo>
                    <a:pt x="17" y="20"/>
                  </a:lnTo>
                  <a:lnTo>
                    <a:pt x="17" y="19"/>
                  </a:lnTo>
                  <a:lnTo>
                    <a:pt x="15" y="19"/>
                  </a:lnTo>
                  <a:lnTo>
                    <a:pt x="15" y="18"/>
                  </a:lnTo>
                  <a:lnTo>
                    <a:pt x="14" y="17"/>
                  </a:lnTo>
                  <a:lnTo>
                    <a:pt x="13" y="17"/>
                  </a:lnTo>
                  <a:lnTo>
                    <a:pt x="10" y="17"/>
                  </a:lnTo>
                  <a:lnTo>
                    <a:pt x="9" y="17"/>
                  </a:lnTo>
                  <a:lnTo>
                    <a:pt x="8" y="15"/>
                  </a:lnTo>
                  <a:lnTo>
                    <a:pt x="7" y="14"/>
                  </a:lnTo>
                  <a:lnTo>
                    <a:pt x="5" y="14"/>
                  </a:lnTo>
                  <a:lnTo>
                    <a:pt x="5" y="13"/>
                  </a:lnTo>
                  <a:lnTo>
                    <a:pt x="4" y="13"/>
                  </a:lnTo>
                  <a:lnTo>
                    <a:pt x="4" y="12"/>
                  </a:lnTo>
                  <a:lnTo>
                    <a:pt x="4" y="10"/>
                  </a:lnTo>
                  <a:lnTo>
                    <a:pt x="4" y="9"/>
                  </a:lnTo>
                  <a:lnTo>
                    <a:pt x="4" y="8"/>
                  </a:lnTo>
                  <a:lnTo>
                    <a:pt x="4" y="7"/>
                  </a:lnTo>
                  <a:lnTo>
                    <a:pt x="4" y="5"/>
                  </a:lnTo>
                  <a:lnTo>
                    <a:pt x="4" y="4"/>
                  </a:lnTo>
                  <a:lnTo>
                    <a:pt x="4" y="3"/>
                  </a:lnTo>
                  <a:lnTo>
                    <a:pt x="5" y="1"/>
                  </a:lnTo>
                  <a:lnTo>
                    <a:pt x="7" y="1"/>
                  </a:lnTo>
                  <a:lnTo>
                    <a:pt x="8" y="1"/>
                  </a:lnTo>
                  <a:lnTo>
                    <a:pt x="9" y="0"/>
                  </a:lnTo>
                  <a:lnTo>
                    <a:pt x="10" y="0"/>
                  </a:lnTo>
                  <a:lnTo>
                    <a:pt x="12" y="0"/>
                  </a:lnTo>
                  <a:lnTo>
                    <a:pt x="13" y="0"/>
                  </a:lnTo>
                  <a:lnTo>
                    <a:pt x="14" y="0"/>
                  </a:lnTo>
                  <a:lnTo>
                    <a:pt x="15" y="1"/>
                  </a:lnTo>
                  <a:lnTo>
                    <a:pt x="17" y="1"/>
                  </a:lnTo>
                  <a:lnTo>
                    <a:pt x="17" y="3"/>
                  </a:lnTo>
                  <a:lnTo>
                    <a:pt x="17" y="4"/>
                  </a:lnTo>
                  <a:lnTo>
                    <a:pt x="18" y="4"/>
                  </a:lnTo>
                  <a:lnTo>
                    <a:pt x="19" y="4"/>
                  </a:lnTo>
                  <a:lnTo>
                    <a:pt x="19" y="5"/>
                  </a:lnTo>
                  <a:lnTo>
                    <a:pt x="19" y="7"/>
                  </a:lnTo>
                  <a:lnTo>
                    <a:pt x="14" y="7"/>
                  </a:lnTo>
                  <a:lnTo>
                    <a:pt x="13" y="7"/>
                  </a:lnTo>
                  <a:lnTo>
                    <a:pt x="12" y="7"/>
                  </a:lnTo>
                  <a:lnTo>
                    <a:pt x="10" y="7"/>
                  </a:lnTo>
                  <a:lnTo>
                    <a:pt x="9" y="7"/>
                  </a:lnTo>
                  <a:lnTo>
                    <a:pt x="9" y="8"/>
                  </a:lnTo>
                  <a:lnTo>
                    <a:pt x="9" y="9"/>
                  </a:lnTo>
                  <a:lnTo>
                    <a:pt x="9" y="10"/>
                  </a:lnTo>
                  <a:lnTo>
                    <a:pt x="10" y="10"/>
                  </a:lnTo>
                  <a:lnTo>
                    <a:pt x="12" y="10"/>
                  </a:lnTo>
                  <a:lnTo>
                    <a:pt x="13" y="10"/>
                  </a:lnTo>
                  <a:lnTo>
                    <a:pt x="14" y="10"/>
                  </a:lnTo>
                  <a:lnTo>
                    <a:pt x="15" y="10"/>
                  </a:lnTo>
                  <a:lnTo>
                    <a:pt x="17" y="10"/>
                  </a:lnTo>
                  <a:lnTo>
                    <a:pt x="17" y="12"/>
                  </a:lnTo>
                  <a:lnTo>
                    <a:pt x="18" y="12"/>
                  </a:lnTo>
                  <a:lnTo>
                    <a:pt x="19" y="13"/>
                  </a:lnTo>
                  <a:lnTo>
                    <a:pt x="19" y="14"/>
                  </a:lnTo>
                  <a:lnTo>
                    <a:pt x="20" y="14"/>
                  </a:lnTo>
                  <a:lnTo>
                    <a:pt x="20" y="15"/>
                  </a:lnTo>
                  <a:lnTo>
                    <a:pt x="22" y="15"/>
                  </a:lnTo>
                  <a:lnTo>
                    <a:pt x="22" y="17"/>
                  </a:lnTo>
                  <a:lnTo>
                    <a:pt x="22" y="18"/>
                  </a:lnTo>
                  <a:lnTo>
                    <a:pt x="22" y="19"/>
                  </a:lnTo>
                  <a:lnTo>
                    <a:pt x="23" y="20"/>
                  </a:lnTo>
                  <a:lnTo>
                    <a:pt x="22" y="20"/>
                  </a:lnTo>
                  <a:lnTo>
                    <a:pt x="22" y="22"/>
                  </a:lnTo>
                  <a:lnTo>
                    <a:pt x="20" y="23"/>
                  </a:lnTo>
                  <a:lnTo>
                    <a:pt x="19" y="24"/>
                  </a:lnTo>
                  <a:lnTo>
                    <a:pt x="18" y="25"/>
                  </a:lnTo>
                  <a:lnTo>
                    <a:pt x="17" y="27"/>
                  </a:lnTo>
                  <a:lnTo>
                    <a:pt x="15" y="27"/>
                  </a:lnTo>
                  <a:lnTo>
                    <a:pt x="14" y="27"/>
                  </a:lnTo>
                  <a:lnTo>
                    <a:pt x="13" y="27"/>
                  </a:lnTo>
                  <a:lnTo>
                    <a:pt x="12" y="27"/>
                  </a:lnTo>
                  <a:lnTo>
                    <a:pt x="10" y="27"/>
                  </a:lnTo>
                  <a:lnTo>
                    <a:pt x="9" y="27"/>
                  </a:lnTo>
                  <a:lnTo>
                    <a:pt x="8" y="27"/>
                  </a:lnTo>
                  <a:lnTo>
                    <a:pt x="7" y="27"/>
                  </a:lnTo>
                  <a:lnTo>
                    <a:pt x="5" y="25"/>
                  </a:lnTo>
                  <a:lnTo>
                    <a:pt x="4" y="25"/>
                  </a:lnTo>
                  <a:lnTo>
                    <a:pt x="4" y="24"/>
                  </a:lnTo>
                  <a:lnTo>
                    <a:pt x="3" y="23"/>
                  </a:lnTo>
                  <a:lnTo>
                    <a:pt x="2" y="22"/>
                  </a:lnTo>
                  <a:lnTo>
                    <a:pt x="0" y="2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76" name="Freeform 299">
              <a:extLst>
                <a:ext uri="{FF2B5EF4-FFF2-40B4-BE49-F238E27FC236}">
                  <a16:creationId xmlns:a16="http://schemas.microsoft.com/office/drawing/2014/main" id="{340CA860-78AB-3A41-8C0A-208EA3E94FFC}"/>
                </a:ext>
              </a:extLst>
            </p:cNvPr>
            <p:cNvSpPr>
              <a:spLocks noEditPoints="1"/>
            </p:cNvSpPr>
            <p:nvPr/>
          </p:nvSpPr>
          <p:spPr bwMode="auto">
            <a:xfrm>
              <a:off x="4200" y="2822"/>
              <a:ext cx="5" cy="9"/>
            </a:xfrm>
            <a:custGeom>
              <a:avLst/>
              <a:gdLst>
                <a:gd name="T0" fmla="*/ 0 w 18"/>
                <a:gd name="T1" fmla="*/ 0 h 37"/>
                <a:gd name="T2" fmla="*/ 0 w 18"/>
                <a:gd name="T3" fmla="*/ 0 h 37"/>
                <a:gd name="T4" fmla="*/ 0 w 18"/>
                <a:gd name="T5" fmla="*/ 0 h 37"/>
                <a:gd name="T6" fmla="*/ 0 w 18"/>
                <a:gd name="T7" fmla="*/ 0 h 37"/>
                <a:gd name="T8" fmla="*/ 0 w 18"/>
                <a:gd name="T9" fmla="*/ 0 h 37"/>
                <a:gd name="T10" fmla="*/ 0 w 18"/>
                <a:gd name="T11" fmla="*/ 0 h 37"/>
                <a:gd name="T12" fmla="*/ 0 w 18"/>
                <a:gd name="T13" fmla="*/ 0 h 37"/>
                <a:gd name="T14" fmla="*/ 0 w 18"/>
                <a:gd name="T15" fmla="*/ 0 h 37"/>
                <a:gd name="T16" fmla="*/ 0 w 18"/>
                <a:gd name="T17" fmla="*/ 0 h 37"/>
                <a:gd name="T18" fmla="*/ 0 w 18"/>
                <a:gd name="T19" fmla="*/ 0 h 37"/>
                <a:gd name="T20" fmla="*/ 0 w 18"/>
                <a:gd name="T21" fmla="*/ 0 h 37"/>
                <a:gd name="T22" fmla="*/ 0 w 18"/>
                <a:gd name="T23" fmla="*/ 0 h 37"/>
                <a:gd name="T24" fmla="*/ 0 w 18"/>
                <a:gd name="T25" fmla="*/ 0 h 37"/>
                <a:gd name="T26" fmla="*/ 0 w 18"/>
                <a:gd name="T27" fmla="*/ 0 h 37"/>
                <a:gd name="T28" fmla="*/ 0 w 18"/>
                <a:gd name="T29" fmla="*/ 0 h 37"/>
                <a:gd name="T30" fmla="*/ 0 w 18"/>
                <a:gd name="T31" fmla="*/ 0 h 37"/>
                <a:gd name="T32" fmla="*/ 0 w 18"/>
                <a:gd name="T33" fmla="*/ 0 h 37"/>
                <a:gd name="T34" fmla="*/ 0 w 18"/>
                <a:gd name="T35" fmla="*/ 0 h 37"/>
                <a:gd name="T36" fmla="*/ 0 w 18"/>
                <a:gd name="T37" fmla="*/ 0 h 37"/>
                <a:gd name="T38" fmla="*/ 0 w 18"/>
                <a:gd name="T39" fmla="*/ 0 h 37"/>
                <a:gd name="T40" fmla="*/ 0 w 18"/>
                <a:gd name="T41" fmla="*/ 0 h 37"/>
                <a:gd name="T42" fmla="*/ 0 w 18"/>
                <a:gd name="T43" fmla="*/ 0 h 37"/>
                <a:gd name="T44" fmla="*/ 0 w 18"/>
                <a:gd name="T45" fmla="*/ 0 h 37"/>
                <a:gd name="T46" fmla="*/ 0 w 18"/>
                <a:gd name="T47" fmla="*/ 0 h 37"/>
                <a:gd name="T48" fmla="*/ 0 w 18"/>
                <a:gd name="T49" fmla="*/ 0 h 37"/>
                <a:gd name="T50" fmla="*/ 0 w 18"/>
                <a:gd name="T51" fmla="*/ 0 h 37"/>
                <a:gd name="T52" fmla="*/ 0 w 18"/>
                <a:gd name="T53" fmla="*/ 0 h 37"/>
                <a:gd name="T54" fmla="*/ 0 w 18"/>
                <a:gd name="T55" fmla="*/ 0 h 37"/>
                <a:gd name="T56" fmla="*/ 0 w 18"/>
                <a:gd name="T57" fmla="*/ 0 h 37"/>
                <a:gd name="T58" fmla="*/ 0 w 18"/>
                <a:gd name="T59" fmla="*/ 0 h 37"/>
                <a:gd name="T60" fmla="*/ 0 w 18"/>
                <a:gd name="T61" fmla="*/ 0 h 37"/>
                <a:gd name="T62" fmla="*/ 0 w 18"/>
                <a:gd name="T63" fmla="*/ 0 h 37"/>
                <a:gd name="T64" fmla="*/ 0 w 18"/>
                <a:gd name="T65" fmla="*/ 0 h 37"/>
                <a:gd name="T66" fmla="*/ 0 w 18"/>
                <a:gd name="T67" fmla="*/ 0 h 37"/>
                <a:gd name="T68" fmla="*/ 0 w 18"/>
                <a:gd name="T69" fmla="*/ 0 h 37"/>
                <a:gd name="T70" fmla="*/ 0 w 18"/>
                <a:gd name="T71" fmla="*/ 0 h 37"/>
                <a:gd name="T72" fmla="*/ 0 w 18"/>
                <a:gd name="T73" fmla="*/ 0 h 37"/>
                <a:gd name="T74" fmla="*/ 0 w 18"/>
                <a:gd name="T75" fmla="*/ 0 h 37"/>
                <a:gd name="T76" fmla="*/ 0 w 18"/>
                <a:gd name="T77" fmla="*/ 0 h 37"/>
                <a:gd name="T78" fmla="*/ 0 w 18"/>
                <a:gd name="T79" fmla="*/ 0 h 37"/>
                <a:gd name="T80" fmla="*/ 0 w 18"/>
                <a:gd name="T81" fmla="*/ 0 h 37"/>
                <a:gd name="T82" fmla="*/ 0 w 18"/>
                <a:gd name="T83" fmla="*/ 0 h 37"/>
                <a:gd name="T84" fmla="*/ 0 w 18"/>
                <a:gd name="T85" fmla="*/ 0 h 37"/>
                <a:gd name="T86" fmla="*/ 0 w 18"/>
                <a:gd name="T87" fmla="*/ 0 h 37"/>
                <a:gd name="T88" fmla="*/ 0 w 18"/>
                <a:gd name="T89" fmla="*/ 0 h 37"/>
                <a:gd name="T90" fmla="*/ 0 w 18"/>
                <a:gd name="T91" fmla="*/ 0 h 37"/>
                <a:gd name="T92" fmla="*/ 0 w 18"/>
                <a:gd name="T93" fmla="*/ 0 h 37"/>
                <a:gd name="T94" fmla="*/ 0 w 18"/>
                <a:gd name="T95" fmla="*/ 0 h 37"/>
                <a:gd name="T96" fmla="*/ 0 w 18"/>
                <a:gd name="T97" fmla="*/ 0 h 37"/>
                <a:gd name="T98" fmla="*/ 0 w 18"/>
                <a:gd name="T99" fmla="*/ 0 h 37"/>
                <a:gd name="T100" fmla="*/ 0 w 18"/>
                <a:gd name="T101" fmla="*/ 0 h 37"/>
                <a:gd name="T102" fmla="*/ 0 w 18"/>
                <a:gd name="T103" fmla="*/ 0 h 37"/>
                <a:gd name="T104" fmla="*/ 0 w 18"/>
                <a:gd name="T105" fmla="*/ 0 h 37"/>
                <a:gd name="T106" fmla="*/ 0 w 18"/>
                <a:gd name="T107" fmla="*/ 0 h 37"/>
                <a:gd name="T108" fmla="*/ 0 w 18"/>
                <a:gd name="T109" fmla="*/ 0 h 37"/>
                <a:gd name="T110" fmla="*/ 0 w 18"/>
                <a:gd name="T111" fmla="*/ 0 h 37"/>
                <a:gd name="T112" fmla="*/ 0 w 18"/>
                <a:gd name="T113" fmla="*/ 0 h 37"/>
                <a:gd name="T114" fmla="*/ 0 w 18"/>
                <a:gd name="T115" fmla="*/ 0 h 37"/>
                <a:gd name="T116" fmla="*/ 0 w 18"/>
                <a:gd name="T117" fmla="*/ 0 h 37"/>
                <a:gd name="T118" fmla="*/ 0 w 18"/>
                <a:gd name="T119" fmla="*/ 0 h 37"/>
                <a:gd name="T120" fmla="*/ 0 w 18"/>
                <a:gd name="T121" fmla="*/ 0 h 37"/>
                <a:gd name="T122" fmla="*/ 0 w 18"/>
                <a:gd name="T123" fmla="*/ 0 h 37"/>
                <a:gd name="T124" fmla="*/ 0 w 18"/>
                <a:gd name="T125" fmla="*/ 0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
                <a:gd name="T190" fmla="*/ 0 h 37"/>
                <a:gd name="T191" fmla="*/ 18 w 18"/>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 h="37">
                  <a:moveTo>
                    <a:pt x="18" y="37"/>
                  </a:moveTo>
                  <a:lnTo>
                    <a:pt x="12" y="37"/>
                  </a:lnTo>
                  <a:lnTo>
                    <a:pt x="12" y="34"/>
                  </a:lnTo>
                  <a:lnTo>
                    <a:pt x="12" y="35"/>
                  </a:lnTo>
                  <a:lnTo>
                    <a:pt x="11" y="37"/>
                  </a:lnTo>
                  <a:lnTo>
                    <a:pt x="10" y="37"/>
                  </a:lnTo>
                  <a:lnTo>
                    <a:pt x="8" y="37"/>
                  </a:lnTo>
                  <a:lnTo>
                    <a:pt x="7" y="37"/>
                  </a:lnTo>
                  <a:lnTo>
                    <a:pt x="6" y="37"/>
                  </a:lnTo>
                  <a:lnTo>
                    <a:pt x="5" y="37"/>
                  </a:lnTo>
                  <a:lnTo>
                    <a:pt x="3" y="37"/>
                  </a:lnTo>
                  <a:lnTo>
                    <a:pt x="2" y="35"/>
                  </a:lnTo>
                  <a:lnTo>
                    <a:pt x="2" y="34"/>
                  </a:lnTo>
                  <a:lnTo>
                    <a:pt x="1" y="33"/>
                  </a:lnTo>
                  <a:lnTo>
                    <a:pt x="1" y="32"/>
                  </a:lnTo>
                  <a:lnTo>
                    <a:pt x="0" y="30"/>
                  </a:lnTo>
                  <a:lnTo>
                    <a:pt x="0" y="29"/>
                  </a:lnTo>
                  <a:lnTo>
                    <a:pt x="0" y="28"/>
                  </a:lnTo>
                  <a:lnTo>
                    <a:pt x="0" y="27"/>
                  </a:lnTo>
                  <a:lnTo>
                    <a:pt x="0" y="25"/>
                  </a:lnTo>
                  <a:lnTo>
                    <a:pt x="0" y="24"/>
                  </a:lnTo>
                  <a:lnTo>
                    <a:pt x="0" y="23"/>
                  </a:lnTo>
                  <a:lnTo>
                    <a:pt x="0" y="22"/>
                  </a:lnTo>
                  <a:lnTo>
                    <a:pt x="0" y="20"/>
                  </a:lnTo>
                  <a:lnTo>
                    <a:pt x="0" y="19"/>
                  </a:lnTo>
                  <a:lnTo>
                    <a:pt x="0" y="18"/>
                  </a:lnTo>
                  <a:lnTo>
                    <a:pt x="1" y="17"/>
                  </a:lnTo>
                  <a:lnTo>
                    <a:pt x="1" y="15"/>
                  </a:lnTo>
                  <a:lnTo>
                    <a:pt x="2" y="14"/>
                  </a:lnTo>
                  <a:lnTo>
                    <a:pt x="2" y="13"/>
                  </a:lnTo>
                  <a:lnTo>
                    <a:pt x="2" y="11"/>
                  </a:lnTo>
                  <a:lnTo>
                    <a:pt x="3" y="11"/>
                  </a:lnTo>
                  <a:lnTo>
                    <a:pt x="5" y="10"/>
                  </a:lnTo>
                  <a:lnTo>
                    <a:pt x="6" y="10"/>
                  </a:lnTo>
                  <a:lnTo>
                    <a:pt x="7" y="10"/>
                  </a:lnTo>
                  <a:lnTo>
                    <a:pt x="8" y="10"/>
                  </a:lnTo>
                  <a:lnTo>
                    <a:pt x="10" y="10"/>
                  </a:lnTo>
                  <a:lnTo>
                    <a:pt x="11" y="11"/>
                  </a:lnTo>
                  <a:lnTo>
                    <a:pt x="12" y="11"/>
                  </a:lnTo>
                  <a:lnTo>
                    <a:pt x="12" y="13"/>
                  </a:lnTo>
                  <a:lnTo>
                    <a:pt x="12" y="14"/>
                  </a:lnTo>
                  <a:lnTo>
                    <a:pt x="12" y="0"/>
                  </a:lnTo>
                  <a:lnTo>
                    <a:pt x="18" y="0"/>
                  </a:lnTo>
                  <a:lnTo>
                    <a:pt x="18" y="37"/>
                  </a:lnTo>
                  <a:close/>
                  <a:moveTo>
                    <a:pt x="5" y="24"/>
                  </a:moveTo>
                  <a:lnTo>
                    <a:pt x="5" y="25"/>
                  </a:lnTo>
                  <a:lnTo>
                    <a:pt x="5" y="27"/>
                  </a:lnTo>
                  <a:lnTo>
                    <a:pt x="5" y="28"/>
                  </a:lnTo>
                  <a:lnTo>
                    <a:pt x="5" y="29"/>
                  </a:lnTo>
                  <a:lnTo>
                    <a:pt x="5" y="30"/>
                  </a:lnTo>
                  <a:lnTo>
                    <a:pt x="6" y="32"/>
                  </a:lnTo>
                  <a:lnTo>
                    <a:pt x="6" y="33"/>
                  </a:lnTo>
                  <a:lnTo>
                    <a:pt x="7" y="33"/>
                  </a:lnTo>
                  <a:lnTo>
                    <a:pt x="7" y="34"/>
                  </a:lnTo>
                  <a:lnTo>
                    <a:pt x="8" y="33"/>
                  </a:lnTo>
                  <a:lnTo>
                    <a:pt x="10" y="33"/>
                  </a:lnTo>
                  <a:lnTo>
                    <a:pt x="10" y="32"/>
                  </a:lnTo>
                  <a:lnTo>
                    <a:pt x="11" y="32"/>
                  </a:lnTo>
                  <a:lnTo>
                    <a:pt x="11" y="30"/>
                  </a:lnTo>
                  <a:lnTo>
                    <a:pt x="12" y="30"/>
                  </a:lnTo>
                  <a:lnTo>
                    <a:pt x="12" y="29"/>
                  </a:lnTo>
                  <a:lnTo>
                    <a:pt x="12" y="28"/>
                  </a:lnTo>
                  <a:lnTo>
                    <a:pt x="12" y="27"/>
                  </a:lnTo>
                  <a:lnTo>
                    <a:pt x="12" y="25"/>
                  </a:lnTo>
                  <a:lnTo>
                    <a:pt x="12" y="24"/>
                  </a:lnTo>
                  <a:lnTo>
                    <a:pt x="12" y="23"/>
                  </a:lnTo>
                  <a:lnTo>
                    <a:pt x="12" y="22"/>
                  </a:lnTo>
                  <a:lnTo>
                    <a:pt x="12" y="20"/>
                  </a:lnTo>
                  <a:lnTo>
                    <a:pt x="12" y="19"/>
                  </a:lnTo>
                  <a:lnTo>
                    <a:pt x="12" y="18"/>
                  </a:lnTo>
                  <a:lnTo>
                    <a:pt x="12" y="17"/>
                  </a:lnTo>
                  <a:lnTo>
                    <a:pt x="11" y="17"/>
                  </a:lnTo>
                  <a:lnTo>
                    <a:pt x="10" y="17"/>
                  </a:lnTo>
                  <a:lnTo>
                    <a:pt x="8" y="17"/>
                  </a:lnTo>
                  <a:lnTo>
                    <a:pt x="7" y="17"/>
                  </a:lnTo>
                  <a:lnTo>
                    <a:pt x="6" y="17"/>
                  </a:lnTo>
                  <a:lnTo>
                    <a:pt x="5" y="17"/>
                  </a:lnTo>
                  <a:lnTo>
                    <a:pt x="5" y="18"/>
                  </a:lnTo>
                  <a:lnTo>
                    <a:pt x="5" y="19"/>
                  </a:lnTo>
                  <a:lnTo>
                    <a:pt x="5" y="20"/>
                  </a:lnTo>
                  <a:lnTo>
                    <a:pt x="5" y="22"/>
                  </a:lnTo>
                  <a:lnTo>
                    <a:pt x="5" y="23"/>
                  </a:lnTo>
                  <a:lnTo>
                    <a:pt x="5" y="24"/>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77" name="Freeform 300">
              <a:extLst>
                <a:ext uri="{FF2B5EF4-FFF2-40B4-BE49-F238E27FC236}">
                  <a16:creationId xmlns:a16="http://schemas.microsoft.com/office/drawing/2014/main" id="{F6D8832B-B0DD-1846-A671-D2E09133FFD9}"/>
                </a:ext>
              </a:extLst>
            </p:cNvPr>
            <p:cNvSpPr>
              <a:spLocks/>
            </p:cNvSpPr>
            <p:nvPr/>
          </p:nvSpPr>
          <p:spPr bwMode="auto">
            <a:xfrm>
              <a:off x="4206" y="2822"/>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
                <a:gd name="T130" fmla="*/ 0 h 37"/>
                <a:gd name="T131" fmla="*/ 19 w 19"/>
                <a:gd name="T132" fmla="*/ 37 h 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 h="37">
                  <a:moveTo>
                    <a:pt x="5" y="0"/>
                  </a:moveTo>
                  <a:lnTo>
                    <a:pt x="5" y="14"/>
                  </a:lnTo>
                  <a:lnTo>
                    <a:pt x="7" y="13"/>
                  </a:lnTo>
                  <a:lnTo>
                    <a:pt x="8" y="11"/>
                  </a:lnTo>
                  <a:lnTo>
                    <a:pt x="9" y="11"/>
                  </a:lnTo>
                  <a:lnTo>
                    <a:pt x="11" y="10"/>
                  </a:lnTo>
                  <a:lnTo>
                    <a:pt x="12" y="10"/>
                  </a:lnTo>
                  <a:lnTo>
                    <a:pt x="13" y="10"/>
                  </a:lnTo>
                  <a:lnTo>
                    <a:pt x="14" y="10"/>
                  </a:lnTo>
                  <a:lnTo>
                    <a:pt x="16" y="10"/>
                  </a:lnTo>
                  <a:lnTo>
                    <a:pt x="17" y="10"/>
                  </a:lnTo>
                  <a:lnTo>
                    <a:pt x="17" y="11"/>
                  </a:lnTo>
                  <a:lnTo>
                    <a:pt x="17" y="13"/>
                  </a:lnTo>
                  <a:lnTo>
                    <a:pt x="18" y="13"/>
                  </a:lnTo>
                  <a:lnTo>
                    <a:pt x="18" y="14"/>
                  </a:lnTo>
                  <a:lnTo>
                    <a:pt x="19" y="14"/>
                  </a:lnTo>
                  <a:lnTo>
                    <a:pt x="19" y="15"/>
                  </a:lnTo>
                  <a:lnTo>
                    <a:pt x="19" y="17"/>
                  </a:lnTo>
                  <a:lnTo>
                    <a:pt x="19" y="18"/>
                  </a:lnTo>
                  <a:lnTo>
                    <a:pt x="19" y="19"/>
                  </a:lnTo>
                  <a:lnTo>
                    <a:pt x="19" y="20"/>
                  </a:lnTo>
                  <a:lnTo>
                    <a:pt x="19" y="37"/>
                  </a:lnTo>
                  <a:lnTo>
                    <a:pt x="14" y="37"/>
                  </a:lnTo>
                  <a:lnTo>
                    <a:pt x="14" y="24"/>
                  </a:lnTo>
                  <a:lnTo>
                    <a:pt x="14" y="23"/>
                  </a:lnTo>
                  <a:lnTo>
                    <a:pt x="14" y="22"/>
                  </a:lnTo>
                  <a:lnTo>
                    <a:pt x="14" y="20"/>
                  </a:lnTo>
                  <a:lnTo>
                    <a:pt x="14" y="19"/>
                  </a:lnTo>
                  <a:lnTo>
                    <a:pt x="14" y="18"/>
                  </a:lnTo>
                  <a:lnTo>
                    <a:pt x="14" y="17"/>
                  </a:lnTo>
                  <a:lnTo>
                    <a:pt x="13" y="17"/>
                  </a:lnTo>
                  <a:lnTo>
                    <a:pt x="12" y="17"/>
                  </a:lnTo>
                  <a:lnTo>
                    <a:pt x="11" y="17"/>
                  </a:lnTo>
                  <a:lnTo>
                    <a:pt x="9" y="17"/>
                  </a:lnTo>
                  <a:lnTo>
                    <a:pt x="8" y="17"/>
                  </a:lnTo>
                  <a:lnTo>
                    <a:pt x="8" y="18"/>
                  </a:lnTo>
                  <a:lnTo>
                    <a:pt x="7" y="18"/>
                  </a:lnTo>
                  <a:lnTo>
                    <a:pt x="7" y="19"/>
                  </a:lnTo>
                  <a:lnTo>
                    <a:pt x="5" y="19"/>
                  </a:lnTo>
                  <a:lnTo>
                    <a:pt x="5" y="20"/>
                  </a:lnTo>
                  <a:lnTo>
                    <a:pt x="5" y="22"/>
                  </a:lnTo>
                  <a:lnTo>
                    <a:pt x="5" y="23"/>
                  </a:lnTo>
                  <a:lnTo>
                    <a:pt x="5" y="24"/>
                  </a:lnTo>
                  <a:lnTo>
                    <a:pt x="5" y="37"/>
                  </a:lnTo>
                  <a:lnTo>
                    <a:pt x="0" y="37"/>
                  </a:lnTo>
                  <a:lnTo>
                    <a:pt x="0" y="0"/>
                  </a:lnTo>
                  <a:lnTo>
                    <a:pt x="5" y="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78" name="Freeform 301">
              <a:extLst>
                <a:ext uri="{FF2B5EF4-FFF2-40B4-BE49-F238E27FC236}">
                  <a16:creationId xmlns:a16="http://schemas.microsoft.com/office/drawing/2014/main" id="{14F1F671-88F6-C64D-8B66-734CA02954DD}"/>
                </a:ext>
              </a:extLst>
            </p:cNvPr>
            <p:cNvSpPr>
              <a:spLocks/>
            </p:cNvSpPr>
            <p:nvPr/>
          </p:nvSpPr>
          <p:spPr bwMode="auto">
            <a:xfrm>
              <a:off x="4286" y="2742"/>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37"/>
                <a:gd name="T41" fmla="*/ 19 w 19"/>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37">
                  <a:moveTo>
                    <a:pt x="0" y="37"/>
                  </a:moveTo>
                  <a:lnTo>
                    <a:pt x="0" y="0"/>
                  </a:lnTo>
                  <a:lnTo>
                    <a:pt x="7" y="0"/>
                  </a:lnTo>
                  <a:lnTo>
                    <a:pt x="7" y="19"/>
                  </a:lnTo>
                  <a:lnTo>
                    <a:pt x="12" y="11"/>
                  </a:lnTo>
                  <a:lnTo>
                    <a:pt x="19" y="11"/>
                  </a:lnTo>
                  <a:lnTo>
                    <a:pt x="12" y="19"/>
                  </a:lnTo>
                  <a:lnTo>
                    <a:pt x="19" y="37"/>
                  </a:lnTo>
                  <a:lnTo>
                    <a:pt x="14" y="37"/>
                  </a:lnTo>
                  <a:lnTo>
                    <a:pt x="9" y="27"/>
                  </a:lnTo>
                  <a:lnTo>
                    <a:pt x="7" y="29"/>
                  </a:lnTo>
                  <a:lnTo>
                    <a:pt x="7" y="37"/>
                  </a:lnTo>
                  <a:lnTo>
                    <a:pt x="0" y="37"/>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79" name="Freeform 302">
              <a:extLst>
                <a:ext uri="{FF2B5EF4-FFF2-40B4-BE49-F238E27FC236}">
                  <a16:creationId xmlns:a16="http://schemas.microsoft.com/office/drawing/2014/main" id="{C07783A9-DCBB-6D4B-9A79-E1F243E3BCC3}"/>
                </a:ext>
              </a:extLst>
            </p:cNvPr>
            <p:cNvSpPr>
              <a:spLocks/>
            </p:cNvSpPr>
            <p:nvPr/>
          </p:nvSpPr>
          <p:spPr bwMode="auto">
            <a:xfrm>
              <a:off x="4291" y="2744"/>
              <a:ext cx="5" cy="7"/>
            </a:xfrm>
            <a:custGeom>
              <a:avLst/>
              <a:gdLst>
                <a:gd name="T0" fmla="*/ 0 w 23"/>
                <a:gd name="T1" fmla="*/ 0 h 26"/>
                <a:gd name="T2" fmla="*/ 0 w 23"/>
                <a:gd name="T3" fmla="*/ 0 h 26"/>
                <a:gd name="T4" fmla="*/ 0 w 23"/>
                <a:gd name="T5" fmla="*/ 0 h 26"/>
                <a:gd name="T6" fmla="*/ 0 w 23"/>
                <a:gd name="T7" fmla="*/ 0 h 26"/>
                <a:gd name="T8" fmla="*/ 0 w 23"/>
                <a:gd name="T9" fmla="*/ 0 h 26"/>
                <a:gd name="T10" fmla="*/ 0 w 23"/>
                <a:gd name="T11" fmla="*/ 0 h 26"/>
                <a:gd name="T12" fmla="*/ 0 w 23"/>
                <a:gd name="T13" fmla="*/ 0 h 26"/>
                <a:gd name="T14" fmla="*/ 0 w 23"/>
                <a:gd name="T15" fmla="*/ 0 h 26"/>
                <a:gd name="T16" fmla="*/ 0 w 23"/>
                <a:gd name="T17" fmla="*/ 0 h 26"/>
                <a:gd name="T18" fmla="*/ 0 w 23"/>
                <a:gd name="T19" fmla="*/ 0 h 26"/>
                <a:gd name="T20" fmla="*/ 0 w 23"/>
                <a:gd name="T21" fmla="*/ 0 h 26"/>
                <a:gd name="T22" fmla="*/ 0 w 23"/>
                <a:gd name="T23" fmla="*/ 0 h 26"/>
                <a:gd name="T24" fmla="*/ 0 w 23"/>
                <a:gd name="T25" fmla="*/ 0 h 26"/>
                <a:gd name="T26" fmla="*/ 0 w 23"/>
                <a:gd name="T27" fmla="*/ 0 h 26"/>
                <a:gd name="T28" fmla="*/ 0 w 23"/>
                <a:gd name="T29" fmla="*/ 0 h 26"/>
                <a:gd name="T30" fmla="*/ 0 w 23"/>
                <a:gd name="T31" fmla="*/ 0 h 26"/>
                <a:gd name="T32" fmla="*/ 0 w 23"/>
                <a:gd name="T33" fmla="*/ 0 h 26"/>
                <a:gd name="T34" fmla="*/ 0 w 23"/>
                <a:gd name="T35" fmla="*/ 0 h 26"/>
                <a:gd name="T36" fmla="*/ 0 w 23"/>
                <a:gd name="T37" fmla="*/ 0 h 26"/>
                <a:gd name="T38" fmla="*/ 0 w 23"/>
                <a:gd name="T39" fmla="*/ 0 h 26"/>
                <a:gd name="T40" fmla="*/ 0 w 23"/>
                <a:gd name="T41" fmla="*/ 0 h 26"/>
                <a:gd name="T42" fmla="*/ 0 w 23"/>
                <a:gd name="T43" fmla="*/ 0 h 26"/>
                <a:gd name="T44" fmla="*/ 0 w 23"/>
                <a:gd name="T45" fmla="*/ 0 h 26"/>
                <a:gd name="T46" fmla="*/ 0 w 23"/>
                <a:gd name="T47" fmla="*/ 0 h 26"/>
                <a:gd name="T48" fmla="*/ 0 w 23"/>
                <a:gd name="T49" fmla="*/ 0 h 26"/>
                <a:gd name="T50" fmla="*/ 0 w 23"/>
                <a:gd name="T51" fmla="*/ 0 h 26"/>
                <a:gd name="T52" fmla="*/ 0 w 23"/>
                <a:gd name="T53" fmla="*/ 0 h 26"/>
                <a:gd name="T54" fmla="*/ 0 w 23"/>
                <a:gd name="T55" fmla="*/ 0 h 26"/>
                <a:gd name="T56" fmla="*/ 0 w 23"/>
                <a:gd name="T57" fmla="*/ 0 h 26"/>
                <a:gd name="T58" fmla="*/ 0 w 23"/>
                <a:gd name="T59" fmla="*/ 0 h 26"/>
                <a:gd name="T60" fmla="*/ 0 w 23"/>
                <a:gd name="T61" fmla="*/ 0 h 26"/>
                <a:gd name="T62" fmla="*/ 0 w 23"/>
                <a:gd name="T63" fmla="*/ 0 h 26"/>
                <a:gd name="T64" fmla="*/ 0 w 23"/>
                <a:gd name="T65" fmla="*/ 0 h 26"/>
                <a:gd name="T66" fmla="*/ 0 w 23"/>
                <a:gd name="T67" fmla="*/ 0 h 26"/>
                <a:gd name="T68" fmla="*/ 0 w 23"/>
                <a:gd name="T69" fmla="*/ 0 h 26"/>
                <a:gd name="T70" fmla="*/ 0 w 23"/>
                <a:gd name="T71" fmla="*/ 0 h 26"/>
                <a:gd name="T72" fmla="*/ 0 w 23"/>
                <a:gd name="T73" fmla="*/ 0 h 26"/>
                <a:gd name="T74" fmla="*/ 0 w 23"/>
                <a:gd name="T75" fmla="*/ 0 h 26"/>
                <a:gd name="T76" fmla="*/ 0 w 23"/>
                <a:gd name="T77" fmla="*/ 0 h 26"/>
                <a:gd name="T78" fmla="*/ 0 w 23"/>
                <a:gd name="T79" fmla="*/ 0 h 26"/>
                <a:gd name="T80" fmla="*/ 0 w 23"/>
                <a:gd name="T81" fmla="*/ 0 h 26"/>
                <a:gd name="T82" fmla="*/ 0 w 23"/>
                <a:gd name="T83" fmla="*/ 0 h 26"/>
                <a:gd name="T84" fmla="*/ 0 w 23"/>
                <a:gd name="T85" fmla="*/ 0 h 26"/>
                <a:gd name="T86" fmla="*/ 0 w 23"/>
                <a:gd name="T87" fmla="*/ 0 h 26"/>
                <a:gd name="T88" fmla="*/ 0 w 23"/>
                <a:gd name="T89" fmla="*/ 0 h 26"/>
                <a:gd name="T90" fmla="*/ 0 w 23"/>
                <a:gd name="T91" fmla="*/ 0 h 26"/>
                <a:gd name="T92" fmla="*/ 0 w 23"/>
                <a:gd name="T93" fmla="*/ 0 h 26"/>
                <a:gd name="T94" fmla="*/ 0 w 23"/>
                <a:gd name="T95" fmla="*/ 0 h 26"/>
                <a:gd name="T96" fmla="*/ 0 w 23"/>
                <a:gd name="T97" fmla="*/ 0 h 26"/>
                <a:gd name="T98" fmla="*/ 0 w 23"/>
                <a:gd name="T99" fmla="*/ 0 h 26"/>
                <a:gd name="T100" fmla="*/ 0 w 23"/>
                <a:gd name="T101" fmla="*/ 0 h 26"/>
                <a:gd name="T102" fmla="*/ 0 w 23"/>
                <a:gd name="T103" fmla="*/ 0 h 26"/>
                <a:gd name="T104" fmla="*/ 0 w 23"/>
                <a:gd name="T105" fmla="*/ 0 h 26"/>
                <a:gd name="T106" fmla="*/ 0 w 23"/>
                <a:gd name="T107" fmla="*/ 0 h 26"/>
                <a:gd name="T108" fmla="*/ 0 w 23"/>
                <a:gd name="T109" fmla="*/ 0 h 26"/>
                <a:gd name="T110" fmla="*/ 0 w 23"/>
                <a:gd name="T111" fmla="*/ 0 h 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3"/>
                <a:gd name="T169" fmla="*/ 0 h 26"/>
                <a:gd name="T170" fmla="*/ 23 w 23"/>
                <a:gd name="T171" fmla="*/ 26 h 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3" h="26">
                  <a:moveTo>
                    <a:pt x="0" y="18"/>
                  </a:moveTo>
                  <a:lnTo>
                    <a:pt x="7" y="16"/>
                  </a:lnTo>
                  <a:lnTo>
                    <a:pt x="7" y="17"/>
                  </a:lnTo>
                  <a:lnTo>
                    <a:pt x="8" y="17"/>
                  </a:lnTo>
                  <a:lnTo>
                    <a:pt x="8" y="18"/>
                  </a:lnTo>
                  <a:lnTo>
                    <a:pt x="9" y="18"/>
                  </a:lnTo>
                  <a:lnTo>
                    <a:pt x="9" y="20"/>
                  </a:lnTo>
                  <a:lnTo>
                    <a:pt x="9" y="21"/>
                  </a:lnTo>
                  <a:lnTo>
                    <a:pt x="10" y="21"/>
                  </a:lnTo>
                  <a:lnTo>
                    <a:pt x="10" y="22"/>
                  </a:lnTo>
                  <a:lnTo>
                    <a:pt x="12" y="22"/>
                  </a:lnTo>
                  <a:lnTo>
                    <a:pt x="13" y="22"/>
                  </a:lnTo>
                  <a:lnTo>
                    <a:pt x="14" y="22"/>
                  </a:lnTo>
                  <a:lnTo>
                    <a:pt x="14" y="21"/>
                  </a:lnTo>
                  <a:lnTo>
                    <a:pt x="14" y="20"/>
                  </a:lnTo>
                  <a:lnTo>
                    <a:pt x="14" y="18"/>
                  </a:lnTo>
                  <a:lnTo>
                    <a:pt x="16" y="18"/>
                  </a:lnTo>
                  <a:lnTo>
                    <a:pt x="17" y="18"/>
                  </a:lnTo>
                  <a:lnTo>
                    <a:pt x="16" y="17"/>
                  </a:lnTo>
                  <a:lnTo>
                    <a:pt x="14" y="16"/>
                  </a:lnTo>
                  <a:lnTo>
                    <a:pt x="13" y="16"/>
                  </a:lnTo>
                  <a:lnTo>
                    <a:pt x="10" y="15"/>
                  </a:lnTo>
                  <a:lnTo>
                    <a:pt x="9" y="15"/>
                  </a:lnTo>
                  <a:lnTo>
                    <a:pt x="8" y="13"/>
                  </a:lnTo>
                  <a:lnTo>
                    <a:pt x="7" y="13"/>
                  </a:lnTo>
                  <a:lnTo>
                    <a:pt x="7" y="12"/>
                  </a:lnTo>
                  <a:lnTo>
                    <a:pt x="5" y="12"/>
                  </a:lnTo>
                  <a:lnTo>
                    <a:pt x="4" y="12"/>
                  </a:lnTo>
                  <a:lnTo>
                    <a:pt x="4" y="11"/>
                  </a:lnTo>
                  <a:lnTo>
                    <a:pt x="4" y="10"/>
                  </a:lnTo>
                  <a:lnTo>
                    <a:pt x="4" y="8"/>
                  </a:lnTo>
                  <a:lnTo>
                    <a:pt x="4" y="7"/>
                  </a:lnTo>
                  <a:lnTo>
                    <a:pt x="4" y="6"/>
                  </a:lnTo>
                  <a:lnTo>
                    <a:pt x="4" y="5"/>
                  </a:lnTo>
                  <a:lnTo>
                    <a:pt x="4" y="3"/>
                  </a:lnTo>
                  <a:lnTo>
                    <a:pt x="4" y="2"/>
                  </a:lnTo>
                  <a:lnTo>
                    <a:pt x="4" y="1"/>
                  </a:lnTo>
                  <a:lnTo>
                    <a:pt x="5" y="1"/>
                  </a:lnTo>
                  <a:lnTo>
                    <a:pt x="7" y="0"/>
                  </a:lnTo>
                  <a:lnTo>
                    <a:pt x="8" y="0"/>
                  </a:lnTo>
                  <a:lnTo>
                    <a:pt x="9" y="0"/>
                  </a:lnTo>
                  <a:lnTo>
                    <a:pt x="10" y="0"/>
                  </a:lnTo>
                  <a:lnTo>
                    <a:pt x="12" y="0"/>
                  </a:lnTo>
                  <a:lnTo>
                    <a:pt x="13" y="0"/>
                  </a:lnTo>
                  <a:lnTo>
                    <a:pt x="14" y="0"/>
                  </a:lnTo>
                  <a:lnTo>
                    <a:pt x="16" y="0"/>
                  </a:lnTo>
                  <a:lnTo>
                    <a:pt x="17" y="1"/>
                  </a:lnTo>
                  <a:lnTo>
                    <a:pt x="17" y="2"/>
                  </a:lnTo>
                  <a:lnTo>
                    <a:pt x="18" y="2"/>
                  </a:lnTo>
                  <a:lnTo>
                    <a:pt x="19" y="2"/>
                  </a:lnTo>
                  <a:lnTo>
                    <a:pt x="19" y="3"/>
                  </a:lnTo>
                  <a:lnTo>
                    <a:pt x="19" y="5"/>
                  </a:lnTo>
                  <a:lnTo>
                    <a:pt x="19" y="6"/>
                  </a:lnTo>
                  <a:lnTo>
                    <a:pt x="14" y="6"/>
                  </a:lnTo>
                  <a:lnTo>
                    <a:pt x="13" y="6"/>
                  </a:lnTo>
                  <a:lnTo>
                    <a:pt x="12" y="6"/>
                  </a:lnTo>
                  <a:lnTo>
                    <a:pt x="10" y="6"/>
                  </a:lnTo>
                  <a:lnTo>
                    <a:pt x="9" y="6"/>
                  </a:lnTo>
                  <a:lnTo>
                    <a:pt x="9" y="7"/>
                  </a:lnTo>
                  <a:lnTo>
                    <a:pt x="9" y="8"/>
                  </a:lnTo>
                  <a:lnTo>
                    <a:pt x="10" y="8"/>
                  </a:lnTo>
                  <a:lnTo>
                    <a:pt x="12" y="8"/>
                  </a:lnTo>
                  <a:lnTo>
                    <a:pt x="13" y="8"/>
                  </a:lnTo>
                  <a:lnTo>
                    <a:pt x="14" y="8"/>
                  </a:lnTo>
                  <a:lnTo>
                    <a:pt x="16" y="10"/>
                  </a:lnTo>
                  <a:lnTo>
                    <a:pt x="17" y="10"/>
                  </a:lnTo>
                  <a:lnTo>
                    <a:pt x="18" y="11"/>
                  </a:lnTo>
                  <a:lnTo>
                    <a:pt x="19" y="11"/>
                  </a:lnTo>
                  <a:lnTo>
                    <a:pt x="19" y="12"/>
                  </a:lnTo>
                  <a:lnTo>
                    <a:pt x="21" y="13"/>
                  </a:lnTo>
                  <a:lnTo>
                    <a:pt x="21" y="15"/>
                  </a:lnTo>
                  <a:lnTo>
                    <a:pt x="22" y="16"/>
                  </a:lnTo>
                  <a:lnTo>
                    <a:pt x="22" y="17"/>
                  </a:lnTo>
                  <a:lnTo>
                    <a:pt x="23" y="18"/>
                  </a:lnTo>
                  <a:lnTo>
                    <a:pt x="22" y="18"/>
                  </a:lnTo>
                  <a:lnTo>
                    <a:pt x="22" y="20"/>
                  </a:lnTo>
                  <a:lnTo>
                    <a:pt x="21" y="21"/>
                  </a:lnTo>
                  <a:lnTo>
                    <a:pt x="21" y="22"/>
                  </a:lnTo>
                  <a:lnTo>
                    <a:pt x="19" y="22"/>
                  </a:lnTo>
                  <a:lnTo>
                    <a:pt x="19" y="23"/>
                  </a:lnTo>
                  <a:lnTo>
                    <a:pt x="18" y="25"/>
                  </a:lnTo>
                  <a:lnTo>
                    <a:pt x="17" y="25"/>
                  </a:lnTo>
                  <a:lnTo>
                    <a:pt x="16" y="25"/>
                  </a:lnTo>
                  <a:lnTo>
                    <a:pt x="14" y="25"/>
                  </a:lnTo>
                  <a:lnTo>
                    <a:pt x="14" y="26"/>
                  </a:lnTo>
                  <a:lnTo>
                    <a:pt x="13" y="26"/>
                  </a:lnTo>
                  <a:lnTo>
                    <a:pt x="12" y="26"/>
                  </a:lnTo>
                  <a:lnTo>
                    <a:pt x="10" y="26"/>
                  </a:lnTo>
                  <a:lnTo>
                    <a:pt x="9" y="26"/>
                  </a:lnTo>
                  <a:lnTo>
                    <a:pt x="8" y="26"/>
                  </a:lnTo>
                  <a:lnTo>
                    <a:pt x="7" y="26"/>
                  </a:lnTo>
                  <a:lnTo>
                    <a:pt x="5" y="25"/>
                  </a:lnTo>
                  <a:lnTo>
                    <a:pt x="4" y="23"/>
                  </a:lnTo>
                  <a:lnTo>
                    <a:pt x="4" y="22"/>
                  </a:lnTo>
                  <a:lnTo>
                    <a:pt x="3" y="22"/>
                  </a:lnTo>
                  <a:lnTo>
                    <a:pt x="3" y="21"/>
                  </a:lnTo>
                  <a:lnTo>
                    <a:pt x="2" y="20"/>
                  </a:lnTo>
                  <a:lnTo>
                    <a:pt x="0" y="18"/>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80" name="Freeform 303">
              <a:extLst>
                <a:ext uri="{FF2B5EF4-FFF2-40B4-BE49-F238E27FC236}">
                  <a16:creationId xmlns:a16="http://schemas.microsoft.com/office/drawing/2014/main" id="{77C57D99-18A7-F649-A45C-AFD0A096E53A}"/>
                </a:ext>
              </a:extLst>
            </p:cNvPr>
            <p:cNvSpPr>
              <a:spLocks noEditPoints="1"/>
            </p:cNvSpPr>
            <p:nvPr/>
          </p:nvSpPr>
          <p:spPr bwMode="auto">
            <a:xfrm>
              <a:off x="4297" y="2742"/>
              <a:ext cx="5" cy="9"/>
            </a:xfrm>
            <a:custGeom>
              <a:avLst/>
              <a:gdLst>
                <a:gd name="T0" fmla="*/ 0 w 18"/>
                <a:gd name="T1" fmla="*/ 0 h 37"/>
                <a:gd name="T2" fmla="*/ 0 w 18"/>
                <a:gd name="T3" fmla="*/ 0 h 37"/>
                <a:gd name="T4" fmla="*/ 0 w 18"/>
                <a:gd name="T5" fmla="*/ 0 h 37"/>
                <a:gd name="T6" fmla="*/ 0 w 18"/>
                <a:gd name="T7" fmla="*/ 0 h 37"/>
                <a:gd name="T8" fmla="*/ 0 w 18"/>
                <a:gd name="T9" fmla="*/ 0 h 37"/>
                <a:gd name="T10" fmla="*/ 0 w 18"/>
                <a:gd name="T11" fmla="*/ 0 h 37"/>
                <a:gd name="T12" fmla="*/ 0 w 18"/>
                <a:gd name="T13" fmla="*/ 0 h 37"/>
                <a:gd name="T14" fmla="*/ 0 w 18"/>
                <a:gd name="T15" fmla="*/ 0 h 37"/>
                <a:gd name="T16" fmla="*/ 0 w 18"/>
                <a:gd name="T17" fmla="*/ 0 h 37"/>
                <a:gd name="T18" fmla="*/ 0 w 18"/>
                <a:gd name="T19" fmla="*/ 0 h 37"/>
                <a:gd name="T20" fmla="*/ 0 w 18"/>
                <a:gd name="T21" fmla="*/ 0 h 37"/>
                <a:gd name="T22" fmla="*/ 0 w 18"/>
                <a:gd name="T23" fmla="*/ 0 h 37"/>
                <a:gd name="T24" fmla="*/ 0 w 18"/>
                <a:gd name="T25" fmla="*/ 0 h 37"/>
                <a:gd name="T26" fmla="*/ 0 w 18"/>
                <a:gd name="T27" fmla="*/ 0 h 37"/>
                <a:gd name="T28" fmla="*/ 0 w 18"/>
                <a:gd name="T29" fmla="*/ 0 h 37"/>
                <a:gd name="T30" fmla="*/ 0 w 18"/>
                <a:gd name="T31" fmla="*/ 0 h 37"/>
                <a:gd name="T32" fmla="*/ 0 w 18"/>
                <a:gd name="T33" fmla="*/ 0 h 37"/>
                <a:gd name="T34" fmla="*/ 0 w 18"/>
                <a:gd name="T35" fmla="*/ 0 h 37"/>
                <a:gd name="T36" fmla="*/ 0 w 18"/>
                <a:gd name="T37" fmla="*/ 0 h 37"/>
                <a:gd name="T38" fmla="*/ 0 w 18"/>
                <a:gd name="T39" fmla="*/ 0 h 37"/>
                <a:gd name="T40" fmla="*/ 0 w 18"/>
                <a:gd name="T41" fmla="*/ 0 h 37"/>
                <a:gd name="T42" fmla="*/ 0 w 18"/>
                <a:gd name="T43" fmla="*/ 0 h 37"/>
                <a:gd name="T44" fmla="*/ 0 w 18"/>
                <a:gd name="T45" fmla="*/ 0 h 37"/>
                <a:gd name="T46" fmla="*/ 0 w 18"/>
                <a:gd name="T47" fmla="*/ 0 h 37"/>
                <a:gd name="T48" fmla="*/ 0 w 18"/>
                <a:gd name="T49" fmla="*/ 0 h 37"/>
                <a:gd name="T50" fmla="*/ 0 w 18"/>
                <a:gd name="T51" fmla="*/ 0 h 37"/>
                <a:gd name="T52" fmla="*/ 0 w 18"/>
                <a:gd name="T53" fmla="*/ 0 h 37"/>
                <a:gd name="T54" fmla="*/ 0 w 18"/>
                <a:gd name="T55" fmla="*/ 0 h 37"/>
                <a:gd name="T56" fmla="*/ 0 w 18"/>
                <a:gd name="T57" fmla="*/ 0 h 37"/>
                <a:gd name="T58" fmla="*/ 0 w 18"/>
                <a:gd name="T59" fmla="*/ 0 h 37"/>
                <a:gd name="T60" fmla="*/ 0 w 18"/>
                <a:gd name="T61" fmla="*/ 0 h 37"/>
                <a:gd name="T62" fmla="*/ 0 w 18"/>
                <a:gd name="T63" fmla="*/ 0 h 37"/>
                <a:gd name="T64" fmla="*/ 0 w 18"/>
                <a:gd name="T65" fmla="*/ 0 h 37"/>
                <a:gd name="T66" fmla="*/ 0 w 18"/>
                <a:gd name="T67" fmla="*/ 0 h 37"/>
                <a:gd name="T68" fmla="*/ 0 w 18"/>
                <a:gd name="T69" fmla="*/ 0 h 37"/>
                <a:gd name="T70" fmla="*/ 0 w 18"/>
                <a:gd name="T71" fmla="*/ 0 h 37"/>
                <a:gd name="T72" fmla="*/ 0 w 18"/>
                <a:gd name="T73" fmla="*/ 0 h 37"/>
                <a:gd name="T74" fmla="*/ 0 w 18"/>
                <a:gd name="T75" fmla="*/ 0 h 37"/>
                <a:gd name="T76" fmla="*/ 0 w 18"/>
                <a:gd name="T77" fmla="*/ 0 h 37"/>
                <a:gd name="T78" fmla="*/ 0 w 18"/>
                <a:gd name="T79" fmla="*/ 0 h 37"/>
                <a:gd name="T80" fmla="*/ 0 w 18"/>
                <a:gd name="T81" fmla="*/ 0 h 37"/>
                <a:gd name="T82" fmla="*/ 0 w 18"/>
                <a:gd name="T83" fmla="*/ 0 h 37"/>
                <a:gd name="T84" fmla="*/ 0 w 18"/>
                <a:gd name="T85" fmla="*/ 0 h 37"/>
                <a:gd name="T86" fmla="*/ 0 w 18"/>
                <a:gd name="T87" fmla="*/ 0 h 37"/>
                <a:gd name="T88" fmla="*/ 0 w 18"/>
                <a:gd name="T89" fmla="*/ 0 h 37"/>
                <a:gd name="T90" fmla="*/ 0 w 18"/>
                <a:gd name="T91" fmla="*/ 0 h 37"/>
                <a:gd name="T92" fmla="*/ 0 w 18"/>
                <a:gd name="T93" fmla="*/ 0 h 37"/>
                <a:gd name="T94" fmla="*/ 0 w 18"/>
                <a:gd name="T95" fmla="*/ 0 h 37"/>
                <a:gd name="T96" fmla="*/ 0 w 18"/>
                <a:gd name="T97" fmla="*/ 0 h 37"/>
                <a:gd name="T98" fmla="*/ 0 w 18"/>
                <a:gd name="T99" fmla="*/ 0 h 37"/>
                <a:gd name="T100" fmla="*/ 0 w 18"/>
                <a:gd name="T101" fmla="*/ 0 h 37"/>
                <a:gd name="T102" fmla="*/ 0 w 18"/>
                <a:gd name="T103" fmla="*/ 0 h 37"/>
                <a:gd name="T104" fmla="*/ 0 w 18"/>
                <a:gd name="T105" fmla="*/ 0 h 37"/>
                <a:gd name="T106" fmla="*/ 0 w 18"/>
                <a:gd name="T107" fmla="*/ 0 h 37"/>
                <a:gd name="T108" fmla="*/ 0 w 18"/>
                <a:gd name="T109" fmla="*/ 0 h 37"/>
                <a:gd name="T110" fmla="*/ 0 w 18"/>
                <a:gd name="T111" fmla="*/ 0 h 37"/>
                <a:gd name="T112" fmla="*/ 0 w 18"/>
                <a:gd name="T113" fmla="*/ 0 h 37"/>
                <a:gd name="T114" fmla="*/ 0 w 18"/>
                <a:gd name="T115" fmla="*/ 0 h 37"/>
                <a:gd name="T116" fmla="*/ 0 w 18"/>
                <a:gd name="T117" fmla="*/ 0 h 37"/>
                <a:gd name="T118" fmla="*/ 0 w 18"/>
                <a:gd name="T119" fmla="*/ 0 h 37"/>
                <a:gd name="T120" fmla="*/ 0 w 18"/>
                <a:gd name="T121" fmla="*/ 0 h 37"/>
                <a:gd name="T122" fmla="*/ 0 w 18"/>
                <a:gd name="T123" fmla="*/ 0 h 37"/>
                <a:gd name="T124" fmla="*/ 0 w 18"/>
                <a:gd name="T125" fmla="*/ 0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
                <a:gd name="T190" fmla="*/ 0 h 37"/>
                <a:gd name="T191" fmla="*/ 18 w 18"/>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 h="37">
                  <a:moveTo>
                    <a:pt x="18" y="37"/>
                  </a:moveTo>
                  <a:lnTo>
                    <a:pt x="12" y="37"/>
                  </a:lnTo>
                  <a:lnTo>
                    <a:pt x="12" y="33"/>
                  </a:lnTo>
                  <a:lnTo>
                    <a:pt x="12" y="34"/>
                  </a:lnTo>
                  <a:lnTo>
                    <a:pt x="12" y="36"/>
                  </a:lnTo>
                  <a:lnTo>
                    <a:pt x="11" y="36"/>
                  </a:lnTo>
                  <a:lnTo>
                    <a:pt x="11" y="37"/>
                  </a:lnTo>
                  <a:lnTo>
                    <a:pt x="10" y="37"/>
                  </a:lnTo>
                  <a:lnTo>
                    <a:pt x="8" y="37"/>
                  </a:lnTo>
                  <a:lnTo>
                    <a:pt x="7" y="37"/>
                  </a:lnTo>
                  <a:lnTo>
                    <a:pt x="6" y="37"/>
                  </a:lnTo>
                  <a:lnTo>
                    <a:pt x="5" y="36"/>
                  </a:lnTo>
                  <a:lnTo>
                    <a:pt x="3" y="36"/>
                  </a:lnTo>
                  <a:lnTo>
                    <a:pt x="2" y="36"/>
                  </a:lnTo>
                  <a:lnTo>
                    <a:pt x="2" y="34"/>
                  </a:lnTo>
                  <a:lnTo>
                    <a:pt x="2" y="33"/>
                  </a:lnTo>
                  <a:lnTo>
                    <a:pt x="1" y="32"/>
                  </a:lnTo>
                  <a:lnTo>
                    <a:pt x="1" y="31"/>
                  </a:lnTo>
                  <a:lnTo>
                    <a:pt x="0" y="29"/>
                  </a:lnTo>
                  <a:lnTo>
                    <a:pt x="0" y="28"/>
                  </a:lnTo>
                  <a:lnTo>
                    <a:pt x="0" y="27"/>
                  </a:lnTo>
                  <a:lnTo>
                    <a:pt x="0" y="26"/>
                  </a:lnTo>
                  <a:lnTo>
                    <a:pt x="0" y="24"/>
                  </a:lnTo>
                  <a:lnTo>
                    <a:pt x="0" y="23"/>
                  </a:lnTo>
                  <a:lnTo>
                    <a:pt x="0" y="22"/>
                  </a:lnTo>
                  <a:lnTo>
                    <a:pt x="0" y="21"/>
                  </a:lnTo>
                  <a:lnTo>
                    <a:pt x="0" y="19"/>
                  </a:lnTo>
                  <a:lnTo>
                    <a:pt x="0" y="18"/>
                  </a:lnTo>
                  <a:lnTo>
                    <a:pt x="0" y="17"/>
                  </a:lnTo>
                  <a:lnTo>
                    <a:pt x="1" y="16"/>
                  </a:lnTo>
                  <a:lnTo>
                    <a:pt x="1" y="14"/>
                  </a:lnTo>
                  <a:lnTo>
                    <a:pt x="2" y="13"/>
                  </a:lnTo>
                  <a:lnTo>
                    <a:pt x="2" y="12"/>
                  </a:lnTo>
                  <a:lnTo>
                    <a:pt x="3" y="11"/>
                  </a:lnTo>
                  <a:lnTo>
                    <a:pt x="5" y="11"/>
                  </a:lnTo>
                  <a:lnTo>
                    <a:pt x="6" y="11"/>
                  </a:lnTo>
                  <a:lnTo>
                    <a:pt x="7" y="11"/>
                  </a:lnTo>
                  <a:lnTo>
                    <a:pt x="8" y="11"/>
                  </a:lnTo>
                  <a:lnTo>
                    <a:pt x="10" y="11"/>
                  </a:lnTo>
                  <a:lnTo>
                    <a:pt x="11" y="11"/>
                  </a:lnTo>
                  <a:lnTo>
                    <a:pt x="12" y="11"/>
                  </a:lnTo>
                  <a:lnTo>
                    <a:pt x="12" y="12"/>
                  </a:lnTo>
                  <a:lnTo>
                    <a:pt x="12" y="13"/>
                  </a:lnTo>
                  <a:lnTo>
                    <a:pt x="12" y="0"/>
                  </a:lnTo>
                  <a:lnTo>
                    <a:pt x="18" y="0"/>
                  </a:lnTo>
                  <a:lnTo>
                    <a:pt x="18" y="37"/>
                  </a:lnTo>
                  <a:close/>
                  <a:moveTo>
                    <a:pt x="5" y="23"/>
                  </a:moveTo>
                  <a:lnTo>
                    <a:pt x="5" y="24"/>
                  </a:lnTo>
                  <a:lnTo>
                    <a:pt x="5" y="26"/>
                  </a:lnTo>
                  <a:lnTo>
                    <a:pt x="5" y="27"/>
                  </a:lnTo>
                  <a:lnTo>
                    <a:pt x="5" y="28"/>
                  </a:lnTo>
                  <a:lnTo>
                    <a:pt x="5" y="29"/>
                  </a:lnTo>
                  <a:lnTo>
                    <a:pt x="5" y="31"/>
                  </a:lnTo>
                  <a:lnTo>
                    <a:pt x="6" y="31"/>
                  </a:lnTo>
                  <a:lnTo>
                    <a:pt x="6" y="32"/>
                  </a:lnTo>
                  <a:lnTo>
                    <a:pt x="7" y="33"/>
                  </a:lnTo>
                  <a:lnTo>
                    <a:pt x="8" y="33"/>
                  </a:lnTo>
                  <a:lnTo>
                    <a:pt x="10" y="32"/>
                  </a:lnTo>
                  <a:lnTo>
                    <a:pt x="11" y="31"/>
                  </a:lnTo>
                  <a:lnTo>
                    <a:pt x="12" y="29"/>
                  </a:lnTo>
                  <a:lnTo>
                    <a:pt x="12" y="28"/>
                  </a:lnTo>
                  <a:lnTo>
                    <a:pt x="12" y="27"/>
                  </a:lnTo>
                  <a:lnTo>
                    <a:pt x="12" y="26"/>
                  </a:lnTo>
                  <a:lnTo>
                    <a:pt x="12" y="24"/>
                  </a:lnTo>
                  <a:lnTo>
                    <a:pt x="12" y="23"/>
                  </a:lnTo>
                  <a:lnTo>
                    <a:pt x="12" y="22"/>
                  </a:lnTo>
                  <a:lnTo>
                    <a:pt x="12" y="21"/>
                  </a:lnTo>
                  <a:lnTo>
                    <a:pt x="12" y="19"/>
                  </a:lnTo>
                  <a:lnTo>
                    <a:pt x="12" y="18"/>
                  </a:lnTo>
                  <a:lnTo>
                    <a:pt x="12" y="17"/>
                  </a:lnTo>
                  <a:lnTo>
                    <a:pt x="11" y="17"/>
                  </a:lnTo>
                  <a:lnTo>
                    <a:pt x="10" y="17"/>
                  </a:lnTo>
                  <a:lnTo>
                    <a:pt x="8" y="17"/>
                  </a:lnTo>
                  <a:lnTo>
                    <a:pt x="7" y="17"/>
                  </a:lnTo>
                  <a:lnTo>
                    <a:pt x="6" y="17"/>
                  </a:lnTo>
                  <a:lnTo>
                    <a:pt x="5" y="17"/>
                  </a:lnTo>
                  <a:lnTo>
                    <a:pt x="5" y="18"/>
                  </a:lnTo>
                  <a:lnTo>
                    <a:pt x="5" y="19"/>
                  </a:lnTo>
                  <a:lnTo>
                    <a:pt x="5" y="21"/>
                  </a:lnTo>
                  <a:lnTo>
                    <a:pt x="5" y="22"/>
                  </a:lnTo>
                  <a:lnTo>
                    <a:pt x="5" y="23"/>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81" name="Freeform 304">
              <a:extLst>
                <a:ext uri="{FF2B5EF4-FFF2-40B4-BE49-F238E27FC236}">
                  <a16:creationId xmlns:a16="http://schemas.microsoft.com/office/drawing/2014/main" id="{E7D608B5-DF66-0645-BC1F-712DA2C49A42}"/>
                </a:ext>
              </a:extLst>
            </p:cNvPr>
            <p:cNvSpPr>
              <a:spLocks noEditPoints="1"/>
            </p:cNvSpPr>
            <p:nvPr/>
          </p:nvSpPr>
          <p:spPr bwMode="auto">
            <a:xfrm>
              <a:off x="4302" y="2742"/>
              <a:ext cx="2" cy="12"/>
            </a:xfrm>
            <a:custGeom>
              <a:avLst/>
              <a:gdLst>
                <a:gd name="T0" fmla="*/ 0 w 11"/>
                <a:gd name="T1" fmla="*/ 0 h 47"/>
                <a:gd name="T2" fmla="*/ 0 w 11"/>
                <a:gd name="T3" fmla="*/ 0 h 47"/>
                <a:gd name="T4" fmla="*/ 0 w 11"/>
                <a:gd name="T5" fmla="*/ 0 h 47"/>
                <a:gd name="T6" fmla="*/ 0 w 11"/>
                <a:gd name="T7" fmla="*/ 0 h 47"/>
                <a:gd name="T8" fmla="*/ 0 w 11"/>
                <a:gd name="T9" fmla="*/ 0 h 47"/>
                <a:gd name="T10" fmla="*/ 0 w 11"/>
                <a:gd name="T11" fmla="*/ 0 h 47"/>
                <a:gd name="T12" fmla="*/ 0 w 11"/>
                <a:gd name="T13" fmla="*/ 0 h 47"/>
                <a:gd name="T14" fmla="*/ 0 w 11"/>
                <a:gd name="T15" fmla="*/ 0 h 47"/>
                <a:gd name="T16" fmla="*/ 0 w 11"/>
                <a:gd name="T17" fmla="*/ 0 h 47"/>
                <a:gd name="T18" fmla="*/ 0 w 11"/>
                <a:gd name="T19" fmla="*/ 0 h 47"/>
                <a:gd name="T20" fmla="*/ 0 w 11"/>
                <a:gd name="T21" fmla="*/ 0 h 47"/>
                <a:gd name="T22" fmla="*/ 0 w 11"/>
                <a:gd name="T23" fmla="*/ 0 h 47"/>
                <a:gd name="T24" fmla="*/ 0 w 11"/>
                <a:gd name="T25" fmla="*/ 0 h 47"/>
                <a:gd name="T26" fmla="*/ 0 w 11"/>
                <a:gd name="T27" fmla="*/ 0 h 47"/>
                <a:gd name="T28" fmla="*/ 0 w 11"/>
                <a:gd name="T29" fmla="*/ 0 h 47"/>
                <a:gd name="T30" fmla="*/ 0 w 11"/>
                <a:gd name="T31" fmla="*/ 0 h 47"/>
                <a:gd name="T32" fmla="*/ 0 w 11"/>
                <a:gd name="T33" fmla="*/ 0 h 47"/>
                <a:gd name="T34" fmla="*/ 0 w 11"/>
                <a:gd name="T35" fmla="*/ 0 h 47"/>
                <a:gd name="T36" fmla="*/ 0 w 11"/>
                <a:gd name="T37" fmla="*/ 0 h 47"/>
                <a:gd name="T38" fmla="*/ 0 w 11"/>
                <a:gd name="T39" fmla="*/ 0 h 47"/>
                <a:gd name="T40" fmla="*/ 0 w 11"/>
                <a:gd name="T41" fmla="*/ 0 h 47"/>
                <a:gd name="T42" fmla="*/ 0 w 11"/>
                <a:gd name="T43" fmla="*/ 0 h 47"/>
                <a:gd name="T44" fmla="*/ 0 w 11"/>
                <a:gd name="T45" fmla="*/ 0 h 47"/>
                <a:gd name="T46" fmla="*/ 0 w 11"/>
                <a:gd name="T47" fmla="*/ 0 h 47"/>
                <a:gd name="T48" fmla="*/ 0 w 11"/>
                <a:gd name="T49" fmla="*/ 0 h 47"/>
                <a:gd name="T50" fmla="*/ 0 w 11"/>
                <a:gd name="T51" fmla="*/ 0 h 47"/>
                <a:gd name="T52" fmla="*/ 0 w 11"/>
                <a:gd name="T53" fmla="*/ 0 h 47"/>
                <a:gd name="T54" fmla="*/ 0 w 11"/>
                <a:gd name="T55" fmla="*/ 0 h 47"/>
                <a:gd name="T56" fmla="*/ 0 w 11"/>
                <a:gd name="T57" fmla="*/ 0 h 47"/>
                <a:gd name="T58" fmla="*/ 0 w 11"/>
                <a:gd name="T59" fmla="*/ 0 h 47"/>
                <a:gd name="T60" fmla="*/ 0 w 11"/>
                <a:gd name="T61" fmla="*/ 0 h 47"/>
                <a:gd name="T62" fmla="*/ 0 w 11"/>
                <a:gd name="T63" fmla="*/ 0 h 47"/>
                <a:gd name="T64" fmla="*/ 0 w 11"/>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
                <a:gd name="T100" fmla="*/ 0 h 47"/>
                <a:gd name="T101" fmla="*/ 11 w 11"/>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 h="47">
                  <a:moveTo>
                    <a:pt x="6" y="7"/>
                  </a:moveTo>
                  <a:lnTo>
                    <a:pt x="6" y="0"/>
                  </a:lnTo>
                  <a:lnTo>
                    <a:pt x="11" y="0"/>
                  </a:lnTo>
                  <a:lnTo>
                    <a:pt x="11" y="7"/>
                  </a:lnTo>
                  <a:lnTo>
                    <a:pt x="6" y="7"/>
                  </a:lnTo>
                  <a:close/>
                  <a:moveTo>
                    <a:pt x="11" y="11"/>
                  </a:moveTo>
                  <a:lnTo>
                    <a:pt x="11" y="37"/>
                  </a:lnTo>
                  <a:lnTo>
                    <a:pt x="11" y="38"/>
                  </a:lnTo>
                  <a:lnTo>
                    <a:pt x="11" y="40"/>
                  </a:lnTo>
                  <a:lnTo>
                    <a:pt x="11" y="41"/>
                  </a:lnTo>
                  <a:lnTo>
                    <a:pt x="11" y="42"/>
                  </a:lnTo>
                  <a:lnTo>
                    <a:pt x="11" y="43"/>
                  </a:lnTo>
                  <a:lnTo>
                    <a:pt x="11" y="45"/>
                  </a:lnTo>
                  <a:lnTo>
                    <a:pt x="11" y="46"/>
                  </a:lnTo>
                  <a:lnTo>
                    <a:pt x="9" y="46"/>
                  </a:lnTo>
                  <a:lnTo>
                    <a:pt x="8" y="47"/>
                  </a:lnTo>
                  <a:lnTo>
                    <a:pt x="7" y="47"/>
                  </a:lnTo>
                  <a:lnTo>
                    <a:pt x="6" y="47"/>
                  </a:lnTo>
                  <a:lnTo>
                    <a:pt x="4" y="47"/>
                  </a:lnTo>
                  <a:lnTo>
                    <a:pt x="3" y="47"/>
                  </a:lnTo>
                  <a:lnTo>
                    <a:pt x="2" y="47"/>
                  </a:lnTo>
                  <a:lnTo>
                    <a:pt x="0" y="47"/>
                  </a:lnTo>
                  <a:lnTo>
                    <a:pt x="3" y="40"/>
                  </a:lnTo>
                  <a:lnTo>
                    <a:pt x="4" y="40"/>
                  </a:lnTo>
                  <a:lnTo>
                    <a:pt x="6" y="40"/>
                  </a:lnTo>
                  <a:lnTo>
                    <a:pt x="6" y="38"/>
                  </a:lnTo>
                  <a:lnTo>
                    <a:pt x="6" y="37"/>
                  </a:lnTo>
                  <a:lnTo>
                    <a:pt x="6" y="11"/>
                  </a:lnTo>
                  <a:lnTo>
                    <a:pt x="11" y="11"/>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82" name="Rectangle 305">
              <a:extLst>
                <a:ext uri="{FF2B5EF4-FFF2-40B4-BE49-F238E27FC236}">
                  <a16:creationId xmlns:a16="http://schemas.microsoft.com/office/drawing/2014/main" id="{F6B73187-B80E-4E4D-A4DF-BE786205C9CA}"/>
                </a:ext>
              </a:extLst>
            </p:cNvPr>
            <p:cNvSpPr>
              <a:spLocks noChangeArrowheads="1"/>
            </p:cNvSpPr>
            <p:nvPr/>
          </p:nvSpPr>
          <p:spPr bwMode="auto">
            <a:xfrm>
              <a:off x="4305" y="2742"/>
              <a:ext cx="2" cy="9"/>
            </a:xfrm>
            <a:prstGeom prst="rect">
              <a:avLst/>
            </a:prstGeom>
            <a:solidFill>
              <a:srgbClr val="3A66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83" name="Freeform 306">
              <a:extLst>
                <a:ext uri="{FF2B5EF4-FFF2-40B4-BE49-F238E27FC236}">
                  <a16:creationId xmlns:a16="http://schemas.microsoft.com/office/drawing/2014/main" id="{33A0F9B0-BF6E-334D-B950-50201D9CB28C}"/>
                </a:ext>
              </a:extLst>
            </p:cNvPr>
            <p:cNvSpPr>
              <a:spLocks/>
            </p:cNvSpPr>
            <p:nvPr/>
          </p:nvSpPr>
          <p:spPr bwMode="auto">
            <a:xfrm>
              <a:off x="4308" y="2742"/>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37"/>
                <a:gd name="T41" fmla="*/ 19 w 19"/>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37">
                  <a:moveTo>
                    <a:pt x="0" y="37"/>
                  </a:moveTo>
                  <a:lnTo>
                    <a:pt x="0" y="0"/>
                  </a:lnTo>
                  <a:lnTo>
                    <a:pt x="5" y="0"/>
                  </a:lnTo>
                  <a:lnTo>
                    <a:pt x="5" y="19"/>
                  </a:lnTo>
                  <a:lnTo>
                    <a:pt x="11" y="11"/>
                  </a:lnTo>
                  <a:lnTo>
                    <a:pt x="19" y="11"/>
                  </a:lnTo>
                  <a:lnTo>
                    <a:pt x="11" y="19"/>
                  </a:lnTo>
                  <a:lnTo>
                    <a:pt x="19" y="37"/>
                  </a:lnTo>
                  <a:lnTo>
                    <a:pt x="14" y="37"/>
                  </a:lnTo>
                  <a:lnTo>
                    <a:pt x="8" y="27"/>
                  </a:lnTo>
                  <a:lnTo>
                    <a:pt x="5" y="29"/>
                  </a:lnTo>
                  <a:lnTo>
                    <a:pt x="5" y="37"/>
                  </a:lnTo>
                  <a:lnTo>
                    <a:pt x="0" y="37"/>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84" name="Freeform 307">
              <a:extLst>
                <a:ext uri="{FF2B5EF4-FFF2-40B4-BE49-F238E27FC236}">
                  <a16:creationId xmlns:a16="http://schemas.microsoft.com/office/drawing/2014/main" id="{56DB7445-2AEF-B741-9466-61C3D95257B6}"/>
                </a:ext>
              </a:extLst>
            </p:cNvPr>
            <p:cNvSpPr>
              <a:spLocks/>
            </p:cNvSpPr>
            <p:nvPr/>
          </p:nvSpPr>
          <p:spPr bwMode="auto">
            <a:xfrm>
              <a:off x="4313" y="2744"/>
              <a:ext cx="5" cy="7"/>
            </a:xfrm>
            <a:custGeom>
              <a:avLst/>
              <a:gdLst>
                <a:gd name="T0" fmla="*/ 0 w 21"/>
                <a:gd name="T1" fmla="*/ 0 h 26"/>
                <a:gd name="T2" fmla="*/ 0 w 21"/>
                <a:gd name="T3" fmla="*/ 0 h 26"/>
                <a:gd name="T4" fmla="*/ 0 w 21"/>
                <a:gd name="T5" fmla="*/ 0 h 26"/>
                <a:gd name="T6" fmla="*/ 0 w 21"/>
                <a:gd name="T7" fmla="*/ 0 h 26"/>
                <a:gd name="T8" fmla="*/ 0 w 21"/>
                <a:gd name="T9" fmla="*/ 0 h 26"/>
                <a:gd name="T10" fmla="*/ 0 w 21"/>
                <a:gd name="T11" fmla="*/ 0 h 26"/>
                <a:gd name="T12" fmla="*/ 0 w 21"/>
                <a:gd name="T13" fmla="*/ 0 h 26"/>
                <a:gd name="T14" fmla="*/ 0 w 21"/>
                <a:gd name="T15" fmla="*/ 0 h 26"/>
                <a:gd name="T16" fmla="*/ 0 w 21"/>
                <a:gd name="T17" fmla="*/ 0 h 26"/>
                <a:gd name="T18" fmla="*/ 0 w 21"/>
                <a:gd name="T19" fmla="*/ 0 h 26"/>
                <a:gd name="T20" fmla="*/ 0 w 21"/>
                <a:gd name="T21" fmla="*/ 0 h 26"/>
                <a:gd name="T22" fmla="*/ 0 w 21"/>
                <a:gd name="T23" fmla="*/ 0 h 26"/>
                <a:gd name="T24" fmla="*/ 0 w 21"/>
                <a:gd name="T25" fmla="*/ 0 h 26"/>
                <a:gd name="T26" fmla="*/ 0 w 21"/>
                <a:gd name="T27" fmla="*/ 0 h 26"/>
                <a:gd name="T28" fmla="*/ 0 w 21"/>
                <a:gd name="T29" fmla="*/ 0 h 26"/>
                <a:gd name="T30" fmla="*/ 0 w 21"/>
                <a:gd name="T31" fmla="*/ 0 h 26"/>
                <a:gd name="T32" fmla="*/ 0 w 21"/>
                <a:gd name="T33" fmla="*/ 0 h 26"/>
                <a:gd name="T34" fmla="*/ 0 w 21"/>
                <a:gd name="T35" fmla="*/ 0 h 26"/>
                <a:gd name="T36" fmla="*/ 0 w 21"/>
                <a:gd name="T37" fmla="*/ 0 h 26"/>
                <a:gd name="T38" fmla="*/ 0 w 21"/>
                <a:gd name="T39" fmla="*/ 0 h 26"/>
                <a:gd name="T40" fmla="*/ 0 w 21"/>
                <a:gd name="T41" fmla="*/ 0 h 26"/>
                <a:gd name="T42" fmla="*/ 0 w 21"/>
                <a:gd name="T43" fmla="*/ 0 h 26"/>
                <a:gd name="T44" fmla="*/ 0 w 21"/>
                <a:gd name="T45" fmla="*/ 0 h 26"/>
                <a:gd name="T46" fmla="*/ 0 w 21"/>
                <a:gd name="T47" fmla="*/ 0 h 26"/>
                <a:gd name="T48" fmla="*/ 0 w 21"/>
                <a:gd name="T49" fmla="*/ 0 h 26"/>
                <a:gd name="T50" fmla="*/ 0 w 21"/>
                <a:gd name="T51" fmla="*/ 0 h 26"/>
                <a:gd name="T52" fmla="*/ 0 w 21"/>
                <a:gd name="T53" fmla="*/ 0 h 26"/>
                <a:gd name="T54" fmla="*/ 0 w 21"/>
                <a:gd name="T55" fmla="*/ 0 h 26"/>
                <a:gd name="T56" fmla="*/ 0 w 21"/>
                <a:gd name="T57" fmla="*/ 0 h 26"/>
                <a:gd name="T58" fmla="*/ 0 w 21"/>
                <a:gd name="T59" fmla="*/ 0 h 26"/>
                <a:gd name="T60" fmla="*/ 0 w 21"/>
                <a:gd name="T61" fmla="*/ 0 h 26"/>
                <a:gd name="T62" fmla="*/ 0 w 21"/>
                <a:gd name="T63" fmla="*/ 0 h 26"/>
                <a:gd name="T64" fmla="*/ 0 w 21"/>
                <a:gd name="T65" fmla="*/ 0 h 26"/>
                <a:gd name="T66" fmla="*/ 0 w 21"/>
                <a:gd name="T67" fmla="*/ 0 h 26"/>
                <a:gd name="T68" fmla="*/ 0 w 21"/>
                <a:gd name="T69" fmla="*/ 0 h 26"/>
                <a:gd name="T70" fmla="*/ 0 w 21"/>
                <a:gd name="T71" fmla="*/ 0 h 26"/>
                <a:gd name="T72" fmla="*/ 0 w 21"/>
                <a:gd name="T73" fmla="*/ 0 h 26"/>
                <a:gd name="T74" fmla="*/ 0 w 21"/>
                <a:gd name="T75" fmla="*/ 0 h 26"/>
                <a:gd name="T76" fmla="*/ 0 w 21"/>
                <a:gd name="T77" fmla="*/ 0 h 26"/>
                <a:gd name="T78" fmla="*/ 0 w 21"/>
                <a:gd name="T79" fmla="*/ 0 h 26"/>
                <a:gd name="T80" fmla="*/ 0 w 21"/>
                <a:gd name="T81" fmla="*/ 0 h 26"/>
                <a:gd name="T82" fmla="*/ 0 w 21"/>
                <a:gd name="T83" fmla="*/ 0 h 26"/>
                <a:gd name="T84" fmla="*/ 0 w 21"/>
                <a:gd name="T85" fmla="*/ 0 h 26"/>
                <a:gd name="T86" fmla="*/ 0 w 21"/>
                <a:gd name="T87" fmla="*/ 0 h 26"/>
                <a:gd name="T88" fmla="*/ 0 w 21"/>
                <a:gd name="T89" fmla="*/ 0 h 26"/>
                <a:gd name="T90" fmla="*/ 0 w 21"/>
                <a:gd name="T91" fmla="*/ 0 h 26"/>
                <a:gd name="T92" fmla="*/ 0 w 21"/>
                <a:gd name="T93" fmla="*/ 0 h 26"/>
                <a:gd name="T94" fmla="*/ 0 w 21"/>
                <a:gd name="T95" fmla="*/ 0 h 26"/>
                <a:gd name="T96" fmla="*/ 0 w 21"/>
                <a:gd name="T97" fmla="*/ 0 h 26"/>
                <a:gd name="T98" fmla="*/ 0 w 21"/>
                <a:gd name="T99" fmla="*/ 0 h 26"/>
                <a:gd name="T100" fmla="*/ 0 w 21"/>
                <a:gd name="T101" fmla="*/ 0 h 26"/>
                <a:gd name="T102" fmla="*/ 0 w 21"/>
                <a:gd name="T103" fmla="*/ 0 h 26"/>
                <a:gd name="T104" fmla="*/ 0 w 21"/>
                <a:gd name="T105" fmla="*/ 0 h 26"/>
                <a:gd name="T106" fmla="*/ 0 w 21"/>
                <a:gd name="T107" fmla="*/ 0 h 26"/>
                <a:gd name="T108" fmla="*/ 0 w 21"/>
                <a:gd name="T109" fmla="*/ 0 h 26"/>
                <a:gd name="T110" fmla="*/ 0 w 21"/>
                <a:gd name="T111" fmla="*/ 0 h 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
                <a:gd name="T169" fmla="*/ 0 h 26"/>
                <a:gd name="T170" fmla="*/ 21 w 21"/>
                <a:gd name="T171" fmla="*/ 26 h 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 h="26">
                  <a:moveTo>
                    <a:pt x="0" y="18"/>
                  </a:moveTo>
                  <a:lnTo>
                    <a:pt x="5" y="16"/>
                  </a:lnTo>
                  <a:lnTo>
                    <a:pt x="6" y="17"/>
                  </a:lnTo>
                  <a:lnTo>
                    <a:pt x="7" y="17"/>
                  </a:lnTo>
                  <a:lnTo>
                    <a:pt x="7" y="18"/>
                  </a:lnTo>
                  <a:lnTo>
                    <a:pt x="9" y="20"/>
                  </a:lnTo>
                  <a:lnTo>
                    <a:pt x="9" y="21"/>
                  </a:lnTo>
                  <a:lnTo>
                    <a:pt x="10" y="22"/>
                  </a:lnTo>
                  <a:lnTo>
                    <a:pt x="11" y="22"/>
                  </a:lnTo>
                  <a:lnTo>
                    <a:pt x="12" y="22"/>
                  </a:lnTo>
                  <a:lnTo>
                    <a:pt x="14" y="21"/>
                  </a:lnTo>
                  <a:lnTo>
                    <a:pt x="14" y="20"/>
                  </a:lnTo>
                  <a:lnTo>
                    <a:pt x="14" y="18"/>
                  </a:lnTo>
                  <a:lnTo>
                    <a:pt x="15" y="18"/>
                  </a:lnTo>
                  <a:lnTo>
                    <a:pt x="16" y="18"/>
                  </a:lnTo>
                  <a:lnTo>
                    <a:pt x="15" y="18"/>
                  </a:lnTo>
                  <a:lnTo>
                    <a:pt x="15" y="17"/>
                  </a:lnTo>
                  <a:lnTo>
                    <a:pt x="14" y="17"/>
                  </a:lnTo>
                  <a:lnTo>
                    <a:pt x="14" y="16"/>
                  </a:lnTo>
                  <a:lnTo>
                    <a:pt x="11" y="16"/>
                  </a:lnTo>
                  <a:lnTo>
                    <a:pt x="10" y="15"/>
                  </a:lnTo>
                  <a:lnTo>
                    <a:pt x="9" y="15"/>
                  </a:lnTo>
                  <a:lnTo>
                    <a:pt x="7" y="13"/>
                  </a:lnTo>
                  <a:lnTo>
                    <a:pt x="6" y="13"/>
                  </a:lnTo>
                  <a:lnTo>
                    <a:pt x="5" y="12"/>
                  </a:lnTo>
                  <a:lnTo>
                    <a:pt x="4" y="12"/>
                  </a:lnTo>
                  <a:lnTo>
                    <a:pt x="4" y="11"/>
                  </a:lnTo>
                  <a:lnTo>
                    <a:pt x="2" y="10"/>
                  </a:lnTo>
                  <a:lnTo>
                    <a:pt x="2" y="8"/>
                  </a:lnTo>
                  <a:lnTo>
                    <a:pt x="2" y="7"/>
                  </a:lnTo>
                  <a:lnTo>
                    <a:pt x="2" y="6"/>
                  </a:lnTo>
                  <a:lnTo>
                    <a:pt x="2" y="5"/>
                  </a:lnTo>
                  <a:lnTo>
                    <a:pt x="2" y="3"/>
                  </a:lnTo>
                  <a:lnTo>
                    <a:pt x="2" y="2"/>
                  </a:lnTo>
                  <a:lnTo>
                    <a:pt x="4" y="1"/>
                  </a:lnTo>
                  <a:lnTo>
                    <a:pt x="5" y="1"/>
                  </a:lnTo>
                  <a:lnTo>
                    <a:pt x="6" y="0"/>
                  </a:lnTo>
                  <a:lnTo>
                    <a:pt x="7" y="0"/>
                  </a:lnTo>
                  <a:lnTo>
                    <a:pt x="9" y="0"/>
                  </a:lnTo>
                  <a:lnTo>
                    <a:pt x="10" y="0"/>
                  </a:lnTo>
                  <a:lnTo>
                    <a:pt x="11" y="0"/>
                  </a:lnTo>
                  <a:lnTo>
                    <a:pt x="12" y="0"/>
                  </a:lnTo>
                  <a:lnTo>
                    <a:pt x="14" y="0"/>
                  </a:lnTo>
                  <a:lnTo>
                    <a:pt x="15" y="0"/>
                  </a:lnTo>
                  <a:lnTo>
                    <a:pt x="15" y="1"/>
                  </a:lnTo>
                  <a:lnTo>
                    <a:pt x="16" y="1"/>
                  </a:lnTo>
                  <a:lnTo>
                    <a:pt x="16" y="2"/>
                  </a:lnTo>
                  <a:lnTo>
                    <a:pt x="17" y="2"/>
                  </a:lnTo>
                  <a:lnTo>
                    <a:pt x="19" y="3"/>
                  </a:lnTo>
                  <a:lnTo>
                    <a:pt x="19" y="5"/>
                  </a:lnTo>
                  <a:lnTo>
                    <a:pt x="19" y="6"/>
                  </a:lnTo>
                  <a:lnTo>
                    <a:pt x="14" y="6"/>
                  </a:lnTo>
                  <a:lnTo>
                    <a:pt x="12" y="6"/>
                  </a:lnTo>
                  <a:lnTo>
                    <a:pt x="11" y="6"/>
                  </a:lnTo>
                  <a:lnTo>
                    <a:pt x="10" y="6"/>
                  </a:lnTo>
                  <a:lnTo>
                    <a:pt x="9" y="6"/>
                  </a:lnTo>
                  <a:lnTo>
                    <a:pt x="7" y="6"/>
                  </a:lnTo>
                  <a:lnTo>
                    <a:pt x="7" y="7"/>
                  </a:lnTo>
                  <a:lnTo>
                    <a:pt x="7" y="8"/>
                  </a:lnTo>
                  <a:lnTo>
                    <a:pt x="9" y="8"/>
                  </a:lnTo>
                  <a:lnTo>
                    <a:pt x="10" y="8"/>
                  </a:lnTo>
                  <a:lnTo>
                    <a:pt x="11" y="8"/>
                  </a:lnTo>
                  <a:lnTo>
                    <a:pt x="12" y="8"/>
                  </a:lnTo>
                  <a:lnTo>
                    <a:pt x="14" y="8"/>
                  </a:lnTo>
                  <a:lnTo>
                    <a:pt x="14" y="10"/>
                  </a:lnTo>
                  <a:lnTo>
                    <a:pt x="15" y="10"/>
                  </a:lnTo>
                  <a:lnTo>
                    <a:pt x="16" y="10"/>
                  </a:lnTo>
                  <a:lnTo>
                    <a:pt x="17" y="11"/>
                  </a:lnTo>
                  <a:lnTo>
                    <a:pt x="19" y="12"/>
                  </a:lnTo>
                  <a:lnTo>
                    <a:pt x="19" y="13"/>
                  </a:lnTo>
                  <a:lnTo>
                    <a:pt x="20" y="13"/>
                  </a:lnTo>
                  <a:lnTo>
                    <a:pt x="20" y="15"/>
                  </a:lnTo>
                  <a:lnTo>
                    <a:pt x="20" y="16"/>
                  </a:lnTo>
                  <a:lnTo>
                    <a:pt x="21" y="16"/>
                  </a:lnTo>
                  <a:lnTo>
                    <a:pt x="21" y="17"/>
                  </a:lnTo>
                  <a:lnTo>
                    <a:pt x="21" y="18"/>
                  </a:lnTo>
                  <a:lnTo>
                    <a:pt x="21" y="20"/>
                  </a:lnTo>
                  <a:lnTo>
                    <a:pt x="20" y="20"/>
                  </a:lnTo>
                  <a:lnTo>
                    <a:pt x="20" y="21"/>
                  </a:lnTo>
                  <a:lnTo>
                    <a:pt x="19" y="22"/>
                  </a:lnTo>
                  <a:lnTo>
                    <a:pt x="17" y="23"/>
                  </a:lnTo>
                  <a:lnTo>
                    <a:pt x="16" y="25"/>
                  </a:lnTo>
                  <a:lnTo>
                    <a:pt x="15" y="25"/>
                  </a:lnTo>
                  <a:lnTo>
                    <a:pt x="14" y="25"/>
                  </a:lnTo>
                  <a:lnTo>
                    <a:pt x="12" y="26"/>
                  </a:lnTo>
                  <a:lnTo>
                    <a:pt x="11" y="26"/>
                  </a:lnTo>
                  <a:lnTo>
                    <a:pt x="10" y="26"/>
                  </a:lnTo>
                  <a:lnTo>
                    <a:pt x="9" y="26"/>
                  </a:lnTo>
                  <a:lnTo>
                    <a:pt x="7" y="26"/>
                  </a:lnTo>
                  <a:lnTo>
                    <a:pt x="6" y="26"/>
                  </a:lnTo>
                  <a:lnTo>
                    <a:pt x="5" y="26"/>
                  </a:lnTo>
                  <a:lnTo>
                    <a:pt x="5" y="25"/>
                  </a:lnTo>
                  <a:lnTo>
                    <a:pt x="4" y="23"/>
                  </a:lnTo>
                  <a:lnTo>
                    <a:pt x="2" y="22"/>
                  </a:lnTo>
                  <a:lnTo>
                    <a:pt x="1" y="21"/>
                  </a:lnTo>
                  <a:lnTo>
                    <a:pt x="1" y="20"/>
                  </a:lnTo>
                  <a:lnTo>
                    <a:pt x="0" y="18"/>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85" name="Freeform 308">
              <a:extLst>
                <a:ext uri="{FF2B5EF4-FFF2-40B4-BE49-F238E27FC236}">
                  <a16:creationId xmlns:a16="http://schemas.microsoft.com/office/drawing/2014/main" id="{60F818C8-8361-0845-8185-037C8FFFE054}"/>
                </a:ext>
              </a:extLst>
            </p:cNvPr>
            <p:cNvSpPr>
              <a:spLocks noEditPoints="1"/>
            </p:cNvSpPr>
            <p:nvPr/>
          </p:nvSpPr>
          <p:spPr bwMode="auto">
            <a:xfrm>
              <a:off x="4319" y="2742"/>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w 19"/>
                <a:gd name="T87" fmla="*/ 0 h 37"/>
                <a:gd name="T88" fmla="*/ 0 w 19"/>
                <a:gd name="T89" fmla="*/ 0 h 37"/>
                <a:gd name="T90" fmla="*/ 0 w 19"/>
                <a:gd name="T91" fmla="*/ 0 h 37"/>
                <a:gd name="T92" fmla="*/ 0 w 19"/>
                <a:gd name="T93" fmla="*/ 0 h 37"/>
                <a:gd name="T94" fmla="*/ 0 w 19"/>
                <a:gd name="T95" fmla="*/ 0 h 37"/>
                <a:gd name="T96" fmla="*/ 0 w 19"/>
                <a:gd name="T97" fmla="*/ 0 h 37"/>
                <a:gd name="T98" fmla="*/ 0 w 19"/>
                <a:gd name="T99" fmla="*/ 0 h 37"/>
                <a:gd name="T100" fmla="*/ 0 w 19"/>
                <a:gd name="T101" fmla="*/ 0 h 37"/>
                <a:gd name="T102" fmla="*/ 0 w 19"/>
                <a:gd name="T103" fmla="*/ 0 h 37"/>
                <a:gd name="T104" fmla="*/ 0 w 19"/>
                <a:gd name="T105" fmla="*/ 0 h 37"/>
                <a:gd name="T106" fmla="*/ 0 w 19"/>
                <a:gd name="T107" fmla="*/ 0 h 37"/>
                <a:gd name="T108" fmla="*/ 0 w 19"/>
                <a:gd name="T109" fmla="*/ 0 h 37"/>
                <a:gd name="T110" fmla="*/ 0 w 19"/>
                <a:gd name="T111" fmla="*/ 0 h 37"/>
                <a:gd name="T112" fmla="*/ 0 w 19"/>
                <a:gd name="T113" fmla="*/ 0 h 37"/>
                <a:gd name="T114" fmla="*/ 0 w 19"/>
                <a:gd name="T115" fmla="*/ 0 h 37"/>
                <a:gd name="T116" fmla="*/ 0 w 19"/>
                <a:gd name="T117" fmla="*/ 0 h 37"/>
                <a:gd name="T118" fmla="*/ 0 w 19"/>
                <a:gd name="T119" fmla="*/ 0 h 37"/>
                <a:gd name="T120" fmla="*/ 0 w 19"/>
                <a:gd name="T121" fmla="*/ 0 h 37"/>
                <a:gd name="T122" fmla="*/ 0 w 19"/>
                <a:gd name="T123" fmla="*/ 0 h 37"/>
                <a:gd name="T124" fmla="*/ 0 w 19"/>
                <a:gd name="T125" fmla="*/ 0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7"/>
                <a:gd name="T191" fmla="*/ 19 w 19"/>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7">
                  <a:moveTo>
                    <a:pt x="19" y="37"/>
                  </a:moveTo>
                  <a:lnTo>
                    <a:pt x="14" y="37"/>
                  </a:lnTo>
                  <a:lnTo>
                    <a:pt x="14" y="33"/>
                  </a:lnTo>
                  <a:lnTo>
                    <a:pt x="14" y="34"/>
                  </a:lnTo>
                  <a:lnTo>
                    <a:pt x="12" y="36"/>
                  </a:lnTo>
                  <a:lnTo>
                    <a:pt x="12" y="37"/>
                  </a:lnTo>
                  <a:lnTo>
                    <a:pt x="11" y="37"/>
                  </a:lnTo>
                  <a:lnTo>
                    <a:pt x="10" y="37"/>
                  </a:lnTo>
                  <a:lnTo>
                    <a:pt x="9" y="37"/>
                  </a:lnTo>
                  <a:lnTo>
                    <a:pt x="7" y="37"/>
                  </a:lnTo>
                  <a:lnTo>
                    <a:pt x="6" y="37"/>
                  </a:lnTo>
                  <a:lnTo>
                    <a:pt x="5" y="36"/>
                  </a:lnTo>
                  <a:lnTo>
                    <a:pt x="4" y="36"/>
                  </a:lnTo>
                  <a:lnTo>
                    <a:pt x="4" y="34"/>
                  </a:lnTo>
                  <a:lnTo>
                    <a:pt x="2" y="33"/>
                  </a:lnTo>
                  <a:lnTo>
                    <a:pt x="2" y="32"/>
                  </a:lnTo>
                  <a:lnTo>
                    <a:pt x="1" y="31"/>
                  </a:lnTo>
                  <a:lnTo>
                    <a:pt x="1" y="29"/>
                  </a:lnTo>
                  <a:lnTo>
                    <a:pt x="1" y="28"/>
                  </a:lnTo>
                  <a:lnTo>
                    <a:pt x="0" y="27"/>
                  </a:lnTo>
                  <a:lnTo>
                    <a:pt x="0" y="26"/>
                  </a:lnTo>
                  <a:lnTo>
                    <a:pt x="0" y="24"/>
                  </a:lnTo>
                  <a:lnTo>
                    <a:pt x="0" y="23"/>
                  </a:lnTo>
                  <a:lnTo>
                    <a:pt x="0" y="22"/>
                  </a:lnTo>
                  <a:lnTo>
                    <a:pt x="0" y="21"/>
                  </a:lnTo>
                  <a:lnTo>
                    <a:pt x="0" y="19"/>
                  </a:lnTo>
                  <a:lnTo>
                    <a:pt x="1" y="18"/>
                  </a:lnTo>
                  <a:lnTo>
                    <a:pt x="1" y="17"/>
                  </a:lnTo>
                  <a:lnTo>
                    <a:pt x="1" y="16"/>
                  </a:lnTo>
                  <a:lnTo>
                    <a:pt x="2" y="14"/>
                  </a:lnTo>
                  <a:lnTo>
                    <a:pt x="2" y="13"/>
                  </a:lnTo>
                  <a:lnTo>
                    <a:pt x="4" y="12"/>
                  </a:lnTo>
                  <a:lnTo>
                    <a:pt x="4" y="11"/>
                  </a:lnTo>
                  <a:lnTo>
                    <a:pt x="5" y="11"/>
                  </a:lnTo>
                  <a:lnTo>
                    <a:pt x="6" y="11"/>
                  </a:lnTo>
                  <a:lnTo>
                    <a:pt x="7" y="11"/>
                  </a:lnTo>
                  <a:lnTo>
                    <a:pt x="9" y="11"/>
                  </a:lnTo>
                  <a:lnTo>
                    <a:pt x="10" y="11"/>
                  </a:lnTo>
                  <a:lnTo>
                    <a:pt x="11" y="11"/>
                  </a:lnTo>
                  <a:lnTo>
                    <a:pt x="12" y="11"/>
                  </a:lnTo>
                  <a:lnTo>
                    <a:pt x="14" y="12"/>
                  </a:lnTo>
                  <a:lnTo>
                    <a:pt x="14" y="13"/>
                  </a:lnTo>
                  <a:lnTo>
                    <a:pt x="14" y="0"/>
                  </a:lnTo>
                  <a:lnTo>
                    <a:pt x="19" y="0"/>
                  </a:lnTo>
                  <a:lnTo>
                    <a:pt x="19" y="37"/>
                  </a:lnTo>
                  <a:close/>
                  <a:moveTo>
                    <a:pt x="6" y="23"/>
                  </a:moveTo>
                  <a:lnTo>
                    <a:pt x="6" y="24"/>
                  </a:lnTo>
                  <a:lnTo>
                    <a:pt x="6" y="26"/>
                  </a:lnTo>
                  <a:lnTo>
                    <a:pt x="6" y="27"/>
                  </a:lnTo>
                  <a:lnTo>
                    <a:pt x="6" y="28"/>
                  </a:lnTo>
                  <a:lnTo>
                    <a:pt x="6" y="29"/>
                  </a:lnTo>
                  <a:lnTo>
                    <a:pt x="6" y="31"/>
                  </a:lnTo>
                  <a:lnTo>
                    <a:pt x="7" y="32"/>
                  </a:lnTo>
                  <a:lnTo>
                    <a:pt x="7" y="33"/>
                  </a:lnTo>
                  <a:lnTo>
                    <a:pt x="9" y="33"/>
                  </a:lnTo>
                  <a:lnTo>
                    <a:pt x="10" y="33"/>
                  </a:lnTo>
                  <a:lnTo>
                    <a:pt x="10" y="32"/>
                  </a:lnTo>
                  <a:lnTo>
                    <a:pt x="11" y="32"/>
                  </a:lnTo>
                  <a:lnTo>
                    <a:pt x="11" y="31"/>
                  </a:lnTo>
                  <a:lnTo>
                    <a:pt x="12" y="31"/>
                  </a:lnTo>
                  <a:lnTo>
                    <a:pt x="12" y="29"/>
                  </a:lnTo>
                  <a:lnTo>
                    <a:pt x="14" y="29"/>
                  </a:lnTo>
                  <a:lnTo>
                    <a:pt x="14" y="28"/>
                  </a:lnTo>
                  <a:lnTo>
                    <a:pt x="14" y="27"/>
                  </a:lnTo>
                  <a:lnTo>
                    <a:pt x="14" y="26"/>
                  </a:lnTo>
                  <a:lnTo>
                    <a:pt x="14" y="24"/>
                  </a:lnTo>
                  <a:lnTo>
                    <a:pt x="14" y="23"/>
                  </a:lnTo>
                  <a:lnTo>
                    <a:pt x="14" y="22"/>
                  </a:lnTo>
                  <a:lnTo>
                    <a:pt x="14" y="21"/>
                  </a:lnTo>
                  <a:lnTo>
                    <a:pt x="14" y="19"/>
                  </a:lnTo>
                  <a:lnTo>
                    <a:pt x="14" y="18"/>
                  </a:lnTo>
                  <a:lnTo>
                    <a:pt x="14" y="17"/>
                  </a:lnTo>
                  <a:lnTo>
                    <a:pt x="12" y="17"/>
                  </a:lnTo>
                  <a:lnTo>
                    <a:pt x="11" y="17"/>
                  </a:lnTo>
                  <a:lnTo>
                    <a:pt x="10" y="17"/>
                  </a:lnTo>
                  <a:lnTo>
                    <a:pt x="9" y="17"/>
                  </a:lnTo>
                  <a:lnTo>
                    <a:pt x="7" y="17"/>
                  </a:lnTo>
                  <a:lnTo>
                    <a:pt x="6" y="17"/>
                  </a:lnTo>
                  <a:lnTo>
                    <a:pt x="6" y="18"/>
                  </a:lnTo>
                  <a:lnTo>
                    <a:pt x="6" y="19"/>
                  </a:lnTo>
                  <a:lnTo>
                    <a:pt x="6" y="21"/>
                  </a:lnTo>
                  <a:lnTo>
                    <a:pt x="6" y="22"/>
                  </a:lnTo>
                  <a:lnTo>
                    <a:pt x="6" y="23"/>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86" name="Freeform 309">
              <a:extLst>
                <a:ext uri="{FF2B5EF4-FFF2-40B4-BE49-F238E27FC236}">
                  <a16:creationId xmlns:a16="http://schemas.microsoft.com/office/drawing/2014/main" id="{92221094-C866-CE4A-957D-0EA47646BBA0}"/>
                </a:ext>
              </a:extLst>
            </p:cNvPr>
            <p:cNvSpPr>
              <a:spLocks noEditPoints="1"/>
            </p:cNvSpPr>
            <p:nvPr/>
          </p:nvSpPr>
          <p:spPr bwMode="auto">
            <a:xfrm>
              <a:off x="4324" y="2742"/>
              <a:ext cx="3" cy="12"/>
            </a:xfrm>
            <a:custGeom>
              <a:avLst/>
              <a:gdLst>
                <a:gd name="T0" fmla="*/ 0 w 11"/>
                <a:gd name="T1" fmla="*/ 0 h 47"/>
                <a:gd name="T2" fmla="*/ 0 w 11"/>
                <a:gd name="T3" fmla="*/ 0 h 47"/>
                <a:gd name="T4" fmla="*/ 0 w 11"/>
                <a:gd name="T5" fmla="*/ 0 h 47"/>
                <a:gd name="T6" fmla="*/ 0 w 11"/>
                <a:gd name="T7" fmla="*/ 0 h 47"/>
                <a:gd name="T8" fmla="*/ 0 w 11"/>
                <a:gd name="T9" fmla="*/ 0 h 47"/>
                <a:gd name="T10" fmla="*/ 0 w 11"/>
                <a:gd name="T11" fmla="*/ 0 h 47"/>
                <a:gd name="T12" fmla="*/ 0 w 11"/>
                <a:gd name="T13" fmla="*/ 0 h 47"/>
                <a:gd name="T14" fmla="*/ 0 w 11"/>
                <a:gd name="T15" fmla="*/ 0 h 47"/>
                <a:gd name="T16" fmla="*/ 0 w 11"/>
                <a:gd name="T17" fmla="*/ 0 h 47"/>
                <a:gd name="T18" fmla="*/ 0 w 11"/>
                <a:gd name="T19" fmla="*/ 0 h 47"/>
                <a:gd name="T20" fmla="*/ 0 w 11"/>
                <a:gd name="T21" fmla="*/ 0 h 47"/>
                <a:gd name="T22" fmla="*/ 0 w 11"/>
                <a:gd name="T23" fmla="*/ 0 h 47"/>
                <a:gd name="T24" fmla="*/ 0 w 11"/>
                <a:gd name="T25" fmla="*/ 0 h 47"/>
                <a:gd name="T26" fmla="*/ 0 w 11"/>
                <a:gd name="T27" fmla="*/ 0 h 47"/>
                <a:gd name="T28" fmla="*/ 0 w 11"/>
                <a:gd name="T29" fmla="*/ 0 h 47"/>
                <a:gd name="T30" fmla="*/ 0 w 11"/>
                <a:gd name="T31" fmla="*/ 0 h 47"/>
                <a:gd name="T32" fmla="*/ 0 w 11"/>
                <a:gd name="T33" fmla="*/ 0 h 47"/>
                <a:gd name="T34" fmla="*/ 0 w 11"/>
                <a:gd name="T35" fmla="*/ 0 h 47"/>
                <a:gd name="T36" fmla="*/ 0 w 11"/>
                <a:gd name="T37" fmla="*/ 0 h 47"/>
                <a:gd name="T38" fmla="*/ 0 w 11"/>
                <a:gd name="T39" fmla="*/ 0 h 47"/>
                <a:gd name="T40" fmla="*/ 0 w 11"/>
                <a:gd name="T41" fmla="*/ 0 h 47"/>
                <a:gd name="T42" fmla="*/ 0 w 11"/>
                <a:gd name="T43" fmla="*/ 0 h 47"/>
                <a:gd name="T44" fmla="*/ 0 w 11"/>
                <a:gd name="T45" fmla="*/ 0 h 47"/>
                <a:gd name="T46" fmla="*/ 0 w 11"/>
                <a:gd name="T47" fmla="*/ 0 h 47"/>
                <a:gd name="T48" fmla="*/ 0 w 11"/>
                <a:gd name="T49" fmla="*/ 0 h 47"/>
                <a:gd name="T50" fmla="*/ 0 w 11"/>
                <a:gd name="T51" fmla="*/ 0 h 47"/>
                <a:gd name="T52" fmla="*/ 0 w 11"/>
                <a:gd name="T53" fmla="*/ 0 h 47"/>
                <a:gd name="T54" fmla="*/ 0 w 11"/>
                <a:gd name="T55" fmla="*/ 0 h 47"/>
                <a:gd name="T56" fmla="*/ 0 w 11"/>
                <a:gd name="T57" fmla="*/ 0 h 47"/>
                <a:gd name="T58" fmla="*/ 0 w 11"/>
                <a:gd name="T59" fmla="*/ 0 h 47"/>
                <a:gd name="T60" fmla="*/ 0 w 11"/>
                <a:gd name="T61" fmla="*/ 0 h 47"/>
                <a:gd name="T62" fmla="*/ 0 w 11"/>
                <a:gd name="T63" fmla="*/ 0 h 47"/>
                <a:gd name="T64" fmla="*/ 0 w 11"/>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
                <a:gd name="T100" fmla="*/ 0 h 47"/>
                <a:gd name="T101" fmla="*/ 11 w 11"/>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 h="47">
                  <a:moveTo>
                    <a:pt x="6" y="7"/>
                  </a:moveTo>
                  <a:lnTo>
                    <a:pt x="6" y="0"/>
                  </a:lnTo>
                  <a:lnTo>
                    <a:pt x="11" y="0"/>
                  </a:lnTo>
                  <a:lnTo>
                    <a:pt x="11" y="7"/>
                  </a:lnTo>
                  <a:lnTo>
                    <a:pt x="6" y="7"/>
                  </a:lnTo>
                  <a:close/>
                  <a:moveTo>
                    <a:pt x="11" y="11"/>
                  </a:moveTo>
                  <a:lnTo>
                    <a:pt x="11" y="37"/>
                  </a:lnTo>
                  <a:lnTo>
                    <a:pt x="11" y="38"/>
                  </a:lnTo>
                  <a:lnTo>
                    <a:pt x="11" y="40"/>
                  </a:lnTo>
                  <a:lnTo>
                    <a:pt x="11" y="41"/>
                  </a:lnTo>
                  <a:lnTo>
                    <a:pt x="11" y="42"/>
                  </a:lnTo>
                  <a:lnTo>
                    <a:pt x="11" y="43"/>
                  </a:lnTo>
                  <a:lnTo>
                    <a:pt x="11" y="45"/>
                  </a:lnTo>
                  <a:lnTo>
                    <a:pt x="10" y="46"/>
                  </a:lnTo>
                  <a:lnTo>
                    <a:pt x="9" y="46"/>
                  </a:lnTo>
                  <a:lnTo>
                    <a:pt x="9" y="47"/>
                  </a:lnTo>
                  <a:lnTo>
                    <a:pt x="7" y="47"/>
                  </a:lnTo>
                  <a:lnTo>
                    <a:pt x="6" y="47"/>
                  </a:lnTo>
                  <a:lnTo>
                    <a:pt x="5" y="47"/>
                  </a:lnTo>
                  <a:lnTo>
                    <a:pt x="3" y="47"/>
                  </a:lnTo>
                  <a:lnTo>
                    <a:pt x="2" y="47"/>
                  </a:lnTo>
                  <a:lnTo>
                    <a:pt x="1" y="47"/>
                  </a:lnTo>
                  <a:lnTo>
                    <a:pt x="0" y="47"/>
                  </a:lnTo>
                  <a:lnTo>
                    <a:pt x="2" y="40"/>
                  </a:lnTo>
                  <a:lnTo>
                    <a:pt x="3" y="40"/>
                  </a:lnTo>
                  <a:lnTo>
                    <a:pt x="5" y="40"/>
                  </a:lnTo>
                  <a:lnTo>
                    <a:pt x="6" y="40"/>
                  </a:lnTo>
                  <a:lnTo>
                    <a:pt x="6" y="38"/>
                  </a:lnTo>
                  <a:lnTo>
                    <a:pt x="6" y="37"/>
                  </a:lnTo>
                  <a:lnTo>
                    <a:pt x="6" y="11"/>
                  </a:lnTo>
                  <a:lnTo>
                    <a:pt x="11" y="11"/>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87" name="Freeform 310">
              <a:extLst>
                <a:ext uri="{FF2B5EF4-FFF2-40B4-BE49-F238E27FC236}">
                  <a16:creationId xmlns:a16="http://schemas.microsoft.com/office/drawing/2014/main" id="{DC7266B5-D216-2542-8F56-DAE3399B10BF}"/>
                </a:ext>
              </a:extLst>
            </p:cNvPr>
            <p:cNvSpPr>
              <a:spLocks/>
            </p:cNvSpPr>
            <p:nvPr/>
          </p:nvSpPr>
          <p:spPr bwMode="auto">
            <a:xfrm>
              <a:off x="4332" y="2744"/>
              <a:ext cx="6" cy="7"/>
            </a:xfrm>
            <a:custGeom>
              <a:avLst/>
              <a:gdLst>
                <a:gd name="T0" fmla="*/ 0 w 21"/>
                <a:gd name="T1" fmla="*/ 0 h 26"/>
                <a:gd name="T2" fmla="*/ 0 w 21"/>
                <a:gd name="T3" fmla="*/ 0 h 26"/>
                <a:gd name="T4" fmla="*/ 0 w 21"/>
                <a:gd name="T5" fmla="*/ 0 h 26"/>
                <a:gd name="T6" fmla="*/ 0 w 21"/>
                <a:gd name="T7" fmla="*/ 0 h 26"/>
                <a:gd name="T8" fmla="*/ 0 w 21"/>
                <a:gd name="T9" fmla="*/ 0 h 26"/>
                <a:gd name="T10" fmla="*/ 0 w 21"/>
                <a:gd name="T11" fmla="*/ 0 h 26"/>
                <a:gd name="T12" fmla="*/ 0 w 21"/>
                <a:gd name="T13" fmla="*/ 0 h 26"/>
                <a:gd name="T14" fmla="*/ 0 w 21"/>
                <a:gd name="T15" fmla="*/ 0 h 26"/>
                <a:gd name="T16" fmla="*/ 0 w 21"/>
                <a:gd name="T17" fmla="*/ 0 h 26"/>
                <a:gd name="T18" fmla="*/ 0 w 21"/>
                <a:gd name="T19" fmla="*/ 0 h 26"/>
                <a:gd name="T20" fmla="*/ 0 w 21"/>
                <a:gd name="T21" fmla="*/ 0 h 26"/>
                <a:gd name="T22" fmla="*/ 0 w 21"/>
                <a:gd name="T23" fmla="*/ 0 h 26"/>
                <a:gd name="T24" fmla="*/ 0 w 21"/>
                <a:gd name="T25" fmla="*/ 0 h 26"/>
                <a:gd name="T26" fmla="*/ 0 w 21"/>
                <a:gd name="T27" fmla="*/ 0 h 26"/>
                <a:gd name="T28" fmla="*/ 0 w 21"/>
                <a:gd name="T29" fmla="*/ 0 h 26"/>
                <a:gd name="T30" fmla="*/ 0 w 21"/>
                <a:gd name="T31" fmla="*/ 0 h 26"/>
                <a:gd name="T32" fmla="*/ 0 w 21"/>
                <a:gd name="T33" fmla="*/ 0 h 26"/>
                <a:gd name="T34" fmla="*/ 0 w 21"/>
                <a:gd name="T35" fmla="*/ 0 h 26"/>
                <a:gd name="T36" fmla="*/ 0 w 21"/>
                <a:gd name="T37" fmla="*/ 0 h 26"/>
                <a:gd name="T38" fmla="*/ 0 w 21"/>
                <a:gd name="T39" fmla="*/ 0 h 26"/>
                <a:gd name="T40" fmla="*/ 0 w 21"/>
                <a:gd name="T41" fmla="*/ 0 h 26"/>
                <a:gd name="T42" fmla="*/ 0 w 21"/>
                <a:gd name="T43" fmla="*/ 0 h 26"/>
                <a:gd name="T44" fmla="*/ 0 w 21"/>
                <a:gd name="T45" fmla="*/ 0 h 26"/>
                <a:gd name="T46" fmla="*/ 0 w 21"/>
                <a:gd name="T47" fmla="*/ 0 h 26"/>
                <a:gd name="T48" fmla="*/ 0 w 21"/>
                <a:gd name="T49" fmla="*/ 0 h 26"/>
                <a:gd name="T50" fmla="*/ 0 w 21"/>
                <a:gd name="T51" fmla="*/ 0 h 26"/>
                <a:gd name="T52" fmla="*/ 0 w 21"/>
                <a:gd name="T53" fmla="*/ 0 h 26"/>
                <a:gd name="T54" fmla="*/ 0 w 21"/>
                <a:gd name="T55" fmla="*/ 0 h 26"/>
                <a:gd name="T56" fmla="*/ 0 w 21"/>
                <a:gd name="T57" fmla="*/ 0 h 26"/>
                <a:gd name="T58" fmla="*/ 0 w 21"/>
                <a:gd name="T59" fmla="*/ 0 h 26"/>
                <a:gd name="T60" fmla="*/ 0 w 21"/>
                <a:gd name="T61" fmla="*/ 0 h 26"/>
                <a:gd name="T62" fmla="*/ 0 w 21"/>
                <a:gd name="T63" fmla="*/ 0 h 26"/>
                <a:gd name="T64" fmla="*/ 0 w 21"/>
                <a:gd name="T65" fmla="*/ 0 h 26"/>
                <a:gd name="T66" fmla="*/ 0 w 21"/>
                <a:gd name="T67" fmla="*/ 0 h 26"/>
                <a:gd name="T68" fmla="*/ 0 w 21"/>
                <a:gd name="T69" fmla="*/ 0 h 26"/>
                <a:gd name="T70" fmla="*/ 0 w 21"/>
                <a:gd name="T71" fmla="*/ 0 h 26"/>
                <a:gd name="T72" fmla="*/ 0 w 21"/>
                <a:gd name="T73" fmla="*/ 0 h 26"/>
                <a:gd name="T74" fmla="*/ 0 w 21"/>
                <a:gd name="T75" fmla="*/ 0 h 26"/>
                <a:gd name="T76" fmla="*/ 0 w 21"/>
                <a:gd name="T77" fmla="*/ 0 h 26"/>
                <a:gd name="T78" fmla="*/ 0 w 21"/>
                <a:gd name="T79" fmla="*/ 0 h 26"/>
                <a:gd name="T80" fmla="*/ 0 w 21"/>
                <a:gd name="T81" fmla="*/ 0 h 26"/>
                <a:gd name="T82" fmla="*/ 0 w 21"/>
                <a:gd name="T83" fmla="*/ 0 h 26"/>
                <a:gd name="T84" fmla="*/ 0 w 21"/>
                <a:gd name="T85" fmla="*/ 0 h 26"/>
                <a:gd name="T86" fmla="*/ 0 w 21"/>
                <a:gd name="T87" fmla="*/ 0 h 26"/>
                <a:gd name="T88" fmla="*/ 0 w 21"/>
                <a:gd name="T89" fmla="*/ 0 h 26"/>
                <a:gd name="T90" fmla="*/ 0 w 21"/>
                <a:gd name="T91" fmla="*/ 0 h 26"/>
                <a:gd name="T92" fmla="*/ 0 w 21"/>
                <a:gd name="T93" fmla="*/ 0 h 26"/>
                <a:gd name="T94" fmla="*/ 0 w 21"/>
                <a:gd name="T95" fmla="*/ 0 h 26"/>
                <a:gd name="T96" fmla="*/ 0 w 21"/>
                <a:gd name="T97" fmla="*/ 0 h 26"/>
                <a:gd name="T98" fmla="*/ 0 w 21"/>
                <a:gd name="T99" fmla="*/ 0 h 26"/>
                <a:gd name="T100" fmla="*/ 0 w 21"/>
                <a:gd name="T101" fmla="*/ 0 h 26"/>
                <a:gd name="T102" fmla="*/ 0 w 21"/>
                <a:gd name="T103" fmla="*/ 0 h 26"/>
                <a:gd name="T104" fmla="*/ 0 w 21"/>
                <a:gd name="T105" fmla="*/ 0 h 26"/>
                <a:gd name="T106" fmla="*/ 0 w 21"/>
                <a:gd name="T107" fmla="*/ 0 h 26"/>
                <a:gd name="T108" fmla="*/ 0 w 21"/>
                <a:gd name="T109" fmla="*/ 0 h 26"/>
                <a:gd name="T110" fmla="*/ 0 w 21"/>
                <a:gd name="T111" fmla="*/ 0 h 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
                <a:gd name="T169" fmla="*/ 0 h 26"/>
                <a:gd name="T170" fmla="*/ 21 w 21"/>
                <a:gd name="T171" fmla="*/ 26 h 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 h="26">
                  <a:moveTo>
                    <a:pt x="0" y="18"/>
                  </a:moveTo>
                  <a:lnTo>
                    <a:pt x="5" y="16"/>
                  </a:lnTo>
                  <a:lnTo>
                    <a:pt x="6" y="17"/>
                  </a:lnTo>
                  <a:lnTo>
                    <a:pt x="8" y="17"/>
                  </a:lnTo>
                  <a:lnTo>
                    <a:pt x="8" y="18"/>
                  </a:lnTo>
                  <a:lnTo>
                    <a:pt x="9" y="20"/>
                  </a:lnTo>
                  <a:lnTo>
                    <a:pt x="9" y="21"/>
                  </a:lnTo>
                  <a:lnTo>
                    <a:pt x="10" y="22"/>
                  </a:lnTo>
                  <a:lnTo>
                    <a:pt x="11" y="22"/>
                  </a:lnTo>
                  <a:lnTo>
                    <a:pt x="13" y="22"/>
                  </a:lnTo>
                  <a:lnTo>
                    <a:pt x="14" y="21"/>
                  </a:lnTo>
                  <a:lnTo>
                    <a:pt x="14" y="20"/>
                  </a:lnTo>
                  <a:lnTo>
                    <a:pt x="14" y="18"/>
                  </a:lnTo>
                  <a:lnTo>
                    <a:pt x="15" y="18"/>
                  </a:lnTo>
                  <a:lnTo>
                    <a:pt x="16" y="18"/>
                  </a:lnTo>
                  <a:lnTo>
                    <a:pt x="15" y="18"/>
                  </a:lnTo>
                  <a:lnTo>
                    <a:pt x="15" y="17"/>
                  </a:lnTo>
                  <a:lnTo>
                    <a:pt x="14" y="17"/>
                  </a:lnTo>
                  <a:lnTo>
                    <a:pt x="14" y="16"/>
                  </a:lnTo>
                  <a:lnTo>
                    <a:pt x="11" y="16"/>
                  </a:lnTo>
                  <a:lnTo>
                    <a:pt x="10" y="15"/>
                  </a:lnTo>
                  <a:lnTo>
                    <a:pt x="9" y="15"/>
                  </a:lnTo>
                  <a:lnTo>
                    <a:pt x="8" y="13"/>
                  </a:lnTo>
                  <a:lnTo>
                    <a:pt x="6" y="13"/>
                  </a:lnTo>
                  <a:lnTo>
                    <a:pt x="5" y="12"/>
                  </a:lnTo>
                  <a:lnTo>
                    <a:pt x="4" y="12"/>
                  </a:lnTo>
                  <a:lnTo>
                    <a:pt x="4" y="11"/>
                  </a:lnTo>
                  <a:lnTo>
                    <a:pt x="2" y="10"/>
                  </a:lnTo>
                  <a:lnTo>
                    <a:pt x="2" y="8"/>
                  </a:lnTo>
                  <a:lnTo>
                    <a:pt x="2" y="7"/>
                  </a:lnTo>
                  <a:lnTo>
                    <a:pt x="2" y="6"/>
                  </a:lnTo>
                  <a:lnTo>
                    <a:pt x="2" y="5"/>
                  </a:lnTo>
                  <a:lnTo>
                    <a:pt x="2" y="3"/>
                  </a:lnTo>
                  <a:lnTo>
                    <a:pt x="2" y="2"/>
                  </a:lnTo>
                  <a:lnTo>
                    <a:pt x="4" y="1"/>
                  </a:lnTo>
                  <a:lnTo>
                    <a:pt x="5" y="1"/>
                  </a:lnTo>
                  <a:lnTo>
                    <a:pt x="6" y="0"/>
                  </a:lnTo>
                  <a:lnTo>
                    <a:pt x="8" y="0"/>
                  </a:lnTo>
                  <a:lnTo>
                    <a:pt x="9" y="0"/>
                  </a:lnTo>
                  <a:lnTo>
                    <a:pt x="10" y="0"/>
                  </a:lnTo>
                  <a:lnTo>
                    <a:pt x="11" y="0"/>
                  </a:lnTo>
                  <a:lnTo>
                    <a:pt x="13" y="0"/>
                  </a:lnTo>
                  <a:lnTo>
                    <a:pt x="14" y="0"/>
                  </a:lnTo>
                  <a:lnTo>
                    <a:pt x="15" y="0"/>
                  </a:lnTo>
                  <a:lnTo>
                    <a:pt x="16" y="1"/>
                  </a:lnTo>
                  <a:lnTo>
                    <a:pt x="16" y="2"/>
                  </a:lnTo>
                  <a:lnTo>
                    <a:pt x="18" y="2"/>
                  </a:lnTo>
                  <a:lnTo>
                    <a:pt x="19" y="3"/>
                  </a:lnTo>
                  <a:lnTo>
                    <a:pt x="19" y="5"/>
                  </a:lnTo>
                  <a:lnTo>
                    <a:pt x="19" y="6"/>
                  </a:lnTo>
                  <a:lnTo>
                    <a:pt x="14" y="6"/>
                  </a:lnTo>
                  <a:lnTo>
                    <a:pt x="13" y="6"/>
                  </a:lnTo>
                  <a:lnTo>
                    <a:pt x="11" y="6"/>
                  </a:lnTo>
                  <a:lnTo>
                    <a:pt x="10" y="6"/>
                  </a:lnTo>
                  <a:lnTo>
                    <a:pt x="9" y="6"/>
                  </a:lnTo>
                  <a:lnTo>
                    <a:pt x="8" y="6"/>
                  </a:lnTo>
                  <a:lnTo>
                    <a:pt x="8" y="7"/>
                  </a:lnTo>
                  <a:lnTo>
                    <a:pt x="8" y="8"/>
                  </a:lnTo>
                  <a:lnTo>
                    <a:pt x="9" y="8"/>
                  </a:lnTo>
                  <a:lnTo>
                    <a:pt x="10" y="8"/>
                  </a:lnTo>
                  <a:lnTo>
                    <a:pt x="11" y="8"/>
                  </a:lnTo>
                  <a:lnTo>
                    <a:pt x="13" y="8"/>
                  </a:lnTo>
                  <a:lnTo>
                    <a:pt x="14" y="8"/>
                  </a:lnTo>
                  <a:lnTo>
                    <a:pt x="15" y="10"/>
                  </a:lnTo>
                  <a:lnTo>
                    <a:pt x="16" y="10"/>
                  </a:lnTo>
                  <a:lnTo>
                    <a:pt x="18" y="11"/>
                  </a:lnTo>
                  <a:lnTo>
                    <a:pt x="19" y="12"/>
                  </a:lnTo>
                  <a:lnTo>
                    <a:pt x="19" y="13"/>
                  </a:lnTo>
                  <a:lnTo>
                    <a:pt x="20" y="13"/>
                  </a:lnTo>
                  <a:lnTo>
                    <a:pt x="20" y="15"/>
                  </a:lnTo>
                  <a:lnTo>
                    <a:pt x="20" y="16"/>
                  </a:lnTo>
                  <a:lnTo>
                    <a:pt x="21" y="16"/>
                  </a:lnTo>
                  <a:lnTo>
                    <a:pt x="21" y="17"/>
                  </a:lnTo>
                  <a:lnTo>
                    <a:pt x="21" y="18"/>
                  </a:lnTo>
                  <a:lnTo>
                    <a:pt x="21" y="20"/>
                  </a:lnTo>
                  <a:lnTo>
                    <a:pt x="20" y="20"/>
                  </a:lnTo>
                  <a:lnTo>
                    <a:pt x="20" y="21"/>
                  </a:lnTo>
                  <a:lnTo>
                    <a:pt x="19" y="22"/>
                  </a:lnTo>
                  <a:lnTo>
                    <a:pt x="18" y="23"/>
                  </a:lnTo>
                  <a:lnTo>
                    <a:pt x="16" y="25"/>
                  </a:lnTo>
                  <a:lnTo>
                    <a:pt x="15" y="25"/>
                  </a:lnTo>
                  <a:lnTo>
                    <a:pt x="14" y="25"/>
                  </a:lnTo>
                  <a:lnTo>
                    <a:pt x="13" y="26"/>
                  </a:lnTo>
                  <a:lnTo>
                    <a:pt x="11" y="26"/>
                  </a:lnTo>
                  <a:lnTo>
                    <a:pt x="10" y="26"/>
                  </a:lnTo>
                  <a:lnTo>
                    <a:pt x="9" y="26"/>
                  </a:lnTo>
                  <a:lnTo>
                    <a:pt x="8" y="26"/>
                  </a:lnTo>
                  <a:lnTo>
                    <a:pt x="6" y="26"/>
                  </a:lnTo>
                  <a:lnTo>
                    <a:pt x="5" y="26"/>
                  </a:lnTo>
                  <a:lnTo>
                    <a:pt x="5" y="25"/>
                  </a:lnTo>
                  <a:lnTo>
                    <a:pt x="4" y="23"/>
                  </a:lnTo>
                  <a:lnTo>
                    <a:pt x="2" y="22"/>
                  </a:lnTo>
                  <a:lnTo>
                    <a:pt x="1" y="21"/>
                  </a:lnTo>
                  <a:lnTo>
                    <a:pt x="1" y="20"/>
                  </a:lnTo>
                  <a:lnTo>
                    <a:pt x="0" y="18"/>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88" name="Freeform 311">
              <a:extLst>
                <a:ext uri="{FF2B5EF4-FFF2-40B4-BE49-F238E27FC236}">
                  <a16:creationId xmlns:a16="http://schemas.microsoft.com/office/drawing/2014/main" id="{5D5A1D66-E689-7645-87EA-3D6DCCB61040}"/>
                </a:ext>
              </a:extLst>
            </p:cNvPr>
            <p:cNvSpPr>
              <a:spLocks noEditPoints="1"/>
            </p:cNvSpPr>
            <p:nvPr/>
          </p:nvSpPr>
          <p:spPr bwMode="auto">
            <a:xfrm>
              <a:off x="4337" y="2742"/>
              <a:ext cx="3" cy="12"/>
            </a:xfrm>
            <a:custGeom>
              <a:avLst/>
              <a:gdLst>
                <a:gd name="T0" fmla="*/ 0 w 11"/>
                <a:gd name="T1" fmla="*/ 0 h 47"/>
                <a:gd name="T2" fmla="*/ 0 w 11"/>
                <a:gd name="T3" fmla="*/ 0 h 47"/>
                <a:gd name="T4" fmla="*/ 0 w 11"/>
                <a:gd name="T5" fmla="*/ 0 h 47"/>
                <a:gd name="T6" fmla="*/ 0 w 11"/>
                <a:gd name="T7" fmla="*/ 0 h 47"/>
                <a:gd name="T8" fmla="*/ 0 w 11"/>
                <a:gd name="T9" fmla="*/ 0 h 47"/>
                <a:gd name="T10" fmla="*/ 0 w 11"/>
                <a:gd name="T11" fmla="*/ 0 h 47"/>
                <a:gd name="T12" fmla="*/ 0 w 11"/>
                <a:gd name="T13" fmla="*/ 0 h 47"/>
                <a:gd name="T14" fmla="*/ 0 w 11"/>
                <a:gd name="T15" fmla="*/ 0 h 47"/>
                <a:gd name="T16" fmla="*/ 0 w 11"/>
                <a:gd name="T17" fmla="*/ 0 h 47"/>
                <a:gd name="T18" fmla="*/ 0 w 11"/>
                <a:gd name="T19" fmla="*/ 0 h 47"/>
                <a:gd name="T20" fmla="*/ 0 w 11"/>
                <a:gd name="T21" fmla="*/ 0 h 47"/>
                <a:gd name="T22" fmla="*/ 0 w 11"/>
                <a:gd name="T23" fmla="*/ 0 h 47"/>
                <a:gd name="T24" fmla="*/ 0 w 11"/>
                <a:gd name="T25" fmla="*/ 0 h 47"/>
                <a:gd name="T26" fmla="*/ 0 w 11"/>
                <a:gd name="T27" fmla="*/ 0 h 47"/>
                <a:gd name="T28" fmla="*/ 0 w 11"/>
                <a:gd name="T29" fmla="*/ 0 h 47"/>
                <a:gd name="T30" fmla="*/ 0 w 11"/>
                <a:gd name="T31" fmla="*/ 0 h 47"/>
                <a:gd name="T32" fmla="*/ 0 w 11"/>
                <a:gd name="T33" fmla="*/ 0 h 47"/>
                <a:gd name="T34" fmla="*/ 0 w 11"/>
                <a:gd name="T35" fmla="*/ 0 h 47"/>
                <a:gd name="T36" fmla="*/ 0 w 11"/>
                <a:gd name="T37" fmla="*/ 0 h 47"/>
                <a:gd name="T38" fmla="*/ 0 w 11"/>
                <a:gd name="T39" fmla="*/ 0 h 47"/>
                <a:gd name="T40" fmla="*/ 0 w 11"/>
                <a:gd name="T41" fmla="*/ 0 h 47"/>
                <a:gd name="T42" fmla="*/ 0 w 11"/>
                <a:gd name="T43" fmla="*/ 0 h 47"/>
                <a:gd name="T44" fmla="*/ 0 w 11"/>
                <a:gd name="T45" fmla="*/ 0 h 47"/>
                <a:gd name="T46" fmla="*/ 0 w 11"/>
                <a:gd name="T47" fmla="*/ 0 h 47"/>
                <a:gd name="T48" fmla="*/ 0 w 11"/>
                <a:gd name="T49" fmla="*/ 0 h 47"/>
                <a:gd name="T50" fmla="*/ 0 w 11"/>
                <a:gd name="T51" fmla="*/ 0 h 47"/>
                <a:gd name="T52" fmla="*/ 0 w 11"/>
                <a:gd name="T53" fmla="*/ 0 h 47"/>
                <a:gd name="T54" fmla="*/ 0 w 11"/>
                <a:gd name="T55" fmla="*/ 0 h 47"/>
                <a:gd name="T56" fmla="*/ 0 w 11"/>
                <a:gd name="T57" fmla="*/ 0 h 47"/>
                <a:gd name="T58" fmla="*/ 0 w 11"/>
                <a:gd name="T59" fmla="*/ 0 h 47"/>
                <a:gd name="T60" fmla="*/ 0 w 11"/>
                <a:gd name="T61" fmla="*/ 0 h 47"/>
                <a:gd name="T62" fmla="*/ 0 w 11"/>
                <a:gd name="T63" fmla="*/ 0 h 47"/>
                <a:gd name="T64" fmla="*/ 0 w 11"/>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
                <a:gd name="T100" fmla="*/ 0 h 47"/>
                <a:gd name="T101" fmla="*/ 11 w 11"/>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 h="47">
                  <a:moveTo>
                    <a:pt x="5" y="7"/>
                  </a:moveTo>
                  <a:lnTo>
                    <a:pt x="5" y="0"/>
                  </a:lnTo>
                  <a:lnTo>
                    <a:pt x="11" y="0"/>
                  </a:lnTo>
                  <a:lnTo>
                    <a:pt x="11" y="7"/>
                  </a:lnTo>
                  <a:lnTo>
                    <a:pt x="5" y="7"/>
                  </a:lnTo>
                  <a:close/>
                  <a:moveTo>
                    <a:pt x="11" y="11"/>
                  </a:moveTo>
                  <a:lnTo>
                    <a:pt x="11" y="37"/>
                  </a:lnTo>
                  <a:lnTo>
                    <a:pt x="11" y="38"/>
                  </a:lnTo>
                  <a:lnTo>
                    <a:pt x="11" y="40"/>
                  </a:lnTo>
                  <a:lnTo>
                    <a:pt x="11" y="41"/>
                  </a:lnTo>
                  <a:lnTo>
                    <a:pt x="11" y="42"/>
                  </a:lnTo>
                  <a:lnTo>
                    <a:pt x="11" y="43"/>
                  </a:lnTo>
                  <a:lnTo>
                    <a:pt x="10" y="45"/>
                  </a:lnTo>
                  <a:lnTo>
                    <a:pt x="10" y="46"/>
                  </a:lnTo>
                  <a:lnTo>
                    <a:pt x="9" y="46"/>
                  </a:lnTo>
                  <a:lnTo>
                    <a:pt x="7" y="47"/>
                  </a:lnTo>
                  <a:lnTo>
                    <a:pt x="6" y="47"/>
                  </a:lnTo>
                  <a:lnTo>
                    <a:pt x="5" y="47"/>
                  </a:lnTo>
                  <a:lnTo>
                    <a:pt x="4" y="47"/>
                  </a:lnTo>
                  <a:lnTo>
                    <a:pt x="2" y="47"/>
                  </a:lnTo>
                  <a:lnTo>
                    <a:pt x="1" y="47"/>
                  </a:lnTo>
                  <a:lnTo>
                    <a:pt x="0" y="47"/>
                  </a:lnTo>
                  <a:lnTo>
                    <a:pt x="2" y="40"/>
                  </a:lnTo>
                  <a:lnTo>
                    <a:pt x="4" y="40"/>
                  </a:lnTo>
                  <a:lnTo>
                    <a:pt x="5" y="40"/>
                  </a:lnTo>
                  <a:lnTo>
                    <a:pt x="5" y="38"/>
                  </a:lnTo>
                  <a:lnTo>
                    <a:pt x="5" y="37"/>
                  </a:lnTo>
                  <a:lnTo>
                    <a:pt x="5" y="11"/>
                  </a:lnTo>
                  <a:lnTo>
                    <a:pt x="11" y="11"/>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89" name="Freeform 312">
              <a:extLst>
                <a:ext uri="{FF2B5EF4-FFF2-40B4-BE49-F238E27FC236}">
                  <a16:creationId xmlns:a16="http://schemas.microsoft.com/office/drawing/2014/main" id="{E482207D-3CE1-FE43-BD69-538DE14416AE}"/>
                </a:ext>
              </a:extLst>
            </p:cNvPr>
            <p:cNvSpPr>
              <a:spLocks/>
            </p:cNvSpPr>
            <p:nvPr/>
          </p:nvSpPr>
          <p:spPr bwMode="auto">
            <a:xfrm>
              <a:off x="4341" y="2744"/>
              <a:ext cx="5" cy="7"/>
            </a:xfrm>
            <a:custGeom>
              <a:avLst/>
              <a:gdLst>
                <a:gd name="T0" fmla="*/ 0 w 21"/>
                <a:gd name="T1" fmla="*/ 0 h 26"/>
                <a:gd name="T2" fmla="*/ 0 w 21"/>
                <a:gd name="T3" fmla="*/ 0 h 26"/>
                <a:gd name="T4" fmla="*/ 0 w 21"/>
                <a:gd name="T5" fmla="*/ 0 h 26"/>
                <a:gd name="T6" fmla="*/ 0 w 21"/>
                <a:gd name="T7" fmla="*/ 0 h 26"/>
                <a:gd name="T8" fmla="*/ 0 w 21"/>
                <a:gd name="T9" fmla="*/ 0 h 26"/>
                <a:gd name="T10" fmla="*/ 0 w 21"/>
                <a:gd name="T11" fmla="*/ 0 h 26"/>
                <a:gd name="T12" fmla="*/ 0 w 21"/>
                <a:gd name="T13" fmla="*/ 0 h 26"/>
                <a:gd name="T14" fmla="*/ 0 w 21"/>
                <a:gd name="T15" fmla="*/ 0 h 26"/>
                <a:gd name="T16" fmla="*/ 0 w 21"/>
                <a:gd name="T17" fmla="*/ 0 h 26"/>
                <a:gd name="T18" fmla="*/ 0 w 21"/>
                <a:gd name="T19" fmla="*/ 0 h 26"/>
                <a:gd name="T20" fmla="*/ 0 w 21"/>
                <a:gd name="T21" fmla="*/ 0 h 26"/>
                <a:gd name="T22" fmla="*/ 0 w 21"/>
                <a:gd name="T23" fmla="*/ 0 h 26"/>
                <a:gd name="T24" fmla="*/ 0 w 21"/>
                <a:gd name="T25" fmla="*/ 0 h 26"/>
                <a:gd name="T26" fmla="*/ 0 w 21"/>
                <a:gd name="T27" fmla="*/ 0 h 26"/>
                <a:gd name="T28" fmla="*/ 0 w 21"/>
                <a:gd name="T29" fmla="*/ 0 h 26"/>
                <a:gd name="T30" fmla="*/ 0 w 21"/>
                <a:gd name="T31" fmla="*/ 0 h 26"/>
                <a:gd name="T32" fmla="*/ 0 w 21"/>
                <a:gd name="T33" fmla="*/ 0 h 26"/>
                <a:gd name="T34" fmla="*/ 0 w 21"/>
                <a:gd name="T35" fmla="*/ 0 h 26"/>
                <a:gd name="T36" fmla="*/ 0 w 21"/>
                <a:gd name="T37" fmla="*/ 0 h 26"/>
                <a:gd name="T38" fmla="*/ 0 w 21"/>
                <a:gd name="T39" fmla="*/ 0 h 26"/>
                <a:gd name="T40" fmla="*/ 0 w 21"/>
                <a:gd name="T41" fmla="*/ 0 h 26"/>
                <a:gd name="T42" fmla="*/ 0 w 21"/>
                <a:gd name="T43" fmla="*/ 0 h 26"/>
                <a:gd name="T44" fmla="*/ 0 w 21"/>
                <a:gd name="T45" fmla="*/ 0 h 26"/>
                <a:gd name="T46" fmla="*/ 0 w 21"/>
                <a:gd name="T47" fmla="*/ 0 h 26"/>
                <a:gd name="T48" fmla="*/ 0 w 21"/>
                <a:gd name="T49" fmla="*/ 0 h 26"/>
                <a:gd name="T50" fmla="*/ 0 w 21"/>
                <a:gd name="T51" fmla="*/ 0 h 26"/>
                <a:gd name="T52" fmla="*/ 0 w 21"/>
                <a:gd name="T53" fmla="*/ 0 h 26"/>
                <a:gd name="T54" fmla="*/ 0 w 21"/>
                <a:gd name="T55" fmla="*/ 0 h 26"/>
                <a:gd name="T56" fmla="*/ 0 w 21"/>
                <a:gd name="T57" fmla="*/ 0 h 26"/>
                <a:gd name="T58" fmla="*/ 0 w 21"/>
                <a:gd name="T59" fmla="*/ 0 h 26"/>
                <a:gd name="T60" fmla="*/ 0 w 21"/>
                <a:gd name="T61" fmla="*/ 0 h 26"/>
                <a:gd name="T62" fmla="*/ 0 w 21"/>
                <a:gd name="T63" fmla="*/ 0 h 26"/>
                <a:gd name="T64" fmla="*/ 0 w 21"/>
                <a:gd name="T65" fmla="*/ 0 h 26"/>
                <a:gd name="T66" fmla="*/ 0 w 21"/>
                <a:gd name="T67" fmla="*/ 0 h 26"/>
                <a:gd name="T68" fmla="*/ 0 w 21"/>
                <a:gd name="T69" fmla="*/ 0 h 26"/>
                <a:gd name="T70" fmla="*/ 0 w 21"/>
                <a:gd name="T71" fmla="*/ 0 h 26"/>
                <a:gd name="T72" fmla="*/ 0 w 21"/>
                <a:gd name="T73" fmla="*/ 0 h 26"/>
                <a:gd name="T74" fmla="*/ 0 w 21"/>
                <a:gd name="T75" fmla="*/ 0 h 26"/>
                <a:gd name="T76" fmla="*/ 0 w 21"/>
                <a:gd name="T77" fmla="*/ 0 h 26"/>
                <a:gd name="T78" fmla="*/ 0 w 21"/>
                <a:gd name="T79" fmla="*/ 0 h 26"/>
                <a:gd name="T80" fmla="*/ 0 w 21"/>
                <a:gd name="T81" fmla="*/ 0 h 26"/>
                <a:gd name="T82" fmla="*/ 0 w 21"/>
                <a:gd name="T83" fmla="*/ 0 h 26"/>
                <a:gd name="T84" fmla="*/ 0 w 21"/>
                <a:gd name="T85" fmla="*/ 0 h 26"/>
                <a:gd name="T86" fmla="*/ 0 w 21"/>
                <a:gd name="T87" fmla="*/ 0 h 26"/>
                <a:gd name="T88" fmla="*/ 0 w 21"/>
                <a:gd name="T89" fmla="*/ 0 h 26"/>
                <a:gd name="T90" fmla="*/ 0 w 21"/>
                <a:gd name="T91" fmla="*/ 0 h 26"/>
                <a:gd name="T92" fmla="*/ 0 w 21"/>
                <a:gd name="T93" fmla="*/ 0 h 26"/>
                <a:gd name="T94" fmla="*/ 0 w 21"/>
                <a:gd name="T95" fmla="*/ 0 h 26"/>
                <a:gd name="T96" fmla="*/ 0 w 21"/>
                <a:gd name="T97" fmla="*/ 0 h 26"/>
                <a:gd name="T98" fmla="*/ 0 w 21"/>
                <a:gd name="T99" fmla="*/ 0 h 26"/>
                <a:gd name="T100" fmla="*/ 0 w 21"/>
                <a:gd name="T101" fmla="*/ 0 h 26"/>
                <a:gd name="T102" fmla="*/ 0 w 21"/>
                <a:gd name="T103" fmla="*/ 0 h 26"/>
                <a:gd name="T104" fmla="*/ 0 w 21"/>
                <a:gd name="T105" fmla="*/ 0 h 26"/>
                <a:gd name="T106" fmla="*/ 0 w 21"/>
                <a:gd name="T107" fmla="*/ 0 h 26"/>
                <a:gd name="T108" fmla="*/ 0 w 21"/>
                <a:gd name="T109" fmla="*/ 0 h 26"/>
                <a:gd name="T110" fmla="*/ 0 w 21"/>
                <a:gd name="T111" fmla="*/ 0 h 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
                <a:gd name="T169" fmla="*/ 0 h 26"/>
                <a:gd name="T170" fmla="*/ 21 w 21"/>
                <a:gd name="T171" fmla="*/ 26 h 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 h="26">
                  <a:moveTo>
                    <a:pt x="0" y="18"/>
                  </a:moveTo>
                  <a:lnTo>
                    <a:pt x="5" y="16"/>
                  </a:lnTo>
                  <a:lnTo>
                    <a:pt x="6" y="17"/>
                  </a:lnTo>
                  <a:lnTo>
                    <a:pt x="7" y="18"/>
                  </a:lnTo>
                  <a:lnTo>
                    <a:pt x="7" y="20"/>
                  </a:lnTo>
                  <a:lnTo>
                    <a:pt x="7" y="21"/>
                  </a:lnTo>
                  <a:lnTo>
                    <a:pt x="9" y="21"/>
                  </a:lnTo>
                  <a:lnTo>
                    <a:pt x="9" y="22"/>
                  </a:lnTo>
                  <a:lnTo>
                    <a:pt x="10" y="22"/>
                  </a:lnTo>
                  <a:lnTo>
                    <a:pt x="11" y="22"/>
                  </a:lnTo>
                  <a:lnTo>
                    <a:pt x="12" y="22"/>
                  </a:lnTo>
                  <a:lnTo>
                    <a:pt x="12" y="21"/>
                  </a:lnTo>
                  <a:lnTo>
                    <a:pt x="12" y="20"/>
                  </a:lnTo>
                  <a:lnTo>
                    <a:pt x="12" y="18"/>
                  </a:lnTo>
                  <a:lnTo>
                    <a:pt x="14" y="18"/>
                  </a:lnTo>
                  <a:lnTo>
                    <a:pt x="15" y="18"/>
                  </a:lnTo>
                  <a:lnTo>
                    <a:pt x="16" y="18"/>
                  </a:lnTo>
                  <a:lnTo>
                    <a:pt x="15" y="18"/>
                  </a:lnTo>
                  <a:lnTo>
                    <a:pt x="15" y="17"/>
                  </a:lnTo>
                  <a:lnTo>
                    <a:pt x="14" y="17"/>
                  </a:lnTo>
                  <a:lnTo>
                    <a:pt x="12" y="16"/>
                  </a:lnTo>
                  <a:lnTo>
                    <a:pt x="11" y="16"/>
                  </a:lnTo>
                  <a:lnTo>
                    <a:pt x="10" y="15"/>
                  </a:lnTo>
                  <a:lnTo>
                    <a:pt x="7" y="15"/>
                  </a:lnTo>
                  <a:lnTo>
                    <a:pt x="7" y="13"/>
                  </a:lnTo>
                  <a:lnTo>
                    <a:pt x="6" y="13"/>
                  </a:lnTo>
                  <a:lnTo>
                    <a:pt x="5" y="13"/>
                  </a:lnTo>
                  <a:lnTo>
                    <a:pt x="5" y="12"/>
                  </a:lnTo>
                  <a:lnTo>
                    <a:pt x="4" y="12"/>
                  </a:lnTo>
                  <a:lnTo>
                    <a:pt x="2" y="11"/>
                  </a:lnTo>
                  <a:lnTo>
                    <a:pt x="2" y="10"/>
                  </a:lnTo>
                  <a:lnTo>
                    <a:pt x="2" y="8"/>
                  </a:lnTo>
                  <a:lnTo>
                    <a:pt x="2" y="7"/>
                  </a:lnTo>
                  <a:lnTo>
                    <a:pt x="2" y="6"/>
                  </a:lnTo>
                  <a:lnTo>
                    <a:pt x="2" y="5"/>
                  </a:lnTo>
                  <a:lnTo>
                    <a:pt x="2" y="3"/>
                  </a:lnTo>
                  <a:lnTo>
                    <a:pt x="2" y="2"/>
                  </a:lnTo>
                  <a:lnTo>
                    <a:pt x="4" y="1"/>
                  </a:lnTo>
                  <a:lnTo>
                    <a:pt x="5" y="0"/>
                  </a:lnTo>
                  <a:lnTo>
                    <a:pt x="6" y="0"/>
                  </a:lnTo>
                  <a:lnTo>
                    <a:pt x="7" y="0"/>
                  </a:lnTo>
                  <a:lnTo>
                    <a:pt x="9" y="0"/>
                  </a:lnTo>
                  <a:lnTo>
                    <a:pt x="10" y="0"/>
                  </a:lnTo>
                  <a:lnTo>
                    <a:pt x="11" y="0"/>
                  </a:lnTo>
                  <a:lnTo>
                    <a:pt x="12" y="0"/>
                  </a:lnTo>
                  <a:lnTo>
                    <a:pt x="14" y="0"/>
                  </a:lnTo>
                  <a:lnTo>
                    <a:pt x="15" y="0"/>
                  </a:lnTo>
                  <a:lnTo>
                    <a:pt x="15" y="1"/>
                  </a:lnTo>
                  <a:lnTo>
                    <a:pt x="16" y="2"/>
                  </a:lnTo>
                  <a:lnTo>
                    <a:pt x="17" y="2"/>
                  </a:lnTo>
                  <a:lnTo>
                    <a:pt x="17" y="3"/>
                  </a:lnTo>
                  <a:lnTo>
                    <a:pt x="19" y="3"/>
                  </a:lnTo>
                  <a:lnTo>
                    <a:pt x="19" y="5"/>
                  </a:lnTo>
                  <a:lnTo>
                    <a:pt x="19" y="6"/>
                  </a:lnTo>
                  <a:lnTo>
                    <a:pt x="12" y="6"/>
                  </a:lnTo>
                  <a:lnTo>
                    <a:pt x="11" y="6"/>
                  </a:lnTo>
                  <a:lnTo>
                    <a:pt x="10" y="6"/>
                  </a:lnTo>
                  <a:lnTo>
                    <a:pt x="9" y="6"/>
                  </a:lnTo>
                  <a:lnTo>
                    <a:pt x="7" y="6"/>
                  </a:lnTo>
                  <a:lnTo>
                    <a:pt x="7" y="7"/>
                  </a:lnTo>
                  <a:lnTo>
                    <a:pt x="7" y="8"/>
                  </a:lnTo>
                  <a:lnTo>
                    <a:pt x="9" y="8"/>
                  </a:lnTo>
                  <a:lnTo>
                    <a:pt x="10" y="8"/>
                  </a:lnTo>
                  <a:lnTo>
                    <a:pt x="11" y="8"/>
                  </a:lnTo>
                  <a:lnTo>
                    <a:pt x="12" y="8"/>
                  </a:lnTo>
                  <a:lnTo>
                    <a:pt x="14" y="10"/>
                  </a:lnTo>
                  <a:lnTo>
                    <a:pt x="15" y="10"/>
                  </a:lnTo>
                  <a:lnTo>
                    <a:pt x="16" y="10"/>
                  </a:lnTo>
                  <a:lnTo>
                    <a:pt x="16" y="11"/>
                  </a:lnTo>
                  <a:lnTo>
                    <a:pt x="17" y="11"/>
                  </a:lnTo>
                  <a:lnTo>
                    <a:pt x="17" y="12"/>
                  </a:lnTo>
                  <a:lnTo>
                    <a:pt x="19" y="12"/>
                  </a:lnTo>
                  <a:lnTo>
                    <a:pt x="19" y="13"/>
                  </a:lnTo>
                  <a:lnTo>
                    <a:pt x="20" y="15"/>
                  </a:lnTo>
                  <a:lnTo>
                    <a:pt x="20" y="16"/>
                  </a:lnTo>
                  <a:lnTo>
                    <a:pt x="21" y="17"/>
                  </a:lnTo>
                  <a:lnTo>
                    <a:pt x="21" y="18"/>
                  </a:lnTo>
                  <a:lnTo>
                    <a:pt x="20" y="20"/>
                  </a:lnTo>
                  <a:lnTo>
                    <a:pt x="20" y="21"/>
                  </a:lnTo>
                  <a:lnTo>
                    <a:pt x="19" y="21"/>
                  </a:lnTo>
                  <a:lnTo>
                    <a:pt x="19" y="22"/>
                  </a:lnTo>
                  <a:lnTo>
                    <a:pt x="17" y="23"/>
                  </a:lnTo>
                  <a:lnTo>
                    <a:pt x="16" y="25"/>
                  </a:lnTo>
                  <a:lnTo>
                    <a:pt x="15" y="25"/>
                  </a:lnTo>
                  <a:lnTo>
                    <a:pt x="14" y="25"/>
                  </a:lnTo>
                  <a:lnTo>
                    <a:pt x="12" y="26"/>
                  </a:lnTo>
                  <a:lnTo>
                    <a:pt x="11" y="26"/>
                  </a:lnTo>
                  <a:lnTo>
                    <a:pt x="10" y="26"/>
                  </a:lnTo>
                  <a:lnTo>
                    <a:pt x="9" y="26"/>
                  </a:lnTo>
                  <a:lnTo>
                    <a:pt x="7" y="26"/>
                  </a:lnTo>
                  <a:lnTo>
                    <a:pt x="6" y="26"/>
                  </a:lnTo>
                  <a:lnTo>
                    <a:pt x="5" y="26"/>
                  </a:lnTo>
                  <a:lnTo>
                    <a:pt x="4" y="25"/>
                  </a:lnTo>
                  <a:lnTo>
                    <a:pt x="4" y="23"/>
                  </a:lnTo>
                  <a:lnTo>
                    <a:pt x="2" y="23"/>
                  </a:lnTo>
                  <a:lnTo>
                    <a:pt x="2" y="22"/>
                  </a:lnTo>
                  <a:lnTo>
                    <a:pt x="1" y="22"/>
                  </a:lnTo>
                  <a:lnTo>
                    <a:pt x="1" y="21"/>
                  </a:lnTo>
                  <a:lnTo>
                    <a:pt x="0" y="20"/>
                  </a:lnTo>
                  <a:lnTo>
                    <a:pt x="0" y="18"/>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90" name="Freeform 313">
              <a:extLst>
                <a:ext uri="{FF2B5EF4-FFF2-40B4-BE49-F238E27FC236}">
                  <a16:creationId xmlns:a16="http://schemas.microsoft.com/office/drawing/2014/main" id="{55AEF772-D5C7-8248-9B4D-F6A6CE4C4592}"/>
                </a:ext>
              </a:extLst>
            </p:cNvPr>
            <p:cNvSpPr>
              <a:spLocks noEditPoints="1"/>
            </p:cNvSpPr>
            <p:nvPr/>
          </p:nvSpPr>
          <p:spPr bwMode="auto">
            <a:xfrm>
              <a:off x="4347" y="2742"/>
              <a:ext cx="4"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w 19"/>
                <a:gd name="T87" fmla="*/ 0 h 37"/>
                <a:gd name="T88" fmla="*/ 0 w 19"/>
                <a:gd name="T89" fmla="*/ 0 h 37"/>
                <a:gd name="T90" fmla="*/ 0 w 19"/>
                <a:gd name="T91" fmla="*/ 0 h 37"/>
                <a:gd name="T92" fmla="*/ 0 w 19"/>
                <a:gd name="T93" fmla="*/ 0 h 37"/>
                <a:gd name="T94" fmla="*/ 0 w 19"/>
                <a:gd name="T95" fmla="*/ 0 h 37"/>
                <a:gd name="T96" fmla="*/ 0 w 19"/>
                <a:gd name="T97" fmla="*/ 0 h 37"/>
                <a:gd name="T98" fmla="*/ 0 w 19"/>
                <a:gd name="T99" fmla="*/ 0 h 37"/>
                <a:gd name="T100" fmla="*/ 0 w 19"/>
                <a:gd name="T101" fmla="*/ 0 h 37"/>
                <a:gd name="T102" fmla="*/ 0 w 19"/>
                <a:gd name="T103" fmla="*/ 0 h 37"/>
                <a:gd name="T104" fmla="*/ 0 w 19"/>
                <a:gd name="T105" fmla="*/ 0 h 37"/>
                <a:gd name="T106" fmla="*/ 0 w 19"/>
                <a:gd name="T107" fmla="*/ 0 h 37"/>
                <a:gd name="T108" fmla="*/ 0 w 19"/>
                <a:gd name="T109" fmla="*/ 0 h 37"/>
                <a:gd name="T110" fmla="*/ 0 w 19"/>
                <a:gd name="T111" fmla="*/ 0 h 37"/>
                <a:gd name="T112" fmla="*/ 0 w 19"/>
                <a:gd name="T113" fmla="*/ 0 h 37"/>
                <a:gd name="T114" fmla="*/ 0 w 19"/>
                <a:gd name="T115" fmla="*/ 0 h 37"/>
                <a:gd name="T116" fmla="*/ 0 w 19"/>
                <a:gd name="T117" fmla="*/ 0 h 37"/>
                <a:gd name="T118" fmla="*/ 0 w 19"/>
                <a:gd name="T119" fmla="*/ 0 h 37"/>
                <a:gd name="T120" fmla="*/ 0 w 19"/>
                <a:gd name="T121" fmla="*/ 0 h 37"/>
                <a:gd name="T122" fmla="*/ 0 w 19"/>
                <a:gd name="T123" fmla="*/ 0 h 37"/>
                <a:gd name="T124" fmla="*/ 0 w 19"/>
                <a:gd name="T125" fmla="*/ 0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7"/>
                <a:gd name="T191" fmla="*/ 19 w 19"/>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7">
                  <a:moveTo>
                    <a:pt x="19" y="37"/>
                  </a:moveTo>
                  <a:lnTo>
                    <a:pt x="14" y="37"/>
                  </a:lnTo>
                  <a:lnTo>
                    <a:pt x="14" y="33"/>
                  </a:lnTo>
                  <a:lnTo>
                    <a:pt x="14" y="34"/>
                  </a:lnTo>
                  <a:lnTo>
                    <a:pt x="12" y="34"/>
                  </a:lnTo>
                  <a:lnTo>
                    <a:pt x="12" y="36"/>
                  </a:lnTo>
                  <a:lnTo>
                    <a:pt x="11" y="37"/>
                  </a:lnTo>
                  <a:lnTo>
                    <a:pt x="10" y="37"/>
                  </a:lnTo>
                  <a:lnTo>
                    <a:pt x="8" y="37"/>
                  </a:lnTo>
                  <a:lnTo>
                    <a:pt x="7" y="37"/>
                  </a:lnTo>
                  <a:lnTo>
                    <a:pt x="6" y="37"/>
                  </a:lnTo>
                  <a:lnTo>
                    <a:pt x="5" y="36"/>
                  </a:lnTo>
                  <a:lnTo>
                    <a:pt x="3" y="36"/>
                  </a:lnTo>
                  <a:lnTo>
                    <a:pt x="2" y="36"/>
                  </a:lnTo>
                  <a:lnTo>
                    <a:pt x="2" y="34"/>
                  </a:lnTo>
                  <a:lnTo>
                    <a:pt x="2" y="33"/>
                  </a:lnTo>
                  <a:lnTo>
                    <a:pt x="1" y="32"/>
                  </a:lnTo>
                  <a:lnTo>
                    <a:pt x="1" y="31"/>
                  </a:lnTo>
                  <a:lnTo>
                    <a:pt x="0" y="29"/>
                  </a:lnTo>
                  <a:lnTo>
                    <a:pt x="0" y="28"/>
                  </a:lnTo>
                  <a:lnTo>
                    <a:pt x="0" y="27"/>
                  </a:lnTo>
                  <a:lnTo>
                    <a:pt x="0" y="26"/>
                  </a:lnTo>
                  <a:lnTo>
                    <a:pt x="0" y="24"/>
                  </a:lnTo>
                  <a:lnTo>
                    <a:pt x="0" y="23"/>
                  </a:lnTo>
                  <a:lnTo>
                    <a:pt x="0" y="22"/>
                  </a:lnTo>
                  <a:lnTo>
                    <a:pt x="0" y="21"/>
                  </a:lnTo>
                  <a:lnTo>
                    <a:pt x="0" y="19"/>
                  </a:lnTo>
                  <a:lnTo>
                    <a:pt x="0" y="18"/>
                  </a:lnTo>
                  <a:lnTo>
                    <a:pt x="0" y="17"/>
                  </a:lnTo>
                  <a:lnTo>
                    <a:pt x="1" y="16"/>
                  </a:lnTo>
                  <a:lnTo>
                    <a:pt x="1" y="14"/>
                  </a:lnTo>
                  <a:lnTo>
                    <a:pt x="2" y="13"/>
                  </a:lnTo>
                  <a:lnTo>
                    <a:pt x="2" y="12"/>
                  </a:lnTo>
                  <a:lnTo>
                    <a:pt x="3" y="11"/>
                  </a:lnTo>
                  <a:lnTo>
                    <a:pt x="5" y="11"/>
                  </a:lnTo>
                  <a:lnTo>
                    <a:pt x="6" y="11"/>
                  </a:lnTo>
                  <a:lnTo>
                    <a:pt x="7" y="11"/>
                  </a:lnTo>
                  <a:lnTo>
                    <a:pt x="8" y="11"/>
                  </a:lnTo>
                  <a:lnTo>
                    <a:pt x="10" y="11"/>
                  </a:lnTo>
                  <a:lnTo>
                    <a:pt x="11" y="11"/>
                  </a:lnTo>
                  <a:lnTo>
                    <a:pt x="12" y="11"/>
                  </a:lnTo>
                  <a:lnTo>
                    <a:pt x="12" y="12"/>
                  </a:lnTo>
                  <a:lnTo>
                    <a:pt x="14" y="12"/>
                  </a:lnTo>
                  <a:lnTo>
                    <a:pt x="14" y="13"/>
                  </a:lnTo>
                  <a:lnTo>
                    <a:pt x="14" y="0"/>
                  </a:lnTo>
                  <a:lnTo>
                    <a:pt x="19" y="0"/>
                  </a:lnTo>
                  <a:lnTo>
                    <a:pt x="19" y="37"/>
                  </a:lnTo>
                  <a:close/>
                  <a:moveTo>
                    <a:pt x="5" y="23"/>
                  </a:moveTo>
                  <a:lnTo>
                    <a:pt x="5" y="24"/>
                  </a:lnTo>
                  <a:lnTo>
                    <a:pt x="5" y="26"/>
                  </a:lnTo>
                  <a:lnTo>
                    <a:pt x="5" y="27"/>
                  </a:lnTo>
                  <a:lnTo>
                    <a:pt x="5" y="28"/>
                  </a:lnTo>
                  <a:lnTo>
                    <a:pt x="5" y="29"/>
                  </a:lnTo>
                  <a:lnTo>
                    <a:pt x="6" y="31"/>
                  </a:lnTo>
                  <a:lnTo>
                    <a:pt x="6" y="32"/>
                  </a:lnTo>
                  <a:lnTo>
                    <a:pt x="7" y="32"/>
                  </a:lnTo>
                  <a:lnTo>
                    <a:pt x="7" y="33"/>
                  </a:lnTo>
                  <a:lnTo>
                    <a:pt x="8" y="33"/>
                  </a:lnTo>
                  <a:lnTo>
                    <a:pt x="10" y="33"/>
                  </a:lnTo>
                  <a:lnTo>
                    <a:pt x="10" y="32"/>
                  </a:lnTo>
                  <a:lnTo>
                    <a:pt x="11" y="32"/>
                  </a:lnTo>
                  <a:lnTo>
                    <a:pt x="11" y="31"/>
                  </a:lnTo>
                  <a:lnTo>
                    <a:pt x="12" y="29"/>
                  </a:lnTo>
                  <a:lnTo>
                    <a:pt x="14" y="29"/>
                  </a:lnTo>
                  <a:lnTo>
                    <a:pt x="14" y="28"/>
                  </a:lnTo>
                  <a:lnTo>
                    <a:pt x="14" y="27"/>
                  </a:lnTo>
                  <a:lnTo>
                    <a:pt x="14" y="26"/>
                  </a:lnTo>
                  <a:lnTo>
                    <a:pt x="14" y="24"/>
                  </a:lnTo>
                  <a:lnTo>
                    <a:pt x="14" y="23"/>
                  </a:lnTo>
                  <a:lnTo>
                    <a:pt x="14" y="22"/>
                  </a:lnTo>
                  <a:lnTo>
                    <a:pt x="14" y="21"/>
                  </a:lnTo>
                  <a:lnTo>
                    <a:pt x="14" y="19"/>
                  </a:lnTo>
                  <a:lnTo>
                    <a:pt x="14" y="18"/>
                  </a:lnTo>
                  <a:lnTo>
                    <a:pt x="14" y="17"/>
                  </a:lnTo>
                  <a:lnTo>
                    <a:pt x="12" y="17"/>
                  </a:lnTo>
                  <a:lnTo>
                    <a:pt x="11" y="17"/>
                  </a:lnTo>
                  <a:lnTo>
                    <a:pt x="10" y="17"/>
                  </a:lnTo>
                  <a:lnTo>
                    <a:pt x="8" y="17"/>
                  </a:lnTo>
                  <a:lnTo>
                    <a:pt x="7" y="17"/>
                  </a:lnTo>
                  <a:lnTo>
                    <a:pt x="6" y="17"/>
                  </a:lnTo>
                  <a:lnTo>
                    <a:pt x="5" y="17"/>
                  </a:lnTo>
                  <a:lnTo>
                    <a:pt x="5" y="18"/>
                  </a:lnTo>
                  <a:lnTo>
                    <a:pt x="5" y="19"/>
                  </a:lnTo>
                  <a:lnTo>
                    <a:pt x="5" y="21"/>
                  </a:lnTo>
                  <a:lnTo>
                    <a:pt x="5" y="22"/>
                  </a:lnTo>
                  <a:lnTo>
                    <a:pt x="5" y="23"/>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91" name="Freeform 314">
              <a:extLst>
                <a:ext uri="{FF2B5EF4-FFF2-40B4-BE49-F238E27FC236}">
                  <a16:creationId xmlns:a16="http://schemas.microsoft.com/office/drawing/2014/main" id="{15355CA2-809B-0A40-A1BF-F0A8426A88C3}"/>
                </a:ext>
              </a:extLst>
            </p:cNvPr>
            <p:cNvSpPr>
              <a:spLocks/>
            </p:cNvSpPr>
            <p:nvPr/>
          </p:nvSpPr>
          <p:spPr bwMode="auto">
            <a:xfrm>
              <a:off x="4352" y="2742"/>
              <a:ext cx="3" cy="9"/>
            </a:xfrm>
            <a:custGeom>
              <a:avLst/>
              <a:gdLst>
                <a:gd name="T0" fmla="*/ 0 w 14"/>
                <a:gd name="T1" fmla="*/ 0 h 37"/>
                <a:gd name="T2" fmla="*/ 0 w 14"/>
                <a:gd name="T3" fmla="*/ 0 h 37"/>
                <a:gd name="T4" fmla="*/ 0 w 14"/>
                <a:gd name="T5" fmla="*/ 0 h 37"/>
                <a:gd name="T6" fmla="*/ 0 w 14"/>
                <a:gd name="T7" fmla="*/ 0 h 37"/>
                <a:gd name="T8" fmla="*/ 0 w 14"/>
                <a:gd name="T9" fmla="*/ 0 h 37"/>
                <a:gd name="T10" fmla="*/ 0 w 14"/>
                <a:gd name="T11" fmla="*/ 0 h 37"/>
                <a:gd name="T12" fmla="*/ 0 w 14"/>
                <a:gd name="T13" fmla="*/ 0 h 37"/>
                <a:gd name="T14" fmla="*/ 0 w 14"/>
                <a:gd name="T15" fmla="*/ 0 h 37"/>
                <a:gd name="T16" fmla="*/ 0 w 14"/>
                <a:gd name="T17" fmla="*/ 0 h 37"/>
                <a:gd name="T18" fmla="*/ 0 w 14"/>
                <a:gd name="T19" fmla="*/ 0 h 37"/>
                <a:gd name="T20" fmla="*/ 0 w 14"/>
                <a:gd name="T21" fmla="*/ 0 h 37"/>
                <a:gd name="T22" fmla="*/ 0 w 14"/>
                <a:gd name="T23" fmla="*/ 0 h 37"/>
                <a:gd name="T24" fmla="*/ 0 w 14"/>
                <a:gd name="T25" fmla="*/ 0 h 37"/>
                <a:gd name="T26" fmla="*/ 0 w 14"/>
                <a:gd name="T27" fmla="*/ 0 h 37"/>
                <a:gd name="T28" fmla="*/ 0 w 14"/>
                <a:gd name="T29" fmla="*/ 0 h 37"/>
                <a:gd name="T30" fmla="*/ 0 w 14"/>
                <a:gd name="T31" fmla="*/ 0 h 37"/>
                <a:gd name="T32" fmla="*/ 0 w 14"/>
                <a:gd name="T33" fmla="*/ 0 h 37"/>
                <a:gd name="T34" fmla="*/ 0 w 14"/>
                <a:gd name="T35" fmla="*/ 0 h 37"/>
                <a:gd name="T36" fmla="*/ 0 w 14"/>
                <a:gd name="T37" fmla="*/ 0 h 37"/>
                <a:gd name="T38" fmla="*/ 0 w 14"/>
                <a:gd name="T39" fmla="*/ 0 h 37"/>
                <a:gd name="T40" fmla="*/ 0 w 14"/>
                <a:gd name="T41" fmla="*/ 0 h 37"/>
                <a:gd name="T42" fmla="*/ 0 w 14"/>
                <a:gd name="T43" fmla="*/ 0 h 37"/>
                <a:gd name="T44" fmla="*/ 0 w 14"/>
                <a:gd name="T45" fmla="*/ 0 h 37"/>
                <a:gd name="T46" fmla="*/ 0 w 14"/>
                <a:gd name="T47" fmla="*/ 0 h 37"/>
                <a:gd name="T48" fmla="*/ 0 w 14"/>
                <a:gd name="T49" fmla="*/ 0 h 37"/>
                <a:gd name="T50" fmla="*/ 0 w 14"/>
                <a:gd name="T51" fmla="*/ 0 h 37"/>
                <a:gd name="T52" fmla="*/ 0 w 14"/>
                <a:gd name="T53" fmla="*/ 0 h 37"/>
                <a:gd name="T54" fmla="*/ 0 w 14"/>
                <a:gd name="T55" fmla="*/ 0 h 37"/>
                <a:gd name="T56" fmla="*/ 0 w 14"/>
                <a:gd name="T57" fmla="*/ 0 h 37"/>
                <a:gd name="T58" fmla="*/ 0 w 14"/>
                <a:gd name="T59" fmla="*/ 0 h 37"/>
                <a:gd name="T60" fmla="*/ 0 w 14"/>
                <a:gd name="T61" fmla="*/ 0 h 37"/>
                <a:gd name="T62" fmla="*/ 0 w 14"/>
                <a:gd name="T63" fmla="*/ 0 h 37"/>
                <a:gd name="T64" fmla="*/ 0 w 14"/>
                <a:gd name="T65" fmla="*/ 0 h 37"/>
                <a:gd name="T66" fmla="*/ 0 w 14"/>
                <a:gd name="T67" fmla="*/ 0 h 37"/>
                <a:gd name="T68" fmla="*/ 0 w 14"/>
                <a:gd name="T69" fmla="*/ 0 h 37"/>
                <a:gd name="T70" fmla="*/ 0 w 14"/>
                <a:gd name="T71" fmla="*/ 0 h 37"/>
                <a:gd name="T72" fmla="*/ 0 w 14"/>
                <a:gd name="T73" fmla="*/ 0 h 37"/>
                <a:gd name="T74" fmla="*/ 0 w 14"/>
                <a:gd name="T75" fmla="*/ 0 h 37"/>
                <a:gd name="T76" fmla="*/ 0 w 14"/>
                <a:gd name="T77" fmla="*/ 0 h 37"/>
                <a:gd name="T78" fmla="*/ 0 w 14"/>
                <a:gd name="T79" fmla="*/ 0 h 37"/>
                <a:gd name="T80" fmla="*/ 0 w 14"/>
                <a:gd name="T81" fmla="*/ 0 h 37"/>
                <a:gd name="T82" fmla="*/ 0 w 14"/>
                <a:gd name="T83" fmla="*/ 0 h 37"/>
                <a:gd name="T84" fmla="*/ 0 w 14"/>
                <a:gd name="T85" fmla="*/ 0 h 37"/>
                <a:gd name="T86" fmla="*/ 0 w 14"/>
                <a:gd name="T87" fmla="*/ 0 h 37"/>
                <a:gd name="T88" fmla="*/ 0 w 14"/>
                <a:gd name="T89" fmla="*/ 0 h 37"/>
                <a:gd name="T90" fmla="*/ 0 w 14"/>
                <a:gd name="T91" fmla="*/ 0 h 37"/>
                <a:gd name="T92" fmla="*/ 0 w 14"/>
                <a:gd name="T93" fmla="*/ 0 h 37"/>
                <a:gd name="T94" fmla="*/ 0 w 14"/>
                <a:gd name="T95" fmla="*/ 0 h 37"/>
                <a:gd name="T96" fmla="*/ 0 w 14"/>
                <a:gd name="T97" fmla="*/ 0 h 37"/>
                <a:gd name="T98" fmla="*/ 0 w 14"/>
                <a:gd name="T99" fmla="*/ 0 h 37"/>
                <a:gd name="T100" fmla="*/ 0 w 14"/>
                <a:gd name="T101" fmla="*/ 0 h 37"/>
                <a:gd name="T102" fmla="*/ 0 w 14"/>
                <a:gd name="T103" fmla="*/ 0 h 37"/>
                <a:gd name="T104" fmla="*/ 0 w 14"/>
                <a:gd name="T105" fmla="*/ 0 h 37"/>
                <a:gd name="T106" fmla="*/ 0 w 14"/>
                <a:gd name="T107" fmla="*/ 0 h 37"/>
                <a:gd name="T108" fmla="*/ 0 w 14"/>
                <a:gd name="T109" fmla="*/ 0 h 37"/>
                <a:gd name="T110" fmla="*/ 0 w 14"/>
                <a:gd name="T111" fmla="*/ 0 h 37"/>
                <a:gd name="T112" fmla="*/ 0 w 14"/>
                <a:gd name="T113" fmla="*/ 0 h 37"/>
                <a:gd name="T114" fmla="*/ 0 w 14"/>
                <a:gd name="T115" fmla="*/ 0 h 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
                <a:gd name="T175" fmla="*/ 0 h 37"/>
                <a:gd name="T176" fmla="*/ 14 w 14"/>
                <a:gd name="T177" fmla="*/ 37 h 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 h="37">
                  <a:moveTo>
                    <a:pt x="0" y="11"/>
                  </a:moveTo>
                  <a:lnTo>
                    <a:pt x="3" y="11"/>
                  </a:lnTo>
                  <a:lnTo>
                    <a:pt x="3" y="9"/>
                  </a:lnTo>
                  <a:lnTo>
                    <a:pt x="3" y="8"/>
                  </a:lnTo>
                  <a:lnTo>
                    <a:pt x="3" y="7"/>
                  </a:lnTo>
                  <a:lnTo>
                    <a:pt x="3" y="5"/>
                  </a:lnTo>
                  <a:lnTo>
                    <a:pt x="4" y="4"/>
                  </a:lnTo>
                  <a:lnTo>
                    <a:pt x="5" y="3"/>
                  </a:lnTo>
                  <a:lnTo>
                    <a:pt x="5" y="2"/>
                  </a:lnTo>
                  <a:lnTo>
                    <a:pt x="5" y="0"/>
                  </a:lnTo>
                  <a:lnTo>
                    <a:pt x="6" y="0"/>
                  </a:lnTo>
                  <a:lnTo>
                    <a:pt x="8" y="0"/>
                  </a:lnTo>
                  <a:lnTo>
                    <a:pt x="9" y="0"/>
                  </a:lnTo>
                  <a:lnTo>
                    <a:pt x="10" y="0"/>
                  </a:lnTo>
                  <a:lnTo>
                    <a:pt x="11" y="0"/>
                  </a:lnTo>
                  <a:lnTo>
                    <a:pt x="13" y="0"/>
                  </a:lnTo>
                  <a:lnTo>
                    <a:pt x="14" y="0"/>
                  </a:lnTo>
                  <a:lnTo>
                    <a:pt x="14" y="7"/>
                  </a:lnTo>
                  <a:lnTo>
                    <a:pt x="13" y="7"/>
                  </a:lnTo>
                  <a:lnTo>
                    <a:pt x="11" y="7"/>
                  </a:lnTo>
                  <a:lnTo>
                    <a:pt x="10" y="7"/>
                  </a:lnTo>
                  <a:lnTo>
                    <a:pt x="9" y="7"/>
                  </a:lnTo>
                  <a:lnTo>
                    <a:pt x="9" y="8"/>
                  </a:lnTo>
                  <a:lnTo>
                    <a:pt x="8" y="9"/>
                  </a:lnTo>
                  <a:lnTo>
                    <a:pt x="8" y="11"/>
                  </a:lnTo>
                  <a:lnTo>
                    <a:pt x="14" y="11"/>
                  </a:lnTo>
                  <a:lnTo>
                    <a:pt x="14" y="17"/>
                  </a:lnTo>
                  <a:lnTo>
                    <a:pt x="8" y="17"/>
                  </a:lnTo>
                  <a:lnTo>
                    <a:pt x="8" y="37"/>
                  </a:lnTo>
                  <a:lnTo>
                    <a:pt x="3" y="37"/>
                  </a:lnTo>
                  <a:lnTo>
                    <a:pt x="3" y="17"/>
                  </a:lnTo>
                  <a:lnTo>
                    <a:pt x="0" y="17"/>
                  </a:lnTo>
                  <a:lnTo>
                    <a:pt x="0" y="11"/>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92" name="Freeform 315">
              <a:extLst>
                <a:ext uri="{FF2B5EF4-FFF2-40B4-BE49-F238E27FC236}">
                  <a16:creationId xmlns:a16="http://schemas.microsoft.com/office/drawing/2014/main" id="{263BB176-7533-D244-9EAC-2F39F71A90B0}"/>
                </a:ext>
              </a:extLst>
            </p:cNvPr>
            <p:cNvSpPr>
              <a:spLocks/>
            </p:cNvSpPr>
            <p:nvPr/>
          </p:nvSpPr>
          <p:spPr bwMode="auto">
            <a:xfrm>
              <a:off x="4359" y="2744"/>
              <a:ext cx="5" cy="7"/>
            </a:xfrm>
            <a:custGeom>
              <a:avLst/>
              <a:gdLst>
                <a:gd name="T0" fmla="*/ 0 w 21"/>
                <a:gd name="T1" fmla="*/ 0 h 26"/>
                <a:gd name="T2" fmla="*/ 0 w 21"/>
                <a:gd name="T3" fmla="*/ 0 h 26"/>
                <a:gd name="T4" fmla="*/ 0 w 21"/>
                <a:gd name="T5" fmla="*/ 0 h 26"/>
                <a:gd name="T6" fmla="*/ 0 w 21"/>
                <a:gd name="T7" fmla="*/ 0 h 26"/>
                <a:gd name="T8" fmla="*/ 0 w 21"/>
                <a:gd name="T9" fmla="*/ 0 h 26"/>
                <a:gd name="T10" fmla="*/ 0 w 21"/>
                <a:gd name="T11" fmla="*/ 0 h 26"/>
                <a:gd name="T12" fmla="*/ 0 w 21"/>
                <a:gd name="T13" fmla="*/ 0 h 26"/>
                <a:gd name="T14" fmla="*/ 0 w 21"/>
                <a:gd name="T15" fmla="*/ 0 h 26"/>
                <a:gd name="T16" fmla="*/ 0 w 21"/>
                <a:gd name="T17" fmla="*/ 0 h 26"/>
                <a:gd name="T18" fmla="*/ 0 w 21"/>
                <a:gd name="T19" fmla="*/ 0 h 26"/>
                <a:gd name="T20" fmla="*/ 0 w 21"/>
                <a:gd name="T21" fmla="*/ 0 h 26"/>
                <a:gd name="T22" fmla="*/ 0 w 21"/>
                <a:gd name="T23" fmla="*/ 0 h 26"/>
                <a:gd name="T24" fmla="*/ 0 w 21"/>
                <a:gd name="T25" fmla="*/ 0 h 26"/>
                <a:gd name="T26" fmla="*/ 0 w 21"/>
                <a:gd name="T27" fmla="*/ 0 h 26"/>
                <a:gd name="T28" fmla="*/ 0 w 21"/>
                <a:gd name="T29" fmla="*/ 0 h 26"/>
                <a:gd name="T30" fmla="*/ 0 w 21"/>
                <a:gd name="T31" fmla="*/ 0 h 26"/>
                <a:gd name="T32" fmla="*/ 0 w 21"/>
                <a:gd name="T33" fmla="*/ 0 h 26"/>
                <a:gd name="T34" fmla="*/ 0 w 21"/>
                <a:gd name="T35" fmla="*/ 0 h 26"/>
                <a:gd name="T36" fmla="*/ 0 w 21"/>
                <a:gd name="T37" fmla="*/ 0 h 26"/>
                <a:gd name="T38" fmla="*/ 0 w 21"/>
                <a:gd name="T39" fmla="*/ 0 h 26"/>
                <a:gd name="T40" fmla="*/ 0 w 21"/>
                <a:gd name="T41" fmla="*/ 0 h 26"/>
                <a:gd name="T42" fmla="*/ 0 w 21"/>
                <a:gd name="T43" fmla="*/ 0 h 26"/>
                <a:gd name="T44" fmla="*/ 0 w 21"/>
                <a:gd name="T45" fmla="*/ 0 h 26"/>
                <a:gd name="T46" fmla="*/ 0 w 21"/>
                <a:gd name="T47" fmla="*/ 0 h 26"/>
                <a:gd name="T48" fmla="*/ 0 w 21"/>
                <a:gd name="T49" fmla="*/ 0 h 26"/>
                <a:gd name="T50" fmla="*/ 0 w 21"/>
                <a:gd name="T51" fmla="*/ 0 h 26"/>
                <a:gd name="T52" fmla="*/ 0 w 21"/>
                <a:gd name="T53" fmla="*/ 0 h 26"/>
                <a:gd name="T54" fmla="*/ 0 w 21"/>
                <a:gd name="T55" fmla="*/ 0 h 26"/>
                <a:gd name="T56" fmla="*/ 0 w 21"/>
                <a:gd name="T57" fmla="*/ 0 h 26"/>
                <a:gd name="T58" fmla="*/ 0 w 21"/>
                <a:gd name="T59" fmla="*/ 0 h 26"/>
                <a:gd name="T60" fmla="*/ 0 w 21"/>
                <a:gd name="T61" fmla="*/ 0 h 26"/>
                <a:gd name="T62" fmla="*/ 0 w 21"/>
                <a:gd name="T63" fmla="*/ 0 h 26"/>
                <a:gd name="T64" fmla="*/ 0 w 21"/>
                <a:gd name="T65" fmla="*/ 0 h 26"/>
                <a:gd name="T66" fmla="*/ 0 w 21"/>
                <a:gd name="T67" fmla="*/ 0 h 26"/>
                <a:gd name="T68" fmla="*/ 0 w 21"/>
                <a:gd name="T69" fmla="*/ 0 h 26"/>
                <a:gd name="T70" fmla="*/ 0 w 21"/>
                <a:gd name="T71" fmla="*/ 0 h 26"/>
                <a:gd name="T72" fmla="*/ 0 w 21"/>
                <a:gd name="T73" fmla="*/ 0 h 26"/>
                <a:gd name="T74" fmla="*/ 0 w 21"/>
                <a:gd name="T75" fmla="*/ 0 h 26"/>
                <a:gd name="T76" fmla="*/ 0 w 21"/>
                <a:gd name="T77" fmla="*/ 0 h 26"/>
                <a:gd name="T78" fmla="*/ 0 w 21"/>
                <a:gd name="T79" fmla="*/ 0 h 26"/>
                <a:gd name="T80" fmla="*/ 0 w 21"/>
                <a:gd name="T81" fmla="*/ 0 h 26"/>
                <a:gd name="T82" fmla="*/ 0 w 21"/>
                <a:gd name="T83" fmla="*/ 0 h 26"/>
                <a:gd name="T84" fmla="*/ 0 w 21"/>
                <a:gd name="T85" fmla="*/ 0 h 26"/>
                <a:gd name="T86" fmla="*/ 0 w 21"/>
                <a:gd name="T87" fmla="*/ 0 h 26"/>
                <a:gd name="T88" fmla="*/ 0 w 21"/>
                <a:gd name="T89" fmla="*/ 0 h 26"/>
                <a:gd name="T90" fmla="*/ 0 w 21"/>
                <a:gd name="T91" fmla="*/ 0 h 26"/>
                <a:gd name="T92" fmla="*/ 0 w 21"/>
                <a:gd name="T93" fmla="*/ 0 h 26"/>
                <a:gd name="T94" fmla="*/ 0 w 21"/>
                <a:gd name="T95" fmla="*/ 0 h 26"/>
                <a:gd name="T96" fmla="*/ 0 w 21"/>
                <a:gd name="T97" fmla="*/ 0 h 26"/>
                <a:gd name="T98" fmla="*/ 0 w 21"/>
                <a:gd name="T99" fmla="*/ 0 h 26"/>
                <a:gd name="T100" fmla="*/ 0 w 21"/>
                <a:gd name="T101" fmla="*/ 0 h 26"/>
                <a:gd name="T102" fmla="*/ 0 w 21"/>
                <a:gd name="T103" fmla="*/ 0 h 26"/>
                <a:gd name="T104" fmla="*/ 0 w 21"/>
                <a:gd name="T105" fmla="*/ 0 h 26"/>
                <a:gd name="T106" fmla="*/ 0 w 21"/>
                <a:gd name="T107" fmla="*/ 0 h 26"/>
                <a:gd name="T108" fmla="*/ 0 w 21"/>
                <a:gd name="T109" fmla="*/ 0 h 26"/>
                <a:gd name="T110" fmla="*/ 0 w 21"/>
                <a:gd name="T111" fmla="*/ 0 h 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
                <a:gd name="T169" fmla="*/ 0 h 26"/>
                <a:gd name="T170" fmla="*/ 21 w 21"/>
                <a:gd name="T171" fmla="*/ 26 h 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 h="26">
                  <a:moveTo>
                    <a:pt x="0" y="18"/>
                  </a:moveTo>
                  <a:lnTo>
                    <a:pt x="6" y="16"/>
                  </a:lnTo>
                  <a:lnTo>
                    <a:pt x="6" y="17"/>
                  </a:lnTo>
                  <a:lnTo>
                    <a:pt x="8" y="17"/>
                  </a:lnTo>
                  <a:lnTo>
                    <a:pt x="8" y="18"/>
                  </a:lnTo>
                  <a:lnTo>
                    <a:pt x="9" y="18"/>
                  </a:lnTo>
                  <a:lnTo>
                    <a:pt x="9" y="20"/>
                  </a:lnTo>
                  <a:lnTo>
                    <a:pt x="9" y="21"/>
                  </a:lnTo>
                  <a:lnTo>
                    <a:pt x="10" y="22"/>
                  </a:lnTo>
                  <a:lnTo>
                    <a:pt x="11" y="22"/>
                  </a:lnTo>
                  <a:lnTo>
                    <a:pt x="13" y="22"/>
                  </a:lnTo>
                  <a:lnTo>
                    <a:pt x="14" y="22"/>
                  </a:lnTo>
                  <a:lnTo>
                    <a:pt x="14" y="21"/>
                  </a:lnTo>
                  <a:lnTo>
                    <a:pt x="14" y="20"/>
                  </a:lnTo>
                  <a:lnTo>
                    <a:pt x="14" y="18"/>
                  </a:lnTo>
                  <a:lnTo>
                    <a:pt x="15" y="18"/>
                  </a:lnTo>
                  <a:lnTo>
                    <a:pt x="16" y="18"/>
                  </a:lnTo>
                  <a:lnTo>
                    <a:pt x="15" y="17"/>
                  </a:lnTo>
                  <a:lnTo>
                    <a:pt x="14" y="16"/>
                  </a:lnTo>
                  <a:lnTo>
                    <a:pt x="11" y="16"/>
                  </a:lnTo>
                  <a:lnTo>
                    <a:pt x="10" y="15"/>
                  </a:lnTo>
                  <a:lnTo>
                    <a:pt x="9" y="15"/>
                  </a:lnTo>
                  <a:lnTo>
                    <a:pt x="8" y="13"/>
                  </a:lnTo>
                  <a:lnTo>
                    <a:pt x="6" y="13"/>
                  </a:lnTo>
                  <a:lnTo>
                    <a:pt x="6" y="12"/>
                  </a:lnTo>
                  <a:lnTo>
                    <a:pt x="5" y="12"/>
                  </a:lnTo>
                  <a:lnTo>
                    <a:pt x="4" y="12"/>
                  </a:lnTo>
                  <a:lnTo>
                    <a:pt x="4" y="11"/>
                  </a:lnTo>
                  <a:lnTo>
                    <a:pt x="4" y="10"/>
                  </a:lnTo>
                  <a:lnTo>
                    <a:pt x="3" y="8"/>
                  </a:lnTo>
                  <a:lnTo>
                    <a:pt x="3" y="7"/>
                  </a:lnTo>
                  <a:lnTo>
                    <a:pt x="3" y="6"/>
                  </a:lnTo>
                  <a:lnTo>
                    <a:pt x="3" y="5"/>
                  </a:lnTo>
                  <a:lnTo>
                    <a:pt x="3" y="3"/>
                  </a:lnTo>
                  <a:lnTo>
                    <a:pt x="3" y="2"/>
                  </a:lnTo>
                  <a:lnTo>
                    <a:pt x="4" y="1"/>
                  </a:lnTo>
                  <a:lnTo>
                    <a:pt x="5" y="1"/>
                  </a:lnTo>
                  <a:lnTo>
                    <a:pt x="6" y="0"/>
                  </a:lnTo>
                  <a:lnTo>
                    <a:pt x="8" y="0"/>
                  </a:lnTo>
                  <a:lnTo>
                    <a:pt x="9" y="0"/>
                  </a:lnTo>
                  <a:lnTo>
                    <a:pt x="10" y="0"/>
                  </a:lnTo>
                  <a:lnTo>
                    <a:pt x="11" y="0"/>
                  </a:lnTo>
                  <a:lnTo>
                    <a:pt x="13" y="0"/>
                  </a:lnTo>
                  <a:lnTo>
                    <a:pt x="14" y="0"/>
                  </a:lnTo>
                  <a:lnTo>
                    <a:pt x="15" y="0"/>
                  </a:lnTo>
                  <a:lnTo>
                    <a:pt x="16" y="1"/>
                  </a:lnTo>
                  <a:lnTo>
                    <a:pt x="16" y="2"/>
                  </a:lnTo>
                  <a:lnTo>
                    <a:pt x="18" y="2"/>
                  </a:lnTo>
                  <a:lnTo>
                    <a:pt x="19" y="2"/>
                  </a:lnTo>
                  <a:lnTo>
                    <a:pt x="19" y="3"/>
                  </a:lnTo>
                  <a:lnTo>
                    <a:pt x="19" y="5"/>
                  </a:lnTo>
                  <a:lnTo>
                    <a:pt x="19" y="6"/>
                  </a:lnTo>
                  <a:lnTo>
                    <a:pt x="14" y="6"/>
                  </a:lnTo>
                  <a:lnTo>
                    <a:pt x="13" y="6"/>
                  </a:lnTo>
                  <a:lnTo>
                    <a:pt x="11" y="6"/>
                  </a:lnTo>
                  <a:lnTo>
                    <a:pt x="10" y="6"/>
                  </a:lnTo>
                  <a:lnTo>
                    <a:pt x="9" y="6"/>
                  </a:lnTo>
                  <a:lnTo>
                    <a:pt x="9" y="7"/>
                  </a:lnTo>
                  <a:lnTo>
                    <a:pt x="9" y="8"/>
                  </a:lnTo>
                  <a:lnTo>
                    <a:pt x="10" y="8"/>
                  </a:lnTo>
                  <a:lnTo>
                    <a:pt x="11" y="8"/>
                  </a:lnTo>
                  <a:lnTo>
                    <a:pt x="13" y="8"/>
                  </a:lnTo>
                  <a:lnTo>
                    <a:pt x="14" y="8"/>
                  </a:lnTo>
                  <a:lnTo>
                    <a:pt x="15" y="10"/>
                  </a:lnTo>
                  <a:lnTo>
                    <a:pt x="16" y="10"/>
                  </a:lnTo>
                  <a:lnTo>
                    <a:pt x="18" y="11"/>
                  </a:lnTo>
                  <a:lnTo>
                    <a:pt x="19" y="12"/>
                  </a:lnTo>
                  <a:lnTo>
                    <a:pt x="20" y="13"/>
                  </a:lnTo>
                  <a:lnTo>
                    <a:pt x="20" y="15"/>
                  </a:lnTo>
                  <a:lnTo>
                    <a:pt x="21" y="16"/>
                  </a:lnTo>
                  <a:lnTo>
                    <a:pt x="21" y="17"/>
                  </a:lnTo>
                  <a:lnTo>
                    <a:pt x="21" y="18"/>
                  </a:lnTo>
                  <a:lnTo>
                    <a:pt x="21" y="20"/>
                  </a:lnTo>
                  <a:lnTo>
                    <a:pt x="20" y="21"/>
                  </a:lnTo>
                  <a:lnTo>
                    <a:pt x="20" y="22"/>
                  </a:lnTo>
                  <a:lnTo>
                    <a:pt x="19" y="22"/>
                  </a:lnTo>
                  <a:lnTo>
                    <a:pt x="18" y="23"/>
                  </a:lnTo>
                  <a:lnTo>
                    <a:pt x="18" y="25"/>
                  </a:lnTo>
                  <a:lnTo>
                    <a:pt x="16" y="25"/>
                  </a:lnTo>
                  <a:lnTo>
                    <a:pt x="15" y="25"/>
                  </a:lnTo>
                  <a:lnTo>
                    <a:pt x="14" y="25"/>
                  </a:lnTo>
                  <a:lnTo>
                    <a:pt x="13" y="26"/>
                  </a:lnTo>
                  <a:lnTo>
                    <a:pt x="11" y="26"/>
                  </a:lnTo>
                  <a:lnTo>
                    <a:pt x="10" y="26"/>
                  </a:lnTo>
                  <a:lnTo>
                    <a:pt x="9" y="26"/>
                  </a:lnTo>
                  <a:lnTo>
                    <a:pt x="8" y="26"/>
                  </a:lnTo>
                  <a:lnTo>
                    <a:pt x="6" y="26"/>
                  </a:lnTo>
                  <a:lnTo>
                    <a:pt x="5" y="25"/>
                  </a:lnTo>
                  <a:lnTo>
                    <a:pt x="4" y="23"/>
                  </a:lnTo>
                  <a:lnTo>
                    <a:pt x="3" y="22"/>
                  </a:lnTo>
                  <a:lnTo>
                    <a:pt x="3" y="21"/>
                  </a:lnTo>
                  <a:lnTo>
                    <a:pt x="1" y="20"/>
                  </a:lnTo>
                  <a:lnTo>
                    <a:pt x="0" y="18"/>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93" name="Freeform 316">
              <a:extLst>
                <a:ext uri="{FF2B5EF4-FFF2-40B4-BE49-F238E27FC236}">
                  <a16:creationId xmlns:a16="http://schemas.microsoft.com/office/drawing/2014/main" id="{A78E2067-B457-7A42-A3FB-60A1A4927BEA}"/>
                </a:ext>
              </a:extLst>
            </p:cNvPr>
            <p:cNvSpPr>
              <a:spLocks noEditPoints="1"/>
            </p:cNvSpPr>
            <p:nvPr/>
          </p:nvSpPr>
          <p:spPr bwMode="auto">
            <a:xfrm>
              <a:off x="4365" y="2742"/>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w 19"/>
                <a:gd name="T87" fmla="*/ 0 h 37"/>
                <a:gd name="T88" fmla="*/ 0 w 19"/>
                <a:gd name="T89" fmla="*/ 0 h 37"/>
                <a:gd name="T90" fmla="*/ 0 w 19"/>
                <a:gd name="T91" fmla="*/ 0 h 37"/>
                <a:gd name="T92" fmla="*/ 0 w 19"/>
                <a:gd name="T93" fmla="*/ 0 h 37"/>
                <a:gd name="T94" fmla="*/ 0 w 19"/>
                <a:gd name="T95" fmla="*/ 0 h 37"/>
                <a:gd name="T96" fmla="*/ 0 w 19"/>
                <a:gd name="T97" fmla="*/ 0 h 37"/>
                <a:gd name="T98" fmla="*/ 0 w 19"/>
                <a:gd name="T99" fmla="*/ 0 h 37"/>
                <a:gd name="T100" fmla="*/ 0 w 19"/>
                <a:gd name="T101" fmla="*/ 0 h 37"/>
                <a:gd name="T102" fmla="*/ 0 w 19"/>
                <a:gd name="T103" fmla="*/ 0 h 37"/>
                <a:gd name="T104" fmla="*/ 0 w 19"/>
                <a:gd name="T105" fmla="*/ 0 h 37"/>
                <a:gd name="T106" fmla="*/ 0 w 19"/>
                <a:gd name="T107" fmla="*/ 0 h 37"/>
                <a:gd name="T108" fmla="*/ 0 w 19"/>
                <a:gd name="T109" fmla="*/ 0 h 37"/>
                <a:gd name="T110" fmla="*/ 0 w 19"/>
                <a:gd name="T111" fmla="*/ 0 h 37"/>
                <a:gd name="T112" fmla="*/ 0 w 19"/>
                <a:gd name="T113" fmla="*/ 0 h 37"/>
                <a:gd name="T114" fmla="*/ 0 w 19"/>
                <a:gd name="T115" fmla="*/ 0 h 37"/>
                <a:gd name="T116" fmla="*/ 0 w 19"/>
                <a:gd name="T117" fmla="*/ 0 h 37"/>
                <a:gd name="T118" fmla="*/ 0 w 19"/>
                <a:gd name="T119" fmla="*/ 0 h 37"/>
                <a:gd name="T120" fmla="*/ 0 w 19"/>
                <a:gd name="T121" fmla="*/ 0 h 37"/>
                <a:gd name="T122" fmla="*/ 0 w 19"/>
                <a:gd name="T123" fmla="*/ 0 h 37"/>
                <a:gd name="T124" fmla="*/ 0 w 19"/>
                <a:gd name="T125" fmla="*/ 0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7"/>
                <a:gd name="T191" fmla="*/ 19 w 19"/>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7">
                  <a:moveTo>
                    <a:pt x="19" y="37"/>
                  </a:moveTo>
                  <a:lnTo>
                    <a:pt x="13" y="37"/>
                  </a:lnTo>
                  <a:lnTo>
                    <a:pt x="13" y="33"/>
                  </a:lnTo>
                  <a:lnTo>
                    <a:pt x="13" y="34"/>
                  </a:lnTo>
                  <a:lnTo>
                    <a:pt x="13" y="36"/>
                  </a:lnTo>
                  <a:lnTo>
                    <a:pt x="12" y="36"/>
                  </a:lnTo>
                  <a:lnTo>
                    <a:pt x="12" y="37"/>
                  </a:lnTo>
                  <a:lnTo>
                    <a:pt x="10" y="37"/>
                  </a:lnTo>
                  <a:lnTo>
                    <a:pt x="9" y="37"/>
                  </a:lnTo>
                  <a:lnTo>
                    <a:pt x="8" y="37"/>
                  </a:lnTo>
                  <a:lnTo>
                    <a:pt x="7" y="37"/>
                  </a:lnTo>
                  <a:lnTo>
                    <a:pt x="5" y="37"/>
                  </a:lnTo>
                  <a:lnTo>
                    <a:pt x="5" y="36"/>
                  </a:lnTo>
                  <a:lnTo>
                    <a:pt x="4" y="36"/>
                  </a:lnTo>
                  <a:lnTo>
                    <a:pt x="3" y="36"/>
                  </a:lnTo>
                  <a:lnTo>
                    <a:pt x="3" y="34"/>
                  </a:lnTo>
                  <a:lnTo>
                    <a:pt x="3" y="33"/>
                  </a:lnTo>
                  <a:lnTo>
                    <a:pt x="1" y="32"/>
                  </a:lnTo>
                  <a:lnTo>
                    <a:pt x="0" y="31"/>
                  </a:lnTo>
                  <a:lnTo>
                    <a:pt x="0" y="29"/>
                  </a:lnTo>
                  <a:lnTo>
                    <a:pt x="0" y="28"/>
                  </a:lnTo>
                  <a:lnTo>
                    <a:pt x="0" y="27"/>
                  </a:lnTo>
                  <a:lnTo>
                    <a:pt x="0" y="26"/>
                  </a:lnTo>
                  <a:lnTo>
                    <a:pt x="0" y="24"/>
                  </a:lnTo>
                  <a:lnTo>
                    <a:pt x="0" y="23"/>
                  </a:lnTo>
                  <a:lnTo>
                    <a:pt x="0" y="22"/>
                  </a:lnTo>
                  <a:lnTo>
                    <a:pt x="0" y="21"/>
                  </a:lnTo>
                  <a:lnTo>
                    <a:pt x="0" y="19"/>
                  </a:lnTo>
                  <a:lnTo>
                    <a:pt x="0" y="18"/>
                  </a:lnTo>
                  <a:lnTo>
                    <a:pt x="0" y="17"/>
                  </a:lnTo>
                  <a:lnTo>
                    <a:pt x="0" y="16"/>
                  </a:lnTo>
                  <a:lnTo>
                    <a:pt x="1" y="14"/>
                  </a:lnTo>
                  <a:lnTo>
                    <a:pt x="3" y="13"/>
                  </a:lnTo>
                  <a:lnTo>
                    <a:pt x="3" y="12"/>
                  </a:lnTo>
                  <a:lnTo>
                    <a:pt x="3" y="11"/>
                  </a:lnTo>
                  <a:lnTo>
                    <a:pt x="4" y="11"/>
                  </a:lnTo>
                  <a:lnTo>
                    <a:pt x="5" y="11"/>
                  </a:lnTo>
                  <a:lnTo>
                    <a:pt x="7" y="11"/>
                  </a:lnTo>
                  <a:lnTo>
                    <a:pt x="8" y="11"/>
                  </a:lnTo>
                  <a:lnTo>
                    <a:pt x="9" y="11"/>
                  </a:lnTo>
                  <a:lnTo>
                    <a:pt x="10" y="11"/>
                  </a:lnTo>
                  <a:lnTo>
                    <a:pt x="12" y="11"/>
                  </a:lnTo>
                  <a:lnTo>
                    <a:pt x="13" y="12"/>
                  </a:lnTo>
                  <a:lnTo>
                    <a:pt x="13" y="13"/>
                  </a:lnTo>
                  <a:lnTo>
                    <a:pt x="13" y="0"/>
                  </a:lnTo>
                  <a:lnTo>
                    <a:pt x="19" y="0"/>
                  </a:lnTo>
                  <a:lnTo>
                    <a:pt x="19" y="37"/>
                  </a:lnTo>
                  <a:close/>
                  <a:moveTo>
                    <a:pt x="5" y="23"/>
                  </a:moveTo>
                  <a:lnTo>
                    <a:pt x="5" y="24"/>
                  </a:lnTo>
                  <a:lnTo>
                    <a:pt x="5" y="26"/>
                  </a:lnTo>
                  <a:lnTo>
                    <a:pt x="5" y="27"/>
                  </a:lnTo>
                  <a:lnTo>
                    <a:pt x="5" y="28"/>
                  </a:lnTo>
                  <a:lnTo>
                    <a:pt x="5" y="29"/>
                  </a:lnTo>
                  <a:lnTo>
                    <a:pt x="5" y="31"/>
                  </a:lnTo>
                  <a:lnTo>
                    <a:pt x="7" y="31"/>
                  </a:lnTo>
                  <a:lnTo>
                    <a:pt x="7" y="32"/>
                  </a:lnTo>
                  <a:lnTo>
                    <a:pt x="8" y="33"/>
                  </a:lnTo>
                  <a:lnTo>
                    <a:pt x="9" y="33"/>
                  </a:lnTo>
                  <a:lnTo>
                    <a:pt x="10" y="32"/>
                  </a:lnTo>
                  <a:lnTo>
                    <a:pt x="12" y="31"/>
                  </a:lnTo>
                  <a:lnTo>
                    <a:pt x="13" y="29"/>
                  </a:lnTo>
                  <a:lnTo>
                    <a:pt x="13" y="28"/>
                  </a:lnTo>
                  <a:lnTo>
                    <a:pt x="13" y="27"/>
                  </a:lnTo>
                  <a:lnTo>
                    <a:pt x="13" y="26"/>
                  </a:lnTo>
                  <a:lnTo>
                    <a:pt x="13" y="24"/>
                  </a:lnTo>
                  <a:lnTo>
                    <a:pt x="13" y="23"/>
                  </a:lnTo>
                  <a:lnTo>
                    <a:pt x="13" y="22"/>
                  </a:lnTo>
                  <a:lnTo>
                    <a:pt x="13" y="21"/>
                  </a:lnTo>
                  <a:lnTo>
                    <a:pt x="13" y="19"/>
                  </a:lnTo>
                  <a:lnTo>
                    <a:pt x="13" y="18"/>
                  </a:lnTo>
                  <a:lnTo>
                    <a:pt x="13" y="17"/>
                  </a:lnTo>
                  <a:lnTo>
                    <a:pt x="12" y="17"/>
                  </a:lnTo>
                  <a:lnTo>
                    <a:pt x="10" y="17"/>
                  </a:lnTo>
                  <a:lnTo>
                    <a:pt x="9" y="17"/>
                  </a:lnTo>
                  <a:lnTo>
                    <a:pt x="8" y="17"/>
                  </a:lnTo>
                  <a:lnTo>
                    <a:pt x="7" y="17"/>
                  </a:lnTo>
                  <a:lnTo>
                    <a:pt x="5" y="17"/>
                  </a:lnTo>
                  <a:lnTo>
                    <a:pt x="5" y="18"/>
                  </a:lnTo>
                  <a:lnTo>
                    <a:pt x="5" y="19"/>
                  </a:lnTo>
                  <a:lnTo>
                    <a:pt x="5" y="21"/>
                  </a:lnTo>
                  <a:lnTo>
                    <a:pt x="5" y="22"/>
                  </a:lnTo>
                  <a:lnTo>
                    <a:pt x="5" y="23"/>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94" name="Freeform 317">
              <a:extLst>
                <a:ext uri="{FF2B5EF4-FFF2-40B4-BE49-F238E27FC236}">
                  <a16:creationId xmlns:a16="http://schemas.microsoft.com/office/drawing/2014/main" id="{FC5FC038-3471-E24B-B5EA-F5C8C0C4CF45}"/>
                </a:ext>
              </a:extLst>
            </p:cNvPr>
            <p:cNvSpPr>
              <a:spLocks/>
            </p:cNvSpPr>
            <p:nvPr/>
          </p:nvSpPr>
          <p:spPr bwMode="auto">
            <a:xfrm>
              <a:off x="4371" y="2742"/>
              <a:ext cx="3" cy="9"/>
            </a:xfrm>
            <a:custGeom>
              <a:avLst/>
              <a:gdLst>
                <a:gd name="T0" fmla="*/ 0 w 12"/>
                <a:gd name="T1" fmla="*/ 0 h 37"/>
                <a:gd name="T2" fmla="*/ 0 w 12"/>
                <a:gd name="T3" fmla="*/ 0 h 37"/>
                <a:gd name="T4" fmla="*/ 0 w 12"/>
                <a:gd name="T5" fmla="*/ 0 h 37"/>
                <a:gd name="T6" fmla="*/ 0 w 12"/>
                <a:gd name="T7" fmla="*/ 0 h 37"/>
                <a:gd name="T8" fmla="*/ 0 w 12"/>
                <a:gd name="T9" fmla="*/ 0 h 37"/>
                <a:gd name="T10" fmla="*/ 0 w 12"/>
                <a:gd name="T11" fmla="*/ 0 h 37"/>
                <a:gd name="T12" fmla="*/ 0 w 12"/>
                <a:gd name="T13" fmla="*/ 0 h 37"/>
                <a:gd name="T14" fmla="*/ 0 w 12"/>
                <a:gd name="T15" fmla="*/ 0 h 37"/>
                <a:gd name="T16" fmla="*/ 0 w 12"/>
                <a:gd name="T17" fmla="*/ 0 h 37"/>
                <a:gd name="T18" fmla="*/ 0 w 12"/>
                <a:gd name="T19" fmla="*/ 0 h 37"/>
                <a:gd name="T20" fmla="*/ 0 w 12"/>
                <a:gd name="T21" fmla="*/ 0 h 37"/>
                <a:gd name="T22" fmla="*/ 0 w 12"/>
                <a:gd name="T23" fmla="*/ 0 h 37"/>
                <a:gd name="T24" fmla="*/ 0 w 12"/>
                <a:gd name="T25" fmla="*/ 0 h 37"/>
                <a:gd name="T26" fmla="*/ 0 w 12"/>
                <a:gd name="T27" fmla="*/ 0 h 37"/>
                <a:gd name="T28" fmla="*/ 0 w 12"/>
                <a:gd name="T29" fmla="*/ 0 h 37"/>
                <a:gd name="T30" fmla="*/ 0 w 12"/>
                <a:gd name="T31" fmla="*/ 0 h 37"/>
                <a:gd name="T32" fmla="*/ 0 w 12"/>
                <a:gd name="T33" fmla="*/ 0 h 37"/>
                <a:gd name="T34" fmla="*/ 0 w 12"/>
                <a:gd name="T35" fmla="*/ 0 h 37"/>
                <a:gd name="T36" fmla="*/ 0 w 12"/>
                <a:gd name="T37" fmla="*/ 0 h 37"/>
                <a:gd name="T38" fmla="*/ 0 w 12"/>
                <a:gd name="T39" fmla="*/ 0 h 37"/>
                <a:gd name="T40" fmla="*/ 0 w 12"/>
                <a:gd name="T41" fmla="*/ 0 h 37"/>
                <a:gd name="T42" fmla="*/ 0 w 12"/>
                <a:gd name="T43" fmla="*/ 0 h 37"/>
                <a:gd name="T44" fmla="*/ 0 w 12"/>
                <a:gd name="T45" fmla="*/ 0 h 37"/>
                <a:gd name="T46" fmla="*/ 0 w 12"/>
                <a:gd name="T47" fmla="*/ 0 h 37"/>
                <a:gd name="T48" fmla="*/ 0 w 12"/>
                <a:gd name="T49" fmla="*/ 0 h 37"/>
                <a:gd name="T50" fmla="*/ 0 w 12"/>
                <a:gd name="T51" fmla="*/ 0 h 37"/>
                <a:gd name="T52" fmla="*/ 0 w 12"/>
                <a:gd name="T53" fmla="*/ 0 h 37"/>
                <a:gd name="T54" fmla="*/ 0 w 12"/>
                <a:gd name="T55" fmla="*/ 0 h 37"/>
                <a:gd name="T56" fmla="*/ 0 w 12"/>
                <a:gd name="T57" fmla="*/ 0 h 37"/>
                <a:gd name="T58" fmla="*/ 0 w 12"/>
                <a:gd name="T59" fmla="*/ 0 h 37"/>
                <a:gd name="T60" fmla="*/ 0 w 12"/>
                <a:gd name="T61" fmla="*/ 0 h 37"/>
                <a:gd name="T62" fmla="*/ 0 w 12"/>
                <a:gd name="T63" fmla="*/ 0 h 37"/>
                <a:gd name="T64" fmla="*/ 0 w 12"/>
                <a:gd name="T65" fmla="*/ 0 h 37"/>
                <a:gd name="T66" fmla="*/ 0 w 12"/>
                <a:gd name="T67" fmla="*/ 0 h 37"/>
                <a:gd name="T68" fmla="*/ 0 w 12"/>
                <a:gd name="T69" fmla="*/ 0 h 37"/>
                <a:gd name="T70" fmla="*/ 0 w 12"/>
                <a:gd name="T71" fmla="*/ 0 h 37"/>
                <a:gd name="T72" fmla="*/ 0 w 12"/>
                <a:gd name="T73" fmla="*/ 0 h 37"/>
                <a:gd name="T74" fmla="*/ 0 w 12"/>
                <a:gd name="T75" fmla="*/ 0 h 37"/>
                <a:gd name="T76" fmla="*/ 0 w 12"/>
                <a:gd name="T77" fmla="*/ 0 h 37"/>
                <a:gd name="T78" fmla="*/ 0 w 12"/>
                <a:gd name="T79" fmla="*/ 0 h 37"/>
                <a:gd name="T80" fmla="*/ 0 w 12"/>
                <a:gd name="T81" fmla="*/ 0 h 37"/>
                <a:gd name="T82" fmla="*/ 0 w 12"/>
                <a:gd name="T83" fmla="*/ 0 h 37"/>
                <a:gd name="T84" fmla="*/ 0 w 12"/>
                <a:gd name="T85" fmla="*/ 0 h 37"/>
                <a:gd name="T86" fmla="*/ 0 w 12"/>
                <a:gd name="T87" fmla="*/ 0 h 37"/>
                <a:gd name="T88" fmla="*/ 0 w 12"/>
                <a:gd name="T89" fmla="*/ 0 h 37"/>
                <a:gd name="T90" fmla="*/ 0 w 12"/>
                <a:gd name="T91" fmla="*/ 0 h 37"/>
                <a:gd name="T92" fmla="*/ 0 w 12"/>
                <a:gd name="T93" fmla="*/ 0 h 37"/>
                <a:gd name="T94" fmla="*/ 0 w 12"/>
                <a:gd name="T95" fmla="*/ 0 h 37"/>
                <a:gd name="T96" fmla="*/ 0 w 12"/>
                <a:gd name="T97" fmla="*/ 0 h 37"/>
                <a:gd name="T98" fmla="*/ 0 w 12"/>
                <a:gd name="T99" fmla="*/ 0 h 37"/>
                <a:gd name="T100" fmla="*/ 0 w 12"/>
                <a:gd name="T101" fmla="*/ 0 h 37"/>
                <a:gd name="T102" fmla="*/ 0 w 12"/>
                <a:gd name="T103" fmla="*/ 0 h 37"/>
                <a:gd name="T104" fmla="*/ 0 w 12"/>
                <a:gd name="T105" fmla="*/ 0 h 37"/>
                <a:gd name="T106" fmla="*/ 0 w 12"/>
                <a:gd name="T107" fmla="*/ 0 h 37"/>
                <a:gd name="T108" fmla="*/ 0 w 12"/>
                <a:gd name="T109" fmla="*/ 0 h 37"/>
                <a:gd name="T110" fmla="*/ 0 w 12"/>
                <a:gd name="T111" fmla="*/ 0 h 37"/>
                <a:gd name="T112" fmla="*/ 0 w 12"/>
                <a:gd name="T113" fmla="*/ 0 h 37"/>
                <a:gd name="T114" fmla="*/ 0 w 12"/>
                <a:gd name="T115" fmla="*/ 0 h 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
                <a:gd name="T175" fmla="*/ 0 h 37"/>
                <a:gd name="T176" fmla="*/ 12 w 12"/>
                <a:gd name="T177" fmla="*/ 37 h 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 h="37">
                  <a:moveTo>
                    <a:pt x="0" y="11"/>
                  </a:moveTo>
                  <a:lnTo>
                    <a:pt x="2" y="11"/>
                  </a:lnTo>
                  <a:lnTo>
                    <a:pt x="2" y="9"/>
                  </a:lnTo>
                  <a:lnTo>
                    <a:pt x="2" y="8"/>
                  </a:lnTo>
                  <a:lnTo>
                    <a:pt x="2" y="7"/>
                  </a:lnTo>
                  <a:lnTo>
                    <a:pt x="2" y="5"/>
                  </a:lnTo>
                  <a:lnTo>
                    <a:pt x="2" y="4"/>
                  </a:lnTo>
                  <a:lnTo>
                    <a:pt x="3" y="4"/>
                  </a:lnTo>
                  <a:lnTo>
                    <a:pt x="3" y="3"/>
                  </a:lnTo>
                  <a:lnTo>
                    <a:pt x="5" y="3"/>
                  </a:lnTo>
                  <a:lnTo>
                    <a:pt x="5" y="2"/>
                  </a:lnTo>
                  <a:lnTo>
                    <a:pt x="5" y="0"/>
                  </a:lnTo>
                  <a:lnTo>
                    <a:pt x="6" y="0"/>
                  </a:lnTo>
                  <a:lnTo>
                    <a:pt x="7" y="0"/>
                  </a:lnTo>
                  <a:lnTo>
                    <a:pt x="8" y="0"/>
                  </a:lnTo>
                  <a:lnTo>
                    <a:pt x="10" y="0"/>
                  </a:lnTo>
                  <a:lnTo>
                    <a:pt x="11" y="0"/>
                  </a:lnTo>
                  <a:lnTo>
                    <a:pt x="12" y="0"/>
                  </a:lnTo>
                  <a:lnTo>
                    <a:pt x="12" y="7"/>
                  </a:lnTo>
                  <a:lnTo>
                    <a:pt x="11" y="7"/>
                  </a:lnTo>
                  <a:lnTo>
                    <a:pt x="10" y="7"/>
                  </a:lnTo>
                  <a:lnTo>
                    <a:pt x="8" y="7"/>
                  </a:lnTo>
                  <a:lnTo>
                    <a:pt x="7" y="7"/>
                  </a:lnTo>
                  <a:lnTo>
                    <a:pt x="7" y="8"/>
                  </a:lnTo>
                  <a:lnTo>
                    <a:pt x="7" y="9"/>
                  </a:lnTo>
                  <a:lnTo>
                    <a:pt x="7" y="11"/>
                  </a:lnTo>
                  <a:lnTo>
                    <a:pt x="12" y="11"/>
                  </a:lnTo>
                  <a:lnTo>
                    <a:pt x="12" y="17"/>
                  </a:lnTo>
                  <a:lnTo>
                    <a:pt x="7" y="17"/>
                  </a:lnTo>
                  <a:lnTo>
                    <a:pt x="7" y="37"/>
                  </a:lnTo>
                  <a:lnTo>
                    <a:pt x="2" y="37"/>
                  </a:lnTo>
                  <a:lnTo>
                    <a:pt x="2" y="17"/>
                  </a:lnTo>
                  <a:lnTo>
                    <a:pt x="0" y="17"/>
                  </a:lnTo>
                  <a:lnTo>
                    <a:pt x="0" y="11"/>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95" name="Freeform 318">
              <a:extLst>
                <a:ext uri="{FF2B5EF4-FFF2-40B4-BE49-F238E27FC236}">
                  <a16:creationId xmlns:a16="http://schemas.microsoft.com/office/drawing/2014/main" id="{2C515B99-A305-6645-A43A-D26098B71178}"/>
                </a:ext>
              </a:extLst>
            </p:cNvPr>
            <p:cNvSpPr>
              <a:spLocks/>
            </p:cNvSpPr>
            <p:nvPr/>
          </p:nvSpPr>
          <p:spPr bwMode="auto">
            <a:xfrm>
              <a:off x="4377" y="2742"/>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37"/>
                <a:gd name="T41" fmla="*/ 19 w 19"/>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37">
                  <a:moveTo>
                    <a:pt x="0" y="37"/>
                  </a:moveTo>
                  <a:lnTo>
                    <a:pt x="0" y="0"/>
                  </a:lnTo>
                  <a:lnTo>
                    <a:pt x="5" y="0"/>
                  </a:lnTo>
                  <a:lnTo>
                    <a:pt x="5" y="19"/>
                  </a:lnTo>
                  <a:lnTo>
                    <a:pt x="11" y="11"/>
                  </a:lnTo>
                  <a:lnTo>
                    <a:pt x="19" y="11"/>
                  </a:lnTo>
                  <a:lnTo>
                    <a:pt x="11" y="19"/>
                  </a:lnTo>
                  <a:lnTo>
                    <a:pt x="19" y="37"/>
                  </a:lnTo>
                  <a:lnTo>
                    <a:pt x="14" y="37"/>
                  </a:lnTo>
                  <a:lnTo>
                    <a:pt x="8" y="27"/>
                  </a:lnTo>
                  <a:lnTo>
                    <a:pt x="5" y="29"/>
                  </a:lnTo>
                  <a:lnTo>
                    <a:pt x="5" y="37"/>
                  </a:lnTo>
                  <a:lnTo>
                    <a:pt x="0" y="37"/>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96" name="Freeform 319">
              <a:extLst>
                <a:ext uri="{FF2B5EF4-FFF2-40B4-BE49-F238E27FC236}">
                  <a16:creationId xmlns:a16="http://schemas.microsoft.com/office/drawing/2014/main" id="{AA931FA0-7177-5740-9657-6DB50260BFAF}"/>
                </a:ext>
              </a:extLst>
            </p:cNvPr>
            <p:cNvSpPr>
              <a:spLocks noEditPoints="1"/>
            </p:cNvSpPr>
            <p:nvPr/>
          </p:nvSpPr>
          <p:spPr bwMode="auto">
            <a:xfrm>
              <a:off x="4381" y="2742"/>
              <a:ext cx="3" cy="12"/>
            </a:xfrm>
            <a:custGeom>
              <a:avLst/>
              <a:gdLst>
                <a:gd name="T0" fmla="*/ 0 w 11"/>
                <a:gd name="T1" fmla="*/ 0 h 47"/>
                <a:gd name="T2" fmla="*/ 0 w 11"/>
                <a:gd name="T3" fmla="*/ 0 h 47"/>
                <a:gd name="T4" fmla="*/ 0 w 11"/>
                <a:gd name="T5" fmla="*/ 0 h 47"/>
                <a:gd name="T6" fmla="*/ 0 w 11"/>
                <a:gd name="T7" fmla="*/ 0 h 47"/>
                <a:gd name="T8" fmla="*/ 0 w 11"/>
                <a:gd name="T9" fmla="*/ 0 h 47"/>
                <a:gd name="T10" fmla="*/ 0 w 11"/>
                <a:gd name="T11" fmla="*/ 0 h 47"/>
                <a:gd name="T12" fmla="*/ 0 w 11"/>
                <a:gd name="T13" fmla="*/ 0 h 47"/>
                <a:gd name="T14" fmla="*/ 0 w 11"/>
                <a:gd name="T15" fmla="*/ 0 h 47"/>
                <a:gd name="T16" fmla="*/ 0 w 11"/>
                <a:gd name="T17" fmla="*/ 0 h 47"/>
                <a:gd name="T18" fmla="*/ 0 w 11"/>
                <a:gd name="T19" fmla="*/ 0 h 47"/>
                <a:gd name="T20" fmla="*/ 0 w 11"/>
                <a:gd name="T21" fmla="*/ 0 h 47"/>
                <a:gd name="T22" fmla="*/ 0 w 11"/>
                <a:gd name="T23" fmla="*/ 0 h 47"/>
                <a:gd name="T24" fmla="*/ 0 w 11"/>
                <a:gd name="T25" fmla="*/ 0 h 47"/>
                <a:gd name="T26" fmla="*/ 0 w 11"/>
                <a:gd name="T27" fmla="*/ 0 h 47"/>
                <a:gd name="T28" fmla="*/ 0 w 11"/>
                <a:gd name="T29" fmla="*/ 0 h 47"/>
                <a:gd name="T30" fmla="*/ 0 w 11"/>
                <a:gd name="T31" fmla="*/ 0 h 47"/>
                <a:gd name="T32" fmla="*/ 0 w 11"/>
                <a:gd name="T33" fmla="*/ 0 h 47"/>
                <a:gd name="T34" fmla="*/ 0 w 11"/>
                <a:gd name="T35" fmla="*/ 0 h 47"/>
                <a:gd name="T36" fmla="*/ 0 w 11"/>
                <a:gd name="T37" fmla="*/ 0 h 47"/>
                <a:gd name="T38" fmla="*/ 0 w 11"/>
                <a:gd name="T39" fmla="*/ 0 h 47"/>
                <a:gd name="T40" fmla="*/ 0 w 11"/>
                <a:gd name="T41" fmla="*/ 0 h 47"/>
                <a:gd name="T42" fmla="*/ 0 w 11"/>
                <a:gd name="T43" fmla="*/ 0 h 47"/>
                <a:gd name="T44" fmla="*/ 0 w 11"/>
                <a:gd name="T45" fmla="*/ 0 h 47"/>
                <a:gd name="T46" fmla="*/ 0 w 11"/>
                <a:gd name="T47" fmla="*/ 0 h 47"/>
                <a:gd name="T48" fmla="*/ 0 w 11"/>
                <a:gd name="T49" fmla="*/ 0 h 47"/>
                <a:gd name="T50" fmla="*/ 0 w 11"/>
                <a:gd name="T51" fmla="*/ 0 h 47"/>
                <a:gd name="T52" fmla="*/ 0 w 11"/>
                <a:gd name="T53" fmla="*/ 0 h 47"/>
                <a:gd name="T54" fmla="*/ 0 w 11"/>
                <a:gd name="T55" fmla="*/ 0 h 47"/>
                <a:gd name="T56" fmla="*/ 0 w 11"/>
                <a:gd name="T57" fmla="*/ 0 h 47"/>
                <a:gd name="T58" fmla="*/ 0 w 11"/>
                <a:gd name="T59" fmla="*/ 0 h 47"/>
                <a:gd name="T60" fmla="*/ 0 w 11"/>
                <a:gd name="T61" fmla="*/ 0 h 47"/>
                <a:gd name="T62" fmla="*/ 0 w 11"/>
                <a:gd name="T63" fmla="*/ 0 h 47"/>
                <a:gd name="T64" fmla="*/ 0 w 11"/>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
                <a:gd name="T100" fmla="*/ 0 h 47"/>
                <a:gd name="T101" fmla="*/ 11 w 11"/>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 h="47">
                  <a:moveTo>
                    <a:pt x="6" y="7"/>
                  </a:moveTo>
                  <a:lnTo>
                    <a:pt x="6" y="0"/>
                  </a:lnTo>
                  <a:lnTo>
                    <a:pt x="11" y="0"/>
                  </a:lnTo>
                  <a:lnTo>
                    <a:pt x="11" y="7"/>
                  </a:lnTo>
                  <a:lnTo>
                    <a:pt x="6" y="7"/>
                  </a:lnTo>
                  <a:close/>
                  <a:moveTo>
                    <a:pt x="11" y="11"/>
                  </a:moveTo>
                  <a:lnTo>
                    <a:pt x="11" y="37"/>
                  </a:lnTo>
                  <a:lnTo>
                    <a:pt x="11" y="38"/>
                  </a:lnTo>
                  <a:lnTo>
                    <a:pt x="11" y="40"/>
                  </a:lnTo>
                  <a:lnTo>
                    <a:pt x="11" y="41"/>
                  </a:lnTo>
                  <a:lnTo>
                    <a:pt x="11" y="42"/>
                  </a:lnTo>
                  <a:lnTo>
                    <a:pt x="11" y="43"/>
                  </a:lnTo>
                  <a:lnTo>
                    <a:pt x="11" y="45"/>
                  </a:lnTo>
                  <a:lnTo>
                    <a:pt x="11" y="46"/>
                  </a:lnTo>
                  <a:lnTo>
                    <a:pt x="9" y="46"/>
                  </a:lnTo>
                  <a:lnTo>
                    <a:pt x="8" y="47"/>
                  </a:lnTo>
                  <a:lnTo>
                    <a:pt x="7" y="47"/>
                  </a:lnTo>
                  <a:lnTo>
                    <a:pt x="6" y="47"/>
                  </a:lnTo>
                  <a:lnTo>
                    <a:pt x="4" y="47"/>
                  </a:lnTo>
                  <a:lnTo>
                    <a:pt x="3" y="47"/>
                  </a:lnTo>
                  <a:lnTo>
                    <a:pt x="2" y="47"/>
                  </a:lnTo>
                  <a:lnTo>
                    <a:pt x="0" y="47"/>
                  </a:lnTo>
                  <a:lnTo>
                    <a:pt x="3" y="40"/>
                  </a:lnTo>
                  <a:lnTo>
                    <a:pt x="4" y="40"/>
                  </a:lnTo>
                  <a:lnTo>
                    <a:pt x="6" y="40"/>
                  </a:lnTo>
                  <a:lnTo>
                    <a:pt x="6" y="38"/>
                  </a:lnTo>
                  <a:lnTo>
                    <a:pt x="6" y="37"/>
                  </a:lnTo>
                  <a:lnTo>
                    <a:pt x="6" y="11"/>
                  </a:lnTo>
                  <a:lnTo>
                    <a:pt x="11" y="11"/>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97" name="Freeform 320">
              <a:extLst>
                <a:ext uri="{FF2B5EF4-FFF2-40B4-BE49-F238E27FC236}">
                  <a16:creationId xmlns:a16="http://schemas.microsoft.com/office/drawing/2014/main" id="{B75CE44B-6B02-D74A-B796-8095C3C7F833}"/>
                </a:ext>
              </a:extLst>
            </p:cNvPr>
            <p:cNvSpPr>
              <a:spLocks noEditPoints="1"/>
            </p:cNvSpPr>
            <p:nvPr/>
          </p:nvSpPr>
          <p:spPr bwMode="auto">
            <a:xfrm>
              <a:off x="4385" y="2742"/>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w 19"/>
                <a:gd name="T87" fmla="*/ 0 h 37"/>
                <a:gd name="T88" fmla="*/ 0 w 19"/>
                <a:gd name="T89" fmla="*/ 0 h 37"/>
                <a:gd name="T90" fmla="*/ 0 w 19"/>
                <a:gd name="T91" fmla="*/ 0 h 37"/>
                <a:gd name="T92" fmla="*/ 0 w 19"/>
                <a:gd name="T93" fmla="*/ 0 h 37"/>
                <a:gd name="T94" fmla="*/ 0 w 19"/>
                <a:gd name="T95" fmla="*/ 0 h 37"/>
                <a:gd name="T96" fmla="*/ 0 w 19"/>
                <a:gd name="T97" fmla="*/ 0 h 37"/>
                <a:gd name="T98" fmla="*/ 0 w 19"/>
                <a:gd name="T99" fmla="*/ 0 h 37"/>
                <a:gd name="T100" fmla="*/ 0 w 19"/>
                <a:gd name="T101" fmla="*/ 0 h 37"/>
                <a:gd name="T102" fmla="*/ 0 w 19"/>
                <a:gd name="T103" fmla="*/ 0 h 37"/>
                <a:gd name="T104" fmla="*/ 0 w 19"/>
                <a:gd name="T105" fmla="*/ 0 h 37"/>
                <a:gd name="T106" fmla="*/ 0 w 19"/>
                <a:gd name="T107" fmla="*/ 0 h 37"/>
                <a:gd name="T108" fmla="*/ 0 w 19"/>
                <a:gd name="T109" fmla="*/ 0 h 37"/>
                <a:gd name="T110" fmla="*/ 0 w 19"/>
                <a:gd name="T111" fmla="*/ 0 h 37"/>
                <a:gd name="T112" fmla="*/ 0 w 19"/>
                <a:gd name="T113" fmla="*/ 0 h 37"/>
                <a:gd name="T114" fmla="*/ 0 w 19"/>
                <a:gd name="T115" fmla="*/ 0 h 37"/>
                <a:gd name="T116" fmla="*/ 0 w 19"/>
                <a:gd name="T117" fmla="*/ 0 h 37"/>
                <a:gd name="T118" fmla="*/ 0 w 19"/>
                <a:gd name="T119" fmla="*/ 0 h 37"/>
                <a:gd name="T120" fmla="*/ 0 w 19"/>
                <a:gd name="T121" fmla="*/ 0 h 37"/>
                <a:gd name="T122" fmla="*/ 0 w 19"/>
                <a:gd name="T123" fmla="*/ 0 h 37"/>
                <a:gd name="T124" fmla="*/ 0 w 19"/>
                <a:gd name="T125" fmla="*/ 0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7"/>
                <a:gd name="T191" fmla="*/ 19 w 19"/>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7">
                  <a:moveTo>
                    <a:pt x="19" y="37"/>
                  </a:moveTo>
                  <a:lnTo>
                    <a:pt x="12" y="37"/>
                  </a:lnTo>
                  <a:lnTo>
                    <a:pt x="12" y="33"/>
                  </a:lnTo>
                  <a:lnTo>
                    <a:pt x="12" y="34"/>
                  </a:lnTo>
                  <a:lnTo>
                    <a:pt x="12" y="36"/>
                  </a:lnTo>
                  <a:lnTo>
                    <a:pt x="11" y="37"/>
                  </a:lnTo>
                  <a:lnTo>
                    <a:pt x="10" y="37"/>
                  </a:lnTo>
                  <a:lnTo>
                    <a:pt x="9" y="37"/>
                  </a:lnTo>
                  <a:lnTo>
                    <a:pt x="7" y="37"/>
                  </a:lnTo>
                  <a:lnTo>
                    <a:pt x="6" y="37"/>
                  </a:lnTo>
                  <a:lnTo>
                    <a:pt x="5" y="36"/>
                  </a:lnTo>
                  <a:lnTo>
                    <a:pt x="4" y="36"/>
                  </a:lnTo>
                  <a:lnTo>
                    <a:pt x="2" y="36"/>
                  </a:lnTo>
                  <a:lnTo>
                    <a:pt x="2" y="34"/>
                  </a:lnTo>
                  <a:lnTo>
                    <a:pt x="2" y="33"/>
                  </a:lnTo>
                  <a:lnTo>
                    <a:pt x="1" y="32"/>
                  </a:lnTo>
                  <a:lnTo>
                    <a:pt x="1" y="31"/>
                  </a:lnTo>
                  <a:lnTo>
                    <a:pt x="0" y="29"/>
                  </a:lnTo>
                  <a:lnTo>
                    <a:pt x="0" y="28"/>
                  </a:lnTo>
                  <a:lnTo>
                    <a:pt x="0" y="27"/>
                  </a:lnTo>
                  <a:lnTo>
                    <a:pt x="0" y="26"/>
                  </a:lnTo>
                  <a:lnTo>
                    <a:pt x="0" y="24"/>
                  </a:lnTo>
                  <a:lnTo>
                    <a:pt x="0" y="23"/>
                  </a:lnTo>
                  <a:lnTo>
                    <a:pt x="0" y="22"/>
                  </a:lnTo>
                  <a:lnTo>
                    <a:pt x="0" y="21"/>
                  </a:lnTo>
                  <a:lnTo>
                    <a:pt x="0" y="19"/>
                  </a:lnTo>
                  <a:lnTo>
                    <a:pt x="0" y="18"/>
                  </a:lnTo>
                  <a:lnTo>
                    <a:pt x="0" y="17"/>
                  </a:lnTo>
                  <a:lnTo>
                    <a:pt x="1" y="16"/>
                  </a:lnTo>
                  <a:lnTo>
                    <a:pt x="1" y="14"/>
                  </a:lnTo>
                  <a:lnTo>
                    <a:pt x="2" y="13"/>
                  </a:lnTo>
                  <a:lnTo>
                    <a:pt x="2" y="12"/>
                  </a:lnTo>
                  <a:lnTo>
                    <a:pt x="4" y="11"/>
                  </a:lnTo>
                  <a:lnTo>
                    <a:pt x="5" y="11"/>
                  </a:lnTo>
                  <a:lnTo>
                    <a:pt x="6" y="11"/>
                  </a:lnTo>
                  <a:lnTo>
                    <a:pt x="7" y="11"/>
                  </a:lnTo>
                  <a:lnTo>
                    <a:pt x="9" y="11"/>
                  </a:lnTo>
                  <a:lnTo>
                    <a:pt x="10" y="11"/>
                  </a:lnTo>
                  <a:lnTo>
                    <a:pt x="11" y="11"/>
                  </a:lnTo>
                  <a:lnTo>
                    <a:pt x="12" y="11"/>
                  </a:lnTo>
                  <a:lnTo>
                    <a:pt x="12" y="12"/>
                  </a:lnTo>
                  <a:lnTo>
                    <a:pt x="12" y="13"/>
                  </a:lnTo>
                  <a:lnTo>
                    <a:pt x="12" y="0"/>
                  </a:lnTo>
                  <a:lnTo>
                    <a:pt x="19" y="0"/>
                  </a:lnTo>
                  <a:lnTo>
                    <a:pt x="19" y="37"/>
                  </a:lnTo>
                  <a:close/>
                  <a:moveTo>
                    <a:pt x="5" y="23"/>
                  </a:moveTo>
                  <a:lnTo>
                    <a:pt x="5" y="24"/>
                  </a:lnTo>
                  <a:lnTo>
                    <a:pt x="5" y="26"/>
                  </a:lnTo>
                  <a:lnTo>
                    <a:pt x="5" y="27"/>
                  </a:lnTo>
                  <a:lnTo>
                    <a:pt x="5" y="28"/>
                  </a:lnTo>
                  <a:lnTo>
                    <a:pt x="5" y="29"/>
                  </a:lnTo>
                  <a:lnTo>
                    <a:pt x="5" y="31"/>
                  </a:lnTo>
                  <a:lnTo>
                    <a:pt x="6" y="31"/>
                  </a:lnTo>
                  <a:lnTo>
                    <a:pt x="6" y="32"/>
                  </a:lnTo>
                  <a:lnTo>
                    <a:pt x="7" y="33"/>
                  </a:lnTo>
                  <a:lnTo>
                    <a:pt x="9" y="33"/>
                  </a:lnTo>
                  <a:lnTo>
                    <a:pt x="10" y="32"/>
                  </a:lnTo>
                  <a:lnTo>
                    <a:pt x="11" y="31"/>
                  </a:lnTo>
                  <a:lnTo>
                    <a:pt x="12" y="29"/>
                  </a:lnTo>
                  <a:lnTo>
                    <a:pt x="12" y="28"/>
                  </a:lnTo>
                  <a:lnTo>
                    <a:pt x="12" y="27"/>
                  </a:lnTo>
                  <a:lnTo>
                    <a:pt x="12" y="26"/>
                  </a:lnTo>
                  <a:lnTo>
                    <a:pt x="12" y="24"/>
                  </a:lnTo>
                  <a:lnTo>
                    <a:pt x="12" y="23"/>
                  </a:lnTo>
                  <a:lnTo>
                    <a:pt x="12" y="22"/>
                  </a:lnTo>
                  <a:lnTo>
                    <a:pt x="12" y="21"/>
                  </a:lnTo>
                  <a:lnTo>
                    <a:pt x="12" y="19"/>
                  </a:lnTo>
                  <a:lnTo>
                    <a:pt x="12" y="18"/>
                  </a:lnTo>
                  <a:lnTo>
                    <a:pt x="12" y="17"/>
                  </a:lnTo>
                  <a:lnTo>
                    <a:pt x="11" y="17"/>
                  </a:lnTo>
                  <a:lnTo>
                    <a:pt x="10" y="17"/>
                  </a:lnTo>
                  <a:lnTo>
                    <a:pt x="9" y="17"/>
                  </a:lnTo>
                  <a:lnTo>
                    <a:pt x="7" y="17"/>
                  </a:lnTo>
                  <a:lnTo>
                    <a:pt x="6" y="17"/>
                  </a:lnTo>
                  <a:lnTo>
                    <a:pt x="5" y="17"/>
                  </a:lnTo>
                  <a:lnTo>
                    <a:pt x="5" y="18"/>
                  </a:lnTo>
                  <a:lnTo>
                    <a:pt x="5" y="19"/>
                  </a:lnTo>
                  <a:lnTo>
                    <a:pt x="5" y="21"/>
                  </a:lnTo>
                  <a:lnTo>
                    <a:pt x="5" y="22"/>
                  </a:lnTo>
                  <a:lnTo>
                    <a:pt x="5" y="23"/>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98" name="Freeform 321">
              <a:extLst>
                <a:ext uri="{FF2B5EF4-FFF2-40B4-BE49-F238E27FC236}">
                  <a16:creationId xmlns:a16="http://schemas.microsoft.com/office/drawing/2014/main" id="{4917F2B3-8278-9549-92E4-4C8917AECB8E}"/>
                </a:ext>
              </a:extLst>
            </p:cNvPr>
            <p:cNvSpPr>
              <a:spLocks/>
            </p:cNvSpPr>
            <p:nvPr/>
          </p:nvSpPr>
          <p:spPr bwMode="auto">
            <a:xfrm>
              <a:off x="4286" y="2761"/>
              <a:ext cx="6" cy="6"/>
            </a:xfrm>
            <a:custGeom>
              <a:avLst/>
              <a:gdLst>
                <a:gd name="T0" fmla="*/ 0 w 23"/>
                <a:gd name="T1" fmla="*/ 0 h 26"/>
                <a:gd name="T2" fmla="*/ 0 w 23"/>
                <a:gd name="T3" fmla="*/ 0 h 26"/>
                <a:gd name="T4" fmla="*/ 0 w 23"/>
                <a:gd name="T5" fmla="*/ 0 h 26"/>
                <a:gd name="T6" fmla="*/ 0 w 23"/>
                <a:gd name="T7" fmla="*/ 0 h 26"/>
                <a:gd name="T8" fmla="*/ 0 w 23"/>
                <a:gd name="T9" fmla="*/ 0 h 26"/>
                <a:gd name="T10" fmla="*/ 0 w 23"/>
                <a:gd name="T11" fmla="*/ 0 h 26"/>
                <a:gd name="T12" fmla="*/ 0 w 23"/>
                <a:gd name="T13" fmla="*/ 0 h 26"/>
                <a:gd name="T14" fmla="*/ 0 w 23"/>
                <a:gd name="T15" fmla="*/ 0 h 26"/>
                <a:gd name="T16" fmla="*/ 0 w 23"/>
                <a:gd name="T17" fmla="*/ 0 h 26"/>
                <a:gd name="T18" fmla="*/ 0 w 23"/>
                <a:gd name="T19" fmla="*/ 0 h 26"/>
                <a:gd name="T20" fmla="*/ 0 w 23"/>
                <a:gd name="T21" fmla="*/ 0 h 26"/>
                <a:gd name="T22" fmla="*/ 0 w 23"/>
                <a:gd name="T23" fmla="*/ 0 h 26"/>
                <a:gd name="T24" fmla="*/ 0 w 23"/>
                <a:gd name="T25" fmla="*/ 0 h 26"/>
                <a:gd name="T26" fmla="*/ 0 w 23"/>
                <a:gd name="T27" fmla="*/ 0 h 26"/>
                <a:gd name="T28" fmla="*/ 0 w 23"/>
                <a:gd name="T29" fmla="*/ 0 h 26"/>
                <a:gd name="T30" fmla="*/ 0 w 23"/>
                <a:gd name="T31" fmla="*/ 0 h 26"/>
                <a:gd name="T32" fmla="*/ 0 w 23"/>
                <a:gd name="T33" fmla="*/ 0 h 26"/>
                <a:gd name="T34" fmla="*/ 0 w 23"/>
                <a:gd name="T35" fmla="*/ 0 h 26"/>
                <a:gd name="T36" fmla="*/ 0 w 23"/>
                <a:gd name="T37" fmla="*/ 0 h 26"/>
                <a:gd name="T38" fmla="*/ 0 w 23"/>
                <a:gd name="T39" fmla="*/ 0 h 26"/>
                <a:gd name="T40" fmla="*/ 0 w 23"/>
                <a:gd name="T41" fmla="*/ 0 h 26"/>
                <a:gd name="T42" fmla="*/ 0 w 23"/>
                <a:gd name="T43" fmla="*/ 0 h 26"/>
                <a:gd name="T44" fmla="*/ 0 w 23"/>
                <a:gd name="T45" fmla="*/ 0 h 26"/>
                <a:gd name="T46" fmla="*/ 0 w 23"/>
                <a:gd name="T47" fmla="*/ 0 h 26"/>
                <a:gd name="T48" fmla="*/ 0 w 23"/>
                <a:gd name="T49" fmla="*/ 0 h 26"/>
                <a:gd name="T50" fmla="*/ 0 w 23"/>
                <a:gd name="T51" fmla="*/ 0 h 26"/>
                <a:gd name="T52" fmla="*/ 0 w 23"/>
                <a:gd name="T53" fmla="*/ 0 h 26"/>
                <a:gd name="T54" fmla="*/ 0 w 23"/>
                <a:gd name="T55" fmla="*/ 0 h 26"/>
                <a:gd name="T56" fmla="*/ 0 w 23"/>
                <a:gd name="T57" fmla="*/ 0 h 26"/>
                <a:gd name="T58" fmla="*/ 0 w 23"/>
                <a:gd name="T59" fmla="*/ 0 h 26"/>
                <a:gd name="T60" fmla="*/ 0 w 23"/>
                <a:gd name="T61" fmla="*/ 0 h 26"/>
                <a:gd name="T62" fmla="*/ 0 w 23"/>
                <a:gd name="T63" fmla="*/ 0 h 26"/>
                <a:gd name="T64" fmla="*/ 0 w 23"/>
                <a:gd name="T65" fmla="*/ 0 h 26"/>
                <a:gd name="T66" fmla="*/ 0 w 23"/>
                <a:gd name="T67" fmla="*/ 0 h 26"/>
                <a:gd name="T68" fmla="*/ 0 w 23"/>
                <a:gd name="T69" fmla="*/ 0 h 26"/>
                <a:gd name="T70" fmla="*/ 0 w 23"/>
                <a:gd name="T71" fmla="*/ 0 h 26"/>
                <a:gd name="T72" fmla="*/ 0 w 23"/>
                <a:gd name="T73" fmla="*/ 0 h 26"/>
                <a:gd name="T74" fmla="*/ 0 w 23"/>
                <a:gd name="T75" fmla="*/ 0 h 26"/>
                <a:gd name="T76" fmla="*/ 0 w 23"/>
                <a:gd name="T77" fmla="*/ 0 h 26"/>
                <a:gd name="T78" fmla="*/ 0 w 23"/>
                <a:gd name="T79" fmla="*/ 0 h 26"/>
                <a:gd name="T80" fmla="*/ 0 w 23"/>
                <a:gd name="T81" fmla="*/ 0 h 26"/>
                <a:gd name="T82" fmla="*/ 0 w 23"/>
                <a:gd name="T83" fmla="*/ 0 h 26"/>
                <a:gd name="T84" fmla="*/ 0 w 23"/>
                <a:gd name="T85" fmla="*/ 0 h 26"/>
                <a:gd name="T86" fmla="*/ 0 w 23"/>
                <a:gd name="T87" fmla="*/ 0 h 26"/>
                <a:gd name="T88" fmla="*/ 0 w 23"/>
                <a:gd name="T89" fmla="*/ 0 h 26"/>
                <a:gd name="T90" fmla="*/ 0 w 23"/>
                <a:gd name="T91" fmla="*/ 0 h 26"/>
                <a:gd name="T92" fmla="*/ 0 w 23"/>
                <a:gd name="T93" fmla="*/ 0 h 26"/>
                <a:gd name="T94" fmla="*/ 0 w 23"/>
                <a:gd name="T95" fmla="*/ 0 h 26"/>
                <a:gd name="T96" fmla="*/ 0 w 23"/>
                <a:gd name="T97" fmla="*/ 0 h 26"/>
                <a:gd name="T98" fmla="*/ 0 w 23"/>
                <a:gd name="T99" fmla="*/ 0 h 26"/>
                <a:gd name="T100" fmla="*/ 0 w 23"/>
                <a:gd name="T101" fmla="*/ 0 h 26"/>
                <a:gd name="T102" fmla="*/ 0 w 23"/>
                <a:gd name="T103" fmla="*/ 0 h 26"/>
                <a:gd name="T104" fmla="*/ 0 w 23"/>
                <a:gd name="T105" fmla="*/ 0 h 26"/>
                <a:gd name="T106" fmla="*/ 0 w 23"/>
                <a:gd name="T107" fmla="*/ 0 h 26"/>
                <a:gd name="T108" fmla="*/ 0 w 23"/>
                <a:gd name="T109" fmla="*/ 0 h 26"/>
                <a:gd name="T110" fmla="*/ 0 w 23"/>
                <a:gd name="T111" fmla="*/ 0 h 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3"/>
                <a:gd name="T169" fmla="*/ 0 h 26"/>
                <a:gd name="T170" fmla="*/ 23 w 23"/>
                <a:gd name="T171" fmla="*/ 26 h 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3" h="26">
                  <a:moveTo>
                    <a:pt x="0" y="18"/>
                  </a:moveTo>
                  <a:lnTo>
                    <a:pt x="7" y="16"/>
                  </a:lnTo>
                  <a:lnTo>
                    <a:pt x="7" y="17"/>
                  </a:lnTo>
                  <a:lnTo>
                    <a:pt x="8" y="17"/>
                  </a:lnTo>
                  <a:lnTo>
                    <a:pt x="8" y="18"/>
                  </a:lnTo>
                  <a:lnTo>
                    <a:pt x="9" y="18"/>
                  </a:lnTo>
                  <a:lnTo>
                    <a:pt x="9" y="20"/>
                  </a:lnTo>
                  <a:lnTo>
                    <a:pt x="9" y="21"/>
                  </a:lnTo>
                  <a:lnTo>
                    <a:pt x="11" y="21"/>
                  </a:lnTo>
                  <a:lnTo>
                    <a:pt x="11" y="22"/>
                  </a:lnTo>
                  <a:lnTo>
                    <a:pt x="12" y="22"/>
                  </a:lnTo>
                  <a:lnTo>
                    <a:pt x="13" y="22"/>
                  </a:lnTo>
                  <a:lnTo>
                    <a:pt x="14" y="22"/>
                  </a:lnTo>
                  <a:lnTo>
                    <a:pt x="14" y="21"/>
                  </a:lnTo>
                  <a:lnTo>
                    <a:pt x="14" y="20"/>
                  </a:lnTo>
                  <a:lnTo>
                    <a:pt x="14" y="18"/>
                  </a:lnTo>
                  <a:lnTo>
                    <a:pt x="16" y="18"/>
                  </a:lnTo>
                  <a:lnTo>
                    <a:pt x="17" y="18"/>
                  </a:lnTo>
                  <a:lnTo>
                    <a:pt x="16" y="17"/>
                  </a:lnTo>
                  <a:lnTo>
                    <a:pt x="14" y="16"/>
                  </a:lnTo>
                  <a:lnTo>
                    <a:pt x="13" y="16"/>
                  </a:lnTo>
                  <a:lnTo>
                    <a:pt x="11" y="15"/>
                  </a:lnTo>
                  <a:lnTo>
                    <a:pt x="9" y="15"/>
                  </a:lnTo>
                  <a:lnTo>
                    <a:pt x="8" y="13"/>
                  </a:lnTo>
                  <a:lnTo>
                    <a:pt x="7" y="12"/>
                  </a:lnTo>
                  <a:lnTo>
                    <a:pt x="6" y="12"/>
                  </a:lnTo>
                  <a:lnTo>
                    <a:pt x="4" y="11"/>
                  </a:lnTo>
                  <a:lnTo>
                    <a:pt x="4" y="10"/>
                  </a:lnTo>
                  <a:lnTo>
                    <a:pt x="4" y="8"/>
                  </a:lnTo>
                  <a:lnTo>
                    <a:pt x="4" y="7"/>
                  </a:lnTo>
                  <a:lnTo>
                    <a:pt x="4" y="6"/>
                  </a:lnTo>
                  <a:lnTo>
                    <a:pt x="4" y="5"/>
                  </a:lnTo>
                  <a:lnTo>
                    <a:pt x="4" y="3"/>
                  </a:lnTo>
                  <a:lnTo>
                    <a:pt x="4" y="2"/>
                  </a:lnTo>
                  <a:lnTo>
                    <a:pt x="4" y="1"/>
                  </a:lnTo>
                  <a:lnTo>
                    <a:pt x="6" y="1"/>
                  </a:lnTo>
                  <a:lnTo>
                    <a:pt x="7" y="0"/>
                  </a:lnTo>
                  <a:lnTo>
                    <a:pt x="8" y="0"/>
                  </a:lnTo>
                  <a:lnTo>
                    <a:pt x="9" y="0"/>
                  </a:lnTo>
                  <a:lnTo>
                    <a:pt x="11" y="0"/>
                  </a:lnTo>
                  <a:lnTo>
                    <a:pt x="12" y="0"/>
                  </a:lnTo>
                  <a:lnTo>
                    <a:pt x="13" y="0"/>
                  </a:lnTo>
                  <a:lnTo>
                    <a:pt x="14" y="0"/>
                  </a:lnTo>
                  <a:lnTo>
                    <a:pt x="16" y="0"/>
                  </a:lnTo>
                  <a:lnTo>
                    <a:pt x="17" y="0"/>
                  </a:lnTo>
                  <a:lnTo>
                    <a:pt x="17" y="1"/>
                  </a:lnTo>
                  <a:lnTo>
                    <a:pt x="17" y="2"/>
                  </a:lnTo>
                  <a:lnTo>
                    <a:pt x="18" y="2"/>
                  </a:lnTo>
                  <a:lnTo>
                    <a:pt x="19" y="2"/>
                  </a:lnTo>
                  <a:lnTo>
                    <a:pt x="19" y="3"/>
                  </a:lnTo>
                  <a:lnTo>
                    <a:pt x="19" y="5"/>
                  </a:lnTo>
                  <a:lnTo>
                    <a:pt x="19" y="6"/>
                  </a:lnTo>
                  <a:lnTo>
                    <a:pt x="14" y="6"/>
                  </a:lnTo>
                  <a:lnTo>
                    <a:pt x="13" y="6"/>
                  </a:lnTo>
                  <a:lnTo>
                    <a:pt x="12" y="6"/>
                  </a:lnTo>
                  <a:lnTo>
                    <a:pt x="11" y="6"/>
                  </a:lnTo>
                  <a:lnTo>
                    <a:pt x="9" y="6"/>
                  </a:lnTo>
                  <a:lnTo>
                    <a:pt x="9" y="7"/>
                  </a:lnTo>
                  <a:lnTo>
                    <a:pt x="9" y="8"/>
                  </a:lnTo>
                  <a:lnTo>
                    <a:pt x="11" y="8"/>
                  </a:lnTo>
                  <a:lnTo>
                    <a:pt x="12" y="8"/>
                  </a:lnTo>
                  <a:lnTo>
                    <a:pt x="13" y="8"/>
                  </a:lnTo>
                  <a:lnTo>
                    <a:pt x="14" y="8"/>
                  </a:lnTo>
                  <a:lnTo>
                    <a:pt x="16" y="10"/>
                  </a:lnTo>
                  <a:lnTo>
                    <a:pt x="17" y="10"/>
                  </a:lnTo>
                  <a:lnTo>
                    <a:pt x="18" y="11"/>
                  </a:lnTo>
                  <a:lnTo>
                    <a:pt x="19" y="11"/>
                  </a:lnTo>
                  <a:lnTo>
                    <a:pt x="19" y="12"/>
                  </a:lnTo>
                  <a:lnTo>
                    <a:pt x="21" y="12"/>
                  </a:lnTo>
                  <a:lnTo>
                    <a:pt x="21" y="13"/>
                  </a:lnTo>
                  <a:lnTo>
                    <a:pt x="22" y="15"/>
                  </a:lnTo>
                  <a:lnTo>
                    <a:pt x="22" y="16"/>
                  </a:lnTo>
                  <a:lnTo>
                    <a:pt x="22" y="17"/>
                  </a:lnTo>
                  <a:lnTo>
                    <a:pt x="23" y="18"/>
                  </a:lnTo>
                  <a:lnTo>
                    <a:pt x="22" y="18"/>
                  </a:lnTo>
                  <a:lnTo>
                    <a:pt x="22" y="20"/>
                  </a:lnTo>
                  <a:lnTo>
                    <a:pt x="22" y="21"/>
                  </a:lnTo>
                  <a:lnTo>
                    <a:pt x="21" y="21"/>
                  </a:lnTo>
                  <a:lnTo>
                    <a:pt x="21" y="22"/>
                  </a:lnTo>
                  <a:lnTo>
                    <a:pt x="19" y="22"/>
                  </a:lnTo>
                  <a:lnTo>
                    <a:pt x="19" y="23"/>
                  </a:lnTo>
                  <a:lnTo>
                    <a:pt x="18" y="23"/>
                  </a:lnTo>
                  <a:lnTo>
                    <a:pt x="17" y="25"/>
                  </a:lnTo>
                  <a:lnTo>
                    <a:pt x="16" y="25"/>
                  </a:lnTo>
                  <a:lnTo>
                    <a:pt x="14" y="25"/>
                  </a:lnTo>
                  <a:lnTo>
                    <a:pt x="14" y="26"/>
                  </a:lnTo>
                  <a:lnTo>
                    <a:pt x="13" y="26"/>
                  </a:lnTo>
                  <a:lnTo>
                    <a:pt x="12" y="26"/>
                  </a:lnTo>
                  <a:lnTo>
                    <a:pt x="11" y="26"/>
                  </a:lnTo>
                  <a:lnTo>
                    <a:pt x="9" y="26"/>
                  </a:lnTo>
                  <a:lnTo>
                    <a:pt x="8" y="26"/>
                  </a:lnTo>
                  <a:lnTo>
                    <a:pt x="7" y="26"/>
                  </a:lnTo>
                  <a:lnTo>
                    <a:pt x="6" y="25"/>
                  </a:lnTo>
                  <a:lnTo>
                    <a:pt x="4" y="23"/>
                  </a:lnTo>
                  <a:lnTo>
                    <a:pt x="4" y="22"/>
                  </a:lnTo>
                  <a:lnTo>
                    <a:pt x="3" y="21"/>
                  </a:lnTo>
                  <a:lnTo>
                    <a:pt x="2" y="20"/>
                  </a:lnTo>
                  <a:lnTo>
                    <a:pt x="0" y="18"/>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099" name="Freeform 322">
              <a:extLst>
                <a:ext uri="{FF2B5EF4-FFF2-40B4-BE49-F238E27FC236}">
                  <a16:creationId xmlns:a16="http://schemas.microsoft.com/office/drawing/2014/main" id="{A4BE22CB-4DD8-7848-B8AD-85D329335A63}"/>
                </a:ext>
              </a:extLst>
            </p:cNvPr>
            <p:cNvSpPr>
              <a:spLocks noEditPoints="1"/>
            </p:cNvSpPr>
            <p:nvPr/>
          </p:nvSpPr>
          <p:spPr bwMode="auto">
            <a:xfrm>
              <a:off x="4292" y="2758"/>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w 19"/>
                <a:gd name="T87" fmla="*/ 0 h 37"/>
                <a:gd name="T88" fmla="*/ 0 w 19"/>
                <a:gd name="T89" fmla="*/ 0 h 37"/>
                <a:gd name="T90" fmla="*/ 0 w 19"/>
                <a:gd name="T91" fmla="*/ 0 h 37"/>
                <a:gd name="T92" fmla="*/ 0 w 19"/>
                <a:gd name="T93" fmla="*/ 0 h 37"/>
                <a:gd name="T94" fmla="*/ 0 w 19"/>
                <a:gd name="T95" fmla="*/ 0 h 37"/>
                <a:gd name="T96" fmla="*/ 0 w 19"/>
                <a:gd name="T97" fmla="*/ 0 h 37"/>
                <a:gd name="T98" fmla="*/ 0 w 19"/>
                <a:gd name="T99" fmla="*/ 0 h 37"/>
                <a:gd name="T100" fmla="*/ 0 w 19"/>
                <a:gd name="T101" fmla="*/ 0 h 37"/>
                <a:gd name="T102" fmla="*/ 0 w 19"/>
                <a:gd name="T103" fmla="*/ 0 h 37"/>
                <a:gd name="T104" fmla="*/ 0 w 19"/>
                <a:gd name="T105" fmla="*/ 0 h 37"/>
                <a:gd name="T106" fmla="*/ 0 w 19"/>
                <a:gd name="T107" fmla="*/ 0 h 37"/>
                <a:gd name="T108" fmla="*/ 0 w 19"/>
                <a:gd name="T109" fmla="*/ 0 h 37"/>
                <a:gd name="T110" fmla="*/ 0 w 19"/>
                <a:gd name="T111" fmla="*/ 0 h 37"/>
                <a:gd name="T112" fmla="*/ 0 w 19"/>
                <a:gd name="T113" fmla="*/ 0 h 37"/>
                <a:gd name="T114" fmla="*/ 0 w 19"/>
                <a:gd name="T115" fmla="*/ 0 h 37"/>
                <a:gd name="T116" fmla="*/ 0 w 19"/>
                <a:gd name="T117" fmla="*/ 0 h 37"/>
                <a:gd name="T118" fmla="*/ 0 w 19"/>
                <a:gd name="T119" fmla="*/ 0 h 37"/>
                <a:gd name="T120" fmla="*/ 0 w 19"/>
                <a:gd name="T121" fmla="*/ 0 h 37"/>
                <a:gd name="T122" fmla="*/ 0 w 19"/>
                <a:gd name="T123" fmla="*/ 0 h 37"/>
                <a:gd name="T124" fmla="*/ 0 w 19"/>
                <a:gd name="T125" fmla="*/ 0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7"/>
                <a:gd name="T191" fmla="*/ 19 w 19"/>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7">
                  <a:moveTo>
                    <a:pt x="19" y="37"/>
                  </a:moveTo>
                  <a:lnTo>
                    <a:pt x="12" y="37"/>
                  </a:lnTo>
                  <a:lnTo>
                    <a:pt x="12" y="33"/>
                  </a:lnTo>
                  <a:lnTo>
                    <a:pt x="12" y="34"/>
                  </a:lnTo>
                  <a:lnTo>
                    <a:pt x="12" y="36"/>
                  </a:lnTo>
                  <a:lnTo>
                    <a:pt x="11" y="36"/>
                  </a:lnTo>
                  <a:lnTo>
                    <a:pt x="10" y="37"/>
                  </a:lnTo>
                  <a:lnTo>
                    <a:pt x="9" y="37"/>
                  </a:lnTo>
                  <a:lnTo>
                    <a:pt x="7" y="37"/>
                  </a:lnTo>
                  <a:lnTo>
                    <a:pt x="6" y="37"/>
                  </a:lnTo>
                  <a:lnTo>
                    <a:pt x="5" y="36"/>
                  </a:lnTo>
                  <a:lnTo>
                    <a:pt x="3" y="36"/>
                  </a:lnTo>
                  <a:lnTo>
                    <a:pt x="2" y="34"/>
                  </a:lnTo>
                  <a:lnTo>
                    <a:pt x="2" y="33"/>
                  </a:lnTo>
                  <a:lnTo>
                    <a:pt x="1" y="32"/>
                  </a:lnTo>
                  <a:lnTo>
                    <a:pt x="1" y="31"/>
                  </a:lnTo>
                  <a:lnTo>
                    <a:pt x="0" y="29"/>
                  </a:lnTo>
                  <a:lnTo>
                    <a:pt x="0" y="28"/>
                  </a:lnTo>
                  <a:lnTo>
                    <a:pt x="0" y="27"/>
                  </a:lnTo>
                  <a:lnTo>
                    <a:pt x="0" y="26"/>
                  </a:lnTo>
                  <a:lnTo>
                    <a:pt x="0" y="24"/>
                  </a:lnTo>
                  <a:lnTo>
                    <a:pt x="0" y="23"/>
                  </a:lnTo>
                  <a:lnTo>
                    <a:pt x="0" y="22"/>
                  </a:lnTo>
                  <a:lnTo>
                    <a:pt x="0" y="21"/>
                  </a:lnTo>
                  <a:lnTo>
                    <a:pt x="0" y="19"/>
                  </a:lnTo>
                  <a:lnTo>
                    <a:pt x="0" y="18"/>
                  </a:lnTo>
                  <a:lnTo>
                    <a:pt x="0" y="17"/>
                  </a:lnTo>
                  <a:lnTo>
                    <a:pt x="1" y="16"/>
                  </a:lnTo>
                  <a:lnTo>
                    <a:pt x="1" y="14"/>
                  </a:lnTo>
                  <a:lnTo>
                    <a:pt x="2" y="13"/>
                  </a:lnTo>
                  <a:lnTo>
                    <a:pt x="2" y="12"/>
                  </a:lnTo>
                  <a:lnTo>
                    <a:pt x="3" y="11"/>
                  </a:lnTo>
                  <a:lnTo>
                    <a:pt x="5" y="11"/>
                  </a:lnTo>
                  <a:lnTo>
                    <a:pt x="6" y="11"/>
                  </a:lnTo>
                  <a:lnTo>
                    <a:pt x="7" y="11"/>
                  </a:lnTo>
                  <a:lnTo>
                    <a:pt x="9" y="11"/>
                  </a:lnTo>
                  <a:lnTo>
                    <a:pt x="10" y="11"/>
                  </a:lnTo>
                  <a:lnTo>
                    <a:pt x="11" y="11"/>
                  </a:lnTo>
                  <a:lnTo>
                    <a:pt x="12" y="11"/>
                  </a:lnTo>
                  <a:lnTo>
                    <a:pt x="12" y="12"/>
                  </a:lnTo>
                  <a:lnTo>
                    <a:pt x="12" y="13"/>
                  </a:lnTo>
                  <a:lnTo>
                    <a:pt x="12" y="0"/>
                  </a:lnTo>
                  <a:lnTo>
                    <a:pt x="19" y="0"/>
                  </a:lnTo>
                  <a:lnTo>
                    <a:pt x="19" y="37"/>
                  </a:lnTo>
                  <a:close/>
                  <a:moveTo>
                    <a:pt x="5" y="23"/>
                  </a:moveTo>
                  <a:lnTo>
                    <a:pt x="5" y="24"/>
                  </a:lnTo>
                  <a:lnTo>
                    <a:pt x="5" y="26"/>
                  </a:lnTo>
                  <a:lnTo>
                    <a:pt x="5" y="27"/>
                  </a:lnTo>
                  <a:lnTo>
                    <a:pt x="5" y="28"/>
                  </a:lnTo>
                  <a:lnTo>
                    <a:pt x="5" y="29"/>
                  </a:lnTo>
                  <a:lnTo>
                    <a:pt x="5" y="31"/>
                  </a:lnTo>
                  <a:lnTo>
                    <a:pt x="6" y="31"/>
                  </a:lnTo>
                  <a:lnTo>
                    <a:pt x="6" y="32"/>
                  </a:lnTo>
                  <a:lnTo>
                    <a:pt x="7" y="33"/>
                  </a:lnTo>
                  <a:lnTo>
                    <a:pt x="9" y="33"/>
                  </a:lnTo>
                  <a:lnTo>
                    <a:pt x="10" y="32"/>
                  </a:lnTo>
                  <a:lnTo>
                    <a:pt x="11" y="31"/>
                  </a:lnTo>
                  <a:lnTo>
                    <a:pt x="12" y="29"/>
                  </a:lnTo>
                  <a:lnTo>
                    <a:pt x="12" y="28"/>
                  </a:lnTo>
                  <a:lnTo>
                    <a:pt x="12" y="27"/>
                  </a:lnTo>
                  <a:lnTo>
                    <a:pt x="12" y="26"/>
                  </a:lnTo>
                  <a:lnTo>
                    <a:pt x="12" y="24"/>
                  </a:lnTo>
                  <a:lnTo>
                    <a:pt x="12" y="23"/>
                  </a:lnTo>
                  <a:lnTo>
                    <a:pt x="12" y="22"/>
                  </a:lnTo>
                  <a:lnTo>
                    <a:pt x="12" y="21"/>
                  </a:lnTo>
                  <a:lnTo>
                    <a:pt x="12" y="19"/>
                  </a:lnTo>
                  <a:lnTo>
                    <a:pt x="12" y="18"/>
                  </a:lnTo>
                  <a:lnTo>
                    <a:pt x="12" y="17"/>
                  </a:lnTo>
                  <a:lnTo>
                    <a:pt x="11" y="17"/>
                  </a:lnTo>
                  <a:lnTo>
                    <a:pt x="10" y="17"/>
                  </a:lnTo>
                  <a:lnTo>
                    <a:pt x="9" y="17"/>
                  </a:lnTo>
                  <a:lnTo>
                    <a:pt x="7" y="17"/>
                  </a:lnTo>
                  <a:lnTo>
                    <a:pt x="6" y="17"/>
                  </a:lnTo>
                  <a:lnTo>
                    <a:pt x="5" y="17"/>
                  </a:lnTo>
                  <a:lnTo>
                    <a:pt x="5" y="18"/>
                  </a:lnTo>
                  <a:lnTo>
                    <a:pt x="5" y="19"/>
                  </a:lnTo>
                  <a:lnTo>
                    <a:pt x="5" y="21"/>
                  </a:lnTo>
                  <a:lnTo>
                    <a:pt x="5" y="22"/>
                  </a:lnTo>
                  <a:lnTo>
                    <a:pt x="5" y="23"/>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00" name="Freeform 323">
              <a:extLst>
                <a:ext uri="{FF2B5EF4-FFF2-40B4-BE49-F238E27FC236}">
                  <a16:creationId xmlns:a16="http://schemas.microsoft.com/office/drawing/2014/main" id="{FE1F46F5-71A9-814F-B8AF-89C278CD125A}"/>
                </a:ext>
              </a:extLst>
            </p:cNvPr>
            <p:cNvSpPr>
              <a:spLocks/>
            </p:cNvSpPr>
            <p:nvPr/>
          </p:nvSpPr>
          <p:spPr bwMode="auto">
            <a:xfrm>
              <a:off x="4298" y="2758"/>
              <a:ext cx="3" cy="9"/>
            </a:xfrm>
            <a:custGeom>
              <a:avLst/>
              <a:gdLst>
                <a:gd name="T0" fmla="*/ 0 w 14"/>
                <a:gd name="T1" fmla="*/ 0 h 37"/>
                <a:gd name="T2" fmla="*/ 0 w 14"/>
                <a:gd name="T3" fmla="*/ 0 h 37"/>
                <a:gd name="T4" fmla="*/ 0 w 14"/>
                <a:gd name="T5" fmla="*/ 0 h 37"/>
                <a:gd name="T6" fmla="*/ 0 w 14"/>
                <a:gd name="T7" fmla="*/ 0 h 37"/>
                <a:gd name="T8" fmla="*/ 0 w 14"/>
                <a:gd name="T9" fmla="*/ 0 h 37"/>
                <a:gd name="T10" fmla="*/ 0 w 14"/>
                <a:gd name="T11" fmla="*/ 0 h 37"/>
                <a:gd name="T12" fmla="*/ 0 w 14"/>
                <a:gd name="T13" fmla="*/ 0 h 37"/>
                <a:gd name="T14" fmla="*/ 0 w 14"/>
                <a:gd name="T15" fmla="*/ 0 h 37"/>
                <a:gd name="T16" fmla="*/ 0 w 14"/>
                <a:gd name="T17" fmla="*/ 0 h 37"/>
                <a:gd name="T18" fmla="*/ 0 w 14"/>
                <a:gd name="T19" fmla="*/ 0 h 37"/>
                <a:gd name="T20" fmla="*/ 0 w 14"/>
                <a:gd name="T21" fmla="*/ 0 h 37"/>
                <a:gd name="T22" fmla="*/ 0 w 14"/>
                <a:gd name="T23" fmla="*/ 0 h 37"/>
                <a:gd name="T24" fmla="*/ 0 w 14"/>
                <a:gd name="T25" fmla="*/ 0 h 37"/>
                <a:gd name="T26" fmla="*/ 0 w 14"/>
                <a:gd name="T27" fmla="*/ 0 h 37"/>
                <a:gd name="T28" fmla="*/ 0 w 14"/>
                <a:gd name="T29" fmla="*/ 0 h 37"/>
                <a:gd name="T30" fmla="*/ 0 w 14"/>
                <a:gd name="T31" fmla="*/ 0 h 37"/>
                <a:gd name="T32" fmla="*/ 0 w 14"/>
                <a:gd name="T33" fmla="*/ 0 h 37"/>
                <a:gd name="T34" fmla="*/ 0 w 14"/>
                <a:gd name="T35" fmla="*/ 0 h 37"/>
                <a:gd name="T36" fmla="*/ 0 w 14"/>
                <a:gd name="T37" fmla="*/ 0 h 37"/>
                <a:gd name="T38" fmla="*/ 0 w 14"/>
                <a:gd name="T39" fmla="*/ 0 h 37"/>
                <a:gd name="T40" fmla="*/ 0 w 14"/>
                <a:gd name="T41" fmla="*/ 0 h 37"/>
                <a:gd name="T42" fmla="*/ 0 w 14"/>
                <a:gd name="T43" fmla="*/ 0 h 37"/>
                <a:gd name="T44" fmla="*/ 0 w 14"/>
                <a:gd name="T45" fmla="*/ 0 h 37"/>
                <a:gd name="T46" fmla="*/ 0 w 14"/>
                <a:gd name="T47" fmla="*/ 0 h 37"/>
                <a:gd name="T48" fmla="*/ 0 w 14"/>
                <a:gd name="T49" fmla="*/ 0 h 37"/>
                <a:gd name="T50" fmla="*/ 0 w 14"/>
                <a:gd name="T51" fmla="*/ 0 h 37"/>
                <a:gd name="T52" fmla="*/ 0 w 14"/>
                <a:gd name="T53" fmla="*/ 0 h 37"/>
                <a:gd name="T54" fmla="*/ 0 w 14"/>
                <a:gd name="T55" fmla="*/ 0 h 37"/>
                <a:gd name="T56" fmla="*/ 0 w 14"/>
                <a:gd name="T57" fmla="*/ 0 h 37"/>
                <a:gd name="T58" fmla="*/ 0 w 14"/>
                <a:gd name="T59" fmla="*/ 0 h 37"/>
                <a:gd name="T60" fmla="*/ 0 w 14"/>
                <a:gd name="T61" fmla="*/ 0 h 37"/>
                <a:gd name="T62" fmla="*/ 0 w 14"/>
                <a:gd name="T63" fmla="*/ 0 h 37"/>
                <a:gd name="T64" fmla="*/ 0 w 14"/>
                <a:gd name="T65" fmla="*/ 0 h 37"/>
                <a:gd name="T66" fmla="*/ 0 w 14"/>
                <a:gd name="T67" fmla="*/ 0 h 37"/>
                <a:gd name="T68" fmla="*/ 0 w 14"/>
                <a:gd name="T69" fmla="*/ 0 h 37"/>
                <a:gd name="T70" fmla="*/ 0 w 14"/>
                <a:gd name="T71" fmla="*/ 0 h 37"/>
                <a:gd name="T72" fmla="*/ 0 w 14"/>
                <a:gd name="T73" fmla="*/ 0 h 37"/>
                <a:gd name="T74" fmla="*/ 0 w 14"/>
                <a:gd name="T75" fmla="*/ 0 h 37"/>
                <a:gd name="T76" fmla="*/ 0 w 14"/>
                <a:gd name="T77" fmla="*/ 0 h 37"/>
                <a:gd name="T78" fmla="*/ 0 w 14"/>
                <a:gd name="T79" fmla="*/ 0 h 37"/>
                <a:gd name="T80" fmla="*/ 0 w 14"/>
                <a:gd name="T81" fmla="*/ 0 h 37"/>
                <a:gd name="T82" fmla="*/ 0 w 14"/>
                <a:gd name="T83" fmla="*/ 0 h 37"/>
                <a:gd name="T84" fmla="*/ 0 w 14"/>
                <a:gd name="T85" fmla="*/ 0 h 37"/>
                <a:gd name="T86" fmla="*/ 0 w 14"/>
                <a:gd name="T87" fmla="*/ 0 h 37"/>
                <a:gd name="T88" fmla="*/ 0 w 14"/>
                <a:gd name="T89" fmla="*/ 0 h 37"/>
                <a:gd name="T90" fmla="*/ 0 w 14"/>
                <a:gd name="T91" fmla="*/ 0 h 37"/>
                <a:gd name="T92" fmla="*/ 0 w 14"/>
                <a:gd name="T93" fmla="*/ 0 h 37"/>
                <a:gd name="T94" fmla="*/ 0 w 14"/>
                <a:gd name="T95" fmla="*/ 0 h 37"/>
                <a:gd name="T96" fmla="*/ 0 w 14"/>
                <a:gd name="T97" fmla="*/ 0 h 37"/>
                <a:gd name="T98" fmla="*/ 0 w 14"/>
                <a:gd name="T99" fmla="*/ 0 h 37"/>
                <a:gd name="T100" fmla="*/ 0 w 14"/>
                <a:gd name="T101" fmla="*/ 0 h 37"/>
                <a:gd name="T102" fmla="*/ 0 w 14"/>
                <a:gd name="T103" fmla="*/ 0 h 37"/>
                <a:gd name="T104" fmla="*/ 0 w 14"/>
                <a:gd name="T105" fmla="*/ 0 h 37"/>
                <a:gd name="T106" fmla="*/ 0 w 14"/>
                <a:gd name="T107" fmla="*/ 0 h 37"/>
                <a:gd name="T108" fmla="*/ 0 w 14"/>
                <a:gd name="T109" fmla="*/ 0 h 37"/>
                <a:gd name="T110" fmla="*/ 0 w 14"/>
                <a:gd name="T111" fmla="*/ 0 h 37"/>
                <a:gd name="T112" fmla="*/ 0 w 14"/>
                <a:gd name="T113" fmla="*/ 0 h 37"/>
                <a:gd name="T114" fmla="*/ 0 w 14"/>
                <a:gd name="T115" fmla="*/ 0 h 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
                <a:gd name="T175" fmla="*/ 0 h 37"/>
                <a:gd name="T176" fmla="*/ 14 w 14"/>
                <a:gd name="T177" fmla="*/ 37 h 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 h="37">
                  <a:moveTo>
                    <a:pt x="0" y="11"/>
                  </a:moveTo>
                  <a:lnTo>
                    <a:pt x="3" y="11"/>
                  </a:lnTo>
                  <a:lnTo>
                    <a:pt x="3" y="9"/>
                  </a:lnTo>
                  <a:lnTo>
                    <a:pt x="3" y="8"/>
                  </a:lnTo>
                  <a:lnTo>
                    <a:pt x="3" y="7"/>
                  </a:lnTo>
                  <a:lnTo>
                    <a:pt x="3" y="5"/>
                  </a:lnTo>
                  <a:lnTo>
                    <a:pt x="3" y="4"/>
                  </a:lnTo>
                  <a:lnTo>
                    <a:pt x="4" y="4"/>
                  </a:lnTo>
                  <a:lnTo>
                    <a:pt x="4" y="3"/>
                  </a:lnTo>
                  <a:lnTo>
                    <a:pt x="5" y="3"/>
                  </a:lnTo>
                  <a:lnTo>
                    <a:pt x="5" y="2"/>
                  </a:lnTo>
                  <a:lnTo>
                    <a:pt x="5" y="0"/>
                  </a:lnTo>
                  <a:lnTo>
                    <a:pt x="6" y="0"/>
                  </a:lnTo>
                  <a:lnTo>
                    <a:pt x="8" y="0"/>
                  </a:lnTo>
                  <a:lnTo>
                    <a:pt x="9" y="0"/>
                  </a:lnTo>
                  <a:lnTo>
                    <a:pt x="10" y="0"/>
                  </a:lnTo>
                  <a:lnTo>
                    <a:pt x="11" y="0"/>
                  </a:lnTo>
                  <a:lnTo>
                    <a:pt x="13" y="0"/>
                  </a:lnTo>
                  <a:lnTo>
                    <a:pt x="14" y="0"/>
                  </a:lnTo>
                  <a:lnTo>
                    <a:pt x="14" y="7"/>
                  </a:lnTo>
                  <a:lnTo>
                    <a:pt x="13" y="7"/>
                  </a:lnTo>
                  <a:lnTo>
                    <a:pt x="11" y="7"/>
                  </a:lnTo>
                  <a:lnTo>
                    <a:pt x="10" y="7"/>
                  </a:lnTo>
                  <a:lnTo>
                    <a:pt x="9" y="7"/>
                  </a:lnTo>
                  <a:lnTo>
                    <a:pt x="8" y="8"/>
                  </a:lnTo>
                  <a:lnTo>
                    <a:pt x="8" y="9"/>
                  </a:lnTo>
                  <a:lnTo>
                    <a:pt x="8" y="11"/>
                  </a:lnTo>
                  <a:lnTo>
                    <a:pt x="14" y="11"/>
                  </a:lnTo>
                  <a:lnTo>
                    <a:pt x="14" y="17"/>
                  </a:lnTo>
                  <a:lnTo>
                    <a:pt x="8" y="17"/>
                  </a:lnTo>
                  <a:lnTo>
                    <a:pt x="8" y="37"/>
                  </a:lnTo>
                  <a:lnTo>
                    <a:pt x="3" y="37"/>
                  </a:lnTo>
                  <a:lnTo>
                    <a:pt x="3" y="17"/>
                  </a:lnTo>
                  <a:lnTo>
                    <a:pt x="0" y="17"/>
                  </a:lnTo>
                  <a:lnTo>
                    <a:pt x="0" y="11"/>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01" name="Freeform 324">
              <a:extLst>
                <a:ext uri="{FF2B5EF4-FFF2-40B4-BE49-F238E27FC236}">
                  <a16:creationId xmlns:a16="http://schemas.microsoft.com/office/drawing/2014/main" id="{EDDA4ED6-CB33-FB47-BA4C-8D75336EFB7E}"/>
                </a:ext>
              </a:extLst>
            </p:cNvPr>
            <p:cNvSpPr>
              <a:spLocks noEditPoints="1"/>
            </p:cNvSpPr>
            <p:nvPr/>
          </p:nvSpPr>
          <p:spPr bwMode="auto">
            <a:xfrm>
              <a:off x="4300" y="2758"/>
              <a:ext cx="3" cy="12"/>
            </a:xfrm>
            <a:custGeom>
              <a:avLst/>
              <a:gdLst>
                <a:gd name="T0" fmla="*/ 0 w 12"/>
                <a:gd name="T1" fmla="*/ 0 h 46"/>
                <a:gd name="T2" fmla="*/ 0 w 12"/>
                <a:gd name="T3" fmla="*/ 0 h 46"/>
                <a:gd name="T4" fmla="*/ 0 w 12"/>
                <a:gd name="T5" fmla="*/ 0 h 46"/>
                <a:gd name="T6" fmla="*/ 0 w 12"/>
                <a:gd name="T7" fmla="*/ 0 h 46"/>
                <a:gd name="T8" fmla="*/ 0 w 12"/>
                <a:gd name="T9" fmla="*/ 0 h 46"/>
                <a:gd name="T10" fmla="*/ 0 w 12"/>
                <a:gd name="T11" fmla="*/ 0 h 46"/>
                <a:gd name="T12" fmla="*/ 0 w 12"/>
                <a:gd name="T13" fmla="*/ 0 h 46"/>
                <a:gd name="T14" fmla="*/ 0 w 12"/>
                <a:gd name="T15" fmla="*/ 0 h 46"/>
                <a:gd name="T16" fmla="*/ 0 w 12"/>
                <a:gd name="T17" fmla="*/ 0 h 46"/>
                <a:gd name="T18" fmla="*/ 0 w 12"/>
                <a:gd name="T19" fmla="*/ 0 h 46"/>
                <a:gd name="T20" fmla="*/ 0 w 12"/>
                <a:gd name="T21" fmla="*/ 0 h 46"/>
                <a:gd name="T22" fmla="*/ 0 w 12"/>
                <a:gd name="T23" fmla="*/ 0 h 46"/>
                <a:gd name="T24" fmla="*/ 0 w 12"/>
                <a:gd name="T25" fmla="*/ 0 h 46"/>
                <a:gd name="T26" fmla="*/ 0 w 12"/>
                <a:gd name="T27" fmla="*/ 0 h 46"/>
                <a:gd name="T28" fmla="*/ 0 w 12"/>
                <a:gd name="T29" fmla="*/ 0 h 46"/>
                <a:gd name="T30" fmla="*/ 0 w 12"/>
                <a:gd name="T31" fmla="*/ 0 h 46"/>
                <a:gd name="T32" fmla="*/ 0 w 12"/>
                <a:gd name="T33" fmla="*/ 0 h 46"/>
                <a:gd name="T34" fmla="*/ 0 w 12"/>
                <a:gd name="T35" fmla="*/ 0 h 46"/>
                <a:gd name="T36" fmla="*/ 0 w 12"/>
                <a:gd name="T37" fmla="*/ 0 h 46"/>
                <a:gd name="T38" fmla="*/ 0 w 12"/>
                <a:gd name="T39" fmla="*/ 0 h 46"/>
                <a:gd name="T40" fmla="*/ 0 w 12"/>
                <a:gd name="T41" fmla="*/ 0 h 46"/>
                <a:gd name="T42" fmla="*/ 0 w 12"/>
                <a:gd name="T43" fmla="*/ 0 h 46"/>
                <a:gd name="T44" fmla="*/ 0 w 12"/>
                <a:gd name="T45" fmla="*/ 0 h 46"/>
                <a:gd name="T46" fmla="*/ 0 w 12"/>
                <a:gd name="T47" fmla="*/ 0 h 46"/>
                <a:gd name="T48" fmla="*/ 0 w 12"/>
                <a:gd name="T49" fmla="*/ 0 h 46"/>
                <a:gd name="T50" fmla="*/ 0 w 12"/>
                <a:gd name="T51" fmla="*/ 0 h 46"/>
                <a:gd name="T52" fmla="*/ 0 w 12"/>
                <a:gd name="T53" fmla="*/ 0 h 46"/>
                <a:gd name="T54" fmla="*/ 0 w 12"/>
                <a:gd name="T55" fmla="*/ 0 h 46"/>
                <a:gd name="T56" fmla="*/ 0 w 12"/>
                <a:gd name="T57" fmla="*/ 0 h 46"/>
                <a:gd name="T58" fmla="*/ 0 w 12"/>
                <a:gd name="T59" fmla="*/ 0 h 46"/>
                <a:gd name="T60" fmla="*/ 0 w 12"/>
                <a:gd name="T61" fmla="*/ 0 h 46"/>
                <a:gd name="T62" fmla="*/ 0 w 12"/>
                <a:gd name="T63" fmla="*/ 0 h 46"/>
                <a:gd name="T64" fmla="*/ 0 w 12"/>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
                <a:gd name="T100" fmla="*/ 0 h 46"/>
                <a:gd name="T101" fmla="*/ 12 w 12"/>
                <a:gd name="T102" fmla="*/ 46 h 4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 h="46">
                  <a:moveTo>
                    <a:pt x="6" y="7"/>
                  </a:moveTo>
                  <a:lnTo>
                    <a:pt x="6" y="0"/>
                  </a:lnTo>
                  <a:lnTo>
                    <a:pt x="12" y="0"/>
                  </a:lnTo>
                  <a:lnTo>
                    <a:pt x="12" y="7"/>
                  </a:lnTo>
                  <a:lnTo>
                    <a:pt x="6" y="7"/>
                  </a:lnTo>
                  <a:close/>
                  <a:moveTo>
                    <a:pt x="12" y="11"/>
                  </a:moveTo>
                  <a:lnTo>
                    <a:pt x="12" y="37"/>
                  </a:lnTo>
                  <a:lnTo>
                    <a:pt x="12" y="38"/>
                  </a:lnTo>
                  <a:lnTo>
                    <a:pt x="12" y="39"/>
                  </a:lnTo>
                  <a:lnTo>
                    <a:pt x="12" y="41"/>
                  </a:lnTo>
                  <a:lnTo>
                    <a:pt x="12" y="42"/>
                  </a:lnTo>
                  <a:lnTo>
                    <a:pt x="12" y="43"/>
                  </a:lnTo>
                  <a:lnTo>
                    <a:pt x="12" y="45"/>
                  </a:lnTo>
                  <a:lnTo>
                    <a:pt x="10" y="46"/>
                  </a:lnTo>
                  <a:lnTo>
                    <a:pt x="9" y="46"/>
                  </a:lnTo>
                  <a:lnTo>
                    <a:pt x="8" y="46"/>
                  </a:lnTo>
                  <a:lnTo>
                    <a:pt x="6" y="46"/>
                  </a:lnTo>
                  <a:lnTo>
                    <a:pt x="5" y="46"/>
                  </a:lnTo>
                  <a:lnTo>
                    <a:pt x="4" y="46"/>
                  </a:lnTo>
                  <a:lnTo>
                    <a:pt x="3" y="46"/>
                  </a:lnTo>
                  <a:lnTo>
                    <a:pt x="1" y="46"/>
                  </a:lnTo>
                  <a:lnTo>
                    <a:pt x="0" y="46"/>
                  </a:lnTo>
                  <a:lnTo>
                    <a:pt x="4" y="39"/>
                  </a:lnTo>
                  <a:lnTo>
                    <a:pt x="5" y="39"/>
                  </a:lnTo>
                  <a:lnTo>
                    <a:pt x="6" y="39"/>
                  </a:lnTo>
                  <a:lnTo>
                    <a:pt x="6" y="38"/>
                  </a:lnTo>
                  <a:lnTo>
                    <a:pt x="6" y="37"/>
                  </a:lnTo>
                  <a:lnTo>
                    <a:pt x="6" y="11"/>
                  </a:lnTo>
                  <a:lnTo>
                    <a:pt x="12" y="11"/>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02" name="Freeform 325">
              <a:extLst>
                <a:ext uri="{FF2B5EF4-FFF2-40B4-BE49-F238E27FC236}">
                  <a16:creationId xmlns:a16="http://schemas.microsoft.com/office/drawing/2014/main" id="{38E7C339-737F-5340-9A39-4EE828FD2BB7}"/>
                </a:ext>
              </a:extLst>
            </p:cNvPr>
            <p:cNvSpPr>
              <a:spLocks/>
            </p:cNvSpPr>
            <p:nvPr/>
          </p:nvSpPr>
          <p:spPr bwMode="auto">
            <a:xfrm>
              <a:off x="4304" y="2758"/>
              <a:ext cx="5" cy="9"/>
            </a:xfrm>
            <a:custGeom>
              <a:avLst/>
              <a:gdLst>
                <a:gd name="T0" fmla="*/ 0 w 18"/>
                <a:gd name="T1" fmla="*/ 0 h 37"/>
                <a:gd name="T2" fmla="*/ 0 w 18"/>
                <a:gd name="T3" fmla="*/ 0 h 37"/>
                <a:gd name="T4" fmla="*/ 0 w 18"/>
                <a:gd name="T5" fmla="*/ 0 h 37"/>
                <a:gd name="T6" fmla="*/ 0 w 18"/>
                <a:gd name="T7" fmla="*/ 0 h 37"/>
                <a:gd name="T8" fmla="*/ 0 w 18"/>
                <a:gd name="T9" fmla="*/ 0 h 37"/>
                <a:gd name="T10" fmla="*/ 0 w 18"/>
                <a:gd name="T11" fmla="*/ 0 h 37"/>
                <a:gd name="T12" fmla="*/ 0 w 18"/>
                <a:gd name="T13" fmla="*/ 0 h 37"/>
                <a:gd name="T14" fmla="*/ 0 w 18"/>
                <a:gd name="T15" fmla="*/ 0 h 37"/>
                <a:gd name="T16" fmla="*/ 0 w 18"/>
                <a:gd name="T17" fmla="*/ 0 h 37"/>
                <a:gd name="T18" fmla="*/ 0 w 18"/>
                <a:gd name="T19" fmla="*/ 0 h 37"/>
                <a:gd name="T20" fmla="*/ 0 w 18"/>
                <a:gd name="T21" fmla="*/ 0 h 37"/>
                <a:gd name="T22" fmla="*/ 0 w 18"/>
                <a:gd name="T23" fmla="*/ 0 h 37"/>
                <a:gd name="T24" fmla="*/ 0 w 18"/>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37"/>
                <a:gd name="T41" fmla="*/ 18 w 18"/>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37">
                  <a:moveTo>
                    <a:pt x="0" y="37"/>
                  </a:moveTo>
                  <a:lnTo>
                    <a:pt x="0" y="0"/>
                  </a:lnTo>
                  <a:lnTo>
                    <a:pt x="6" y="0"/>
                  </a:lnTo>
                  <a:lnTo>
                    <a:pt x="6" y="19"/>
                  </a:lnTo>
                  <a:lnTo>
                    <a:pt x="11" y="11"/>
                  </a:lnTo>
                  <a:lnTo>
                    <a:pt x="18" y="11"/>
                  </a:lnTo>
                  <a:lnTo>
                    <a:pt x="11" y="19"/>
                  </a:lnTo>
                  <a:lnTo>
                    <a:pt x="18" y="37"/>
                  </a:lnTo>
                  <a:lnTo>
                    <a:pt x="13" y="37"/>
                  </a:lnTo>
                  <a:lnTo>
                    <a:pt x="8" y="27"/>
                  </a:lnTo>
                  <a:lnTo>
                    <a:pt x="6" y="29"/>
                  </a:lnTo>
                  <a:lnTo>
                    <a:pt x="6" y="37"/>
                  </a:lnTo>
                  <a:lnTo>
                    <a:pt x="0" y="37"/>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03" name="Freeform 326">
              <a:extLst>
                <a:ext uri="{FF2B5EF4-FFF2-40B4-BE49-F238E27FC236}">
                  <a16:creationId xmlns:a16="http://schemas.microsoft.com/office/drawing/2014/main" id="{B5BAA754-3027-C246-8E2E-F82AED878C58}"/>
                </a:ext>
              </a:extLst>
            </p:cNvPr>
            <p:cNvSpPr>
              <a:spLocks/>
            </p:cNvSpPr>
            <p:nvPr/>
          </p:nvSpPr>
          <p:spPr bwMode="auto">
            <a:xfrm>
              <a:off x="4309" y="2761"/>
              <a:ext cx="5" cy="6"/>
            </a:xfrm>
            <a:custGeom>
              <a:avLst/>
              <a:gdLst>
                <a:gd name="T0" fmla="*/ 0 w 22"/>
                <a:gd name="T1" fmla="*/ 0 h 26"/>
                <a:gd name="T2" fmla="*/ 0 w 22"/>
                <a:gd name="T3" fmla="*/ 0 h 26"/>
                <a:gd name="T4" fmla="*/ 0 w 22"/>
                <a:gd name="T5" fmla="*/ 0 h 26"/>
                <a:gd name="T6" fmla="*/ 0 w 22"/>
                <a:gd name="T7" fmla="*/ 0 h 26"/>
                <a:gd name="T8" fmla="*/ 0 w 22"/>
                <a:gd name="T9" fmla="*/ 0 h 26"/>
                <a:gd name="T10" fmla="*/ 0 w 22"/>
                <a:gd name="T11" fmla="*/ 0 h 26"/>
                <a:gd name="T12" fmla="*/ 0 w 22"/>
                <a:gd name="T13" fmla="*/ 0 h 26"/>
                <a:gd name="T14" fmla="*/ 0 w 22"/>
                <a:gd name="T15" fmla="*/ 0 h 26"/>
                <a:gd name="T16" fmla="*/ 0 w 22"/>
                <a:gd name="T17" fmla="*/ 0 h 26"/>
                <a:gd name="T18" fmla="*/ 0 w 22"/>
                <a:gd name="T19" fmla="*/ 0 h 26"/>
                <a:gd name="T20" fmla="*/ 0 w 22"/>
                <a:gd name="T21" fmla="*/ 0 h 26"/>
                <a:gd name="T22" fmla="*/ 0 w 22"/>
                <a:gd name="T23" fmla="*/ 0 h 26"/>
                <a:gd name="T24" fmla="*/ 0 w 22"/>
                <a:gd name="T25" fmla="*/ 0 h 26"/>
                <a:gd name="T26" fmla="*/ 0 w 22"/>
                <a:gd name="T27" fmla="*/ 0 h 26"/>
                <a:gd name="T28" fmla="*/ 0 w 22"/>
                <a:gd name="T29" fmla="*/ 0 h 26"/>
                <a:gd name="T30" fmla="*/ 0 w 22"/>
                <a:gd name="T31" fmla="*/ 0 h 26"/>
                <a:gd name="T32" fmla="*/ 0 w 22"/>
                <a:gd name="T33" fmla="*/ 0 h 26"/>
                <a:gd name="T34" fmla="*/ 0 w 22"/>
                <a:gd name="T35" fmla="*/ 0 h 26"/>
                <a:gd name="T36" fmla="*/ 0 w 22"/>
                <a:gd name="T37" fmla="*/ 0 h 26"/>
                <a:gd name="T38" fmla="*/ 0 w 22"/>
                <a:gd name="T39" fmla="*/ 0 h 26"/>
                <a:gd name="T40" fmla="*/ 0 w 22"/>
                <a:gd name="T41" fmla="*/ 0 h 26"/>
                <a:gd name="T42" fmla="*/ 0 w 22"/>
                <a:gd name="T43" fmla="*/ 0 h 26"/>
                <a:gd name="T44" fmla="*/ 0 w 22"/>
                <a:gd name="T45" fmla="*/ 0 h 26"/>
                <a:gd name="T46" fmla="*/ 0 w 22"/>
                <a:gd name="T47" fmla="*/ 0 h 26"/>
                <a:gd name="T48" fmla="*/ 0 w 22"/>
                <a:gd name="T49" fmla="*/ 0 h 26"/>
                <a:gd name="T50" fmla="*/ 0 w 22"/>
                <a:gd name="T51" fmla="*/ 0 h 26"/>
                <a:gd name="T52" fmla="*/ 0 w 22"/>
                <a:gd name="T53" fmla="*/ 0 h 26"/>
                <a:gd name="T54" fmla="*/ 0 w 22"/>
                <a:gd name="T55" fmla="*/ 0 h 26"/>
                <a:gd name="T56" fmla="*/ 0 w 22"/>
                <a:gd name="T57" fmla="*/ 0 h 26"/>
                <a:gd name="T58" fmla="*/ 0 w 22"/>
                <a:gd name="T59" fmla="*/ 0 h 26"/>
                <a:gd name="T60" fmla="*/ 0 w 22"/>
                <a:gd name="T61" fmla="*/ 0 h 26"/>
                <a:gd name="T62" fmla="*/ 0 w 22"/>
                <a:gd name="T63" fmla="*/ 0 h 26"/>
                <a:gd name="T64" fmla="*/ 0 w 22"/>
                <a:gd name="T65" fmla="*/ 0 h 26"/>
                <a:gd name="T66" fmla="*/ 0 w 22"/>
                <a:gd name="T67" fmla="*/ 0 h 26"/>
                <a:gd name="T68" fmla="*/ 0 w 22"/>
                <a:gd name="T69" fmla="*/ 0 h 26"/>
                <a:gd name="T70" fmla="*/ 0 w 22"/>
                <a:gd name="T71" fmla="*/ 0 h 26"/>
                <a:gd name="T72" fmla="*/ 0 w 22"/>
                <a:gd name="T73" fmla="*/ 0 h 26"/>
                <a:gd name="T74" fmla="*/ 0 w 22"/>
                <a:gd name="T75" fmla="*/ 0 h 26"/>
                <a:gd name="T76" fmla="*/ 0 w 22"/>
                <a:gd name="T77" fmla="*/ 0 h 26"/>
                <a:gd name="T78" fmla="*/ 0 w 22"/>
                <a:gd name="T79" fmla="*/ 0 h 26"/>
                <a:gd name="T80" fmla="*/ 0 w 22"/>
                <a:gd name="T81" fmla="*/ 0 h 26"/>
                <a:gd name="T82" fmla="*/ 0 w 22"/>
                <a:gd name="T83" fmla="*/ 0 h 26"/>
                <a:gd name="T84" fmla="*/ 0 w 22"/>
                <a:gd name="T85" fmla="*/ 0 h 26"/>
                <a:gd name="T86" fmla="*/ 0 w 22"/>
                <a:gd name="T87" fmla="*/ 0 h 26"/>
                <a:gd name="T88" fmla="*/ 0 w 22"/>
                <a:gd name="T89" fmla="*/ 0 h 26"/>
                <a:gd name="T90" fmla="*/ 0 w 22"/>
                <a:gd name="T91" fmla="*/ 0 h 26"/>
                <a:gd name="T92" fmla="*/ 0 w 22"/>
                <a:gd name="T93" fmla="*/ 0 h 26"/>
                <a:gd name="T94" fmla="*/ 0 w 22"/>
                <a:gd name="T95" fmla="*/ 0 h 26"/>
                <a:gd name="T96" fmla="*/ 0 w 22"/>
                <a:gd name="T97" fmla="*/ 0 h 26"/>
                <a:gd name="T98" fmla="*/ 0 w 22"/>
                <a:gd name="T99" fmla="*/ 0 h 26"/>
                <a:gd name="T100" fmla="*/ 0 w 22"/>
                <a:gd name="T101" fmla="*/ 0 h 26"/>
                <a:gd name="T102" fmla="*/ 0 w 22"/>
                <a:gd name="T103" fmla="*/ 0 h 26"/>
                <a:gd name="T104" fmla="*/ 0 w 22"/>
                <a:gd name="T105" fmla="*/ 0 h 26"/>
                <a:gd name="T106" fmla="*/ 0 w 22"/>
                <a:gd name="T107" fmla="*/ 0 h 26"/>
                <a:gd name="T108" fmla="*/ 0 w 22"/>
                <a:gd name="T109" fmla="*/ 0 h 26"/>
                <a:gd name="T110" fmla="*/ 0 w 22"/>
                <a:gd name="T111" fmla="*/ 0 h 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
                <a:gd name="T169" fmla="*/ 0 h 26"/>
                <a:gd name="T170" fmla="*/ 22 w 22"/>
                <a:gd name="T171" fmla="*/ 26 h 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 h="26">
                  <a:moveTo>
                    <a:pt x="0" y="18"/>
                  </a:moveTo>
                  <a:lnTo>
                    <a:pt x="6" y="16"/>
                  </a:lnTo>
                  <a:lnTo>
                    <a:pt x="7" y="17"/>
                  </a:lnTo>
                  <a:lnTo>
                    <a:pt x="8" y="17"/>
                  </a:lnTo>
                  <a:lnTo>
                    <a:pt x="8" y="18"/>
                  </a:lnTo>
                  <a:lnTo>
                    <a:pt x="9" y="18"/>
                  </a:lnTo>
                  <a:lnTo>
                    <a:pt x="9" y="20"/>
                  </a:lnTo>
                  <a:lnTo>
                    <a:pt x="9" y="21"/>
                  </a:lnTo>
                  <a:lnTo>
                    <a:pt x="11" y="22"/>
                  </a:lnTo>
                  <a:lnTo>
                    <a:pt x="12" y="22"/>
                  </a:lnTo>
                  <a:lnTo>
                    <a:pt x="13" y="22"/>
                  </a:lnTo>
                  <a:lnTo>
                    <a:pt x="14" y="22"/>
                  </a:lnTo>
                  <a:lnTo>
                    <a:pt x="14" y="21"/>
                  </a:lnTo>
                  <a:lnTo>
                    <a:pt x="14" y="20"/>
                  </a:lnTo>
                  <a:lnTo>
                    <a:pt x="14" y="18"/>
                  </a:lnTo>
                  <a:lnTo>
                    <a:pt x="16" y="18"/>
                  </a:lnTo>
                  <a:lnTo>
                    <a:pt x="17" y="18"/>
                  </a:lnTo>
                  <a:lnTo>
                    <a:pt x="16" y="18"/>
                  </a:lnTo>
                  <a:lnTo>
                    <a:pt x="16" y="17"/>
                  </a:lnTo>
                  <a:lnTo>
                    <a:pt x="14" y="16"/>
                  </a:lnTo>
                  <a:lnTo>
                    <a:pt x="12" y="16"/>
                  </a:lnTo>
                  <a:lnTo>
                    <a:pt x="11" y="15"/>
                  </a:lnTo>
                  <a:lnTo>
                    <a:pt x="9" y="15"/>
                  </a:lnTo>
                  <a:lnTo>
                    <a:pt x="8" y="13"/>
                  </a:lnTo>
                  <a:lnTo>
                    <a:pt x="7" y="13"/>
                  </a:lnTo>
                  <a:lnTo>
                    <a:pt x="7" y="12"/>
                  </a:lnTo>
                  <a:lnTo>
                    <a:pt x="6" y="12"/>
                  </a:lnTo>
                  <a:lnTo>
                    <a:pt x="4" y="12"/>
                  </a:lnTo>
                  <a:lnTo>
                    <a:pt x="4" y="11"/>
                  </a:lnTo>
                  <a:lnTo>
                    <a:pt x="4" y="10"/>
                  </a:lnTo>
                  <a:lnTo>
                    <a:pt x="3" y="10"/>
                  </a:lnTo>
                  <a:lnTo>
                    <a:pt x="3" y="8"/>
                  </a:lnTo>
                  <a:lnTo>
                    <a:pt x="3" y="7"/>
                  </a:lnTo>
                  <a:lnTo>
                    <a:pt x="3" y="6"/>
                  </a:lnTo>
                  <a:lnTo>
                    <a:pt x="3" y="5"/>
                  </a:lnTo>
                  <a:lnTo>
                    <a:pt x="3" y="3"/>
                  </a:lnTo>
                  <a:lnTo>
                    <a:pt x="3" y="2"/>
                  </a:lnTo>
                  <a:lnTo>
                    <a:pt x="4" y="1"/>
                  </a:lnTo>
                  <a:lnTo>
                    <a:pt x="6" y="1"/>
                  </a:lnTo>
                  <a:lnTo>
                    <a:pt x="7" y="0"/>
                  </a:lnTo>
                  <a:lnTo>
                    <a:pt x="8" y="0"/>
                  </a:lnTo>
                  <a:lnTo>
                    <a:pt x="9" y="0"/>
                  </a:lnTo>
                  <a:lnTo>
                    <a:pt x="11" y="0"/>
                  </a:lnTo>
                  <a:lnTo>
                    <a:pt x="12" y="0"/>
                  </a:lnTo>
                  <a:lnTo>
                    <a:pt x="13" y="0"/>
                  </a:lnTo>
                  <a:lnTo>
                    <a:pt x="14" y="0"/>
                  </a:lnTo>
                  <a:lnTo>
                    <a:pt x="16" y="0"/>
                  </a:lnTo>
                  <a:lnTo>
                    <a:pt x="17" y="1"/>
                  </a:lnTo>
                  <a:lnTo>
                    <a:pt x="17" y="2"/>
                  </a:lnTo>
                  <a:lnTo>
                    <a:pt x="18" y="2"/>
                  </a:lnTo>
                  <a:lnTo>
                    <a:pt x="19" y="2"/>
                  </a:lnTo>
                  <a:lnTo>
                    <a:pt x="19" y="3"/>
                  </a:lnTo>
                  <a:lnTo>
                    <a:pt x="19" y="5"/>
                  </a:lnTo>
                  <a:lnTo>
                    <a:pt x="19" y="6"/>
                  </a:lnTo>
                  <a:lnTo>
                    <a:pt x="14" y="6"/>
                  </a:lnTo>
                  <a:lnTo>
                    <a:pt x="13" y="6"/>
                  </a:lnTo>
                  <a:lnTo>
                    <a:pt x="12" y="6"/>
                  </a:lnTo>
                  <a:lnTo>
                    <a:pt x="11" y="6"/>
                  </a:lnTo>
                  <a:lnTo>
                    <a:pt x="9" y="6"/>
                  </a:lnTo>
                  <a:lnTo>
                    <a:pt x="9" y="7"/>
                  </a:lnTo>
                  <a:lnTo>
                    <a:pt x="9" y="8"/>
                  </a:lnTo>
                  <a:lnTo>
                    <a:pt x="11" y="8"/>
                  </a:lnTo>
                  <a:lnTo>
                    <a:pt x="12" y="8"/>
                  </a:lnTo>
                  <a:lnTo>
                    <a:pt x="13" y="8"/>
                  </a:lnTo>
                  <a:lnTo>
                    <a:pt x="14" y="8"/>
                  </a:lnTo>
                  <a:lnTo>
                    <a:pt x="16" y="10"/>
                  </a:lnTo>
                  <a:lnTo>
                    <a:pt x="17" y="10"/>
                  </a:lnTo>
                  <a:lnTo>
                    <a:pt x="18" y="11"/>
                  </a:lnTo>
                  <a:lnTo>
                    <a:pt x="19" y="12"/>
                  </a:lnTo>
                  <a:lnTo>
                    <a:pt x="21" y="13"/>
                  </a:lnTo>
                  <a:lnTo>
                    <a:pt x="21" y="15"/>
                  </a:lnTo>
                  <a:lnTo>
                    <a:pt x="22" y="15"/>
                  </a:lnTo>
                  <a:lnTo>
                    <a:pt x="22" y="16"/>
                  </a:lnTo>
                  <a:lnTo>
                    <a:pt x="22" y="17"/>
                  </a:lnTo>
                  <a:lnTo>
                    <a:pt x="22" y="18"/>
                  </a:lnTo>
                  <a:lnTo>
                    <a:pt x="22" y="20"/>
                  </a:lnTo>
                  <a:lnTo>
                    <a:pt x="21" y="21"/>
                  </a:lnTo>
                  <a:lnTo>
                    <a:pt x="19" y="22"/>
                  </a:lnTo>
                  <a:lnTo>
                    <a:pt x="18" y="23"/>
                  </a:lnTo>
                  <a:lnTo>
                    <a:pt x="17" y="25"/>
                  </a:lnTo>
                  <a:lnTo>
                    <a:pt x="16" y="25"/>
                  </a:lnTo>
                  <a:lnTo>
                    <a:pt x="14" y="25"/>
                  </a:lnTo>
                  <a:lnTo>
                    <a:pt x="13" y="26"/>
                  </a:lnTo>
                  <a:lnTo>
                    <a:pt x="12" y="26"/>
                  </a:lnTo>
                  <a:lnTo>
                    <a:pt x="11" y="26"/>
                  </a:lnTo>
                  <a:lnTo>
                    <a:pt x="9" y="26"/>
                  </a:lnTo>
                  <a:lnTo>
                    <a:pt x="8" y="26"/>
                  </a:lnTo>
                  <a:lnTo>
                    <a:pt x="7" y="26"/>
                  </a:lnTo>
                  <a:lnTo>
                    <a:pt x="6" y="26"/>
                  </a:lnTo>
                  <a:lnTo>
                    <a:pt x="6" y="25"/>
                  </a:lnTo>
                  <a:lnTo>
                    <a:pt x="4" y="23"/>
                  </a:lnTo>
                  <a:lnTo>
                    <a:pt x="4" y="22"/>
                  </a:lnTo>
                  <a:lnTo>
                    <a:pt x="3" y="22"/>
                  </a:lnTo>
                  <a:lnTo>
                    <a:pt x="3" y="21"/>
                  </a:lnTo>
                  <a:lnTo>
                    <a:pt x="2" y="21"/>
                  </a:lnTo>
                  <a:lnTo>
                    <a:pt x="2" y="20"/>
                  </a:lnTo>
                  <a:lnTo>
                    <a:pt x="0" y="18"/>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04" name="Freeform 327">
              <a:extLst>
                <a:ext uri="{FF2B5EF4-FFF2-40B4-BE49-F238E27FC236}">
                  <a16:creationId xmlns:a16="http://schemas.microsoft.com/office/drawing/2014/main" id="{469FFD34-C4EB-AF4A-B17F-8832AF99E054}"/>
                </a:ext>
              </a:extLst>
            </p:cNvPr>
            <p:cNvSpPr>
              <a:spLocks noEditPoints="1"/>
            </p:cNvSpPr>
            <p:nvPr/>
          </p:nvSpPr>
          <p:spPr bwMode="auto">
            <a:xfrm>
              <a:off x="4315" y="2758"/>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w 19"/>
                <a:gd name="T87" fmla="*/ 0 h 37"/>
                <a:gd name="T88" fmla="*/ 0 w 19"/>
                <a:gd name="T89" fmla="*/ 0 h 37"/>
                <a:gd name="T90" fmla="*/ 0 w 19"/>
                <a:gd name="T91" fmla="*/ 0 h 37"/>
                <a:gd name="T92" fmla="*/ 0 w 19"/>
                <a:gd name="T93" fmla="*/ 0 h 37"/>
                <a:gd name="T94" fmla="*/ 0 w 19"/>
                <a:gd name="T95" fmla="*/ 0 h 37"/>
                <a:gd name="T96" fmla="*/ 0 w 19"/>
                <a:gd name="T97" fmla="*/ 0 h 37"/>
                <a:gd name="T98" fmla="*/ 0 w 19"/>
                <a:gd name="T99" fmla="*/ 0 h 37"/>
                <a:gd name="T100" fmla="*/ 0 w 19"/>
                <a:gd name="T101" fmla="*/ 0 h 37"/>
                <a:gd name="T102" fmla="*/ 0 w 19"/>
                <a:gd name="T103" fmla="*/ 0 h 37"/>
                <a:gd name="T104" fmla="*/ 0 w 19"/>
                <a:gd name="T105" fmla="*/ 0 h 37"/>
                <a:gd name="T106" fmla="*/ 0 w 19"/>
                <a:gd name="T107" fmla="*/ 0 h 37"/>
                <a:gd name="T108" fmla="*/ 0 w 19"/>
                <a:gd name="T109" fmla="*/ 0 h 37"/>
                <a:gd name="T110" fmla="*/ 0 w 19"/>
                <a:gd name="T111" fmla="*/ 0 h 37"/>
                <a:gd name="T112" fmla="*/ 0 w 19"/>
                <a:gd name="T113" fmla="*/ 0 h 37"/>
                <a:gd name="T114" fmla="*/ 0 w 19"/>
                <a:gd name="T115" fmla="*/ 0 h 37"/>
                <a:gd name="T116" fmla="*/ 0 w 19"/>
                <a:gd name="T117" fmla="*/ 0 h 37"/>
                <a:gd name="T118" fmla="*/ 0 w 19"/>
                <a:gd name="T119" fmla="*/ 0 h 37"/>
                <a:gd name="T120" fmla="*/ 0 w 19"/>
                <a:gd name="T121" fmla="*/ 0 h 37"/>
                <a:gd name="T122" fmla="*/ 0 w 19"/>
                <a:gd name="T123" fmla="*/ 0 h 37"/>
                <a:gd name="T124" fmla="*/ 0 w 19"/>
                <a:gd name="T125" fmla="*/ 0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7"/>
                <a:gd name="T191" fmla="*/ 19 w 19"/>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7">
                  <a:moveTo>
                    <a:pt x="19" y="37"/>
                  </a:moveTo>
                  <a:lnTo>
                    <a:pt x="14" y="37"/>
                  </a:lnTo>
                  <a:lnTo>
                    <a:pt x="14" y="33"/>
                  </a:lnTo>
                  <a:lnTo>
                    <a:pt x="14" y="34"/>
                  </a:lnTo>
                  <a:lnTo>
                    <a:pt x="14" y="36"/>
                  </a:lnTo>
                  <a:lnTo>
                    <a:pt x="13" y="36"/>
                  </a:lnTo>
                  <a:lnTo>
                    <a:pt x="12" y="37"/>
                  </a:lnTo>
                  <a:lnTo>
                    <a:pt x="10" y="37"/>
                  </a:lnTo>
                  <a:lnTo>
                    <a:pt x="9" y="37"/>
                  </a:lnTo>
                  <a:lnTo>
                    <a:pt x="8" y="37"/>
                  </a:lnTo>
                  <a:lnTo>
                    <a:pt x="7" y="37"/>
                  </a:lnTo>
                  <a:lnTo>
                    <a:pt x="7" y="36"/>
                  </a:lnTo>
                  <a:lnTo>
                    <a:pt x="5" y="36"/>
                  </a:lnTo>
                  <a:lnTo>
                    <a:pt x="4" y="36"/>
                  </a:lnTo>
                  <a:lnTo>
                    <a:pt x="4" y="34"/>
                  </a:lnTo>
                  <a:lnTo>
                    <a:pt x="4" y="33"/>
                  </a:lnTo>
                  <a:lnTo>
                    <a:pt x="3" y="32"/>
                  </a:lnTo>
                  <a:lnTo>
                    <a:pt x="2" y="31"/>
                  </a:lnTo>
                  <a:lnTo>
                    <a:pt x="2" y="29"/>
                  </a:lnTo>
                  <a:lnTo>
                    <a:pt x="2" y="28"/>
                  </a:lnTo>
                  <a:lnTo>
                    <a:pt x="2" y="27"/>
                  </a:lnTo>
                  <a:lnTo>
                    <a:pt x="0" y="26"/>
                  </a:lnTo>
                  <a:lnTo>
                    <a:pt x="0" y="24"/>
                  </a:lnTo>
                  <a:lnTo>
                    <a:pt x="0" y="23"/>
                  </a:lnTo>
                  <a:lnTo>
                    <a:pt x="0" y="22"/>
                  </a:lnTo>
                  <a:lnTo>
                    <a:pt x="0" y="21"/>
                  </a:lnTo>
                  <a:lnTo>
                    <a:pt x="2" y="19"/>
                  </a:lnTo>
                  <a:lnTo>
                    <a:pt x="2" y="18"/>
                  </a:lnTo>
                  <a:lnTo>
                    <a:pt x="2" y="17"/>
                  </a:lnTo>
                  <a:lnTo>
                    <a:pt x="2" y="16"/>
                  </a:lnTo>
                  <a:lnTo>
                    <a:pt x="3" y="14"/>
                  </a:lnTo>
                  <a:lnTo>
                    <a:pt x="4" y="13"/>
                  </a:lnTo>
                  <a:lnTo>
                    <a:pt x="4" y="12"/>
                  </a:lnTo>
                  <a:lnTo>
                    <a:pt x="4" y="11"/>
                  </a:lnTo>
                  <a:lnTo>
                    <a:pt x="5" y="11"/>
                  </a:lnTo>
                  <a:lnTo>
                    <a:pt x="7" y="11"/>
                  </a:lnTo>
                  <a:lnTo>
                    <a:pt x="8" y="11"/>
                  </a:lnTo>
                  <a:lnTo>
                    <a:pt x="9" y="11"/>
                  </a:lnTo>
                  <a:lnTo>
                    <a:pt x="10" y="11"/>
                  </a:lnTo>
                  <a:lnTo>
                    <a:pt x="12" y="11"/>
                  </a:lnTo>
                  <a:lnTo>
                    <a:pt x="13" y="11"/>
                  </a:lnTo>
                  <a:lnTo>
                    <a:pt x="14" y="12"/>
                  </a:lnTo>
                  <a:lnTo>
                    <a:pt x="14" y="13"/>
                  </a:lnTo>
                  <a:lnTo>
                    <a:pt x="14" y="0"/>
                  </a:lnTo>
                  <a:lnTo>
                    <a:pt x="19" y="0"/>
                  </a:lnTo>
                  <a:lnTo>
                    <a:pt x="19" y="37"/>
                  </a:lnTo>
                  <a:close/>
                  <a:moveTo>
                    <a:pt x="7" y="23"/>
                  </a:moveTo>
                  <a:lnTo>
                    <a:pt x="7" y="24"/>
                  </a:lnTo>
                  <a:lnTo>
                    <a:pt x="7" y="26"/>
                  </a:lnTo>
                  <a:lnTo>
                    <a:pt x="7" y="27"/>
                  </a:lnTo>
                  <a:lnTo>
                    <a:pt x="7" y="28"/>
                  </a:lnTo>
                  <a:lnTo>
                    <a:pt x="7" y="29"/>
                  </a:lnTo>
                  <a:lnTo>
                    <a:pt x="7" y="31"/>
                  </a:lnTo>
                  <a:lnTo>
                    <a:pt x="8" y="32"/>
                  </a:lnTo>
                  <a:lnTo>
                    <a:pt x="9" y="33"/>
                  </a:lnTo>
                  <a:lnTo>
                    <a:pt x="10" y="33"/>
                  </a:lnTo>
                  <a:lnTo>
                    <a:pt x="12" y="32"/>
                  </a:lnTo>
                  <a:lnTo>
                    <a:pt x="12" y="31"/>
                  </a:lnTo>
                  <a:lnTo>
                    <a:pt x="13" y="31"/>
                  </a:lnTo>
                  <a:lnTo>
                    <a:pt x="13" y="29"/>
                  </a:lnTo>
                  <a:lnTo>
                    <a:pt x="14" y="29"/>
                  </a:lnTo>
                  <a:lnTo>
                    <a:pt x="14" y="28"/>
                  </a:lnTo>
                  <a:lnTo>
                    <a:pt x="14" y="27"/>
                  </a:lnTo>
                  <a:lnTo>
                    <a:pt x="14" y="26"/>
                  </a:lnTo>
                  <a:lnTo>
                    <a:pt x="14" y="24"/>
                  </a:lnTo>
                  <a:lnTo>
                    <a:pt x="14" y="23"/>
                  </a:lnTo>
                  <a:lnTo>
                    <a:pt x="14" y="22"/>
                  </a:lnTo>
                  <a:lnTo>
                    <a:pt x="14" y="21"/>
                  </a:lnTo>
                  <a:lnTo>
                    <a:pt x="14" y="19"/>
                  </a:lnTo>
                  <a:lnTo>
                    <a:pt x="14" y="18"/>
                  </a:lnTo>
                  <a:lnTo>
                    <a:pt x="14" y="17"/>
                  </a:lnTo>
                  <a:lnTo>
                    <a:pt x="13" y="17"/>
                  </a:lnTo>
                  <a:lnTo>
                    <a:pt x="12" y="17"/>
                  </a:lnTo>
                  <a:lnTo>
                    <a:pt x="10" y="17"/>
                  </a:lnTo>
                  <a:lnTo>
                    <a:pt x="9" y="17"/>
                  </a:lnTo>
                  <a:lnTo>
                    <a:pt x="8" y="17"/>
                  </a:lnTo>
                  <a:lnTo>
                    <a:pt x="7" y="17"/>
                  </a:lnTo>
                  <a:lnTo>
                    <a:pt x="7" y="18"/>
                  </a:lnTo>
                  <a:lnTo>
                    <a:pt x="7" y="19"/>
                  </a:lnTo>
                  <a:lnTo>
                    <a:pt x="7" y="21"/>
                  </a:lnTo>
                  <a:lnTo>
                    <a:pt x="7" y="22"/>
                  </a:lnTo>
                  <a:lnTo>
                    <a:pt x="7" y="23"/>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05" name="Freeform 328">
              <a:extLst>
                <a:ext uri="{FF2B5EF4-FFF2-40B4-BE49-F238E27FC236}">
                  <a16:creationId xmlns:a16="http://schemas.microsoft.com/office/drawing/2014/main" id="{908B1252-A66D-6A40-8AFB-A1F52E10E292}"/>
                </a:ext>
              </a:extLst>
            </p:cNvPr>
            <p:cNvSpPr>
              <a:spLocks/>
            </p:cNvSpPr>
            <p:nvPr/>
          </p:nvSpPr>
          <p:spPr bwMode="auto">
            <a:xfrm>
              <a:off x="4321" y="2758"/>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
                <a:gd name="T130" fmla="*/ 0 h 37"/>
                <a:gd name="T131" fmla="*/ 19 w 19"/>
                <a:gd name="T132" fmla="*/ 37 h 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 h="37">
                  <a:moveTo>
                    <a:pt x="5" y="0"/>
                  </a:moveTo>
                  <a:lnTo>
                    <a:pt x="5" y="13"/>
                  </a:lnTo>
                  <a:lnTo>
                    <a:pt x="6" y="12"/>
                  </a:lnTo>
                  <a:lnTo>
                    <a:pt x="7" y="12"/>
                  </a:lnTo>
                  <a:lnTo>
                    <a:pt x="7" y="11"/>
                  </a:lnTo>
                  <a:lnTo>
                    <a:pt x="8" y="11"/>
                  </a:lnTo>
                  <a:lnTo>
                    <a:pt x="10" y="11"/>
                  </a:lnTo>
                  <a:lnTo>
                    <a:pt x="11" y="11"/>
                  </a:lnTo>
                  <a:lnTo>
                    <a:pt x="12" y="11"/>
                  </a:lnTo>
                  <a:lnTo>
                    <a:pt x="13" y="11"/>
                  </a:lnTo>
                  <a:lnTo>
                    <a:pt x="15" y="11"/>
                  </a:lnTo>
                  <a:lnTo>
                    <a:pt x="16" y="11"/>
                  </a:lnTo>
                  <a:lnTo>
                    <a:pt x="16" y="12"/>
                  </a:lnTo>
                  <a:lnTo>
                    <a:pt x="16" y="13"/>
                  </a:lnTo>
                  <a:lnTo>
                    <a:pt x="17" y="13"/>
                  </a:lnTo>
                  <a:lnTo>
                    <a:pt x="19" y="13"/>
                  </a:lnTo>
                  <a:lnTo>
                    <a:pt x="19" y="14"/>
                  </a:lnTo>
                  <a:lnTo>
                    <a:pt x="19" y="16"/>
                  </a:lnTo>
                  <a:lnTo>
                    <a:pt x="19" y="17"/>
                  </a:lnTo>
                  <a:lnTo>
                    <a:pt x="19" y="18"/>
                  </a:lnTo>
                  <a:lnTo>
                    <a:pt x="19" y="19"/>
                  </a:lnTo>
                  <a:lnTo>
                    <a:pt x="19" y="37"/>
                  </a:lnTo>
                  <a:lnTo>
                    <a:pt x="12" y="37"/>
                  </a:lnTo>
                  <a:lnTo>
                    <a:pt x="12" y="23"/>
                  </a:lnTo>
                  <a:lnTo>
                    <a:pt x="12" y="22"/>
                  </a:lnTo>
                  <a:lnTo>
                    <a:pt x="12" y="21"/>
                  </a:lnTo>
                  <a:lnTo>
                    <a:pt x="12" y="19"/>
                  </a:lnTo>
                  <a:lnTo>
                    <a:pt x="12" y="18"/>
                  </a:lnTo>
                  <a:lnTo>
                    <a:pt x="12" y="17"/>
                  </a:lnTo>
                  <a:lnTo>
                    <a:pt x="11" y="17"/>
                  </a:lnTo>
                  <a:lnTo>
                    <a:pt x="10" y="17"/>
                  </a:lnTo>
                  <a:lnTo>
                    <a:pt x="8" y="17"/>
                  </a:lnTo>
                  <a:lnTo>
                    <a:pt x="7" y="17"/>
                  </a:lnTo>
                  <a:lnTo>
                    <a:pt x="6" y="17"/>
                  </a:lnTo>
                  <a:lnTo>
                    <a:pt x="5" y="18"/>
                  </a:lnTo>
                  <a:lnTo>
                    <a:pt x="5" y="19"/>
                  </a:lnTo>
                  <a:lnTo>
                    <a:pt x="5" y="21"/>
                  </a:lnTo>
                  <a:lnTo>
                    <a:pt x="5" y="22"/>
                  </a:lnTo>
                  <a:lnTo>
                    <a:pt x="5" y="23"/>
                  </a:lnTo>
                  <a:lnTo>
                    <a:pt x="5" y="37"/>
                  </a:lnTo>
                  <a:lnTo>
                    <a:pt x="0" y="37"/>
                  </a:lnTo>
                  <a:lnTo>
                    <a:pt x="0" y="0"/>
                  </a:lnTo>
                  <a:lnTo>
                    <a:pt x="5" y="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06" name="Freeform 329">
              <a:extLst>
                <a:ext uri="{FF2B5EF4-FFF2-40B4-BE49-F238E27FC236}">
                  <a16:creationId xmlns:a16="http://schemas.microsoft.com/office/drawing/2014/main" id="{E7D28BB1-604E-C848-90B3-6602275A0C83}"/>
                </a:ext>
              </a:extLst>
            </p:cNvPr>
            <p:cNvSpPr>
              <a:spLocks/>
            </p:cNvSpPr>
            <p:nvPr/>
          </p:nvSpPr>
          <p:spPr bwMode="auto">
            <a:xfrm>
              <a:off x="4329" y="2758"/>
              <a:ext cx="3" cy="9"/>
            </a:xfrm>
            <a:custGeom>
              <a:avLst/>
              <a:gdLst>
                <a:gd name="T0" fmla="*/ 0 w 14"/>
                <a:gd name="T1" fmla="*/ 0 h 37"/>
                <a:gd name="T2" fmla="*/ 0 w 14"/>
                <a:gd name="T3" fmla="*/ 0 h 37"/>
                <a:gd name="T4" fmla="*/ 0 w 14"/>
                <a:gd name="T5" fmla="*/ 0 h 37"/>
                <a:gd name="T6" fmla="*/ 0 w 14"/>
                <a:gd name="T7" fmla="*/ 0 h 37"/>
                <a:gd name="T8" fmla="*/ 0 w 14"/>
                <a:gd name="T9" fmla="*/ 0 h 37"/>
                <a:gd name="T10" fmla="*/ 0 w 14"/>
                <a:gd name="T11" fmla="*/ 0 h 37"/>
                <a:gd name="T12" fmla="*/ 0 w 14"/>
                <a:gd name="T13" fmla="*/ 0 h 37"/>
                <a:gd name="T14" fmla="*/ 0 w 14"/>
                <a:gd name="T15" fmla="*/ 0 h 37"/>
                <a:gd name="T16" fmla="*/ 0 w 14"/>
                <a:gd name="T17" fmla="*/ 0 h 37"/>
                <a:gd name="T18" fmla="*/ 0 w 14"/>
                <a:gd name="T19" fmla="*/ 0 h 37"/>
                <a:gd name="T20" fmla="*/ 0 w 14"/>
                <a:gd name="T21" fmla="*/ 0 h 37"/>
                <a:gd name="T22" fmla="*/ 0 w 14"/>
                <a:gd name="T23" fmla="*/ 0 h 37"/>
                <a:gd name="T24" fmla="*/ 0 w 14"/>
                <a:gd name="T25" fmla="*/ 0 h 37"/>
                <a:gd name="T26" fmla="*/ 0 w 14"/>
                <a:gd name="T27" fmla="*/ 0 h 37"/>
                <a:gd name="T28" fmla="*/ 0 w 14"/>
                <a:gd name="T29" fmla="*/ 0 h 37"/>
                <a:gd name="T30" fmla="*/ 0 w 14"/>
                <a:gd name="T31" fmla="*/ 0 h 37"/>
                <a:gd name="T32" fmla="*/ 0 w 14"/>
                <a:gd name="T33" fmla="*/ 0 h 37"/>
                <a:gd name="T34" fmla="*/ 0 w 14"/>
                <a:gd name="T35" fmla="*/ 0 h 37"/>
                <a:gd name="T36" fmla="*/ 0 w 14"/>
                <a:gd name="T37" fmla="*/ 0 h 37"/>
                <a:gd name="T38" fmla="*/ 0 w 14"/>
                <a:gd name="T39" fmla="*/ 0 h 37"/>
                <a:gd name="T40" fmla="*/ 0 w 14"/>
                <a:gd name="T41" fmla="*/ 0 h 37"/>
                <a:gd name="T42" fmla="*/ 0 w 14"/>
                <a:gd name="T43" fmla="*/ 0 h 37"/>
                <a:gd name="T44" fmla="*/ 0 w 14"/>
                <a:gd name="T45" fmla="*/ 0 h 37"/>
                <a:gd name="T46" fmla="*/ 0 w 14"/>
                <a:gd name="T47" fmla="*/ 0 h 37"/>
                <a:gd name="T48" fmla="*/ 0 w 14"/>
                <a:gd name="T49" fmla="*/ 0 h 37"/>
                <a:gd name="T50" fmla="*/ 0 w 14"/>
                <a:gd name="T51" fmla="*/ 0 h 37"/>
                <a:gd name="T52" fmla="*/ 0 w 14"/>
                <a:gd name="T53" fmla="*/ 0 h 37"/>
                <a:gd name="T54" fmla="*/ 0 w 14"/>
                <a:gd name="T55" fmla="*/ 0 h 37"/>
                <a:gd name="T56" fmla="*/ 0 w 14"/>
                <a:gd name="T57" fmla="*/ 0 h 37"/>
                <a:gd name="T58" fmla="*/ 0 w 14"/>
                <a:gd name="T59" fmla="*/ 0 h 37"/>
                <a:gd name="T60" fmla="*/ 0 w 14"/>
                <a:gd name="T61" fmla="*/ 0 h 37"/>
                <a:gd name="T62" fmla="*/ 0 w 14"/>
                <a:gd name="T63" fmla="*/ 0 h 37"/>
                <a:gd name="T64" fmla="*/ 0 w 14"/>
                <a:gd name="T65" fmla="*/ 0 h 37"/>
                <a:gd name="T66" fmla="*/ 0 w 14"/>
                <a:gd name="T67" fmla="*/ 0 h 37"/>
                <a:gd name="T68" fmla="*/ 0 w 14"/>
                <a:gd name="T69" fmla="*/ 0 h 37"/>
                <a:gd name="T70" fmla="*/ 0 w 14"/>
                <a:gd name="T71" fmla="*/ 0 h 37"/>
                <a:gd name="T72" fmla="*/ 0 w 14"/>
                <a:gd name="T73" fmla="*/ 0 h 37"/>
                <a:gd name="T74" fmla="*/ 0 w 14"/>
                <a:gd name="T75" fmla="*/ 0 h 37"/>
                <a:gd name="T76" fmla="*/ 0 w 14"/>
                <a:gd name="T77" fmla="*/ 0 h 37"/>
                <a:gd name="T78" fmla="*/ 0 w 14"/>
                <a:gd name="T79" fmla="*/ 0 h 37"/>
                <a:gd name="T80" fmla="*/ 0 w 14"/>
                <a:gd name="T81" fmla="*/ 0 h 37"/>
                <a:gd name="T82" fmla="*/ 0 w 14"/>
                <a:gd name="T83" fmla="*/ 0 h 37"/>
                <a:gd name="T84" fmla="*/ 0 w 14"/>
                <a:gd name="T85" fmla="*/ 0 h 37"/>
                <a:gd name="T86" fmla="*/ 0 w 14"/>
                <a:gd name="T87" fmla="*/ 0 h 37"/>
                <a:gd name="T88" fmla="*/ 0 w 14"/>
                <a:gd name="T89" fmla="*/ 0 h 37"/>
                <a:gd name="T90" fmla="*/ 0 w 14"/>
                <a:gd name="T91" fmla="*/ 0 h 37"/>
                <a:gd name="T92" fmla="*/ 0 w 14"/>
                <a:gd name="T93" fmla="*/ 0 h 37"/>
                <a:gd name="T94" fmla="*/ 0 w 14"/>
                <a:gd name="T95" fmla="*/ 0 h 37"/>
                <a:gd name="T96" fmla="*/ 0 w 14"/>
                <a:gd name="T97" fmla="*/ 0 h 37"/>
                <a:gd name="T98" fmla="*/ 0 w 14"/>
                <a:gd name="T99" fmla="*/ 0 h 37"/>
                <a:gd name="T100" fmla="*/ 0 w 14"/>
                <a:gd name="T101" fmla="*/ 0 h 37"/>
                <a:gd name="T102" fmla="*/ 0 w 14"/>
                <a:gd name="T103" fmla="*/ 0 h 37"/>
                <a:gd name="T104" fmla="*/ 0 w 14"/>
                <a:gd name="T105" fmla="*/ 0 h 37"/>
                <a:gd name="T106" fmla="*/ 0 w 14"/>
                <a:gd name="T107" fmla="*/ 0 h 37"/>
                <a:gd name="T108" fmla="*/ 0 w 14"/>
                <a:gd name="T109" fmla="*/ 0 h 37"/>
                <a:gd name="T110" fmla="*/ 0 w 14"/>
                <a:gd name="T111" fmla="*/ 0 h 37"/>
                <a:gd name="T112" fmla="*/ 0 w 14"/>
                <a:gd name="T113" fmla="*/ 0 h 37"/>
                <a:gd name="T114" fmla="*/ 0 w 14"/>
                <a:gd name="T115" fmla="*/ 0 h 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
                <a:gd name="T175" fmla="*/ 0 h 37"/>
                <a:gd name="T176" fmla="*/ 14 w 14"/>
                <a:gd name="T177" fmla="*/ 37 h 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 h="37">
                  <a:moveTo>
                    <a:pt x="0" y="11"/>
                  </a:moveTo>
                  <a:lnTo>
                    <a:pt x="3" y="11"/>
                  </a:lnTo>
                  <a:lnTo>
                    <a:pt x="3" y="9"/>
                  </a:lnTo>
                  <a:lnTo>
                    <a:pt x="4" y="8"/>
                  </a:lnTo>
                  <a:lnTo>
                    <a:pt x="4" y="7"/>
                  </a:lnTo>
                  <a:lnTo>
                    <a:pt x="4" y="5"/>
                  </a:lnTo>
                  <a:lnTo>
                    <a:pt x="4" y="4"/>
                  </a:lnTo>
                  <a:lnTo>
                    <a:pt x="5" y="3"/>
                  </a:lnTo>
                  <a:lnTo>
                    <a:pt x="6" y="3"/>
                  </a:lnTo>
                  <a:lnTo>
                    <a:pt x="6" y="2"/>
                  </a:lnTo>
                  <a:lnTo>
                    <a:pt x="6" y="0"/>
                  </a:lnTo>
                  <a:lnTo>
                    <a:pt x="8" y="0"/>
                  </a:lnTo>
                  <a:lnTo>
                    <a:pt x="9" y="0"/>
                  </a:lnTo>
                  <a:lnTo>
                    <a:pt x="10" y="0"/>
                  </a:lnTo>
                  <a:lnTo>
                    <a:pt x="11" y="0"/>
                  </a:lnTo>
                  <a:lnTo>
                    <a:pt x="13" y="0"/>
                  </a:lnTo>
                  <a:lnTo>
                    <a:pt x="14" y="0"/>
                  </a:lnTo>
                  <a:lnTo>
                    <a:pt x="14" y="7"/>
                  </a:lnTo>
                  <a:lnTo>
                    <a:pt x="13" y="7"/>
                  </a:lnTo>
                  <a:lnTo>
                    <a:pt x="11" y="7"/>
                  </a:lnTo>
                  <a:lnTo>
                    <a:pt x="10" y="7"/>
                  </a:lnTo>
                  <a:lnTo>
                    <a:pt x="9" y="7"/>
                  </a:lnTo>
                  <a:lnTo>
                    <a:pt x="9" y="8"/>
                  </a:lnTo>
                  <a:lnTo>
                    <a:pt x="9" y="9"/>
                  </a:lnTo>
                  <a:lnTo>
                    <a:pt x="9" y="11"/>
                  </a:lnTo>
                  <a:lnTo>
                    <a:pt x="14" y="11"/>
                  </a:lnTo>
                  <a:lnTo>
                    <a:pt x="14" y="17"/>
                  </a:lnTo>
                  <a:lnTo>
                    <a:pt x="9" y="17"/>
                  </a:lnTo>
                  <a:lnTo>
                    <a:pt x="9" y="37"/>
                  </a:lnTo>
                  <a:lnTo>
                    <a:pt x="3" y="37"/>
                  </a:lnTo>
                  <a:lnTo>
                    <a:pt x="3" y="17"/>
                  </a:lnTo>
                  <a:lnTo>
                    <a:pt x="0" y="17"/>
                  </a:lnTo>
                  <a:lnTo>
                    <a:pt x="0" y="11"/>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07" name="Freeform 330">
              <a:extLst>
                <a:ext uri="{FF2B5EF4-FFF2-40B4-BE49-F238E27FC236}">
                  <a16:creationId xmlns:a16="http://schemas.microsoft.com/office/drawing/2014/main" id="{11DD77B4-8199-1748-B9D4-28887DAB3EBE}"/>
                </a:ext>
              </a:extLst>
            </p:cNvPr>
            <p:cNvSpPr>
              <a:spLocks noEditPoints="1"/>
            </p:cNvSpPr>
            <p:nvPr/>
          </p:nvSpPr>
          <p:spPr bwMode="auto">
            <a:xfrm>
              <a:off x="4332" y="2758"/>
              <a:ext cx="2" cy="12"/>
            </a:xfrm>
            <a:custGeom>
              <a:avLst/>
              <a:gdLst>
                <a:gd name="T0" fmla="*/ 0 w 11"/>
                <a:gd name="T1" fmla="*/ 0 h 46"/>
                <a:gd name="T2" fmla="*/ 0 w 11"/>
                <a:gd name="T3" fmla="*/ 0 h 46"/>
                <a:gd name="T4" fmla="*/ 0 w 11"/>
                <a:gd name="T5" fmla="*/ 0 h 46"/>
                <a:gd name="T6" fmla="*/ 0 w 11"/>
                <a:gd name="T7" fmla="*/ 0 h 46"/>
                <a:gd name="T8" fmla="*/ 0 w 11"/>
                <a:gd name="T9" fmla="*/ 0 h 46"/>
                <a:gd name="T10" fmla="*/ 0 w 11"/>
                <a:gd name="T11" fmla="*/ 0 h 46"/>
                <a:gd name="T12" fmla="*/ 0 w 11"/>
                <a:gd name="T13" fmla="*/ 0 h 46"/>
                <a:gd name="T14" fmla="*/ 0 w 11"/>
                <a:gd name="T15" fmla="*/ 0 h 46"/>
                <a:gd name="T16" fmla="*/ 0 w 11"/>
                <a:gd name="T17" fmla="*/ 0 h 46"/>
                <a:gd name="T18" fmla="*/ 0 w 11"/>
                <a:gd name="T19" fmla="*/ 0 h 46"/>
                <a:gd name="T20" fmla="*/ 0 w 11"/>
                <a:gd name="T21" fmla="*/ 0 h 46"/>
                <a:gd name="T22" fmla="*/ 0 w 11"/>
                <a:gd name="T23" fmla="*/ 0 h 46"/>
                <a:gd name="T24" fmla="*/ 0 w 11"/>
                <a:gd name="T25" fmla="*/ 0 h 46"/>
                <a:gd name="T26" fmla="*/ 0 w 11"/>
                <a:gd name="T27" fmla="*/ 0 h 46"/>
                <a:gd name="T28" fmla="*/ 0 w 11"/>
                <a:gd name="T29" fmla="*/ 0 h 46"/>
                <a:gd name="T30" fmla="*/ 0 w 11"/>
                <a:gd name="T31" fmla="*/ 0 h 46"/>
                <a:gd name="T32" fmla="*/ 0 w 11"/>
                <a:gd name="T33" fmla="*/ 0 h 46"/>
                <a:gd name="T34" fmla="*/ 0 w 11"/>
                <a:gd name="T35" fmla="*/ 0 h 46"/>
                <a:gd name="T36" fmla="*/ 0 w 11"/>
                <a:gd name="T37" fmla="*/ 0 h 46"/>
                <a:gd name="T38" fmla="*/ 0 w 11"/>
                <a:gd name="T39" fmla="*/ 0 h 46"/>
                <a:gd name="T40" fmla="*/ 0 w 11"/>
                <a:gd name="T41" fmla="*/ 0 h 46"/>
                <a:gd name="T42" fmla="*/ 0 w 11"/>
                <a:gd name="T43" fmla="*/ 0 h 46"/>
                <a:gd name="T44" fmla="*/ 0 w 11"/>
                <a:gd name="T45" fmla="*/ 0 h 46"/>
                <a:gd name="T46" fmla="*/ 0 w 11"/>
                <a:gd name="T47" fmla="*/ 0 h 46"/>
                <a:gd name="T48" fmla="*/ 0 w 11"/>
                <a:gd name="T49" fmla="*/ 0 h 46"/>
                <a:gd name="T50" fmla="*/ 0 w 11"/>
                <a:gd name="T51" fmla="*/ 0 h 46"/>
                <a:gd name="T52" fmla="*/ 0 w 11"/>
                <a:gd name="T53" fmla="*/ 0 h 46"/>
                <a:gd name="T54" fmla="*/ 0 w 11"/>
                <a:gd name="T55" fmla="*/ 0 h 46"/>
                <a:gd name="T56" fmla="*/ 0 w 11"/>
                <a:gd name="T57" fmla="*/ 0 h 46"/>
                <a:gd name="T58" fmla="*/ 0 w 11"/>
                <a:gd name="T59" fmla="*/ 0 h 46"/>
                <a:gd name="T60" fmla="*/ 0 w 11"/>
                <a:gd name="T61" fmla="*/ 0 h 46"/>
                <a:gd name="T62" fmla="*/ 0 w 11"/>
                <a:gd name="T63" fmla="*/ 0 h 46"/>
                <a:gd name="T64" fmla="*/ 0 w 11"/>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
                <a:gd name="T100" fmla="*/ 0 h 46"/>
                <a:gd name="T101" fmla="*/ 11 w 11"/>
                <a:gd name="T102" fmla="*/ 46 h 4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 h="46">
                  <a:moveTo>
                    <a:pt x="5" y="7"/>
                  </a:moveTo>
                  <a:lnTo>
                    <a:pt x="5" y="0"/>
                  </a:lnTo>
                  <a:lnTo>
                    <a:pt x="11" y="0"/>
                  </a:lnTo>
                  <a:lnTo>
                    <a:pt x="11" y="7"/>
                  </a:lnTo>
                  <a:lnTo>
                    <a:pt x="5" y="7"/>
                  </a:lnTo>
                  <a:close/>
                  <a:moveTo>
                    <a:pt x="11" y="11"/>
                  </a:moveTo>
                  <a:lnTo>
                    <a:pt x="11" y="37"/>
                  </a:lnTo>
                  <a:lnTo>
                    <a:pt x="11" y="38"/>
                  </a:lnTo>
                  <a:lnTo>
                    <a:pt x="11" y="39"/>
                  </a:lnTo>
                  <a:lnTo>
                    <a:pt x="11" y="41"/>
                  </a:lnTo>
                  <a:lnTo>
                    <a:pt x="11" y="42"/>
                  </a:lnTo>
                  <a:lnTo>
                    <a:pt x="11" y="43"/>
                  </a:lnTo>
                  <a:lnTo>
                    <a:pt x="11" y="45"/>
                  </a:lnTo>
                  <a:lnTo>
                    <a:pt x="11" y="46"/>
                  </a:lnTo>
                  <a:lnTo>
                    <a:pt x="9" y="46"/>
                  </a:lnTo>
                  <a:lnTo>
                    <a:pt x="8" y="46"/>
                  </a:lnTo>
                  <a:lnTo>
                    <a:pt x="7" y="46"/>
                  </a:lnTo>
                  <a:lnTo>
                    <a:pt x="5" y="46"/>
                  </a:lnTo>
                  <a:lnTo>
                    <a:pt x="4" y="46"/>
                  </a:lnTo>
                  <a:lnTo>
                    <a:pt x="3" y="46"/>
                  </a:lnTo>
                  <a:lnTo>
                    <a:pt x="2" y="46"/>
                  </a:lnTo>
                  <a:lnTo>
                    <a:pt x="0" y="46"/>
                  </a:lnTo>
                  <a:lnTo>
                    <a:pt x="3" y="39"/>
                  </a:lnTo>
                  <a:lnTo>
                    <a:pt x="4" y="39"/>
                  </a:lnTo>
                  <a:lnTo>
                    <a:pt x="5" y="39"/>
                  </a:lnTo>
                  <a:lnTo>
                    <a:pt x="5" y="38"/>
                  </a:lnTo>
                  <a:lnTo>
                    <a:pt x="5" y="37"/>
                  </a:lnTo>
                  <a:lnTo>
                    <a:pt x="5" y="11"/>
                  </a:lnTo>
                  <a:lnTo>
                    <a:pt x="11" y="11"/>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08" name="Freeform 331">
              <a:extLst>
                <a:ext uri="{FF2B5EF4-FFF2-40B4-BE49-F238E27FC236}">
                  <a16:creationId xmlns:a16="http://schemas.microsoft.com/office/drawing/2014/main" id="{DB6E5951-C859-504A-926A-90171A74B616}"/>
                </a:ext>
              </a:extLst>
            </p:cNvPr>
            <p:cNvSpPr>
              <a:spLocks/>
            </p:cNvSpPr>
            <p:nvPr/>
          </p:nvSpPr>
          <p:spPr bwMode="auto">
            <a:xfrm>
              <a:off x="4335" y="2761"/>
              <a:ext cx="6" cy="6"/>
            </a:xfrm>
            <a:custGeom>
              <a:avLst/>
              <a:gdLst>
                <a:gd name="T0" fmla="*/ 0 w 22"/>
                <a:gd name="T1" fmla="*/ 0 h 26"/>
                <a:gd name="T2" fmla="*/ 0 w 22"/>
                <a:gd name="T3" fmla="*/ 0 h 26"/>
                <a:gd name="T4" fmla="*/ 0 w 22"/>
                <a:gd name="T5" fmla="*/ 0 h 26"/>
                <a:gd name="T6" fmla="*/ 0 w 22"/>
                <a:gd name="T7" fmla="*/ 0 h 26"/>
                <a:gd name="T8" fmla="*/ 0 w 22"/>
                <a:gd name="T9" fmla="*/ 0 h 26"/>
                <a:gd name="T10" fmla="*/ 0 w 22"/>
                <a:gd name="T11" fmla="*/ 0 h 26"/>
                <a:gd name="T12" fmla="*/ 0 w 22"/>
                <a:gd name="T13" fmla="*/ 0 h 26"/>
                <a:gd name="T14" fmla="*/ 0 w 22"/>
                <a:gd name="T15" fmla="*/ 0 h 26"/>
                <a:gd name="T16" fmla="*/ 0 w 22"/>
                <a:gd name="T17" fmla="*/ 0 h 26"/>
                <a:gd name="T18" fmla="*/ 0 w 22"/>
                <a:gd name="T19" fmla="*/ 0 h 26"/>
                <a:gd name="T20" fmla="*/ 0 w 22"/>
                <a:gd name="T21" fmla="*/ 0 h 26"/>
                <a:gd name="T22" fmla="*/ 0 w 22"/>
                <a:gd name="T23" fmla="*/ 0 h 26"/>
                <a:gd name="T24" fmla="*/ 0 w 22"/>
                <a:gd name="T25" fmla="*/ 0 h 26"/>
                <a:gd name="T26" fmla="*/ 0 w 22"/>
                <a:gd name="T27" fmla="*/ 0 h 26"/>
                <a:gd name="T28" fmla="*/ 0 w 22"/>
                <a:gd name="T29" fmla="*/ 0 h 26"/>
                <a:gd name="T30" fmla="*/ 0 w 22"/>
                <a:gd name="T31" fmla="*/ 0 h 26"/>
                <a:gd name="T32" fmla="*/ 0 w 22"/>
                <a:gd name="T33" fmla="*/ 0 h 26"/>
                <a:gd name="T34" fmla="*/ 0 w 22"/>
                <a:gd name="T35" fmla="*/ 0 h 26"/>
                <a:gd name="T36" fmla="*/ 0 w 22"/>
                <a:gd name="T37" fmla="*/ 0 h 26"/>
                <a:gd name="T38" fmla="*/ 0 w 22"/>
                <a:gd name="T39" fmla="*/ 0 h 26"/>
                <a:gd name="T40" fmla="*/ 0 w 22"/>
                <a:gd name="T41" fmla="*/ 0 h 26"/>
                <a:gd name="T42" fmla="*/ 0 w 22"/>
                <a:gd name="T43" fmla="*/ 0 h 26"/>
                <a:gd name="T44" fmla="*/ 0 w 22"/>
                <a:gd name="T45" fmla="*/ 0 h 26"/>
                <a:gd name="T46" fmla="*/ 0 w 22"/>
                <a:gd name="T47" fmla="*/ 0 h 26"/>
                <a:gd name="T48" fmla="*/ 0 w 22"/>
                <a:gd name="T49" fmla="*/ 0 h 26"/>
                <a:gd name="T50" fmla="*/ 0 w 22"/>
                <a:gd name="T51" fmla="*/ 0 h 26"/>
                <a:gd name="T52" fmla="*/ 0 w 22"/>
                <a:gd name="T53" fmla="*/ 0 h 26"/>
                <a:gd name="T54" fmla="*/ 0 w 22"/>
                <a:gd name="T55" fmla="*/ 0 h 26"/>
                <a:gd name="T56" fmla="*/ 0 w 22"/>
                <a:gd name="T57" fmla="*/ 0 h 26"/>
                <a:gd name="T58" fmla="*/ 0 w 22"/>
                <a:gd name="T59" fmla="*/ 0 h 26"/>
                <a:gd name="T60" fmla="*/ 0 w 22"/>
                <a:gd name="T61" fmla="*/ 0 h 26"/>
                <a:gd name="T62" fmla="*/ 0 w 22"/>
                <a:gd name="T63" fmla="*/ 0 h 26"/>
                <a:gd name="T64" fmla="*/ 0 w 22"/>
                <a:gd name="T65" fmla="*/ 0 h 26"/>
                <a:gd name="T66" fmla="*/ 0 w 22"/>
                <a:gd name="T67" fmla="*/ 0 h 26"/>
                <a:gd name="T68" fmla="*/ 0 w 22"/>
                <a:gd name="T69" fmla="*/ 0 h 26"/>
                <a:gd name="T70" fmla="*/ 0 w 22"/>
                <a:gd name="T71" fmla="*/ 0 h 26"/>
                <a:gd name="T72" fmla="*/ 0 w 22"/>
                <a:gd name="T73" fmla="*/ 0 h 26"/>
                <a:gd name="T74" fmla="*/ 0 w 22"/>
                <a:gd name="T75" fmla="*/ 0 h 26"/>
                <a:gd name="T76" fmla="*/ 0 w 22"/>
                <a:gd name="T77" fmla="*/ 0 h 26"/>
                <a:gd name="T78" fmla="*/ 0 w 22"/>
                <a:gd name="T79" fmla="*/ 0 h 26"/>
                <a:gd name="T80" fmla="*/ 0 w 22"/>
                <a:gd name="T81" fmla="*/ 0 h 26"/>
                <a:gd name="T82" fmla="*/ 0 w 22"/>
                <a:gd name="T83" fmla="*/ 0 h 26"/>
                <a:gd name="T84" fmla="*/ 0 w 22"/>
                <a:gd name="T85" fmla="*/ 0 h 26"/>
                <a:gd name="T86" fmla="*/ 0 w 22"/>
                <a:gd name="T87" fmla="*/ 0 h 26"/>
                <a:gd name="T88" fmla="*/ 0 w 22"/>
                <a:gd name="T89" fmla="*/ 0 h 26"/>
                <a:gd name="T90" fmla="*/ 0 w 22"/>
                <a:gd name="T91" fmla="*/ 0 h 26"/>
                <a:gd name="T92" fmla="*/ 0 w 22"/>
                <a:gd name="T93" fmla="*/ 0 h 26"/>
                <a:gd name="T94" fmla="*/ 0 w 22"/>
                <a:gd name="T95" fmla="*/ 0 h 26"/>
                <a:gd name="T96" fmla="*/ 0 w 22"/>
                <a:gd name="T97" fmla="*/ 0 h 26"/>
                <a:gd name="T98" fmla="*/ 0 w 22"/>
                <a:gd name="T99" fmla="*/ 0 h 26"/>
                <a:gd name="T100" fmla="*/ 0 w 22"/>
                <a:gd name="T101" fmla="*/ 0 h 26"/>
                <a:gd name="T102" fmla="*/ 0 w 22"/>
                <a:gd name="T103" fmla="*/ 0 h 26"/>
                <a:gd name="T104" fmla="*/ 0 w 22"/>
                <a:gd name="T105" fmla="*/ 0 h 26"/>
                <a:gd name="T106" fmla="*/ 0 w 22"/>
                <a:gd name="T107" fmla="*/ 0 h 26"/>
                <a:gd name="T108" fmla="*/ 0 w 22"/>
                <a:gd name="T109" fmla="*/ 0 h 26"/>
                <a:gd name="T110" fmla="*/ 0 w 22"/>
                <a:gd name="T111" fmla="*/ 0 h 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
                <a:gd name="T169" fmla="*/ 0 h 26"/>
                <a:gd name="T170" fmla="*/ 22 w 22"/>
                <a:gd name="T171" fmla="*/ 26 h 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 h="26">
                  <a:moveTo>
                    <a:pt x="0" y="18"/>
                  </a:moveTo>
                  <a:lnTo>
                    <a:pt x="5" y="16"/>
                  </a:lnTo>
                  <a:lnTo>
                    <a:pt x="7" y="17"/>
                  </a:lnTo>
                  <a:lnTo>
                    <a:pt x="7" y="18"/>
                  </a:lnTo>
                  <a:lnTo>
                    <a:pt x="8" y="18"/>
                  </a:lnTo>
                  <a:lnTo>
                    <a:pt x="8" y="20"/>
                  </a:lnTo>
                  <a:lnTo>
                    <a:pt x="8" y="21"/>
                  </a:lnTo>
                  <a:lnTo>
                    <a:pt x="9" y="21"/>
                  </a:lnTo>
                  <a:lnTo>
                    <a:pt x="9" y="22"/>
                  </a:lnTo>
                  <a:lnTo>
                    <a:pt x="10" y="22"/>
                  </a:lnTo>
                  <a:lnTo>
                    <a:pt x="12" y="22"/>
                  </a:lnTo>
                  <a:lnTo>
                    <a:pt x="13" y="22"/>
                  </a:lnTo>
                  <a:lnTo>
                    <a:pt x="13" y="21"/>
                  </a:lnTo>
                  <a:lnTo>
                    <a:pt x="13" y="20"/>
                  </a:lnTo>
                  <a:lnTo>
                    <a:pt x="13" y="18"/>
                  </a:lnTo>
                  <a:lnTo>
                    <a:pt x="14" y="18"/>
                  </a:lnTo>
                  <a:lnTo>
                    <a:pt x="15" y="18"/>
                  </a:lnTo>
                  <a:lnTo>
                    <a:pt x="15" y="17"/>
                  </a:lnTo>
                  <a:lnTo>
                    <a:pt x="14" y="17"/>
                  </a:lnTo>
                  <a:lnTo>
                    <a:pt x="13" y="16"/>
                  </a:lnTo>
                  <a:lnTo>
                    <a:pt x="12" y="16"/>
                  </a:lnTo>
                  <a:lnTo>
                    <a:pt x="9" y="15"/>
                  </a:lnTo>
                  <a:lnTo>
                    <a:pt x="8" y="15"/>
                  </a:lnTo>
                  <a:lnTo>
                    <a:pt x="7" y="13"/>
                  </a:lnTo>
                  <a:lnTo>
                    <a:pt x="5" y="12"/>
                  </a:lnTo>
                  <a:lnTo>
                    <a:pt x="4" y="12"/>
                  </a:lnTo>
                  <a:lnTo>
                    <a:pt x="3" y="11"/>
                  </a:lnTo>
                  <a:lnTo>
                    <a:pt x="3" y="10"/>
                  </a:lnTo>
                  <a:lnTo>
                    <a:pt x="3" y="8"/>
                  </a:lnTo>
                  <a:lnTo>
                    <a:pt x="3" y="7"/>
                  </a:lnTo>
                  <a:lnTo>
                    <a:pt x="3" y="6"/>
                  </a:lnTo>
                  <a:lnTo>
                    <a:pt x="3" y="5"/>
                  </a:lnTo>
                  <a:lnTo>
                    <a:pt x="3" y="3"/>
                  </a:lnTo>
                  <a:lnTo>
                    <a:pt x="3" y="2"/>
                  </a:lnTo>
                  <a:lnTo>
                    <a:pt x="4" y="1"/>
                  </a:lnTo>
                  <a:lnTo>
                    <a:pt x="5" y="0"/>
                  </a:lnTo>
                  <a:lnTo>
                    <a:pt x="7" y="0"/>
                  </a:lnTo>
                  <a:lnTo>
                    <a:pt x="8" y="0"/>
                  </a:lnTo>
                  <a:lnTo>
                    <a:pt x="9" y="0"/>
                  </a:lnTo>
                  <a:lnTo>
                    <a:pt x="10" y="0"/>
                  </a:lnTo>
                  <a:lnTo>
                    <a:pt x="12" y="0"/>
                  </a:lnTo>
                  <a:lnTo>
                    <a:pt x="13" y="0"/>
                  </a:lnTo>
                  <a:lnTo>
                    <a:pt x="14" y="0"/>
                  </a:lnTo>
                  <a:lnTo>
                    <a:pt x="15" y="0"/>
                  </a:lnTo>
                  <a:lnTo>
                    <a:pt x="15" y="1"/>
                  </a:lnTo>
                  <a:lnTo>
                    <a:pt x="15" y="2"/>
                  </a:lnTo>
                  <a:lnTo>
                    <a:pt x="17" y="2"/>
                  </a:lnTo>
                  <a:lnTo>
                    <a:pt x="18" y="2"/>
                  </a:lnTo>
                  <a:lnTo>
                    <a:pt x="18" y="3"/>
                  </a:lnTo>
                  <a:lnTo>
                    <a:pt x="19" y="3"/>
                  </a:lnTo>
                  <a:lnTo>
                    <a:pt x="19" y="5"/>
                  </a:lnTo>
                  <a:lnTo>
                    <a:pt x="19" y="6"/>
                  </a:lnTo>
                  <a:lnTo>
                    <a:pt x="13" y="6"/>
                  </a:lnTo>
                  <a:lnTo>
                    <a:pt x="12" y="6"/>
                  </a:lnTo>
                  <a:lnTo>
                    <a:pt x="10" y="6"/>
                  </a:lnTo>
                  <a:lnTo>
                    <a:pt x="9" y="6"/>
                  </a:lnTo>
                  <a:lnTo>
                    <a:pt x="8" y="6"/>
                  </a:lnTo>
                  <a:lnTo>
                    <a:pt x="8" y="7"/>
                  </a:lnTo>
                  <a:lnTo>
                    <a:pt x="8" y="8"/>
                  </a:lnTo>
                  <a:lnTo>
                    <a:pt x="9" y="8"/>
                  </a:lnTo>
                  <a:lnTo>
                    <a:pt x="10" y="8"/>
                  </a:lnTo>
                  <a:lnTo>
                    <a:pt x="12" y="8"/>
                  </a:lnTo>
                  <a:lnTo>
                    <a:pt x="13" y="8"/>
                  </a:lnTo>
                  <a:lnTo>
                    <a:pt x="14" y="10"/>
                  </a:lnTo>
                  <a:lnTo>
                    <a:pt x="15" y="10"/>
                  </a:lnTo>
                  <a:lnTo>
                    <a:pt x="17" y="10"/>
                  </a:lnTo>
                  <a:lnTo>
                    <a:pt x="17" y="11"/>
                  </a:lnTo>
                  <a:lnTo>
                    <a:pt x="18" y="11"/>
                  </a:lnTo>
                  <a:lnTo>
                    <a:pt x="18" y="12"/>
                  </a:lnTo>
                  <a:lnTo>
                    <a:pt x="19" y="12"/>
                  </a:lnTo>
                  <a:lnTo>
                    <a:pt x="19" y="13"/>
                  </a:lnTo>
                  <a:lnTo>
                    <a:pt x="20" y="15"/>
                  </a:lnTo>
                  <a:lnTo>
                    <a:pt x="20" y="16"/>
                  </a:lnTo>
                  <a:lnTo>
                    <a:pt x="22" y="17"/>
                  </a:lnTo>
                  <a:lnTo>
                    <a:pt x="22" y="18"/>
                  </a:lnTo>
                  <a:lnTo>
                    <a:pt x="20" y="20"/>
                  </a:lnTo>
                  <a:lnTo>
                    <a:pt x="20" y="21"/>
                  </a:lnTo>
                  <a:lnTo>
                    <a:pt x="19" y="21"/>
                  </a:lnTo>
                  <a:lnTo>
                    <a:pt x="19" y="22"/>
                  </a:lnTo>
                  <a:lnTo>
                    <a:pt x="18" y="23"/>
                  </a:lnTo>
                  <a:lnTo>
                    <a:pt x="17" y="23"/>
                  </a:lnTo>
                  <a:lnTo>
                    <a:pt x="15" y="25"/>
                  </a:lnTo>
                  <a:lnTo>
                    <a:pt x="14" y="25"/>
                  </a:lnTo>
                  <a:lnTo>
                    <a:pt x="13" y="26"/>
                  </a:lnTo>
                  <a:lnTo>
                    <a:pt x="12" y="26"/>
                  </a:lnTo>
                  <a:lnTo>
                    <a:pt x="10" y="26"/>
                  </a:lnTo>
                  <a:lnTo>
                    <a:pt x="9" y="26"/>
                  </a:lnTo>
                  <a:lnTo>
                    <a:pt x="8" y="26"/>
                  </a:lnTo>
                  <a:lnTo>
                    <a:pt x="7" y="26"/>
                  </a:lnTo>
                  <a:lnTo>
                    <a:pt x="5" y="26"/>
                  </a:lnTo>
                  <a:lnTo>
                    <a:pt x="4" y="25"/>
                  </a:lnTo>
                  <a:lnTo>
                    <a:pt x="4" y="23"/>
                  </a:lnTo>
                  <a:lnTo>
                    <a:pt x="3" y="22"/>
                  </a:lnTo>
                  <a:lnTo>
                    <a:pt x="2" y="21"/>
                  </a:lnTo>
                  <a:lnTo>
                    <a:pt x="0" y="20"/>
                  </a:lnTo>
                  <a:lnTo>
                    <a:pt x="0" y="18"/>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09" name="Freeform 332">
              <a:extLst>
                <a:ext uri="{FF2B5EF4-FFF2-40B4-BE49-F238E27FC236}">
                  <a16:creationId xmlns:a16="http://schemas.microsoft.com/office/drawing/2014/main" id="{F79F8CA1-86ED-6A41-8DA7-8C00A3E7EE5D}"/>
                </a:ext>
              </a:extLst>
            </p:cNvPr>
            <p:cNvSpPr>
              <a:spLocks noEditPoints="1"/>
            </p:cNvSpPr>
            <p:nvPr/>
          </p:nvSpPr>
          <p:spPr bwMode="auto">
            <a:xfrm>
              <a:off x="4341" y="2758"/>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w 19"/>
                <a:gd name="T87" fmla="*/ 0 h 37"/>
                <a:gd name="T88" fmla="*/ 0 w 19"/>
                <a:gd name="T89" fmla="*/ 0 h 37"/>
                <a:gd name="T90" fmla="*/ 0 w 19"/>
                <a:gd name="T91" fmla="*/ 0 h 37"/>
                <a:gd name="T92" fmla="*/ 0 w 19"/>
                <a:gd name="T93" fmla="*/ 0 h 37"/>
                <a:gd name="T94" fmla="*/ 0 w 19"/>
                <a:gd name="T95" fmla="*/ 0 h 37"/>
                <a:gd name="T96" fmla="*/ 0 w 19"/>
                <a:gd name="T97" fmla="*/ 0 h 37"/>
                <a:gd name="T98" fmla="*/ 0 w 19"/>
                <a:gd name="T99" fmla="*/ 0 h 37"/>
                <a:gd name="T100" fmla="*/ 0 w 19"/>
                <a:gd name="T101" fmla="*/ 0 h 37"/>
                <a:gd name="T102" fmla="*/ 0 w 19"/>
                <a:gd name="T103" fmla="*/ 0 h 37"/>
                <a:gd name="T104" fmla="*/ 0 w 19"/>
                <a:gd name="T105" fmla="*/ 0 h 37"/>
                <a:gd name="T106" fmla="*/ 0 w 19"/>
                <a:gd name="T107" fmla="*/ 0 h 37"/>
                <a:gd name="T108" fmla="*/ 0 w 19"/>
                <a:gd name="T109" fmla="*/ 0 h 37"/>
                <a:gd name="T110" fmla="*/ 0 w 19"/>
                <a:gd name="T111" fmla="*/ 0 h 37"/>
                <a:gd name="T112" fmla="*/ 0 w 19"/>
                <a:gd name="T113" fmla="*/ 0 h 37"/>
                <a:gd name="T114" fmla="*/ 0 w 19"/>
                <a:gd name="T115" fmla="*/ 0 h 37"/>
                <a:gd name="T116" fmla="*/ 0 w 19"/>
                <a:gd name="T117" fmla="*/ 0 h 37"/>
                <a:gd name="T118" fmla="*/ 0 w 19"/>
                <a:gd name="T119" fmla="*/ 0 h 37"/>
                <a:gd name="T120" fmla="*/ 0 w 19"/>
                <a:gd name="T121" fmla="*/ 0 h 37"/>
                <a:gd name="T122" fmla="*/ 0 w 19"/>
                <a:gd name="T123" fmla="*/ 0 h 37"/>
                <a:gd name="T124" fmla="*/ 0 w 19"/>
                <a:gd name="T125" fmla="*/ 0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7"/>
                <a:gd name="T191" fmla="*/ 19 w 19"/>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7">
                  <a:moveTo>
                    <a:pt x="19" y="37"/>
                  </a:moveTo>
                  <a:lnTo>
                    <a:pt x="14" y="37"/>
                  </a:lnTo>
                  <a:lnTo>
                    <a:pt x="14" y="33"/>
                  </a:lnTo>
                  <a:lnTo>
                    <a:pt x="13" y="34"/>
                  </a:lnTo>
                  <a:lnTo>
                    <a:pt x="13" y="36"/>
                  </a:lnTo>
                  <a:lnTo>
                    <a:pt x="12" y="36"/>
                  </a:lnTo>
                  <a:lnTo>
                    <a:pt x="10" y="37"/>
                  </a:lnTo>
                  <a:lnTo>
                    <a:pt x="9" y="37"/>
                  </a:lnTo>
                  <a:lnTo>
                    <a:pt x="8" y="37"/>
                  </a:lnTo>
                  <a:lnTo>
                    <a:pt x="7" y="37"/>
                  </a:lnTo>
                  <a:lnTo>
                    <a:pt x="5" y="36"/>
                  </a:lnTo>
                  <a:lnTo>
                    <a:pt x="4" y="36"/>
                  </a:lnTo>
                  <a:lnTo>
                    <a:pt x="3" y="34"/>
                  </a:lnTo>
                  <a:lnTo>
                    <a:pt x="3" y="33"/>
                  </a:lnTo>
                  <a:lnTo>
                    <a:pt x="2" y="32"/>
                  </a:lnTo>
                  <a:lnTo>
                    <a:pt x="2" y="31"/>
                  </a:lnTo>
                  <a:lnTo>
                    <a:pt x="0" y="29"/>
                  </a:lnTo>
                  <a:lnTo>
                    <a:pt x="0" y="28"/>
                  </a:lnTo>
                  <a:lnTo>
                    <a:pt x="0" y="27"/>
                  </a:lnTo>
                  <a:lnTo>
                    <a:pt x="0" y="26"/>
                  </a:lnTo>
                  <a:lnTo>
                    <a:pt x="0" y="24"/>
                  </a:lnTo>
                  <a:lnTo>
                    <a:pt x="0" y="23"/>
                  </a:lnTo>
                  <a:lnTo>
                    <a:pt x="0" y="22"/>
                  </a:lnTo>
                  <a:lnTo>
                    <a:pt x="0" y="21"/>
                  </a:lnTo>
                  <a:lnTo>
                    <a:pt x="0" y="19"/>
                  </a:lnTo>
                  <a:lnTo>
                    <a:pt x="0" y="18"/>
                  </a:lnTo>
                  <a:lnTo>
                    <a:pt x="0" y="17"/>
                  </a:lnTo>
                  <a:lnTo>
                    <a:pt x="2" y="16"/>
                  </a:lnTo>
                  <a:lnTo>
                    <a:pt x="2" y="14"/>
                  </a:lnTo>
                  <a:lnTo>
                    <a:pt x="3" y="13"/>
                  </a:lnTo>
                  <a:lnTo>
                    <a:pt x="3" y="12"/>
                  </a:lnTo>
                  <a:lnTo>
                    <a:pt x="4" y="11"/>
                  </a:lnTo>
                  <a:lnTo>
                    <a:pt x="5" y="11"/>
                  </a:lnTo>
                  <a:lnTo>
                    <a:pt x="7" y="11"/>
                  </a:lnTo>
                  <a:lnTo>
                    <a:pt x="8" y="11"/>
                  </a:lnTo>
                  <a:lnTo>
                    <a:pt x="9" y="11"/>
                  </a:lnTo>
                  <a:lnTo>
                    <a:pt x="10" y="11"/>
                  </a:lnTo>
                  <a:lnTo>
                    <a:pt x="12" y="11"/>
                  </a:lnTo>
                  <a:lnTo>
                    <a:pt x="13" y="11"/>
                  </a:lnTo>
                  <a:lnTo>
                    <a:pt x="13" y="12"/>
                  </a:lnTo>
                  <a:lnTo>
                    <a:pt x="14" y="13"/>
                  </a:lnTo>
                  <a:lnTo>
                    <a:pt x="14" y="0"/>
                  </a:lnTo>
                  <a:lnTo>
                    <a:pt x="19" y="0"/>
                  </a:lnTo>
                  <a:lnTo>
                    <a:pt x="19" y="37"/>
                  </a:lnTo>
                  <a:close/>
                  <a:moveTo>
                    <a:pt x="5" y="23"/>
                  </a:moveTo>
                  <a:lnTo>
                    <a:pt x="5" y="24"/>
                  </a:lnTo>
                  <a:lnTo>
                    <a:pt x="5" y="26"/>
                  </a:lnTo>
                  <a:lnTo>
                    <a:pt x="5" y="27"/>
                  </a:lnTo>
                  <a:lnTo>
                    <a:pt x="5" y="28"/>
                  </a:lnTo>
                  <a:lnTo>
                    <a:pt x="5" y="29"/>
                  </a:lnTo>
                  <a:lnTo>
                    <a:pt x="5" y="31"/>
                  </a:lnTo>
                  <a:lnTo>
                    <a:pt x="7" y="31"/>
                  </a:lnTo>
                  <a:lnTo>
                    <a:pt x="7" y="32"/>
                  </a:lnTo>
                  <a:lnTo>
                    <a:pt x="8" y="32"/>
                  </a:lnTo>
                  <a:lnTo>
                    <a:pt x="8" y="33"/>
                  </a:lnTo>
                  <a:lnTo>
                    <a:pt x="9" y="33"/>
                  </a:lnTo>
                  <a:lnTo>
                    <a:pt x="10" y="33"/>
                  </a:lnTo>
                  <a:lnTo>
                    <a:pt x="10" y="32"/>
                  </a:lnTo>
                  <a:lnTo>
                    <a:pt x="12" y="31"/>
                  </a:lnTo>
                  <a:lnTo>
                    <a:pt x="13" y="29"/>
                  </a:lnTo>
                  <a:lnTo>
                    <a:pt x="14" y="29"/>
                  </a:lnTo>
                  <a:lnTo>
                    <a:pt x="14" y="28"/>
                  </a:lnTo>
                  <a:lnTo>
                    <a:pt x="14" y="27"/>
                  </a:lnTo>
                  <a:lnTo>
                    <a:pt x="14" y="26"/>
                  </a:lnTo>
                  <a:lnTo>
                    <a:pt x="14" y="24"/>
                  </a:lnTo>
                  <a:lnTo>
                    <a:pt x="14" y="23"/>
                  </a:lnTo>
                  <a:lnTo>
                    <a:pt x="14" y="22"/>
                  </a:lnTo>
                  <a:lnTo>
                    <a:pt x="14" y="21"/>
                  </a:lnTo>
                  <a:lnTo>
                    <a:pt x="14" y="19"/>
                  </a:lnTo>
                  <a:lnTo>
                    <a:pt x="14" y="18"/>
                  </a:lnTo>
                  <a:lnTo>
                    <a:pt x="14" y="17"/>
                  </a:lnTo>
                  <a:lnTo>
                    <a:pt x="13" y="17"/>
                  </a:lnTo>
                  <a:lnTo>
                    <a:pt x="12" y="17"/>
                  </a:lnTo>
                  <a:lnTo>
                    <a:pt x="10" y="17"/>
                  </a:lnTo>
                  <a:lnTo>
                    <a:pt x="9" y="17"/>
                  </a:lnTo>
                  <a:lnTo>
                    <a:pt x="8" y="17"/>
                  </a:lnTo>
                  <a:lnTo>
                    <a:pt x="7" y="17"/>
                  </a:lnTo>
                  <a:lnTo>
                    <a:pt x="5" y="17"/>
                  </a:lnTo>
                  <a:lnTo>
                    <a:pt x="5" y="18"/>
                  </a:lnTo>
                  <a:lnTo>
                    <a:pt x="5" y="19"/>
                  </a:lnTo>
                  <a:lnTo>
                    <a:pt x="5" y="21"/>
                  </a:lnTo>
                  <a:lnTo>
                    <a:pt x="5" y="22"/>
                  </a:lnTo>
                  <a:lnTo>
                    <a:pt x="5" y="23"/>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10" name="Freeform 333">
              <a:extLst>
                <a:ext uri="{FF2B5EF4-FFF2-40B4-BE49-F238E27FC236}">
                  <a16:creationId xmlns:a16="http://schemas.microsoft.com/office/drawing/2014/main" id="{85FB0A0B-53D3-5B40-A720-10B5EC367227}"/>
                </a:ext>
              </a:extLst>
            </p:cNvPr>
            <p:cNvSpPr>
              <a:spLocks/>
            </p:cNvSpPr>
            <p:nvPr/>
          </p:nvSpPr>
          <p:spPr bwMode="auto">
            <a:xfrm>
              <a:off x="4347" y="2758"/>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
                <a:gd name="T130" fmla="*/ 0 h 37"/>
                <a:gd name="T131" fmla="*/ 19 w 19"/>
                <a:gd name="T132" fmla="*/ 37 h 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 h="37">
                  <a:moveTo>
                    <a:pt x="5" y="0"/>
                  </a:moveTo>
                  <a:lnTo>
                    <a:pt x="5" y="13"/>
                  </a:lnTo>
                  <a:lnTo>
                    <a:pt x="6" y="12"/>
                  </a:lnTo>
                  <a:lnTo>
                    <a:pt x="8" y="12"/>
                  </a:lnTo>
                  <a:lnTo>
                    <a:pt x="9" y="11"/>
                  </a:lnTo>
                  <a:lnTo>
                    <a:pt x="10" y="11"/>
                  </a:lnTo>
                  <a:lnTo>
                    <a:pt x="12" y="11"/>
                  </a:lnTo>
                  <a:lnTo>
                    <a:pt x="13" y="11"/>
                  </a:lnTo>
                  <a:lnTo>
                    <a:pt x="14" y="11"/>
                  </a:lnTo>
                  <a:lnTo>
                    <a:pt x="15" y="11"/>
                  </a:lnTo>
                  <a:lnTo>
                    <a:pt x="17" y="11"/>
                  </a:lnTo>
                  <a:lnTo>
                    <a:pt x="17" y="12"/>
                  </a:lnTo>
                  <a:lnTo>
                    <a:pt x="18" y="13"/>
                  </a:lnTo>
                  <a:lnTo>
                    <a:pt x="19" y="13"/>
                  </a:lnTo>
                  <a:lnTo>
                    <a:pt x="19" y="14"/>
                  </a:lnTo>
                  <a:lnTo>
                    <a:pt x="19" y="16"/>
                  </a:lnTo>
                  <a:lnTo>
                    <a:pt x="19" y="17"/>
                  </a:lnTo>
                  <a:lnTo>
                    <a:pt x="19" y="18"/>
                  </a:lnTo>
                  <a:lnTo>
                    <a:pt x="19" y="19"/>
                  </a:lnTo>
                  <a:lnTo>
                    <a:pt x="19" y="37"/>
                  </a:lnTo>
                  <a:lnTo>
                    <a:pt x="14" y="37"/>
                  </a:lnTo>
                  <a:lnTo>
                    <a:pt x="14" y="23"/>
                  </a:lnTo>
                  <a:lnTo>
                    <a:pt x="14" y="22"/>
                  </a:lnTo>
                  <a:lnTo>
                    <a:pt x="14" y="21"/>
                  </a:lnTo>
                  <a:lnTo>
                    <a:pt x="14" y="19"/>
                  </a:lnTo>
                  <a:lnTo>
                    <a:pt x="14" y="18"/>
                  </a:lnTo>
                  <a:lnTo>
                    <a:pt x="14" y="17"/>
                  </a:lnTo>
                  <a:lnTo>
                    <a:pt x="13" y="17"/>
                  </a:lnTo>
                  <a:lnTo>
                    <a:pt x="12" y="17"/>
                  </a:lnTo>
                  <a:lnTo>
                    <a:pt x="10" y="17"/>
                  </a:lnTo>
                  <a:lnTo>
                    <a:pt x="9" y="17"/>
                  </a:lnTo>
                  <a:lnTo>
                    <a:pt x="8" y="17"/>
                  </a:lnTo>
                  <a:lnTo>
                    <a:pt x="6" y="17"/>
                  </a:lnTo>
                  <a:lnTo>
                    <a:pt x="6" y="18"/>
                  </a:lnTo>
                  <a:lnTo>
                    <a:pt x="5" y="19"/>
                  </a:lnTo>
                  <a:lnTo>
                    <a:pt x="5" y="21"/>
                  </a:lnTo>
                  <a:lnTo>
                    <a:pt x="5" y="22"/>
                  </a:lnTo>
                  <a:lnTo>
                    <a:pt x="5" y="23"/>
                  </a:lnTo>
                  <a:lnTo>
                    <a:pt x="5" y="37"/>
                  </a:lnTo>
                  <a:lnTo>
                    <a:pt x="0" y="37"/>
                  </a:lnTo>
                  <a:lnTo>
                    <a:pt x="0" y="0"/>
                  </a:lnTo>
                  <a:lnTo>
                    <a:pt x="5" y="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11" name="Freeform 334">
              <a:extLst>
                <a:ext uri="{FF2B5EF4-FFF2-40B4-BE49-F238E27FC236}">
                  <a16:creationId xmlns:a16="http://schemas.microsoft.com/office/drawing/2014/main" id="{B202E10E-AFBD-0846-A257-D1D2A92F84A6}"/>
                </a:ext>
              </a:extLst>
            </p:cNvPr>
            <p:cNvSpPr>
              <a:spLocks/>
            </p:cNvSpPr>
            <p:nvPr/>
          </p:nvSpPr>
          <p:spPr bwMode="auto">
            <a:xfrm>
              <a:off x="4353" y="2761"/>
              <a:ext cx="6" cy="6"/>
            </a:xfrm>
            <a:custGeom>
              <a:avLst/>
              <a:gdLst>
                <a:gd name="T0" fmla="*/ 0 w 21"/>
                <a:gd name="T1" fmla="*/ 0 h 26"/>
                <a:gd name="T2" fmla="*/ 0 w 21"/>
                <a:gd name="T3" fmla="*/ 0 h 26"/>
                <a:gd name="T4" fmla="*/ 0 w 21"/>
                <a:gd name="T5" fmla="*/ 0 h 26"/>
                <a:gd name="T6" fmla="*/ 0 w 21"/>
                <a:gd name="T7" fmla="*/ 0 h 26"/>
                <a:gd name="T8" fmla="*/ 0 w 21"/>
                <a:gd name="T9" fmla="*/ 0 h 26"/>
                <a:gd name="T10" fmla="*/ 0 w 21"/>
                <a:gd name="T11" fmla="*/ 0 h 26"/>
                <a:gd name="T12" fmla="*/ 0 w 21"/>
                <a:gd name="T13" fmla="*/ 0 h 26"/>
                <a:gd name="T14" fmla="*/ 0 w 21"/>
                <a:gd name="T15" fmla="*/ 0 h 26"/>
                <a:gd name="T16" fmla="*/ 0 w 21"/>
                <a:gd name="T17" fmla="*/ 0 h 26"/>
                <a:gd name="T18" fmla="*/ 0 w 21"/>
                <a:gd name="T19" fmla="*/ 0 h 26"/>
                <a:gd name="T20" fmla="*/ 0 w 21"/>
                <a:gd name="T21" fmla="*/ 0 h 26"/>
                <a:gd name="T22" fmla="*/ 0 w 21"/>
                <a:gd name="T23" fmla="*/ 0 h 26"/>
                <a:gd name="T24" fmla="*/ 0 w 21"/>
                <a:gd name="T25" fmla="*/ 0 h 26"/>
                <a:gd name="T26" fmla="*/ 0 w 21"/>
                <a:gd name="T27" fmla="*/ 0 h 26"/>
                <a:gd name="T28" fmla="*/ 0 w 21"/>
                <a:gd name="T29" fmla="*/ 0 h 26"/>
                <a:gd name="T30" fmla="*/ 0 w 21"/>
                <a:gd name="T31" fmla="*/ 0 h 26"/>
                <a:gd name="T32" fmla="*/ 0 w 21"/>
                <a:gd name="T33" fmla="*/ 0 h 26"/>
                <a:gd name="T34" fmla="*/ 0 w 21"/>
                <a:gd name="T35" fmla="*/ 0 h 26"/>
                <a:gd name="T36" fmla="*/ 0 w 21"/>
                <a:gd name="T37" fmla="*/ 0 h 26"/>
                <a:gd name="T38" fmla="*/ 0 w 21"/>
                <a:gd name="T39" fmla="*/ 0 h 26"/>
                <a:gd name="T40" fmla="*/ 0 w 21"/>
                <a:gd name="T41" fmla="*/ 0 h 26"/>
                <a:gd name="T42" fmla="*/ 0 w 21"/>
                <a:gd name="T43" fmla="*/ 0 h 26"/>
                <a:gd name="T44" fmla="*/ 0 w 21"/>
                <a:gd name="T45" fmla="*/ 0 h 26"/>
                <a:gd name="T46" fmla="*/ 0 w 21"/>
                <a:gd name="T47" fmla="*/ 0 h 26"/>
                <a:gd name="T48" fmla="*/ 0 w 21"/>
                <a:gd name="T49" fmla="*/ 0 h 26"/>
                <a:gd name="T50" fmla="*/ 0 w 21"/>
                <a:gd name="T51" fmla="*/ 0 h 26"/>
                <a:gd name="T52" fmla="*/ 0 w 21"/>
                <a:gd name="T53" fmla="*/ 0 h 26"/>
                <a:gd name="T54" fmla="*/ 0 w 21"/>
                <a:gd name="T55" fmla="*/ 0 h 26"/>
                <a:gd name="T56" fmla="*/ 0 w 21"/>
                <a:gd name="T57" fmla="*/ 0 h 26"/>
                <a:gd name="T58" fmla="*/ 0 w 21"/>
                <a:gd name="T59" fmla="*/ 0 h 26"/>
                <a:gd name="T60" fmla="*/ 0 w 21"/>
                <a:gd name="T61" fmla="*/ 0 h 26"/>
                <a:gd name="T62" fmla="*/ 0 w 21"/>
                <a:gd name="T63" fmla="*/ 0 h 26"/>
                <a:gd name="T64" fmla="*/ 0 w 21"/>
                <a:gd name="T65" fmla="*/ 0 h 26"/>
                <a:gd name="T66" fmla="*/ 0 w 21"/>
                <a:gd name="T67" fmla="*/ 0 h 26"/>
                <a:gd name="T68" fmla="*/ 0 w 21"/>
                <a:gd name="T69" fmla="*/ 0 h 26"/>
                <a:gd name="T70" fmla="*/ 0 w 21"/>
                <a:gd name="T71" fmla="*/ 0 h 26"/>
                <a:gd name="T72" fmla="*/ 0 w 21"/>
                <a:gd name="T73" fmla="*/ 0 h 26"/>
                <a:gd name="T74" fmla="*/ 0 w 21"/>
                <a:gd name="T75" fmla="*/ 0 h 26"/>
                <a:gd name="T76" fmla="*/ 0 w 21"/>
                <a:gd name="T77" fmla="*/ 0 h 26"/>
                <a:gd name="T78" fmla="*/ 0 w 21"/>
                <a:gd name="T79" fmla="*/ 0 h 26"/>
                <a:gd name="T80" fmla="*/ 0 w 21"/>
                <a:gd name="T81" fmla="*/ 0 h 26"/>
                <a:gd name="T82" fmla="*/ 0 w 21"/>
                <a:gd name="T83" fmla="*/ 0 h 26"/>
                <a:gd name="T84" fmla="*/ 0 w 21"/>
                <a:gd name="T85" fmla="*/ 0 h 26"/>
                <a:gd name="T86" fmla="*/ 0 w 21"/>
                <a:gd name="T87" fmla="*/ 0 h 26"/>
                <a:gd name="T88" fmla="*/ 0 w 21"/>
                <a:gd name="T89" fmla="*/ 0 h 26"/>
                <a:gd name="T90" fmla="*/ 0 w 21"/>
                <a:gd name="T91" fmla="*/ 0 h 26"/>
                <a:gd name="T92" fmla="*/ 0 w 21"/>
                <a:gd name="T93" fmla="*/ 0 h 26"/>
                <a:gd name="T94" fmla="*/ 0 w 21"/>
                <a:gd name="T95" fmla="*/ 0 h 26"/>
                <a:gd name="T96" fmla="*/ 0 w 21"/>
                <a:gd name="T97" fmla="*/ 0 h 26"/>
                <a:gd name="T98" fmla="*/ 0 w 21"/>
                <a:gd name="T99" fmla="*/ 0 h 26"/>
                <a:gd name="T100" fmla="*/ 0 w 21"/>
                <a:gd name="T101" fmla="*/ 0 h 26"/>
                <a:gd name="T102" fmla="*/ 0 w 21"/>
                <a:gd name="T103" fmla="*/ 0 h 26"/>
                <a:gd name="T104" fmla="*/ 0 w 21"/>
                <a:gd name="T105" fmla="*/ 0 h 26"/>
                <a:gd name="T106" fmla="*/ 0 w 21"/>
                <a:gd name="T107" fmla="*/ 0 h 26"/>
                <a:gd name="T108" fmla="*/ 0 w 21"/>
                <a:gd name="T109" fmla="*/ 0 h 26"/>
                <a:gd name="T110" fmla="*/ 0 w 21"/>
                <a:gd name="T111" fmla="*/ 0 h 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
                <a:gd name="T169" fmla="*/ 0 h 26"/>
                <a:gd name="T170" fmla="*/ 21 w 21"/>
                <a:gd name="T171" fmla="*/ 26 h 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 h="26">
                  <a:moveTo>
                    <a:pt x="0" y="18"/>
                  </a:moveTo>
                  <a:lnTo>
                    <a:pt x="5" y="16"/>
                  </a:lnTo>
                  <a:lnTo>
                    <a:pt x="6" y="17"/>
                  </a:lnTo>
                  <a:lnTo>
                    <a:pt x="7" y="17"/>
                  </a:lnTo>
                  <a:lnTo>
                    <a:pt x="7" y="18"/>
                  </a:lnTo>
                  <a:lnTo>
                    <a:pt x="8" y="18"/>
                  </a:lnTo>
                  <a:lnTo>
                    <a:pt x="8" y="20"/>
                  </a:lnTo>
                  <a:lnTo>
                    <a:pt x="8" y="21"/>
                  </a:lnTo>
                  <a:lnTo>
                    <a:pt x="10" y="22"/>
                  </a:lnTo>
                  <a:lnTo>
                    <a:pt x="11" y="22"/>
                  </a:lnTo>
                  <a:lnTo>
                    <a:pt x="12" y="22"/>
                  </a:lnTo>
                  <a:lnTo>
                    <a:pt x="13" y="22"/>
                  </a:lnTo>
                  <a:lnTo>
                    <a:pt x="13" y="21"/>
                  </a:lnTo>
                  <a:lnTo>
                    <a:pt x="13" y="20"/>
                  </a:lnTo>
                  <a:lnTo>
                    <a:pt x="13" y="18"/>
                  </a:lnTo>
                  <a:lnTo>
                    <a:pt x="15" y="18"/>
                  </a:lnTo>
                  <a:lnTo>
                    <a:pt x="16" y="18"/>
                  </a:lnTo>
                  <a:lnTo>
                    <a:pt x="15" y="17"/>
                  </a:lnTo>
                  <a:lnTo>
                    <a:pt x="13" y="16"/>
                  </a:lnTo>
                  <a:lnTo>
                    <a:pt x="11" y="16"/>
                  </a:lnTo>
                  <a:lnTo>
                    <a:pt x="10" y="15"/>
                  </a:lnTo>
                  <a:lnTo>
                    <a:pt x="8" y="15"/>
                  </a:lnTo>
                  <a:lnTo>
                    <a:pt x="7" y="13"/>
                  </a:lnTo>
                  <a:lnTo>
                    <a:pt x="6" y="13"/>
                  </a:lnTo>
                  <a:lnTo>
                    <a:pt x="6" y="12"/>
                  </a:lnTo>
                  <a:lnTo>
                    <a:pt x="5" y="12"/>
                  </a:lnTo>
                  <a:lnTo>
                    <a:pt x="3" y="12"/>
                  </a:lnTo>
                  <a:lnTo>
                    <a:pt x="3" y="11"/>
                  </a:lnTo>
                  <a:lnTo>
                    <a:pt x="3" y="10"/>
                  </a:lnTo>
                  <a:lnTo>
                    <a:pt x="2" y="10"/>
                  </a:lnTo>
                  <a:lnTo>
                    <a:pt x="2" y="8"/>
                  </a:lnTo>
                  <a:lnTo>
                    <a:pt x="2" y="7"/>
                  </a:lnTo>
                  <a:lnTo>
                    <a:pt x="2" y="6"/>
                  </a:lnTo>
                  <a:lnTo>
                    <a:pt x="2" y="5"/>
                  </a:lnTo>
                  <a:lnTo>
                    <a:pt x="2" y="3"/>
                  </a:lnTo>
                  <a:lnTo>
                    <a:pt x="2" y="2"/>
                  </a:lnTo>
                  <a:lnTo>
                    <a:pt x="3" y="1"/>
                  </a:lnTo>
                  <a:lnTo>
                    <a:pt x="5" y="1"/>
                  </a:lnTo>
                  <a:lnTo>
                    <a:pt x="6" y="0"/>
                  </a:lnTo>
                  <a:lnTo>
                    <a:pt x="7" y="0"/>
                  </a:lnTo>
                  <a:lnTo>
                    <a:pt x="8" y="0"/>
                  </a:lnTo>
                  <a:lnTo>
                    <a:pt x="10" y="0"/>
                  </a:lnTo>
                  <a:lnTo>
                    <a:pt x="11" y="0"/>
                  </a:lnTo>
                  <a:lnTo>
                    <a:pt x="12" y="0"/>
                  </a:lnTo>
                  <a:lnTo>
                    <a:pt x="13" y="0"/>
                  </a:lnTo>
                  <a:lnTo>
                    <a:pt x="15" y="0"/>
                  </a:lnTo>
                  <a:lnTo>
                    <a:pt x="16" y="1"/>
                  </a:lnTo>
                  <a:lnTo>
                    <a:pt x="16" y="2"/>
                  </a:lnTo>
                  <a:lnTo>
                    <a:pt x="17" y="2"/>
                  </a:lnTo>
                  <a:lnTo>
                    <a:pt x="19" y="2"/>
                  </a:lnTo>
                  <a:lnTo>
                    <a:pt x="19" y="3"/>
                  </a:lnTo>
                  <a:lnTo>
                    <a:pt x="19" y="5"/>
                  </a:lnTo>
                  <a:lnTo>
                    <a:pt x="19" y="6"/>
                  </a:lnTo>
                  <a:lnTo>
                    <a:pt x="13" y="6"/>
                  </a:lnTo>
                  <a:lnTo>
                    <a:pt x="12" y="6"/>
                  </a:lnTo>
                  <a:lnTo>
                    <a:pt x="11" y="6"/>
                  </a:lnTo>
                  <a:lnTo>
                    <a:pt x="10" y="6"/>
                  </a:lnTo>
                  <a:lnTo>
                    <a:pt x="8" y="6"/>
                  </a:lnTo>
                  <a:lnTo>
                    <a:pt x="8" y="7"/>
                  </a:lnTo>
                  <a:lnTo>
                    <a:pt x="8" y="8"/>
                  </a:lnTo>
                  <a:lnTo>
                    <a:pt x="10" y="8"/>
                  </a:lnTo>
                  <a:lnTo>
                    <a:pt x="11" y="8"/>
                  </a:lnTo>
                  <a:lnTo>
                    <a:pt x="12" y="8"/>
                  </a:lnTo>
                  <a:lnTo>
                    <a:pt x="13" y="8"/>
                  </a:lnTo>
                  <a:lnTo>
                    <a:pt x="15" y="10"/>
                  </a:lnTo>
                  <a:lnTo>
                    <a:pt x="16" y="10"/>
                  </a:lnTo>
                  <a:lnTo>
                    <a:pt x="17" y="11"/>
                  </a:lnTo>
                  <a:lnTo>
                    <a:pt x="19" y="12"/>
                  </a:lnTo>
                  <a:lnTo>
                    <a:pt x="20" y="13"/>
                  </a:lnTo>
                  <a:lnTo>
                    <a:pt x="20" y="15"/>
                  </a:lnTo>
                  <a:lnTo>
                    <a:pt x="21" y="15"/>
                  </a:lnTo>
                  <a:lnTo>
                    <a:pt x="21" y="16"/>
                  </a:lnTo>
                  <a:lnTo>
                    <a:pt x="21" y="17"/>
                  </a:lnTo>
                  <a:lnTo>
                    <a:pt x="21" y="18"/>
                  </a:lnTo>
                  <a:lnTo>
                    <a:pt x="21" y="20"/>
                  </a:lnTo>
                  <a:lnTo>
                    <a:pt x="20" y="21"/>
                  </a:lnTo>
                  <a:lnTo>
                    <a:pt x="19" y="22"/>
                  </a:lnTo>
                  <a:lnTo>
                    <a:pt x="17" y="23"/>
                  </a:lnTo>
                  <a:lnTo>
                    <a:pt x="16" y="25"/>
                  </a:lnTo>
                  <a:lnTo>
                    <a:pt x="15" y="25"/>
                  </a:lnTo>
                  <a:lnTo>
                    <a:pt x="13" y="25"/>
                  </a:lnTo>
                  <a:lnTo>
                    <a:pt x="12" y="26"/>
                  </a:lnTo>
                  <a:lnTo>
                    <a:pt x="11" y="26"/>
                  </a:lnTo>
                  <a:lnTo>
                    <a:pt x="10" y="26"/>
                  </a:lnTo>
                  <a:lnTo>
                    <a:pt x="8" y="26"/>
                  </a:lnTo>
                  <a:lnTo>
                    <a:pt x="7" y="26"/>
                  </a:lnTo>
                  <a:lnTo>
                    <a:pt x="6" y="26"/>
                  </a:lnTo>
                  <a:lnTo>
                    <a:pt x="5" y="26"/>
                  </a:lnTo>
                  <a:lnTo>
                    <a:pt x="5" y="25"/>
                  </a:lnTo>
                  <a:lnTo>
                    <a:pt x="3" y="23"/>
                  </a:lnTo>
                  <a:lnTo>
                    <a:pt x="3" y="22"/>
                  </a:lnTo>
                  <a:lnTo>
                    <a:pt x="2" y="22"/>
                  </a:lnTo>
                  <a:lnTo>
                    <a:pt x="2" y="21"/>
                  </a:lnTo>
                  <a:lnTo>
                    <a:pt x="1" y="21"/>
                  </a:lnTo>
                  <a:lnTo>
                    <a:pt x="1" y="20"/>
                  </a:lnTo>
                  <a:lnTo>
                    <a:pt x="0" y="18"/>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12" name="Freeform 335">
              <a:extLst>
                <a:ext uri="{FF2B5EF4-FFF2-40B4-BE49-F238E27FC236}">
                  <a16:creationId xmlns:a16="http://schemas.microsoft.com/office/drawing/2014/main" id="{47AF6F04-752F-2D40-8642-75283546347C}"/>
                </a:ext>
              </a:extLst>
            </p:cNvPr>
            <p:cNvSpPr>
              <a:spLocks noEditPoints="1"/>
            </p:cNvSpPr>
            <p:nvPr/>
          </p:nvSpPr>
          <p:spPr bwMode="auto">
            <a:xfrm>
              <a:off x="4357" y="2758"/>
              <a:ext cx="4" cy="12"/>
            </a:xfrm>
            <a:custGeom>
              <a:avLst/>
              <a:gdLst>
                <a:gd name="T0" fmla="*/ 0 w 11"/>
                <a:gd name="T1" fmla="*/ 0 h 46"/>
                <a:gd name="T2" fmla="*/ 0 w 11"/>
                <a:gd name="T3" fmla="*/ 0 h 46"/>
                <a:gd name="T4" fmla="*/ 0 w 11"/>
                <a:gd name="T5" fmla="*/ 0 h 46"/>
                <a:gd name="T6" fmla="*/ 0 w 11"/>
                <a:gd name="T7" fmla="*/ 0 h 46"/>
                <a:gd name="T8" fmla="*/ 0 w 11"/>
                <a:gd name="T9" fmla="*/ 0 h 46"/>
                <a:gd name="T10" fmla="*/ 0 w 11"/>
                <a:gd name="T11" fmla="*/ 0 h 46"/>
                <a:gd name="T12" fmla="*/ 0 w 11"/>
                <a:gd name="T13" fmla="*/ 0 h 46"/>
                <a:gd name="T14" fmla="*/ 0 w 11"/>
                <a:gd name="T15" fmla="*/ 0 h 46"/>
                <a:gd name="T16" fmla="*/ 0 w 11"/>
                <a:gd name="T17" fmla="*/ 0 h 46"/>
                <a:gd name="T18" fmla="*/ 0 w 11"/>
                <a:gd name="T19" fmla="*/ 0 h 46"/>
                <a:gd name="T20" fmla="*/ 0 w 11"/>
                <a:gd name="T21" fmla="*/ 0 h 46"/>
                <a:gd name="T22" fmla="*/ 0 w 11"/>
                <a:gd name="T23" fmla="*/ 0 h 46"/>
                <a:gd name="T24" fmla="*/ 0 w 11"/>
                <a:gd name="T25" fmla="*/ 0 h 46"/>
                <a:gd name="T26" fmla="*/ 0 w 11"/>
                <a:gd name="T27" fmla="*/ 0 h 46"/>
                <a:gd name="T28" fmla="*/ 0 w 11"/>
                <a:gd name="T29" fmla="*/ 0 h 46"/>
                <a:gd name="T30" fmla="*/ 0 w 11"/>
                <a:gd name="T31" fmla="*/ 0 h 46"/>
                <a:gd name="T32" fmla="*/ 0 w 11"/>
                <a:gd name="T33" fmla="*/ 0 h 46"/>
                <a:gd name="T34" fmla="*/ 0 w 11"/>
                <a:gd name="T35" fmla="*/ 0 h 46"/>
                <a:gd name="T36" fmla="*/ 0 w 11"/>
                <a:gd name="T37" fmla="*/ 0 h 46"/>
                <a:gd name="T38" fmla="*/ 0 w 11"/>
                <a:gd name="T39" fmla="*/ 0 h 46"/>
                <a:gd name="T40" fmla="*/ 0 w 11"/>
                <a:gd name="T41" fmla="*/ 0 h 46"/>
                <a:gd name="T42" fmla="*/ 0 w 11"/>
                <a:gd name="T43" fmla="*/ 0 h 46"/>
                <a:gd name="T44" fmla="*/ 0 w 11"/>
                <a:gd name="T45" fmla="*/ 0 h 46"/>
                <a:gd name="T46" fmla="*/ 0 w 11"/>
                <a:gd name="T47" fmla="*/ 0 h 46"/>
                <a:gd name="T48" fmla="*/ 0 w 11"/>
                <a:gd name="T49" fmla="*/ 0 h 46"/>
                <a:gd name="T50" fmla="*/ 0 w 11"/>
                <a:gd name="T51" fmla="*/ 0 h 46"/>
                <a:gd name="T52" fmla="*/ 0 w 11"/>
                <a:gd name="T53" fmla="*/ 0 h 46"/>
                <a:gd name="T54" fmla="*/ 0 w 11"/>
                <a:gd name="T55" fmla="*/ 0 h 46"/>
                <a:gd name="T56" fmla="*/ 0 w 11"/>
                <a:gd name="T57" fmla="*/ 0 h 46"/>
                <a:gd name="T58" fmla="*/ 0 w 11"/>
                <a:gd name="T59" fmla="*/ 0 h 46"/>
                <a:gd name="T60" fmla="*/ 0 w 11"/>
                <a:gd name="T61" fmla="*/ 0 h 46"/>
                <a:gd name="T62" fmla="*/ 0 w 11"/>
                <a:gd name="T63" fmla="*/ 0 h 46"/>
                <a:gd name="T64" fmla="*/ 0 w 11"/>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
                <a:gd name="T100" fmla="*/ 0 h 46"/>
                <a:gd name="T101" fmla="*/ 11 w 11"/>
                <a:gd name="T102" fmla="*/ 46 h 4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 h="46">
                  <a:moveTo>
                    <a:pt x="5" y="7"/>
                  </a:moveTo>
                  <a:lnTo>
                    <a:pt x="5" y="0"/>
                  </a:lnTo>
                  <a:lnTo>
                    <a:pt x="11" y="0"/>
                  </a:lnTo>
                  <a:lnTo>
                    <a:pt x="11" y="7"/>
                  </a:lnTo>
                  <a:lnTo>
                    <a:pt x="5" y="7"/>
                  </a:lnTo>
                  <a:close/>
                  <a:moveTo>
                    <a:pt x="11" y="11"/>
                  </a:moveTo>
                  <a:lnTo>
                    <a:pt x="11" y="37"/>
                  </a:lnTo>
                  <a:lnTo>
                    <a:pt x="11" y="38"/>
                  </a:lnTo>
                  <a:lnTo>
                    <a:pt x="11" y="39"/>
                  </a:lnTo>
                  <a:lnTo>
                    <a:pt x="11" y="41"/>
                  </a:lnTo>
                  <a:lnTo>
                    <a:pt x="11" y="42"/>
                  </a:lnTo>
                  <a:lnTo>
                    <a:pt x="11" y="43"/>
                  </a:lnTo>
                  <a:lnTo>
                    <a:pt x="11" y="45"/>
                  </a:lnTo>
                  <a:lnTo>
                    <a:pt x="10" y="45"/>
                  </a:lnTo>
                  <a:lnTo>
                    <a:pt x="10" y="46"/>
                  </a:lnTo>
                  <a:lnTo>
                    <a:pt x="8" y="46"/>
                  </a:lnTo>
                  <a:lnTo>
                    <a:pt x="7" y="46"/>
                  </a:lnTo>
                  <a:lnTo>
                    <a:pt x="6" y="46"/>
                  </a:lnTo>
                  <a:lnTo>
                    <a:pt x="5" y="46"/>
                  </a:lnTo>
                  <a:lnTo>
                    <a:pt x="3" y="46"/>
                  </a:lnTo>
                  <a:lnTo>
                    <a:pt x="2" y="46"/>
                  </a:lnTo>
                  <a:lnTo>
                    <a:pt x="1" y="46"/>
                  </a:lnTo>
                  <a:lnTo>
                    <a:pt x="0" y="46"/>
                  </a:lnTo>
                  <a:lnTo>
                    <a:pt x="2" y="39"/>
                  </a:lnTo>
                  <a:lnTo>
                    <a:pt x="3" y="39"/>
                  </a:lnTo>
                  <a:lnTo>
                    <a:pt x="5" y="39"/>
                  </a:lnTo>
                  <a:lnTo>
                    <a:pt x="5" y="38"/>
                  </a:lnTo>
                  <a:lnTo>
                    <a:pt x="5" y="37"/>
                  </a:lnTo>
                  <a:lnTo>
                    <a:pt x="5" y="11"/>
                  </a:lnTo>
                  <a:lnTo>
                    <a:pt x="11" y="11"/>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13" name="Freeform 336">
              <a:extLst>
                <a:ext uri="{FF2B5EF4-FFF2-40B4-BE49-F238E27FC236}">
                  <a16:creationId xmlns:a16="http://schemas.microsoft.com/office/drawing/2014/main" id="{6175FFBD-E9AC-1049-B3BE-900EE910DD50}"/>
                </a:ext>
              </a:extLst>
            </p:cNvPr>
            <p:cNvSpPr>
              <a:spLocks noEditPoints="1"/>
            </p:cNvSpPr>
            <p:nvPr/>
          </p:nvSpPr>
          <p:spPr bwMode="auto">
            <a:xfrm>
              <a:off x="4375" y="2758"/>
              <a:ext cx="2" cy="12"/>
            </a:xfrm>
            <a:custGeom>
              <a:avLst/>
              <a:gdLst>
                <a:gd name="T0" fmla="*/ 0 w 10"/>
                <a:gd name="T1" fmla="*/ 0 h 46"/>
                <a:gd name="T2" fmla="*/ 0 w 10"/>
                <a:gd name="T3" fmla="*/ 0 h 46"/>
                <a:gd name="T4" fmla="*/ 0 w 10"/>
                <a:gd name="T5" fmla="*/ 0 h 46"/>
                <a:gd name="T6" fmla="*/ 0 w 10"/>
                <a:gd name="T7" fmla="*/ 0 h 46"/>
                <a:gd name="T8" fmla="*/ 0 w 10"/>
                <a:gd name="T9" fmla="*/ 0 h 46"/>
                <a:gd name="T10" fmla="*/ 0 w 10"/>
                <a:gd name="T11" fmla="*/ 0 h 46"/>
                <a:gd name="T12" fmla="*/ 0 w 10"/>
                <a:gd name="T13" fmla="*/ 0 h 46"/>
                <a:gd name="T14" fmla="*/ 0 w 10"/>
                <a:gd name="T15" fmla="*/ 0 h 46"/>
                <a:gd name="T16" fmla="*/ 0 w 10"/>
                <a:gd name="T17" fmla="*/ 0 h 46"/>
                <a:gd name="T18" fmla="*/ 0 w 10"/>
                <a:gd name="T19" fmla="*/ 0 h 46"/>
                <a:gd name="T20" fmla="*/ 0 w 10"/>
                <a:gd name="T21" fmla="*/ 0 h 46"/>
                <a:gd name="T22" fmla="*/ 0 w 10"/>
                <a:gd name="T23" fmla="*/ 0 h 46"/>
                <a:gd name="T24" fmla="*/ 0 w 10"/>
                <a:gd name="T25" fmla="*/ 0 h 46"/>
                <a:gd name="T26" fmla="*/ 0 w 10"/>
                <a:gd name="T27" fmla="*/ 0 h 46"/>
                <a:gd name="T28" fmla="*/ 0 w 10"/>
                <a:gd name="T29" fmla="*/ 0 h 46"/>
                <a:gd name="T30" fmla="*/ 0 w 10"/>
                <a:gd name="T31" fmla="*/ 0 h 46"/>
                <a:gd name="T32" fmla="*/ 0 w 10"/>
                <a:gd name="T33" fmla="*/ 0 h 46"/>
                <a:gd name="T34" fmla="*/ 0 w 10"/>
                <a:gd name="T35" fmla="*/ 0 h 46"/>
                <a:gd name="T36" fmla="*/ 0 w 10"/>
                <a:gd name="T37" fmla="*/ 0 h 46"/>
                <a:gd name="T38" fmla="*/ 0 w 10"/>
                <a:gd name="T39" fmla="*/ 0 h 46"/>
                <a:gd name="T40" fmla="*/ 0 w 10"/>
                <a:gd name="T41" fmla="*/ 0 h 46"/>
                <a:gd name="T42" fmla="*/ 0 w 10"/>
                <a:gd name="T43" fmla="*/ 0 h 46"/>
                <a:gd name="T44" fmla="*/ 0 w 10"/>
                <a:gd name="T45" fmla="*/ 0 h 46"/>
                <a:gd name="T46" fmla="*/ 0 w 10"/>
                <a:gd name="T47" fmla="*/ 0 h 46"/>
                <a:gd name="T48" fmla="*/ 0 w 10"/>
                <a:gd name="T49" fmla="*/ 0 h 46"/>
                <a:gd name="T50" fmla="*/ 0 w 10"/>
                <a:gd name="T51" fmla="*/ 0 h 46"/>
                <a:gd name="T52" fmla="*/ 0 w 10"/>
                <a:gd name="T53" fmla="*/ 0 h 46"/>
                <a:gd name="T54" fmla="*/ 0 w 10"/>
                <a:gd name="T55" fmla="*/ 0 h 46"/>
                <a:gd name="T56" fmla="*/ 0 w 10"/>
                <a:gd name="T57" fmla="*/ 0 h 46"/>
                <a:gd name="T58" fmla="*/ 0 w 10"/>
                <a:gd name="T59" fmla="*/ 0 h 46"/>
                <a:gd name="T60" fmla="*/ 0 w 10"/>
                <a:gd name="T61" fmla="*/ 0 h 46"/>
                <a:gd name="T62" fmla="*/ 0 w 10"/>
                <a:gd name="T63" fmla="*/ 0 h 46"/>
                <a:gd name="T64" fmla="*/ 0 w 1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
                <a:gd name="T100" fmla="*/ 0 h 46"/>
                <a:gd name="T101" fmla="*/ 10 w 10"/>
                <a:gd name="T102" fmla="*/ 46 h 4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 h="46">
                  <a:moveTo>
                    <a:pt x="5" y="7"/>
                  </a:moveTo>
                  <a:lnTo>
                    <a:pt x="5" y="0"/>
                  </a:lnTo>
                  <a:lnTo>
                    <a:pt x="10" y="0"/>
                  </a:lnTo>
                  <a:lnTo>
                    <a:pt x="10" y="7"/>
                  </a:lnTo>
                  <a:lnTo>
                    <a:pt x="5" y="7"/>
                  </a:lnTo>
                  <a:close/>
                  <a:moveTo>
                    <a:pt x="10" y="11"/>
                  </a:moveTo>
                  <a:lnTo>
                    <a:pt x="10" y="37"/>
                  </a:lnTo>
                  <a:lnTo>
                    <a:pt x="10" y="38"/>
                  </a:lnTo>
                  <a:lnTo>
                    <a:pt x="10" y="39"/>
                  </a:lnTo>
                  <a:lnTo>
                    <a:pt x="10" y="41"/>
                  </a:lnTo>
                  <a:lnTo>
                    <a:pt x="10" y="42"/>
                  </a:lnTo>
                  <a:lnTo>
                    <a:pt x="10" y="43"/>
                  </a:lnTo>
                  <a:lnTo>
                    <a:pt x="10" y="45"/>
                  </a:lnTo>
                  <a:lnTo>
                    <a:pt x="10" y="46"/>
                  </a:lnTo>
                  <a:lnTo>
                    <a:pt x="9" y="46"/>
                  </a:lnTo>
                  <a:lnTo>
                    <a:pt x="8" y="46"/>
                  </a:lnTo>
                  <a:lnTo>
                    <a:pt x="6" y="46"/>
                  </a:lnTo>
                  <a:lnTo>
                    <a:pt x="5" y="46"/>
                  </a:lnTo>
                  <a:lnTo>
                    <a:pt x="4" y="46"/>
                  </a:lnTo>
                  <a:lnTo>
                    <a:pt x="3" y="46"/>
                  </a:lnTo>
                  <a:lnTo>
                    <a:pt x="1" y="46"/>
                  </a:lnTo>
                  <a:lnTo>
                    <a:pt x="0" y="46"/>
                  </a:lnTo>
                  <a:lnTo>
                    <a:pt x="3" y="39"/>
                  </a:lnTo>
                  <a:lnTo>
                    <a:pt x="4" y="39"/>
                  </a:lnTo>
                  <a:lnTo>
                    <a:pt x="5" y="39"/>
                  </a:lnTo>
                  <a:lnTo>
                    <a:pt x="5" y="38"/>
                  </a:lnTo>
                  <a:lnTo>
                    <a:pt x="5" y="37"/>
                  </a:lnTo>
                  <a:lnTo>
                    <a:pt x="5" y="11"/>
                  </a:lnTo>
                  <a:lnTo>
                    <a:pt x="10" y="11"/>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14" name="Freeform 337">
              <a:extLst>
                <a:ext uri="{FF2B5EF4-FFF2-40B4-BE49-F238E27FC236}">
                  <a16:creationId xmlns:a16="http://schemas.microsoft.com/office/drawing/2014/main" id="{C7554A59-A2E9-E74A-9C68-A7E635B103C9}"/>
                </a:ext>
              </a:extLst>
            </p:cNvPr>
            <p:cNvSpPr>
              <a:spLocks/>
            </p:cNvSpPr>
            <p:nvPr/>
          </p:nvSpPr>
          <p:spPr bwMode="auto">
            <a:xfrm>
              <a:off x="4379" y="2758"/>
              <a:ext cx="4"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
                <a:gd name="T130" fmla="*/ 0 h 37"/>
                <a:gd name="T131" fmla="*/ 19 w 19"/>
                <a:gd name="T132" fmla="*/ 37 h 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 h="37">
                  <a:moveTo>
                    <a:pt x="6" y="0"/>
                  </a:moveTo>
                  <a:lnTo>
                    <a:pt x="6" y="13"/>
                  </a:lnTo>
                  <a:lnTo>
                    <a:pt x="6" y="12"/>
                  </a:lnTo>
                  <a:lnTo>
                    <a:pt x="8" y="12"/>
                  </a:lnTo>
                  <a:lnTo>
                    <a:pt x="9" y="11"/>
                  </a:lnTo>
                  <a:lnTo>
                    <a:pt x="10" y="11"/>
                  </a:lnTo>
                  <a:lnTo>
                    <a:pt x="11" y="11"/>
                  </a:lnTo>
                  <a:lnTo>
                    <a:pt x="13" y="11"/>
                  </a:lnTo>
                  <a:lnTo>
                    <a:pt x="14" y="11"/>
                  </a:lnTo>
                  <a:lnTo>
                    <a:pt x="15" y="11"/>
                  </a:lnTo>
                  <a:lnTo>
                    <a:pt x="17" y="11"/>
                  </a:lnTo>
                  <a:lnTo>
                    <a:pt x="17" y="12"/>
                  </a:lnTo>
                  <a:lnTo>
                    <a:pt x="18" y="12"/>
                  </a:lnTo>
                  <a:lnTo>
                    <a:pt x="18" y="13"/>
                  </a:lnTo>
                  <a:lnTo>
                    <a:pt x="19" y="13"/>
                  </a:lnTo>
                  <a:lnTo>
                    <a:pt x="19" y="14"/>
                  </a:lnTo>
                  <a:lnTo>
                    <a:pt x="19" y="16"/>
                  </a:lnTo>
                  <a:lnTo>
                    <a:pt x="19" y="17"/>
                  </a:lnTo>
                  <a:lnTo>
                    <a:pt x="19" y="18"/>
                  </a:lnTo>
                  <a:lnTo>
                    <a:pt x="19" y="19"/>
                  </a:lnTo>
                  <a:lnTo>
                    <a:pt x="19" y="37"/>
                  </a:lnTo>
                  <a:lnTo>
                    <a:pt x="14" y="37"/>
                  </a:lnTo>
                  <a:lnTo>
                    <a:pt x="14" y="23"/>
                  </a:lnTo>
                  <a:lnTo>
                    <a:pt x="14" y="22"/>
                  </a:lnTo>
                  <a:lnTo>
                    <a:pt x="14" y="21"/>
                  </a:lnTo>
                  <a:lnTo>
                    <a:pt x="14" y="19"/>
                  </a:lnTo>
                  <a:lnTo>
                    <a:pt x="14" y="18"/>
                  </a:lnTo>
                  <a:lnTo>
                    <a:pt x="14" y="17"/>
                  </a:lnTo>
                  <a:lnTo>
                    <a:pt x="13" y="17"/>
                  </a:lnTo>
                  <a:lnTo>
                    <a:pt x="11" y="17"/>
                  </a:lnTo>
                  <a:lnTo>
                    <a:pt x="10" y="17"/>
                  </a:lnTo>
                  <a:lnTo>
                    <a:pt x="9" y="17"/>
                  </a:lnTo>
                  <a:lnTo>
                    <a:pt x="8" y="17"/>
                  </a:lnTo>
                  <a:lnTo>
                    <a:pt x="6" y="17"/>
                  </a:lnTo>
                  <a:lnTo>
                    <a:pt x="6" y="18"/>
                  </a:lnTo>
                  <a:lnTo>
                    <a:pt x="6" y="19"/>
                  </a:lnTo>
                  <a:lnTo>
                    <a:pt x="6" y="21"/>
                  </a:lnTo>
                  <a:lnTo>
                    <a:pt x="6" y="22"/>
                  </a:lnTo>
                  <a:lnTo>
                    <a:pt x="6" y="23"/>
                  </a:lnTo>
                  <a:lnTo>
                    <a:pt x="6" y="37"/>
                  </a:lnTo>
                  <a:lnTo>
                    <a:pt x="0" y="37"/>
                  </a:lnTo>
                  <a:lnTo>
                    <a:pt x="0" y="0"/>
                  </a:lnTo>
                  <a:lnTo>
                    <a:pt x="6" y="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15" name="Freeform 338">
              <a:extLst>
                <a:ext uri="{FF2B5EF4-FFF2-40B4-BE49-F238E27FC236}">
                  <a16:creationId xmlns:a16="http://schemas.microsoft.com/office/drawing/2014/main" id="{3528F982-71B2-C348-AE48-251E30EB9792}"/>
                </a:ext>
              </a:extLst>
            </p:cNvPr>
            <p:cNvSpPr>
              <a:spLocks/>
            </p:cNvSpPr>
            <p:nvPr/>
          </p:nvSpPr>
          <p:spPr bwMode="auto">
            <a:xfrm>
              <a:off x="4403" y="2744"/>
              <a:ext cx="3" cy="9"/>
            </a:xfrm>
            <a:custGeom>
              <a:avLst/>
              <a:gdLst>
                <a:gd name="T0" fmla="*/ 0 w 13"/>
                <a:gd name="T1" fmla="*/ 0 h 37"/>
                <a:gd name="T2" fmla="*/ 0 w 13"/>
                <a:gd name="T3" fmla="*/ 0 h 37"/>
                <a:gd name="T4" fmla="*/ 0 w 13"/>
                <a:gd name="T5" fmla="*/ 0 h 37"/>
                <a:gd name="T6" fmla="*/ 0 w 13"/>
                <a:gd name="T7" fmla="*/ 0 h 37"/>
                <a:gd name="T8" fmla="*/ 0 w 13"/>
                <a:gd name="T9" fmla="*/ 0 h 37"/>
                <a:gd name="T10" fmla="*/ 0 w 13"/>
                <a:gd name="T11" fmla="*/ 0 h 37"/>
                <a:gd name="T12" fmla="*/ 0 w 13"/>
                <a:gd name="T13" fmla="*/ 0 h 37"/>
                <a:gd name="T14" fmla="*/ 0 w 13"/>
                <a:gd name="T15" fmla="*/ 0 h 37"/>
                <a:gd name="T16" fmla="*/ 0 w 13"/>
                <a:gd name="T17" fmla="*/ 0 h 37"/>
                <a:gd name="T18" fmla="*/ 0 w 13"/>
                <a:gd name="T19" fmla="*/ 0 h 37"/>
                <a:gd name="T20" fmla="*/ 0 w 13"/>
                <a:gd name="T21" fmla="*/ 0 h 37"/>
                <a:gd name="T22" fmla="*/ 0 w 13"/>
                <a:gd name="T23" fmla="*/ 0 h 37"/>
                <a:gd name="T24" fmla="*/ 0 w 13"/>
                <a:gd name="T25" fmla="*/ 0 h 37"/>
                <a:gd name="T26" fmla="*/ 0 w 13"/>
                <a:gd name="T27" fmla="*/ 0 h 37"/>
                <a:gd name="T28" fmla="*/ 0 w 13"/>
                <a:gd name="T29" fmla="*/ 0 h 37"/>
                <a:gd name="T30" fmla="*/ 0 w 13"/>
                <a:gd name="T31" fmla="*/ 0 h 37"/>
                <a:gd name="T32" fmla="*/ 0 w 13"/>
                <a:gd name="T33" fmla="*/ 0 h 37"/>
                <a:gd name="T34" fmla="*/ 0 w 13"/>
                <a:gd name="T35" fmla="*/ 0 h 37"/>
                <a:gd name="T36" fmla="*/ 0 w 13"/>
                <a:gd name="T37" fmla="*/ 0 h 37"/>
                <a:gd name="T38" fmla="*/ 0 w 13"/>
                <a:gd name="T39" fmla="*/ 0 h 37"/>
                <a:gd name="T40" fmla="*/ 0 w 13"/>
                <a:gd name="T41" fmla="*/ 0 h 37"/>
                <a:gd name="T42" fmla="*/ 0 w 13"/>
                <a:gd name="T43" fmla="*/ 0 h 37"/>
                <a:gd name="T44" fmla="*/ 0 w 13"/>
                <a:gd name="T45" fmla="*/ 0 h 37"/>
                <a:gd name="T46" fmla="*/ 0 w 13"/>
                <a:gd name="T47" fmla="*/ 0 h 37"/>
                <a:gd name="T48" fmla="*/ 0 w 13"/>
                <a:gd name="T49" fmla="*/ 0 h 37"/>
                <a:gd name="T50" fmla="*/ 0 w 13"/>
                <a:gd name="T51" fmla="*/ 0 h 37"/>
                <a:gd name="T52" fmla="*/ 0 w 13"/>
                <a:gd name="T53" fmla="*/ 0 h 37"/>
                <a:gd name="T54" fmla="*/ 0 w 13"/>
                <a:gd name="T55" fmla="*/ 0 h 37"/>
                <a:gd name="T56" fmla="*/ 0 w 13"/>
                <a:gd name="T57" fmla="*/ 0 h 37"/>
                <a:gd name="T58" fmla="*/ 0 w 13"/>
                <a:gd name="T59" fmla="*/ 0 h 37"/>
                <a:gd name="T60" fmla="*/ 0 w 13"/>
                <a:gd name="T61" fmla="*/ 0 h 37"/>
                <a:gd name="T62" fmla="*/ 0 w 13"/>
                <a:gd name="T63" fmla="*/ 0 h 37"/>
                <a:gd name="T64" fmla="*/ 0 w 13"/>
                <a:gd name="T65" fmla="*/ 0 h 37"/>
                <a:gd name="T66" fmla="*/ 0 w 13"/>
                <a:gd name="T67" fmla="*/ 0 h 37"/>
                <a:gd name="T68" fmla="*/ 0 w 13"/>
                <a:gd name="T69" fmla="*/ 0 h 37"/>
                <a:gd name="T70" fmla="*/ 0 w 13"/>
                <a:gd name="T71" fmla="*/ 0 h 37"/>
                <a:gd name="T72" fmla="*/ 0 w 13"/>
                <a:gd name="T73" fmla="*/ 0 h 37"/>
                <a:gd name="T74" fmla="*/ 0 w 13"/>
                <a:gd name="T75" fmla="*/ 0 h 37"/>
                <a:gd name="T76" fmla="*/ 0 w 13"/>
                <a:gd name="T77" fmla="*/ 0 h 37"/>
                <a:gd name="T78" fmla="*/ 0 w 13"/>
                <a:gd name="T79" fmla="*/ 0 h 37"/>
                <a:gd name="T80" fmla="*/ 0 w 13"/>
                <a:gd name="T81" fmla="*/ 0 h 37"/>
                <a:gd name="T82" fmla="*/ 0 w 13"/>
                <a:gd name="T83" fmla="*/ 0 h 37"/>
                <a:gd name="T84" fmla="*/ 0 w 13"/>
                <a:gd name="T85" fmla="*/ 0 h 37"/>
                <a:gd name="T86" fmla="*/ 0 w 13"/>
                <a:gd name="T87" fmla="*/ 0 h 37"/>
                <a:gd name="T88" fmla="*/ 0 w 13"/>
                <a:gd name="T89" fmla="*/ 0 h 37"/>
                <a:gd name="T90" fmla="*/ 0 w 13"/>
                <a:gd name="T91" fmla="*/ 0 h 37"/>
                <a:gd name="T92" fmla="*/ 0 w 13"/>
                <a:gd name="T93" fmla="*/ 0 h 37"/>
                <a:gd name="T94" fmla="*/ 0 w 13"/>
                <a:gd name="T95" fmla="*/ 0 h 37"/>
                <a:gd name="T96" fmla="*/ 0 w 13"/>
                <a:gd name="T97" fmla="*/ 0 h 37"/>
                <a:gd name="T98" fmla="*/ 0 w 13"/>
                <a:gd name="T99" fmla="*/ 0 h 37"/>
                <a:gd name="T100" fmla="*/ 0 w 13"/>
                <a:gd name="T101" fmla="*/ 0 h 37"/>
                <a:gd name="T102" fmla="*/ 0 w 13"/>
                <a:gd name="T103" fmla="*/ 0 h 37"/>
                <a:gd name="T104" fmla="*/ 0 w 13"/>
                <a:gd name="T105" fmla="*/ 0 h 37"/>
                <a:gd name="T106" fmla="*/ 0 w 13"/>
                <a:gd name="T107" fmla="*/ 0 h 37"/>
                <a:gd name="T108" fmla="*/ 0 w 13"/>
                <a:gd name="T109" fmla="*/ 0 h 37"/>
                <a:gd name="T110" fmla="*/ 0 w 13"/>
                <a:gd name="T111" fmla="*/ 0 h 37"/>
                <a:gd name="T112" fmla="*/ 0 w 13"/>
                <a:gd name="T113" fmla="*/ 0 h 37"/>
                <a:gd name="T114" fmla="*/ 0 w 13"/>
                <a:gd name="T115" fmla="*/ 0 h 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
                <a:gd name="T175" fmla="*/ 0 h 37"/>
                <a:gd name="T176" fmla="*/ 13 w 13"/>
                <a:gd name="T177" fmla="*/ 37 h 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 h="37">
                  <a:moveTo>
                    <a:pt x="0" y="11"/>
                  </a:moveTo>
                  <a:lnTo>
                    <a:pt x="3" y="11"/>
                  </a:lnTo>
                  <a:lnTo>
                    <a:pt x="3" y="9"/>
                  </a:lnTo>
                  <a:lnTo>
                    <a:pt x="3" y="8"/>
                  </a:lnTo>
                  <a:lnTo>
                    <a:pt x="3" y="7"/>
                  </a:lnTo>
                  <a:lnTo>
                    <a:pt x="3" y="5"/>
                  </a:lnTo>
                  <a:lnTo>
                    <a:pt x="3" y="4"/>
                  </a:lnTo>
                  <a:lnTo>
                    <a:pt x="5" y="3"/>
                  </a:lnTo>
                  <a:lnTo>
                    <a:pt x="6" y="3"/>
                  </a:lnTo>
                  <a:lnTo>
                    <a:pt x="6" y="2"/>
                  </a:lnTo>
                  <a:lnTo>
                    <a:pt x="6" y="0"/>
                  </a:lnTo>
                  <a:lnTo>
                    <a:pt x="7" y="0"/>
                  </a:lnTo>
                  <a:lnTo>
                    <a:pt x="8" y="0"/>
                  </a:lnTo>
                  <a:lnTo>
                    <a:pt x="10" y="0"/>
                  </a:lnTo>
                  <a:lnTo>
                    <a:pt x="11" y="0"/>
                  </a:lnTo>
                  <a:lnTo>
                    <a:pt x="12" y="0"/>
                  </a:lnTo>
                  <a:lnTo>
                    <a:pt x="13" y="0"/>
                  </a:lnTo>
                  <a:lnTo>
                    <a:pt x="13" y="7"/>
                  </a:lnTo>
                  <a:lnTo>
                    <a:pt x="12" y="7"/>
                  </a:lnTo>
                  <a:lnTo>
                    <a:pt x="11" y="7"/>
                  </a:lnTo>
                  <a:lnTo>
                    <a:pt x="10" y="7"/>
                  </a:lnTo>
                  <a:lnTo>
                    <a:pt x="8" y="7"/>
                  </a:lnTo>
                  <a:lnTo>
                    <a:pt x="8" y="8"/>
                  </a:lnTo>
                  <a:lnTo>
                    <a:pt x="8" y="9"/>
                  </a:lnTo>
                  <a:lnTo>
                    <a:pt x="8" y="11"/>
                  </a:lnTo>
                  <a:lnTo>
                    <a:pt x="13" y="11"/>
                  </a:lnTo>
                  <a:lnTo>
                    <a:pt x="13" y="17"/>
                  </a:lnTo>
                  <a:lnTo>
                    <a:pt x="8" y="17"/>
                  </a:lnTo>
                  <a:lnTo>
                    <a:pt x="8" y="37"/>
                  </a:lnTo>
                  <a:lnTo>
                    <a:pt x="3" y="37"/>
                  </a:lnTo>
                  <a:lnTo>
                    <a:pt x="3" y="17"/>
                  </a:lnTo>
                  <a:lnTo>
                    <a:pt x="0" y="17"/>
                  </a:lnTo>
                  <a:lnTo>
                    <a:pt x="0" y="11"/>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16" name="Freeform 339">
              <a:extLst>
                <a:ext uri="{FF2B5EF4-FFF2-40B4-BE49-F238E27FC236}">
                  <a16:creationId xmlns:a16="http://schemas.microsoft.com/office/drawing/2014/main" id="{90D41E66-90B4-F84D-B2EB-2FFDA520B8A9}"/>
                </a:ext>
              </a:extLst>
            </p:cNvPr>
            <p:cNvSpPr>
              <a:spLocks noEditPoints="1"/>
            </p:cNvSpPr>
            <p:nvPr/>
          </p:nvSpPr>
          <p:spPr bwMode="auto">
            <a:xfrm>
              <a:off x="4324" y="2760"/>
              <a:ext cx="3" cy="11"/>
            </a:xfrm>
            <a:custGeom>
              <a:avLst/>
              <a:gdLst>
                <a:gd name="T0" fmla="*/ 0 w 11"/>
                <a:gd name="T1" fmla="*/ 0 h 46"/>
                <a:gd name="T2" fmla="*/ 0 w 11"/>
                <a:gd name="T3" fmla="*/ 0 h 46"/>
                <a:gd name="T4" fmla="*/ 0 w 11"/>
                <a:gd name="T5" fmla="*/ 0 h 46"/>
                <a:gd name="T6" fmla="*/ 0 w 11"/>
                <a:gd name="T7" fmla="*/ 0 h 46"/>
                <a:gd name="T8" fmla="*/ 0 w 11"/>
                <a:gd name="T9" fmla="*/ 0 h 46"/>
                <a:gd name="T10" fmla="*/ 0 w 11"/>
                <a:gd name="T11" fmla="*/ 0 h 46"/>
                <a:gd name="T12" fmla="*/ 0 w 11"/>
                <a:gd name="T13" fmla="*/ 0 h 46"/>
                <a:gd name="T14" fmla="*/ 0 w 11"/>
                <a:gd name="T15" fmla="*/ 0 h 46"/>
                <a:gd name="T16" fmla="*/ 0 w 11"/>
                <a:gd name="T17" fmla="*/ 0 h 46"/>
                <a:gd name="T18" fmla="*/ 0 w 11"/>
                <a:gd name="T19" fmla="*/ 0 h 46"/>
                <a:gd name="T20" fmla="*/ 0 w 11"/>
                <a:gd name="T21" fmla="*/ 0 h 46"/>
                <a:gd name="T22" fmla="*/ 0 w 11"/>
                <a:gd name="T23" fmla="*/ 0 h 46"/>
                <a:gd name="T24" fmla="*/ 0 w 11"/>
                <a:gd name="T25" fmla="*/ 0 h 46"/>
                <a:gd name="T26" fmla="*/ 0 w 11"/>
                <a:gd name="T27" fmla="*/ 0 h 46"/>
                <a:gd name="T28" fmla="*/ 0 w 11"/>
                <a:gd name="T29" fmla="*/ 0 h 46"/>
                <a:gd name="T30" fmla="*/ 0 w 11"/>
                <a:gd name="T31" fmla="*/ 0 h 46"/>
                <a:gd name="T32" fmla="*/ 0 w 11"/>
                <a:gd name="T33" fmla="*/ 0 h 46"/>
                <a:gd name="T34" fmla="*/ 0 w 11"/>
                <a:gd name="T35" fmla="*/ 0 h 46"/>
                <a:gd name="T36" fmla="*/ 0 w 11"/>
                <a:gd name="T37" fmla="*/ 0 h 46"/>
                <a:gd name="T38" fmla="*/ 0 w 11"/>
                <a:gd name="T39" fmla="*/ 0 h 46"/>
                <a:gd name="T40" fmla="*/ 0 w 11"/>
                <a:gd name="T41" fmla="*/ 0 h 46"/>
                <a:gd name="T42" fmla="*/ 0 w 11"/>
                <a:gd name="T43" fmla="*/ 0 h 46"/>
                <a:gd name="T44" fmla="*/ 0 w 11"/>
                <a:gd name="T45" fmla="*/ 0 h 46"/>
                <a:gd name="T46" fmla="*/ 0 w 11"/>
                <a:gd name="T47" fmla="*/ 0 h 46"/>
                <a:gd name="T48" fmla="*/ 0 w 11"/>
                <a:gd name="T49" fmla="*/ 0 h 46"/>
                <a:gd name="T50" fmla="*/ 0 w 11"/>
                <a:gd name="T51" fmla="*/ 0 h 46"/>
                <a:gd name="T52" fmla="*/ 0 w 11"/>
                <a:gd name="T53" fmla="*/ 0 h 46"/>
                <a:gd name="T54" fmla="*/ 0 w 11"/>
                <a:gd name="T55" fmla="*/ 0 h 46"/>
                <a:gd name="T56" fmla="*/ 0 w 11"/>
                <a:gd name="T57" fmla="*/ 0 h 46"/>
                <a:gd name="T58" fmla="*/ 0 w 11"/>
                <a:gd name="T59" fmla="*/ 0 h 46"/>
                <a:gd name="T60" fmla="*/ 0 w 11"/>
                <a:gd name="T61" fmla="*/ 0 h 46"/>
                <a:gd name="T62" fmla="*/ 0 w 11"/>
                <a:gd name="T63" fmla="*/ 0 h 46"/>
                <a:gd name="T64" fmla="*/ 0 w 11"/>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
                <a:gd name="T100" fmla="*/ 0 h 46"/>
                <a:gd name="T101" fmla="*/ 11 w 11"/>
                <a:gd name="T102" fmla="*/ 46 h 4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 h="46">
                  <a:moveTo>
                    <a:pt x="6" y="7"/>
                  </a:moveTo>
                  <a:lnTo>
                    <a:pt x="6" y="0"/>
                  </a:lnTo>
                  <a:lnTo>
                    <a:pt x="11" y="0"/>
                  </a:lnTo>
                  <a:lnTo>
                    <a:pt x="11" y="7"/>
                  </a:lnTo>
                  <a:lnTo>
                    <a:pt x="6" y="7"/>
                  </a:lnTo>
                  <a:close/>
                  <a:moveTo>
                    <a:pt x="11" y="9"/>
                  </a:moveTo>
                  <a:lnTo>
                    <a:pt x="11" y="36"/>
                  </a:lnTo>
                  <a:lnTo>
                    <a:pt x="11" y="37"/>
                  </a:lnTo>
                  <a:lnTo>
                    <a:pt x="11" y="38"/>
                  </a:lnTo>
                  <a:lnTo>
                    <a:pt x="11" y="39"/>
                  </a:lnTo>
                  <a:lnTo>
                    <a:pt x="11" y="41"/>
                  </a:lnTo>
                  <a:lnTo>
                    <a:pt x="11" y="42"/>
                  </a:lnTo>
                  <a:lnTo>
                    <a:pt x="11" y="43"/>
                  </a:lnTo>
                  <a:lnTo>
                    <a:pt x="11" y="45"/>
                  </a:lnTo>
                  <a:lnTo>
                    <a:pt x="11" y="46"/>
                  </a:lnTo>
                  <a:lnTo>
                    <a:pt x="10" y="46"/>
                  </a:lnTo>
                  <a:lnTo>
                    <a:pt x="8" y="46"/>
                  </a:lnTo>
                  <a:lnTo>
                    <a:pt x="7" y="46"/>
                  </a:lnTo>
                  <a:lnTo>
                    <a:pt x="6" y="46"/>
                  </a:lnTo>
                  <a:lnTo>
                    <a:pt x="5" y="46"/>
                  </a:lnTo>
                  <a:lnTo>
                    <a:pt x="3" y="46"/>
                  </a:lnTo>
                  <a:lnTo>
                    <a:pt x="2" y="46"/>
                  </a:lnTo>
                  <a:lnTo>
                    <a:pt x="1" y="46"/>
                  </a:lnTo>
                  <a:lnTo>
                    <a:pt x="0" y="46"/>
                  </a:lnTo>
                  <a:lnTo>
                    <a:pt x="3" y="39"/>
                  </a:lnTo>
                  <a:lnTo>
                    <a:pt x="5" y="39"/>
                  </a:lnTo>
                  <a:lnTo>
                    <a:pt x="6" y="39"/>
                  </a:lnTo>
                  <a:lnTo>
                    <a:pt x="6" y="38"/>
                  </a:lnTo>
                  <a:lnTo>
                    <a:pt x="6" y="37"/>
                  </a:lnTo>
                  <a:lnTo>
                    <a:pt x="6" y="36"/>
                  </a:lnTo>
                  <a:lnTo>
                    <a:pt x="6" y="9"/>
                  </a:lnTo>
                  <a:lnTo>
                    <a:pt x="11" y="9"/>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17" name="Freeform 340">
              <a:extLst>
                <a:ext uri="{FF2B5EF4-FFF2-40B4-BE49-F238E27FC236}">
                  <a16:creationId xmlns:a16="http://schemas.microsoft.com/office/drawing/2014/main" id="{1211DF82-C178-B24F-BFA9-19953FC7A764}"/>
                </a:ext>
              </a:extLst>
            </p:cNvPr>
            <p:cNvSpPr>
              <a:spLocks/>
            </p:cNvSpPr>
            <p:nvPr/>
          </p:nvSpPr>
          <p:spPr bwMode="auto">
            <a:xfrm>
              <a:off x="4328" y="2762"/>
              <a:ext cx="5" cy="7"/>
            </a:xfrm>
            <a:custGeom>
              <a:avLst/>
              <a:gdLst>
                <a:gd name="T0" fmla="*/ 0 w 22"/>
                <a:gd name="T1" fmla="*/ 0 h 27"/>
                <a:gd name="T2" fmla="*/ 0 w 22"/>
                <a:gd name="T3" fmla="*/ 0 h 27"/>
                <a:gd name="T4" fmla="*/ 0 w 22"/>
                <a:gd name="T5" fmla="*/ 0 h 27"/>
                <a:gd name="T6" fmla="*/ 0 w 22"/>
                <a:gd name="T7" fmla="*/ 0 h 27"/>
                <a:gd name="T8" fmla="*/ 0 w 22"/>
                <a:gd name="T9" fmla="*/ 0 h 27"/>
                <a:gd name="T10" fmla="*/ 0 w 22"/>
                <a:gd name="T11" fmla="*/ 0 h 27"/>
                <a:gd name="T12" fmla="*/ 0 w 22"/>
                <a:gd name="T13" fmla="*/ 0 h 27"/>
                <a:gd name="T14" fmla="*/ 0 w 22"/>
                <a:gd name="T15" fmla="*/ 0 h 27"/>
                <a:gd name="T16" fmla="*/ 0 w 22"/>
                <a:gd name="T17" fmla="*/ 0 h 27"/>
                <a:gd name="T18" fmla="*/ 0 w 22"/>
                <a:gd name="T19" fmla="*/ 0 h 27"/>
                <a:gd name="T20" fmla="*/ 0 w 22"/>
                <a:gd name="T21" fmla="*/ 0 h 27"/>
                <a:gd name="T22" fmla="*/ 0 w 22"/>
                <a:gd name="T23" fmla="*/ 0 h 27"/>
                <a:gd name="T24" fmla="*/ 0 w 22"/>
                <a:gd name="T25" fmla="*/ 0 h 27"/>
                <a:gd name="T26" fmla="*/ 0 w 22"/>
                <a:gd name="T27" fmla="*/ 0 h 27"/>
                <a:gd name="T28" fmla="*/ 0 w 22"/>
                <a:gd name="T29" fmla="*/ 0 h 27"/>
                <a:gd name="T30" fmla="*/ 0 w 22"/>
                <a:gd name="T31" fmla="*/ 0 h 27"/>
                <a:gd name="T32" fmla="*/ 0 w 22"/>
                <a:gd name="T33" fmla="*/ 0 h 27"/>
                <a:gd name="T34" fmla="*/ 0 w 22"/>
                <a:gd name="T35" fmla="*/ 0 h 27"/>
                <a:gd name="T36" fmla="*/ 0 w 22"/>
                <a:gd name="T37" fmla="*/ 0 h 27"/>
                <a:gd name="T38" fmla="*/ 0 w 22"/>
                <a:gd name="T39" fmla="*/ 0 h 27"/>
                <a:gd name="T40" fmla="*/ 0 w 22"/>
                <a:gd name="T41" fmla="*/ 0 h 27"/>
                <a:gd name="T42" fmla="*/ 0 w 22"/>
                <a:gd name="T43" fmla="*/ 0 h 27"/>
                <a:gd name="T44" fmla="*/ 0 w 22"/>
                <a:gd name="T45" fmla="*/ 0 h 27"/>
                <a:gd name="T46" fmla="*/ 0 w 22"/>
                <a:gd name="T47" fmla="*/ 0 h 27"/>
                <a:gd name="T48" fmla="*/ 0 w 22"/>
                <a:gd name="T49" fmla="*/ 0 h 27"/>
                <a:gd name="T50" fmla="*/ 0 w 22"/>
                <a:gd name="T51" fmla="*/ 0 h 27"/>
                <a:gd name="T52" fmla="*/ 0 w 22"/>
                <a:gd name="T53" fmla="*/ 0 h 27"/>
                <a:gd name="T54" fmla="*/ 0 w 22"/>
                <a:gd name="T55" fmla="*/ 0 h 27"/>
                <a:gd name="T56" fmla="*/ 0 w 22"/>
                <a:gd name="T57" fmla="*/ 0 h 27"/>
                <a:gd name="T58" fmla="*/ 0 w 22"/>
                <a:gd name="T59" fmla="*/ 0 h 27"/>
                <a:gd name="T60" fmla="*/ 0 w 22"/>
                <a:gd name="T61" fmla="*/ 0 h 27"/>
                <a:gd name="T62" fmla="*/ 0 w 22"/>
                <a:gd name="T63" fmla="*/ 0 h 27"/>
                <a:gd name="T64" fmla="*/ 0 w 22"/>
                <a:gd name="T65" fmla="*/ 0 h 27"/>
                <a:gd name="T66" fmla="*/ 0 w 22"/>
                <a:gd name="T67" fmla="*/ 0 h 27"/>
                <a:gd name="T68" fmla="*/ 0 w 22"/>
                <a:gd name="T69" fmla="*/ 0 h 27"/>
                <a:gd name="T70" fmla="*/ 0 w 22"/>
                <a:gd name="T71" fmla="*/ 0 h 27"/>
                <a:gd name="T72" fmla="*/ 0 w 22"/>
                <a:gd name="T73" fmla="*/ 0 h 27"/>
                <a:gd name="T74" fmla="*/ 0 w 22"/>
                <a:gd name="T75" fmla="*/ 0 h 27"/>
                <a:gd name="T76" fmla="*/ 0 w 22"/>
                <a:gd name="T77" fmla="*/ 0 h 27"/>
                <a:gd name="T78" fmla="*/ 0 w 22"/>
                <a:gd name="T79" fmla="*/ 0 h 27"/>
                <a:gd name="T80" fmla="*/ 0 w 22"/>
                <a:gd name="T81" fmla="*/ 0 h 27"/>
                <a:gd name="T82" fmla="*/ 0 w 22"/>
                <a:gd name="T83" fmla="*/ 0 h 27"/>
                <a:gd name="T84" fmla="*/ 0 w 22"/>
                <a:gd name="T85" fmla="*/ 0 h 27"/>
                <a:gd name="T86" fmla="*/ 0 w 22"/>
                <a:gd name="T87" fmla="*/ 0 h 27"/>
                <a:gd name="T88" fmla="*/ 0 w 22"/>
                <a:gd name="T89" fmla="*/ 0 h 27"/>
                <a:gd name="T90" fmla="*/ 0 w 22"/>
                <a:gd name="T91" fmla="*/ 0 h 27"/>
                <a:gd name="T92" fmla="*/ 0 w 22"/>
                <a:gd name="T93" fmla="*/ 0 h 27"/>
                <a:gd name="T94" fmla="*/ 0 w 22"/>
                <a:gd name="T95" fmla="*/ 0 h 27"/>
                <a:gd name="T96" fmla="*/ 0 w 22"/>
                <a:gd name="T97" fmla="*/ 0 h 27"/>
                <a:gd name="T98" fmla="*/ 0 w 22"/>
                <a:gd name="T99" fmla="*/ 0 h 27"/>
                <a:gd name="T100" fmla="*/ 0 w 22"/>
                <a:gd name="T101" fmla="*/ 0 h 27"/>
                <a:gd name="T102" fmla="*/ 0 w 22"/>
                <a:gd name="T103" fmla="*/ 0 h 27"/>
                <a:gd name="T104" fmla="*/ 0 w 22"/>
                <a:gd name="T105" fmla="*/ 0 h 27"/>
                <a:gd name="T106" fmla="*/ 0 w 22"/>
                <a:gd name="T107" fmla="*/ 0 h 27"/>
                <a:gd name="T108" fmla="*/ 0 w 22"/>
                <a:gd name="T109" fmla="*/ 0 h 27"/>
                <a:gd name="T110" fmla="*/ 0 w 22"/>
                <a:gd name="T111" fmla="*/ 0 h 2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
                <a:gd name="T169" fmla="*/ 0 h 27"/>
                <a:gd name="T170" fmla="*/ 22 w 22"/>
                <a:gd name="T171" fmla="*/ 27 h 2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 h="27">
                  <a:moveTo>
                    <a:pt x="0" y="20"/>
                  </a:moveTo>
                  <a:lnTo>
                    <a:pt x="6" y="18"/>
                  </a:lnTo>
                  <a:lnTo>
                    <a:pt x="7" y="18"/>
                  </a:lnTo>
                  <a:lnTo>
                    <a:pt x="8" y="19"/>
                  </a:lnTo>
                  <a:lnTo>
                    <a:pt x="8" y="20"/>
                  </a:lnTo>
                  <a:lnTo>
                    <a:pt x="9" y="20"/>
                  </a:lnTo>
                  <a:lnTo>
                    <a:pt x="9" y="22"/>
                  </a:lnTo>
                  <a:lnTo>
                    <a:pt x="9" y="23"/>
                  </a:lnTo>
                  <a:lnTo>
                    <a:pt x="11" y="24"/>
                  </a:lnTo>
                  <a:lnTo>
                    <a:pt x="12" y="24"/>
                  </a:lnTo>
                  <a:lnTo>
                    <a:pt x="13" y="24"/>
                  </a:lnTo>
                  <a:lnTo>
                    <a:pt x="14" y="24"/>
                  </a:lnTo>
                  <a:lnTo>
                    <a:pt x="14" y="23"/>
                  </a:lnTo>
                  <a:lnTo>
                    <a:pt x="14" y="22"/>
                  </a:lnTo>
                  <a:lnTo>
                    <a:pt x="14" y="20"/>
                  </a:lnTo>
                  <a:lnTo>
                    <a:pt x="16" y="20"/>
                  </a:lnTo>
                  <a:lnTo>
                    <a:pt x="17" y="20"/>
                  </a:lnTo>
                  <a:lnTo>
                    <a:pt x="16" y="20"/>
                  </a:lnTo>
                  <a:lnTo>
                    <a:pt x="16" y="19"/>
                  </a:lnTo>
                  <a:lnTo>
                    <a:pt x="16" y="18"/>
                  </a:lnTo>
                  <a:lnTo>
                    <a:pt x="14" y="18"/>
                  </a:lnTo>
                  <a:lnTo>
                    <a:pt x="12" y="17"/>
                  </a:lnTo>
                  <a:lnTo>
                    <a:pt x="11" y="17"/>
                  </a:lnTo>
                  <a:lnTo>
                    <a:pt x="9" y="17"/>
                  </a:lnTo>
                  <a:lnTo>
                    <a:pt x="8" y="15"/>
                  </a:lnTo>
                  <a:lnTo>
                    <a:pt x="7" y="15"/>
                  </a:lnTo>
                  <a:lnTo>
                    <a:pt x="7" y="14"/>
                  </a:lnTo>
                  <a:lnTo>
                    <a:pt x="6" y="14"/>
                  </a:lnTo>
                  <a:lnTo>
                    <a:pt x="4" y="14"/>
                  </a:lnTo>
                  <a:lnTo>
                    <a:pt x="4" y="13"/>
                  </a:lnTo>
                  <a:lnTo>
                    <a:pt x="4" y="12"/>
                  </a:lnTo>
                  <a:lnTo>
                    <a:pt x="3" y="12"/>
                  </a:lnTo>
                  <a:lnTo>
                    <a:pt x="3" y="10"/>
                  </a:lnTo>
                  <a:lnTo>
                    <a:pt x="3" y="9"/>
                  </a:lnTo>
                  <a:lnTo>
                    <a:pt x="3" y="8"/>
                  </a:lnTo>
                  <a:lnTo>
                    <a:pt x="3" y="7"/>
                  </a:lnTo>
                  <a:lnTo>
                    <a:pt x="3" y="5"/>
                  </a:lnTo>
                  <a:lnTo>
                    <a:pt x="3" y="4"/>
                  </a:lnTo>
                  <a:lnTo>
                    <a:pt x="4" y="3"/>
                  </a:lnTo>
                  <a:lnTo>
                    <a:pt x="6" y="3"/>
                  </a:lnTo>
                  <a:lnTo>
                    <a:pt x="7" y="2"/>
                  </a:lnTo>
                  <a:lnTo>
                    <a:pt x="8" y="2"/>
                  </a:lnTo>
                  <a:lnTo>
                    <a:pt x="9" y="0"/>
                  </a:lnTo>
                  <a:lnTo>
                    <a:pt x="11" y="0"/>
                  </a:lnTo>
                  <a:lnTo>
                    <a:pt x="12" y="0"/>
                  </a:lnTo>
                  <a:lnTo>
                    <a:pt x="13" y="0"/>
                  </a:lnTo>
                  <a:lnTo>
                    <a:pt x="14" y="2"/>
                  </a:lnTo>
                  <a:lnTo>
                    <a:pt x="16" y="2"/>
                  </a:lnTo>
                  <a:lnTo>
                    <a:pt x="17" y="3"/>
                  </a:lnTo>
                  <a:lnTo>
                    <a:pt x="17" y="4"/>
                  </a:lnTo>
                  <a:lnTo>
                    <a:pt x="18" y="4"/>
                  </a:lnTo>
                  <a:lnTo>
                    <a:pt x="19" y="4"/>
                  </a:lnTo>
                  <a:lnTo>
                    <a:pt x="19" y="5"/>
                  </a:lnTo>
                  <a:lnTo>
                    <a:pt x="19" y="7"/>
                  </a:lnTo>
                  <a:lnTo>
                    <a:pt x="19" y="8"/>
                  </a:lnTo>
                  <a:lnTo>
                    <a:pt x="14" y="8"/>
                  </a:lnTo>
                  <a:lnTo>
                    <a:pt x="13" y="8"/>
                  </a:lnTo>
                  <a:lnTo>
                    <a:pt x="12" y="8"/>
                  </a:lnTo>
                  <a:lnTo>
                    <a:pt x="11" y="8"/>
                  </a:lnTo>
                  <a:lnTo>
                    <a:pt x="9" y="8"/>
                  </a:lnTo>
                  <a:lnTo>
                    <a:pt x="9" y="9"/>
                  </a:lnTo>
                  <a:lnTo>
                    <a:pt x="9" y="10"/>
                  </a:lnTo>
                  <a:lnTo>
                    <a:pt x="11" y="10"/>
                  </a:lnTo>
                  <a:lnTo>
                    <a:pt x="12" y="10"/>
                  </a:lnTo>
                  <a:lnTo>
                    <a:pt x="13" y="10"/>
                  </a:lnTo>
                  <a:lnTo>
                    <a:pt x="14" y="10"/>
                  </a:lnTo>
                  <a:lnTo>
                    <a:pt x="16" y="10"/>
                  </a:lnTo>
                  <a:lnTo>
                    <a:pt x="16" y="12"/>
                  </a:lnTo>
                  <a:lnTo>
                    <a:pt x="17" y="12"/>
                  </a:lnTo>
                  <a:lnTo>
                    <a:pt x="18" y="13"/>
                  </a:lnTo>
                  <a:lnTo>
                    <a:pt x="19" y="14"/>
                  </a:lnTo>
                  <a:lnTo>
                    <a:pt x="21" y="15"/>
                  </a:lnTo>
                  <a:lnTo>
                    <a:pt x="21" y="17"/>
                  </a:lnTo>
                  <a:lnTo>
                    <a:pt x="22" y="17"/>
                  </a:lnTo>
                  <a:lnTo>
                    <a:pt x="22" y="18"/>
                  </a:lnTo>
                  <a:lnTo>
                    <a:pt x="22" y="19"/>
                  </a:lnTo>
                  <a:lnTo>
                    <a:pt x="22" y="20"/>
                  </a:lnTo>
                  <a:lnTo>
                    <a:pt x="22" y="22"/>
                  </a:lnTo>
                  <a:lnTo>
                    <a:pt x="21" y="23"/>
                  </a:lnTo>
                  <a:lnTo>
                    <a:pt x="19" y="23"/>
                  </a:lnTo>
                  <a:lnTo>
                    <a:pt x="19" y="24"/>
                  </a:lnTo>
                  <a:lnTo>
                    <a:pt x="18" y="25"/>
                  </a:lnTo>
                  <a:lnTo>
                    <a:pt x="17" y="27"/>
                  </a:lnTo>
                  <a:lnTo>
                    <a:pt x="16" y="27"/>
                  </a:lnTo>
                  <a:lnTo>
                    <a:pt x="14" y="27"/>
                  </a:lnTo>
                  <a:lnTo>
                    <a:pt x="13" y="27"/>
                  </a:lnTo>
                  <a:lnTo>
                    <a:pt x="12" y="27"/>
                  </a:lnTo>
                  <a:lnTo>
                    <a:pt x="11" y="27"/>
                  </a:lnTo>
                  <a:lnTo>
                    <a:pt x="9" y="27"/>
                  </a:lnTo>
                  <a:lnTo>
                    <a:pt x="8" y="27"/>
                  </a:lnTo>
                  <a:lnTo>
                    <a:pt x="7" y="27"/>
                  </a:lnTo>
                  <a:lnTo>
                    <a:pt x="6" y="27"/>
                  </a:lnTo>
                  <a:lnTo>
                    <a:pt x="4" y="25"/>
                  </a:lnTo>
                  <a:lnTo>
                    <a:pt x="4" y="24"/>
                  </a:lnTo>
                  <a:lnTo>
                    <a:pt x="3" y="24"/>
                  </a:lnTo>
                  <a:lnTo>
                    <a:pt x="3" y="23"/>
                  </a:lnTo>
                  <a:lnTo>
                    <a:pt x="2" y="23"/>
                  </a:lnTo>
                  <a:lnTo>
                    <a:pt x="2" y="22"/>
                  </a:lnTo>
                  <a:lnTo>
                    <a:pt x="0" y="2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18" name="Freeform 341">
              <a:extLst>
                <a:ext uri="{FF2B5EF4-FFF2-40B4-BE49-F238E27FC236}">
                  <a16:creationId xmlns:a16="http://schemas.microsoft.com/office/drawing/2014/main" id="{FABFAE2B-450B-774A-AFBB-FBA05D853C91}"/>
                </a:ext>
              </a:extLst>
            </p:cNvPr>
            <p:cNvSpPr>
              <a:spLocks noEditPoints="1"/>
            </p:cNvSpPr>
            <p:nvPr/>
          </p:nvSpPr>
          <p:spPr bwMode="auto">
            <a:xfrm>
              <a:off x="4334" y="2760"/>
              <a:ext cx="5" cy="9"/>
            </a:xfrm>
            <a:custGeom>
              <a:avLst/>
              <a:gdLst>
                <a:gd name="T0" fmla="*/ 0 w 19"/>
                <a:gd name="T1" fmla="*/ 0 h 36"/>
                <a:gd name="T2" fmla="*/ 0 w 19"/>
                <a:gd name="T3" fmla="*/ 0 h 36"/>
                <a:gd name="T4" fmla="*/ 0 w 19"/>
                <a:gd name="T5" fmla="*/ 0 h 36"/>
                <a:gd name="T6" fmla="*/ 0 w 19"/>
                <a:gd name="T7" fmla="*/ 0 h 36"/>
                <a:gd name="T8" fmla="*/ 0 w 19"/>
                <a:gd name="T9" fmla="*/ 0 h 36"/>
                <a:gd name="T10" fmla="*/ 0 w 19"/>
                <a:gd name="T11" fmla="*/ 0 h 36"/>
                <a:gd name="T12" fmla="*/ 0 w 19"/>
                <a:gd name="T13" fmla="*/ 0 h 36"/>
                <a:gd name="T14" fmla="*/ 0 w 19"/>
                <a:gd name="T15" fmla="*/ 0 h 36"/>
                <a:gd name="T16" fmla="*/ 0 w 19"/>
                <a:gd name="T17" fmla="*/ 0 h 36"/>
                <a:gd name="T18" fmla="*/ 0 w 19"/>
                <a:gd name="T19" fmla="*/ 0 h 36"/>
                <a:gd name="T20" fmla="*/ 0 w 19"/>
                <a:gd name="T21" fmla="*/ 0 h 36"/>
                <a:gd name="T22" fmla="*/ 0 w 19"/>
                <a:gd name="T23" fmla="*/ 0 h 36"/>
                <a:gd name="T24" fmla="*/ 0 w 19"/>
                <a:gd name="T25" fmla="*/ 0 h 36"/>
                <a:gd name="T26" fmla="*/ 0 w 19"/>
                <a:gd name="T27" fmla="*/ 0 h 36"/>
                <a:gd name="T28" fmla="*/ 0 w 19"/>
                <a:gd name="T29" fmla="*/ 0 h 36"/>
                <a:gd name="T30" fmla="*/ 0 w 19"/>
                <a:gd name="T31" fmla="*/ 0 h 36"/>
                <a:gd name="T32" fmla="*/ 0 w 19"/>
                <a:gd name="T33" fmla="*/ 0 h 36"/>
                <a:gd name="T34" fmla="*/ 0 w 19"/>
                <a:gd name="T35" fmla="*/ 0 h 36"/>
                <a:gd name="T36" fmla="*/ 0 w 19"/>
                <a:gd name="T37" fmla="*/ 0 h 36"/>
                <a:gd name="T38" fmla="*/ 0 w 19"/>
                <a:gd name="T39" fmla="*/ 0 h 36"/>
                <a:gd name="T40" fmla="*/ 0 w 19"/>
                <a:gd name="T41" fmla="*/ 0 h 36"/>
                <a:gd name="T42" fmla="*/ 0 w 19"/>
                <a:gd name="T43" fmla="*/ 0 h 36"/>
                <a:gd name="T44" fmla="*/ 0 w 19"/>
                <a:gd name="T45" fmla="*/ 0 h 36"/>
                <a:gd name="T46" fmla="*/ 0 w 19"/>
                <a:gd name="T47" fmla="*/ 0 h 36"/>
                <a:gd name="T48" fmla="*/ 0 w 19"/>
                <a:gd name="T49" fmla="*/ 0 h 36"/>
                <a:gd name="T50" fmla="*/ 0 w 19"/>
                <a:gd name="T51" fmla="*/ 0 h 36"/>
                <a:gd name="T52" fmla="*/ 0 w 19"/>
                <a:gd name="T53" fmla="*/ 0 h 36"/>
                <a:gd name="T54" fmla="*/ 0 w 19"/>
                <a:gd name="T55" fmla="*/ 0 h 36"/>
                <a:gd name="T56" fmla="*/ 0 w 19"/>
                <a:gd name="T57" fmla="*/ 0 h 36"/>
                <a:gd name="T58" fmla="*/ 0 w 19"/>
                <a:gd name="T59" fmla="*/ 0 h 36"/>
                <a:gd name="T60" fmla="*/ 0 w 19"/>
                <a:gd name="T61" fmla="*/ 0 h 36"/>
                <a:gd name="T62" fmla="*/ 0 w 19"/>
                <a:gd name="T63" fmla="*/ 0 h 36"/>
                <a:gd name="T64" fmla="*/ 0 w 19"/>
                <a:gd name="T65" fmla="*/ 0 h 36"/>
                <a:gd name="T66" fmla="*/ 0 w 19"/>
                <a:gd name="T67" fmla="*/ 0 h 36"/>
                <a:gd name="T68" fmla="*/ 0 w 19"/>
                <a:gd name="T69" fmla="*/ 0 h 36"/>
                <a:gd name="T70" fmla="*/ 0 w 19"/>
                <a:gd name="T71" fmla="*/ 0 h 36"/>
                <a:gd name="T72" fmla="*/ 0 w 19"/>
                <a:gd name="T73" fmla="*/ 0 h 36"/>
                <a:gd name="T74" fmla="*/ 0 w 19"/>
                <a:gd name="T75" fmla="*/ 0 h 36"/>
                <a:gd name="T76" fmla="*/ 0 w 19"/>
                <a:gd name="T77" fmla="*/ 0 h 36"/>
                <a:gd name="T78" fmla="*/ 0 w 19"/>
                <a:gd name="T79" fmla="*/ 0 h 36"/>
                <a:gd name="T80" fmla="*/ 0 w 19"/>
                <a:gd name="T81" fmla="*/ 0 h 36"/>
                <a:gd name="T82" fmla="*/ 0 w 19"/>
                <a:gd name="T83" fmla="*/ 0 h 36"/>
                <a:gd name="T84" fmla="*/ 0 w 19"/>
                <a:gd name="T85" fmla="*/ 0 h 36"/>
                <a:gd name="T86" fmla="*/ 0 w 19"/>
                <a:gd name="T87" fmla="*/ 0 h 36"/>
                <a:gd name="T88" fmla="*/ 0 w 19"/>
                <a:gd name="T89" fmla="*/ 0 h 36"/>
                <a:gd name="T90" fmla="*/ 0 w 19"/>
                <a:gd name="T91" fmla="*/ 0 h 36"/>
                <a:gd name="T92" fmla="*/ 0 w 19"/>
                <a:gd name="T93" fmla="*/ 0 h 36"/>
                <a:gd name="T94" fmla="*/ 0 w 19"/>
                <a:gd name="T95" fmla="*/ 0 h 36"/>
                <a:gd name="T96" fmla="*/ 0 w 19"/>
                <a:gd name="T97" fmla="*/ 0 h 36"/>
                <a:gd name="T98" fmla="*/ 0 w 19"/>
                <a:gd name="T99" fmla="*/ 0 h 36"/>
                <a:gd name="T100" fmla="*/ 0 w 19"/>
                <a:gd name="T101" fmla="*/ 0 h 36"/>
                <a:gd name="T102" fmla="*/ 0 w 19"/>
                <a:gd name="T103" fmla="*/ 0 h 36"/>
                <a:gd name="T104" fmla="*/ 0 w 19"/>
                <a:gd name="T105" fmla="*/ 0 h 36"/>
                <a:gd name="T106" fmla="*/ 0 w 19"/>
                <a:gd name="T107" fmla="*/ 0 h 36"/>
                <a:gd name="T108" fmla="*/ 0 w 19"/>
                <a:gd name="T109" fmla="*/ 0 h 36"/>
                <a:gd name="T110" fmla="*/ 0 w 19"/>
                <a:gd name="T111" fmla="*/ 0 h 36"/>
                <a:gd name="T112" fmla="*/ 0 w 19"/>
                <a:gd name="T113" fmla="*/ 0 h 36"/>
                <a:gd name="T114" fmla="*/ 0 w 19"/>
                <a:gd name="T115" fmla="*/ 0 h 36"/>
                <a:gd name="T116" fmla="*/ 0 w 19"/>
                <a:gd name="T117" fmla="*/ 0 h 36"/>
                <a:gd name="T118" fmla="*/ 0 w 19"/>
                <a:gd name="T119" fmla="*/ 0 h 36"/>
                <a:gd name="T120" fmla="*/ 0 w 19"/>
                <a:gd name="T121" fmla="*/ 0 h 36"/>
                <a:gd name="T122" fmla="*/ 0 w 19"/>
                <a:gd name="T123" fmla="*/ 0 h 36"/>
                <a:gd name="T124" fmla="*/ 0 w 19"/>
                <a:gd name="T125" fmla="*/ 0 h 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6"/>
                <a:gd name="T191" fmla="*/ 19 w 19"/>
                <a:gd name="T192" fmla="*/ 36 h 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6">
                  <a:moveTo>
                    <a:pt x="19" y="36"/>
                  </a:moveTo>
                  <a:lnTo>
                    <a:pt x="14" y="36"/>
                  </a:lnTo>
                  <a:lnTo>
                    <a:pt x="14" y="33"/>
                  </a:lnTo>
                  <a:lnTo>
                    <a:pt x="14" y="34"/>
                  </a:lnTo>
                  <a:lnTo>
                    <a:pt x="14" y="36"/>
                  </a:lnTo>
                  <a:lnTo>
                    <a:pt x="13" y="36"/>
                  </a:lnTo>
                  <a:lnTo>
                    <a:pt x="12" y="36"/>
                  </a:lnTo>
                  <a:lnTo>
                    <a:pt x="10" y="36"/>
                  </a:lnTo>
                  <a:lnTo>
                    <a:pt x="9" y="36"/>
                  </a:lnTo>
                  <a:lnTo>
                    <a:pt x="8" y="36"/>
                  </a:lnTo>
                  <a:lnTo>
                    <a:pt x="7" y="36"/>
                  </a:lnTo>
                  <a:lnTo>
                    <a:pt x="5" y="36"/>
                  </a:lnTo>
                  <a:lnTo>
                    <a:pt x="4" y="36"/>
                  </a:lnTo>
                  <a:lnTo>
                    <a:pt x="4" y="34"/>
                  </a:lnTo>
                  <a:lnTo>
                    <a:pt x="4" y="33"/>
                  </a:lnTo>
                  <a:lnTo>
                    <a:pt x="3" y="32"/>
                  </a:lnTo>
                  <a:lnTo>
                    <a:pt x="2" y="31"/>
                  </a:lnTo>
                  <a:lnTo>
                    <a:pt x="2" y="29"/>
                  </a:lnTo>
                  <a:lnTo>
                    <a:pt x="2" y="28"/>
                  </a:lnTo>
                  <a:lnTo>
                    <a:pt x="2" y="27"/>
                  </a:lnTo>
                  <a:lnTo>
                    <a:pt x="0" y="26"/>
                  </a:lnTo>
                  <a:lnTo>
                    <a:pt x="0" y="24"/>
                  </a:lnTo>
                  <a:lnTo>
                    <a:pt x="0" y="23"/>
                  </a:lnTo>
                  <a:lnTo>
                    <a:pt x="0" y="22"/>
                  </a:lnTo>
                  <a:lnTo>
                    <a:pt x="0" y="21"/>
                  </a:lnTo>
                  <a:lnTo>
                    <a:pt x="2" y="19"/>
                  </a:lnTo>
                  <a:lnTo>
                    <a:pt x="2" y="18"/>
                  </a:lnTo>
                  <a:lnTo>
                    <a:pt x="2" y="17"/>
                  </a:lnTo>
                  <a:lnTo>
                    <a:pt x="2" y="16"/>
                  </a:lnTo>
                  <a:lnTo>
                    <a:pt x="3" y="14"/>
                  </a:lnTo>
                  <a:lnTo>
                    <a:pt x="4" y="13"/>
                  </a:lnTo>
                  <a:lnTo>
                    <a:pt x="4" y="12"/>
                  </a:lnTo>
                  <a:lnTo>
                    <a:pt x="4" y="11"/>
                  </a:lnTo>
                  <a:lnTo>
                    <a:pt x="5" y="11"/>
                  </a:lnTo>
                  <a:lnTo>
                    <a:pt x="7" y="11"/>
                  </a:lnTo>
                  <a:lnTo>
                    <a:pt x="7" y="9"/>
                  </a:lnTo>
                  <a:lnTo>
                    <a:pt x="8" y="9"/>
                  </a:lnTo>
                  <a:lnTo>
                    <a:pt x="9" y="9"/>
                  </a:lnTo>
                  <a:lnTo>
                    <a:pt x="10" y="9"/>
                  </a:lnTo>
                  <a:lnTo>
                    <a:pt x="12" y="11"/>
                  </a:lnTo>
                  <a:lnTo>
                    <a:pt x="13" y="11"/>
                  </a:lnTo>
                  <a:lnTo>
                    <a:pt x="14" y="12"/>
                  </a:lnTo>
                  <a:lnTo>
                    <a:pt x="14" y="13"/>
                  </a:lnTo>
                  <a:lnTo>
                    <a:pt x="14" y="0"/>
                  </a:lnTo>
                  <a:lnTo>
                    <a:pt x="19" y="0"/>
                  </a:lnTo>
                  <a:lnTo>
                    <a:pt x="19" y="36"/>
                  </a:lnTo>
                  <a:close/>
                  <a:moveTo>
                    <a:pt x="7" y="23"/>
                  </a:moveTo>
                  <a:lnTo>
                    <a:pt x="7" y="24"/>
                  </a:lnTo>
                  <a:lnTo>
                    <a:pt x="7" y="26"/>
                  </a:lnTo>
                  <a:lnTo>
                    <a:pt x="7" y="27"/>
                  </a:lnTo>
                  <a:lnTo>
                    <a:pt x="7" y="28"/>
                  </a:lnTo>
                  <a:lnTo>
                    <a:pt x="7" y="29"/>
                  </a:lnTo>
                  <a:lnTo>
                    <a:pt x="7" y="31"/>
                  </a:lnTo>
                  <a:lnTo>
                    <a:pt x="8" y="32"/>
                  </a:lnTo>
                  <a:lnTo>
                    <a:pt x="9" y="32"/>
                  </a:lnTo>
                  <a:lnTo>
                    <a:pt x="9" y="33"/>
                  </a:lnTo>
                  <a:lnTo>
                    <a:pt x="10" y="33"/>
                  </a:lnTo>
                  <a:lnTo>
                    <a:pt x="10" y="32"/>
                  </a:lnTo>
                  <a:lnTo>
                    <a:pt x="12" y="32"/>
                  </a:lnTo>
                  <a:lnTo>
                    <a:pt x="12" y="31"/>
                  </a:lnTo>
                  <a:lnTo>
                    <a:pt x="13" y="31"/>
                  </a:lnTo>
                  <a:lnTo>
                    <a:pt x="13" y="29"/>
                  </a:lnTo>
                  <a:lnTo>
                    <a:pt x="14" y="29"/>
                  </a:lnTo>
                  <a:lnTo>
                    <a:pt x="14" y="28"/>
                  </a:lnTo>
                  <a:lnTo>
                    <a:pt x="14" y="27"/>
                  </a:lnTo>
                  <a:lnTo>
                    <a:pt x="14" y="26"/>
                  </a:lnTo>
                  <a:lnTo>
                    <a:pt x="14" y="24"/>
                  </a:lnTo>
                  <a:lnTo>
                    <a:pt x="14" y="23"/>
                  </a:lnTo>
                  <a:lnTo>
                    <a:pt x="14" y="22"/>
                  </a:lnTo>
                  <a:lnTo>
                    <a:pt x="14" y="21"/>
                  </a:lnTo>
                  <a:lnTo>
                    <a:pt x="14" y="19"/>
                  </a:lnTo>
                  <a:lnTo>
                    <a:pt x="14" y="18"/>
                  </a:lnTo>
                  <a:lnTo>
                    <a:pt x="14" y="17"/>
                  </a:lnTo>
                  <a:lnTo>
                    <a:pt x="13" y="17"/>
                  </a:lnTo>
                  <a:lnTo>
                    <a:pt x="12" y="17"/>
                  </a:lnTo>
                  <a:lnTo>
                    <a:pt x="10" y="17"/>
                  </a:lnTo>
                  <a:lnTo>
                    <a:pt x="9" y="17"/>
                  </a:lnTo>
                  <a:lnTo>
                    <a:pt x="8" y="17"/>
                  </a:lnTo>
                  <a:lnTo>
                    <a:pt x="7" y="17"/>
                  </a:lnTo>
                  <a:lnTo>
                    <a:pt x="7" y="18"/>
                  </a:lnTo>
                  <a:lnTo>
                    <a:pt x="7" y="19"/>
                  </a:lnTo>
                  <a:lnTo>
                    <a:pt x="7" y="21"/>
                  </a:lnTo>
                  <a:lnTo>
                    <a:pt x="7" y="22"/>
                  </a:lnTo>
                  <a:lnTo>
                    <a:pt x="7" y="23"/>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19" name="Freeform 342">
              <a:extLst>
                <a:ext uri="{FF2B5EF4-FFF2-40B4-BE49-F238E27FC236}">
                  <a16:creationId xmlns:a16="http://schemas.microsoft.com/office/drawing/2014/main" id="{1B72EECE-8350-3948-A297-AEE871B77B4D}"/>
                </a:ext>
              </a:extLst>
            </p:cNvPr>
            <p:cNvSpPr>
              <a:spLocks/>
            </p:cNvSpPr>
            <p:nvPr/>
          </p:nvSpPr>
          <p:spPr bwMode="auto">
            <a:xfrm>
              <a:off x="4340" y="2760"/>
              <a:ext cx="5" cy="9"/>
            </a:xfrm>
            <a:custGeom>
              <a:avLst/>
              <a:gdLst>
                <a:gd name="T0" fmla="*/ 0 w 19"/>
                <a:gd name="T1" fmla="*/ 0 h 36"/>
                <a:gd name="T2" fmla="*/ 0 w 19"/>
                <a:gd name="T3" fmla="*/ 0 h 36"/>
                <a:gd name="T4" fmla="*/ 0 w 19"/>
                <a:gd name="T5" fmla="*/ 0 h 36"/>
                <a:gd name="T6" fmla="*/ 0 w 19"/>
                <a:gd name="T7" fmla="*/ 0 h 36"/>
                <a:gd name="T8" fmla="*/ 0 w 19"/>
                <a:gd name="T9" fmla="*/ 0 h 36"/>
                <a:gd name="T10" fmla="*/ 0 w 19"/>
                <a:gd name="T11" fmla="*/ 0 h 36"/>
                <a:gd name="T12" fmla="*/ 0 w 19"/>
                <a:gd name="T13" fmla="*/ 0 h 36"/>
                <a:gd name="T14" fmla="*/ 0 w 19"/>
                <a:gd name="T15" fmla="*/ 0 h 36"/>
                <a:gd name="T16" fmla="*/ 0 w 19"/>
                <a:gd name="T17" fmla="*/ 0 h 36"/>
                <a:gd name="T18" fmla="*/ 0 w 19"/>
                <a:gd name="T19" fmla="*/ 0 h 36"/>
                <a:gd name="T20" fmla="*/ 0 w 19"/>
                <a:gd name="T21" fmla="*/ 0 h 36"/>
                <a:gd name="T22" fmla="*/ 0 w 19"/>
                <a:gd name="T23" fmla="*/ 0 h 36"/>
                <a:gd name="T24" fmla="*/ 0 w 19"/>
                <a:gd name="T25" fmla="*/ 0 h 36"/>
                <a:gd name="T26" fmla="*/ 0 w 19"/>
                <a:gd name="T27" fmla="*/ 0 h 36"/>
                <a:gd name="T28" fmla="*/ 0 w 19"/>
                <a:gd name="T29" fmla="*/ 0 h 36"/>
                <a:gd name="T30" fmla="*/ 0 w 19"/>
                <a:gd name="T31" fmla="*/ 0 h 36"/>
                <a:gd name="T32" fmla="*/ 0 w 19"/>
                <a:gd name="T33" fmla="*/ 0 h 36"/>
                <a:gd name="T34" fmla="*/ 0 w 19"/>
                <a:gd name="T35" fmla="*/ 0 h 36"/>
                <a:gd name="T36" fmla="*/ 0 w 19"/>
                <a:gd name="T37" fmla="*/ 0 h 36"/>
                <a:gd name="T38" fmla="*/ 0 w 19"/>
                <a:gd name="T39" fmla="*/ 0 h 36"/>
                <a:gd name="T40" fmla="*/ 0 w 19"/>
                <a:gd name="T41" fmla="*/ 0 h 36"/>
                <a:gd name="T42" fmla="*/ 0 w 19"/>
                <a:gd name="T43" fmla="*/ 0 h 36"/>
                <a:gd name="T44" fmla="*/ 0 w 19"/>
                <a:gd name="T45" fmla="*/ 0 h 36"/>
                <a:gd name="T46" fmla="*/ 0 w 19"/>
                <a:gd name="T47" fmla="*/ 0 h 36"/>
                <a:gd name="T48" fmla="*/ 0 w 19"/>
                <a:gd name="T49" fmla="*/ 0 h 36"/>
                <a:gd name="T50" fmla="*/ 0 w 19"/>
                <a:gd name="T51" fmla="*/ 0 h 36"/>
                <a:gd name="T52" fmla="*/ 0 w 19"/>
                <a:gd name="T53" fmla="*/ 0 h 36"/>
                <a:gd name="T54" fmla="*/ 0 w 19"/>
                <a:gd name="T55" fmla="*/ 0 h 36"/>
                <a:gd name="T56" fmla="*/ 0 w 19"/>
                <a:gd name="T57" fmla="*/ 0 h 36"/>
                <a:gd name="T58" fmla="*/ 0 w 19"/>
                <a:gd name="T59" fmla="*/ 0 h 36"/>
                <a:gd name="T60" fmla="*/ 0 w 19"/>
                <a:gd name="T61" fmla="*/ 0 h 36"/>
                <a:gd name="T62" fmla="*/ 0 w 19"/>
                <a:gd name="T63" fmla="*/ 0 h 36"/>
                <a:gd name="T64" fmla="*/ 0 w 19"/>
                <a:gd name="T65" fmla="*/ 0 h 36"/>
                <a:gd name="T66" fmla="*/ 0 w 19"/>
                <a:gd name="T67" fmla="*/ 0 h 36"/>
                <a:gd name="T68" fmla="*/ 0 w 19"/>
                <a:gd name="T69" fmla="*/ 0 h 36"/>
                <a:gd name="T70" fmla="*/ 0 w 19"/>
                <a:gd name="T71" fmla="*/ 0 h 36"/>
                <a:gd name="T72" fmla="*/ 0 w 19"/>
                <a:gd name="T73" fmla="*/ 0 h 36"/>
                <a:gd name="T74" fmla="*/ 0 w 19"/>
                <a:gd name="T75" fmla="*/ 0 h 36"/>
                <a:gd name="T76" fmla="*/ 0 w 19"/>
                <a:gd name="T77" fmla="*/ 0 h 36"/>
                <a:gd name="T78" fmla="*/ 0 w 19"/>
                <a:gd name="T79" fmla="*/ 0 h 36"/>
                <a:gd name="T80" fmla="*/ 0 w 19"/>
                <a:gd name="T81" fmla="*/ 0 h 36"/>
                <a:gd name="T82" fmla="*/ 0 w 19"/>
                <a:gd name="T83" fmla="*/ 0 h 36"/>
                <a:gd name="T84" fmla="*/ 0 w 19"/>
                <a:gd name="T85" fmla="*/ 0 h 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
                <a:gd name="T130" fmla="*/ 0 h 36"/>
                <a:gd name="T131" fmla="*/ 19 w 19"/>
                <a:gd name="T132" fmla="*/ 36 h 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 h="36">
                  <a:moveTo>
                    <a:pt x="5" y="0"/>
                  </a:moveTo>
                  <a:lnTo>
                    <a:pt x="5" y="13"/>
                  </a:lnTo>
                  <a:lnTo>
                    <a:pt x="6" y="12"/>
                  </a:lnTo>
                  <a:lnTo>
                    <a:pt x="7" y="12"/>
                  </a:lnTo>
                  <a:lnTo>
                    <a:pt x="7" y="11"/>
                  </a:lnTo>
                  <a:lnTo>
                    <a:pt x="8" y="11"/>
                  </a:lnTo>
                  <a:lnTo>
                    <a:pt x="10" y="11"/>
                  </a:lnTo>
                  <a:lnTo>
                    <a:pt x="11" y="9"/>
                  </a:lnTo>
                  <a:lnTo>
                    <a:pt x="12" y="9"/>
                  </a:lnTo>
                  <a:lnTo>
                    <a:pt x="13" y="9"/>
                  </a:lnTo>
                  <a:lnTo>
                    <a:pt x="15" y="9"/>
                  </a:lnTo>
                  <a:lnTo>
                    <a:pt x="16" y="9"/>
                  </a:lnTo>
                  <a:lnTo>
                    <a:pt x="16" y="11"/>
                  </a:lnTo>
                  <a:lnTo>
                    <a:pt x="16" y="12"/>
                  </a:lnTo>
                  <a:lnTo>
                    <a:pt x="16" y="13"/>
                  </a:lnTo>
                  <a:lnTo>
                    <a:pt x="17" y="13"/>
                  </a:lnTo>
                  <a:lnTo>
                    <a:pt x="19" y="13"/>
                  </a:lnTo>
                  <a:lnTo>
                    <a:pt x="19" y="14"/>
                  </a:lnTo>
                  <a:lnTo>
                    <a:pt x="19" y="16"/>
                  </a:lnTo>
                  <a:lnTo>
                    <a:pt x="19" y="17"/>
                  </a:lnTo>
                  <a:lnTo>
                    <a:pt x="19" y="18"/>
                  </a:lnTo>
                  <a:lnTo>
                    <a:pt x="19" y="19"/>
                  </a:lnTo>
                  <a:lnTo>
                    <a:pt x="19" y="36"/>
                  </a:lnTo>
                  <a:lnTo>
                    <a:pt x="12" y="36"/>
                  </a:lnTo>
                  <a:lnTo>
                    <a:pt x="12" y="23"/>
                  </a:lnTo>
                  <a:lnTo>
                    <a:pt x="12" y="22"/>
                  </a:lnTo>
                  <a:lnTo>
                    <a:pt x="12" y="21"/>
                  </a:lnTo>
                  <a:lnTo>
                    <a:pt x="12" y="19"/>
                  </a:lnTo>
                  <a:lnTo>
                    <a:pt x="12" y="18"/>
                  </a:lnTo>
                  <a:lnTo>
                    <a:pt x="12" y="17"/>
                  </a:lnTo>
                  <a:lnTo>
                    <a:pt x="11" y="17"/>
                  </a:lnTo>
                  <a:lnTo>
                    <a:pt x="10" y="17"/>
                  </a:lnTo>
                  <a:lnTo>
                    <a:pt x="8" y="17"/>
                  </a:lnTo>
                  <a:lnTo>
                    <a:pt x="7" y="17"/>
                  </a:lnTo>
                  <a:lnTo>
                    <a:pt x="6" y="17"/>
                  </a:lnTo>
                  <a:lnTo>
                    <a:pt x="5" y="18"/>
                  </a:lnTo>
                  <a:lnTo>
                    <a:pt x="5" y="19"/>
                  </a:lnTo>
                  <a:lnTo>
                    <a:pt x="5" y="21"/>
                  </a:lnTo>
                  <a:lnTo>
                    <a:pt x="5" y="22"/>
                  </a:lnTo>
                  <a:lnTo>
                    <a:pt x="5" y="23"/>
                  </a:lnTo>
                  <a:lnTo>
                    <a:pt x="5" y="36"/>
                  </a:lnTo>
                  <a:lnTo>
                    <a:pt x="0" y="36"/>
                  </a:lnTo>
                  <a:lnTo>
                    <a:pt x="0" y="0"/>
                  </a:lnTo>
                  <a:lnTo>
                    <a:pt x="5" y="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20" name="Freeform 343">
              <a:extLst>
                <a:ext uri="{FF2B5EF4-FFF2-40B4-BE49-F238E27FC236}">
                  <a16:creationId xmlns:a16="http://schemas.microsoft.com/office/drawing/2014/main" id="{F5841A50-1CB0-894A-B1E2-DCF014EF4565}"/>
                </a:ext>
              </a:extLst>
            </p:cNvPr>
            <p:cNvSpPr>
              <a:spLocks/>
            </p:cNvSpPr>
            <p:nvPr/>
          </p:nvSpPr>
          <p:spPr bwMode="auto">
            <a:xfrm>
              <a:off x="4346" y="2760"/>
              <a:ext cx="3" cy="9"/>
            </a:xfrm>
            <a:custGeom>
              <a:avLst/>
              <a:gdLst>
                <a:gd name="T0" fmla="*/ 0 w 13"/>
                <a:gd name="T1" fmla="*/ 0 h 36"/>
                <a:gd name="T2" fmla="*/ 0 w 13"/>
                <a:gd name="T3" fmla="*/ 0 h 36"/>
                <a:gd name="T4" fmla="*/ 0 w 13"/>
                <a:gd name="T5" fmla="*/ 0 h 36"/>
                <a:gd name="T6" fmla="*/ 0 w 13"/>
                <a:gd name="T7" fmla="*/ 0 h 36"/>
                <a:gd name="T8" fmla="*/ 0 w 13"/>
                <a:gd name="T9" fmla="*/ 0 h 36"/>
                <a:gd name="T10" fmla="*/ 0 w 13"/>
                <a:gd name="T11" fmla="*/ 0 h 36"/>
                <a:gd name="T12" fmla="*/ 0 w 13"/>
                <a:gd name="T13" fmla="*/ 0 h 36"/>
                <a:gd name="T14" fmla="*/ 0 w 13"/>
                <a:gd name="T15" fmla="*/ 0 h 36"/>
                <a:gd name="T16" fmla="*/ 0 w 13"/>
                <a:gd name="T17" fmla="*/ 0 h 36"/>
                <a:gd name="T18" fmla="*/ 0 w 13"/>
                <a:gd name="T19" fmla="*/ 0 h 36"/>
                <a:gd name="T20" fmla="*/ 0 w 13"/>
                <a:gd name="T21" fmla="*/ 0 h 36"/>
                <a:gd name="T22" fmla="*/ 0 w 13"/>
                <a:gd name="T23" fmla="*/ 0 h 36"/>
                <a:gd name="T24" fmla="*/ 0 w 13"/>
                <a:gd name="T25" fmla="*/ 0 h 36"/>
                <a:gd name="T26" fmla="*/ 0 w 13"/>
                <a:gd name="T27" fmla="*/ 0 h 36"/>
                <a:gd name="T28" fmla="*/ 0 w 13"/>
                <a:gd name="T29" fmla="*/ 0 h 36"/>
                <a:gd name="T30" fmla="*/ 0 w 13"/>
                <a:gd name="T31" fmla="*/ 0 h 36"/>
                <a:gd name="T32" fmla="*/ 0 w 13"/>
                <a:gd name="T33" fmla="*/ 0 h 36"/>
                <a:gd name="T34" fmla="*/ 0 w 13"/>
                <a:gd name="T35" fmla="*/ 0 h 36"/>
                <a:gd name="T36" fmla="*/ 0 w 13"/>
                <a:gd name="T37" fmla="*/ 0 h 36"/>
                <a:gd name="T38" fmla="*/ 0 w 13"/>
                <a:gd name="T39" fmla="*/ 0 h 36"/>
                <a:gd name="T40" fmla="*/ 0 w 13"/>
                <a:gd name="T41" fmla="*/ 0 h 36"/>
                <a:gd name="T42" fmla="*/ 0 w 13"/>
                <a:gd name="T43" fmla="*/ 0 h 36"/>
                <a:gd name="T44" fmla="*/ 0 w 13"/>
                <a:gd name="T45" fmla="*/ 0 h 36"/>
                <a:gd name="T46" fmla="*/ 0 w 13"/>
                <a:gd name="T47" fmla="*/ 0 h 36"/>
                <a:gd name="T48" fmla="*/ 0 w 13"/>
                <a:gd name="T49" fmla="*/ 0 h 36"/>
                <a:gd name="T50" fmla="*/ 0 w 13"/>
                <a:gd name="T51" fmla="*/ 0 h 36"/>
                <a:gd name="T52" fmla="*/ 0 w 13"/>
                <a:gd name="T53" fmla="*/ 0 h 36"/>
                <a:gd name="T54" fmla="*/ 0 w 13"/>
                <a:gd name="T55" fmla="*/ 0 h 36"/>
                <a:gd name="T56" fmla="*/ 0 w 13"/>
                <a:gd name="T57" fmla="*/ 0 h 36"/>
                <a:gd name="T58" fmla="*/ 0 w 13"/>
                <a:gd name="T59" fmla="*/ 0 h 36"/>
                <a:gd name="T60" fmla="*/ 0 w 13"/>
                <a:gd name="T61" fmla="*/ 0 h 36"/>
                <a:gd name="T62" fmla="*/ 0 w 13"/>
                <a:gd name="T63" fmla="*/ 0 h 36"/>
                <a:gd name="T64" fmla="*/ 0 w 13"/>
                <a:gd name="T65" fmla="*/ 0 h 36"/>
                <a:gd name="T66" fmla="*/ 0 w 13"/>
                <a:gd name="T67" fmla="*/ 0 h 36"/>
                <a:gd name="T68" fmla="*/ 0 w 13"/>
                <a:gd name="T69" fmla="*/ 0 h 36"/>
                <a:gd name="T70" fmla="*/ 0 w 13"/>
                <a:gd name="T71" fmla="*/ 0 h 36"/>
                <a:gd name="T72" fmla="*/ 0 w 13"/>
                <a:gd name="T73" fmla="*/ 0 h 36"/>
                <a:gd name="T74" fmla="*/ 0 w 13"/>
                <a:gd name="T75" fmla="*/ 0 h 36"/>
                <a:gd name="T76" fmla="*/ 0 w 13"/>
                <a:gd name="T77" fmla="*/ 0 h 36"/>
                <a:gd name="T78" fmla="*/ 0 w 13"/>
                <a:gd name="T79" fmla="*/ 0 h 36"/>
                <a:gd name="T80" fmla="*/ 0 w 13"/>
                <a:gd name="T81" fmla="*/ 0 h 36"/>
                <a:gd name="T82" fmla="*/ 0 w 13"/>
                <a:gd name="T83" fmla="*/ 0 h 36"/>
                <a:gd name="T84" fmla="*/ 0 w 13"/>
                <a:gd name="T85" fmla="*/ 0 h 36"/>
                <a:gd name="T86" fmla="*/ 0 w 13"/>
                <a:gd name="T87" fmla="*/ 0 h 36"/>
                <a:gd name="T88" fmla="*/ 0 w 13"/>
                <a:gd name="T89" fmla="*/ 0 h 36"/>
                <a:gd name="T90" fmla="*/ 0 w 13"/>
                <a:gd name="T91" fmla="*/ 0 h 36"/>
                <a:gd name="T92" fmla="*/ 0 w 13"/>
                <a:gd name="T93" fmla="*/ 0 h 36"/>
                <a:gd name="T94" fmla="*/ 0 w 13"/>
                <a:gd name="T95" fmla="*/ 0 h 36"/>
                <a:gd name="T96" fmla="*/ 0 w 13"/>
                <a:gd name="T97" fmla="*/ 0 h 36"/>
                <a:gd name="T98" fmla="*/ 0 w 13"/>
                <a:gd name="T99" fmla="*/ 0 h 36"/>
                <a:gd name="T100" fmla="*/ 0 w 13"/>
                <a:gd name="T101" fmla="*/ 0 h 36"/>
                <a:gd name="T102" fmla="*/ 0 w 13"/>
                <a:gd name="T103" fmla="*/ 0 h 36"/>
                <a:gd name="T104" fmla="*/ 0 w 13"/>
                <a:gd name="T105" fmla="*/ 0 h 36"/>
                <a:gd name="T106" fmla="*/ 0 w 13"/>
                <a:gd name="T107" fmla="*/ 0 h 36"/>
                <a:gd name="T108" fmla="*/ 0 w 13"/>
                <a:gd name="T109" fmla="*/ 0 h 36"/>
                <a:gd name="T110" fmla="*/ 0 w 13"/>
                <a:gd name="T111" fmla="*/ 0 h 36"/>
                <a:gd name="T112" fmla="*/ 0 w 13"/>
                <a:gd name="T113" fmla="*/ 0 h 36"/>
                <a:gd name="T114" fmla="*/ 0 w 13"/>
                <a:gd name="T115" fmla="*/ 0 h 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
                <a:gd name="T175" fmla="*/ 0 h 36"/>
                <a:gd name="T176" fmla="*/ 13 w 13"/>
                <a:gd name="T177" fmla="*/ 36 h 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 h="36">
                  <a:moveTo>
                    <a:pt x="0" y="9"/>
                  </a:moveTo>
                  <a:lnTo>
                    <a:pt x="3" y="9"/>
                  </a:lnTo>
                  <a:lnTo>
                    <a:pt x="3" y="8"/>
                  </a:lnTo>
                  <a:lnTo>
                    <a:pt x="3" y="7"/>
                  </a:lnTo>
                  <a:lnTo>
                    <a:pt x="3" y="5"/>
                  </a:lnTo>
                  <a:lnTo>
                    <a:pt x="3" y="4"/>
                  </a:lnTo>
                  <a:lnTo>
                    <a:pt x="4" y="4"/>
                  </a:lnTo>
                  <a:lnTo>
                    <a:pt x="4" y="3"/>
                  </a:lnTo>
                  <a:lnTo>
                    <a:pt x="5" y="3"/>
                  </a:lnTo>
                  <a:lnTo>
                    <a:pt x="5" y="2"/>
                  </a:lnTo>
                  <a:lnTo>
                    <a:pt x="5" y="0"/>
                  </a:lnTo>
                  <a:lnTo>
                    <a:pt x="6" y="0"/>
                  </a:lnTo>
                  <a:lnTo>
                    <a:pt x="8" y="0"/>
                  </a:lnTo>
                  <a:lnTo>
                    <a:pt x="9" y="0"/>
                  </a:lnTo>
                  <a:lnTo>
                    <a:pt x="10" y="0"/>
                  </a:lnTo>
                  <a:lnTo>
                    <a:pt x="11" y="0"/>
                  </a:lnTo>
                  <a:lnTo>
                    <a:pt x="13" y="0"/>
                  </a:lnTo>
                  <a:lnTo>
                    <a:pt x="13" y="7"/>
                  </a:lnTo>
                  <a:lnTo>
                    <a:pt x="11" y="7"/>
                  </a:lnTo>
                  <a:lnTo>
                    <a:pt x="10" y="7"/>
                  </a:lnTo>
                  <a:lnTo>
                    <a:pt x="9" y="7"/>
                  </a:lnTo>
                  <a:lnTo>
                    <a:pt x="8" y="7"/>
                  </a:lnTo>
                  <a:lnTo>
                    <a:pt x="8" y="8"/>
                  </a:lnTo>
                  <a:lnTo>
                    <a:pt x="8" y="9"/>
                  </a:lnTo>
                  <a:lnTo>
                    <a:pt x="13" y="9"/>
                  </a:lnTo>
                  <a:lnTo>
                    <a:pt x="13" y="17"/>
                  </a:lnTo>
                  <a:lnTo>
                    <a:pt x="8" y="17"/>
                  </a:lnTo>
                  <a:lnTo>
                    <a:pt x="8" y="36"/>
                  </a:lnTo>
                  <a:lnTo>
                    <a:pt x="3" y="36"/>
                  </a:lnTo>
                  <a:lnTo>
                    <a:pt x="3" y="17"/>
                  </a:lnTo>
                  <a:lnTo>
                    <a:pt x="0" y="17"/>
                  </a:lnTo>
                  <a:lnTo>
                    <a:pt x="0" y="9"/>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21" name="Freeform 344">
              <a:extLst>
                <a:ext uri="{FF2B5EF4-FFF2-40B4-BE49-F238E27FC236}">
                  <a16:creationId xmlns:a16="http://schemas.microsoft.com/office/drawing/2014/main" id="{C4A09E53-EDEF-3B4D-AAE3-854E86A2A125}"/>
                </a:ext>
              </a:extLst>
            </p:cNvPr>
            <p:cNvSpPr>
              <a:spLocks noEditPoints="1"/>
            </p:cNvSpPr>
            <p:nvPr/>
          </p:nvSpPr>
          <p:spPr bwMode="auto">
            <a:xfrm>
              <a:off x="4351" y="2760"/>
              <a:ext cx="2" cy="11"/>
            </a:xfrm>
            <a:custGeom>
              <a:avLst/>
              <a:gdLst>
                <a:gd name="T0" fmla="*/ 0 w 11"/>
                <a:gd name="T1" fmla="*/ 0 h 46"/>
                <a:gd name="T2" fmla="*/ 0 w 11"/>
                <a:gd name="T3" fmla="*/ 0 h 46"/>
                <a:gd name="T4" fmla="*/ 0 w 11"/>
                <a:gd name="T5" fmla="*/ 0 h 46"/>
                <a:gd name="T6" fmla="*/ 0 w 11"/>
                <a:gd name="T7" fmla="*/ 0 h 46"/>
                <a:gd name="T8" fmla="*/ 0 w 11"/>
                <a:gd name="T9" fmla="*/ 0 h 46"/>
                <a:gd name="T10" fmla="*/ 0 w 11"/>
                <a:gd name="T11" fmla="*/ 0 h 46"/>
                <a:gd name="T12" fmla="*/ 0 w 11"/>
                <a:gd name="T13" fmla="*/ 0 h 46"/>
                <a:gd name="T14" fmla="*/ 0 w 11"/>
                <a:gd name="T15" fmla="*/ 0 h 46"/>
                <a:gd name="T16" fmla="*/ 0 w 11"/>
                <a:gd name="T17" fmla="*/ 0 h 46"/>
                <a:gd name="T18" fmla="*/ 0 w 11"/>
                <a:gd name="T19" fmla="*/ 0 h 46"/>
                <a:gd name="T20" fmla="*/ 0 w 11"/>
                <a:gd name="T21" fmla="*/ 0 h 46"/>
                <a:gd name="T22" fmla="*/ 0 w 11"/>
                <a:gd name="T23" fmla="*/ 0 h 46"/>
                <a:gd name="T24" fmla="*/ 0 w 11"/>
                <a:gd name="T25" fmla="*/ 0 h 46"/>
                <a:gd name="T26" fmla="*/ 0 w 11"/>
                <a:gd name="T27" fmla="*/ 0 h 46"/>
                <a:gd name="T28" fmla="*/ 0 w 11"/>
                <a:gd name="T29" fmla="*/ 0 h 46"/>
                <a:gd name="T30" fmla="*/ 0 w 11"/>
                <a:gd name="T31" fmla="*/ 0 h 46"/>
                <a:gd name="T32" fmla="*/ 0 w 11"/>
                <a:gd name="T33" fmla="*/ 0 h 46"/>
                <a:gd name="T34" fmla="*/ 0 w 11"/>
                <a:gd name="T35" fmla="*/ 0 h 46"/>
                <a:gd name="T36" fmla="*/ 0 w 11"/>
                <a:gd name="T37" fmla="*/ 0 h 46"/>
                <a:gd name="T38" fmla="*/ 0 w 11"/>
                <a:gd name="T39" fmla="*/ 0 h 46"/>
                <a:gd name="T40" fmla="*/ 0 w 11"/>
                <a:gd name="T41" fmla="*/ 0 h 46"/>
                <a:gd name="T42" fmla="*/ 0 w 11"/>
                <a:gd name="T43" fmla="*/ 0 h 46"/>
                <a:gd name="T44" fmla="*/ 0 w 11"/>
                <a:gd name="T45" fmla="*/ 0 h 46"/>
                <a:gd name="T46" fmla="*/ 0 w 11"/>
                <a:gd name="T47" fmla="*/ 0 h 46"/>
                <a:gd name="T48" fmla="*/ 0 w 11"/>
                <a:gd name="T49" fmla="*/ 0 h 46"/>
                <a:gd name="T50" fmla="*/ 0 w 11"/>
                <a:gd name="T51" fmla="*/ 0 h 46"/>
                <a:gd name="T52" fmla="*/ 0 w 11"/>
                <a:gd name="T53" fmla="*/ 0 h 46"/>
                <a:gd name="T54" fmla="*/ 0 w 11"/>
                <a:gd name="T55" fmla="*/ 0 h 46"/>
                <a:gd name="T56" fmla="*/ 0 w 11"/>
                <a:gd name="T57" fmla="*/ 0 h 46"/>
                <a:gd name="T58" fmla="*/ 0 w 11"/>
                <a:gd name="T59" fmla="*/ 0 h 46"/>
                <a:gd name="T60" fmla="*/ 0 w 11"/>
                <a:gd name="T61" fmla="*/ 0 h 46"/>
                <a:gd name="T62" fmla="*/ 0 w 11"/>
                <a:gd name="T63" fmla="*/ 0 h 46"/>
                <a:gd name="T64" fmla="*/ 0 w 11"/>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
                <a:gd name="T100" fmla="*/ 0 h 46"/>
                <a:gd name="T101" fmla="*/ 11 w 11"/>
                <a:gd name="T102" fmla="*/ 46 h 4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 h="46">
                  <a:moveTo>
                    <a:pt x="5" y="7"/>
                  </a:moveTo>
                  <a:lnTo>
                    <a:pt x="5" y="0"/>
                  </a:lnTo>
                  <a:lnTo>
                    <a:pt x="11" y="0"/>
                  </a:lnTo>
                  <a:lnTo>
                    <a:pt x="11" y="7"/>
                  </a:lnTo>
                  <a:lnTo>
                    <a:pt x="5" y="7"/>
                  </a:lnTo>
                  <a:close/>
                  <a:moveTo>
                    <a:pt x="11" y="9"/>
                  </a:moveTo>
                  <a:lnTo>
                    <a:pt x="11" y="36"/>
                  </a:lnTo>
                  <a:lnTo>
                    <a:pt x="11" y="37"/>
                  </a:lnTo>
                  <a:lnTo>
                    <a:pt x="11" y="38"/>
                  </a:lnTo>
                  <a:lnTo>
                    <a:pt x="11" y="39"/>
                  </a:lnTo>
                  <a:lnTo>
                    <a:pt x="11" y="41"/>
                  </a:lnTo>
                  <a:lnTo>
                    <a:pt x="11" y="42"/>
                  </a:lnTo>
                  <a:lnTo>
                    <a:pt x="11" y="43"/>
                  </a:lnTo>
                  <a:lnTo>
                    <a:pt x="11" y="45"/>
                  </a:lnTo>
                  <a:lnTo>
                    <a:pt x="11" y="46"/>
                  </a:lnTo>
                  <a:lnTo>
                    <a:pt x="9" y="46"/>
                  </a:lnTo>
                  <a:lnTo>
                    <a:pt x="8" y="46"/>
                  </a:lnTo>
                  <a:lnTo>
                    <a:pt x="7" y="46"/>
                  </a:lnTo>
                  <a:lnTo>
                    <a:pt x="5" y="46"/>
                  </a:lnTo>
                  <a:lnTo>
                    <a:pt x="4" y="46"/>
                  </a:lnTo>
                  <a:lnTo>
                    <a:pt x="3" y="46"/>
                  </a:lnTo>
                  <a:lnTo>
                    <a:pt x="2" y="46"/>
                  </a:lnTo>
                  <a:lnTo>
                    <a:pt x="0" y="46"/>
                  </a:lnTo>
                  <a:lnTo>
                    <a:pt x="3" y="39"/>
                  </a:lnTo>
                  <a:lnTo>
                    <a:pt x="4" y="39"/>
                  </a:lnTo>
                  <a:lnTo>
                    <a:pt x="5" y="39"/>
                  </a:lnTo>
                  <a:lnTo>
                    <a:pt x="5" y="38"/>
                  </a:lnTo>
                  <a:lnTo>
                    <a:pt x="5" y="37"/>
                  </a:lnTo>
                  <a:lnTo>
                    <a:pt x="5" y="36"/>
                  </a:lnTo>
                  <a:lnTo>
                    <a:pt x="5" y="9"/>
                  </a:lnTo>
                  <a:lnTo>
                    <a:pt x="11" y="9"/>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22" name="Freeform 345">
              <a:extLst>
                <a:ext uri="{FF2B5EF4-FFF2-40B4-BE49-F238E27FC236}">
                  <a16:creationId xmlns:a16="http://schemas.microsoft.com/office/drawing/2014/main" id="{B0FBB6DB-0A03-B54C-89C1-D238EB960C75}"/>
                </a:ext>
              </a:extLst>
            </p:cNvPr>
            <p:cNvSpPr>
              <a:spLocks/>
            </p:cNvSpPr>
            <p:nvPr/>
          </p:nvSpPr>
          <p:spPr bwMode="auto">
            <a:xfrm>
              <a:off x="4355" y="2760"/>
              <a:ext cx="5" cy="9"/>
            </a:xfrm>
            <a:custGeom>
              <a:avLst/>
              <a:gdLst>
                <a:gd name="T0" fmla="*/ 0 w 19"/>
                <a:gd name="T1" fmla="*/ 0 h 36"/>
                <a:gd name="T2" fmla="*/ 0 w 19"/>
                <a:gd name="T3" fmla="*/ 0 h 36"/>
                <a:gd name="T4" fmla="*/ 0 w 19"/>
                <a:gd name="T5" fmla="*/ 0 h 36"/>
                <a:gd name="T6" fmla="*/ 0 w 19"/>
                <a:gd name="T7" fmla="*/ 0 h 36"/>
                <a:gd name="T8" fmla="*/ 0 w 19"/>
                <a:gd name="T9" fmla="*/ 0 h 36"/>
                <a:gd name="T10" fmla="*/ 0 w 19"/>
                <a:gd name="T11" fmla="*/ 0 h 36"/>
                <a:gd name="T12" fmla="*/ 0 w 19"/>
                <a:gd name="T13" fmla="*/ 0 h 36"/>
                <a:gd name="T14" fmla="*/ 0 w 19"/>
                <a:gd name="T15" fmla="*/ 0 h 36"/>
                <a:gd name="T16" fmla="*/ 0 w 19"/>
                <a:gd name="T17" fmla="*/ 0 h 36"/>
                <a:gd name="T18" fmla="*/ 0 w 19"/>
                <a:gd name="T19" fmla="*/ 0 h 36"/>
                <a:gd name="T20" fmla="*/ 0 w 19"/>
                <a:gd name="T21" fmla="*/ 0 h 36"/>
                <a:gd name="T22" fmla="*/ 0 w 19"/>
                <a:gd name="T23" fmla="*/ 0 h 36"/>
                <a:gd name="T24" fmla="*/ 0 w 19"/>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36"/>
                <a:gd name="T41" fmla="*/ 19 w 19"/>
                <a:gd name="T42" fmla="*/ 36 h 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36">
                  <a:moveTo>
                    <a:pt x="0" y="36"/>
                  </a:moveTo>
                  <a:lnTo>
                    <a:pt x="0" y="0"/>
                  </a:lnTo>
                  <a:lnTo>
                    <a:pt x="5" y="0"/>
                  </a:lnTo>
                  <a:lnTo>
                    <a:pt x="5" y="19"/>
                  </a:lnTo>
                  <a:lnTo>
                    <a:pt x="10" y="9"/>
                  </a:lnTo>
                  <a:lnTo>
                    <a:pt x="19" y="9"/>
                  </a:lnTo>
                  <a:lnTo>
                    <a:pt x="10" y="19"/>
                  </a:lnTo>
                  <a:lnTo>
                    <a:pt x="19" y="36"/>
                  </a:lnTo>
                  <a:lnTo>
                    <a:pt x="12" y="36"/>
                  </a:lnTo>
                  <a:lnTo>
                    <a:pt x="7" y="27"/>
                  </a:lnTo>
                  <a:lnTo>
                    <a:pt x="5" y="29"/>
                  </a:lnTo>
                  <a:lnTo>
                    <a:pt x="5" y="36"/>
                  </a:lnTo>
                  <a:lnTo>
                    <a:pt x="0" y="36"/>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23" name="Freeform 346">
              <a:extLst>
                <a:ext uri="{FF2B5EF4-FFF2-40B4-BE49-F238E27FC236}">
                  <a16:creationId xmlns:a16="http://schemas.microsoft.com/office/drawing/2014/main" id="{0DA0AC54-2C3F-A34A-A6E7-1159FBA394B3}"/>
                </a:ext>
              </a:extLst>
            </p:cNvPr>
            <p:cNvSpPr>
              <a:spLocks/>
            </p:cNvSpPr>
            <p:nvPr/>
          </p:nvSpPr>
          <p:spPr bwMode="auto">
            <a:xfrm>
              <a:off x="4360" y="2762"/>
              <a:ext cx="5" cy="7"/>
            </a:xfrm>
            <a:custGeom>
              <a:avLst/>
              <a:gdLst>
                <a:gd name="T0" fmla="*/ 0 w 21"/>
                <a:gd name="T1" fmla="*/ 0 h 27"/>
                <a:gd name="T2" fmla="*/ 0 w 21"/>
                <a:gd name="T3" fmla="*/ 0 h 27"/>
                <a:gd name="T4" fmla="*/ 0 w 21"/>
                <a:gd name="T5" fmla="*/ 0 h 27"/>
                <a:gd name="T6" fmla="*/ 0 w 21"/>
                <a:gd name="T7" fmla="*/ 0 h 27"/>
                <a:gd name="T8" fmla="*/ 0 w 21"/>
                <a:gd name="T9" fmla="*/ 0 h 27"/>
                <a:gd name="T10" fmla="*/ 0 w 21"/>
                <a:gd name="T11" fmla="*/ 0 h 27"/>
                <a:gd name="T12" fmla="*/ 0 w 21"/>
                <a:gd name="T13" fmla="*/ 0 h 27"/>
                <a:gd name="T14" fmla="*/ 0 w 21"/>
                <a:gd name="T15" fmla="*/ 0 h 27"/>
                <a:gd name="T16" fmla="*/ 0 w 21"/>
                <a:gd name="T17" fmla="*/ 0 h 27"/>
                <a:gd name="T18" fmla="*/ 0 w 21"/>
                <a:gd name="T19" fmla="*/ 0 h 27"/>
                <a:gd name="T20" fmla="*/ 0 w 21"/>
                <a:gd name="T21" fmla="*/ 0 h 27"/>
                <a:gd name="T22" fmla="*/ 0 w 21"/>
                <a:gd name="T23" fmla="*/ 0 h 27"/>
                <a:gd name="T24" fmla="*/ 0 w 21"/>
                <a:gd name="T25" fmla="*/ 0 h 27"/>
                <a:gd name="T26" fmla="*/ 0 w 21"/>
                <a:gd name="T27" fmla="*/ 0 h 27"/>
                <a:gd name="T28" fmla="*/ 0 w 21"/>
                <a:gd name="T29" fmla="*/ 0 h 27"/>
                <a:gd name="T30" fmla="*/ 0 w 21"/>
                <a:gd name="T31" fmla="*/ 0 h 27"/>
                <a:gd name="T32" fmla="*/ 0 w 21"/>
                <a:gd name="T33" fmla="*/ 0 h 27"/>
                <a:gd name="T34" fmla="*/ 0 w 21"/>
                <a:gd name="T35" fmla="*/ 0 h 27"/>
                <a:gd name="T36" fmla="*/ 0 w 21"/>
                <a:gd name="T37" fmla="*/ 0 h 27"/>
                <a:gd name="T38" fmla="*/ 0 w 21"/>
                <a:gd name="T39" fmla="*/ 0 h 27"/>
                <a:gd name="T40" fmla="*/ 0 w 21"/>
                <a:gd name="T41" fmla="*/ 0 h 27"/>
                <a:gd name="T42" fmla="*/ 0 w 21"/>
                <a:gd name="T43" fmla="*/ 0 h 27"/>
                <a:gd name="T44" fmla="*/ 0 w 21"/>
                <a:gd name="T45" fmla="*/ 0 h 27"/>
                <a:gd name="T46" fmla="*/ 0 w 21"/>
                <a:gd name="T47" fmla="*/ 0 h 27"/>
                <a:gd name="T48" fmla="*/ 0 w 21"/>
                <a:gd name="T49" fmla="*/ 0 h 27"/>
                <a:gd name="T50" fmla="*/ 0 w 21"/>
                <a:gd name="T51" fmla="*/ 0 h 27"/>
                <a:gd name="T52" fmla="*/ 0 w 21"/>
                <a:gd name="T53" fmla="*/ 0 h 27"/>
                <a:gd name="T54" fmla="*/ 0 w 21"/>
                <a:gd name="T55" fmla="*/ 0 h 27"/>
                <a:gd name="T56" fmla="*/ 0 w 21"/>
                <a:gd name="T57" fmla="*/ 0 h 27"/>
                <a:gd name="T58" fmla="*/ 0 w 21"/>
                <a:gd name="T59" fmla="*/ 0 h 27"/>
                <a:gd name="T60" fmla="*/ 0 w 21"/>
                <a:gd name="T61" fmla="*/ 0 h 27"/>
                <a:gd name="T62" fmla="*/ 0 w 21"/>
                <a:gd name="T63" fmla="*/ 0 h 27"/>
                <a:gd name="T64" fmla="*/ 0 w 21"/>
                <a:gd name="T65" fmla="*/ 0 h 27"/>
                <a:gd name="T66" fmla="*/ 0 w 21"/>
                <a:gd name="T67" fmla="*/ 0 h 27"/>
                <a:gd name="T68" fmla="*/ 0 w 21"/>
                <a:gd name="T69" fmla="*/ 0 h 27"/>
                <a:gd name="T70" fmla="*/ 0 w 21"/>
                <a:gd name="T71" fmla="*/ 0 h 27"/>
                <a:gd name="T72" fmla="*/ 0 w 21"/>
                <a:gd name="T73" fmla="*/ 0 h 27"/>
                <a:gd name="T74" fmla="*/ 0 w 21"/>
                <a:gd name="T75" fmla="*/ 0 h 27"/>
                <a:gd name="T76" fmla="*/ 0 w 21"/>
                <a:gd name="T77" fmla="*/ 0 h 27"/>
                <a:gd name="T78" fmla="*/ 0 w 21"/>
                <a:gd name="T79" fmla="*/ 0 h 27"/>
                <a:gd name="T80" fmla="*/ 0 w 21"/>
                <a:gd name="T81" fmla="*/ 0 h 27"/>
                <a:gd name="T82" fmla="*/ 0 w 21"/>
                <a:gd name="T83" fmla="*/ 0 h 27"/>
                <a:gd name="T84" fmla="*/ 0 w 21"/>
                <a:gd name="T85" fmla="*/ 0 h 27"/>
                <a:gd name="T86" fmla="*/ 0 w 21"/>
                <a:gd name="T87" fmla="*/ 0 h 27"/>
                <a:gd name="T88" fmla="*/ 0 w 21"/>
                <a:gd name="T89" fmla="*/ 0 h 27"/>
                <a:gd name="T90" fmla="*/ 0 w 21"/>
                <a:gd name="T91" fmla="*/ 0 h 27"/>
                <a:gd name="T92" fmla="*/ 0 w 21"/>
                <a:gd name="T93" fmla="*/ 0 h 27"/>
                <a:gd name="T94" fmla="*/ 0 w 21"/>
                <a:gd name="T95" fmla="*/ 0 h 27"/>
                <a:gd name="T96" fmla="*/ 0 w 21"/>
                <a:gd name="T97" fmla="*/ 0 h 27"/>
                <a:gd name="T98" fmla="*/ 0 w 21"/>
                <a:gd name="T99" fmla="*/ 0 h 27"/>
                <a:gd name="T100" fmla="*/ 0 w 21"/>
                <a:gd name="T101" fmla="*/ 0 h 27"/>
                <a:gd name="T102" fmla="*/ 0 w 21"/>
                <a:gd name="T103" fmla="*/ 0 h 27"/>
                <a:gd name="T104" fmla="*/ 0 w 21"/>
                <a:gd name="T105" fmla="*/ 0 h 27"/>
                <a:gd name="T106" fmla="*/ 0 w 21"/>
                <a:gd name="T107" fmla="*/ 0 h 27"/>
                <a:gd name="T108" fmla="*/ 0 w 21"/>
                <a:gd name="T109" fmla="*/ 0 h 27"/>
                <a:gd name="T110" fmla="*/ 0 w 21"/>
                <a:gd name="T111" fmla="*/ 0 h 2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
                <a:gd name="T169" fmla="*/ 0 h 27"/>
                <a:gd name="T170" fmla="*/ 21 w 21"/>
                <a:gd name="T171" fmla="*/ 27 h 2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 h="27">
                  <a:moveTo>
                    <a:pt x="0" y="20"/>
                  </a:moveTo>
                  <a:lnTo>
                    <a:pt x="5" y="18"/>
                  </a:lnTo>
                  <a:lnTo>
                    <a:pt x="6" y="18"/>
                  </a:lnTo>
                  <a:lnTo>
                    <a:pt x="6" y="19"/>
                  </a:lnTo>
                  <a:lnTo>
                    <a:pt x="7" y="20"/>
                  </a:lnTo>
                  <a:lnTo>
                    <a:pt x="7" y="22"/>
                  </a:lnTo>
                  <a:lnTo>
                    <a:pt x="7" y="23"/>
                  </a:lnTo>
                  <a:lnTo>
                    <a:pt x="9" y="23"/>
                  </a:lnTo>
                  <a:lnTo>
                    <a:pt x="9" y="24"/>
                  </a:lnTo>
                  <a:lnTo>
                    <a:pt x="10" y="24"/>
                  </a:lnTo>
                  <a:lnTo>
                    <a:pt x="11" y="24"/>
                  </a:lnTo>
                  <a:lnTo>
                    <a:pt x="12" y="24"/>
                  </a:lnTo>
                  <a:lnTo>
                    <a:pt x="12" y="23"/>
                  </a:lnTo>
                  <a:lnTo>
                    <a:pt x="12" y="22"/>
                  </a:lnTo>
                  <a:lnTo>
                    <a:pt x="12" y="20"/>
                  </a:lnTo>
                  <a:lnTo>
                    <a:pt x="14" y="20"/>
                  </a:lnTo>
                  <a:lnTo>
                    <a:pt x="15" y="20"/>
                  </a:lnTo>
                  <a:lnTo>
                    <a:pt x="16" y="20"/>
                  </a:lnTo>
                  <a:lnTo>
                    <a:pt x="15" y="20"/>
                  </a:lnTo>
                  <a:lnTo>
                    <a:pt x="15" y="19"/>
                  </a:lnTo>
                  <a:lnTo>
                    <a:pt x="14" y="18"/>
                  </a:lnTo>
                  <a:lnTo>
                    <a:pt x="12" y="18"/>
                  </a:lnTo>
                  <a:lnTo>
                    <a:pt x="11" y="17"/>
                  </a:lnTo>
                  <a:lnTo>
                    <a:pt x="10" y="17"/>
                  </a:lnTo>
                  <a:lnTo>
                    <a:pt x="7" y="17"/>
                  </a:lnTo>
                  <a:lnTo>
                    <a:pt x="7" y="15"/>
                  </a:lnTo>
                  <a:lnTo>
                    <a:pt x="6" y="15"/>
                  </a:lnTo>
                  <a:lnTo>
                    <a:pt x="5" y="14"/>
                  </a:lnTo>
                  <a:lnTo>
                    <a:pt x="4" y="14"/>
                  </a:lnTo>
                  <a:lnTo>
                    <a:pt x="2" y="13"/>
                  </a:lnTo>
                  <a:lnTo>
                    <a:pt x="2" y="12"/>
                  </a:lnTo>
                  <a:lnTo>
                    <a:pt x="2" y="10"/>
                  </a:lnTo>
                  <a:lnTo>
                    <a:pt x="2" y="9"/>
                  </a:lnTo>
                  <a:lnTo>
                    <a:pt x="2" y="8"/>
                  </a:lnTo>
                  <a:lnTo>
                    <a:pt x="2" y="7"/>
                  </a:lnTo>
                  <a:lnTo>
                    <a:pt x="2" y="5"/>
                  </a:lnTo>
                  <a:lnTo>
                    <a:pt x="2" y="4"/>
                  </a:lnTo>
                  <a:lnTo>
                    <a:pt x="4" y="3"/>
                  </a:lnTo>
                  <a:lnTo>
                    <a:pt x="5" y="2"/>
                  </a:lnTo>
                  <a:lnTo>
                    <a:pt x="6" y="2"/>
                  </a:lnTo>
                  <a:lnTo>
                    <a:pt x="7" y="2"/>
                  </a:lnTo>
                  <a:lnTo>
                    <a:pt x="9" y="0"/>
                  </a:lnTo>
                  <a:lnTo>
                    <a:pt x="10" y="0"/>
                  </a:lnTo>
                  <a:lnTo>
                    <a:pt x="11" y="0"/>
                  </a:lnTo>
                  <a:lnTo>
                    <a:pt x="12" y="0"/>
                  </a:lnTo>
                  <a:lnTo>
                    <a:pt x="14" y="2"/>
                  </a:lnTo>
                  <a:lnTo>
                    <a:pt x="15" y="2"/>
                  </a:lnTo>
                  <a:lnTo>
                    <a:pt x="15" y="3"/>
                  </a:lnTo>
                  <a:lnTo>
                    <a:pt x="16" y="4"/>
                  </a:lnTo>
                  <a:lnTo>
                    <a:pt x="17" y="4"/>
                  </a:lnTo>
                  <a:lnTo>
                    <a:pt x="19" y="5"/>
                  </a:lnTo>
                  <a:lnTo>
                    <a:pt x="19" y="7"/>
                  </a:lnTo>
                  <a:lnTo>
                    <a:pt x="19" y="8"/>
                  </a:lnTo>
                  <a:lnTo>
                    <a:pt x="12" y="8"/>
                  </a:lnTo>
                  <a:lnTo>
                    <a:pt x="11" y="8"/>
                  </a:lnTo>
                  <a:lnTo>
                    <a:pt x="10" y="8"/>
                  </a:lnTo>
                  <a:lnTo>
                    <a:pt x="9" y="8"/>
                  </a:lnTo>
                  <a:lnTo>
                    <a:pt x="7" y="8"/>
                  </a:lnTo>
                  <a:lnTo>
                    <a:pt x="7" y="9"/>
                  </a:lnTo>
                  <a:lnTo>
                    <a:pt x="7" y="10"/>
                  </a:lnTo>
                  <a:lnTo>
                    <a:pt x="9" y="10"/>
                  </a:lnTo>
                  <a:lnTo>
                    <a:pt x="10" y="10"/>
                  </a:lnTo>
                  <a:lnTo>
                    <a:pt x="11" y="10"/>
                  </a:lnTo>
                  <a:lnTo>
                    <a:pt x="12" y="10"/>
                  </a:lnTo>
                  <a:lnTo>
                    <a:pt x="14" y="10"/>
                  </a:lnTo>
                  <a:lnTo>
                    <a:pt x="15" y="12"/>
                  </a:lnTo>
                  <a:lnTo>
                    <a:pt x="16" y="12"/>
                  </a:lnTo>
                  <a:lnTo>
                    <a:pt x="16" y="13"/>
                  </a:lnTo>
                  <a:lnTo>
                    <a:pt x="17" y="13"/>
                  </a:lnTo>
                  <a:lnTo>
                    <a:pt x="17" y="14"/>
                  </a:lnTo>
                  <a:lnTo>
                    <a:pt x="19" y="14"/>
                  </a:lnTo>
                  <a:lnTo>
                    <a:pt x="19" y="15"/>
                  </a:lnTo>
                  <a:lnTo>
                    <a:pt x="20" y="17"/>
                  </a:lnTo>
                  <a:lnTo>
                    <a:pt x="20" y="18"/>
                  </a:lnTo>
                  <a:lnTo>
                    <a:pt x="21" y="19"/>
                  </a:lnTo>
                  <a:lnTo>
                    <a:pt x="21" y="20"/>
                  </a:lnTo>
                  <a:lnTo>
                    <a:pt x="20" y="22"/>
                  </a:lnTo>
                  <a:lnTo>
                    <a:pt x="20" y="23"/>
                  </a:lnTo>
                  <a:lnTo>
                    <a:pt x="19" y="23"/>
                  </a:lnTo>
                  <a:lnTo>
                    <a:pt x="19" y="24"/>
                  </a:lnTo>
                  <a:lnTo>
                    <a:pt x="17" y="25"/>
                  </a:lnTo>
                  <a:lnTo>
                    <a:pt x="16" y="25"/>
                  </a:lnTo>
                  <a:lnTo>
                    <a:pt x="15" y="27"/>
                  </a:lnTo>
                  <a:lnTo>
                    <a:pt x="14" y="27"/>
                  </a:lnTo>
                  <a:lnTo>
                    <a:pt x="12" y="27"/>
                  </a:lnTo>
                  <a:lnTo>
                    <a:pt x="11" y="27"/>
                  </a:lnTo>
                  <a:lnTo>
                    <a:pt x="10" y="27"/>
                  </a:lnTo>
                  <a:lnTo>
                    <a:pt x="9" y="27"/>
                  </a:lnTo>
                  <a:lnTo>
                    <a:pt x="7" y="27"/>
                  </a:lnTo>
                  <a:lnTo>
                    <a:pt x="6" y="27"/>
                  </a:lnTo>
                  <a:lnTo>
                    <a:pt x="5" y="27"/>
                  </a:lnTo>
                  <a:lnTo>
                    <a:pt x="4" y="27"/>
                  </a:lnTo>
                  <a:lnTo>
                    <a:pt x="4" y="25"/>
                  </a:lnTo>
                  <a:lnTo>
                    <a:pt x="2" y="24"/>
                  </a:lnTo>
                  <a:lnTo>
                    <a:pt x="1" y="23"/>
                  </a:lnTo>
                  <a:lnTo>
                    <a:pt x="0" y="22"/>
                  </a:lnTo>
                  <a:lnTo>
                    <a:pt x="0" y="2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24" name="Freeform 347">
              <a:extLst>
                <a:ext uri="{FF2B5EF4-FFF2-40B4-BE49-F238E27FC236}">
                  <a16:creationId xmlns:a16="http://schemas.microsoft.com/office/drawing/2014/main" id="{F83307EB-C283-9B4E-9C18-CDC15D60B1F3}"/>
                </a:ext>
              </a:extLst>
            </p:cNvPr>
            <p:cNvSpPr>
              <a:spLocks noEditPoints="1"/>
            </p:cNvSpPr>
            <p:nvPr/>
          </p:nvSpPr>
          <p:spPr bwMode="auto">
            <a:xfrm>
              <a:off x="4366" y="2760"/>
              <a:ext cx="4" cy="9"/>
            </a:xfrm>
            <a:custGeom>
              <a:avLst/>
              <a:gdLst>
                <a:gd name="T0" fmla="*/ 0 w 19"/>
                <a:gd name="T1" fmla="*/ 0 h 36"/>
                <a:gd name="T2" fmla="*/ 0 w 19"/>
                <a:gd name="T3" fmla="*/ 0 h 36"/>
                <a:gd name="T4" fmla="*/ 0 w 19"/>
                <a:gd name="T5" fmla="*/ 0 h 36"/>
                <a:gd name="T6" fmla="*/ 0 w 19"/>
                <a:gd name="T7" fmla="*/ 0 h 36"/>
                <a:gd name="T8" fmla="*/ 0 w 19"/>
                <a:gd name="T9" fmla="*/ 0 h 36"/>
                <a:gd name="T10" fmla="*/ 0 w 19"/>
                <a:gd name="T11" fmla="*/ 0 h 36"/>
                <a:gd name="T12" fmla="*/ 0 w 19"/>
                <a:gd name="T13" fmla="*/ 0 h 36"/>
                <a:gd name="T14" fmla="*/ 0 w 19"/>
                <a:gd name="T15" fmla="*/ 0 h 36"/>
                <a:gd name="T16" fmla="*/ 0 w 19"/>
                <a:gd name="T17" fmla="*/ 0 h 36"/>
                <a:gd name="T18" fmla="*/ 0 w 19"/>
                <a:gd name="T19" fmla="*/ 0 h 36"/>
                <a:gd name="T20" fmla="*/ 0 w 19"/>
                <a:gd name="T21" fmla="*/ 0 h 36"/>
                <a:gd name="T22" fmla="*/ 0 w 19"/>
                <a:gd name="T23" fmla="*/ 0 h 36"/>
                <a:gd name="T24" fmla="*/ 0 w 19"/>
                <a:gd name="T25" fmla="*/ 0 h 36"/>
                <a:gd name="T26" fmla="*/ 0 w 19"/>
                <a:gd name="T27" fmla="*/ 0 h 36"/>
                <a:gd name="T28" fmla="*/ 0 w 19"/>
                <a:gd name="T29" fmla="*/ 0 h 36"/>
                <a:gd name="T30" fmla="*/ 0 w 19"/>
                <a:gd name="T31" fmla="*/ 0 h 36"/>
                <a:gd name="T32" fmla="*/ 0 w 19"/>
                <a:gd name="T33" fmla="*/ 0 h 36"/>
                <a:gd name="T34" fmla="*/ 0 w 19"/>
                <a:gd name="T35" fmla="*/ 0 h 36"/>
                <a:gd name="T36" fmla="*/ 0 w 19"/>
                <a:gd name="T37" fmla="*/ 0 h 36"/>
                <a:gd name="T38" fmla="*/ 0 w 19"/>
                <a:gd name="T39" fmla="*/ 0 h 36"/>
                <a:gd name="T40" fmla="*/ 0 w 19"/>
                <a:gd name="T41" fmla="*/ 0 h 36"/>
                <a:gd name="T42" fmla="*/ 0 w 19"/>
                <a:gd name="T43" fmla="*/ 0 h 36"/>
                <a:gd name="T44" fmla="*/ 0 w 19"/>
                <a:gd name="T45" fmla="*/ 0 h 36"/>
                <a:gd name="T46" fmla="*/ 0 w 19"/>
                <a:gd name="T47" fmla="*/ 0 h 36"/>
                <a:gd name="T48" fmla="*/ 0 w 19"/>
                <a:gd name="T49" fmla="*/ 0 h 36"/>
                <a:gd name="T50" fmla="*/ 0 w 19"/>
                <a:gd name="T51" fmla="*/ 0 h 36"/>
                <a:gd name="T52" fmla="*/ 0 w 19"/>
                <a:gd name="T53" fmla="*/ 0 h 36"/>
                <a:gd name="T54" fmla="*/ 0 w 19"/>
                <a:gd name="T55" fmla="*/ 0 h 36"/>
                <a:gd name="T56" fmla="*/ 0 w 19"/>
                <a:gd name="T57" fmla="*/ 0 h 36"/>
                <a:gd name="T58" fmla="*/ 0 w 19"/>
                <a:gd name="T59" fmla="*/ 0 h 36"/>
                <a:gd name="T60" fmla="*/ 0 w 19"/>
                <a:gd name="T61" fmla="*/ 0 h 36"/>
                <a:gd name="T62" fmla="*/ 0 w 19"/>
                <a:gd name="T63" fmla="*/ 0 h 36"/>
                <a:gd name="T64" fmla="*/ 0 w 19"/>
                <a:gd name="T65" fmla="*/ 0 h 36"/>
                <a:gd name="T66" fmla="*/ 0 w 19"/>
                <a:gd name="T67" fmla="*/ 0 h 36"/>
                <a:gd name="T68" fmla="*/ 0 w 19"/>
                <a:gd name="T69" fmla="*/ 0 h 36"/>
                <a:gd name="T70" fmla="*/ 0 w 19"/>
                <a:gd name="T71" fmla="*/ 0 h 36"/>
                <a:gd name="T72" fmla="*/ 0 w 19"/>
                <a:gd name="T73" fmla="*/ 0 h 36"/>
                <a:gd name="T74" fmla="*/ 0 w 19"/>
                <a:gd name="T75" fmla="*/ 0 h 36"/>
                <a:gd name="T76" fmla="*/ 0 w 19"/>
                <a:gd name="T77" fmla="*/ 0 h 36"/>
                <a:gd name="T78" fmla="*/ 0 w 19"/>
                <a:gd name="T79" fmla="*/ 0 h 36"/>
                <a:gd name="T80" fmla="*/ 0 w 19"/>
                <a:gd name="T81" fmla="*/ 0 h 36"/>
                <a:gd name="T82" fmla="*/ 0 w 19"/>
                <a:gd name="T83" fmla="*/ 0 h 36"/>
                <a:gd name="T84" fmla="*/ 0 w 19"/>
                <a:gd name="T85" fmla="*/ 0 h 36"/>
                <a:gd name="T86" fmla="*/ 0 w 19"/>
                <a:gd name="T87" fmla="*/ 0 h 36"/>
                <a:gd name="T88" fmla="*/ 0 w 19"/>
                <a:gd name="T89" fmla="*/ 0 h 36"/>
                <a:gd name="T90" fmla="*/ 0 w 19"/>
                <a:gd name="T91" fmla="*/ 0 h 36"/>
                <a:gd name="T92" fmla="*/ 0 w 19"/>
                <a:gd name="T93" fmla="*/ 0 h 36"/>
                <a:gd name="T94" fmla="*/ 0 w 19"/>
                <a:gd name="T95" fmla="*/ 0 h 36"/>
                <a:gd name="T96" fmla="*/ 0 w 19"/>
                <a:gd name="T97" fmla="*/ 0 h 36"/>
                <a:gd name="T98" fmla="*/ 0 w 19"/>
                <a:gd name="T99" fmla="*/ 0 h 36"/>
                <a:gd name="T100" fmla="*/ 0 w 19"/>
                <a:gd name="T101" fmla="*/ 0 h 36"/>
                <a:gd name="T102" fmla="*/ 0 w 19"/>
                <a:gd name="T103" fmla="*/ 0 h 36"/>
                <a:gd name="T104" fmla="*/ 0 w 19"/>
                <a:gd name="T105" fmla="*/ 0 h 36"/>
                <a:gd name="T106" fmla="*/ 0 w 19"/>
                <a:gd name="T107" fmla="*/ 0 h 36"/>
                <a:gd name="T108" fmla="*/ 0 w 19"/>
                <a:gd name="T109" fmla="*/ 0 h 36"/>
                <a:gd name="T110" fmla="*/ 0 w 19"/>
                <a:gd name="T111" fmla="*/ 0 h 36"/>
                <a:gd name="T112" fmla="*/ 0 w 19"/>
                <a:gd name="T113" fmla="*/ 0 h 36"/>
                <a:gd name="T114" fmla="*/ 0 w 19"/>
                <a:gd name="T115" fmla="*/ 0 h 36"/>
                <a:gd name="T116" fmla="*/ 0 w 19"/>
                <a:gd name="T117" fmla="*/ 0 h 36"/>
                <a:gd name="T118" fmla="*/ 0 w 19"/>
                <a:gd name="T119" fmla="*/ 0 h 36"/>
                <a:gd name="T120" fmla="*/ 0 w 19"/>
                <a:gd name="T121" fmla="*/ 0 h 36"/>
                <a:gd name="T122" fmla="*/ 0 w 19"/>
                <a:gd name="T123" fmla="*/ 0 h 36"/>
                <a:gd name="T124" fmla="*/ 0 w 19"/>
                <a:gd name="T125" fmla="*/ 0 h 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6"/>
                <a:gd name="T191" fmla="*/ 19 w 19"/>
                <a:gd name="T192" fmla="*/ 36 h 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6">
                  <a:moveTo>
                    <a:pt x="19" y="36"/>
                  </a:moveTo>
                  <a:lnTo>
                    <a:pt x="14" y="36"/>
                  </a:lnTo>
                  <a:lnTo>
                    <a:pt x="14" y="33"/>
                  </a:lnTo>
                  <a:lnTo>
                    <a:pt x="14" y="34"/>
                  </a:lnTo>
                  <a:lnTo>
                    <a:pt x="12" y="34"/>
                  </a:lnTo>
                  <a:lnTo>
                    <a:pt x="12" y="36"/>
                  </a:lnTo>
                  <a:lnTo>
                    <a:pt x="11" y="36"/>
                  </a:lnTo>
                  <a:lnTo>
                    <a:pt x="10" y="36"/>
                  </a:lnTo>
                  <a:lnTo>
                    <a:pt x="8" y="36"/>
                  </a:lnTo>
                  <a:lnTo>
                    <a:pt x="7" y="36"/>
                  </a:lnTo>
                  <a:lnTo>
                    <a:pt x="6" y="36"/>
                  </a:lnTo>
                  <a:lnTo>
                    <a:pt x="5" y="36"/>
                  </a:lnTo>
                  <a:lnTo>
                    <a:pt x="3" y="36"/>
                  </a:lnTo>
                  <a:lnTo>
                    <a:pt x="2" y="34"/>
                  </a:lnTo>
                  <a:lnTo>
                    <a:pt x="2" y="33"/>
                  </a:lnTo>
                  <a:lnTo>
                    <a:pt x="1" y="32"/>
                  </a:lnTo>
                  <a:lnTo>
                    <a:pt x="1" y="31"/>
                  </a:lnTo>
                  <a:lnTo>
                    <a:pt x="0" y="29"/>
                  </a:lnTo>
                  <a:lnTo>
                    <a:pt x="0" y="28"/>
                  </a:lnTo>
                  <a:lnTo>
                    <a:pt x="0" y="27"/>
                  </a:lnTo>
                  <a:lnTo>
                    <a:pt x="0" y="26"/>
                  </a:lnTo>
                  <a:lnTo>
                    <a:pt x="0" y="24"/>
                  </a:lnTo>
                  <a:lnTo>
                    <a:pt x="0" y="23"/>
                  </a:lnTo>
                  <a:lnTo>
                    <a:pt x="0" y="22"/>
                  </a:lnTo>
                  <a:lnTo>
                    <a:pt x="0" y="21"/>
                  </a:lnTo>
                  <a:lnTo>
                    <a:pt x="0" y="19"/>
                  </a:lnTo>
                  <a:lnTo>
                    <a:pt x="0" y="18"/>
                  </a:lnTo>
                  <a:lnTo>
                    <a:pt x="0" y="17"/>
                  </a:lnTo>
                  <a:lnTo>
                    <a:pt x="1" y="16"/>
                  </a:lnTo>
                  <a:lnTo>
                    <a:pt x="1" y="14"/>
                  </a:lnTo>
                  <a:lnTo>
                    <a:pt x="2" y="13"/>
                  </a:lnTo>
                  <a:lnTo>
                    <a:pt x="2" y="12"/>
                  </a:lnTo>
                  <a:lnTo>
                    <a:pt x="3" y="11"/>
                  </a:lnTo>
                  <a:lnTo>
                    <a:pt x="5" y="11"/>
                  </a:lnTo>
                  <a:lnTo>
                    <a:pt x="6" y="9"/>
                  </a:lnTo>
                  <a:lnTo>
                    <a:pt x="7" y="9"/>
                  </a:lnTo>
                  <a:lnTo>
                    <a:pt x="8" y="9"/>
                  </a:lnTo>
                  <a:lnTo>
                    <a:pt x="10" y="9"/>
                  </a:lnTo>
                  <a:lnTo>
                    <a:pt x="11" y="11"/>
                  </a:lnTo>
                  <a:lnTo>
                    <a:pt x="12" y="11"/>
                  </a:lnTo>
                  <a:lnTo>
                    <a:pt x="12" y="12"/>
                  </a:lnTo>
                  <a:lnTo>
                    <a:pt x="14" y="12"/>
                  </a:lnTo>
                  <a:lnTo>
                    <a:pt x="14" y="13"/>
                  </a:lnTo>
                  <a:lnTo>
                    <a:pt x="14" y="0"/>
                  </a:lnTo>
                  <a:lnTo>
                    <a:pt x="19" y="0"/>
                  </a:lnTo>
                  <a:lnTo>
                    <a:pt x="19" y="36"/>
                  </a:lnTo>
                  <a:close/>
                  <a:moveTo>
                    <a:pt x="5" y="23"/>
                  </a:moveTo>
                  <a:lnTo>
                    <a:pt x="5" y="24"/>
                  </a:lnTo>
                  <a:lnTo>
                    <a:pt x="5" y="26"/>
                  </a:lnTo>
                  <a:lnTo>
                    <a:pt x="5" y="27"/>
                  </a:lnTo>
                  <a:lnTo>
                    <a:pt x="5" y="28"/>
                  </a:lnTo>
                  <a:lnTo>
                    <a:pt x="5" y="29"/>
                  </a:lnTo>
                  <a:lnTo>
                    <a:pt x="6" y="31"/>
                  </a:lnTo>
                  <a:lnTo>
                    <a:pt x="6" y="32"/>
                  </a:lnTo>
                  <a:lnTo>
                    <a:pt x="7" y="32"/>
                  </a:lnTo>
                  <a:lnTo>
                    <a:pt x="7" y="33"/>
                  </a:lnTo>
                  <a:lnTo>
                    <a:pt x="8" y="33"/>
                  </a:lnTo>
                  <a:lnTo>
                    <a:pt x="10" y="32"/>
                  </a:lnTo>
                  <a:lnTo>
                    <a:pt x="11" y="31"/>
                  </a:lnTo>
                  <a:lnTo>
                    <a:pt x="12" y="29"/>
                  </a:lnTo>
                  <a:lnTo>
                    <a:pt x="14" y="29"/>
                  </a:lnTo>
                  <a:lnTo>
                    <a:pt x="14" y="28"/>
                  </a:lnTo>
                  <a:lnTo>
                    <a:pt x="14" y="27"/>
                  </a:lnTo>
                  <a:lnTo>
                    <a:pt x="14" y="26"/>
                  </a:lnTo>
                  <a:lnTo>
                    <a:pt x="14" y="24"/>
                  </a:lnTo>
                  <a:lnTo>
                    <a:pt x="14" y="23"/>
                  </a:lnTo>
                  <a:lnTo>
                    <a:pt x="14" y="22"/>
                  </a:lnTo>
                  <a:lnTo>
                    <a:pt x="14" y="21"/>
                  </a:lnTo>
                  <a:lnTo>
                    <a:pt x="14" y="19"/>
                  </a:lnTo>
                  <a:lnTo>
                    <a:pt x="14" y="18"/>
                  </a:lnTo>
                  <a:lnTo>
                    <a:pt x="14" y="17"/>
                  </a:lnTo>
                  <a:lnTo>
                    <a:pt x="12" y="17"/>
                  </a:lnTo>
                  <a:lnTo>
                    <a:pt x="11" y="17"/>
                  </a:lnTo>
                  <a:lnTo>
                    <a:pt x="10" y="17"/>
                  </a:lnTo>
                  <a:lnTo>
                    <a:pt x="8" y="17"/>
                  </a:lnTo>
                  <a:lnTo>
                    <a:pt x="7" y="17"/>
                  </a:lnTo>
                  <a:lnTo>
                    <a:pt x="6" y="17"/>
                  </a:lnTo>
                  <a:lnTo>
                    <a:pt x="5" y="17"/>
                  </a:lnTo>
                  <a:lnTo>
                    <a:pt x="5" y="18"/>
                  </a:lnTo>
                  <a:lnTo>
                    <a:pt x="5" y="19"/>
                  </a:lnTo>
                  <a:lnTo>
                    <a:pt x="5" y="21"/>
                  </a:lnTo>
                  <a:lnTo>
                    <a:pt x="5" y="22"/>
                  </a:lnTo>
                  <a:lnTo>
                    <a:pt x="5" y="23"/>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25" name="Freeform 348">
              <a:extLst>
                <a:ext uri="{FF2B5EF4-FFF2-40B4-BE49-F238E27FC236}">
                  <a16:creationId xmlns:a16="http://schemas.microsoft.com/office/drawing/2014/main" id="{065FEE54-59F0-6748-9F61-F38353BD0A07}"/>
                </a:ext>
              </a:extLst>
            </p:cNvPr>
            <p:cNvSpPr>
              <a:spLocks/>
            </p:cNvSpPr>
            <p:nvPr/>
          </p:nvSpPr>
          <p:spPr bwMode="auto">
            <a:xfrm>
              <a:off x="4372" y="2760"/>
              <a:ext cx="4" cy="9"/>
            </a:xfrm>
            <a:custGeom>
              <a:avLst/>
              <a:gdLst>
                <a:gd name="T0" fmla="*/ 0 w 19"/>
                <a:gd name="T1" fmla="*/ 0 h 36"/>
                <a:gd name="T2" fmla="*/ 0 w 19"/>
                <a:gd name="T3" fmla="*/ 0 h 36"/>
                <a:gd name="T4" fmla="*/ 0 w 19"/>
                <a:gd name="T5" fmla="*/ 0 h 36"/>
                <a:gd name="T6" fmla="*/ 0 w 19"/>
                <a:gd name="T7" fmla="*/ 0 h 36"/>
                <a:gd name="T8" fmla="*/ 0 w 19"/>
                <a:gd name="T9" fmla="*/ 0 h 36"/>
                <a:gd name="T10" fmla="*/ 0 w 19"/>
                <a:gd name="T11" fmla="*/ 0 h 36"/>
                <a:gd name="T12" fmla="*/ 0 w 19"/>
                <a:gd name="T13" fmla="*/ 0 h 36"/>
                <a:gd name="T14" fmla="*/ 0 w 19"/>
                <a:gd name="T15" fmla="*/ 0 h 36"/>
                <a:gd name="T16" fmla="*/ 0 w 19"/>
                <a:gd name="T17" fmla="*/ 0 h 36"/>
                <a:gd name="T18" fmla="*/ 0 w 19"/>
                <a:gd name="T19" fmla="*/ 0 h 36"/>
                <a:gd name="T20" fmla="*/ 0 w 19"/>
                <a:gd name="T21" fmla="*/ 0 h 36"/>
                <a:gd name="T22" fmla="*/ 0 w 19"/>
                <a:gd name="T23" fmla="*/ 0 h 36"/>
                <a:gd name="T24" fmla="*/ 0 w 19"/>
                <a:gd name="T25" fmla="*/ 0 h 36"/>
                <a:gd name="T26" fmla="*/ 0 w 19"/>
                <a:gd name="T27" fmla="*/ 0 h 36"/>
                <a:gd name="T28" fmla="*/ 0 w 19"/>
                <a:gd name="T29" fmla="*/ 0 h 36"/>
                <a:gd name="T30" fmla="*/ 0 w 19"/>
                <a:gd name="T31" fmla="*/ 0 h 36"/>
                <a:gd name="T32" fmla="*/ 0 w 19"/>
                <a:gd name="T33" fmla="*/ 0 h 36"/>
                <a:gd name="T34" fmla="*/ 0 w 19"/>
                <a:gd name="T35" fmla="*/ 0 h 36"/>
                <a:gd name="T36" fmla="*/ 0 w 19"/>
                <a:gd name="T37" fmla="*/ 0 h 36"/>
                <a:gd name="T38" fmla="*/ 0 w 19"/>
                <a:gd name="T39" fmla="*/ 0 h 36"/>
                <a:gd name="T40" fmla="*/ 0 w 19"/>
                <a:gd name="T41" fmla="*/ 0 h 36"/>
                <a:gd name="T42" fmla="*/ 0 w 19"/>
                <a:gd name="T43" fmla="*/ 0 h 36"/>
                <a:gd name="T44" fmla="*/ 0 w 19"/>
                <a:gd name="T45" fmla="*/ 0 h 36"/>
                <a:gd name="T46" fmla="*/ 0 w 19"/>
                <a:gd name="T47" fmla="*/ 0 h 36"/>
                <a:gd name="T48" fmla="*/ 0 w 19"/>
                <a:gd name="T49" fmla="*/ 0 h 36"/>
                <a:gd name="T50" fmla="*/ 0 w 19"/>
                <a:gd name="T51" fmla="*/ 0 h 36"/>
                <a:gd name="T52" fmla="*/ 0 w 19"/>
                <a:gd name="T53" fmla="*/ 0 h 36"/>
                <a:gd name="T54" fmla="*/ 0 w 19"/>
                <a:gd name="T55" fmla="*/ 0 h 36"/>
                <a:gd name="T56" fmla="*/ 0 w 19"/>
                <a:gd name="T57" fmla="*/ 0 h 36"/>
                <a:gd name="T58" fmla="*/ 0 w 19"/>
                <a:gd name="T59" fmla="*/ 0 h 36"/>
                <a:gd name="T60" fmla="*/ 0 w 19"/>
                <a:gd name="T61" fmla="*/ 0 h 36"/>
                <a:gd name="T62" fmla="*/ 0 w 19"/>
                <a:gd name="T63" fmla="*/ 0 h 36"/>
                <a:gd name="T64" fmla="*/ 0 w 19"/>
                <a:gd name="T65" fmla="*/ 0 h 36"/>
                <a:gd name="T66" fmla="*/ 0 w 19"/>
                <a:gd name="T67" fmla="*/ 0 h 36"/>
                <a:gd name="T68" fmla="*/ 0 w 19"/>
                <a:gd name="T69" fmla="*/ 0 h 36"/>
                <a:gd name="T70" fmla="*/ 0 w 19"/>
                <a:gd name="T71" fmla="*/ 0 h 36"/>
                <a:gd name="T72" fmla="*/ 0 w 19"/>
                <a:gd name="T73" fmla="*/ 0 h 36"/>
                <a:gd name="T74" fmla="*/ 0 w 19"/>
                <a:gd name="T75" fmla="*/ 0 h 36"/>
                <a:gd name="T76" fmla="*/ 0 w 19"/>
                <a:gd name="T77" fmla="*/ 0 h 36"/>
                <a:gd name="T78" fmla="*/ 0 w 19"/>
                <a:gd name="T79" fmla="*/ 0 h 36"/>
                <a:gd name="T80" fmla="*/ 0 w 19"/>
                <a:gd name="T81" fmla="*/ 0 h 36"/>
                <a:gd name="T82" fmla="*/ 0 w 19"/>
                <a:gd name="T83" fmla="*/ 0 h 36"/>
                <a:gd name="T84" fmla="*/ 0 w 19"/>
                <a:gd name="T85" fmla="*/ 0 h 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
                <a:gd name="T130" fmla="*/ 0 h 36"/>
                <a:gd name="T131" fmla="*/ 19 w 19"/>
                <a:gd name="T132" fmla="*/ 36 h 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 h="36">
                  <a:moveTo>
                    <a:pt x="5" y="0"/>
                  </a:moveTo>
                  <a:lnTo>
                    <a:pt x="5" y="13"/>
                  </a:lnTo>
                  <a:lnTo>
                    <a:pt x="6" y="12"/>
                  </a:lnTo>
                  <a:lnTo>
                    <a:pt x="7" y="12"/>
                  </a:lnTo>
                  <a:lnTo>
                    <a:pt x="8" y="11"/>
                  </a:lnTo>
                  <a:lnTo>
                    <a:pt x="10" y="11"/>
                  </a:lnTo>
                  <a:lnTo>
                    <a:pt x="11" y="9"/>
                  </a:lnTo>
                  <a:lnTo>
                    <a:pt x="12" y="9"/>
                  </a:lnTo>
                  <a:lnTo>
                    <a:pt x="13" y="9"/>
                  </a:lnTo>
                  <a:lnTo>
                    <a:pt x="15" y="9"/>
                  </a:lnTo>
                  <a:lnTo>
                    <a:pt x="16" y="9"/>
                  </a:lnTo>
                  <a:lnTo>
                    <a:pt x="16" y="11"/>
                  </a:lnTo>
                  <a:lnTo>
                    <a:pt x="16" y="12"/>
                  </a:lnTo>
                  <a:lnTo>
                    <a:pt x="17" y="12"/>
                  </a:lnTo>
                  <a:lnTo>
                    <a:pt x="17" y="13"/>
                  </a:lnTo>
                  <a:lnTo>
                    <a:pt x="19" y="13"/>
                  </a:lnTo>
                  <a:lnTo>
                    <a:pt x="19" y="14"/>
                  </a:lnTo>
                  <a:lnTo>
                    <a:pt x="19" y="16"/>
                  </a:lnTo>
                  <a:lnTo>
                    <a:pt x="19" y="17"/>
                  </a:lnTo>
                  <a:lnTo>
                    <a:pt x="19" y="18"/>
                  </a:lnTo>
                  <a:lnTo>
                    <a:pt x="19" y="19"/>
                  </a:lnTo>
                  <a:lnTo>
                    <a:pt x="19" y="36"/>
                  </a:lnTo>
                  <a:lnTo>
                    <a:pt x="13" y="36"/>
                  </a:lnTo>
                  <a:lnTo>
                    <a:pt x="13" y="23"/>
                  </a:lnTo>
                  <a:lnTo>
                    <a:pt x="13" y="22"/>
                  </a:lnTo>
                  <a:lnTo>
                    <a:pt x="13" y="21"/>
                  </a:lnTo>
                  <a:lnTo>
                    <a:pt x="13" y="19"/>
                  </a:lnTo>
                  <a:lnTo>
                    <a:pt x="13" y="18"/>
                  </a:lnTo>
                  <a:lnTo>
                    <a:pt x="13" y="17"/>
                  </a:lnTo>
                  <a:lnTo>
                    <a:pt x="12" y="17"/>
                  </a:lnTo>
                  <a:lnTo>
                    <a:pt x="11" y="17"/>
                  </a:lnTo>
                  <a:lnTo>
                    <a:pt x="10" y="17"/>
                  </a:lnTo>
                  <a:lnTo>
                    <a:pt x="8" y="17"/>
                  </a:lnTo>
                  <a:lnTo>
                    <a:pt x="7" y="17"/>
                  </a:lnTo>
                  <a:lnTo>
                    <a:pt x="6" y="17"/>
                  </a:lnTo>
                  <a:lnTo>
                    <a:pt x="6" y="18"/>
                  </a:lnTo>
                  <a:lnTo>
                    <a:pt x="5" y="19"/>
                  </a:lnTo>
                  <a:lnTo>
                    <a:pt x="5" y="21"/>
                  </a:lnTo>
                  <a:lnTo>
                    <a:pt x="5" y="22"/>
                  </a:lnTo>
                  <a:lnTo>
                    <a:pt x="5" y="23"/>
                  </a:lnTo>
                  <a:lnTo>
                    <a:pt x="5" y="36"/>
                  </a:lnTo>
                  <a:lnTo>
                    <a:pt x="0" y="36"/>
                  </a:lnTo>
                  <a:lnTo>
                    <a:pt x="0" y="0"/>
                  </a:lnTo>
                  <a:lnTo>
                    <a:pt x="5" y="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26" name="Freeform 349">
              <a:extLst>
                <a:ext uri="{FF2B5EF4-FFF2-40B4-BE49-F238E27FC236}">
                  <a16:creationId xmlns:a16="http://schemas.microsoft.com/office/drawing/2014/main" id="{FFA9E89A-3A8D-BB45-BBC1-8D05CCB06D05}"/>
                </a:ext>
              </a:extLst>
            </p:cNvPr>
            <p:cNvSpPr>
              <a:spLocks/>
            </p:cNvSpPr>
            <p:nvPr/>
          </p:nvSpPr>
          <p:spPr bwMode="auto">
            <a:xfrm>
              <a:off x="4377" y="2760"/>
              <a:ext cx="3" cy="9"/>
            </a:xfrm>
            <a:custGeom>
              <a:avLst/>
              <a:gdLst>
                <a:gd name="T0" fmla="*/ 0 w 14"/>
                <a:gd name="T1" fmla="*/ 0 h 36"/>
                <a:gd name="T2" fmla="*/ 0 w 14"/>
                <a:gd name="T3" fmla="*/ 0 h 36"/>
                <a:gd name="T4" fmla="*/ 0 w 14"/>
                <a:gd name="T5" fmla="*/ 0 h 36"/>
                <a:gd name="T6" fmla="*/ 0 w 14"/>
                <a:gd name="T7" fmla="*/ 0 h 36"/>
                <a:gd name="T8" fmla="*/ 0 w 14"/>
                <a:gd name="T9" fmla="*/ 0 h 36"/>
                <a:gd name="T10" fmla="*/ 0 w 14"/>
                <a:gd name="T11" fmla="*/ 0 h 36"/>
                <a:gd name="T12" fmla="*/ 0 w 14"/>
                <a:gd name="T13" fmla="*/ 0 h 36"/>
                <a:gd name="T14" fmla="*/ 0 w 14"/>
                <a:gd name="T15" fmla="*/ 0 h 36"/>
                <a:gd name="T16" fmla="*/ 0 w 14"/>
                <a:gd name="T17" fmla="*/ 0 h 36"/>
                <a:gd name="T18" fmla="*/ 0 w 14"/>
                <a:gd name="T19" fmla="*/ 0 h 36"/>
                <a:gd name="T20" fmla="*/ 0 w 14"/>
                <a:gd name="T21" fmla="*/ 0 h 36"/>
                <a:gd name="T22" fmla="*/ 0 w 14"/>
                <a:gd name="T23" fmla="*/ 0 h 36"/>
                <a:gd name="T24" fmla="*/ 0 w 14"/>
                <a:gd name="T25" fmla="*/ 0 h 36"/>
                <a:gd name="T26" fmla="*/ 0 w 14"/>
                <a:gd name="T27" fmla="*/ 0 h 36"/>
                <a:gd name="T28" fmla="*/ 0 w 14"/>
                <a:gd name="T29" fmla="*/ 0 h 36"/>
                <a:gd name="T30" fmla="*/ 0 w 14"/>
                <a:gd name="T31" fmla="*/ 0 h 36"/>
                <a:gd name="T32" fmla="*/ 0 w 14"/>
                <a:gd name="T33" fmla="*/ 0 h 36"/>
                <a:gd name="T34" fmla="*/ 0 w 14"/>
                <a:gd name="T35" fmla="*/ 0 h 36"/>
                <a:gd name="T36" fmla="*/ 0 w 14"/>
                <a:gd name="T37" fmla="*/ 0 h 36"/>
                <a:gd name="T38" fmla="*/ 0 w 14"/>
                <a:gd name="T39" fmla="*/ 0 h 36"/>
                <a:gd name="T40" fmla="*/ 0 w 14"/>
                <a:gd name="T41" fmla="*/ 0 h 36"/>
                <a:gd name="T42" fmla="*/ 0 w 14"/>
                <a:gd name="T43" fmla="*/ 0 h 36"/>
                <a:gd name="T44" fmla="*/ 0 w 14"/>
                <a:gd name="T45" fmla="*/ 0 h 36"/>
                <a:gd name="T46" fmla="*/ 0 w 14"/>
                <a:gd name="T47" fmla="*/ 0 h 36"/>
                <a:gd name="T48" fmla="*/ 0 w 14"/>
                <a:gd name="T49" fmla="*/ 0 h 36"/>
                <a:gd name="T50" fmla="*/ 0 w 14"/>
                <a:gd name="T51" fmla="*/ 0 h 36"/>
                <a:gd name="T52" fmla="*/ 0 w 14"/>
                <a:gd name="T53" fmla="*/ 0 h 36"/>
                <a:gd name="T54" fmla="*/ 0 w 14"/>
                <a:gd name="T55" fmla="*/ 0 h 36"/>
                <a:gd name="T56" fmla="*/ 0 w 14"/>
                <a:gd name="T57" fmla="*/ 0 h 36"/>
                <a:gd name="T58" fmla="*/ 0 w 14"/>
                <a:gd name="T59" fmla="*/ 0 h 36"/>
                <a:gd name="T60" fmla="*/ 0 w 14"/>
                <a:gd name="T61" fmla="*/ 0 h 36"/>
                <a:gd name="T62" fmla="*/ 0 w 14"/>
                <a:gd name="T63" fmla="*/ 0 h 36"/>
                <a:gd name="T64" fmla="*/ 0 w 14"/>
                <a:gd name="T65" fmla="*/ 0 h 36"/>
                <a:gd name="T66" fmla="*/ 0 w 14"/>
                <a:gd name="T67" fmla="*/ 0 h 36"/>
                <a:gd name="T68" fmla="*/ 0 w 14"/>
                <a:gd name="T69" fmla="*/ 0 h 36"/>
                <a:gd name="T70" fmla="*/ 0 w 14"/>
                <a:gd name="T71" fmla="*/ 0 h 36"/>
                <a:gd name="T72" fmla="*/ 0 w 14"/>
                <a:gd name="T73" fmla="*/ 0 h 36"/>
                <a:gd name="T74" fmla="*/ 0 w 14"/>
                <a:gd name="T75" fmla="*/ 0 h 36"/>
                <a:gd name="T76" fmla="*/ 0 w 14"/>
                <a:gd name="T77" fmla="*/ 0 h 36"/>
                <a:gd name="T78" fmla="*/ 0 w 14"/>
                <a:gd name="T79" fmla="*/ 0 h 36"/>
                <a:gd name="T80" fmla="*/ 0 w 14"/>
                <a:gd name="T81" fmla="*/ 0 h 36"/>
                <a:gd name="T82" fmla="*/ 0 w 14"/>
                <a:gd name="T83" fmla="*/ 0 h 36"/>
                <a:gd name="T84" fmla="*/ 0 w 14"/>
                <a:gd name="T85" fmla="*/ 0 h 36"/>
                <a:gd name="T86" fmla="*/ 0 w 14"/>
                <a:gd name="T87" fmla="*/ 0 h 36"/>
                <a:gd name="T88" fmla="*/ 0 w 14"/>
                <a:gd name="T89" fmla="*/ 0 h 36"/>
                <a:gd name="T90" fmla="*/ 0 w 14"/>
                <a:gd name="T91" fmla="*/ 0 h 36"/>
                <a:gd name="T92" fmla="*/ 0 w 14"/>
                <a:gd name="T93" fmla="*/ 0 h 36"/>
                <a:gd name="T94" fmla="*/ 0 w 14"/>
                <a:gd name="T95" fmla="*/ 0 h 36"/>
                <a:gd name="T96" fmla="*/ 0 w 14"/>
                <a:gd name="T97" fmla="*/ 0 h 36"/>
                <a:gd name="T98" fmla="*/ 0 w 14"/>
                <a:gd name="T99" fmla="*/ 0 h 36"/>
                <a:gd name="T100" fmla="*/ 0 w 14"/>
                <a:gd name="T101" fmla="*/ 0 h 36"/>
                <a:gd name="T102" fmla="*/ 0 w 14"/>
                <a:gd name="T103" fmla="*/ 0 h 36"/>
                <a:gd name="T104" fmla="*/ 0 w 14"/>
                <a:gd name="T105" fmla="*/ 0 h 36"/>
                <a:gd name="T106" fmla="*/ 0 w 14"/>
                <a:gd name="T107" fmla="*/ 0 h 36"/>
                <a:gd name="T108" fmla="*/ 0 w 14"/>
                <a:gd name="T109" fmla="*/ 0 h 36"/>
                <a:gd name="T110" fmla="*/ 0 w 14"/>
                <a:gd name="T111" fmla="*/ 0 h 36"/>
                <a:gd name="T112" fmla="*/ 0 w 14"/>
                <a:gd name="T113" fmla="*/ 0 h 36"/>
                <a:gd name="T114" fmla="*/ 0 w 14"/>
                <a:gd name="T115" fmla="*/ 0 h 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
                <a:gd name="T175" fmla="*/ 0 h 36"/>
                <a:gd name="T176" fmla="*/ 14 w 14"/>
                <a:gd name="T177" fmla="*/ 36 h 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 h="36">
                  <a:moveTo>
                    <a:pt x="0" y="9"/>
                  </a:moveTo>
                  <a:lnTo>
                    <a:pt x="3" y="9"/>
                  </a:lnTo>
                  <a:lnTo>
                    <a:pt x="3" y="8"/>
                  </a:lnTo>
                  <a:lnTo>
                    <a:pt x="4" y="7"/>
                  </a:lnTo>
                  <a:lnTo>
                    <a:pt x="4" y="5"/>
                  </a:lnTo>
                  <a:lnTo>
                    <a:pt x="4" y="4"/>
                  </a:lnTo>
                  <a:lnTo>
                    <a:pt x="5" y="3"/>
                  </a:lnTo>
                  <a:lnTo>
                    <a:pt x="6" y="3"/>
                  </a:lnTo>
                  <a:lnTo>
                    <a:pt x="6" y="2"/>
                  </a:lnTo>
                  <a:lnTo>
                    <a:pt x="6" y="0"/>
                  </a:lnTo>
                  <a:lnTo>
                    <a:pt x="8" y="0"/>
                  </a:lnTo>
                  <a:lnTo>
                    <a:pt x="9" y="0"/>
                  </a:lnTo>
                  <a:lnTo>
                    <a:pt x="10" y="0"/>
                  </a:lnTo>
                  <a:lnTo>
                    <a:pt x="11" y="0"/>
                  </a:lnTo>
                  <a:lnTo>
                    <a:pt x="13" y="0"/>
                  </a:lnTo>
                  <a:lnTo>
                    <a:pt x="14" y="0"/>
                  </a:lnTo>
                  <a:lnTo>
                    <a:pt x="14" y="7"/>
                  </a:lnTo>
                  <a:lnTo>
                    <a:pt x="13" y="7"/>
                  </a:lnTo>
                  <a:lnTo>
                    <a:pt x="11" y="7"/>
                  </a:lnTo>
                  <a:lnTo>
                    <a:pt x="10" y="7"/>
                  </a:lnTo>
                  <a:lnTo>
                    <a:pt x="9" y="7"/>
                  </a:lnTo>
                  <a:lnTo>
                    <a:pt x="9" y="8"/>
                  </a:lnTo>
                  <a:lnTo>
                    <a:pt x="9" y="9"/>
                  </a:lnTo>
                  <a:lnTo>
                    <a:pt x="14" y="9"/>
                  </a:lnTo>
                  <a:lnTo>
                    <a:pt x="14" y="17"/>
                  </a:lnTo>
                  <a:lnTo>
                    <a:pt x="9" y="17"/>
                  </a:lnTo>
                  <a:lnTo>
                    <a:pt x="9" y="36"/>
                  </a:lnTo>
                  <a:lnTo>
                    <a:pt x="3" y="36"/>
                  </a:lnTo>
                  <a:lnTo>
                    <a:pt x="3" y="17"/>
                  </a:lnTo>
                  <a:lnTo>
                    <a:pt x="0" y="17"/>
                  </a:lnTo>
                  <a:lnTo>
                    <a:pt x="0" y="9"/>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27" name="Freeform 350">
              <a:extLst>
                <a:ext uri="{FF2B5EF4-FFF2-40B4-BE49-F238E27FC236}">
                  <a16:creationId xmlns:a16="http://schemas.microsoft.com/office/drawing/2014/main" id="{8F93494E-96C3-4E40-B37E-A4D756E6C583}"/>
                </a:ext>
              </a:extLst>
            </p:cNvPr>
            <p:cNvSpPr>
              <a:spLocks noEditPoints="1"/>
            </p:cNvSpPr>
            <p:nvPr/>
          </p:nvSpPr>
          <p:spPr bwMode="auto">
            <a:xfrm>
              <a:off x="4381" y="2760"/>
              <a:ext cx="5" cy="9"/>
            </a:xfrm>
            <a:custGeom>
              <a:avLst/>
              <a:gdLst>
                <a:gd name="T0" fmla="*/ 0 w 19"/>
                <a:gd name="T1" fmla="*/ 0 h 36"/>
                <a:gd name="T2" fmla="*/ 0 w 19"/>
                <a:gd name="T3" fmla="*/ 0 h 36"/>
                <a:gd name="T4" fmla="*/ 0 w 19"/>
                <a:gd name="T5" fmla="*/ 0 h 36"/>
                <a:gd name="T6" fmla="*/ 0 w 19"/>
                <a:gd name="T7" fmla="*/ 0 h 36"/>
                <a:gd name="T8" fmla="*/ 0 w 19"/>
                <a:gd name="T9" fmla="*/ 0 h 36"/>
                <a:gd name="T10" fmla="*/ 0 w 19"/>
                <a:gd name="T11" fmla="*/ 0 h 36"/>
                <a:gd name="T12" fmla="*/ 0 w 19"/>
                <a:gd name="T13" fmla="*/ 0 h 36"/>
                <a:gd name="T14" fmla="*/ 0 w 19"/>
                <a:gd name="T15" fmla="*/ 0 h 36"/>
                <a:gd name="T16" fmla="*/ 0 w 19"/>
                <a:gd name="T17" fmla="*/ 0 h 36"/>
                <a:gd name="T18" fmla="*/ 0 w 19"/>
                <a:gd name="T19" fmla="*/ 0 h 36"/>
                <a:gd name="T20" fmla="*/ 0 w 19"/>
                <a:gd name="T21" fmla="*/ 0 h 36"/>
                <a:gd name="T22" fmla="*/ 0 w 19"/>
                <a:gd name="T23" fmla="*/ 0 h 36"/>
                <a:gd name="T24" fmla="*/ 0 w 19"/>
                <a:gd name="T25" fmla="*/ 0 h 36"/>
                <a:gd name="T26" fmla="*/ 0 w 19"/>
                <a:gd name="T27" fmla="*/ 0 h 36"/>
                <a:gd name="T28" fmla="*/ 0 w 19"/>
                <a:gd name="T29" fmla="*/ 0 h 36"/>
                <a:gd name="T30" fmla="*/ 0 w 19"/>
                <a:gd name="T31" fmla="*/ 0 h 36"/>
                <a:gd name="T32" fmla="*/ 0 w 19"/>
                <a:gd name="T33" fmla="*/ 0 h 36"/>
                <a:gd name="T34" fmla="*/ 0 w 19"/>
                <a:gd name="T35" fmla="*/ 0 h 36"/>
                <a:gd name="T36" fmla="*/ 0 w 19"/>
                <a:gd name="T37" fmla="*/ 0 h 36"/>
                <a:gd name="T38" fmla="*/ 0 w 19"/>
                <a:gd name="T39" fmla="*/ 0 h 36"/>
                <a:gd name="T40" fmla="*/ 0 w 19"/>
                <a:gd name="T41" fmla="*/ 0 h 36"/>
                <a:gd name="T42" fmla="*/ 0 w 19"/>
                <a:gd name="T43" fmla="*/ 0 h 36"/>
                <a:gd name="T44" fmla="*/ 0 w 19"/>
                <a:gd name="T45" fmla="*/ 0 h 36"/>
                <a:gd name="T46" fmla="*/ 0 w 19"/>
                <a:gd name="T47" fmla="*/ 0 h 36"/>
                <a:gd name="T48" fmla="*/ 0 w 19"/>
                <a:gd name="T49" fmla="*/ 0 h 36"/>
                <a:gd name="T50" fmla="*/ 0 w 19"/>
                <a:gd name="T51" fmla="*/ 0 h 36"/>
                <a:gd name="T52" fmla="*/ 0 w 19"/>
                <a:gd name="T53" fmla="*/ 0 h 36"/>
                <a:gd name="T54" fmla="*/ 0 w 19"/>
                <a:gd name="T55" fmla="*/ 0 h 36"/>
                <a:gd name="T56" fmla="*/ 0 w 19"/>
                <a:gd name="T57" fmla="*/ 0 h 36"/>
                <a:gd name="T58" fmla="*/ 0 w 19"/>
                <a:gd name="T59" fmla="*/ 0 h 36"/>
                <a:gd name="T60" fmla="*/ 0 w 19"/>
                <a:gd name="T61" fmla="*/ 0 h 36"/>
                <a:gd name="T62" fmla="*/ 0 w 19"/>
                <a:gd name="T63" fmla="*/ 0 h 36"/>
                <a:gd name="T64" fmla="*/ 0 w 19"/>
                <a:gd name="T65" fmla="*/ 0 h 36"/>
                <a:gd name="T66" fmla="*/ 0 w 19"/>
                <a:gd name="T67" fmla="*/ 0 h 36"/>
                <a:gd name="T68" fmla="*/ 0 w 19"/>
                <a:gd name="T69" fmla="*/ 0 h 36"/>
                <a:gd name="T70" fmla="*/ 0 w 19"/>
                <a:gd name="T71" fmla="*/ 0 h 36"/>
                <a:gd name="T72" fmla="*/ 0 w 19"/>
                <a:gd name="T73" fmla="*/ 0 h 36"/>
                <a:gd name="T74" fmla="*/ 0 w 19"/>
                <a:gd name="T75" fmla="*/ 0 h 36"/>
                <a:gd name="T76" fmla="*/ 0 w 19"/>
                <a:gd name="T77" fmla="*/ 0 h 36"/>
                <a:gd name="T78" fmla="*/ 0 w 19"/>
                <a:gd name="T79" fmla="*/ 0 h 36"/>
                <a:gd name="T80" fmla="*/ 0 w 19"/>
                <a:gd name="T81" fmla="*/ 0 h 36"/>
                <a:gd name="T82" fmla="*/ 0 w 19"/>
                <a:gd name="T83" fmla="*/ 0 h 36"/>
                <a:gd name="T84" fmla="*/ 0 w 19"/>
                <a:gd name="T85" fmla="*/ 0 h 36"/>
                <a:gd name="T86" fmla="*/ 0 w 19"/>
                <a:gd name="T87" fmla="*/ 0 h 36"/>
                <a:gd name="T88" fmla="*/ 0 w 19"/>
                <a:gd name="T89" fmla="*/ 0 h 36"/>
                <a:gd name="T90" fmla="*/ 0 w 19"/>
                <a:gd name="T91" fmla="*/ 0 h 36"/>
                <a:gd name="T92" fmla="*/ 0 w 19"/>
                <a:gd name="T93" fmla="*/ 0 h 36"/>
                <a:gd name="T94" fmla="*/ 0 w 19"/>
                <a:gd name="T95" fmla="*/ 0 h 36"/>
                <a:gd name="T96" fmla="*/ 0 w 19"/>
                <a:gd name="T97" fmla="*/ 0 h 36"/>
                <a:gd name="T98" fmla="*/ 0 w 19"/>
                <a:gd name="T99" fmla="*/ 0 h 36"/>
                <a:gd name="T100" fmla="*/ 0 w 19"/>
                <a:gd name="T101" fmla="*/ 0 h 36"/>
                <a:gd name="T102" fmla="*/ 0 w 19"/>
                <a:gd name="T103" fmla="*/ 0 h 36"/>
                <a:gd name="T104" fmla="*/ 0 w 19"/>
                <a:gd name="T105" fmla="*/ 0 h 36"/>
                <a:gd name="T106" fmla="*/ 0 w 19"/>
                <a:gd name="T107" fmla="*/ 0 h 36"/>
                <a:gd name="T108" fmla="*/ 0 w 19"/>
                <a:gd name="T109" fmla="*/ 0 h 36"/>
                <a:gd name="T110" fmla="*/ 0 w 19"/>
                <a:gd name="T111" fmla="*/ 0 h 36"/>
                <a:gd name="T112" fmla="*/ 0 w 19"/>
                <a:gd name="T113" fmla="*/ 0 h 36"/>
                <a:gd name="T114" fmla="*/ 0 w 19"/>
                <a:gd name="T115" fmla="*/ 0 h 36"/>
                <a:gd name="T116" fmla="*/ 0 w 19"/>
                <a:gd name="T117" fmla="*/ 0 h 36"/>
                <a:gd name="T118" fmla="*/ 0 w 19"/>
                <a:gd name="T119" fmla="*/ 0 h 36"/>
                <a:gd name="T120" fmla="*/ 0 w 19"/>
                <a:gd name="T121" fmla="*/ 0 h 36"/>
                <a:gd name="T122" fmla="*/ 0 w 19"/>
                <a:gd name="T123" fmla="*/ 0 h 36"/>
                <a:gd name="T124" fmla="*/ 0 w 19"/>
                <a:gd name="T125" fmla="*/ 0 h 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6"/>
                <a:gd name="T191" fmla="*/ 19 w 19"/>
                <a:gd name="T192" fmla="*/ 36 h 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6">
                  <a:moveTo>
                    <a:pt x="19" y="36"/>
                  </a:moveTo>
                  <a:lnTo>
                    <a:pt x="14" y="36"/>
                  </a:lnTo>
                  <a:lnTo>
                    <a:pt x="14" y="33"/>
                  </a:lnTo>
                  <a:lnTo>
                    <a:pt x="14" y="34"/>
                  </a:lnTo>
                  <a:lnTo>
                    <a:pt x="13" y="36"/>
                  </a:lnTo>
                  <a:lnTo>
                    <a:pt x="12" y="36"/>
                  </a:lnTo>
                  <a:lnTo>
                    <a:pt x="10" y="36"/>
                  </a:lnTo>
                  <a:lnTo>
                    <a:pt x="9" y="36"/>
                  </a:lnTo>
                  <a:lnTo>
                    <a:pt x="8" y="36"/>
                  </a:lnTo>
                  <a:lnTo>
                    <a:pt x="7" y="36"/>
                  </a:lnTo>
                  <a:lnTo>
                    <a:pt x="5" y="36"/>
                  </a:lnTo>
                  <a:lnTo>
                    <a:pt x="4" y="36"/>
                  </a:lnTo>
                  <a:lnTo>
                    <a:pt x="4" y="34"/>
                  </a:lnTo>
                  <a:lnTo>
                    <a:pt x="3" y="34"/>
                  </a:lnTo>
                  <a:lnTo>
                    <a:pt x="3" y="33"/>
                  </a:lnTo>
                  <a:lnTo>
                    <a:pt x="3" y="32"/>
                  </a:lnTo>
                  <a:lnTo>
                    <a:pt x="2" y="31"/>
                  </a:lnTo>
                  <a:lnTo>
                    <a:pt x="2" y="29"/>
                  </a:lnTo>
                  <a:lnTo>
                    <a:pt x="0" y="28"/>
                  </a:lnTo>
                  <a:lnTo>
                    <a:pt x="0" y="27"/>
                  </a:lnTo>
                  <a:lnTo>
                    <a:pt x="0" y="26"/>
                  </a:lnTo>
                  <a:lnTo>
                    <a:pt x="0" y="24"/>
                  </a:lnTo>
                  <a:lnTo>
                    <a:pt x="0" y="23"/>
                  </a:lnTo>
                  <a:lnTo>
                    <a:pt x="0" y="22"/>
                  </a:lnTo>
                  <a:lnTo>
                    <a:pt x="0" y="21"/>
                  </a:lnTo>
                  <a:lnTo>
                    <a:pt x="0" y="19"/>
                  </a:lnTo>
                  <a:lnTo>
                    <a:pt x="0" y="18"/>
                  </a:lnTo>
                  <a:lnTo>
                    <a:pt x="2" y="17"/>
                  </a:lnTo>
                  <a:lnTo>
                    <a:pt x="2" y="16"/>
                  </a:lnTo>
                  <a:lnTo>
                    <a:pt x="3" y="14"/>
                  </a:lnTo>
                  <a:lnTo>
                    <a:pt x="3" y="13"/>
                  </a:lnTo>
                  <a:lnTo>
                    <a:pt x="3" y="12"/>
                  </a:lnTo>
                  <a:lnTo>
                    <a:pt x="4" y="12"/>
                  </a:lnTo>
                  <a:lnTo>
                    <a:pt x="4" y="11"/>
                  </a:lnTo>
                  <a:lnTo>
                    <a:pt x="5" y="11"/>
                  </a:lnTo>
                  <a:lnTo>
                    <a:pt x="7" y="9"/>
                  </a:lnTo>
                  <a:lnTo>
                    <a:pt x="8" y="9"/>
                  </a:lnTo>
                  <a:lnTo>
                    <a:pt x="9" y="9"/>
                  </a:lnTo>
                  <a:lnTo>
                    <a:pt x="10" y="9"/>
                  </a:lnTo>
                  <a:lnTo>
                    <a:pt x="12" y="11"/>
                  </a:lnTo>
                  <a:lnTo>
                    <a:pt x="13" y="11"/>
                  </a:lnTo>
                  <a:lnTo>
                    <a:pt x="13" y="12"/>
                  </a:lnTo>
                  <a:lnTo>
                    <a:pt x="14" y="12"/>
                  </a:lnTo>
                  <a:lnTo>
                    <a:pt x="14" y="13"/>
                  </a:lnTo>
                  <a:lnTo>
                    <a:pt x="14" y="0"/>
                  </a:lnTo>
                  <a:lnTo>
                    <a:pt x="19" y="0"/>
                  </a:lnTo>
                  <a:lnTo>
                    <a:pt x="19" y="36"/>
                  </a:lnTo>
                  <a:close/>
                  <a:moveTo>
                    <a:pt x="5" y="23"/>
                  </a:moveTo>
                  <a:lnTo>
                    <a:pt x="5" y="24"/>
                  </a:lnTo>
                  <a:lnTo>
                    <a:pt x="5" y="26"/>
                  </a:lnTo>
                  <a:lnTo>
                    <a:pt x="5" y="27"/>
                  </a:lnTo>
                  <a:lnTo>
                    <a:pt x="5" y="28"/>
                  </a:lnTo>
                  <a:lnTo>
                    <a:pt x="5" y="29"/>
                  </a:lnTo>
                  <a:lnTo>
                    <a:pt x="7" y="29"/>
                  </a:lnTo>
                  <a:lnTo>
                    <a:pt x="7" y="31"/>
                  </a:lnTo>
                  <a:lnTo>
                    <a:pt x="7" y="32"/>
                  </a:lnTo>
                  <a:lnTo>
                    <a:pt x="8" y="32"/>
                  </a:lnTo>
                  <a:lnTo>
                    <a:pt x="8" y="33"/>
                  </a:lnTo>
                  <a:lnTo>
                    <a:pt x="9" y="33"/>
                  </a:lnTo>
                  <a:lnTo>
                    <a:pt x="10" y="32"/>
                  </a:lnTo>
                  <a:lnTo>
                    <a:pt x="12" y="32"/>
                  </a:lnTo>
                  <a:lnTo>
                    <a:pt x="12" y="31"/>
                  </a:lnTo>
                  <a:lnTo>
                    <a:pt x="13" y="31"/>
                  </a:lnTo>
                  <a:lnTo>
                    <a:pt x="13" y="29"/>
                  </a:lnTo>
                  <a:lnTo>
                    <a:pt x="14" y="29"/>
                  </a:lnTo>
                  <a:lnTo>
                    <a:pt x="14" y="28"/>
                  </a:lnTo>
                  <a:lnTo>
                    <a:pt x="14" y="27"/>
                  </a:lnTo>
                  <a:lnTo>
                    <a:pt x="14" y="26"/>
                  </a:lnTo>
                  <a:lnTo>
                    <a:pt x="14" y="24"/>
                  </a:lnTo>
                  <a:lnTo>
                    <a:pt x="14" y="23"/>
                  </a:lnTo>
                  <a:lnTo>
                    <a:pt x="14" y="22"/>
                  </a:lnTo>
                  <a:lnTo>
                    <a:pt x="14" y="21"/>
                  </a:lnTo>
                  <a:lnTo>
                    <a:pt x="14" y="19"/>
                  </a:lnTo>
                  <a:lnTo>
                    <a:pt x="14" y="18"/>
                  </a:lnTo>
                  <a:lnTo>
                    <a:pt x="14" y="17"/>
                  </a:lnTo>
                  <a:lnTo>
                    <a:pt x="13" y="17"/>
                  </a:lnTo>
                  <a:lnTo>
                    <a:pt x="12" y="17"/>
                  </a:lnTo>
                  <a:lnTo>
                    <a:pt x="10" y="17"/>
                  </a:lnTo>
                  <a:lnTo>
                    <a:pt x="9" y="17"/>
                  </a:lnTo>
                  <a:lnTo>
                    <a:pt x="8" y="17"/>
                  </a:lnTo>
                  <a:lnTo>
                    <a:pt x="7" y="17"/>
                  </a:lnTo>
                  <a:lnTo>
                    <a:pt x="5" y="17"/>
                  </a:lnTo>
                  <a:lnTo>
                    <a:pt x="5" y="18"/>
                  </a:lnTo>
                  <a:lnTo>
                    <a:pt x="5" y="19"/>
                  </a:lnTo>
                  <a:lnTo>
                    <a:pt x="5" y="21"/>
                  </a:lnTo>
                  <a:lnTo>
                    <a:pt x="5" y="22"/>
                  </a:lnTo>
                  <a:lnTo>
                    <a:pt x="5" y="23"/>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28" name="Freeform 351">
              <a:extLst>
                <a:ext uri="{FF2B5EF4-FFF2-40B4-BE49-F238E27FC236}">
                  <a16:creationId xmlns:a16="http://schemas.microsoft.com/office/drawing/2014/main" id="{E07E7806-1EB8-D143-9798-BC79FBCBC2E2}"/>
                </a:ext>
              </a:extLst>
            </p:cNvPr>
            <p:cNvSpPr>
              <a:spLocks/>
            </p:cNvSpPr>
            <p:nvPr/>
          </p:nvSpPr>
          <p:spPr bwMode="auto">
            <a:xfrm>
              <a:off x="4311" y="2778"/>
              <a:ext cx="6" cy="7"/>
            </a:xfrm>
            <a:custGeom>
              <a:avLst/>
              <a:gdLst>
                <a:gd name="T0" fmla="*/ 0 w 21"/>
                <a:gd name="T1" fmla="*/ 0 h 27"/>
                <a:gd name="T2" fmla="*/ 0 w 21"/>
                <a:gd name="T3" fmla="*/ 0 h 27"/>
                <a:gd name="T4" fmla="*/ 0 w 21"/>
                <a:gd name="T5" fmla="*/ 0 h 27"/>
                <a:gd name="T6" fmla="*/ 0 w 21"/>
                <a:gd name="T7" fmla="*/ 0 h 27"/>
                <a:gd name="T8" fmla="*/ 0 w 21"/>
                <a:gd name="T9" fmla="*/ 0 h 27"/>
                <a:gd name="T10" fmla="*/ 0 w 21"/>
                <a:gd name="T11" fmla="*/ 0 h 27"/>
                <a:gd name="T12" fmla="*/ 0 w 21"/>
                <a:gd name="T13" fmla="*/ 0 h 27"/>
                <a:gd name="T14" fmla="*/ 0 w 21"/>
                <a:gd name="T15" fmla="*/ 0 h 27"/>
                <a:gd name="T16" fmla="*/ 0 w 21"/>
                <a:gd name="T17" fmla="*/ 0 h 27"/>
                <a:gd name="T18" fmla="*/ 0 w 21"/>
                <a:gd name="T19" fmla="*/ 0 h 27"/>
                <a:gd name="T20" fmla="*/ 0 w 21"/>
                <a:gd name="T21" fmla="*/ 0 h 27"/>
                <a:gd name="T22" fmla="*/ 0 w 21"/>
                <a:gd name="T23" fmla="*/ 0 h 27"/>
                <a:gd name="T24" fmla="*/ 0 w 21"/>
                <a:gd name="T25" fmla="*/ 0 h 27"/>
                <a:gd name="T26" fmla="*/ 0 w 21"/>
                <a:gd name="T27" fmla="*/ 0 h 27"/>
                <a:gd name="T28" fmla="*/ 0 w 21"/>
                <a:gd name="T29" fmla="*/ 0 h 27"/>
                <a:gd name="T30" fmla="*/ 0 w 21"/>
                <a:gd name="T31" fmla="*/ 0 h 27"/>
                <a:gd name="T32" fmla="*/ 0 w 21"/>
                <a:gd name="T33" fmla="*/ 0 h 27"/>
                <a:gd name="T34" fmla="*/ 0 w 21"/>
                <a:gd name="T35" fmla="*/ 0 h 27"/>
                <a:gd name="T36" fmla="*/ 0 w 21"/>
                <a:gd name="T37" fmla="*/ 0 h 27"/>
                <a:gd name="T38" fmla="*/ 0 w 21"/>
                <a:gd name="T39" fmla="*/ 0 h 27"/>
                <a:gd name="T40" fmla="*/ 0 w 21"/>
                <a:gd name="T41" fmla="*/ 0 h 27"/>
                <a:gd name="T42" fmla="*/ 0 w 21"/>
                <a:gd name="T43" fmla="*/ 0 h 27"/>
                <a:gd name="T44" fmla="*/ 0 w 21"/>
                <a:gd name="T45" fmla="*/ 0 h 27"/>
                <a:gd name="T46" fmla="*/ 0 w 21"/>
                <a:gd name="T47" fmla="*/ 0 h 27"/>
                <a:gd name="T48" fmla="*/ 0 w 21"/>
                <a:gd name="T49" fmla="*/ 0 h 27"/>
                <a:gd name="T50" fmla="*/ 0 w 21"/>
                <a:gd name="T51" fmla="*/ 0 h 27"/>
                <a:gd name="T52" fmla="*/ 0 w 21"/>
                <a:gd name="T53" fmla="*/ 0 h 27"/>
                <a:gd name="T54" fmla="*/ 0 w 21"/>
                <a:gd name="T55" fmla="*/ 0 h 27"/>
                <a:gd name="T56" fmla="*/ 0 w 21"/>
                <a:gd name="T57" fmla="*/ 0 h 27"/>
                <a:gd name="T58" fmla="*/ 0 w 21"/>
                <a:gd name="T59" fmla="*/ 0 h 27"/>
                <a:gd name="T60" fmla="*/ 0 w 21"/>
                <a:gd name="T61" fmla="*/ 0 h 27"/>
                <a:gd name="T62" fmla="*/ 0 w 21"/>
                <a:gd name="T63" fmla="*/ 0 h 27"/>
                <a:gd name="T64" fmla="*/ 0 w 21"/>
                <a:gd name="T65" fmla="*/ 0 h 27"/>
                <a:gd name="T66" fmla="*/ 0 w 21"/>
                <a:gd name="T67" fmla="*/ 0 h 27"/>
                <a:gd name="T68" fmla="*/ 0 w 21"/>
                <a:gd name="T69" fmla="*/ 0 h 27"/>
                <a:gd name="T70" fmla="*/ 0 w 21"/>
                <a:gd name="T71" fmla="*/ 0 h 27"/>
                <a:gd name="T72" fmla="*/ 0 w 21"/>
                <a:gd name="T73" fmla="*/ 0 h 27"/>
                <a:gd name="T74" fmla="*/ 0 w 21"/>
                <a:gd name="T75" fmla="*/ 0 h 27"/>
                <a:gd name="T76" fmla="*/ 0 w 21"/>
                <a:gd name="T77" fmla="*/ 0 h 27"/>
                <a:gd name="T78" fmla="*/ 0 w 21"/>
                <a:gd name="T79" fmla="*/ 0 h 27"/>
                <a:gd name="T80" fmla="*/ 0 w 21"/>
                <a:gd name="T81" fmla="*/ 0 h 27"/>
                <a:gd name="T82" fmla="*/ 0 w 21"/>
                <a:gd name="T83" fmla="*/ 0 h 27"/>
                <a:gd name="T84" fmla="*/ 0 w 21"/>
                <a:gd name="T85" fmla="*/ 0 h 27"/>
                <a:gd name="T86" fmla="*/ 0 w 21"/>
                <a:gd name="T87" fmla="*/ 0 h 27"/>
                <a:gd name="T88" fmla="*/ 0 w 21"/>
                <a:gd name="T89" fmla="*/ 0 h 27"/>
                <a:gd name="T90" fmla="*/ 0 w 21"/>
                <a:gd name="T91" fmla="*/ 0 h 27"/>
                <a:gd name="T92" fmla="*/ 0 w 21"/>
                <a:gd name="T93" fmla="*/ 0 h 27"/>
                <a:gd name="T94" fmla="*/ 0 w 21"/>
                <a:gd name="T95" fmla="*/ 0 h 27"/>
                <a:gd name="T96" fmla="*/ 0 w 21"/>
                <a:gd name="T97" fmla="*/ 0 h 27"/>
                <a:gd name="T98" fmla="*/ 0 w 21"/>
                <a:gd name="T99" fmla="*/ 0 h 27"/>
                <a:gd name="T100" fmla="*/ 0 w 21"/>
                <a:gd name="T101" fmla="*/ 0 h 27"/>
                <a:gd name="T102" fmla="*/ 0 w 21"/>
                <a:gd name="T103" fmla="*/ 0 h 27"/>
                <a:gd name="T104" fmla="*/ 0 w 21"/>
                <a:gd name="T105" fmla="*/ 0 h 27"/>
                <a:gd name="T106" fmla="*/ 0 w 21"/>
                <a:gd name="T107" fmla="*/ 0 h 27"/>
                <a:gd name="T108" fmla="*/ 0 w 21"/>
                <a:gd name="T109" fmla="*/ 0 h 27"/>
                <a:gd name="T110" fmla="*/ 0 w 21"/>
                <a:gd name="T111" fmla="*/ 0 h 2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
                <a:gd name="T169" fmla="*/ 0 h 27"/>
                <a:gd name="T170" fmla="*/ 21 w 21"/>
                <a:gd name="T171" fmla="*/ 27 h 2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 h="27">
                  <a:moveTo>
                    <a:pt x="0" y="20"/>
                  </a:moveTo>
                  <a:lnTo>
                    <a:pt x="5" y="17"/>
                  </a:lnTo>
                  <a:lnTo>
                    <a:pt x="6" y="18"/>
                  </a:lnTo>
                  <a:lnTo>
                    <a:pt x="6" y="19"/>
                  </a:lnTo>
                  <a:lnTo>
                    <a:pt x="7" y="19"/>
                  </a:lnTo>
                  <a:lnTo>
                    <a:pt x="7" y="20"/>
                  </a:lnTo>
                  <a:lnTo>
                    <a:pt x="7" y="22"/>
                  </a:lnTo>
                  <a:lnTo>
                    <a:pt x="7" y="23"/>
                  </a:lnTo>
                  <a:lnTo>
                    <a:pt x="9" y="23"/>
                  </a:lnTo>
                  <a:lnTo>
                    <a:pt x="10" y="24"/>
                  </a:lnTo>
                  <a:lnTo>
                    <a:pt x="11" y="24"/>
                  </a:lnTo>
                  <a:lnTo>
                    <a:pt x="12" y="24"/>
                  </a:lnTo>
                  <a:lnTo>
                    <a:pt x="12" y="23"/>
                  </a:lnTo>
                  <a:lnTo>
                    <a:pt x="12" y="22"/>
                  </a:lnTo>
                  <a:lnTo>
                    <a:pt x="12" y="20"/>
                  </a:lnTo>
                  <a:lnTo>
                    <a:pt x="14" y="20"/>
                  </a:lnTo>
                  <a:lnTo>
                    <a:pt x="15" y="20"/>
                  </a:lnTo>
                  <a:lnTo>
                    <a:pt x="16" y="20"/>
                  </a:lnTo>
                  <a:lnTo>
                    <a:pt x="15" y="20"/>
                  </a:lnTo>
                  <a:lnTo>
                    <a:pt x="15" y="19"/>
                  </a:lnTo>
                  <a:lnTo>
                    <a:pt x="14" y="18"/>
                  </a:lnTo>
                  <a:lnTo>
                    <a:pt x="12" y="17"/>
                  </a:lnTo>
                  <a:lnTo>
                    <a:pt x="11" y="17"/>
                  </a:lnTo>
                  <a:lnTo>
                    <a:pt x="10" y="17"/>
                  </a:lnTo>
                  <a:lnTo>
                    <a:pt x="7" y="17"/>
                  </a:lnTo>
                  <a:lnTo>
                    <a:pt x="7" y="15"/>
                  </a:lnTo>
                  <a:lnTo>
                    <a:pt x="6" y="15"/>
                  </a:lnTo>
                  <a:lnTo>
                    <a:pt x="5" y="14"/>
                  </a:lnTo>
                  <a:lnTo>
                    <a:pt x="3" y="14"/>
                  </a:lnTo>
                  <a:lnTo>
                    <a:pt x="3" y="13"/>
                  </a:lnTo>
                  <a:lnTo>
                    <a:pt x="2" y="13"/>
                  </a:lnTo>
                  <a:lnTo>
                    <a:pt x="2" y="12"/>
                  </a:lnTo>
                  <a:lnTo>
                    <a:pt x="2" y="10"/>
                  </a:lnTo>
                  <a:lnTo>
                    <a:pt x="2" y="9"/>
                  </a:lnTo>
                  <a:lnTo>
                    <a:pt x="2" y="8"/>
                  </a:lnTo>
                  <a:lnTo>
                    <a:pt x="2" y="7"/>
                  </a:lnTo>
                  <a:lnTo>
                    <a:pt x="2" y="5"/>
                  </a:lnTo>
                  <a:lnTo>
                    <a:pt x="2" y="4"/>
                  </a:lnTo>
                  <a:lnTo>
                    <a:pt x="3" y="3"/>
                  </a:lnTo>
                  <a:lnTo>
                    <a:pt x="3" y="2"/>
                  </a:lnTo>
                  <a:lnTo>
                    <a:pt x="5" y="2"/>
                  </a:lnTo>
                  <a:lnTo>
                    <a:pt x="6" y="2"/>
                  </a:lnTo>
                  <a:lnTo>
                    <a:pt x="7" y="2"/>
                  </a:lnTo>
                  <a:lnTo>
                    <a:pt x="9" y="0"/>
                  </a:lnTo>
                  <a:lnTo>
                    <a:pt x="10" y="0"/>
                  </a:lnTo>
                  <a:lnTo>
                    <a:pt x="11" y="0"/>
                  </a:lnTo>
                  <a:lnTo>
                    <a:pt x="12" y="0"/>
                  </a:lnTo>
                  <a:lnTo>
                    <a:pt x="14" y="2"/>
                  </a:lnTo>
                  <a:lnTo>
                    <a:pt x="15" y="2"/>
                  </a:lnTo>
                  <a:lnTo>
                    <a:pt x="15" y="3"/>
                  </a:lnTo>
                  <a:lnTo>
                    <a:pt x="16" y="4"/>
                  </a:lnTo>
                  <a:lnTo>
                    <a:pt x="17" y="4"/>
                  </a:lnTo>
                  <a:lnTo>
                    <a:pt x="19" y="5"/>
                  </a:lnTo>
                  <a:lnTo>
                    <a:pt x="19" y="7"/>
                  </a:lnTo>
                  <a:lnTo>
                    <a:pt x="19" y="8"/>
                  </a:lnTo>
                  <a:lnTo>
                    <a:pt x="12" y="8"/>
                  </a:lnTo>
                  <a:lnTo>
                    <a:pt x="11" y="8"/>
                  </a:lnTo>
                  <a:lnTo>
                    <a:pt x="10" y="8"/>
                  </a:lnTo>
                  <a:lnTo>
                    <a:pt x="9" y="8"/>
                  </a:lnTo>
                  <a:lnTo>
                    <a:pt x="7" y="8"/>
                  </a:lnTo>
                  <a:lnTo>
                    <a:pt x="7" y="9"/>
                  </a:lnTo>
                  <a:lnTo>
                    <a:pt x="7" y="10"/>
                  </a:lnTo>
                  <a:lnTo>
                    <a:pt x="9" y="10"/>
                  </a:lnTo>
                  <a:lnTo>
                    <a:pt x="10" y="10"/>
                  </a:lnTo>
                  <a:lnTo>
                    <a:pt x="11" y="10"/>
                  </a:lnTo>
                  <a:lnTo>
                    <a:pt x="12" y="10"/>
                  </a:lnTo>
                  <a:lnTo>
                    <a:pt x="14" y="10"/>
                  </a:lnTo>
                  <a:lnTo>
                    <a:pt x="15" y="12"/>
                  </a:lnTo>
                  <a:lnTo>
                    <a:pt x="16" y="12"/>
                  </a:lnTo>
                  <a:lnTo>
                    <a:pt x="16" y="13"/>
                  </a:lnTo>
                  <a:lnTo>
                    <a:pt x="17" y="13"/>
                  </a:lnTo>
                  <a:lnTo>
                    <a:pt x="19" y="14"/>
                  </a:lnTo>
                  <a:lnTo>
                    <a:pt x="19" y="15"/>
                  </a:lnTo>
                  <a:lnTo>
                    <a:pt x="20" y="17"/>
                  </a:lnTo>
                  <a:lnTo>
                    <a:pt x="20" y="18"/>
                  </a:lnTo>
                  <a:lnTo>
                    <a:pt x="21" y="19"/>
                  </a:lnTo>
                  <a:lnTo>
                    <a:pt x="21" y="20"/>
                  </a:lnTo>
                  <a:lnTo>
                    <a:pt x="20" y="22"/>
                  </a:lnTo>
                  <a:lnTo>
                    <a:pt x="19" y="23"/>
                  </a:lnTo>
                  <a:lnTo>
                    <a:pt x="19" y="24"/>
                  </a:lnTo>
                  <a:lnTo>
                    <a:pt x="17" y="25"/>
                  </a:lnTo>
                  <a:lnTo>
                    <a:pt x="16" y="25"/>
                  </a:lnTo>
                  <a:lnTo>
                    <a:pt x="15" y="27"/>
                  </a:lnTo>
                  <a:lnTo>
                    <a:pt x="14" y="27"/>
                  </a:lnTo>
                  <a:lnTo>
                    <a:pt x="12" y="27"/>
                  </a:lnTo>
                  <a:lnTo>
                    <a:pt x="11" y="27"/>
                  </a:lnTo>
                  <a:lnTo>
                    <a:pt x="10" y="27"/>
                  </a:lnTo>
                  <a:lnTo>
                    <a:pt x="9" y="27"/>
                  </a:lnTo>
                  <a:lnTo>
                    <a:pt x="7" y="27"/>
                  </a:lnTo>
                  <a:lnTo>
                    <a:pt x="6" y="27"/>
                  </a:lnTo>
                  <a:lnTo>
                    <a:pt x="5" y="27"/>
                  </a:lnTo>
                  <a:lnTo>
                    <a:pt x="3" y="27"/>
                  </a:lnTo>
                  <a:lnTo>
                    <a:pt x="3" y="25"/>
                  </a:lnTo>
                  <a:lnTo>
                    <a:pt x="2" y="24"/>
                  </a:lnTo>
                  <a:lnTo>
                    <a:pt x="1" y="23"/>
                  </a:lnTo>
                  <a:lnTo>
                    <a:pt x="0" y="22"/>
                  </a:lnTo>
                  <a:lnTo>
                    <a:pt x="0" y="2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29" name="Freeform 352">
              <a:extLst>
                <a:ext uri="{FF2B5EF4-FFF2-40B4-BE49-F238E27FC236}">
                  <a16:creationId xmlns:a16="http://schemas.microsoft.com/office/drawing/2014/main" id="{2D4C8120-A60C-2C4A-9327-A20FCCE33798}"/>
                </a:ext>
              </a:extLst>
            </p:cNvPr>
            <p:cNvSpPr>
              <a:spLocks noEditPoints="1"/>
            </p:cNvSpPr>
            <p:nvPr/>
          </p:nvSpPr>
          <p:spPr bwMode="auto">
            <a:xfrm>
              <a:off x="4317" y="2776"/>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w 19"/>
                <a:gd name="T87" fmla="*/ 0 h 37"/>
                <a:gd name="T88" fmla="*/ 0 w 19"/>
                <a:gd name="T89" fmla="*/ 0 h 37"/>
                <a:gd name="T90" fmla="*/ 0 w 19"/>
                <a:gd name="T91" fmla="*/ 0 h 37"/>
                <a:gd name="T92" fmla="*/ 0 w 19"/>
                <a:gd name="T93" fmla="*/ 0 h 37"/>
                <a:gd name="T94" fmla="*/ 0 w 19"/>
                <a:gd name="T95" fmla="*/ 0 h 37"/>
                <a:gd name="T96" fmla="*/ 0 w 19"/>
                <a:gd name="T97" fmla="*/ 0 h 37"/>
                <a:gd name="T98" fmla="*/ 0 w 19"/>
                <a:gd name="T99" fmla="*/ 0 h 37"/>
                <a:gd name="T100" fmla="*/ 0 w 19"/>
                <a:gd name="T101" fmla="*/ 0 h 37"/>
                <a:gd name="T102" fmla="*/ 0 w 19"/>
                <a:gd name="T103" fmla="*/ 0 h 37"/>
                <a:gd name="T104" fmla="*/ 0 w 19"/>
                <a:gd name="T105" fmla="*/ 0 h 37"/>
                <a:gd name="T106" fmla="*/ 0 w 19"/>
                <a:gd name="T107" fmla="*/ 0 h 37"/>
                <a:gd name="T108" fmla="*/ 0 w 19"/>
                <a:gd name="T109" fmla="*/ 0 h 37"/>
                <a:gd name="T110" fmla="*/ 0 w 19"/>
                <a:gd name="T111" fmla="*/ 0 h 37"/>
                <a:gd name="T112" fmla="*/ 0 w 19"/>
                <a:gd name="T113" fmla="*/ 0 h 37"/>
                <a:gd name="T114" fmla="*/ 0 w 19"/>
                <a:gd name="T115" fmla="*/ 0 h 37"/>
                <a:gd name="T116" fmla="*/ 0 w 19"/>
                <a:gd name="T117" fmla="*/ 0 h 37"/>
                <a:gd name="T118" fmla="*/ 0 w 19"/>
                <a:gd name="T119" fmla="*/ 0 h 37"/>
                <a:gd name="T120" fmla="*/ 0 w 19"/>
                <a:gd name="T121" fmla="*/ 0 h 37"/>
                <a:gd name="T122" fmla="*/ 0 w 19"/>
                <a:gd name="T123" fmla="*/ 0 h 37"/>
                <a:gd name="T124" fmla="*/ 0 w 19"/>
                <a:gd name="T125" fmla="*/ 0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7"/>
                <a:gd name="T191" fmla="*/ 19 w 19"/>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7">
                  <a:moveTo>
                    <a:pt x="19" y="37"/>
                  </a:moveTo>
                  <a:lnTo>
                    <a:pt x="13" y="37"/>
                  </a:lnTo>
                  <a:lnTo>
                    <a:pt x="13" y="34"/>
                  </a:lnTo>
                  <a:lnTo>
                    <a:pt x="13" y="35"/>
                  </a:lnTo>
                  <a:lnTo>
                    <a:pt x="12" y="35"/>
                  </a:lnTo>
                  <a:lnTo>
                    <a:pt x="12" y="37"/>
                  </a:lnTo>
                  <a:lnTo>
                    <a:pt x="11" y="37"/>
                  </a:lnTo>
                  <a:lnTo>
                    <a:pt x="10" y="37"/>
                  </a:lnTo>
                  <a:lnTo>
                    <a:pt x="8" y="37"/>
                  </a:lnTo>
                  <a:lnTo>
                    <a:pt x="7" y="37"/>
                  </a:lnTo>
                  <a:lnTo>
                    <a:pt x="6" y="37"/>
                  </a:lnTo>
                  <a:lnTo>
                    <a:pt x="5" y="37"/>
                  </a:lnTo>
                  <a:lnTo>
                    <a:pt x="3" y="37"/>
                  </a:lnTo>
                  <a:lnTo>
                    <a:pt x="2" y="35"/>
                  </a:lnTo>
                  <a:lnTo>
                    <a:pt x="2" y="34"/>
                  </a:lnTo>
                  <a:lnTo>
                    <a:pt x="1" y="33"/>
                  </a:lnTo>
                  <a:lnTo>
                    <a:pt x="1" y="32"/>
                  </a:lnTo>
                  <a:lnTo>
                    <a:pt x="0" y="30"/>
                  </a:lnTo>
                  <a:lnTo>
                    <a:pt x="0" y="29"/>
                  </a:lnTo>
                  <a:lnTo>
                    <a:pt x="0" y="28"/>
                  </a:lnTo>
                  <a:lnTo>
                    <a:pt x="0" y="27"/>
                  </a:lnTo>
                  <a:lnTo>
                    <a:pt x="0" y="25"/>
                  </a:lnTo>
                  <a:lnTo>
                    <a:pt x="0" y="24"/>
                  </a:lnTo>
                  <a:lnTo>
                    <a:pt x="0" y="23"/>
                  </a:lnTo>
                  <a:lnTo>
                    <a:pt x="0" y="22"/>
                  </a:lnTo>
                  <a:lnTo>
                    <a:pt x="0" y="20"/>
                  </a:lnTo>
                  <a:lnTo>
                    <a:pt x="0" y="19"/>
                  </a:lnTo>
                  <a:lnTo>
                    <a:pt x="0" y="18"/>
                  </a:lnTo>
                  <a:lnTo>
                    <a:pt x="1" y="17"/>
                  </a:lnTo>
                  <a:lnTo>
                    <a:pt x="1" y="15"/>
                  </a:lnTo>
                  <a:lnTo>
                    <a:pt x="2" y="14"/>
                  </a:lnTo>
                  <a:lnTo>
                    <a:pt x="2" y="13"/>
                  </a:lnTo>
                  <a:lnTo>
                    <a:pt x="2" y="12"/>
                  </a:lnTo>
                  <a:lnTo>
                    <a:pt x="3" y="12"/>
                  </a:lnTo>
                  <a:lnTo>
                    <a:pt x="5" y="12"/>
                  </a:lnTo>
                  <a:lnTo>
                    <a:pt x="6" y="10"/>
                  </a:lnTo>
                  <a:lnTo>
                    <a:pt x="7" y="10"/>
                  </a:lnTo>
                  <a:lnTo>
                    <a:pt x="8" y="10"/>
                  </a:lnTo>
                  <a:lnTo>
                    <a:pt x="10" y="10"/>
                  </a:lnTo>
                  <a:lnTo>
                    <a:pt x="11" y="12"/>
                  </a:lnTo>
                  <a:lnTo>
                    <a:pt x="12" y="12"/>
                  </a:lnTo>
                  <a:lnTo>
                    <a:pt x="13" y="13"/>
                  </a:lnTo>
                  <a:lnTo>
                    <a:pt x="13" y="14"/>
                  </a:lnTo>
                  <a:lnTo>
                    <a:pt x="13" y="0"/>
                  </a:lnTo>
                  <a:lnTo>
                    <a:pt x="19" y="0"/>
                  </a:lnTo>
                  <a:lnTo>
                    <a:pt x="19" y="37"/>
                  </a:lnTo>
                  <a:close/>
                  <a:moveTo>
                    <a:pt x="5" y="24"/>
                  </a:moveTo>
                  <a:lnTo>
                    <a:pt x="5" y="25"/>
                  </a:lnTo>
                  <a:lnTo>
                    <a:pt x="5" y="27"/>
                  </a:lnTo>
                  <a:lnTo>
                    <a:pt x="5" y="28"/>
                  </a:lnTo>
                  <a:lnTo>
                    <a:pt x="5" y="29"/>
                  </a:lnTo>
                  <a:lnTo>
                    <a:pt x="5" y="30"/>
                  </a:lnTo>
                  <a:lnTo>
                    <a:pt x="6" y="32"/>
                  </a:lnTo>
                  <a:lnTo>
                    <a:pt x="7" y="33"/>
                  </a:lnTo>
                  <a:lnTo>
                    <a:pt x="7" y="34"/>
                  </a:lnTo>
                  <a:lnTo>
                    <a:pt x="8" y="34"/>
                  </a:lnTo>
                  <a:lnTo>
                    <a:pt x="10" y="33"/>
                  </a:lnTo>
                  <a:lnTo>
                    <a:pt x="11" y="32"/>
                  </a:lnTo>
                  <a:lnTo>
                    <a:pt x="12" y="30"/>
                  </a:lnTo>
                  <a:lnTo>
                    <a:pt x="13" y="30"/>
                  </a:lnTo>
                  <a:lnTo>
                    <a:pt x="13" y="29"/>
                  </a:lnTo>
                  <a:lnTo>
                    <a:pt x="13" y="28"/>
                  </a:lnTo>
                  <a:lnTo>
                    <a:pt x="13" y="27"/>
                  </a:lnTo>
                  <a:lnTo>
                    <a:pt x="13" y="25"/>
                  </a:lnTo>
                  <a:lnTo>
                    <a:pt x="13" y="24"/>
                  </a:lnTo>
                  <a:lnTo>
                    <a:pt x="13" y="23"/>
                  </a:lnTo>
                  <a:lnTo>
                    <a:pt x="13" y="22"/>
                  </a:lnTo>
                  <a:lnTo>
                    <a:pt x="13" y="20"/>
                  </a:lnTo>
                  <a:lnTo>
                    <a:pt x="13" y="19"/>
                  </a:lnTo>
                  <a:lnTo>
                    <a:pt x="13" y="18"/>
                  </a:lnTo>
                  <a:lnTo>
                    <a:pt x="12" y="18"/>
                  </a:lnTo>
                  <a:lnTo>
                    <a:pt x="11" y="18"/>
                  </a:lnTo>
                  <a:lnTo>
                    <a:pt x="10" y="18"/>
                  </a:lnTo>
                  <a:lnTo>
                    <a:pt x="8" y="18"/>
                  </a:lnTo>
                  <a:lnTo>
                    <a:pt x="7" y="18"/>
                  </a:lnTo>
                  <a:lnTo>
                    <a:pt x="6" y="18"/>
                  </a:lnTo>
                  <a:lnTo>
                    <a:pt x="5" y="18"/>
                  </a:lnTo>
                  <a:lnTo>
                    <a:pt x="5" y="19"/>
                  </a:lnTo>
                  <a:lnTo>
                    <a:pt x="5" y="20"/>
                  </a:lnTo>
                  <a:lnTo>
                    <a:pt x="5" y="22"/>
                  </a:lnTo>
                  <a:lnTo>
                    <a:pt x="5" y="23"/>
                  </a:lnTo>
                  <a:lnTo>
                    <a:pt x="5" y="24"/>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30" name="Freeform 353">
              <a:extLst>
                <a:ext uri="{FF2B5EF4-FFF2-40B4-BE49-F238E27FC236}">
                  <a16:creationId xmlns:a16="http://schemas.microsoft.com/office/drawing/2014/main" id="{94D60939-88CF-694A-8BB4-0DB80ED50C2A}"/>
                </a:ext>
              </a:extLst>
            </p:cNvPr>
            <p:cNvSpPr>
              <a:spLocks noEditPoints="1"/>
            </p:cNvSpPr>
            <p:nvPr/>
          </p:nvSpPr>
          <p:spPr bwMode="auto">
            <a:xfrm>
              <a:off x="4322" y="2776"/>
              <a:ext cx="2" cy="11"/>
            </a:xfrm>
            <a:custGeom>
              <a:avLst/>
              <a:gdLst>
                <a:gd name="T0" fmla="*/ 0 w 10"/>
                <a:gd name="T1" fmla="*/ 0 h 47"/>
                <a:gd name="T2" fmla="*/ 0 w 10"/>
                <a:gd name="T3" fmla="*/ 0 h 47"/>
                <a:gd name="T4" fmla="*/ 0 w 10"/>
                <a:gd name="T5" fmla="*/ 0 h 47"/>
                <a:gd name="T6" fmla="*/ 0 w 10"/>
                <a:gd name="T7" fmla="*/ 0 h 47"/>
                <a:gd name="T8" fmla="*/ 0 w 10"/>
                <a:gd name="T9" fmla="*/ 0 h 47"/>
                <a:gd name="T10" fmla="*/ 0 w 10"/>
                <a:gd name="T11" fmla="*/ 0 h 47"/>
                <a:gd name="T12" fmla="*/ 0 w 10"/>
                <a:gd name="T13" fmla="*/ 0 h 47"/>
                <a:gd name="T14" fmla="*/ 0 w 10"/>
                <a:gd name="T15" fmla="*/ 0 h 47"/>
                <a:gd name="T16" fmla="*/ 0 w 10"/>
                <a:gd name="T17" fmla="*/ 0 h 47"/>
                <a:gd name="T18" fmla="*/ 0 w 10"/>
                <a:gd name="T19" fmla="*/ 0 h 47"/>
                <a:gd name="T20" fmla="*/ 0 w 10"/>
                <a:gd name="T21" fmla="*/ 0 h 47"/>
                <a:gd name="T22" fmla="*/ 0 w 10"/>
                <a:gd name="T23" fmla="*/ 0 h 47"/>
                <a:gd name="T24" fmla="*/ 0 w 10"/>
                <a:gd name="T25" fmla="*/ 0 h 47"/>
                <a:gd name="T26" fmla="*/ 0 w 10"/>
                <a:gd name="T27" fmla="*/ 0 h 47"/>
                <a:gd name="T28" fmla="*/ 0 w 10"/>
                <a:gd name="T29" fmla="*/ 0 h 47"/>
                <a:gd name="T30" fmla="*/ 0 w 10"/>
                <a:gd name="T31" fmla="*/ 0 h 47"/>
                <a:gd name="T32" fmla="*/ 0 w 10"/>
                <a:gd name="T33" fmla="*/ 0 h 47"/>
                <a:gd name="T34" fmla="*/ 0 w 10"/>
                <a:gd name="T35" fmla="*/ 0 h 47"/>
                <a:gd name="T36" fmla="*/ 0 w 10"/>
                <a:gd name="T37" fmla="*/ 0 h 47"/>
                <a:gd name="T38" fmla="*/ 0 w 10"/>
                <a:gd name="T39" fmla="*/ 0 h 47"/>
                <a:gd name="T40" fmla="*/ 0 w 10"/>
                <a:gd name="T41" fmla="*/ 0 h 47"/>
                <a:gd name="T42" fmla="*/ 0 w 10"/>
                <a:gd name="T43" fmla="*/ 0 h 47"/>
                <a:gd name="T44" fmla="*/ 0 w 10"/>
                <a:gd name="T45" fmla="*/ 0 h 47"/>
                <a:gd name="T46" fmla="*/ 0 w 10"/>
                <a:gd name="T47" fmla="*/ 0 h 47"/>
                <a:gd name="T48" fmla="*/ 0 w 10"/>
                <a:gd name="T49" fmla="*/ 0 h 47"/>
                <a:gd name="T50" fmla="*/ 0 w 10"/>
                <a:gd name="T51" fmla="*/ 0 h 47"/>
                <a:gd name="T52" fmla="*/ 0 w 10"/>
                <a:gd name="T53" fmla="*/ 0 h 47"/>
                <a:gd name="T54" fmla="*/ 0 w 10"/>
                <a:gd name="T55" fmla="*/ 0 h 47"/>
                <a:gd name="T56" fmla="*/ 0 w 10"/>
                <a:gd name="T57" fmla="*/ 0 h 47"/>
                <a:gd name="T58" fmla="*/ 0 w 10"/>
                <a:gd name="T59" fmla="*/ 0 h 47"/>
                <a:gd name="T60" fmla="*/ 0 w 10"/>
                <a:gd name="T61" fmla="*/ 0 h 47"/>
                <a:gd name="T62" fmla="*/ 0 w 10"/>
                <a:gd name="T63" fmla="*/ 0 h 47"/>
                <a:gd name="T64" fmla="*/ 0 w 10"/>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
                <a:gd name="T100" fmla="*/ 0 h 47"/>
                <a:gd name="T101" fmla="*/ 10 w 10"/>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 h="47">
                  <a:moveTo>
                    <a:pt x="5" y="8"/>
                  </a:moveTo>
                  <a:lnTo>
                    <a:pt x="5" y="0"/>
                  </a:lnTo>
                  <a:lnTo>
                    <a:pt x="10" y="0"/>
                  </a:lnTo>
                  <a:lnTo>
                    <a:pt x="10" y="8"/>
                  </a:lnTo>
                  <a:lnTo>
                    <a:pt x="5" y="8"/>
                  </a:lnTo>
                  <a:close/>
                  <a:moveTo>
                    <a:pt x="10" y="10"/>
                  </a:moveTo>
                  <a:lnTo>
                    <a:pt x="10" y="37"/>
                  </a:lnTo>
                  <a:lnTo>
                    <a:pt x="10" y="38"/>
                  </a:lnTo>
                  <a:lnTo>
                    <a:pt x="10" y="39"/>
                  </a:lnTo>
                  <a:lnTo>
                    <a:pt x="10" y="40"/>
                  </a:lnTo>
                  <a:lnTo>
                    <a:pt x="10" y="42"/>
                  </a:lnTo>
                  <a:lnTo>
                    <a:pt x="10" y="43"/>
                  </a:lnTo>
                  <a:lnTo>
                    <a:pt x="10" y="44"/>
                  </a:lnTo>
                  <a:lnTo>
                    <a:pt x="10" y="46"/>
                  </a:lnTo>
                  <a:lnTo>
                    <a:pt x="10" y="47"/>
                  </a:lnTo>
                  <a:lnTo>
                    <a:pt x="8" y="47"/>
                  </a:lnTo>
                  <a:lnTo>
                    <a:pt x="7" y="47"/>
                  </a:lnTo>
                  <a:lnTo>
                    <a:pt x="6" y="47"/>
                  </a:lnTo>
                  <a:lnTo>
                    <a:pt x="5" y="47"/>
                  </a:lnTo>
                  <a:lnTo>
                    <a:pt x="3" y="47"/>
                  </a:lnTo>
                  <a:lnTo>
                    <a:pt x="2" y="47"/>
                  </a:lnTo>
                  <a:lnTo>
                    <a:pt x="1" y="47"/>
                  </a:lnTo>
                  <a:lnTo>
                    <a:pt x="0" y="47"/>
                  </a:lnTo>
                  <a:lnTo>
                    <a:pt x="2" y="40"/>
                  </a:lnTo>
                  <a:lnTo>
                    <a:pt x="3" y="40"/>
                  </a:lnTo>
                  <a:lnTo>
                    <a:pt x="5" y="40"/>
                  </a:lnTo>
                  <a:lnTo>
                    <a:pt x="5" y="39"/>
                  </a:lnTo>
                  <a:lnTo>
                    <a:pt x="5" y="38"/>
                  </a:lnTo>
                  <a:lnTo>
                    <a:pt x="5" y="37"/>
                  </a:lnTo>
                  <a:lnTo>
                    <a:pt x="5" y="10"/>
                  </a:lnTo>
                  <a:lnTo>
                    <a:pt x="10"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31" name="Freeform 354">
              <a:extLst>
                <a:ext uri="{FF2B5EF4-FFF2-40B4-BE49-F238E27FC236}">
                  <a16:creationId xmlns:a16="http://schemas.microsoft.com/office/drawing/2014/main" id="{D787B840-430A-F945-BA50-9515C5CB0419}"/>
                </a:ext>
              </a:extLst>
            </p:cNvPr>
            <p:cNvSpPr>
              <a:spLocks/>
            </p:cNvSpPr>
            <p:nvPr/>
          </p:nvSpPr>
          <p:spPr bwMode="auto">
            <a:xfrm>
              <a:off x="4328" y="2776"/>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37"/>
                <a:gd name="T41" fmla="*/ 19 w 19"/>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37">
                  <a:moveTo>
                    <a:pt x="0" y="37"/>
                  </a:moveTo>
                  <a:lnTo>
                    <a:pt x="0" y="0"/>
                  </a:lnTo>
                  <a:lnTo>
                    <a:pt x="6" y="0"/>
                  </a:lnTo>
                  <a:lnTo>
                    <a:pt x="6" y="20"/>
                  </a:lnTo>
                  <a:lnTo>
                    <a:pt x="11" y="10"/>
                  </a:lnTo>
                  <a:lnTo>
                    <a:pt x="19" y="10"/>
                  </a:lnTo>
                  <a:lnTo>
                    <a:pt x="11" y="20"/>
                  </a:lnTo>
                  <a:lnTo>
                    <a:pt x="19" y="37"/>
                  </a:lnTo>
                  <a:lnTo>
                    <a:pt x="14" y="37"/>
                  </a:lnTo>
                  <a:lnTo>
                    <a:pt x="9" y="27"/>
                  </a:lnTo>
                  <a:lnTo>
                    <a:pt x="6" y="30"/>
                  </a:lnTo>
                  <a:lnTo>
                    <a:pt x="6" y="37"/>
                  </a:lnTo>
                  <a:lnTo>
                    <a:pt x="0" y="37"/>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32" name="Freeform 355">
              <a:extLst>
                <a:ext uri="{FF2B5EF4-FFF2-40B4-BE49-F238E27FC236}">
                  <a16:creationId xmlns:a16="http://schemas.microsoft.com/office/drawing/2014/main" id="{DA3BF19A-8766-5349-9124-3CD4EF440EDF}"/>
                </a:ext>
              </a:extLst>
            </p:cNvPr>
            <p:cNvSpPr>
              <a:spLocks/>
            </p:cNvSpPr>
            <p:nvPr/>
          </p:nvSpPr>
          <p:spPr bwMode="auto">
            <a:xfrm>
              <a:off x="4334" y="2776"/>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
                <a:gd name="T130" fmla="*/ 0 h 37"/>
                <a:gd name="T131" fmla="*/ 19 w 19"/>
                <a:gd name="T132" fmla="*/ 37 h 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 h="37">
                  <a:moveTo>
                    <a:pt x="7" y="0"/>
                  </a:moveTo>
                  <a:lnTo>
                    <a:pt x="7" y="14"/>
                  </a:lnTo>
                  <a:lnTo>
                    <a:pt x="7" y="13"/>
                  </a:lnTo>
                  <a:lnTo>
                    <a:pt x="8" y="12"/>
                  </a:lnTo>
                  <a:lnTo>
                    <a:pt x="9" y="12"/>
                  </a:lnTo>
                  <a:lnTo>
                    <a:pt x="10" y="12"/>
                  </a:lnTo>
                  <a:lnTo>
                    <a:pt x="12" y="12"/>
                  </a:lnTo>
                  <a:lnTo>
                    <a:pt x="13" y="10"/>
                  </a:lnTo>
                  <a:lnTo>
                    <a:pt x="14" y="10"/>
                  </a:lnTo>
                  <a:lnTo>
                    <a:pt x="16" y="10"/>
                  </a:lnTo>
                  <a:lnTo>
                    <a:pt x="17" y="10"/>
                  </a:lnTo>
                  <a:lnTo>
                    <a:pt x="17" y="12"/>
                  </a:lnTo>
                  <a:lnTo>
                    <a:pt x="18" y="13"/>
                  </a:lnTo>
                  <a:lnTo>
                    <a:pt x="18" y="14"/>
                  </a:lnTo>
                  <a:lnTo>
                    <a:pt x="19" y="14"/>
                  </a:lnTo>
                  <a:lnTo>
                    <a:pt x="19" y="15"/>
                  </a:lnTo>
                  <a:lnTo>
                    <a:pt x="19" y="17"/>
                  </a:lnTo>
                  <a:lnTo>
                    <a:pt x="19" y="18"/>
                  </a:lnTo>
                  <a:lnTo>
                    <a:pt x="19" y="19"/>
                  </a:lnTo>
                  <a:lnTo>
                    <a:pt x="19" y="20"/>
                  </a:lnTo>
                  <a:lnTo>
                    <a:pt x="19" y="37"/>
                  </a:lnTo>
                  <a:lnTo>
                    <a:pt x="14" y="37"/>
                  </a:lnTo>
                  <a:lnTo>
                    <a:pt x="14" y="24"/>
                  </a:lnTo>
                  <a:lnTo>
                    <a:pt x="14" y="23"/>
                  </a:lnTo>
                  <a:lnTo>
                    <a:pt x="14" y="22"/>
                  </a:lnTo>
                  <a:lnTo>
                    <a:pt x="14" y="20"/>
                  </a:lnTo>
                  <a:lnTo>
                    <a:pt x="14" y="19"/>
                  </a:lnTo>
                  <a:lnTo>
                    <a:pt x="14" y="18"/>
                  </a:lnTo>
                  <a:lnTo>
                    <a:pt x="13" y="18"/>
                  </a:lnTo>
                  <a:lnTo>
                    <a:pt x="12" y="18"/>
                  </a:lnTo>
                  <a:lnTo>
                    <a:pt x="10" y="18"/>
                  </a:lnTo>
                  <a:lnTo>
                    <a:pt x="9" y="18"/>
                  </a:lnTo>
                  <a:lnTo>
                    <a:pt x="8" y="18"/>
                  </a:lnTo>
                  <a:lnTo>
                    <a:pt x="7" y="18"/>
                  </a:lnTo>
                  <a:lnTo>
                    <a:pt x="7" y="19"/>
                  </a:lnTo>
                  <a:lnTo>
                    <a:pt x="7" y="20"/>
                  </a:lnTo>
                  <a:lnTo>
                    <a:pt x="7" y="22"/>
                  </a:lnTo>
                  <a:lnTo>
                    <a:pt x="7" y="23"/>
                  </a:lnTo>
                  <a:lnTo>
                    <a:pt x="7" y="24"/>
                  </a:lnTo>
                  <a:lnTo>
                    <a:pt x="7" y="37"/>
                  </a:lnTo>
                  <a:lnTo>
                    <a:pt x="0" y="37"/>
                  </a:lnTo>
                  <a:lnTo>
                    <a:pt x="0" y="0"/>
                  </a:lnTo>
                  <a:lnTo>
                    <a:pt x="7" y="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33" name="Freeform 356">
              <a:extLst>
                <a:ext uri="{FF2B5EF4-FFF2-40B4-BE49-F238E27FC236}">
                  <a16:creationId xmlns:a16="http://schemas.microsoft.com/office/drawing/2014/main" id="{48F35B8C-F4C7-9C49-AACB-EB080B830155}"/>
                </a:ext>
              </a:extLst>
            </p:cNvPr>
            <p:cNvSpPr>
              <a:spLocks/>
            </p:cNvSpPr>
            <p:nvPr/>
          </p:nvSpPr>
          <p:spPr bwMode="auto">
            <a:xfrm>
              <a:off x="4340" y="2776"/>
              <a:ext cx="3" cy="9"/>
            </a:xfrm>
            <a:custGeom>
              <a:avLst/>
              <a:gdLst>
                <a:gd name="T0" fmla="*/ 0 w 13"/>
                <a:gd name="T1" fmla="*/ 0 h 37"/>
                <a:gd name="T2" fmla="*/ 0 w 13"/>
                <a:gd name="T3" fmla="*/ 0 h 37"/>
                <a:gd name="T4" fmla="*/ 0 w 13"/>
                <a:gd name="T5" fmla="*/ 0 h 37"/>
                <a:gd name="T6" fmla="*/ 0 w 13"/>
                <a:gd name="T7" fmla="*/ 0 h 37"/>
                <a:gd name="T8" fmla="*/ 0 w 13"/>
                <a:gd name="T9" fmla="*/ 0 h 37"/>
                <a:gd name="T10" fmla="*/ 0 w 13"/>
                <a:gd name="T11" fmla="*/ 0 h 37"/>
                <a:gd name="T12" fmla="*/ 0 w 13"/>
                <a:gd name="T13" fmla="*/ 0 h 37"/>
                <a:gd name="T14" fmla="*/ 0 w 13"/>
                <a:gd name="T15" fmla="*/ 0 h 37"/>
                <a:gd name="T16" fmla="*/ 0 w 13"/>
                <a:gd name="T17" fmla="*/ 0 h 37"/>
                <a:gd name="T18" fmla="*/ 0 w 13"/>
                <a:gd name="T19" fmla="*/ 0 h 37"/>
                <a:gd name="T20" fmla="*/ 0 w 13"/>
                <a:gd name="T21" fmla="*/ 0 h 37"/>
                <a:gd name="T22" fmla="*/ 0 w 13"/>
                <a:gd name="T23" fmla="*/ 0 h 37"/>
                <a:gd name="T24" fmla="*/ 0 w 13"/>
                <a:gd name="T25" fmla="*/ 0 h 37"/>
                <a:gd name="T26" fmla="*/ 0 w 13"/>
                <a:gd name="T27" fmla="*/ 0 h 37"/>
                <a:gd name="T28" fmla="*/ 0 w 13"/>
                <a:gd name="T29" fmla="*/ 0 h 37"/>
                <a:gd name="T30" fmla="*/ 0 w 13"/>
                <a:gd name="T31" fmla="*/ 0 h 37"/>
                <a:gd name="T32" fmla="*/ 0 w 13"/>
                <a:gd name="T33" fmla="*/ 0 h 37"/>
                <a:gd name="T34" fmla="*/ 0 w 13"/>
                <a:gd name="T35" fmla="*/ 0 h 37"/>
                <a:gd name="T36" fmla="*/ 0 w 13"/>
                <a:gd name="T37" fmla="*/ 0 h 37"/>
                <a:gd name="T38" fmla="*/ 0 w 13"/>
                <a:gd name="T39" fmla="*/ 0 h 37"/>
                <a:gd name="T40" fmla="*/ 0 w 13"/>
                <a:gd name="T41" fmla="*/ 0 h 37"/>
                <a:gd name="T42" fmla="*/ 0 w 13"/>
                <a:gd name="T43" fmla="*/ 0 h 37"/>
                <a:gd name="T44" fmla="*/ 0 w 13"/>
                <a:gd name="T45" fmla="*/ 0 h 37"/>
                <a:gd name="T46" fmla="*/ 0 w 13"/>
                <a:gd name="T47" fmla="*/ 0 h 37"/>
                <a:gd name="T48" fmla="*/ 0 w 13"/>
                <a:gd name="T49" fmla="*/ 0 h 37"/>
                <a:gd name="T50" fmla="*/ 0 w 13"/>
                <a:gd name="T51" fmla="*/ 0 h 37"/>
                <a:gd name="T52" fmla="*/ 0 w 13"/>
                <a:gd name="T53" fmla="*/ 0 h 37"/>
                <a:gd name="T54" fmla="*/ 0 w 13"/>
                <a:gd name="T55" fmla="*/ 0 h 37"/>
                <a:gd name="T56" fmla="*/ 0 w 13"/>
                <a:gd name="T57" fmla="*/ 0 h 37"/>
                <a:gd name="T58" fmla="*/ 0 w 13"/>
                <a:gd name="T59" fmla="*/ 0 h 37"/>
                <a:gd name="T60" fmla="*/ 0 w 13"/>
                <a:gd name="T61" fmla="*/ 0 h 37"/>
                <a:gd name="T62" fmla="*/ 0 w 13"/>
                <a:gd name="T63" fmla="*/ 0 h 37"/>
                <a:gd name="T64" fmla="*/ 0 w 13"/>
                <a:gd name="T65" fmla="*/ 0 h 37"/>
                <a:gd name="T66" fmla="*/ 0 w 13"/>
                <a:gd name="T67" fmla="*/ 0 h 37"/>
                <a:gd name="T68" fmla="*/ 0 w 13"/>
                <a:gd name="T69" fmla="*/ 0 h 37"/>
                <a:gd name="T70" fmla="*/ 0 w 13"/>
                <a:gd name="T71" fmla="*/ 0 h 37"/>
                <a:gd name="T72" fmla="*/ 0 w 13"/>
                <a:gd name="T73" fmla="*/ 0 h 37"/>
                <a:gd name="T74" fmla="*/ 0 w 13"/>
                <a:gd name="T75" fmla="*/ 0 h 37"/>
                <a:gd name="T76" fmla="*/ 0 w 13"/>
                <a:gd name="T77" fmla="*/ 0 h 37"/>
                <a:gd name="T78" fmla="*/ 0 w 13"/>
                <a:gd name="T79" fmla="*/ 0 h 37"/>
                <a:gd name="T80" fmla="*/ 0 w 13"/>
                <a:gd name="T81" fmla="*/ 0 h 37"/>
                <a:gd name="T82" fmla="*/ 0 w 13"/>
                <a:gd name="T83" fmla="*/ 0 h 37"/>
                <a:gd name="T84" fmla="*/ 0 w 13"/>
                <a:gd name="T85" fmla="*/ 0 h 37"/>
                <a:gd name="T86" fmla="*/ 0 w 13"/>
                <a:gd name="T87" fmla="*/ 0 h 37"/>
                <a:gd name="T88" fmla="*/ 0 w 13"/>
                <a:gd name="T89" fmla="*/ 0 h 37"/>
                <a:gd name="T90" fmla="*/ 0 w 13"/>
                <a:gd name="T91" fmla="*/ 0 h 37"/>
                <a:gd name="T92" fmla="*/ 0 w 13"/>
                <a:gd name="T93" fmla="*/ 0 h 37"/>
                <a:gd name="T94" fmla="*/ 0 w 13"/>
                <a:gd name="T95" fmla="*/ 0 h 37"/>
                <a:gd name="T96" fmla="*/ 0 w 13"/>
                <a:gd name="T97" fmla="*/ 0 h 37"/>
                <a:gd name="T98" fmla="*/ 0 w 13"/>
                <a:gd name="T99" fmla="*/ 0 h 37"/>
                <a:gd name="T100" fmla="*/ 0 w 13"/>
                <a:gd name="T101" fmla="*/ 0 h 37"/>
                <a:gd name="T102" fmla="*/ 0 w 13"/>
                <a:gd name="T103" fmla="*/ 0 h 37"/>
                <a:gd name="T104" fmla="*/ 0 w 13"/>
                <a:gd name="T105" fmla="*/ 0 h 37"/>
                <a:gd name="T106" fmla="*/ 0 w 13"/>
                <a:gd name="T107" fmla="*/ 0 h 37"/>
                <a:gd name="T108" fmla="*/ 0 w 13"/>
                <a:gd name="T109" fmla="*/ 0 h 37"/>
                <a:gd name="T110" fmla="*/ 0 w 13"/>
                <a:gd name="T111" fmla="*/ 0 h 37"/>
                <a:gd name="T112" fmla="*/ 0 w 13"/>
                <a:gd name="T113" fmla="*/ 0 h 37"/>
                <a:gd name="T114" fmla="*/ 0 w 13"/>
                <a:gd name="T115" fmla="*/ 0 h 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
                <a:gd name="T175" fmla="*/ 0 h 37"/>
                <a:gd name="T176" fmla="*/ 13 w 13"/>
                <a:gd name="T177" fmla="*/ 37 h 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 h="37">
                  <a:moveTo>
                    <a:pt x="0" y="10"/>
                  </a:moveTo>
                  <a:lnTo>
                    <a:pt x="3" y="10"/>
                  </a:lnTo>
                  <a:lnTo>
                    <a:pt x="3" y="9"/>
                  </a:lnTo>
                  <a:lnTo>
                    <a:pt x="3" y="8"/>
                  </a:lnTo>
                  <a:lnTo>
                    <a:pt x="3" y="6"/>
                  </a:lnTo>
                  <a:lnTo>
                    <a:pt x="3" y="5"/>
                  </a:lnTo>
                  <a:lnTo>
                    <a:pt x="4" y="5"/>
                  </a:lnTo>
                  <a:lnTo>
                    <a:pt x="4" y="4"/>
                  </a:lnTo>
                  <a:lnTo>
                    <a:pt x="5" y="4"/>
                  </a:lnTo>
                  <a:lnTo>
                    <a:pt x="5" y="3"/>
                  </a:lnTo>
                  <a:lnTo>
                    <a:pt x="5" y="1"/>
                  </a:lnTo>
                  <a:lnTo>
                    <a:pt x="5" y="0"/>
                  </a:lnTo>
                  <a:lnTo>
                    <a:pt x="6" y="0"/>
                  </a:lnTo>
                  <a:lnTo>
                    <a:pt x="8" y="0"/>
                  </a:lnTo>
                  <a:lnTo>
                    <a:pt x="9" y="0"/>
                  </a:lnTo>
                  <a:lnTo>
                    <a:pt x="10" y="0"/>
                  </a:lnTo>
                  <a:lnTo>
                    <a:pt x="11" y="0"/>
                  </a:lnTo>
                  <a:lnTo>
                    <a:pt x="13" y="0"/>
                  </a:lnTo>
                  <a:lnTo>
                    <a:pt x="13" y="8"/>
                  </a:lnTo>
                  <a:lnTo>
                    <a:pt x="11" y="8"/>
                  </a:lnTo>
                  <a:lnTo>
                    <a:pt x="10" y="8"/>
                  </a:lnTo>
                  <a:lnTo>
                    <a:pt x="9" y="8"/>
                  </a:lnTo>
                  <a:lnTo>
                    <a:pt x="8" y="8"/>
                  </a:lnTo>
                  <a:lnTo>
                    <a:pt x="8" y="9"/>
                  </a:lnTo>
                  <a:lnTo>
                    <a:pt x="8" y="10"/>
                  </a:lnTo>
                  <a:lnTo>
                    <a:pt x="13" y="10"/>
                  </a:lnTo>
                  <a:lnTo>
                    <a:pt x="13" y="18"/>
                  </a:lnTo>
                  <a:lnTo>
                    <a:pt x="8" y="18"/>
                  </a:lnTo>
                  <a:lnTo>
                    <a:pt x="8" y="37"/>
                  </a:lnTo>
                  <a:lnTo>
                    <a:pt x="3" y="37"/>
                  </a:lnTo>
                  <a:lnTo>
                    <a:pt x="3" y="18"/>
                  </a:lnTo>
                  <a:lnTo>
                    <a:pt x="0" y="18"/>
                  </a:lnTo>
                  <a:lnTo>
                    <a:pt x="0"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34" name="Freeform 357">
              <a:extLst>
                <a:ext uri="{FF2B5EF4-FFF2-40B4-BE49-F238E27FC236}">
                  <a16:creationId xmlns:a16="http://schemas.microsoft.com/office/drawing/2014/main" id="{7B233F25-2A4D-5E47-8176-167DFF56C7AE}"/>
                </a:ext>
              </a:extLst>
            </p:cNvPr>
            <p:cNvSpPr>
              <a:spLocks/>
            </p:cNvSpPr>
            <p:nvPr/>
          </p:nvSpPr>
          <p:spPr bwMode="auto">
            <a:xfrm>
              <a:off x="4349" y="2776"/>
              <a:ext cx="4"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37"/>
                <a:gd name="T41" fmla="*/ 19 w 19"/>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37">
                  <a:moveTo>
                    <a:pt x="0" y="37"/>
                  </a:moveTo>
                  <a:lnTo>
                    <a:pt x="0" y="0"/>
                  </a:lnTo>
                  <a:lnTo>
                    <a:pt x="6" y="0"/>
                  </a:lnTo>
                  <a:lnTo>
                    <a:pt x="6" y="20"/>
                  </a:lnTo>
                  <a:lnTo>
                    <a:pt x="11" y="10"/>
                  </a:lnTo>
                  <a:lnTo>
                    <a:pt x="19" y="10"/>
                  </a:lnTo>
                  <a:lnTo>
                    <a:pt x="11" y="20"/>
                  </a:lnTo>
                  <a:lnTo>
                    <a:pt x="19" y="37"/>
                  </a:lnTo>
                  <a:lnTo>
                    <a:pt x="13" y="37"/>
                  </a:lnTo>
                  <a:lnTo>
                    <a:pt x="8" y="27"/>
                  </a:lnTo>
                  <a:lnTo>
                    <a:pt x="6" y="30"/>
                  </a:lnTo>
                  <a:lnTo>
                    <a:pt x="6" y="37"/>
                  </a:lnTo>
                  <a:lnTo>
                    <a:pt x="0" y="37"/>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35" name="Freeform 358">
              <a:extLst>
                <a:ext uri="{FF2B5EF4-FFF2-40B4-BE49-F238E27FC236}">
                  <a16:creationId xmlns:a16="http://schemas.microsoft.com/office/drawing/2014/main" id="{75963E21-864E-D74A-809C-F6790A7B9C23}"/>
                </a:ext>
              </a:extLst>
            </p:cNvPr>
            <p:cNvSpPr>
              <a:spLocks noEditPoints="1"/>
            </p:cNvSpPr>
            <p:nvPr/>
          </p:nvSpPr>
          <p:spPr bwMode="auto">
            <a:xfrm>
              <a:off x="4354" y="2776"/>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w 19"/>
                <a:gd name="T87" fmla="*/ 0 h 37"/>
                <a:gd name="T88" fmla="*/ 0 w 19"/>
                <a:gd name="T89" fmla="*/ 0 h 37"/>
                <a:gd name="T90" fmla="*/ 0 w 19"/>
                <a:gd name="T91" fmla="*/ 0 h 37"/>
                <a:gd name="T92" fmla="*/ 0 w 19"/>
                <a:gd name="T93" fmla="*/ 0 h 37"/>
                <a:gd name="T94" fmla="*/ 0 w 19"/>
                <a:gd name="T95" fmla="*/ 0 h 37"/>
                <a:gd name="T96" fmla="*/ 0 w 19"/>
                <a:gd name="T97" fmla="*/ 0 h 37"/>
                <a:gd name="T98" fmla="*/ 0 w 19"/>
                <a:gd name="T99" fmla="*/ 0 h 37"/>
                <a:gd name="T100" fmla="*/ 0 w 19"/>
                <a:gd name="T101" fmla="*/ 0 h 37"/>
                <a:gd name="T102" fmla="*/ 0 w 19"/>
                <a:gd name="T103" fmla="*/ 0 h 37"/>
                <a:gd name="T104" fmla="*/ 0 w 19"/>
                <a:gd name="T105" fmla="*/ 0 h 37"/>
                <a:gd name="T106" fmla="*/ 0 w 19"/>
                <a:gd name="T107" fmla="*/ 0 h 37"/>
                <a:gd name="T108" fmla="*/ 0 w 19"/>
                <a:gd name="T109" fmla="*/ 0 h 37"/>
                <a:gd name="T110" fmla="*/ 0 w 19"/>
                <a:gd name="T111" fmla="*/ 0 h 37"/>
                <a:gd name="T112" fmla="*/ 0 w 19"/>
                <a:gd name="T113" fmla="*/ 0 h 37"/>
                <a:gd name="T114" fmla="*/ 0 w 19"/>
                <a:gd name="T115" fmla="*/ 0 h 37"/>
                <a:gd name="T116" fmla="*/ 0 w 19"/>
                <a:gd name="T117" fmla="*/ 0 h 37"/>
                <a:gd name="T118" fmla="*/ 0 w 19"/>
                <a:gd name="T119" fmla="*/ 0 h 37"/>
                <a:gd name="T120" fmla="*/ 0 w 19"/>
                <a:gd name="T121" fmla="*/ 0 h 37"/>
                <a:gd name="T122" fmla="*/ 0 w 19"/>
                <a:gd name="T123" fmla="*/ 0 h 37"/>
                <a:gd name="T124" fmla="*/ 0 w 19"/>
                <a:gd name="T125" fmla="*/ 0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7"/>
                <a:gd name="T191" fmla="*/ 19 w 19"/>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7">
                  <a:moveTo>
                    <a:pt x="19" y="37"/>
                  </a:moveTo>
                  <a:lnTo>
                    <a:pt x="13" y="37"/>
                  </a:lnTo>
                  <a:lnTo>
                    <a:pt x="13" y="34"/>
                  </a:lnTo>
                  <a:lnTo>
                    <a:pt x="13" y="35"/>
                  </a:lnTo>
                  <a:lnTo>
                    <a:pt x="13" y="37"/>
                  </a:lnTo>
                  <a:lnTo>
                    <a:pt x="12" y="37"/>
                  </a:lnTo>
                  <a:lnTo>
                    <a:pt x="10" y="37"/>
                  </a:lnTo>
                  <a:lnTo>
                    <a:pt x="9" y="37"/>
                  </a:lnTo>
                  <a:lnTo>
                    <a:pt x="8" y="37"/>
                  </a:lnTo>
                  <a:lnTo>
                    <a:pt x="7" y="37"/>
                  </a:lnTo>
                  <a:lnTo>
                    <a:pt x="5" y="37"/>
                  </a:lnTo>
                  <a:lnTo>
                    <a:pt x="4" y="37"/>
                  </a:lnTo>
                  <a:lnTo>
                    <a:pt x="3" y="35"/>
                  </a:lnTo>
                  <a:lnTo>
                    <a:pt x="3" y="34"/>
                  </a:lnTo>
                  <a:lnTo>
                    <a:pt x="2" y="33"/>
                  </a:lnTo>
                  <a:lnTo>
                    <a:pt x="0" y="32"/>
                  </a:lnTo>
                  <a:lnTo>
                    <a:pt x="0" y="30"/>
                  </a:lnTo>
                  <a:lnTo>
                    <a:pt x="0" y="29"/>
                  </a:lnTo>
                  <a:lnTo>
                    <a:pt x="0" y="28"/>
                  </a:lnTo>
                  <a:lnTo>
                    <a:pt x="0" y="27"/>
                  </a:lnTo>
                  <a:lnTo>
                    <a:pt x="0" y="25"/>
                  </a:lnTo>
                  <a:lnTo>
                    <a:pt x="0" y="24"/>
                  </a:lnTo>
                  <a:lnTo>
                    <a:pt x="0" y="23"/>
                  </a:lnTo>
                  <a:lnTo>
                    <a:pt x="0" y="22"/>
                  </a:lnTo>
                  <a:lnTo>
                    <a:pt x="0" y="20"/>
                  </a:lnTo>
                  <a:lnTo>
                    <a:pt x="0" y="19"/>
                  </a:lnTo>
                  <a:lnTo>
                    <a:pt x="0" y="18"/>
                  </a:lnTo>
                  <a:lnTo>
                    <a:pt x="0" y="17"/>
                  </a:lnTo>
                  <a:lnTo>
                    <a:pt x="2" y="15"/>
                  </a:lnTo>
                  <a:lnTo>
                    <a:pt x="3" y="14"/>
                  </a:lnTo>
                  <a:lnTo>
                    <a:pt x="3" y="13"/>
                  </a:lnTo>
                  <a:lnTo>
                    <a:pt x="3" y="12"/>
                  </a:lnTo>
                  <a:lnTo>
                    <a:pt x="4" y="12"/>
                  </a:lnTo>
                  <a:lnTo>
                    <a:pt x="5" y="12"/>
                  </a:lnTo>
                  <a:lnTo>
                    <a:pt x="5" y="10"/>
                  </a:lnTo>
                  <a:lnTo>
                    <a:pt x="7" y="10"/>
                  </a:lnTo>
                  <a:lnTo>
                    <a:pt x="8" y="10"/>
                  </a:lnTo>
                  <a:lnTo>
                    <a:pt x="9" y="10"/>
                  </a:lnTo>
                  <a:lnTo>
                    <a:pt x="10" y="10"/>
                  </a:lnTo>
                  <a:lnTo>
                    <a:pt x="10" y="12"/>
                  </a:lnTo>
                  <a:lnTo>
                    <a:pt x="12" y="12"/>
                  </a:lnTo>
                  <a:lnTo>
                    <a:pt x="13" y="12"/>
                  </a:lnTo>
                  <a:lnTo>
                    <a:pt x="13" y="13"/>
                  </a:lnTo>
                  <a:lnTo>
                    <a:pt x="13" y="14"/>
                  </a:lnTo>
                  <a:lnTo>
                    <a:pt x="13" y="0"/>
                  </a:lnTo>
                  <a:lnTo>
                    <a:pt x="19" y="0"/>
                  </a:lnTo>
                  <a:lnTo>
                    <a:pt x="19" y="37"/>
                  </a:lnTo>
                  <a:close/>
                  <a:moveTo>
                    <a:pt x="5" y="24"/>
                  </a:moveTo>
                  <a:lnTo>
                    <a:pt x="5" y="25"/>
                  </a:lnTo>
                  <a:lnTo>
                    <a:pt x="5" y="27"/>
                  </a:lnTo>
                  <a:lnTo>
                    <a:pt x="5" y="28"/>
                  </a:lnTo>
                  <a:lnTo>
                    <a:pt x="5" y="29"/>
                  </a:lnTo>
                  <a:lnTo>
                    <a:pt x="5" y="30"/>
                  </a:lnTo>
                  <a:lnTo>
                    <a:pt x="5" y="32"/>
                  </a:lnTo>
                  <a:lnTo>
                    <a:pt x="7" y="32"/>
                  </a:lnTo>
                  <a:lnTo>
                    <a:pt x="7" y="33"/>
                  </a:lnTo>
                  <a:lnTo>
                    <a:pt x="8" y="33"/>
                  </a:lnTo>
                  <a:lnTo>
                    <a:pt x="8" y="34"/>
                  </a:lnTo>
                  <a:lnTo>
                    <a:pt x="9" y="34"/>
                  </a:lnTo>
                  <a:lnTo>
                    <a:pt x="9" y="33"/>
                  </a:lnTo>
                  <a:lnTo>
                    <a:pt x="10" y="33"/>
                  </a:lnTo>
                  <a:lnTo>
                    <a:pt x="10" y="32"/>
                  </a:lnTo>
                  <a:lnTo>
                    <a:pt x="12" y="32"/>
                  </a:lnTo>
                  <a:lnTo>
                    <a:pt x="13" y="30"/>
                  </a:lnTo>
                  <a:lnTo>
                    <a:pt x="13" y="29"/>
                  </a:lnTo>
                  <a:lnTo>
                    <a:pt x="13" y="28"/>
                  </a:lnTo>
                  <a:lnTo>
                    <a:pt x="13" y="27"/>
                  </a:lnTo>
                  <a:lnTo>
                    <a:pt x="13" y="25"/>
                  </a:lnTo>
                  <a:lnTo>
                    <a:pt x="13" y="24"/>
                  </a:lnTo>
                  <a:lnTo>
                    <a:pt x="13" y="23"/>
                  </a:lnTo>
                  <a:lnTo>
                    <a:pt x="13" y="22"/>
                  </a:lnTo>
                  <a:lnTo>
                    <a:pt x="13" y="20"/>
                  </a:lnTo>
                  <a:lnTo>
                    <a:pt x="13" y="19"/>
                  </a:lnTo>
                  <a:lnTo>
                    <a:pt x="13" y="18"/>
                  </a:lnTo>
                  <a:lnTo>
                    <a:pt x="12" y="18"/>
                  </a:lnTo>
                  <a:lnTo>
                    <a:pt x="10" y="18"/>
                  </a:lnTo>
                  <a:lnTo>
                    <a:pt x="9" y="18"/>
                  </a:lnTo>
                  <a:lnTo>
                    <a:pt x="8" y="18"/>
                  </a:lnTo>
                  <a:lnTo>
                    <a:pt x="7" y="18"/>
                  </a:lnTo>
                  <a:lnTo>
                    <a:pt x="5" y="18"/>
                  </a:lnTo>
                  <a:lnTo>
                    <a:pt x="5" y="19"/>
                  </a:lnTo>
                  <a:lnTo>
                    <a:pt x="5" y="20"/>
                  </a:lnTo>
                  <a:lnTo>
                    <a:pt x="5" y="22"/>
                  </a:lnTo>
                  <a:lnTo>
                    <a:pt x="5" y="23"/>
                  </a:lnTo>
                  <a:lnTo>
                    <a:pt x="5" y="24"/>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36" name="Freeform 359">
              <a:extLst>
                <a:ext uri="{FF2B5EF4-FFF2-40B4-BE49-F238E27FC236}">
                  <a16:creationId xmlns:a16="http://schemas.microsoft.com/office/drawing/2014/main" id="{BF70084D-DBF2-264A-9F92-2A7020589E9D}"/>
                </a:ext>
              </a:extLst>
            </p:cNvPr>
            <p:cNvSpPr>
              <a:spLocks noEditPoints="1"/>
            </p:cNvSpPr>
            <p:nvPr/>
          </p:nvSpPr>
          <p:spPr bwMode="auto">
            <a:xfrm>
              <a:off x="4359" y="2776"/>
              <a:ext cx="3" cy="11"/>
            </a:xfrm>
            <a:custGeom>
              <a:avLst/>
              <a:gdLst>
                <a:gd name="T0" fmla="*/ 0 w 10"/>
                <a:gd name="T1" fmla="*/ 0 h 47"/>
                <a:gd name="T2" fmla="*/ 0 w 10"/>
                <a:gd name="T3" fmla="*/ 0 h 47"/>
                <a:gd name="T4" fmla="*/ 0 w 10"/>
                <a:gd name="T5" fmla="*/ 0 h 47"/>
                <a:gd name="T6" fmla="*/ 0 w 10"/>
                <a:gd name="T7" fmla="*/ 0 h 47"/>
                <a:gd name="T8" fmla="*/ 0 w 10"/>
                <a:gd name="T9" fmla="*/ 0 h 47"/>
                <a:gd name="T10" fmla="*/ 0 w 10"/>
                <a:gd name="T11" fmla="*/ 0 h 47"/>
                <a:gd name="T12" fmla="*/ 0 w 10"/>
                <a:gd name="T13" fmla="*/ 0 h 47"/>
                <a:gd name="T14" fmla="*/ 0 w 10"/>
                <a:gd name="T15" fmla="*/ 0 h 47"/>
                <a:gd name="T16" fmla="*/ 0 w 10"/>
                <a:gd name="T17" fmla="*/ 0 h 47"/>
                <a:gd name="T18" fmla="*/ 0 w 10"/>
                <a:gd name="T19" fmla="*/ 0 h 47"/>
                <a:gd name="T20" fmla="*/ 0 w 10"/>
                <a:gd name="T21" fmla="*/ 0 h 47"/>
                <a:gd name="T22" fmla="*/ 0 w 10"/>
                <a:gd name="T23" fmla="*/ 0 h 47"/>
                <a:gd name="T24" fmla="*/ 0 w 10"/>
                <a:gd name="T25" fmla="*/ 0 h 47"/>
                <a:gd name="T26" fmla="*/ 0 w 10"/>
                <a:gd name="T27" fmla="*/ 0 h 47"/>
                <a:gd name="T28" fmla="*/ 0 w 10"/>
                <a:gd name="T29" fmla="*/ 0 h 47"/>
                <a:gd name="T30" fmla="*/ 0 w 10"/>
                <a:gd name="T31" fmla="*/ 0 h 47"/>
                <a:gd name="T32" fmla="*/ 0 w 10"/>
                <a:gd name="T33" fmla="*/ 0 h 47"/>
                <a:gd name="T34" fmla="*/ 0 w 10"/>
                <a:gd name="T35" fmla="*/ 0 h 47"/>
                <a:gd name="T36" fmla="*/ 0 w 10"/>
                <a:gd name="T37" fmla="*/ 0 h 47"/>
                <a:gd name="T38" fmla="*/ 0 w 10"/>
                <a:gd name="T39" fmla="*/ 0 h 47"/>
                <a:gd name="T40" fmla="*/ 0 w 10"/>
                <a:gd name="T41" fmla="*/ 0 h 47"/>
                <a:gd name="T42" fmla="*/ 0 w 10"/>
                <a:gd name="T43" fmla="*/ 0 h 47"/>
                <a:gd name="T44" fmla="*/ 0 w 10"/>
                <a:gd name="T45" fmla="*/ 0 h 47"/>
                <a:gd name="T46" fmla="*/ 0 w 10"/>
                <a:gd name="T47" fmla="*/ 0 h 47"/>
                <a:gd name="T48" fmla="*/ 0 w 10"/>
                <a:gd name="T49" fmla="*/ 0 h 47"/>
                <a:gd name="T50" fmla="*/ 0 w 10"/>
                <a:gd name="T51" fmla="*/ 0 h 47"/>
                <a:gd name="T52" fmla="*/ 0 w 10"/>
                <a:gd name="T53" fmla="*/ 0 h 47"/>
                <a:gd name="T54" fmla="*/ 0 w 10"/>
                <a:gd name="T55" fmla="*/ 0 h 47"/>
                <a:gd name="T56" fmla="*/ 0 w 10"/>
                <a:gd name="T57" fmla="*/ 0 h 47"/>
                <a:gd name="T58" fmla="*/ 0 w 10"/>
                <a:gd name="T59" fmla="*/ 0 h 47"/>
                <a:gd name="T60" fmla="*/ 0 w 10"/>
                <a:gd name="T61" fmla="*/ 0 h 47"/>
                <a:gd name="T62" fmla="*/ 0 w 10"/>
                <a:gd name="T63" fmla="*/ 0 h 47"/>
                <a:gd name="T64" fmla="*/ 0 w 10"/>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
                <a:gd name="T100" fmla="*/ 0 h 47"/>
                <a:gd name="T101" fmla="*/ 10 w 10"/>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 h="47">
                  <a:moveTo>
                    <a:pt x="5" y="8"/>
                  </a:moveTo>
                  <a:lnTo>
                    <a:pt x="5" y="0"/>
                  </a:lnTo>
                  <a:lnTo>
                    <a:pt x="10" y="0"/>
                  </a:lnTo>
                  <a:lnTo>
                    <a:pt x="10" y="8"/>
                  </a:lnTo>
                  <a:lnTo>
                    <a:pt x="5" y="8"/>
                  </a:lnTo>
                  <a:close/>
                  <a:moveTo>
                    <a:pt x="10" y="10"/>
                  </a:moveTo>
                  <a:lnTo>
                    <a:pt x="10" y="37"/>
                  </a:lnTo>
                  <a:lnTo>
                    <a:pt x="10" y="38"/>
                  </a:lnTo>
                  <a:lnTo>
                    <a:pt x="10" y="39"/>
                  </a:lnTo>
                  <a:lnTo>
                    <a:pt x="10" y="40"/>
                  </a:lnTo>
                  <a:lnTo>
                    <a:pt x="10" y="42"/>
                  </a:lnTo>
                  <a:lnTo>
                    <a:pt x="10" y="43"/>
                  </a:lnTo>
                  <a:lnTo>
                    <a:pt x="10" y="44"/>
                  </a:lnTo>
                  <a:lnTo>
                    <a:pt x="10" y="46"/>
                  </a:lnTo>
                  <a:lnTo>
                    <a:pt x="9" y="47"/>
                  </a:lnTo>
                  <a:lnTo>
                    <a:pt x="8" y="47"/>
                  </a:lnTo>
                  <a:lnTo>
                    <a:pt x="7" y="47"/>
                  </a:lnTo>
                  <a:lnTo>
                    <a:pt x="5" y="47"/>
                  </a:lnTo>
                  <a:lnTo>
                    <a:pt x="4" y="47"/>
                  </a:lnTo>
                  <a:lnTo>
                    <a:pt x="3" y="47"/>
                  </a:lnTo>
                  <a:lnTo>
                    <a:pt x="1" y="47"/>
                  </a:lnTo>
                  <a:lnTo>
                    <a:pt x="0" y="47"/>
                  </a:lnTo>
                  <a:lnTo>
                    <a:pt x="3" y="40"/>
                  </a:lnTo>
                  <a:lnTo>
                    <a:pt x="4" y="40"/>
                  </a:lnTo>
                  <a:lnTo>
                    <a:pt x="5" y="40"/>
                  </a:lnTo>
                  <a:lnTo>
                    <a:pt x="5" y="39"/>
                  </a:lnTo>
                  <a:lnTo>
                    <a:pt x="5" y="38"/>
                  </a:lnTo>
                  <a:lnTo>
                    <a:pt x="5" y="37"/>
                  </a:lnTo>
                  <a:lnTo>
                    <a:pt x="5" y="10"/>
                  </a:lnTo>
                  <a:lnTo>
                    <a:pt x="10"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37" name="Freeform 360">
              <a:extLst>
                <a:ext uri="{FF2B5EF4-FFF2-40B4-BE49-F238E27FC236}">
                  <a16:creationId xmlns:a16="http://schemas.microsoft.com/office/drawing/2014/main" id="{10226D98-2EB2-CC44-AB05-4F7D124D2706}"/>
                </a:ext>
              </a:extLst>
            </p:cNvPr>
            <p:cNvSpPr>
              <a:spLocks/>
            </p:cNvSpPr>
            <p:nvPr/>
          </p:nvSpPr>
          <p:spPr bwMode="auto">
            <a:xfrm>
              <a:off x="4363" y="2776"/>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
                <a:gd name="T130" fmla="*/ 0 h 37"/>
                <a:gd name="T131" fmla="*/ 19 w 19"/>
                <a:gd name="T132" fmla="*/ 37 h 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 h="37">
                  <a:moveTo>
                    <a:pt x="7" y="0"/>
                  </a:moveTo>
                  <a:lnTo>
                    <a:pt x="7" y="14"/>
                  </a:lnTo>
                  <a:lnTo>
                    <a:pt x="7" y="13"/>
                  </a:lnTo>
                  <a:lnTo>
                    <a:pt x="8" y="12"/>
                  </a:lnTo>
                  <a:lnTo>
                    <a:pt x="9" y="12"/>
                  </a:lnTo>
                  <a:lnTo>
                    <a:pt x="10" y="12"/>
                  </a:lnTo>
                  <a:lnTo>
                    <a:pt x="12" y="12"/>
                  </a:lnTo>
                  <a:lnTo>
                    <a:pt x="12" y="10"/>
                  </a:lnTo>
                  <a:lnTo>
                    <a:pt x="13" y="10"/>
                  </a:lnTo>
                  <a:lnTo>
                    <a:pt x="14" y="10"/>
                  </a:lnTo>
                  <a:lnTo>
                    <a:pt x="15" y="10"/>
                  </a:lnTo>
                  <a:lnTo>
                    <a:pt x="17" y="10"/>
                  </a:lnTo>
                  <a:lnTo>
                    <a:pt x="17" y="12"/>
                  </a:lnTo>
                  <a:lnTo>
                    <a:pt x="17" y="13"/>
                  </a:lnTo>
                  <a:lnTo>
                    <a:pt x="18" y="13"/>
                  </a:lnTo>
                  <a:lnTo>
                    <a:pt x="18" y="14"/>
                  </a:lnTo>
                  <a:lnTo>
                    <a:pt x="19" y="14"/>
                  </a:lnTo>
                  <a:lnTo>
                    <a:pt x="19" y="15"/>
                  </a:lnTo>
                  <a:lnTo>
                    <a:pt x="19" y="17"/>
                  </a:lnTo>
                  <a:lnTo>
                    <a:pt x="19" y="18"/>
                  </a:lnTo>
                  <a:lnTo>
                    <a:pt x="19" y="19"/>
                  </a:lnTo>
                  <a:lnTo>
                    <a:pt x="19" y="20"/>
                  </a:lnTo>
                  <a:lnTo>
                    <a:pt x="19" y="37"/>
                  </a:lnTo>
                  <a:lnTo>
                    <a:pt x="14" y="37"/>
                  </a:lnTo>
                  <a:lnTo>
                    <a:pt x="14" y="24"/>
                  </a:lnTo>
                  <a:lnTo>
                    <a:pt x="14" y="23"/>
                  </a:lnTo>
                  <a:lnTo>
                    <a:pt x="14" y="22"/>
                  </a:lnTo>
                  <a:lnTo>
                    <a:pt x="14" y="20"/>
                  </a:lnTo>
                  <a:lnTo>
                    <a:pt x="14" y="19"/>
                  </a:lnTo>
                  <a:lnTo>
                    <a:pt x="14" y="18"/>
                  </a:lnTo>
                  <a:lnTo>
                    <a:pt x="13" y="18"/>
                  </a:lnTo>
                  <a:lnTo>
                    <a:pt x="12" y="18"/>
                  </a:lnTo>
                  <a:lnTo>
                    <a:pt x="10" y="18"/>
                  </a:lnTo>
                  <a:lnTo>
                    <a:pt x="9" y="18"/>
                  </a:lnTo>
                  <a:lnTo>
                    <a:pt x="8" y="18"/>
                  </a:lnTo>
                  <a:lnTo>
                    <a:pt x="7" y="18"/>
                  </a:lnTo>
                  <a:lnTo>
                    <a:pt x="7" y="19"/>
                  </a:lnTo>
                  <a:lnTo>
                    <a:pt x="7" y="20"/>
                  </a:lnTo>
                  <a:lnTo>
                    <a:pt x="7" y="22"/>
                  </a:lnTo>
                  <a:lnTo>
                    <a:pt x="7" y="23"/>
                  </a:lnTo>
                  <a:lnTo>
                    <a:pt x="7" y="24"/>
                  </a:lnTo>
                  <a:lnTo>
                    <a:pt x="7" y="37"/>
                  </a:lnTo>
                  <a:lnTo>
                    <a:pt x="0" y="37"/>
                  </a:lnTo>
                  <a:lnTo>
                    <a:pt x="0" y="0"/>
                  </a:lnTo>
                  <a:lnTo>
                    <a:pt x="7" y="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38" name="Freeform 361">
              <a:extLst>
                <a:ext uri="{FF2B5EF4-FFF2-40B4-BE49-F238E27FC236}">
                  <a16:creationId xmlns:a16="http://schemas.microsoft.com/office/drawing/2014/main" id="{982D47CF-30FA-C54E-B305-9DF39A05EC38}"/>
                </a:ext>
              </a:extLst>
            </p:cNvPr>
            <p:cNvSpPr>
              <a:spLocks/>
            </p:cNvSpPr>
            <p:nvPr/>
          </p:nvSpPr>
          <p:spPr bwMode="auto">
            <a:xfrm>
              <a:off x="4369" y="2776"/>
              <a:ext cx="3" cy="9"/>
            </a:xfrm>
            <a:custGeom>
              <a:avLst/>
              <a:gdLst>
                <a:gd name="T0" fmla="*/ 0 w 13"/>
                <a:gd name="T1" fmla="*/ 0 h 37"/>
                <a:gd name="T2" fmla="*/ 0 w 13"/>
                <a:gd name="T3" fmla="*/ 0 h 37"/>
                <a:gd name="T4" fmla="*/ 0 w 13"/>
                <a:gd name="T5" fmla="*/ 0 h 37"/>
                <a:gd name="T6" fmla="*/ 0 w 13"/>
                <a:gd name="T7" fmla="*/ 0 h 37"/>
                <a:gd name="T8" fmla="*/ 0 w 13"/>
                <a:gd name="T9" fmla="*/ 0 h 37"/>
                <a:gd name="T10" fmla="*/ 0 w 13"/>
                <a:gd name="T11" fmla="*/ 0 h 37"/>
                <a:gd name="T12" fmla="*/ 0 w 13"/>
                <a:gd name="T13" fmla="*/ 0 h 37"/>
                <a:gd name="T14" fmla="*/ 0 w 13"/>
                <a:gd name="T15" fmla="*/ 0 h 37"/>
                <a:gd name="T16" fmla="*/ 0 w 13"/>
                <a:gd name="T17" fmla="*/ 0 h 37"/>
                <a:gd name="T18" fmla="*/ 0 w 13"/>
                <a:gd name="T19" fmla="*/ 0 h 37"/>
                <a:gd name="T20" fmla="*/ 0 w 13"/>
                <a:gd name="T21" fmla="*/ 0 h 37"/>
                <a:gd name="T22" fmla="*/ 0 w 13"/>
                <a:gd name="T23" fmla="*/ 0 h 37"/>
                <a:gd name="T24" fmla="*/ 0 w 13"/>
                <a:gd name="T25" fmla="*/ 0 h 37"/>
                <a:gd name="T26" fmla="*/ 0 w 13"/>
                <a:gd name="T27" fmla="*/ 0 h 37"/>
                <a:gd name="T28" fmla="*/ 0 w 13"/>
                <a:gd name="T29" fmla="*/ 0 h 37"/>
                <a:gd name="T30" fmla="*/ 0 w 13"/>
                <a:gd name="T31" fmla="*/ 0 h 37"/>
                <a:gd name="T32" fmla="*/ 0 w 13"/>
                <a:gd name="T33" fmla="*/ 0 h 37"/>
                <a:gd name="T34" fmla="*/ 0 w 13"/>
                <a:gd name="T35" fmla="*/ 0 h 37"/>
                <a:gd name="T36" fmla="*/ 0 w 13"/>
                <a:gd name="T37" fmla="*/ 0 h 37"/>
                <a:gd name="T38" fmla="*/ 0 w 13"/>
                <a:gd name="T39" fmla="*/ 0 h 37"/>
                <a:gd name="T40" fmla="*/ 0 w 13"/>
                <a:gd name="T41" fmla="*/ 0 h 37"/>
                <a:gd name="T42" fmla="*/ 0 w 13"/>
                <a:gd name="T43" fmla="*/ 0 h 37"/>
                <a:gd name="T44" fmla="*/ 0 w 13"/>
                <a:gd name="T45" fmla="*/ 0 h 37"/>
                <a:gd name="T46" fmla="*/ 0 w 13"/>
                <a:gd name="T47" fmla="*/ 0 h 37"/>
                <a:gd name="T48" fmla="*/ 0 w 13"/>
                <a:gd name="T49" fmla="*/ 0 h 37"/>
                <a:gd name="T50" fmla="*/ 0 w 13"/>
                <a:gd name="T51" fmla="*/ 0 h 37"/>
                <a:gd name="T52" fmla="*/ 0 w 13"/>
                <a:gd name="T53" fmla="*/ 0 h 37"/>
                <a:gd name="T54" fmla="*/ 0 w 13"/>
                <a:gd name="T55" fmla="*/ 0 h 37"/>
                <a:gd name="T56" fmla="*/ 0 w 13"/>
                <a:gd name="T57" fmla="*/ 0 h 37"/>
                <a:gd name="T58" fmla="*/ 0 w 13"/>
                <a:gd name="T59" fmla="*/ 0 h 37"/>
                <a:gd name="T60" fmla="*/ 0 w 13"/>
                <a:gd name="T61" fmla="*/ 0 h 37"/>
                <a:gd name="T62" fmla="*/ 0 w 13"/>
                <a:gd name="T63" fmla="*/ 0 h 37"/>
                <a:gd name="T64" fmla="*/ 0 w 13"/>
                <a:gd name="T65" fmla="*/ 0 h 37"/>
                <a:gd name="T66" fmla="*/ 0 w 13"/>
                <a:gd name="T67" fmla="*/ 0 h 37"/>
                <a:gd name="T68" fmla="*/ 0 w 13"/>
                <a:gd name="T69" fmla="*/ 0 h 37"/>
                <a:gd name="T70" fmla="*/ 0 w 13"/>
                <a:gd name="T71" fmla="*/ 0 h 37"/>
                <a:gd name="T72" fmla="*/ 0 w 13"/>
                <a:gd name="T73" fmla="*/ 0 h 37"/>
                <a:gd name="T74" fmla="*/ 0 w 13"/>
                <a:gd name="T75" fmla="*/ 0 h 37"/>
                <a:gd name="T76" fmla="*/ 0 w 13"/>
                <a:gd name="T77" fmla="*/ 0 h 37"/>
                <a:gd name="T78" fmla="*/ 0 w 13"/>
                <a:gd name="T79" fmla="*/ 0 h 37"/>
                <a:gd name="T80" fmla="*/ 0 w 13"/>
                <a:gd name="T81" fmla="*/ 0 h 37"/>
                <a:gd name="T82" fmla="*/ 0 w 13"/>
                <a:gd name="T83" fmla="*/ 0 h 37"/>
                <a:gd name="T84" fmla="*/ 0 w 13"/>
                <a:gd name="T85" fmla="*/ 0 h 37"/>
                <a:gd name="T86" fmla="*/ 0 w 13"/>
                <a:gd name="T87" fmla="*/ 0 h 37"/>
                <a:gd name="T88" fmla="*/ 0 w 13"/>
                <a:gd name="T89" fmla="*/ 0 h 37"/>
                <a:gd name="T90" fmla="*/ 0 w 13"/>
                <a:gd name="T91" fmla="*/ 0 h 37"/>
                <a:gd name="T92" fmla="*/ 0 w 13"/>
                <a:gd name="T93" fmla="*/ 0 h 37"/>
                <a:gd name="T94" fmla="*/ 0 w 13"/>
                <a:gd name="T95" fmla="*/ 0 h 37"/>
                <a:gd name="T96" fmla="*/ 0 w 13"/>
                <a:gd name="T97" fmla="*/ 0 h 37"/>
                <a:gd name="T98" fmla="*/ 0 w 13"/>
                <a:gd name="T99" fmla="*/ 0 h 37"/>
                <a:gd name="T100" fmla="*/ 0 w 13"/>
                <a:gd name="T101" fmla="*/ 0 h 37"/>
                <a:gd name="T102" fmla="*/ 0 w 13"/>
                <a:gd name="T103" fmla="*/ 0 h 37"/>
                <a:gd name="T104" fmla="*/ 0 w 13"/>
                <a:gd name="T105" fmla="*/ 0 h 37"/>
                <a:gd name="T106" fmla="*/ 0 w 13"/>
                <a:gd name="T107" fmla="*/ 0 h 37"/>
                <a:gd name="T108" fmla="*/ 0 w 13"/>
                <a:gd name="T109" fmla="*/ 0 h 37"/>
                <a:gd name="T110" fmla="*/ 0 w 13"/>
                <a:gd name="T111" fmla="*/ 0 h 37"/>
                <a:gd name="T112" fmla="*/ 0 w 13"/>
                <a:gd name="T113" fmla="*/ 0 h 37"/>
                <a:gd name="T114" fmla="*/ 0 w 13"/>
                <a:gd name="T115" fmla="*/ 0 h 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
                <a:gd name="T175" fmla="*/ 0 h 37"/>
                <a:gd name="T176" fmla="*/ 13 w 13"/>
                <a:gd name="T177" fmla="*/ 37 h 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 h="37">
                  <a:moveTo>
                    <a:pt x="0" y="10"/>
                  </a:moveTo>
                  <a:lnTo>
                    <a:pt x="3" y="10"/>
                  </a:lnTo>
                  <a:lnTo>
                    <a:pt x="3" y="9"/>
                  </a:lnTo>
                  <a:lnTo>
                    <a:pt x="3" y="8"/>
                  </a:lnTo>
                  <a:lnTo>
                    <a:pt x="3" y="6"/>
                  </a:lnTo>
                  <a:lnTo>
                    <a:pt x="3" y="5"/>
                  </a:lnTo>
                  <a:lnTo>
                    <a:pt x="4" y="5"/>
                  </a:lnTo>
                  <a:lnTo>
                    <a:pt x="4" y="4"/>
                  </a:lnTo>
                  <a:lnTo>
                    <a:pt x="5" y="4"/>
                  </a:lnTo>
                  <a:lnTo>
                    <a:pt x="5" y="3"/>
                  </a:lnTo>
                  <a:lnTo>
                    <a:pt x="5" y="1"/>
                  </a:lnTo>
                  <a:lnTo>
                    <a:pt x="5" y="0"/>
                  </a:lnTo>
                  <a:lnTo>
                    <a:pt x="6" y="0"/>
                  </a:lnTo>
                  <a:lnTo>
                    <a:pt x="8" y="0"/>
                  </a:lnTo>
                  <a:lnTo>
                    <a:pt x="9" y="0"/>
                  </a:lnTo>
                  <a:lnTo>
                    <a:pt x="10" y="0"/>
                  </a:lnTo>
                  <a:lnTo>
                    <a:pt x="11" y="0"/>
                  </a:lnTo>
                  <a:lnTo>
                    <a:pt x="13" y="0"/>
                  </a:lnTo>
                  <a:lnTo>
                    <a:pt x="13" y="8"/>
                  </a:lnTo>
                  <a:lnTo>
                    <a:pt x="11" y="8"/>
                  </a:lnTo>
                  <a:lnTo>
                    <a:pt x="10" y="8"/>
                  </a:lnTo>
                  <a:lnTo>
                    <a:pt x="9" y="8"/>
                  </a:lnTo>
                  <a:lnTo>
                    <a:pt x="8" y="8"/>
                  </a:lnTo>
                  <a:lnTo>
                    <a:pt x="8" y="9"/>
                  </a:lnTo>
                  <a:lnTo>
                    <a:pt x="8" y="10"/>
                  </a:lnTo>
                  <a:lnTo>
                    <a:pt x="13" y="10"/>
                  </a:lnTo>
                  <a:lnTo>
                    <a:pt x="13" y="18"/>
                  </a:lnTo>
                  <a:lnTo>
                    <a:pt x="8" y="18"/>
                  </a:lnTo>
                  <a:lnTo>
                    <a:pt x="8" y="37"/>
                  </a:lnTo>
                  <a:lnTo>
                    <a:pt x="3" y="37"/>
                  </a:lnTo>
                  <a:lnTo>
                    <a:pt x="3" y="18"/>
                  </a:lnTo>
                  <a:lnTo>
                    <a:pt x="0" y="18"/>
                  </a:lnTo>
                  <a:lnTo>
                    <a:pt x="0"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39" name="Freeform 362">
              <a:extLst>
                <a:ext uri="{FF2B5EF4-FFF2-40B4-BE49-F238E27FC236}">
                  <a16:creationId xmlns:a16="http://schemas.microsoft.com/office/drawing/2014/main" id="{5C6CEE56-B7A2-F445-ACCF-CCDC30DCA2DA}"/>
                </a:ext>
              </a:extLst>
            </p:cNvPr>
            <p:cNvSpPr>
              <a:spLocks/>
            </p:cNvSpPr>
            <p:nvPr/>
          </p:nvSpPr>
          <p:spPr bwMode="auto">
            <a:xfrm>
              <a:off x="4372" y="2778"/>
              <a:ext cx="5" cy="7"/>
            </a:xfrm>
            <a:custGeom>
              <a:avLst/>
              <a:gdLst>
                <a:gd name="T0" fmla="*/ 0 w 21"/>
                <a:gd name="T1" fmla="*/ 0 h 27"/>
                <a:gd name="T2" fmla="*/ 0 w 21"/>
                <a:gd name="T3" fmla="*/ 0 h 27"/>
                <a:gd name="T4" fmla="*/ 0 w 21"/>
                <a:gd name="T5" fmla="*/ 0 h 27"/>
                <a:gd name="T6" fmla="*/ 0 w 21"/>
                <a:gd name="T7" fmla="*/ 0 h 27"/>
                <a:gd name="T8" fmla="*/ 0 w 21"/>
                <a:gd name="T9" fmla="*/ 0 h 27"/>
                <a:gd name="T10" fmla="*/ 0 w 21"/>
                <a:gd name="T11" fmla="*/ 0 h 27"/>
                <a:gd name="T12" fmla="*/ 0 w 21"/>
                <a:gd name="T13" fmla="*/ 0 h 27"/>
                <a:gd name="T14" fmla="*/ 0 w 21"/>
                <a:gd name="T15" fmla="*/ 0 h 27"/>
                <a:gd name="T16" fmla="*/ 0 w 21"/>
                <a:gd name="T17" fmla="*/ 0 h 27"/>
                <a:gd name="T18" fmla="*/ 0 w 21"/>
                <a:gd name="T19" fmla="*/ 0 h 27"/>
                <a:gd name="T20" fmla="*/ 0 w 21"/>
                <a:gd name="T21" fmla="*/ 0 h 27"/>
                <a:gd name="T22" fmla="*/ 0 w 21"/>
                <a:gd name="T23" fmla="*/ 0 h 27"/>
                <a:gd name="T24" fmla="*/ 0 w 21"/>
                <a:gd name="T25" fmla="*/ 0 h 27"/>
                <a:gd name="T26" fmla="*/ 0 w 21"/>
                <a:gd name="T27" fmla="*/ 0 h 27"/>
                <a:gd name="T28" fmla="*/ 0 w 21"/>
                <a:gd name="T29" fmla="*/ 0 h 27"/>
                <a:gd name="T30" fmla="*/ 0 w 21"/>
                <a:gd name="T31" fmla="*/ 0 h 27"/>
                <a:gd name="T32" fmla="*/ 0 w 21"/>
                <a:gd name="T33" fmla="*/ 0 h 27"/>
                <a:gd name="T34" fmla="*/ 0 w 21"/>
                <a:gd name="T35" fmla="*/ 0 h 27"/>
                <a:gd name="T36" fmla="*/ 0 w 21"/>
                <a:gd name="T37" fmla="*/ 0 h 27"/>
                <a:gd name="T38" fmla="*/ 0 w 21"/>
                <a:gd name="T39" fmla="*/ 0 h 27"/>
                <a:gd name="T40" fmla="*/ 0 w 21"/>
                <a:gd name="T41" fmla="*/ 0 h 27"/>
                <a:gd name="T42" fmla="*/ 0 w 21"/>
                <a:gd name="T43" fmla="*/ 0 h 27"/>
                <a:gd name="T44" fmla="*/ 0 w 21"/>
                <a:gd name="T45" fmla="*/ 0 h 27"/>
                <a:gd name="T46" fmla="*/ 0 w 21"/>
                <a:gd name="T47" fmla="*/ 0 h 27"/>
                <a:gd name="T48" fmla="*/ 0 w 21"/>
                <a:gd name="T49" fmla="*/ 0 h 27"/>
                <a:gd name="T50" fmla="*/ 0 w 21"/>
                <a:gd name="T51" fmla="*/ 0 h 27"/>
                <a:gd name="T52" fmla="*/ 0 w 21"/>
                <a:gd name="T53" fmla="*/ 0 h 27"/>
                <a:gd name="T54" fmla="*/ 0 w 21"/>
                <a:gd name="T55" fmla="*/ 0 h 27"/>
                <a:gd name="T56" fmla="*/ 0 w 21"/>
                <a:gd name="T57" fmla="*/ 0 h 27"/>
                <a:gd name="T58" fmla="*/ 0 w 21"/>
                <a:gd name="T59" fmla="*/ 0 h 27"/>
                <a:gd name="T60" fmla="*/ 0 w 21"/>
                <a:gd name="T61" fmla="*/ 0 h 27"/>
                <a:gd name="T62" fmla="*/ 0 w 21"/>
                <a:gd name="T63" fmla="*/ 0 h 27"/>
                <a:gd name="T64" fmla="*/ 0 w 21"/>
                <a:gd name="T65" fmla="*/ 0 h 27"/>
                <a:gd name="T66" fmla="*/ 0 w 21"/>
                <a:gd name="T67" fmla="*/ 0 h 27"/>
                <a:gd name="T68" fmla="*/ 0 w 21"/>
                <a:gd name="T69" fmla="*/ 0 h 27"/>
                <a:gd name="T70" fmla="*/ 0 w 21"/>
                <a:gd name="T71" fmla="*/ 0 h 27"/>
                <a:gd name="T72" fmla="*/ 0 w 21"/>
                <a:gd name="T73" fmla="*/ 0 h 27"/>
                <a:gd name="T74" fmla="*/ 0 w 21"/>
                <a:gd name="T75" fmla="*/ 0 h 27"/>
                <a:gd name="T76" fmla="*/ 0 w 21"/>
                <a:gd name="T77" fmla="*/ 0 h 27"/>
                <a:gd name="T78" fmla="*/ 0 w 21"/>
                <a:gd name="T79" fmla="*/ 0 h 27"/>
                <a:gd name="T80" fmla="*/ 0 w 21"/>
                <a:gd name="T81" fmla="*/ 0 h 27"/>
                <a:gd name="T82" fmla="*/ 0 w 21"/>
                <a:gd name="T83" fmla="*/ 0 h 27"/>
                <a:gd name="T84" fmla="*/ 0 w 21"/>
                <a:gd name="T85" fmla="*/ 0 h 27"/>
                <a:gd name="T86" fmla="*/ 0 w 21"/>
                <a:gd name="T87" fmla="*/ 0 h 27"/>
                <a:gd name="T88" fmla="*/ 0 w 21"/>
                <a:gd name="T89" fmla="*/ 0 h 27"/>
                <a:gd name="T90" fmla="*/ 0 w 21"/>
                <a:gd name="T91" fmla="*/ 0 h 27"/>
                <a:gd name="T92" fmla="*/ 0 w 21"/>
                <a:gd name="T93" fmla="*/ 0 h 27"/>
                <a:gd name="T94" fmla="*/ 0 w 21"/>
                <a:gd name="T95" fmla="*/ 0 h 27"/>
                <a:gd name="T96" fmla="*/ 0 w 21"/>
                <a:gd name="T97" fmla="*/ 0 h 27"/>
                <a:gd name="T98" fmla="*/ 0 w 21"/>
                <a:gd name="T99" fmla="*/ 0 h 27"/>
                <a:gd name="T100" fmla="*/ 0 w 21"/>
                <a:gd name="T101" fmla="*/ 0 h 27"/>
                <a:gd name="T102" fmla="*/ 0 w 21"/>
                <a:gd name="T103" fmla="*/ 0 h 27"/>
                <a:gd name="T104" fmla="*/ 0 w 21"/>
                <a:gd name="T105" fmla="*/ 0 h 27"/>
                <a:gd name="T106" fmla="*/ 0 w 21"/>
                <a:gd name="T107" fmla="*/ 0 h 27"/>
                <a:gd name="T108" fmla="*/ 0 w 21"/>
                <a:gd name="T109" fmla="*/ 0 h 27"/>
                <a:gd name="T110" fmla="*/ 0 w 21"/>
                <a:gd name="T111" fmla="*/ 0 h 2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
                <a:gd name="T169" fmla="*/ 0 h 27"/>
                <a:gd name="T170" fmla="*/ 21 w 21"/>
                <a:gd name="T171" fmla="*/ 27 h 2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 h="27">
                  <a:moveTo>
                    <a:pt x="0" y="20"/>
                  </a:moveTo>
                  <a:lnTo>
                    <a:pt x="5" y="17"/>
                  </a:lnTo>
                  <a:lnTo>
                    <a:pt x="6" y="18"/>
                  </a:lnTo>
                  <a:lnTo>
                    <a:pt x="7" y="19"/>
                  </a:lnTo>
                  <a:lnTo>
                    <a:pt x="7" y="20"/>
                  </a:lnTo>
                  <a:lnTo>
                    <a:pt x="8" y="20"/>
                  </a:lnTo>
                  <a:lnTo>
                    <a:pt x="8" y="22"/>
                  </a:lnTo>
                  <a:lnTo>
                    <a:pt x="8" y="23"/>
                  </a:lnTo>
                  <a:lnTo>
                    <a:pt x="10" y="23"/>
                  </a:lnTo>
                  <a:lnTo>
                    <a:pt x="10" y="24"/>
                  </a:lnTo>
                  <a:lnTo>
                    <a:pt x="11" y="24"/>
                  </a:lnTo>
                  <a:lnTo>
                    <a:pt x="12" y="24"/>
                  </a:lnTo>
                  <a:lnTo>
                    <a:pt x="13" y="23"/>
                  </a:lnTo>
                  <a:lnTo>
                    <a:pt x="13" y="22"/>
                  </a:lnTo>
                  <a:lnTo>
                    <a:pt x="13" y="20"/>
                  </a:lnTo>
                  <a:lnTo>
                    <a:pt x="15" y="20"/>
                  </a:lnTo>
                  <a:lnTo>
                    <a:pt x="16" y="20"/>
                  </a:lnTo>
                  <a:lnTo>
                    <a:pt x="15" y="19"/>
                  </a:lnTo>
                  <a:lnTo>
                    <a:pt x="15" y="18"/>
                  </a:lnTo>
                  <a:lnTo>
                    <a:pt x="13" y="17"/>
                  </a:lnTo>
                  <a:lnTo>
                    <a:pt x="11" y="17"/>
                  </a:lnTo>
                  <a:lnTo>
                    <a:pt x="10" y="17"/>
                  </a:lnTo>
                  <a:lnTo>
                    <a:pt x="8" y="17"/>
                  </a:lnTo>
                  <a:lnTo>
                    <a:pt x="7" y="15"/>
                  </a:lnTo>
                  <a:lnTo>
                    <a:pt x="6" y="15"/>
                  </a:lnTo>
                  <a:lnTo>
                    <a:pt x="6" y="14"/>
                  </a:lnTo>
                  <a:lnTo>
                    <a:pt x="5" y="14"/>
                  </a:lnTo>
                  <a:lnTo>
                    <a:pt x="3" y="13"/>
                  </a:lnTo>
                  <a:lnTo>
                    <a:pt x="3" y="12"/>
                  </a:lnTo>
                  <a:lnTo>
                    <a:pt x="2" y="10"/>
                  </a:lnTo>
                  <a:lnTo>
                    <a:pt x="2" y="9"/>
                  </a:lnTo>
                  <a:lnTo>
                    <a:pt x="2" y="8"/>
                  </a:lnTo>
                  <a:lnTo>
                    <a:pt x="2" y="7"/>
                  </a:lnTo>
                  <a:lnTo>
                    <a:pt x="2" y="5"/>
                  </a:lnTo>
                  <a:lnTo>
                    <a:pt x="2" y="4"/>
                  </a:lnTo>
                  <a:lnTo>
                    <a:pt x="3" y="3"/>
                  </a:lnTo>
                  <a:lnTo>
                    <a:pt x="5" y="2"/>
                  </a:lnTo>
                  <a:lnTo>
                    <a:pt x="6" y="2"/>
                  </a:lnTo>
                  <a:lnTo>
                    <a:pt x="7" y="2"/>
                  </a:lnTo>
                  <a:lnTo>
                    <a:pt x="8" y="0"/>
                  </a:lnTo>
                  <a:lnTo>
                    <a:pt x="10" y="0"/>
                  </a:lnTo>
                  <a:lnTo>
                    <a:pt x="11" y="0"/>
                  </a:lnTo>
                  <a:lnTo>
                    <a:pt x="12" y="0"/>
                  </a:lnTo>
                  <a:lnTo>
                    <a:pt x="13" y="2"/>
                  </a:lnTo>
                  <a:lnTo>
                    <a:pt x="15" y="2"/>
                  </a:lnTo>
                  <a:lnTo>
                    <a:pt x="16" y="2"/>
                  </a:lnTo>
                  <a:lnTo>
                    <a:pt x="16" y="3"/>
                  </a:lnTo>
                  <a:lnTo>
                    <a:pt x="16" y="4"/>
                  </a:lnTo>
                  <a:lnTo>
                    <a:pt x="17" y="4"/>
                  </a:lnTo>
                  <a:lnTo>
                    <a:pt x="19" y="4"/>
                  </a:lnTo>
                  <a:lnTo>
                    <a:pt x="19" y="5"/>
                  </a:lnTo>
                  <a:lnTo>
                    <a:pt x="19" y="7"/>
                  </a:lnTo>
                  <a:lnTo>
                    <a:pt x="19" y="8"/>
                  </a:lnTo>
                  <a:lnTo>
                    <a:pt x="13" y="8"/>
                  </a:lnTo>
                  <a:lnTo>
                    <a:pt x="12" y="8"/>
                  </a:lnTo>
                  <a:lnTo>
                    <a:pt x="11" y="8"/>
                  </a:lnTo>
                  <a:lnTo>
                    <a:pt x="10" y="8"/>
                  </a:lnTo>
                  <a:lnTo>
                    <a:pt x="8" y="8"/>
                  </a:lnTo>
                  <a:lnTo>
                    <a:pt x="8" y="9"/>
                  </a:lnTo>
                  <a:lnTo>
                    <a:pt x="8" y="10"/>
                  </a:lnTo>
                  <a:lnTo>
                    <a:pt x="10" y="10"/>
                  </a:lnTo>
                  <a:lnTo>
                    <a:pt x="11" y="10"/>
                  </a:lnTo>
                  <a:lnTo>
                    <a:pt x="12" y="10"/>
                  </a:lnTo>
                  <a:lnTo>
                    <a:pt x="13" y="10"/>
                  </a:lnTo>
                  <a:lnTo>
                    <a:pt x="15" y="10"/>
                  </a:lnTo>
                  <a:lnTo>
                    <a:pt x="15" y="12"/>
                  </a:lnTo>
                  <a:lnTo>
                    <a:pt x="16" y="12"/>
                  </a:lnTo>
                  <a:lnTo>
                    <a:pt x="17" y="13"/>
                  </a:lnTo>
                  <a:lnTo>
                    <a:pt x="19" y="13"/>
                  </a:lnTo>
                  <a:lnTo>
                    <a:pt x="19" y="14"/>
                  </a:lnTo>
                  <a:lnTo>
                    <a:pt x="20" y="15"/>
                  </a:lnTo>
                  <a:lnTo>
                    <a:pt x="20" y="17"/>
                  </a:lnTo>
                  <a:lnTo>
                    <a:pt x="21" y="17"/>
                  </a:lnTo>
                  <a:lnTo>
                    <a:pt x="21" y="18"/>
                  </a:lnTo>
                  <a:lnTo>
                    <a:pt x="21" y="19"/>
                  </a:lnTo>
                  <a:lnTo>
                    <a:pt x="21" y="20"/>
                  </a:lnTo>
                  <a:lnTo>
                    <a:pt x="21" y="22"/>
                  </a:lnTo>
                  <a:lnTo>
                    <a:pt x="20" y="22"/>
                  </a:lnTo>
                  <a:lnTo>
                    <a:pt x="20" y="23"/>
                  </a:lnTo>
                  <a:lnTo>
                    <a:pt x="19" y="23"/>
                  </a:lnTo>
                  <a:lnTo>
                    <a:pt x="19" y="24"/>
                  </a:lnTo>
                  <a:lnTo>
                    <a:pt x="17" y="25"/>
                  </a:lnTo>
                  <a:lnTo>
                    <a:pt x="16" y="27"/>
                  </a:lnTo>
                  <a:lnTo>
                    <a:pt x="15" y="27"/>
                  </a:lnTo>
                  <a:lnTo>
                    <a:pt x="13" y="27"/>
                  </a:lnTo>
                  <a:lnTo>
                    <a:pt x="12" y="27"/>
                  </a:lnTo>
                  <a:lnTo>
                    <a:pt x="11" y="27"/>
                  </a:lnTo>
                  <a:lnTo>
                    <a:pt x="10" y="27"/>
                  </a:lnTo>
                  <a:lnTo>
                    <a:pt x="8" y="27"/>
                  </a:lnTo>
                  <a:lnTo>
                    <a:pt x="7" y="27"/>
                  </a:lnTo>
                  <a:lnTo>
                    <a:pt x="6" y="27"/>
                  </a:lnTo>
                  <a:lnTo>
                    <a:pt x="5" y="27"/>
                  </a:lnTo>
                  <a:lnTo>
                    <a:pt x="3" y="25"/>
                  </a:lnTo>
                  <a:lnTo>
                    <a:pt x="3" y="24"/>
                  </a:lnTo>
                  <a:lnTo>
                    <a:pt x="2" y="24"/>
                  </a:lnTo>
                  <a:lnTo>
                    <a:pt x="2" y="23"/>
                  </a:lnTo>
                  <a:lnTo>
                    <a:pt x="1" y="23"/>
                  </a:lnTo>
                  <a:lnTo>
                    <a:pt x="1" y="22"/>
                  </a:lnTo>
                  <a:lnTo>
                    <a:pt x="0" y="2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40" name="Freeform 363">
              <a:extLst>
                <a:ext uri="{FF2B5EF4-FFF2-40B4-BE49-F238E27FC236}">
                  <a16:creationId xmlns:a16="http://schemas.microsoft.com/office/drawing/2014/main" id="{A068CCC7-E242-564C-B696-D04F04F78CB3}"/>
                </a:ext>
              </a:extLst>
            </p:cNvPr>
            <p:cNvSpPr>
              <a:spLocks/>
            </p:cNvSpPr>
            <p:nvPr/>
          </p:nvSpPr>
          <p:spPr bwMode="auto">
            <a:xfrm>
              <a:off x="4378" y="2776"/>
              <a:ext cx="4" cy="9"/>
            </a:xfrm>
            <a:custGeom>
              <a:avLst/>
              <a:gdLst>
                <a:gd name="T0" fmla="*/ 0 w 18"/>
                <a:gd name="T1" fmla="*/ 0 h 37"/>
                <a:gd name="T2" fmla="*/ 0 w 18"/>
                <a:gd name="T3" fmla="*/ 0 h 37"/>
                <a:gd name="T4" fmla="*/ 0 w 18"/>
                <a:gd name="T5" fmla="*/ 0 h 37"/>
                <a:gd name="T6" fmla="*/ 0 w 18"/>
                <a:gd name="T7" fmla="*/ 0 h 37"/>
                <a:gd name="T8" fmla="*/ 0 w 18"/>
                <a:gd name="T9" fmla="*/ 0 h 37"/>
                <a:gd name="T10" fmla="*/ 0 w 18"/>
                <a:gd name="T11" fmla="*/ 0 h 37"/>
                <a:gd name="T12" fmla="*/ 0 w 18"/>
                <a:gd name="T13" fmla="*/ 0 h 37"/>
                <a:gd name="T14" fmla="*/ 0 w 18"/>
                <a:gd name="T15" fmla="*/ 0 h 37"/>
                <a:gd name="T16" fmla="*/ 0 w 18"/>
                <a:gd name="T17" fmla="*/ 0 h 37"/>
                <a:gd name="T18" fmla="*/ 0 w 18"/>
                <a:gd name="T19" fmla="*/ 0 h 37"/>
                <a:gd name="T20" fmla="*/ 0 w 18"/>
                <a:gd name="T21" fmla="*/ 0 h 37"/>
                <a:gd name="T22" fmla="*/ 0 w 18"/>
                <a:gd name="T23" fmla="*/ 0 h 37"/>
                <a:gd name="T24" fmla="*/ 0 w 18"/>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37"/>
                <a:gd name="T41" fmla="*/ 18 w 18"/>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37">
                  <a:moveTo>
                    <a:pt x="0" y="37"/>
                  </a:moveTo>
                  <a:lnTo>
                    <a:pt x="0" y="0"/>
                  </a:lnTo>
                  <a:lnTo>
                    <a:pt x="6" y="0"/>
                  </a:lnTo>
                  <a:lnTo>
                    <a:pt x="6" y="20"/>
                  </a:lnTo>
                  <a:lnTo>
                    <a:pt x="11" y="10"/>
                  </a:lnTo>
                  <a:lnTo>
                    <a:pt x="18" y="10"/>
                  </a:lnTo>
                  <a:lnTo>
                    <a:pt x="11" y="20"/>
                  </a:lnTo>
                  <a:lnTo>
                    <a:pt x="18" y="37"/>
                  </a:lnTo>
                  <a:lnTo>
                    <a:pt x="13" y="37"/>
                  </a:lnTo>
                  <a:lnTo>
                    <a:pt x="8" y="27"/>
                  </a:lnTo>
                  <a:lnTo>
                    <a:pt x="6" y="30"/>
                  </a:lnTo>
                  <a:lnTo>
                    <a:pt x="6" y="37"/>
                  </a:lnTo>
                  <a:lnTo>
                    <a:pt x="0" y="37"/>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41" name="Freeform 364">
              <a:extLst>
                <a:ext uri="{FF2B5EF4-FFF2-40B4-BE49-F238E27FC236}">
                  <a16:creationId xmlns:a16="http://schemas.microsoft.com/office/drawing/2014/main" id="{327864E4-4F25-2E43-86B1-BFA24A1E9598}"/>
                </a:ext>
              </a:extLst>
            </p:cNvPr>
            <p:cNvSpPr>
              <a:spLocks noEditPoints="1"/>
            </p:cNvSpPr>
            <p:nvPr/>
          </p:nvSpPr>
          <p:spPr bwMode="auto">
            <a:xfrm>
              <a:off x="4383" y="2776"/>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w 19"/>
                <a:gd name="T87" fmla="*/ 0 h 37"/>
                <a:gd name="T88" fmla="*/ 0 w 19"/>
                <a:gd name="T89" fmla="*/ 0 h 37"/>
                <a:gd name="T90" fmla="*/ 0 w 19"/>
                <a:gd name="T91" fmla="*/ 0 h 37"/>
                <a:gd name="T92" fmla="*/ 0 w 19"/>
                <a:gd name="T93" fmla="*/ 0 h 37"/>
                <a:gd name="T94" fmla="*/ 0 w 19"/>
                <a:gd name="T95" fmla="*/ 0 h 37"/>
                <a:gd name="T96" fmla="*/ 0 w 19"/>
                <a:gd name="T97" fmla="*/ 0 h 37"/>
                <a:gd name="T98" fmla="*/ 0 w 19"/>
                <a:gd name="T99" fmla="*/ 0 h 37"/>
                <a:gd name="T100" fmla="*/ 0 w 19"/>
                <a:gd name="T101" fmla="*/ 0 h 37"/>
                <a:gd name="T102" fmla="*/ 0 w 19"/>
                <a:gd name="T103" fmla="*/ 0 h 37"/>
                <a:gd name="T104" fmla="*/ 0 w 19"/>
                <a:gd name="T105" fmla="*/ 0 h 37"/>
                <a:gd name="T106" fmla="*/ 0 w 19"/>
                <a:gd name="T107" fmla="*/ 0 h 37"/>
                <a:gd name="T108" fmla="*/ 0 w 19"/>
                <a:gd name="T109" fmla="*/ 0 h 37"/>
                <a:gd name="T110" fmla="*/ 0 w 19"/>
                <a:gd name="T111" fmla="*/ 0 h 37"/>
                <a:gd name="T112" fmla="*/ 0 w 19"/>
                <a:gd name="T113" fmla="*/ 0 h 37"/>
                <a:gd name="T114" fmla="*/ 0 w 19"/>
                <a:gd name="T115" fmla="*/ 0 h 37"/>
                <a:gd name="T116" fmla="*/ 0 w 19"/>
                <a:gd name="T117" fmla="*/ 0 h 37"/>
                <a:gd name="T118" fmla="*/ 0 w 19"/>
                <a:gd name="T119" fmla="*/ 0 h 37"/>
                <a:gd name="T120" fmla="*/ 0 w 19"/>
                <a:gd name="T121" fmla="*/ 0 h 37"/>
                <a:gd name="T122" fmla="*/ 0 w 19"/>
                <a:gd name="T123" fmla="*/ 0 h 37"/>
                <a:gd name="T124" fmla="*/ 0 w 19"/>
                <a:gd name="T125" fmla="*/ 0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7"/>
                <a:gd name="T191" fmla="*/ 19 w 19"/>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7">
                  <a:moveTo>
                    <a:pt x="19" y="37"/>
                  </a:moveTo>
                  <a:lnTo>
                    <a:pt x="13" y="37"/>
                  </a:lnTo>
                  <a:lnTo>
                    <a:pt x="13" y="34"/>
                  </a:lnTo>
                  <a:lnTo>
                    <a:pt x="13" y="35"/>
                  </a:lnTo>
                  <a:lnTo>
                    <a:pt x="13" y="37"/>
                  </a:lnTo>
                  <a:lnTo>
                    <a:pt x="12" y="37"/>
                  </a:lnTo>
                  <a:lnTo>
                    <a:pt x="10" y="37"/>
                  </a:lnTo>
                  <a:lnTo>
                    <a:pt x="9" y="37"/>
                  </a:lnTo>
                  <a:lnTo>
                    <a:pt x="8" y="37"/>
                  </a:lnTo>
                  <a:lnTo>
                    <a:pt x="7" y="37"/>
                  </a:lnTo>
                  <a:lnTo>
                    <a:pt x="5" y="37"/>
                  </a:lnTo>
                  <a:lnTo>
                    <a:pt x="4" y="37"/>
                  </a:lnTo>
                  <a:lnTo>
                    <a:pt x="3" y="37"/>
                  </a:lnTo>
                  <a:lnTo>
                    <a:pt x="3" y="35"/>
                  </a:lnTo>
                  <a:lnTo>
                    <a:pt x="3" y="34"/>
                  </a:lnTo>
                  <a:lnTo>
                    <a:pt x="1" y="33"/>
                  </a:lnTo>
                  <a:lnTo>
                    <a:pt x="0" y="32"/>
                  </a:lnTo>
                  <a:lnTo>
                    <a:pt x="0" y="30"/>
                  </a:lnTo>
                  <a:lnTo>
                    <a:pt x="0" y="29"/>
                  </a:lnTo>
                  <a:lnTo>
                    <a:pt x="0" y="28"/>
                  </a:lnTo>
                  <a:lnTo>
                    <a:pt x="0" y="27"/>
                  </a:lnTo>
                  <a:lnTo>
                    <a:pt x="0" y="25"/>
                  </a:lnTo>
                  <a:lnTo>
                    <a:pt x="0" y="24"/>
                  </a:lnTo>
                  <a:lnTo>
                    <a:pt x="0" y="23"/>
                  </a:lnTo>
                  <a:lnTo>
                    <a:pt x="0" y="22"/>
                  </a:lnTo>
                  <a:lnTo>
                    <a:pt x="0" y="20"/>
                  </a:lnTo>
                  <a:lnTo>
                    <a:pt x="0" y="19"/>
                  </a:lnTo>
                  <a:lnTo>
                    <a:pt x="0" y="18"/>
                  </a:lnTo>
                  <a:lnTo>
                    <a:pt x="0" y="17"/>
                  </a:lnTo>
                  <a:lnTo>
                    <a:pt x="1" y="15"/>
                  </a:lnTo>
                  <a:lnTo>
                    <a:pt x="3" y="14"/>
                  </a:lnTo>
                  <a:lnTo>
                    <a:pt x="3" y="13"/>
                  </a:lnTo>
                  <a:lnTo>
                    <a:pt x="3" y="12"/>
                  </a:lnTo>
                  <a:lnTo>
                    <a:pt x="4" y="12"/>
                  </a:lnTo>
                  <a:lnTo>
                    <a:pt x="5" y="12"/>
                  </a:lnTo>
                  <a:lnTo>
                    <a:pt x="5" y="10"/>
                  </a:lnTo>
                  <a:lnTo>
                    <a:pt x="7" y="10"/>
                  </a:lnTo>
                  <a:lnTo>
                    <a:pt x="8" y="10"/>
                  </a:lnTo>
                  <a:lnTo>
                    <a:pt x="9" y="10"/>
                  </a:lnTo>
                  <a:lnTo>
                    <a:pt x="10" y="10"/>
                  </a:lnTo>
                  <a:lnTo>
                    <a:pt x="10" y="12"/>
                  </a:lnTo>
                  <a:lnTo>
                    <a:pt x="12" y="12"/>
                  </a:lnTo>
                  <a:lnTo>
                    <a:pt x="13" y="12"/>
                  </a:lnTo>
                  <a:lnTo>
                    <a:pt x="13" y="13"/>
                  </a:lnTo>
                  <a:lnTo>
                    <a:pt x="13" y="14"/>
                  </a:lnTo>
                  <a:lnTo>
                    <a:pt x="13" y="0"/>
                  </a:lnTo>
                  <a:lnTo>
                    <a:pt x="19" y="0"/>
                  </a:lnTo>
                  <a:lnTo>
                    <a:pt x="19" y="37"/>
                  </a:lnTo>
                  <a:close/>
                  <a:moveTo>
                    <a:pt x="5" y="24"/>
                  </a:moveTo>
                  <a:lnTo>
                    <a:pt x="5" y="25"/>
                  </a:lnTo>
                  <a:lnTo>
                    <a:pt x="5" y="27"/>
                  </a:lnTo>
                  <a:lnTo>
                    <a:pt x="5" y="28"/>
                  </a:lnTo>
                  <a:lnTo>
                    <a:pt x="5" y="29"/>
                  </a:lnTo>
                  <a:lnTo>
                    <a:pt x="5" y="30"/>
                  </a:lnTo>
                  <a:lnTo>
                    <a:pt x="5" y="32"/>
                  </a:lnTo>
                  <a:lnTo>
                    <a:pt x="7" y="32"/>
                  </a:lnTo>
                  <a:lnTo>
                    <a:pt x="7" y="33"/>
                  </a:lnTo>
                  <a:lnTo>
                    <a:pt x="8" y="33"/>
                  </a:lnTo>
                  <a:lnTo>
                    <a:pt x="8" y="34"/>
                  </a:lnTo>
                  <a:lnTo>
                    <a:pt x="9" y="34"/>
                  </a:lnTo>
                  <a:lnTo>
                    <a:pt x="9" y="33"/>
                  </a:lnTo>
                  <a:lnTo>
                    <a:pt x="10" y="33"/>
                  </a:lnTo>
                  <a:lnTo>
                    <a:pt x="10" y="32"/>
                  </a:lnTo>
                  <a:lnTo>
                    <a:pt x="12" y="32"/>
                  </a:lnTo>
                  <a:lnTo>
                    <a:pt x="13" y="30"/>
                  </a:lnTo>
                  <a:lnTo>
                    <a:pt x="13" y="29"/>
                  </a:lnTo>
                  <a:lnTo>
                    <a:pt x="13" y="28"/>
                  </a:lnTo>
                  <a:lnTo>
                    <a:pt x="13" y="27"/>
                  </a:lnTo>
                  <a:lnTo>
                    <a:pt x="13" y="25"/>
                  </a:lnTo>
                  <a:lnTo>
                    <a:pt x="13" y="24"/>
                  </a:lnTo>
                  <a:lnTo>
                    <a:pt x="13" y="23"/>
                  </a:lnTo>
                  <a:lnTo>
                    <a:pt x="13" y="22"/>
                  </a:lnTo>
                  <a:lnTo>
                    <a:pt x="13" y="20"/>
                  </a:lnTo>
                  <a:lnTo>
                    <a:pt x="13" y="19"/>
                  </a:lnTo>
                  <a:lnTo>
                    <a:pt x="13" y="18"/>
                  </a:lnTo>
                  <a:lnTo>
                    <a:pt x="12" y="18"/>
                  </a:lnTo>
                  <a:lnTo>
                    <a:pt x="10" y="18"/>
                  </a:lnTo>
                  <a:lnTo>
                    <a:pt x="9" y="18"/>
                  </a:lnTo>
                  <a:lnTo>
                    <a:pt x="8" y="18"/>
                  </a:lnTo>
                  <a:lnTo>
                    <a:pt x="7" y="18"/>
                  </a:lnTo>
                  <a:lnTo>
                    <a:pt x="5" y="18"/>
                  </a:lnTo>
                  <a:lnTo>
                    <a:pt x="5" y="19"/>
                  </a:lnTo>
                  <a:lnTo>
                    <a:pt x="5" y="20"/>
                  </a:lnTo>
                  <a:lnTo>
                    <a:pt x="5" y="22"/>
                  </a:lnTo>
                  <a:lnTo>
                    <a:pt x="5" y="23"/>
                  </a:lnTo>
                  <a:lnTo>
                    <a:pt x="5" y="24"/>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42" name="Freeform 365">
              <a:extLst>
                <a:ext uri="{FF2B5EF4-FFF2-40B4-BE49-F238E27FC236}">
                  <a16:creationId xmlns:a16="http://schemas.microsoft.com/office/drawing/2014/main" id="{539945E8-E647-8548-990C-A9A4A8DD54AA}"/>
                </a:ext>
              </a:extLst>
            </p:cNvPr>
            <p:cNvSpPr>
              <a:spLocks noEditPoints="1"/>
            </p:cNvSpPr>
            <p:nvPr/>
          </p:nvSpPr>
          <p:spPr bwMode="auto">
            <a:xfrm>
              <a:off x="4388" y="2776"/>
              <a:ext cx="3" cy="11"/>
            </a:xfrm>
            <a:custGeom>
              <a:avLst/>
              <a:gdLst>
                <a:gd name="T0" fmla="*/ 0 w 10"/>
                <a:gd name="T1" fmla="*/ 0 h 47"/>
                <a:gd name="T2" fmla="*/ 0 w 10"/>
                <a:gd name="T3" fmla="*/ 0 h 47"/>
                <a:gd name="T4" fmla="*/ 0 w 10"/>
                <a:gd name="T5" fmla="*/ 0 h 47"/>
                <a:gd name="T6" fmla="*/ 0 w 10"/>
                <a:gd name="T7" fmla="*/ 0 h 47"/>
                <a:gd name="T8" fmla="*/ 0 w 10"/>
                <a:gd name="T9" fmla="*/ 0 h 47"/>
                <a:gd name="T10" fmla="*/ 0 w 10"/>
                <a:gd name="T11" fmla="*/ 0 h 47"/>
                <a:gd name="T12" fmla="*/ 0 w 10"/>
                <a:gd name="T13" fmla="*/ 0 h 47"/>
                <a:gd name="T14" fmla="*/ 0 w 10"/>
                <a:gd name="T15" fmla="*/ 0 h 47"/>
                <a:gd name="T16" fmla="*/ 0 w 10"/>
                <a:gd name="T17" fmla="*/ 0 h 47"/>
                <a:gd name="T18" fmla="*/ 0 w 10"/>
                <a:gd name="T19" fmla="*/ 0 h 47"/>
                <a:gd name="T20" fmla="*/ 0 w 10"/>
                <a:gd name="T21" fmla="*/ 0 h 47"/>
                <a:gd name="T22" fmla="*/ 0 w 10"/>
                <a:gd name="T23" fmla="*/ 0 h 47"/>
                <a:gd name="T24" fmla="*/ 0 w 10"/>
                <a:gd name="T25" fmla="*/ 0 h 47"/>
                <a:gd name="T26" fmla="*/ 0 w 10"/>
                <a:gd name="T27" fmla="*/ 0 h 47"/>
                <a:gd name="T28" fmla="*/ 0 w 10"/>
                <a:gd name="T29" fmla="*/ 0 h 47"/>
                <a:gd name="T30" fmla="*/ 0 w 10"/>
                <a:gd name="T31" fmla="*/ 0 h 47"/>
                <a:gd name="T32" fmla="*/ 0 w 10"/>
                <a:gd name="T33" fmla="*/ 0 h 47"/>
                <a:gd name="T34" fmla="*/ 0 w 10"/>
                <a:gd name="T35" fmla="*/ 0 h 47"/>
                <a:gd name="T36" fmla="*/ 0 w 10"/>
                <a:gd name="T37" fmla="*/ 0 h 47"/>
                <a:gd name="T38" fmla="*/ 0 w 10"/>
                <a:gd name="T39" fmla="*/ 0 h 47"/>
                <a:gd name="T40" fmla="*/ 0 w 10"/>
                <a:gd name="T41" fmla="*/ 0 h 47"/>
                <a:gd name="T42" fmla="*/ 0 w 10"/>
                <a:gd name="T43" fmla="*/ 0 h 47"/>
                <a:gd name="T44" fmla="*/ 0 w 10"/>
                <a:gd name="T45" fmla="*/ 0 h 47"/>
                <a:gd name="T46" fmla="*/ 0 w 10"/>
                <a:gd name="T47" fmla="*/ 0 h 47"/>
                <a:gd name="T48" fmla="*/ 0 w 10"/>
                <a:gd name="T49" fmla="*/ 0 h 47"/>
                <a:gd name="T50" fmla="*/ 0 w 10"/>
                <a:gd name="T51" fmla="*/ 0 h 47"/>
                <a:gd name="T52" fmla="*/ 0 w 10"/>
                <a:gd name="T53" fmla="*/ 0 h 47"/>
                <a:gd name="T54" fmla="*/ 0 w 10"/>
                <a:gd name="T55" fmla="*/ 0 h 47"/>
                <a:gd name="T56" fmla="*/ 0 w 10"/>
                <a:gd name="T57" fmla="*/ 0 h 47"/>
                <a:gd name="T58" fmla="*/ 0 w 10"/>
                <a:gd name="T59" fmla="*/ 0 h 47"/>
                <a:gd name="T60" fmla="*/ 0 w 10"/>
                <a:gd name="T61" fmla="*/ 0 h 47"/>
                <a:gd name="T62" fmla="*/ 0 w 10"/>
                <a:gd name="T63" fmla="*/ 0 h 47"/>
                <a:gd name="T64" fmla="*/ 0 w 10"/>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
                <a:gd name="T100" fmla="*/ 0 h 47"/>
                <a:gd name="T101" fmla="*/ 10 w 10"/>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 h="47">
                  <a:moveTo>
                    <a:pt x="5" y="8"/>
                  </a:moveTo>
                  <a:lnTo>
                    <a:pt x="5" y="0"/>
                  </a:lnTo>
                  <a:lnTo>
                    <a:pt x="10" y="0"/>
                  </a:lnTo>
                  <a:lnTo>
                    <a:pt x="10" y="8"/>
                  </a:lnTo>
                  <a:lnTo>
                    <a:pt x="5" y="8"/>
                  </a:lnTo>
                  <a:close/>
                  <a:moveTo>
                    <a:pt x="10" y="10"/>
                  </a:moveTo>
                  <a:lnTo>
                    <a:pt x="10" y="37"/>
                  </a:lnTo>
                  <a:lnTo>
                    <a:pt x="10" y="38"/>
                  </a:lnTo>
                  <a:lnTo>
                    <a:pt x="10" y="39"/>
                  </a:lnTo>
                  <a:lnTo>
                    <a:pt x="10" y="40"/>
                  </a:lnTo>
                  <a:lnTo>
                    <a:pt x="10" y="42"/>
                  </a:lnTo>
                  <a:lnTo>
                    <a:pt x="10" y="43"/>
                  </a:lnTo>
                  <a:lnTo>
                    <a:pt x="10" y="44"/>
                  </a:lnTo>
                  <a:lnTo>
                    <a:pt x="10" y="46"/>
                  </a:lnTo>
                  <a:lnTo>
                    <a:pt x="9" y="47"/>
                  </a:lnTo>
                  <a:lnTo>
                    <a:pt x="8" y="47"/>
                  </a:lnTo>
                  <a:lnTo>
                    <a:pt x="6" y="47"/>
                  </a:lnTo>
                  <a:lnTo>
                    <a:pt x="5" y="47"/>
                  </a:lnTo>
                  <a:lnTo>
                    <a:pt x="4" y="47"/>
                  </a:lnTo>
                  <a:lnTo>
                    <a:pt x="3" y="47"/>
                  </a:lnTo>
                  <a:lnTo>
                    <a:pt x="1" y="47"/>
                  </a:lnTo>
                  <a:lnTo>
                    <a:pt x="0" y="47"/>
                  </a:lnTo>
                  <a:lnTo>
                    <a:pt x="3" y="40"/>
                  </a:lnTo>
                  <a:lnTo>
                    <a:pt x="4" y="40"/>
                  </a:lnTo>
                  <a:lnTo>
                    <a:pt x="5" y="40"/>
                  </a:lnTo>
                  <a:lnTo>
                    <a:pt x="5" y="39"/>
                  </a:lnTo>
                  <a:lnTo>
                    <a:pt x="5" y="38"/>
                  </a:lnTo>
                  <a:lnTo>
                    <a:pt x="5" y="37"/>
                  </a:lnTo>
                  <a:lnTo>
                    <a:pt x="5" y="10"/>
                  </a:lnTo>
                  <a:lnTo>
                    <a:pt x="10"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43" name="Freeform 366">
              <a:extLst>
                <a:ext uri="{FF2B5EF4-FFF2-40B4-BE49-F238E27FC236}">
                  <a16:creationId xmlns:a16="http://schemas.microsoft.com/office/drawing/2014/main" id="{F3D2E898-BB8E-8049-9AAA-EFC4D1BF4582}"/>
                </a:ext>
              </a:extLst>
            </p:cNvPr>
            <p:cNvSpPr>
              <a:spLocks/>
            </p:cNvSpPr>
            <p:nvPr/>
          </p:nvSpPr>
          <p:spPr bwMode="auto">
            <a:xfrm>
              <a:off x="4391" y="2776"/>
              <a:ext cx="5" cy="9"/>
            </a:xfrm>
            <a:custGeom>
              <a:avLst/>
              <a:gdLst>
                <a:gd name="T0" fmla="*/ 0 w 14"/>
                <a:gd name="T1" fmla="*/ 0 h 37"/>
                <a:gd name="T2" fmla="*/ 0 w 14"/>
                <a:gd name="T3" fmla="*/ 0 h 37"/>
                <a:gd name="T4" fmla="*/ 0 w 14"/>
                <a:gd name="T5" fmla="*/ 0 h 37"/>
                <a:gd name="T6" fmla="*/ 0 w 14"/>
                <a:gd name="T7" fmla="*/ 0 h 37"/>
                <a:gd name="T8" fmla="*/ 0 w 14"/>
                <a:gd name="T9" fmla="*/ 0 h 37"/>
                <a:gd name="T10" fmla="*/ 0 w 14"/>
                <a:gd name="T11" fmla="*/ 0 h 37"/>
                <a:gd name="T12" fmla="*/ 0 w 14"/>
                <a:gd name="T13" fmla="*/ 0 h 37"/>
                <a:gd name="T14" fmla="*/ 0 w 14"/>
                <a:gd name="T15" fmla="*/ 0 h 37"/>
                <a:gd name="T16" fmla="*/ 0 w 14"/>
                <a:gd name="T17" fmla="*/ 0 h 37"/>
                <a:gd name="T18" fmla="*/ 0 w 14"/>
                <a:gd name="T19" fmla="*/ 0 h 37"/>
                <a:gd name="T20" fmla="*/ 0 w 14"/>
                <a:gd name="T21" fmla="*/ 0 h 37"/>
                <a:gd name="T22" fmla="*/ 0 w 14"/>
                <a:gd name="T23" fmla="*/ 0 h 37"/>
                <a:gd name="T24" fmla="*/ 0 w 14"/>
                <a:gd name="T25" fmla="*/ 0 h 37"/>
                <a:gd name="T26" fmla="*/ 0 w 14"/>
                <a:gd name="T27" fmla="*/ 0 h 37"/>
                <a:gd name="T28" fmla="*/ 0 w 14"/>
                <a:gd name="T29" fmla="*/ 0 h 37"/>
                <a:gd name="T30" fmla="*/ 0 w 14"/>
                <a:gd name="T31" fmla="*/ 0 h 37"/>
                <a:gd name="T32" fmla="*/ 0 w 14"/>
                <a:gd name="T33" fmla="*/ 0 h 37"/>
                <a:gd name="T34" fmla="*/ 0 w 14"/>
                <a:gd name="T35" fmla="*/ 0 h 37"/>
                <a:gd name="T36" fmla="*/ 0 w 14"/>
                <a:gd name="T37" fmla="*/ 0 h 37"/>
                <a:gd name="T38" fmla="*/ 0 w 14"/>
                <a:gd name="T39" fmla="*/ 0 h 37"/>
                <a:gd name="T40" fmla="*/ 0 w 14"/>
                <a:gd name="T41" fmla="*/ 0 h 37"/>
                <a:gd name="T42" fmla="*/ 0 w 14"/>
                <a:gd name="T43" fmla="*/ 0 h 37"/>
                <a:gd name="T44" fmla="*/ 0 w 14"/>
                <a:gd name="T45" fmla="*/ 0 h 37"/>
                <a:gd name="T46" fmla="*/ 0 w 14"/>
                <a:gd name="T47" fmla="*/ 0 h 37"/>
                <a:gd name="T48" fmla="*/ 0 w 14"/>
                <a:gd name="T49" fmla="*/ 0 h 37"/>
                <a:gd name="T50" fmla="*/ 0 w 14"/>
                <a:gd name="T51" fmla="*/ 0 h 37"/>
                <a:gd name="T52" fmla="*/ 0 w 14"/>
                <a:gd name="T53" fmla="*/ 0 h 37"/>
                <a:gd name="T54" fmla="*/ 0 w 14"/>
                <a:gd name="T55" fmla="*/ 0 h 37"/>
                <a:gd name="T56" fmla="*/ 0 w 14"/>
                <a:gd name="T57" fmla="*/ 0 h 37"/>
                <a:gd name="T58" fmla="*/ 0 w 14"/>
                <a:gd name="T59" fmla="*/ 0 h 37"/>
                <a:gd name="T60" fmla="*/ 0 w 14"/>
                <a:gd name="T61" fmla="*/ 0 h 37"/>
                <a:gd name="T62" fmla="*/ 0 w 14"/>
                <a:gd name="T63" fmla="*/ 0 h 37"/>
                <a:gd name="T64" fmla="*/ 0 w 14"/>
                <a:gd name="T65" fmla="*/ 0 h 37"/>
                <a:gd name="T66" fmla="*/ 0 w 14"/>
                <a:gd name="T67" fmla="*/ 0 h 37"/>
                <a:gd name="T68" fmla="*/ 0 w 14"/>
                <a:gd name="T69" fmla="*/ 0 h 37"/>
                <a:gd name="T70" fmla="*/ 0 w 14"/>
                <a:gd name="T71" fmla="*/ 0 h 37"/>
                <a:gd name="T72" fmla="*/ 0 w 14"/>
                <a:gd name="T73" fmla="*/ 0 h 37"/>
                <a:gd name="T74" fmla="*/ 0 w 14"/>
                <a:gd name="T75" fmla="*/ 0 h 37"/>
                <a:gd name="T76" fmla="*/ 0 w 14"/>
                <a:gd name="T77" fmla="*/ 0 h 37"/>
                <a:gd name="T78" fmla="*/ 0 w 14"/>
                <a:gd name="T79" fmla="*/ 0 h 37"/>
                <a:gd name="T80" fmla="*/ 0 w 14"/>
                <a:gd name="T81" fmla="*/ 0 h 37"/>
                <a:gd name="T82" fmla="*/ 0 w 14"/>
                <a:gd name="T83" fmla="*/ 0 h 37"/>
                <a:gd name="T84" fmla="*/ 0 w 14"/>
                <a:gd name="T85" fmla="*/ 0 h 37"/>
                <a:gd name="T86" fmla="*/ 0 w 14"/>
                <a:gd name="T87" fmla="*/ 0 h 37"/>
                <a:gd name="T88" fmla="*/ 0 w 14"/>
                <a:gd name="T89" fmla="*/ 0 h 37"/>
                <a:gd name="T90" fmla="*/ 0 w 14"/>
                <a:gd name="T91" fmla="*/ 0 h 37"/>
                <a:gd name="T92" fmla="*/ 0 w 14"/>
                <a:gd name="T93" fmla="*/ 0 h 37"/>
                <a:gd name="T94" fmla="*/ 0 w 14"/>
                <a:gd name="T95" fmla="*/ 0 h 37"/>
                <a:gd name="T96" fmla="*/ 0 w 14"/>
                <a:gd name="T97" fmla="*/ 0 h 37"/>
                <a:gd name="T98" fmla="*/ 0 w 14"/>
                <a:gd name="T99" fmla="*/ 0 h 37"/>
                <a:gd name="T100" fmla="*/ 0 w 14"/>
                <a:gd name="T101" fmla="*/ 0 h 37"/>
                <a:gd name="T102" fmla="*/ 0 w 14"/>
                <a:gd name="T103" fmla="*/ 0 h 37"/>
                <a:gd name="T104" fmla="*/ 0 w 14"/>
                <a:gd name="T105" fmla="*/ 0 h 37"/>
                <a:gd name="T106" fmla="*/ 0 w 14"/>
                <a:gd name="T107" fmla="*/ 0 h 37"/>
                <a:gd name="T108" fmla="*/ 0 w 14"/>
                <a:gd name="T109" fmla="*/ 0 h 37"/>
                <a:gd name="T110" fmla="*/ 0 w 14"/>
                <a:gd name="T111" fmla="*/ 0 h 37"/>
                <a:gd name="T112" fmla="*/ 0 w 14"/>
                <a:gd name="T113" fmla="*/ 0 h 37"/>
                <a:gd name="T114" fmla="*/ 0 w 14"/>
                <a:gd name="T115" fmla="*/ 0 h 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
                <a:gd name="T175" fmla="*/ 0 h 37"/>
                <a:gd name="T176" fmla="*/ 14 w 14"/>
                <a:gd name="T177" fmla="*/ 37 h 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 h="37">
                  <a:moveTo>
                    <a:pt x="0" y="10"/>
                  </a:moveTo>
                  <a:lnTo>
                    <a:pt x="2" y="10"/>
                  </a:lnTo>
                  <a:lnTo>
                    <a:pt x="2" y="9"/>
                  </a:lnTo>
                  <a:lnTo>
                    <a:pt x="2" y="8"/>
                  </a:lnTo>
                  <a:lnTo>
                    <a:pt x="4" y="6"/>
                  </a:lnTo>
                  <a:lnTo>
                    <a:pt x="4" y="5"/>
                  </a:lnTo>
                  <a:lnTo>
                    <a:pt x="5" y="4"/>
                  </a:lnTo>
                  <a:lnTo>
                    <a:pt x="6" y="4"/>
                  </a:lnTo>
                  <a:lnTo>
                    <a:pt x="6" y="3"/>
                  </a:lnTo>
                  <a:lnTo>
                    <a:pt x="6" y="1"/>
                  </a:lnTo>
                  <a:lnTo>
                    <a:pt x="6" y="0"/>
                  </a:lnTo>
                  <a:lnTo>
                    <a:pt x="7" y="0"/>
                  </a:lnTo>
                  <a:lnTo>
                    <a:pt x="9" y="0"/>
                  </a:lnTo>
                  <a:lnTo>
                    <a:pt x="10" y="0"/>
                  </a:lnTo>
                  <a:lnTo>
                    <a:pt x="11" y="0"/>
                  </a:lnTo>
                  <a:lnTo>
                    <a:pt x="12" y="0"/>
                  </a:lnTo>
                  <a:lnTo>
                    <a:pt x="14" y="0"/>
                  </a:lnTo>
                  <a:lnTo>
                    <a:pt x="14" y="8"/>
                  </a:lnTo>
                  <a:lnTo>
                    <a:pt x="12" y="8"/>
                  </a:lnTo>
                  <a:lnTo>
                    <a:pt x="11" y="8"/>
                  </a:lnTo>
                  <a:lnTo>
                    <a:pt x="10" y="8"/>
                  </a:lnTo>
                  <a:lnTo>
                    <a:pt x="9" y="8"/>
                  </a:lnTo>
                  <a:lnTo>
                    <a:pt x="9" y="9"/>
                  </a:lnTo>
                  <a:lnTo>
                    <a:pt x="9" y="10"/>
                  </a:lnTo>
                  <a:lnTo>
                    <a:pt x="14" y="10"/>
                  </a:lnTo>
                  <a:lnTo>
                    <a:pt x="14" y="18"/>
                  </a:lnTo>
                  <a:lnTo>
                    <a:pt x="9" y="18"/>
                  </a:lnTo>
                  <a:lnTo>
                    <a:pt x="9" y="37"/>
                  </a:lnTo>
                  <a:lnTo>
                    <a:pt x="2" y="37"/>
                  </a:lnTo>
                  <a:lnTo>
                    <a:pt x="2" y="18"/>
                  </a:lnTo>
                  <a:lnTo>
                    <a:pt x="0" y="18"/>
                  </a:lnTo>
                  <a:lnTo>
                    <a:pt x="0"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44" name="Freeform 367">
              <a:extLst>
                <a:ext uri="{FF2B5EF4-FFF2-40B4-BE49-F238E27FC236}">
                  <a16:creationId xmlns:a16="http://schemas.microsoft.com/office/drawing/2014/main" id="{F87D5A31-A660-5749-A0F0-97EAD3D3223A}"/>
                </a:ext>
              </a:extLst>
            </p:cNvPr>
            <p:cNvSpPr>
              <a:spLocks/>
            </p:cNvSpPr>
            <p:nvPr/>
          </p:nvSpPr>
          <p:spPr bwMode="auto">
            <a:xfrm>
              <a:off x="4396" y="2776"/>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
                <a:gd name="T130" fmla="*/ 0 h 37"/>
                <a:gd name="T131" fmla="*/ 19 w 19"/>
                <a:gd name="T132" fmla="*/ 37 h 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 h="37">
                  <a:moveTo>
                    <a:pt x="5" y="0"/>
                  </a:moveTo>
                  <a:lnTo>
                    <a:pt x="5" y="14"/>
                  </a:lnTo>
                  <a:lnTo>
                    <a:pt x="6" y="13"/>
                  </a:lnTo>
                  <a:lnTo>
                    <a:pt x="8" y="12"/>
                  </a:lnTo>
                  <a:lnTo>
                    <a:pt x="9" y="12"/>
                  </a:lnTo>
                  <a:lnTo>
                    <a:pt x="10" y="12"/>
                  </a:lnTo>
                  <a:lnTo>
                    <a:pt x="11" y="10"/>
                  </a:lnTo>
                  <a:lnTo>
                    <a:pt x="13" y="10"/>
                  </a:lnTo>
                  <a:lnTo>
                    <a:pt x="14" y="10"/>
                  </a:lnTo>
                  <a:lnTo>
                    <a:pt x="15" y="10"/>
                  </a:lnTo>
                  <a:lnTo>
                    <a:pt x="16" y="10"/>
                  </a:lnTo>
                  <a:lnTo>
                    <a:pt x="16" y="12"/>
                  </a:lnTo>
                  <a:lnTo>
                    <a:pt x="16" y="13"/>
                  </a:lnTo>
                  <a:lnTo>
                    <a:pt x="18" y="14"/>
                  </a:lnTo>
                  <a:lnTo>
                    <a:pt x="19" y="14"/>
                  </a:lnTo>
                  <a:lnTo>
                    <a:pt x="19" y="15"/>
                  </a:lnTo>
                  <a:lnTo>
                    <a:pt x="19" y="17"/>
                  </a:lnTo>
                  <a:lnTo>
                    <a:pt x="19" y="18"/>
                  </a:lnTo>
                  <a:lnTo>
                    <a:pt x="19" y="19"/>
                  </a:lnTo>
                  <a:lnTo>
                    <a:pt x="19" y="20"/>
                  </a:lnTo>
                  <a:lnTo>
                    <a:pt x="19" y="37"/>
                  </a:lnTo>
                  <a:lnTo>
                    <a:pt x="14" y="37"/>
                  </a:lnTo>
                  <a:lnTo>
                    <a:pt x="14" y="24"/>
                  </a:lnTo>
                  <a:lnTo>
                    <a:pt x="14" y="23"/>
                  </a:lnTo>
                  <a:lnTo>
                    <a:pt x="14" y="22"/>
                  </a:lnTo>
                  <a:lnTo>
                    <a:pt x="14" y="20"/>
                  </a:lnTo>
                  <a:lnTo>
                    <a:pt x="14" y="19"/>
                  </a:lnTo>
                  <a:lnTo>
                    <a:pt x="14" y="18"/>
                  </a:lnTo>
                  <a:lnTo>
                    <a:pt x="13" y="18"/>
                  </a:lnTo>
                  <a:lnTo>
                    <a:pt x="11" y="18"/>
                  </a:lnTo>
                  <a:lnTo>
                    <a:pt x="10" y="18"/>
                  </a:lnTo>
                  <a:lnTo>
                    <a:pt x="9" y="18"/>
                  </a:lnTo>
                  <a:lnTo>
                    <a:pt x="8" y="18"/>
                  </a:lnTo>
                  <a:lnTo>
                    <a:pt x="6" y="18"/>
                  </a:lnTo>
                  <a:lnTo>
                    <a:pt x="6" y="19"/>
                  </a:lnTo>
                  <a:lnTo>
                    <a:pt x="5" y="19"/>
                  </a:lnTo>
                  <a:lnTo>
                    <a:pt x="5" y="20"/>
                  </a:lnTo>
                  <a:lnTo>
                    <a:pt x="5" y="22"/>
                  </a:lnTo>
                  <a:lnTo>
                    <a:pt x="5" y="23"/>
                  </a:lnTo>
                  <a:lnTo>
                    <a:pt x="5" y="24"/>
                  </a:lnTo>
                  <a:lnTo>
                    <a:pt x="5" y="37"/>
                  </a:lnTo>
                  <a:lnTo>
                    <a:pt x="0" y="37"/>
                  </a:lnTo>
                  <a:lnTo>
                    <a:pt x="0" y="0"/>
                  </a:lnTo>
                  <a:lnTo>
                    <a:pt x="5" y="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45" name="Freeform 368">
              <a:extLst>
                <a:ext uri="{FF2B5EF4-FFF2-40B4-BE49-F238E27FC236}">
                  <a16:creationId xmlns:a16="http://schemas.microsoft.com/office/drawing/2014/main" id="{DD8E6143-FE4A-814B-9B98-0B0922BD1150}"/>
                </a:ext>
              </a:extLst>
            </p:cNvPr>
            <p:cNvSpPr>
              <a:spLocks/>
            </p:cNvSpPr>
            <p:nvPr/>
          </p:nvSpPr>
          <p:spPr bwMode="auto">
            <a:xfrm>
              <a:off x="4304" y="2791"/>
              <a:ext cx="5" cy="10"/>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37"/>
                <a:gd name="T41" fmla="*/ 19 w 19"/>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37">
                  <a:moveTo>
                    <a:pt x="0" y="37"/>
                  </a:moveTo>
                  <a:lnTo>
                    <a:pt x="0" y="0"/>
                  </a:lnTo>
                  <a:lnTo>
                    <a:pt x="6" y="0"/>
                  </a:lnTo>
                  <a:lnTo>
                    <a:pt x="6" y="20"/>
                  </a:lnTo>
                  <a:lnTo>
                    <a:pt x="11" y="10"/>
                  </a:lnTo>
                  <a:lnTo>
                    <a:pt x="19" y="10"/>
                  </a:lnTo>
                  <a:lnTo>
                    <a:pt x="11" y="20"/>
                  </a:lnTo>
                  <a:lnTo>
                    <a:pt x="19" y="37"/>
                  </a:lnTo>
                  <a:lnTo>
                    <a:pt x="14" y="37"/>
                  </a:lnTo>
                  <a:lnTo>
                    <a:pt x="9" y="27"/>
                  </a:lnTo>
                  <a:lnTo>
                    <a:pt x="6" y="30"/>
                  </a:lnTo>
                  <a:lnTo>
                    <a:pt x="6" y="37"/>
                  </a:lnTo>
                  <a:lnTo>
                    <a:pt x="0" y="37"/>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46" name="Freeform 369">
              <a:extLst>
                <a:ext uri="{FF2B5EF4-FFF2-40B4-BE49-F238E27FC236}">
                  <a16:creationId xmlns:a16="http://schemas.microsoft.com/office/drawing/2014/main" id="{9B4B85AE-D5B4-2F4C-B65E-E67560A04860}"/>
                </a:ext>
              </a:extLst>
            </p:cNvPr>
            <p:cNvSpPr>
              <a:spLocks/>
            </p:cNvSpPr>
            <p:nvPr/>
          </p:nvSpPr>
          <p:spPr bwMode="auto">
            <a:xfrm>
              <a:off x="4309" y="2795"/>
              <a:ext cx="5" cy="6"/>
            </a:xfrm>
            <a:custGeom>
              <a:avLst/>
              <a:gdLst>
                <a:gd name="T0" fmla="*/ 0 w 21"/>
                <a:gd name="T1" fmla="*/ 0 h 27"/>
                <a:gd name="T2" fmla="*/ 0 w 21"/>
                <a:gd name="T3" fmla="*/ 0 h 27"/>
                <a:gd name="T4" fmla="*/ 0 w 21"/>
                <a:gd name="T5" fmla="*/ 0 h 27"/>
                <a:gd name="T6" fmla="*/ 0 w 21"/>
                <a:gd name="T7" fmla="*/ 0 h 27"/>
                <a:gd name="T8" fmla="*/ 0 w 21"/>
                <a:gd name="T9" fmla="*/ 0 h 27"/>
                <a:gd name="T10" fmla="*/ 0 w 21"/>
                <a:gd name="T11" fmla="*/ 0 h 27"/>
                <a:gd name="T12" fmla="*/ 0 w 21"/>
                <a:gd name="T13" fmla="*/ 0 h 27"/>
                <a:gd name="T14" fmla="*/ 0 w 21"/>
                <a:gd name="T15" fmla="*/ 0 h 27"/>
                <a:gd name="T16" fmla="*/ 0 w 21"/>
                <a:gd name="T17" fmla="*/ 0 h 27"/>
                <a:gd name="T18" fmla="*/ 0 w 21"/>
                <a:gd name="T19" fmla="*/ 0 h 27"/>
                <a:gd name="T20" fmla="*/ 0 w 21"/>
                <a:gd name="T21" fmla="*/ 0 h 27"/>
                <a:gd name="T22" fmla="*/ 0 w 21"/>
                <a:gd name="T23" fmla="*/ 0 h 27"/>
                <a:gd name="T24" fmla="*/ 0 w 21"/>
                <a:gd name="T25" fmla="*/ 0 h 27"/>
                <a:gd name="T26" fmla="*/ 0 w 21"/>
                <a:gd name="T27" fmla="*/ 0 h 27"/>
                <a:gd name="T28" fmla="*/ 0 w 21"/>
                <a:gd name="T29" fmla="*/ 0 h 27"/>
                <a:gd name="T30" fmla="*/ 0 w 21"/>
                <a:gd name="T31" fmla="*/ 0 h 27"/>
                <a:gd name="T32" fmla="*/ 0 w 21"/>
                <a:gd name="T33" fmla="*/ 0 h 27"/>
                <a:gd name="T34" fmla="*/ 0 w 21"/>
                <a:gd name="T35" fmla="*/ 0 h 27"/>
                <a:gd name="T36" fmla="*/ 0 w 21"/>
                <a:gd name="T37" fmla="*/ 0 h 27"/>
                <a:gd name="T38" fmla="*/ 0 w 21"/>
                <a:gd name="T39" fmla="*/ 0 h 27"/>
                <a:gd name="T40" fmla="*/ 0 w 21"/>
                <a:gd name="T41" fmla="*/ 0 h 27"/>
                <a:gd name="T42" fmla="*/ 0 w 21"/>
                <a:gd name="T43" fmla="*/ 0 h 27"/>
                <a:gd name="T44" fmla="*/ 0 w 21"/>
                <a:gd name="T45" fmla="*/ 0 h 27"/>
                <a:gd name="T46" fmla="*/ 0 w 21"/>
                <a:gd name="T47" fmla="*/ 0 h 27"/>
                <a:gd name="T48" fmla="*/ 0 w 21"/>
                <a:gd name="T49" fmla="*/ 0 h 27"/>
                <a:gd name="T50" fmla="*/ 0 w 21"/>
                <a:gd name="T51" fmla="*/ 0 h 27"/>
                <a:gd name="T52" fmla="*/ 0 w 21"/>
                <a:gd name="T53" fmla="*/ 0 h 27"/>
                <a:gd name="T54" fmla="*/ 0 w 21"/>
                <a:gd name="T55" fmla="*/ 0 h 27"/>
                <a:gd name="T56" fmla="*/ 0 w 21"/>
                <a:gd name="T57" fmla="*/ 0 h 27"/>
                <a:gd name="T58" fmla="*/ 0 w 21"/>
                <a:gd name="T59" fmla="*/ 0 h 27"/>
                <a:gd name="T60" fmla="*/ 0 w 21"/>
                <a:gd name="T61" fmla="*/ 0 h 27"/>
                <a:gd name="T62" fmla="*/ 0 w 21"/>
                <a:gd name="T63" fmla="*/ 0 h 27"/>
                <a:gd name="T64" fmla="*/ 0 w 21"/>
                <a:gd name="T65" fmla="*/ 0 h 27"/>
                <a:gd name="T66" fmla="*/ 0 w 21"/>
                <a:gd name="T67" fmla="*/ 0 h 27"/>
                <a:gd name="T68" fmla="*/ 0 w 21"/>
                <a:gd name="T69" fmla="*/ 0 h 27"/>
                <a:gd name="T70" fmla="*/ 0 w 21"/>
                <a:gd name="T71" fmla="*/ 0 h 27"/>
                <a:gd name="T72" fmla="*/ 0 w 21"/>
                <a:gd name="T73" fmla="*/ 0 h 27"/>
                <a:gd name="T74" fmla="*/ 0 w 21"/>
                <a:gd name="T75" fmla="*/ 0 h 27"/>
                <a:gd name="T76" fmla="*/ 0 w 21"/>
                <a:gd name="T77" fmla="*/ 0 h 27"/>
                <a:gd name="T78" fmla="*/ 0 w 21"/>
                <a:gd name="T79" fmla="*/ 0 h 27"/>
                <a:gd name="T80" fmla="*/ 0 w 21"/>
                <a:gd name="T81" fmla="*/ 0 h 27"/>
                <a:gd name="T82" fmla="*/ 0 w 21"/>
                <a:gd name="T83" fmla="*/ 0 h 27"/>
                <a:gd name="T84" fmla="*/ 0 w 21"/>
                <a:gd name="T85" fmla="*/ 0 h 27"/>
                <a:gd name="T86" fmla="*/ 0 w 21"/>
                <a:gd name="T87" fmla="*/ 0 h 27"/>
                <a:gd name="T88" fmla="*/ 0 w 21"/>
                <a:gd name="T89" fmla="*/ 0 h 27"/>
                <a:gd name="T90" fmla="*/ 0 w 21"/>
                <a:gd name="T91" fmla="*/ 0 h 27"/>
                <a:gd name="T92" fmla="*/ 0 w 21"/>
                <a:gd name="T93" fmla="*/ 0 h 27"/>
                <a:gd name="T94" fmla="*/ 0 w 21"/>
                <a:gd name="T95" fmla="*/ 0 h 27"/>
                <a:gd name="T96" fmla="*/ 0 w 21"/>
                <a:gd name="T97" fmla="*/ 0 h 27"/>
                <a:gd name="T98" fmla="*/ 0 w 21"/>
                <a:gd name="T99" fmla="*/ 0 h 27"/>
                <a:gd name="T100" fmla="*/ 0 w 21"/>
                <a:gd name="T101" fmla="*/ 0 h 27"/>
                <a:gd name="T102" fmla="*/ 0 w 21"/>
                <a:gd name="T103" fmla="*/ 0 h 27"/>
                <a:gd name="T104" fmla="*/ 0 w 21"/>
                <a:gd name="T105" fmla="*/ 0 h 27"/>
                <a:gd name="T106" fmla="*/ 0 w 21"/>
                <a:gd name="T107" fmla="*/ 0 h 27"/>
                <a:gd name="T108" fmla="*/ 0 w 21"/>
                <a:gd name="T109" fmla="*/ 0 h 27"/>
                <a:gd name="T110" fmla="*/ 0 w 21"/>
                <a:gd name="T111" fmla="*/ 0 h 2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
                <a:gd name="T169" fmla="*/ 0 h 27"/>
                <a:gd name="T170" fmla="*/ 21 w 21"/>
                <a:gd name="T171" fmla="*/ 27 h 2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 h="27">
                  <a:moveTo>
                    <a:pt x="0" y="20"/>
                  </a:moveTo>
                  <a:lnTo>
                    <a:pt x="6" y="17"/>
                  </a:lnTo>
                  <a:lnTo>
                    <a:pt x="6" y="18"/>
                  </a:lnTo>
                  <a:lnTo>
                    <a:pt x="7" y="19"/>
                  </a:lnTo>
                  <a:lnTo>
                    <a:pt x="7" y="20"/>
                  </a:lnTo>
                  <a:lnTo>
                    <a:pt x="9" y="20"/>
                  </a:lnTo>
                  <a:lnTo>
                    <a:pt x="9" y="22"/>
                  </a:lnTo>
                  <a:lnTo>
                    <a:pt x="9" y="23"/>
                  </a:lnTo>
                  <a:lnTo>
                    <a:pt x="10" y="23"/>
                  </a:lnTo>
                  <a:lnTo>
                    <a:pt x="10" y="24"/>
                  </a:lnTo>
                  <a:lnTo>
                    <a:pt x="11" y="24"/>
                  </a:lnTo>
                  <a:lnTo>
                    <a:pt x="12" y="24"/>
                  </a:lnTo>
                  <a:lnTo>
                    <a:pt x="14" y="23"/>
                  </a:lnTo>
                  <a:lnTo>
                    <a:pt x="14" y="22"/>
                  </a:lnTo>
                  <a:lnTo>
                    <a:pt x="14" y="20"/>
                  </a:lnTo>
                  <a:lnTo>
                    <a:pt x="15" y="20"/>
                  </a:lnTo>
                  <a:lnTo>
                    <a:pt x="16" y="20"/>
                  </a:lnTo>
                  <a:lnTo>
                    <a:pt x="16" y="19"/>
                  </a:lnTo>
                  <a:lnTo>
                    <a:pt x="15" y="19"/>
                  </a:lnTo>
                  <a:lnTo>
                    <a:pt x="15" y="18"/>
                  </a:lnTo>
                  <a:lnTo>
                    <a:pt x="14" y="17"/>
                  </a:lnTo>
                  <a:lnTo>
                    <a:pt x="11" y="17"/>
                  </a:lnTo>
                  <a:lnTo>
                    <a:pt x="10" y="17"/>
                  </a:lnTo>
                  <a:lnTo>
                    <a:pt x="9" y="17"/>
                  </a:lnTo>
                  <a:lnTo>
                    <a:pt x="7" y="15"/>
                  </a:lnTo>
                  <a:lnTo>
                    <a:pt x="6" y="15"/>
                  </a:lnTo>
                  <a:lnTo>
                    <a:pt x="6" y="14"/>
                  </a:lnTo>
                  <a:lnTo>
                    <a:pt x="5" y="14"/>
                  </a:lnTo>
                  <a:lnTo>
                    <a:pt x="4" y="13"/>
                  </a:lnTo>
                  <a:lnTo>
                    <a:pt x="4" y="12"/>
                  </a:lnTo>
                  <a:lnTo>
                    <a:pt x="4" y="10"/>
                  </a:lnTo>
                  <a:lnTo>
                    <a:pt x="2" y="9"/>
                  </a:lnTo>
                  <a:lnTo>
                    <a:pt x="2" y="8"/>
                  </a:lnTo>
                  <a:lnTo>
                    <a:pt x="2" y="7"/>
                  </a:lnTo>
                  <a:lnTo>
                    <a:pt x="2" y="5"/>
                  </a:lnTo>
                  <a:lnTo>
                    <a:pt x="2" y="4"/>
                  </a:lnTo>
                  <a:lnTo>
                    <a:pt x="4" y="3"/>
                  </a:lnTo>
                  <a:lnTo>
                    <a:pt x="5" y="1"/>
                  </a:lnTo>
                  <a:lnTo>
                    <a:pt x="6" y="1"/>
                  </a:lnTo>
                  <a:lnTo>
                    <a:pt x="7" y="1"/>
                  </a:lnTo>
                  <a:lnTo>
                    <a:pt x="7" y="0"/>
                  </a:lnTo>
                  <a:lnTo>
                    <a:pt x="9" y="0"/>
                  </a:lnTo>
                  <a:lnTo>
                    <a:pt x="10" y="0"/>
                  </a:lnTo>
                  <a:lnTo>
                    <a:pt x="11" y="0"/>
                  </a:lnTo>
                  <a:lnTo>
                    <a:pt x="12" y="0"/>
                  </a:lnTo>
                  <a:lnTo>
                    <a:pt x="14" y="0"/>
                  </a:lnTo>
                  <a:lnTo>
                    <a:pt x="15" y="1"/>
                  </a:lnTo>
                  <a:lnTo>
                    <a:pt x="16" y="1"/>
                  </a:lnTo>
                  <a:lnTo>
                    <a:pt x="16" y="3"/>
                  </a:lnTo>
                  <a:lnTo>
                    <a:pt x="16" y="4"/>
                  </a:lnTo>
                  <a:lnTo>
                    <a:pt x="18" y="4"/>
                  </a:lnTo>
                  <a:lnTo>
                    <a:pt x="19" y="4"/>
                  </a:lnTo>
                  <a:lnTo>
                    <a:pt x="19" y="5"/>
                  </a:lnTo>
                  <a:lnTo>
                    <a:pt x="19" y="7"/>
                  </a:lnTo>
                  <a:lnTo>
                    <a:pt x="19" y="8"/>
                  </a:lnTo>
                  <a:lnTo>
                    <a:pt x="14" y="8"/>
                  </a:lnTo>
                  <a:lnTo>
                    <a:pt x="12" y="8"/>
                  </a:lnTo>
                  <a:lnTo>
                    <a:pt x="11" y="8"/>
                  </a:lnTo>
                  <a:lnTo>
                    <a:pt x="10" y="8"/>
                  </a:lnTo>
                  <a:lnTo>
                    <a:pt x="9" y="8"/>
                  </a:lnTo>
                  <a:lnTo>
                    <a:pt x="9" y="9"/>
                  </a:lnTo>
                  <a:lnTo>
                    <a:pt x="9" y="10"/>
                  </a:lnTo>
                  <a:lnTo>
                    <a:pt x="10" y="10"/>
                  </a:lnTo>
                  <a:lnTo>
                    <a:pt x="11" y="10"/>
                  </a:lnTo>
                  <a:lnTo>
                    <a:pt x="12" y="10"/>
                  </a:lnTo>
                  <a:lnTo>
                    <a:pt x="14" y="10"/>
                  </a:lnTo>
                  <a:lnTo>
                    <a:pt x="15" y="10"/>
                  </a:lnTo>
                  <a:lnTo>
                    <a:pt x="16" y="12"/>
                  </a:lnTo>
                  <a:lnTo>
                    <a:pt x="18" y="12"/>
                  </a:lnTo>
                  <a:lnTo>
                    <a:pt x="18" y="13"/>
                  </a:lnTo>
                  <a:lnTo>
                    <a:pt x="19" y="13"/>
                  </a:lnTo>
                  <a:lnTo>
                    <a:pt x="19" y="14"/>
                  </a:lnTo>
                  <a:lnTo>
                    <a:pt x="20" y="14"/>
                  </a:lnTo>
                  <a:lnTo>
                    <a:pt x="20" y="15"/>
                  </a:lnTo>
                  <a:lnTo>
                    <a:pt x="21" y="17"/>
                  </a:lnTo>
                  <a:lnTo>
                    <a:pt x="21" y="18"/>
                  </a:lnTo>
                  <a:lnTo>
                    <a:pt x="21" y="19"/>
                  </a:lnTo>
                  <a:lnTo>
                    <a:pt x="21" y="20"/>
                  </a:lnTo>
                  <a:lnTo>
                    <a:pt x="21" y="22"/>
                  </a:lnTo>
                  <a:lnTo>
                    <a:pt x="20" y="22"/>
                  </a:lnTo>
                  <a:lnTo>
                    <a:pt x="20" y="23"/>
                  </a:lnTo>
                  <a:lnTo>
                    <a:pt x="19" y="24"/>
                  </a:lnTo>
                  <a:lnTo>
                    <a:pt x="18" y="25"/>
                  </a:lnTo>
                  <a:lnTo>
                    <a:pt x="16" y="27"/>
                  </a:lnTo>
                  <a:lnTo>
                    <a:pt x="15" y="27"/>
                  </a:lnTo>
                  <a:lnTo>
                    <a:pt x="14" y="27"/>
                  </a:lnTo>
                  <a:lnTo>
                    <a:pt x="12" y="27"/>
                  </a:lnTo>
                  <a:lnTo>
                    <a:pt x="11" y="27"/>
                  </a:lnTo>
                  <a:lnTo>
                    <a:pt x="10" y="27"/>
                  </a:lnTo>
                  <a:lnTo>
                    <a:pt x="9" y="27"/>
                  </a:lnTo>
                  <a:lnTo>
                    <a:pt x="7" y="27"/>
                  </a:lnTo>
                  <a:lnTo>
                    <a:pt x="6" y="27"/>
                  </a:lnTo>
                  <a:lnTo>
                    <a:pt x="5" y="25"/>
                  </a:lnTo>
                  <a:lnTo>
                    <a:pt x="4" y="25"/>
                  </a:lnTo>
                  <a:lnTo>
                    <a:pt x="4" y="24"/>
                  </a:lnTo>
                  <a:lnTo>
                    <a:pt x="2" y="24"/>
                  </a:lnTo>
                  <a:lnTo>
                    <a:pt x="2" y="23"/>
                  </a:lnTo>
                  <a:lnTo>
                    <a:pt x="1" y="22"/>
                  </a:lnTo>
                  <a:lnTo>
                    <a:pt x="0" y="2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47" name="Freeform 370">
              <a:extLst>
                <a:ext uri="{FF2B5EF4-FFF2-40B4-BE49-F238E27FC236}">
                  <a16:creationId xmlns:a16="http://schemas.microsoft.com/office/drawing/2014/main" id="{278C2314-71E7-5B49-B76C-C1EF06E0CEC0}"/>
                </a:ext>
              </a:extLst>
            </p:cNvPr>
            <p:cNvSpPr>
              <a:spLocks noEditPoints="1"/>
            </p:cNvSpPr>
            <p:nvPr/>
          </p:nvSpPr>
          <p:spPr bwMode="auto">
            <a:xfrm>
              <a:off x="4314" y="2791"/>
              <a:ext cx="3" cy="13"/>
            </a:xfrm>
            <a:custGeom>
              <a:avLst/>
              <a:gdLst>
                <a:gd name="T0" fmla="*/ 0 w 11"/>
                <a:gd name="T1" fmla="*/ 0 h 47"/>
                <a:gd name="T2" fmla="*/ 0 w 11"/>
                <a:gd name="T3" fmla="*/ 0 h 47"/>
                <a:gd name="T4" fmla="*/ 0 w 11"/>
                <a:gd name="T5" fmla="*/ 0 h 47"/>
                <a:gd name="T6" fmla="*/ 0 w 11"/>
                <a:gd name="T7" fmla="*/ 0 h 47"/>
                <a:gd name="T8" fmla="*/ 0 w 11"/>
                <a:gd name="T9" fmla="*/ 0 h 47"/>
                <a:gd name="T10" fmla="*/ 0 w 11"/>
                <a:gd name="T11" fmla="*/ 0 h 47"/>
                <a:gd name="T12" fmla="*/ 0 w 11"/>
                <a:gd name="T13" fmla="*/ 0 h 47"/>
                <a:gd name="T14" fmla="*/ 0 w 11"/>
                <a:gd name="T15" fmla="*/ 0 h 47"/>
                <a:gd name="T16" fmla="*/ 0 w 11"/>
                <a:gd name="T17" fmla="*/ 0 h 47"/>
                <a:gd name="T18" fmla="*/ 0 w 11"/>
                <a:gd name="T19" fmla="*/ 0 h 47"/>
                <a:gd name="T20" fmla="*/ 0 w 11"/>
                <a:gd name="T21" fmla="*/ 0 h 47"/>
                <a:gd name="T22" fmla="*/ 0 w 11"/>
                <a:gd name="T23" fmla="*/ 0 h 47"/>
                <a:gd name="T24" fmla="*/ 0 w 11"/>
                <a:gd name="T25" fmla="*/ 0 h 47"/>
                <a:gd name="T26" fmla="*/ 0 w 11"/>
                <a:gd name="T27" fmla="*/ 0 h 47"/>
                <a:gd name="T28" fmla="*/ 0 w 11"/>
                <a:gd name="T29" fmla="*/ 0 h 47"/>
                <a:gd name="T30" fmla="*/ 0 w 11"/>
                <a:gd name="T31" fmla="*/ 0 h 47"/>
                <a:gd name="T32" fmla="*/ 0 w 11"/>
                <a:gd name="T33" fmla="*/ 0 h 47"/>
                <a:gd name="T34" fmla="*/ 0 w 11"/>
                <a:gd name="T35" fmla="*/ 0 h 47"/>
                <a:gd name="T36" fmla="*/ 0 w 11"/>
                <a:gd name="T37" fmla="*/ 0 h 47"/>
                <a:gd name="T38" fmla="*/ 0 w 11"/>
                <a:gd name="T39" fmla="*/ 0 h 47"/>
                <a:gd name="T40" fmla="*/ 0 w 11"/>
                <a:gd name="T41" fmla="*/ 0 h 47"/>
                <a:gd name="T42" fmla="*/ 0 w 11"/>
                <a:gd name="T43" fmla="*/ 0 h 47"/>
                <a:gd name="T44" fmla="*/ 0 w 11"/>
                <a:gd name="T45" fmla="*/ 0 h 47"/>
                <a:gd name="T46" fmla="*/ 0 w 11"/>
                <a:gd name="T47" fmla="*/ 0 h 47"/>
                <a:gd name="T48" fmla="*/ 0 w 11"/>
                <a:gd name="T49" fmla="*/ 0 h 47"/>
                <a:gd name="T50" fmla="*/ 0 w 11"/>
                <a:gd name="T51" fmla="*/ 0 h 47"/>
                <a:gd name="T52" fmla="*/ 0 w 11"/>
                <a:gd name="T53" fmla="*/ 0 h 47"/>
                <a:gd name="T54" fmla="*/ 0 w 11"/>
                <a:gd name="T55" fmla="*/ 0 h 47"/>
                <a:gd name="T56" fmla="*/ 0 w 11"/>
                <a:gd name="T57" fmla="*/ 0 h 47"/>
                <a:gd name="T58" fmla="*/ 0 w 11"/>
                <a:gd name="T59" fmla="*/ 0 h 47"/>
                <a:gd name="T60" fmla="*/ 0 w 11"/>
                <a:gd name="T61" fmla="*/ 0 h 47"/>
                <a:gd name="T62" fmla="*/ 0 w 11"/>
                <a:gd name="T63" fmla="*/ 0 h 47"/>
                <a:gd name="T64" fmla="*/ 0 w 11"/>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
                <a:gd name="T100" fmla="*/ 0 h 47"/>
                <a:gd name="T101" fmla="*/ 11 w 11"/>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 h="47">
                  <a:moveTo>
                    <a:pt x="6" y="8"/>
                  </a:moveTo>
                  <a:lnTo>
                    <a:pt x="6" y="0"/>
                  </a:lnTo>
                  <a:lnTo>
                    <a:pt x="11" y="0"/>
                  </a:lnTo>
                  <a:lnTo>
                    <a:pt x="11" y="8"/>
                  </a:lnTo>
                  <a:lnTo>
                    <a:pt x="6" y="8"/>
                  </a:lnTo>
                  <a:close/>
                  <a:moveTo>
                    <a:pt x="11" y="10"/>
                  </a:moveTo>
                  <a:lnTo>
                    <a:pt x="11" y="37"/>
                  </a:lnTo>
                  <a:lnTo>
                    <a:pt x="11" y="38"/>
                  </a:lnTo>
                  <a:lnTo>
                    <a:pt x="11" y="39"/>
                  </a:lnTo>
                  <a:lnTo>
                    <a:pt x="11" y="40"/>
                  </a:lnTo>
                  <a:lnTo>
                    <a:pt x="11" y="42"/>
                  </a:lnTo>
                  <a:lnTo>
                    <a:pt x="11" y="43"/>
                  </a:lnTo>
                  <a:lnTo>
                    <a:pt x="11" y="44"/>
                  </a:lnTo>
                  <a:lnTo>
                    <a:pt x="11" y="46"/>
                  </a:lnTo>
                  <a:lnTo>
                    <a:pt x="10" y="46"/>
                  </a:lnTo>
                  <a:lnTo>
                    <a:pt x="10" y="47"/>
                  </a:lnTo>
                  <a:lnTo>
                    <a:pt x="9" y="47"/>
                  </a:lnTo>
                  <a:lnTo>
                    <a:pt x="7" y="47"/>
                  </a:lnTo>
                  <a:lnTo>
                    <a:pt x="6" y="47"/>
                  </a:lnTo>
                  <a:lnTo>
                    <a:pt x="5" y="47"/>
                  </a:lnTo>
                  <a:lnTo>
                    <a:pt x="4" y="47"/>
                  </a:lnTo>
                  <a:lnTo>
                    <a:pt x="2" y="47"/>
                  </a:lnTo>
                  <a:lnTo>
                    <a:pt x="1" y="47"/>
                  </a:lnTo>
                  <a:lnTo>
                    <a:pt x="0" y="47"/>
                  </a:lnTo>
                  <a:lnTo>
                    <a:pt x="2" y="40"/>
                  </a:lnTo>
                  <a:lnTo>
                    <a:pt x="4" y="40"/>
                  </a:lnTo>
                  <a:lnTo>
                    <a:pt x="5" y="40"/>
                  </a:lnTo>
                  <a:lnTo>
                    <a:pt x="6" y="40"/>
                  </a:lnTo>
                  <a:lnTo>
                    <a:pt x="6" y="39"/>
                  </a:lnTo>
                  <a:lnTo>
                    <a:pt x="6" y="38"/>
                  </a:lnTo>
                  <a:lnTo>
                    <a:pt x="6" y="37"/>
                  </a:lnTo>
                  <a:lnTo>
                    <a:pt x="6" y="10"/>
                  </a:lnTo>
                  <a:lnTo>
                    <a:pt x="11"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48" name="Freeform 371">
              <a:extLst>
                <a:ext uri="{FF2B5EF4-FFF2-40B4-BE49-F238E27FC236}">
                  <a16:creationId xmlns:a16="http://schemas.microsoft.com/office/drawing/2014/main" id="{5D74A79F-4DA9-CF4A-B489-757AA618004A}"/>
                </a:ext>
              </a:extLst>
            </p:cNvPr>
            <p:cNvSpPr>
              <a:spLocks/>
            </p:cNvSpPr>
            <p:nvPr/>
          </p:nvSpPr>
          <p:spPr bwMode="auto">
            <a:xfrm>
              <a:off x="4317" y="2791"/>
              <a:ext cx="4" cy="10"/>
            </a:xfrm>
            <a:custGeom>
              <a:avLst/>
              <a:gdLst>
                <a:gd name="T0" fmla="*/ 0 w 13"/>
                <a:gd name="T1" fmla="*/ 0 h 37"/>
                <a:gd name="T2" fmla="*/ 0 w 13"/>
                <a:gd name="T3" fmla="*/ 0 h 37"/>
                <a:gd name="T4" fmla="*/ 0 w 13"/>
                <a:gd name="T5" fmla="*/ 0 h 37"/>
                <a:gd name="T6" fmla="*/ 0 w 13"/>
                <a:gd name="T7" fmla="*/ 0 h 37"/>
                <a:gd name="T8" fmla="*/ 0 w 13"/>
                <a:gd name="T9" fmla="*/ 0 h 37"/>
                <a:gd name="T10" fmla="*/ 0 w 13"/>
                <a:gd name="T11" fmla="*/ 0 h 37"/>
                <a:gd name="T12" fmla="*/ 0 w 13"/>
                <a:gd name="T13" fmla="*/ 0 h 37"/>
                <a:gd name="T14" fmla="*/ 0 w 13"/>
                <a:gd name="T15" fmla="*/ 0 h 37"/>
                <a:gd name="T16" fmla="*/ 0 w 13"/>
                <a:gd name="T17" fmla="*/ 0 h 37"/>
                <a:gd name="T18" fmla="*/ 0 w 13"/>
                <a:gd name="T19" fmla="*/ 0 h 37"/>
                <a:gd name="T20" fmla="*/ 0 w 13"/>
                <a:gd name="T21" fmla="*/ 0 h 37"/>
                <a:gd name="T22" fmla="*/ 0 w 13"/>
                <a:gd name="T23" fmla="*/ 0 h 37"/>
                <a:gd name="T24" fmla="*/ 0 w 13"/>
                <a:gd name="T25" fmla="*/ 0 h 37"/>
                <a:gd name="T26" fmla="*/ 0 w 13"/>
                <a:gd name="T27" fmla="*/ 0 h 37"/>
                <a:gd name="T28" fmla="*/ 0 w 13"/>
                <a:gd name="T29" fmla="*/ 0 h 37"/>
                <a:gd name="T30" fmla="*/ 0 w 13"/>
                <a:gd name="T31" fmla="*/ 0 h 37"/>
                <a:gd name="T32" fmla="*/ 0 w 13"/>
                <a:gd name="T33" fmla="*/ 0 h 37"/>
                <a:gd name="T34" fmla="*/ 0 w 13"/>
                <a:gd name="T35" fmla="*/ 0 h 37"/>
                <a:gd name="T36" fmla="*/ 0 w 13"/>
                <a:gd name="T37" fmla="*/ 0 h 37"/>
                <a:gd name="T38" fmla="*/ 0 w 13"/>
                <a:gd name="T39" fmla="*/ 0 h 37"/>
                <a:gd name="T40" fmla="*/ 0 w 13"/>
                <a:gd name="T41" fmla="*/ 0 h 37"/>
                <a:gd name="T42" fmla="*/ 0 w 13"/>
                <a:gd name="T43" fmla="*/ 0 h 37"/>
                <a:gd name="T44" fmla="*/ 0 w 13"/>
                <a:gd name="T45" fmla="*/ 0 h 37"/>
                <a:gd name="T46" fmla="*/ 0 w 13"/>
                <a:gd name="T47" fmla="*/ 0 h 37"/>
                <a:gd name="T48" fmla="*/ 0 w 13"/>
                <a:gd name="T49" fmla="*/ 0 h 37"/>
                <a:gd name="T50" fmla="*/ 0 w 13"/>
                <a:gd name="T51" fmla="*/ 0 h 37"/>
                <a:gd name="T52" fmla="*/ 0 w 13"/>
                <a:gd name="T53" fmla="*/ 0 h 37"/>
                <a:gd name="T54" fmla="*/ 0 w 13"/>
                <a:gd name="T55" fmla="*/ 0 h 37"/>
                <a:gd name="T56" fmla="*/ 0 w 13"/>
                <a:gd name="T57" fmla="*/ 0 h 37"/>
                <a:gd name="T58" fmla="*/ 0 w 13"/>
                <a:gd name="T59" fmla="*/ 0 h 37"/>
                <a:gd name="T60" fmla="*/ 0 w 13"/>
                <a:gd name="T61" fmla="*/ 0 h 37"/>
                <a:gd name="T62" fmla="*/ 0 w 13"/>
                <a:gd name="T63" fmla="*/ 0 h 37"/>
                <a:gd name="T64" fmla="*/ 0 w 13"/>
                <a:gd name="T65" fmla="*/ 0 h 37"/>
                <a:gd name="T66" fmla="*/ 0 w 13"/>
                <a:gd name="T67" fmla="*/ 0 h 37"/>
                <a:gd name="T68" fmla="*/ 0 w 13"/>
                <a:gd name="T69" fmla="*/ 0 h 37"/>
                <a:gd name="T70" fmla="*/ 0 w 13"/>
                <a:gd name="T71" fmla="*/ 0 h 37"/>
                <a:gd name="T72" fmla="*/ 0 w 13"/>
                <a:gd name="T73" fmla="*/ 0 h 37"/>
                <a:gd name="T74" fmla="*/ 0 w 13"/>
                <a:gd name="T75" fmla="*/ 0 h 37"/>
                <a:gd name="T76" fmla="*/ 0 w 13"/>
                <a:gd name="T77" fmla="*/ 0 h 37"/>
                <a:gd name="T78" fmla="*/ 0 w 13"/>
                <a:gd name="T79" fmla="*/ 0 h 37"/>
                <a:gd name="T80" fmla="*/ 0 w 13"/>
                <a:gd name="T81" fmla="*/ 0 h 37"/>
                <a:gd name="T82" fmla="*/ 0 w 13"/>
                <a:gd name="T83" fmla="*/ 0 h 37"/>
                <a:gd name="T84" fmla="*/ 0 w 13"/>
                <a:gd name="T85" fmla="*/ 0 h 37"/>
                <a:gd name="T86" fmla="*/ 0 w 13"/>
                <a:gd name="T87" fmla="*/ 0 h 37"/>
                <a:gd name="T88" fmla="*/ 0 w 13"/>
                <a:gd name="T89" fmla="*/ 0 h 37"/>
                <a:gd name="T90" fmla="*/ 0 w 13"/>
                <a:gd name="T91" fmla="*/ 0 h 37"/>
                <a:gd name="T92" fmla="*/ 0 w 13"/>
                <a:gd name="T93" fmla="*/ 0 h 37"/>
                <a:gd name="T94" fmla="*/ 0 w 13"/>
                <a:gd name="T95" fmla="*/ 0 h 37"/>
                <a:gd name="T96" fmla="*/ 0 w 13"/>
                <a:gd name="T97" fmla="*/ 0 h 37"/>
                <a:gd name="T98" fmla="*/ 0 w 13"/>
                <a:gd name="T99" fmla="*/ 0 h 37"/>
                <a:gd name="T100" fmla="*/ 0 w 13"/>
                <a:gd name="T101" fmla="*/ 0 h 37"/>
                <a:gd name="T102" fmla="*/ 0 w 13"/>
                <a:gd name="T103" fmla="*/ 0 h 37"/>
                <a:gd name="T104" fmla="*/ 0 w 13"/>
                <a:gd name="T105" fmla="*/ 0 h 37"/>
                <a:gd name="T106" fmla="*/ 0 w 13"/>
                <a:gd name="T107" fmla="*/ 0 h 37"/>
                <a:gd name="T108" fmla="*/ 0 w 13"/>
                <a:gd name="T109" fmla="*/ 0 h 37"/>
                <a:gd name="T110" fmla="*/ 0 w 13"/>
                <a:gd name="T111" fmla="*/ 0 h 37"/>
                <a:gd name="T112" fmla="*/ 0 w 13"/>
                <a:gd name="T113" fmla="*/ 0 h 37"/>
                <a:gd name="T114" fmla="*/ 0 w 13"/>
                <a:gd name="T115" fmla="*/ 0 h 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
                <a:gd name="T175" fmla="*/ 0 h 37"/>
                <a:gd name="T176" fmla="*/ 13 w 13"/>
                <a:gd name="T177" fmla="*/ 37 h 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 h="37">
                  <a:moveTo>
                    <a:pt x="0" y="10"/>
                  </a:moveTo>
                  <a:lnTo>
                    <a:pt x="2" y="10"/>
                  </a:lnTo>
                  <a:lnTo>
                    <a:pt x="2" y="9"/>
                  </a:lnTo>
                  <a:lnTo>
                    <a:pt x="2" y="8"/>
                  </a:lnTo>
                  <a:lnTo>
                    <a:pt x="2" y="6"/>
                  </a:lnTo>
                  <a:lnTo>
                    <a:pt x="3" y="5"/>
                  </a:lnTo>
                  <a:lnTo>
                    <a:pt x="3" y="4"/>
                  </a:lnTo>
                  <a:lnTo>
                    <a:pt x="5" y="4"/>
                  </a:lnTo>
                  <a:lnTo>
                    <a:pt x="5" y="3"/>
                  </a:lnTo>
                  <a:lnTo>
                    <a:pt x="5" y="1"/>
                  </a:lnTo>
                  <a:lnTo>
                    <a:pt x="5" y="0"/>
                  </a:lnTo>
                  <a:lnTo>
                    <a:pt x="6" y="0"/>
                  </a:lnTo>
                  <a:lnTo>
                    <a:pt x="7" y="0"/>
                  </a:lnTo>
                  <a:lnTo>
                    <a:pt x="8" y="0"/>
                  </a:lnTo>
                  <a:lnTo>
                    <a:pt x="10" y="0"/>
                  </a:lnTo>
                  <a:lnTo>
                    <a:pt x="11" y="0"/>
                  </a:lnTo>
                  <a:lnTo>
                    <a:pt x="12" y="0"/>
                  </a:lnTo>
                  <a:lnTo>
                    <a:pt x="13" y="0"/>
                  </a:lnTo>
                  <a:lnTo>
                    <a:pt x="13" y="8"/>
                  </a:lnTo>
                  <a:lnTo>
                    <a:pt x="12" y="8"/>
                  </a:lnTo>
                  <a:lnTo>
                    <a:pt x="11" y="8"/>
                  </a:lnTo>
                  <a:lnTo>
                    <a:pt x="10" y="8"/>
                  </a:lnTo>
                  <a:lnTo>
                    <a:pt x="8" y="8"/>
                  </a:lnTo>
                  <a:lnTo>
                    <a:pt x="7" y="8"/>
                  </a:lnTo>
                  <a:lnTo>
                    <a:pt x="7" y="9"/>
                  </a:lnTo>
                  <a:lnTo>
                    <a:pt x="7" y="10"/>
                  </a:lnTo>
                  <a:lnTo>
                    <a:pt x="13" y="10"/>
                  </a:lnTo>
                  <a:lnTo>
                    <a:pt x="13" y="18"/>
                  </a:lnTo>
                  <a:lnTo>
                    <a:pt x="7" y="18"/>
                  </a:lnTo>
                  <a:lnTo>
                    <a:pt x="7" y="37"/>
                  </a:lnTo>
                  <a:lnTo>
                    <a:pt x="2" y="37"/>
                  </a:lnTo>
                  <a:lnTo>
                    <a:pt x="2" y="18"/>
                  </a:lnTo>
                  <a:lnTo>
                    <a:pt x="0" y="18"/>
                  </a:lnTo>
                  <a:lnTo>
                    <a:pt x="0"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49" name="Freeform 372">
              <a:extLst>
                <a:ext uri="{FF2B5EF4-FFF2-40B4-BE49-F238E27FC236}">
                  <a16:creationId xmlns:a16="http://schemas.microsoft.com/office/drawing/2014/main" id="{AD491F7C-32F4-F44C-AA04-F1EC2AF58FD4}"/>
                </a:ext>
              </a:extLst>
            </p:cNvPr>
            <p:cNvSpPr>
              <a:spLocks/>
            </p:cNvSpPr>
            <p:nvPr/>
          </p:nvSpPr>
          <p:spPr bwMode="auto">
            <a:xfrm>
              <a:off x="4323" y="2795"/>
              <a:ext cx="5" cy="6"/>
            </a:xfrm>
            <a:custGeom>
              <a:avLst/>
              <a:gdLst>
                <a:gd name="T0" fmla="*/ 0 w 21"/>
                <a:gd name="T1" fmla="*/ 0 h 27"/>
                <a:gd name="T2" fmla="*/ 0 w 21"/>
                <a:gd name="T3" fmla="*/ 0 h 27"/>
                <a:gd name="T4" fmla="*/ 0 w 21"/>
                <a:gd name="T5" fmla="*/ 0 h 27"/>
                <a:gd name="T6" fmla="*/ 0 w 21"/>
                <a:gd name="T7" fmla="*/ 0 h 27"/>
                <a:gd name="T8" fmla="*/ 0 w 21"/>
                <a:gd name="T9" fmla="*/ 0 h 27"/>
                <a:gd name="T10" fmla="*/ 0 w 21"/>
                <a:gd name="T11" fmla="*/ 0 h 27"/>
                <a:gd name="T12" fmla="*/ 0 w 21"/>
                <a:gd name="T13" fmla="*/ 0 h 27"/>
                <a:gd name="T14" fmla="*/ 0 w 21"/>
                <a:gd name="T15" fmla="*/ 0 h 27"/>
                <a:gd name="T16" fmla="*/ 0 w 21"/>
                <a:gd name="T17" fmla="*/ 0 h 27"/>
                <a:gd name="T18" fmla="*/ 0 w 21"/>
                <a:gd name="T19" fmla="*/ 0 h 27"/>
                <a:gd name="T20" fmla="*/ 0 w 21"/>
                <a:gd name="T21" fmla="*/ 0 h 27"/>
                <a:gd name="T22" fmla="*/ 0 w 21"/>
                <a:gd name="T23" fmla="*/ 0 h 27"/>
                <a:gd name="T24" fmla="*/ 0 w 21"/>
                <a:gd name="T25" fmla="*/ 0 h 27"/>
                <a:gd name="T26" fmla="*/ 0 w 21"/>
                <a:gd name="T27" fmla="*/ 0 h 27"/>
                <a:gd name="T28" fmla="*/ 0 w 21"/>
                <a:gd name="T29" fmla="*/ 0 h 27"/>
                <a:gd name="T30" fmla="*/ 0 w 21"/>
                <a:gd name="T31" fmla="*/ 0 h 27"/>
                <a:gd name="T32" fmla="*/ 0 w 21"/>
                <a:gd name="T33" fmla="*/ 0 h 27"/>
                <a:gd name="T34" fmla="*/ 0 w 21"/>
                <a:gd name="T35" fmla="*/ 0 h 27"/>
                <a:gd name="T36" fmla="*/ 0 w 21"/>
                <a:gd name="T37" fmla="*/ 0 h 27"/>
                <a:gd name="T38" fmla="*/ 0 w 21"/>
                <a:gd name="T39" fmla="*/ 0 h 27"/>
                <a:gd name="T40" fmla="*/ 0 w 21"/>
                <a:gd name="T41" fmla="*/ 0 h 27"/>
                <a:gd name="T42" fmla="*/ 0 w 21"/>
                <a:gd name="T43" fmla="*/ 0 h 27"/>
                <a:gd name="T44" fmla="*/ 0 w 21"/>
                <a:gd name="T45" fmla="*/ 0 h 27"/>
                <a:gd name="T46" fmla="*/ 0 w 21"/>
                <a:gd name="T47" fmla="*/ 0 h 27"/>
                <a:gd name="T48" fmla="*/ 0 w 21"/>
                <a:gd name="T49" fmla="*/ 0 h 27"/>
                <a:gd name="T50" fmla="*/ 0 w 21"/>
                <a:gd name="T51" fmla="*/ 0 h 27"/>
                <a:gd name="T52" fmla="*/ 0 w 21"/>
                <a:gd name="T53" fmla="*/ 0 h 27"/>
                <a:gd name="T54" fmla="*/ 0 w 21"/>
                <a:gd name="T55" fmla="*/ 0 h 27"/>
                <a:gd name="T56" fmla="*/ 0 w 21"/>
                <a:gd name="T57" fmla="*/ 0 h 27"/>
                <a:gd name="T58" fmla="*/ 0 w 21"/>
                <a:gd name="T59" fmla="*/ 0 h 27"/>
                <a:gd name="T60" fmla="*/ 0 w 21"/>
                <a:gd name="T61" fmla="*/ 0 h 27"/>
                <a:gd name="T62" fmla="*/ 0 w 21"/>
                <a:gd name="T63" fmla="*/ 0 h 27"/>
                <a:gd name="T64" fmla="*/ 0 w 21"/>
                <a:gd name="T65" fmla="*/ 0 h 27"/>
                <a:gd name="T66" fmla="*/ 0 w 21"/>
                <a:gd name="T67" fmla="*/ 0 h 27"/>
                <a:gd name="T68" fmla="*/ 0 w 21"/>
                <a:gd name="T69" fmla="*/ 0 h 27"/>
                <a:gd name="T70" fmla="*/ 0 w 21"/>
                <a:gd name="T71" fmla="*/ 0 h 27"/>
                <a:gd name="T72" fmla="*/ 0 w 21"/>
                <a:gd name="T73" fmla="*/ 0 h 27"/>
                <a:gd name="T74" fmla="*/ 0 w 21"/>
                <a:gd name="T75" fmla="*/ 0 h 27"/>
                <a:gd name="T76" fmla="*/ 0 w 21"/>
                <a:gd name="T77" fmla="*/ 0 h 27"/>
                <a:gd name="T78" fmla="*/ 0 w 21"/>
                <a:gd name="T79" fmla="*/ 0 h 27"/>
                <a:gd name="T80" fmla="*/ 0 w 21"/>
                <a:gd name="T81" fmla="*/ 0 h 27"/>
                <a:gd name="T82" fmla="*/ 0 w 21"/>
                <a:gd name="T83" fmla="*/ 0 h 27"/>
                <a:gd name="T84" fmla="*/ 0 w 21"/>
                <a:gd name="T85" fmla="*/ 0 h 27"/>
                <a:gd name="T86" fmla="*/ 0 w 21"/>
                <a:gd name="T87" fmla="*/ 0 h 27"/>
                <a:gd name="T88" fmla="*/ 0 w 21"/>
                <a:gd name="T89" fmla="*/ 0 h 27"/>
                <a:gd name="T90" fmla="*/ 0 w 21"/>
                <a:gd name="T91" fmla="*/ 0 h 27"/>
                <a:gd name="T92" fmla="*/ 0 w 21"/>
                <a:gd name="T93" fmla="*/ 0 h 27"/>
                <a:gd name="T94" fmla="*/ 0 w 21"/>
                <a:gd name="T95" fmla="*/ 0 h 27"/>
                <a:gd name="T96" fmla="*/ 0 w 21"/>
                <a:gd name="T97" fmla="*/ 0 h 27"/>
                <a:gd name="T98" fmla="*/ 0 w 21"/>
                <a:gd name="T99" fmla="*/ 0 h 27"/>
                <a:gd name="T100" fmla="*/ 0 w 21"/>
                <a:gd name="T101" fmla="*/ 0 h 27"/>
                <a:gd name="T102" fmla="*/ 0 w 21"/>
                <a:gd name="T103" fmla="*/ 0 h 27"/>
                <a:gd name="T104" fmla="*/ 0 w 21"/>
                <a:gd name="T105" fmla="*/ 0 h 27"/>
                <a:gd name="T106" fmla="*/ 0 w 21"/>
                <a:gd name="T107" fmla="*/ 0 h 27"/>
                <a:gd name="T108" fmla="*/ 0 w 21"/>
                <a:gd name="T109" fmla="*/ 0 h 27"/>
                <a:gd name="T110" fmla="*/ 0 w 21"/>
                <a:gd name="T111" fmla="*/ 0 h 2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
                <a:gd name="T169" fmla="*/ 0 h 27"/>
                <a:gd name="T170" fmla="*/ 21 w 21"/>
                <a:gd name="T171" fmla="*/ 27 h 2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 h="27">
                  <a:moveTo>
                    <a:pt x="0" y="20"/>
                  </a:moveTo>
                  <a:lnTo>
                    <a:pt x="5" y="17"/>
                  </a:lnTo>
                  <a:lnTo>
                    <a:pt x="6" y="18"/>
                  </a:lnTo>
                  <a:lnTo>
                    <a:pt x="7" y="19"/>
                  </a:lnTo>
                  <a:lnTo>
                    <a:pt x="7" y="20"/>
                  </a:lnTo>
                  <a:lnTo>
                    <a:pt x="8" y="20"/>
                  </a:lnTo>
                  <a:lnTo>
                    <a:pt x="8" y="22"/>
                  </a:lnTo>
                  <a:lnTo>
                    <a:pt x="8" y="23"/>
                  </a:lnTo>
                  <a:lnTo>
                    <a:pt x="10" y="23"/>
                  </a:lnTo>
                  <a:lnTo>
                    <a:pt x="10" y="24"/>
                  </a:lnTo>
                  <a:lnTo>
                    <a:pt x="11" y="24"/>
                  </a:lnTo>
                  <a:lnTo>
                    <a:pt x="12" y="24"/>
                  </a:lnTo>
                  <a:lnTo>
                    <a:pt x="13" y="23"/>
                  </a:lnTo>
                  <a:lnTo>
                    <a:pt x="13" y="22"/>
                  </a:lnTo>
                  <a:lnTo>
                    <a:pt x="13" y="20"/>
                  </a:lnTo>
                  <a:lnTo>
                    <a:pt x="15" y="20"/>
                  </a:lnTo>
                  <a:lnTo>
                    <a:pt x="16" y="20"/>
                  </a:lnTo>
                  <a:lnTo>
                    <a:pt x="16" y="19"/>
                  </a:lnTo>
                  <a:lnTo>
                    <a:pt x="15" y="19"/>
                  </a:lnTo>
                  <a:lnTo>
                    <a:pt x="15" y="18"/>
                  </a:lnTo>
                  <a:lnTo>
                    <a:pt x="13" y="17"/>
                  </a:lnTo>
                  <a:lnTo>
                    <a:pt x="11" y="17"/>
                  </a:lnTo>
                  <a:lnTo>
                    <a:pt x="10" y="17"/>
                  </a:lnTo>
                  <a:lnTo>
                    <a:pt x="8" y="17"/>
                  </a:lnTo>
                  <a:lnTo>
                    <a:pt x="7" y="15"/>
                  </a:lnTo>
                  <a:lnTo>
                    <a:pt x="6" y="15"/>
                  </a:lnTo>
                  <a:lnTo>
                    <a:pt x="6" y="14"/>
                  </a:lnTo>
                  <a:lnTo>
                    <a:pt x="5" y="14"/>
                  </a:lnTo>
                  <a:lnTo>
                    <a:pt x="3" y="13"/>
                  </a:lnTo>
                  <a:lnTo>
                    <a:pt x="3" y="12"/>
                  </a:lnTo>
                  <a:lnTo>
                    <a:pt x="2" y="10"/>
                  </a:lnTo>
                  <a:lnTo>
                    <a:pt x="2" y="9"/>
                  </a:lnTo>
                  <a:lnTo>
                    <a:pt x="2" y="8"/>
                  </a:lnTo>
                  <a:lnTo>
                    <a:pt x="2" y="7"/>
                  </a:lnTo>
                  <a:lnTo>
                    <a:pt x="2" y="5"/>
                  </a:lnTo>
                  <a:lnTo>
                    <a:pt x="2" y="4"/>
                  </a:lnTo>
                  <a:lnTo>
                    <a:pt x="3" y="3"/>
                  </a:lnTo>
                  <a:lnTo>
                    <a:pt x="5" y="1"/>
                  </a:lnTo>
                  <a:lnTo>
                    <a:pt x="6" y="1"/>
                  </a:lnTo>
                  <a:lnTo>
                    <a:pt x="7" y="1"/>
                  </a:lnTo>
                  <a:lnTo>
                    <a:pt x="7" y="0"/>
                  </a:lnTo>
                  <a:lnTo>
                    <a:pt x="8" y="0"/>
                  </a:lnTo>
                  <a:lnTo>
                    <a:pt x="10" y="0"/>
                  </a:lnTo>
                  <a:lnTo>
                    <a:pt x="11" y="0"/>
                  </a:lnTo>
                  <a:lnTo>
                    <a:pt x="12" y="0"/>
                  </a:lnTo>
                  <a:lnTo>
                    <a:pt x="13" y="0"/>
                  </a:lnTo>
                  <a:lnTo>
                    <a:pt x="15" y="1"/>
                  </a:lnTo>
                  <a:lnTo>
                    <a:pt x="16" y="1"/>
                  </a:lnTo>
                  <a:lnTo>
                    <a:pt x="16" y="3"/>
                  </a:lnTo>
                  <a:lnTo>
                    <a:pt x="16" y="4"/>
                  </a:lnTo>
                  <a:lnTo>
                    <a:pt x="17" y="4"/>
                  </a:lnTo>
                  <a:lnTo>
                    <a:pt x="18" y="4"/>
                  </a:lnTo>
                  <a:lnTo>
                    <a:pt x="18" y="5"/>
                  </a:lnTo>
                  <a:lnTo>
                    <a:pt x="18" y="7"/>
                  </a:lnTo>
                  <a:lnTo>
                    <a:pt x="18" y="8"/>
                  </a:lnTo>
                  <a:lnTo>
                    <a:pt x="13" y="8"/>
                  </a:lnTo>
                  <a:lnTo>
                    <a:pt x="12" y="8"/>
                  </a:lnTo>
                  <a:lnTo>
                    <a:pt x="11" y="8"/>
                  </a:lnTo>
                  <a:lnTo>
                    <a:pt x="10" y="8"/>
                  </a:lnTo>
                  <a:lnTo>
                    <a:pt x="8" y="8"/>
                  </a:lnTo>
                  <a:lnTo>
                    <a:pt x="8" y="9"/>
                  </a:lnTo>
                  <a:lnTo>
                    <a:pt x="8" y="10"/>
                  </a:lnTo>
                  <a:lnTo>
                    <a:pt x="10" y="10"/>
                  </a:lnTo>
                  <a:lnTo>
                    <a:pt x="11" y="10"/>
                  </a:lnTo>
                  <a:lnTo>
                    <a:pt x="12" y="10"/>
                  </a:lnTo>
                  <a:lnTo>
                    <a:pt x="13" y="10"/>
                  </a:lnTo>
                  <a:lnTo>
                    <a:pt x="15" y="10"/>
                  </a:lnTo>
                  <a:lnTo>
                    <a:pt x="15" y="12"/>
                  </a:lnTo>
                  <a:lnTo>
                    <a:pt x="16" y="12"/>
                  </a:lnTo>
                  <a:lnTo>
                    <a:pt x="17" y="12"/>
                  </a:lnTo>
                  <a:lnTo>
                    <a:pt x="17" y="13"/>
                  </a:lnTo>
                  <a:lnTo>
                    <a:pt x="18" y="13"/>
                  </a:lnTo>
                  <a:lnTo>
                    <a:pt x="18" y="14"/>
                  </a:lnTo>
                  <a:lnTo>
                    <a:pt x="20" y="14"/>
                  </a:lnTo>
                  <a:lnTo>
                    <a:pt x="20" y="15"/>
                  </a:lnTo>
                  <a:lnTo>
                    <a:pt x="21" y="17"/>
                  </a:lnTo>
                  <a:lnTo>
                    <a:pt x="21" y="18"/>
                  </a:lnTo>
                  <a:lnTo>
                    <a:pt x="21" y="19"/>
                  </a:lnTo>
                  <a:lnTo>
                    <a:pt x="21" y="20"/>
                  </a:lnTo>
                  <a:lnTo>
                    <a:pt x="21" y="22"/>
                  </a:lnTo>
                  <a:lnTo>
                    <a:pt x="20" y="22"/>
                  </a:lnTo>
                  <a:lnTo>
                    <a:pt x="20" y="23"/>
                  </a:lnTo>
                  <a:lnTo>
                    <a:pt x="18" y="24"/>
                  </a:lnTo>
                  <a:lnTo>
                    <a:pt x="17" y="25"/>
                  </a:lnTo>
                  <a:lnTo>
                    <a:pt x="16" y="27"/>
                  </a:lnTo>
                  <a:lnTo>
                    <a:pt x="15" y="27"/>
                  </a:lnTo>
                  <a:lnTo>
                    <a:pt x="13" y="27"/>
                  </a:lnTo>
                  <a:lnTo>
                    <a:pt x="12" y="27"/>
                  </a:lnTo>
                  <a:lnTo>
                    <a:pt x="11" y="27"/>
                  </a:lnTo>
                  <a:lnTo>
                    <a:pt x="10" y="27"/>
                  </a:lnTo>
                  <a:lnTo>
                    <a:pt x="8" y="27"/>
                  </a:lnTo>
                  <a:lnTo>
                    <a:pt x="7" y="27"/>
                  </a:lnTo>
                  <a:lnTo>
                    <a:pt x="6" y="27"/>
                  </a:lnTo>
                  <a:lnTo>
                    <a:pt x="5" y="27"/>
                  </a:lnTo>
                  <a:lnTo>
                    <a:pt x="5" y="25"/>
                  </a:lnTo>
                  <a:lnTo>
                    <a:pt x="3" y="25"/>
                  </a:lnTo>
                  <a:lnTo>
                    <a:pt x="3" y="24"/>
                  </a:lnTo>
                  <a:lnTo>
                    <a:pt x="2" y="24"/>
                  </a:lnTo>
                  <a:lnTo>
                    <a:pt x="2" y="23"/>
                  </a:lnTo>
                  <a:lnTo>
                    <a:pt x="1" y="23"/>
                  </a:lnTo>
                  <a:lnTo>
                    <a:pt x="1" y="22"/>
                  </a:lnTo>
                  <a:lnTo>
                    <a:pt x="0" y="2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50" name="Freeform 373">
              <a:extLst>
                <a:ext uri="{FF2B5EF4-FFF2-40B4-BE49-F238E27FC236}">
                  <a16:creationId xmlns:a16="http://schemas.microsoft.com/office/drawing/2014/main" id="{D1D2130F-336D-AA47-8487-3A67B58F6280}"/>
                </a:ext>
              </a:extLst>
            </p:cNvPr>
            <p:cNvSpPr>
              <a:spLocks/>
            </p:cNvSpPr>
            <p:nvPr/>
          </p:nvSpPr>
          <p:spPr bwMode="auto">
            <a:xfrm>
              <a:off x="4332" y="2791"/>
              <a:ext cx="5" cy="10"/>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37"/>
                <a:gd name="T41" fmla="*/ 19 w 19"/>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37">
                  <a:moveTo>
                    <a:pt x="0" y="37"/>
                  </a:moveTo>
                  <a:lnTo>
                    <a:pt x="0" y="0"/>
                  </a:lnTo>
                  <a:lnTo>
                    <a:pt x="5" y="0"/>
                  </a:lnTo>
                  <a:lnTo>
                    <a:pt x="5" y="20"/>
                  </a:lnTo>
                  <a:lnTo>
                    <a:pt x="11" y="10"/>
                  </a:lnTo>
                  <a:lnTo>
                    <a:pt x="19" y="10"/>
                  </a:lnTo>
                  <a:lnTo>
                    <a:pt x="11" y="20"/>
                  </a:lnTo>
                  <a:lnTo>
                    <a:pt x="19" y="37"/>
                  </a:lnTo>
                  <a:lnTo>
                    <a:pt x="14" y="37"/>
                  </a:lnTo>
                  <a:lnTo>
                    <a:pt x="7" y="27"/>
                  </a:lnTo>
                  <a:lnTo>
                    <a:pt x="5" y="30"/>
                  </a:lnTo>
                  <a:lnTo>
                    <a:pt x="5" y="37"/>
                  </a:lnTo>
                  <a:lnTo>
                    <a:pt x="0" y="37"/>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51" name="Freeform 374">
              <a:extLst>
                <a:ext uri="{FF2B5EF4-FFF2-40B4-BE49-F238E27FC236}">
                  <a16:creationId xmlns:a16="http://schemas.microsoft.com/office/drawing/2014/main" id="{AD3CD5EE-8817-8C43-A536-26A37F7BB607}"/>
                </a:ext>
              </a:extLst>
            </p:cNvPr>
            <p:cNvSpPr>
              <a:spLocks noEditPoints="1"/>
            </p:cNvSpPr>
            <p:nvPr/>
          </p:nvSpPr>
          <p:spPr bwMode="auto">
            <a:xfrm>
              <a:off x="4337" y="2791"/>
              <a:ext cx="5" cy="10"/>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w 19"/>
                <a:gd name="T87" fmla="*/ 0 h 37"/>
                <a:gd name="T88" fmla="*/ 0 w 19"/>
                <a:gd name="T89" fmla="*/ 0 h 37"/>
                <a:gd name="T90" fmla="*/ 0 w 19"/>
                <a:gd name="T91" fmla="*/ 0 h 37"/>
                <a:gd name="T92" fmla="*/ 0 w 19"/>
                <a:gd name="T93" fmla="*/ 0 h 37"/>
                <a:gd name="T94" fmla="*/ 0 w 19"/>
                <a:gd name="T95" fmla="*/ 0 h 37"/>
                <a:gd name="T96" fmla="*/ 0 w 19"/>
                <a:gd name="T97" fmla="*/ 0 h 37"/>
                <a:gd name="T98" fmla="*/ 0 w 19"/>
                <a:gd name="T99" fmla="*/ 0 h 37"/>
                <a:gd name="T100" fmla="*/ 0 w 19"/>
                <a:gd name="T101" fmla="*/ 0 h 37"/>
                <a:gd name="T102" fmla="*/ 0 w 19"/>
                <a:gd name="T103" fmla="*/ 0 h 37"/>
                <a:gd name="T104" fmla="*/ 0 w 19"/>
                <a:gd name="T105" fmla="*/ 0 h 37"/>
                <a:gd name="T106" fmla="*/ 0 w 19"/>
                <a:gd name="T107" fmla="*/ 0 h 37"/>
                <a:gd name="T108" fmla="*/ 0 w 19"/>
                <a:gd name="T109" fmla="*/ 0 h 37"/>
                <a:gd name="T110" fmla="*/ 0 w 19"/>
                <a:gd name="T111" fmla="*/ 0 h 37"/>
                <a:gd name="T112" fmla="*/ 0 w 19"/>
                <a:gd name="T113" fmla="*/ 0 h 37"/>
                <a:gd name="T114" fmla="*/ 0 w 19"/>
                <a:gd name="T115" fmla="*/ 0 h 37"/>
                <a:gd name="T116" fmla="*/ 0 w 19"/>
                <a:gd name="T117" fmla="*/ 0 h 37"/>
                <a:gd name="T118" fmla="*/ 0 w 19"/>
                <a:gd name="T119" fmla="*/ 0 h 37"/>
                <a:gd name="T120" fmla="*/ 0 w 19"/>
                <a:gd name="T121" fmla="*/ 0 h 37"/>
                <a:gd name="T122" fmla="*/ 0 w 19"/>
                <a:gd name="T123" fmla="*/ 0 h 37"/>
                <a:gd name="T124" fmla="*/ 0 w 19"/>
                <a:gd name="T125" fmla="*/ 0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7"/>
                <a:gd name="T191" fmla="*/ 19 w 19"/>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7">
                  <a:moveTo>
                    <a:pt x="19" y="37"/>
                  </a:moveTo>
                  <a:lnTo>
                    <a:pt x="14" y="37"/>
                  </a:lnTo>
                  <a:lnTo>
                    <a:pt x="14" y="34"/>
                  </a:lnTo>
                  <a:lnTo>
                    <a:pt x="14" y="35"/>
                  </a:lnTo>
                  <a:lnTo>
                    <a:pt x="13" y="35"/>
                  </a:lnTo>
                  <a:lnTo>
                    <a:pt x="13" y="37"/>
                  </a:lnTo>
                  <a:lnTo>
                    <a:pt x="12" y="37"/>
                  </a:lnTo>
                  <a:lnTo>
                    <a:pt x="10" y="37"/>
                  </a:lnTo>
                  <a:lnTo>
                    <a:pt x="9" y="37"/>
                  </a:lnTo>
                  <a:lnTo>
                    <a:pt x="8" y="37"/>
                  </a:lnTo>
                  <a:lnTo>
                    <a:pt x="7" y="37"/>
                  </a:lnTo>
                  <a:lnTo>
                    <a:pt x="5" y="37"/>
                  </a:lnTo>
                  <a:lnTo>
                    <a:pt x="4" y="37"/>
                  </a:lnTo>
                  <a:lnTo>
                    <a:pt x="4" y="35"/>
                  </a:lnTo>
                  <a:lnTo>
                    <a:pt x="3" y="35"/>
                  </a:lnTo>
                  <a:lnTo>
                    <a:pt x="3" y="34"/>
                  </a:lnTo>
                  <a:lnTo>
                    <a:pt x="3" y="33"/>
                  </a:lnTo>
                  <a:lnTo>
                    <a:pt x="2" y="32"/>
                  </a:lnTo>
                  <a:lnTo>
                    <a:pt x="2" y="30"/>
                  </a:lnTo>
                  <a:lnTo>
                    <a:pt x="0" y="29"/>
                  </a:lnTo>
                  <a:lnTo>
                    <a:pt x="0" y="28"/>
                  </a:lnTo>
                  <a:lnTo>
                    <a:pt x="0" y="27"/>
                  </a:lnTo>
                  <a:lnTo>
                    <a:pt x="0" y="25"/>
                  </a:lnTo>
                  <a:lnTo>
                    <a:pt x="0" y="24"/>
                  </a:lnTo>
                  <a:lnTo>
                    <a:pt x="0" y="23"/>
                  </a:lnTo>
                  <a:lnTo>
                    <a:pt x="0" y="22"/>
                  </a:lnTo>
                  <a:lnTo>
                    <a:pt x="0" y="20"/>
                  </a:lnTo>
                  <a:lnTo>
                    <a:pt x="0" y="19"/>
                  </a:lnTo>
                  <a:lnTo>
                    <a:pt x="2" y="18"/>
                  </a:lnTo>
                  <a:lnTo>
                    <a:pt x="2" y="17"/>
                  </a:lnTo>
                  <a:lnTo>
                    <a:pt x="3" y="15"/>
                  </a:lnTo>
                  <a:lnTo>
                    <a:pt x="3" y="14"/>
                  </a:lnTo>
                  <a:lnTo>
                    <a:pt x="3" y="13"/>
                  </a:lnTo>
                  <a:lnTo>
                    <a:pt x="4" y="11"/>
                  </a:lnTo>
                  <a:lnTo>
                    <a:pt x="5" y="11"/>
                  </a:lnTo>
                  <a:lnTo>
                    <a:pt x="5" y="10"/>
                  </a:lnTo>
                  <a:lnTo>
                    <a:pt x="7" y="10"/>
                  </a:lnTo>
                  <a:lnTo>
                    <a:pt x="8" y="10"/>
                  </a:lnTo>
                  <a:lnTo>
                    <a:pt x="9" y="10"/>
                  </a:lnTo>
                  <a:lnTo>
                    <a:pt x="10" y="10"/>
                  </a:lnTo>
                  <a:lnTo>
                    <a:pt x="12" y="10"/>
                  </a:lnTo>
                  <a:lnTo>
                    <a:pt x="12" y="11"/>
                  </a:lnTo>
                  <a:lnTo>
                    <a:pt x="13" y="11"/>
                  </a:lnTo>
                  <a:lnTo>
                    <a:pt x="14" y="13"/>
                  </a:lnTo>
                  <a:lnTo>
                    <a:pt x="14" y="14"/>
                  </a:lnTo>
                  <a:lnTo>
                    <a:pt x="14" y="0"/>
                  </a:lnTo>
                  <a:lnTo>
                    <a:pt x="19" y="0"/>
                  </a:lnTo>
                  <a:lnTo>
                    <a:pt x="19" y="37"/>
                  </a:lnTo>
                  <a:close/>
                  <a:moveTo>
                    <a:pt x="5" y="24"/>
                  </a:moveTo>
                  <a:lnTo>
                    <a:pt x="5" y="25"/>
                  </a:lnTo>
                  <a:lnTo>
                    <a:pt x="5" y="27"/>
                  </a:lnTo>
                  <a:lnTo>
                    <a:pt x="5" y="28"/>
                  </a:lnTo>
                  <a:lnTo>
                    <a:pt x="5" y="29"/>
                  </a:lnTo>
                  <a:lnTo>
                    <a:pt x="5" y="30"/>
                  </a:lnTo>
                  <a:lnTo>
                    <a:pt x="7" y="30"/>
                  </a:lnTo>
                  <a:lnTo>
                    <a:pt x="7" y="32"/>
                  </a:lnTo>
                  <a:lnTo>
                    <a:pt x="8" y="33"/>
                  </a:lnTo>
                  <a:lnTo>
                    <a:pt x="8" y="34"/>
                  </a:lnTo>
                  <a:lnTo>
                    <a:pt x="9" y="34"/>
                  </a:lnTo>
                  <a:lnTo>
                    <a:pt x="10" y="33"/>
                  </a:lnTo>
                  <a:lnTo>
                    <a:pt x="12" y="32"/>
                  </a:lnTo>
                  <a:lnTo>
                    <a:pt x="13" y="30"/>
                  </a:lnTo>
                  <a:lnTo>
                    <a:pt x="14" y="30"/>
                  </a:lnTo>
                  <a:lnTo>
                    <a:pt x="14" y="29"/>
                  </a:lnTo>
                  <a:lnTo>
                    <a:pt x="14" y="28"/>
                  </a:lnTo>
                  <a:lnTo>
                    <a:pt x="14" y="27"/>
                  </a:lnTo>
                  <a:lnTo>
                    <a:pt x="14" y="25"/>
                  </a:lnTo>
                  <a:lnTo>
                    <a:pt x="14" y="24"/>
                  </a:lnTo>
                  <a:lnTo>
                    <a:pt x="14" y="23"/>
                  </a:lnTo>
                  <a:lnTo>
                    <a:pt x="14" y="22"/>
                  </a:lnTo>
                  <a:lnTo>
                    <a:pt x="14" y="20"/>
                  </a:lnTo>
                  <a:lnTo>
                    <a:pt x="14" y="19"/>
                  </a:lnTo>
                  <a:lnTo>
                    <a:pt x="14" y="18"/>
                  </a:lnTo>
                  <a:lnTo>
                    <a:pt x="13" y="18"/>
                  </a:lnTo>
                  <a:lnTo>
                    <a:pt x="12" y="18"/>
                  </a:lnTo>
                  <a:lnTo>
                    <a:pt x="10" y="18"/>
                  </a:lnTo>
                  <a:lnTo>
                    <a:pt x="9" y="18"/>
                  </a:lnTo>
                  <a:lnTo>
                    <a:pt x="8" y="18"/>
                  </a:lnTo>
                  <a:lnTo>
                    <a:pt x="7" y="18"/>
                  </a:lnTo>
                  <a:lnTo>
                    <a:pt x="5" y="18"/>
                  </a:lnTo>
                  <a:lnTo>
                    <a:pt x="5" y="19"/>
                  </a:lnTo>
                  <a:lnTo>
                    <a:pt x="5" y="20"/>
                  </a:lnTo>
                  <a:lnTo>
                    <a:pt x="5" y="22"/>
                  </a:lnTo>
                  <a:lnTo>
                    <a:pt x="5" y="23"/>
                  </a:lnTo>
                  <a:lnTo>
                    <a:pt x="5" y="24"/>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52" name="Freeform 375">
              <a:extLst>
                <a:ext uri="{FF2B5EF4-FFF2-40B4-BE49-F238E27FC236}">
                  <a16:creationId xmlns:a16="http://schemas.microsoft.com/office/drawing/2014/main" id="{FC8501B7-8574-D448-BA5D-64B144BCCD73}"/>
                </a:ext>
              </a:extLst>
            </p:cNvPr>
            <p:cNvSpPr>
              <a:spLocks noEditPoints="1"/>
            </p:cNvSpPr>
            <p:nvPr/>
          </p:nvSpPr>
          <p:spPr bwMode="auto">
            <a:xfrm>
              <a:off x="4342" y="2791"/>
              <a:ext cx="3" cy="13"/>
            </a:xfrm>
            <a:custGeom>
              <a:avLst/>
              <a:gdLst>
                <a:gd name="T0" fmla="*/ 0 w 12"/>
                <a:gd name="T1" fmla="*/ 0 h 47"/>
                <a:gd name="T2" fmla="*/ 0 w 12"/>
                <a:gd name="T3" fmla="*/ 0 h 47"/>
                <a:gd name="T4" fmla="*/ 0 w 12"/>
                <a:gd name="T5" fmla="*/ 0 h 47"/>
                <a:gd name="T6" fmla="*/ 0 w 12"/>
                <a:gd name="T7" fmla="*/ 0 h 47"/>
                <a:gd name="T8" fmla="*/ 0 w 12"/>
                <a:gd name="T9" fmla="*/ 0 h 47"/>
                <a:gd name="T10" fmla="*/ 0 w 12"/>
                <a:gd name="T11" fmla="*/ 0 h 47"/>
                <a:gd name="T12" fmla="*/ 0 w 12"/>
                <a:gd name="T13" fmla="*/ 0 h 47"/>
                <a:gd name="T14" fmla="*/ 0 w 12"/>
                <a:gd name="T15" fmla="*/ 0 h 47"/>
                <a:gd name="T16" fmla="*/ 0 w 12"/>
                <a:gd name="T17" fmla="*/ 0 h 47"/>
                <a:gd name="T18" fmla="*/ 0 w 12"/>
                <a:gd name="T19" fmla="*/ 0 h 47"/>
                <a:gd name="T20" fmla="*/ 0 w 12"/>
                <a:gd name="T21" fmla="*/ 0 h 47"/>
                <a:gd name="T22" fmla="*/ 0 w 12"/>
                <a:gd name="T23" fmla="*/ 0 h 47"/>
                <a:gd name="T24" fmla="*/ 0 w 12"/>
                <a:gd name="T25" fmla="*/ 0 h 47"/>
                <a:gd name="T26" fmla="*/ 0 w 12"/>
                <a:gd name="T27" fmla="*/ 0 h 47"/>
                <a:gd name="T28" fmla="*/ 0 w 12"/>
                <a:gd name="T29" fmla="*/ 0 h 47"/>
                <a:gd name="T30" fmla="*/ 0 w 12"/>
                <a:gd name="T31" fmla="*/ 0 h 47"/>
                <a:gd name="T32" fmla="*/ 0 w 12"/>
                <a:gd name="T33" fmla="*/ 0 h 47"/>
                <a:gd name="T34" fmla="*/ 0 w 12"/>
                <a:gd name="T35" fmla="*/ 0 h 47"/>
                <a:gd name="T36" fmla="*/ 0 w 12"/>
                <a:gd name="T37" fmla="*/ 0 h 47"/>
                <a:gd name="T38" fmla="*/ 0 w 12"/>
                <a:gd name="T39" fmla="*/ 0 h 47"/>
                <a:gd name="T40" fmla="*/ 0 w 12"/>
                <a:gd name="T41" fmla="*/ 0 h 47"/>
                <a:gd name="T42" fmla="*/ 0 w 12"/>
                <a:gd name="T43" fmla="*/ 0 h 47"/>
                <a:gd name="T44" fmla="*/ 0 w 12"/>
                <a:gd name="T45" fmla="*/ 0 h 47"/>
                <a:gd name="T46" fmla="*/ 0 w 12"/>
                <a:gd name="T47" fmla="*/ 0 h 47"/>
                <a:gd name="T48" fmla="*/ 0 w 12"/>
                <a:gd name="T49" fmla="*/ 0 h 47"/>
                <a:gd name="T50" fmla="*/ 0 w 12"/>
                <a:gd name="T51" fmla="*/ 0 h 47"/>
                <a:gd name="T52" fmla="*/ 0 w 12"/>
                <a:gd name="T53" fmla="*/ 0 h 47"/>
                <a:gd name="T54" fmla="*/ 0 w 12"/>
                <a:gd name="T55" fmla="*/ 0 h 47"/>
                <a:gd name="T56" fmla="*/ 0 w 12"/>
                <a:gd name="T57" fmla="*/ 0 h 47"/>
                <a:gd name="T58" fmla="*/ 0 w 12"/>
                <a:gd name="T59" fmla="*/ 0 h 47"/>
                <a:gd name="T60" fmla="*/ 0 w 12"/>
                <a:gd name="T61" fmla="*/ 0 h 47"/>
                <a:gd name="T62" fmla="*/ 0 w 12"/>
                <a:gd name="T63" fmla="*/ 0 h 47"/>
                <a:gd name="T64" fmla="*/ 0 w 12"/>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
                <a:gd name="T100" fmla="*/ 0 h 47"/>
                <a:gd name="T101" fmla="*/ 12 w 12"/>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 h="47">
                  <a:moveTo>
                    <a:pt x="5" y="8"/>
                  </a:moveTo>
                  <a:lnTo>
                    <a:pt x="5" y="0"/>
                  </a:lnTo>
                  <a:lnTo>
                    <a:pt x="12" y="0"/>
                  </a:lnTo>
                  <a:lnTo>
                    <a:pt x="12" y="8"/>
                  </a:lnTo>
                  <a:lnTo>
                    <a:pt x="5" y="8"/>
                  </a:lnTo>
                  <a:close/>
                  <a:moveTo>
                    <a:pt x="12" y="10"/>
                  </a:moveTo>
                  <a:lnTo>
                    <a:pt x="12" y="37"/>
                  </a:lnTo>
                  <a:lnTo>
                    <a:pt x="12" y="38"/>
                  </a:lnTo>
                  <a:lnTo>
                    <a:pt x="12" y="39"/>
                  </a:lnTo>
                  <a:lnTo>
                    <a:pt x="12" y="40"/>
                  </a:lnTo>
                  <a:lnTo>
                    <a:pt x="12" y="42"/>
                  </a:lnTo>
                  <a:lnTo>
                    <a:pt x="12" y="43"/>
                  </a:lnTo>
                  <a:lnTo>
                    <a:pt x="12" y="44"/>
                  </a:lnTo>
                  <a:lnTo>
                    <a:pt x="10" y="46"/>
                  </a:lnTo>
                  <a:lnTo>
                    <a:pt x="10" y="47"/>
                  </a:lnTo>
                  <a:lnTo>
                    <a:pt x="9" y="47"/>
                  </a:lnTo>
                  <a:lnTo>
                    <a:pt x="8" y="47"/>
                  </a:lnTo>
                  <a:lnTo>
                    <a:pt x="6" y="47"/>
                  </a:lnTo>
                  <a:lnTo>
                    <a:pt x="5" y="47"/>
                  </a:lnTo>
                  <a:lnTo>
                    <a:pt x="4" y="47"/>
                  </a:lnTo>
                  <a:lnTo>
                    <a:pt x="3" y="47"/>
                  </a:lnTo>
                  <a:lnTo>
                    <a:pt x="1" y="47"/>
                  </a:lnTo>
                  <a:lnTo>
                    <a:pt x="0" y="47"/>
                  </a:lnTo>
                  <a:lnTo>
                    <a:pt x="3" y="40"/>
                  </a:lnTo>
                  <a:lnTo>
                    <a:pt x="4" y="40"/>
                  </a:lnTo>
                  <a:lnTo>
                    <a:pt x="5" y="40"/>
                  </a:lnTo>
                  <a:lnTo>
                    <a:pt x="5" y="39"/>
                  </a:lnTo>
                  <a:lnTo>
                    <a:pt x="5" y="38"/>
                  </a:lnTo>
                  <a:lnTo>
                    <a:pt x="5" y="37"/>
                  </a:lnTo>
                  <a:lnTo>
                    <a:pt x="5" y="10"/>
                  </a:lnTo>
                  <a:lnTo>
                    <a:pt x="12"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53" name="Freeform 376">
              <a:extLst>
                <a:ext uri="{FF2B5EF4-FFF2-40B4-BE49-F238E27FC236}">
                  <a16:creationId xmlns:a16="http://schemas.microsoft.com/office/drawing/2014/main" id="{CA5FBB78-CC78-3E4C-B116-B68C5C1BC4C1}"/>
                </a:ext>
              </a:extLst>
            </p:cNvPr>
            <p:cNvSpPr>
              <a:spLocks/>
            </p:cNvSpPr>
            <p:nvPr/>
          </p:nvSpPr>
          <p:spPr bwMode="auto">
            <a:xfrm>
              <a:off x="4346" y="2791"/>
              <a:ext cx="5" cy="10"/>
            </a:xfrm>
            <a:custGeom>
              <a:avLst/>
              <a:gdLst>
                <a:gd name="T0" fmla="*/ 0 w 18"/>
                <a:gd name="T1" fmla="*/ 0 h 37"/>
                <a:gd name="T2" fmla="*/ 0 w 18"/>
                <a:gd name="T3" fmla="*/ 0 h 37"/>
                <a:gd name="T4" fmla="*/ 0 w 18"/>
                <a:gd name="T5" fmla="*/ 0 h 37"/>
                <a:gd name="T6" fmla="*/ 0 w 18"/>
                <a:gd name="T7" fmla="*/ 0 h 37"/>
                <a:gd name="T8" fmla="*/ 0 w 18"/>
                <a:gd name="T9" fmla="*/ 0 h 37"/>
                <a:gd name="T10" fmla="*/ 0 w 18"/>
                <a:gd name="T11" fmla="*/ 0 h 37"/>
                <a:gd name="T12" fmla="*/ 0 w 18"/>
                <a:gd name="T13" fmla="*/ 0 h 37"/>
                <a:gd name="T14" fmla="*/ 0 w 18"/>
                <a:gd name="T15" fmla="*/ 0 h 37"/>
                <a:gd name="T16" fmla="*/ 0 w 18"/>
                <a:gd name="T17" fmla="*/ 0 h 37"/>
                <a:gd name="T18" fmla="*/ 0 w 18"/>
                <a:gd name="T19" fmla="*/ 0 h 37"/>
                <a:gd name="T20" fmla="*/ 0 w 18"/>
                <a:gd name="T21" fmla="*/ 0 h 37"/>
                <a:gd name="T22" fmla="*/ 0 w 18"/>
                <a:gd name="T23" fmla="*/ 0 h 37"/>
                <a:gd name="T24" fmla="*/ 0 w 18"/>
                <a:gd name="T25" fmla="*/ 0 h 37"/>
                <a:gd name="T26" fmla="*/ 0 w 18"/>
                <a:gd name="T27" fmla="*/ 0 h 37"/>
                <a:gd name="T28" fmla="*/ 0 w 18"/>
                <a:gd name="T29" fmla="*/ 0 h 37"/>
                <a:gd name="T30" fmla="*/ 0 w 18"/>
                <a:gd name="T31" fmla="*/ 0 h 37"/>
                <a:gd name="T32" fmla="*/ 0 w 18"/>
                <a:gd name="T33" fmla="*/ 0 h 37"/>
                <a:gd name="T34" fmla="*/ 0 w 18"/>
                <a:gd name="T35" fmla="*/ 0 h 37"/>
                <a:gd name="T36" fmla="*/ 0 w 18"/>
                <a:gd name="T37" fmla="*/ 0 h 37"/>
                <a:gd name="T38" fmla="*/ 0 w 18"/>
                <a:gd name="T39" fmla="*/ 0 h 37"/>
                <a:gd name="T40" fmla="*/ 0 w 18"/>
                <a:gd name="T41" fmla="*/ 0 h 37"/>
                <a:gd name="T42" fmla="*/ 0 w 18"/>
                <a:gd name="T43" fmla="*/ 0 h 37"/>
                <a:gd name="T44" fmla="*/ 0 w 18"/>
                <a:gd name="T45" fmla="*/ 0 h 37"/>
                <a:gd name="T46" fmla="*/ 0 w 18"/>
                <a:gd name="T47" fmla="*/ 0 h 37"/>
                <a:gd name="T48" fmla="*/ 0 w 18"/>
                <a:gd name="T49" fmla="*/ 0 h 37"/>
                <a:gd name="T50" fmla="*/ 0 w 18"/>
                <a:gd name="T51" fmla="*/ 0 h 37"/>
                <a:gd name="T52" fmla="*/ 0 w 18"/>
                <a:gd name="T53" fmla="*/ 0 h 37"/>
                <a:gd name="T54" fmla="*/ 0 w 18"/>
                <a:gd name="T55" fmla="*/ 0 h 37"/>
                <a:gd name="T56" fmla="*/ 0 w 18"/>
                <a:gd name="T57" fmla="*/ 0 h 37"/>
                <a:gd name="T58" fmla="*/ 0 w 18"/>
                <a:gd name="T59" fmla="*/ 0 h 37"/>
                <a:gd name="T60" fmla="*/ 0 w 18"/>
                <a:gd name="T61" fmla="*/ 0 h 37"/>
                <a:gd name="T62" fmla="*/ 0 w 18"/>
                <a:gd name="T63" fmla="*/ 0 h 37"/>
                <a:gd name="T64" fmla="*/ 0 w 18"/>
                <a:gd name="T65" fmla="*/ 0 h 37"/>
                <a:gd name="T66" fmla="*/ 0 w 18"/>
                <a:gd name="T67" fmla="*/ 0 h 37"/>
                <a:gd name="T68" fmla="*/ 0 w 18"/>
                <a:gd name="T69" fmla="*/ 0 h 37"/>
                <a:gd name="T70" fmla="*/ 0 w 18"/>
                <a:gd name="T71" fmla="*/ 0 h 37"/>
                <a:gd name="T72" fmla="*/ 0 w 18"/>
                <a:gd name="T73" fmla="*/ 0 h 37"/>
                <a:gd name="T74" fmla="*/ 0 w 18"/>
                <a:gd name="T75" fmla="*/ 0 h 37"/>
                <a:gd name="T76" fmla="*/ 0 w 18"/>
                <a:gd name="T77" fmla="*/ 0 h 37"/>
                <a:gd name="T78" fmla="*/ 0 w 18"/>
                <a:gd name="T79" fmla="*/ 0 h 37"/>
                <a:gd name="T80" fmla="*/ 0 w 18"/>
                <a:gd name="T81" fmla="*/ 0 h 37"/>
                <a:gd name="T82" fmla="*/ 0 w 18"/>
                <a:gd name="T83" fmla="*/ 0 h 37"/>
                <a:gd name="T84" fmla="*/ 0 w 18"/>
                <a:gd name="T85" fmla="*/ 0 h 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
                <a:gd name="T130" fmla="*/ 0 h 37"/>
                <a:gd name="T131" fmla="*/ 18 w 18"/>
                <a:gd name="T132" fmla="*/ 37 h 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 h="37">
                  <a:moveTo>
                    <a:pt x="5" y="0"/>
                  </a:moveTo>
                  <a:lnTo>
                    <a:pt x="5" y="14"/>
                  </a:lnTo>
                  <a:lnTo>
                    <a:pt x="6" y="13"/>
                  </a:lnTo>
                  <a:lnTo>
                    <a:pt x="7" y="11"/>
                  </a:lnTo>
                  <a:lnTo>
                    <a:pt x="8" y="11"/>
                  </a:lnTo>
                  <a:lnTo>
                    <a:pt x="10" y="10"/>
                  </a:lnTo>
                  <a:lnTo>
                    <a:pt x="11" y="10"/>
                  </a:lnTo>
                  <a:lnTo>
                    <a:pt x="12" y="10"/>
                  </a:lnTo>
                  <a:lnTo>
                    <a:pt x="13" y="10"/>
                  </a:lnTo>
                  <a:lnTo>
                    <a:pt x="15" y="10"/>
                  </a:lnTo>
                  <a:lnTo>
                    <a:pt x="16" y="10"/>
                  </a:lnTo>
                  <a:lnTo>
                    <a:pt x="16" y="11"/>
                  </a:lnTo>
                  <a:lnTo>
                    <a:pt x="16" y="13"/>
                  </a:lnTo>
                  <a:lnTo>
                    <a:pt x="17" y="13"/>
                  </a:lnTo>
                  <a:lnTo>
                    <a:pt x="17" y="14"/>
                  </a:lnTo>
                  <a:lnTo>
                    <a:pt x="18" y="14"/>
                  </a:lnTo>
                  <a:lnTo>
                    <a:pt x="18" y="15"/>
                  </a:lnTo>
                  <a:lnTo>
                    <a:pt x="18" y="17"/>
                  </a:lnTo>
                  <a:lnTo>
                    <a:pt x="18" y="18"/>
                  </a:lnTo>
                  <a:lnTo>
                    <a:pt x="18" y="19"/>
                  </a:lnTo>
                  <a:lnTo>
                    <a:pt x="18" y="20"/>
                  </a:lnTo>
                  <a:lnTo>
                    <a:pt x="18" y="37"/>
                  </a:lnTo>
                  <a:lnTo>
                    <a:pt x="13" y="37"/>
                  </a:lnTo>
                  <a:lnTo>
                    <a:pt x="13" y="24"/>
                  </a:lnTo>
                  <a:lnTo>
                    <a:pt x="13" y="23"/>
                  </a:lnTo>
                  <a:lnTo>
                    <a:pt x="13" y="22"/>
                  </a:lnTo>
                  <a:lnTo>
                    <a:pt x="13" y="20"/>
                  </a:lnTo>
                  <a:lnTo>
                    <a:pt x="13" y="19"/>
                  </a:lnTo>
                  <a:lnTo>
                    <a:pt x="13" y="18"/>
                  </a:lnTo>
                  <a:lnTo>
                    <a:pt x="12" y="18"/>
                  </a:lnTo>
                  <a:lnTo>
                    <a:pt x="11" y="18"/>
                  </a:lnTo>
                  <a:lnTo>
                    <a:pt x="10" y="18"/>
                  </a:lnTo>
                  <a:lnTo>
                    <a:pt x="8" y="18"/>
                  </a:lnTo>
                  <a:lnTo>
                    <a:pt x="7" y="18"/>
                  </a:lnTo>
                  <a:lnTo>
                    <a:pt x="6" y="18"/>
                  </a:lnTo>
                  <a:lnTo>
                    <a:pt x="6" y="19"/>
                  </a:lnTo>
                  <a:lnTo>
                    <a:pt x="5" y="19"/>
                  </a:lnTo>
                  <a:lnTo>
                    <a:pt x="5" y="20"/>
                  </a:lnTo>
                  <a:lnTo>
                    <a:pt x="5" y="22"/>
                  </a:lnTo>
                  <a:lnTo>
                    <a:pt x="5" y="23"/>
                  </a:lnTo>
                  <a:lnTo>
                    <a:pt x="5" y="24"/>
                  </a:lnTo>
                  <a:lnTo>
                    <a:pt x="5" y="37"/>
                  </a:lnTo>
                  <a:lnTo>
                    <a:pt x="0" y="37"/>
                  </a:lnTo>
                  <a:lnTo>
                    <a:pt x="0" y="0"/>
                  </a:lnTo>
                  <a:lnTo>
                    <a:pt x="5" y="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54" name="Freeform 377">
              <a:extLst>
                <a:ext uri="{FF2B5EF4-FFF2-40B4-BE49-F238E27FC236}">
                  <a16:creationId xmlns:a16="http://schemas.microsoft.com/office/drawing/2014/main" id="{19FEBFEC-69AF-E147-BE6D-996A85751DF9}"/>
                </a:ext>
              </a:extLst>
            </p:cNvPr>
            <p:cNvSpPr>
              <a:spLocks/>
            </p:cNvSpPr>
            <p:nvPr/>
          </p:nvSpPr>
          <p:spPr bwMode="auto">
            <a:xfrm>
              <a:off x="4351" y="2791"/>
              <a:ext cx="4" cy="10"/>
            </a:xfrm>
            <a:custGeom>
              <a:avLst/>
              <a:gdLst>
                <a:gd name="T0" fmla="*/ 0 w 14"/>
                <a:gd name="T1" fmla="*/ 0 h 37"/>
                <a:gd name="T2" fmla="*/ 0 w 14"/>
                <a:gd name="T3" fmla="*/ 0 h 37"/>
                <a:gd name="T4" fmla="*/ 0 w 14"/>
                <a:gd name="T5" fmla="*/ 0 h 37"/>
                <a:gd name="T6" fmla="*/ 0 w 14"/>
                <a:gd name="T7" fmla="*/ 0 h 37"/>
                <a:gd name="T8" fmla="*/ 0 w 14"/>
                <a:gd name="T9" fmla="*/ 0 h 37"/>
                <a:gd name="T10" fmla="*/ 0 w 14"/>
                <a:gd name="T11" fmla="*/ 0 h 37"/>
                <a:gd name="T12" fmla="*/ 0 w 14"/>
                <a:gd name="T13" fmla="*/ 0 h 37"/>
                <a:gd name="T14" fmla="*/ 0 w 14"/>
                <a:gd name="T15" fmla="*/ 0 h 37"/>
                <a:gd name="T16" fmla="*/ 0 w 14"/>
                <a:gd name="T17" fmla="*/ 0 h 37"/>
                <a:gd name="T18" fmla="*/ 0 w 14"/>
                <a:gd name="T19" fmla="*/ 0 h 37"/>
                <a:gd name="T20" fmla="*/ 0 w 14"/>
                <a:gd name="T21" fmla="*/ 0 h 37"/>
                <a:gd name="T22" fmla="*/ 0 w 14"/>
                <a:gd name="T23" fmla="*/ 0 h 37"/>
                <a:gd name="T24" fmla="*/ 0 w 14"/>
                <a:gd name="T25" fmla="*/ 0 h 37"/>
                <a:gd name="T26" fmla="*/ 0 w 14"/>
                <a:gd name="T27" fmla="*/ 0 h 37"/>
                <a:gd name="T28" fmla="*/ 0 w 14"/>
                <a:gd name="T29" fmla="*/ 0 h 37"/>
                <a:gd name="T30" fmla="*/ 0 w 14"/>
                <a:gd name="T31" fmla="*/ 0 h 37"/>
                <a:gd name="T32" fmla="*/ 0 w 14"/>
                <a:gd name="T33" fmla="*/ 0 h 37"/>
                <a:gd name="T34" fmla="*/ 0 w 14"/>
                <a:gd name="T35" fmla="*/ 0 h 37"/>
                <a:gd name="T36" fmla="*/ 0 w 14"/>
                <a:gd name="T37" fmla="*/ 0 h 37"/>
                <a:gd name="T38" fmla="*/ 0 w 14"/>
                <a:gd name="T39" fmla="*/ 0 h 37"/>
                <a:gd name="T40" fmla="*/ 0 w 14"/>
                <a:gd name="T41" fmla="*/ 0 h 37"/>
                <a:gd name="T42" fmla="*/ 0 w 14"/>
                <a:gd name="T43" fmla="*/ 0 h 37"/>
                <a:gd name="T44" fmla="*/ 0 w 14"/>
                <a:gd name="T45" fmla="*/ 0 h 37"/>
                <a:gd name="T46" fmla="*/ 0 w 14"/>
                <a:gd name="T47" fmla="*/ 0 h 37"/>
                <a:gd name="T48" fmla="*/ 0 w 14"/>
                <a:gd name="T49" fmla="*/ 0 h 37"/>
                <a:gd name="T50" fmla="*/ 0 w 14"/>
                <a:gd name="T51" fmla="*/ 0 h 37"/>
                <a:gd name="T52" fmla="*/ 0 w 14"/>
                <a:gd name="T53" fmla="*/ 0 h 37"/>
                <a:gd name="T54" fmla="*/ 0 w 14"/>
                <a:gd name="T55" fmla="*/ 0 h 37"/>
                <a:gd name="T56" fmla="*/ 0 w 14"/>
                <a:gd name="T57" fmla="*/ 0 h 37"/>
                <a:gd name="T58" fmla="*/ 0 w 14"/>
                <a:gd name="T59" fmla="*/ 0 h 37"/>
                <a:gd name="T60" fmla="*/ 0 w 14"/>
                <a:gd name="T61" fmla="*/ 0 h 37"/>
                <a:gd name="T62" fmla="*/ 0 w 14"/>
                <a:gd name="T63" fmla="*/ 0 h 37"/>
                <a:gd name="T64" fmla="*/ 0 w 14"/>
                <a:gd name="T65" fmla="*/ 0 h 37"/>
                <a:gd name="T66" fmla="*/ 0 w 14"/>
                <a:gd name="T67" fmla="*/ 0 h 37"/>
                <a:gd name="T68" fmla="*/ 0 w 14"/>
                <a:gd name="T69" fmla="*/ 0 h 37"/>
                <a:gd name="T70" fmla="*/ 0 w 14"/>
                <a:gd name="T71" fmla="*/ 0 h 37"/>
                <a:gd name="T72" fmla="*/ 0 w 14"/>
                <a:gd name="T73" fmla="*/ 0 h 37"/>
                <a:gd name="T74" fmla="*/ 0 w 14"/>
                <a:gd name="T75" fmla="*/ 0 h 37"/>
                <a:gd name="T76" fmla="*/ 0 w 14"/>
                <a:gd name="T77" fmla="*/ 0 h 37"/>
                <a:gd name="T78" fmla="*/ 0 w 14"/>
                <a:gd name="T79" fmla="*/ 0 h 37"/>
                <a:gd name="T80" fmla="*/ 0 w 14"/>
                <a:gd name="T81" fmla="*/ 0 h 37"/>
                <a:gd name="T82" fmla="*/ 0 w 14"/>
                <a:gd name="T83" fmla="*/ 0 h 37"/>
                <a:gd name="T84" fmla="*/ 0 w 14"/>
                <a:gd name="T85" fmla="*/ 0 h 37"/>
                <a:gd name="T86" fmla="*/ 0 w 14"/>
                <a:gd name="T87" fmla="*/ 0 h 37"/>
                <a:gd name="T88" fmla="*/ 0 w 14"/>
                <a:gd name="T89" fmla="*/ 0 h 37"/>
                <a:gd name="T90" fmla="*/ 0 w 14"/>
                <a:gd name="T91" fmla="*/ 0 h 37"/>
                <a:gd name="T92" fmla="*/ 0 w 14"/>
                <a:gd name="T93" fmla="*/ 0 h 37"/>
                <a:gd name="T94" fmla="*/ 0 w 14"/>
                <a:gd name="T95" fmla="*/ 0 h 37"/>
                <a:gd name="T96" fmla="*/ 0 w 14"/>
                <a:gd name="T97" fmla="*/ 0 h 37"/>
                <a:gd name="T98" fmla="*/ 0 w 14"/>
                <a:gd name="T99" fmla="*/ 0 h 37"/>
                <a:gd name="T100" fmla="*/ 0 w 14"/>
                <a:gd name="T101" fmla="*/ 0 h 37"/>
                <a:gd name="T102" fmla="*/ 0 w 14"/>
                <a:gd name="T103" fmla="*/ 0 h 37"/>
                <a:gd name="T104" fmla="*/ 0 w 14"/>
                <a:gd name="T105" fmla="*/ 0 h 37"/>
                <a:gd name="T106" fmla="*/ 0 w 14"/>
                <a:gd name="T107" fmla="*/ 0 h 37"/>
                <a:gd name="T108" fmla="*/ 0 w 14"/>
                <a:gd name="T109" fmla="*/ 0 h 37"/>
                <a:gd name="T110" fmla="*/ 0 w 14"/>
                <a:gd name="T111" fmla="*/ 0 h 37"/>
                <a:gd name="T112" fmla="*/ 0 w 14"/>
                <a:gd name="T113" fmla="*/ 0 h 37"/>
                <a:gd name="T114" fmla="*/ 0 w 14"/>
                <a:gd name="T115" fmla="*/ 0 h 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
                <a:gd name="T175" fmla="*/ 0 h 37"/>
                <a:gd name="T176" fmla="*/ 14 w 14"/>
                <a:gd name="T177" fmla="*/ 37 h 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 h="37">
                  <a:moveTo>
                    <a:pt x="0" y="10"/>
                  </a:moveTo>
                  <a:lnTo>
                    <a:pt x="2" y="10"/>
                  </a:lnTo>
                  <a:lnTo>
                    <a:pt x="2" y="9"/>
                  </a:lnTo>
                  <a:lnTo>
                    <a:pt x="2" y="8"/>
                  </a:lnTo>
                  <a:lnTo>
                    <a:pt x="2" y="6"/>
                  </a:lnTo>
                  <a:lnTo>
                    <a:pt x="4" y="5"/>
                  </a:lnTo>
                  <a:lnTo>
                    <a:pt x="4" y="4"/>
                  </a:lnTo>
                  <a:lnTo>
                    <a:pt x="5" y="4"/>
                  </a:lnTo>
                  <a:lnTo>
                    <a:pt x="5" y="3"/>
                  </a:lnTo>
                  <a:lnTo>
                    <a:pt x="5" y="1"/>
                  </a:lnTo>
                  <a:lnTo>
                    <a:pt x="5" y="0"/>
                  </a:lnTo>
                  <a:lnTo>
                    <a:pt x="6" y="0"/>
                  </a:lnTo>
                  <a:lnTo>
                    <a:pt x="8" y="0"/>
                  </a:lnTo>
                  <a:lnTo>
                    <a:pt x="9" y="0"/>
                  </a:lnTo>
                  <a:lnTo>
                    <a:pt x="10" y="0"/>
                  </a:lnTo>
                  <a:lnTo>
                    <a:pt x="11" y="0"/>
                  </a:lnTo>
                  <a:lnTo>
                    <a:pt x="13" y="0"/>
                  </a:lnTo>
                  <a:lnTo>
                    <a:pt x="14" y="0"/>
                  </a:lnTo>
                  <a:lnTo>
                    <a:pt x="14" y="8"/>
                  </a:lnTo>
                  <a:lnTo>
                    <a:pt x="13" y="8"/>
                  </a:lnTo>
                  <a:lnTo>
                    <a:pt x="11" y="8"/>
                  </a:lnTo>
                  <a:lnTo>
                    <a:pt x="10" y="8"/>
                  </a:lnTo>
                  <a:lnTo>
                    <a:pt x="9" y="8"/>
                  </a:lnTo>
                  <a:lnTo>
                    <a:pt x="8" y="9"/>
                  </a:lnTo>
                  <a:lnTo>
                    <a:pt x="8" y="10"/>
                  </a:lnTo>
                  <a:lnTo>
                    <a:pt x="14" y="10"/>
                  </a:lnTo>
                  <a:lnTo>
                    <a:pt x="14" y="18"/>
                  </a:lnTo>
                  <a:lnTo>
                    <a:pt x="8" y="18"/>
                  </a:lnTo>
                  <a:lnTo>
                    <a:pt x="8" y="37"/>
                  </a:lnTo>
                  <a:lnTo>
                    <a:pt x="2" y="37"/>
                  </a:lnTo>
                  <a:lnTo>
                    <a:pt x="2" y="18"/>
                  </a:lnTo>
                  <a:lnTo>
                    <a:pt x="0" y="18"/>
                  </a:lnTo>
                  <a:lnTo>
                    <a:pt x="0"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55" name="Freeform 378">
              <a:extLst>
                <a:ext uri="{FF2B5EF4-FFF2-40B4-BE49-F238E27FC236}">
                  <a16:creationId xmlns:a16="http://schemas.microsoft.com/office/drawing/2014/main" id="{FA96E1A7-BE22-CA4A-A5B4-7B39C7F55E9B}"/>
                </a:ext>
              </a:extLst>
            </p:cNvPr>
            <p:cNvSpPr>
              <a:spLocks/>
            </p:cNvSpPr>
            <p:nvPr/>
          </p:nvSpPr>
          <p:spPr bwMode="auto">
            <a:xfrm>
              <a:off x="4355" y="2795"/>
              <a:ext cx="5" cy="6"/>
            </a:xfrm>
            <a:custGeom>
              <a:avLst/>
              <a:gdLst>
                <a:gd name="T0" fmla="*/ 0 w 21"/>
                <a:gd name="T1" fmla="*/ 0 h 27"/>
                <a:gd name="T2" fmla="*/ 0 w 21"/>
                <a:gd name="T3" fmla="*/ 0 h 27"/>
                <a:gd name="T4" fmla="*/ 0 w 21"/>
                <a:gd name="T5" fmla="*/ 0 h 27"/>
                <a:gd name="T6" fmla="*/ 0 w 21"/>
                <a:gd name="T7" fmla="*/ 0 h 27"/>
                <a:gd name="T8" fmla="*/ 0 w 21"/>
                <a:gd name="T9" fmla="*/ 0 h 27"/>
                <a:gd name="T10" fmla="*/ 0 w 21"/>
                <a:gd name="T11" fmla="*/ 0 h 27"/>
                <a:gd name="T12" fmla="*/ 0 w 21"/>
                <a:gd name="T13" fmla="*/ 0 h 27"/>
                <a:gd name="T14" fmla="*/ 0 w 21"/>
                <a:gd name="T15" fmla="*/ 0 h 27"/>
                <a:gd name="T16" fmla="*/ 0 w 21"/>
                <a:gd name="T17" fmla="*/ 0 h 27"/>
                <a:gd name="T18" fmla="*/ 0 w 21"/>
                <a:gd name="T19" fmla="*/ 0 h 27"/>
                <a:gd name="T20" fmla="*/ 0 w 21"/>
                <a:gd name="T21" fmla="*/ 0 h 27"/>
                <a:gd name="T22" fmla="*/ 0 w 21"/>
                <a:gd name="T23" fmla="*/ 0 h 27"/>
                <a:gd name="T24" fmla="*/ 0 w 21"/>
                <a:gd name="T25" fmla="*/ 0 h 27"/>
                <a:gd name="T26" fmla="*/ 0 w 21"/>
                <a:gd name="T27" fmla="*/ 0 h 27"/>
                <a:gd name="T28" fmla="*/ 0 w 21"/>
                <a:gd name="T29" fmla="*/ 0 h 27"/>
                <a:gd name="T30" fmla="*/ 0 w 21"/>
                <a:gd name="T31" fmla="*/ 0 h 27"/>
                <a:gd name="T32" fmla="*/ 0 w 21"/>
                <a:gd name="T33" fmla="*/ 0 h 27"/>
                <a:gd name="T34" fmla="*/ 0 w 21"/>
                <a:gd name="T35" fmla="*/ 0 h 27"/>
                <a:gd name="T36" fmla="*/ 0 w 21"/>
                <a:gd name="T37" fmla="*/ 0 h 27"/>
                <a:gd name="T38" fmla="*/ 0 w 21"/>
                <a:gd name="T39" fmla="*/ 0 h 27"/>
                <a:gd name="T40" fmla="*/ 0 w 21"/>
                <a:gd name="T41" fmla="*/ 0 h 27"/>
                <a:gd name="T42" fmla="*/ 0 w 21"/>
                <a:gd name="T43" fmla="*/ 0 h 27"/>
                <a:gd name="T44" fmla="*/ 0 w 21"/>
                <a:gd name="T45" fmla="*/ 0 h 27"/>
                <a:gd name="T46" fmla="*/ 0 w 21"/>
                <a:gd name="T47" fmla="*/ 0 h 27"/>
                <a:gd name="T48" fmla="*/ 0 w 21"/>
                <a:gd name="T49" fmla="*/ 0 h 27"/>
                <a:gd name="T50" fmla="*/ 0 w 21"/>
                <a:gd name="T51" fmla="*/ 0 h 27"/>
                <a:gd name="T52" fmla="*/ 0 w 21"/>
                <a:gd name="T53" fmla="*/ 0 h 27"/>
                <a:gd name="T54" fmla="*/ 0 w 21"/>
                <a:gd name="T55" fmla="*/ 0 h 27"/>
                <a:gd name="T56" fmla="*/ 0 w 21"/>
                <a:gd name="T57" fmla="*/ 0 h 27"/>
                <a:gd name="T58" fmla="*/ 0 w 21"/>
                <a:gd name="T59" fmla="*/ 0 h 27"/>
                <a:gd name="T60" fmla="*/ 0 w 21"/>
                <a:gd name="T61" fmla="*/ 0 h 27"/>
                <a:gd name="T62" fmla="*/ 0 w 21"/>
                <a:gd name="T63" fmla="*/ 0 h 27"/>
                <a:gd name="T64" fmla="*/ 0 w 21"/>
                <a:gd name="T65" fmla="*/ 0 h 27"/>
                <a:gd name="T66" fmla="*/ 0 w 21"/>
                <a:gd name="T67" fmla="*/ 0 h 27"/>
                <a:gd name="T68" fmla="*/ 0 w 21"/>
                <a:gd name="T69" fmla="*/ 0 h 27"/>
                <a:gd name="T70" fmla="*/ 0 w 21"/>
                <a:gd name="T71" fmla="*/ 0 h 27"/>
                <a:gd name="T72" fmla="*/ 0 w 21"/>
                <a:gd name="T73" fmla="*/ 0 h 27"/>
                <a:gd name="T74" fmla="*/ 0 w 21"/>
                <a:gd name="T75" fmla="*/ 0 h 27"/>
                <a:gd name="T76" fmla="*/ 0 w 21"/>
                <a:gd name="T77" fmla="*/ 0 h 27"/>
                <a:gd name="T78" fmla="*/ 0 w 21"/>
                <a:gd name="T79" fmla="*/ 0 h 27"/>
                <a:gd name="T80" fmla="*/ 0 w 21"/>
                <a:gd name="T81" fmla="*/ 0 h 27"/>
                <a:gd name="T82" fmla="*/ 0 w 21"/>
                <a:gd name="T83" fmla="*/ 0 h 27"/>
                <a:gd name="T84" fmla="*/ 0 w 21"/>
                <a:gd name="T85" fmla="*/ 0 h 27"/>
                <a:gd name="T86" fmla="*/ 0 w 21"/>
                <a:gd name="T87" fmla="*/ 0 h 27"/>
                <a:gd name="T88" fmla="*/ 0 w 21"/>
                <a:gd name="T89" fmla="*/ 0 h 27"/>
                <a:gd name="T90" fmla="*/ 0 w 21"/>
                <a:gd name="T91" fmla="*/ 0 h 27"/>
                <a:gd name="T92" fmla="*/ 0 w 21"/>
                <a:gd name="T93" fmla="*/ 0 h 27"/>
                <a:gd name="T94" fmla="*/ 0 w 21"/>
                <a:gd name="T95" fmla="*/ 0 h 27"/>
                <a:gd name="T96" fmla="*/ 0 w 21"/>
                <a:gd name="T97" fmla="*/ 0 h 27"/>
                <a:gd name="T98" fmla="*/ 0 w 21"/>
                <a:gd name="T99" fmla="*/ 0 h 27"/>
                <a:gd name="T100" fmla="*/ 0 w 21"/>
                <a:gd name="T101" fmla="*/ 0 h 27"/>
                <a:gd name="T102" fmla="*/ 0 w 21"/>
                <a:gd name="T103" fmla="*/ 0 h 27"/>
                <a:gd name="T104" fmla="*/ 0 w 21"/>
                <a:gd name="T105" fmla="*/ 0 h 27"/>
                <a:gd name="T106" fmla="*/ 0 w 21"/>
                <a:gd name="T107" fmla="*/ 0 h 27"/>
                <a:gd name="T108" fmla="*/ 0 w 21"/>
                <a:gd name="T109" fmla="*/ 0 h 27"/>
                <a:gd name="T110" fmla="*/ 0 w 21"/>
                <a:gd name="T111" fmla="*/ 0 h 2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
                <a:gd name="T169" fmla="*/ 0 h 27"/>
                <a:gd name="T170" fmla="*/ 21 w 21"/>
                <a:gd name="T171" fmla="*/ 27 h 2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 h="27">
                  <a:moveTo>
                    <a:pt x="0" y="20"/>
                  </a:moveTo>
                  <a:lnTo>
                    <a:pt x="5" y="17"/>
                  </a:lnTo>
                  <a:lnTo>
                    <a:pt x="6" y="18"/>
                  </a:lnTo>
                  <a:lnTo>
                    <a:pt x="6" y="19"/>
                  </a:lnTo>
                  <a:lnTo>
                    <a:pt x="7" y="19"/>
                  </a:lnTo>
                  <a:lnTo>
                    <a:pt x="7" y="20"/>
                  </a:lnTo>
                  <a:lnTo>
                    <a:pt x="7" y="22"/>
                  </a:lnTo>
                  <a:lnTo>
                    <a:pt x="7" y="23"/>
                  </a:lnTo>
                  <a:lnTo>
                    <a:pt x="9" y="23"/>
                  </a:lnTo>
                  <a:lnTo>
                    <a:pt x="10" y="24"/>
                  </a:lnTo>
                  <a:lnTo>
                    <a:pt x="11" y="24"/>
                  </a:lnTo>
                  <a:lnTo>
                    <a:pt x="12" y="24"/>
                  </a:lnTo>
                  <a:lnTo>
                    <a:pt x="12" y="23"/>
                  </a:lnTo>
                  <a:lnTo>
                    <a:pt x="12" y="22"/>
                  </a:lnTo>
                  <a:lnTo>
                    <a:pt x="12" y="20"/>
                  </a:lnTo>
                  <a:lnTo>
                    <a:pt x="14" y="20"/>
                  </a:lnTo>
                  <a:lnTo>
                    <a:pt x="15" y="20"/>
                  </a:lnTo>
                  <a:lnTo>
                    <a:pt x="16" y="20"/>
                  </a:lnTo>
                  <a:lnTo>
                    <a:pt x="15" y="20"/>
                  </a:lnTo>
                  <a:lnTo>
                    <a:pt x="15" y="19"/>
                  </a:lnTo>
                  <a:lnTo>
                    <a:pt x="14" y="18"/>
                  </a:lnTo>
                  <a:lnTo>
                    <a:pt x="12" y="17"/>
                  </a:lnTo>
                  <a:lnTo>
                    <a:pt x="11" y="17"/>
                  </a:lnTo>
                  <a:lnTo>
                    <a:pt x="10" y="17"/>
                  </a:lnTo>
                  <a:lnTo>
                    <a:pt x="9" y="17"/>
                  </a:lnTo>
                  <a:lnTo>
                    <a:pt x="7" y="15"/>
                  </a:lnTo>
                  <a:lnTo>
                    <a:pt x="6" y="15"/>
                  </a:lnTo>
                  <a:lnTo>
                    <a:pt x="5" y="14"/>
                  </a:lnTo>
                  <a:lnTo>
                    <a:pt x="4" y="14"/>
                  </a:lnTo>
                  <a:lnTo>
                    <a:pt x="4" y="13"/>
                  </a:lnTo>
                  <a:lnTo>
                    <a:pt x="2" y="13"/>
                  </a:lnTo>
                  <a:lnTo>
                    <a:pt x="2" y="12"/>
                  </a:lnTo>
                  <a:lnTo>
                    <a:pt x="2" y="10"/>
                  </a:lnTo>
                  <a:lnTo>
                    <a:pt x="2" y="9"/>
                  </a:lnTo>
                  <a:lnTo>
                    <a:pt x="2" y="8"/>
                  </a:lnTo>
                  <a:lnTo>
                    <a:pt x="2" y="7"/>
                  </a:lnTo>
                  <a:lnTo>
                    <a:pt x="2" y="5"/>
                  </a:lnTo>
                  <a:lnTo>
                    <a:pt x="2" y="4"/>
                  </a:lnTo>
                  <a:lnTo>
                    <a:pt x="4" y="3"/>
                  </a:lnTo>
                  <a:lnTo>
                    <a:pt x="4" y="1"/>
                  </a:lnTo>
                  <a:lnTo>
                    <a:pt x="5" y="1"/>
                  </a:lnTo>
                  <a:lnTo>
                    <a:pt x="6" y="1"/>
                  </a:lnTo>
                  <a:lnTo>
                    <a:pt x="7" y="0"/>
                  </a:lnTo>
                  <a:lnTo>
                    <a:pt x="9" y="0"/>
                  </a:lnTo>
                  <a:lnTo>
                    <a:pt x="10" y="0"/>
                  </a:lnTo>
                  <a:lnTo>
                    <a:pt x="11" y="0"/>
                  </a:lnTo>
                  <a:lnTo>
                    <a:pt x="12" y="0"/>
                  </a:lnTo>
                  <a:lnTo>
                    <a:pt x="14" y="0"/>
                  </a:lnTo>
                  <a:lnTo>
                    <a:pt x="14" y="1"/>
                  </a:lnTo>
                  <a:lnTo>
                    <a:pt x="15" y="1"/>
                  </a:lnTo>
                  <a:lnTo>
                    <a:pt x="15" y="3"/>
                  </a:lnTo>
                  <a:lnTo>
                    <a:pt x="16" y="4"/>
                  </a:lnTo>
                  <a:lnTo>
                    <a:pt x="17" y="4"/>
                  </a:lnTo>
                  <a:lnTo>
                    <a:pt x="19" y="5"/>
                  </a:lnTo>
                  <a:lnTo>
                    <a:pt x="19" y="7"/>
                  </a:lnTo>
                  <a:lnTo>
                    <a:pt x="19" y="8"/>
                  </a:lnTo>
                  <a:lnTo>
                    <a:pt x="12" y="8"/>
                  </a:lnTo>
                  <a:lnTo>
                    <a:pt x="11" y="8"/>
                  </a:lnTo>
                  <a:lnTo>
                    <a:pt x="10" y="8"/>
                  </a:lnTo>
                  <a:lnTo>
                    <a:pt x="9" y="8"/>
                  </a:lnTo>
                  <a:lnTo>
                    <a:pt x="7" y="8"/>
                  </a:lnTo>
                  <a:lnTo>
                    <a:pt x="7" y="9"/>
                  </a:lnTo>
                  <a:lnTo>
                    <a:pt x="7" y="10"/>
                  </a:lnTo>
                  <a:lnTo>
                    <a:pt x="9" y="10"/>
                  </a:lnTo>
                  <a:lnTo>
                    <a:pt x="10" y="10"/>
                  </a:lnTo>
                  <a:lnTo>
                    <a:pt x="11" y="10"/>
                  </a:lnTo>
                  <a:lnTo>
                    <a:pt x="12" y="10"/>
                  </a:lnTo>
                  <a:lnTo>
                    <a:pt x="14" y="10"/>
                  </a:lnTo>
                  <a:lnTo>
                    <a:pt x="15" y="12"/>
                  </a:lnTo>
                  <a:lnTo>
                    <a:pt x="16" y="12"/>
                  </a:lnTo>
                  <a:lnTo>
                    <a:pt x="17" y="13"/>
                  </a:lnTo>
                  <a:lnTo>
                    <a:pt x="19" y="14"/>
                  </a:lnTo>
                  <a:lnTo>
                    <a:pt x="19" y="15"/>
                  </a:lnTo>
                  <a:lnTo>
                    <a:pt x="20" y="15"/>
                  </a:lnTo>
                  <a:lnTo>
                    <a:pt x="20" y="17"/>
                  </a:lnTo>
                  <a:lnTo>
                    <a:pt x="21" y="18"/>
                  </a:lnTo>
                  <a:lnTo>
                    <a:pt x="21" y="19"/>
                  </a:lnTo>
                  <a:lnTo>
                    <a:pt x="21" y="20"/>
                  </a:lnTo>
                  <a:lnTo>
                    <a:pt x="20" y="22"/>
                  </a:lnTo>
                  <a:lnTo>
                    <a:pt x="19" y="23"/>
                  </a:lnTo>
                  <a:lnTo>
                    <a:pt x="19" y="24"/>
                  </a:lnTo>
                  <a:lnTo>
                    <a:pt x="17" y="25"/>
                  </a:lnTo>
                  <a:lnTo>
                    <a:pt x="16" y="25"/>
                  </a:lnTo>
                  <a:lnTo>
                    <a:pt x="15" y="27"/>
                  </a:lnTo>
                  <a:lnTo>
                    <a:pt x="14" y="27"/>
                  </a:lnTo>
                  <a:lnTo>
                    <a:pt x="12" y="27"/>
                  </a:lnTo>
                  <a:lnTo>
                    <a:pt x="11" y="27"/>
                  </a:lnTo>
                  <a:lnTo>
                    <a:pt x="10" y="27"/>
                  </a:lnTo>
                  <a:lnTo>
                    <a:pt x="9" y="27"/>
                  </a:lnTo>
                  <a:lnTo>
                    <a:pt x="7" y="27"/>
                  </a:lnTo>
                  <a:lnTo>
                    <a:pt x="6" y="27"/>
                  </a:lnTo>
                  <a:lnTo>
                    <a:pt x="5" y="27"/>
                  </a:lnTo>
                  <a:lnTo>
                    <a:pt x="4" y="25"/>
                  </a:lnTo>
                  <a:lnTo>
                    <a:pt x="2" y="24"/>
                  </a:lnTo>
                  <a:lnTo>
                    <a:pt x="1" y="23"/>
                  </a:lnTo>
                  <a:lnTo>
                    <a:pt x="0" y="22"/>
                  </a:lnTo>
                  <a:lnTo>
                    <a:pt x="0" y="2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56" name="Freeform 379">
              <a:extLst>
                <a:ext uri="{FF2B5EF4-FFF2-40B4-BE49-F238E27FC236}">
                  <a16:creationId xmlns:a16="http://schemas.microsoft.com/office/drawing/2014/main" id="{B37EABBE-E578-5F4E-BC7A-4694FD68881E}"/>
                </a:ext>
              </a:extLst>
            </p:cNvPr>
            <p:cNvSpPr>
              <a:spLocks noEditPoints="1"/>
            </p:cNvSpPr>
            <p:nvPr/>
          </p:nvSpPr>
          <p:spPr bwMode="auto">
            <a:xfrm>
              <a:off x="4361" y="2791"/>
              <a:ext cx="5" cy="10"/>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w 19"/>
                <a:gd name="T87" fmla="*/ 0 h 37"/>
                <a:gd name="T88" fmla="*/ 0 w 19"/>
                <a:gd name="T89" fmla="*/ 0 h 37"/>
                <a:gd name="T90" fmla="*/ 0 w 19"/>
                <a:gd name="T91" fmla="*/ 0 h 37"/>
                <a:gd name="T92" fmla="*/ 0 w 19"/>
                <a:gd name="T93" fmla="*/ 0 h 37"/>
                <a:gd name="T94" fmla="*/ 0 w 19"/>
                <a:gd name="T95" fmla="*/ 0 h 37"/>
                <a:gd name="T96" fmla="*/ 0 w 19"/>
                <a:gd name="T97" fmla="*/ 0 h 37"/>
                <a:gd name="T98" fmla="*/ 0 w 19"/>
                <a:gd name="T99" fmla="*/ 0 h 37"/>
                <a:gd name="T100" fmla="*/ 0 w 19"/>
                <a:gd name="T101" fmla="*/ 0 h 37"/>
                <a:gd name="T102" fmla="*/ 0 w 19"/>
                <a:gd name="T103" fmla="*/ 0 h 37"/>
                <a:gd name="T104" fmla="*/ 0 w 19"/>
                <a:gd name="T105" fmla="*/ 0 h 37"/>
                <a:gd name="T106" fmla="*/ 0 w 19"/>
                <a:gd name="T107" fmla="*/ 0 h 37"/>
                <a:gd name="T108" fmla="*/ 0 w 19"/>
                <a:gd name="T109" fmla="*/ 0 h 37"/>
                <a:gd name="T110" fmla="*/ 0 w 19"/>
                <a:gd name="T111" fmla="*/ 0 h 37"/>
                <a:gd name="T112" fmla="*/ 0 w 19"/>
                <a:gd name="T113" fmla="*/ 0 h 37"/>
                <a:gd name="T114" fmla="*/ 0 w 19"/>
                <a:gd name="T115" fmla="*/ 0 h 37"/>
                <a:gd name="T116" fmla="*/ 0 w 19"/>
                <a:gd name="T117" fmla="*/ 0 h 37"/>
                <a:gd name="T118" fmla="*/ 0 w 19"/>
                <a:gd name="T119" fmla="*/ 0 h 37"/>
                <a:gd name="T120" fmla="*/ 0 w 19"/>
                <a:gd name="T121" fmla="*/ 0 h 37"/>
                <a:gd name="T122" fmla="*/ 0 w 19"/>
                <a:gd name="T123" fmla="*/ 0 h 37"/>
                <a:gd name="T124" fmla="*/ 0 w 19"/>
                <a:gd name="T125" fmla="*/ 0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7"/>
                <a:gd name="T191" fmla="*/ 19 w 19"/>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7">
                  <a:moveTo>
                    <a:pt x="19" y="37"/>
                  </a:moveTo>
                  <a:lnTo>
                    <a:pt x="14" y="37"/>
                  </a:lnTo>
                  <a:lnTo>
                    <a:pt x="14" y="34"/>
                  </a:lnTo>
                  <a:lnTo>
                    <a:pt x="14" y="35"/>
                  </a:lnTo>
                  <a:lnTo>
                    <a:pt x="12" y="35"/>
                  </a:lnTo>
                  <a:lnTo>
                    <a:pt x="12" y="37"/>
                  </a:lnTo>
                  <a:lnTo>
                    <a:pt x="11" y="37"/>
                  </a:lnTo>
                  <a:lnTo>
                    <a:pt x="10" y="37"/>
                  </a:lnTo>
                  <a:lnTo>
                    <a:pt x="9" y="37"/>
                  </a:lnTo>
                  <a:lnTo>
                    <a:pt x="7" y="37"/>
                  </a:lnTo>
                  <a:lnTo>
                    <a:pt x="6" y="37"/>
                  </a:lnTo>
                  <a:lnTo>
                    <a:pt x="5" y="37"/>
                  </a:lnTo>
                  <a:lnTo>
                    <a:pt x="4" y="37"/>
                  </a:lnTo>
                  <a:lnTo>
                    <a:pt x="2" y="35"/>
                  </a:lnTo>
                  <a:lnTo>
                    <a:pt x="2" y="34"/>
                  </a:lnTo>
                  <a:lnTo>
                    <a:pt x="1" y="33"/>
                  </a:lnTo>
                  <a:lnTo>
                    <a:pt x="1" y="32"/>
                  </a:lnTo>
                  <a:lnTo>
                    <a:pt x="0" y="30"/>
                  </a:lnTo>
                  <a:lnTo>
                    <a:pt x="0" y="29"/>
                  </a:lnTo>
                  <a:lnTo>
                    <a:pt x="0" y="28"/>
                  </a:lnTo>
                  <a:lnTo>
                    <a:pt x="0" y="27"/>
                  </a:lnTo>
                  <a:lnTo>
                    <a:pt x="0" y="25"/>
                  </a:lnTo>
                  <a:lnTo>
                    <a:pt x="0" y="24"/>
                  </a:lnTo>
                  <a:lnTo>
                    <a:pt x="0" y="23"/>
                  </a:lnTo>
                  <a:lnTo>
                    <a:pt x="0" y="22"/>
                  </a:lnTo>
                  <a:lnTo>
                    <a:pt x="0" y="20"/>
                  </a:lnTo>
                  <a:lnTo>
                    <a:pt x="0" y="19"/>
                  </a:lnTo>
                  <a:lnTo>
                    <a:pt x="0" y="18"/>
                  </a:lnTo>
                  <a:lnTo>
                    <a:pt x="1" y="17"/>
                  </a:lnTo>
                  <a:lnTo>
                    <a:pt x="1" y="15"/>
                  </a:lnTo>
                  <a:lnTo>
                    <a:pt x="2" y="14"/>
                  </a:lnTo>
                  <a:lnTo>
                    <a:pt x="2" y="13"/>
                  </a:lnTo>
                  <a:lnTo>
                    <a:pt x="2" y="11"/>
                  </a:lnTo>
                  <a:lnTo>
                    <a:pt x="4" y="11"/>
                  </a:lnTo>
                  <a:lnTo>
                    <a:pt x="5" y="10"/>
                  </a:lnTo>
                  <a:lnTo>
                    <a:pt x="6" y="10"/>
                  </a:lnTo>
                  <a:lnTo>
                    <a:pt x="7" y="10"/>
                  </a:lnTo>
                  <a:lnTo>
                    <a:pt x="9" y="10"/>
                  </a:lnTo>
                  <a:lnTo>
                    <a:pt x="10" y="10"/>
                  </a:lnTo>
                  <a:lnTo>
                    <a:pt x="11" y="10"/>
                  </a:lnTo>
                  <a:lnTo>
                    <a:pt x="11" y="11"/>
                  </a:lnTo>
                  <a:lnTo>
                    <a:pt x="12" y="11"/>
                  </a:lnTo>
                  <a:lnTo>
                    <a:pt x="14" y="13"/>
                  </a:lnTo>
                  <a:lnTo>
                    <a:pt x="14" y="14"/>
                  </a:lnTo>
                  <a:lnTo>
                    <a:pt x="14" y="0"/>
                  </a:lnTo>
                  <a:lnTo>
                    <a:pt x="19" y="0"/>
                  </a:lnTo>
                  <a:lnTo>
                    <a:pt x="19" y="37"/>
                  </a:lnTo>
                  <a:close/>
                  <a:moveTo>
                    <a:pt x="5" y="24"/>
                  </a:moveTo>
                  <a:lnTo>
                    <a:pt x="5" y="25"/>
                  </a:lnTo>
                  <a:lnTo>
                    <a:pt x="5" y="27"/>
                  </a:lnTo>
                  <a:lnTo>
                    <a:pt x="5" y="28"/>
                  </a:lnTo>
                  <a:lnTo>
                    <a:pt x="5" y="29"/>
                  </a:lnTo>
                  <a:lnTo>
                    <a:pt x="5" y="30"/>
                  </a:lnTo>
                  <a:lnTo>
                    <a:pt x="6" y="30"/>
                  </a:lnTo>
                  <a:lnTo>
                    <a:pt x="6" y="32"/>
                  </a:lnTo>
                  <a:lnTo>
                    <a:pt x="7" y="33"/>
                  </a:lnTo>
                  <a:lnTo>
                    <a:pt x="7" y="34"/>
                  </a:lnTo>
                  <a:lnTo>
                    <a:pt x="9" y="34"/>
                  </a:lnTo>
                  <a:lnTo>
                    <a:pt x="10" y="33"/>
                  </a:lnTo>
                  <a:lnTo>
                    <a:pt x="11" y="32"/>
                  </a:lnTo>
                  <a:lnTo>
                    <a:pt x="11" y="30"/>
                  </a:lnTo>
                  <a:lnTo>
                    <a:pt x="12" y="30"/>
                  </a:lnTo>
                  <a:lnTo>
                    <a:pt x="14" y="30"/>
                  </a:lnTo>
                  <a:lnTo>
                    <a:pt x="14" y="29"/>
                  </a:lnTo>
                  <a:lnTo>
                    <a:pt x="14" y="28"/>
                  </a:lnTo>
                  <a:lnTo>
                    <a:pt x="14" y="27"/>
                  </a:lnTo>
                  <a:lnTo>
                    <a:pt x="14" y="25"/>
                  </a:lnTo>
                  <a:lnTo>
                    <a:pt x="14" y="24"/>
                  </a:lnTo>
                  <a:lnTo>
                    <a:pt x="14" y="23"/>
                  </a:lnTo>
                  <a:lnTo>
                    <a:pt x="14" y="22"/>
                  </a:lnTo>
                  <a:lnTo>
                    <a:pt x="14" y="20"/>
                  </a:lnTo>
                  <a:lnTo>
                    <a:pt x="14" y="19"/>
                  </a:lnTo>
                  <a:lnTo>
                    <a:pt x="14" y="18"/>
                  </a:lnTo>
                  <a:lnTo>
                    <a:pt x="12" y="18"/>
                  </a:lnTo>
                  <a:lnTo>
                    <a:pt x="11" y="18"/>
                  </a:lnTo>
                  <a:lnTo>
                    <a:pt x="10" y="18"/>
                  </a:lnTo>
                  <a:lnTo>
                    <a:pt x="9" y="18"/>
                  </a:lnTo>
                  <a:lnTo>
                    <a:pt x="7" y="18"/>
                  </a:lnTo>
                  <a:lnTo>
                    <a:pt x="6" y="18"/>
                  </a:lnTo>
                  <a:lnTo>
                    <a:pt x="5" y="18"/>
                  </a:lnTo>
                  <a:lnTo>
                    <a:pt x="5" y="19"/>
                  </a:lnTo>
                  <a:lnTo>
                    <a:pt x="5" y="20"/>
                  </a:lnTo>
                  <a:lnTo>
                    <a:pt x="5" y="22"/>
                  </a:lnTo>
                  <a:lnTo>
                    <a:pt x="5" y="23"/>
                  </a:lnTo>
                  <a:lnTo>
                    <a:pt x="5" y="24"/>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57" name="Freeform 380">
              <a:extLst>
                <a:ext uri="{FF2B5EF4-FFF2-40B4-BE49-F238E27FC236}">
                  <a16:creationId xmlns:a16="http://schemas.microsoft.com/office/drawing/2014/main" id="{4146B4FE-A40A-4645-B194-E069A58A5611}"/>
                </a:ext>
              </a:extLst>
            </p:cNvPr>
            <p:cNvSpPr>
              <a:spLocks noEditPoints="1"/>
            </p:cNvSpPr>
            <p:nvPr/>
          </p:nvSpPr>
          <p:spPr bwMode="auto">
            <a:xfrm>
              <a:off x="4366" y="2791"/>
              <a:ext cx="3" cy="13"/>
            </a:xfrm>
            <a:custGeom>
              <a:avLst/>
              <a:gdLst>
                <a:gd name="T0" fmla="*/ 0 w 11"/>
                <a:gd name="T1" fmla="*/ 0 h 47"/>
                <a:gd name="T2" fmla="*/ 0 w 11"/>
                <a:gd name="T3" fmla="*/ 0 h 47"/>
                <a:gd name="T4" fmla="*/ 0 w 11"/>
                <a:gd name="T5" fmla="*/ 0 h 47"/>
                <a:gd name="T6" fmla="*/ 0 w 11"/>
                <a:gd name="T7" fmla="*/ 0 h 47"/>
                <a:gd name="T8" fmla="*/ 0 w 11"/>
                <a:gd name="T9" fmla="*/ 0 h 47"/>
                <a:gd name="T10" fmla="*/ 0 w 11"/>
                <a:gd name="T11" fmla="*/ 0 h 47"/>
                <a:gd name="T12" fmla="*/ 0 w 11"/>
                <a:gd name="T13" fmla="*/ 0 h 47"/>
                <a:gd name="T14" fmla="*/ 0 w 11"/>
                <a:gd name="T15" fmla="*/ 0 h 47"/>
                <a:gd name="T16" fmla="*/ 0 w 11"/>
                <a:gd name="T17" fmla="*/ 0 h 47"/>
                <a:gd name="T18" fmla="*/ 0 w 11"/>
                <a:gd name="T19" fmla="*/ 0 h 47"/>
                <a:gd name="T20" fmla="*/ 0 w 11"/>
                <a:gd name="T21" fmla="*/ 0 h 47"/>
                <a:gd name="T22" fmla="*/ 0 w 11"/>
                <a:gd name="T23" fmla="*/ 0 h 47"/>
                <a:gd name="T24" fmla="*/ 0 w 11"/>
                <a:gd name="T25" fmla="*/ 0 h 47"/>
                <a:gd name="T26" fmla="*/ 0 w 11"/>
                <a:gd name="T27" fmla="*/ 0 h 47"/>
                <a:gd name="T28" fmla="*/ 0 w 11"/>
                <a:gd name="T29" fmla="*/ 0 h 47"/>
                <a:gd name="T30" fmla="*/ 0 w 11"/>
                <a:gd name="T31" fmla="*/ 0 h 47"/>
                <a:gd name="T32" fmla="*/ 0 w 11"/>
                <a:gd name="T33" fmla="*/ 0 h 47"/>
                <a:gd name="T34" fmla="*/ 0 w 11"/>
                <a:gd name="T35" fmla="*/ 0 h 47"/>
                <a:gd name="T36" fmla="*/ 0 w 11"/>
                <a:gd name="T37" fmla="*/ 0 h 47"/>
                <a:gd name="T38" fmla="*/ 0 w 11"/>
                <a:gd name="T39" fmla="*/ 0 h 47"/>
                <a:gd name="T40" fmla="*/ 0 w 11"/>
                <a:gd name="T41" fmla="*/ 0 h 47"/>
                <a:gd name="T42" fmla="*/ 0 w 11"/>
                <a:gd name="T43" fmla="*/ 0 h 47"/>
                <a:gd name="T44" fmla="*/ 0 w 11"/>
                <a:gd name="T45" fmla="*/ 0 h 47"/>
                <a:gd name="T46" fmla="*/ 0 w 11"/>
                <a:gd name="T47" fmla="*/ 0 h 47"/>
                <a:gd name="T48" fmla="*/ 0 w 11"/>
                <a:gd name="T49" fmla="*/ 0 h 47"/>
                <a:gd name="T50" fmla="*/ 0 w 11"/>
                <a:gd name="T51" fmla="*/ 0 h 47"/>
                <a:gd name="T52" fmla="*/ 0 w 11"/>
                <a:gd name="T53" fmla="*/ 0 h 47"/>
                <a:gd name="T54" fmla="*/ 0 w 11"/>
                <a:gd name="T55" fmla="*/ 0 h 47"/>
                <a:gd name="T56" fmla="*/ 0 w 11"/>
                <a:gd name="T57" fmla="*/ 0 h 47"/>
                <a:gd name="T58" fmla="*/ 0 w 11"/>
                <a:gd name="T59" fmla="*/ 0 h 47"/>
                <a:gd name="T60" fmla="*/ 0 w 11"/>
                <a:gd name="T61" fmla="*/ 0 h 47"/>
                <a:gd name="T62" fmla="*/ 0 w 11"/>
                <a:gd name="T63" fmla="*/ 0 h 47"/>
                <a:gd name="T64" fmla="*/ 0 w 11"/>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
                <a:gd name="T100" fmla="*/ 0 h 47"/>
                <a:gd name="T101" fmla="*/ 11 w 11"/>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 h="47">
                  <a:moveTo>
                    <a:pt x="5" y="8"/>
                  </a:moveTo>
                  <a:lnTo>
                    <a:pt x="5" y="0"/>
                  </a:lnTo>
                  <a:lnTo>
                    <a:pt x="11" y="0"/>
                  </a:lnTo>
                  <a:lnTo>
                    <a:pt x="11" y="8"/>
                  </a:lnTo>
                  <a:lnTo>
                    <a:pt x="5" y="8"/>
                  </a:lnTo>
                  <a:close/>
                  <a:moveTo>
                    <a:pt x="11" y="10"/>
                  </a:moveTo>
                  <a:lnTo>
                    <a:pt x="11" y="37"/>
                  </a:lnTo>
                  <a:lnTo>
                    <a:pt x="11" y="38"/>
                  </a:lnTo>
                  <a:lnTo>
                    <a:pt x="11" y="39"/>
                  </a:lnTo>
                  <a:lnTo>
                    <a:pt x="11" y="40"/>
                  </a:lnTo>
                  <a:lnTo>
                    <a:pt x="11" y="42"/>
                  </a:lnTo>
                  <a:lnTo>
                    <a:pt x="11" y="43"/>
                  </a:lnTo>
                  <a:lnTo>
                    <a:pt x="11" y="44"/>
                  </a:lnTo>
                  <a:lnTo>
                    <a:pt x="10" y="44"/>
                  </a:lnTo>
                  <a:lnTo>
                    <a:pt x="10" y="46"/>
                  </a:lnTo>
                  <a:lnTo>
                    <a:pt x="10" y="47"/>
                  </a:lnTo>
                  <a:lnTo>
                    <a:pt x="8" y="47"/>
                  </a:lnTo>
                  <a:lnTo>
                    <a:pt x="7" y="47"/>
                  </a:lnTo>
                  <a:lnTo>
                    <a:pt x="6" y="47"/>
                  </a:lnTo>
                  <a:lnTo>
                    <a:pt x="5" y="47"/>
                  </a:lnTo>
                  <a:lnTo>
                    <a:pt x="3" y="47"/>
                  </a:lnTo>
                  <a:lnTo>
                    <a:pt x="2" y="47"/>
                  </a:lnTo>
                  <a:lnTo>
                    <a:pt x="1" y="47"/>
                  </a:lnTo>
                  <a:lnTo>
                    <a:pt x="0" y="47"/>
                  </a:lnTo>
                  <a:lnTo>
                    <a:pt x="2" y="40"/>
                  </a:lnTo>
                  <a:lnTo>
                    <a:pt x="3" y="40"/>
                  </a:lnTo>
                  <a:lnTo>
                    <a:pt x="5" y="40"/>
                  </a:lnTo>
                  <a:lnTo>
                    <a:pt x="5" y="39"/>
                  </a:lnTo>
                  <a:lnTo>
                    <a:pt x="5" y="38"/>
                  </a:lnTo>
                  <a:lnTo>
                    <a:pt x="5" y="37"/>
                  </a:lnTo>
                  <a:lnTo>
                    <a:pt x="5" y="10"/>
                  </a:lnTo>
                  <a:lnTo>
                    <a:pt x="11"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58" name="Freeform 381">
              <a:extLst>
                <a:ext uri="{FF2B5EF4-FFF2-40B4-BE49-F238E27FC236}">
                  <a16:creationId xmlns:a16="http://schemas.microsoft.com/office/drawing/2014/main" id="{280D8A86-6466-614C-8F19-C8BC78C96E7E}"/>
                </a:ext>
              </a:extLst>
            </p:cNvPr>
            <p:cNvSpPr>
              <a:spLocks/>
            </p:cNvSpPr>
            <p:nvPr/>
          </p:nvSpPr>
          <p:spPr bwMode="auto">
            <a:xfrm>
              <a:off x="4370" y="2791"/>
              <a:ext cx="4" cy="10"/>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
                <a:gd name="T130" fmla="*/ 0 h 37"/>
                <a:gd name="T131" fmla="*/ 19 w 19"/>
                <a:gd name="T132" fmla="*/ 37 h 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 h="37">
                  <a:moveTo>
                    <a:pt x="5" y="0"/>
                  </a:moveTo>
                  <a:lnTo>
                    <a:pt x="5" y="14"/>
                  </a:lnTo>
                  <a:lnTo>
                    <a:pt x="6" y="13"/>
                  </a:lnTo>
                  <a:lnTo>
                    <a:pt x="8" y="11"/>
                  </a:lnTo>
                  <a:lnTo>
                    <a:pt x="9" y="11"/>
                  </a:lnTo>
                  <a:lnTo>
                    <a:pt x="10" y="10"/>
                  </a:lnTo>
                  <a:lnTo>
                    <a:pt x="11" y="10"/>
                  </a:lnTo>
                  <a:lnTo>
                    <a:pt x="13" y="10"/>
                  </a:lnTo>
                  <a:lnTo>
                    <a:pt x="14" y="10"/>
                  </a:lnTo>
                  <a:lnTo>
                    <a:pt x="15" y="10"/>
                  </a:lnTo>
                  <a:lnTo>
                    <a:pt x="16" y="10"/>
                  </a:lnTo>
                  <a:lnTo>
                    <a:pt x="16" y="11"/>
                  </a:lnTo>
                  <a:lnTo>
                    <a:pt x="16" y="13"/>
                  </a:lnTo>
                  <a:lnTo>
                    <a:pt x="18" y="13"/>
                  </a:lnTo>
                  <a:lnTo>
                    <a:pt x="18" y="14"/>
                  </a:lnTo>
                  <a:lnTo>
                    <a:pt x="19" y="14"/>
                  </a:lnTo>
                  <a:lnTo>
                    <a:pt x="19" y="15"/>
                  </a:lnTo>
                  <a:lnTo>
                    <a:pt x="19" y="17"/>
                  </a:lnTo>
                  <a:lnTo>
                    <a:pt x="19" y="18"/>
                  </a:lnTo>
                  <a:lnTo>
                    <a:pt x="19" y="19"/>
                  </a:lnTo>
                  <a:lnTo>
                    <a:pt x="19" y="20"/>
                  </a:lnTo>
                  <a:lnTo>
                    <a:pt x="19" y="37"/>
                  </a:lnTo>
                  <a:lnTo>
                    <a:pt x="13" y="37"/>
                  </a:lnTo>
                  <a:lnTo>
                    <a:pt x="13" y="24"/>
                  </a:lnTo>
                  <a:lnTo>
                    <a:pt x="13" y="23"/>
                  </a:lnTo>
                  <a:lnTo>
                    <a:pt x="13" y="22"/>
                  </a:lnTo>
                  <a:lnTo>
                    <a:pt x="13" y="20"/>
                  </a:lnTo>
                  <a:lnTo>
                    <a:pt x="13" y="19"/>
                  </a:lnTo>
                  <a:lnTo>
                    <a:pt x="13" y="18"/>
                  </a:lnTo>
                  <a:lnTo>
                    <a:pt x="11" y="18"/>
                  </a:lnTo>
                  <a:lnTo>
                    <a:pt x="10" y="18"/>
                  </a:lnTo>
                  <a:lnTo>
                    <a:pt x="9" y="18"/>
                  </a:lnTo>
                  <a:lnTo>
                    <a:pt x="8" y="18"/>
                  </a:lnTo>
                  <a:lnTo>
                    <a:pt x="6" y="18"/>
                  </a:lnTo>
                  <a:lnTo>
                    <a:pt x="5" y="19"/>
                  </a:lnTo>
                  <a:lnTo>
                    <a:pt x="5" y="20"/>
                  </a:lnTo>
                  <a:lnTo>
                    <a:pt x="5" y="22"/>
                  </a:lnTo>
                  <a:lnTo>
                    <a:pt x="5" y="23"/>
                  </a:lnTo>
                  <a:lnTo>
                    <a:pt x="5" y="24"/>
                  </a:lnTo>
                  <a:lnTo>
                    <a:pt x="5" y="37"/>
                  </a:lnTo>
                  <a:lnTo>
                    <a:pt x="0" y="37"/>
                  </a:lnTo>
                  <a:lnTo>
                    <a:pt x="0" y="0"/>
                  </a:lnTo>
                  <a:lnTo>
                    <a:pt x="5" y="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59" name="Freeform 382">
              <a:extLst>
                <a:ext uri="{FF2B5EF4-FFF2-40B4-BE49-F238E27FC236}">
                  <a16:creationId xmlns:a16="http://schemas.microsoft.com/office/drawing/2014/main" id="{8680BEF1-E0D7-1441-8143-B621100EF2B7}"/>
                </a:ext>
              </a:extLst>
            </p:cNvPr>
            <p:cNvSpPr>
              <a:spLocks/>
            </p:cNvSpPr>
            <p:nvPr/>
          </p:nvSpPr>
          <p:spPr bwMode="auto">
            <a:xfrm>
              <a:off x="4375" y="2791"/>
              <a:ext cx="4" cy="10"/>
            </a:xfrm>
            <a:custGeom>
              <a:avLst/>
              <a:gdLst>
                <a:gd name="T0" fmla="*/ 0 w 14"/>
                <a:gd name="T1" fmla="*/ 0 h 37"/>
                <a:gd name="T2" fmla="*/ 0 w 14"/>
                <a:gd name="T3" fmla="*/ 0 h 37"/>
                <a:gd name="T4" fmla="*/ 0 w 14"/>
                <a:gd name="T5" fmla="*/ 0 h 37"/>
                <a:gd name="T6" fmla="*/ 0 w 14"/>
                <a:gd name="T7" fmla="*/ 0 h 37"/>
                <a:gd name="T8" fmla="*/ 0 w 14"/>
                <a:gd name="T9" fmla="*/ 0 h 37"/>
                <a:gd name="T10" fmla="*/ 0 w 14"/>
                <a:gd name="T11" fmla="*/ 0 h 37"/>
                <a:gd name="T12" fmla="*/ 0 w 14"/>
                <a:gd name="T13" fmla="*/ 0 h 37"/>
                <a:gd name="T14" fmla="*/ 0 w 14"/>
                <a:gd name="T15" fmla="*/ 0 h 37"/>
                <a:gd name="T16" fmla="*/ 0 w 14"/>
                <a:gd name="T17" fmla="*/ 0 h 37"/>
                <a:gd name="T18" fmla="*/ 0 w 14"/>
                <a:gd name="T19" fmla="*/ 0 h 37"/>
                <a:gd name="T20" fmla="*/ 0 w 14"/>
                <a:gd name="T21" fmla="*/ 0 h 37"/>
                <a:gd name="T22" fmla="*/ 0 w 14"/>
                <a:gd name="T23" fmla="*/ 0 h 37"/>
                <a:gd name="T24" fmla="*/ 0 w 14"/>
                <a:gd name="T25" fmla="*/ 0 h 37"/>
                <a:gd name="T26" fmla="*/ 0 w 14"/>
                <a:gd name="T27" fmla="*/ 0 h 37"/>
                <a:gd name="T28" fmla="*/ 0 w 14"/>
                <a:gd name="T29" fmla="*/ 0 h 37"/>
                <a:gd name="T30" fmla="*/ 0 w 14"/>
                <a:gd name="T31" fmla="*/ 0 h 37"/>
                <a:gd name="T32" fmla="*/ 0 w 14"/>
                <a:gd name="T33" fmla="*/ 0 h 37"/>
                <a:gd name="T34" fmla="*/ 0 w 14"/>
                <a:gd name="T35" fmla="*/ 0 h 37"/>
                <a:gd name="T36" fmla="*/ 0 w 14"/>
                <a:gd name="T37" fmla="*/ 0 h 37"/>
                <a:gd name="T38" fmla="*/ 0 w 14"/>
                <a:gd name="T39" fmla="*/ 0 h 37"/>
                <a:gd name="T40" fmla="*/ 0 w 14"/>
                <a:gd name="T41" fmla="*/ 0 h 37"/>
                <a:gd name="T42" fmla="*/ 0 w 14"/>
                <a:gd name="T43" fmla="*/ 0 h 37"/>
                <a:gd name="T44" fmla="*/ 0 w 14"/>
                <a:gd name="T45" fmla="*/ 0 h 37"/>
                <a:gd name="T46" fmla="*/ 0 w 14"/>
                <a:gd name="T47" fmla="*/ 0 h 37"/>
                <a:gd name="T48" fmla="*/ 0 w 14"/>
                <a:gd name="T49" fmla="*/ 0 h 37"/>
                <a:gd name="T50" fmla="*/ 0 w 14"/>
                <a:gd name="T51" fmla="*/ 0 h 37"/>
                <a:gd name="T52" fmla="*/ 0 w 14"/>
                <a:gd name="T53" fmla="*/ 0 h 37"/>
                <a:gd name="T54" fmla="*/ 0 w 14"/>
                <a:gd name="T55" fmla="*/ 0 h 37"/>
                <a:gd name="T56" fmla="*/ 0 w 14"/>
                <a:gd name="T57" fmla="*/ 0 h 37"/>
                <a:gd name="T58" fmla="*/ 0 w 14"/>
                <a:gd name="T59" fmla="*/ 0 h 37"/>
                <a:gd name="T60" fmla="*/ 0 w 14"/>
                <a:gd name="T61" fmla="*/ 0 h 37"/>
                <a:gd name="T62" fmla="*/ 0 w 14"/>
                <a:gd name="T63" fmla="*/ 0 h 37"/>
                <a:gd name="T64" fmla="*/ 0 w 14"/>
                <a:gd name="T65" fmla="*/ 0 h 37"/>
                <a:gd name="T66" fmla="*/ 0 w 14"/>
                <a:gd name="T67" fmla="*/ 0 h 37"/>
                <a:gd name="T68" fmla="*/ 0 w 14"/>
                <a:gd name="T69" fmla="*/ 0 h 37"/>
                <a:gd name="T70" fmla="*/ 0 w 14"/>
                <a:gd name="T71" fmla="*/ 0 h 37"/>
                <a:gd name="T72" fmla="*/ 0 w 14"/>
                <a:gd name="T73" fmla="*/ 0 h 37"/>
                <a:gd name="T74" fmla="*/ 0 w 14"/>
                <a:gd name="T75" fmla="*/ 0 h 37"/>
                <a:gd name="T76" fmla="*/ 0 w 14"/>
                <a:gd name="T77" fmla="*/ 0 h 37"/>
                <a:gd name="T78" fmla="*/ 0 w 14"/>
                <a:gd name="T79" fmla="*/ 0 h 37"/>
                <a:gd name="T80" fmla="*/ 0 w 14"/>
                <a:gd name="T81" fmla="*/ 0 h 37"/>
                <a:gd name="T82" fmla="*/ 0 w 14"/>
                <a:gd name="T83" fmla="*/ 0 h 37"/>
                <a:gd name="T84" fmla="*/ 0 w 14"/>
                <a:gd name="T85" fmla="*/ 0 h 37"/>
                <a:gd name="T86" fmla="*/ 0 w 14"/>
                <a:gd name="T87" fmla="*/ 0 h 37"/>
                <a:gd name="T88" fmla="*/ 0 w 14"/>
                <a:gd name="T89" fmla="*/ 0 h 37"/>
                <a:gd name="T90" fmla="*/ 0 w 14"/>
                <a:gd name="T91" fmla="*/ 0 h 37"/>
                <a:gd name="T92" fmla="*/ 0 w 14"/>
                <a:gd name="T93" fmla="*/ 0 h 37"/>
                <a:gd name="T94" fmla="*/ 0 w 14"/>
                <a:gd name="T95" fmla="*/ 0 h 37"/>
                <a:gd name="T96" fmla="*/ 0 w 14"/>
                <a:gd name="T97" fmla="*/ 0 h 37"/>
                <a:gd name="T98" fmla="*/ 0 w 14"/>
                <a:gd name="T99" fmla="*/ 0 h 37"/>
                <a:gd name="T100" fmla="*/ 0 w 14"/>
                <a:gd name="T101" fmla="*/ 0 h 37"/>
                <a:gd name="T102" fmla="*/ 0 w 14"/>
                <a:gd name="T103" fmla="*/ 0 h 37"/>
                <a:gd name="T104" fmla="*/ 0 w 14"/>
                <a:gd name="T105" fmla="*/ 0 h 37"/>
                <a:gd name="T106" fmla="*/ 0 w 14"/>
                <a:gd name="T107" fmla="*/ 0 h 37"/>
                <a:gd name="T108" fmla="*/ 0 w 14"/>
                <a:gd name="T109" fmla="*/ 0 h 37"/>
                <a:gd name="T110" fmla="*/ 0 w 14"/>
                <a:gd name="T111" fmla="*/ 0 h 37"/>
                <a:gd name="T112" fmla="*/ 0 w 14"/>
                <a:gd name="T113" fmla="*/ 0 h 37"/>
                <a:gd name="T114" fmla="*/ 0 w 14"/>
                <a:gd name="T115" fmla="*/ 0 h 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
                <a:gd name="T175" fmla="*/ 0 h 37"/>
                <a:gd name="T176" fmla="*/ 14 w 14"/>
                <a:gd name="T177" fmla="*/ 37 h 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 h="37">
                  <a:moveTo>
                    <a:pt x="0" y="10"/>
                  </a:moveTo>
                  <a:lnTo>
                    <a:pt x="3" y="10"/>
                  </a:lnTo>
                  <a:lnTo>
                    <a:pt x="3" y="9"/>
                  </a:lnTo>
                  <a:lnTo>
                    <a:pt x="3" y="8"/>
                  </a:lnTo>
                  <a:lnTo>
                    <a:pt x="3" y="6"/>
                  </a:lnTo>
                  <a:lnTo>
                    <a:pt x="4" y="5"/>
                  </a:lnTo>
                  <a:lnTo>
                    <a:pt x="4" y="4"/>
                  </a:lnTo>
                  <a:lnTo>
                    <a:pt x="6" y="4"/>
                  </a:lnTo>
                  <a:lnTo>
                    <a:pt x="6" y="3"/>
                  </a:lnTo>
                  <a:lnTo>
                    <a:pt x="6" y="1"/>
                  </a:lnTo>
                  <a:lnTo>
                    <a:pt x="6" y="0"/>
                  </a:lnTo>
                  <a:lnTo>
                    <a:pt x="7" y="0"/>
                  </a:lnTo>
                  <a:lnTo>
                    <a:pt x="8" y="0"/>
                  </a:lnTo>
                  <a:lnTo>
                    <a:pt x="9" y="0"/>
                  </a:lnTo>
                  <a:lnTo>
                    <a:pt x="11" y="0"/>
                  </a:lnTo>
                  <a:lnTo>
                    <a:pt x="12" y="0"/>
                  </a:lnTo>
                  <a:lnTo>
                    <a:pt x="13" y="0"/>
                  </a:lnTo>
                  <a:lnTo>
                    <a:pt x="14" y="0"/>
                  </a:lnTo>
                  <a:lnTo>
                    <a:pt x="14" y="8"/>
                  </a:lnTo>
                  <a:lnTo>
                    <a:pt x="13" y="8"/>
                  </a:lnTo>
                  <a:lnTo>
                    <a:pt x="12" y="8"/>
                  </a:lnTo>
                  <a:lnTo>
                    <a:pt x="11" y="8"/>
                  </a:lnTo>
                  <a:lnTo>
                    <a:pt x="9" y="8"/>
                  </a:lnTo>
                  <a:lnTo>
                    <a:pt x="8" y="8"/>
                  </a:lnTo>
                  <a:lnTo>
                    <a:pt x="8" y="9"/>
                  </a:lnTo>
                  <a:lnTo>
                    <a:pt x="8" y="10"/>
                  </a:lnTo>
                  <a:lnTo>
                    <a:pt x="14" y="10"/>
                  </a:lnTo>
                  <a:lnTo>
                    <a:pt x="14" y="18"/>
                  </a:lnTo>
                  <a:lnTo>
                    <a:pt x="8" y="18"/>
                  </a:lnTo>
                  <a:lnTo>
                    <a:pt x="8" y="37"/>
                  </a:lnTo>
                  <a:lnTo>
                    <a:pt x="3" y="37"/>
                  </a:lnTo>
                  <a:lnTo>
                    <a:pt x="3" y="18"/>
                  </a:lnTo>
                  <a:lnTo>
                    <a:pt x="0" y="18"/>
                  </a:lnTo>
                  <a:lnTo>
                    <a:pt x="0"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60" name="Freeform 383">
              <a:extLst>
                <a:ext uri="{FF2B5EF4-FFF2-40B4-BE49-F238E27FC236}">
                  <a16:creationId xmlns:a16="http://schemas.microsoft.com/office/drawing/2014/main" id="{71682382-41EF-C845-AB00-AEA469527B6A}"/>
                </a:ext>
              </a:extLst>
            </p:cNvPr>
            <p:cNvSpPr>
              <a:spLocks/>
            </p:cNvSpPr>
            <p:nvPr/>
          </p:nvSpPr>
          <p:spPr bwMode="auto">
            <a:xfrm>
              <a:off x="4379" y="2791"/>
              <a:ext cx="5" cy="10"/>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37"/>
                <a:gd name="T41" fmla="*/ 19 w 19"/>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37">
                  <a:moveTo>
                    <a:pt x="0" y="37"/>
                  </a:moveTo>
                  <a:lnTo>
                    <a:pt x="0" y="0"/>
                  </a:lnTo>
                  <a:lnTo>
                    <a:pt x="5" y="0"/>
                  </a:lnTo>
                  <a:lnTo>
                    <a:pt x="5" y="20"/>
                  </a:lnTo>
                  <a:lnTo>
                    <a:pt x="10" y="10"/>
                  </a:lnTo>
                  <a:lnTo>
                    <a:pt x="19" y="10"/>
                  </a:lnTo>
                  <a:lnTo>
                    <a:pt x="10" y="20"/>
                  </a:lnTo>
                  <a:lnTo>
                    <a:pt x="19" y="37"/>
                  </a:lnTo>
                  <a:lnTo>
                    <a:pt x="12" y="37"/>
                  </a:lnTo>
                  <a:lnTo>
                    <a:pt x="7" y="27"/>
                  </a:lnTo>
                  <a:lnTo>
                    <a:pt x="5" y="30"/>
                  </a:lnTo>
                  <a:lnTo>
                    <a:pt x="5" y="37"/>
                  </a:lnTo>
                  <a:lnTo>
                    <a:pt x="0" y="37"/>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61" name="Freeform 384">
              <a:extLst>
                <a:ext uri="{FF2B5EF4-FFF2-40B4-BE49-F238E27FC236}">
                  <a16:creationId xmlns:a16="http://schemas.microsoft.com/office/drawing/2014/main" id="{C94A7824-A650-2843-A1B1-95D2C6E0614A}"/>
                </a:ext>
              </a:extLst>
            </p:cNvPr>
            <p:cNvSpPr>
              <a:spLocks noEditPoints="1"/>
            </p:cNvSpPr>
            <p:nvPr/>
          </p:nvSpPr>
          <p:spPr bwMode="auto">
            <a:xfrm>
              <a:off x="4383" y="2791"/>
              <a:ext cx="3" cy="13"/>
            </a:xfrm>
            <a:custGeom>
              <a:avLst/>
              <a:gdLst>
                <a:gd name="T0" fmla="*/ 0 w 10"/>
                <a:gd name="T1" fmla="*/ 0 h 47"/>
                <a:gd name="T2" fmla="*/ 0 w 10"/>
                <a:gd name="T3" fmla="*/ 0 h 47"/>
                <a:gd name="T4" fmla="*/ 0 w 10"/>
                <a:gd name="T5" fmla="*/ 0 h 47"/>
                <a:gd name="T6" fmla="*/ 0 w 10"/>
                <a:gd name="T7" fmla="*/ 0 h 47"/>
                <a:gd name="T8" fmla="*/ 0 w 10"/>
                <a:gd name="T9" fmla="*/ 0 h 47"/>
                <a:gd name="T10" fmla="*/ 0 w 10"/>
                <a:gd name="T11" fmla="*/ 0 h 47"/>
                <a:gd name="T12" fmla="*/ 0 w 10"/>
                <a:gd name="T13" fmla="*/ 0 h 47"/>
                <a:gd name="T14" fmla="*/ 0 w 10"/>
                <a:gd name="T15" fmla="*/ 0 h 47"/>
                <a:gd name="T16" fmla="*/ 0 w 10"/>
                <a:gd name="T17" fmla="*/ 0 h 47"/>
                <a:gd name="T18" fmla="*/ 0 w 10"/>
                <a:gd name="T19" fmla="*/ 0 h 47"/>
                <a:gd name="T20" fmla="*/ 0 w 10"/>
                <a:gd name="T21" fmla="*/ 0 h 47"/>
                <a:gd name="T22" fmla="*/ 0 w 10"/>
                <a:gd name="T23" fmla="*/ 0 h 47"/>
                <a:gd name="T24" fmla="*/ 0 w 10"/>
                <a:gd name="T25" fmla="*/ 0 h 47"/>
                <a:gd name="T26" fmla="*/ 0 w 10"/>
                <a:gd name="T27" fmla="*/ 0 h 47"/>
                <a:gd name="T28" fmla="*/ 0 w 10"/>
                <a:gd name="T29" fmla="*/ 0 h 47"/>
                <a:gd name="T30" fmla="*/ 0 w 10"/>
                <a:gd name="T31" fmla="*/ 0 h 47"/>
                <a:gd name="T32" fmla="*/ 0 w 10"/>
                <a:gd name="T33" fmla="*/ 0 h 47"/>
                <a:gd name="T34" fmla="*/ 0 w 10"/>
                <a:gd name="T35" fmla="*/ 0 h 47"/>
                <a:gd name="T36" fmla="*/ 0 w 10"/>
                <a:gd name="T37" fmla="*/ 0 h 47"/>
                <a:gd name="T38" fmla="*/ 0 w 10"/>
                <a:gd name="T39" fmla="*/ 0 h 47"/>
                <a:gd name="T40" fmla="*/ 0 w 10"/>
                <a:gd name="T41" fmla="*/ 0 h 47"/>
                <a:gd name="T42" fmla="*/ 0 w 10"/>
                <a:gd name="T43" fmla="*/ 0 h 47"/>
                <a:gd name="T44" fmla="*/ 0 w 10"/>
                <a:gd name="T45" fmla="*/ 0 h 47"/>
                <a:gd name="T46" fmla="*/ 0 w 10"/>
                <a:gd name="T47" fmla="*/ 0 h 47"/>
                <a:gd name="T48" fmla="*/ 0 w 10"/>
                <a:gd name="T49" fmla="*/ 0 h 47"/>
                <a:gd name="T50" fmla="*/ 0 w 10"/>
                <a:gd name="T51" fmla="*/ 0 h 47"/>
                <a:gd name="T52" fmla="*/ 0 w 10"/>
                <a:gd name="T53" fmla="*/ 0 h 47"/>
                <a:gd name="T54" fmla="*/ 0 w 10"/>
                <a:gd name="T55" fmla="*/ 0 h 47"/>
                <a:gd name="T56" fmla="*/ 0 w 10"/>
                <a:gd name="T57" fmla="*/ 0 h 47"/>
                <a:gd name="T58" fmla="*/ 0 w 10"/>
                <a:gd name="T59" fmla="*/ 0 h 47"/>
                <a:gd name="T60" fmla="*/ 0 w 10"/>
                <a:gd name="T61" fmla="*/ 0 h 47"/>
                <a:gd name="T62" fmla="*/ 0 w 10"/>
                <a:gd name="T63" fmla="*/ 0 h 47"/>
                <a:gd name="T64" fmla="*/ 0 w 10"/>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
                <a:gd name="T100" fmla="*/ 0 h 47"/>
                <a:gd name="T101" fmla="*/ 10 w 10"/>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 h="47">
                  <a:moveTo>
                    <a:pt x="5" y="8"/>
                  </a:moveTo>
                  <a:lnTo>
                    <a:pt x="5" y="0"/>
                  </a:lnTo>
                  <a:lnTo>
                    <a:pt x="10" y="0"/>
                  </a:lnTo>
                  <a:lnTo>
                    <a:pt x="10" y="8"/>
                  </a:lnTo>
                  <a:lnTo>
                    <a:pt x="5" y="8"/>
                  </a:lnTo>
                  <a:close/>
                  <a:moveTo>
                    <a:pt x="10" y="10"/>
                  </a:moveTo>
                  <a:lnTo>
                    <a:pt x="10" y="37"/>
                  </a:lnTo>
                  <a:lnTo>
                    <a:pt x="10" y="38"/>
                  </a:lnTo>
                  <a:lnTo>
                    <a:pt x="10" y="39"/>
                  </a:lnTo>
                  <a:lnTo>
                    <a:pt x="10" y="40"/>
                  </a:lnTo>
                  <a:lnTo>
                    <a:pt x="10" y="42"/>
                  </a:lnTo>
                  <a:lnTo>
                    <a:pt x="10" y="43"/>
                  </a:lnTo>
                  <a:lnTo>
                    <a:pt x="10" y="44"/>
                  </a:lnTo>
                  <a:lnTo>
                    <a:pt x="10" y="46"/>
                  </a:lnTo>
                  <a:lnTo>
                    <a:pt x="9" y="47"/>
                  </a:lnTo>
                  <a:lnTo>
                    <a:pt x="8" y="47"/>
                  </a:lnTo>
                  <a:lnTo>
                    <a:pt x="7" y="47"/>
                  </a:lnTo>
                  <a:lnTo>
                    <a:pt x="5" y="47"/>
                  </a:lnTo>
                  <a:lnTo>
                    <a:pt x="4" y="47"/>
                  </a:lnTo>
                  <a:lnTo>
                    <a:pt x="3" y="47"/>
                  </a:lnTo>
                  <a:lnTo>
                    <a:pt x="1" y="47"/>
                  </a:lnTo>
                  <a:lnTo>
                    <a:pt x="0" y="47"/>
                  </a:lnTo>
                  <a:lnTo>
                    <a:pt x="3" y="40"/>
                  </a:lnTo>
                  <a:lnTo>
                    <a:pt x="4" y="40"/>
                  </a:lnTo>
                  <a:lnTo>
                    <a:pt x="5" y="40"/>
                  </a:lnTo>
                  <a:lnTo>
                    <a:pt x="5" y="39"/>
                  </a:lnTo>
                  <a:lnTo>
                    <a:pt x="5" y="38"/>
                  </a:lnTo>
                  <a:lnTo>
                    <a:pt x="5" y="37"/>
                  </a:lnTo>
                  <a:lnTo>
                    <a:pt x="5" y="10"/>
                  </a:lnTo>
                  <a:lnTo>
                    <a:pt x="10"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62" name="Freeform 385">
              <a:extLst>
                <a:ext uri="{FF2B5EF4-FFF2-40B4-BE49-F238E27FC236}">
                  <a16:creationId xmlns:a16="http://schemas.microsoft.com/office/drawing/2014/main" id="{915543D8-69EB-5C41-91CC-59FD628BD34F}"/>
                </a:ext>
              </a:extLst>
            </p:cNvPr>
            <p:cNvSpPr>
              <a:spLocks/>
            </p:cNvSpPr>
            <p:nvPr/>
          </p:nvSpPr>
          <p:spPr bwMode="auto">
            <a:xfrm>
              <a:off x="4386" y="2795"/>
              <a:ext cx="7" cy="6"/>
            </a:xfrm>
            <a:custGeom>
              <a:avLst/>
              <a:gdLst>
                <a:gd name="T0" fmla="*/ 0 w 21"/>
                <a:gd name="T1" fmla="*/ 0 h 27"/>
                <a:gd name="T2" fmla="*/ 0 w 21"/>
                <a:gd name="T3" fmla="*/ 0 h 27"/>
                <a:gd name="T4" fmla="*/ 0 w 21"/>
                <a:gd name="T5" fmla="*/ 0 h 27"/>
                <a:gd name="T6" fmla="*/ 0 w 21"/>
                <a:gd name="T7" fmla="*/ 0 h 27"/>
                <a:gd name="T8" fmla="*/ 0 w 21"/>
                <a:gd name="T9" fmla="*/ 0 h 27"/>
                <a:gd name="T10" fmla="*/ 0 w 21"/>
                <a:gd name="T11" fmla="*/ 0 h 27"/>
                <a:gd name="T12" fmla="*/ 0 w 21"/>
                <a:gd name="T13" fmla="*/ 0 h 27"/>
                <a:gd name="T14" fmla="*/ 0 w 21"/>
                <a:gd name="T15" fmla="*/ 0 h 27"/>
                <a:gd name="T16" fmla="*/ 0 w 21"/>
                <a:gd name="T17" fmla="*/ 0 h 27"/>
                <a:gd name="T18" fmla="*/ 0 w 21"/>
                <a:gd name="T19" fmla="*/ 0 h 27"/>
                <a:gd name="T20" fmla="*/ 0 w 21"/>
                <a:gd name="T21" fmla="*/ 0 h 27"/>
                <a:gd name="T22" fmla="*/ 0 w 21"/>
                <a:gd name="T23" fmla="*/ 0 h 27"/>
                <a:gd name="T24" fmla="*/ 0 w 21"/>
                <a:gd name="T25" fmla="*/ 0 h 27"/>
                <a:gd name="T26" fmla="*/ 0 w 21"/>
                <a:gd name="T27" fmla="*/ 0 h 27"/>
                <a:gd name="T28" fmla="*/ 0 w 21"/>
                <a:gd name="T29" fmla="*/ 0 h 27"/>
                <a:gd name="T30" fmla="*/ 0 w 21"/>
                <a:gd name="T31" fmla="*/ 0 h 27"/>
                <a:gd name="T32" fmla="*/ 0 w 21"/>
                <a:gd name="T33" fmla="*/ 0 h 27"/>
                <a:gd name="T34" fmla="*/ 0 w 21"/>
                <a:gd name="T35" fmla="*/ 0 h 27"/>
                <a:gd name="T36" fmla="*/ 0 w 21"/>
                <a:gd name="T37" fmla="*/ 0 h 27"/>
                <a:gd name="T38" fmla="*/ 0 w 21"/>
                <a:gd name="T39" fmla="*/ 0 h 27"/>
                <a:gd name="T40" fmla="*/ 0 w 21"/>
                <a:gd name="T41" fmla="*/ 0 h 27"/>
                <a:gd name="T42" fmla="*/ 0 w 21"/>
                <a:gd name="T43" fmla="*/ 0 h 27"/>
                <a:gd name="T44" fmla="*/ 0 w 21"/>
                <a:gd name="T45" fmla="*/ 0 h 27"/>
                <a:gd name="T46" fmla="*/ 0 w 21"/>
                <a:gd name="T47" fmla="*/ 0 h 27"/>
                <a:gd name="T48" fmla="*/ 0 w 21"/>
                <a:gd name="T49" fmla="*/ 0 h 27"/>
                <a:gd name="T50" fmla="*/ 0 w 21"/>
                <a:gd name="T51" fmla="*/ 0 h 27"/>
                <a:gd name="T52" fmla="*/ 0 w 21"/>
                <a:gd name="T53" fmla="*/ 0 h 27"/>
                <a:gd name="T54" fmla="*/ 0 w 21"/>
                <a:gd name="T55" fmla="*/ 0 h 27"/>
                <a:gd name="T56" fmla="*/ 0 w 21"/>
                <a:gd name="T57" fmla="*/ 0 h 27"/>
                <a:gd name="T58" fmla="*/ 0 w 21"/>
                <a:gd name="T59" fmla="*/ 0 h 27"/>
                <a:gd name="T60" fmla="*/ 0 w 21"/>
                <a:gd name="T61" fmla="*/ 0 h 27"/>
                <a:gd name="T62" fmla="*/ 0 w 21"/>
                <a:gd name="T63" fmla="*/ 0 h 27"/>
                <a:gd name="T64" fmla="*/ 0 w 21"/>
                <a:gd name="T65" fmla="*/ 0 h 27"/>
                <a:gd name="T66" fmla="*/ 0 w 21"/>
                <a:gd name="T67" fmla="*/ 0 h 27"/>
                <a:gd name="T68" fmla="*/ 0 w 21"/>
                <a:gd name="T69" fmla="*/ 0 h 27"/>
                <a:gd name="T70" fmla="*/ 0 w 21"/>
                <a:gd name="T71" fmla="*/ 0 h 27"/>
                <a:gd name="T72" fmla="*/ 0 w 21"/>
                <a:gd name="T73" fmla="*/ 0 h 27"/>
                <a:gd name="T74" fmla="*/ 0 w 21"/>
                <a:gd name="T75" fmla="*/ 0 h 27"/>
                <a:gd name="T76" fmla="*/ 0 w 21"/>
                <a:gd name="T77" fmla="*/ 0 h 27"/>
                <a:gd name="T78" fmla="*/ 0 w 21"/>
                <a:gd name="T79" fmla="*/ 0 h 27"/>
                <a:gd name="T80" fmla="*/ 0 w 21"/>
                <a:gd name="T81" fmla="*/ 0 h 27"/>
                <a:gd name="T82" fmla="*/ 0 w 21"/>
                <a:gd name="T83" fmla="*/ 0 h 27"/>
                <a:gd name="T84" fmla="*/ 0 w 21"/>
                <a:gd name="T85" fmla="*/ 0 h 27"/>
                <a:gd name="T86" fmla="*/ 0 w 21"/>
                <a:gd name="T87" fmla="*/ 0 h 27"/>
                <a:gd name="T88" fmla="*/ 0 w 21"/>
                <a:gd name="T89" fmla="*/ 0 h 27"/>
                <a:gd name="T90" fmla="*/ 0 w 21"/>
                <a:gd name="T91" fmla="*/ 0 h 27"/>
                <a:gd name="T92" fmla="*/ 0 w 21"/>
                <a:gd name="T93" fmla="*/ 0 h 27"/>
                <a:gd name="T94" fmla="*/ 0 w 21"/>
                <a:gd name="T95" fmla="*/ 0 h 27"/>
                <a:gd name="T96" fmla="*/ 0 w 21"/>
                <a:gd name="T97" fmla="*/ 0 h 27"/>
                <a:gd name="T98" fmla="*/ 0 w 21"/>
                <a:gd name="T99" fmla="*/ 0 h 27"/>
                <a:gd name="T100" fmla="*/ 0 w 21"/>
                <a:gd name="T101" fmla="*/ 0 h 27"/>
                <a:gd name="T102" fmla="*/ 0 w 21"/>
                <a:gd name="T103" fmla="*/ 0 h 27"/>
                <a:gd name="T104" fmla="*/ 0 w 21"/>
                <a:gd name="T105" fmla="*/ 0 h 27"/>
                <a:gd name="T106" fmla="*/ 0 w 21"/>
                <a:gd name="T107" fmla="*/ 0 h 27"/>
                <a:gd name="T108" fmla="*/ 0 w 21"/>
                <a:gd name="T109" fmla="*/ 0 h 27"/>
                <a:gd name="T110" fmla="*/ 0 w 21"/>
                <a:gd name="T111" fmla="*/ 0 h 2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
                <a:gd name="T169" fmla="*/ 0 h 27"/>
                <a:gd name="T170" fmla="*/ 21 w 21"/>
                <a:gd name="T171" fmla="*/ 27 h 2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 h="27">
                  <a:moveTo>
                    <a:pt x="0" y="20"/>
                  </a:moveTo>
                  <a:lnTo>
                    <a:pt x="6" y="17"/>
                  </a:lnTo>
                  <a:lnTo>
                    <a:pt x="6" y="18"/>
                  </a:lnTo>
                  <a:lnTo>
                    <a:pt x="7" y="19"/>
                  </a:lnTo>
                  <a:lnTo>
                    <a:pt x="7" y="20"/>
                  </a:lnTo>
                  <a:lnTo>
                    <a:pt x="9" y="20"/>
                  </a:lnTo>
                  <a:lnTo>
                    <a:pt x="9" y="22"/>
                  </a:lnTo>
                  <a:lnTo>
                    <a:pt x="9" y="23"/>
                  </a:lnTo>
                  <a:lnTo>
                    <a:pt x="10" y="23"/>
                  </a:lnTo>
                  <a:lnTo>
                    <a:pt x="10" y="24"/>
                  </a:lnTo>
                  <a:lnTo>
                    <a:pt x="11" y="24"/>
                  </a:lnTo>
                  <a:lnTo>
                    <a:pt x="12" y="24"/>
                  </a:lnTo>
                  <a:lnTo>
                    <a:pt x="14" y="23"/>
                  </a:lnTo>
                  <a:lnTo>
                    <a:pt x="14" y="22"/>
                  </a:lnTo>
                  <a:lnTo>
                    <a:pt x="14" y="20"/>
                  </a:lnTo>
                  <a:lnTo>
                    <a:pt x="15" y="20"/>
                  </a:lnTo>
                  <a:lnTo>
                    <a:pt x="16" y="20"/>
                  </a:lnTo>
                  <a:lnTo>
                    <a:pt x="16" y="19"/>
                  </a:lnTo>
                  <a:lnTo>
                    <a:pt x="15" y="19"/>
                  </a:lnTo>
                  <a:lnTo>
                    <a:pt x="15" y="18"/>
                  </a:lnTo>
                  <a:lnTo>
                    <a:pt x="14" y="17"/>
                  </a:lnTo>
                  <a:lnTo>
                    <a:pt x="11" y="17"/>
                  </a:lnTo>
                  <a:lnTo>
                    <a:pt x="10" y="17"/>
                  </a:lnTo>
                  <a:lnTo>
                    <a:pt x="9" y="17"/>
                  </a:lnTo>
                  <a:lnTo>
                    <a:pt x="7" y="15"/>
                  </a:lnTo>
                  <a:lnTo>
                    <a:pt x="6" y="15"/>
                  </a:lnTo>
                  <a:lnTo>
                    <a:pt x="6" y="14"/>
                  </a:lnTo>
                  <a:lnTo>
                    <a:pt x="5" y="14"/>
                  </a:lnTo>
                  <a:lnTo>
                    <a:pt x="4" y="13"/>
                  </a:lnTo>
                  <a:lnTo>
                    <a:pt x="4" y="12"/>
                  </a:lnTo>
                  <a:lnTo>
                    <a:pt x="4" y="10"/>
                  </a:lnTo>
                  <a:lnTo>
                    <a:pt x="2" y="9"/>
                  </a:lnTo>
                  <a:lnTo>
                    <a:pt x="2" y="8"/>
                  </a:lnTo>
                  <a:lnTo>
                    <a:pt x="2" y="7"/>
                  </a:lnTo>
                  <a:lnTo>
                    <a:pt x="2" y="5"/>
                  </a:lnTo>
                  <a:lnTo>
                    <a:pt x="2" y="4"/>
                  </a:lnTo>
                  <a:lnTo>
                    <a:pt x="4" y="3"/>
                  </a:lnTo>
                  <a:lnTo>
                    <a:pt x="5" y="1"/>
                  </a:lnTo>
                  <a:lnTo>
                    <a:pt x="6" y="1"/>
                  </a:lnTo>
                  <a:lnTo>
                    <a:pt x="7" y="1"/>
                  </a:lnTo>
                  <a:lnTo>
                    <a:pt x="7" y="0"/>
                  </a:lnTo>
                  <a:lnTo>
                    <a:pt x="9" y="0"/>
                  </a:lnTo>
                  <a:lnTo>
                    <a:pt x="10" y="0"/>
                  </a:lnTo>
                  <a:lnTo>
                    <a:pt x="11" y="0"/>
                  </a:lnTo>
                  <a:lnTo>
                    <a:pt x="12" y="0"/>
                  </a:lnTo>
                  <a:lnTo>
                    <a:pt x="14" y="0"/>
                  </a:lnTo>
                  <a:lnTo>
                    <a:pt x="15" y="1"/>
                  </a:lnTo>
                  <a:lnTo>
                    <a:pt x="16" y="1"/>
                  </a:lnTo>
                  <a:lnTo>
                    <a:pt x="16" y="3"/>
                  </a:lnTo>
                  <a:lnTo>
                    <a:pt x="16" y="4"/>
                  </a:lnTo>
                  <a:lnTo>
                    <a:pt x="17" y="4"/>
                  </a:lnTo>
                  <a:lnTo>
                    <a:pt x="19" y="4"/>
                  </a:lnTo>
                  <a:lnTo>
                    <a:pt x="19" y="5"/>
                  </a:lnTo>
                  <a:lnTo>
                    <a:pt x="19" y="7"/>
                  </a:lnTo>
                  <a:lnTo>
                    <a:pt x="19" y="8"/>
                  </a:lnTo>
                  <a:lnTo>
                    <a:pt x="14" y="8"/>
                  </a:lnTo>
                  <a:lnTo>
                    <a:pt x="12" y="8"/>
                  </a:lnTo>
                  <a:lnTo>
                    <a:pt x="11" y="8"/>
                  </a:lnTo>
                  <a:lnTo>
                    <a:pt x="10" y="8"/>
                  </a:lnTo>
                  <a:lnTo>
                    <a:pt x="9" y="8"/>
                  </a:lnTo>
                  <a:lnTo>
                    <a:pt x="9" y="9"/>
                  </a:lnTo>
                  <a:lnTo>
                    <a:pt x="9" y="10"/>
                  </a:lnTo>
                  <a:lnTo>
                    <a:pt x="10" y="10"/>
                  </a:lnTo>
                  <a:lnTo>
                    <a:pt x="11" y="10"/>
                  </a:lnTo>
                  <a:lnTo>
                    <a:pt x="12" y="10"/>
                  </a:lnTo>
                  <a:lnTo>
                    <a:pt x="14" y="10"/>
                  </a:lnTo>
                  <a:lnTo>
                    <a:pt x="15" y="10"/>
                  </a:lnTo>
                  <a:lnTo>
                    <a:pt x="16" y="12"/>
                  </a:lnTo>
                  <a:lnTo>
                    <a:pt x="17" y="12"/>
                  </a:lnTo>
                  <a:lnTo>
                    <a:pt x="17" y="13"/>
                  </a:lnTo>
                  <a:lnTo>
                    <a:pt x="19" y="13"/>
                  </a:lnTo>
                  <a:lnTo>
                    <a:pt x="19" y="14"/>
                  </a:lnTo>
                  <a:lnTo>
                    <a:pt x="20" y="14"/>
                  </a:lnTo>
                  <a:lnTo>
                    <a:pt x="20" y="15"/>
                  </a:lnTo>
                  <a:lnTo>
                    <a:pt x="21" y="17"/>
                  </a:lnTo>
                  <a:lnTo>
                    <a:pt x="21" y="18"/>
                  </a:lnTo>
                  <a:lnTo>
                    <a:pt x="21" y="19"/>
                  </a:lnTo>
                  <a:lnTo>
                    <a:pt x="21" y="20"/>
                  </a:lnTo>
                  <a:lnTo>
                    <a:pt x="21" y="22"/>
                  </a:lnTo>
                  <a:lnTo>
                    <a:pt x="20" y="22"/>
                  </a:lnTo>
                  <a:lnTo>
                    <a:pt x="20" y="23"/>
                  </a:lnTo>
                  <a:lnTo>
                    <a:pt x="19" y="24"/>
                  </a:lnTo>
                  <a:lnTo>
                    <a:pt x="17" y="25"/>
                  </a:lnTo>
                  <a:lnTo>
                    <a:pt x="16" y="27"/>
                  </a:lnTo>
                  <a:lnTo>
                    <a:pt x="15" y="27"/>
                  </a:lnTo>
                  <a:lnTo>
                    <a:pt x="14" y="27"/>
                  </a:lnTo>
                  <a:lnTo>
                    <a:pt x="12" y="27"/>
                  </a:lnTo>
                  <a:lnTo>
                    <a:pt x="11" y="27"/>
                  </a:lnTo>
                  <a:lnTo>
                    <a:pt x="10" y="27"/>
                  </a:lnTo>
                  <a:lnTo>
                    <a:pt x="9" y="27"/>
                  </a:lnTo>
                  <a:lnTo>
                    <a:pt x="7" y="27"/>
                  </a:lnTo>
                  <a:lnTo>
                    <a:pt x="6" y="27"/>
                  </a:lnTo>
                  <a:lnTo>
                    <a:pt x="5" y="25"/>
                  </a:lnTo>
                  <a:lnTo>
                    <a:pt x="4" y="25"/>
                  </a:lnTo>
                  <a:lnTo>
                    <a:pt x="4" y="24"/>
                  </a:lnTo>
                  <a:lnTo>
                    <a:pt x="2" y="24"/>
                  </a:lnTo>
                  <a:lnTo>
                    <a:pt x="2" y="23"/>
                  </a:lnTo>
                  <a:lnTo>
                    <a:pt x="1" y="22"/>
                  </a:lnTo>
                  <a:lnTo>
                    <a:pt x="0" y="2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63" name="Freeform 386">
              <a:extLst>
                <a:ext uri="{FF2B5EF4-FFF2-40B4-BE49-F238E27FC236}">
                  <a16:creationId xmlns:a16="http://schemas.microsoft.com/office/drawing/2014/main" id="{D0A5EBF0-AB83-054F-843A-1D90A076309E}"/>
                </a:ext>
              </a:extLst>
            </p:cNvPr>
            <p:cNvSpPr>
              <a:spLocks noEditPoints="1"/>
            </p:cNvSpPr>
            <p:nvPr/>
          </p:nvSpPr>
          <p:spPr bwMode="auto">
            <a:xfrm>
              <a:off x="4394" y="2791"/>
              <a:ext cx="4" cy="10"/>
            </a:xfrm>
            <a:custGeom>
              <a:avLst/>
              <a:gdLst>
                <a:gd name="T0" fmla="*/ 0 w 18"/>
                <a:gd name="T1" fmla="*/ 0 h 37"/>
                <a:gd name="T2" fmla="*/ 0 w 18"/>
                <a:gd name="T3" fmla="*/ 0 h 37"/>
                <a:gd name="T4" fmla="*/ 0 w 18"/>
                <a:gd name="T5" fmla="*/ 0 h 37"/>
                <a:gd name="T6" fmla="*/ 0 w 18"/>
                <a:gd name="T7" fmla="*/ 0 h 37"/>
                <a:gd name="T8" fmla="*/ 0 w 18"/>
                <a:gd name="T9" fmla="*/ 0 h 37"/>
                <a:gd name="T10" fmla="*/ 0 w 18"/>
                <a:gd name="T11" fmla="*/ 0 h 37"/>
                <a:gd name="T12" fmla="*/ 0 w 18"/>
                <a:gd name="T13" fmla="*/ 0 h 37"/>
                <a:gd name="T14" fmla="*/ 0 w 18"/>
                <a:gd name="T15" fmla="*/ 0 h 37"/>
                <a:gd name="T16" fmla="*/ 0 w 18"/>
                <a:gd name="T17" fmla="*/ 0 h 37"/>
                <a:gd name="T18" fmla="*/ 0 w 18"/>
                <a:gd name="T19" fmla="*/ 0 h 37"/>
                <a:gd name="T20" fmla="*/ 0 w 18"/>
                <a:gd name="T21" fmla="*/ 0 h 37"/>
                <a:gd name="T22" fmla="*/ 0 w 18"/>
                <a:gd name="T23" fmla="*/ 0 h 37"/>
                <a:gd name="T24" fmla="*/ 0 w 18"/>
                <a:gd name="T25" fmla="*/ 0 h 37"/>
                <a:gd name="T26" fmla="*/ 0 w 18"/>
                <a:gd name="T27" fmla="*/ 0 h 37"/>
                <a:gd name="T28" fmla="*/ 0 w 18"/>
                <a:gd name="T29" fmla="*/ 0 h 37"/>
                <a:gd name="T30" fmla="*/ 0 w 18"/>
                <a:gd name="T31" fmla="*/ 0 h 37"/>
                <a:gd name="T32" fmla="*/ 0 w 18"/>
                <a:gd name="T33" fmla="*/ 0 h 37"/>
                <a:gd name="T34" fmla="*/ 0 w 18"/>
                <a:gd name="T35" fmla="*/ 0 h 37"/>
                <a:gd name="T36" fmla="*/ 0 w 18"/>
                <a:gd name="T37" fmla="*/ 0 h 37"/>
                <a:gd name="T38" fmla="*/ 0 w 18"/>
                <a:gd name="T39" fmla="*/ 0 h 37"/>
                <a:gd name="T40" fmla="*/ 0 w 18"/>
                <a:gd name="T41" fmla="*/ 0 h 37"/>
                <a:gd name="T42" fmla="*/ 0 w 18"/>
                <a:gd name="T43" fmla="*/ 0 h 37"/>
                <a:gd name="T44" fmla="*/ 0 w 18"/>
                <a:gd name="T45" fmla="*/ 0 h 37"/>
                <a:gd name="T46" fmla="*/ 0 w 18"/>
                <a:gd name="T47" fmla="*/ 0 h 37"/>
                <a:gd name="T48" fmla="*/ 0 w 18"/>
                <a:gd name="T49" fmla="*/ 0 h 37"/>
                <a:gd name="T50" fmla="*/ 0 w 18"/>
                <a:gd name="T51" fmla="*/ 0 h 37"/>
                <a:gd name="T52" fmla="*/ 0 w 18"/>
                <a:gd name="T53" fmla="*/ 0 h 37"/>
                <a:gd name="T54" fmla="*/ 0 w 18"/>
                <a:gd name="T55" fmla="*/ 0 h 37"/>
                <a:gd name="T56" fmla="*/ 0 w 18"/>
                <a:gd name="T57" fmla="*/ 0 h 37"/>
                <a:gd name="T58" fmla="*/ 0 w 18"/>
                <a:gd name="T59" fmla="*/ 0 h 37"/>
                <a:gd name="T60" fmla="*/ 0 w 18"/>
                <a:gd name="T61" fmla="*/ 0 h 37"/>
                <a:gd name="T62" fmla="*/ 0 w 18"/>
                <a:gd name="T63" fmla="*/ 0 h 37"/>
                <a:gd name="T64" fmla="*/ 0 w 18"/>
                <a:gd name="T65" fmla="*/ 0 h 37"/>
                <a:gd name="T66" fmla="*/ 0 w 18"/>
                <a:gd name="T67" fmla="*/ 0 h 37"/>
                <a:gd name="T68" fmla="*/ 0 w 18"/>
                <a:gd name="T69" fmla="*/ 0 h 37"/>
                <a:gd name="T70" fmla="*/ 0 w 18"/>
                <a:gd name="T71" fmla="*/ 0 h 37"/>
                <a:gd name="T72" fmla="*/ 0 w 18"/>
                <a:gd name="T73" fmla="*/ 0 h 37"/>
                <a:gd name="T74" fmla="*/ 0 w 18"/>
                <a:gd name="T75" fmla="*/ 0 h 37"/>
                <a:gd name="T76" fmla="*/ 0 w 18"/>
                <a:gd name="T77" fmla="*/ 0 h 37"/>
                <a:gd name="T78" fmla="*/ 0 w 18"/>
                <a:gd name="T79" fmla="*/ 0 h 37"/>
                <a:gd name="T80" fmla="*/ 0 w 18"/>
                <a:gd name="T81" fmla="*/ 0 h 37"/>
                <a:gd name="T82" fmla="*/ 0 w 18"/>
                <a:gd name="T83" fmla="*/ 0 h 37"/>
                <a:gd name="T84" fmla="*/ 0 w 18"/>
                <a:gd name="T85" fmla="*/ 0 h 37"/>
                <a:gd name="T86" fmla="*/ 0 w 18"/>
                <a:gd name="T87" fmla="*/ 0 h 37"/>
                <a:gd name="T88" fmla="*/ 0 w 18"/>
                <a:gd name="T89" fmla="*/ 0 h 37"/>
                <a:gd name="T90" fmla="*/ 0 w 18"/>
                <a:gd name="T91" fmla="*/ 0 h 37"/>
                <a:gd name="T92" fmla="*/ 0 w 18"/>
                <a:gd name="T93" fmla="*/ 0 h 37"/>
                <a:gd name="T94" fmla="*/ 0 w 18"/>
                <a:gd name="T95" fmla="*/ 0 h 37"/>
                <a:gd name="T96" fmla="*/ 0 w 18"/>
                <a:gd name="T97" fmla="*/ 0 h 37"/>
                <a:gd name="T98" fmla="*/ 0 w 18"/>
                <a:gd name="T99" fmla="*/ 0 h 37"/>
                <a:gd name="T100" fmla="*/ 0 w 18"/>
                <a:gd name="T101" fmla="*/ 0 h 37"/>
                <a:gd name="T102" fmla="*/ 0 w 18"/>
                <a:gd name="T103" fmla="*/ 0 h 37"/>
                <a:gd name="T104" fmla="*/ 0 w 18"/>
                <a:gd name="T105" fmla="*/ 0 h 37"/>
                <a:gd name="T106" fmla="*/ 0 w 18"/>
                <a:gd name="T107" fmla="*/ 0 h 37"/>
                <a:gd name="T108" fmla="*/ 0 w 18"/>
                <a:gd name="T109" fmla="*/ 0 h 37"/>
                <a:gd name="T110" fmla="*/ 0 w 18"/>
                <a:gd name="T111" fmla="*/ 0 h 37"/>
                <a:gd name="T112" fmla="*/ 0 w 18"/>
                <a:gd name="T113" fmla="*/ 0 h 37"/>
                <a:gd name="T114" fmla="*/ 0 w 18"/>
                <a:gd name="T115" fmla="*/ 0 h 37"/>
                <a:gd name="T116" fmla="*/ 0 w 18"/>
                <a:gd name="T117" fmla="*/ 0 h 37"/>
                <a:gd name="T118" fmla="*/ 0 w 18"/>
                <a:gd name="T119" fmla="*/ 0 h 37"/>
                <a:gd name="T120" fmla="*/ 0 w 18"/>
                <a:gd name="T121" fmla="*/ 0 h 37"/>
                <a:gd name="T122" fmla="*/ 0 w 18"/>
                <a:gd name="T123" fmla="*/ 0 h 37"/>
                <a:gd name="T124" fmla="*/ 0 w 18"/>
                <a:gd name="T125" fmla="*/ 0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
                <a:gd name="T190" fmla="*/ 0 h 37"/>
                <a:gd name="T191" fmla="*/ 18 w 18"/>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 h="37">
                  <a:moveTo>
                    <a:pt x="18" y="37"/>
                  </a:moveTo>
                  <a:lnTo>
                    <a:pt x="13" y="37"/>
                  </a:lnTo>
                  <a:lnTo>
                    <a:pt x="13" y="34"/>
                  </a:lnTo>
                  <a:lnTo>
                    <a:pt x="13" y="35"/>
                  </a:lnTo>
                  <a:lnTo>
                    <a:pt x="11" y="37"/>
                  </a:lnTo>
                  <a:lnTo>
                    <a:pt x="10" y="37"/>
                  </a:lnTo>
                  <a:lnTo>
                    <a:pt x="9" y="37"/>
                  </a:lnTo>
                  <a:lnTo>
                    <a:pt x="8" y="37"/>
                  </a:lnTo>
                  <a:lnTo>
                    <a:pt x="6" y="37"/>
                  </a:lnTo>
                  <a:lnTo>
                    <a:pt x="5" y="37"/>
                  </a:lnTo>
                  <a:lnTo>
                    <a:pt x="4" y="37"/>
                  </a:lnTo>
                  <a:lnTo>
                    <a:pt x="3" y="37"/>
                  </a:lnTo>
                  <a:lnTo>
                    <a:pt x="3" y="35"/>
                  </a:lnTo>
                  <a:lnTo>
                    <a:pt x="3" y="34"/>
                  </a:lnTo>
                  <a:lnTo>
                    <a:pt x="1" y="33"/>
                  </a:lnTo>
                  <a:lnTo>
                    <a:pt x="0" y="32"/>
                  </a:lnTo>
                  <a:lnTo>
                    <a:pt x="0" y="30"/>
                  </a:lnTo>
                  <a:lnTo>
                    <a:pt x="0" y="29"/>
                  </a:lnTo>
                  <a:lnTo>
                    <a:pt x="0" y="28"/>
                  </a:lnTo>
                  <a:lnTo>
                    <a:pt x="0" y="27"/>
                  </a:lnTo>
                  <a:lnTo>
                    <a:pt x="0" y="25"/>
                  </a:lnTo>
                  <a:lnTo>
                    <a:pt x="0" y="24"/>
                  </a:lnTo>
                  <a:lnTo>
                    <a:pt x="0" y="23"/>
                  </a:lnTo>
                  <a:lnTo>
                    <a:pt x="0" y="22"/>
                  </a:lnTo>
                  <a:lnTo>
                    <a:pt x="0" y="20"/>
                  </a:lnTo>
                  <a:lnTo>
                    <a:pt x="0" y="19"/>
                  </a:lnTo>
                  <a:lnTo>
                    <a:pt x="0" y="18"/>
                  </a:lnTo>
                  <a:lnTo>
                    <a:pt x="0" y="17"/>
                  </a:lnTo>
                  <a:lnTo>
                    <a:pt x="1" y="15"/>
                  </a:lnTo>
                  <a:lnTo>
                    <a:pt x="3" y="14"/>
                  </a:lnTo>
                  <a:lnTo>
                    <a:pt x="3" y="13"/>
                  </a:lnTo>
                  <a:lnTo>
                    <a:pt x="3" y="11"/>
                  </a:lnTo>
                  <a:lnTo>
                    <a:pt x="4" y="11"/>
                  </a:lnTo>
                  <a:lnTo>
                    <a:pt x="5" y="10"/>
                  </a:lnTo>
                  <a:lnTo>
                    <a:pt x="6" y="10"/>
                  </a:lnTo>
                  <a:lnTo>
                    <a:pt x="8" y="10"/>
                  </a:lnTo>
                  <a:lnTo>
                    <a:pt x="9" y="10"/>
                  </a:lnTo>
                  <a:lnTo>
                    <a:pt x="10" y="10"/>
                  </a:lnTo>
                  <a:lnTo>
                    <a:pt x="11" y="11"/>
                  </a:lnTo>
                  <a:lnTo>
                    <a:pt x="13" y="11"/>
                  </a:lnTo>
                  <a:lnTo>
                    <a:pt x="13" y="13"/>
                  </a:lnTo>
                  <a:lnTo>
                    <a:pt x="13" y="14"/>
                  </a:lnTo>
                  <a:lnTo>
                    <a:pt x="13" y="0"/>
                  </a:lnTo>
                  <a:lnTo>
                    <a:pt x="18" y="0"/>
                  </a:lnTo>
                  <a:lnTo>
                    <a:pt x="18" y="37"/>
                  </a:lnTo>
                  <a:close/>
                  <a:moveTo>
                    <a:pt x="5" y="24"/>
                  </a:moveTo>
                  <a:lnTo>
                    <a:pt x="5" y="25"/>
                  </a:lnTo>
                  <a:lnTo>
                    <a:pt x="5" y="27"/>
                  </a:lnTo>
                  <a:lnTo>
                    <a:pt x="5" y="28"/>
                  </a:lnTo>
                  <a:lnTo>
                    <a:pt x="5" y="29"/>
                  </a:lnTo>
                  <a:lnTo>
                    <a:pt x="5" y="30"/>
                  </a:lnTo>
                  <a:lnTo>
                    <a:pt x="5" y="32"/>
                  </a:lnTo>
                  <a:lnTo>
                    <a:pt x="6" y="32"/>
                  </a:lnTo>
                  <a:lnTo>
                    <a:pt x="6" y="33"/>
                  </a:lnTo>
                  <a:lnTo>
                    <a:pt x="8" y="33"/>
                  </a:lnTo>
                  <a:lnTo>
                    <a:pt x="8" y="34"/>
                  </a:lnTo>
                  <a:lnTo>
                    <a:pt x="9" y="34"/>
                  </a:lnTo>
                  <a:lnTo>
                    <a:pt x="9" y="33"/>
                  </a:lnTo>
                  <a:lnTo>
                    <a:pt x="10" y="33"/>
                  </a:lnTo>
                  <a:lnTo>
                    <a:pt x="10" y="32"/>
                  </a:lnTo>
                  <a:lnTo>
                    <a:pt x="11" y="30"/>
                  </a:lnTo>
                  <a:lnTo>
                    <a:pt x="13" y="30"/>
                  </a:lnTo>
                  <a:lnTo>
                    <a:pt x="13" y="29"/>
                  </a:lnTo>
                  <a:lnTo>
                    <a:pt x="13" y="28"/>
                  </a:lnTo>
                  <a:lnTo>
                    <a:pt x="13" y="27"/>
                  </a:lnTo>
                  <a:lnTo>
                    <a:pt x="13" y="25"/>
                  </a:lnTo>
                  <a:lnTo>
                    <a:pt x="13" y="24"/>
                  </a:lnTo>
                  <a:lnTo>
                    <a:pt x="13" y="23"/>
                  </a:lnTo>
                  <a:lnTo>
                    <a:pt x="13" y="22"/>
                  </a:lnTo>
                  <a:lnTo>
                    <a:pt x="13" y="20"/>
                  </a:lnTo>
                  <a:lnTo>
                    <a:pt x="13" y="19"/>
                  </a:lnTo>
                  <a:lnTo>
                    <a:pt x="13" y="18"/>
                  </a:lnTo>
                  <a:lnTo>
                    <a:pt x="11" y="18"/>
                  </a:lnTo>
                  <a:lnTo>
                    <a:pt x="10" y="18"/>
                  </a:lnTo>
                  <a:lnTo>
                    <a:pt x="9" y="18"/>
                  </a:lnTo>
                  <a:lnTo>
                    <a:pt x="8" y="18"/>
                  </a:lnTo>
                  <a:lnTo>
                    <a:pt x="6" y="18"/>
                  </a:lnTo>
                  <a:lnTo>
                    <a:pt x="5" y="18"/>
                  </a:lnTo>
                  <a:lnTo>
                    <a:pt x="5" y="19"/>
                  </a:lnTo>
                  <a:lnTo>
                    <a:pt x="5" y="20"/>
                  </a:lnTo>
                  <a:lnTo>
                    <a:pt x="5" y="22"/>
                  </a:lnTo>
                  <a:lnTo>
                    <a:pt x="5" y="23"/>
                  </a:lnTo>
                  <a:lnTo>
                    <a:pt x="5" y="24"/>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64" name="Freeform 387">
              <a:extLst>
                <a:ext uri="{FF2B5EF4-FFF2-40B4-BE49-F238E27FC236}">
                  <a16:creationId xmlns:a16="http://schemas.microsoft.com/office/drawing/2014/main" id="{B2B8F36D-762F-1446-8776-1976469B4E15}"/>
                </a:ext>
              </a:extLst>
            </p:cNvPr>
            <p:cNvSpPr>
              <a:spLocks/>
            </p:cNvSpPr>
            <p:nvPr/>
          </p:nvSpPr>
          <p:spPr bwMode="auto">
            <a:xfrm>
              <a:off x="4399" y="2791"/>
              <a:ext cx="3" cy="10"/>
            </a:xfrm>
            <a:custGeom>
              <a:avLst/>
              <a:gdLst>
                <a:gd name="T0" fmla="*/ 0 w 13"/>
                <a:gd name="T1" fmla="*/ 0 h 37"/>
                <a:gd name="T2" fmla="*/ 0 w 13"/>
                <a:gd name="T3" fmla="*/ 0 h 37"/>
                <a:gd name="T4" fmla="*/ 0 w 13"/>
                <a:gd name="T5" fmla="*/ 0 h 37"/>
                <a:gd name="T6" fmla="*/ 0 w 13"/>
                <a:gd name="T7" fmla="*/ 0 h 37"/>
                <a:gd name="T8" fmla="*/ 0 w 13"/>
                <a:gd name="T9" fmla="*/ 0 h 37"/>
                <a:gd name="T10" fmla="*/ 0 w 13"/>
                <a:gd name="T11" fmla="*/ 0 h 37"/>
                <a:gd name="T12" fmla="*/ 0 w 13"/>
                <a:gd name="T13" fmla="*/ 0 h 37"/>
                <a:gd name="T14" fmla="*/ 0 w 13"/>
                <a:gd name="T15" fmla="*/ 0 h 37"/>
                <a:gd name="T16" fmla="*/ 0 w 13"/>
                <a:gd name="T17" fmla="*/ 0 h 37"/>
                <a:gd name="T18" fmla="*/ 0 w 13"/>
                <a:gd name="T19" fmla="*/ 0 h 37"/>
                <a:gd name="T20" fmla="*/ 0 w 13"/>
                <a:gd name="T21" fmla="*/ 0 h 37"/>
                <a:gd name="T22" fmla="*/ 0 w 13"/>
                <a:gd name="T23" fmla="*/ 0 h 37"/>
                <a:gd name="T24" fmla="*/ 0 w 13"/>
                <a:gd name="T25" fmla="*/ 0 h 37"/>
                <a:gd name="T26" fmla="*/ 0 w 13"/>
                <a:gd name="T27" fmla="*/ 0 h 37"/>
                <a:gd name="T28" fmla="*/ 0 w 13"/>
                <a:gd name="T29" fmla="*/ 0 h 37"/>
                <a:gd name="T30" fmla="*/ 0 w 13"/>
                <a:gd name="T31" fmla="*/ 0 h 37"/>
                <a:gd name="T32" fmla="*/ 0 w 13"/>
                <a:gd name="T33" fmla="*/ 0 h 37"/>
                <a:gd name="T34" fmla="*/ 0 w 13"/>
                <a:gd name="T35" fmla="*/ 0 h 37"/>
                <a:gd name="T36" fmla="*/ 0 w 13"/>
                <a:gd name="T37" fmla="*/ 0 h 37"/>
                <a:gd name="T38" fmla="*/ 0 w 13"/>
                <a:gd name="T39" fmla="*/ 0 h 37"/>
                <a:gd name="T40" fmla="*/ 0 w 13"/>
                <a:gd name="T41" fmla="*/ 0 h 37"/>
                <a:gd name="T42" fmla="*/ 0 w 13"/>
                <a:gd name="T43" fmla="*/ 0 h 37"/>
                <a:gd name="T44" fmla="*/ 0 w 13"/>
                <a:gd name="T45" fmla="*/ 0 h 37"/>
                <a:gd name="T46" fmla="*/ 0 w 13"/>
                <a:gd name="T47" fmla="*/ 0 h 37"/>
                <a:gd name="T48" fmla="*/ 0 w 13"/>
                <a:gd name="T49" fmla="*/ 0 h 37"/>
                <a:gd name="T50" fmla="*/ 0 w 13"/>
                <a:gd name="T51" fmla="*/ 0 h 37"/>
                <a:gd name="T52" fmla="*/ 0 w 13"/>
                <a:gd name="T53" fmla="*/ 0 h 37"/>
                <a:gd name="T54" fmla="*/ 0 w 13"/>
                <a:gd name="T55" fmla="*/ 0 h 37"/>
                <a:gd name="T56" fmla="*/ 0 w 13"/>
                <a:gd name="T57" fmla="*/ 0 h 37"/>
                <a:gd name="T58" fmla="*/ 0 w 13"/>
                <a:gd name="T59" fmla="*/ 0 h 37"/>
                <a:gd name="T60" fmla="*/ 0 w 13"/>
                <a:gd name="T61" fmla="*/ 0 h 37"/>
                <a:gd name="T62" fmla="*/ 0 w 13"/>
                <a:gd name="T63" fmla="*/ 0 h 37"/>
                <a:gd name="T64" fmla="*/ 0 w 13"/>
                <a:gd name="T65" fmla="*/ 0 h 37"/>
                <a:gd name="T66" fmla="*/ 0 w 13"/>
                <a:gd name="T67" fmla="*/ 0 h 37"/>
                <a:gd name="T68" fmla="*/ 0 w 13"/>
                <a:gd name="T69" fmla="*/ 0 h 37"/>
                <a:gd name="T70" fmla="*/ 0 w 13"/>
                <a:gd name="T71" fmla="*/ 0 h 37"/>
                <a:gd name="T72" fmla="*/ 0 w 13"/>
                <a:gd name="T73" fmla="*/ 0 h 37"/>
                <a:gd name="T74" fmla="*/ 0 w 13"/>
                <a:gd name="T75" fmla="*/ 0 h 37"/>
                <a:gd name="T76" fmla="*/ 0 w 13"/>
                <a:gd name="T77" fmla="*/ 0 h 37"/>
                <a:gd name="T78" fmla="*/ 0 w 13"/>
                <a:gd name="T79" fmla="*/ 0 h 37"/>
                <a:gd name="T80" fmla="*/ 0 w 13"/>
                <a:gd name="T81" fmla="*/ 0 h 37"/>
                <a:gd name="T82" fmla="*/ 0 w 13"/>
                <a:gd name="T83" fmla="*/ 0 h 37"/>
                <a:gd name="T84" fmla="*/ 0 w 13"/>
                <a:gd name="T85" fmla="*/ 0 h 37"/>
                <a:gd name="T86" fmla="*/ 0 w 13"/>
                <a:gd name="T87" fmla="*/ 0 h 37"/>
                <a:gd name="T88" fmla="*/ 0 w 13"/>
                <a:gd name="T89" fmla="*/ 0 h 37"/>
                <a:gd name="T90" fmla="*/ 0 w 13"/>
                <a:gd name="T91" fmla="*/ 0 h 37"/>
                <a:gd name="T92" fmla="*/ 0 w 13"/>
                <a:gd name="T93" fmla="*/ 0 h 37"/>
                <a:gd name="T94" fmla="*/ 0 w 13"/>
                <a:gd name="T95" fmla="*/ 0 h 37"/>
                <a:gd name="T96" fmla="*/ 0 w 13"/>
                <a:gd name="T97" fmla="*/ 0 h 37"/>
                <a:gd name="T98" fmla="*/ 0 w 13"/>
                <a:gd name="T99" fmla="*/ 0 h 37"/>
                <a:gd name="T100" fmla="*/ 0 w 13"/>
                <a:gd name="T101" fmla="*/ 0 h 37"/>
                <a:gd name="T102" fmla="*/ 0 w 13"/>
                <a:gd name="T103" fmla="*/ 0 h 37"/>
                <a:gd name="T104" fmla="*/ 0 w 13"/>
                <a:gd name="T105" fmla="*/ 0 h 37"/>
                <a:gd name="T106" fmla="*/ 0 w 13"/>
                <a:gd name="T107" fmla="*/ 0 h 37"/>
                <a:gd name="T108" fmla="*/ 0 w 13"/>
                <a:gd name="T109" fmla="*/ 0 h 37"/>
                <a:gd name="T110" fmla="*/ 0 w 13"/>
                <a:gd name="T111" fmla="*/ 0 h 37"/>
                <a:gd name="T112" fmla="*/ 0 w 13"/>
                <a:gd name="T113" fmla="*/ 0 h 37"/>
                <a:gd name="T114" fmla="*/ 0 w 13"/>
                <a:gd name="T115" fmla="*/ 0 h 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
                <a:gd name="T175" fmla="*/ 0 h 37"/>
                <a:gd name="T176" fmla="*/ 13 w 13"/>
                <a:gd name="T177" fmla="*/ 37 h 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 h="37">
                  <a:moveTo>
                    <a:pt x="0" y="10"/>
                  </a:moveTo>
                  <a:lnTo>
                    <a:pt x="3" y="10"/>
                  </a:lnTo>
                  <a:lnTo>
                    <a:pt x="3" y="9"/>
                  </a:lnTo>
                  <a:lnTo>
                    <a:pt x="3" y="8"/>
                  </a:lnTo>
                  <a:lnTo>
                    <a:pt x="3" y="6"/>
                  </a:lnTo>
                  <a:lnTo>
                    <a:pt x="3" y="5"/>
                  </a:lnTo>
                  <a:lnTo>
                    <a:pt x="4" y="4"/>
                  </a:lnTo>
                  <a:lnTo>
                    <a:pt x="5" y="4"/>
                  </a:lnTo>
                  <a:lnTo>
                    <a:pt x="5" y="3"/>
                  </a:lnTo>
                  <a:lnTo>
                    <a:pt x="5" y="1"/>
                  </a:lnTo>
                  <a:lnTo>
                    <a:pt x="5" y="0"/>
                  </a:lnTo>
                  <a:lnTo>
                    <a:pt x="7" y="0"/>
                  </a:lnTo>
                  <a:lnTo>
                    <a:pt x="8" y="0"/>
                  </a:lnTo>
                  <a:lnTo>
                    <a:pt x="9" y="0"/>
                  </a:lnTo>
                  <a:lnTo>
                    <a:pt x="11" y="0"/>
                  </a:lnTo>
                  <a:lnTo>
                    <a:pt x="12" y="0"/>
                  </a:lnTo>
                  <a:lnTo>
                    <a:pt x="13" y="0"/>
                  </a:lnTo>
                  <a:lnTo>
                    <a:pt x="13" y="8"/>
                  </a:lnTo>
                  <a:lnTo>
                    <a:pt x="12" y="8"/>
                  </a:lnTo>
                  <a:lnTo>
                    <a:pt x="11" y="8"/>
                  </a:lnTo>
                  <a:lnTo>
                    <a:pt x="9" y="8"/>
                  </a:lnTo>
                  <a:lnTo>
                    <a:pt x="8" y="8"/>
                  </a:lnTo>
                  <a:lnTo>
                    <a:pt x="8" y="9"/>
                  </a:lnTo>
                  <a:lnTo>
                    <a:pt x="8" y="10"/>
                  </a:lnTo>
                  <a:lnTo>
                    <a:pt x="13" y="10"/>
                  </a:lnTo>
                  <a:lnTo>
                    <a:pt x="13" y="18"/>
                  </a:lnTo>
                  <a:lnTo>
                    <a:pt x="8" y="18"/>
                  </a:lnTo>
                  <a:lnTo>
                    <a:pt x="8" y="37"/>
                  </a:lnTo>
                  <a:lnTo>
                    <a:pt x="3" y="37"/>
                  </a:lnTo>
                  <a:lnTo>
                    <a:pt x="3" y="18"/>
                  </a:lnTo>
                  <a:lnTo>
                    <a:pt x="0" y="18"/>
                  </a:lnTo>
                  <a:lnTo>
                    <a:pt x="0"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65" name="Freeform 388">
              <a:extLst>
                <a:ext uri="{FF2B5EF4-FFF2-40B4-BE49-F238E27FC236}">
                  <a16:creationId xmlns:a16="http://schemas.microsoft.com/office/drawing/2014/main" id="{F0D94233-C62D-FD41-9E0E-BF20387CE460}"/>
                </a:ext>
              </a:extLst>
            </p:cNvPr>
            <p:cNvSpPr>
              <a:spLocks/>
            </p:cNvSpPr>
            <p:nvPr/>
          </p:nvSpPr>
          <p:spPr bwMode="auto">
            <a:xfrm>
              <a:off x="4403" y="2791"/>
              <a:ext cx="5" cy="10"/>
            </a:xfrm>
            <a:custGeom>
              <a:avLst/>
              <a:gdLst>
                <a:gd name="T0" fmla="*/ 0 w 18"/>
                <a:gd name="T1" fmla="*/ 0 h 37"/>
                <a:gd name="T2" fmla="*/ 0 w 18"/>
                <a:gd name="T3" fmla="*/ 0 h 37"/>
                <a:gd name="T4" fmla="*/ 0 w 18"/>
                <a:gd name="T5" fmla="*/ 0 h 37"/>
                <a:gd name="T6" fmla="*/ 0 w 18"/>
                <a:gd name="T7" fmla="*/ 0 h 37"/>
                <a:gd name="T8" fmla="*/ 0 w 18"/>
                <a:gd name="T9" fmla="*/ 0 h 37"/>
                <a:gd name="T10" fmla="*/ 0 w 18"/>
                <a:gd name="T11" fmla="*/ 0 h 37"/>
                <a:gd name="T12" fmla="*/ 0 w 18"/>
                <a:gd name="T13" fmla="*/ 0 h 37"/>
                <a:gd name="T14" fmla="*/ 0 w 18"/>
                <a:gd name="T15" fmla="*/ 0 h 37"/>
                <a:gd name="T16" fmla="*/ 0 w 18"/>
                <a:gd name="T17" fmla="*/ 0 h 37"/>
                <a:gd name="T18" fmla="*/ 0 w 18"/>
                <a:gd name="T19" fmla="*/ 0 h 37"/>
                <a:gd name="T20" fmla="*/ 0 w 18"/>
                <a:gd name="T21" fmla="*/ 0 h 37"/>
                <a:gd name="T22" fmla="*/ 0 w 18"/>
                <a:gd name="T23" fmla="*/ 0 h 37"/>
                <a:gd name="T24" fmla="*/ 0 w 18"/>
                <a:gd name="T25" fmla="*/ 0 h 37"/>
                <a:gd name="T26" fmla="*/ 0 w 18"/>
                <a:gd name="T27" fmla="*/ 0 h 37"/>
                <a:gd name="T28" fmla="*/ 0 w 18"/>
                <a:gd name="T29" fmla="*/ 0 h 37"/>
                <a:gd name="T30" fmla="*/ 0 w 18"/>
                <a:gd name="T31" fmla="*/ 0 h 37"/>
                <a:gd name="T32" fmla="*/ 0 w 18"/>
                <a:gd name="T33" fmla="*/ 0 h 37"/>
                <a:gd name="T34" fmla="*/ 0 w 18"/>
                <a:gd name="T35" fmla="*/ 0 h 37"/>
                <a:gd name="T36" fmla="*/ 0 w 18"/>
                <a:gd name="T37" fmla="*/ 0 h 37"/>
                <a:gd name="T38" fmla="*/ 0 w 18"/>
                <a:gd name="T39" fmla="*/ 0 h 37"/>
                <a:gd name="T40" fmla="*/ 0 w 18"/>
                <a:gd name="T41" fmla="*/ 0 h 37"/>
                <a:gd name="T42" fmla="*/ 0 w 18"/>
                <a:gd name="T43" fmla="*/ 0 h 37"/>
                <a:gd name="T44" fmla="*/ 0 w 18"/>
                <a:gd name="T45" fmla="*/ 0 h 37"/>
                <a:gd name="T46" fmla="*/ 0 w 18"/>
                <a:gd name="T47" fmla="*/ 0 h 37"/>
                <a:gd name="T48" fmla="*/ 0 w 18"/>
                <a:gd name="T49" fmla="*/ 0 h 37"/>
                <a:gd name="T50" fmla="*/ 0 w 18"/>
                <a:gd name="T51" fmla="*/ 0 h 37"/>
                <a:gd name="T52" fmla="*/ 0 w 18"/>
                <a:gd name="T53" fmla="*/ 0 h 37"/>
                <a:gd name="T54" fmla="*/ 0 w 18"/>
                <a:gd name="T55" fmla="*/ 0 h 37"/>
                <a:gd name="T56" fmla="*/ 0 w 18"/>
                <a:gd name="T57" fmla="*/ 0 h 37"/>
                <a:gd name="T58" fmla="*/ 0 w 18"/>
                <a:gd name="T59" fmla="*/ 0 h 37"/>
                <a:gd name="T60" fmla="*/ 0 w 18"/>
                <a:gd name="T61" fmla="*/ 0 h 37"/>
                <a:gd name="T62" fmla="*/ 0 w 18"/>
                <a:gd name="T63" fmla="*/ 0 h 37"/>
                <a:gd name="T64" fmla="*/ 0 w 18"/>
                <a:gd name="T65" fmla="*/ 0 h 37"/>
                <a:gd name="T66" fmla="*/ 0 w 18"/>
                <a:gd name="T67" fmla="*/ 0 h 37"/>
                <a:gd name="T68" fmla="*/ 0 w 18"/>
                <a:gd name="T69" fmla="*/ 0 h 37"/>
                <a:gd name="T70" fmla="*/ 0 w 18"/>
                <a:gd name="T71" fmla="*/ 0 h 37"/>
                <a:gd name="T72" fmla="*/ 0 w 18"/>
                <a:gd name="T73" fmla="*/ 0 h 37"/>
                <a:gd name="T74" fmla="*/ 0 w 18"/>
                <a:gd name="T75" fmla="*/ 0 h 37"/>
                <a:gd name="T76" fmla="*/ 0 w 18"/>
                <a:gd name="T77" fmla="*/ 0 h 37"/>
                <a:gd name="T78" fmla="*/ 0 w 18"/>
                <a:gd name="T79" fmla="*/ 0 h 37"/>
                <a:gd name="T80" fmla="*/ 0 w 18"/>
                <a:gd name="T81" fmla="*/ 0 h 37"/>
                <a:gd name="T82" fmla="*/ 0 w 18"/>
                <a:gd name="T83" fmla="*/ 0 h 37"/>
                <a:gd name="T84" fmla="*/ 0 w 18"/>
                <a:gd name="T85" fmla="*/ 0 h 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
                <a:gd name="T130" fmla="*/ 0 h 37"/>
                <a:gd name="T131" fmla="*/ 18 w 18"/>
                <a:gd name="T132" fmla="*/ 37 h 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 h="37">
                  <a:moveTo>
                    <a:pt x="6" y="0"/>
                  </a:moveTo>
                  <a:lnTo>
                    <a:pt x="6" y="14"/>
                  </a:lnTo>
                  <a:lnTo>
                    <a:pt x="7" y="13"/>
                  </a:lnTo>
                  <a:lnTo>
                    <a:pt x="7" y="11"/>
                  </a:lnTo>
                  <a:lnTo>
                    <a:pt x="8" y="11"/>
                  </a:lnTo>
                  <a:lnTo>
                    <a:pt x="10" y="11"/>
                  </a:lnTo>
                  <a:lnTo>
                    <a:pt x="11" y="10"/>
                  </a:lnTo>
                  <a:lnTo>
                    <a:pt x="12" y="10"/>
                  </a:lnTo>
                  <a:lnTo>
                    <a:pt x="13" y="10"/>
                  </a:lnTo>
                  <a:lnTo>
                    <a:pt x="15" y="10"/>
                  </a:lnTo>
                  <a:lnTo>
                    <a:pt x="16" y="10"/>
                  </a:lnTo>
                  <a:lnTo>
                    <a:pt x="16" y="11"/>
                  </a:lnTo>
                  <a:lnTo>
                    <a:pt x="17" y="13"/>
                  </a:lnTo>
                  <a:lnTo>
                    <a:pt x="18" y="14"/>
                  </a:lnTo>
                  <a:lnTo>
                    <a:pt x="18" y="15"/>
                  </a:lnTo>
                  <a:lnTo>
                    <a:pt x="18" y="17"/>
                  </a:lnTo>
                  <a:lnTo>
                    <a:pt x="18" y="18"/>
                  </a:lnTo>
                  <a:lnTo>
                    <a:pt x="18" y="19"/>
                  </a:lnTo>
                  <a:lnTo>
                    <a:pt x="18" y="20"/>
                  </a:lnTo>
                  <a:lnTo>
                    <a:pt x="18" y="37"/>
                  </a:lnTo>
                  <a:lnTo>
                    <a:pt x="13" y="37"/>
                  </a:lnTo>
                  <a:lnTo>
                    <a:pt x="13" y="24"/>
                  </a:lnTo>
                  <a:lnTo>
                    <a:pt x="13" y="23"/>
                  </a:lnTo>
                  <a:lnTo>
                    <a:pt x="13" y="22"/>
                  </a:lnTo>
                  <a:lnTo>
                    <a:pt x="13" y="20"/>
                  </a:lnTo>
                  <a:lnTo>
                    <a:pt x="13" y="19"/>
                  </a:lnTo>
                  <a:lnTo>
                    <a:pt x="13" y="18"/>
                  </a:lnTo>
                  <a:lnTo>
                    <a:pt x="12" y="18"/>
                  </a:lnTo>
                  <a:lnTo>
                    <a:pt x="11" y="18"/>
                  </a:lnTo>
                  <a:lnTo>
                    <a:pt x="10" y="18"/>
                  </a:lnTo>
                  <a:lnTo>
                    <a:pt x="8" y="18"/>
                  </a:lnTo>
                  <a:lnTo>
                    <a:pt x="7" y="18"/>
                  </a:lnTo>
                  <a:lnTo>
                    <a:pt x="6" y="18"/>
                  </a:lnTo>
                  <a:lnTo>
                    <a:pt x="6" y="19"/>
                  </a:lnTo>
                  <a:lnTo>
                    <a:pt x="6" y="20"/>
                  </a:lnTo>
                  <a:lnTo>
                    <a:pt x="6" y="22"/>
                  </a:lnTo>
                  <a:lnTo>
                    <a:pt x="6" y="23"/>
                  </a:lnTo>
                  <a:lnTo>
                    <a:pt x="6" y="24"/>
                  </a:lnTo>
                  <a:lnTo>
                    <a:pt x="6" y="37"/>
                  </a:lnTo>
                  <a:lnTo>
                    <a:pt x="0" y="37"/>
                  </a:lnTo>
                  <a:lnTo>
                    <a:pt x="0" y="0"/>
                  </a:lnTo>
                  <a:lnTo>
                    <a:pt x="6" y="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66" name="Freeform 389">
              <a:extLst>
                <a:ext uri="{FF2B5EF4-FFF2-40B4-BE49-F238E27FC236}">
                  <a16:creationId xmlns:a16="http://schemas.microsoft.com/office/drawing/2014/main" id="{C6561A1D-7FC4-0148-8F4D-3E7023DBA863}"/>
                </a:ext>
              </a:extLst>
            </p:cNvPr>
            <p:cNvSpPr>
              <a:spLocks/>
            </p:cNvSpPr>
            <p:nvPr/>
          </p:nvSpPr>
          <p:spPr bwMode="auto">
            <a:xfrm>
              <a:off x="4323" y="2811"/>
              <a:ext cx="5" cy="6"/>
            </a:xfrm>
            <a:custGeom>
              <a:avLst/>
              <a:gdLst>
                <a:gd name="T0" fmla="*/ 0 w 21"/>
                <a:gd name="T1" fmla="*/ 0 h 27"/>
                <a:gd name="T2" fmla="*/ 0 w 21"/>
                <a:gd name="T3" fmla="*/ 0 h 27"/>
                <a:gd name="T4" fmla="*/ 0 w 21"/>
                <a:gd name="T5" fmla="*/ 0 h 27"/>
                <a:gd name="T6" fmla="*/ 0 w 21"/>
                <a:gd name="T7" fmla="*/ 0 h 27"/>
                <a:gd name="T8" fmla="*/ 0 w 21"/>
                <a:gd name="T9" fmla="*/ 0 h 27"/>
                <a:gd name="T10" fmla="*/ 0 w 21"/>
                <a:gd name="T11" fmla="*/ 0 h 27"/>
                <a:gd name="T12" fmla="*/ 0 w 21"/>
                <a:gd name="T13" fmla="*/ 0 h 27"/>
                <a:gd name="T14" fmla="*/ 0 w 21"/>
                <a:gd name="T15" fmla="*/ 0 h 27"/>
                <a:gd name="T16" fmla="*/ 0 w 21"/>
                <a:gd name="T17" fmla="*/ 0 h 27"/>
                <a:gd name="T18" fmla="*/ 0 w 21"/>
                <a:gd name="T19" fmla="*/ 0 h 27"/>
                <a:gd name="T20" fmla="*/ 0 w 21"/>
                <a:gd name="T21" fmla="*/ 0 h 27"/>
                <a:gd name="T22" fmla="*/ 0 w 21"/>
                <a:gd name="T23" fmla="*/ 0 h 27"/>
                <a:gd name="T24" fmla="*/ 0 w 21"/>
                <a:gd name="T25" fmla="*/ 0 h 27"/>
                <a:gd name="T26" fmla="*/ 0 w 21"/>
                <a:gd name="T27" fmla="*/ 0 h 27"/>
                <a:gd name="T28" fmla="*/ 0 w 21"/>
                <a:gd name="T29" fmla="*/ 0 h 27"/>
                <a:gd name="T30" fmla="*/ 0 w 21"/>
                <a:gd name="T31" fmla="*/ 0 h 27"/>
                <a:gd name="T32" fmla="*/ 0 w 21"/>
                <a:gd name="T33" fmla="*/ 0 h 27"/>
                <a:gd name="T34" fmla="*/ 0 w 21"/>
                <a:gd name="T35" fmla="*/ 0 h 27"/>
                <a:gd name="T36" fmla="*/ 0 w 21"/>
                <a:gd name="T37" fmla="*/ 0 h 27"/>
                <a:gd name="T38" fmla="*/ 0 w 21"/>
                <a:gd name="T39" fmla="*/ 0 h 27"/>
                <a:gd name="T40" fmla="*/ 0 w 21"/>
                <a:gd name="T41" fmla="*/ 0 h 27"/>
                <a:gd name="T42" fmla="*/ 0 w 21"/>
                <a:gd name="T43" fmla="*/ 0 h 27"/>
                <a:gd name="T44" fmla="*/ 0 w 21"/>
                <a:gd name="T45" fmla="*/ 0 h 27"/>
                <a:gd name="T46" fmla="*/ 0 w 21"/>
                <a:gd name="T47" fmla="*/ 0 h 27"/>
                <a:gd name="T48" fmla="*/ 0 w 21"/>
                <a:gd name="T49" fmla="*/ 0 h 27"/>
                <a:gd name="T50" fmla="*/ 0 w 21"/>
                <a:gd name="T51" fmla="*/ 0 h 27"/>
                <a:gd name="T52" fmla="*/ 0 w 21"/>
                <a:gd name="T53" fmla="*/ 0 h 27"/>
                <a:gd name="T54" fmla="*/ 0 w 21"/>
                <a:gd name="T55" fmla="*/ 0 h 27"/>
                <a:gd name="T56" fmla="*/ 0 w 21"/>
                <a:gd name="T57" fmla="*/ 0 h 27"/>
                <a:gd name="T58" fmla="*/ 0 w 21"/>
                <a:gd name="T59" fmla="*/ 0 h 27"/>
                <a:gd name="T60" fmla="*/ 0 w 21"/>
                <a:gd name="T61" fmla="*/ 0 h 27"/>
                <a:gd name="T62" fmla="*/ 0 w 21"/>
                <a:gd name="T63" fmla="*/ 0 h 27"/>
                <a:gd name="T64" fmla="*/ 0 w 21"/>
                <a:gd name="T65" fmla="*/ 0 h 27"/>
                <a:gd name="T66" fmla="*/ 0 w 21"/>
                <a:gd name="T67" fmla="*/ 0 h 27"/>
                <a:gd name="T68" fmla="*/ 0 w 21"/>
                <a:gd name="T69" fmla="*/ 0 h 27"/>
                <a:gd name="T70" fmla="*/ 0 w 21"/>
                <a:gd name="T71" fmla="*/ 0 h 27"/>
                <a:gd name="T72" fmla="*/ 0 w 21"/>
                <a:gd name="T73" fmla="*/ 0 h 27"/>
                <a:gd name="T74" fmla="*/ 0 w 21"/>
                <a:gd name="T75" fmla="*/ 0 h 27"/>
                <a:gd name="T76" fmla="*/ 0 w 21"/>
                <a:gd name="T77" fmla="*/ 0 h 27"/>
                <a:gd name="T78" fmla="*/ 0 w 21"/>
                <a:gd name="T79" fmla="*/ 0 h 27"/>
                <a:gd name="T80" fmla="*/ 0 w 21"/>
                <a:gd name="T81" fmla="*/ 0 h 27"/>
                <a:gd name="T82" fmla="*/ 0 w 21"/>
                <a:gd name="T83" fmla="*/ 0 h 27"/>
                <a:gd name="T84" fmla="*/ 0 w 21"/>
                <a:gd name="T85" fmla="*/ 0 h 27"/>
                <a:gd name="T86" fmla="*/ 0 w 21"/>
                <a:gd name="T87" fmla="*/ 0 h 27"/>
                <a:gd name="T88" fmla="*/ 0 w 21"/>
                <a:gd name="T89" fmla="*/ 0 h 27"/>
                <a:gd name="T90" fmla="*/ 0 w 21"/>
                <a:gd name="T91" fmla="*/ 0 h 27"/>
                <a:gd name="T92" fmla="*/ 0 w 21"/>
                <a:gd name="T93" fmla="*/ 0 h 27"/>
                <a:gd name="T94" fmla="*/ 0 w 21"/>
                <a:gd name="T95" fmla="*/ 0 h 27"/>
                <a:gd name="T96" fmla="*/ 0 w 21"/>
                <a:gd name="T97" fmla="*/ 0 h 27"/>
                <a:gd name="T98" fmla="*/ 0 w 21"/>
                <a:gd name="T99" fmla="*/ 0 h 27"/>
                <a:gd name="T100" fmla="*/ 0 w 21"/>
                <a:gd name="T101" fmla="*/ 0 h 27"/>
                <a:gd name="T102" fmla="*/ 0 w 21"/>
                <a:gd name="T103" fmla="*/ 0 h 27"/>
                <a:gd name="T104" fmla="*/ 0 w 21"/>
                <a:gd name="T105" fmla="*/ 0 h 27"/>
                <a:gd name="T106" fmla="*/ 0 w 21"/>
                <a:gd name="T107" fmla="*/ 0 h 27"/>
                <a:gd name="T108" fmla="*/ 0 w 21"/>
                <a:gd name="T109" fmla="*/ 0 h 27"/>
                <a:gd name="T110" fmla="*/ 0 w 21"/>
                <a:gd name="T111" fmla="*/ 0 h 2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
                <a:gd name="T169" fmla="*/ 0 h 27"/>
                <a:gd name="T170" fmla="*/ 21 w 21"/>
                <a:gd name="T171" fmla="*/ 27 h 2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 h="27">
                  <a:moveTo>
                    <a:pt x="0" y="20"/>
                  </a:moveTo>
                  <a:lnTo>
                    <a:pt x="5" y="17"/>
                  </a:lnTo>
                  <a:lnTo>
                    <a:pt x="6" y="18"/>
                  </a:lnTo>
                  <a:lnTo>
                    <a:pt x="8" y="19"/>
                  </a:lnTo>
                  <a:lnTo>
                    <a:pt x="8" y="20"/>
                  </a:lnTo>
                  <a:lnTo>
                    <a:pt x="9" y="22"/>
                  </a:lnTo>
                  <a:lnTo>
                    <a:pt x="9" y="23"/>
                  </a:lnTo>
                  <a:lnTo>
                    <a:pt x="10" y="23"/>
                  </a:lnTo>
                  <a:lnTo>
                    <a:pt x="10" y="24"/>
                  </a:lnTo>
                  <a:lnTo>
                    <a:pt x="11" y="24"/>
                  </a:lnTo>
                  <a:lnTo>
                    <a:pt x="13" y="24"/>
                  </a:lnTo>
                  <a:lnTo>
                    <a:pt x="13" y="23"/>
                  </a:lnTo>
                  <a:lnTo>
                    <a:pt x="14" y="23"/>
                  </a:lnTo>
                  <a:lnTo>
                    <a:pt x="14" y="22"/>
                  </a:lnTo>
                  <a:lnTo>
                    <a:pt x="14" y="20"/>
                  </a:lnTo>
                  <a:lnTo>
                    <a:pt x="15" y="20"/>
                  </a:lnTo>
                  <a:lnTo>
                    <a:pt x="16" y="20"/>
                  </a:lnTo>
                  <a:lnTo>
                    <a:pt x="15" y="19"/>
                  </a:lnTo>
                  <a:lnTo>
                    <a:pt x="14" y="18"/>
                  </a:lnTo>
                  <a:lnTo>
                    <a:pt x="14" y="17"/>
                  </a:lnTo>
                  <a:lnTo>
                    <a:pt x="11" y="17"/>
                  </a:lnTo>
                  <a:lnTo>
                    <a:pt x="10" y="17"/>
                  </a:lnTo>
                  <a:lnTo>
                    <a:pt x="9" y="17"/>
                  </a:lnTo>
                  <a:lnTo>
                    <a:pt x="8" y="15"/>
                  </a:lnTo>
                  <a:lnTo>
                    <a:pt x="6" y="15"/>
                  </a:lnTo>
                  <a:lnTo>
                    <a:pt x="6" y="14"/>
                  </a:lnTo>
                  <a:lnTo>
                    <a:pt x="5" y="14"/>
                  </a:lnTo>
                  <a:lnTo>
                    <a:pt x="4" y="13"/>
                  </a:lnTo>
                  <a:lnTo>
                    <a:pt x="3" y="12"/>
                  </a:lnTo>
                  <a:lnTo>
                    <a:pt x="3" y="10"/>
                  </a:lnTo>
                  <a:lnTo>
                    <a:pt x="3" y="9"/>
                  </a:lnTo>
                  <a:lnTo>
                    <a:pt x="3" y="8"/>
                  </a:lnTo>
                  <a:lnTo>
                    <a:pt x="3" y="7"/>
                  </a:lnTo>
                  <a:lnTo>
                    <a:pt x="3" y="5"/>
                  </a:lnTo>
                  <a:lnTo>
                    <a:pt x="3" y="4"/>
                  </a:lnTo>
                  <a:lnTo>
                    <a:pt x="4" y="3"/>
                  </a:lnTo>
                  <a:lnTo>
                    <a:pt x="5" y="1"/>
                  </a:lnTo>
                  <a:lnTo>
                    <a:pt x="6" y="1"/>
                  </a:lnTo>
                  <a:lnTo>
                    <a:pt x="8" y="0"/>
                  </a:lnTo>
                  <a:lnTo>
                    <a:pt x="9" y="0"/>
                  </a:lnTo>
                  <a:lnTo>
                    <a:pt x="10" y="0"/>
                  </a:lnTo>
                  <a:lnTo>
                    <a:pt x="11" y="0"/>
                  </a:lnTo>
                  <a:lnTo>
                    <a:pt x="13" y="0"/>
                  </a:lnTo>
                  <a:lnTo>
                    <a:pt x="14" y="0"/>
                  </a:lnTo>
                  <a:lnTo>
                    <a:pt x="15" y="1"/>
                  </a:lnTo>
                  <a:lnTo>
                    <a:pt x="16" y="1"/>
                  </a:lnTo>
                  <a:lnTo>
                    <a:pt x="16" y="3"/>
                  </a:lnTo>
                  <a:lnTo>
                    <a:pt x="16" y="4"/>
                  </a:lnTo>
                  <a:lnTo>
                    <a:pt x="18" y="4"/>
                  </a:lnTo>
                  <a:lnTo>
                    <a:pt x="19" y="4"/>
                  </a:lnTo>
                  <a:lnTo>
                    <a:pt x="19" y="5"/>
                  </a:lnTo>
                  <a:lnTo>
                    <a:pt x="19" y="7"/>
                  </a:lnTo>
                  <a:lnTo>
                    <a:pt x="14" y="7"/>
                  </a:lnTo>
                  <a:lnTo>
                    <a:pt x="13" y="7"/>
                  </a:lnTo>
                  <a:lnTo>
                    <a:pt x="11" y="7"/>
                  </a:lnTo>
                  <a:lnTo>
                    <a:pt x="10" y="7"/>
                  </a:lnTo>
                  <a:lnTo>
                    <a:pt x="9" y="7"/>
                  </a:lnTo>
                  <a:lnTo>
                    <a:pt x="8" y="7"/>
                  </a:lnTo>
                  <a:lnTo>
                    <a:pt x="8" y="8"/>
                  </a:lnTo>
                  <a:lnTo>
                    <a:pt x="8" y="9"/>
                  </a:lnTo>
                  <a:lnTo>
                    <a:pt x="8" y="10"/>
                  </a:lnTo>
                  <a:lnTo>
                    <a:pt x="9" y="10"/>
                  </a:lnTo>
                  <a:lnTo>
                    <a:pt x="10" y="10"/>
                  </a:lnTo>
                  <a:lnTo>
                    <a:pt x="11" y="10"/>
                  </a:lnTo>
                  <a:lnTo>
                    <a:pt x="13" y="10"/>
                  </a:lnTo>
                  <a:lnTo>
                    <a:pt x="14" y="10"/>
                  </a:lnTo>
                  <a:lnTo>
                    <a:pt x="15" y="10"/>
                  </a:lnTo>
                  <a:lnTo>
                    <a:pt x="16" y="12"/>
                  </a:lnTo>
                  <a:lnTo>
                    <a:pt x="18" y="12"/>
                  </a:lnTo>
                  <a:lnTo>
                    <a:pt x="18" y="13"/>
                  </a:lnTo>
                  <a:lnTo>
                    <a:pt x="19" y="13"/>
                  </a:lnTo>
                  <a:lnTo>
                    <a:pt x="19" y="14"/>
                  </a:lnTo>
                  <a:lnTo>
                    <a:pt x="20" y="15"/>
                  </a:lnTo>
                  <a:lnTo>
                    <a:pt x="21" y="17"/>
                  </a:lnTo>
                  <a:lnTo>
                    <a:pt x="21" y="18"/>
                  </a:lnTo>
                  <a:lnTo>
                    <a:pt x="21" y="19"/>
                  </a:lnTo>
                  <a:lnTo>
                    <a:pt x="21" y="20"/>
                  </a:lnTo>
                  <a:lnTo>
                    <a:pt x="21" y="22"/>
                  </a:lnTo>
                  <a:lnTo>
                    <a:pt x="20" y="22"/>
                  </a:lnTo>
                  <a:lnTo>
                    <a:pt x="20" y="23"/>
                  </a:lnTo>
                  <a:lnTo>
                    <a:pt x="19" y="23"/>
                  </a:lnTo>
                  <a:lnTo>
                    <a:pt x="19" y="24"/>
                  </a:lnTo>
                  <a:lnTo>
                    <a:pt x="18" y="24"/>
                  </a:lnTo>
                  <a:lnTo>
                    <a:pt x="16" y="25"/>
                  </a:lnTo>
                  <a:lnTo>
                    <a:pt x="16" y="27"/>
                  </a:lnTo>
                  <a:lnTo>
                    <a:pt x="15" y="27"/>
                  </a:lnTo>
                  <a:lnTo>
                    <a:pt x="14" y="27"/>
                  </a:lnTo>
                  <a:lnTo>
                    <a:pt x="13" y="27"/>
                  </a:lnTo>
                  <a:lnTo>
                    <a:pt x="11" y="27"/>
                  </a:lnTo>
                  <a:lnTo>
                    <a:pt x="10" y="27"/>
                  </a:lnTo>
                  <a:lnTo>
                    <a:pt x="9" y="27"/>
                  </a:lnTo>
                  <a:lnTo>
                    <a:pt x="8" y="27"/>
                  </a:lnTo>
                  <a:lnTo>
                    <a:pt x="6" y="27"/>
                  </a:lnTo>
                  <a:lnTo>
                    <a:pt x="5" y="27"/>
                  </a:lnTo>
                  <a:lnTo>
                    <a:pt x="5" y="25"/>
                  </a:lnTo>
                  <a:lnTo>
                    <a:pt x="4" y="25"/>
                  </a:lnTo>
                  <a:lnTo>
                    <a:pt x="4" y="24"/>
                  </a:lnTo>
                  <a:lnTo>
                    <a:pt x="3" y="24"/>
                  </a:lnTo>
                  <a:lnTo>
                    <a:pt x="3" y="23"/>
                  </a:lnTo>
                  <a:lnTo>
                    <a:pt x="1" y="23"/>
                  </a:lnTo>
                  <a:lnTo>
                    <a:pt x="1" y="22"/>
                  </a:lnTo>
                  <a:lnTo>
                    <a:pt x="0" y="2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67" name="Freeform 390">
              <a:extLst>
                <a:ext uri="{FF2B5EF4-FFF2-40B4-BE49-F238E27FC236}">
                  <a16:creationId xmlns:a16="http://schemas.microsoft.com/office/drawing/2014/main" id="{8DC30955-9E6A-A143-A1CE-5F05C4D5DE36}"/>
                </a:ext>
              </a:extLst>
            </p:cNvPr>
            <p:cNvSpPr>
              <a:spLocks noEditPoints="1"/>
            </p:cNvSpPr>
            <p:nvPr/>
          </p:nvSpPr>
          <p:spPr bwMode="auto">
            <a:xfrm>
              <a:off x="4328" y="2808"/>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w 19"/>
                <a:gd name="T87" fmla="*/ 0 h 37"/>
                <a:gd name="T88" fmla="*/ 0 w 19"/>
                <a:gd name="T89" fmla="*/ 0 h 37"/>
                <a:gd name="T90" fmla="*/ 0 w 19"/>
                <a:gd name="T91" fmla="*/ 0 h 37"/>
                <a:gd name="T92" fmla="*/ 0 w 19"/>
                <a:gd name="T93" fmla="*/ 0 h 37"/>
                <a:gd name="T94" fmla="*/ 0 w 19"/>
                <a:gd name="T95" fmla="*/ 0 h 37"/>
                <a:gd name="T96" fmla="*/ 0 w 19"/>
                <a:gd name="T97" fmla="*/ 0 h 37"/>
                <a:gd name="T98" fmla="*/ 0 w 19"/>
                <a:gd name="T99" fmla="*/ 0 h 37"/>
                <a:gd name="T100" fmla="*/ 0 w 19"/>
                <a:gd name="T101" fmla="*/ 0 h 37"/>
                <a:gd name="T102" fmla="*/ 0 w 19"/>
                <a:gd name="T103" fmla="*/ 0 h 37"/>
                <a:gd name="T104" fmla="*/ 0 w 19"/>
                <a:gd name="T105" fmla="*/ 0 h 37"/>
                <a:gd name="T106" fmla="*/ 0 w 19"/>
                <a:gd name="T107" fmla="*/ 0 h 37"/>
                <a:gd name="T108" fmla="*/ 0 w 19"/>
                <a:gd name="T109" fmla="*/ 0 h 37"/>
                <a:gd name="T110" fmla="*/ 0 w 19"/>
                <a:gd name="T111" fmla="*/ 0 h 37"/>
                <a:gd name="T112" fmla="*/ 0 w 19"/>
                <a:gd name="T113" fmla="*/ 0 h 37"/>
                <a:gd name="T114" fmla="*/ 0 w 19"/>
                <a:gd name="T115" fmla="*/ 0 h 37"/>
                <a:gd name="T116" fmla="*/ 0 w 19"/>
                <a:gd name="T117" fmla="*/ 0 h 37"/>
                <a:gd name="T118" fmla="*/ 0 w 19"/>
                <a:gd name="T119" fmla="*/ 0 h 37"/>
                <a:gd name="T120" fmla="*/ 0 w 19"/>
                <a:gd name="T121" fmla="*/ 0 h 37"/>
                <a:gd name="T122" fmla="*/ 0 w 19"/>
                <a:gd name="T123" fmla="*/ 0 h 37"/>
                <a:gd name="T124" fmla="*/ 0 w 19"/>
                <a:gd name="T125" fmla="*/ 0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7"/>
                <a:gd name="T191" fmla="*/ 19 w 19"/>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7">
                  <a:moveTo>
                    <a:pt x="19" y="37"/>
                  </a:moveTo>
                  <a:lnTo>
                    <a:pt x="14" y="37"/>
                  </a:lnTo>
                  <a:lnTo>
                    <a:pt x="14" y="34"/>
                  </a:lnTo>
                  <a:lnTo>
                    <a:pt x="14" y="35"/>
                  </a:lnTo>
                  <a:lnTo>
                    <a:pt x="13" y="35"/>
                  </a:lnTo>
                  <a:lnTo>
                    <a:pt x="13" y="37"/>
                  </a:lnTo>
                  <a:lnTo>
                    <a:pt x="11" y="37"/>
                  </a:lnTo>
                  <a:lnTo>
                    <a:pt x="10" y="37"/>
                  </a:lnTo>
                  <a:lnTo>
                    <a:pt x="9" y="37"/>
                  </a:lnTo>
                  <a:lnTo>
                    <a:pt x="8" y="37"/>
                  </a:lnTo>
                  <a:lnTo>
                    <a:pt x="6" y="37"/>
                  </a:lnTo>
                  <a:lnTo>
                    <a:pt x="5" y="37"/>
                  </a:lnTo>
                  <a:lnTo>
                    <a:pt x="4" y="37"/>
                  </a:lnTo>
                  <a:lnTo>
                    <a:pt x="4" y="35"/>
                  </a:lnTo>
                  <a:lnTo>
                    <a:pt x="4" y="34"/>
                  </a:lnTo>
                  <a:lnTo>
                    <a:pt x="3" y="34"/>
                  </a:lnTo>
                  <a:lnTo>
                    <a:pt x="3" y="33"/>
                  </a:lnTo>
                  <a:lnTo>
                    <a:pt x="1" y="32"/>
                  </a:lnTo>
                  <a:lnTo>
                    <a:pt x="1" y="30"/>
                  </a:lnTo>
                  <a:lnTo>
                    <a:pt x="1" y="29"/>
                  </a:lnTo>
                  <a:lnTo>
                    <a:pt x="0" y="28"/>
                  </a:lnTo>
                  <a:lnTo>
                    <a:pt x="0" y="27"/>
                  </a:lnTo>
                  <a:lnTo>
                    <a:pt x="0" y="25"/>
                  </a:lnTo>
                  <a:lnTo>
                    <a:pt x="0" y="24"/>
                  </a:lnTo>
                  <a:lnTo>
                    <a:pt x="0" y="23"/>
                  </a:lnTo>
                  <a:lnTo>
                    <a:pt x="0" y="22"/>
                  </a:lnTo>
                  <a:lnTo>
                    <a:pt x="0" y="20"/>
                  </a:lnTo>
                  <a:lnTo>
                    <a:pt x="1" y="19"/>
                  </a:lnTo>
                  <a:lnTo>
                    <a:pt x="1" y="18"/>
                  </a:lnTo>
                  <a:lnTo>
                    <a:pt x="1" y="17"/>
                  </a:lnTo>
                  <a:lnTo>
                    <a:pt x="3" y="15"/>
                  </a:lnTo>
                  <a:lnTo>
                    <a:pt x="3" y="14"/>
                  </a:lnTo>
                  <a:lnTo>
                    <a:pt x="4" y="13"/>
                  </a:lnTo>
                  <a:lnTo>
                    <a:pt x="4" y="11"/>
                  </a:lnTo>
                  <a:lnTo>
                    <a:pt x="5" y="11"/>
                  </a:lnTo>
                  <a:lnTo>
                    <a:pt x="5" y="10"/>
                  </a:lnTo>
                  <a:lnTo>
                    <a:pt x="6" y="10"/>
                  </a:lnTo>
                  <a:lnTo>
                    <a:pt x="8" y="10"/>
                  </a:lnTo>
                  <a:lnTo>
                    <a:pt x="9" y="10"/>
                  </a:lnTo>
                  <a:lnTo>
                    <a:pt x="10" y="10"/>
                  </a:lnTo>
                  <a:lnTo>
                    <a:pt x="11" y="10"/>
                  </a:lnTo>
                  <a:lnTo>
                    <a:pt x="13" y="11"/>
                  </a:lnTo>
                  <a:lnTo>
                    <a:pt x="14" y="11"/>
                  </a:lnTo>
                  <a:lnTo>
                    <a:pt x="14" y="13"/>
                  </a:lnTo>
                  <a:lnTo>
                    <a:pt x="14" y="14"/>
                  </a:lnTo>
                  <a:lnTo>
                    <a:pt x="14" y="0"/>
                  </a:lnTo>
                  <a:lnTo>
                    <a:pt x="19" y="0"/>
                  </a:lnTo>
                  <a:lnTo>
                    <a:pt x="19" y="37"/>
                  </a:lnTo>
                  <a:close/>
                  <a:moveTo>
                    <a:pt x="6" y="24"/>
                  </a:moveTo>
                  <a:lnTo>
                    <a:pt x="6" y="25"/>
                  </a:lnTo>
                  <a:lnTo>
                    <a:pt x="6" y="27"/>
                  </a:lnTo>
                  <a:lnTo>
                    <a:pt x="6" y="28"/>
                  </a:lnTo>
                  <a:lnTo>
                    <a:pt x="6" y="29"/>
                  </a:lnTo>
                  <a:lnTo>
                    <a:pt x="6" y="30"/>
                  </a:lnTo>
                  <a:lnTo>
                    <a:pt x="6" y="32"/>
                  </a:lnTo>
                  <a:lnTo>
                    <a:pt x="8" y="32"/>
                  </a:lnTo>
                  <a:lnTo>
                    <a:pt x="8" y="33"/>
                  </a:lnTo>
                  <a:lnTo>
                    <a:pt x="9" y="33"/>
                  </a:lnTo>
                  <a:lnTo>
                    <a:pt x="9" y="34"/>
                  </a:lnTo>
                  <a:lnTo>
                    <a:pt x="9" y="33"/>
                  </a:lnTo>
                  <a:lnTo>
                    <a:pt x="10" y="33"/>
                  </a:lnTo>
                  <a:lnTo>
                    <a:pt x="11" y="32"/>
                  </a:lnTo>
                  <a:lnTo>
                    <a:pt x="13" y="30"/>
                  </a:lnTo>
                  <a:lnTo>
                    <a:pt x="14" y="30"/>
                  </a:lnTo>
                  <a:lnTo>
                    <a:pt x="14" y="29"/>
                  </a:lnTo>
                  <a:lnTo>
                    <a:pt x="14" y="28"/>
                  </a:lnTo>
                  <a:lnTo>
                    <a:pt x="14" y="27"/>
                  </a:lnTo>
                  <a:lnTo>
                    <a:pt x="14" y="25"/>
                  </a:lnTo>
                  <a:lnTo>
                    <a:pt x="14" y="24"/>
                  </a:lnTo>
                  <a:lnTo>
                    <a:pt x="14" y="23"/>
                  </a:lnTo>
                  <a:lnTo>
                    <a:pt x="14" y="22"/>
                  </a:lnTo>
                  <a:lnTo>
                    <a:pt x="14" y="20"/>
                  </a:lnTo>
                  <a:lnTo>
                    <a:pt x="14" y="19"/>
                  </a:lnTo>
                  <a:lnTo>
                    <a:pt x="14" y="18"/>
                  </a:lnTo>
                  <a:lnTo>
                    <a:pt x="14" y="17"/>
                  </a:lnTo>
                  <a:lnTo>
                    <a:pt x="13" y="17"/>
                  </a:lnTo>
                  <a:lnTo>
                    <a:pt x="11" y="17"/>
                  </a:lnTo>
                  <a:lnTo>
                    <a:pt x="10" y="17"/>
                  </a:lnTo>
                  <a:lnTo>
                    <a:pt x="9" y="17"/>
                  </a:lnTo>
                  <a:lnTo>
                    <a:pt x="8" y="17"/>
                  </a:lnTo>
                  <a:lnTo>
                    <a:pt x="6" y="17"/>
                  </a:lnTo>
                  <a:lnTo>
                    <a:pt x="6" y="18"/>
                  </a:lnTo>
                  <a:lnTo>
                    <a:pt x="6" y="19"/>
                  </a:lnTo>
                  <a:lnTo>
                    <a:pt x="6" y="20"/>
                  </a:lnTo>
                  <a:lnTo>
                    <a:pt x="6" y="22"/>
                  </a:lnTo>
                  <a:lnTo>
                    <a:pt x="6" y="23"/>
                  </a:lnTo>
                  <a:lnTo>
                    <a:pt x="6" y="24"/>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68" name="Freeform 391">
              <a:extLst>
                <a:ext uri="{FF2B5EF4-FFF2-40B4-BE49-F238E27FC236}">
                  <a16:creationId xmlns:a16="http://schemas.microsoft.com/office/drawing/2014/main" id="{A97ED9AD-9CC6-AF4C-A94B-8A9FA99243E9}"/>
                </a:ext>
              </a:extLst>
            </p:cNvPr>
            <p:cNvSpPr>
              <a:spLocks/>
            </p:cNvSpPr>
            <p:nvPr/>
          </p:nvSpPr>
          <p:spPr bwMode="auto">
            <a:xfrm>
              <a:off x="4335" y="2808"/>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
                <a:gd name="T130" fmla="*/ 0 h 37"/>
                <a:gd name="T131" fmla="*/ 19 w 19"/>
                <a:gd name="T132" fmla="*/ 37 h 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 h="37">
                  <a:moveTo>
                    <a:pt x="5" y="0"/>
                  </a:moveTo>
                  <a:lnTo>
                    <a:pt x="5" y="14"/>
                  </a:lnTo>
                  <a:lnTo>
                    <a:pt x="6" y="13"/>
                  </a:lnTo>
                  <a:lnTo>
                    <a:pt x="6" y="11"/>
                  </a:lnTo>
                  <a:lnTo>
                    <a:pt x="8" y="11"/>
                  </a:lnTo>
                  <a:lnTo>
                    <a:pt x="9" y="11"/>
                  </a:lnTo>
                  <a:lnTo>
                    <a:pt x="10" y="10"/>
                  </a:lnTo>
                  <a:lnTo>
                    <a:pt x="12" y="10"/>
                  </a:lnTo>
                  <a:lnTo>
                    <a:pt x="13" y="10"/>
                  </a:lnTo>
                  <a:lnTo>
                    <a:pt x="14" y="10"/>
                  </a:lnTo>
                  <a:lnTo>
                    <a:pt x="15" y="10"/>
                  </a:lnTo>
                  <a:lnTo>
                    <a:pt x="15" y="11"/>
                  </a:lnTo>
                  <a:lnTo>
                    <a:pt x="17" y="11"/>
                  </a:lnTo>
                  <a:lnTo>
                    <a:pt x="17" y="13"/>
                  </a:lnTo>
                  <a:lnTo>
                    <a:pt x="18" y="14"/>
                  </a:lnTo>
                  <a:lnTo>
                    <a:pt x="19" y="14"/>
                  </a:lnTo>
                  <a:lnTo>
                    <a:pt x="19" y="15"/>
                  </a:lnTo>
                  <a:lnTo>
                    <a:pt x="19" y="17"/>
                  </a:lnTo>
                  <a:lnTo>
                    <a:pt x="19" y="18"/>
                  </a:lnTo>
                  <a:lnTo>
                    <a:pt x="19" y="19"/>
                  </a:lnTo>
                  <a:lnTo>
                    <a:pt x="19" y="20"/>
                  </a:lnTo>
                  <a:lnTo>
                    <a:pt x="19" y="37"/>
                  </a:lnTo>
                  <a:lnTo>
                    <a:pt x="13" y="37"/>
                  </a:lnTo>
                  <a:lnTo>
                    <a:pt x="13" y="24"/>
                  </a:lnTo>
                  <a:lnTo>
                    <a:pt x="13" y="23"/>
                  </a:lnTo>
                  <a:lnTo>
                    <a:pt x="13" y="22"/>
                  </a:lnTo>
                  <a:lnTo>
                    <a:pt x="13" y="20"/>
                  </a:lnTo>
                  <a:lnTo>
                    <a:pt x="13" y="19"/>
                  </a:lnTo>
                  <a:lnTo>
                    <a:pt x="13" y="18"/>
                  </a:lnTo>
                  <a:lnTo>
                    <a:pt x="13" y="17"/>
                  </a:lnTo>
                  <a:lnTo>
                    <a:pt x="12" y="17"/>
                  </a:lnTo>
                  <a:lnTo>
                    <a:pt x="10" y="17"/>
                  </a:lnTo>
                  <a:lnTo>
                    <a:pt x="9" y="17"/>
                  </a:lnTo>
                  <a:lnTo>
                    <a:pt x="8" y="17"/>
                  </a:lnTo>
                  <a:lnTo>
                    <a:pt x="6" y="18"/>
                  </a:lnTo>
                  <a:lnTo>
                    <a:pt x="5" y="19"/>
                  </a:lnTo>
                  <a:lnTo>
                    <a:pt x="5" y="20"/>
                  </a:lnTo>
                  <a:lnTo>
                    <a:pt x="5" y="22"/>
                  </a:lnTo>
                  <a:lnTo>
                    <a:pt x="5" y="23"/>
                  </a:lnTo>
                  <a:lnTo>
                    <a:pt x="5" y="24"/>
                  </a:lnTo>
                  <a:lnTo>
                    <a:pt x="5" y="37"/>
                  </a:lnTo>
                  <a:lnTo>
                    <a:pt x="0" y="37"/>
                  </a:lnTo>
                  <a:lnTo>
                    <a:pt x="0" y="0"/>
                  </a:lnTo>
                  <a:lnTo>
                    <a:pt x="5" y="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69" name="Freeform 392">
              <a:extLst>
                <a:ext uri="{FF2B5EF4-FFF2-40B4-BE49-F238E27FC236}">
                  <a16:creationId xmlns:a16="http://schemas.microsoft.com/office/drawing/2014/main" id="{5DAD6467-84A8-194F-ADCA-DDF821387F2F}"/>
                </a:ext>
              </a:extLst>
            </p:cNvPr>
            <p:cNvSpPr>
              <a:spLocks/>
            </p:cNvSpPr>
            <p:nvPr/>
          </p:nvSpPr>
          <p:spPr bwMode="auto">
            <a:xfrm>
              <a:off x="4340" y="2808"/>
              <a:ext cx="3" cy="9"/>
            </a:xfrm>
            <a:custGeom>
              <a:avLst/>
              <a:gdLst>
                <a:gd name="T0" fmla="*/ 0 w 12"/>
                <a:gd name="T1" fmla="*/ 0 h 37"/>
                <a:gd name="T2" fmla="*/ 0 w 12"/>
                <a:gd name="T3" fmla="*/ 0 h 37"/>
                <a:gd name="T4" fmla="*/ 0 w 12"/>
                <a:gd name="T5" fmla="*/ 0 h 37"/>
                <a:gd name="T6" fmla="*/ 0 w 12"/>
                <a:gd name="T7" fmla="*/ 0 h 37"/>
                <a:gd name="T8" fmla="*/ 0 w 12"/>
                <a:gd name="T9" fmla="*/ 0 h 37"/>
                <a:gd name="T10" fmla="*/ 0 w 12"/>
                <a:gd name="T11" fmla="*/ 0 h 37"/>
                <a:gd name="T12" fmla="*/ 0 w 12"/>
                <a:gd name="T13" fmla="*/ 0 h 37"/>
                <a:gd name="T14" fmla="*/ 0 w 12"/>
                <a:gd name="T15" fmla="*/ 0 h 37"/>
                <a:gd name="T16" fmla="*/ 0 w 12"/>
                <a:gd name="T17" fmla="*/ 0 h 37"/>
                <a:gd name="T18" fmla="*/ 0 w 12"/>
                <a:gd name="T19" fmla="*/ 0 h 37"/>
                <a:gd name="T20" fmla="*/ 0 w 12"/>
                <a:gd name="T21" fmla="*/ 0 h 37"/>
                <a:gd name="T22" fmla="*/ 0 w 12"/>
                <a:gd name="T23" fmla="*/ 0 h 37"/>
                <a:gd name="T24" fmla="*/ 0 w 12"/>
                <a:gd name="T25" fmla="*/ 0 h 37"/>
                <a:gd name="T26" fmla="*/ 0 w 12"/>
                <a:gd name="T27" fmla="*/ 0 h 37"/>
                <a:gd name="T28" fmla="*/ 0 w 12"/>
                <a:gd name="T29" fmla="*/ 0 h 37"/>
                <a:gd name="T30" fmla="*/ 0 w 12"/>
                <a:gd name="T31" fmla="*/ 0 h 37"/>
                <a:gd name="T32" fmla="*/ 0 w 12"/>
                <a:gd name="T33" fmla="*/ 0 h 37"/>
                <a:gd name="T34" fmla="*/ 0 w 12"/>
                <a:gd name="T35" fmla="*/ 0 h 37"/>
                <a:gd name="T36" fmla="*/ 0 w 12"/>
                <a:gd name="T37" fmla="*/ 0 h 37"/>
                <a:gd name="T38" fmla="*/ 0 w 12"/>
                <a:gd name="T39" fmla="*/ 0 h 37"/>
                <a:gd name="T40" fmla="*/ 0 w 12"/>
                <a:gd name="T41" fmla="*/ 0 h 37"/>
                <a:gd name="T42" fmla="*/ 0 w 12"/>
                <a:gd name="T43" fmla="*/ 0 h 37"/>
                <a:gd name="T44" fmla="*/ 0 w 12"/>
                <a:gd name="T45" fmla="*/ 0 h 37"/>
                <a:gd name="T46" fmla="*/ 0 w 12"/>
                <a:gd name="T47" fmla="*/ 0 h 37"/>
                <a:gd name="T48" fmla="*/ 0 w 12"/>
                <a:gd name="T49" fmla="*/ 0 h 37"/>
                <a:gd name="T50" fmla="*/ 0 w 12"/>
                <a:gd name="T51" fmla="*/ 0 h 37"/>
                <a:gd name="T52" fmla="*/ 0 w 12"/>
                <a:gd name="T53" fmla="*/ 0 h 37"/>
                <a:gd name="T54" fmla="*/ 0 w 12"/>
                <a:gd name="T55" fmla="*/ 0 h 37"/>
                <a:gd name="T56" fmla="*/ 0 w 12"/>
                <a:gd name="T57" fmla="*/ 0 h 37"/>
                <a:gd name="T58" fmla="*/ 0 w 12"/>
                <a:gd name="T59" fmla="*/ 0 h 37"/>
                <a:gd name="T60" fmla="*/ 0 w 12"/>
                <a:gd name="T61" fmla="*/ 0 h 37"/>
                <a:gd name="T62" fmla="*/ 0 w 12"/>
                <a:gd name="T63" fmla="*/ 0 h 37"/>
                <a:gd name="T64" fmla="*/ 0 w 12"/>
                <a:gd name="T65" fmla="*/ 0 h 37"/>
                <a:gd name="T66" fmla="*/ 0 w 12"/>
                <a:gd name="T67" fmla="*/ 0 h 37"/>
                <a:gd name="T68" fmla="*/ 0 w 12"/>
                <a:gd name="T69" fmla="*/ 0 h 37"/>
                <a:gd name="T70" fmla="*/ 0 w 12"/>
                <a:gd name="T71" fmla="*/ 0 h 37"/>
                <a:gd name="T72" fmla="*/ 0 w 12"/>
                <a:gd name="T73" fmla="*/ 0 h 37"/>
                <a:gd name="T74" fmla="*/ 0 w 12"/>
                <a:gd name="T75" fmla="*/ 0 h 37"/>
                <a:gd name="T76" fmla="*/ 0 w 12"/>
                <a:gd name="T77" fmla="*/ 0 h 37"/>
                <a:gd name="T78" fmla="*/ 0 w 12"/>
                <a:gd name="T79" fmla="*/ 0 h 37"/>
                <a:gd name="T80" fmla="*/ 0 w 12"/>
                <a:gd name="T81" fmla="*/ 0 h 37"/>
                <a:gd name="T82" fmla="*/ 0 w 12"/>
                <a:gd name="T83" fmla="*/ 0 h 37"/>
                <a:gd name="T84" fmla="*/ 0 w 12"/>
                <a:gd name="T85" fmla="*/ 0 h 37"/>
                <a:gd name="T86" fmla="*/ 0 w 12"/>
                <a:gd name="T87" fmla="*/ 0 h 37"/>
                <a:gd name="T88" fmla="*/ 0 w 12"/>
                <a:gd name="T89" fmla="*/ 0 h 37"/>
                <a:gd name="T90" fmla="*/ 0 w 12"/>
                <a:gd name="T91" fmla="*/ 0 h 37"/>
                <a:gd name="T92" fmla="*/ 0 w 12"/>
                <a:gd name="T93" fmla="*/ 0 h 37"/>
                <a:gd name="T94" fmla="*/ 0 w 12"/>
                <a:gd name="T95" fmla="*/ 0 h 37"/>
                <a:gd name="T96" fmla="*/ 0 w 12"/>
                <a:gd name="T97" fmla="*/ 0 h 37"/>
                <a:gd name="T98" fmla="*/ 0 w 12"/>
                <a:gd name="T99" fmla="*/ 0 h 37"/>
                <a:gd name="T100" fmla="*/ 0 w 12"/>
                <a:gd name="T101" fmla="*/ 0 h 37"/>
                <a:gd name="T102" fmla="*/ 0 w 12"/>
                <a:gd name="T103" fmla="*/ 0 h 37"/>
                <a:gd name="T104" fmla="*/ 0 w 12"/>
                <a:gd name="T105" fmla="*/ 0 h 37"/>
                <a:gd name="T106" fmla="*/ 0 w 12"/>
                <a:gd name="T107" fmla="*/ 0 h 37"/>
                <a:gd name="T108" fmla="*/ 0 w 12"/>
                <a:gd name="T109" fmla="*/ 0 h 37"/>
                <a:gd name="T110" fmla="*/ 0 w 12"/>
                <a:gd name="T111" fmla="*/ 0 h 37"/>
                <a:gd name="T112" fmla="*/ 0 w 12"/>
                <a:gd name="T113" fmla="*/ 0 h 37"/>
                <a:gd name="T114" fmla="*/ 0 w 12"/>
                <a:gd name="T115" fmla="*/ 0 h 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
                <a:gd name="T175" fmla="*/ 0 h 37"/>
                <a:gd name="T176" fmla="*/ 12 w 12"/>
                <a:gd name="T177" fmla="*/ 37 h 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 h="37">
                  <a:moveTo>
                    <a:pt x="0" y="10"/>
                  </a:moveTo>
                  <a:lnTo>
                    <a:pt x="2" y="10"/>
                  </a:lnTo>
                  <a:lnTo>
                    <a:pt x="2" y="9"/>
                  </a:lnTo>
                  <a:lnTo>
                    <a:pt x="2" y="8"/>
                  </a:lnTo>
                  <a:lnTo>
                    <a:pt x="2" y="6"/>
                  </a:lnTo>
                  <a:lnTo>
                    <a:pt x="2" y="5"/>
                  </a:lnTo>
                  <a:lnTo>
                    <a:pt x="3" y="4"/>
                  </a:lnTo>
                  <a:lnTo>
                    <a:pt x="5" y="4"/>
                  </a:lnTo>
                  <a:lnTo>
                    <a:pt x="5" y="3"/>
                  </a:lnTo>
                  <a:lnTo>
                    <a:pt x="5" y="1"/>
                  </a:lnTo>
                  <a:lnTo>
                    <a:pt x="5" y="0"/>
                  </a:lnTo>
                  <a:lnTo>
                    <a:pt x="6" y="0"/>
                  </a:lnTo>
                  <a:lnTo>
                    <a:pt x="7" y="0"/>
                  </a:lnTo>
                  <a:lnTo>
                    <a:pt x="8" y="0"/>
                  </a:lnTo>
                  <a:lnTo>
                    <a:pt x="10" y="0"/>
                  </a:lnTo>
                  <a:lnTo>
                    <a:pt x="11" y="0"/>
                  </a:lnTo>
                  <a:lnTo>
                    <a:pt x="12" y="0"/>
                  </a:lnTo>
                  <a:lnTo>
                    <a:pt x="12" y="8"/>
                  </a:lnTo>
                  <a:lnTo>
                    <a:pt x="11" y="8"/>
                  </a:lnTo>
                  <a:lnTo>
                    <a:pt x="10" y="8"/>
                  </a:lnTo>
                  <a:lnTo>
                    <a:pt x="8" y="8"/>
                  </a:lnTo>
                  <a:lnTo>
                    <a:pt x="7" y="8"/>
                  </a:lnTo>
                  <a:lnTo>
                    <a:pt x="7" y="9"/>
                  </a:lnTo>
                  <a:lnTo>
                    <a:pt x="7" y="10"/>
                  </a:lnTo>
                  <a:lnTo>
                    <a:pt x="12" y="10"/>
                  </a:lnTo>
                  <a:lnTo>
                    <a:pt x="12" y="17"/>
                  </a:lnTo>
                  <a:lnTo>
                    <a:pt x="7" y="17"/>
                  </a:lnTo>
                  <a:lnTo>
                    <a:pt x="7" y="37"/>
                  </a:lnTo>
                  <a:lnTo>
                    <a:pt x="2" y="37"/>
                  </a:lnTo>
                  <a:lnTo>
                    <a:pt x="2" y="17"/>
                  </a:lnTo>
                  <a:lnTo>
                    <a:pt x="0" y="17"/>
                  </a:lnTo>
                  <a:lnTo>
                    <a:pt x="0"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70" name="Freeform 393">
              <a:extLst>
                <a:ext uri="{FF2B5EF4-FFF2-40B4-BE49-F238E27FC236}">
                  <a16:creationId xmlns:a16="http://schemas.microsoft.com/office/drawing/2014/main" id="{94EF2631-1D82-944C-9030-056819001BB4}"/>
                </a:ext>
              </a:extLst>
            </p:cNvPr>
            <p:cNvSpPr>
              <a:spLocks/>
            </p:cNvSpPr>
            <p:nvPr/>
          </p:nvSpPr>
          <p:spPr bwMode="auto">
            <a:xfrm>
              <a:off x="4347" y="2808"/>
              <a:ext cx="4"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37"/>
                <a:gd name="T41" fmla="*/ 19 w 19"/>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37">
                  <a:moveTo>
                    <a:pt x="0" y="37"/>
                  </a:moveTo>
                  <a:lnTo>
                    <a:pt x="0" y="0"/>
                  </a:lnTo>
                  <a:lnTo>
                    <a:pt x="5" y="0"/>
                  </a:lnTo>
                  <a:lnTo>
                    <a:pt x="5" y="20"/>
                  </a:lnTo>
                  <a:lnTo>
                    <a:pt x="11" y="10"/>
                  </a:lnTo>
                  <a:lnTo>
                    <a:pt x="19" y="10"/>
                  </a:lnTo>
                  <a:lnTo>
                    <a:pt x="11" y="20"/>
                  </a:lnTo>
                  <a:lnTo>
                    <a:pt x="19" y="37"/>
                  </a:lnTo>
                  <a:lnTo>
                    <a:pt x="14" y="37"/>
                  </a:lnTo>
                  <a:lnTo>
                    <a:pt x="8" y="27"/>
                  </a:lnTo>
                  <a:lnTo>
                    <a:pt x="5" y="30"/>
                  </a:lnTo>
                  <a:lnTo>
                    <a:pt x="5" y="37"/>
                  </a:lnTo>
                  <a:lnTo>
                    <a:pt x="0" y="37"/>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71" name="Freeform 394">
              <a:extLst>
                <a:ext uri="{FF2B5EF4-FFF2-40B4-BE49-F238E27FC236}">
                  <a16:creationId xmlns:a16="http://schemas.microsoft.com/office/drawing/2014/main" id="{2DAE6FF7-7D40-CA41-9088-F0383F3B71F6}"/>
                </a:ext>
              </a:extLst>
            </p:cNvPr>
            <p:cNvSpPr>
              <a:spLocks/>
            </p:cNvSpPr>
            <p:nvPr/>
          </p:nvSpPr>
          <p:spPr bwMode="auto">
            <a:xfrm>
              <a:off x="4351" y="2811"/>
              <a:ext cx="6" cy="6"/>
            </a:xfrm>
            <a:custGeom>
              <a:avLst/>
              <a:gdLst>
                <a:gd name="T0" fmla="*/ 0 w 21"/>
                <a:gd name="T1" fmla="*/ 0 h 27"/>
                <a:gd name="T2" fmla="*/ 0 w 21"/>
                <a:gd name="T3" fmla="*/ 0 h 27"/>
                <a:gd name="T4" fmla="*/ 0 w 21"/>
                <a:gd name="T5" fmla="*/ 0 h 27"/>
                <a:gd name="T6" fmla="*/ 0 w 21"/>
                <a:gd name="T7" fmla="*/ 0 h 27"/>
                <a:gd name="T8" fmla="*/ 0 w 21"/>
                <a:gd name="T9" fmla="*/ 0 h 27"/>
                <a:gd name="T10" fmla="*/ 0 w 21"/>
                <a:gd name="T11" fmla="*/ 0 h 27"/>
                <a:gd name="T12" fmla="*/ 0 w 21"/>
                <a:gd name="T13" fmla="*/ 0 h 27"/>
                <a:gd name="T14" fmla="*/ 0 w 21"/>
                <a:gd name="T15" fmla="*/ 0 h 27"/>
                <a:gd name="T16" fmla="*/ 0 w 21"/>
                <a:gd name="T17" fmla="*/ 0 h 27"/>
                <a:gd name="T18" fmla="*/ 0 w 21"/>
                <a:gd name="T19" fmla="*/ 0 h 27"/>
                <a:gd name="T20" fmla="*/ 0 w 21"/>
                <a:gd name="T21" fmla="*/ 0 h 27"/>
                <a:gd name="T22" fmla="*/ 0 w 21"/>
                <a:gd name="T23" fmla="*/ 0 h 27"/>
                <a:gd name="T24" fmla="*/ 0 w 21"/>
                <a:gd name="T25" fmla="*/ 0 h 27"/>
                <a:gd name="T26" fmla="*/ 0 w 21"/>
                <a:gd name="T27" fmla="*/ 0 h 27"/>
                <a:gd name="T28" fmla="*/ 0 w 21"/>
                <a:gd name="T29" fmla="*/ 0 h 27"/>
                <a:gd name="T30" fmla="*/ 0 w 21"/>
                <a:gd name="T31" fmla="*/ 0 h 27"/>
                <a:gd name="T32" fmla="*/ 0 w 21"/>
                <a:gd name="T33" fmla="*/ 0 h 27"/>
                <a:gd name="T34" fmla="*/ 0 w 21"/>
                <a:gd name="T35" fmla="*/ 0 h 27"/>
                <a:gd name="T36" fmla="*/ 0 w 21"/>
                <a:gd name="T37" fmla="*/ 0 h 27"/>
                <a:gd name="T38" fmla="*/ 0 w 21"/>
                <a:gd name="T39" fmla="*/ 0 h 27"/>
                <a:gd name="T40" fmla="*/ 0 w 21"/>
                <a:gd name="T41" fmla="*/ 0 h 27"/>
                <a:gd name="T42" fmla="*/ 0 w 21"/>
                <a:gd name="T43" fmla="*/ 0 h 27"/>
                <a:gd name="T44" fmla="*/ 0 w 21"/>
                <a:gd name="T45" fmla="*/ 0 h 27"/>
                <a:gd name="T46" fmla="*/ 0 w 21"/>
                <a:gd name="T47" fmla="*/ 0 h 27"/>
                <a:gd name="T48" fmla="*/ 0 w 21"/>
                <a:gd name="T49" fmla="*/ 0 h 27"/>
                <a:gd name="T50" fmla="*/ 0 w 21"/>
                <a:gd name="T51" fmla="*/ 0 h 27"/>
                <a:gd name="T52" fmla="*/ 0 w 21"/>
                <a:gd name="T53" fmla="*/ 0 h 27"/>
                <a:gd name="T54" fmla="*/ 0 w 21"/>
                <a:gd name="T55" fmla="*/ 0 h 27"/>
                <a:gd name="T56" fmla="*/ 0 w 21"/>
                <a:gd name="T57" fmla="*/ 0 h 27"/>
                <a:gd name="T58" fmla="*/ 0 w 21"/>
                <a:gd name="T59" fmla="*/ 0 h 27"/>
                <a:gd name="T60" fmla="*/ 0 w 21"/>
                <a:gd name="T61" fmla="*/ 0 h 27"/>
                <a:gd name="T62" fmla="*/ 0 w 21"/>
                <a:gd name="T63" fmla="*/ 0 h 27"/>
                <a:gd name="T64" fmla="*/ 0 w 21"/>
                <a:gd name="T65" fmla="*/ 0 h 27"/>
                <a:gd name="T66" fmla="*/ 0 w 21"/>
                <a:gd name="T67" fmla="*/ 0 h 27"/>
                <a:gd name="T68" fmla="*/ 0 w 21"/>
                <a:gd name="T69" fmla="*/ 0 h 27"/>
                <a:gd name="T70" fmla="*/ 0 w 21"/>
                <a:gd name="T71" fmla="*/ 0 h 27"/>
                <a:gd name="T72" fmla="*/ 0 w 21"/>
                <a:gd name="T73" fmla="*/ 0 h 27"/>
                <a:gd name="T74" fmla="*/ 0 w 21"/>
                <a:gd name="T75" fmla="*/ 0 h 27"/>
                <a:gd name="T76" fmla="*/ 0 w 21"/>
                <a:gd name="T77" fmla="*/ 0 h 27"/>
                <a:gd name="T78" fmla="*/ 0 w 21"/>
                <a:gd name="T79" fmla="*/ 0 h 27"/>
                <a:gd name="T80" fmla="*/ 0 w 21"/>
                <a:gd name="T81" fmla="*/ 0 h 27"/>
                <a:gd name="T82" fmla="*/ 0 w 21"/>
                <a:gd name="T83" fmla="*/ 0 h 27"/>
                <a:gd name="T84" fmla="*/ 0 w 21"/>
                <a:gd name="T85" fmla="*/ 0 h 27"/>
                <a:gd name="T86" fmla="*/ 0 w 21"/>
                <a:gd name="T87" fmla="*/ 0 h 27"/>
                <a:gd name="T88" fmla="*/ 0 w 21"/>
                <a:gd name="T89" fmla="*/ 0 h 27"/>
                <a:gd name="T90" fmla="*/ 0 w 21"/>
                <a:gd name="T91" fmla="*/ 0 h 27"/>
                <a:gd name="T92" fmla="*/ 0 w 21"/>
                <a:gd name="T93" fmla="*/ 0 h 27"/>
                <a:gd name="T94" fmla="*/ 0 w 21"/>
                <a:gd name="T95" fmla="*/ 0 h 27"/>
                <a:gd name="T96" fmla="*/ 0 w 21"/>
                <a:gd name="T97" fmla="*/ 0 h 27"/>
                <a:gd name="T98" fmla="*/ 0 w 21"/>
                <a:gd name="T99" fmla="*/ 0 h 27"/>
                <a:gd name="T100" fmla="*/ 0 w 21"/>
                <a:gd name="T101" fmla="*/ 0 h 27"/>
                <a:gd name="T102" fmla="*/ 0 w 21"/>
                <a:gd name="T103" fmla="*/ 0 h 27"/>
                <a:gd name="T104" fmla="*/ 0 w 21"/>
                <a:gd name="T105" fmla="*/ 0 h 27"/>
                <a:gd name="T106" fmla="*/ 0 w 21"/>
                <a:gd name="T107" fmla="*/ 0 h 27"/>
                <a:gd name="T108" fmla="*/ 0 w 21"/>
                <a:gd name="T109" fmla="*/ 0 h 27"/>
                <a:gd name="T110" fmla="*/ 0 w 21"/>
                <a:gd name="T111" fmla="*/ 0 h 2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
                <a:gd name="T169" fmla="*/ 0 h 27"/>
                <a:gd name="T170" fmla="*/ 21 w 21"/>
                <a:gd name="T171" fmla="*/ 27 h 2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 h="27">
                  <a:moveTo>
                    <a:pt x="0" y="20"/>
                  </a:moveTo>
                  <a:lnTo>
                    <a:pt x="5" y="17"/>
                  </a:lnTo>
                  <a:lnTo>
                    <a:pt x="6" y="18"/>
                  </a:lnTo>
                  <a:lnTo>
                    <a:pt x="8" y="19"/>
                  </a:lnTo>
                  <a:lnTo>
                    <a:pt x="8" y="20"/>
                  </a:lnTo>
                  <a:lnTo>
                    <a:pt x="9" y="22"/>
                  </a:lnTo>
                  <a:lnTo>
                    <a:pt x="9" y="23"/>
                  </a:lnTo>
                  <a:lnTo>
                    <a:pt x="10" y="23"/>
                  </a:lnTo>
                  <a:lnTo>
                    <a:pt x="10" y="24"/>
                  </a:lnTo>
                  <a:lnTo>
                    <a:pt x="11" y="24"/>
                  </a:lnTo>
                  <a:lnTo>
                    <a:pt x="13" y="24"/>
                  </a:lnTo>
                  <a:lnTo>
                    <a:pt x="13" y="23"/>
                  </a:lnTo>
                  <a:lnTo>
                    <a:pt x="14" y="23"/>
                  </a:lnTo>
                  <a:lnTo>
                    <a:pt x="14" y="22"/>
                  </a:lnTo>
                  <a:lnTo>
                    <a:pt x="14" y="20"/>
                  </a:lnTo>
                  <a:lnTo>
                    <a:pt x="15" y="20"/>
                  </a:lnTo>
                  <a:lnTo>
                    <a:pt x="16" y="20"/>
                  </a:lnTo>
                  <a:lnTo>
                    <a:pt x="15" y="19"/>
                  </a:lnTo>
                  <a:lnTo>
                    <a:pt x="14" y="18"/>
                  </a:lnTo>
                  <a:lnTo>
                    <a:pt x="14" y="17"/>
                  </a:lnTo>
                  <a:lnTo>
                    <a:pt x="11" y="17"/>
                  </a:lnTo>
                  <a:lnTo>
                    <a:pt x="10" y="17"/>
                  </a:lnTo>
                  <a:lnTo>
                    <a:pt x="9" y="17"/>
                  </a:lnTo>
                  <a:lnTo>
                    <a:pt x="8" y="15"/>
                  </a:lnTo>
                  <a:lnTo>
                    <a:pt x="6" y="15"/>
                  </a:lnTo>
                  <a:lnTo>
                    <a:pt x="6" y="14"/>
                  </a:lnTo>
                  <a:lnTo>
                    <a:pt x="5" y="14"/>
                  </a:lnTo>
                  <a:lnTo>
                    <a:pt x="4" y="13"/>
                  </a:lnTo>
                  <a:lnTo>
                    <a:pt x="2" y="12"/>
                  </a:lnTo>
                  <a:lnTo>
                    <a:pt x="2" y="10"/>
                  </a:lnTo>
                  <a:lnTo>
                    <a:pt x="2" y="9"/>
                  </a:lnTo>
                  <a:lnTo>
                    <a:pt x="2" y="8"/>
                  </a:lnTo>
                  <a:lnTo>
                    <a:pt x="2" y="7"/>
                  </a:lnTo>
                  <a:lnTo>
                    <a:pt x="2" y="5"/>
                  </a:lnTo>
                  <a:lnTo>
                    <a:pt x="2" y="4"/>
                  </a:lnTo>
                  <a:lnTo>
                    <a:pt x="4" y="3"/>
                  </a:lnTo>
                  <a:lnTo>
                    <a:pt x="5" y="1"/>
                  </a:lnTo>
                  <a:lnTo>
                    <a:pt x="6" y="1"/>
                  </a:lnTo>
                  <a:lnTo>
                    <a:pt x="8" y="0"/>
                  </a:lnTo>
                  <a:lnTo>
                    <a:pt x="9" y="0"/>
                  </a:lnTo>
                  <a:lnTo>
                    <a:pt x="10" y="0"/>
                  </a:lnTo>
                  <a:lnTo>
                    <a:pt x="11" y="0"/>
                  </a:lnTo>
                  <a:lnTo>
                    <a:pt x="13" y="0"/>
                  </a:lnTo>
                  <a:lnTo>
                    <a:pt x="14" y="0"/>
                  </a:lnTo>
                  <a:lnTo>
                    <a:pt x="15" y="1"/>
                  </a:lnTo>
                  <a:lnTo>
                    <a:pt x="16" y="1"/>
                  </a:lnTo>
                  <a:lnTo>
                    <a:pt x="16" y="3"/>
                  </a:lnTo>
                  <a:lnTo>
                    <a:pt x="16" y="4"/>
                  </a:lnTo>
                  <a:lnTo>
                    <a:pt x="18" y="4"/>
                  </a:lnTo>
                  <a:lnTo>
                    <a:pt x="19" y="4"/>
                  </a:lnTo>
                  <a:lnTo>
                    <a:pt x="19" y="5"/>
                  </a:lnTo>
                  <a:lnTo>
                    <a:pt x="19" y="7"/>
                  </a:lnTo>
                  <a:lnTo>
                    <a:pt x="14" y="7"/>
                  </a:lnTo>
                  <a:lnTo>
                    <a:pt x="13" y="7"/>
                  </a:lnTo>
                  <a:lnTo>
                    <a:pt x="11" y="7"/>
                  </a:lnTo>
                  <a:lnTo>
                    <a:pt x="10" y="7"/>
                  </a:lnTo>
                  <a:lnTo>
                    <a:pt x="9" y="7"/>
                  </a:lnTo>
                  <a:lnTo>
                    <a:pt x="8" y="7"/>
                  </a:lnTo>
                  <a:lnTo>
                    <a:pt x="8" y="8"/>
                  </a:lnTo>
                  <a:lnTo>
                    <a:pt x="8" y="9"/>
                  </a:lnTo>
                  <a:lnTo>
                    <a:pt x="8" y="10"/>
                  </a:lnTo>
                  <a:lnTo>
                    <a:pt x="9" y="10"/>
                  </a:lnTo>
                  <a:lnTo>
                    <a:pt x="10" y="10"/>
                  </a:lnTo>
                  <a:lnTo>
                    <a:pt x="11" y="10"/>
                  </a:lnTo>
                  <a:lnTo>
                    <a:pt x="13" y="10"/>
                  </a:lnTo>
                  <a:lnTo>
                    <a:pt x="14" y="10"/>
                  </a:lnTo>
                  <a:lnTo>
                    <a:pt x="15" y="10"/>
                  </a:lnTo>
                  <a:lnTo>
                    <a:pt x="16" y="12"/>
                  </a:lnTo>
                  <a:lnTo>
                    <a:pt x="18" y="12"/>
                  </a:lnTo>
                  <a:lnTo>
                    <a:pt x="18" y="13"/>
                  </a:lnTo>
                  <a:lnTo>
                    <a:pt x="19" y="13"/>
                  </a:lnTo>
                  <a:lnTo>
                    <a:pt x="19" y="14"/>
                  </a:lnTo>
                  <a:lnTo>
                    <a:pt x="20" y="15"/>
                  </a:lnTo>
                  <a:lnTo>
                    <a:pt x="20" y="17"/>
                  </a:lnTo>
                  <a:lnTo>
                    <a:pt x="21" y="18"/>
                  </a:lnTo>
                  <a:lnTo>
                    <a:pt x="21" y="19"/>
                  </a:lnTo>
                  <a:lnTo>
                    <a:pt x="21" y="20"/>
                  </a:lnTo>
                  <a:lnTo>
                    <a:pt x="20" y="22"/>
                  </a:lnTo>
                  <a:lnTo>
                    <a:pt x="20" y="23"/>
                  </a:lnTo>
                  <a:lnTo>
                    <a:pt x="19" y="23"/>
                  </a:lnTo>
                  <a:lnTo>
                    <a:pt x="19" y="24"/>
                  </a:lnTo>
                  <a:lnTo>
                    <a:pt x="18" y="24"/>
                  </a:lnTo>
                  <a:lnTo>
                    <a:pt x="16" y="25"/>
                  </a:lnTo>
                  <a:lnTo>
                    <a:pt x="16" y="27"/>
                  </a:lnTo>
                  <a:lnTo>
                    <a:pt x="15" y="27"/>
                  </a:lnTo>
                  <a:lnTo>
                    <a:pt x="14" y="27"/>
                  </a:lnTo>
                  <a:lnTo>
                    <a:pt x="13" y="27"/>
                  </a:lnTo>
                  <a:lnTo>
                    <a:pt x="11" y="27"/>
                  </a:lnTo>
                  <a:lnTo>
                    <a:pt x="10" y="27"/>
                  </a:lnTo>
                  <a:lnTo>
                    <a:pt x="9" y="27"/>
                  </a:lnTo>
                  <a:lnTo>
                    <a:pt x="8" y="27"/>
                  </a:lnTo>
                  <a:lnTo>
                    <a:pt x="6" y="27"/>
                  </a:lnTo>
                  <a:lnTo>
                    <a:pt x="5" y="27"/>
                  </a:lnTo>
                  <a:lnTo>
                    <a:pt x="5" y="25"/>
                  </a:lnTo>
                  <a:lnTo>
                    <a:pt x="4" y="25"/>
                  </a:lnTo>
                  <a:lnTo>
                    <a:pt x="4" y="24"/>
                  </a:lnTo>
                  <a:lnTo>
                    <a:pt x="2" y="24"/>
                  </a:lnTo>
                  <a:lnTo>
                    <a:pt x="2" y="23"/>
                  </a:lnTo>
                  <a:lnTo>
                    <a:pt x="1" y="23"/>
                  </a:lnTo>
                  <a:lnTo>
                    <a:pt x="1" y="22"/>
                  </a:lnTo>
                  <a:lnTo>
                    <a:pt x="0" y="2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72" name="Freeform 395">
              <a:extLst>
                <a:ext uri="{FF2B5EF4-FFF2-40B4-BE49-F238E27FC236}">
                  <a16:creationId xmlns:a16="http://schemas.microsoft.com/office/drawing/2014/main" id="{1BD62024-D919-C64E-B3BB-F6E848B67403}"/>
                </a:ext>
              </a:extLst>
            </p:cNvPr>
            <p:cNvSpPr>
              <a:spLocks noEditPoints="1"/>
            </p:cNvSpPr>
            <p:nvPr/>
          </p:nvSpPr>
          <p:spPr bwMode="auto">
            <a:xfrm>
              <a:off x="4356" y="2808"/>
              <a:ext cx="3" cy="12"/>
            </a:xfrm>
            <a:custGeom>
              <a:avLst/>
              <a:gdLst>
                <a:gd name="T0" fmla="*/ 0 w 11"/>
                <a:gd name="T1" fmla="*/ 0 h 47"/>
                <a:gd name="T2" fmla="*/ 0 w 11"/>
                <a:gd name="T3" fmla="*/ 0 h 47"/>
                <a:gd name="T4" fmla="*/ 0 w 11"/>
                <a:gd name="T5" fmla="*/ 0 h 47"/>
                <a:gd name="T6" fmla="*/ 0 w 11"/>
                <a:gd name="T7" fmla="*/ 0 h 47"/>
                <a:gd name="T8" fmla="*/ 0 w 11"/>
                <a:gd name="T9" fmla="*/ 0 h 47"/>
                <a:gd name="T10" fmla="*/ 0 w 11"/>
                <a:gd name="T11" fmla="*/ 0 h 47"/>
                <a:gd name="T12" fmla="*/ 0 w 11"/>
                <a:gd name="T13" fmla="*/ 0 h 47"/>
                <a:gd name="T14" fmla="*/ 0 w 11"/>
                <a:gd name="T15" fmla="*/ 0 h 47"/>
                <a:gd name="T16" fmla="*/ 0 w 11"/>
                <a:gd name="T17" fmla="*/ 0 h 47"/>
                <a:gd name="T18" fmla="*/ 0 w 11"/>
                <a:gd name="T19" fmla="*/ 0 h 47"/>
                <a:gd name="T20" fmla="*/ 0 w 11"/>
                <a:gd name="T21" fmla="*/ 0 h 47"/>
                <a:gd name="T22" fmla="*/ 0 w 11"/>
                <a:gd name="T23" fmla="*/ 0 h 47"/>
                <a:gd name="T24" fmla="*/ 0 w 11"/>
                <a:gd name="T25" fmla="*/ 0 h 47"/>
                <a:gd name="T26" fmla="*/ 0 w 11"/>
                <a:gd name="T27" fmla="*/ 0 h 47"/>
                <a:gd name="T28" fmla="*/ 0 w 11"/>
                <a:gd name="T29" fmla="*/ 0 h 47"/>
                <a:gd name="T30" fmla="*/ 0 w 11"/>
                <a:gd name="T31" fmla="*/ 0 h 47"/>
                <a:gd name="T32" fmla="*/ 0 w 11"/>
                <a:gd name="T33" fmla="*/ 0 h 47"/>
                <a:gd name="T34" fmla="*/ 0 w 11"/>
                <a:gd name="T35" fmla="*/ 0 h 47"/>
                <a:gd name="T36" fmla="*/ 0 w 11"/>
                <a:gd name="T37" fmla="*/ 0 h 47"/>
                <a:gd name="T38" fmla="*/ 0 w 11"/>
                <a:gd name="T39" fmla="*/ 0 h 47"/>
                <a:gd name="T40" fmla="*/ 0 w 11"/>
                <a:gd name="T41" fmla="*/ 0 h 47"/>
                <a:gd name="T42" fmla="*/ 0 w 11"/>
                <a:gd name="T43" fmla="*/ 0 h 47"/>
                <a:gd name="T44" fmla="*/ 0 w 11"/>
                <a:gd name="T45" fmla="*/ 0 h 47"/>
                <a:gd name="T46" fmla="*/ 0 w 11"/>
                <a:gd name="T47" fmla="*/ 0 h 47"/>
                <a:gd name="T48" fmla="*/ 0 w 11"/>
                <a:gd name="T49" fmla="*/ 0 h 47"/>
                <a:gd name="T50" fmla="*/ 0 w 11"/>
                <a:gd name="T51" fmla="*/ 0 h 47"/>
                <a:gd name="T52" fmla="*/ 0 w 11"/>
                <a:gd name="T53" fmla="*/ 0 h 47"/>
                <a:gd name="T54" fmla="*/ 0 w 11"/>
                <a:gd name="T55" fmla="*/ 0 h 47"/>
                <a:gd name="T56" fmla="*/ 0 w 11"/>
                <a:gd name="T57" fmla="*/ 0 h 47"/>
                <a:gd name="T58" fmla="*/ 0 w 11"/>
                <a:gd name="T59" fmla="*/ 0 h 47"/>
                <a:gd name="T60" fmla="*/ 0 w 11"/>
                <a:gd name="T61" fmla="*/ 0 h 47"/>
                <a:gd name="T62" fmla="*/ 0 w 11"/>
                <a:gd name="T63" fmla="*/ 0 h 47"/>
                <a:gd name="T64" fmla="*/ 0 w 11"/>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
                <a:gd name="T100" fmla="*/ 0 h 47"/>
                <a:gd name="T101" fmla="*/ 11 w 11"/>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 h="47">
                  <a:moveTo>
                    <a:pt x="5" y="8"/>
                  </a:moveTo>
                  <a:lnTo>
                    <a:pt x="5" y="0"/>
                  </a:lnTo>
                  <a:lnTo>
                    <a:pt x="11" y="0"/>
                  </a:lnTo>
                  <a:lnTo>
                    <a:pt x="11" y="8"/>
                  </a:lnTo>
                  <a:lnTo>
                    <a:pt x="5" y="8"/>
                  </a:lnTo>
                  <a:close/>
                  <a:moveTo>
                    <a:pt x="11" y="10"/>
                  </a:moveTo>
                  <a:lnTo>
                    <a:pt x="11" y="37"/>
                  </a:lnTo>
                  <a:lnTo>
                    <a:pt x="11" y="38"/>
                  </a:lnTo>
                  <a:lnTo>
                    <a:pt x="11" y="39"/>
                  </a:lnTo>
                  <a:lnTo>
                    <a:pt x="11" y="40"/>
                  </a:lnTo>
                  <a:lnTo>
                    <a:pt x="11" y="42"/>
                  </a:lnTo>
                  <a:lnTo>
                    <a:pt x="11" y="43"/>
                  </a:lnTo>
                  <a:lnTo>
                    <a:pt x="11" y="44"/>
                  </a:lnTo>
                  <a:lnTo>
                    <a:pt x="10" y="44"/>
                  </a:lnTo>
                  <a:lnTo>
                    <a:pt x="10" y="46"/>
                  </a:lnTo>
                  <a:lnTo>
                    <a:pt x="10" y="47"/>
                  </a:lnTo>
                  <a:lnTo>
                    <a:pt x="9" y="47"/>
                  </a:lnTo>
                  <a:lnTo>
                    <a:pt x="7" y="47"/>
                  </a:lnTo>
                  <a:lnTo>
                    <a:pt x="6" y="47"/>
                  </a:lnTo>
                  <a:lnTo>
                    <a:pt x="5" y="47"/>
                  </a:lnTo>
                  <a:lnTo>
                    <a:pt x="4" y="47"/>
                  </a:lnTo>
                  <a:lnTo>
                    <a:pt x="2" y="47"/>
                  </a:lnTo>
                  <a:lnTo>
                    <a:pt x="1" y="47"/>
                  </a:lnTo>
                  <a:lnTo>
                    <a:pt x="0" y="47"/>
                  </a:lnTo>
                  <a:lnTo>
                    <a:pt x="2" y="40"/>
                  </a:lnTo>
                  <a:lnTo>
                    <a:pt x="4" y="40"/>
                  </a:lnTo>
                  <a:lnTo>
                    <a:pt x="5" y="40"/>
                  </a:lnTo>
                  <a:lnTo>
                    <a:pt x="5" y="39"/>
                  </a:lnTo>
                  <a:lnTo>
                    <a:pt x="5" y="38"/>
                  </a:lnTo>
                  <a:lnTo>
                    <a:pt x="5" y="37"/>
                  </a:lnTo>
                  <a:lnTo>
                    <a:pt x="5" y="10"/>
                  </a:lnTo>
                  <a:lnTo>
                    <a:pt x="11"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73" name="Freeform 396">
              <a:extLst>
                <a:ext uri="{FF2B5EF4-FFF2-40B4-BE49-F238E27FC236}">
                  <a16:creationId xmlns:a16="http://schemas.microsoft.com/office/drawing/2014/main" id="{1B31B56B-82D5-4E4A-9C73-076C36A54E73}"/>
                </a:ext>
              </a:extLst>
            </p:cNvPr>
            <p:cNvSpPr>
              <a:spLocks/>
            </p:cNvSpPr>
            <p:nvPr/>
          </p:nvSpPr>
          <p:spPr bwMode="auto">
            <a:xfrm>
              <a:off x="4360" y="2808"/>
              <a:ext cx="3" cy="9"/>
            </a:xfrm>
            <a:custGeom>
              <a:avLst/>
              <a:gdLst>
                <a:gd name="T0" fmla="*/ 0 w 12"/>
                <a:gd name="T1" fmla="*/ 0 h 37"/>
                <a:gd name="T2" fmla="*/ 0 w 12"/>
                <a:gd name="T3" fmla="*/ 0 h 37"/>
                <a:gd name="T4" fmla="*/ 0 w 12"/>
                <a:gd name="T5" fmla="*/ 0 h 37"/>
                <a:gd name="T6" fmla="*/ 0 w 12"/>
                <a:gd name="T7" fmla="*/ 0 h 37"/>
                <a:gd name="T8" fmla="*/ 0 w 12"/>
                <a:gd name="T9" fmla="*/ 0 h 37"/>
                <a:gd name="T10" fmla="*/ 0 w 12"/>
                <a:gd name="T11" fmla="*/ 0 h 37"/>
                <a:gd name="T12" fmla="*/ 0 w 12"/>
                <a:gd name="T13" fmla="*/ 0 h 37"/>
                <a:gd name="T14" fmla="*/ 0 w 12"/>
                <a:gd name="T15" fmla="*/ 0 h 37"/>
                <a:gd name="T16" fmla="*/ 0 w 12"/>
                <a:gd name="T17" fmla="*/ 0 h 37"/>
                <a:gd name="T18" fmla="*/ 0 w 12"/>
                <a:gd name="T19" fmla="*/ 0 h 37"/>
                <a:gd name="T20" fmla="*/ 0 w 12"/>
                <a:gd name="T21" fmla="*/ 0 h 37"/>
                <a:gd name="T22" fmla="*/ 0 w 12"/>
                <a:gd name="T23" fmla="*/ 0 h 37"/>
                <a:gd name="T24" fmla="*/ 0 w 12"/>
                <a:gd name="T25" fmla="*/ 0 h 37"/>
                <a:gd name="T26" fmla="*/ 0 w 12"/>
                <a:gd name="T27" fmla="*/ 0 h 37"/>
                <a:gd name="T28" fmla="*/ 0 w 12"/>
                <a:gd name="T29" fmla="*/ 0 h 37"/>
                <a:gd name="T30" fmla="*/ 0 w 12"/>
                <a:gd name="T31" fmla="*/ 0 h 37"/>
                <a:gd name="T32" fmla="*/ 0 w 12"/>
                <a:gd name="T33" fmla="*/ 0 h 37"/>
                <a:gd name="T34" fmla="*/ 0 w 12"/>
                <a:gd name="T35" fmla="*/ 0 h 37"/>
                <a:gd name="T36" fmla="*/ 0 w 12"/>
                <a:gd name="T37" fmla="*/ 0 h 37"/>
                <a:gd name="T38" fmla="*/ 0 w 12"/>
                <a:gd name="T39" fmla="*/ 0 h 37"/>
                <a:gd name="T40" fmla="*/ 0 w 12"/>
                <a:gd name="T41" fmla="*/ 0 h 37"/>
                <a:gd name="T42" fmla="*/ 0 w 12"/>
                <a:gd name="T43" fmla="*/ 0 h 37"/>
                <a:gd name="T44" fmla="*/ 0 w 12"/>
                <a:gd name="T45" fmla="*/ 0 h 37"/>
                <a:gd name="T46" fmla="*/ 0 w 12"/>
                <a:gd name="T47" fmla="*/ 0 h 37"/>
                <a:gd name="T48" fmla="*/ 0 w 12"/>
                <a:gd name="T49" fmla="*/ 0 h 37"/>
                <a:gd name="T50" fmla="*/ 0 w 12"/>
                <a:gd name="T51" fmla="*/ 0 h 37"/>
                <a:gd name="T52" fmla="*/ 0 w 12"/>
                <a:gd name="T53" fmla="*/ 0 h 37"/>
                <a:gd name="T54" fmla="*/ 0 w 12"/>
                <a:gd name="T55" fmla="*/ 0 h 37"/>
                <a:gd name="T56" fmla="*/ 0 w 12"/>
                <a:gd name="T57" fmla="*/ 0 h 37"/>
                <a:gd name="T58" fmla="*/ 0 w 12"/>
                <a:gd name="T59" fmla="*/ 0 h 37"/>
                <a:gd name="T60" fmla="*/ 0 w 12"/>
                <a:gd name="T61" fmla="*/ 0 h 37"/>
                <a:gd name="T62" fmla="*/ 0 w 12"/>
                <a:gd name="T63" fmla="*/ 0 h 37"/>
                <a:gd name="T64" fmla="*/ 0 w 12"/>
                <a:gd name="T65" fmla="*/ 0 h 37"/>
                <a:gd name="T66" fmla="*/ 0 w 12"/>
                <a:gd name="T67" fmla="*/ 0 h 37"/>
                <a:gd name="T68" fmla="*/ 0 w 12"/>
                <a:gd name="T69" fmla="*/ 0 h 37"/>
                <a:gd name="T70" fmla="*/ 0 w 12"/>
                <a:gd name="T71" fmla="*/ 0 h 37"/>
                <a:gd name="T72" fmla="*/ 0 w 12"/>
                <a:gd name="T73" fmla="*/ 0 h 37"/>
                <a:gd name="T74" fmla="*/ 0 w 12"/>
                <a:gd name="T75" fmla="*/ 0 h 37"/>
                <a:gd name="T76" fmla="*/ 0 w 12"/>
                <a:gd name="T77" fmla="*/ 0 h 37"/>
                <a:gd name="T78" fmla="*/ 0 w 12"/>
                <a:gd name="T79" fmla="*/ 0 h 37"/>
                <a:gd name="T80" fmla="*/ 0 w 12"/>
                <a:gd name="T81" fmla="*/ 0 h 37"/>
                <a:gd name="T82" fmla="*/ 0 w 12"/>
                <a:gd name="T83" fmla="*/ 0 h 37"/>
                <a:gd name="T84" fmla="*/ 0 w 12"/>
                <a:gd name="T85" fmla="*/ 0 h 37"/>
                <a:gd name="T86" fmla="*/ 0 w 12"/>
                <a:gd name="T87" fmla="*/ 0 h 37"/>
                <a:gd name="T88" fmla="*/ 0 w 12"/>
                <a:gd name="T89" fmla="*/ 0 h 37"/>
                <a:gd name="T90" fmla="*/ 0 w 12"/>
                <a:gd name="T91" fmla="*/ 0 h 37"/>
                <a:gd name="T92" fmla="*/ 0 w 12"/>
                <a:gd name="T93" fmla="*/ 0 h 37"/>
                <a:gd name="T94" fmla="*/ 0 w 12"/>
                <a:gd name="T95" fmla="*/ 0 h 37"/>
                <a:gd name="T96" fmla="*/ 0 w 12"/>
                <a:gd name="T97" fmla="*/ 0 h 37"/>
                <a:gd name="T98" fmla="*/ 0 w 12"/>
                <a:gd name="T99" fmla="*/ 0 h 37"/>
                <a:gd name="T100" fmla="*/ 0 w 12"/>
                <a:gd name="T101" fmla="*/ 0 h 37"/>
                <a:gd name="T102" fmla="*/ 0 w 12"/>
                <a:gd name="T103" fmla="*/ 0 h 37"/>
                <a:gd name="T104" fmla="*/ 0 w 12"/>
                <a:gd name="T105" fmla="*/ 0 h 37"/>
                <a:gd name="T106" fmla="*/ 0 w 12"/>
                <a:gd name="T107" fmla="*/ 0 h 37"/>
                <a:gd name="T108" fmla="*/ 0 w 12"/>
                <a:gd name="T109" fmla="*/ 0 h 37"/>
                <a:gd name="T110" fmla="*/ 0 w 12"/>
                <a:gd name="T111" fmla="*/ 0 h 37"/>
                <a:gd name="T112" fmla="*/ 0 w 12"/>
                <a:gd name="T113" fmla="*/ 0 h 37"/>
                <a:gd name="T114" fmla="*/ 0 w 12"/>
                <a:gd name="T115" fmla="*/ 0 h 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
                <a:gd name="T175" fmla="*/ 0 h 37"/>
                <a:gd name="T176" fmla="*/ 12 w 12"/>
                <a:gd name="T177" fmla="*/ 37 h 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 h="37">
                  <a:moveTo>
                    <a:pt x="0" y="10"/>
                  </a:moveTo>
                  <a:lnTo>
                    <a:pt x="2" y="10"/>
                  </a:lnTo>
                  <a:lnTo>
                    <a:pt x="2" y="9"/>
                  </a:lnTo>
                  <a:lnTo>
                    <a:pt x="2" y="8"/>
                  </a:lnTo>
                  <a:lnTo>
                    <a:pt x="2" y="6"/>
                  </a:lnTo>
                  <a:lnTo>
                    <a:pt x="2" y="5"/>
                  </a:lnTo>
                  <a:lnTo>
                    <a:pt x="4" y="4"/>
                  </a:lnTo>
                  <a:lnTo>
                    <a:pt x="5" y="4"/>
                  </a:lnTo>
                  <a:lnTo>
                    <a:pt x="5" y="3"/>
                  </a:lnTo>
                  <a:lnTo>
                    <a:pt x="5" y="1"/>
                  </a:lnTo>
                  <a:lnTo>
                    <a:pt x="5" y="0"/>
                  </a:lnTo>
                  <a:lnTo>
                    <a:pt x="6" y="0"/>
                  </a:lnTo>
                  <a:lnTo>
                    <a:pt x="7" y="0"/>
                  </a:lnTo>
                  <a:lnTo>
                    <a:pt x="9" y="0"/>
                  </a:lnTo>
                  <a:lnTo>
                    <a:pt x="10" y="0"/>
                  </a:lnTo>
                  <a:lnTo>
                    <a:pt x="11" y="0"/>
                  </a:lnTo>
                  <a:lnTo>
                    <a:pt x="12" y="0"/>
                  </a:lnTo>
                  <a:lnTo>
                    <a:pt x="12" y="8"/>
                  </a:lnTo>
                  <a:lnTo>
                    <a:pt x="11" y="8"/>
                  </a:lnTo>
                  <a:lnTo>
                    <a:pt x="10" y="8"/>
                  </a:lnTo>
                  <a:lnTo>
                    <a:pt x="9" y="8"/>
                  </a:lnTo>
                  <a:lnTo>
                    <a:pt x="7" y="8"/>
                  </a:lnTo>
                  <a:lnTo>
                    <a:pt x="7" y="9"/>
                  </a:lnTo>
                  <a:lnTo>
                    <a:pt x="7" y="10"/>
                  </a:lnTo>
                  <a:lnTo>
                    <a:pt x="12" y="10"/>
                  </a:lnTo>
                  <a:lnTo>
                    <a:pt x="12" y="17"/>
                  </a:lnTo>
                  <a:lnTo>
                    <a:pt x="7" y="17"/>
                  </a:lnTo>
                  <a:lnTo>
                    <a:pt x="7" y="37"/>
                  </a:lnTo>
                  <a:lnTo>
                    <a:pt x="2" y="37"/>
                  </a:lnTo>
                  <a:lnTo>
                    <a:pt x="2" y="17"/>
                  </a:lnTo>
                  <a:lnTo>
                    <a:pt x="0" y="17"/>
                  </a:lnTo>
                  <a:lnTo>
                    <a:pt x="0" y="1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74" name="Freeform 397">
              <a:extLst>
                <a:ext uri="{FF2B5EF4-FFF2-40B4-BE49-F238E27FC236}">
                  <a16:creationId xmlns:a16="http://schemas.microsoft.com/office/drawing/2014/main" id="{159EFBF3-882E-9346-BF68-12C01F1CC104}"/>
                </a:ext>
              </a:extLst>
            </p:cNvPr>
            <p:cNvSpPr>
              <a:spLocks/>
            </p:cNvSpPr>
            <p:nvPr/>
          </p:nvSpPr>
          <p:spPr bwMode="auto">
            <a:xfrm>
              <a:off x="4364" y="2808"/>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
                <a:gd name="T130" fmla="*/ 0 h 37"/>
                <a:gd name="T131" fmla="*/ 19 w 19"/>
                <a:gd name="T132" fmla="*/ 37 h 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 h="37">
                  <a:moveTo>
                    <a:pt x="5" y="0"/>
                  </a:moveTo>
                  <a:lnTo>
                    <a:pt x="5" y="14"/>
                  </a:lnTo>
                  <a:lnTo>
                    <a:pt x="6" y="13"/>
                  </a:lnTo>
                  <a:lnTo>
                    <a:pt x="6" y="11"/>
                  </a:lnTo>
                  <a:lnTo>
                    <a:pt x="8" y="11"/>
                  </a:lnTo>
                  <a:lnTo>
                    <a:pt x="9" y="11"/>
                  </a:lnTo>
                  <a:lnTo>
                    <a:pt x="10" y="10"/>
                  </a:lnTo>
                  <a:lnTo>
                    <a:pt x="11" y="10"/>
                  </a:lnTo>
                  <a:lnTo>
                    <a:pt x="13" y="10"/>
                  </a:lnTo>
                  <a:lnTo>
                    <a:pt x="14" y="10"/>
                  </a:lnTo>
                  <a:lnTo>
                    <a:pt x="15" y="10"/>
                  </a:lnTo>
                  <a:lnTo>
                    <a:pt x="15" y="11"/>
                  </a:lnTo>
                  <a:lnTo>
                    <a:pt x="16" y="13"/>
                  </a:lnTo>
                  <a:lnTo>
                    <a:pt x="18" y="14"/>
                  </a:lnTo>
                  <a:lnTo>
                    <a:pt x="19" y="14"/>
                  </a:lnTo>
                  <a:lnTo>
                    <a:pt x="19" y="15"/>
                  </a:lnTo>
                  <a:lnTo>
                    <a:pt x="19" y="17"/>
                  </a:lnTo>
                  <a:lnTo>
                    <a:pt x="19" y="18"/>
                  </a:lnTo>
                  <a:lnTo>
                    <a:pt x="19" y="19"/>
                  </a:lnTo>
                  <a:lnTo>
                    <a:pt x="19" y="20"/>
                  </a:lnTo>
                  <a:lnTo>
                    <a:pt x="19" y="37"/>
                  </a:lnTo>
                  <a:lnTo>
                    <a:pt x="13" y="37"/>
                  </a:lnTo>
                  <a:lnTo>
                    <a:pt x="13" y="24"/>
                  </a:lnTo>
                  <a:lnTo>
                    <a:pt x="13" y="23"/>
                  </a:lnTo>
                  <a:lnTo>
                    <a:pt x="13" y="22"/>
                  </a:lnTo>
                  <a:lnTo>
                    <a:pt x="13" y="20"/>
                  </a:lnTo>
                  <a:lnTo>
                    <a:pt x="13" y="19"/>
                  </a:lnTo>
                  <a:lnTo>
                    <a:pt x="13" y="18"/>
                  </a:lnTo>
                  <a:lnTo>
                    <a:pt x="13" y="17"/>
                  </a:lnTo>
                  <a:lnTo>
                    <a:pt x="11" y="17"/>
                  </a:lnTo>
                  <a:lnTo>
                    <a:pt x="10" y="17"/>
                  </a:lnTo>
                  <a:lnTo>
                    <a:pt x="9" y="17"/>
                  </a:lnTo>
                  <a:lnTo>
                    <a:pt x="8" y="17"/>
                  </a:lnTo>
                  <a:lnTo>
                    <a:pt x="6" y="18"/>
                  </a:lnTo>
                  <a:lnTo>
                    <a:pt x="5" y="18"/>
                  </a:lnTo>
                  <a:lnTo>
                    <a:pt x="5" y="19"/>
                  </a:lnTo>
                  <a:lnTo>
                    <a:pt x="5" y="20"/>
                  </a:lnTo>
                  <a:lnTo>
                    <a:pt x="5" y="22"/>
                  </a:lnTo>
                  <a:lnTo>
                    <a:pt x="5" y="23"/>
                  </a:lnTo>
                  <a:lnTo>
                    <a:pt x="5" y="24"/>
                  </a:lnTo>
                  <a:lnTo>
                    <a:pt x="5" y="37"/>
                  </a:lnTo>
                  <a:lnTo>
                    <a:pt x="0" y="37"/>
                  </a:lnTo>
                  <a:lnTo>
                    <a:pt x="0" y="0"/>
                  </a:lnTo>
                  <a:lnTo>
                    <a:pt x="5" y="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75" name="Freeform 398">
              <a:extLst>
                <a:ext uri="{FF2B5EF4-FFF2-40B4-BE49-F238E27FC236}">
                  <a16:creationId xmlns:a16="http://schemas.microsoft.com/office/drawing/2014/main" id="{14112E87-3AB1-7946-AA20-DA330F8871C4}"/>
                </a:ext>
              </a:extLst>
            </p:cNvPr>
            <p:cNvSpPr>
              <a:spLocks/>
            </p:cNvSpPr>
            <p:nvPr/>
          </p:nvSpPr>
          <p:spPr bwMode="auto">
            <a:xfrm>
              <a:off x="4374" y="2811"/>
              <a:ext cx="6" cy="6"/>
            </a:xfrm>
            <a:custGeom>
              <a:avLst/>
              <a:gdLst>
                <a:gd name="T0" fmla="*/ 0 w 21"/>
                <a:gd name="T1" fmla="*/ 0 h 27"/>
                <a:gd name="T2" fmla="*/ 0 w 21"/>
                <a:gd name="T3" fmla="*/ 0 h 27"/>
                <a:gd name="T4" fmla="*/ 0 w 21"/>
                <a:gd name="T5" fmla="*/ 0 h 27"/>
                <a:gd name="T6" fmla="*/ 0 w 21"/>
                <a:gd name="T7" fmla="*/ 0 h 27"/>
                <a:gd name="T8" fmla="*/ 0 w 21"/>
                <a:gd name="T9" fmla="*/ 0 h 27"/>
                <a:gd name="T10" fmla="*/ 0 w 21"/>
                <a:gd name="T11" fmla="*/ 0 h 27"/>
                <a:gd name="T12" fmla="*/ 0 w 21"/>
                <a:gd name="T13" fmla="*/ 0 h 27"/>
                <a:gd name="T14" fmla="*/ 0 w 21"/>
                <a:gd name="T15" fmla="*/ 0 h 27"/>
                <a:gd name="T16" fmla="*/ 0 w 21"/>
                <a:gd name="T17" fmla="*/ 0 h 27"/>
                <a:gd name="T18" fmla="*/ 0 w 21"/>
                <a:gd name="T19" fmla="*/ 0 h 27"/>
                <a:gd name="T20" fmla="*/ 0 w 21"/>
                <a:gd name="T21" fmla="*/ 0 h 27"/>
                <a:gd name="T22" fmla="*/ 0 w 21"/>
                <a:gd name="T23" fmla="*/ 0 h 27"/>
                <a:gd name="T24" fmla="*/ 0 w 21"/>
                <a:gd name="T25" fmla="*/ 0 h 27"/>
                <a:gd name="T26" fmla="*/ 0 w 21"/>
                <a:gd name="T27" fmla="*/ 0 h 27"/>
                <a:gd name="T28" fmla="*/ 0 w 21"/>
                <a:gd name="T29" fmla="*/ 0 h 27"/>
                <a:gd name="T30" fmla="*/ 0 w 21"/>
                <a:gd name="T31" fmla="*/ 0 h 27"/>
                <a:gd name="T32" fmla="*/ 0 w 21"/>
                <a:gd name="T33" fmla="*/ 0 h 27"/>
                <a:gd name="T34" fmla="*/ 0 w 21"/>
                <a:gd name="T35" fmla="*/ 0 h 27"/>
                <a:gd name="T36" fmla="*/ 0 w 21"/>
                <a:gd name="T37" fmla="*/ 0 h 27"/>
                <a:gd name="T38" fmla="*/ 0 w 21"/>
                <a:gd name="T39" fmla="*/ 0 h 27"/>
                <a:gd name="T40" fmla="*/ 0 w 21"/>
                <a:gd name="T41" fmla="*/ 0 h 27"/>
                <a:gd name="T42" fmla="*/ 0 w 21"/>
                <a:gd name="T43" fmla="*/ 0 h 27"/>
                <a:gd name="T44" fmla="*/ 0 w 21"/>
                <a:gd name="T45" fmla="*/ 0 h 27"/>
                <a:gd name="T46" fmla="*/ 0 w 21"/>
                <a:gd name="T47" fmla="*/ 0 h 27"/>
                <a:gd name="T48" fmla="*/ 0 w 21"/>
                <a:gd name="T49" fmla="*/ 0 h 27"/>
                <a:gd name="T50" fmla="*/ 0 w 21"/>
                <a:gd name="T51" fmla="*/ 0 h 27"/>
                <a:gd name="T52" fmla="*/ 0 w 21"/>
                <a:gd name="T53" fmla="*/ 0 h 27"/>
                <a:gd name="T54" fmla="*/ 0 w 21"/>
                <a:gd name="T55" fmla="*/ 0 h 27"/>
                <a:gd name="T56" fmla="*/ 0 w 21"/>
                <a:gd name="T57" fmla="*/ 0 h 27"/>
                <a:gd name="T58" fmla="*/ 0 w 21"/>
                <a:gd name="T59" fmla="*/ 0 h 27"/>
                <a:gd name="T60" fmla="*/ 0 w 21"/>
                <a:gd name="T61" fmla="*/ 0 h 27"/>
                <a:gd name="T62" fmla="*/ 0 w 21"/>
                <a:gd name="T63" fmla="*/ 0 h 27"/>
                <a:gd name="T64" fmla="*/ 0 w 21"/>
                <a:gd name="T65" fmla="*/ 0 h 27"/>
                <a:gd name="T66" fmla="*/ 0 w 21"/>
                <a:gd name="T67" fmla="*/ 0 h 27"/>
                <a:gd name="T68" fmla="*/ 0 w 21"/>
                <a:gd name="T69" fmla="*/ 0 h 27"/>
                <a:gd name="T70" fmla="*/ 0 w 21"/>
                <a:gd name="T71" fmla="*/ 0 h 27"/>
                <a:gd name="T72" fmla="*/ 0 w 21"/>
                <a:gd name="T73" fmla="*/ 0 h 27"/>
                <a:gd name="T74" fmla="*/ 0 w 21"/>
                <a:gd name="T75" fmla="*/ 0 h 27"/>
                <a:gd name="T76" fmla="*/ 0 w 21"/>
                <a:gd name="T77" fmla="*/ 0 h 27"/>
                <a:gd name="T78" fmla="*/ 0 w 21"/>
                <a:gd name="T79" fmla="*/ 0 h 27"/>
                <a:gd name="T80" fmla="*/ 0 w 21"/>
                <a:gd name="T81" fmla="*/ 0 h 27"/>
                <a:gd name="T82" fmla="*/ 0 w 21"/>
                <a:gd name="T83" fmla="*/ 0 h 27"/>
                <a:gd name="T84" fmla="*/ 0 w 21"/>
                <a:gd name="T85" fmla="*/ 0 h 27"/>
                <a:gd name="T86" fmla="*/ 0 w 21"/>
                <a:gd name="T87" fmla="*/ 0 h 27"/>
                <a:gd name="T88" fmla="*/ 0 w 21"/>
                <a:gd name="T89" fmla="*/ 0 h 27"/>
                <a:gd name="T90" fmla="*/ 0 w 21"/>
                <a:gd name="T91" fmla="*/ 0 h 27"/>
                <a:gd name="T92" fmla="*/ 0 w 21"/>
                <a:gd name="T93" fmla="*/ 0 h 27"/>
                <a:gd name="T94" fmla="*/ 0 w 21"/>
                <a:gd name="T95" fmla="*/ 0 h 27"/>
                <a:gd name="T96" fmla="*/ 0 w 21"/>
                <a:gd name="T97" fmla="*/ 0 h 27"/>
                <a:gd name="T98" fmla="*/ 0 w 21"/>
                <a:gd name="T99" fmla="*/ 0 h 27"/>
                <a:gd name="T100" fmla="*/ 0 w 21"/>
                <a:gd name="T101" fmla="*/ 0 h 27"/>
                <a:gd name="T102" fmla="*/ 0 w 21"/>
                <a:gd name="T103" fmla="*/ 0 h 27"/>
                <a:gd name="T104" fmla="*/ 0 w 21"/>
                <a:gd name="T105" fmla="*/ 0 h 27"/>
                <a:gd name="T106" fmla="*/ 0 w 21"/>
                <a:gd name="T107" fmla="*/ 0 h 27"/>
                <a:gd name="T108" fmla="*/ 0 w 21"/>
                <a:gd name="T109" fmla="*/ 0 h 27"/>
                <a:gd name="T110" fmla="*/ 0 w 21"/>
                <a:gd name="T111" fmla="*/ 0 h 2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
                <a:gd name="T169" fmla="*/ 0 h 27"/>
                <a:gd name="T170" fmla="*/ 21 w 21"/>
                <a:gd name="T171" fmla="*/ 27 h 2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 h="27">
                  <a:moveTo>
                    <a:pt x="0" y="20"/>
                  </a:moveTo>
                  <a:lnTo>
                    <a:pt x="5" y="17"/>
                  </a:lnTo>
                  <a:lnTo>
                    <a:pt x="6" y="18"/>
                  </a:lnTo>
                  <a:lnTo>
                    <a:pt x="6" y="19"/>
                  </a:lnTo>
                  <a:lnTo>
                    <a:pt x="8" y="19"/>
                  </a:lnTo>
                  <a:lnTo>
                    <a:pt x="8" y="20"/>
                  </a:lnTo>
                  <a:lnTo>
                    <a:pt x="8" y="22"/>
                  </a:lnTo>
                  <a:lnTo>
                    <a:pt x="9" y="23"/>
                  </a:lnTo>
                  <a:lnTo>
                    <a:pt x="10" y="23"/>
                  </a:lnTo>
                  <a:lnTo>
                    <a:pt x="10" y="24"/>
                  </a:lnTo>
                  <a:lnTo>
                    <a:pt x="11" y="24"/>
                  </a:lnTo>
                  <a:lnTo>
                    <a:pt x="13" y="24"/>
                  </a:lnTo>
                  <a:lnTo>
                    <a:pt x="13" y="23"/>
                  </a:lnTo>
                  <a:lnTo>
                    <a:pt x="13" y="22"/>
                  </a:lnTo>
                  <a:lnTo>
                    <a:pt x="13" y="20"/>
                  </a:lnTo>
                  <a:lnTo>
                    <a:pt x="14" y="20"/>
                  </a:lnTo>
                  <a:lnTo>
                    <a:pt x="15" y="20"/>
                  </a:lnTo>
                  <a:lnTo>
                    <a:pt x="16" y="20"/>
                  </a:lnTo>
                  <a:lnTo>
                    <a:pt x="15" y="20"/>
                  </a:lnTo>
                  <a:lnTo>
                    <a:pt x="15" y="19"/>
                  </a:lnTo>
                  <a:lnTo>
                    <a:pt x="14" y="18"/>
                  </a:lnTo>
                  <a:lnTo>
                    <a:pt x="13" y="17"/>
                  </a:lnTo>
                  <a:lnTo>
                    <a:pt x="11" y="17"/>
                  </a:lnTo>
                  <a:lnTo>
                    <a:pt x="10" y="17"/>
                  </a:lnTo>
                  <a:lnTo>
                    <a:pt x="9" y="17"/>
                  </a:lnTo>
                  <a:lnTo>
                    <a:pt x="8" y="15"/>
                  </a:lnTo>
                  <a:lnTo>
                    <a:pt x="6" y="15"/>
                  </a:lnTo>
                  <a:lnTo>
                    <a:pt x="5" y="14"/>
                  </a:lnTo>
                  <a:lnTo>
                    <a:pt x="4" y="14"/>
                  </a:lnTo>
                  <a:lnTo>
                    <a:pt x="4" y="13"/>
                  </a:lnTo>
                  <a:lnTo>
                    <a:pt x="2" y="13"/>
                  </a:lnTo>
                  <a:lnTo>
                    <a:pt x="2" y="12"/>
                  </a:lnTo>
                  <a:lnTo>
                    <a:pt x="2" y="10"/>
                  </a:lnTo>
                  <a:lnTo>
                    <a:pt x="2" y="9"/>
                  </a:lnTo>
                  <a:lnTo>
                    <a:pt x="2" y="8"/>
                  </a:lnTo>
                  <a:lnTo>
                    <a:pt x="2" y="7"/>
                  </a:lnTo>
                  <a:lnTo>
                    <a:pt x="2" y="5"/>
                  </a:lnTo>
                  <a:lnTo>
                    <a:pt x="2" y="4"/>
                  </a:lnTo>
                  <a:lnTo>
                    <a:pt x="4" y="3"/>
                  </a:lnTo>
                  <a:lnTo>
                    <a:pt x="4" y="1"/>
                  </a:lnTo>
                  <a:lnTo>
                    <a:pt x="5" y="1"/>
                  </a:lnTo>
                  <a:lnTo>
                    <a:pt x="6" y="1"/>
                  </a:lnTo>
                  <a:lnTo>
                    <a:pt x="8" y="0"/>
                  </a:lnTo>
                  <a:lnTo>
                    <a:pt x="9" y="0"/>
                  </a:lnTo>
                  <a:lnTo>
                    <a:pt x="10" y="0"/>
                  </a:lnTo>
                  <a:lnTo>
                    <a:pt x="11" y="0"/>
                  </a:lnTo>
                  <a:lnTo>
                    <a:pt x="13" y="0"/>
                  </a:lnTo>
                  <a:lnTo>
                    <a:pt x="14" y="0"/>
                  </a:lnTo>
                  <a:lnTo>
                    <a:pt x="14" y="1"/>
                  </a:lnTo>
                  <a:lnTo>
                    <a:pt x="15" y="1"/>
                  </a:lnTo>
                  <a:lnTo>
                    <a:pt x="15" y="3"/>
                  </a:lnTo>
                  <a:lnTo>
                    <a:pt x="16" y="4"/>
                  </a:lnTo>
                  <a:lnTo>
                    <a:pt x="18" y="4"/>
                  </a:lnTo>
                  <a:lnTo>
                    <a:pt x="19" y="4"/>
                  </a:lnTo>
                  <a:lnTo>
                    <a:pt x="19" y="5"/>
                  </a:lnTo>
                  <a:lnTo>
                    <a:pt x="19" y="7"/>
                  </a:lnTo>
                  <a:lnTo>
                    <a:pt x="13" y="7"/>
                  </a:lnTo>
                  <a:lnTo>
                    <a:pt x="11" y="7"/>
                  </a:lnTo>
                  <a:lnTo>
                    <a:pt x="10" y="7"/>
                  </a:lnTo>
                  <a:lnTo>
                    <a:pt x="9" y="7"/>
                  </a:lnTo>
                  <a:lnTo>
                    <a:pt x="8" y="7"/>
                  </a:lnTo>
                  <a:lnTo>
                    <a:pt x="8" y="8"/>
                  </a:lnTo>
                  <a:lnTo>
                    <a:pt x="8" y="9"/>
                  </a:lnTo>
                  <a:lnTo>
                    <a:pt x="8" y="10"/>
                  </a:lnTo>
                  <a:lnTo>
                    <a:pt x="9" y="10"/>
                  </a:lnTo>
                  <a:lnTo>
                    <a:pt x="10" y="10"/>
                  </a:lnTo>
                  <a:lnTo>
                    <a:pt x="11" y="10"/>
                  </a:lnTo>
                  <a:lnTo>
                    <a:pt x="13" y="10"/>
                  </a:lnTo>
                  <a:lnTo>
                    <a:pt x="14" y="10"/>
                  </a:lnTo>
                  <a:lnTo>
                    <a:pt x="15" y="10"/>
                  </a:lnTo>
                  <a:lnTo>
                    <a:pt x="16" y="12"/>
                  </a:lnTo>
                  <a:lnTo>
                    <a:pt x="18" y="13"/>
                  </a:lnTo>
                  <a:lnTo>
                    <a:pt x="19" y="14"/>
                  </a:lnTo>
                  <a:lnTo>
                    <a:pt x="19" y="15"/>
                  </a:lnTo>
                  <a:lnTo>
                    <a:pt x="20" y="15"/>
                  </a:lnTo>
                  <a:lnTo>
                    <a:pt x="20" y="17"/>
                  </a:lnTo>
                  <a:lnTo>
                    <a:pt x="21" y="18"/>
                  </a:lnTo>
                  <a:lnTo>
                    <a:pt x="21" y="19"/>
                  </a:lnTo>
                  <a:lnTo>
                    <a:pt x="21" y="20"/>
                  </a:lnTo>
                  <a:lnTo>
                    <a:pt x="20" y="22"/>
                  </a:lnTo>
                  <a:lnTo>
                    <a:pt x="19" y="23"/>
                  </a:lnTo>
                  <a:lnTo>
                    <a:pt x="19" y="24"/>
                  </a:lnTo>
                  <a:lnTo>
                    <a:pt x="18" y="24"/>
                  </a:lnTo>
                  <a:lnTo>
                    <a:pt x="16" y="25"/>
                  </a:lnTo>
                  <a:lnTo>
                    <a:pt x="15" y="27"/>
                  </a:lnTo>
                  <a:lnTo>
                    <a:pt x="14" y="27"/>
                  </a:lnTo>
                  <a:lnTo>
                    <a:pt x="13" y="27"/>
                  </a:lnTo>
                  <a:lnTo>
                    <a:pt x="11" y="27"/>
                  </a:lnTo>
                  <a:lnTo>
                    <a:pt x="10" y="27"/>
                  </a:lnTo>
                  <a:lnTo>
                    <a:pt x="9" y="27"/>
                  </a:lnTo>
                  <a:lnTo>
                    <a:pt x="8" y="27"/>
                  </a:lnTo>
                  <a:lnTo>
                    <a:pt x="6" y="27"/>
                  </a:lnTo>
                  <a:lnTo>
                    <a:pt x="5" y="27"/>
                  </a:lnTo>
                  <a:lnTo>
                    <a:pt x="4" y="25"/>
                  </a:lnTo>
                  <a:lnTo>
                    <a:pt x="2" y="24"/>
                  </a:lnTo>
                  <a:lnTo>
                    <a:pt x="1" y="23"/>
                  </a:lnTo>
                  <a:lnTo>
                    <a:pt x="0" y="22"/>
                  </a:lnTo>
                  <a:lnTo>
                    <a:pt x="0" y="2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76" name="Freeform 399">
              <a:extLst>
                <a:ext uri="{FF2B5EF4-FFF2-40B4-BE49-F238E27FC236}">
                  <a16:creationId xmlns:a16="http://schemas.microsoft.com/office/drawing/2014/main" id="{36BE2CF9-6B5E-F544-8262-C8B16DEF2686}"/>
                </a:ext>
              </a:extLst>
            </p:cNvPr>
            <p:cNvSpPr>
              <a:spLocks noEditPoints="1"/>
            </p:cNvSpPr>
            <p:nvPr/>
          </p:nvSpPr>
          <p:spPr bwMode="auto">
            <a:xfrm>
              <a:off x="4380" y="2808"/>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w 19"/>
                <a:gd name="T87" fmla="*/ 0 h 37"/>
                <a:gd name="T88" fmla="*/ 0 w 19"/>
                <a:gd name="T89" fmla="*/ 0 h 37"/>
                <a:gd name="T90" fmla="*/ 0 w 19"/>
                <a:gd name="T91" fmla="*/ 0 h 37"/>
                <a:gd name="T92" fmla="*/ 0 w 19"/>
                <a:gd name="T93" fmla="*/ 0 h 37"/>
                <a:gd name="T94" fmla="*/ 0 w 19"/>
                <a:gd name="T95" fmla="*/ 0 h 37"/>
                <a:gd name="T96" fmla="*/ 0 w 19"/>
                <a:gd name="T97" fmla="*/ 0 h 37"/>
                <a:gd name="T98" fmla="*/ 0 w 19"/>
                <a:gd name="T99" fmla="*/ 0 h 37"/>
                <a:gd name="T100" fmla="*/ 0 w 19"/>
                <a:gd name="T101" fmla="*/ 0 h 37"/>
                <a:gd name="T102" fmla="*/ 0 w 19"/>
                <a:gd name="T103" fmla="*/ 0 h 37"/>
                <a:gd name="T104" fmla="*/ 0 w 19"/>
                <a:gd name="T105" fmla="*/ 0 h 37"/>
                <a:gd name="T106" fmla="*/ 0 w 19"/>
                <a:gd name="T107" fmla="*/ 0 h 37"/>
                <a:gd name="T108" fmla="*/ 0 w 19"/>
                <a:gd name="T109" fmla="*/ 0 h 37"/>
                <a:gd name="T110" fmla="*/ 0 w 19"/>
                <a:gd name="T111" fmla="*/ 0 h 37"/>
                <a:gd name="T112" fmla="*/ 0 w 19"/>
                <a:gd name="T113" fmla="*/ 0 h 37"/>
                <a:gd name="T114" fmla="*/ 0 w 19"/>
                <a:gd name="T115" fmla="*/ 0 h 37"/>
                <a:gd name="T116" fmla="*/ 0 w 19"/>
                <a:gd name="T117" fmla="*/ 0 h 37"/>
                <a:gd name="T118" fmla="*/ 0 w 19"/>
                <a:gd name="T119" fmla="*/ 0 h 37"/>
                <a:gd name="T120" fmla="*/ 0 w 19"/>
                <a:gd name="T121" fmla="*/ 0 h 37"/>
                <a:gd name="T122" fmla="*/ 0 w 19"/>
                <a:gd name="T123" fmla="*/ 0 h 37"/>
                <a:gd name="T124" fmla="*/ 0 w 19"/>
                <a:gd name="T125" fmla="*/ 0 h 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
                <a:gd name="T190" fmla="*/ 0 h 37"/>
                <a:gd name="T191" fmla="*/ 19 w 19"/>
                <a:gd name="T192" fmla="*/ 37 h 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 h="37">
                  <a:moveTo>
                    <a:pt x="19" y="37"/>
                  </a:moveTo>
                  <a:lnTo>
                    <a:pt x="14" y="37"/>
                  </a:lnTo>
                  <a:lnTo>
                    <a:pt x="14" y="34"/>
                  </a:lnTo>
                  <a:lnTo>
                    <a:pt x="12" y="35"/>
                  </a:lnTo>
                  <a:lnTo>
                    <a:pt x="12" y="37"/>
                  </a:lnTo>
                  <a:lnTo>
                    <a:pt x="11" y="37"/>
                  </a:lnTo>
                  <a:lnTo>
                    <a:pt x="10" y="37"/>
                  </a:lnTo>
                  <a:lnTo>
                    <a:pt x="9" y="37"/>
                  </a:lnTo>
                  <a:lnTo>
                    <a:pt x="7" y="37"/>
                  </a:lnTo>
                  <a:lnTo>
                    <a:pt x="6" y="37"/>
                  </a:lnTo>
                  <a:lnTo>
                    <a:pt x="5" y="37"/>
                  </a:lnTo>
                  <a:lnTo>
                    <a:pt x="4" y="37"/>
                  </a:lnTo>
                  <a:lnTo>
                    <a:pt x="2" y="35"/>
                  </a:lnTo>
                  <a:lnTo>
                    <a:pt x="2" y="34"/>
                  </a:lnTo>
                  <a:lnTo>
                    <a:pt x="1" y="33"/>
                  </a:lnTo>
                  <a:lnTo>
                    <a:pt x="1" y="32"/>
                  </a:lnTo>
                  <a:lnTo>
                    <a:pt x="1" y="30"/>
                  </a:lnTo>
                  <a:lnTo>
                    <a:pt x="0" y="29"/>
                  </a:lnTo>
                  <a:lnTo>
                    <a:pt x="0" y="28"/>
                  </a:lnTo>
                  <a:lnTo>
                    <a:pt x="0" y="27"/>
                  </a:lnTo>
                  <a:lnTo>
                    <a:pt x="0" y="25"/>
                  </a:lnTo>
                  <a:lnTo>
                    <a:pt x="0" y="24"/>
                  </a:lnTo>
                  <a:lnTo>
                    <a:pt x="0" y="23"/>
                  </a:lnTo>
                  <a:lnTo>
                    <a:pt x="0" y="22"/>
                  </a:lnTo>
                  <a:lnTo>
                    <a:pt x="0" y="20"/>
                  </a:lnTo>
                  <a:lnTo>
                    <a:pt x="0" y="19"/>
                  </a:lnTo>
                  <a:lnTo>
                    <a:pt x="1" y="18"/>
                  </a:lnTo>
                  <a:lnTo>
                    <a:pt x="1" y="17"/>
                  </a:lnTo>
                  <a:lnTo>
                    <a:pt x="1" y="15"/>
                  </a:lnTo>
                  <a:lnTo>
                    <a:pt x="2" y="14"/>
                  </a:lnTo>
                  <a:lnTo>
                    <a:pt x="2" y="13"/>
                  </a:lnTo>
                  <a:lnTo>
                    <a:pt x="2" y="11"/>
                  </a:lnTo>
                  <a:lnTo>
                    <a:pt x="4" y="11"/>
                  </a:lnTo>
                  <a:lnTo>
                    <a:pt x="5" y="10"/>
                  </a:lnTo>
                  <a:lnTo>
                    <a:pt x="6" y="10"/>
                  </a:lnTo>
                  <a:lnTo>
                    <a:pt x="7" y="10"/>
                  </a:lnTo>
                  <a:lnTo>
                    <a:pt x="9" y="10"/>
                  </a:lnTo>
                  <a:lnTo>
                    <a:pt x="10" y="10"/>
                  </a:lnTo>
                  <a:lnTo>
                    <a:pt x="11" y="10"/>
                  </a:lnTo>
                  <a:lnTo>
                    <a:pt x="11" y="11"/>
                  </a:lnTo>
                  <a:lnTo>
                    <a:pt x="12" y="11"/>
                  </a:lnTo>
                  <a:lnTo>
                    <a:pt x="14" y="13"/>
                  </a:lnTo>
                  <a:lnTo>
                    <a:pt x="14" y="14"/>
                  </a:lnTo>
                  <a:lnTo>
                    <a:pt x="14" y="0"/>
                  </a:lnTo>
                  <a:lnTo>
                    <a:pt x="19" y="0"/>
                  </a:lnTo>
                  <a:lnTo>
                    <a:pt x="19" y="37"/>
                  </a:lnTo>
                  <a:close/>
                  <a:moveTo>
                    <a:pt x="5" y="24"/>
                  </a:moveTo>
                  <a:lnTo>
                    <a:pt x="5" y="25"/>
                  </a:lnTo>
                  <a:lnTo>
                    <a:pt x="5" y="27"/>
                  </a:lnTo>
                  <a:lnTo>
                    <a:pt x="5" y="28"/>
                  </a:lnTo>
                  <a:lnTo>
                    <a:pt x="5" y="29"/>
                  </a:lnTo>
                  <a:lnTo>
                    <a:pt x="5" y="30"/>
                  </a:lnTo>
                  <a:lnTo>
                    <a:pt x="6" y="30"/>
                  </a:lnTo>
                  <a:lnTo>
                    <a:pt x="6" y="32"/>
                  </a:lnTo>
                  <a:lnTo>
                    <a:pt x="7" y="33"/>
                  </a:lnTo>
                  <a:lnTo>
                    <a:pt x="7" y="34"/>
                  </a:lnTo>
                  <a:lnTo>
                    <a:pt x="9" y="33"/>
                  </a:lnTo>
                  <a:lnTo>
                    <a:pt x="10" y="33"/>
                  </a:lnTo>
                  <a:lnTo>
                    <a:pt x="11" y="32"/>
                  </a:lnTo>
                  <a:lnTo>
                    <a:pt x="11" y="30"/>
                  </a:lnTo>
                  <a:lnTo>
                    <a:pt x="12" y="30"/>
                  </a:lnTo>
                  <a:lnTo>
                    <a:pt x="14" y="30"/>
                  </a:lnTo>
                  <a:lnTo>
                    <a:pt x="14" y="29"/>
                  </a:lnTo>
                  <a:lnTo>
                    <a:pt x="14" y="28"/>
                  </a:lnTo>
                  <a:lnTo>
                    <a:pt x="14" y="27"/>
                  </a:lnTo>
                  <a:lnTo>
                    <a:pt x="14" y="25"/>
                  </a:lnTo>
                  <a:lnTo>
                    <a:pt x="14" y="24"/>
                  </a:lnTo>
                  <a:lnTo>
                    <a:pt x="14" y="23"/>
                  </a:lnTo>
                  <a:lnTo>
                    <a:pt x="14" y="22"/>
                  </a:lnTo>
                  <a:lnTo>
                    <a:pt x="14" y="20"/>
                  </a:lnTo>
                  <a:lnTo>
                    <a:pt x="14" y="19"/>
                  </a:lnTo>
                  <a:lnTo>
                    <a:pt x="14" y="18"/>
                  </a:lnTo>
                  <a:lnTo>
                    <a:pt x="14" y="17"/>
                  </a:lnTo>
                  <a:lnTo>
                    <a:pt x="12" y="17"/>
                  </a:lnTo>
                  <a:lnTo>
                    <a:pt x="11" y="17"/>
                  </a:lnTo>
                  <a:lnTo>
                    <a:pt x="10" y="17"/>
                  </a:lnTo>
                  <a:lnTo>
                    <a:pt x="9" y="17"/>
                  </a:lnTo>
                  <a:lnTo>
                    <a:pt x="7" y="17"/>
                  </a:lnTo>
                  <a:lnTo>
                    <a:pt x="6" y="17"/>
                  </a:lnTo>
                  <a:lnTo>
                    <a:pt x="5" y="17"/>
                  </a:lnTo>
                  <a:lnTo>
                    <a:pt x="5" y="18"/>
                  </a:lnTo>
                  <a:lnTo>
                    <a:pt x="5" y="19"/>
                  </a:lnTo>
                  <a:lnTo>
                    <a:pt x="5" y="20"/>
                  </a:lnTo>
                  <a:lnTo>
                    <a:pt x="5" y="22"/>
                  </a:lnTo>
                  <a:lnTo>
                    <a:pt x="5" y="23"/>
                  </a:lnTo>
                  <a:lnTo>
                    <a:pt x="5" y="24"/>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4177" name="Freeform 400">
              <a:extLst>
                <a:ext uri="{FF2B5EF4-FFF2-40B4-BE49-F238E27FC236}">
                  <a16:creationId xmlns:a16="http://schemas.microsoft.com/office/drawing/2014/main" id="{E7FB36A0-AEB8-734A-BFEA-B01CA51BF30D}"/>
                </a:ext>
              </a:extLst>
            </p:cNvPr>
            <p:cNvSpPr>
              <a:spLocks/>
            </p:cNvSpPr>
            <p:nvPr/>
          </p:nvSpPr>
          <p:spPr bwMode="auto">
            <a:xfrm>
              <a:off x="4386" y="2808"/>
              <a:ext cx="5" cy="9"/>
            </a:xfrm>
            <a:custGeom>
              <a:avLst/>
              <a:gdLst>
                <a:gd name="T0" fmla="*/ 0 w 19"/>
                <a:gd name="T1" fmla="*/ 0 h 37"/>
                <a:gd name="T2" fmla="*/ 0 w 19"/>
                <a:gd name="T3" fmla="*/ 0 h 37"/>
                <a:gd name="T4" fmla="*/ 0 w 19"/>
                <a:gd name="T5" fmla="*/ 0 h 37"/>
                <a:gd name="T6" fmla="*/ 0 w 19"/>
                <a:gd name="T7" fmla="*/ 0 h 37"/>
                <a:gd name="T8" fmla="*/ 0 w 19"/>
                <a:gd name="T9" fmla="*/ 0 h 37"/>
                <a:gd name="T10" fmla="*/ 0 w 19"/>
                <a:gd name="T11" fmla="*/ 0 h 37"/>
                <a:gd name="T12" fmla="*/ 0 w 19"/>
                <a:gd name="T13" fmla="*/ 0 h 37"/>
                <a:gd name="T14" fmla="*/ 0 w 19"/>
                <a:gd name="T15" fmla="*/ 0 h 37"/>
                <a:gd name="T16" fmla="*/ 0 w 19"/>
                <a:gd name="T17" fmla="*/ 0 h 37"/>
                <a:gd name="T18" fmla="*/ 0 w 19"/>
                <a:gd name="T19" fmla="*/ 0 h 37"/>
                <a:gd name="T20" fmla="*/ 0 w 19"/>
                <a:gd name="T21" fmla="*/ 0 h 37"/>
                <a:gd name="T22" fmla="*/ 0 w 19"/>
                <a:gd name="T23" fmla="*/ 0 h 37"/>
                <a:gd name="T24" fmla="*/ 0 w 19"/>
                <a:gd name="T25" fmla="*/ 0 h 37"/>
                <a:gd name="T26" fmla="*/ 0 w 19"/>
                <a:gd name="T27" fmla="*/ 0 h 37"/>
                <a:gd name="T28" fmla="*/ 0 w 19"/>
                <a:gd name="T29" fmla="*/ 0 h 37"/>
                <a:gd name="T30" fmla="*/ 0 w 19"/>
                <a:gd name="T31" fmla="*/ 0 h 37"/>
                <a:gd name="T32" fmla="*/ 0 w 19"/>
                <a:gd name="T33" fmla="*/ 0 h 37"/>
                <a:gd name="T34" fmla="*/ 0 w 19"/>
                <a:gd name="T35" fmla="*/ 0 h 37"/>
                <a:gd name="T36" fmla="*/ 0 w 19"/>
                <a:gd name="T37" fmla="*/ 0 h 37"/>
                <a:gd name="T38" fmla="*/ 0 w 19"/>
                <a:gd name="T39" fmla="*/ 0 h 37"/>
                <a:gd name="T40" fmla="*/ 0 w 19"/>
                <a:gd name="T41" fmla="*/ 0 h 37"/>
                <a:gd name="T42" fmla="*/ 0 w 19"/>
                <a:gd name="T43" fmla="*/ 0 h 37"/>
                <a:gd name="T44" fmla="*/ 0 w 19"/>
                <a:gd name="T45" fmla="*/ 0 h 37"/>
                <a:gd name="T46" fmla="*/ 0 w 19"/>
                <a:gd name="T47" fmla="*/ 0 h 37"/>
                <a:gd name="T48" fmla="*/ 0 w 19"/>
                <a:gd name="T49" fmla="*/ 0 h 37"/>
                <a:gd name="T50" fmla="*/ 0 w 19"/>
                <a:gd name="T51" fmla="*/ 0 h 37"/>
                <a:gd name="T52" fmla="*/ 0 w 19"/>
                <a:gd name="T53" fmla="*/ 0 h 37"/>
                <a:gd name="T54" fmla="*/ 0 w 19"/>
                <a:gd name="T55" fmla="*/ 0 h 37"/>
                <a:gd name="T56" fmla="*/ 0 w 19"/>
                <a:gd name="T57" fmla="*/ 0 h 37"/>
                <a:gd name="T58" fmla="*/ 0 w 19"/>
                <a:gd name="T59" fmla="*/ 0 h 37"/>
                <a:gd name="T60" fmla="*/ 0 w 19"/>
                <a:gd name="T61" fmla="*/ 0 h 37"/>
                <a:gd name="T62" fmla="*/ 0 w 19"/>
                <a:gd name="T63" fmla="*/ 0 h 37"/>
                <a:gd name="T64" fmla="*/ 0 w 19"/>
                <a:gd name="T65" fmla="*/ 0 h 37"/>
                <a:gd name="T66" fmla="*/ 0 w 19"/>
                <a:gd name="T67" fmla="*/ 0 h 37"/>
                <a:gd name="T68" fmla="*/ 0 w 19"/>
                <a:gd name="T69" fmla="*/ 0 h 37"/>
                <a:gd name="T70" fmla="*/ 0 w 19"/>
                <a:gd name="T71" fmla="*/ 0 h 37"/>
                <a:gd name="T72" fmla="*/ 0 w 19"/>
                <a:gd name="T73" fmla="*/ 0 h 37"/>
                <a:gd name="T74" fmla="*/ 0 w 19"/>
                <a:gd name="T75" fmla="*/ 0 h 37"/>
                <a:gd name="T76" fmla="*/ 0 w 19"/>
                <a:gd name="T77" fmla="*/ 0 h 37"/>
                <a:gd name="T78" fmla="*/ 0 w 19"/>
                <a:gd name="T79" fmla="*/ 0 h 37"/>
                <a:gd name="T80" fmla="*/ 0 w 19"/>
                <a:gd name="T81" fmla="*/ 0 h 37"/>
                <a:gd name="T82" fmla="*/ 0 w 19"/>
                <a:gd name="T83" fmla="*/ 0 h 37"/>
                <a:gd name="T84" fmla="*/ 0 w 19"/>
                <a:gd name="T85" fmla="*/ 0 h 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
                <a:gd name="T130" fmla="*/ 0 h 37"/>
                <a:gd name="T131" fmla="*/ 19 w 19"/>
                <a:gd name="T132" fmla="*/ 37 h 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 h="37">
                  <a:moveTo>
                    <a:pt x="6" y="0"/>
                  </a:moveTo>
                  <a:lnTo>
                    <a:pt x="6" y="14"/>
                  </a:lnTo>
                  <a:lnTo>
                    <a:pt x="6" y="13"/>
                  </a:lnTo>
                  <a:lnTo>
                    <a:pt x="7" y="11"/>
                  </a:lnTo>
                  <a:lnTo>
                    <a:pt x="9" y="11"/>
                  </a:lnTo>
                  <a:lnTo>
                    <a:pt x="10" y="11"/>
                  </a:lnTo>
                  <a:lnTo>
                    <a:pt x="11" y="10"/>
                  </a:lnTo>
                  <a:lnTo>
                    <a:pt x="12" y="10"/>
                  </a:lnTo>
                  <a:lnTo>
                    <a:pt x="14" y="10"/>
                  </a:lnTo>
                  <a:lnTo>
                    <a:pt x="15" y="10"/>
                  </a:lnTo>
                  <a:lnTo>
                    <a:pt x="16" y="10"/>
                  </a:lnTo>
                  <a:lnTo>
                    <a:pt x="16" y="11"/>
                  </a:lnTo>
                  <a:lnTo>
                    <a:pt x="16" y="13"/>
                  </a:lnTo>
                  <a:lnTo>
                    <a:pt x="17" y="13"/>
                  </a:lnTo>
                  <a:lnTo>
                    <a:pt x="19" y="14"/>
                  </a:lnTo>
                  <a:lnTo>
                    <a:pt x="19" y="15"/>
                  </a:lnTo>
                  <a:lnTo>
                    <a:pt x="19" y="17"/>
                  </a:lnTo>
                  <a:lnTo>
                    <a:pt x="19" y="18"/>
                  </a:lnTo>
                  <a:lnTo>
                    <a:pt x="19" y="19"/>
                  </a:lnTo>
                  <a:lnTo>
                    <a:pt x="19" y="20"/>
                  </a:lnTo>
                  <a:lnTo>
                    <a:pt x="19" y="37"/>
                  </a:lnTo>
                  <a:lnTo>
                    <a:pt x="14" y="37"/>
                  </a:lnTo>
                  <a:lnTo>
                    <a:pt x="14" y="24"/>
                  </a:lnTo>
                  <a:lnTo>
                    <a:pt x="14" y="23"/>
                  </a:lnTo>
                  <a:lnTo>
                    <a:pt x="14" y="22"/>
                  </a:lnTo>
                  <a:lnTo>
                    <a:pt x="14" y="20"/>
                  </a:lnTo>
                  <a:lnTo>
                    <a:pt x="14" y="19"/>
                  </a:lnTo>
                  <a:lnTo>
                    <a:pt x="14" y="18"/>
                  </a:lnTo>
                  <a:lnTo>
                    <a:pt x="14" y="17"/>
                  </a:lnTo>
                  <a:lnTo>
                    <a:pt x="12" y="17"/>
                  </a:lnTo>
                  <a:lnTo>
                    <a:pt x="11" y="17"/>
                  </a:lnTo>
                  <a:lnTo>
                    <a:pt x="10" y="17"/>
                  </a:lnTo>
                  <a:lnTo>
                    <a:pt x="9" y="17"/>
                  </a:lnTo>
                  <a:lnTo>
                    <a:pt x="7" y="17"/>
                  </a:lnTo>
                  <a:lnTo>
                    <a:pt x="7" y="18"/>
                  </a:lnTo>
                  <a:lnTo>
                    <a:pt x="6" y="18"/>
                  </a:lnTo>
                  <a:lnTo>
                    <a:pt x="6" y="19"/>
                  </a:lnTo>
                  <a:lnTo>
                    <a:pt x="6" y="20"/>
                  </a:lnTo>
                  <a:lnTo>
                    <a:pt x="6" y="22"/>
                  </a:lnTo>
                  <a:lnTo>
                    <a:pt x="6" y="23"/>
                  </a:lnTo>
                  <a:lnTo>
                    <a:pt x="6" y="24"/>
                  </a:lnTo>
                  <a:lnTo>
                    <a:pt x="6" y="37"/>
                  </a:lnTo>
                  <a:lnTo>
                    <a:pt x="0" y="37"/>
                  </a:lnTo>
                  <a:lnTo>
                    <a:pt x="0" y="0"/>
                  </a:lnTo>
                  <a:lnTo>
                    <a:pt x="6" y="0"/>
                  </a:lnTo>
                  <a:close/>
                </a:path>
              </a:pathLst>
            </a:custGeom>
            <a:solidFill>
              <a:srgbClr val="3A66A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sp>
        <p:nvSpPr>
          <p:cNvPr id="103496" name="Rectangle 402">
            <a:extLst>
              <a:ext uri="{FF2B5EF4-FFF2-40B4-BE49-F238E27FC236}">
                <a16:creationId xmlns:a16="http://schemas.microsoft.com/office/drawing/2014/main" id="{916B6F59-DA72-754F-9914-3C57CDEFC656}"/>
              </a:ext>
            </a:extLst>
          </p:cNvPr>
          <p:cNvSpPr>
            <a:spLocks noChangeArrowheads="1"/>
          </p:cNvSpPr>
          <p:nvPr/>
        </p:nvSpPr>
        <p:spPr bwMode="auto">
          <a:xfrm>
            <a:off x="3641725" y="3375025"/>
            <a:ext cx="7969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300">
                <a:solidFill>
                  <a:srgbClr val="121415"/>
                </a:solidFill>
              </a:rPr>
              <a:t>用例模型</a:t>
            </a:r>
            <a:r>
              <a:rPr lang="en-US" altLang="zh-CN" sz="1300">
                <a:solidFill>
                  <a:srgbClr val="121415"/>
                </a:solidFill>
              </a:rPr>
              <a:t> </a:t>
            </a:r>
            <a:endParaRPr lang="en-US" altLang="zh-CN"/>
          </a:p>
        </p:txBody>
      </p:sp>
      <p:sp>
        <p:nvSpPr>
          <p:cNvPr id="103497" name="Rectangle 405">
            <a:extLst>
              <a:ext uri="{FF2B5EF4-FFF2-40B4-BE49-F238E27FC236}">
                <a16:creationId xmlns:a16="http://schemas.microsoft.com/office/drawing/2014/main" id="{D3E8271F-3837-C043-9AF2-57EF2D19E4EB}"/>
              </a:ext>
            </a:extLst>
          </p:cNvPr>
          <p:cNvSpPr>
            <a:spLocks noChangeArrowheads="1"/>
          </p:cNvSpPr>
          <p:nvPr/>
        </p:nvSpPr>
        <p:spPr bwMode="auto">
          <a:xfrm>
            <a:off x="2200275" y="3389313"/>
            <a:ext cx="12065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400">
                <a:solidFill>
                  <a:schemeClr val="bg2"/>
                </a:solidFill>
              </a:rPr>
              <a:t>业务用例模型</a:t>
            </a:r>
            <a:endParaRPr lang="en-US" altLang="zh-CN" sz="1400">
              <a:solidFill>
                <a:schemeClr val="bg2"/>
              </a:solidFill>
            </a:endParaRPr>
          </a:p>
        </p:txBody>
      </p:sp>
      <p:sp>
        <p:nvSpPr>
          <p:cNvPr id="103498" name="Rectangle 408">
            <a:extLst>
              <a:ext uri="{FF2B5EF4-FFF2-40B4-BE49-F238E27FC236}">
                <a16:creationId xmlns:a16="http://schemas.microsoft.com/office/drawing/2014/main" id="{DB9FB5FE-803E-6A49-8284-7F0CB16DB22C}"/>
              </a:ext>
            </a:extLst>
          </p:cNvPr>
          <p:cNvSpPr>
            <a:spLocks noChangeArrowheads="1"/>
          </p:cNvSpPr>
          <p:nvPr/>
        </p:nvSpPr>
        <p:spPr bwMode="auto">
          <a:xfrm>
            <a:off x="2287588" y="4484688"/>
            <a:ext cx="11699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300">
                <a:solidFill>
                  <a:srgbClr val="121415"/>
                </a:solidFill>
              </a:rPr>
              <a:t>业务分析模型</a:t>
            </a:r>
            <a:r>
              <a:rPr lang="en-US" altLang="zh-CN" sz="1300">
                <a:solidFill>
                  <a:srgbClr val="121415"/>
                </a:solidFill>
              </a:rPr>
              <a:t> </a:t>
            </a:r>
            <a:endParaRPr lang="en-US" altLang="zh-CN"/>
          </a:p>
        </p:txBody>
      </p:sp>
      <p:grpSp>
        <p:nvGrpSpPr>
          <p:cNvPr id="103499" name="Group 410">
            <a:extLst>
              <a:ext uri="{FF2B5EF4-FFF2-40B4-BE49-F238E27FC236}">
                <a16:creationId xmlns:a16="http://schemas.microsoft.com/office/drawing/2014/main" id="{3FB65CF2-9C84-434F-9907-C6D6D5AB892E}"/>
              </a:ext>
            </a:extLst>
          </p:cNvPr>
          <p:cNvGrpSpPr>
            <a:grpSpLocks/>
          </p:cNvGrpSpPr>
          <p:nvPr/>
        </p:nvGrpSpPr>
        <p:grpSpPr bwMode="auto">
          <a:xfrm>
            <a:off x="2074863" y="3025775"/>
            <a:ext cx="346075" cy="1192213"/>
            <a:chOff x="1539" y="1938"/>
            <a:chExt cx="195" cy="751"/>
          </a:xfrm>
        </p:grpSpPr>
        <p:sp>
          <p:nvSpPr>
            <p:cNvPr id="103948" name="Freeform 411">
              <a:extLst>
                <a:ext uri="{FF2B5EF4-FFF2-40B4-BE49-F238E27FC236}">
                  <a16:creationId xmlns:a16="http://schemas.microsoft.com/office/drawing/2014/main" id="{C1E55719-89A8-AD44-8F70-26404714E2DA}"/>
                </a:ext>
              </a:extLst>
            </p:cNvPr>
            <p:cNvSpPr>
              <a:spLocks/>
            </p:cNvSpPr>
            <p:nvPr/>
          </p:nvSpPr>
          <p:spPr bwMode="auto">
            <a:xfrm>
              <a:off x="1582" y="2593"/>
              <a:ext cx="152" cy="96"/>
            </a:xfrm>
            <a:custGeom>
              <a:avLst/>
              <a:gdLst>
                <a:gd name="T0" fmla="*/ 0 w 607"/>
                <a:gd name="T1" fmla="*/ 0 h 380"/>
                <a:gd name="T2" fmla="*/ 0 w 607"/>
                <a:gd name="T3" fmla="*/ 0 h 380"/>
                <a:gd name="T4" fmla="*/ 0 w 607"/>
                <a:gd name="T5" fmla="*/ 0 h 380"/>
                <a:gd name="T6" fmla="*/ 0 w 607"/>
                <a:gd name="T7" fmla="*/ 0 h 380"/>
                <a:gd name="T8" fmla="*/ 0 w 607"/>
                <a:gd name="T9" fmla="*/ 0 h 380"/>
                <a:gd name="T10" fmla="*/ 0 60000 65536"/>
                <a:gd name="T11" fmla="*/ 0 60000 65536"/>
                <a:gd name="T12" fmla="*/ 0 60000 65536"/>
                <a:gd name="T13" fmla="*/ 0 60000 65536"/>
                <a:gd name="T14" fmla="*/ 0 60000 65536"/>
                <a:gd name="T15" fmla="*/ 0 w 607"/>
                <a:gd name="T16" fmla="*/ 0 h 380"/>
                <a:gd name="T17" fmla="*/ 607 w 607"/>
                <a:gd name="T18" fmla="*/ 380 h 380"/>
              </a:gdLst>
              <a:ahLst/>
              <a:cxnLst>
                <a:cxn ang="T10">
                  <a:pos x="T0" y="T1"/>
                </a:cxn>
                <a:cxn ang="T11">
                  <a:pos x="T2" y="T3"/>
                </a:cxn>
                <a:cxn ang="T12">
                  <a:pos x="T4" y="T5"/>
                </a:cxn>
                <a:cxn ang="T13">
                  <a:pos x="T6" y="T7"/>
                </a:cxn>
                <a:cxn ang="T14">
                  <a:pos x="T8" y="T9"/>
                </a:cxn>
              </a:cxnLst>
              <a:rect l="T15" t="T16" r="T17" b="T18"/>
              <a:pathLst>
                <a:path w="607" h="380">
                  <a:moveTo>
                    <a:pt x="0" y="380"/>
                  </a:moveTo>
                  <a:lnTo>
                    <a:pt x="75" y="191"/>
                  </a:lnTo>
                  <a:lnTo>
                    <a:pt x="0" y="0"/>
                  </a:lnTo>
                  <a:lnTo>
                    <a:pt x="607" y="191"/>
                  </a:lnTo>
                  <a:lnTo>
                    <a:pt x="0" y="38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103949" name="Group 412">
              <a:extLst>
                <a:ext uri="{FF2B5EF4-FFF2-40B4-BE49-F238E27FC236}">
                  <a16:creationId xmlns:a16="http://schemas.microsoft.com/office/drawing/2014/main" id="{96C6BC18-AA62-EB44-A87D-33EC3C9235B6}"/>
                </a:ext>
              </a:extLst>
            </p:cNvPr>
            <p:cNvGrpSpPr>
              <a:grpSpLocks/>
            </p:cNvGrpSpPr>
            <p:nvPr/>
          </p:nvGrpSpPr>
          <p:grpSpPr bwMode="auto">
            <a:xfrm>
              <a:off x="1539" y="1938"/>
              <a:ext cx="158" cy="703"/>
              <a:chOff x="1563" y="1938"/>
              <a:chExt cx="158" cy="703"/>
            </a:xfrm>
          </p:grpSpPr>
          <p:sp>
            <p:nvSpPr>
              <p:cNvPr id="103950" name="Line 413">
                <a:extLst>
                  <a:ext uri="{FF2B5EF4-FFF2-40B4-BE49-F238E27FC236}">
                    <a16:creationId xmlns:a16="http://schemas.microsoft.com/office/drawing/2014/main" id="{C90B4CA1-2B0D-0847-A91A-2931BBB7DEDD}"/>
                  </a:ext>
                </a:extLst>
              </p:cNvPr>
              <p:cNvSpPr>
                <a:spLocks noChangeShapeType="1"/>
              </p:cNvSpPr>
              <p:nvPr/>
            </p:nvSpPr>
            <p:spPr bwMode="auto">
              <a:xfrm flipH="1" flipV="1">
                <a:off x="1566" y="1938"/>
                <a:ext cx="144" cy="0"/>
              </a:xfrm>
              <a:prstGeom prst="line">
                <a:avLst/>
              </a:prstGeom>
              <a:noFill/>
              <a:ln w="3175">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951" name="Freeform 414">
                <a:extLst>
                  <a:ext uri="{FF2B5EF4-FFF2-40B4-BE49-F238E27FC236}">
                    <a16:creationId xmlns:a16="http://schemas.microsoft.com/office/drawing/2014/main" id="{27E53F76-5A0A-B74F-92AE-F99376B808C8}"/>
                  </a:ext>
                </a:extLst>
              </p:cNvPr>
              <p:cNvSpPr>
                <a:spLocks/>
              </p:cNvSpPr>
              <p:nvPr/>
            </p:nvSpPr>
            <p:spPr bwMode="auto">
              <a:xfrm>
                <a:off x="1563" y="1938"/>
                <a:ext cx="158" cy="703"/>
              </a:xfrm>
              <a:custGeom>
                <a:avLst/>
                <a:gdLst>
                  <a:gd name="T0" fmla="*/ 0 w 631"/>
                  <a:gd name="T1" fmla="*/ 0 h 2758"/>
                  <a:gd name="T2" fmla="*/ 0 w 631"/>
                  <a:gd name="T3" fmla="*/ 0 h 2758"/>
                  <a:gd name="T4" fmla="*/ 0 w 631"/>
                  <a:gd name="T5" fmla="*/ 0 h 2758"/>
                  <a:gd name="T6" fmla="*/ 0 60000 65536"/>
                  <a:gd name="T7" fmla="*/ 0 60000 65536"/>
                  <a:gd name="T8" fmla="*/ 0 60000 65536"/>
                  <a:gd name="T9" fmla="*/ 0 w 631"/>
                  <a:gd name="T10" fmla="*/ 0 h 2758"/>
                  <a:gd name="T11" fmla="*/ 631 w 631"/>
                  <a:gd name="T12" fmla="*/ 2758 h 2758"/>
                </a:gdLst>
                <a:ahLst/>
                <a:cxnLst>
                  <a:cxn ang="T6">
                    <a:pos x="T0" y="T1"/>
                  </a:cxn>
                  <a:cxn ang="T7">
                    <a:pos x="T2" y="T3"/>
                  </a:cxn>
                  <a:cxn ang="T8">
                    <a:pos x="T4" y="T5"/>
                  </a:cxn>
                </a:cxnLst>
                <a:rect l="T9" t="T10" r="T11" b="T12"/>
                <a:pathLst>
                  <a:path w="631" h="2758">
                    <a:moveTo>
                      <a:pt x="631" y="2758"/>
                    </a:moveTo>
                    <a:lnTo>
                      <a:pt x="0" y="2758"/>
                    </a:lnTo>
                    <a:lnTo>
                      <a:pt x="0" y="0"/>
                    </a:lnTo>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sp>
        <p:nvSpPr>
          <p:cNvPr id="103500" name="Rectangle 416">
            <a:extLst>
              <a:ext uri="{FF2B5EF4-FFF2-40B4-BE49-F238E27FC236}">
                <a16:creationId xmlns:a16="http://schemas.microsoft.com/office/drawing/2014/main" id="{A9605321-10F6-484B-82F1-3C3164F800DC}"/>
              </a:ext>
            </a:extLst>
          </p:cNvPr>
          <p:cNvSpPr>
            <a:spLocks noChangeArrowheads="1"/>
          </p:cNvSpPr>
          <p:nvPr/>
        </p:nvSpPr>
        <p:spPr bwMode="auto">
          <a:xfrm>
            <a:off x="1358900" y="3365500"/>
            <a:ext cx="6746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100" i="1">
                <a:solidFill>
                  <a:srgbClr val="121415"/>
                </a:solidFill>
              </a:rPr>
              <a:t>实现通过</a:t>
            </a:r>
            <a:r>
              <a:rPr lang="en-US" altLang="zh-CN" sz="1100" i="1">
                <a:solidFill>
                  <a:srgbClr val="121415"/>
                </a:solidFill>
              </a:rPr>
              <a:t> </a:t>
            </a:r>
            <a:endParaRPr lang="en-US" altLang="zh-CN" sz="900" i="1"/>
          </a:p>
        </p:txBody>
      </p:sp>
      <p:grpSp>
        <p:nvGrpSpPr>
          <p:cNvPr id="103501" name="Group 418">
            <a:extLst>
              <a:ext uri="{FF2B5EF4-FFF2-40B4-BE49-F238E27FC236}">
                <a16:creationId xmlns:a16="http://schemas.microsoft.com/office/drawing/2014/main" id="{2E7BDF3E-50EB-F74E-864C-C2556350EE2C}"/>
              </a:ext>
            </a:extLst>
          </p:cNvPr>
          <p:cNvGrpSpPr>
            <a:grpSpLocks/>
          </p:cNvGrpSpPr>
          <p:nvPr/>
        </p:nvGrpSpPr>
        <p:grpSpPr bwMode="auto">
          <a:xfrm>
            <a:off x="3189288" y="4168775"/>
            <a:ext cx="1601787" cy="152400"/>
            <a:chOff x="2325" y="2652"/>
            <a:chExt cx="902" cy="96"/>
          </a:xfrm>
        </p:grpSpPr>
        <p:sp>
          <p:nvSpPr>
            <p:cNvPr id="103946" name="Freeform 419">
              <a:extLst>
                <a:ext uri="{FF2B5EF4-FFF2-40B4-BE49-F238E27FC236}">
                  <a16:creationId xmlns:a16="http://schemas.microsoft.com/office/drawing/2014/main" id="{5FE4A1E3-4E52-A04F-A75B-980F553EF101}"/>
                </a:ext>
              </a:extLst>
            </p:cNvPr>
            <p:cNvSpPr>
              <a:spLocks/>
            </p:cNvSpPr>
            <p:nvPr/>
          </p:nvSpPr>
          <p:spPr bwMode="auto">
            <a:xfrm>
              <a:off x="3075" y="2652"/>
              <a:ext cx="152" cy="96"/>
            </a:xfrm>
            <a:custGeom>
              <a:avLst/>
              <a:gdLst>
                <a:gd name="T0" fmla="*/ 0 w 607"/>
                <a:gd name="T1" fmla="*/ 0 h 378"/>
                <a:gd name="T2" fmla="*/ 0 w 607"/>
                <a:gd name="T3" fmla="*/ 0 h 378"/>
                <a:gd name="T4" fmla="*/ 0 w 607"/>
                <a:gd name="T5" fmla="*/ 0 h 378"/>
                <a:gd name="T6" fmla="*/ 0 w 607"/>
                <a:gd name="T7" fmla="*/ 0 h 378"/>
                <a:gd name="T8" fmla="*/ 0 w 607"/>
                <a:gd name="T9" fmla="*/ 0 h 378"/>
                <a:gd name="T10" fmla="*/ 0 60000 65536"/>
                <a:gd name="T11" fmla="*/ 0 60000 65536"/>
                <a:gd name="T12" fmla="*/ 0 60000 65536"/>
                <a:gd name="T13" fmla="*/ 0 60000 65536"/>
                <a:gd name="T14" fmla="*/ 0 60000 65536"/>
                <a:gd name="T15" fmla="*/ 0 w 607"/>
                <a:gd name="T16" fmla="*/ 0 h 378"/>
                <a:gd name="T17" fmla="*/ 607 w 607"/>
                <a:gd name="T18" fmla="*/ 378 h 378"/>
              </a:gdLst>
              <a:ahLst/>
              <a:cxnLst>
                <a:cxn ang="T10">
                  <a:pos x="T0" y="T1"/>
                </a:cxn>
                <a:cxn ang="T11">
                  <a:pos x="T2" y="T3"/>
                </a:cxn>
                <a:cxn ang="T12">
                  <a:pos x="T4" y="T5"/>
                </a:cxn>
                <a:cxn ang="T13">
                  <a:pos x="T6" y="T7"/>
                </a:cxn>
                <a:cxn ang="T14">
                  <a:pos x="T8" y="T9"/>
                </a:cxn>
              </a:cxnLst>
              <a:rect l="T15" t="T16" r="T17" b="T18"/>
              <a:pathLst>
                <a:path w="607" h="378">
                  <a:moveTo>
                    <a:pt x="0" y="378"/>
                  </a:moveTo>
                  <a:lnTo>
                    <a:pt x="74" y="189"/>
                  </a:lnTo>
                  <a:lnTo>
                    <a:pt x="0" y="0"/>
                  </a:lnTo>
                  <a:lnTo>
                    <a:pt x="607" y="189"/>
                  </a:lnTo>
                  <a:lnTo>
                    <a:pt x="0" y="378"/>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47" name="Line 420">
              <a:extLst>
                <a:ext uri="{FF2B5EF4-FFF2-40B4-BE49-F238E27FC236}">
                  <a16:creationId xmlns:a16="http://schemas.microsoft.com/office/drawing/2014/main" id="{D0117276-C887-7C4E-BAD7-B2B552EF56F2}"/>
                </a:ext>
              </a:extLst>
            </p:cNvPr>
            <p:cNvSpPr>
              <a:spLocks noChangeShapeType="1"/>
            </p:cNvSpPr>
            <p:nvPr/>
          </p:nvSpPr>
          <p:spPr bwMode="auto">
            <a:xfrm flipV="1">
              <a:off x="2325" y="2697"/>
              <a:ext cx="816" cy="0"/>
            </a:xfrm>
            <a:prstGeom prst="line">
              <a:avLst/>
            </a:prstGeom>
            <a:noFill/>
            <a:ln w="3175">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3502" name="Group 421">
            <a:extLst>
              <a:ext uri="{FF2B5EF4-FFF2-40B4-BE49-F238E27FC236}">
                <a16:creationId xmlns:a16="http://schemas.microsoft.com/office/drawing/2014/main" id="{68F6CB34-BEAE-BB4F-85F2-4AA4D6A50E15}"/>
              </a:ext>
            </a:extLst>
          </p:cNvPr>
          <p:cNvGrpSpPr>
            <a:grpSpLocks/>
          </p:cNvGrpSpPr>
          <p:nvPr/>
        </p:nvGrpSpPr>
        <p:grpSpPr bwMode="auto">
          <a:xfrm>
            <a:off x="3244850" y="3730625"/>
            <a:ext cx="892175" cy="276225"/>
            <a:chOff x="2313" y="2382"/>
            <a:chExt cx="502" cy="174"/>
          </a:xfrm>
        </p:grpSpPr>
        <p:sp>
          <p:nvSpPr>
            <p:cNvPr id="103944" name="Freeform 422">
              <a:extLst>
                <a:ext uri="{FF2B5EF4-FFF2-40B4-BE49-F238E27FC236}">
                  <a16:creationId xmlns:a16="http://schemas.microsoft.com/office/drawing/2014/main" id="{CE307B2D-CD18-E64F-BFA9-273475225C7A}"/>
                </a:ext>
              </a:extLst>
            </p:cNvPr>
            <p:cNvSpPr>
              <a:spLocks/>
            </p:cNvSpPr>
            <p:nvPr/>
          </p:nvSpPr>
          <p:spPr bwMode="auto">
            <a:xfrm>
              <a:off x="2721" y="2382"/>
              <a:ext cx="94" cy="154"/>
            </a:xfrm>
            <a:custGeom>
              <a:avLst/>
              <a:gdLst>
                <a:gd name="T0" fmla="*/ 0 w 378"/>
                <a:gd name="T1" fmla="*/ 0 h 607"/>
                <a:gd name="T2" fmla="*/ 0 w 378"/>
                <a:gd name="T3" fmla="*/ 0 h 607"/>
                <a:gd name="T4" fmla="*/ 0 w 378"/>
                <a:gd name="T5" fmla="*/ 0 h 607"/>
                <a:gd name="T6" fmla="*/ 0 w 378"/>
                <a:gd name="T7" fmla="*/ 0 h 607"/>
                <a:gd name="T8" fmla="*/ 0 w 378"/>
                <a:gd name="T9" fmla="*/ 0 h 607"/>
                <a:gd name="T10" fmla="*/ 0 60000 65536"/>
                <a:gd name="T11" fmla="*/ 0 60000 65536"/>
                <a:gd name="T12" fmla="*/ 0 60000 65536"/>
                <a:gd name="T13" fmla="*/ 0 60000 65536"/>
                <a:gd name="T14" fmla="*/ 0 60000 65536"/>
                <a:gd name="T15" fmla="*/ 0 w 378"/>
                <a:gd name="T16" fmla="*/ 0 h 607"/>
                <a:gd name="T17" fmla="*/ 378 w 378"/>
                <a:gd name="T18" fmla="*/ 607 h 607"/>
              </a:gdLst>
              <a:ahLst/>
              <a:cxnLst>
                <a:cxn ang="T10">
                  <a:pos x="T0" y="T1"/>
                </a:cxn>
                <a:cxn ang="T11">
                  <a:pos x="T2" y="T3"/>
                </a:cxn>
                <a:cxn ang="T12">
                  <a:pos x="T4" y="T5"/>
                </a:cxn>
                <a:cxn ang="T13">
                  <a:pos x="T6" y="T7"/>
                </a:cxn>
                <a:cxn ang="T14">
                  <a:pos x="T8" y="T9"/>
                </a:cxn>
              </a:cxnLst>
              <a:rect l="T15" t="T16" r="T17" b="T18"/>
              <a:pathLst>
                <a:path w="378" h="607">
                  <a:moveTo>
                    <a:pt x="0" y="607"/>
                  </a:moveTo>
                  <a:lnTo>
                    <a:pt x="189" y="532"/>
                  </a:lnTo>
                  <a:lnTo>
                    <a:pt x="378" y="607"/>
                  </a:lnTo>
                  <a:lnTo>
                    <a:pt x="189" y="0"/>
                  </a:lnTo>
                  <a:lnTo>
                    <a:pt x="0" y="607"/>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45" name="Freeform 423">
              <a:extLst>
                <a:ext uri="{FF2B5EF4-FFF2-40B4-BE49-F238E27FC236}">
                  <a16:creationId xmlns:a16="http://schemas.microsoft.com/office/drawing/2014/main" id="{E5D3E263-BC7A-2A48-B2D3-960E9D890A44}"/>
                </a:ext>
              </a:extLst>
            </p:cNvPr>
            <p:cNvSpPr>
              <a:spLocks/>
            </p:cNvSpPr>
            <p:nvPr/>
          </p:nvSpPr>
          <p:spPr bwMode="auto">
            <a:xfrm>
              <a:off x="2313" y="2490"/>
              <a:ext cx="456" cy="66"/>
            </a:xfrm>
            <a:custGeom>
              <a:avLst/>
              <a:gdLst>
                <a:gd name="T0" fmla="*/ 0 w 1551"/>
                <a:gd name="T1" fmla="*/ 0 h 460"/>
                <a:gd name="T2" fmla="*/ 0 w 1551"/>
                <a:gd name="T3" fmla="*/ 0 h 460"/>
                <a:gd name="T4" fmla="*/ 0 w 1551"/>
                <a:gd name="T5" fmla="*/ 0 h 460"/>
                <a:gd name="T6" fmla="*/ 0 60000 65536"/>
                <a:gd name="T7" fmla="*/ 0 60000 65536"/>
                <a:gd name="T8" fmla="*/ 0 60000 65536"/>
                <a:gd name="T9" fmla="*/ 0 w 1551"/>
                <a:gd name="T10" fmla="*/ 0 h 460"/>
                <a:gd name="T11" fmla="*/ 1551 w 1551"/>
                <a:gd name="T12" fmla="*/ 460 h 460"/>
              </a:gdLst>
              <a:ahLst/>
              <a:cxnLst>
                <a:cxn ang="T6">
                  <a:pos x="T0" y="T1"/>
                </a:cxn>
                <a:cxn ang="T7">
                  <a:pos x="T2" y="T3"/>
                </a:cxn>
                <a:cxn ang="T8">
                  <a:pos x="T4" y="T5"/>
                </a:cxn>
              </a:cxnLst>
              <a:rect l="T9" t="T10" r="T11" b="T12"/>
              <a:pathLst>
                <a:path w="1551" h="460">
                  <a:moveTo>
                    <a:pt x="0" y="460"/>
                  </a:moveTo>
                  <a:lnTo>
                    <a:pt x="1551" y="460"/>
                  </a:lnTo>
                  <a:lnTo>
                    <a:pt x="1551" y="0"/>
                  </a:lnTo>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103503" name="Group 424">
            <a:extLst>
              <a:ext uri="{FF2B5EF4-FFF2-40B4-BE49-F238E27FC236}">
                <a16:creationId xmlns:a16="http://schemas.microsoft.com/office/drawing/2014/main" id="{4DB4B687-A373-BE42-A2F9-B44F3DC7DA47}"/>
              </a:ext>
            </a:extLst>
          </p:cNvPr>
          <p:cNvGrpSpPr>
            <a:grpSpLocks/>
          </p:cNvGrpSpPr>
          <p:nvPr/>
        </p:nvGrpSpPr>
        <p:grpSpPr bwMode="auto">
          <a:xfrm>
            <a:off x="3522663" y="4084638"/>
            <a:ext cx="731837" cy="349250"/>
            <a:chOff x="2477" y="2725"/>
            <a:chExt cx="412" cy="220"/>
          </a:xfrm>
        </p:grpSpPr>
        <p:sp>
          <p:nvSpPr>
            <p:cNvPr id="103942" name="Rectangle 425">
              <a:extLst>
                <a:ext uri="{FF2B5EF4-FFF2-40B4-BE49-F238E27FC236}">
                  <a16:creationId xmlns:a16="http://schemas.microsoft.com/office/drawing/2014/main" id="{203483CD-A97D-0A46-B8EF-F98C6CB6E932}"/>
                </a:ext>
              </a:extLst>
            </p:cNvPr>
            <p:cNvSpPr>
              <a:spLocks noChangeArrowheads="1"/>
            </p:cNvSpPr>
            <p:nvPr/>
          </p:nvSpPr>
          <p:spPr bwMode="auto">
            <a:xfrm>
              <a:off x="2477" y="2725"/>
              <a:ext cx="41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100" i="1">
                  <a:solidFill>
                    <a:srgbClr val="121415"/>
                  </a:solidFill>
                </a:rPr>
                <a:t>      自动化</a:t>
              </a:r>
              <a:endParaRPr lang="en-US" altLang="zh-CN" sz="900" i="1"/>
            </a:p>
          </p:txBody>
        </p:sp>
        <p:sp>
          <p:nvSpPr>
            <p:cNvPr id="103943" name="Rectangle 426">
              <a:extLst>
                <a:ext uri="{FF2B5EF4-FFF2-40B4-BE49-F238E27FC236}">
                  <a16:creationId xmlns:a16="http://schemas.microsoft.com/office/drawing/2014/main" id="{109B18D8-D031-614D-8B4B-262B898CADD3}"/>
                </a:ext>
              </a:extLst>
            </p:cNvPr>
            <p:cNvSpPr>
              <a:spLocks noChangeArrowheads="1"/>
            </p:cNvSpPr>
            <p:nvPr/>
          </p:nvSpPr>
          <p:spPr bwMode="auto">
            <a:xfrm>
              <a:off x="2658" y="2838"/>
              <a:ext cx="17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100" i="1">
                  <a:solidFill>
                    <a:srgbClr val="121415"/>
                  </a:solidFill>
                </a:rPr>
                <a:t>通过</a:t>
              </a:r>
              <a:endParaRPr lang="en-US" altLang="zh-CN" sz="900" i="1"/>
            </a:p>
          </p:txBody>
        </p:sp>
      </p:grpSp>
      <p:grpSp>
        <p:nvGrpSpPr>
          <p:cNvPr id="103504" name="Group 427">
            <a:extLst>
              <a:ext uri="{FF2B5EF4-FFF2-40B4-BE49-F238E27FC236}">
                <a16:creationId xmlns:a16="http://schemas.microsoft.com/office/drawing/2014/main" id="{F01E7D6D-1E10-1545-9FDF-07C9ACAE57DF}"/>
              </a:ext>
            </a:extLst>
          </p:cNvPr>
          <p:cNvGrpSpPr>
            <a:grpSpLocks/>
          </p:cNvGrpSpPr>
          <p:nvPr/>
        </p:nvGrpSpPr>
        <p:grpSpPr bwMode="auto">
          <a:xfrm>
            <a:off x="4454525" y="3211513"/>
            <a:ext cx="850900" cy="592137"/>
            <a:chOff x="3072" y="2055"/>
            <a:chExt cx="479" cy="373"/>
          </a:xfrm>
        </p:grpSpPr>
        <p:sp>
          <p:nvSpPr>
            <p:cNvPr id="103938" name="Freeform 428">
              <a:extLst>
                <a:ext uri="{FF2B5EF4-FFF2-40B4-BE49-F238E27FC236}">
                  <a16:creationId xmlns:a16="http://schemas.microsoft.com/office/drawing/2014/main" id="{8FDC401C-BE54-BE4D-8541-33EEE4CD1774}"/>
                </a:ext>
              </a:extLst>
            </p:cNvPr>
            <p:cNvSpPr>
              <a:spLocks/>
            </p:cNvSpPr>
            <p:nvPr/>
          </p:nvSpPr>
          <p:spPr bwMode="auto">
            <a:xfrm>
              <a:off x="3456" y="2273"/>
              <a:ext cx="95" cy="155"/>
            </a:xfrm>
            <a:custGeom>
              <a:avLst/>
              <a:gdLst>
                <a:gd name="T0" fmla="*/ 0 w 378"/>
                <a:gd name="T1" fmla="*/ 0 h 607"/>
                <a:gd name="T2" fmla="*/ 0 w 378"/>
                <a:gd name="T3" fmla="*/ 0 h 607"/>
                <a:gd name="T4" fmla="*/ 0 w 378"/>
                <a:gd name="T5" fmla="*/ 0 h 607"/>
                <a:gd name="T6" fmla="*/ 0 w 378"/>
                <a:gd name="T7" fmla="*/ 0 h 607"/>
                <a:gd name="T8" fmla="*/ 0 w 378"/>
                <a:gd name="T9" fmla="*/ 0 h 607"/>
                <a:gd name="T10" fmla="*/ 0 60000 65536"/>
                <a:gd name="T11" fmla="*/ 0 60000 65536"/>
                <a:gd name="T12" fmla="*/ 0 60000 65536"/>
                <a:gd name="T13" fmla="*/ 0 60000 65536"/>
                <a:gd name="T14" fmla="*/ 0 60000 65536"/>
                <a:gd name="T15" fmla="*/ 0 w 378"/>
                <a:gd name="T16" fmla="*/ 0 h 607"/>
                <a:gd name="T17" fmla="*/ 378 w 378"/>
                <a:gd name="T18" fmla="*/ 607 h 607"/>
              </a:gdLst>
              <a:ahLst/>
              <a:cxnLst>
                <a:cxn ang="T10">
                  <a:pos x="T0" y="T1"/>
                </a:cxn>
                <a:cxn ang="T11">
                  <a:pos x="T2" y="T3"/>
                </a:cxn>
                <a:cxn ang="T12">
                  <a:pos x="T4" y="T5"/>
                </a:cxn>
                <a:cxn ang="T13">
                  <a:pos x="T6" y="T7"/>
                </a:cxn>
                <a:cxn ang="T14">
                  <a:pos x="T8" y="T9"/>
                </a:cxn>
              </a:cxnLst>
              <a:rect l="T15" t="T16" r="T17" b="T18"/>
              <a:pathLst>
                <a:path w="378" h="607">
                  <a:moveTo>
                    <a:pt x="0" y="0"/>
                  </a:moveTo>
                  <a:lnTo>
                    <a:pt x="189" y="74"/>
                  </a:lnTo>
                  <a:lnTo>
                    <a:pt x="378" y="0"/>
                  </a:lnTo>
                  <a:lnTo>
                    <a:pt x="189" y="607"/>
                  </a:lnTo>
                  <a:lnTo>
                    <a:pt x="0"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103939" name="Group 429">
              <a:extLst>
                <a:ext uri="{FF2B5EF4-FFF2-40B4-BE49-F238E27FC236}">
                  <a16:creationId xmlns:a16="http://schemas.microsoft.com/office/drawing/2014/main" id="{DEC12C89-0B8D-9D48-A610-AFFA05B9ED08}"/>
                </a:ext>
              </a:extLst>
            </p:cNvPr>
            <p:cNvGrpSpPr>
              <a:grpSpLocks/>
            </p:cNvGrpSpPr>
            <p:nvPr/>
          </p:nvGrpSpPr>
          <p:grpSpPr bwMode="auto">
            <a:xfrm>
              <a:off x="3072" y="2055"/>
              <a:ext cx="432" cy="240"/>
              <a:chOff x="3072" y="2043"/>
              <a:chExt cx="432" cy="240"/>
            </a:xfrm>
          </p:grpSpPr>
          <p:sp>
            <p:nvSpPr>
              <p:cNvPr id="103940" name="Line 430">
                <a:extLst>
                  <a:ext uri="{FF2B5EF4-FFF2-40B4-BE49-F238E27FC236}">
                    <a16:creationId xmlns:a16="http://schemas.microsoft.com/office/drawing/2014/main" id="{7B7FAEFE-BF67-1B4F-B5ED-77FDB3D35552}"/>
                  </a:ext>
                </a:extLst>
              </p:cNvPr>
              <p:cNvSpPr>
                <a:spLocks noChangeShapeType="1"/>
              </p:cNvSpPr>
              <p:nvPr/>
            </p:nvSpPr>
            <p:spPr bwMode="auto">
              <a:xfrm>
                <a:off x="3504" y="2043"/>
                <a:ext cx="0" cy="24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sp>
            <p:nvSpPr>
              <p:cNvPr id="103941" name="Line 431">
                <a:extLst>
                  <a:ext uri="{FF2B5EF4-FFF2-40B4-BE49-F238E27FC236}">
                    <a16:creationId xmlns:a16="http://schemas.microsoft.com/office/drawing/2014/main" id="{24D3D133-E834-0E4B-A6CB-7FD4ECD6F70B}"/>
                  </a:ext>
                </a:extLst>
              </p:cNvPr>
              <p:cNvSpPr>
                <a:spLocks noChangeShapeType="1"/>
              </p:cNvSpPr>
              <p:nvPr/>
            </p:nvSpPr>
            <p:spPr bwMode="auto">
              <a:xfrm>
                <a:off x="3072" y="2043"/>
                <a:ext cx="432"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grpSp>
      </p:grpSp>
      <p:sp>
        <p:nvSpPr>
          <p:cNvPr id="103505" name="Rectangle 432">
            <a:extLst>
              <a:ext uri="{FF2B5EF4-FFF2-40B4-BE49-F238E27FC236}">
                <a16:creationId xmlns:a16="http://schemas.microsoft.com/office/drawing/2014/main" id="{FF06ECB7-0107-984E-9787-1F34846FD234}"/>
              </a:ext>
            </a:extLst>
          </p:cNvPr>
          <p:cNvSpPr>
            <a:spLocks noChangeArrowheads="1"/>
          </p:cNvSpPr>
          <p:nvPr/>
        </p:nvSpPr>
        <p:spPr bwMode="auto">
          <a:xfrm>
            <a:off x="4778375" y="2998788"/>
            <a:ext cx="688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200" i="1">
                <a:solidFill>
                  <a:schemeClr val="bg2"/>
                </a:solidFill>
              </a:rPr>
              <a:t>实现通过</a:t>
            </a:r>
            <a:endParaRPr lang="en-US" altLang="zh-CN" sz="1200" i="1">
              <a:solidFill>
                <a:schemeClr val="bg2"/>
              </a:solidFill>
            </a:endParaRPr>
          </a:p>
        </p:txBody>
      </p:sp>
      <p:grpSp>
        <p:nvGrpSpPr>
          <p:cNvPr id="103506" name="Group 433">
            <a:extLst>
              <a:ext uri="{FF2B5EF4-FFF2-40B4-BE49-F238E27FC236}">
                <a16:creationId xmlns:a16="http://schemas.microsoft.com/office/drawing/2014/main" id="{163CC13D-B75F-F348-8553-184D05F912ED}"/>
              </a:ext>
            </a:extLst>
          </p:cNvPr>
          <p:cNvGrpSpPr>
            <a:grpSpLocks/>
          </p:cNvGrpSpPr>
          <p:nvPr/>
        </p:nvGrpSpPr>
        <p:grpSpPr bwMode="auto">
          <a:xfrm>
            <a:off x="4314825" y="2921000"/>
            <a:ext cx="2133600" cy="869950"/>
            <a:chOff x="3070" y="1872"/>
            <a:chExt cx="1201" cy="548"/>
          </a:xfrm>
        </p:grpSpPr>
        <p:grpSp>
          <p:nvGrpSpPr>
            <p:cNvPr id="103934" name="Group 434">
              <a:extLst>
                <a:ext uri="{FF2B5EF4-FFF2-40B4-BE49-F238E27FC236}">
                  <a16:creationId xmlns:a16="http://schemas.microsoft.com/office/drawing/2014/main" id="{18C282FF-AD95-A94A-AA46-9D49C26AE6F9}"/>
                </a:ext>
              </a:extLst>
            </p:cNvPr>
            <p:cNvGrpSpPr>
              <a:grpSpLocks/>
            </p:cNvGrpSpPr>
            <p:nvPr/>
          </p:nvGrpSpPr>
          <p:grpSpPr bwMode="auto">
            <a:xfrm>
              <a:off x="3070" y="1872"/>
              <a:ext cx="1155" cy="432"/>
              <a:chOff x="3070" y="1872"/>
              <a:chExt cx="1155" cy="432"/>
            </a:xfrm>
          </p:grpSpPr>
          <p:sp>
            <p:nvSpPr>
              <p:cNvPr id="103936" name="Line 435">
                <a:extLst>
                  <a:ext uri="{FF2B5EF4-FFF2-40B4-BE49-F238E27FC236}">
                    <a16:creationId xmlns:a16="http://schemas.microsoft.com/office/drawing/2014/main" id="{1143B5C1-FCAE-A748-928A-71D3F44A5C2B}"/>
                  </a:ext>
                </a:extLst>
              </p:cNvPr>
              <p:cNvSpPr>
                <a:spLocks noChangeShapeType="1"/>
              </p:cNvSpPr>
              <p:nvPr/>
            </p:nvSpPr>
            <p:spPr bwMode="auto">
              <a:xfrm>
                <a:off x="3070" y="1872"/>
                <a:ext cx="1155"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sp>
            <p:nvSpPr>
              <p:cNvPr id="103937" name="Line 436">
                <a:extLst>
                  <a:ext uri="{FF2B5EF4-FFF2-40B4-BE49-F238E27FC236}">
                    <a16:creationId xmlns:a16="http://schemas.microsoft.com/office/drawing/2014/main" id="{9049B120-2F73-1C48-814D-7C0151D35C0E}"/>
                  </a:ext>
                </a:extLst>
              </p:cNvPr>
              <p:cNvSpPr>
                <a:spLocks noChangeShapeType="1"/>
              </p:cNvSpPr>
              <p:nvPr/>
            </p:nvSpPr>
            <p:spPr bwMode="auto">
              <a:xfrm flipH="1">
                <a:off x="4224" y="1872"/>
                <a:ext cx="0" cy="43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grpSp>
        <p:sp>
          <p:nvSpPr>
            <p:cNvPr id="103935" name="Freeform 437">
              <a:extLst>
                <a:ext uri="{FF2B5EF4-FFF2-40B4-BE49-F238E27FC236}">
                  <a16:creationId xmlns:a16="http://schemas.microsoft.com/office/drawing/2014/main" id="{3A1A77FA-D794-3642-9D03-6E2FAEA7F51D}"/>
                </a:ext>
              </a:extLst>
            </p:cNvPr>
            <p:cNvSpPr>
              <a:spLocks/>
            </p:cNvSpPr>
            <p:nvPr/>
          </p:nvSpPr>
          <p:spPr bwMode="auto">
            <a:xfrm>
              <a:off x="4176" y="2265"/>
              <a:ext cx="95" cy="155"/>
            </a:xfrm>
            <a:custGeom>
              <a:avLst/>
              <a:gdLst>
                <a:gd name="T0" fmla="*/ 0 w 378"/>
                <a:gd name="T1" fmla="*/ 0 h 607"/>
                <a:gd name="T2" fmla="*/ 0 w 378"/>
                <a:gd name="T3" fmla="*/ 0 h 607"/>
                <a:gd name="T4" fmla="*/ 0 w 378"/>
                <a:gd name="T5" fmla="*/ 0 h 607"/>
                <a:gd name="T6" fmla="*/ 0 w 378"/>
                <a:gd name="T7" fmla="*/ 0 h 607"/>
                <a:gd name="T8" fmla="*/ 0 w 378"/>
                <a:gd name="T9" fmla="*/ 0 h 607"/>
                <a:gd name="T10" fmla="*/ 0 60000 65536"/>
                <a:gd name="T11" fmla="*/ 0 60000 65536"/>
                <a:gd name="T12" fmla="*/ 0 60000 65536"/>
                <a:gd name="T13" fmla="*/ 0 60000 65536"/>
                <a:gd name="T14" fmla="*/ 0 60000 65536"/>
                <a:gd name="T15" fmla="*/ 0 w 378"/>
                <a:gd name="T16" fmla="*/ 0 h 607"/>
                <a:gd name="T17" fmla="*/ 378 w 378"/>
                <a:gd name="T18" fmla="*/ 607 h 607"/>
              </a:gdLst>
              <a:ahLst/>
              <a:cxnLst>
                <a:cxn ang="T10">
                  <a:pos x="T0" y="T1"/>
                </a:cxn>
                <a:cxn ang="T11">
                  <a:pos x="T2" y="T3"/>
                </a:cxn>
                <a:cxn ang="T12">
                  <a:pos x="T4" y="T5"/>
                </a:cxn>
                <a:cxn ang="T13">
                  <a:pos x="T6" y="T7"/>
                </a:cxn>
                <a:cxn ang="T14">
                  <a:pos x="T8" y="T9"/>
                </a:cxn>
              </a:cxnLst>
              <a:rect l="T15" t="T16" r="T17" b="T18"/>
              <a:pathLst>
                <a:path w="378" h="607">
                  <a:moveTo>
                    <a:pt x="0" y="0"/>
                  </a:moveTo>
                  <a:lnTo>
                    <a:pt x="189" y="74"/>
                  </a:lnTo>
                  <a:lnTo>
                    <a:pt x="378" y="0"/>
                  </a:lnTo>
                  <a:lnTo>
                    <a:pt x="189" y="607"/>
                  </a:lnTo>
                  <a:lnTo>
                    <a:pt x="0"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103507" name="Group 438">
            <a:extLst>
              <a:ext uri="{FF2B5EF4-FFF2-40B4-BE49-F238E27FC236}">
                <a16:creationId xmlns:a16="http://schemas.microsoft.com/office/drawing/2014/main" id="{742B1E4F-BB77-6F44-B4A5-EE7D00538AD9}"/>
              </a:ext>
            </a:extLst>
          </p:cNvPr>
          <p:cNvGrpSpPr>
            <a:grpSpLocks/>
          </p:cNvGrpSpPr>
          <p:nvPr/>
        </p:nvGrpSpPr>
        <p:grpSpPr bwMode="auto">
          <a:xfrm>
            <a:off x="2371725" y="2709863"/>
            <a:ext cx="847725" cy="631825"/>
            <a:chOff x="1760" y="1739"/>
            <a:chExt cx="477" cy="398"/>
          </a:xfrm>
        </p:grpSpPr>
        <p:sp>
          <p:nvSpPr>
            <p:cNvPr id="103902" name="Rectangle 439">
              <a:extLst>
                <a:ext uri="{FF2B5EF4-FFF2-40B4-BE49-F238E27FC236}">
                  <a16:creationId xmlns:a16="http://schemas.microsoft.com/office/drawing/2014/main" id="{950DA3C9-FBC2-074B-B719-717DEEB97937}"/>
                </a:ext>
              </a:extLst>
            </p:cNvPr>
            <p:cNvSpPr>
              <a:spLocks noChangeArrowheads="1"/>
            </p:cNvSpPr>
            <p:nvPr/>
          </p:nvSpPr>
          <p:spPr bwMode="auto">
            <a:xfrm>
              <a:off x="2137" y="2063"/>
              <a:ext cx="47" cy="5"/>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03" name="Rectangle 440">
              <a:extLst>
                <a:ext uri="{FF2B5EF4-FFF2-40B4-BE49-F238E27FC236}">
                  <a16:creationId xmlns:a16="http://schemas.microsoft.com/office/drawing/2014/main" id="{7CE5B8B8-33EE-7D4C-A974-8BBDD7CAED47}"/>
                </a:ext>
              </a:extLst>
            </p:cNvPr>
            <p:cNvSpPr>
              <a:spLocks noChangeArrowheads="1"/>
            </p:cNvSpPr>
            <p:nvPr/>
          </p:nvSpPr>
          <p:spPr bwMode="auto">
            <a:xfrm>
              <a:off x="1993" y="1757"/>
              <a:ext cx="4" cy="5"/>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04" name="Rectangle 441">
              <a:extLst>
                <a:ext uri="{FF2B5EF4-FFF2-40B4-BE49-F238E27FC236}">
                  <a16:creationId xmlns:a16="http://schemas.microsoft.com/office/drawing/2014/main" id="{329CB65B-2221-0748-A209-11E1B4FDE37E}"/>
                </a:ext>
              </a:extLst>
            </p:cNvPr>
            <p:cNvSpPr>
              <a:spLocks noChangeArrowheads="1"/>
            </p:cNvSpPr>
            <p:nvPr/>
          </p:nvSpPr>
          <p:spPr bwMode="auto">
            <a:xfrm>
              <a:off x="1993" y="1793"/>
              <a:ext cx="4" cy="5"/>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05" name="Rectangle 442">
              <a:extLst>
                <a:ext uri="{FF2B5EF4-FFF2-40B4-BE49-F238E27FC236}">
                  <a16:creationId xmlns:a16="http://schemas.microsoft.com/office/drawing/2014/main" id="{DA8BA799-4444-ED42-BD3F-371132A26854}"/>
                </a:ext>
              </a:extLst>
            </p:cNvPr>
            <p:cNvSpPr>
              <a:spLocks noChangeArrowheads="1"/>
            </p:cNvSpPr>
            <p:nvPr/>
          </p:nvSpPr>
          <p:spPr bwMode="auto">
            <a:xfrm>
              <a:off x="1993" y="1847"/>
              <a:ext cx="4" cy="4"/>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06" name="Rectangle 443">
              <a:extLst>
                <a:ext uri="{FF2B5EF4-FFF2-40B4-BE49-F238E27FC236}">
                  <a16:creationId xmlns:a16="http://schemas.microsoft.com/office/drawing/2014/main" id="{FE534EA4-D15E-9941-90E8-3493188810D8}"/>
                </a:ext>
              </a:extLst>
            </p:cNvPr>
            <p:cNvSpPr>
              <a:spLocks noChangeArrowheads="1"/>
            </p:cNvSpPr>
            <p:nvPr/>
          </p:nvSpPr>
          <p:spPr bwMode="auto">
            <a:xfrm>
              <a:off x="1993" y="1936"/>
              <a:ext cx="4" cy="4"/>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07" name="Rectangle 444">
              <a:extLst>
                <a:ext uri="{FF2B5EF4-FFF2-40B4-BE49-F238E27FC236}">
                  <a16:creationId xmlns:a16="http://schemas.microsoft.com/office/drawing/2014/main" id="{8DFDF5E8-F2FC-604C-856C-15CCFD1D7325}"/>
                </a:ext>
              </a:extLst>
            </p:cNvPr>
            <p:cNvSpPr>
              <a:spLocks noChangeArrowheads="1"/>
            </p:cNvSpPr>
            <p:nvPr/>
          </p:nvSpPr>
          <p:spPr bwMode="auto">
            <a:xfrm>
              <a:off x="1993" y="1972"/>
              <a:ext cx="4" cy="4"/>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08" name="Rectangle 445">
              <a:extLst>
                <a:ext uri="{FF2B5EF4-FFF2-40B4-BE49-F238E27FC236}">
                  <a16:creationId xmlns:a16="http://schemas.microsoft.com/office/drawing/2014/main" id="{DA6CE269-B1F6-BF4E-A4F8-ED1268335340}"/>
                </a:ext>
              </a:extLst>
            </p:cNvPr>
            <p:cNvSpPr>
              <a:spLocks noChangeArrowheads="1"/>
            </p:cNvSpPr>
            <p:nvPr/>
          </p:nvSpPr>
          <p:spPr bwMode="auto">
            <a:xfrm>
              <a:off x="1993" y="1990"/>
              <a:ext cx="4" cy="4"/>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09" name="Rectangle 446">
              <a:extLst>
                <a:ext uri="{FF2B5EF4-FFF2-40B4-BE49-F238E27FC236}">
                  <a16:creationId xmlns:a16="http://schemas.microsoft.com/office/drawing/2014/main" id="{9249D09D-358F-634C-A5F9-F3E5BC4A8374}"/>
                </a:ext>
              </a:extLst>
            </p:cNvPr>
            <p:cNvSpPr>
              <a:spLocks noChangeArrowheads="1"/>
            </p:cNvSpPr>
            <p:nvPr/>
          </p:nvSpPr>
          <p:spPr bwMode="auto">
            <a:xfrm>
              <a:off x="1993" y="2025"/>
              <a:ext cx="4" cy="5"/>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10" name="Rectangle 447">
              <a:extLst>
                <a:ext uri="{FF2B5EF4-FFF2-40B4-BE49-F238E27FC236}">
                  <a16:creationId xmlns:a16="http://schemas.microsoft.com/office/drawing/2014/main" id="{6B824029-CB9A-3844-8A3D-FDCB85E6539B}"/>
                </a:ext>
              </a:extLst>
            </p:cNvPr>
            <p:cNvSpPr>
              <a:spLocks noChangeArrowheads="1"/>
            </p:cNvSpPr>
            <p:nvPr/>
          </p:nvSpPr>
          <p:spPr bwMode="auto">
            <a:xfrm>
              <a:off x="1993" y="2079"/>
              <a:ext cx="4" cy="4"/>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11" name="Rectangle 448">
              <a:extLst>
                <a:ext uri="{FF2B5EF4-FFF2-40B4-BE49-F238E27FC236}">
                  <a16:creationId xmlns:a16="http://schemas.microsoft.com/office/drawing/2014/main" id="{71D0F61E-8015-5B4E-92ED-CA418EE64AC4}"/>
                </a:ext>
              </a:extLst>
            </p:cNvPr>
            <p:cNvSpPr>
              <a:spLocks noChangeArrowheads="1"/>
            </p:cNvSpPr>
            <p:nvPr/>
          </p:nvSpPr>
          <p:spPr bwMode="auto">
            <a:xfrm>
              <a:off x="1993" y="2115"/>
              <a:ext cx="4" cy="4"/>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12" name="Rectangle 449">
              <a:extLst>
                <a:ext uri="{FF2B5EF4-FFF2-40B4-BE49-F238E27FC236}">
                  <a16:creationId xmlns:a16="http://schemas.microsoft.com/office/drawing/2014/main" id="{17557EAC-AA5D-9D41-9325-40D3F5EC94AB}"/>
                </a:ext>
              </a:extLst>
            </p:cNvPr>
            <p:cNvSpPr>
              <a:spLocks noChangeArrowheads="1"/>
            </p:cNvSpPr>
            <p:nvPr/>
          </p:nvSpPr>
          <p:spPr bwMode="auto">
            <a:xfrm>
              <a:off x="2158" y="1921"/>
              <a:ext cx="5" cy="35"/>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13" name="Rectangle 450">
              <a:extLst>
                <a:ext uri="{FF2B5EF4-FFF2-40B4-BE49-F238E27FC236}">
                  <a16:creationId xmlns:a16="http://schemas.microsoft.com/office/drawing/2014/main" id="{1B07AF7F-7784-D146-B6BA-83ABDB556E39}"/>
                </a:ext>
              </a:extLst>
            </p:cNvPr>
            <p:cNvSpPr>
              <a:spLocks noChangeArrowheads="1"/>
            </p:cNvSpPr>
            <p:nvPr/>
          </p:nvSpPr>
          <p:spPr bwMode="auto">
            <a:xfrm>
              <a:off x="2137" y="1930"/>
              <a:ext cx="47" cy="5"/>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14" name="Rectangle 451">
              <a:extLst>
                <a:ext uri="{FF2B5EF4-FFF2-40B4-BE49-F238E27FC236}">
                  <a16:creationId xmlns:a16="http://schemas.microsoft.com/office/drawing/2014/main" id="{F717BCFE-684C-4A4D-A2EB-45E964E5C5D1}"/>
                </a:ext>
              </a:extLst>
            </p:cNvPr>
            <p:cNvSpPr>
              <a:spLocks noChangeArrowheads="1"/>
            </p:cNvSpPr>
            <p:nvPr/>
          </p:nvSpPr>
          <p:spPr bwMode="auto">
            <a:xfrm>
              <a:off x="2185" y="1945"/>
              <a:ext cx="52" cy="5"/>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15" name="Rectangle 452">
              <a:extLst>
                <a:ext uri="{FF2B5EF4-FFF2-40B4-BE49-F238E27FC236}">
                  <a16:creationId xmlns:a16="http://schemas.microsoft.com/office/drawing/2014/main" id="{950C5546-19B1-104D-93E2-098D37280517}"/>
                </a:ext>
              </a:extLst>
            </p:cNvPr>
            <p:cNvSpPr>
              <a:spLocks noChangeArrowheads="1"/>
            </p:cNvSpPr>
            <p:nvPr/>
          </p:nvSpPr>
          <p:spPr bwMode="auto">
            <a:xfrm>
              <a:off x="2158" y="2054"/>
              <a:ext cx="5" cy="34"/>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16" name="Rectangle 453">
              <a:extLst>
                <a:ext uri="{FF2B5EF4-FFF2-40B4-BE49-F238E27FC236}">
                  <a16:creationId xmlns:a16="http://schemas.microsoft.com/office/drawing/2014/main" id="{16E921DA-502F-0B42-85EF-1004673A5740}"/>
                </a:ext>
              </a:extLst>
            </p:cNvPr>
            <p:cNvSpPr>
              <a:spLocks noChangeArrowheads="1"/>
            </p:cNvSpPr>
            <p:nvPr/>
          </p:nvSpPr>
          <p:spPr bwMode="auto">
            <a:xfrm>
              <a:off x="1837" y="1945"/>
              <a:ext cx="52" cy="5"/>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17" name="Rectangle 454">
              <a:extLst>
                <a:ext uri="{FF2B5EF4-FFF2-40B4-BE49-F238E27FC236}">
                  <a16:creationId xmlns:a16="http://schemas.microsoft.com/office/drawing/2014/main" id="{8FAD2F42-281A-944D-B4BB-E2801EB40B26}"/>
                </a:ext>
              </a:extLst>
            </p:cNvPr>
            <p:cNvSpPr>
              <a:spLocks noChangeArrowheads="1"/>
            </p:cNvSpPr>
            <p:nvPr/>
          </p:nvSpPr>
          <p:spPr bwMode="auto">
            <a:xfrm>
              <a:off x="1760" y="1986"/>
              <a:ext cx="5" cy="33"/>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18" name="Rectangle 455">
              <a:extLst>
                <a:ext uri="{FF2B5EF4-FFF2-40B4-BE49-F238E27FC236}">
                  <a16:creationId xmlns:a16="http://schemas.microsoft.com/office/drawing/2014/main" id="{7EC029FB-CABB-1E48-9A3F-98B1109B1AB3}"/>
                </a:ext>
              </a:extLst>
            </p:cNvPr>
            <p:cNvSpPr>
              <a:spLocks noChangeArrowheads="1"/>
            </p:cNvSpPr>
            <p:nvPr/>
          </p:nvSpPr>
          <p:spPr bwMode="auto">
            <a:xfrm>
              <a:off x="1993" y="1739"/>
              <a:ext cx="4" cy="5"/>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19" name="Rectangle 456">
              <a:extLst>
                <a:ext uri="{FF2B5EF4-FFF2-40B4-BE49-F238E27FC236}">
                  <a16:creationId xmlns:a16="http://schemas.microsoft.com/office/drawing/2014/main" id="{D80FCCE8-8A6D-B14D-8318-A673F124562F}"/>
                </a:ext>
              </a:extLst>
            </p:cNvPr>
            <p:cNvSpPr>
              <a:spLocks noChangeArrowheads="1"/>
            </p:cNvSpPr>
            <p:nvPr/>
          </p:nvSpPr>
          <p:spPr bwMode="auto">
            <a:xfrm>
              <a:off x="1993" y="1775"/>
              <a:ext cx="4" cy="5"/>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20" name="Rectangle 457">
              <a:extLst>
                <a:ext uri="{FF2B5EF4-FFF2-40B4-BE49-F238E27FC236}">
                  <a16:creationId xmlns:a16="http://schemas.microsoft.com/office/drawing/2014/main" id="{5C0EA5B6-D5D2-894D-89A6-CF1587016585}"/>
                </a:ext>
              </a:extLst>
            </p:cNvPr>
            <p:cNvSpPr>
              <a:spLocks noChangeArrowheads="1"/>
            </p:cNvSpPr>
            <p:nvPr/>
          </p:nvSpPr>
          <p:spPr bwMode="auto">
            <a:xfrm>
              <a:off x="1993" y="1811"/>
              <a:ext cx="4" cy="4"/>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21" name="Rectangle 458">
              <a:extLst>
                <a:ext uri="{FF2B5EF4-FFF2-40B4-BE49-F238E27FC236}">
                  <a16:creationId xmlns:a16="http://schemas.microsoft.com/office/drawing/2014/main" id="{F9B89D4C-829D-6846-BE0F-46276EC44362}"/>
                </a:ext>
              </a:extLst>
            </p:cNvPr>
            <p:cNvSpPr>
              <a:spLocks noChangeArrowheads="1"/>
            </p:cNvSpPr>
            <p:nvPr/>
          </p:nvSpPr>
          <p:spPr bwMode="auto">
            <a:xfrm>
              <a:off x="1993" y="1829"/>
              <a:ext cx="4" cy="4"/>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22" name="Rectangle 459">
              <a:extLst>
                <a:ext uri="{FF2B5EF4-FFF2-40B4-BE49-F238E27FC236}">
                  <a16:creationId xmlns:a16="http://schemas.microsoft.com/office/drawing/2014/main" id="{25B19F48-DCA8-5D40-A592-DCBD878E6351}"/>
                </a:ext>
              </a:extLst>
            </p:cNvPr>
            <p:cNvSpPr>
              <a:spLocks noChangeArrowheads="1"/>
            </p:cNvSpPr>
            <p:nvPr/>
          </p:nvSpPr>
          <p:spPr bwMode="auto">
            <a:xfrm>
              <a:off x="1993" y="1864"/>
              <a:ext cx="4" cy="5"/>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23" name="Rectangle 460">
              <a:extLst>
                <a:ext uri="{FF2B5EF4-FFF2-40B4-BE49-F238E27FC236}">
                  <a16:creationId xmlns:a16="http://schemas.microsoft.com/office/drawing/2014/main" id="{C8D8E56B-BFC4-0645-99EE-2C7AF31FEC2E}"/>
                </a:ext>
              </a:extLst>
            </p:cNvPr>
            <p:cNvSpPr>
              <a:spLocks noChangeArrowheads="1"/>
            </p:cNvSpPr>
            <p:nvPr/>
          </p:nvSpPr>
          <p:spPr bwMode="auto">
            <a:xfrm>
              <a:off x="1993" y="1882"/>
              <a:ext cx="4" cy="5"/>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24" name="Rectangle 461">
              <a:extLst>
                <a:ext uri="{FF2B5EF4-FFF2-40B4-BE49-F238E27FC236}">
                  <a16:creationId xmlns:a16="http://schemas.microsoft.com/office/drawing/2014/main" id="{17FF4683-E3E1-8E4E-9FEE-66B79A1A26B2}"/>
                </a:ext>
              </a:extLst>
            </p:cNvPr>
            <p:cNvSpPr>
              <a:spLocks noChangeArrowheads="1"/>
            </p:cNvSpPr>
            <p:nvPr/>
          </p:nvSpPr>
          <p:spPr bwMode="auto">
            <a:xfrm>
              <a:off x="1993" y="1900"/>
              <a:ext cx="4" cy="5"/>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25" name="Rectangle 462">
              <a:extLst>
                <a:ext uri="{FF2B5EF4-FFF2-40B4-BE49-F238E27FC236}">
                  <a16:creationId xmlns:a16="http://schemas.microsoft.com/office/drawing/2014/main" id="{94AD8C8A-DB54-8C43-A0AE-837CF9A439AF}"/>
                </a:ext>
              </a:extLst>
            </p:cNvPr>
            <p:cNvSpPr>
              <a:spLocks noChangeArrowheads="1"/>
            </p:cNvSpPr>
            <p:nvPr/>
          </p:nvSpPr>
          <p:spPr bwMode="auto">
            <a:xfrm>
              <a:off x="1993" y="1918"/>
              <a:ext cx="4" cy="5"/>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26" name="Rectangle 463">
              <a:extLst>
                <a:ext uri="{FF2B5EF4-FFF2-40B4-BE49-F238E27FC236}">
                  <a16:creationId xmlns:a16="http://schemas.microsoft.com/office/drawing/2014/main" id="{55A507BA-919B-C249-B6F6-438C4C546B59}"/>
                </a:ext>
              </a:extLst>
            </p:cNvPr>
            <p:cNvSpPr>
              <a:spLocks noChangeArrowheads="1"/>
            </p:cNvSpPr>
            <p:nvPr/>
          </p:nvSpPr>
          <p:spPr bwMode="auto">
            <a:xfrm>
              <a:off x="1993" y="1954"/>
              <a:ext cx="4" cy="4"/>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27" name="Rectangle 464">
              <a:extLst>
                <a:ext uri="{FF2B5EF4-FFF2-40B4-BE49-F238E27FC236}">
                  <a16:creationId xmlns:a16="http://schemas.microsoft.com/office/drawing/2014/main" id="{EDC64625-241F-3D49-A6C7-AF622147928C}"/>
                </a:ext>
              </a:extLst>
            </p:cNvPr>
            <p:cNvSpPr>
              <a:spLocks noChangeArrowheads="1"/>
            </p:cNvSpPr>
            <p:nvPr/>
          </p:nvSpPr>
          <p:spPr bwMode="auto">
            <a:xfrm>
              <a:off x="1993" y="2007"/>
              <a:ext cx="4" cy="5"/>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28" name="Rectangle 465">
              <a:extLst>
                <a:ext uri="{FF2B5EF4-FFF2-40B4-BE49-F238E27FC236}">
                  <a16:creationId xmlns:a16="http://schemas.microsoft.com/office/drawing/2014/main" id="{9CF6CC9D-E354-A44B-8C57-A6C18FC35A0C}"/>
                </a:ext>
              </a:extLst>
            </p:cNvPr>
            <p:cNvSpPr>
              <a:spLocks noChangeArrowheads="1"/>
            </p:cNvSpPr>
            <p:nvPr/>
          </p:nvSpPr>
          <p:spPr bwMode="auto">
            <a:xfrm>
              <a:off x="1993" y="2043"/>
              <a:ext cx="4" cy="5"/>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29" name="Rectangle 466">
              <a:extLst>
                <a:ext uri="{FF2B5EF4-FFF2-40B4-BE49-F238E27FC236}">
                  <a16:creationId xmlns:a16="http://schemas.microsoft.com/office/drawing/2014/main" id="{CA949C0C-3B89-6642-8134-8A608814F29A}"/>
                </a:ext>
              </a:extLst>
            </p:cNvPr>
            <p:cNvSpPr>
              <a:spLocks noChangeArrowheads="1"/>
            </p:cNvSpPr>
            <p:nvPr/>
          </p:nvSpPr>
          <p:spPr bwMode="auto">
            <a:xfrm>
              <a:off x="1993" y="2061"/>
              <a:ext cx="4" cy="4"/>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30" name="Rectangle 467">
              <a:extLst>
                <a:ext uri="{FF2B5EF4-FFF2-40B4-BE49-F238E27FC236}">
                  <a16:creationId xmlns:a16="http://schemas.microsoft.com/office/drawing/2014/main" id="{A38DD59C-F43C-0844-990A-9544E3F2EF25}"/>
                </a:ext>
              </a:extLst>
            </p:cNvPr>
            <p:cNvSpPr>
              <a:spLocks noChangeArrowheads="1"/>
            </p:cNvSpPr>
            <p:nvPr/>
          </p:nvSpPr>
          <p:spPr bwMode="auto">
            <a:xfrm>
              <a:off x="1993" y="2097"/>
              <a:ext cx="4" cy="4"/>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31" name="Rectangle 468">
              <a:extLst>
                <a:ext uri="{FF2B5EF4-FFF2-40B4-BE49-F238E27FC236}">
                  <a16:creationId xmlns:a16="http://schemas.microsoft.com/office/drawing/2014/main" id="{86AEDFDF-0F8D-BD42-93D9-536EB66A5460}"/>
                </a:ext>
              </a:extLst>
            </p:cNvPr>
            <p:cNvSpPr>
              <a:spLocks noChangeArrowheads="1"/>
            </p:cNvSpPr>
            <p:nvPr/>
          </p:nvSpPr>
          <p:spPr bwMode="auto">
            <a:xfrm>
              <a:off x="1993" y="2133"/>
              <a:ext cx="4" cy="4"/>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32" name="Rectangle 469">
              <a:extLst>
                <a:ext uri="{FF2B5EF4-FFF2-40B4-BE49-F238E27FC236}">
                  <a16:creationId xmlns:a16="http://schemas.microsoft.com/office/drawing/2014/main" id="{5A86098D-6443-AC48-8108-2C300CEA2B49}"/>
                </a:ext>
              </a:extLst>
            </p:cNvPr>
            <p:cNvSpPr>
              <a:spLocks noChangeArrowheads="1"/>
            </p:cNvSpPr>
            <p:nvPr/>
          </p:nvSpPr>
          <p:spPr bwMode="auto">
            <a:xfrm>
              <a:off x="1879" y="1895"/>
              <a:ext cx="4" cy="35"/>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33" name="Rectangle 470">
              <a:extLst>
                <a:ext uri="{FF2B5EF4-FFF2-40B4-BE49-F238E27FC236}">
                  <a16:creationId xmlns:a16="http://schemas.microsoft.com/office/drawing/2014/main" id="{4BDEA9A8-0B60-C746-86D2-BD5739292AA1}"/>
                </a:ext>
              </a:extLst>
            </p:cNvPr>
            <p:cNvSpPr>
              <a:spLocks noChangeArrowheads="1"/>
            </p:cNvSpPr>
            <p:nvPr/>
          </p:nvSpPr>
          <p:spPr bwMode="auto">
            <a:xfrm>
              <a:off x="1879" y="2030"/>
              <a:ext cx="4" cy="35"/>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sp>
        <p:nvSpPr>
          <p:cNvPr id="103508" name="Rectangle 472">
            <a:extLst>
              <a:ext uri="{FF2B5EF4-FFF2-40B4-BE49-F238E27FC236}">
                <a16:creationId xmlns:a16="http://schemas.microsoft.com/office/drawing/2014/main" id="{7220DB75-DCEF-E945-97F1-DFFE4D9E3AC3}"/>
              </a:ext>
            </a:extLst>
          </p:cNvPr>
          <p:cNvSpPr>
            <a:spLocks noChangeArrowheads="1"/>
          </p:cNvSpPr>
          <p:nvPr/>
        </p:nvSpPr>
        <p:spPr bwMode="auto">
          <a:xfrm>
            <a:off x="1687513" y="5359400"/>
            <a:ext cx="5372100" cy="228600"/>
          </a:xfrm>
          <a:prstGeom prst="rect">
            <a:avLst/>
          </a:prstGeom>
          <a:solidFill>
            <a:srgbClr val="D47E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09" name="Rectangle 480">
            <a:extLst>
              <a:ext uri="{FF2B5EF4-FFF2-40B4-BE49-F238E27FC236}">
                <a16:creationId xmlns:a16="http://schemas.microsoft.com/office/drawing/2014/main" id="{A6AA7257-2E67-7443-A445-9C9DF4D3C925}"/>
              </a:ext>
            </a:extLst>
          </p:cNvPr>
          <p:cNvSpPr>
            <a:spLocks noChangeArrowheads="1"/>
          </p:cNvSpPr>
          <p:nvPr/>
        </p:nvSpPr>
        <p:spPr bwMode="auto">
          <a:xfrm>
            <a:off x="2368550" y="5357813"/>
            <a:ext cx="40925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1600"/>
              <a:t>测试</a:t>
            </a:r>
            <a:endParaRPr lang="en-US" altLang="zh-CN" sz="1600"/>
          </a:p>
        </p:txBody>
      </p:sp>
      <p:sp>
        <p:nvSpPr>
          <p:cNvPr id="103510" name="Rectangle 481">
            <a:extLst>
              <a:ext uri="{FF2B5EF4-FFF2-40B4-BE49-F238E27FC236}">
                <a16:creationId xmlns:a16="http://schemas.microsoft.com/office/drawing/2014/main" id="{57401241-100F-6143-AEBB-0A229E64CE74}"/>
              </a:ext>
            </a:extLst>
          </p:cNvPr>
          <p:cNvSpPr>
            <a:spLocks noChangeArrowheads="1"/>
          </p:cNvSpPr>
          <p:nvPr/>
        </p:nvSpPr>
        <p:spPr bwMode="auto">
          <a:xfrm>
            <a:off x="3808413" y="5040313"/>
            <a:ext cx="938212"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100" i="1">
                <a:solidFill>
                  <a:srgbClr val="121415"/>
                </a:solidFill>
              </a:rPr>
              <a:t>核对</a:t>
            </a:r>
            <a:endParaRPr lang="en-US" altLang="zh-CN" sz="900" i="1"/>
          </a:p>
        </p:txBody>
      </p:sp>
      <p:sp>
        <p:nvSpPr>
          <p:cNvPr id="103511" name="Rectangle 482">
            <a:extLst>
              <a:ext uri="{FF2B5EF4-FFF2-40B4-BE49-F238E27FC236}">
                <a16:creationId xmlns:a16="http://schemas.microsoft.com/office/drawing/2014/main" id="{5C3DE6A8-A6BD-E349-934E-13B68A734090}"/>
              </a:ext>
            </a:extLst>
          </p:cNvPr>
          <p:cNvSpPr>
            <a:spLocks noChangeArrowheads="1"/>
          </p:cNvSpPr>
          <p:nvPr/>
        </p:nvSpPr>
        <p:spPr bwMode="auto">
          <a:xfrm>
            <a:off x="5346700" y="5040313"/>
            <a:ext cx="11080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100" i="1">
                <a:solidFill>
                  <a:srgbClr val="121415"/>
                </a:solidFill>
              </a:rPr>
              <a:t>核对</a:t>
            </a:r>
            <a:endParaRPr lang="en-US" altLang="zh-CN" sz="1100" i="1">
              <a:solidFill>
                <a:srgbClr val="121415"/>
              </a:solidFill>
            </a:endParaRPr>
          </a:p>
        </p:txBody>
      </p:sp>
      <p:grpSp>
        <p:nvGrpSpPr>
          <p:cNvPr id="103512" name="Group 483">
            <a:extLst>
              <a:ext uri="{FF2B5EF4-FFF2-40B4-BE49-F238E27FC236}">
                <a16:creationId xmlns:a16="http://schemas.microsoft.com/office/drawing/2014/main" id="{FFABFEAB-49E8-2F49-ADE1-A4277838A897}"/>
              </a:ext>
            </a:extLst>
          </p:cNvPr>
          <p:cNvGrpSpPr>
            <a:grpSpLocks/>
          </p:cNvGrpSpPr>
          <p:nvPr/>
        </p:nvGrpSpPr>
        <p:grpSpPr bwMode="auto">
          <a:xfrm>
            <a:off x="6423025" y="4797425"/>
            <a:ext cx="169863" cy="485775"/>
            <a:chOff x="4266" y="3054"/>
            <a:chExt cx="96" cy="306"/>
          </a:xfrm>
        </p:grpSpPr>
        <p:sp>
          <p:nvSpPr>
            <p:cNvPr id="103900" name="Freeform 484">
              <a:extLst>
                <a:ext uri="{FF2B5EF4-FFF2-40B4-BE49-F238E27FC236}">
                  <a16:creationId xmlns:a16="http://schemas.microsoft.com/office/drawing/2014/main" id="{06DA4459-C53D-FE4A-B354-58A6FEEDF3E2}"/>
                </a:ext>
              </a:extLst>
            </p:cNvPr>
            <p:cNvSpPr>
              <a:spLocks/>
            </p:cNvSpPr>
            <p:nvPr/>
          </p:nvSpPr>
          <p:spPr bwMode="auto">
            <a:xfrm rot="10800000">
              <a:off x="4268" y="3206"/>
              <a:ext cx="94" cy="154"/>
            </a:xfrm>
            <a:custGeom>
              <a:avLst/>
              <a:gdLst>
                <a:gd name="T0" fmla="*/ 0 w 378"/>
                <a:gd name="T1" fmla="*/ 0 h 607"/>
                <a:gd name="T2" fmla="*/ 0 w 378"/>
                <a:gd name="T3" fmla="*/ 0 h 607"/>
                <a:gd name="T4" fmla="*/ 0 w 378"/>
                <a:gd name="T5" fmla="*/ 0 h 607"/>
                <a:gd name="T6" fmla="*/ 0 w 378"/>
                <a:gd name="T7" fmla="*/ 0 h 607"/>
                <a:gd name="T8" fmla="*/ 0 w 378"/>
                <a:gd name="T9" fmla="*/ 0 h 607"/>
                <a:gd name="T10" fmla="*/ 0 60000 65536"/>
                <a:gd name="T11" fmla="*/ 0 60000 65536"/>
                <a:gd name="T12" fmla="*/ 0 60000 65536"/>
                <a:gd name="T13" fmla="*/ 0 60000 65536"/>
                <a:gd name="T14" fmla="*/ 0 60000 65536"/>
                <a:gd name="T15" fmla="*/ 0 w 378"/>
                <a:gd name="T16" fmla="*/ 0 h 607"/>
                <a:gd name="T17" fmla="*/ 378 w 378"/>
                <a:gd name="T18" fmla="*/ 607 h 607"/>
              </a:gdLst>
              <a:ahLst/>
              <a:cxnLst>
                <a:cxn ang="T10">
                  <a:pos x="T0" y="T1"/>
                </a:cxn>
                <a:cxn ang="T11">
                  <a:pos x="T2" y="T3"/>
                </a:cxn>
                <a:cxn ang="T12">
                  <a:pos x="T4" y="T5"/>
                </a:cxn>
                <a:cxn ang="T13">
                  <a:pos x="T6" y="T7"/>
                </a:cxn>
                <a:cxn ang="T14">
                  <a:pos x="T8" y="T9"/>
                </a:cxn>
              </a:cxnLst>
              <a:rect l="T15" t="T16" r="T17" b="T18"/>
              <a:pathLst>
                <a:path w="378" h="607">
                  <a:moveTo>
                    <a:pt x="0" y="607"/>
                  </a:moveTo>
                  <a:lnTo>
                    <a:pt x="189" y="532"/>
                  </a:lnTo>
                  <a:lnTo>
                    <a:pt x="378" y="607"/>
                  </a:lnTo>
                  <a:lnTo>
                    <a:pt x="189" y="0"/>
                  </a:lnTo>
                  <a:lnTo>
                    <a:pt x="0" y="607"/>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901" name="Freeform 485">
              <a:extLst>
                <a:ext uri="{FF2B5EF4-FFF2-40B4-BE49-F238E27FC236}">
                  <a16:creationId xmlns:a16="http://schemas.microsoft.com/office/drawing/2014/main" id="{3689D65F-D71E-B04A-AEA2-568C8A1DFC84}"/>
                </a:ext>
              </a:extLst>
            </p:cNvPr>
            <p:cNvSpPr>
              <a:spLocks/>
            </p:cNvSpPr>
            <p:nvPr/>
          </p:nvSpPr>
          <p:spPr bwMode="auto">
            <a:xfrm rot="10800000">
              <a:off x="4266" y="3054"/>
              <a:ext cx="47" cy="187"/>
            </a:xfrm>
            <a:custGeom>
              <a:avLst/>
              <a:gdLst>
                <a:gd name="T0" fmla="*/ 0 w 1"/>
                <a:gd name="T1" fmla="*/ 903 h 178"/>
                <a:gd name="T2" fmla="*/ 0 w 1"/>
                <a:gd name="T3" fmla="*/ 596 h 178"/>
                <a:gd name="T4" fmla="*/ 0 w 1"/>
                <a:gd name="T5" fmla="*/ 0 h 178"/>
                <a:gd name="T6" fmla="*/ 0 60000 65536"/>
                <a:gd name="T7" fmla="*/ 0 60000 65536"/>
                <a:gd name="T8" fmla="*/ 0 60000 65536"/>
                <a:gd name="T9" fmla="*/ 0 w 1"/>
                <a:gd name="T10" fmla="*/ 0 h 178"/>
                <a:gd name="T11" fmla="*/ 1 w 1"/>
                <a:gd name="T12" fmla="*/ 178 h 178"/>
              </a:gdLst>
              <a:ahLst/>
              <a:cxnLst>
                <a:cxn ang="T6">
                  <a:pos x="T0" y="T1"/>
                </a:cxn>
                <a:cxn ang="T7">
                  <a:pos x="T2" y="T3"/>
                </a:cxn>
                <a:cxn ang="T8">
                  <a:pos x="T4" y="T5"/>
                </a:cxn>
              </a:cxnLst>
              <a:rect l="T9" t="T10" r="T11" b="T12"/>
              <a:pathLst>
                <a:path w="1" h="178">
                  <a:moveTo>
                    <a:pt x="0" y="178"/>
                  </a:moveTo>
                  <a:lnTo>
                    <a:pt x="0" y="117"/>
                  </a:lnTo>
                  <a:lnTo>
                    <a:pt x="0" y="0"/>
                  </a:lnTo>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103513" name="Group 486">
            <a:extLst>
              <a:ext uri="{FF2B5EF4-FFF2-40B4-BE49-F238E27FC236}">
                <a16:creationId xmlns:a16="http://schemas.microsoft.com/office/drawing/2014/main" id="{55C8AAD9-CF14-B042-BC07-BCBC0212D217}"/>
              </a:ext>
            </a:extLst>
          </p:cNvPr>
          <p:cNvGrpSpPr>
            <a:grpSpLocks/>
          </p:cNvGrpSpPr>
          <p:nvPr/>
        </p:nvGrpSpPr>
        <p:grpSpPr bwMode="auto">
          <a:xfrm>
            <a:off x="3449638" y="2697163"/>
            <a:ext cx="1103312" cy="669925"/>
            <a:chOff x="2456" y="1731"/>
            <a:chExt cx="621" cy="422"/>
          </a:xfrm>
        </p:grpSpPr>
        <p:grpSp>
          <p:nvGrpSpPr>
            <p:cNvPr id="103782" name="Group 487">
              <a:extLst>
                <a:ext uri="{FF2B5EF4-FFF2-40B4-BE49-F238E27FC236}">
                  <a16:creationId xmlns:a16="http://schemas.microsoft.com/office/drawing/2014/main" id="{D04FB520-AF92-3B45-BA83-646A86EAEB3A}"/>
                </a:ext>
              </a:extLst>
            </p:cNvPr>
            <p:cNvGrpSpPr>
              <a:grpSpLocks/>
            </p:cNvGrpSpPr>
            <p:nvPr/>
          </p:nvGrpSpPr>
          <p:grpSpPr bwMode="auto">
            <a:xfrm>
              <a:off x="2456" y="1731"/>
              <a:ext cx="621" cy="422"/>
              <a:chOff x="2456" y="1731"/>
              <a:chExt cx="621" cy="422"/>
            </a:xfrm>
          </p:grpSpPr>
          <p:sp>
            <p:nvSpPr>
              <p:cNvPr id="103894" name="Rectangle 488">
                <a:extLst>
                  <a:ext uri="{FF2B5EF4-FFF2-40B4-BE49-F238E27FC236}">
                    <a16:creationId xmlns:a16="http://schemas.microsoft.com/office/drawing/2014/main" id="{6020EAAE-2F27-3C4D-8C8E-EF15DFBE2762}"/>
                  </a:ext>
                </a:extLst>
              </p:cNvPr>
              <p:cNvSpPr>
                <a:spLocks noChangeArrowheads="1"/>
              </p:cNvSpPr>
              <p:nvPr/>
            </p:nvSpPr>
            <p:spPr bwMode="auto">
              <a:xfrm>
                <a:off x="2467" y="1743"/>
                <a:ext cx="610" cy="410"/>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95" name="Rectangle 489">
                <a:extLst>
                  <a:ext uri="{FF2B5EF4-FFF2-40B4-BE49-F238E27FC236}">
                    <a16:creationId xmlns:a16="http://schemas.microsoft.com/office/drawing/2014/main" id="{0C368EC9-A769-244B-AB13-0D5ED90CE72C}"/>
                  </a:ext>
                </a:extLst>
              </p:cNvPr>
              <p:cNvSpPr>
                <a:spLocks noChangeArrowheads="1"/>
              </p:cNvSpPr>
              <p:nvPr/>
            </p:nvSpPr>
            <p:spPr bwMode="auto">
              <a:xfrm>
                <a:off x="2458" y="1733"/>
                <a:ext cx="610" cy="410"/>
              </a:xfrm>
              <a:prstGeom prst="rect">
                <a:avLst/>
              </a:prstGeom>
              <a:solidFill>
                <a:srgbClr val="6392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96" name="Freeform 490">
                <a:extLst>
                  <a:ext uri="{FF2B5EF4-FFF2-40B4-BE49-F238E27FC236}">
                    <a16:creationId xmlns:a16="http://schemas.microsoft.com/office/drawing/2014/main" id="{EB005E52-214F-D24A-942D-68230727B94D}"/>
                  </a:ext>
                </a:extLst>
              </p:cNvPr>
              <p:cNvSpPr>
                <a:spLocks/>
              </p:cNvSpPr>
              <p:nvPr/>
            </p:nvSpPr>
            <p:spPr bwMode="auto">
              <a:xfrm>
                <a:off x="2456" y="1731"/>
                <a:ext cx="5" cy="412"/>
              </a:xfrm>
              <a:custGeom>
                <a:avLst/>
                <a:gdLst>
                  <a:gd name="T0" fmla="*/ 0 w 19"/>
                  <a:gd name="T1" fmla="*/ 0 h 1618"/>
                  <a:gd name="T2" fmla="*/ 0 w 19"/>
                  <a:gd name="T3" fmla="*/ 0 h 1618"/>
                  <a:gd name="T4" fmla="*/ 0 w 19"/>
                  <a:gd name="T5" fmla="*/ 0 h 1618"/>
                  <a:gd name="T6" fmla="*/ 0 w 19"/>
                  <a:gd name="T7" fmla="*/ 0 h 1618"/>
                  <a:gd name="T8" fmla="*/ 0 w 19"/>
                  <a:gd name="T9" fmla="*/ 0 h 1618"/>
                  <a:gd name="T10" fmla="*/ 0 w 19"/>
                  <a:gd name="T11" fmla="*/ 0 h 1618"/>
                  <a:gd name="T12" fmla="*/ 0 w 19"/>
                  <a:gd name="T13" fmla="*/ 0 h 1618"/>
                  <a:gd name="T14" fmla="*/ 0 w 19"/>
                  <a:gd name="T15" fmla="*/ 0 h 1618"/>
                  <a:gd name="T16" fmla="*/ 0 w 19"/>
                  <a:gd name="T17" fmla="*/ 0 h 1618"/>
                  <a:gd name="T18" fmla="*/ 0 w 19"/>
                  <a:gd name="T19" fmla="*/ 0 h 16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618"/>
                  <a:gd name="T32" fmla="*/ 19 w 19"/>
                  <a:gd name="T33" fmla="*/ 1618 h 16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618">
                    <a:moveTo>
                      <a:pt x="10" y="0"/>
                    </a:moveTo>
                    <a:lnTo>
                      <a:pt x="0" y="9"/>
                    </a:lnTo>
                    <a:lnTo>
                      <a:pt x="0" y="1618"/>
                    </a:lnTo>
                    <a:lnTo>
                      <a:pt x="19" y="1618"/>
                    </a:lnTo>
                    <a:lnTo>
                      <a:pt x="19" y="9"/>
                    </a:lnTo>
                    <a:lnTo>
                      <a:pt x="10" y="0"/>
                    </a:lnTo>
                    <a:lnTo>
                      <a:pt x="0" y="0"/>
                    </a:lnTo>
                    <a:lnTo>
                      <a:pt x="0" y="9"/>
                    </a:lnTo>
                    <a:lnTo>
                      <a:pt x="10"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97" name="Freeform 491">
                <a:extLst>
                  <a:ext uri="{FF2B5EF4-FFF2-40B4-BE49-F238E27FC236}">
                    <a16:creationId xmlns:a16="http://schemas.microsoft.com/office/drawing/2014/main" id="{3B7EB370-E72C-A44C-B33E-A655C7803222}"/>
                  </a:ext>
                </a:extLst>
              </p:cNvPr>
              <p:cNvSpPr>
                <a:spLocks/>
              </p:cNvSpPr>
              <p:nvPr/>
            </p:nvSpPr>
            <p:spPr bwMode="auto">
              <a:xfrm>
                <a:off x="2458" y="1731"/>
                <a:ext cx="612" cy="5"/>
              </a:xfrm>
              <a:custGeom>
                <a:avLst/>
                <a:gdLst>
                  <a:gd name="T0" fmla="*/ 0 w 2442"/>
                  <a:gd name="T1" fmla="*/ 0 h 18"/>
                  <a:gd name="T2" fmla="*/ 0 w 2442"/>
                  <a:gd name="T3" fmla="*/ 0 h 18"/>
                  <a:gd name="T4" fmla="*/ 0 w 2442"/>
                  <a:gd name="T5" fmla="*/ 0 h 18"/>
                  <a:gd name="T6" fmla="*/ 0 w 2442"/>
                  <a:gd name="T7" fmla="*/ 0 h 18"/>
                  <a:gd name="T8" fmla="*/ 0 w 2442"/>
                  <a:gd name="T9" fmla="*/ 0 h 18"/>
                  <a:gd name="T10" fmla="*/ 0 w 2442"/>
                  <a:gd name="T11" fmla="*/ 0 h 18"/>
                  <a:gd name="T12" fmla="*/ 0 w 2442"/>
                  <a:gd name="T13" fmla="*/ 0 h 18"/>
                  <a:gd name="T14" fmla="*/ 0 w 2442"/>
                  <a:gd name="T15" fmla="*/ 0 h 18"/>
                  <a:gd name="T16" fmla="*/ 0 w 2442"/>
                  <a:gd name="T17" fmla="*/ 0 h 18"/>
                  <a:gd name="T18" fmla="*/ 0 w 2442"/>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42"/>
                  <a:gd name="T31" fmla="*/ 0 h 18"/>
                  <a:gd name="T32" fmla="*/ 2442 w 2442"/>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42" h="18">
                    <a:moveTo>
                      <a:pt x="2442" y="9"/>
                    </a:moveTo>
                    <a:lnTo>
                      <a:pt x="2433" y="0"/>
                    </a:lnTo>
                    <a:lnTo>
                      <a:pt x="0" y="0"/>
                    </a:lnTo>
                    <a:lnTo>
                      <a:pt x="0" y="18"/>
                    </a:lnTo>
                    <a:lnTo>
                      <a:pt x="2433" y="18"/>
                    </a:lnTo>
                    <a:lnTo>
                      <a:pt x="2442" y="9"/>
                    </a:lnTo>
                    <a:lnTo>
                      <a:pt x="2442" y="0"/>
                    </a:lnTo>
                    <a:lnTo>
                      <a:pt x="2433" y="0"/>
                    </a:lnTo>
                    <a:lnTo>
                      <a:pt x="2442" y="9"/>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98" name="Freeform 492">
                <a:extLst>
                  <a:ext uri="{FF2B5EF4-FFF2-40B4-BE49-F238E27FC236}">
                    <a16:creationId xmlns:a16="http://schemas.microsoft.com/office/drawing/2014/main" id="{A214D3EF-0AA5-624F-9945-0E1CA4847009}"/>
                  </a:ext>
                </a:extLst>
              </p:cNvPr>
              <p:cNvSpPr>
                <a:spLocks/>
              </p:cNvSpPr>
              <p:nvPr/>
            </p:nvSpPr>
            <p:spPr bwMode="auto">
              <a:xfrm>
                <a:off x="3065" y="1733"/>
                <a:ext cx="5" cy="413"/>
              </a:xfrm>
              <a:custGeom>
                <a:avLst/>
                <a:gdLst>
                  <a:gd name="T0" fmla="*/ 0 w 17"/>
                  <a:gd name="T1" fmla="*/ 0 h 1619"/>
                  <a:gd name="T2" fmla="*/ 0 w 17"/>
                  <a:gd name="T3" fmla="*/ 0 h 1619"/>
                  <a:gd name="T4" fmla="*/ 0 w 17"/>
                  <a:gd name="T5" fmla="*/ 0 h 1619"/>
                  <a:gd name="T6" fmla="*/ 0 w 17"/>
                  <a:gd name="T7" fmla="*/ 0 h 1619"/>
                  <a:gd name="T8" fmla="*/ 0 w 17"/>
                  <a:gd name="T9" fmla="*/ 0 h 1619"/>
                  <a:gd name="T10" fmla="*/ 0 w 17"/>
                  <a:gd name="T11" fmla="*/ 0 h 1619"/>
                  <a:gd name="T12" fmla="*/ 0 w 17"/>
                  <a:gd name="T13" fmla="*/ 0 h 1619"/>
                  <a:gd name="T14" fmla="*/ 0 w 17"/>
                  <a:gd name="T15" fmla="*/ 0 h 1619"/>
                  <a:gd name="T16" fmla="*/ 0 w 17"/>
                  <a:gd name="T17" fmla="*/ 0 h 1619"/>
                  <a:gd name="T18" fmla="*/ 0 w 17"/>
                  <a:gd name="T19" fmla="*/ 0 h 16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619"/>
                  <a:gd name="T32" fmla="*/ 17 w 17"/>
                  <a:gd name="T33" fmla="*/ 1619 h 16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619">
                    <a:moveTo>
                      <a:pt x="8" y="1619"/>
                    </a:moveTo>
                    <a:lnTo>
                      <a:pt x="17" y="1609"/>
                    </a:lnTo>
                    <a:lnTo>
                      <a:pt x="17" y="0"/>
                    </a:lnTo>
                    <a:lnTo>
                      <a:pt x="0" y="0"/>
                    </a:lnTo>
                    <a:lnTo>
                      <a:pt x="0" y="1609"/>
                    </a:lnTo>
                    <a:lnTo>
                      <a:pt x="8" y="1619"/>
                    </a:lnTo>
                    <a:lnTo>
                      <a:pt x="17" y="1619"/>
                    </a:lnTo>
                    <a:lnTo>
                      <a:pt x="17" y="1609"/>
                    </a:lnTo>
                    <a:lnTo>
                      <a:pt x="8" y="1619"/>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99" name="Freeform 493">
                <a:extLst>
                  <a:ext uri="{FF2B5EF4-FFF2-40B4-BE49-F238E27FC236}">
                    <a16:creationId xmlns:a16="http://schemas.microsoft.com/office/drawing/2014/main" id="{8429E93F-A5B7-9A4A-B16A-DB40C778FEE7}"/>
                  </a:ext>
                </a:extLst>
              </p:cNvPr>
              <p:cNvSpPr>
                <a:spLocks/>
              </p:cNvSpPr>
              <p:nvPr/>
            </p:nvSpPr>
            <p:spPr bwMode="auto">
              <a:xfrm>
                <a:off x="2456" y="2141"/>
                <a:ext cx="612" cy="5"/>
              </a:xfrm>
              <a:custGeom>
                <a:avLst/>
                <a:gdLst>
                  <a:gd name="T0" fmla="*/ 0 w 2443"/>
                  <a:gd name="T1" fmla="*/ 0 h 19"/>
                  <a:gd name="T2" fmla="*/ 0 w 2443"/>
                  <a:gd name="T3" fmla="*/ 0 h 19"/>
                  <a:gd name="T4" fmla="*/ 0 w 2443"/>
                  <a:gd name="T5" fmla="*/ 0 h 19"/>
                  <a:gd name="T6" fmla="*/ 0 w 2443"/>
                  <a:gd name="T7" fmla="*/ 0 h 19"/>
                  <a:gd name="T8" fmla="*/ 0 w 2443"/>
                  <a:gd name="T9" fmla="*/ 0 h 19"/>
                  <a:gd name="T10" fmla="*/ 0 w 2443"/>
                  <a:gd name="T11" fmla="*/ 0 h 19"/>
                  <a:gd name="T12" fmla="*/ 0 w 2443"/>
                  <a:gd name="T13" fmla="*/ 0 h 19"/>
                  <a:gd name="T14" fmla="*/ 0 w 2443"/>
                  <a:gd name="T15" fmla="*/ 0 h 19"/>
                  <a:gd name="T16" fmla="*/ 0 w 2443"/>
                  <a:gd name="T17" fmla="*/ 0 h 19"/>
                  <a:gd name="T18" fmla="*/ 0 w 2443"/>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43"/>
                  <a:gd name="T31" fmla="*/ 0 h 19"/>
                  <a:gd name="T32" fmla="*/ 2443 w 2443"/>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43" h="19">
                    <a:moveTo>
                      <a:pt x="0" y="9"/>
                    </a:moveTo>
                    <a:lnTo>
                      <a:pt x="10" y="19"/>
                    </a:lnTo>
                    <a:lnTo>
                      <a:pt x="2443" y="19"/>
                    </a:lnTo>
                    <a:lnTo>
                      <a:pt x="2443" y="0"/>
                    </a:lnTo>
                    <a:lnTo>
                      <a:pt x="10" y="0"/>
                    </a:lnTo>
                    <a:lnTo>
                      <a:pt x="0" y="9"/>
                    </a:lnTo>
                    <a:lnTo>
                      <a:pt x="0" y="19"/>
                    </a:lnTo>
                    <a:lnTo>
                      <a:pt x="10" y="19"/>
                    </a:lnTo>
                    <a:lnTo>
                      <a:pt x="0" y="9"/>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103783" name="Group 494">
              <a:extLst>
                <a:ext uri="{FF2B5EF4-FFF2-40B4-BE49-F238E27FC236}">
                  <a16:creationId xmlns:a16="http://schemas.microsoft.com/office/drawing/2014/main" id="{E81386F9-0038-C343-A94D-84851B674FBD}"/>
                </a:ext>
              </a:extLst>
            </p:cNvPr>
            <p:cNvGrpSpPr>
              <a:grpSpLocks/>
            </p:cNvGrpSpPr>
            <p:nvPr/>
          </p:nvGrpSpPr>
          <p:grpSpPr bwMode="auto">
            <a:xfrm>
              <a:off x="2476" y="1776"/>
              <a:ext cx="553" cy="315"/>
              <a:chOff x="2476" y="1776"/>
              <a:chExt cx="553" cy="315"/>
            </a:xfrm>
          </p:grpSpPr>
          <p:grpSp>
            <p:nvGrpSpPr>
              <p:cNvPr id="103784" name="Group 495">
                <a:extLst>
                  <a:ext uri="{FF2B5EF4-FFF2-40B4-BE49-F238E27FC236}">
                    <a16:creationId xmlns:a16="http://schemas.microsoft.com/office/drawing/2014/main" id="{A85A8239-3856-0940-A44F-E4F17DA10466}"/>
                  </a:ext>
                </a:extLst>
              </p:cNvPr>
              <p:cNvGrpSpPr>
                <a:grpSpLocks/>
              </p:cNvGrpSpPr>
              <p:nvPr/>
            </p:nvGrpSpPr>
            <p:grpSpPr bwMode="auto">
              <a:xfrm>
                <a:off x="2802" y="1995"/>
                <a:ext cx="117" cy="60"/>
                <a:chOff x="2802" y="1995"/>
                <a:chExt cx="117" cy="60"/>
              </a:xfrm>
            </p:grpSpPr>
            <p:sp>
              <p:nvSpPr>
                <p:cNvPr id="103888" name="Freeform 496">
                  <a:extLst>
                    <a:ext uri="{FF2B5EF4-FFF2-40B4-BE49-F238E27FC236}">
                      <a16:creationId xmlns:a16="http://schemas.microsoft.com/office/drawing/2014/main" id="{C30E230F-005C-304B-8999-DA235AD0144D}"/>
                    </a:ext>
                  </a:extLst>
                </p:cNvPr>
                <p:cNvSpPr>
                  <a:spLocks/>
                </p:cNvSpPr>
                <p:nvPr/>
              </p:nvSpPr>
              <p:spPr bwMode="auto">
                <a:xfrm>
                  <a:off x="2805" y="1997"/>
                  <a:ext cx="111" cy="55"/>
                </a:xfrm>
                <a:custGeom>
                  <a:avLst/>
                  <a:gdLst>
                    <a:gd name="T0" fmla="*/ 0 w 448"/>
                    <a:gd name="T1" fmla="*/ 0 h 217"/>
                    <a:gd name="T2" fmla="*/ 0 w 448"/>
                    <a:gd name="T3" fmla="*/ 0 h 217"/>
                    <a:gd name="T4" fmla="*/ 0 w 448"/>
                    <a:gd name="T5" fmla="*/ 0 h 217"/>
                    <a:gd name="T6" fmla="*/ 0 w 448"/>
                    <a:gd name="T7" fmla="*/ 0 h 217"/>
                    <a:gd name="T8" fmla="*/ 0 w 448"/>
                    <a:gd name="T9" fmla="*/ 0 h 217"/>
                    <a:gd name="T10" fmla="*/ 0 w 448"/>
                    <a:gd name="T11" fmla="*/ 0 h 217"/>
                    <a:gd name="T12" fmla="*/ 0 w 448"/>
                    <a:gd name="T13" fmla="*/ 0 h 217"/>
                    <a:gd name="T14" fmla="*/ 0 w 448"/>
                    <a:gd name="T15" fmla="*/ 0 h 217"/>
                    <a:gd name="T16" fmla="*/ 0 w 448"/>
                    <a:gd name="T17" fmla="*/ 0 h 217"/>
                    <a:gd name="T18" fmla="*/ 0 w 448"/>
                    <a:gd name="T19" fmla="*/ 0 h 217"/>
                    <a:gd name="T20" fmla="*/ 0 w 448"/>
                    <a:gd name="T21" fmla="*/ 0 h 217"/>
                    <a:gd name="T22" fmla="*/ 0 w 448"/>
                    <a:gd name="T23" fmla="*/ 0 h 217"/>
                    <a:gd name="T24" fmla="*/ 0 w 448"/>
                    <a:gd name="T25" fmla="*/ 0 h 217"/>
                    <a:gd name="T26" fmla="*/ 0 w 448"/>
                    <a:gd name="T27" fmla="*/ 0 h 217"/>
                    <a:gd name="T28" fmla="*/ 0 w 448"/>
                    <a:gd name="T29" fmla="*/ 0 h 217"/>
                    <a:gd name="T30" fmla="*/ 0 w 448"/>
                    <a:gd name="T31" fmla="*/ 0 h 217"/>
                    <a:gd name="T32" fmla="*/ 0 w 448"/>
                    <a:gd name="T33" fmla="*/ 0 h 217"/>
                    <a:gd name="T34" fmla="*/ 0 w 448"/>
                    <a:gd name="T35" fmla="*/ 0 h 217"/>
                    <a:gd name="T36" fmla="*/ 0 w 448"/>
                    <a:gd name="T37" fmla="*/ 0 h 217"/>
                    <a:gd name="T38" fmla="*/ 0 w 448"/>
                    <a:gd name="T39" fmla="*/ 0 h 217"/>
                    <a:gd name="T40" fmla="*/ 0 w 448"/>
                    <a:gd name="T41" fmla="*/ 0 h 217"/>
                    <a:gd name="T42" fmla="*/ 0 w 448"/>
                    <a:gd name="T43" fmla="*/ 0 h 217"/>
                    <a:gd name="T44" fmla="*/ 0 w 448"/>
                    <a:gd name="T45" fmla="*/ 0 h 217"/>
                    <a:gd name="T46" fmla="*/ 0 w 448"/>
                    <a:gd name="T47" fmla="*/ 0 h 217"/>
                    <a:gd name="T48" fmla="*/ 0 w 448"/>
                    <a:gd name="T49" fmla="*/ 0 h 217"/>
                    <a:gd name="T50" fmla="*/ 0 w 448"/>
                    <a:gd name="T51" fmla="*/ 0 h 217"/>
                    <a:gd name="T52" fmla="*/ 0 w 448"/>
                    <a:gd name="T53" fmla="*/ 0 h 217"/>
                    <a:gd name="T54" fmla="*/ 0 w 448"/>
                    <a:gd name="T55" fmla="*/ 0 h 217"/>
                    <a:gd name="T56" fmla="*/ 0 w 448"/>
                    <a:gd name="T57" fmla="*/ 0 h 217"/>
                    <a:gd name="T58" fmla="*/ 0 w 448"/>
                    <a:gd name="T59" fmla="*/ 0 h 217"/>
                    <a:gd name="T60" fmla="*/ 0 w 448"/>
                    <a:gd name="T61" fmla="*/ 0 h 217"/>
                    <a:gd name="T62" fmla="*/ 0 w 448"/>
                    <a:gd name="T63" fmla="*/ 0 h 2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48"/>
                    <a:gd name="T97" fmla="*/ 0 h 217"/>
                    <a:gd name="T98" fmla="*/ 448 w 448"/>
                    <a:gd name="T99" fmla="*/ 217 h 2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48" h="217">
                      <a:moveTo>
                        <a:pt x="448" y="109"/>
                      </a:moveTo>
                      <a:lnTo>
                        <a:pt x="446" y="120"/>
                      </a:lnTo>
                      <a:lnTo>
                        <a:pt x="443" y="131"/>
                      </a:lnTo>
                      <a:lnTo>
                        <a:pt x="438" y="141"/>
                      </a:lnTo>
                      <a:lnTo>
                        <a:pt x="430" y="151"/>
                      </a:lnTo>
                      <a:lnTo>
                        <a:pt x="420" y="160"/>
                      </a:lnTo>
                      <a:lnTo>
                        <a:pt x="409" y="169"/>
                      </a:lnTo>
                      <a:lnTo>
                        <a:pt x="396" y="177"/>
                      </a:lnTo>
                      <a:lnTo>
                        <a:pt x="382" y="185"/>
                      </a:lnTo>
                      <a:lnTo>
                        <a:pt x="366" y="191"/>
                      </a:lnTo>
                      <a:lnTo>
                        <a:pt x="348" y="198"/>
                      </a:lnTo>
                      <a:lnTo>
                        <a:pt x="330" y="204"/>
                      </a:lnTo>
                      <a:lnTo>
                        <a:pt x="310" y="208"/>
                      </a:lnTo>
                      <a:lnTo>
                        <a:pt x="290" y="212"/>
                      </a:lnTo>
                      <a:lnTo>
                        <a:pt x="269" y="214"/>
                      </a:lnTo>
                      <a:lnTo>
                        <a:pt x="247" y="217"/>
                      </a:lnTo>
                      <a:lnTo>
                        <a:pt x="225" y="217"/>
                      </a:lnTo>
                      <a:lnTo>
                        <a:pt x="202" y="217"/>
                      </a:lnTo>
                      <a:lnTo>
                        <a:pt x="179" y="214"/>
                      </a:lnTo>
                      <a:lnTo>
                        <a:pt x="158" y="212"/>
                      </a:lnTo>
                      <a:lnTo>
                        <a:pt x="138" y="208"/>
                      </a:lnTo>
                      <a:lnTo>
                        <a:pt x="117" y="204"/>
                      </a:lnTo>
                      <a:lnTo>
                        <a:pt x="100" y="198"/>
                      </a:lnTo>
                      <a:lnTo>
                        <a:pt x="82" y="191"/>
                      </a:lnTo>
                      <a:lnTo>
                        <a:pt x="66" y="185"/>
                      </a:lnTo>
                      <a:lnTo>
                        <a:pt x="52" y="177"/>
                      </a:lnTo>
                      <a:lnTo>
                        <a:pt x="39" y="169"/>
                      </a:lnTo>
                      <a:lnTo>
                        <a:pt x="28" y="160"/>
                      </a:lnTo>
                      <a:lnTo>
                        <a:pt x="18" y="151"/>
                      </a:lnTo>
                      <a:lnTo>
                        <a:pt x="10" y="141"/>
                      </a:lnTo>
                      <a:lnTo>
                        <a:pt x="5" y="131"/>
                      </a:lnTo>
                      <a:lnTo>
                        <a:pt x="2" y="120"/>
                      </a:lnTo>
                      <a:lnTo>
                        <a:pt x="0" y="109"/>
                      </a:lnTo>
                      <a:lnTo>
                        <a:pt x="2" y="98"/>
                      </a:lnTo>
                      <a:lnTo>
                        <a:pt x="5" y="87"/>
                      </a:lnTo>
                      <a:lnTo>
                        <a:pt x="10" y="77"/>
                      </a:lnTo>
                      <a:lnTo>
                        <a:pt x="18" y="67"/>
                      </a:lnTo>
                      <a:lnTo>
                        <a:pt x="28" y="58"/>
                      </a:lnTo>
                      <a:lnTo>
                        <a:pt x="39" y="48"/>
                      </a:lnTo>
                      <a:lnTo>
                        <a:pt x="52" y="40"/>
                      </a:lnTo>
                      <a:lnTo>
                        <a:pt x="66" y="33"/>
                      </a:lnTo>
                      <a:lnTo>
                        <a:pt x="82" y="25"/>
                      </a:lnTo>
                      <a:lnTo>
                        <a:pt x="100" y="19"/>
                      </a:lnTo>
                      <a:lnTo>
                        <a:pt x="117" y="14"/>
                      </a:lnTo>
                      <a:lnTo>
                        <a:pt x="138" y="9"/>
                      </a:lnTo>
                      <a:lnTo>
                        <a:pt x="158" y="5"/>
                      </a:lnTo>
                      <a:lnTo>
                        <a:pt x="179" y="2"/>
                      </a:lnTo>
                      <a:lnTo>
                        <a:pt x="202" y="1"/>
                      </a:lnTo>
                      <a:lnTo>
                        <a:pt x="225" y="0"/>
                      </a:lnTo>
                      <a:lnTo>
                        <a:pt x="247" y="1"/>
                      </a:lnTo>
                      <a:lnTo>
                        <a:pt x="269" y="2"/>
                      </a:lnTo>
                      <a:lnTo>
                        <a:pt x="290" y="5"/>
                      </a:lnTo>
                      <a:lnTo>
                        <a:pt x="310" y="9"/>
                      </a:lnTo>
                      <a:lnTo>
                        <a:pt x="330" y="14"/>
                      </a:lnTo>
                      <a:lnTo>
                        <a:pt x="348" y="19"/>
                      </a:lnTo>
                      <a:lnTo>
                        <a:pt x="366" y="25"/>
                      </a:lnTo>
                      <a:lnTo>
                        <a:pt x="382" y="33"/>
                      </a:lnTo>
                      <a:lnTo>
                        <a:pt x="396" y="40"/>
                      </a:lnTo>
                      <a:lnTo>
                        <a:pt x="409" y="48"/>
                      </a:lnTo>
                      <a:lnTo>
                        <a:pt x="420" y="58"/>
                      </a:lnTo>
                      <a:lnTo>
                        <a:pt x="430" y="67"/>
                      </a:lnTo>
                      <a:lnTo>
                        <a:pt x="438" y="77"/>
                      </a:lnTo>
                      <a:lnTo>
                        <a:pt x="443" y="87"/>
                      </a:lnTo>
                      <a:lnTo>
                        <a:pt x="446" y="98"/>
                      </a:lnTo>
                      <a:lnTo>
                        <a:pt x="448" y="109"/>
                      </a:lnTo>
                      <a:close/>
                    </a:path>
                  </a:pathLst>
                </a:custGeom>
                <a:solidFill>
                  <a:srgbClr val="F2CDB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103889" name="Group 497">
                  <a:extLst>
                    <a:ext uri="{FF2B5EF4-FFF2-40B4-BE49-F238E27FC236}">
                      <a16:creationId xmlns:a16="http://schemas.microsoft.com/office/drawing/2014/main" id="{B8D07591-211A-264F-8C4C-D4B9B11AA77E}"/>
                    </a:ext>
                  </a:extLst>
                </p:cNvPr>
                <p:cNvGrpSpPr>
                  <a:grpSpLocks/>
                </p:cNvGrpSpPr>
                <p:nvPr/>
              </p:nvGrpSpPr>
              <p:grpSpPr bwMode="auto">
                <a:xfrm>
                  <a:off x="2802" y="1995"/>
                  <a:ext cx="117" cy="60"/>
                  <a:chOff x="2802" y="1995"/>
                  <a:chExt cx="117" cy="60"/>
                </a:xfrm>
              </p:grpSpPr>
              <p:sp>
                <p:nvSpPr>
                  <p:cNvPr id="103890" name="Freeform 498">
                    <a:extLst>
                      <a:ext uri="{FF2B5EF4-FFF2-40B4-BE49-F238E27FC236}">
                        <a16:creationId xmlns:a16="http://schemas.microsoft.com/office/drawing/2014/main" id="{6EF5DD1B-94E1-3042-8FC2-179B76B45835}"/>
                      </a:ext>
                    </a:extLst>
                  </p:cNvPr>
                  <p:cNvSpPr>
                    <a:spLocks/>
                  </p:cNvSpPr>
                  <p:nvPr/>
                </p:nvSpPr>
                <p:spPr bwMode="auto">
                  <a:xfrm>
                    <a:off x="2861" y="2025"/>
                    <a:ext cx="58" cy="30"/>
                  </a:xfrm>
                  <a:custGeom>
                    <a:avLst/>
                    <a:gdLst>
                      <a:gd name="T0" fmla="*/ 0 w 231"/>
                      <a:gd name="T1" fmla="*/ 0 h 116"/>
                      <a:gd name="T2" fmla="*/ 0 w 231"/>
                      <a:gd name="T3" fmla="*/ 0 h 116"/>
                      <a:gd name="T4" fmla="*/ 0 w 231"/>
                      <a:gd name="T5" fmla="*/ 0 h 116"/>
                      <a:gd name="T6" fmla="*/ 0 w 231"/>
                      <a:gd name="T7" fmla="*/ 0 h 116"/>
                      <a:gd name="T8" fmla="*/ 0 w 231"/>
                      <a:gd name="T9" fmla="*/ 0 h 116"/>
                      <a:gd name="T10" fmla="*/ 0 w 231"/>
                      <a:gd name="T11" fmla="*/ 0 h 116"/>
                      <a:gd name="T12" fmla="*/ 0 w 231"/>
                      <a:gd name="T13" fmla="*/ 0 h 116"/>
                      <a:gd name="T14" fmla="*/ 0 w 231"/>
                      <a:gd name="T15" fmla="*/ 0 h 116"/>
                      <a:gd name="T16" fmla="*/ 0 w 231"/>
                      <a:gd name="T17" fmla="*/ 0 h 116"/>
                      <a:gd name="T18" fmla="*/ 0 w 231"/>
                      <a:gd name="T19" fmla="*/ 0 h 116"/>
                      <a:gd name="T20" fmla="*/ 0 w 231"/>
                      <a:gd name="T21" fmla="*/ 0 h 116"/>
                      <a:gd name="T22" fmla="*/ 0 w 231"/>
                      <a:gd name="T23" fmla="*/ 0 h 116"/>
                      <a:gd name="T24" fmla="*/ 0 w 231"/>
                      <a:gd name="T25" fmla="*/ 0 h 116"/>
                      <a:gd name="T26" fmla="*/ 0 w 231"/>
                      <a:gd name="T27" fmla="*/ 0 h 116"/>
                      <a:gd name="T28" fmla="*/ 0 w 231"/>
                      <a:gd name="T29" fmla="*/ 0 h 116"/>
                      <a:gd name="T30" fmla="*/ 0 w 231"/>
                      <a:gd name="T31" fmla="*/ 0 h 116"/>
                      <a:gd name="T32" fmla="*/ 0 w 231"/>
                      <a:gd name="T33" fmla="*/ 0 h 116"/>
                      <a:gd name="T34" fmla="*/ 0 w 231"/>
                      <a:gd name="T35" fmla="*/ 0 h 116"/>
                      <a:gd name="T36" fmla="*/ 0 w 231"/>
                      <a:gd name="T37" fmla="*/ 0 h 116"/>
                      <a:gd name="T38" fmla="*/ 0 w 231"/>
                      <a:gd name="T39" fmla="*/ 0 h 116"/>
                      <a:gd name="T40" fmla="*/ 0 w 231"/>
                      <a:gd name="T41" fmla="*/ 0 h 116"/>
                      <a:gd name="T42" fmla="*/ 0 w 231"/>
                      <a:gd name="T43" fmla="*/ 0 h 116"/>
                      <a:gd name="T44" fmla="*/ 0 w 231"/>
                      <a:gd name="T45" fmla="*/ 0 h 116"/>
                      <a:gd name="T46" fmla="*/ 0 w 231"/>
                      <a:gd name="T47" fmla="*/ 0 h 116"/>
                      <a:gd name="T48" fmla="*/ 0 w 231"/>
                      <a:gd name="T49" fmla="*/ 0 h 116"/>
                      <a:gd name="T50" fmla="*/ 0 w 231"/>
                      <a:gd name="T51" fmla="*/ 0 h 116"/>
                      <a:gd name="T52" fmla="*/ 0 w 231"/>
                      <a:gd name="T53" fmla="*/ 0 h 116"/>
                      <a:gd name="T54" fmla="*/ 0 w 231"/>
                      <a:gd name="T55" fmla="*/ 0 h 116"/>
                      <a:gd name="T56" fmla="*/ 0 w 231"/>
                      <a:gd name="T57" fmla="*/ 0 h 116"/>
                      <a:gd name="T58" fmla="*/ 0 w 231"/>
                      <a:gd name="T59" fmla="*/ 0 h 116"/>
                      <a:gd name="T60" fmla="*/ 0 w 231"/>
                      <a:gd name="T61" fmla="*/ 0 h 116"/>
                      <a:gd name="T62" fmla="*/ 0 w 231"/>
                      <a:gd name="T63" fmla="*/ 0 h 116"/>
                      <a:gd name="T64" fmla="*/ 0 w 231"/>
                      <a:gd name="T65" fmla="*/ 0 h 116"/>
                      <a:gd name="T66" fmla="*/ 0 w 231"/>
                      <a:gd name="T67" fmla="*/ 0 h 116"/>
                      <a:gd name="T68" fmla="*/ 0 w 231"/>
                      <a:gd name="T69" fmla="*/ 0 h 116"/>
                      <a:gd name="T70" fmla="*/ 0 w 231"/>
                      <a:gd name="T71" fmla="*/ 0 h 116"/>
                      <a:gd name="T72" fmla="*/ 0 w 231"/>
                      <a:gd name="T73" fmla="*/ 0 h 116"/>
                      <a:gd name="T74" fmla="*/ 0 w 231"/>
                      <a:gd name="T75" fmla="*/ 0 h 116"/>
                      <a:gd name="T76" fmla="*/ 0 w 231"/>
                      <a:gd name="T77" fmla="*/ 0 h 11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1"/>
                      <a:gd name="T118" fmla="*/ 0 h 116"/>
                      <a:gd name="T119" fmla="*/ 231 w 231"/>
                      <a:gd name="T120" fmla="*/ 116 h 11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1" h="116">
                        <a:moveTo>
                          <a:pt x="0" y="116"/>
                        </a:moveTo>
                        <a:lnTo>
                          <a:pt x="0" y="116"/>
                        </a:lnTo>
                        <a:lnTo>
                          <a:pt x="22" y="116"/>
                        </a:lnTo>
                        <a:lnTo>
                          <a:pt x="45" y="114"/>
                        </a:lnTo>
                        <a:lnTo>
                          <a:pt x="66" y="111"/>
                        </a:lnTo>
                        <a:lnTo>
                          <a:pt x="88" y="108"/>
                        </a:lnTo>
                        <a:lnTo>
                          <a:pt x="108" y="103"/>
                        </a:lnTo>
                        <a:lnTo>
                          <a:pt x="127" y="97"/>
                        </a:lnTo>
                        <a:lnTo>
                          <a:pt x="144" y="91"/>
                        </a:lnTo>
                        <a:lnTo>
                          <a:pt x="161" y="84"/>
                        </a:lnTo>
                        <a:lnTo>
                          <a:pt x="176" y="76"/>
                        </a:lnTo>
                        <a:lnTo>
                          <a:pt x="190" y="67"/>
                        </a:lnTo>
                        <a:lnTo>
                          <a:pt x="201" y="57"/>
                        </a:lnTo>
                        <a:lnTo>
                          <a:pt x="211" y="47"/>
                        </a:lnTo>
                        <a:lnTo>
                          <a:pt x="220" y="37"/>
                        </a:lnTo>
                        <a:lnTo>
                          <a:pt x="226" y="26"/>
                        </a:lnTo>
                        <a:lnTo>
                          <a:pt x="230" y="13"/>
                        </a:lnTo>
                        <a:lnTo>
                          <a:pt x="231" y="0"/>
                        </a:lnTo>
                        <a:lnTo>
                          <a:pt x="214" y="0"/>
                        </a:lnTo>
                        <a:lnTo>
                          <a:pt x="213" y="9"/>
                        </a:lnTo>
                        <a:lnTo>
                          <a:pt x="210" y="18"/>
                        </a:lnTo>
                        <a:lnTo>
                          <a:pt x="205" y="27"/>
                        </a:lnTo>
                        <a:lnTo>
                          <a:pt x="199" y="36"/>
                        </a:lnTo>
                        <a:lnTo>
                          <a:pt x="190" y="45"/>
                        </a:lnTo>
                        <a:lnTo>
                          <a:pt x="179" y="52"/>
                        </a:lnTo>
                        <a:lnTo>
                          <a:pt x="167" y="61"/>
                        </a:lnTo>
                        <a:lnTo>
                          <a:pt x="153" y="67"/>
                        </a:lnTo>
                        <a:lnTo>
                          <a:pt x="138" y="75"/>
                        </a:lnTo>
                        <a:lnTo>
                          <a:pt x="121" y="80"/>
                        </a:lnTo>
                        <a:lnTo>
                          <a:pt x="103" y="86"/>
                        </a:lnTo>
                        <a:lnTo>
                          <a:pt x="84" y="90"/>
                        </a:lnTo>
                        <a:lnTo>
                          <a:pt x="64" y="94"/>
                        </a:lnTo>
                        <a:lnTo>
                          <a:pt x="42" y="96"/>
                        </a:lnTo>
                        <a:lnTo>
                          <a:pt x="21" y="97"/>
                        </a:lnTo>
                        <a:lnTo>
                          <a:pt x="0" y="99"/>
                        </a:lnTo>
                        <a:lnTo>
                          <a:pt x="0" y="116"/>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91" name="Freeform 499">
                    <a:extLst>
                      <a:ext uri="{FF2B5EF4-FFF2-40B4-BE49-F238E27FC236}">
                        <a16:creationId xmlns:a16="http://schemas.microsoft.com/office/drawing/2014/main" id="{876B6C06-B713-324F-8706-6CC0C981A3AE}"/>
                      </a:ext>
                    </a:extLst>
                  </p:cNvPr>
                  <p:cNvSpPr>
                    <a:spLocks/>
                  </p:cNvSpPr>
                  <p:nvPr/>
                </p:nvSpPr>
                <p:spPr bwMode="auto">
                  <a:xfrm>
                    <a:off x="2802" y="2025"/>
                    <a:ext cx="59" cy="30"/>
                  </a:xfrm>
                  <a:custGeom>
                    <a:avLst/>
                    <a:gdLst>
                      <a:gd name="T0" fmla="*/ 0 w 234"/>
                      <a:gd name="T1" fmla="*/ 0 h 116"/>
                      <a:gd name="T2" fmla="*/ 0 w 234"/>
                      <a:gd name="T3" fmla="*/ 0 h 116"/>
                      <a:gd name="T4" fmla="*/ 0 w 234"/>
                      <a:gd name="T5" fmla="*/ 0 h 116"/>
                      <a:gd name="T6" fmla="*/ 0 w 234"/>
                      <a:gd name="T7" fmla="*/ 0 h 116"/>
                      <a:gd name="T8" fmla="*/ 0 w 234"/>
                      <a:gd name="T9" fmla="*/ 0 h 116"/>
                      <a:gd name="T10" fmla="*/ 0 w 234"/>
                      <a:gd name="T11" fmla="*/ 0 h 116"/>
                      <a:gd name="T12" fmla="*/ 0 w 234"/>
                      <a:gd name="T13" fmla="*/ 0 h 116"/>
                      <a:gd name="T14" fmla="*/ 0 w 234"/>
                      <a:gd name="T15" fmla="*/ 0 h 116"/>
                      <a:gd name="T16" fmla="*/ 0 w 234"/>
                      <a:gd name="T17" fmla="*/ 0 h 116"/>
                      <a:gd name="T18" fmla="*/ 0 w 234"/>
                      <a:gd name="T19" fmla="*/ 0 h 116"/>
                      <a:gd name="T20" fmla="*/ 0 w 234"/>
                      <a:gd name="T21" fmla="*/ 0 h 116"/>
                      <a:gd name="T22" fmla="*/ 0 w 234"/>
                      <a:gd name="T23" fmla="*/ 0 h 116"/>
                      <a:gd name="T24" fmla="*/ 0 w 234"/>
                      <a:gd name="T25" fmla="*/ 0 h 116"/>
                      <a:gd name="T26" fmla="*/ 0 w 234"/>
                      <a:gd name="T27" fmla="*/ 0 h 116"/>
                      <a:gd name="T28" fmla="*/ 0 w 234"/>
                      <a:gd name="T29" fmla="*/ 0 h 116"/>
                      <a:gd name="T30" fmla="*/ 0 w 234"/>
                      <a:gd name="T31" fmla="*/ 0 h 116"/>
                      <a:gd name="T32" fmla="*/ 0 w 234"/>
                      <a:gd name="T33" fmla="*/ 0 h 116"/>
                      <a:gd name="T34" fmla="*/ 0 w 234"/>
                      <a:gd name="T35" fmla="*/ 0 h 116"/>
                      <a:gd name="T36" fmla="*/ 0 w 234"/>
                      <a:gd name="T37" fmla="*/ 0 h 116"/>
                      <a:gd name="T38" fmla="*/ 0 w 234"/>
                      <a:gd name="T39" fmla="*/ 0 h 116"/>
                      <a:gd name="T40" fmla="*/ 0 w 234"/>
                      <a:gd name="T41" fmla="*/ 0 h 116"/>
                      <a:gd name="T42" fmla="*/ 0 w 234"/>
                      <a:gd name="T43" fmla="*/ 0 h 116"/>
                      <a:gd name="T44" fmla="*/ 0 w 234"/>
                      <a:gd name="T45" fmla="*/ 0 h 116"/>
                      <a:gd name="T46" fmla="*/ 0 w 234"/>
                      <a:gd name="T47" fmla="*/ 0 h 116"/>
                      <a:gd name="T48" fmla="*/ 0 w 234"/>
                      <a:gd name="T49" fmla="*/ 0 h 116"/>
                      <a:gd name="T50" fmla="*/ 0 w 234"/>
                      <a:gd name="T51" fmla="*/ 0 h 116"/>
                      <a:gd name="T52" fmla="*/ 0 w 234"/>
                      <a:gd name="T53" fmla="*/ 0 h 116"/>
                      <a:gd name="T54" fmla="*/ 0 w 234"/>
                      <a:gd name="T55" fmla="*/ 0 h 116"/>
                      <a:gd name="T56" fmla="*/ 0 w 234"/>
                      <a:gd name="T57" fmla="*/ 0 h 116"/>
                      <a:gd name="T58" fmla="*/ 0 w 234"/>
                      <a:gd name="T59" fmla="*/ 0 h 116"/>
                      <a:gd name="T60" fmla="*/ 0 w 234"/>
                      <a:gd name="T61" fmla="*/ 0 h 116"/>
                      <a:gd name="T62" fmla="*/ 0 w 234"/>
                      <a:gd name="T63" fmla="*/ 0 h 116"/>
                      <a:gd name="T64" fmla="*/ 0 w 234"/>
                      <a:gd name="T65" fmla="*/ 0 h 116"/>
                      <a:gd name="T66" fmla="*/ 0 w 234"/>
                      <a:gd name="T67" fmla="*/ 0 h 116"/>
                      <a:gd name="T68" fmla="*/ 0 w 234"/>
                      <a:gd name="T69" fmla="*/ 0 h 116"/>
                      <a:gd name="T70" fmla="*/ 0 w 234"/>
                      <a:gd name="T71" fmla="*/ 0 h 116"/>
                      <a:gd name="T72" fmla="*/ 0 w 234"/>
                      <a:gd name="T73" fmla="*/ 0 h 116"/>
                      <a:gd name="T74" fmla="*/ 0 w 234"/>
                      <a:gd name="T75" fmla="*/ 0 h 116"/>
                      <a:gd name="T76" fmla="*/ 0 w 234"/>
                      <a:gd name="T77" fmla="*/ 0 h 11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4"/>
                      <a:gd name="T118" fmla="*/ 0 h 116"/>
                      <a:gd name="T119" fmla="*/ 234 w 234"/>
                      <a:gd name="T120" fmla="*/ 116 h 11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4" h="116">
                        <a:moveTo>
                          <a:pt x="0" y="0"/>
                        </a:moveTo>
                        <a:lnTo>
                          <a:pt x="0" y="0"/>
                        </a:lnTo>
                        <a:lnTo>
                          <a:pt x="2" y="13"/>
                        </a:lnTo>
                        <a:lnTo>
                          <a:pt x="6" y="26"/>
                        </a:lnTo>
                        <a:lnTo>
                          <a:pt x="12" y="37"/>
                        </a:lnTo>
                        <a:lnTo>
                          <a:pt x="21" y="47"/>
                        </a:lnTo>
                        <a:lnTo>
                          <a:pt x="31" y="57"/>
                        </a:lnTo>
                        <a:lnTo>
                          <a:pt x="43" y="67"/>
                        </a:lnTo>
                        <a:lnTo>
                          <a:pt x="56" y="76"/>
                        </a:lnTo>
                        <a:lnTo>
                          <a:pt x="71" y="84"/>
                        </a:lnTo>
                        <a:lnTo>
                          <a:pt x="87" y="91"/>
                        </a:lnTo>
                        <a:lnTo>
                          <a:pt x="105" y="97"/>
                        </a:lnTo>
                        <a:lnTo>
                          <a:pt x="124" y="103"/>
                        </a:lnTo>
                        <a:lnTo>
                          <a:pt x="144" y="108"/>
                        </a:lnTo>
                        <a:lnTo>
                          <a:pt x="166" y="111"/>
                        </a:lnTo>
                        <a:lnTo>
                          <a:pt x="187" y="114"/>
                        </a:lnTo>
                        <a:lnTo>
                          <a:pt x="210" y="116"/>
                        </a:lnTo>
                        <a:lnTo>
                          <a:pt x="234" y="116"/>
                        </a:lnTo>
                        <a:lnTo>
                          <a:pt x="234" y="99"/>
                        </a:lnTo>
                        <a:lnTo>
                          <a:pt x="211" y="97"/>
                        </a:lnTo>
                        <a:lnTo>
                          <a:pt x="189" y="96"/>
                        </a:lnTo>
                        <a:lnTo>
                          <a:pt x="168" y="94"/>
                        </a:lnTo>
                        <a:lnTo>
                          <a:pt x="148" y="90"/>
                        </a:lnTo>
                        <a:lnTo>
                          <a:pt x="129" y="86"/>
                        </a:lnTo>
                        <a:lnTo>
                          <a:pt x="111" y="80"/>
                        </a:lnTo>
                        <a:lnTo>
                          <a:pt x="95" y="75"/>
                        </a:lnTo>
                        <a:lnTo>
                          <a:pt x="80" y="67"/>
                        </a:lnTo>
                        <a:lnTo>
                          <a:pt x="66" y="61"/>
                        </a:lnTo>
                        <a:lnTo>
                          <a:pt x="53" y="52"/>
                        </a:lnTo>
                        <a:lnTo>
                          <a:pt x="43" y="45"/>
                        </a:lnTo>
                        <a:lnTo>
                          <a:pt x="35" y="36"/>
                        </a:lnTo>
                        <a:lnTo>
                          <a:pt x="27" y="27"/>
                        </a:lnTo>
                        <a:lnTo>
                          <a:pt x="23" y="18"/>
                        </a:lnTo>
                        <a:lnTo>
                          <a:pt x="19" y="9"/>
                        </a:lnTo>
                        <a:lnTo>
                          <a:pt x="18" y="0"/>
                        </a:lnTo>
                        <a:lnTo>
                          <a:pt x="0"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92" name="Freeform 500">
                    <a:extLst>
                      <a:ext uri="{FF2B5EF4-FFF2-40B4-BE49-F238E27FC236}">
                        <a16:creationId xmlns:a16="http://schemas.microsoft.com/office/drawing/2014/main" id="{5166BEFA-7ABD-5047-8AC2-374192FFF1D0}"/>
                      </a:ext>
                    </a:extLst>
                  </p:cNvPr>
                  <p:cNvSpPr>
                    <a:spLocks/>
                  </p:cNvSpPr>
                  <p:nvPr/>
                </p:nvSpPr>
                <p:spPr bwMode="auto">
                  <a:xfrm>
                    <a:off x="2802" y="1995"/>
                    <a:ext cx="59" cy="30"/>
                  </a:xfrm>
                  <a:custGeom>
                    <a:avLst/>
                    <a:gdLst>
                      <a:gd name="T0" fmla="*/ 0 w 234"/>
                      <a:gd name="T1" fmla="*/ 0 h 118"/>
                      <a:gd name="T2" fmla="*/ 0 w 234"/>
                      <a:gd name="T3" fmla="*/ 0 h 118"/>
                      <a:gd name="T4" fmla="*/ 0 w 234"/>
                      <a:gd name="T5" fmla="*/ 0 h 118"/>
                      <a:gd name="T6" fmla="*/ 0 w 234"/>
                      <a:gd name="T7" fmla="*/ 0 h 118"/>
                      <a:gd name="T8" fmla="*/ 0 w 234"/>
                      <a:gd name="T9" fmla="*/ 0 h 118"/>
                      <a:gd name="T10" fmla="*/ 0 w 234"/>
                      <a:gd name="T11" fmla="*/ 0 h 118"/>
                      <a:gd name="T12" fmla="*/ 0 w 234"/>
                      <a:gd name="T13" fmla="*/ 0 h 118"/>
                      <a:gd name="T14" fmla="*/ 0 w 234"/>
                      <a:gd name="T15" fmla="*/ 0 h 118"/>
                      <a:gd name="T16" fmla="*/ 0 w 234"/>
                      <a:gd name="T17" fmla="*/ 0 h 118"/>
                      <a:gd name="T18" fmla="*/ 0 w 234"/>
                      <a:gd name="T19" fmla="*/ 0 h 118"/>
                      <a:gd name="T20" fmla="*/ 0 w 234"/>
                      <a:gd name="T21" fmla="*/ 0 h 118"/>
                      <a:gd name="T22" fmla="*/ 0 w 234"/>
                      <a:gd name="T23" fmla="*/ 0 h 118"/>
                      <a:gd name="T24" fmla="*/ 0 w 234"/>
                      <a:gd name="T25" fmla="*/ 0 h 118"/>
                      <a:gd name="T26" fmla="*/ 0 w 234"/>
                      <a:gd name="T27" fmla="*/ 0 h 118"/>
                      <a:gd name="T28" fmla="*/ 0 w 234"/>
                      <a:gd name="T29" fmla="*/ 0 h 118"/>
                      <a:gd name="T30" fmla="*/ 0 w 234"/>
                      <a:gd name="T31" fmla="*/ 0 h 118"/>
                      <a:gd name="T32" fmla="*/ 0 w 234"/>
                      <a:gd name="T33" fmla="*/ 0 h 118"/>
                      <a:gd name="T34" fmla="*/ 0 w 234"/>
                      <a:gd name="T35" fmla="*/ 0 h 118"/>
                      <a:gd name="T36" fmla="*/ 0 w 234"/>
                      <a:gd name="T37" fmla="*/ 0 h 118"/>
                      <a:gd name="T38" fmla="*/ 0 w 234"/>
                      <a:gd name="T39" fmla="*/ 0 h 118"/>
                      <a:gd name="T40" fmla="*/ 0 w 234"/>
                      <a:gd name="T41" fmla="*/ 0 h 118"/>
                      <a:gd name="T42" fmla="*/ 0 w 234"/>
                      <a:gd name="T43" fmla="*/ 0 h 118"/>
                      <a:gd name="T44" fmla="*/ 0 w 234"/>
                      <a:gd name="T45" fmla="*/ 0 h 118"/>
                      <a:gd name="T46" fmla="*/ 0 w 234"/>
                      <a:gd name="T47" fmla="*/ 0 h 118"/>
                      <a:gd name="T48" fmla="*/ 0 w 234"/>
                      <a:gd name="T49" fmla="*/ 0 h 118"/>
                      <a:gd name="T50" fmla="*/ 0 w 234"/>
                      <a:gd name="T51" fmla="*/ 0 h 118"/>
                      <a:gd name="T52" fmla="*/ 0 w 234"/>
                      <a:gd name="T53" fmla="*/ 0 h 118"/>
                      <a:gd name="T54" fmla="*/ 0 w 234"/>
                      <a:gd name="T55" fmla="*/ 0 h 118"/>
                      <a:gd name="T56" fmla="*/ 0 w 234"/>
                      <a:gd name="T57" fmla="*/ 0 h 118"/>
                      <a:gd name="T58" fmla="*/ 0 w 234"/>
                      <a:gd name="T59" fmla="*/ 0 h 118"/>
                      <a:gd name="T60" fmla="*/ 0 w 234"/>
                      <a:gd name="T61" fmla="*/ 0 h 118"/>
                      <a:gd name="T62" fmla="*/ 0 w 234"/>
                      <a:gd name="T63" fmla="*/ 0 h 118"/>
                      <a:gd name="T64" fmla="*/ 0 w 234"/>
                      <a:gd name="T65" fmla="*/ 0 h 118"/>
                      <a:gd name="T66" fmla="*/ 0 w 234"/>
                      <a:gd name="T67" fmla="*/ 0 h 118"/>
                      <a:gd name="T68" fmla="*/ 0 w 234"/>
                      <a:gd name="T69" fmla="*/ 0 h 118"/>
                      <a:gd name="T70" fmla="*/ 0 w 234"/>
                      <a:gd name="T71" fmla="*/ 0 h 118"/>
                      <a:gd name="T72" fmla="*/ 0 w 234"/>
                      <a:gd name="T73" fmla="*/ 0 h 118"/>
                      <a:gd name="T74" fmla="*/ 0 w 234"/>
                      <a:gd name="T75" fmla="*/ 0 h 118"/>
                      <a:gd name="T76" fmla="*/ 0 w 234"/>
                      <a:gd name="T77" fmla="*/ 0 h 11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4"/>
                      <a:gd name="T118" fmla="*/ 0 h 118"/>
                      <a:gd name="T119" fmla="*/ 234 w 234"/>
                      <a:gd name="T120" fmla="*/ 118 h 11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4" h="118">
                        <a:moveTo>
                          <a:pt x="234" y="0"/>
                        </a:moveTo>
                        <a:lnTo>
                          <a:pt x="234" y="0"/>
                        </a:lnTo>
                        <a:lnTo>
                          <a:pt x="210" y="0"/>
                        </a:lnTo>
                        <a:lnTo>
                          <a:pt x="187" y="3"/>
                        </a:lnTo>
                        <a:lnTo>
                          <a:pt x="166" y="5"/>
                        </a:lnTo>
                        <a:lnTo>
                          <a:pt x="144" y="9"/>
                        </a:lnTo>
                        <a:lnTo>
                          <a:pt x="124" y="14"/>
                        </a:lnTo>
                        <a:lnTo>
                          <a:pt x="105" y="19"/>
                        </a:lnTo>
                        <a:lnTo>
                          <a:pt x="87" y="25"/>
                        </a:lnTo>
                        <a:lnTo>
                          <a:pt x="71" y="33"/>
                        </a:lnTo>
                        <a:lnTo>
                          <a:pt x="56" y="42"/>
                        </a:lnTo>
                        <a:lnTo>
                          <a:pt x="43" y="50"/>
                        </a:lnTo>
                        <a:lnTo>
                          <a:pt x="31" y="59"/>
                        </a:lnTo>
                        <a:lnTo>
                          <a:pt x="21" y="71"/>
                        </a:lnTo>
                        <a:lnTo>
                          <a:pt x="12" y="81"/>
                        </a:lnTo>
                        <a:lnTo>
                          <a:pt x="6" y="93"/>
                        </a:lnTo>
                        <a:lnTo>
                          <a:pt x="2" y="106"/>
                        </a:lnTo>
                        <a:lnTo>
                          <a:pt x="0" y="118"/>
                        </a:lnTo>
                        <a:lnTo>
                          <a:pt x="18" y="118"/>
                        </a:lnTo>
                        <a:lnTo>
                          <a:pt x="19" y="108"/>
                        </a:lnTo>
                        <a:lnTo>
                          <a:pt x="23" y="100"/>
                        </a:lnTo>
                        <a:lnTo>
                          <a:pt x="27" y="91"/>
                        </a:lnTo>
                        <a:lnTo>
                          <a:pt x="35" y="82"/>
                        </a:lnTo>
                        <a:lnTo>
                          <a:pt x="43" y="73"/>
                        </a:lnTo>
                        <a:lnTo>
                          <a:pt x="53" y="64"/>
                        </a:lnTo>
                        <a:lnTo>
                          <a:pt x="66" y="57"/>
                        </a:lnTo>
                        <a:lnTo>
                          <a:pt x="80" y="49"/>
                        </a:lnTo>
                        <a:lnTo>
                          <a:pt x="95" y="43"/>
                        </a:lnTo>
                        <a:lnTo>
                          <a:pt x="111" y="37"/>
                        </a:lnTo>
                        <a:lnTo>
                          <a:pt x="129" y="30"/>
                        </a:lnTo>
                        <a:lnTo>
                          <a:pt x="148" y="26"/>
                        </a:lnTo>
                        <a:lnTo>
                          <a:pt x="168" y="23"/>
                        </a:lnTo>
                        <a:lnTo>
                          <a:pt x="189" y="20"/>
                        </a:lnTo>
                        <a:lnTo>
                          <a:pt x="211" y="19"/>
                        </a:lnTo>
                        <a:lnTo>
                          <a:pt x="234" y="18"/>
                        </a:lnTo>
                        <a:lnTo>
                          <a:pt x="234"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93" name="Freeform 501">
                    <a:extLst>
                      <a:ext uri="{FF2B5EF4-FFF2-40B4-BE49-F238E27FC236}">
                        <a16:creationId xmlns:a16="http://schemas.microsoft.com/office/drawing/2014/main" id="{BBC16C68-6A52-4542-919E-31446166B45C}"/>
                      </a:ext>
                    </a:extLst>
                  </p:cNvPr>
                  <p:cNvSpPr>
                    <a:spLocks/>
                  </p:cNvSpPr>
                  <p:nvPr/>
                </p:nvSpPr>
                <p:spPr bwMode="auto">
                  <a:xfrm>
                    <a:off x="2861" y="1995"/>
                    <a:ext cx="58" cy="30"/>
                  </a:xfrm>
                  <a:custGeom>
                    <a:avLst/>
                    <a:gdLst>
                      <a:gd name="T0" fmla="*/ 0 w 231"/>
                      <a:gd name="T1" fmla="*/ 0 h 118"/>
                      <a:gd name="T2" fmla="*/ 0 w 231"/>
                      <a:gd name="T3" fmla="*/ 0 h 118"/>
                      <a:gd name="T4" fmla="*/ 0 w 231"/>
                      <a:gd name="T5" fmla="*/ 0 h 118"/>
                      <a:gd name="T6" fmla="*/ 0 w 231"/>
                      <a:gd name="T7" fmla="*/ 0 h 118"/>
                      <a:gd name="T8" fmla="*/ 0 w 231"/>
                      <a:gd name="T9" fmla="*/ 0 h 118"/>
                      <a:gd name="T10" fmla="*/ 0 w 231"/>
                      <a:gd name="T11" fmla="*/ 0 h 118"/>
                      <a:gd name="T12" fmla="*/ 0 w 231"/>
                      <a:gd name="T13" fmla="*/ 0 h 118"/>
                      <a:gd name="T14" fmla="*/ 0 w 231"/>
                      <a:gd name="T15" fmla="*/ 0 h 118"/>
                      <a:gd name="T16" fmla="*/ 0 w 231"/>
                      <a:gd name="T17" fmla="*/ 0 h 118"/>
                      <a:gd name="T18" fmla="*/ 0 w 231"/>
                      <a:gd name="T19" fmla="*/ 0 h 118"/>
                      <a:gd name="T20" fmla="*/ 0 w 231"/>
                      <a:gd name="T21" fmla="*/ 0 h 118"/>
                      <a:gd name="T22" fmla="*/ 0 w 231"/>
                      <a:gd name="T23" fmla="*/ 0 h 118"/>
                      <a:gd name="T24" fmla="*/ 0 w 231"/>
                      <a:gd name="T25" fmla="*/ 0 h 118"/>
                      <a:gd name="T26" fmla="*/ 0 w 231"/>
                      <a:gd name="T27" fmla="*/ 0 h 118"/>
                      <a:gd name="T28" fmla="*/ 0 w 231"/>
                      <a:gd name="T29" fmla="*/ 0 h 118"/>
                      <a:gd name="T30" fmla="*/ 0 w 231"/>
                      <a:gd name="T31" fmla="*/ 0 h 118"/>
                      <a:gd name="T32" fmla="*/ 0 w 231"/>
                      <a:gd name="T33" fmla="*/ 0 h 118"/>
                      <a:gd name="T34" fmla="*/ 0 w 231"/>
                      <a:gd name="T35" fmla="*/ 0 h 118"/>
                      <a:gd name="T36" fmla="*/ 0 w 231"/>
                      <a:gd name="T37" fmla="*/ 0 h 118"/>
                      <a:gd name="T38" fmla="*/ 0 w 231"/>
                      <a:gd name="T39" fmla="*/ 0 h 118"/>
                      <a:gd name="T40" fmla="*/ 0 w 231"/>
                      <a:gd name="T41" fmla="*/ 0 h 118"/>
                      <a:gd name="T42" fmla="*/ 0 w 231"/>
                      <a:gd name="T43" fmla="*/ 0 h 118"/>
                      <a:gd name="T44" fmla="*/ 0 w 231"/>
                      <a:gd name="T45" fmla="*/ 0 h 118"/>
                      <a:gd name="T46" fmla="*/ 0 w 231"/>
                      <a:gd name="T47" fmla="*/ 0 h 118"/>
                      <a:gd name="T48" fmla="*/ 0 w 231"/>
                      <a:gd name="T49" fmla="*/ 0 h 118"/>
                      <a:gd name="T50" fmla="*/ 0 w 231"/>
                      <a:gd name="T51" fmla="*/ 0 h 118"/>
                      <a:gd name="T52" fmla="*/ 0 w 231"/>
                      <a:gd name="T53" fmla="*/ 0 h 118"/>
                      <a:gd name="T54" fmla="*/ 0 w 231"/>
                      <a:gd name="T55" fmla="*/ 0 h 118"/>
                      <a:gd name="T56" fmla="*/ 0 w 231"/>
                      <a:gd name="T57" fmla="*/ 0 h 118"/>
                      <a:gd name="T58" fmla="*/ 0 w 231"/>
                      <a:gd name="T59" fmla="*/ 0 h 118"/>
                      <a:gd name="T60" fmla="*/ 0 w 231"/>
                      <a:gd name="T61" fmla="*/ 0 h 118"/>
                      <a:gd name="T62" fmla="*/ 0 w 231"/>
                      <a:gd name="T63" fmla="*/ 0 h 118"/>
                      <a:gd name="T64" fmla="*/ 0 w 231"/>
                      <a:gd name="T65" fmla="*/ 0 h 118"/>
                      <a:gd name="T66" fmla="*/ 0 w 231"/>
                      <a:gd name="T67" fmla="*/ 0 h 118"/>
                      <a:gd name="T68" fmla="*/ 0 w 231"/>
                      <a:gd name="T69" fmla="*/ 0 h 118"/>
                      <a:gd name="T70" fmla="*/ 0 w 231"/>
                      <a:gd name="T71" fmla="*/ 0 h 118"/>
                      <a:gd name="T72" fmla="*/ 0 w 231"/>
                      <a:gd name="T73" fmla="*/ 0 h 118"/>
                      <a:gd name="T74" fmla="*/ 0 w 231"/>
                      <a:gd name="T75" fmla="*/ 0 h 118"/>
                      <a:gd name="T76" fmla="*/ 0 w 231"/>
                      <a:gd name="T77" fmla="*/ 0 h 11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1"/>
                      <a:gd name="T118" fmla="*/ 0 h 118"/>
                      <a:gd name="T119" fmla="*/ 231 w 231"/>
                      <a:gd name="T120" fmla="*/ 118 h 11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1" h="118">
                        <a:moveTo>
                          <a:pt x="231" y="118"/>
                        </a:moveTo>
                        <a:lnTo>
                          <a:pt x="231" y="118"/>
                        </a:lnTo>
                        <a:lnTo>
                          <a:pt x="230" y="106"/>
                        </a:lnTo>
                        <a:lnTo>
                          <a:pt x="226" y="93"/>
                        </a:lnTo>
                        <a:lnTo>
                          <a:pt x="220" y="81"/>
                        </a:lnTo>
                        <a:lnTo>
                          <a:pt x="211" y="71"/>
                        </a:lnTo>
                        <a:lnTo>
                          <a:pt x="201" y="59"/>
                        </a:lnTo>
                        <a:lnTo>
                          <a:pt x="190" y="50"/>
                        </a:lnTo>
                        <a:lnTo>
                          <a:pt x="176" y="42"/>
                        </a:lnTo>
                        <a:lnTo>
                          <a:pt x="161" y="33"/>
                        </a:lnTo>
                        <a:lnTo>
                          <a:pt x="144" y="25"/>
                        </a:lnTo>
                        <a:lnTo>
                          <a:pt x="127" y="19"/>
                        </a:lnTo>
                        <a:lnTo>
                          <a:pt x="108" y="14"/>
                        </a:lnTo>
                        <a:lnTo>
                          <a:pt x="88" y="9"/>
                        </a:lnTo>
                        <a:lnTo>
                          <a:pt x="66" y="5"/>
                        </a:lnTo>
                        <a:lnTo>
                          <a:pt x="45" y="3"/>
                        </a:lnTo>
                        <a:lnTo>
                          <a:pt x="22" y="0"/>
                        </a:lnTo>
                        <a:lnTo>
                          <a:pt x="0" y="0"/>
                        </a:lnTo>
                        <a:lnTo>
                          <a:pt x="0" y="18"/>
                        </a:lnTo>
                        <a:lnTo>
                          <a:pt x="21" y="19"/>
                        </a:lnTo>
                        <a:lnTo>
                          <a:pt x="42" y="20"/>
                        </a:lnTo>
                        <a:lnTo>
                          <a:pt x="64" y="23"/>
                        </a:lnTo>
                        <a:lnTo>
                          <a:pt x="84" y="26"/>
                        </a:lnTo>
                        <a:lnTo>
                          <a:pt x="103" y="30"/>
                        </a:lnTo>
                        <a:lnTo>
                          <a:pt x="121" y="37"/>
                        </a:lnTo>
                        <a:lnTo>
                          <a:pt x="137" y="43"/>
                        </a:lnTo>
                        <a:lnTo>
                          <a:pt x="153" y="49"/>
                        </a:lnTo>
                        <a:lnTo>
                          <a:pt x="167" y="57"/>
                        </a:lnTo>
                        <a:lnTo>
                          <a:pt x="179" y="64"/>
                        </a:lnTo>
                        <a:lnTo>
                          <a:pt x="190" y="73"/>
                        </a:lnTo>
                        <a:lnTo>
                          <a:pt x="197" y="82"/>
                        </a:lnTo>
                        <a:lnTo>
                          <a:pt x="205" y="91"/>
                        </a:lnTo>
                        <a:lnTo>
                          <a:pt x="210" y="100"/>
                        </a:lnTo>
                        <a:lnTo>
                          <a:pt x="213" y="108"/>
                        </a:lnTo>
                        <a:lnTo>
                          <a:pt x="214" y="118"/>
                        </a:lnTo>
                        <a:lnTo>
                          <a:pt x="231" y="118"/>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grpSp>
            <p:nvGrpSpPr>
              <p:cNvPr id="103785" name="Group 502">
                <a:extLst>
                  <a:ext uri="{FF2B5EF4-FFF2-40B4-BE49-F238E27FC236}">
                    <a16:creationId xmlns:a16="http://schemas.microsoft.com/office/drawing/2014/main" id="{05845ADD-8989-9841-85CF-748FED3B4033}"/>
                  </a:ext>
                </a:extLst>
              </p:cNvPr>
              <p:cNvGrpSpPr>
                <a:grpSpLocks/>
              </p:cNvGrpSpPr>
              <p:nvPr/>
            </p:nvGrpSpPr>
            <p:grpSpPr bwMode="auto">
              <a:xfrm>
                <a:off x="2594" y="2030"/>
                <a:ext cx="117" cy="60"/>
                <a:chOff x="2802" y="1995"/>
                <a:chExt cx="117" cy="60"/>
              </a:xfrm>
            </p:grpSpPr>
            <p:sp>
              <p:nvSpPr>
                <p:cNvPr id="103882" name="Freeform 503">
                  <a:extLst>
                    <a:ext uri="{FF2B5EF4-FFF2-40B4-BE49-F238E27FC236}">
                      <a16:creationId xmlns:a16="http://schemas.microsoft.com/office/drawing/2014/main" id="{5075E21F-719A-4343-82C9-B23792F657B7}"/>
                    </a:ext>
                  </a:extLst>
                </p:cNvPr>
                <p:cNvSpPr>
                  <a:spLocks/>
                </p:cNvSpPr>
                <p:nvPr/>
              </p:nvSpPr>
              <p:spPr bwMode="auto">
                <a:xfrm>
                  <a:off x="2805" y="1997"/>
                  <a:ext cx="111" cy="55"/>
                </a:xfrm>
                <a:custGeom>
                  <a:avLst/>
                  <a:gdLst>
                    <a:gd name="T0" fmla="*/ 0 w 448"/>
                    <a:gd name="T1" fmla="*/ 0 h 217"/>
                    <a:gd name="T2" fmla="*/ 0 w 448"/>
                    <a:gd name="T3" fmla="*/ 0 h 217"/>
                    <a:gd name="T4" fmla="*/ 0 w 448"/>
                    <a:gd name="T5" fmla="*/ 0 h 217"/>
                    <a:gd name="T6" fmla="*/ 0 w 448"/>
                    <a:gd name="T7" fmla="*/ 0 h 217"/>
                    <a:gd name="T8" fmla="*/ 0 w 448"/>
                    <a:gd name="T9" fmla="*/ 0 h 217"/>
                    <a:gd name="T10" fmla="*/ 0 w 448"/>
                    <a:gd name="T11" fmla="*/ 0 h 217"/>
                    <a:gd name="T12" fmla="*/ 0 w 448"/>
                    <a:gd name="T13" fmla="*/ 0 h 217"/>
                    <a:gd name="T14" fmla="*/ 0 w 448"/>
                    <a:gd name="T15" fmla="*/ 0 h 217"/>
                    <a:gd name="T16" fmla="*/ 0 w 448"/>
                    <a:gd name="T17" fmla="*/ 0 h 217"/>
                    <a:gd name="T18" fmla="*/ 0 w 448"/>
                    <a:gd name="T19" fmla="*/ 0 h 217"/>
                    <a:gd name="T20" fmla="*/ 0 w 448"/>
                    <a:gd name="T21" fmla="*/ 0 h 217"/>
                    <a:gd name="T22" fmla="*/ 0 w 448"/>
                    <a:gd name="T23" fmla="*/ 0 h 217"/>
                    <a:gd name="T24" fmla="*/ 0 w 448"/>
                    <a:gd name="T25" fmla="*/ 0 h 217"/>
                    <a:gd name="T26" fmla="*/ 0 w 448"/>
                    <a:gd name="T27" fmla="*/ 0 h 217"/>
                    <a:gd name="T28" fmla="*/ 0 w 448"/>
                    <a:gd name="T29" fmla="*/ 0 h 217"/>
                    <a:gd name="T30" fmla="*/ 0 w 448"/>
                    <a:gd name="T31" fmla="*/ 0 h 217"/>
                    <a:gd name="T32" fmla="*/ 0 w 448"/>
                    <a:gd name="T33" fmla="*/ 0 h 217"/>
                    <a:gd name="T34" fmla="*/ 0 w 448"/>
                    <a:gd name="T35" fmla="*/ 0 h 217"/>
                    <a:gd name="T36" fmla="*/ 0 w 448"/>
                    <a:gd name="T37" fmla="*/ 0 h 217"/>
                    <a:gd name="T38" fmla="*/ 0 w 448"/>
                    <a:gd name="T39" fmla="*/ 0 h 217"/>
                    <a:gd name="T40" fmla="*/ 0 w 448"/>
                    <a:gd name="T41" fmla="*/ 0 h 217"/>
                    <a:gd name="T42" fmla="*/ 0 w 448"/>
                    <a:gd name="T43" fmla="*/ 0 h 217"/>
                    <a:gd name="T44" fmla="*/ 0 w 448"/>
                    <a:gd name="T45" fmla="*/ 0 h 217"/>
                    <a:gd name="T46" fmla="*/ 0 w 448"/>
                    <a:gd name="T47" fmla="*/ 0 h 217"/>
                    <a:gd name="T48" fmla="*/ 0 w 448"/>
                    <a:gd name="T49" fmla="*/ 0 h 217"/>
                    <a:gd name="T50" fmla="*/ 0 w 448"/>
                    <a:gd name="T51" fmla="*/ 0 h 217"/>
                    <a:gd name="T52" fmla="*/ 0 w 448"/>
                    <a:gd name="T53" fmla="*/ 0 h 217"/>
                    <a:gd name="T54" fmla="*/ 0 w 448"/>
                    <a:gd name="T55" fmla="*/ 0 h 217"/>
                    <a:gd name="T56" fmla="*/ 0 w 448"/>
                    <a:gd name="T57" fmla="*/ 0 h 217"/>
                    <a:gd name="T58" fmla="*/ 0 w 448"/>
                    <a:gd name="T59" fmla="*/ 0 h 217"/>
                    <a:gd name="T60" fmla="*/ 0 w 448"/>
                    <a:gd name="T61" fmla="*/ 0 h 217"/>
                    <a:gd name="T62" fmla="*/ 0 w 448"/>
                    <a:gd name="T63" fmla="*/ 0 h 2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48"/>
                    <a:gd name="T97" fmla="*/ 0 h 217"/>
                    <a:gd name="T98" fmla="*/ 448 w 448"/>
                    <a:gd name="T99" fmla="*/ 217 h 2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48" h="217">
                      <a:moveTo>
                        <a:pt x="448" y="109"/>
                      </a:moveTo>
                      <a:lnTo>
                        <a:pt x="446" y="120"/>
                      </a:lnTo>
                      <a:lnTo>
                        <a:pt x="443" y="131"/>
                      </a:lnTo>
                      <a:lnTo>
                        <a:pt x="438" y="141"/>
                      </a:lnTo>
                      <a:lnTo>
                        <a:pt x="430" y="151"/>
                      </a:lnTo>
                      <a:lnTo>
                        <a:pt x="420" y="160"/>
                      </a:lnTo>
                      <a:lnTo>
                        <a:pt x="409" y="169"/>
                      </a:lnTo>
                      <a:lnTo>
                        <a:pt x="396" y="177"/>
                      </a:lnTo>
                      <a:lnTo>
                        <a:pt x="382" y="185"/>
                      </a:lnTo>
                      <a:lnTo>
                        <a:pt x="366" y="191"/>
                      </a:lnTo>
                      <a:lnTo>
                        <a:pt x="348" y="198"/>
                      </a:lnTo>
                      <a:lnTo>
                        <a:pt x="330" y="204"/>
                      </a:lnTo>
                      <a:lnTo>
                        <a:pt x="310" y="208"/>
                      </a:lnTo>
                      <a:lnTo>
                        <a:pt x="290" y="212"/>
                      </a:lnTo>
                      <a:lnTo>
                        <a:pt x="269" y="214"/>
                      </a:lnTo>
                      <a:lnTo>
                        <a:pt x="247" y="217"/>
                      </a:lnTo>
                      <a:lnTo>
                        <a:pt x="225" y="217"/>
                      </a:lnTo>
                      <a:lnTo>
                        <a:pt x="202" y="217"/>
                      </a:lnTo>
                      <a:lnTo>
                        <a:pt x="179" y="214"/>
                      </a:lnTo>
                      <a:lnTo>
                        <a:pt x="158" y="212"/>
                      </a:lnTo>
                      <a:lnTo>
                        <a:pt x="138" y="208"/>
                      </a:lnTo>
                      <a:lnTo>
                        <a:pt x="117" y="204"/>
                      </a:lnTo>
                      <a:lnTo>
                        <a:pt x="100" y="198"/>
                      </a:lnTo>
                      <a:lnTo>
                        <a:pt x="82" y="191"/>
                      </a:lnTo>
                      <a:lnTo>
                        <a:pt x="66" y="185"/>
                      </a:lnTo>
                      <a:lnTo>
                        <a:pt x="52" y="177"/>
                      </a:lnTo>
                      <a:lnTo>
                        <a:pt x="39" y="169"/>
                      </a:lnTo>
                      <a:lnTo>
                        <a:pt x="28" y="160"/>
                      </a:lnTo>
                      <a:lnTo>
                        <a:pt x="18" y="151"/>
                      </a:lnTo>
                      <a:lnTo>
                        <a:pt x="10" y="141"/>
                      </a:lnTo>
                      <a:lnTo>
                        <a:pt x="5" y="131"/>
                      </a:lnTo>
                      <a:lnTo>
                        <a:pt x="2" y="120"/>
                      </a:lnTo>
                      <a:lnTo>
                        <a:pt x="0" y="109"/>
                      </a:lnTo>
                      <a:lnTo>
                        <a:pt x="2" y="98"/>
                      </a:lnTo>
                      <a:lnTo>
                        <a:pt x="5" y="87"/>
                      </a:lnTo>
                      <a:lnTo>
                        <a:pt x="10" y="77"/>
                      </a:lnTo>
                      <a:lnTo>
                        <a:pt x="18" y="67"/>
                      </a:lnTo>
                      <a:lnTo>
                        <a:pt x="28" y="58"/>
                      </a:lnTo>
                      <a:lnTo>
                        <a:pt x="39" y="48"/>
                      </a:lnTo>
                      <a:lnTo>
                        <a:pt x="52" y="40"/>
                      </a:lnTo>
                      <a:lnTo>
                        <a:pt x="66" y="33"/>
                      </a:lnTo>
                      <a:lnTo>
                        <a:pt x="82" y="25"/>
                      </a:lnTo>
                      <a:lnTo>
                        <a:pt x="100" y="19"/>
                      </a:lnTo>
                      <a:lnTo>
                        <a:pt x="117" y="14"/>
                      </a:lnTo>
                      <a:lnTo>
                        <a:pt x="138" y="9"/>
                      </a:lnTo>
                      <a:lnTo>
                        <a:pt x="158" y="5"/>
                      </a:lnTo>
                      <a:lnTo>
                        <a:pt x="179" y="2"/>
                      </a:lnTo>
                      <a:lnTo>
                        <a:pt x="202" y="1"/>
                      </a:lnTo>
                      <a:lnTo>
                        <a:pt x="225" y="0"/>
                      </a:lnTo>
                      <a:lnTo>
                        <a:pt x="247" y="1"/>
                      </a:lnTo>
                      <a:lnTo>
                        <a:pt x="269" y="2"/>
                      </a:lnTo>
                      <a:lnTo>
                        <a:pt x="290" y="5"/>
                      </a:lnTo>
                      <a:lnTo>
                        <a:pt x="310" y="9"/>
                      </a:lnTo>
                      <a:lnTo>
                        <a:pt x="330" y="14"/>
                      </a:lnTo>
                      <a:lnTo>
                        <a:pt x="348" y="19"/>
                      </a:lnTo>
                      <a:lnTo>
                        <a:pt x="366" y="25"/>
                      </a:lnTo>
                      <a:lnTo>
                        <a:pt x="382" y="33"/>
                      </a:lnTo>
                      <a:lnTo>
                        <a:pt x="396" y="40"/>
                      </a:lnTo>
                      <a:lnTo>
                        <a:pt x="409" y="48"/>
                      </a:lnTo>
                      <a:lnTo>
                        <a:pt x="420" y="58"/>
                      </a:lnTo>
                      <a:lnTo>
                        <a:pt x="430" y="67"/>
                      </a:lnTo>
                      <a:lnTo>
                        <a:pt x="438" y="77"/>
                      </a:lnTo>
                      <a:lnTo>
                        <a:pt x="443" y="87"/>
                      </a:lnTo>
                      <a:lnTo>
                        <a:pt x="446" y="98"/>
                      </a:lnTo>
                      <a:lnTo>
                        <a:pt x="448" y="109"/>
                      </a:lnTo>
                      <a:close/>
                    </a:path>
                  </a:pathLst>
                </a:custGeom>
                <a:solidFill>
                  <a:srgbClr val="F2CDB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103883" name="Group 504">
                  <a:extLst>
                    <a:ext uri="{FF2B5EF4-FFF2-40B4-BE49-F238E27FC236}">
                      <a16:creationId xmlns:a16="http://schemas.microsoft.com/office/drawing/2014/main" id="{1F4ECCFD-8008-5944-A806-600CC284F14A}"/>
                    </a:ext>
                  </a:extLst>
                </p:cNvPr>
                <p:cNvGrpSpPr>
                  <a:grpSpLocks/>
                </p:cNvGrpSpPr>
                <p:nvPr/>
              </p:nvGrpSpPr>
              <p:grpSpPr bwMode="auto">
                <a:xfrm>
                  <a:off x="2802" y="1995"/>
                  <a:ext cx="117" cy="60"/>
                  <a:chOff x="2802" y="1995"/>
                  <a:chExt cx="117" cy="60"/>
                </a:xfrm>
              </p:grpSpPr>
              <p:sp>
                <p:nvSpPr>
                  <p:cNvPr id="103884" name="Freeform 505">
                    <a:extLst>
                      <a:ext uri="{FF2B5EF4-FFF2-40B4-BE49-F238E27FC236}">
                        <a16:creationId xmlns:a16="http://schemas.microsoft.com/office/drawing/2014/main" id="{3378F7C1-A33E-A541-9890-C494995939BC}"/>
                      </a:ext>
                    </a:extLst>
                  </p:cNvPr>
                  <p:cNvSpPr>
                    <a:spLocks/>
                  </p:cNvSpPr>
                  <p:nvPr/>
                </p:nvSpPr>
                <p:spPr bwMode="auto">
                  <a:xfrm>
                    <a:off x="2861" y="2025"/>
                    <a:ext cx="58" cy="30"/>
                  </a:xfrm>
                  <a:custGeom>
                    <a:avLst/>
                    <a:gdLst>
                      <a:gd name="T0" fmla="*/ 0 w 231"/>
                      <a:gd name="T1" fmla="*/ 0 h 116"/>
                      <a:gd name="T2" fmla="*/ 0 w 231"/>
                      <a:gd name="T3" fmla="*/ 0 h 116"/>
                      <a:gd name="T4" fmla="*/ 0 w 231"/>
                      <a:gd name="T5" fmla="*/ 0 h 116"/>
                      <a:gd name="T6" fmla="*/ 0 w 231"/>
                      <a:gd name="T7" fmla="*/ 0 h 116"/>
                      <a:gd name="T8" fmla="*/ 0 w 231"/>
                      <a:gd name="T9" fmla="*/ 0 h 116"/>
                      <a:gd name="T10" fmla="*/ 0 w 231"/>
                      <a:gd name="T11" fmla="*/ 0 h 116"/>
                      <a:gd name="T12" fmla="*/ 0 w 231"/>
                      <a:gd name="T13" fmla="*/ 0 h 116"/>
                      <a:gd name="T14" fmla="*/ 0 w 231"/>
                      <a:gd name="T15" fmla="*/ 0 h 116"/>
                      <a:gd name="T16" fmla="*/ 0 w 231"/>
                      <a:gd name="T17" fmla="*/ 0 h 116"/>
                      <a:gd name="T18" fmla="*/ 0 w 231"/>
                      <a:gd name="T19" fmla="*/ 0 h 116"/>
                      <a:gd name="T20" fmla="*/ 0 w 231"/>
                      <a:gd name="T21" fmla="*/ 0 h 116"/>
                      <a:gd name="T22" fmla="*/ 0 w 231"/>
                      <a:gd name="T23" fmla="*/ 0 h 116"/>
                      <a:gd name="T24" fmla="*/ 0 w 231"/>
                      <a:gd name="T25" fmla="*/ 0 h 116"/>
                      <a:gd name="T26" fmla="*/ 0 w 231"/>
                      <a:gd name="T27" fmla="*/ 0 h 116"/>
                      <a:gd name="T28" fmla="*/ 0 w 231"/>
                      <a:gd name="T29" fmla="*/ 0 h 116"/>
                      <a:gd name="T30" fmla="*/ 0 w 231"/>
                      <a:gd name="T31" fmla="*/ 0 h 116"/>
                      <a:gd name="T32" fmla="*/ 0 w 231"/>
                      <a:gd name="T33" fmla="*/ 0 h 116"/>
                      <a:gd name="T34" fmla="*/ 0 w 231"/>
                      <a:gd name="T35" fmla="*/ 0 h 116"/>
                      <a:gd name="T36" fmla="*/ 0 w 231"/>
                      <a:gd name="T37" fmla="*/ 0 h 116"/>
                      <a:gd name="T38" fmla="*/ 0 w 231"/>
                      <a:gd name="T39" fmla="*/ 0 h 116"/>
                      <a:gd name="T40" fmla="*/ 0 w 231"/>
                      <a:gd name="T41" fmla="*/ 0 h 116"/>
                      <a:gd name="T42" fmla="*/ 0 w 231"/>
                      <a:gd name="T43" fmla="*/ 0 h 116"/>
                      <a:gd name="T44" fmla="*/ 0 w 231"/>
                      <a:gd name="T45" fmla="*/ 0 h 116"/>
                      <a:gd name="T46" fmla="*/ 0 w 231"/>
                      <a:gd name="T47" fmla="*/ 0 h 116"/>
                      <a:gd name="T48" fmla="*/ 0 w 231"/>
                      <a:gd name="T49" fmla="*/ 0 h 116"/>
                      <a:gd name="T50" fmla="*/ 0 w 231"/>
                      <a:gd name="T51" fmla="*/ 0 h 116"/>
                      <a:gd name="T52" fmla="*/ 0 w 231"/>
                      <a:gd name="T53" fmla="*/ 0 h 116"/>
                      <a:gd name="T54" fmla="*/ 0 w 231"/>
                      <a:gd name="T55" fmla="*/ 0 h 116"/>
                      <a:gd name="T56" fmla="*/ 0 w 231"/>
                      <a:gd name="T57" fmla="*/ 0 h 116"/>
                      <a:gd name="T58" fmla="*/ 0 w 231"/>
                      <a:gd name="T59" fmla="*/ 0 h 116"/>
                      <a:gd name="T60" fmla="*/ 0 w 231"/>
                      <a:gd name="T61" fmla="*/ 0 h 116"/>
                      <a:gd name="T62" fmla="*/ 0 w 231"/>
                      <a:gd name="T63" fmla="*/ 0 h 116"/>
                      <a:gd name="T64" fmla="*/ 0 w 231"/>
                      <a:gd name="T65" fmla="*/ 0 h 116"/>
                      <a:gd name="T66" fmla="*/ 0 w 231"/>
                      <a:gd name="T67" fmla="*/ 0 h 116"/>
                      <a:gd name="T68" fmla="*/ 0 w 231"/>
                      <a:gd name="T69" fmla="*/ 0 h 116"/>
                      <a:gd name="T70" fmla="*/ 0 w 231"/>
                      <a:gd name="T71" fmla="*/ 0 h 116"/>
                      <a:gd name="T72" fmla="*/ 0 w 231"/>
                      <a:gd name="T73" fmla="*/ 0 h 116"/>
                      <a:gd name="T74" fmla="*/ 0 w 231"/>
                      <a:gd name="T75" fmla="*/ 0 h 116"/>
                      <a:gd name="T76" fmla="*/ 0 w 231"/>
                      <a:gd name="T77" fmla="*/ 0 h 11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1"/>
                      <a:gd name="T118" fmla="*/ 0 h 116"/>
                      <a:gd name="T119" fmla="*/ 231 w 231"/>
                      <a:gd name="T120" fmla="*/ 116 h 11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1" h="116">
                        <a:moveTo>
                          <a:pt x="0" y="116"/>
                        </a:moveTo>
                        <a:lnTo>
                          <a:pt x="0" y="116"/>
                        </a:lnTo>
                        <a:lnTo>
                          <a:pt x="22" y="116"/>
                        </a:lnTo>
                        <a:lnTo>
                          <a:pt x="45" y="114"/>
                        </a:lnTo>
                        <a:lnTo>
                          <a:pt x="66" y="111"/>
                        </a:lnTo>
                        <a:lnTo>
                          <a:pt x="88" y="108"/>
                        </a:lnTo>
                        <a:lnTo>
                          <a:pt x="108" y="103"/>
                        </a:lnTo>
                        <a:lnTo>
                          <a:pt x="127" y="97"/>
                        </a:lnTo>
                        <a:lnTo>
                          <a:pt x="144" y="91"/>
                        </a:lnTo>
                        <a:lnTo>
                          <a:pt x="161" y="84"/>
                        </a:lnTo>
                        <a:lnTo>
                          <a:pt x="176" y="76"/>
                        </a:lnTo>
                        <a:lnTo>
                          <a:pt x="190" y="67"/>
                        </a:lnTo>
                        <a:lnTo>
                          <a:pt x="201" y="57"/>
                        </a:lnTo>
                        <a:lnTo>
                          <a:pt x="211" y="47"/>
                        </a:lnTo>
                        <a:lnTo>
                          <a:pt x="220" y="37"/>
                        </a:lnTo>
                        <a:lnTo>
                          <a:pt x="226" y="26"/>
                        </a:lnTo>
                        <a:lnTo>
                          <a:pt x="230" y="13"/>
                        </a:lnTo>
                        <a:lnTo>
                          <a:pt x="231" y="0"/>
                        </a:lnTo>
                        <a:lnTo>
                          <a:pt x="214" y="0"/>
                        </a:lnTo>
                        <a:lnTo>
                          <a:pt x="213" y="9"/>
                        </a:lnTo>
                        <a:lnTo>
                          <a:pt x="210" y="18"/>
                        </a:lnTo>
                        <a:lnTo>
                          <a:pt x="205" y="27"/>
                        </a:lnTo>
                        <a:lnTo>
                          <a:pt x="199" y="36"/>
                        </a:lnTo>
                        <a:lnTo>
                          <a:pt x="190" y="45"/>
                        </a:lnTo>
                        <a:lnTo>
                          <a:pt x="179" y="52"/>
                        </a:lnTo>
                        <a:lnTo>
                          <a:pt x="167" y="61"/>
                        </a:lnTo>
                        <a:lnTo>
                          <a:pt x="153" y="67"/>
                        </a:lnTo>
                        <a:lnTo>
                          <a:pt x="138" y="75"/>
                        </a:lnTo>
                        <a:lnTo>
                          <a:pt x="121" y="80"/>
                        </a:lnTo>
                        <a:lnTo>
                          <a:pt x="103" y="86"/>
                        </a:lnTo>
                        <a:lnTo>
                          <a:pt x="84" y="90"/>
                        </a:lnTo>
                        <a:lnTo>
                          <a:pt x="64" y="94"/>
                        </a:lnTo>
                        <a:lnTo>
                          <a:pt x="42" y="96"/>
                        </a:lnTo>
                        <a:lnTo>
                          <a:pt x="21" y="97"/>
                        </a:lnTo>
                        <a:lnTo>
                          <a:pt x="0" y="99"/>
                        </a:lnTo>
                        <a:lnTo>
                          <a:pt x="0" y="116"/>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85" name="Freeform 506">
                    <a:extLst>
                      <a:ext uri="{FF2B5EF4-FFF2-40B4-BE49-F238E27FC236}">
                        <a16:creationId xmlns:a16="http://schemas.microsoft.com/office/drawing/2014/main" id="{DDE067A7-A621-B04C-93D4-EDF6BCAAF60A}"/>
                      </a:ext>
                    </a:extLst>
                  </p:cNvPr>
                  <p:cNvSpPr>
                    <a:spLocks/>
                  </p:cNvSpPr>
                  <p:nvPr/>
                </p:nvSpPr>
                <p:spPr bwMode="auto">
                  <a:xfrm>
                    <a:off x="2802" y="2025"/>
                    <a:ext cx="59" cy="30"/>
                  </a:xfrm>
                  <a:custGeom>
                    <a:avLst/>
                    <a:gdLst>
                      <a:gd name="T0" fmla="*/ 0 w 234"/>
                      <a:gd name="T1" fmla="*/ 0 h 116"/>
                      <a:gd name="T2" fmla="*/ 0 w 234"/>
                      <a:gd name="T3" fmla="*/ 0 h 116"/>
                      <a:gd name="T4" fmla="*/ 0 w 234"/>
                      <a:gd name="T5" fmla="*/ 0 h 116"/>
                      <a:gd name="T6" fmla="*/ 0 w 234"/>
                      <a:gd name="T7" fmla="*/ 0 h 116"/>
                      <a:gd name="T8" fmla="*/ 0 w 234"/>
                      <a:gd name="T9" fmla="*/ 0 h 116"/>
                      <a:gd name="T10" fmla="*/ 0 w 234"/>
                      <a:gd name="T11" fmla="*/ 0 h 116"/>
                      <a:gd name="T12" fmla="*/ 0 w 234"/>
                      <a:gd name="T13" fmla="*/ 0 h 116"/>
                      <a:gd name="T14" fmla="*/ 0 w 234"/>
                      <a:gd name="T15" fmla="*/ 0 h 116"/>
                      <a:gd name="T16" fmla="*/ 0 w 234"/>
                      <a:gd name="T17" fmla="*/ 0 h 116"/>
                      <a:gd name="T18" fmla="*/ 0 w 234"/>
                      <a:gd name="T19" fmla="*/ 0 h 116"/>
                      <a:gd name="T20" fmla="*/ 0 w 234"/>
                      <a:gd name="T21" fmla="*/ 0 h 116"/>
                      <a:gd name="T22" fmla="*/ 0 w 234"/>
                      <a:gd name="T23" fmla="*/ 0 h 116"/>
                      <a:gd name="T24" fmla="*/ 0 w 234"/>
                      <a:gd name="T25" fmla="*/ 0 h 116"/>
                      <a:gd name="T26" fmla="*/ 0 w 234"/>
                      <a:gd name="T27" fmla="*/ 0 h 116"/>
                      <a:gd name="T28" fmla="*/ 0 w 234"/>
                      <a:gd name="T29" fmla="*/ 0 h 116"/>
                      <a:gd name="T30" fmla="*/ 0 w 234"/>
                      <a:gd name="T31" fmla="*/ 0 h 116"/>
                      <a:gd name="T32" fmla="*/ 0 w 234"/>
                      <a:gd name="T33" fmla="*/ 0 h 116"/>
                      <a:gd name="T34" fmla="*/ 0 w 234"/>
                      <a:gd name="T35" fmla="*/ 0 h 116"/>
                      <a:gd name="T36" fmla="*/ 0 w 234"/>
                      <a:gd name="T37" fmla="*/ 0 h 116"/>
                      <a:gd name="T38" fmla="*/ 0 w 234"/>
                      <a:gd name="T39" fmla="*/ 0 h 116"/>
                      <a:gd name="T40" fmla="*/ 0 w 234"/>
                      <a:gd name="T41" fmla="*/ 0 h 116"/>
                      <a:gd name="T42" fmla="*/ 0 w 234"/>
                      <a:gd name="T43" fmla="*/ 0 h 116"/>
                      <a:gd name="T44" fmla="*/ 0 w 234"/>
                      <a:gd name="T45" fmla="*/ 0 h 116"/>
                      <a:gd name="T46" fmla="*/ 0 w 234"/>
                      <a:gd name="T47" fmla="*/ 0 h 116"/>
                      <a:gd name="T48" fmla="*/ 0 w 234"/>
                      <a:gd name="T49" fmla="*/ 0 h 116"/>
                      <a:gd name="T50" fmla="*/ 0 w 234"/>
                      <a:gd name="T51" fmla="*/ 0 h 116"/>
                      <a:gd name="T52" fmla="*/ 0 w 234"/>
                      <a:gd name="T53" fmla="*/ 0 h 116"/>
                      <a:gd name="T54" fmla="*/ 0 w 234"/>
                      <a:gd name="T55" fmla="*/ 0 h 116"/>
                      <a:gd name="T56" fmla="*/ 0 w 234"/>
                      <a:gd name="T57" fmla="*/ 0 h 116"/>
                      <a:gd name="T58" fmla="*/ 0 w 234"/>
                      <a:gd name="T59" fmla="*/ 0 h 116"/>
                      <a:gd name="T60" fmla="*/ 0 w 234"/>
                      <a:gd name="T61" fmla="*/ 0 h 116"/>
                      <a:gd name="T62" fmla="*/ 0 w 234"/>
                      <a:gd name="T63" fmla="*/ 0 h 116"/>
                      <a:gd name="T64" fmla="*/ 0 w 234"/>
                      <a:gd name="T65" fmla="*/ 0 h 116"/>
                      <a:gd name="T66" fmla="*/ 0 w 234"/>
                      <a:gd name="T67" fmla="*/ 0 h 116"/>
                      <a:gd name="T68" fmla="*/ 0 w 234"/>
                      <a:gd name="T69" fmla="*/ 0 h 116"/>
                      <a:gd name="T70" fmla="*/ 0 w 234"/>
                      <a:gd name="T71" fmla="*/ 0 h 116"/>
                      <a:gd name="T72" fmla="*/ 0 w 234"/>
                      <a:gd name="T73" fmla="*/ 0 h 116"/>
                      <a:gd name="T74" fmla="*/ 0 w 234"/>
                      <a:gd name="T75" fmla="*/ 0 h 116"/>
                      <a:gd name="T76" fmla="*/ 0 w 234"/>
                      <a:gd name="T77" fmla="*/ 0 h 11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4"/>
                      <a:gd name="T118" fmla="*/ 0 h 116"/>
                      <a:gd name="T119" fmla="*/ 234 w 234"/>
                      <a:gd name="T120" fmla="*/ 116 h 11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4" h="116">
                        <a:moveTo>
                          <a:pt x="0" y="0"/>
                        </a:moveTo>
                        <a:lnTo>
                          <a:pt x="0" y="0"/>
                        </a:lnTo>
                        <a:lnTo>
                          <a:pt x="2" y="13"/>
                        </a:lnTo>
                        <a:lnTo>
                          <a:pt x="6" y="26"/>
                        </a:lnTo>
                        <a:lnTo>
                          <a:pt x="12" y="37"/>
                        </a:lnTo>
                        <a:lnTo>
                          <a:pt x="21" y="47"/>
                        </a:lnTo>
                        <a:lnTo>
                          <a:pt x="31" y="57"/>
                        </a:lnTo>
                        <a:lnTo>
                          <a:pt x="43" y="67"/>
                        </a:lnTo>
                        <a:lnTo>
                          <a:pt x="56" y="76"/>
                        </a:lnTo>
                        <a:lnTo>
                          <a:pt x="71" y="84"/>
                        </a:lnTo>
                        <a:lnTo>
                          <a:pt x="87" y="91"/>
                        </a:lnTo>
                        <a:lnTo>
                          <a:pt x="105" y="97"/>
                        </a:lnTo>
                        <a:lnTo>
                          <a:pt x="124" y="103"/>
                        </a:lnTo>
                        <a:lnTo>
                          <a:pt x="144" y="108"/>
                        </a:lnTo>
                        <a:lnTo>
                          <a:pt x="166" y="111"/>
                        </a:lnTo>
                        <a:lnTo>
                          <a:pt x="187" y="114"/>
                        </a:lnTo>
                        <a:lnTo>
                          <a:pt x="210" y="116"/>
                        </a:lnTo>
                        <a:lnTo>
                          <a:pt x="234" y="116"/>
                        </a:lnTo>
                        <a:lnTo>
                          <a:pt x="234" y="99"/>
                        </a:lnTo>
                        <a:lnTo>
                          <a:pt x="211" y="97"/>
                        </a:lnTo>
                        <a:lnTo>
                          <a:pt x="189" y="96"/>
                        </a:lnTo>
                        <a:lnTo>
                          <a:pt x="168" y="94"/>
                        </a:lnTo>
                        <a:lnTo>
                          <a:pt x="148" y="90"/>
                        </a:lnTo>
                        <a:lnTo>
                          <a:pt x="129" y="86"/>
                        </a:lnTo>
                        <a:lnTo>
                          <a:pt x="111" y="80"/>
                        </a:lnTo>
                        <a:lnTo>
                          <a:pt x="95" y="75"/>
                        </a:lnTo>
                        <a:lnTo>
                          <a:pt x="80" y="67"/>
                        </a:lnTo>
                        <a:lnTo>
                          <a:pt x="66" y="61"/>
                        </a:lnTo>
                        <a:lnTo>
                          <a:pt x="53" y="52"/>
                        </a:lnTo>
                        <a:lnTo>
                          <a:pt x="43" y="45"/>
                        </a:lnTo>
                        <a:lnTo>
                          <a:pt x="35" y="36"/>
                        </a:lnTo>
                        <a:lnTo>
                          <a:pt x="27" y="27"/>
                        </a:lnTo>
                        <a:lnTo>
                          <a:pt x="23" y="18"/>
                        </a:lnTo>
                        <a:lnTo>
                          <a:pt x="19" y="9"/>
                        </a:lnTo>
                        <a:lnTo>
                          <a:pt x="18" y="0"/>
                        </a:lnTo>
                        <a:lnTo>
                          <a:pt x="0"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86" name="Freeform 507">
                    <a:extLst>
                      <a:ext uri="{FF2B5EF4-FFF2-40B4-BE49-F238E27FC236}">
                        <a16:creationId xmlns:a16="http://schemas.microsoft.com/office/drawing/2014/main" id="{2EAFC4FD-B558-F94A-8A3A-FEB9FF9FCAB5}"/>
                      </a:ext>
                    </a:extLst>
                  </p:cNvPr>
                  <p:cNvSpPr>
                    <a:spLocks/>
                  </p:cNvSpPr>
                  <p:nvPr/>
                </p:nvSpPr>
                <p:spPr bwMode="auto">
                  <a:xfrm>
                    <a:off x="2802" y="1995"/>
                    <a:ext cx="59" cy="30"/>
                  </a:xfrm>
                  <a:custGeom>
                    <a:avLst/>
                    <a:gdLst>
                      <a:gd name="T0" fmla="*/ 0 w 234"/>
                      <a:gd name="T1" fmla="*/ 0 h 118"/>
                      <a:gd name="T2" fmla="*/ 0 w 234"/>
                      <a:gd name="T3" fmla="*/ 0 h 118"/>
                      <a:gd name="T4" fmla="*/ 0 w 234"/>
                      <a:gd name="T5" fmla="*/ 0 h 118"/>
                      <a:gd name="T6" fmla="*/ 0 w 234"/>
                      <a:gd name="T7" fmla="*/ 0 h 118"/>
                      <a:gd name="T8" fmla="*/ 0 w 234"/>
                      <a:gd name="T9" fmla="*/ 0 h 118"/>
                      <a:gd name="T10" fmla="*/ 0 w 234"/>
                      <a:gd name="T11" fmla="*/ 0 h 118"/>
                      <a:gd name="T12" fmla="*/ 0 w 234"/>
                      <a:gd name="T13" fmla="*/ 0 h 118"/>
                      <a:gd name="T14" fmla="*/ 0 w 234"/>
                      <a:gd name="T15" fmla="*/ 0 h 118"/>
                      <a:gd name="T16" fmla="*/ 0 w 234"/>
                      <a:gd name="T17" fmla="*/ 0 h 118"/>
                      <a:gd name="T18" fmla="*/ 0 w 234"/>
                      <a:gd name="T19" fmla="*/ 0 h 118"/>
                      <a:gd name="T20" fmla="*/ 0 w 234"/>
                      <a:gd name="T21" fmla="*/ 0 h 118"/>
                      <a:gd name="T22" fmla="*/ 0 w 234"/>
                      <a:gd name="T23" fmla="*/ 0 h 118"/>
                      <a:gd name="T24" fmla="*/ 0 w 234"/>
                      <a:gd name="T25" fmla="*/ 0 h 118"/>
                      <a:gd name="T26" fmla="*/ 0 w 234"/>
                      <a:gd name="T27" fmla="*/ 0 h 118"/>
                      <a:gd name="T28" fmla="*/ 0 w 234"/>
                      <a:gd name="T29" fmla="*/ 0 h 118"/>
                      <a:gd name="T30" fmla="*/ 0 w 234"/>
                      <a:gd name="T31" fmla="*/ 0 h 118"/>
                      <a:gd name="T32" fmla="*/ 0 w 234"/>
                      <a:gd name="T33" fmla="*/ 0 h 118"/>
                      <a:gd name="T34" fmla="*/ 0 w 234"/>
                      <a:gd name="T35" fmla="*/ 0 h 118"/>
                      <a:gd name="T36" fmla="*/ 0 w 234"/>
                      <a:gd name="T37" fmla="*/ 0 h 118"/>
                      <a:gd name="T38" fmla="*/ 0 w 234"/>
                      <a:gd name="T39" fmla="*/ 0 h 118"/>
                      <a:gd name="T40" fmla="*/ 0 w 234"/>
                      <a:gd name="T41" fmla="*/ 0 h 118"/>
                      <a:gd name="T42" fmla="*/ 0 w 234"/>
                      <a:gd name="T43" fmla="*/ 0 h 118"/>
                      <a:gd name="T44" fmla="*/ 0 w 234"/>
                      <a:gd name="T45" fmla="*/ 0 h 118"/>
                      <a:gd name="T46" fmla="*/ 0 w 234"/>
                      <a:gd name="T47" fmla="*/ 0 h 118"/>
                      <a:gd name="T48" fmla="*/ 0 w 234"/>
                      <a:gd name="T49" fmla="*/ 0 h 118"/>
                      <a:gd name="T50" fmla="*/ 0 w 234"/>
                      <a:gd name="T51" fmla="*/ 0 h 118"/>
                      <a:gd name="T52" fmla="*/ 0 w 234"/>
                      <a:gd name="T53" fmla="*/ 0 h 118"/>
                      <a:gd name="T54" fmla="*/ 0 w 234"/>
                      <a:gd name="T55" fmla="*/ 0 h 118"/>
                      <a:gd name="T56" fmla="*/ 0 w 234"/>
                      <a:gd name="T57" fmla="*/ 0 h 118"/>
                      <a:gd name="T58" fmla="*/ 0 w 234"/>
                      <a:gd name="T59" fmla="*/ 0 h 118"/>
                      <a:gd name="T60" fmla="*/ 0 w 234"/>
                      <a:gd name="T61" fmla="*/ 0 h 118"/>
                      <a:gd name="T62" fmla="*/ 0 w 234"/>
                      <a:gd name="T63" fmla="*/ 0 h 118"/>
                      <a:gd name="T64" fmla="*/ 0 w 234"/>
                      <a:gd name="T65" fmla="*/ 0 h 118"/>
                      <a:gd name="T66" fmla="*/ 0 w 234"/>
                      <a:gd name="T67" fmla="*/ 0 h 118"/>
                      <a:gd name="T68" fmla="*/ 0 w 234"/>
                      <a:gd name="T69" fmla="*/ 0 h 118"/>
                      <a:gd name="T70" fmla="*/ 0 w 234"/>
                      <a:gd name="T71" fmla="*/ 0 h 118"/>
                      <a:gd name="T72" fmla="*/ 0 w 234"/>
                      <a:gd name="T73" fmla="*/ 0 h 118"/>
                      <a:gd name="T74" fmla="*/ 0 w 234"/>
                      <a:gd name="T75" fmla="*/ 0 h 118"/>
                      <a:gd name="T76" fmla="*/ 0 w 234"/>
                      <a:gd name="T77" fmla="*/ 0 h 11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4"/>
                      <a:gd name="T118" fmla="*/ 0 h 118"/>
                      <a:gd name="T119" fmla="*/ 234 w 234"/>
                      <a:gd name="T120" fmla="*/ 118 h 11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4" h="118">
                        <a:moveTo>
                          <a:pt x="234" y="0"/>
                        </a:moveTo>
                        <a:lnTo>
                          <a:pt x="234" y="0"/>
                        </a:lnTo>
                        <a:lnTo>
                          <a:pt x="210" y="0"/>
                        </a:lnTo>
                        <a:lnTo>
                          <a:pt x="187" y="3"/>
                        </a:lnTo>
                        <a:lnTo>
                          <a:pt x="166" y="5"/>
                        </a:lnTo>
                        <a:lnTo>
                          <a:pt x="144" y="9"/>
                        </a:lnTo>
                        <a:lnTo>
                          <a:pt x="124" y="14"/>
                        </a:lnTo>
                        <a:lnTo>
                          <a:pt x="105" y="19"/>
                        </a:lnTo>
                        <a:lnTo>
                          <a:pt x="87" y="25"/>
                        </a:lnTo>
                        <a:lnTo>
                          <a:pt x="71" y="33"/>
                        </a:lnTo>
                        <a:lnTo>
                          <a:pt x="56" y="42"/>
                        </a:lnTo>
                        <a:lnTo>
                          <a:pt x="43" y="50"/>
                        </a:lnTo>
                        <a:lnTo>
                          <a:pt x="31" y="59"/>
                        </a:lnTo>
                        <a:lnTo>
                          <a:pt x="21" y="71"/>
                        </a:lnTo>
                        <a:lnTo>
                          <a:pt x="12" y="81"/>
                        </a:lnTo>
                        <a:lnTo>
                          <a:pt x="6" y="93"/>
                        </a:lnTo>
                        <a:lnTo>
                          <a:pt x="2" y="106"/>
                        </a:lnTo>
                        <a:lnTo>
                          <a:pt x="0" y="118"/>
                        </a:lnTo>
                        <a:lnTo>
                          <a:pt x="18" y="118"/>
                        </a:lnTo>
                        <a:lnTo>
                          <a:pt x="19" y="108"/>
                        </a:lnTo>
                        <a:lnTo>
                          <a:pt x="23" y="100"/>
                        </a:lnTo>
                        <a:lnTo>
                          <a:pt x="27" y="91"/>
                        </a:lnTo>
                        <a:lnTo>
                          <a:pt x="35" y="82"/>
                        </a:lnTo>
                        <a:lnTo>
                          <a:pt x="43" y="73"/>
                        </a:lnTo>
                        <a:lnTo>
                          <a:pt x="53" y="64"/>
                        </a:lnTo>
                        <a:lnTo>
                          <a:pt x="66" y="57"/>
                        </a:lnTo>
                        <a:lnTo>
                          <a:pt x="80" y="49"/>
                        </a:lnTo>
                        <a:lnTo>
                          <a:pt x="95" y="43"/>
                        </a:lnTo>
                        <a:lnTo>
                          <a:pt x="111" y="37"/>
                        </a:lnTo>
                        <a:lnTo>
                          <a:pt x="129" y="30"/>
                        </a:lnTo>
                        <a:lnTo>
                          <a:pt x="148" y="26"/>
                        </a:lnTo>
                        <a:lnTo>
                          <a:pt x="168" y="23"/>
                        </a:lnTo>
                        <a:lnTo>
                          <a:pt x="189" y="20"/>
                        </a:lnTo>
                        <a:lnTo>
                          <a:pt x="211" y="19"/>
                        </a:lnTo>
                        <a:lnTo>
                          <a:pt x="234" y="18"/>
                        </a:lnTo>
                        <a:lnTo>
                          <a:pt x="234"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87" name="Freeform 508">
                    <a:extLst>
                      <a:ext uri="{FF2B5EF4-FFF2-40B4-BE49-F238E27FC236}">
                        <a16:creationId xmlns:a16="http://schemas.microsoft.com/office/drawing/2014/main" id="{DFB6D2A9-F2AE-9B41-ACB5-1B067AB4FECF}"/>
                      </a:ext>
                    </a:extLst>
                  </p:cNvPr>
                  <p:cNvSpPr>
                    <a:spLocks/>
                  </p:cNvSpPr>
                  <p:nvPr/>
                </p:nvSpPr>
                <p:spPr bwMode="auto">
                  <a:xfrm>
                    <a:off x="2861" y="1995"/>
                    <a:ext cx="58" cy="30"/>
                  </a:xfrm>
                  <a:custGeom>
                    <a:avLst/>
                    <a:gdLst>
                      <a:gd name="T0" fmla="*/ 0 w 231"/>
                      <a:gd name="T1" fmla="*/ 0 h 118"/>
                      <a:gd name="T2" fmla="*/ 0 w 231"/>
                      <a:gd name="T3" fmla="*/ 0 h 118"/>
                      <a:gd name="T4" fmla="*/ 0 w 231"/>
                      <a:gd name="T5" fmla="*/ 0 h 118"/>
                      <a:gd name="T6" fmla="*/ 0 w 231"/>
                      <a:gd name="T7" fmla="*/ 0 h 118"/>
                      <a:gd name="T8" fmla="*/ 0 w 231"/>
                      <a:gd name="T9" fmla="*/ 0 h 118"/>
                      <a:gd name="T10" fmla="*/ 0 w 231"/>
                      <a:gd name="T11" fmla="*/ 0 h 118"/>
                      <a:gd name="T12" fmla="*/ 0 w 231"/>
                      <a:gd name="T13" fmla="*/ 0 h 118"/>
                      <a:gd name="T14" fmla="*/ 0 w 231"/>
                      <a:gd name="T15" fmla="*/ 0 h 118"/>
                      <a:gd name="T16" fmla="*/ 0 w 231"/>
                      <a:gd name="T17" fmla="*/ 0 h 118"/>
                      <a:gd name="T18" fmla="*/ 0 w 231"/>
                      <a:gd name="T19" fmla="*/ 0 h 118"/>
                      <a:gd name="T20" fmla="*/ 0 w 231"/>
                      <a:gd name="T21" fmla="*/ 0 h 118"/>
                      <a:gd name="T22" fmla="*/ 0 w 231"/>
                      <a:gd name="T23" fmla="*/ 0 h 118"/>
                      <a:gd name="T24" fmla="*/ 0 w 231"/>
                      <a:gd name="T25" fmla="*/ 0 h 118"/>
                      <a:gd name="T26" fmla="*/ 0 w 231"/>
                      <a:gd name="T27" fmla="*/ 0 h 118"/>
                      <a:gd name="T28" fmla="*/ 0 w 231"/>
                      <a:gd name="T29" fmla="*/ 0 h 118"/>
                      <a:gd name="T30" fmla="*/ 0 w 231"/>
                      <a:gd name="T31" fmla="*/ 0 h 118"/>
                      <a:gd name="T32" fmla="*/ 0 w 231"/>
                      <a:gd name="T33" fmla="*/ 0 h 118"/>
                      <a:gd name="T34" fmla="*/ 0 w 231"/>
                      <a:gd name="T35" fmla="*/ 0 h 118"/>
                      <a:gd name="T36" fmla="*/ 0 w 231"/>
                      <a:gd name="T37" fmla="*/ 0 h 118"/>
                      <a:gd name="T38" fmla="*/ 0 w 231"/>
                      <a:gd name="T39" fmla="*/ 0 h 118"/>
                      <a:gd name="T40" fmla="*/ 0 w 231"/>
                      <a:gd name="T41" fmla="*/ 0 h 118"/>
                      <a:gd name="T42" fmla="*/ 0 w 231"/>
                      <a:gd name="T43" fmla="*/ 0 h 118"/>
                      <a:gd name="T44" fmla="*/ 0 w 231"/>
                      <a:gd name="T45" fmla="*/ 0 h 118"/>
                      <a:gd name="T46" fmla="*/ 0 w 231"/>
                      <a:gd name="T47" fmla="*/ 0 h 118"/>
                      <a:gd name="T48" fmla="*/ 0 w 231"/>
                      <a:gd name="T49" fmla="*/ 0 h 118"/>
                      <a:gd name="T50" fmla="*/ 0 w 231"/>
                      <a:gd name="T51" fmla="*/ 0 h 118"/>
                      <a:gd name="T52" fmla="*/ 0 w 231"/>
                      <a:gd name="T53" fmla="*/ 0 h 118"/>
                      <a:gd name="T54" fmla="*/ 0 w 231"/>
                      <a:gd name="T55" fmla="*/ 0 h 118"/>
                      <a:gd name="T56" fmla="*/ 0 w 231"/>
                      <a:gd name="T57" fmla="*/ 0 h 118"/>
                      <a:gd name="T58" fmla="*/ 0 w 231"/>
                      <a:gd name="T59" fmla="*/ 0 h 118"/>
                      <a:gd name="T60" fmla="*/ 0 w 231"/>
                      <a:gd name="T61" fmla="*/ 0 h 118"/>
                      <a:gd name="T62" fmla="*/ 0 w 231"/>
                      <a:gd name="T63" fmla="*/ 0 h 118"/>
                      <a:gd name="T64" fmla="*/ 0 w 231"/>
                      <a:gd name="T65" fmla="*/ 0 h 118"/>
                      <a:gd name="T66" fmla="*/ 0 w 231"/>
                      <a:gd name="T67" fmla="*/ 0 h 118"/>
                      <a:gd name="T68" fmla="*/ 0 w 231"/>
                      <a:gd name="T69" fmla="*/ 0 h 118"/>
                      <a:gd name="T70" fmla="*/ 0 w 231"/>
                      <a:gd name="T71" fmla="*/ 0 h 118"/>
                      <a:gd name="T72" fmla="*/ 0 w 231"/>
                      <a:gd name="T73" fmla="*/ 0 h 118"/>
                      <a:gd name="T74" fmla="*/ 0 w 231"/>
                      <a:gd name="T75" fmla="*/ 0 h 118"/>
                      <a:gd name="T76" fmla="*/ 0 w 231"/>
                      <a:gd name="T77" fmla="*/ 0 h 11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1"/>
                      <a:gd name="T118" fmla="*/ 0 h 118"/>
                      <a:gd name="T119" fmla="*/ 231 w 231"/>
                      <a:gd name="T120" fmla="*/ 118 h 11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1" h="118">
                        <a:moveTo>
                          <a:pt x="231" y="118"/>
                        </a:moveTo>
                        <a:lnTo>
                          <a:pt x="231" y="118"/>
                        </a:lnTo>
                        <a:lnTo>
                          <a:pt x="230" y="106"/>
                        </a:lnTo>
                        <a:lnTo>
                          <a:pt x="226" y="93"/>
                        </a:lnTo>
                        <a:lnTo>
                          <a:pt x="220" y="81"/>
                        </a:lnTo>
                        <a:lnTo>
                          <a:pt x="211" y="71"/>
                        </a:lnTo>
                        <a:lnTo>
                          <a:pt x="201" y="59"/>
                        </a:lnTo>
                        <a:lnTo>
                          <a:pt x="190" y="50"/>
                        </a:lnTo>
                        <a:lnTo>
                          <a:pt x="176" y="42"/>
                        </a:lnTo>
                        <a:lnTo>
                          <a:pt x="161" y="33"/>
                        </a:lnTo>
                        <a:lnTo>
                          <a:pt x="144" y="25"/>
                        </a:lnTo>
                        <a:lnTo>
                          <a:pt x="127" y="19"/>
                        </a:lnTo>
                        <a:lnTo>
                          <a:pt x="108" y="14"/>
                        </a:lnTo>
                        <a:lnTo>
                          <a:pt x="88" y="9"/>
                        </a:lnTo>
                        <a:lnTo>
                          <a:pt x="66" y="5"/>
                        </a:lnTo>
                        <a:lnTo>
                          <a:pt x="45" y="3"/>
                        </a:lnTo>
                        <a:lnTo>
                          <a:pt x="22" y="0"/>
                        </a:lnTo>
                        <a:lnTo>
                          <a:pt x="0" y="0"/>
                        </a:lnTo>
                        <a:lnTo>
                          <a:pt x="0" y="18"/>
                        </a:lnTo>
                        <a:lnTo>
                          <a:pt x="21" y="19"/>
                        </a:lnTo>
                        <a:lnTo>
                          <a:pt x="42" y="20"/>
                        </a:lnTo>
                        <a:lnTo>
                          <a:pt x="64" y="23"/>
                        </a:lnTo>
                        <a:lnTo>
                          <a:pt x="84" y="26"/>
                        </a:lnTo>
                        <a:lnTo>
                          <a:pt x="103" y="30"/>
                        </a:lnTo>
                        <a:lnTo>
                          <a:pt x="121" y="37"/>
                        </a:lnTo>
                        <a:lnTo>
                          <a:pt x="137" y="43"/>
                        </a:lnTo>
                        <a:lnTo>
                          <a:pt x="153" y="49"/>
                        </a:lnTo>
                        <a:lnTo>
                          <a:pt x="167" y="57"/>
                        </a:lnTo>
                        <a:lnTo>
                          <a:pt x="179" y="64"/>
                        </a:lnTo>
                        <a:lnTo>
                          <a:pt x="190" y="73"/>
                        </a:lnTo>
                        <a:lnTo>
                          <a:pt x="197" y="82"/>
                        </a:lnTo>
                        <a:lnTo>
                          <a:pt x="205" y="91"/>
                        </a:lnTo>
                        <a:lnTo>
                          <a:pt x="210" y="100"/>
                        </a:lnTo>
                        <a:lnTo>
                          <a:pt x="213" y="108"/>
                        </a:lnTo>
                        <a:lnTo>
                          <a:pt x="214" y="118"/>
                        </a:lnTo>
                        <a:lnTo>
                          <a:pt x="231" y="118"/>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grpSp>
            <p:nvGrpSpPr>
              <p:cNvPr id="103786" name="Group 509">
                <a:extLst>
                  <a:ext uri="{FF2B5EF4-FFF2-40B4-BE49-F238E27FC236}">
                    <a16:creationId xmlns:a16="http://schemas.microsoft.com/office/drawing/2014/main" id="{39215573-4402-5841-B80C-676CF440EFAE}"/>
                  </a:ext>
                </a:extLst>
              </p:cNvPr>
              <p:cNvGrpSpPr>
                <a:grpSpLocks/>
              </p:cNvGrpSpPr>
              <p:nvPr/>
            </p:nvGrpSpPr>
            <p:grpSpPr bwMode="auto">
              <a:xfrm>
                <a:off x="2802" y="1892"/>
                <a:ext cx="117" cy="60"/>
                <a:chOff x="2802" y="1995"/>
                <a:chExt cx="117" cy="60"/>
              </a:xfrm>
            </p:grpSpPr>
            <p:sp>
              <p:nvSpPr>
                <p:cNvPr id="103876" name="Freeform 510">
                  <a:extLst>
                    <a:ext uri="{FF2B5EF4-FFF2-40B4-BE49-F238E27FC236}">
                      <a16:creationId xmlns:a16="http://schemas.microsoft.com/office/drawing/2014/main" id="{A47D4046-94EA-ED43-860C-FFC360C414E3}"/>
                    </a:ext>
                  </a:extLst>
                </p:cNvPr>
                <p:cNvSpPr>
                  <a:spLocks/>
                </p:cNvSpPr>
                <p:nvPr/>
              </p:nvSpPr>
              <p:spPr bwMode="auto">
                <a:xfrm>
                  <a:off x="2805" y="1997"/>
                  <a:ext cx="111" cy="55"/>
                </a:xfrm>
                <a:custGeom>
                  <a:avLst/>
                  <a:gdLst>
                    <a:gd name="T0" fmla="*/ 0 w 448"/>
                    <a:gd name="T1" fmla="*/ 0 h 217"/>
                    <a:gd name="T2" fmla="*/ 0 w 448"/>
                    <a:gd name="T3" fmla="*/ 0 h 217"/>
                    <a:gd name="T4" fmla="*/ 0 w 448"/>
                    <a:gd name="T5" fmla="*/ 0 h 217"/>
                    <a:gd name="T6" fmla="*/ 0 w 448"/>
                    <a:gd name="T7" fmla="*/ 0 h 217"/>
                    <a:gd name="T8" fmla="*/ 0 w 448"/>
                    <a:gd name="T9" fmla="*/ 0 h 217"/>
                    <a:gd name="T10" fmla="*/ 0 w 448"/>
                    <a:gd name="T11" fmla="*/ 0 h 217"/>
                    <a:gd name="T12" fmla="*/ 0 w 448"/>
                    <a:gd name="T13" fmla="*/ 0 h 217"/>
                    <a:gd name="T14" fmla="*/ 0 w 448"/>
                    <a:gd name="T15" fmla="*/ 0 h 217"/>
                    <a:gd name="T16" fmla="*/ 0 w 448"/>
                    <a:gd name="T17" fmla="*/ 0 h 217"/>
                    <a:gd name="T18" fmla="*/ 0 w 448"/>
                    <a:gd name="T19" fmla="*/ 0 h 217"/>
                    <a:gd name="T20" fmla="*/ 0 w 448"/>
                    <a:gd name="T21" fmla="*/ 0 h 217"/>
                    <a:gd name="T22" fmla="*/ 0 w 448"/>
                    <a:gd name="T23" fmla="*/ 0 h 217"/>
                    <a:gd name="T24" fmla="*/ 0 w 448"/>
                    <a:gd name="T25" fmla="*/ 0 h 217"/>
                    <a:gd name="T26" fmla="*/ 0 w 448"/>
                    <a:gd name="T27" fmla="*/ 0 h 217"/>
                    <a:gd name="T28" fmla="*/ 0 w 448"/>
                    <a:gd name="T29" fmla="*/ 0 h 217"/>
                    <a:gd name="T30" fmla="*/ 0 w 448"/>
                    <a:gd name="T31" fmla="*/ 0 h 217"/>
                    <a:gd name="T32" fmla="*/ 0 w 448"/>
                    <a:gd name="T33" fmla="*/ 0 h 217"/>
                    <a:gd name="T34" fmla="*/ 0 w 448"/>
                    <a:gd name="T35" fmla="*/ 0 h 217"/>
                    <a:gd name="T36" fmla="*/ 0 w 448"/>
                    <a:gd name="T37" fmla="*/ 0 h 217"/>
                    <a:gd name="T38" fmla="*/ 0 w 448"/>
                    <a:gd name="T39" fmla="*/ 0 h 217"/>
                    <a:gd name="T40" fmla="*/ 0 w 448"/>
                    <a:gd name="T41" fmla="*/ 0 h 217"/>
                    <a:gd name="T42" fmla="*/ 0 w 448"/>
                    <a:gd name="T43" fmla="*/ 0 h 217"/>
                    <a:gd name="T44" fmla="*/ 0 w 448"/>
                    <a:gd name="T45" fmla="*/ 0 h 217"/>
                    <a:gd name="T46" fmla="*/ 0 w 448"/>
                    <a:gd name="T47" fmla="*/ 0 h 217"/>
                    <a:gd name="T48" fmla="*/ 0 w 448"/>
                    <a:gd name="T49" fmla="*/ 0 h 217"/>
                    <a:gd name="T50" fmla="*/ 0 w 448"/>
                    <a:gd name="T51" fmla="*/ 0 h 217"/>
                    <a:gd name="T52" fmla="*/ 0 w 448"/>
                    <a:gd name="T53" fmla="*/ 0 h 217"/>
                    <a:gd name="T54" fmla="*/ 0 w 448"/>
                    <a:gd name="T55" fmla="*/ 0 h 217"/>
                    <a:gd name="T56" fmla="*/ 0 w 448"/>
                    <a:gd name="T57" fmla="*/ 0 h 217"/>
                    <a:gd name="T58" fmla="*/ 0 w 448"/>
                    <a:gd name="T59" fmla="*/ 0 h 217"/>
                    <a:gd name="T60" fmla="*/ 0 w 448"/>
                    <a:gd name="T61" fmla="*/ 0 h 217"/>
                    <a:gd name="T62" fmla="*/ 0 w 448"/>
                    <a:gd name="T63" fmla="*/ 0 h 2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48"/>
                    <a:gd name="T97" fmla="*/ 0 h 217"/>
                    <a:gd name="T98" fmla="*/ 448 w 448"/>
                    <a:gd name="T99" fmla="*/ 217 h 2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48" h="217">
                      <a:moveTo>
                        <a:pt x="448" y="109"/>
                      </a:moveTo>
                      <a:lnTo>
                        <a:pt x="446" y="120"/>
                      </a:lnTo>
                      <a:lnTo>
                        <a:pt x="443" y="131"/>
                      </a:lnTo>
                      <a:lnTo>
                        <a:pt x="438" y="141"/>
                      </a:lnTo>
                      <a:lnTo>
                        <a:pt x="430" y="151"/>
                      </a:lnTo>
                      <a:lnTo>
                        <a:pt x="420" y="160"/>
                      </a:lnTo>
                      <a:lnTo>
                        <a:pt x="409" y="169"/>
                      </a:lnTo>
                      <a:lnTo>
                        <a:pt x="396" y="177"/>
                      </a:lnTo>
                      <a:lnTo>
                        <a:pt x="382" y="185"/>
                      </a:lnTo>
                      <a:lnTo>
                        <a:pt x="366" y="191"/>
                      </a:lnTo>
                      <a:lnTo>
                        <a:pt x="348" y="198"/>
                      </a:lnTo>
                      <a:lnTo>
                        <a:pt x="330" y="204"/>
                      </a:lnTo>
                      <a:lnTo>
                        <a:pt x="310" y="208"/>
                      </a:lnTo>
                      <a:lnTo>
                        <a:pt x="290" y="212"/>
                      </a:lnTo>
                      <a:lnTo>
                        <a:pt x="269" y="214"/>
                      </a:lnTo>
                      <a:lnTo>
                        <a:pt x="247" y="217"/>
                      </a:lnTo>
                      <a:lnTo>
                        <a:pt x="225" y="217"/>
                      </a:lnTo>
                      <a:lnTo>
                        <a:pt x="202" y="217"/>
                      </a:lnTo>
                      <a:lnTo>
                        <a:pt x="179" y="214"/>
                      </a:lnTo>
                      <a:lnTo>
                        <a:pt x="158" y="212"/>
                      </a:lnTo>
                      <a:lnTo>
                        <a:pt x="138" y="208"/>
                      </a:lnTo>
                      <a:lnTo>
                        <a:pt x="117" y="204"/>
                      </a:lnTo>
                      <a:lnTo>
                        <a:pt x="100" y="198"/>
                      </a:lnTo>
                      <a:lnTo>
                        <a:pt x="82" y="191"/>
                      </a:lnTo>
                      <a:lnTo>
                        <a:pt x="66" y="185"/>
                      </a:lnTo>
                      <a:lnTo>
                        <a:pt x="52" y="177"/>
                      </a:lnTo>
                      <a:lnTo>
                        <a:pt x="39" y="169"/>
                      </a:lnTo>
                      <a:lnTo>
                        <a:pt x="28" y="160"/>
                      </a:lnTo>
                      <a:lnTo>
                        <a:pt x="18" y="151"/>
                      </a:lnTo>
                      <a:lnTo>
                        <a:pt x="10" y="141"/>
                      </a:lnTo>
                      <a:lnTo>
                        <a:pt x="5" y="131"/>
                      </a:lnTo>
                      <a:lnTo>
                        <a:pt x="2" y="120"/>
                      </a:lnTo>
                      <a:lnTo>
                        <a:pt x="0" y="109"/>
                      </a:lnTo>
                      <a:lnTo>
                        <a:pt x="2" y="98"/>
                      </a:lnTo>
                      <a:lnTo>
                        <a:pt x="5" y="87"/>
                      </a:lnTo>
                      <a:lnTo>
                        <a:pt x="10" y="77"/>
                      </a:lnTo>
                      <a:lnTo>
                        <a:pt x="18" y="67"/>
                      </a:lnTo>
                      <a:lnTo>
                        <a:pt x="28" y="58"/>
                      </a:lnTo>
                      <a:lnTo>
                        <a:pt x="39" y="48"/>
                      </a:lnTo>
                      <a:lnTo>
                        <a:pt x="52" y="40"/>
                      </a:lnTo>
                      <a:lnTo>
                        <a:pt x="66" y="33"/>
                      </a:lnTo>
                      <a:lnTo>
                        <a:pt x="82" y="25"/>
                      </a:lnTo>
                      <a:lnTo>
                        <a:pt x="100" y="19"/>
                      </a:lnTo>
                      <a:lnTo>
                        <a:pt x="117" y="14"/>
                      </a:lnTo>
                      <a:lnTo>
                        <a:pt x="138" y="9"/>
                      </a:lnTo>
                      <a:lnTo>
                        <a:pt x="158" y="5"/>
                      </a:lnTo>
                      <a:lnTo>
                        <a:pt x="179" y="2"/>
                      </a:lnTo>
                      <a:lnTo>
                        <a:pt x="202" y="1"/>
                      </a:lnTo>
                      <a:lnTo>
                        <a:pt x="225" y="0"/>
                      </a:lnTo>
                      <a:lnTo>
                        <a:pt x="247" y="1"/>
                      </a:lnTo>
                      <a:lnTo>
                        <a:pt x="269" y="2"/>
                      </a:lnTo>
                      <a:lnTo>
                        <a:pt x="290" y="5"/>
                      </a:lnTo>
                      <a:lnTo>
                        <a:pt x="310" y="9"/>
                      </a:lnTo>
                      <a:lnTo>
                        <a:pt x="330" y="14"/>
                      </a:lnTo>
                      <a:lnTo>
                        <a:pt x="348" y="19"/>
                      </a:lnTo>
                      <a:lnTo>
                        <a:pt x="366" y="25"/>
                      </a:lnTo>
                      <a:lnTo>
                        <a:pt x="382" y="33"/>
                      </a:lnTo>
                      <a:lnTo>
                        <a:pt x="396" y="40"/>
                      </a:lnTo>
                      <a:lnTo>
                        <a:pt x="409" y="48"/>
                      </a:lnTo>
                      <a:lnTo>
                        <a:pt x="420" y="58"/>
                      </a:lnTo>
                      <a:lnTo>
                        <a:pt x="430" y="67"/>
                      </a:lnTo>
                      <a:lnTo>
                        <a:pt x="438" y="77"/>
                      </a:lnTo>
                      <a:lnTo>
                        <a:pt x="443" y="87"/>
                      </a:lnTo>
                      <a:lnTo>
                        <a:pt x="446" y="98"/>
                      </a:lnTo>
                      <a:lnTo>
                        <a:pt x="448" y="109"/>
                      </a:lnTo>
                      <a:close/>
                    </a:path>
                  </a:pathLst>
                </a:custGeom>
                <a:solidFill>
                  <a:srgbClr val="F2CDB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103877" name="Group 511">
                  <a:extLst>
                    <a:ext uri="{FF2B5EF4-FFF2-40B4-BE49-F238E27FC236}">
                      <a16:creationId xmlns:a16="http://schemas.microsoft.com/office/drawing/2014/main" id="{538E8B6E-79A5-EB4C-B813-716E1ACF50C8}"/>
                    </a:ext>
                  </a:extLst>
                </p:cNvPr>
                <p:cNvGrpSpPr>
                  <a:grpSpLocks/>
                </p:cNvGrpSpPr>
                <p:nvPr/>
              </p:nvGrpSpPr>
              <p:grpSpPr bwMode="auto">
                <a:xfrm>
                  <a:off x="2802" y="1995"/>
                  <a:ext cx="117" cy="60"/>
                  <a:chOff x="2802" y="1995"/>
                  <a:chExt cx="117" cy="60"/>
                </a:xfrm>
              </p:grpSpPr>
              <p:sp>
                <p:nvSpPr>
                  <p:cNvPr id="103878" name="Freeform 512">
                    <a:extLst>
                      <a:ext uri="{FF2B5EF4-FFF2-40B4-BE49-F238E27FC236}">
                        <a16:creationId xmlns:a16="http://schemas.microsoft.com/office/drawing/2014/main" id="{76955659-ACC0-5744-B747-50EA55D1889C}"/>
                      </a:ext>
                    </a:extLst>
                  </p:cNvPr>
                  <p:cNvSpPr>
                    <a:spLocks/>
                  </p:cNvSpPr>
                  <p:nvPr/>
                </p:nvSpPr>
                <p:spPr bwMode="auto">
                  <a:xfrm>
                    <a:off x="2861" y="2025"/>
                    <a:ext cx="58" cy="30"/>
                  </a:xfrm>
                  <a:custGeom>
                    <a:avLst/>
                    <a:gdLst>
                      <a:gd name="T0" fmla="*/ 0 w 231"/>
                      <a:gd name="T1" fmla="*/ 0 h 116"/>
                      <a:gd name="T2" fmla="*/ 0 w 231"/>
                      <a:gd name="T3" fmla="*/ 0 h 116"/>
                      <a:gd name="T4" fmla="*/ 0 w 231"/>
                      <a:gd name="T5" fmla="*/ 0 h 116"/>
                      <a:gd name="T6" fmla="*/ 0 w 231"/>
                      <a:gd name="T7" fmla="*/ 0 h 116"/>
                      <a:gd name="T8" fmla="*/ 0 w 231"/>
                      <a:gd name="T9" fmla="*/ 0 h 116"/>
                      <a:gd name="T10" fmla="*/ 0 w 231"/>
                      <a:gd name="T11" fmla="*/ 0 h 116"/>
                      <a:gd name="T12" fmla="*/ 0 w 231"/>
                      <a:gd name="T13" fmla="*/ 0 h 116"/>
                      <a:gd name="T14" fmla="*/ 0 w 231"/>
                      <a:gd name="T15" fmla="*/ 0 h 116"/>
                      <a:gd name="T16" fmla="*/ 0 w 231"/>
                      <a:gd name="T17" fmla="*/ 0 h 116"/>
                      <a:gd name="T18" fmla="*/ 0 w 231"/>
                      <a:gd name="T19" fmla="*/ 0 h 116"/>
                      <a:gd name="T20" fmla="*/ 0 w 231"/>
                      <a:gd name="T21" fmla="*/ 0 h 116"/>
                      <a:gd name="T22" fmla="*/ 0 w 231"/>
                      <a:gd name="T23" fmla="*/ 0 h 116"/>
                      <a:gd name="T24" fmla="*/ 0 w 231"/>
                      <a:gd name="T25" fmla="*/ 0 h 116"/>
                      <a:gd name="T26" fmla="*/ 0 w 231"/>
                      <a:gd name="T27" fmla="*/ 0 h 116"/>
                      <a:gd name="T28" fmla="*/ 0 w 231"/>
                      <a:gd name="T29" fmla="*/ 0 h 116"/>
                      <a:gd name="T30" fmla="*/ 0 w 231"/>
                      <a:gd name="T31" fmla="*/ 0 h 116"/>
                      <a:gd name="T32" fmla="*/ 0 w 231"/>
                      <a:gd name="T33" fmla="*/ 0 h 116"/>
                      <a:gd name="T34" fmla="*/ 0 w 231"/>
                      <a:gd name="T35" fmla="*/ 0 h 116"/>
                      <a:gd name="T36" fmla="*/ 0 w 231"/>
                      <a:gd name="T37" fmla="*/ 0 h 116"/>
                      <a:gd name="T38" fmla="*/ 0 w 231"/>
                      <a:gd name="T39" fmla="*/ 0 h 116"/>
                      <a:gd name="T40" fmla="*/ 0 w 231"/>
                      <a:gd name="T41" fmla="*/ 0 h 116"/>
                      <a:gd name="T42" fmla="*/ 0 w 231"/>
                      <a:gd name="T43" fmla="*/ 0 h 116"/>
                      <a:gd name="T44" fmla="*/ 0 w 231"/>
                      <a:gd name="T45" fmla="*/ 0 h 116"/>
                      <a:gd name="T46" fmla="*/ 0 w 231"/>
                      <a:gd name="T47" fmla="*/ 0 h 116"/>
                      <a:gd name="T48" fmla="*/ 0 w 231"/>
                      <a:gd name="T49" fmla="*/ 0 h 116"/>
                      <a:gd name="T50" fmla="*/ 0 w 231"/>
                      <a:gd name="T51" fmla="*/ 0 h 116"/>
                      <a:gd name="T52" fmla="*/ 0 w 231"/>
                      <a:gd name="T53" fmla="*/ 0 h 116"/>
                      <a:gd name="T54" fmla="*/ 0 w 231"/>
                      <a:gd name="T55" fmla="*/ 0 h 116"/>
                      <a:gd name="T56" fmla="*/ 0 w 231"/>
                      <a:gd name="T57" fmla="*/ 0 h 116"/>
                      <a:gd name="T58" fmla="*/ 0 w 231"/>
                      <a:gd name="T59" fmla="*/ 0 h 116"/>
                      <a:gd name="T60" fmla="*/ 0 w 231"/>
                      <a:gd name="T61" fmla="*/ 0 h 116"/>
                      <a:gd name="T62" fmla="*/ 0 w 231"/>
                      <a:gd name="T63" fmla="*/ 0 h 116"/>
                      <a:gd name="T64" fmla="*/ 0 w 231"/>
                      <a:gd name="T65" fmla="*/ 0 h 116"/>
                      <a:gd name="T66" fmla="*/ 0 w 231"/>
                      <a:gd name="T67" fmla="*/ 0 h 116"/>
                      <a:gd name="T68" fmla="*/ 0 w 231"/>
                      <a:gd name="T69" fmla="*/ 0 h 116"/>
                      <a:gd name="T70" fmla="*/ 0 w 231"/>
                      <a:gd name="T71" fmla="*/ 0 h 116"/>
                      <a:gd name="T72" fmla="*/ 0 w 231"/>
                      <a:gd name="T73" fmla="*/ 0 h 116"/>
                      <a:gd name="T74" fmla="*/ 0 w 231"/>
                      <a:gd name="T75" fmla="*/ 0 h 116"/>
                      <a:gd name="T76" fmla="*/ 0 w 231"/>
                      <a:gd name="T77" fmla="*/ 0 h 11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1"/>
                      <a:gd name="T118" fmla="*/ 0 h 116"/>
                      <a:gd name="T119" fmla="*/ 231 w 231"/>
                      <a:gd name="T120" fmla="*/ 116 h 11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1" h="116">
                        <a:moveTo>
                          <a:pt x="0" y="116"/>
                        </a:moveTo>
                        <a:lnTo>
                          <a:pt x="0" y="116"/>
                        </a:lnTo>
                        <a:lnTo>
                          <a:pt x="22" y="116"/>
                        </a:lnTo>
                        <a:lnTo>
                          <a:pt x="45" y="114"/>
                        </a:lnTo>
                        <a:lnTo>
                          <a:pt x="66" y="111"/>
                        </a:lnTo>
                        <a:lnTo>
                          <a:pt x="88" y="108"/>
                        </a:lnTo>
                        <a:lnTo>
                          <a:pt x="108" y="103"/>
                        </a:lnTo>
                        <a:lnTo>
                          <a:pt x="127" y="97"/>
                        </a:lnTo>
                        <a:lnTo>
                          <a:pt x="144" y="91"/>
                        </a:lnTo>
                        <a:lnTo>
                          <a:pt x="161" y="84"/>
                        </a:lnTo>
                        <a:lnTo>
                          <a:pt x="176" y="76"/>
                        </a:lnTo>
                        <a:lnTo>
                          <a:pt x="190" y="67"/>
                        </a:lnTo>
                        <a:lnTo>
                          <a:pt x="201" y="57"/>
                        </a:lnTo>
                        <a:lnTo>
                          <a:pt x="211" y="47"/>
                        </a:lnTo>
                        <a:lnTo>
                          <a:pt x="220" y="37"/>
                        </a:lnTo>
                        <a:lnTo>
                          <a:pt x="226" y="26"/>
                        </a:lnTo>
                        <a:lnTo>
                          <a:pt x="230" y="13"/>
                        </a:lnTo>
                        <a:lnTo>
                          <a:pt x="231" y="0"/>
                        </a:lnTo>
                        <a:lnTo>
                          <a:pt x="214" y="0"/>
                        </a:lnTo>
                        <a:lnTo>
                          <a:pt x="213" y="9"/>
                        </a:lnTo>
                        <a:lnTo>
                          <a:pt x="210" y="18"/>
                        </a:lnTo>
                        <a:lnTo>
                          <a:pt x="205" y="27"/>
                        </a:lnTo>
                        <a:lnTo>
                          <a:pt x="199" y="36"/>
                        </a:lnTo>
                        <a:lnTo>
                          <a:pt x="190" y="45"/>
                        </a:lnTo>
                        <a:lnTo>
                          <a:pt x="179" y="52"/>
                        </a:lnTo>
                        <a:lnTo>
                          <a:pt x="167" y="61"/>
                        </a:lnTo>
                        <a:lnTo>
                          <a:pt x="153" y="67"/>
                        </a:lnTo>
                        <a:lnTo>
                          <a:pt x="138" y="75"/>
                        </a:lnTo>
                        <a:lnTo>
                          <a:pt x="121" y="80"/>
                        </a:lnTo>
                        <a:lnTo>
                          <a:pt x="103" y="86"/>
                        </a:lnTo>
                        <a:lnTo>
                          <a:pt x="84" y="90"/>
                        </a:lnTo>
                        <a:lnTo>
                          <a:pt x="64" y="94"/>
                        </a:lnTo>
                        <a:lnTo>
                          <a:pt x="42" y="96"/>
                        </a:lnTo>
                        <a:lnTo>
                          <a:pt x="21" y="97"/>
                        </a:lnTo>
                        <a:lnTo>
                          <a:pt x="0" y="99"/>
                        </a:lnTo>
                        <a:lnTo>
                          <a:pt x="0" y="116"/>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79" name="Freeform 513">
                    <a:extLst>
                      <a:ext uri="{FF2B5EF4-FFF2-40B4-BE49-F238E27FC236}">
                        <a16:creationId xmlns:a16="http://schemas.microsoft.com/office/drawing/2014/main" id="{58EABCA9-D4C3-FE4D-A407-F35C307CB68F}"/>
                      </a:ext>
                    </a:extLst>
                  </p:cNvPr>
                  <p:cNvSpPr>
                    <a:spLocks/>
                  </p:cNvSpPr>
                  <p:nvPr/>
                </p:nvSpPr>
                <p:spPr bwMode="auto">
                  <a:xfrm>
                    <a:off x="2802" y="2025"/>
                    <a:ext cx="59" cy="30"/>
                  </a:xfrm>
                  <a:custGeom>
                    <a:avLst/>
                    <a:gdLst>
                      <a:gd name="T0" fmla="*/ 0 w 234"/>
                      <a:gd name="T1" fmla="*/ 0 h 116"/>
                      <a:gd name="T2" fmla="*/ 0 w 234"/>
                      <a:gd name="T3" fmla="*/ 0 h 116"/>
                      <a:gd name="T4" fmla="*/ 0 w 234"/>
                      <a:gd name="T5" fmla="*/ 0 h 116"/>
                      <a:gd name="T6" fmla="*/ 0 w 234"/>
                      <a:gd name="T7" fmla="*/ 0 h 116"/>
                      <a:gd name="T8" fmla="*/ 0 w 234"/>
                      <a:gd name="T9" fmla="*/ 0 h 116"/>
                      <a:gd name="T10" fmla="*/ 0 w 234"/>
                      <a:gd name="T11" fmla="*/ 0 h 116"/>
                      <a:gd name="T12" fmla="*/ 0 w 234"/>
                      <a:gd name="T13" fmla="*/ 0 h 116"/>
                      <a:gd name="T14" fmla="*/ 0 w 234"/>
                      <a:gd name="T15" fmla="*/ 0 h 116"/>
                      <a:gd name="T16" fmla="*/ 0 w 234"/>
                      <a:gd name="T17" fmla="*/ 0 h 116"/>
                      <a:gd name="T18" fmla="*/ 0 w 234"/>
                      <a:gd name="T19" fmla="*/ 0 h 116"/>
                      <a:gd name="T20" fmla="*/ 0 w 234"/>
                      <a:gd name="T21" fmla="*/ 0 h 116"/>
                      <a:gd name="T22" fmla="*/ 0 w 234"/>
                      <a:gd name="T23" fmla="*/ 0 h 116"/>
                      <a:gd name="T24" fmla="*/ 0 w 234"/>
                      <a:gd name="T25" fmla="*/ 0 h 116"/>
                      <a:gd name="T26" fmla="*/ 0 w 234"/>
                      <a:gd name="T27" fmla="*/ 0 h 116"/>
                      <a:gd name="T28" fmla="*/ 0 w 234"/>
                      <a:gd name="T29" fmla="*/ 0 h 116"/>
                      <a:gd name="T30" fmla="*/ 0 w 234"/>
                      <a:gd name="T31" fmla="*/ 0 h 116"/>
                      <a:gd name="T32" fmla="*/ 0 w 234"/>
                      <a:gd name="T33" fmla="*/ 0 h 116"/>
                      <a:gd name="T34" fmla="*/ 0 w 234"/>
                      <a:gd name="T35" fmla="*/ 0 h 116"/>
                      <a:gd name="T36" fmla="*/ 0 w 234"/>
                      <a:gd name="T37" fmla="*/ 0 h 116"/>
                      <a:gd name="T38" fmla="*/ 0 w 234"/>
                      <a:gd name="T39" fmla="*/ 0 h 116"/>
                      <a:gd name="T40" fmla="*/ 0 w 234"/>
                      <a:gd name="T41" fmla="*/ 0 h 116"/>
                      <a:gd name="T42" fmla="*/ 0 w 234"/>
                      <a:gd name="T43" fmla="*/ 0 h 116"/>
                      <a:gd name="T44" fmla="*/ 0 w 234"/>
                      <a:gd name="T45" fmla="*/ 0 h 116"/>
                      <a:gd name="T46" fmla="*/ 0 w 234"/>
                      <a:gd name="T47" fmla="*/ 0 h 116"/>
                      <a:gd name="T48" fmla="*/ 0 w 234"/>
                      <a:gd name="T49" fmla="*/ 0 h 116"/>
                      <a:gd name="T50" fmla="*/ 0 w 234"/>
                      <a:gd name="T51" fmla="*/ 0 h 116"/>
                      <a:gd name="T52" fmla="*/ 0 w 234"/>
                      <a:gd name="T53" fmla="*/ 0 h 116"/>
                      <a:gd name="T54" fmla="*/ 0 w 234"/>
                      <a:gd name="T55" fmla="*/ 0 h 116"/>
                      <a:gd name="T56" fmla="*/ 0 w 234"/>
                      <a:gd name="T57" fmla="*/ 0 h 116"/>
                      <a:gd name="T58" fmla="*/ 0 w 234"/>
                      <a:gd name="T59" fmla="*/ 0 h 116"/>
                      <a:gd name="T60" fmla="*/ 0 w 234"/>
                      <a:gd name="T61" fmla="*/ 0 h 116"/>
                      <a:gd name="T62" fmla="*/ 0 w 234"/>
                      <a:gd name="T63" fmla="*/ 0 h 116"/>
                      <a:gd name="T64" fmla="*/ 0 w 234"/>
                      <a:gd name="T65" fmla="*/ 0 h 116"/>
                      <a:gd name="T66" fmla="*/ 0 w 234"/>
                      <a:gd name="T67" fmla="*/ 0 h 116"/>
                      <a:gd name="T68" fmla="*/ 0 w 234"/>
                      <a:gd name="T69" fmla="*/ 0 h 116"/>
                      <a:gd name="T70" fmla="*/ 0 w 234"/>
                      <a:gd name="T71" fmla="*/ 0 h 116"/>
                      <a:gd name="T72" fmla="*/ 0 w 234"/>
                      <a:gd name="T73" fmla="*/ 0 h 116"/>
                      <a:gd name="T74" fmla="*/ 0 w 234"/>
                      <a:gd name="T75" fmla="*/ 0 h 116"/>
                      <a:gd name="T76" fmla="*/ 0 w 234"/>
                      <a:gd name="T77" fmla="*/ 0 h 11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4"/>
                      <a:gd name="T118" fmla="*/ 0 h 116"/>
                      <a:gd name="T119" fmla="*/ 234 w 234"/>
                      <a:gd name="T120" fmla="*/ 116 h 11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4" h="116">
                        <a:moveTo>
                          <a:pt x="0" y="0"/>
                        </a:moveTo>
                        <a:lnTo>
                          <a:pt x="0" y="0"/>
                        </a:lnTo>
                        <a:lnTo>
                          <a:pt x="2" y="13"/>
                        </a:lnTo>
                        <a:lnTo>
                          <a:pt x="6" y="26"/>
                        </a:lnTo>
                        <a:lnTo>
                          <a:pt x="12" y="37"/>
                        </a:lnTo>
                        <a:lnTo>
                          <a:pt x="21" y="47"/>
                        </a:lnTo>
                        <a:lnTo>
                          <a:pt x="31" y="57"/>
                        </a:lnTo>
                        <a:lnTo>
                          <a:pt x="43" y="67"/>
                        </a:lnTo>
                        <a:lnTo>
                          <a:pt x="56" y="76"/>
                        </a:lnTo>
                        <a:lnTo>
                          <a:pt x="71" y="84"/>
                        </a:lnTo>
                        <a:lnTo>
                          <a:pt x="87" y="91"/>
                        </a:lnTo>
                        <a:lnTo>
                          <a:pt x="105" y="97"/>
                        </a:lnTo>
                        <a:lnTo>
                          <a:pt x="124" y="103"/>
                        </a:lnTo>
                        <a:lnTo>
                          <a:pt x="144" y="108"/>
                        </a:lnTo>
                        <a:lnTo>
                          <a:pt x="166" y="111"/>
                        </a:lnTo>
                        <a:lnTo>
                          <a:pt x="187" y="114"/>
                        </a:lnTo>
                        <a:lnTo>
                          <a:pt x="210" y="116"/>
                        </a:lnTo>
                        <a:lnTo>
                          <a:pt x="234" y="116"/>
                        </a:lnTo>
                        <a:lnTo>
                          <a:pt x="234" y="99"/>
                        </a:lnTo>
                        <a:lnTo>
                          <a:pt x="211" y="97"/>
                        </a:lnTo>
                        <a:lnTo>
                          <a:pt x="189" y="96"/>
                        </a:lnTo>
                        <a:lnTo>
                          <a:pt x="168" y="94"/>
                        </a:lnTo>
                        <a:lnTo>
                          <a:pt x="148" y="90"/>
                        </a:lnTo>
                        <a:lnTo>
                          <a:pt x="129" y="86"/>
                        </a:lnTo>
                        <a:lnTo>
                          <a:pt x="111" y="80"/>
                        </a:lnTo>
                        <a:lnTo>
                          <a:pt x="95" y="75"/>
                        </a:lnTo>
                        <a:lnTo>
                          <a:pt x="80" y="67"/>
                        </a:lnTo>
                        <a:lnTo>
                          <a:pt x="66" y="61"/>
                        </a:lnTo>
                        <a:lnTo>
                          <a:pt x="53" y="52"/>
                        </a:lnTo>
                        <a:lnTo>
                          <a:pt x="43" y="45"/>
                        </a:lnTo>
                        <a:lnTo>
                          <a:pt x="35" y="36"/>
                        </a:lnTo>
                        <a:lnTo>
                          <a:pt x="27" y="27"/>
                        </a:lnTo>
                        <a:lnTo>
                          <a:pt x="23" y="18"/>
                        </a:lnTo>
                        <a:lnTo>
                          <a:pt x="19" y="9"/>
                        </a:lnTo>
                        <a:lnTo>
                          <a:pt x="18" y="0"/>
                        </a:lnTo>
                        <a:lnTo>
                          <a:pt x="0"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80" name="Freeform 514">
                    <a:extLst>
                      <a:ext uri="{FF2B5EF4-FFF2-40B4-BE49-F238E27FC236}">
                        <a16:creationId xmlns:a16="http://schemas.microsoft.com/office/drawing/2014/main" id="{3DD7470A-5190-D843-AADA-15921343DBA0}"/>
                      </a:ext>
                    </a:extLst>
                  </p:cNvPr>
                  <p:cNvSpPr>
                    <a:spLocks/>
                  </p:cNvSpPr>
                  <p:nvPr/>
                </p:nvSpPr>
                <p:spPr bwMode="auto">
                  <a:xfrm>
                    <a:off x="2802" y="1995"/>
                    <a:ext cx="59" cy="30"/>
                  </a:xfrm>
                  <a:custGeom>
                    <a:avLst/>
                    <a:gdLst>
                      <a:gd name="T0" fmla="*/ 0 w 234"/>
                      <a:gd name="T1" fmla="*/ 0 h 118"/>
                      <a:gd name="T2" fmla="*/ 0 w 234"/>
                      <a:gd name="T3" fmla="*/ 0 h 118"/>
                      <a:gd name="T4" fmla="*/ 0 w 234"/>
                      <a:gd name="T5" fmla="*/ 0 h 118"/>
                      <a:gd name="T6" fmla="*/ 0 w 234"/>
                      <a:gd name="T7" fmla="*/ 0 h 118"/>
                      <a:gd name="T8" fmla="*/ 0 w 234"/>
                      <a:gd name="T9" fmla="*/ 0 h 118"/>
                      <a:gd name="T10" fmla="*/ 0 w 234"/>
                      <a:gd name="T11" fmla="*/ 0 h 118"/>
                      <a:gd name="T12" fmla="*/ 0 w 234"/>
                      <a:gd name="T13" fmla="*/ 0 h 118"/>
                      <a:gd name="T14" fmla="*/ 0 w 234"/>
                      <a:gd name="T15" fmla="*/ 0 h 118"/>
                      <a:gd name="T16" fmla="*/ 0 w 234"/>
                      <a:gd name="T17" fmla="*/ 0 h 118"/>
                      <a:gd name="T18" fmla="*/ 0 w 234"/>
                      <a:gd name="T19" fmla="*/ 0 h 118"/>
                      <a:gd name="T20" fmla="*/ 0 w 234"/>
                      <a:gd name="T21" fmla="*/ 0 h 118"/>
                      <a:gd name="T22" fmla="*/ 0 w 234"/>
                      <a:gd name="T23" fmla="*/ 0 h 118"/>
                      <a:gd name="T24" fmla="*/ 0 w 234"/>
                      <a:gd name="T25" fmla="*/ 0 h 118"/>
                      <a:gd name="T26" fmla="*/ 0 w 234"/>
                      <a:gd name="T27" fmla="*/ 0 h 118"/>
                      <a:gd name="T28" fmla="*/ 0 w 234"/>
                      <a:gd name="T29" fmla="*/ 0 h 118"/>
                      <a:gd name="T30" fmla="*/ 0 w 234"/>
                      <a:gd name="T31" fmla="*/ 0 h 118"/>
                      <a:gd name="T32" fmla="*/ 0 w 234"/>
                      <a:gd name="T33" fmla="*/ 0 h 118"/>
                      <a:gd name="T34" fmla="*/ 0 w 234"/>
                      <a:gd name="T35" fmla="*/ 0 h 118"/>
                      <a:gd name="T36" fmla="*/ 0 w 234"/>
                      <a:gd name="T37" fmla="*/ 0 h 118"/>
                      <a:gd name="T38" fmla="*/ 0 w 234"/>
                      <a:gd name="T39" fmla="*/ 0 h 118"/>
                      <a:gd name="T40" fmla="*/ 0 w 234"/>
                      <a:gd name="T41" fmla="*/ 0 h 118"/>
                      <a:gd name="T42" fmla="*/ 0 w 234"/>
                      <a:gd name="T43" fmla="*/ 0 h 118"/>
                      <a:gd name="T44" fmla="*/ 0 w 234"/>
                      <a:gd name="T45" fmla="*/ 0 h 118"/>
                      <a:gd name="T46" fmla="*/ 0 w 234"/>
                      <a:gd name="T47" fmla="*/ 0 h 118"/>
                      <a:gd name="T48" fmla="*/ 0 w 234"/>
                      <a:gd name="T49" fmla="*/ 0 h 118"/>
                      <a:gd name="T50" fmla="*/ 0 w 234"/>
                      <a:gd name="T51" fmla="*/ 0 h 118"/>
                      <a:gd name="T52" fmla="*/ 0 w 234"/>
                      <a:gd name="T53" fmla="*/ 0 h 118"/>
                      <a:gd name="T54" fmla="*/ 0 w 234"/>
                      <a:gd name="T55" fmla="*/ 0 h 118"/>
                      <a:gd name="T56" fmla="*/ 0 w 234"/>
                      <a:gd name="T57" fmla="*/ 0 h 118"/>
                      <a:gd name="T58" fmla="*/ 0 w 234"/>
                      <a:gd name="T59" fmla="*/ 0 h 118"/>
                      <a:gd name="T60" fmla="*/ 0 w 234"/>
                      <a:gd name="T61" fmla="*/ 0 h 118"/>
                      <a:gd name="T62" fmla="*/ 0 w 234"/>
                      <a:gd name="T63" fmla="*/ 0 h 118"/>
                      <a:gd name="T64" fmla="*/ 0 w 234"/>
                      <a:gd name="T65" fmla="*/ 0 h 118"/>
                      <a:gd name="T66" fmla="*/ 0 w 234"/>
                      <a:gd name="T67" fmla="*/ 0 h 118"/>
                      <a:gd name="T68" fmla="*/ 0 w 234"/>
                      <a:gd name="T69" fmla="*/ 0 h 118"/>
                      <a:gd name="T70" fmla="*/ 0 w 234"/>
                      <a:gd name="T71" fmla="*/ 0 h 118"/>
                      <a:gd name="T72" fmla="*/ 0 w 234"/>
                      <a:gd name="T73" fmla="*/ 0 h 118"/>
                      <a:gd name="T74" fmla="*/ 0 w 234"/>
                      <a:gd name="T75" fmla="*/ 0 h 118"/>
                      <a:gd name="T76" fmla="*/ 0 w 234"/>
                      <a:gd name="T77" fmla="*/ 0 h 11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4"/>
                      <a:gd name="T118" fmla="*/ 0 h 118"/>
                      <a:gd name="T119" fmla="*/ 234 w 234"/>
                      <a:gd name="T120" fmla="*/ 118 h 11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4" h="118">
                        <a:moveTo>
                          <a:pt x="234" y="0"/>
                        </a:moveTo>
                        <a:lnTo>
                          <a:pt x="234" y="0"/>
                        </a:lnTo>
                        <a:lnTo>
                          <a:pt x="210" y="0"/>
                        </a:lnTo>
                        <a:lnTo>
                          <a:pt x="187" y="3"/>
                        </a:lnTo>
                        <a:lnTo>
                          <a:pt x="166" y="5"/>
                        </a:lnTo>
                        <a:lnTo>
                          <a:pt x="144" y="9"/>
                        </a:lnTo>
                        <a:lnTo>
                          <a:pt x="124" y="14"/>
                        </a:lnTo>
                        <a:lnTo>
                          <a:pt x="105" y="19"/>
                        </a:lnTo>
                        <a:lnTo>
                          <a:pt x="87" y="25"/>
                        </a:lnTo>
                        <a:lnTo>
                          <a:pt x="71" y="33"/>
                        </a:lnTo>
                        <a:lnTo>
                          <a:pt x="56" y="42"/>
                        </a:lnTo>
                        <a:lnTo>
                          <a:pt x="43" y="50"/>
                        </a:lnTo>
                        <a:lnTo>
                          <a:pt x="31" y="59"/>
                        </a:lnTo>
                        <a:lnTo>
                          <a:pt x="21" y="71"/>
                        </a:lnTo>
                        <a:lnTo>
                          <a:pt x="12" y="81"/>
                        </a:lnTo>
                        <a:lnTo>
                          <a:pt x="6" y="93"/>
                        </a:lnTo>
                        <a:lnTo>
                          <a:pt x="2" y="106"/>
                        </a:lnTo>
                        <a:lnTo>
                          <a:pt x="0" y="118"/>
                        </a:lnTo>
                        <a:lnTo>
                          <a:pt x="18" y="118"/>
                        </a:lnTo>
                        <a:lnTo>
                          <a:pt x="19" y="108"/>
                        </a:lnTo>
                        <a:lnTo>
                          <a:pt x="23" y="100"/>
                        </a:lnTo>
                        <a:lnTo>
                          <a:pt x="27" y="91"/>
                        </a:lnTo>
                        <a:lnTo>
                          <a:pt x="35" y="82"/>
                        </a:lnTo>
                        <a:lnTo>
                          <a:pt x="43" y="73"/>
                        </a:lnTo>
                        <a:lnTo>
                          <a:pt x="53" y="64"/>
                        </a:lnTo>
                        <a:lnTo>
                          <a:pt x="66" y="57"/>
                        </a:lnTo>
                        <a:lnTo>
                          <a:pt x="80" y="49"/>
                        </a:lnTo>
                        <a:lnTo>
                          <a:pt x="95" y="43"/>
                        </a:lnTo>
                        <a:lnTo>
                          <a:pt x="111" y="37"/>
                        </a:lnTo>
                        <a:lnTo>
                          <a:pt x="129" y="30"/>
                        </a:lnTo>
                        <a:lnTo>
                          <a:pt x="148" y="26"/>
                        </a:lnTo>
                        <a:lnTo>
                          <a:pt x="168" y="23"/>
                        </a:lnTo>
                        <a:lnTo>
                          <a:pt x="189" y="20"/>
                        </a:lnTo>
                        <a:lnTo>
                          <a:pt x="211" y="19"/>
                        </a:lnTo>
                        <a:lnTo>
                          <a:pt x="234" y="18"/>
                        </a:lnTo>
                        <a:lnTo>
                          <a:pt x="234"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81" name="Freeform 515">
                    <a:extLst>
                      <a:ext uri="{FF2B5EF4-FFF2-40B4-BE49-F238E27FC236}">
                        <a16:creationId xmlns:a16="http://schemas.microsoft.com/office/drawing/2014/main" id="{3A5047DD-BC0C-AF4F-BDD5-9F50C2BE8D5B}"/>
                      </a:ext>
                    </a:extLst>
                  </p:cNvPr>
                  <p:cNvSpPr>
                    <a:spLocks/>
                  </p:cNvSpPr>
                  <p:nvPr/>
                </p:nvSpPr>
                <p:spPr bwMode="auto">
                  <a:xfrm>
                    <a:off x="2861" y="1995"/>
                    <a:ext cx="58" cy="30"/>
                  </a:xfrm>
                  <a:custGeom>
                    <a:avLst/>
                    <a:gdLst>
                      <a:gd name="T0" fmla="*/ 0 w 231"/>
                      <a:gd name="T1" fmla="*/ 0 h 118"/>
                      <a:gd name="T2" fmla="*/ 0 w 231"/>
                      <a:gd name="T3" fmla="*/ 0 h 118"/>
                      <a:gd name="T4" fmla="*/ 0 w 231"/>
                      <a:gd name="T5" fmla="*/ 0 h 118"/>
                      <a:gd name="T6" fmla="*/ 0 w 231"/>
                      <a:gd name="T7" fmla="*/ 0 h 118"/>
                      <a:gd name="T8" fmla="*/ 0 w 231"/>
                      <a:gd name="T9" fmla="*/ 0 h 118"/>
                      <a:gd name="T10" fmla="*/ 0 w 231"/>
                      <a:gd name="T11" fmla="*/ 0 h 118"/>
                      <a:gd name="T12" fmla="*/ 0 w 231"/>
                      <a:gd name="T13" fmla="*/ 0 h 118"/>
                      <a:gd name="T14" fmla="*/ 0 w 231"/>
                      <a:gd name="T15" fmla="*/ 0 h 118"/>
                      <a:gd name="T16" fmla="*/ 0 w 231"/>
                      <a:gd name="T17" fmla="*/ 0 h 118"/>
                      <a:gd name="T18" fmla="*/ 0 w 231"/>
                      <a:gd name="T19" fmla="*/ 0 h 118"/>
                      <a:gd name="T20" fmla="*/ 0 w 231"/>
                      <a:gd name="T21" fmla="*/ 0 h 118"/>
                      <a:gd name="T22" fmla="*/ 0 w 231"/>
                      <a:gd name="T23" fmla="*/ 0 h 118"/>
                      <a:gd name="T24" fmla="*/ 0 w 231"/>
                      <a:gd name="T25" fmla="*/ 0 h 118"/>
                      <a:gd name="T26" fmla="*/ 0 w 231"/>
                      <a:gd name="T27" fmla="*/ 0 h 118"/>
                      <a:gd name="T28" fmla="*/ 0 w 231"/>
                      <a:gd name="T29" fmla="*/ 0 h 118"/>
                      <a:gd name="T30" fmla="*/ 0 w 231"/>
                      <a:gd name="T31" fmla="*/ 0 h 118"/>
                      <a:gd name="T32" fmla="*/ 0 w 231"/>
                      <a:gd name="T33" fmla="*/ 0 h 118"/>
                      <a:gd name="T34" fmla="*/ 0 w 231"/>
                      <a:gd name="T35" fmla="*/ 0 h 118"/>
                      <a:gd name="T36" fmla="*/ 0 w 231"/>
                      <a:gd name="T37" fmla="*/ 0 h 118"/>
                      <a:gd name="T38" fmla="*/ 0 w 231"/>
                      <a:gd name="T39" fmla="*/ 0 h 118"/>
                      <a:gd name="T40" fmla="*/ 0 w 231"/>
                      <a:gd name="T41" fmla="*/ 0 h 118"/>
                      <a:gd name="T42" fmla="*/ 0 w 231"/>
                      <a:gd name="T43" fmla="*/ 0 h 118"/>
                      <a:gd name="T44" fmla="*/ 0 w 231"/>
                      <a:gd name="T45" fmla="*/ 0 h 118"/>
                      <a:gd name="T46" fmla="*/ 0 w 231"/>
                      <a:gd name="T47" fmla="*/ 0 h 118"/>
                      <a:gd name="T48" fmla="*/ 0 w 231"/>
                      <a:gd name="T49" fmla="*/ 0 h 118"/>
                      <a:gd name="T50" fmla="*/ 0 w 231"/>
                      <a:gd name="T51" fmla="*/ 0 h 118"/>
                      <a:gd name="T52" fmla="*/ 0 w 231"/>
                      <a:gd name="T53" fmla="*/ 0 h 118"/>
                      <a:gd name="T54" fmla="*/ 0 w 231"/>
                      <a:gd name="T55" fmla="*/ 0 h 118"/>
                      <a:gd name="T56" fmla="*/ 0 w 231"/>
                      <a:gd name="T57" fmla="*/ 0 h 118"/>
                      <a:gd name="T58" fmla="*/ 0 w 231"/>
                      <a:gd name="T59" fmla="*/ 0 h 118"/>
                      <a:gd name="T60" fmla="*/ 0 w 231"/>
                      <a:gd name="T61" fmla="*/ 0 h 118"/>
                      <a:gd name="T62" fmla="*/ 0 w 231"/>
                      <a:gd name="T63" fmla="*/ 0 h 118"/>
                      <a:gd name="T64" fmla="*/ 0 w 231"/>
                      <a:gd name="T65" fmla="*/ 0 h 118"/>
                      <a:gd name="T66" fmla="*/ 0 w 231"/>
                      <a:gd name="T67" fmla="*/ 0 h 118"/>
                      <a:gd name="T68" fmla="*/ 0 w 231"/>
                      <a:gd name="T69" fmla="*/ 0 h 118"/>
                      <a:gd name="T70" fmla="*/ 0 w 231"/>
                      <a:gd name="T71" fmla="*/ 0 h 118"/>
                      <a:gd name="T72" fmla="*/ 0 w 231"/>
                      <a:gd name="T73" fmla="*/ 0 h 118"/>
                      <a:gd name="T74" fmla="*/ 0 w 231"/>
                      <a:gd name="T75" fmla="*/ 0 h 118"/>
                      <a:gd name="T76" fmla="*/ 0 w 231"/>
                      <a:gd name="T77" fmla="*/ 0 h 11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1"/>
                      <a:gd name="T118" fmla="*/ 0 h 118"/>
                      <a:gd name="T119" fmla="*/ 231 w 231"/>
                      <a:gd name="T120" fmla="*/ 118 h 11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1" h="118">
                        <a:moveTo>
                          <a:pt x="231" y="118"/>
                        </a:moveTo>
                        <a:lnTo>
                          <a:pt x="231" y="118"/>
                        </a:lnTo>
                        <a:lnTo>
                          <a:pt x="230" y="106"/>
                        </a:lnTo>
                        <a:lnTo>
                          <a:pt x="226" y="93"/>
                        </a:lnTo>
                        <a:lnTo>
                          <a:pt x="220" y="81"/>
                        </a:lnTo>
                        <a:lnTo>
                          <a:pt x="211" y="71"/>
                        </a:lnTo>
                        <a:lnTo>
                          <a:pt x="201" y="59"/>
                        </a:lnTo>
                        <a:lnTo>
                          <a:pt x="190" y="50"/>
                        </a:lnTo>
                        <a:lnTo>
                          <a:pt x="176" y="42"/>
                        </a:lnTo>
                        <a:lnTo>
                          <a:pt x="161" y="33"/>
                        </a:lnTo>
                        <a:lnTo>
                          <a:pt x="144" y="25"/>
                        </a:lnTo>
                        <a:lnTo>
                          <a:pt x="127" y="19"/>
                        </a:lnTo>
                        <a:lnTo>
                          <a:pt x="108" y="14"/>
                        </a:lnTo>
                        <a:lnTo>
                          <a:pt x="88" y="9"/>
                        </a:lnTo>
                        <a:lnTo>
                          <a:pt x="66" y="5"/>
                        </a:lnTo>
                        <a:lnTo>
                          <a:pt x="45" y="3"/>
                        </a:lnTo>
                        <a:lnTo>
                          <a:pt x="22" y="0"/>
                        </a:lnTo>
                        <a:lnTo>
                          <a:pt x="0" y="0"/>
                        </a:lnTo>
                        <a:lnTo>
                          <a:pt x="0" y="18"/>
                        </a:lnTo>
                        <a:lnTo>
                          <a:pt x="21" y="19"/>
                        </a:lnTo>
                        <a:lnTo>
                          <a:pt x="42" y="20"/>
                        </a:lnTo>
                        <a:lnTo>
                          <a:pt x="64" y="23"/>
                        </a:lnTo>
                        <a:lnTo>
                          <a:pt x="84" y="26"/>
                        </a:lnTo>
                        <a:lnTo>
                          <a:pt x="103" y="30"/>
                        </a:lnTo>
                        <a:lnTo>
                          <a:pt x="121" y="37"/>
                        </a:lnTo>
                        <a:lnTo>
                          <a:pt x="137" y="43"/>
                        </a:lnTo>
                        <a:lnTo>
                          <a:pt x="153" y="49"/>
                        </a:lnTo>
                        <a:lnTo>
                          <a:pt x="167" y="57"/>
                        </a:lnTo>
                        <a:lnTo>
                          <a:pt x="179" y="64"/>
                        </a:lnTo>
                        <a:lnTo>
                          <a:pt x="190" y="73"/>
                        </a:lnTo>
                        <a:lnTo>
                          <a:pt x="197" y="82"/>
                        </a:lnTo>
                        <a:lnTo>
                          <a:pt x="205" y="91"/>
                        </a:lnTo>
                        <a:lnTo>
                          <a:pt x="210" y="100"/>
                        </a:lnTo>
                        <a:lnTo>
                          <a:pt x="213" y="108"/>
                        </a:lnTo>
                        <a:lnTo>
                          <a:pt x="214" y="118"/>
                        </a:lnTo>
                        <a:lnTo>
                          <a:pt x="231" y="118"/>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grpSp>
            <p:nvGrpSpPr>
              <p:cNvPr id="103787" name="Group 516">
                <a:extLst>
                  <a:ext uri="{FF2B5EF4-FFF2-40B4-BE49-F238E27FC236}">
                    <a16:creationId xmlns:a16="http://schemas.microsoft.com/office/drawing/2014/main" id="{A4408EE7-0A7F-9848-AACE-8549FF171B3E}"/>
                  </a:ext>
                </a:extLst>
              </p:cNvPr>
              <p:cNvGrpSpPr>
                <a:grpSpLocks/>
              </p:cNvGrpSpPr>
              <p:nvPr/>
            </p:nvGrpSpPr>
            <p:grpSpPr bwMode="auto">
              <a:xfrm>
                <a:off x="2594" y="1892"/>
                <a:ext cx="117" cy="60"/>
                <a:chOff x="2802" y="1995"/>
                <a:chExt cx="117" cy="60"/>
              </a:xfrm>
            </p:grpSpPr>
            <p:sp>
              <p:nvSpPr>
                <p:cNvPr id="103870" name="Freeform 517">
                  <a:extLst>
                    <a:ext uri="{FF2B5EF4-FFF2-40B4-BE49-F238E27FC236}">
                      <a16:creationId xmlns:a16="http://schemas.microsoft.com/office/drawing/2014/main" id="{4EF13327-C354-B24A-BE5E-78584C791DFD}"/>
                    </a:ext>
                  </a:extLst>
                </p:cNvPr>
                <p:cNvSpPr>
                  <a:spLocks/>
                </p:cNvSpPr>
                <p:nvPr/>
              </p:nvSpPr>
              <p:spPr bwMode="auto">
                <a:xfrm>
                  <a:off x="2805" y="1997"/>
                  <a:ext cx="111" cy="55"/>
                </a:xfrm>
                <a:custGeom>
                  <a:avLst/>
                  <a:gdLst>
                    <a:gd name="T0" fmla="*/ 0 w 448"/>
                    <a:gd name="T1" fmla="*/ 0 h 217"/>
                    <a:gd name="T2" fmla="*/ 0 w 448"/>
                    <a:gd name="T3" fmla="*/ 0 h 217"/>
                    <a:gd name="T4" fmla="*/ 0 w 448"/>
                    <a:gd name="T5" fmla="*/ 0 h 217"/>
                    <a:gd name="T6" fmla="*/ 0 w 448"/>
                    <a:gd name="T7" fmla="*/ 0 h 217"/>
                    <a:gd name="T8" fmla="*/ 0 w 448"/>
                    <a:gd name="T9" fmla="*/ 0 h 217"/>
                    <a:gd name="T10" fmla="*/ 0 w 448"/>
                    <a:gd name="T11" fmla="*/ 0 h 217"/>
                    <a:gd name="T12" fmla="*/ 0 w 448"/>
                    <a:gd name="T13" fmla="*/ 0 h 217"/>
                    <a:gd name="T14" fmla="*/ 0 w 448"/>
                    <a:gd name="T15" fmla="*/ 0 h 217"/>
                    <a:gd name="T16" fmla="*/ 0 w 448"/>
                    <a:gd name="T17" fmla="*/ 0 h 217"/>
                    <a:gd name="T18" fmla="*/ 0 w 448"/>
                    <a:gd name="T19" fmla="*/ 0 h 217"/>
                    <a:gd name="T20" fmla="*/ 0 w 448"/>
                    <a:gd name="T21" fmla="*/ 0 h 217"/>
                    <a:gd name="T22" fmla="*/ 0 w 448"/>
                    <a:gd name="T23" fmla="*/ 0 h 217"/>
                    <a:gd name="T24" fmla="*/ 0 w 448"/>
                    <a:gd name="T25" fmla="*/ 0 h 217"/>
                    <a:gd name="T26" fmla="*/ 0 w 448"/>
                    <a:gd name="T27" fmla="*/ 0 h 217"/>
                    <a:gd name="T28" fmla="*/ 0 w 448"/>
                    <a:gd name="T29" fmla="*/ 0 h 217"/>
                    <a:gd name="T30" fmla="*/ 0 w 448"/>
                    <a:gd name="T31" fmla="*/ 0 h 217"/>
                    <a:gd name="T32" fmla="*/ 0 w 448"/>
                    <a:gd name="T33" fmla="*/ 0 h 217"/>
                    <a:gd name="T34" fmla="*/ 0 w 448"/>
                    <a:gd name="T35" fmla="*/ 0 h 217"/>
                    <a:gd name="T36" fmla="*/ 0 w 448"/>
                    <a:gd name="T37" fmla="*/ 0 h 217"/>
                    <a:gd name="T38" fmla="*/ 0 w 448"/>
                    <a:gd name="T39" fmla="*/ 0 h 217"/>
                    <a:gd name="T40" fmla="*/ 0 w 448"/>
                    <a:gd name="T41" fmla="*/ 0 h 217"/>
                    <a:gd name="T42" fmla="*/ 0 w 448"/>
                    <a:gd name="T43" fmla="*/ 0 h 217"/>
                    <a:gd name="T44" fmla="*/ 0 w 448"/>
                    <a:gd name="T45" fmla="*/ 0 h 217"/>
                    <a:gd name="T46" fmla="*/ 0 w 448"/>
                    <a:gd name="T47" fmla="*/ 0 h 217"/>
                    <a:gd name="T48" fmla="*/ 0 w 448"/>
                    <a:gd name="T49" fmla="*/ 0 h 217"/>
                    <a:gd name="T50" fmla="*/ 0 w 448"/>
                    <a:gd name="T51" fmla="*/ 0 h 217"/>
                    <a:gd name="T52" fmla="*/ 0 w 448"/>
                    <a:gd name="T53" fmla="*/ 0 h 217"/>
                    <a:gd name="T54" fmla="*/ 0 w 448"/>
                    <a:gd name="T55" fmla="*/ 0 h 217"/>
                    <a:gd name="T56" fmla="*/ 0 w 448"/>
                    <a:gd name="T57" fmla="*/ 0 h 217"/>
                    <a:gd name="T58" fmla="*/ 0 w 448"/>
                    <a:gd name="T59" fmla="*/ 0 h 217"/>
                    <a:gd name="T60" fmla="*/ 0 w 448"/>
                    <a:gd name="T61" fmla="*/ 0 h 217"/>
                    <a:gd name="T62" fmla="*/ 0 w 448"/>
                    <a:gd name="T63" fmla="*/ 0 h 2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48"/>
                    <a:gd name="T97" fmla="*/ 0 h 217"/>
                    <a:gd name="T98" fmla="*/ 448 w 448"/>
                    <a:gd name="T99" fmla="*/ 217 h 2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48" h="217">
                      <a:moveTo>
                        <a:pt x="448" y="109"/>
                      </a:moveTo>
                      <a:lnTo>
                        <a:pt x="446" y="120"/>
                      </a:lnTo>
                      <a:lnTo>
                        <a:pt x="443" y="131"/>
                      </a:lnTo>
                      <a:lnTo>
                        <a:pt x="438" y="141"/>
                      </a:lnTo>
                      <a:lnTo>
                        <a:pt x="430" y="151"/>
                      </a:lnTo>
                      <a:lnTo>
                        <a:pt x="420" y="160"/>
                      </a:lnTo>
                      <a:lnTo>
                        <a:pt x="409" y="169"/>
                      </a:lnTo>
                      <a:lnTo>
                        <a:pt x="396" y="177"/>
                      </a:lnTo>
                      <a:lnTo>
                        <a:pt x="382" y="185"/>
                      </a:lnTo>
                      <a:lnTo>
                        <a:pt x="366" y="191"/>
                      </a:lnTo>
                      <a:lnTo>
                        <a:pt x="348" y="198"/>
                      </a:lnTo>
                      <a:lnTo>
                        <a:pt x="330" y="204"/>
                      </a:lnTo>
                      <a:lnTo>
                        <a:pt x="310" y="208"/>
                      </a:lnTo>
                      <a:lnTo>
                        <a:pt x="290" y="212"/>
                      </a:lnTo>
                      <a:lnTo>
                        <a:pt x="269" y="214"/>
                      </a:lnTo>
                      <a:lnTo>
                        <a:pt x="247" y="217"/>
                      </a:lnTo>
                      <a:lnTo>
                        <a:pt x="225" y="217"/>
                      </a:lnTo>
                      <a:lnTo>
                        <a:pt x="202" y="217"/>
                      </a:lnTo>
                      <a:lnTo>
                        <a:pt x="179" y="214"/>
                      </a:lnTo>
                      <a:lnTo>
                        <a:pt x="158" y="212"/>
                      </a:lnTo>
                      <a:lnTo>
                        <a:pt x="138" y="208"/>
                      </a:lnTo>
                      <a:lnTo>
                        <a:pt x="117" y="204"/>
                      </a:lnTo>
                      <a:lnTo>
                        <a:pt x="100" y="198"/>
                      </a:lnTo>
                      <a:lnTo>
                        <a:pt x="82" y="191"/>
                      </a:lnTo>
                      <a:lnTo>
                        <a:pt x="66" y="185"/>
                      </a:lnTo>
                      <a:lnTo>
                        <a:pt x="52" y="177"/>
                      </a:lnTo>
                      <a:lnTo>
                        <a:pt x="39" y="169"/>
                      </a:lnTo>
                      <a:lnTo>
                        <a:pt x="28" y="160"/>
                      </a:lnTo>
                      <a:lnTo>
                        <a:pt x="18" y="151"/>
                      </a:lnTo>
                      <a:lnTo>
                        <a:pt x="10" y="141"/>
                      </a:lnTo>
                      <a:lnTo>
                        <a:pt x="5" y="131"/>
                      </a:lnTo>
                      <a:lnTo>
                        <a:pt x="2" y="120"/>
                      </a:lnTo>
                      <a:lnTo>
                        <a:pt x="0" y="109"/>
                      </a:lnTo>
                      <a:lnTo>
                        <a:pt x="2" y="98"/>
                      </a:lnTo>
                      <a:lnTo>
                        <a:pt x="5" y="87"/>
                      </a:lnTo>
                      <a:lnTo>
                        <a:pt x="10" y="77"/>
                      </a:lnTo>
                      <a:lnTo>
                        <a:pt x="18" y="67"/>
                      </a:lnTo>
                      <a:lnTo>
                        <a:pt x="28" y="58"/>
                      </a:lnTo>
                      <a:lnTo>
                        <a:pt x="39" y="48"/>
                      </a:lnTo>
                      <a:lnTo>
                        <a:pt x="52" y="40"/>
                      </a:lnTo>
                      <a:lnTo>
                        <a:pt x="66" y="33"/>
                      </a:lnTo>
                      <a:lnTo>
                        <a:pt x="82" y="25"/>
                      </a:lnTo>
                      <a:lnTo>
                        <a:pt x="100" y="19"/>
                      </a:lnTo>
                      <a:lnTo>
                        <a:pt x="117" y="14"/>
                      </a:lnTo>
                      <a:lnTo>
                        <a:pt x="138" y="9"/>
                      </a:lnTo>
                      <a:lnTo>
                        <a:pt x="158" y="5"/>
                      </a:lnTo>
                      <a:lnTo>
                        <a:pt x="179" y="2"/>
                      </a:lnTo>
                      <a:lnTo>
                        <a:pt x="202" y="1"/>
                      </a:lnTo>
                      <a:lnTo>
                        <a:pt x="225" y="0"/>
                      </a:lnTo>
                      <a:lnTo>
                        <a:pt x="247" y="1"/>
                      </a:lnTo>
                      <a:lnTo>
                        <a:pt x="269" y="2"/>
                      </a:lnTo>
                      <a:lnTo>
                        <a:pt x="290" y="5"/>
                      </a:lnTo>
                      <a:lnTo>
                        <a:pt x="310" y="9"/>
                      </a:lnTo>
                      <a:lnTo>
                        <a:pt x="330" y="14"/>
                      </a:lnTo>
                      <a:lnTo>
                        <a:pt x="348" y="19"/>
                      </a:lnTo>
                      <a:lnTo>
                        <a:pt x="366" y="25"/>
                      </a:lnTo>
                      <a:lnTo>
                        <a:pt x="382" y="33"/>
                      </a:lnTo>
                      <a:lnTo>
                        <a:pt x="396" y="40"/>
                      </a:lnTo>
                      <a:lnTo>
                        <a:pt x="409" y="48"/>
                      </a:lnTo>
                      <a:lnTo>
                        <a:pt x="420" y="58"/>
                      </a:lnTo>
                      <a:lnTo>
                        <a:pt x="430" y="67"/>
                      </a:lnTo>
                      <a:lnTo>
                        <a:pt x="438" y="77"/>
                      </a:lnTo>
                      <a:lnTo>
                        <a:pt x="443" y="87"/>
                      </a:lnTo>
                      <a:lnTo>
                        <a:pt x="446" y="98"/>
                      </a:lnTo>
                      <a:lnTo>
                        <a:pt x="448" y="109"/>
                      </a:lnTo>
                      <a:close/>
                    </a:path>
                  </a:pathLst>
                </a:custGeom>
                <a:solidFill>
                  <a:srgbClr val="F2CDB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103871" name="Group 518">
                  <a:extLst>
                    <a:ext uri="{FF2B5EF4-FFF2-40B4-BE49-F238E27FC236}">
                      <a16:creationId xmlns:a16="http://schemas.microsoft.com/office/drawing/2014/main" id="{C0230DC4-74DF-E545-BEF0-CA19A007872A}"/>
                    </a:ext>
                  </a:extLst>
                </p:cNvPr>
                <p:cNvGrpSpPr>
                  <a:grpSpLocks/>
                </p:cNvGrpSpPr>
                <p:nvPr/>
              </p:nvGrpSpPr>
              <p:grpSpPr bwMode="auto">
                <a:xfrm>
                  <a:off x="2802" y="1995"/>
                  <a:ext cx="117" cy="60"/>
                  <a:chOff x="2802" y="1995"/>
                  <a:chExt cx="117" cy="60"/>
                </a:xfrm>
              </p:grpSpPr>
              <p:sp>
                <p:nvSpPr>
                  <p:cNvPr id="103872" name="Freeform 519">
                    <a:extLst>
                      <a:ext uri="{FF2B5EF4-FFF2-40B4-BE49-F238E27FC236}">
                        <a16:creationId xmlns:a16="http://schemas.microsoft.com/office/drawing/2014/main" id="{FC58DFC7-3C25-3C4F-B47D-F4ADC08361C4}"/>
                      </a:ext>
                    </a:extLst>
                  </p:cNvPr>
                  <p:cNvSpPr>
                    <a:spLocks/>
                  </p:cNvSpPr>
                  <p:nvPr/>
                </p:nvSpPr>
                <p:spPr bwMode="auto">
                  <a:xfrm>
                    <a:off x="2861" y="2025"/>
                    <a:ext cx="58" cy="30"/>
                  </a:xfrm>
                  <a:custGeom>
                    <a:avLst/>
                    <a:gdLst>
                      <a:gd name="T0" fmla="*/ 0 w 231"/>
                      <a:gd name="T1" fmla="*/ 0 h 116"/>
                      <a:gd name="T2" fmla="*/ 0 w 231"/>
                      <a:gd name="T3" fmla="*/ 0 h 116"/>
                      <a:gd name="T4" fmla="*/ 0 w 231"/>
                      <a:gd name="T5" fmla="*/ 0 h 116"/>
                      <a:gd name="T6" fmla="*/ 0 w 231"/>
                      <a:gd name="T7" fmla="*/ 0 h 116"/>
                      <a:gd name="T8" fmla="*/ 0 w 231"/>
                      <a:gd name="T9" fmla="*/ 0 h 116"/>
                      <a:gd name="T10" fmla="*/ 0 w 231"/>
                      <a:gd name="T11" fmla="*/ 0 h 116"/>
                      <a:gd name="T12" fmla="*/ 0 w 231"/>
                      <a:gd name="T13" fmla="*/ 0 h 116"/>
                      <a:gd name="T14" fmla="*/ 0 w 231"/>
                      <a:gd name="T15" fmla="*/ 0 h 116"/>
                      <a:gd name="T16" fmla="*/ 0 w 231"/>
                      <a:gd name="T17" fmla="*/ 0 h 116"/>
                      <a:gd name="T18" fmla="*/ 0 w 231"/>
                      <a:gd name="T19" fmla="*/ 0 h 116"/>
                      <a:gd name="T20" fmla="*/ 0 w 231"/>
                      <a:gd name="T21" fmla="*/ 0 h 116"/>
                      <a:gd name="T22" fmla="*/ 0 w 231"/>
                      <a:gd name="T23" fmla="*/ 0 h 116"/>
                      <a:gd name="T24" fmla="*/ 0 w 231"/>
                      <a:gd name="T25" fmla="*/ 0 h 116"/>
                      <a:gd name="T26" fmla="*/ 0 w 231"/>
                      <a:gd name="T27" fmla="*/ 0 h 116"/>
                      <a:gd name="T28" fmla="*/ 0 w 231"/>
                      <a:gd name="T29" fmla="*/ 0 h 116"/>
                      <a:gd name="T30" fmla="*/ 0 w 231"/>
                      <a:gd name="T31" fmla="*/ 0 h 116"/>
                      <a:gd name="T32" fmla="*/ 0 w 231"/>
                      <a:gd name="T33" fmla="*/ 0 h 116"/>
                      <a:gd name="T34" fmla="*/ 0 w 231"/>
                      <a:gd name="T35" fmla="*/ 0 h 116"/>
                      <a:gd name="T36" fmla="*/ 0 w 231"/>
                      <a:gd name="T37" fmla="*/ 0 h 116"/>
                      <a:gd name="T38" fmla="*/ 0 w 231"/>
                      <a:gd name="T39" fmla="*/ 0 h 116"/>
                      <a:gd name="T40" fmla="*/ 0 w 231"/>
                      <a:gd name="T41" fmla="*/ 0 h 116"/>
                      <a:gd name="T42" fmla="*/ 0 w 231"/>
                      <a:gd name="T43" fmla="*/ 0 h 116"/>
                      <a:gd name="T44" fmla="*/ 0 w 231"/>
                      <a:gd name="T45" fmla="*/ 0 h 116"/>
                      <a:gd name="T46" fmla="*/ 0 w 231"/>
                      <a:gd name="T47" fmla="*/ 0 h 116"/>
                      <a:gd name="T48" fmla="*/ 0 w 231"/>
                      <a:gd name="T49" fmla="*/ 0 h 116"/>
                      <a:gd name="T50" fmla="*/ 0 w 231"/>
                      <a:gd name="T51" fmla="*/ 0 h 116"/>
                      <a:gd name="T52" fmla="*/ 0 w 231"/>
                      <a:gd name="T53" fmla="*/ 0 h 116"/>
                      <a:gd name="T54" fmla="*/ 0 w 231"/>
                      <a:gd name="T55" fmla="*/ 0 h 116"/>
                      <a:gd name="T56" fmla="*/ 0 w 231"/>
                      <a:gd name="T57" fmla="*/ 0 h 116"/>
                      <a:gd name="T58" fmla="*/ 0 w 231"/>
                      <a:gd name="T59" fmla="*/ 0 h 116"/>
                      <a:gd name="T60" fmla="*/ 0 w 231"/>
                      <a:gd name="T61" fmla="*/ 0 h 116"/>
                      <a:gd name="T62" fmla="*/ 0 w 231"/>
                      <a:gd name="T63" fmla="*/ 0 h 116"/>
                      <a:gd name="T64" fmla="*/ 0 w 231"/>
                      <a:gd name="T65" fmla="*/ 0 h 116"/>
                      <a:gd name="T66" fmla="*/ 0 w 231"/>
                      <a:gd name="T67" fmla="*/ 0 h 116"/>
                      <a:gd name="T68" fmla="*/ 0 w 231"/>
                      <a:gd name="T69" fmla="*/ 0 h 116"/>
                      <a:gd name="T70" fmla="*/ 0 w 231"/>
                      <a:gd name="T71" fmla="*/ 0 h 116"/>
                      <a:gd name="T72" fmla="*/ 0 w 231"/>
                      <a:gd name="T73" fmla="*/ 0 h 116"/>
                      <a:gd name="T74" fmla="*/ 0 w 231"/>
                      <a:gd name="T75" fmla="*/ 0 h 116"/>
                      <a:gd name="T76" fmla="*/ 0 w 231"/>
                      <a:gd name="T77" fmla="*/ 0 h 11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1"/>
                      <a:gd name="T118" fmla="*/ 0 h 116"/>
                      <a:gd name="T119" fmla="*/ 231 w 231"/>
                      <a:gd name="T120" fmla="*/ 116 h 11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1" h="116">
                        <a:moveTo>
                          <a:pt x="0" y="116"/>
                        </a:moveTo>
                        <a:lnTo>
                          <a:pt x="0" y="116"/>
                        </a:lnTo>
                        <a:lnTo>
                          <a:pt x="22" y="116"/>
                        </a:lnTo>
                        <a:lnTo>
                          <a:pt x="45" y="114"/>
                        </a:lnTo>
                        <a:lnTo>
                          <a:pt x="66" y="111"/>
                        </a:lnTo>
                        <a:lnTo>
                          <a:pt x="88" y="108"/>
                        </a:lnTo>
                        <a:lnTo>
                          <a:pt x="108" y="103"/>
                        </a:lnTo>
                        <a:lnTo>
                          <a:pt x="127" y="97"/>
                        </a:lnTo>
                        <a:lnTo>
                          <a:pt x="144" y="91"/>
                        </a:lnTo>
                        <a:lnTo>
                          <a:pt x="161" y="84"/>
                        </a:lnTo>
                        <a:lnTo>
                          <a:pt x="176" y="76"/>
                        </a:lnTo>
                        <a:lnTo>
                          <a:pt x="190" y="67"/>
                        </a:lnTo>
                        <a:lnTo>
                          <a:pt x="201" y="57"/>
                        </a:lnTo>
                        <a:lnTo>
                          <a:pt x="211" y="47"/>
                        </a:lnTo>
                        <a:lnTo>
                          <a:pt x="220" y="37"/>
                        </a:lnTo>
                        <a:lnTo>
                          <a:pt x="226" y="26"/>
                        </a:lnTo>
                        <a:lnTo>
                          <a:pt x="230" y="13"/>
                        </a:lnTo>
                        <a:lnTo>
                          <a:pt x="231" y="0"/>
                        </a:lnTo>
                        <a:lnTo>
                          <a:pt x="214" y="0"/>
                        </a:lnTo>
                        <a:lnTo>
                          <a:pt x="213" y="9"/>
                        </a:lnTo>
                        <a:lnTo>
                          <a:pt x="210" y="18"/>
                        </a:lnTo>
                        <a:lnTo>
                          <a:pt x="205" y="27"/>
                        </a:lnTo>
                        <a:lnTo>
                          <a:pt x="199" y="36"/>
                        </a:lnTo>
                        <a:lnTo>
                          <a:pt x="190" y="45"/>
                        </a:lnTo>
                        <a:lnTo>
                          <a:pt x="179" y="52"/>
                        </a:lnTo>
                        <a:lnTo>
                          <a:pt x="167" y="61"/>
                        </a:lnTo>
                        <a:lnTo>
                          <a:pt x="153" y="67"/>
                        </a:lnTo>
                        <a:lnTo>
                          <a:pt x="138" y="75"/>
                        </a:lnTo>
                        <a:lnTo>
                          <a:pt x="121" y="80"/>
                        </a:lnTo>
                        <a:lnTo>
                          <a:pt x="103" y="86"/>
                        </a:lnTo>
                        <a:lnTo>
                          <a:pt x="84" y="90"/>
                        </a:lnTo>
                        <a:lnTo>
                          <a:pt x="64" y="94"/>
                        </a:lnTo>
                        <a:lnTo>
                          <a:pt x="42" y="96"/>
                        </a:lnTo>
                        <a:lnTo>
                          <a:pt x="21" y="97"/>
                        </a:lnTo>
                        <a:lnTo>
                          <a:pt x="0" y="99"/>
                        </a:lnTo>
                        <a:lnTo>
                          <a:pt x="0" y="116"/>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73" name="Freeform 520">
                    <a:extLst>
                      <a:ext uri="{FF2B5EF4-FFF2-40B4-BE49-F238E27FC236}">
                        <a16:creationId xmlns:a16="http://schemas.microsoft.com/office/drawing/2014/main" id="{AD270793-B38C-084F-AA51-29AA6C4733EE}"/>
                      </a:ext>
                    </a:extLst>
                  </p:cNvPr>
                  <p:cNvSpPr>
                    <a:spLocks/>
                  </p:cNvSpPr>
                  <p:nvPr/>
                </p:nvSpPr>
                <p:spPr bwMode="auto">
                  <a:xfrm>
                    <a:off x="2802" y="2025"/>
                    <a:ext cx="59" cy="30"/>
                  </a:xfrm>
                  <a:custGeom>
                    <a:avLst/>
                    <a:gdLst>
                      <a:gd name="T0" fmla="*/ 0 w 234"/>
                      <a:gd name="T1" fmla="*/ 0 h 116"/>
                      <a:gd name="T2" fmla="*/ 0 w 234"/>
                      <a:gd name="T3" fmla="*/ 0 h 116"/>
                      <a:gd name="T4" fmla="*/ 0 w 234"/>
                      <a:gd name="T5" fmla="*/ 0 h 116"/>
                      <a:gd name="T6" fmla="*/ 0 w 234"/>
                      <a:gd name="T7" fmla="*/ 0 h 116"/>
                      <a:gd name="T8" fmla="*/ 0 w 234"/>
                      <a:gd name="T9" fmla="*/ 0 h 116"/>
                      <a:gd name="T10" fmla="*/ 0 w 234"/>
                      <a:gd name="T11" fmla="*/ 0 h 116"/>
                      <a:gd name="T12" fmla="*/ 0 w 234"/>
                      <a:gd name="T13" fmla="*/ 0 h 116"/>
                      <a:gd name="T14" fmla="*/ 0 w 234"/>
                      <a:gd name="T15" fmla="*/ 0 h 116"/>
                      <a:gd name="T16" fmla="*/ 0 w 234"/>
                      <a:gd name="T17" fmla="*/ 0 h 116"/>
                      <a:gd name="T18" fmla="*/ 0 w 234"/>
                      <a:gd name="T19" fmla="*/ 0 h 116"/>
                      <a:gd name="T20" fmla="*/ 0 w 234"/>
                      <a:gd name="T21" fmla="*/ 0 h 116"/>
                      <a:gd name="T22" fmla="*/ 0 w 234"/>
                      <a:gd name="T23" fmla="*/ 0 h 116"/>
                      <a:gd name="T24" fmla="*/ 0 w 234"/>
                      <a:gd name="T25" fmla="*/ 0 h 116"/>
                      <a:gd name="T26" fmla="*/ 0 w 234"/>
                      <a:gd name="T27" fmla="*/ 0 h 116"/>
                      <a:gd name="T28" fmla="*/ 0 w 234"/>
                      <a:gd name="T29" fmla="*/ 0 h 116"/>
                      <a:gd name="T30" fmla="*/ 0 w 234"/>
                      <a:gd name="T31" fmla="*/ 0 h 116"/>
                      <a:gd name="T32" fmla="*/ 0 w 234"/>
                      <a:gd name="T33" fmla="*/ 0 h 116"/>
                      <a:gd name="T34" fmla="*/ 0 w 234"/>
                      <a:gd name="T35" fmla="*/ 0 h 116"/>
                      <a:gd name="T36" fmla="*/ 0 w 234"/>
                      <a:gd name="T37" fmla="*/ 0 h 116"/>
                      <a:gd name="T38" fmla="*/ 0 w 234"/>
                      <a:gd name="T39" fmla="*/ 0 h 116"/>
                      <a:gd name="T40" fmla="*/ 0 w 234"/>
                      <a:gd name="T41" fmla="*/ 0 h 116"/>
                      <a:gd name="T42" fmla="*/ 0 w 234"/>
                      <a:gd name="T43" fmla="*/ 0 h 116"/>
                      <a:gd name="T44" fmla="*/ 0 w 234"/>
                      <a:gd name="T45" fmla="*/ 0 h 116"/>
                      <a:gd name="T46" fmla="*/ 0 w 234"/>
                      <a:gd name="T47" fmla="*/ 0 h 116"/>
                      <a:gd name="T48" fmla="*/ 0 w 234"/>
                      <a:gd name="T49" fmla="*/ 0 h 116"/>
                      <a:gd name="T50" fmla="*/ 0 w 234"/>
                      <a:gd name="T51" fmla="*/ 0 h 116"/>
                      <a:gd name="T52" fmla="*/ 0 w 234"/>
                      <a:gd name="T53" fmla="*/ 0 h 116"/>
                      <a:gd name="T54" fmla="*/ 0 w 234"/>
                      <a:gd name="T55" fmla="*/ 0 h 116"/>
                      <a:gd name="T56" fmla="*/ 0 w 234"/>
                      <a:gd name="T57" fmla="*/ 0 h 116"/>
                      <a:gd name="T58" fmla="*/ 0 w 234"/>
                      <a:gd name="T59" fmla="*/ 0 h 116"/>
                      <a:gd name="T60" fmla="*/ 0 w 234"/>
                      <a:gd name="T61" fmla="*/ 0 h 116"/>
                      <a:gd name="T62" fmla="*/ 0 w 234"/>
                      <a:gd name="T63" fmla="*/ 0 h 116"/>
                      <a:gd name="T64" fmla="*/ 0 w 234"/>
                      <a:gd name="T65" fmla="*/ 0 h 116"/>
                      <a:gd name="T66" fmla="*/ 0 w 234"/>
                      <a:gd name="T67" fmla="*/ 0 h 116"/>
                      <a:gd name="T68" fmla="*/ 0 w 234"/>
                      <a:gd name="T69" fmla="*/ 0 h 116"/>
                      <a:gd name="T70" fmla="*/ 0 w 234"/>
                      <a:gd name="T71" fmla="*/ 0 h 116"/>
                      <a:gd name="T72" fmla="*/ 0 w 234"/>
                      <a:gd name="T73" fmla="*/ 0 h 116"/>
                      <a:gd name="T74" fmla="*/ 0 w 234"/>
                      <a:gd name="T75" fmla="*/ 0 h 116"/>
                      <a:gd name="T76" fmla="*/ 0 w 234"/>
                      <a:gd name="T77" fmla="*/ 0 h 11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4"/>
                      <a:gd name="T118" fmla="*/ 0 h 116"/>
                      <a:gd name="T119" fmla="*/ 234 w 234"/>
                      <a:gd name="T120" fmla="*/ 116 h 11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4" h="116">
                        <a:moveTo>
                          <a:pt x="0" y="0"/>
                        </a:moveTo>
                        <a:lnTo>
                          <a:pt x="0" y="0"/>
                        </a:lnTo>
                        <a:lnTo>
                          <a:pt x="2" y="13"/>
                        </a:lnTo>
                        <a:lnTo>
                          <a:pt x="6" y="26"/>
                        </a:lnTo>
                        <a:lnTo>
                          <a:pt x="12" y="37"/>
                        </a:lnTo>
                        <a:lnTo>
                          <a:pt x="21" y="47"/>
                        </a:lnTo>
                        <a:lnTo>
                          <a:pt x="31" y="57"/>
                        </a:lnTo>
                        <a:lnTo>
                          <a:pt x="43" y="67"/>
                        </a:lnTo>
                        <a:lnTo>
                          <a:pt x="56" y="76"/>
                        </a:lnTo>
                        <a:lnTo>
                          <a:pt x="71" y="84"/>
                        </a:lnTo>
                        <a:lnTo>
                          <a:pt x="87" y="91"/>
                        </a:lnTo>
                        <a:lnTo>
                          <a:pt x="105" y="97"/>
                        </a:lnTo>
                        <a:lnTo>
                          <a:pt x="124" y="103"/>
                        </a:lnTo>
                        <a:lnTo>
                          <a:pt x="144" y="108"/>
                        </a:lnTo>
                        <a:lnTo>
                          <a:pt x="166" y="111"/>
                        </a:lnTo>
                        <a:lnTo>
                          <a:pt x="187" y="114"/>
                        </a:lnTo>
                        <a:lnTo>
                          <a:pt x="210" y="116"/>
                        </a:lnTo>
                        <a:lnTo>
                          <a:pt x="234" y="116"/>
                        </a:lnTo>
                        <a:lnTo>
                          <a:pt x="234" y="99"/>
                        </a:lnTo>
                        <a:lnTo>
                          <a:pt x="211" y="97"/>
                        </a:lnTo>
                        <a:lnTo>
                          <a:pt x="189" y="96"/>
                        </a:lnTo>
                        <a:lnTo>
                          <a:pt x="168" y="94"/>
                        </a:lnTo>
                        <a:lnTo>
                          <a:pt x="148" y="90"/>
                        </a:lnTo>
                        <a:lnTo>
                          <a:pt x="129" y="86"/>
                        </a:lnTo>
                        <a:lnTo>
                          <a:pt x="111" y="80"/>
                        </a:lnTo>
                        <a:lnTo>
                          <a:pt x="95" y="75"/>
                        </a:lnTo>
                        <a:lnTo>
                          <a:pt x="80" y="67"/>
                        </a:lnTo>
                        <a:lnTo>
                          <a:pt x="66" y="61"/>
                        </a:lnTo>
                        <a:lnTo>
                          <a:pt x="53" y="52"/>
                        </a:lnTo>
                        <a:lnTo>
                          <a:pt x="43" y="45"/>
                        </a:lnTo>
                        <a:lnTo>
                          <a:pt x="35" y="36"/>
                        </a:lnTo>
                        <a:lnTo>
                          <a:pt x="27" y="27"/>
                        </a:lnTo>
                        <a:lnTo>
                          <a:pt x="23" y="18"/>
                        </a:lnTo>
                        <a:lnTo>
                          <a:pt x="19" y="9"/>
                        </a:lnTo>
                        <a:lnTo>
                          <a:pt x="18" y="0"/>
                        </a:lnTo>
                        <a:lnTo>
                          <a:pt x="0"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74" name="Freeform 521">
                    <a:extLst>
                      <a:ext uri="{FF2B5EF4-FFF2-40B4-BE49-F238E27FC236}">
                        <a16:creationId xmlns:a16="http://schemas.microsoft.com/office/drawing/2014/main" id="{E07E57EF-A147-8E4E-8F7E-150DD3BF8437}"/>
                      </a:ext>
                    </a:extLst>
                  </p:cNvPr>
                  <p:cNvSpPr>
                    <a:spLocks/>
                  </p:cNvSpPr>
                  <p:nvPr/>
                </p:nvSpPr>
                <p:spPr bwMode="auto">
                  <a:xfrm>
                    <a:off x="2802" y="1995"/>
                    <a:ext cx="59" cy="30"/>
                  </a:xfrm>
                  <a:custGeom>
                    <a:avLst/>
                    <a:gdLst>
                      <a:gd name="T0" fmla="*/ 0 w 234"/>
                      <a:gd name="T1" fmla="*/ 0 h 118"/>
                      <a:gd name="T2" fmla="*/ 0 w 234"/>
                      <a:gd name="T3" fmla="*/ 0 h 118"/>
                      <a:gd name="T4" fmla="*/ 0 w 234"/>
                      <a:gd name="T5" fmla="*/ 0 h 118"/>
                      <a:gd name="T6" fmla="*/ 0 w 234"/>
                      <a:gd name="T7" fmla="*/ 0 h 118"/>
                      <a:gd name="T8" fmla="*/ 0 w 234"/>
                      <a:gd name="T9" fmla="*/ 0 h 118"/>
                      <a:gd name="T10" fmla="*/ 0 w 234"/>
                      <a:gd name="T11" fmla="*/ 0 h 118"/>
                      <a:gd name="T12" fmla="*/ 0 w 234"/>
                      <a:gd name="T13" fmla="*/ 0 h 118"/>
                      <a:gd name="T14" fmla="*/ 0 w 234"/>
                      <a:gd name="T15" fmla="*/ 0 h 118"/>
                      <a:gd name="T16" fmla="*/ 0 w 234"/>
                      <a:gd name="T17" fmla="*/ 0 h 118"/>
                      <a:gd name="T18" fmla="*/ 0 w 234"/>
                      <a:gd name="T19" fmla="*/ 0 h 118"/>
                      <a:gd name="T20" fmla="*/ 0 w 234"/>
                      <a:gd name="T21" fmla="*/ 0 h 118"/>
                      <a:gd name="T22" fmla="*/ 0 w 234"/>
                      <a:gd name="T23" fmla="*/ 0 h 118"/>
                      <a:gd name="T24" fmla="*/ 0 w 234"/>
                      <a:gd name="T25" fmla="*/ 0 h 118"/>
                      <a:gd name="T26" fmla="*/ 0 w 234"/>
                      <a:gd name="T27" fmla="*/ 0 h 118"/>
                      <a:gd name="T28" fmla="*/ 0 w 234"/>
                      <a:gd name="T29" fmla="*/ 0 h 118"/>
                      <a:gd name="T30" fmla="*/ 0 w 234"/>
                      <a:gd name="T31" fmla="*/ 0 h 118"/>
                      <a:gd name="T32" fmla="*/ 0 w 234"/>
                      <a:gd name="T33" fmla="*/ 0 h 118"/>
                      <a:gd name="T34" fmla="*/ 0 w 234"/>
                      <a:gd name="T35" fmla="*/ 0 h 118"/>
                      <a:gd name="T36" fmla="*/ 0 w 234"/>
                      <a:gd name="T37" fmla="*/ 0 h 118"/>
                      <a:gd name="T38" fmla="*/ 0 w 234"/>
                      <a:gd name="T39" fmla="*/ 0 h 118"/>
                      <a:gd name="T40" fmla="*/ 0 w 234"/>
                      <a:gd name="T41" fmla="*/ 0 h 118"/>
                      <a:gd name="T42" fmla="*/ 0 w 234"/>
                      <a:gd name="T43" fmla="*/ 0 h 118"/>
                      <a:gd name="T44" fmla="*/ 0 w 234"/>
                      <a:gd name="T45" fmla="*/ 0 h 118"/>
                      <a:gd name="T46" fmla="*/ 0 w 234"/>
                      <a:gd name="T47" fmla="*/ 0 h 118"/>
                      <a:gd name="T48" fmla="*/ 0 w 234"/>
                      <a:gd name="T49" fmla="*/ 0 h 118"/>
                      <a:gd name="T50" fmla="*/ 0 w 234"/>
                      <a:gd name="T51" fmla="*/ 0 h 118"/>
                      <a:gd name="T52" fmla="*/ 0 w 234"/>
                      <a:gd name="T53" fmla="*/ 0 h 118"/>
                      <a:gd name="T54" fmla="*/ 0 w 234"/>
                      <a:gd name="T55" fmla="*/ 0 h 118"/>
                      <a:gd name="T56" fmla="*/ 0 w 234"/>
                      <a:gd name="T57" fmla="*/ 0 h 118"/>
                      <a:gd name="T58" fmla="*/ 0 w 234"/>
                      <a:gd name="T59" fmla="*/ 0 h 118"/>
                      <a:gd name="T60" fmla="*/ 0 w 234"/>
                      <a:gd name="T61" fmla="*/ 0 h 118"/>
                      <a:gd name="T62" fmla="*/ 0 w 234"/>
                      <a:gd name="T63" fmla="*/ 0 h 118"/>
                      <a:gd name="T64" fmla="*/ 0 w 234"/>
                      <a:gd name="T65" fmla="*/ 0 h 118"/>
                      <a:gd name="T66" fmla="*/ 0 w 234"/>
                      <a:gd name="T67" fmla="*/ 0 h 118"/>
                      <a:gd name="T68" fmla="*/ 0 w 234"/>
                      <a:gd name="T69" fmla="*/ 0 h 118"/>
                      <a:gd name="T70" fmla="*/ 0 w 234"/>
                      <a:gd name="T71" fmla="*/ 0 h 118"/>
                      <a:gd name="T72" fmla="*/ 0 w 234"/>
                      <a:gd name="T73" fmla="*/ 0 h 118"/>
                      <a:gd name="T74" fmla="*/ 0 w 234"/>
                      <a:gd name="T75" fmla="*/ 0 h 118"/>
                      <a:gd name="T76" fmla="*/ 0 w 234"/>
                      <a:gd name="T77" fmla="*/ 0 h 11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4"/>
                      <a:gd name="T118" fmla="*/ 0 h 118"/>
                      <a:gd name="T119" fmla="*/ 234 w 234"/>
                      <a:gd name="T120" fmla="*/ 118 h 11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4" h="118">
                        <a:moveTo>
                          <a:pt x="234" y="0"/>
                        </a:moveTo>
                        <a:lnTo>
                          <a:pt x="234" y="0"/>
                        </a:lnTo>
                        <a:lnTo>
                          <a:pt x="210" y="0"/>
                        </a:lnTo>
                        <a:lnTo>
                          <a:pt x="187" y="3"/>
                        </a:lnTo>
                        <a:lnTo>
                          <a:pt x="166" y="5"/>
                        </a:lnTo>
                        <a:lnTo>
                          <a:pt x="144" y="9"/>
                        </a:lnTo>
                        <a:lnTo>
                          <a:pt x="124" y="14"/>
                        </a:lnTo>
                        <a:lnTo>
                          <a:pt x="105" y="19"/>
                        </a:lnTo>
                        <a:lnTo>
                          <a:pt x="87" y="25"/>
                        </a:lnTo>
                        <a:lnTo>
                          <a:pt x="71" y="33"/>
                        </a:lnTo>
                        <a:lnTo>
                          <a:pt x="56" y="42"/>
                        </a:lnTo>
                        <a:lnTo>
                          <a:pt x="43" y="50"/>
                        </a:lnTo>
                        <a:lnTo>
                          <a:pt x="31" y="59"/>
                        </a:lnTo>
                        <a:lnTo>
                          <a:pt x="21" y="71"/>
                        </a:lnTo>
                        <a:lnTo>
                          <a:pt x="12" y="81"/>
                        </a:lnTo>
                        <a:lnTo>
                          <a:pt x="6" y="93"/>
                        </a:lnTo>
                        <a:lnTo>
                          <a:pt x="2" y="106"/>
                        </a:lnTo>
                        <a:lnTo>
                          <a:pt x="0" y="118"/>
                        </a:lnTo>
                        <a:lnTo>
                          <a:pt x="18" y="118"/>
                        </a:lnTo>
                        <a:lnTo>
                          <a:pt x="19" y="108"/>
                        </a:lnTo>
                        <a:lnTo>
                          <a:pt x="23" y="100"/>
                        </a:lnTo>
                        <a:lnTo>
                          <a:pt x="27" y="91"/>
                        </a:lnTo>
                        <a:lnTo>
                          <a:pt x="35" y="82"/>
                        </a:lnTo>
                        <a:lnTo>
                          <a:pt x="43" y="73"/>
                        </a:lnTo>
                        <a:lnTo>
                          <a:pt x="53" y="64"/>
                        </a:lnTo>
                        <a:lnTo>
                          <a:pt x="66" y="57"/>
                        </a:lnTo>
                        <a:lnTo>
                          <a:pt x="80" y="49"/>
                        </a:lnTo>
                        <a:lnTo>
                          <a:pt x="95" y="43"/>
                        </a:lnTo>
                        <a:lnTo>
                          <a:pt x="111" y="37"/>
                        </a:lnTo>
                        <a:lnTo>
                          <a:pt x="129" y="30"/>
                        </a:lnTo>
                        <a:lnTo>
                          <a:pt x="148" y="26"/>
                        </a:lnTo>
                        <a:lnTo>
                          <a:pt x="168" y="23"/>
                        </a:lnTo>
                        <a:lnTo>
                          <a:pt x="189" y="20"/>
                        </a:lnTo>
                        <a:lnTo>
                          <a:pt x="211" y="19"/>
                        </a:lnTo>
                        <a:lnTo>
                          <a:pt x="234" y="18"/>
                        </a:lnTo>
                        <a:lnTo>
                          <a:pt x="234"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75" name="Freeform 522">
                    <a:extLst>
                      <a:ext uri="{FF2B5EF4-FFF2-40B4-BE49-F238E27FC236}">
                        <a16:creationId xmlns:a16="http://schemas.microsoft.com/office/drawing/2014/main" id="{AB5DDE1B-99AD-0F4B-8350-DBFB06648F2E}"/>
                      </a:ext>
                    </a:extLst>
                  </p:cNvPr>
                  <p:cNvSpPr>
                    <a:spLocks/>
                  </p:cNvSpPr>
                  <p:nvPr/>
                </p:nvSpPr>
                <p:spPr bwMode="auto">
                  <a:xfrm>
                    <a:off x="2861" y="1995"/>
                    <a:ext cx="58" cy="30"/>
                  </a:xfrm>
                  <a:custGeom>
                    <a:avLst/>
                    <a:gdLst>
                      <a:gd name="T0" fmla="*/ 0 w 231"/>
                      <a:gd name="T1" fmla="*/ 0 h 118"/>
                      <a:gd name="T2" fmla="*/ 0 w 231"/>
                      <a:gd name="T3" fmla="*/ 0 h 118"/>
                      <a:gd name="T4" fmla="*/ 0 w 231"/>
                      <a:gd name="T5" fmla="*/ 0 h 118"/>
                      <a:gd name="T6" fmla="*/ 0 w 231"/>
                      <a:gd name="T7" fmla="*/ 0 h 118"/>
                      <a:gd name="T8" fmla="*/ 0 w 231"/>
                      <a:gd name="T9" fmla="*/ 0 h 118"/>
                      <a:gd name="T10" fmla="*/ 0 w 231"/>
                      <a:gd name="T11" fmla="*/ 0 h 118"/>
                      <a:gd name="T12" fmla="*/ 0 w 231"/>
                      <a:gd name="T13" fmla="*/ 0 h 118"/>
                      <a:gd name="T14" fmla="*/ 0 w 231"/>
                      <a:gd name="T15" fmla="*/ 0 h 118"/>
                      <a:gd name="T16" fmla="*/ 0 w 231"/>
                      <a:gd name="T17" fmla="*/ 0 h 118"/>
                      <a:gd name="T18" fmla="*/ 0 w 231"/>
                      <a:gd name="T19" fmla="*/ 0 h 118"/>
                      <a:gd name="T20" fmla="*/ 0 w 231"/>
                      <a:gd name="T21" fmla="*/ 0 h 118"/>
                      <a:gd name="T22" fmla="*/ 0 w 231"/>
                      <a:gd name="T23" fmla="*/ 0 h 118"/>
                      <a:gd name="T24" fmla="*/ 0 w 231"/>
                      <a:gd name="T25" fmla="*/ 0 h 118"/>
                      <a:gd name="T26" fmla="*/ 0 w 231"/>
                      <a:gd name="T27" fmla="*/ 0 h 118"/>
                      <a:gd name="T28" fmla="*/ 0 w 231"/>
                      <a:gd name="T29" fmla="*/ 0 h 118"/>
                      <a:gd name="T30" fmla="*/ 0 w 231"/>
                      <a:gd name="T31" fmla="*/ 0 h 118"/>
                      <a:gd name="T32" fmla="*/ 0 w 231"/>
                      <a:gd name="T33" fmla="*/ 0 h 118"/>
                      <a:gd name="T34" fmla="*/ 0 w 231"/>
                      <a:gd name="T35" fmla="*/ 0 h 118"/>
                      <a:gd name="T36" fmla="*/ 0 w 231"/>
                      <a:gd name="T37" fmla="*/ 0 h 118"/>
                      <a:gd name="T38" fmla="*/ 0 w 231"/>
                      <a:gd name="T39" fmla="*/ 0 h 118"/>
                      <a:gd name="T40" fmla="*/ 0 w 231"/>
                      <a:gd name="T41" fmla="*/ 0 h 118"/>
                      <a:gd name="T42" fmla="*/ 0 w 231"/>
                      <a:gd name="T43" fmla="*/ 0 h 118"/>
                      <a:gd name="T44" fmla="*/ 0 w 231"/>
                      <a:gd name="T45" fmla="*/ 0 h 118"/>
                      <a:gd name="T46" fmla="*/ 0 w 231"/>
                      <a:gd name="T47" fmla="*/ 0 h 118"/>
                      <a:gd name="T48" fmla="*/ 0 w 231"/>
                      <a:gd name="T49" fmla="*/ 0 h 118"/>
                      <a:gd name="T50" fmla="*/ 0 w 231"/>
                      <a:gd name="T51" fmla="*/ 0 h 118"/>
                      <a:gd name="T52" fmla="*/ 0 w 231"/>
                      <a:gd name="T53" fmla="*/ 0 h 118"/>
                      <a:gd name="T54" fmla="*/ 0 w 231"/>
                      <a:gd name="T55" fmla="*/ 0 h 118"/>
                      <a:gd name="T56" fmla="*/ 0 w 231"/>
                      <a:gd name="T57" fmla="*/ 0 h 118"/>
                      <a:gd name="T58" fmla="*/ 0 w 231"/>
                      <a:gd name="T59" fmla="*/ 0 h 118"/>
                      <a:gd name="T60" fmla="*/ 0 w 231"/>
                      <a:gd name="T61" fmla="*/ 0 h 118"/>
                      <a:gd name="T62" fmla="*/ 0 w 231"/>
                      <a:gd name="T63" fmla="*/ 0 h 118"/>
                      <a:gd name="T64" fmla="*/ 0 w 231"/>
                      <a:gd name="T65" fmla="*/ 0 h 118"/>
                      <a:gd name="T66" fmla="*/ 0 w 231"/>
                      <a:gd name="T67" fmla="*/ 0 h 118"/>
                      <a:gd name="T68" fmla="*/ 0 w 231"/>
                      <a:gd name="T69" fmla="*/ 0 h 118"/>
                      <a:gd name="T70" fmla="*/ 0 w 231"/>
                      <a:gd name="T71" fmla="*/ 0 h 118"/>
                      <a:gd name="T72" fmla="*/ 0 w 231"/>
                      <a:gd name="T73" fmla="*/ 0 h 118"/>
                      <a:gd name="T74" fmla="*/ 0 w 231"/>
                      <a:gd name="T75" fmla="*/ 0 h 118"/>
                      <a:gd name="T76" fmla="*/ 0 w 231"/>
                      <a:gd name="T77" fmla="*/ 0 h 11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1"/>
                      <a:gd name="T118" fmla="*/ 0 h 118"/>
                      <a:gd name="T119" fmla="*/ 231 w 231"/>
                      <a:gd name="T120" fmla="*/ 118 h 11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1" h="118">
                        <a:moveTo>
                          <a:pt x="231" y="118"/>
                        </a:moveTo>
                        <a:lnTo>
                          <a:pt x="231" y="118"/>
                        </a:lnTo>
                        <a:lnTo>
                          <a:pt x="230" y="106"/>
                        </a:lnTo>
                        <a:lnTo>
                          <a:pt x="226" y="93"/>
                        </a:lnTo>
                        <a:lnTo>
                          <a:pt x="220" y="81"/>
                        </a:lnTo>
                        <a:lnTo>
                          <a:pt x="211" y="71"/>
                        </a:lnTo>
                        <a:lnTo>
                          <a:pt x="201" y="59"/>
                        </a:lnTo>
                        <a:lnTo>
                          <a:pt x="190" y="50"/>
                        </a:lnTo>
                        <a:lnTo>
                          <a:pt x="176" y="42"/>
                        </a:lnTo>
                        <a:lnTo>
                          <a:pt x="161" y="33"/>
                        </a:lnTo>
                        <a:lnTo>
                          <a:pt x="144" y="25"/>
                        </a:lnTo>
                        <a:lnTo>
                          <a:pt x="127" y="19"/>
                        </a:lnTo>
                        <a:lnTo>
                          <a:pt x="108" y="14"/>
                        </a:lnTo>
                        <a:lnTo>
                          <a:pt x="88" y="9"/>
                        </a:lnTo>
                        <a:lnTo>
                          <a:pt x="66" y="5"/>
                        </a:lnTo>
                        <a:lnTo>
                          <a:pt x="45" y="3"/>
                        </a:lnTo>
                        <a:lnTo>
                          <a:pt x="22" y="0"/>
                        </a:lnTo>
                        <a:lnTo>
                          <a:pt x="0" y="0"/>
                        </a:lnTo>
                        <a:lnTo>
                          <a:pt x="0" y="18"/>
                        </a:lnTo>
                        <a:lnTo>
                          <a:pt x="21" y="19"/>
                        </a:lnTo>
                        <a:lnTo>
                          <a:pt x="42" y="20"/>
                        </a:lnTo>
                        <a:lnTo>
                          <a:pt x="64" y="23"/>
                        </a:lnTo>
                        <a:lnTo>
                          <a:pt x="84" y="26"/>
                        </a:lnTo>
                        <a:lnTo>
                          <a:pt x="103" y="30"/>
                        </a:lnTo>
                        <a:lnTo>
                          <a:pt x="121" y="37"/>
                        </a:lnTo>
                        <a:lnTo>
                          <a:pt x="137" y="43"/>
                        </a:lnTo>
                        <a:lnTo>
                          <a:pt x="153" y="49"/>
                        </a:lnTo>
                        <a:lnTo>
                          <a:pt x="167" y="57"/>
                        </a:lnTo>
                        <a:lnTo>
                          <a:pt x="179" y="64"/>
                        </a:lnTo>
                        <a:lnTo>
                          <a:pt x="190" y="73"/>
                        </a:lnTo>
                        <a:lnTo>
                          <a:pt x="197" y="82"/>
                        </a:lnTo>
                        <a:lnTo>
                          <a:pt x="205" y="91"/>
                        </a:lnTo>
                        <a:lnTo>
                          <a:pt x="210" y="100"/>
                        </a:lnTo>
                        <a:lnTo>
                          <a:pt x="213" y="108"/>
                        </a:lnTo>
                        <a:lnTo>
                          <a:pt x="214" y="118"/>
                        </a:lnTo>
                        <a:lnTo>
                          <a:pt x="231" y="118"/>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grpSp>
            <p:nvGrpSpPr>
              <p:cNvPr id="103788" name="Group 523">
                <a:extLst>
                  <a:ext uri="{FF2B5EF4-FFF2-40B4-BE49-F238E27FC236}">
                    <a16:creationId xmlns:a16="http://schemas.microsoft.com/office/drawing/2014/main" id="{C049F843-AF82-2B40-8A00-0388F06A02EE}"/>
                  </a:ext>
                </a:extLst>
              </p:cNvPr>
              <p:cNvGrpSpPr>
                <a:grpSpLocks/>
              </p:cNvGrpSpPr>
              <p:nvPr/>
            </p:nvGrpSpPr>
            <p:grpSpPr bwMode="auto">
              <a:xfrm>
                <a:off x="2694" y="1776"/>
                <a:ext cx="117" cy="60"/>
                <a:chOff x="2802" y="1995"/>
                <a:chExt cx="117" cy="60"/>
              </a:xfrm>
            </p:grpSpPr>
            <p:sp>
              <p:nvSpPr>
                <p:cNvPr id="103864" name="Freeform 524">
                  <a:extLst>
                    <a:ext uri="{FF2B5EF4-FFF2-40B4-BE49-F238E27FC236}">
                      <a16:creationId xmlns:a16="http://schemas.microsoft.com/office/drawing/2014/main" id="{487A1989-1BD4-9C41-ADE4-26AE95BCD9C1}"/>
                    </a:ext>
                  </a:extLst>
                </p:cNvPr>
                <p:cNvSpPr>
                  <a:spLocks/>
                </p:cNvSpPr>
                <p:nvPr/>
              </p:nvSpPr>
              <p:spPr bwMode="auto">
                <a:xfrm>
                  <a:off x="2805" y="1997"/>
                  <a:ext cx="111" cy="55"/>
                </a:xfrm>
                <a:custGeom>
                  <a:avLst/>
                  <a:gdLst>
                    <a:gd name="T0" fmla="*/ 0 w 448"/>
                    <a:gd name="T1" fmla="*/ 0 h 217"/>
                    <a:gd name="T2" fmla="*/ 0 w 448"/>
                    <a:gd name="T3" fmla="*/ 0 h 217"/>
                    <a:gd name="T4" fmla="*/ 0 w 448"/>
                    <a:gd name="T5" fmla="*/ 0 h 217"/>
                    <a:gd name="T6" fmla="*/ 0 w 448"/>
                    <a:gd name="T7" fmla="*/ 0 h 217"/>
                    <a:gd name="T8" fmla="*/ 0 w 448"/>
                    <a:gd name="T9" fmla="*/ 0 h 217"/>
                    <a:gd name="T10" fmla="*/ 0 w 448"/>
                    <a:gd name="T11" fmla="*/ 0 h 217"/>
                    <a:gd name="T12" fmla="*/ 0 w 448"/>
                    <a:gd name="T13" fmla="*/ 0 h 217"/>
                    <a:gd name="T14" fmla="*/ 0 w 448"/>
                    <a:gd name="T15" fmla="*/ 0 h 217"/>
                    <a:gd name="T16" fmla="*/ 0 w 448"/>
                    <a:gd name="T17" fmla="*/ 0 h 217"/>
                    <a:gd name="T18" fmla="*/ 0 w 448"/>
                    <a:gd name="T19" fmla="*/ 0 h 217"/>
                    <a:gd name="T20" fmla="*/ 0 w 448"/>
                    <a:gd name="T21" fmla="*/ 0 h 217"/>
                    <a:gd name="T22" fmla="*/ 0 w 448"/>
                    <a:gd name="T23" fmla="*/ 0 h 217"/>
                    <a:gd name="T24" fmla="*/ 0 w 448"/>
                    <a:gd name="T25" fmla="*/ 0 h 217"/>
                    <a:gd name="T26" fmla="*/ 0 w 448"/>
                    <a:gd name="T27" fmla="*/ 0 h 217"/>
                    <a:gd name="T28" fmla="*/ 0 w 448"/>
                    <a:gd name="T29" fmla="*/ 0 h 217"/>
                    <a:gd name="T30" fmla="*/ 0 w 448"/>
                    <a:gd name="T31" fmla="*/ 0 h 217"/>
                    <a:gd name="T32" fmla="*/ 0 w 448"/>
                    <a:gd name="T33" fmla="*/ 0 h 217"/>
                    <a:gd name="T34" fmla="*/ 0 w 448"/>
                    <a:gd name="T35" fmla="*/ 0 h 217"/>
                    <a:gd name="T36" fmla="*/ 0 w 448"/>
                    <a:gd name="T37" fmla="*/ 0 h 217"/>
                    <a:gd name="T38" fmla="*/ 0 w 448"/>
                    <a:gd name="T39" fmla="*/ 0 h 217"/>
                    <a:gd name="T40" fmla="*/ 0 w 448"/>
                    <a:gd name="T41" fmla="*/ 0 h 217"/>
                    <a:gd name="T42" fmla="*/ 0 w 448"/>
                    <a:gd name="T43" fmla="*/ 0 h 217"/>
                    <a:gd name="T44" fmla="*/ 0 w 448"/>
                    <a:gd name="T45" fmla="*/ 0 h 217"/>
                    <a:gd name="T46" fmla="*/ 0 w 448"/>
                    <a:gd name="T47" fmla="*/ 0 h 217"/>
                    <a:gd name="T48" fmla="*/ 0 w 448"/>
                    <a:gd name="T49" fmla="*/ 0 h 217"/>
                    <a:gd name="T50" fmla="*/ 0 w 448"/>
                    <a:gd name="T51" fmla="*/ 0 h 217"/>
                    <a:gd name="T52" fmla="*/ 0 w 448"/>
                    <a:gd name="T53" fmla="*/ 0 h 217"/>
                    <a:gd name="T54" fmla="*/ 0 w 448"/>
                    <a:gd name="T55" fmla="*/ 0 h 217"/>
                    <a:gd name="T56" fmla="*/ 0 w 448"/>
                    <a:gd name="T57" fmla="*/ 0 h 217"/>
                    <a:gd name="T58" fmla="*/ 0 w 448"/>
                    <a:gd name="T59" fmla="*/ 0 h 217"/>
                    <a:gd name="T60" fmla="*/ 0 w 448"/>
                    <a:gd name="T61" fmla="*/ 0 h 217"/>
                    <a:gd name="T62" fmla="*/ 0 w 448"/>
                    <a:gd name="T63" fmla="*/ 0 h 2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48"/>
                    <a:gd name="T97" fmla="*/ 0 h 217"/>
                    <a:gd name="T98" fmla="*/ 448 w 448"/>
                    <a:gd name="T99" fmla="*/ 217 h 2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48" h="217">
                      <a:moveTo>
                        <a:pt x="448" y="109"/>
                      </a:moveTo>
                      <a:lnTo>
                        <a:pt x="446" y="120"/>
                      </a:lnTo>
                      <a:lnTo>
                        <a:pt x="443" y="131"/>
                      </a:lnTo>
                      <a:lnTo>
                        <a:pt x="438" y="141"/>
                      </a:lnTo>
                      <a:lnTo>
                        <a:pt x="430" y="151"/>
                      </a:lnTo>
                      <a:lnTo>
                        <a:pt x="420" y="160"/>
                      </a:lnTo>
                      <a:lnTo>
                        <a:pt x="409" y="169"/>
                      </a:lnTo>
                      <a:lnTo>
                        <a:pt x="396" y="177"/>
                      </a:lnTo>
                      <a:lnTo>
                        <a:pt x="382" y="185"/>
                      </a:lnTo>
                      <a:lnTo>
                        <a:pt x="366" y="191"/>
                      </a:lnTo>
                      <a:lnTo>
                        <a:pt x="348" y="198"/>
                      </a:lnTo>
                      <a:lnTo>
                        <a:pt x="330" y="204"/>
                      </a:lnTo>
                      <a:lnTo>
                        <a:pt x="310" y="208"/>
                      </a:lnTo>
                      <a:lnTo>
                        <a:pt x="290" y="212"/>
                      </a:lnTo>
                      <a:lnTo>
                        <a:pt x="269" y="214"/>
                      </a:lnTo>
                      <a:lnTo>
                        <a:pt x="247" y="217"/>
                      </a:lnTo>
                      <a:lnTo>
                        <a:pt x="225" y="217"/>
                      </a:lnTo>
                      <a:lnTo>
                        <a:pt x="202" y="217"/>
                      </a:lnTo>
                      <a:lnTo>
                        <a:pt x="179" y="214"/>
                      </a:lnTo>
                      <a:lnTo>
                        <a:pt x="158" y="212"/>
                      </a:lnTo>
                      <a:lnTo>
                        <a:pt x="138" y="208"/>
                      </a:lnTo>
                      <a:lnTo>
                        <a:pt x="117" y="204"/>
                      </a:lnTo>
                      <a:lnTo>
                        <a:pt x="100" y="198"/>
                      </a:lnTo>
                      <a:lnTo>
                        <a:pt x="82" y="191"/>
                      </a:lnTo>
                      <a:lnTo>
                        <a:pt x="66" y="185"/>
                      </a:lnTo>
                      <a:lnTo>
                        <a:pt x="52" y="177"/>
                      </a:lnTo>
                      <a:lnTo>
                        <a:pt x="39" y="169"/>
                      </a:lnTo>
                      <a:lnTo>
                        <a:pt x="28" y="160"/>
                      </a:lnTo>
                      <a:lnTo>
                        <a:pt x="18" y="151"/>
                      </a:lnTo>
                      <a:lnTo>
                        <a:pt x="10" y="141"/>
                      </a:lnTo>
                      <a:lnTo>
                        <a:pt x="5" y="131"/>
                      </a:lnTo>
                      <a:lnTo>
                        <a:pt x="2" y="120"/>
                      </a:lnTo>
                      <a:lnTo>
                        <a:pt x="0" y="109"/>
                      </a:lnTo>
                      <a:lnTo>
                        <a:pt x="2" y="98"/>
                      </a:lnTo>
                      <a:lnTo>
                        <a:pt x="5" y="87"/>
                      </a:lnTo>
                      <a:lnTo>
                        <a:pt x="10" y="77"/>
                      </a:lnTo>
                      <a:lnTo>
                        <a:pt x="18" y="67"/>
                      </a:lnTo>
                      <a:lnTo>
                        <a:pt x="28" y="58"/>
                      </a:lnTo>
                      <a:lnTo>
                        <a:pt x="39" y="48"/>
                      </a:lnTo>
                      <a:lnTo>
                        <a:pt x="52" y="40"/>
                      </a:lnTo>
                      <a:lnTo>
                        <a:pt x="66" y="33"/>
                      </a:lnTo>
                      <a:lnTo>
                        <a:pt x="82" y="25"/>
                      </a:lnTo>
                      <a:lnTo>
                        <a:pt x="100" y="19"/>
                      </a:lnTo>
                      <a:lnTo>
                        <a:pt x="117" y="14"/>
                      </a:lnTo>
                      <a:lnTo>
                        <a:pt x="138" y="9"/>
                      </a:lnTo>
                      <a:lnTo>
                        <a:pt x="158" y="5"/>
                      </a:lnTo>
                      <a:lnTo>
                        <a:pt x="179" y="2"/>
                      </a:lnTo>
                      <a:lnTo>
                        <a:pt x="202" y="1"/>
                      </a:lnTo>
                      <a:lnTo>
                        <a:pt x="225" y="0"/>
                      </a:lnTo>
                      <a:lnTo>
                        <a:pt x="247" y="1"/>
                      </a:lnTo>
                      <a:lnTo>
                        <a:pt x="269" y="2"/>
                      </a:lnTo>
                      <a:lnTo>
                        <a:pt x="290" y="5"/>
                      </a:lnTo>
                      <a:lnTo>
                        <a:pt x="310" y="9"/>
                      </a:lnTo>
                      <a:lnTo>
                        <a:pt x="330" y="14"/>
                      </a:lnTo>
                      <a:lnTo>
                        <a:pt x="348" y="19"/>
                      </a:lnTo>
                      <a:lnTo>
                        <a:pt x="366" y="25"/>
                      </a:lnTo>
                      <a:lnTo>
                        <a:pt x="382" y="33"/>
                      </a:lnTo>
                      <a:lnTo>
                        <a:pt x="396" y="40"/>
                      </a:lnTo>
                      <a:lnTo>
                        <a:pt x="409" y="48"/>
                      </a:lnTo>
                      <a:lnTo>
                        <a:pt x="420" y="58"/>
                      </a:lnTo>
                      <a:lnTo>
                        <a:pt x="430" y="67"/>
                      </a:lnTo>
                      <a:lnTo>
                        <a:pt x="438" y="77"/>
                      </a:lnTo>
                      <a:lnTo>
                        <a:pt x="443" y="87"/>
                      </a:lnTo>
                      <a:lnTo>
                        <a:pt x="446" y="98"/>
                      </a:lnTo>
                      <a:lnTo>
                        <a:pt x="448" y="109"/>
                      </a:lnTo>
                      <a:close/>
                    </a:path>
                  </a:pathLst>
                </a:custGeom>
                <a:solidFill>
                  <a:srgbClr val="F2CDB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103865" name="Group 525">
                  <a:extLst>
                    <a:ext uri="{FF2B5EF4-FFF2-40B4-BE49-F238E27FC236}">
                      <a16:creationId xmlns:a16="http://schemas.microsoft.com/office/drawing/2014/main" id="{09B5AB79-D348-DD4F-B5C8-6BE98675D7CB}"/>
                    </a:ext>
                  </a:extLst>
                </p:cNvPr>
                <p:cNvGrpSpPr>
                  <a:grpSpLocks/>
                </p:cNvGrpSpPr>
                <p:nvPr/>
              </p:nvGrpSpPr>
              <p:grpSpPr bwMode="auto">
                <a:xfrm>
                  <a:off x="2802" y="1995"/>
                  <a:ext cx="117" cy="60"/>
                  <a:chOff x="2802" y="1995"/>
                  <a:chExt cx="117" cy="60"/>
                </a:xfrm>
              </p:grpSpPr>
              <p:sp>
                <p:nvSpPr>
                  <p:cNvPr id="103866" name="Freeform 526">
                    <a:extLst>
                      <a:ext uri="{FF2B5EF4-FFF2-40B4-BE49-F238E27FC236}">
                        <a16:creationId xmlns:a16="http://schemas.microsoft.com/office/drawing/2014/main" id="{D5C2B21C-BD1C-9D45-B275-F81AC9C58BE3}"/>
                      </a:ext>
                    </a:extLst>
                  </p:cNvPr>
                  <p:cNvSpPr>
                    <a:spLocks/>
                  </p:cNvSpPr>
                  <p:nvPr/>
                </p:nvSpPr>
                <p:spPr bwMode="auto">
                  <a:xfrm>
                    <a:off x="2861" y="2025"/>
                    <a:ext cx="58" cy="30"/>
                  </a:xfrm>
                  <a:custGeom>
                    <a:avLst/>
                    <a:gdLst>
                      <a:gd name="T0" fmla="*/ 0 w 231"/>
                      <a:gd name="T1" fmla="*/ 0 h 116"/>
                      <a:gd name="T2" fmla="*/ 0 w 231"/>
                      <a:gd name="T3" fmla="*/ 0 h 116"/>
                      <a:gd name="T4" fmla="*/ 0 w 231"/>
                      <a:gd name="T5" fmla="*/ 0 h 116"/>
                      <a:gd name="T6" fmla="*/ 0 w 231"/>
                      <a:gd name="T7" fmla="*/ 0 h 116"/>
                      <a:gd name="T8" fmla="*/ 0 w 231"/>
                      <a:gd name="T9" fmla="*/ 0 h 116"/>
                      <a:gd name="T10" fmla="*/ 0 w 231"/>
                      <a:gd name="T11" fmla="*/ 0 h 116"/>
                      <a:gd name="T12" fmla="*/ 0 w 231"/>
                      <a:gd name="T13" fmla="*/ 0 h 116"/>
                      <a:gd name="T14" fmla="*/ 0 w 231"/>
                      <a:gd name="T15" fmla="*/ 0 h 116"/>
                      <a:gd name="T16" fmla="*/ 0 w 231"/>
                      <a:gd name="T17" fmla="*/ 0 h 116"/>
                      <a:gd name="T18" fmla="*/ 0 w 231"/>
                      <a:gd name="T19" fmla="*/ 0 h 116"/>
                      <a:gd name="T20" fmla="*/ 0 w 231"/>
                      <a:gd name="T21" fmla="*/ 0 h 116"/>
                      <a:gd name="T22" fmla="*/ 0 w 231"/>
                      <a:gd name="T23" fmla="*/ 0 h 116"/>
                      <a:gd name="T24" fmla="*/ 0 w 231"/>
                      <a:gd name="T25" fmla="*/ 0 h 116"/>
                      <a:gd name="T26" fmla="*/ 0 w 231"/>
                      <a:gd name="T27" fmla="*/ 0 h 116"/>
                      <a:gd name="T28" fmla="*/ 0 w 231"/>
                      <a:gd name="T29" fmla="*/ 0 h 116"/>
                      <a:gd name="T30" fmla="*/ 0 w 231"/>
                      <a:gd name="T31" fmla="*/ 0 h 116"/>
                      <a:gd name="T32" fmla="*/ 0 w 231"/>
                      <a:gd name="T33" fmla="*/ 0 h 116"/>
                      <a:gd name="T34" fmla="*/ 0 w 231"/>
                      <a:gd name="T35" fmla="*/ 0 h 116"/>
                      <a:gd name="T36" fmla="*/ 0 w 231"/>
                      <a:gd name="T37" fmla="*/ 0 h 116"/>
                      <a:gd name="T38" fmla="*/ 0 w 231"/>
                      <a:gd name="T39" fmla="*/ 0 h 116"/>
                      <a:gd name="T40" fmla="*/ 0 w 231"/>
                      <a:gd name="T41" fmla="*/ 0 h 116"/>
                      <a:gd name="T42" fmla="*/ 0 w 231"/>
                      <a:gd name="T43" fmla="*/ 0 h 116"/>
                      <a:gd name="T44" fmla="*/ 0 w 231"/>
                      <a:gd name="T45" fmla="*/ 0 h 116"/>
                      <a:gd name="T46" fmla="*/ 0 w 231"/>
                      <a:gd name="T47" fmla="*/ 0 h 116"/>
                      <a:gd name="T48" fmla="*/ 0 w 231"/>
                      <a:gd name="T49" fmla="*/ 0 h 116"/>
                      <a:gd name="T50" fmla="*/ 0 w 231"/>
                      <a:gd name="T51" fmla="*/ 0 h 116"/>
                      <a:gd name="T52" fmla="*/ 0 w 231"/>
                      <a:gd name="T53" fmla="*/ 0 h 116"/>
                      <a:gd name="T54" fmla="*/ 0 w 231"/>
                      <a:gd name="T55" fmla="*/ 0 h 116"/>
                      <a:gd name="T56" fmla="*/ 0 w 231"/>
                      <a:gd name="T57" fmla="*/ 0 h 116"/>
                      <a:gd name="T58" fmla="*/ 0 w 231"/>
                      <a:gd name="T59" fmla="*/ 0 h 116"/>
                      <a:gd name="T60" fmla="*/ 0 w 231"/>
                      <a:gd name="T61" fmla="*/ 0 h 116"/>
                      <a:gd name="T62" fmla="*/ 0 w 231"/>
                      <a:gd name="T63" fmla="*/ 0 h 116"/>
                      <a:gd name="T64" fmla="*/ 0 w 231"/>
                      <a:gd name="T65" fmla="*/ 0 h 116"/>
                      <a:gd name="T66" fmla="*/ 0 w 231"/>
                      <a:gd name="T67" fmla="*/ 0 h 116"/>
                      <a:gd name="T68" fmla="*/ 0 w 231"/>
                      <a:gd name="T69" fmla="*/ 0 h 116"/>
                      <a:gd name="T70" fmla="*/ 0 w 231"/>
                      <a:gd name="T71" fmla="*/ 0 h 116"/>
                      <a:gd name="T72" fmla="*/ 0 w 231"/>
                      <a:gd name="T73" fmla="*/ 0 h 116"/>
                      <a:gd name="T74" fmla="*/ 0 w 231"/>
                      <a:gd name="T75" fmla="*/ 0 h 116"/>
                      <a:gd name="T76" fmla="*/ 0 w 231"/>
                      <a:gd name="T77" fmla="*/ 0 h 11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1"/>
                      <a:gd name="T118" fmla="*/ 0 h 116"/>
                      <a:gd name="T119" fmla="*/ 231 w 231"/>
                      <a:gd name="T120" fmla="*/ 116 h 11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1" h="116">
                        <a:moveTo>
                          <a:pt x="0" y="116"/>
                        </a:moveTo>
                        <a:lnTo>
                          <a:pt x="0" y="116"/>
                        </a:lnTo>
                        <a:lnTo>
                          <a:pt x="22" y="116"/>
                        </a:lnTo>
                        <a:lnTo>
                          <a:pt x="45" y="114"/>
                        </a:lnTo>
                        <a:lnTo>
                          <a:pt x="66" y="111"/>
                        </a:lnTo>
                        <a:lnTo>
                          <a:pt x="88" y="108"/>
                        </a:lnTo>
                        <a:lnTo>
                          <a:pt x="108" y="103"/>
                        </a:lnTo>
                        <a:lnTo>
                          <a:pt x="127" y="97"/>
                        </a:lnTo>
                        <a:lnTo>
                          <a:pt x="144" y="91"/>
                        </a:lnTo>
                        <a:lnTo>
                          <a:pt x="161" y="84"/>
                        </a:lnTo>
                        <a:lnTo>
                          <a:pt x="176" y="76"/>
                        </a:lnTo>
                        <a:lnTo>
                          <a:pt x="190" y="67"/>
                        </a:lnTo>
                        <a:lnTo>
                          <a:pt x="201" y="57"/>
                        </a:lnTo>
                        <a:lnTo>
                          <a:pt x="211" y="47"/>
                        </a:lnTo>
                        <a:lnTo>
                          <a:pt x="220" y="37"/>
                        </a:lnTo>
                        <a:lnTo>
                          <a:pt x="226" y="26"/>
                        </a:lnTo>
                        <a:lnTo>
                          <a:pt x="230" y="13"/>
                        </a:lnTo>
                        <a:lnTo>
                          <a:pt x="231" y="0"/>
                        </a:lnTo>
                        <a:lnTo>
                          <a:pt x="214" y="0"/>
                        </a:lnTo>
                        <a:lnTo>
                          <a:pt x="213" y="9"/>
                        </a:lnTo>
                        <a:lnTo>
                          <a:pt x="210" y="18"/>
                        </a:lnTo>
                        <a:lnTo>
                          <a:pt x="205" y="27"/>
                        </a:lnTo>
                        <a:lnTo>
                          <a:pt x="199" y="36"/>
                        </a:lnTo>
                        <a:lnTo>
                          <a:pt x="190" y="45"/>
                        </a:lnTo>
                        <a:lnTo>
                          <a:pt x="179" y="52"/>
                        </a:lnTo>
                        <a:lnTo>
                          <a:pt x="167" y="61"/>
                        </a:lnTo>
                        <a:lnTo>
                          <a:pt x="153" y="67"/>
                        </a:lnTo>
                        <a:lnTo>
                          <a:pt x="138" y="75"/>
                        </a:lnTo>
                        <a:lnTo>
                          <a:pt x="121" y="80"/>
                        </a:lnTo>
                        <a:lnTo>
                          <a:pt x="103" y="86"/>
                        </a:lnTo>
                        <a:lnTo>
                          <a:pt x="84" y="90"/>
                        </a:lnTo>
                        <a:lnTo>
                          <a:pt x="64" y="94"/>
                        </a:lnTo>
                        <a:lnTo>
                          <a:pt x="42" y="96"/>
                        </a:lnTo>
                        <a:lnTo>
                          <a:pt x="21" y="97"/>
                        </a:lnTo>
                        <a:lnTo>
                          <a:pt x="0" y="99"/>
                        </a:lnTo>
                        <a:lnTo>
                          <a:pt x="0" y="116"/>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67" name="Freeform 527">
                    <a:extLst>
                      <a:ext uri="{FF2B5EF4-FFF2-40B4-BE49-F238E27FC236}">
                        <a16:creationId xmlns:a16="http://schemas.microsoft.com/office/drawing/2014/main" id="{E8DF70E7-91A1-E24E-8418-01D2E242024F}"/>
                      </a:ext>
                    </a:extLst>
                  </p:cNvPr>
                  <p:cNvSpPr>
                    <a:spLocks/>
                  </p:cNvSpPr>
                  <p:nvPr/>
                </p:nvSpPr>
                <p:spPr bwMode="auto">
                  <a:xfrm>
                    <a:off x="2802" y="2025"/>
                    <a:ext cx="59" cy="30"/>
                  </a:xfrm>
                  <a:custGeom>
                    <a:avLst/>
                    <a:gdLst>
                      <a:gd name="T0" fmla="*/ 0 w 234"/>
                      <a:gd name="T1" fmla="*/ 0 h 116"/>
                      <a:gd name="T2" fmla="*/ 0 w 234"/>
                      <a:gd name="T3" fmla="*/ 0 h 116"/>
                      <a:gd name="T4" fmla="*/ 0 w 234"/>
                      <a:gd name="T5" fmla="*/ 0 h 116"/>
                      <a:gd name="T6" fmla="*/ 0 w 234"/>
                      <a:gd name="T7" fmla="*/ 0 h 116"/>
                      <a:gd name="T8" fmla="*/ 0 w 234"/>
                      <a:gd name="T9" fmla="*/ 0 h 116"/>
                      <a:gd name="T10" fmla="*/ 0 w 234"/>
                      <a:gd name="T11" fmla="*/ 0 h 116"/>
                      <a:gd name="T12" fmla="*/ 0 w 234"/>
                      <a:gd name="T13" fmla="*/ 0 h 116"/>
                      <a:gd name="T14" fmla="*/ 0 w 234"/>
                      <a:gd name="T15" fmla="*/ 0 h 116"/>
                      <a:gd name="T16" fmla="*/ 0 w 234"/>
                      <a:gd name="T17" fmla="*/ 0 h 116"/>
                      <a:gd name="T18" fmla="*/ 0 w 234"/>
                      <a:gd name="T19" fmla="*/ 0 h 116"/>
                      <a:gd name="T20" fmla="*/ 0 w 234"/>
                      <a:gd name="T21" fmla="*/ 0 h 116"/>
                      <a:gd name="T22" fmla="*/ 0 w 234"/>
                      <a:gd name="T23" fmla="*/ 0 h 116"/>
                      <a:gd name="T24" fmla="*/ 0 w 234"/>
                      <a:gd name="T25" fmla="*/ 0 h 116"/>
                      <a:gd name="T26" fmla="*/ 0 w 234"/>
                      <a:gd name="T27" fmla="*/ 0 h 116"/>
                      <a:gd name="T28" fmla="*/ 0 w 234"/>
                      <a:gd name="T29" fmla="*/ 0 h 116"/>
                      <a:gd name="T30" fmla="*/ 0 w 234"/>
                      <a:gd name="T31" fmla="*/ 0 h 116"/>
                      <a:gd name="T32" fmla="*/ 0 w 234"/>
                      <a:gd name="T33" fmla="*/ 0 h 116"/>
                      <a:gd name="T34" fmla="*/ 0 w 234"/>
                      <a:gd name="T35" fmla="*/ 0 h 116"/>
                      <a:gd name="T36" fmla="*/ 0 w 234"/>
                      <a:gd name="T37" fmla="*/ 0 h 116"/>
                      <a:gd name="T38" fmla="*/ 0 w 234"/>
                      <a:gd name="T39" fmla="*/ 0 h 116"/>
                      <a:gd name="T40" fmla="*/ 0 w 234"/>
                      <a:gd name="T41" fmla="*/ 0 h 116"/>
                      <a:gd name="T42" fmla="*/ 0 w 234"/>
                      <a:gd name="T43" fmla="*/ 0 h 116"/>
                      <a:gd name="T44" fmla="*/ 0 w 234"/>
                      <a:gd name="T45" fmla="*/ 0 h 116"/>
                      <a:gd name="T46" fmla="*/ 0 w 234"/>
                      <a:gd name="T47" fmla="*/ 0 h 116"/>
                      <a:gd name="T48" fmla="*/ 0 w 234"/>
                      <a:gd name="T49" fmla="*/ 0 h 116"/>
                      <a:gd name="T50" fmla="*/ 0 w 234"/>
                      <a:gd name="T51" fmla="*/ 0 h 116"/>
                      <a:gd name="T52" fmla="*/ 0 w 234"/>
                      <a:gd name="T53" fmla="*/ 0 h 116"/>
                      <a:gd name="T54" fmla="*/ 0 w 234"/>
                      <a:gd name="T55" fmla="*/ 0 h 116"/>
                      <a:gd name="T56" fmla="*/ 0 w 234"/>
                      <a:gd name="T57" fmla="*/ 0 h 116"/>
                      <a:gd name="T58" fmla="*/ 0 w 234"/>
                      <a:gd name="T59" fmla="*/ 0 h 116"/>
                      <a:gd name="T60" fmla="*/ 0 w 234"/>
                      <a:gd name="T61" fmla="*/ 0 h 116"/>
                      <a:gd name="T62" fmla="*/ 0 w 234"/>
                      <a:gd name="T63" fmla="*/ 0 h 116"/>
                      <a:gd name="T64" fmla="*/ 0 w 234"/>
                      <a:gd name="T65" fmla="*/ 0 h 116"/>
                      <a:gd name="T66" fmla="*/ 0 w 234"/>
                      <a:gd name="T67" fmla="*/ 0 h 116"/>
                      <a:gd name="T68" fmla="*/ 0 w 234"/>
                      <a:gd name="T69" fmla="*/ 0 h 116"/>
                      <a:gd name="T70" fmla="*/ 0 w 234"/>
                      <a:gd name="T71" fmla="*/ 0 h 116"/>
                      <a:gd name="T72" fmla="*/ 0 w 234"/>
                      <a:gd name="T73" fmla="*/ 0 h 116"/>
                      <a:gd name="T74" fmla="*/ 0 w 234"/>
                      <a:gd name="T75" fmla="*/ 0 h 116"/>
                      <a:gd name="T76" fmla="*/ 0 w 234"/>
                      <a:gd name="T77" fmla="*/ 0 h 11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4"/>
                      <a:gd name="T118" fmla="*/ 0 h 116"/>
                      <a:gd name="T119" fmla="*/ 234 w 234"/>
                      <a:gd name="T120" fmla="*/ 116 h 11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4" h="116">
                        <a:moveTo>
                          <a:pt x="0" y="0"/>
                        </a:moveTo>
                        <a:lnTo>
                          <a:pt x="0" y="0"/>
                        </a:lnTo>
                        <a:lnTo>
                          <a:pt x="2" y="13"/>
                        </a:lnTo>
                        <a:lnTo>
                          <a:pt x="6" y="26"/>
                        </a:lnTo>
                        <a:lnTo>
                          <a:pt x="12" y="37"/>
                        </a:lnTo>
                        <a:lnTo>
                          <a:pt x="21" y="47"/>
                        </a:lnTo>
                        <a:lnTo>
                          <a:pt x="31" y="57"/>
                        </a:lnTo>
                        <a:lnTo>
                          <a:pt x="43" y="67"/>
                        </a:lnTo>
                        <a:lnTo>
                          <a:pt x="56" y="76"/>
                        </a:lnTo>
                        <a:lnTo>
                          <a:pt x="71" y="84"/>
                        </a:lnTo>
                        <a:lnTo>
                          <a:pt x="87" y="91"/>
                        </a:lnTo>
                        <a:lnTo>
                          <a:pt x="105" y="97"/>
                        </a:lnTo>
                        <a:lnTo>
                          <a:pt x="124" y="103"/>
                        </a:lnTo>
                        <a:lnTo>
                          <a:pt x="144" y="108"/>
                        </a:lnTo>
                        <a:lnTo>
                          <a:pt x="166" y="111"/>
                        </a:lnTo>
                        <a:lnTo>
                          <a:pt x="187" y="114"/>
                        </a:lnTo>
                        <a:lnTo>
                          <a:pt x="210" y="116"/>
                        </a:lnTo>
                        <a:lnTo>
                          <a:pt x="234" y="116"/>
                        </a:lnTo>
                        <a:lnTo>
                          <a:pt x="234" y="99"/>
                        </a:lnTo>
                        <a:lnTo>
                          <a:pt x="211" y="97"/>
                        </a:lnTo>
                        <a:lnTo>
                          <a:pt x="189" y="96"/>
                        </a:lnTo>
                        <a:lnTo>
                          <a:pt x="168" y="94"/>
                        </a:lnTo>
                        <a:lnTo>
                          <a:pt x="148" y="90"/>
                        </a:lnTo>
                        <a:lnTo>
                          <a:pt x="129" y="86"/>
                        </a:lnTo>
                        <a:lnTo>
                          <a:pt x="111" y="80"/>
                        </a:lnTo>
                        <a:lnTo>
                          <a:pt x="95" y="75"/>
                        </a:lnTo>
                        <a:lnTo>
                          <a:pt x="80" y="67"/>
                        </a:lnTo>
                        <a:lnTo>
                          <a:pt x="66" y="61"/>
                        </a:lnTo>
                        <a:lnTo>
                          <a:pt x="53" y="52"/>
                        </a:lnTo>
                        <a:lnTo>
                          <a:pt x="43" y="45"/>
                        </a:lnTo>
                        <a:lnTo>
                          <a:pt x="35" y="36"/>
                        </a:lnTo>
                        <a:lnTo>
                          <a:pt x="27" y="27"/>
                        </a:lnTo>
                        <a:lnTo>
                          <a:pt x="23" y="18"/>
                        </a:lnTo>
                        <a:lnTo>
                          <a:pt x="19" y="9"/>
                        </a:lnTo>
                        <a:lnTo>
                          <a:pt x="18" y="0"/>
                        </a:lnTo>
                        <a:lnTo>
                          <a:pt x="0"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68" name="Freeform 528">
                    <a:extLst>
                      <a:ext uri="{FF2B5EF4-FFF2-40B4-BE49-F238E27FC236}">
                        <a16:creationId xmlns:a16="http://schemas.microsoft.com/office/drawing/2014/main" id="{BFF8AC6D-50C2-0F46-9341-2E52EADEC054}"/>
                      </a:ext>
                    </a:extLst>
                  </p:cNvPr>
                  <p:cNvSpPr>
                    <a:spLocks/>
                  </p:cNvSpPr>
                  <p:nvPr/>
                </p:nvSpPr>
                <p:spPr bwMode="auto">
                  <a:xfrm>
                    <a:off x="2802" y="1995"/>
                    <a:ext cx="59" cy="30"/>
                  </a:xfrm>
                  <a:custGeom>
                    <a:avLst/>
                    <a:gdLst>
                      <a:gd name="T0" fmla="*/ 0 w 234"/>
                      <a:gd name="T1" fmla="*/ 0 h 118"/>
                      <a:gd name="T2" fmla="*/ 0 w 234"/>
                      <a:gd name="T3" fmla="*/ 0 h 118"/>
                      <a:gd name="T4" fmla="*/ 0 w 234"/>
                      <a:gd name="T5" fmla="*/ 0 h 118"/>
                      <a:gd name="T6" fmla="*/ 0 w 234"/>
                      <a:gd name="T7" fmla="*/ 0 h 118"/>
                      <a:gd name="T8" fmla="*/ 0 w 234"/>
                      <a:gd name="T9" fmla="*/ 0 h 118"/>
                      <a:gd name="T10" fmla="*/ 0 w 234"/>
                      <a:gd name="T11" fmla="*/ 0 h 118"/>
                      <a:gd name="T12" fmla="*/ 0 w 234"/>
                      <a:gd name="T13" fmla="*/ 0 h 118"/>
                      <a:gd name="T14" fmla="*/ 0 w 234"/>
                      <a:gd name="T15" fmla="*/ 0 h 118"/>
                      <a:gd name="T16" fmla="*/ 0 w 234"/>
                      <a:gd name="T17" fmla="*/ 0 h 118"/>
                      <a:gd name="T18" fmla="*/ 0 w 234"/>
                      <a:gd name="T19" fmla="*/ 0 h 118"/>
                      <a:gd name="T20" fmla="*/ 0 w 234"/>
                      <a:gd name="T21" fmla="*/ 0 h 118"/>
                      <a:gd name="T22" fmla="*/ 0 w 234"/>
                      <a:gd name="T23" fmla="*/ 0 h 118"/>
                      <a:gd name="T24" fmla="*/ 0 w 234"/>
                      <a:gd name="T25" fmla="*/ 0 h 118"/>
                      <a:gd name="T26" fmla="*/ 0 w 234"/>
                      <a:gd name="T27" fmla="*/ 0 h 118"/>
                      <a:gd name="T28" fmla="*/ 0 w 234"/>
                      <a:gd name="T29" fmla="*/ 0 h 118"/>
                      <a:gd name="T30" fmla="*/ 0 w 234"/>
                      <a:gd name="T31" fmla="*/ 0 h 118"/>
                      <a:gd name="T32" fmla="*/ 0 w 234"/>
                      <a:gd name="T33" fmla="*/ 0 h 118"/>
                      <a:gd name="T34" fmla="*/ 0 w 234"/>
                      <a:gd name="T35" fmla="*/ 0 h 118"/>
                      <a:gd name="T36" fmla="*/ 0 w 234"/>
                      <a:gd name="T37" fmla="*/ 0 h 118"/>
                      <a:gd name="T38" fmla="*/ 0 w 234"/>
                      <a:gd name="T39" fmla="*/ 0 h 118"/>
                      <a:gd name="T40" fmla="*/ 0 w 234"/>
                      <a:gd name="T41" fmla="*/ 0 h 118"/>
                      <a:gd name="T42" fmla="*/ 0 w 234"/>
                      <a:gd name="T43" fmla="*/ 0 h 118"/>
                      <a:gd name="T44" fmla="*/ 0 w 234"/>
                      <a:gd name="T45" fmla="*/ 0 h 118"/>
                      <a:gd name="T46" fmla="*/ 0 w 234"/>
                      <a:gd name="T47" fmla="*/ 0 h 118"/>
                      <a:gd name="T48" fmla="*/ 0 w 234"/>
                      <a:gd name="T49" fmla="*/ 0 h 118"/>
                      <a:gd name="T50" fmla="*/ 0 w 234"/>
                      <a:gd name="T51" fmla="*/ 0 h 118"/>
                      <a:gd name="T52" fmla="*/ 0 w 234"/>
                      <a:gd name="T53" fmla="*/ 0 h 118"/>
                      <a:gd name="T54" fmla="*/ 0 w 234"/>
                      <a:gd name="T55" fmla="*/ 0 h 118"/>
                      <a:gd name="T56" fmla="*/ 0 w 234"/>
                      <a:gd name="T57" fmla="*/ 0 h 118"/>
                      <a:gd name="T58" fmla="*/ 0 w 234"/>
                      <a:gd name="T59" fmla="*/ 0 h 118"/>
                      <a:gd name="T60" fmla="*/ 0 w 234"/>
                      <a:gd name="T61" fmla="*/ 0 h 118"/>
                      <a:gd name="T62" fmla="*/ 0 w 234"/>
                      <a:gd name="T63" fmla="*/ 0 h 118"/>
                      <a:gd name="T64" fmla="*/ 0 w 234"/>
                      <a:gd name="T65" fmla="*/ 0 h 118"/>
                      <a:gd name="T66" fmla="*/ 0 w 234"/>
                      <a:gd name="T67" fmla="*/ 0 h 118"/>
                      <a:gd name="T68" fmla="*/ 0 w 234"/>
                      <a:gd name="T69" fmla="*/ 0 h 118"/>
                      <a:gd name="T70" fmla="*/ 0 w 234"/>
                      <a:gd name="T71" fmla="*/ 0 h 118"/>
                      <a:gd name="T72" fmla="*/ 0 w 234"/>
                      <a:gd name="T73" fmla="*/ 0 h 118"/>
                      <a:gd name="T74" fmla="*/ 0 w 234"/>
                      <a:gd name="T75" fmla="*/ 0 h 118"/>
                      <a:gd name="T76" fmla="*/ 0 w 234"/>
                      <a:gd name="T77" fmla="*/ 0 h 11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4"/>
                      <a:gd name="T118" fmla="*/ 0 h 118"/>
                      <a:gd name="T119" fmla="*/ 234 w 234"/>
                      <a:gd name="T120" fmla="*/ 118 h 11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4" h="118">
                        <a:moveTo>
                          <a:pt x="234" y="0"/>
                        </a:moveTo>
                        <a:lnTo>
                          <a:pt x="234" y="0"/>
                        </a:lnTo>
                        <a:lnTo>
                          <a:pt x="210" y="0"/>
                        </a:lnTo>
                        <a:lnTo>
                          <a:pt x="187" y="3"/>
                        </a:lnTo>
                        <a:lnTo>
                          <a:pt x="166" y="5"/>
                        </a:lnTo>
                        <a:lnTo>
                          <a:pt x="144" y="9"/>
                        </a:lnTo>
                        <a:lnTo>
                          <a:pt x="124" y="14"/>
                        </a:lnTo>
                        <a:lnTo>
                          <a:pt x="105" y="19"/>
                        </a:lnTo>
                        <a:lnTo>
                          <a:pt x="87" y="25"/>
                        </a:lnTo>
                        <a:lnTo>
                          <a:pt x="71" y="33"/>
                        </a:lnTo>
                        <a:lnTo>
                          <a:pt x="56" y="42"/>
                        </a:lnTo>
                        <a:lnTo>
                          <a:pt x="43" y="50"/>
                        </a:lnTo>
                        <a:lnTo>
                          <a:pt x="31" y="59"/>
                        </a:lnTo>
                        <a:lnTo>
                          <a:pt x="21" y="71"/>
                        </a:lnTo>
                        <a:lnTo>
                          <a:pt x="12" y="81"/>
                        </a:lnTo>
                        <a:lnTo>
                          <a:pt x="6" y="93"/>
                        </a:lnTo>
                        <a:lnTo>
                          <a:pt x="2" y="106"/>
                        </a:lnTo>
                        <a:lnTo>
                          <a:pt x="0" y="118"/>
                        </a:lnTo>
                        <a:lnTo>
                          <a:pt x="18" y="118"/>
                        </a:lnTo>
                        <a:lnTo>
                          <a:pt x="19" y="108"/>
                        </a:lnTo>
                        <a:lnTo>
                          <a:pt x="23" y="100"/>
                        </a:lnTo>
                        <a:lnTo>
                          <a:pt x="27" y="91"/>
                        </a:lnTo>
                        <a:lnTo>
                          <a:pt x="35" y="82"/>
                        </a:lnTo>
                        <a:lnTo>
                          <a:pt x="43" y="73"/>
                        </a:lnTo>
                        <a:lnTo>
                          <a:pt x="53" y="64"/>
                        </a:lnTo>
                        <a:lnTo>
                          <a:pt x="66" y="57"/>
                        </a:lnTo>
                        <a:lnTo>
                          <a:pt x="80" y="49"/>
                        </a:lnTo>
                        <a:lnTo>
                          <a:pt x="95" y="43"/>
                        </a:lnTo>
                        <a:lnTo>
                          <a:pt x="111" y="37"/>
                        </a:lnTo>
                        <a:lnTo>
                          <a:pt x="129" y="30"/>
                        </a:lnTo>
                        <a:lnTo>
                          <a:pt x="148" y="26"/>
                        </a:lnTo>
                        <a:lnTo>
                          <a:pt x="168" y="23"/>
                        </a:lnTo>
                        <a:lnTo>
                          <a:pt x="189" y="20"/>
                        </a:lnTo>
                        <a:lnTo>
                          <a:pt x="211" y="19"/>
                        </a:lnTo>
                        <a:lnTo>
                          <a:pt x="234" y="18"/>
                        </a:lnTo>
                        <a:lnTo>
                          <a:pt x="234"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69" name="Freeform 529">
                    <a:extLst>
                      <a:ext uri="{FF2B5EF4-FFF2-40B4-BE49-F238E27FC236}">
                        <a16:creationId xmlns:a16="http://schemas.microsoft.com/office/drawing/2014/main" id="{104F8574-0B72-0E46-893F-D42E860BC080}"/>
                      </a:ext>
                    </a:extLst>
                  </p:cNvPr>
                  <p:cNvSpPr>
                    <a:spLocks/>
                  </p:cNvSpPr>
                  <p:nvPr/>
                </p:nvSpPr>
                <p:spPr bwMode="auto">
                  <a:xfrm>
                    <a:off x="2861" y="1995"/>
                    <a:ext cx="58" cy="30"/>
                  </a:xfrm>
                  <a:custGeom>
                    <a:avLst/>
                    <a:gdLst>
                      <a:gd name="T0" fmla="*/ 0 w 231"/>
                      <a:gd name="T1" fmla="*/ 0 h 118"/>
                      <a:gd name="T2" fmla="*/ 0 w 231"/>
                      <a:gd name="T3" fmla="*/ 0 h 118"/>
                      <a:gd name="T4" fmla="*/ 0 w 231"/>
                      <a:gd name="T5" fmla="*/ 0 h 118"/>
                      <a:gd name="T6" fmla="*/ 0 w 231"/>
                      <a:gd name="T7" fmla="*/ 0 h 118"/>
                      <a:gd name="T8" fmla="*/ 0 w 231"/>
                      <a:gd name="T9" fmla="*/ 0 h 118"/>
                      <a:gd name="T10" fmla="*/ 0 w 231"/>
                      <a:gd name="T11" fmla="*/ 0 h 118"/>
                      <a:gd name="T12" fmla="*/ 0 w 231"/>
                      <a:gd name="T13" fmla="*/ 0 h 118"/>
                      <a:gd name="T14" fmla="*/ 0 w 231"/>
                      <a:gd name="T15" fmla="*/ 0 h 118"/>
                      <a:gd name="T16" fmla="*/ 0 w 231"/>
                      <a:gd name="T17" fmla="*/ 0 h 118"/>
                      <a:gd name="T18" fmla="*/ 0 w 231"/>
                      <a:gd name="T19" fmla="*/ 0 h 118"/>
                      <a:gd name="T20" fmla="*/ 0 w 231"/>
                      <a:gd name="T21" fmla="*/ 0 h 118"/>
                      <a:gd name="T22" fmla="*/ 0 w 231"/>
                      <a:gd name="T23" fmla="*/ 0 h 118"/>
                      <a:gd name="T24" fmla="*/ 0 w 231"/>
                      <a:gd name="T25" fmla="*/ 0 h 118"/>
                      <a:gd name="T26" fmla="*/ 0 w 231"/>
                      <a:gd name="T27" fmla="*/ 0 h 118"/>
                      <a:gd name="T28" fmla="*/ 0 w 231"/>
                      <a:gd name="T29" fmla="*/ 0 h 118"/>
                      <a:gd name="T30" fmla="*/ 0 w 231"/>
                      <a:gd name="T31" fmla="*/ 0 h 118"/>
                      <a:gd name="T32" fmla="*/ 0 w 231"/>
                      <a:gd name="T33" fmla="*/ 0 h 118"/>
                      <a:gd name="T34" fmla="*/ 0 w 231"/>
                      <a:gd name="T35" fmla="*/ 0 h 118"/>
                      <a:gd name="T36" fmla="*/ 0 w 231"/>
                      <a:gd name="T37" fmla="*/ 0 h 118"/>
                      <a:gd name="T38" fmla="*/ 0 w 231"/>
                      <a:gd name="T39" fmla="*/ 0 h 118"/>
                      <a:gd name="T40" fmla="*/ 0 w 231"/>
                      <a:gd name="T41" fmla="*/ 0 h 118"/>
                      <a:gd name="T42" fmla="*/ 0 w 231"/>
                      <a:gd name="T43" fmla="*/ 0 h 118"/>
                      <a:gd name="T44" fmla="*/ 0 w 231"/>
                      <a:gd name="T45" fmla="*/ 0 h 118"/>
                      <a:gd name="T46" fmla="*/ 0 w 231"/>
                      <a:gd name="T47" fmla="*/ 0 h 118"/>
                      <a:gd name="T48" fmla="*/ 0 w 231"/>
                      <a:gd name="T49" fmla="*/ 0 h 118"/>
                      <a:gd name="T50" fmla="*/ 0 w 231"/>
                      <a:gd name="T51" fmla="*/ 0 h 118"/>
                      <a:gd name="T52" fmla="*/ 0 w 231"/>
                      <a:gd name="T53" fmla="*/ 0 h 118"/>
                      <a:gd name="T54" fmla="*/ 0 w 231"/>
                      <a:gd name="T55" fmla="*/ 0 h 118"/>
                      <a:gd name="T56" fmla="*/ 0 w 231"/>
                      <a:gd name="T57" fmla="*/ 0 h 118"/>
                      <a:gd name="T58" fmla="*/ 0 w 231"/>
                      <a:gd name="T59" fmla="*/ 0 h 118"/>
                      <a:gd name="T60" fmla="*/ 0 w 231"/>
                      <a:gd name="T61" fmla="*/ 0 h 118"/>
                      <a:gd name="T62" fmla="*/ 0 w 231"/>
                      <a:gd name="T63" fmla="*/ 0 h 118"/>
                      <a:gd name="T64" fmla="*/ 0 w 231"/>
                      <a:gd name="T65" fmla="*/ 0 h 118"/>
                      <a:gd name="T66" fmla="*/ 0 w 231"/>
                      <a:gd name="T67" fmla="*/ 0 h 118"/>
                      <a:gd name="T68" fmla="*/ 0 w 231"/>
                      <a:gd name="T69" fmla="*/ 0 h 118"/>
                      <a:gd name="T70" fmla="*/ 0 w 231"/>
                      <a:gd name="T71" fmla="*/ 0 h 118"/>
                      <a:gd name="T72" fmla="*/ 0 w 231"/>
                      <a:gd name="T73" fmla="*/ 0 h 118"/>
                      <a:gd name="T74" fmla="*/ 0 w 231"/>
                      <a:gd name="T75" fmla="*/ 0 h 118"/>
                      <a:gd name="T76" fmla="*/ 0 w 231"/>
                      <a:gd name="T77" fmla="*/ 0 h 11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1"/>
                      <a:gd name="T118" fmla="*/ 0 h 118"/>
                      <a:gd name="T119" fmla="*/ 231 w 231"/>
                      <a:gd name="T120" fmla="*/ 118 h 11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1" h="118">
                        <a:moveTo>
                          <a:pt x="231" y="118"/>
                        </a:moveTo>
                        <a:lnTo>
                          <a:pt x="231" y="118"/>
                        </a:lnTo>
                        <a:lnTo>
                          <a:pt x="230" y="106"/>
                        </a:lnTo>
                        <a:lnTo>
                          <a:pt x="226" y="93"/>
                        </a:lnTo>
                        <a:lnTo>
                          <a:pt x="220" y="81"/>
                        </a:lnTo>
                        <a:lnTo>
                          <a:pt x="211" y="71"/>
                        </a:lnTo>
                        <a:lnTo>
                          <a:pt x="201" y="59"/>
                        </a:lnTo>
                        <a:lnTo>
                          <a:pt x="190" y="50"/>
                        </a:lnTo>
                        <a:lnTo>
                          <a:pt x="176" y="42"/>
                        </a:lnTo>
                        <a:lnTo>
                          <a:pt x="161" y="33"/>
                        </a:lnTo>
                        <a:lnTo>
                          <a:pt x="144" y="25"/>
                        </a:lnTo>
                        <a:lnTo>
                          <a:pt x="127" y="19"/>
                        </a:lnTo>
                        <a:lnTo>
                          <a:pt x="108" y="14"/>
                        </a:lnTo>
                        <a:lnTo>
                          <a:pt x="88" y="9"/>
                        </a:lnTo>
                        <a:lnTo>
                          <a:pt x="66" y="5"/>
                        </a:lnTo>
                        <a:lnTo>
                          <a:pt x="45" y="3"/>
                        </a:lnTo>
                        <a:lnTo>
                          <a:pt x="22" y="0"/>
                        </a:lnTo>
                        <a:lnTo>
                          <a:pt x="0" y="0"/>
                        </a:lnTo>
                        <a:lnTo>
                          <a:pt x="0" y="18"/>
                        </a:lnTo>
                        <a:lnTo>
                          <a:pt x="21" y="19"/>
                        </a:lnTo>
                        <a:lnTo>
                          <a:pt x="42" y="20"/>
                        </a:lnTo>
                        <a:lnTo>
                          <a:pt x="64" y="23"/>
                        </a:lnTo>
                        <a:lnTo>
                          <a:pt x="84" y="26"/>
                        </a:lnTo>
                        <a:lnTo>
                          <a:pt x="103" y="30"/>
                        </a:lnTo>
                        <a:lnTo>
                          <a:pt x="121" y="37"/>
                        </a:lnTo>
                        <a:lnTo>
                          <a:pt x="137" y="43"/>
                        </a:lnTo>
                        <a:lnTo>
                          <a:pt x="153" y="49"/>
                        </a:lnTo>
                        <a:lnTo>
                          <a:pt x="167" y="57"/>
                        </a:lnTo>
                        <a:lnTo>
                          <a:pt x="179" y="64"/>
                        </a:lnTo>
                        <a:lnTo>
                          <a:pt x="190" y="73"/>
                        </a:lnTo>
                        <a:lnTo>
                          <a:pt x="197" y="82"/>
                        </a:lnTo>
                        <a:lnTo>
                          <a:pt x="205" y="91"/>
                        </a:lnTo>
                        <a:lnTo>
                          <a:pt x="210" y="100"/>
                        </a:lnTo>
                        <a:lnTo>
                          <a:pt x="213" y="108"/>
                        </a:lnTo>
                        <a:lnTo>
                          <a:pt x="214" y="118"/>
                        </a:lnTo>
                        <a:lnTo>
                          <a:pt x="231" y="118"/>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grpSp>
            <p:nvGrpSpPr>
              <p:cNvPr id="103789" name="Group 530">
                <a:extLst>
                  <a:ext uri="{FF2B5EF4-FFF2-40B4-BE49-F238E27FC236}">
                    <a16:creationId xmlns:a16="http://schemas.microsoft.com/office/drawing/2014/main" id="{8EFCA7F0-3745-7849-A901-FF0407C425F2}"/>
                  </a:ext>
                </a:extLst>
              </p:cNvPr>
              <p:cNvGrpSpPr>
                <a:grpSpLocks/>
              </p:cNvGrpSpPr>
              <p:nvPr/>
            </p:nvGrpSpPr>
            <p:grpSpPr bwMode="auto">
              <a:xfrm>
                <a:off x="2525" y="2048"/>
                <a:ext cx="64" cy="27"/>
                <a:chOff x="1762" y="2048"/>
                <a:chExt cx="64" cy="27"/>
              </a:xfrm>
            </p:grpSpPr>
            <p:sp>
              <p:nvSpPr>
                <p:cNvPr id="103859" name="Rectangle 531">
                  <a:extLst>
                    <a:ext uri="{FF2B5EF4-FFF2-40B4-BE49-F238E27FC236}">
                      <a16:creationId xmlns:a16="http://schemas.microsoft.com/office/drawing/2014/main" id="{59498040-CB33-634E-B68F-5F009BD117BF}"/>
                    </a:ext>
                  </a:extLst>
                </p:cNvPr>
                <p:cNvSpPr>
                  <a:spLocks noChangeArrowheads="1"/>
                </p:cNvSpPr>
                <p:nvPr/>
              </p:nvSpPr>
              <p:spPr bwMode="auto">
                <a:xfrm>
                  <a:off x="1762" y="2057"/>
                  <a:ext cx="53" cy="5"/>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103860" name="Group 532">
                  <a:extLst>
                    <a:ext uri="{FF2B5EF4-FFF2-40B4-BE49-F238E27FC236}">
                      <a16:creationId xmlns:a16="http://schemas.microsoft.com/office/drawing/2014/main" id="{5FFC4F9C-AFBE-9245-A705-03A7B6BFB1DC}"/>
                    </a:ext>
                  </a:extLst>
                </p:cNvPr>
                <p:cNvGrpSpPr>
                  <a:grpSpLocks/>
                </p:cNvGrpSpPr>
                <p:nvPr/>
              </p:nvGrpSpPr>
              <p:grpSpPr bwMode="auto">
                <a:xfrm>
                  <a:off x="1811" y="2048"/>
                  <a:ext cx="15" cy="27"/>
                  <a:chOff x="1811" y="2048"/>
                  <a:chExt cx="15" cy="27"/>
                </a:xfrm>
              </p:grpSpPr>
              <p:sp>
                <p:nvSpPr>
                  <p:cNvPr id="103861" name="Freeform 533">
                    <a:extLst>
                      <a:ext uri="{FF2B5EF4-FFF2-40B4-BE49-F238E27FC236}">
                        <a16:creationId xmlns:a16="http://schemas.microsoft.com/office/drawing/2014/main" id="{44CFF236-E667-9E4D-BC26-5CC991C05FA3}"/>
                      </a:ext>
                    </a:extLst>
                  </p:cNvPr>
                  <p:cNvSpPr>
                    <a:spLocks/>
                  </p:cNvSpPr>
                  <p:nvPr/>
                </p:nvSpPr>
                <p:spPr bwMode="auto">
                  <a:xfrm>
                    <a:off x="1813" y="2048"/>
                    <a:ext cx="11" cy="22"/>
                  </a:xfrm>
                  <a:custGeom>
                    <a:avLst/>
                    <a:gdLst>
                      <a:gd name="T0" fmla="*/ 0 w 43"/>
                      <a:gd name="T1" fmla="*/ 0 h 84"/>
                      <a:gd name="T2" fmla="*/ 0 w 43"/>
                      <a:gd name="T3" fmla="*/ 0 h 84"/>
                      <a:gd name="T4" fmla="*/ 0 w 43"/>
                      <a:gd name="T5" fmla="*/ 0 h 84"/>
                      <a:gd name="T6" fmla="*/ 0 w 43"/>
                      <a:gd name="T7" fmla="*/ 0 h 84"/>
                      <a:gd name="T8" fmla="*/ 0 60000 65536"/>
                      <a:gd name="T9" fmla="*/ 0 60000 65536"/>
                      <a:gd name="T10" fmla="*/ 0 60000 65536"/>
                      <a:gd name="T11" fmla="*/ 0 60000 65536"/>
                      <a:gd name="T12" fmla="*/ 0 w 43"/>
                      <a:gd name="T13" fmla="*/ 0 h 84"/>
                      <a:gd name="T14" fmla="*/ 43 w 43"/>
                      <a:gd name="T15" fmla="*/ 84 h 84"/>
                    </a:gdLst>
                    <a:ahLst/>
                    <a:cxnLst>
                      <a:cxn ang="T8">
                        <a:pos x="T0" y="T1"/>
                      </a:cxn>
                      <a:cxn ang="T9">
                        <a:pos x="T2" y="T3"/>
                      </a:cxn>
                      <a:cxn ang="T10">
                        <a:pos x="T4" y="T5"/>
                      </a:cxn>
                      <a:cxn ang="T11">
                        <a:pos x="T6" y="T7"/>
                      </a:cxn>
                    </a:cxnLst>
                    <a:rect l="T12" t="T13" r="T14" b="T15"/>
                    <a:pathLst>
                      <a:path w="43" h="84">
                        <a:moveTo>
                          <a:pt x="0" y="0"/>
                        </a:moveTo>
                        <a:lnTo>
                          <a:pt x="0" y="84"/>
                        </a:lnTo>
                        <a:lnTo>
                          <a:pt x="43" y="4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62" name="Freeform 534">
                    <a:extLst>
                      <a:ext uri="{FF2B5EF4-FFF2-40B4-BE49-F238E27FC236}">
                        <a16:creationId xmlns:a16="http://schemas.microsoft.com/office/drawing/2014/main" id="{EB2EA09E-968C-BB4F-A26C-F9439B4A9837}"/>
                      </a:ext>
                    </a:extLst>
                  </p:cNvPr>
                  <p:cNvSpPr>
                    <a:spLocks/>
                  </p:cNvSpPr>
                  <p:nvPr/>
                </p:nvSpPr>
                <p:spPr bwMode="auto">
                  <a:xfrm>
                    <a:off x="1811" y="2048"/>
                    <a:ext cx="5" cy="27"/>
                  </a:xfrm>
                  <a:custGeom>
                    <a:avLst/>
                    <a:gdLst>
                      <a:gd name="T0" fmla="*/ 0 w 18"/>
                      <a:gd name="T1" fmla="*/ 0 h 106"/>
                      <a:gd name="T2" fmla="*/ 0 w 18"/>
                      <a:gd name="T3" fmla="*/ 0 h 106"/>
                      <a:gd name="T4" fmla="*/ 0 w 18"/>
                      <a:gd name="T5" fmla="*/ 0 h 106"/>
                      <a:gd name="T6" fmla="*/ 0 w 18"/>
                      <a:gd name="T7" fmla="*/ 0 h 106"/>
                      <a:gd name="T8" fmla="*/ 0 w 18"/>
                      <a:gd name="T9" fmla="*/ 0 h 106"/>
                      <a:gd name="T10" fmla="*/ 0 w 18"/>
                      <a:gd name="T11" fmla="*/ 0 h 106"/>
                      <a:gd name="T12" fmla="*/ 0 w 18"/>
                      <a:gd name="T13" fmla="*/ 0 h 106"/>
                      <a:gd name="T14" fmla="*/ 0 w 18"/>
                      <a:gd name="T15" fmla="*/ 0 h 106"/>
                      <a:gd name="T16" fmla="*/ 0 w 18"/>
                      <a:gd name="T17" fmla="*/ 0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06"/>
                      <a:gd name="T29" fmla="*/ 18 w 18"/>
                      <a:gd name="T30" fmla="*/ 106 h 1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06">
                        <a:moveTo>
                          <a:pt x="15" y="91"/>
                        </a:moveTo>
                        <a:lnTo>
                          <a:pt x="18" y="84"/>
                        </a:lnTo>
                        <a:lnTo>
                          <a:pt x="18" y="0"/>
                        </a:lnTo>
                        <a:lnTo>
                          <a:pt x="0" y="0"/>
                        </a:lnTo>
                        <a:lnTo>
                          <a:pt x="0" y="84"/>
                        </a:lnTo>
                        <a:lnTo>
                          <a:pt x="15" y="91"/>
                        </a:lnTo>
                        <a:lnTo>
                          <a:pt x="0" y="84"/>
                        </a:lnTo>
                        <a:lnTo>
                          <a:pt x="0" y="106"/>
                        </a:lnTo>
                        <a:lnTo>
                          <a:pt x="15" y="91"/>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63" name="Freeform 535">
                    <a:extLst>
                      <a:ext uri="{FF2B5EF4-FFF2-40B4-BE49-F238E27FC236}">
                        <a16:creationId xmlns:a16="http://schemas.microsoft.com/office/drawing/2014/main" id="{6FA9B554-ED6F-324E-A4E5-5BE786F83B30}"/>
                      </a:ext>
                    </a:extLst>
                  </p:cNvPr>
                  <p:cNvSpPr>
                    <a:spLocks/>
                  </p:cNvSpPr>
                  <p:nvPr/>
                </p:nvSpPr>
                <p:spPr bwMode="auto">
                  <a:xfrm>
                    <a:off x="1812" y="2058"/>
                    <a:ext cx="14" cy="13"/>
                  </a:xfrm>
                  <a:custGeom>
                    <a:avLst/>
                    <a:gdLst>
                      <a:gd name="T0" fmla="*/ 0 w 55"/>
                      <a:gd name="T1" fmla="*/ 0 h 56"/>
                      <a:gd name="T2" fmla="*/ 0 w 55"/>
                      <a:gd name="T3" fmla="*/ 0 h 56"/>
                      <a:gd name="T4" fmla="*/ 0 w 55"/>
                      <a:gd name="T5" fmla="*/ 0 h 56"/>
                      <a:gd name="T6" fmla="*/ 0 w 55"/>
                      <a:gd name="T7" fmla="*/ 0 h 56"/>
                      <a:gd name="T8" fmla="*/ 0 w 55"/>
                      <a:gd name="T9" fmla="*/ 0 h 56"/>
                      <a:gd name="T10" fmla="*/ 0 w 55"/>
                      <a:gd name="T11" fmla="*/ 0 h 56"/>
                      <a:gd name="T12" fmla="*/ 0 w 55"/>
                      <a:gd name="T13" fmla="*/ 0 h 56"/>
                      <a:gd name="T14" fmla="*/ 0 w 55"/>
                      <a:gd name="T15" fmla="*/ 0 h 56"/>
                      <a:gd name="T16" fmla="*/ 0 w 55"/>
                      <a:gd name="T17" fmla="*/ 0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
                      <a:gd name="T28" fmla="*/ 0 h 56"/>
                      <a:gd name="T29" fmla="*/ 55 w 55"/>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 h="56">
                        <a:moveTo>
                          <a:pt x="42" y="0"/>
                        </a:moveTo>
                        <a:lnTo>
                          <a:pt x="42" y="0"/>
                        </a:lnTo>
                        <a:lnTo>
                          <a:pt x="0" y="43"/>
                        </a:lnTo>
                        <a:lnTo>
                          <a:pt x="12" y="56"/>
                        </a:lnTo>
                        <a:lnTo>
                          <a:pt x="55" y="13"/>
                        </a:lnTo>
                        <a:lnTo>
                          <a:pt x="42" y="0"/>
                        </a:lnTo>
                        <a:lnTo>
                          <a:pt x="55" y="13"/>
                        </a:lnTo>
                        <a:lnTo>
                          <a:pt x="49" y="6"/>
                        </a:lnTo>
                        <a:lnTo>
                          <a:pt x="42"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grpSp>
            <p:nvGrpSpPr>
              <p:cNvPr id="103790" name="Group 536">
                <a:extLst>
                  <a:ext uri="{FF2B5EF4-FFF2-40B4-BE49-F238E27FC236}">
                    <a16:creationId xmlns:a16="http://schemas.microsoft.com/office/drawing/2014/main" id="{6476FFC8-7F79-774B-9285-C91C0646AB66}"/>
                  </a:ext>
                </a:extLst>
              </p:cNvPr>
              <p:cNvGrpSpPr>
                <a:grpSpLocks/>
              </p:cNvGrpSpPr>
              <p:nvPr/>
            </p:nvGrpSpPr>
            <p:grpSpPr bwMode="auto">
              <a:xfrm>
                <a:off x="2685" y="1840"/>
                <a:ext cx="46" cy="50"/>
                <a:chOff x="1922" y="1836"/>
                <a:chExt cx="46" cy="50"/>
              </a:xfrm>
            </p:grpSpPr>
            <p:sp>
              <p:nvSpPr>
                <p:cNvPr id="103854" name="Freeform 537">
                  <a:extLst>
                    <a:ext uri="{FF2B5EF4-FFF2-40B4-BE49-F238E27FC236}">
                      <a16:creationId xmlns:a16="http://schemas.microsoft.com/office/drawing/2014/main" id="{24B8F5D6-4FC8-9E45-AF65-34EC147B6345}"/>
                    </a:ext>
                  </a:extLst>
                </p:cNvPr>
                <p:cNvSpPr>
                  <a:spLocks/>
                </p:cNvSpPr>
                <p:nvPr/>
              </p:nvSpPr>
              <p:spPr bwMode="auto">
                <a:xfrm>
                  <a:off x="1922" y="1850"/>
                  <a:ext cx="32" cy="36"/>
                </a:xfrm>
                <a:custGeom>
                  <a:avLst/>
                  <a:gdLst>
                    <a:gd name="T0" fmla="*/ 0 w 127"/>
                    <a:gd name="T1" fmla="*/ 0 h 141"/>
                    <a:gd name="T2" fmla="*/ 0 w 127"/>
                    <a:gd name="T3" fmla="*/ 0 h 141"/>
                    <a:gd name="T4" fmla="*/ 0 w 127"/>
                    <a:gd name="T5" fmla="*/ 0 h 141"/>
                    <a:gd name="T6" fmla="*/ 0 w 127"/>
                    <a:gd name="T7" fmla="*/ 0 h 141"/>
                    <a:gd name="T8" fmla="*/ 0 w 127"/>
                    <a:gd name="T9" fmla="*/ 0 h 141"/>
                    <a:gd name="T10" fmla="*/ 0 60000 65536"/>
                    <a:gd name="T11" fmla="*/ 0 60000 65536"/>
                    <a:gd name="T12" fmla="*/ 0 60000 65536"/>
                    <a:gd name="T13" fmla="*/ 0 60000 65536"/>
                    <a:gd name="T14" fmla="*/ 0 60000 65536"/>
                    <a:gd name="T15" fmla="*/ 0 w 127"/>
                    <a:gd name="T16" fmla="*/ 0 h 141"/>
                    <a:gd name="T17" fmla="*/ 127 w 127"/>
                    <a:gd name="T18" fmla="*/ 141 h 141"/>
                  </a:gdLst>
                  <a:ahLst/>
                  <a:cxnLst>
                    <a:cxn ang="T10">
                      <a:pos x="T0" y="T1"/>
                    </a:cxn>
                    <a:cxn ang="T11">
                      <a:pos x="T2" y="T3"/>
                    </a:cxn>
                    <a:cxn ang="T12">
                      <a:pos x="T4" y="T5"/>
                    </a:cxn>
                    <a:cxn ang="T13">
                      <a:pos x="T6" y="T7"/>
                    </a:cxn>
                    <a:cxn ang="T14">
                      <a:pos x="T8" y="T9"/>
                    </a:cxn>
                  </a:cxnLst>
                  <a:rect l="T15" t="T16" r="T17" b="T18"/>
                  <a:pathLst>
                    <a:path w="127" h="141">
                      <a:moveTo>
                        <a:pt x="115" y="0"/>
                      </a:moveTo>
                      <a:lnTo>
                        <a:pt x="0" y="130"/>
                      </a:lnTo>
                      <a:lnTo>
                        <a:pt x="14" y="141"/>
                      </a:lnTo>
                      <a:lnTo>
                        <a:pt x="127" y="11"/>
                      </a:lnTo>
                      <a:lnTo>
                        <a:pt x="115"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103855" name="Group 538">
                  <a:extLst>
                    <a:ext uri="{FF2B5EF4-FFF2-40B4-BE49-F238E27FC236}">
                      <a16:creationId xmlns:a16="http://schemas.microsoft.com/office/drawing/2014/main" id="{EB5BE799-D7CF-F640-BD0D-F172720A0EA2}"/>
                    </a:ext>
                  </a:extLst>
                </p:cNvPr>
                <p:cNvGrpSpPr>
                  <a:grpSpLocks/>
                </p:cNvGrpSpPr>
                <p:nvPr/>
              </p:nvGrpSpPr>
              <p:grpSpPr bwMode="auto">
                <a:xfrm>
                  <a:off x="1944" y="1836"/>
                  <a:ext cx="24" cy="27"/>
                  <a:chOff x="1944" y="1836"/>
                  <a:chExt cx="24" cy="27"/>
                </a:xfrm>
              </p:grpSpPr>
              <p:sp>
                <p:nvSpPr>
                  <p:cNvPr id="103856" name="Freeform 539">
                    <a:extLst>
                      <a:ext uri="{FF2B5EF4-FFF2-40B4-BE49-F238E27FC236}">
                        <a16:creationId xmlns:a16="http://schemas.microsoft.com/office/drawing/2014/main" id="{2849F9A7-FB21-1342-A41C-4DA7A26F6934}"/>
                      </a:ext>
                    </a:extLst>
                  </p:cNvPr>
                  <p:cNvSpPr>
                    <a:spLocks/>
                  </p:cNvSpPr>
                  <p:nvPr/>
                </p:nvSpPr>
                <p:spPr bwMode="auto">
                  <a:xfrm>
                    <a:off x="1945" y="1836"/>
                    <a:ext cx="21" cy="22"/>
                  </a:xfrm>
                  <a:custGeom>
                    <a:avLst/>
                    <a:gdLst>
                      <a:gd name="T0" fmla="*/ 0 w 81"/>
                      <a:gd name="T1" fmla="*/ 0 h 84"/>
                      <a:gd name="T2" fmla="*/ 0 w 81"/>
                      <a:gd name="T3" fmla="*/ 0 h 84"/>
                      <a:gd name="T4" fmla="*/ 0 w 81"/>
                      <a:gd name="T5" fmla="*/ 0 h 84"/>
                      <a:gd name="T6" fmla="*/ 0 w 81"/>
                      <a:gd name="T7" fmla="*/ 0 h 84"/>
                      <a:gd name="T8" fmla="*/ 0 60000 65536"/>
                      <a:gd name="T9" fmla="*/ 0 60000 65536"/>
                      <a:gd name="T10" fmla="*/ 0 60000 65536"/>
                      <a:gd name="T11" fmla="*/ 0 60000 65536"/>
                      <a:gd name="T12" fmla="*/ 0 w 81"/>
                      <a:gd name="T13" fmla="*/ 0 h 84"/>
                      <a:gd name="T14" fmla="*/ 81 w 81"/>
                      <a:gd name="T15" fmla="*/ 84 h 84"/>
                    </a:gdLst>
                    <a:ahLst/>
                    <a:cxnLst>
                      <a:cxn ang="T8">
                        <a:pos x="T0" y="T1"/>
                      </a:cxn>
                      <a:cxn ang="T9">
                        <a:pos x="T2" y="T3"/>
                      </a:cxn>
                      <a:cxn ang="T10">
                        <a:pos x="T4" y="T5"/>
                      </a:cxn>
                      <a:cxn ang="T11">
                        <a:pos x="T6" y="T7"/>
                      </a:cxn>
                    </a:cxnLst>
                    <a:rect l="T12" t="T13" r="T14" b="T15"/>
                    <a:pathLst>
                      <a:path w="81" h="84">
                        <a:moveTo>
                          <a:pt x="0" y="21"/>
                        </a:moveTo>
                        <a:lnTo>
                          <a:pt x="65" y="84"/>
                        </a:lnTo>
                        <a:lnTo>
                          <a:pt x="81" y="0"/>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57" name="Freeform 540">
                    <a:extLst>
                      <a:ext uri="{FF2B5EF4-FFF2-40B4-BE49-F238E27FC236}">
                        <a16:creationId xmlns:a16="http://schemas.microsoft.com/office/drawing/2014/main" id="{D3DC54C1-C31B-DF48-AA03-EBC678F783DE}"/>
                      </a:ext>
                    </a:extLst>
                  </p:cNvPr>
                  <p:cNvSpPr>
                    <a:spLocks/>
                  </p:cNvSpPr>
                  <p:nvPr/>
                </p:nvSpPr>
                <p:spPr bwMode="auto">
                  <a:xfrm>
                    <a:off x="1944" y="1840"/>
                    <a:ext cx="20" cy="23"/>
                  </a:xfrm>
                  <a:custGeom>
                    <a:avLst/>
                    <a:gdLst>
                      <a:gd name="T0" fmla="*/ 0 w 80"/>
                      <a:gd name="T1" fmla="*/ 0 h 87"/>
                      <a:gd name="T2" fmla="*/ 0 w 80"/>
                      <a:gd name="T3" fmla="*/ 0 h 87"/>
                      <a:gd name="T4" fmla="*/ 0 w 80"/>
                      <a:gd name="T5" fmla="*/ 0 h 87"/>
                      <a:gd name="T6" fmla="*/ 0 w 80"/>
                      <a:gd name="T7" fmla="*/ 0 h 87"/>
                      <a:gd name="T8" fmla="*/ 0 w 80"/>
                      <a:gd name="T9" fmla="*/ 0 h 87"/>
                      <a:gd name="T10" fmla="*/ 0 w 80"/>
                      <a:gd name="T11" fmla="*/ 0 h 87"/>
                      <a:gd name="T12" fmla="*/ 0 w 80"/>
                      <a:gd name="T13" fmla="*/ 0 h 87"/>
                      <a:gd name="T14" fmla="*/ 0 w 80"/>
                      <a:gd name="T15" fmla="*/ 0 h 87"/>
                      <a:gd name="T16" fmla="*/ 0 w 80"/>
                      <a:gd name="T17" fmla="*/ 0 h 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0"/>
                      <a:gd name="T28" fmla="*/ 0 h 87"/>
                      <a:gd name="T29" fmla="*/ 80 w 80"/>
                      <a:gd name="T30" fmla="*/ 87 h 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0" h="87">
                        <a:moveTo>
                          <a:pt x="80" y="70"/>
                        </a:moveTo>
                        <a:lnTo>
                          <a:pt x="77" y="63"/>
                        </a:lnTo>
                        <a:lnTo>
                          <a:pt x="12" y="0"/>
                        </a:lnTo>
                        <a:lnTo>
                          <a:pt x="0" y="12"/>
                        </a:lnTo>
                        <a:lnTo>
                          <a:pt x="65" y="75"/>
                        </a:lnTo>
                        <a:lnTo>
                          <a:pt x="80" y="70"/>
                        </a:lnTo>
                        <a:lnTo>
                          <a:pt x="65" y="75"/>
                        </a:lnTo>
                        <a:lnTo>
                          <a:pt x="77" y="87"/>
                        </a:lnTo>
                        <a:lnTo>
                          <a:pt x="80" y="7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58" name="Freeform 541">
                    <a:extLst>
                      <a:ext uri="{FF2B5EF4-FFF2-40B4-BE49-F238E27FC236}">
                        <a16:creationId xmlns:a16="http://schemas.microsoft.com/office/drawing/2014/main" id="{9BC8DCB1-DB14-5844-842C-2C7F40B1A346}"/>
                      </a:ext>
                    </a:extLst>
                  </p:cNvPr>
                  <p:cNvSpPr>
                    <a:spLocks/>
                  </p:cNvSpPr>
                  <p:nvPr/>
                </p:nvSpPr>
                <p:spPr bwMode="auto">
                  <a:xfrm>
                    <a:off x="1960" y="1836"/>
                    <a:ext cx="8" cy="23"/>
                  </a:xfrm>
                  <a:custGeom>
                    <a:avLst/>
                    <a:gdLst>
                      <a:gd name="T0" fmla="*/ 0 w 32"/>
                      <a:gd name="T1" fmla="*/ 0 h 88"/>
                      <a:gd name="T2" fmla="*/ 0 w 32"/>
                      <a:gd name="T3" fmla="*/ 0 h 88"/>
                      <a:gd name="T4" fmla="*/ 0 w 32"/>
                      <a:gd name="T5" fmla="*/ 0 h 88"/>
                      <a:gd name="T6" fmla="*/ 0 w 32"/>
                      <a:gd name="T7" fmla="*/ 0 h 88"/>
                      <a:gd name="T8" fmla="*/ 0 w 32"/>
                      <a:gd name="T9" fmla="*/ 0 h 88"/>
                      <a:gd name="T10" fmla="*/ 0 w 32"/>
                      <a:gd name="T11" fmla="*/ 0 h 88"/>
                      <a:gd name="T12" fmla="*/ 0 w 32"/>
                      <a:gd name="T13" fmla="*/ 0 h 88"/>
                      <a:gd name="T14" fmla="*/ 0 w 32"/>
                      <a:gd name="T15" fmla="*/ 0 h 88"/>
                      <a:gd name="T16" fmla="*/ 0 w 32"/>
                      <a:gd name="T17" fmla="*/ 0 h 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
                      <a:gd name="T28" fmla="*/ 0 h 88"/>
                      <a:gd name="T29" fmla="*/ 32 w 32"/>
                      <a:gd name="T30" fmla="*/ 88 h 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 h="88">
                        <a:moveTo>
                          <a:pt x="15" y="0"/>
                        </a:moveTo>
                        <a:lnTo>
                          <a:pt x="15" y="0"/>
                        </a:lnTo>
                        <a:lnTo>
                          <a:pt x="0" y="86"/>
                        </a:lnTo>
                        <a:lnTo>
                          <a:pt x="17" y="88"/>
                        </a:lnTo>
                        <a:lnTo>
                          <a:pt x="32" y="4"/>
                        </a:lnTo>
                        <a:lnTo>
                          <a:pt x="15" y="0"/>
                        </a:lnTo>
                        <a:lnTo>
                          <a:pt x="32" y="4"/>
                        </a:lnTo>
                        <a:lnTo>
                          <a:pt x="24" y="3"/>
                        </a:lnTo>
                        <a:lnTo>
                          <a:pt x="15"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grpSp>
            <p:nvGrpSpPr>
              <p:cNvPr id="103791" name="Group 542">
                <a:extLst>
                  <a:ext uri="{FF2B5EF4-FFF2-40B4-BE49-F238E27FC236}">
                    <a16:creationId xmlns:a16="http://schemas.microsoft.com/office/drawing/2014/main" id="{80D6ACA8-A8C0-0C44-8968-6DF124F230F3}"/>
                  </a:ext>
                </a:extLst>
              </p:cNvPr>
              <p:cNvGrpSpPr>
                <a:grpSpLocks/>
              </p:cNvGrpSpPr>
              <p:nvPr/>
            </p:nvGrpSpPr>
            <p:grpSpPr bwMode="auto">
              <a:xfrm>
                <a:off x="2779" y="1840"/>
                <a:ext cx="41" cy="50"/>
                <a:chOff x="2016" y="1836"/>
                <a:chExt cx="41" cy="50"/>
              </a:xfrm>
            </p:grpSpPr>
            <p:sp>
              <p:nvSpPr>
                <p:cNvPr id="103849" name="Freeform 543">
                  <a:extLst>
                    <a:ext uri="{FF2B5EF4-FFF2-40B4-BE49-F238E27FC236}">
                      <a16:creationId xmlns:a16="http://schemas.microsoft.com/office/drawing/2014/main" id="{EDE9D267-D645-BE49-83AA-1BA46D685DF6}"/>
                    </a:ext>
                  </a:extLst>
                </p:cNvPr>
                <p:cNvSpPr>
                  <a:spLocks/>
                </p:cNvSpPr>
                <p:nvPr/>
              </p:nvSpPr>
              <p:spPr bwMode="auto">
                <a:xfrm>
                  <a:off x="2026" y="1850"/>
                  <a:ext cx="31" cy="36"/>
                </a:xfrm>
                <a:custGeom>
                  <a:avLst/>
                  <a:gdLst>
                    <a:gd name="T0" fmla="*/ 0 w 125"/>
                    <a:gd name="T1" fmla="*/ 0 h 141"/>
                    <a:gd name="T2" fmla="*/ 0 w 125"/>
                    <a:gd name="T3" fmla="*/ 0 h 141"/>
                    <a:gd name="T4" fmla="*/ 0 w 125"/>
                    <a:gd name="T5" fmla="*/ 0 h 141"/>
                    <a:gd name="T6" fmla="*/ 0 w 125"/>
                    <a:gd name="T7" fmla="*/ 0 h 141"/>
                    <a:gd name="T8" fmla="*/ 0 w 125"/>
                    <a:gd name="T9" fmla="*/ 0 h 141"/>
                    <a:gd name="T10" fmla="*/ 0 60000 65536"/>
                    <a:gd name="T11" fmla="*/ 0 60000 65536"/>
                    <a:gd name="T12" fmla="*/ 0 60000 65536"/>
                    <a:gd name="T13" fmla="*/ 0 60000 65536"/>
                    <a:gd name="T14" fmla="*/ 0 60000 65536"/>
                    <a:gd name="T15" fmla="*/ 0 w 125"/>
                    <a:gd name="T16" fmla="*/ 0 h 141"/>
                    <a:gd name="T17" fmla="*/ 125 w 125"/>
                    <a:gd name="T18" fmla="*/ 141 h 141"/>
                  </a:gdLst>
                  <a:ahLst/>
                  <a:cxnLst>
                    <a:cxn ang="T10">
                      <a:pos x="T0" y="T1"/>
                    </a:cxn>
                    <a:cxn ang="T11">
                      <a:pos x="T2" y="T3"/>
                    </a:cxn>
                    <a:cxn ang="T12">
                      <a:pos x="T4" y="T5"/>
                    </a:cxn>
                    <a:cxn ang="T13">
                      <a:pos x="T6" y="T7"/>
                    </a:cxn>
                    <a:cxn ang="T14">
                      <a:pos x="T8" y="T9"/>
                    </a:cxn>
                  </a:cxnLst>
                  <a:rect l="T15" t="T16" r="T17" b="T18"/>
                  <a:pathLst>
                    <a:path w="125" h="141">
                      <a:moveTo>
                        <a:pt x="0" y="11"/>
                      </a:moveTo>
                      <a:lnTo>
                        <a:pt x="112" y="141"/>
                      </a:lnTo>
                      <a:lnTo>
                        <a:pt x="125" y="130"/>
                      </a:lnTo>
                      <a:lnTo>
                        <a:pt x="14" y="0"/>
                      </a:lnTo>
                      <a:lnTo>
                        <a:pt x="0" y="11"/>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103850" name="Group 544">
                  <a:extLst>
                    <a:ext uri="{FF2B5EF4-FFF2-40B4-BE49-F238E27FC236}">
                      <a16:creationId xmlns:a16="http://schemas.microsoft.com/office/drawing/2014/main" id="{97EF48E3-10D8-7E47-9C97-56D9C1E387B5}"/>
                    </a:ext>
                  </a:extLst>
                </p:cNvPr>
                <p:cNvGrpSpPr>
                  <a:grpSpLocks/>
                </p:cNvGrpSpPr>
                <p:nvPr/>
              </p:nvGrpSpPr>
              <p:grpSpPr bwMode="auto">
                <a:xfrm>
                  <a:off x="2016" y="1836"/>
                  <a:ext cx="23" cy="27"/>
                  <a:chOff x="2016" y="1836"/>
                  <a:chExt cx="23" cy="27"/>
                </a:xfrm>
              </p:grpSpPr>
              <p:sp>
                <p:nvSpPr>
                  <p:cNvPr id="103851" name="Freeform 545">
                    <a:extLst>
                      <a:ext uri="{FF2B5EF4-FFF2-40B4-BE49-F238E27FC236}">
                        <a16:creationId xmlns:a16="http://schemas.microsoft.com/office/drawing/2014/main" id="{C4289D97-7D6F-8E41-AE9B-BA9E227148CE}"/>
                      </a:ext>
                    </a:extLst>
                  </p:cNvPr>
                  <p:cNvSpPr>
                    <a:spLocks/>
                  </p:cNvSpPr>
                  <p:nvPr/>
                </p:nvSpPr>
                <p:spPr bwMode="auto">
                  <a:xfrm>
                    <a:off x="2018" y="1836"/>
                    <a:ext cx="20" cy="22"/>
                  </a:xfrm>
                  <a:custGeom>
                    <a:avLst/>
                    <a:gdLst>
                      <a:gd name="T0" fmla="*/ 0 w 79"/>
                      <a:gd name="T1" fmla="*/ 0 h 84"/>
                      <a:gd name="T2" fmla="*/ 0 w 79"/>
                      <a:gd name="T3" fmla="*/ 0 h 84"/>
                      <a:gd name="T4" fmla="*/ 0 w 79"/>
                      <a:gd name="T5" fmla="*/ 0 h 84"/>
                      <a:gd name="T6" fmla="*/ 0 w 79"/>
                      <a:gd name="T7" fmla="*/ 0 h 84"/>
                      <a:gd name="T8" fmla="*/ 0 60000 65536"/>
                      <a:gd name="T9" fmla="*/ 0 60000 65536"/>
                      <a:gd name="T10" fmla="*/ 0 60000 65536"/>
                      <a:gd name="T11" fmla="*/ 0 60000 65536"/>
                      <a:gd name="T12" fmla="*/ 0 w 79"/>
                      <a:gd name="T13" fmla="*/ 0 h 84"/>
                      <a:gd name="T14" fmla="*/ 79 w 79"/>
                      <a:gd name="T15" fmla="*/ 84 h 84"/>
                    </a:gdLst>
                    <a:ahLst/>
                    <a:cxnLst>
                      <a:cxn ang="T8">
                        <a:pos x="T0" y="T1"/>
                      </a:cxn>
                      <a:cxn ang="T9">
                        <a:pos x="T2" y="T3"/>
                      </a:cxn>
                      <a:cxn ang="T10">
                        <a:pos x="T4" y="T5"/>
                      </a:cxn>
                      <a:cxn ang="T11">
                        <a:pos x="T6" y="T7"/>
                      </a:cxn>
                    </a:cxnLst>
                    <a:rect l="T12" t="T13" r="T14" b="T15"/>
                    <a:pathLst>
                      <a:path w="79" h="84">
                        <a:moveTo>
                          <a:pt x="79" y="21"/>
                        </a:moveTo>
                        <a:lnTo>
                          <a:pt x="14" y="84"/>
                        </a:lnTo>
                        <a:lnTo>
                          <a:pt x="0" y="0"/>
                        </a:lnTo>
                        <a:lnTo>
                          <a:pt x="79"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52" name="Freeform 546">
                    <a:extLst>
                      <a:ext uri="{FF2B5EF4-FFF2-40B4-BE49-F238E27FC236}">
                        <a16:creationId xmlns:a16="http://schemas.microsoft.com/office/drawing/2014/main" id="{D56451B1-0451-CA45-B83A-23F479B1EF4C}"/>
                      </a:ext>
                    </a:extLst>
                  </p:cNvPr>
                  <p:cNvSpPr>
                    <a:spLocks/>
                  </p:cNvSpPr>
                  <p:nvPr/>
                </p:nvSpPr>
                <p:spPr bwMode="auto">
                  <a:xfrm>
                    <a:off x="2019" y="1840"/>
                    <a:ext cx="20" cy="23"/>
                  </a:xfrm>
                  <a:custGeom>
                    <a:avLst/>
                    <a:gdLst>
                      <a:gd name="T0" fmla="*/ 0 w 80"/>
                      <a:gd name="T1" fmla="*/ 0 h 87"/>
                      <a:gd name="T2" fmla="*/ 0 w 80"/>
                      <a:gd name="T3" fmla="*/ 0 h 87"/>
                      <a:gd name="T4" fmla="*/ 0 w 80"/>
                      <a:gd name="T5" fmla="*/ 0 h 87"/>
                      <a:gd name="T6" fmla="*/ 0 w 80"/>
                      <a:gd name="T7" fmla="*/ 0 h 87"/>
                      <a:gd name="T8" fmla="*/ 0 w 80"/>
                      <a:gd name="T9" fmla="*/ 0 h 87"/>
                      <a:gd name="T10" fmla="*/ 0 w 80"/>
                      <a:gd name="T11" fmla="*/ 0 h 87"/>
                      <a:gd name="T12" fmla="*/ 0 w 80"/>
                      <a:gd name="T13" fmla="*/ 0 h 87"/>
                      <a:gd name="T14" fmla="*/ 0 w 80"/>
                      <a:gd name="T15" fmla="*/ 0 h 87"/>
                      <a:gd name="T16" fmla="*/ 0 w 80"/>
                      <a:gd name="T17" fmla="*/ 0 h 87"/>
                      <a:gd name="T18" fmla="*/ 0 w 80"/>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0"/>
                      <a:gd name="T31" fmla="*/ 0 h 87"/>
                      <a:gd name="T32" fmla="*/ 80 w 80"/>
                      <a:gd name="T33" fmla="*/ 87 h 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0" h="87">
                        <a:moveTo>
                          <a:pt x="0" y="70"/>
                        </a:moveTo>
                        <a:lnTo>
                          <a:pt x="16" y="75"/>
                        </a:lnTo>
                        <a:lnTo>
                          <a:pt x="80" y="12"/>
                        </a:lnTo>
                        <a:lnTo>
                          <a:pt x="67" y="0"/>
                        </a:lnTo>
                        <a:lnTo>
                          <a:pt x="3" y="63"/>
                        </a:lnTo>
                        <a:lnTo>
                          <a:pt x="0" y="70"/>
                        </a:lnTo>
                        <a:lnTo>
                          <a:pt x="3" y="87"/>
                        </a:lnTo>
                        <a:lnTo>
                          <a:pt x="16" y="75"/>
                        </a:lnTo>
                        <a:lnTo>
                          <a:pt x="0" y="7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53" name="Freeform 547">
                    <a:extLst>
                      <a:ext uri="{FF2B5EF4-FFF2-40B4-BE49-F238E27FC236}">
                        <a16:creationId xmlns:a16="http://schemas.microsoft.com/office/drawing/2014/main" id="{FE6B7315-FF37-384B-A423-1B7E10B38E10}"/>
                      </a:ext>
                    </a:extLst>
                  </p:cNvPr>
                  <p:cNvSpPr>
                    <a:spLocks/>
                  </p:cNvSpPr>
                  <p:nvPr/>
                </p:nvSpPr>
                <p:spPr bwMode="auto">
                  <a:xfrm>
                    <a:off x="2016" y="1836"/>
                    <a:ext cx="8" cy="23"/>
                  </a:xfrm>
                  <a:custGeom>
                    <a:avLst/>
                    <a:gdLst>
                      <a:gd name="T0" fmla="*/ 0 w 31"/>
                      <a:gd name="T1" fmla="*/ 0 h 87"/>
                      <a:gd name="T2" fmla="*/ 0 w 31"/>
                      <a:gd name="T3" fmla="*/ 0 h 87"/>
                      <a:gd name="T4" fmla="*/ 0 w 31"/>
                      <a:gd name="T5" fmla="*/ 0 h 87"/>
                      <a:gd name="T6" fmla="*/ 0 w 31"/>
                      <a:gd name="T7" fmla="*/ 0 h 87"/>
                      <a:gd name="T8" fmla="*/ 0 w 31"/>
                      <a:gd name="T9" fmla="*/ 0 h 87"/>
                      <a:gd name="T10" fmla="*/ 0 w 31"/>
                      <a:gd name="T11" fmla="*/ 0 h 87"/>
                      <a:gd name="T12" fmla="*/ 0 w 31"/>
                      <a:gd name="T13" fmla="*/ 0 h 87"/>
                      <a:gd name="T14" fmla="*/ 0 w 31"/>
                      <a:gd name="T15" fmla="*/ 0 h 87"/>
                      <a:gd name="T16" fmla="*/ 0 w 31"/>
                      <a:gd name="T17" fmla="*/ 0 h 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
                      <a:gd name="T28" fmla="*/ 0 h 87"/>
                      <a:gd name="T29" fmla="*/ 31 w 31"/>
                      <a:gd name="T30" fmla="*/ 87 h 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 h="87">
                        <a:moveTo>
                          <a:pt x="0" y="3"/>
                        </a:moveTo>
                        <a:lnTo>
                          <a:pt x="0" y="3"/>
                        </a:lnTo>
                        <a:lnTo>
                          <a:pt x="13" y="87"/>
                        </a:lnTo>
                        <a:lnTo>
                          <a:pt x="31" y="85"/>
                        </a:lnTo>
                        <a:lnTo>
                          <a:pt x="17" y="0"/>
                        </a:lnTo>
                        <a:lnTo>
                          <a:pt x="0" y="3"/>
                        </a:lnTo>
                        <a:lnTo>
                          <a:pt x="17" y="0"/>
                        </a:lnTo>
                        <a:lnTo>
                          <a:pt x="8" y="2"/>
                        </a:lnTo>
                        <a:lnTo>
                          <a:pt x="0" y="3"/>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grpSp>
            <p:nvGrpSpPr>
              <p:cNvPr id="103792" name="Group 548">
                <a:extLst>
                  <a:ext uri="{FF2B5EF4-FFF2-40B4-BE49-F238E27FC236}">
                    <a16:creationId xmlns:a16="http://schemas.microsoft.com/office/drawing/2014/main" id="{72C9E829-17C9-E141-8367-ADA8E9750A29}"/>
                  </a:ext>
                </a:extLst>
              </p:cNvPr>
              <p:cNvGrpSpPr>
                <a:grpSpLocks/>
              </p:cNvGrpSpPr>
              <p:nvPr/>
            </p:nvGrpSpPr>
            <p:grpSpPr bwMode="auto">
              <a:xfrm>
                <a:off x="2476" y="1871"/>
                <a:ext cx="48" cy="81"/>
                <a:chOff x="1713" y="1871"/>
                <a:chExt cx="48" cy="81"/>
              </a:xfrm>
            </p:grpSpPr>
            <p:grpSp>
              <p:nvGrpSpPr>
                <p:cNvPr id="103837" name="Group 549">
                  <a:extLst>
                    <a:ext uri="{FF2B5EF4-FFF2-40B4-BE49-F238E27FC236}">
                      <a16:creationId xmlns:a16="http://schemas.microsoft.com/office/drawing/2014/main" id="{E4B23FAA-381F-394E-8D41-666111CFE3CC}"/>
                    </a:ext>
                  </a:extLst>
                </p:cNvPr>
                <p:cNvGrpSpPr>
                  <a:grpSpLocks/>
                </p:cNvGrpSpPr>
                <p:nvPr/>
              </p:nvGrpSpPr>
              <p:grpSpPr bwMode="auto">
                <a:xfrm>
                  <a:off x="1723" y="1871"/>
                  <a:ext cx="28" cy="28"/>
                  <a:chOff x="1723" y="1871"/>
                  <a:chExt cx="28" cy="28"/>
                </a:xfrm>
              </p:grpSpPr>
              <p:sp>
                <p:nvSpPr>
                  <p:cNvPr id="103844" name="Freeform 550">
                    <a:extLst>
                      <a:ext uri="{FF2B5EF4-FFF2-40B4-BE49-F238E27FC236}">
                        <a16:creationId xmlns:a16="http://schemas.microsoft.com/office/drawing/2014/main" id="{A54EFFD3-3163-324B-BBF6-AC52298020AA}"/>
                      </a:ext>
                    </a:extLst>
                  </p:cNvPr>
                  <p:cNvSpPr>
                    <a:spLocks/>
                  </p:cNvSpPr>
                  <p:nvPr/>
                </p:nvSpPr>
                <p:spPr bwMode="auto">
                  <a:xfrm>
                    <a:off x="1726" y="1874"/>
                    <a:ext cx="22" cy="23"/>
                  </a:xfrm>
                  <a:custGeom>
                    <a:avLst/>
                    <a:gdLst>
                      <a:gd name="T0" fmla="*/ 0 w 91"/>
                      <a:gd name="T1" fmla="*/ 0 h 87"/>
                      <a:gd name="T2" fmla="*/ 0 w 91"/>
                      <a:gd name="T3" fmla="*/ 0 h 87"/>
                      <a:gd name="T4" fmla="*/ 0 w 91"/>
                      <a:gd name="T5" fmla="*/ 0 h 87"/>
                      <a:gd name="T6" fmla="*/ 0 w 91"/>
                      <a:gd name="T7" fmla="*/ 0 h 87"/>
                      <a:gd name="T8" fmla="*/ 0 w 91"/>
                      <a:gd name="T9" fmla="*/ 0 h 87"/>
                      <a:gd name="T10" fmla="*/ 0 w 91"/>
                      <a:gd name="T11" fmla="*/ 0 h 87"/>
                      <a:gd name="T12" fmla="*/ 0 w 91"/>
                      <a:gd name="T13" fmla="*/ 0 h 87"/>
                      <a:gd name="T14" fmla="*/ 0 w 91"/>
                      <a:gd name="T15" fmla="*/ 0 h 87"/>
                      <a:gd name="T16" fmla="*/ 0 w 91"/>
                      <a:gd name="T17" fmla="*/ 0 h 87"/>
                      <a:gd name="T18" fmla="*/ 0 w 91"/>
                      <a:gd name="T19" fmla="*/ 0 h 87"/>
                      <a:gd name="T20" fmla="*/ 0 w 91"/>
                      <a:gd name="T21" fmla="*/ 0 h 87"/>
                      <a:gd name="T22" fmla="*/ 0 w 91"/>
                      <a:gd name="T23" fmla="*/ 0 h 87"/>
                      <a:gd name="T24" fmla="*/ 0 w 91"/>
                      <a:gd name="T25" fmla="*/ 0 h 87"/>
                      <a:gd name="T26" fmla="*/ 0 w 91"/>
                      <a:gd name="T27" fmla="*/ 0 h 87"/>
                      <a:gd name="T28" fmla="*/ 0 w 91"/>
                      <a:gd name="T29" fmla="*/ 0 h 87"/>
                      <a:gd name="T30" fmla="*/ 0 w 91"/>
                      <a:gd name="T31" fmla="*/ 0 h 87"/>
                      <a:gd name="T32" fmla="*/ 0 w 91"/>
                      <a:gd name="T33" fmla="*/ 0 h 87"/>
                      <a:gd name="T34" fmla="*/ 0 w 91"/>
                      <a:gd name="T35" fmla="*/ 0 h 87"/>
                      <a:gd name="T36" fmla="*/ 0 w 91"/>
                      <a:gd name="T37" fmla="*/ 0 h 87"/>
                      <a:gd name="T38" fmla="*/ 0 w 91"/>
                      <a:gd name="T39" fmla="*/ 0 h 87"/>
                      <a:gd name="T40" fmla="*/ 0 w 91"/>
                      <a:gd name="T41" fmla="*/ 0 h 87"/>
                      <a:gd name="T42" fmla="*/ 0 w 91"/>
                      <a:gd name="T43" fmla="*/ 0 h 87"/>
                      <a:gd name="T44" fmla="*/ 0 w 91"/>
                      <a:gd name="T45" fmla="*/ 0 h 87"/>
                      <a:gd name="T46" fmla="*/ 0 w 91"/>
                      <a:gd name="T47" fmla="*/ 0 h 87"/>
                      <a:gd name="T48" fmla="*/ 0 w 91"/>
                      <a:gd name="T49" fmla="*/ 0 h 87"/>
                      <a:gd name="T50" fmla="*/ 0 w 91"/>
                      <a:gd name="T51" fmla="*/ 0 h 87"/>
                      <a:gd name="T52" fmla="*/ 0 w 91"/>
                      <a:gd name="T53" fmla="*/ 0 h 87"/>
                      <a:gd name="T54" fmla="*/ 0 w 91"/>
                      <a:gd name="T55" fmla="*/ 0 h 87"/>
                      <a:gd name="T56" fmla="*/ 0 w 91"/>
                      <a:gd name="T57" fmla="*/ 0 h 87"/>
                      <a:gd name="T58" fmla="*/ 0 w 91"/>
                      <a:gd name="T59" fmla="*/ 0 h 87"/>
                      <a:gd name="T60" fmla="*/ 0 w 91"/>
                      <a:gd name="T61" fmla="*/ 0 h 87"/>
                      <a:gd name="T62" fmla="*/ 0 w 91"/>
                      <a:gd name="T63" fmla="*/ 0 h 87"/>
                      <a:gd name="T64" fmla="*/ 0 w 91"/>
                      <a:gd name="T65" fmla="*/ 0 h 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1"/>
                      <a:gd name="T100" fmla="*/ 0 h 87"/>
                      <a:gd name="T101" fmla="*/ 91 w 91"/>
                      <a:gd name="T102" fmla="*/ 87 h 8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1" h="87">
                        <a:moveTo>
                          <a:pt x="91" y="42"/>
                        </a:moveTo>
                        <a:lnTo>
                          <a:pt x="91" y="50"/>
                        </a:lnTo>
                        <a:lnTo>
                          <a:pt x="88" y="59"/>
                        </a:lnTo>
                        <a:lnTo>
                          <a:pt x="83" y="67"/>
                        </a:lnTo>
                        <a:lnTo>
                          <a:pt x="78" y="73"/>
                        </a:lnTo>
                        <a:lnTo>
                          <a:pt x="71" y="79"/>
                        </a:lnTo>
                        <a:lnTo>
                          <a:pt x="63" y="83"/>
                        </a:lnTo>
                        <a:lnTo>
                          <a:pt x="54" y="86"/>
                        </a:lnTo>
                        <a:lnTo>
                          <a:pt x="44" y="87"/>
                        </a:lnTo>
                        <a:lnTo>
                          <a:pt x="35" y="86"/>
                        </a:lnTo>
                        <a:lnTo>
                          <a:pt x="27" y="83"/>
                        </a:lnTo>
                        <a:lnTo>
                          <a:pt x="19" y="79"/>
                        </a:lnTo>
                        <a:lnTo>
                          <a:pt x="13" y="73"/>
                        </a:lnTo>
                        <a:lnTo>
                          <a:pt x="8" y="67"/>
                        </a:lnTo>
                        <a:lnTo>
                          <a:pt x="4" y="59"/>
                        </a:lnTo>
                        <a:lnTo>
                          <a:pt x="1" y="50"/>
                        </a:lnTo>
                        <a:lnTo>
                          <a:pt x="0" y="42"/>
                        </a:lnTo>
                        <a:lnTo>
                          <a:pt x="1" y="34"/>
                        </a:lnTo>
                        <a:lnTo>
                          <a:pt x="4" y="25"/>
                        </a:lnTo>
                        <a:lnTo>
                          <a:pt x="8" y="19"/>
                        </a:lnTo>
                        <a:lnTo>
                          <a:pt x="13" y="13"/>
                        </a:lnTo>
                        <a:lnTo>
                          <a:pt x="19" y="8"/>
                        </a:lnTo>
                        <a:lnTo>
                          <a:pt x="27" y="3"/>
                        </a:lnTo>
                        <a:lnTo>
                          <a:pt x="35" y="0"/>
                        </a:lnTo>
                        <a:lnTo>
                          <a:pt x="44" y="0"/>
                        </a:lnTo>
                        <a:lnTo>
                          <a:pt x="54" y="0"/>
                        </a:lnTo>
                        <a:lnTo>
                          <a:pt x="63" y="3"/>
                        </a:lnTo>
                        <a:lnTo>
                          <a:pt x="71" y="8"/>
                        </a:lnTo>
                        <a:lnTo>
                          <a:pt x="78" y="13"/>
                        </a:lnTo>
                        <a:lnTo>
                          <a:pt x="83" y="19"/>
                        </a:lnTo>
                        <a:lnTo>
                          <a:pt x="88" y="25"/>
                        </a:lnTo>
                        <a:lnTo>
                          <a:pt x="91" y="34"/>
                        </a:lnTo>
                        <a:lnTo>
                          <a:pt x="91"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45" name="Freeform 551">
                    <a:extLst>
                      <a:ext uri="{FF2B5EF4-FFF2-40B4-BE49-F238E27FC236}">
                        <a16:creationId xmlns:a16="http://schemas.microsoft.com/office/drawing/2014/main" id="{8FE5A967-3E6D-134A-B0A0-57C22C505BD3}"/>
                      </a:ext>
                    </a:extLst>
                  </p:cNvPr>
                  <p:cNvSpPr>
                    <a:spLocks/>
                  </p:cNvSpPr>
                  <p:nvPr/>
                </p:nvSpPr>
                <p:spPr bwMode="auto">
                  <a:xfrm>
                    <a:off x="1737" y="1884"/>
                    <a:ext cx="14" cy="15"/>
                  </a:xfrm>
                  <a:custGeom>
                    <a:avLst/>
                    <a:gdLst>
                      <a:gd name="T0" fmla="*/ 0 w 57"/>
                      <a:gd name="T1" fmla="*/ 0 h 54"/>
                      <a:gd name="T2" fmla="*/ 0 w 57"/>
                      <a:gd name="T3" fmla="*/ 0 h 54"/>
                      <a:gd name="T4" fmla="*/ 0 w 57"/>
                      <a:gd name="T5" fmla="*/ 0 h 54"/>
                      <a:gd name="T6" fmla="*/ 0 w 57"/>
                      <a:gd name="T7" fmla="*/ 0 h 54"/>
                      <a:gd name="T8" fmla="*/ 0 w 57"/>
                      <a:gd name="T9" fmla="*/ 0 h 54"/>
                      <a:gd name="T10" fmla="*/ 0 w 57"/>
                      <a:gd name="T11" fmla="*/ 0 h 54"/>
                      <a:gd name="T12" fmla="*/ 0 w 57"/>
                      <a:gd name="T13" fmla="*/ 0 h 54"/>
                      <a:gd name="T14" fmla="*/ 0 w 57"/>
                      <a:gd name="T15" fmla="*/ 0 h 54"/>
                      <a:gd name="T16" fmla="*/ 0 w 57"/>
                      <a:gd name="T17" fmla="*/ 0 h 54"/>
                      <a:gd name="T18" fmla="*/ 0 w 57"/>
                      <a:gd name="T19" fmla="*/ 0 h 54"/>
                      <a:gd name="T20" fmla="*/ 0 w 57"/>
                      <a:gd name="T21" fmla="*/ 0 h 54"/>
                      <a:gd name="T22" fmla="*/ 0 w 57"/>
                      <a:gd name="T23" fmla="*/ 0 h 54"/>
                      <a:gd name="T24" fmla="*/ 0 w 57"/>
                      <a:gd name="T25" fmla="*/ 0 h 54"/>
                      <a:gd name="T26" fmla="*/ 0 w 57"/>
                      <a:gd name="T27" fmla="*/ 0 h 54"/>
                      <a:gd name="T28" fmla="*/ 0 w 57"/>
                      <a:gd name="T29" fmla="*/ 0 h 54"/>
                      <a:gd name="T30" fmla="*/ 0 w 57"/>
                      <a:gd name="T31" fmla="*/ 0 h 54"/>
                      <a:gd name="T32" fmla="*/ 0 w 57"/>
                      <a:gd name="T33" fmla="*/ 0 h 54"/>
                      <a:gd name="T34" fmla="*/ 0 w 57"/>
                      <a:gd name="T35" fmla="*/ 0 h 54"/>
                      <a:gd name="T36" fmla="*/ 0 w 57"/>
                      <a:gd name="T37" fmla="*/ 0 h 54"/>
                      <a:gd name="T38" fmla="*/ 0 w 57"/>
                      <a:gd name="T39" fmla="*/ 0 h 54"/>
                      <a:gd name="T40" fmla="*/ 0 w 57"/>
                      <a:gd name="T41" fmla="*/ 0 h 54"/>
                      <a:gd name="T42" fmla="*/ 0 w 57"/>
                      <a:gd name="T43" fmla="*/ 0 h 54"/>
                      <a:gd name="T44" fmla="*/ 0 w 57"/>
                      <a:gd name="T45" fmla="*/ 0 h 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7"/>
                      <a:gd name="T70" fmla="*/ 0 h 54"/>
                      <a:gd name="T71" fmla="*/ 57 w 57"/>
                      <a:gd name="T72" fmla="*/ 54 h 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7" h="54">
                        <a:moveTo>
                          <a:pt x="0" y="54"/>
                        </a:moveTo>
                        <a:lnTo>
                          <a:pt x="0" y="54"/>
                        </a:lnTo>
                        <a:lnTo>
                          <a:pt x="12" y="53"/>
                        </a:lnTo>
                        <a:lnTo>
                          <a:pt x="23" y="49"/>
                        </a:lnTo>
                        <a:lnTo>
                          <a:pt x="32" y="45"/>
                        </a:lnTo>
                        <a:lnTo>
                          <a:pt x="41" y="37"/>
                        </a:lnTo>
                        <a:lnTo>
                          <a:pt x="47" y="30"/>
                        </a:lnTo>
                        <a:lnTo>
                          <a:pt x="52" y="21"/>
                        </a:lnTo>
                        <a:lnTo>
                          <a:pt x="56" y="11"/>
                        </a:lnTo>
                        <a:lnTo>
                          <a:pt x="57" y="0"/>
                        </a:lnTo>
                        <a:lnTo>
                          <a:pt x="38" y="0"/>
                        </a:lnTo>
                        <a:lnTo>
                          <a:pt x="38" y="7"/>
                        </a:lnTo>
                        <a:lnTo>
                          <a:pt x="36" y="14"/>
                        </a:lnTo>
                        <a:lnTo>
                          <a:pt x="32" y="20"/>
                        </a:lnTo>
                        <a:lnTo>
                          <a:pt x="28" y="25"/>
                        </a:lnTo>
                        <a:lnTo>
                          <a:pt x="23" y="30"/>
                        </a:lnTo>
                        <a:lnTo>
                          <a:pt x="15" y="32"/>
                        </a:lnTo>
                        <a:lnTo>
                          <a:pt x="9" y="35"/>
                        </a:lnTo>
                        <a:lnTo>
                          <a:pt x="0" y="36"/>
                        </a:lnTo>
                        <a:lnTo>
                          <a:pt x="0" y="54"/>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46" name="Freeform 552">
                    <a:extLst>
                      <a:ext uri="{FF2B5EF4-FFF2-40B4-BE49-F238E27FC236}">
                        <a16:creationId xmlns:a16="http://schemas.microsoft.com/office/drawing/2014/main" id="{79C47C6C-EB7C-C144-83B5-6D5B2A39F4FC}"/>
                      </a:ext>
                    </a:extLst>
                  </p:cNvPr>
                  <p:cNvSpPr>
                    <a:spLocks/>
                  </p:cNvSpPr>
                  <p:nvPr/>
                </p:nvSpPr>
                <p:spPr bwMode="auto">
                  <a:xfrm>
                    <a:off x="1723" y="1884"/>
                    <a:ext cx="14" cy="15"/>
                  </a:xfrm>
                  <a:custGeom>
                    <a:avLst/>
                    <a:gdLst>
                      <a:gd name="T0" fmla="*/ 0 w 53"/>
                      <a:gd name="T1" fmla="*/ 0 h 54"/>
                      <a:gd name="T2" fmla="*/ 0 w 53"/>
                      <a:gd name="T3" fmla="*/ 0 h 54"/>
                      <a:gd name="T4" fmla="*/ 0 w 53"/>
                      <a:gd name="T5" fmla="*/ 0 h 54"/>
                      <a:gd name="T6" fmla="*/ 0 w 53"/>
                      <a:gd name="T7" fmla="*/ 0 h 54"/>
                      <a:gd name="T8" fmla="*/ 0 w 53"/>
                      <a:gd name="T9" fmla="*/ 0 h 54"/>
                      <a:gd name="T10" fmla="*/ 0 w 53"/>
                      <a:gd name="T11" fmla="*/ 0 h 54"/>
                      <a:gd name="T12" fmla="*/ 0 w 53"/>
                      <a:gd name="T13" fmla="*/ 0 h 54"/>
                      <a:gd name="T14" fmla="*/ 0 w 53"/>
                      <a:gd name="T15" fmla="*/ 0 h 54"/>
                      <a:gd name="T16" fmla="*/ 0 w 53"/>
                      <a:gd name="T17" fmla="*/ 0 h 54"/>
                      <a:gd name="T18" fmla="*/ 0 w 53"/>
                      <a:gd name="T19" fmla="*/ 0 h 54"/>
                      <a:gd name="T20" fmla="*/ 0 w 53"/>
                      <a:gd name="T21" fmla="*/ 0 h 54"/>
                      <a:gd name="T22" fmla="*/ 0 w 53"/>
                      <a:gd name="T23" fmla="*/ 0 h 54"/>
                      <a:gd name="T24" fmla="*/ 0 w 53"/>
                      <a:gd name="T25" fmla="*/ 0 h 54"/>
                      <a:gd name="T26" fmla="*/ 0 w 53"/>
                      <a:gd name="T27" fmla="*/ 0 h 54"/>
                      <a:gd name="T28" fmla="*/ 0 w 53"/>
                      <a:gd name="T29" fmla="*/ 0 h 54"/>
                      <a:gd name="T30" fmla="*/ 0 w 53"/>
                      <a:gd name="T31" fmla="*/ 0 h 54"/>
                      <a:gd name="T32" fmla="*/ 0 w 53"/>
                      <a:gd name="T33" fmla="*/ 0 h 54"/>
                      <a:gd name="T34" fmla="*/ 0 w 53"/>
                      <a:gd name="T35" fmla="*/ 0 h 54"/>
                      <a:gd name="T36" fmla="*/ 0 w 53"/>
                      <a:gd name="T37" fmla="*/ 0 h 54"/>
                      <a:gd name="T38" fmla="*/ 0 w 53"/>
                      <a:gd name="T39" fmla="*/ 0 h 54"/>
                      <a:gd name="T40" fmla="*/ 0 w 53"/>
                      <a:gd name="T41" fmla="*/ 0 h 54"/>
                      <a:gd name="T42" fmla="*/ 0 w 53"/>
                      <a:gd name="T43" fmla="*/ 0 h 54"/>
                      <a:gd name="T44" fmla="*/ 0 w 53"/>
                      <a:gd name="T45" fmla="*/ 0 h 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
                      <a:gd name="T70" fmla="*/ 0 h 54"/>
                      <a:gd name="T71" fmla="*/ 53 w 53"/>
                      <a:gd name="T72" fmla="*/ 54 h 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 h="54">
                        <a:moveTo>
                          <a:pt x="0" y="0"/>
                        </a:moveTo>
                        <a:lnTo>
                          <a:pt x="0" y="0"/>
                        </a:lnTo>
                        <a:lnTo>
                          <a:pt x="2" y="11"/>
                        </a:lnTo>
                        <a:lnTo>
                          <a:pt x="4" y="21"/>
                        </a:lnTo>
                        <a:lnTo>
                          <a:pt x="9" y="30"/>
                        </a:lnTo>
                        <a:lnTo>
                          <a:pt x="15" y="37"/>
                        </a:lnTo>
                        <a:lnTo>
                          <a:pt x="23" y="44"/>
                        </a:lnTo>
                        <a:lnTo>
                          <a:pt x="33" y="49"/>
                        </a:lnTo>
                        <a:lnTo>
                          <a:pt x="43" y="53"/>
                        </a:lnTo>
                        <a:lnTo>
                          <a:pt x="53" y="54"/>
                        </a:lnTo>
                        <a:lnTo>
                          <a:pt x="53" y="36"/>
                        </a:lnTo>
                        <a:lnTo>
                          <a:pt x="46" y="35"/>
                        </a:lnTo>
                        <a:lnTo>
                          <a:pt x="39" y="32"/>
                        </a:lnTo>
                        <a:lnTo>
                          <a:pt x="33" y="30"/>
                        </a:lnTo>
                        <a:lnTo>
                          <a:pt x="28" y="25"/>
                        </a:lnTo>
                        <a:lnTo>
                          <a:pt x="24" y="20"/>
                        </a:lnTo>
                        <a:lnTo>
                          <a:pt x="20" y="14"/>
                        </a:lnTo>
                        <a:lnTo>
                          <a:pt x="18" y="7"/>
                        </a:lnTo>
                        <a:lnTo>
                          <a:pt x="18" y="0"/>
                        </a:lnTo>
                        <a:lnTo>
                          <a:pt x="0"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47" name="Freeform 553">
                    <a:extLst>
                      <a:ext uri="{FF2B5EF4-FFF2-40B4-BE49-F238E27FC236}">
                        <a16:creationId xmlns:a16="http://schemas.microsoft.com/office/drawing/2014/main" id="{65165927-0C19-9646-B3B7-962B5028622F}"/>
                      </a:ext>
                    </a:extLst>
                  </p:cNvPr>
                  <p:cNvSpPr>
                    <a:spLocks/>
                  </p:cNvSpPr>
                  <p:nvPr/>
                </p:nvSpPr>
                <p:spPr bwMode="auto">
                  <a:xfrm>
                    <a:off x="1723" y="1871"/>
                    <a:ext cx="14" cy="13"/>
                  </a:xfrm>
                  <a:custGeom>
                    <a:avLst/>
                    <a:gdLst>
                      <a:gd name="T0" fmla="*/ 0 w 53"/>
                      <a:gd name="T1" fmla="*/ 0 h 52"/>
                      <a:gd name="T2" fmla="*/ 0 w 53"/>
                      <a:gd name="T3" fmla="*/ 0 h 52"/>
                      <a:gd name="T4" fmla="*/ 0 w 53"/>
                      <a:gd name="T5" fmla="*/ 0 h 52"/>
                      <a:gd name="T6" fmla="*/ 0 w 53"/>
                      <a:gd name="T7" fmla="*/ 0 h 52"/>
                      <a:gd name="T8" fmla="*/ 0 w 53"/>
                      <a:gd name="T9" fmla="*/ 0 h 52"/>
                      <a:gd name="T10" fmla="*/ 0 w 53"/>
                      <a:gd name="T11" fmla="*/ 0 h 52"/>
                      <a:gd name="T12" fmla="*/ 0 w 53"/>
                      <a:gd name="T13" fmla="*/ 0 h 52"/>
                      <a:gd name="T14" fmla="*/ 0 w 53"/>
                      <a:gd name="T15" fmla="*/ 0 h 52"/>
                      <a:gd name="T16" fmla="*/ 0 w 53"/>
                      <a:gd name="T17" fmla="*/ 0 h 52"/>
                      <a:gd name="T18" fmla="*/ 0 w 53"/>
                      <a:gd name="T19" fmla="*/ 0 h 52"/>
                      <a:gd name="T20" fmla="*/ 0 w 53"/>
                      <a:gd name="T21" fmla="*/ 0 h 52"/>
                      <a:gd name="T22" fmla="*/ 0 w 53"/>
                      <a:gd name="T23" fmla="*/ 0 h 52"/>
                      <a:gd name="T24" fmla="*/ 0 w 53"/>
                      <a:gd name="T25" fmla="*/ 0 h 52"/>
                      <a:gd name="T26" fmla="*/ 0 w 53"/>
                      <a:gd name="T27" fmla="*/ 0 h 52"/>
                      <a:gd name="T28" fmla="*/ 0 w 53"/>
                      <a:gd name="T29" fmla="*/ 0 h 52"/>
                      <a:gd name="T30" fmla="*/ 0 w 53"/>
                      <a:gd name="T31" fmla="*/ 0 h 52"/>
                      <a:gd name="T32" fmla="*/ 0 w 53"/>
                      <a:gd name="T33" fmla="*/ 0 h 52"/>
                      <a:gd name="T34" fmla="*/ 0 w 53"/>
                      <a:gd name="T35" fmla="*/ 0 h 52"/>
                      <a:gd name="T36" fmla="*/ 0 w 53"/>
                      <a:gd name="T37" fmla="*/ 0 h 52"/>
                      <a:gd name="T38" fmla="*/ 0 w 53"/>
                      <a:gd name="T39" fmla="*/ 0 h 52"/>
                      <a:gd name="T40" fmla="*/ 0 w 53"/>
                      <a:gd name="T41" fmla="*/ 0 h 52"/>
                      <a:gd name="T42" fmla="*/ 0 w 53"/>
                      <a:gd name="T43" fmla="*/ 0 h 52"/>
                      <a:gd name="T44" fmla="*/ 0 w 53"/>
                      <a:gd name="T45" fmla="*/ 0 h 5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
                      <a:gd name="T70" fmla="*/ 0 h 52"/>
                      <a:gd name="T71" fmla="*/ 53 w 53"/>
                      <a:gd name="T72" fmla="*/ 52 h 5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 h="52">
                        <a:moveTo>
                          <a:pt x="53" y="0"/>
                        </a:moveTo>
                        <a:lnTo>
                          <a:pt x="53" y="0"/>
                        </a:lnTo>
                        <a:lnTo>
                          <a:pt x="43" y="1"/>
                        </a:lnTo>
                        <a:lnTo>
                          <a:pt x="33" y="5"/>
                        </a:lnTo>
                        <a:lnTo>
                          <a:pt x="24" y="10"/>
                        </a:lnTo>
                        <a:lnTo>
                          <a:pt x="15" y="16"/>
                        </a:lnTo>
                        <a:lnTo>
                          <a:pt x="9" y="24"/>
                        </a:lnTo>
                        <a:lnTo>
                          <a:pt x="4" y="33"/>
                        </a:lnTo>
                        <a:lnTo>
                          <a:pt x="2" y="42"/>
                        </a:lnTo>
                        <a:lnTo>
                          <a:pt x="0" y="52"/>
                        </a:lnTo>
                        <a:lnTo>
                          <a:pt x="18" y="52"/>
                        </a:lnTo>
                        <a:lnTo>
                          <a:pt x="18" y="45"/>
                        </a:lnTo>
                        <a:lnTo>
                          <a:pt x="20" y="39"/>
                        </a:lnTo>
                        <a:lnTo>
                          <a:pt x="24" y="34"/>
                        </a:lnTo>
                        <a:lnTo>
                          <a:pt x="28" y="29"/>
                        </a:lnTo>
                        <a:lnTo>
                          <a:pt x="33" y="24"/>
                        </a:lnTo>
                        <a:lnTo>
                          <a:pt x="39" y="21"/>
                        </a:lnTo>
                        <a:lnTo>
                          <a:pt x="46" y="19"/>
                        </a:lnTo>
                        <a:lnTo>
                          <a:pt x="53" y="19"/>
                        </a:lnTo>
                        <a:lnTo>
                          <a:pt x="53"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48" name="Freeform 554">
                    <a:extLst>
                      <a:ext uri="{FF2B5EF4-FFF2-40B4-BE49-F238E27FC236}">
                        <a16:creationId xmlns:a16="http://schemas.microsoft.com/office/drawing/2014/main" id="{F08B220D-8464-ED42-9BDE-78009C3BEA46}"/>
                      </a:ext>
                    </a:extLst>
                  </p:cNvPr>
                  <p:cNvSpPr>
                    <a:spLocks/>
                  </p:cNvSpPr>
                  <p:nvPr/>
                </p:nvSpPr>
                <p:spPr bwMode="auto">
                  <a:xfrm>
                    <a:off x="1737" y="1871"/>
                    <a:ext cx="14" cy="13"/>
                  </a:xfrm>
                  <a:custGeom>
                    <a:avLst/>
                    <a:gdLst>
                      <a:gd name="T0" fmla="*/ 0 w 57"/>
                      <a:gd name="T1" fmla="*/ 0 h 52"/>
                      <a:gd name="T2" fmla="*/ 0 w 57"/>
                      <a:gd name="T3" fmla="*/ 0 h 52"/>
                      <a:gd name="T4" fmla="*/ 0 w 57"/>
                      <a:gd name="T5" fmla="*/ 0 h 52"/>
                      <a:gd name="T6" fmla="*/ 0 w 57"/>
                      <a:gd name="T7" fmla="*/ 0 h 52"/>
                      <a:gd name="T8" fmla="*/ 0 w 57"/>
                      <a:gd name="T9" fmla="*/ 0 h 52"/>
                      <a:gd name="T10" fmla="*/ 0 w 57"/>
                      <a:gd name="T11" fmla="*/ 0 h 52"/>
                      <a:gd name="T12" fmla="*/ 0 w 57"/>
                      <a:gd name="T13" fmla="*/ 0 h 52"/>
                      <a:gd name="T14" fmla="*/ 0 w 57"/>
                      <a:gd name="T15" fmla="*/ 0 h 52"/>
                      <a:gd name="T16" fmla="*/ 0 w 57"/>
                      <a:gd name="T17" fmla="*/ 0 h 52"/>
                      <a:gd name="T18" fmla="*/ 0 w 57"/>
                      <a:gd name="T19" fmla="*/ 0 h 52"/>
                      <a:gd name="T20" fmla="*/ 0 w 57"/>
                      <a:gd name="T21" fmla="*/ 0 h 52"/>
                      <a:gd name="T22" fmla="*/ 0 w 57"/>
                      <a:gd name="T23" fmla="*/ 0 h 52"/>
                      <a:gd name="T24" fmla="*/ 0 w 57"/>
                      <a:gd name="T25" fmla="*/ 0 h 52"/>
                      <a:gd name="T26" fmla="*/ 0 w 57"/>
                      <a:gd name="T27" fmla="*/ 0 h 52"/>
                      <a:gd name="T28" fmla="*/ 0 w 57"/>
                      <a:gd name="T29" fmla="*/ 0 h 52"/>
                      <a:gd name="T30" fmla="*/ 0 w 57"/>
                      <a:gd name="T31" fmla="*/ 0 h 52"/>
                      <a:gd name="T32" fmla="*/ 0 w 57"/>
                      <a:gd name="T33" fmla="*/ 0 h 52"/>
                      <a:gd name="T34" fmla="*/ 0 w 57"/>
                      <a:gd name="T35" fmla="*/ 0 h 52"/>
                      <a:gd name="T36" fmla="*/ 0 w 57"/>
                      <a:gd name="T37" fmla="*/ 0 h 52"/>
                      <a:gd name="T38" fmla="*/ 0 w 57"/>
                      <a:gd name="T39" fmla="*/ 0 h 52"/>
                      <a:gd name="T40" fmla="*/ 0 w 57"/>
                      <a:gd name="T41" fmla="*/ 0 h 52"/>
                      <a:gd name="T42" fmla="*/ 0 w 57"/>
                      <a:gd name="T43" fmla="*/ 0 h 52"/>
                      <a:gd name="T44" fmla="*/ 0 w 57"/>
                      <a:gd name="T45" fmla="*/ 0 h 5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7"/>
                      <a:gd name="T70" fmla="*/ 0 h 52"/>
                      <a:gd name="T71" fmla="*/ 57 w 57"/>
                      <a:gd name="T72" fmla="*/ 52 h 5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7" h="52">
                        <a:moveTo>
                          <a:pt x="57" y="52"/>
                        </a:moveTo>
                        <a:lnTo>
                          <a:pt x="57" y="52"/>
                        </a:lnTo>
                        <a:lnTo>
                          <a:pt x="56" y="42"/>
                        </a:lnTo>
                        <a:lnTo>
                          <a:pt x="52" y="33"/>
                        </a:lnTo>
                        <a:lnTo>
                          <a:pt x="47" y="24"/>
                        </a:lnTo>
                        <a:lnTo>
                          <a:pt x="41" y="16"/>
                        </a:lnTo>
                        <a:lnTo>
                          <a:pt x="32" y="10"/>
                        </a:lnTo>
                        <a:lnTo>
                          <a:pt x="23" y="5"/>
                        </a:lnTo>
                        <a:lnTo>
                          <a:pt x="12" y="1"/>
                        </a:lnTo>
                        <a:lnTo>
                          <a:pt x="0" y="0"/>
                        </a:lnTo>
                        <a:lnTo>
                          <a:pt x="0" y="19"/>
                        </a:lnTo>
                        <a:lnTo>
                          <a:pt x="9" y="19"/>
                        </a:lnTo>
                        <a:lnTo>
                          <a:pt x="15" y="21"/>
                        </a:lnTo>
                        <a:lnTo>
                          <a:pt x="23" y="25"/>
                        </a:lnTo>
                        <a:lnTo>
                          <a:pt x="28" y="29"/>
                        </a:lnTo>
                        <a:lnTo>
                          <a:pt x="33" y="34"/>
                        </a:lnTo>
                        <a:lnTo>
                          <a:pt x="36" y="39"/>
                        </a:lnTo>
                        <a:lnTo>
                          <a:pt x="38" y="45"/>
                        </a:lnTo>
                        <a:lnTo>
                          <a:pt x="38" y="52"/>
                        </a:lnTo>
                        <a:lnTo>
                          <a:pt x="57" y="52"/>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103838" name="Group 555">
                  <a:extLst>
                    <a:ext uri="{FF2B5EF4-FFF2-40B4-BE49-F238E27FC236}">
                      <a16:creationId xmlns:a16="http://schemas.microsoft.com/office/drawing/2014/main" id="{D420D2CA-F6A6-3F4F-A01F-2E18CC9439E6}"/>
                    </a:ext>
                  </a:extLst>
                </p:cNvPr>
                <p:cNvGrpSpPr>
                  <a:grpSpLocks/>
                </p:cNvGrpSpPr>
                <p:nvPr/>
              </p:nvGrpSpPr>
              <p:grpSpPr bwMode="auto">
                <a:xfrm>
                  <a:off x="1713" y="1893"/>
                  <a:ext cx="48" cy="59"/>
                  <a:chOff x="1713" y="1893"/>
                  <a:chExt cx="48" cy="59"/>
                </a:xfrm>
              </p:grpSpPr>
              <p:sp>
                <p:nvSpPr>
                  <p:cNvPr id="103839" name="Freeform 556">
                    <a:extLst>
                      <a:ext uri="{FF2B5EF4-FFF2-40B4-BE49-F238E27FC236}">
                        <a16:creationId xmlns:a16="http://schemas.microsoft.com/office/drawing/2014/main" id="{278BA1EC-78DF-FD40-B981-7671CC836BF0}"/>
                      </a:ext>
                    </a:extLst>
                  </p:cNvPr>
                  <p:cNvSpPr>
                    <a:spLocks/>
                  </p:cNvSpPr>
                  <p:nvPr/>
                </p:nvSpPr>
                <p:spPr bwMode="auto">
                  <a:xfrm>
                    <a:off x="1713" y="1927"/>
                    <a:ext cx="26" cy="25"/>
                  </a:xfrm>
                  <a:custGeom>
                    <a:avLst/>
                    <a:gdLst>
                      <a:gd name="T0" fmla="*/ 0 w 102"/>
                      <a:gd name="T1" fmla="*/ 0 h 97"/>
                      <a:gd name="T2" fmla="*/ 0 w 102"/>
                      <a:gd name="T3" fmla="*/ 0 h 97"/>
                      <a:gd name="T4" fmla="*/ 0 w 102"/>
                      <a:gd name="T5" fmla="*/ 0 h 97"/>
                      <a:gd name="T6" fmla="*/ 0 w 102"/>
                      <a:gd name="T7" fmla="*/ 0 h 97"/>
                      <a:gd name="T8" fmla="*/ 0 w 102"/>
                      <a:gd name="T9" fmla="*/ 0 h 97"/>
                      <a:gd name="T10" fmla="*/ 0 60000 65536"/>
                      <a:gd name="T11" fmla="*/ 0 60000 65536"/>
                      <a:gd name="T12" fmla="*/ 0 60000 65536"/>
                      <a:gd name="T13" fmla="*/ 0 60000 65536"/>
                      <a:gd name="T14" fmla="*/ 0 60000 65536"/>
                      <a:gd name="T15" fmla="*/ 0 w 102"/>
                      <a:gd name="T16" fmla="*/ 0 h 97"/>
                      <a:gd name="T17" fmla="*/ 102 w 102"/>
                      <a:gd name="T18" fmla="*/ 97 h 97"/>
                    </a:gdLst>
                    <a:ahLst/>
                    <a:cxnLst>
                      <a:cxn ang="T10">
                        <a:pos x="T0" y="T1"/>
                      </a:cxn>
                      <a:cxn ang="T11">
                        <a:pos x="T2" y="T3"/>
                      </a:cxn>
                      <a:cxn ang="T12">
                        <a:pos x="T4" y="T5"/>
                      </a:cxn>
                      <a:cxn ang="T13">
                        <a:pos x="T6" y="T7"/>
                      </a:cxn>
                      <a:cxn ang="T14">
                        <a:pos x="T8" y="T9"/>
                      </a:cxn>
                    </a:cxnLst>
                    <a:rect l="T15" t="T16" r="T17" b="T18"/>
                    <a:pathLst>
                      <a:path w="102" h="97">
                        <a:moveTo>
                          <a:pt x="13" y="97"/>
                        </a:moveTo>
                        <a:lnTo>
                          <a:pt x="102" y="13"/>
                        </a:lnTo>
                        <a:lnTo>
                          <a:pt x="89" y="0"/>
                        </a:lnTo>
                        <a:lnTo>
                          <a:pt x="0" y="84"/>
                        </a:lnTo>
                        <a:lnTo>
                          <a:pt x="13" y="97"/>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40" name="Freeform 557">
                    <a:extLst>
                      <a:ext uri="{FF2B5EF4-FFF2-40B4-BE49-F238E27FC236}">
                        <a16:creationId xmlns:a16="http://schemas.microsoft.com/office/drawing/2014/main" id="{6625D7B6-55BD-DB42-8C12-A19AB1A75142}"/>
                      </a:ext>
                    </a:extLst>
                  </p:cNvPr>
                  <p:cNvSpPr>
                    <a:spLocks/>
                  </p:cNvSpPr>
                  <p:nvPr/>
                </p:nvSpPr>
                <p:spPr bwMode="auto">
                  <a:xfrm>
                    <a:off x="1736" y="1927"/>
                    <a:ext cx="25" cy="25"/>
                  </a:xfrm>
                  <a:custGeom>
                    <a:avLst/>
                    <a:gdLst>
                      <a:gd name="T0" fmla="*/ 0 w 103"/>
                      <a:gd name="T1" fmla="*/ 0 h 97"/>
                      <a:gd name="T2" fmla="*/ 0 w 103"/>
                      <a:gd name="T3" fmla="*/ 0 h 97"/>
                      <a:gd name="T4" fmla="*/ 0 w 103"/>
                      <a:gd name="T5" fmla="*/ 0 h 97"/>
                      <a:gd name="T6" fmla="*/ 0 w 103"/>
                      <a:gd name="T7" fmla="*/ 0 h 97"/>
                      <a:gd name="T8" fmla="*/ 0 w 103"/>
                      <a:gd name="T9" fmla="*/ 0 h 97"/>
                      <a:gd name="T10" fmla="*/ 0 60000 65536"/>
                      <a:gd name="T11" fmla="*/ 0 60000 65536"/>
                      <a:gd name="T12" fmla="*/ 0 60000 65536"/>
                      <a:gd name="T13" fmla="*/ 0 60000 65536"/>
                      <a:gd name="T14" fmla="*/ 0 60000 65536"/>
                      <a:gd name="T15" fmla="*/ 0 w 103"/>
                      <a:gd name="T16" fmla="*/ 0 h 97"/>
                      <a:gd name="T17" fmla="*/ 103 w 103"/>
                      <a:gd name="T18" fmla="*/ 97 h 97"/>
                    </a:gdLst>
                    <a:ahLst/>
                    <a:cxnLst>
                      <a:cxn ang="T10">
                        <a:pos x="T0" y="T1"/>
                      </a:cxn>
                      <a:cxn ang="T11">
                        <a:pos x="T2" y="T3"/>
                      </a:cxn>
                      <a:cxn ang="T12">
                        <a:pos x="T4" y="T5"/>
                      </a:cxn>
                      <a:cxn ang="T13">
                        <a:pos x="T6" y="T7"/>
                      </a:cxn>
                      <a:cxn ang="T14">
                        <a:pos x="T8" y="T9"/>
                      </a:cxn>
                    </a:cxnLst>
                    <a:rect l="T15" t="T16" r="T17" b="T18"/>
                    <a:pathLst>
                      <a:path w="103" h="97">
                        <a:moveTo>
                          <a:pt x="103" y="84"/>
                        </a:moveTo>
                        <a:lnTo>
                          <a:pt x="13" y="0"/>
                        </a:lnTo>
                        <a:lnTo>
                          <a:pt x="0" y="13"/>
                        </a:lnTo>
                        <a:lnTo>
                          <a:pt x="90" y="97"/>
                        </a:lnTo>
                        <a:lnTo>
                          <a:pt x="103" y="84"/>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103841" name="Group 558">
                    <a:extLst>
                      <a:ext uri="{FF2B5EF4-FFF2-40B4-BE49-F238E27FC236}">
                        <a16:creationId xmlns:a16="http://schemas.microsoft.com/office/drawing/2014/main" id="{ABE3CEA8-3667-2248-9A39-5D7037434C70}"/>
                      </a:ext>
                    </a:extLst>
                  </p:cNvPr>
                  <p:cNvGrpSpPr>
                    <a:grpSpLocks/>
                  </p:cNvGrpSpPr>
                  <p:nvPr/>
                </p:nvGrpSpPr>
                <p:grpSpPr bwMode="auto">
                  <a:xfrm>
                    <a:off x="1718" y="1893"/>
                    <a:ext cx="36" cy="39"/>
                    <a:chOff x="3341" y="1920"/>
                    <a:chExt cx="36" cy="39"/>
                  </a:xfrm>
                </p:grpSpPr>
                <p:sp>
                  <p:nvSpPr>
                    <p:cNvPr id="103842" name="Line 559">
                      <a:extLst>
                        <a:ext uri="{FF2B5EF4-FFF2-40B4-BE49-F238E27FC236}">
                          <a16:creationId xmlns:a16="http://schemas.microsoft.com/office/drawing/2014/main" id="{AB1F06A5-E50D-CF49-9A51-7D2581351635}"/>
                        </a:ext>
                      </a:extLst>
                    </p:cNvPr>
                    <p:cNvSpPr>
                      <a:spLocks noChangeShapeType="1"/>
                    </p:cNvSpPr>
                    <p:nvPr/>
                  </p:nvSpPr>
                  <p:spPr bwMode="auto">
                    <a:xfrm>
                      <a:off x="3360" y="1920"/>
                      <a:ext cx="0" cy="39"/>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843" name="Line 560">
                      <a:extLst>
                        <a:ext uri="{FF2B5EF4-FFF2-40B4-BE49-F238E27FC236}">
                          <a16:creationId xmlns:a16="http://schemas.microsoft.com/office/drawing/2014/main" id="{A01B222D-6321-EC4F-9FCE-FBF5EB6F2FF6}"/>
                        </a:ext>
                      </a:extLst>
                    </p:cNvPr>
                    <p:cNvSpPr>
                      <a:spLocks noChangeShapeType="1"/>
                    </p:cNvSpPr>
                    <p:nvPr/>
                  </p:nvSpPr>
                  <p:spPr bwMode="auto">
                    <a:xfrm rot="5400000">
                      <a:off x="3359" y="1918"/>
                      <a:ext cx="0" cy="3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103793" name="Group 561">
                <a:extLst>
                  <a:ext uri="{FF2B5EF4-FFF2-40B4-BE49-F238E27FC236}">
                    <a16:creationId xmlns:a16="http://schemas.microsoft.com/office/drawing/2014/main" id="{C25D3DC0-82A2-A843-AC33-75AAB0C17E25}"/>
                  </a:ext>
                </a:extLst>
              </p:cNvPr>
              <p:cNvGrpSpPr>
                <a:grpSpLocks/>
              </p:cNvGrpSpPr>
              <p:nvPr/>
            </p:nvGrpSpPr>
            <p:grpSpPr bwMode="auto">
              <a:xfrm>
                <a:off x="2477" y="2010"/>
                <a:ext cx="48" cy="81"/>
                <a:chOff x="1713" y="1871"/>
                <a:chExt cx="48" cy="81"/>
              </a:xfrm>
            </p:grpSpPr>
            <p:grpSp>
              <p:nvGrpSpPr>
                <p:cNvPr id="103825" name="Group 562">
                  <a:extLst>
                    <a:ext uri="{FF2B5EF4-FFF2-40B4-BE49-F238E27FC236}">
                      <a16:creationId xmlns:a16="http://schemas.microsoft.com/office/drawing/2014/main" id="{683F7F1C-39B4-2C4F-A51F-5824FA19B282}"/>
                    </a:ext>
                  </a:extLst>
                </p:cNvPr>
                <p:cNvGrpSpPr>
                  <a:grpSpLocks/>
                </p:cNvGrpSpPr>
                <p:nvPr/>
              </p:nvGrpSpPr>
              <p:grpSpPr bwMode="auto">
                <a:xfrm>
                  <a:off x="1723" y="1871"/>
                  <a:ext cx="28" cy="28"/>
                  <a:chOff x="1723" y="1871"/>
                  <a:chExt cx="28" cy="28"/>
                </a:xfrm>
              </p:grpSpPr>
              <p:sp>
                <p:nvSpPr>
                  <p:cNvPr id="103832" name="Freeform 563">
                    <a:extLst>
                      <a:ext uri="{FF2B5EF4-FFF2-40B4-BE49-F238E27FC236}">
                        <a16:creationId xmlns:a16="http://schemas.microsoft.com/office/drawing/2014/main" id="{BE25B914-8D8E-A14C-8C78-060105975AF5}"/>
                      </a:ext>
                    </a:extLst>
                  </p:cNvPr>
                  <p:cNvSpPr>
                    <a:spLocks/>
                  </p:cNvSpPr>
                  <p:nvPr/>
                </p:nvSpPr>
                <p:spPr bwMode="auto">
                  <a:xfrm>
                    <a:off x="1726" y="1874"/>
                    <a:ext cx="22" cy="23"/>
                  </a:xfrm>
                  <a:custGeom>
                    <a:avLst/>
                    <a:gdLst>
                      <a:gd name="T0" fmla="*/ 0 w 91"/>
                      <a:gd name="T1" fmla="*/ 0 h 87"/>
                      <a:gd name="T2" fmla="*/ 0 w 91"/>
                      <a:gd name="T3" fmla="*/ 0 h 87"/>
                      <a:gd name="T4" fmla="*/ 0 w 91"/>
                      <a:gd name="T5" fmla="*/ 0 h 87"/>
                      <a:gd name="T6" fmla="*/ 0 w 91"/>
                      <a:gd name="T7" fmla="*/ 0 h 87"/>
                      <a:gd name="T8" fmla="*/ 0 w 91"/>
                      <a:gd name="T9" fmla="*/ 0 h 87"/>
                      <a:gd name="T10" fmla="*/ 0 w 91"/>
                      <a:gd name="T11" fmla="*/ 0 h 87"/>
                      <a:gd name="T12" fmla="*/ 0 w 91"/>
                      <a:gd name="T13" fmla="*/ 0 h 87"/>
                      <a:gd name="T14" fmla="*/ 0 w 91"/>
                      <a:gd name="T15" fmla="*/ 0 h 87"/>
                      <a:gd name="T16" fmla="*/ 0 w 91"/>
                      <a:gd name="T17" fmla="*/ 0 h 87"/>
                      <a:gd name="T18" fmla="*/ 0 w 91"/>
                      <a:gd name="T19" fmla="*/ 0 h 87"/>
                      <a:gd name="T20" fmla="*/ 0 w 91"/>
                      <a:gd name="T21" fmla="*/ 0 h 87"/>
                      <a:gd name="T22" fmla="*/ 0 w 91"/>
                      <a:gd name="T23" fmla="*/ 0 h 87"/>
                      <a:gd name="T24" fmla="*/ 0 w 91"/>
                      <a:gd name="T25" fmla="*/ 0 h 87"/>
                      <a:gd name="T26" fmla="*/ 0 w 91"/>
                      <a:gd name="T27" fmla="*/ 0 h 87"/>
                      <a:gd name="T28" fmla="*/ 0 w 91"/>
                      <a:gd name="T29" fmla="*/ 0 h 87"/>
                      <a:gd name="T30" fmla="*/ 0 w 91"/>
                      <a:gd name="T31" fmla="*/ 0 h 87"/>
                      <a:gd name="T32" fmla="*/ 0 w 91"/>
                      <a:gd name="T33" fmla="*/ 0 h 87"/>
                      <a:gd name="T34" fmla="*/ 0 w 91"/>
                      <a:gd name="T35" fmla="*/ 0 h 87"/>
                      <a:gd name="T36" fmla="*/ 0 w 91"/>
                      <a:gd name="T37" fmla="*/ 0 h 87"/>
                      <a:gd name="T38" fmla="*/ 0 w 91"/>
                      <a:gd name="T39" fmla="*/ 0 h 87"/>
                      <a:gd name="T40" fmla="*/ 0 w 91"/>
                      <a:gd name="T41" fmla="*/ 0 h 87"/>
                      <a:gd name="T42" fmla="*/ 0 w 91"/>
                      <a:gd name="T43" fmla="*/ 0 h 87"/>
                      <a:gd name="T44" fmla="*/ 0 w 91"/>
                      <a:gd name="T45" fmla="*/ 0 h 87"/>
                      <a:gd name="T46" fmla="*/ 0 w 91"/>
                      <a:gd name="T47" fmla="*/ 0 h 87"/>
                      <a:gd name="T48" fmla="*/ 0 w 91"/>
                      <a:gd name="T49" fmla="*/ 0 h 87"/>
                      <a:gd name="T50" fmla="*/ 0 w 91"/>
                      <a:gd name="T51" fmla="*/ 0 h 87"/>
                      <a:gd name="T52" fmla="*/ 0 w 91"/>
                      <a:gd name="T53" fmla="*/ 0 h 87"/>
                      <a:gd name="T54" fmla="*/ 0 w 91"/>
                      <a:gd name="T55" fmla="*/ 0 h 87"/>
                      <a:gd name="T56" fmla="*/ 0 w 91"/>
                      <a:gd name="T57" fmla="*/ 0 h 87"/>
                      <a:gd name="T58" fmla="*/ 0 w 91"/>
                      <a:gd name="T59" fmla="*/ 0 h 87"/>
                      <a:gd name="T60" fmla="*/ 0 w 91"/>
                      <a:gd name="T61" fmla="*/ 0 h 87"/>
                      <a:gd name="T62" fmla="*/ 0 w 91"/>
                      <a:gd name="T63" fmla="*/ 0 h 87"/>
                      <a:gd name="T64" fmla="*/ 0 w 91"/>
                      <a:gd name="T65" fmla="*/ 0 h 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1"/>
                      <a:gd name="T100" fmla="*/ 0 h 87"/>
                      <a:gd name="T101" fmla="*/ 91 w 91"/>
                      <a:gd name="T102" fmla="*/ 87 h 8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1" h="87">
                        <a:moveTo>
                          <a:pt x="91" y="42"/>
                        </a:moveTo>
                        <a:lnTo>
                          <a:pt x="91" y="50"/>
                        </a:lnTo>
                        <a:lnTo>
                          <a:pt x="88" y="59"/>
                        </a:lnTo>
                        <a:lnTo>
                          <a:pt x="83" y="67"/>
                        </a:lnTo>
                        <a:lnTo>
                          <a:pt x="78" y="73"/>
                        </a:lnTo>
                        <a:lnTo>
                          <a:pt x="71" y="79"/>
                        </a:lnTo>
                        <a:lnTo>
                          <a:pt x="63" y="83"/>
                        </a:lnTo>
                        <a:lnTo>
                          <a:pt x="54" y="86"/>
                        </a:lnTo>
                        <a:lnTo>
                          <a:pt x="44" y="87"/>
                        </a:lnTo>
                        <a:lnTo>
                          <a:pt x="35" y="86"/>
                        </a:lnTo>
                        <a:lnTo>
                          <a:pt x="27" y="83"/>
                        </a:lnTo>
                        <a:lnTo>
                          <a:pt x="19" y="79"/>
                        </a:lnTo>
                        <a:lnTo>
                          <a:pt x="13" y="73"/>
                        </a:lnTo>
                        <a:lnTo>
                          <a:pt x="8" y="67"/>
                        </a:lnTo>
                        <a:lnTo>
                          <a:pt x="4" y="59"/>
                        </a:lnTo>
                        <a:lnTo>
                          <a:pt x="1" y="50"/>
                        </a:lnTo>
                        <a:lnTo>
                          <a:pt x="0" y="42"/>
                        </a:lnTo>
                        <a:lnTo>
                          <a:pt x="1" y="34"/>
                        </a:lnTo>
                        <a:lnTo>
                          <a:pt x="4" y="25"/>
                        </a:lnTo>
                        <a:lnTo>
                          <a:pt x="8" y="19"/>
                        </a:lnTo>
                        <a:lnTo>
                          <a:pt x="13" y="13"/>
                        </a:lnTo>
                        <a:lnTo>
                          <a:pt x="19" y="8"/>
                        </a:lnTo>
                        <a:lnTo>
                          <a:pt x="27" y="3"/>
                        </a:lnTo>
                        <a:lnTo>
                          <a:pt x="35" y="0"/>
                        </a:lnTo>
                        <a:lnTo>
                          <a:pt x="44" y="0"/>
                        </a:lnTo>
                        <a:lnTo>
                          <a:pt x="54" y="0"/>
                        </a:lnTo>
                        <a:lnTo>
                          <a:pt x="63" y="3"/>
                        </a:lnTo>
                        <a:lnTo>
                          <a:pt x="71" y="8"/>
                        </a:lnTo>
                        <a:lnTo>
                          <a:pt x="78" y="13"/>
                        </a:lnTo>
                        <a:lnTo>
                          <a:pt x="83" y="19"/>
                        </a:lnTo>
                        <a:lnTo>
                          <a:pt x="88" y="25"/>
                        </a:lnTo>
                        <a:lnTo>
                          <a:pt x="91" y="34"/>
                        </a:lnTo>
                        <a:lnTo>
                          <a:pt x="91"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33" name="Freeform 564">
                    <a:extLst>
                      <a:ext uri="{FF2B5EF4-FFF2-40B4-BE49-F238E27FC236}">
                        <a16:creationId xmlns:a16="http://schemas.microsoft.com/office/drawing/2014/main" id="{77A27EA0-D947-D348-A298-9C47F99CE644}"/>
                      </a:ext>
                    </a:extLst>
                  </p:cNvPr>
                  <p:cNvSpPr>
                    <a:spLocks/>
                  </p:cNvSpPr>
                  <p:nvPr/>
                </p:nvSpPr>
                <p:spPr bwMode="auto">
                  <a:xfrm>
                    <a:off x="1737" y="1884"/>
                    <a:ext cx="14" cy="15"/>
                  </a:xfrm>
                  <a:custGeom>
                    <a:avLst/>
                    <a:gdLst>
                      <a:gd name="T0" fmla="*/ 0 w 57"/>
                      <a:gd name="T1" fmla="*/ 0 h 54"/>
                      <a:gd name="T2" fmla="*/ 0 w 57"/>
                      <a:gd name="T3" fmla="*/ 0 h 54"/>
                      <a:gd name="T4" fmla="*/ 0 w 57"/>
                      <a:gd name="T5" fmla="*/ 0 h 54"/>
                      <a:gd name="T6" fmla="*/ 0 w 57"/>
                      <a:gd name="T7" fmla="*/ 0 h 54"/>
                      <a:gd name="T8" fmla="*/ 0 w 57"/>
                      <a:gd name="T9" fmla="*/ 0 h 54"/>
                      <a:gd name="T10" fmla="*/ 0 w 57"/>
                      <a:gd name="T11" fmla="*/ 0 h 54"/>
                      <a:gd name="T12" fmla="*/ 0 w 57"/>
                      <a:gd name="T13" fmla="*/ 0 h 54"/>
                      <a:gd name="T14" fmla="*/ 0 w 57"/>
                      <a:gd name="T15" fmla="*/ 0 h 54"/>
                      <a:gd name="T16" fmla="*/ 0 w 57"/>
                      <a:gd name="T17" fmla="*/ 0 h 54"/>
                      <a:gd name="T18" fmla="*/ 0 w 57"/>
                      <a:gd name="T19" fmla="*/ 0 h 54"/>
                      <a:gd name="T20" fmla="*/ 0 w 57"/>
                      <a:gd name="T21" fmla="*/ 0 h 54"/>
                      <a:gd name="T22" fmla="*/ 0 w 57"/>
                      <a:gd name="T23" fmla="*/ 0 h 54"/>
                      <a:gd name="T24" fmla="*/ 0 w 57"/>
                      <a:gd name="T25" fmla="*/ 0 h 54"/>
                      <a:gd name="T26" fmla="*/ 0 w 57"/>
                      <a:gd name="T27" fmla="*/ 0 h 54"/>
                      <a:gd name="T28" fmla="*/ 0 w 57"/>
                      <a:gd name="T29" fmla="*/ 0 h 54"/>
                      <a:gd name="T30" fmla="*/ 0 w 57"/>
                      <a:gd name="T31" fmla="*/ 0 h 54"/>
                      <a:gd name="T32" fmla="*/ 0 w 57"/>
                      <a:gd name="T33" fmla="*/ 0 h 54"/>
                      <a:gd name="T34" fmla="*/ 0 w 57"/>
                      <a:gd name="T35" fmla="*/ 0 h 54"/>
                      <a:gd name="T36" fmla="*/ 0 w 57"/>
                      <a:gd name="T37" fmla="*/ 0 h 54"/>
                      <a:gd name="T38" fmla="*/ 0 w 57"/>
                      <a:gd name="T39" fmla="*/ 0 h 54"/>
                      <a:gd name="T40" fmla="*/ 0 w 57"/>
                      <a:gd name="T41" fmla="*/ 0 h 54"/>
                      <a:gd name="T42" fmla="*/ 0 w 57"/>
                      <a:gd name="T43" fmla="*/ 0 h 54"/>
                      <a:gd name="T44" fmla="*/ 0 w 57"/>
                      <a:gd name="T45" fmla="*/ 0 h 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7"/>
                      <a:gd name="T70" fmla="*/ 0 h 54"/>
                      <a:gd name="T71" fmla="*/ 57 w 57"/>
                      <a:gd name="T72" fmla="*/ 54 h 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7" h="54">
                        <a:moveTo>
                          <a:pt x="0" y="54"/>
                        </a:moveTo>
                        <a:lnTo>
                          <a:pt x="0" y="54"/>
                        </a:lnTo>
                        <a:lnTo>
                          <a:pt x="12" y="53"/>
                        </a:lnTo>
                        <a:lnTo>
                          <a:pt x="23" y="49"/>
                        </a:lnTo>
                        <a:lnTo>
                          <a:pt x="32" y="45"/>
                        </a:lnTo>
                        <a:lnTo>
                          <a:pt x="41" y="37"/>
                        </a:lnTo>
                        <a:lnTo>
                          <a:pt x="47" y="30"/>
                        </a:lnTo>
                        <a:lnTo>
                          <a:pt x="52" y="21"/>
                        </a:lnTo>
                        <a:lnTo>
                          <a:pt x="56" y="11"/>
                        </a:lnTo>
                        <a:lnTo>
                          <a:pt x="57" y="0"/>
                        </a:lnTo>
                        <a:lnTo>
                          <a:pt x="38" y="0"/>
                        </a:lnTo>
                        <a:lnTo>
                          <a:pt x="38" y="7"/>
                        </a:lnTo>
                        <a:lnTo>
                          <a:pt x="36" y="14"/>
                        </a:lnTo>
                        <a:lnTo>
                          <a:pt x="32" y="20"/>
                        </a:lnTo>
                        <a:lnTo>
                          <a:pt x="28" y="25"/>
                        </a:lnTo>
                        <a:lnTo>
                          <a:pt x="23" y="30"/>
                        </a:lnTo>
                        <a:lnTo>
                          <a:pt x="15" y="32"/>
                        </a:lnTo>
                        <a:lnTo>
                          <a:pt x="9" y="35"/>
                        </a:lnTo>
                        <a:lnTo>
                          <a:pt x="0" y="36"/>
                        </a:lnTo>
                        <a:lnTo>
                          <a:pt x="0" y="54"/>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34" name="Freeform 565">
                    <a:extLst>
                      <a:ext uri="{FF2B5EF4-FFF2-40B4-BE49-F238E27FC236}">
                        <a16:creationId xmlns:a16="http://schemas.microsoft.com/office/drawing/2014/main" id="{7A5CDCEC-5A5E-1448-9370-0500F6727225}"/>
                      </a:ext>
                    </a:extLst>
                  </p:cNvPr>
                  <p:cNvSpPr>
                    <a:spLocks/>
                  </p:cNvSpPr>
                  <p:nvPr/>
                </p:nvSpPr>
                <p:spPr bwMode="auto">
                  <a:xfrm>
                    <a:off x="1723" y="1884"/>
                    <a:ext cx="14" cy="15"/>
                  </a:xfrm>
                  <a:custGeom>
                    <a:avLst/>
                    <a:gdLst>
                      <a:gd name="T0" fmla="*/ 0 w 53"/>
                      <a:gd name="T1" fmla="*/ 0 h 54"/>
                      <a:gd name="T2" fmla="*/ 0 w 53"/>
                      <a:gd name="T3" fmla="*/ 0 h 54"/>
                      <a:gd name="T4" fmla="*/ 0 w 53"/>
                      <a:gd name="T5" fmla="*/ 0 h 54"/>
                      <a:gd name="T6" fmla="*/ 0 w 53"/>
                      <a:gd name="T7" fmla="*/ 0 h 54"/>
                      <a:gd name="T8" fmla="*/ 0 w 53"/>
                      <a:gd name="T9" fmla="*/ 0 h 54"/>
                      <a:gd name="T10" fmla="*/ 0 w 53"/>
                      <a:gd name="T11" fmla="*/ 0 h 54"/>
                      <a:gd name="T12" fmla="*/ 0 w 53"/>
                      <a:gd name="T13" fmla="*/ 0 h 54"/>
                      <a:gd name="T14" fmla="*/ 0 w 53"/>
                      <a:gd name="T15" fmla="*/ 0 h 54"/>
                      <a:gd name="T16" fmla="*/ 0 w 53"/>
                      <a:gd name="T17" fmla="*/ 0 h 54"/>
                      <a:gd name="T18" fmla="*/ 0 w 53"/>
                      <a:gd name="T19" fmla="*/ 0 h 54"/>
                      <a:gd name="T20" fmla="*/ 0 w 53"/>
                      <a:gd name="T21" fmla="*/ 0 h 54"/>
                      <a:gd name="T22" fmla="*/ 0 w 53"/>
                      <a:gd name="T23" fmla="*/ 0 h 54"/>
                      <a:gd name="T24" fmla="*/ 0 w 53"/>
                      <a:gd name="T25" fmla="*/ 0 h 54"/>
                      <a:gd name="T26" fmla="*/ 0 w 53"/>
                      <a:gd name="T27" fmla="*/ 0 h 54"/>
                      <a:gd name="T28" fmla="*/ 0 w 53"/>
                      <a:gd name="T29" fmla="*/ 0 h 54"/>
                      <a:gd name="T30" fmla="*/ 0 w 53"/>
                      <a:gd name="T31" fmla="*/ 0 h 54"/>
                      <a:gd name="T32" fmla="*/ 0 w 53"/>
                      <a:gd name="T33" fmla="*/ 0 h 54"/>
                      <a:gd name="T34" fmla="*/ 0 w 53"/>
                      <a:gd name="T35" fmla="*/ 0 h 54"/>
                      <a:gd name="T36" fmla="*/ 0 w 53"/>
                      <a:gd name="T37" fmla="*/ 0 h 54"/>
                      <a:gd name="T38" fmla="*/ 0 w 53"/>
                      <a:gd name="T39" fmla="*/ 0 h 54"/>
                      <a:gd name="T40" fmla="*/ 0 w 53"/>
                      <a:gd name="T41" fmla="*/ 0 h 54"/>
                      <a:gd name="T42" fmla="*/ 0 w 53"/>
                      <a:gd name="T43" fmla="*/ 0 h 54"/>
                      <a:gd name="T44" fmla="*/ 0 w 53"/>
                      <a:gd name="T45" fmla="*/ 0 h 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
                      <a:gd name="T70" fmla="*/ 0 h 54"/>
                      <a:gd name="T71" fmla="*/ 53 w 53"/>
                      <a:gd name="T72" fmla="*/ 54 h 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 h="54">
                        <a:moveTo>
                          <a:pt x="0" y="0"/>
                        </a:moveTo>
                        <a:lnTo>
                          <a:pt x="0" y="0"/>
                        </a:lnTo>
                        <a:lnTo>
                          <a:pt x="2" y="11"/>
                        </a:lnTo>
                        <a:lnTo>
                          <a:pt x="4" y="21"/>
                        </a:lnTo>
                        <a:lnTo>
                          <a:pt x="9" y="30"/>
                        </a:lnTo>
                        <a:lnTo>
                          <a:pt x="15" y="37"/>
                        </a:lnTo>
                        <a:lnTo>
                          <a:pt x="23" y="44"/>
                        </a:lnTo>
                        <a:lnTo>
                          <a:pt x="33" y="49"/>
                        </a:lnTo>
                        <a:lnTo>
                          <a:pt x="43" y="53"/>
                        </a:lnTo>
                        <a:lnTo>
                          <a:pt x="53" y="54"/>
                        </a:lnTo>
                        <a:lnTo>
                          <a:pt x="53" y="36"/>
                        </a:lnTo>
                        <a:lnTo>
                          <a:pt x="46" y="35"/>
                        </a:lnTo>
                        <a:lnTo>
                          <a:pt x="39" y="32"/>
                        </a:lnTo>
                        <a:lnTo>
                          <a:pt x="33" y="30"/>
                        </a:lnTo>
                        <a:lnTo>
                          <a:pt x="28" y="25"/>
                        </a:lnTo>
                        <a:lnTo>
                          <a:pt x="24" y="20"/>
                        </a:lnTo>
                        <a:lnTo>
                          <a:pt x="20" y="14"/>
                        </a:lnTo>
                        <a:lnTo>
                          <a:pt x="18" y="7"/>
                        </a:lnTo>
                        <a:lnTo>
                          <a:pt x="18" y="0"/>
                        </a:lnTo>
                        <a:lnTo>
                          <a:pt x="0"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35" name="Freeform 566">
                    <a:extLst>
                      <a:ext uri="{FF2B5EF4-FFF2-40B4-BE49-F238E27FC236}">
                        <a16:creationId xmlns:a16="http://schemas.microsoft.com/office/drawing/2014/main" id="{C6785621-D36D-9747-9F28-991278040BEA}"/>
                      </a:ext>
                    </a:extLst>
                  </p:cNvPr>
                  <p:cNvSpPr>
                    <a:spLocks/>
                  </p:cNvSpPr>
                  <p:nvPr/>
                </p:nvSpPr>
                <p:spPr bwMode="auto">
                  <a:xfrm>
                    <a:off x="1723" y="1871"/>
                    <a:ext cx="14" cy="13"/>
                  </a:xfrm>
                  <a:custGeom>
                    <a:avLst/>
                    <a:gdLst>
                      <a:gd name="T0" fmla="*/ 0 w 53"/>
                      <a:gd name="T1" fmla="*/ 0 h 52"/>
                      <a:gd name="T2" fmla="*/ 0 w 53"/>
                      <a:gd name="T3" fmla="*/ 0 h 52"/>
                      <a:gd name="T4" fmla="*/ 0 w 53"/>
                      <a:gd name="T5" fmla="*/ 0 h 52"/>
                      <a:gd name="T6" fmla="*/ 0 w 53"/>
                      <a:gd name="T7" fmla="*/ 0 h 52"/>
                      <a:gd name="T8" fmla="*/ 0 w 53"/>
                      <a:gd name="T9" fmla="*/ 0 h 52"/>
                      <a:gd name="T10" fmla="*/ 0 w 53"/>
                      <a:gd name="T11" fmla="*/ 0 h 52"/>
                      <a:gd name="T12" fmla="*/ 0 w 53"/>
                      <a:gd name="T13" fmla="*/ 0 h 52"/>
                      <a:gd name="T14" fmla="*/ 0 w 53"/>
                      <a:gd name="T15" fmla="*/ 0 h 52"/>
                      <a:gd name="T16" fmla="*/ 0 w 53"/>
                      <a:gd name="T17" fmla="*/ 0 h 52"/>
                      <a:gd name="T18" fmla="*/ 0 w 53"/>
                      <a:gd name="T19" fmla="*/ 0 h 52"/>
                      <a:gd name="T20" fmla="*/ 0 w 53"/>
                      <a:gd name="T21" fmla="*/ 0 h 52"/>
                      <a:gd name="T22" fmla="*/ 0 w 53"/>
                      <a:gd name="T23" fmla="*/ 0 h 52"/>
                      <a:gd name="T24" fmla="*/ 0 w 53"/>
                      <a:gd name="T25" fmla="*/ 0 h 52"/>
                      <a:gd name="T26" fmla="*/ 0 w 53"/>
                      <a:gd name="T27" fmla="*/ 0 h 52"/>
                      <a:gd name="T28" fmla="*/ 0 w 53"/>
                      <a:gd name="T29" fmla="*/ 0 h 52"/>
                      <a:gd name="T30" fmla="*/ 0 w 53"/>
                      <a:gd name="T31" fmla="*/ 0 h 52"/>
                      <a:gd name="T32" fmla="*/ 0 w 53"/>
                      <a:gd name="T33" fmla="*/ 0 h 52"/>
                      <a:gd name="T34" fmla="*/ 0 w 53"/>
                      <a:gd name="T35" fmla="*/ 0 h 52"/>
                      <a:gd name="T36" fmla="*/ 0 w 53"/>
                      <a:gd name="T37" fmla="*/ 0 h 52"/>
                      <a:gd name="T38" fmla="*/ 0 w 53"/>
                      <a:gd name="T39" fmla="*/ 0 h 52"/>
                      <a:gd name="T40" fmla="*/ 0 w 53"/>
                      <a:gd name="T41" fmla="*/ 0 h 52"/>
                      <a:gd name="T42" fmla="*/ 0 w 53"/>
                      <a:gd name="T43" fmla="*/ 0 h 52"/>
                      <a:gd name="T44" fmla="*/ 0 w 53"/>
                      <a:gd name="T45" fmla="*/ 0 h 5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
                      <a:gd name="T70" fmla="*/ 0 h 52"/>
                      <a:gd name="T71" fmla="*/ 53 w 53"/>
                      <a:gd name="T72" fmla="*/ 52 h 5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 h="52">
                        <a:moveTo>
                          <a:pt x="53" y="0"/>
                        </a:moveTo>
                        <a:lnTo>
                          <a:pt x="53" y="0"/>
                        </a:lnTo>
                        <a:lnTo>
                          <a:pt x="43" y="1"/>
                        </a:lnTo>
                        <a:lnTo>
                          <a:pt x="33" y="5"/>
                        </a:lnTo>
                        <a:lnTo>
                          <a:pt x="24" y="10"/>
                        </a:lnTo>
                        <a:lnTo>
                          <a:pt x="15" y="16"/>
                        </a:lnTo>
                        <a:lnTo>
                          <a:pt x="9" y="24"/>
                        </a:lnTo>
                        <a:lnTo>
                          <a:pt x="4" y="33"/>
                        </a:lnTo>
                        <a:lnTo>
                          <a:pt x="2" y="42"/>
                        </a:lnTo>
                        <a:lnTo>
                          <a:pt x="0" y="52"/>
                        </a:lnTo>
                        <a:lnTo>
                          <a:pt x="18" y="52"/>
                        </a:lnTo>
                        <a:lnTo>
                          <a:pt x="18" y="45"/>
                        </a:lnTo>
                        <a:lnTo>
                          <a:pt x="20" y="39"/>
                        </a:lnTo>
                        <a:lnTo>
                          <a:pt x="24" y="34"/>
                        </a:lnTo>
                        <a:lnTo>
                          <a:pt x="28" y="29"/>
                        </a:lnTo>
                        <a:lnTo>
                          <a:pt x="33" y="24"/>
                        </a:lnTo>
                        <a:lnTo>
                          <a:pt x="39" y="21"/>
                        </a:lnTo>
                        <a:lnTo>
                          <a:pt x="46" y="19"/>
                        </a:lnTo>
                        <a:lnTo>
                          <a:pt x="53" y="19"/>
                        </a:lnTo>
                        <a:lnTo>
                          <a:pt x="53"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36" name="Freeform 567">
                    <a:extLst>
                      <a:ext uri="{FF2B5EF4-FFF2-40B4-BE49-F238E27FC236}">
                        <a16:creationId xmlns:a16="http://schemas.microsoft.com/office/drawing/2014/main" id="{817824AE-F5FF-4343-B7F0-941A5F10658F}"/>
                      </a:ext>
                    </a:extLst>
                  </p:cNvPr>
                  <p:cNvSpPr>
                    <a:spLocks/>
                  </p:cNvSpPr>
                  <p:nvPr/>
                </p:nvSpPr>
                <p:spPr bwMode="auto">
                  <a:xfrm>
                    <a:off x="1737" y="1871"/>
                    <a:ext cx="14" cy="13"/>
                  </a:xfrm>
                  <a:custGeom>
                    <a:avLst/>
                    <a:gdLst>
                      <a:gd name="T0" fmla="*/ 0 w 57"/>
                      <a:gd name="T1" fmla="*/ 0 h 52"/>
                      <a:gd name="T2" fmla="*/ 0 w 57"/>
                      <a:gd name="T3" fmla="*/ 0 h 52"/>
                      <a:gd name="T4" fmla="*/ 0 w 57"/>
                      <a:gd name="T5" fmla="*/ 0 h 52"/>
                      <a:gd name="T6" fmla="*/ 0 w 57"/>
                      <a:gd name="T7" fmla="*/ 0 h 52"/>
                      <a:gd name="T8" fmla="*/ 0 w 57"/>
                      <a:gd name="T9" fmla="*/ 0 h 52"/>
                      <a:gd name="T10" fmla="*/ 0 w 57"/>
                      <a:gd name="T11" fmla="*/ 0 h 52"/>
                      <a:gd name="T12" fmla="*/ 0 w 57"/>
                      <a:gd name="T13" fmla="*/ 0 h 52"/>
                      <a:gd name="T14" fmla="*/ 0 w 57"/>
                      <a:gd name="T15" fmla="*/ 0 h 52"/>
                      <a:gd name="T16" fmla="*/ 0 w 57"/>
                      <a:gd name="T17" fmla="*/ 0 h 52"/>
                      <a:gd name="T18" fmla="*/ 0 w 57"/>
                      <a:gd name="T19" fmla="*/ 0 h 52"/>
                      <a:gd name="T20" fmla="*/ 0 w 57"/>
                      <a:gd name="T21" fmla="*/ 0 h 52"/>
                      <a:gd name="T22" fmla="*/ 0 w 57"/>
                      <a:gd name="T23" fmla="*/ 0 h 52"/>
                      <a:gd name="T24" fmla="*/ 0 w 57"/>
                      <a:gd name="T25" fmla="*/ 0 h 52"/>
                      <a:gd name="T26" fmla="*/ 0 w 57"/>
                      <a:gd name="T27" fmla="*/ 0 h 52"/>
                      <a:gd name="T28" fmla="*/ 0 w 57"/>
                      <a:gd name="T29" fmla="*/ 0 h 52"/>
                      <a:gd name="T30" fmla="*/ 0 w 57"/>
                      <a:gd name="T31" fmla="*/ 0 h 52"/>
                      <a:gd name="T32" fmla="*/ 0 w 57"/>
                      <a:gd name="T33" fmla="*/ 0 h 52"/>
                      <a:gd name="T34" fmla="*/ 0 w 57"/>
                      <a:gd name="T35" fmla="*/ 0 h 52"/>
                      <a:gd name="T36" fmla="*/ 0 w 57"/>
                      <a:gd name="T37" fmla="*/ 0 h 52"/>
                      <a:gd name="T38" fmla="*/ 0 w 57"/>
                      <a:gd name="T39" fmla="*/ 0 h 52"/>
                      <a:gd name="T40" fmla="*/ 0 w 57"/>
                      <a:gd name="T41" fmla="*/ 0 h 52"/>
                      <a:gd name="T42" fmla="*/ 0 w 57"/>
                      <a:gd name="T43" fmla="*/ 0 h 52"/>
                      <a:gd name="T44" fmla="*/ 0 w 57"/>
                      <a:gd name="T45" fmla="*/ 0 h 5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7"/>
                      <a:gd name="T70" fmla="*/ 0 h 52"/>
                      <a:gd name="T71" fmla="*/ 57 w 57"/>
                      <a:gd name="T72" fmla="*/ 52 h 5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7" h="52">
                        <a:moveTo>
                          <a:pt x="57" y="52"/>
                        </a:moveTo>
                        <a:lnTo>
                          <a:pt x="57" y="52"/>
                        </a:lnTo>
                        <a:lnTo>
                          <a:pt x="56" y="42"/>
                        </a:lnTo>
                        <a:lnTo>
                          <a:pt x="52" y="33"/>
                        </a:lnTo>
                        <a:lnTo>
                          <a:pt x="47" y="24"/>
                        </a:lnTo>
                        <a:lnTo>
                          <a:pt x="41" y="16"/>
                        </a:lnTo>
                        <a:lnTo>
                          <a:pt x="32" y="10"/>
                        </a:lnTo>
                        <a:lnTo>
                          <a:pt x="23" y="5"/>
                        </a:lnTo>
                        <a:lnTo>
                          <a:pt x="12" y="1"/>
                        </a:lnTo>
                        <a:lnTo>
                          <a:pt x="0" y="0"/>
                        </a:lnTo>
                        <a:lnTo>
                          <a:pt x="0" y="19"/>
                        </a:lnTo>
                        <a:lnTo>
                          <a:pt x="9" y="19"/>
                        </a:lnTo>
                        <a:lnTo>
                          <a:pt x="15" y="21"/>
                        </a:lnTo>
                        <a:lnTo>
                          <a:pt x="23" y="25"/>
                        </a:lnTo>
                        <a:lnTo>
                          <a:pt x="28" y="29"/>
                        </a:lnTo>
                        <a:lnTo>
                          <a:pt x="33" y="34"/>
                        </a:lnTo>
                        <a:lnTo>
                          <a:pt x="36" y="39"/>
                        </a:lnTo>
                        <a:lnTo>
                          <a:pt x="38" y="45"/>
                        </a:lnTo>
                        <a:lnTo>
                          <a:pt x="38" y="52"/>
                        </a:lnTo>
                        <a:lnTo>
                          <a:pt x="57" y="52"/>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103826" name="Group 568">
                  <a:extLst>
                    <a:ext uri="{FF2B5EF4-FFF2-40B4-BE49-F238E27FC236}">
                      <a16:creationId xmlns:a16="http://schemas.microsoft.com/office/drawing/2014/main" id="{F40FCCB6-E6F1-E741-B1DA-99E8A73CB08F}"/>
                    </a:ext>
                  </a:extLst>
                </p:cNvPr>
                <p:cNvGrpSpPr>
                  <a:grpSpLocks/>
                </p:cNvGrpSpPr>
                <p:nvPr/>
              </p:nvGrpSpPr>
              <p:grpSpPr bwMode="auto">
                <a:xfrm>
                  <a:off x="1713" y="1893"/>
                  <a:ext cx="48" cy="59"/>
                  <a:chOff x="1713" y="1893"/>
                  <a:chExt cx="48" cy="59"/>
                </a:xfrm>
              </p:grpSpPr>
              <p:sp>
                <p:nvSpPr>
                  <p:cNvPr id="103827" name="Freeform 569">
                    <a:extLst>
                      <a:ext uri="{FF2B5EF4-FFF2-40B4-BE49-F238E27FC236}">
                        <a16:creationId xmlns:a16="http://schemas.microsoft.com/office/drawing/2014/main" id="{E34EB109-A378-3743-B584-27AECD6F0317}"/>
                      </a:ext>
                    </a:extLst>
                  </p:cNvPr>
                  <p:cNvSpPr>
                    <a:spLocks/>
                  </p:cNvSpPr>
                  <p:nvPr/>
                </p:nvSpPr>
                <p:spPr bwMode="auto">
                  <a:xfrm>
                    <a:off x="1713" y="1927"/>
                    <a:ext cx="26" cy="25"/>
                  </a:xfrm>
                  <a:custGeom>
                    <a:avLst/>
                    <a:gdLst>
                      <a:gd name="T0" fmla="*/ 0 w 102"/>
                      <a:gd name="T1" fmla="*/ 0 h 97"/>
                      <a:gd name="T2" fmla="*/ 0 w 102"/>
                      <a:gd name="T3" fmla="*/ 0 h 97"/>
                      <a:gd name="T4" fmla="*/ 0 w 102"/>
                      <a:gd name="T5" fmla="*/ 0 h 97"/>
                      <a:gd name="T6" fmla="*/ 0 w 102"/>
                      <a:gd name="T7" fmla="*/ 0 h 97"/>
                      <a:gd name="T8" fmla="*/ 0 w 102"/>
                      <a:gd name="T9" fmla="*/ 0 h 97"/>
                      <a:gd name="T10" fmla="*/ 0 60000 65536"/>
                      <a:gd name="T11" fmla="*/ 0 60000 65536"/>
                      <a:gd name="T12" fmla="*/ 0 60000 65536"/>
                      <a:gd name="T13" fmla="*/ 0 60000 65536"/>
                      <a:gd name="T14" fmla="*/ 0 60000 65536"/>
                      <a:gd name="T15" fmla="*/ 0 w 102"/>
                      <a:gd name="T16" fmla="*/ 0 h 97"/>
                      <a:gd name="T17" fmla="*/ 102 w 102"/>
                      <a:gd name="T18" fmla="*/ 97 h 97"/>
                    </a:gdLst>
                    <a:ahLst/>
                    <a:cxnLst>
                      <a:cxn ang="T10">
                        <a:pos x="T0" y="T1"/>
                      </a:cxn>
                      <a:cxn ang="T11">
                        <a:pos x="T2" y="T3"/>
                      </a:cxn>
                      <a:cxn ang="T12">
                        <a:pos x="T4" y="T5"/>
                      </a:cxn>
                      <a:cxn ang="T13">
                        <a:pos x="T6" y="T7"/>
                      </a:cxn>
                      <a:cxn ang="T14">
                        <a:pos x="T8" y="T9"/>
                      </a:cxn>
                    </a:cxnLst>
                    <a:rect l="T15" t="T16" r="T17" b="T18"/>
                    <a:pathLst>
                      <a:path w="102" h="97">
                        <a:moveTo>
                          <a:pt x="13" y="97"/>
                        </a:moveTo>
                        <a:lnTo>
                          <a:pt x="102" y="13"/>
                        </a:lnTo>
                        <a:lnTo>
                          <a:pt x="89" y="0"/>
                        </a:lnTo>
                        <a:lnTo>
                          <a:pt x="0" y="84"/>
                        </a:lnTo>
                        <a:lnTo>
                          <a:pt x="13" y="97"/>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28" name="Freeform 570">
                    <a:extLst>
                      <a:ext uri="{FF2B5EF4-FFF2-40B4-BE49-F238E27FC236}">
                        <a16:creationId xmlns:a16="http://schemas.microsoft.com/office/drawing/2014/main" id="{CCB6728C-F0A4-DC43-B1E8-610A2D0CC81D}"/>
                      </a:ext>
                    </a:extLst>
                  </p:cNvPr>
                  <p:cNvSpPr>
                    <a:spLocks/>
                  </p:cNvSpPr>
                  <p:nvPr/>
                </p:nvSpPr>
                <p:spPr bwMode="auto">
                  <a:xfrm>
                    <a:off x="1736" y="1927"/>
                    <a:ext cx="25" cy="25"/>
                  </a:xfrm>
                  <a:custGeom>
                    <a:avLst/>
                    <a:gdLst>
                      <a:gd name="T0" fmla="*/ 0 w 103"/>
                      <a:gd name="T1" fmla="*/ 0 h 97"/>
                      <a:gd name="T2" fmla="*/ 0 w 103"/>
                      <a:gd name="T3" fmla="*/ 0 h 97"/>
                      <a:gd name="T4" fmla="*/ 0 w 103"/>
                      <a:gd name="T5" fmla="*/ 0 h 97"/>
                      <a:gd name="T6" fmla="*/ 0 w 103"/>
                      <a:gd name="T7" fmla="*/ 0 h 97"/>
                      <a:gd name="T8" fmla="*/ 0 w 103"/>
                      <a:gd name="T9" fmla="*/ 0 h 97"/>
                      <a:gd name="T10" fmla="*/ 0 60000 65536"/>
                      <a:gd name="T11" fmla="*/ 0 60000 65536"/>
                      <a:gd name="T12" fmla="*/ 0 60000 65536"/>
                      <a:gd name="T13" fmla="*/ 0 60000 65536"/>
                      <a:gd name="T14" fmla="*/ 0 60000 65536"/>
                      <a:gd name="T15" fmla="*/ 0 w 103"/>
                      <a:gd name="T16" fmla="*/ 0 h 97"/>
                      <a:gd name="T17" fmla="*/ 103 w 103"/>
                      <a:gd name="T18" fmla="*/ 97 h 97"/>
                    </a:gdLst>
                    <a:ahLst/>
                    <a:cxnLst>
                      <a:cxn ang="T10">
                        <a:pos x="T0" y="T1"/>
                      </a:cxn>
                      <a:cxn ang="T11">
                        <a:pos x="T2" y="T3"/>
                      </a:cxn>
                      <a:cxn ang="T12">
                        <a:pos x="T4" y="T5"/>
                      </a:cxn>
                      <a:cxn ang="T13">
                        <a:pos x="T6" y="T7"/>
                      </a:cxn>
                      <a:cxn ang="T14">
                        <a:pos x="T8" y="T9"/>
                      </a:cxn>
                    </a:cxnLst>
                    <a:rect l="T15" t="T16" r="T17" b="T18"/>
                    <a:pathLst>
                      <a:path w="103" h="97">
                        <a:moveTo>
                          <a:pt x="103" y="84"/>
                        </a:moveTo>
                        <a:lnTo>
                          <a:pt x="13" y="0"/>
                        </a:lnTo>
                        <a:lnTo>
                          <a:pt x="0" y="13"/>
                        </a:lnTo>
                        <a:lnTo>
                          <a:pt x="90" y="97"/>
                        </a:lnTo>
                        <a:lnTo>
                          <a:pt x="103" y="84"/>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103829" name="Group 571">
                    <a:extLst>
                      <a:ext uri="{FF2B5EF4-FFF2-40B4-BE49-F238E27FC236}">
                        <a16:creationId xmlns:a16="http://schemas.microsoft.com/office/drawing/2014/main" id="{7B830BE8-0CAE-FC4C-BD00-0632F335E5CB}"/>
                      </a:ext>
                    </a:extLst>
                  </p:cNvPr>
                  <p:cNvGrpSpPr>
                    <a:grpSpLocks/>
                  </p:cNvGrpSpPr>
                  <p:nvPr/>
                </p:nvGrpSpPr>
                <p:grpSpPr bwMode="auto">
                  <a:xfrm>
                    <a:off x="1718" y="1893"/>
                    <a:ext cx="36" cy="39"/>
                    <a:chOff x="3341" y="1920"/>
                    <a:chExt cx="36" cy="39"/>
                  </a:xfrm>
                </p:grpSpPr>
                <p:sp>
                  <p:nvSpPr>
                    <p:cNvPr id="103830" name="Line 572">
                      <a:extLst>
                        <a:ext uri="{FF2B5EF4-FFF2-40B4-BE49-F238E27FC236}">
                          <a16:creationId xmlns:a16="http://schemas.microsoft.com/office/drawing/2014/main" id="{FCCCF376-D749-E14D-92D9-DD92D644F219}"/>
                        </a:ext>
                      </a:extLst>
                    </p:cNvPr>
                    <p:cNvSpPr>
                      <a:spLocks noChangeShapeType="1"/>
                    </p:cNvSpPr>
                    <p:nvPr/>
                  </p:nvSpPr>
                  <p:spPr bwMode="auto">
                    <a:xfrm>
                      <a:off x="3360" y="1920"/>
                      <a:ext cx="0" cy="39"/>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831" name="Line 573">
                      <a:extLst>
                        <a:ext uri="{FF2B5EF4-FFF2-40B4-BE49-F238E27FC236}">
                          <a16:creationId xmlns:a16="http://schemas.microsoft.com/office/drawing/2014/main" id="{ABF459A8-03AC-3F42-A086-BB65D6836C71}"/>
                        </a:ext>
                      </a:extLst>
                    </p:cNvPr>
                    <p:cNvSpPr>
                      <a:spLocks noChangeShapeType="1"/>
                    </p:cNvSpPr>
                    <p:nvPr/>
                  </p:nvSpPr>
                  <p:spPr bwMode="auto">
                    <a:xfrm rot="5400000">
                      <a:off x="3359" y="1918"/>
                      <a:ext cx="0" cy="3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103794" name="Group 574">
                <a:extLst>
                  <a:ext uri="{FF2B5EF4-FFF2-40B4-BE49-F238E27FC236}">
                    <a16:creationId xmlns:a16="http://schemas.microsoft.com/office/drawing/2014/main" id="{883EF52F-D28F-1A40-9E7C-91CC36CCF286}"/>
                  </a:ext>
                </a:extLst>
              </p:cNvPr>
              <p:cNvGrpSpPr>
                <a:grpSpLocks/>
              </p:cNvGrpSpPr>
              <p:nvPr/>
            </p:nvGrpSpPr>
            <p:grpSpPr bwMode="auto">
              <a:xfrm>
                <a:off x="2981" y="1875"/>
                <a:ext cx="48" cy="81"/>
                <a:chOff x="1713" y="1871"/>
                <a:chExt cx="48" cy="81"/>
              </a:xfrm>
            </p:grpSpPr>
            <p:grpSp>
              <p:nvGrpSpPr>
                <p:cNvPr id="103813" name="Group 575">
                  <a:extLst>
                    <a:ext uri="{FF2B5EF4-FFF2-40B4-BE49-F238E27FC236}">
                      <a16:creationId xmlns:a16="http://schemas.microsoft.com/office/drawing/2014/main" id="{105CF792-9283-D945-B0F2-84965A4E51CF}"/>
                    </a:ext>
                  </a:extLst>
                </p:cNvPr>
                <p:cNvGrpSpPr>
                  <a:grpSpLocks/>
                </p:cNvGrpSpPr>
                <p:nvPr/>
              </p:nvGrpSpPr>
              <p:grpSpPr bwMode="auto">
                <a:xfrm>
                  <a:off x="1723" y="1871"/>
                  <a:ext cx="28" cy="28"/>
                  <a:chOff x="1723" y="1871"/>
                  <a:chExt cx="28" cy="28"/>
                </a:xfrm>
              </p:grpSpPr>
              <p:sp>
                <p:nvSpPr>
                  <p:cNvPr id="103820" name="Freeform 576">
                    <a:extLst>
                      <a:ext uri="{FF2B5EF4-FFF2-40B4-BE49-F238E27FC236}">
                        <a16:creationId xmlns:a16="http://schemas.microsoft.com/office/drawing/2014/main" id="{E8BB4AD2-86A6-1D42-8E36-B04E5E318052}"/>
                      </a:ext>
                    </a:extLst>
                  </p:cNvPr>
                  <p:cNvSpPr>
                    <a:spLocks/>
                  </p:cNvSpPr>
                  <p:nvPr/>
                </p:nvSpPr>
                <p:spPr bwMode="auto">
                  <a:xfrm>
                    <a:off x="1726" y="1874"/>
                    <a:ext cx="22" cy="23"/>
                  </a:xfrm>
                  <a:custGeom>
                    <a:avLst/>
                    <a:gdLst>
                      <a:gd name="T0" fmla="*/ 0 w 91"/>
                      <a:gd name="T1" fmla="*/ 0 h 87"/>
                      <a:gd name="T2" fmla="*/ 0 w 91"/>
                      <a:gd name="T3" fmla="*/ 0 h 87"/>
                      <a:gd name="T4" fmla="*/ 0 w 91"/>
                      <a:gd name="T5" fmla="*/ 0 h 87"/>
                      <a:gd name="T6" fmla="*/ 0 w 91"/>
                      <a:gd name="T7" fmla="*/ 0 h 87"/>
                      <a:gd name="T8" fmla="*/ 0 w 91"/>
                      <a:gd name="T9" fmla="*/ 0 h 87"/>
                      <a:gd name="T10" fmla="*/ 0 w 91"/>
                      <a:gd name="T11" fmla="*/ 0 h 87"/>
                      <a:gd name="T12" fmla="*/ 0 w 91"/>
                      <a:gd name="T13" fmla="*/ 0 h 87"/>
                      <a:gd name="T14" fmla="*/ 0 w 91"/>
                      <a:gd name="T15" fmla="*/ 0 h 87"/>
                      <a:gd name="T16" fmla="*/ 0 w 91"/>
                      <a:gd name="T17" fmla="*/ 0 h 87"/>
                      <a:gd name="T18" fmla="*/ 0 w 91"/>
                      <a:gd name="T19" fmla="*/ 0 h 87"/>
                      <a:gd name="T20" fmla="*/ 0 w 91"/>
                      <a:gd name="T21" fmla="*/ 0 h 87"/>
                      <a:gd name="T22" fmla="*/ 0 w 91"/>
                      <a:gd name="T23" fmla="*/ 0 h 87"/>
                      <a:gd name="T24" fmla="*/ 0 w 91"/>
                      <a:gd name="T25" fmla="*/ 0 h 87"/>
                      <a:gd name="T26" fmla="*/ 0 w 91"/>
                      <a:gd name="T27" fmla="*/ 0 h 87"/>
                      <a:gd name="T28" fmla="*/ 0 w 91"/>
                      <a:gd name="T29" fmla="*/ 0 h 87"/>
                      <a:gd name="T30" fmla="*/ 0 w 91"/>
                      <a:gd name="T31" fmla="*/ 0 h 87"/>
                      <a:gd name="T32" fmla="*/ 0 w 91"/>
                      <a:gd name="T33" fmla="*/ 0 h 87"/>
                      <a:gd name="T34" fmla="*/ 0 w 91"/>
                      <a:gd name="T35" fmla="*/ 0 h 87"/>
                      <a:gd name="T36" fmla="*/ 0 w 91"/>
                      <a:gd name="T37" fmla="*/ 0 h 87"/>
                      <a:gd name="T38" fmla="*/ 0 w 91"/>
                      <a:gd name="T39" fmla="*/ 0 h 87"/>
                      <a:gd name="T40" fmla="*/ 0 w 91"/>
                      <a:gd name="T41" fmla="*/ 0 h 87"/>
                      <a:gd name="T42" fmla="*/ 0 w 91"/>
                      <a:gd name="T43" fmla="*/ 0 h 87"/>
                      <a:gd name="T44" fmla="*/ 0 w 91"/>
                      <a:gd name="T45" fmla="*/ 0 h 87"/>
                      <a:gd name="T46" fmla="*/ 0 w 91"/>
                      <a:gd name="T47" fmla="*/ 0 h 87"/>
                      <a:gd name="T48" fmla="*/ 0 w 91"/>
                      <a:gd name="T49" fmla="*/ 0 h 87"/>
                      <a:gd name="T50" fmla="*/ 0 w 91"/>
                      <a:gd name="T51" fmla="*/ 0 h 87"/>
                      <a:gd name="T52" fmla="*/ 0 w 91"/>
                      <a:gd name="T53" fmla="*/ 0 h 87"/>
                      <a:gd name="T54" fmla="*/ 0 w 91"/>
                      <a:gd name="T55" fmla="*/ 0 h 87"/>
                      <a:gd name="T56" fmla="*/ 0 w 91"/>
                      <a:gd name="T57" fmla="*/ 0 h 87"/>
                      <a:gd name="T58" fmla="*/ 0 w 91"/>
                      <a:gd name="T59" fmla="*/ 0 h 87"/>
                      <a:gd name="T60" fmla="*/ 0 w 91"/>
                      <a:gd name="T61" fmla="*/ 0 h 87"/>
                      <a:gd name="T62" fmla="*/ 0 w 91"/>
                      <a:gd name="T63" fmla="*/ 0 h 87"/>
                      <a:gd name="T64" fmla="*/ 0 w 91"/>
                      <a:gd name="T65" fmla="*/ 0 h 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1"/>
                      <a:gd name="T100" fmla="*/ 0 h 87"/>
                      <a:gd name="T101" fmla="*/ 91 w 91"/>
                      <a:gd name="T102" fmla="*/ 87 h 8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1" h="87">
                        <a:moveTo>
                          <a:pt x="91" y="42"/>
                        </a:moveTo>
                        <a:lnTo>
                          <a:pt x="91" y="50"/>
                        </a:lnTo>
                        <a:lnTo>
                          <a:pt x="88" y="59"/>
                        </a:lnTo>
                        <a:lnTo>
                          <a:pt x="83" y="67"/>
                        </a:lnTo>
                        <a:lnTo>
                          <a:pt x="78" y="73"/>
                        </a:lnTo>
                        <a:lnTo>
                          <a:pt x="71" y="79"/>
                        </a:lnTo>
                        <a:lnTo>
                          <a:pt x="63" y="83"/>
                        </a:lnTo>
                        <a:lnTo>
                          <a:pt x="54" y="86"/>
                        </a:lnTo>
                        <a:lnTo>
                          <a:pt x="44" y="87"/>
                        </a:lnTo>
                        <a:lnTo>
                          <a:pt x="35" y="86"/>
                        </a:lnTo>
                        <a:lnTo>
                          <a:pt x="27" y="83"/>
                        </a:lnTo>
                        <a:lnTo>
                          <a:pt x="19" y="79"/>
                        </a:lnTo>
                        <a:lnTo>
                          <a:pt x="13" y="73"/>
                        </a:lnTo>
                        <a:lnTo>
                          <a:pt x="8" y="67"/>
                        </a:lnTo>
                        <a:lnTo>
                          <a:pt x="4" y="59"/>
                        </a:lnTo>
                        <a:lnTo>
                          <a:pt x="1" y="50"/>
                        </a:lnTo>
                        <a:lnTo>
                          <a:pt x="0" y="42"/>
                        </a:lnTo>
                        <a:lnTo>
                          <a:pt x="1" y="34"/>
                        </a:lnTo>
                        <a:lnTo>
                          <a:pt x="4" y="25"/>
                        </a:lnTo>
                        <a:lnTo>
                          <a:pt x="8" y="19"/>
                        </a:lnTo>
                        <a:lnTo>
                          <a:pt x="13" y="13"/>
                        </a:lnTo>
                        <a:lnTo>
                          <a:pt x="19" y="8"/>
                        </a:lnTo>
                        <a:lnTo>
                          <a:pt x="27" y="3"/>
                        </a:lnTo>
                        <a:lnTo>
                          <a:pt x="35" y="0"/>
                        </a:lnTo>
                        <a:lnTo>
                          <a:pt x="44" y="0"/>
                        </a:lnTo>
                        <a:lnTo>
                          <a:pt x="54" y="0"/>
                        </a:lnTo>
                        <a:lnTo>
                          <a:pt x="63" y="3"/>
                        </a:lnTo>
                        <a:lnTo>
                          <a:pt x="71" y="8"/>
                        </a:lnTo>
                        <a:lnTo>
                          <a:pt x="78" y="13"/>
                        </a:lnTo>
                        <a:lnTo>
                          <a:pt x="83" y="19"/>
                        </a:lnTo>
                        <a:lnTo>
                          <a:pt x="88" y="25"/>
                        </a:lnTo>
                        <a:lnTo>
                          <a:pt x="91" y="34"/>
                        </a:lnTo>
                        <a:lnTo>
                          <a:pt x="91"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21" name="Freeform 577">
                    <a:extLst>
                      <a:ext uri="{FF2B5EF4-FFF2-40B4-BE49-F238E27FC236}">
                        <a16:creationId xmlns:a16="http://schemas.microsoft.com/office/drawing/2014/main" id="{79311810-0F76-8043-8D97-35A6AF452CC4}"/>
                      </a:ext>
                    </a:extLst>
                  </p:cNvPr>
                  <p:cNvSpPr>
                    <a:spLocks/>
                  </p:cNvSpPr>
                  <p:nvPr/>
                </p:nvSpPr>
                <p:spPr bwMode="auto">
                  <a:xfrm>
                    <a:off x="1737" y="1884"/>
                    <a:ext cx="14" cy="15"/>
                  </a:xfrm>
                  <a:custGeom>
                    <a:avLst/>
                    <a:gdLst>
                      <a:gd name="T0" fmla="*/ 0 w 57"/>
                      <a:gd name="T1" fmla="*/ 0 h 54"/>
                      <a:gd name="T2" fmla="*/ 0 w 57"/>
                      <a:gd name="T3" fmla="*/ 0 h 54"/>
                      <a:gd name="T4" fmla="*/ 0 w 57"/>
                      <a:gd name="T5" fmla="*/ 0 h 54"/>
                      <a:gd name="T6" fmla="*/ 0 w 57"/>
                      <a:gd name="T7" fmla="*/ 0 h 54"/>
                      <a:gd name="T8" fmla="*/ 0 w 57"/>
                      <a:gd name="T9" fmla="*/ 0 h 54"/>
                      <a:gd name="T10" fmla="*/ 0 w 57"/>
                      <a:gd name="T11" fmla="*/ 0 h 54"/>
                      <a:gd name="T12" fmla="*/ 0 w 57"/>
                      <a:gd name="T13" fmla="*/ 0 h 54"/>
                      <a:gd name="T14" fmla="*/ 0 w 57"/>
                      <a:gd name="T15" fmla="*/ 0 h 54"/>
                      <a:gd name="T16" fmla="*/ 0 w 57"/>
                      <a:gd name="T17" fmla="*/ 0 h 54"/>
                      <a:gd name="T18" fmla="*/ 0 w 57"/>
                      <a:gd name="T19" fmla="*/ 0 h 54"/>
                      <a:gd name="T20" fmla="*/ 0 w 57"/>
                      <a:gd name="T21" fmla="*/ 0 h 54"/>
                      <a:gd name="T22" fmla="*/ 0 w 57"/>
                      <a:gd name="T23" fmla="*/ 0 h 54"/>
                      <a:gd name="T24" fmla="*/ 0 w 57"/>
                      <a:gd name="T25" fmla="*/ 0 h 54"/>
                      <a:gd name="T26" fmla="*/ 0 w 57"/>
                      <a:gd name="T27" fmla="*/ 0 h 54"/>
                      <a:gd name="T28" fmla="*/ 0 w 57"/>
                      <a:gd name="T29" fmla="*/ 0 h 54"/>
                      <a:gd name="T30" fmla="*/ 0 w 57"/>
                      <a:gd name="T31" fmla="*/ 0 h 54"/>
                      <a:gd name="T32" fmla="*/ 0 w 57"/>
                      <a:gd name="T33" fmla="*/ 0 h 54"/>
                      <a:gd name="T34" fmla="*/ 0 w 57"/>
                      <a:gd name="T35" fmla="*/ 0 h 54"/>
                      <a:gd name="T36" fmla="*/ 0 w 57"/>
                      <a:gd name="T37" fmla="*/ 0 h 54"/>
                      <a:gd name="T38" fmla="*/ 0 w 57"/>
                      <a:gd name="T39" fmla="*/ 0 h 54"/>
                      <a:gd name="T40" fmla="*/ 0 w 57"/>
                      <a:gd name="T41" fmla="*/ 0 h 54"/>
                      <a:gd name="T42" fmla="*/ 0 w 57"/>
                      <a:gd name="T43" fmla="*/ 0 h 54"/>
                      <a:gd name="T44" fmla="*/ 0 w 57"/>
                      <a:gd name="T45" fmla="*/ 0 h 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7"/>
                      <a:gd name="T70" fmla="*/ 0 h 54"/>
                      <a:gd name="T71" fmla="*/ 57 w 57"/>
                      <a:gd name="T72" fmla="*/ 54 h 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7" h="54">
                        <a:moveTo>
                          <a:pt x="0" y="54"/>
                        </a:moveTo>
                        <a:lnTo>
                          <a:pt x="0" y="54"/>
                        </a:lnTo>
                        <a:lnTo>
                          <a:pt x="12" y="53"/>
                        </a:lnTo>
                        <a:lnTo>
                          <a:pt x="23" y="49"/>
                        </a:lnTo>
                        <a:lnTo>
                          <a:pt x="32" y="45"/>
                        </a:lnTo>
                        <a:lnTo>
                          <a:pt x="41" y="37"/>
                        </a:lnTo>
                        <a:lnTo>
                          <a:pt x="47" y="30"/>
                        </a:lnTo>
                        <a:lnTo>
                          <a:pt x="52" y="21"/>
                        </a:lnTo>
                        <a:lnTo>
                          <a:pt x="56" y="11"/>
                        </a:lnTo>
                        <a:lnTo>
                          <a:pt x="57" y="0"/>
                        </a:lnTo>
                        <a:lnTo>
                          <a:pt x="38" y="0"/>
                        </a:lnTo>
                        <a:lnTo>
                          <a:pt x="38" y="7"/>
                        </a:lnTo>
                        <a:lnTo>
                          <a:pt x="36" y="14"/>
                        </a:lnTo>
                        <a:lnTo>
                          <a:pt x="32" y="20"/>
                        </a:lnTo>
                        <a:lnTo>
                          <a:pt x="28" y="25"/>
                        </a:lnTo>
                        <a:lnTo>
                          <a:pt x="23" y="30"/>
                        </a:lnTo>
                        <a:lnTo>
                          <a:pt x="15" y="32"/>
                        </a:lnTo>
                        <a:lnTo>
                          <a:pt x="9" y="35"/>
                        </a:lnTo>
                        <a:lnTo>
                          <a:pt x="0" y="36"/>
                        </a:lnTo>
                        <a:lnTo>
                          <a:pt x="0" y="54"/>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22" name="Freeform 578">
                    <a:extLst>
                      <a:ext uri="{FF2B5EF4-FFF2-40B4-BE49-F238E27FC236}">
                        <a16:creationId xmlns:a16="http://schemas.microsoft.com/office/drawing/2014/main" id="{1F81C627-41A6-7B41-BFA7-49FDDD43001F}"/>
                      </a:ext>
                    </a:extLst>
                  </p:cNvPr>
                  <p:cNvSpPr>
                    <a:spLocks/>
                  </p:cNvSpPr>
                  <p:nvPr/>
                </p:nvSpPr>
                <p:spPr bwMode="auto">
                  <a:xfrm>
                    <a:off x="1723" y="1884"/>
                    <a:ext cx="14" cy="15"/>
                  </a:xfrm>
                  <a:custGeom>
                    <a:avLst/>
                    <a:gdLst>
                      <a:gd name="T0" fmla="*/ 0 w 53"/>
                      <a:gd name="T1" fmla="*/ 0 h 54"/>
                      <a:gd name="T2" fmla="*/ 0 w 53"/>
                      <a:gd name="T3" fmla="*/ 0 h 54"/>
                      <a:gd name="T4" fmla="*/ 0 w 53"/>
                      <a:gd name="T5" fmla="*/ 0 h 54"/>
                      <a:gd name="T6" fmla="*/ 0 w 53"/>
                      <a:gd name="T7" fmla="*/ 0 h 54"/>
                      <a:gd name="T8" fmla="*/ 0 w 53"/>
                      <a:gd name="T9" fmla="*/ 0 h 54"/>
                      <a:gd name="T10" fmla="*/ 0 w 53"/>
                      <a:gd name="T11" fmla="*/ 0 h 54"/>
                      <a:gd name="T12" fmla="*/ 0 w 53"/>
                      <a:gd name="T13" fmla="*/ 0 h 54"/>
                      <a:gd name="T14" fmla="*/ 0 w 53"/>
                      <a:gd name="T15" fmla="*/ 0 h 54"/>
                      <a:gd name="T16" fmla="*/ 0 w 53"/>
                      <a:gd name="T17" fmla="*/ 0 h 54"/>
                      <a:gd name="T18" fmla="*/ 0 w 53"/>
                      <a:gd name="T19" fmla="*/ 0 h 54"/>
                      <a:gd name="T20" fmla="*/ 0 w 53"/>
                      <a:gd name="T21" fmla="*/ 0 h 54"/>
                      <a:gd name="T22" fmla="*/ 0 w 53"/>
                      <a:gd name="T23" fmla="*/ 0 h 54"/>
                      <a:gd name="T24" fmla="*/ 0 w 53"/>
                      <a:gd name="T25" fmla="*/ 0 h 54"/>
                      <a:gd name="T26" fmla="*/ 0 w 53"/>
                      <a:gd name="T27" fmla="*/ 0 h 54"/>
                      <a:gd name="T28" fmla="*/ 0 w 53"/>
                      <a:gd name="T29" fmla="*/ 0 h 54"/>
                      <a:gd name="T30" fmla="*/ 0 w 53"/>
                      <a:gd name="T31" fmla="*/ 0 h 54"/>
                      <a:gd name="T32" fmla="*/ 0 w 53"/>
                      <a:gd name="T33" fmla="*/ 0 h 54"/>
                      <a:gd name="T34" fmla="*/ 0 w 53"/>
                      <a:gd name="T35" fmla="*/ 0 h 54"/>
                      <a:gd name="T36" fmla="*/ 0 w 53"/>
                      <a:gd name="T37" fmla="*/ 0 h 54"/>
                      <a:gd name="T38" fmla="*/ 0 w 53"/>
                      <a:gd name="T39" fmla="*/ 0 h 54"/>
                      <a:gd name="T40" fmla="*/ 0 w 53"/>
                      <a:gd name="T41" fmla="*/ 0 h 54"/>
                      <a:gd name="T42" fmla="*/ 0 w 53"/>
                      <a:gd name="T43" fmla="*/ 0 h 54"/>
                      <a:gd name="T44" fmla="*/ 0 w 53"/>
                      <a:gd name="T45" fmla="*/ 0 h 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
                      <a:gd name="T70" fmla="*/ 0 h 54"/>
                      <a:gd name="T71" fmla="*/ 53 w 53"/>
                      <a:gd name="T72" fmla="*/ 54 h 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 h="54">
                        <a:moveTo>
                          <a:pt x="0" y="0"/>
                        </a:moveTo>
                        <a:lnTo>
                          <a:pt x="0" y="0"/>
                        </a:lnTo>
                        <a:lnTo>
                          <a:pt x="2" y="11"/>
                        </a:lnTo>
                        <a:lnTo>
                          <a:pt x="4" y="21"/>
                        </a:lnTo>
                        <a:lnTo>
                          <a:pt x="9" y="30"/>
                        </a:lnTo>
                        <a:lnTo>
                          <a:pt x="15" y="37"/>
                        </a:lnTo>
                        <a:lnTo>
                          <a:pt x="23" y="44"/>
                        </a:lnTo>
                        <a:lnTo>
                          <a:pt x="33" y="49"/>
                        </a:lnTo>
                        <a:lnTo>
                          <a:pt x="43" y="53"/>
                        </a:lnTo>
                        <a:lnTo>
                          <a:pt x="53" y="54"/>
                        </a:lnTo>
                        <a:lnTo>
                          <a:pt x="53" y="36"/>
                        </a:lnTo>
                        <a:lnTo>
                          <a:pt x="46" y="35"/>
                        </a:lnTo>
                        <a:lnTo>
                          <a:pt x="39" y="32"/>
                        </a:lnTo>
                        <a:lnTo>
                          <a:pt x="33" y="30"/>
                        </a:lnTo>
                        <a:lnTo>
                          <a:pt x="28" y="25"/>
                        </a:lnTo>
                        <a:lnTo>
                          <a:pt x="24" y="20"/>
                        </a:lnTo>
                        <a:lnTo>
                          <a:pt x="20" y="14"/>
                        </a:lnTo>
                        <a:lnTo>
                          <a:pt x="18" y="7"/>
                        </a:lnTo>
                        <a:lnTo>
                          <a:pt x="18" y="0"/>
                        </a:lnTo>
                        <a:lnTo>
                          <a:pt x="0"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23" name="Freeform 579">
                    <a:extLst>
                      <a:ext uri="{FF2B5EF4-FFF2-40B4-BE49-F238E27FC236}">
                        <a16:creationId xmlns:a16="http://schemas.microsoft.com/office/drawing/2014/main" id="{400D4CD4-0172-234D-92BA-C9662EFFB855}"/>
                      </a:ext>
                    </a:extLst>
                  </p:cNvPr>
                  <p:cNvSpPr>
                    <a:spLocks/>
                  </p:cNvSpPr>
                  <p:nvPr/>
                </p:nvSpPr>
                <p:spPr bwMode="auto">
                  <a:xfrm>
                    <a:off x="1723" y="1871"/>
                    <a:ext cx="14" cy="13"/>
                  </a:xfrm>
                  <a:custGeom>
                    <a:avLst/>
                    <a:gdLst>
                      <a:gd name="T0" fmla="*/ 0 w 53"/>
                      <a:gd name="T1" fmla="*/ 0 h 52"/>
                      <a:gd name="T2" fmla="*/ 0 w 53"/>
                      <a:gd name="T3" fmla="*/ 0 h 52"/>
                      <a:gd name="T4" fmla="*/ 0 w 53"/>
                      <a:gd name="T5" fmla="*/ 0 h 52"/>
                      <a:gd name="T6" fmla="*/ 0 w 53"/>
                      <a:gd name="T7" fmla="*/ 0 h 52"/>
                      <a:gd name="T8" fmla="*/ 0 w 53"/>
                      <a:gd name="T9" fmla="*/ 0 h 52"/>
                      <a:gd name="T10" fmla="*/ 0 w 53"/>
                      <a:gd name="T11" fmla="*/ 0 h 52"/>
                      <a:gd name="T12" fmla="*/ 0 w 53"/>
                      <a:gd name="T13" fmla="*/ 0 h 52"/>
                      <a:gd name="T14" fmla="*/ 0 w 53"/>
                      <a:gd name="T15" fmla="*/ 0 h 52"/>
                      <a:gd name="T16" fmla="*/ 0 w 53"/>
                      <a:gd name="T17" fmla="*/ 0 h 52"/>
                      <a:gd name="T18" fmla="*/ 0 w 53"/>
                      <a:gd name="T19" fmla="*/ 0 h 52"/>
                      <a:gd name="T20" fmla="*/ 0 w 53"/>
                      <a:gd name="T21" fmla="*/ 0 h 52"/>
                      <a:gd name="T22" fmla="*/ 0 w 53"/>
                      <a:gd name="T23" fmla="*/ 0 h 52"/>
                      <a:gd name="T24" fmla="*/ 0 w 53"/>
                      <a:gd name="T25" fmla="*/ 0 h 52"/>
                      <a:gd name="T26" fmla="*/ 0 w 53"/>
                      <a:gd name="T27" fmla="*/ 0 h 52"/>
                      <a:gd name="T28" fmla="*/ 0 w 53"/>
                      <a:gd name="T29" fmla="*/ 0 h 52"/>
                      <a:gd name="T30" fmla="*/ 0 w 53"/>
                      <a:gd name="T31" fmla="*/ 0 h 52"/>
                      <a:gd name="T32" fmla="*/ 0 w 53"/>
                      <a:gd name="T33" fmla="*/ 0 h 52"/>
                      <a:gd name="T34" fmla="*/ 0 w 53"/>
                      <a:gd name="T35" fmla="*/ 0 h 52"/>
                      <a:gd name="T36" fmla="*/ 0 w 53"/>
                      <a:gd name="T37" fmla="*/ 0 h 52"/>
                      <a:gd name="T38" fmla="*/ 0 w 53"/>
                      <a:gd name="T39" fmla="*/ 0 h 52"/>
                      <a:gd name="T40" fmla="*/ 0 w 53"/>
                      <a:gd name="T41" fmla="*/ 0 h 52"/>
                      <a:gd name="T42" fmla="*/ 0 w 53"/>
                      <a:gd name="T43" fmla="*/ 0 h 52"/>
                      <a:gd name="T44" fmla="*/ 0 w 53"/>
                      <a:gd name="T45" fmla="*/ 0 h 5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
                      <a:gd name="T70" fmla="*/ 0 h 52"/>
                      <a:gd name="T71" fmla="*/ 53 w 53"/>
                      <a:gd name="T72" fmla="*/ 52 h 5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 h="52">
                        <a:moveTo>
                          <a:pt x="53" y="0"/>
                        </a:moveTo>
                        <a:lnTo>
                          <a:pt x="53" y="0"/>
                        </a:lnTo>
                        <a:lnTo>
                          <a:pt x="43" y="1"/>
                        </a:lnTo>
                        <a:lnTo>
                          <a:pt x="33" y="5"/>
                        </a:lnTo>
                        <a:lnTo>
                          <a:pt x="24" y="10"/>
                        </a:lnTo>
                        <a:lnTo>
                          <a:pt x="15" y="16"/>
                        </a:lnTo>
                        <a:lnTo>
                          <a:pt x="9" y="24"/>
                        </a:lnTo>
                        <a:lnTo>
                          <a:pt x="4" y="33"/>
                        </a:lnTo>
                        <a:lnTo>
                          <a:pt x="2" y="42"/>
                        </a:lnTo>
                        <a:lnTo>
                          <a:pt x="0" y="52"/>
                        </a:lnTo>
                        <a:lnTo>
                          <a:pt x="18" y="52"/>
                        </a:lnTo>
                        <a:lnTo>
                          <a:pt x="18" y="45"/>
                        </a:lnTo>
                        <a:lnTo>
                          <a:pt x="20" y="39"/>
                        </a:lnTo>
                        <a:lnTo>
                          <a:pt x="24" y="34"/>
                        </a:lnTo>
                        <a:lnTo>
                          <a:pt x="28" y="29"/>
                        </a:lnTo>
                        <a:lnTo>
                          <a:pt x="33" y="24"/>
                        </a:lnTo>
                        <a:lnTo>
                          <a:pt x="39" y="21"/>
                        </a:lnTo>
                        <a:lnTo>
                          <a:pt x="46" y="19"/>
                        </a:lnTo>
                        <a:lnTo>
                          <a:pt x="53" y="19"/>
                        </a:lnTo>
                        <a:lnTo>
                          <a:pt x="53"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24" name="Freeform 580">
                    <a:extLst>
                      <a:ext uri="{FF2B5EF4-FFF2-40B4-BE49-F238E27FC236}">
                        <a16:creationId xmlns:a16="http://schemas.microsoft.com/office/drawing/2014/main" id="{3ABA12C4-FC7B-EB49-8A6F-B459642AA9F7}"/>
                      </a:ext>
                    </a:extLst>
                  </p:cNvPr>
                  <p:cNvSpPr>
                    <a:spLocks/>
                  </p:cNvSpPr>
                  <p:nvPr/>
                </p:nvSpPr>
                <p:spPr bwMode="auto">
                  <a:xfrm>
                    <a:off x="1737" y="1871"/>
                    <a:ext cx="14" cy="13"/>
                  </a:xfrm>
                  <a:custGeom>
                    <a:avLst/>
                    <a:gdLst>
                      <a:gd name="T0" fmla="*/ 0 w 57"/>
                      <a:gd name="T1" fmla="*/ 0 h 52"/>
                      <a:gd name="T2" fmla="*/ 0 w 57"/>
                      <a:gd name="T3" fmla="*/ 0 h 52"/>
                      <a:gd name="T4" fmla="*/ 0 w 57"/>
                      <a:gd name="T5" fmla="*/ 0 h 52"/>
                      <a:gd name="T6" fmla="*/ 0 w 57"/>
                      <a:gd name="T7" fmla="*/ 0 h 52"/>
                      <a:gd name="T8" fmla="*/ 0 w 57"/>
                      <a:gd name="T9" fmla="*/ 0 h 52"/>
                      <a:gd name="T10" fmla="*/ 0 w 57"/>
                      <a:gd name="T11" fmla="*/ 0 h 52"/>
                      <a:gd name="T12" fmla="*/ 0 w 57"/>
                      <a:gd name="T13" fmla="*/ 0 h 52"/>
                      <a:gd name="T14" fmla="*/ 0 w 57"/>
                      <a:gd name="T15" fmla="*/ 0 h 52"/>
                      <a:gd name="T16" fmla="*/ 0 w 57"/>
                      <a:gd name="T17" fmla="*/ 0 h 52"/>
                      <a:gd name="T18" fmla="*/ 0 w 57"/>
                      <a:gd name="T19" fmla="*/ 0 h 52"/>
                      <a:gd name="T20" fmla="*/ 0 w 57"/>
                      <a:gd name="T21" fmla="*/ 0 h 52"/>
                      <a:gd name="T22" fmla="*/ 0 w 57"/>
                      <a:gd name="T23" fmla="*/ 0 h 52"/>
                      <a:gd name="T24" fmla="*/ 0 w 57"/>
                      <a:gd name="T25" fmla="*/ 0 h 52"/>
                      <a:gd name="T26" fmla="*/ 0 w 57"/>
                      <a:gd name="T27" fmla="*/ 0 h 52"/>
                      <a:gd name="T28" fmla="*/ 0 w 57"/>
                      <a:gd name="T29" fmla="*/ 0 h 52"/>
                      <a:gd name="T30" fmla="*/ 0 w 57"/>
                      <a:gd name="T31" fmla="*/ 0 h 52"/>
                      <a:gd name="T32" fmla="*/ 0 w 57"/>
                      <a:gd name="T33" fmla="*/ 0 h 52"/>
                      <a:gd name="T34" fmla="*/ 0 w 57"/>
                      <a:gd name="T35" fmla="*/ 0 h 52"/>
                      <a:gd name="T36" fmla="*/ 0 w 57"/>
                      <a:gd name="T37" fmla="*/ 0 h 52"/>
                      <a:gd name="T38" fmla="*/ 0 w 57"/>
                      <a:gd name="T39" fmla="*/ 0 h 52"/>
                      <a:gd name="T40" fmla="*/ 0 w 57"/>
                      <a:gd name="T41" fmla="*/ 0 h 52"/>
                      <a:gd name="T42" fmla="*/ 0 w 57"/>
                      <a:gd name="T43" fmla="*/ 0 h 52"/>
                      <a:gd name="T44" fmla="*/ 0 w 57"/>
                      <a:gd name="T45" fmla="*/ 0 h 5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7"/>
                      <a:gd name="T70" fmla="*/ 0 h 52"/>
                      <a:gd name="T71" fmla="*/ 57 w 57"/>
                      <a:gd name="T72" fmla="*/ 52 h 5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7" h="52">
                        <a:moveTo>
                          <a:pt x="57" y="52"/>
                        </a:moveTo>
                        <a:lnTo>
                          <a:pt x="57" y="52"/>
                        </a:lnTo>
                        <a:lnTo>
                          <a:pt x="56" y="42"/>
                        </a:lnTo>
                        <a:lnTo>
                          <a:pt x="52" y="33"/>
                        </a:lnTo>
                        <a:lnTo>
                          <a:pt x="47" y="24"/>
                        </a:lnTo>
                        <a:lnTo>
                          <a:pt x="41" y="16"/>
                        </a:lnTo>
                        <a:lnTo>
                          <a:pt x="32" y="10"/>
                        </a:lnTo>
                        <a:lnTo>
                          <a:pt x="23" y="5"/>
                        </a:lnTo>
                        <a:lnTo>
                          <a:pt x="12" y="1"/>
                        </a:lnTo>
                        <a:lnTo>
                          <a:pt x="0" y="0"/>
                        </a:lnTo>
                        <a:lnTo>
                          <a:pt x="0" y="19"/>
                        </a:lnTo>
                        <a:lnTo>
                          <a:pt x="9" y="19"/>
                        </a:lnTo>
                        <a:lnTo>
                          <a:pt x="15" y="21"/>
                        </a:lnTo>
                        <a:lnTo>
                          <a:pt x="23" y="25"/>
                        </a:lnTo>
                        <a:lnTo>
                          <a:pt x="28" y="29"/>
                        </a:lnTo>
                        <a:lnTo>
                          <a:pt x="33" y="34"/>
                        </a:lnTo>
                        <a:lnTo>
                          <a:pt x="36" y="39"/>
                        </a:lnTo>
                        <a:lnTo>
                          <a:pt x="38" y="45"/>
                        </a:lnTo>
                        <a:lnTo>
                          <a:pt x="38" y="52"/>
                        </a:lnTo>
                        <a:lnTo>
                          <a:pt x="57" y="52"/>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103814" name="Group 581">
                  <a:extLst>
                    <a:ext uri="{FF2B5EF4-FFF2-40B4-BE49-F238E27FC236}">
                      <a16:creationId xmlns:a16="http://schemas.microsoft.com/office/drawing/2014/main" id="{43F2E679-52A9-3042-B611-E7B1AD8283B0}"/>
                    </a:ext>
                  </a:extLst>
                </p:cNvPr>
                <p:cNvGrpSpPr>
                  <a:grpSpLocks/>
                </p:cNvGrpSpPr>
                <p:nvPr/>
              </p:nvGrpSpPr>
              <p:grpSpPr bwMode="auto">
                <a:xfrm>
                  <a:off x="1713" y="1893"/>
                  <a:ext cx="48" cy="59"/>
                  <a:chOff x="1713" y="1893"/>
                  <a:chExt cx="48" cy="59"/>
                </a:xfrm>
              </p:grpSpPr>
              <p:sp>
                <p:nvSpPr>
                  <p:cNvPr id="103815" name="Freeform 582">
                    <a:extLst>
                      <a:ext uri="{FF2B5EF4-FFF2-40B4-BE49-F238E27FC236}">
                        <a16:creationId xmlns:a16="http://schemas.microsoft.com/office/drawing/2014/main" id="{D9803E3D-8718-D44B-B654-6025977D2EF2}"/>
                      </a:ext>
                    </a:extLst>
                  </p:cNvPr>
                  <p:cNvSpPr>
                    <a:spLocks/>
                  </p:cNvSpPr>
                  <p:nvPr/>
                </p:nvSpPr>
                <p:spPr bwMode="auto">
                  <a:xfrm>
                    <a:off x="1713" y="1927"/>
                    <a:ext cx="26" cy="25"/>
                  </a:xfrm>
                  <a:custGeom>
                    <a:avLst/>
                    <a:gdLst>
                      <a:gd name="T0" fmla="*/ 0 w 102"/>
                      <a:gd name="T1" fmla="*/ 0 h 97"/>
                      <a:gd name="T2" fmla="*/ 0 w 102"/>
                      <a:gd name="T3" fmla="*/ 0 h 97"/>
                      <a:gd name="T4" fmla="*/ 0 w 102"/>
                      <a:gd name="T5" fmla="*/ 0 h 97"/>
                      <a:gd name="T6" fmla="*/ 0 w 102"/>
                      <a:gd name="T7" fmla="*/ 0 h 97"/>
                      <a:gd name="T8" fmla="*/ 0 w 102"/>
                      <a:gd name="T9" fmla="*/ 0 h 97"/>
                      <a:gd name="T10" fmla="*/ 0 60000 65536"/>
                      <a:gd name="T11" fmla="*/ 0 60000 65536"/>
                      <a:gd name="T12" fmla="*/ 0 60000 65536"/>
                      <a:gd name="T13" fmla="*/ 0 60000 65536"/>
                      <a:gd name="T14" fmla="*/ 0 60000 65536"/>
                      <a:gd name="T15" fmla="*/ 0 w 102"/>
                      <a:gd name="T16" fmla="*/ 0 h 97"/>
                      <a:gd name="T17" fmla="*/ 102 w 102"/>
                      <a:gd name="T18" fmla="*/ 97 h 97"/>
                    </a:gdLst>
                    <a:ahLst/>
                    <a:cxnLst>
                      <a:cxn ang="T10">
                        <a:pos x="T0" y="T1"/>
                      </a:cxn>
                      <a:cxn ang="T11">
                        <a:pos x="T2" y="T3"/>
                      </a:cxn>
                      <a:cxn ang="T12">
                        <a:pos x="T4" y="T5"/>
                      </a:cxn>
                      <a:cxn ang="T13">
                        <a:pos x="T6" y="T7"/>
                      </a:cxn>
                      <a:cxn ang="T14">
                        <a:pos x="T8" y="T9"/>
                      </a:cxn>
                    </a:cxnLst>
                    <a:rect l="T15" t="T16" r="T17" b="T18"/>
                    <a:pathLst>
                      <a:path w="102" h="97">
                        <a:moveTo>
                          <a:pt x="13" y="97"/>
                        </a:moveTo>
                        <a:lnTo>
                          <a:pt x="102" y="13"/>
                        </a:lnTo>
                        <a:lnTo>
                          <a:pt x="89" y="0"/>
                        </a:lnTo>
                        <a:lnTo>
                          <a:pt x="0" y="84"/>
                        </a:lnTo>
                        <a:lnTo>
                          <a:pt x="13" y="97"/>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16" name="Freeform 583">
                    <a:extLst>
                      <a:ext uri="{FF2B5EF4-FFF2-40B4-BE49-F238E27FC236}">
                        <a16:creationId xmlns:a16="http://schemas.microsoft.com/office/drawing/2014/main" id="{F4439E6C-D672-A643-9DBF-D923A5EB9723}"/>
                      </a:ext>
                    </a:extLst>
                  </p:cNvPr>
                  <p:cNvSpPr>
                    <a:spLocks/>
                  </p:cNvSpPr>
                  <p:nvPr/>
                </p:nvSpPr>
                <p:spPr bwMode="auto">
                  <a:xfrm>
                    <a:off x="1736" y="1927"/>
                    <a:ext cx="25" cy="25"/>
                  </a:xfrm>
                  <a:custGeom>
                    <a:avLst/>
                    <a:gdLst>
                      <a:gd name="T0" fmla="*/ 0 w 103"/>
                      <a:gd name="T1" fmla="*/ 0 h 97"/>
                      <a:gd name="T2" fmla="*/ 0 w 103"/>
                      <a:gd name="T3" fmla="*/ 0 h 97"/>
                      <a:gd name="T4" fmla="*/ 0 w 103"/>
                      <a:gd name="T5" fmla="*/ 0 h 97"/>
                      <a:gd name="T6" fmla="*/ 0 w 103"/>
                      <a:gd name="T7" fmla="*/ 0 h 97"/>
                      <a:gd name="T8" fmla="*/ 0 w 103"/>
                      <a:gd name="T9" fmla="*/ 0 h 97"/>
                      <a:gd name="T10" fmla="*/ 0 60000 65536"/>
                      <a:gd name="T11" fmla="*/ 0 60000 65536"/>
                      <a:gd name="T12" fmla="*/ 0 60000 65536"/>
                      <a:gd name="T13" fmla="*/ 0 60000 65536"/>
                      <a:gd name="T14" fmla="*/ 0 60000 65536"/>
                      <a:gd name="T15" fmla="*/ 0 w 103"/>
                      <a:gd name="T16" fmla="*/ 0 h 97"/>
                      <a:gd name="T17" fmla="*/ 103 w 103"/>
                      <a:gd name="T18" fmla="*/ 97 h 97"/>
                    </a:gdLst>
                    <a:ahLst/>
                    <a:cxnLst>
                      <a:cxn ang="T10">
                        <a:pos x="T0" y="T1"/>
                      </a:cxn>
                      <a:cxn ang="T11">
                        <a:pos x="T2" y="T3"/>
                      </a:cxn>
                      <a:cxn ang="T12">
                        <a:pos x="T4" y="T5"/>
                      </a:cxn>
                      <a:cxn ang="T13">
                        <a:pos x="T6" y="T7"/>
                      </a:cxn>
                      <a:cxn ang="T14">
                        <a:pos x="T8" y="T9"/>
                      </a:cxn>
                    </a:cxnLst>
                    <a:rect l="T15" t="T16" r="T17" b="T18"/>
                    <a:pathLst>
                      <a:path w="103" h="97">
                        <a:moveTo>
                          <a:pt x="103" y="84"/>
                        </a:moveTo>
                        <a:lnTo>
                          <a:pt x="13" y="0"/>
                        </a:lnTo>
                        <a:lnTo>
                          <a:pt x="0" y="13"/>
                        </a:lnTo>
                        <a:lnTo>
                          <a:pt x="90" y="97"/>
                        </a:lnTo>
                        <a:lnTo>
                          <a:pt x="103" y="84"/>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103817" name="Group 584">
                    <a:extLst>
                      <a:ext uri="{FF2B5EF4-FFF2-40B4-BE49-F238E27FC236}">
                        <a16:creationId xmlns:a16="http://schemas.microsoft.com/office/drawing/2014/main" id="{D14A0E5F-01B8-3345-B2E7-D4703E5D887E}"/>
                      </a:ext>
                    </a:extLst>
                  </p:cNvPr>
                  <p:cNvGrpSpPr>
                    <a:grpSpLocks/>
                  </p:cNvGrpSpPr>
                  <p:nvPr/>
                </p:nvGrpSpPr>
                <p:grpSpPr bwMode="auto">
                  <a:xfrm>
                    <a:off x="1718" y="1893"/>
                    <a:ext cx="36" cy="39"/>
                    <a:chOff x="3341" y="1920"/>
                    <a:chExt cx="36" cy="39"/>
                  </a:xfrm>
                </p:grpSpPr>
                <p:sp>
                  <p:nvSpPr>
                    <p:cNvPr id="103818" name="Line 585">
                      <a:extLst>
                        <a:ext uri="{FF2B5EF4-FFF2-40B4-BE49-F238E27FC236}">
                          <a16:creationId xmlns:a16="http://schemas.microsoft.com/office/drawing/2014/main" id="{8FEF74BC-BE77-7B48-89D5-6B0DC1299DFA}"/>
                        </a:ext>
                      </a:extLst>
                    </p:cNvPr>
                    <p:cNvSpPr>
                      <a:spLocks noChangeShapeType="1"/>
                    </p:cNvSpPr>
                    <p:nvPr/>
                  </p:nvSpPr>
                  <p:spPr bwMode="auto">
                    <a:xfrm>
                      <a:off x="3360" y="1920"/>
                      <a:ext cx="0" cy="39"/>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819" name="Line 586">
                      <a:extLst>
                        <a:ext uri="{FF2B5EF4-FFF2-40B4-BE49-F238E27FC236}">
                          <a16:creationId xmlns:a16="http://schemas.microsoft.com/office/drawing/2014/main" id="{0414F902-E5AB-AA40-80FC-1E8544A92D75}"/>
                        </a:ext>
                      </a:extLst>
                    </p:cNvPr>
                    <p:cNvSpPr>
                      <a:spLocks noChangeShapeType="1"/>
                    </p:cNvSpPr>
                    <p:nvPr/>
                  </p:nvSpPr>
                  <p:spPr bwMode="auto">
                    <a:xfrm rot="5400000">
                      <a:off x="3359" y="1918"/>
                      <a:ext cx="0" cy="3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103795" name="Group 587">
                <a:extLst>
                  <a:ext uri="{FF2B5EF4-FFF2-40B4-BE49-F238E27FC236}">
                    <a16:creationId xmlns:a16="http://schemas.microsoft.com/office/drawing/2014/main" id="{6EE4F5CB-C6D1-F443-B37B-8508449A20C3}"/>
                  </a:ext>
                </a:extLst>
              </p:cNvPr>
              <p:cNvGrpSpPr>
                <a:grpSpLocks/>
              </p:cNvGrpSpPr>
              <p:nvPr/>
            </p:nvGrpSpPr>
            <p:grpSpPr bwMode="auto">
              <a:xfrm rot="10799791">
                <a:off x="2925" y="1910"/>
                <a:ext cx="64" cy="27"/>
                <a:chOff x="1762" y="2048"/>
                <a:chExt cx="64" cy="27"/>
              </a:xfrm>
            </p:grpSpPr>
            <p:grpSp>
              <p:nvGrpSpPr>
                <p:cNvPr id="103808" name="Group 588">
                  <a:extLst>
                    <a:ext uri="{FF2B5EF4-FFF2-40B4-BE49-F238E27FC236}">
                      <a16:creationId xmlns:a16="http://schemas.microsoft.com/office/drawing/2014/main" id="{53307B29-D5AF-0D48-9AEC-270EB74EB842}"/>
                    </a:ext>
                  </a:extLst>
                </p:cNvPr>
                <p:cNvGrpSpPr>
                  <a:grpSpLocks/>
                </p:cNvGrpSpPr>
                <p:nvPr/>
              </p:nvGrpSpPr>
              <p:grpSpPr bwMode="auto">
                <a:xfrm>
                  <a:off x="1762" y="2048"/>
                  <a:ext cx="62" cy="27"/>
                  <a:chOff x="1762" y="2048"/>
                  <a:chExt cx="62" cy="27"/>
                </a:xfrm>
              </p:grpSpPr>
              <p:sp>
                <p:nvSpPr>
                  <p:cNvPr id="103810" name="Rectangle 589">
                    <a:extLst>
                      <a:ext uri="{FF2B5EF4-FFF2-40B4-BE49-F238E27FC236}">
                        <a16:creationId xmlns:a16="http://schemas.microsoft.com/office/drawing/2014/main" id="{08E5A6B9-B6E4-4A4A-B551-FFBD8E4B2AC5}"/>
                      </a:ext>
                    </a:extLst>
                  </p:cNvPr>
                  <p:cNvSpPr>
                    <a:spLocks noChangeArrowheads="1"/>
                  </p:cNvSpPr>
                  <p:nvPr/>
                </p:nvSpPr>
                <p:spPr bwMode="auto">
                  <a:xfrm>
                    <a:off x="1762" y="2057"/>
                    <a:ext cx="53" cy="5"/>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11" name="Freeform 590">
                    <a:extLst>
                      <a:ext uri="{FF2B5EF4-FFF2-40B4-BE49-F238E27FC236}">
                        <a16:creationId xmlns:a16="http://schemas.microsoft.com/office/drawing/2014/main" id="{7D50DADF-AB44-1448-807B-EB21357EE329}"/>
                      </a:ext>
                    </a:extLst>
                  </p:cNvPr>
                  <p:cNvSpPr>
                    <a:spLocks/>
                  </p:cNvSpPr>
                  <p:nvPr/>
                </p:nvSpPr>
                <p:spPr bwMode="auto">
                  <a:xfrm>
                    <a:off x="1813" y="2048"/>
                    <a:ext cx="11" cy="22"/>
                  </a:xfrm>
                  <a:custGeom>
                    <a:avLst/>
                    <a:gdLst>
                      <a:gd name="T0" fmla="*/ 0 w 43"/>
                      <a:gd name="T1" fmla="*/ 0 h 84"/>
                      <a:gd name="T2" fmla="*/ 0 w 43"/>
                      <a:gd name="T3" fmla="*/ 0 h 84"/>
                      <a:gd name="T4" fmla="*/ 0 w 43"/>
                      <a:gd name="T5" fmla="*/ 0 h 84"/>
                      <a:gd name="T6" fmla="*/ 0 w 43"/>
                      <a:gd name="T7" fmla="*/ 0 h 84"/>
                      <a:gd name="T8" fmla="*/ 0 60000 65536"/>
                      <a:gd name="T9" fmla="*/ 0 60000 65536"/>
                      <a:gd name="T10" fmla="*/ 0 60000 65536"/>
                      <a:gd name="T11" fmla="*/ 0 60000 65536"/>
                      <a:gd name="T12" fmla="*/ 0 w 43"/>
                      <a:gd name="T13" fmla="*/ 0 h 84"/>
                      <a:gd name="T14" fmla="*/ 43 w 43"/>
                      <a:gd name="T15" fmla="*/ 84 h 84"/>
                    </a:gdLst>
                    <a:ahLst/>
                    <a:cxnLst>
                      <a:cxn ang="T8">
                        <a:pos x="T0" y="T1"/>
                      </a:cxn>
                      <a:cxn ang="T9">
                        <a:pos x="T2" y="T3"/>
                      </a:cxn>
                      <a:cxn ang="T10">
                        <a:pos x="T4" y="T5"/>
                      </a:cxn>
                      <a:cxn ang="T11">
                        <a:pos x="T6" y="T7"/>
                      </a:cxn>
                    </a:cxnLst>
                    <a:rect l="T12" t="T13" r="T14" b="T15"/>
                    <a:pathLst>
                      <a:path w="43" h="84">
                        <a:moveTo>
                          <a:pt x="0" y="0"/>
                        </a:moveTo>
                        <a:lnTo>
                          <a:pt x="0" y="84"/>
                        </a:lnTo>
                        <a:lnTo>
                          <a:pt x="43" y="4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12" name="Freeform 591">
                    <a:extLst>
                      <a:ext uri="{FF2B5EF4-FFF2-40B4-BE49-F238E27FC236}">
                        <a16:creationId xmlns:a16="http://schemas.microsoft.com/office/drawing/2014/main" id="{FD1E1F2B-267B-A548-9983-0AA2A3D3EE27}"/>
                      </a:ext>
                    </a:extLst>
                  </p:cNvPr>
                  <p:cNvSpPr>
                    <a:spLocks/>
                  </p:cNvSpPr>
                  <p:nvPr/>
                </p:nvSpPr>
                <p:spPr bwMode="auto">
                  <a:xfrm>
                    <a:off x="1811" y="2048"/>
                    <a:ext cx="5" cy="27"/>
                  </a:xfrm>
                  <a:custGeom>
                    <a:avLst/>
                    <a:gdLst>
                      <a:gd name="T0" fmla="*/ 0 w 18"/>
                      <a:gd name="T1" fmla="*/ 0 h 106"/>
                      <a:gd name="T2" fmla="*/ 0 w 18"/>
                      <a:gd name="T3" fmla="*/ 0 h 106"/>
                      <a:gd name="T4" fmla="*/ 0 w 18"/>
                      <a:gd name="T5" fmla="*/ 0 h 106"/>
                      <a:gd name="T6" fmla="*/ 0 w 18"/>
                      <a:gd name="T7" fmla="*/ 0 h 106"/>
                      <a:gd name="T8" fmla="*/ 0 w 18"/>
                      <a:gd name="T9" fmla="*/ 0 h 106"/>
                      <a:gd name="T10" fmla="*/ 0 w 18"/>
                      <a:gd name="T11" fmla="*/ 0 h 106"/>
                      <a:gd name="T12" fmla="*/ 0 w 18"/>
                      <a:gd name="T13" fmla="*/ 0 h 106"/>
                      <a:gd name="T14" fmla="*/ 0 w 18"/>
                      <a:gd name="T15" fmla="*/ 0 h 106"/>
                      <a:gd name="T16" fmla="*/ 0 w 18"/>
                      <a:gd name="T17" fmla="*/ 0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06"/>
                      <a:gd name="T29" fmla="*/ 18 w 18"/>
                      <a:gd name="T30" fmla="*/ 106 h 1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06">
                        <a:moveTo>
                          <a:pt x="15" y="91"/>
                        </a:moveTo>
                        <a:lnTo>
                          <a:pt x="18" y="84"/>
                        </a:lnTo>
                        <a:lnTo>
                          <a:pt x="18" y="0"/>
                        </a:lnTo>
                        <a:lnTo>
                          <a:pt x="0" y="0"/>
                        </a:lnTo>
                        <a:lnTo>
                          <a:pt x="0" y="84"/>
                        </a:lnTo>
                        <a:lnTo>
                          <a:pt x="15" y="91"/>
                        </a:lnTo>
                        <a:lnTo>
                          <a:pt x="0" y="84"/>
                        </a:lnTo>
                        <a:lnTo>
                          <a:pt x="0" y="106"/>
                        </a:lnTo>
                        <a:lnTo>
                          <a:pt x="15" y="91"/>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sp>
              <p:nvSpPr>
                <p:cNvPr id="103809" name="Freeform 592">
                  <a:extLst>
                    <a:ext uri="{FF2B5EF4-FFF2-40B4-BE49-F238E27FC236}">
                      <a16:creationId xmlns:a16="http://schemas.microsoft.com/office/drawing/2014/main" id="{4101D696-08D3-5A4F-9EE8-9FD806693972}"/>
                    </a:ext>
                  </a:extLst>
                </p:cNvPr>
                <p:cNvSpPr>
                  <a:spLocks/>
                </p:cNvSpPr>
                <p:nvPr/>
              </p:nvSpPr>
              <p:spPr bwMode="auto">
                <a:xfrm>
                  <a:off x="1812" y="2058"/>
                  <a:ext cx="14" cy="13"/>
                </a:xfrm>
                <a:custGeom>
                  <a:avLst/>
                  <a:gdLst>
                    <a:gd name="T0" fmla="*/ 0 w 55"/>
                    <a:gd name="T1" fmla="*/ 0 h 56"/>
                    <a:gd name="T2" fmla="*/ 0 w 55"/>
                    <a:gd name="T3" fmla="*/ 0 h 56"/>
                    <a:gd name="T4" fmla="*/ 0 w 55"/>
                    <a:gd name="T5" fmla="*/ 0 h 56"/>
                    <a:gd name="T6" fmla="*/ 0 w 55"/>
                    <a:gd name="T7" fmla="*/ 0 h 56"/>
                    <a:gd name="T8" fmla="*/ 0 w 55"/>
                    <a:gd name="T9" fmla="*/ 0 h 56"/>
                    <a:gd name="T10" fmla="*/ 0 w 55"/>
                    <a:gd name="T11" fmla="*/ 0 h 56"/>
                    <a:gd name="T12" fmla="*/ 0 w 55"/>
                    <a:gd name="T13" fmla="*/ 0 h 56"/>
                    <a:gd name="T14" fmla="*/ 0 w 55"/>
                    <a:gd name="T15" fmla="*/ 0 h 56"/>
                    <a:gd name="T16" fmla="*/ 0 w 55"/>
                    <a:gd name="T17" fmla="*/ 0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
                    <a:gd name="T28" fmla="*/ 0 h 56"/>
                    <a:gd name="T29" fmla="*/ 55 w 55"/>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 h="56">
                      <a:moveTo>
                        <a:pt x="42" y="0"/>
                      </a:moveTo>
                      <a:lnTo>
                        <a:pt x="42" y="0"/>
                      </a:lnTo>
                      <a:lnTo>
                        <a:pt x="0" y="43"/>
                      </a:lnTo>
                      <a:lnTo>
                        <a:pt x="12" y="56"/>
                      </a:lnTo>
                      <a:lnTo>
                        <a:pt x="55" y="13"/>
                      </a:lnTo>
                      <a:lnTo>
                        <a:pt x="42" y="0"/>
                      </a:lnTo>
                      <a:lnTo>
                        <a:pt x="55" y="13"/>
                      </a:lnTo>
                      <a:lnTo>
                        <a:pt x="49" y="6"/>
                      </a:lnTo>
                      <a:lnTo>
                        <a:pt x="42"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103796" name="Group 593">
                <a:extLst>
                  <a:ext uri="{FF2B5EF4-FFF2-40B4-BE49-F238E27FC236}">
                    <a16:creationId xmlns:a16="http://schemas.microsoft.com/office/drawing/2014/main" id="{5108F463-A3E4-AA46-A3CD-D5610C1EFF1E}"/>
                  </a:ext>
                </a:extLst>
              </p:cNvPr>
              <p:cNvGrpSpPr>
                <a:grpSpLocks/>
              </p:cNvGrpSpPr>
              <p:nvPr/>
            </p:nvGrpSpPr>
            <p:grpSpPr bwMode="auto">
              <a:xfrm>
                <a:off x="2851" y="1954"/>
                <a:ext cx="27" cy="32"/>
                <a:chOff x="2088" y="1954"/>
                <a:chExt cx="27" cy="32"/>
              </a:xfrm>
            </p:grpSpPr>
            <p:grpSp>
              <p:nvGrpSpPr>
                <p:cNvPr id="103803" name="Group 594">
                  <a:extLst>
                    <a:ext uri="{FF2B5EF4-FFF2-40B4-BE49-F238E27FC236}">
                      <a16:creationId xmlns:a16="http://schemas.microsoft.com/office/drawing/2014/main" id="{E555710D-B68A-854D-A787-35098BAAA1DC}"/>
                    </a:ext>
                  </a:extLst>
                </p:cNvPr>
                <p:cNvGrpSpPr>
                  <a:grpSpLocks/>
                </p:cNvGrpSpPr>
                <p:nvPr/>
              </p:nvGrpSpPr>
              <p:grpSpPr bwMode="auto">
                <a:xfrm>
                  <a:off x="2088" y="1954"/>
                  <a:ext cx="27" cy="14"/>
                  <a:chOff x="1937" y="1949"/>
                  <a:chExt cx="27" cy="14"/>
                </a:xfrm>
              </p:grpSpPr>
              <p:sp>
                <p:nvSpPr>
                  <p:cNvPr id="103805" name="Freeform 595">
                    <a:extLst>
                      <a:ext uri="{FF2B5EF4-FFF2-40B4-BE49-F238E27FC236}">
                        <a16:creationId xmlns:a16="http://schemas.microsoft.com/office/drawing/2014/main" id="{A8862153-3DA1-904E-934D-726EEA491B0D}"/>
                      </a:ext>
                    </a:extLst>
                  </p:cNvPr>
                  <p:cNvSpPr>
                    <a:spLocks/>
                  </p:cNvSpPr>
                  <p:nvPr/>
                </p:nvSpPr>
                <p:spPr bwMode="auto">
                  <a:xfrm rot="-5400209">
                    <a:off x="1942" y="1945"/>
                    <a:ext cx="11" cy="22"/>
                  </a:xfrm>
                  <a:custGeom>
                    <a:avLst/>
                    <a:gdLst>
                      <a:gd name="T0" fmla="*/ 0 w 43"/>
                      <a:gd name="T1" fmla="*/ 0 h 84"/>
                      <a:gd name="T2" fmla="*/ 0 w 43"/>
                      <a:gd name="T3" fmla="*/ 0 h 84"/>
                      <a:gd name="T4" fmla="*/ 0 w 43"/>
                      <a:gd name="T5" fmla="*/ 0 h 84"/>
                      <a:gd name="T6" fmla="*/ 0 w 43"/>
                      <a:gd name="T7" fmla="*/ 0 h 84"/>
                      <a:gd name="T8" fmla="*/ 0 60000 65536"/>
                      <a:gd name="T9" fmla="*/ 0 60000 65536"/>
                      <a:gd name="T10" fmla="*/ 0 60000 65536"/>
                      <a:gd name="T11" fmla="*/ 0 60000 65536"/>
                      <a:gd name="T12" fmla="*/ 0 w 43"/>
                      <a:gd name="T13" fmla="*/ 0 h 84"/>
                      <a:gd name="T14" fmla="*/ 43 w 43"/>
                      <a:gd name="T15" fmla="*/ 84 h 84"/>
                    </a:gdLst>
                    <a:ahLst/>
                    <a:cxnLst>
                      <a:cxn ang="T8">
                        <a:pos x="T0" y="T1"/>
                      </a:cxn>
                      <a:cxn ang="T9">
                        <a:pos x="T2" y="T3"/>
                      </a:cxn>
                      <a:cxn ang="T10">
                        <a:pos x="T4" y="T5"/>
                      </a:cxn>
                      <a:cxn ang="T11">
                        <a:pos x="T6" y="T7"/>
                      </a:cxn>
                    </a:cxnLst>
                    <a:rect l="T12" t="T13" r="T14" b="T15"/>
                    <a:pathLst>
                      <a:path w="43" h="84">
                        <a:moveTo>
                          <a:pt x="0" y="0"/>
                        </a:moveTo>
                        <a:lnTo>
                          <a:pt x="0" y="84"/>
                        </a:lnTo>
                        <a:lnTo>
                          <a:pt x="43" y="4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06" name="Freeform 596">
                    <a:extLst>
                      <a:ext uri="{FF2B5EF4-FFF2-40B4-BE49-F238E27FC236}">
                        <a16:creationId xmlns:a16="http://schemas.microsoft.com/office/drawing/2014/main" id="{69C7C4E2-BB46-C44E-A9F8-1978815DD93B}"/>
                      </a:ext>
                    </a:extLst>
                  </p:cNvPr>
                  <p:cNvSpPr>
                    <a:spLocks/>
                  </p:cNvSpPr>
                  <p:nvPr/>
                </p:nvSpPr>
                <p:spPr bwMode="auto">
                  <a:xfrm rot="-5400209">
                    <a:off x="1948" y="1947"/>
                    <a:ext cx="5" cy="27"/>
                  </a:xfrm>
                  <a:custGeom>
                    <a:avLst/>
                    <a:gdLst>
                      <a:gd name="T0" fmla="*/ 0 w 18"/>
                      <a:gd name="T1" fmla="*/ 0 h 106"/>
                      <a:gd name="T2" fmla="*/ 0 w 18"/>
                      <a:gd name="T3" fmla="*/ 0 h 106"/>
                      <a:gd name="T4" fmla="*/ 0 w 18"/>
                      <a:gd name="T5" fmla="*/ 0 h 106"/>
                      <a:gd name="T6" fmla="*/ 0 w 18"/>
                      <a:gd name="T7" fmla="*/ 0 h 106"/>
                      <a:gd name="T8" fmla="*/ 0 w 18"/>
                      <a:gd name="T9" fmla="*/ 0 h 106"/>
                      <a:gd name="T10" fmla="*/ 0 w 18"/>
                      <a:gd name="T11" fmla="*/ 0 h 106"/>
                      <a:gd name="T12" fmla="*/ 0 w 18"/>
                      <a:gd name="T13" fmla="*/ 0 h 106"/>
                      <a:gd name="T14" fmla="*/ 0 w 18"/>
                      <a:gd name="T15" fmla="*/ 0 h 106"/>
                      <a:gd name="T16" fmla="*/ 0 w 18"/>
                      <a:gd name="T17" fmla="*/ 0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06"/>
                      <a:gd name="T29" fmla="*/ 18 w 18"/>
                      <a:gd name="T30" fmla="*/ 106 h 1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06">
                        <a:moveTo>
                          <a:pt x="15" y="91"/>
                        </a:moveTo>
                        <a:lnTo>
                          <a:pt x="18" y="84"/>
                        </a:lnTo>
                        <a:lnTo>
                          <a:pt x="18" y="0"/>
                        </a:lnTo>
                        <a:lnTo>
                          <a:pt x="0" y="0"/>
                        </a:lnTo>
                        <a:lnTo>
                          <a:pt x="0" y="84"/>
                        </a:lnTo>
                        <a:lnTo>
                          <a:pt x="15" y="91"/>
                        </a:lnTo>
                        <a:lnTo>
                          <a:pt x="0" y="84"/>
                        </a:lnTo>
                        <a:lnTo>
                          <a:pt x="0" y="106"/>
                        </a:lnTo>
                        <a:lnTo>
                          <a:pt x="15" y="91"/>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07" name="Freeform 597">
                    <a:extLst>
                      <a:ext uri="{FF2B5EF4-FFF2-40B4-BE49-F238E27FC236}">
                        <a16:creationId xmlns:a16="http://schemas.microsoft.com/office/drawing/2014/main" id="{A9D734A1-674F-C448-B64E-48F0A0C8E8D5}"/>
                      </a:ext>
                    </a:extLst>
                  </p:cNvPr>
                  <p:cNvSpPr>
                    <a:spLocks/>
                  </p:cNvSpPr>
                  <p:nvPr/>
                </p:nvSpPr>
                <p:spPr bwMode="auto">
                  <a:xfrm rot="-5400209">
                    <a:off x="1947" y="1949"/>
                    <a:ext cx="14" cy="13"/>
                  </a:xfrm>
                  <a:custGeom>
                    <a:avLst/>
                    <a:gdLst>
                      <a:gd name="T0" fmla="*/ 0 w 55"/>
                      <a:gd name="T1" fmla="*/ 0 h 56"/>
                      <a:gd name="T2" fmla="*/ 0 w 55"/>
                      <a:gd name="T3" fmla="*/ 0 h 56"/>
                      <a:gd name="T4" fmla="*/ 0 w 55"/>
                      <a:gd name="T5" fmla="*/ 0 h 56"/>
                      <a:gd name="T6" fmla="*/ 0 w 55"/>
                      <a:gd name="T7" fmla="*/ 0 h 56"/>
                      <a:gd name="T8" fmla="*/ 0 w 55"/>
                      <a:gd name="T9" fmla="*/ 0 h 56"/>
                      <a:gd name="T10" fmla="*/ 0 w 55"/>
                      <a:gd name="T11" fmla="*/ 0 h 56"/>
                      <a:gd name="T12" fmla="*/ 0 w 55"/>
                      <a:gd name="T13" fmla="*/ 0 h 56"/>
                      <a:gd name="T14" fmla="*/ 0 w 55"/>
                      <a:gd name="T15" fmla="*/ 0 h 56"/>
                      <a:gd name="T16" fmla="*/ 0 w 55"/>
                      <a:gd name="T17" fmla="*/ 0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
                      <a:gd name="T28" fmla="*/ 0 h 56"/>
                      <a:gd name="T29" fmla="*/ 55 w 55"/>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 h="56">
                        <a:moveTo>
                          <a:pt x="42" y="0"/>
                        </a:moveTo>
                        <a:lnTo>
                          <a:pt x="42" y="0"/>
                        </a:lnTo>
                        <a:lnTo>
                          <a:pt x="0" y="43"/>
                        </a:lnTo>
                        <a:lnTo>
                          <a:pt x="12" y="56"/>
                        </a:lnTo>
                        <a:lnTo>
                          <a:pt x="55" y="13"/>
                        </a:lnTo>
                        <a:lnTo>
                          <a:pt x="42" y="0"/>
                        </a:lnTo>
                        <a:lnTo>
                          <a:pt x="55" y="13"/>
                        </a:lnTo>
                        <a:lnTo>
                          <a:pt x="49" y="6"/>
                        </a:lnTo>
                        <a:lnTo>
                          <a:pt x="42"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sp>
              <p:nvSpPr>
                <p:cNvPr id="103804" name="Line 598">
                  <a:extLst>
                    <a:ext uri="{FF2B5EF4-FFF2-40B4-BE49-F238E27FC236}">
                      <a16:creationId xmlns:a16="http://schemas.microsoft.com/office/drawing/2014/main" id="{859F8A05-A1D6-904E-B61A-147420C27AD7}"/>
                    </a:ext>
                  </a:extLst>
                </p:cNvPr>
                <p:cNvSpPr>
                  <a:spLocks noChangeShapeType="1"/>
                </p:cNvSpPr>
                <p:nvPr/>
              </p:nvSpPr>
              <p:spPr bwMode="auto">
                <a:xfrm>
                  <a:off x="2100" y="1966"/>
                  <a:ext cx="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3797" name="Group 599">
                <a:extLst>
                  <a:ext uri="{FF2B5EF4-FFF2-40B4-BE49-F238E27FC236}">
                    <a16:creationId xmlns:a16="http://schemas.microsoft.com/office/drawing/2014/main" id="{1C36A11D-C45A-BD43-A693-23F36D6D8C51}"/>
                  </a:ext>
                </a:extLst>
              </p:cNvPr>
              <p:cNvGrpSpPr>
                <a:grpSpLocks/>
              </p:cNvGrpSpPr>
              <p:nvPr/>
            </p:nvGrpSpPr>
            <p:grpSpPr bwMode="auto">
              <a:xfrm>
                <a:off x="2525" y="1911"/>
                <a:ext cx="64" cy="27"/>
                <a:chOff x="1762" y="2048"/>
                <a:chExt cx="64" cy="27"/>
              </a:xfrm>
            </p:grpSpPr>
            <p:sp>
              <p:nvSpPr>
                <p:cNvPr id="103798" name="Rectangle 600">
                  <a:extLst>
                    <a:ext uri="{FF2B5EF4-FFF2-40B4-BE49-F238E27FC236}">
                      <a16:creationId xmlns:a16="http://schemas.microsoft.com/office/drawing/2014/main" id="{5DC2AEE5-0CE5-C941-A2D1-EF69B5150BFB}"/>
                    </a:ext>
                  </a:extLst>
                </p:cNvPr>
                <p:cNvSpPr>
                  <a:spLocks noChangeArrowheads="1"/>
                </p:cNvSpPr>
                <p:nvPr/>
              </p:nvSpPr>
              <p:spPr bwMode="auto">
                <a:xfrm>
                  <a:off x="1762" y="2057"/>
                  <a:ext cx="53" cy="5"/>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103799" name="Group 601">
                  <a:extLst>
                    <a:ext uri="{FF2B5EF4-FFF2-40B4-BE49-F238E27FC236}">
                      <a16:creationId xmlns:a16="http://schemas.microsoft.com/office/drawing/2014/main" id="{FB033C14-B6D0-8D4D-9DD6-18FF1422CE5A}"/>
                    </a:ext>
                  </a:extLst>
                </p:cNvPr>
                <p:cNvGrpSpPr>
                  <a:grpSpLocks/>
                </p:cNvGrpSpPr>
                <p:nvPr/>
              </p:nvGrpSpPr>
              <p:grpSpPr bwMode="auto">
                <a:xfrm>
                  <a:off x="1811" y="2048"/>
                  <a:ext cx="15" cy="27"/>
                  <a:chOff x="1811" y="2048"/>
                  <a:chExt cx="15" cy="27"/>
                </a:xfrm>
              </p:grpSpPr>
              <p:sp>
                <p:nvSpPr>
                  <p:cNvPr id="103800" name="Freeform 602">
                    <a:extLst>
                      <a:ext uri="{FF2B5EF4-FFF2-40B4-BE49-F238E27FC236}">
                        <a16:creationId xmlns:a16="http://schemas.microsoft.com/office/drawing/2014/main" id="{FAC192C1-A102-D74B-9BCE-74B28B8AC199}"/>
                      </a:ext>
                    </a:extLst>
                  </p:cNvPr>
                  <p:cNvSpPr>
                    <a:spLocks/>
                  </p:cNvSpPr>
                  <p:nvPr/>
                </p:nvSpPr>
                <p:spPr bwMode="auto">
                  <a:xfrm>
                    <a:off x="1813" y="2048"/>
                    <a:ext cx="11" cy="22"/>
                  </a:xfrm>
                  <a:custGeom>
                    <a:avLst/>
                    <a:gdLst>
                      <a:gd name="T0" fmla="*/ 0 w 43"/>
                      <a:gd name="T1" fmla="*/ 0 h 84"/>
                      <a:gd name="T2" fmla="*/ 0 w 43"/>
                      <a:gd name="T3" fmla="*/ 0 h 84"/>
                      <a:gd name="T4" fmla="*/ 0 w 43"/>
                      <a:gd name="T5" fmla="*/ 0 h 84"/>
                      <a:gd name="T6" fmla="*/ 0 w 43"/>
                      <a:gd name="T7" fmla="*/ 0 h 84"/>
                      <a:gd name="T8" fmla="*/ 0 60000 65536"/>
                      <a:gd name="T9" fmla="*/ 0 60000 65536"/>
                      <a:gd name="T10" fmla="*/ 0 60000 65536"/>
                      <a:gd name="T11" fmla="*/ 0 60000 65536"/>
                      <a:gd name="T12" fmla="*/ 0 w 43"/>
                      <a:gd name="T13" fmla="*/ 0 h 84"/>
                      <a:gd name="T14" fmla="*/ 43 w 43"/>
                      <a:gd name="T15" fmla="*/ 84 h 84"/>
                    </a:gdLst>
                    <a:ahLst/>
                    <a:cxnLst>
                      <a:cxn ang="T8">
                        <a:pos x="T0" y="T1"/>
                      </a:cxn>
                      <a:cxn ang="T9">
                        <a:pos x="T2" y="T3"/>
                      </a:cxn>
                      <a:cxn ang="T10">
                        <a:pos x="T4" y="T5"/>
                      </a:cxn>
                      <a:cxn ang="T11">
                        <a:pos x="T6" y="T7"/>
                      </a:cxn>
                    </a:cxnLst>
                    <a:rect l="T12" t="T13" r="T14" b="T15"/>
                    <a:pathLst>
                      <a:path w="43" h="84">
                        <a:moveTo>
                          <a:pt x="0" y="0"/>
                        </a:moveTo>
                        <a:lnTo>
                          <a:pt x="0" y="84"/>
                        </a:lnTo>
                        <a:lnTo>
                          <a:pt x="43" y="4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01" name="Freeform 603">
                    <a:extLst>
                      <a:ext uri="{FF2B5EF4-FFF2-40B4-BE49-F238E27FC236}">
                        <a16:creationId xmlns:a16="http://schemas.microsoft.com/office/drawing/2014/main" id="{9FD0C4B3-13CF-0541-855D-4D58F5ED1133}"/>
                      </a:ext>
                    </a:extLst>
                  </p:cNvPr>
                  <p:cNvSpPr>
                    <a:spLocks/>
                  </p:cNvSpPr>
                  <p:nvPr/>
                </p:nvSpPr>
                <p:spPr bwMode="auto">
                  <a:xfrm>
                    <a:off x="1811" y="2048"/>
                    <a:ext cx="5" cy="27"/>
                  </a:xfrm>
                  <a:custGeom>
                    <a:avLst/>
                    <a:gdLst>
                      <a:gd name="T0" fmla="*/ 0 w 18"/>
                      <a:gd name="T1" fmla="*/ 0 h 106"/>
                      <a:gd name="T2" fmla="*/ 0 w 18"/>
                      <a:gd name="T3" fmla="*/ 0 h 106"/>
                      <a:gd name="T4" fmla="*/ 0 w 18"/>
                      <a:gd name="T5" fmla="*/ 0 h 106"/>
                      <a:gd name="T6" fmla="*/ 0 w 18"/>
                      <a:gd name="T7" fmla="*/ 0 h 106"/>
                      <a:gd name="T8" fmla="*/ 0 w 18"/>
                      <a:gd name="T9" fmla="*/ 0 h 106"/>
                      <a:gd name="T10" fmla="*/ 0 w 18"/>
                      <a:gd name="T11" fmla="*/ 0 h 106"/>
                      <a:gd name="T12" fmla="*/ 0 w 18"/>
                      <a:gd name="T13" fmla="*/ 0 h 106"/>
                      <a:gd name="T14" fmla="*/ 0 w 18"/>
                      <a:gd name="T15" fmla="*/ 0 h 106"/>
                      <a:gd name="T16" fmla="*/ 0 w 18"/>
                      <a:gd name="T17" fmla="*/ 0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06"/>
                      <a:gd name="T29" fmla="*/ 18 w 18"/>
                      <a:gd name="T30" fmla="*/ 106 h 1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06">
                        <a:moveTo>
                          <a:pt x="15" y="91"/>
                        </a:moveTo>
                        <a:lnTo>
                          <a:pt x="18" y="84"/>
                        </a:lnTo>
                        <a:lnTo>
                          <a:pt x="18" y="0"/>
                        </a:lnTo>
                        <a:lnTo>
                          <a:pt x="0" y="0"/>
                        </a:lnTo>
                        <a:lnTo>
                          <a:pt x="0" y="84"/>
                        </a:lnTo>
                        <a:lnTo>
                          <a:pt x="15" y="91"/>
                        </a:lnTo>
                        <a:lnTo>
                          <a:pt x="0" y="84"/>
                        </a:lnTo>
                        <a:lnTo>
                          <a:pt x="0" y="106"/>
                        </a:lnTo>
                        <a:lnTo>
                          <a:pt x="15" y="91"/>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802" name="Freeform 604">
                    <a:extLst>
                      <a:ext uri="{FF2B5EF4-FFF2-40B4-BE49-F238E27FC236}">
                        <a16:creationId xmlns:a16="http://schemas.microsoft.com/office/drawing/2014/main" id="{BF03B827-D5D0-334B-9E9B-5550E4795B0F}"/>
                      </a:ext>
                    </a:extLst>
                  </p:cNvPr>
                  <p:cNvSpPr>
                    <a:spLocks/>
                  </p:cNvSpPr>
                  <p:nvPr/>
                </p:nvSpPr>
                <p:spPr bwMode="auto">
                  <a:xfrm>
                    <a:off x="1812" y="2058"/>
                    <a:ext cx="14" cy="13"/>
                  </a:xfrm>
                  <a:custGeom>
                    <a:avLst/>
                    <a:gdLst>
                      <a:gd name="T0" fmla="*/ 0 w 55"/>
                      <a:gd name="T1" fmla="*/ 0 h 56"/>
                      <a:gd name="T2" fmla="*/ 0 w 55"/>
                      <a:gd name="T3" fmla="*/ 0 h 56"/>
                      <a:gd name="T4" fmla="*/ 0 w 55"/>
                      <a:gd name="T5" fmla="*/ 0 h 56"/>
                      <a:gd name="T6" fmla="*/ 0 w 55"/>
                      <a:gd name="T7" fmla="*/ 0 h 56"/>
                      <a:gd name="T8" fmla="*/ 0 w 55"/>
                      <a:gd name="T9" fmla="*/ 0 h 56"/>
                      <a:gd name="T10" fmla="*/ 0 w 55"/>
                      <a:gd name="T11" fmla="*/ 0 h 56"/>
                      <a:gd name="T12" fmla="*/ 0 w 55"/>
                      <a:gd name="T13" fmla="*/ 0 h 56"/>
                      <a:gd name="T14" fmla="*/ 0 w 55"/>
                      <a:gd name="T15" fmla="*/ 0 h 56"/>
                      <a:gd name="T16" fmla="*/ 0 w 55"/>
                      <a:gd name="T17" fmla="*/ 0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
                      <a:gd name="T28" fmla="*/ 0 h 56"/>
                      <a:gd name="T29" fmla="*/ 55 w 55"/>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 h="56">
                        <a:moveTo>
                          <a:pt x="42" y="0"/>
                        </a:moveTo>
                        <a:lnTo>
                          <a:pt x="42" y="0"/>
                        </a:lnTo>
                        <a:lnTo>
                          <a:pt x="0" y="43"/>
                        </a:lnTo>
                        <a:lnTo>
                          <a:pt x="12" y="56"/>
                        </a:lnTo>
                        <a:lnTo>
                          <a:pt x="55" y="13"/>
                        </a:lnTo>
                        <a:lnTo>
                          <a:pt x="42" y="0"/>
                        </a:lnTo>
                        <a:lnTo>
                          <a:pt x="55" y="13"/>
                        </a:lnTo>
                        <a:lnTo>
                          <a:pt x="49" y="6"/>
                        </a:lnTo>
                        <a:lnTo>
                          <a:pt x="42"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grpSp>
      </p:grpSp>
      <p:grpSp>
        <p:nvGrpSpPr>
          <p:cNvPr id="103514" name="Group 605">
            <a:extLst>
              <a:ext uri="{FF2B5EF4-FFF2-40B4-BE49-F238E27FC236}">
                <a16:creationId xmlns:a16="http://schemas.microsoft.com/office/drawing/2014/main" id="{C58AFFFB-E412-834F-A8A6-25D348F07FE8}"/>
              </a:ext>
            </a:extLst>
          </p:cNvPr>
          <p:cNvGrpSpPr>
            <a:grpSpLocks/>
          </p:cNvGrpSpPr>
          <p:nvPr/>
        </p:nvGrpSpPr>
        <p:grpSpPr bwMode="auto">
          <a:xfrm>
            <a:off x="2217738" y="2692400"/>
            <a:ext cx="1104900" cy="669925"/>
            <a:chOff x="1680" y="1728"/>
            <a:chExt cx="622" cy="422"/>
          </a:xfrm>
        </p:grpSpPr>
        <p:grpSp>
          <p:nvGrpSpPr>
            <p:cNvPr id="103615" name="Group 606">
              <a:extLst>
                <a:ext uri="{FF2B5EF4-FFF2-40B4-BE49-F238E27FC236}">
                  <a16:creationId xmlns:a16="http://schemas.microsoft.com/office/drawing/2014/main" id="{B375E8E6-D54A-F140-8AF2-B99560E0551B}"/>
                </a:ext>
              </a:extLst>
            </p:cNvPr>
            <p:cNvGrpSpPr>
              <a:grpSpLocks/>
            </p:cNvGrpSpPr>
            <p:nvPr/>
          </p:nvGrpSpPr>
          <p:grpSpPr bwMode="auto">
            <a:xfrm>
              <a:off x="1680" y="1728"/>
              <a:ext cx="622" cy="422"/>
              <a:chOff x="1680" y="1728"/>
              <a:chExt cx="622" cy="422"/>
            </a:xfrm>
          </p:grpSpPr>
          <p:grpSp>
            <p:nvGrpSpPr>
              <p:cNvPr id="103775" name="Group 607">
                <a:extLst>
                  <a:ext uri="{FF2B5EF4-FFF2-40B4-BE49-F238E27FC236}">
                    <a16:creationId xmlns:a16="http://schemas.microsoft.com/office/drawing/2014/main" id="{32C779D8-1DBF-DE45-B20E-A4FD041C3411}"/>
                  </a:ext>
                </a:extLst>
              </p:cNvPr>
              <p:cNvGrpSpPr>
                <a:grpSpLocks/>
              </p:cNvGrpSpPr>
              <p:nvPr/>
            </p:nvGrpSpPr>
            <p:grpSpPr bwMode="auto">
              <a:xfrm>
                <a:off x="1680" y="1728"/>
                <a:ext cx="622" cy="422"/>
                <a:chOff x="1694" y="1731"/>
                <a:chExt cx="622" cy="422"/>
              </a:xfrm>
            </p:grpSpPr>
            <p:sp>
              <p:nvSpPr>
                <p:cNvPr id="103777" name="Rectangle 608">
                  <a:extLst>
                    <a:ext uri="{FF2B5EF4-FFF2-40B4-BE49-F238E27FC236}">
                      <a16:creationId xmlns:a16="http://schemas.microsoft.com/office/drawing/2014/main" id="{262BF0AF-8B76-BF44-9FB4-A6BF6C71C287}"/>
                    </a:ext>
                  </a:extLst>
                </p:cNvPr>
                <p:cNvSpPr>
                  <a:spLocks noChangeArrowheads="1"/>
                </p:cNvSpPr>
                <p:nvPr/>
              </p:nvSpPr>
              <p:spPr bwMode="auto">
                <a:xfrm>
                  <a:off x="1705" y="1743"/>
                  <a:ext cx="611" cy="410"/>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78" name="Rectangle 609">
                  <a:extLst>
                    <a:ext uri="{FF2B5EF4-FFF2-40B4-BE49-F238E27FC236}">
                      <a16:creationId xmlns:a16="http://schemas.microsoft.com/office/drawing/2014/main" id="{A9EDA017-0CAC-FC4B-9753-3CD6B779AF9A}"/>
                    </a:ext>
                  </a:extLst>
                </p:cNvPr>
                <p:cNvSpPr>
                  <a:spLocks noChangeArrowheads="1"/>
                </p:cNvSpPr>
                <p:nvPr/>
              </p:nvSpPr>
              <p:spPr bwMode="auto">
                <a:xfrm>
                  <a:off x="1696" y="1733"/>
                  <a:ext cx="610" cy="410"/>
                </a:xfrm>
                <a:prstGeom prst="rect">
                  <a:avLst/>
                </a:prstGeom>
                <a:solidFill>
                  <a:srgbClr val="6392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79" name="Freeform 610">
                  <a:extLst>
                    <a:ext uri="{FF2B5EF4-FFF2-40B4-BE49-F238E27FC236}">
                      <a16:creationId xmlns:a16="http://schemas.microsoft.com/office/drawing/2014/main" id="{F7ECC791-AB7D-3745-9FA7-1032E96E01BE}"/>
                    </a:ext>
                  </a:extLst>
                </p:cNvPr>
                <p:cNvSpPr>
                  <a:spLocks/>
                </p:cNvSpPr>
                <p:nvPr/>
              </p:nvSpPr>
              <p:spPr bwMode="auto">
                <a:xfrm>
                  <a:off x="1694" y="1731"/>
                  <a:ext cx="4" cy="412"/>
                </a:xfrm>
                <a:custGeom>
                  <a:avLst/>
                  <a:gdLst>
                    <a:gd name="T0" fmla="*/ 0 w 18"/>
                    <a:gd name="T1" fmla="*/ 0 h 1618"/>
                    <a:gd name="T2" fmla="*/ 0 w 18"/>
                    <a:gd name="T3" fmla="*/ 0 h 1618"/>
                    <a:gd name="T4" fmla="*/ 0 w 18"/>
                    <a:gd name="T5" fmla="*/ 0 h 1618"/>
                    <a:gd name="T6" fmla="*/ 0 w 18"/>
                    <a:gd name="T7" fmla="*/ 0 h 1618"/>
                    <a:gd name="T8" fmla="*/ 0 w 18"/>
                    <a:gd name="T9" fmla="*/ 0 h 1618"/>
                    <a:gd name="T10" fmla="*/ 0 w 18"/>
                    <a:gd name="T11" fmla="*/ 0 h 1618"/>
                    <a:gd name="T12" fmla="*/ 0 w 18"/>
                    <a:gd name="T13" fmla="*/ 0 h 1618"/>
                    <a:gd name="T14" fmla="*/ 0 w 18"/>
                    <a:gd name="T15" fmla="*/ 0 h 1618"/>
                    <a:gd name="T16" fmla="*/ 0 w 18"/>
                    <a:gd name="T17" fmla="*/ 0 h 1618"/>
                    <a:gd name="T18" fmla="*/ 0 w 18"/>
                    <a:gd name="T19" fmla="*/ 0 h 16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618"/>
                    <a:gd name="T32" fmla="*/ 18 w 18"/>
                    <a:gd name="T33" fmla="*/ 1618 h 16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618">
                      <a:moveTo>
                        <a:pt x="9" y="0"/>
                      </a:moveTo>
                      <a:lnTo>
                        <a:pt x="0" y="9"/>
                      </a:lnTo>
                      <a:lnTo>
                        <a:pt x="0" y="1618"/>
                      </a:lnTo>
                      <a:lnTo>
                        <a:pt x="18" y="1618"/>
                      </a:lnTo>
                      <a:lnTo>
                        <a:pt x="18" y="9"/>
                      </a:lnTo>
                      <a:lnTo>
                        <a:pt x="9" y="0"/>
                      </a:lnTo>
                      <a:lnTo>
                        <a:pt x="0" y="0"/>
                      </a:lnTo>
                      <a:lnTo>
                        <a:pt x="0" y="9"/>
                      </a:lnTo>
                      <a:lnTo>
                        <a:pt x="9"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80" name="Freeform 611">
                  <a:extLst>
                    <a:ext uri="{FF2B5EF4-FFF2-40B4-BE49-F238E27FC236}">
                      <a16:creationId xmlns:a16="http://schemas.microsoft.com/office/drawing/2014/main" id="{E5D42E8B-A5B8-8E4F-AFE5-55D2CBDC8860}"/>
                    </a:ext>
                  </a:extLst>
                </p:cNvPr>
                <p:cNvSpPr>
                  <a:spLocks/>
                </p:cNvSpPr>
                <p:nvPr/>
              </p:nvSpPr>
              <p:spPr bwMode="auto">
                <a:xfrm>
                  <a:off x="1696" y="1731"/>
                  <a:ext cx="612" cy="5"/>
                </a:xfrm>
                <a:custGeom>
                  <a:avLst/>
                  <a:gdLst>
                    <a:gd name="T0" fmla="*/ 0 w 2442"/>
                    <a:gd name="T1" fmla="*/ 0 h 18"/>
                    <a:gd name="T2" fmla="*/ 0 w 2442"/>
                    <a:gd name="T3" fmla="*/ 0 h 18"/>
                    <a:gd name="T4" fmla="*/ 0 w 2442"/>
                    <a:gd name="T5" fmla="*/ 0 h 18"/>
                    <a:gd name="T6" fmla="*/ 0 w 2442"/>
                    <a:gd name="T7" fmla="*/ 0 h 18"/>
                    <a:gd name="T8" fmla="*/ 0 w 2442"/>
                    <a:gd name="T9" fmla="*/ 0 h 18"/>
                    <a:gd name="T10" fmla="*/ 0 w 2442"/>
                    <a:gd name="T11" fmla="*/ 0 h 18"/>
                    <a:gd name="T12" fmla="*/ 0 w 2442"/>
                    <a:gd name="T13" fmla="*/ 0 h 18"/>
                    <a:gd name="T14" fmla="*/ 0 w 2442"/>
                    <a:gd name="T15" fmla="*/ 0 h 18"/>
                    <a:gd name="T16" fmla="*/ 0 w 2442"/>
                    <a:gd name="T17" fmla="*/ 0 h 18"/>
                    <a:gd name="T18" fmla="*/ 0 w 2442"/>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42"/>
                    <a:gd name="T31" fmla="*/ 0 h 18"/>
                    <a:gd name="T32" fmla="*/ 2442 w 2442"/>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42" h="18">
                      <a:moveTo>
                        <a:pt x="2442" y="9"/>
                      </a:moveTo>
                      <a:lnTo>
                        <a:pt x="2433" y="0"/>
                      </a:lnTo>
                      <a:lnTo>
                        <a:pt x="0" y="0"/>
                      </a:lnTo>
                      <a:lnTo>
                        <a:pt x="0" y="18"/>
                      </a:lnTo>
                      <a:lnTo>
                        <a:pt x="2433" y="18"/>
                      </a:lnTo>
                      <a:lnTo>
                        <a:pt x="2442" y="9"/>
                      </a:lnTo>
                      <a:lnTo>
                        <a:pt x="2442" y="0"/>
                      </a:lnTo>
                      <a:lnTo>
                        <a:pt x="2433" y="0"/>
                      </a:lnTo>
                      <a:lnTo>
                        <a:pt x="2442" y="9"/>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81" name="Freeform 612">
                  <a:extLst>
                    <a:ext uri="{FF2B5EF4-FFF2-40B4-BE49-F238E27FC236}">
                      <a16:creationId xmlns:a16="http://schemas.microsoft.com/office/drawing/2014/main" id="{070BE4D1-0699-8042-8DC2-935BE22CA682}"/>
                    </a:ext>
                  </a:extLst>
                </p:cNvPr>
                <p:cNvSpPr>
                  <a:spLocks/>
                </p:cNvSpPr>
                <p:nvPr/>
              </p:nvSpPr>
              <p:spPr bwMode="auto">
                <a:xfrm>
                  <a:off x="2304" y="1733"/>
                  <a:ext cx="4" cy="413"/>
                </a:xfrm>
                <a:custGeom>
                  <a:avLst/>
                  <a:gdLst>
                    <a:gd name="T0" fmla="*/ 0 w 18"/>
                    <a:gd name="T1" fmla="*/ 0 h 1619"/>
                    <a:gd name="T2" fmla="*/ 0 w 18"/>
                    <a:gd name="T3" fmla="*/ 0 h 1619"/>
                    <a:gd name="T4" fmla="*/ 0 w 18"/>
                    <a:gd name="T5" fmla="*/ 0 h 1619"/>
                    <a:gd name="T6" fmla="*/ 0 w 18"/>
                    <a:gd name="T7" fmla="*/ 0 h 1619"/>
                    <a:gd name="T8" fmla="*/ 0 w 18"/>
                    <a:gd name="T9" fmla="*/ 0 h 1619"/>
                    <a:gd name="T10" fmla="*/ 0 w 18"/>
                    <a:gd name="T11" fmla="*/ 0 h 1619"/>
                    <a:gd name="T12" fmla="*/ 0 w 18"/>
                    <a:gd name="T13" fmla="*/ 0 h 1619"/>
                    <a:gd name="T14" fmla="*/ 0 w 18"/>
                    <a:gd name="T15" fmla="*/ 0 h 1619"/>
                    <a:gd name="T16" fmla="*/ 0 w 18"/>
                    <a:gd name="T17" fmla="*/ 0 h 1619"/>
                    <a:gd name="T18" fmla="*/ 0 w 18"/>
                    <a:gd name="T19" fmla="*/ 0 h 16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619"/>
                    <a:gd name="T32" fmla="*/ 18 w 18"/>
                    <a:gd name="T33" fmla="*/ 1619 h 16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619">
                      <a:moveTo>
                        <a:pt x="9" y="1619"/>
                      </a:moveTo>
                      <a:lnTo>
                        <a:pt x="18" y="1609"/>
                      </a:lnTo>
                      <a:lnTo>
                        <a:pt x="18" y="0"/>
                      </a:lnTo>
                      <a:lnTo>
                        <a:pt x="0" y="0"/>
                      </a:lnTo>
                      <a:lnTo>
                        <a:pt x="0" y="1609"/>
                      </a:lnTo>
                      <a:lnTo>
                        <a:pt x="9" y="1619"/>
                      </a:lnTo>
                      <a:lnTo>
                        <a:pt x="18" y="1619"/>
                      </a:lnTo>
                      <a:lnTo>
                        <a:pt x="18" y="1609"/>
                      </a:lnTo>
                      <a:lnTo>
                        <a:pt x="9" y="1619"/>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sp>
            <p:nvSpPr>
              <p:cNvPr id="103776" name="Freeform 613">
                <a:extLst>
                  <a:ext uri="{FF2B5EF4-FFF2-40B4-BE49-F238E27FC236}">
                    <a16:creationId xmlns:a16="http://schemas.microsoft.com/office/drawing/2014/main" id="{BD3EE5F5-9000-0A45-AC15-927B7CB6208D}"/>
                  </a:ext>
                </a:extLst>
              </p:cNvPr>
              <p:cNvSpPr>
                <a:spLocks/>
              </p:cNvSpPr>
              <p:nvPr/>
            </p:nvSpPr>
            <p:spPr bwMode="auto">
              <a:xfrm>
                <a:off x="1680" y="2137"/>
                <a:ext cx="612" cy="5"/>
              </a:xfrm>
              <a:custGeom>
                <a:avLst/>
                <a:gdLst>
                  <a:gd name="T0" fmla="*/ 0 w 2442"/>
                  <a:gd name="T1" fmla="*/ 0 h 19"/>
                  <a:gd name="T2" fmla="*/ 0 w 2442"/>
                  <a:gd name="T3" fmla="*/ 0 h 19"/>
                  <a:gd name="T4" fmla="*/ 0 w 2442"/>
                  <a:gd name="T5" fmla="*/ 0 h 19"/>
                  <a:gd name="T6" fmla="*/ 0 w 2442"/>
                  <a:gd name="T7" fmla="*/ 0 h 19"/>
                  <a:gd name="T8" fmla="*/ 0 w 2442"/>
                  <a:gd name="T9" fmla="*/ 0 h 19"/>
                  <a:gd name="T10" fmla="*/ 0 w 2442"/>
                  <a:gd name="T11" fmla="*/ 0 h 19"/>
                  <a:gd name="T12" fmla="*/ 0 w 2442"/>
                  <a:gd name="T13" fmla="*/ 0 h 19"/>
                  <a:gd name="T14" fmla="*/ 0 w 2442"/>
                  <a:gd name="T15" fmla="*/ 0 h 19"/>
                  <a:gd name="T16" fmla="*/ 0 w 2442"/>
                  <a:gd name="T17" fmla="*/ 0 h 19"/>
                  <a:gd name="T18" fmla="*/ 0 w 2442"/>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42"/>
                  <a:gd name="T31" fmla="*/ 0 h 19"/>
                  <a:gd name="T32" fmla="*/ 2442 w 2442"/>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42" h="19">
                    <a:moveTo>
                      <a:pt x="0" y="9"/>
                    </a:moveTo>
                    <a:lnTo>
                      <a:pt x="9" y="19"/>
                    </a:lnTo>
                    <a:lnTo>
                      <a:pt x="2442" y="19"/>
                    </a:lnTo>
                    <a:lnTo>
                      <a:pt x="2442" y="0"/>
                    </a:lnTo>
                    <a:lnTo>
                      <a:pt x="9" y="0"/>
                    </a:lnTo>
                    <a:lnTo>
                      <a:pt x="0" y="9"/>
                    </a:lnTo>
                    <a:lnTo>
                      <a:pt x="0" y="19"/>
                    </a:lnTo>
                    <a:lnTo>
                      <a:pt x="9" y="19"/>
                    </a:lnTo>
                    <a:lnTo>
                      <a:pt x="0" y="9"/>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103616" name="Group 614">
              <a:extLst>
                <a:ext uri="{FF2B5EF4-FFF2-40B4-BE49-F238E27FC236}">
                  <a16:creationId xmlns:a16="http://schemas.microsoft.com/office/drawing/2014/main" id="{AB9A267D-233C-F542-B7D9-B4524F96D219}"/>
                </a:ext>
              </a:extLst>
            </p:cNvPr>
            <p:cNvGrpSpPr>
              <a:grpSpLocks/>
            </p:cNvGrpSpPr>
            <p:nvPr/>
          </p:nvGrpSpPr>
          <p:grpSpPr bwMode="auto">
            <a:xfrm>
              <a:off x="1713" y="1774"/>
              <a:ext cx="553" cy="317"/>
              <a:chOff x="1713" y="1774"/>
              <a:chExt cx="553" cy="317"/>
            </a:xfrm>
          </p:grpSpPr>
          <p:grpSp>
            <p:nvGrpSpPr>
              <p:cNvPr id="103617" name="Group 615">
                <a:extLst>
                  <a:ext uri="{FF2B5EF4-FFF2-40B4-BE49-F238E27FC236}">
                    <a16:creationId xmlns:a16="http://schemas.microsoft.com/office/drawing/2014/main" id="{CB1B1D0E-B0C7-B542-974B-07265E91A006}"/>
                  </a:ext>
                </a:extLst>
              </p:cNvPr>
              <p:cNvGrpSpPr>
                <a:grpSpLocks/>
              </p:cNvGrpSpPr>
              <p:nvPr/>
            </p:nvGrpSpPr>
            <p:grpSpPr bwMode="auto">
              <a:xfrm>
                <a:off x="1762" y="2048"/>
                <a:ext cx="64" cy="27"/>
                <a:chOff x="1762" y="2048"/>
                <a:chExt cx="64" cy="27"/>
              </a:xfrm>
            </p:grpSpPr>
            <p:sp>
              <p:nvSpPr>
                <p:cNvPr id="103770" name="Rectangle 616">
                  <a:extLst>
                    <a:ext uri="{FF2B5EF4-FFF2-40B4-BE49-F238E27FC236}">
                      <a16:creationId xmlns:a16="http://schemas.microsoft.com/office/drawing/2014/main" id="{C968E7E1-B88B-B042-957A-55C3E03AC322}"/>
                    </a:ext>
                  </a:extLst>
                </p:cNvPr>
                <p:cNvSpPr>
                  <a:spLocks noChangeArrowheads="1"/>
                </p:cNvSpPr>
                <p:nvPr/>
              </p:nvSpPr>
              <p:spPr bwMode="auto">
                <a:xfrm>
                  <a:off x="1762" y="2057"/>
                  <a:ext cx="53" cy="5"/>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103771" name="Group 617">
                  <a:extLst>
                    <a:ext uri="{FF2B5EF4-FFF2-40B4-BE49-F238E27FC236}">
                      <a16:creationId xmlns:a16="http://schemas.microsoft.com/office/drawing/2014/main" id="{AD803DFF-98D5-B94F-B239-0FA73F64E937}"/>
                    </a:ext>
                  </a:extLst>
                </p:cNvPr>
                <p:cNvGrpSpPr>
                  <a:grpSpLocks/>
                </p:cNvGrpSpPr>
                <p:nvPr/>
              </p:nvGrpSpPr>
              <p:grpSpPr bwMode="auto">
                <a:xfrm>
                  <a:off x="1811" y="2048"/>
                  <a:ext cx="15" cy="27"/>
                  <a:chOff x="1811" y="2048"/>
                  <a:chExt cx="15" cy="27"/>
                </a:xfrm>
              </p:grpSpPr>
              <p:sp>
                <p:nvSpPr>
                  <p:cNvPr id="103772" name="Freeform 618">
                    <a:extLst>
                      <a:ext uri="{FF2B5EF4-FFF2-40B4-BE49-F238E27FC236}">
                        <a16:creationId xmlns:a16="http://schemas.microsoft.com/office/drawing/2014/main" id="{585F3290-6363-9243-ADD0-71BA1B488DA5}"/>
                      </a:ext>
                    </a:extLst>
                  </p:cNvPr>
                  <p:cNvSpPr>
                    <a:spLocks/>
                  </p:cNvSpPr>
                  <p:nvPr/>
                </p:nvSpPr>
                <p:spPr bwMode="auto">
                  <a:xfrm>
                    <a:off x="1813" y="2048"/>
                    <a:ext cx="11" cy="22"/>
                  </a:xfrm>
                  <a:custGeom>
                    <a:avLst/>
                    <a:gdLst>
                      <a:gd name="T0" fmla="*/ 0 w 43"/>
                      <a:gd name="T1" fmla="*/ 0 h 84"/>
                      <a:gd name="T2" fmla="*/ 0 w 43"/>
                      <a:gd name="T3" fmla="*/ 0 h 84"/>
                      <a:gd name="T4" fmla="*/ 0 w 43"/>
                      <a:gd name="T5" fmla="*/ 0 h 84"/>
                      <a:gd name="T6" fmla="*/ 0 w 43"/>
                      <a:gd name="T7" fmla="*/ 0 h 84"/>
                      <a:gd name="T8" fmla="*/ 0 60000 65536"/>
                      <a:gd name="T9" fmla="*/ 0 60000 65536"/>
                      <a:gd name="T10" fmla="*/ 0 60000 65536"/>
                      <a:gd name="T11" fmla="*/ 0 60000 65536"/>
                      <a:gd name="T12" fmla="*/ 0 w 43"/>
                      <a:gd name="T13" fmla="*/ 0 h 84"/>
                      <a:gd name="T14" fmla="*/ 43 w 43"/>
                      <a:gd name="T15" fmla="*/ 84 h 84"/>
                    </a:gdLst>
                    <a:ahLst/>
                    <a:cxnLst>
                      <a:cxn ang="T8">
                        <a:pos x="T0" y="T1"/>
                      </a:cxn>
                      <a:cxn ang="T9">
                        <a:pos x="T2" y="T3"/>
                      </a:cxn>
                      <a:cxn ang="T10">
                        <a:pos x="T4" y="T5"/>
                      </a:cxn>
                      <a:cxn ang="T11">
                        <a:pos x="T6" y="T7"/>
                      </a:cxn>
                    </a:cxnLst>
                    <a:rect l="T12" t="T13" r="T14" b="T15"/>
                    <a:pathLst>
                      <a:path w="43" h="84">
                        <a:moveTo>
                          <a:pt x="0" y="0"/>
                        </a:moveTo>
                        <a:lnTo>
                          <a:pt x="0" y="84"/>
                        </a:lnTo>
                        <a:lnTo>
                          <a:pt x="43" y="4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73" name="Freeform 619">
                    <a:extLst>
                      <a:ext uri="{FF2B5EF4-FFF2-40B4-BE49-F238E27FC236}">
                        <a16:creationId xmlns:a16="http://schemas.microsoft.com/office/drawing/2014/main" id="{E22F0DA0-6F7A-CF4B-9B64-385884651A1C}"/>
                      </a:ext>
                    </a:extLst>
                  </p:cNvPr>
                  <p:cNvSpPr>
                    <a:spLocks/>
                  </p:cNvSpPr>
                  <p:nvPr/>
                </p:nvSpPr>
                <p:spPr bwMode="auto">
                  <a:xfrm>
                    <a:off x="1811" y="2048"/>
                    <a:ext cx="5" cy="27"/>
                  </a:xfrm>
                  <a:custGeom>
                    <a:avLst/>
                    <a:gdLst>
                      <a:gd name="T0" fmla="*/ 0 w 18"/>
                      <a:gd name="T1" fmla="*/ 0 h 106"/>
                      <a:gd name="T2" fmla="*/ 0 w 18"/>
                      <a:gd name="T3" fmla="*/ 0 h 106"/>
                      <a:gd name="T4" fmla="*/ 0 w 18"/>
                      <a:gd name="T5" fmla="*/ 0 h 106"/>
                      <a:gd name="T6" fmla="*/ 0 w 18"/>
                      <a:gd name="T7" fmla="*/ 0 h 106"/>
                      <a:gd name="T8" fmla="*/ 0 w 18"/>
                      <a:gd name="T9" fmla="*/ 0 h 106"/>
                      <a:gd name="T10" fmla="*/ 0 w 18"/>
                      <a:gd name="T11" fmla="*/ 0 h 106"/>
                      <a:gd name="T12" fmla="*/ 0 w 18"/>
                      <a:gd name="T13" fmla="*/ 0 h 106"/>
                      <a:gd name="T14" fmla="*/ 0 w 18"/>
                      <a:gd name="T15" fmla="*/ 0 h 106"/>
                      <a:gd name="T16" fmla="*/ 0 w 18"/>
                      <a:gd name="T17" fmla="*/ 0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06"/>
                      <a:gd name="T29" fmla="*/ 18 w 18"/>
                      <a:gd name="T30" fmla="*/ 106 h 1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06">
                        <a:moveTo>
                          <a:pt x="15" y="91"/>
                        </a:moveTo>
                        <a:lnTo>
                          <a:pt x="18" y="84"/>
                        </a:lnTo>
                        <a:lnTo>
                          <a:pt x="18" y="0"/>
                        </a:lnTo>
                        <a:lnTo>
                          <a:pt x="0" y="0"/>
                        </a:lnTo>
                        <a:lnTo>
                          <a:pt x="0" y="84"/>
                        </a:lnTo>
                        <a:lnTo>
                          <a:pt x="15" y="91"/>
                        </a:lnTo>
                        <a:lnTo>
                          <a:pt x="0" y="84"/>
                        </a:lnTo>
                        <a:lnTo>
                          <a:pt x="0" y="106"/>
                        </a:lnTo>
                        <a:lnTo>
                          <a:pt x="15" y="91"/>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74" name="Freeform 620">
                    <a:extLst>
                      <a:ext uri="{FF2B5EF4-FFF2-40B4-BE49-F238E27FC236}">
                        <a16:creationId xmlns:a16="http://schemas.microsoft.com/office/drawing/2014/main" id="{D7498890-0EF9-A44A-9970-223E92DA233B}"/>
                      </a:ext>
                    </a:extLst>
                  </p:cNvPr>
                  <p:cNvSpPr>
                    <a:spLocks/>
                  </p:cNvSpPr>
                  <p:nvPr/>
                </p:nvSpPr>
                <p:spPr bwMode="auto">
                  <a:xfrm>
                    <a:off x="1812" y="2058"/>
                    <a:ext cx="14" cy="13"/>
                  </a:xfrm>
                  <a:custGeom>
                    <a:avLst/>
                    <a:gdLst>
                      <a:gd name="T0" fmla="*/ 0 w 55"/>
                      <a:gd name="T1" fmla="*/ 0 h 56"/>
                      <a:gd name="T2" fmla="*/ 0 w 55"/>
                      <a:gd name="T3" fmla="*/ 0 h 56"/>
                      <a:gd name="T4" fmla="*/ 0 w 55"/>
                      <a:gd name="T5" fmla="*/ 0 h 56"/>
                      <a:gd name="T6" fmla="*/ 0 w 55"/>
                      <a:gd name="T7" fmla="*/ 0 h 56"/>
                      <a:gd name="T8" fmla="*/ 0 w 55"/>
                      <a:gd name="T9" fmla="*/ 0 h 56"/>
                      <a:gd name="T10" fmla="*/ 0 w 55"/>
                      <a:gd name="T11" fmla="*/ 0 h 56"/>
                      <a:gd name="T12" fmla="*/ 0 w 55"/>
                      <a:gd name="T13" fmla="*/ 0 h 56"/>
                      <a:gd name="T14" fmla="*/ 0 w 55"/>
                      <a:gd name="T15" fmla="*/ 0 h 56"/>
                      <a:gd name="T16" fmla="*/ 0 w 55"/>
                      <a:gd name="T17" fmla="*/ 0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
                      <a:gd name="T28" fmla="*/ 0 h 56"/>
                      <a:gd name="T29" fmla="*/ 55 w 55"/>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 h="56">
                        <a:moveTo>
                          <a:pt x="42" y="0"/>
                        </a:moveTo>
                        <a:lnTo>
                          <a:pt x="42" y="0"/>
                        </a:lnTo>
                        <a:lnTo>
                          <a:pt x="0" y="43"/>
                        </a:lnTo>
                        <a:lnTo>
                          <a:pt x="12" y="56"/>
                        </a:lnTo>
                        <a:lnTo>
                          <a:pt x="55" y="13"/>
                        </a:lnTo>
                        <a:lnTo>
                          <a:pt x="42" y="0"/>
                        </a:lnTo>
                        <a:lnTo>
                          <a:pt x="55" y="13"/>
                        </a:lnTo>
                        <a:lnTo>
                          <a:pt x="49" y="6"/>
                        </a:lnTo>
                        <a:lnTo>
                          <a:pt x="42"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grpSp>
            <p:nvGrpSpPr>
              <p:cNvPr id="103618" name="Group 621">
                <a:extLst>
                  <a:ext uri="{FF2B5EF4-FFF2-40B4-BE49-F238E27FC236}">
                    <a16:creationId xmlns:a16="http://schemas.microsoft.com/office/drawing/2014/main" id="{E82556CD-CB36-FD4B-94F2-657E7C52EBC2}"/>
                  </a:ext>
                </a:extLst>
              </p:cNvPr>
              <p:cNvGrpSpPr>
                <a:grpSpLocks/>
              </p:cNvGrpSpPr>
              <p:nvPr/>
            </p:nvGrpSpPr>
            <p:grpSpPr bwMode="auto">
              <a:xfrm>
                <a:off x="1922" y="1840"/>
                <a:ext cx="46" cy="50"/>
                <a:chOff x="1922" y="1836"/>
                <a:chExt cx="46" cy="50"/>
              </a:xfrm>
            </p:grpSpPr>
            <p:sp>
              <p:nvSpPr>
                <p:cNvPr id="103765" name="Freeform 622">
                  <a:extLst>
                    <a:ext uri="{FF2B5EF4-FFF2-40B4-BE49-F238E27FC236}">
                      <a16:creationId xmlns:a16="http://schemas.microsoft.com/office/drawing/2014/main" id="{18A1E1EF-CA21-8544-ADD9-5057983A148C}"/>
                    </a:ext>
                  </a:extLst>
                </p:cNvPr>
                <p:cNvSpPr>
                  <a:spLocks/>
                </p:cNvSpPr>
                <p:nvPr/>
              </p:nvSpPr>
              <p:spPr bwMode="auto">
                <a:xfrm>
                  <a:off x="1922" y="1850"/>
                  <a:ext cx="32" cy="36"/>
                </a:xfrm>
                <a:custGeom>
                  <a:avLst/>
                  <a:gdLst>
                    <a:gd name="T0" fmla="*/ 0 w 127"/>
                    <a:gd name="T1" fmla="*/ 0 h 141"/>
                    <a:gd name="T2" fmla="*/ 0 w 127"/>
                    <a:gd name="T3" fmla="*/ 0 h 141"/>
                    <a:gd name="T4" fmla="*/ 0 w 127"/>
                    <a:gd name="T5" fmla="*/ 0 h 141"/>
                    <a:gd name="T6" fmla="*/ 0 w 127"/>
                    <a:gd name="T7" fmla="*/ 0 h 141"/>
                    <a:gd name="T8" fmla="*/ 0 w 127"/>
                    <a:gd name="T9" fmla="*/ 0 h 141"/>
                    <a:gd name="T10" fmla="*/ 0 60000 65536"/>
                    <a:gd name="T11" fmla="*/ 0 60000 65536"/>
                    <a:gd name="T12" fmla="*/ 0 60000 65536"/>
                    <a:gd name="T13" fmla="*/ 0 60000 65536"/>
                    <a:gd name="T14" fmla="*/ 0 60000 65536"/>
                    <a:gd name="T15" fmla="*/ 0 w 127"/>
                    <a:gd name="T16" fmla="*/ 0 h 141"/>
                    <a:gd name="T17" fmla="*/ 127 w 127"/>
                    <a:gd name="T18" fmla="*/ 141 h 141"/>
                  </a:gdLst>
                  <a:ahLst/>
                  <a:cxnLst>
                    <a:cxn ang="T10">
                      <a:pos x="T0" y="T1"/>
                    </a:cxn>
                    <a:cxn ang="T11">
                      <a:pos x="T2" y="T3"/>
                    </a:cxn>
                    <a:cxn ang="T12">
                      <a:pos x="T4" y="T5"/>
                    </a:cxn>
                    <a:cxn ang="T13">
                      <a:pos x="T6" y="T7"/>
                    </a:cxn>
                    <a:cxn ang="T14">
                      <a:pos x="T8" y="T9"/>
                    </a:cxn>
                  </a:cxnLst>
                  <a:rect l="T15" t="T16" r="T17" b="T18"/>
                  <a:pathLst>
                    <a:path w="127" h="141">
                      <a:moveTo>
                        <a:pt x="115" y="0"/>
                      </a:moveTo>
                      <a:lnTo>
                        <a:pt x="0" y="130"/>
                      </a:lnTo>
                      <a:lnTo>
                        <a:pt x="14" y="141"/>
                      </a:lnTo>
                      <a:lnTo>
                        <a:pt x="127" y="11"/>
                      </a:lnTo>
                      <a:lnTo>
                        <a:pt x="115"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103766" name="Group 623">
                  <a:extLst>
                    <a:ext uri="{FF2B5EF4-FFF2-40B4-BE49-F238E27FC236}">
                      <a16:creationId xmlns:a16="http://schemas.microsoft.com/office/drawing/2014/main" id="{DE7B667D-7523-DC42-BC6F-B291EC363589}"/>
                    </a:ext>
                  </a:extLst>
                </p:cNvPr>
                <p:cNvGrpSpPr>
                  <a:grpSpLocks/>
                </p:cNvGrpSpPr>
                <p:nvPr/>
              </p:nvGrpSpPr>
              <p:grpSpPr bwMode="auto">
                <a:xfrm>
                  <a:off x="1944" y="1836"/>
                  <a:ext cx="24" cy="27"/>
                  <a:chOff x="1944" y="1836"/>
                  <a:chExt cx="24" cy="27"/>
                </a:xfrm>
              </p:grpSpPr>
              <p:sp>
                <p:nvSpPr>
                  <p:cNvPr id="103767" name="Freeform 624">
                    <a:extLst>
                      <a:ext uri="{FF2B5EF4-FFF2-40B4-BE49-F238E27FC236}">
                        <a16:creationId xmlns:a16="http://schemas.microsoft.com/office/drawing/2014/main" id="{10039846-6C36-644E-B1CD-F49009270A97}"/>
                      </a:ext>
                    </a:extLst>
                  </p:cNvPr>
                  <p:cNvSpPr>
                    <a:spLocks/>
                  </p:cNvSpPr>
                  <p:nvPr/>
                </p:nvSpPr>
                <p:spPr bwMode="auto">
                  <a:xfrm>
                    <a:off x="1945" y="1836"/>
                    <a:ext cx="21" cy="22"/>
                  </a:xfrm>
                  <a:custGeom>
                    <a:avLst/>
                    <a:gdLst>
                      <a:gd name="T0" fmla="*/ 0 w 81"/>
                      <a:gd name="T1" fmla="*/ 0 h 84"/>
                      <a:gd name="T2" fmla="*/ 0 w 81"/>
                      <a:gd name="T3" fmla="*/ 0 h 84"/>
                      <a:gd name="T4" fmla="*/ 0 w 81"/>
                      <a:gd name="T5" fmla="*/ 0 h 84"/>
                      <a:gd name="T6" fmla="*/ 0 w 81"/>
                      <a:gd name="T7" fmla="*/ 0 h 84"/>
                      <a:gd name="T8" fmla="*/ 0 60000 65536"/>
                      <a:gd name="T9" fmla="*/ 0 60000 65536"/>
                      <a:gd name="T10" fmla="*/ 0 60000 65536"/>
                      <a:gd name="T11" fmla="*/ 0 60000 65536"/>
                      <a:gd name="T12" fmla="*/ 0 w 81"/>
                      <a:gd name="T13" fmla="*/ 0 h 84"/>
                      <a:gd name="T14" fmla="*/ 81 w 81"/>
                      <a:gd name="T15" fmla="*/ 84 h 84"/>
                    </a:gdLst>
                    <a:ahLst/>
                    <a:cxnLst>
                      <a:cxn ang="T8">
                        <a:pos x="T0" y="T1"/>
                      </a:cxn>
                      <a:cxn ang="T9">
                        <a:pos x="T2" y="T3"/>
                      </a:cxn>
                      <a:cxn ang="T10">
                        <a:pos x="T4" y="T5"/>
                      </a:cxn>
                      <a:cxn ang="T11">
                        <a:pos x="T6" y="T7"/>
                      </a:cxn>
                    </a:cxnLst>
                    <a:rect l="T12" t="T13" r="T14" b="T15"/>
                    <a:pathLst>
                      <a:path w="81" h="84">
                        <a:moveTo>
                          <a:pt x="0" y="21"/>
                        </a:moveTo>
                        <a:lnTo>
                          <a:pt x="65" y="84"/>
                        </a:lnTo>
                        <a:lnTo>
                          <a:pt x="81" y="0"/>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68" name="Freeform 625">
                    <a:extLst>
                      <a:ext uri="{FF2B5EF4-FFF2-40B4-BE49-F238E27FC236}">
                        <a16:creationId xmlns:a16="http://schemas.microsoft.com/office/drawing/2014/main" id="{02DDA528-8EFE-7B4C-AD1F-C1F384B5A6E1}"/>
                      </a:ext>
                    </a:extLst>
                  </p:cNvPr>
                  <p:cNvSpPr>
                    <a:spLocks/>
                  </p:cNvSpPr>
                  <p:nvPr/>
                </p:nvSpPr>
                <p:spPr bwMode="auto">
                  <a:xfrm>
                    <a:off x="1944" y="1840"/>
                    <a:ext cx="20" cy="23"/>
                  </a:xfrm>
                  <a:custGeom>
                    <a:avLst/>
                    <a:gdLst>
                      <a:gd name="T0" fmla="*/ 0 w 80"/>
                      <a:gd name="T1" fmla="*/ 0 h 87"/>
                      <a:gd name="T2" fmla="*/ 0 w 80"/>
                      <a:gd name="T3" fmla="*/ 0 h 87"/>
                      <a:gd name="T4" fmla="*/ 0 w 80"/>
                      <a:gd name="T5" fmla="*/ 0 h 87"/>
                      <a:gd name="T6" fmla="*/ 0 w 80"/>
                      <a:gd name="T7" fmla="*/ 0 h 87"/>
                      <a:gd name="T8" fmla="*/ 0 w 80"/>
                      <a:gd name="T9" fmla="*/ 0 h 87"/>
                      <a:gd name="T10" fmla="*/ 0 w 80"/>
                      <a:gd name="T11" fmla="*/ 0 h 87"/>
                      <a:gd name="T12" fmla="*/ 0 w 80"/>
                      <a:gd name="T13" fmla="*/ 0 h 87"/>
                      <a:gd name="T14" fmla="*/ 0 w 80"/>
                      <a:gd name="T15" fmla="*/ 0 h 87"/>
                      <a:gd name="T16" fmla="*/ 0 w 80"/>
                      <a:gd name="T17" fmla="*/ 0 h 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0"/>
                      <a:gd name="T28" fmla="*/ 0 h 87"/>
                      <a:gd name="T29" fmla="*/ 80 w 80"/>
                      <a:gd name="T30" fmla="*/ 87 h 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0" h="87">
                        <a:moveTo>
                          <a:pt x="80" y="70"/>
                        </a:moveTo>
                        <a:lnTo>
                          <a:pt x="77" y="63"/>
                        </a:lnTo>
                        <a:lnTo>
                          <a:pt x="12" y="0"/>
                        </a:lnTo>
                        <a:lnTo>
                          <a:pt x="0" y="12"/>
                        </a:lnTo>
                        <a:lnTo>
                          <a:pt x="65" y="75"/>
                        </a:lnTo>
                        <a:lnTo>
                          <a:pt x="80" y="70"/>
                        </a:lnTo>
                        <a:lnTo>
                          <a:pt x="65" y="75"/>
                        </a:lnTo>
                        <a:lnTo>
                          <a:pt x="77" y="87"/>
                        </a:lnTo>
                        <a:lnTo>
                          <a:pt x="80" y="7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69" name="Freeform 626">
                    <a:extLst>
                      <a:ext uri="{FF2B5EF4-FFF2-40B4-BE49-F238E27FC236}">
                        <a16:creationId xmlns:a16="http://schemas.microsoft.com/office/drawing/2014/main" id="{EACE59E6-1B38-7943-99C6-E521196DB95E}"/>
                      </a:ext>
                    </a:extLst>
                  </p:cNvPr>
                  <p:cNvSpPr>
                    <a:spLocks/>
                  </p:cNvSpPr>
                  <p:nvPr/>
                </p:nvSpPr>
                <p:spPr bwMode="auto">
                  <a:xfrm>
                    <a:off x="1960" y="1836"/>
                    <a:ext cx="8" cy="23"/>
                  </a:xfrm>
                  <a:custGeom>
                    <a:avLst/>
                    <a:gdLst>
                      <a:gd name="T0" fmla="*/ 0 w 32"/>
                      <a:gd name="T1" fmla="*/ 0 h 88"/>
                      <a:gd name="T2" fmla="*/ 0 w 32"/>
                      <a:gd name="T3" fmla="*/ 0 h 88"/>
                      <a:gd name="T4" fmla="*/ 0 w 32"/>
                      <a:gd name="T5" fmla="*/ 0 h 88"/>
                      <a:gd name="T6" fmla="*/ 0 w 32"/>
                      <a:gd name="T7" fmla="*/ 0 h 88"/>
                      <a:gd name="T8" fmla="*/ 0 w 32"/>
                      <a:gd name="T9" fmla="*/ 0 h 88"/>
                      <a:gd name="T10" fmla="*/ 0 w 32"/>
                      <a:gd name="T11" fmla="*/ 0 h 88"/>
                      <a:gd name="T12" fmla="*/ 0 w 32"/>
                      <a:gd name="T13" fmla="*/ 0 h 88"/>
                      <a:gd name="T14" fmla="*/ 0 w 32"/>
                      <a:gd name="T15" fmla="*/ 0 h 88"/>
                      <a:gd name="T16" fmla="*/ 0 w 32"/>
                      <a:gd name="T17" fmla="*/ 0 h 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
                      <a:gd name="T28" fmla="*/ 0 h 88"/>
                      <a:gd name="T29" fmla="*/ 32 w 32"/>
                      <a:gd name="T30" fmla="*/ 88 h 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 h="88">
                        <a:moveTo>
                          <a:pt x="15" y="0"/>
                        </a:moveTo>
                        <a:lnTo>
                          <a:pt x="15" y="0"/>
                        </a:lnTo>
                        <a:lnTo>
                          <a:pt x="0" y="86"/>
                        </a:lnTo>
                        <a:lnTo>
                          <a:pt x="17" y="88"/>
                        </a:lnTo>
                        <a:lnTo>
                          <a:pt x="32" y="4"/>
                        </a:lnTo>
                        <a:lnTo>
                          <a:pt x="15" y="0"/>
                        </a:lnTo>
                        <a:lnTo>
                          <a:pt x="32" y="4"/>
                        </a:lnTo>
                        <a:lnTo>
                          <a:pt x="24" y="3"/>
                        </a:lnTo>
                        <a:lnTo>
                          <a:pt x="15"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grpSp>
            <p:nvGrpSpPr>
              <p:cNvPr id="103619" name="Group 627">
                <a:extLst>
                  <a:ext uri="{FF2B5EF4-FFF2-40B4-BE49-F238E27FC236}">
                    <a16:creationId xmlns:a16="http://schemas.microsoft.com/office/drawing/2014/main" id="{D0BA58DB-E846-2640-993B-4040DACE6A7B}"/>
                  </a:ext>
                </a:extLst>
              </p:cNvPr>
              <p:cNvGrpSpPr>
                <a:grpSpLocks/>
              </p:cNvGrpSpPr>
              <p:nvPr/>
            </p:nvGrpSpPr>
            <p:grpSpPr bwMode="auto">
              <a:xfrm>
                <a:off x="2016" y="1840"/>
                <a:ext cx="41" cy="50"/>
                <a:chOff x="2016" y="1836"/>
                <a:chExt cx="41" cy="50"/>
              </a:xfrm>
            </p:grpSpPr>
            <p:sp>
              <p:nvSpPr>
                <p:cNvPr id="103760" name="Freeform 628">
                  <a:extLst>
                    <a:ext uri="{FF2B5EF4-FFF2-40B4-BE49-F238E27FC236}">
                      <a16:creationId xmlns:a16="http://schemas.microsoft.com/office/drawing/2014/main" id="{FADCCFA5-4FE9-8C48-92BA-B0FC514FFE6B}"/>
                    </a:ext>
                  </a:extLst>
                </p:cNvPr>
                <p:cNvSpPr>
                  <a:spLocks/>
                </p:cNvSpPr>
                <p:nvPr/>
              </p:nvSpPr>
              <p:spPr bwMode="auto">
                <a:xfrm>
                  <a:off x="2026" y="1850"/>
                  <a:ext cx="31" cy="36"/>
                </a:xfrm>
                <a:custGeom>
                  <a:avLst/>
                  <a:gdLst>
                    <a:gd name="T0" fmla="*/ 0 w 125"/>
                    <a:gd name="T1" fmla="*/ 0 h 141"/>
                    <a:gd name="T2" fmla="*/ 0 w 125"/>
                    <a:gd name="T3" fmla="*/ 0 h 141"/>
                    <a:gd name="T4" fmla="*/ 0 w 125"/>
                    <a:gd name="T5" fmla="*/ 0 h 141"/>
                    <a:gd name="T6" fmla="*/ 0 w 125"/>
                    <a:gd name="T7" fmla="*/ 0 h 141"/>
                    <a:gd name="T8" fmla="*/ 0 w 125"/>
                    <a:gd name="T9" fmla="*/ 0 h 141"/>
                    <a:gd name="T10" fmla="*/ 0 60000 65536"/>
                    <a:gd name="T11" fmla="*/ 0 60000 65536"/>
                    <a:gd name="T12" fmla="*/ 0 60000 65536"/>
                    <a:gd name="T13" fmla="*/ 0 60000 65536"/>
                    <a:gd name="T14" fmla="*/ 0 60000 65536"/>
                    <a:gd name="T15" fmla="*/ 0 w 125"/>
                    <a:gd name="T16" fmla="*/ 0 h 141"/>
                    <a:gd name="T17" fmla="*/ 125 w 125"/>
                    <a:gd name="T18" fmla="*/ 141 h 141"/>
                  </a:gdLst>
                  <a:ahLst/>
                  <a:cxnLst>
                    <a:cxn ang="T10">
                      <a:pos x="T0" y="T1"/>
                    </a:cxn>
                    <a:cxn ang="T11">
                      <a:pos x="T2" y="T3"/>
                    </a:cxn>
                    <a:cxn ang="T12">
                      <a:pos x="T4" y="T5"/>
                    </a:cxn>
                    <a:cxn ang="T13">
                      <a:pos x="T6" y="T7"/>
                    </a:cxn>
                    <a:cxn ang="T14">
                      <a:pos x="T8" y="T9"/>
                    </a:cxn>
                  </a:cxnLst>
                  <a:rect l="T15" t="T16" r="T17" b="T18"/>
                  <a:pathLst>
                    <a:path w="125" h="141">
                      <a:moveTo>
                        <a:pt x="0" y="11"/>
                      </a:moveTo>
                      <a:lnTo>
                        <a:pt x="112" y="141"/>
                      </a:lnTo>
                      <a:lnTo>
                        <a:pt x="125" y="130"/>
                      </a:lnTo>
                      <a:lnTo>
                        <a:pt x="14" y="0"/>
                      </a:lnTo>
                      <a:lnTo>
                        <a:pt x="0" y="11"/>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103761" name="Group 629">
                  <a:extLst>
                    <a:ext uri="{FF2B5EF4-FFF2-40B4-BE49-F238E27FC236}">
                      <a16:creationId xmlns:a16="http://schemas.microsoft.com/office/drawing/2014/main" id="{DB4A4DC6-0957-9C4F-82C2-70197126D372}"/>
                    </a:ext>
                  </a:extLst>
                </p:cNvPr>
                <p:cNvGrpSpPr>
                  <a:grpSpLocks/>
                </p:cNvGrpSpPr>
                <p:nvPr/>
              </p:nvGrpSpPr>
              <p:grpSpPr bwMode="auto">
                <a:xfrm>
                  <a:off x="2016" y="1836"/>
                  <a:ext cx="23" cy="27"/>
                  <a:chOff x="2016" y="1836"/>
                  <a:chExt cx="23" cy="27"/>
                </a:xfrm>
              </p:grpSpPr>
              <p:sp>
                <p:nvSpPr>
                  <p:cNvPr id="103762" name="Freeform 630">
                    <a:extLst>
                      <a:ext uri="{FF2B5EF4-FFF2-40B4-BE49-F238E27FC236}">
                        <a16:creationId xmlns:a16="http://schemas.microsoft.com/office/drawing/2014/main" id="{D57C0F89-D09F-2E4B-8B35-45E4FDDFF16E}"/>
                      </a:ext>
                    </a:extLst>
                  </p:cNvPr>
                  <p:cNvSpPr>
                    <a:spLocks/>
                  </p:cNvSpPr>
                  <p:nvPr/>
                </p:nvSpPr>
                <p:spPr bwMode="auto">
                  <a:xfrm>
                    <a:off x="2018" y="1836"/>
                    <a:ext cx="20" cy="22"/>
                  </a:xfrm>
                  <a:custGeom>
                    <a:avLst/>
                    <a:gdLst>
                      <a:gd name="T0" fmla="*/ 0 w 79"/>
                      <a:gd name="T1" fmla="*/ 0 h 84"/>
                      <a:gd name="T2" fmla="*/ 0 w 79"/>
                      <a:gd name="T3" fmla="*/ 0 h 84"/>
                      <a:gd name="T4" fmla="*/ 0 w 79"/>
                      <a:gd name="T5" fmla="*/ 0 h 84"/>
                      <a:gd name="T6" fmla="*/ 0 w 79"/>
                      <a:gd name="T7" fmla="*/ 0 h 84"/>
                      <a:gd name="T8" fmla="*/ 0 60000 65536"/>
                      <a:gd name="T9" fmla="*/ 0 60000 65536"/>
                      <a:gd name="T10" fmla="*/ 0 60000 65536"/>
                      <a:gd name="T11" fmla="*/ 0 60000 65536"/>
                      <a:gd name="T12" fmla="*/ 0 w 79"/>
                      <a:gd name="T13" fmla="*/ 0 h 84"/>
                      <a:gd name="T14" fmla="*/ 79 w 79"/>
                      <a:gd name="T15" fmla="*/ 84 h 84"/>
                    </a:gdLst>
                    <a:ahLst/>
                    <a:cxnLst>
                      <a:cxn ang="T8">
                        <a:pos x="T0" y="T1"/>
                      </a:cxn>
                      <a:cxn ang="T9">
                        <a:pos x="T2" y="T3"/>
                      </a:cxn>
                      <a:cxn ang="T10">
                        <a:pos x="T4" y="T5"/>
                      </a:cxn>
                      <a:cxn ang="T11">
                        <a:pos x="T6" y="T7"/>
                      </a:cxn>
                    </a:cxnLst>
                    <a:rect l="T12" t="T13" r="T14" b="T15"/>
                    <a:pathLst>
                      <a:path w="79" h="84">
                        <a:moveTo>
                          <a:pt x="79" y="21"/>
                        </a:moveTo>
                        <a:lnTo>
                          <a:pt x="14" y="84"/>
                        </a:lnTo>
                        <a:lnTo>
                          <a:pt x="0" y="0"/>
                        </a:lnTo>
                        <a:lnTo>
                          <a:pt x="79"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63" name="Freeform 631">
                    <a:extLst>
                      <a:ext uri="{FF2B5EF4-FFF2-40B4-BE49-F238E27FC236}">
                        <a16:creationId xmlns:a16="http://schemas.microsoft.com/office/drawing/2014/main" id="{A85F5326-91A3-1A47-8AB2-91C88CB1625D}"/>
                      </a:ext>
                    </a:extLst>
                  </p:cNvPr>
                  <p:cNvSpPr>
                    <a:spLocks/>
                  </p:cNvSpPr>
                  <p:nvPr/>
                </p:nvSpPr>
                <p:spPr bwMode="auto">
                  <a:xfrm>
                    <a:off x="2019" y="1840"/>
                    <a:ext cx="20" cy="23"/>
                  </a:xfrm>
                  <a:custGeom>
                    <a:avLst/>
                    <a:gdLst>
                      <a:gd name="T0" fmla="*/ 0 w 80"/>
                      <a:gd name="T1" fmla="*/ 0 h 87"/>
                      <a:gd name="T2" fmla="*/ 0 w 80"/>
                      <a:gd name="T3" fmla="*/ 0 h 87"/>
                      <a:gd name="T4" fmla="*/ 0 w 80"/>
                      <a:gd name="T5" fmla="*/ 0 h 87"/>
                      <a:gd name="T6" fmla="*/ 0 w 80"/>
                      <a:gd name="T7" fmla="*/ 0 h 87"/>
                      <a:gd name="T8" fmla="*/ 0 w 80"/>
                      <a:gd name="T9" fmla="*/ 0 h 87"/>
                      <a:gd name="T10" fmla="*/ 0 w 80"/>
                      <a:gd name="T11" fmla="*/ 0 h 87"/>
                      <a:gd name="T12" fmla="*/ 0 w 80"/>
                      <a:gd name="T13" fmla="*/ 0 h 87"/>
                      <a:gd name="T14" fmla="*/ 0 w 80"/>
                      <a:gd name="T15" fmla="*/ 0 h 87"/>
                      <a:gd name="T16" fmla="*/ 0 w 80"/>
                      <a:gd name="T17" fmla="*/ 0 h 87"/>
                      <a:gd name="T18" fmla="*/ 0 w 80"/>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0"/>
                      <a:gd name="T31" fmla="*/ 0 h 87"/>
                      <a:gd name="T32" fmla="*/ 80 w 80"/>
                      <a:gd name="T33" fmla="*/ 87 h 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0" h="87">
                        <a:moveTo>
                          <a:pt x="0" y="70"/>
                        </a:moveTo>
                        <a:lnTo>
                          <a:pt x="16" y="75"/>
                        </a:lnTo>
                        <a:lnTo>
                          <a:pt x="80" y="12"/>
                        </a:lnTo>
                        <a:lnTo>
                          <a:pt x="67" y="0"/>
                        </a:lnTo>
                        <a:lnTo>
                          <a:pt x="3" y="63"/>
                        </a:lnTo>
                        <a:lnTo>
                          <a:pt x="0" y="70"/>
                        </a:lnTo>
                        <a:lnTo>
                          <a:pt x="3" y="87"/>
                        </a:lnTo>
                        <a:lnTo>
                          <a:pt x="16" y="75"/>
                        </a:lnTo>
                        <a:lnTo>
                          <a:pt x="0" y="7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64" name="Freeform 632">
                    <a:extLst>
                      <a:ext uri="{FF2B5EF4-FFF2-40B4-BE49-F238E27FC236}">
                        <a16:creationId xmlns:a16="http://schemas.microsoft.com/office/drawing/2014/main" id="{9CCD9D28-A283-B941-BAD9-7CA3B4976E47}"/>
                      </a:ext>
                    </a:extLst>
                  </p:cNvPr>
                  <p:cNvSpPr>
                    <a:spLocks/>
                  </p:cNvSpPr>
                  <p:nvPr/>
                </p:nvSpPr>
                <p:spPr bwMode="auto">
                  <a:xfrm>
                    <a:off x="2016" y="1836"/>
                    <a:ext cx="8" cy="23"/>
                  </a:xfrm>
                  <a:custGeom>
                    <a:avLst/>
                    <a:gdLst>
                      <a:gd name="T0" fmla="*/ 0 w 31"/>
                      <a:gd name="T1" fmla="*/ 0 h 87"/>
                      <a:gd name="T2" fmla="*/ 0 w 31"/>
                      <a:gd name="T3" fmla="*/ 0 h 87"/>
                      <a:gd name="T4" fmla="*/ 0 w 31"/>
                      <a:gd name="T5" fmla="*/ 0 h 87"/>
                      <a:gd name="T6" fmla="*/ 0 w 31"/>
                      <a:gd name="T7" fmla="*/ 0 h 87"/>
                      <a:gd name="T8" fmla="*/ 0 w 31"/>
                      <a:gd name="T9" fmla="*/ 0 h 87"/>
                      <a:gd name="T10" fmla="*/ 0 w 31"/>
                      <a:gd name="T11" fmla="*/ 0 h 87"/>
                      <a:gd name="T12" fmla="*/ 0 w 31"/>
                      <a:gd name="T13" fmla="*/ 0 h 87"/>
                      <a:gd name="T14" fmla="*/ 0 w 31"/>
                      <a:gd name="T15" fmla="*/ 0 h 87"/>
                      <a:gd name="T16" fmla="*/ 0 w 31"/>
                      <a:gd name="T17" fmla="*/ 0 h 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
                      <a:gd name="T28" fmla="*/ 0 h 87"/>
                      <a:gd name="T29" fmla="*/ 31 w 31"/>
                      <a:gd name="T30" fmla="*/ 87 h 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 h="87">
                        <a:moveTo>
                          <a:pt x="0" y="3"/>
                        </a:moveTo>
                        <a:lnTo>
                          <a:pt x="0" y="3"/>
                        </a:lnTo>
                        <a:lnTo>
                          <a:pt x="13" y="87"/>
                        </a:lnTo>
                        <a:lnTo>
                          <a:pt x="31" y="85"/>
                        </a:lnTo>
                        <a:lnTo>
                          <a:pt x="17" y="0"/>
                        </a:lnTo>
                        <a:lnTo>
                          <a:pt x="0" y="3"/>
                        </a:lnTo>
                        <a:lnTo>
                          <a:pt x="17" y="0"/>
                        </a:lnTo>
                        <a:lnTo>
                          <a:pt x="8" y="2"/>
                        </a:lnTo>
                        <a:lnTo>
                          <a:pt x="0" y="3"/>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grpSp>
            <p:nvGrpSpPr>
              <p:cNvPr id="103620" name="Group 633">
                <a:extLst>
                  <a:ext uri="{FF2B5EF4-FFF2-40B4-BE49-F238E27FC236}">
                    <a16:creationId xmlns:a16="http://schemas.microsoft.com/office/drawing/2014/main" id="{60A649D1-396E-3D42-91AD-39C79510BDFC}"/>
                  </a:ext>
                </a:extLst>
              </p:cNvPr>
              <p:cNvGrpSpPr>
                <a:grpSpLocks/>
              </p:cNvGrpSpPr>
              <p:nvPr/>
            </p:nvGrpSpPr>
            <p:grpSpPr bwMode="auto">
              <a:xfrm>
                <a:off x="1713" y="1871"/>
                <a:ext cx="48" cy="81"/>
                <a:chOff x="1713" y="1871"/>
                <a:chExt cx="48" cy="81"/>
              </a:xfrm>
            </p:grpSpPr>
            <p:grpSp>
              <p:nvGrpSpPr>
                <p:cNvPr id="103748" name="Group 634">
                  <a:extLst>
                    <a:ext uri="{FF2B5EF4-FFF2-40B4-BE49-F238E27FC236}">
                      <a16:creationId xmlns:a16="http://schemas.microsoft.com/office/drawing/2014/main" id="{C3A19751-A668-3749-9895-3B59DB07351A}"/>
                    </a:ext>
                  </a:extLst>
                </p:cNvPr>
                <p:cNvGrpSpPr>
                  <a:grpSpLocks/>
                </p:cNvGrpSpPr>
                <p:nvPr/>
              </p:nvGrpSpPr>
              <p:grpSpPr bwMode="auto">
                <a:xfrm>
                  <a:off x="1723" y="1871"/>
                  <a:ext cx="28" cy="28"/>
                  <a:chOff x="1723" y="1871"/>
                  <a:chExt cx="28" cy="28"/>
                </a:xfrm>
              </p:grpSpPr>
              <p:sp>
                <p:nvSpPr>
                  <p:cNvPr id="103755" name="Freeform 635">
                    <a:extLst>
                      <a:ext uri="{FF2B5EF4-FFF2-40B4-BE49-F238E27FC236}">
                        <a16:creationId xmlns:a16="http://schemas.microsoft.com/office/drawing/2014/main" id="{0321E2F8-8551-9740-915A-7BCBA4DDFAF8}"/>
                      </a:ext>
                    </a:extLst>
                  </p:cNvPr>
                  <p:cNvSpPr>
                    <a:spLocks/>
                  </p:cNvSpPr>
                  <p:nvPr/>
                </p:nvSpPr>
                <p:spPr bwMode="auto">
                  <a:xfrm>
                    <a:off x="1726" y="1874"/>
                    <a:ext cx="22" cy="23"/>
                  </a:xfrm>
                  <a:custGeom>
                    <a:avLst/>
                    <a:gdLst>
                      <a:gd name="T0" fmla="*/ 0 w 91"/>
                      <a:gd name="T1" fmla="*/ 0 h 87"/>
                      <a:gd name="T2" fmla="*/ 0 w 91"/>
                      <a:gd name="T3" fmla="*/ 0 h 87"/>
                      <a:gd name="T4" fmla="*/ 0 w 91"/>
                      <a:gd name="T5" fmla="*/ 0 h 87"/>
                      <a:gd name="T6" fmla="*/ 0 w 91"/>
                      <a:gd name="T7" fmla="*/ 0 h 87"/>
                      <a:gd name="T8" fmla="*/ 0 w 91"/>
                      <a:gd name="T9" fmla="*/ 0 h 87"/>
                      <a:gd name="T10" fmla="*/ 0 w 91"/>
                      <a:gd name="T11" fmla="*/ 0 h 87"/>
                      <a:gd name="T12" fmla="*/ 0 w 91"/>
                      <a:gd name="T13" fmla="*/ 0 h 87"/>
                      <a:gd name="T14" fmla="*/ 0 w 91"/>
                      <a:gd name="T15" fmla="*/ 0 h 87"/>
                      <a:gd name="T16" fmla="*/ 0 w 91"/>
                      <a:gd name="T17" fmla="*/ 0 h 87"/>
                      <a:gd name="T18" fmla="*/ 0 w 91"/>
                      <a:gd name="T19" fmla="*/ 0 h 87"/>
                      <a:gd name="T20" fmla="*/ 0 w 91"/>
                      <a:gd name="T21" fmla="*/ 0 h 87"/>
                      <a:gd name="T22" fmla="*/ 0 w 91"/>
                      <a:gd name="T23" fmla="*/ 0 h 87"/>
                      <a:gd name="T24" fmla="*/ 0 w 91"/>
                      <a:gd name="T25" fmla="*/ 0 h 87"/>
                      <a:gd name="T26" fmla="*/ 0 w 91"/>
                      <a:gd name="T27" fmla="*/ 0 h 87"/>
                      <a:gd name="T28" fmla="*/ 0 w 91"/>
                      <a:gd name="T29" fmla="*/ 0 h 87"/>
                      <a:gd name="T30" fmla="*/ 0 w 91"/>
                      <a:gd name="T31" fmla="*/ 0 h 87"/>
                      <a:gd name="T32" fmla="*/ 0 w 91"/>
                      <a:gd name="T33" fmla="*/ 0 h 87"/>
                      <a:gd name="T34" fmla="*/ 0 w 91"/>
                      <a:gd name="T35" fmla="*/ 0 h 87"/>
                      <a:gd name="T36" fmla="*/ 0 w 91"/>
                      <a:gd name="T37" fmla="*/ 0 h 87"/>
                      <a:gd name="T38" fmla="*/ 0 w 91"/>
                      <a:gd name="T39" fmla="*/ 0 h 87"/>
                      <a:gd name="T40" fmla="*/ 0 w 91"/>
                      <a:gd name="T41" fmla="*/ 0 h 87"/>
                      <a:gd name="T42" fmla="*/ 0 w 91"/>
                      <a:gd name="T43" fmla="*/ 0 h 87"/>
                      <a:gd name="T44" fmla="*/ 0 w 91"/>
                      <a:gd name="T45" fmla="*/ 0 h 87"/>
                      <a:gd name="T46" fmla="*/ 0 w 91"/>
                      <a:gd name="T47" fmla="*/ 0 h 87"/>
                      <a:gd name="T48" fmla="*/ 0 w 91"/>
                      <a:gd name="T49" fmla="*/ 0 h 87"/>
                      <a:gd name="T50" fmla="*/ 0 w 91"/>
                      <a:gd name="T51" fmla="*/ 0 h 87"/>
                      <a:gd name="T52" fmla="*/ 0 w 91"/>
                      <a:gd name="T53" fmla="*/ 0 h 87"/>
                      <a:gd name="T54" fmla="*/ 0 w 91"/>
                      <a:gd name="T55" fmla="*/ 0 h 87"/>
                      <a:gd name="T56" fmla="*/ 0 w 91"/>
                      <a:gd name="T57" fmla="*/ 0 h 87"/>
                      <a:gd name="T58" fmla="*/ 0 w 91"/>
                      <a:gd name="T59" fmla="*/ 0 h 87"/>
                      <a:gd name="T60" fmla="*/ 0 w 91"/>
                      <a:gd name="T61" fmla="*/ 0 h 87"/>
                      <a:gd name="T62" fmla="*/ 0 w 91"/>
                      <a:gd name="T63" fmla="*/ 0 h 87"/>
                      <a:gd name="T64" fmla="*/ 0 w 91"/>
                      <a:gd name="T65" fmla="*/ 0 h 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1"/>
                      <a:gd name="T100" fmla="*/ 0 h 87"/>
                      <a:gd name="T101" fmla="*/ 91 w 91"/>
                      <a:gd name="T102" fmla="*/ 87 h 8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1" h="87">
                        <a:moveTo>
                          <a:pt x="91" y="42"/>
                        </a:moveTo>
                        <a:lnTo>
                          <a:pt x="91" y="50"/>
                        </a:lnTo>
                        <a:lnTo>
                          <a:pt x="88" y="59"/>
                        </a:lnTo>
                        <a:lnTo>
                          <a:pt x="83" y="67"/>
                        </a:lnTo>
                        <a:lnTo>
                          <a:pt x="78" y="73"/>
                        </a:lnTo>
                        <a:lnTo>
                          <a:pt x="71" y="79"/>
                        </a:lnTo>
                        <a:lnTo>
                          <a:pt x="63" y="83"/>
                        </a:lnTo>
                        <a:lnTo>
                          <a:pt x="54" y="86"/>
                        </a:lnTo>
                        <a:lnTo>
                          <a:pt x="44" y="87"/>
                        </a:lnTo>
                        <a:lnTo>
                          <a:pt x="35" y="86"/>
                        </a:lnTo>
                        <a:lnTo>
                          <a:pt x="27" y="83"/>
                        </a:lnTo>
                        <a:lnTo>
                          <a:pt x="19" y="79"/>
                        </a:lnTo>
                        <a:lnTo>
                          <a:pt x="13" y="73"/>
                        </a:lnTo>
                        <a:lnTo>
                          <a:pt x="8" y="67"/>
                        </a:lnTo>
                        <a:lnTo>
                          <a:pt x="4" y="59"/>
                        </a:lnTo>
                        <a:lnTo>
                          <a:pt x="1" y="50"/>
                        </a:lnTo>
                        <a:lnTo>
                          <a:pt x="0" y="42"/>
                        </a:lnTo>
                        <a:lnTo>
                          <a:pt x="1" y="34"/>
                        </a:lnTo>
                        <a:lnTo>
                          <a:pt x="4" y="25"/>
                        </a:lnTo>
                        <a:lnTo>
                          <a:pt x="8" y="19"/>
                        </a:lnTo>
                        <a:lnTo>
                          <a:pt x="13" y="13"/>
                        </a:lnTo>
                        <a:lnTo>
                          <a:pt x="19" y="8"/>
                        </a:lnTo>
                        <a:lnTo>
                          <a:pt x="27" y="3"/>
                        </a:lnTo>
                        <a:lnTo>
                          <a:pt x="35" y="0"/>
                        </a:lnTo>
                        <a:lnTo>
                          <a:pt x="44" y="0"/>
                        </a:lnTo>
                        <a:lnTo>
                          <a:pt x="54" y="0"/>
                        </a:lnTo>
                        <a:lnTo>
                          <a:pt x="63" y="3"/>
                        </a:lnTo>
                        <a:lnTo>
                          <a:pt x="71" y="8"/>
                        </a:lnTo>
                        <a:lnTo>
                          <a:pt x="78" y="13"/>
                        </a:lnTo>
                        <a:lnTo>
                          <a:pt x="83" y="19"/>
                        </a:lnTo>
                        <a:lnTo>
                          <a:pt x="88" y="25"/>
                        </a:lnTo>
                        <a:lnTo>
                          <a:pt x="91" y="34"/>
                        </a:lnTo>
                        <a:lnTo>
                          <a:pt x="91"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56" name="Freeform 636">
                    <a:extLst>
                      <a:ext uri="{FF2B5EF4-FFF2-40B4-BE49-F238E27FC236}">
                        <a16:creationId xmlns:a16="http://schemas.microsoft.com/office/drawing/2014/main" id="{8C88C585-1A3F-9A49-B93E-E883810178BC}"/>
                      </a:ext>
                    </a:extLst>
                  </p:cNvPr>
                  <p:cNvSpPr>
                    <a:spLocks/>
                  </p:cNvSpPr>
                  <p:nvPr/>
                </p:nvSpPr>
                <p:spPr bwMode="auto">
                  <a:xfrm>
                    <a:off x="1737" y="1884"/>
                    <a:ext cx="14" cy="15"/>
                  </a:xfrm>
                  <a:custGeom>
                    <a:avLst/>
                    <a:gdLst>
                      <a:gd name="T0" fmla="*/ 0 w 57"/>
                      <a:gd name="T1" fmla="*/ 0 h 54"/>
                      <a:gd name="T2" fmla="*/ 0 w 57"/>
                      <a:gd name="T3" fmla="*/ 0 h 54"/>
                      <a:gd name="T4" fmla="*/ 0 w 57"/>
                      <a:gd name="T5" fmla="*/ 0 h 54"/>
                      <a:gd name="T6" fmla="*/ 0 w 57"/>
                      <a:gd name="T7" fmla="*/ 0 h 54"/>
                      <a:gd name="T8" fmla="*/ 0 w 57"/>
                      <a:gd name="T9" fmla="*/ 0 h 54"/>
                      <a:gd name="T10" fmla="*/ 0 w 57"/>
                      <a:gd name="T11" fmla="*/ 0 h 54"/>
                      <a:gd name="T12" fmla="*/ 0 w 57"/>
                      <a:gd name="T13" fmla="*/ 0 h 54"/>
                      <a:gd name="T14" fmla="*/ 0 w 57"/>
                      <a:gd name="T15" fmla="*/ 0 h 54"/>
                      <a:gd name="T16" fmla="*/ 0 w 57"/>
                      <a:gd name="T17" fmla="*/ 0 h 54"/>
                      <a:gd name="T18" fmla="*/ 0 w 57"/>
                      <a:gd name="T19" fmla="*/ 0 h 54"/>
                      <a:gd name="T20" fmla="*/ 0 w 57"/>
                      <a:gd name="T21" fmla="*/ 0 h 54"/>
                      <a:gd name="T22" fmla="*/ 0 w 57"/>
                      <a:gd name="T23" fmla="*/ 0 h 54"/>
                      <a:gd name="T24" fmla="*/ 0 w 57"/>
                      <a:gd name="T25" fmla="*/ 0 h 54"/>
                      <a:gd name="T26" fmla="*/ 0 w 57"/>
                      <a:gd name="T27" fmla="*/ 0 h 54"/>
                      <a:gd name="T28" fmla="*/ 0 w 57"/>
                      <a:gd name="T29" fmla="*/ 0 h 54"/>
                      <a:gd name="T30" fmla="*/ 0 w 57"/>
                      <a:gd name="T31" fmla="*/ 0 h 54"/>
                      <a:gd name="T32" fmla="*/ 0 w 57"/>
                      <a:gd name="T33" fmla="*/ 0 h 54"/>
                      <a:gd name="T34" fmla="*/ 0 w 57"/>
                      <a:gd name="T35" fmla="*/ 0 h 54"/>
                      <a:gd name="T36" fmla="*/ 0 w 57"/>
                      <a:gd name="T37" fmla="*/ 0 h 54"/>
                      <a:gd name="T38" fmla="*/ 0 w 57"/>
                      <a:gd name="T39" fmla="*/ 0 h 54"/>
                      <a:gd name="T40" fmla="*/ 0 w 57"/>
                      <a:gd name="T41" fmla="*/ 0 h 54"/>
                      <a:gd name="T42" fmla="*/ 0 w 57"/>
                      <a:gd name="T43" fmla="*/ 0 h 54"/>
                      <a:gd name="T44" fmla="*/ 0 w 57"/>
                      <a:gd name="T45" fmla="*/ 0 h 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7"/>
                      <a:gd name="T70" fmla="*/ 0 h 54"/>
                      <a:gd name="T71" fmla="*/ 57 w 57"/>
                      <a:gd name="T72" fmla="*/ 54 h 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7" h="54">
                        <a:moveTo>
                          <a:pt x="0" y="54"/>
                        </a:moveTo>
                        <a:lnTo>
                          <a:pt x="0" y="54"/>
                        </a:lnTo>
                        <a:lnTo>
                          <a:pt x="12" y="53"/>
                        </a:lnTo>
                        <a:lnTo>
                          <a:pt x="23" y="49"/>
                        </a:lnTo>
                        <a:lnTo>
                          <a:pt x="32" y="45"/>
                        </a:lnTo>
                        <a:lnTo>
                          <a:pt x="41" y="37"/>
                        </a:lnTo>
                        <a:lnTo>
                          <a:pt x="47" y="30"/>
                        </a:lnTo>
                        <a:lnTo>
                          <a:pt x="52" y="21"/>
                        </a:lnTo>
                        <a:lnTo>
                          <a:pt x="56" y="11"/>
                        </a:lnTo>
                        <a:lnTo>
                          <a:pt x="57" y="0"/>
                        </a:lnTo>
                        <a:lnTo>
                          <a:pt x="38" y="0"/>
                        </a:lnTo>
                        <a:lnTo>
                          <a:pt x="38" y="7"/>
                        </a:lnTo>
                        <a:lnTo>
                          <a:pt x="36" y="14"/>
                        </a:lnTo>
                        <a:lnTo>
                          <a:pt x="32" y="20"/>
                        </a:lnTo>
                        <a:lnTo>
                          <a:pt x="28" y="25"/>
                        </a:lnTo>
                        <a:lnTo>
                          <a:pt x="23" y="30"/>
                        </a:lnTo>
                        <a:lnTo>
                          <a:pt x="15" y="32"/>
                        </a:lnTo>
                        <a:lnTo>
                          <a:pt x="9" y="35"/>
                        </a:lnTo>
                        <a:lnTo>
                          <a:pt x="0" y="36"/>
                        </a:lnTo>
                        <a:lnTo>
                          <a:pt x="0" y="54"/>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57" name="Freeform 637">
                    <a:extLst>
                      <a:ext uri="{FF2B5EF4-FFF2-40B4-BE49-F238E27FC236}">
                        <a16:creationId xmlns:a16="http://schemas.microsoft.com/office/drawing/2014/main" id="{7E777427-CE5C-874E-B430-0CABEDF09734}"/>
                      </a:ext>
                    </a:extLst>
                  </p:cNvPr>
                  <p:cNvSpPr>
                    <a:spLocks/>
                  </p:cNvSpPr>
                  <p:nvPr/>
                </p:nvSpPr>
                <p:spPr bwMode="auto">
                  <a:xfrm>
                    <a:off x="1723" y="1884"/>
                    <a:ext cx="14" cy="15"/>
                  </a:xfrm>
                  <a:custGeom>
                    <a:avLst/>
                    <a:gdLst>
                      <a:gd name="T0" fmla="*/ 0 w 53"/>
                      <a:gd name="T1" fmla="*/ 0 h 54"/>
                      <a:gd name="T2" fmla="*/ 0 w 53"/>
                      <a:gd name="T3" fmla="*/ 0 h 54"/>
                      <a:gd name="T4" fmla="*/ 0 w 53"/>
                      <a:gd name="T5" fmla="*/ 0 h 54"/>
                      <a:gd name="T6" fmla="*/ 0 w 53"/>
                      <a:gd name="T7" fmla="*/ 0 h 54"/>
                      <a:gd name="T8" fmla="*/ 0 w 53"/>
                      <a:gd name="T9" fmla="*/ 0 h 54"/>
                      <a:gd name="T10" fmla="*/ 0 w 53"/>
                      <a:gd name="T11" fmla="*/ 0 h 54"/>
                      <a:gd name="T12" fmla="*/ 0 w 53"/>
                      <a:gd name="T13" fmla="*/ 0 h 54"/>
                      <a:gd name="T14" fmla="*/ 0 w 53"/>
                      <a:gd name="T15" fmla="*/ 0 h 54"/>
                      <a:gd name="T16" fmla="*/ 0 w 53"/>
                      <a:gd name="T17" fmla="*/ 0 h 54"/>
                      <a:gd name="T18" fmla="*/ 0 w 53"/>
                      <a:gd name="T19" fmla="*/ 0 h 54"/>
                      <a:gd name="T20" fmla="*/ 0 w 53"/>
                      <a:gd name="T21" fmla="*/ 0 h 54"/>
                      <a:gd name="T22" fmla="*/ 0 w 53"/>
                      <a:gd name="T23" fmla="*/ 0 h 54"/>
                      <a:gd name="T24" fmla="*/ 0 w 53"/>
                      <a:gd name="T25" fmla="*/ 0 h 54"/>
                      <a:gd name="T26" fmla="*/ 0 w 53"/>
                      <a:gd name="T27" fmla="*/ 0 h 54"/>
                      <a:gd name="T28" fmla="*/ 0 w 53"/>
                      <a:gd name="T29" fmla="*/ 0 h 54"/>
                      <a:gd name="T30" fmla="*/ 0 w 53"/>
                      <a:gd name="T31" fmla="*/ 0 h 54"/>
                      <a:gd name="T32" fmla="*/ 0 w 53"/>
                      <a:gd name="T33" fmla="*/ 0 h 54"/>
                      <a:gd name="T34" fmla="*/ 0 w 53"/>
                      <a:gd name="T35" fmla="*/ 0 h 54"/>
                      <a:gd name="T36" fmla="*/ 0 w 53"/>
                      <a:gd name="T37" fmla="*/ 0 h 54"/>
                      <a:gd name="T38" fmla="*/ 0 w 53"/>
                      <a:gd name="T39" fmla="*/ 0 h 54"/>
                      <a:gd name="T40" fmla="*/ 0 w 53"/>
                      <a:gd name="T41" fmla="*/ 0 h 54"/>
                      <a:gd name="T42" fmla="*/ 0 w 53"/>
                      <a:gd name="T43" fmla="*/ 0 h 54"/>
                      <a:gd name="T44" fmla="*/ 0 w 53"/>
                      <a:gd name="T45" fmla="*/ 0 h 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
                      <a:gd name="T70" fmla="*/ 0 h 54"/>
                      <a:gd name="T71" fmla="*/ 53 w 53"/>
                      <a:gd name="T72" fmla="*/ 54 h 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 h="54">
                        <a:moveTo>
                          <a:pt x="0" y="0"/>
                        </a:moveTo>
                        <a:lnTo>
                          <a:pt x="0" y="0"/>
                        </a:lnTo>
                        <a:lnTo>
                          <a:pt x="2" y="11"/>
                        </a:lnTo>
                        <a:lnTo>
                          <a:pt x="4" y="21"/>
                        </a:lnTo>
                        <a:lnTo>
                          <a:pt x="9" y="30"/>
                        </a:lnTo>
                        <a:lnTo>
                          <a:pt x="15" y="37"/>
                        </a:lnTo>
                        <a:lnTo>
                          <a:pt x="23" y="44"/>
                        </a:lnTo>
                        <a:lnTo>
                          <a:pt x="33" y="49"/>
                        </a:lnTo>
                        <a:lnTo>
                          <a:pt x="43" y="53"/>
                        </a:lnTo>
                        <a:lnTo>
                          <a:pt x="53" y="54"/>
                        </a:lnTo>
                        <a:lnTo>
                          <a:pt x="53" y="36"/>
                        </a:lnTo>
                        <a:lnTo>
                          <a:pt x="46" y="35"/>
                        </a:lnTo>
                        <a:lnTo>
                          <a:pt x="39" y="32"/>
                        </a:lnTo>
                        <a:lnTo>
                          <a:pt x="33" y="30"/>
                        </a:lnTo>
                        <a:lnTo>
                          <a:pt x="28" y="25"/>
                        </a:lnTo>
                        <a:lnTo>
                          <a:pt x="24" y="20"/>
                        </a:lnTo>
                        <a:lnTo>
                          <a:pt x="20" y="14"/>
                        </a:lnTo>
                        <a:lnTo>
                          <a:pt x="18" y="7"/>
                        </a:lnTo>
                        <a:lnTo>
                          <a:pt x="18" y="0"/>
                        </a:lnTo>
                        <a:lnTo>
                          <a:pt x="0"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58" name="Freeform 638">
                    <a:extLst>
                      <a:ext uri="{FF2B5EF4-FFF2-40B4-BE49-F238E27FC236}">
                        <a16:creationId xmlns:a16="http://schemas.microsoft.com/office/drawing/2014/main" id="{EF476AF1-F6E9-A54C-8241-D361EB88767C}"/>
                      </a:ext>
                    </a:extLst>
                  </p:cNvPr>
                  <p:cNvSpPr>
                    <a:spLocks/>
                  </p:cNvSpPr>
                  <p:nvPr/>
                </p:nvSpPr>
                <p:spPr bwMode="auto">
                  <a:xfrm>
                    <a:off x="1723" y="1871"/>
                    <a:ext cx="14" cy="13"/>
                  </a:xfrm>
                  <a:custGeom>
                    <a:avLst/>
                    <a:gdLst>
                      <a:gd name="T0" fmla="*/ 0 w 53"/>
                      <a:gd name="T1" fmla="*/ 0 h 52"/>
                      <a:gd name="T2" fmla="*/ 0 w 53"/>
                      <a:gd name="T3" fmla="*/ 0 h 52"/>
                      <a:gd name="T4" fmla="*/ 0 w 53"/>
                      <a:gd name="T5" fmla="*/ 0 h 52"/>
                      <a:gd name="T6" fmla="*/ 0 w 53"/>
                      <a:gd name="T7" fmla="*/ 0 h 52"/>
                      <a:gd name="T8" fmla="*/ 0 w 53"/>
                      <a:gd name="T9" fmla="*/ 0 h 52"/>
                      <a:gd name="T10" fmla="*/ 0 w 53"/>
                      <a:gd name="T11" fmla="*/ 0 h 52"/>
                      <a:gd name="T12" fmla="*/ 0 w 53"/>
                      <a:gd name="T13" fmla="*/ 0 h 52"/>
                      <a:gd name="T14" fmla="*/ 0 w 53"/>
                      <a:gd name="T15" fmla="*/ 0 h 52"/>
                      <a:gd name="T16" fmla="*/ 0 w 53"/>
                      <a:gd name="T17" fmla="*/ 0 h 52"/>
                      <a:gd name="T18" fmla="*/ 0 w 53"/>
                      <a:gd name="T19" fmla="*/ 0 h 52"/>
                      <a:gd name="T20" fmla="*/ 0 w 53"/>
                      <a:gd name="T21" fmla="*/ 0 h 52"/>
                      <a:gd name="T22" fmla="*/ 0 w 53"/>
                      <a:gd name="T23" fmla="*/ 0 h 52"/>
                      <a:gd name="T24" fmla="*/ 0 w 53"/>
                      <a:gd name="T25" fmla="*/ 0 h 52"/>
                      <a:gd name="T26" fmla="*/ 0 w 53"/>
                      <a:gd name="T27" fmla="*/ 0 h 52"/>
                      <a:gd name="T28" fmla="*/ 0 w 53"/>
                      <a:gd name="T29" fmla="*/ 0 h 52"/>
                      <a:gd name="T30" fmla="*/ 0 w 53"/>
                      <a:gd name="T31" fmla="*/ 0 h 52"/>
                      <a:gd name="T32" fmla="*/ 0 w 53"/>
                      <a:gd name="T33" fmla="*/ 0 h 52"/>
                      <a:gd name="T34" fmla="*/ 0 w 53"/>
                      <a:gd name="T35" fmla="*/ 0 h 52"/>
                      <a:gd name="T36" fmla="*/ 0 w 53"/>
                      <a:gd name="T37" fmla="*/ 0 h 52"/>
                      <a:gd name="T38" fmla="*/ 0 w 53"/>
                      <a:gd name="T39" fmla="*/ 0 h 52"/>
                      <a:gd name="T40" fmla="*/ 0 w 53"/>
                      <a:gd name="T41" fmla="*/ 0 h 52"/>
                      <a:gd name="T42" fmla="*/ 0 w 53"/>
                      <a:gd name="T43" fmla="*/ 0 h 52"/>
                      <a:gd name="T44" fmla="*/ 0 w 53"/>
                      <a:gd name="T45" fmla="*/ 0 h 5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
                      <a:gd name="T70" fmla="*/ 0 h 52"/>
                      <a:gd name="T71" fmla="*/ 53 w 53"/>
                      <a:gd name="T72" fmla="*/ 52 h 5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 h="52">
                        <a:moveTo>
                          <a:pt x="53" y="0"/>
                        </a:moveTo>
                        <a:lnTo>
                          <a:pt x="53" y="0"/>
                        </a:lnTo>
                        <a:lnTo>
                          <a:pt x="43" y="1"/>
                        </a:lnTo>
                        <a:lnTo>
                          <a:pt x="33" y="5"/>
                        </a:lnTo>
                        <a:lnTo>
                          <a:pt x="24" y="10"/>
                        </a:lnTo>
                        <a:lnTo>
                          <a:pt x="15" y="16"/>
                        </a:lnTo>
                        <a:lnTo>
                          <a:pt x="9" y="24"/>
                        </a:lnTo>
                        <a:lnTo>
                          <a:pt x="4" y="33"/>
                        </a:lnTo>
                        <a:lnTo>
                          <a:pt x="2" y="42"/>
                        </a:lnTo>
                        <a:lnTo>
                          <a:pt x="0" y="52"/>
                        </a:lnTo>
                        <a:lnTo>
                          <a:pt x="18" y="52"/>
                        </a:lnTo>
                        <a:lnTo>
                          <a:pt x="18" y="45"/>
                        </a:lnTo>
                        <a:lnTo>
                          <a:pt x="20" y="39"/>
                        </a:lnTo>
                        <a:lnTo>
                          <a:pt x="24" y="34"/>
                        </a:lnTo>
                        <a:lnTo>
                          <a:pt x="28" y="29"/>
                        </a:lnTo>
                        <a:lnTo>
                          <a:pt x="33" y="24"/>
                        </a:lnTo>
                        <a:lnTo>
                          <a:pt x="39" y="21"/>
                        </a:lnTo>
                        <a:lnTo>
                          <a:pt x="46" y="19"/>
                        </a:lnTo>
                        <a:lnTo>
                          <a:pt x="53" y="19"/>
                        </a:lnTo>
                        <a:lnTo>
                          <a:pt x="53"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59" name="Freeform 639">
                    <a:extLst>
                      <a:ext uri="{FF2B5EF4-FFF2-40B4-BE49-F238E27FC236}">
                        <a16:creationId xmlns:a16="http://schemas.microsoft.com/office/drawing/2014/main" id="{5C303A6F-AFAF-9E47-9DA2-4B29DC57588F}"/>
                      </a:ext>
                    </a:extLst>
                  </p:cNvPr>
                  <p:cNvSpPr>
                    <a:spLocks/>
                  </p:cNvSpPr>
                  <p:nvPr/>
                </p:nvSpPr>
                <p:spPr bwMode="auto">
                  <a:xfrm>
                    <a:off x="1737" y="1871"/>
                    <a:ext cx="14" cy="13"/>
                  </a:xfrm>
                  <a:custGeom>
                    <a:avLst/>
                    <a:gdLst>
                      <a:gd name="T0" fmla="*/ 0 w 57"/>
                      <a:gd name="T1" fmla="*/ 0 h 52"/>
                      <a:gd name="T2" fmla="*/ 0 w 57"/>
                      <a:gd name="T3" fmla="*/ 0 h 52"/>
                      <a:gd name="T4" fmla="*/ 0 w 57"/>
                      <a:gd name="T5" fmla="*/ 0 h 52"/>
                      <a:gd name="T6" fmla="*/ 0 w 57"/>
                      <a:gd name="T7" fmla="*/ 0 h 52"/>
                      <a:gd name="T8" fmla="*/ 0 w 57"/>
                      <a:gd name="T9" fmla="*/ 0 h 52"/>
                      <a:gd name="T10" fmla="*/ 0 w 57"/>
                      <a:gd name="T11" fmla="*/ 0 h 52"/>
                      <a:gd name="T12" fmla="*/ 0 w 57"/>
                      <a:gd name="T13" fmla="*/ 0 h 52"/>
                      <a:gd name="T14" fmla="*/ 0 w 57"/>
                      <a:gd name="T15" fmla="*/ 0 h 52"/>
                      <a:gd name="T16" fmla="*/ 0 w 57"/>
                      <a:gd name="T17" fmla="*/ 0 h 52"/>
                      <a:gd name="T18" fmla="*/ 0 w 57"/>
                      <a:gd name="T19" fmla="*/ 0 h 52"/>
                      <a:gd name="T20" fmla="*/ 0 w 57"/>
                      <a:gd name="T21" fmla="*/ 0 h 52"/>
                      <a:gd name="T22" fmla="*/ 0 w 57"/>
                      <a:gd name="T23" fmla="*/ 0 h 52"/>
                      <a:gd name="T24" fmla="*/ 0 w 57"/>
                      <a:gd name="T25" fmla="*/ 0 h 52"/>
                      <a:gd name="T26" fmla="*/ 0 w 57"/>
                      <a:gd name="T27" fmla="*/ 0 h 52"/>
                      <a:gd name="T28" fmla="*/ 0 w 57"/>
                      <a:gd name="T29" fmla="*/ 0 h 52"/>
                      <a:gd name="T30" fmla="*/ 0 w 57"/>
                      <a:gd name="T31" fmla="*/ 0 h 52"/>
                      <a:gd name="T32" fmla="*/ 0 w 57"/>
                      <a:gd name="T33" fmla="*/ 0 h 52"/>
                      <a:gd name="T34" fmla="*/ 0 w 57"/>
                      <a:gd name="T35" fmla="*/ 0 h 52"/>
                      <a:gd name="T36" fmla="*/ 0 w 57"/>
                      <a:gd name="T37" fmla="*/ 0 h 52"/>
                      <a:gd name="T38" fmla="*/ 0 w 57"/>
                      <a:gd name="T39" fmla="*/ 0 h 52"/>
                      <a:gd name="T40" fmla="*/ 0 w 57"/>
                      <a:gd name="T41" fmla="*/ 0 h 52"/>
                      <a:gd name="T42" fmla="*/ 0 w 57"/>
                      <a:gd name="T43" fmla="*/ 0 h 52"/>
                      <a:gd name="T44" fmla="*/ 0 w 57"/>
                      <a:gd name="T45" fmla="*/ 0 h 5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7"/>
                      <a:gd name="T70" fmla="*/ 0 h 52"/>
                      <a:gd name="T71" fmla="*/ 57 w 57"/>
                      <a:gd name="T72" fmla="*/ 52 h 5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7" h="52">
                        <a:moveTo>
                          <a:pt x="57" y="52"/>
                        </a:moveTo>
                        <a:lnTo>
                          <a:pt x="57" y="52"/>
                        </a:lnTo>
                        <a:lnTo>
                          <a:pt x="56" y="42"/>
                        </a:lnTo>
                        <a:lnTo>
                          <a:pt x="52" y="33"/>
                        </a:lnTo>
                        <a:lnTo>
                          <a:pt x="47" y="24"/>
                        </a:lnTo>
                        <a:lnTo>
                          <a:pt x="41" y="16"/>
                        </a:lnTo>
                        <a:lnTo>
                          <a:pt x="32" y="10"/>
                        </a:lnTo>
                        <a:lnTo>
                          <a:pt x="23" y="5"/>
                        </a:lnTo>
                        <a:lnTo>
                          <a:pt x="12" y="1"/>
                        </a:lnTo>
                        <a:lnTo>
                          <a:pt x="0" y="0"/>
                        </a:lnTo>
                        <a:lnTo>
                          <a:pt x="0" y="19"/>
                        </a:lnTo>
                        <a:lnTo>
                          <a:pt x="9" y="19"/>
                        </a:lnTo>
                        <a:lnTo>
                          <a:pt x="15" y="21"/>
                        </a:lnTo>
                        <a:lnTo>
                          <a:pt x="23" y="25"/>
                        </a:lnTo>
                        <a:lnTo>
                          <a:pt x="28" y="29"/>
                        </a:lnTo>
                        <a:lnTo>
                          <a:pt x="33" y="34"/>
                        </a:lnTo>
                        <a:lnTo>
                          <a:pt x="36" y="39"/>
                        </a:lnTo>
                        <a:lnTo>
                          <a:pt x="38" y="45"/>
                        </a:lnTo>
                        <a:lnTo>
                          <a:pt x="38" y="52"/>
                        </a:lnTo>
                        <a:lnTo>
                          <a:pt x="57" y="52"/>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103749" name="Group 640">
                  <a:extLst>
                    <a:ext uri="{FF2B5EF4-FFF2-40B4-BE49-F238E27FC236}">
                      <a16:creationId xmlns:a16="http://schemas.microsoft.com/office/drawing/2014/main" id="{689CBC64-80A1-B048-912B-92FAFC6EC06E}"/>
                    </a:ext>
                  </a:extLst>
                </p:cNvPr>
                <p:cNvGrpSpPr>
                  <a:grpSpLocks/>
                </p:cNvGrpSpPr>
                <p:nvPr/>
              </p:nvGrpSpPr>
              <p:grpSpPr bwMode="auto">
                <a:xfrm>
                  <a:off x="1713" y="1893"/>
                  <a:ext cx="48" cy="59"/>
                  <a:chOff x="1713" y="1893"/>
                  <a:chExt cx="48" cy="59"/>
                </a:xfrm>
              </p:grpSpPr>
              <p:sp>
                <p:nvSpPr>
                  <p:cNvPr id="103750" name="Freeform 641">
                    <a:extLst>
                      <a:ext uri="{FF2B5EF4-FFF2-40B4-BE49-F238E27FC236}">
                        <a16:creationId xmlns:a16="http://schemas.microsoft.com/office/drawing/2014/main" id="{BC7079A7-FA4D-9D45-9819-915689D5F294}"/>
                      </a:ext>
                    </a:extLst>
                  </p:cNvPr>
                  <p:cNvSpPr>
                    <a:spLocks/>
                  </p:cNvSpPr>
                  <p:nvPr/>
                </p:nvSpPr>
                <p:spPr bwMode="auto">
                  <a:xfrm>
                    <a:off x="1713" y="1927"/>
                    <a:ext cx="26" cy="25"/>
                  </a:xfrm>
                  <a:custGeom>
                    <a:avLst/>
                    <a:gdLst>
                      <a:gd name="T0" fmla="*/ 0 w 102"/>
                      <a:gd name="T1" fmla="*/ 0 h 97"/>
                      <a:gd name="T2" fmla="*/ 0 w 102"/>
                      <a:gd name="T3" fmla="*/ 0 h 97"/>
                      <a:gd name="T4" fmla="*/ 0 w 102"/>
                      <a:gd name="T5" fmla="*/ 0 h 97"/>
                      <a:gd name="T6" fmla="*/ 0 w 102"/>
                      <a:gd name="T7" fmla="*/ 0 h 97"/>
                      <a:gd name="T8" fmla="*/ 0 w 102"/>
                      <a:gd name="T9" fmla="*/ 0 h 97"/>
                      <a:gd name="T10" fmla="*/ 0 60000 65536"/>
                      <a:gd name="T11" fmla="*/ 0 60000 65536"/>
                      <a:gd name="T12" fmla="*/ 0 60000 65536"/>
                      <a:gd name="T13" fmla="*/ 0 60000 65536"/>
                      <a:gd name="T14" fmla="*/ 0 60000 65536"/>
                      <a:gd name="T15" fmla="*/ 0 w 102"/>
                      <a:gd name="T16" fmla="*/ 0 h 97"/>
                      <a:gd name="T17" fmla="*/ 102 w 102"/>
                      <a:gd name="T18" fmla="*/ 97 h 97"/>
                    </a:gdLst>
                    <a:ahLst/>
                    <a:cxnLst>
                      <a:cxn ang="T10">
                        <a:pos x="T0" y="T1"/>
                      </a:cxn>
                      <a:cxn ang="T11">
                        <a:pos x="T2" y="T3"/>
                      </a:cxn>
                      <a:cxn ang="T12">
                        <a:pos x="T4" y="T5"/>
                      </a:cxn>
                      <a:cxn ang="T13">
                        <a:pos x="T6" y="T7"/>
                      </a:cxn>
                      <a:cxn ang="T14">
                        <a:pos x="T8" y="T9"/>
                      </a:cxn>
                    </a:cxnLst>
                    <a:rect l="T15" t="T16" r="T17" b="T18"/>
                    <a:pathLst>
                      <a:path w="102" h="97">
                        <a:moveTo>
                          <a:pt x="13" y="97"/>
                        </a:moveTo>
                        <a:lnTo>
                          <a:pt x="102" y="13"/>
                        </a:lnTo>
                        <a:lnTo>
                          <a:pt x="89" y="0"/>
                        </a:lnTo>
                        <a:lnTo>
                          <a:pt x="0" y="84"/>
                        </a:lnTo>
                        <a:lnTo>
                          <a:pt x="13" y="97"/>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51" name="Freeform 642">
                    <a:extLst>
                      <a:ext uri="{FF2B5EF4-FFF2-40B4-BE49-F238E27FC236}">
                        <a16:creationId xmlns:a16="http://schemas.microsoft.com/office/drawing/2014/main" id="{0AC1627B-8876-8543-A64C-4B3D40A4580F}"/>
                      </a:ext>
                    </a:extLst>
                  </p:cNvPr>
                  <p:cNvSpPr>
                    <a:spLocks/>
                  </p:cNvSpPr>
                  <p:nvPr/>
                </p:nvSpPr>
                <p:spPr bwMode="auto">
                  <a:xfrm>
                    <a:off x="1736" y="1927"/>
                    <a:ext cx="25" cy="25"/>
                  </a:xfrm>
                  <a:custGeom>
                    <a:avLst/>
                    <a:gdLst>
                      <a:gd name="T0" fmla="*/ 0 w 103"/>
                      <a:gd name="T1" fmla="*/ 0 h 97"/>
                      <a:gd name="T2" fmla="*/ 0 w 103"/>
                      <a:gd name="T3" fmla="*/ 0 h 97"/>
                      <a:gd name="T4" fmla="*/ 0 w 103"/>
                      <a:gd name="T5" fmla="*/ 0 h 97"/>
                      <a:gd name="T6" fmla="*/ 0 w 103"/>
                      <a:gd name="T7" fmla="*/ 0 h 97"/>
                      <a:gd name="T8" fmla="*/ 0 w 103"/>
                      <a:gd name="T9" fmla="*/ 0 h 97"/>
                      <a:gd name="T10" fmla="*/ 0 60000 65536"/>
                      <a:gd name="T11" fmla="*/ 0 60000 65536"/>
                      <a:gd name="T12" fmla="*/ 0 60000 65536"/>
                      <a:gd name="T13" fmla="*/ 0 60000 65536"/>
                      <a:gd name="T14" fmla="*/ 0 60000 65536"/>
                      <a:gd name="T15" fmla="*/ 0 w 103"/>
                      <a:gd name="T16" fmla="*/ 0 h 97"/>
                      <a:gd name="T17" fmla="*/ 103 w 103"/>
                      <a:gd name="T18" fmla="*/ 97 h 97"/>
                    </a:gdLst>
                    <a:ahLst/>
                    <a:cxnLst>
                      <a:cxn ang="T10">
                        <a:pos x="T0" y="T1"/>
                      </a:cxn>
                      <a:cxn ang="T11">
                        <a:pos x="T2" y="T3"/>
                      </a:cxn>
                      <a:cxn ang="T12">
                        <a:pos x="T4" y="T5"/>
                      </a:cxn>
                      <a:cxn ang="T13">
                        <a:pos x="T6" y="T7"/>
                      </a:cxn>
                      <a:cxn ang="T14">
                        <a:pos x="T8" y="T9"/>
                      </a:cxn>
                    </a:cxnLst>
                    <a:rect l="T15" t="T16" r="T17" b="T18"/>
                    <a:pathLst>
                      <a:path w="103" h="97">
                        <a:moveTo>
                          <a:pt x="103" y="84"/>
                        </a:moveTo>
                        <a:lnTo>
                          <a:pt x="13" y="0"/>
                        </a:lnTo>
                        <a:lnTo>
                          <a:pt x="0" y="13"/>
                        </a:lnTo>
                        <a:lnTo>
                          <a:pt x="90" y="97"/>
                        </a:lnTo>
                        <a:lnTo>
                          <a:pt x="103" y="84"/>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103752" name="Group 643">
                    <a:extLst>
                      <a:ext uri="{FF2B5EF4-FFF2-40B4-BE49-F238E27FC236}">
                        <a16:creationId xmlns:a16="http://schemas.microsoft.com/office/drawing/2014/main" id="{4455B0C3-7C3E-5F4A-99EE-2726AC0C31A7}"/>
                      </a:ext>
                    </a:extLst>
                  </p:cNvPr>
                  <p:cNvGrpSpPr>
                    <a:grpSpLocks/>
                  </p:cNvGrpSpPr>
                  <p:nvPr/>
                </p:nvGrpSpPr>
                <p:grpSpPr bwMode="auto">
                  <a:xfrm>
                    <a:off x="1718" y="1893"/>
                    <a:ext cx="36" cy="39"/>
                    <a:chOff x="3341" y="1920"/>
                    <a:chExt cx="36" cy="39"/>
                  </a:xfrm>
                </p:grpSpPr>
                <p:sp>
                  <p:nvSpPr>
                    <p:cNvPr id="103753" name="Line 644">
                      <a:extLst>
                        <a:ext uri="{FF2B5EF4-FFF2-40B4-BE49-F238E27FC236}">
                          <a16:creationId xmlns:a16="http://schemas.microsoft.com/office/drawing/2014/main" id="{8704127E-BC27-BA41-A694-B83140778903}"/>
                        </a:ext>
                      </a:extLst>
                    </p:cNvPr>
                    <p:cNvSpPr>
                      <a:spLocks noChangeShapeType="1"/>
                    </p:cNvSpPr>
                    <p:nvPr/>
                  </p:nvSpPr>
                  <p:spPr bwMode="auto">
                    <a:xfrm>
                      <a:off x="3360" y="1920"/>
                      <a:ext cx="0" cy="39"/>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754" name="Line 645">
                      <a:extLst>
                        <a:ext uri="{FF2B5EF4-FFF2-40B4-BE49-F238E27FC236}">
                          <a16:creationId xmlns:a16="http://schemas.microsoft.com/office/drawing/2014/main" id="{3C5696F5-F2F3-1548-B18A-7A70F95C951A}"/>
                        </a:ext>
                      </a:extLst>
                    </p:cNvPr>
                    <p:cNvSpPr>
                      <a:spLocks noChangeShapeType="1"/>
                    </p:cNvSpPr>
                    <p:nvPr/>
                  </p:nvSpPr>
                  <p:spPr bwMode="auto">
                    <a:xfrm rot="5400000">
                      <a:off x="3359" y="1918"/>
                      <a:ext cx="0" cy="3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103621" name="Group 646">
                <a:extLst>
                  <a:ext uri="{FF2B5EF4-FFF2-40B4-BE49-F238E27FC236}">
                    <a16:creationId xmlns:a16="http://schemas.microsoft.com/office/drawing/2014/main" id="{3B7F5E53-5CA5-3546-BCF8-1B4CD70DC53E}"/>
                  </a:ext>
                </a:extLst>
              </p:cNvPr>
              <p:cNvGrpSpPr>
                <a:grpSpLocks/>
              </p:cNvGrpSpPr>
              <p:nvPr/>
            </p:nvGrpSpPr>
            <p:grpSpPr bwMode="auto">
              <a:xfrm>
                <a:off x="1714" y="2010"/>
                <a:ext cx="48" cy="81"/>
                <a:chOff x="1713" y="1871"/>
                <a:chExt cx="48" cy="81"/>
              </a:xfrm>
            </p:grpSpPr>
            <p:grpSp>
              <p:nvGrpSpPr>
                <p:cNvPr id="103736" name="Group 647">
                  <a:extLst>
                    <a:ext uri="{FF2B5EF4-FFF2-40B4-BE49-F238E27FC236}">
                      <a16:creationId xmlns:a16="http://schemas.microsoft.com/office/drawing/2014/main" id="{A2F1D7D7-6B6B-BD4D-8192-E36C60CA7C17}"/>
                    </a:ext>
                  </a:extLst>
                </p:cNvPr>
                <p:cNvGrpSpPr>
                  <a:grpSpLocks/>
                </p:cNvGrpSpPr>
                <p:nvPr/>
              </p:nvGrpSpPr>
              <p:grpSpPr bwMode="auto">
                <a:xfrm>
                  <a:off x="1723" y="1871"/>
                  <a:ext cx="28" cy="28"/>
                  <a:chOff x="1723" y="1871"/>
                  <a:chExt cx="28" cy="28"/>
                </a:xfrm>
              </p:grpSpPr>
              <p:sp>
                <p:nvSpPr>
                  <p:cNvPr id="103743" name="Freeform 648">
                    <a:extLst>
                      <a:ext uri="{FF2B5EF4-FFF2-40B4-BE49-F238E27FC236}">
                        <a16:creationId xmlns:a16="http://schemas.microsoft.com/office/drawing/2014/main" id="{A3AFF86A-0EDE-1642-8817-44316034855D}"/>
                      </a:ext>
                    </a:extLst>
                  </p:cNvPr>
                  <p:cNvSpPr>
                    <a:spLocks/>
                  </p:cNvSpPr>
                  <p:nvPr/>
                </p:nvSpPr>
                <p:spPr bwMode="auto">
                  <a:xfrm>
                    <a:off x="1726" y="1874"/>
                    <a:ext cx="22" cy="23"/>
                  </a:xfrm>
                  <a:custGeom>
                    <a:avLst/>
                    <a:gdLst>
                      <a:gd name="T0" fmla="*/ 0 w 91"/>
                      <a:gd name="T1" fmla="*/ 0 h 87"/>
                      <a:gd name="T2" fmla="*/ 0 w 91"/>
                      <a:gd name="T3" fmla="*/ 0 h 87"/>
                      <a:gd name="T4" fmla="*/ 0 w 91"/>
                      <a:gd name="T5" fmla="*/ 0 h 87"/>
                      <a:gd name="T6" fmla="*/ 0 w 91"/>
                      <a:gd name="T7" fmla="*/ 0 h 87"/>
                      <a:gd name="T8" fmla="*/ 0 w 91"/>
                      <a:gd name="T9" fmla="*/ 0 h 87"/>
                      <a:gd name="T10" fmla="*/ 0 w 91"/>
                      <a:gd name="T11" fmla="*/ 0 h 87"/>
                      <a:gd name="T12" fmla="*/ 0 w 91"/>
                      <a:gd name="T13" fmla="*/ 0 h 87"/>
                      <a:gd name="T14" fmla="*/ 0 w 91"/>
                      <a:gd name="T15" fmla="*/ 0 h 87"/>
                      <a:gd name="T16" fmla="*/ 0 w 91"/>
                      <a:gd name="T17" fmla="*/ 0 h 87"/>
                      <a:gd name="T18" fmla="*/ 0 w 91"/>
                      <a:gd name="T19" fmla="*/ 0 h 87"/>
                      <a:gd name="T20" fmla="*/ 0 w 91"/>
                      <a:gd name="T21" fmla="*/ 0 h 87"/>
                      <a:gd name="T22" fmla="*/ 0 w 91"/>
                      <a:gd name="T23" fmla="*/ 0 h 87"/>
                      <a:gd name="T24" fmla="*/ 0 w 91"/>
                      <a:gd name="T25" fmla="*/ 0 h 87"/>
                      <a:gd name="T26" fmla="*/ 0 w 91"/>
                      <a:gd name="T27" fmla="*/ 0 h 87"/>
                      <a:gd name="T28" fmla="*/ 0 w 91"/>
                      <a:gd name="T29" fmla="*/ 0 h 87"/>
                      <a:gd name="T30" fmla="*/ 0 w 91"/>
                      <a:gd name="T31" fmla="*/ 0 h 87"/>
                      <a:gd name="T32" fmla="*/ 0 w 91"/>
                      <a:gd name="T33" fmla="*/ 0 h 87"/>
                      <a:gd name="T34" fmla="*/ 0 w 91"/>
                      <a:gd name="T35" fmla="*/ 0 h 87"/>
                      <a:gd name="T36" fmla="*/ 0 w 91"/>
                      <a:gd name="T37" fmla="*/ 0 h 87"/>
                      <a:gd name="T38" fmla="*/ 0 w 91"/>
                      <a:gd name="T39" fmla="*/ 0 h 87"/>
                      <a:gd name="T40" fmla="*/ 0 w 91"/>
                      <a:gd name="T41" fmla="*/ 0 h 87"/>
                      <a:gd name="T42" fmla="*/ 0 w 91"/>
                      <a:gd name="T43" fmla="*/ 0 h 87"/>
                      <a:gd name="T44" fmla="*/ 0 w 91"/>
                      <a:gd name="T45" fmla="*/ 0 h 87"/>
                      <a:gd name="T46" fmla="*/ 0 w 91"/>
                      <a:gd name="T47" fmla="*/ 0 h 87"/>
                      <a:gd name="T48" fmla="*/ 0 w 91"/>
                      <a:gd name="T49" fmla="*/ 0 h 87"/>
                      <a:gd name="T50" fmla="*/ 0 w 91"/>
                      <a:gd name="T51" fmla="*/ 0 h 87"/>
                      <a:gd name="T52" fmla="*/ 0 w 91"/>
                      <a:gd name="T53" fmla="*/ 0 h 87"/>
                      <a:gd name="T54" fmla="*/ 0 w 91"/>
                      <a:gd name="T55" fmla="*/ 0 h 87"/>
                      <a:gd name="T56" fmla="*/ 0 w 91"/>
                      <a:gd name="T57" fmla="*/ 0 h 87"/>
                      <a:gd name="T58" fmla="*/ 0 w 91"/>
                      <a:gd name="T59" fmla="*/ 0 h 87"/>
                      <a:gd name="T60" fmla="*/ 0 w 91"/>
                      <a:gd name="T61" fmla="*/ 0 h 87"/>
                      <a:gd name="T62" fmla="*/ 0 w 91"/>
                      <a:gd name="T63" fmla="*/ 0 h 87"/>
                      <a:gd name="T64" fmla="*/ 0 w 91"/>
                      <a:gd name="T65" fmla="*/ 0 h 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1"/>
                      <a:gd name="T100" fmla="*/ 0 h 87"/>
                      <a:gd name="T101" fmla="*/ 91 w 91"/>
                      <a:gd name="T102" fmla="*/ 87 h 8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1" h="87">
                        <a:moveTo>
                          <a:pt x="91" y="42"/>
                        </a:moveTo>
                        <a:lnTo>
                          <a:pt x="91" y="50"/>
                        </a:lnTo>
                        <a:lnTo>
                          <a:pt x="88" y="59"/>
                        </a:lnTo>
                        <a:lnTo>
                          <a:pt x="83" y="67"/>
                        </a:lnTo>
                        <a:lnTo>
                          <a:pt x="78" y="73"/>
                        </a:lnTo>
                        <a:lnTo>
                          <a:pt x="71" y="79"/>
                        </a:lnTo>
                        <a:lnTo>
                          <a:pt x="63" y="83"/>
                        </a:lnTo>
                        <a:lnTo>
                          <a:pt x="54" y="86"/>
                        </a:lnTo>
                        <a:lnTo>
                          <a:pt x="44" y="87"/>
                        </a:lnTo>
                        <a:lnTo>
                          <a:pt x="35" y="86"/>
                        </a:lnTo>
                        <a:lnTo>
                          <a:pt x="27" y="83"/>
                        </a:lnTo>
                        <a:lnTo>
                          <a:pt x="19" y="79"/>
                        </a:lnTo>
                        <a:lnTo>
                          <a:pt x="13" y="73"/>
                        </a:lnTo>
                        <a:lnTo>
                          <a:pt x="8" y="67"/>
                        </a:lnTo>
                        <a:lnTo>
                          <a:pt x="4" y="59"/>
                        </a:lnTo>
                        <a:lnTo>
                          <a:pt x="1" y="50"/>
                        </a:lnTo>
                        <a:lnTo>
                          <a:pt x="0" y="42"/>
                        </a:lnTo>
                        <a:lnTo>
                          <a:pt x="1" y="34"/>
                        </a:lnTo>
                        <a:lnTo>
                          <a:pt x="4" y="25"/>
                        </a:lnTo>
                        <a:lnTo>
                          <a:pt x="8" y="19"/>
                        </a:lnTo>
                        <a:lnTo>
                          <a:pt x="13" y="13"/>
                        </a:lnTo>
                        <a:lnTo>
                          <a:pt x="19" y="8"/>
                        </a:lnTo>
                        <a:lnTo>
                          <a:pt x="27" y="3"/>
                        </a:lnTo>
                        <a:lnTo>
                          <a:pt x="35" y="0"/>
                        </a:lnTo>
                        <a:lnTo>
                          <a:pt x="44" y="0"/>
                        </a:lnTo>
                        <a:lnTo>
                          <a:pt x="54" y="0"/>
                        </a:lnTo>
                        <a:lnTo>
                          <a:pt x="63" y="3"/>
                        </a:lnTo>
                        <a:lnTo>
                          <a:pt x="71" y="8"/>
                        </a:lnTo>
                        <a:lnTo>
                          <a:pt x="78" y="13"/>
                        </a:lnTo>
                        <a:lnTo>
                          <a:pt x="83" y="19"/>
                        </a:lnTo>
                        <a:lnTo>
                          <a:pt x="88" y="25"/>
                        </a:lnTo>
                        <a:lnTo>
                          <a:pt x="91" y="34"/>
                        </a:lnTo>
                        <a:lnTo>
                          <a:pt x="91"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44" name="Freeform 649">
                    <a:extLst>
                      <a:ext uri="{FF2B5EF4-FFF2-40B4-BE49-F238E27FC236}">
                        <a16:creationId xmlns:a16="http://schemas.microsoft.com/office/drawing/2014/main" id="{60951E79-1796-8F46-8847-16FBDB0E12D2}"/>
                      </a:ext>
                    </a:extLst>
                  </p:cNvPr>
                  <p:cNvSpPr>
                    <a:spLocks/>
                  </p:cNvSpPr>
                  <p:nvPr/>
                </p:nvSpPr>
                <p:spPr bwMode="auto">
                  <a:xfrm>
                    <a:off x="1737" y="1884"/>
                    <a:ext cx="14" cy="15"/>
                  </a:xfrm>
                  <a:custGeom>
                    <a:avLst/>
                    <a:gdLst>
                      <a:gd name="T0" fmla="*/ 0 w 57"/>
                      <a:gd name="T1" fmla="*/ 0 h 54"/>
                      <a:gd name="T2" fmla="*/ 0 w 57"/>
                      <a:gd name="T3" fmla="*/ 0 h 54"/>
                      <a:gd name="T4" fmla="*/ 0 w 57"/>
                      <a:gd name="T5" fmla="*/ 0 h 54"/>
                      <a:gd name="T6" fmla="*/ 0 w 57"/>
                      <a:gd name="T7" fmla="*/ 0 h 54"/>
                      <a:gd name="T8" fmla="*/ 0 w 57"/>
                      <a:gd name="T9" fmla="*/ 0 h 54"/>
                      <a:gd name="T10" fmla="*/ 0 w 57"/>
                      <a:gd name="T11" fmla="*/ 0 h 54"/>
                      <a:gd name="T12" fmla="*/ 0 w 57"/>
                      <a:gd name="T13" fmla="*/ 0 h 54"/>
                      <a:gd name="T14" fmla="*/ 0 w 57"/>
                      <a:gd name="T15" fmla="*/ 0 h 54"/>
                      <a:gd name="T16" fmla="*/ 0 w 57"/>
                      <a:gd name="T17" fmla="*/ 0 h 54"/>
                      <a:gd name="T18" fmla="*/ 0 w 57"/>
                      <a:gd name="T19" fmla="*/ 0 h 54"/>
                      <a:gd name="T20" fmla="*/ 0 w 57"/>
                      <a:gd name="T21" fmla="*/ 0 h 54"/>
                      <a:gd name="T22" fmla="*/ 0 w 57"/>
                      <a:gd name="T23" fmla="*/ 0 h 54"/>
                      <a:gd name="T24" fmla="*/ 0 w 57"/>
                      <a:gd name="T25" fmla="*/ 0 h 54"/>
                      <a:gd name="T26" fmla="*/ 0 w 57"/>
                      <a:gd name="T27" fmla="*/ 0 h 54"/>
                      <a:gd name="T28" fmla="*/ 0 w 57"/>
                      <a:gd name="T29" fmla="*/ 0 h 54"/>
                      <a:gd name="T30" fmla="*/ 0 w 57"/>
                      <a:gd name="T31" fmla="*/ 0 h 54"/>
                      <a:gd name="T32" fmla="*/ 0 w 57"/>
                      <a:gd name="T33" fmla="*/ 0 h 54"/>
                      <a:gd name="T34" fmla="*/ 0 w 57"/>
                      <a:gd name="T35" fmla="*/ 0 h 54"/>
                      <a:gd name="T36" fmla="*/ 0 w 57"/>
                      <a:gd name="T37" fmla="*/ 0 h 54"/>
                      <a:gd name="T38" fmla="*/ 0 w 57"/>
                      <a:gd name="T39" fmla="*/ 0 h 54"/>
                      <a:gd name="T40" fmla="*/ 0 w 57"/>
                      <a:gd name="T41" fmla="*/ 0 h 54"/>
                      <a:gd name="T42" fmla="*/ 0 w 57"/>
                      <a:gd name="T43" fmla="*/ 0 h 54"/>
                      <a:gd name="T44" fmla="*/ 0 w 57"/>
                      <a:gd name="T45" fmla="*/ 0 h 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7"/>
                      <a:gd name="T70" fmla="*/ 0 h 54"/>
                      <a:gd name="T71" fmla="*/ 57 w 57"/>
                      <a:gd name="T72" fmla="*/ 54 h 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7" h="54">
                        <a:moveTo>
                          <a:pt x="0" y="54"/>
                        </a:moveTo>
                        <a:lnTo>
                          <a:pt x="0" y="54"/>
                        </a:lnTo>
                        <a:lnTo>
                          <a:pt x="12" y="53"/>
                        </a:lnTo>
                        <a:lnTo>
                          <a:pt x="23" y="49"/>
                        </a:lnTo>
                        <a:lnTo>
                          <a:pt x="32" y="45"/>
                        </a:lnTo>
                        <a:lnTo>
                          <a:pt x="41" y="37"/>
                        </a:lnTo>
                        <a:lnTo>
                          <a:pt x="47" y="30"/>
                        </a:lnTo>
                        <a:lnTo>
                          <a:pt x="52" y="21"/>
                        </a:lnTo>
                        <a:lnTo>
                          <a:pt x="56" y="11"/>
                        </a:lnTo>
                        <a:lnTo>
                          <a:pt x="57" y="0"/>
                        </a:lnTo>
                        <a:lnTo>
                          <a:pt x="38" y="0"/>
                        </a:lnTo>
                        <a:lnTo>
                          <a:pt x="38" y="7"/>
                        </a:lnTo>
                        <a:lnTo>
                          <a:pt x="36" y="14"/>
                        </a:lnTo>
                        <a:lnTo>
                          <a:pt x="32" y="20"/>
                        </a:lnTo>
                        <a:lnTo>
                          <a:pt x="28" y="25"/>
                        </a:lnTo>
                        <a:lnTo>
                          <a:pt x="23" y="30"/>
                        </a:lnTo>
                        <a:lnTo>
                          <a:pt x="15" y="32"/>
                        </a:lnTo>
                        <a:lnTo>
                          <a:pt x="9" y="35"/>
                        </a:lnTo>
                        <a:lnTo>
                          <a:pt x="0" y="36"/>
                        </a:lnTo>
                        <a:lnTo>
                          <a:pt x="0" y="54"/>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45" name="Freeform 650">
                    <a:extLst>
                      <a:ext uri="{FF2B5EF4-FFF2-40B4-BE49-F238E27FC236}">
                        <a16:creationId xmlns:a16="http://schemas.microsoft.com/office/drawing/2014/main" id="{CE0CD568-95A5-6F4B-B098-3DF81443D29C}"/>
                      </a:ext>
                    </a:extLst>
                  </p:cNvPr>
                  <p:cNvSpPr>
                    <a:spLocks/>
                  </p:cNvSpPr>
                  <p:nvPr/>
                </p:nvSpPr>
                <p:spPr bwMode="auto">
                  <a:xfrm>
                    <a:off x="1723" y="1884"/>
                    <a:ext cx="14" cy="15"/>
                  </a:xfrm>
                  <a:custGeom>
                    <a:avLst/>
                    <a:gdLst>
                      <a:gd name="T0" fmla="*/ 0 w 53"/>
                      <a:gd name="T1" fmla="*/ 0 h 54"/>
                      <a:gd name="T2" fmla="*/ 0 w 53"/>
                      <a:gd name="T3" fmla="*/ 0 h 54"/>
                      <a:gd name="T4" fmla="*/ 0 w 53"/>
                      <a:gd name="T5" fmla="*/ 0 h 54"/>
                      <a:gd name="T6" fmla="*/ 0 w 53"/>
                      <a:gd name="T7" fmla="*/ 0 h 54"/>
                      <a:gd name="T8" fmla="*/ 0 w 53"/>
                      <a:gd name="T9" fmla="*/ 0 h 54"/>
                      <a:gd name="T10" fmla="*/ 0 w 53"/>
                      <a:gd name="T11" fmla="*/ 0 h 54"/>
                      <a:gd name="T12" fmla="*/ 0 w 53"/>
                      <a:gd name="T13" fmla="*/ 0 h 54"/>
                      <a:gd name="T14" fmla="*/ 0 w 53"/>
                      <a:gd name="T15" fmla="*/ 0 h 54"/>
                      <a:gd name="T16" fmla="*/ 0 w 53"/>
                      <a:gd name="T17" fmla="*/ 0 h 54"/>
                      <a:gd name="T18" fmla="*/ 0 w 53"/>
                      <a:gd name="T19" fmla="*/ 0 h 54"/>
                      <a:gd name="T20" fmla="*/ 0 w 53"/>
                      <a:gd name="T21" fmla="*/ 0 h 54"/>
                      <a:gd name="T22" fmla="*/ 0 w 53"/>
                      <a:gd name="T23" fmla="*/ 0 h 54"/>
                      <a:gd name="T24" fmla="*/ 0 w 53"/>
                      <a:gd name="T25" fmla="*/ 0 h 54"/>
                      <a:gd name="T26" fmla="*/ 0 w 53"/>
                      <a:gd name="T27" fmla="*/ 0 h 54"/>
                      <a:gd name="T28" fmla="*/ 0 w 53"/>
                      <a:gd name="T29" fmla="*/ 0 h 54"/>
                      <a:gd name="T30" fmla="*/ 0 w 53"/>
                      <a:gd name="T31" fmla="*/ 0 h 54"/>
                      <a:gd name="T32" fmla="*/ 0 w 53"/>
                      <a:gd name="T33" fmla="*/ 0 h 54"/>
                      <a:gd name="T34" fmla="*/ 0 w 53"/>
                      <a:gd name="T35" fmla="*/ 0 h 54"/>
                      <a:gd name="T36" fmla="*/ 0 w 53"/>
                      <a:gd name="T37" fmla="*/ 0 h 54"/>
                      <a:gd name="T38" fmla="*/ 0 w 53"/>
                      <a:gd name="T39" fmla="*/ 0 h 54"/>
                      <a:gd name="T40" fmla="*/ 0 w 53"/>
                      <a:gd name="T41" fmla="*/ 0 h 54"/>
                      <a:gd name="T42" fmla="*/ 0 w 53"/>
                      <a:gd name="T43" fmla="*/ 0 h 54"/>
                      <a:gd name="T44" fmla="*/ 0 w 53"/>
                      <a:gd name="T45" fmla="*/ 0 h 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
                      <a:gd name="T70" fmla="*/ 0 h 54"/>
                      <a:gd name="T71" fmla="*/ 53 w 53"/>
                      <a:gd name="T72" fmla="*/ 54 h 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 h="54">
                        <a:moveTo>
                          <a:pt x="0" y="0"/>
                        </a:moveTo>
                        <a:lnTo>
                          <a:pt x="0" y="0"/>
                        </a:lnTo>
                        <a:lnTo>
                          <a:pt x="2" y="11"/>
                        </a:lnTo>
                        <a:lnTo>
                          <a:pt x="4" y="21"/>
                        </a:lnTo>
                        <a:lnTo>
                          <a:pt x="9" y="30"/>
                        </a:lnTo>
                        <a:lnTo>
                          <a:pt x="15" y="37"/>
                        </a:lnTo>
                        <a:lnTo>
                          <a:pt x="23" y="44"/>
                        </a:lnTo>
                        <a:lnTo>
                          <a:pt x="33" y="49"/>
                        </a:lnTo>
                        <a:lnTo>
                          <a:pt x="43" y="53"/>
                        </a:lnTo>
                        <a:lnTo>
                          <a:pt x="53" y="54"/>
                        </a:lnTo>
                        <a:lnTo>
                          <a:pt x="53" y="36"/>
                        </a:lnTo>
                        <a:lnTo>
                          <a:pt x="46" y="35"/>
                        </a:lnTo>
                        <a:lnTo>
                          <a:pt x="39" y="32"/>
                        </a:lnTo>
                        <a:lnTo>
                          <a:pt x="33" y="30"/>
                        </a:lnTo>
                        <a:lnTo>
                          <a:pt x="28" y="25"/>
                        </a:lnTo>
                        <a:lnTo>
                          <a:pt x="24" y="20"/>
                        </a:lnTo>
                        <a:lnTo>
                          <a:pt x="20" y="14"/>
                        </a:lnTo>
                        <a:lnTo>
                          <a:pt x="18" y="7"/>
                        </a:lnTo>
                        <a:lnTo>
                          <a:pt x="18" y="0"/>
                        </a:lnTo>
                        <a:lnTo>
                          <a:pt x="0"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46" name="Freeform 651">
                    <a:extLst>
                      <a:ext uri="{FF2B5EF4-FFF2-40B4-BE49-F238E27FC236}">
                        <a16:creationId xmlns:a16="http://schemas.microsoft.com/office/drawing/2014/main" id="{6E49671F-F27A-424C-9084-10BDF9FE927F}"/>
                      </a:ext>
                    </a:extLst>
                  </p:cNvPr>
                  <p:cNvSpPr>
                    <a:spLocks/>
                  </p:cNvSpPr>
                  <p:nvPr/>
                </p:nvSpPr>
                <p:spPr bwMode="auto">
                  <a:xfrm>
                    <a:off x="1723" y="1871"/>
                    <a:ext cx="14" cy="13"/>
                  </a:xfrm>
                  <a:custGeom>
                    <a:avLst/>
                    <a:gdLst>
                      <a:gd name="T0" fmla="*/ 0 w 53"/>
                      <a:gd name="T1" fmla="*/ 0 h 52"/>
                      <a:gd name="T2" fmla="*/ 0 w 53"/>
                      <a:gd name="T3" fmla="*/ 0 h 52"/>
                      <a:gd name="T4" fmla="*/ 0 w 53"/>
                      <a:gd name="T5" fmla="*/ 0 h 52"/>
                      <a:gd name="T6" fmla="*/ 0 w 53"/>
                      <a:gd name="T7" fmla="*/ 0 h 52"/>
                      <a:gd name="T8" fmla="*/ 0 w 53"/>
                      <a:gd name="T9" fmla="*/ 0 h 52"/>
                      <a:gd name="T10" fmla="*/ 0 w 53"/>
                      <a:gd name="T11" fmla="*/ 0 h 52"/>
                      <a:gd name="T12" fmla="*/ 0 w 53"/>
                      <a:gd name="T13" fmla="*/ 0 h 52"/>
                      <a:gd name="T14" fmla="*/ 0 w 53"/>
                      <a:gd name="T15" fmla="*/ 0 h 52"/>
                      <a:gd name="T16" fmla="*/ 0 w 53"/>
                      <a:gd name="T17" fmla="*/ 0 h 52"/>
                      <a:gd name="T18" fmla="*/ 0 w 53"/>
                      <a:gd name="T19" fmla="*/ 0 h 52"/>
                      <a:gd name="T20" fmla="*/ 0 w 53"/>
                      <a:gd name="T21" fmla="*/ 0 h 52"/>
                      <a:gd name="T22" fmla="*/ 0 w 53"/>
                      <a:gd name="T23" fmla="*/ 0 h 52"/>
                      <a:gd name="T24" fmla="*/ 0 w 53"/>
                      <a:gd name="T25" fmla="*/ 0 h 52"/>
                      <a:gd name="T26" fmla="*/ 0 w 53"/>
                      <a:gd name="T27" fmla="*/ 0 h 52"/>
                      <a:gd name="T28" fmla="*/ 0 w 53"/>
                      <a:gd name="T29" fmla="*/ 0 h 52"/>
                      <a:gd name="T30" fmla="*/ 0 w 53"/>
                      <a:gd name="T31" fmla="*/ 0 h 52"/>
                      <a:gd name="T32" fmla="*/ 0 w 53"/>
                      <a:gd name="T33" fmla="*/ 0 h 52"/>
                      <a:gd name="T34" fmla="*/ 0 w 53"/>
                      <a:gd name="T35" fmla="*/ 0 h 52"/>
                      <a:gd name="T36" fmla="*/ 0 w 53"/>
                      <a:gd name="T37" fmla="*/ 0 h 52"/>
                      <a:gd name="T38" fmla="*/ 0 w 53"/>
                      <a:gd name="T39" fmla="*/ 0 h 52"/>
                      <a:gd name="T40" fmla="*/ 0 w 53"/>
                      <a:gd name="T41" fmla="*/ 0 h 52"/>
                      <a:gd name="T42" fmla="*/ 0 w 53"/>
                      <a:gd name="T43" fmla="*/ 0 h 52"/>
                      <a:gd name="T44" fmla="*/ 0 w 53"/>
                      <a:gd name="T45" fmla="*/ 0 h 5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
                      <a:gd name="T70" fmla="*/ 0 h 52"/>
                      <a:gd name="T71" fmla="*/ 53 w 53"/>
                      <a:gd name="T72" fmla="*/ 52 h 5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 h="52">
                        <a:moveTo>
                          <a:pt x="53" y="0"/>
                        </a:moveTo>
                        <a:lnTo>
                          <a:pt x="53" y="0"/>
                        </a:lnTo>
                        <a:lnTo>
                          <a:pt x="43" y="1"/>
                        </a:lnTo>
                        <a:lnTo>
                          <a:pt x="33" y="5"/>
                        </a:lnTo>
                        <a:lnTo>
                          <a:pt x="24" y="10"/>
                        </a:lnTo>
                        <a:lnTo>
                          <a:pt x="15" y="16"/>
                        </a:lnTo>
                        <a:lnTo>
                          <a:pt x="9" y="24"/>
                        </a:lnTo>
                        <a:lnTo>
                          <a:pt x="4" y="33"/>
                        </a:lnTo>
                        <a:lnTo>
                          <a:pt x="2" y="42"/>
                        </a:lnTo>
                        <a:lnTo>
                          <a:pt x="0" y="52"/>
                        </a:lnTo>
                        <a:lnTo>
                          <a:pt x="18" y="52"/>
                        </a:lnTo>
                        <a:lnTo>
                          <a:pt x="18" y="45"/>
                        </a:lnTo>
                        <a:lnTo>
                          <a:pt x="20" y="39"/>
                        </a:lnTo>
                        <a:lnTo>
                          <a:pt x="24" y="34"/>
                        </a:lnTo>
                        <a:lnTo>
                          <a:pt x="28" y="29"/>
                        </a:lnTo>
                        <a:lnTo>
                          <a:pt x="33" y="24"/>
                        </a:lnTo>
                        <a:lnTo>
                          <a:pt x="39" y="21"/>
                        </a:lnTo>
                        <a:lnTo>
                          <a:pt x="46" y="19"/>
                        </a:lnTo>
                        <a:lnTo>
                          <a:pt x="53" y="19"/>
                        </a:lnTo>
                        <a:lnTo>
                          <a:pt x="53"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47" name="Freeform 652">
                    <a:extLst>
                      <a:ext uri="{FF2B5EF4-FFF2-40B4-BE49-F238E27FC236}">
                        <a16:creationId xmlns:a16="http://schemas.microsoft.com/office/drawing/2014/main" id="{AD411AC1-D897-124C-844B-4DAAAF0C5F64}"/>
                      </a:ext>
                    </a:extLst>
                  </p:cNvPr>
                  <p:cNvSpPr>
                    <a:spLocks/>
                  </p:cNvSpPr>
                  <p:nvPr/>
                </p:nvSpPr>
                <p:spPr bwMode="auto">
                  <a:xfrm>
                    <a:off x="1737" y="1871"/>
                    <a:ext cx="14" cy="13"/>
                  </a:xfrm>
                  <a:custGeom>
                    <a:avLst/>
                    <a:gdLst>
                      <a:gd name="T0" fmla="*/ 0 w 57"/>
                      <a:gd name="T1" fmla="*/ 0 h 52"/>
                      <a:gd name="T2" fmla="*/ 0 w 57"/>
                      <a:gd name="T3" fmla="*/ 0 h 52"/>
                      <a:gd name="T4" fmla="*/ 0 w 57"/>
                      <a:gd name="T5" fmla="*/ 0 h 52"/>
                      <a:gd name="T6" fmla="*/ 0 w 57"/>
                      <a:gd name="T7" fmla="*/ 0 h 52"/>
                      <a:gd name="T8" fmla="*/ 0 w 57"/>
                      <a:gd name="T9" fmla="*/ 0 h 52"/>
                      <a:gd name="T10" fmla="*/ 0 w 57"/>
                      <a:gd name="T11" fmla="*/ 0 h 52"/>
                      <a:gd name="T12" fmla="*/ 0 w 57"/>
                      <a:gd name="T13" fmla="*/ 0 h 52"/>
                      <a:gd name="T14" fmla="*/ 0 w 57"/>
                      <a:gd name="T15" fmla="*/ 0 h 52"/>
                      <a:gd name="T16" fmla="*/ 0 w 57"/>
                      <a:gd name="T17" fmla="*/ 0 h 52"/>
                      <a:gd name="T18" fmla="*/ 0 w 57"/>
                      <a:gd name="T19" fmla="*/ 0 h 52"/>
                      <a:gd name="T20" fmla="*/ 0 w 57"/>
                      <a:gd name="T21" fmla="*/ 0 h 52"/>
                      <a:gd name="T22" fmla="*/ 0 w 57"/>
                      <a:gd name="T23" fmla="*/ 0 h 52"/>
                      <a:gd name="T24" fmla="*/ 0 w 57"/>
                      <a:gd name="T25" fmla="*/ 0 h 52"/>
                      <a:gd name="T26" fmla="*/ 0 w 57"/>
                      <a:gd name="T27" fmla="*/ 0 h 52"/>
                      <a:gd name="T28" fmla="*/ 0 w 57"/>
                      <a:gd name="T29" fmla="*/ 0 h 52"/>
                      <a:gd name="T30" fmla="*/ 0 w 57"/>
                      <a:gd name="T31" fmla="*/ 0 h 52"/>
                      <a:gd name="T32" fmla="*/ 0 w 57"/>
                      <a:gd name="T33" fmla="*/ 0 h 52"/>
                      <a:gd name="T34" fmla="*/ 0 w 57"/>
                      <a:gd name="T35" fmla="*/ 0 h 52"/>
                      <a:gd name="T36" fmla="*/ 0 w 57"/>
                      <a:gd name="T37" fmla="*/ 0 h 52"/>
                      <a:gd name="T38" fmla="*/ 0 w 57"/>
                      <a:gd name="T39" fmla="*/ 0 h 52"/>
                      <a:gd name="T40" fmla="*/ 0 w 57"/>
                      <a:gd name="T41" fmla="*/ 0 h 52"/>
                      <a:gd name="T42" fmla="*/ 0 w 57"/>
                      <a:gd name="T43" fmla="*/ 0 h 52"/>
                      <a:gd name="T44" fmla="*/ 0 w 57"/>
                      <a:gd name="T45" fmla="*/ 0 h 5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7"/>
                      <a:gd name="T70" fmla="*/ 0 h 52"/>
                      <a:gd name="T71" fmla="*/ 57 w 57"/>
                      <a:gd name="T72" fmla="*/ 52 h 5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7" h="52">
                        <a:moveTo>
                          <a:pt x="57" y="52"/>
                        </a:moveTo>
                        <a:lnTo>
                          <a:pt x="57" y="52"/>
                        </a:lnTo>
                        <a:lnTo>
                          <a:pt x="56" y="42"/>
                        </a:lnTo>
                        <a:lnTo>
                          <a:pt x="52" y="33"/>
                        </a:lnTo>
                        <a:lnTo>
                          <a:pt x="47" y="24"/>
                        </a:lnTo>
                        <a:lnTo>
                          <a:pt x="41" y="16"/>
                        </a:lnTo>
                        <a:lnTo>
                          <a:pt x="32" y="10"/>
                        </a:lnTo>
                        <a:lnTo>
                          <a:pt x="23" y="5"/>
                        </a:lnTo>
                        <a:lnTo>
                          <a:pt x="12" y="1"/>
                        </a:lnTo>
                        <a:lnTo>
                          <a:pt x="0" y="0"/>
                        </a:lnTo>
                        <a:lnTo>
                          <a:pt x="0" y="19"/>
                        </a:lnTo>
                        <a:lnTo>
                          <a:pt x="9" y="19"/>
                        </a:lnTo>
                        <a:lnTo>
                          <a:pt x="15" y="21"/>
                        </a:lnTo>
                        <a:lnTo>
                          <a:pt x="23" y="25"/>
                        </a:lnTo>
                        <a:lnTo>
                          <a:pt x="28" y="29"/>
                        </a:lnTo>
                        <a:lnTo>
                          <a:pt x="33" y="34"/>
                        </a:lnTo>
                        <a:lnTo>
                          <a:pt x="36" y="39"/>
                        </a:lnTo>
                        <a:lnTo>
                          <a:pt x="38" y="45"/>
                        </a:lnTo>
                        <a:lnTo>
                          <a:pt x="38" y="52"/>
                        </a:lnTo>
                        <a:lnTo>
                          <a:pt x="57" y="52"/>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103737" name="Group 653">
                  <a:extLst>
                    <a:ext uri="{FF2B5EF4-FFF2-40B4-BE49-F238E27FC236}">
                      <a16:creationId xmlns:a16="http://schemas.microsoft.com/office/drawing/2014/main" id="{8D787452-7DA8-3C45-85E0-C870993756CB}"/>
                    </a:ext>
                  </a:extLst>
                </p:cNvPr>
                <p:cNvGrpSpPr>
                  <a:grpSpLocks/>
                </p:cNvGrpSpPr>
                <p:nvPr/>
              </p:nvGrpSpPr>
              <p:grpSpPr bwMode="auto">
                <a:xfrm>
                  <a:off x="1713" y="1893"/>
                  <a:ext cx="48" cy="59"/>
                  <a:chOff x="1713" y="1893"/>
                  <a:chExt cx="48" cy="59"/>
                </a:xfrm>
              </p:grpSpPr>
              <p:sp>
                <p:nvSpPr>
                  <p:cNvPr id="103738" name="Freeform 654">
                    <a:extLst>
                      <a:ext uri="{FF2B5EF4-FFF2-40B4-BE49-F238E27FC236}">
                        <a16:creationId xmlns:a16="http://schemas.microsoft.com/office/drawing/2014/main" id="{845EF29E-D19B-2440-BCE5-6AE8C21070F6}"/>
                      </a:ext>
                    </a:extLst>
                  </p:cNvPr>
                  <p:cNvSpPr>
                    <a:spLocks/>
                  </p:cNvSpPr>
                  <p:nvPr/>
                </p:nvSpPr>
                <p:spPr bwMode="auto">
                  <a:xfrm>
                    <a:off x="1713" y="1927"/>
                    <a:ext cx="26" cy="25"/>
                  </a:xfrm>
                  <a:custGeom>
                    <a:avLst/>
                    <a:gdLst>
                      <a:gd name="T0" fmla="*/ 0 w 102"/>
                      <a:gd name="T1" fmla="*/ 0 h 97"/>
                      <a:gd name="T2" fmla="*/ 0 w 102"/>
                      <a:gd name="T3" fmla="*/ 0 h 97"/>
                      <a:gd name="T4" fmla="*/ 0 w 102"/>
                      <a:gd name="T5" fmla="*/ 0 h 97"/>
                      <a:gd name="T6" fmla="*/ 0 w 102"/>
                      <a:gd name="T7" fmla="*/ 0 h 97"/>
                      <a:gd name="T8" fmla="*/ 0 w 102"/>
                      <a:gd name="T9" fmla="*/ 0 h 97"/>
                      <a:gd name="T10" fmla="*/ 0 60000 65536"/>
                      <a:gd name="T11" fmla="*/ 0 60000 65536"/>
                      <a:gd name="T12" fmla="*/ 0 60000 65536"/>
                      <a:gd name="T13" fmla="*/ 0 60000 65536"/>
                      <a:gd name="T14" fmla="*/ 0 60000 65536"/>
                      <a:gd name="T15" fmla="*/ 0 w 102"/>
                      <a:gd name="T16" fmla="*/ 0 h 97"/>
                      <a:gd name="T17" fmla="*/ 102 w 102"/>
                      <a:gd name="T18" fmla="*/ 97 h 97"/>
                    </a:gdLst>
                    <a:ahLst/>
                    <a:cxnLst>
                      <a:cxn ang="T10">
                        <a:pos x="T0" y="T1"/>
                      </a:cxn>
                      <a:cxn ang="T11">
                        <a:pos x="T2" y="T3"/>
                      </a:cxn>
                      <a:cxn ang="T12">
                        <a:pos x="T4" y="T5"/>
                      </a:cxn>
                      <a:cxn ang="T13">
                        <a:pos x="T6" y="T7"/>
                      </a:cxn>
                      <a:cxn ang="T14">
                        <a:pos x="T8" y="T9"/>
                      </a:cxn>
                    </a:cxnLst>
                    <a:rect l="T15" t="T16" r="T17" b="T18"/>
                    <a:pathLst>
                      <a:path w="102" h="97">
                        <a:moveTo>
                          <a:pt x="13" y="97"/>
                        </a:moveTo>
                        <a:lnTo>
                          <a:pt x="102" y="13"/>
                        </a:lnTo>
                        <a:lnTo>
                          <a:pt x="89" y="0"/>
                        </a:lnTo>
                        <a:lnTo>
                          <a:pt x="0" y="84"/>
                        </a:lnTo>
                        <a:lnTo>
                          <a:pt x="13" y="97"/>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39" name="Freeform 655">
                    <a:extLst>
                      <a:ext uri="{FF2B5EF4-FFF2-40B4-BE49-F238E27FC236}">
                        <a16:creationId xmlns:a16="http://schemas.microsoft.com/office/drawing/2014/main" id="{402E017A-DDC4-A142-8F3E-0BC2C1FC6EE8}"/>
                      </a:ext>
                    </a:extLst>
                  </p:cNvPr>
                  <p:cNvSpPr>
                    <a:spLocks/>
                  </p:cNvSpPr>
                  <p:nvPr/>
                </p:nvSpPr>
                <p:spPr bwMode="auto">
                  <a:xfrm>
                    <a:off x="1736" y="1927"/>
                    <a:ext cx="25" cy="25"/>
                  </a:xfrm>
                  <a:custGeom>
                    <a:avLst/>
                    <a:gdLst>
                      <a:gd name="T0" fmla="*/ 0 w 103"/>
                      <a:gd name="T1" fmla="*/ 0 h 97"/>
                      <a:gd name="T2" fmla="*/ 0 w 103"/>
                      <a:gd name="T3" fmla="*/ 0 h 97"/>
                      <a:gd name="T4" fmla="*/ 0 w 103"/>
                      <a:gd name="T5" fmla="*/ 0 h 97"/>
                      <a:gd name="T6" fmla="*/ 0 w 103"/>
                      <a:gd name="T7" fmla="*/ 0 h 97"/>
                      <a:gd name="T8" fmla="*/ 0 w 103"/>
                      <a:gd name="T9" fmla="*/ 0 h 97"/>
                      <a:gd name="T10" fmla="*/ 0 60000 65536"/>
                      <a:gd name="T11" fmla="*/ 0 60000 65536"/>
                      <a:gd name="T12" fmla="*/ 0 60000 65536"/>
                      <a:gd name="T13" fmla="*/ 0 60000 65536"/>
                      <a:gd name="T14" fmla="*/ 0 60000 65536"/>
                      <a:gd name="T15" fmla="*/ 0 w 103"/>
                      <a:gd name="T16" fmla="*/ 0 h 97"/>
                      <a:gd name="T17" fmla="*/ 103 w 103"/>
                      <a:gd name="T18" fmla="*/ 97 h 97"/>
                    </a:gdLst>
                    <a:ahLst/>
                    <a:cxnLst>
                      <a:cxn ang="T10">
                        <a:pos x="T0" y="T1"/>
                      </a:cxn>
                      <a:cxn ang="T11">
                        <a:pos x="T2" y="T3"/>
                      </a:cxn>
                      <a:cxn ang="T12">
                        <a:pos x="T4" y="T5"/>
                      </a:cxn>
                      <a:cxn ang="T13">
                        <a:pos x="T6" y="T7"/>
                      </a:cxn>
                      <a:cxn ang="T14">
                        <a:pos x="T8" y="T9"/>
                      </a:cxn>
                    </a:cxnLst>
                    <a:rect l="T15" t="T16" r="T17" b="T18"/>
                    <a:pathLst>
                      <a:path w="103" h="97">
                        <a:moveTo>
                          <a:pt x="103" y="84"/>
                        </a:moveTo>
                        <a:lnTo>
                          <a:pt x="13" y="0"/>
                        </a:lnTo>
                        <a:lnTo>
                          <a:pt x="0" y="13"/>
                        </a:lnTo>
                        <a:lnTo>
                          <a:pt x="90" y="97"/>
                        </a:lnTo>
                        <a:lnTo>
                          <a:pt x="103" y="84"/>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103740" name="Group 656">
                    <a:extLst>
                      <a:ext uri="{FF2B5EF4-FFF2-40B4-BE49-F238E27FC236}">
                        <a16:creationId xmlns:a16="http://schemas.microsoft.com/office/drawing/2014/main" id="{545C41E4-AC3B-074E-85AA-4F21043B0BEF}"/>
                      </a:ext>
                    </a:extLst>
                  </p:cNvPr>
                  <p:cNvGrpSpPr>
                    <a:grpSpLocks/>
                  </p:cNvGrpSpPr>
                  <p:nvPr/>
                </p:nvGrpSpPr>
                <p:grpSpPr bwMode="auto">
                  <a:xfrm>
                    <a:off x="1718" y="1893"/>
                    <a:ext cx="36" cy="39"/>
                    <a:chOff x="3341" y="1920"/>
                    <a:chExt cx="36" cy="39"/>
                  </a:xfrm>
                </p:grpSpPr>
                <p:sp>
                  <p:nvSpPr>
                    <p:cNvPr id="103741" name="Line 657">
                      <a:extLst>
                        <a:ext uri="{FF2B5EF4-FFF2-40B4-BE49-F238E27FC236}">
                          <a16:creationId xmlns:a16="http://schemas.microsoft.com/office/drawing/2014/main" id="{56324E9A-A88D-DB40-9047-3B474490D29D}"/>
                        </a:ext>
                      </a:extLst>
                    </p:cNvPr>
                    <p:cNvSpPr>
                      <a:spLocks noChangeShapeType="1"/>
                    </p:cNvSpPr>
                    <p:nvPr/>
                  </p:nvSpPr>
                  <p:spPr bwMode="auto">
                    <a:xfrm>
                      <a:off x="3360" y="1920"/>
                      <a:ext cx="0" cy="39"/>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742" name="Line 658">
                      <a:extLst>
                        <a:ext uri="{FF2B5EF4-FFF2-40B4-BE49-F238E27FC236}">
                          <a16:creationId xmlns:a16="http://schemas.microsoft.com/office/drawing/2014/main" id="{885DF1BF-B57D-F745-987C-9DB5391B6CF1}"/>
                        </a:ext>
                      </a:extLst>
                    </p:cNvPr>
                    <p:cNvSpPr>
                      <a:spLocks noChangeShapeType="1"/>
                    </p:cNvSpPr>
                    <p:nvPr/>
                  </p:nvSpPr>
                  <p:spPr bwMode="auto">
                    <a:xfrm rot="5400000">
                      <a:off x="3359" y="1918"/>
                      <a:ext cx="0" cy="3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103622" name="Group 659">
                <a:extLst>
                  <a:ext uri="{FF2B5EF4-FFF2-40B4-BE49-F238E27FC236}">
                    <a16:creationId xmlns:a16="http://schemas.microsoft.com/office/drawing/2014/main" id="{8F000466-CE4D-9344-B9C7-78533189796F}"/>
                  </a:ext>
                </a:extLst>
              </p:cNvPr>
              <p:cNvGrpSpPr>
                <a:grpSpLocks/>
              </p:cNvGrpSpPr>
              <p:nvPr/>
            </p:nvGrpSpPr>
            <p:grpSpPr bwMode="auto">
              <a:xfrm>
                <a:off x="2218" y="1875"/>
                <a:ext cx="48" cy="81"/>
                <a:chOff x="1713" y="1871"/>
                <a:chExt cx="48" cy="81"/>
              </a:xfrm>
            </p:grpSpPr>
            <p:grpSp>
              <p:nvGrpSpPr>
                <p:cNvPr id="103724" name="Group 660">
                  <a:extLst>
                    <a:ext uri="{FF2B5EF4-FFF2-40B4-BE49-F238E27FC236}">
                      <a16:creationId xmlns:a16="http://schemas.microsoft.com/office/drawing/2014/main" id="{3245CB43-5A3F-D042-970A-72B69F8158A6}"/>
                    </a:ext>
                  </a:extLst>
                </p:cNvPr>
                <p:cNvGrpSpPr>
                  <a:grpSpLocks/>
                </p:cNvGrpSpPr>
                <p:nvPr/>
              </p:nvGrpSpPr>
              <p:grpSpPr bwMode="auto">
                <a:xfrm>
                  <a:off x="1723" y="1871"/>
                  <a:ext cx="28" cy="28"/>
                  <a:chOff x="1723" y="1871"/>
                  <a:chExt cx="28" cy="28"/>
                </a:xfrm>
              </p:grpSpPr>
              <p:sp>
                <p:nvSpPr>
                  <p:cNvPr id="103731" name="Freeform 661">
                    <a:extLst>
                      <a:ext uri="{FF2B5EF4-FFF2-40B4-BE49-F238E27FC236}">
                        <a16:creationId xmlns:a16="http://schemas.microsoft.com/office/drawing/2014/main" id="{1F2372B6-62D7-DF47-9537-67730619DF5E}"/>
                      </a:ext>
                    </a:extLst>
                  </p:cNvPr>
                  <p:cNvSpPr>
                    <a:spLocks/>
                  </p:cNvSpPr>
                  <p:nvPr/>
                </p:nvSpPr>
                <p:spPr bwMode="auto">
                  <a:xfrm>
                    <a:off x="1726" y="1874"/>
                    <a:ext cx="22" cy="23"/>
                  </a:xfrm>
                  <a:custGeom>
                    <a:avLst/>
                    <a:gdLst>
                      <a:gd name="T0" fmla="*/ 0 w 91"/>
                      <a:gd name="T1" fmla="*/ 0 h 87"/>
                      <a:gd name="T2" fmla="*/ 0 w 91"/>
                      <a:gd name="T3" fmla="*/ 0 h 87"/>
                      <a:gd name="T4" fmla="*/ 0 w 91"/>
                      <a:gd name="T5" fmla="*/ 0 h 87"/>
                      <a:gd name="T6" fmla="*/ 0 w 91"/>
                      <a:gd name="T7" fmla="*/ 0 h 87"/>
                      <a:gd name="T8" fmla="*/ 0 w 91"/>
                      <a:gd name="T9" fmla="*/ 0 h 87"/>
                      <a:gd name="T10" fmla="*/ 0 w 91"/>
                      <a:gd name="T11" fmla="*/ 0 h 87"/>
                      <a:gd name="T12" fmla="*/ 0 w 91"/>
                      <a:gd name="T13" fmla="*/ 0 h 87"/>
                      <a:gd name="T14" fmla="*/ 0 w 91"/>
                      <a:gd name="T15" fmla="*/ 0 h 87"/>
                      <a:gd name="T16" fmla="*/ 0 w 91"/>
                      <a:gd name="T17" fmla="*/ 0 h 87"/>
                      <a:gd name="T18" fmla="*/ 0 w 91"/>
                      <a:gd name="T19" fmla="*/ 0 h 87"/>
                      <a:gd name="T20" fmla="*/ 0 w 91"/>
                      <a:gd name="T21" fmla="*/ 0 h 87"/>
                      <a:gd name="T22" fmla="*/ 0 w 91"/>
                      <a:gd name="T23" fmla="*/ 0 h 87"/>
                      <a:gd name="T24" fmla="*/ 0 w 91"/>
                      <a:gd name="T25" fmla="*/ 0 h 87"/>
                      <a:gd name="T26" fmla="*/ 0 w 91"/>
                      <a:gd name="T27" fmla="*/ 0 h 87"/>
                      <a:gd name="T28" fmla="*/ 0 w 91"/>
                      <a:gd name="T29" fmla="*/ 0 h 87"/>
                      <a:gd name="T30" fmla="*/ 0 w 91"/>
                      <a:gd name="T31" fmla="*/ 0 h 87"/>
                      <a:gd name="T32" fmla="*/ 0 w 91"/>
                      <a:gd name="T33" fmla="*/ 0 h 87"/>
                      <a:gd name="T34" fmla="*/ 0 w 91"/>
                      <a:gd name="T35" fmla="*/ 0 h 87"/>
                      <a:gd name="T36" fmla="*/ 0 w 91"/>
                      <a:gd name="T37" fmla="*/ 0 h 87"/>
                      <a:gd name="T38" fmla="*/ 0 w 91"/>
                      <a:gd name="T39" fmla="*/ 0 h 87"/>
                      <a:gd name="T40" fmla="*/ 0 w 91"/>
                      <a:gd name="T41" fmla="*/ 0 h 87"/>
                      <a:gd name="T42" fmla="*/ 0 w 91"/>
                      <a:gd name="T43" fmla="*/ 0 h 87"/>
                      <a:gd name="T44" fmla="*/ 0 w 91"/>
                      <a:gd name="T45" fmla="*/ 0 h 87"/>
                      <a:gd name="T46" fmla="*/ 0 w 91"/>
                      <a:gd name="T47" fmla="*/ 0 h 87"/>
                      <a:gd name="T48" fmla="*/ 0 w 91"/>
                      <a:gd name="T49" fmla="*/ 0 h 87"/>
                      <a:gd name="T50" fmla="*/ 0 w 91"/>
                      <a:gd name="T51" fmla="*/ 0 h 87"/>
                      <a:gd name="T52" fmla="*/ 0 w 91"/>
                      <a:gd name="T53" fmla="*/ 0 h 87"/>
                      <a:gd name="T54" fmla="*/ 0 w 91"/>
                      <a:gd name="T55" fmla="*/ 0 h 87"/>
                      <a:gd name="T56" fmla="*/ 0 w 91"/>
                      <a:gd name="T57" fmla="*/ 0 h 87"/>
                      <a:gd name="T58" fmla="*/ 0 w 91"/>
                      <a:gd name="T59" fmla="*/ 0 h 87"/>
                      <a:gd name="T60" fmla="*/ 0 w 91"/>
                      <a:gd name="T61" fmla="*/ 0 h 87"/>
                      <a:gd name="T62" fmla="*/ 0 w 91"/>
                      <a:gd name="T63" fmla="*/ 0 h 87"/>
                      <a:gd name="T64" fmla="*/ 0 w 91"/>
                      <a:gd name="T65" fmla="*/ 0 h 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1"/>
                      <a:gd name="T100" fmla="*/ 0 h 87"/>
                      <a:gd name="T101" fmla="*/ 91 w 91"/>
                      <a:gd name="T102" fmla="*/ 87 h 8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1" h="87">
                        <a:moveTo>
                          <a:pt x="91" y="42"/>
                        </a:moveTo>
                        <a:lnTo>
                          <a:pt x="91" y="50"/>
                        </a:lnTo>
                        <a:lnTo>
                          <a:pt x="88" y="59"/>
                        </a:lnTo>
                        <a:lnTo>
                          <a:pt x="83" y="67"/>
                        </a:lnTo>
                        <a:lnTo>
                          <a:pt x="78" y="73"/>
                        </a:lnTo>
                        <a:lnTo>
                          <a:pt x="71" y="79"/>
                        </a:lnTo>
                        <a:lnTo>
                          <a:pt x="63" y="83"/>
                        </a:lnTo>
                        <a:lnTo>
                          <a:pt x="54" y="86"/>
                        </a:lnTo>
                        <a:lnTo>
                          <a:pt x="44" y="87"/>
                        </a:lnTo>
                        <a:lnTo>
                          <a:pt x="35" y="86"/>
                        </a:lnTo>
                        <a:lnTo>
                          <a:pt x="27" y="83"/>
                        </a:lnTo>
                        <a:lnTo>
                          <a:pt x="19" y="79"/>
                        </a:lnTo>
                        <a:lnTo>
                          <a:pt x="13" y="73"/>
                        </a:lnTo>
                        <a:lnTo>
                          <a:pt x="8" y="67"/>
                        </a:lnTo>
                        <a:lnTo>
                          <a:pt x="4" y="59"/>
                        </a:lnTo>
                        <a:lnTo>
                          <a:pt x="1" y="50"/>
                        </a:lnTo>
                        <a:lnTo>
                          <a:pt x="0" y="42"/>
                        </a:lnTo>
                        <a:lnTo>
                          <a:pt x="1" y="34"/>
                        </a:lnTo>
                        <a:lnTo>
                          <a:pt x="4" y="25"/>
                        </a:lnTo>
                        <a:lnTo>
                          <a:pt x="8" y="19"/>
                        </a:lnTo>
                        <a:lnTo>
                          <a:pt x="13" y="13"/>
                        </a:lnTo>
                        <a:lnTo>
                          <a:pt x="19" y="8"/>
                        </a:lnTo>
                        <a:lnTo>
                          <a:pt x="27" y="3"/>
                        </a:lnTo>
                        <a:lnTo>
                          <a:pt x="35" y="0"/>
                        </a:lnTo>
                        <a:lnTo>
                          <a:pt x="44" y="0"/>
                        </a:lnTo>
                        <a:lnTo>
                          <a:pt x="54" y="0"/>
                        </a:lnTo>
                        <a:lnTo>
                          <a:pt x="63" y="3"/>
                        </a:lnTo>
                        <a:lnTo>
                          <a:pt x="71" y="8"/>
                        </a:lnTo>
                        <a:lnTo>
                          <a:pt x="78" y="13"/>
                        </a:lnTo>
                        <a:lnTo>
                          <a:pt x="83" y="19"/>
                        </a:lnTo>
                        <a:lnTo>
                          <a:pt x="88" y="25"/>
                        </a:lnTo>
                        <a:lnTo>
                          <a:pt x="91" y="34"/>
                        </a:lnTo>
                        <a:lnTo>
                          <a:pt x="91"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32" name="Freeform 662">
                    <a:extLst>
                      <a:ext uri="{FF2B5EF4-FFF2-40B4-BE49-F238E27FC236}">
                        <a16:creationId xmlns:a16="http://schemas.microsoft.com/office/drawing/2014/main" id="{E8AD76AA-5D11-E746-95C8-B3137F40A569}"/>
                      </a:ext>
                    </a:extLst>
                  </p:cNvPr>
                  <p:cNvSpPr>
                    <a:spLocks/>
                  </p:cNvSpPr>
                  <p:nvPr/>
                </p:nvSpPr>
                <p:spPr bwMode="auto">
                  <a:xfrm>
                    <a:off x="1737" y="1884"/>
                    <a:ext cx="14" cy="15"/>
                  </a:xfrm>
                  <a:custGeom>
                    <a:avLst/>
                    <a:gdLst>
                      <a:gd name="T0" fmla="*/ 0 w 57"/>
                      <a:gd name="T1" fmla="*/ 0 h 54"/>
                      <a:gd name="T2" fmla="*/ 0 w 57"/>
                      <a:gd name="T3" fmla="*/ 0 h 54"/>
                      <a:gd name="T4" fmla="*/ 0 w 57"/>
                      <a:gd name="T5" fmla="*/ 0 h 54"/>
                      <a:gd name="T6" fmla="*/ 0 w 57"/>
                      <a:gd name="T7" fmla="*/ 0 h 54"/>
                      <a:gd name="T8" fmla="*/ 0 w 57"/>
                      <a:gd name="T9" fmla="*/ 0 h 54"/>
                      <a:gd name="T10" fmla="*/ 0 w 57"/>
                      <a:gd name="T11" fmla="*/ 0 h 54"/>
                      <a:gd name="T12" fmla="*/ 0 w 57"/>
                      <a:gd name="T13" fmla="*/ 0 h 54"/>
                      <a:gd name="T14" fmla="*/ 0 w 57"/>
                      <a:gd name="T15" fmla="*/ 0 h 54"/>
                      <a:gd name="T16" fmla="*/ 0 w 57"/>
                      <a:gd name="T17" fmla="*/ 0 h 54"/>
                      <a:gd name="T18" fmla="*/ 0 w 57"/>
                      <a:gd name="T19" fmla="*/ 0 h 54"/>
                      <a:gd name="T20" fmla="*/ 0 w 57"/>
                      <a:gd name="T21" fmla="*/ 0 h 54"/>
                      <a:gd name="T22" fmla="*/ 0 w 57"/>
                      <a:gd name="T23" fmla="*/ 0 h 54"/>
                      <a:gd name="T24" fmla="*/ 0 w 57"/>
                      <a:gd name="T25" fmla="*/ 0 h 54"/>
                      <a:gd name="T26" fmla="*/ 0 w 57"/>
                      <a:gd name="T27" fmla="*/ 0 h 54"/>
                      <a:gd name="T28" fmla="*/ 0 w 57"/>
                      <a:gd name="T29" fmla="*/ 0 h 54"/>
                      <a:gd name="T30" fmla="*/ 0 w 57"/>
                      <a:gd name="T31" fmla="*/ 0 h 54"/>
                      <a:gd name="T32" fmla="*/ 0 w 57"/>
                      <a:gd name="T33" fmla="*/ 0 h 54"/>
                      <a:gd name="T34" fmla="*/ 0 w 57"/>
                      <a:gd name="T35" fmla="*/ 0 h 54"/>
                      <a:gd name="T36" fmla="*/ 0 w 57"/>
                      <a:gd name="T37" fmla="*/ 0 h 54"/>
                      <a:gd name="T38" fmla="*/ 0 w 57"/>
                      <a:gd name="T39" fmla="*/ 0 h 54"/>
                      <a:gd name="T40" fmla="*/ 0 w 57"/>
                      <a:gd name="T41" fmla="*/ 0 h 54"/>
                      <a:gd name="T42" fmla="*/ 0 w 57"/>
                      <a:gd name="T43" fmla="*/ 0 h 54"/>
                      <a:gd name="T44" fmla="*/ 0 w 57"/>
                      <a:gd name="T45" fmla="*/ 0 h 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7"/>
                      <a:gd name="T70" fmla="*/ 0 h 54"/>
                      <a:gd name="T71" fmla="*/ 57 w 57"/>
                      <a:gd name="T72" fmla="*/ 54 h 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7" h="54">
                        <a:moveTo>
                          <a:pt x="0" y="54"/>
                        </a:moveTo>
                        <a:lnTo>
                          <a:pt x="0" y="54"/>
                        </a:lnTo>
                        <a:lnTo>
                          <a:pt x="12" y="53"/>
                        </a:lnTo>
                        <a:lnTo>
                          <a:pt x="23" y="49"/>
                        </a:lnTo>
                        <a:lnTo>
                          <a:pt x="32" y="45"/>
                        </a:lnTo>
                        <a:lnTo>
                          <a:pt x="41" y="37"/>
                        </a:lnTo>
                        <a:lnTo>
                          <a:pt x="47" y="30"/>
                        </a:lnTo>
                        <a:lnTo>
                          <a:pt x="52" y="21"/>
                        </a:lnTo>
                        <a:lnTo>
                          <a:pt x="56" y="11"/>
                        </a:lnTo>
                        <a:lnTo>
                          <a:pt x="57" y="0"/>
                        </a:lnTo>
                        <a:lnTo>
                          <a:pt x="38" y="0"/>
                        </a:lnTo>
                        <a:lnTo>
                          <a:pt x="38" y="7"/>
                        </a:lnTo>
                        <a:lnTo>
                          <a:pt x="36" y="14"/>
                        </a:lnTo>
                        <a:lnTo>
                          <a:pt x="32" y="20"/>
                        </a:lnTo>
                        <a:lnTo>
                          <a:pt x="28" y="25"/>
                        </a:lnTo>
                        <a:lnTo>
                          <a:pt x="23" y="30"/>
                        </a:lnTo>
                        <a:lnTo>
                          <a:pt x="15" y="32"/>
                        </a:lnTo>
                        <a:lnTo>
                          <a:pt x="9" y="35"/>
                        </a:lnTo>
                        <a:lnTo>
                          <a:pt x="0" y="36"/>
                        </a:lnTo>
                        <a:lnTo>
                          <a:pt x="0" y="54"/>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33" name="Freeform 663">
                    <a:extLst>
                      <a:ext uri="{FF2B5EF4-FFF2-40B4-BE49-F238E27FC236}">
                        <a16:creationId xmlns:a16="http://schemas.microsoft.com/office/drawing/2014/main" id="{584ED58A-A552-0846-AECA-DCC26A93E6AE}"/>
                      </a:ext>
                    </a:extLst>
                  </p:cNvPr>
                  <p:cNvSpPr>
                    <a:spLocks/>
                  </p:cNvSpPr>
                  <p:nvPr/>
                </p:nvSpPr>
                <p:spPr bwMode="auto">
                  <a:xfrm>
                    <a:off x="1723" y="1884"/>
                    <a:ext cx="14" cy="15"/>
                  </a:xfrm>
                  <a:custGeom>
                    <a:avLst/>
                    <a:gdLst>
                      <a:gd name="T0" fmla="*/ 0 w 53"/>
                      <a:gd name="T1" fmla="*/ 0 h 54"/>
                      <a:gd name="T2" fmla="*/ 0 w 53"/>
                      <a:gd name="T3" fmla="*/ 0 h 54"/>
                      <a:gd name="T4" fmla="*/ 0 w 53"/>
                      <a:gd name="T5" fmla="*/ 0 h 54"/>
                      <a:gd name="T6" fmla="*/ 0 w 53"/>
                      <a:gd name="T7" fmla="*/ 0 h 54"/>
                      <a:gd name="T8" fmla="*/ 0 w 53"/>
                      <a:gd name="T9" fmla="*/ 0 h 54"/>
                      <a:gd name="T10" fmla="*/ 0 w 53"/>
                      <a:gd name="T11" fmla="*/ 0 h 54"/>
                      <a:gd name="T12" fmla="*/ 0 w 53"/>
                      <a:gd name="T13" fmla="*/ 0 h 54"/>
                      <a:gd name="T14" fmla="*/ 0 w 53"/>
                      <a:gd name="T15" fmla="*/ 0 h 54"/>
                      <a:gd name="T16" fmla="*/ 0 w 53"/>
                      <a:gd name="T17" fmla="*/ 0 h 54"/>
                      <a:gd name="T18" fmla="*/ 0 w 53"/>
                      <a:gd name="T19" fmla="*/ 0 h 54"/>
                      <a:gd name="T20" fmla="*/ 0 w 53"/>
                      <a:gd name="T21" fmla="*/ 0 h 54"/>
                      <a:gd name="T22" fmla="*/ 0 w 53"/>
                      <a:gd name="T23" fmla="*/ 0 h 54"/>
                      <a:gd name="T24" fmla="*/ 0 w 53"/>
                      <a:gd name="T25" fmla="*/ 0 h 54"/>
                      <a:gd name="T26" fmla="*/ 0 w 53"/>
                      <a:gd name="T27" fmla="*/ 0 h 54"/>
                      <a:gd name="T28" fmla="*/ 0 w 53"/>
                      <a:gd name="T29" fmla="*/ 0 h 54"/>
                      <a:gd name="T30" fmla="*/ 0 w 53"/>
                      <a:gd name="T31" fmla="*/ 0 h 54"/>
                      <a:gd name="T32" fmla="*/ 0 w 53"/>
                      <a:gd name="T33" fmla="*/ 0 h 54"/>
                      <a:gd name="T34" fmla="*/ 0 w 53"/>
                      <a:gd name="T35" fmla="*/ 0 h 54"/>
                      <a:gd name="T36" fmla="*/ 0 w 53"/>
                      <a:gd name="T37" fmla="*/ 0 h 54"/>
                      <a:gd name="T38" fmla="*/ 0 w 53"/>
                      <a:gd name="T39" fmla="*/ 0 h 54"/>
                      <a:gd name="T40" fmla="*/ 0 w 53"/>
                      <a:gd name="T41" fmla="*/ 0 h 54"/>
                      <a:gd name="T42" fmla="*/ 0 w 53"/>
                      <a:gd name="T43" fmla="*/ 0 h 54"/>
                      <a:gd name="T44" fmla="*/ 0 w 53"/>
                      <a:gd name="T45" fmla="*/ 0 h 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
                      <a:gd name="T70" fmla="*/ 0 h 54"/>
                      <a:gd name="T71" fmla="*/ 53 w 53"/>
                      <a:gd name="T72" fmla="*/ 54 h 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 h="54">
                        <a:moveTo>
                          <a:pt x="0" y="0"/>
                        </a:moveTo>
                        <a:lnTo>
                          <a:pt x="0" y="0"/>
                        </a:lnTo>
                        <a:lnTo>
                          <a:pt x="2" y="11"/>
                        </a:lnTo>
                        <a:lnTo>
                          <a:pt x="4" y="21"/>
                        </a:lnTo>
                        <a:lnTo>
                          <a:pt x="9" y="30"/>
                        </a:lnTo>
                        <a:lnTo>
                          <a:pt x="15" y="37"/>
                        </a:lnTo>
                        <a:lnTo>
                          <a:pt x="23" y="44"/>
                        </a:lnTo>
                        <a:lnTo>
                          <a:pt x="33" y="49"/>
                        </a:lnTo>
                        <a:lnTo>
                          <a:pt x="43" y="53"/>
                        </a:lnTo>
                        <a:lnTo>
                          <a:pt x="53" y="54"/>
                        </a:lnTo>
                        <a:lnTo>
                          <a:pt x="53" y="36"/>
                        </a:lnTo>
                        <a:lnTo>
                          <a:pt x="46" y="35"/>
                        </a:lnTo>
                        <a:lnTo>
                          <a:pt x="39" y="32"/>
                        </a:lnTo>
                        <a:lnTo>
                          <a:pt x="33" y="30"/>
                        </a:lnTo>
                        <a:lnTo>
                          <a:pt x="28" y="25"/>
                        </a:lnTo>
                        <a:lnTo>
                          <a:pt x="24" y="20"/>
                        </a:lnTo>
                        <a:lnTo>
                          <a:pt x="20" y="14"/>
                        </a:lnTo>
                        <a:lnTo>
                          <a:pt x="18" y="7"/>
                        </a:lnTo>
                        <a:lnTo>
                          <a:pt x="18" y="0"/>
                        </a:lnTo>
                        <a:lnTo>
                          <a:pt x="0"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34" name="Freeform 664">
                    <a:extLst>
                      <a:ext uri="{FF2B5EF4-FFF2-40B4-BE49-F238E27FC236}">
                        <a16:creationId xmlns:a16="http://schemas.microsoft.com/office/drawing/2014/main" id="{EE5EA3F4-12FB-A94E-90EB-1D306E384FFF}"/>
                      </a:ext>
                    </a:extLst>
                  </p:cNvPr>
                  <p:cNvSpPr>
                    <a:spLocks/>
                  </p:cNvSpPr>
                  <p:nvPr/>
                </p:nvSpPr>
                <p:spPr bwMode="auto">
                  <a:xfrm>
                    <a:off x="1723" y="1871"/>
                    <a:ext cx="14" cy="13"/>
                  </a:xfrm>
                  <a:custGeom>
                    <a:avLst/>
                    <a:gdLst>
                      <a:gd name="T0" fmla="*/ 0 w 53"/>
                      <a:gd name="T1" fmla="*/ 0 h 52"/>
                      <a:gd name="T2" fmla="*/ 0 w 53"/>
                      <a:gd name="T3" fmla="*/ 0 h 52"/>
                      <a:gd name="T4" fmla="*/ 0 w 53"/>
                      <a:gd name="T5" fmla="*/ 0 h 52"/>
                      <a:gd name="T6" fmla="*/ 0 w 53"/>
                      <a:gd name="T7" fmla="*/ 0 h 52"/>
                      <a:gd name="T8" fmla="*/ 0 w 53"/>
                      <a:gd name="T9" fmla="*/ 0 h 52"/>
                      <a:gd name="T10" fmla="*/ 0 w 53"/>
                      <a:gd name="T11" fmla="*/ 0 h 52"/>
                      <a:gd name="T12" fmla="*/ 0 w 53"/>
                      <a:gd name="T13" fmla="*/ 0 h 52"/>
                      <a:gd name="T14" fmla="*/ 0 w 53"/>
                      <a:gd name="T15" fmla="*/ 0 h 52"/>
                      <a:gd name="T16" fmla="*/ 0 w 53"/>
                      <a:gd name="T17" fmla="*/ 0 h 52"/>
                      <a:gd name="T18" fmla="*/ 0 w 53"/>
                      <a:gd name="T19" fmla="*/ 0 h 52"/>
                      <a:gd name="T20" fmla="*/ 0 w 53"/>
                      <a:gd name="T21" fmla="*/ 0 h 52"/>
                      <a:gd name="T22" fmla="*/ 0 w 53"/>
                      <a:gd name="T23" fmla="*/ 0 h 52"/>
                      <a:gd name="T24" fmla="*/ 0 w 53"/>
                      <a:gd name="T25" fmla="*/ 0 h 52"/>
                      <a:gd name="T26" fmla="*/ 0 w 53"/>
                      <a:gd name="T27" fmla="*/ 0 h 52"/>
                      <a:gd name="T28" fmla="*/ 0 w 53"/>
                      <a:gd name="T29" fmla="*/ 0 h 52"/>
                      <a:gd name="T30" fmla="*/ 0 w 53"/>
                      <a:gd name="T31" fmla="*/ 0 h 52"/>
                      <a:gd name="T32" fmla="*/ 0 w 53"/>
                      <a:gd name="T33" fmla="*/ 0 h 52"/>
                      <a:gd name="T34" fmla="*/ 0 w 53"/>
                      <a:gd name="T35" fmla="*/ 0 h 52"/>
                      <a:gd name="T36" fmla="*/ 0 w 53"/>
                      <a:gd name="T37" fmla="*/ 0 h 52"/>
                      <a:gd name="T38" fmla="*/ 0 w 53"/>
                      <a:gd name="T39" fmla="*/ 0 h 52"/>
                      <a:gd name="T40" fmla="*/ 0 w 53"/>
                      <a:gd name="T41" fmla="*/ 0 h 52"/>
                      <a:gd name="T42" fmla="*/ 0 w 53"/>
                      <a:gd name="T43" fmla="*/ 0 h 52"/>
                      <a:gd name="T44" fmla="*/ 0 w 53"/>
                      <a:gd name="T45" fmla="*/ 0 h 5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
                      <a:gd name="T70" fmla="*/ 0 h 52"/>
                      <a:gd name="T71" fmla="*/ 53 w 53"/>
                      <a:gd name="T72" fmla="*/ 52 h 5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 h="52">
                        <a:moveTo>
                          <a:pt x="53" y="0"/>
                        </a:moveTo>
                        <a:lnTo>
                          <a:pt x="53" y="0"/>
                        </a:lnTo>
                        <a:lnTo>
                          <a:pt x="43" y="1"/>
                        </a:lnTo>
                        <a:lnTo>
                          <a:pt x="33" y="5"/>
                        </a:lnTo>
                        <a:lnTo>
                          <a:pt x="24" y="10"/>
                        </a:lnTo>
                        <a:lnTo>
                          <a:pt x="15" y="16"/>
                        </a:lnTo>
                        <a:lnTo>
                          <a:pt x="9" y="24"/>
                        </a:lnTo>
                        <a:lnTo>
                          <a:pt x="4" y="33"/>
                        </a:lnTo>
                        <a:lnTo>
                          <a:pt x="2" y="42"/>
                        </a:lnTo>
                        <a:lnTo>
                          <a:pt x="0" y="52"/>
                        </a:lnTo>
                        <a:lnTo>
                          <a:pt x="18" y="52"/>
                        </a:lnTo>
                        <a:lnTo>
                          <a:pt x="18" y="45"/>
                        </a:lnTo>
                        <a:lnTo>
                          <a:pt x="20" y="39"/>
                        </a:lnTo>
                        <a:lnTo>
                          <a:pt x="24" y="34"/>
                        </a:lnTo>
                        <a:lnTo>
                          <a:pt x="28" y="29"/>
                        </a:lnTo>
                        <a:lnTo>
                          <a:pt x="33" y="24"/>
                        </a:lnTo>
                        <a:lnTo>
                          <a:pt x="39" y="21"/>
                        </a:lnTo>
                        <a:lnTo>
                          <a:pt x="46" y="19"/>
                        </a:lnTo>
                        <a:lnTo>
                          <a:pt x="53" y="19"/>
                        </a:lnTo>
                        <a:lnTo>
                          <a:pt x="53"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35" name="Freeform 665">
                    <a:extLst>
                      <a:ext uri="{FF2B5EF4-FFF2-40B4-BE49-F238E27FC236}">
                        <a16:creationId xmlns:a16="http://schemas.microsoft.com/office/drawing/2014/main" id="{BFFFACC2-49B4-F746-806D-0031C92A927E}"/>
                      </a:ext>
                    </a:extLst>
                  </p:cNvPr>
                  <p:cNvSpPr>
                    <a:spLocks/>
                  </p:cNvSpPr>
                  <p:nvPr/>
                </p:nvSpPr>
                <p:spPr bwMode="auto">
                  <a:xfrm>
                    <a:off x="1737" y="1871"/>
                    <a:ext cx="14" cy="13"/>
                  </a:xfrm>
                  <a:custGeom>
                    <a:avLst/>
                    <a:gdLst>
                      <a:gd name="T0" fmla="*/ 0 w 57"/>
                      <a:gd name="T1" fmla="*/ 0 h 52"/>
                      <a:gd name="T2" fmla="*/ 0 w 57"/>
                      <a:gd name="T3" fmla="*/ 0 h 52"/>
                      <a:gd name="T4" fmla="*/ 0 w 57"/>
                      <a:gd name="T5" fmla="*/ 0 h 52"/>
                      <a:gd name="T6" fmla="*/ 0 w 57"/>
                      <a:gd name="T7" fmla="*/ 0 h 52"/>
                      <a:gd name="T8" fmla="*/ 0 w 57"/>
                      <a:gd name="T9" fmla="*/ 0 h 52"/>
                      <a:gd name="T10" fmla="*/ 0 w 57"/>
                      <a:gd name="T11" fmla="*/ 0 h 52"/>
                      <a:gd name="T12" fmla="*/ 0 w 57"/>
                      <a:gd name="T13" fmla="*/ 0 h 52"/>
                      <a:gd name="T14" fmla="*/ 0 w 57"/>
                      <a:gd name="T15" fmla="*/ 0 h 52"/>
                      <a:gd name="T16" fmla="*/ 0 w 57"/>
                      <a:gd name="T17" fmla="*/ 0 h 52"/>
                      <a:gd name="T18" fmla="*/ 0 w 57"/>
                      <a:gd name="T19" fmla="*/ 0 h 52"/>
                      <a:gd name="T20" fmla="*/ 0 w 57"/>
                      <a:gd name="T21" fmla="*/ 0 h 52"/>
                      <a:gd name="T22" fmla="*/ 0 w 57"/>
                      <a:gd name="T23" fmla="*/ 0 h 52"/>
                      <a:gd name="T24" fmla="*/ 0 w 57"/>
                      <a:gd name="T25" fmla="*/ 0 h 52"/>
                      <a:gd name="T26" fmla="*/ 0 w 57"/>
                      <a:gd name="T27" fmla="*/ 0 h 52"/>
                      <a:gd name="T28" fmla="*/ 0 w 57"/>
                      <a:gd name="T29" fmla="*/ 0 h 52"/>
                      <a:gd name="T30" fmla="*/ 0 w 57"/>
                      <a:gd name="T31" fmla="*/ 0 h 52"/>
                      <a:gd name="T32" fmla="*/ 0 w 57"/>
                      <a:gd name="T33" fmla="*/ 0 h 52"/>
                      <a:gd name="T34" fmla="*/ 0 w 57"/>
                      <a:gd name="T35" fmla="*/ 0 h 52"/>
                      <a:gd name="T36" fmla="*/ 0 w 57"/>
                      <a:gd name="T37" fmla="*/ 0 h 52"/>
                      <a:gd name="T38" fmla="*/ 0 w 57"/>
                      <a:gd name="T39" fmla="*/ 0 h 52"/>
                      <a:gd name="T40" fmla="*/ 0 w 57"/>
                      <a:gd name="T41" fmla="*/ 0 h 52"/>
                      <a:gd name="T42" fmla="*/ 0 w 57"/>
                      <a:gd name="T43" fmla="*/ 0 h 52"/>
                      <a:gd name="T44" fmla="*/ 0 w 57"/>
                      <a:gd name="T45" fmla="*/ 0 h 5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7"/>
                      <a:gd name="T70" fmla="*/ 0 h 52"/>
                      <a:gd name="T71" fmla="*/ 57 w 57"/>
                      <a:gd name="T72" fmla="*/ 52 h 5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7" h="52">
                        <a:moveTo>
                          <a:pt x="57" y="52"/>
                        </a:moveTo>
                        <a:lnTo>
                          <a:pt x="57" y="52"/>
                        </a:lnTo>
                        <a:lnTo>
                          <a:pt x="56" y="42"/>
                        </a:lnTo>
                        <a:lnTo>
                          <a:pt x="52" y="33"/>
                        </a:lnTo>
                        <a:lnTo>
                          <a:pt x="47" y="24"/>
                        </a:lnTo>
                        <a:lnTo>
                          <a:pt x="41" y="16"/>
                        </a:lnTo>
                        <a:lnTo>
                          <a:pt x="32" y="10"/>
                        </a:lnTo>
                        <a:lnTo>
                          <a:pt x="23" y="5"/>
                        </a:lnTo>
                        <a:lnTo>
                          <a:pt x="12" y="1"/>
                        </a:lnTo>
                        <a:lnTo>
                          <a:pt x="0" y="0"/>
                        </a:lnTo>
                        <a:lnTo>
                          <a:pt x="0" y="19"/>
                        </a:lnTo>
                        <a:lnTo>
                          <a:pt x="9" y="19"/>
                        </a:lnTo>
                        <a:lnTo>
                          <a:pt x="15" y="21"/>
                        </a:lnTo>
                        <a:lnTo>
                          <a:pt x="23" y="25"/>
                        </a:lnTo>
                        <a:lnTo>
                          <a:pt x="28" y="29"/>
                        </a:lnTo>
                        <a:lnTo>
                          <a:pt x="33" y="34"/>
                        </a:lnTo>
                        <a:lnTo>
                          <a:pt x="36" y="39"/>
                        </a:lnTo>
                        <a:lnTo>
                          <a:pt x="38" y="45"/>
                        </a:lnTo>
                        <a:lnTo>
                          <a:pt x="38" y="52"/>
                        </a:lnTo>
                        <a:lnTo>
                          <a:pt x="57" y="52"/>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103725" name="Group 666">
                  <a:extLst>
                    <a:ext uri="{FF2B5EF4-FFF2-40B4-BE49-F238E27FC236}">
                      <a16:creationId xmlns:a16="http://schemas.microsoft.com/office/drawing/2014/main" id="{2376E4D6-C287-2745-9FB8-A03EC6A48717}"/>
                    </a:ext>
                  </a:extLst>
                </p:cNvPr>
                <p:cNvGrpSpPr>
                  <a:grpSpLocks/>
                </p:cNvGrpSpPr>
                <p:nvPr/>
              </p:nvGrpSpPr>
              <p:grpSpPr bwMode="auto">
                <a:xfrm>
                  <a:off x="1713" y="1893"/>
                  <a:ext cx="48" cy="59"/>
                  <a:chOff x="1713" y="1893"/>
                  <a:chExt cx="48" cy="59"/>
                </a:xfrm>
              </p:grpSpPr>
              <p:sp>
                <p:nvSpPr>
                  <p:cNvPr id="103726" name="Freeform 667">
                    <a:extLst>
                      <a:ext uri="{FF2B5EF4-FFF2-40B4-BE49-F238E27FC236}">
                        <a16:creationId xmlns:a16="http://schemas.microsoft.com/office/drawing/2014/main" id="{1BD3A53C-7B92-4442-9EC2-394D066B9368}"/>
                      </a:ext>
                    </a:extLst>
                  </p:cNvPr>
                  <p:cNvSpPr>
                    <a:spLocks/>
                  </p:cNvSpPr>
                  <p:nvPr/>
                </p:nvSpPr>
                <p:spPr bwMode="auto">
                  <a:xfrm>
                    <a:off x="1713" y="1927"/>
                    <a:ext cx="26" cy="25"/>
                  </a:xfrm>
                  <a:custGeom>
                    <a:avLst/>
                    <a:gdLst>
                      <a:gd name="T0" fmla="*/ 0 w 102"/>
                      <a:gd name="T1" fmla="*/ 0 h 97"/>
                      <a:gd name="T2" fmla="*/ 0 w 102"/>
                      <a:gd name="T3" fmla="*/ 0 h 97"/>
                      <a:gd name="T4" fmla="*/ 0 w 102"/>
                      <a:gd name="T5" fmla="*/ 0 h 97"/>
                      <a:gd name="T6" fmla="*/ 0 w 102"/>
                      <a:gd name="T7" fmla="*/ 0 h 97"/>
                      <a:gd name="T8" fmla="*/ 0 w 102"/>
                      <a:gd name="T9" fmla="*/ 0 h 97"/>
                      <a:gd name="T10" fmla="*/ 0 60000 65536"/>
                      <a:gd name="T11" fmla="*/ 0 60000 65536"/>
                      <a:gd name="T12" fmla="*/ 0 60000 65536"/>
                      <a:gd name="T13" fmla="*/ 0 60000 65536"/>
                      <a:gd name="T14" fmla="*/ 0 60000 65536"/>
                      <a:gd name="T15" fmla="*/ 0 w 102"/>
                      <a:gd name="T16" fmla="*/ 0 h 97"/>
                      <a:gd name="T17" fmla="*/ 102 w 102"/>
                      <a:gd name="T18" fmla="*/ 97 h 97"/>
                    </a:gdLst>
                    <a:ahLst/>
                    <a:cxnLst>
                      <a:cxn ang="T10">
                        <a:pos x="T0" y="T1"/>
                      </a:cxn>
                      <a:cxn ang="T11">
                        <a:pos x="T2" y="T3"/>
                      </a:cxn>
                      <a:cxn ang="T12">
                        <a:pos x="T4" y="T5"/>
                      </a:cxn>
                      <a:cxn ang="T13">
                        <a:pos x="T6" y="T7"/>
                      </a:cxn>
                      <a:cxn ang="T14">
                        <a:pos x="T8" y="T9"/>
                      </a:cxn>
                    </a:cxnLst>
                    <a:rect l="T15" t="T16" r="T17" b="T18"/>
                    <a:pathLst>
                      <a:path w="102" h="97">
                        <a:moveTo>
                          <a:pt x="13" y="97"/>
                        </a:moveTo>
                        <a:lnTo>
                          <a:pt x="102" y="13"/>
                        </a:lnTo>
                        <a:lnTo>
                          <a:pt x="89" y="0"/>
                        </a:lnTo>
                        <a:lnTo>
                          <a:pt x="0" y="84"/>
                        </a:lnTo>
                        <a:lnTo>
                          <a:pt x="13" y="97"/>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27" name="Freeform 668">
                    <a:extLst>
                      <a:ext uri="{FF2B5EF4-FFF2-40B4-BE49-F238E27FC236}">
                        <a16:creationId xmlns:a16="http://schemas.microsoft.com/office/drawing/2014/main" id="{664AEFBD-3BFF-3D4F-9AF2-B524A790F186}"/>
                      </a:ext>
                    </a:extLst>
                  </p:cNvPr>
                  <p:cNvSpPr>
                    <a:spLocks/>
                  </p:cNvSpPr>
                  <p:nvPr/>
                </p:nvSpPr>
                <p:spPr bwMode="auto">
                  <a:xfrm>
                    <a:off x="1736" y="1927"/>
                    <a:ext cx="25" cy="25"/>
                  </a:xfrm>
                  <a:custGeom>
                    <a:avLst/>
                    <a:gdLst>
                      <a:gd name="T0" fmla="*/ 0 w 103"/>
                      <a:gd name="T1" fmla="*/ 0 h 97"/>
                      <a:gd name="T2" fmla="*/ 0 w 103"/>
                      <a:gd name="T3" fmla="*/ 0 h 97"/>
                      <a:gd name="T4" fmla="*/ 0 w 103"/>
                      <a:gd name="T5" fmla="*/ 0 h 97"/>
                      <a:gd name="T6" fmla="*/ 0 w 103"/>
                      <a:gd name="T7" fmla="*/ 0 h 97"/>
                      <a:gd name="T8" fmla="*/ 0 w 103"/>
                      <a:gd name="T9" fmla="*/ 0 h 97"/>
                      <a:gd name="T10" fmla="*/ 0 60000 65536"/>
                      <a:gd name="T11" fmla="*/ 0 60000 65536"/>
                      <a:gd name="T12" fmla="*/ 0 60000 65536"/>
                      <a:gd name="T13" fmla="*/ 0 60000 65536"/>
                      <a:gd name="T14" fmla="*/ 0 60000 65536"/>
                      <a:gd name="T15" fmla="*/ 0 w 103"/>
                      <a:gd name="T16" fmla="*/ 0 h 97"/>
                      <a:gd name="T17" fmla="*/ 103 w 103"/>
                      <a:gd name="T18" fmla="*/ 97 h 97"/>
                    </a:gdLst>
                    <a:ahLst/>
                    <a:cxnLst>
                      <a:cxn ang="T10">
                        <a:pos x="T0" y="T1"/>
                      </a:cxn>
                      <a:cxn ang="T11">
                        <a:pos x="T2" y="T3"/>
                      </a:cxn>
                      <a:cxn ang="T12">
                        <a:pos x="T4" y="T5"/>
                      </a:cxn>
                      <a:cxn ang="T13">
                        <a:pos x="T6" y="T7"/>
                      </a:cxn>
                      <a:cxn ang="T14">
                        <a:pos x="T8" y="T9"/>
                      </a:cxn>
                    </a:cxnLst>
                    <a:rect l="T15" t="T16" r="T17" b="T18"/>
                    <a:pathLst>
                      <a:path w="103" h="97">
                        <a:moveTo>
                          <a:pt x="103" y="84"/>
                        </a:moveTo>
                        <a:lnTo>
                          <a:pt x="13" y="0"/>
                        </a:lnTo>
                        <a:lnTo>
                          <a:pt x="0" y="13"/>
                        </a:lnTo>
                        <a:lnTo>
                          <a:pt x="90" y="97"/>
                        </a:lnTo>
                        <a:lnTo>
                          <a:pt x="103" y="84"/>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103728" name="Group 669">
                    <a:extLst>
                      <a:ext uri="{FF2B5EF4-FFF2-40B4-BE49-F238E27FC236}">
                        <a16:creationId xmlns:a16="http://schemas.microsoft.com/office/drawing/2014/main" id="{07112D0E-1B4E-9548-8FC4-011E2331F97F}"/>
                      </a:ext>
                    </a:extLst>
                  </p:cNvPr>
                  <p:cNvGrpSpPr>
                    <a:grpSpLocks/>
                  </p:cNvGrpSpPr>
                  <p:nvPr/>
                </p:nvGrpSpPr>
                <p:grpSpPr bwMode="auto">
                  <a:xfrm>
                    <a:off x="1718" y="1893"/>
                    <a:ext cx="36" cy="39"/>
                    <a:chOff x="3341" y="1920"/>
                    <a:chExt cx="36" cy="39"/>
                  </a:xfrm>
                </p:grpSpPr>
                <p:sp>
                  <p:nvSpPr>
                    <p:cNvPr id="103729" name="Line 670">
                      <a:extLst>
                        <a:ext uri="{FF2B5EF4-FFF2-40B4-BE49-F238E27FC236}">
                          <a16:creationId xmlns:a16="http://schemas.microsoft.com/office/drawing/2014/main" id="{D00DB122-0673-A442-B926-D67AB7166617}"/>
                        </a:ext>
                      </a:extLst>
                    </p:cNvPr>
                    <p:cNvSpPr>
                      <a:spLocks noChangeShapeType="1"/>
                    </p:cNvSpPr>
                    <p:nvPr/>
                  </p:nvSpPr>
                  <p:spPr bwMode="auto">
                    <a:xfrm>
                      <a:off x="3360" y="1920"/>
                      <a:ext cx="0" cy="39"/>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730" name="Line 671">
                      <a:extLst>
                        <a:ext uri="{FF2B5EF4-FFF2-40B4-BE49-F238E27FC236}">
                          <a16:creationId xmlns:a16="http://schemas.microsoft.com/office/drawing/2014/main" id="{74921C68-7E43-6449-A9F8-D77398D3B98E}"/>
                        </a:ext>
                      </a:extLst>
                    </p:cNvPr>
                    <p:cNvSpPr>
                      <a:spLocks noChangeShapeType="1"/>
                    </p:cNvSpPr>
                    <p:nvPr/>
                  </p:nvSpPr>
                  <p:spPr bwMode="auto">
                    <a:xfrm rot="5400000">
                      <a:off x="3359" y="1918"/>
                      <a:ext cx="0" cy="3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103623" name="Group 672">
                <a:extLst>
                  <a:ext uri="{FF2B5EF4-FFF2-40B4-BE49-F238E27FC236}">
                    <a16:creationId xmlns:a16="http://schemas.microsoft.com/office/drawing/2014/main" id="{80B92C7A-A516-A744-BFDF-F6C9FE5DEAE1}"/>
                  </a:ext>
                </a:extLst>
              </p:cNvPr>
              <p:cNvGrpSpPr>
                <a:grpSpLocks/>
              </p:cNvGrpSpPr>
              <p:nvPr/>
            </p:nvGrpSpPr>
            <p:grpSpPr bwMode="auto">
              <a:xfrm rot="10799791">
                <a:off x="2162" y="1910"/>
                <a:ext cx="64" cy="27"/>
                <a:chOff x="1762" y="2048"/>
                <a:chExt cx="64" cy="27"/>
              </a:xfrm>
            </p:grpSpPr>
            <p:grpSp>
              <p:nvGrpSpPr>
                <p:cNvPr id="103719" name="Group 673">
                  <a:extLst>
                    <a:ext uri="{FF2B5EF4-FFF2-40B4-BE49-F238E27FC236}">
                      <a16:creationId xmlns:a16="http://schemas.microsoft.com/office/drawing/2014/main" id="{7869E560-374E-4E49-A7FF-AB5766565D88}"/>
                    </a:ext>
                  </a:extLst>
                </p:cNvPr>
                <p:cNvGrpSpPr>
                  <a:grpSpLocks/>
                </p:cNvGrpSpPr>
                <p:nvPr/>
              </p:nvGrpSpPr>
              <p:grpSpPr bwMode="auto">
                <a:xfrm>
                  <a:off x="1762" y="2048"/>
                  <a:ext cx="62" cy="27"/>
                  <a:chOff x="1762" y="2048"/>
                  <a:chExt cx="62" cy="27"/>
                </a:xfrm>
              </p:grpSpPr>
              <p:sp>
                <p:nvSpPr>
                  <p:cNvPr id="103721" name="Rectangle 674">
                    <a:extLst>
                      <a:ext uri="{FF2B5EF4-FFF2-40B4-BE49-F238E27FC236}">
                        <a16:creationId xmlns:a16="http://schemas.microsoft.com/office/drawing/2014/main" id="{39D75FF4-FBA3-8B41-AAB3-CF8ADEAB685A}"/>
                      </a:ext>
                    </a:extLst>
                  </p:cNvPr>
                  <p:cNvSpPr>
                    <a:spLocks noChangeArrowheads="1"/>
                  </p:cNvSpPr>
                  <p:nvPr/>
                </p:nvSpPr>
                <p:spPr bwMode="auto">
                  <a:xfrm>
                    <a:off x="1762" y="2057"/>
                    <a:ext cx="53" cy="5"/>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22" name="Freeform 675">
                    <a:extLst>
                      <a:ext uri="{FF2B5EF4-FFF2-40B4-BE49-F238E27FC236}">
                        <a16:creationId xmlns:a16="http://schemas.microsoft.com/office/drawing/2014/main" id="{C0A98C9C-335C-824E-B715-B5A36164CC4E}"/>
                      </a:ext>
                    </a:extLst>
                  </p:cNvPr>
                  <p:cNvSpPr>
                    <a:spLocks/>
                  </p:cNvSpPr>
                  <p:nvPr/>
                </p:nvSpPr>
                <p:spPr bwMode="auto">
                  <a:xfrm>
                    <a:off x="1813" y="2048"/>
                    <a:ext cx="11" cy="22"/>
                  </a:xfrm>
                  <a:custGeom>
                    <a:avLst/>
                    <a:gdLst>
                      <a:gd name="T0" fmla="*/ 0 w 43"/>
                      <a:gd name="T1" fmla="*/ 0 h 84"/>
                      <a:gd name="T2" fmla="*/ 0 w 43"/>
                      <a:gd name="T3" fmla="*/ 0 h 84"/>
                      <a:gd name="T4" fmla="*/ 0 w 43"/>
                      <a:gd name="T5" fmla="*/ 0 h 84"/>
                      <a:gd name="T6" fmla="*/ 0 w 43"/>
                      <a:gd name="T7" fmla="*/ 0 h 84"/>
                      <a:gd name="T8" fmla="*/ 0 60000 65536"/>
                      <a:gd name="T9" fmla="*/ 0 60000 65536"/>
                      <a:gd name="T10" fmla="*/ 0 60000 65536"/>
                      <a:gd name="T11" fmla="*/ 0 60000 65536"/>
                      <a:gd name="T12" fmla="*/ 0 w 43"/>
                      <a:gd name="T13" fmla="*/ 0 h 84"/>
                      <a:gd name="T14" fmla="*/ 43 w 43"/>
                      <a:gd name="T15" fmla="*/ 84 h 84"/>
                    </a:gdLst>
                    <a:ahLst/>
                    <a:cxnLst>
                      <a:cxn ang="T8">
                        <a:pos x="T0" y="T1"/>
                      </a:cxn>
                      <a:cxn ang="T9">
                        <a:pos x="T2" y="T3"/>
                      </a:cxn>
                      <a:cxn ang="T10">
                        <a:pos x="T4" y="T5"/>
                      </a:cxn>
                      <a:cxn ang="T11">
                        <a:pos x="T6" y="T7"/>
                      </a:cxn>
                    </a:cxnLst>
                    <a:rect l="T12" t="T13" r="T14" b="T15"/>
                    <a:pathLst>
                      <a:path w="43" h="84">
                        <a:moveTo>
                          <a:pt x="0" y="0"/>
                        </a:moveTo>
                        <a:lnTo>
                          <a:pt x="0" y="84"/>
                        </a:lnTo>
                        <a:lnTo>
                          <a:pt x="43" y="4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23" name="Freeform 676">
                    <a:extLst>
                      <a:ext uri="{FF2B5EF4-FFF2-40B4-BE49-F238E27FC236}">
                        <a16:creationId xmlns:a16="http://schemas.microsoft.com/office/drawing/2014/main" id="{1FDEA3F7-D944-DE4B-8045-5FEF6259F0B2}"/>
                      </a:ext>
                    </a:extLst>
                  </p:cNvPr>
                  <p:cNvSpPr>
                    <a:spLocks/>
                  </p:cNvSpPr>
                  <p:nvPr/>
                </p:nvSpPr>
                <p:spPr bwMode="auto">
                  <a:xfrm>
                    <a:off x="1811" y="2048"/>
                    <a:ext cx="5" cy="27"/>
                  </a:xfrm>
                  <a:custGeom>
                    <a:avLst/>
                    <a:gdLst>
                      <a:gd name="T0" fmla="*/ 0 w 18"/>
                      <a:gd name="T1" fmla="*/ 0 h 106"/>
                      <a:gd name="T2" fmla="*/ 0 w 18"/>
                      <a:gd name="T3" fmla="*/ 0 h 106"/>
                      <a:gd name="T4" fmla="*/ 0 w 18"/>
                      <a:gd name="T5" fmla="*/ 0 h 106"/>
                      <a:gd name="T6" fmla="*/ 0 w 18"/>
                      <a:gd name="T7" fmla="*/ 0 h 106"/>
                      <a:gd name="T8" fmla="*/ 0 w 18"/>
                      <a:gd name="T9" fmla="*/ 0 h 106"/>
                      <a:gd name="T10" fmla="*/ 0 w 18"/>
                      <a:gd name="T11" fmla="*/ 0 h 106"/>
                      <a:gd name="T12" fmla="*/ 0 w 18"/>
                      <a:gd name="T13" fmla="*/ 0 h 106"/>
                      <a:gd name="T14" fmla="*/ 0 w 18"/>
                      <a:gd name="T15" fmla="*/ 0 h 106"/>
                      <a:gd name="T16" fmla="*/ 0 w 18"/>
                      <a:gd name="T17" fmla="*/ 0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06"/>
                      <a:gd name="T29" fmla="*/ 18 w 18"/>
                      <a:gd name="T30" fmla="*/ 106 h 1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06">
                        <a:moveTo>
                          <a:pt x="15" y="91"/>
                        </a:moveTo>
                        <a:lnTo>
                          <a:pt x="18" y="84"/>
                        </a:lnTo>
                        <a:lnTo>
                          <a:pt x="18" y="0"/>
                        </a:lnTo>
                        <a:lnTo>
                          <a:pt x="0" y="0"/>
                        </a:lnTo>
                        <a:lnTo>
                          <a:pt x="0" y="84"/>
                        </a:lnTo>
                        <a:lnTo>
                          <a:pt x="15" y="91"/>
                        </a:lnTo>
                        <a:lnTo>
                          <a:pt x="0" y="84"/>
                        </a:lnTo>
                        <a:lnTo>
                          <a:pt x="0" y="106"/>
                        </a:lnTo>
                        <a:lnTo>
                          <a:pt x="15" y="91"/>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sp>
              <p:nvSpPr>
                <p:cNvPr id="103720" name="Freeform 677">
                  <a:extLst>
                    <a:ext uri="{FF2B5EF4-FFF2-40B4-BE49-F238E27FC236}">
                      <a16:creationId xmlns:a16="http://schemas.microsoft.com/office/drawing/2014/main" id="{9CDC53CE-65F7-5F4E-A737-436A2CDB894B}"/>
                    </a:ext>
                  </a:extLst>
                </p:cNvPr>
                <p:cNvSpPr>
                  <a:spLocks/>
                </p:cNvSpPr>
                <p:nvPr/>
              </p:nvSpPr>
              <p:spPr bwMode="auto">
                <a:xfrm>
                  <a:off x="1812" y="2058"/>
                  <a:ext cx="14" cy="13"/>
                </a:xfrm>
                <a:custGeom>
                  <a:avLst/>
                  <a:gdLst>
                    <a:gd name="T0" fmla="*/ 0 w 55"/>
                    <a:gd name="T1" fmla="*/ 0 h 56"/>
                    <a:gd name="T2" fmla="*/ 0 w 55"/>
                    <a:gd name="T3" fmla="*/ 0 h 56"/>
                    <a:gd name="T4" fmla="*/ 0 w 55"/>
                    <a:gd name="T5" fmla="*/ 0 h 56"/>
                    <a:gd name="T6" fmla="*/ 0 w 55"/>
                    <a:gd name="T7" fmla="*/ 0 h 56"/>
                    <a:gd name="T8" fmla="*/ 0 w 55"/>
                    <a:gd name="T9" fmla="*/ 0 h 56"/>
                    <a:gd name="T10" fmla="*/ 0 w 55"/>
                    <a:gd name="T11" fmla="*/ 0 h 56"/>
                    <a:gd name="T12" fmla="*/ 0 w 55"/>
                    <a:gd name="T13" fmla="*/ 0 h 56"/>
                    <a:gd name="T14" fmla="*/ 0 w 55"/>
                    <a:gd name="T15" fmla="*/ 0 h 56"/>
                    <a:gd name="T16" fmla="*/ 0 w 55"/>
                    <a:gd name="T17" fmla="*/ 0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
                    <a:gd name="T28" fmla="*/ 0 h 56"/>
                    <a:gd name="T29" fmla="*/ 55 w 55"/>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 h="56">
                      <a:moveTo>
                        <a:pt x="42" y="0"/>
                      </a:moveTo>
                      <a:lnTo>
                        <a:pt x="42" y="0"/>
                      </a:lnTo>
                      <a:lnTo>
                        <a:pt x="0" y="43"/>
                      </a:lnTo>
                      <a:lnTo>
                        <a:pt x="12" y="56"/>
                      </a:lnTo>
                      <a:lnTo>
                        <a:pt x="55" y="13"/>
                      </a:lnTo>
                      <a:lnTo>
                        <a:pt x="42" y="0"/>
                      </a:lnTo>
                      <a:lnTo>
                        <a:pt x="55" y="13"/>
                      </a:lnTo>
                      <a:lnTo>
                        <a:pt x="49" y="6"/>
                      </a:lnTo>
                      <a:lnTo>
                        <a:pt x="42"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103624" name="Group 678">
                <a:extLst>
                  <a:ext uri="{FF2B5EF4-FFF2-40B4-BE49-F238E27FC236}">
                    <a16:creationId xmlns:a16="http://schemas.microsoft.com/office/drawing/2014/main" id="{D002EB5B-22E8-3D44-8DFB-9DEC53CFE039}"/>
                  </a:ext>
                </a:extLst>
              </p:cNvPr>
              <p:cNvGrpSpPr>
                <a:grpSpLocks/>
              </p:cNvGrpSpPr>
              <p:nvPr/>
            </p:nvGrpSpPr>
            <p:grpSpPr bwMode="auto">
              <a:xfrm>
                <a:off x="2088" y="1954"/>
                <a:ext cx="27" cy="32"/>
                <a:chOff x="2088" y="1954"/>
                <a:chExt cx="27" cy="32"/>
              </a:xfrm>
            </p:grpSpPr>
            <p:grpSp>
              <p:nvGrpSpPr>
                <p:cNvPr id="103714" name="Group 679">
                  <a:extLst>
                    <a:ext uri="{FF2B5EF4-FFF2-40B4-BE49-F238E27FC236}">
                      <a16:creationId xmlns:a16="http://schemas.microsoft.com/office/drawing/2014/main" id="{8C756CD6-4E13-3A49-B001-BA322EEFB4AD}"/>
                    </a:ext>
                  </a:extLst>
                </p:cNvPr>
                <p:cNvGrpSpPr>
                  <a:grpSpLocks/>
                </p:cNvGrpSpPr>
                <p:nvPr/>
              </p:nvGrpSpPr>
              <p:grpSpPr bwMode="auto">
                <a:xfrm>
                  <a:off x="2088" y="1954"/>
                  <a:ext cx="27" cy="14"/>
                  <a:chOff x="1937" y="1949"/>
                  <a:chExt cx="27" cy="14"/>
                </a:xfrm>
              </p:grpSpPr>
              <p:sp>
                <p:nvSpPr>
                  <p:cNvPr id="103716" name="Freeform 680">
                    <a:extLst>
                      <a:ext uri="{FF2B5EF4-FFF2-40B4-BE49-F238E27FC236}">
                        <a16:creationId xmlns:a16="http://schemas.microsoft.com/office/drawing/2014/main" id="{22EFF70F-608B-C14C-A937-82FA339E5925}"/>
                      </a:ext>
                    </a:extLst>
                  </p:cNvPr>
                  <p:cNvSpPr>
                    <a:spLocks/>
                  </p:cNvSpPr>
                  <p:nvPr/>
                </p:nvSpPr>
                <p:spPr bwMode="auto">
                  <a:xfrm rot="-5400209">
                    <a:off x="1942" y="1945"/>
                    <a:ext cx="11" cy="22"/>
                  </a:xfrm>
                  <a:custGeom>
                    <a:avLst/>
                    <a:gdLst>
                      <a:gd name="T0" fmla="*/ 0 w 43"/>
                      <a:gd name="T1" fmla="*/ 0 h 84"/>
                      <a:gd name="T2" fmla="*/ 0 w 43"/>
                      <a:gd name="T3" fmla="*/ 0 h 84"/>
                      <a:gd name="T4" fmla="*/ 0 w 43"/>
                      <a:gd name="T5" fmla="*/ 0 h 84"/>
                      <a:gd name="T6" fmla="*/ 0 w 43"/>
                      <a:gd name="T7" fmla="*/ 0 h 84"/>
                      <a:gd name="T8" fmla="*/ 0 60000 65536"/>
                      <a:gd name="T9" fmla="*/ 0 60000 65536"/>
                      <a:gd name="T10" fmla="*/ 0 60000 65536"/>
                      <a:gd name="T11" fmla="*/ 0 60000 65536"/>
                      <a:gd name="T12" fmla="*/ 0 w 43"/>
                      <a:gd name="T13" fmla="*/ 0 h 84"/>
                      <a:gd name="T14" fmla="*/ 43 w 43"/>
                      <a:gd name="T15" fmla="*/ 84 h 84"/>
                    </a:gdLst>
                    <a:ahLst/>
                    <a:cxnLst>
                      <a:cxn ang="T8">
                        <a:pos x="T0" y="T1"/>
                      </a:cxn>
                      <a:cxn ang="T9">
                        <a:pos x="T2" y="T3"/>
                      </a:cxn>
                      <a:cxn ang="T10">
                        <a:pos x="T4" y="T5"/>
                      </a:cxn>
                      <a:cxn ang="T11">
                        <a:pos x="T6" y="T7"/>
                      </a:cxn>
                    </a:cxnLst>
                    <a:rect l="T12" t="T13" r="T14" b="T15"/>
                    <a:pathLst>
                      <a:path w="43" h="84">
                        <a:moveTo>
                          <a:pt x="0" y="0"/>
                        </a:moveTo>
                        <a:lnTo>
                          <a:pt x="0" y="84"/>
                        </a:lnTo>
                        <a:lnTo>
                          <a:pt x="43" y="4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17" name="Freeform 681">
                    <a:extLst>
                      <a:ext uri="{FF2B5EF4-FFF2-40B4-BE49-F238E27FC236}">
                        <a16:creationId xmlns:a16="http://schemas.microsoft.com/office/drawing/2014/main" id="{FA202F77-B64D-3A44-9FDE-834207E4E53A}"/>
                      </a:ext>
                    </a:extLst>
                  </p:cNvPr>
                  <p:cNvSpPr>
                    <a:spLocks/>
                  </p:cNvSpPr>
                  <p:nvPr/>
                </p:nvSpPr>
                <p:spPr bwMode="auto">
                  <a:xfrm rot="-5400209">
                    <a:off x="1948" y="1947"/>
                    <a:ext cx="5" cy="27"/>
                  </a:xfrm>
                  <a:custGeom>
                    <a:avLst/>
                    <a:gdLst>
                      <a:gd name="T0" fmla="*/ 0 w 18"/>
                      <a:gd name="T1" fmla="*/ 0 h 106"/>
                      <a:gd name="T2" fmla="*/ 0 w 18"/>
                      <a:gd name="T3" fmla="*/ 0 h 106"/>
                      <a:gd name="T4" fmla="*/ 0 w 18"/>
                      <a:gd name="T5" fmla="*/ 0 h 106"/>
                      <a:gd name="T6" fmla="*/ 0 w 18"/>
                      <a:gd name="T7" fmla="*/ 0 h 106"/>
                      <a:gd name="T8" fmla="*/ 0 w 18"/>
                      <a:gd name="T9" fmla="*/ 0 h 106"/>
                      <a:gd name="T10" fmla="*/ 0 w 18"/>
                      <a:gd name="T11" fmla="*/ 0 h 106"/>
                      <a:gd name="T12" fmla="*/ 0 w 18"/>
                      <a:gd name="T13" fmla="*/ 0 h 106"/>
                      <a:gd name="T14" fmla="*/ 0 w 18"/>
                      <a:gd name="T15" fmla="*/ 0 h 106"/>
                      <a:gd name="T16" fmla="*/ 0 w 18"/>
                      <a:gd name="T17" fmla="*/ 0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06"/>
                      <a:gd name="T29" fmla="*/ 18 w 18"/>
                      <a:gd name="T30" fmla="*/ 106 h 1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06">
                        <a:moveTo>
                          <a:pt x="15" y="91"/>
                        </a:moveTo>
                        <a:lnTo>
                          <a:pt x="18" y="84"/>
                        </a:lnTo>
                        <a:lnTo>
                          <a:pt x="18" y="0"/>
                        </a:lnTo>
                        <a:lnTo>
                          <a:pt x="0" y="0"/>
                        </a:lnTo>
                        <a:lnTo>
                          <a:pt x="0" y="84"/>
                        </a:lnTo>
                        <a:lnTo>
                          <a:pt x="15" y="91"/>
                        </a:lnTo>
                        <a:lnTo>
                          <a:pt x="0" y="84"/>
                        </a:lnTo>
                        <a:lnTo>
                          <a:pt x="0" y="106"/>
                        </a:lnTo>
                        <a:lnTo>
                          <a:pt x="15" y="91"/>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18" name="Freeform 682">
                    <a:extLst>
                      <a:ext uri="{FF2B5EF4-FFF2-40B4-BE49-F238E27FC236}">
                        <a16:creationId xmlns:a16="http://schemas.microsoft.com/office/drawing/2014/main" id="{79DBEAC1-DD32-DC4F-948B-BD6B441C8ADB}"/>
                      </a:ext>
                    </a:extLst>
                  </p:cNvPr>
                  <p:cNvSpPr>
                    <a:spLocks/>
                  </p:cNvSpPr>
                  <p:nvPr/>
                </p:nvSpPr>
                <p:spPr bwMode="auto">
                  <a:xfrm rot="-5400209">
                    <a:off x="1947" y="1949"/>
                    <a:ext cx="14" cy="13"/>
                  </a:xfrm>
                  <a:custGeom>
                    <a:avLst/>
                    <a:gdLst>
                      <a:gd name="T0" fmla="*/ 0 w 55"/>
                      <a:gd name="T1" fmla="*/ 0 h 56"/>
                      <a:gd name="T2" fmla="*/ 0 w 55"/>
                      <a:gd name="T3" fmla="*/ 0 h 56"/>
                      <a:gd name="T4" fmla="*/ 0 w 55"/>
                      <a:gd name="T5" fmla="*/ 0 h 56"/>
                      <a:gd name="T6" fmla="*/ 0 w 55"/>
                      <a:gd name="T7" fmla="*/ 0 h 56"/>
                      <a:gd name="T8" fmla="*/ 0 w 55"/>
                      <a:gd name="T9" fmla="*/ 0 h 56"/>
                      <a:gd name="T10" fmla="*/ 0 w 55"/>
                      <a:gd name="T11" fmla="*/ 0 h 56"/>
                      <a:gd name="T12" fmla="*/ 0 w 55"/>
                      <a:gd name="T13" fmla="*/ 0 h 56"/>
                      <a:gd name="T14" fmla="*/ 0 w 55"/>
                      <a:gd name="T15" fmla="*/ 0 h 56"/>
                      <a:gd name="T16" fmla="*/ 0 w 55"/>
                      <a:gd name="T17" fmla="*/ 0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
                      <a:gd name="T28" fmla="*/ 0 h 56"/>
                      <a:gd name="T29" fmla="*/ 55 w 55"/>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 h="56">
                        <a:moveTo>
                          <a:pt x="42" y="0"/>
                        </a:moveTo>
                        <a:lnTo>
                          <a:pt x="42" y="0"/>
                        </a:lnTo>
                        <a:lnTo>
                          <a:pt x="0" y="43"/>
                        </a:lnTo>
                        <a:lnTo>
                          <a:pt x="12" y="56"/>
                        </a:lnTo>
                        <a:lnTo>
                          <a:pt x="55" y="13"/>
                        </a:lnTo>
                        <a:lnTo>
                          <a:pt x="42" y="0"/>
                        </a:lnTo>
                        <a:lnTo>
                          <a:pt x="55" y="13"/>
                        </a:lnTo>
                        <a:lnTo>
                          <a:pt x="49" y="6"/>
                        </a:lnTo>
                        <a:lnTo>
                          <a:pt x="42"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sp>
              <p:nvSpPr>
                <p:cNvPr id="103715" name="Line 683">
                  <a:extLst>
                    <a:ext uri="{FF2B5EF4-FFF2-40B4-BE49-F238E27FC236}">
                      <a16:creationId xmlns:a16="http://schemas.microsoft.com/office/drawing/2014/main" id="{7531F57F-A03F-4F4C-8A35-0439A0A75681}"/>
                    </a:ext>
                  </a:extLst>
                </p:cNvPr>
                <p:cNvSpPr>
                  <a:spLocks noChangeShapeType="1"/>
                </p:cNvSpPr>
                <p:nvPr/>
              </p:nvSpPr>
              <p:spPr bwMode="auto">
                <a:xfrm>
                  <a:off x="2100" y="1966"/>
                  <a:ext cx="0" cy="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3625" name="Group 684">
                <a:extLst>
                  <a:ext uri="{FF2B5EF4-FFF2-40B4-BE49-F238E27FC236}">
                    <a16:creationId xmlns:a16="http://schemas.microsoft.com/office/drawing/2014/main" id="{9480E67B-1CFB-6940-85A5-EBD13A2635A4}"/>
                  </a:ext>
                </a:extLst>
              </p:cNvPr>
              <p:cNvGrpSpPr>
                <a:grpSpLocks/>
              </p:cNvGrpSpPr>
              <p:nvPr/>
            </p:nvGrpSpPr>
            <p:grpSpPr bwMode="auto">
              <a:xfrm>
                <a:off x="1762" y="1911"/>
                <a:ext cx="64" cy="27"/>
                <a:chOff x="1762" y="2048"/>
                <a:chExt cx="64" cy="27"/>
              </a:xfrm>
            </p:grpSpPr>
            <p:sp>
              <p:nvSpPr>
                <p:cNvPr id="103709" name="Rectangle 685">
                  <a:extLst>
                    <a:ext uri="{FF2B5EF4-FFF2-40B4-BE49-F238E27FC236}">
                      <a16:creationId xmlns:a16="http://schemas.microsoft.com/office/drawing/2014/main" id="{73B5172D-64C9-964D-B745-BF5A857C4C5F}"/>
                    </a:ext>
                  </a:extLst>
                </p:cNvPr>
                <p:cNvSpPr>
                  <a:spLocks noChangeArrowheads="1"/>
                </p:cNvSpPr>
                <p:nvPr/>
              </p:nvSpPr>
              <p:spPr bwMode="auto">
                <a:xfrm>
                  <a:off x="1762" y="2057"/>
                  <a:ext cx="53" cy="5"/>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103710" name="Group 686">
                  <a:extLst>
                    <a:ext uri="{FF2B5EF4-FFF2-40B4-BE49-F238E27FC236}">
                      <a16:creationId xmlns:a16="http://schemas.microsoft.com/office/drawing/2014/main" id="{D33BB67E-8CF0-9544-BA1C-5D49C2009AF0}"/>
                    </a:ext>
                  </a:extLst>
                </p:cNvPr>
                <p:cNvGrpSpPr>
                  <a:grpSpLocks/>
                </p:cNvGrpSpPr>
                <p:nvPr/>
              </p:nvGrpSpPr>
              <p:grpSpPr bwMode="auto">
                <a:xfrm>
                  <a:off x="1811" y="2048"/>
                  <a:ext cx="15" cy="27"/>
                  <a:chOff x="1811" y="2048"/>
                  <a:chExt cx="15" cy="27"/>
                </a:xfrm>
              </p:grpSpPr>
              <p:sp>
                <p:nvSpPr>
                  <p:cNvPr id="103711" name="Freeform 687">
                    <a:extLst>
                      <a:ext uri="{FF2B5EF4-FFF2-40B4-BE49-F238E27FC236}">
                        <a16:creationId xmlns:a16="http://schemas.microsoft.com/office/drawing/2014/main" id="{F40A377B-BD85-2444-B5FF-2445DF38F402}"/>
                      </a:ext>
                    </a:extLst>
                  </p:cNvPr>
                  <p:cNvSpPr>
                    <a:spLocks/>
                  </p:cNvSpPr>
                  <p:nvPr/>
                </p:nvSpPr>
                <p:spPr bwMode="auto">
                  <a:xfrm>
                    <a:off x="1813" y="2048"/>
                    <a:ext cx="11" cy="22"/>
                  </a:xfrm>
                  <a:custGeom>
                    <a:avLst/>
                    <a:gdLst>
                      <a:gd name="T0" fmla="*/ 0 w 43"/>
                      <a:gd name="T1" fmla="*/ 0 h 84"/>
                      <a:gd name="T2" fmla="*/ 0 w 43"/>
                      <a:gd name="T3" fmla="*/ 0 h 84"/>
                      <a:gd name="T4" fmla="*/ 0 w 43"/>
                      <a:gd name="T5" fmla="*/ 0 h 84"/>
                      <a:gd name="T6" fmla="*/ 0 w 43"/>
                      <a:gd name="T7" fmla="*/ 0 h 84"/>
                      <a:gd name="T8" fmla="*/ 0 60000 65536"/>
                      <a:gd name="T9" fmla="*/ 0 60000 65536"/>
                      <a:gd name="T10" fmla="*/ 0 60000 65536"/>
                      <a:gd name="T11" fmla="*/ 0 60000 65536"/>
                      <a:gd name="T12" fmla="*/ 0 w 43"/>
                      <a:gd name="T13" fmla="*/ 0 h 84"/>
                      <a:gd name="T14" fmla="*/ 43 w 43"/>
                      <a:gd name="T15" fmla="*/ 84 h 84"/>
                    </a:gdLst>
                    <a:ahLst/>
                    <a:cxnLst>
                      <a:cxn ang="T8">
                        <a:pos x="T0" y="T1"/>
                      </a:cxn>
                      <a:cxn ang="T9">
                        <a:pos x="T2" y="T3"/>
                      </a:cxn>
                      <a:cxn ang="T10">
                        <a:pos x="T4" y="T5"/>
                      </a:cxn>
                      <a:cxn ang="T11">
                        <a:pos x="T6" y="T7"/>
                      </a:cxn>
                    </a:cxnLst>
                    <a:rect l="T12" t="T13" r="T14" b="T15"/>
                    <a:pathLst>
                      <a:path w="43" h="84">
                        <a:moveTo>
                          <a:pt x="0" y="0"/>
                        </a:moveTo>
                        <a:lnTo>
                          <a:pt x="0" y="84"/>
                        </a:lnTo>
                        <a:lnTo>
                          <a:pt x="43" y="4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12" name="Freeform 688">
                    <a:extLst>
                      <a:ext uri="{FF2B5EF4-FFF2-40B4-BE49-F238E27FC236}">
                        <a16:creationId xmlns:a16="http://schemas.microsoft.com/office/drawing/2014/main" id="{5266D2A9-A465-9348-B8FA-12E339733B62}"/>
                      </a:ext>
                    </a:extLst>
                  </p:cNvPr>
                  <p:cNvSpPr>
                    <a:spLocks/>
                  </p:cNvSpPr>
                  <p:nvPr/>
                </p:nvSpPr>
                <p:spPr bwMode="auto">
                  <a:xfrm>
                    <a:off x="1811" y="2048"/>
                    <a:ext cx="5" cy="27"/>
                  </a:xfrm>
                  <a:custGeom>
                    <a:avLst/>
                    <a:gdLst>
                      <a:gd name="T0" fmla="*/ 0 w 18"/>
                      <a:gd name="T1" fmla="*/ 0 h 106"/>
                      <a:gd name="T2" fmla="*/ 0 w 18"/>
                      <a:gd name="T3" fmla="*/ 0 h 106"/>
                      <a:gd name="T4" fmla="*/ 0 w 18"/>
                      <a:gd name="T5" fmla="*/ 0 h 106"/>
                      <a:gd name="T6" fmla="*/ 0 w 18"/>
                      <a:gd name="T7" fmla="*/ 0 h 106"/>
                      <a:gd name="T8" fmla="*/ 0 w 18"/>
                      <a:gd name="T9" fmla="*/ 0 h 106"/>
                      <a:gd name="T10" fmla="*/ 0 w 18"/>
                      <a:gd name="T11" fmla="*/ 0 h 106"/>
                      <a:gd name="T12" fmla="*/ 0 w 18"/>
                      <a:gd name="T13" fmla="*/ 0 h 106"/>
                      <a:gd name="T14" fmla="*/ 0 w 18"/>
                      <a:gd name="T15" fmla="*/ 0 h 106"/>
                      <a:gd name="T16" fmla="*/ 0 w 18"/>
                      <a:gd name="T17" fmla="*/ 0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06"/>
                      <a:gd name="T29" fmla="*/ 18 w 18"/>
                      <a:gd name="T30" fmla="*/ 106 h 1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06">
                        <a:moveTo>
                          <a:pt x="15" y="91"/>
                        </a:moveTo>
                        <a:lnTo>
                          <a:pt x="18" y="84"/>
                        </a:lnTo>
                        <a:lnTo>
                          <a:pt x="18" y="0"/>
                        </a:lnTo>
                        <a:lnTo>
                          <a:pt x="0" y="0"/>
                        </a:lnTo>
                        <a:lnTo>
                          <a:pt x="0" y="84"/>
                        </a:lnTo>
                        <a:lnTo>
                          <a:pt x="15" y="91"/>
                        </a:lnTo>
                        <a:lnTo>
                          <a:pt x="0" y="84"/>
                        </a:lnTo>
                        <a:lnTo>
                          <a:pt x="0" y="106"/>
                        </a:lnTo>
                        <a:lnTo>
                          <a:pt x="15" y="91"/>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13" name="Freeform 689">
                    <a:extLst>
                      <a:ext uri="{FF2B5EF4-FFF2-40B4-BE49-F238E27FC236}">
                        <a16:creationId xmlns:a16="http://schemas.microsoft.com/office/drawing/2014/main" id="{166E1219-B9BB-844D-A0EA-F323F1EF392A}"/>
                      </a:ext>
                    </a:extLst>
                  </p:cNvPr>
                  <p:cNvSpPr>
                    <a:spLocks/>
                  </p:cNvSpPr>
                  <p:nvPr/>
                </p:nvSpPr>
                <p:spPr bwMode="auto">
                  <a:xfrm>
                    <a:off x="1812" y="2058"/>
                    <a:ext cx="14" cy="13"/>
                  </a:xfrm>
                  <a:custGeom>
                    <a:avLst/>
                    <a:gdLst>
                      <a:gd name="T0" fmla="*/ 0 w 55"/>
                      <a:gd name="T1" fmla="*/ 0 h 56"/>
                      <a:gd name="T2" fmla="*/ 0 w 55"/>
                      <a:gd name="T3" fmla="*/ 0 h 56"/>
                      <a:gd name="T4" fmla="*/ 0 w 55"/>
                      <a:gd name="T5" fmla="*/ 0 h 56"/>
                      <a:gd name="T6" fmla="*/ 0 w 55"/>
                      <a:gd name="T7" fmla="*/ 0 h 56"/>
                      <a:gd name="T8" fmla="*/ 0 w 55"/>
                      <a:gd name="T9" fmla="*/ 0 h 56"/>
                      <a:gd name="T10" fmla="*/ 0 w 55"/>
                      <a:gd name="T11" fmla="*/ 0 h 56"/>
                      <a:gd name="T12" fmla="*/ 0 w 55"/>
                      <a:gd name="T13" fmla="*/ 0 h 56"/>
                      <a:gd name="T14" fmla="*/ 0 w 55"/>
                      <a:gd name="T15" fmla="*/ 0 h 56"/>
                      <a:gd name="T16" fmla="*/ 0 w 55"/>
                      <a:gd name="T17" fmla="*/ 0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
                      <a:gd name="T28" fmla="*/ 0 h 56"/>
                      <a:gd name="T29" fmla="*/ 55 w 55"/>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 h="56">
                        <a:moveTo>
                          <a:pt x="42" y="0"/>
                        </a:moveTo>
                        <a:lnTo>
                          <a:pt x="42" y="0"/>
                        </a:lnTo>
                        <a:lnTo>
                          <a:pt x="0" y="43"/>
                        </a:lnTo>
                        <a:lnTo>
                          <a:pt x="12" y="56"/>
                        </a:lnTo>
                        <a:lnTo>
                          <a:pt x="55" y="13"/>
                        </a:lnTo>
                        <a:lnTo>
                          <a:pt x="42" y="0"/>
                        </a:lnTo>
                        <a:lnTo>
                          <a:pt x="55" y="13"/>
                        </a:lnTo>
                        <a:lnTo>
                          <a:pt x="49" y="6"/>
                        </a:lnTo>
                        <a:lnTo>
                          <a:pt x="42"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grpSp>
            <p:nvGrpSpPr>
              <p:cNvPr id="103626" name="Group 690">
                <a:extLst>
                  <a:ext uri="{FF2B5EF4-FFF2-40B4-BE49-F238E27FC236}">
                    <a16:creationId xmlns:a16="http://schemas.microsoft.com/office/drawing/2014/main" id="{0D9A7872-7D2B-8B40-AD30-6C6668318324}"/>
                  </a:ext>
                </a:extLst>
              </p:cNvPr>
              <p:cNvGrpSpPr>
                <a:grpSpLocks/>
              </p:cNvGrpSpPr>
              <p:nvPr/>
            </p:nvGrpSpPr>
            <p:grpSpPr bwMode="auto">
              <a:xfrm>
                <a:off x="1834" y="2027"/>
                <a:ext cx="117" cy="63"/>
                <a:chOff x="1834" y="2029"/>
                <a:chExt cx="117" cy="63"/>
              </a:xfrm>
            </p:grpSpPr>
            <p:grpSp>
              <p:nvGrpSpPr>
                <p:cNvPr id="103695" name="Group 691">
                  <a:extLst>
                    <a:ext uri="{FF2B5EF4-FFF2-40B4-BE49-F238E27FC236}">
                      <a16:creationId xmlns:a16="http://schemas.microsoft.com/office/drawing/2014/main" id="{1737FF96-93C2-584A-B9CC-8944AF8712D4}"/>
                    </a:ext>
                  </a:extLst>
                </p:cNvPr>
                <p:cNvGrpSpPr>
                  <a:grpSpLocks/>
                </p:cNvGrpSpPr>
                <p:nvPr/>
              </p:nvGrpSpPr>
              <p:grpSpPr bwMode="auto">
                <a:xfrm>
                  <a:off x="1834" y="2032"/>
                  <a:ext cx="117" cy="60"/>
                  <a:chOff x="2802" y="1995"/>
                  <a:chExt cx="117" cy="60"/>
                </a:xfrm>
              </p:grpSpPr>
              <p:sp>
                <p:nvSpPr>
                  <p:cNvPr id="103703" name="Freeform 692">
                    <a:extLst>
                      <a:ext uri="{FF2B5EF4-FFF2-40B4-BE49-F238E27FC236}">
                        <a16:creationId xmlns:a16="http://schemas.microsoft.com/office/drawing/2014/main" id="{9333A31D-236C-A641-B692-E0B3C75BD3F3}"/>
                      </a:ext>
                    </a:extLst>
                  </p:cNvPr>
                  <p:cNvSpPr>
                    <a:spLocks/>
                  </p:cNvSpPr>
                  <p:nvPr/>
                </p:nvSpPr>
                <p:spPr bwMode="auto">
                  <a:xfrm>
                    <a:off x="2805" y="1997"/>
                    <a:ext cx="111" cy="55"/>
                  </a:xfrm>
                  <a:custGeom>
                    <a:avLst/>
                    <a:gdLst>
                      <a:gd name="T0" fmla="*/ 0 w 448"/>
                      <a:gd name="T1" fmla="*/ 0 h 217"/>
                      <a:gd name="T2" fmla="*/ 0 w 448"/>
                      <a:gd name="T3" fmla="*/ 0 h 217"/>
                      <a:gd name="T4" fmla="*/ 0 w 448"/>
                      <a:gd name="T5" fmla="*/ 0 h 217"/>
                      <a:gd name="T6" fmla="*/ 0 w 448"/>
                      <a:gd name="T7" fmla="*/ 0 h 217"/>
                      <a:gd name="T8" fmla="*/ 0 w 448"/>
                      <a:gd name="T9" fmla="*/ 0 h 217"/>
                      <a:gd name="T10" fmla="*/ 0 w 448"/>
                      <a:gd name="T11" fmla="*/ 0 h 217"/>
                      <a:gd name="T12" fmla="*/ 0 w 448"/>
                      <a:gd name="T13" fmla="*/ 0 h 217"/>
                      <a:gd name="T14" fmla="*/ 0 w 448"/>
                      <a:gd name="T15" fmla="*/ 0 h 217"/>
                      <a:gd name="T16" fmla="*/ 0 w 448"/>
                      <a:gd name="T17" fmla="*/ 0 h 217"/>
                      <a:gd name="T18" fmla="*/ 0 w 448"/>
                      <a:gd name="T19" fmla="*/ 0 h 217"/>
                      <a:gd name="T20" fmla="*/ 0 w 448"/>
                      <a:gd name="T21" fmla="*/ 0 h 217"/>
                      <a:gd name="T22" fmla="*/ 0 w 448"/>
                      <a:gd name="T23" fmla="*/ 0 h 217"/>
                      <a:gd name="T24" fmla="*/ 0 w 448"/>
                      <a:gd name="T25" fmla="*/ 0 h 217"/>
                      <a:gd name="T26" fmla="*/ 0 w 448"/>
                      <a:gd name="T27" fmla="*/ 0 h 217"/>
                      <a:gd name="T28" fmla="*/ 0 w 448"/>
                      <a:gd name="T29" fmla="*/ 0 h 217"/>
                      <a:gd name="T30" fmla="*/ 0 w 448"/>
                      <a:gd name="T31" fmla="*/ 0 h 217"/>
                      <a:gd name="T32" fmla="*/ 0 w 448"/>
                      <a:gd name="T33" fmla="*/ 0 h 217"/>
                      <a:gd name="T34" fmla="*/ 0 w 448"/>
                      <a:gd name="T35" fmla="*/ 0 h 217"/>
                      <a:gd name="T36" fmla="*/ 0 w 448"/>
                      <a:gd name="T37" fmla="*/ 0 h 217"/>
                      <a:gd name="T38" fmla="*/ 0 w 448"/>
                      <a:gd name="T39" fmla="*/ 0 h 217"/>
                      <a:gd name="T40" fmla="*/ 0 w 448"/>
                      <a:gd name="T41" fmla="*/ 0 h 217"/>
                      <a:gd name="T42" fmla="*/ 0 w 448"/>
                      <a:gd name="T43" fmla="*/ 0 h 217"/>
                      <a:gd name="T44" fmla="*/ 0 w 448"/>
                      <a:gd name="T45" fmla="*/ 0 h 217"/>
                      <a:gd name="T46" fmla="*/ 0 w 448"/>
                      <a:gd name="T47" fmla="*/ 0 h 217"/>
                      <a:gd name="T48" fmla="*/ 0 w 448"/>
                      <a:gd name="T49" fmla="*/ 0 h 217"/>
                      <a:gd name="T50" fmla="*/ 0 w 448"/>
                      <a:gd name="T51" fmla="*/ 0 h 217"/>
                      <a:gd name="T52" fmla="*/ 0 w 448"/>
                      <a:gd name="T53" fmla="*/ 0 h 217"/>
                      <a:gd name="T54" fmla="*/ 0 w 448"/>
                      <a:gd name="T55" fmla="*/ 0 h 217"/>
                      <a:gd name="T56" fmla="*/ 0 w 448"/>
                      <a:gd name="T57" fmla="*/ 0 h 217"/>
                      <a:gd name="T58" fmla="*/ 0 w 448"/>
                      <a:gd name="T59" fmla="*/ 0 h 217"/>
                      <a:gd name="T60" fmla="*/ 0 w 448"/>
                      <a:gd name="T61" fmla="*/ 0 h 217"/>
                      <a:gd name="T62" fmla="*/ 0 w 448"/>
                      <a:gd name="T63" fmla="*/ 0 h 2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48"/>
                      <a:gd name="T97" fmla="*/ 0 h 217"/>
                      <a:gd name="T98" fmla="*/ 448 w 448"/>
                      <a:gd name="T99" fmla="*/ 217 h 2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48" h="217">
                        <a:moveTo>
                          <a:pt x="448" y="109"/>
                        </a:moveTo>
                        <a:lnTo>
                          <a:pt x="446" y="120"/>
                        </a:lnTo>
                        <a:lnTo>
                          <a:pt x="443" y="131"/>
                        </a:lnTo>
                        <a:lnTo>
                          <a:pt x="438" y="141"/>
                        </a:lnTo>
                        <a:lnTo>
                          <a:pt x="430" y="151"/>
                        </a:lnTo>
                        <a:lnTo>
                          <a:pt x="420" y="160"/>
                        </a:lnTo>
                        <a:lnTo>
                          <a:pt x="409" y="169"/>
                        </a:lnTo>
                        <a:lnTo>
                          <a:pt x="396" y="177"/>
                        </a:lnTo>
                        <a:lnTo>
                          <a:pt x="382" y="185"/>
                        </a:lnTo>
                        <a:lnTo>
                          <a:pt x="366" y="191"/>
                        </a:lnTo>
                        <a:lnTo>
                          <a:pt x="348" y="198"/>
                        </a:lnTo>
                        <a:lnTo>
                          <a:pt x="330" y="204"/>
                        </a:lnTo>
                        <a:lnTo>
                          <a:pt x="310" y="208"/>
                        </a:lnTo>
                        <a:lnTo>
                          <a:pt x="290" y="212"/>
                        </a:lnTo>
                        <a:lnTo>
                          <a:pt x="269" y="214"/>
                        </a:lnTo>
                        <a:lnTo>
                          <a:pt x="247" y="217"/>
                        </a:lnTo>
                        <a:lnTo>
                          <a:pt x="225" y="217"/>
                        </a:lnTo>
                        <a:lnTo>
                          <a:pt x="202" y="217"/>
                        </a:lnTo>
                        <a:lnTo>
                          <a:pt x="179" y="214"/>
                        </a:lnTo>
                        <a:lnTo>
                          <a:pt x="158" y="212"/>
                        </a:lnTo>
                        <a:lnTo>
                          <a:pt x="138" y="208"/>
                        </a:lnTo>
                        <a:lnTo>
                          <a:pt x="117" y="204"/>
                        </a:lnTo>
                        <a:lnTo>
                          <a:pt x="100" y="198"/>
                        </a:lnTo>
                        <a:lnTo>
                          <a:pt x="82" y="191"/>
                        </a:lnTo>
                        <a:lnTo>
                          <a:pt x="66" y="185"/>
                        </a:lnTo>
                        <a:lnTo>
                          <a:pt x="52" y="177"/>
                        </a:lnTo>
                        <a:lnTo>
                          <a:pt x="39" y="169"/>
                        </a:lnTo>
                        <a:lnTo>
                          <a:pt x="28" y="160"/>
                        </a:lnTo>
                        <a:lnTo>
                          <a:pt x="18" y="151"/>
                        </a:lnTo>
                        <a:lnTo>
                          <a:pt x="10" y="141"/>
                        </a:lnTo>
                        <a:lnTo>
                          <a:pt x="5" y="131"/>
                        </a:lnTo>
                        <a:lnTo>
                          <a:pt x="2" y="120"/>
                        </a:lnTo>
                        <a:lnTo>
                          <a:pt x="0" y="109"/>
                        </a:lnTo>
                        <a:lnTo>
                          <a:pt x="2" y="98"/>
                        </a:lnTo>
                        <a:lnTo>
                          <a:pt x="5" y="87"/>
                        </a:lnTo>
                        <a:lnTo>
                          <a:pt x="10" y="77"/>
                        </a:lnTo>
                        <a:lnTo>
                          <a:pt x="18" y="67"/>
                        </a:lnTo>
                        <a:lnTo>
                          <a:pt x="28" y="58"/>
                        </a:lnTo>
                        <a:lnTo>
                          <a:pt x="39" y="48"/>
                        </a:lnTo>
                        <a:lnTo>
                          <a:pt x="52" y="40"/>
                        </a:lnTo>
                        <a:lnTo>
                          <a:pt x="66" y="33"/>
                        </a:lnTo>
                        <a:lnTo>
                          <a:pt x="82" y="25"/>
                        </a:lnTo>
                        <a:lnTo>
                          <a:pt x="100" y="19"/>
                        </a:lnTo>
                        <a:lnTo>
                          <a:pt x="117" y="14"/>
                        </a:lnTo>
                        <a:lnTo>
                          <a:pt x="138" y="9"/>
                        </a:lnTo>
                        <a:lnTo>
                          <a:pt x="158" y="5"/>
                        </a:lnTo>
                        <a:lnTo>
                          <a:pt x="179" y="2"/>
                        </a:lnTo>
                        <a:lnTo>
                          <a:pt x="202" y="1"/>
                        </a:lnTo>
                        <a:lnTo>
                          <a:pt x="225" y="0"/>
                        </a:lnTo>
                        <a:lnTo>
                          <a:pt x="247" y="1"/>
                        </a:lnTo>
                        <a:lnTo>
                          <a:pt x="269" y="2"/>
                        </a:lnTo>
                        <a:lnTo>
                          <a:pt x="290" y="5"/>
                        </a:lnTo>
                        <a:lnTo>
                          <a:pt x="310" y="9"/>
                        </a:lnTo>
                        <a:lnTo>
                          <a:pt x="330" y="14"/>
                        </a:lnTo>
                        <a:lnTo>
                          <a:pt x="348" y="19"/>
                        </a:lnTo>
                        <a:lnTo>
                          <a:pt x="366" y="25"/>
                        </a:lnTo>
                        <a:lnTo>
                          <a:pt x="382" y="33"/>
                        </a:lnTo>
                        <a:lnTo>
                          <a:pt x="396" y="40"/>
                        </a:lnTo>
                        <a:lnTo>
                          <a:pt x="409" y="48"/>
                        </a:lnTo>
                        <a:lnTo>
                          <a:pt x="420" y="58"/>
                        </a:lnTo>
                        <a:lnTo>
                          <a:pt x="430" y="67"/>
                        </a:lnTo>
                        <a:lnTo>
                          <a:pt x="438" y="77"/>
                        </a:lnTo>
                        <a:lnTo>
                          <a:pt x="443" y="87"/>
                        </a:lnTo>
                        <a:lnTo>
                          <a:pt x="446" y="98"/>
                        </a:lnTo>
                        <a:lnTo>
                          <a:pt x="448" y="109"/>
                        </a:lnTo>
                        <a:close/>
                      </a:path>
                    </a:pathLst>
                  </a:custGeom>
                  <a:solidFill>
                    <a:srgbClr val="F2CDB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103704" name="Group 693">
                    <a:extLst>
                      <a:ext uri="{FF2B5EF4-FFF2-40B4-BE49-F238E27FC236}">
                        <a16:creationId xmlns:a16="http://schemas.microsoft.com/office/drawing/2014/main" id="{C33FA182-0CD9-3F4F-BDD9-4392B5AA5AB8}"/>
                      </a:ext>
                    </a:extLst>
                  </p:cNvPr>
                  <p:cNvGrpSpPr>
                    <a:grpSpLocks/>
                  </p:cNvGrpSpPr>
                  <p:nvPr/>
                </p:nvGrpSpPr>
                <p:grpSpPr bwMode="auto">
                  <a:xfrm>
                    <a:off x="2802" y="1995"/>
                    <a:ext cx="117" cy="60"/>
                    <a:chOff x="2802" y="1995"/>
                    <a:chExt cx="117" cy="60"/>
                  </a:xfrm>
                </p:grpSpPr>
                <p:sp>
                  <p:nvSpPr>
                    <p:cNvPr id="103705" name="Freeform 694">
                      <a:extLst>
                        <a:ext uri="{FF2B5EF4-FFF2-40B4-BE49-F238E27FC236}">
                          <a16:creationId xmlns:a16="http://schemas.microsoft.com/office/drawing/2014/main" id="{84A898FB-9F4F-134A-9461-34BD4E69EA52}"/>
                        </a:ext>
                      </a:extLst>
                    </p:cNvPr>
                    <p:cNvSpPr>
                      <a:spLocks/>
                    </p:cNvSpPr>
                    <p:nvPr/>
                  </p:nvSpPr>
                  <p:spPr bwMode="auto">
                    <a:xfrm>
                      <a:off x="2861" y="2025"/>
                      <a:ext cx="58" cy="30"/>
                    </a:xfrm>
                    <a:custGeom>
                      <a:avLst/>
                      <a:gdLst>
                        <a:gd name="T0" fmla="*/ 0 w 231"/>
                        <a:gd name="T1" fmla="*/ 0 h 116"/>
                        <a:gd name="T2" fmla="*/ 0 w 231"/>
                        <a:gd name="T3" fmla="*/ 0 h 116"/>
                        <a:gd name="T4" fmla="*/ 0 w 231"/>
                        <a:gd name="T5" fmla="*/ 0 h 116"/>
                        <a:gd name="T6" fmla="*/ 0 w 231"/>
                        <a:gd name="T7" fmla="*/ 0 h 116"/>
                        <a:gd name="T8" fmla="*/ 0 w 231"/>
                        <a:gd name="T9" fmla="*/ 0 h 116"/>
                        <a:gd name="T10" fmla="*/ 0 w 231"/>
                        <a:gd name="T11" fmla="*/ 0 h 116"/>
                        <a:gd name="T12" fmla="*/ 0 w 231"/>
                        <a:gd name="T13" fmla="*/ 0 h 116"/>
                        <a:gd name="T14" fmla="*/ 0 w 231"/>
                        <a:gd name="T15" fmla="*/ 0 h 116"/>
                        <a:gd name="T16" fmla="*/ 0 w 231"/>
                        <a:gd name="T17" fmla="*/ 0 h 116"/>
                        <a:gd name="T18" fmla="*/ 0 w 231"/>
                        <a:gd name="T19" fmla="*/ 0 h 116"/>
                        <a:gd name="T20" fmla="*/ 0 w 231"/>
                        <a:gd name="T21" fmla="*/ 0 h 116"/>
                        <a:gd name="T22" fmla="*/ 0 w 231"/>
                        <a:gd name="T23" fmla="*/ 0 h 116"/>
                        <a:gd name="T24" fmla="*/ 0 w 231"/>
                        <a:gd name="T25" fmla="*/ 0 h 116"/>
                        <a:gd name="T26" fmla="*/ 0 w 231"/>
                        <a:gd name="T27" fmla="*/ 0 h 116"/>
                        <a:gd name="T28" fmla="*/ 0 w 231"/>
                        <a:gd name="T29" fmla="*/ 0 h 116"/>
                        <a:gd name="T30" fmla="*/ 0 w 231"/>
                        <a:gd name="T31" fmla="*/ 0 h 116"/>
                        <a:gd name="T32" fmla="*/ 0 w 231"/>
                        <a:gd name="T33" fmla="*/ 0 h 116"/>
                        <a:gd name="T34" fmla="*/ 0 w 231"/>
                        <a:gd name="T35" fmla="*/ 0 h 116"/>
                        <a:gd name="T36" fmla="*/ 0 w 231"/>
                        <a:gd name="T37" fmla="*/ 0 h 116"/>
                        <a:gd name="T38" fmla="*/ 0 w 231"/>
                        <a:gd name="T39" fmla="*/ 0 h 116"/>
                        <a:gd name="T40" fmla="*/ 0 w 231"/>
                        <a:gd name="T41" fmla="*/ 0 h 116"/>
                        <a:gd name="T42" fmla="*/ 0 w 231"/>
                        <a:gd name="T43" fmla="*/ 0 h 116"/>
                        <a:gd name="T44" fmla="*/ 0 w 231"/>
                        <a:gd name="T45" fmla="*/ 0 h 116"/>
                        <a:gd name="T46" fmla="*/ 0 w 231"/>
                        <a:gd name="T47" fmla="*/ 0 h 116"/>
                        <a:gd name="T48" fmla="*/ 0 w 231"/>
                        <a:gd name="T49" fmla="*/ 0 h 116"/>
                        <a:gd name="T50" fmla="*/ 0 w 231"/>
                        <a:gd name="T51" fmla="*/ 0 h 116"/>
                        <a:gd name="T52" fmla="*/ 0 w 231"/>
                        <a:gd name="T53" fmla="*/ 0 h 116"/>
                        <a:gd name="T54" fmla="*/ 0 w 231"/>
                        <a:gd name="T55" fmla="*/ 0 h 116"/>
                        <a:gd name="T56" fmla="*/ 0 w 231"/>
                        <a:gd name="T57" fmla="*/ 0 h 116"/>
                        <a:gd name="T58" fmla="*/ 0 w 231"/>
                        <a:gd name="T59" fmla="*/ 0 h 116"/>
                        <a:gd name="T60" fmla="*/ 0 w 231"/>
                        <a:gd name="T61" fmla="*/ 0 h 116"/>
                        <a:gd name="T62" fmla="*/ 0 w 231"/>
                        <a:gd name="T63" fmla="*/ 0 h 116"/>
                        <a:gd name="T64" fmla="*/ 0 w 231"/>
                        <a:gd name="T65" fmla="*/ 0 h 116"/>
                        <a:gd name="T66" fmla="*/ 0 w 231"/>
                        <a:gd name="T67" fmla="*/ 0 h 116"/>
                        <a:gd name="T68" fmla="*/ 0 w 231"/>
                        <a:gd name="T69" fmla="*/ 0 h 116"/>
                        <a:gd name="T70" fmla="*/ 0 w 231"/>
                        <a:gd name="T71" fmla="*/ 0 h 116"/>
                        <a:gd name="T72" fmla="*/ 0 w 231"/>
                        <a:gd name="T73" fmla="*/ 0 h 116"/>
                        <a:gd name="T74" fmla="*/ 0 w 231"/>
                        <a:gd name="T75" fmla="*/ 0 h 116"/>
                        <a:gd name="T76" fmla="*/ 0 w 231"/>
                        <a:gd name="T77" fmla="*/ 0 h 11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1"/>
                        <a:gd name="T118" fmla="*/ 0 h 116"/>
                        <a:gd name="T119" fmla="*/ 231 w 231"/>
                        <a:gd name="T120" fmla="*/ 116 h 11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1" h="116">
                          <a:moveTo>
                            <a:pt x="0" y="116"/>
                          </a:moveTo>
                          <a:lnTo>
                            <a:pt x="0" y="116"/>
                          </a:lnTo>
                          <a:lnTo>
                            <a:pt x="22" y="116"/>
                          </a:lnTo>
                          <a:lnTo>
                            <a:pt x="45" y="114"/>
                          </a:lnTo>
                          <a:lnTo>
                            <a:pt x="66" y="111"/>
                          </a:lnTo>
                          <a:lnTo>
                            <a:pt x="88" y="108"/>
                          </a:lnTo>
                          <a:lnTo>
                            <a:pt x="108" y="103"/>
                          </a:lnTo>
                          <a:lnTo>
                            <a:pt x="127" y="97"/>
                          </a:lnTo>
                          <a:lnTo>
                            <a:pt x="144" y="91"/>
                          </a:lnTo>
                          <a:lnTo>
                            <a:pt x="161" y="84"/>
                          </a:lnTo>
                          <a:lnTo>
                            <a:pt x="176" y="76"/>
                          </a:lnTo>
                          <a:lnTo>
                            <a:pt x="190" y="67"/>
                          </a:lnTo>
                          <a:lnTo>
                            <a:pt x="201" y="57"/>
                          </a:lnTo>
                          <a:lnTo>
                            <a:pt x="211" y="47"/>
                          </a:lnTo>
                          <a:lnTo>
                            <a:pt x="220" y="37"/>
                          </a:lnTo>
                          <a:lnTo>
                            <a:pt x="226" y="26"/>
                          </a:lnTo>
                          <a:lnTo>
                            <a:pt x="230" y="13"/>
                          </a:lnTo>
                          <a:lnTo>
                            <a:pt x="231" y="0"/>
                          </a:lnTo>
                          <a:lnTo>
                            <a:pt x="214" y="0"/>
                          </a:lnTo>
                          <a:lnTo>
                            <a:pt x="213" y="9"/>
                          </a:lnTo>
                          <a:lnTo>
                            <a:pt x="210" y="18"/>
                          </a:lnTo>
                          <a:lnTo>
                            <a:pt x="205" y="27"/>
                          </a:lnTo>
                          <a:lnTo>
                            <a:pt x="199" y="36"/>
                          </a:lnTo>
                          <a:lnTo>
                            <a:pt x="190" y="45"/>
                          </a:lnTo>
                          <a:lnTo>
                            <a:pt x="179" y="52"/>
                          </a:lnTo>
                          <a:lnTo>
                            <a:pt x="167" y="61"/>
                          </a:lnTo>
                          <a:lnTo>
                            <a:pt x="153" y="67"/>
                          </a:lnTo>
                          <a:lnTo>
                            <a:pt x="138" y="75"/>
                          </a:lnTo>
                          <a:lnTo>
                            <a:pt x="121" y="80"/>
                          </a:lnTo>
                          <a:lnTo>
                            <a:pt x="103" y="86"/>
                          </a:lnTo>
                          <a:lnTo>
                            <a:pt x="84" y="90"/>
                          </a:lnTo>
                          <a:lnTo>
                            <a:pt x="64" y="94"/>
                          </a:lnTo>
                          <a:lnTo>
                            <a:pt x="42" y="96"/>
                          </a:lnTo>
                          <a:lnTo>
                            <a:pt x="21" y="97"/>
                          </a:lnTo>
                          <a:lnTo>
                            <a:pt x="0" y="99"/>
                          </a:lnTo>
                          <a:lnTo>
                            <a:pt x="0" y="116"/>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06" name="Freeform 695">
                      <a:extLst>
                        <a:ext uri="{FF2B5EF4-FFF2-40B4-BE49-F238E27FC236}">
                          <a16:creationId xmlns:a16="http://schemas.microsoft.com/office/drawing/2014/main" id="{DE727C28-288B-4A44-8E4D-F13CA673B46B}"/>
                        </a:ext>
                      </a:extLst>
                    </p:cNvPr>
                    <p:cNvSpPr>
                      <a:spLocks/>
                    </p:cNvSpPr>
                    <p:nvPr/>
                  </p:nvSpPr>
                  <p:spPr bwMode="auto">
                    <a:xfrm>
                      <a:off x="2802" y="2025"/>
                      <a:ext cx="59" cy="30"/>
                    </a:xfrm>
                    <a:custGeom>
                      <a:avLst/>
                      <a:gdLst>
                        <a:gd name="T0" fmla="*/ 0 w 234"/>
                        <a:gd name="T1" fmla="*/ 0 h 116"/>
                        <a:gd name="T2" fmla="*/ 0 w 234"/>
                        <a:gd name="T3" fmla="*/ 0 h 116"/>
                        <a:gd name="T4" fmla="*/ 0 w 234"/>
                        <a:gd name="T5" fmla="*/ 0 h 116"/>
                        <a:gd name="T6" fmla="*/ 0 w 234"/>
                        <a:gd name="T7" fmla="*/ 0 h 116"/>
                        <a:gd name="T8" fmla="*/ 0 w 234"/>
                        <a:gd name="T9" fmla="*/ 0 h 116"/>
                        <a:gd name="T10" fmla="*/ 0 w 234"/>
                        <a:gd name="T11" fmla="*/ 0 h 116"/>
                        <a:gd name="T12" fmla="*/ 0 w 234"/>
                        <a:gd name="T13" fmla="*/ 0 h 116"/>
                        <a:gd name="T14" fmla="*/ 0 w 234"/>
                        <a:gd name="T15" fmla="*/ 0 h 116"/>
                        <a:gd name="T16" fmla="*/ 0 w 234"/>
                        <a:gd name="T17" fmla="*/ 0 h 116"/>
                        <a:gd name="T18" fmla="*/ 0 w 234"/>
                        <a:gd name="T19" fmla="*/ 0 h 116"/>
                        <a:gd name="T20" fmla="*/ 0 w 234"/>
                        <a:gd name="T21" fmla="*/ 0 h 116"/>
                        <a:gd name="T22" fmla="*/ 0 w 234"/>
                        <a:gd name="T23" fmla="*/ 0 h 116"/>
                        <a:gd name="T24" fmla="*/ 0 w 234"/>
                        <a:gd name="T25" fmla="*/ 0 h 116"/>
                        <a:gd name="T26" fmla="*/ 0 w 234"/>
                        <a:gd name="T27" fmla="*/ 0 h 116"/>
                        <a:gd name="T28" fmla="*/ 0 w 234"/>
                        <a:gd name="T29" fmla="*/ 0 h 116"/>
                        <a:gd name="T30" fmla="*/ 0 w 234"/>
                        <a:gd name="T31" fmla="*/ 0 h 116"/>
                        <a:gd name="T32" fmla="*/ 0 w 234"/>
                        <a:gd name="T33" fmla="*/ 0 h 116"/>
                        <a:gd name="T34" fmla="*/ 0 w 234"/>
                        <a:gd name="T35" fmla="*/ 0 h 116"/>
                        <a:gd name="T36" fmla="*/ 0 w 234"/>
                        <a:gd name="T37" fmla="*/ 0 h 116"/>
                        <a:gd name="T38" fmla="*/ 0 w 234"/>
                        <a:gd name="T39" fmla="*/ 0 h 116"/>
                        <a:gd name="T40" fmla="*/ 0 w 234"/>
                        <a:gd name="T41" fmla="*/ 0 h 116"/>
                        <a:gd name="T42" fmla="*/ 0 w 234"/>
                        <a:gd name="T43" fmla="*/ 0 h 116"/>
                        <a:gd name="T44" fmla="*/ 0 w 234"/>
                        <a:gd name="T45" fmla="*/ 0 h 116"/>
                        <a:gd name="T46" fmla="*/ 0 w 234"/>
                        <a:gd name="T47" fmla="*/ 0 h 116"/>
                        <a:gd name="T48" fmla="*/ 0 w 234"/>
                        <a:gd name="T49" fmla="*/ 0 h 116"/>
                        <a:gd name="T50" fmla="*/ 0 w 234"/>
                        <a:gd name="T51" fmla="*/ 0 h 116"/>
                        <a:gd name="T52" fmla="*/ 0 w 234"/>
                        <a:gd name="T53" fmla="*/ 0 h 116"/>
                        <a:gd name="T54" fmla="*/ 0 w 234"/>
                        <a:gd name="T55" fmla="*/ 0 h 116"/>
                        <a:gd name="T56" fmla="*/ 0 w 234"/>
                        <a:gd name="T57" fmla="*/ 0 h 116"/>
                        <a:gd name="T58" fmla="*/ 0 w 234"/>
                        <a:gd name="T59" fmla="*/ 0 h 116"/>
                        <a:gd name="T60" fmla="*/ 0 w 234"/>
                        <a:gd name="T61" fmla="*/ 0 h 116"/>
                        <a:gd name="T62" fmla="*/ 0 w 234"/>
                        <a:gd name="T63" fmla="*/ 0 h 116"/>
                        <a:gd name="T64" fmla="*/ 0 w 234"/>
                        <a:gd name="T65" fmla="*/ 0 h 116"/>
                        <a:gd name="T66" fmla="*/ 0 w 234"/>
                        <a:gd name="T67" fmla="*/ 0 h 116"/>
                        <a:gd name="T68" fmla="*/ 0 w 234"/>
                        <a:gd name="T69" fmla="*/ 0 h 116"/>
                        <a:gd name="T70" fmla="*/ 0 w 234"/>
                        <a:gd name="T71" fmla="*/ 0 h 116"/>
                        <a:gd name="T72" fmla="*/ 0 w 234"/>
                        <a:gd name="T73" fmla="*/ 0 h 116"/>
                        <a:gd name="T74" fmla="*/ 0 w 234"/>
                        <a:gd name="T75" fmla="*/ 0 h 116"/>
                        <a:gd name="T76" fmla="*/ 0 w 234"/>
                        <a:gd name="T77" fmla="*/ 0 h 11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4"/>
                        <a:gd name="T118" fmla="*/ 0 h 116"/>
                        <a:gd name="T119" fmla="*/ 234 w 234"/>
                        <a:gd name="T120" fmla="*/ 116 h 11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4" h="116">
                          <a:moveTo>
                            <a:pt x="0" y="0"/>
                          </a:moveTo>
                          <a:lnTo>
                            <a:pt x="0" y="0"/>
                          </a:lnTo>
                          <a:lnTo>
                            <a:pt x="2" y="13"/>
                          </a:lnTo>
                          <a:lnTo>
                            <a:pt x="6" y="26"/>
                          </a:lnTo>
                          <a:lnTo>
                            <a:pt x="12" y="37"/>
                          </a:lnTo>
                          <a:lnTo>
                            <a:pt x="21" y="47"/>
                          </a:lnTo>
                          <a:lnTo>
                            <a:pt x="31" y="57"/>
                          </a:lnTo>
                          <a:lnTo>
                            <a:pt x="43" y="67"/>
                          </a:lnTo>
                          <a:lnTo>
                            <a:pt x="56" y="76"/>
                          </a:lnTo>
                          <a:lnTo>
                            <a:pt x="71" y="84"/>
                          </a:lnTo>
                          <a:lnTo>
                            <a:pt x="87" y="91"/>
                          </a:lnTo>
                          <a:lnTo>
                            <a:pt x="105" y="97"/>
                          </a:lnTo>
                          <a:lnTo>
                            <a:pt x="124" y="103"/>
                          </a:lnTo>
                          <a:lnTo>
                            <a:pt x="144" y="108"/>
                          </a:lnTo>
                          <a:lnTo>
                            <a:pt x="166" y="111"/>
                          </a:lnTo>
                          <a:lnTo>
                            <a:pt x="187" y="114"/>
                          </a:lnTo>
                          <a:lnTo>
                            <a:pt x="210" y="116"/>
                          </a:lnTo>
                          <a:lnTo>
                            <a:pt x="234" y="116"/>
                          </a:lnTo>
                          <a:lnTo>
                            <a:pt x="234" y="99"/>
                          </a:lnTo>
                          <a:lnTo>
                            <a:pt x="211" y="97"/>
                          </a:lnTo>
                          <a:lnTo>
                            <a:pt x="189" y="96"/>
                          </a:lnTo>
                          <a:lnTo>
                            <a:pt x="168" y="94"/>
                          </a:lnTo>
                          <a:lnTo>
                            <a:pt x="148" y="90"/>
                          </a:lnTo>
                          <a:lnTo>
                            <a:pt x="129" y="86"/>
                          </a:lnTo>
                          <a:lnTo>
                            <a:pt x="111" y="80"/>
                          </a:lnTo>
                          <a:lnTo>
                            <a:pt x="95" y="75"/>
                          </a:lnTo>
                          <a:lnTo>
                            <a:pt x="80" y="67"/>
                          </a:lnTo>
                          <a:lnTo>
                            <a:pt x="66" y="61"/>
                          </a:lnTo>
                          <a:lnTo>
                            <a:pt x="53" y="52"/>
                          </a:lnTo>
                          <a:lnTo>
                            <a:pt x="43" y="45"/>
                          </a:lnTo>
                          <a:lnTo>
                            <a:pt x="35" y="36"/>
                          </a:lnTo>
                          <a:lnTo>
                            <a:pt x="27" y="27"/>
                          </a:lnTo>
                          <a:lnTo>
                            <a:pt x="23" y="18"/>
                          </a:lnTo>
                          <a:lnTo>
                            <a:pt x="19" y="9"/>
                          </a:lnTo>
                          <a:lnTo>
                            <a:pt x="18" y="0"/>
                          </a:lnTo>
                          <a:lnTo>
                            <a:pt x="0"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07" name="Freeform 696">
                      <a:extLst>
                        <a:ext uri="{FF2B5EF4-FFF2-40B4-BE49-F238E27FC236}">
                          <a16:creationId xmlns:a16="http://schemas.microsoft.com/office/drawing/2014/main" id="{6F5E9A0D-975F-2D48-BC94-A4264FF13B94}"/>
                        </a:ext>
                      </a:extLst>
                    </p:cNvPr>
                    <p:cNvSpPr>
                      <a:spLocks/>
                    </p:cNvSpPr>
                    <p:nvPr/>
                  </p:nvSpPr>
                  <p:spPr bwMode="auto">
                    <a:xfrm>
                      <a:off x="2802" y="1995"/>
                      <a:ext cx="59" cy="30"/>
                    </a:xfrm>
                    <a:custGeom>
                      <a:avLst/>
                      <a:gdLst>
                        <a:gd name="T0" fmla="*/ 0 w 234"/>
                        <a:gd name="T1" fmla="*/ 0 h 118"/>
                        <a:gd name="T2" fmla="*/ 0 w 234"/>
                        <a:gd name="T3" fmla="*/ 0 h 118"/>
                        <a:gd name="T4" fmla="*/ 0 w 234"/>
                        <a:gd name="T5" fmla="*/ 0 h 118"/>
                        <a:gd name="T6" fmla="*/ 0 w 234"/>
                        <a:gd name="T7" fmla="*/ 0 h 118"/>
                        <a:gd name="T8" fmla="*/ 0 w 234"/>
                        <a:gd name="T9" fmla="*/ 0 h 118"/>
                        <a:gd name="T10" fmla="*/ 0 w 234"/>
                        <a:gd name="T11" fmla="*/ 0 h 118"/>
                        <a:gd name="T12" fmla="*/ 0 w 234"/>
                        <a:gd name="T13" fmla="*/ 0 h 118"/>
                        <a:gd name="T14" fmla="*/ 0 w 234"/>
                        <a:gd name="T15" fmla="*/ 0 h 118"/>
                        <a:gd name="T16" fmla="*/ 0 w 234"/>
                        <a:gd name="T17" fmla="*/ 0 h 118"/>
                        <a:gd name="T18" fmla="*/ 0 w 234"/>
                        <a:gd name="T19" fmla="*/ 0 h 118"/>
                        <a:gd name="T20" fmla="*/ 0 w 234"/>
                        <a:gd name="T21" fmla="*/ 0 h 118"/>
                        <a:gd name="T22" fmla="*/ 0 w 234"/>
                        <a:gd name="T23" fmla="*/ 0 h 118"/>
                        <a:gd name="T24" fmla="*/ 0 w 234"/>
                        <a:gd name="T25" fmla="*/ 0 h 118"/>
                        <a:gd name="T26" fmla="*/ 0 w 234"/>
                        <a:gd name="T27" fmla="*/ 0 h 118"/>
                        <a:gd name="T28" fmla="*/ 0 w 234"/>
                        <a:gd name="T29" fmla="*/ 0 h 118"/>
                        <a:gd name="T30" fmla="*/ 0 w 234"/>
                        <a:gd name="T31" fmla="*/ 0 h 118"/>
                        <a:gd name="T32" fmla="*/ 0 w 234"/>
                        <a:gd name="T33" fmla="*/ 0 h 118"/>
                        <a:gd name="T34" fmla="*/ 0 w 234"/>
                        <a:gd name="T35" fmla="*/ 0 h 118"/>
                        <a:gd name="T36" fmla="*/ 0 w 234"/>
                        <a:gd name="T37" fmla="*/ 0 h 118"/>
                        <a:gd name="T38" fmla="*/ 0 w 234"/>
                        <a:gd name="T39" fmla="*/ 0 h 118"/>
                        <a:gd name="T40" fmla="*/ 0 w 234"/>
                        <a:gd name="T41" fmla="*/ 0 h 118"/>
                        <a:gd name="T42" fmla="*/ 0 w 234"/>
                        <a:gd name="T43" fmla="*/ 0 h 118"/>
                        <a:gd name="T44" fmla="*/ 0 w 234"/>
                        <a:gd name="T45" fmla="*/ 0 h 118"/>
                        <a:gd name="T46" fmla="*/ 0 w 234"/>
                        <a:gd name="T47" fmla="*/ 0 h 118"/>
                        <a:gd name="T48" fmla="*/ 0 w 234"/>
                        <a:gd name="T49" fmla="*/ 0 h 118"/>
                        <a:gd name="T50" fmla="*/ 0 w 234"/>
                        <a:gd name="T51" fmla="*/ 0 h 118"/>
                        <a:gd name="T52" fmla="*/ 0 w 234"/>
                        <a:gd name="T53" fmla="*/ 0 h 118"/>
                        <a:gd name="T54" fmla="*/ 0 w 234"/>
                        <a:gd name="T55" fmla="*/ 0 h 118"/>
                        <a:gd name="T56" fmla="*/ 0 w 234"/>
                        <a:gd name="T57" fmla="*/ 0 h 118"/>
                        <a:gd name="T58" fmla="*/ 0 w 234"/>
                        <a:gd name="T59" fmla="*/ 0 h 118"/>
                        <a:gd name="T60" fmla="*/ 0 w 234"/>
                        <a:gd name="T61" fmla="*/ 0 h 118"/>
                        <a:gd name="T62" fmla="*/ 0 w 234"/>
                        <a:gd name="T63" fmla="*/ 0 h 118"/>
                        <a:gd name="T64" fmla="*/ 0 w 234"/>
                        <a:gd name="T65" fmla="*/ 0 h 118"/>
                        <a:gd name="T66" fmla="*/ 0 w 234"/>
                        <a:gd name="T67" fmla="*/ 0 h 118"/>
                        <a:gd name="T68" fmla="*/ 0 w 234"/>
                        <a:gd name="T69" fmla="*/ 0 h 118"/>
                        <a:gd name="T70" fmla="*/ 0 w 234"/>
                        <a:gd name="T71" fmla="*/ 0 h 118"/>
                        <a:gd name="T72" fmla="*/ 0 w 234"/>
                        <a:gd name="T73" fmla="*/ 0 h 118"/>
                        <a:gd name="T74" fmla="*/ 0 w 234"/>
                        <a:gd name="T75" fmla="*/ 0 h 118"/>
                        <a:gd name="T76" fmla="*/ 0 w 234"/>
                        <a:gd name="T77" fmla="*/ 0 h 11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4"/>
                        <a:gd name="T118" fmla="*/ 0 h 118"/>
                        <a:gd name="T119" fmla="*/ 234 w 234"/>
                        <a:gd name="T120" fmla="*/ 118 h 11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4" h="118">
                          <a:moveTo>
                            <a:pt x="234" y="0"/>
                          </a:moveTo>
                          <a:lnTo>
                            <a:pt x="234" y="0"/>
                          </a:lnTo>
                          <a:lnTo>
                            <a:pt x="210" y="0"/>
                          </a:lnTo>
                          <a:lnTo>
                            <a:pt x="187" y="3"/>
                          </a:lnTo>
                          <a:lnTo>
                            <a:pt x="166" y="5"/>
                          </a:lnTo>
                          <a:lnTo>
                            <a:pt x="144" y="9"/>
                          </a:lnTo>
                          <a:lnTo>
                            <a:pt x="124" y="14"/>
                          </a:lnTo>
                          <a:lnTo>
                            <a:pt x="105" y="19"/>
                          </a:lnTo>
                          <a:lnTo>
                            <a:pt x="87" y="25"/>
                          </a:lnTo>
                          <a:lnTo>
                            <a:pt x="71" y="33"/>
                          </a:lnTo>
                          <a:lnTo>
                            <a:pt x="56" y="42"/>
                          </a:lnTo>
                          <a:lnTo>
                            <a:pt x="43" y="50"/>
                          </a:lnTo>
                          <a:lnTo>
                            <a:pt x="31" y="59"/>
                          </a:lnTo>
                          <a:lnTo>
                            <a:pt x="21" y="71"/>
                          </a:lnTo>
                          <a:lnTo>
                            <a:pt x="12" y="81"/>
                          </a:lnTo>
                          <a:lnTo>
                            <a:pt x="6" y="93"/>
                          </a:lnTo>
                          <a:lnTo>
                            <a:pt x="2" y="106"/>
                          </a:lnTo>
                          <a:lnTo>
                            <a:pt x="0" y="118"/>
                          </a:lnTo>
                          <a:lnTo>
                            <a:pt x="18" y="118"/>
                          </a:lnTo>
                          <a:lnTo>
                            <a:pt x="19" y="108"/>
                          </a:lnTo>
                          <a:lnTo>
                            <a:pt x="23" y="100"/>
                          </a:lnTo>
                          <a:lnTo>
                            <a:pt x="27" y="91"/>
                          </a:lnTo>
                          <a:lnTo>
                            <a:pt x="35" y="82"/>
                          </a:lnTo>
                          <a:lnTo>
                            <a:pt x="43" y="73"/>
                          </a:lnTo>
                          <a:lnTo>
                            <a:pt x="53" y="64"/>
                          </a:lnTo>
                          <a:lnTo>
                            <a:pt x="66" y="57"/>
                          </a:lnTo>
                          <a:lnTo>
                            <a:pt x="80" y="49"/>
                          </a:lnTo>
                          <a:lnTo>
                            <a:pt x="95" y="43"/>
                          </a:lnTo>
                          <a:lnTo>
                            <a:pt x="111" y="37"/>
                          </a:lnTo>
                          <a:lnTo>
                            <a:pt x="129" y="30"/>
                          </a:lnTo>
                          <a:lnTo>
                            <a:pt x="148" y="26"/>
                          </a:lnTo>
                          <a:lnTo>
                            <a:pt x="168" y="23"/>
                          </a:lnTo>
                          <a:lnTo>
                            <a:pt x="189" y="20"/>
                          </a:lnTo>
                          <a:lnTo>
                            <a:pt x="211" y="19"/>
                          </a:lnTo>
                          <a:lnTo>
                            <a:pt x="234" y="18"/>
                          </a:lnTo>
                          <a:lnTo>
                            <a:pt x="234"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08" name="Freeform 697">
                      <a:extLst>
                        <a:ext uri="{FF2B5EF4-FFF2-40B4-BE49-F238E27FC236}">
                          <a16:creationId xmlns:a16="http://schemas.microsoft.com/office/drawing/2014/main" id="{A200C713-02B2-A745-9BAF-9AB4BE96BC77}"/>
                        </a:ext>
                      </a:extLst>
                    </p:cNvPr>
                    <p:cNvSpPr>
                      <a:spLocks/>
                    </p:cNvSpPr>
                    <p:nvPr/>
                  </p:nvSpPr>
                  <p:spPr bwMode="auto">
                    <a:xfrm>
                      <a:off x="2861" y="1995"/>
                      <a:ext cx="58" cy="30"/>
                    </a:xfrm>
                    <a:custGeom>
                      <a:avLst/>
                      <a:gdLst>
                        <a:gd name="T0" fmla="*/ 0 w 231"/>
                        <a:gd name="T1" fmla="*/ 0 h 118"/>
                        <a:gd name="T2" fmla="*/ 0 w 231"/>
                        <a:gd name="T3" fmla="*/ 0 h 118"/>
                        <a:gd name="T4" fmla="*/ 0 w 231"/>
                        <a:gd name="T5" fmla="*/ 0 h 118"/>
                        <a:gd name="T6" fmla="*/ 0 w 231"/>
                        <a:gd name="T7" fmla="*/ 0 h 118"/>
                        <a:gd name="T8" fmla="*/ 0 w 231"/>
                        <a:gd name="T9" fmla="*/ 0 h 118"/>
                        <a:gd name="T10" fmla="*/ 0 w 231"/>
                        <a:gd name="T11" fmla="*/ 0 h 118"/>
                        <a:gd name="T12" fmla="*/ 0 w 231"/>
                        <a:gd name="T13" fmla="*/ 0 h 118"/>
                        <a:gd name="T14" fmla="*/ 0 w 231"/>
                        <a:gd name="T15" fmla="*/ 0 h 118"/>
                        <a:gd name="T16" fmla="*/ 0 w 231"/>
                        <a:gd name="T17" fmla="*/ 0 h 118"/>
                        <a:gd name="T18" fmla="*/ 0 w 231"/>
                        <a:gd name="T19" fmla="*/ 0 h 118"/>
                        <a:gd name="T20" fmla="*/ 0 w 231"/>
                        <a:gd name="T21" fmla="*/ 0 h 118"/>
                        <a:gd name="T22" fmla="*/ 0 w 231"/>
                        <a:gd name="T23" fmla="*/ 0 h 118"/>
                        <a:gd name="T24" fmla="*/ 0 w 231"/>
                        <a:gd name="T25" fmla="*/ 0 h 118"/>
                        <a:gd name="T26" fmla="*/ 0 w 231"/>
                        <a:gd name="T27" fmla="*/ 0 h 118"/>
                        <a:gd name="T28" fmla="*/ 0 w 231"/>
                        <a:gd name="T29" fmla="*/ 0 h 118"/>
                        <a:gd name="T30" fmla="*/ 0 w 231"/>
                        <a:gd name="T31" fmla="*/ 0 h 118"/>
                        <a:gd name="T32" fmla="*/ 0 w 231"/>
                        <a:gd name="T33" fmla="*/ 0 h 118"/>
                        <a:gd name="T34" fmla="*/ 0 w 231"/>
                        <a:gd name="T35" fmla="*/ 0 h 118"/>
                        <a:gd name="T36" fmla="*/ 0 w 231"/>
                        <a:gd name="T37" fmla="*/ 0 h 118"/>
                        <a:gd name="T38" fmla="*/ 0 w 231"/>
                        <a:gd name="T39" fmla="*/ 0 h 118"/>
                        <a:gd name="T40" fmla="*/ 0 w 231"/>
                        <a:gd name="T41" fmla="*/ 0 h 118"/>
                        <a:gd name="T42" fmla="*/ 0 w 231"/>
                        <a:gd name="T43" fmla="*/ 0 h 118"/>
                        <a:gd name="T44" fmla="*/ 0 w 231"/>
                        <a:gd name="T45" fmla="*/ 0 h 118"/>
                        <a:gd name="T46" fmla="*/ 0 w 231"/>
                        <a:gd name="T47" fmla="*/ 0 h 118"/>
                        <a:gd name="T48" fmla="*/ 0 w 231"/>
                        <a:gd name="T49" fmla="*/ 0 h 118"/>
                        <a:gd name="T50" fmla="*/ 0 w 231"/>
                        <a:gd name="T51" fmla="*/ 0 h 118"/>
                        <a:gd name="T52" fmla="*/ 0 w 231"/>
                        <a:gd name="T53" fmla="*/ 0 h 118"/>
                        <a:gd name="T54" fmla="*/ 0 w 231"/>
                        <a:gd name="T55" fmla="*/ 0 h 118"/>
                        <a:gd name="T56" fmla="*/ 0 w 231"/>
                        <a:gd name="T57" fmla="*/ 0 h 118"/>
                        <a:gd name="T58" fmla="*/ 0 w 231"/>
                        <a:gd name="T59" fmla="*/ 0 h 118"/>
                        <a:gd name="T60" fmla="*/ 0 w 231"/>
                        <a:gd name="T61" fmla="*/ 0 h 118"/>
                        <a:gd name="T62" fmla="*/ 0 w 231"/>
                        <a:gd name="T63" fmla="*/ 0 h 118"/>
                        <a:gd name="T64" fmla="*/ 0 w 231"/>
                        <a:gd name="T65" fmla="*/ 0 h 118"/>
                        <a:gd name="T66" fmla="*/ 0 w 231"/>
                        <a:gd name="T67" fmla="*/ 0 h 118"/>
                        <a:gd name="T68" fmla="*/ 0 w 231"/>
                        <a:gd name="T69" fmla="*/ 0 h 118"/>
                        <a:gd name="T70" fmla="*/ 0 w 231"/>
                        <a:gd name="T71" fmla="*/ 0 h 118"/>
                        <a:gd name="T72" fmla="*/ 0 w 231"/>
                        <a:gd name="T73" fmla="*/ 0 h 118"/>
                        <a:gd name="T74" fmla="*/ 0 w 231"/>
                        <a:gd name="T75" fmla="*/ 0 h 118"/>
                        <a:gd name="T76" fmla="*/ 0 w 231"/>
                        <a:gd name="T77" fmla="*/ 0 h 11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1"/>
                        <a:gd name="T118" fmla="*/ 0 h 118"/>
                        <a:gd name="T119" fmla="*/ 231 w 231"/>
                        <a:gd name="T120" fmla="*/ 118 h 11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1" h="118">
                          <a:moveTo>
                            <a:pt x="231" y="118"/>
                          </a:moveTo>
                          <a:lnTo>
                            <a:pt x="231" y="118"/>
                          </a:lnTo>
                          <a:lnTo>
                            <a:pt x="230" y="106"/>
                          </a:lnTo>
                          <a:lnTo>
                            <a:pt x="226" y="93"/>
                          </a:lnTo>
                          <a:lnTo>
                            <a:pt x="220" y="81"/>
                          </a:lnTo>
                          <a:lnTo>
                            <a:pt x="211" y="71"/>
                          </a:lnTo>
                          <a:lnTo>
                            <a:pt x="201" y="59"/>
                          </a:lnTo>
                          <a:lnTo>
                            <a:pt x="190" y="50"/>
                          </a:lnTo>
                          <a:lnTo>
                            <a:pt x="176" y="42"/>
                          </a:lnTo>
                          <a:lnTo>
                            <a:pt x="161" y="33"/>
                          </a:lnTo>
                          <a:lnTo>
                            <a:pt x="144" y="25"/>
                          </a:lnTo>
                          <a:lnTo>
                            <a:pt x="127" y="19"/>
                          </a:lnTo>
                          <a:lnTo>
                            <a:pt x="108" y="14"/>
                          </a:lnTo>
                          <a:lnTo>
                            <a:pt x="88" y="9"/>
                          </a:lnTo>
                          <a:lnTo>
                            <a:pt x="66" y="5"/>
                          </a:lnTo>
                          <a:lnTo>
                            <a:pt x="45" y="3"/>
                          </a:lnTo>
                          <a:lnTo>
                            <a:pt x="22" y="0"/>
                          </a:lnTo>
                          <a:lnTo>
                            <a:pt x="0" y="0"/>
                          </a:lnTo>
                          <a:lnTo>
                            <a:pt x="0" y="18"/>
                          </a:lnTo>
                          <a:lnTo>
                            <a:pt x="21" y="19"/>
                          </a:lnTo>
                          <a:lnTo>
                            <a:pt x="42" y="20"/>
                          </a:lnTo>
                          <a:lnTo>
                            <a:pt x="64" y="23"/>
                          </a:lnTo>
                          <a:lnTo>
                            <a:pt x="84" y="26"/>
                          </a:lnTo>
                          <a:lnTo>
                            <a:pt x="103" y="30"/>
                          </a:lnTo>
                          <a:lnTo>
                            <a:pt x="121" y="37"/>
                          </a:lnTo>
                          <a:lnTo>
                            <a:pt x="137" y="43"/>
                          </a:lnTo>
                          <a:lnTo>
                            <a:pt x="153" y="49"/>
                          </a:lnTo>
                          <a:lnTo>
                            <a:pt x="167" y="57"/>
                          </a:lnTo>
                          <a:lnTo>
                            <a:pt x="179" y="64"/>
                          </a:lnTo>
                          <a:lnTo>
                            <a:pt x="190" y="73"/>
                          </a:lnTo>
                          <a:lnTo>
                            <a:pt x="197" y="82"/>
                          </a:lnTo>
                          <a:lnTo>
                            <a:pt x="205" y="91"/>
                          </a:lnTo>
                          <a:lnTo>
                            <a:pt x="210" y="100"/>
                          </a:lnTo>
                          <a:lnTo>
                            <a:pt x="213" y="108"/>
                          </a:lnTo>
                          <a:lnTo>
                            <a:pt x="214" y="118"/>
                          </a:lnTo>
                          <a:lnTo>
                            <a:pt x="231" y="118"/>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grpSp>
              <p:nvGrpSpPr>
                <p:cNvPr id="103696" name="Group 698">
                  <a:extLst>
                    <a:ext uri="{FF2B5EF4-FFF2-40B4-BE49-F238E27FC236}">
                      <a16:creationId xmlns:a16="http://schemas.microsoft.com/office/drawing/2014/main" id="{8DCE8D19-04C5-9F40-8131-82F0459708AD}"/>
                    </a:ext>
                  </a:extLst>
                </p:cNvPr>
                <p:cNvGrpSpPr>
                  <a:grpSpLocks/>
                </p:cNvGrpSpPr>
                <p:nvPr/>
              </p:nvGrpSpPr>
              <p:grpSpPr bwMode="auto">
                <a:xfrm>
                  <a:off x="1881" y="2029"/>
                  <a:ext cx="25" cy="47"/>
                  <a:chOff x="1913" y="2029"/>
                  <a:chExt cx="25" cy="47"/>
                </a:xfrm>
              </p:grpSpPr>
              <p:sp>
                <p:nvSpPr>
                  <p:cNvPr id="103697" name="Freeform 699">
                    <a:extLst>
                      <a:ext uri="{FF2B5EF4-FFF2-40B4-BE49-F238E27FC236}">
                        <a16:creationId xmlns:a16="http://schemas.microsoft.com/office/drawing/2014/main" id="{F96D8EC2-026D-3D48-A3ED-722A53698724}"/>
                      </a:ext>
                    </a:extLst>
                  </p:cNvPr>
                  <p:cNvSpPr>
                    <a:spLocks/>
                  </p:cNvSpPr>
                  <p:nvPr/>
                </p:nvSpPr>
                <p:spPr bwMode="auto">
                  <a:xfrm>
                    <a:off x="1930" y="2029"/>
                    <a:ext cx="8" cy="10"/>
                  </a:xfrm>
                  <a:custGeom>
                    <a:avLst/>
                    <a:gdLst>
                      <a:gd name="T0" fmla="*/ 0 w 32"/>
                      <a:gd name="T1" fmla="*/ 0 h 37"/>
                      <a:gd name="T2" fmla="*/ 0 w 32"/>
                      <a:gd name="T3" fmla="*/ 0 h 37"/>
                      <a:gd name="T4" fmla="*/ 0 w 32"/>
                      <a:gd name="T5" fmla="*/ 0 h 37"/>
                      <a:gd name="T6" fmla="*/ 0 w 32"/>
                      <a:gd name="T7" fmla="*/ 0 h 37"/>
                      <a:gd name="T8" fmla="*/ 0 w 32"/>
                      <a:gd name="T9" fmla="*/ 0 h 37"/>
                      <a:gd name="T10" fmla="*/ 0 w 32"/>
                      <a:gd name="T11" fmla="*/ 0 h 37"/>
                      <a:gd name="T12" fmla="*/ 0 w 32"/>
                      <a:gd name="T13" fmla="*/ 0 h 37"/>
                      <a:gd name="T14" fmla="*/ 0 w 32"/>
                      <a:gd name="T15" fmla="*/ 0 h 37"/>
                      <a:gd name="T16" fmla="*/ 0 w 32"/>
                      <a:gd name="T17" fmla="*/ 0 h 37"/>
                      <a:gd name="T18" fmla="*/ 0 w 32"/>
                      <a:gd name="T19" fmla="*/ 0 h 37"/>
                      <a:gd name="T20" fmla="*/ 0 w 32"/>
                      <a:gd name="T21" fmla="*/ 0 h 37"/>
                      <a:gd name="T22" fmla="*/ 0 w 32"/>
                      <a:gd name="T23" fmla="*/ 0 h 37"/>
                      <a:gd name="T24" fmla="*/ 0 w 32"/>
                      <a:gd name="T25" fmla="*/ 0 h 37"/>
                      <a:gd name="T26" fmla="*/ 0 w 32"/>
                      <a:gd name="T27" fmla="*/ 0 h 37"/>
                      <a:gd name="T28" fmla="*/ 0 w 32"/>
                      <a:gd name="T29" fmla="*/ 0 h 37"/>
                      <a:gd name="T30" fmla="*/ 0 w 32"/>
                      <a:gd name="T31" fmla="*/ 0 h 37"/>
                      <a:gd name="T32" fmla="*/ 0 w 32"/>
                      <a:gd name="T33" fmla="*/ 0 h 37"/>
                      <a:gd name="T34" fmla="*/ 0 w 32"/>
                      <a:gd name="T35" fmla="*/ 0 h 3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2"/>
                      <a:gd name="T55" fmla="*/ 0 h 37"/>
                      <a:gd name="T56" fmla="*/ 32 w 32"/>
                      <a:gd name="T57" fmla="*/ 37 h 3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2" h="37">
                        <a:moveTo>
                          <a:pt x="23" y="37"/>
                        </a:moveTo>
                        <a:lnTo>
                          <a:pt x="27" y="34"/>
                        </a:lnTo>
                        <a:lnTo>
                          <a:pt x="29" y="31"/>
                        </a:lnTo>
                        <a:lnTo>
                          <a:pt x="30" y="27"/>
                        </a:lnTo>
                        <a:lnTo>
                          <a:pt x="32" y="24"/>
                        </a:lnTo>
                        <a:lnTo>
                          <a:pt x="32" y="20"/>
                        </a:lnTo>
                        <a:lnTo>
                          <a:pt x="32" y="16"/>
                        </a:lnTo>
                        <a:lnTo>
                          <a:pt x="30" y="12"/>
                        </a:lnTo>
                        <a:lnTo>
                          <a:pt x="28" y="10"/>
                        </a:lnTo>
                        <a:lnTo>
                          <a:pt x="27" y="6"/>
                        </a:lnTo>
                        <a:lnTo>
                          <a:pt x="23" y="3"/>
                        </a:lnTo>
                        <a:lnTo>
                          <a:pt x="20" y="2"/>
                        </a:lnTo>
                        <a:lnTo>
                          <a:pt x="17" y="1"/>
                        </a:lnTo>
                        <a:lnTo>
                          <a:pt x="13" y="0"/>
                        </a:lnTo>
                        <a:lnTo>
                          <a:pt x="9" y="0"/>
                        </a:lnTo>
                        <a:lnTo>
                          <a:pt x="5" y="1"/>
                        </a:lnTo>
                        <a:lnTo>
                          <a:pt x="0" y="3"/>
                        </a:lnTo>
                        <a:lnTo>
                          <a:pt x="23" y="37"/>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98" name="Line 700">
                    <a:extLst>
                      <a:ext uri="{FF2B5EF4-FFF2-40B4-BE49-F238E27FC236}">
                        <a16:creationId xmlns:a16="http://schemas.microsoft.com/office/drawing/2014/main" id="{308647B8-4479-9848-B7E1-EC3ADBD918B8}"/>
                      </a:ext>
                    </a:extLst>
                  </p:cNvPr>
                  <p:cNvSpPr>
                    <a:spLocks noChangeShapeType="1"/>
                  </p:cNvSpPr>
                  <p:nvPr/>
                </p:nvSpPr>
                <p:spPr bwMode="auto">
                  <a:xfrm>
                    <a:off x="1917" y="2060"/>
                    <a:ext cx="13" cy="1"/>
                  </a:xfrm>
                  <a:prstGeom prst="line">
                    <a:avLst/>
                  </a:prstGeom>
                  <a:noFill/>
                  <a:ln w="11113">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699" name="Freeform 701">
                    <a:extLst>
                      <a:ext uri="{FF2B5EF4-FFF2-40B4-BE49-F238E27FC236}">
                        <a16:creationId xmlns:a16="http://schemas.microsoft.com/office/drawing/2014/main" id="{3905B040-AF7C-ED48-9003-F2A856DA5D6E}"/>
                      </a:ext>
                    </a:extLst>
                  </p:cNvPr>
                  <p:cNvSpPr>
                    <a:spLocks/>
                  </p:cNvSpPr>
                  <p:nvPr/>
                </p:nvSpPr>
                <p:spPr bwMode="auto">
                  <a:xfrm>
                    <a:off x="1918" y="2030"/>
                    <a:ext cx="17" cy="16"/>
                  </a:xfrm>
                  <a:custGeom>
                    <a:avLst/>
                    <a:gdLst>
                      <a:gd name="T0" fmla="*/ 0 w 69"/>
                      <a:gd name="T1" fmla="*/ 0 h 65"/>
                      <a:gd name="T2" fmla="*/ 0 w 69"/>
                      <a:gd name="T3" fmla="*/ 0 h 65"/>
                      <a:gd name="T4" fmla="*/ 0 w 69"/>
                      <a:gd name="T5" fmla="*/ 0 h 65"/>
                      <a:gd name="T6" fmla="*/ 0 w 69"/>
                      <a:gd name="T7" fmla="*/ 0 h 65"/>
                      <a:gd name="T8" fmla="*/ 0 w 69"/>
                      <a:gd name="T9" fmla="*/ 0 h 65"/>
                      <a:gd name="T10" fmla="*/ 0 60000 65536"/>
                      <a:gd name="T11" fmla="*/ 0 60000 65536"/>
                      <a:gd name="T12" fmla="*/ 0 60000 65536"/>
                      <a:gd name="T13" fmla="*/ 0 60000 65536"/>
                      <a:gd name="T14" fmla="*/ 0 60000 65536"/>
                      <a:gd name="T15" fmla="*/ 0 w 69"/>
                      <a:gd name="T16" fmla="*/ 0 h 65"/>
                      <a:gd name="T17" fmla="*/ 69 w 69"/>
                      <a:gd name="T18" fmla="*/ 65 h 65"/>
                    </a:gdLst>
                    <a:ahLst/>
                    <a:cxnLst>
                      <a:cxn ang="T10">
                        <a:pos x="T0" y="T1"/>
                      </a:cxn>
                      <a:cxn ang="T11">
                        <a:pos x="T2" y="T3"/>
                      </a:cxn>
                      <a:cxn ang="T12">
                        <a:pos x="T4" y="T5"/>
                      </a:cxn>
                      <a:cxn ang="T13">
                        <a:pos x="T6" y="T7"/>
                      </a:cxn>
                      <a:cxn ang="T14">
                        <a:pos x="T8" y="T9"/>
                      </a:cxn>
                    </a:cxnLst>
                    <a:rect l="T15" t="T16" r="T17" b="T18"/>
                    <a:pathLst>
                      <a:path w="69" h="65">
                        <a:moveTo>
                          <a:pt x="46" y="0"/>
                        </a:moveTo>
                        <a:lnTo>
                          <a:pt x="0" y="31"/>
                        </a:lnTo>
                        <a:lnTo>
                          <a:pt x="21" y="65"/>
                        </a:lnTo>
                        <a:lnTo>
                          <a:pt x="69" y="34"/>
                        </a:lnTo>
                        <a:lnTo>
                          <a:pt x="46"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00" name="Freeform 702">
                    <a:extLst>
                      <a:ext uri="{FF2B5EF4-FFF2-40B4-BE49-F238E27FC236}">
                        <a16:creationId xmlns:a16="http://schemas.microsoft.com/office/drawing/2014/main" id="{FB2C0D81-B000-2146-BB1E-06FFD5EE9980}"/>
                      </a:ext>
                    </a:extLst>
                  </p:cNvPr>
                  <p:cNvSpPr>
                    <a:spLocks/>
                  </p:cNvSpPr>
                  <p:nvPr/>
                </p:nvSpPr>
                <p:spPr bwMode="auto">
                  <a:xfrm>
                    <a:off x="1919" y="2047"/>
                    <a:ext cx="10" cy="11"/>
                  </a:xfrm>
                  <a:custGeom>
                    <a:avLst/>
                    <a:gdLst>
                      <a:gd name="T0" fmla="*/ 0 w 39"/>
                      <a:gd name="T1" fmla="*/ 0 h 39"/>
                      <a:gd name="T2" fmla="*/ 0 w 39"/>
                      <a:gd name="T3" fmla="*/ 0 h 39"/>
                      <a:gd name="T4" fmla="*/ 0 w 39"/>
                      <a:gd name="T5" fmla="*/ 0 h 39"/>
                      <a:gd name="T6" fmla="*/ 0 w 39"/>
                      <a:gd name="T7" fmla="*/ 0 h 39"/>
                      <a:gd name="T8" fmla="*/ 0 w 39"/>
                      <a:gd name="T9" fmla="*/ 0 h 39"/>
                      <a:gd name="T10" fmla="*/ 0 w 39"/>
                      <a:gd name="T11" fmla="*/ 0 h 39"/>
                      <a:gd name="T12" fmla="*/ 0 w 39"/>
                      <a:gd name="T13" fmla="*/ 0 h 39"/>
                      <a:gd name="T14" fmla="*/ 0 w 39"/>
                      <a:gd name="T15" fmla="*/ 0 h 39"/>
                      <a:gd name="T16" fmla="*/ 0 w 39"/>
                      <a:gd name="T17" fmla="*/ 0 h 39"/>
                      <a:gd name="T18" fmla="*/ 0 w 39"/>
                      <a:gd name="T19" fmla="*/ 0 h 39"/>
                      <a:gd name="T20" fmla="*/ 0 w 39"/>
                      <a:gd name="T21" fmla="*/ 0 h 39"/>
                      <a:gd name="T22" fmla="*/ 0 w 39"/>
                      <a:gd name="T23" fmla="*/ 0 h 39"/>
                      <a:gd name="T24" fmla="*/ 0 w 39"/>
                      <a:gd name="T25" fmla="*/ 0 h 39"/>
                      <a:gd name="T26" fmla="*/ 0 w 39"/>
                      <a:gd name="T27" fmla="*/ 0 h 39"/>
                      <a:gd name="T28" fmla="*/ 0 w 39"/>
                      <a:gd name="T29" fmla="*/ 0 h 39"/>
                      <a:gd name="T30" fmla="*/ 0 w 39"/>
                      <a:gd name="T31" fmla="*/ 0 h 39"/>
                      <a:gd name="T32" fmla="*/ 0 w 39"/>
                      <a:gd name="T33" fmla="*/ 0 h 39"/>
                      <a:gd name="T34" fmla="*/ 0 w 39"/>
                      <a:gd name="T35" fmla="*/ 0 h 39"/>
                      <a:gd name="T36" fmla="*/ 0 w 39"/>
                      <a:gd name="T37" fmla="*/ 0 h 39"/>
                      <a:gd name="T38" fmla="*/ 0 w 39"/>
                      <a:gd name="T39" fmla="*/ 0 h 39"/>
                      <a:gd name="T40" fmla="*/ 0 w 39"/>
                      <a:gd name="T41" fmla="*/ 0 h 39"/>
                      <a:gd name="T42" fmla="*/ 0 w 39"/>
                      <a:gd name="T43" fmla="*/ 0 h 39"/>
                      <a:gd name="T44" fmla="*/ 0 w 39"/>
                      <a:gd name="T45" fmla="*/ 0 h 39"/>
                      <a:gd name="T46" fmla="*/ 0 w 39"/>
                      <a:gd name="T47" fmla="*/ 0 h 39"/>
                      <a:gd name="T48" fmla="*/ 0 w 39"/>
                      <a:gd name="T49" fmla="*/ 0 h 39"/>
                      <a:gd name="T50" fmla="*/ 0 w 39"/>
                      <a:gd name="T51" fmla="*/ 0 h 39"/>
                      <a:gd name="T52" fmla="*/ 0 w 39"/>
                      <a:gd name="T53" fmla="*/ 0 h 39"/>
                      <a:gd name="T54" fmla="*/ 0 w 39"/>
                      <a:gd name="T55" fmla="*/ 0 h 39"/>
                      <a:gd name="T56" fmla="*/ 0 w 39"/>
                      <a:gd name="T57" fmla="*/ 0 h 39"/>
                      <a:gd name="T58" fmla="*/ 0 w 39"/>
                      <a:gd name="T59" fmla="*/ 0 h 39"/>
                      <a:gd name="T60" fmla="*/ 0 w 39"/>
                      <a:gd name="T61" fmla="*/ 0 h 39"/>
                      <a:gd name="T62" fmla="*/ 0 w 39"/>
                      <a:gd name="T63" fmla="*/ 0 h 39"/>
                      <a:gd name="T64" fmla="*/ 0 w 39"/>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
                      <a:gd name="T100" fmla="*/ 0 h 39"/>
                      <a:gd name="T101" fmla="*/ 39 w 39"/>
                      <a:gd name="T102" fmla="*/ 39 h 3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 h="39">
                        <a:moveTo>
                          <a:pt x="19" y="0"/>
                        </a:moveTo>
                        <a:lnTo>
                          <a:pt x="23" y="0"/>
                        </a:lnTo>
                        <a:lnTo>
                          <a:pt x="27" y="1"/>
                        </a:lnTo>
                        <a:lnTo>
                          <a:pt x="30" y="3"/>
                        </a:lnTo>
                        <a:lnTo>
                          <a:pt x="33" y="5"/>
                        </a:lnTo>
                        <a:lnTo>
                          <a:pt x="35" y="8"/>
                        </a:lnTo>
                        <a:lnTo>
                          <a:pt x="37" y="11"/>
                        </a:lnTo>
                        <a:lnTo>
                          <a:pt x="38" y="15"/>
                        </a:lnTo>
                        <a:lnTo>
                          <a:pt x="39" y="19"/>
                        </a:lnTo>
                        <a:lnTo>
                          <a:pt x="38" y="23"/>
                        </a:lnTo>
                        <a:lnTo>
                          <a:pt x="37" y="27"/>
                        </a:lnTo>
                        <a:lnTo>
                          <a:pt x="35" y="30"/>
                        </a:lnTo>
                        <a:lnTo>
                          <a:pt x="33" y="33"/>
                        </a:lnTo>
                        <a:lnTo>
                          <a:pt x="30" y="35"/>
                        </a:lnTo>
                        <a:lnTo>
                          <a:pt x="27" y="37"/>
                        </a:lnTo>
                        <a:lnTo>
                          <a:pt x="23" y="38"/>
                        </a:lnTo>
                        <a:lnTo>
                          <a:pt x="19" y="39"/>
                        </a:lnTo>
                        <a:lnTo>
                          <a:pt x="15" y="38"/>
                        </a:lnTo>
                        <a:lnTo>
                          <a:pt x="11" y="37"/>
                        </a:lnTo>
                        <a:lnTo>
                          <a:pt x="9" y="35"/>
                        </a:lnTo>
                        <a:lnTo>
                          <a:pt x="5" y="33"/>
                        </a:lnTo>
                        <a:lnTo>
                          <a:pt x="3" y="30"/>
                        </a:lnTo>
                        <a:lnTo>
                          <a:pt x="1" y="27"/>
                        </a:lnTo>
                        <a:lnTo>
                          <a:pt x="0" y="23"/>
                        </a:lnTo>
                        <a:lnTo>
                          <a:pt x="0" y="19"/>
                        </a:lnTo>
                        <a:lnTo>
                          <a:pt x="0" y="15"/>
                        </a:lnTo>
                        <a:lnTo>
                          <a:pt x="1" y="11"/>
                        </a:lnTo>
                        <a:lnTo>
                          <a:pt x="3" y="8"/>
                        </a:lnTo>
                        <a:lnTo>
                          <a:pt x="5" y="5"/>
                        </a:lnTo>
                        <a:lnTo>
                          <a:pt x="9" y="3"/>
                        </a:lnTo>
                        <a:lnTo>
                          <a:pt x="11" y="1"/>
                        </a:lnTo>
                        <a:lnTo>
                          <a:pt x="15" y="0"/>
                        </a:lnTo>
                        <a:lnTo>
                          <a:pt x="19" y="0"/>
                        </a:lnTo>
                      </a:path>
                    </a:pathLst>
                  </a:custGeom>
                  <a:noFill/>
                  <a:ln w="11113">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01" name="Freeform 703">
                    <a:extLst>
                      <a:ext uri="{FF2B5EF4-FFF2-40B4-BE49-F238E27FC236}">
                        <a16:creationId xmlns:a16="http://schemas.microsoft.com/office/drawing/2014/main" id="{7E555E1D-23D2-8948-84C3-94A4582A4922}"/>
                      </a:ext>
                    </a:extLst>
                  </p:cNvPr>
                  <p:cNvSpPr>
                    <a:spLocks/>
                  </p:cNvSpPr>
                  <p:nvPr/>
                </p:nvSpPr>
                <p:spPr bwMode="auto">
                  <a:xfrm>
                    <a:off x="1913" y="2058"/>
                    <a:ext cx="10" cy="18"/>
                  </a:xfrm>
                  <a:custGeom>
                    <a:avLst/>
                    <a:gdLst>
                      <a:gd name="T0" fmla="*/ 0 w 42"/>
                      <a:gd name="T1" fmla="*/ 0 h 75"/>
                      <a:gd name="T2" fmla="*/ 0 w 42"/>
                      <a:gd name="T3" fmla="*/ 0 h 75"/>
                      <a:gd name="T4" fmla="*/ 0 w 42"/>
                      <a:gd name="T5" fmla="*/ 0 h 75"/>
                      <a:gd name="T6" fmla="*/ 0 60000 65536"/>
                      <a:gd name="T7" fmla="*/ 0 60000 65536"/>
                      <a:gd name="T8" fmla="*/ 0 60000 65536"/>
                      <a:gd name="T9" fmla="*/ 0 w 42"/>
                      <a:gd name="T10" fmla="*/ 0 h 75"/>
                      <a:gd name="T11" fmla="*/ 42 w 42"/>
                      <a:gd name="T12" fmla="*/ 75 h 75"/>
                    </a:gdLst>
                    <a:ahLst/>
                    <a:cxnLst>
                      <a:cxn ang="T6">
                        <a:pos x="T0" y="T1"/>
                      </a:cxn>
                      <a:cxn ang="T7">
                        <a:pos x="T2" y="T3"/>
                      </a:cxn>
                      <a:cxn ang="T8">
                        <a:pos x="T4" y="T5"/>
                      </a:cxn>
                    </a:cxnLst>
                    <a:rect l="T9" t="T10" r="T11" b="T12"/>
                    <a:pathLst>
                      <a:path w="42" h="75">
                        <a:moveTo>
                          <a:pt x="42" y="0"/>
                        </a:moveTo>
                        <a:lnTo>
                          <a:pt x="42" y="34"/>
                        </a:lnTo>
                        <a:lnTo>
                          <a:pt x="0" y="75"/>
                        </a:lnTo>
                      </a:path>
                    </a:pathLst>
                  </a:custGeom>
                  <a:noFill/>
                  <a:ln w="11113">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702" name="Line 704">
                    <a:extLst>
                      <a:ext uri="{FF2B5EF4-FFF2-40B4-BE49-F238E27FC236}">
                        <a16:creationId xmlns:a16="http://schemas.microsoft.com/office/drawing/2014/main" id="{F2AB85CC-F2C1-CE4B-8E92-1EEB2E6BF476}"/>
                      </a:ext>
                    </a:extLst>
                  </p:cNvPr>
                  <p:cNvSpPr>
                    <a:spLocks noChangeShapeType="1"/>
                  </p:cNvSpPr>
                  <p:nvPr/>
                </p:nvSpPr>
                <p:spPr bwMode="auto">
                  <a:xfrm>
                    <a:off x="1923" y="2066"/>
                    <a:ext cx="11" cy="10"/>
                  </a:xfrm>
                  <a:prstGeom prst="line">
                    <a:avLst/>
                  </a:prstGeom>
                  <a:noFill/>
                  <a:ln w="11113">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03627" name="Group 705">
                <a:extLst>
                  <a:ext uri="{FF2B5EF4-FFF2-40B4-BE49-F238E27FC236}">
                    <a16:creationId xmlns:a16="http://schemas.microsoft.com/office/drawing/2014/main" id="{86AD61C0-8111-9F46-A039-B5A63F300BE9}"/>
                  </a:ext>
                </a:extLst>
              </p:cNvPr>
              <p:cNvGrpSpPr>
                <a:grpSpLocks/>
              </p:cNvGrpSpPr>
              <p:nvPr/>
            </p:nvGrpSpPr>
            <p:grpSpPr bwMode="auto">
              <a:xfrm>
                <a:off x="2041" y="1992"/>
                <a:ext cx="117" cy="62"/>
                <a:chOff x="2041" y="1992"/>
                <a:chExt cx="117" cy="62"/>
              </a:xfrm>
            </p:grpSpPr>
            <p:grpSp>
              <p:nvGrpSpPr>
                <p:cNvPr id="103679" name="Group 706">
                  <a:extLst>
                    <a:ext uri="{FF2B5EF4-FFF2-40B4-BE49-F238E27FC236}">
                      <a16:creationId xmlns:a16="http://schemas.microsoft.com/office/drawing/2014/main" id="{BF82460C-D080-A047-B723-AD33DE990481}"/>
                    </a:ext>
                  </a:extLst>
                </p:cNvPr>
                <p:cNvGrpSpPr>
                  <a:grpSpLocks/>
                </p:cNvGrpSpPr>
                <p:nvPr/>
              </p:nvGrpSpPr>
              <p:grpSpPr bwMode="auto">
                <a:xfrm>
                  <a:off x="2041" y="1994"/>
                  <a:ext cx="117" cy="60"/>
                  <a:chOff x="2802" y="1995"/>
                  <a:chExt cx="117" cy="60"/>
                </a:xfrm>
              </p:grpSpPr>
              <p:sp>
                <p:nvSpPr>
                  <p:cNvPr id="103689" name="Freeform 707">
                    <a:extLst>
                      <a:ext uri="{FF2B5EF4-FFF2-40B4-BE49-F238E27FC236}">
                        <a16:creationId xmlns:a16="http://schemas.microsoft.com/office/drawing/2014/main" id="{A3D56BFC-0D33-FA49-A7B9-40F1FE5A08CC}"/>
                      </a:ext>
                    </a:extLst>
                  </p:cNvPr>
                  <p:cNvSpPr>
                    <a:spLocks/>
                  </p:cNvSpPr>
                  <p:nvPr/>
                </p:nvSpPr>
                <p:spPr bwMode="auto">
                  <a:xfrm>
                    <a:off x="2805" y="1997"/>
                    <a:ext cx="111" cy="55"/>
                  </a:xfrm>
                  <a:custGeom>
                    <a:avLst/>
                    <a:gdLst>
                      <a:gd name="T0" fmla="*/ 0 w 448"/>
                      <a:gd name="T1" fmla="*/ 0 h 217"/>
                      <a:gd name="T2" fmla="*/ 0 w 448"/>
                      <a:gd name="T3" fmla="*/ 0 h 217"/>
                      <a:gd name="T4" fmla="*/ 0 w 448"/>
                      <a:gd name="T5" fmla="*/ 0 h 217"/>
                      <a:gd name="T6" fmla="*/ 0 w 448"/>
                      <a:gd name="T7" fmla="*/ 0 h 217"/>
                      <a:gd name="T8" fmla="*/ 0 w 448"/>
                      <a:gd name="T9" fmla="*/ 0 h 217"/>
                      <a:gd name="T10" fmla="*/ 0 w 448"/>
                      <a:gd name="T11" fmla="*/ 0 h 217"/>
                      <a:gd name="T12" fmla="*/ 0 w 448"/>
                      <a:gd name="T13" fmla="*/ 0 h 217"/>
                      <a:gd name="T14" fmla="*/ 0 w 448"/>
                      <a:gd name="T15" fmla="*/ 0 h 217"/>
                      <a:gd name="T16" fmla="*/ 0 w 448"/>
                      <a:gd name="T17" fmla="*/ 0 h 217"/>
                      <a:gd name="T18" fmla="*/ 0 w 448"/>
                      <a:gd name="T19" fmla="*/ 0 h 217"/>
                      <a:gd name="T20" fmla="*/ 0 w 448"/>
                      <a:gd name="T21" fmla="*/ 0 h 217"/>
                      <a:gd name="T22" fmla="*/ 0 w 448"/>
                      <a:gd name="T23" fmla="*/ 0 h 217"/>
                      <a:gd name="T24" fmla="*/ 0 w 448"/>
                      <a:gd name="T25" fmla="*/ 0 h 217"/>
                      <a:gd name="T26" fmla="*/ 0 w 448"/>
                      <a:gd name="T27" fmla="*/ 0 h 217"/>
                      <a:gd name="T28" fmla="*/ 0 w 448"/>
                      <a:gd name="T29" fmla="*/ 0 h 217"/>
                      <a:gd name="T30" fmla="*/ 0 w 448"/>
                      <a:gd name="T31" fmla="*/ 0 h 217"/>
                      <a:gd name="T32" fmla="*/ 0 w 448"/>
                      <a:gd name="T33" fmla="*/ 0 h 217"/>
                      <a:gd name="T34" fmla="*/ 0 w 448"/>
                      <a:gd name="T35" fmla="*/ 0 h 217"/>
                      <a:gd name="T36" fmla="*/ 0 w 448"/>
                      <a:gd name="T37" fmla="*/ 0 h 217"/>
                      <a:gd name="T38" fmla="*/ 0 w 448"/>
                      <a:gd name="T39" fmla="*/ 0 h 217"/>
                      <a:gd name="T40" fmla="*/ 0 w 448"/>
                      <a:gd name="T41" fmla="*/ 0 h 217"/>
                      <a:gd name="T42" fmla="*/ 0 w 448"/>
                      <a:gd name="T43" fmla="*/ 0 h 217"/>
                      <a:gd name="T44" fmla="*/ 0 w 448"/>
                      <a:gd name="T45" fmla="*/ 0 h 217"/>
                      <a:gd name="T46" fmla="*/ 0 w 448"/>
                      <a:gd name="T47" fmla="*/ 0 h 217"/>
                      <a:gd name="T48" fmla="*/ 0 w 448"/>
                      <a:gd name="T49" fmla="*/ 0 h 217"/>
                      <a:gd name="T50" fmla="*/ 0 w 448"/>
                      <a:gd name="T51" fmla="*/ 0 h 217"/>
                      <a:gd name="T52" fmla="*/ 0 w 448"/>
                      <a:gd name="T53" fmla="*/ 0 h 217"/>
                      <a:gd name="T54" fmla="*/ 0 w 448"/>
                      <a:gd name="T55" fmla="*/ 0 h 217"/>
                      <a:gd name="T56" fmla="*/ 0 w 448"/>
                      <a:gd name="T57" fmla="*/ 0 h 217"/>
                      <a:gd name="T58" fmla="*/ 0 w 448"/>
                      <a:gd name="T59" fmla="*/ 0 h 217"/>
                      <a:gd name="T60" fmla="*/ 0 w 448"/>
                      <a:gd name="T61" fmla="*/ 0 h 217"/>
                      <a:gd name="T62" fmla="*/ 0 w 448"/>
                      <a:gd name="T63" fmla="*/ 0 h 2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48"/>
                      <a:gd name="T97" fmla="*/ 0 h 217"/>
                      <a:gd name="T98" fmla="*/ 448 w 448"/>
                      <a:gd name="T99" fmla="*/ 217 h 2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48" h="217">
                        <a:moveTo>
                          <a:pt x="448" y="109"/>
                        </a:moveTo>
                        <a:lnTo>
                          <a:pt x="446" y="120"/>
                        </a:lnTo>
                        <a:lnTo>
                          <a:pt x="443" y="131"/>
                        </a:lnTo>
                        <a:lnTo>
                          <a:pt x="438" y="141"/>
                        </a:lnTo>
                        <a:lnTo>
                          <a:pt x="430" y="151"/>
                        </a:lnTo>
                        <a:lnTo>
                          <a:pt x="420" y="160"/>
                        </a:lnTo>
                        <a:lnTo>
                          <a:pt x="409" y="169"/>
                        </a:lnTo>
                        <a:lnTo>
                          <a:pt x="396" y="177"/>
                        </a:lnTo>
                        <a:lnTo>
                          <a:pt x="382" y="185"/>
                        </a:lnTo>
                        <a:lnTo>
                          <a:pt x="366" y="191"/>
                        </a:lnTo>
                        <a:lnTo>
                          <a:pt x="348" y="198"/>
                        </a:lnTo>
                        <a:lnTo>
                          <a:pt x="330" y="204"/>
                        </a:lnTo>
                        <a:lnTo>
                          <a:pt x="310" y="208"/>
                        </a:lnTo>
                        <a:lnTo>
                          <a:pt x="290" y="212"/>
                        </a:lnTo>
                        <a:lnTo>
                          <a:pt x="269" y="214"/>
                        </a:lnTo>
                        <a:lnTo>
                          <a:pt x="247" y="217"/>
                        </a:lnTo>
                        <a:lnTo>
                          <a:pt x="225" y="217"/>
                        </a:lnTo>
                        <a:lnTo>
                          <a:pt x="202" y="217"/>
                        </a:lnTo>
                        <a:lnTo>
                          <a:pt x="179" y="214"/>
                        </a:lnTo>
                        <a:lnTo>
                          <a:pt x="158" y="212"/>
                        </a:lnTo>
                        <a:lnTo>
                          <a:pt x="138" y="208"/>
                        </a:lnTo>
                        <a:lnTo>
                          <a:pt x="117" y="204"/>
                        </a:lnTo>
                        <a:lnTo>
                          <a:pt x="100" y="198"/>
                        </a:lnTo>
                        <a:lnTo>
                          <a:pt x="82" y="191"/>
                        </a:lnTo>
                        <a:lnTo>
                          <a:pt x="66" y="185"/>
                        </a:lnTo>
                        <a:lnTo>
                          <a:pt x="52" y="177"/>
                        </a:lnTo>
                        <a:lnTo>
                          <a:pt x="39" y="169"/>
                        </a:lnTo>
                        <a:lnTo>
                          <a:pt x="28" y="160"/>
                        </a:lnTo>
                        <a:lnTo>
                          <a:pt x="18" y="151"/>
                        </a:lnTo>
                        <a:lnTo>
                          <a:pt x="10" y="141"/>
                        </a:lnTo>
                        <a:lnTo>
                          <a:pt x="5" y="131"/>
                        </a:lnTo>
                        <a:lnTo>
                          <a:pt x="2" y="120"/>
                        </a:lnTo>
                        <a:lnTo>
                          <a:pt x="0" y="109"/>
                        </a:lnTo>
                        <a:lnTo>
                          <a:pt x="2" y="98"/>
                        </a:lnTo>
                        <a:lnTo>
                          <a:pt x="5" y="87"/>
                        </a:lnTo>
                        <a:lnTo>
                          <a:pt x="10" y="77"/>
                        </a:lnTo>
                        <a:lnTo>
                          <a:pt x="18" y="67"/>
                        </a:lnTo>
                        <a:lnTo>
                          <a:pt x="28" y="58"/>
                        </a:lnTo>
                        <a:lnTo>
                          <a:pt x="39" y="48"/>
                        </a:lnTo>
                        <a:lnTo>
                          <a:pt x="52" y="40"/>
                        </a:lnTo>
                        <a:lnTo>
                          <a:pt x="66" y="33"/>
                        </a:lnTo>
                        <a:lnTo>
                          <a:pt x="82" y="25"/>
                        </a:lnTo>
                        <a:lnTo>
                          <a:pt x="100" y="19"/>
                        </a:lnTo>
                        <a:lnTo>
                          <a:pt x="117" y="14"/>
                        </a:lnTo>
                        <a:lnTo>
                          <a:pt x="138" y="9"/>
                        </a:lnTo>
                        <a:lnTo>
                          <a:pt x="158" y="5"/>
                        </a:lnTo>
                        <a:lnTo>
                          <a:pt x="179" y="2"/>
                        </a:lnTo>
                        <a:lnTo>
                          <a:pt x="202" y="1"/>
                        </a:lnTo>
                        <a:lnTo>
                          <a:pt x="225" y="0"/>
                        </a:lnTo>
                        <a:lnTo>
                          <a:pt x="247" y="1"/>
                        </a:lnTo>
                        <a:lnTo>
                          <a:pt x="269" y="2"/>
                        </a:lnTo>
                        <a:lnTo>
                          <a:pt x="290" y="5"/>
                        </a:lnTo>
                        <a:lnTo>
                          <a:pt x="310" y="9"/>
                        </a:lnTo>
                        <a:lnTo>
                          <a:pt x="330" y="14"/>
                        </a:lnTo>
                        <a:lnTo>
                          <a:pt x="348" y="19"/>
                        </a:lnTo>
                        <a:lnTo>
                          <a:pt x="366" y="25"/>
                        </a:lnTo>
                        <a:lnTo>
                          <a:pt x="382" y="33"/>
                        </a:lnTo>
                        <a:lnTo>
                          <a:pt x="396" y="40"/>
                        </a:lnTo>
                        <a:lnTo>
                          <a:pt x="409" y="48"/>
                        </a:lnTo>
                        <a:lnTo>
                          <a:pt x="420" y="58"/>
                        </a:lnTo>
                        <a:lnTo>
                          <a:pt x="430" y="67"/>
                        </a:lnTo>
                        <a:lnTo>
                          <a:pt x="438" y="77"/>
                        </a:lnTo>
                        <a:lnTo>
                          <a:pt x="443" y="87"/>
                        </a:lnTo>
                        <a:lnTo>
                          <a:pt x="446" y="98"/>
                        </a:lnTo>
                        <a:lnTo>
                          <a:pt x="448" y="109"/>
                        </a:lnTo>
                        <a:close/>
                      </a:path>
                    </a:pathLst>
                  </a:custGeom>
                  <a:solidFill>
                    <a:srgbClr val="F2CDB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103690" name="Group 708">
                    <a:extLst>
                      <a:ext uri="{FF2B5EF4-FFF2-40B4-BE49-F238E27FC236}">
                        <a16:creationId xmlns:a16="http://schemas.microsoft.com/office/drawing/2014/main" id="{5F2E50A4-C9FF-BC4B-8F23-C61BC5784582}"/>
                      </a:ext>
                    </a:extLst>
                  </p:cNvPr>
                  <p:cNvGrpSpPr>
                    <a:grpSpLocks/>
                  </p:cNvGrpSpPr>
                  <p:nvPr/>
                </p:nvGrpSpPr>
                <p:grpSpPr bwMode="auto">
                  <a:xfrm>
                    <a:off x="2802" y="1995"/>
                    <a:ext cx="117" cy="60"/>
                    <a:chOff x="2802" y="1995"/>
                    <a:chExt cx="117" cy="60"/>
                  </a:xfrm>
                </p:grpSpPr>
                <p:sp>
                  <p:nvSpPr>
                    <p:cNvPr id="103691" name="Freeform 709">
                      <a:extLst>
                        <a:ext uri="{FF2B5EF4-FFF2-40B4-BE49-F238E27FC236}">
                          <a16:creationId xmlns:a16="http://schemas.microsoft.com/office/drawing/2014/main" id="{5ED05374-2972-3A4E-A9D4-01DF8D138DC2}"/>
                        </a:ext>
                      </a:extLst>
                    </p:cNvPr>
                    <p:cNvSpPr>
                      <a:spLocks/>
                    </p:cNvSpPr>
                    <p:nvPr/>
                  </p:nvSpPr>
                  <p:spPr bwMode="auto">
                    <a:xfrm>
                      <a:off x="2861" y="2025"/>
                      <a:ext cx="58" cy="30"/>
                    </a:xfrm>
                    <a:custGeom>
                      <a:avLst/>
                      <a:gdLst>
                        <a:gd name="T0" fmla="*/ 0 w 231"/>
                        <a:gd name="T1" fmla="*/ 0 h 116"/>
                        <a:gd name="T2" fmla="*/ 0 w 231"/>
                        <a:gd name="T3" fmla="*/ 0 h 116"/>
                        <a:gd name="T4" fmla="*/ 0 w 231"/>
                        <a:gd name="T5" fmla="*/ 0 h 116"/>
                        <a:gd name="T6" fmla="*/ 0 w 231"/>
                        <a:gd name="T7" fmla="*/ 0 h 116"/>
                        <a:gd name="T8" fmla="*/ 0 w 231"/>
                        <a:gd name="T9" fmla="*/ 0 h 116"/>
                        <a:gd name="T10" fmla="*/ 0 w 231"/>
                        <a:gd name="T11" fmla="*/ 0 h 116"/>
                        <a:gd name="T12" fmla="*/ 0 w 231"/>
                        <a:gd name="T13" fmla="*/ 0 h 116"/>
                        <a:gd name="T14" fmla="*/ 0 w 231"/>
                        <a:gd name="T15" fmla="*/ 0 h 116"/>
                        <a:gd name="T16" fmla="*/ 0 w 231"/>
                        <a:gd name="T17" fmla="*/ 0 h 116"/>
                        <a:gd name="T18" fmla="*/ 0 w 231"/>
                        <a:gd name="T19" fmla="*/ 0 h 116"/>
                        <a:gd name="T20" fmla="*/ 0 w 231"/>
                        <a:gd name="T21" fmla="*/ 0 h 116"/>
                        <a:gd name="T22" fmla="*/ 0 w 231"/>
                        <a:gd name="T23" fmla="*/ 0 h 116"/>
                        <a:gd name="T24" fmla="*/ 0 w 231"/>
                        <a:gd name="T25" fmla="*/ 0 h 116"/>
                        <a:gd name="T26" fmla="*/ 0 w 231"/>
                        <a:gd name="T27" fmla="*/ 0 h 116"/>
                        <a:gd name="T28" fmla="*/ 0 w 231"/>
                        <a:gd name="T29" fmla="*/ 0 h 116"/>
                        <a:gd name="T30" fmla="*/ 0 w 231"/>
                        <a:gd name="T31" fmla="*/ 0 h 116"/>
                        <a:gd name="T32" fmla="*/ 0 w 231"/>
                        <a:gd name="T33" fmla="*/ 0 h 116"/>
                        <a:gd name="T34" fmla="*/ 0 w 231"/>
                        <a:gd name="T35" fmla="*/ 0 h 116"/>
                        <a:gd name="T36" fmla="*/ 0 w 231"/>
                        <a:gd name="T37" fmla="*/ 0 h 116"/>
                        <a:gd name="T38" fmla="*/ 0 w 231"/>
                        <a:gd name="T39" fmla="*/ 0 h 116"/>
                        <a:gd name="T40" fmla="*/ 0 w 231"/>
                        <a:gd name="T41" fmla="*/ 0 h 116"/>
                        <a:gd name="T42" fmla="*/ 0 w 231"/>
                        <a:gd name="T43" fmla="*/ 0 h 116"/>
                        <a:gd name="T44" fmla="*/ 0 w 231"/>
                        <a:gd name="T45" fmla="*/ 0 h 116"/>
                        <a:gd name="T46" fmla="*/ 0 w 231"/>
                        <a:gd name="T47" fmla="*/ 0 h 116"/>
                        <a:gd name="T48" fmla="*/ 0 w 231"/>
                        <a:gd name="T49" fmla="*/ 0 h 116"/>
                        <a:gd name="T50" fmla="*/ 0 w 231"/>
                        <a:gd name="T51" fmla="*/ 0 h 116"/>
                        <a:gd name="T52" fmla="*/ 0 w 231"/>
                        <a:gd name="T53" fmla="*/ 0 h 116"/>
                        <a:gd name="T54" fmla="*/ 0 w 231"/>
                        <a:gd name="T55" fmla="*/ 0 h 116"/>
                        <a:gd name="T56" fmla="*/ 0 w 231"/>
                        <a:gd name="T57" fmla="*/ 0 h 116"/>
                        <a:gd name="T58" fmla="*/ 0 w 231"/>
                        <a:gd name="T59" fmla="*/ 0 h 116"/>
                        <a:gd name="T60" fmla="*/ 0 w 231"/>
                        <a:gd name="T61" fmla="*/ 0 h 116"/>
                        <a:gd name="T62" fmla="*/ 0 w 231"/>
                        <a:gd name="T63" fmla="*/ 0 h 116"/>
                        <a:gd name="T64" fmla="*/ 0 w 231"/>
                        <a:gd name="T65" fmla="*/ 0 h 116"/>
                        <a:gd name="T66" fmla="*/ 0 w 231"/>
                        <a:gd name="T67" fmla="*/ 0 h 116"/>
                        <a:gd name="T68" fmla="*/ 0 w 231"/>
                        <a:gd name="T69" fmla="*/ 0 h 116"/>
                        <a:gd name="T70" fmla="*/ 0 w 231"/>
                        <a:gd name="T71" fmla="*/ 0 h 116"/>
                        <a:gd name="T72" fmla="*/ 0 w 231"/>
                        <a:gd name="T73" fmla="*/ 0 h 116"/>
                        <a:gd name="T74" fmla="*/ 0 w 231"/>
                        <a:gd name="T75" fmla="*/ 0 h 116"/>
                        <a:gd name="T76" fmla="*/ 0 w 231"/>
                        <a:gd name="T77" fmla="*/ 0 h 11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1"/>
                        <a:gd name="T118" fmla="*/ 0 h 116"/>
                        <a:gd name="T119" fmla="*/ 231 w 231"/>
                        <a:gd name="T120" fmla="*/ 116 h 11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1" h="116">
                          <a:moveTo>
                            <a:pt x="0" y="116"/>
                          </a:moveTo>
                          <a:lnTo>
                            <a:pt x="0" y="116"/>
                          </a:lnTo>
                          <a:lnTo>
                            <a:pt x="22" y="116"/>
                          </a:lnTo>
                          <a:lnTo>
                            <a:pt x="45" y="114"/>
                          </a:lnTo>
                          <a:lnTo>
                            <a:pt x="66" y="111"/>
                          </a:lnTo>
                          <a:lnTo>
                            <a:pt x="88" y="108"/>
                          </a:lnTo>
                          <a:lnTo>
                            <a:pt x="108" y="103"/>
                          </a:lnTo>
                          <a:lnTo>
                            <a:pt x="127" y="97"/>
                          </a:lnTo>
                          <a:lnTo>
                            <a:pt x="144" y="91"/>
                          </a:lnTo>
                          <a:lnTo>
                            <a:pt x="161" y="84"/>
                          </a:lnTo>
                          <a:lnTo>
                            <a:pt x="176" y="76"/>
                          </a:lnTo>
                          <a:lnTo>
                            <a:pt x="190" y="67"/>
                          </a:lnTo>
                          <a:lnTo>
                            <a:pt x="201" y="57"/>
                          </a:lnTo>
                          <a:lnTo>
                            <a:pt x="211" y="47"/>
                          </a:lnTo>
                          <a:lnTo>
                            <a:pt x="220" y="37"/>
                          </a:lnTo>
                          <a:lnTo>
                            <a:pt x="226" y="26"/>
                          </a:lnTo>
                          <a:lnTo>
                            <a:pt x="230" y="13"/>
                          </a:lnTo>
                          <a:lnTo>
                            <a:pt x="231" y="0"/>
                          </a:lnTo>
                          <a:lnTo>
                            <a:pt x="214" y="0"/>
                          </a:lnTo>
                          <a:lnTo>
                            <a:pt x="213" y="9"/>
                          </a:lnTo>
                          <a:lnTo>
                            <a:pt x="210" y="18"/>
                          </a:lnTo>
                          <a:lnTo>
                            <a:pt x="205" y="27"/>
                          </a:lnTo>
                          <a:lnTo>
                            <a:pt x="199" y="36"/>
                          </a:lnTo>
                          <a:lnTo>
                            <a:pt x="190" y="45"/>
                          </a:lnTo>
                          <a:lnTo>
                            <a:pt x="179" y="52"/>
                          </a:lnTo>
                          <a:lnTo>
                            <a:pt x="167" y="61"/>
                          </a:lnTo>
                          <a:lnTo>
                            <a:pt x="153" y="67"/>
                          </a:lnTo>
                          <a:lnTo>
                            <a:pt x="138" y="75"/>
                          </a:lnTo>
                          <a:lnTo>
                            <a:pt x="121" y="80"/>
                          </a:lnTo>
                          <a:lnTo>
                            <a:pt x="103" y="86"/>
                          </a:lnTo>
                          <a:lnTo>
                            <a:pt x="84" y="90"/>
                          </a:lnTo>
                          <a:lnTo>
                            <a:pt x="64" y="94"/>
                          </a:lnTo>
                          <a:lnTo>
                            <a:pt x="42" y="96"/>
                          </a:lnTo>
                          <a:lnTo>
                            <a:pt x="21" y="97"/>
                          </a:lnTo>
                          <a:lnTo>
                            <a:pt x="0" y="99"/>
                          </a:lnTo>
                          <a:lnTo>
                            <a:pt x="0" y="116"/>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92" name="Freeform 710">
                      <a:extLst>
                        <a:ext uri="{FF2B5EF4-FFF2-40B4-BE49-F238E27FC236}">
                          <a16:creationId xmlns:a16="http://schemas.microsoft.com/office/drawing/2014/main" id="{395625DD-B2A6-6040-B428-051DC351120F}"/>
                        </a:ext>
                      </a:extLst>
                    </p:cNvPr>
                    <p:cNvSpPr>
                      <a:spLocks/>
                    </p:cNvSpPr>
                    <p:nvPr/>
                  </p:nvSpPr>
                  <p:spPr bwMode="auto">
                    <a:xfrm>
                      <a:off x="2802" y="2025"/>
                      <a:ext cx="59" cy="30"/>
                    </a:xfrm>
                    <a:custGeom>
                      <a:avLst/>
                      <a:gdLst>
                        <a:gd name="T0" fmla="*/ 0 w 234"/>
                        <a:gd name="T1" fmla="*/ 0 h 116"/>
                        <a:gd name="T2" fmla="*/ 0 w 234"/>
                        <a:gd name="T3" fmla="*/ 0 h 116"/>
                        <a:gd name="T4" fmla="*/ 0 w 234"/>
                        <a:gd name="T5" fmla="*/ 0 h 116"/>
                        <a:gd name="T6" fmla="*/ 0 w 234"/>
                        <a:gd name="T7" fmla="*/ 0 h 116"/>
                        <a:gd name="T8" fmla="*/ 0 w 234"/>
                        <a:gd name="T9" fmla="*/ 0 h 116"/>
                        <a:gd name="T10" fmla="*/ 0 w 234"/>
                        <a:gd name="T11" fmla="*/ 0 h 116"/>
                        <a:gd name="T12" fmla="*/ 0 w 234"/>
                        <a:gd name="T13" fmla="*/ 0 h 116"/>
                        <a:gd name="T14" fmla="*/ 0 w 234"/>
                        <a:gd name="T15" fmla="*/ 0 h 116"/>
                        <a:gd name="T16" fmla="*/ 0 w 234"/>
                        <a:gd name="T17" fmla="*/ 0 h 116"/>
                        <a:gd name="T18" fmla="*/ 0 w 234"/>
                        <a:gd name="T19" fmla="*/ 0 h 116"/>
                        <a:gd name="T20" fmla="*/ 0 w 234"/>
                        <a:gd name="T21" fmla="*/ 0 h 116"/>
                        <a:gd name="T22" fmla="*/ 0 w 234"/>
                        <a:gd name="T23" fmla="*/ 0 h 116"/>
                        <a:gd name="T24" fmla="*/ 0 w 234"/>
                        <a:gd name="T25" fmla="*/ 0 h 116"/>
                        <a:gd name="T26" fmla="*/ 0 w 234"/>
                        <a:gd name="T27" fmla="*/ 0 h 116"/>
                        <a:gd name="T28" fmla="*/ 0 w 234"/>
                        <a:gd name="T29" fmla="*/ 0 h 116"/>
                        <a:gd name="T30" fmla="*/ 0 w 234"/>
                        <a:gd name="T31" fmla="*/ 0 h 116"/>
                        <a:gd name="T32" fmla="*/ 0 w 234"/>
                        <a:gd name="T33" fmla="*/ 0 h 116"/>
                        <a:gd name="T34" fmla="*/ 0 w 234"/>
                        <a:gd name="T35" fmla="*/ 0 h 116"/>
                        <a:gd name="T36" fmla="*/ 0 w 234"/>
                        <a:gd name="T37" fmla="*/ 0 h 116"/>
                        <a:gd name="T38" fmla="*/ 0 w 234"/>
                        <a:gd name="T39" fmla="*/ 0 h 116"/>
                        <a:gd name="T40" fmla="*/ 0 w 234"/>
                        <a:gd name="T41" fmla="*/ 0 h 116"/>
                        <a:gd name="T42" fmla="*/ 0 w 234"/>
                        <a:gd name="T43" fmla="*/ 0 h 116"/>
                        <a:gd name="T44" fmla="*/ 0 w 234"/>
                        <a:gd name="T45" fmla="*/ 0 h 116"/>
                        <a:gd name="T46" fmla="*/ 0 w 234"/>
                        <a:gd name="T47" fmla="*/ 0 h 116"/>
                        <a:gd name="T48" fmla="*/ 0 w 234"/>
                        <a:gd name="T49" fmla="*/ 0 h 116"/>
                        <a:gd name="T50" fmla="*/ 0 w 234"/>
                        <a:gd name="T51" fmla="*/ 0 h 116"/>
                        <a:gd name="T52" fmla="*/ 0 w 234"/>
                        <a:gd name="T53" fmla="*/ 0 h 116"/>
                        <a:gd name="T54" fmla="*/ 0 w 234"/>
                        <a:gd name="T55" fmla="*/ 0 h 116"/>
                        <a:gd name="T56" fmla="*/ 0 w 234"/>
                        <a:gd name="T57" fmla="*/ 0 h 116"/>
                        <a:gd name="T58" fmla="*/ 0 w 234"/>
                        <a:gd name="T59" fmla="*/ 0 h 116"/>
                        <a:gd name="T60" fmla="*/ 0 w 234"/>
                        <a:gd name="T61" fmla="*/ 0 h 116"/>
                        <a:gd name="T62" fmla="*/ 0 w 234"/>
                        <a:gd name="T63" fmla="*/ 0 h 116"/>
                        <a:gd name="T64" fmla="*/ 0 w 234"/>
                        <a:gd name="T65" fmla="*/ 0 h 116"/>
                        <a:gd name="T66" fmla="*/ 0 w 234"/>
                        <a:gd name="T67" fmla="*/ 0 h 116"/>
                        <a:gd name="T68" fmla="*/ 0 w 234"/>
                        <a:gd name="T69" fmla="*/ 0 h 116"/>
                        <a:gd name="T70" fmla="*/ 0 w 234"/>
                        <a:gd name="T71" fmla="*/ 0 h 116"/>
                        <a:gd name="T72" fmla="*/ 0 w 234"/>
                        <a:gd name="T73" fmla="*/ 0 h 116"/>
                        <a:gd name="T74" fmla="*/ 0 w 234"/>
                        <a:gd name="T75" fmla="*/ 0 h 116"/>
                        <a:gd name="T76" fmla="*/ 0 w 234"/>
                        <a:gd name="T77" fmla="*/ 0 h 11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4"/>
                        <a:gd name="T118" fmla="*/ 0 h 116"/>
                        <a:gd name="T119" fmla="*/ 234 w 234"/>
                        <a:gd name="T120" fmla="*/ 116 h 11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4" h="116">
                          <a:moveTo>
                            <a:pt x="0" y="0"/>
                          </a:moveTo>
                          <a:lnTo>
                            <a:pt x="0" y="0"/>
                          </a:lnTo>
                          <a:lnTo>
                            <a:pt x="2" y="13"/>
                          </a:lnTo>
                          <a:lnTo>
                            <a:pt x="6" y="26"/>
                          </a:lnTo>
                          <a:lnTo>
                            <a:pt x="12" y="37"/>
                          </a:lnTo>
                          <a:lnTo>
                            <a:pt x="21" y="47"/>
                          </a:lnTo>
                          <a:lnTo>
                            <a:pt x="31" y="57"/>
                          </a:lnTo>
                          <a:lnTo>
                            <a:pt x="43" y="67"/>
                          </a:lnTo>
                          <a:lnTo>
                            <a:pt x="56" y="76"/>
                          </a:lnTo>
                          <a:lnTo>
                            <a:pt x="71" y="84"/>
                          </a:lnTo>
                          <a:lnTo>
                            <a:pt x="87" y="91"/>
                          </a:lnTo>
                          <a:lnTo>
                            <a:pt x="105" y="97"/>
                          </a:lnTo>
                          <a:lnTo>
                            <a:pt x="124" y="103"/>
                          </a:lnTo>
                          <a:lnTo>
                            <a:pt x="144" y="108"/>
                          </a:lnTo>
                          <a:lnTo>
                            <a:pt x="166" y="111"/>
                          </a:lnTo>
                          <a:lnTo>
                            <a:pt x="187" y="114"/>
                          </a:lnTo>
                          <a:lnTo>
                            <a:pt x="210" y="116"/>
                          </a:lnTo>
                          <a:lnTo>
                            <a:pt x="234" y="116"/>
                          </a:lnTo>
                          <a:lnTo>
                            <a:pt x="234" y="99"/>
                          </a:lnTo>
                          <a:lnTo>
                            <a:pt x="211" y="97"/>
                          </a:lnTo>
                          <a:lnTo>
                            <a:pt x="189" y="96"/>
                          </a:lnTo>
                          <a:lnTo>
                            <a:pt x="168" y="94"/>
                          </a:lnTo>
                          <a:lnTo>
                            <a:pt x="148" y="90"/>
                          </a:lnTo>
                          <a:lnTo>
                            <a:pt x="129" y="86"/>
                          </a:lnTo>
                          <a:lnTo>
                            <a:pt x="111" y="80"/>
                          </a:lnTo>
                          <a:lnTo>
                            <a:pt x="95" y="75"/>
                          </a:lnTo>
                          <a:lnTo>
                            <a:pt x="80" y="67"/>
                          </a:lnTo>
                          <a:lnTo>
                            <a:pt x="66" y="61"/>
                          </a:lnTo>
                          <a:lnTo>
                            <a:pt x="53" y="52"/>
                          </a:lnTo>
                          <a:lnTo>
                            <a:pt x="43" y="45"/>
                          </a:lnTo>
                          <a:lnTo>
                            <a:pt x="35" y="36"/>
                          </a:lnTo>
                          <a:lnTo>
                            <a:pt x="27" y="27"/>
                          </a:lnTo>
                          <a:lnTo>
                            <a:pt x="23" y="18"/>
                          </a:lnTo>
                          <a:lnTo>
                            <a:pt x="19" y="9"/>
                          </a:lnTo>
                          <a:lnTo>
                            <a:pt x="18" y="0"/>
                          </a:lnTo>
                          <a:lnTo>
                            <a:pt x="0"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93" name="Freeform 711">
                      <a:extLst>
                        <a:ext uri="{FF2B5EF4-FFF2-40B4-BE49-F238E27FC236}">
                          <a16:creationId xmlns:a16="http://schemas.microsoft.com/office/drawing/2014/main" id="{C18B2645-E055-9F40-9D4D-C6FFDD4E3AE1}"/>
                        </a:ext>
                      </a:extLst>
                    </p:cNvPr>
                    <p:cNvSpPr>
                      <a:spLocks/>
                    </p:cNvSpPr>
                    <p:nvPr/>
                  </p:nvSpPr>
                  <p:spPr bwMode="auto">
                    <a:xfrm>
                      <a:off x="2802" y="1995"/>
                      <a:ext cx="59" cy="30"/>
                    </a:xfrm>
                    <a:custGeom>
                      <a:avLst/>
                      <a:gdLst>
                        <a:gd name="T0" fmla="*/ 0 w 234"/>
                        <a:gd name="T1" fmla="*/ 0 h 118"/>
                        <a:gd name="T2" fmla="*/ 0 w 234"/>
                        <a:gd name="T3" fmla="*/ 0 h 118"/>
                        <a:gd name="T4" fmla="*/ 0 w 234"/>
                        <a:gd name="T5" fmla="*/ 0 h 118"/>
                        <a:gd name="T6" fmla="*/ 0 w 234"/>
                        <a:gd name="T7" fmla="*/ 0 h 118"/>
                        <a:gd name="T8" fmla="*/ 0 w 234"/>
                        <a:gd name="T9" fmla="*/ 0 h 118"/>
                        <a:gd name="T10" fmla="*/ 0 w 234"/>
                        <a:gd name="T11" fmla="*/ 0 h 118"/>
                        <a:gd name="T12" fmla="*/ 0 w 234"/>
                        <a:gd name="T13" fmla="*/ 0 h 118"/>
                        <a:gd name="T14" fmla="*/ 0 w 234"/>
                        <a:gd name="T15" fmla="*/ 0 h 118"/>
                        <a:gd name="T16" fmla="*/ 0 w 234"/>
                        <a:gd name="T17" fmla="*/ 0 h 118"/>
                        <a:gd name="T18" fmla="*/ 0 w 234"/>
                        <a:gd name="T19" fmla="*/ 0 h 118"/>
                        <a:gd name="T20" fmla="*/ 0 w 234"/>
                        <a:gd name="T21" fmla="*/ 0 h 118"/>
                        <a:gd name="T22" fmla="*/ 0 w 234"/>
                        <a:gd name="T23" fmla="*/ 0 h 118"/>
                        <a:gd name="T24" fmla="*/ 0 w 234"/>
                        <a:gd name="T25" fmla="*/ 0 h 118"/>
                        <a:gd name="T26" fmla="*/ 0 w 234"/>
                        <a:gd name="T27" fmla="*/ 0 h 118"/>
                        <a:gd name="T28" fmla="*/ 0 w 234"/>
                        <a:gd name="T29" fmla="*/ 0 h 118"/>
                        <a:gd name="T30" fmla="*/ 0 w 234"/>
                        <a:gd name="T31" fmla="*/ 0 h 118"/>
                        <a:gd name="T32" fmla="*/ 0 w 234"/>
                        <a:gd name="T33" fmla="*/ 0 h 118"/>
                        <a:gd name="T34" fmla="*/ 0 w 234"/>
                        <a:gd name="T35" fmla="*/ 0 h 118"/>
                        <a:gd name="T36" fmla="*/ 0 w 234"/>
                        <a:gd name="T37" fmla="*/ 0 h 118"/>
                        <a:gd name="T38" fmla="*/ 0 w 234"/>
                        <a:gd name="T39" fmla="*/ 0 h 118"/>
                        <a:gd name="T40" fmla="*/ 0 w 234"/>
                        <a:gd name="T41" fmla="*/ 0 h 118"/>
                        <a:gd name="T42" fmla="*/ 0 w 234"/>
                        <a:gd name="T43" fmla="*/ 0 h 118"/>
                        <a:gd name="T44" fmla="*/ 0 w 234"/>
                        <a:gd name="T45" fmla="*/ 0 h 118"/>
                        <a:gd name="T46" fmla="*/ 0 w 234"/>
                        <a:gd name="T47" fmla="*/ 0 h 118"/>
                        <a:gd name="T48" fmla="*/ 0 w 234"/>
                        <a:gd name="T49" fmla="*/ 0 h 118"/>
                        <a:gd name="T50" fmla="*/ 0 w 234"/>
                        <a:gd name="T51" fmla="*/ 0 h 118"/>
                        <a:gd name="T52" fmla="*/ 0 w 234"/>
                        <a:gd name="T53" fmla="*/ 0 h 118"/>
                        <a:gd name="T54" fmla="*/ 0 w 234"/>
                        <a:gd name="T55" fmla="*/ 0 h 118"/>
                        <a:gd name="T56" fmla="*/ 0 w 234"/>
                        <a:gd name="T57" fmla="*/ 0 h 118"/>
                        <a:gd name="T58" fmla="*/ 0 w 234"/>
                        <a:gd name="T59" fmla="*/ 0 h 118"/>
                        <a:gd name="T60" fmla="*/ 0 w 234"/>
                        <a:gd name="T61" fmla="*/ 0 h 118"/>
                        <a:gd name="T62" fmla="*/ 0 w 234"/>
                        <a:gd name="T63" fmla="*/ 0 h 118"/>
                        <a:gd name="T64" fmla="*/ 0 w 234"/>
                        <a:gd name="T65" fmla="*/ 0 h 118"/>
                        <a:gd name="T66" fmla="*/ 0 w 234"/>
                        <a:gd name="T67" fmla="*/ 0 h 118"/>
                        <a:gd name="T68" fmla="*/ 0 w 234"/>
                        <a:gd name="T69" fmla="*/ 0 h 118"/>
                        <a:gd name="T70" fmla="*/ 0 w 234"/>
                        <a:gd name="T71" fmla="*/ 0 h 118"/>
                        <a:gd name="T72" fmla="*/ 0 w 234"/>
                        <a:gd name="T73" fmla="*/ 0 h 118"/>
                        <a:gd name="T74" fmla="*/ 0 w 234"/>
                        <a:gd name="T75" fmla="*/ 0 h 118"/>
                        <a:gd name="T76" fmla="*/ 0 w 234"/>
                        <a:gd name="T77" fmla="*/ 0 h 11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4"/>
                        <a:gd name="T118" fmla="*/ 0 h 118"/>
                        <a:gd name="T119" fmla="*/ 234 w 234"/>
                        <a:gd name="T120" fmla="*/ 118 h 11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4" h="118">
                          <a:moveTo>
                            <a:pt x="234" y="0"/>
                          </a:moveTo>
                          <a:lnTo>
                            <a:pt x="234" y="0"/>
                          </a:lnTo>
                          <a:lnTo>
                            <a:pt x="210" y="0"/>
                          </a:lnTo>
                          <a:lnTo>
                            <a:pt x="187" y="3"/>
                          </a:lnTo>
                          <a:lnTo>
                            <a:pt x="166" y="5"/>
                          </a:lnTo>
                          <a:lnTo>
                            <a:pt x="144" y="9"/>
                          </a:lnTo>
                          <a:lnTo>
                            <a:pt x="124" y="14"/>
                          </a:lnTo>
                          <a:lnTo>
                            <a:pt x="105" y="19"/>
                          </a:lnTo>
                          <a:lnTo>
                            <a:pt x="87" y="25"/>
                          </a:lnTo>
                          <a:lnTo>
                            <a:pt x="71" y="33"/>
                          </a:lnTo>
                          <a:lnTo>
                            <a:pt x="56" y="42"/>
                          </a:lnTo>
                          <a:lnTo>
                            <a:pt x="43" y="50"/>
                          </a:lnTo>
                          <a:lnTo>
                            <a:pt x="31" y="59"/>
                          </a:lnTo>
                          <a:lnTo>
                            <a:pt x="21" y="71"/>
                          </a:lnTo>
                          <a:lnTo>
                            <a:pt x="12" y="81"/>
                          </a:lnTo>
                          <a:lnTo>
                            <a:pt x="6" y="93"/>
                          </a:lnTo>
                          <a:lnTo>
                            <a:pt x="2" y="106"/>
                          </a:lnTo>
                          <a:lnTo>
                            <a:pt x="0" y="118"/>
                          </a:lnTo>
                          <a:lnTo>
                            <a:pt x="18" y="118"/>
                          </a:lnTo>
                          <a:lnTo>
                            <a:pt x="19" y="108"/>
                          </a:lnTo>
                          <a:lnTo>
                            <a:pt x="23" y="100"/>
                          </a:lnTo>
                          <a:lnTo>
                            <a:pt x="27" y="91"/>
                          </a:lnTo>
                          <a:lnTo>
                            <a:pt x="35" y="82"/>
                          </a:lnTo>
                          <a:lnTo>
                            <a:pt x="43" y="73"/>
                          </a:lnTo>
                          <a:lnTo>
                            <a:pt x="53" y="64"/>
                          </a:lnTo>
                          <a:lnTo>
                            <a:pt x="66" y="57"/>
                          </a:lnTo>
                          <a:lnTo>
                            <a:pt x="80" y="49"/>
                          </a:lnTo>
                          <a:lnTo>
                            <a:pt x="95" y="43"/>
                          </a:lnTo>
                          <a:lnTo>
                            <a:pt x="111" y="37"/>
                          </a:lnTo>
                          <a:lnTo>
                            <a:pt x="129" y="30"/>
                          </a:lnTo>
                          <a:lnTo>
                            <a:pt x="148" y="26"/>
                          </a:lnTo>
                          <a:lnTo>
                            <a:pt x="168" y="23"/>
                          </a:lnTo>
                          <a:lnTo>
                            <a:pt x="189" y="20"/>
                          </a:lnTo>
                          <a:lnTo>
                            <a:pt x="211" y="19"/>
                          </a:lnTo>
                          <a:lnTo>
                            <a:pt x="234" y="18"/>
                          </a:lnTo>
                          <a:lnTo>
                            <a:pt x="234"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94" name="Freeform 712">
                      <a:extLst>
                        <a:ext uri="{FF2B5EF4-FFF2-40B4-BE49-F238E27FC236}">
                          <a16:creationId xmlns:a16="http://schemas.microsoft.com/office/drawing/2014/main" id="{1F8B9F2C-2A93-7846-B553-159C93BC68BA}"/>
                        </a:ext>
                      </a:extLst>
                    </p:cNvPr>
                    <p:cNvSpPr>
                      <a:spLocks/>
                    </p:cNvSpPr>
                    <p:nvPr/>
                  </p:nvSpPr>
                  <p:spPr bwMode="auto">
                    <a:xfrm>
                      <a:off x="2861" y="1995"/>
                      <a:ext cx="58" cy="30"/>
                    </a:xfrm>
                    <a:custGeom>
                      <a:avLst/>
                      <a:gdLst>
                        <a:gd name="T0" fmla="*/ 0 w 231"/>
                        <a:gd name="T1" fmla="*/ 0 h 118"/>
                        <a:gd name="T2" fmla="*/ 0 w 231"/>
                        <a:gd name="T3" fmla="*/ 0 h 118"/>
                        <a:gd name="T4" fmla="*/ 0 w 231"/>
                        <a:gd name="T5" fmla="*/ 0 h 118"/>
                        <a:gd name="T6" fmla="*/ 0 w 231"/>
                        <a:gd name="T7" fmla="*/ 0 h 118"/>
                        <a:gd name="T8" fmla="*/ 0 w 231"/>
                        <a:gd name="T9" fmla="*/ 0 h 118"/>
                        <a:gd name="T10" fmla="*/ 0 w 231"/>
                        <a:gd name="T11" fmla="*/ 0 h 118"/>
                        <a:gd name="T12" fmla="*/ 0 w 231"/>
                        <a:gd name="T13" fmla="*/ 0 h 118"/>
                        <a:gd name="T14" fmla="*/ 0 w 231"/>
                        <a:gd name="T15" fmla="*/ 0 h 118"/>
                        <a:gd name="T16" fmla="*/ 0 w 231"/>
                        <a:gd name="T17" fmla="*/ 0 h 118"/>
                        <a:gd name="T18" fmla="*/ 0 w 231"/>
                        <a:gd name="T19" fmla="*/ 0 h 118"/>
                        <a:gd name="T20" fmla="*/ 0 w 231"/>
                        <a:gd name="T21" fmla="*/ 0 h 118"/>
                        <a:gd name="T22" fmla="*/ 0 w 231"/>
                        <a:gd name="T23" fmla="*/ 0 h 118"/>
                        <a:gd name="T24" fmla="*/ 0 w 231"/>
                        <a:gd name="T25" fmla="*/ 0 h 118"/>
                        <a:gd name="T26" fmla="*/ 0 w 231"/>
                        <a:gd name="T27" fmla="*/ 0 h 118"/>
                        <a:gd name="T28" fmla="*/ 0 w 231"/>
                        <a:gd name="T29" fmla="*/ 0 h 118"/>
                        <a:gd name="T30" fmla="*/ 0 w 231"/>
                        <a:gd name="T31" fmla="*/ 0 h 118"/>
                        <a:gd name="T32" fmla="*/ 0 w 231"/>
                        <a:gd name="T33" fmla="*/ 0 h 118"/>
                        <a:gd name="T34" fmla="*/ 0 w 231"/>
                        <a:gd name="T35" fmla="*/ 0 h 118"/>
                        <a:gd name="T36" fmla="*/ 0 w 231"/>
                        <a:gd name="T37" fmla="*/ 0 h 118"/>
                        <a:gd name="T38" fmla="*/ 0 w 231"/>
                        <a:gd name="T39" fmla="*/ 0 h 118"/>
                        <a:gd name="T40" fmla="*/ 0 w 231"/>
                        <a:gd name="T41" fmla="*/ 0 h 118"/>
                        <a:gd name="T42" fmla="*/ 0 w 231"/>
                        <a:gd name="T43" fmla="*/ 0 h 118"/>
                        <a:gd name="T44" fmla="*/ 0 w 231"/>
                        <a:gd name="T45" fmla="*/ 0 h 118"/>
                        <a:gd name="T46" fmla="*/ 0 w 231"/>
                        <a:gd name="T47" fmla="*/ 0 h 118"/>
                        <a:gd name="T48" fmla="*/ 0 w 231"/>
                        <a:gd name="T49" fmla="*/ 0 h 118"/>
                        <a:gd name="T50" fmla="*/ 0 w 231"/>
                        <a:gd name="T51" fmla="*/ 0 h 118"/>
                        <a:gd name="T52" fmla="*/ 0 w 231"/>
                        <a:gd name="T53" fmla="*/ 0 h 118"/>
                        <a:gd name="T54" fmla="*/ 0 w 231"/>
                        <a:gd name="T55" fmla="*/ 0 h 118"/>
                        <a:gd name="T56" fmla="*/ 0 w 231"/>
                        <a:gd name="T57" fmla="*/ 0 h 118"/>
                        <a:gd name="T58" fmla="*/ 0 w 231"/>
                        <a:gd name="T59" fmla="*/ 0 h 118"/>
                        <a:gd name="T60" fmla="*/ 0 w 231"/>
                        <a:gd name="T61" fmla="*/ 0 h 118"/>
                        <a:gd name="T62" fmla="*/ 0 w 231"/>
                        <a:gd name="T63" fmla="*/ 0 h 118"/>
                        <a:gd name="T64" fmla="*/ 0 w 231"/>
                        <a:gd name="T65" fmla="*/ 0 h 118"/>
                        <a:gd name="T66" fmla="*/ 0 w 231"/>
                        <a:gd name="T67" fmla="*/ 0 h 118"/>
                        <a:gd name="T68" fmla="*/ 0 w 231"/>
                        <a:gd name="T69" fmla="*/ 0 h 118"/>
                        <a:gd name="T70" fmla="*/ 0 w 231"/>
                        <a:gd name="T71" fmla="*/ 0 h 118"/>
                        <a:gd name="T72" fmla="*/ 0 w 231"/>
                        <a:gd name="T73" fmla="*/ 0 h 118"/>
                        <a:gd name="T74" fmla="*/ 0 w 231"/>
                        <a:gd name="T75" fmla="*/ 0 h 118"/>
                        <a:gd name="T76" fmla="*/ 0 w 231"/>
                        <a:gd name="T77" fmla="*/ 0 h 11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1"/>
                        <a:gd name="T118" fmla="*/ 0 h 118"/>
                        <a:gd name="T119" fmla="*/ 231 w 231"/>
                        <a:gd name="T120" fmla="*/ 118 h 11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1" h="118">
                          <a:moveTo>
                            <a:pt x="231" y="118"/>
                          </a:moveTo>
                          <a:lnTo>
                            <a:pt x="231" y="118"/>
                          </a:lnTo>
                          <a:lnTo>
                            <a:pt x="230" y="106"/>
                          </a:lnTo>
                          <a:lnTo>
                            <a:pt x="226" y="93"/>
                          </a:lnTo>
                          <a:lnTo>
                            <a:pt x="220" y="81"/>
                          </a:lnTo>
                          <a:lnTo>
                            <a:pt x="211" y="71"/>
                          </a:lnTo>
                          <a:lnTo>
                            <a:pt x="201" y="59"/>
                          </a:lnTo>
                          <a:lnTo>
                            <a:pt x="190" y="50"/>
                          </a:lnTo>
                          <a:lnTo>
                            <a:pt x="176" y="42"/>
                          </a:lnTo>
                          <a:lnTo>
                            <a:pt x="161" y="33"/>
                          </a:lnTo>
                          <a:lnTo>
                            <a:pt x="144" y="25"/>
                          </a:lnTo>
                          <a:lnTo>
                            <a:pt x="127" y="19"/>
                          </a:lnTo>
                          <a:lnTo>
                            <a:pt x="108" y="14"/>
                          </a:lnTo>
                          <a:lnTo>
                            <a:pt x="88" y="9"/>
                          </a:lnTo>
                          <a:lnTo>
                            <a:pt x="66" y="5"/>
                          </a:lnTo>
                          <a:lnTo>
                            <a:pt x="45" y="3"/>
                          </a:lnTo>
                          <a:lnTo>
                            <a:pt x="22" y="0"/>
                          </a:lnTo>
                          <a:lnTo>
                            <a:pt x="0" y="0"/>
                          </a:lnTo>
                          <a:lnTo>
                            <a:pt x="0" y="18"/>
                          </a:lnTo>
                          <a:lnTo>
                            <a:pt x="21" y="19"/>
                          </a:lnTo>
                          <a:lnTo>
                            <a:pt x="42" y="20"/>
                          </a:lnTo>
                          <a:lnTo>
                            <a:pt x="64" y="23"/>
                          </a:lnTo>
                          <a:lnTo>
                            <a:pt x="84" y="26"/>
                          </a:lnTo>
                          <a:lnTo>
                            <a:pt x="103" y="30"/>
                          </a:lnTo>
                          <a:lnTo>
                            <a:pt x="121" y="37"/>
                          </a:lnTo>
                          <a:lnTo>
                            <a:pt x="137" y="43"/>
                          </a:lnTo>
                          <a:lnTo>
                            <a:pt x="153" y="49"/>
                          </a:lnTo>
                          <a:lnTo>
                            <a:pt x="167" y="57"/>
                          </a:lnTo>
                          <a:lnTo>
                            <a:pt x="179" y="64"/>
                          </a:lnTo>
                          <a:lnTo>
                            <a:pt x="190" y="73"/>
                          </a:lnTo>
                          <a:lnTo>
                            <a:pt x="197" y="82"/>
                          </a:lnTo>
                          <a:lnTo>
                            <a:pt x="205" y="91"/>
                          </a:lnTo>
                          <a:lnTo>
                            <a:pt x="210" y="100"/>
                          </a:lnTo>
                          <a:lnTo>
                            <a:pt x="213" y="108"/>
                          </a:lnTo>
                          <a:lnTo>
                            <a:pt x="214" y="118"/>
                          </a:lnTo>
                          <a:lnTo>
                            <a:pt x="231" y="118"/>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grpSp>
              <p:nvGrpSpPr>
                <p:cNvPr id="103680" name="Group 713">
                  <a:extLst>
                    <a:ext uri="{FF2B5EF4-FFF2-40B4-BE49-F238E27FC236}">
                      <a16:creationId xmlns:a16="http://schemas.microsoft.com/office/drawing/2014/main" id="{1C5C70A0-46E6-3F4B-A914-D22D0ECD0229}"/>
                    </a:ext>
                  </a:extLst>
                </p:cNvPr>
                <p:cNvGrpSpPr>
                  <a:grpSpLocks/>
                </p:cNvGrpSpPr>
                <p:nvPr/>
              </p:nvGrpSpPr>
              <p:grpSpPr bwMode="auto">
                <a:xfrm>
                  <a:off x="2078" y="1992"/>
                  <a:ext cx="42" cy="54"/>
                  <a:chOff x="2114" y="1992"/>
                  <a:chExt cx="42" cy="54"/>
                </a:xfrm>
              </p:grpSpPr>
              <p:sp>
                <p:nvSpPr>
                  <p:cNvPr id="103681" name="Freeform 714">
                    <a:extLst>
                      <a:ext uri="{FF2B5EF4-FFF2-40B4-BE49-F238E27FC236}">
                        <a16:creationId xmlns:a16="http://schemas.microsoft.com/office/drawing/2014/main" id="{94FF17A6-A76F-1B45-8F17-A39C15309B37}"/>
                      </a:ext>
                    </a:extLst>
                  </p:cNvPr>
                  <p:cNvSpPr>
                    <a:spLocks/>
                  </p:cNvSpPr>
                  <p:nvPr/>
                </p:nvSpPr>
                <p:spPr bwMode="auto">
                  <a:xfrm>
                    <a:off x="2141" y="1992"/>
                    <a:ext cx="8" cy="11"/>
                  </a:xfrm>
                  <a:custGeom>
                    <a:avLst/>
                    <a:gdLst>
                      <a:gd name="T0" fmla="*/ 0 w 32"/>
                      <a:gd name="T1" fmla="*/ 0 h 38"/>
                      <a:gd name="T2" fmla="*/ 0 w 32"/>
                      <a:gd name="T3" fmla="*/ 0 h 38"/>
                      <a:gd name="T4" fmla="*/ 0 w 32"/>
                      <a:gd name="T5" fmla="*/ 0 h 38"/>
                      <a:gd name="T6" fmla="*/ 0 w 32"/>
                      <a:gd name="T7" fmla="*/ 0 h 38"/>
                      <a:gd name="T8" fmla="*/ 0 w 32"/>
                      <a:gd name="T9" fmla="*/ 0 h 38"/>
                      <a:gd name="T10" fmla="*/ 0 w 32"/>
                      <a:gd name="T11" fmla="*/ 0 h 38"/>
                      <a:gd name="T12" fmla="*/ 0 w 32"/>
                      <a:gd name="T13" fmla="*/ 0 h 38"/>
                      <a:gd name="T14" fmla="*/ 0 w 32"/>
                      <a:gd name="T15" fmla="*/ 0 h 38"/>
                      <a:gd name="T16" fmla="*/ 0 w 32"/>
                      <a:gd name="T17" fmla="*/ 0 h 38"/>
                      <a:gd name="T18" fmla="*/ 0 w 32"/>
                      <a:gd name="T19" fmla="*/ 0 h 38"/>
                      <a:gd name="T20" fmla="*/ 0 w 32"/>
                      <a:gd name="T21" fmla="*/ 0 h 38"/>
                      <a:gd name="T22" fmla="*/ 0 w 32"/>
                      <a:gd name="T23" fmla="*/ 0 h 38"/>
                      <a:gd name="T24" fmla="*/ 0 w 32"/>
                      <a:gd name="T25" fmla="*/ 0 h 38"/>
                      <a:gd name="T26" fmla="*/ 0 w 32"/>
                      <a:gd name="T27" fmla="*/ 0 h 38"/>
                      <a:gd name="T28" fmla="*/ 0 w 32"/>
                      <a:gd name="T29" fmla="*/ 0 h 38"/>
                      <a:gd name="T30" fmla="*/ 0 w 32"/>
                      <a:gd name="T31" fmla="*/ 0 h 38"/>
                      <a:gd name="T32" fmla="*/ 0 w 32"/>
                      <a:gd name="T33" fmla="*/ 0 h 38"/>
                      <a:gd name="T34" fmla="*/ 0 w 32"/>
                      <a:gd name="T35" fmla="*/ 0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2"/>
                      <a:gd name="T55" fmla="*/ 0 h 38"/>
                      <a:gd name="T56" fmla="*/ 32 w 32"/>
                      <a:gd name="T57" fmla="*/ 38 h 3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2" h="38">
                        <a:moveTo>
                          <a:pt x="21" y="38"/>
                        </a:moveTo>
                        <a:lnTo>
                          <a:pt x="25" y="34"/>
                        </a:lnTo>
                        <a:lnTo>
                          <a:pt x="28" y="31"/>
                        </a:lnTo>
                        <a:lnTo>
                          <a:pt x="30" y="28"/>
                        </a:lnTo>
                        <a:lnTo>
                          <a:pt x="32" y="24"/>
                        </a:lnTo>
                        <a:lnTo>
                          <a:pt x="32" y="20"/>
                        </a:lnTo>
                        <a:lnTo>
                          <a:pt x="30" y="16"/>
                        </a:lnTo>
                        <a:lnTo>
                          <a:pt x="29" y="13"/>
                        </a:lnTo>
                        <a:lnTo>
                          <a:pt x="28" y="10"/>
                        </a:lnTo>
                        <a:lnTo>
                          <a:pt x="25" y="6"/>
                        </a:lnTo>
                        <a:lnTo>
                          <a:pt x="23" y="4"/>
                        </a:lnTo>
                        <a:lnTo>
                          <a:pt x="19" y="2"/>
                        </a:lnTo>
                        <a:lnTo>
                          <a:pt x="16" y="1"/>
                        </a:lnTo>
                        <a:lnTo>
                          <a:pt x="13" y="0"/>
                        </a:lnTo>
                        <a:lnTo>
                          <a:pt x="9" y="0"/>
                        </a:lnTo>
                        <a:lnTo>
                          <a:pt x="4" y="1"/>
                        </a:lnTo>
                        <a:lnTo>
                          <a:pt x="0" y="4"/>
                        </a:lnTo>
                        <a:lnTo>
                          <a:pt x="21" y="3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82" name="Freeform 715">
                    <a:extLst>
                      <a:ext uri="{FF2B5EF4-FFF2-40B4-BE49-F238E27FC236}">
                        <a16:creationId xmlns:a16="http://schemas.microsoft.com/office/drawing/2014/main" id="{2E70F40B-34E3-5C4F-803F-DB09B5B2D223}"/>
                      </a:ext>
                    </a:extLst>
                  </p:cNvPr>
                  <p:cNvSpPr>
                    <a:spLocks/>
                  </p:cNvSpPr>
                  <p:nvPr/>
                </p:nvSpPr>
                <p:spPr bwMode="auto">
                  <a:xfrm>
                    <a:off x="2122" y="2002"/>
                    <a:ext cx="24" cy="16"/>
                  </a:xfrm>
                  <a:custGeom>
                    <a:avLst/>
                    <a:gdLst>
                      <a:gd name="T0" fmla="*/ 0 w 94"/>
                      <a:gd name="T1" fmla="*/ 0 h 65"/>
                      <a:gd name="T2" fmla="*/ 0 w 94"/>
                      <a:gd name="T3" fmla="*/ 0 h 65"/>
                      <a:gd name="T4" fmla="*/ 0 w 94"/>
                      <a:gd name="T5" fmla="*/ 0 h 65"/>
                      <a:gd name="T6" fmla="*/ 0 w 94"/>
                      <a:gd name="T7" fmla="*/ 0 h 65"/>
                      <a:gd name="T8" fmla="*/ 0 w 94"/>
                      <a:gd name="T9" fmla="*/ 0 h 65"/>
                      <a:gd name="T10" fmla="*/ 0 w 94"/>
                      <a:gd name="T11" fmla="*/ 0 h 65"/>
                      <a:gd name="T12" fmla="*/ 0 w 94"/>
                      <a:gd name="T13" fmla="*/ 0 h 65"/>
                      <a:gd name="T14" fmla="*/ 0 w 94"/>
                      <a:gd name="T15" fmla="*/ 0 h 65"/>
                      <a:gd name="T16" fmla="*/ 0 w 94"/>
                      <a:gd name="T17" fmla="*/ 0 h 65"/>
                      <a:gd name="T18" fmla="*/ 0 w 94"/>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4"/>
                      <a:gd name="T31" fmla="*/ 0 h 65"/>
                      <a:gd name="T32" fmla="*/ 94 w 94"/>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4" h="65">
                        <a:moveTo>
                          <a:pt x="25" y="1"/>
                        </a:moveTo>
                        <a:lnTo>
                          <a:pt x="25" y="34"/>
                        </a:lnTo>
                        <a:lnTo>
                          <a:pt x="73" y="65"/>
                        </a:lnTo>
                        <a:lnTo>
                          <a:pt x="94" y="31"/>
                        </a:lnTo>
                        <a:lnTo>
                          <a:pt x="48" y="0"/>
                        </a:lnTo>
                        <a:lnTo>
                          <a:pt x="25" y="1"/>
                        </a:lnTo>
                        <a:lnTo>
                          <a:pt x="0" y="18"/>
                        </a:lnTo>
                        <a:lnTo>
                          <a:pt x="25" y="34"/>
                        </a:lnTo>
                        <a:lnTo>
                          <a:pt x="25" y="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83" name="Line 716">
                    <a:extLst>
                      <a:ext uri="{FF2B5EF4-FFF2-40B4-BE49-F238E27FC236}">
                        <a16:creationId xmlns:a16="http://schemas.microsoft.com/office/drawing/2014/main" id="{7C1B42B6-CC7E-6F4E-A144-9FBEF285F8F6}"/>
                      </a:ext>
                    </a:extLst>
                  </p:cNvPr>
                  <p:cNvSpPr>
                    <a:spLocks noChangeShapeType="1"/>
                  </p:cNvSpPr>
                  <p:nvPr/>
                </p:nvSpPr>
                <p:spPr bwMode="auto">
                  <a:xfrm>
                    <a:off x="2128" y="2023"/>
                    <a:ext cx="13" cy="1"/>
                  </a:xfrm>
                  <a:prstGeom prst="line">
                    <a:avLst/>
                  </a:prstGeom>
                  <a:noFill/>
                  <a:ln w="11113">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684" name="Freeform 717">
                    <a:extLst>
                      <a:ext uri="{FF2B5EF4-FFF2-40B4-BE49-F238E27FC236}">
                        <a16:creationId xmlns:a16="http://schemas.microsoft.com/office/drawing/2014/main" id="{865168EC-5B2B-564D-9410-07F3425B42C4}"/>
                      </a:ext>
                    </a:extLst>
                  </p:cNvPr>
                  <p:cNvSpPr>
                    <a:spLocks/>
                  </p:cNvSpPr>
                  <p:nvPr/>
                </p:nvSpPr>
                <p:spPr bwMode="auto">
                  <a:xfrm>
                    <a:off x="2114" y="2006"/>
                    <a:ext cx="42" cy="40"/>
                  </a:xfrm>
                  <a:custGeom>
                    <a:avLst/>
                    <a:gdLst>
                      <a:gd name="T0" fmla="*/ 0 w 166"/>
                      <a:gd name="T1" fmla="*/ 0 h 163"/>
                      <a:gd name="T2" fmla="*/ 0 w 166"/>
                      <a:gd name="T3" fmla="*/ 0 h 163"/>
                      <a:gd name="T4" fmla="*/ 0 w 166"/>
                      <a:gd name="T5" fmla="*/ 0 h 163"/>
                      <a:gd name="T6" fmla="*/ 0 w 166"/>
                      <a:gd name="T7" fmla="*/ 0 h 163"/>
                      <a:gd name="T8" fmla="*/ 0 w 166"/>
                      <a:gd name="T9" fmla="*/ 0 h 163"/>
                      <a:gd name="T10" fmla="*/ 0 w 166"/>
                      <a:gd name="T11" fmla="*/ 0 h 163"/>
                      <a:gd name="T12" fmla="*/ 0 w 166"/>
                      <a:gd name="T13" fmla="*/ 0 h 163"/>
                      <a:gd name="T14" fmla="*/ 0 w 166"/>
                      <a:gd name="T15" fmla="*/ 0 h 163"/>
                      <a:gd name="T16" fmla="*/ 0 w 166"/>
                      <a:gd name="T17" fmla="*/ 0 h 163"/>
                      <a:gd name="T18" fmla="*/ 0 w 166"/>
                      <a:gd name="T19" fmla="*/ 0 h 163"/>
                      <a:gd name="T20" fmla="*/ 0 w 166"/>
                      <a:gd name="T21" fmla="*/ 0 h 163"/>
                      <a:gd name="T22" fmla="*/ 0 w 166"/>
                      <a:gd name="T23" fmla="*/ 0 h 163"/>
                      <a:gd name="T24" fmla="*/ 0 w 166"/>
                      <a:gd name="T25" fmla="*/ 0 h 163"/>
                      <a:gd name="T26" fmla="*/ 0 w 166"/>
                      <a:gd name="T27" fmla="*/ 0 h 163"/>
                      <a:gd name="T28" fmla="*/ 0 w 166"/>
                      <a:gd name="T29" fmla="*/ 0 h 163"/>
                      <a:gd name="T30" fmla="*/ 0 w 166"/>
                      <a:gd name="T31" fmla="*/ 0 h 163"/>
                      <a:gd name="T32" fmla="*/ 0 w 166"/>
                      <a:gd name="T33" fmla="*/ 0 h 163"/>
                      <a:gd name="T34" fmla="*/ 0 w 166"/>
                      <a:gd name="T35" fmla="*/ 0 h 163"/>
                      <a:gd name="T36" fmla="*/ 0 w 166"/>
                      <a:gd name="T37" fmla="*/ 0 h 163"/>
                      <a:gd name="T38" fmla="*/ 0 w 166"/>
                      <a:gd name="T39" fmla="*/ 0 h 163"/>
                      <a:gd name="T40" fmla="*/ 0 w 166"/>
                      <a:gd name="T41" fmla="*/ 0 h 163"/>
                      <a:gd name="T42" fmla="*/ 0 w 166"/>
                      <a:gd name="T43" fmla="*/ 0 h 163"/>
                      <a:gd name="T44" fmla="*/ 0 w 166"/>
                      <a:gd name="T45" fmla="*/ 0 h 163"/>
                      <a:gd name="T46" fmla="*/ 0 w 166"/>
                      <a:gd name="T47" fmla="*/ 0 h 163"/>
                      <a:gd name="T48" fmla="*/ 0 w 166"/>
                      <a:gd name="T49" fmla="*/ 0 h 163"/>
                      <a:gd name="T50" fmla="*/ 0 w 166"/>
                      <a:gd name="T51" fmla="*/ 0 h 163"/>
                      <a:gd name="T52" fmla="*/ 0 w 166"/>
                      <a:gd name="T53" fmla="*/ 0 h 163"/>
                      <a:gd name="T54" fmla="*/ 0 w 166"/>
                      <a:gd name="T55" fmla="*/ 0 h 163"/>
                      <a:gd name="T56" fmla="*/ 0 w 166"/>
                      <a:gd name="T57" fmla="*/ 0 h 163"/>
                      <a:gd name="T58" fmla="*/ 0 w 166"/>
                      <a:gd name="T59" fmla="*/ 0 h 163"/>
                      <a:gd name="T60" fmla="*/ 0 w 166"/>
                      <a:gd name="T61" fmla="*/ 0 h 163"/>
                      <a:gd name="T62" fmla="*/ 0 w 166"/>
                      <a:gd name="T63" fmla="*/ 0 h 1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6"/>
                      <a:gd name="T97" fmla="*/ 0 h 163"/>
                      <a:gd name="T98" fmla="*/ 166 w 166"/>
                      <a:gd name="T99" fmla="*/ 163 h 16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6" h="163">
                        <a:moveTo>
                          <a:pt x="83" y="0"/>
                        </a:moveTo>
                        <a:lnTo>
                          <a:pt x="92" y="1"/>
                        </a:lnTo>
                        <a:lnTo>
                          <a:pt x="101" y="3"/>
                        </a:lnTo>
                        <a:lnTo>
                          <a:pt x="108" y="4"/>
                        </a:lnTo>
                        <a:lnTo>
                          <a:pt x="116" y="6"/>
                        </a:lnTo>
                        <a:lnTo>
                          <a:pt x="123" y="10"/>
                        </a:lnTo>
                        <a:lnTo>
                          <a:pt x="130" y="14"/>
                        </a:lnTo>
                        <a:lnTo>
                          <a:pt x="136" y="19"/>
                        </a:lnTo>
                        <a:lnTo>
                          <a:pt x="142" y="24"/>
                        </a:lnTo>
                        <a:lnTo>
                          <a:pt x="147" y="30"/>
                        </a:lnTo>
                        <a:lnTo>
                          <a:pt x="152" y="37"/>
                        </a:lnTo>
                        <a:lnTo>
                          <a:pt x="156" y="43"/>
                        </a:lnTo>
                        <a:lnTo>
                          <a:pt x="160" y="49"/>
                        </a:lnTo>
                        <a:lnTo>
                          <a:pt x="162" y="57"/>
                        </a:lnTo>
                        <a:lnTo>
                          <a:pt x="165" y="66"/>
                        </a:lnTo>
                        <a:lnTo>
                          <a:pt x="166" y="73"/>
                        </a:lnTo>
                        <a:lnTo>
                          <a:pt x="166" y="81"/>
                        </a:lnTo>
                        <a:lnTo>
                          <a:pt x="166" y="90"/>
                        </a:lnTo>
                        <a:lnTo>
                          <a:pt x="165" y="97"/>
                        </a:lnTo>
                        <a:lnTo>
                          <a:pt x="162" y="105"/>
                        </a:lnTo>
                        <a:lnTo>
                          <a:pt x="160" y="112"/>
                        </a:lnTo>
                        <a:lnTo>
                          <a:pt x="156" y="120"/>
                        </a:lnTo>
                        <a:lnTo>
                          <a:pt x="152" y="126"/>
                        </a:lnTo>
                        <a:lnTo>
                          <a:pt x="147" y="132"/>
                        </a:lnTo>
                        <a:lnTo>
                          <a:pt x="142" y="139"/>
                        </a:lnTo>
                        <a:lnTo>
                          <a:pt x="136" y="144"/>
                        </a:lnTo>
                        <a:lnTo>
                          <a:pt x="130" y="149"/>
                        </a:lnTo>
                        <a:lnTo>
                          <a:pt x="123" y="153"/>
                        </a:lnTo>
                        <a:lnTo>
                          <a:pt x="116" y="156"/>
                        </a:lnTo>
                        <a:lnTo>
                          <a:pt x="108" y="159"/>
                        </a:lnTo>
                        <a:lnTo>
                          <a:pt x="101" y="160"/>
                        </a:lnTo>
                        <a:lnTo>
                          <a:pt x="92" y="161"/>
                        </a:lnTo>
                        <a:lnTo>
                          <a:pt x="83" y="163"/>
                        </a:lnTo>
                        <a:lnTo>
                          <a:pt x="76" y="161"/>
                        </a:lnTo>
                        <a:lnTo>
                          <a:pt x="67" y="160"/>
                        </a:lnTo>
                        <a:lnTo>
                          <a:pt x="59" y="159"/>
                        </a:lnTo>
                        <a:lnTo>
                          <a:pt x="52" y="156"/>
                        </a:lnTo>
                        <a:lnTo>
                          <a:pt x="44" y="153"/>
                        </a:lnTo>
                        <a:lnTo>
                          <a:pt x="36" y="149"/>
                        </a:lnTo>
                        <a:lnTo>
                          <a:pt x="30" y="144"/>
                        </a:lnTo>
                        <a:lnTo>
                          <a:pt x="25" y="139"/>
                        </a:lnTo>
                        <a:lnTo>
                          <a:pt x="19" y="132"/>
                        </a:lnTo>
                        <a:lnTo>
                          <a:pt x="14" y="126"/>
                        </a:lnTo>
                        <a:lnTo>
                          <a:pt x="10" y="120"/>
                        </a:lnTo>
                        <a:lnTo>
                          <a:pt x="6" y="112"/>
                        </a:lnTo>
                        <a:lnTo>
                          <a:pt x="4" y="105"/>
                        </a:lnTo>
                        <a:lnTo>
                          <a:pt x="2" y="97"/>
                        </a:lnTo>
                        <a:lnTo>
                          <a:pt x="1" y="90"/>
                        </a:lnTo>
                        <a:lnTo>
                          <a:pt x="0" y="81"/>
                        </a:lnTo>
                        <a:lnTo>
                          <a:pt x="1" y="73"/>
                        </a:lnTo>
                        <a:lnTo>
                          <a:pt x="2" y="66"/>
                        </a:lnTo>
                        <a:lnTo>
                          <a:pt x="4" y="57"/>
                        </a:lnTo>
                        <a:lnTo>
                          <a:pt x="6" y="49"/>
                        </a:lnTo>
                        <a:lnTo>
                          <a:pt x="10" y="43"/>
                        </a:lnTo>
                        <a:lnTo>
                          <a:pt x="14" y="37"/>
                        </a:lnTo>
                        <a:lnTo>
                          <a:pt x="19" y="30"/>
                        </a:lnTo>
                        <a:lnTo>
                          <a:pt x="25" y="24"/>
                        </a:lnTo>
                        <a:lnTo>
                          <a:pt x="30" y="19"/>
                        </a:lnTo>
                        <a:lnTo>
                          <a:pt x="36" y="14"/>
                        </a:lnTo>
                        <a:lnTo>
                          <a:pt x="44" y="10"/>
                        </a:lnTo>
                        <a:lnTo>
                          <a:pt x="52" y="6"/>
                        </a:lnTo>
                        <a:lnTo>
                          <a:pt x="59" y="4"/>
                        </a:lnTo>
                        <a:lnTo>
                          <a:pt x="67" y="3"/>
                        </a:lnTo>
                        <a:lnTo>
                          <a:pt x="76" y="1"/>
                        </a:lnTo>
                        <a:lnTo>
                          <a:pt x="83" y="0"/>
                        </a:lnTo>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85" name="Freeform 718">
                    <a:extLst>
                      <a:ext uri="{FF2B5EF4-FFF2-40B4-BE49-F238E27FC236}">
                        <a16:creationId xmlns:a16="http://schemas.microsoft.com/office/drawing/2014/main" id="{027DB8FC-D326-A742-85B9-B1A0B2E55757}"/>
                      </a:ext>
                    </a:extLst>
                  </p:cNvPr>
                  <p:cNvSpPr>
                    <a:spLocks/>
                  </p:cNvSpPr>
                  <p:nvPr/>
                </p:nvSpPr>
                <p:spPr bwMode="auto">
                  <a:xfrm>
                    <a:off x="2129" y="1993"/>
                    <a:ext cx="17" cy="17"/>
                  </a:xfrm>
                  <a:custGeom>
                    <a:avLst/>
                    <a:gdLst>
                      <a:gd name="T0" fmla="*/ 0 w 69"/>
                      <a:gd name="T1" fmla="*/ 0 h 64"/>
                      <a:gd name="T2" fmla="*/ 0 w 69"/>
                      <a:gd name="T3" fmla="*/ 0 h 64"/>
                      <a:gd name="T4" fmla="*/ 0 w 69"/>
                      <a:gd name="T5" fmla="*/ 0 h 64"/>
                      <a:gd name="T6" fmla="*/ 0 w 69"/>
                      <a:gd name="T7" fmla="*/ 0 h 64"/>
                      <a:gd name="T8" fmla="*/ 0 w 69"/>
                      <a:gd name="T9" fmla="*/ 0 h 64"/>
                      <a:gd name="T10" fmla="*/ 0 60000 65536"/>
                      <a:gd name="T11" fmla="*/ 0 60000 65536"/>
                      <a:gd name="T12" fmla="*/ 0 60000 65536"/>
                      <a:gd name="T13" fmla="*/ 0 60000 65536"/>
                      <a:gd name="T14" fmla="*/ 0 60000 65536"/>
                      <a:gd name="T15" fmla="*/ 0 w 69"/>
                      <a:gd name="T16" fmla="*/ 0 h 64"/>
                      <a:gd name="T17" fmla="*/ 69 w 69"/>
                      <a:gd name="T18" fmla="*/ 64 h 64"/>
                    </a:gdLst>
                    <a:ahLst/>
                    <a:cxnLst>
                      <a:cxn ang="T10">
                        <a:pos x="T0" y="T1"/>
                      </a:cxn>
                      <a:cxn ang="T11">
                        <a:pos x="T2" y="T3"/>
                      </a:cxn>
                      <a:cxn ang="T12">
                        <a:pos x="T4" y="T5"/>
                      </a:cxn>
                      <a:cxn ang="T13">
                        <a:pos x="T6" y="T7"/>
                      </a:cxn>
                      <a:cxn ang="T14">
                        <a:pos x="T8" y="T9"/>
                      </a:cxn>
                    </a:cxnLst>
                    <a:rect l="T15" t="T16" r="T17" b="T18"/>
                    <a:pathLst>
                      <a:path w="69" h="64">
                        <a:moveTo>
                          <a:pt x="48" y="0"/>
                        </a:moveTo>
                        <a:lnTo>
                          <a:pt x="0" y="31"/>
                        </a:lnTo>
                        <a:lnTo>
                          <a:pt x="23" y="64"/>
                        </a:lnTo>
                        <a:lnTo>
                          <a:pt x="69" y="34"/>
                        </a:lnTo>
                        <a:lnTo>
                          <a:pt x="48"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86" name="Freeform 719">
                    <a:extLst>
                      <a:ext uri="{FF2B5EF4-FFF2-40B4-BE49-F238E27FC236}">
                        <a16:creationId xmlns:a16="http://schemas.microsoft.com/office/drawing/2014/main" id="{CDB1400D-62F0-0B42-A40E-4CFEB09D1C0A}"/>
                      </a:ext>
                    </a:extLst>
                  </p:cNvPr>
                  <p:cNvSpPr>
                    <a:spLocks/>
                  </p:cNvSpPr>
                  <p:nvPr/>
                </p:nvSpPr>
                <p:spPr bwMode="auto">
                  <a:xfrm>
                    <a:off x="2129" y="2011"/>
                    <a:ext cx="10" cy="10"/>
                  </a:xfrm>
                  <a:custGeom>
                    <a:avLst/>
                    <a:gdLst>
                      <a:gd name="T0" fmla="*/ 0 w 39"/>
                      <a:gd name="T1" fmla="*/ 0 h 39"/>
                      <a:gd name="T2" fmla="*/ 0 w 39"/>
                      <a:gd name="T3" fmla="*/ 0 h 39"/>
                      <a:gd name="T4" fmla="*/ 0 w 39"/>
                      <a:gd name="T5" fmla="*/ 0 h 39"/>
                      <a:gd name="T6" fmla="*/ 0 w 39"/>
                      <a:gd name="T7" fmla="*/ 0 h 39"/>
                      <a:gd name="T8" fmla="*/ 0 w 39"/>
                      <a:gd name="T9" fmla="*/ 0 h 39"/>
                      <a:gd name="T10" fmla="*/ 0 w 39"/>
                      <a:gd name="T11" fmla="*/ 0 h 39"/>
                      <a:gd name="T12" fmla="*/ 0 w 39"/>
                      <a:gd name="T13" fmla="*/ 0 h 39"/>
                      <a:gd name="T14" fmla="*/ 0 w 39"/>
                      <a:gd name="T15" fmla="*/ 0 h 39"/>
                      <a:gd name="T16" fmla="*/ 0 w 39"/>
                      <a:gd name="T17" fmla="*/ 0 h 39"/>
                      <a:gd name="T18" fmla="*/ 0 w 39"/>
                      <a:gd name="T19" fmla="*/ 0 h 39"/>
                      <a:gd name="T20" fmla="*/ 0 w 39"/>
                      <a:gd name="T21" fmla="*/ 0 h 39"/>
                      <a:gd name="T22" fmla="*/ 0 w 39"/>
                      <a:gd name="T23" fmla="*/ 0 h 39"/>
                      <a:gd name="T24" fmla="*/ 0 w 39"/>
                      <a:gd name="T25" fmla="*/ 0 h 39"/>
                      <a:gd name="T26" fmla="*/ 0 w 39"/>
                      <a:gd name="T27" fmla="*/ 0 h 39"/>
                      <a:gd name="T28" fmla="*/ 0 w 39"/>
                      <a:gd name="T29" fmla="*/ 0 h 39"/>
                      <a:gd name="T30" fmla="*/ 0 w 39"/>
                      <a:gd name="T31" fmla="*/ 0 h 39"/>
                      <a:gd name="T32" fmla="*/ 0 w 39"/>
                      <a:gd name="T33" fmla="*/ 0 h 39"/>
                      <a:gd name="T34" fmla="*/ 0 w 39"/>
                      <a:gd name="T35" fmla="*/ 0 h 39"/>
                      <a:gd name="T36" fmla="*/ 0 w 39"/>
                      <a:gd name="T37" fmla="*/ 0 h 39"/>
                      <a:gd name="T38" fmla="*/ 0 w 39"/>
                      <a:gd name="T39" fmla="*/ 0 h 39"/>
                      <a:gd name="T40" fmla="*/ 0 w 39"/>
                      <a:gd name="T41" fmla="*/ 0 h 39"/>
                      <a:gd name="T42" fmla="*/ 0 w 39"/>
                      <a:gd name="T43" fmla="*/ 0 h 39"/>
                      <a:gd name="T44" fmla="*/ 0 w 39"/>
                      <a:gd name="T45" fmla="*/ 0 h 39"/>
                      <a:gd name="T46" fmla="*/ 0 w 39"/>
                      <a:gd name="T47" fmla="*/ 0 h 39"/>
                      <a:gd name="T48" fmla="*/ 0 w 39"/>
                      <a:gd name="T49" fmla="*/ 0 h 39"/>
                      <a:gd name="T50" fmla="*/ 0 w 39"/>
                      <a:gd name="T51" fmla="*/ 0 h 39"/>
                      <a:gd name="T52" fmla="*/ 0 w 39"/>
                      <a:gd name="T53" fmla="*/ 0 h 39"/>
                      <a:gd name="T54" fmla="*/ 0 w 39"/>
                      <a:gd name="T55" fmla="*/ 0 h 39"/>
                      <a:gd name="T56" fmla="*/ 0 w 39"/>
                      <a:gd name="T57" fmla="*/ 0 h 39"/>
                      <a:gd name="T58" fmla="*/ 0 w 39"/>
                      <a:gd name="T59" fmla="*/ 0 h 39"/>
                      <a:gd name="T60" fmla="*/ 0 w 39"/>
                      <a:gd name="T61" fmla="*/ 0 h 39"/>
                      <a:gd name="T62" fmla="*/ 0 w 39"/>
                      <a:gd name="T63" fmla="*/ 0 h 39"/>
                      <a:gd name="T64" fmla="*/ 0 w 39"/>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
                      <a:gd name="T100" fmla="*/ 0 h 39"/>
                      <a:gd name="T101" fmla="*/ 39 w 39"/>
                      <a:gd name="T102" fmla="*/ 39 h 3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 h="39">
                        <a:moveTo>
                          <a:pt x="20" y="0"/>
                        </a:moveTo>
                        <a:lnTo>
                          <a:pt x="24" y="0"/>
                        </a:lnTo>
                        <a:lnTo>
                          <a:pt x="27" y="1"/>
                        </a:lnTo>
                        <a:lnTo>
                          <a:pt x="30" y="2"/>
                        </a:lnTo>
                        <a:lnTo>
                          <a:pt x="34" y="5"/>
                        </a:lnTo>
                        <a:lnTo>
                          <a:pt x="36" y="8"/>
                        </a:lnTo>
                        <a:lnTo>
                          <a:pt x="37" y="11"/>
                        </a:lnTo>
                        <a:lnTo>
                          <a:pt x="39" y="15"/>
                        </a:lnTo>
                        <a:lnTo>
                          <a:pt x="39" y="18"/>
                        </a:lnTo>
                        <a:lnTo>
                          <a:pt x="39" y="22"/>
                        </a:lnTo>
                        <a:lnTo>
                          <a:pt x="37" y="26"/>
                        </a:lnTo>
                        <a:lnTo>
                          <a:pt x="36" y="30"/>
                        </a:lnTo>
                        <a:lnTo>
                          <a:pt x="34" y="32"/>
                        </a:lnTo>
                        <a:lnTo>
                          <a:pt x="30" y="35"/>
                        </a:lnTo>
                        <a:lnTo>
                          <a:pt x="27" y="36"/>
                        </a:lnTo>
                        <a:lnTo>
                          <a:pt x="24" y="37"/>
                        </a:lnTo>
                        <a:lnTo>
                          <a:pt x="20" y="39"/>
                        </a:lnTo>
                        <a:lnTo>
                          <a:pt x="16" y="37"/>
                        </a:lnTo>
                        <a:lnTo>
                          <a:pt x="12" y="36"/>
                        </a:lnTo>
                        <a:lnTo>
                          <a:pt x="8" y="35"/>
                        </a:lnTo>
                        <a:lnTo>
                          <a:pt x="6" y="32"/>
                        </a:lnTo>
                        <a:lnTo>
                          <a:pt x="3" y="30"/>
                        </a:lnTo>
                        <a:lnTo>
                          <a:pt x="2" y="26"/>
                        </a:lnTo>
                        <a:lnTo>
                          <a:pt x="1" y="22"/>
                        </a:lnTo>
                        <a:lnTo>
                          <a:pt x="0" y="18"/>
                        </a:lnTo>
                        <a:lnTo>
                          <a:pt x="1" y="15"/>
                        </a:lnTo>
                        <a:lnTo>
                          <a:pt x="2" y="11"/>
                        </a:lnTo>
                        <a:lnTo>
                          <a:pt x="3" y="8"/>
                        </a:lnTo>
                        <a:lnTo>
                          <a:pt x="6" y="5"/>
                        </a:lnTo>
                        <a:lnTo>
                          <a:pt x="8" y="2"/>
                        </a:lnTo>
                        <a:lnTo>
                          <a:pt x="12" y="1"/>
                        </a:lnTo>
                        <a:lnTo>
                          <a:pt x="16" y="0"/>
                        </a:lnTo>
                        <a:lnTo>
                          <a:pt x="20" y="0"/>
                        </a:lnTo>
                      </a:path>
                    </a:pathLst>
                  </a:custGeom>
                  <a:noFill/>
                  <a:ln w="11113">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87" name="Freeform 720">
                    <a:extLst>
                      <a:ext uri="{FF2B5EF4-FFF2-40B4-BE49-F238E27FC236}">
                        <a16:creationId xmlns:a16="http://schemas.microsoft.com/office/drawing/2014/main" id="{D4898DFF-240B-E842-ABBC-14B26A2CC011}"/>
                      </a:ext>
                    </a:extLst>
                  </p:cNvPr>
                  <p:cNvSpPr>
                    <a:spLocks/>
                  </p:cNvSpPr>
                  <p:nvPr/>
                </p:nvSpPr>
                <p:spPr bwMode="auto">
                  <a:xfrm>
                    <a:off x="2124" y="2021"/>
                    <a:ext cx="10" cy="19"/>
                  </a:xfrm>
                  <a:custGeom>
                    <a:avLst/>
                    <a:gdLst>
                      <a:gd name="T0" fmla="*/ 0 w 42"/>
                      <a:gd name="T1" fmla="*/ 0 h 75"/>
                      <a:gd name="T2" fmla="*/ 0 w 42"/>
                      <a:gd name="T3" fmla="*/ 0 h 75"/>
                      <a:gd name="T4" fmla="*/ 0 w 42"/>
                      <a:gd name="T5" fmla="*/ 0 h 75"/>
                      <a:gd name="T6" fmla="*/ 0 60000 65536"/>
                      <a:gd name="T7" fmla="*/ 0 60000 65536"/>
                      <a:gd name="T8" fmla="*/ 0 60000 65536"/>
                      <a:gd name="T9" fmla="*/ 0 w 42"/>
                      <a:gd name="T10" fmla="*/ 0 h 75"/>
                      <a:gd name="T11" fmla="*/ 42 w 42"/>
                      <a:gd name="T12" fmla="*/ 75 h 75"/>
                    </a:gdLst>
                    <a:ahLst/>
                    <a:cxnLst>
                      <a:cxn ang="T6">
                        <a:pos x="T0" y="T1"/>
                      </a:cxn>
                      <a:cxn ang="T7">
                        <a:pos x="T2" y="T3"/>
                      </a:cxn>
                      <a:cxn ang="T8">
                        <a:pos x="T4" y="T5"/>
                      </a:cxn>
                    </a:cxnLst>
                    <a:rect l="T9" t="T10" r="T11" b="T12"/>
                    <a:pathLst>
                      <a:path w="42" h="75">
                        <a:moveTo>
                          <a:pt x="42" y="0"/>
                        </a:moveTo>
                        <a:lnTo>
                          <a:pt x="42" y="34"/>
                        </a:lnTo>
                        <a:lnTo>
                          <a:pt x="0" y="75"/>
                        </a:lnTo>
                      </a:path>
                    </a:pathLst>
                  </a:custGeom>
                  <a:noFill/>
                  <a:ln w="11113">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88" name="Line 721">
                    <a:extLst>
                      <a:ext uri="{FF2B5EF4-FFF2-40B4-BE49-F238E27FC236}">
                        <a16:creationId xmlns:a16="http://schemas.microsoft.com/office/drawing/2014/main" id="{FB6D7BC1-1E68-FD49-94B9-18C9FA038F86}"/>
                      </a:ext>
                    </a:extLst>
                  </p:cNvPr>
                  <p:cNvSpPr>
                    <a:spLocks noChangeShapeType="1"/>
                  </p:cNvSpPr>
                  <p:nvPr/>
                </p:nvSpPr>
                <p:spPr bwMode="auto">
                  <a:xfrm>
                    <a:off x="2134" y="2029"/>
                    <a:ext cx="11" cy="11"/>
                  </a:xfrm>
                  <a:prstGeom prst="line">
                    <a:avLst/>
                  </a:prstGeom>
                  <a:noFill/>
                  <a:ln w="11113">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03628" name="Group 722">
                <a:extLst>
                  <a:ext uri="{FF2B5EF4-FFF2-40B4-BE49-F238E27FC236}">
                    <a16:creationId xmlns:a16="http://schemas.microsoft.com/office/drawing/2014/main" id="{E35A334D-E367-1848-A895-D6280CE32ED1}"/>
                  </a:ext>
                </a:extLst>
              </p:cNvPr>
              <p:cNvGrpSpPr>
                <a:grpSpLocks/>
              </p:cNvGrpSpPr>
              <p:nvPr/>
            </p:nvGrpSpPr>
            <p:grpSpPr bwMode="auto">
              <a:xfrm>
                <a:off x="2040" y="1890"/>
                <a:ext cx="117" cy="62"/>
                <a:chOff x="2041" y="1992"/>
                <a:chExt cx="117" cy="62"/>
              </a:xfrm>
            </p:grpSpPr>
            <p:grpSp>
              <p:nvGrpSpPr>
                <p:cNvPr id="103663" name="Group 723">
                  <a:extLst>
                    <a:ext uri="{FF2B5EF4-FFF2-40B4-BE49-F238E27FC236}">
                      <a16:creationId xmlns:a16="http://schemas.microsoft.com/office/drawing/2014/main" id="{084E4B2A-550D-4A4F-AA5A-AEA4C663D27A}"/>
                    </a:ext>
                  </a:extLst>
                </p:cNvPr>
                <p:cNvGrpSpPr>
                  <a:grpSpLocks/>
                </p:cNvGrpSpPr>
                <p:nvPr/>
              </p:nvGrpSpPr>
              <p:grpSpPr bwMode="auto">
                <a:xfrm>
                  <a:off x="2041" y="1994"/>
                  <a:ext cx="117" cy="60"/>
                  <a:chOff x="2802" y="1995"/>
                  <a:chExt cx="117" cy="60"/>
                </a:xfrm>
              </p:grpSpPr>
              <p:sp>
                <p:nvSpPr>
                  <p:cNvPr id="103673" name="Freeform 724">
                    <a:extLst>
                      <a:ext uri="{FF2B5EF4-FFF2-40B4-BE49-F238E27FC236}">
                        <a16:creationId xmlns:a16="http://schemas.microsoft.com/office/drawing/2014/main" id="{1D53D71E-DAE2-B04A-A838-AF081B4AA47E}"/>
                      </a:ext>
                    </a:extLst>
                  </p:cNvPr>
                  <p:cNvSpPr>
                    <a:spLocks/>
                  </p:cNvSpPr>
                  <p:nvPr/>
                </p:nvSpPr>
                <p:spPr bwMode="auto">
                  <a:xfrm>
                    <a:off x="2805" y="1997"/>
                    <a:ext cx="111" cy="55"/>
                  </a:xfrm>
                  <a:custGeom>
                    <a:avLst/>
                    <a:gdLst>
                      <a:gd name="T0" fmla="*/ 0 w 448"/>
                      <a:gd name="T1" fmla="*/ 0 h 217"/>
                      <a:gd name="T2" fmla="*/ 0 w 448"/>
                      <a:gd name="T3" fmla="*/ 0 h 217"/>
                      <a:gd name="T4" fmla="*/ 0 w 448"/>
                      <a:gd name="T5" fmla="*/ 0 h 217"/>
                      <a:gd name="T6" fmla="*/ 0 w 448"/>
                      <a:gd name="T7" fmla="*/ 0 h 217"/>
                      <a:gd name="T8" fmla="*/ 0 w 448"/>
                      <a:gd name="T9" fmla="*/ 0 h 217"/>
                      <a:gd name="T10" fmla="*/ 0 w 448"/>
                      <a:gd name="T11" fmla="*/ 0 h 217"/>
                      <a:gd name="T12" fmla="*/ 0 w 448"/>
                      <a:gd name="T13" fmla="*/ 0 h 217"/>
                      <a:gd name="T14" fmla="*/ 0 w 448"/>
                      <a:gd name="T15" fmla="*/ 0 h 217"/>
                      <a:gd name="T16" fmla="*/ 0 w 448"/>
                      <a:gd name="T17" fmla="*/ 0 h 217"/>
                      <a:gd name="T18" fmla="*/ 0 w 448"/>
                      <a:gd name="T19" fmla="*/ 0 h 217"/>
                      <a:gd name="T20" fmla="*/ 0 w 448"/>
                      <a:gd name="T21" fmla="*/ 0 h 217"/>
                      <a:gd name="T22" fmla="*/ 0 w 448"/>
                      <a:gd name="T23" fmla="*/ 0 h 217"/>
                      <a:gd name="T24" fmla="*/ 0 w 448"/>
                      <a:gd name="T25" fmla="*/ 0 h 217"/>
                      <a:gd name="T26" fmla="*/ 0 w 448"/>
                      <a:gd name="T27" fmla="*/ 0 h 217"/>
                      <a:gd name="T28" fmla="*/ 0 w 448"/>
                      <a:gd name="T29" fmla="*/ 0 h 217"/>
                      <a:gd name="T30" fmla="*/ 0 w 448"/>
                      <a:gd name="T31" fmla="*/ 0 h 217"/>
                      <a:gd name="T32" fmla="*/ 0 w 448"/>
                      <a:gd name="T33" fmla="*/ 0 h 217"/>
                      <a:gd name="T34" fmla="*/ 0 w 448"/>
                      <a:gd name="T35" fmla="*/ 0 h 217"/>
                      <a:gd name="T36" fmla="*/ 0 w 448"/>
                      <a:gd name="T37" fmla="*/ 0 h 217"/>
                      <a:gd name="T38" fmla="*/ 0 w 448"/>
                      <a:gd name="T39" fmla="*/ 0 h 217"/>
                      <a:gd name="T40" fmla="*/ 0 w 448"/>
                      <a:gd name="T41" fmla="*/ 0 h 217"/>
                      <a:gd name="T42" fmla="*/ 0 w 448"/>
                      <a:gd name="T43" fmla="*/ 0 h 217"/>
                      <a:gd name="T44" fmla="*/ 0 w 448"/>
                      <a:gd name="T45" fmla="*/ 0 h 217"/>
                      <a:gd name="T46" fmla="*/ 0 w 448"/>
                      <a:gd name="T47" fmla="*/ 0 h 217"/>
                      <a:gd name="T48" fmla="*/ 0 w 448"/>
                      <a:gd name="T49" fmla="*/ 0 h 217"/>
                      <a:gd name="T50" fmla="*/ 0 w 448"/>
                      <a:gd name="T51" fmla="*/ 0 h 217"/>
                      <a:gd name="T52" fmla="*/ 0 w 448"/>
                      <a:gd name="T53" fmla="*/ 0 h 217"/>
                      <a:gd name="T54" fmla="*/ 0 w 448"/>
                      <a:gd name="T55" fmla="*/ 0 h 217"/>
                      <a:gd name="T56" fmla="*/ 0 w 448"/>
                      <a:gd name="T57" fmla="*/ 0 h 217"/>
                      <a:gd name="T58" fmla="*/ 0 w 448"/>
                      <a:gd name="T59" fmla="*/ 0 h 217"/>
                      <a:gd name="T60" fmla="*/ 0 w 448"/>
                      <a:gd name="T61" fmla="*/ 0 h 217"/>
                      <a:gd name="T62" fmla="*/ 0 w 448"/>
                      <a:gd name="T63" fmla="*/ 0 h 2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48"/>
                      <a:gd name="T97" fmla="*/ 0 h 217"/>
                      <a:gd name="T98" fmla="*/ 448 w 448"/>
                      <a:gd name="T99" fmla="*/ 217 h 2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48" h="217">
                        <a:moveTo>
                          <a:pt x="448" y="109"/>
                        </a:moveTo>
                        <a:lnTo>
                          <a:pt x="446" y="120"/>
                        </a:lnTo>
                        <a:lnTo>
                          <a:pt x="443" y="131"/>
                        </a:lnTo>
                        <a:lnTo>
                          <a:pt x="438" y="141"/>
                        </a:lnTo>
                        <a:lnTo>
                          <a:pt x="430" y="151"/>
                        </a:lnTo>
                        <a:lnTo>
                          <a:pt x="420" y="160"/>
                        </a:lnTo>
                        <a:lnTo>
                          <a:pt x="409" y="169"/>
                        </a:lnTo>
                        <a:lnTo>
                          <a:pt x="396" y="177"/>
                        </a:lnTo>
                        <a:lnTo>
                          <a:pt x="382" y="185"/>
                        </a:lnTo>
                        <a:lnTo>
                          <a:pt x="366" y="191"/>
                        </a:lnTo>
                        <a:lnTo>
                          <a:pt x="348" y="198"/>
                        </a:lnTo>
                        <a:lnTo>
                          <a:pt x="330" y="204"/>
                        </a:lnTo>
                        <a:lnTo>
                          <a:pt x="310" y="208"/>
                        </a:lnTo>
                        <a:lnTo>
                          <a:pt x="290" y="212"/>
                        </a:lnTo>
                        <a:lnTo>
                          <a:pt x="269" y="214"/>
                        </a:lnTo>
                        <a:lnTo>
                          <a:pt x="247" y="217"/>
                        </a:lnTo>
                        <a:lnTo>
                          <a:pt x="225" y="217"/>
                        </a:lnTo>
                        <a:lnTo>
                          <a:pt x="202" y="217"/>
                        </a:lnTo>
                        <a:lnTo>
                          <a:pt x="179" y="214"/>
                        </a:lnTo>
                        <a:lnTo>
                          <a:pt x="158" y="212"/>
                        </a:lnTo>
                        <a:lnTo>
                          <a:pt x="138" y="208"/>
                        </a:lnTo>
                        <a:lnTo>
                          <a:pt x="117" y="204"/>
                        </a:lnTo>
                        <a:lnTo>
                          <a:pt x="100" y="198"/>
                        </a:lnTo>
                        <a:lnTo>
                          <a:pt x="82" y="191"/>
                        </a:lnTo>
                        <a:lnTo>
                          <a:pt x="66" y="185"/>
                        </a:lnTo>
                        <a:lnTo>
                          <a:pt x="52" y="177"/>
                        </a:lnTo>
                        <a:lnTo>
                          <a:pt x="39" y="169"/>
                        </a:lnTo>
                        <a:lnTo>
                          <a:pt x="28" y="160"/>
                        </a:lnTo>
                        <a:lnTo>
                          <a:pt x="18" y="151"/>
                        </a:lnTo>
                        <a:lnTo>
                          <a:pt x="10" y="141"/>
                        </a:lnTo>
                        <a:lnTo>
                          <a:pt x="5" y="131"/>
                        </a:lnTo>
                        <a:lnTo>
                          <a:pt x="2" y="120"/>
                        </a:lnTo>
                        <a:lnTo>
                          <a:pt x="0" y="109"/>
                        </a:lnTo>
                        <a:lnTo>
                          <a:pt x="2" y="98"/>
                        </a:lnTo>
                        <a:lnTo>
                          <a:pt x="5" y="87"/>
                        </a:lnTo>
                        <a:lnTo>
                          <a:pt x="10" y="77"/>
                        </a:lnTo>
                        <a:lnTo>
                          <a:pt x="18" y="67"/>
                        </a:lnTo>
                        <a:lnTo>
                          <a:pt x="28" y="58"/>
                        </a:lnTo>
                        <a:lnTo>
                          <a:pt x="39" y="48"/>
                        </a:lnTo>
                        <a:lnTo>
                          <a:pt x="52" y="40"/>
                        </a:lnTo>
                        <a:lnTo>
                          <a:pt x="66" y="33"/>
                        </a:lnTo>
                        <a:lnTo>
                          <a:pt x="82" y="25"/>
                        </a:lnTo>
                        <a:lnTo>
                          <a:pt x="100" y="19"/>
                        </a:lnTo>
                        <a:lnTo>
                          <a:pt x="117" y="14"/>
                        </a:lnTo>
                        <a:lnTo>
                          <a:pt x="138" y="9"/>
                        </a:lnTo>
                        <a:lnTo>
                          <a:pt x="158" y="5"/>
                        </a:lnTo>
                        <a:lnTo>
                          <a:pt x="179" y="2"/>
                        </a:lnTo>
                        <a:lnTo>
                          <a:pt x="202" y="1"/>
                        </a:lnTo>
                        <a:lnTo>
                          <a:pt x="225" y="0"/>
                        </a:lnTo>
                        <a:lnTo>
                          <a:pt x="247" y="1"/>
                        </a:lnTo>
                        <a:lnTo>
                          <a:pt x="269" y="2"/>
                        </a:lnTo>
                        <a:lnTo>
                          <a:pt x="290" y="5"/>
                        </a:lnTo>
                        <a:lnTo>
                          <a:pt x="310" y="9"/>
                        </a:lnTo>
                        <a:lnTo>
                          <a:pt x="330" y="14"/>
                        </a:lnTo>
                        <a:lnTo>
                          <a:pt x="348" y="19"/>
                        </a:lnTo>
                        <a:lnTo>
                          <a:pt x="366" y="25"/>
                        </a:lnTo>
                        <a:lnTo>
                          <a:pt x="382" y="33"/>
                        </a:lnTo>
                        <a:lnTo>
                          <a:pt x="396" y="40"/>
                        </a:lnTo>
                        <a:lnTo>
                          <a:pt x="409" y="48"/>
                        </a:lnTo>
                        <a:lnTo>
                          <a:pt x="420" y="58"/>
                        </a:lnTo>
                        <a:lnTo>
                          <a:pt x="430" y="67"/>
                        </a:lnTo>
                        <a:lnTo>
                          <a:pt x="438" y="77"/>
                        </a:lnTo>
                        <a:lnTo>
                          <a:pt x="443" y="87"/>
                        </a:lnTo>
                        <a:lnTo>
                          <a:pt x="446" y="98"/>
                        </a:lnTo>
                        <a:lnTo>
                          <a:pt x="448" y="109"/>
                        </a:lnTo>
                        <a:close/>
                      </a:path>
                    </a:pathLst>
                  </a:custGeom>
                  <a:solidFill>
                    <a:srgbClr val="F2CDB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103674" name="Group 725">
                    <a:extLst>
                      <a:ext uri="{FF2B5EF4-FFF2-40B4-BE49-F238E27FC236}">
                        <a16:creationId xmlns:a16="http://schemas.microsoft.com/office/drawing/2014/main" id="{B851D092-1C67-8448-BD86-46B9A0142916}"/>
                      </a:ext>
                    </a:extLst>
                  </p:cNvPr>
                  <p:cNvGrpSpPr>
                    <a:grpSpLocks/>
                  </p:cNvGrpSpPr>
                  <p:nvPr/>
                </p:nvGrpSpPr>
                <p:grpSpPr bwMode="auto">
                  <a:xfrm>
                    <a:off x="2802" y="1995"/>
                    <a:ext cx="117" cy="60"/>
                    <a:chOff x="2802" y="1995"/>
                    <a:chExt cx="117" cy="60"/>
                  </a:xfrm>
                </p:grpSpPr>
                <p:sp>
                  <p:nvSpPr>
                    <p:cNvPr id="103675" name="Freeform 726">
                      <a:extLst>
                        <a:ext uri="{FF2B5EF4-FFF2-40B4-BE49-F238E27FC236}">
                          <a16:creationId xmlns:a16="http://schemas.microsoft.com/office/drawing/2014/main" id="{6DEB1D61-A6AF-304E-9EF0-DC194AFCDBBE}"/>
                        </a:ext>
                      </a:extLst>
                    </p:cNvPr>
                    <p:cNvSpPr>
                      <a:spLocks/>
                    </p:cNvSpPr>
                    <p:nvPr/>
                  </p:nvSpPr>
                  <p:spPr bwMode="auto">
                    <a:xfrm>
                      <a:off x="2861" y="2025"/>
                      <a:ext cx="58" cy="30"/>
                    </a:xfrm>
                    <a:custGeom>
                      <a:avLst/>
                      <a:gdLst>
                        <a:gd name="T0" fmla="*/ 0 w 231"/>
                        <a:gd name="T1" fmla="*/ 0 h 116"/>
                        <a:gd name="T2" fmla="*/ 0 w 231"/>
                        <a:gd name="T3" fmla="*/ 0 h 116"/>
                        <a:gd name="T4" fmla="*/ 0 w 231"/>
                        <a:gd name="T5" fmla="*/ 0 h 116"/>
                        <a:gd name="T6" fmla="*/ 0 w 231"/>
                        <a:gd name="T7" fmla="*/ 0 h 116"/>
                        <a:gd name="T8" fmla="*/ 0 w 231"/>
                        <a:gd name="T9" fmla="*/ 0 h 116"/>
                        <a:gd name="T10" fmla="*/ 0 w 231"/>
                        <a:gd name="T11" fmla="*/ 0 h 116"/>
                        <a:gd name="T12" fmla="*/ 0 w 231"/>
                        <a:gd name="T13" fmla="*/ 0 h 116"/>
                        <a:gd name="T14" fmla="*/ 0 w 231"/>
                        <a:gd name="T15" fmla="*/ 0 h 116"/>
                        <a:gd name="T16" fmla="*/ 0 w 231"/>
                        <a:gd name="T17" fmla="*/ 0 h 116"/>
                        <a:gd name="T18" fmla="*/ 0 w 231"/>
                        <a:gd name="T19" fmla="*/ 0 h 116"/>
                        <a:gd name="T20" fmla="*/ 0 w 231"/>
                        <a:gd name="T21" fmla="*/ 0 h 116"/>
                        <a:gd name="T22" fmla="*/ 0 w 231"/>
                        <a:gd name="T23" fmla="*/ 0 h 116"/>
                        <a:gd name="T24" fmla="*/ 0 w 231"/>
                        <a:gd name="T25" fmla="*/ 0 h 116"/>
                        <a:gd name="T26" fmla="*/ 0 w 231"/>
                        <a:gd name="T27" fmla="*/ 0 h 116"/>
                        <a:gd name="T28" fmla="*/ 0 w 231"/>
                        <a:gd name="T29" fmla="*/ 0 h 116"/>
                        <a:gd name="T30" fmla="*/ 0 w 231"/>
                        <a:gd name="T31" fmla="*/ 0 h 116"/>
                        <a:gd name="T32" fmla="*/ 0 w 231"/>
                        <a:gd name="T33" fmla="*/ 0 h 116"/>
                        <a:gd name="T34" fmla="*/ 0 w 231"/>
                        <a:gd name="T35" fmla="*/ 0 h 116"/>
                        <a:gd name="T36" fmla="*/ 0 w 231"/>
                        <a:gd name="T37" fmla="*/ 0 h 116"/>
                        <a:gd name="T38" fmla="*/ 0 w 231"/>
                        <a:gd name="T39" fmla="*/ 0 h 116"/>
                        <a:gd name="T40" fmla="*/ 0 w 231"/>
                        <a:gd name="T41" fmla="*/ 0 h 116"/>
                        <a:gd name="T42" fmla="*/ 0 w 231"/>
                        <a:gd name="T43" fmla="*/ 0 h 116"/>
                        <a:gd name="T44" fmla="*/ 0 w 231"/>
                        <a:gd name="T45" fmla="*/ 0 h 116"/>
                        <a:gd name="T46" fmla="*/ 0 w 231"/>
                        <a:gd name="T47" fmla="*/ 0 h 116"/>
                        <a:gd name="T48" fmla="*/ 0 w 231"/>
                        <a:gd name="T49" fmla="*/ 0 h 116"/>
                        <a:gd name="T50" fmla="*/ 0 w 231"/>
                        <a:gd name="T51" fmla="*/ 0 h 116"/>
                        <a:gd name="T52" fmla="*/ 0 w 231"/>
                        <a:gd name="T53" fmla="*/ 0 h 116"/>
                        <a:gd name="T54" fmla="*/ 0 w 231"/>
                        <a:gd name="T55" fmla="*/ 0 h 116"/>
                        <a:gd name="T56" fmla="*/ 0 w 231"/>
                        <a:gd name="T57" fmla="*/ 0 h 116"/>
                        <a:gd name="T58" fmla="*/ 0 w 231"/>
                        <a:gd name="T59" fmla="*/ 0 h 116"/>
                        <a:gd name="T60" fmla="*/ 0 w 231"/>
                        <a:gd name="T61" fmla="*/ 0 h 116"/>
                        <a:gd name="T62" fmla="*/ 0 w 231"/>
                        <a:gd name="T63" fmla="*/ 0 h 116"/>
                        <a:gd name="T64" fmla="*/ 0 w 231"/>
                        <a:gd name="T65" fmla="*/ 0 h 116"/>
                        <a:gd name="T66" fmla="*/ 0 w 231"/>
                        <a:gd name="T67" fmla="*/ 0 h 116"/>
                        <a:gd name="T68" fmla="*/ 0 w 231"/>
                        <a:gd name="T69" fmla="*/ 0 h 116"/>
                        <a:gd name="T70" fmla="*/ 0 w 231"/>
                        <a:gd name="T71" fmla="*/ 0 h 116"/>
                        <a:gd name="T72" fmla="*/ 0 w 231"/>
                        <a:gd name="T73" fmla="*/ 0 h 116"/>
                        <a:gd name="T74" fmla="*/ 0 w 231"/>
                        <a:gd name="T75" fmla="*/ 0 h 116"/>
                        <a:gd name="T76" fmla="*/ 0 w 231"/>
                        <a:gd name="T77" fmla="*/ 0 h 11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1"/>
                        <a:gd name="T118" fmla="*/ 0 h 116"/>
                        <a:gd name="T119" fmla="*/ 231 w 231"/>
                        <a:gd name="T120" fmla="*/ 116 h 11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1" h="116">
                          <a:moveTo>
                            <a:pt x="0" y="116"/>
                          </a:moveTo>
                          <a:lnTo>
                            <a:pt x="0" y="116"/>
                          </a:lnTo>
                          <a:lnTo>
                            <a:pt x="22" y="116"/>
                          </a:lnTo>
                          <a:lnTo>
                            <a:pt x="45" y="114"/>
                          </a:lnTo>
                          <a:lnTo>
                            <a:pt x="66" y="111"/>
                          </a:lnTo>
                          <a:lnTo>
                            <a:pt x="88" y="108"/>
                          </a:lnTo>
                          <a:lnTo>
                            <a:pt x="108" y="103"/>
                          </a:lnTo>
                          <a:lnTo>
                            <a:pt x="127" y="97"/>
                          </a:lnTo>
                          <a:lnTo>
                            <a:pt x="144" y="91"/>
                          </a:lnTo>
                          <a:lnTo>
                            <a:pt x="161" y="84"/>
                          </a:lnTo>
                          <a:lnTo>
                            <a:pt x="176" y="76"/>
                          </a:lnTo>
                          <a:lnTo>
                            <a:pt x="190" y="67"/>
                          </a:lnTo>
                          <a:lnTo>
                            <a:pt x="201" y="57"/>
                          </a:lnTo>
                          <a:lnTo>
                            <a:pt x="211" y="47"/>
                          </a:lnTo>
                          <a:lnTo>
                            <a:pt x="220" y="37"/>
                          </a:lnTo>
                          <a:lnTo>
                            <a:pt x="226" y="26"/>
                          </a:lnTo>
                          <a:lnTo>
                            <a:pt x="230" y="13"/>
                          </a:lnTo>
                          <a:lnTo>
                            <a:pt x="231" y="0"/>
                          </a:lnTo>
                          <a:lnTo>
                            <a:pt x="214" y="0"/>
                          </a:lnTo>
                          <a:lnTo>
                            <a:pt x="213" y="9"/>
                          </a:lnTo>
                          <a:lnTo>
                            <a:pt x="210" y="18"/>
                          </a:lnTo>
                          <a:lnTo>
                            <a:pt x="205" y="27"/>
                          </a:lnTo>
                          <a:lnTo>
                            <a:pt x="199" y="36"/>
                          </a:lnTo>
                          <a:lnTo>
                            <a:pt x="190" y="45"/>
                          </a:lnTo>
                          <a:lnTo>
                            <a:pt x="179" y="52"/>
                          </a:lnTo>
                          <a:lnTo>
                            <a:pt x="167" y="61"/>
                          </a:lnTo>
                          <a:lnTo>
                            <a:pt x="153" y="67"/>
                          </a:lnTo>
                          <a:lnTo>
                            <a:pt x="138" y="75"/>
                          </a:lnTo>
                          <a:lnTo>
                            <a:pt x="121" y="80"/>
                          </a:lnTo>
                          <a:lnTo>
                            <a:pt x="103" y="86"/>
                          </a:lnTo>
                          <a:lnTo>
                            <a:pt x="84" y="90"/>
                          </a:lnTo>
                          <a:lnTo>
                            <a:pt x="64" y="94"/>
                          </a:lnTo>
                          <a:lnTo>
                            <a:pt x="42" y="96"/>
                          </a:lnTo>
                          <a:lnTo>
                            <a:pt x="21" y="97"/>
                          </a:lnTo>
                          <a:lnTo>
                            <a:pt x="0" y="99"/>
                          </a:lnTo>
                          <a:lnTo>
                            <a:pt x="0" y="116"/>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76" name="Freeform 727">
                      <a:extLst>
                        <a:ext uri="{FF2B5EF4-FFF2-40B4-BE49-F238E27FC236}">
                          <a16:creationId xmlns:a16="http://schemas.microsoft.com/office/drawing/2014/main" id="{92EFE9BB-6223-1F42-9E32-96525A566E28}"/>
                        </a:ext>
                      </a:extLst>
                    </p:cNvPr>
                    <p:cNvSpPr>
                      <a:spLocks/>
                    </p:cNvSpPr>
                    <p:nvPr/>
                  </p:nvSpPr>
                  <p:spPr bwMode="auto">
                    <a:xfrm>
                      <a:off x="2802" y="2025"/>
                      <a:ext cx="59" cy="30"/>
                    </a:xfrm>
                    <a:custGeom>
                      <a:avLst/>
                      <a:gdLst>
                        <a:gd name="T0" fmla="*/ 0 w 234"/>
                        <a:gd name="T1" fmla="*/ 0 h 116"/>
                        <a:gd name="T2" fmla="*/ 0 w 234"/>
                        <a:gd name="T3" fmla="*/ 0 h 116"/>
                        <a:gd name="T4" fmla="*/ 0 w 234"/>
                        <a:gd name="T5" fmla="*/ 0 h 116"/>
                        <a:gd name="T6" fmla="*/ 0 w 234"/>
                        <a:gd name="T7" fmla="*/ 0 h 116"/>
                        <a:gd name="T8" fmla="*/ 0 w 234"/>
                        <a:gd name="T9" fmla="*/ 0 h 116"/>
                        <a:gd name="T10" fmla="*/ 0 w 234"/>
                        <a:gd name="T11" fmla="*/ 0 h 116"/>
                        <a:gd name="T12" fmla="*/ 0 w 234"/>
                        <a:gd name="T13" fmla="*/ 0 h 116"/>
                        <a:gd name="T14" fmla="*/ 0 w 234"/>
                        <a:gd name="T15" fmla="*/ 0 h 116"/>
                        <a:gd name="T16" fmla="*/ 0 w 234"/>
                        <a:gd name="T17" fmla="*/ 0 h 116"/>
                        <a:gd name="T18" fmla="*/ 0 w 234"/>
                        <a:gd name="T19" fmla="*/ 0 h 116"/>
                        <a:gd name="T20" fmla="*/ 0 w 234"/>
                        <a:gd name="T21" fmla="*/ 0 h 116"/>
                        <a:gd name="T22" fmla="*/ 0 w 234"/>
                        <a:gd name="T23" fmla="*/ 0 h 116"/>
                        <a:gd name="T24" fmla="*/ 0 w 234"/>
                        <a:gd name="T25" fmla="*/ 0 h 116"/>
                        <a:gd name="T26" fmla="*/ 0 w 234"/>
                        <a:gd name="T27" fmla="*/ 0 h 116"/>
                        <a:gd name="T28" fmla="*/ 0 w 234"/>
                        <a:gd name="T29" fmla="*/ 0 h 116"/>
                        <a:gd name="T30" fmla="*/ 0 w 234"/>
                        <a:gd name="T31" fmla="*/ 0 h 116"/>
                        <a:gd name="T32" fmla="*/ 0 w 234"/>
                        <a:gd name="T33" fmla="*/ 0 h 116"/>
                        <a:gd name="T34" fmla="*/ 0 w 234"/>
                        <a:gd name="T35" fmla="*/ 0 h 116"/>
                        <a:gd name="T36" fmla="*/ 0 w 234"/>
                        <a:gd name="T37" fmla="*/ 0 h 116"/>
                        <a:gd name="T38" fmla="*/ 0 w 234"/>
                        <a:gd name="T39" fmla="*/ 0 h 116"/>
                        <a:gd name="T40" fmla="*/ 0 w 234"/>
                        <a:gd name="T41" fmla="*/ 0 h 116"/>
                        <a:gd name="T42" fmla="*/ 0 w 234"/>
                        <a:gd name="T43" fmla="*/ 0 h 116"/>
                        <a:gd name="T44" fmla="*/ 0 w 234"/>
                        <a:gd name="T45" fmla="*/ 0 h 116"/>
                        <a:gd name="T46" fmla="*/ 0 w 234"/>
                        <a:gd name="T47" fmla="*/ 0 h 116"/>
                        <a:gd name="T48" fmla="*/ 0 w 234"/>
                        <a:gd name="T49" fmla="*/ 0 h 116"/>
                        <a:gd name="T50" fmla="*/ 0 w 234"/>
                        <a:gd name="T51" fmla="*/ 0 h 116"/>
                        <a:gd name="T52" fmla="*/ 0 w 234"/>
                        <a:gd name="T53" fmla="*/ 0 h 116"/>
                        <a:gd name="T54" fmla="*/ 0 w 234"/>
                        <a:gd name="T55" fmla="*/ 0 h 116"/>
                        <a:gd name="T56" fmla="*/ 0 w 234"/>
                        <a:gd name="T57" fmla="*/ 0 h 116"/>
                        <a:gd name="T58" fmla="*/ 0 w 234"/>
                        <a:gd name="T59" fmla="*/ 0 h 116"/>
                        <a:gd name="T60" fmla="*/ 0 w 234"/>
                        <a:gd name="T61" fmla="*/ 0 h 116"/>
                        <a:gd name="T62" fmla="*/ 0 w 234"/>
                        <a:gd name="T63" fmla="*/ 0 h 116"/>
                        <a:gd name="T64" fmla="*/ 0 w 234"/>
                        <a:gd name="T65" fmla="*/ 0 h 116"/>
                        <a:gd name="T66" fmla="*/ 0 w 234"/>
                        <a:gd name="T67" fmla="*/ 0 h 116"/>
                        <a:gd name="T68" fmla="*/ 0 w 234"/>
                        <a:gd name="T69" fmla="*/ 0 h 116"/>
                        <a:gd name="T70" fmla="*/ 0 w 234"/>
                        <a:gd name="T71" fmla="*/ 0 h 116"/>
                        <a:gd name="T72" fmla="*/ 0 w 234"/>
                        <a:gd name="T73" fmla="*/ 0 h 116"/>
                        <a:gd name="T74" fmla="*/ 0 w 234"/>
                        <a:gd name="T75" fmla="*/ 0 h 116"/>
                        <a:gd name="T76" fmla="*/ 0 w 234"/>
                        <a:gd name="T77" fmla="*/ 0 h 11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4"/>
                        <a:gd name="T118" fmla="*/ 0 h 116"/>
                        <a:gd name="T119" fmla="*/ 234 w 234"/>
                        <a:gd name="T120" fmla="*/ 116 h 11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4" h="116">
                          <a:moveTo>
                            <a:pt x="0" y="0"/>
                          </a:moveTo>
                          <a:lnTo>
                            <a:pt x="0" y="0"/>
                          </a:lnTo>
                          <a:lnTo>
                            <a:pt x="2" y="13"/>
                          </a:lnTo>
                          <a:lnTo>
                            <a:pt x="6" y="26"/>
                          </a:lnTo>
                          <a:lnTo>
                            <a:pt x="12" y="37"/>
                          </a:lnTo>
                          <a:lnTo>
                            <a:pt x="21" y="47"/>
                          </a:lnTo>
                          <a:lnTo>
                            <a:pt x="31" y="57"/>
                          </a:lnTo>
                          <a:lnTo>
                            <a:pt x="43" y="67"/>
                          </a:lnTo>
                          <a:lnTo>
                            <a:pt x="56" y="76"/>
                          </a:lnTo>
                          <a:lnTo>
                            <a:pt x="71" y="84"/>
                          </a:lnTo>
                          <a:lnTo>
                            <a:pt x="87" y="91"/>
                          </a:lnTo>
                          <a:lnTo>
                            <a:pt x="105" y="97"/>
                          </a:lnTo>
                          <a:lnTo>
                            <a:pt x="124" y="103"/>
                          </a:lnTo>
                          <a:lnTo>
                            <a:pt x="144" y="108"/>
                          </a:lnTo>
                          <a:lnTo>
                            <a:pt x="166" y="111"/>
                          </a:lnTo>
                          <a:lnTo>
                            <a:pt x="187" y="114"/>
                          </a:lnTo>
                          <a:lnTo>
                            <a:pt x="210" y="116"/>
                          </a:lnTo>
                          <a:lnTo>
                            <a:pt x="234" y="116"/>
                          </a:lnTo>
                          <a:lnTo>
                            <a:pt x="234" y="99"/>
                          </a:lnTo>
                          <a:lnTo>
                            <a:pt x="211" y="97"/>
                          </a:lnTo>
                          <a:lnTo>
                            <a:pt x="189" y="96"/>
                          </a:lnTo>
                          <a:lnTo>
                            <a:pt x="168" y="94"/>
                          </a:lnTo>
                          <a:lnTo>
                            <a:pt x="148" y="90"/>
                          </a:lnTo>
                          <a:lnTo>
                            <a:pt x="129" y="86"/>
                          </a:lnTo>
                          <a:lnTo>
                            <a:pt x="111" y="80"/>
                          </a:lnTo>
                          <a:lnTo>
                            <a:pt x="95" y="75"/>
                          </a:lnTo>
                          <a:lnTo>
                            <a:pt x="80" y="67"/>
                          </a:lnTo>
                          <a:lnTo>
                            <a:pt x="66" y="61"/>
                          </a:lnTo>
                          <a:lnTo>
                            <a:pt x="53" y="52"/>
                          </a:lnTo>
                          <a:lnTo>
                            <a:pt x="43" y="45"/>
                          </a:lnTo>
                          <a:lnTo>
                            <a:pt x="35" y="36"/>
                          </a:lnTo>
                          <a:lnTo>
                            <a:pt x="27" y="27"/>
                          </a:lnTo>
                          <a:lnTo>
                            <a:pt x="23" y="18"/>
                          </a:lnTo>
                          <a:lnTo>
                            <a:pt x="19" y="9"/>
                          </a:lnTo>
                          <a:lnTo>
                            <a:pt x="18" y="0"/>
                          </a:lnTo>
                          <a:lnTo>
                            <a:pt x="0"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77" name="Freeform 728">
                      <a:extLst>
                        <a:ext uri="{FF2B5EF4-FFF2-40B4-BE49-F238E27FC236}">
                          <a16:creationId xmlns:a16="http://schemas.microsoft.com/office/drawing/2014/main" id="{B6F75BF3-AB5F-524A-A32B-354EDD6EC316}"/>
                        </a:ext>
                      </a:extLst>
                    </p:cNvPr>
                    <p:cNvSpPr>
                      <a:spLocks/>
                    </p:cNvSpPr>
                    <p:nvPr/>
                  </p:nvSpPr>
                  <p:spPr bwMode="auto">
                    <a:xfrm>
                      <a:off x="2802" y="1995"/>
                      <a:ext cx="59" cy="30"/>
                    </a:xfrm>
                    <a:custGeom>
                      <a:avLst/>
                      <a:gdLst>
                        <a:gd name="T0" fmla="*/ 0 w 234"/>
                        <a:gd name="T1" fmla="*/ 0 h 118"/>
                        <a:gd name="T2" fmla="*/ 0 w 234"/>
                        <a:gd name="T3" fmla="*/ 0 h 118"/>
                        <a:gd name="T4" fmla="*/ 0 w 234"/>
                        <a:gd name="T5" fmla="*/ 0 h 118"/>
                        <a:gd name="T6" fmla="*/ 0 w 234"/>
                        <a:gd name="T7" fmla="*/ 0 h 118"/>
                        <a:gd name="T8" fmla="*/ 0 w 234"/>
                        <a:gd name="T9" fmla="*/ 0 h 118"/>
                        <a:gd name="T10" fmla="*/ 0 w 234"/>
                        <a:gd name="T11" fmla="*/ 0 h 118"/>
                        <a:gd name="T12" fmla="*/ 0 w 234"/>
                        <a:gd name="T13" fmla="*/ 0 h 118"/>
                        <a:gd name="T14" fmla="*/ 0 w 234"/>
                        <a:gd name="T15" fmla="*/ 0 h 118"/>
                        <a:gd name="T16" fmla="*/ 0 w 234"/>
                        <a:gd name="T17" fmla="*/ 0 h 118"/>
                        <a:gd name="T18" fmla="*/ 0 w 234"/>
                        <a:gd name="T19" fmla="*/ 0 h 118"/>
                        <a:gd name="T20" fmla="*/ 0 w 234"/>
                        <a:gd name="T21" fmla="*/ 0 h 118"/>
                        <a:gd name="T22" fmla="*/ 0 w 234"/>
                        <a:gd name="T23" fmla="*/ 0 h 118"/>
                        <a:gd name="T24" fmla="*/ 0 w 234"/>
                        <a:gd name="T25" fmla="*/ 0 h 118"/>
                        <a:gd name="T26" fmla="*/ 0 w 234"/>
                        <a:gd name="T27" fmla="*/ 0 h 118"/>
                        <a:gd name="T28" fmla="*/ 0 w 234"/>
                        <a:gd name="T29" fmla="*/ 0 h 118"/>
                        <a:gd name="T30" fmla="*/ 0 w 234"/>
                        <a:gd name="T31" fmla="*/ 0 h 118"/>
                        <a:gd name="T32" fmla="*/ 0 w 234"/>
                        <a:gd name="T33" fmla="*/ 0 h 118"/>
                        <a:gd name="T34" fmla="*/ 0 w 234"/>
                        <a:gd name="T35" fmla="*/ 0 h 118"/>
                        <a:gd name="T36" fmla="*/ 0 w 234"/>
                        <a:gd name="T37" fmla="*/ 0 h 118"/>
                        <a:gd name="T38" fmla="*/ 0 w 234"/>
                        <a:gd name="T39" fmla="*/ 0 h 118"/>
                        <a:gd name="T40" fmla="*/ 0 w 234"/>
                        <a:gd name="T41" fmla="*/ 0 h 118"/>
                        <a:gd name="T42" fmla="*/ 0 w 234"/>
                        <a:gd name="T43" fmla="*/ 0 h 118"/>
                        <a:gd name="T44" fmla="*/ 0 w 234"/>
                        <a:gd name="T45" fmla="*/ 0 h 118"/>
                        <a:gd name="T46" fmla="*/ 0 w 234"/>
                        <a:gd name="T47" fmla="*/ 0 h 118"/>
                        <a:gd name="T48" fmla="*/ 0 w 234"/>
                        <a:gd name="T49" fmla="*/ 0 h 118"/>
                        <a:gd name="T50" fmla="*/ 0 w 234"/>
                        <a:gd name="T51" fmla="*/ 0 h 118"/>
                        <a:gd name="T52" fmla="*/ 0 w 234"/>
                        <a:gd name="T53" fmla="*/ 0 h 118"/>
                        <a:gd name="T54" fmla="*/ 0 w 234"/>
                        <a:gd name="T55" fmla="*/ 0 h 118"/>
                        <a:gd name="T56" fmla="*/ 0 w 234"/>
                        <a:gd name="T57" fmla="*/ 0 h 118"/>
                        <a:gd name="T58" fmla="*/ 0 w 234"/>
                        <a:gd name="T59" fmla="*/ 0 h 118"/>
                        <a:gd name="T60" fmla="*/ 0 w 234"/>
                        <a:gd name="T61" fmla="*/ 0 h 118"/>
                        <a:gd name="T62" fmla="*/ 0 w 234"/>
                        <a:gd name="T63" fmla="*/ 0 h 118"/>
                        <a:gd name="T64" fmla="*/ 0 w 234"/>
                        <a:gd name="T65" fmla="*/ 0 h 118"/>
                        <a:gd name="T66" fmla="*/ 0 w 234"/>
                        <a:gd name="T67" fmla="*/ 0 h 118"/>
                        <a:gd name="T68" fmla="*/ 0 w 234"/>
                        <a:gd name="T69" fmla="*/ 0 h 118"/>
                        <a:gd name="T70" fmla="*/ 0 w 234"/>
                        <a:gd name="T71" fmla="*/ 0 h 118"/>
                        <a:gd name="T72" fmla="*/ 0 w 234"/>
                        <a:gd name="T73" fmla="*/ 0 h 118"/>
                        <a:gd name="T74" fmla="*/ 0 w 234"/>
                        <a:gd name="T75" fmla="*/ 0 h 118"/>
                        <a:gd name="T76" fmla="*/ 0 w 234"/>
                        <a:gd name="T77" fmla="*/ 0 h 11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4"/>
                        <a:gd name="T118" fmla="*/ 0 h 118"/>
                        <a:gd name="T119" fmla="*/ 234 w 234"/>
                        <a:gd name="T120" fmla="*/ 118 h 11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4" h="118">
                          <a:moveTo>
                            <a:pt x="234" y="0"/>
                          </a:moveTo>
                          <a:lnTo>
                            <a:pt x="234" y="0"/>
                          </a:lnTo>
                          <a:lnTo>
                            <a:pt x="210" y="0"/>
                          </a:lnTo>
                          <a:lnTo>
                            <a:pt x="187" y="3"/>
                          </a:lnTo>
                          <a:lnTo>
                            <a:pt x="166" y="5"/>
                          </a:lnTo>
                          <a:lnTo>
                            <a:pt x="144" y="9"/>
                          </a:lnTo>
                          <a:lnTo>
                            <a:pt x="124" y="14"/>
                          </a:lnTo>
                          <a:lnTo>
                            <a:pt x="105" y="19"/>
                          </a:lnTo>
                          <a:lnTo>
                            <a:pt x="87" y="25"/>
                          </a:lnTo>
                          <a:lnTo>
                            <a:pt x="71" y="33"/>
                          </a:lnTo>
                          <a:lnTo>
                            <a:pt x="56" y="42"/>
                          </a:lnTo>
                          <a:lnTo>
                            <a:pt x="43" y="50"/>
                          </a:lnTo>
                          <a:lnTo>
                            <a:pt x="31" y="59"/>
                          </a:lnTo>
                          <a:lnTo>
                            <a:pt x="21" y="71"/>
                          </a:lnTo>
                          <a:lnTo>
                            <a:pt x="12" y="81"/>
                          </a:lnTo>
                          <a:lnTo>
                            <a:pt x="6" y="93"/>
                          </a:lnTo>
                          <a:lnTo>
                            <a:pt x="2" y="106"/>
                          </a:lnTo>
                          <a:lnTo>
                            <a:pt x="0" y="118"/>
                          </a:lnTo>
                          <a:lnTo>
                            <a:pt x="18" y="118"/>
                          </a:lnTo>
                          <a:lnTo>
                            <a:pt x="19" y="108"/>
                          </a:lnTo>
                          <a:lnTo>
                            <a:pt x="23" y="100"/>
                          </a:lnTo>
                          <a:lnTo>
                            <a:pt x="27" y="91"/>
                          </a:lnTo>
                          <a:lnTo>
                            <a:pt x="35" y="82"/>
                          </a:lnTo>
                          <a:lnTo>
                            <a:pt x="43" y="73"/>
                          </a:lnTo>
                          <a:lnTo>
                            <a:pt x="53" y="64"/>
                          </a:lnTo>
                          <a:lnTo>
                            <a:pt x="66" y="57"/>
                          </a:lnTo>
                          <a:lnTo>
                            <a:pt x="80" y="49"/>
                          </a:lnTo>
                          <a:lnTo>
                            <a:pt x="95" y="43"/>
                          </a:lnTo>
                          <a:lnTo>
                            <a:pt x="111" y="37"/>
                          </a:lnTo>
                          <a:lnTo>
                            <a:pt x="129" y="30"/>
                          </a:lnTo>
                          <a:lnTo>
                            <a:pt x="148" y="26"/>
                          </a:lnTo>
                          <a:lnTo>
                            <a:pt x="168" y="23"/>
                          </a:lnTo>
                          <a:lnTo>
                            <a:pt x="189" y="20"/>
                          </a:lnTo>
                          <a:lnTo>
                            <a:pt x="211" y="19"/>
                          </a:lnTo>
                          <a:lnTo>
                            <a:pt x="234" y="18"/>
                          </a:lnTo>
                          <a:lnTo>
                            <a:pt x="234"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78" name="Freeform 729">
                      <a:extLst>
                        <a:ext uri="{FF2B5EF4-FFF2-40B4-BE49-F238E27FC236}">
                          <a16:creationId xmlns:a16="http://schemas.microsoft.com/office/drawing/2014/main" id="{1D3AC791-9F76-BD43-BE0C-272DE7C4EAD0}"/>
                        </a:ext>
                      </a:extLst>
                    </p:cNvPr>
                    <p:cNvSpPr>
                      <a:spLocks/>
                    </p:cNvSpPr>
                    <p:nvPr/>
                  </p:nvSpPr>
                  <p:spPr bwMode="auto">
                    <a:xfrm>
                      <a:off x="2861" y="1995"/>
                      <a:ext cx="58" cy="30"/>
                    </a:xfrm>
                    <a:custGeom>
                      <a:avLst/>
                      <a:gdLst>
                        <a:gd name="T0" fmla="*/ 0 w 231"/>
                        <a:gd name="T1" fmla="*/ 0 h 118"/>
                        <a:gd name="T2" fmla="*/ 0 w 231"/>
                        <a:gd name="T3" fmla="*/ 0 h 118"/>
                        <a:gd name="T4" fmla="*/ 0 w 231"/>
                        <a:gd name="T5" fmla="*/ 0 h 118"/>
                        <a:gd name="T6" fmla="*/ 0 w 231"/>
                        <a:gd name="T7" fmla="*/ 0 h 118"/>
                        <a:gd name="T8" fmla="*/ 0 w 231"/>
                        <a:gd name="T9" fmla="*/ 0 h 118"/>
                        <a:gd name="T10" fmla="*/ 0 w 231"/>
                        <a:gd name="T11" fmla="*/ 0 h 118"/>
                        <a:gd name="T12" fmla="*/ 0 w 231"/>
                        <a:gd name="T13" fmla="*/ 0 h 118"/>
                        <a:gd name="T14" fmla="*/ 0 w 231"/>
                        <a:gd name="T15" fmla="*/ 0 h 118"/>
                        <a:gd name="T16" fmla="*/ 0 w 231"/>
                        <a:gd name="T17" fmla="*/ 0 h 118"/>
                        <a:gd name="T18" fmla="*/ 0 w 231"/>
                        <a:gd name="T19" fmla="*/ 0 h 118"/>
                        <a:gd name="T20" fmla="*/ 0 w 231"/>
                        <a:gd name="T21" fmla="*/ 0 h 118"/>
                        <a:gd name="T22" fmla="*/ 0 w 231"/>
                        <a:gd name="T23" fmla="*/ 0 h 118"/>
                        <a:gd name="T24" fmla="*/ 0 w 231"/>
                        <a:gd name="T25" fmla="*/ 0 h 118"/>
                        <a:gd name="T26" fmla="*/ 0 w 231"/>
                        <a:gd name="T27" fmla="*/ 0 h 118"/>
                        <a:gd name="T28" fmla="*/ 0 w 231"/>
                        <a:gd name="T29" fmla="*/ 0 h 118"/>
                        <a:gd name="T30" fmla="*/ 0 w 231"/>
                        <a:gd name="T31" fmla="*/ 0 h 118"/>
                        <a:gd name="T32" fmla="*/ 0 w 231"/>
                        <a:gd name="T33" fmla="*/ 0 h 118"/>
                        <a:gd name="T34" fmla="*/ 0 w 231"/>
                        <a:gd name="T35" fmla="*/ 0 h 118"/>
                        <a:gd name="T36" fmla="*/ 0 w 231"/>
                        <a:gd name="T37" fmla="*/ 0 h 118"/>
                        <a:gd name="T38" fmla="*/ 0 w 231"/>
                        <a:gd name="T39" fmla="*/ 0 h 118"/>
                        <a:gd name="T40" fmla="*/ 0 w 231"/>
                        <a:gd name="T41" fmla="*/ 0 h 118"/>
                        <a:gd name="T42" fmla="*/ 0 w 231"/>
                        <a:gd name="T43" fmla="*/ 0 h 118"/>
                        <a:gd name="T44" fmla="*/ 0 w 231"/>
                        <a:gd name="T45" fmla="*/ 0 h 118"/>
                        <a:gd name="T46" fmla="*/ 0 w 231"/>
                        <a:gd name="T47" fmla="*/ 0 h 118"/>
                        <a:gd name="T48" fmla="*/ 0 w 231"/>
                        <a:gd name="T49" fmla="*/ 0 h 118"/>
                        <a:gd name="T50" fmla="*/ 0 w 231"/>
                        <a:gd name="T51" fmla="*/ 0 h 118"/>
                        <a:gd name="T52" fmla="*/ 0 w 231"/>
                        <a:gd name="T53" fmla="*/ 0 h 118"/>
                        <a:gd name="T54" fmla="*/ 0 w 231"/>
                        <a:gd name="T55" fmla="*/ 0 h 118"/>
                        <a:gd name="T56" fmla="*/ 0 w 231"/>
                        <a:gd name="T57" fmla="*/ 0 h 118"/>
                        <a:gd name="T58" fmla="*/ 0 w 231"/>
                        <a:gd name="T59" fmla="*/ 0 h 118"/>
                        <a:gd name="T60" fmla="*/ 0 w 231"/>
                        <a:gd name="T61" fmla="*/ 0 h 118"/>
                        <a:gd name="T62" fmla="*/ 0 w 231"/>
                        <a:gd name="T63" fmla="*/ 0 h 118"/>
                        <a:gd name="T64" fmla="*/ 0 w 231"/>
                        <a:gd name="T65" fmla="*/ 0 h 118"/>
                        <a:gd name="T66" fmla="*/ 0 w 231"/>
                        <a:gd name="T67" fmla="*/ 0 h 118"/>
                        <a:gd name="T68" fmla="*/ 0 w 231"/>
                        <a:gd name="T69" fmla="*/ 0 h 118"/>
                        <a:gd name="T70" fmla="*/ 0 w 231"/>
                        <a:gd name="T71" fmla="*/ 0 h 118"/>
                        <a:gd name="T72" fmla="*/ 0 w 231"/>
                        <a:gd name="T73" fmla="*/ 0 h 118"/>
                        <a:gd name="T74" fmla="*/ 0 w 231"/>
                        <a:gd name="T75" fmla="*/ 0 h 118"/>
                        <a:gd name="T76" fmla="*/ 0 w 231"/>
                        <a:gd name="T77" fmla="*/ 0 h 11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1"/>
                        <a:gd name="T118" fmla="*/ 0 h 118"/>
                        <a:gd name="T119" fmla="*/ 231 w 231"/>
                        <a:gd name="T120" fmla="*/ 118 h 11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1" h="118">
                          <a:moveTo>
                            <a:pt x="231" y="118"/>
                          </a:moveTo>
                          <a:lnTo>
                            <a:pt x="231" y="118"/>
                          </a:lnTo>
                          <a:lnTo>
                            <a:pt x="230" y="106"/>
                          </a:lnTo>
                          <a:lnTo>
                            <a:pt x="226" y="93"/>
                          </a:lnTo>
                          <a:lnTo>
                            <a:pt x="220" y="81"/>
                          </a:lnTo>
                          <a:lnTo>
                            <a:pt x="211" y="71"/>
                          </a:lnTo>
                          <a:lnTo>
                            <a:pt x="201" y="59"/>
                          </a:lnTo>
                          <a:lnTo>
                            <a:pt x="190" y="50"/>
                          </a:lnTo>
                          <a:lnTo>
                            <a:pt x="176" y="42"/>
                          </a:lnTo>
                          <a:lnTo>
                            <a:pt x="161" y="33"/>
                          </a:lnTo>
                          <a:lnTo>
                            <a:pt x="144" y="25"/>
                          </a:lnTo>
                          <a:lnTo>
                            <a:pt x="127" y="19"/>
                          </a:lnTo>
                          <a:lnTo>
                            <a:pt x="108" y="14"/>
                          </a:lnTo>
                          <a:lnTo>
                            <a:pt x="88" y="9"/>
                          </a:lnTo>
                          <a:lnTo>
                            <a:pt x="66" y="5"/>
                          </a:lnTo>
                          <a:lnTo>
                            <a:pt x="45" y="3"/>
                          </a:lnTo>
                          <a:lnTo>
                            <a:pt x="22" y="0"/>
                          </a:lnTo>
                          <a:lnTo>
                            <a:pt x="0" y="0"/>
                          </a:lnTo>
                          <a:lnTo>
                            <a:pt x="0" y="18"/>
                          </a:lnTo>
                          <a:lnTo>
                            <a:pt x="21" y="19"/>
                          </a:lnTo>
                          <a:lnTo>
                            <a:pt x="42" y="20"/>
                          </a:lnTo>
                          <a:lnTo>
                            <a:pt x="64" y="23"/>
                          </a:lnTo>
                          <a:lnTo>
                            <a:pt x="84" y="26"/>
                          </a:lnTo>
                          <a:lnTo>
                            <a:pt x="103" y="30"/>
                          </a:lnTo>
                          <a:lnTo>
                            <a:pt x="121" y="37"/>
                          </a:lnTo>
                          <a:lnTo>
                            <a:pt x="137" y="43"/>
                          </a:lnTo>
                          <a:lnTo>
                            <a:pt x="153" y="49"/>
                          </a:lnTo>
                          <a:lnTo>
                            <a:pt x="167" y="57"/>
                          </a:lnTo>
                          <a:lnTo>
                            <a:pt x="179" y="64"/>
                          </a:lnTo>
                          <a:lnTo>
                            <a:pt x="190" y="73"/>
                          </a:lnTo>
                          <a:lnTo>
                            <a:pt x="197" y="82"/>
                          </a:lnTo>
                          <a:lnTo>
                            <a:pt x="205" y="91"/>
                          </a:lnTo>
                          <a:lnTo>
                            <a:pt x="210" y="100"/>
                          </a:lnTo>
                          <a:lnTo>
                            <a:pt x="213" y="108"/>
                          </a:lnTo>
                          <a:lnTo>
                            <a:pt x="214" y="118"/>
                          </a:lnTo>
                          <a:lnTo>
                            <a:pt x="231" y="118"/>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grpSp>
              <p:nvGrpSpPr>
                <p:cNvPr id="103664" name="Group 730">
                  <a:extLst>
                    <a:ext uri="{FF2B5EF4-FFF2-40B4-BE49-F238E27FC236}">
                      <a16:creationId xmlns:a16="http://schemas.microsoft.com/office/drawing/2014/main" id="{FB76EA5E-5558-0B4F-807C-E0AF7A0F3091}"/>
                    </a:ext>
                  </a:extLst>
                </p:cNvPr>
                <p:cNvGrpSpPr>
                  <a:grpSpLocks/>
                </p:cNvGrpSpPr>
                <p:nvPr/>
              </p:nvGrpSpPr>
              <p:grpSpPr bwMode="auto">
                <a:xfrm>
                  <a:off x="2078" y="1992"/>
                  <a:ext cx="42" cy="54"/>
                  <a:chOff x="2114" y="1992"/>
                  <a:chExt cx="42" cy="54"/>
                </a:xfrm>
              </p:grpSpPr>
              <p:sp>
                <p:nvSpPr>
                  <p:cNvPr id="103665" name="Freeform 731">
                    <a:extLst>
                      <a:ext uri="{FF2B5EF4-FFF2-40B4-BE49-F238E27FC236}">
                        <a16:creationId xmlns:a16="http://schemas.microsoft.com/office/drawing/2014/main" id="{B61AD8E0-7C68-8D43-BCC6-4146CD5FDCBA}"/>
                      </a:ext>
                    </a:extLst>
                  </p:cNvPr>
                  <p:cNvSpPr>
                    <a:spLocks/>
                  </p:cNvSpPr>
                  <p:nvPr/>
                </p:nvSpPr>
                <p:spPr bwMode="auto">
                  <a:xfrm>
                    <a:off x="2141" y="1992"/>
                    <a:ext cx="8" cy="11"/>
                  </a:xfrm>
                  <a:custGeom>
                    <a:avLst/>
                    <a:gdLst>
                      <a:gd name="T0" fmla="*/ 0 w 32"/>
                      <a:gd name="T1" fmla="*/ 0 h 38"/>
                      <a:gd name="T2" fmla="*/ 0 w 32"/>
                      <a:gd name="T3" fmla="*/ 0 h 38"/>
                      <a:gd name="T4" fmla="*/ 0 w 32"/>
                      <a:gd name="T5" fmla="*/ 0 h 38"/>
                      <a:gd name="T6" fmla="*/ 0 w 32"/>
                      <a:gd name="T7" fmla="*/ 0 h 38"/>
                      <a:gd name="T8" fmla="*/ 0 w 32"/>
                      <a:gd name="T9" fmla="*/ 0 h 38"/>
                      <a:gd name="T10" fmla="*/ 0 w 32"/>
                      <a:gd name="T11" fmla="*/ 0 h 38"/>
                      <a:gd name="T12" fmla="*/ 0 w 32"/>
                      <a:gd name="T13" fmla="*/ 0 h 38"/>
                      <a:gd name="T14" fmla="*/ 0 w 32"/>
                      <a:gd name="T15" fmla="*/ 0 h 38"/>
                      <a:gd name="T16" fmla="*/ 0 w 32"/>
                      <a:gd name="T17" fmla="*/ 0 h 38"/>
                      <a:gd name="T18" fmla="*/ 0 w 32"/>
                      <a:gd name="T19" fmla="*/ 0 h 38"/>
                      <a:gd name="T20" fmla="*/ 0 w 32"/>
                      <a:gd name="T21" fmla="*/ 0 h 38"/>
                      <a:gd name="T22" fmla="*/ 0 w 32"/>
                      <a:gd name="T23" fmla="*/ 0 h 38"/>
                      <a:gd name="T24" fmla="*/ 0 w 32"/>
                      <a:gd name="T25" fmla="*/ 0 h 38"/>
                      <a:gd name="T26" fmla="*/ 0 w 32"/>
                      <a:gd name="T27" fmla="*/ 0 h 38"/>
                      <a:gd name="T28" fmla="*/ 0 w 32"/>
                      <a:gd name="T29" fmla="*/ 0 h 38"/>
                      <a:gd name="T30" fmla="*/ 0 w 32"/>
                      <a:gd name="T31" fmla="*/ 0 h 38"/>
                      <a:gd name="T32" fmla="*/ 0 w 32"/>
                      <a:gd name="T33" fmla="*/ 0 h 38"/>
                      <a:gd name="T34" fmla="*/ 0 w 32"/>
                      <a:gd name="T35" fmla="*/ 0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2"/>
                      <a:gd name="T55" fmla="*/ 0 h 38"/>
                      <a:gd name="T56" fmla="*/ 32 w 32"/>
                      <a:gd name="T57" fmla="*/ 38 h 3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2" h="38">
                        <a:moveTo>
                          <a:pt x="21" y="38"/>
                        </a:moveTo>
                        <a:lnTo>
                          <a:pt x="25" y="34"/>
                        </a:lnTo>
                        <a:lnTo>
                          <a:pt x="28" y="31"/>
                        </a:lnTo>
                        <a:lnTo>
                          <a:pt x="30" y="28"/>
                        </a:lnTo>
                        <a:lnTo>
                          <a:pt x="32" y="24"/>
                        </a:lnTo>
                        <a:lnTo>
                          <a:pt x="32" y="20"/>
                        </a:lnTo>
                        <a:lnTo>
                          <a:pt x="30" y="16"/>
                        </a:lnTo>
                        <a:lnTo>
                          <a:pt x="29" y="13"/>
                        </a:lnTo>
                        <a:lnTo>
                          <a:pt x="28" y="10"/>
                        </a:lnTo>
                        <a:lnTo>
                          <a:pt x="25" y="6"/>
                        </a:lnTo>
                        <a:lnTo>
                          <a:pt x="23" y="4"/>
                        </a:lnTo>
                        <a:lnTo>
                          <a:pt x="19" y="2"/>
                        </a:lnTo>
                        <a:lnTo>
                          <a:pt x="16" y="1"/>
                        </a:lnTo>
                        <a:lnTo>
                          <a:pt x="13" y="0"/>
                        </a:lnTo>
                        <a:lnTo>
                          <a:pt x="9" y="0"/>
                        </a:lnTo>
                        <a:lnTo>
                          <a:pt x="4" y="1"/>
                        </a:lnTo>
                        <a:lnTo>
                          <a:pt x="0" y="4"/>
                        </a:lnTo>
                        <a:lnTo>
                          <a:pt x="21" y="3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66" name="Freeform 732">
                    <a:extLst>
                      <a:ext uri="{FF2B5EF4-FFF2-40B4-BE49-F238E27FC236}">
                        <a16:creationId xmlns:a16="http://schemas.microsoft.com/office/drawing/2014/main" id="{F2E13E3F-388F-7D4B-BA9D-6327B8A63F6C}"/>
                      </a:ext>
                    </a:extLst>
                  </p:cNvPr>
                  <p:cNvSpPr>
                    <a:spLocks/>
                  </p:cNvSpPr>
                  <p:nvPr/>
                </p:nvSpPr>
                <p:spPr bwMode="auto">
                  <a:xfrm>
                    <a:off x="2122" y="2002"/>
                    <a:ext cx="24" cy="16"/>
                  </a:xfrm>
                  <a:custGeom>
                    <a:avLst/>
                    <a:gdLst>
                      <a:gd name="T0" fmla="*/ 0 w 94"/>
                      <a:gd name="T1" fmla="*/ 0 h 65"/>
                      <a:gd name="T2" fmla="*/ 0 w 94"/>
                      <a:gd name="T3" fmla="*/ 0 h 65"/>
                      <a:gd name="T4" fmla="*/ 0 w 94"/>
                      <a:gd name="T5" fmla="*/ 0 h 65"/>
                      <a:gd name="T6" fmla="*/ 0 w 94"/>
                      <a:gd name="T7" fmla="*/ 0 h 65"/>
                      <a:gd name="T8" fmla="*/ 0 w 94"/>
                      <a:gd name="T9" fmla="*/ 0 h 65"/>
                      <a:gd name="T10" fmla="*/ 0 w 94"/>
                      <a:gd name="T11" fmla="*/ 0 h 65"/>
                      <a:gd name="T12" fmla="*/ 0 w 94"/>
                      <a:gd name="T13" fmla="*/ 0 h 65"/>
                      <a:gd name="T14" fmla="*/ 0 w 94"/>
                      <a:gd name="T15" fmla="*/ 0 h 65"/>
                      <a:gd name="T16" fmla="*/ 0 w 94"/>
                      <a:gd name="T17" fmla="*/ 0 h 65"/>
                      <a:gd name="T18" fmla="*/ 0 w 94"/>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4"/>
                      <a:gd name="T31" fmla="*/ 0 h 65"/>
                      <a:gd name="T32" fmla="*/ 94 w 94"/>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4" h="65">
                        <a:moveTo>
                          <a:pt x="25" y="1"/>
                        </a:moveTo>
                        <a:lnTo>
                          <a:pt x="25" y="34"/>
                        </a:lnTo>
                        <a:lnTo>
                          <a:pt x="73" y="65"/>
                        </a:lnTo>
                        <a:lnTo>
                          <a:pt x="94" y="31"/>
                        </a:lnTo>
                        <a:lnTo>
                          <a:pt x="48" y="0"/>
                        </a:lnTo>
                        <a:lnTo>
                          <a:pt x="25" y="1"/>
                        </a:lnTo>
                        <a:lnTo>
                          <a:pt x="0" y="18"/>
                        </a:lnTo>
                        <a:lnTo>
                          <a:pt x="25" y="34"/>
                        </a:lnTo>
                        <a:lnTo>
                          <a:pt x="25" y="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67" name="Line 733">
                    <a:extLst>
                      <a:ext uri="{FF2B5EF4-FFF2-40B4-BE49-F238E27FC236}">
                        <a16:creationId xmlns:a16="http://schemas.microsoft.com/office/drawing/2014/main" id="{3F83A519-D0C8-314E-BFB5-C5D28E905E46}"/>
                      </a:ext>
                    </a:extLst>
                  </p:cNvPr>
                  <p:cNvSpPr>
                    <a:spLocks noChangeShapeType="1"/>
                  </p:cNvSpPr>
                  <p:nvPr/>
                </p:nvSpPr>
                <p:spPr bwMode="auto">
                  <a:xfrm>
                    <a:off x="2128" y="2023"/>
                    <a:ext cx="13" cy="1"/>
                  </a:xfrm>
                  <a:prstGeom prst="line">
                    <a:avLst/>
                  </a:prstGeom>
                  <a:noFill/>
                  <a:ln w="11113">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668" name="Freeform 734">
                    <a:extLst>
                      <a:ext uri="{FF2B5EF4-FFF2-40B4-BE49-F238E27FC236}">
                        <a16:creationId xmlns:a16="http://schemas.microsoft.com/office/drawing/2014/main" id="{5331B2FD-5688-784F-B8ED-072D562FFE8A}"/>
                      </a:ext>
                    </a:extLst>
                  </p:cNvPr>
                  <p:cNvSpPr>
                    <a:spLocks/>
                  </p:cNvSpPr>
                  <p:nvPr/>
                </p:nvSpPr>
                <p:spPr bwMode="auto">
                  <a:xfrm>
                    <a:off x="2114" y="2006"/>
                    <a:ext cx="42" cy="40"/>
                  </a:xfrm>
                  <a:custGeom>
                    <a:avLst/>
                    <a:gdLst>
                      <a:gd name="T0" fmla="*/ 0 w 166"/>
                      <a:gd name="T1" fmla="*/ 0 h 163"/>
                      <a:gd name="T2" fmla="*/ 0 w 166"/>
                      <a:gd name="T3" fmla="*/ 0 h 163"/>
                      <a:gd name="T4" fmla="*/ 0 w 166"/>
                      <a:gd name="T5" fmla="*/ 0 h 163"/>
                      <a:gd name="T6" fmla="*/ 0 w 166"/>
                      <a:gd name="T7" fmla="*/ 0 h 163"/>
                      <a:gd name="T8" fmla="*/ 0 w 166"/>
                      <a:gd name="T9" fmla="*/ 0 h 163"/>
                      <a:gd name="T10" fmla="*/ 0 w 166"/>
                      <a:gd name="T11" fmla="*/ 0 h 163"/>
                      <a:gd name="T12" fmla="*/ 0 w 166"/>
                      <a:gd name="T13" fmla="*/ 0 h 163"/>
                      <a:gd name="T14" fmla="*/ 0 w 166"/>
                      <a:gd name="T15" fmla="*/ 0 h 163"/>
                      <a:gd name="T16" fmla="*/ 0 w 166"/>
                      <a:gd name="T17" fmla="*/ 0 h 163"/>
                      <a:gd name="T18" fmla="*/ 0 w 166"/>
                      <a:gd name="T19" fmla="*/ 0 h 163"/>
                      <a:gd name="T20" fmla="*/ 0 w 166"/>
                      <a:gd name="T21" fmla="*/ 0 h 163"/>
                      <a:gd name="T22" fmla="*/ 0 w 166"/>
                      <a:gd name="T23" fmla="*/ 0 h 163"/>
                      <a:gd name="T24" fmla="*/ 0 w 166"/>
                      <a:gd name="T25" fmla="*/ 0 h 163"/>
                      <a:gd name="T26" fmla="*/ 0 w 166"/>
                      <a:gd name="T27" fmla="*/ 0 h 163"/>
                      <a:gd name="T28" fmla="*/ 0 w 166"/>
                      <a:gd name="T29" fmla="*/ 0 h 163"/>
                      <a:gd name="T30" fmla="*/ 0 w 166"/>
                      <a:gd name="T31" fmla="*/ 0 h 163"/>
                      <a:gd name="T32" fmla="*/ 0 w 166"/>
                      <a:gd name="T33" fmla="*/ 0 h 163"/>
                      <a:gd name="T34" fmla="*/ 0 w 166"/>
                      <a:gd name="T35" fmla="*/ 0 h 163"/>
                      <a:gd name="T36" fmla="*/ 0 w 166"/>
                      <a:gd name="T37" fmla="*/ 0 h 163"/>
                      <a:gd name="T38" fmla="*/ 0 w 166"/>
                      <a:gd name="T39" fmla="*/ 0 h 163"/>
                      <a:gd name="T40" fmla="*/ 0 w 166"/>
                      <a:gd name="T41" fmla="*/ 0 h 163"/>
                      <a:gd name="T42" fmla="*/ 0 w 166"/>
                      <a:gd name="T43" fmla="*/ 0 h 163"/>
                      <a:gd name="T44" fmla="*/ 0 w 166"/>
                      <a:gd name="T45" fmla="*/ 0 h 163"/>
                      <a:gd name="T46" fmla="*/ 0 w 166"/>
                      <a:gd name="T47" fmla="*/ 0 h 163"/>
                      <a:gd name="T48" fmla="*/ 0 w 166"/>
                      <a:gd name="T49" fmla="*/ 0 h 163"/>
                      <a:gd name="T50" fmla="*/ 0 w 166"/>
                      <a:gd name="T51" fmla="*/ 0 h 163"/>
                      <a:gd name="T52" fmla="*/ 0 w 166"/>
                      <a:gd name="T53" fmla="*/ 0 h 163"/>
                      <a:gd name="T54" fmla="*/ 0 w 166"/>
                      <a:gd name="T55" fmla="*/ 0 h 163"/>
                      <a:gd name="T56" fmla="*/ 0 w 166"/>
                      <a:gd name="T57" fmla="*/ 0 h 163"/>
                      <a:gd name="T58" fmla="*/ 0 w 166"/>
                      <a:gd name="T59" fmla="*/ 0 h 163"/>
                      <a:gd name="T60" fmla="*/ 0 w 166"/>
                      <a:gd name="T61" fmla="*/ 0 h 163"/>
                      <a:gd name="T62" fmla="*/ 0 w 166"/>
                      <a:gd name="T63" fmla="*/ 0 h 1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6"/>
                      <a:gd name="T97" fmla="*/ 0 h 163"/>
                      <a:gd name="T98" fmla="*/ 166 w 166"/>
                      <a:gd name="T99" fmla="*/ 163 h 16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6" h="163">
                        <a:moveTo>
                          <a:pt x="83" y="0"/>
                        </a:moveTo>
                        <a:lnTo>
                          <a:pt x="92" y="1"/>
                        </a:lnTo>
                        <a:lnTo>
                          <a:pt x="101" y="3"/>
                        </a:lnTo>
                        <a:lnTo>
                          <a:pt x="108" y="4"/>
                        </a:lnTo>
                        <a:lnTo>
                          <a:pt x="116" y="6"/>
                        </a:lnTo>
                        <a:lnTo>
                          <a:pt x="123" y="10"/>
                        </a:lnTo>
                        <a:lnTo>
                          <a:pt x="130" y="14"/>
                        </a:lnTo>
                        <a:lnTo>
                          <a:pt x="136" y="19"/>
                        </a:lnTo>
                        <a:lnTo>
                          <a:pt x="142" y="24"/>
                        </a:lnTo>
                        <a:lnTo>
                          <a:pt x="147" y="30"/>
                        </a:lnTo>
                        <a:lnTo>
                          <a:pt x="152" y="37"/>
                        </a:lnTo>
                        <a:lnTo>
                          <a:pt x="156" y="43"/>
                        </a:lnTo>
                        <a:lnTo>
                          <a:pt x="160" y="49"/>
                        </a:lnTo>
                        <a:lnTo>
                          <a:pt x="162" y="57"/>
                        </a:lnTo>
                        <a:lnTo>
                          <a:pt x="165" y="66"/>
                        </a:lnTo>
                        <a:lnTo>
                          <a:pt x="166" y="73"/>
                        </a:lnTo>
                        <a:lnTo>
                          <a:pt x="166" y="81"/>
                        </a:lnTo>
                        <a:lnTo>
                          <a:pt x="166" y="90"/>
                        </a:lnTo>
                        <a:lnTo>
                          <a:pt x="165" y="97"/>
                        </a:lnTo>
                        <a:lnTo>
                          <a:pt x="162" y="105"/>
                        </a:lnTo>
                        <a:lnTo>
                          <a:pt x="160" y="112"/>
                        </a:lnTo>
                        <a:lnTo>
                          <a:pt x="156" y="120"/>
                        </a:lnTo>
                        <a:lnTo>
                          <a:pt x="152" y="126"/>
                        </a:lnTo>
                        <a:lnTo>
                          <a:pt x="147" y="132"/>
                        </a:lnTo>
                        <a:lnTo>
                          <a:pt x="142" y="139"/>
                        </a:lnTo>
                        <a:lnTo>
                          <a:pt x="136" y="144"/>
                        </a:lnTo>
                        <a:lnTo>
                          <a:pt x="130" y="149"/>
                        </a:lnTo>
                        <a:lnTo>
                          <a:pt x="123" y="153"/>
                        </a:lnTo>
                        <a:lnTo>
                          <a:pt x="116" y="156"/>
                        </a:lnTo>
                        <a:lnTo>
                          <a:pt x="108" y="159"/>
                        </a:lnTo>
                        <a:lnTo>
                          <a:pt x="101" y="160"/>
                        </a:lnTo>
                        <a:lnTo>
                          <a:pt x="92" y="161"/>
                        </a:lnTo>
                        <a:lnTo>
                          <a:pt x="83" y="163"/>
                        </a:lnTo>
                        <a:lnTo>
                          <a:pt x="76" y="161"/>
                        </a:lnTo>
                        <a:lnTo>
                          <a:pt x="67" y="160"/>
                        </a:lnTo>
                        <a:lnTo>
                          <a:pt x="59" y="159"/>
                        </a:lnTo>
                        <a:lnTo>
                          <a:pt x="52" y="156"/>
                        </a:lnTo>
                        <a:lnTo>
                          <a:pt x="44" y="153"/>
                        </a:lnTo>
                        <a:lnTo>
                          <a:pt x="36" y="149"/>
                        </a:lnTo>
                        <a:lnTo>
                          <a:pt x="30" y="144"/>
                        </a:lnTo>
                        <a:lnTo>
                          <a:pt x="25" y="139"/>
                        </a:lnTo>
                        <a:lnTo>
                          <a:pt x="19" y="132"/>
                        </a:lnTo>
                        <a:lnTo>
                          <a:pt x="14" y="126"/>
                        </a:lnTo>
                        <a:lnTo>
                          <a:pt x="10" y="120"/>
                        </a:lnTo>
                        <a:lnTo>
                          <a:pt x="6" y="112"/>
                        </a:lnTo>
                        <a:lnTo>
                          <a:pt x="4" y="105"/>
                        </a:lnTo>
                        <a:lnTo>
                          <a:pt x="2" y="97"/>
                        </a:lnTo>
                        <a:lnTo>
                          <a:pt x="1" y="90"/>
                        </a:lnTo>
                        <a:lnTo>
                          <a:pt x="0" y="81"/>
                        </a:lnTo>
                        <a:lnTo>
                          <a:pt x="1" y="73"/>
                        </a:lnTo>
                        <a:lnTo>
                          <a:pt x="2" y="66"/>
                        </a:lnTo>
                        <a:lnTo>
                          <a:pt x="4" y="57"/>
                        </a:lnTo>
                        <a:lnTo>
                          <a:pt x="6" y="49"/>
                        </a:lnTo>
                        <a:lnTo>
                          <a:pt x="10" y="43"/>
                        </a:lnTo>
                        <a:lnTo>
                          <a:pt x="14" y="37"/>
                        </a:lnTo>
                        <a:lnTo>
                          <a:pt x="19" y="30"/>
                        </a:lnTo>
                        <a:lnTo>
                          <a:pt x="25" y="24"/>
                        </a:lnTo>
                        <a:lnTo>
                          <a:pt x="30" y="19"/>
                        </a:lnTo>
                        <a:lnTo>
                          <a:pt x="36" y="14"/>
                        </a:lnTo>
                        <a:lnTo>
                          <a:pt x="44" y="10"/>
                        </a:lnTo>
                        <a:lnTo>
                          <a:pt x="52" y="6"/>
                        </a:lnTo>
                        <a:lnTo>
                          <a:pt x="59" y="4"/>
                        </a:lnTo>
                        <a:lnTo>
                          <a:pt x="67" y="3"/>
                        </a:lnTo>
                        <a:lnTo>
                          <a:pt x="76" y="1"/>
                        </a:lnTo>
                        <a:lnTo>
                          <a:pt x="83" y="0"/>
                        </a:lnTo>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69" name="Freeform 735">
                    <a:extLst>
                      <a:ext uri="{FF2B5EF4-FFF2-40B4-BE49-F238E27FC236}">
                        <a16:creationId xmlns:a16="http://schemas.microsoft.com/office/drawing/2014/main" id="{35EF910C-6E67-3E49-8EEE-2BF995B9422B}"/>
                      </a:ext>
                    </a:extLst>
                  </p:cNvPr>
                  <p:cNvSpPr>
                    <a:spLocks/>
                  </p:cNvSpPr>
                  <p:nvPr/>
                </p:nvSpPr>
                <p:spPr bwMode="auto">
                  <a:xfrm>
                    <a:off x="2129" y="1993"/>
                    <a:ext cx="17" cy="17"/>
                  </a:xfrm>
                  <a:custGeom>
                    <a:avLst/>
                    <a:gdLst>
                      <a:gd name="T0" fmla="*/ 0 w 69"/>
                      <a:gd name="T1" fmla="*/ 0 h 64"/>
                      <a:gd name="T2" fmla="*/ 0 w 69"/>
                      <a:gd name="T3" fmla="*/ 0 h 64"/>
                      <a:gd name="T4" fmla="*/ 0 w 69"/>
                      <a:gd name="T5" fmla="*/ 0 h 64"/>
                      <a:gd name="T6" fmla="*/ 0 w 69"/>
                      <a:gd name="T7" fmla="*/ 0 h 64"/>
                      <a:gd name="T8" fmla="*/ 0 w 69"/>
                      <a:gd name="T9" fmla="*/ 0 h 64"/>
                      <a:gd name="T10" fmla="*/ 0 60000 65536"/>
                      <a:gd name="T11" fmla="*/ 0 60000 65536"/>
                      <a:gd name="T12" fmla="*/ 0 60000 65536"/>
                      <a:gd name="T13" fmla="*/ 0 60000 65536"/>
                      <a:gd name="T14" fmla="*/ 0 60000 65536"/>
                      <a:gd name="T15" fmla="*/ 0 w 69"/>
                      <a:gd name="T16" fmla="*/ 0 h 64"/>
                      <a:gd name="T17" fmla="*/ 69 w 69"/>
                      <a:gd name="T18" fmla="*/ 64 h 64"/>
                    </a:gdLst>
                    <a:ahLst/>
                    <a:cxnLst>
                      <a:cxn ang="T10">
                        <a:pos x="T0" y="T1"/>
                      </a:cxn>
                      <a:cxn ang="T11">
                        <a:pos x="T2" y="T3"/>
                      </a:cxn>
                      <a:cxn ang="T12">
                        <a:pos x="T4" y="T5"/>
                      </a:cxn>
                      <a:cxn ang="T13">
                        <a:pos x="T6" y="T7"/>
                      </a:cxn>
                      <a:cxn ang="T14">
                        <a:pos x="T8" y="T9"/>
                      </a:cxn>
                    </a:cxnLst>
                    <a:rect l="T15" t="T16" r="T17" b="T18"/>
                    <a:pathLst>
                      <a:path w="69" h="64">
                        <a:moveTo>
                          <a:pt x="48" y="0"/>
                        </a:moveTo>
                        <a:lnTo>
                          <a:pt x="0" y="31"/>
                        </a:lnTo>
                        <a:lnTo>
                          <a:pt x="23" y="64"/>
                        </a:lnTo>
                        <a:lnTo>
                          <a:pt x="69" y="34"/>
                        </a:lnTo>
                        <a:lnTo>
                          <a:pt x="48"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70" name="Freeform 736">
                    <a:extLst>
                      <a:ext uri="{FF2B5EF4-FFF2-40B4-BE49-F238E27FC236}">
                        <a16:creationId xmlns:a16="http://schemas.microsoft.com/office/drawing/2014/main" id="{E5D754ED-13BA-614A-AD7B-47AD93E5FAA7}"/>
                      </a:ext>
                    </a:extLst>
                  </p:cNvPr>
                  <p:cNvSpPr>
                    <a:spLocks/>
                  </p:cNvSpPr>
                  <p:nvPr/>
                </p:nvSpPr>
                <p:spPr bwMode="auto">
                  <a:xfrm>
                    <a:off x="2129" y="2011"/>
                    <a:ext cx="10" cy="10"/>
                  </a:xfrm>
                  <a:custGeom>
                    <a:avLst/>
                    <a:gdLst>
                      <a:gd name="T0" fmla="*/ 0 w 39"/>
                      <a:gd name="T1" fmla="*/ 0 h 39"/>
                      <a:gd name="T2" fmla="*/ 0 w 39"/>
                      <a:gd name="T3" fmla="*/ 0 h 39"/>
                      <a:gd name="T4" fmla="*/ 0 w 39"/>
                      <a:gd name="T5" fmla="*/ 0 h 39"/>
                      <a:gd name="T6" fmla="*/ 0 w 39"/>
                      <a:gd name="T7" fmla="*/ 0 h 39"/>
                      <a:gd name="T8" fmla="*/ 0 w 39"/>
                      <a:gd name="T9" fmla="*/ 0 h 39"/>
                      <a:gd name="T10" fmla="*/ 0 w 39"/>
                      <a:gd name="T11" fmla="*/ 0 h 39"/>
                      <a:gd name="T12" fmla="*/ 0 w 39"/>
                      <a:gd name="T13" fmla="*/ 0 h 39"/>
                      <a:gd name="T14" fmla="*/ 0 w 39"/>
                      <a:gd name="T15" fmla="*/ 0 h 39"/>
                      <a:gd name="T16" fmla="*/ 0 w 39"/>
                      <a:gd name="T17" fmla="*/ 0 h 39"/>
                      <a:gd name="T18" fmla="*/ 0 w 39"/>
                      <a:gd name="T19" fmla="*/ 0 h 39"/>
                      <a:gd name="T20" fmla="*/ 0 w 39"/>
                      <a:gd name="T21" fmla="*/ 0 h 39"/>
                      <a:gd name="T22" fmla="*/ 0 w 39"/>
                      <a:gd name="T23" fmla="*/ 0 h 39"/>
                      <a:gd name="T24" fmla="*/ 0 w 39"/>
                      <a:gd name="T25" fmla="*/ 0 h 39"/>
                      <a:gd name="T26" fmla="*/ 0 w 39"/>
                      <a:gd name="T27" fmla="*/ 0 h 39"/>
                      <a:gd name="T28" fmla="*/ 0 w 39"/>
                      <a:gd name="T29" fmla="*/ 0 h 39"/>
                      <a:gd name="T30" fmla="*/ 0 w 39"/>
                      <a:gd name="T31" fmla="*/ 0 h 39"/>
                      <a:gd name="T32" fmla="*/ 0 w 39"/>
                      <a:gd name="T33" fmla="*/ 0 h 39"/>
                      <a:gd name="T34" fmla="*/ 0 w 39"/>
                      <a:gd name="T35" fmla="*/ 0 h 39"/>
                      <a:gd name="T36" fmla="*/ 0 w 39"/>
                      <a:gd name="T37" fmla="*/ 0 h 39"/>
                      <a:gd name="T38" fmla="*/ 0 w 39"/>
                      <a:gd name="T39" fmla="*/ 0 h 39"/>
                      <a:gd name="T40" fmla="*/ 0 w 39"/>
                      <a:gd name="T41" fmla="*/ 0 h 39"/>
                      <a:gd name="T42" fmla="*/ 0 w 39"/>
                      <a:gd name="T43" fmla="*/ 0 h 39"/>
                      <a:gd name="T44" fmla="*/ 0 w 39"/>
                      <a:gd name="T45" fmla="*/ 0 h 39"/>
                      <a:gd name="T46" fmla="*/ 0 w 39"/>
                      <a:gd name="T47" fmla="*/ 0 h 39"/>
                      <a:gd name="T48" fmla="*/ 0 w 39"/>
                      <a:gd name="T49" fmla="*/ 0 h 39"/>
                      <a:gd name="T50" fmla="*/ 0 w 39"/>
                      <a:gd name="T51" fmla="*/ 0 h 39"/>
                      <a:gd name="T52" fmla="*/ 0 w 39"/>
                      <a:gd name="T53" fmla="*/ 0 h 39"/>
                      <a:gd name="T54" fmla="*/ 0 w 39"/>
                      <a:gd name="T55" fmla="*/ 0 h 39"/>
                      <a:gd name="T56" fmla="*/ 0 w 39"/>
                      <a:gd name="T57" fmla="*/ 0 h 39"/>
                      <a:gd name="T58" fmla="*/ 0 w 39"/>
                      <a:gd name="T59" fmla="*/ 0 h 39"/>
                      <a:gd name="T60" fmla="*/ 0 w 39"/>
                      <a:gd name="T61" fmla="*/ 0 h 39"/>
                      <a:gd name="T62" fmla="*/ 0 w 39"/>
                      <a:gd name="T63" fmla="*/ 0 h 39"/>
                      <a:gd name="T64" fmla="*/ 0 w 39"/>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
                      <a:gd name="T100" fmla="*/ 0 h 39"/>
                      <a:gd name="T101" fmla="*/ 39 w 39"/>
                      <a:gd name="T102" fmla="*/ 39 h 3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 h="39">
                        <a:moveTo>
                          <a:pt x="20" y="0"/>
                        </a:moveTo>
                        <a:lnTo>
                          <a:pt x="24" y="0"/>
                        </a:lnTo>
                        <a:lnTo>
                          <a:pt x="27" y="1"/>
                        </a:lnTo>
                        <a:lnTo>
                          <a:pt x="30" y="2"/>
                        </a:lnTo>
                        <a:lnTo>
                          <a:pt x="34" y="5"/>
                        </a:lnTo>
                        <a:lnTo>
                          <a:pt x="36" y="8"/>
                        </a:lnTo>
                        <a:lnTo>
                          <a:pt x="37" y="11"/>
                        </a:lnTo>
                        <a:lnTo>
                          <a:pt x="39" y="15"/>
                        </a:lnTo>
                        <a:lnTo>
                          <a:pt x="39" y="18"/>
                        </a:lnTo>
                        <a:lnTo>
                          <a:pt x="39" y="22"/>
                        </a:lnTo>
                        <a:lnTo>
                          <a:pt x="37" y="26"/>
                        </a:lnTo>
                        <a:lnTo>
                          <a:pt x="36" y="30"/>
                        </a:lnTo>
                        <a:lnTo>
                          <a:pt x="34" y="32"/>
                        </a:lnTo>
                        <a:lnTo>
                          <a:pt x="30" y="35"/>
                        </a:lnTo>
                        <a:lnTo>
                          <a:pt x="27" y="36"/>
                        </a:lnTo>
                        <a:lnTo>
                          <a:pt x="24" y="37"/>
                        </a:lnTo>
                        <a:lnTo>
                          <a:pt x="20" y="39"/>
                        </a:lnTo>
                        <a:lnTo>
                          <a:pt x="16" y="37"/>
                        </a:lnTo>
                        <a:lnTo>
                          <a:pt x="12" y="36"/>
                        </a:lnTo>
                        <a:lnTo>
                          <a:pt x="8" y="35"/>
                        </a:lnTo>
                        <a:lnTo>
                          <a:pt x="6" y="32"/>
                        </a:lnTo>
                        <a:lnTo>
                          <a:pt x="3" y="30"/>
                        </a:lnTo>
                        <a:lnTo>
                          <a:pt x="2" y="26"/>
                        </a:lnTo>
                        <a:lnTo>
                          <a:pt x="1" y="22"/>
                        </a:lnTo>
                        <a:lnTo>
                          <a:pt x="0" y="18"/>
                        </a:lnTo>
                        <a:lnTo>
                          <a:pt x="1" y="15"/>
                        </a:lnTo>
                        <a:lnTo>
                          <a:pt x="2" y="11"/>
                        </a:lnTo>
                        <a:lnTo>
                          <a:pt x="3" y="8"/>
                        </a:lnTo>
                        <a:lnTo>
                          <a:pt x="6" y="5"/>
                        </a:lnTo>
                        <a:lnTo>
                          <a:pt x="8" y="2"/>
                        </a:lnTo>
                        <a:lnTo>
                          <a:pt x="12" y="1"/>
                        </a:lnTo>
                        <a:lnTo>
                          <a:pt x="16" y="0"/>
                        </a:lnTo>
                        <a:lnTo>
                          <a:pt x="20" y="0"/>
                        </a:lnTo>
                      </a:path>
                    </a:pathLst>
                  </a:custGeom>
                  <a:noFill/>
                  <a:ln w="11113">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71" name="Freeform 737">
                    <a:extLst>
                      <a:ext uri="{FF2B5EF4-FFF2-40B4-BE49-F238E27FC236}">
                        <a16:creationId xmlns:a16="http://schemas.microsoft.com/office/drawing/2014/main" id="{4DC583E4-9132-F043-B1C5-C9BF7D1EB64F}"/>
                      </a:ext>
                    </a:extLst>
                  </p:cNvPr>
                  <p:cNvSpPr>
                    <a:spLocks/>
                  </p:cNvSpPr>
                  <p:nvPr/>
                </p:nvSpPr>
                <p:spPr bwMode="auto">
                  <a:xfrm>
                    <a:off x="2124" y="2021"/>
                    <a:ext cx="10" cy="19"/>
                  </a:xfrm>
                  <a:custGeom>
                    <a:avLst/>
                    <a:gdLst>
                      <a:gd name="T0" fmla="*/ 0 w 42"/>
                      <a:gd name="T1" fmla="*/ 0 h 75"/>
                      <a:gd name="T2" fmla="*/ 0 w 42"/>
                      <a:gd name="T3" fmla="*/ 0 h 75"/>
                      <a:gd name="T4" fmla="*/ 0 w 42"/>
                      <a:gd name="T5" fmla="*/ 0 h 75"/>
                      <a:gd name="T6" fmla="*/ 0 60000 65536"/>
                      <a:gd name="T7" fmla="*/ 0 60000 65536"/>
                      <a:gd name="T8" fmla="*/ 0 60000 65536"/>
                      <a:gd name="T9" fmla="*/ 0 w 42"/>
                      <a:gd name="T10" fmla="*/ 0 h 75"/>
                      <a:gd name="T11" fmla="*/ 42 w 42"/>
                      <a:gd name="T12" fmla="*/ 75 h 75"/>
                    </a:gdLst>
                    <a:ahLst/>
                    <a:cxnLst>
                      <a:cxn ang="T6">
                        <a:pos x="T0" y="T1"/>
                      </a:cxn>
                      <a:cxn ang="T7">
                        <a:pos x="T2" y="T3"/>
                      </a:cxn>
                      <a:cxn ang="T8">
                        <a:pos x="T4" y="T5"/>
                      </a:cxn>
                    </a:cxnLst>
                    <a:rect l="T9" t="T10" r="T11" b="T12"/>
                    <a:pathLst>
                      <a:path w="42" h="75">
                        <a:moveTo>
                          <a:pt x="42" y="0"/>
                        </a:moveTo>
                        <a:lnTo>
                          <a:pt x="42" y="34"/>
                        </a:lnTo>
                        <a:lnTo>
                          <a:pt x="0" y="75"/>
                        </a:lnTo>
                      </a:path>
                    </a:pathLst>
                  </a:custGeom>
                  <a:noFill/>
                  <a:ln w="11113">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72" name="Line 738">
                    <a:extLst>
                      <a:ext uri="{FF2B5EF4-FFF2-40B4-BE49-F238E27FC236}">
                        <a16:creationId xmlns:a16="http://schemas.microsoft.com/office/drawing/2014/main" id="{620308DA-FF8B-D54C-9035-CC696434416B}"/>
                      </a:ext>
                    </a:extLst>
                  </p:cNvPr>
                  <p:cNvSpPr>
                    <a:spLocks noChangeShapeType="1"/>
                  </p:cNvSpPr>
                  <p:nvPr/>
                </p:nvSpPr>
                <p:spPr bwMode="auto">
                  <a:xfrm>
                    <a:off x="2134" y="2029"/>
                    <a:ext cx="11" cy="11"/>
                  </a:xfrm>
                  <a:prstGeom prst="line">
                    <a:avLst/>
                  </a:prstGeom>
                  <a:noFill/>
                  <a:ln w="11113">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03629" name="Group 739">
                <a:extLst>
                  <a:ext uri="{FF2B5EF4-FFF2-40B4-BE49-F238E27FC236}">
                    <a16:creationId xmlns:a16="http://schemas.microsoft.com/office/drawing/2014/main" id="{FCEE5190-D88A-4843-822B-6158AE9A8CE1}"/>
                  </a:ext>
                </a:extLst>
              </p:cNvPr>
              <p:cNvGrpSpPr>
                <a:grpSpLocks/>
              </p:cNvGrpSpPr>
              <p:nvPr/>
            </p:nvGrpSpPr>
            <p:grpSpPr bwMode="auto">
              <a:xfrm>
                <a:off x="1834" y="1892"/>
                <a:ext cx="117" cy="62"/>
                <a:chOff x="2041" y="1992"/>
                <a:chExt cx="117" cy="62"/>
              </a:xfrm>
            </p:grpSpPr>
            <p:grpSp>
              <p:nvGrpSpPr>
                <p:cNvPr id="103647" name="Group 740">
                  <a:extLst>
                    <a:ext uri="{FF2B5EF4-FFF2-40B4-BE49-F238E27FC236}">
                      <a16:creationId xmlns:a16="http://schemas.microsoft.com/office/drawing/2014/main" id="{5FCEA3E2-DBCB-784F-885A-6E8570533F22}"/>
                    </a:ext>
                  </a:extLst>
                </p:cNvPr>
                <p:cNvGrpSpPr>
                  <a:grpSpLocks/>
                </p:cNvGrpSpPr>
                <p:nvPr/>
              </p:nvGrpSpPr>
              <p:grpSpPr bwMode="auto">
                <a:xfrm>
                  <a:off x="2041" y="1994"/>
                  <a:ext cx="117" cy="60"/>
                  <a:chOff x="2802" y="1995"/>
                  <a:chExt cx="117" cy="60"/>
                </a:xfrm>
              </p:grpSpPr>
              <p:sp>
                <p:nvSpPr>
                  <p:cNvPr id="103657" name="Freeform 741">
                    <a:extLst>
                      <a:ext uri="{FF2B5EF4-FFF2-40B4-BE49-F238E27FC236}">
                        <a16:creationId xmlns:a16="http://schemas.microsoft.com/office/drawing/2014/main" id="{54AFDF26-2B4A-2A45-BD6C-52B1467E0E52}"/>
                      </a:ext>
                    </a:extLst>
                  </p:cNvPr>
                  <p:cNvSpPr>
                    <a:spLocks/>
                  </p:cNvSpPr>
                  <p:nvPr/>
                </p:nvSpPr>
                <p:spPr bwMode="auto">
                  <a:xfrm>
                    <a:off x="2805" y="1997"/>
                    <a:ext cx="111" cy="55"/>
                  </a:xfrm>
                  <a:custGeom>
                    <a:avLst/>
                    <a:gdLst>
                      <a:gd name="T0" fmla="*/ 0 w 448"/>
                      <a:gd name="T1" fmla="*/ 0 h 217"/>
                      <a:gd name="T2" fmla="*/ 0 w 448"/>
                      <a:gd name="T3" fmla="*/ 0 h 217"/>
                      <a:gd name="T4" fmla="*/ 0 w 448"/>
                      <a:gd name="T5" fmla="*/ 0 h 217"/>
                      <a:gd name="T6" fmla="*/ 0 w 448"/>
                      <a:gd name="T7" fmla="*/ 0 h 217"/>
                      <a:gd name="T8" fmla="*/ 0 w 448"/>
                      <a:gd name="T9" fmla="*/ 0 h 217"/>
                      <a:gd name="T10" fmla="*/ 0 w 448"/>
                      <a:gd name="T11" fmla="*/ 0 h 217"/>
                      <a:gd name="T12" fmla="*/ 0 w 448"/>
                      <a:gd name="T13" fmla="*/ 0 h 217"/>
                      <a:gd name="T14" fmla="*/ 0 w 448"/>
                      <a:gd name="T15" fmla="*/ 0 h 217"/>
                      <a:gd name="T16" fmla="*/ 0 w 448"/>
                      <a:gd name="T17" fmla="*/ 0 h 217"/>
                      <a:gd name="T18" fmla="*/ 0 w 448"/>
                      <a:gd name="T19" fmla="*/ 0 h 217"/>
                      <a:gd name="T20" fmla="*/ 0 w 448"/>
                      <a:gd name="T21" fmla="*/ 0 h 217"/>
                      <a:gd name="T22" fmla="*/ 0 w 448"/>
                      <a:gd name="T23" fmla="*/ 0 h 217"/>
                      <a:gd name="T24" fmla="*/ 0 w 448"/>
                      <a:gd name="T25" fmla="*/ 0 h 217"/>
                      <a:gd name="T26" fmla="*/ 0 w 448"/>
                      <a:gd name="T27" fmla="*/ 0 h 217"/>
                      <a:gd name="T28" fmla="*/ 0 w 448"/>
                      <a:gd name="T29" fmla="*/ 0 h 217"/>
                      <a:gd name="T30" fmla="*/ 0 w 448"/>
                      <a:gd name="T31" fmla="*/ 0 h 217"/>
                      <a:gd name="T32" fmla="*/ 0 w 448"/>
                      <a:gd name="T33" fmla="*/ 0 h 217"/>
                      <a:gd name="T34" fmla="*/ 0 w 448"/>
                      <a:gd name="T35" fmla="*/ 0 h 217"/>
                      <a:gd name="T36" fmla="*/ 0 w 448"/>
                      <a:gd name="T37" fmla="*/ 0 h 217"/>
                      <a:gd name="T38" fmla="*/ 0 w 448"/>
                      <a:gd name="T39" fmla="*/ 0 h 217"/>
                      <a:gd name="T40" fmla="*/ 0 w 448"/>
                      <a:gd name="T41" fmla="*/ 0 h 217"/>
                      <a:gd name="T42" fmla="*/ 0 w 448"/>
                      <a:gd name="T43" fmla="*/ 0 h 217"/>
                      <a:gd name="T44" fmla="*/ 0 w 448"/>
                      <a:gd name="T45" fmla="*/ 0 h 217"/>
                      <a:gd name="T46" fmla="*/ 0 w 448"/>
                      <a:gd name="T47" fmla="*/ 0 h 217"/>
                      <a:gd name="T48" fmla="*/ 0 w 448"/>
                      <a:gd name="T49" fmla="*/ 0 h 217"/>
                      <a:gd name="T50" fmla="*/ 0 w 448"/>
                      <a:gd name="T51" fmla="*/ 0 h 217"/>
                      <a:gd name="T52" fmla="*/ 0 w 448"/>
                      <a:gd name="T53" fmla="*/ 0 h 217"/>
                      <a:gd name="T54" fmla="*/ 0 w 448"/>
                      <a:gd name="T55" fmla="*/ 0 h 217"/>
                      <a:gd name="T56" fmla="*/ 0 w 448"/>
                      <a:gd name="T57" fmla="*/ 0 h 217"/>
                      <a:gd name="T58" fmla="*/ 0 w 448"/>
                      <a:gd name="T59" fmla="*/ 0 h 217"/>
                      <a:gd name="T60" fmla="*/ 0 w 448"/>
                      <a:gd name="T61" fmla="*/ 0 h 217"/>
                      <a:gd name="T62" fmla="*/ 0 w 448"/>
                      <a:gd name="T63" fmla="*/ 0 h 2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48"/>
                      <a:gd name="T97" fmla="*/ 0 h 217"/>
                      <a:gd name="T98" fmla="*/ 448 w 448"/>
                      <a:gd name="T99" fmla="*/ 217 h 2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48" h="217">
                        <a:moveTo>
                          <a:pt x="448" y="109"/>
                        </a:moveTo>
                        <a:lnTo>
                          <a:pt x="446" y="120"/>
                        </a:lnTo>
                        <a:lnTo>
                          <a:pt x="443" y="131"/>
                        </a:lnTo>
                        <a:lnTo>
                          <a:pt x="438" y="141"/>
                        </a:lnTo>
                        <a:lnTo>
                          <a:pt x="430" y="151"/>
                        </a:lnTo>
                        <a:lnTo>
                          <a:pt x="420" y="160"/>
                        </a:lnTo>
                        <a:lnTo>
                          <a:pt x="409" y="169"/>
                        </a:lnTo>
                        <a:lnTo>
                          <a:pt x="396" y="177"/>
                        </a:lnTo>
                        <a:lnTo>
                          <a:pt x="382" y="185"/>
                        </a:lnTo>
                        <a:lnTo>
                          <a:pt x="366" y="191"/>
                        </a:lnTo>
                        <a:lnTo>
                          <a:pt x="348" y="198"/>
                        </a:lnTo>
                        <a:lnTo>
                          <a:pt x="330" y="204"/>
                        </a:lnTo>
                        <a:lnTo>
                          <a:pt x="310" y="208"/>
                        </a:lnTo>
                        <a:lnTo>
                          <a:pt x="290" y="212"/>
                        </a:lnTo>
                        <a:lnTo>
                          <a:pt x="269" y="214"/>
                        </a:lnTo>
                        <a:lnTo>
                          <a:pt x="247" y="217"/>
                        </a:lnTo>
                        <a:lnTo>
                          <a:pt x="225" y="217"/>
                        </a:lnTo>
                        <a:lnTo>
                          <a:pt x="202" y="217"/>
                        </a:lnTo>
                        <a:lnTo>
                          <a:pt x="179" y="214"/>
                        </a:lnTo>
                        <a:lnTo>
                          <a:pt x="158" y="212"/>
                        </a:lnTo>
                        <a:lnTo>
                          <a:pt x="138" y="208"/>
                        </a:lnTo>
                        <a:lnTo>
                          <a:pt x="117" y="204"/>
                        </a:lnTo>
                        <a:lnTo>
                          <a:pt x="100" y="198"/>
                        </a:lnTo>
                        <a:lnTo>
                          <a:pt x="82" y="191"/>
                        </a:lnTo>
                        <a:lnTo>
                          <a:pt x="66" y="185"/>
                        </a:lnTo>
                        <a:lnTo>
                          <a:pt x="52" y="177"/>
                        </a:lnTo>
                        <a:lnTo>
                          <a:pt x="39" y="169"/>
                        </a:lnTo>
                        <a:lnTo>
                          <a:pt x="28" y="160"/>
                        </a:lnTo>
                        <a:lnTo>
                          <a:pt x="18" y="151"/>
                        </a:lnTo>
                        <a:lnTo>
                          <a:pt x="10" y="141"/>
                        </a:lnTo>
                        <a:lnTo>
                          <a:pt x="5" y="131"/>
                        </a:lnTo>
                        <a:lnTo>
                          <a:pt x="2" y="120"/>
                        </a:lnTo>
                        <a:lnTo>
                          <a:pt x="0" y="109"/>
                        </a:lnTo>
                        <a:lnTo>
                          <a:pt x="2" y="98"/>
                        </a:lnTo>
                        <a:lnTo>
                          <a:pt x="5" y="87"/>
                        </a:lnTo>
                        <a:lnTo>
                          <a:pt x="10" y="77"/>
                        </a:lnTo>
                        <a:lnTo>
                          <a:pt x="18" y="67"/>
                        </a:lnTo>
                        <a:lnTo>
                          <a:pt x="28" y="58"/>
                        </a:lnTo>
                        <a:lnTo>
                          <a:pt x="39" y="48"/>
                        </a:lnTo>
                        <a:lnTo>
                          <a:pt x="52" y="40"/>
                        </a:lnTo>
                        <a:lnTo>
                          <a:pt x="66" y="33"/>
                        </a:lnTo>
                        <a:lnTo>
                          <a:pt x="82" y="25"/>
                        </a:lnTo>
                        <a:lnTo>
                          <a:pt x="100" y="19"/>
                        </a:lnTo>
                        <a:lnTo>
                          <a:pt x="117" y="14"/>
                        </a:lnTo>
                        <a:lnTo>
                          <a:pt x="138" y="9"/>
                        </a:lnTo>
                        <a:lnTo>
                          <a:pt x="158" y="5"/>
                        </a:lnTo>
                        <a:lnTo>
                          <a:pt x="179" y="2"/>
                        </a:lnTo>
                        <a:lnTo>
                          <a:pt x="202" y="1"/>
                        </a:lnTo>
                        <a:lnTo>
                          <a:pt x="225" y="0"/>
                        </a:lnTo>
                        <a:lnTo>
                          <a:pt x="247" y="1"/>
                        </a:lnTo>
                        <a:lnTo>
                          <a:pt x="269" y="2"/>
                        </a:lnTo>
                        <a:lnTo>
                          <a:pt x="290" y="5"/>
                        </a:lnTo>
                        <a:lnTo>
                          <a:pt x="310" y="9"/>
                        </a:lnTo>
                        <a:lnTo>
                          <a:pt x="330" y="14"/>
                        </a:lnTo>
                        <a:lnTo>
                          <a:pt x="348" y="19"/>
                        </a:lnTo>
                        <a:lnTo>
                          <a:pt x="366" y="25"/>
                        </a:lnTo>
                        <a:lnTo>
                          <a:pt x="382" y="33"/>
                        </a:lnTo>
                        <a:lnTo>
                          <a:pt x="396" y="40"/>
                        </a:lnTo>
                        <a:lnTo>
                          <a:pt x="409" y="48"/>
                        </a:lnTo>
                        <a:lnTo>
                          <a:pt x="420" y="58"/>
                        </a:lnTo>
                        <a:lnTo>
                          <a:pt x="430" y="67"/>
                        </a:lnTo>
                        <a:lnTo>
                          <a:pt x="438" y="77"/>
                        </a:lnTo>
                        <a:lnTo>
                          <a:pt x="443" y="87"/>
                        </a:lnTo>
                        <a:lnTo>
                          <a:pt x="446" y="98"/>
                        </a:lnTo>
                        <a:lnTo>
                          <a:pt x="448" y="109"/>
                        </a:lnTo>
                        <a:close/>
                      </a:path>
                    </a:pathLst>
                  </a:custGeom>
                  <a:solidFill>
                    <a:srgbClr val="F2CDB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103658" name="Group 742">
                    <a:extLst>
                      <a:ext uri="{FF2B5EF4-FFF2-40B4-BE49-F238E27FC236}">
                        <a16:creationId xmlns:a16="http://schemas.microsoft.com/office/drawing/2014/main" id="{DAE80676-FA68-BF49-A3E9-6CCF3EFE76EE}"/>
                      </a:ext>
                    </a:extLst>
                  </p:cNvPr>
                  <p:cNvGrpSpPr>
                    <a:grpSpLocks/>
                  </p:cNvGrpSpPr>
                  <p:nvPr/>
                </p:nvGrpSpPr>
                <p:grpSpPr bwMode="auto">
                  <a:xfrm>
                    <a:off x="2802" y="1995"/>
                    <a:ext cx="117" cy="60"/>
                    <a:chOff x="2802" y="1995"/>
                    <a:chExt cx="117" cy="60"/>
                  </a:xfrm>
                </p:grpSpPr>
                <p:sp>
                  <p:nvSpPr>
                    <p:cNvPr id="103659" name="Freeform 743">
                      <a:extLst>
                        <a:ext uri="{FF2B5EF4-FFF2-40B4-BE49-F238E27FC236}">
                          <a16:creationId xmlns:a16="http://schemas.microsoft.com/office/drawing/2014/main" id="{CAC1AF50-40F9-7C47-BDDE-53B6D584131A}"/>
                        </a:ext>
                      </a:extLst>
                    </p:cNvPr>
                    <p:cNvSpPr>
                      <a:spLocks/>
                    </p:cNvSpPr>
                    <p:nvPr/>
                  </p:nvSpPr>
                  <p:spPr bwMode="auto">
                    <a:xfrm>
                      <a:off x="2861" y="2025"/>
                      <a:ext cx="58" cy="30"/>
                    </a:xfrm>
                    <a:custGeom>
                      <a:avLst/>
                      <a:gdLst>
                        <a:gd name="T0" fmla="*/ 0 w 231"/>
                        <a:gd name="T1" fmla="*/ 0 h 116"/>
                        <a:gd name="T2" fmla="*/ 0 w 231"/>
                        <a:gd name="T3" fmla="*/ 0 h 116"/>
                        <a:gd name="T4" fmla="*/ 0 w 231"/>
                        <a:gd name="T5" fmla="*/ 0 h 116"/>
                        <a:gd name="T6" fmla="*/ 0 w 231"/>
                        <a:gd name="T7" fmla="*/ 0 h 116"/>
                        <a:gd name="T8" fmla="*/ 0 w 231"/>
                        <a:gd name="T9" fmla="*/ 0 h 116"/>
                        <a:gd name="T10" fmla="*/ 0 w 231"/>
                        <a:gd name="T11" fmla="*/ 0 h 116"/>
                        <a:gd name="T12" fmla="*/ 0 w 231"/>
                        <a:gd name="T13" fmla="*/ 0 h 116"/>
                        <a:gd name="T14" fmla="*/ 0 w 231"/>
                        <a:gd name="T15" fmla="*/ 0 h 116"/>
                        <a:gd name="T16" fmla="*/ 0 w 231"/>
                        <a:gd name="T17" fmla="*/ 0 h 116"/>
                        <a:gd name="T18" fmla="*/ 0 w 231"/>
                        <a:gd name="T19" fmla="*/ 0 h 116"/>
                        <a:gd name="T20" fmla="*/ 0 w 231"/>
                        <a:gd name="T21" fmla="*/ 0 h 116"/>
                        <a:gd name="T22" fmla="*/ 0 w 231"/>
                        <a:gd name="T23" fmla="*/ 0 h 116"/>
                        <a:gd name="T24" fmla="*/ 0 w 231"/>
                        <a:gd name="T25" fmla="*/ 0 h 116"/>
                        <a:gd name="T26" fmla="*/ 0 w 231"/>
                        <a:gd name="T27" fmla="*/ 0 h 116"/>
                        <a:gd name="T28" fmla="*/ 0 w 231"/>
                        <a:gd name="T29" fmla="*/ 0 h 116"/>
                        <a:gd name="T30" fmla="*/ 0 w 231"/>
                        <a:gd name="T31" fmla="*/ 0 h 116"/>
                        <a:gd name="T32" fmla="*/ 0 w 231"/>
                        <a:gd name="T33" fmla="*/ 0 h 116"/>
                        <a:gd name="T34" fmla="*/ 0 w 231"/>
                        <a:gd name="T35" fmla="*/ 0 h 116"/>
                        <a:gd name="T36" fmla="*/ 0 w 231"/>
                        <a:gd name="T37" fmla="*/ 0 h 116"/>
                        <a:gd name="T38" fmla="*/ 0 w 231"/>
                        <a:gd name="T39" fmla="*/ 0 h 116"/>
                        <a:gd name="T40" fmla="*/ 0 w 231"/>
                        <a:gd name="T41" fmla="*/ 0 h 116"/>
                        <a:gd name="T42" fmla="*/ 0 w 231"/>
                        <a:gd name="T43" fmla="*/ 0 h 116"/>
                        <a:gd name="T44" fmla="*/ 0 w 231"/>
                        <a:gd name="T45" fmla="*/ 0 h 116"/>
                        <a:gd name="T46" fmla="*/ 0 w 231"/>
                        <a:gd name="T47" fmla="*/ 0 h 116"/>
                        <a:gd name="T48" fmla="*/ 0 w 231"/>
                        <a:gd name="T49" fmla="*/ 0 h 116"/>
                        <a:gd name="T50" fmla="*/ 0 w 231"/>
                        <a:gd name="T51" fmla="*/ 0 h 116"/>
                        <a:gd name="T52" fmla="*/ 0 w 231"/>
                        <a:gd name="T53" fmla="*/ 0 h 116"/>
                        <a:gd name="T54" fmla="*/ 0 w 231"/>
                        <a:gd name="T55" fmla="*/ 0 h 116"/>
                        <a:gd name="T56" fmla="*/ 0 w 231"/>
                        <a:gd name="T57" fmla="*/ 0 h 116"/>
                        <a:gd name="T58" fmla="*/ 0 w 231"/>
                        <a:gd name="T59" fmla="*/ 0 h 116"/>
                        <a:gd name="T60" fmla="*/ 0 w 231"/>
                        <a:gd name="T61" fmla="*/ 0 h 116"/>
                        <a:gd name="T62" fmla="*/ 0 w 231"/>
                        <a:gd name="T63" fmla="*/ 0 h 116"/>
                        <a:gd name="T64" fmla="*/ 0 w 231"/>
                        <a:gd name="T65" fmla="*/ 0 h 116"/>
                        <a:gd name="T66" fmla="*/ 0 w 231"/>
                        <a:gd name="T67" fmla="*/ 0 h 116"/>
                        <a:gd name="T68" fmla="*/ 0 w 231"/>
                        <a:gd name="T69" fmla="*/ 0 h 116"/>
                        <a:gd name="T70" fmla="*/ 0 w 231"/>
                        <a:gd name="T71" fmla="*/ 0 h 116"/>
                        <a:gd name="T72" fmla="*/ 0 w 231"/>
                        <a:gd name="T73" fmla="*/ 0 h 116"/>
                        <a:gd name="T74" fmla="*/ 0 w 231"/>
                        <a:gd name="T75" fmla="*/ 0 h 116"/>
                        <a:gd name="T76" fmla="*/ 0 w 231"/>
                        <a:gd name="T77" fmla="*/ 0 h 11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1"/>
                        <a:gd name="T118" fmla="*/ 0 h 116"/>
                        <a:gd name="T119" fmla="*/ 231 w 231"/>
                        <a:gd name="T120" fmla="*/ 116 h 11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1" h="116">
                          <a:moveTo>
                            <a:pt x="0" y="116"/>
                          </a:moveTo>
                          <a:lnTo>
                            <a:pt x="0" y="116"/>
                          </a:lnTo>
                          <a:lnTo>
                            <a:pt x="22" y="116"/>
                          </a:lnTo>
                          <a:lnTo>
                            <a:pt x="45" y="114"/>
                          </a:lnTo>
                          <a:lnTo>
                            <a:pt x="66" y="111"/>
                          </a:lnTo>
                          <a:lnTo>
                            <a:pt x="88" y="108"/>
                          </a:lnTo>
                          <a:lnTo>
                            <a:pt x="108" y="103"/>
                          </a:lnTo>
                          <a:lnTo>
                            <a:pt x="127" y="97"/>
                          </a:lnTo>
                          <a:lnTo>
                            <a:pt x="144" y="91"/>
                          </a:lnTo>
                          <a:lnTo>
                            <a:pt x="161" y="84"/>
                          </a:lnTo>
                          <a:lnTo>
                            <a:pt x="176" y="76"/>
                          </a:lnTo>
                          <a:lnTo>
                            <a:pt x="190" y="67"/>
                          </a:lnTo>
                          <a:lnTo>
                            <a:pt x="201" y="57"/>
                          </a:lnTo>
                          <a:lnTo>
                            <a:pt x="211" y="47"/>
                          </a:lnTo>
                          <a:lnTo>
                            <a:pt x="220" y="37"/>
                          </a:lnTo>
                          <a:lnTo>
                            <a:pt x="226" y="26"/>
                          </a:lnTo>
                          <a:lnTo>
                            <a:pt x="230" y="13"/>
                          </a:lnTo>
                          <a:lnTo>
                            <a:pt x="231" y="0"/>
                          </a:lnTo>
                          <a:lnTo>
                            <a:pt x="214" y="0"/>
                          </a:lnTo>
                          <a:lnTo>
                            <a:pt x="213" y="9"/>
                          </a:lnTo>
                          <a:lnTo>
                            <a:pt x="210" y="18"/>
                          </a:lnTo>
                          <a:lnTo>
                            <a:pt x="205" y="27"/>
                          </a:lnTo>
                          <a:lnTo>
                            <a:pt x="199" y="36"/>
                          </a:lnTo>
                          <a:lnTo>
                            <a:pt x="190" y="45"/>
                          </a:lnTo>
                          <a:lnTo>
                            <a:pt x="179" y="52"/>
                          </a:lnTo>
                          <a:lnTo>
                            <a:pt x="167" y="61"/>
                          </a:lnTo>
                          <a:lnTo>
                            <a:pt x="153" y="67"/>
                          </a:lnTo>
                          <a:lnTo>
                            <a:pt x="138" y="75"/>
                          </a:lnTo>
                          <a:lnTo>
                            <a:pt x="121" y="80"/>
                          </a:lnTo>
                          <a:lnTo>
                            <a:pt x="103" y="86"/>
                          </a:lnTo>
                          <a:lnTo>
                            <a:pt x="84" y="90"/>
                          </a:lnTo>
                          <a:lnTo>
                            <a:pt x="64" y="94"/>
                          </a:lnTo>
                          <a:lnTo>
                            <a:pt x="42" y="96"/>
                          </a:lnTo>
                          <a:lnTo>
                            <a:pt x="21" y="97"/>
                          </a:lnTo>
                          <a:lnTo>
                            <a:pt x="0" y="99"/>
                          </a:lnTo>
                          <a:lnTo>
                            <a:pt x="0" y="116"/>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60" name="Freeform 744">
                      <a:extLst>
                        <a:ext uri="{FF2B5EF4-FFF2-40B4-BE49-F238E27FC236}">
                          <a16:creationId xmlns:a16="http://schemas.microsoft.com/office/drawing/2014/main" id="{3EEEBD83-D3CD-D241-8223-4CF33A6B52A4}"/>
                        </a:ext>
                      </a:extLst>
                    </p:cNvPr>
                    <p:cNvSpPr>
                      <a:spLocks/>
                    </p:cNvSpPr>
                    <p:nvPr/>
                  </p:nvSpPr>
                  <p:spPr bwMode="auto">
                    <a:xfrm>
                      <a:off x="2802" y="2025"/>
                      <a:ext cx="59" cy="30"/>
                    </a:xfrm>
                    <a:custGeom>
                      <a:avLst/>
                      <a:gdLst>
                        <a:gd name="T0" fmla="*/ 0 w 234"/>
                        <a:gd name="T1" fmla="*/ 0 h 116"/>
                        <a:gd name="T2" fmla="*/ 0 w 234"/>
                        <a:gd name="T3" fmla="*/ 0 h 116"/>
                        <a:gd name="T4" fmla="*/ 0 w 234"/>
                        <a:gd name="T5" fmla="*/ 0 h 116"/>
                        <a:gd name="T6" fmla="*/ 0 w 234"/>
                        <a:gd name="T7" fmla="*/ 0 h 116"/>
                        <a:gd name="T8" fmla="*/ 0 w 234"/>
                        <a:gd name="T9" fmla="*/ 0 h 116"/>
                        <a:gd name="T10" fmla="*/ 0 w 234"/>
                        <a:gd name="T11" fmla="*/ 0 h 116"/>
                        <a:gd name="T12" fmla="*/ 0 w 234"/>
                        <a:gd name="T13" fmla="*/ 0 h 116"/>
                        <a:gd name="T14" fmla="*/ 0 w 234"/>
                        <a:gd name="T15" fmla="*/ 0 h 116"/>
                        <a:gd name="T16" fmla="*/ 0 w 234"/>
                        <a:gd name="T17" fmla="*/ 0 h 116"/>
                        <a:gd name="T18" fmla="*/ 0 w 234"/>
                        <a:gd name="T19" fmla="*/ 0 h 116"/>
                        <a:gd name="T20" fmla="*/ 0 w 234"/>
                        <a:gd name="T21" fmla="*/ 0 h 116"/>
                        <a:gd name="T22" fmla="*/ 0 w 234"/>
                        <a:gd name="T23" fmla="*/ 0 h 116"/>
                        <a:gd name="T24" fmla="*/ 0 w 234"/>
                        <a:gd name="T25" fmla="*/ 0 h 116"/>
                        <a:gd name="T26" fmla="*/ 0 w 234"/>
                        <a:gd name="T27" fmla="*/ 0 h 116"/>
                        <a:gd name="T28" fmla="*/ 0 w 234"/>
                        <a:gd name="T29" fmla="*/ 0 h 116"/>
                        <a:gd name="T30" fmla="*/ 0 w 234"/>
                        <a:gd name="T31" fmla="*/ 0 h 116"/>
                        <a:gd name="T32" fmla="*/ 0 w 234"/>
                        <a:gd name="T33" fmla="*/ 0 h 116"/>
                        <a:gd name="T34" fmla="*/ 0 w 234"/>
                        <a:gd name="T35" fmla="*/ 0 h 116"/>
                        <a:gd name="T36" fmla="*/ 0 w 234"/>
                        <a:gd name="T37" fmla="*/ 0 h 116"/>
                        <a:gd name="T38" fmla="*/ 0 w 234"/>
                        <a:gd name="T39" fmla="*/ 0 h 116"/>
                        <a:gd name="T40" fmla="*/ 0 w 234"/>
                        <a:gd name="T41" fmla="*/ 0 h 116"/>
                        <a:gd name="T42" fmla="*/ 0 w 234"/>
                        <a:gd name="T43" fmla="*/ 0 h 116"/>
                        <a:gd name="T44" fmla="*/ 0 w 234"/>
                        <a:gd name="T45" fmla="*/ 0 h 116"/>
                        <a:gd name="T46" fmla="*/ 0 w 234"/>
                        <a:gd name="T47" fmla="*/ 0 h 116"/>
                        <a:gd name="T48" fmla="*/ 0 w 234"/>
                        <a:gd name="T49" fmla="*/ 0 h 116"/>
                        <a:gd name="T50" fmla="*/ 0 w 234"/>
                        <a:gd name="T51" fmla="*/ 0 h 116"/>
                        <a:gd name="T52" fmla="*/ 0 w 234"/>
                        <a:gd name="T53" fmla="*/ 0 h 116"/>
                        <a:gd name="T54" fmla="*/ 0 w 234"/>
                        <a:gd name="T55" fmla="*/ 0 h 116"/>
                        <a:gd name="T56" fmla="*/ 0 w 234"/>
                        <a:gd name="T57" fmla="*/ 0 h 116"/>
                        <a:gd name="T58" fmla="*/ 0 w 234"/>
                        <a:gd name="T59" fmla="*/ 0 h 116"/>
                        <a:gd name="T60" fmla="*/ 0 w 234"/>
                        <a:gd name="T61" fmla="*/ 0 h 116"/>
                        <a:gd name="T62" fmla="*/ 0 w 234"/>
                        <a:gd name="T63" fmla="*/ 0 h 116"/>
                        <a:gd name="T64" fmla="*/ 0 w 234"/>
                        <a:gd name="T65" fmla="*/ 0 h 116"/>
                        <a:gd name="T66" fmla="*/ 0 w 234"/>
                        <a:gd name="T67" fmla="*/ 0 h 116"/>
                        <a:gd name="T68" fmla="*/ 0 w 234"/>
                        <a:gd name="T69" fmla="*/ 0 h 116"/>
                        <a:gd name="T70" fmla="*/ 0 w 234"/>
                        <a:gd name="T71" fmla="*/ 0 h 116"/>
                        <a:gd name="T72" fmla="*/ 0 w 234"/>
                        <a:gd name="T73" fmla="*/ 0 h 116"/>
                        <a:gd name="T74" fmla="*/ 0 w 234"/>
                        <a:gd name="T75" fmla="*/ 0 h 116"/>
                        <a:gd name="T76" fmla="*/ 0 w 234"/>
                        <a:gd name="T77" fmla="*/ 0 h 11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4"/>
                        <a:gd name="T118" fmla="*/ 0 h 116"/>
                        <a:gd name="T119" fmla="*/ 234 w 234"/>
                        <a:gd name="T120" fmla="*/ 116 h 11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4" h="116">
                          <a:moveTo>
                            <a:pt x="0" y="0"/>
                          </a:moveTo>
                          <a:lnTo>
                            <a:pt x="0" y="0"/>
                          </a:lnTo>
                          <a:lnTo>
                            <a:pt x="2" y="13"/>
                          </a:lnTo>
                          <a:lnTo>
                            <a:pt x="6" y="26"/>
                          </a:lnTo>
                          <a:lnTo>
                            <a:pt x="12" y="37"/>
                          </a:lnTo>
                          <a:lnTo>
                            <a:pt x="21" y="47"/>
                          </a:lnTo>
                          <a:lnTo>
                            <a:pt x="31" y="57"/>
                          </a:lnTo>
                          <a:lnTo>
                            <a:pt x="43" y="67"/>
                          </a:lnTo>
                          <a:lnTo>
                            <a:pt x="56" y="76"/>
                          </a:lnTo>
                          <a:lnTo>
                            <a:pt x="71" y="84"/>
                          </a:lnTo>
                          <a:lnTo>
                            <a:pt x="87" y="91"/>
                          </a:lnTo>
                          <a:lnTo>
                            <a:pt x="105" y="97"/>
                          </a:lnTo>
                          <a:lnTo>
                            <a:pt x="124" y="103"/>
                          </a:lnTo>
                          <a:lnTo>
                            <a:pt x="144" y="108"/>
                          </a:lnTo>
                          <a:lnTo>
                            <a:pt x="166" y="111"/>
                          </a:lnTo>
                          <a:lnTo>
                            <a:pt x="187" y="114"/>
                          </a:lnTo>
                          <a:lnTo>
                            <a:pt x="210" y="116"/>
                          </a:lnTo>
                          <a:lnTo>
                            <a:pt x="234" y="116"/>
                          </a:lnTo>
                          <a:lnTo>
                            <a:pt x="234" y="99"/>
                          </a:lnTo>
                          <a:lnTo>
                            <a:pt x="211" y="97"/>
                          </a:lnTo>
                          <a:lnTo>
                            <a:pt x="189" y="96"/>
                          </a:lnTo>
                          <a:lnTo>
                            <a:pt x="168" y="94"/>
                          </a:lnTo>
                          <a:lnTo>
                            <a:pt x="148" y="90"/>
                          </a:lnTo>
                          <a:lnTo>
                            <a:pt x="129" y="86"/>
                          </a:lnTo>
                          <a:lnTo>
                            <a:pt x="111" y="80"/>
                          </a:lnTo>
                          <a:lnTo>
                            <a:pt x="95" y="75"/>
                          </a:lnTo>
                          <a:lnTo>
                            <a:pt x="80" y="67"/>
                          </a:lnTo>
                          <a:lnTo>
                            <a:pt x="66" y="61"/>
                          </a:lnTo>
                          <a:lnTo>
                            <a:pt x="53" y="52"/>
                          </a:lnTo>
                          <a:lnTo>
                            <a:pt x="43" y="45"/>
                          </a:lnTo>
                          <a:lnTo>
                            <a:pt x="35" y="36"/>
                          </a:lnTo>
                          <a:lnTo>
                            <a:pt x="27" y="27"/>
                          </a:lnTo>
                          <a:lnTo>
                            <a:pt x="23" y="18"/>
                          </a:lnTo>
                          <a:lnTo>
                            <a:pt x="19" y="9"/>
                          </a:lnTo>
                          <a:lnTo>
                            <a:pt x="18" y="0"/>
                          </a:lnTo>
                          <a:lnTo>
                            <a:pt x="0"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61" name="Freeform 745">
                      <a:extLst>
                        <a:ext uri="{FF2B5EF4-FFF2-40B4-BE49-F238E27FC236}">
                          <a16:creationId xmlns:a16="http://schemas.microsoft.com/office/drawing/2014/main" id="{3028D0C9-DA8A-7940-8324-DA7E8F9AE0D1}"/>
                        </a:ext>
                      </a:extLst>
                    </p:cNvPr>
                    <p:cNvSpPr>
                      <a:spLocks/>
                    </p:cNvSpPr>
                    <p:nvPr/>
                  </p:nvSpPr>
                  <p:spPr bwMode="auto">
                    <a:xfrm>
                      <a:off x="2802" y="1995"/>
                      <a:ext cx="59" cy="30"/>
                    </a:xfrm>
                    <a:custGeom>
                      <a:avLst/>
                      <a:gdLst>
                        <a:gd name="T0" fmla="*/ 0 w 234"/>
                        <a:gd name="T1" fmla="*/ 0 h 118"/>
                        <a:gd name="T2" fmla="*/ 0 w 234"/>
                        <a:gd name="T3" fmla="*/ 0 h 118"/>
                        <a:gd name="T4" fmla="*/ 0 w 234"/>
                        <a:gd name="T5" fmla="*/ 0 h 118"/>
                        <a:gd name="T6" fmla="*/ 0 w 234"/>
                        <a:gd name="T7" fmla="*/ 0 h 118"/>
                        <a:gd name="T8" fmla="*/ 0 w 234"/>
                        <a:gd name="T9" fmla="*/ 0 h 118"/>
                        <a:gd name="T10" fmla="*/ 0 w 234"/>
                        <a:gd name="T11" fmla="*/ 0 h 118"/>
                        <a:gd name="T12" fmla="*/ 0 w 234"/>
                        <a:gd name="T13" fmla="*/ 0 h 118"/>
                        <a:gd name="T14" fmla="*/ 0 w 234"/>
                        <a:gd name="T15" fmla="*/ 0 h 118"/>
                        <a:gd name="T16" fmla="*/ 0 w 234"/>
                        <a:gd name="T17" fmla="*/ 0 h 118"/>
                        <a:gd name="T18" fmla="*/ 0 w 234"/>
                        <a:gd name="T19" fmla="*/ 0 h 118"/>
                        <a:gd name="T20" fmla="*/ 0 w 234"/>
                        <a:gd name="T21" fmla="*/ 0 h 118"/>
                        <a:gd name="T22" fmla="*/ 0 w 234"/>
                        <a:gd name="T23" fmla="*/ 0 h 118"/>
                        <a:gd name="T24" fmla="*/ 0 w 234"/>
                        <a:gd name="T25" fmla="*/ 0 h 118"/>
                        <a:gd name="T26" fmla="*/ 0 w 234"/>
                        <a:gd name="T27" fmla="*/ 0 h 118"/>
                        <a:gd name="T28" fmla="*/ 0 w 234"/>
                        <a:gd name="T29" fmla="*/ 0 h 118"/>
                        <a:gd name="T30" fmla="*/ 0 w 234"/>
                        <a:gd name="T31" fmla="*/ 0 h 118"/>
                        <a:gd name="T32" fmla="*/ 0 w 234"/>
                        <a:gd name="T33" fmla="*/ 0 h 118"/>
                        <a:gd name="T34" fmla="*/ 0 w 234"/>
                        <a:gd name="T35" fmla="*/ 0 h 118"/>
                        <a:gd name="T36" fmla="*/ 0 w 234"/>
                        <a:gd name="T37" fmla="*/ 0 h 118"/>
                        <a:gd name="T38" fmla="*/ 0 w 234"/>
                        <a:gd name="T39" fmla="*/ 0 h 118"/>
                        <a:gd name="T40" fmla="*/ 0 w 234"/>
                        <a:gd name="T41" fmla="*/ 0 h 118"/>
                        <a:gd name="T42" fmla="*/ 0 w 234"/>
                        <a:gd name="T43" fmla="*/ 0 h 118"/>
                        <a:gd name="T44" fmla="*/ 0 w 234"/>
                        <a:gd name="T45" fmla="*/ 0 h 118"/>
                        <a:gd name="T46" fmla="*/ 0 w 234"/>
                        <a:gd name="T47" fmla="*/ 0 h 118"/>
                        <a:gd name="T48" fmla="*/ 0 w 234"/>
                        <a:gd name="T49" fmla="*/ 0 h 118"/>
                        <a:gd name="T50" fmla="*/ 0 w 234"/>
                        <a:gd name="T51" fmla="*/ 0 h 118"/>
                        <a:gd name="T52" fmla="*/ 0 w 234"/>
                        <a:gd name="T53" fmla="*/ 0 h 118"/>
                        <a:gd name="T54" fmla="*/ 0 w 234"/>
                        <a:gd name="T55" fmla="*/ 0 h 118"/>
                        <a:gd name="T56" fmla="*/ 0 w 234"/>
                        <a:gd name="T57" fmla="*/ 0 h 118"/>
                        <a:gd name="T58" fmla="*/ 0 w 234"/>
                        <a:gd name="T59" fmla="*/ 0 h 118"/>
                        <a:gd name="T60" fmla="*/ 0 w 234"/>
                        <a:gd name="T61" fmla="*/ 0 h 118"/>
                        <a:gd name="T62" fmla="*/ 0 w 234"/>
                        <a:gd name="T63" fmla="*/ 0 h 118"/>
                        <a:gd name="T64" fmla="*/ 0 w 234"/>
                        <a:gd name="T65" fmla="*/ 0 h 118"/>
                        <a:gd name="T66" fmla="*/ 0 w 234"/>
                        <a:gd name="T67" fmla="*/ 0 h 118"/>
                        <a:gd name="T68" fmla="*/ 0 w 234"/>
                        <a:gd name="T69" fmla="*/ 0 h 118"/>
                        <a:gd name="T70" fmla="*/ 0 w 234"/>
                        <a:gd name="T71" fmla="*/ 0 h 118"/>
                        <a:gd name="T72" fmla="*/ 0 w 234"/>
                        <a:gd name="T73" fmla="*/ 0 h 118"/>
                        <a:gd name="T74" fmla="*/ 0 w 234"/>
                        <a:gd name="T75" fmla="*/ 0 h 118"/>
                        <a:gd name="T76" fmla="*/ 0 w 234"/>
                        <a:gd name="T77" fmla="*/ 0 h 11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4"/>
                        <a:gd name="T118" fmla="*/ 0 h 118"/>
                        <a:gd name="T119" fmla="*/ 234 w 234"/>
                        <a:gd name="T120" fmla="*/ 118 h 11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4" h="118">
                          <a:moveTo>
                            <a:pt x="234" y="0"/>
                          </a:moveTo>
                          <a:lnTo>
                            <a:pt x="234" y="0"/>
                          </a:lnTo>
                          <a:lnTo>
                            <a:pt x="210" y="0"/>
                          </a:lnTo>
                          <a:lnTo>
                            <a:pt x="187" y="3"/>
                          </a:lnTo>
                          <a:lnTo>
                            <a:pt x="166" y="5"/>
                          </a:lnTo>
                          <a:lnTo>
                            <a:pt x="144" y="9"/>
                          </a:lnTo>
                          <a:lnTo>
                            <a:pt x="124" y="14"/>
                          </a:lnTo>
                          <a:lnTo>
                            <a:pt x="105" y="19"/>
                          </a:lnTo>
                          <a:lnTo>
                            <a:pt x="87" y="25"/>
                          </a:lnTo>
                          <a:lnTo>
                            <a:pt x="71" y="33"/>
                          </a:lnTo>
                          <a:lnTo>
                            <a:pt x="56" y="42"/>
                          </a:lnTo>
                          <a:lnTo>
                            <a:pt x="43" y="50"/>
                          </a:lnTo>
                          <a:lnTo>
                            <a:pt x="31" y="59"/>
                          </a:lnTo>
                          <a:lnTo>
                            <a:pt x="21" y="71"/>
                          </a:lnTo>
                          <a:lnTo>
                            <a:pt x="12" y="81"/>
                          </a:lnTo>
                          <a:lnTo>
                            <a:pt x="6" y="93"/>
                          </a:lnTo>
                          <a:lnTo>
                            <a:pt x="2" y="106"/>
                          </a:lnTo>
                          <a:lnTo>
                            <a:pt x="0" y="118"/>
                          </a:lnTo>
                          <a:lnTo>
                            <a:pt x="18" y="118"/>
                          </a:lnTo>
                          <a:lnTo>
                            <a:pt x="19" y="108"/>
                          </a:lnTo>
                          <a:lnTo>
                            <a:pt x="23" y="100"/>
                          </a:lnTo>
                          <a:lnTo>
                            <a:pt x="27" y="91"/>
                          </a:lnTo>
                          <a:lnTo>
                            <a:pt x="35" y="82"/>
                          </a:lnTo>
                          <a:lnTo>
                            <a:pt x="43" y="73"/>
                          </a:lnTo>
                          <a:lnTo>
                            <a:pt x="53" y="64"/>
                          </a:lnTo>
                          <a:lnTo>
                            <a:pt x="66" y="57"/>
                          </a:lnTo>
                          <a:lnTo>
                            <a:pt x="80" y="49"/>
                          </a:lnTo>
                          <a:lnTo>
                            <a:pt x="95" y="43"/>
                          </a:lnTo>
                          <a:lnTo>
                            <a:pt x="111" y="37"/>
                          </a:lnTo>
                          <a:lnTo>
                            <a:pt x="129" y="30"/>
                          </a:lnTo>
                          <a:lnTo>
                            <a:pt x="148" y="26"/>
                          </a:lnTo>
                          <a:lnTo>
                            <a:pt x="168" y="23"/>
                          </a:lnTo>
                          <a:lnTo>
                            <a:pt x="189" y="20"/>
                          </a:lnTo>
                          <a:lnTo>
                            <a:pt x="211" y="19"/>
                          </a:lnTo>
                          <a:lnTo>
                            <a:pt x="234" y="18"/>
                          </a:lnTo>
                          <a:lnTo>
                            <a:pt x="234"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62" name="Freeform 746">
                      <a:extLst>
                        <a:ext uri="{FF2B5EF4-FFF2-40B4-BE49-F238E27FC236}">
                          <a16:creationId xmlns:a16="http://schemas.microsoft.com/office/drawing/2014/main" id="{1722D981-0D03-AC40-A274-B34F12E2EC04}"/>
                        </a:ext>
                      </a:extLst>
                    </p:cNvPr>
                    <p:cNvSpPr>
                      <a:spLocks/>
                    </p:cNvSpPr>
                    <p:nvPr/>
                  </p:nvSpPr>
                  <p:spPr bwMode="auto">
                    <a:xfrm>
                      <a:off x="2861" y="1995"/>
                      <a:ext cx="58" cy="30"/>
                    </a:xfrm>
                    <a:custGeom>
                      <a:avLst/>
                      <a:gdLst>
                        <a:gd name="T0" fmla="*/ 0 w 231"/>
                        <a:gd name="T1" fmla="*/ 0 h 118"/>
                        <a:gd name="T2" fmla="*/ 0 w 231"/>
                        <a:gd name="T3" fmla="*/ 0 h 118"/>
                        <a:gd name="T4" fmla="*/ 0 w 231"/>
                        <a:gd name="T5" fmla="*/ 0 h 118"/>
                        <a:gd name="T6" fmla="*/ 0 w 231"/>
                        <a:gd name="T7" fmla="*/ 0 h 118"/>
                        <a:gd name="T8" fmla="*/ 0 w 231"/>
                        <a:gd name="T9" fmla="*/ 0 h 118"/>
                        <a:gd name="T10" fmla="*/ 0 w 231"/>
                        <a:gd name="T11" fmla="*/ 0 h 118"/>
                        <a:gd name="T12" fmla="*/ 0 w 231"/>
                        <a:gd name="T13" fmla="*/ 0 h 118"/>
                        <a:gd name="T14" fmla="*/ 0 w 231"/>
                        <a:gd name="T15" fmla="*/ 0 h 118"/>
                        <a:gd name="T16" fmla="*/ 0 w 231"/>
                        <a:gd name="T17" fmla="*/ 0 h 118"/>
                        <a:gd name="T18" fmla="*/ 0 w 231"/>
                        <a:gd name="T19" fmla="*/ 0 h 118"/>
                        <a:gd name="T20" fmla="*/ 0 w 231"/>
                        <a:gd name="T21" fmla="*/ 0 h 118"/>
                        <a:gd name="T22" fmla="*/ 0 w 231"/>
                        <a:gd name="T23" fmla="*/ 0 h 118"/>
                        <a:gd name="T24" fmla="*/ 0 w 231"/>
                        <a:gd name="T25" fmla="*/ 0 h 118"/>
                        <a:gd name="T26" fmla="*/ 0 w 231"/>
                        <a:gd name="T27" fmla="*/ 0 h 118"/>
                        <a:gd name="T28" fmla="*/ 0 w 231"/>
                        <a:gd name="T29" fmla="*/ 0 h 118"/>
                        <a:gd name="T30" fmla="*/ 0 w 231"/>
                        <a:gd name="T31" fmla="*/ 0 h 118"/>
                        <a:gd name="T32" fmla="*/ 0 w 231"/>
                        <a:gd name="T33" fmla="*/ 0 h 118"/>
                        <a:gd name="T34" fmla="*/ 0 w 231"/>
                        <a:gd name="T35" fmla="*/ 0 h 118"/>
                        <a:gd name="T36" fmla="*/ 0 w 231"/>
                        <a:gd name="T37" fmla="*/ 0 h 118"/>
                        <a:gd name="T38" fmla="*/ 0 w 231"/>
                        <a:gd name="T39" fmla="*/ 0 h 118"/>
                        <a:gd name="T40" fmla="*/ 0 w 231"/>
                        <a:gd name="T41" fmla="*/ 0 h 118"/>
                        <a:gd name="T42" fmla="*/ 0 w 231"/>
                        <a:gd name="T43" fmla="*/ 0 h 118"/>
                        <a:gd name="T44" fmla="*/ 0 w 231"/>
                        <a:gd name="T45" fmla="*/ 0 h 118"/>
                        <a:gd name="T46" fmla="*/ 0 w 231"/>
                        <a:gd name="T47" fmla="*/ 0 h 118"/>
                        <a:gd name="T48" fmla="*/ 0 w 231"/>
                        <a:gd name="T49" fmla="*/ 0 h 118"/>
                        <a:gd name="T50" fmla="*/ 0 w 231"/>
                        <a:gd name="T51" fmla="*/ 0 h 118"/>
                        <a:gd name="T52" fmla="*/ 0 w 231"/>
                        <a:gd name="T53" fmla="*/ 0 h 118"/>
                        <a:gd name="T54" fmla="*/ 0 w 231"/>
                        <a:gd name="T55" fmla="*/ 0 h 118"/>
                        <a:gd name="T56" fmla="*/ 0 w 231"/>
                        <a:gd name="T57" fmla="*/ 0 h 118"/>
                        <a:gd name="T58" fmla="*/ 0 w 231"/>
                        <a:gd name="T59" fmla="*/ 0 h 118"/>
                        <a:gd name="T60" fmla="*/ 0 w 231"/>
                        <a:gd name="T61" fmla="*/ 0 h 118"/>
                        <a:gd name="T62" fmla="*/ 0 w 231"/>
                        <a:gd name="T63" fmla="*/ 0 h 118"/>
                        <a:gd name="T64" fmla="*/ 0 w 231"/>
                        <a:gd name="T65" fmla="*/ 0 h 118"/>
                        <a:gd name="T66" fmla="*/ 0 w 231"/>
                        <a:gd name="T67" fmla="*/ 0 h 118"/>
                        <a:gd name="T68" fmla="*/ 0 w 231"/>
                        <a:gd name="T69" fmla="*/ 0 h 118"/>
                        <a:gd name="T70" fmla="*/ 0 w 231"/>
                        <a:gd name="T71" fmla="*/ 0 h 118"/>
                        <a:gd name="T72" fmla="*/ 0 w 231"/>
                        <a:gd name="T73" fmla="*/ 0 h 118"/>
                        <a:gd name="T74" fmla="*/ 0 w 231"/>
                        <a:gd name="T75" fmla="*/ 0 h 118"/>
                        <a:gd name="T76" fmla="*/ 0 w 231"/>
                        <a:gd name="T77" fmla="*/ 0 h 11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1"/>
                        <a:gd name="T118" fmla="*/ 0 h 118"/>
                        <a:gd name="T119" fmla="*/ 231 w 231"/>
                        <a:gd name="T120" fmla="*/ 118 h 11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1" h="118">
                          <a:moveTo>
                            <a:pt x="231" y="118"/>
                          </a:moveTo>
                          <a:lnTo>
                            <a:pt x="231" y="118"/>
                          </a:lnTo>
                          <a:lnTo>
                            <a:pt x="230" y="106"/>
                          </a:lnTo>
                          <a:lnTo>
                            <a:pt x="226" y="93"/>
                          </a:lnTo>
                          <a:lnTo>
                            <a:pt x="220" y="81"/>
                          </a:lnTo>
                          <a:lnTo>
                            <a:pt x="211" y="71"/>
                          </a:lnTo>
                          <a:lnTo>
                            <a:pt x="201" y="59"/>
                          </a:lnTo>
                          <a:lnTo>
                            <a:pt x="190" y="50"/>
                          </a:lnTo>
                          <a:lnTo>
                            <a:pt x="176" y="42"/>
                          </a:lnTo>
                          <a:lnTo>
                            <a:pt x="161" y="33"/>
                          </a:lnTo>
                          <a:lnTo>
                            <a:pt x="144" y="25"/>
                          </a:lnTo>
                          <a:lnTo>
                            <a:pt x="127" y="19"/>
                          </a:lnTo>
                          <a:lnTo>
                            <a:pt x="108" y="14"/>
                          </a:lnTo>
                          <a:lnTo>
                            <a:pt x="88" y="9"/>
                          </a:lnTo>
                          <a:lnTo>
                            <a:pt x="66" y="5"/>
                          </a:lnTo>
                          <a:lnTo>
                            <a:pt x="45" y="3"/>
                          </a:lnTo>
                          <a:lnTo>
                            <a:pt x="22" y="0"/>
                          </a:lnTo>
                          <a:lnTo>
                            <a:pt x="0" y="0"/>
                          </a:lnTo>
                          <a:lnTo>
                            <a:pt x="0" y="18"/>
                          </a:lnTo>
                          <a:lnTo>
                            <a:pt x="21" y="19"/>
                          </a:lnTo>
                          <a:lnTo>
                            <a:pt x="42" y="20"/>
                          </a:lnTo>
                          <a:lnTo>
                            <a:pt x="64" y="23"/>
                          </a:lnTo>
                          <a:lnTo>
                            <a:pt x="84" y="26"/>
                          </a:lnTo>
                          <a:lnTo>
                            <a:pt x="103" y="30"/>
                          </a:lnTo>
                          <a:lnTo>
                            <a:pt x="121" y="37"/>
                          </a:lnTo>
                          <a:lnTo>
                            <a:pt x="137" y="43"/>
                          </a:lnTo>
                          <a:lnTo>
                            <a:pt x="153" y="49"/>
                          </a:lnTo>
                          <a:lnTo>
                            <a:pt x="167" y="57"/>
                          </a:lnTo>
                          <a:lnTo>
                            <a:pt x="179" y="64"/>
                          </a:lnTo>
                          <a:lnTo>
                            <a:pt x="190" y="73"/>
                          </a:lnTo>
                          <a:lnTo>
                            <a:pt x="197" y="82"/>
                          </a:lnTo>
                          <a:lnTo>
                            <a:pt x="205" y="91"/>
                          </a:lnTo>
                          <a:lnTo>
                            <a:pt x="210" y="100"/>
                          </a:lnTo>
                          <a:lnTo>
                            <a:pt x="213" y="108"/>
                          </a:lnTo>
                          <a:lnTo>
                            <a:pt x="214" y="118"/>
                          </a:lnTo>
                          <a:lnTo>
                            <a:pt x="231" y="118"/>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grpSp>
              <p:nvGrpSpPr>
                <p:cNvPr id="103648" name="Group 747">
                  <a:extLst>
                    <a:ext uri="{FF2B5EF4-FFF2-40B4-BE49-F238E27FC236}">
                      <a16:creationId xmlns:a16="http://schemas.microsoft.com/office/drawing/2014/main" id="{19E076F1-DE55-3A46-8419-66CCE8A3AA96}"/>
                    </a:ext>
                  </a:extLst>
                </p:cNvPr>
                <p:cNvGrpSpPr>
                  <a:grpSpLocks/>
                </p:cNvGrpSpPr>
                <p:nvPr/>
              </p:nvGrpSpPr>
              <p:grpSpPr bwMode="auto">
                <a:xfrm>
                  <a:off x="2078" y="1992"/>
                  <a:ext cx="42" cy="54"/>
                  <a:chOff x="2114" y="1992"/>
                  <a:chExt cx="42" cy="54"/>
                </a:xfrm>
              </p:grpSpPr>
              <p:sp>
                <p:nvSpPr>
                  <p:cNvPr id="103649" name="Freeform 748">
                    <a:extLst>
                      <a:ext uri="{FF2B5EF4-FFF2-40B4-BE49-F238E27FC236}">
                        <a16:creationId xmlns:a16="http://schemas.microsoft.com/office/drawing/2014/main" id="{766D2155-7E8A-FE43-934E-F2CD58FE0E85}"/>
                      </a:ext>
                    </a:extLst>
                  </p:cNvPr>
                  <p:cNvSpPr>
                    <a:spLocks/>
                  </p:cNvSpPr>
                  <p:nvPr/>
                </p:nvSpPr>
                <p:spPr bwMode="auto">
                  <a:xfrm>
                    <a:off x="2141" y="1992"/>
                    <a:ext cx="8" cy="11"/>
                  </a:xfrm>
                  <a:custGeom>
                    <a:avLst/>
                    <a:gdLst>
                      <a:gd name="T0" fmla="*/ 0 w 32"/>
                      <a:gd name="T1" fmla="*/ 0 h 38"/>
                      <a:gd name="T2" fmla="*/ 0 w 32"/>
                      <a:gd name="T3" fmla="*/ 0 h 38"/>
                      <a:gd name="T4" fmla="*/ 0 w 32"/>
                      <a:gd name="T5" fmla="*/ 0 h 38"/>
                      <a:gd name="T6" fmla="*/ 0 w 32"/>
                      <a:gd name="T7" fmla="*/ 0 h 38"/>
                      <a:gd name="T8" fmla="*/ 0 w 32"/>
                      <a:gd name="T9" fmla="*/ 0 h 38"/>
                      <a:gd name="T10" fmla="*/ 0 w 32"/>
                      <a:gd name="T11" fmla="*/ 0 h 38"/>
                      <a:gd name="T12" fmla="*/ 0 w 32"/>
                      <a:gd name="T13" fmla="*/ 0 h 38"/>
                      <a:gd name="T14" fmla="*/ 0 w 32"/>
                      <a:gd name="T15" fmla="*/ 0 h 38"/>
                      <a:gd name="T16" fmla="*/ 0 w 32"/>
                      <a:gd name="T17" fmla="*/ 0 h 38"/>
                      <a:gd name="T18" fmla="*/ 0 w 32"/>
                      <a:gd name="T19" fmla="*/ 0 h 38"/>
                      <a:gd name="T20" fmla="*/ 0 w 32"/>
                      <a:gd name="T21" fmla="*/ 0 h 38"/>
                      <a:gd name="T22" fmla="*/ 0 w 32"/>
                      <a:gd name="T23" fmla="*/ 0 h 38"/>
                      <a:gd name="T24" fmla="*/ 0 w 32"/>
                      <a:gd name="T25" fmla="*/ 0 h 38"/>
                      <a:gd name="T26" fmla="*/ 0 w 32"/>
                      <a:gd name="T27" fmla="*/ 0 h 38"/>
                      <a:gd name="T28" fmla="*/ 0 w 32"/>
                      <a:gd name="T29" fmla="*/ 0 h 38"/>
                      <a:gd name="T30" fmla="*/ 0 w 32"/>
                      <a:gd name="T31" fmla="*/ 0 h 38"/>
                      <a:gd name="T32" fmla="*/ 0 w 32"/>
                      <a:gd name="T33" fmla="*/ 0 h 38"/>
                      <a:gd name="T34" fmla="*/ 0 w 32"/>
                      <a:gd name="T35" fmla="*/ 0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2"/>
                      <a:gd name="T55" fmla="*/ 0 h 38"/>
                      <a:gd name="T56" fmla="*/ 32 w 32"/>
                      <a:gd name="T57" fmla="*/ 38 h 3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2" h="38">
                        <a:moveTo>
                          <a:pt x="21" y="38"/>
                        </a:moveTo>
                        <a:lnTo>
                          <a:pt x="25" y="34"/>
                        </a:lnTo>
                        <a:lnTo>
                          <a:pt x="28" y="31"/>
                        </a:lnTo>
                        <a:lnTo>
                          <a:pt x="30" y="28"/>
                        </a:lnTo>
                        <a:lnTo>
                          <a:pt x="32" y="24"/>
                        </a:lnTo>
                        <a:lnTo>
                          <a:pt x="32" y="20"/>
                        </a:lnTo>
                        <a:lnTo>
                          <a:pt x="30" y="16"/>
                        </a:lnTo>
                        <a:lnTo>
                          <a:pt x="29" y="13"/>
                        </a:lnTo>
                        <a:lnTo>
                          <a:pt x="28" y="10"/>
                        </a:lnTo>
                        <a:lnTo>
                          <a:pt x="25" y="6"/>
                        </a:lnTo>
                        <a:lnTo>
                          <a:pt x="23" y="4"/>
                        </a:lnTo>
                        <a:lnTo>
                          <a:pt x="19" y="2"/>
                        </a:lnTo>
                        <a:lnTo>
                          <a:pt x="16" y="1"/>
                        </a:lnTo>
                        <a:lnTo>
                          <a:pt x="13" y="0"/>
                        </a:lnTo>
                        <a:lnTo>
                          <a:pt x="9" y="0"/>
                        </a:lnTo>
                        <a:lnTo>
                          <a:pt x="4" y="1"/>
                        </a:lnTo>
                        <a:lnTo>
                          <a:pt x="0" y="4"/>
                        </a:lnTo>
                        <a:lnTo>
                          <a:pt x="21" y="3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50" name="Freeform 749">
                    <a:extLst>
                      <a:ext uri="{FF2B5EF4-FFF2-40B4-BE49-F238E27FC236}">
                        <a16:creationId xmlns:a16="http://schemas.microsoft.com/office/drawing/2014/main" id="{04583D01-F993-2448-8FAE-F176C3D3514A}"/>
                      </a:ext>
                    </a:extLst>
                  </p:cNvPr>
                  <p:cNvSpPr>
                    <a:spLocks/>
                  </p:cNvSpPr>
                  <p:nvPr/>
                </p:nvSpPr>
                <p:spPr bwMode="auto">
                  <a:xfrm>
                    <a:off x="2122" y="2002"/>
                    <a:ext cx="24" cy="16"/>
                  </a:xfrm>
                  <a:custGeom>
                    <a:avLst/>
                    <a:gdLst>
                      <a:gd name="T0" fmla="*/ 0 w 94"/>
                      <a:gd name="T1" fmla="*/ 0 h 65"/>
                      <a:gd name="T2" fmla="*/ 0 w 94"/>
                      <a:gd name="T3" fmla="*/ 0 h 65"/>
                      <a:gd name="T4" fmla="*/ 0 w 94"/>
                      <a:gd name="T5" fmla="*/ 0 h 65"/>
                      <a:gd name="T6" fmla="*/ 0 w 94"/>
                      <a:gd name="T7" fmla="*/ 0 h 65"/>
                      <a:gd name="T8" fmla="*/ 0 w 94"/>
                      <a:gd name="T9" fmla="*/ 0 h 65"/>
                      <a:gd name="T10" fmla="*/ 0 w 94"/>
                      <a:gd name="T11" fmla="*/ 0 h 65"/>
                      <a:gd name="T12" fmla="*/ 0 w 94"/>
                      <a:gd name="T13" fmla="*/ 0 h 65"/>
                      <a:gd name="T14" fmla="*/ 0 w 94"/>
                      <a:gd name="T15" fmla="*/ 0 h 65"/>
                      <a:gd name="T16" fmla="*/ 0 w 94"/>
                      <a:gd name="T17" fmla="*/ 0 h 65"/>
                      <a:gd name="T18" fmla="*/ 0 w 94"/>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4"/>
                      <a:gd name="T31" fmla="*/ 0 h 65"/>
                      <a:gd name="T32" fmla="*/ 94 w 94"/>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4" h="65">
                        <a:moveTo>
                          <a:pt x="25" y="1"/>
                        </a:moveTo>
                        <a:lnTo>
                          <a:pt x="25" y="34"/>
                        </a:lnTo>
                        <a:lnTo>
                          <a:pt x="73" y="65"/>
                        </a:lnTo>
                        <a:lnTo>
                          <a:pt x="94" y="31"/>
                        </a:lnTo>
                        <a:lnTo>
                          <a:pt x="48" y="0"/>
                        </a:lnTo>
                        <a:lnTo>
                          <a:pt x="25" y="1"/>
                        </a:lnTo>
                        <a:lnTo>
                          <a:pt x="0" y="18"/>
                        </a:lnTo>
                        <a:lnTo>
                          <a:pt x="25" y="34"/>
                        </a:lnTo>
                        <a:lnTo>
                          <a:pt x="25" y="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51" name="Line 750">
                    <a:extLst>
                      <a:ext uri="{FF2B5EF4-FFF2-40B4-BE49-F238E27FC236}">
                        <a16:creationId xmlns:a16="http://schemas.microsoft.com/office/drawing/2014/main" id="{C44709C7-06F0-0847-952C-794B2BAD802E}"/>
                      </a:ext>
                    </a:extLst>
                  </p:cNvPr>
                  <p:cNvSpPr>
                    <a:spLocks noChangeShapeType="1"/>
                  </p:cNvSpPr>
                  <p:nvPr/>
                </p:nvSpPr>
                <p:spPr bwMode="auto">
                  <a:xfrm>
                    <a:off x="2128" y="2023"/>
                    <a:ext cx="13" cy="1"/>
                  </a:xfrm>
                  <a:prstGeom prst="line">
                    <a:avLst/>
                  </a:prstGeom>
                  <a:noFill/>
                  <a:ln w="11113">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652" name="Freeform 751">
                    <a:extLst>
                      <a:ext uri="{FF2B5EF4-FFF2-40B4-BE49-F238E27FC236}">
                        <a16:creationId xmlns:a16="http://schemas.microsoft.com/office/drawing/2014/main" id="{EF41B74B-BA4A-6941-B40C-F28A62602598}"/>
                      </a:ext>
                    </a:extLst>
                  </p:cNvPr>
                  <p:cNvSpPr>
                    <a:spLocks/>
                  </p:cNvSpPr>
                  <p:nvPr/>
                </p:nvSpPr>
                <p:spPr bwMode="auto">
                  <a:xfrm>
                    <a:off x="2114" y="2006"/>
                    <a:ext cx="42" cy="40"/>
                  </a:xfrm>
                  <a:custGeom>
                    <a:avLst/>
                    <a:gdLst>
                      <a:gd name="T0" fmla="*/ 0 w 166"/>
                      <a:gd name="T1" fmla="*/ 0 h 163"/>
                      <a:gd name="T2" fmla="*/ 0 w 166"/>
                      <a:gd name="T3" fmla="*/ 0 h 163"/>
                      <a:gd name="T4" fmla="*/ 0 w 166"/>
                      <a:gd name="T5" fmla="*/ 0 h 163"/>
                      <a:gd name="T6" fmla="*/ 0 w 166"/>
                      <a:gd name="T7" fmla="*/ 0 h 163"/>
                      <a:gd name="T8" fmla="*/ 0 w 166"/>
                      <a:gd name="T9" fmla="*/ 0 h 163"/>
                      <a:gd name="T10" fmla="*/ 0 w 166"/>
                      <a:gd name="T11" fmla="*/ 0 h 163"/>
                      <a:gd name="T12" fmla="*/ 0 w 166"/>
                      <a:gd name="T13" fmla="*/ 0 h 163"/>
                      <a:gd name="T14" fmla="*/ 0 w 166"/>
                      <a:gd name="T15" fmla="*/ 0 h 163"/>
                      <a:gd name="T16" fmla="*/ 0 w 166"/>
                      <a:gd name="T17" fmla="*/ 0 h 163"/>
                      <a:gd name="T18" fmla="*/ 0 w 166"/>
                      <a:gd name="T19" fmla="*/ 0 h 163"/>
                      <a:gd name="T20" fmla="*/ 0 w 166"/>
                      <a:gd name="T21" fmla="*/ 0 h 163"/>
                      <a:gd name="T22" fmla="*/ 0 w 166"/>
                      <a:gd name="T23" fmla="*/ 0 h 163"/>
                      <a:gd name="T24" fmla="*/ 0 w 166"/>
                      <a:gd name="T25" fmla="*/ 0 h 163"/>
                      <a:gd name="T26" fmla="*/ 0 w 166"/>
                      <a:gd name="T27" fmla="*/ 0 h 163"/>
                      <a:gd name="T28" fmla="*/ 0 w 166"/>
                      <a:gd name="T29" fmla="*/ 0 h 163"/>
                      <a:gd name="T30" fmla="*/ 0 w 166"/>
                      <a:gd name="T31" fmla="*/ 0 h 163"/>
                      <a:gd name="T32" fmla="*/ 0 w 166"/>
                      <a:gd name="T33" fmla="*/ 0 h 163"/>
                      <a:gd name="T34" fmla="*/ 0 w 166"/>
                      <a:gd name="T35" fmla="*/ 0 h 163"/>
                      <a:gd name="T36" fmla="*/ 0 w 166"/>
                      <a:gd name="T37" fmla="*/ 0 h 163"/>
                      <a:gd name="T38" fmla="*/ 0 w 166"/>
                      <a:gd name="T39" fmla="*/ 0 h 163"/>
                      <a:gd name="T40" fmla="*/ 0 w 166"/>
                      <a:gd name="T41" fmla="*/ 0 h 163"/>
                      <a:gd name="T42" fmla="*/ 0 w 166"/>
                      <a:gd name="T43" fmla="*/ 0 h 163"/>
                      <a:gd name="T44" fmla="*/ 0 w 166"/>
                      <a:gd name="T45" fmla="*/ 0 h 163"/>
                      <a:gd name="T46" fmla="*/ 0 w 166"/>
                      <a:gd name="T47" fmla="*/ 0 h 163"/>
                      <a:gd name="T48" fmla="*/ 0 w 166"/>
                      <a:gd name="T49" fmla="*/ 0 h 163"/>
                      <a:gd name="T50" fmla="*/ 0 w 166"/>
                      <a:gd name="T51" fmla="*/ 0 h 163"/>
                      <a:gd name="T52" fmla="*/ 0 w 166"/>
                      <a:gd name="T53" fmla="*/ 0 h 163"/>
                      <a:gd name="T54" fmla="*/ 0 w 166"/>
                      <a:gd name="T55" fmla="*/ 0 h 163"/>
                      <a:gd name="T56" fmla="*/ 0 w 166"/>
                      <a:gd name="T57" fmla="*/ 0 h 163"/>
                      <a:gd name="T58" fmla="*/ 0 w 166"/>
                      <a:gd name="T59" fmla="*/ 0 h 163"/>
                      <a:gd name="T60" fmla="*/ 0 w 166"/>
                      <a:gd name="T61" fmla="*/ 0 h 163"/>
                      <a:gd name="T62" fmla="*/ 0 w 166"/>
                      <a:gd name="T63" fmla="*/ 0 h 1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6"/>
                      <a:gd name="T97" fmla="*/ 0 h 163"/>
                      <a:gd name="T98" fmla="*/ 166 w 166"/>
                      <a:gd name="T99" fmla="*/ 163 h 16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6" h="163">
                        <a:moveTo>
                          <a:pt x="83" y="0"/>
                        </a:moveTo>
                        <a:lnTo>
                          <a:pt x="92" y="1"/>
                        </a:lnTo>
                        <a:lnTo>
                          <a:pt x="101" y="3"/>
                        </a:lnTo>
                        <a:lnTo>
                          <a:pt x="108" y="4"/>
                        </a:lnTo>
                        <a:lnTo>
                          <a:pt x="116" y="6"/>
                        </a:lnTo>
                        <a:lnTo>
                          <a:pt x="123" y="10"/>
                        </a:lnTo>
                        <a:lnTo>
                          <a:pt x="130" y="14"/>
                        </a:lnTo>
                        <a:lnTo>
                          <a:pt x="136" y="19"/>
                        </a:lnTo>
                        <a:lnTo>
                          <a:pt x="142" y="24"/>
                        </a:lnTo>
                        <a:lnTo>
                          <a:pt x="147" y="30"/>
                        </a:lnTo>
                        <a:lnTo>
                          <a:pt x="152" y="37"/>
                        </a:lnTo>
                        <a:lnTo>
                          <a:pt x="156" y="43"/>
                        </a:lnTo>
                        <a:lnTo>
                          <a:pt x="160" y="49"/>
                        </a:lnTo>
                        <a:lnTo>
                          <a:pt x="162" y="57"/>
                        </a:lnTo>
                        <a:lnTo>
                          <a:pt x="165" y="66"/>
                        </a:lnTo>
                        <a:lnTo>
                          <a:pt x="166" y="73"/>
                        </a:lnTo>
                        <a:lnTo>
                          <a:pt x="166" y="81"/>
                        </a:lnTo>
                        <a:lnTo>
                          <a:pt x="166" y="90"/>
                        </a:lnTo>
                        <a:lnTo>
                          <a:pt x="165" y="97"/>
                        </a:lnTo>
                        <a:lnTo>
                          <a:pt x="162" y="105"/>
                        </a:lnTo>
                        <a:lnTo>
                          <a:pt x="160" y="112"/>
                        </a:lnTo>
                        <a:lnTo>
                          <a:pt x="156" y="120"/>
                        </a:lnTo>
                        <a:lnTo>
                          <a:pt x="152" y="126"/>
                        </a:lnTo>
                        <a:lnTo>
                          <a:pt x="147" y="132"/>
                        </a:lnTo>
                        <a:lnTo>
                          <a:pt x="142" y="139"/>
                        </a:lnTo>
                        <a:lnTo>
                          <a:pt x="136" y="144"/>
                        </a:lnTo>
                        <a:lnTo>
                          <a:pt x="130" y="149"/>
                        </a:lnTo>
                        <a:lnTo>
                          <a:pt x="123" y="153"/>
                        </a:lnTo>
                        <a:lnTo>
                          <a:pt x="116" y="156"/>
                        </a:lnTo>
                        <a:lnTo>
                          <a:pt x="108" y="159"/>
                        </a:lnTo>
                        <a:lnTo>
                          <a:pt x="101" y="160"/>
                        </a:lnTo>
                        <a:lnTo>
                          <a:pt x="92" y="161"/>
                        </a:lnTo>
                        <a:lnTo>
                          <a:pt x="83" y="163"/>
                        </a:lnTo>
                        <a:lnTo>
                          <a:pt x="76" y="161"/>
                        </a:lnTo>
                        <a:lnTo>
                          <a:pt x="67" y="160"/>
                        </a:lnTo>
                        <a:lnTo>
                          <a:pt x="59" y="159"/>
                        </a:lnTo>
                        <a:lnTo>
                          <a:pt x="52" y="156"/>
                        </a:lnTo>
                        <a:lnTo>
                          <a:pt x="44" y="153"/>
                        </a:lnTo>
                        <a:lnTo>
                          <a:pt x="36" y="149"/>
                        </a:lnTo>
                        <a:lnTo>
                          <a:pt x="30" y="144"/>
                        </a:lnTo>
                        <a:lnTo>
                          <a:pt x="25" y="139"/>
                        </a:lnTo>
                        <a:lnTo>
                          <a:pt x="19" y="132"/>
                        </a:lnTo>
                        <a:lnTo>
                          <a:pt x="14" y="126"/>
                        </a:lnTo>
                        <a:lnTo>
                          <a:pt x="10" y="120"/>
                        </a:lnTo>
                        <a:lnTo>
                          <a:pt x="6" y="112"/>
                        </a:lnTo>
                        <a:lnTo>
                          <a:pt x="4" y="105"/>
                        </a:lnTo>
                        <a:lnTo>
                          <a:pt x="2" y="97"/>
                        </a:lnTo>
                        <a:lnTo>
                          <a:pt x="1" y="90"/>
                        </a:lnTo>
                        <a:lnTo>
                          <a:pt x="0" y="81"/>
                        </a:lnTo>
                        <a:lnTo>
                          <a:pt x="1" y="73"/>
                        </a:lnTo>
                        <a:lnTo>
                          <a:pt x="2" y="66"/>
                        </a:lnTo>
                        <a:lnTo>
                          <a:pt x="4" y="57"/>
                        </a:lnTo>
                        <a:lnTo>
                          <a:pt x="6" y="49"/>
                        </a:lnTo>
                        <a:lnTo>
                          <a:pt x="10" y="43"/>
                        </a:lnTo>
                        <a:lnTo>
                          <a:pt x="14" y="37"/>
                        </a:lnTo>
                        <a:lnTo>
                          <a:pt x="19" y="30"/>
                        </a:lnTo>
                        <a:lnTo>
                          <a:pt x="25" y="24"/>
                        </a:lnTo>
                        <a:lnTo>
                          <a:pt x="30" y="19"/>
                        </a:lnTo>
                        <a:lnTo>
                          <a:pt x="36" y="14"/>
                        </a:lnTo>
                        <a:lnTo>
                          <a:pt x="44" y="10"/>
                        </a:lnTo>
                        <a:lnTo>
                          <a:pt x="52" y="6"/>
                        </a:lnTo>
                        <a:lnTo>
                          <a:pt x="59" y="4"/>
                        </a:lnTo>
                        <a:lnTo>
                          <a:pt x="67" y="3"/>
                        </a:lnTo>
                        <a:lnTo>
                          <a:pt x="76" y="1"/>
                        </a:lnTo>
                        <a:lnTo>
                          <a:pt x="83" y="0"/>
                        </a:lnTo>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53" name="Freeform 752">
                    <a:extLst>
                      <a:ext uri="{FF2B5EF4-FFF2-40B4-BE49-F238E27FC236}">
                        <a16:creationId xmlns:a16="http://schemas.microsoft.com/office/drawing/2014/main" id="{46E3F3D0-23CB-C24B-AD7D-43CB44675FC1}"/>
                      </a:ext>
                    </a:extLst>
                  </p:cNvPr>
                  <p:cNvSpPr>
                    <a:spLocks/>
                  </p:cNvSpPr>
                  <p:nvPr/>
                </p:nvSpPr>
                <p:spPr bwMode="auto">
                  <a:xfrm>
                    <a:off x="2129" y="1993"/>
                    <a:ext cx="17" cy="17"/>
                  </a:xfrm>
                  <a:custGeom>
                    <a:avLst/>
                    <a:gdLst>
                      <a:gd name="T0" fmla="*/ 0 w 69"/>
                      <a:gd name="T1" fmla="*/ 0 h 64"/>
                      <a:gd name="T2" fmla="*/ 0 w 69"/>
                      <a:gd name="T3" fmla="*/ 0 h 64"/>
                      <a:gd name="T4" fmla="*/ 0 w 69"/>
                      <a:gd name="T5" fmla="*/ 0 h 64"/>
                      <a:gd name="T6" fmla="*/ 0 w 69"/>
                      <a:gd name="T7" fmla="*/ 0 h 64"/>
                      <a:gd name="T8" fmla="*/ 0 w 69"/>
                      <a:gd name="T9" fmla="*/ 0 h 64"/>
                      <a:gd name="T10" fmla="*/ 0 60000 65536"/>
                      <a:gd name="T11" fmla="*/ 0 60000 65536"/>
                      <a:gd name="T12" fmla="*/ 0 60000 65536"/>
                      <a:gd name="T13" fmla="*/ 0 60000 65536"/>
                      <a:gd name="T14" fmla="*/ 0 60000 65536"/>
                      <a:gd name="T15" fmla="*/ 0 w 69"/>
                      <a:gd name="T16" fmla="*/ 0 h 64"/>
                      <a:gd name="T17" fmla="*/ 69 w 69"/>
                      <a:gd name="T18" fmla="*/ 64 h 64"/>
                    </a:gdLst>
                    <a:ahLst/>
                    <a:cxnLst>
                      <a:cxn ang="T10">
                        <a:pos x="T0" y="T1"/>
                      </a:cxn>
                      <a:cxn ang="T11">
                        <a:pos x="T2" y="T3"/>
                      </a:cxn>
                      <a:cxn ang="T12">
                        <a:pos x="T4" y="T5"/>
                      </a:cxn>
                      <a:cxn ang="T13">
                        <a:pos x="T6" y="T7"/>
                      </a:cxn>
                      <a:cxn ang="T14">
                        <a:pos x="T8" y="T9"/>
                      </a:cxn>
                    </a:cxnLst>
                    <a:rect l="T15" t="T16" r="T17" b="T18"/>
                    <a:pathLst>
                      <a:path w="69" h="64">
                        <a:moveTo>
                          <a:pt x="48" y="0"/>
                        </a:moveTo>
                        <a:lnTo>
                          <a:pt x="0" y="31"/>
                        </a:lnTo>
                        <a:lnTo>
                          <a:pt x="23" y="64"/>
                        </a:lnTo>
                        <a:lnTo>
                          <a:pt x="69" y="34"/>
                        </a:lnTo>
                        <a:lnTo>
                          <a:pt x="48"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54" name="Freeform 753">
                    <a:extLst>
                      <a:ext uri="{FF2B5EF4-FFF2-40B4-BE49-F238E27FC236}">
                        <a16:creationId xmlns:a16="http://schemas.microsoft.com/office/drawing/2014/main" id="{892E62C2-452B-A44C-B7DF-F81760C4E179}"/>
                      </a:ext>
                    </a:extLst>
                  </p:cNvPr>
                  <p:cNvSpPr>
                    <a:spLocks/>
                  </p:cNvSpPr>
                  <p:nvPr/>
                </p:nvSpPr>
                <p:spPr bwMode="auto">
                  <a:xfrm>
                    <a:off x="2129" y="2011"/>
                    <a:ext cx="10" cy="10"/>
                  </a:xfrm>
                  <a:custGeom>
                    <a:avLst/>
                    <a:gdLst>
                      <a:gd name="T0" fmla="*/ 0 w 39"/>
                      <a:gd name="T1" fmla="*/ 0 h 39"/>
                      <a:gd name="T2" fmla="*/ 0 w 39"/>
                      <a:gd name="T3" fmla="*/ 0 h 39"/>
                      <a:gd name="T4" fmla="*/ 0 w 39"/>
                      <a:gd name="T5" fmla="*/ 0 h 39"/>
                      <a:gd name="T6" fmla="*/ 0 w 39"/>
                      <a:gd name="T7" fmla="*/ 0 h 39"/>
                      <a:gd name="T8" fmla="*/ 0 w 39"/>
                      <a:gd name="T9" fmla="*/ 0 h 39"/>
                      <a:gd name="T10" fmla="*/ 0 w 39"/>
                      <a:gd name="T11" fmla="*/ 0 h 39"/>
                      <a:gd name="T12" fmla="*/ 0 w 39"/>
                      <a:gd name="T13" fmla="*/ 0 h 39"/>
                      <a:gd name="T14" fmla="*/ 0 w 39"/>
                      <a:gd name="T15" fmla="*/ 0 h 39"/>
                      <a:gd name="T16" fmla="*/ 0 w 39"/>
                      <a:gd name="T17" fmla="*/ 0 h 39"/>
                      <a:gd name="T18" fmla="*/ 0 w 39"/>
                      <a:gd name="T19" fmla="*/ 0 h 39"/>
                      <a:gd name="T20" fmla="*/ 0 w 39"/>
                      <a:gd name="T21" fmla="*/ 0 h 39"/>
                      <a:gd name="T22" fmla="*/ 0 w 39"/>
                      <a:gd name="T23" fmla="*/ 0 h 39"/>
                      <a:gd name="T24" fmla="*/ 0 w 39"/>
                      <a:gd name="T25" fmla="*/ 0 h 39"/>
                      <a:gd name="T26" fmla="*/ 0 w 39"/>
                      <a:gd name="T27" fmla="*/ 0 h 39"/>
                      <a:gd name="T28" fmla="*/ 0 w 39"/>
                      <a:gd name="T29" fmla="*/ 0 h 39"/>
                      <a:gd name="T30" fmla="*/ 0 w 39"/>
                      <a:gd name="T31" fmla="*/ 0 h 39"/>
                      <a:gd name="T32" fmla="*/ 0 w 39"/>
                      <a:gd name="T33" fmla="*/ 0 h 39"/>
                      <a:gd name="T34" fmla="*/ 0 w 39"/>
                      <a:gd name="T35" fmla="*/ 0 h 39"/>
                      <a:gd name="T36" fmla="*/ 0 w 39"/>
                      <a:gd name="T37" fmla="*/ 0 h 39"/>
                      <a:gd name="T38" fmla="*/ 0 w 39"/>
                      <a:gd name="T39" fmla="*/ 0 h 39"/>
                      <a:gd name="T40" fmla="*/ 0 w 39"/>
                      <a:gd name="T41" fmla="*/ 0 h 39"/>
                      <a:gd name="T42" fmla="*/ 0 w 39"/>
                      <a:gd name="T43" fmla="*/ 0 h 39"/>
                      <a:gd name="T44" fmla="*/ 0 w 39"/>
                      <a:gd name="T45" fmla="*/ 0 h 39"/>
                      <a:gd name="T46" fmla="*/ 0 w 39"/>
                      <a:gd name="T47" fmla="*/ 0 h 39"/>
                      <a:gd name="T48" fmla="*/ 0 w 39"/>
                      <a:gd name="T49" fmla="*/ 0 h 39"/>
                      <a:gd name="T50" fmla="*/ 0 w 39"/>
                      <a:gd name="T51" fmla="*/ 0 h 39"/>
                      <a:gd name="T52" fmla="*/ 0 w 39"/>
                      <a:gd name="T53" fmla="*/ 0 h 39"/>
                      <a:gd name="T54" fmla="*/ 0 w 39"/>
                      <a:gd name="T55" fmla="*/ 0 h 39"/>
                      <a:gd name="T56" fmla="*/ 0 w 39"/>
                      <a:gd name="T57" fmla="*/ 0 h 39"/>
                      <a:gd name="T58" fmla="*/ 0 w 39"/>
                      <a:gd name="T59" fmla="*/ 0 h 39"/>
                      <a:gd name="T60" fmla="*/ 0 w 39"/>
                      <a:gd name="T61" fmla="*/ 0 h 39"/>
                      <a:gd name="T62" fmla="*/ 0 w 39"/>
                      <a:gd name="T63" fmla="*/ 0 h 39"/>
                      <a:gd name="T64" fmla="*/ 0 w 39"/>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
                      <a:gd name="T100" fmla="*/ 0 h 39"/>
                      <a:gd name="T101" fmla="*/ 39 w 39"/>
                      <a:gd name="T102" fmla="*/ 39 h 3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 h="39">
                        <a:moveTo>
                          <a:pt x="20" y="0"/>
                        </a:moveTo>
                        <a:lnTo>
                          <a:pt x="24" y="0"/>
                        </a:lnTo>
                        <a:lnTo>
                          <a:pt x="27" y="1"/>
                        </a:lnTo>
                        <a:lnTo>
                          <a:pt x="30" y="2"/>
                        </a:lnTo>
                        <a:lnTo>
                          <a:pt x="34" y="5"/>
                        </a:lnTo>
                        <a:lnTo>
                          <a:pt x="36" y="8"/>
                        </a:lnTo>
                        <a:lnTo>
                          <a:pt x="37" y="11"/>
                        </a:lnTo>
                        <a:lnTo>
                          <a:pt x="39" y="15"/>
                        </a:lnTo>
                        <a:lnTo>
                          <a:pt x="39" y="18"/>
                        </a:lnTo>
                        <a:lnTo>
                          <a:pt x="39" y="22"/>
                        </a:lnTo>
                        <a:lnTo>
                          <a:pt x="37" y="26"/>
                        </a:lnTo>
                        <a:lnTo>
                          <a:pt x="36" y="30"/>
                        </a:lnTo>
                        <a:lnTo>
                          <a:pt x="34" y="32"/>
                        </a:lnTo>
                        <a:lnTo>
                          <a:pt x="30" y="35"/>
                        </a:lnTo>
                        <a:lnTo>
                          <a:pt x="27" y="36"/>
                        </a:lnTo>
                        <a:lnTo>
                          <a:pt x="24" y="37"/>
                        </a:lnTo>
                        <a:lnTo>
                          <a:pt x="20" y="39"/>
                        </a:lnTo>
                        <a:lnTo>
                          <a:pt x="16" y="37"/>
                        </a:lnTo>
                        <a:lnTo>
                          <a:pt x="12" y="36"/>
                        </a:lnTo>
                        <a:lnTo>
                          <a:pt x="8" y="35"/>
                        </a:lnTo>
                        <a:lnTo>
                          <a:pt x="6" y="32"/>
                        </a:lnTo>
                        <a:lnTo>
                          <a:pt x="3" y="30"/>
                        </a:lnTo>
                        <a:lnTo>
                          <a:pt x="2" y="26"/>
                        </a:lnTo>
                        <a:lnTo>
                          <a:pt x="1" y="22"/>
                        </a:lnTo>
                        <a:lnTo>
                          <a:pt x="0" y="18"/>
                        </a:lnTo>
                        <a:lnTo>
                          <a:pt x="1" y="15"/>
                        </a:lnTo>
                        <a:lnTo>
                          <a:pt x="2" y="11"/>
                        </a:lnTo>
                        <a:lnTo>
                          <a:pt x="3" y="8"/>
                        </a:lnTo>
                        <a:lnTo>
                          <a:pt x="6" y="5"/>
                        </a:lnTo>
                        <a:lnTo>
                          <a:pt x="8" y="2"/>
                        </a:lnTo>
                        <a:lnTo>
                          <a:pt x="12" y="1"/>
                        </a:lnTo>
                        <a:lnTo>
                          <a:pt x="16" y="0"/>
                        </a:lnTo>
                        <a:lnTo>
                          <a:pt x="20" y="0"/>
                        </a:lnTo>
                      </a:path>
                    </a:pathLst>
                  </a:custGeom>
                  <a:noFill/>
                  <a:ln w="11113">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55" name="Freeform 754">
                    <a:extLst>
                      <a:ext uri="{FF2B5EF4-FFF2-40B4-BE49-F238E27FC236}">
                        <a16:creationId xmlns:a16="http://schemas.microsoft.com/office/drawing/2014/main" id="{537F6276-830E-4F49-B60E-0AE7329D5EB7}"/>
                      </a:ext>
                    </a:extLst>
                  </p:cNvPr>
                  <p:cNvSpPr>
                    <a:spLocks/>
                  </p:cNvSpPr>
                  <p:nvPr/>
                </p:nvSpPr>
                <p:spPr bwMode="auto">
                  <a:xfrm>
                    <a:off x="2124" y="2021"/>
                    <a:ext cx="10" cy="19"/>
                  </a:xfrm>
                  <a:custGeom>
                    <a:avLst/>
                    <a:gdLst>
                      <a:gd name="T0" fmla="*/ 0 w 42"/>
                      <a:gd name="T1" fmla="*/ 0 h 75"/>
                      <a:gd name="T2" fmla="*/ 0 w 42"/>
                      <a:gd name="T3" fmla="*/ 0 h 75"/>
                      <a:gd name="T4" fmla="*/ 0 w 42"/>
                      <a:gd name="T5" fmla="*/ 0 h 75"/>
                      <a:gd name="T6" fmla="*/ 0 60000 65536"/>
                      <a:gd name="T7" fmla="*/ 0 60000 65536"/>
                      <a:gd name="T8" fmla="*/ 0 60000 65536"/>
                      <a:gd name="T9" fmla="*/ 0 w 42"/>
                      <a:gd name="T10" fmla="*/ 0 h 75"/>
                      <a:gd name="T11" fmla="*/ 42 w 42"/>
                      <a:gd name="T12" fmla="*/ 75 h 75"/>
                    </a:gdLst>
                    <a:ahLst/>
                    <a:cxnLst>
                      <a:cxn ang="T6">
                        <a:pos x="T0" y="T1"/>
                      </a:cxn>
                      <a:cxn ang="T7">
                        <a:pos x="T2" y="T3"/>
                      </a:cxn>
                      <a:cxn ang="T8">
                        <a:pos x="T4" y="T5"/>
                      </a:cxn>
                    </a:cxnLst>
                    <a:rect l="T9" t="T10" r="T11" b="T12"/>
                    <a:pathLst>
                      <a:path w="42" h="75">
                        <a:moveTo>
                          <a:pt x="42" y="0"/>
                        </a:moveTo>
                        <a:lnTo>
                          <a:pt x="42" y="34"/>
                        </a:lnTo>
                        <a:lnTo>
                          <a:pt x="0" y="75"/>
                        </a:lnTo>
                      </a:path>
                    </a:pathLst>
                  </a:custGeom>
                  <a:noFill/>
                  <a:ln w="11113">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56" name="Line 755">
                    <a:extLst>
                      <a:ext uri="{FF2B5EF4-FFF2-40B4-BE49-F238E27FC236}">
                        <a16:creationId xmlns:a16="http://schemas.microsoft.com/office/drawing/2014/main" id="{A6B5C37F-EAED-5C40-9FA7-A7A9DD716F1C}"/>
                      </a:ext>
                    </a:extLst>
                  </p:cNvPr>
                  <p:cNvSpPr>
                    <a:spLocks noChangeShapeType="1"/>
                  </p:cNvSpPr>
                  <p:nvPr/>
                </p:nvSpPr>
                <p:spPr bwMode="auto">
                  <a:xfrm>
                    <a:off x="2134" y="2029"/>
                    <a:ext cx="11" cy="11"/>
                  </a:xfrm>
                  <a:prstGeom prst="line">
                    <a:avLst/>
                  </a:prstGeom>
                  <a:noFill/>
                  <a:ln w="11113">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03630" name="Group 756">
                <a:extLst>
                  <a:ext uri="{FF2B5EF4-FFF2-40B4-BE49-F238E27FC236}">
                    <a16:creationId xmlns:a16="http://schemas.microsoft.com/office/drawing/2014/main" id="{90480F39-C5E6-E14F-8F61-389DAB6F0160}"/>
                  </a:ext>
                </a:extLst>
              </p:cNvPr>
              <p:cNvGrpSpPr>
                <a:grpSpLocks/>
              </p:cNvGrpSpPr>
              <p:nvPr/>
            </p:nvGrpSpPr>
            <p:grpSpPr bwMode="auto">
              <a:xfrm>
                <a:off x="1932" y="1774"/>
                <a:ext cx="117" cy="62"/>
                <a:chOff x="2041" y="1992"/>
                <a:chExt cx="117" cy="62"/>
              </a:xfrm>
            </p:grpSpPr>
            <p:grpSp>
              <p:nvGrpSpPr>
                <p:cNvPr id="103631" name="Group 757">
                  <a:extLst>
                    <a:ext uri="{FF2B5EF4-FFF2-40B4-BE49-F238E27FC236}">
                      <a16:creationId xmlns:a16="http://schemas.microsoft.com/office/drawing/2014/main" id="{034BE1ED-9584-B642-A858-FEDF6B678CFE}"/>
                    </a:ext>
                  </a:extLst>
                </p:cNvPr>
                <p:cNvGrpSpPr>
                  <a:grpSpLocks/>
                </p:cNvGrpSpPr>
                <p:nvPr/>
              </p:nvGrpSpPr>
              <p:grpSpPr bwMode="auto">
                <a:xfrm>
                  <a:off x="2041" y="1994"/>
                  <a:ext cx="117" cy="60"/>
                  <a:chOff x="2802" y="1995"/>
                  <a:chExt cx="117" cy="60"/>
                </a:xfrm>
              </p:grpSpPr>
              <p:sp>
                <p:nvSpPr>
                  <p:cNvPr id="103641" name="Freeform 758">
                    <a:extLst>
                      <a:ext uri="{FF2B5EF4-FFF2-40B4-BE49-F238E27FC236}">
                        <a16:creationId xmlns:a16="http://schemas.microsoft.com/office/drawing/2014/main" id="{05EB3D2A-BF8A-244C-A0C6-D0D89D798FBA}"/>
                      </a:ext>
                    </a:extLst>
                  </p:cNvPr>
                  <p:cNvSpPr>
                    <a:spLocks/>
                  </p:cNvSpPr>
                  <p:nvPr/>
                </p:nvSpPr>
                <p:spPr bwMode="auto">
                  <a:xfrm>
                    <a:off x="2805" y="1997"/>
                    <a:ext cx="111" cy="55"/>
                  </a:xfrm>
                  <a:custGeom>
                    <a:avLst/>
                    <a:gdLst>
                      <a:gd name="T0" fmla="*/ 0 w 448"/>
                      <a:gd name="T1" fmla="*/ 0 h 217"/>
                      <a:gd name="T2" fmla="*/ 0 w 448"/>
                      <a:gd name="T3" fmla="*/ 0 h 217"/>
                      <a:gd name="T4" fmla="*/ 0 w 448"/>
                      <a:gd name="T5" fmla="*/ 0 h 217"/>
                      <a:gd name="T6" fmla="*/ 0 w 448"/>
                      <a:gd name="T7" fmla="*/ 0 h 217"/>
                      <a:gd name="T8" fmla="*/ 0 w 448"/>
                      <a:gd name="T9" fmla="*/ 0 h 217"/>
                      <a:gd name="T10" fmla="*/ 0 w 448"/>
                      <a:gd name="T11" fmla="*/ 0 h 217"/>
                      <a:gd name="T12" fmla="*/ 0 w 448"/>
                      <a:gd name="T13" fmla="*/ 0 h 217"/>
                      <a:gd name="T14" fmla="*/ 0 w 448"/>
                      <a:gd name="T15" fmla="*/ 0 h 217"/>
                      <a:gd name="T16" fmla="*/ 0 w 448"/>
                      <a:gd name="T17" fmla="*/ 0 h 217"/>
                      <a:gd name="T18" fmla="*/ 0 w 448"/>
                      <a:gd name="T19" fmla="*/ 0 h 217"/>
                      <a:gd name="T20" fmla="*/ 0 w 448"/>
                      <a:gd name="T21" fmla="*/ 0 h 217"/>
                      <a:gd name="T22" fmla="*/ 0 w 448"/>
                      <a:gd name="T23" fmla="*/ 0 h 217"/>
                      <a:gd name="T24" fmla="*/ 0 w 448"/>
                      <a:gd name="T25" fmla="*/ 0 h 217"/>
                      <a:gd name="T26" fmla="*/ 0 w 448"/>
                      <a:gd name="T27" fmla="*/ 0 h 217"/>
                      <a:gd name="T28" fmla="*/ 0 w 448"/>
                      <a:gd name="T29" fmla="*/ 0 h 217"/>
                      <a:gd name="T30" fmla="*/ 0 w 448"/>
                      <a:gd name="T31" fmla="*/ 0 h 217"/>
                      <a:gd name="T32" fmla="*/ 0 w 448"/>
                      <a:gd name="T33" fmla="*/ 0 h 217"/>
                      <a:gd name="T34" fmla="*/ 0 w 448"/>
                      <a:gd name="T35" fmla="*/ 0 h 217"/>
                      <a:gd name="T36" fmla="*/ 0 w 448"/>
                      <a:gd name="T37" fmla="*/ 0 h 217"/>
                      <a:gd name="T38" fmla="*/ 0 w 448"/>
                      <a:gd name="T39" fmla="*/ 0 h 217"/>
                      <a:gd name="T40" fmla="*/ 0 w 448"/>
                      <a:gd name="T41" fmla="*/ 0 h 217"/>
                      <a:gd name="T42" fmla="*/ 0 w 448"/>
                      <a:gd name="T43" fmla="*/ 0 h 217"/>
                      <a:gd name="T44" fmla="*/ 0 w 448"/>
                      <a:gd name="T45" fmla="*/ 0 h 217"/>
                      <a:gd name="T46" fmla="*/ 0 w 448"/>
                      <a:gd name="T47" fmla="*/ 0 h 217"/>
                      <a:gd name="T48" fmla="*/ 0 w 448"/>
                      <a:gd name="T49" fmla="*/ 0 h 217"/>
                      <a:gd name="T50" fmla="*/ 0 w 448"/>
                      <a:gd name="T51" fmla="*/ 0 h 217"/>
                      <a:gd name="T52" fmla="*/ 0 w 448"/>
                      <a:gd name="T53" fmla="*/ 0 h 217"/>
                      <a:gd name="T54" fmla="*/ 0 w 448"/>
                      <a:gd name="T55" fmla="*/ 0 h 217"/>
                      <a:gd name="T56" fmla="*/ 0 w 448"/>
                      <a:gd name="T57" fmla="*/ 0 h 217"/>
                      <a:gd name="T58" fmla="*/ 0 w 448"/>
                      <a:gd name="T59" fmla="*/ 0 h 217"/>
                      <a:gd name="T60" fmla="*/ 0 w 448"/>
                      <a:gd name="T61" fmla="*/ 0 h 217"/>
                      <a:gd name="T62" fmla="*/ 0 w 448"/>
                      <a:gd name="T63" fmla="*/ 0 h 2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48"/>
                      <a:gd name="T97" fmla="*/ 0 h 217"/>
                      <a:gd name="T98" fmla="*/ 448 w 448"/>
                      <a:gd name="T99" fmla="*/ 217 h 2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48" h="217">
                        <a:moveTo>
                          <a:pt x="448" y="109"/>
                        </a:moveTo>
                        <a:lnTo>
                          <a:pt x="446" y="120"/>
                        </a:lnTo>
                        <a:lnTo>
                          <a:pt x="443" y="131"/>
                        </a:lnTo>
                        <a:lnTo>
                          <a:pt x="438" y="141"/>
                        </a:lnTo>
                        <a:lnTo>
                          <a:pt x="430" y="151"/>
                        </a:lnTo>
                        <a:lnTo>
                          <a:pt x="420" y="160"/>
                        </a:lnTo>
                        <a:lnTo>
                          <a:pt x="409" y="169"/>
                        </a:lnTo>
                        <a:lnTo>
                          <a:pt x="396" y="177"/>
                        </a:lnTo>
                        <a:lnTo>
                          <a:pt x="382" y="185"/>
                        </a:lnTo>
                        <a:lnTo>
                          <a:pt x="366" y="191"/>
                        </a:lnTo>
                        <a:lnTo>
                          <a:pt x="348" y="198"/>
                        </a:lnTo>
                        <a:lnTo>
                          <a:pt x="330" y="204"/>
                        </a:lnTo>
                        <a:lnTo>
                          <a:pt x="310" y="208"/>
                        </a:lnTo>
                        <a:lnTo>
                          <a:pt x="290" y="212"/>
                        </a:lnTo>
                        <a:lnTo>
                          <a:pt x="269" y="214"/>
                        </a:lnTo>
                        <a:lnTo>
                          <a:pt x="247" y="217"/>
                        </a:lnTo>
                        <a:lnTo>
                          <a:pt x="225" y="217"/>
                        </a:lnTo>
                        <a:lnTo>
                          <a:pt x="202" y="217"/>
                        </a:lnTo>
                        <a:lnTo>
                          <a:pt x="179" y="214"/>
                        </a:lnTo>
                        <a:lnTo>
                          <a:pt x="158" y="212"/>
                        </a:lnTo>
                        <a:lnTo>
                          <a:pt x="138" y="208"/>
                        </a:lnTo>
                        <a:lnTo>
                          <a:pt x="117" y="204"/>
                        </a:lnTo>
                        <a:lnTo>
                          <a:pt x="100" y="198"/>
                        </a:lnTo>
                        <a:lnTo>
                          <a:pt x="82" y="191"/>
                        </a:lnTo>
                        <a:lnTo>
                          <a:pt x="66" y="185"/>
                        </a:lnTo>
                        <a:lnTo>
                          <a:pt x="52" y="177"/>
                        </a:lnTo>
                        <a:lnTo>
                          <a:pt x="39" y="169"/>
                        </a:lnTo>
                        <a:lnTo>
                          <a:pt x="28" y="160"/>
                        </a:lnTo>
                        <a:lnTo>
                          <a:pt x="18" y="151"/>
                        </a:lnTo>
                        <a:lnTo>
                          <a:pt x="10" y="141"/>
                        </a:lnTo>
                        <a:lnTo>
                          <a:pt x="5" y="131"/>
                        </a:lnTo>
                        <a:lnTo>
                          <a:pt x="2" y="120"/>
                        </a:lnTo>
                        <a:lnTo>
                          <a:pt x="0" y="109"/>
                        </a:lnTo>
                        <a:lnTo>
                          <a:pt x="2" y="98"/>
                        </a:lnTo>
                        <a:lnTo>
                          <a:pt x="5" y="87"/>
                        </a:lnTo>
                        <a:lnTo>
                          <a:pt x="10" y="77"/>
                        </a:lnTo>
                        <a:lnTo>
                          <a:pt x="18" y="67"/>
                        </a:lnTo>
                        <a:lnTo>
                          <a:pt x="28" y="58"/>
                        </a:lnTo>
                        <a:lnTo>
                          <a:pt x="39" y="48"/>
                        </a:lnTo>
                        <a:lnTo>
                          <a:pt x="52" y="40"/>
                        </a:lnTo>
                        <a:lnTo>
                          <a:pt x="66" y="33"/>
                        </a:lnTo>
                        <a:lnTo>
                          <a:pt x="82" y="25"/>
                        </a:lnTo>
                        <a:lnTo>
                          <a:pt x="100" y="19"/>
                        </a:lnTo>
                        <a:lnTo>
                          <a:pt x="117" y="14"/>
                        </a:lnTo>
                        <a:lnTo>
                          <a:pt x="138" y="9"/>
                        </a:lnTo>
                        <a:lnTo>
                          <a:pt x="158" y="5"/>
                        </a:lnTo>
                        <a:lnTo>
                          <a:pt x="179" y="2"/>
                        </a:lnTo>
                        <a:lnTo>
                          <a:pt x="202" y="1"/>
                        </a:lnTo>
                        <a:lnTo>
                          <a:pt x="225" y="0"/>
                        </a:lnTo>
                        <a:lnTo>
                          <a:pt x="247" y="1"/>
                        </a:lnTo>
                        <a:lnTo>
                          <a:pt x="269" y="2"/>
                        </a:lnTo>
                        <a:lnTo>
                          <a:pt x="290" y="5"/>
                        </a:lnTo>
                        <a:lnTo>
                          <a:pt x="310" y="9"/>
                        </a:lnTo>
                        <a:lnTo>
                          <a:pt x="330" y="14"/>
                        </a:lnTo>
                        <a:lnTo>
                          <a:pt x="348" y="19"/>
                        </a:lnTo>
                        <a:lnTo>
                          <a:pt x="366" y="25"/>
                        </a:lnTo>
                        <a:lnTo>
                          <a:pt x="382" y="33"/>
                        </a:lnTo>
                        <a:lnTo>
                          <a:pt x="396" y="40"/>
                        </a:lnTo>
                        <a:lnTo>
                          <a:pt x="409" y="48"/>
                        </a:lnTo>
                        <a:lnTo>
                          <a:pt x="420" y="58"/>
                        </a:lnTo>
                        <a:lnTo>
                          <a:pt x="430" y="67"/>
                        </a:lnTo>
                        <a:lnTo>
                          <a:pt x="438" y="77"/>
                        </a:lnTo>
                        <a:lnTo>
                          <a:pt x="443" y="87"/>
                        </a:lnTo>
                        <a:lnTo>
                          <a:pt x="446" y="98"/>
                        </a:lnTo>
                        <a:lnTo>
                          <a:pt x="448" y="109"/>
                        </a:lnTo>
                        <a:close/>
                      </a:path>
                    </a:pathLst>
                  </a:custGeom>
                  <a:solidFill>
                    <a:srgbClr val="F2CDB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103642" name="Group 759">
                    <a:extLst>
                      <a:ext uri="{FF2B5EF4-FFF2-40B4-BE49-F238E27FC236}">
                        <a16:creationId xmlns:a16="http://schemas.microsoft.com/office/drawing/2014/main" id="{3DC0BE01-C426-204D-8F87-ADEFB2D45CF4}"/>
                      </a:ext>
                    </a:extLst>
                  </p:cNvPr>
                  <p:cNvGrpSpPr>
                    <a:grpSpLocks/>
                  </p:cNvGrpSpPr>
                  <p:nvPr/>
                </p:nvGrpSpPr>
                <p:grpSpPr bwMode="auto">
                  <a:xfrm>
                    <a:off x="2802" y="1995"/>
                    <a:ext cx="117" cy="60"/>
                    <a:chOff x="2802" y="1995"/>
                    <a:chExt cx="117" cy="60"/>
                  </a:xfrm>
                </p:grpSpPr>
                <p:sp>
                  <p:nvSpPr>
                    <p:cNvPr id="103643" name="Freeform 760">
                      <a:extLst>
                        <a:ext uri="{FF2B5EF4-FFF2-40B4-BE49-F238E27FC236}">
                          <a16:creationId xmlns:a16="http://schemas.microsoft.com/office/drawing/2014/main" id="{10961BBE-CABB-B240-B610-15719644A36D}"/>
                        </a:ext>
                      </a:extLst>
                    </p:cNvPr>
                    <p:cNvSpPr>
                      <a:spLocks/>
                    </p:cNvSpPr>
                    <p:nvPr/>
                  </p:nvSpPr>
                  <p:spPr bwMode="auto">
                    <a:xfrm>
                      <a:off x="2861" y="2025"/>
                      <a:ext cx="58" cy="30"/>
                    </a:xfrm>
                    <a:custGeom>
                      <a:avLst/>
                      <a:gdLst>
                        <a:gd name="T0" fmla="*/ 0 w 231"/>
                        <a:gd name="T1" fmla="*/ 0 h 116"/>
                        <a:gd name="T2" fmla="*/ 0 w 231"/>
                        <a:gd name="T3" fmla="*/ 0 h 116"/>
                        <a:gd name="T4" fmla="*/ 0 w 231"/>
                        <a:gd name="T5" fmla="*/ 0 h 116"/>
                        <a:gd name="T6" fmla="*/ 0 w 231"/>
                        <a:gd name="T7" fmla="*/ 0 h 116"/>
                        <a:gd name="T8" fmla="*/ 0 w 231"/>
                        <a:gd name="T9" fmla="*/ 0 h 116"/>
                        <a:gd name="T10" fmla="*/ 0 w 231"/>
                        <a:gd name="T11" fmla="*/ 0 h 116"/>
                        <a:gd name="T12" fmla="*/ 0 w 231"/>
                        <a:gd name="T13" fmla="*/ 0 h 116"/>
                        <a:gd name="T14" fmla="*/ 0 w 231"/>
                        <a:gd name="T15" fmla="*/ 0 h 116"/>
                        <a:gd name="T16" fmla="*/ 0 w 231"/>
                        <a:gd name="T17" fmla="*/ 0 h 116"/>
                        <a:gd name="T18" fmla="*/ 0 w 231"/>
                        <a:gd name="T19" fmla="*/ 0 h 116"/>
                        <a:gd name="T20" fmla="*/ 0 w 231"/>
                        <a:gd name="T21" fmla="*/ 0 h 116"/>
                        <a:gd name="T22" fmla="*/ 0 w 231"/>
                        <a:gd name="T23" fmla="*/ 0 h 116"/>
                        <a:gd name="T24" fmla="*/ 0 w 231"/>
                        <a:gd name="T25" fmla="*/ 0 h 116"/>
                        <a:gd name="T26" fmla="*/ 0 w 231"/>
                        <a:gd name="T27" fmla="*/ 0 h 116"/>
                        <a:gd name="T28" fmla="*/ 0 w 231"/>
                        <a:gd name="T29" fmla="*/ 0 h 116"/>
                        <a:gd name="T30" fmla="*/ 0 w 231"/>
                        <a:gd name="T31" fmla="*/ 0 h 116"/>
                        <a:gd name="T32" fmla="*/ 0 w 231"/>
                        <a:gd name="T33" fmla="*/ 0 h 116"/>
                        <a:gd name="T34" fmla="*/ 0 w 231"/>
                        <a:gd name="T35" fmla="*/ 0 h 116"/>
                        <a:gd name="T36" fmla="*/ 0 w 231"/>
                        <a:gd name="T37" fmla="*/ 0 h 116"/>
                        <a:gd name="T38" fmla="*/ 0 w 231"/>
                        <a:gd name="T39" fmla="*/ 0 h 116"/>
                        <a:gd name="T40" fmla="*/ 0 w 231"/>
                        <a:gd name="T41" fmla="*/ 0 h 116"/>
                        <a:gd name="T42" fmla="*/ 0 w 231"/>
                        <a:gd name="T43" fmla="*/ 0 h 116"/>
                        <a:gd name="T44" fmla="*/ 0 w 231"/>
                        <a:gd name="T45" fmla="*/ 0 h 116"/>
                        <a:gd name="T46" fmla="*/ 0 w 231"/>
                        <a:gd name="T47" fmla="*/ 0 h 116"/>
                        <a:gd name="T48" fmla="*/ 0 w 231"/>
                        <a:gd name="T49" fmla="*/ 0 h 116"/>
                        <a:gd name="T50" fmla="*/ 0 w 231"/>
                        <a:gd name="T51" fmla="*/ 0 h 116"/>
                        <a:gd name="T52" fmla="*/ 0 w 231"/>
                        <a:gd name="T53" fmla="*/ 0 h 116"/>
                        <a:gd name="T54" fmla="*/ 0 w 231"/>
                        <a:gd name="T55" fmla="*/ 0 h 116"/>
                        <a:gd name="T56" fmla="*/ 0 w 231"/>
                        <a:gd name="T57" fmla="*/ 0 h 116"/>
                        <a:gd name="T58" fmla="*/ 0 w 231"/>
                        <a:gd name="T59" fmla="*/ 0 h 116"/>
                        <a:gd name="T60" fmla="*/ 0 w 231"/>
                        <a:gd name="T61" fmla="*/ 0 h 116"/>
                        <a:gd name="T62" fmla="*/ 0 w 231"/>
                        <a:gd name="T63" fmla="*/ 0 h 116"/>
                        <a:gd name="T64" fmla="*/ 0 w 231"/>
                        <a:gd name="T65" fmla="*/ 0 h 116"/>
                        <a:gd name="T66" fmla="*/ 0 w 231"/>
                        <a:gd name="T67" fmla="*/ 0 h 116"/>
                        <a:gd name="T68" fmla="*/ 0 w 231"/>
                        <a:gd name="T69" fmla="*/ 0 h 116"/>
                        <a:gd name="T70" fmla="*/ 0 w 231"/>
                        <a:gd name="T71" fmla="*/ 0 h 116"/>
                        <a:gd name="T72" fmla="*/ 0 w 231"/>
                        <a:gd name="T73" fmla="*/ 0 h 116"/>
                        <a:gd name="T74" fmla="*/ 0 w 231"/>
                        <a:gd name="T75" fmla="*/ 0 h 116"/>
                        <a:gd name="T76" fmla="*/ 0 w 231"/>
                        <a:gd name="T77" fmla="*/ 0 h 11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1"/>
                        <a:gd name="T118" fmla="*/ 0 h 116"/>
                        <a:gd name="T119" fmla="*/ 231 w 231"/>
                        <a:gd name="T120" fmla="*/ 116 h 11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1" h="116">
                          <a:moveTo>
                            <a:pt x="0" y="116"/>
                          </a:moveTo>
                          <a:lnTo>
                            <a:pt x="0" y="116"/>
                          </a:lnTo>
                          <a:lnTo>
                            <a:pt x="22" y="116"/>
                          </a:lnTo>
                          <a:lnTo>
                            <a:pt x="45" y="114"/>
                          </a:lnTo>
                          <a:lnTo>
                            <a:pt x="66" y="111"/>
                          </a:lnTo>
                          <a:lnTo>
                            <a:pt x="88" y="108"/>
                          </a:lnTo>
                          <a:lnTo>
                            <a:pt x="108" y="103"/>
                          </a:lnTo>
                          <a:lnTo>
                            <a:pt x="127" y="97"/>
                          </a:lnTo>
                          <a:lnTo>
                            <a:pt x="144" y="91"/>
                          </a:lnTo>
                          <a:lnTo>
                            <a:pt x="161" y="84"/>
                          </a:lnTo>
                          <a:lnTo>
                            <a:pt x="176" y="76"/>
                          </a:lnTo>
                          <a:lnTo>
                            <a:pt x="190" y="67"/>
                          </a:lnTo>
                          <a:lnTo>
                            <a:pt x="201" y="57"/>
                          </a:lnTo>
                          <a:lnTo>
                            <a:pt x="211" y="47"/>
                          </a:lnTo>
                          <a:lnTo>
                            <a:pt x="220" y="37"/>
                          </a:lnTo>
                          <a:lnTo>
                            <a:pt x="226" y="26"/>
                          </a:lnTo>
                          <a:lnTo>
                            <a:pt x="230" y="13"/>
                          </a:lnTo>
                          <a:lnTo>
                            <a:pt x="231" y="0"/>
                          </a:lnTo>
                          <a:lnTo>
                            <a:pt x="214" y="0"/>
                          </a:lnTo>
                          <a:lnTo>
                            <a:pt x="213" y="9"/>
                          </a:lnTo>
                          <a:lnTo>
                            <a:pt x="210" y="18"/>
                          </a:lnTo>
                          <a:lnTo>
                            <a:pt x="205" y="27"/>
                          </a:lnTo>
                          <a:lnTo>
                            <a:pt x="199" y="36"/>
                          </a:lnTo>
                          <a:lnTo>
                            <a:pt x="190" y="45"/>
                          </a:lnTo>
                          <a:lnTo>
                            <a:pt x="179" y="52"/>
                          </a:lnTo>
                          <a:lnTo>
                            <a:pt x="167" y="61"/>
                          </a:lnTo>
                          <a:lnTo>
                            <a:pt x="153" y="67"/>
                          </a:lnTo>
                          <a:lnTo>
                            <a:pt x="138" y="75"/>
                          </a:lnTo>
                          <a:lnTo>
                            <a:pt x="121" y="80"/>
                          </a:lnTo>
                          <a:lnTo>
                            <a:pt x="103" y="86"/>
                          </a:lnTo>
                          <a:lnTo>
                            <a:pt x="84" y="90"/>
                          </a:lnTo>
                          <a:lnTo>
                            <a:pt x="64" y="94"/>
                          </a:lnTo>
                          <a:lnTo>
                            <a:pt x="42" y="96"/>
                          </a:lnTo>
                          <a:lnTo>
                            <a:pt x="21" y="97"/>
                          </a:lnTo>
                          <a:lnTo>
                            <a:pt x="0" y="99"/>
                          </a:lnTo>
                          <a:lnTo>
                            <a:pt x="0" y="116"/>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44" name="Freeform 761">
                      <a:extLst>
                        <a:ext uri="{FF2B5EF4-FFF2-40B4-BE49-F238E27FC236}">
                          <a16:creationId xmlns:a16="http://schemas.microsoft.com/office/drawing/2014/main" id="{0AA50D8B-5D7E-774B-9C3B-4A3C305BB861}"/>
                        </a:ext>
                      </a:extLst>
                    </p:cNvPr>
                    <p:cNvSpPr>
                      <a:spLocks/>
                    </p:cNvSpPr>
                    <p:nvPr/>
                  </p:nvSpPr>
                  <p:spPr bwMode="auto">
                    <a:xfrm>
                      <a:off x="2802" y="2025"/>
                      <a:ext cx="59" cy="30"/>
                    </a:xfrm>
                    <a:custGeom>
                      <a:avLst/>
                      <a:gdLst>
                        <a:gd name="T0" fmla="*/ 0 w 234"/>
                        <a:gd name="T1" fmla="*/ 0 h 116"/>
                        <a:gd name="T2" fmla="*/ 0 w 234"/>
                        <a:gd name="T3" fmla="*/ 0 h 116"/>
                        <a:gd name="T4" fmla="*/ 0 w 234"/>
                        <a:gd name="T5" fmla="*/ 0 h 116"/>
                        <a:gd name="T6" fmla="*/ 0 w 234"/>
                        <a:gd name="T7" fmla="*/ 0 h 116"/>
                        <a:gd name="T8" fmla="*/ 0 w 234"/>
                        <a:gd name="T9" fmla="*/ 0 h 116"/>
                        <a:gd name="T10" fmla="*/ 0 w 234"/>
                        <a:gd name="T11" fmla="*/ 0 h 116"/>
                        <a:gd name="T12" fmla="*/ 0 w 234"/>
                        <a:gd name="T13" fmla="*/ 0 h 116"/>
                        <a:gd name="T14" fmla="*/ 0 w 234"/>
                        <a:gd name="T15" fmla="*/ 0 h 116"/>
                        <a:gd name="T16" fmla="*/ 0 w 234"/>
                        <a:gd name="T17" fmla="*/ 0 h 116"/>
                        <a:gd name="T18" fmla="*/ 0 w 234"/>
                        <a:gd name="T19" fmla="*/ 0 h 116"/>
                        <a:gd name="T20" fmla="*/ 0 w 234"/>
                        <a:gd name="T21" fmla="*/ 0 h 116"/>
                        <a:gd name="T22" fmla="*/ 0 w 234"/>
                        <a:gd name="T23" fmla="*/ 0 h 116"/>
                        <a:gd name="T24" fmla="*/ 0 w 234"/>
                        <a:gd name="T25" fmla="*/ 0 h 116"/>
                        <a:gd name="T26" fmla="*/ 0 w 234"/>
                        <a:gd name="T27" fmla="*/ 0 h 116"/>
                        <a:gd name="T28" fmla="*/ 0 w 234"/>
                        <a:gd name="T29" fmla="*/ 0 h 116"/>
                        <a:gd name="T30" fmla="*/ 0 w 234"/>
                        <a:gd name="T31" fmla="*/ 0 h 116"/>
                        <a:gd name="T32" fmla="*/ 0 w 234"/>
                        <a:gd name="T33" fmla="*/ 0 h 116"/>
                        <a:gd name="T34" fmla="*/ 0 w 234"/>
                        <a:gd name="T35" fmla="*/ 0 h 116"/>
                        <a:gd name="T36" fmla="*/ 0 w 234"/>
                        <a:gd name="T37" fmla="*/ 0 h 116"/>
                        <a:gd name="T38" fmla="*/ 0 w 234"/>
                        <a:gd name="T39" fmla="*/ 0 h 116"/>
                        <a:gd name="T40" fmla="*/ 0 w 234"/>
                        <a:gd name="T41" fmla="*/ 0 h 116"/>
                        <a:gd name="T42" fmla="*/ 0 w 234"/>
                        <a:gd name="T43" fmla="*/ 0 h 116"/>
                        <a:gd name="T44" fmla="*/ 0 w 234"/>
                        <a:gd name="T45" fmla="*/ 0 h 116"/>
                        <a:gd name="T46" fmla="*/ 0 w 234"/>
                        <a:gd name="T47" fmla="*/ 0 h 116"/>
                        <a:gd name="T48" fmla="*/ 0 w 234"/>
                        <a:gd name="T49" fmla="*/ 0 h 116"/>
                        <a:gd name="T50" fmla="*/ 0 w 234"/>
                        <a:gd name="T51" fmla="*/ 0 h 116"/>
                        <a:gd name="T52" fmla="*/ 0 w 234"/>
                        <a:gd name="T53" fmla="*/ 0 h 116"/>
                        <a:gd name="T54" fmla="*/ 0 w 234"/>
                        <a:gd name="T55" fmla="*/ 0 h 116"/>
                        <a:gd name="T56" fmla="*/ 0 w 234"/>
                        <a:gd name="T57" fmla="*/ 0 h 116"/>
                        <a:gd name="T58" fmla="*/ 0 w 234"/>
                        <a:gd name="T59" fmla="*/ 0 h 116"/>
                        <a:gd name="T60" fmla="*/ 0 w 234"/>
                        <a:gd name="T61" fmla="*/ 0 h 116"/>
                        <a:gd name="T62" fmla="*/ 0 w 234"/>
                        <a:gd name="T63" fmla="*/ 0 h 116"/>
                        <a:gd name="T64" fmla="*/ 0 w 234"/>
                        <a:gd name="T65" fmla="*/ 0 h 116"/>
                        <a:gd name="T66" fmla="*/ 0 w 234"/>
                        <a:gd name="T67" fmla="*/ 0 h 116"/>
                        <a:gd name="T68" fmla="*/ 0 w 234"/>
                        <a:gd name="T69" fmla="*/ 0 h 116"/>
                        <a:gd name="T70" fmla="*/ 0 w 234"/>
                        <a:gd name="T71" fmla="*/ 0 h 116"/>
                        <a:gd name="T72" fmla="*/ 0 w 234"/>
                        <a:gd name="T73" fmla="*/ 0 h 116"/>
                        <a:gd name="T74" fmla="*/ 0 w 234"/>
                        <a:gd name="T75" fmla="*/ 0 h 116"/>
                        <a:gd name="T76" fmla="*/ 0 w 234"/>
                        <a:gd name="T77" fmla="*/ 0 h 11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4"/>
                        <a:gd name="T118" fmla="*/ 0 h 116"/>
                        <a:gd name="T119" fmla="*/ 234 w 234"/>
                        <a:gd name="T120" fmla="*/ 116 h 11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4" h="116">
                          <a:moveTo>
                            <a:pt x="0" y="0"/>
                          </a:moveTo>
                          <a:lnTo>
                            <a:pt x="0" y="0"/>
                          </a:lnTo>
                          <a:lnTo>
                            <a:pt x="2" y="13"/>
                          </a:lnTo>
                          <a:lnTo>
                            <a:pt x="6" y="26"/>
                          </a:lnTo>
                          <a:lnTo>
                            <a:pt x="12" y="37"/>
                          </a:lnTo>
                          <a:lnTo>
                            <a:pt x="21" y="47"/>
                          </a:lnTo>
                          <a:lnTo>
                            <a:pt x="31" y="57"/>
                          </a:lnTo>
                          <a:lnTo>
                            <a:pt x="43" y="67"/>
                          </a:lnTo>
                          <a:lnTo>
                            <a:pt x="56" y="76"/>
                          </a:lnTo>
                          <a:lnTo>
                            <a:pt x="71" y="84"/>
                          </a:lnTo>
                          <a:lnTo>
                            <a:pt x="87" y="91"/>
                          </a:lnTo>
                          <a:lnTo>
                            <a:pt x="105" y="97"/>
                          </a:lnTo>
                          <a:lnTo>
                            <a:pt x="124" y="103"/>
                          </a:lnTo>
                          <a:lnTo>
                            <a:pt x="144" y="108"/>
                          </a:lnTo>
                          <a:lnTo>
                            <a:pt x="166" y="111"/>
                          </a:lnTo>
                          <a:lnTo>
                            <a:pt x="187" y="114"/>
                          </a:lnTo>
                          <a:lnTo>
                            <a:pt x="210" y="116"/>
                          </a:lnTo>
                          <a:lnTo>
                            <a:pt x="234" y="116"/>
                          </a:lnTo>
                          <a:lnTo>
                            <a:pt x="234" y="99"/>
                          </a:lnTo>
                          <a:lnTo>
                            <a:pt x="211" y="97"/>
                          </a:lnTo>
                          <a:lnTo>
                            <a:pt x="189" y="96"/>
                          </a:lnTo>
                          <a:lnTo>
                            <a:pt x="168" y="94"/>
                          </a:lnTo>
                          <a:lnTo>
                            <a:pt x="148" y="90"/>
                          </a:lnTo>
                          <a:lnTo>
                            <a:pt x="129" y="86"/>
                          </a:lnTo>
                          <a:lnTo>
                            <a:pt x="111" y="80"/>
                          </a:lnTo>
                          <a:lnTo>
                            <a:pt x="95" y="75"/>
                          </a:lnTo>
                          <a:lnTo>
                            <a:pt x="80" y="67"/>
                          </a:lnTo>
                          <a:lnTo>
                            <a:pt x="66" y="61"/>
                          </a:lnTo>
                          <a:lnTo>
                            <a:pt x="53" y="52"/>
                          </a:lnTo>
                          <a:lnTo>
                            <a:pt x="43" y="45"/>
                          </a:lnTo>
                          <a:lnTo>
                            <a:pt x="35" y="36"/>
                          </a:lnTo>
                          <a:lnTo>
                            <a:pt x="27" y="27"/>
                          </a:lnTo>
                          <a:lnTo>
                            <a:pt x="23" y="18"/>
                          </a:lnTo>
                          <a:lnTo>
                            <a:pt x="19" y="9"/>
                          </a:lnTo>
                          <a:lnTo>
                            <a:pt x="18" y="0"/>
                          </a:lnTo>
                          <a:lnTo>
                            <a:pt x="0"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45" name="Freeform 762">
                      <a:extLst>
                        <a:ext uri="{FF2B5EF4-FFF2-40B4-BE49-F238E27FC236}">
                          <a16:creationId xmlns:a16="http://schemas.microsoft.com/office/drawing/2014/main" id="{67963D92-D222-384E-A493-6EFA2D0686CF}"/>
                        </a:ext>
                      </a:extLst>
                    </p:cNvPr>
                    <p:cNvSpPr>
                      <a:spLocks/>
                    </p:cNvSpPr>
                    <p:nvPr/>
                  </p:nvSpPr>
                  <p:spPr bwMode="auto">
                    <a:xfrm>
                      <a:off x="2802" y="1995"/>
                      <a:ext cx="59" cy="30"/>
                    </a:xfrm>
                    <a:custGeom>
                      <a:avLst/>
                      <a:gdLst>
                        <a:gd name="T0" fmla="*/ 0 w 234"/>
                        <a:gd name="T1" fmla="*/ 0 h 118"/>
                        <a:gd name="T2" fmla="*/ 0 w 234"/>
                        <a:gd name="T3" fmla="*/ 0 h 118"/>
                        <a:gd name="T4" fmla="*/ 0 w 234"/>
                        <a:gd name="T5" fmla="*/ 0 h 118"/>
                        <a:gd name="T6" fmla="*/ 0 w 234"/>
                        <a:gd name="T7" fmla="*/ 0 h 118"/>
                        <a:gd name="T8" fmla="*/ 0 w 234"/>
                        <a:gd name="T9" fmla="*/ 0 h 118"/>
                        <a:gd name="T10" fmla="*/ 0 w 234"/>
                        <a:gd name="T11" fmla="*/ 0 h 118"/>
                        <a:gd name="T12" fmla="*/ 0 w 234"/>
                        <a:gd name="T13" fmla="*/ 0 h 118"/>
                        <a:gd name="T14" fmla="*/ 0 w 234"/>
                        <a:gd name="T15" fmla="*/ 0 h 118"/>
                        <a:gd name="T16" fmla="*/ 0 w 234"/>
                        <a:gd name="T17" fmla="*/ 0 h 118"/>
                        <a:gd name="T18" fmla="*/ 0 w 234"/>
                        <a:gd name="T19" fmla="*/ 0 h 118"/>
                        <a:gd name="T20" fmla="*/ 0 w 234"/>
                        <a:gd name="T21" fmla="*/ 0 h 118"/>
                        <a:gd name="T22" fmla="*/ 0 w 234"/>
                        <a:gd name="T23" fmla="*/ 0 h 118"/>
                        <a:gd name="T24" fmla="*/ 0 w 234"/>
                        <a:gd name="T25" fmla="*/ 0 h 118"/>
                        <a:gd name="T26" fmla="*/ 0 w 234"/>
                        <a:gd name="T27" fmla="*/ 0 h 118"/>
                        <a:gd name="T28" fmla="*/ 0 w 234"/>
                        <a:gd name="T29" fmla="*/ 0 h 118"/>
                        <a:gd name="T30" fmla="*/ 0 w 234"/>
                        <a:gd name="T31" fmla="*/ 0 h 118"/>
                        <a:gd name="T32" fmla="*/ 0 w 234"/>
                        <a:gd name="T33" fmla="*/ 0 h 118"/>
                        <a:gd name="T34" fmla="*/ 0 w 234"/>
                        <a:gd name="T35" fmla="*/ 0 h 118"/>
                        <a:gd name="T36" fmla="*/ 0 w 234"/>
                        <a:gd name="T37" fmla="*/ 0 h 118"/>
                        <a:gd name="T38" fmla="*/ 0 w 234"/>
                        <a:gd name="T39" fmla="*/ 0 h 118"/>
                        <a:gd name="T40" fmla="*/ 0 w 234"/>
                        <a:gd name="T41" fmla="*/ 0 h 118"/>
                        <a:gd name="T42" fmla="*/ 0 w 234"/>
                        <a:gd name="T43" fmla="*/ 0 h 118"/>
                        <a:gd name="T44" fmla="*/ 0 w 234"/>
                        <a:gd name="T45" fmla="*/ 0 h 118"/>
                        <a:gd name="T46" fmla="*/ 0 w 234"/>
                        <a:gd name="T47" fmla="*/ 0 h 118"/>
                        <a:gd name="T48" fmla="*/ 0 w 234"/>
                        <a:gd name="T49" fmla="*/ 0 h 118"/>
                        <a:gd name="T50" fmla="*/ 0 w 234"/>
                        <a:gd name="T51" fmla="*/ 0 h 118"/>
                        <a:gd name="T52" fmla="*/ 0 w 234"/>
                        <a:gd name="T53" fmla="*/ 0 h 118"/>
                        <a:gd name="T54" fmla="*/ 0 w 234"/>
                        <a:gd name="T55" fmla="*/ 0 h 118"/>
                        <a:gd name="T56" fmla="*/ 0 w 234"/>
                        <a:gd name="T57" fmla="*/ 0 h 118"/>
                        <a:gd name="T58" fmla="*/ 0 w 234"/>
                        <a:gd name="T59" fmla="*/ 0 h 118"/>
                        <a:gd name="T60" fmla="*/ 0 w 234"/>
                        <a:gd name="T61" fmla="*/ 0 h 118"/>
                        <a:gd name="T62" fmla="*/ 0 w 234"/>
                        <a:gd name="T63" fmla="*/ 0 h 118"/>
                        <a:gd name="T64" fmla="*/ 0 w 234"/>
                        <a:gd name="T65" fmla="*/ 0 h 118"/>
                        <a:gd name="T66" fmla="*/ 0 w 234"/>
                        <a:gd name="T67" fmla="*/ 0 h 118"/>
                        <a:gd name="T68" fmla="*/ 0 w 234"/>
                        <a:gd name="T69" fmla="*/ 0 h 118"/>
                        <a:gd name="T70" fmla="*/ 0 w 234"/>
                        <a:gd name="T71" fmla="*/ 0 h 118"/>
                        <a:gd name="T72" fmla="*/ 0 w 234"/>
                        <a:gd name="T73" fmla="*/ 0 h 118"/>
                        <a:gd name="T74" fmla="*/ 0 w 234"/>
                        <a:gd name="T75" fmla="*/ 0 h 118"/>
                        <a:gd name="T76" fmla="*/ 0 w 234"/>
                        <a:gd name="T77" fmla="*/ 0 h 11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4"/>
                        <a:gd name="T118" fmla="*/ 0 h 118"/>
                        <a:gd name="T119" fmla="*/ 234 w 234"/>
                        <a:gd name="T120" fmla="*/ 118 h 11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4" h="118">
                          <a:moveTo>
                            <a:pt x="234" y="0"/>
                          </a:moveTo>
                          <a:lnTo>
                            <a:pt x="234" y="0"/>
                          </a:lnTo>
                          <a:lnTo>
                            <a:pt x="210" y="0"/>
                          </a:lnTo>
                          <a:lnTo>
                            <a:pt x="187" y="3"/>
                          </a:lnTo>
                          <a:lnTo>
                            <a:pt x="166" y="5"/>
                          </a:lnTo>
                          <a:lnTo>
                            <a:pt x="144" y="9"/>
                          </a:lnTo>
                          <a:lnTo>
                            <a:pt x="124" y="14"/>
                          </a:lnTo>
                          <a:lnTo>
                            <a:pt x="105" y="19"/>
                          </a:lnTo>
                          <a:lnTo>
                            <a:pt x="87" y="25"/>
                          </a:lnTo>
                          <a:lnTo>
                            <a:pt x="71" y="33"/>
                          </a:lnTo>
                          <a:lnTo>
                            <a:pt x="56" y="42"/>
                          </a:lnTo>
                          <a:lnTo>
                            <a:pt x="43" y="50"/>
                          </a:lnTo>
                          <a:lnTo>
                            <a:pt x="31" y="59"/>
                          </a:lnTo>
                          <a:lnTo>
                            <a:pt x="21" y="71"/>
                          </a:lnTo>
                          <a:lnTo>
                            <a:pt x="12" y="81"/>
                          </a:lnTo>
                          <a:lnTo>
                            <a:pt x="6" y="93"/>
                          </a:lnTo>
                          <a:lnTo>
                            <a:pt x="2" y="106"/>
                          </a:lnTo>
                          <a:lnTo>
                            <a:pt x="0" y="118"/>
                          </a:lnTo>
                          <a:lnTo>
                            <a:pt x="18" y="118"/>
                          </a:lnTo>
                          <a:lnTo>
                            <a:pt x="19" y="108"/>
                          </a:lnTo>
                          <a:lnTo>
                            <a:pt x="23" y="100"/>
                          </a:lnTo>
                          <a:lnTo>
                            <a:pt x="27" y="91"/>
                          </a:lnTo>
                          <a:lnTo>
                            <a:pt x="35" y="82"/>
                          </a:lnTo>
                          <a:lnTo>
                            <a:pt x="43" y="73"/>
                          </a:lnTo>
                          <a:lnTo>
                            <a:pt x="53" y="64"/>
                          </a:lnTo>
                          <a:lnTo>
                            <a:pt x="66" y="57"/>
                          </a:lnTo>
                          <a:lnTo>
                            <a:pt x="80" y="49"/>
                          </a:lnTo>
                          <a:lnTo>
                            <a:pt x="95" y="43"/>
                          </a:lnTo>
                          <a:lnTo>
                            <a:pt x="111" y="37"/>
                          </a:lnTo>
                          <a:lnTo>
                            <a:pt x="129" y="30"/>
                          </a:lnTo>
                          <a:lnTo>
                            <a:pt x="148" y="26"/>
                          </a:lnTo>
                          <a:lnTo>
                            <a:pt x="168" y="23"/>
                          </a:lnTo>
                          <a:lnTo>
                            <a:pt x="189" y="20"/>
                          </a:lnTo>
                          <a:lnTo>
                            <a:pt x="211" y="19"/>
                          </a:lnTo>
                          <a:lnTo>
                            <a:pt x="234" y="18"/>
                          </a:lnTo>
                          <a:lnTo>
                            <a:pt x="234"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46" name="Freeform 763">
                      <a:extLst>
                        <a:ext uri="{FF2B5EF4-FFF2-40B4-BE49-F238E27FC236}">
                          <a16:creationId xmlns:a16="http://schemas.microsoft.com/office/drawing/2014/main" id="{2D86A23E-7B60-8740-B145-85CA7ADD16FB}"/>
                        </a:ext>
                      </a:extLst>
                    </p:cNvPr>
                    <p:cNvSpPr>
                      <a:spLocks/>
                    </p:cNvSpPr>
                    <p:nvPr/>
                  </p:nvSpPr>
                  <p:spPr bwMode="auto">
                    <a:xfrm>
                      <a:off x="2861" y="1995"/>
                      <a:ext cx="58" cy="30"/>
                    </a:xfrm>
                    <a:custGeom>
                      <a:avLst/>
                      <a:gdLst>
                        <a:gd name="T0" fmla="*/ 0 w 231"/>
                        <a:gd name="T1" fmla="*/ 0 h 118"/>
                        <a:gd name="T2" fmla="*/ 0 w 231"/>
                        <a:gd name="T3" fmla="*/ 0 h 118"/>
                        <a:gd name="T4" fmla="*/ 0 w 231"/>
                        <a:gd name="T5" fmla="*/ 0 h 118"/>
                        <a:gd name="T6" fmla="*/ 0 w 231"/>
                        <a:gd name="T7" fmla="*/ 0 h 118"/>
                        <a:gd name="T8" fmla="*/ 0 w 231"/>
                        <a:gd name="T9" fmla="*/ 0 h 118"/>
                        <a:gd name="T10" fmla="*/ 0 w 231"/>
                        <a:gd name="T11" fmla="*/ 0 h 118"/>
                        <a:gd name="T12" fmla="*/ 0 w 231"/>
                        <a:gd name="T13" fmla="*/ 0 h 118"/>
                        <a:gd name="T14" fmla="*/ 0 w 231"/>
                        <a:gd name="T15" fmla="*/ 0 h 118"/>
                        <a:gd name="T16" fmla="*/ 0 w 231"/>
                        <a:gd name="T17" fmla="*/ 0 h 118"/>
                        <a:gd name="T18" fmla="*/ 0 w 231"/>
                        <a:gd name="T19" fmla="*/ 0 h 118"/>
                        <a:gd name="T20" fmla="*/ 0 w 231"/>
                        <a:gd name="T21" fmla="*/ 0 h 118"/>
                        <a:gd name="T22" fmla="*/ 0 w 231"/>
                        <a:gd name="T23" fmla="*/ 0 h 118"/>
                        <a:gd name="T24" fmla="*/ 0 w 231"/>
                        <a:gd name="T25" fmla="*/ 0 h 118"/>
                        <a:gd name="T26" fmla="*/ 0 w 231"/>
                        <a:gd name="T27" fmla="*/ 0 h 118"/>
                        <a:gd name="T28" fmla="*/ 0 w 231"/>
                        <a:gd name="T29" fmla="*/ 0 h 118"/>
                        <a:gd name="T30" fmla="*/ 0 w 231"/>
                        <a:gd name="T31" fmla="*/ 0 h 118"/>
                        <a:gd name="T32" fmla="*/ 0 w 231"/>
                        <a:gd name="T33" fmla="*/ 0 h 118"/>
                        <a:gd name="T34" fmla="*/ 0 w 231"/>
                        <a:gd name="T35" fmla="*/ 0 h 118"/>
                        <a:gd name="T36" fmla="*/ 0 w 231"/>
                        <a:gd name="T37" fmla="*/ 0 h 118"/>
                        <a:gd name="T38" fmla="*/ 0 w 231"/>
                        <a:gd name="T39" fmla="*/ 0 h 118"/>
                        <a:gd name="T40" fmla="*/ 0 w 231"/>
                        <a:gd name="T41" fmla="*/ 0 h 118"/>
                        <a:gd name="T42" fmla="*/ 0 w 231"/>
                        <a:gd name="T43" fmla="*/ 0 h 118"/>
                        <a:gd name="T44" fmla="*/ 0 w 231"/>
                        <a:gd name="T45" fmla="*/ 0 h 118"/>
                        <a:gd name="T46" fmla="*/ 0 w 231"/>
                        <a:gd name="T47" fmla="*/ 0 h 118"/>
                        <a:gd name="T48" fmla="*/ 0 w 231"/>
                        <a:gd name="T49" fmla="*/ 0 h 118"/>
                        <a:gd name="T50" fmla="*/ 0 w 231"/>
                        <a:gd name="T51" fmla="*/ 0 h 118"/>
                        <a:gd name="T52" fmla="*/ 0 w 231"/>
                        <a:gd name="T53" fmla="*/ 0 h 118"/>
                        <a:gd name="T54" fmla="*/ 0 w 231"/>
                        <a:gd name="T55" fmla="*/ 0 h 118"/>
                        <a:gd name="T56" fmla="*/ 0 w 231"/>
                        <a:gd name="T57" fmla="*/ 0 h 118"/>
                        <a:gd name="T58" fmla="*/ 0 w 231"/>
                        <a:gd name="T59" fmla="*/ 0 h 118"/>
                        <a:gd name="T60" fmla="*/ 0 w 231"/>
                        <a:gd name="T61" fmla="*/ 0 h 118"/>
                        <a:gd name="T62" fmla="*/ 0 w 231"/>
                        <a:gd name="T63" fmla="*/ 0 h 118"/>
                        <a:gd name="T64" fmla="*/ 0 w 231"/>
                        <a:gd name="T65" fmla="*/ 0 h 118"/>
                        <a:gd name="T66" fmla="*/ 0 w 231"/>
                        <a:gd name="T67" fmla="*/ 0 h 118"/>
                        <a:gd name="T68" fmla="*/ 0 w 231"/>
                        <a:gd name="T69" fmla="*/ 0 h 118"/>
                        <a:gd name="T70" fmla="*/ 0 w 231"/>
                        <a:gd name="T71" fmla="*/ 0 h 118"/>
                        <a:gd name="T72" fmla="*/ 0 w 231"/>
                        <a:gd name="T73" fmla="*/ 0 h 118"/>
                        <a:gd name="T74" fmla="*/ 0 w 231"/>
                        <a:gd name="T75" fmla="*/ 0 h 118"/>
                        <a:gd name="T76" fmla="*/ 0 w 231"/>
                        <a:gd name="T77" fmla="*/ 0 h 11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1"/>
                        <a:gd name="T118" fmla="*/ 0 h 118"/>
                        <a:gd name="T119" fmla="*/ 231 w 231"/>
                        <a:gd name="T120" fmla="*/ 118 h 11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1" h="118">
                          <a:moveTo>
                            <a:pt x="231" y="118"/>
                          </a:moveTo>
                          <a:lnTo>
                            <a:pt x="231" y="118"/>
                          </a:lnTo>
                          <a:lnTo>
                            <a:pt x="230" y="106"/>
                          </a:lnTo>
                          <a:lnTo>
                            <a:pt x="226" y="93"/>
                          </a:lnTo>
                          <a:lnTo>
                            <a:pt x="220" y="81"/>
                          </a:lnTo>
                          <a:lnTo>
                            <a:pt x="211" y="71"/>
                          </a:lnTo>
                          <a:lnTo>
                            <a:pt x="201" y="59"/>
                          </a:lnTo>
                          <a:lnTo>
                            <a:pt x="190" y="50"/>
                          </a:lnTo>
                          <a:lnTo>
                            <a:pt x="176" y="42"/>
                          </a:lnTo>
                          <a:lnTo>
                            <a:pt x="161" y="33"/>
                          </a:lnTo>
                          <a:lnTo>
                            <a:pt x="144" y="25"/>
                          </a:lnTo>
                          <a:lnTo>
                            <a:pt x="127" y="19"/>
                          </a:lnTo>
                          <a:lnTo>
                            <a:pt x="108" y="14"/>
                          </a:lnTo>
                          <a:lnTo>
                            <a:pt x="88" y="9"/>
                          </a:lnTo>
                          <a:lnTo>
                            <a:pt x="66" y="5"/>
                          </a:lnTo>
                          <a:lnTo>
                            <a:pt x="45" y="3"/>
                          </a:lnTo>
                          <a:lnTo>
                            <a:pt x="22" y="0"/>
                          </a:lnTo>
                          <a:lnTo>
                            <a:pt x="0" y="0"/>
                          </a:lnTo>
                          <a:lnTo>
                            <a:pt x="0" y="18"/>
                          </a:lnTo>
                          <a:lnTo>
                            <a:pt x="21" y="19"/>
                          </a:lnTo>
                          <a:lnTo>
                            <a:pt x="42" y="20"/>
                          </a:lnTo>
                          <a:lnTo>
                            <a:pt x="64" y="23"/>
                          </a:lnTo>
                          <a:lnTo>
                            <a:pt x="84" y="26"/>
                          </a:lnTo>
                          <a:lnTo>
                            <a:pt x="103" y="30"/>
                          </a:lnTo>
                          <a:lnTo>
                            <a:pt x="121" y="37"/>
                          </a:lnTo>
                          <a:lnTo>
                            <a:pt x="137" y="43"/>
                          </a:lnTo>
                          <a:lnTo>
                            <a:pt x="153" y="49"/>
                          </a:lnTo>
                          <a:lnTo>
                            <a:pt x="167" y="57"/>
                          </a:lnTo>
                          <a:lnTo>
                            <a:pt x="179" y="64"/>
                          </a:lnTo>
                          <a:lnTo>
                            <a:pt x="190" y="73"/>
                          </a:lnTo>
                          <a:lnTo>
                            <a:pt x="197" y="82"/>
                          </a:lnTo>
                          <a:lnTo>
                            <a:pt x="205" y="91"/>
                          </a:lnTo>
                          <a:lnTo>
                            <a:pt x="210" y="100"/>
                          </a:lnTo>
                          <a:lnTo>
                            <a:pt x="213" y="108"/>
                          </a:lnTo>
                          <a:lnTo>
                            <a:pt x="214" y="118"/>
                          </a:lnTo>
                          <a:lnTo>
                            <a:pt x="231" y="118"/>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grpSp>
              <p:nvGrpSpPr>
                <p:cNvPr id="103632" name="Group 764">
                  <a:extLst>
                    <a:ext uri="{FF2B5EF4-FFF2-40B4-BE49-F238E27FC236}">
                      <a16:creationId xmlns:a16="http://schemas.microsoft.com/office/drawing/2014/main" id="{70AF920C-1E34-4C4E-B0AF-A7EAC58E2335}"/>
                    </a:ext>
                  </a:extLst>
                </p:cNvPr>
                <p:cNvGrpSpPr>
                  <a:grpSpLocks/>
                </p:cNvGrpSpPr>
                <p:nvPr/>
              </p:nvGrpSpPr>
              <p:grpSpPr bwMode="auto">
                <a:xfrm>
                  <a:off x="2078" y="1992"/>
                  <a:ext cx="42" cy="54"/>
                  <a:chOff x="2114" y="1992"/>
                  <a:chExt cx="42" cy="54"/>
                </a:xfrm>
              </p:grpSpPr>
              <p:sp>
                <p:nvSpPr>
                  <p:cNvPr id="103633" name="Freeform 765">
                    <a:extLst>
                      <a:ext uri="{FF2B5EF4-FFF2-40B4-BE49-F238E27FC236}">
                        <a16:creationId xmlns:a16="http://schemas.microsoft.com/office/drawing/2014/main" id="{93C7781D-4C0C-F041-9857-27644B581672}"/>
                      </a:ext>
                    </a:extLst>
                  </p:cNvPr>
                  <p:cNvSpPr>
                    <a:spLocks/>
                  </p:cNvSpPr>
                  <p:nvPr/>
                </p:nvSpPr>
                <p:spPr bwMode="auto">
                  <a:xfrm>
                    <a:off x="2141" y="1992"/>
                    <a:ext cx="8" cy="11"/>
                  </a:xfrm>
                  <a:custGeom>
                    <a:avLst/>
                    <a:gdLst>
                      <a:gd name="T0" fmla="*/ 0 w 32"/>
                      <a:gd name="T1" fmla="*/ 0 h 38"/>
                      <a:gd name="T2" fmla="*/ 0 w 32"/>
                      <a:gd name="T3" fmla="*/ 0 h 38"/>
                      <a:gd name="T4" fmla="*/ 0 w 32"/>
                      <a:gd name="T5" fmla="*/ 0 h 38"/>
                      <a:gd name="T6" fmla="*/ 0 w 32"/>
                      <a:gd name="T7" fmla="*/ 0 h 38"/>
                      <a:gd name="T8" fmla="*/ 0 w 32"/>
                      <a:gd name="T9" fmla="*/ 0 h 38"/>
                      <a:gd name="T10" fmla="*/ 0 w 32"/>
                      <a:gd name="T11" fmla="*/ 0 h 38"/>
                      <a:gd name="T12" fmla="*/ 0 w 32"/>
                      <a:gd name="T13" fmla="*/ 0 h 38"/>
                      <a:gd name="T14" fmla="*/ 0 w 32"/>
                      <a:gd name="T15" fmla="*/ 0 h 38"/>
                      <a:gd name="T16" fmla="*/ 0 w 32"/>
                      <a:gd name="T17" fmla="*/ 0 h 38"/>
                      <a:gd name="T18" fmla="*/ 0 w 32"/>
                      <a:gd name="T19" fmla="*/ 0 h 38"/>
                      <a:gd name="T20" fmla="*/ 0 w 32"/>
                      <a:gd name="T21" fmla="*/ 0 h 38"/>
                      <a:gd name="T22" fmla="*/ 0 w 32"/>
                      <a:gd name="T23" fmla="*/ 0 h 38"/>
                      <a:gd name="T24" fmla="*/ 0 w 32"/>
                      <a:gd name="T25" fmla="*/ 0 h 38"/>
                      <a:gd name="T26" fmla="*/ 0 w 32"/>
                      <a:gd name="T27" fmla="*/ 0 h 38"/>
                      <a:gd name="T28" fmla="*/ 0 w 32"/>
                      <a:gd name="T29" fmla="*/ 0 h 38"/>
                      <a:gd name="T30" fmla="*/ 0 w 32"/>
                      <a:gd name="T31" fmla="*/ 0 h 38"/>
                      <a:gd name="T32" fmla="*/ 0 w 32"/>
                      <a:gd name="T33" fmla="*/ 0 h 38"/>
                      <a:gd name="T34" fmla="*/ 0 w 32"/>
                      <a:gd name="T35" fmla="*/ 0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2"/>
                      <a:gd name="T55" fmla="*/ 0 h 38"/>
                      <a:gd name="T56" fmla="*/ 32 w 32"/>
                      <a:gd name="T57" fmla="*/ 38 h 3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2" h="38">
                        <a:moveTo>
                          <a:pt x="21" y="38"/>
                        </a:moveTo>
                        <a:lnTo>
                          <a:pt x="25" y="34"/>
                        </a:lnTo>
                        <a:lnTo>
                          <a:pt x="28" y="31"/>
                        </a:lnTo>
                        <a:lnTo>
                          <a:pt x="30" y="28"/>
                        </a:lnTo>
                        <a:lnTo>
                          <a:pt x="32" y="24"/>
                        </a:lnTo>
                        <a:lnTo>
                          <a:pt x="32" y="20"/>
                        </a:lnTo>
                        <a:lnTo>
                          <a:pt x="30" y="16"/>
                        </a:lnTo>
                        <a:lnTo>
                          <a:pt x="29" y="13"/>
                        </a:lnTo>
                        <a:lnTo>
                          <a:pt x="28" y="10"/>
                        </a:lnTo>
                        <a:lnTo>
                          <a:pt x="25" y="6"/>
                        </a:lnTo>
                        <a:lnTo>
                          <a:pt x="23" y="4"/>
                        </a:lnTo>
                        <a:lnTo>
                          <a:pt x="19" y="2"/>
                        </a:lnTo>
                        <a:lnTo>
                          <a:pt x="16" y="1"/>
                        </a:lnTo>
                        <a:lnTo>
                          <a:pt x="13" y="0"/>
                        </a:lnTo>
                        <a:lnTo>
                          <a:pt x="9" y="0"/>
                        </a:lnTo>
                        <a:lnTo>
                          <a:pt x="4" y="1"/>
                        </a:lnTo>
                        <a:lnTo>
                          <a:pt x="0" y="4"/>
                        </a:lnTo>
                        <a:lnTo>
                          <a:pt x="21" y="3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34" name="Freeform 766">
                    <a:extLst>
                      <a:ext uri="{FF2B5EF4-FFF2-40B4-BE49-F238E27FC236}">
                        <a16:creationId xmlns:a16="http://schemas.microsoft.com/office/drawing/2014/main" id="{02EEA3F4-E767-E741-A02E-73B738317414}"/>
                      </a:ext>
                    </a:extLst>
                  </p:cNvPr>
                  <p:cNvSpPr>
                    <a:spLocks/>
                  </p:cNvSpPr>
                  <p:nvPr/>
                </p:nvSpPr>
                <p:spPr bwMode="auto">
                  <a:xfrm>
                    <a:off x="2122" y="2002"/>
                    <a:ext cx="24" cy="16"/>
                  </a:xfrm>
                  <a:custGeom>
                    <a:avLst/>
                    <a:gdLst>
                      <a:gd name="T0" fmla="*/ 0 w 94"/>
                      <a:gd name="T1" fmla="*/ 0 h 65"/>
                      <a:gd name="T2" fmla="*/ 0 w 94"/>
                      <a:gd name="T3" fmla="*/ 0 h 65"/>
                      <a:gd name="T4" fmla="*/ 0 w 94"/>
                      <a:gd name="T5" fmla="*/ 0 h 65"/>
                      <a:gd name="T6" fmla="*/ 0 w 94"/>
                      <a:gd name="T7" fmla="*/ 0 h 65"/>
                      <a:gd name="T8" fmla="*/ 0 w 94"/>
                      <a:gd name="T9" fmla="*/ 0 h 65"/>
                      <a:gd name="T10" fmla="*/ 0 w 94"/>
                      <a:gd name="T11" fmla="*/ 0 h 65"/>
                      <a:gd name="T12" fmla="*/ 0 w 94"/>
                      <a:gd name="T13" fmla="*/ 0 h 65"/>
                      <a:gd name="T14" fmla="*/ 0 w 94"/>
                      <a:gd name="T15" fmla="*/ 0 h 65"/>
                      <a:gd name="T16" fmla="*/ 0 w 94"/>
                      <a:gd name="T17" fmla="*/ 0 h 65"/>
                      <a:gd name="T18" fmla="*/ 0 w 94"/>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4"/>
                      <a:gd name="T31" fmla="*/ 0 h 65"/>
                      <a:gd name="T32" fmla="*/ 94 w 94"/>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4" h="65">
                        <a:moveTo>
                          <a:pt x="25" y="1"/>
                        </a:moveTo>
                        <a:lnTo>
                          <a:pt x="25" y="34"/>
                        </a:lnTo>
                        <a:lnTo>
                          <a:pt x="73" y="65"/>
                        </a:lnTo>
                        <a:lnTo>
                          <a:pt x="94" y="31"/>
                        </a:lnTo>
                        <a:lnTo>
                          <a:pt x="48" y="0"/>
                        </a:lnTo>
                        <a:lnTo>
                          <a:pt x="25" y="1"/>
                        </a:lnTo>
                        <a:lnTo>
                          <a:pt x="0" y="18"/>
                        </a:lnTo>
                        <a:lnTo>
                          <a:pt x="25" y="34"/>
                        </a:lnTo>
                        <a:lnTo>
                          <a:pt x="25" y="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35" name="Line 767">
                    <a:extLst>
                      <a:ext uri="{FF2B5EF4-FFF2-40B4-BE49-F238E27FC236}">
                        <a16:creationId xmlns:a16="http://schemas.microsoft.com/office/drawing/2014/main" id="{B9455D21-9193-1842-A1C1-744AC57FEB5E}"/>
                      </a:ext>
                    </a:extLst>
                  </p:cNvPr>
                  <p:cNvSpPr>
                    <a:spLocks noChangeShapeType="1"/>
                  </p:cNvSpPr>
                  <p:nvPr/>
                </p:nvSpPr>
                <p:spPr bwMode="auto">
                  <a:xfrm>
                    <a:off x="2128" y="2023"/>
                    <a:ext cx="13" cy="1"/>
                  </a:xfrm>
                  <a:prstGeom prst="line">
                    <a:avLst/>
                  </a:prstGeom>
                  <a:noFill/>
                  <a:ln w="11113">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636" name="Freeform 768">
                    <a:extLst>
                      <a:ext uri="{FF2B5EF4-FFF2-40B4-BE49-F238E27FC236}">
                        <a16:creationId xmlns:a16="http://schemas.microsoft.com/office/drawing/2014/main" id="{F2CD074A-187C-C747-9E93-AB47534706CA}"/>
                      </a:ext>
                    </a:extLst>
                  </p:cNvPr>
                  <p:cNvSpPr>
                    <a:spLocks/>
                  </p:cNvSpPr>
                  <p:nvPr/>
                </p:nvSpPr>
                <p:spPr bwMode="auto">
                  <a:xfrm>
                    <a:off x="2114" y="2006"/>
                    <a:ext cx="42" cy="40"/>
                  </a:xfrm>
                  <a:custGeom>
                    <a:avLst/>
                    <a:gdLst>
                      <a:gd name="T0" fmla="*/ 0 w 166"/>
                      <a:gd name="T1" fmla="*/ 0 h 163"/>
                      <a:gd name="T2" fmla="*/ 0 w 166"/>
                      <a:gd name="T3" fmla="*/ 0 h 163"/>
                      <a:gd name="T4" fmla="*/ 0 w 166"/>
                      <a:gd name="T5" fmla="*/ 0 h 163"/>
                      <a:gd name="T6" fmla="*/ 0 w 166"/>
                      <a:gd name="T7" fmla="*/ 0 h 163"/>
                      <a:gd name="T8" fmla="*/ 0 w 166"/>
                      <a:gd name="T9" fmla="*/ 0 h 163"/>
                      <a:gd name="T10" fmla="*/ 0 w 166"/>
                      <a:gd name="T11" fmla="*/ 0 h 163"/>
                      <a:gd name="T12" fmla="*/ 0 w 166"/>
                      <a:gd name="T13" fmla="*/ 0 h 163"/>
                      <a:gd name="T14" fmla="*/ 0 w 166"/>
                      <a:gd name="T15" fmla="*/ 0 h 163"/>
                      <a:gd name="T16" fmla="*/ 0 w 166"/>
                      <a:gd name="T17" fmla="*/ 0 h 163"/>
                      <a:gd name="T18" fmla="*/ 0 w 166"/>
                      <a:gd name="T19" fmla="*/ 0 h 163"/>
                      <a:gd name="T20" fmla="*/ 0 w 166"/>
                      <a:gd name="T21" fmla="*/ 0 h 163"/>
                      <a:gd name="T22" fmla="*/ 0 w 166"/>
                      <a:gd name="T23" fmla="*/ 0 h 163"/>
                      <a:gd name="T24" fmla="*/ 0 w 166"/>
                      <a:gd name="T25" fmla="*/ 0 h 163"/>
                      <a:gd name="T26" fmla="*/ 0 w 166"/>
                      <a:gd name="T27" fmla="*/ 0 h 163"/>
                      <a:gd name="T28" fmla="*/ 0 w 166"/>
                      <a:gd name="T29" fmla="*/ 0 h 163"/>
                      <a:gd name="T30" fmla="*/ 0 w 166"/>
                      <a:gd name="T31" fmla="*/ 0 h 163"/>
                      <a:gd name="T32" fmla="*/ 0 w 166"/>
                      <a:gd name="T33" fmla="*/ 0 h 163"/>
                      <a:gd name="T34" fmla="*/ 0 w 166"/>
                      <a:gd name="T35" fmla="*/ 0 h 163"/>
                      <a:gd name="T36" fmla="*/ 0 w 166"/>
                      <a:gd name="T37" fmla="*/ 0 h 163"/>
                      <a:gd name="T38" fmla="*/ 0 w 166"/>
                      <a:gd name="T39" fmla="*/ 0 h 163"/>
                      <a:gd name="T40" fmla="*/ 0 w 166"/>
                      <a:gd name="T41" fmla="*/ 0 h 163"/>
                      <a:gd name="T42" fmla="*/ 0 w 166"/>
                      <a:gd name="T43" fmla="*/ 0 h 163"/>
                      <a:gd name="T44" fmla="*/ 0 w 166"/>
                      <a:gd name="T45" fmla="*/ 0 h 163"/>
                      <a:gd name="T46" fmla="*/ 0 w 166"/>
                      <a:gd name="T47" fmla="*/ 0 h 163"/>
                      <a:gd name="T48" fmla="*/ 0 w 166"/>
                      <a:gd name="T49" fmla="*/ 0 h 163"/>
                      <a:gd name="T50" fmla="*/ 0 w 166"/>
                      <a:gd name="T51" fmla="*/ 0 h 163"/>
                      <a:gd name="T52" fmla="*/ 0 w 166"/>
                      <a:gd name="T53" fmla="*/ 0 h 163"/>
                      <a:gd name="T54" fmla="*/ 0 w 166"/>
                      <a:gd name="T55" fmla="*/ 0 h 163"/>
                      <a:gd name="T56" fmla="*/ 0 w 166"/>
                      <a:gd name="T57" fmla="*/ 0 h 163"/>
                      <a:gd name="T58" fmla="*/ 0 w 166"/>
                      <a:gd name="T59" fmla="*/ 0 h 163"/>
                      <a:gd name="T60" fmla="*/ 0 w 166"/>
                      <a:gd name="T61" fmla="*/ 0 h 163"/>
                      <a:gd name="T62" fmla="*/ 0 w 166"/>
                      <a:gd name="T63" fmla="*/ 0 h 1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6"/>
                      <a:gd name="T97" fmla="*/ 0 h 163"/>
                      <a:gd name="T98" fmla="*/ 166 w 166"/>
                      <a:gd name="T99" fmla="*/ 163 h 16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6" h="163">
                        <a:moveTo>
                          <a:pt x="83" y="0"/>
                        </a:moveTo>
                        <a:lnTo>
                          <a:pt x="92" y="1"/>
                        </a:lnTo>
                        <a:lnTo>
                          <a:pt x="101" y="3"/>
                        </a:lnTo>
                        <a:lnTo>
                          <a:pt x="108" y="4"/>
                        </a:lnTo>
                        <a:lnTo>
                          <a:pt x="116" y="6"/>
                        </a:lnTo>
                        <a:lnTo>
                          <a:pt x="123" y="10"/>
                        </a:lnTo>
                        <a:lnTo>
                          <a:pt x="130" y="14"/>
                        </a:lnTo>
                        <a:lnTo>
                          <a:pt x="136" y="19"/>
                        </a:lnTo>
                        <a:lnTo>
                          <a:pt x="142" y="24"/>
                        </a:lnTo>
                        <a:lnTo>
                          <a:pt x="147" y="30"/>
                        </a:lnTo>
                        <a:lnTo>
                          <a:pt x="152" y="37"/>
                        </a:lnTo>
                        <a:lnTo>
                          <a:pt x="156" y="43"/>
                        </a:lnTo>
                        <a:lnTo>
                          <a:pt x="160" y="49"/>
                        </a:lnTo>
                        <a:lnTo>
                          <a:pt x="162" y="57"/>
                        </a:lnTo>
                        <a:lnTo>
                          <a:pt x="165" y="66"/>
                        </a:lnTo>
                        <a:lnTo>
                          <a:pt x="166" y="73"/>
                        </a:lnTo>
                        <a:lnTo>
                          <a:pt x="166" y="81"/>
                        </a:lnTo>
                        <a:lnTo>
                          <a:pt x="166" y="90"/>
                        </a:lnTo>
                        <a:lnTo>
                          <a:pt x="165" y="97"/>
                        </a:lnTo>
                        <a:lnTo>
                          <a:pt x="162" y="105"/>
                        </a:lnTo>
                        <a:lnTo>
                          <a:pt x="160" y="112"/>
                        </a:lnTo>
                        <a:lnTo>
                          <a:pt x="156" y="120"/>
                        </a:lnTo>
                        <a:lnTo>
                          <a:pt x="152" y="126"/>
                        </a:lnTo>
                        <a:lnTo>
                          <a:pt x="147" y="132"/>
                        </a:lnTo>
                        <a:lnTo>
                          <a:pt x="142" y="139"/>
                        </a:lnTo>
                        <a:lnTo>
                          <a:pt x="136" y="144"/>
                        </a:lnTo>
                        <a:lnTo>
                          <a:pt x="130" y="149"/>
                        </a:lnTo>
                        <a:lnTo>
                          <a:pt x="123" y="153"/>
                        </a:lnTo>
                        <a:lnTo>
                          <a:pt x="116" y="156"/>
                        </a:lnTo>
                        <a:lnTo>
                          <a:pt x="108" y="159"/>
                        </a:lnTo>
                        <a:lnTo>
                          <a:pt x="101" y="160"/>
                        </a:lnTo>
                        <a:lnTo>
                          <a:pt x="92" y="161"/>
                        </a:lnTo>
                        <a:lnTo>
                          <a:pt x="83" y="163"/>
                        </a:lnTo>
                        <a:lnTo>
                          <a:pt x="76" y="161"/>
                        </a:lnTo>
                        <a:lnTo>
                          <a:pt x="67" y="160"/>
                        </a:lnTo>
                        <a:lnTo>
                          <a:pt x="59" y="159"/>
                        </a:lnTo>
                        <a:lnTo>
                          <a:pt x="52" y="156"/>
                        </a:lnTo>
                        <a:lnTo>
                          <a:pt x="44" y="153"/>
                        </a:lnTo>
                        <a:lnTo>
                          <a:pt x="36" y="149"/>
                        </a:lnTo>
                        <a:lnTo>
                          <a:pt x="30" y="144"/>
                        </a:lnTo>
                        <a:lnTo>
                          <a:pt x="25" y="139"/>
                        </a:lnTo>
                        <a:lnTo>
                          <a:pt x="19" y="132"/>
                        </a:lnTo>
                        <a:lnTo>
                          <a:pt x="14" y="126"/>
                        </a:lnTo>
                        <a:lnTo>
                          <a:pt x="10" y="120"/>
                        </a:lnTo>
                        <a:lnTo>
                          <a:pt x="6" y="112"/>
                        </a:lnTo>
                        <a:lnTo>
                          <a:pt x="4" y="105"/>
                        </a:lnTo>
                        <a:lnTo>
                          <a:pt x="2" y="97"/>
                        </a:lnTo>
                        <a:lnTo>
                          <a:pt x="1" y="90"/>
                        </a:lnTo>
                        <a:lnTo>
                          <a:pt x="0" y="81"/>
                        </a:lnTo>
                        <a:lnTo>
                          <a:pt x="1" y="73"/>
                        </a:lnTo>
                        <a:lnTo>
                          <a:pt x="2" y="66"/>
                        </a:lnTo>
                        <a:lnTo>
                          <a:pt x="4" y="57"/>
                        </a:lnTo>
                        <a:lnTo>
                          <a:pt x="6" y="49"/>
                        </a:lnTo>
                        <a:lnTo>
                          <a:pt x="10" y="43"/>
                        </a:lnTo>
                        <a:lnTo>
                          <a:pt x="14" y="37"/>
                        </a:lnTo>
                        <a:lnTo>
                          <a:pt x="19" y="30"/>
                        </a:lnTo>
                        <a:lnTo>
                          <a:pt x="25" y="24"/>
                        </a:lnTo>
                        <a:lnTo>
                          <a:pt x="30" y="19"/>
                        </a:lnTo>
                        <a:lnTo>
                          <a:pt x="36" y="14"/>
                        </a:lnTo>
                        <a:lnTo>
                          <a:pt x="44" y="10"/>
                        </a:lnTo>
                        <a:lnTo>
                          <a:pt x="52" y="6"/>
                        </a:lnTo>
                        <a:lnTo>
                          <a:pt x="59" y="4"/>
                        </a:lnTo>
                        <a:lnTo>
                          <a:pt x="67" y="3"/>
                        </a:lnTo>
                        <a:lnTo>
                          <a:pt x="76" y="1"/>
                        </a:lnTo>
                        <a:lnTo>
                          <a:pt x="83" y="0"/>
                        </a:lnTo>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37" name="Freeform 769">
                    <a:extLst>
                      <a:ext uri="{FF2B5EF4-FFF2-40B4-BE49-F238E27FC236}">
                        <a16:creationId xmlns:a16="http://schemas.microsoft.com/office/drawing/2014/main" id="{EF9B8EE5-9F90-494C-A58C-9DFC817EA04C}"/>
                      </a:ext>
                    </a:extLst>
                  </p:cNvPr>
                  <p:cNvSpPr>
                    <a:spLocks/>
                  </p:cNvSpPr>
                  <p:nvPr/>
                </p:nvSpPr>
                <p:spPr bwMode="auto">
                  <a:xfrm>
                    <a:off x="2129" y="1993"/>
                    <a:ext cx="17" cy="17"/>
                  </a:xfrm>
                  <a:custGeom>
                    <a:avLst/>
                    <a:gdLst>
                      <a:gd name="T0" fmla="*/ 0 w 69"/>
                      <a:gd name="T1" fmla="*/ 0 h 64"/>
                      <a:gd name="T2" fmla="*/ 0 w 69"/>
                      <a:gd name="T3" fmla="*/ 0 h 64"/>
                      <a:gd name="T4" fmla="*/ 0 w 69"/>
                      <a:gd name="T5" fmla="*/ 0 h 64"/>
                      <a:gd name="T6" fmla="*/ 0 w 69"/>
                      <a:gd name="T7" fmla="*/ 0 h 64"/>
                      <a:gd name="T8" fmla="*/ 0 w 69"/>
                      <a:gd name="T9" fmla="*/ 0 h 64"/>
                      <a:gd name="T10" fmla="*/ 0 60000 65536"/>
                      <a:gd name="T11" fmla="*/ 0 60000 65536"/>
                      <a:gd name="T12" fmla="*/ 0 60000 65536"/>
                      <a:gd name="T13" fmla="*/ 0 60000 65536"/>
                      <a:gd name="T14" fmla="*/ 0 60000 65536"/>
                      <a:gd name="T15" fmla="*/ 0 w 69"/>
                      <a:gd name="T16" fmla="*/ 0 h 64"/>
                      <a:gd name="T17" fmla="*/ 69 w 69"/>
                      <a:gd name="T18" fmla="*/ 64 h 64"/>
                    </a:gdLst>
                    <a:ahLst/>
                    <a:cxnLst>
                      <a:cxn ang="T10">
                        <a:pos x="T0" y="T1"/>
                      </a:cxn>
                      <a:cxn ang="T11">
                        <a:pos x="T2" y="T3"/>
                      </a:cxn>
                      <a:cxn ang="T12">
                        <a:pos x="T4" y="T5"/>
                      </a:cxn>
                      <a:cxn ang="T13">
                        <a:pos x="T6" y="T7"/>
                      </a:cxn>
                      <a:cxn ang="T14">
                        <a:pos x="T8" y="T9"/>
                      </a:cxn>
                    </a:cxnLst>
                    <a:rect l="T15" t="T16" r="T17" b="T18"/>
                    <a:pathLst>
                      <a:path w="69" h="64">
                        <a:moveTo>
                          <a:pt x="48" y="0"/>
                        </a:moveTo>
                        <a:lnTo>
                          <a:pt x="0" y="31"/>
                        </a:lnTo>
                        <a:lnTo>
                          <a:pt x="23" y="64"/>
                        </a:lnTo>
                        <a:lnTo>
                          <a:pt x="69" y="34"/>
                        </a:lnTo>
                        <a:lnTo>
                          <a:pt x="48"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38" name="Freeform 770">
                    <a:extLst>
                      <a:ext uri="{FF2B5EF4-FFF2-40B4-BE49-F238E27FC236}">
                        <a16:creationId xmlns:a16="http://schemas.microsoft.com/office/drawing/2014/main" id="{11CCD5B4-7BA6-2C48-9612-BA0D1EA26873}"/>
                      </a:ext>
                    </a:extLst>
                  </p:cNvPr>
                  <p:cNvSpPr>
                    <a:spLocks/>
                  </p:cNvSpPr>
                  <p:nvPr/>
                </p:nvSpPr>
                <p:spPr bwMode="auto">
                  <a:xfrm>
                    <a:off x="2129" y="2011"/>
                    <a:ext cx="10" cy="10"/>
                  </a:xfrm>
                  <a:custGeom>
                    <a:avLst/>
                    <a:gdLst>
                      <a:gd name="T0" fmla="*/ 0 w 39"/>
                      <a:gd name="T1" fmla="*/ 0 h 39"/>
                      <a:gd name="T2" fmla="*/ 0 w 39"/>
                      <a:gd name="T3" fmla="*/ 0 h 39"/>
                      <a:gd name="T4" fmla="*/ 0 w 39"/>
                      <a:gd name="T5" fmla="*/ 0 h 39"/>
                      <a:gd name="T6" fmla="*/ 0 w 39"/>
                      <a:gd name="T7" fmla="*/ 0 h 39"/>
                      <a:gd name="T8" fmla="*/ 0 w 39"/>
                      <a:gd name="T9" fmla="*/ 0 h 39"/>
                      <a:gd name="T10" fmla="*/ 0 w 39"/>
                      <a:gd name="T11" fmla="*/ 0 h 39"/>
                      <a:gd name="T12" fmla="*/ 0 w 39"/>
                      <a:gd name="T13" fmla="*/ 0 h 39"/>
                      <a:gd name="T14" fmla="*/ 0 w 39"/>
                      <a:gd name="T15" fmla="*/ 0 h 39"/>
                      <a:gd name="T16" fmla="*/ 0 w 39"/>
                      <a:gd name="T17" fmla="*/ 0 h 39"/>
                      <a:gd name="T18" fmla="*/ 0 w 39"/>
                      <a:gd name="T19" fmla="*/ 0 h 39"/>
                      <a:gd name="T20" fmla="*/ 0 w 39"/>
                      <a:gd name="T21" fmla="*/ 0 h 39"/>
                      <a:gd name="T22" fmla="*/ 0 w 39"/>
                      <a:gd name="T23" fmla="*/ 0 h 39"/>
                      <a:gd name="T24" fmla="*/ 0 w 39"/>
                      <a:gd name="T25" fmla="*/ 0 h 39"/>
                      <a:gd name="T26" fmla="*/ 0 w 39"/>
                      <a:gd name="T27" fmla="*/ 0 h 39"/>
                      <a:gd name="T28" fmla="*/ 0 w 39"/>
                      <a:gd name="T29" fmla="*/ 0 h 39"/>
                      <a:gd name="T30" fmla="*/ 0 w 39"/>
                      <a:gd name="T31" fmla="*/ 0 h 39"/>
                      <a:gd name="T32" fmla="*/ 0 w 39"/>
                      <a:gd name="T33" fmla="*/ 0 h 39"/>
                      <a:gd name="T34" fmla="*/ 0 w 39"/>
                      <a:gd name="T35" fmla="*/ 0 h 39"/>
                      <a:gd name="T36" fmla="*/ 0 w 39"/>
                      <a:gd name="T37" fmla="*/ 0 h 39"/>
                      <a:gd name="T38" fmla="*/ 0 w 39"/>
                      <a:gd name="T39" fmla="*/ 0 h 39"/>
                      <a:gd name="T40" fmla="*/ 0 w 39"/>
                      <a:gd name="T41" fmla="*/ 0 h 39"/>
                      <a:gd name="T42" fmla="*/ 0 w 39"/>
                      <a:gd name="T43" fmla="*/ 0 h 39"/>
                      <a:gd name="T44" fmla="*/ 0 w 39"/>
                      <a:gd name="T45" fmla="*/ 0 h 39"/>
                      <a:gd name="T46" fmla="*/ 0 w 39"/>
                      <a:gd name="T47" fmla="*/ 0 h 39"/>
                      <a:gd name="T48" fmla="*/ 0 w 39"/>
                      <a:gd name="T49" fmla="*/ 0 h 39"/>
                      <a:gd name="T50" fmla="*/ 0 w 39"/>
                      <a:gd name="T51" fmla="*/ 0 h 39"/>
                      <a:gd name="T52" fmla="*/ 0 w 39"/>
                      <a:gd name="T53" fmla="*/ 0 h 39"/>
                      <a:gd name="T54" fmla="*/ 0 w 39"/>
                      <a:gd name="T55" fmla="*/ 0 h 39"/>
                      <a:gd name="T56" fmla="*/ 0 w 39"/>
                      <a:gd name="T57" fmla="*/ 0 h 39"/>
                      <a:gd name="T58" fmla="*/ 0 w 39"/>
                      <a:gd name="T59" fmla="*/ 0 h 39"/>
                      <a:gd name="T60" fmla="*/ 0 w 39"/>
                      <a:gd name="T61" fmla="*/ 0 h 39"/>
                      <a:gd name="T62" fmla="*/ 0 w 39"/>
                      <a:gd name="T63" fmla="*/ 0 h 39"/>
                      <a:gd name="T64" fmla="*/ 0 w 39"/>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
                      <a:gd name="T100" fmla="*/ 0 h 39"/>
                      <a:gd name="T101" fmla="*/ 39 w 39"/>
                      <a:gd name="T102" fmla="*/ 39 h 3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 h="39">
                        <a:moveTo>
                          <a:pt x="20" y="0"/>
                        </a:moveTo>
                        <a:lnTo>
                          <a:pt x="24" y="0"/>
                        </a:lnTo>
                        <a:lnTo>
                          <a:pt x="27" y="1"/>
                        </a:lnTo>
                        <a:lnTo>
                          <a:pt x="30" y="2"/>
                        </a:lnTo>
                        <a:lnTo>
                          <a:pt x="34" y="5"/>
                        </a:lnTo>
                        <a:lnTo>
                          <a:pt x="36" y="8"/>
                        </a:lnTo>
                        <a:lnTo>
                          <a:pt x="37" y="11"/>
                        </a:lnTo>
                        <a:lnTo>
                          <a:pt x="39" y="15"/>
                        </a:lnTo>
                        <a:lnTo>
                          <a:pt x="39" y="18"/>
                        </a:lnTo>
                        <a:lnTo>
                          <a:pt x="39" y="22"/>
                        </a:lnTo>
                        <a:lnTo>
                          <a:pt x="37" y="26"/>
                        </a:lnTo>
                        <a:lnTo>
                          <a:pt x="36" y="30"/>
                        </a:lnTo>
                        <a:lnTo>
                          <a:pt x="34" y="32"/>
                        </a:lnTo>
                        <a:lnTo>
                          <a:pt x="30" y="35"/>
                        </a:lnTo>
                        <a:lnTo>
                          <a:pt x="27" y="36"/>
                        </a:lnTo>
                        <a:lnTo>
                          <a:pt x="24" y="37"/>
                        </a:lnTo>
                        <a:lnTo>
                          <a:pt x="20" y="39"/>
                        </a:lnTo>
                        <a:lnTo>
                          <a:pt x="16" y="37"/>
                        </a:lnTo>
                        <a:lnTo>
                          <a:pt x="12" y="36"/>
                        </a:lnTo>
                        <a:lnTo>
                          <a:pt x="8" y="35"/>
                        </a:lnTo>
                        <a:lnTo>
                          <a:pt x="6" y="32"/>
                        </a:lnTo>
                        <a:lnTo>
                          <a:pt x="3" y="30"/>
                        </a:lnTo>
                        <a:lnTo>
                          <a:pt x="2" y="26"/>
                        </a:lnTo>
                        <a:lnTo>
                          <a:pt x="1" y="22"/>
                        </a:lnTo>
                        <a:lnTo>
                          <a:pt x="0" y="18"/>
                        </a:lnTo>
                        <a:lnTo>
                          <a:pt x="1" y="15"/>
                        </a:lnTo>
                        <a:lnTo>
                          <a:pt x="2" y="11"/>
                        </a:lnTo>
                        <a:lnTo>
                          <a:pt x="3" y="8"/>
                        </a:lnTo>
                        <a:lnTo>
                          <a:pt x="6" y="5"/>
                        </a:lnTo>
                        <a:lnTo>
                          <a:pt x="8" y="2"/>
                        </a:lnTo>
                        <a:lnTo>
                          <a:pt x="12" y="1"/>
                        </a:lnTo>
                        <a:lnTo>
                          <a:pt x="16" y="0"/>
                        </a:lnTo>
                        <a:lnTo>
                          <a:pt x="20" y="0"/>
                        </a:lnTo>
                      </a:path>
                    </a:pathLst>
                  </a:custGeom>
                  <a:noFill/>
                  <a:ln w="11113">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39" name="Freeform 771">
                    <a:extLst>
                      <a:ext uri="{FF2B5EF4-FFF2-40B4-BE49-F238E27FC236}">
                        <a16:creationId xmlns:a16="http://schemas.microsoft.com/office/drawing/2014/main" id="{4CB843EB-0745-DF48-885F-ECC330FC56AA}"/>
                      </a:ext>
                    </a:extLst>
                  </p:cNvPr>
                  <p:cNvSpPr>
                    <a:spLocks/>
                  </p:cNvSpPr>
                  <p:nvPr/>
                </p:nvSpPr>
                <p:spPr bwMode="auto">
                  <a:xfrm>
                    <a:off x="2124" y="2021"/>
                    <a:ext cx="10" cy="19"/>
                  </a:xfrm>
                  <a:custGeom>
                    <a:avLst/>
                    <a:gdLst>
                      <a:gd name="T0" fmla="*/ 0 w 42"/>
                      <a:gd name="T1" fmla="*/ 0 h 75"/>
                      <a:gd name="T2" fmla="*/ 0 w 42"/>
                      <a:gd name="T3" fmla="*/ 0 h 75"/>
                      <a:gd name="T4" fmla="*/ 0 w 42"/>
                      <a:gd name="T5" fmla="*/ 0 h 75"/>
                      <a:gd name="T6" fmla="*/ 0 60000 65536"/>
                      <a:gd name="T7" fmla="*/ 0 60000 65536"/>
                      <a:gd name="T8" fmla="*/ 0 60000 65536"/>
                      <a:gd name="T9" fmla="*/ 0 w 42"/>
                      <a:gd name="T10" fmla="*/ 0 h 75"/>
                      <a:gd name="T11" fmla="*/ 42 w 42"/>
                      <a:gd name="T12" fmla="*/ 75 h 75"/>
                    </a:gdLst>
                    <a:ahLst/>
                    <a:cxnLst>
                      <a:cxn ang="T6">
                        <a:pos x="T0" y="T1"/>
                      </a:cxn>
                      <a:cxn ang="T7">
                        <a:pos x="T2" y="T3"/>
                      </a:cxn>
                      <a:cxn ang="T8">
                        <a:pos x="T4" y="T5"/>
                      </a:cxn>
                    </a:cxnLst>
                    <a:rect l="T9" t="T10" r="T11" b="T12"/>
                    <a:pathLst>
                      <a:path w="42" h="75">
                        <a:moveTo>
                          <a:pt x="42" y="0"/>
                        </a:moveTo>
                        <a:lnTo>
                          <a:pt x="42" y="34"/>
                        </a:lnTo>
                        <a:lnTo>
                          <a:pt x="0" y="75"/>
                        </a:lnTo>
                      </a:path>
                    </a:pathLst>
                  </a:custGeom>
                  <a:noFill/>
                  <a:ln w="11113">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40" name="Line 772">
                    <a:extLst>
                      <a:ext uri="{FF2B5EF4-FFF2-40B4-BE49-F238E27FC236}">
                        <a16:creationId xmlns:a16="http://schemas.microsoft.com/office/drawing/2014/main" id="{B2C56F6F-A1D8-944B-B7F8-E7E1183A6A8D}"/>
                      </a:ext>
                    </a:extLst>
                  </p:cNvPr>
                  <p:cNvSpPr>
                    <a:spLocks noChangeShapeType="1"/>
                  </p:cNvSpPr>
                  <p:nvPr/>
                </p:nvSpPr>
                <p:spPr bwMode="auto">
                  <a:xfrm>
                    <a:off x="2134" y="2029"/>
                    <a:ext cx="11" cy="11"/>
                  </a:xfrm>
                  <a:prstGeom prst="line">
                    <a:avLst/>
                  </a:prstGeom>
                  <a:noFill/>
                  <a:ln w="11113">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sp>
        <p:nvSpPr>
          <p:cNvPr id="103515" name="Freeform 774">
            <a:extLst>
              <a:ext uri="{FF2B5EF4-FFF2-40B4-BE49-F238E27FC236}">
                <a16:creationId xmlns:a16="http://schemas.microsoft.com/office/drawing/2014/main" id="{5F2209B2-73B0-4046-B677-A35CC47A0FA9}"/>
              </a:ext>
            </a:extLst>
          </p:cNvPr>
          <p:cNvSpPr>
            <a:spLocks/>
          </p:cNvSpPr>
          <p:nvPr/>
        </p:nvSpPr>
        <p:spPr bwMode="auto">
          <a:xfrm rot="10800000">
            <a:off x="4530725" y="5043488"/>
            <a:ext cx="166688" cy="244475"/>
          </a:xfrm>
          <a:custGeom>
            <a:avLst/>
            <a:gdLst>
              <a:gd name="T0" fmla="*/ 0 w 378"/>
              <a:gd name="T1" fmla="*/ 2147483647 h 607"/>
              <a:gd name="T2" fmla="*/ 2147483647 w 378"/>
              <a:gd name="T3" fmla="*/ 2147483647 h 607"/>
              <a:gd name="T4" fmla="*/ 2147483647 w 378"/>
              <a:gd name="T5" fmla="*/ 2147483647 h 607"/>
              <a:gd name="T6" fmla="*/ 2147483647 w 378"/>
              <a:gd name="T7" fmla="*/ 0 h 607"/>
              <a:gd name="T8" fmla="*/ 0 w 378"/>
              <a:gd name="T9" fmla="*/ 2147483647 h 607"/>
              <a:gd name="T10" fmla="*/ 0 60000 65536"/>
              <a:gd name="T11" fmla="*/ 0 60000 65536"/>
              <a:gd name="T12" fmla="*/ 0 60000 65536"/>
              <a:gd name="T13" fmla="*/ 0 60000 65536"/>
              <a:gd name="T14" fmla="*/ 0 60000 65536"/>
              <a:gd name="T15" fmla="*/ 0 w 378"/>
              <a:gd name="T16" fmla="*/ 0 h 607"/>
              <a:gd name="T17" fmla="*/ 378 w 378"/>
              <a:gd name="T18" fmla="*/ 607 h 607"/>
            </a:gdLst>
            <a:ahLst/>
            <a:cxnLst>
              <a:cxn ang="T10">
                <a:pos x="T0" y="T1"/>
              </a:cxn>
              <a:cxn ang="T11">
                <a:pos x="T2" y="T3"/>
              </a:cxn>
              <a:cxn ang="T12">
                <a:pos x="T4" y="T5"/>
              </a:cxn>
              <a:cxn ang="T13">
                <a:pos x="T6" y="T7"/>
              </a:cxn>
              <a:cxn ang="T14">
                <a:pos x="T8" y="T9"/>
              </a:cxn>
            </a:cxnLst>
            <a:rect l="T15" t="T16" r="T17" b="T18"/>
            <a:pathLst>
              <a:path w="378" h="607">
                <a:moveTo>
                  <a:pt x="0" y="607"/>
                </a:moveTo>
                <a:lnTo>
                  <a:pt x="189" y="532"/>
                </a:lnTo>
                <a:lnTo>
                  <a:pt x="378" y="607"/>
                </a:lnTo>
                <a:lnTo>
                  <a:pt x="189" y="0"/>
                </a:lnTo>
                <a:lnTo>
                  <a:pt x="0" y="607"/>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16" name="Freeform 776">
            <a:extLst>
              <a:ext uri="{FF2B5EF4-FFF2-40B4-BE49-F238E27FC236}">
                <a16:creationId xmlns:a16="http://schemas.microsoft.com/office/drawing/2014/main" id="{262760D5-CB85-3242-9608-853A71CDDFDE}"/>
              </a:ext>
            </a:extLst>
          </p:cNvPr>
          <p:cNvSpPr>
            <a:spLocks/>
          </p:cNvSpPr>
          <p:nvPr/>
        </p:nvSpPr>
        <p:spPr bwMode="auto">
          <a:xfrm flipH="1">
            <a:off x="2773363" y="4802188"/>
            <a:ext cx="1238250" cy="152400"/>
          </a:xfrm>
          <a:custGeom>
            <a:avLst/>
            <a:gdLst>
              <a:gd name="T0" fmla="*/ 0 w 1551"/>
              <a:gd name="T1" fmla="*/ 2147483647 h 460"/>
              <a:gd name="T2" fmla="*/ 2147483647 w 1551"/>
              <a:gd name="T3" fmla="*/ 2147483647 h 460"/>
              <a:gd name="T4" fmla="*/ 2147483647 w 1551"/>
              <a:gd name="T5" fmla="*/ 0 h 460"/>
              <a:gd name="T6" fmla="*/ 0 60000 65536"/>
              <a:gd name="T7" fmla="*/ 0 60000 65536"/>
              <a:gd name="T8" fmla="*/ 0 60000 65536"/>
              <a:gd name="T9" fmla="*/ 0 w 1551"/>
              <a:gd name="T10" fmla="*/ 0 h 460"/>
              <a:gd name="T11" fmla="*/ 1551 w 1551"/>
              <a:gd name="T12" fmla="*/ 460 h 460"/>
            </a:gdLst>
            <a:ahLst/>
            <a:cxnLst>
              <a:cxn ang="T6">
                <a:pos x="T0" y="T1"/>
              </a:cxn>
              <a:cxn ang="T7">
                <a:pos x="T2" y="T3"/>
              </a:cxn>
              <a:cxn ang="T8">
                <a:pos x="T4" y="T5"/>
              </a:cxn>
            </a:cxnLst>
            <a:rect l="T9" t="T10" r="T11" b="T12"/>
            <a:pathLst>
              <a:path w="1551" h="460">
                <a:moveTo>
                  <a:pt x="0" y="460"/>
                </a:moveTo>
                <a:lnTo>
                  <a:pt x="1551" y="460"/>
                </a:lnTo>
                <a:lnTo>
                  <a:pt x="1551" y="0"/>
                </a:lnTo>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17" name="Freeform 777">
            <a:extLst>
              <a:ext uri="{FF2B5EF4-FFF2-40B4-BE49-F238E27FC236}">
                <a16:creationId xmlns:a16="http://schemas.microsoft.com/office/drawing/2014/main" id="{30B33FE5-ADBC-2743-A6C3-304B46DFD5F6}"/>
              </a:ext>
            </a:extLst>
          </p:cNvPr>
          <p:cNvSpPr>
            <a:spLocks/>
          </p:cNvSpPr>
          <p:nvPr/>
        </p:nvSpPr>
        <p:spPr bwMode="auto">
          <a:xfrm rot="10800000" flipH="1">
            <a:off x="4002088" y="4473575"/>
            <a:ext cx="92075" cy="476250"/>
          </a:xfrm>
          <a:custGeom>
            <a:avLst/>
            <a:gdLst>
              <a:gd name="T0" fmla="*/ 0 w 1"/>
              <a:gd name="T1" fmla="*/ 2147483647 h 178"/>
              <a:gd name="T2" fmla="*/ 0 w 1"/>
              <a:gd name="T3" fmla="*/ 2147483647 h 178"/>
              <a:gd name="T4" fmla="*/ 0 w 1"/>
              <a:gd name="T5" fmla="*/ 0 h 178"/>
              <a:gd name="T6" fmla="*/ 0 60000 65536"/>
              <a:gd name="T7" fmla="*/ 0 60000 65536"/>
              <a:gd name="T8" fmla="*/ 0 60000 65536"/>
              <a:gd name="T9" fmla="*/ 0 w 1"/>
              <a:gd name="T10" fmla="*/ 0 h 178"/>
              <a:gd name="T11" fmla="*/ 1 w 1"/>
              <a:gd name="T12" fmla="*/ 178 h 178"/>
            </a:gdLst>
            <a:ahLst/>
            <a:cxnLst>
              <a:cxn ang="T6">
                <a:pos x="T0" y="T1"/>
              </a:cxn>
              <a:cxn ang="T7">
                <a:pos x="T2" y="T3"/>
              </a:cxn>
              <a:cxn ang="T8">
                <a:pos x="T4" y="T5"/>
              </a:cxn>
            </a:cxnLst>
            <a:rect l="T9" t="T10" r="T11" b="T12"/>
            <a:pathLst>
              <a:path w="1" h="178">
                <a:moveTo>
                  <a:pt x="0" y="178"/>
                </a:moveTo>
                <a:lnTo>
                  <a:pt x="0" y="117"/>
                </a:lnTo>
                <a:lnTo>
                  <a:pt x="0" y="0"/>
                </a:lnTo>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18" name="Freeform 778">
            <a:extLst>
              <a:ext uri="{FF2B5EF4-FFF2-40B4-BE49-F238E27FC236}">
                <a16:creationId xmlns:a16="http://schemas.microsoft.com/office/drawing/2014/main" id="{0739F4B8-BFAA-FB44-8DC0-D69B989A34C1}"/>
              </a:ext>
            </a:extLst>
          </p:cNvPr>
          <p:cNvSpPr>
            <a:spLocks/>
          </p:cNvSpPr>
          <p:nvPr/>
        </p:nvSpPr>
        <p:spPr bwMode="auto">
          <a:xfrm>
            <a:off x="3829050" y="4749800"/>
            <a:ext cx="1401763" cy="204788"/>
          </a:xfrm>
          <a:custGeom>
            <a:avLst/>
            <a:gdLst>
              <a:gd name="T0" fmla="*/ 0 w 1551"/>
              <a:gd name="T1" fmla="*/ 2147483647 h 460"/>
              <a:gd name="T2" fmla="*/ 2147483647 w 1551"/>
              <a:gd name="T3" fmla="*/ 2147483647 h 460"/>
              <a:gd name="T4" fmla="*/ 2147483647 w 1551"/>
              <a:gd name="T5" fmla="*/ 0 h 460"/>
              <a:gd name="T6" fmla="*/ 0 60000 65536"/>
              <a:gd name="T7" fmla="*/ 0 60000 65536"/>
              <a:gd name="T8" fmla="*/ 0 60000 65536"/>
              <a:gd name="T9" fmla="*/ 0 w 1551"/>
              <a:gd name="T10" fmla="*/ 0 h 460"/>
              <a:gd name="T11" fmla="*/ 1551 w 1551"/>
              <a:gd name="T12" fmla="*/ 460 h 460"/>
            </a:gdLst>
            <a:ahLst/>
            <a:cxnLst>
              <a:cxn ang="T6">
                <a:pos x="T0" y="T1"/>
              </a:cxn>
              <a:cxn ang="T7">
                <a:pos x="T2" y="T3"/>
              </a:cxn>
              <a:cxn ang="T8">
                <a:pos x="T4" y="T5"/>
              </a:cxn>
            </a:cxnLst>
            <a:rect l="T9" t="T10" r="T11" b="T12"/>
            <a:pathLst>
              <a:path w="1551" h="460">
                <a:moveTo>
                  <a:pt x="0" y="460"/>
                </a:moveTo>
                <a:lnTo>
                  <a:pt x="1551" y="460"/>
                </a:lnTo>
                <a:lnTo>
                  <a:pt x="1551" y="0"/>
                </a:lnTo>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19" name="Freeform 779">
            <a:extLst>
              <a:ext uri="{FF2B5EF4-FFF2-40B4-BE49-F238E27FC236}">
                <a16:creationId xmlns:a16="http://schemas.microsoft.com/office/drawing/2014/main" id="{6FEF277A-21FA-8647-84B3-DBD6ADE965FA}"/>
              </a:ext>
            </a:extLst>
          </p:cNvPr>
          <p:cNvSpPr>
            <a:spLocks/>
          </p:cNvSpPr>
          <p:nvPr/>
        </p:nvSpPr>
        <p:spPr bwMode="auto">
          <a:xfrm>
            <a:off x="4924425" y="4802188"/>
            <a:ext cx="1449388" cy="152400"/>
          </a:xfrm>
          <a:custGeom>
            <a:avLst/>
            <a:gdLst>
              <a:gd name="T0" fmla="*/ 0 w 1551"/>
              <a:gd name="T1" fmla="*/ 2147483647 h 460"/>
              <a:gd name="T2" fmla="*/ 2147483647 w 1551"/>
              <a:gd name="T3" fmla="*/ 2147483647 h 460"/>
              <a:gd name="T4" fmla="*/ 2147483647 w 1551"/>
              <a:gd name="T5" fmla="*/ 0 h 460"/>
              <a:gd name="T6" fmla="*/ 0 60000 65536"/>
              <a:gd name="T7" fmla="*/ 0 60000 65536"/>
              <a:gd name="T8" fmla="*/ 0 60000 65536"/>
              <a:gd name="T9" fmla="*/ 0 w 1551"/>
              <a:gd name="T10" fmla="*/ 0 h 460"/>
              <a:gd name="T11" fmla="*/ 1551 w 1551"/>
              <a:gd name="T12" fmla="*/ 460 h 460"/>
            </a:gdLst>
            <a:ahLst/>
            <a:cxnLst>
              <a:cxn ang="T6">
                <a:pos x="T0" y="T1"/>
              </a:cxn>
              <a:cxn ang="T7">
                <a:pos x="T2" y="T3"/>
              </a:cxn>
              <a:cxn ang="T8">
                <a:pos x="T4" y="T5"/>
              </a:cxn>
            </a:cxnLst>
            <a:rect l="T9" t="T10" r="T11" b="T12"/>
            <a:pathLst>
              <a:path w="1551" h="460">
                <a:moveTo>
                  <a:pt x="0" y="460"/>
                </a:moveTo>
                <a:lnTo>
                  <a:pt x="1551" y="460"/>
                </a:lnTo>
                <a:lnTo>
                  <a:pt x="1551" y="0"/>
                </a:lnTo>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20" name="Freeform 780">
            <a:extLst>
              <a:ext uri="{FF2B5EF4-FFF2-40B4-BE49-F238E27FC236}">
                <a16:creationId xmlns:a16="http://schemas.microsoft.com/office/drawing/2014/main" id="{7E5462C2-87A8-404C-9579-BD9C90BF11FB}"/>
              </a:ext>
            </a:extLst>
          </p:cNvPr>
          <p:cNvSpPr>
            <a:spLocks/>
          </p:cNvSpPr>
          <p:nvPr/>
        </p:nvSpPr>
        <p:spPr bwMode="auto">
          <a:xfrm rot="10800000" flipH="1">
            <a:off x="4611688" y="4959350"/>
            <a:ext cx="92075" cy="180975"/>
          </a:xfrm>
          <a:custGeom>
            <a:avLst/>
            <a:gdLst>
              <a:gd name="T0" fmla="*/ 0 w 1"/>
              <a:gd name="T1" fmla="*/ 2147483647 h 178"/>
              <a:gd name="T2" fmla="*/ 0 w 1"/>
              <a:gd name="T3" fmla="*/ 2147483647 h 178"/>
              <a:gd name="T4" fmla="*/ 0 w 1"/>
              <a:gd name="T5" fmla="*/ 0 h 178"/>
              <a:gd name="T6" fmla="*/ 0 60000 65536"/>
              <a:gd name="T7" fmla="*/ 0 60000 65536"/>
              <a:gd name="T8" fmla="*/ 0 60000 65536"/>
              <a:gd name="T9" fmla="*/ 0 w 1"/>
              <a:gd name="T10" fmla="*/ 0 h 178"/>
              <a:gd name="T11" fmla="*/ 1 w 1"/>
              <a:gd name="T12" fmla="*/ 178 h 178"/>
            </a:gdLst>
            <a:ahLst/>
            <a:cxnLst>
              <a:cxn ang="T6">
                <a:pos x="T0" y="T1"/>
              </a:cxn>
              <a:cxn ang="T7">
                <a:pos x="T2" y="T3"/>
              </a:cxn>
              <a:cxn ang="T8">
                <a:pos x="T4" y="T5"/>
              </a:cxn>
            </a:cxnLst>
            <a:rect l="T9" t="T10" r="T11" b="T12"/>
            <a:pathLst>
              <a:path w="1" h="178">
                <a:moveTo>
                  <a:pt x="0" y="178"/>
                </a:moveTo>
                <a:lnTo>
                  <a:pt x="0" y="117"/>
                </a:lnTo>
                <a:lnTo>
                  <a:pt x="0" y="0"/>
                </a:lnTo>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103521" name="Group 781">
            <a:extLst>
              <a:ext uri="{FF2B5EF4-FFF2-40B4-BE49-F238E27FC236}">
                <a16:creationId xmlns:a16="http://schemas.microsoft.com/office/drawing/2014/main" id="{4C339EB2-5F8C-664B-925E-E7AF9BD33B48}"/>
              </a:ext>
            </a:extLst>
          </p:cNvPr>
          <p:cNvGrpSpPr>
            <a:grpSpLocks/>
          </p:cNvGrpSpPr>
          <p:nvPr/>
        </p:nvGrpSpPr>
        <p:grpSpPr bwMode="auto">
          <a:xfrm>
            <a:off x="2298700" y="3803650"/>
            <a:ext cx="1071563" cy="595313"/>
            <a:chOff x="1729" y="2689"/>
            <a:chExt cx="603" cy="375"/>
          </a:xfrm>
        </p:grpSpPr>
        <p:sp>
          <p:nvSpPr>
            <p:cNvPr id="103527" name="Rectangle 782">
              <a:extLst>
                <a:ext uri="{FF2B5EF4-FFF2-40B4-BE49-F238E27FC236}">
                  <a16:creationId xmlns:a16="http://schemas.microsoft.com/office/drawing/2014/main" id="{CB377720-BBCB-7A4F-BA83-1F633D6923C6}"/>
                </a:ext>
              </a:extLst>
            </p:cNvPr>
            <p:cNvSpPr>
              <a:spLocks noChangeArrowheads="1"/>
            </p:cNvSpPr>
            <p:nvPr/>
          </p:nvSpPr>
          <p:spPr bwMode="auto">
            <a:xfrm>
              <a:off x="1742" y="2705"/>
              <a:ext cx="590" cy="359"/>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28" name="Rectangle 783">
              <a:extLst>
                <a:ext uri="{FF2B5EF4-FFF2-40B4-BE49-F238E27FC236}">
                  <a16:creationId xmlns:a16="http://schemas.microsoft.com/office/drawing/2014/main" id="{48A481A9-49BD-1845-9311-D86225CA94AB}"/>
                </a:ext>
              </a:extLst>
            </p:cNvPr>
            <p:cNvSpPr>
              <a:spLocks noChangeArrowheads="1"/>
            </p:cNvSpPr>
            <p:nvPr/>
          </p:nvSpPr>
          <p:spPr bwMode="auto">
            <a:xfrm>
              <a:off x="1731" y="2692"/>
              <a:ext cx="590" cy="357"/>
            </a:xfrm>
            <a:prstGeom prst="rect">
              <a:avLst/>
            </a:prstGeom>
            <a:solidFill>
              <a:srgbClr val="96AF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29" name="Freeform 784">
              <a:extLst>
                <a:ext uri="{FF2B5EF4-FFF2-40B4-BE49-F238E27FC236}">
                  <a16:creationId xmlns:a16="http://schemas.microsoft.com/office/drawing/2014/main" id="{2D2F76FA-A4E0-034A-A154-F1405B22C266}"/>
                </a:ext>
              </a:extLst>
            </p:cNvPr>
            <p:cNvSpPr>
              <a:spLocks/>
            </p:cNvSpPr>
            <p:nvPr/>
          </p:nvSpPr>
          <p:spPr bwMode="auto">
            <a:xfrm>
              <a:off x="1729" y="2689"/>
              <a:ext cx="5" cy="360"/>
            </a:xfrm>
            <a:custGeom>
              <a:avLst/>
              <a:gdLst>
                <a:gd name="T0" fmla="*/ 0 w 20"/>
                <a:gd name="T1" fmla="*/ 0 h 1417"/>
                <a:gd name="T2" fmla="*/ 0 w 20"/>
                <a:gd name="T3" fmla="*/ 0 h 1417"/>
                <a:gd name="T4" fmla="*/ 0 w 20"/>
                <a:gd name="T5" fmla="*/ 0 h 1417"/>
                <a:gd name="T6" fmla="*/ 0 w 20"/>
                <a:gd name="T7" fmla="*/ 0 h 1417"/>
                <a:gd name="T8" fmla="*/ 0 w 20"/>
                <a:gd name="T9" fmla="*/ 0 h 1417"/>
                <a:gd name="T10" fmla="*/ 0 w 20"/>
                <a:gd name="T11" fmla="*/ 0 h 1417"/>
                <a:gd name="T12" fmla="*/ 0 w 20"/>
                <a:gd name="T13" fmla="*/ 0 h 1417"/>
                <a:gd name="T14" fmla="*/ 0 w 20"/>
                <a:gd name="T15" fmla="*/ 0 h 1417"/>
                <a:gd name="T16" fmla="*/ 0 w 20"/>
                <a:gd name="T17" fmla="*/ 0 h 1417"/>
                <a:gd name="T18" fmla="*/ 0 w 20"/>
                <a:gd name="T19" fmla="*/ 0 h 14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417"/>
                <a:gd name="T32" fmla="*/ 20 w 20"/>
                <a:gd name="T33" fmla="*/ 1417 h 14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417">
                  <a:moveTo>
                    <a:pt x="10" y="0"/>
                  </a:moveTo>
                  <a:lnTo>
                    <a:pt x="0" y="12"/>
                  </a:lnTo>
                  <a:lnTo>
                    <a:pt x="0" y="1417"/>
                  </a:lnTo>
                  <a:lnTo>
                    <a:pt x="20" y="1417"/>
                  </a:lnTo>
                  <a:lnTo>
                    <a:pt x="20" y="12"/>
                  </a:lnTo>
                  <a:lnTo>
                    <a:pt x="10" y="0"/>
                  </a:lnTo>
                  <a:lnTo>
                    <a:pt x="0" y="0"/>
                  </a:lnTo>
                  <a:lnTo>
                    <a:pt x="0" y="12"/>
                  </a:lnTo>
                  <a:lnTo>
                    <a:pt x="10"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30" name="Freeform 785">
              <a:extLst>
                <a:ext uri="{FF2B5EF4-FFF2-40B4-BE49-F238E27FC236}">
                  <a16:creationId xmlns:a16="http://schemas.microsoft.com/office/drawing/2014/main" id="{67732F81-A19E-7D48-9CE5-38B732ECAA9B}"/>
                </a:ext>
              </a:extLst>
            </p:cNvPr>
            <p:cNvSpPr>
              <a:spLocks/>
            </p:cNvSpPr>
            <p:nvPr/>
          </p:nvSpPr>
          <p:spPr bwMode="auto">
            <a:xfrm>
              <a:off x="1731" y="2689"/>
              <a:ext cx="593" cy="6"/>
            </a:xfrm>
            <a:custGeom>
              <a:avLst/>
              <a:gdLst>
                <a:gd name="T0" fmla="*/ 0 w 2364"/>
                <a:gd name="T1" fmla="*/ 0 h 26"/>
                <a:gd name="T2" fmla="*/ 0 w 2364"/>
                <a:gd name="T3" fmla="*/ 0 h 26"/>
                <a:gd name="T4" fmla="*/ 0 w 2364"/>
                <a:gd name="T5" fmla="*/ 0 h 26"/>
                <a:gd name="T6" fmla="*/ 0 w 2364"/>
                <a:gd name="T7" fmla="*/ 0 h 26"/>
                <a:gd name="T8" fmla="*/ 0 w 2364"/>
                <a:gd name="T9" fmla="*/ 0 h 26"/>
                <a:gd name="T10" fmla="*/ 0 w 2364"/>
                <a:gd name="T11" fmla="*/ 0 h 26"/>
                <a:gd name="T12" fmla="*/ 0 w 2364"/>
                <a:gd name="T13" fmla="*/ 0 h 26"/>
                <a:gd name="T14" fmla="*/ 0 w 2364"/>
                <a:gd name="T15" fmla="*/ 0 h 26"/>
                <a:gd name="T16" fmla="*/ 0 w 2364"/>
                <a:gd name="T17" fmla="*/ 0 h 26"/>
                <a:gd name="T18" fmla="*/ 0 w 2364"/>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64"/>
                <a:gd name="T31" fmla="*/ 0 h 26"/>
                <a:gd name="T32" fmla="*/ 2364 w 2364"/>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64" h="26">
                  <a:moveTo>
                    <a:pt x="2364" y="12"/>
                  </a:moveTo>
                  <a:lnTo>
                    <a:pt x="2352" y="0"/>
                  </a:lnTo>
                  <a:lnTo>
                    <a:pt x="0" y="0"/>
                  </a:lnTo>
                  <a:lnTo>
                    <a:pt x="0" y="26"/>
                  </a:lnTo>
                  <a:lnTo>
                    <a:pt x="2352" y="26"/>
                  </a:lnTo>
                  <a:lnTo>
                    <a:pt x="2364" y="12"/>
                  </a:lnTo>
                  <a:lnTo>
                    <a:pt x="2364" y="0"/>
                  </a:lnTo>
                  <a:lnTo>
                    <a:pt x="2352" y="0"/>
                  </a:lnTo>
                  <a:lnTo>
                    <a:pt x="2364" y="12"/>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31" name="Freeform 786">
              <a:extLst>
                <a:ext uri="{FF2B5EF4-FFF2-40B4-BE49-F238E27FC236}">
                  <a16:creationId xmlns:a16="http://schemas.microsoft.com/office/drawing/2014/main" id="{788CBB4A-57D6-6B44-A783-9DA0FE0BF1FB}"/>
                </a:ext>
              </a:extLst>
            </p:cNvPr>
            <p:cNvSpPr>
              <a:spLocks/>
            </p:cNvSpPr>
            <p:nvPr/>
          </p:nvSpPr>
          <p:spPr bwMode="auto">
            <a:xfrm>
              <a:off x="2319" y="2692"/>
              <a:ext cx="5" cy="360"/>
            </a:xfrm>
            <a:custGeom>
              <a:avLst/>
              <a:gdLst>
                <a:gd name="T0" fmla="*/ 0 w 22"/>
                <a:gd name="T1" fmla="*/ 0 h 1418"/>
                <a:gd name="T2" fmla="*/ 0 w 22"/>
                <a:gd name="T3" fmla="*/ 0 h 1418"/>
                <a:gd name="T4" fmla="*/ 0 w 22"/>
                <a:gd name="T5" fmla="*/ 0 h 1418"/>
                <a:gd name="T6" fmla="*/ 0 w 22"/>
                <a:gd name="T7" fmla="*/ 0 h 1418"/>
                <a:gd name="T8" fmla="*/ 0 w 22"/>
                <a:gd name="T9" fmla="*/ 0 h 1418"/>
                <a:gd name="T10" fmla="*/ 0 w 22"/>
                <a:gd name="T11" fmla="*/ 0 h 1418"/>
                <a:gd name="T12" fmla="*/ 0 w 22"/>
                <a:gd name="T13" fmla="*/ 0 h 1418"/>
                <a:gd name="T14" fmla="*/ 0 w 22"/>
                <a:gd name="T15" fmla="*/ 0 h 1418"/>
                <a:gd name="T16" fmla="*/ 0 w 22"/>
                <a:gd name="T17" fmla="*/ 0 h 1418"/>
                <a:gd name="T18" fmla="*/ 0 w 22"/>
                <a:gd name="T19" fmla="*/ 0 h 14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1418"/>
                <a:gd name="T32" fmla="*/ 22 w 22"/>
                <a:gd name="T33" fmla="*/ 1418 h 14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1418">
                  <a:moveTo>
                    <a:pt x="10" y="1418"/>
                  </a:moveTo>
                  <a:lnTo>
                    <a:pt x="22" y="1405"/>
                  </a:lnTo>
                  <a:lnTo>
                    <a:pt x="22" y="0"/>
                  </a:lnTo>
                  <a:lnTo>
                    <a:pt x="0" y="0"/>
                  </a:lnTo>
                  <a:lnTo>
                    <a:pt x="0" y="1405"/>
                  </a:lnTo>
                  <a:lnTo>
                    <a:pt x="10" y="1418"/>
                  </a:lnTo>
                  <a:lnTo>
                    <a:pt x="22" y="1418"/>
                  </a:lnTo>
                  <a:lnTo>
                    <a:pt x="22" y="1405"/>
                  </a:lnTo>
                  <a:lnTo>
                    <a:pt x="10" y="1418"/>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32" name="Freeform 787">
              <a:extLst>
                <a:ext uri="{FF2B5EF4-FFF2-40B4-BE49-F238E27FC236}">
                  <a16:creationId xmlns:a16="http://schemas.microsoft.com/office/drawing/2014/main" id="{92AAECF9-71EA-BE45-BD07-17894B569327}"/>
                </a:ext>
              </a:extLst>
            </p:cNvPr>
            <p:cNvSpPr>
              <a:spLocks/>
            </p:cNvSpPr>
            <p:nvPr/>
          </p:nvSpPr>
          <p:spPr bwMode="auto">
            <a:xfrm>
              <a:off x="1729" y="3046"/>
              <a:ext cx="592" cy="6"/>
            </a:xfrm>
            <a:custGeom>
              <a:avLst/>
              <a:gdLst>
                <a:gd name="T0" fmla="*/ 0 w 2362"/>
                <a:gd name="T1" fmla="*/ 0 h 27"/>
                <a:gd name="T2" fmla="*/ 0 w 2362"/>
                <a:gd name="T3" fmla="*/ 0 h 27"/>
                <a:gd name="T4" fmla="*/ 0 w 2362"/>
                <a:gd name="T5" fmla="*/ 0 h 27"/>
                <a:gd name="T6" fmla="*/ 0 w 2362"/>
                <a:gd name="T7" fmla="*/ 0 h 27"/>
                <a:gd name="T8" fmla="*/ 0 w 2362"/>
                <a:gd name="T9" fmla="*/ 0 h 27"/>
                <a:gd name="T10" fmla="*/ 0 w 2362"/>
                <a:gd name="T11" fmla="*/ 0 h 27"/>
                <a:gd name="T12" fmla="*/ 0 w 2362"/>
                <a:gd name="T13" fmla="*/ 0 h 27"/>
                <a:gd name="T14" fmla="*/ 0 w 2362"/>
                <a:gd name="T15" fmla="*/ 0 h 27"/>
                <a:gd name="T16" fmla="*/ 0 w 2362"/>
                <a:gd name="T17" fmla="*/ 0 h 27"/>
                <a:gd name="T18" fmla="*/ 0 w 2362"/>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62"/>
                <a:gd name="T31" fmla="*/ 0 h 27"/>
                <a:gd name="T32" fmla="*/ 2362 w 2362"/>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62" h="27">
                  <a:moveTo>
                    <a:pt x="0" y="14"/>
                  </a:moveTo>
                  <a:lnTo>
                    <a:pt x="10" y="27"/>
                  </a:lnTo>
                  <a:lnTo>
                    <a:pt x="2362" y="27"/>
                  </a:lnTo>
                  <a:lnTo>
                    <a:pt x="2362" y="0"/>
                  </a:lnTo>
                  <a:lnTo>
                    <a:pt x="10" y="0"/>
                  </a:lnTo>
                  <a:lnTo>
                    <a:pt x="0" y="14"/>
                  </a:lnTo>
                  <a:lnTo>
                    <a:pt x="0" y="27"/>
                  </a:lnTo>
                  <a:lnTo>
                    <a:pt x="10" y="27"/>
                  </a:lnTo>
                  <a:lnTo>
                    <a:pt x="0" y="14"/>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33" name="Rectangle 788">
              <a:extLst>
                <a:ext uri="{FF2B5EF4-FFF2-40B4-BE49-F238E27FC236}">
                  <a16:creationId xmlns:a16="http://schemas.microsoft.com/office/drawing/2014/main" id="{C55EE9E6-2651-084D-A894-DB17C77EE350}"/>
                </a:ext>
              </a:extLst>
            </p:cNvPr>
            <p:cNvSpPr>
              <a:spLocks noChangeArrowheads="1"/>
            </p:cNvSpPr>
            <p:nvPr/>
          </p:nvSpPr>
          <p:spPr bwMode="auto">
            <a:xfrm>
              <a:off x="1832" y="2761"/>
              <a:ext cx="360" cy="6"/>
            </a:xfrm>
            <a:prstGeom prst="rect">
              <a:avLst/>
            </a:prstGeom>
            <a:solidFill>
              <a:srgbClr val="1214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34" name="Freeform 789">
              <a:extLst>
                <a:ext uri="{FF2B5EF4-FFF2-40B4-BE49-F238E27FC236}">
                  <a16:creationId xmlns:a16="http://schemas.microsoft.com/office/drawing/2014/main" id="{58BA686E-55D7-0040-8C5F-50F86010CD76}"/>
                </a:ext>
              </a:extLst>
            </p:cNvPr>
            <p:cNvSpPr>
              <a:spLocks/>
            </p:cNvSpPr>
            <p:nvPr/>
          </p:nvSpPr>
          <p:spPr bwMode="auto">
            <a:xfrm>
              <a:off x="1843" y="2887"/>
              <a:ext cx="82" cy="52"/>
            </a:xfrm>
            <a:custGeom>
              <a:avLst/>
              <a:gdLst>
                <a:gd name="T0" fmla="*/ 0 w 327"/>
                <a:gd name="T1" fmla="*/ 0 h 204"/>
                <a:gd name="T2" fmla="*/ 0 w 327"/>
                <a:gd name="T3" fmla="*/ 0 h 204"/>
                <a:gd name="T4" fmla="*/ 0 w 327"/>
                <a:gd name="T5" fmla="*/ 0 h 204"/>
                <a:gd name="T6" fmla="*/ 0 w 327"/>
                <a:gd name="T7" fmla="*/ 0 h 204"/>
                <a:gd name="T8" fmla="*/ 0 w 327"/>
                <a:gd name="T9" fmla="*/ 0 h 204"/>
                <a:gd name="T10" fmla="*/ 0 60000 65536"/>
                <a:gd name="T11" fmla="*/ 0 60000 65536"/>
                <a:gd name="T12" fmla="*/ 0 60000 65536"/>
                <a:gd name="T13" fmla="*/ 0 60000 65536"/>
                <a:gd name="T14" fmla="*/ 0 60000 65536"/>
                <a:gd name="T15" fmla="*/ 0 w 327"/>
                <a:gd name="T16" fmla="*/ 0 h 204"/>
                <a:gd name="T17" fmla="*/ 327 w 327"/>
                <a:gd name="T18" fmla="*/ 204 h 204"/>
              </a:gdLst>
              <a:ahLst/>
              <a:cxnLst>
                <a:cxn ang="T10">
                  <a:pos x="T0" y="T1"/>
                </a:cxn>
                <a:cxn ang="T11">
                  <a:pos x="T2" y="T3"/>
                </a:cxn>
                <a:cxn ang="T12">
                  <a:pos x="T4" y="T5"/>
                </a:cxn>
                <a:cxn ang="T13">
                  <a:pos x="T6" y="T7"/>
                </a:cxn>
                <a:cxn ang="T14">
                  <a:pos x="T8" y="T9"/>
                </a:cxn>
              </a:cxnLst>
              <a:rect l="T15" t="T16" r="T17" b="T18"/>
              <a:pathLst>
                <a:path w="327" h="204">
                  <a:moveTo>
                    <a:pt x="318" y="0"/>
                  </a:moveTo>
                  <a:lnTo>
                    <a:pt x="0" y="181"/>
                  </a:lnTo>
                  <a:lnTo>
                    <a:pt x="9" y="204"/>
                  </a:lnTo>
                  <a:lnTo>
                    <a:pt x="327" y="22"/>
                  </a:lnTo>
                  <a:lnTo>
                    <a:pt x="318"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35" name="Freeform 790">
              <a:extLst>
                <a:ext uri="{FF2B5EF4-FFF2-40B4-BE49-F238E27FC236}">
                  <a16:creationId xmlns:a16="http://schemas.microsoft.com/office/drawing/2014/main" id="{463021AE-6E3A-4646-A727-3507C5E9CD92}"/>
                </a:ext>
              </a:extLst>
            </p:cNvPr>
            <p:cNvSpPr>
              <a:spLocks/>
            </p:cNvSpPr>
            <p:nvPr/>
          </p:nvSpPr>
          <p:spPr bwMode="auto">
            <a:xfrm>
              <a:off x="1822" y="2923"/>
              <a:ext cx="22" cy="33"/>
            </a:xfrm>
            <a:custGeom>
              <a:avLst/>
              <a:gdLst>
                <a:gd name="T0" fmla="*/ 0 w 88"/>
                <a:gd name="T1" fmla="*/ 0 h 130"/>
                <a:gd name="T2" fmla="*/ 0 w 88"/>
                <a:gd name="T3" fmla="*/ 0 h 130"/>
                <a:gd name="T4" fmla="*/ 0 w 88"/>
                <a:gd name="T5" fmla="*/ 0 h 130"/>
                <a:gd name="T6" fmla="*/ 0 w 88"/>
                <a:gd name="T7" fmla="*/ 0 h 130"/>
                <a:gd name="T8" fmla="*/ 0 60000 65536"/>
                <a:gd name="T9" fmla="*/ 0 60000 65536"/>
                <a:gd name="T10" fmla="*/ 0 60000 65536"/>
                <a:gd name="T11" fmla="*/ 0 60000 65536"/>
                <a:gd name="T12" fmla="*/ 0 w 88"/>
                <a:gd name="T13" fmla="*/ 0 h 130"/>
                <a:gd name="T14" fmla="*/ 88 w 88"/>
                <a:gd name="T15" fmla="*/ 130 h 130"/>
              </a:gdLst>
              <a:ahLst/>
              <a:cxnLst>
                <a:cxn ang="T8">
                  <a:pos x="T0" y="T1"/>
                </a:cxn>
                <a:cxn ang="T9">
                  <a:pos x="T2" y="T3"/>
                </a:cxn>
                <a:cxn ang="T10">
                  <a:pos x="T4" y="T5"/>
                </a:cxn>
                <a:cxn ang="T11">
                  <a:pos x="T6" y="T7"/>
                </a:cxn>
              </a:cxnLst>
              <a:rect l="T12" t="T13" r="T14" b="T15"/>
              <a:pathLst>
                <a:path w="88" h="130">
                  <a:moveTo>
                    <a:pt x="0" y="130"/>
                  </a:moveTo>
                  <a:lnTo>
                    <a:pt x="44" y="0"/>
                  </a:lnTo>
                  <a:lnTo>
                    <a:pt x="88" y="130"/>
                  </a:lnTo>
                  <a:lnTo>
                    <a:pt x="0" y="13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36" name="Freeform 791">
              <a:extLst>
                <a:ext uri="{FF2B5EF4-FFF2-40B4-BE49-F238E27FC236}">
                  <a16:creationId xmlns:a16="http://schemas.microsoft.com/office/drawing/2014/main" id="{EBA63E00-0643-5E42-8569-05BE29F846C8}"/>
                </a:ext>
              </a:extLst>
            </p:cNvPr>
            <p:cNvSpPr>
              <a:spLocks/>
            </p:cNvSpPr>
            <p:nvPr/>
          </p:nvSpPr>
          <p:spPr bwMode="auto">
            <a:xfrm>
              <a:off x="1820" y="2915"/>
              <a:ext cx="16" cy="43"/>
            </a:xfrm>
            <a:custGeom>
              <a:avLst/>
              <a:gdLst>
                <a:gd name="T0" fmla="*/ 0 w 63"/>
                <a:gd name="T1" fmla="*/ 0 h 168"/>
                <a:gd name="T2" fmla="*/ 0 w 63"/>
                <a:gd name="T3" fmla="*/ 0 h 168"/>
                <a:gd name="T4" fmla="*/ 0 w 63"/>
                <a:gd name="T5" fmla="*/ 0 h 168"/>
                <a:gd name="T6" fmla="*/ 0 w 63"/>
                <a:gd name="T7" fmla="*/ 0 h 168"/>
                <a:gd name="T8" fmla="*/ 0 w 63"/>
                <a:gd name="T9" fmla="*/ 0 h 168"/>
                <a:gd name="T10" fmla="*/ 0 w 63"/>
                <a:gd name="T11" fmla="*/ 0 h 168"/>
                <a:gd name="T12" fmla="*/ 0 w 63"/>
                <a:gd name="T13" fmla="*/ 0 h 168"/>
                <a:gd name="T14" fmla="*/ 0 w 63"/>
                <a:gd name="T15" fmla="*/ 0 h 168"/>
                <a:gd name="T16" fmla="*/ 0 w 63"/>
                <a:gd name="T17" fmla="*/ 0 h 168"/>
                <a:gd name="T18" fmla="*/ 0 w 63"/>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
                <a:gd name="T31" fmla="*/ 0 h 168"/>
                <a:gd name="T32" fmla="*/ 63 w 63"/>
                <a:gd name="T33" fmla="*/ 168 h 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 h="168">
                  <a:moveTo>
                    <a:pt x="63" y="28"/>
                  </a:moveTo>
                  <a:lnTo>
                    <a:pt x="44" y="28"/>
                  </a:lnTo>
                  <a:lnTo>
                    <a:pt x="0" y="157"/>
                  </a:lnTo>
                  <a:lnTo>
                    <a:pt x="19" y="168"/>
                  </a:lnTo>
                  <a:lnTo>
                    <a:pt x="63" y="38"/>
                  </a:lnTo>
                  <a:lnTo>
                    <a:pt x="63" y="28"/>
                  </a:lnTo>
                  <a:lnTo>
                    <a:pt x="53" y="0"/>
                  </a:lnTo>
                  <a:lnTo>
                    <a:pt x="44" y="28"/>
                  </a:lnTo>
                  <a:lnTo>
                    <a:pt x="63" y="28"/>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37" name="Freeform 792">
              <a:extLst>
                <a:ext uri="{FF2B5EF4-FFF2-40B4-BE49-F238E27FC236}">
                  <a16:creationId xmlns:a16="http://schemas.microsoft.com/office/drawing/2014/main" id="{7BB2CD01-A17D-AD42-87EB-687DBACCBE6F}"/>
                </a:ext>
              </a:extLst>
            </p:cNvPr>
            <p:cNvSpPr>
              <a:spLocks/>
            </p:cNvSpPr>
            <p:nvPr/>
          </p:nvSpPr>
          <p:spPr bwMode="auto">
            <a:xfrm>
              <a:off x="1831" y="2922"/>
              <a:ext cx="16" cy="36"/>
            </a:xfrm>
            <a:custGeom>
              <a:avLst/>
              <a:gdLst>
                <a:gd name="T0" fmla="*/ 0 w 63"/>
                <a:gd name="T1" fmla="*/ 0 h 140"/>
                <a:gd name="T2" fmla="*/ 0 w 63"/>
                <a:gd name="T3" fmla="*/ 0 h 140"/>
                <a:gd name="T4" fmla="*/ 0 w 63"/>
                <a:gd name="T5" fmla="*/ 0 h 140"/>
                <a:gd name="T6" fmla="*/ 0 w 63"/>
                <a:gd name="T7" fmla="*/ 0 h 140"/>
                <a:gd name="T8" fmla="*/ 0 w 63"/>
                <a:gd name="T9" fmla="*/ 0 h 140"/>
                <a:gd name="T10" fmla="*/ 0 w 63"/>
                <a:gd name="T11" fmla="*/ 0 h 140"/>
                <a:gd name="T12" fmla="*/ 0 w 63"/>
                <a:gd name="T13" fmla="*/ 0 h 140"/>
                <a:gd name="T14" fmla="*/ 0 w 63"/>
                <a:gd name="T15" fmla="*/ 0 h 140"/>
                <a:gd name="T16" fmla="*/ 0 w 63"/>
                <a:gd name="T17" fmla="*/ 0 h 1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
                <a:gd name="T28" fmla="*/ 0 h 140"/>
                <a:gd name="T29" fmla="*/ 63 w 63"/>
                <a:gd name="T30" fmla="*/ 140 h 1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 h="140">
                  <a:moveTo>
                    <a:pt x="63" y="129"/>
                  </a:moveTo>
                  <a:lnTo>
                    <a:pt x="63" y="129"/>
                  </a:lnTo>
                  <a:lnTo>
                    <a:pt x="19" y="0"/>
                  </a:lnTo>
                  <a:lnTo>
                    <a:pt x="0" y="10"/>
                  </a:lnTo>
                  <a:lnTo>
                    <a:pt x="44" y="140"/>
                  </a:lnTo>
                  <a:lnTo>
                    <a:pt x="63" y="129"/>
                  </a:lnTo>
                  <a:lnTo>
                    <a:pt x="44" y="140"/>
                  </a:lnTo>
                  <a:lnTo>
                    <a:pt x="53" y="135"/>
                  </a:lnTo>
                  <a:lnTo>
                    <a:pt x="63" y="129"/>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38" name="Freeform 793">
              <a:extLst>
                <a:ext uri="{FF2B5EF4-FFF2-40B4-BE49-F238E27FC236}">
                  <a16:creationId xmlns:a16="http://schemas.microsoft.com/office/drawing/2014/main" id="{A8E17C61-FAF2-1442-AE3E-578632743B74}"/>
                </a:ext>
              </a:extLst>
            </p:cNvPr>
            <p:cNvSpPr>
              <a:spLocks/>
            </p:cNvSpPr>
            <p:nvPr/>
          </p:nvSpPr>
          <p:spPr bwMode="auto">
            <a:xfrm>
              <a:off x="1976" y="2893"/>
              <a:ext cx="82" cy="52"/>
            </a:xfrm>
            <a:custGeom>
              <a:avLst/>
              <a:gdLst>
                <a:gd name="T0" fmla="*/ 0 w 328"/>
                <a:gd name="T1" fmla="*/ 0 h 205"/>
                <a:gd name="T2" fmla="*/ 0 w 328"/>
                <a:gd name="T3" fmla="*/ 0 h 205"/>
                <a:gd name="T4" fmla="*/ 0 w 328"/>
                <a:gd name="T5" fmla="*/ 0 h 205"/>
                <a:gd name="T6" fmla="*/ 0 w 328"/>
                <a:gd name="T7" fmla="*/ 0 h 205"/>
                <a:gd name="T8" fmla="*/ 0 w 328"/>
                <a:gd name="T9" fmla="*/ 0 h 205"/>
                <a:gd name="T10" fmla="*/ 0 60000 65536"/>
                <a:gd name="T11" fmla="*/ 0 60000 65536"/>
                <a:gd name="T12" fmla="*/ 0 60000 65536"/>
                <a:gd name="T13" fmla="*/ 0 60000 65536"/>
                <a:gd name="T14" fmla="*/ 0 60000 65536"/>
                <a:gd name="T15" fmla="*/ 0 w 328"/>
                <a:gd name="T16" fmla="*/ 0 h 205"/>
                <a:gd name="T17" fmla="*/ 328 w 328"/>
                <a:gd name="T18" fmla="*/ 205 h 205"/>
              </a:gdLst>
              <a:ahLst/>
              <a:cxnLst>
                <a:cxn ang="T10">
                  <a:pos x="T0" y="T1"/>
                </a:cxn>
                <a:cxn ang="T11">
                  <a:pos x="T2" y="T3"/>
                </a:cxn>
                <a:cxn ang="T12">
                  <a:pos x="T4" y="T5"/>
                </a:cxn>
                <a:cxn ang="T13">
                  <a:pos x="T6" y="T7"/>
                </a:cxn>
                <a:cxn ang="T14">
                  <a:pos x="T8" y="T9"/>
                </a:cxn>
              </a:cxnLst>
              <a:rect l="T15" t="T16" r="T17" b="T18"/>
              <a:pathLst>
                <a:path w="328" h="205">
                  <a:moveTo>
                    <a:pt x="328" y="181"/>
                  </a:moveTo>
                  <a:lnTo>
                    <a:pt x="9" y="0"/>
                  </a:lnTo>
                  <a:lnTo>
                    <a:pt x="0" y="24"/>
                  </a:lnTo>
                  <a:lnTo>
                    <a:pt x="319" y="205"/>
                  </a:lnTo>
                  <a:lnTo>
                    <a:pt x="328" y="181"/>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39" name="Freeform 794">
              <a:extLst>
                <a:ext uri="{FF2B5EF4-FFF2-40B4-BE49-F238E27FC236}">
                  <a16:creationId xmlns:a16="http://schemas.microsoft.com/office/drawing/2014/main" id="{E3504971-C549-C94C-A1EA-03FFFEEB8F88}"/>
                </a:ext>
              </a:extLst>
            </p:cNvPr>
            <p:cNvSpPr>
              <a:spLocks/>
            </p:cNvSpPr>
            <p:nvPr/>
          </p:nvSpPr>
          <p:spPr bwMode="auto">
            <a:xfrm>
              <a:off x="2031" y="2916"/>
              <a:ext cx="22" cy="33"/>
            </a:xfrm>
            <a:custGeom>
              <a:avLst/>
              <a:gdLst>
                <a:gd name="T0" fmla="*/ 0 w 85"/>
                <a:gd name="T1" fmla="*/ 0 h 130"/>
                <a:gd name="T2" fmla="*/ 0 w 85"/>
                <a:gd name="T3" fmla="*/ 0 h 130"/>
                <a:gd name="T4" fmla="*/ 0 w 85"/>
                <a:gd name="T5" fmla="*/ 0 h 130"/>
                <a:gd name="T6" fmla="*/ 0 w 85"/>
                <a:gd name="T7" fmla="*/ 0 h 130"/>
                <a:gd name="T8" fmla="*/ 0 60000 65536"/>
                <a:gd name="T9" fmla="*/ 0 60000 65536"/>
                <a:gd name="T10" fmla="*/ 0 60000 65536"/>
                <a:gd name="T11" fmla="*/ 0 60000 65536"/>
                <a:gd name="T12" fmla="*/ 0 w 85"/>
                <a:gd name="T13" fmla="*/ 0 h 130"/>
                <a:gd name="T14" fmla="*/ 85 w 85"/>
                <a:gd name="T15" fmla="*/ 130 h 130"/>
              </a:gdLst>
              <a:ahLst/>
              <a:cxnLst>
                <a:cxn ang="T8">
                  <a:pos x="T0" y="T1"/>
                </a:cxn>
                <a:cxn ang="T9">
                  <a:pos x="T2" y="T3"/>
                </a:cxn>
                <a:cxn ang="T10">
                  <a:pos x="T4" y="T5"/>
                </a:cxn>
                <a:cxn ang="T11">
                  <a:pos x="T6" y="T7"/>
                </a:cxn>
              </a:cxnLst>
              <a:rect l="T12" t="T13" r="T14" b="T15"/>
              <a:pathLst>
                <a:path w="85" h="130">
                  <a:moveTo>
                    <a:pt x="0" y="130"/>
                  </a:moveTo>
                  <a:lnTo>
                    <a:pt x="44" y="0"/>
                  </a:lnTo>
                  <a:lnTo>
                    <a:pt x="85" y="130"/>
                  </a:lnTo>
                  <a:lnTo>
                    <a:pt x="0" y="13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40" name="Freeform 795">
              <a:extLst>
                <a:ext uri="{FF2B5EF4-FFF2-40B4-BE49-F238E27FC236}">
                  <a16:creationId xmlns:a16="http://schemas.microsoft.com/office/drawing/2014/main" id="{B601045A-A5FB-A749-B27A-8BD9D0361BC2}"/>
                </a:ext>
              </a:extLst>
            </p:cNvPr>
            <p:cNvSpPr>
              <a:spLocks/>
            </p:cNvSpPr>
            <p:nvPr/>
          </p:nvSpPr>
          <p:spPr bwMode="auto">
            <a:xfrm>
              <a:off x="2029" y="2908"/>
              <a:ext cx="15" cy="42"/>
            </a:xfrm>
            <a:custGeom>
              <a:avLst/>
              <a:gdLst>
                <a:gd name="T0" fmla="*/ 0 w 63"/>
                <a:gd name="T1" fmla="*/ 0 h 167"/>
                <a:gd name="T2" fmla="*/ 0 w 63"/>
                <a:gd name="T3" fmla="*/ 0 h 167"/>
                <a:gd name="T4" fmla="*/ 0 w 63"/>
                <a:gd name="T5" fmla="*/ 0 h 167"/>
                <a:gd name="T6" fmla="*/ 0 w 63"/>
                <a:gd name="T7" fmla="*/ 0 h 167"/>
                <a:gd name="T8" fmla="*/ 0 w 63"/>
                <a:gd name="T9" fmla="*/ 0 h 167"/>
                <a:gd name="T10" fmla="*/ 0 w 63"/>
                <a:gd name="T11" fmla="*/ 0 h 167"/>
                <a:gd name="T12" fmla="*/ 0 w 63"/>
                <a:gd name="T13" fmla="*/ 0 h 167"/>
                <a:gd name="T14" fmla="*/ 0 w 63"/>
                <a:gd name="T15" fmla="*/ 0 h 167"/>
                <a:gd name="T16" fmla="*/ 0 w 63"/>
                <a:gd name="T17" fmla="*/ 0 h 167"/>
                <a:gd name="T18" fmla="*/ 0 w 63"/>
                <a:gd name="T19" fmla="*/ 0 h 1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
                <a:gd name="T31" fmla="*/ 0 h 167"/>
                <a:gd name="T32" fmla="*/ 63 w 63"/>
                <a:gd name="T33" fmla="*/ 167 h 1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 h="167">
                  <a:moveTo>
                    <a:pt x="63" y="27"/>
                  </a:moveTo>
                  <a:lnTo>
                    <a:pt x="45" y="27"/>
                  </a:lnTo>
                  <a:lnTo>
                    <a:pt x="0" y="157"/>
                  </a:lnTo>
                  <a:lnTo>
                    <a:pt x="19" y="167"/>
                  </a:lnTo>
                  <a:lnTo>
                    <a:pt x="63" y="37"/>
                  </a:lnTo>
                  <a:lnTo>
                    <a:pt x="63" y="27"/>
                  </a:lnTo>
                  <a:lnTo>
                    <a:pt x="55" y="0"/>
                  </a:lnTo>
                  <a:lnTo>
                    <a:pt x="45" y="27"/>
                  </a:lnTo>
                  <a:lnTo>
                    <a:pt x="63" y="27"/>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41" name="Freeform 796">
              <a:extLst>
                <a:ext uri="{FF2B5EF4-FFF2-40B4-BE49-F238E27FC236}">
                  <a16:creationId xmlns:a16="http://schemas.microsoft.com/office/drawing/2014/main" id="{C8DD99FE-925A-5544-83FF-EFFE3D2809C8}"/>
                </a:ext>
              </a:extLst>
            </p:cNvPr>
            <p:cNvSpPr>
              <a:spLocks/>
            </p:cNvSpPr>
            <p:nvPr/>
          </p:nvSpPr>
          <p:spPr bwMode="auto">
            <a:xfrm>
              <a:off x="2040" y="2915"/>
              <a:ext cx="15" cy="35"/>
            </a:xfrm>
            <a:custGeom>
              <a:avLst/>
              <a:gdLst>
                <a:gd name="T0" fmla="*/ 0 w 60"/>
                <a:gd name="T1" fmla="*/ 0 h 140"/>
                <a:gd name="T2" fmla="*/ 0 w 60"/>
                <a:gd name="T3" fmla="*/ 0 h 140"/>
                <a:gd name="T4" fmla="*/ 0 w 60"/>
                <a:gd name="T5" fmla="*/ 0 h 140"/>
                <a:gd name="T6" fmla="*/ 0 w 60"/>
                <a:gd name="T7" fmla="*/ 0 h 140"/>
                <a:gd name="T8" fmla="*/ 0 w 60"/>
                <a:gd name="T9" fmla="*/ 0 h 140"/>
                <a:gd name="T10" fmla="*/ 0 w 60"/>
                <a:gd name="T11" fmla="*/ 0 h 140"/>
                <a:gd name="T12" fmla="*/ 0 w 60"/>
                <a:gd name="T13" fmla="*/ 0 h 140"/>
                <a:gd name="T14" fmla="*/ 0 w 60"/>
                <a:gd name="T15" fmla="*/ 0 h 140"/>
                <a:gd name="T16" fmla="*/ 0 w 60"/>
                <a:gd name="T17" fmla="*/ 0 h 1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40"/>
                <a:gd name="T29" fmla="*/ 60 w 60"/>
                <a:gd name="T30" fmla="*/ 140 h 1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40">
                  <a:moveTo>
                    <a:pt x="60" y="130"/>
                  </a:moveTo>
                  <a:lnTo>
                    <a:pt x="60" y="130"/>
                  </a:lnTo>
                  <a:lnTo>
                    <a:pt x="18" y="0"/>
                  </a:lnTo>
                  <a:lnTo>
                    <a:pt x="0" y="10"/>
                  </a:lnTo>
                  <a:lnTo>
                    <a:pt x="41" y="140"/>
                  </a:lnTo>
                  <a:lnTo>
                    <a:pt x="60" y="130"/>
                  </a:lnTo>
                  <a:lnTo>
                    <a:pt x="41" y="140"/>
                  </a:lnTo>
                  <a:lnTo>
                    <a:pt x="51" y="135"/>
                  </a:lnTo>
                  <a:lnTo>
                    <a:pt x="60" y="13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42" name="Freeform 797">
              <a:extLst>
                <a:ext uri="{FF2B5EF4-FFF2-40B4-BE49-F238E27FC236}">
                  <a16:creationId xmlns:a16="http://schemas.microsoft.com/office/drawing/2014/main" id="{9A8EA28E-9671-AE4B-B2BC-0F3FA36D1D96}"/>
                </a:ext>
              </a:extLst>
            </p:cNvPr>
            <p:cNvSpPr>
              <a:spLocks/>
            </p:cNvSpPr>
            <p:nvPr/>
          </p:nvSpPr>
          <p:spPr bwMode="auto">
            <a:xfrm>
              <a:off x="2114" y="2901"/>
              <a:ext cx="42" cy="44"/>
            </a:xfrm>
            <a:custGeom>
              <a:avLst/>
              <a:gdLst>
                <a:gd name="T0" fmla="*/ 0 w 165"/>
                <a:gd name="T1" fmla="*/ 0 h 176"/>
                <a:gd name="T2" fmla="*/ 0 w 165"/>
                <a:gd name="T3" fmla="*/ 0 h 176"/>
                <a:gd name="T4" fmla="*/ 0 w 165"/>
                <a:gd name="T5" fmla="*/ 0 h 176"/>
                <a:gd name="T6" fmla="*/ 0 w 165"/>
                <a:gd name="T7" fmla="*/ 0 h 176"/>
                <a:gd name="T8" fmla="*/ 0 w 165"/>
                <a:gd name="T9" fmla="*/ 0 h 176"/>
                <a:gd name="T10" fmla="*/ 0 60000 65536"/>
                <a:gd name="T11" fmla="*/ 0 60000 65536"/>
                <a:gd name="T12" fmla="*/ 0 60000 65536"/>
                <a:gd name="T13" fmla="*/ 0 60000 65536"/>
                <a:gd name="T14" fmla="*/ 0 60000 65536"/>
                <a:gd name="T15" fmla="*/ 0 w 165"/>
                <a:gd name="T16" fmla="*/ 0 h 176"/>
                <a:gd name="T17" fmla="*/ 165 w 165"/>
                <a:gd name="T18" fmla="*/ 176 h 176"/>
              </a:gdLst>
              <a:ahLst/>
              <a:cxnLst>
                <a:cxn ang="T10">
                  <a:pos x="T0" y="T1"/>
                </a:cxn>
                <a:cxn ang="T11">
                  <a:pos x="T2" y="T3"/>
                </a:cxn>
                <a:cxn ang="T12">
                  <a:pos x="T4" y="T5"/>
                </a:cxn>
                <a:cxn ang="T13">
                  <a:pos x="T6" y="T7"/>
                </a:cxn>
                <a:cxn ang="T14">
                  <a:pos x="T8" y="T9"/>
                </a:cxn>
              </a:cxnLst>
              <a:rect l="T15" t="T16" r="T17" b="T18"/>
              <a:pathLst>
                <a:path w="165" h="176">
                  <a:moveTo>
                    <a:pt x="13" y="176"/>
                  </a:moveTo>
                  <a:lnTo>
                    <a:pt x="165" y="20"/>
                  </a:lnTo>
                  <a:lnTo>
                    <a:pt x="153" y="0"/>
                  </a:lnTo>
                  <a:lnTo>
                    <a:pt x="0" y="156"/>
                  </a:lnTo>
                  <a:lnTo>
                    <a:pt x="13" y="176"/>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43" name="Freeform 798">
              <a:extLst>
                <a:ext uri="{FF2B5EF4-FFF2-40B4-BE49-F238E27FC236}">
                  <a16:creationId xmlns:a16="http://schemas.microsoft.com/office/drawing/2014/main" id="{76EB41CE-71F0-F846-8F1C-E7B47174E0AD}"/>
                </a:ext>
              </a:extLst>
            </p:cNvPr>
            <p:cNvSpPr>
              <a:spLocks/>
            </p:cNvSpPr>
            <p:nvPr/>
          </p:nvSpPr>
          <p:spPr bwMode="auto">
            <a:xfrm>
              <a:off x="2184" y="2894"/>
              <a:ext cx="41" cy="64"/>
            </a:xfrm>
            <a:custGeom>
              <a:avLst/>
              <a:gdLst>
                <a:gd name="T0" fmla="*/ 0 w 166"/>
                <a:gd name="T1" fmla="*/ 0 h 249"/>
                <a:gd name="T2" fmla="*/ 0 w 166"/>
                <a:gd name="T3" fmla="*/ 0 h 249"/>
                <a:gd name="T4" fmla="*/ 0 w 166"/>
                <a:gd name="T5" fmla="*/ 0 h 249"/>
                <a:gd name="T6" fmla="*/ 0 w 166"/>
                <a:gd name="T7" fmla="*/ 0 h 249"/>
                <a:gd name="T8" fmla="*/ 0 w 166"/>
                <a:gd name="T9" fmla="*/ 0 h 249"/>
                <a:gd name="T10" fmla="*/ 0 60000 65536"/>
                <a:gd name="T11" fmla="*/ 0 60000 65536"/>
                <a:gd name="T12" fmla="*/ 0 60000 65536"/>
                <a:gd name="T13" fmla="*/ 0 60000 65536"/>
                <a:gd name="T14" fmla="*/ 0 60000 65536"/>
                <a:gd name="T15" fmla="*/ 0 w 166"/>
                <a:gd name="T16" fmla="*/ 0 h 249"/>
                <a:gd name="T17" fmla="*/ 166 w 166"/>
                <a:gd name="T18" fmla="*/ 249 h 249"/>
              </a:gdLst>
              <a:ahLst/>
              <a:cxnLst>
                <a:cxn ang="T10">
                  <a:pos x="T0" y="T1"/>
                </a:cxn>
                <a:cxn ang="T11">
                  <a:pos x="T2" y="T3"/>
                </a:cxn>
                <a:cxn ang="T12">
                  <a:pos x="T4" y="T5"/>
                </a:cxn>
                <a:cxn ang="T13">
                  <a:pos x="T6" y="T7"/>
                </a:cxn>
                <a:cxn ang="T14">
                  <a:pos x="T8" y="T9"/>
                </a:cxn>
              </a:cxnLst>
              <a:rect l="T15" t="T16" r="T17" b="T18"/>
              <a:pathLst>
                <a:path w="166" h="249">
                  <a:moveTo>
                    <a:pt x="166" y="233"/>
                  </a:moveTo>
                  <a:lnTo>
                    <a:pt x="15" y="0"/>
                  </a:lnTo>
                  <a:lnTo>
                    <a:pt x="0" y="16"/>
                  </a:lnTo>
                  <a:lnTo>
                    <a:pt x="150" y="249"/>
                  </a:lnTo>
                  <a:lnTo>
                    <a:pt x="166" y="233"/>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44" name="Freeform 799">
              <a:extLst>
                <a:ext uri="{FF2B5EF4-FFF2-40B4-BE49-F238E27FC236}">
                  <a16:creationId xmlns:a16="http://schemas.microsoft.com/office/drawing/2014/main" id="{9440B69F-FBF5-814C-B0B6-C83F3609B2D6}"/>
                </a:ext>
              </a:extLst>
            </p:cNvPr>
            <p:cNvSpPr>
              <a:spLocks/>
            </p:cNvSpPr>
            <p:nvPr/>
          </p:nvSpPr>
          <p:spPr bwMode="auto">
            <a:xfrm>
              <a:off x="2184" y="2749"/>
              <a:ext cx="18" cy="45"/>
            </a:xfrm>
            <a:custGeom>
              <a:avLst/>
              <a:gdLst>
                <a:gd name="T0" fmla="*/ 0 w 71"/>
                <a:gd name="T1" fmla="*/ 0 h 175"/>
                <a:gd name="T2" fmla="*/ 0 w 71"/>
                <a:gd name="T3" fmla="*/ 0 h 175"/>
                <a:gd name="T4" fmla="*/ 0 w 71"/>
                <a:gd name="T5" fmla="*/ 0 h 175"/>
                <a:gd name="T6" fmla="*/ 0 w 71"/>
                <a:gd name="T7" fmla="*/ 0 h 175"/>
                <a:gd name="T8" fmla="*/ 0 60000 65536"/>
                <a:gd name="T9" fmla="*/ 0 60000 65536"/>
                <a:gd name="T10" fmla="*/ 0 60000 65536"/>
                <a:gd name="T11" fmla="*/ 0 60000 65536"/>
                <a:gd name="T12" fmla="*/ 0 w 71"/>
                <a:gd name="T13" fmla="*/ 0 h 175"/>
                <a:gd name="T14" fmla="*/ 71 w 71"/>
                <a:gd name="T15" fmla="*/ 175 h 175"/>
              </a:gdLst>
              <a:ahLst/>
              <a:cxnLst>
                <a:cxn ang="T8">
                  <a:pos x="T0" y="T1"/>
                </a:cxn>
                <a:cxn ang="T9">
                  <a:pos x="T2" y="T3"/>
                </a:cxn>
                <a:cxn ang="T10">
                  <a:pos x="T4" y="T5"/>
                </a:cxn>
                <a:cxn ang="T11">
                  <a:pos x="T6" y="T7"/>
                </a:cxn>
              </a:cxnLst>
              <a:rect l="T12" t="T13" r="T14" b="T15"/>
              <a:pathLst>
                <a:path w="71" h="175">
                  <a:moveTo>
                    <a:pt x="0" y="0"/>
                  </a:moveTo>
                  <a:lnTo>
                    <a:pt x="0" y="175"/>
                  </a:lnTo>
                  <a:lnTo>
                    <a:pt x="71" y="87"/>
                  </a:lnTo>
                  <a:lnTo>
                    <a:pt x="0"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45" name="Freeform 800">
              <a:extLst>
                <a:ext uri="{FF2B5EF4-FFF2-40B4-BE49-F238E27FC236}">
                  <a16:creationId xmlns:a16="http://schemas.microsoft.com/office/drawing/2014/main" id="{49B40432-91A2-834D-B36E-74444DD46C7B}"/>
                </a:ext>
              </a:extLst>
            </p:cNvPr>
            <p:cNvSpPr>
              <a:spLocks/>
            </p:cNvSpPr>
            <p:nvPr/>
          </p:nvSpPr>
          <p:spPr bwMode="auto">
            <a:xfrm>
              <a:off x="2181" y="2749"/>
              <a:ext cx="5" cy="52"/>
            </a:xfrm>
            <a:custGeom>
              <a:avLst/>
              <a:gdLst>
                <a:gd name="T0" fmla="*/ 0 w 20"/>
                <a:gd name="T1" fmla="*/ 0 h 205"/>
                <a:gd name="T2" fmla="*/ 0 w 20"/>
                <a:gd name="T3" fmla="*/ 0 h 205"/>
                <a:gd name="T4" fmla="*/ 0 w 20"/>
                <a:gd name="T5" fmla="*/ 0 h 205"/>
                <a:gd name="T6" fmla="*/ 0 w 20"/>
                <a:gd name="T7" fmla="*/ 0 h 205"/>
                <a:gd name="T8" fmla="*/ 0 w 20"/>
                <a:gd name="T9" fmla="*/ 0 h 205"/>
                <a:gd name="T10" fmla="*/ 0 w 20"/>
                <a:gd name="T11" fmla="*/ 0 h 205"/>
                <a:gd name="T12" fmla="*/ 0 w 20"/>
                <a:gd name="T13" fmla="*/ 0 h 205"/>
                <a:gd name="T14" fmla="*/ 0 w 20"/>
                <a:gd name="T15" fmla="*/ 0 h 205"/>
                <a:gd name="T16" fmla="*/ 0 w 20"/>
                <a:gd name="T17" fmla="*/ 0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205"/>
                <a:gd name="T29" fmla="*/ 20 w 20"/>
                <a:gd name="T30" fmla="*/ 205 h 20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205">
                  <a:moveTo>
                    <a:pt x="16" y="184"/>
                  </a:moveTo>
                  <a:lnTo>
                    <a:pt x="20" y="175"/>
                  </a:lnTo>
                  <a:lnTo>
                    <a:pt x="20" y="0"/>
                  </a:lnTo>
                  <a:lnTo>
                    <a:pt x="0" y="0"/>
                  </a:lnTo>
                  <a:lnTo>
                    <a:pt x="0" y="175"/>
                  </a:lnTo>
                  <a:lnTo>
                    <a:pt x="16" y="184"/>
                  </a:lnTo>
                  <a:lnTo>
                    <a:pt x="0" y="175"/>
                  </a:lnTo>
                  <a:lnTo>
                    <a:pt x="0" y="205"/>
                  </a:lnTo>
                  <a:lnTo>
                    <a:pt x="16" y="184"/>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46" name="Freeform 801">
              <a:extLst>
                <a:ext uri="{FF2B5EF4-FFF2-40B4-BE49-F238E27FC236}">
                  <a16:creationId xmlns:a16="http://schemas.microsoft.com/office/drawing/2014/main" id="{336D603E-4C89-F34B-83CC-9EEDF33E4C61}"/>
                </a:ext>
              </a:extLst>
            </p:cNvPr>
            <p:cNvSpPr>
              <a:spLocks/>
            </p:cNvSpPr>
            <p:nvPr/>
          </p:nvSpPr>
          <p:spPr bwMode="auto">
            <a:xfrm>
              <a:off x="2182" y="2768"/>
              <a:ext cx="22" cy="28"/>
            </a:xfrm>
            <a:custGeom>
              <a:avLst/>
              <a:gdLst>
                <a:gd name="T0" fmla="*/ 0 w 87"/>
                <a:gd name="T1" fmla="*/ 0 h 106"/>
                <a:gd name="T2" fmla="*/ 0 w 87"/>
                <a:gd name="T3" fmla="*/ 0 h 106"/>
                <a:gd name="T4" fmla="*/ 0 w 87"/>
                <a:gd name="T5" fmla="*/ 0 h 106"/>
                <a:gd name="T6" fmla="*/ 0 w 87"/>
                <a:gd name="T7" fmla="*/ 0 h 106"/>
                <a:gd name="T8" fmla="*/ 0 w 87"/>
                <a:gd name="T9" fmla="*/ 0 h 106"/>
                <a:gd name="T10" fmla="*/ 0 w 87"/>
                <a:gd name="T11" fmla="*/ 0 h 106"/>
                <a:gd name="T12" fmla="*/ 0 w 87"/>
                <a:gd name="T13" fmla="*/ 0 h 106"/>
                <a:gd name="T14" fmla="*/ 0 w 87"/>
                <a:gd name="T15" fmla="*/ 0 h 106"/>
                <a:gd name="T16" fmla="*/ 0 w 87"/>
                <a:gd name="T17" fmla="*/ 0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106"/>
                <a:gd name="T29" fmla="*/ 87 w 87"/>
                <a:gd name="T30" fmla="*/ 106 h 1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106">
                  <a:moveTo>
                    <a:pt x="73" y="0"/>
                  </a:moveTo>
                  <a:lnTo>
                    <a:pt x="73" y="0"/>
                  </a:lnTo>
                  <a:lnTo>
                    <a:pt x="0" y="87"/>
                  </a:lnTo>
                  <a:lnTo>
                    <a:pt x="14" y="106"/>
                  </a:lnTo>
                  <a:lnTo>
                    <a:pt x="87" y="19"/>
                  </a:lnTo>
                  <a:lnTo>
                    <a:pt x="73" y="0"/>
                  </a:lnTo>
                  <a:lnTo>
                    <a:pt x="87" y="19"/>
                  </a:lnTo>
                  <a:lnTo>
                    <a:pt x="79" y="9"/>
                  </a:lnTo>
                  <a:lnTo>
                    <a:pt x="73"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47" name="Freeform 802">
              <a:extLst>
                <a:ext uri="{FF2B5EF4-FFF2-40B4-BE49-F238E27FC236}">
                  <a16:creationId xmlns:a16="http://schemas.microsoft.com/office/drawing/2014/main" id="{ADF5D07B-BFE5-3E43-9123-97AA970C6B69}"/>
                </a:ext>
              </a:extLst>
            </p:cNvPr>
            <p:cNvSpPr>
              <a:spLocks/>
            </p:cNvSpPr>
            <p:nvPr/>
          </p:nvSpPr>
          <p:spPr bwMode="auto">
            <a:xfrm>
              <a:off x="1836" y="2749"/>
              <a:ext cx="18" cy="45"/>
            </a:xfrm>
            <a:custGeom>
              <a:avLst/>
              <a:gdLst>
                <a:gd name="T0" fmla="*/ 0 w 72"/>
                <a:gd name="T1" fmla="*/ 0 h 175"/>
                <a:gd name="T2" fmla="*/ 0 w 72"/>
                <a:gd name="T3" fmla="*/ 0 h 175"/>
                <a:gd name="T4" fmla="*/ 0 w 72"/>
                <a:gd name="T5" fmla="*/ 0 h 175"/>
                <a:gd name="T6" fmla="*/ 0 w 72"/>
                <a:gd name="T7" fmla="*/ 0 h 175"/>
                <a:gd name="T8" fmla="*/ 0 60000 65536"/>
                <a:gd name="T9" fmla="*/ 0 60000 65536"/>
                <a:gd name="T10" fmla="*/ 0 60000 65536"/>
                <a:gd name="T11" fmla="*/ 0 60000 65536"/>
                <a:gd name="T12" fmla="*/ 0 w 72"/>
                <a:gd name="T13" fmla="*/ 0 h 175"/>
                <a:gd name="T14" fmla="*/ 72 w 72"/>
                <a:gd name="T15" fmla="*/ 175 h 175"/>
              </a:gdLst>
              <a:ahLst/>
              <a:cxnLst>
                <a:cxn ang="T8">
                  <a:pos x="T0" y="T1"/>
                </a:cxn>
                <a:cxn ang="T9">
                  <a:pos x="T2" y="T3"/>
                </a:cxn>
                <a:cxn ang="T10">
                  <a:pos x="T4" y="T5"/>
                </a:cxn>
                <a:cxn ang="T11">
                  <a:pos x="T6" y="T7"/>
                </a:cxn>
              </a:cxnLst>
              <a:rect l="T12" t="T13" r="T14" b="T15"/>
              <a:pathLst>
                <a:path w="72" h="175">
                  <a:moveTo>
                    <a:pt x="72" y="0"/>
                  </a:moveTo>
                  <a:lnTo>
                    <a:pt x="72" y="175"/>
                  </a:lnTo>
                  <a:lnTo>
                    <a:pt x="0" y="87"/>
                  </a:lnTo>
                  <a:lnTo>
                    <a:pt x="72"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48" name="Freeform 803">
              <a:extLst>
                <a:ext uri="{FF2B5EF4-FFF2-40B4-BE49-F238E27FC236}">
                  <a16:creationId xmlns:a16="http://schemas.microsoft.com/office/drawing/2014/main" id="{A5DFF81B-EA1F-C543-9596-F004B82C09F5}"/>
                </a:ext>
              </a:extLst>
            </p:cNvPr>
            <p:cNvSpPr>
              <a:spLocks/>
            </p:cNvSpPr>
            <p:nvPr/>
          </p:nvSpPr>
          <p:spPr bwMode="auto">
            <a:xfrm>
              <a:off x="1852" y="2749"/>
              <a:ext cx="5" cy="52"/>
            </a:xfrm>
            <a:custGeom>
              <a:avLst/>
              <a:gdLst>
                <a:gd name="T0" fmla="*/ 0 w 20"/>
                <a:gd name="T1" fmla="*/ 0 h 205"/>
                <a:gd name="T2" fmla="*/ 0 w 20"/>
                <a:gd name="T3" fmla="*/ 0 h 205"/>
                <a:gd name="T4" fmla="*/ 0 w 20"/>
                <a:gd name="T5" fmla="*/ 0 h 205"/>
                <a:gd name="T6" fmla="*/ 0 w 20"/>
                <a:gd name="T7" fmla="*/ 0 h 205"/>
                <a:gd name="T8" fmla="*/ 0 w 20"/>
                <a:gd name="T9" fmla="*/ 0 h 205"/>
                <a:gd name="T10" fmla="*/ 0 w 20"/>
                <a:gd name="T11" fmla="*/ 0 h 205"/>
                <a:gd name="T12" fmla="*/ 0 w 20"/>
                <a:gd name="T13" fmla="*/ 0 h 205"/>
                <a:gd name="T14" fmla="*/ 0 w 20"/>
                <a:gd name="T15" fmla="*/ 0 h 205"/>
                <a:gd name="T16" fmla="*/ 0 w 20"/>
                <a:gd name="T17" fmla="*/ 0 h 205"/>
                <a:gd name="T18" fmla="*/ 0 w 20"/>
                <a:gd name="T19" fmla="*/ 0 h 2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5"/>
                <a:gd name="T32" fmla="*/ 20 w 20"/>
                <a:gd name="T33" fmla="*/ 205 h 2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5">
                  <a:moveTo>
                    <a:pt x="2" y="184"/>
                  </a:moveTo>
                  <a:lnTo>
                    <a:pt x="20" y="175"/>
                  </a:lnTo>
                  <a:lnTo>
                    <a:pt x="20" y="0"/>
                  </a:lnTo>
                  <a:lnTo>
                    <a:pt x="0" y="0"/>
                  </a:lnTo>
                  <a:lnTo>
                    <a:pt x="0" y="175"/>
                  </a:lnTo>
                  <a:lnTo>
                    <a:pt x="2" y="184"/>
                  </a:lnTo>
                  <a:lnTo>
                    <a:pt x="20" y="205"/>
                  </a:lnTo>
                  <a:lnTo>
                    <a:pt x="20" y="175"/>
                  </a:lnTo>
                  <a:lnTo>
                    <a:pt x="2" y="184"/>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49" name="Freeform 804">
              <a:extLst>
                <a:ext uri="{FF2B5EF4-FFF2-40B4-BE49-F238E27FC236}">
                  <a16:creationId xmlns:a16="http://schemas.microsoft.com/office/drawing/2014/main" id="{F48C0E44-A7E2-F142-A9C7-D278C52B7B51}"/>
                </a:ext>
              </a:extLst>
            </p:cNvPr>
            <p:cNvSpPr>
              <a:spLocks/>
            </p:cNvSpPr>
            <p:nvPr/>
          </p:nvSpPr>
          <p:spPr bwMode="auto">
            <a:xfrm>
              <a:off x="1835" y="2768"/>
              <a:ext cx="21" cy="28"/>
            </a:xfrm>
            <a:custGeom>
              <a:avLst/>
              <a:gdLst>
                <a:gd name="T0" fmla="*/ 0 w 87"/>
                <a:gd name="T1" fmla="*/ 0 h 106"/>
                <a:gd name="T2" fmla="*/ 0 w 87"/>
                <a:gd name="T3" fmla="*/ 0 h 106"/>
                <a:gd name="T4" fmla="*/ 0 w 87"/>
                <a:gd name="T5" fmla="*/ 0 h 106"/>
                <a:gd name="T6" fmla="*/ 0 w 87"/>
                <a:gd name="T7" fmla="*/ 0 h 106"/>
                <a:gd name="T8" fmla="*/ 0 w 87"/>
                <a:gd name="T9" fmla="*/ 0 h 106"/>
                <a:gd name="T10" fmla="*/ 0 w 87"/>
                <a:gd name="T11" fmla="*/ 0 h 106"/>
                <a:gd name="T12" fmla="*/ 0 w 87"/>
                <a:gd name="T13" fmla="*/ 0 h 106"/>
                <a:gd name="T14" fmla="*/ 0 w 87"/>
                <a:gd name="T15" fmla="*/ 0 h 106"/>
                <a:gd name="T16" fmla="*/ 0 w 87"/>
                <a:gd name="T17" fmla="*/ 0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106"/>
                <a:gd name="T29" fmla="*/ 87 w 87"/>
                <a:gd name="T30" fmla="*/ 106 h 1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106">
                  <a:moveTo>
                    <a:pt x="0" y="19"/>
                  </a:moveTo>
                  <a:lnTo>
                    <a:pt x="0" y="19"/>
                  </a:lnTo>
                  <a:lnTo>
                    <a:pt x="72" y="106"/>
                  </a:lnTo>
                  <a:lnTo>
                    <a:pt x="87" y="87"/>
                  </a:lnTo>
                  <a:lnTo>
                    <a:pt x="14" y="0"/>
                  </a:lnTo>
                  <a:lnTo>
                    <a:pt x="0" y="19"/>
                  </a:lnTo>
                  <a:lnTo>
                    <a:pt x="14" y="0"/>
                  </a:lnTo>
                  <a:lnTo>
                    <a:pt x="8" y="9"/>
                  </a:lnTo>
                  <a:lnTo>
                    <a:pt x="0" y="19"/>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50" name="Freeform 805">
              <a:extLst>
                <a:ext uri="{FF2B5EF4-FFF2-40B4-BE49-F238E27FC236}">
                  <a16:creationId xmlns:a16="http://schemas.microsoft.com/office/drawing/2014/main" id="{343C1BCC-6CD3-9646-8C7C-8B9360EB30FA}"/>
                </a:ext>
              </a:extLst>
            </p:cNvPr>
            <p:cNvSpPr>
              <a:spLocks/>
            </p:cNvSpPr>
            <p:nvPr/>
          </p:nvSpPr>
          <p:spPr bwMode="auto">
            <a:xfrm>
              <a:off x="2201" y="2929"/>
              <a:ext cx="22" cy="34"/>
            </a:xfrm>
            <a:custGeom>
              <a:avLst/>
              <a:gdLst>
                <a:gd name="T0" fmla="*/ 0 w 88"/>
                <a:gd name="T1" fmla="*/ 0 h 130"/>
                <a:gd name="T2" fmla="*/ 0 w 88"/>
                <a:gd name="T3" fmla="*/ 0 h 130"/>
                <a:gd name="T4" fmla="*/ 0 w 88"/>
                <a:gd name="T5" fmla="*/ 0 h 130"/>
                <a:gd name="T6" fmla="*/ 0 w 88"/>
                <a:gd name="T7" fmla="*/ 0 h 130"/>
                <a:gd name="T8" fmla="*/ 0 60000 65536"/>
                <a:gd name="T9" fmla="*/ 0 60000 65536"/>
                <a:gd name="T10" fmla="*/ 0 60000 65536"/>
                <a:gd name="T11" fmla="*/ 0 60000 65536"/>
                <a:gd name="T12" fmla="*/ 0 w 88"/>
                <a:gd name="T13" fmla="*/ 0 h 130"/>
                <a:gd name="T14" fmla="*/ 88 w 88"/>
                <a:gd name="T15" fmla="*/ 130 h 130"/>
              </a:gdLst>
              <a:ahLst/>
              <a:cxnLst>
                <a:cxn ang="T8">
                  <a:pos x="T0" y="T1"/>
                </a:cxn>
                <a:cxn ang="T9">
                  <a:pos x="T2" y="T3"/>
                </a:cxn>
                <a:cxn ang="T10">
                  <a:pos x="T4" y="T5"/>
                </a:cxn>
                <a:cxn ang="T11">
                  <a:pos x="T6" y="T7"/>
                </a:cxn>
              </a:cxnLst>
              <a:rect l="T12" t="T13" r="T14" b="T15"/>
              <a:pathLst>
                <a:path w="88" h="130">
                  <a:moveTo>
                    <a:pt x="0" y="107"/>
                  </a:moveTo>
                  <a:lnTo>
                    <a:pt x="88" y="0"/>
                  </a:lnTo>
                  <a:lnTo>
                    <a:pt x="63" y="130"/>
                  </a:lnTo>
                  <a:lnTo>
                    <a:pt x="0" y="107"/>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51" name="Freeform 806">
              <a:extLst>
                <a:ext uri="{FF2B5EF4-FFF2-40B4-BE49-F238E27FC236}">
                  <a16:creationId xmlns:a16="http://schemas.microsoft.com/office/drawing/2014/main" id="{D9AADED9-4965-DC4E-A51E-227C7B5D91C0}"/>
                </a:ext>
              </a:extLst>
            </p:cNvPr>
            <p:cNvSpPr>
              <a:spLocks/>
            </p:cNvSpPr>
            <p:nvPr/>
          </p:nvSpPr>
          <p:spPr bwMode="auto">
            <a:xfrm>
              <a:off x="2200" y="2919"/>
              <a:ext cx="28" cy="41"/>
            </a:xfrm>
            <a:custGeom>
              <a:avLst/>
              <a:gdLst>
                <a:gd name="T0" fmla="*/ 0 w 113"/>
                <a:gd name="T1" fmla="*/ 0 h 156"/>
                <a:gd name="T2" fmla="*/ 0 w 113"/>
                <a:gd name="T3" fmla="*/ 0 h 156"/>
                <a:gd name="T4" fmla="*/ 0 w 113"/>
                <a:gd name="T5" fmla="*/ 0 h 156"/>
                <a:gd name="T6" fmla="*/ 0 w 113"/>
                <a:gd name="T7" fmla="*/ 0 h 156"/>
                <a:gd name="T8" fmla="*/ 0 w 113"/>
                <a:gd name="T9" fmla="*/ 0 h 156"/>
                <a:gd name="T10" fmla="*/ 0 w 113"/>
                <a:gd name="T11" fmla="*/ 0 h 156"/>
                <a:gd name="T12" fmla="*/ 0 w 113"/>
                <a:gd name="T13" fmla="*/ 0 h 156"/>
                <a:gd name="T14" fmla="*/ 0 w 113"/>
                <a:gd name="T15" fmla="*/ 0 h 156"/>
                <a:gd name="T16" fmla="*/ 0 w 113"/>
                <a:gd name="T17" fmla="*/ 0 h 156"/>
                <a:gd name="T18" fmla="*/ 0 w 113"/>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3"/>
                <a:gd name="T31" fmla="*/ 0 h 156"/>
                <a:gd name="T32" fmla="*/ 113 w 113"/>
                <a:gd name="T33" fmla="*/ 156 h 1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3" h="156">
                  <a:moveTo>
                    <a:pt x="104" y="43"/>
                  </a:moveTo>
                  <a:lnTo>
                    <a:pt x="87" y="30"/>
                  </a:lnTo>
                  <a:lnTo>
                    <a:pt x="0" y="137"/>
                  </a:lnTo>
                  <a:lnTo>
                    <a:pt x="14" y="156"/>
                  </a:lnTo>
                  <a:lnTo>
                    <a:pt x="102" y="49"/>
                  </a:lnTo>
                  <a:lnTo>
                    <a:pt x="104" y="43"/>
                  </a:lnTo>
                  <a:lnTo>
                    <a:pt x="113" y="0"/>
                  </a:lnTo>
                  <a:lnTo>
                    <a:pt x="87" y="30"/>
                  </a:lnTo>
                  <a:lnTo>
                    <a:pt x="104" y="43"/>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52" name="Freeform 807">
              <a:extLst>
                <a:ext uri="{FF2B5EF4-FFF2-40B4-BE49-F238E27FC236}">
                  <a16:creationId xmlns:a16="http://schemas.microsoft.com/office/drawing/2014/main" id="{FFFD9E6B-250A-FA46-8B37-904DB142BDE5}"/>
                </a:ext>
              </a:extLst>
            </p:cNvPr>
            <p:cNvSpPr>
              <a:spLocks/>
            </p:cNvSpPr>
            <p:nvPr/>
          </p:nvSpPr>
          <p:spPr bwMode="auto">
            <a:xfrm>
              <a:off x="2214" y="2929"/>
              <a:ext cx="12" cy="35"/>
            </a:xfrm>
            <a:custGeom>
              <a:avLst/>
              <a:gdLst>
                <a:gd name="T0" fmla="*/ 0 w 45"/>
                <a:gd name="T1" fmla="*/ 0 h 136"/>
                <a:gd name="T2" fmla="*/ 0 w 45"/>
                <a:gd name="T3" fmla="*/ 0 h 136"/>
                <a:gd name="T4" fmla="*/ 0 w 45"/>
                <a:gd name="T5" fmla="*/ 0 h 136"/>
                <a:gd name="T6" fmla="*/ 0 w 45"/>
                <a:gd name="T7" fmla="*/ 0 h 136"/>
                <a:gd name="T8" fmla="*/ 0 w 45"/>
                <a:gd name="T9" fmla="*/ 0 h 136"/>
                <a:gd name="T10" fmla="*/ 0 w 45"/>
                <a:gd name="T11" fmla="*/ 0 h 136"/>
                <a:gd name="T12" fmla="*/ 0 w 45"/>
                <a:gd name="T13" fmla="*/ 0 h 136"/>
                <a:gd name="T14" fmla="*/ 0 w 45"/>
                <a:gd name="T15" fmla="*/ 0 h 136"/>
                <a:gd name="T16" fmla="*/ 0 w 45"/>
                <a:gd name="T17" fmla="*/ 0 h 1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5"/>
                <a:gd name="T28" fmla="*/ 0 h 136"/>
                <a:gd name="T29" fmla="*/ 45 w 45"/>
                <a:gd name="T30" fmla="*/ 136 h 1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5" h="136">
                  <a:moveTo>
                    <a:pt x="20" y="136"/>
                  </a:moveTo>
                  <a:lnTo>
                    <a:pt x="20" y="136"/>
                  </a:lnTo>
                  <a:lnTo>
                    <a:pt x="45" y="7"/>
                  </a:lnTo>
                  <a:lnTo>
                    <a:pt x="25" y="0"/>
                  </a:lnTo>
                  <a:lnTo>
                    <a:pt x="0" y="130"/>
                  </a:lnTo>
                  <a:lnTo>
                    <a:pt x="20" y="136"/>
                  </a:lnTo>
                  <a:lnTo>
                    <a:pt x="0" y="130"/>
                  </a:lnTo>
                  <a:lnTo>
                    <a:pt x="10" y="133"/>
                  </a:lnTo>
                  <a:lnTo>
                    <a:pt x="20" y="136"/>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53" name="Freeform 808">
              <a:extLst>
                <a:ext uri="{FF2B5EF4-FFF2-40B4-BE49-F238E27FC236}">
                  <a16:creationId xmlns:a16="http://schemas.microsoft.com/office/drawing/2014/main" id="{6D221A71-80F2-3F48-B71E-5D9CFE4DA450}"/>
                </a:ext>
              </a:extLst>
            </p:cNvPr>
            <p:cNvSpPr>
              <a:spLocks/>
            </p:cNvSpPr>
            <p:nvPr/>
          </p:nvSpPr>
          <p:spPr bwMode="auto">
            <a:xfrm>
              <a:off x="2111" y="2923"/>
              <a:ext cx="21" cy="33"/>
            </a:xfrm>
            <a:custGeom>
              <a:avLst/>
              <a:gdLst>
                <a:gd name="T0" fmla="*/ 0 w 85"/>
                <a:gd name="T1" fmla="*/ 0 h 130"/>
                <a:gd name="T2" fmla="*/ 0 w 85"/>
                <a:gd name="T3" fmla="*/ 0 h 130"/>
                <a:gd name="T4" fmla="*/ 0 w 85"/>
                <a:gd name="T5" fmla="*/ 0 h 130"/>
                <a:gd name="T6" fmla="*/ 0 w 85"/>
                <a:gd name="T7" fmla="*/ 0 h 130"/>
                <a:gd name="T8" fmla="*/ 0 60000 65536"/>
                <a:gd name="T9" fmla="*/ 0 60000 65536"/>
                <a:gd name="T10" fmla="*/ 0 60000 65536"/>
                <a:gd name="T11" fmla="*/ 0 60000 65536"/>
                <a:gd name="T12" fmla="*/ 0 w 85"/>
                <a:gd name="T13" fmla="*/ 0 h 130"/>
                <a:gd name="T14" fmla="*/ 85 w 85"/>
                <a:gd name="T15" fmla="*/ 130 h 130"/>
              </a:gdLst>
              <a:ahLst/>
              <a:cxnLst>
                <a:cxn ang="T8">
                  <a:pos x="T0" y="T1"/>
                </a:cxn>
                <a:cxn ang="T9">
                  <a:pos x="T2" y="T3"/>
                </a:cxn>
                <a:cxn ang="T10">
                  <a:pos x="T4" y="T5"/>
                </a:cxn>
                <a:cxn ang="T11">
                  <a:pos x="T6" y="T7"/>
                </a:cxn>
              </a:cxnLst>
              <a:rect l="T12" t="T13" r="T14" b="T15"/>
              <a:pathLst>
                <a:path w="85" h="130">
                  <a:moveTo>
                    <a:pt x="85" y="107"/>
                  </a:moveTo>
                  <a:lnTo>
                    <a:pt x="0" y="0"/>
                  </a:lnTo>
                  <a:lnTo>
                    <a:pt x="23" y="130"/>
                  </a:lnTo>
                  <a:lnTo>
                    <a:pt x="85" y="107"/>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54" name="Freeform 809">
              <a:extLst>
                <a:ext uri="{FF2B5EF4-FFF2-40B4-BE49-F238E27FC236}">
                  <a16:creationId xmlns:a16="http://schemas.microsoft.com/office/drawing/2014/main" id="{691DA359-14EC-3B43-A2B2-E5125B23A073}"/>
                </a:ext>
              </a:extLst>
            </p:cNvPr>
            <p:cNvSpPr>
              <a:spLocks/>
            </p:cNvSpPr>
            <p:nvPr/>
          </p:nvSpPr>
          <p:spPr bwMode="auto">
            <a:xfrm>
              <a:off x="2106" y="2913"/>
              <a:ext cx="28" cy="40"/>
            </a:xfrm>
            <a:custGeom>
              <a:avLst/>
              <a:gdLst>
                <a:gd name="T0" fmla="*/ 0 w 109"/>
                <a:gd name="T1" fmla="*/ 0 h 157"/>
                <a:gd name="T2" fmla="*/ 0 w 109"/>
                <a:gd name="T3" fmla="*/ 0 h 157"/>
                <a:gd name="T4" fmla="*/ 0 w 109"/>
                <a:gd name="T5" fmla="*/ 0 h 157"/>
                <a:gd name="T6" fmla="*/ 0 w 109"/>
                <a:gd name="T7" fmla="*/ 0 h 157"/>
                <a:gd name="T8" fmla="*/ 0 w 109"/>
                <a:gd name="T9" fmla="*/ 0 h 157"/>
                <a:gd name="T10" fmla="*/ 0 w 109"/>
                <a:gd name="T11" fmla="*/ 0 h 157"/>
                <a:gd name="T12" fmla="*/ 0 w 109"/>
                <a:gd name="T13" fmla="*/ 0 h 157"/>
                <a:gd name="T14" fmla="*/ 0 w 109"/>
                <a:gd name="T15" fmla="*/ 0 h 157"/>
                <a:gd name="T16" fmla="*/ 0 w 109"/>
                <a:gd name="T17" fmla="*/ 0 h 1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9"/>
                <a:gd name="T28" fmla="*/ 0 h 157"/>
                <a:gd name="T29" fmla="*/ 109 w 109"/>
                <a:gd name="T30" fmla="*/ 157 h 1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9" h="157">
                  <a:moveTo>
                    <a:pt x="7" y="43"/>
                  </a:moveTo>
                  <a:lnTo>
                    <a:pt x="10" y="50"/>
                  </a:lnTo>
                  <a:lnTo>
                    <a:pt x="95" y="157"/>
                  </a:lnTo>
                  <a:lnTo>
                    <a:pt x="109" y="139"/>
                  </a:lnTo>
                  <a:lnTo>
                    <a:pt x="24" y="32"/>
                  </a:lnTo>
                  <a:lnTo>
                    <a:pt x="7" y="43"/>
                  </a:lnTo>
                  <a:lnTo>
                    <a:pt x="24" y="32"/>
                  </a:lnTo>
                  <a:lnTo>
                    <a:pt x="0" y="0"/>
                  </a:lnTo>
                  <a:lnTo>
                    <a:pt x="7" y="43"/>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55" name="Freeform 810">
              <a:extLst>
                <a:ext uri="{FF2B5EF4-FFF2-40B4-BE49-F238E27FC236}">
                  <a16:creationId xmlns:a16="http://schemas.microsoft.com/office/drawing/2014/main" id="{7C0E73EF-100F-BD49-B8CA-F01E5B96D2C7}"/>
                </a:ext>
              </a:extLst>
            </p:cNvPr>
            <p:cNvSpPr>
              <a:spLocks/>
            </p:cNvSpPr>
            <p:nvPr/>
          </p:nvSpPr>
          <p:spPr bwMode="auto">
            <a:xfrm>
              <a:off x="2108" y="2922"/>
              <a:ext cx="11" cy="35"/>
            </a:xfrm>
            <a:custGeom>
              <a:avLst/>
              <a:gdLst>
                <a:gd name="T0" fmla="*/ 0 w 43"/>
                <a:gd name="T1" fmla="*/ 0 h 135"/>
                <a:gd name="T2" fmla="*/ 0 w 43"/>
                <a:gd name="T3" fmla="*/ 0 h 135"/>
                <a:gd name="T4" fmla="*/ 0 w 43"/>
                <a:gd name="T5" fmla="*/ 0 h 135"/>
                <a:gd name="T6" fmla="*/ 0 w 43"/>
                <a:gd name="T7" fmla="*/ 0 h 135"/>
                <a:gd name="T8" fmla="*/ 0 w 43"/>
                <a:gd name="T9" fmla="*/ 0 h 135"/>
                <a:gd name="T10" fmla="*/ 0 w 43"/>
                <a:gd name="T11" fmla="*/ 0 h 135"/>
                <a:gd name="T12" fmla="*/ 0 w 43"/>
                <a:gd name="T13" fmla="*/ 0 h 135"/>
                <a:gd name="T14" fmla="*/ 0 w 43"/>
                <a:gd name="T15" fmla="*/ 0 h 135"/>
                <a:gd name="T16" fmla="*/ 0 w 43"/>
                <a:gd name="T17" fmla="*/ 0 h 1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
                <a:gd name="T28" fmla="*/ 0 h 135"/>
                <a:gd name="T29" fmla="*/ 43 w 43"/>
                <a:gd name="T30" fmla="*/ 135 h 1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 h="135">
                  <a:moveTo>
                    <a:pt x="43" y="130"/>
                  </a:moveTo>
                  <a:lnTo>
                    <a:pt x="43" y="130"/>
                  </a:lnTo>
                  <a:lnTo>
                    <a:pt x="20" y="0"/>
                  </a:lnTo>
                  <a:lnTo>
                    <a:pt x="0" y="5"/>
                  </a:lnTo>
                  <a:lnTo>
                    <a:pt x="23" y="135"/>
                  </a:lnTo>
                  <a:lnTo>
                    <a:pt x="43" y="130"/>
                  </a:lnTo>
                  <a:lnTo>
                    <a:pt x="23" y="135"/>
                  </a:lnTo>
                  <a:lnTo>
                    <a:pt x="33" y="133"/>
                  </a:lnTo>
                  <a:lnTo>
                    <a:pt x="43" y="13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56" name="Freeform 811">
              <a:extLst>
                <a:ext uri="{FF2B5EF4-FFF2-40B4-BE49-F238E27FC236}">
                  <a16:creationId xmlns:a16="http://schemas.microsoft.com/office/drawing/2014/main" id="{02AD4CD5-12DA-F24B-A6B3-D2D5F5ECE814}"/>
                </a:ext>
              </a:extLst>
            </p:cNvPr>
            <p:cNvSpPr>
              <a:spLocks/>
            </p:cNvSpPr>
            <p:nvPr/>
          </p:nvSpPr>
          <p:spPr bwMode="auto">
            <a:xfrm>
              <a:off x="2200" y="2802"/>
              <a:ext cx="42" cy="45"/>
            </a:xfrm>
            <a:custGeom>
              <a:avLst/>
              <a:gdLst>
                <a:gd name="T0" fmla="*/ 0 w 163"/>
                <a:gd name="T1" fmla="*/ 0 h 177"/>
                <a:gd name="T2" fmla="*/ 0 w 163"/>
                <a:gd name="T3" fmla="*/ 0 h 177"/>
                <a:gd name="T4" fmla="*/ 0 w 163"/>
                <a:gd name="T5" fmla="*/ 0 h 177"/>
                <a:gd name="T6" fmla="*/ 0 w 163"/>
                <a:gd name="T7" fmla="*/ 0 h 177"/>
                <a:gd name="T8" fmla="*/ 0 w 163"/>
                <a:gd name="T9" fmla="*/ 0 h 177"/>
                <a:gd name="T10" fmla="*/ 0 60000 65536"/>
                <a:gd name="T11" fmla="*/ 0 60000 65536"/>
                <a:gd name="T12" fmla="*/ 0 60000 65536"/>
                <a:gd name="T13" fmla="*/ 0 60000 65536"/>
                <a:gd name="T14" fmla="*/ 0 60000 65536"/>
                <a:gd name="T15" fmla="*/ 0 w 163"/>
                <a:gd name="T16" fmla="*/ 0 h 177"/>
                <a:gd name="T17" fmla="*/ 163 w 163"/>
                <a:gd name="T18" fmla="*/ 177 h 177"/>
              </a:gdLst>
              <a:ahLst/>
              <a:cxnLst>
                <a:cxn ang="T10">
                  <a:pos x="T0" y="T1"/>
                </a:cxn>
                <a:cxn ang="T11">
                  <a:pos x="T2" y="T3"/>
                </a:cxn>
                <a:cxn ang="T12">
                  <a:pos x="T4" y="T5"/>
                </a:cxn>
                <a:cxn ang="T13">
                  <a:pos x="T6" y="T7"/>
                </a:cxn>
                <a:cxn ang="T14">
                  <a:pos x="T8" y="T9"/>
                </a:cxn>
              </a:cxnLst>
              <a:rect l="T15" t="T16" r="T17" b="T18"/>
              <a:pathLst>
                <a:path w="163" h="177">
                  <a:moveTo>
                    <a:pt x="12" y="177"/>
                  </a:moveTo>
                  <a:lnTo>
                    <a:pt x="163" y="20"/>
                  </a:lnTo>
                  <a:lnTo>
                    <a:pt x="150" y="0"/>
                  </a:lnTo>
                  <a:lnTo>
                    <a:pt x="0" y="156"/>
                  </a:lnTo>
                  <a:lnTo>
                    <a:pt x="12" y="177"/>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57" name="Freeform 812">
              <a:extLst>
                <a:ext uri="{FF2B5EF4-FFF2-40B4-BE49-F238E27FC236}">
                  <a16:creationId xmlns:a16="http://schemas.microsoft.com/office/drawing/2014/main" id="{E0A055D5-9EDA-5448-A64F-7AED76373FB3}"/>
                </a:ext>
              </a:extLst>
            </p:cNvPr>
            <p:cNvSpPr>
              <a:spLocks/>
            </p:cNvSpPr>
            <p:nvPr/>
          </p:nvSpPr>
          <p:spPr bwMode="auto">
            <a:xfrm>
              <a:off x="2197" y="2824"/>
              <a:ext cx="21" cy="33"/>
            </a:xfrm>
            <a:custGeom>
              <a:avLst/>
              <a:gdLst>
                <a:gd name="T0" fmla="*/ 0 w 83"/>
                <a:gd name="T1" fmla="*/ 0 h 130"/>
                <a:gd name="T2" fmla="*/ 0 w 83"/>
                <a:gd name="T3" fmla="*/ 0 h 130"/>
                <a:gd name="T4" fmla="*/ 0 w 83"/>
                <a:gd name="T5" fmla="*/ 0 h 130"/>
                <a:gd name="T6" fmla="*/ 0 w 83"/>
                <a:gd name="T7" fmla="*/ 0 h 130"/>
                <a:gd name="T8" fmla="*/ 0 60000 65536"/>
                <a:gd name="T9" fmla="*/ 0 60000 65536"/>
                <a:gd name="T10" fmla="*/ 0 60000 65536"/>
                <a:gd name="T11" fmla="*/ 0 60000 65536"/>
                <a:gd name="T12" fmla="*/ 0 w 83"/>
                <a:gd name="T13" fmla="*/ 0 h 130"/>
                <a:gd name="T14" fmla="*/ 83 w 83"/>
                <a:gd name="T15" fmla="*/ 130 h 130"/>
              </a:gdLst>
              <a:ahLst/>
              <a:cxnLst>
                <a:cxn ang="T8">
                  <a:pos x="T0" y="T1"/>
                </a:cxn>
                <a:cxn ang="T9">
                  <a:pos x="T2" y="T3"/>
                </a:cxn>
                <a:cxn ang="T10">
                  <a:pos x="T4" y="T5"/>
                </a:cxn>
                <a:cxn ang="T11">
                  <a:pos x="T6" y="T7"/>
                </a:cxn>
              </a:cxnLst>
              <a:rect l="T12" t="T13" r="T14" b="T15"/>
              <a:pathLst>
                <a:path w="83" h="130">
                  <a:moveTo>
                    <a:pt x="83" y="108"/>
                  </a:moveTo>
                  <a:lnTo>
                    <a:pt x="0" y="0"/>
                  </a:lnTo>
                  <a:lnTo>
                    <a:pt x="23" y="130"/>
                  </a:lnTo>
                  <a:lnTo>
                    <a:pt x="83" y="108"/>
                  </a:lnTo>
                  <a:close/>
                </a:path>
              </a:pathLst>
            </a:custGeom>
            <a:solidFill>
              <a:srgbClr val="F2CDB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58" name="Freeform 813">
              <a:extLst>
                <a:ext uri="{FF2B5EF4-FFF2-40B4-BE49-F238E27FC236}">
                  <a16:creationId xmlns:a16="http://schemas.microsoft.com/office/drawing/2014/main" id="{D8A14794-EA29-DF45-8DFE-A2B4F9FD103E}"/>
                </a:ext>
              </a:extLst>
            </p:cNvPr>
            <p:cNvSpPr>
              <a:spLocks/>
            </p:cNvSpPr>
            <p:nvPr/>
          </p:nvSpPr>
          <p:spPr bwMode="auto">
            <a:xfrm>
              <a:off x="2192" y="2814"/>
              <a:ext cx="27" cy="40"/>
            </a:xfrm>
            <a:custGeom>
              <a:avLst/>
              <a:gdLst>
                <a:gd name="T0" fmla="*/ 0 w 107"/>
                <a:gd name="T1" fmla="*/ 0 h 156"/>
                <a:gd name="T2" fmla="*/ 0 w 107"/>
                <a:gd name="T3" fmla="*/ 0 h 156"/>
                <a:gd name="T4" fmla="*/ 0 w 107"/>
                <a:gd name="T5" fmla="*/ 0 h 156"/>
                <a:gd name="T6" fmla="*/ 0 w 107"/>
                <a:gd name="T7" fmla="*/ 0 h 156"/>
                <a:gd name="T8" fmla="*/ 0 w 107"/>
                <a:gd name="T9" fmla="*/ 0 h 156"/>
                <a:gd name="T10" fmla="*/ 0 w 107"/>
                <a:gd name="T11" fmla="*/ 0 h 156"/>
                <a:gd name="T12" fmla="*/ 0 w 107"/>
                <a:gd name="T13" fmla="*/ 0 h 156"/>
                <a:gd name="T14" fmla="*/ 0 w 107"/>
                <a:gd name="T15" fmla="*/ 0 h 156"/>
                <a:gd name="T16" fmla="*/ 0 w 107"/>
                <a:gd name="T17" fmla="*/ 0 h 1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
                <a:gd name="T28" fmla="*/ 0 h 156"/>
                <a:gd name="T29" fmla="*/ 107 w 107"/>
                <a:gd name="T30" fmla="*/ 156 h 1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 h="156">
                  <a:moveTo>
                    <a:pt x="7" y="43"/>
                  </a:moveTo>
                  <a:lnTo>
                    <a:pt x="10" y="49"/>
                  </a:lnTo>
                  <a:lnTo>
                    <a:pt x="93" y="156"/>
                  </a:lnTo>
                  <a:lnTo>
                    <a:pt x="107" y="139"/>
                  </a:lnTo>
                  <a:lnTo>
                    <a:pt x="25" y="32"/>
                  </a:lnTo>
                  <a:lnTo>
                    <a:pt x="7" y="43"/>
                  </a:lnTo>
                  <a:lnTo>
                    <a:pt x="25" y="32"/>
                  </a:lnTo>
                  <a:lnTo>
                    <a:pt x="0" y="0"/>
                  </a:lnTo>
                  <a:lnTo>
                    <a:pt x="7" y="43"/>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59" name="Freeform 814">
              <a:extLst>
                <a:ext uri="{FF2B5EF4-FFF2-40B4-BE49-F238E27FC236}">
                  <a16:creationId xmlns:a16="http://schemas.microsoft.com/office/drawing/2014/main" id="{F19A46F0-48FB-BB4B-8EF1-F77BCCA61EAE}"/>
                </a:ext>
              </a:extLst>
            </p:cNvPr>
            <p:cNvSpPr>
              <a:spLocks/>
            </p:cNvSpPr>
            <p:nvPr/>
          </p:nvSpPr>
          <p:spPr bwMode="auto">
            <a:xfrm>
              <a:off x="2194" y="2823"/>
              <a:ext cx="11" cy="35"/>
            </a:xfrm>
            <a:custGeom>
              <a:avLst/>
              <a:gdLst>
                <a:gd name="T0" fmla="*/ 0 w 43"/>
                <a:gd name="T1" fmla="*/ 0 h 135"/>
                <a:gd name="T2" fmla="*/ 0 w 43"/>
                <a:gd name="T3" fmla="*/ 0 h 135"/>
                <a:gd name="T4" fmla="*/ 0 w 43"/>
                <a:gd name="T5" fmla="*/ 0 h 135"/>
                <a:gd name="T6" fmla="*/ 0 w 43"/>
                <a:gd name="T7" fmla="*/ 0 h 135"/>
                <a:gd name="T8" fmla="*/ 0 w 43"/>
                <a:gd name="T9" fmla="*/ 0 h 135"/>
                <a:gd name="T10" fmla="*/ 0 w 43"/>
                <a:gd name="T11" fmla="*/ 0 h 135"/>
                <a:gd name="T12" fmla="*/ 0 w 43"/>
                <a:gd name="T13" fmla="*/ 0 h 135"/>
                <a:gd name="T14" fmla="*/ 0 w 43"/>
                <a:gd name="T15" fmla="*/ 0 h 135"/>
                <a:gd name="T16" fmla="*/ 0 w 43"/>
                <a:gd name="T17" fmla="*/ 0 h 1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
                <a:gd name="T28" fmla="*/ 0 h 135"/>
                <a:gd name="T29" fmla="*/ 43 w 43"/>
                <a:gd name="T30" fmla="*/ 135 h 1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 h="135">
                  <a:moveTo>
                    <a:pt x="43" y="130"/>
                  </a:moveTo>
                  <a:lnTo>
                    <a:pt x="43" y="130"/>
                  </a:lnTo>
                  <a:lnTo>
                    <a:pt x="20" y="0"/>
                  </a:lnTo>
                  <a:lnTo>
                    <a:pt x="0" y="5"/>
                  </a:lnTo>
                  <a:lnTo>
                    <a:pt x="23" y="135"/>
                  </a:lnTo>
                  <a:lnTo>
                    <a:pt x="43" y="130"/>
                  </a:lnTo>
                  <a:lnTo>
                    <a:pt x="23" y="135"/>
                  </a:lnTo>
                  <a:lnTo>
                    <a:pt x="33" y="132"/>
                  </a:lnTo>
                  <a:lnTo>
                    <a:pt x="43" y="13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60" name="Freeform 815">
              <a:extLst>
                <a:ext uri="{FF2B5EF4-FFF2-40B4-BE49-F238E27FC236}">
                  <a16:creationId xmlns:a16="http://schemas.microsoft.com/office/drawing/2014/main" id="{84927226-41F0-A740-8070-35B1559520DF}"/>
                </a:ext>
              </a:extLst>
            </p:cNvPr>
            <p:cNvSpPr>
              <a:spLocks/>
            </p:cNvSpPr>
            <p:nvPr/>
          </p:nvSpPr>
          <p:spPr bwMode="auto">
            <a:xfrm>
              <a:off x="2211" y="2950"/>
              <a:ext cx="84" cy="84"/>
            </a:xfrm>
            <a:custGeom>
              <a:avLst/>
              <a:gdLst>
                <a:gd name="T0" fmla="*/ 0 w 334"/>
                <a:gd name="T1" fmla="*/ 0 h 325"/>
                <a:gd name="T2" fmla="*/ 0 w 334"/>
                <a:gd name="T3" fmla="*/ 0 h 325"/>
                <a:gd name="T4" fmla="*/ 0 w 334"/>
                <a:gd name="T5" fmla="*/ 0 h 325"/>
                <a:gd name="T6" fmla="*/ 0 w 334"/>
                <a:gd name="T7" fmla="*/ 0 h 325"/>
                <a:gd name="T8" fmla="*/ 0 w 334"/>
                <a:gd name="T9" fmla="*/ 0 h 325"/>
                <a:gd name="T10" fmla="*/ 0 w 334"/>
                <a:gd name="T11" fmla="*/ 0 h 325"/>
                <a:gd name="T12" fmla="*/ 0 w 334"/>
                <a:gd name="T13" fmla="*/ 0 h 325"/>
                <a:gd name="T14" fmla="*/ 0 w 334"/>
                <a:gd name="T15" fmla="*/ 0 h 325"/>
                <a:gd name="T16" fmla="*/ 0 w 334"/>
                <a:gd name="T17" fmla="*/ 0 h 325"/>
                <a:gd name="T18" fmla="*/ 0 w 334"/>
                <a:gd name="T19" fmla="*/ 0 h 325"/>
                <a:gd name="T20" fmla="*/ 0 w 334"/>
                <a:gd name="T21" fmla="*/ 0 h 325"/>
                <a:gd name="T22" fmla="*/ 0 w 334"/>
                <a:gd name="T23" fmla="*/ 0 h 325"/>
                <a:gd name="T24" fmla="*/ 0 w 334"/>
                <a:gd name="T25" fmla="*/ 0 h 325"/>
                <a:gd name="T26" fmla="*/ 0 w 334"/>
                <a:gd name="T27" fmla="*/ 0 h 325"/>
                <a:gd name="T28" fmla="*/ 0 w 334"/>
                <a:gd name="T29" fmla="*/ 0 h 325"/>
                <a:gd name="T30" fmla="*/ 0 w 334"/>
                <a:gd name="T31" fmla="*/ 0 h 325"/>
                <a:gd name="T32" fmla="*/ 0 w 334"/>
                <a:gd name="T33" fmla="*/ 0 h 325"/>
                <a:gd name="T34" fmla="*/ 0 w 334"/>
                <a:gd name="T35" fmla="*/ 0 h 325"/>
                <a:gd name="T36" fmla="*/ 0 w 334"/>
                <a:gd name="T37" fmla="*/ 0 h 325"/>
                <a:gd name="T38" fmla="*/ 0 w 334"/>
                <a:gd name="T39" fmla="*/ 0 h 325"/>
                <a:gd name="T40" fmla="*/ 0 w 334"/>
                <a:gd name="T41" fmla="*/ 0 h 325"/>
                <a:gd name="T42" fmla="*/ 0 w 334"/>
                <a:gd name="T43" fmla="*/ 0 h 325"/>
                <a:gd name="T44" fmla="*/ 0 w 334"/>
                <a:gd name="T45" fmla="*/ 0 h 325"/>
                <a:gd name="T46" fmla="*/ 0 w 334"/>
                <a:gd name="T47" fmla="*/ 0 h 325"/>
                <a:gd name="T48" fmla="*/ 0 w 334"/>
                <a:gd name="T49" fmla="*/ 0 h 325"/>
                <a:gd name="T50" fmla="*/ 0 w 334"/>
                <a:gd name="T51" fmla="*/ 0 h 325"/>
                <a:gd name="T52" fmla="*/ 0 w 334"/>
                <a:gd name="T53" fmla="*/ 0 h 325"/>
                <a:gd name="T54" fmla="*/ 0 w 334"/>
                <a:gd name="T55" fmla="*/ 0 h 325"/>
                <a:gd name="T56" fmla="*/ 0 w 334"/>
                <a:gd name="T57" fmla="*/ 0 h 325"/>
                <a:gd name="T58" fmla="*/ 0 w 334"/>
                <a:gd name="T59" fmla="*/ 0 h 325"/>
                <a:gd name="T60" fmla="*/ 0 w 334"/>
                <a:gd name="T61" fmla="*/ 0 h 325"/>
                <a:gd name="T62" fmla="*/ 0 w 334"/>
                <a:gd name="T63" fmla="*/ 0 h 32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4"/>
                <a:gd name="T97" fmla="*/ 0 h 325"/>
                <a:gd name="T98" fmla="*/ 334 w 334"/>
                <a:gd name="T99" fmla="*/ 325 h 32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4" h="325">
                  <a:moveTo>
                    <a:pt x="167" y="0"/>
                  </a:moveTo>
                  <a:lnTo>
                    <a:pt x="184" y="2"/>
                  </a:lnTo>
                  <a:lnTo>
                    <a:pt x="200" y="4"/>
                  </a:lnTo>
                  <a:lnTo>
                    <a:pt x="216" y="8"/>
                  </a:lnTo>
                  <a:lnTo>
                    <a:pt x="232" y="13"/>
                  </a:lnTo>
                  <a:lnTo>
                    <a:pt x="247" y="21"/>
                  </a:lnTo>
                  <a:lnTo>
                    <a:pt x="261" y="28"/>
                  </a:lnTo>
                  <a:lnTo>
                    <a:pt x="273" y="38"/>
                  </a:lnTo>
                  <a:lnTo>
                    <a:pt x="285" y="48"/>
                  </a:lnTo>
                  <a:lnTo>
                    <a:pt x="296" y="60"/>
                  </a:lnTo>
                  <a:lnTo>
                    <a:pt x="306" y="72"/>
                  </a:lnTo>
                  <a:lnTo>
                    <a:pt x="314" y="86"/>
                  </a:lnTo>
                  <a:lnTo>
                    <a:pt x="321" y="100"/>
                  </a:lnTo>
                  <a:lnTo>
                    <a:pt x="326" y="115"/>
                  </a:lnTo>
                  <a:lnTo>
                    <a:pt x="331" y="130"/>
                  </a:lnTo>
                  <a:lnTo>
                    <a:pt x="334" y="146"/>
                  </a:lnTo>
                  <a:lnTo>
                    <a:pt x="334" y="163"/>
                  </a:lnTo>
                  <a:lnTo>
                    <a:pt x="334" y="179"/>
                  </a:lnTo>
                  <a:lnTo>
                    <a:pt x="331" y="196"/>
                  </a:lnTo>
                  <a:lnTo>
                    <a:pt x="326" y="211"/>
                  </a:lnTo>
                  <a:lnTo>
                    <a:pt x="321" y="226"/>
                  </a:lnTo>
                  <a:lnTo>
                    <a:pt x="314" y="240"/>
                  </a:lnTo>
                  <a:lnTo>
                    <a:pt x="306" y="254"/>
                  </a:lnTo>
                  <a:lnTo>
                    <a:pt x="296" y="266"/>
                  </a:lnTo>
                  <a:lnTo>
                    <a:pt x="285" y="278"/>
                  </a:lnTo>
                  <a:lnTo>
                    <a:pt x="273" y="288"/>
                  </a:lnTo>
                  <a:lnTo>
                    <a:pt x="261" y="298"/>
                  </a:lnTo>
                  <a:lnTo>
                    <a:pt x="247" y="305"/>
                  </a:lnTo>
                  <a:lnTo>
                    <a:pt x="232" y="313"/>
                  </a:lnTo>
                  <a:lnTo>
                    <a:pt x="216" y="318"/>
                  </a:lnTo>
                  <a:lnTo>
                    <a:pt x="200" y="322"/>
                  </a:lnTo>
                  <a:lnTo>
                    <a:pt x="184" y="324"/>
                  </a:lnTo>
                  <a:lnTo>
                    <a:pt x="167" y="325"/>
                  </a:lnTo>
                  <a:lnTo>
                    <a:pt x="150" y="324"/>
                  </a:lnTo>
                  <a:lnTo>
                    <a:pt x="133" y="322"/>
                  </a:lnTo>
                  <a:lnTo>
                    <a:pt x="117" y="318"/>
                  </a:lnTo>
                  <a:lnTo>
                    <a:pt x="102" y="313"/>
                  </a:lnTo>
                  <a:lnTo>
                    <a:pt x="88" y="305"/>
                  </a:lnTo>
                  <a:lnTo>
                    <a:pt x="74" y="298"/>
                  </a:lnTo>
                  <a:lnTo>
                    <a:pt x="62" y="288"/>
                  </a:lnTo>
                  <a:lnTo>
                    <a:pt x="49" y="278"/>
                  </a:lnTo>
                  <a:lnTo>
                    <a:pt x="39" y="266"/>
                  </a:lnTo>
                  <a:lnTo>
                    <a:pt x="29" y="254"/>
                  </a:lnTo>
                  <a:lnTo>
                    <a:pt x="20" y="240"/>
                  </a:lnTo>
                  <a:lnTo>
                    <a:pt x="14" y="226"/>
                  </a:lnTo>
                  <a:lnTo>
                    <a:pt x="7" y="211"/>
                  </a:lnTo>
                  <a:lnTo>
                    <a:pt x="4" y="196"/>
                  </a:lnTo>
                  <a:lnTo>
                    <a:pt x="1" y="179"/>
                  </a:lnTo>
                  <a:lnTo>
                    <a:pt x="0" y="163"/>
                  </a:lnTo>
                  <a:lnTo>
                    <a:pt x="1" y="146"/>
                  </a:lnTo>
                  <a:lnTo>
                    <a:pt x="4" y="130"/>
                  </a:lnTo>
                  <a:lnTo>
                    <a:pt x="7" y="115"/>
                  </a:lnTo>
                  <a:lnTo>
                    <a:pt x="14" y="100"/>
                  </a:lnTo>
                  <a:lnTo>
                    <a:pt x="20" y="86"/>
                  </a:lnTo>
                  <a:lnTo>
                    <a:pt x="29" y="72"/>
                  </a:lnTo>
                  <a:lnTo>
                    <a:pt x="39" y="60"/>
                  </a:lnTo>
                  <a:lnTo>
                    <a:pt x="49" y="48"/>
                  </a:lnTo>
                  <a:lnTo>
                    <a:pt x="62" y="38"/>
                  </a:lnTo>
                  <a:lnTo>
                    <a:pt x="74" y="28"/>
                  </a:lnTo>
                  <a:lnTo>
                    <a:pt x="88" y="21"/>
                  </a:lnTo>
                  <a:lnTo>
                    <a:pt x="102" y="13"/>
                  </a:lnTo>
                  <a:lnTo>
                    <a:pt x="117" y="8"/>
                  </a:lnTo>
                  <a:lnTo>
                    <a:pt x="133" y="4"/>
                  </a:lnTo>
                  <a:lnTo>
                    <a:pt x="150" y="2"/>
                  </a:lnTo>
                  <a:lnTo>
                    <a:pt x="167" y="0"/>
                  </a:lnTo>
                  <a:close/>
                </a:path>
              </a:pathLst>
            </a:custGeom>
            <a:solidFill>
              <a:srgbClr val="F2CDB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61" name="Freeform 816">
              <a:extLst>
                <a:ext uri="{FF2B5EF4-FFF2-40B4-BE49-F238E27FC236}">
                  <a16:creationId xmlns:a16="http://schemas.microsoft.com/office/drawing/2014/main" id="{2A6F9E02-24C3-AA49-BBA6-342A01C96B46}"/>
                </a:ext>
              </a:extLst>
            </p:cNvPr>
            <p:cNvSpPr>
              <a:spLocks/>
            </p:cNvSpPr>
            <p:nvPr/>
          </p:nvSpPr>
          <p:spPr bwMode="auto">
            <a:xfrm>
              <a:off x="2211" y="2950"/>
              <a:ext cx="84" cy="84"/>
            </a:xfrm>
            <a:custGeom>
              <a:avLst/>
              <a:gdLst>
                <a:gd name="T0" fmla="*/ 0 w 334"/>
                <a:gd name="T1" fmla="*/ 0 h 325"/>
                <a:gd name="T2" fmla="*/ 0 w 334"/>
                <a:gd name="T3" fmla="*/ 0 h 325"/>
                <a:gd name="T4" fmla="*/ 0 w 334"/>
                <a:gd name="T5" fmla="*/ 0 h 325"/>
                <a:gd name="T6" fmla="*/ 0 w 334"/>
                <a:gd name="T7" fmla="*/ 0 h 325"/>
                <a:gd name="T8" fmla="*/ 0 w 334"/>
                <a:gd name="T9" fmla="*/ 0 h 325"/>
                <a:gd name="T10" fmla="*/ 0 w 334"/>
                <a:gd name="T11" fmla="*/ 0 h 325"/>
                <a:gd name="T12" fmla="*/ 0 w 334"/>
                <a:gd name="T13" fmla="*/ 0 h 325"/>
                <a:gd name="T14" fmla="*/ 0 w 334"/>
                <a:gd name="T15" fmla="*/ 0 h 325"/>
                <a:gd name="T16" fmla="*/ 0 w 334"/>
                <a:gd name="T17" fmla="*/ 0 h 325"/>
                <a:gd name="T18" fmla="*/ 0 w 334"/>
                <a:gd name="T19" fmla="*/ 0 h 325"/>
                <a:gd name="T20" fmla="*/ 0 w 334"/>
                <a:gd name="T21" fmla="*/ 0 h 325"/>
                <a:gd name="T22" fmla="*/ 0 w 334"/>
                <a:gd name="T23" fmla="*/ 0 h 325"/>
                <a:gd name="T24" fmla="*/ 0 w 334"/>
                <a:gd name="T25" fmla="*/ 0 h 325"/>
                <a:gd name="T26" fmla="*/ 0 w 334"/>
                <a:gd name="T27" fmla="*/ 0 h 325"/>
                <a:gd name="T28" fmla="*/ 0 w 334"/>
                <a:gd name="T29" fmla="*/ 0 h 325"/>
                <a:gd name="T30" fmla="*/ 0 w 334"/>
                <a:gd name="T31" fmla="*/ 0 h 325"/>
                <a:gd name="T32" fmla="*/ 0 w 334"/>
                <a:gd name="T33" fmla="*/ 0 h 325"/>
                <a:gd name="T34" fmla="*/ 0 w 334"/>
                <a:gd name="T35" fmla="*/ 0 h 325"/>
                <a:gd name="T36" fmla="*/ 0 w 334"/>
                <a:gd name="T37" fmla="*/ 0 h 325"/>
                <a:gd name="T38" fmla="*/ 0 w 334"/>
                <a:gd name="T39" fmla="*/ 0 h 325"/>
                <a:gd name="T40" fmla="*/ 0 w 334"/>
                <a:gd name="T41" fmla="*/ 0 h 325"/>
                <a:gd name="T42" fmla="*/ 0 w 334"/>
                <a:gd name="T43" fmla="*/ 0 h 325"/>
                <a:gd name="T44" fmla="*/ 0 w 334"/>
                <a:gd name="T45" fmla="*/ 0 h 325"/>
                <a:gd name="T46" fmla="*/ 0 w 334"/>
                <a:gd name="T47" fmla="*/ 0 h 325"/>
                <a:gd name="T48" fmla="*/ 0 w 334"/>
                <a:gd name="T49" fmla="*/ 0 h 325"/>
                <a:gd name="T50" fmla="*/ 0 w 334"/>
                <a:gd name="T51" fmla="*/ 0 h 325"/>
                <a:gd name="T52" fmla="*/ 0 w 334"/>
                <a:gd name="T53" fmla="*/ 0 h 325"/>
                <a:gd name="T54" fmla="*/ 0 w 334"/>
                <a:gd name="T55" fmla="*/ 0 h 325"/>
                <a:gd name="T56" fmla="*/ 0 w 334"/>
                <a:gd name="T57" fmla="*/ 0 h 325"/>
                <a:gd name="T58" fmla="*/ 0 w 334"/>
                <a:gd name="T59" fmla="*/ 0 h 325"/>
                <a:gd name="T60" fmla="*/ 0 w 334"/>
                <a:gd name="T61" fmla="*/ 0 h 325"/>
                <a:gd name="T62" fmla="*/ 0 w 334"/>
                <a:gd name="T63" fmla="*/ 0 h 32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4"/>
                <a:gd name="T97" fmla="*/ 0 h 325"/>
                <a:gd name="T98" fmla="*/ 334 w 334"/>
                <a:gd name="T99" fmla="*/ 325 h 32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4" h="325">
                  <a:moveTo>
                    <a:pt x="167" y="0"/>
                  </a:moveTo>
                  <a:lnTo>
                    <a:pt x="184" y="2"/>
                  </a:lnTo>
                  <a:lnTo>
                    <a:pt x="200" y="4"/>
                  </a:lnTo>
                  <a:lnTo>
                    <a:pt x="216" y="8"/>
                  </a:lnTo>
                  <a:lnTo>
                    <a:pt x="232" y="13"/>
                  </a:lnTo>
                  <a:lnTo>
                    <a:pt x="247" y="21"/>
                  </a:lnTo>
                  <a:lnTo>
                    <a:pt x="261" y="28"/>
                  </a:lnTo>
                  <a:lnTo>
                    <a:pt x="273" y="38"/>
                  </a:lnTo>
                  <a:lnTo>
                    <a:pt x="285" y="48"/>
                  </a:lnTo>
                  <a:lnTo>
                    <a:pt x="296" y="60"/>
                  </a:lnTo>
                  <a:lnTo>
                    <a:pt x="306" y="72"/>
                  </a:lnTo>
                  <a:lnTo>
                    <a:pt x="314" y="86"/>
                  </a:lnTo>
                  <a:lnTo>
                    <a:pt x="321" y="100"/>
                  </a:lnTo>
                  <a:lnTo>
                    <a:pt x="326" y="115"/>
                  </a:lnTo>
                  <a:lnTo>
                    <a:pt x="331" y="130"/>
                  </a:lnTo>
                  <a:lnTo>
                    <a:pt x="334" y="146"/>
                  </a:lnTo>
                  <a:lnTo>
                    <a:pt x="334" y="163"/>
                  </a:lnTo>
                  <a:lnTo>
                    <a:pt x="334" y="179"/>
                  </a:lnTo>
                  <a:lnTo>
                    <a:pt x="331" y="196"/>
                  </a:lnTo>
                  <a:lnTo>
                    <a:pt x="326" y="211"/>
                  </a:lnTo>
                  <a:lnTo>
                    <a:pt x="321" y="226"/>
                  </a:lnTo>
                  <a:lnTo>
                    <a:pt x="314" y="240"/>
                  </a:lnTo>
                  <a:lnTo>
                    <a:pt x="306" y="254"/>
                  </a:lnTo>
                  <a:lnTo>
                    <a:pt x="296" y="266"/>
                  </a:lnTo>
                  <a:lnTo>
                    <a:pt x="285" y="278"/>
                  </a:lnTo>
                  <a:lnTo>
                    <a:pt x="273" y="288"/>
                  </a:lnTo>
                  <a:lnTo>
                    <a:pt x="261" y="298"/>
                  </a:lnTo>
                  <a:lnTo>
                    <a:pt x="247" y="305"/>
                  </a:lnTo>
                  <a:lnTo>
                    <a:pt x="232" y="313"/>
                  </a:lnTo>
                  <a:lnTo>
                    <a:pt x="216" y="318"/>
                  </a:lnTo>
                  <a:lnTo>
                    <a:pt x="200" y="322"/>
                  </a:lnTo>
                  <a:lnTo>
                    <a:pt x="184" y="324"/>
                  </a:lnTo>
                  <a:lnTo>
                    <a:pt x="167" y="325"/>
                  </a:lnTo>
                  <a:lnTo>
                    <a:pt x="150" y="324"/>
                  </a:lnTo>
                  <a:lnTo>
                    <a:pt x="133" y="322"/>
                  </a:lnTo>
                  <a:lnTo>
                    <a:pt x="117" y="318"/>
                  </a:lnTo>
                  <a:lnTo>
                    <a:pt x="102" y="313"/>
                  </a:lnTo>
                  <a:lnTo>
                    <a:pt x="88" y="305"/>
                  </a:lnTo>
                  <a:lnTo>
                    <a:pt x="74" y="298"/>
                  </a:lnTo>
                  <a:lnTo>
                    <a:pt x="62" y="288"/>
                  </a:lnTo>
                  <a:lnTo>
                    <a:pt x="49" y="278"/>
                  </a:lnTo>
                  <a:lnTo>
                    <a:pt x="39" y="266"/>
                  </a:lnTo>
                  <a:lnTo>
                    <a:pt x="29" y="254"/>
                  </a:lnTo>
                  <a:lnTo>
                    <a:pt x="20" y="240"/>
                  </a:lnTo>
                  <a:lnTo>
                    <a:pt x="14" y="226"/>
                  </a:lnTo>
                  <a:lnTo>
                    <a:pt x="7" y="211"/>
                  </a:lnTo>
                  <a:lnTo>
                    <a:pt x="4" y="196"/>
                  </a:lnTo>
                  <a:lnTo>
                    <a:pt x="1" y="179"/>
                  </a:lnTo>
                  <a:lnTo>
                    <a:pt x="0" y="163"/>
                  </a:lnTo>
                  <a:lnTo>
                    <a:pt x="1" y="146"/>
                  </a:lnTo>
                  <a:lnTo>
                    <a:pt x="4" y="130"/>
                  </a:lnTo>
                  <a:lnTo>
                    <a:pt x="7" y="115"/>
                  </a:lnTo>
                  <a:lnTo>
                    <a:pt x="14" y="100"/>
                  </a:lnTo>
                  <a:lnTo>
                    <a:pt x="20" y="86"/>
                  </a:lnTo>
                  <a:lnTo>
                    <a:pt x="29" y="72"/>
                  </a:lnTo>
                  <a:lnTo>
                    <a:pt x="39" y="60"/>
                  </a:lnTo>
                  <a:lnTo>
                    <a:pt x="49" y="48"/>
                  </a:lnTo>
                  <a:lnTo>
                    <a:pt x="62" y="38"/>
                  </a:lnTo>
                  <a:lnTo>
                    <a:pt x="74" y="28"/>
                  </a:lnTo>
                  <a:lnTo>
                    <a:pt x="88" y="21"/>
                  </a:lnTo>
                  <a:lnTo>
                    <a:pt x="102" y="13"/>
                  </a:lnTo>
                  <a:lnTo>
                    <a:pt x="117" y="8"/>
                  </a:lnTo>
                  <a:lnTo>
                    <a:pt x="133" y="4"/>
                  </a:lnTo>
                  <a:lnTo>
                    <a:pt x="150" y="2"/>
                  </a:lnTo>
                  <a:lnTo>
                    <a:pt x="167" y="0"/>
                  </a:lnTo>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62" name="Line 817">
              <a:extLst>
                <a:ext uri="{FF2B5EF4-FFF2-40B4-BE49-F238E27FC236}">
                  <a16:creationId xmlns:a16="http://schemas.microsoft.com/office/drawing/2014/main" id="{DD5FBAD9-EDCD-554E-8A2F-F147D8AB9E55}"/>
                </a:ext>
              </a:extLst>
            </p:cNvPr>
            <p:cNvSpPr>
              <a:spLocks noChangeShapeType="1"/>
            </p:cNvSpPr>
            <p:nvPr/>
          </p:nvSpPr>
          <p:spPr bwMode="auto">
            <a:xfrm>
              <a:off x="2215" y="3034"/>
              <a:ext cx="76" cy="1"/>
            </a:xfrm>
            <a:prstGeom prst="line">
              <a:avLst/>
            </a:prstGeom>
            <a:noFill/>
            <a:ln w="11113">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63" name="Rectangle 818">
              <a:extLst>
                <a:ext uri="{FF2B5EF4-FFF2-40B4-BE49-F238E27FC236}">
                  <a16:creationId xmlns:a16="http://schemas.microsoft.com/office/drawing/2014/main" id="{FF3B1701-C53E-EB48-864E-F68F458CFD1A}"/>
                </a:ext>
              </a:extLst>
            </p:cNvPr>
            <p:cNvSpPr>
              <a:spLocks noChangeArrowheads="1"/>
            </p:cNvSpPr>
            <p:nvPr/>
          </p:nvSpPr>
          <p:spPr bwMode="auto">
            <a:xfrm>
              <a:off x="2231" y="2937"/>
              <a:ext cx="54"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a:solidFill>
                    <a:srgbClr val="1F1A17"/>
                  </a:solidFill>
                  <a:latin typeface="Bradley Hand ITC" panose="020F0502020204030204" pitchFamily="34" charset="0"/>
                </a:rPr>
                <a:t>B</a:t>
              </a:r>
              <a:endParaRPr lang="en-US" altLang="zh-CN"/>
            </a:p>
          </p:txBody>
        </p:sp>
        <p:sp>
          <p:nvSpPr>
            <p:cNvPr id="103564" name="Freeform 819">
              <a:extLst>
                <a:ext uri="{FF2B5EF4-FFF2-40B4-BE49-F238E27FC236}">
                  <a16:creationId xmlns:a16="http://schemas.microsoft.com/office/drawing/2014/main" id="{27A3001C-9DC7-884C-B05E-0D1E64B6ECA6}"/>
                </a:ext>
              </a:extLst>
            </p:cNvPr>
            <p:cNvSpPr>
              <a:spLocks/>
            </p:cNvSpPr>
            <p:nvPr/>
          </p:nvSpPr>
          <p:spPr bwMode="auto">
            <a:xfrm>
              <a:off x="2038" y="2950"/>
              <a:ext cx="84" cy="84"/>
            </a:xfrm>
            <a:custGeom>
              <a:avLst/>
              <a:gdLst>
                <a:gd name="T0" fmla="*/ 0 w 333"/>
                <a:gd name="T1" fmla="*/ 0 h 325"/>
                <a:gd name="T2" fmla="*/ 0 w 333"/>
                <a:gd name="T3" fmla="*/ 0 h 325"/>
                <a:gd name="T4" fmla="*/ 0 w 333"/>
                <a:gd name="T5" fmla="*/ 0 h 325"/>
                <a:gd name="T6" fmla="*/ 0 w 333"/>
                <a:gd name="T7" fmla="*/ 0 h 325"/>
                <a:gd name="T8" fmla="*/ 0 w 333"/>
                <a:gd name="T9" fmla="*/ 0 h 325"/>
                <a:gd name="T10" fmla="*/ 0 w 333"/>
                <a:gd name="T11" fmla="*/ 0 h 325"/>
                <a:gd name="T12" fmla="*/ 0 w 333"/>
                <a:gd name="T13" fmla="*/ 0 h 325"/>
                <a:gd name="T14" fmla="*/ 0 w 333"/>
                <a:gd name="T15" fmla="*/ 0 h 325"/>
                <a:gd name="T16" fmla="*/ 0 w 333"/>
                <a:gd name="T17" fmla="*/ 0 h 325"/>
                <a:gd name="T18" fmla="*/ 0 w 333"/>
                <a:gd name="T19" fmla="*/ 0 h 325"/>
                <a:gd name="T20" fmla="*/ 0 w 333"/>
                <a:gd name="T21" fmla="*/ 0 h 325"/>
                <a:gd name="T22" fmla="*/ 0 w 333"/>
                <a:gd name="T23" fmla="*/ 0 h 325"/>
                <a:gd name="T24" fmla="*/ 0 w 333"/>
                <a:gd name="T25" fmla="*/ 0 h 325"/>
                <a:gd name="T26" fmla="*/ 0 w 333"/>
                <a:gd name="T27" fmla="*/ 0 h 325"/>
                <a:gd name="T28" fmla="*/ 0 w 333"/>
                <a:gd name="T29" fmla="*/ 0 h 325"/>
                <a:gd name="T30" fmla="*/ 0 w 333"/>
                <a:gd name="T31" fmla="*/ 0 h 325"/>
                <a:gd name="T32" fmla="*/ 0 w 333"/>
                <a:gd name="T33" fmla="*/ 0 h 325"/>
                <a:gd name="T34" fmla="*/ 0 w 333"/>
                <a:gd name="T35" fmla="*/ 0 h 325"/>
                <a:gd name="T36" fmla="*/ 0 w 333"/>
                <a:gd name="T37" fmla="*/ 0 h 325"/>
                <a:gd name="T38" fmla="*/ 0 w 333"/>
                <a:gd name="T39" fmla="*/ 0 h 325"/>
                <a:gd name="T40" fmla="*/ 0 w 333"/>
                <a:gd name="T41" fmla="*/ 0 h 325"/>
                <a:gd name="T42" fmla="*/ 0 w 333"/>
                <a:gd name="T43" fmla="*/ 0 h 325"/>
                <a:gd name="T44" fmla="*/ 0 w 333"/>
                <a:gd name="T45" fmla="*/ 0 h 325"/>
                <a:gd name="T46" fmla="*/ 0 w 333"/>
                <a:gd name="T47" fmla="*/ 0 h 325"/>
                <a:gd name="T48" fmla="*/ 0 w 333"/>
                <a:gd name="T49" fmla="*/ 0 h 325"/>
                <a:gd name="T50" fmla="*/ 0 w 333"/>
                <a:gd name="T51" fmla="*/ 0 h 325"/>
                <a:gd name="T52" fmla="*/ 0 w 333"/>
                <a:gd name="T53" fmla="*/ 0 h 325"/>
                <a:gd name="T54" fmla="*/ 0 w 333"/>
                <a:gd name="T55" fmla="*/ 0 h 325"/>
                <a:gd name="T56" fmla="*/ 0 w 333"/>
                <a:gd name="T57" fmla="*/ 0 h 325"/>
                <a:gd name="T58" fmla="*/ 0 w 333"/>
                <a:gd name="T59" fmla="*/ 0 h 325"/>
                <a:gd name="T60" fmla="*/ 0 w 333"/>
                <a:gd name="T61" fmla="*/ 0 h 325"/>
                <a:gd name="T62" fmla="*/ 0 w 333"/>
                <a:gd name="T63" fmla="*/ 0 h 32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3"/>
                <a:gd name="T97" fmla="*/ 0 h 325"/>
                <a:gd name="T98" fmla="*/ 333 w 333"/>
                <a:gd name="T99" fmla="*/ 325 h 32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3" h="325">
                  <a:moveTo>
                    <a:pt x="167" y="0"/>
                  </a:moveTo>
                  <a:lnTo>
                    <a:pt x="184" y="2"/>
                  </a:lnTo>
                  <a:lnTo>
                    <a:pt x="200" y="4"/>
                  </a:lnTo>
                  <a:lnTo>
                    <a:pt x="216" y="8"/>
                  </a:lnTo>
                  <a:lnTo>
                    <a:pt x="231" y="13"/>
                  </a:lnTo>
                  <a:lnTo>
                    <a:pt x="247" y="21"/>
                  </a:lnTo>
                  <a:lnTo>
                    <a:pt x="260" y="28"/>
                  </a:lnTo>
                  <a:lnTo>
                    <a:pt x="273" y="38"/>
                  </a:lnTo>
                  <a:lnTo>
                    <a:pt x="284" y="48"/>
                  </a:lnTo>
                  <a:lnTo>
                    <a:pt x="296" y="60"/>
                  </a:lnTo>
                  <a:lnTo>
                    <a:pt x="306" y="72"/>
                  </a:lnTo>
                  <a:lnTo>
                    <a:pt x="313" y="86"/>
                  </a:lnTo>
                  <a:lnTo>
                    <a:pt x="321" y="100"/>
                  </a:lnTo>
                  <a:lnTo>
                    <a:pt x="326" y="115"/>
                  </a:lnTo>
                  <a:lnTo>
                    <a:pt x="331" y="130"/>
                  </a:lnTo>
                  <a:lnTo>
                    <a:pt x="333" y="146"/>
                  </a:lnTo>
                  <a:lnTo>
                    <a:pt x="333" y="163"/>
                  </a:lnTo>
                  <a:lnTo>
                    <a:pt x="333" y="179"/>
                  </a:lnTo>
                  <a:lnTo>
                    <a:pt x="331" y="196"/>
                  </a:lnTo>
                  <a:lnTo>
                    <a:pt x="326" y="211"/>
                  </a:lnTo>
                  <a:lnTo>
                    <a:pt x="321" y="226"/>
                  </a:lnTo>
                  <a:lnTo>
                    <a:pt x="313" y="240"/>
                  </a:lnTo>
                  <a:lnTo>
                    <a:pt x="306" y="254"/>
                  </a:lnTo>
                  <a:lnTo>
                    <a:pt x="296" y="266"/>
                  </a:lnTo>
                  <a:lnTo>
                    <a:pt x="284" y="278"/>
                  </a:lnTo>
                  <a:lnTo>
                    <a:pt x="273" y="288"/>
                  </a:lnTo>
                  <a:lnTo>
                    <a:pt x="260" y="298"/>
                  </a:lnTo>
                  <a:lnTo>
                    <a:pt x="247" y="305"/>
                  </a:lnTo>
                  <a:lnTo>
                    <a:pt x="231" y="313"/>
                  </a:lnTo>
                  <a:lnTo>
                    <a:pt x="216" y="318"/>
                  </a:lnTo>
                  <a:lnTo>
                    <a:pt x="200" y="322"/>
                  </a:lnTo>
                  <a:lnTo>
                    <a:pt x="184" y="324"/>
                  </a:lnTo>
                  <a:lnTo>
                    <a:pt x="167" y="325"/>
                  </a:lnTo>
                  <a:lnTo>
                    <a:pt x="149" y="324"/>
                  </a:lnTo>
                  <a:lnTo>
                    <a:pt x="133" y="322"/>
                  </a:lnTo>
                  <a:lnTo>
                    <a:pt x="117" y="318"/>
                  </a:lnTo>
                  <a:lnTo>
                    <a:pt x="102" y="313"/>
                  </a:lnTo>
                  <a:lnTo>
                    <a:pt x="88" y="305"/>
                  </a:lnTo>
                  <a:lnTo>
                    <a:pt x="74" y="298"/>
                  </a:lnTo>
                  <a:lnTo>
                    <a:pt x="61" y="288"/>
                  </a:lnTo>
                  <a:lnTo>
                    <a:pt x="49" y="278"/>
                  </a:lnTo>
                  <a:lnTo>
                    <a:pt x="39" y="266"/>
                  </a:lnTo>
                  <a:lnTo>
                    <a:pt x="29" y="254"/>
                  </a:lnTo>
                  <a:lnTo>
                    <a:pt x="20" y="240"/>
                  </a:lnTo>
                  <a:lnTo>
                    <a:pt x="13" y="226"/>
                  </a:lnTo>
                  <a:lnTo>
                    <a:pt x="7" y="211"/>
                  </a:lnTo>
                  <a:lnTo>
                    <a:pt x="3" y="196"/>
                  </a:lnTo>
                  <a:lnTo>
                    <a:pt x="1" y="179"/>
                  </a:lnTo>
                  <a:lnTo>
                    <a:pt x="0" y="163"/>
                  </a:lnTo>
                  <a:lnTo>
                    <a:pt x="1" y="146"/>
                  </a:lnTo>
                  <a:lnTo>
                    <a:pt x="3" y="130"/>
                  </a:lnTo>
                  <a:lnTo>
                    <a:pt x="7" y="115"/>
                  </a:lnTo>
                  <a:lnTo>
                    <a:pt x="13" y="100"/>
                  </a:lnTo>
                  <a:lnTo>
                    <a:pt x="20" y="86"/>
                  </a:lnTo>
                  <a:lnTo>
                    <a:pt x="29" y="72"/>
                  </a:lnTo>
                  <a:lnTo>
                    <a:pt x="39" y="60"/>
                  </a:lnTo>
                  <a:lnTo>
                    <a:pt x="49" y="48"/>
                  </a:lnTo>
                  <a:lnTo>
                    <a:pt x="61" y="38"/>
                  </a:lnTo>
                  <a:lnTo>
                    <a:pt x="74" y="28"/>
                  </a:lnTo>
                  <a:lnTo>
                    <a:pt x="88" y="21"/>
                  </a:lnTo>
                  <a:lnTo>
                    <a:pt x="102" y="13"/>
                  </a:lnTo>
                  <a:lnTo>
                    <a:pt x="117" y="8"/>
                  </a:lnTo>
                  <a:lnTo>
                    <a:pt x="133" y="4"/>
                  </a:lnTo>
                  <a:lnTo>
                    <a:pt x="149" y="2"/>
                  </a:lnTo>
                  <a:lnTo>
                    <a:pt x="167" y="0"/>
                  </a:lnTo>
                  <a:close/>
                </a:path>
              </a:pathLst>
            </a:custGeom>
            <a:solidFill>
              <a:srgbClr val="F2CDB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65" name="Freeform 820">
              <a:extLst>
                <a:ext uri="{FF2B5EF4-FFF2-40B4-BE49-F238E27FC236}">
                  <a16:creationId xmlns:a16="http://schemas.microsoft.com/office/drawing/2014/main" id="{6851F8CD-EAFD-3C49-B94F-4225CFAAA1C2}"/>
                </a:ext>
              </a:extLst>
            </p:cNvPr>
            <p:cNvSpPr>
              <a:spLocks/>
            </p:cNvSpPr>
            <p:nvPr/>
          </p:nvSpPr>
          <p:spPr bwMode="auto">
            <a:xfrm>
              <a:off x="2038" y="2950"/>
              <a:ext cx="84" cy="84"/>
            </a:xfrm>
            <a:custGeom>
              <a:avLst/>
              <a:gdLst>
                <a:gd name="T0" fmla="*/ 0 w 333"/>
                <a:gd name="T1" fmla="*/ 0 h 325"/>
                <a:gd name="T2" fmla="*/ 0 w 333"/>
                <a:gd name="T3" fmla="*/ 0 h 325"/>
                <a:gd name="T4" fmla="*/ 0 w 333"/>
                <a:gd name="T5" fmla="*/ 0 h 325"/>
                <a:gd name="T6" fmla="*/ 0 w 333"/>
                <a:gd name="T7" fmla="*/ 0 h 325"/>
                <a:gd name="T8" fmla="*/ 0 w 333"/>
                <a:gd name="T9" fmla="*/ 0 h 325"/>
                <a:gd name="T10" fmla="*/ 0 w 333"/>
                <a:gd name="T11" fmla="*/ 0 h 325"/>
                <a:gd name="T12" fmla="*/ 0 w 333"/>
                <a:gd name="T13" fmla="*/ 0 h 325"/>
                <a:gd name="T14" fmla="*/ 0 w 333"/>
                <a:gd name="T15" fmla="*/ 0 h 325"/>
                <a:gd name="T16" fmla="*/ 0 w 333"/>
                <a:gd name="T17" fmla="*/ 0 h 325"/>
                <a:gd name="T18" fmla="*/ 0 w 333"/>
                <a:gd name="T19" fmla="*/ 0 h 325"/>
                <a:gd name="T20" fmla="*/ 0 w 333"/>
                <a:gd name="T21" fmla="*/ 0 h 325"/>
                <a:gd name="T22" fmla="*/ 0 w 333"/>
                <a:gd name="T23" fmla="*/ 0 h 325"/>
                <a:gd name="T24" fmla="*/ 0 w 333"/>
                <a:gd name="T25" fmla="*/ 0 h 325"/>
                <a:gd name="T26" fmla="*/ 0 w 333"/>
                <a:gd name="T27" fmla="*/ 0 h 325"/>
                <a:gd name="T28" fmla="*/ 0 w 333"/>
                <a:gd name="T29" fmla="*/ 0 h 325"/>
                <a:gd name="T30" fmla="*/ 0 w 333"/>
                <a:gd name="T31" fmla="*/ 0 h 325"/>
                <a:gd name="T32" fmla="*/ 0 w 333"/>
                <a:gd name="T33" fmla="*/ 0 h 325"/>
                <a:gd name="T34" fmla="*/ 0 w 333"/>
                <a:gd name="T35" fmla="*/ 0 h 325"/>
                <a:gd name="T36" fmla="*/ 0 w 333"/>
                <a:gd name="T37" fmla="*/ 0 h 325"/>
                <a:gd name="T38" fmla="*/ 0 w 333"/>
                <a:gd name="T39" fmla="*/ 0 h 325"/>
                <a:gd name="T40" fmla="*/ 0 w 333"/>
                <a:gd name="T41" fmla="*/ 0 h 325"/>
                <a:gd name="T42" fmla="*/ 0 w 333"/>
                <a:gd name="T43" fmla="*/ 0 h 325"/>
                <a:gd name="T44" fmla="*/ 0 w 333"/>
                <a:gd name="T45" fmla="*/ 0 h 325"/>
                <a:gd name="T46" fmla="*/ 0 w 333"/>
                <a:gd name="T47" fmla="*/ 0 h 325"/>
                <a:gd name="T48" fmla="*/ 0 w 333"/>
                <a:gd name="T49" fmla="*/ 0 h 325"/>
                <a:gd name="T50" fmla="*/ 0 w 333"/>
                <a:gd name="T51" fmla="*/ 0 h 325"/>
                <a:gd name="T52" fmla="*/ 0 w 333"/>
                <a:gd name="T53" fmla="*/ 0 h 325"/>
                <a:gd name="T54" fmla="*/ 0 w 333"/>
                <a:gd name="T55" fmla="*/ 0 h 325"/>
                <a:gd name="T56" fmla="*/ 0 w 333"/>
                <a:gd name="T57" fmla="*/ 0 h 325"/>
                <a:gd name="T58" fmla="*/ 0 w 333"/>
                <a:gd name="T59" fmla="*/ 0 h 325"/>
                <a:gd name="T60" fmla="*/ 0 w 333"/>
                <a:gd name="T61" fmla="*/ 0 h 325"/>
                <a:gd name="T62" fmla="*/ 0 w 333"/>
                <a:gd name="T63" fmla="*/ 0 h 32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3"/>
                <a:gd name="T97" fmla="*/ 0 h 325"/>
                <a:gd name="T98" fmla="*/ 333 w 333"/>
                <a:gd name="T99" fmla="*/ 325 h 32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3" h="325">
                  <a:moveTo>
                    <a:pt x="167" y="0"/>
                  </a:moveTo>
                  <a:lnTo>
                    <a:pt x="184" y="2"/>
                  </a:lnTo>
                  <a:lnTo>
                    <a:pt x="200" y="4"/>
                  </a:lnTo>
                  <a:lnTo>
                    <a:pt x="216" y="8"/>
                  </a:lnTo>
                  <a:lnTo>
                    <a:pt x="231" y="13"/>
                  </a:lnTo>
                  <a:lnTo>
                    <a:pt x="247" y="21"/>
                  </a:lnTo>
                  <a:lnTo>
                    <a:pt x="260" y="28"/>
                  </a:lnTo>
                  <a:lnTo>
                    <a:pt x="273" y="38"/>
                  </a:lnTo>
                  <a:lnTo>
                    <a:pt x="284" y="48"/>
                  </a:lnTo>
                  <a:lnTo>
                    <a:pt x="296" y="60"/>
                  </a:lnTo>
                  <a:lnTo>
                    <a:pt x="306" y="72"/>
                  </a:lnTo>
                  <a:lnTo>
                    <a:pt x="313" y="86"/>
                  </a:lnTo>
                  <a:lnTo>
                    <a:pt x="321" y="100"/>
                  </a:lnTo>
                  <a:lnTo>
                    <a:pt x="326" y="115"/>
                  </a:lnTo>
                  <a:lnTo>
                    <a:pt x="331" y="130"/>
                  </a:lnTo>
                  <a:lnTo>
                    <a:pt x="333" y="146"/>
                  </a:lnTo>
                  <a:lnTo>
                    <a:pt x="333" y="163"/>
                  </a:lnTo>
                  <a:lnTo>
                    <a:pt x="333" y="179"/>
                  </a:lnTo>
                  <a:lnTo>
                    <a:pt x="331" y="196"/>
                  </a:lnTo>
                  <a:lnTo>
                    <a:pt x="326" y="211"/>
                  </a:lnTo>
                  <a:lnTo>
                    <a:pt x="321" y="226"/>
                  </a:lnTo>
                  <a:lnTo>
                    <a:pt x="313" y="240"/>
                  </a:lnTo>
                  <a:lnTo>
                    <a:pt x="306" y="254"/>
                  </a:lnTo>
                  <a:lnTo>
                    <a:pt x="296" y="266"/>
                  </a:lnTo>
                  <a:lnTo>
                    <a:pt x="284" y="278"/>
                  </a:lnTo>
                  <a:lnTo>
                    <a:pt x="273" y="288"/>
                  </a:lnTo>
                  <a:lnTo>
                    <a:pt x="260" y="298"/>
                  </a:lnTo>
                  <a:lnTo>
                    <a:pt x="247" y="305"/>
                  </a:lnTo>
                  <a:lnTo>
                    <a:pt x="231" y="313"/>
                  </a:lnTo>
                  <a:lnTo>
                    <a:pt x="216" y="318"/>
                  </a:lnTo>
                  <a:lnTo>
                    <a:pt x="200" y="322"/>
                  </a:lnTo>
                  <a:lnTo>
                    <a:pt x="184" y="324"/>
                  </a:lnTo>
                  <a:lnTo>
                    <a:pt x="167" y="325"/>
                  </a:lnTo>
                  <a:lnTo>
                    <a:pt x="149" y="324"/>
                  </a:lnTo>
                  <a:lnTo>
                    <a:pt x="133" y="322"/>
                  </a:lnTo>
                  <a:lnTo>
                    <a:pt x="117" y="318"/>
                  </a:lnTo>
                  <a:lnTo>
                    <a:pt x="102" y="313"/>
                  </a:lnTo>
                  <a:lnTo>
                    <a:pt x="88" y="305"/>
                  </a:lnTo>
                  <a:lnTo>
                    <a:pt x="74" y="298"/>
                  </a:lnTo>
                  <a:lnTo>
                    <a:pt x="61" y="288"/>
                  </a:lnTo>
                  <a:lnTo>
                    <a:pt x="49" y="278"/>
                  </a:lnTo>
                  <a:lnTo>
                    <a:pt x="39" y="266"/>
                  </a:lnTo>
                  <a:lnTo>
                    <a:pt x="29" y="254"/>
                  </a:lnTo>
                  <a:lnTo>
                    <a:pt x="20" y="240"/>
                  </a:lnTo>
                  <a:lnTo>
                    <a:pt x="13" y="226"/>
                  </a:lnTo>
                  <a:lnTo>
                    <a:pt x="7" y="211"/>
                  </a:lnTo>
                  <a:lnTo>
                    <a:pt x="3" y="196"/>
                  </a:lnTo>
                  <a:lnTo>
                    <a:pt x="1" y="179"/>
                  </a:lnTo>
                  <a:lnTo>
                    <a:pt x="0" y="163"/>
                  </a:lnTo>
                  <a:lnTo>
                    <a:pt x="1" y="146"/>
                  </a:lnTo>
                  <a:lnTo>
                    <a:pt x="3" y="130"/>
                  </a:lnTo>
                  <a:lnTo>
                    <a:pt x="7" y="115"/>
                  </a:lnTo>
                  <a:lnTo>
                    <a:pt x="13" y="100"/>
                  </a:lnTo>
                  <a:lnTo>
                    <a:pt x="20" y="86"/>
                  </a:lnTo>
                  <a:lnTo>
                    <a:pt x="29" y="72"/>
                  </a:lnTo>
                  <a:lnTo>
                    <a:pt x="39" y="60"/>
                  </a:lnTo>
                  <a:lnTo>
                    <a:pt x="49" y="48"/>
                  </a:lnTo>
                  <a:lnTo>
                    <a:pt x="61" y="38"/>
                  </a:lnTo>
                  <a:lnTo>
                    <a:pt x="74" y="28"/>
                  </a:lnTo>
                  <a:lnTo>
                    <a:pt x="88" y="21"/>
                  </a:lnTo>
                  <a:lnTo>
                    <a:pt x="102" y="13"/>
                  </a:lnTo>
                  <a:lnTo>
                    <a:pt x="117" y="8"/>
                  </a:lnTo>
                  <a:lnTo>
                    <a:pt x="133" y="4"/>
                  </a:lnTo>
                  <a:lnTo>
                    <a:pt x="149" y="2"/>
                  </a:lnTo>
                  <a:lnTo>
                    <a:pt x="167" y="0"/>
                  </a:lnTo>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66" name="Line 821">
              <a:extLst>
                <a:ext uri="{FF2B5EF4-FFF2-40B4-BE49-F238E27FC236}">
                  <a16:creationId xmlns:a16="http://schemas.microsoft.com/office/drawing/2014/main" id="{BC99529E-F5D8-B141-87BD-06049E9FB6C5}"/>
                </a:ext>
              </a:extLst>
            </p:cNvPr>
            <p:cNvSpPr>
              <a:spLocks noChangeShapeType="1"/>
            </p:cNvSpPr>
            <p:nvPr/>
          </p:nvSpPr>
          <p:spPr bwMode="auto">
            <a:xfrm>
              <a:off x="2043" y="3034"/>
              <a:ext cx="74" cy="1"/>
            </a:xfrm>
            <a:prstGeom prst="line">
              <a:avLst/>
            </a:prstGeom>
            <a:noFill/>
            <a:ln w="11113">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67" name="Rectangle 822">
              <a:extLst>
                <a:ext uri="{FF2B5EF4-FFF2-40B4-BE49-F238E27FC236}">
                  <a16:creationId xmlns:a16="http://schemas.microsoft.com/office/drawing/2014/main" id="{F7F2928E-E3AB-FB4A-9818-D8AD56441B0C}"/>
                </a:ext>
              </a:extLst>
            </p:cNvPr>
            <p:cNvSpPr>
              <a:spLocks noChangeArrowheads="1"/>
            </p:cNvSpPr>
            <p:nvPr/>
          </p:nvSpPr>
          <p:spPr bwMode="auto">
            <a:xfrm>
              <a:off x="2059" y="2937"/>
              <a:ext cx="53"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a:solidFill>
                    <a:srgbClr val="1F1A17"/>
                  </a:solidFill>
                  <a:latin typeface="Bradley Hand ITC" panose="020F0502020204030204" pitchFamily="34" charset="0"/>
                </a:rPr>
                <a:t>B</a:t>
              </a:r>
              <a:endParaRPr lang="en-US" altLang="zh-CN"/>
            </a:p>
          </p:txBody>
        </p:sp>
        <p:sp>
          <p:nvSpPr>
            <p:cNvPr id="103568" name="Freeform 823">
              <a:extLst>
                <a:ext uri="{FF2B5EF4-FFF2-40B4-BE49-F238E27FC236}">
                  <a16:creationId xmlns:a16="http://schemas.microsoft.com/office/drawing/2014/main" id="{6E7347AF-C79B-904F-B442-85200F7E876E}"/>
                </a:ext>
              </a:extLst>
            </p:cNvPr>
            <p:cNvSpPr>
              <a:spLocks/>
            </p:cNvSpPr>
            <p:nvPr/>
          </p:nvSpPr>
          <p:spPr bwMode="auto">
            <a:xfrm>
              <a:off x="1743" y="2950"/>
              <a:ext cx="85" cy="84"/>
            </a:xfrm>
            <a:custGeom>
              <a:avLst/>
              <a:gdLst>
                <a:gd name="T0" fmla="*/ 0 w 334"/>
                <a:gd name="T1" fmla="*/ 0 h 325"/>
                <a:gd name="T2" fmla="*/ 0 w 334"/>
                <a:gd name="T3" fmla="*/ 0 h 325"/>
                <a:gd name="T4" fmla="*/ 0 w 334"/>
                <a:gd name="T5" fmla="*/ 0 h 325"/>
                <a:gd name="T6" fmla="*/ 0 w 334"/>
                <a:gd name="T7" fmla="*/ 0 h 325"/>
                <a:gd name="T8" fmla="*/ 0 w 334"/>
                <a:gd name="T9" fmla="*/ 0 h 325"/>
                <a:gd name="T10" fmla="*/ 0 w 334"/>
                <a:gd name="T11" fmla="*/ 0 h 325"/>
                <a:gd name="T12" fmla="*/ 0 w 334"/>
                <a:gd name="T13" fmla="*/ 0 h 325"/>
                <a:gd name="T14" fmla="*/ 0 w 334"/>
                <a:gd name="T15" fmla="*/ 0 h 325"/>
                <a:gd name="T16" fmla="*/ 0 w 334"/>
                <a:gd name="T17" fmla="*/ 0 h 325"/>
                <a:gd name="T18" fmla="*/ 0 w 334"/>
                <a:gd name="T19" fmla="*/ 0 h 325"/>
                <a:gd name="T20" fmla="*/ 0 w 334"/>
                <a:gd name="T21" fmla="*/ 0 h 325"/>
                <a:gd name="T22" fmla="*/ 0 w 334"/>
                <a:gd name="T23" fmla="*/ 0 h 325"/>
                <a:gd name="T24" fmla="*/ 0 w 334"/>
                <a:gd name="T25" fmla="*/ 0 h 325"/>
                <a:gd name="T26" fmla="*/ 0 w 334"/>
                <a:gd name="T27" fmla="*/ 0 h 325"/>
                <a:gd name="T28" fmla="*/ 0 w 334"/>
                <a:gd name="T29" fmla="*/ 0 h 325"/>
                <a:gd name="T30" fmla="*/ 0 w 334"/>
                <a:gd name="T31" fmla="*/ 0 h 325"/>
                <a:gd name="T32" fmla="*/ 0 w 334"/>
                <a:gd name="T33" fmla="*/ 0 h 325"/>
                <a:gd name="T34" fmla="*/ 0 w 334"/>
                <a:gd name="T35" fmla="*/ 0 h 325"/>
                <a:gd name="T36" fmla="*/ 0 w 334"/>
                <a:gd name="T37" fmla="*/ 0 h 325"/>
                <a:gd name="T38" fmla="*/ 0 w 334"/>
                <a:gd name="T39" fmla="*/ 0 h 325"/>
                <a:gd name="T40" fmla="*/ 0 w 334"/>
                <a:gd name="T41" fmla="*/ 0 h 325"/>
                <a:gd name="T42" fmla="*/ 0 w 334"/>
                <a:gd name="T43" fmla="*/ 0 h 325"/>
                <a:gd name="T44" fmla="*/ 0 w 334"/>
                <a:gd name="T45" fmla="*/ 0 h 325"/>
                <a:gd name="T46" fmla="*/ 0 w 334"/>
                <a:gd name="T47" fmla="*/ 0 h 325"/>
                <a:gd name="T48" fmla="*/ 0 w 334"/>
                <a:gd name="T49" fmla="*/ 0 h 325"/>
                <a:gd name="T50" fmla="*/ 0 w 334"/>
                <a:gd name="T51" fmla="*/ 0 h 325"/>
                <a:gd name="T52" fmla="*/ 0 w 334"/>
                <a:gd name="T53" fmla="*/ 0 h 325"/>
                <a:gd name="T54" fmla="*/ 0 w 334"/>
                <a:gd name="T55" fmla="*/ 0 h 325"/>
                <a:gd name="T56" fmla="*/ 0 w 334"/>
                <a:gd name="T57" fmla="*/ 0 h 325"/>
                <a:gd name="T58" fmla="*/ 0 w 334"/>
                <a:gd name="T59" fmla="*/ 0 h 325"/>
                <a:gd name="T60" fmla="*/ 0 w 334"/>
                <a:gd name="T61" fmla="*/ 0 h 325"/>
                <a:gd name="T62" fmla="*/ 0 w 334"/>
                <a:gd name="T63" fmla="*/ 0 h 32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4"/>
                <a:gd name="T97" fmla="*/ 0 h 325"/>
                <a:gd name="T98" fmla="*/ 334 w 334"/>
                <a:gd name="T99" fmla="*/ 325 h 32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4" h="325">
                  <a:moveTo>
                    <a:pt x="166" y="0"/>
                  </a:moveTo>
                  <a:lnTo>
                    <a:pt x="184" y="2"/>
                  </a:lnTo>
                  <a:lnTo>
                    <a:pt x="200" y="4"/>
                  </a:lnTo>
                  <a:lnTo>
                    <a:pt x="216" y="8"/>
                  </a:lnTo>
                  <a:lnTo>
                    <a:pt x="232" y="13"/>
                  </a:lnTo>
                  <a:lnTo>
                    <a:pt x="247" y="21"/>
                  </a:lnTo>
                  <a:lnTo>
                    <a:pt x="259" y="28"/>
                  </a:lnTo>
                  <a:lnTo>
                    <a:pt x="273" y="38"/>
                  </a:lnTo>
                  <a:lnTo>
                    <a:pt x="284" y="48"/>
                  </a:lnTo>
                  <a:lnTo>
                    <a:pt x="296" y="60"/>
                  </a:lnTo>
                  <a:lnTo>
                    <a:pt x="305" y="72"/>
                  </a:lnTo>
                  <a:lnTo>
                    <a:pt x="313" y="86"/>
                  </a:lnTo>
                  <a:lnTo>
                    <a:pt x="321" y="100"/>
                  </a:lnTo>
                  <a:lnTo>
                    <a:pt x="326" y="115"/>
                  </a:lnTo>
                  <a:lnTo>
                    <a:pt x="330" y="130"/>
                  </a:lnTo>
                  <a:lnTo>
                    <a:pt x="332" y="146"/>
                  </a:lnTo>
                  <a:lnTo>
                    <a:pt x="334" y="163"/>
                  </a:lnTo>
                  <a:lnTo>
                    <a:pt x="332" y="179"/>
                  </a:lnTo>
                  <a:lnTo>
                    <a:pt x="330" y="196"/>
                  </a:lnTo>
                  <a:lnTo>
                    <a:pt x="326" y="211"/>
                  </a:lnTo>
                  <a:lnTo>
                    <a:pt x="321" y="226"/>
                  </a:lnTo>
                  <a:lnTo>
                    <a:pt x="313" y="240"/>
                  </a:lnTo>
                  <a:lnTo>
                    <a:pt x="305" y="254"/>
                  </a:lnTo>
                  <a:lnTo>
                    <a:pt x="296" y="266"/>
                  </a:lnTo>
                  <a:lnTo>
                    <a:pt x="284" y="278"/>
                  </a:lnTo>
                  <a:lnTo>
                    <a:pt x="273" y="288"/>
                  </a:lnTo>
                  <a:lnTo>
                    <a:pt x="259" y="298"/>
                  </a:lnTo>
                  <a:lnTo>
                    <a:pt x="247" y="305"/>
                  </a:lnTo>
                  <a:lnTo>
                    <a:pt x="232" y="313"/>
                  </a:lnTo>
                  <a:lnTo>
                    <a:pt x="216" y="318"/>
                  </a:lnTo>
                  <a:lnTo>
                    <a:pt x="200" y="322"/>
                  </a:lnTo>
                  <a:lnTo>
                    <a:pt x="184" y="324"/>
                  </a:lnTo>
                  <a:lnTo>
                    <a:pt x="166" y="325"/>
                  </a:lnTo>
                  <a:lnTo>
                    <a:pt x="150" y="324"/>
                  </a:lnTo>
                  <a:lnTo>
                    <a:pt x="133" y="322"/>
                  </a:lnTo>
                  <a:lnTo>
                    <a:pt x="117" y="318"/>
                  </a:lnTo>
                  <a:lnTo>
                    <a:pt x="102" y="313"/>
                  </a:lnTo>
                  <a:lnTo>
                    <a:pt x="87" y="305"/>
                  </a:lnTo>
                  <a:lnTo>
                    <a:pt x="73" y="298"/>
                  </a:lnTo>
                  <a:lnTo>
                    <a:pt x="60" y="288"/>
                  </a:lnTo>
                  <a:lnTo>
                    <a:pt x="49" y="278"/>
                  </a:lnTo>
                  <a:lnTo>
                    <a:pt x="38" y="266"/>
                  </a:lnTo>
                  <a:lnTo>
                    <a:pt x="29" y="254"/>
                  </a:lnTo>
                  <a:lnTo>
                    <a:pt x="20" y="240"/>
                  </a:lnTo>
                  <a:lnTo>
                    <a:pt x="12" y="226"/>
                  </a:lnTo>
                  <a:lnTo>
                    <a:pt x="7" y="211"/>
                  </a:lnTo>
                  <a:lnTo>
                    <a:pt x="3" y="196"/>
                  </a:lnTo>
                  <a:lnTo>
                    <a:pt x="1" y="179"/>
                  </a:lnTo>
                  <a:lnTo>
                    <a:pt x="0" y="163"/>
                  </a:lnTo>
                  <a:lnTo>
                    <a:pt x="1" y="146"/>
                  </a:lnTo>
                  <a:lnTo>
                    <a:pt x="3" y="130"/>
                  </a:lnTo>
                  <a:lnTo>
                    <a:pt x="7" y="115"/>
                  </a:lnTo>
                  <a:lnTo>
                    <a:pt x="12" y="100"/>
                  </a:lnTo>
                  <a:lnTo>
                    <a:pt x="20" y="86"/>
                  </a:lnTo>
                  <a:lnTo>
                    <a:pt x="29" y="72"/>
                  </a:lnTo>
                  <a:lnTo>
                    <a:pt x="38" y="60"/>
                  </a:lnTo>
                  <a:lnTo>
                    <a:pt x="49" y="48"/>
                  </a:lnTo>
                  <a:lnTo>
                    <a:pt x="60" y="38"/>
                  </a:lnTo>
                  <a:lnTo>
                    <a:pt x="73" y="28"/>
                  </a:lnTo>
                  <a:lnTo>
                    <a:pt x="87" y="21"/>
                  </a:lnTo>
                  <a:lnTo>
                    <a:pt x="102" y="13"/>
                  </a:lnTo>
                  <a:lnTo>
                    <a:pt x="117" y="8"/>
                  </a:lnTo>
                  <a:lnTo>
                    <a:pt x="133" y="4"/>
                  </a:lnTo>
                  <a:lnTo>
                    <a:pt x="150" y="2"/>
                  </a:lnTo>
                  <a:lnTo>
                    <a:pt x="166" y="0"/>
                  </a:lnTo>
                  <a:close/>
                </a:path>
              </a:pathLst>
            </a:custGeom>
            <a:solidFill>
              <a:srgbClr val="F2CDB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69" name="Freeform 824">
              <a:extLst>
                <a:ext uri="{FF2B5EF4-FFF2-40B4-BE49-F238E27FC236}">
                  <a16:creationId xmlns:a16="http://schemas.microsoft.com/office/drawing/2014/main" id="{78F34939-452A-9546-A14F-AF137F8C135E}"/>
                </a:ext>
              </a:extLst>
            </p:cNvPr>
            <p:cNvSpPr>
              <a:spLocks/>
            </p:cNvSpPr>
            <p:nvPr/>
          </p:nvSpPr>
          <p:spPr bwMode="auto">
            <a:xfrm>
              <a:off x="1743" y="2950"/>
              <a:ext cx="85" cy="84"/>
            </a:xfrm>
            <a:custGeom>
              <a:avLst/>
              <a:gdLst>
                <a:gd name="T0" fmla="*/ 0 w 334"/>
                <a:gd name="T1" fmla="*/ 0 h 325"/>
                <a:gd name="T2" fmla="*/ 0 w 334"/>
                <a:gd name="T3" fmla="*/ 0 h 325"/>
                <a:gd name="T4" fmla="*/ 0 w 334"/>
                <a:gd name="T5" fmla="*/ 0 h 325"/>
                <a:gd name="T6" fmla="*/ 0 w 334"/>
                <a:gd name="T7" fmla="*/ 0 h 325"/>
                <a:gd name="T8" fmla="*/ 0 w 334"/>
                <a:gd name="T9" fmla="*/ 0 h 325"/>
                <a:gd name="T10" fmla="*/ 0 w 334"/>
                <a:gd name="T11" fmla="*/ 0 h 325"/>
                <a:gd name="T12" fmla="*/ 0 w 334"/>
                <a:gd name="T13" fmla="*/ 0 h 325"/>
                <a:gd name="T14" fmla="*/ 0 w 334"/>
                <a:gd name="T15" fmla="*/ 0 h 325"/>
                <a:gd name="T16" fmla="*/ 0 w 334"/>
                <a:gd name="T17" fmla="*/ 0 h 325"/>
                <a:gd name="T18" fmla="*/ 0 w 334"/>
                <a:gd name="T19" fmla="*/ 0 h 325"/>
                <a:gd name="T20" fmla="*/ 0 w 334"/>
                <a:gd name="T21" fmla="*/ 0 h 325"/>
                <a:gd name="T22" fmla="*/ 0 w 334"/>
                <a:gd name="T23" fmla="*/ 0 h 325"/>
                <a:gd name="T24" fmla="*/ 0 w 334"/>
                <a:gd name="T25" fmla="*/ 0 h 325"/>
                <a:gd name="T26" fmla="*/ 0 w 334"/>
                <a:gd name="T27" fmla="*/ 0 h 325"/>
                <a:gd name="T28" fmla="*/ 0 w 334"/>
                <a:gd name="T29" fmla="*/ 0 h 325"/>
                <a:gd name="T30" fmla="*/ 0 w 334"/>
                <a:gd name="T31" fmla="*/ 0 h 325"/>
                <a:gd name="T32" fmla="*/ 0 w 334"/>
                <a:gd name="T33" fmla="*/ 0 h 325"/>
                <a:gd name="T34" fmla="*/ 0 w 334"/>
                <a:gd name="T35" fmla="*/ 0 h 325"/>
                <a:gd name="T36" fmla="*/ 0 w 334"/>
                <a:gd name="T37" fmla="*/ 0 h 325"/>
                <a:gd name="T38" fmla="*/ 0 w 334"/>
                <a:gd name="T39" fmla="*/ 0 h 325"/>
                <a:gd name="T40" fmla="*/ 0 w 334"/>
                <a:gd name="T41" fmla="*/ 0 h 325"/>
                <a:gd name="T42" fmla="*/ 0 w 334"/>
                <a:gd name="T43" fmla="*/ 0 h 325"/>
                <a:gd name="T44" fmla="*/ 0 w 334"/>
                <a:gd name="T45" fmla="*/ 0 h 325"/>
                <a:gd name="T46" fmla="*/ 0 w 334"/>
                <a:gd name="T47" fmla="*/ 0 h 325"/>
                <a:gd name="T48" fmla="*/ 0 w 334"/>
                <a:gd name="T49" fmla="*/ 0 h 325"/>
                <a:gd name="T50" fmla="*/ 0 w 334"/>
                <a:gd name="T51" fmla="*/ 0 h 325"/>
                <a:gd name="T52" fmla="*/ 0 w 334"/>
                <a:gd name="T53" fmla="*/ 0 h 325"/>
                <a:gd name="T54" fmla="*/ 0 w 334"/>
                <a:gd name="T55" fmla="*/ 0 h 325"/>
                <a:gd name="T56" fmla="*/ 0 w 334"/>
                <a:gd name="T57" fmla="*/ 0 h 325"/>
                <a:gd name="T58" fmla="*/ 0 w 334"/>
                <a:gd name="T59" fmla="*/ 0 h 325"/>
                <a:gd name="T60" fmla="*/ 0 w 334"/>
                <a:gd name="T61" fmla="*/ 0 h 325"/>
                <a:gd name="T62" fmla="*/ 0 w 334"/>
                <a:gd name="T63" fmla="*/ 0 h 32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4"/>
                <a:gd name="T97" fmla="*/ 0 h 325"/>
                <a:gd name="T98" fmla="*/ 334 w 334"/>
                <a:gd name="T99" fmla="*/ 325 h 32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4" h="325">
                  <a:moveTo>
                    <a:pt x="166" y="0"/>
                  </a:moveTo>
                  <a:lnTo>
                    <a:pt x="184" y="2"/>
                  </a:lnTo>
                  <a:lnTo>
                    <a:pt x="200" y="4"/>
                  </a:lnTo>
                  <a:lnTo>
                    <a:pt x="216" y="8"/>
                  </a:lnTo>
                  <a:lnTo>
                    <a:pt x="232" y="13"/>
                  </a:lnTo>
                  <a:lnTo>
                    <a:pt x="247" y="21"/>
                  </a:lnTo>
                  <a:lnTo>
                    <a:pt x="259" y="28"/>
                  </a:lnTo>
                  <a:lnTo>
                    <a:pt x="273" y="38"/>
                  </a:lnTo>
                  <a:lnTo>
                    <a:pt x="284" y="48"/>
                  </a:lnTo>
                  <a:lnTo>
                    <a:pt x="296" y="60"/>
                  </a:lnTo>
                  <a:lnTo>
                    <a:pt x="305" y="72"/>
                  </a:lnTo>
                  <a:lnTo>
                    <a:pt x="313" y="86"/>
                  </a:lnTo>
                  <a:lnTo>
                    <a:pt x="321" y="100"/>
                  </a:lnTo>
                  <a:lnTo>
                    <a:pt x="326" y="115"/>
                  </a:lnTo>
                  <a:lnTo>
                    <a:pt x="330" y="130"/>
                  </a:lnTo>
                  <a:lnTo>
                    <a:pt x="332" y="146"/>
                  </a:lnTo>
                  <a:lnTo>
                    <a:pt x="334" y="163"/>
                  </a:lnTo>
                  <a:lnTo>
                    <a:pt x="332" y="179"/>
                  </a:lnTo>
                  <a:lnTo>
                    <a:pt x="330" y="196"/>
                  </a:lnTo>
                  <a:lnTo>
                    <a:pt x="326" y="211"/>
                  </a:lnTo>
                  <a:lnTo>
                    <a:pt x="321" y="226"/>
                  </a:lnTo>
                  <a:lnTo>
                    <a:pt x="313" y="240"/>
                  </a:lnTo>
                  <a:lnTo>
                    <a:pt x="305" y="254"/>
                  </a:lnTo>
                  <a:lnTo>
                    <a:pt x="296" y="266"/>
                  </a:lnTo>
                  <a:lnTo>
                    <a:pt x="284" y="278"/>
                  </a:lnTo>
                  <a:lnTo>
                    <a:pt x="273" y="288"/>
                  </a:lnTo>
                  <a:lnTo>
                    <a:pt x="259" y="298"/>
                  </a:lnTo>
                  <a:lnTo>
                    <a:pt x="247" y="305"/>
                  </a:lnTo>
                  <a:lnTo>
                    <a:pt x="232" y="313"/>
                  </a:lnTo>
                  <a:lnTo>
                    <a:pt x="216" y="318"/>
                  </a:lnTo>
                  <a:lnTo>
                    <a:pt x="200" y="322"/>
                  </a:lnTo>
                  <a:lnTo>
                    <a:pt x="184" y="324"/>
                  </a:lnTo>
                  <a:lnTo>
                    <a:pt x="166" y="325"/>
                  </a:lnTo>
                  <a:lnTo>
                    <a:pt x="150" y="324"/>
                  </a:lnTo>
                  <a:lnTo>
                    <a:pt x="133" y="322"/>
                  </a:lnTo>
                  <a:lnTo>
                    <a:pt x="117" y="318"/>
                  </a:lnTo>
                  <a:lnTo>
                    <a:pt x="102" y="313"/>
                  </a:lnTo>
                  <a:lnTo>
                    <a:pt x="87" y="305"/>
                  </a:lnTo>
                  <a:lnTo>
                    <a:pt x="73" y="298"/>
                  </a:lnTo>
                  <a:lnTo>
                    <a:pt x="60" y="288"/>
                  </a:lnTo>
                  <a:lnTo>
                    <a:pt x="49" y="278"/>
                  </a:lnTo>
                  <a:lnTo>
                    <a:pt x="38" y="266"/>
                  </a:lnTo>
                  <a:lnTo>
                    <a:pt x="29" y="254"/>
                  </a:lnTo>
                  <a:lnTo>
                    <a:pt x="20" y="240"/>
                  </a:lnTo>
                  <a:lnTo>
                    <a:pt x="12" y="226"/>
                  </a:lnTo>
                  <a:lnTo>
                    <a:pt x="7" y="211"/>
                  </a:lnTo>
                  <a:lnTo>
                    <a:pt x="3" y="196"/>
                  </a:lnTo>
                  <a:lnTo>
                    <a:pt x="1" y="179"/>
                  </a:lnTo>
                  <a:lnTo>
                    <a:pt x="0" y="163"/>
                  </a:lnTo>
                  <a:lnTo>
                    <a:pt x="1" y="146"/>
                  </a:lnTo>
                  <a:lnTo>
                    <a:pt x="3" y="130"/>
                  </a:lnTo>
                  <a:lnTo>
                    <a:pt x="7" y="115"/>
                  </a:lnTo>
                  <a:lnTo>
                    <a:pt x="12" y="100"/>
                  </a:lnTo>
                  <a:lnTo>
                    <a:pt x="20" y="86"/>
                  </a:lnTo>
                  <a:lnTo>
                    <a:pt x="29" y="72"/>
                  </a:lnTo>
                  <a:lnTo>
                    <a:pt x="38" y="60"/>
                  </a:lnTo>
                  <a:lnTo>
                    <a:pt x="49" y="48"/>
                  </a:lnTo>
                  <a:lnTo>
                    <a:pt x="60" y="38"/>
                  </a:lnTo>
                  <a:lnTo>
                    <a:pt x="73" y="28"/>
                  </a:lnTo>
                  <a:lnTo>
                    <a:pt x="87" y="21"/>
                  </a:lnTo>
                  <a:lnTo>
                    <a:pt x="102" y="13"/>
                  </a:lnTo>
                  <a:lnTo>
                    <a:pt x="117" y="8"/>
                  </a:lnTo>
                  <a:lnTo>
                    <a:pt x="133" y="4"/>
                  </a:lnTo>
                  <a:lnTo>
                    <a:pt x="150" y="2"/>
                  </a:lnTo>
                  <a:lnTo>
                    <a:pt x="166" y="0"/>
                  </a:lnTo>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70" name="Line 825">
              <a:extLst>
                <a:ext uri="{FF2B5EF4-FFF2-40B4-BE49-F238E27FC236}">
                  <a16:creationId xmlns:a16="http://schemas.microsoft.com/office/drawing/2014/main" id="{1B13ACCC-FAE2-A742-A53D-09515B115BA1}"/>
                </a:ext>
              </a:extLst>
            </p:cNvPr>
            <p:cNvSpPr>
              <a:spLocks noChangeShapeType="1"/>
            </p:cNvSpPr>
            <p:nvPr/>
          </p:nvSpPr>
          <p:spPr bwMode="auto">
            <a:xfrm>
              <a:off x="1748" y="3034"/>
              <a:ext cx="75" cy="1"/>
            </a:xfrm>
            <a:prstGeom prst="line">
              <a:avLst/>
            </a:prstGeom>
            <a:noFill/>
            <a:ln w="11113">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71" name="Rectangle 826">
              <a:extLst>
                <a:ext uri="{FF2B5EF4-FFF2-40B4-BE49-F238E27FC236}">
                  <a16:creationId xmlns:a16="http://schemas.microsoft.com/office/drawing/2014/main" id="{7855FF33-1A2B-364F-AFB8-D7501B8531CE}"/>
                </a:ext>
              </a:extLst>
            </p:cNvPr>
            <p:cNvSpPr>
              <a:spLocks noChangeArrowheads="1"/>
            </p:cNvSpPr>
            <p:nvPr/>
          </p:nvSpPr>
          <p:spPr bwMode="auto">
            <a:xfrm>
              <a:off x="1764" y="2937"/>
              <a:ext cx="54"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a:solidFill>
                    <a:srgbClr val="1F1A17"/>
                  </a:solidFill>
                  <a:latin typeface="Bradley Hand ITC" panose="020F0502020204030204" pitchFamily="34" charset="0"/>
                </a:rPr>
                <a:t>B</a:t>
              </a:r>
              <a:endParaRPr lang="en-US" altLang="zh-CN"/>
            </a:p>
          </p:txBody>
        </p:sp>
        <p:sp>
          <p:nvSpPr>
            <p:cNvPr id="103572" name="Freeform 827">
              <a:extLst>
                <a:ext uri="{FF2B5EF4-FFF2-40B4-BE49-F238E27FC236}">
                  <a16:creationId xmlns:a16="http://schemas.microsoft.com/office/drawing/2014/main" id="{7426335D-5B3F-234E-8E35-827C7BBA970E}"/>
                </a:ext>
              </a:extLst>
            </p:cNvPr>
            <p:cNvSpPr>
              <a:spLocks/>
            </p:cNvSpPr>
            <p:nvPr/>
          </p:nvSpPr>
          <p:spPr bwMode="auto">
            <a:xfrm>
              <a:off x="2218" y="2720"/>
              <a:ext cx="84" cy="83"/>
            </a:xfrm>
            <a:custGeom>
              <a:avLst/>
              <a:gdLst>
                <a:gd name="T0" fmla="*/ 0 w 334"/>
                <a:gd name="T1" fmla="*/ 0 h 323"/>
                <a:gd name="T2" fmla="*/ 0 w 334"/>
                <a:gd name="T3" fmla="*/ 0 h 323"/>
                <a:gd name="T4" fmla="*/ 0 w 334"/>
                <a:gd name="T5" fmla="*/ 0 h 323"/>
                <a:gd name="T6" fmla="*/ 0 w 334"/>
                <a:gd name="T7" fmla="*/ 0 h 323"/>
                <a:gd name="T8" fmla="*/ 0 w 334"/>
                <a:gd name="T9" fmla="*/ 0 h 323"/>
                <a:gd name="T10" fmla="*/ 0 w 334"/>
                <a:gd name="T11" fmla="*/ 0 h 323"/>
                <a:gd name="T12" fmla="*/ 0 w 334"/>
                <a:gd name="T13" fmla="*/ 0 h 323"/>
                <a:gd name="T14" fmla="*/ 0 w 334"/>
                <a:gd name="T15" fmla="*/ 0 h 323"/>
                <a:gd name="T16" fmla="*/ 0 w 334"/>
                <a:gd name="T17" fmla="*/ 0 h 323"/>
                <a:gd name="T18" fmla="*/ 0 w 334"/>
                <a:gd name="T19" fmla="*/ 0 h 323"/>
                <a:gd name="T20" fmla="*/ 0 w 334"/>
                <a:gd name="T21" fmla="*/ 0 h 323"/>
                <a:gd name="T22" fmla="*/ 0 w 334"/>
                <a:gd name="T23" fmla="*/ 0 h 323"/>
                <a:gd name="T24" fmla="*/ 0 w 334"/>
                <a:gd name="T25" fmla="*/ 0 h 323"/>
                <a:gd name="T26" fmla="*/ 0 w 334"/>
                <a:gd name="T27" fmla="*/ 0 h 323"/>
                <a:gd name="T28" fmla="*/ 0 w 334"/>
                <a:gd name="T29" fmla="*/ 0 h 323"/>
                <a:gd name="T30" fmla="*/ 0 w 334"/>
                <a:gd name="T31" fmla="*/ 0 h 323"/>
                <a:gd name="T32" fmla="*/ 0 w 334"/>
                <a:gd name="T33" fmla="*/ 0 h 323"/>
                <a:gd name="T34" fmla="*/ 0 w 334"/>
                <a:gd name="T35" fmla="*/ 0 h 323"/>
                <a:gd name="T36" fmla="*/ 0 w 334"/>
                <a:gd name="T37" fmla="*/ 0 h 323"/>
                <a:gd name="T38" fmla="*/ 0 w 334"/>
                <a:gd name="T39" fmla="*/ 0 h 323"/>
                <a:gd name="T40" fmla="*/ 0 w 334"/>
                <a:gd name="T41" fmla="*/ 0 h 323"/>
                <a:gd name="T42" fmla="*/ 0 w 334"/>
                <a:gd name="T43" fmla="*/ 0 h 323"/>
                <a:gd name="T44" fmla="*/ 0 w 334"/>
                <a:gd name="T45" fmla="*/ 0 h 323"/>
                <a:gd name="T46" fmla="*/ 0 w 334"/>
                <a:gd name="T47" fmla="*/ 0 h 323"/>
                <a:gd name="T48" fmla="*/ 0 w 334"/>
                <a:gd name="T49" fmla="*/ 0 h 323"/>
                <a:gd name="T50" fmla="*/ 0 w 334"/>
                <a:gd name="T51" fmla="*/ 0 h 323"/>
                <a:gd name="T52" fmla="*/ 0 w 334"/>
                <a:gd name="T53" fmla="*/ 0 h 323"/>
                <a:gd name="T54" fmla="*/ 0 w 334"/>
                <a:gd name="T55" fmla="*/ 0 h 323"/>
                <a:gd name="T56" fmla="*/ 0 w 334"/>
                <a:gd name="T57" fmla="*/ 0 h 323"/>
                <a:gd name="T58" fmla="*/ 0 w 334"/>
                <a:gd name="T59" fmla="*/ 0 h 323"/>
                <a:gd name="T60" fmla="*/ 0 w 334"/>
                <a:gd name="T61" fmla="*/ 0 h 323"/>
                <a:gd name="T62" fmla="*/ 0 w 334"/>
                <a:gd name="T63" fmla="*/ 0 h 3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4"/>
                <a:gd name="T97" fmla="*/ 0 h 323"/>
                <a:gd name="T98" fmla="*/ 334 w 334"/>
                <a:gd name="T99" fmla="*/ 323 h 3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4" h="323">
                  <a:moveTo>
                    <a:pt x="167" y="0"/>
                  </a:moveTo>
                  <a:lnTo>
                    <a:pt x="184" y="0"/>
                  </a:lnTo>
                  <a:lnTo>
                    <a:pt x="201" y="2"/>
                  </a:lnTo>
                  <a:lnTo>
                    <a:pt x="216" y="6"/>
                  </a:lnTo>
                  <a:lnTo>
                    <a:pt x="232" y="12"/>
                  </a:lnTo>
                  <a:lnTo>
                    <a:pt x="246" y="18"/>
                  </a:lnTo>
                  <a:lnTo>
                    <a:pt x="260" y="27"/>
                  </a:lnTo>
                  <a:lnTo>
                    <a:pt x="273" y="36"/>
                  </a:lnTo>
                  <a:lnTo>
                    <a:pt x="285" y="46"/>
                  </a:lnTo>
                  <a:lnTo>
                    <a:pt x="295" y="59"/>
                  </a:lnTo>
                  <a:lnTo>
                    <a:pt x="305" y="70"/>
                  </a:lnTo>
                  <a:lnTo>
                    <a:pt x="314" y="84"/>
                  </a:lnTo>
                  <a:lnTo>
                    <a:pt x="321" y="98"/>
                  </a:lnTo>
                  <a:lnTo>
                    <a:pt x="327" y="113"/>
                  </a:lnTo>
                  <a:lnTo>
                    <a:pt x="331" y="128"/>
                  </a:lnTo>
                  <a:lnTo>
                    <a:pt x="333" y="144"/>
                  </a:lnTo>
                  <a:lnTo>
                    <a:pt x="334" y="161"/>
                  </a:lnTo>
                  <a:lnTo>
                    <a:pt x="333" y="178"/>
                  </a:lnTo>
                  <a:lnTo>
                    <a:pt x="331" y="194"/>
                  </a:lnTo>
                  <a:lnTo>
                    <a:pt x="327" y="210"/>
                  </a:lnTo>
                  <a:lnTo>
                    <a:pt x="321" y="224"/>
                  </a:lnTo>
                  <a:lnTo>
                    <a:pt x="314" y="239"/>
                  </a:lnTo>
                  <a:lnTo>
                    <a:pt x="305" y="251"/>
                  </a:lnTo>
                  <a:lnTo>
                    <a:pt x="295" y="264"/>
                  </a:lnTo>
                  <a:lnTo>
                    <a:pt x="285" y="275"/>
                  </a:lnTo>
                  <a:lnTo>
                    <a:pt x="273" y="287"/>
                  </a:lnTo>
                  <a:lnTo>
                    <a:pt x="260" y="296"/>
                  </a:lnTo>
                  <a:lnTo>
                    <a:pt x="246" y="304"/>
                  </a:lnTo>
                  <a:lnTo>
                    <a:pt x="232" y="311"/>
                  </a:lnTo>
                  <a:lnTo>
                    <a:pt x="216" y="316"/>
                  </a:lnTo>
                  <a:lnTo>
                    <a:pt x="201" y="321"/>
                  </a:lnTo>
                  <a:lnTo>
                    <a:pt x="184" y="322"/>
                  </a:lnTo>
                  <a:lnTo>
                    <a:pt x="167" y="323"/>
                  </a:lnTo>
                  <a:lnTo>
                    <a:pt x="150" y="322"/>
                  </a:lnTo>
                  <a:lnTo>
                    <a:pt x="133" y="321"/>
                  </a:lnTo>
                  <a:lnTo>
                    <a:pt x="118" y="316"/>
                  </a:lnTo>
                  <a:lnTo>
                    <a:pt x="103" y="311"/>
                  </a:lnTo>
                  <a:lnTo>
                    <a:pt x="87" y="304"/>
                  </a:lnTo>
                  <a:lnTo>
                    <a:pt x="74" y="296"/>
                  </a:lnTo>
                  <a:lnTo>
                    <a:pt x="61" y="287"/>
                  </a:lnTo>
                  <a:lnTo>
                    <a:pt x="48" y="275"/>
                  </a:lnTo>
                  <a:lnTo>
                    <a:pt x="38" y="264"/>
                  </a:lnTo>
                  <a:lnTo>
                    <a:pt x="28" y="251"/>
                  </a:lnTo>
                  <a:lnTo>
                    <a:pt x="21" y="239"/>
                  </a:lnTo>
                  <a:lnTo>
                    <a:pt x="13" y="224"/>
                  </a:lnTo>
                  <a:lnTo>
                    <a:pt x="7" y="210"/>
                  </a:lnTo>
                  <a:lnTo>
                    <a:pt x="3" y="194"/>
                  </a:lnTo>
                  <a:lnTo>
                    <a:pt x="0" y="178"/>
                  </a:lnTo>
                  <a:lnTo>
                    <a:pt x="0" y="161"/>
                  </a:lnTo>
                  <a:lnTo>
                    <a:pt x="0" y="144"/>
                  </a:lnTo>
                  <a:lnTo>
                    <a:pt x="3" y="128"/>
                  </a:lnTo>
                  <a:lnTo>
                    <a:pt x="7" y="113"/>
                  </a:lnTo>
                  <a:lnTo>
                    <a:pt x="13" y="98"/>
                  </a:lnTo>
                  <a:lnTo>
                    <a:pt x="21" y="84"/>
                  </a:lnTo>
                  <a:lnTo>
                    <a:pt x="28" y="70"/>
                  </a:lnTo>
                  <a:lnTo>
                    <a:pt x="38" y="59"/>
                  </a:lnTo>
                  <a:lnTo>
                    <a:pt x="48" y="46"/>
                  </a:lnTo>
                  <a:lnTo>
                    <a:pt x="61" y="36"/>
                  </a:lnTo>
                  <a:lnTo>
                    <a:pt x="74" y="27"/>
                  </a:lnTo>
                  <a:lnTo>
                    <a:pt x="87" y="18"/>
                  </a:lnTo>
                  <a:lnTo>
                    <a:pt x="103" y="12"/>
                  </a:lnTo>
                  <a:lnTo>
                    <a:pt x="118" y="6"/>
                  </a:lnTo>
                  <a:lnTo>
                    <a:pt x="133" y="2"/>
                  </a:lnTo>
                  <a:lnTo>
                    <a:pt x="150" y="0"/>
                  </a:lnTo>
                  <a:lnTo>
                    <a:pt x="167" y="0"/>
                  </a:lnTo>
                  <a:close/>
                </a:path>
              </a:pathLst>
            </a:custGeom>
            <a:solidFill>
              <a:srgbClr val="F2CDB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73" name="Freeform 828">
              <a:extLst>
                <a:ext uri="{FF2B5EF4-FFF2-40B4-BE49-F238E27FC236}">
                  <a16:creationId xmlns:a16="http://schemas.microsoft.com/office/drawing/2014/main" id="{2BC09E91-4FBC-D343-A35F-2FF01BDC4A5D}"/>
                </a:ext>
              </a:extLst>
            </p:cNvPr>
            <p:cNvSpPr>
              <a:spLocks/>
            </p:cNvSpPr>
            <p:nvPr/>
          </p:nvSpPr>
          <p:spPr bwMode="auto">
            <a:xfrm>
              <a:off x="2218" y="2720"/>
              <a:ext cx="84" cy="83"/>
            </a:xfrm>
            <a:custGeom>
              <a:avLst/>
              <a:gdLst>
                <a:gd name="T0" fmla="*/ 0 w 334"/>
                <a:gd name="T1" fmla="*/ 0 h 323"/>
                <a:gd name="T2" fmla="*/ 0 w 334"/>
                <a:gd name="T3" fmla="*/ 0 h 323"/>
                <a:gd name="T4" fmla="*/ 0 w 334"/>
                <a:gd name="T5" fmla="*/ 0 h 323"/>
                <a:gd name="T6" fmla="*/ 0 w 334"/>
                <a:gd name="T7" fmla="*/ 0 h 323"/>
                <a:gd name="T8" fmla="*/ 0 w 334"/>
                <a:gd name="T9" fmla="*/ 0 h 323"/>
                <a:gd name="T10" fmla="*/ 0 w 334"/>
                <a:gd name="T11" fmla="*/ 0 h 323"/>
                <a:gd name="T12" fmla="*/ 0 w 334"/>
                <a:gd name="T13" fmla="*/ 0 h 323"/>
                <a:gd name="T14" fmla="*/ 0 w 334"/>
                <a:gd name="T15" fmla="*/ 0 h 323"/>
                <a:gd name="T16" fmla="*/ 0 w 334"/>
                <a:gd name="T17" fmla="*/ 0 h 323"/>
                <a:gd name="T18" fmla="*/ 0 w 334"/>
                <a:gd name="T19" fmla="*/ 0 h 323"/>
                <a:gd name="T20" fmla="*/ 0 w 334"/>
                <a:gd name="T21" fmla="*/ 0 h 323"/>
                <a:gd name="T22" fmla="*/ 0 w 334"/>
                <a:gd name="T23" fmla="*/ 0 h 323"/>
                <a:gd name="T24" fmla="*/ 0 w 334"/>
                <a:gd name="T25" fmla="*/ 0 h 323"/>
                <a:gd name="T26" fmla="*/ 0 w 334"/>
                <a:gd name="T27" fmla="*/ 0 h 323"/>
                <a:gd name="T28" fmla="*/ 0 w 334"/>
                <a:gd name="T29" fmla="*/ 0 h 323"/>
                <a:gd name="T30" fmla="*/ 0 w 334"/>
                <a:gd name="T31" fmla="*/ 0 h 323"/>
                <a:gd name="T32" fmla="*/ 0 w 334"/>
                <a:gd name="T33" fmla="*/ 0 h 323"/>
                <a:gd name="T34" fmla="*/ 0 w 334"/>
                <a:gd name="T35" fmla="*/ 0 h 323"/>
                <a:gd name="T36" fmla="*/ 0 w 334"/>
                <a:gd name="T37" fmla="*/ 0 h 323"/>
                <a:gd name="T38" fmla="*/ 0 w 334"/>
                <a:gd name="T39" fmla="*/ 0 h 323"/>
                <a:gd name="T40" fmla="*/ 0 w 334"/>
                <a:gd name="T41" fmla="*/ 0 h 323"/>
                <a:gd name="T42" fmla="*/ 0 w 334"/>
                <a:gd name="T43" fmla="*/ 0 h 323"/>
                <a:gd name="T44" fmla="*/ 0 w 334"/>
                <a:gd name="T45" fmla="*/ 0 h 323"/>
                <a:gd name="T46" fmla="*/ 0 w 334"/>
                <a:gd name="T47" fmla="*/ 0 h 323"/>
                <a:gd name="T48" fmla="*/ 0 w 334"/>
                <a:gd name="T49" fmla="*/ 0 h 323"/>
                <a:gd name="T50" fmla="*/ 0 w 334"/>
                <a:gd name="T51" fmla="*/ 0 h 323"/>
                <a:gd name="T52" fmla="*/ 0 w 334"/>
                <a:gd name="T53" fmla="*/ 0 h 323"/>
                <a:gd name="T54" fmla="*/ 0 w 334"/>
                <a:gd name="T55" fmla="*/ 0 h 323"/>
                <a:gd name="T56" fmla="*/ 0 w 334"/>
                <a:gd name="T57" fmla="*/ 0 h 323"/>
                <a:gd name="T58" fmla="*/ 0 w 334"/>
                <a:gd name="T59" fmla="*/ 0 h 323"/>
                <a:gd name="T60" fmla="*/ 0 w 334"/>
                <a:gd name="T61" fmla="*/ 0 h 323"/>
                <a:gd name="T62" fmla="*/ 0 w 334"/>
                <a:gd name="T63" fmla="*/ 0 h 3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4"/>
                <a:gd name="T97" fmla="*/ 0 h 323"/>
                <a:gd name="T98" fmla="*/ 334 w 334"/>
                <a:gd name="T99" fmla="*/ 323 h 3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4" h="323">
                  <a:moveTo>
                    <a:pt x="167" y="0"/>
                  </a:moveTo>
                  <a:lnTo>
                    <a:pt x="184" y="0"/>
                  </a:lnTo>
                  <a:lnTo>
                    <a:pt x="201" y="2"/>
                  </a:lnTo>
                  <a:lnTo>
                    <a:pt x="216" y="6"/>
                  </a:lnTo>
                  <a:lnTo>
                    <a:pt x="232" y="12"/>
                  </a:lnTo>
                  <a:lnTo>
                    <a:pt x="246" y="18"/>
                  </a:lnTo>
                  <a:lnTo>
                    <a:pt x="260" y="27"/>
                  </a:lnTo>
                  <a:lnTo>
                    <a:pt x="273" y="36"/>
                  </a:lnTo>
                  <a:lnTo>
                    <a:pt x="285" y="46"/>
                  </a:lnTo>
                  <a:lnTo>
                    <a:pt x="295" y="59"/>
                  </a:lnTo>
                  <a:lnTo>
                    <a:pt x="305" y="70"/>
                  </a:lnTo>
                  <a:lnTo>
                    <a:pt x="314" y="84"/>
                  </a:lnTo>
                  <a:lnTo>
                    <a:pt x="321" y="98"/>
                  </a:lnTo>
                  <a:lnTo>
                    <a:pt x="327" y="113"/>
                  </a:lnTo>
                  <a:lnTo>
                    <a:pt x="331" y="128"/>
                  </a:lnTo>
                  <a:lnTo>
                    <a:pt x="333" y="144"/>
                  </a:lnTo>
                  <a:lnTo>
                    <a:pt x="334" y="161"/>
                  </a:lnTo>
                  <a:lnTo>
                    <a:pt x="333" y="178"/>
                  </a:lnTo>
                  <a:lnTo>
                    <a:pt x="331" y="194"/>
                  </a:lnTo>
                  <a:lnTo>
                    <a:pt x="327" y="210"/>
                  </a:lnTo>
                  <a:lnTo>
                    <a:pt x="321" y="224"/>
                  </a:lnTo>
                  <a:lnTo>
                    <a:pt x="314" y="239"/>
                  </a:lnTo>
                  <a:lnTo>
                    <a:pt x="305" y="251"/>
                  </a:lnTo>
                  <a:lnTo>
                    <a:pt x="295" y="264"/>
                  </a:lnTo>
                  <a:lnTo>
                    <a:pt x="285" y="275"/>
                  </a:lnTo>
                  <a:lnTo>
                    <a:pt x="273" y="287"/>
                  </a:lnTo>
                  <a:lnTo>
                    <a:pt x="260" y="296"/>
                  </a:lnTo>
                  <a:lnTo>
                    <a:pt x="246" y="304"/>
                  </a:lnTo>
                  <a:lnTo>
                    <a:pt x="232" y="311"/>
                  </a:lnTo>
                  <a:lnTo>
                    <a:pt x="216" y="316"/>
                  </a:lnTo>
                  <a:lnTo>
                    <a:pt x="201" y="321"/>
                  </a:lnTo>
                  <a:lnTo>
                    <a:pt x="184" y="322"/>
                  </a:lnTo>
                  <a:lnTo>
                    <a:pt x="167" y="323"/>
                  </a:lnTo>
                  <a:lnTo>
                    <a:pt x="150" y="322"/>
                  </a:lnTo>
                  <a:lnTo>
                    <a:pt x="133" y="321"/>
                  </a:lnTo>
                  <a:lnTo>
                    <a:pt x="118" y="316"/>
                  </a:lnTo>
                  <a:lnTo>
                    <a:pt x="103" y="311"/>
                  </a:lnTo>
                  <a:lnTo>
                    <a:pt x="87" y="304"/>
                  </a:lnTo>
                  <a:lnTo>
                    <a:pt x="74" y="296"/>
                  </a:lnTo>
                  <a:lnTo>
                    <a:pt x="61" y="287"/>
                  </a:lnTo>
                  <a:lnTo>
                    <a:pt x="48" y="275"/>
                  </a:lnTo>
                  <a:lnTo>
                    <a:pt x="38" y="264"/>
                  </a:lnTo>
                  <a:lnTo>
                    <a:pt x="28" y="251"/>
                  </a:lnTo>
                  <a:lnTo>
                    <a:pt x="21" y="239"/>
                  </a:lnTo>
                  <a:lnTo>
                    <a:pt x="13" y="224"/>
                  </a:lnTo>
                  <a:lnTo>
                    <a:pt x="7" y="210"/>
                  </a:lnTo>
                  <a:lnTo>
                    <a:pt x="3" y="194"/>
                  </a:lnTo>
                  <a:lnTo>
                    <a:pt x="0" y="178"/>
                  </a:lnTo>
                  <a:lnTo>
                    <a:pt x="0" y="161"/>
                  </a:lnTo>
                  <a:lnTo>
                    <a:pt x="0" y="144"/>
                  </a:lnTo>
                  <a:lnTo>
                    <a:pt x="3" y="128"/>
                  </a:lnTo>
                  <a:lnTo>
                    <a:pt x="7" y="113"/>
                  </a:lnTo>
                  <a:lnTo>
                    <a:pt x="13" y="98"/>
                  </a:lnTo>
                  <a:lnTo>
                    <a:pt x="21" y="84"/>
                  </a:lnTo>
                  <a:lnTo>
                    <a:pt x="28" y="70"/>
                  </a:lnTo>
                  <a:lnTo>
                    <a:pt x="38" y="59"/>
                  </a:lnTo>
                  <a:lnTo>
                    <a:pt x="48" y="46"/>
                  </a:lnTo>
                  <a:lnTo>
                    <a:pt x="61" y="36"/>
                  </a:lnTo>
                  <a:lnTo>
                    <a:pt x="74" y="27"/>
                  </a:lnTo>
                  <a:lnTo>
                    <a:pt x="87" y="18"/>
                  </a:lnTo>
                  <a:lnTo>
                    <a:pt x="103" y="12"/>
                  </a:lnTo>
                  <a:lnTo>
                    <a:pt x="118" y="6"/>
                  </a:lnTo>
                  <a:lnTo>
                    <a:pt x="133" y="2"/>
                  </a:lnTo>
                  <a:lnTo>
                    <a:pt x="150" y="0"/>
                  </a:lnTo>
                  <a:lnTo>
                    <a:pt x="167" y="0"/>
                  </a:lnTo>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74" name="Line 829">
              <a:extLst>
                <a:ext uri="{FF2B5EF4-FFF2-40B4-BE49-F238E27FC236}">
                  <a16:creationId xmlns:a16="http://schemas.microsoft.com/office/drawing/2014/main" id="{A25C2CCC-754C-B741-BF61-5E79ACA14B23}"/>
                </a:ext>
              </a:extLst>
            </p:cNvPr>
            <p:cNvSpPr>
              <a:spLocks noChangeShapeType="1"/>
            </p:cNvSpPr>
            <p:nvPr/>
          </p:nvSpPr>
          <p:spPr bwMode="auto">
            <a:xfrm flipH="1">
              <a:off x="2255" y="2721"/>
              <a:ext cx="8" cy="1"/>
            </a:xfrm>
            <a:prstGeom prst="line">
              <a:avLst/>
            </a:prstGeom>
            <a:noFill/>
            <a:ln w="3175">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75" name="Freeform 830">
              <a:extLst>
                <a:ext uri="{FF2B5EF4-FFF2-40B4-BE49-F238E27FC236}">
                  <a16:creationId xmlns:a16="http://schemas.microsoft.com/office/drawing/2014/main" id="{F252E275-665C-7140-810A-CCB6731D2EFD}"/>
                </a:ext>
              </a:extLst>
            </p:cNvPr>
            <p:cNvSpPr>
              <a:spLocks/>
            </p:cNvSpPr>
            <p:nvPr/>
          </p:nvSpPr>
          <p:spPr bwMode="auto">
            <a:xfrm>
              <a:off x="2275" y="2732"/>
              <a:ext cx="8" cy="10"/>
            </a:xfrm>
            <a:custGeom>
              <a:avLst/>
              <a:gdLst>
                <a:gd name="T0" fmla="*/ 0 w 31"/>
                <a:gd name="T1" fmla="*/ 0 h 38"/>
                <a:gd name="T2" fmla="*/ 0 w 31"/>
                <a:gd name="T3" fmla="*/ 0 h 38"/>
                <a:gd name="T4" fmla="*/ 0 w 31"/>
                <a:gd name="T5" fmla="*/ 0 h 38"/>
                <a:gd name="T6" fmla="*/ 0 w 31"/>
                <a:gd name="T7" fmla="*/ 0 h 38"/>
                <a:gd name="T8" fmla="*/ 0 w 31"/>
                <a:gd name="T9" fmla="*/ 0 h 38"/>
                <a:gd name="T10" fmla="*/ 0 w 31"/>
                <a:gd name="T11" fmla="*/ 0 h 38"/>
                <a:gd name="T12" fmla="*/ 0 w 31"/>
                <a:gd name="T13" fmla="*/ 0 h 38"/>
                <a:gd name="T14" fmla="*/ 0 w 31"/>
                <a:gd name="T15" fmla="*/ 0 h 38"/>
                <a:gd name="T16" fmla="*/ 0 w 31"/>
                <a:gd name="T17" fmla="*/ 0 h 38"/>
                <a:gd name="T18" fmla="*/ 0 w 31"/>
                <a:gd name="T19" fmla="*/ 0 h 38"/>
                <a:gd name="T20" fmla="*/ 0 w 31"/>
                <a:gd name="T21" fmla="*/ 0 h 38"/>
                <a:gd name="T22" fmla="*/ 0 w 31"/>
                <a:gd name="T23" fmla="*/ 0 h 38"/>
                <a:gd name="T24" fmla="*/ 0 w 31"/>
                <a:gd name="T25" fmla="*/ 0 h 38"/>
                <a:gd name="T26" fmla="*/ 0 w 31"/>
                <a:gd name="T27" fmla="*/ 0 h 38"/>
                <a:gd name="T28" fmla="*/ 0 w 31"/>
                <a:gd name="T29" fmla="*/ 0 h 38"/>
                <a:gd name="T30" fmla="*/ 0 w 31"/>
                <a:gd name="T31" fmla="*/ 0 h 38"/>
                <a:gd name="T32" fmla="*/ 0 w 31"/>
                <a:gd name="T33" fmla="*/ 0 h 38"/>
                <a:gd name="T34" fmla="*/ 0 w 31"/>
                <a:gd name="T35" fmla="*/ 0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1"/>
                <a:gd name="T55" fmla="*/ 0 h 38"/>
                <a:gd name="T56" fmla="*/ 31 w 31"/>
                <a:gd name="T57" fmla="*/ 38 h 3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1" h="38">
                  <a:moveTo>
                    <a:pt x="0" y="34"/>
                  </a:moveTo>
                  <a:lnTo>
                    <a:pt x="5" y="37"/>
                  </a:lnTo>
                  <a:lnTo>
                    <a:pt x="9" y="38"/>
                  </a:lnTo>
                  <a:lnTo>
                    <a:pt x="12" y="38"/>
                  </a:lnTo>
                  <a:lnTo>
                    <a:pt x="16" y="37"/>
                  </a:lnTo>
                  <a:lnTo>
                    <a:pt x="20" y="36"/>
                  </a:lnTo>
                  <a:lnTo>
                    <a:pt x="22" y="34"/>
                  </a:lnTo>
                  <a:lnTo>
                    <a:pt x="26" y="32"/>
                  </a:lnTo>
                  <a:lnTo>
                    <a:pt x="27" y="28"/>
                  </a:lnTo>
                  <a:lnTo>
                    <a:pt x="30" y="26"/>
                  </a:lnTo>
                  <a:lnTo>
                    <a:pt x="31" y="22"/>
                  </a:lnTo>
                  <a:lnTo>
                    <a:pt x="31" y="18"/>
                  </a:lnTo>
                  <a:lnTo>
                    <a:pt x="31" y="14"/>
                  </a:lnTo>
                  <a:lnTo>
                    <a:pt x="30" y="10"/>
                  </a:lnTo>
                  <a:lnTo>
                    <a:pt x="29" y="7"/>
                  </a:lnTo>
                  <a:lnTo>
                    <a:pt x="26" y="4"/>
                  </a:lnTo>
                  <a:lnTo>
                    <a:pt x="22" y="0"/>
                  </a:lnTo>
                  <a:lnTo>
                    <a:pt x="0" y="3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76" name="Freeform 831">
              <a:extLst>
                <a:ext uri="{FF2B5EF4-FFF2-40B4-BE49-F238E27FC236}">
                  <a16:creationId xmlns:a16="http://schemas.microsoft.com/office/drawing/2014/main" id="{8CD98289-1BC3-0544-BB38-6E28CD56218C}"/>
                </a:ext>
              </a:extLst>
            </p:cNvPr>
            <p:cNvSpPr>
              <a:spLocks/>
            </p:cNvSpPr>
            <p:nvPr/>
          </p:nvSpPr>
          <p:spPr bwMode="auto">
            <a:xfrm>
              <a:off x="2244" y="2716"/>
              <a:ext cx="36" cy="25"/>
            </a:xfrm>
            <a:custGeom>
              <a:avLst/>
              <a:gdLst>
                <a:gd name="T0" fmla="*/ 0 w 143"/>
                <a:gd name="T1" fmla="*/ 0 h 95"/>
                <a:gd name="T2" fmla="*/ 0 w 143"/>
                <a:gd name="T3" fmla="*/ 0 h 95"/>
                <a:gd name="T4" fmla="*/ 0 w 143"/>
                <a:gd name="T5" fmla="*/ 0 h 95"/>
                <a:gd name="T6" fmla="*/ 0 w 143"/>
                <a:gd name="T7" fmla="*/ 0 h 95"/>
                <a:gd name="T8" fmla="*/ 0 w 143"/>
                <a:gd name="T9" fmla="*/ 0 h 95"/>
                <a:gd name="T10" fmla="*/ 0 w 143"/>
                <a:gd name="T11" fmla="*/ 0 h 95"/>
                <a:gd name="T12" fmla="*/ 0 w 143"/>
                <a:gd name="T13" fmla="*/ 0 h 95"/>
                <a:gd name="T14" fmla="*/ 0 w 143"/>
                <a:gd name="T15" fmla="*/ 0 h 95"/>
                <a:gd name="T16" fmla="*/ 0 w 143"/>
                <a:gd name="T17" fmla="*/ 0 h 95"/>
                <a:gd name="T18" fmla="*/ 0 w 143"/>
                <a:gd name="T19" fmla="*/ 0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3"/>
                <a:gd name="T31" fmla="*/ 0 h 95"/>
                <a:gd name="T32" fmla="*/ 143 w 143"/>
                <a:gd name="T33" fmla="*/ 95 h 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3" h="95">
                  <a:moveTo>
                    <a:pt x="26" y="1"/>
                  </a:moveTo>
                  <a:lnTo>
                    <a:pt x="26" y="34"/>
                  </a:lnTo>
                  <a:lnTo>
                    <a:pt x="121" y="95"/>
                  </a:lnTo>
                  <a:lnTo>
                    <a:pt x="143" y="61"/>
                  </a:lnTo>
                  <a:lnTo>
                    <a:pt x="48" y="0"/>
                  </a:lnTo>
                  <a:lnTo>
                    <a:pt x="26" y="1"/>
                  </a:lnTo>
                  <a:lnTo>
                    <a:pt x="0" y="17"/>
                  </a:lnTo>
                  <a:lnTo>
                    <a:pt x="26" y="34"/>
                  </a:lnTo>
                  <a:lnTo>
                    <a:pt x="26" y="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77" name="Freeform 832">
              <a:extLst>
                <a:ext uri="{FF2B5EF4-FFF2-40B4-BE49-F238E27FC236}">
                  <a16:creationId xmlns:a16="http://schemas.microsoft.com/office/drawing/2014/main" id="{32F37282-8BC1-7E45-B835-6521B72A0F69}"/>
                </a:ext>
              </a:extLst>
            </p:cNvPr>
            <p:cNvSpPr>
              <a:spLocks/>
            </p:cNvSpPr>
            <p:nvPr/>
          </p:nvSpPr>
          <p:spPr bwMode="auto">
            <a:xfrm>
              <a:off x="2251" y="2701"/>
              <a:ext cx="29" cy="24"/>
            </a:xfrm>
            <a:custGeom>
              <a:avLst/>
              <a:gdLst>
                <a:gd name="T0" fmla="*/ 0 w 117"/>
                <a:gd name="T1" fmla="*/ 0 h 96"/>
                <a:gd name="T2" fmla="*/ 0 w 117"/>
                <a:gd name="T3" fmla="*/ 0 h 96"/>
                <a:gd name="T4" fmla="*/ 0 w 117"/>
                <a:gd name="T5" fmla="*/ 0 h 96"/>
                <a:gd name="T6" fmla="*/ 0 w 117"/>
                <a:gd name="T7" fmla="*/ 0 h 96"/>
                <a:gd name="T8" fmla="*/ 0 w 117"/>
                <a:gd name="T9" fmla="*/ 0 h 96"/>
                <a:gd name="T10" fmla="*/ 0 60000 65536"/>
                <a:gd name="T11" fmla="*/ 0 60000 65536"/>
                <a:gd name="T12" fmla="*/ 0 60000 65536"/>
                <a:gd name="T13" fmla="*/ 0 60000 65536"/>
                <a:gd name="T14" fmla="*/ 0 60000 65536"/>
                <a:gd name="T15" fmla="*/ 0 w 117"/>
                <a:gd name="T16" fmla="*/ 0 h 96"/>
                <a:gd name="T17" fmla="*/ 117 w 117"/>
                <a:gd name="T18" fmla="*/ 96 h 96"/>
              </a:gdLst>
              <a:ahLst/>
              <a:cxnLst>
                <a:cxn ang="T10">
                  <a:pos x="T0" y="T1"/>
                </a:cxn>
                <a:cxn ang="T11">
                  <a:pos x="T2" y="T3"/>
                </a:cxn>
                <a:cxn ang="T12">
                  <a:pos x="T4" y="T5"/>
                </a:cxn>
                <a:cxn ang="T13">
                  <a:pos x="T6" y="T7"/>
                </a:cxn>
                <a:cxn ang="T14">
                  <a:pos x="T8" y="T9"/>
                </a:cxn>
              </a:cxnLst>
              <a:rect l="T15" t="T16" r="T17" b="T18"/>
              <a:pathLst>
                <a:path w="117" h="96">
                  <a:moveTo>
                    <a:pt x="95" y="0"/>
                  </a:moveTo>
                  <a:lnTo>
                    <a:pt x="0" y="63"/>
                  </a:lnTo>
                  <a:lnTo>
                    <a:pt x="22" y="96"/>
                  </a:lnTo>
                  <a:lnTo>
                    <a:pt x="117" y="34"/>
                  </a:lnTo>
                  <a:lnTo>
                    <a:pt x="95"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78" name="Freeform 833">
              <a:extLst>
                <a:ext uri="{FF2B5EF4-FFF2-40B4-BE49-F238E27FC236}">
                  <a16:creationId xmlns:a16="http://schemas.microsoft.com/office/drawing/2014/main" id="{AF96E4D0-F0F4-204E-A332-8A2C94A7F04A}"/>
                </a:ext>
              </a:extLst>
            </p:cNvPr>
            <p:cNvSpPr>
              <a:spLocks/>
            </p:cNvSpPr>
            <p:nvPr/>
          </p:nvSpPr>
          <p:spPr bwMode="auto">
            <a:xfrm>
              <a:off x="2275" y="2700"/>
              <a:ext cx="8" cy="9"/>
            </a:xfrm>
            <a:custGeom>
              <a:avLst/>
              <a:gdLst>
                <a:gd name="T0" fmla="*/ 0 w 31"/>
                <a:gd name="T1" fmla="*/ 0 h 37"/>
                <a:gd name="T2" fmla="*/ 0 w 31"/>
                <a:gd name="T3" fmla="*/ 0 h 37"/>
                <a:gd name="T4" fmla="*/ 0 w 31"/>
                <a:gd name="T5" fmla="*/ 0 h 37"/>
                <a:gd name="T6" fmla="*/ 0 w 31"/>
                <a:gd name="T7" fmla="*/ 0 h 37"/>
                <a:gd name="T8" fmla="*/ 0 w 31"/>
                <a:gd name="T9" fmla="*/ 0 h 37"/>
                <a:gd name="T10" fmla="*/ 0 w 31"/>
                <a:gd name="T11" fmla="*/ 0 h 37"/>
                <a:gd name="T12" fmla="*/ 0 w 31"/>
                <a:gd name="T13" fmla="*/ 0 h 37"/>
                <a:gd name="T14" fmla="*/ 0 w 31"/>
                <a:gd name="T15" fmla="*/ 0 h 37"/>
                <a:gd name="T16" fmla="*/ 0 w 31"/>
                <a:gd name="T17" fmla="*/ 0 h 37"/>
                <a:gd name="T18" fmla="*/ 0 w 31"/>
                <a:gd name="T19" fmla="*/ 0 h 37"/>
                <a:gd name="T20" fmla="*/ 0 w 31"/>
                <a:gd name="T21" fmla="*/ 0 h 37"/>
                <a:gd name="T22" fmla="*/ 0 w 31"/>
                <a:gd name="T23" fmla="*/ 0 h 37"/>
                <a:gd name="T24" fmla="*/ 0 w 31"/>
                <a:gd name="T25" fmla="*/ 0 h 37"/>
                <a:gd name="T26" fmla="*/ 0 w 31"/>
                <a:gd name="T27" fmla="*/ 0 h 37"/>
                <a:gd name="T28" fmla="*/ 0 w 31"/>
                <a:gd name="T29" fmla="*/ 0 h 37"/>
                <a:gd name="T30" fmla="*/ 0 w 31"/>
                <a:gd name="T31" fmla="*/ 0 h 37"/>
                <a:gd name="T32" fmla="*/ 0 w 31"/>
                <a:gd name="T33" fmla="*/ 0 h 37"/>
                <a:gd name="T34" fmla="*/ 0 w 31"/>
                <a:gd name="T35" fmla="*/ 0 h 3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1"/>
                <a:gd name="T55" fmla="*/ 0 h 37"/>
                <a:gd name="T56" fmla="*/ 31 w 31"/>
                <a:gd name="T57" fmla="*/ 37 h 3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1" h="37">
                  <a:moveTo>
                    <a:pt x="22" y="37"/>
                  </a:moveTo>
                  <a:lnTo>
                    <a:pt x="26" y="34"/>
                  </a:lnTo>
                  <a:lnTo>
                    <a:pt x="29" y="31"/>
                  </a:lnTo>
                  <a:lnTo>
                    <a:pt x="30" y="27"/>
                  </a:lnTo>
                  <a:lnTo>
                    <a:pt x="31" y="23"/>
                  </a:lnTo>
                  <a:lnTo>
                    <a:pt x="31" y="19"/>
                  </a:lnTo>
                  <a:lnTo>
                    <a:pt x="31" y="16"/>
                  </a:lnTo>
                  <a:lnTo>
                    <a:pt x="30" y="13"/>
                  </a:lnTo>
                  <a:lnTo>
                    <a:pt x="27" y="9"/>
                  </a:lnTo>
                  <a:lnTo>
                    <a:pt x="25" y="7"/>
                  </a:lnTo>
                  <a:lnTo>
                    <a:pt x="22" y="4"/>
                  </a:lnTo>
                  <a:lnTo>
                    <a:pt x="20" y="2"/>
                  </a:lnTo>
                  <a:lnTo>
                    <a:pt x="16" y="0"/>
                  </a:lnTo>
                  <a:lnTo>
                    <a:pt x="12" y="0"/>
                  </a:lnTo>
                  <a:lnTo>
                    <a:pt x="9" y="0"/>
                  </a:lnTo>
                  <a:lnTo>
                    <a:pt x="5" y="2"/>
                  </a:lnTo>
                  <a:lnTo>
                    <a:pt x="0" y="3"/>
                  </a:lnTo>
                  <a:lnTo>
                    <a:pt x="22" y="37"/>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79" name="Freeform 834">
              <a:extLst>
                <a:ext uri="{FF2B5EF4-FFF2-40B4-BE49-F238E27FC236}">
                  <a16:creationId xmlns:a16="http://schemas.microsoft.com/office/drawing/2014/main" id="{4514CA1E-4DFF-2440-B5C2-B687FDFEAD1A}"/>
                </a:ext>
              </a:extLst>
            </p:cNvPr>
            <p:cNvSpPr>
              <a:spLocks/>
            </p:cNvSpPr>
            <p:nvPr/>
          </p:nvSpPr>
          <p:spPr bwMode="auto">
            <a:xfrm>
              <a:off x="2249" y="2730"/>
              <a:ext cx="20" cy="21"/>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w 78"/>
                <a:gd name="T25" fmla="*/ 0 h 78"/>
                <a:gd name="T26" fmla="*/ 0 w 78"/>
                <a:gd name="T27" fmla="*/ 0 h 78"/>
                <a:gd name="T28" fmla="*/ 0 w 78"/>
                <a:gd name="T29" fmla="*/ 0 h 78"/>
                <a:gd name="T30" fmla="*/ 0 w 78"/>
                <a:gd name="T31" fmla="*/ 0 h 78"/>
                <a:gd name="T32" fmla="*/ 0 w 78"/>
                <a:gd name="T33" fmla="*/ 0 h 78"/>
                <a:gd name="T34" fmla="*/ 0 w 78"/>
                <a:gd name="T35" fmla="*/ 0 h 78"/>
                <a:gd name="T36" fmla="*/ 0 w 78"/>
                <a:gd name="T37" fmla="*/ 0 h 78"/>
                <a:gd name="T38" fmla="*/ 0 w 78"/>
                <a:gd name="T39" fmla="*/ 0 h 78"/>
                <a:gd name="T40" fmla="*/ 0 w 78"/>
                <a:gd name="T41" fmla="*/ 0 h 78"/>
                <a:gd name="T42" fmla="*/ 0 w 78"/>
                <a:gd name="T43" fmla="*/ 0 h 78"/>
                <a:gd name="T44" fmla="*/ 0 w 78"/>
                <a:gd name="T45" fmla="*/ 0 h 78"/>
                <a:gd name="T46" fmla="*/ 0 w 78"/>
                <a:gd name="T47" fmla="*/ 0 h 78"/>
                <a:gd name="T48" fmla="*/ 0 w 78"/>
                <a:gd name="T49" fmla="*/ 0 h 78"/>
                <a:gd name="T50" fmla="*/ 0 w 78"/>
                <a:gd name="T51" fmla="*/ 0 h 78"/>
                <a:gd name="T52" fmla="*/ 0 w 78"/>
                <a:gd name="T53" fmla="*/ 0 h 78"/>
                <a:gd name="T54" fmla="*/ 0 w 78"/>
                <a:gd name="T55" fmla="*/ 0 h 78"/>
                <a:gd name="T56" fmla="*/ 0 w 78"/>
                <a:gd name="T57" fmla="*/ 0 h 78"/>
                <a:gd name="T58" fmla="*/ 0 w 78"/>
                <a:gd name="T59" fmla="*/ 0 h 78"/>
                <a:gd name="T60" fmla="*/ 0 w 78"/>
                <a:gd name="T61" fmla="*/ 0 h 78"/>
                <a:gd name="T62" fmla="*/ 0 w 78"/>
                <a:gd name="T63" fmla="*/ 0 h 78"/>
                <a:gd name="T64" fmla="*/ 0 w 78"/>
                <a:gd name="T65" fmla="*/ 0 h 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8"/>
                <a:gd name="T100" fmla="*/ 0 h 78"/>
                <a:gd name="T101" fmla="*/ 78 w 78"/>
                <a:gd name="T102" fmla="*/ 78 h 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8" h="78">
                  <a:moveTo>
                    <a:pt x="39" y="0"/>
                  </a:moveTo>
                  <a:lnTo>
                    <a:pt x="47" y="1"/>
                  </a:lnTo>
                  <a:lnTo>
                    <a:pt x="54" y="3"/>
                  </a:lnTo>
                  <a:lnTo>
                    <a:pt x="60" y="6"/>
                  </a:lnTo>
                  <a:lnTo>
                    <a:pt x="67" y="11"/>
                  </a:lnTo>
                  <a:lnTo>
                    <a:pt x="72" y="18"/>
                  </a:lnTo>
                  <a:lnTo>
                    <a:pt x="76" y="24"/>
                  </a:lnTo>
                  <a:lnTo>
                    <a:pt x="77" y="32"/>
                  </a:lnTo>
                  <a:lnTo>
                    <a:pt x="78" y="39"/>
                  </a:lnTo>
                  <a:lnTo>
                    <a:pt x="77" y="47"/>
                  </a:lnTo>
                  <a:lnTo>
                    <a:pt x="76" y="54"/>
                  </a:lnTo>
                  <a:lnTo>
                    <a:pt x="72" y="61"/>
                  </a:lnTo>
                  <a:lnTo>
                    <a:pt x="67" y="67"/>
                  </a:lnTo>
                  <a:lnTo>
                    <a:pt x="60" y="71"/>
                  </a:lnTo>
                  <a:lnTo>
                    <a:pt x="54" y="74"/>
                  </a:lnTo>
                  <a:lnTo>
                    <a:pt x="47" y="77"/>
                  </a:lnTo>
                  <a:lnTo>
                    <a:pt x="39" y="78"/>
                  </a:lnTo>
                  <a:lnTo>
                    <a:pt x="31" y="77"/>
                  </a:lnTo>
                  <a:lnTo>
                    <a:pt x="24" y="74"/>
                  </a:lnTo>
                  <a:lnTo>
                    <a:pt x="18" y="71"/>
                  </a:lnTo>
                  <a:lnTo>
                    <a:pt x="11" y="67"/>
                  </a:lnTo>
                  <a:lnTo>
                    <a:pt x="6" y="61"/>
                  </a:lnTo>
                  <a:lnTo>
                    <a:pt x="4" y="54"/>
                  </a:lnTo>
                  <a:lnTo>
                    <a:pt x="1" y="47"/>
                  </a:lnTo>
                  <a:lnTo>
                    <a:pt x="0" y="39"/>
                  </a:lnTo>
                  <a:lnTo>
                    <a:pt x="1" y="32"/>
                  </a:lnTo>
                  <a:lnTo>
                    <a:pt x="4" y="24"/>
                  </a:lnTo>
                  <a:lnTo>
                    <a:pt x="6" y="18"/>
                  </a:lnTo>
                  <a:lnTo>
                    <a:pt x="11" y="11"/>
                  </a:lnTo>
                  <a:lnTo>
                    <a:pt x="18" y="6"/>
                  </a:lnTo>
                  <a:lnTo>
                    <a:pt x="24" y="3"/>
                  </a:lnTo>
                  <a:lnTo>
                    <a:pt x="31" y="1"/>
                  </a:lnTo>
                  <a:lnTo>
                    <a:pt x="39" y="0"/>
                  </a:lnTo>
                  <a:close/>
                </a:path>
              </a:pathLst>
            </a:custGeom>
            <a:solidFill>
              <a:srgbClr val="F2CDB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80" name="Freeform 835">
              <a:extLst>
                <a:ext uri="{FF2B5EF4-FFF2-40B4-BE49-F238E27FC236}">
                  <a16:creationId xmlns:a16="http://schemas.microsoft.com/office/drawing/2014/main" id="{A6980597-6125-FE47-934D-AB3AFE6034FD}"/>
                </a:ext>
              </a:extLst>
            </p:cNvPr>
            <p:cNvSpPr>
              <a:spLocks/>
            </p:cNvSpPr>
            <p:nvPr/>
          </p:nvSpPr>
          <p:spPr bwMode="auto">
            <a:xfrm>
              <a:off x="2249" y="2730"/>
              <a:ext cx="20" cy="21"/>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w 78"/>
                <a:gd name="T25" fmla="*/ 0 h 78"/>
                <a:gd name="T26" fmla="*/ 0 w 78"/>
                <a:gd name="T27" fmla="*/ 0 h 78"/>
                <a:gd name="T28" fmla="*/ 0 w 78"/>
                <a:gd name="T29" fmla="*/ 0 h 78"/>
                <a:gd name="T30" fmla="*/ 0 w 78"/>
                <a:gd name="T31" fmla="*/ 0 h 78"/>
                <a:gd name="T32" fmla="*/ 0 w 78"/>
                <a:gd name="T33" fmla="*/ 0 h 78"/>
                <a:gd name="T34" fmla="*/ 0 w 78"/>
                <a:gd name="T35" fmla="*/ 0 h 78"/>
                <a:gd name="T36" fmla="*/ 0 w 78"/>
                <a:gd name="T37" fmla="*/ 0 h 78"/>
                <a:gd name="T38" fmla="*/ 0 w 78"/>
                <a:gd name="T39" fmla="*/ 0 h 78"/>
                <a:gd name="T40" fmla="*/ 0 w 78"/>
                <a:gd name="T41" fmla="*/ 0 h 78"/>
                <a:gd name="T42" fmla="*/ 0 w 78"/>
                <a:gd name="T43" fmla="*/ 0 h 78"/>
                <a:gd name="T44" fmla="*/ 0 w 78"/>
                <a:gd name="T45" fmla="*/ 0 h 78"/>
                <a:gd name="T46" fmla="*/ 0 w 78"/>
                <a:gd name="T47" fmla="*/ 0 h 78"/>
                <a:gd name="T48" fmla="*/ 0 w 78"/>
                <a:gd name="T49" fmla="*/ 0 h 78"/>
                <a:gd name="T50" fmla="*/ 0 w 78"/>
                <a:gd name="T51" fmla="*/ 0 h 78"/>
                <a:gd name="T52" fmla="*/ 0 w 78"/>
                <a:gd name="T53" fmla="*/ 0 h 78"/>
                <a:gd name="T54" fmla="*/ 0 w 78"/>
                <a:gd name="T55" fmla="*/ 0 h 78"/>
                <a:gd name="T56" fmla="*/ 0 w 78"/>
                <a:gd name="T57" fmla="*/ 0 h 78"/>
                <a:gd name="T58" fmla="*/ 0 w 78"/>
                <a:gd name="T59" fmla="*/ 0 h 78"/>
                <a:gd name="T60" fmla="*/ 0 w 78"/>
                <a:gd name="T61" fmla="*/ 0 h 78"/>
                <a:gd name="T62" fmla="*/ 0 w 78"/>
                <a:gd name="T63" fmla="*/ 0 h 78"/>
                <a:gd name="T64" fmla="*/ 0 w 78"/>
                <a:gd name="T65" fmla="*/ 0 h 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8"/>
                <a:gd name="T100" fmla="*/ 0 h 78"/>
                <a:gd name="T101" fmla="*/ 78 w 78"/>
                <a:gd name="T102" fmla="*/ 78 h 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8" h="78">
                  <a:moveTo>
                    <a:pt x="39" y="0"/>
                  </a:moveTo>
                  <a:lnTo>
                    <a:pt x="47" y="1"/>
                  </a:lnTo>
                  <a:lnTo>
                    <a:pt x="54" y="3"/>
                  </a:lnTo>
                  <a:lnTo>
                    <a:pt x="60" y="6"/>
                  </a:lnTo>
                  <a:lnTo>
                    <a:pt x="67" y="11"/>
                  </a:lnTo>
                  <a:lnTo>
                    <a:pt x="72" y="18"/>
                  </a:lnTo>
                  <a:lnTo>
                    <a:pt x="76" y="24"/>
                  </a:lnTo>
                  <a:lnTo>
                    <a:pt x="77" y="32"/>
                  </a:lnTo>
                  <a:lnTo>
                    <a:pt x="78" y="39"/>
                  </a:lnTo>
                  <a:lnTo>
                    <a:pt x="77" y="47"/>
                  </a:lnTo>
                  <a:lnTo>
                    <a:pt x="76" y="54"/>
                  </a:lnTo>
                  <a:lnTo>
                    <a:pt x="72" y="61"/>
                  </a:lnTo>
                  <a:lnTo>
                    <a:pt x="67" y="67"/>
                  </a:lnTo>
                  <a:lnTo>
                    <a:pt x="60" y="71"/>
                  </a:lnTo>
                  <a:lnTo>
                    <a:pt x="54" y="74"/>
                  </a:lnTo>
                  <a:lnTo>
                    <a:pt x="47" y="77"/>
                  </a:lnTo>
                  <a:lnTo>
                    <a:pt x="39" y="78"/>
                  </a:lnTo>
                  <a:lnTo>
                    <a:pt x="31" y="77"/>
                  </a:lnTo>
                  <a:lnTo>
                    <a:pt x="24" y="74"/>
                  </a:lnTo>
                  <a:lnTo>
                    <a:pt x="18" y="71"/>
                  </a:lnTo>
                  <a:lnTo>
                    <a:pt x="11" y="67"/>
                  </a:lnTo>
                  <a:lnTo>
                    <a:pt x="6" y="61"/>
                  </a:lnTo>
                  <a:lnTo>
                    <a:pt x="4" y="54"/>
                  </a:lnTo>
                  <a:lnTo>
                    <a:pt x="1" y="47"/>
                  </a:lnTo>
                  <a:lnTo>
                    <a:pt x="0" y="39"/>
                  </a:lnTo>
                  <a:lnTo>
                    <a:pt x="1" y="32"/>
                  </a:lnTo>
                  <a:lnTo>
                    <a:pt x="4" y="24"/>
                  </a:lnTo>
                  <a:lnTo>
                    <a:pt x="6" y="18"/>
                  </a:lnTo>
                  <a:lnTo>
                    <a:pt x="11" y="11"/>
                  </a:lnTo>
                  <a:lnTo>
                    <a:pt x="18" y="6"/>
                  </a:lnTo>
                  <a:lnTo>
                    <a:pt x="24" y="3"/>
                  </a:lnTo>
                  <a:lnTo>
                    <a:pt x="31" y="1"/>
                  </a:lnTo>
                  <a:lnTo>
                    <a:pt x="39" y="0"/>
                  </a:lnTo>
                </a:path>
              </a:pathLst>
            </a:custGeom>
            <a:noFill/>
            <a:ln w="11113">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81" name="Line 836">
              <a:extLst>
                <a:ext uri="{FF2B5EF4-FFF2-40B4-BE49-F238E27FC236}">
                  <a16:creationId xmlns:a16="http://schemas.microsoft.com/office/drawing/2014/main" id="{91DF5D90-9DBE-9E49-BA9F-FE006F93E1D6}"/>
                </a:ext>
              </a:extLst>
            </p:cNvPr>
            <p:cNvSpPr>
              <a:spLocks noChangeShapeType="1"/>
            </p:cNvSpPr>
            <p:nvPr/>
          </p:nvSpPr>
          <p:spPr bwMode="auto">
            <a:xfrm>
              <a:off x="2246" y="2756"/>
              <a:ext cx="27" cy="1"/>
            </a:xfrm>
            <a:prstGeom prst="line">
              <a:avLst/>
            </a:prstGeom>
            <a:noFill/>
            <a:ln w="11113">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82" name="Freeform 837">
              <a:extLst>
                <a:ext uri="{FF2B5EF4-FFF2-40B4-BE49-F238E27FC236}">
                  <a16:creationId xmlns:a16="http://schemas.microsoft.com/office/drawing/2014/main" id="{C4089577-177F-B045-AF8E-9EE3AB5F3940}"/>
                </a:ext>
              </a:extLst>
            </p:cNvPr>
            <p:cNvSpPr>
              <a:spLocks/>
            </p:cNvSpPr>
            <p:nvPr/>
          </p:nvSpPr>
          <p:spPr bwMode="auto">
            <a:xfrm>
              <a:off x="2238" y="2751"/>
              <a:ext cx="21" cy="38"/>
            </a:xfrm>
            <a:custGeom>
              <a:avLst/>
              <a:gdLst>
                <a:gd name="T0" fmla="*/ 0 w 83"/>
                <a:gd name="T1" fmla="*/ 0 h 150"/>
                <a:gd name="T2" fmla="*/ 0 w 83"/>
                <a:gd name="T3" fmla="*/ 0 h 150"/>
                <a:gd name="T4" fmla="*/ 0 w 83"/>
                <a:gd name="T5" fmla="*/ 0 h 150"/>
                <a:gd name="T6" fmla="*/ 0 60000 65536"/>
                <a:gd name="T7" fmla="*/ 0 60000 65536"/>
                <a:gd name="T8" fmla="*/ 0 60000 65536"/>
                <a:gd name="T9" fmla="*/ 0 w 83"/>
                <a:gd name="T10" fmla="*/ 0 h 150"/>
                <a:gd name="T11" fmla="*/ 83 w 83"/>
                <a:gd name="T12" fmla="*/ 150 h 150"/>
              </a:gdLst>
              <a:ahLst/>
              <a:cxnLst>
                <a:cxn ang="T6">
                  <a:pos x="T0" y="T1"/>
                </a:cxn>
                <a:cxn ang="T7">
                  <a:pos x="T2" y="T3"/>
                </a:cxn>
                <a:cxn ang="T8">
                  <a:pos x="T4" y="T5"/>
                </a:cxn>
              </a:cxnLst>
              <a:rect l="T9" t="T10" r="T11" b="T12"/>
              <a:pathLst>
                <a:path w="83" h="150">
                  <a:moveTo>
                    <a:pt x="83" y="0"/>
                  </a:moveTo>
                  <a:lnTo>
                    <a:pt x="83" y="70"/>
                  </a:lnTo>
                  <a:lnTo>
                    <a:pt x="0" y="150"/>
                  </a:lnTo>
                </a:path>
              </a:pathLst>
            </a:custGeom>
            <a:noFill/>
            <a:ln w="11113">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83" name="Line 838">
              <a:extLst>
                <a:ext uri="{FF2B5EF4-FFF2-40B4-BE49-F238E27FC236}">
                  <a16:creationId xmlns:a16="http://schemas.microsoft.com/office/drawing/2014/main" id="{24AA2347-C1A6-A94E-8B86-F9170F5F06ED}"/>
                </a:ext>
              </a:extLst>
            </p:cNvPr>
            <p:cNvSpPr>
              <a:spLocks noChangeShapeType="1"/>
            </p:cNvSpPr>
            <p:nvPr/>
          </p:nvSpPr>
          <p:spPr bwMode="auto">
            <a:xfrm>
              <a:off x="2259" y="2768"/>
              <a:ext cx="21" cy="21"/>
            </a:xfrm>
            <a:prstGeom prst="line">
              <a:avLst/>
            </a:prstGeom>
            <a:noFill/>
            <a:ln w="11113">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84" name="Freeform 839">
              <a:extLst>
                <a:ext uri="{FF2B5EF4-FFF2-40B4-BE49-F238E27FC236}">
                  <a16:creationId xmlns:a16="http://schemas.microsoft.com/office/drawing/2014/main" id="{E08853E8-49FD-3D4E-867F-E990E0E9ACE0}"/>
                </a:ext>
              </a:extLst>
            </p:cNvPr>
            <p:cNvSpPr>
              <a:spLocks/>
            </p:cNvSpPr>
            <p:nvPr/>
          </p:nvSpPr>
          <p:spPr bwMode="auto">
            <a:xfrm>
              <a:off x="1743" y="2727"/>
              <a:ext cx="84" cy="83"/>
            </a:xfrm>
            <a:custGeom>
              <a:avLst/>
              <a:gdLst>
                <a:gd name="T0" fmla="*/ 0 w 335"/>
                <a:gd name="T1" fmla="*/ 0 h 325"/>
                <a:gd name="T2" fmla="*/ 0 w 335"/>
                <a:gd name="T3" fmla="*/ 0 h 325"/>
                <a:gd name="T4" fmla="*/ 0 w 335"/>
                <a:gd name="T5" fmla="*/ 0 h 325"/>
                <a:gd name="T6" fmla="*/ 0 w 335"/>
                <a:gd name="T7" fmla="*/ 0 h 325"/>
                <a:gd name="T8" fmla="*/ 0 w 335"/>
                <a:gd name="T9" fmla="*/ 0 h 325"/>
                <a:gd name="T10" fmla="*/ 0 w 335"/>
                <a:gd name="T11" fmla="*/ 0 h 325"/>
                <a:gd name="T12" fmla="*/ 0 w 335"/>
                <a:gd name="T13" fmla="*/ 0 h 325"/>
                <a:gd name="T14" fmla="*/ 0 w 335"/>
                <a:gd name="T15" fmla="*/ 0 h 325"/>
                <a:gd name="T16" fmla="*/ 0 w 335"/>
                <a:gd name="T17" fmla="*/ 0 h 325"/>
                <a:gd name="T18" fmla="*/ 0 w 335"/>
                <a:gd name="T19" fmla="*/ 0 h 325"/>
                <a:gd name="T20" fmla="*/ 0 w 335"/>
                <a:gd name="T21" fmla="*/ 0 h 325"/>
                <a:gd name="T22" fmla="*/ 0 w 335"/>
                <a:gd name="T23" fmla="*/ 0 h 325"/>
                <a:gd name="T24" fmla="*/ 0 w 335"/>
                <a:gd name="T25" fmla="*/ 0 h 325"/>
                <a:gd name="T26" fmla="*/ 0 w 335"/>
                <a:gd name="T27" fmla="*/ 0 h 325"/>
                <a:gd name="T28" fmla="*/ 0 w 335"/>
                <a:gd name="T29" fmla="*/ 0 h 325"/>
                <a:gd name="T30" fmla="*/ 0 w 335"/>
                <a:gd name="T31" fmla="*/ 0 h 325"/>
                <a:gd name="T32" fmla="*/ 0 w 335"/>
                <a:gd name="T33" fmla="*/ 0 h 325"/>
                <a:gd name="T34" fmla="*/ 0 w 335"/>
                <a:gd name="T35" fmla="*/ 0 h 325"/>
                <a:gd name="T36" fmla="*/ 0 w 335"/>
                <a:gd name="T37" fmla="*/ 0 h 325"/>
                <a:gd name="T38" fmla="*/ 0 w 335"/>
                <a:gd name="T39" fmla="*/ 0 h 325"/>
                <a:gd name="T40" fmla="*/ 0 w 335"/>
                <a:gd name="T41" fmla="*/ 0 h 325"/>
                <a:gd name="T42" fmla="*/ 0 w 335"/>
                <a:gd name="T43" fmla="*/ 0 h 325"/>
                <a:gd name="T44" fmla="*/ 0 w 335"/>
                <a:gd name="T45" fmla="*/ 0 h 325"/>
                <a:gd name="T46" fmla="*/ 0 w 335"/>
                <a:gd name="T47" fmla="*/ 0 h 325"/>
                <a:gd name="T48" fmla="*/ 0 w 335"/>
                <a:gd name="T49" fmla="*/ 0 h 325"/>
                <a:gd name="T50" fmla="*/ 0 w 335"/>
                <a:gd name="T51" fmla="*/ 0 h 325"/>
                <a:gd name="T52" fmla="*/ 0 w 335"/>
                <a:gd name="T53" fmla="*/ 0 h 325"/>
                <a:gd name="T54" fmla="*/ 0 w 335"/>
                <a:gd name="T55" fmla="*/ 0 h 325"/>
                <a:gd name="T56" fmla="*/ 0 w 335"/>
                <a:gd name="T57" fmla="*/ 0 h 325"/>
                <a:gd name="T58" fmla="*/ 0 w 335"/>
                <a:gd name="T59" fmla="*/ 0 h 325"/>
                <a:gd name="T60" fmla="*/ 0 w 335"/>
                <a:gd name="T61" fmla="*/ 0 h 325"/>
                <a:gd name="T62" fmla="*/ 0 w 335"/>
                <a:gd name="T63" fmla="*/ 0 h 32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5"/>
                <a:gd name="T97" fmla="*/ 0 h 325"/>
                <a:gd name="T98" fmla="*/ 335 w 335"/>
                <a:gd name="T99" fmla="*/ 325 h 32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5" h="325">
                  <a:moveTo>
                    <a:pt x="168" y="0"/>
                  </a:moveTo>
                  <a:lnTo>
                    <a:pt x="185" y="1"/>
                  </a:lnTo>
                  <a:lnTo>
                    <a:pt x="202" y="4"/>
                  </a:lnTo>
                  <a:lnTo>
                    <a:pt x="217" y="8"/>
                  </a:lnTo>
                  <a:lnTo>
                    <a:pt x="233" y="14"/>
                  </a:lnTo>
                  <a:lnTo>
                    <a:pt x="247" y="20"/>
                  </a:lnTo>
                  <a:lnTo>
                    <a:pt x="261" y="28"/>
                  </a:lnTo>
                  <a:lnTo>
                    <a:pt x="274" y="38"/>
                  </a:lnTo>
                  <a:lnTo>
                    <a:pt x="286" y="48"/>
                  </a:lnTo>
                  <a:lnTo>
                    <a:pt x="296" y="59"/>
                  </a:lnTo>
                  <a:lnTo>
                    <a:pt x="306" y="72"/>
                  </a:lnTo>
                  <a:lnTo>
                    <a:pt x="314" y="86"/>
                  </a:lnTo>
                  <a:lnTo>
                    <a:pt x="321" y="100"/>
                  </a:lnTo>
                  <a:lnTo>
                    <a:pt x="328" y="115"/>
                  </a:lnTo>
                  <a:lnTo>
                    <a:pt x="332" y="130"/>
                  </a:lnTo>
                  <a:lnTo>
                    <a:pt x="334" y="146"/>
                  </a:lnTo>
                  <a:lnTo>
                    <a:pt x="335" y="163"/>
                  </a:lnTo>
                  <a:lnTo>
                    <a:pt x="334" y="179"/>
                  </a:lnTo>
                  <a:lnTo>
                    <a:pt x="332" y="196"/>
                  </a:lnTo>
                  <a:lnTo>
                    <a:pt x="328" y="211"/>
                  </a:lnTo>
                  <a:lnTo>
                    <a:pt x="321" y="226"/>
                  </a:lnTo>
                  <a:lnTo>
                    <a:pt x="314" y="240"/>
                  </a:lnTo>
                  <a:lnTo>
                    <a:pt x="306" y="253"/>
                  </a:lnTo>
                  <a:lnTo>
                    <a:pt x="296" y="266"/>
                  </a:lnTo>
                  <a:lnTo>
                    <a:pt x="286" y="277"/>
                  </a:lnTo>
                  <a:lnTo>
                    <a:pt x="274" y="287"/>
                  </a:lnTo>
                  <a:lnTo>
                    <a:pt x="261" y="298"/>
                  </a:lnTo>
                  <a:lnTo>
                    <a:pt x="247" y="305"/>
                  </a:lnTo>
                  <a:lnTo>
                    <a:pt x="233" y="313"/>
                  </a:lnTo>
                  <a:lnTo>
                    <a:pt x="217" y="318"/>
                  </a:lnTo>
                  <a:lnTo>
                    <a:pt x="202" y="321"/>
                  </a:lnTo>
                  <a:lnTo>
                    <a:pt x="185" y="324"/>
                  </a:lnTo>
                  <a:lnTo>
                    <a:pt x="168" y="325"/>
                  </a:lnTo>
                  <a:lnTo>
                    <a:pt x="150" y="324"/>
                  </a:lnTo>
                  <a:lnTo>
                    <a:pt x="134" y="321"/>
                  </a:lnTo>
                  <a:lnTo>
                    <a:pt x="119" y="318"/>
                  </a:lnTo>
                  <a:lnTo>
                    <a:pt x="102" y="313"/>
                  </a:lnTo>
                  <a:lnTo>
                    <a:pt x="88" y="305"/>
                  </a:lnTo>
                  <a:lnTo>
                    <a:pt x="75" y="298"/>
                  </a:lnTo>
                  <a:lnTo>
                    <a:pt x="62" y="287"/>
                  </a:lnTo>
                  <a:lnTo>
                    <a:pt x="49" y="277"/>
                  </a:lnTo>
                  <a:lnTo>
                    <a:pt x="39" y="266"/>
                  </a:lnTo>
                  <a:lnTo>
                    <a:pt x="29" y="253"/>
                  </a:lnTo>
                  <a:lnTo>
                    <a:pt x="20" y="240"/>
                  </a:lnTo>
                  <a:lnTo>
                    <a:pt x="14" y="226"/>
                  </a:lnTo>
                  <a:lnTo>
                    <a:pt x="8" y="211"/>
                  </a:lnTo>
                  <a:lnTo>
                    <a:pt x="4" y="196"/>
                  </a:lnTo>
                  <a:lnTo>
                    <a:pt x="1" y="179"/>
                  </a:lnTo>
                  <a:lnTo>
                    <a:pt x="0" y="163"/>
                  </a:lnTo>
                  <a:lnTo>
                    <a:pt x="1" y="146"/>
                  </a:lnTo>
                  <a:lnTo>
                    <a:pt x="4" y="130"/>
                  </a:lnTo>
                  <a:lnTo>
                    <a:pt x="8" y="115"/>
                  </a:lnTo>
                  <a:lnTo>
                    <a:pt x="14" y="100"/>
                  </a:lnTo>
                  <a:lnTo>
                    <a:pt x="20" y="86"/>
                  </a:lnTo>
                  <a:lnTo>
                    <a:pt x="29" y="72"/>
                  </a:lnTo>
                  <a:lnTo>
                    <a:pt x="39" y="59"/>
                  </a:lnTo>
                  <a:lnTo>
                    <a:pt x="49" y="48"/>
                  </a:lnTo>
                  <a:lnTo>
                    <a:pt x="62" y="38"/>
                  </a:lnTo>
                  <a:lnTo>
                    <a:pt x="75" y="28"/>
                  </a:lnTo>
                  <a:lnTo>
                    <a:pt x="88" y="20"/>
                  </a:lnTo>
                  <a:lnTo>
                    <a:pt x="102" y="14"/>
                  </a:lnTo>
                  <a:lnTo>
                    <a:pt x="119" y="8"/>
                  </a:lnTo>
                  <a:lnTo>
                    <a:pt x="134" y="4"/>
                  </a:lnTo>
                  <a:lnTo>
                    <a:pt x="150" y="1"/>
                  </a:lnTo>
                  <a:lnTo>
                    <a:pt x="168" y="0"/>
                  </a:lnTo>
                  <a:close/>
                </a:path>
              </a:pathLst>
            </a:custGeom>
            <a:solidFill>
              <a:srgbClr val="F2CDB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85" name="Freeform 840">
              <a:extLst>
                <a:ext uri="{FF2B5EF4-FFF2-40B4-BE49-F238E27FC236}">
                  <a16:creationId xmlns:a16="http://schemas.microsoft.com/office/drawing/2014/main" id="{DB78768E-722D-B341-A8D5-BC7A366F2740}"/>
                </a:ext>
              </a:extLst>
            </p:cNvPr>
            <p:cNvSpPr>
              <a:spLocks/>
            </p:cNvSpPr>
            <p:nvPr/>
          </p:nvSpPr>
          <p:spPr bwMode="auto">
            <a:xfrm>
              <a:off x="1743" y="2727"/>
              <a:ext cx="84" cy="83"/>
            </a:xfrm>
            <a:custGeom>
              <a:avLst/>
              <a:gdLst>
                <a:gd name="T0" fmla="*/ 0 w 335"/>
                <a:gd name="T1" fmla="*/ 0 h 325"/>
                <a:gd name="T2" fmla="*/ 0 w 335"/>
                <a:gd name="T3" fmla="*/ 0 h 325"/>
                <a:gd name="T4" fmla="*/ 0 w 335"/>
                <a:gd name="T5" fmla="*/ 0 h 325"/>
                <a:gd name="T6" fmla="*/ 0 w 335"/>
                <a:gd name="T7" fmla="*/ 0 h 325"/>
                <a:gd name="T8" fmla="*/ 0 w 335"/>
                <a:gd name="T9" fmla="*/ 0 h 325"/>
                <a:gd name="T10" fmla="*/ 0 w 335"/>
                <a:gd name="T11" fmla="*/ 0 h 325"/>
                <a:gd name="T12" fmla="*/ 0 w 335"/>
                <a:gd name="T13" fmla="*/ 0 h 325"/>
                <a:gd name="T14" fmla="*/ 0 w 335"/>
                <a:gd name="T15" fmla="*/ 0 h 325"/>
                <a:gd name="T16" fmla="*/ 0 w 335"/>
                <a:gd name="T17" fmla="*/ 0 h 325"/>
                <a:gd name="T18" fmla="*/ 0 w 335"/>
                <a:gd name="T19" fmla="*/ 0 h 325"/>
                <a:gd name="T20" fmla="*/ 0 w 335"/>
                <a:gd name="T21" fmla="*/ 0 h 325"/>
                <a:gd name="T22" fmla="*/ 0 w 335"/>
                <a:gd name="T23" fmla="*/ 0 h 325"/>
                <a:gd name="T24" fmla="*/ 0 w 335"/>
                <a:gd name="T25" fmla="*/ 0 h 325"/>
                <a:gd name="T26" fmla="*/ 0 w 335"/>
                <a:gd name="T27" fmla="*/ 0 h 325"/>
                <a:gd name="T28" fmla="*/ 0 w 335"/>
                <a:gd name="T29" fmla="*/ 0 h 325"/>
                <a:gd name="T30" fmla="*/ 0 w 335"/>
                <a:gd name="T31" fmla="*/ 0 h 325"/>
                <a:gd name="T32" fmla="*/ 0 w 335"/>
                <a:gd name="T33" fmla="*/ 0 h 325"/>
                <a:gd name="T34" fmla="*/ 0 w 335"/>
                <a:gd name="T35" fmla="*/ 0 h 325"/>
                <a:gd name="T36" fmla="*/ 0 w 335"/>
                <a:gd name="T37" fmla="*/ 0 h 325"/>
                <a:gd name="T38" fmla="*/ 0 w 335"/>
                <a:gd name="T39" fmla="*/ 0 h 325"/>
                <a:gd name="T40" fmla="*/ 0 w 335"/>
                <a:gd name="T41" fmla="*/ 0 h 325"/>
                <a:gd name="T42" fmla="*/ 0 w 335"/>
                <a:gd name="T43" fmla="*/ 0 h 325"/>
                <a:gd name="T44" fmla="*/ 0 w 335"/>
                <a:gd name="T45" fmla="*/ 0 h 325"/>
                <a:gd name="T46" fmla="*/ 0 w 335"/>
                <a:gd name="T47" fmla="*/ 0 h 325"/>
                <a:gd name="T48" fmla="*/ 0 w 335"/>
                <a:gd name="T49" fmla="*/ 0 h 325"/>
                <a:gd name="T50" fmla="*/ 0 w 335"/>
                <a:gd name="T51" fmla="*/ 0 h 325"/>
                <a:gd name="T52" fmla="*/ 0 w 335"/>
                <a:gd name="T53" fmla="*/ 0 h 325"/>
                <a:gd name="T54" fmla="*/ 0 w 335"/>
                <a:gd name="T55" fmla="*/ 0 h 325"/>
                <a:gd name="T56" fmla="*/ 0 w 335"/>
                <a:gd name="T57" fmla="*/ 0 h 325"/>
                <a:gd name="T58" fmla="*/ 0 w 335"/>
                <a:gd name="T59" fmla="*/ 0 h 325"/>
                <a:gd name="T60" fmla="*/ 0 w 335"/>
                <a:gd name="T61" fmla="*/ 0 h 325"/>
                <a:gd name="T62" fmla="*/ 0 w 335"/>
                <a:gd name="T63" fmla="*/ 0 h 32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5"/>
                <a:gd name="T97" fmla="*/ 0 h 325"/>
                <a:gd name="T98" fmla="*/ 335 w 335"/>
                <a:gd name="T99" fmla="*/ 325 h 32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5" h="325">
                  <a:moveTo>
                    <a:pt x="168" y="0"/>
                  </a:moveTo>
                  <a:lnTo>
                    <a:pt x="185" y="1"/>
                  </a:lnTo>
                  <a:lnTo>
                    <a:pt x="202" y="4"/>
                  </a:lnTo>
                  <a:lnTo>
                    <a:pt x="217" y="8"/>
                  </a:lnTo>
                  <a:lnTo>
                    <a:pt x="233" y="14"/>
                  </a:lnTo>
                  <a:lnTo>
                    <a:pt x="247" y="20"/>
                  </a:lnTo>
                  <a:lnTo>
                    <a:pt x="261" y="28"/>
                  </a:lnTo>
                  <a:lnTo>
                    <a:pt x="274" y="38"/>
                  </a:lnTo>
                  <a:lnTo>
                    <a:pt x="286" y="48"/>
                  </a:lnTo>
                  <a:lnTo>
                    <a:pt x="296" y="59"/>
                  </a:lnTo>
                  <a:lnTo>
                    <a:pt x="306" y="72"/>
                  </a:lnTo>
                  <a:lnTo>
                    <a:pt x="314" y="86"/>
                  </a:lnTo>
                  <a:lnTo>
                    <a:pt x="321" y="100"/>
                  </a:lnTo>
                  <a:lnTo>
                    <a:pt x="328" y="115"/>
                  </a:lnTo>
                  <a:lnTo>
                    <a:pt x="332" y="130"/>
                  </a:lnTo>
                  <a:lnTo>
                    <a:pt x="334" y="146"/>
                  </a:lnTo>
                  <a:lnTo>
                    <a:pt x="335" y="163"/>
                  </a:lnTo>
                  <a:lnTo>
                    <a:pt x="334" y="179"/>
                  </a:lnTo>
                  <a:lnTo>
                    <a:pt x="332" y="196"/>
                  </a:lnTo>
                  <a:lnTo>
                    <a:pt x="328" y="211"/>
                  </a:lnTo>
                  <a:lnTo>
                    <a:pt x="321" y="226"/>
                  </a:lnTo>
                  <a:lnTo>
                    <a:pt x="314" y="240"/>
                  </a:lnTo>
                  <a:lnTo>
                    <a:pt x="306" y="253"/>
                  </a:lnTo>
                  <a:lnTo>
                    <a:pt x="296" y="266"/>
                  </a:lnTo>
                  <a:lnTo>
                    <a:pt x="286" y="277"/>
                  </a:lnTo>
                  <a:lnTo>
                    <a:pt x="274" y="287"/>
                  </a:lnTo>
                  <a:lnTo>
                    <a:pt x="261" y="298"/>
                  </a:lnTo>
                  <a:lnTo>
                    <a:pt x="247" y="305"/>
                  </a:lnTo>
                  <a:lnTo>
                    <a:pt x="233" y="313"/>
                  </a:lnTo>
                  <a:lnTo>
                    <a:pt x="217" y="318"/>
                  </a:lnTo>
                  <a:lnTo>
                    <a:pt x="202" y="321"/>
                  </a:lnTo>
                  <a:lnTo>
                    <a:pt x="185" y="324"/>
                  </a:lnTo>
                  <a:lnTo>
                    <a:pt x="168" y="325"/>
                  </a:lnTo>
                  <a:lnTo>
                    <a:pt x="150" y="324"/>
                  </a:lnTo>
                  <a:lnTo>
                    <a:pt x="134" y="321"/>
                  </a:lnTo>
                  <a:lnTo>
                    <a:pt x="119" y="318"/>
                  </a:lnTo>
                  <a:lnTo>
                    <a:pt x="102" y="313"/>
                  </a:lnTo>
                  <a:lnTo>
                    <a:pt x="88" y="305"/>
                  </a:lnTo>
                  <a:lnTo>
                    <a:pt x="75" y="298"/>
                  </a:lnTo>
                  <a:lnTo>
                    <a:pt x="62" y="287"/>
                  </a:lnTo>
                  <a:lnTo>
                    <a:pt x="49" y="277"/>
                  </a:lnTo>
                  <a:lnTo>
                    <a:pt x="39" y="266"/>
                  </a:lnTo>
                  <a:lnTo>
                    <a:pt x="29" y="253"/>
                  </a:lnTo>
                  <a:lnTo>
                    <a:pt x="20" y="240"/>
                  </a:lnTo>
                  <a:lnTo>
                    <a:pt x="14" y="226"/>
                  </a:lnTo>
                  <a:lnTo>
                    <a:pt x="8" y="211"/>
                  </a:lnTo>
                  <a:lnTo>
                    <a:pt x="4" y="196"/>
                  </a:lnTo>
                  <a:lnTo>
                    <a:pt x="1" y="179"/>
                  </a:lnTo>
                  <a:lnTo>
                    <a:pt x="0" y="163"/>
                  </a:lnTo>
                  <a:lnTo>
                    <a:pt x="1" y="146"/>
                  </a:lnTo>
                  <a:lnTo>
                    <a:pt x="4" y="130"/>
                  </a:lnTo>
                  <a:lnTo>
                    <a:pt x="8" y="115"/>
                  </a:lnTo>
                  <a:lnTo>
                    <a:pt x="14" y="100"/>
                  </a:lnTo>
                  <a:lnTo>
                    <a:pt x="20" y="86"/>
                  </a:lnTo>
                  <a:lnTo>
                    <a:pt x="29" y="72"/>
                  </a:lnTo>
                  <a:lnTo>
                    <a:pt x="39" y="59"/>
                  </a:lnTo>
                  <a:lnTo>
                    <a:pt x="49" y="48"/>
                  </a:lnTo>
                  <a:lnTo>
                    <a:pt x="62" y="38"/>
                  </a:lnTo>
                  <a:lnTo>
                    <a:pt x="75" y="28"/>
                  </a:lnTo>
                  <a:lnTo>
                    <a:pt x="88" y="20"/>
                  </a:lnTo>
                  <a:lnTo>
                    <a:pt x="102" y="14"/>
                  </a:lnTo>
                  <a:lnTo>
                    <a:pt x="119" y="8"/>
                  </a:lnTo>
                  <a:lnTo>
                    <a:pt x="134" y="4"/>
                  </a:lnTo>
                  <a:lnTo>
                    <a:pt x="150" y="1"/>
                  </a:lnTo>
                  <a:lnTo>
                    <a:pt x="168" y="0"/>
                  </a:lnTo>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86" name="Line 841">
              <a:extLst>
                <a:ext uri="{FF2B5EF4-FFF2-40B4-BE49-F238E27FC236}">
                  <a16:creationId xmlns:a16="http://schemas.microsoft.com/office/drawing/2014/main" id="{C38CACD1-BC9E-A047-9980-E2F75496E96B}"/>
                </a:ext>
              </a:extLst>
            </p:cNvPr>
            <p:cNvSpPr>
              <a:spLocks noChangeShapeType="1"/>
            </p:cNvSpPr>
            <p:nvPr/>
          </p:nvSpPr>
          <p:spPr bwMode="auto">
            <a:xfrm flipH="1">
              <a:off x="1779" y="2727"/>
              <a:ext cx="8" cy="1"/>
            </a:xfrm>
            <a:prstGeom prst="line">
              <a:avLst/>
            </a:prstGeom>
            <a:noFill/>
            <a:ln w="3175">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87" name="Freeform 842">
              <a:extLst>
                <a:ext uri="{FF2B5EF4-FFF2-40B4-BE49-F238E27FC236}">
                  <a16:creationId xmlns:a16="http://schemas.microsoft.com/office/drawing/2014/main" id="{30D8875E-CF52-A247-935C-79E192C801EF}"/>
                </a:ext>
              </a:extLst>
            </p:cNvPr>
            <p:cNvSpPr>
              <a:spLocks/>
            </p:cNvSpPr>
            <p:nvPr/>
          </p:nvSpPr>
          <p:spPr bwMode="auto">
            <a:xfrm>
              <a:off x="1799" y="2740"/>
              <a:ext cx="9" cy="10"/>
            </a:xfrm>
            <a:custGeom>
              <a:avLst/>
              <a:gdLst>
                <a:gd name="T0" fmla="*/ 0 w 31"/>
                <a:gd name="T1" fmla="*/ 0 h 38"/>
                <a:gd name="T2" fmla="*/ 0 w 31"/>
                <a:gd name="T3" fmla="*/ 0 h 38"/>
                <a:gd name="T4" fmla="*/ 0 w 31"/>
                <a:gd name="T5" fmla="*/ 0 h 38"/>
                <a:gd name="T6" fmla="*/ 0 w 31"/>
                <a:gd name="T7" fmla="*/ 0 h 38"/>
                <a:gd name="T8" fmla="*/ 0 w 31"/>
                <a:gd name="T9" fmla="*/ 0 h 38"/>
                <a:gd name="T10" fmla="*/ 0 w 31"/>
                <a:gd name="T11" fmla="*/ 0 h 38"/>
                <a:gd name="T12" fmla="*/ 0 w 31"/>
                <a:gd name="T13" fmla="*/ 0 h 38"/>
                <a:gd name="T14" fmla="*/ 0 w 31"/>
                <a:gd name="T15" fmla="*/ 0 h 38"/>
                <a:gd name="T16" fmla="*/ 0 w 31"/>
                <a:gd name="T17" fmla="*/ 0 h 38"/>
                <a:gd name="T18" fmla="*/ 0 w 31"/>
                <a:gd name="T19" fmla="*/ 0 h 38"/>
                <a:gd name="T20" fmla="*/ 0 w 31"/>
                <a:gd name="T21" fmla="*/ 0 h 38"/>
                <a:gd name="T22" fmla="*/ 0 w 31"/>
                <a:gd name="T23" fmla="*/ 0 h 38"/>
                <a:gd name="T24" fmla="*/ 0 w 31"/>
                <a:gd name="T25" fmla="*/ 0 h 38"/>
                <a:gd name="T26" fmla="*/ 0 w 31"/>
                <a:gd name="T27" fmla="*/ 0 h 38"/>
                <a:gd name="T28" fmla="*/ 0 w 31"/>
                <a:gd name="T29" fmla="*/ 0 h 38"/>
                <a:gd name="T30" fmla="*/ 0 w 31"/>
                <a:gd name="T31" fmla="*/ 0 h 38"/>
                <a:gd name="T32" fmla="*/ 0 w 31"/>
                <a:gd name="T33" fmla="*/ 0 h 38"/>
                <a:gd name="T34" fmla="*/ 0 w 31"/>
                <a:gd name="T35" fmla="*/ 0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1"/>
                <a:gd name="T55" fmla="*/ 0 h 38"/>
                <a:gd name="T56" fmla="*/ 31 w 31"/>
                <a:gd name="T57" fmla="*/ 38 h 3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1" h="38">
                  <a:moveTo>
                    <a:pt x="0" y="34"/>
                  </a:moveTo>
                  <a:lnTo>
                    <a:pt x="5" y="36"/>
                  </a:lnTo>
                  <a:lnTo>
                    <a:pt x="9" y="37"/>
                  </a:lnTo>
                  <a:lnTo>
                    <a:pt x="12" y="38"/>
                  </a:lnTo>
                  <a:lnTo>
                    <a:pt x="16" y="37"/>
                  </a:lnTo>
                  <a:lnTo>
                    <a:pt x="20" y="36"/>
                  </a:lnTo>
                  <a:lnTo>
                    <a:pt x="22" y="33"/>
                  </a:lnTo>
                  <a:lnTo>
                    <a:pt x="25" y="31"/>
                  </a:lnTo>
                  <a:lnTo>
                    <a:pt x="27" y="28"/>
                  </a:lnTo>
                  <a:lnTo>
                    <a:pt x="30" y="24"/>
                  </a:lnTo>
                  <a:lnTo>
                    <a:pt x="31" y="22"/>
                  </a:lnTo>
                  <a:lnTo>
                    <a:pt x="31" y="18"/>
                  </a:lnTo>
                  <a:lnTo>
                    <a:pt x="31" y="14"/>
                  </a:lnTo>
                  <a:lnTo>
                    <a:pt x="30" y="10"/>
                  </a:lnTo>
                  <a:lnTo>
                    <a:pt x="29" y="7"/>
                  </a:lnTo>
                  <a:lnTo>
                    <a:pt x="25" y="3"/>
                  </a:lnTo>
                  <a:lnTo>
                    <a:pt x="22" y="0"/>
                  </a:lnTo>
                  <a:lnTo>
                    <a:pt x="0" y="3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88" name="Freeform 843">
              <a:extLst>
                <a:ext uri="{FF2B5EF4-FFF2-40B4-BE49-F238E27FC236}">
                  <a16:creationId xmlns:a16="http://schemas.microsoft.com/office/drawing/2014/main" id="{D307ABB2-A5E9-2C48-BADA-8F86AF009368}"/>
                </a:ext>
              </a:extLst>
            </p:cNvPr>
            <p:cNvSpPr>
              <a:spLocks/>
            </p:cNvSpPr>
            <p:nvPr/>
          </p:nvSpPr>
          <p:spPr bwMode="auto">
            <a:xfrm>
              <a:off x="1769" y="2724"/>
              <a:ext cx="37" cy="25"/>
            </a:xfrm>
            <a:custGeom>
              <a:avLst/>
              <a:gdLst>
                <a:gd name="T0" fmla="*/ 0 w 143"/>
                <a:gd name="T1" fmla="*/ 0 h 95"/>
                <a:gd name="T2" fmla="*/ 0 w 143"/>
                <a:gd name="T3" fmla="*/ 0 h 95"/>
                <a:gd name="T4" fmla="*/ 0 w 143"/>
                <a:gd name="T5" fmla="*/ 0 h 95"/>
                <a:gd name="T6" fmla="*/ 0 w 143"/>
                <a:gd name="T7" fmla="*/ 0 h 95"/>
                <a:gd name="T8" fmla="*/ 0 w 143"/>
                <a:gd name="T9" fmla="*/ 0 h 95"/>
                <a:gd name="T10" fmla="*/ 0 w 143"/>
                <a:gd name="T11" fmla="*/ 0 h 95"/>
                <a:gd name="T12" fmla="*/ 0 w 143"/>
                <a:gd name="T13" fmla="*/ 0 h 95"/>
                <a:gd name="T14" fmla="*/ 0 w 143"/>
                <a:gd name="T15" fmla="*/ 0 h 95"/>
                <a:gd name="T16" fmla="*/ 0 w 143"/>
                <a:gd name="T17" fmla="*/ 0 h 95"/>
                <a:gd name="T18" fmla="*/ 0 w 143"/>
                <a:gd name="T19" fmla="*/ 0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3"/>
                <a:gd name="T31" fmla="*/ 0 h 95"/>
                <a:gd name="T32" fmla="*/ 143 w 143"/>
                <a:gd name="T33" fmla="*/ 95 h 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3" h="95">
                  <a:moveTo>
                    <a:pt x="26" y="0"/>
                  </a:moveTo>
                  <a:lnTo>
                    <a:pt x="26" y="34"/>
                  </a:lnTo>
                  <a:lnTo>
                    <a:pt x="121" y="95"/>
                  </a:lnTo>
                  <a:lnTo>
                    <a:pt x="143" y="61"/>
                  </a:lnTo>
                  <a:lnTo>
                    <a:pt x="48" y="0"/>
                  </a:lnTo>
                  <a:lnTo>
                    <a:pt x="26" y="0"/>
                  </a:lnTo>
                  <a:lnTo>
                    <a:pt x="0" y="17"/>
                  </a:lnTo>
                  <a:lnTo>
                    <a:pt x="26" y="34"/>
                  </a:lnTo>
                  <a:lnTo>
                    <a:pt x="26"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89" name="Freeform 844">
              <a:extLst>
                <a:ext uri="{FF2B5EF4-FFF2-40B4-BE49-F238E27FC236}">
                  <a16:creationId xmlns:a16="http://schemas.microsoft.com/office/drawing/2014/main" id="{C35A6F5F-0AAB-D346-B6A7-12A208100F45}"/>
                </a:ext>
              </a:extLst>
            </p:cNvPr>
            <p:cNvSpPr>
              <a:spLocks/>
            </p:cNvSpPr>
            <p:nvPr/>
          </p:nvSpPr>
          <p:spPr bwMode="auto">
            <a:xfrm>
              <a:off x="1775" y="2708"/>
              <a:ext cx="31" cy="24"/>
            </a:xfrm>
            <a:custGeom>
              <a:avLst/>
              <a:gdLst>
                <a:gd name="T0" fmla="*/ 0 w 117"/>
                <a:gd name="T1" fmla="*/ 0 h 96"/>
                <a:gd name="T2" fmla="*/ 0 w 117"/>
                <a:gd name="T3" fmla="*/ 0 h 96"/>
                <a:gd name="T4" fmla="*/ 0 w 117"/>
                <a:gd name="T5" fmla="*/ 0 h 96"/>
                <a:gd name="T6" fmla="*/ 0 w 117"/>
                <a:gd name="T7" fmla="*/ 0 h 96"/>
                <a:gd name="T8" fmla="*/ 0 w 117"/>
                <a:gd name="T9" fmla="*/ 0 h 96"/>
                <a:gd name="T10" fmla="*/ 0 60000 65536"/>
                <a:gd name="T11" fmla="*/ 0 60000 65536"/>
                <a:gd name="T12" fmla="*/ 0 60000 65536"/>
                <a:gd name="T13" fmla="*/ 0 60000 65536"/>
                <a:gd name="T14" fmla="*/ 0 60000 65536"/>
                <a:gd name="T15" fmla="*/ 0 w 117"/>
                <a:gd name="T16" fmla="*/ 0 h 96"/>
                <a:gd name="T17" fmla="*/ 117 w 117"/>
                <a:gd name="T18" fmla="*/ 96 h 96"/>
              </a:gdLst>
              <a:ahLst/>
              <a:cxnLst>
                <a:cxn ang="T10">
                  <a:pos x="T0" y="T1"/>
                </a:cxn>
                <a:cxn ang="T11">
                  <a:pos x="T2" y="T3"/>
                </a:cxn>
                <a:cxn ang="T12">
                  <a:pos x="T4" y="T5"/>
                </a:cxn>
                <a:cxn ang="T13">
                  <a:pos x="T6" y="T7"/>
                </a:cxn>
                <a:cxn ang="T14">
                  <a:pos x="T8" y="T9"/>
                </a:cxn>
              </a:cxnLst>
              <a:rect l="T15" t="T16" r="T17" b="T18"/>
              <a:pathLst>
                <a:path w="117" h="96">
                  <a:moveTo>
                    <a:pt x="95" y="0"/>
                  </a:moveTo>
                  <a:lnTo>
                    <a:pt x="0" y="62"/>
                  </a:lnTo>
                  <a:lnTo>
                    <a:pt x="22" y="96"/>
                  </a:lnTo>
                  <a:lnTo>
                    <a:pt x="117" y="34"/>
                  </a:lnTo>
                  <a:lnTo>
                    <a:pt x="95"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90" name="Freeform 845">
              <a:extLst>
                <a:ext uri="{FF2B5EF4-FFF2-40B4-BE49-F238E27FC236}">
                  <a16:creationId xmlns:a16="http://schemas.microsoft.com/office/drawing/2014/main" id="{9EA8A207-7D45-B544-A1DB-B83253DE0D84}"/>
                </a:ext>
              </a:extLst>
            </p:cNvPr>
            <p:cNvSpPr>
              <a:spLocks/>
            </p:cNvSpPr>
            <p:nvPr/>
          </p:nvSpPr>
          <p:spPr bwMode="auto">
            <a:xfrm>
              <a:off x="1799" y="2707"/>
              <a:ext cx="9" cy="10"/>
            </a:xfrm>
            <a:custGeom>
              <a:avLst/>
              <a:gdLst>
                <a:gd name="T0" fmla="*/ 0 w 31"/>
                <a:gd name="T1" fmla="*/ 0 h 38"/>
                <a:gd name="T2" fmla="*/ 0 w 31"/>
                <a:gd name="T3" fmla="*/ 0 h 38"/>
                <a:gd name="T4" fmla="*/ 0 w 31"/>
                <a:gd name="T5" fmla="*/ 0 h 38"/>
                <a:gd name="T6" fmla="*/ 0 w 31"/>
                <a:gd name="T7" fmla="*/ 0 h 38"/>
                <a:gd name="T8" fmla="*/ 0 w 31"/>
                <a:gd name="T9" fmla="*/ 0 h 38"/>
                <a:gd name="T10" fmla="*/ 0 w 31"/>
                <a:gd name="T11" fmla="*/ 0 h 38"/>
                <a:gd name="T12" fmla="*/ 0 w 31"/>
                <a:gd name="T13" fmla="*/ 0 h 38"/>
                <a:gd name="T14" fmla="*/ 0 w 31"/>
                <a:gd name="T15" fmla="*/ 0 h 38"/>
                <a:gd name="T16" fmla="*/ 0 w 31"/>
                <a:gd name="T17" fmla="*/ 0 h 38"/>
                <a:gd name="T18" fmla="*/ 0 w 31"/>
                <a:gd name="T19" fmla="*/ 0 h 38"/>
                <a:gd name="T20" fmla="*/ 0 w 31"/>
                <a:gd name="T21" fmla="*/ 0 h 38"/>
                <a:gd name="T22" fmla="*/ 0 w 31"/>
                <a:gd name="T23" fmla="*/ 0 h 38"/>
                <a:gd name="T24" fmla="*/ 0 w 31"/>
                <a:gd name="T25" fmla="*/ 0 h 38"/>
                <a:gd name="T26" fmla="*/ 0 w 31"/>
                <a:gd name="T27" fmla="*/ 0 h 38"/>
                <a:gd name="T28" fmla="*/ 0 w 31"/>
                <a:gd name="T29" fmla="*/ 0 h 38"/>
                <a:gd name="T30" fmla="*/ 0 w 31"/>
                <a:gd name="T31" fmla="*/ 0 h 38"/>
                <a:gd name="T32" fmla="*/ 0 w 31"/>
                <a:gd name="T33" fmla="*/ 0 h 38"/>
                <a:gd name="T34" fmla="*/ 0 w 31"/>
                <a:gd name="T35" fmla="*/ 0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1"/>
                <a:gd name="T55" fmla="*/ 0 h 38"/>
                <a:gd name="T56" fmla="*/ 31 w 31"/>
                <a:gd name="T57" fmla="*/ 38 h 3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1" h="38">
                  <a:moveTo>
                    <a:pt x="22" y="38"/>
                  </a:moveTo>
                  <a:lnTo>
                    <a:pt x="25" y="34"/>
                  </a:lnTo>
                  <a:lnTo>
                    <a:pt x="29" y="32"/>
                  </a:lnTo>
                  <a:lnTo>
                    <a:pt x="30" y="28"/>
                  </a:lnTo>
                  <a:lnTo>
                    <a:pt x="31" y="24"/>
                  </a:lnTo>
                  <a:lnTo>
                    <a:pt x="31" y="20"/>
                  </a:lnTo>
                  <a:lnTo>
                    <a:pt x="31" y="17"/>
                  </a:lnTo>
                  <a:lnTo>
                    <a:pt x="30" y="13"/>
                  </a:lnTo>
                  <a:lnTo>
                    <a:pt x="27" y="10"/>
                  </a:lnTo>
                  <a:lnTo>
                    <a:pt x="25" y="6"/>
                  </a:lnTo>
                  <a:lnTo>
                    <a:pt x="22" y="4"/>
                  </a:lnTo>
                  <a:lnTo>
                    <a:pt x="20" y="3"/>
                  </a:lnTo>
                  <a:lnTo>
                    <a:pt x="16" y="1"/>
                  </a:lnTo>
                  <a:lnTo>
                    <a:pt x="12" y="0"/>
                  </a:lnTo>
                  <a:lnTo>
                    <a:pt x="9" y="1"/>
                  </a:lnTo>
                  <a:lnTo>
                    <a:pt x="5" y="1"/>
                  </a:lnTo>
                  <a:lnTo>
                    <a:pt x="0" y="4"/>
                  </a:lnTo>
                  <a:lnTo>
                    <a:pt x="22" y="3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91" name="Freeform 846">
              <a:extLst>
                <a:ext uri="{FF2B5EF4-FFF2-40B4-BE49-F238E27FC236}">
                  <a16:creationId xmlns:a16="http://schemas.microsoft.com/office/drawing/2014/main" id="{D4A00FB4-E637-664D-9CD5-61E7BE733D05}"/>
                </a:ext>
              </a:extLst>
            </p:cNvPr>
            <p:cNvSpPr>
              <a:spLocks/>
            </p:cNvSpPr>
            <p:nvPr/>
          </p:nvSpPr>
          <p:spPr bwMode="auto">
            <a:xfrm>
              <a:off x="1774" y="2738"/>
              <a:ext cx="19" cy="20"/>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w 78"/>
                <a:gd name="T25" fmla="*/ 0 h 78"/>
                <a:gd name="T26" fmla="*/ 0 w 78"/>
                <a:gd name="T27" fmla="*/ 0 h 78"/>
                <a:gd name="T28" fmla="*/ 0 w 78"/>
                <a:gd name="T29" fmla="*/ 0 h 78"/>
                <a:gd name="T30" fmla="*/ 0 w 78"/>
                <a:gd name="T31" fmla="*/ 0 h 78"/>
                <a:gd name="T32" fmla="*/ 0 w 78"/>
                <a:gd name="T33" fmla="*/ 0 h 78"/>
                <a:gd name="T34" fmla="*/ 0 w 78"/>
                <a:gd name="T35" fmla="*/ 0 h 78"/>
                <a:gd name="T36" fmla="*/ 0 w 78"/>
                <a:gd name="T37" fmla="*/ 0 h 78"/>
                <a:gd name="T38" fmla="*/ 0 w 78"/>
                <a:gd name="T39" fmla="*/ 0 h 78"/>
                <a:gd name="T40" fmla="*/ 0 w 78"/>
                <a:gd name="T41" fmla="*/ 0 h 78"/>
                <a:gd name="T42" fmla="*/ 0 w 78"/>
                <a:gd name="T43" fmla="*/ 0 h 78"/>
                <a:gd name="T44" fmla="*/ 0 w 78"/>
                <a:gd name="T45" fmla="*/ 0 h 78"/>
                <a:gd name="T46" fmla="*/ 0 w 78"/>
                <a:gd name="T47" fmla="*/ 0 h 78"/>
                <a:gd name="T48" fmla="*/ 0 w 78"/>
                <a:gd name="T49" fmla="*/ 0 h 78"/>
                <a:gd name="T50" fmla="*/ 0 w 78"/>
                <a:gd name="T51" fmla="*/ 0 h 78"/>
                <a:gd name="T52" fmla="*/ 0 w 78"/>
                <a:gd name="T53" fmla="*/ 0 h 78"/>
                <a:gd name="T54" fmla="*/ 0 w 78"/>
                <a:gd name="T55" fmla="*/ 0 h 78"/>
                <a:gd name="T56" fmla="*/ 0 w 78"/>
                <a:gd name="T57" fmla="*/ 0 h 78"/>
                <a:gd name="T58" fmla="*/ 0 w 78"/>
                <a:gd name="T59" fmla="*/ 0 h 78"/>
                <a:gd name="T60" fmla="*/ 0 w 78"/>
                <a:gd name="T61" fmla="*/ 0 h 78"/>
                <a:gd name="T62" fmla="*/ 0 w 78"/>
                <a:gd name="T63" fmla="*/ 0 h 78"/>
                <a:gd name="T64" fmla="*/ 0 w 78"/>
                <a:gd name="T65" fmla="*/ 0 h 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8"/>
                <a:gd name="T100" fmla="*/ 0 h 78"/>
                <a:gd name="T101" fmla="*/ 78 w 78"/>
                <a:gd name="T102" fmla="*/ 78 h 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8" h="78">
                  <a:moveTo>
                    <a:pt x="39" y="0"/>
                  </a:moveTo>
                  <a:lnTo>
                    <a:pt x="47" y="0"/>
                  </a:lnTo>
                  <a:lnTo>
                    <a:pt x="54" y="3"/>
                  </a:lnTo>
                  <a:lnTo>
                    <a:pt x="60" y="6"/>
                  </a:lnTo>
                  <a:lnTo>
                    <a:pt x="67" y="11"/>
                  </a:lnTo>
                  <a:lnTo>
                    <a:pt x="72" y="16"/>
                  </a:lnTo>
                  <a:lnTo>
                    <a:pt x="74" y="24"/>
                  </a:lnTo>
                  <a:lnTo>
                    <a:pt x="77" y="30"/>
                  </a:lnTo>
                  <a:lnTo>
                    <a:pt x="78" y="39"/>
                  </a:lnTo>
                  <a:lnTo>
                    <a:pt x="77" y="47"/>
                  </a:lnTo>
                  <a:lnTo>
                    <a:pt x="74" y="54"/>
                  </a:lnTo>
                  <a:lnTo>
                    <a:pt x="72" y="61"/>
                  </a:lnTo>
                  <a:lnTo>
                    <a:pt x="67" y="66"/>
                  </a:lnTo>
                  <a:lnTo>
                    <a:pt x="60" y="71"/>
                  </a:lnTo>
                  <a:lnTo>
                    <a:pt x="54" y="74"/>
                  </a:lnTo>
                  <a:lnTo>
                    <a:pt x="47" y="77"/>
                  </a:lnTo>
                  <a:lnTo>
                    <a:pt x="39" y="78"/>
                  </a:lnTo>
                  <a:lnTo>
                    <a:pt x="31" y="77"/>
                  </a:lnTo>
                  <a:lnTo>
                    <a:pt x="24" y="74"/>
                  </a:lnTo>
                  <a:lnTo>
                    <a:pt x="18" y="71"/>
                  </a:lnTo>
                  <a:lnTo>
                    <a:pt x="11" y="66"/>
                  </a:lnTo>
                  <a:lnTo>
                    <a:pt x="6" y="61"/>
                  </a:lnTo>
                  <a:lnTo>
                    <a:pt x="2" y="54"/>
                  </a:lnTo>
                  <a:lnTo>
                    <a:pt x="1" y="47"/>
                  </a:lnTo>
                  <a:lnTo>
                    <a:pt x="0" y="39"/>
                  </a:lnTo>
                  <a:lnTo>
                    <a:pt x="1" y="30"/>
                  </a:lnTo>
                  <a:lnTo>
                    <a:pt x="2" y="24"/>
                  </a:lnTo>
                  <a:lnTo>
                    <a:pt x="6" y="16"/>
                  </a:lnTo>
                  <a:lnTo>
                    <a:pt x="11" y="11"/>
                  </a:lnTo>
                  <a:lnTo>
                    <a:pt x="18" y="6"/>
                  </a:lnTo>
                  <a:lnTo>
                    <a:pt x="24" y="3"/>
                  </a:lnTo>
                  <a:lnTo>
                    <a:pt x="31" y="0"/>
                  </a:lnTo>
                  <a:lnTo>
                    <a:pt x="39" y="0"/>
                  </a:lnTo>
                  <a:close/>
                </a:path>
              </a:pathLst>
            </a:custGeom>
            <a:solidFill>
              <a:srgbClr val="F2CDB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92" name="Freeform 847">
              <a:extLst>
                <a:ext uri="{FF2B5EF4-FFF2-40B4-BE49-F238E27FC236}">
                  <a16:creationId xmlns:a16="http://schemas.microsoft.com/office/drawing/2014/main" id="{A2A26CFB-4B06-BF4E-9D35-277CCA4AC424}"/>
                </a:ext>
              </a:extLst>
            </p:cNvPr>
            <p:cNvSpPr>
              <a:spLocks/>
            </p:cNvSpPr>
            <p:nvPr/>
          </p:nvSpPr>
          <p:spPr bwMode="auto">
            <a:xfrm>
              <a:off x="1774" y="2738"/>
              <a:ext cx="19" cy="20"/>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w 78"/>
                <a:gd name="T25" fmla="*/ 0 h 78"/>
                <a:gd name="T26" fmla="*/ 0 w 78"/>
                <a:gd name="T27" fmla="*/ 0 h 78"/>
                <a:gd name="T28" fmla="*/ 0 w 78"/>
                <a:gd name="T29" fmla="*/ 0 h 78"/>
                <a:gd name="T30" fmla="*/ 0 w 78"/>
                <a:gd name="T31" fmla="*/ 0 h 78"/>
                <a:gd name="T32" fmla="*/ 0 w 78"/>
                <a:gd name="T33" fmla="*/ 0 h 78"/>
                <a:gd name="T34" fmla="*/ 0 w 78"/>
                <a:gd name="T35" fmla="*/ 0 h 78"/>
                <a:gd name="T36" fmla="*/ 0 w 78"/>
                <a:gd name="T37" fmla="*/ 0 h 78"/>
                <a:gd name="T38" fmla="*/ 0 w 78"/>
                <a:gd name="T39" fmla="*/ 0 h 78"/>
                <a:gd name="T40" fmla="*/ 0 w 78"/>
                <a:gd name="T41" fmla="*/ 0 h 78"/>
                <a:gd name="T42" fmla="*/ 0 w 78"/>
                <a:gd name="T43" fmla="*/ 0 h 78"/>
                <a:gd name="T44" fmla="*/ 0 w 78"/>
                <a:gd name="T45" fmla="*/ 0 h 78"/>
                <a:gd name="T46" fmla="*/ 0 w 78"/>
                <a:gd name="T47" fmla="*/ 0 h 78"/>
                <a:gd name="T48" fmla="*/ 0 w 78"/>
                <a:gd name="T49" fmla="*/ 0 h 78"/>
                <a:gd name="T50" fmla="*/ 0 w 78"/>
                <a:gd name="T51" fmla="*/ 0 h 78"/>
                <a:gd name="T52" fmla="*/ 0 w 78"/>
                <a:gd name="T53" fmla="*/ 0 h 78"/>
                <a:gd name="T54" fmla="*/ 0 w 78"/>
                <a:gd name="T55" fmla="*/ 0 h 78"/>
                <a:gd name="T56" fmla="*/ 0 w 78"/>
                <a:gd name="T57" fmla="*/ 0 h 78"/>
                <a:gd name="T58" fmla="*/ 0 w 78"/>
                <a:gd name="T59" fmla="*/ 0 h 78"/>
                <a:gd name="T60" fmla="*/ 0 w 78"/>
                <a:gd name="T61" fmla="*/ 0 h 78"/>
                <a:gd name="T62" fmla="*/ 0 w 78"/>
                <a:gd name="T63" fmla="*/ 0 h 78"/>
                <a:gd name="T64" fmla="*/ 0 w 78"/>
                <a:gd name="T65" fmla="*/ 0 h 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8"/>
                <a:gd name="T100" fmla="*/ 0 h 78"/>
                <a:gd name="T101" fmla="*/ 78 w 78"/>
                <a:gd name="T102" fmla="*/ 78 h 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8" h="78">
                  <a:moveTo>
                    <a:pt x="39" y="0"/>
                  </a:moveTo>
                  <a:lnTo>
                    <a:pt x="47" y="0"/>
                  </a:lnTo>
                  <a:lnTo>
                    <a:pt x="54" y="3"/>
                  </a:lnTo>
                  <a:lnTo>
                    <a:pt x="60" y="6"/>
                  </a:lnTo>
                  <a:lnTo>
                    <a:pt x="67" y="11"/>
                  </a:lnTo>
                  <a:lnTo>
                    <a:pt x="72" y="16"/>
                  </a:lnTo>
                  <a:lnTo>
                    <a:pt x="74" y="24"/>
                  </a:lnTo>
                  <a:lnTo>
                    <a:pt x="77" y="30"/>
                  </a:lnTo>
                  <a:lnTo>
                    <a:pt x="78" y="39"/>
                  </a:lnTo>
                  <a:lnTo>
                    <a:pt x="77" y="47"/>
                  </a:lnTo>
                  <a:lnTo>
                    <a:pt x="74" y="54"/>
                  </a:lnTo>
                  <a:lnTo>
                    <a:pt x="72" y="61"/>
                  </a:lnTo>
                  <a:lnTo>
                    <a:pt x="67" y="66"/>
                  </a:lnTo>
                  <a:lnTo>
                    <a:pt x="60" y="71"/>
                  </a:lnTo>
                  <a:lnTo>
                    <a:pt x="54" y="74"/>
                  </a:lnTo>
                  <a:lnTo>
                    <a:pt x="47" y="77"/>
                  </a:lnTo>
                  <a:lnTo>
                    <a:pt x="39" y="78"/>
                  </a:lnTo>
                  <a:lnTo>
                    <a:pt x="31" y="77"/>
                  </a:lnTo>
                  <a:lnTo>
                    <a:pt x="24" y="74"/>
                  </a:lnTo>
                  <a:lnTo>
                    <a:pt x="18" y="71"/>
                  </a:lnTo>
                  <a:lnTo>
                    <a:pt x="11" y="66"/>
                  </a:lnTo>
                  <a:lnTo>
                    <a:pt x="6" y="61"/>
                  </a:lnTo>
                  <a:lnTo>
                    <a:pt x="2" y="54"/>
                  </a:lnTo>
                  <a:lnTo>
                    <a:pt x="1" y="47"/>
                  </a:lnTo>
                  <a:lnTo>
                    <a:pt x="0" y="39"/>
                  </a:lnTo>
                  <a:lnTo>
                    <a:pt x="1" y="30"/>
                  </a:lnTo>
                  <a:lnTo>
                    <a:pt x="2" y="24"/>
                  </a:lnTo>
                  <a:lnTo>
                    <a:pt x="6" y="16"/>
                  </a:lnTo>
                  <a:lnTo>
                    <a:pt x="11" y="11"/>
                  </a:lnTo>
                  <a:lnTo>
                    <a:pt x="18" y="6"/>
                  </a:lnTo>
                  <a:lnTo>
                    <a:pt x="24" y="3"/>
                  </a:lnTo>
                  <a:lnTo>
                    <a:pt x="31" y="0"/>
                  </a:lnTo>
                  <a:lnTo>
                    <a:pt x="39" y="0"/>
                  </a:lnTo>
                </a:path>
              </a:pathLst>
            </a:custGeom>
            <a:noFill/>
            <a:ln w="11113">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93" name="Line 848">
              <a:extLst>
                <a:ext uri="{FF2B5EF4-FFF2-40B4-BE49-F238E27FC236}">
                  <a16:creationId xmlns:a16="http://schemas.microsoft.com/office/drawing/2014/main" id="{5B22CCA4-343D-444A-B226-DC1E8921A29F}"/>
                </a:ext>
              </a:extLst>
            </p:cNvPr>
            <p:cNvSpPr>
              <a:spLocks noChangeShapeType="1"/>
            </p:cNvSpPr>
            <p:nvPr/>
          </p:nvSpPr>
          <p:spPr bwMode="auto">
            <a:xfrm>
              <a:off x="1770" y="2763"/>
              <a:ext cx="27" cy="1"/>
            </a:xfrm>
            <a:prstGeom prst="line">
              <a:avLst/>
            </a:prstGeom>
            <a:noFill/>
            <a:ln w="11113">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94" name="Freeform 849">
              <a:extLst>
                <a:ext uri="{FF2B5EF4-FFF2-40B4-BE49-F238E27FC236}">
                  <a16:creationId xmlns:a16="http://schemas.microsoft.com/office/drawing/2014/main" id="{59AD9B65-09FD-E147-9796-61559D113F93}"/>
                </a:ext>
              </a:extLst>
            </p:cNvPr>
            <p:cNvSpPr>
              <a:spLocks/>
            </p:cNvSpPr>
            <p:nvPr/>
          </p:nvSpPr>
          <p:spPr bwMode="auto">
            <a:xfrm>
              <a:off x="1763" y="2758"/>
              <a:ext cx="20" cy="39"/>
            </a:xfrm>
            <a:custGeom>
              <a:avLst/>
              <a:gdLst>
                <a:gd name="T0" fmla="*/ 0 w 83"/>
                <a:gd name="T1" fmla="*/ 0 h 151"/>
                <a:gd name="T2" fmla="*/ 0 w 83"/>
                <a:gd name="T3" fmla="*/ 0 h 151"/>
                <a:gd name="T4" fmla="*/ 0 w 83"/>
                <a:gd name="T5" fmla="*/ 0 h 151"/>
                <a:gd name="T6" fmla="*/ 0 60000 65536"/>
                <a:gd name="T7" fmla="*/ 0 60000 65536"/>
                <a:gd name="T8" fmla="*/ 0 60000 65536"/>
                <a:gd name="T9" fmla="*/ 0 w 83"/>
                <a:gd name="T10" fmla="*/ 0 h 151"/>
                <a:gd name="T11" fmla="*/ 83 w 83"/>
                <a:gd name="T12" fmla="*/ 151 h 151"/>
              </a:gdLst>
              <a:ahLst/>
              <a:cxnLst>
                <a:cxn ang="T6">
                  <a:pos x="T0" y="T1"/>
                </a:cxn>
                <a:cxn ang="T7">
                  <a:pos x="T2" y="T3"/>
                </a:cxn>
                <a:cxn ang="T8">
                  <a:pos x="T4" y="T5"/>
                </a:cxn>
              </a:cxnLst>
              <a:rect l="T9" t="T10" r="T11" b="T12"/>
              <a:pathLst>
                <a:path w="83" h="151">
                  <a:moveTo>
                    <a:pt x="83" y="0"/>
                  </a:moveTo>
                  <a:lnTo>
                    <a:pt x="83" y="69"/>
                  </a:lnTo>
                  <a:lnTo>
                    <a:pt x="0" y="151"/>
                  </a:lnTo>
                </a:path>
              </a:pathLst>
            </a:custGeom>
            <a:noFill/>
            <a:ln w="11113">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95" name="Line 850">
              <a:extLst>
                <a:ext uri="{FF2B5EF4-FFF2-40B4-BE49-F238E27FC236}">
                  <a16:creationId xmlns:a16="http://schemas.microsoft.com/office/drawing/2014/main" id="{2330E8D4-1BC1-AA44-BD0A-670196EF2773}"/>
                </a:ext>
              </a:extLst>
            </p:cNvPr>
            <p:cNvSpPr>
              <a:spLocks noChangeShapeType="1"/>
            </p:cNvSpPr>
            <p:nvPr/>
          </p:nvSpPr>
          <p:spPr bwMode="auto">
            <a:xfrm>
              <a:off x="1783" y="2775"/>
              <a:ext cx="22" cy="22"/>
            </a:xfrm>
            <a:prstGeom prst="line">
              <a:avLst/>
            </a:prstGeom>
            <a:noFill/>
            <a:ln w="11113">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96" name="Freeform 851">
              <a:extLst>
                <a:ext uri="{FF2B5EF4-FFF2-40B4-BE49-F238E27FC236}">
                  <a16:creationId xmlns:a16="http://schemas.microsoft.com/office/drawing/2014/main" id="{2F2EAD7A-9C29-AB41-9E54-F864C1717E89}"/>
                </a:ext>
              </a:extLst>
            </p:cNvPr>
            <p:cNvSpPr>
              <a:spLocks/>
            </p:cNvSpPr>
            <p:nvPr/>
          </p:nvSpPr>
          <p:spPr bwMode="auto">
            <a:xfrm>
              <a:off x="2110" y="2815"/>
              <a:ext cx="83" cy="82"/>
            </a:xfrm>
            <a:custGeom>
              <a:avLst/>
              <a:gdLst>
                <a:gd name="T0" fmla="*/ 0 w 333"/>
                <a:gd name="T1" fmla="*/ 0 h 324"/>
                <a:gd name="T2" fmla="*/ 0 w 333"/>
                <a:gd name="T3" fmla="*/ 0 h 324"/>
                <a:gd name="T4" fmla="*/ 0 w 333"/>
                <a:gd name="T5" fmla="*/ 0 h 324"/>
                <a:gd name="T6" fmla="*/ 0 w 333"/>
                <a:gd name="T7" fmla="*/ 0 h 324"/>
                <a:gd name="T8" fmla="*/ 0 w 333"/>
                <a:gd name="T9" fmla="*/ 0 h 324"/>
                <a:gd name="T10" fmla="*/ 0 w 333"/>
                <a:gd name="T11" fmla="*/ 0 h 324"/>
                <a:gd name="T12" fmla="*/ 0 w 333"/>
                <a:gd name="T13" fmla="*/ 0 h 324"/>
                <a:gd name="T14" fmla="*/ 0 w 333"/>
                <a:gd name="T15" fmla="*/ 0 h 324"/>
                <a:gd name="T16" fmla="*/ 0 w 333"/>
                <a:gd name="T17" fmla="*/ 0 h 324"/>
                <a:gd name="T18" fmla="*/ 0 w 333"/>
                <a:gd name="T19" fmla="*/ 0 h 324"/>
                <a:gd name="T20" fmla="*/ 0 w 333"/>
                <a:gd name="T21" fmla="*/ 0 h 324"/>
                <a:gd name="T22" fmla="*/ 0 w 333"/>
                <a:gd name="T23" fmla="*/ 0 h 324"/>
                <a:gd name="T24" fmla="*/ 0 w 333"/>
                <a:gd name="T25" fmla="*/ 0 h 324"/>
                <a:gd name="T26" fmla="*/ 0 w 333"/>
                <a:gd name="T27" fmla="*/ 0 h 324"/>
                <a:gd name="T28" fmla="*/ 0 w 333"/>
                <a:gd name="T29" fmla="*/ 0 h 324"/>
                <a:gd name="T30" fmla="*/ 0 w 333"/>
                <a:gd name="T31" fmla="*/ 0 h 324"/>
                <a:gd name="T32" fmla="*/ 0 w 333"/>
                <a:gd name="T33" fmla="*/ 0 h 324"/>
                <a:gd name="T34" fmla="*/ 0 w 333"/>
                <a:gd name="T35" fmla="*/ 0 h 324"/>
                <a:gd name="T36" fmla="*/ 0 w 333"/>
                <a:gd name="T37" fmla="*/ 0 h 324"/>
                <a:gd name="T38" fmla="*/ 0 w 333"/>
                <a:gd name="T39" fmla="*/ 0 h 324"/>
                <a:gd name="T40" fmla="*/ 0 w 333"/>
                <a:gd name="T41" fmla="*/ 0 h 324"/>
                <a:gd name="T42" fmla="*/ 0 w 333"/>
                <a:gd name="T43" fmla="*/ 0 h 324"/>
                <a:gd name="T44" fmla="*/ 0 w 333"/>
                <a:gd name="T45" fmla="*/ 0 h 324"/>
                <a:gd name="T46" fmla="*/ 0 w 333"/>
                <a:gd name="T47" fmla="*/ 0 h 324"/>
                <a:gd name="T48" fmla="*/ 0 w 333"/>
                <a:gd name="T49" fmla="*/ 0 h 324"/>
                <a:gd name="T50" fmla="*/ 0 w 333"/>
                <a:gd name="T51" fmla="*/ 0 h 324"/>
                <a:gd name="T52" fmla="*/ 0 w 333"/>
                <a:gd name="T53" fmla="*/ 0 h 324"/>
                <a:gd name="T54" fmla="*/ 0 w 333"/>
                <a:gd name="T55" fmla="*/ 0 h 324"/>
                <a:gd name="T56" fmla="*/ 0 w 333"/>
                <a:gd name="T57" fmla="*/ 0 h 324"/>
                <a:gd name="T58" fmla="*/ 0 w 333"/>
                <a:gd name="T59" fmla="*/ 0 h 324"/>
                <a:gd name="T60" fmla="*/ 0 w 333"/>
                <a:gd name="T61" fmla="*/ 0 h 324"/>
                <a:gd name="T62" fmla="*/ 0 w 333"/>
                <a:gd name="T63" fmla="*/ 0 h 3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3"/>
                <a:gd name="T97" fmla="*/ 0 h 324"/>
                <a:gd name="T98" fmla="*/ 333 w 333"/>
                <a:gd name="T99" fmla="*/ 324 h 32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3" h="324">
                  <a:moveTo>
                    <a:pt x="166" y="0"/>
                  </a:moveTo>
                  <a:lnTo>
                    <a:pt x="184" y="2"/>
                  </a:lnTo>
                  <a:lnTo>
                    <a:pt x="200" y="3"/>
                  </a:lnTo>
                  <a:lnTo>
                    <a:pt x="216" y="8"/>
                  </a:lnTo>
                  <a:lnTo>
                    <a:pt x="231" y="13"/>
                  </a:lnTo>
                  <a:lnTo>
                    <a:pt x="245" y="19"/>
                  </a:lnTo>
                  <a:lnTo>
                    <a:pt x="259" y="28"/>
                  </a:lnTo>
                  <a:lnTo>
                    <a:pt x="272" y="37"/>
                  </a:lnTo>
                  <a:lnTo>
                    <a:pt x="284" y="48"/>
                  </a:lnTo>
                  <a:lnTo>
                    <a:pt x="294" y="60"/>
                  </a:lnTo>
                  <a:lnTo>
                    <a:pt x="304" y="72"/>
                  </a:lnTo>
                  <a:lnTo>
                    <a:pt x="313" y="85"/>
                  </a:lnTo>
                  <a:lnTo>
                    <a:pt x="320" y="100"/>
                  </a:lnTo>
                  <a:lnTo>
                    <a:pt x="326" y="114"/>
                  </a:lnTo>
                  <a:lnTo>
                    <a:pt x="330" y="130"/>
                  </a:lnTo>
                  <a:lnTo>
                    <a:pt x="332" y="147"/>
                  </a:lnTo>
                  <a:lnTo>
                    <a:pt x="333" y="163"/>
                  </a:lnTo>
                  <a:lnTo>
                    <a:pt x="332" y="179"/>
                  </a:lnTo>
                  <a:lnTo>
                    <a:pt x="330" y="196"/>
                  </a:lnTo>
                  <a:lnTo>
                    <a:pt x="326" y="211"/>
                  </a:lnTo>
                  <a:lnTo>
                    <a:pt x="320" y="226"/>
                  </a:lnTo>
                  <a:lnTo>
                    <a:pt x="313" y="240"/>
                  </a:lnTo>
                  <a:lnTo>
                    <a:pt x="304" y="254"/>
                  </a:lnTo>
                  <a:lnTo>
                    <a:pt x="294" y="265"/>
                  </a:lnTo>
                  <a:lnTo>
                    <a:pt x="284" y="278"/>
                  </a:lnTo>
                  <a:lnTo>
                    <a:pt x="272" y="288"/>
                  </a:lnTo>
                  <a:lnTo>
                    <a:pt x="259" y="296"/>
                  </a:lnTo>
                  <a:lnTo>
                    <a:pt x="245" y="305"/>
                  </a:lnTo>
                  <a:lnTo>
                    <a:pt x="231" y="312"/>
                  </a:lnTo>
                  <a:lnTo>
                    <a:pt x="216" y="318"/>
                  </a:lnTo>
                  <a:lnTo>
                    <a:pt x="200" y="322"/>
                  </a:lnTo>
                  <a:lnTo>
                    <a:pt x="184" y="324"/>
                  </a:lnTo>
                  <a:lnTo>
                    <a:pt x="166" y="324"/>
                  </a:lnTo>
                  <a:lnTo>
                    <a:pt x="150" y="324"/>
                  </a:lnTo>
                  <a:lnTo>
                    <a:pt x="133" y="322"/>
                  </a:lnTo>
                  <a:lnTo>
                    <a:pt x="117" y="318"/>
                  </a:lnTo>
                  <a:lnTo>
                    <a:pt x="102" y="312"/>
                  </a:lnTo>
                  <a:lnTo>
                    <a:pt x="87" y="305"/>
                  </a:lnTo>
                  <a:lnTo>
                    <a:pt x="73" y="296"/>
                  </a:lnTo>
                  <a:lnTo>
                    <a:pt x="60" y="288"/>
                  </a:lnTo>
                  <a:lnTo>
                    <a:pt x="49" y="278"/>
                  </a:lnTo>
                  <a:lnTo>
                    <a:pt x="37" y="265"/>
                  </a:lnTo>
                  <a:lnTo>
                    <a:pt x="27" y="254"/>
                  </a:lnTo>
                  <a:lnTo>
                    <a:pt x="20" y="240"/>
                  </a:lnTo>
                  <a:lnTo>
                    <a:pt x="12" y="226"/>
                  </a:lnTo>
                  <a:lnTo>
                    <a:pt x="7" y="211"/>
                  </a:lnTo>
                  <a:lnTo>
                    <a:pt x="2" y="196"/>
                  </a:lnTo>
                  <a:lnTo>
                    <a:pt x="0" y="179"/>
                  </a:lnTo>
                  <a:lnTo>
                    <a:pt x="0" y="163"/>
                  </a:lnTo>
                  <a:lnTo>
                    <a:pt x="0" y="147"/>
                  </a:lnTo>
                  <a:lnTo>
                    <a:pt x="2" y="130"/>
                  </a:lnTo>
                  <a:lnTo>
                    <a:pt x="7" y="114"/>
                  </a:lnTo>
                  <a:lnTo>
                    <a:pt x="12" y="100"/>
                  </a:lnTo>
                  <a:lnTo>
                    <a:pt x="20" y="85"/>
                  </a:lnTo>
                  <a:lnTo>
                    <a:pt x="27" y="72"/>
                  </a:lnTo>
                  <a:lnTo>
                    <a:pt x="37" y="60"/>
                  </a:lnTo>
                  <a:lnTo>
                    <a:pt x="49" y="48"/>
                  </a:lnTo>
                  <a:lnTo>
                    <a:pt x="60" y="37"/>
                  </a:lnTo>
                  <a:lnTo>
                    <a:pt x="73" y="28"/>
                  </a:lnTo>
                  <a:lnTo>
                    <a:pt x="87" y="19"/>
                  </a:lnTo>
                  <a:lnTo>
                    <a:pt x="102" y="13"/>
                  </a:lnTo>
                  <a:lnTo>
                    <a:pt x="117" y="8"/>
                  </a:lnTo>
                  <a:lnTo>
                    <a:pt x="133" y="3"/>
                  </a:lnTo>
                  <a:lnTo>
                    <a:pt x="150" y="2"/>
                  </a:lnTo>
                  <a:lnTo>
                    <a:pt x="166" y="0"/>
                  </a:lnTo>
                  <a:close/>
                </a:path>
              </a:pathLst>
            </a:custGeom>
            <a:solidFill>
              <a:srgbClr val="F2CDB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97" name="Freeform 852">
              <a:extLst>
                <a:ext uri="{FF2B5EF4-FFF2-40B4-BE49-F238E27FC236}">
                  <a16:creationId xmlns:a16="http://schemas.microsoft.com/office/drawing/2014/main" id="{148BB3E3-40D4-FD42-8432-31883809AF44}"/>
                </a:ext>
              </a:extLst>
            </p:cNvPr>
            <p:cNvSpPr>
              <a:spLocks/>
            </p:cNvSpPr>
            <p:nvPr/>
          </p:nvSpPr>
          <p:spPr bwMode="auto">
            <a:xfrm>
              <a:off x="2110" y="2815"/>
              <a:ext cx="83" cy="82"/>
            </a:xfrm>
            <a:custGeom>
              <a:avLst/>
              <a:gdLst>
                <a:gd name="T0" fmla="*/ 0 w 333"/>
                <a:gd name="T1" fmla="*/ 0 h 324"/>
                <a:gd name="T2" fmla="*/ 0 w 333"/>
                <a:gd name="T3" fmla="*/ 0 h 324"/>
                <a:gd name="T4" fmla="*/ 0 w 333"/>
                <a:gd name="T5" fmla="*/ 0 h 324"/>
                <a:gd name="T6" fmla="*/ 0 w 333"/>
                <a:gd name="T7" fmla="*/ 0 h 324"/>
                <a:gd name="T8" fmla="*/ 0 w 333"/>
                <a:gd name="T9" fmla="*/ 0 h 324"/>
                <a:gd name="T10" fmla="*/ 0 w 333"/>
                <a:gd name="T11" fmla="*/ 0 h 324"/>
                <a:gd name="T12" fmla="*/ 0 w 333"/>
                <a:gd name="T13" fmla="*/ 0 h 324"/>
                <a:gd name="T14" fmla="*/ 0 w 333"/>
                <a:gd name="T15" fmla="*/ 0 h 324"/>
                <a:gd name="T16" fmla="*/ 0 w 333"/>
                <a:gd name="T17" fmla="*/ 0 h 324"/>
                <a:gd name="T18" fmla="*/ 0 w 333"/>
                <a:gd name="T19" fmla="*/ 0 h 324"/>
                <a:gd name="T20" fmla="*/ 0 w 333"/>
                <a:gd name="T21" fmla="*/ 0 h 324"/>
                <a:gd name="T22" fmla="*/ 0 w 333"/>
                <a:gd name="T23" fmla="*/ 0 h 324"/>
                <a:gd name="T24" fmla="*/ 0 w 333"/>
                <a:gd name="T25" fmla="*/ 0 h 324"/>
                <a:gd name="T26" fmla="*/ 0 w 333"/>
                <a:gd name="T27" fmla="*/ 0 h 324"/>
                <a:gd name="T28" fmla="*/ 0 w 333"/>
                <a:gd name="T29" fmla="*/ 0 h 324"/>
                <a:gd name="T30" fmla="*/ 0 w 333"/>
                <a:gd name="T31" fmla="*/ 0 h 324"/>
                <a:gd name="T32" fmla="*/ 0 w 333"/>
                <a:gd name="T33" fmla="*/ 0 h 324"/>
                <a:gd name="T34" fmla="*/ 0 w 333"/>
                <a:gd name="T35" fmla="*/ 0 h 324"/>
                <a:gd name="T36" fmla="*/ 0 w 333"/>
                <a:gd name="T37" fmla="*/ 0 h 324"/>
                <a:gd name="T38" fmla="*/ 0 w 333"/>
                <a:gd name="T39" fmla="*/ 0 h 324"/>
                <a:gd name="T40" fmla="*/ 0 w 333"/>
                <a:gd name="T41" fmla="*/ 0 h 324"/>
                <a:gd name="T42" fmla="*/ 0 w 333"/>
                <a:gd name="T43" fmla="*/ 0 h 324"/>
                <a:gd name="T44" fmla="*/ 0 w 333"/>
                <a:gd name="T45" fmla="*/ 0 h 324"/>
                <a:gd name="T46" fmla="*/ 0 w 333"/>
                <a:gd name="T47" fmla="*/ 0 h 324"/>
                <a:gd name="T48" fmla="*/ 0 w 333"/>
                <a:gd name="T49" fmla="*/ 0 h 324"/>
                <a:gd name="T50" fmla="*/ 0 w 333"/>
                <a:gd name="T51" fmla="*/ 0 h 324"/>
                <a:gd name="T52" fmla="*/ 0 w 333"/>
                <a:gd name="T53" fmla="*/ 0 h 324"/>
                <a:gd name="T54" fmla="*/ 0 w 333"/>
                <a:gd name="T55" fmla="*/ 0 h 324"/>
                <a:gd name="T56" fmla="*/ 0 w 333"/>
                <a:gd name="T57" fmla="*/ 0 h 324"/>
                <a:gd name="T58" fmla="*/ 0 w 333"/>
                <a:gd name="T59" fmla="*/ 0 h 324"/>
                <a:gd name="T60" fmla="*/ 0 w 333"/>
                <a:gd name="T61" fmla="*/ 0 h 324"/>
                <a:gd name="T62" fmla="*/ 0 w 333"/>
                <a:gd name="T63" fmla="*/ 0 h 3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3"/>
                <a:gd name="T97" fmla="*/ 0 h 324"/>
                <a:gd name="T98" fmla="*/ 333 w 333"/>
                <a:gd name="T99" fmla="*/ 324 h 32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3" h="324">
                  <a:moveTo>
                    <a:pt x="166" y="0"/>
                  </a:moveTo>
                  <a:lnTo>
                    <a:pt x="184" y="2"/>
                  </a:lnTo>
                  <a:lnTo>
                    <a:pt x="200" y="3"/>
                  </a:lnTo>
                  <a:lnTo>
                    <a:pt x="216" y="8"/>
                  </a:lnTo>
                  <a:lnTo>
                    <a:pt x="231" y="13"/>
                  </a:lnTo>
                  <a:lnTo>
                    <a:pt x="245" y="19"/>
                  </a:lnTo>
                  <a:lnTo>
                    <a:pt x="259" y="28"/>
                  </a:lnTo>
                  <a:lnTo>
                    <a:pt x="272" y="37"/>
                  </a:lnTo>
                  <a:lnTo>
                    <a:pt x="284" y="48"/>
                  </a:lnTo>
                  <a:lnTo>
                    <a:pt x="294" y="60"/>
                  </a:lnTo>
                  <a:lnTo>
                    <a:pt x="304" y="72"/>
                  </a:lnTo>
                  <a:lnTo>
                    <a:pt x="313" y="85"/>
                  </a:lnTo>
                  <a:lnTo>
                    <a:pt x="320" y="100"/>
                  </a:lnTo>
                  <a:lnTo>
                    <a:pt x="326" y="114"/>
                  </a:lnTo>
                  <a:lnTo>
                    <a:pt x="330" y="130"/>
                  </a:lnTo>
                  <a:lnTo>
                    <a:pt x="332" y="147"/>
                  </a:lnTo>
                  <a:lnTo>
                    <a:pt x="333" y="163"/>
                  </a:lnTo>
                  <a:lnTo>
                    <a:pt x="332" y="179"/>
                  </a:lnTo>
                  <a:lnTo>
                    <a:pt x="330" y="196"/>
                  </a:lnTo>
                  <a:lnTo>
                    <a:pt x="326" y="211"/>
                  </a:lnTo>
                  <a:lnTo>
                    <a:pt x="320" y="226"/>
                  </a:lnTo>
                  <a:lnTo>
                    <a:pt x="313" y="240"/>
                  </a:lnTo>
                  <a:lnTo>
                    <a:pt x="304" y="254"/>
                  </a:lnTo>
                  <a:lnTo>
                    <a:pt x="294" y="265"/>
                  </a:lnTo>
                  <a:lnTo>
                    <a:pt x="284" y="278"/>
                  </a:lnTo>
                  <a:lnTo>
                    <a:pt x="272" y="288"/>
                  </a:lnTo>
                  <a:lnTo>
                    <a:pt x="259" y="296"/>
                  </a:lnTo>
                  <a:lnTo>
                    <a:pt x="245" y="305"/>
                  </a:lnTo>
                  <a:lnTo>
                    <a:pt x="231" y="312"/>
                  </a:lnTo>
                  <a:lnTo>
                    <a:pt x="216" y="318"/>
                  </a:lnTo>
                  <a:lnTo>
                    <a:pt x="200" y="322"/>
                  </a:lnTo>
                  <a:lnTo>
                    <a:pt x="184" y="324"/>
                  </a:lnTo>
                  <a:lnTo>
                    <a:pt x="166" y="324"/>
                  </a:lnTo>
                  <a:lnTo>
                    <a:pt x="150" y="324"/>
                  </a:lnTo>
                  <a:lnTo>
                    <a:pt x="133" y="322"/>
                  </a:lnTo>
                  <a:lnTo>
                    <a:pt x="117" y="318"/>
                  </a:lnTo>
                  <a:lnTo>
                    <a:pt x="102" y="312"/>
                  </a:lnTo>
                  <a:lnTo>
                    <a:pt x="87" y="305"/>
                  </a:lnTo>
                  <a:lnTo>
                    <a:pt x="73" y="296"/>
                  </a:lnTo>
                  <a:lnTo>
                    <a:pt x="60" y="288"/>
                  </a:lnTo>
                  <a:lnTo>
                    <a:pt x="49" y="278"/>
                  </a:lnTo>
                  <a:lnTo>
                    <a:pt x="37" y="265"/>
                  </a:lnTo>
                  <a:lnTo>
                    <a:pt x="27" y="254"/>
                  </a:lnTo>
                  <a:lnTo>
                    <a:pt x="20" y="240"/>
                  </a:lnTo>
                  <a:lnTo>
                    <a:pt x="12" y="226"/>
                  </a:lnTo>
                  <a:lnTo>
                    <a:pt x="7" y="211"/>
                  </a:lnTo>
                  <a:lnTo>
                    <a:pt x="2" y="196"/>
                  </a:lnTo>
                  <a:lnTo>
                    <a:pt x="0" y="179"/>
                  </a:lnTo>
                  <a:lnTo>
                    <a:pt x="0" y="163"/>
                  </a:lnTo>
                  <a:lnTo>
                    <a:pt x="0" y="147"/>
                  </a:lnTo>
                  <a:lnTo>
                    <a:pt x="2" y="130"/>
                  </a:lnTo>
                  <a:lnTo>
                    <a:pt x="7" y="114"/>
                  </a:lnTo>
                  <a:lnTo>
                    <a:pt x="12" y="100"/>
                  </a:lnTo>
                  <a:lnTo>
                    <a:pt x="20" y="85"/>
                  </a:lnTo>
                  <a:lnTo>
                    <a:pt x="27" y="72"/>
                  </a:lnTo>
                  <a:lnTo>
                    <a:pt x="37" y="60"/>
                  </a:lnTo>
                  <a:lnTo>
                    <a:pt x="49" y="48"/>
                  </a:lnTo>
                  <a:lnTo>
                    <a:pt x="60" y="37"/>
                  </a:lnTo>
                  <a:lnTo>
                    <a:pt x="73" y="28"/>
                  </a:lnTo>
                  <a:lnTo>
                    <a:pt x="87" y="19"/>
                  </a:lnTo>
                  <a:lnTo>
                    <a:pt x="102" y="13"/>
                  </a:lnTo>
                  <a:lnTo>
                    <a:pt x="117" y="8"/>
                  </a:lnTo>
                  <a:lnTo>
                    <a:pt x="133" y="3"/>
                  </a:lnTo>
                  <a:lnTo>
                    <a:pt x="150" y="2"/>
                  </a:lnTo>
                  <a:lnTo>
                    <a:pt x="166" y="0"/>
                  </a:lnTo>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98" name="Line 853">
              <a:extLst>
                <a:ext uri="{FF2B5EF4-FFF2-40B4-BE49-F238E27FC236}">
                  <a16:creationId xmlns:a16="http://schemas.microsoft.com/office/drawing/2014/main" id="{73247D3E-99BA-3A45-9276-A820146DFFA3}"/>
                </a:ext>
              </a:extLst>
            </p:cNvPr>
            <p:cNvSpPr>
              <a:spLocks noChangeShapeType="1"/>
            </p:cNvSpPr>
            <p:nvPr/>
          </p:nvSpPr>
          <p:spPr bwMode="auto">
            <a:xfrm flipH="1">
              <a:off x="2146" y="2816"/>
              <a:ext cx="8" cy="1"/>
            </a:xfrm>
            <a:prstGeom prst="line">
              <a:avLst/>
            </a:prstGeom>
            <a:noFill/>
            <a:ln w="3175">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99" name="Freeform 854">
              <a:extLst>
                <a:ext uri="{FF2B5EF4-FFF2-40B4-BE49-F238E27FC236}">
                  <a16:creationId xmlns:a16="http://schemas.microsoft.com/office/drawing/2014/main" id="{7D1F3BA3-1890-A448-9CE7-23AC247C1E93}"/>
                </a:ext>
              </a:extLst>
            </p:cNvPr>
            <p:cNvSpPr>
              <a:spLocks/>
            </p:cNvSpPr>
            <p:nvPr/>
          </p:nvSpPr>
          <p:spPr bwMode="auto">
            <a:xfrm>
              <a:off x="2166" y="2827"/>
              <a:ext cx="8" cy="10"/>
            </a:xfrm>
            <a:custGeom>
              <a:avLst/>
              <a:gdLst>
                <a:gd name="T0" fmla="*/ 0 w 30"/>
                <a:gd name="T1" fmla="*/ 0 h 38"/>
                <a:gd name="T2" fmla="*/ 0 w 30"/>
                <a:gd name="T3" fmla="*/ 0 h 38"/>
                <a:gd name="T4" fmla="*/ 0 w 30"/>
                <a:gd name="T5" fmla="*/ 0 h 38"/>
                <a:gd name="T6" fmla="*/ 0 w 30"/>
                <a:gd name="T7" fmla="*/ 0 h 38"/>
                <a:gd name="T8" fmla="*/ 0 w 30"/>
                <a:gd name="T9" fmla="*/ 0 h 38"/>
                <a:gd name="T10" fmla="*/ 0 w 30"/>
                <a:gd name="T11" fmla="*/ 0 h 38"/>
                <a:gd name="T12" fmla="*/ 0 w 30"/>
                <a:gd name="T13" fmla="*/ 0 h 38"/>
                <a:gd name="T14" fmla="*/ 0 w 30"/>
                <a:gd name="T15" fmla="*/ 0 h 38"/>
                <a:gd name="T16" fmla="*/ 0 w 30"/>
                <a:gd name="T17" fmla="*/ 0 h 38"/>
                <a:gd name="T18" fmla="*/ 0 w 30"/>
                <a:gd name="T19" fmla="*/ 0 h 38"/>
                <a:gd name="T20" fmla="*/ 0 w 30"/>
                <a:gd name="T21" fmla="*/ 0 h 38"/>
                <a:gd name="T22" fmla="*/ 0 w 30"/>
                <a:gd name="T23" fmla="*/ 0 h 38"/>
                <a:gd name="T24" fmla="*/ 0 w 30"/>
                <a:gd name="T25" fmla="*/ 0 h 38"/>
                <a:gd name="T26" fmla="*/ 0 w 30"/>
                <a:gd name="T27" fmla="*/ 0 h 38"/>
                <a:gd name="T28" fmla="*/ 0 w 30"/>
                <a:gd name="T29" fmla="*/ 0 h 38"/>
                <a:gd name="T30" fmla="*/ 0 w 30"/>
                <a:gd name="T31" fmla="*/ 0 h 38"/>
                <a:gd name="T32" fmla="*/ 0 w 30"/>
                <a:gd name="T33" fmla="*/ 0 h 38"/>
                <a:gd name="T34" fmla="*/ 0 w 30"/>
                <a:gd name="T35" fmla="*/ 0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
                <a:gd name="T55" fmla="*/ 0 h 38"/>
                <a:gd name="T56" fmla="*/ 30 w 30"/>
                <a:gd name="T57" fmla="*/ 38 h 3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 h="38">
                  <a:moveTo>
                    <a:pt x="0" y="34"/>
                  </a:moveTo>
                  <a:lnTo>
                    <a:pt x="4" y="37"/>
                  </a:lnTo>
                  <a:lnTo>
                    <a:pt x="8" y="38"/>
                  </a:lnTo>
                  <a:lnTo>
                    <a:pt x="11" y="38"/>
                  </a:lnTo>
                  <a:lnTo>
                    <a:pt x="15" y="37"/>
                  </a:lnTo>
                  <a:lnTo>
                    <a:pt x="19" y="36"/>
                  </a:lnTo>
                  <a:lnTo>
                    <a:pt x="23" y="34"/>
                  </a:lnTo>
                  <a:lnTo>
                    <a:pt x="25" y="32"/>
                  </a:lnTo>
                  <a:lnTo>
                    <a:pt x="28" y="28"/>
                  </a:lnTo>
                  <a:lnTo>
                    <a:pt x="29" y="26"/>
                  </a:lnTo>
                  <a:lnTo>
                    <a:pt x="30" y="22"/>
                  </a:lnTo>
                  <a:lnTo>
                    <a:pt x="30" y="18"/>
                  </a:lnTo>
                  <a:lnTo>
                    <a:pt x="30" y="14"/>
                  </a:lnTo>
                  <a:lnTo>
                    <a:pt x="29" y="10"/>
                  </a:lnTo>
                  <a:lnTo>
                    <a:pt x="28" y="7"/>
                  </a:lnTo>
                  <a:lnTo>
                    <a:pt x="25" y="4"/>
                  </a:lnTo>
                  <a:lnTo>
                    <a:pt x="22" y="0"/>
                  </a:lnTo>
                  <a:lnTo>
                    <a:pt x="0" y="3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00" name="Freeform 855">
              <a:extLst>
                <a:ext uri="{FF2B5EF4-FFF2-40B4-BE49-F238E27FC236}">
                  <a16:creationId xmlns:a16="http://schemas.microsoft.com/office/drawing/2014/main" id="{82425576-D705-7D4B-9783-71FC6EAC2201}"/>
                </a:ext>
              </a:extLst>
            </p:cNvPr>
            <p:cNvSpPr>
              <a:spLocks/>
            </p:cNvSpPr>
            <p:nvPr/>
          </p:nvSpPr>
          <p:spPr bwMode="auto">
            <a:xfrm>
              <a:off x="2136" y="2812"/>
              <a:ext cx="36" cy="24"/>
            </a:xfrm>
            <a:custGeom>
              <a:avLst/>
              <a:gdLst>
                <a:gd name="T0" fmla="*/ 0 w 144"/>
                <a:gd name="T1" fmla="*/ 0 h 94"/>
                <a:gd name="T2" fmla="*/ 0 w 144"/>
                <a:gd name="T3" fmla="*/ 0 h 94"/>
                <a:gd name="T4" fmla="*/ 0 w 144"/>
                <a:gd name="T5" fmla="*/ 0 h 94"/>
                <a:gd name="T6" fmla="*/ 0 w 144"/>
                <a:gd name="T7" fmla="*/ 0 h 94"/>
                <a:gd name="T8" fmla="*/ 0 w 144"/>
                <a:gd name="T9" fmla="*/ 0 h 94"/>
                <a:gd name="T10" fmla="*/ 0 w 144"/>
                <a:gd name="T11" fmla="*/ 0 h 94"/>
                <a:gd name="T12" fmla="*/ 0 w 144"/>
                <a:gd name="T13" fmla="*/ 0 h 94"/>
                <a:gd name="T14" fmla="*/ 0 w 144"/>
                <a:gd name="T15" fmla="*/ 0 h 94"/>
                <a:gd name="T16" fmla="*/ 0 w 144"/>
                <a:gd name="T17" fmla="*/ 0 h 94"/>
                <a:gd name="T18" fmla="*/ 0 w 144"/>
                <a:gd name="T19" fmla="*/ 0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4"/>
                <a:gd name="T31" fmla="*/ 0 h 94"/>
                <a:gd name="T32" fmla="*/ 144 w 144"/>
                <a:gd name="T33" fmla="*/ 94 h 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4" h="94">
                  <a:moveTo>
                    <a:pt x="26" y="0"/>
                  </a:moveTo>
                  <a:lnTo>
                    <a:pt x="26" y="34"/>
                  </a:lnTo>
                  <a:lnTo>
                    <a:pt x="122" y="94"/>
                  </a:lnTo>
                  <a:lnTo>
                    <a:pt x="144" y="60"/>
                  </a:lnTo>
                  <a:lnTo>
                    <a:pt x="48" y="0"/>
                  </a:lnTo>
                  <a:lnTo>
                    <a:pt x="26" y="0"/>
                  </a:lnTo>
                  <a:lnTo>
                    <a:pt x="0" y="16"/>
                  </a:lnTo>
                  <a:lnTo>
                    <a:pt x="26" y="34"/>
                  </a:lnTo>
                  <a:lnTo>
                    <a:pt x="26"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01" name="Freeform 856">
              <a:extLst>
                <a:ext uri="{FF2B5EF4-FFF2-40B4-BE49-F238E27FC236}">
                  <a16:creationId xmlns:a16="http://schemas.microsoft.com/office/drawing/2014/main" id="{117C8C42-E0E5-6D40-AC77-5A7A896188A8}"/>
                </a:ext>
              </a:extLst>
            </p:cNvPr>
            <p:cNvSpPr>
              <a:spLocks/>
            </p:cNvSpPr>
            <p:nvPr/>
          </p:nvSpPr>
          <p:spPr bwMode="auto">
            <a:xfrm>
              <a:off x="2142" y="2797"/>
              <a:ext cx="30" cy="23"/>
            </a:xfrm>
            <a:custGeom>
              <a:avLst/>
              <a:gdLst>
                <a:gd name="T0" fmla="*/ 0 w 118"/>
                <a:gd name="T1" fmla="*/ 0 h 95"/>
                <a:gd name="T2" fmla="*/ 0 w 118"/>
                <a:gd name="T3" fmla="*/ 0 h 95"/>
                <a:gd name="T4" fmla="*/ 0 w 118"/>
                <a:gd name="T5" fmla="*/ 0 h 95"/>
                <a:gd name="T6" fmla="*/ 0 w 118"/>
                <a:gd name="T7" fmla="*/ 0 h 95"/>
                <a:gd name="T8" fmla="*/ 0 w 118"/>
                <a:gd name="T9" fmla="*/ 0 h 95"/>
                <a:gd name="T10" fmla="*/ 0 60000 65536"/>
                <a:gd name="T11" fmla="*/ 0 60000 65536"/>
                <a:gd name="T12" fmla="*/ 0 60000 65536"/>
                <a:gd name="T13" fmla="*/ 0 60000 65536"/>
                <a:gd name="T14" fmla="*/ 0 60000 65536"/>
                <a:gd name="T15" fmla="*/ 0 w 118"/>
                <a:gd name="T16" fmla="*/ 0 h 95"/>
                <a:gd name="T17" fmla="*/ 118 w 118"/>
                <a:gd name="T18" fmla="*/ 95 h 95"/>
              </a:gdLst>
              <a:ahLst/>
              <a:cxnLst>
                <a:cxn ang="T10">
                  <a:pos x="T0" y="T1"/>
                </a:cxn>
                <a:cxn ang="T11">
                  <a:pos x="T2" y="T3"/>
                </a:cxn>
                <a:cxn ang="T12">
                  <a:pos x="T4" y="T5"/>
                </a:cxn>
                <a:cxn ang="T13">
                  <a:pos x="T6" y="T7"/>
                </a:cxn>
                <a:cxn ang="T14">
                  <a:pos x="T8" y="T9"/>
                </a:cxn>
              </a:cxnLst>
              <a:rect l="T15" t="T16" r="T17" b="T18"/>
              <a:pathLst>
                <a:path w="118" h="95">
                  <a:moveTo>
                    <a:pt x="96" y="0"/>
                  </a:moveTo>
                  <a:lnTo>
                    <a:pt x="0" y="62"/>
                  </a:lnTo>
                  <a:lnTo>
                    <a:pt x="22" y="95"/>
                  </a:lnTo>
                  <a:lnTo>
                    <a:pt x="118" y="33"/>
                  </a:lnTo>
                  <a:lnTo>
                    <a:pt x="96"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02" name="Freeform 857">
              <a:extLst>
                <a:ext uri="{FF2B5EF4-FFF2-40B4-BE49-F238E27FC236}">
                  <a16:creationId xmlns:a16="http://schemas.microsoft.com/office/drawing/2014/main" id="{AE10C12F-9D75-094D-8DAA-3946F5A6F81D}"/>
                </a:ext>
              </a:extLst>
            </p:cNvPr>
            <p:cNvSpPr>
              <a:spLocks/>
            </p:cNvSpPr>
            <p:nvPr/>
          </p:nvSpPr>
          <p:spPr bwMode="auto">
            <a:xfrm>
              <a:off x="2166" y="2796"/>
              <a:ext cx="8" cy="9"/>
            </a:xfrm>
            <a:custGeom>
              <a:avLst/>
              <a:gdLst>
                <a:gd name="T0" fmla="*/ 0 w 30"/>
                <a:gd name="T1" fmla="*/ 0 h 37"/>
                <a:gd name="T2" fmla="*/ 0 w 30"/>
                <a:gd name="T3" fmla="*/ 0 h 37"/>
                <a:gd name="T4" fmla="*/ 0 w 30"/>
                <a:gd name="T5" fmla="*/ 0 h 37"/>
                <a:gd name="T6" fmla="*/ 0 w 30"/>
                <a:gd name="T7" fmla="*/ 0 h 37"/>
                <a:gd name="T8" fmla="*/ 0 w 30"/>
                <a:gd name="T9" fmla="*/ 0 h 37"/>
                <a:gd name="T10" fmla="*/ 0 w 30"/>
                <a:gd name="T11" fmla="*/ 0 h 37"/>
                <a:gd name="T12" fmla="*/ 0 w 30"/>
                <a:gd name="T13" fmla="*/ 0 h 37"/>
                <a:gd name="T14" fmla="*/ 0 w 30"/>
                <a:gd name="T15" fmla="*/ 0 h 37"/>
                <a:gd name="T16" fmla="*/ 0 w 30"/>
                <a:gd name="T17" fmla="*/ 0 h 37"/>
                <a:gd name="T18" fmla="*/ 0 w 30"/>
                <a:gd name="T19" fmla="*/ 0 h 37"/>
                <a:gd name="T20" fmla="*/ 0 w 30"/>
                <a:gd name="T21" fmla="*/ 0 h 37"/>
                <a:gd name="T22" fmla="*/ 0 w 30"/>
                <a:gd name="T23" fmla="*/ 0 h 37"/>
                <a:gd name="T24" fmla="*/ 0 w 30"/>
                <a:gd name="T25" fmla="*/ 0 h 37"/>
                <a:gd name="T26" fmla="*/ 0 w 30"/>
                <a:gd name="T27" fmla="*/ 0 h 37"/>
                <a:gd name="T28" fmla="*/ 0 w 30"/>
                <a:gd name="T29" fmla="*/ 0 h 37"/>
                <a:gd name="T30" fmla="*/ 0 w 30"/>
                <a:gd name="T31" fmla="*/ 0 h 37"/>
                <a:gd name="T32" fmla="*/ 0 w 30"/>
                <a:gd name="T33" fmla="*/ 0 h 37"/>
                <a:gd name="T34" fmla="*/ 0 w 30"/>
                <a:gd name="T35" fmla="*/ 0 h 3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
                <a:gd name="T55" fmla="*/ 0 h 37"/>
                <a:gd name="T56" fmla="*/ 30 w 30"/>
                <a:gd name="T57" fmla="*/ 37 h 3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 h="37">
                  <a:moveTo>
                    <a:pt x="22" y="37"/>
                  </a:moveTo>
                  <a:lnTo>
                    <a:pt x="25" y="34"/>
                  </a:lnTo>
                  <a:lnTo>
                    <a:pt x="28" y="31"/>
                  </a:lnTo>
                  <a:lnTo>
                    <a:pt x="29" y="28"/>
                  </a:lnTo>
                  <a:lnTo>
                    <a:pt x="30" y="24"/>
                  </a:lnTo>
                  <a:lnTo>
                    <a:pt x="30" y="20"/>
                  </a:lnTo>
                  <a:lnTo>
                    <a:pt x="30" y="17"/>
                  </a:lnTo>
                  <a:lnTo>
                    <a:pt x="29" y="13"/>
                  </a:lnTo>
                  <a:lnTo>
                    <a:pt x="27" y="9"/>
                  </a:lnTo>
                  <a:lnTo>
                    <a:pt x="25" y="7"/>
                  </a:lnTo>
                  <a:lnTo>
                    <a:pt x="22" y="4"/>
                  </a:lnTo>
                  <a:lnTo>
                    <a:pt x="19" y="2"/>
                  </a:lnTo>
                  <a:lnTo>
                    <a:pt x="15" y="0"/>
                  </a:lnTo>
                  <a:lnTo>
                    <a:pt x="11" y="0"/>
                  </a:lnTo>
                  <a:lnTo>
                    <a:pt x="8" y="0"/>
                  </a:lnTo>
                  <a:lnTo>
                    <a:pt x="4" y="2"/>
                  </a:lnTo>
                  <a:lnTo>
                    <a:pt x="0" y="4"/>
                  </a:lnTo>
                  <a:lnTo>
                    <a:pt x="22" y="37"/>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03" name="Freeform 858">
              <a:extLst>
                <a:ext uri="{FF2B5EF4-FFF2-40B4-BE49-F238E27FC236}">
                  <a16:creationId xmlns:a16="http://schemas.microsoft.com/office/drawing/2014/main" id="{3C4F623E-D9DC-E24D-B42D-66F680097900}"/>
                </a:ext>
              </a:extLst>
            </p:cNvPr>
            <p:cNvSpPr>
              <a:spLocks/>
            </p:cNvSpPr>
            <p:nvPr/>
          </p:nvSpPr>
          <p:spPr bwMode="auto">
            <a:xfrm>
              <a:off x="2141" y="2826"/>
              <a:ext cx="19" cy="20"/>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w 78"/>
                <a:gd name="T25" fmla="*/ 0 h 78"/>
                <a:gd name="T26" fmla="*/ 0 w 78"/>
                <a:gd name="T27" fmla="*/ 0 h 78"/>
                <a:gd name="T28" fmla="*/ 0 w 78"/>
                <a:gd name="T29" fmla="*/ 0 h 78"/>
                <a:gd name="T30" fmla="*/ 0 w 78"/>
                <a:gd name="T31" fmla="*/ 0 h 78"/>
                <a:gd name="T32" fmla="*/ 0 w 78"/>
                <a:gd name="T33" fmla="*/ 0 h 78"/>
                <a:gd name="T34" fmla="*/ 0 w 78"/>
                <a:gd name="T35" fmla="*/ 0 h 78"/>
                <a:gd name="T36" fmla="*/ 0 w 78"/>
                <a:gd name="T37" fmla="*/ 0 h 78"/>
                <a:gd name="T38" fmla="*/ 0 w 78"/>
                <a:gd name="T39" fmla="*/ 0 h 78"/>
                <a:gd name="T40" fmla="*/ 0 w 78"/>
                <a:gd name="T41" fmla="*/ 0 h 78"/>
                <a:gd name="T42" fmla="*/ 0 w 78"/>
                <a:gd name="T43" fmla="*/ 0 h 78"/>
                <a:gd name="T44" fmla="*/ 0 w 78"/>
                <a:gd name="T45" fmla="*/ 0 h 78"/>
                <a:gd name="T46" fmla="*/ 0 w 78"/>
                <a:gd name="T47" fmla="*/ 0 h 78"/>
                <a:gd name="T48" fmla="*/ 0 w 78"/>
                <a:gd name="T49" fmla="*/ 0 h 78"/>
                <a:gd name="T50" fmla="*/ 0 w 78"/>
                <a:gd name="T51" fmla="*/ 0 h 78"/>
                <a:gd name="T52" fmla="*/ 0 w 78"/>
                <a:gd name="T53" fmla="*/ 0 h 78"/>
                <a:gd name="T54" fmla="*/ 0 w 78"/>
                <a:gd name="T55" fmla="*/ 0 h 78"/>
                <a:gd name="T56" fmla="*/ 0 w 78"/>
                <a:gd name="T57" fmla="*/ 0 h 78"/>
                <a:gd name="T58" fmla="*/ 0 w 78"/>
                <a:gd name="T59" fmla="*/ 0 h 78"/>
                <a:gd name="T60" fmla="*/ 0 w 78"/>
                <a:gd name="T61" fmla="*/ 0 h 78"/>
                <a:gd name="T62" fmla="*/ 0 w 78"/>
                <a:gd name="T63" fmla="*/ 0 h 78"/>
                <a:gd name="T64" fmla="*/ 0 w 78"/>
                <a:gd name="T65" fmla="*/ 0 h 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8"/>
                <a:gd name="T100" fmla="*/ 0 h 78"/>
                <a:gd name="T101" fmla="*/ 78 w 78"/>
                <a:gd name="T102" fmla="*/ 78 h 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8" h="78">
                  <a:moveTo>
                    <a:pt x="39" y="0"/>
                  </a:moveTo>
                  <a:lnTo>
                    <a:pt x="47" y="1"/>
                  </a:lnTo>
                  <a:lnTo>
                    <a:pt x="54" y="4"/>
                  </a:lnTo>
                  <a:lnTo>
                    <a:pt x="61" y="6"/>
                  </a:lnTo>
                  <a:lnTo>
                    <a:pt x="67" y="11"/>
                  </a:lnTo>
                  <a:lnTo>
                    <a:pt x="72" y="18"/>
                  </a:lnTo>
                  <a:lnTo>
                    <a:pt x="76" y="24"/>
                  </a:lnTo>
                  <a:lnTo>
                    <a:pt x="78" y="32"/>
                  </a:lnTo>
                  <a:lnTo>
                    <a:pt x="78" y="39"/>
                  </a:lnTo>
                  <a:lnTo>
                    <a:pt x="78" y="47"/>
                  </a:lnTo>
                  <a:lnTo>
                    <a:pt x="76" y="54"/>
                  </a:lnTo>
                  <a:lnTo>
                    <a:pt x="72" y="60"/>
                  </a:lnTo>
                  <a:lnTo>
                    <a:pt x="67" y="67"/>
                  </a:lnTo>
                  <a:lnTo>
                    <a:pt x="61" y="72"/>
                  </a:lnTo>
                  <a:lnTo>
                    <a:pt x="54" y="76"/>
                  </a:lnTo>
                  <a:lnTo>
                    <a:pt x="47" y="77"/>
                  </a:lnTo>
                  <a:lnTo>
                    <a:pt x="39" y="78"/>
                  </a:lnTo>
                  <a:lnTo>
                    <a:pt x="32" y="77"/>
                  </a:lnTo>
                  <a:lnTo>
                    <a:pt x="24" y="76"/>
                  </a:lnTo>
                  <a:lnTo>
                    <a:pt x="18" y="72"/>
                  </a:lnTo>
                  <a:lnTo>
                    <a:pt x="11" y="67"/>
                  </a:lnTo>
                  <a:lnTo>
                    <a:pt x="8" y="60"/>
                  </a:lnTo>
                  <a:lnTo>
                    <a:pt x="4" y="54"/>
                  </a:lnTo>
                  <a:lnTo>
                    <a:pt x="1" y="47"/>
                  </a:lnTo>
                  <a:lnTo>
                    <a:pt x="0" y="39"/>
                  </a:lnTo>
                  <a:lnTo>
                    <a:pt x="1" y="32"/>
                  </a:lnTo>
                  <a:lnTo>
                    <a:pt x="4" y="24"/>
                  </a:lnTo>
                  <a:lnTo>
                    <a:pt x="8" y="18"/>
                  </a:lnTo>
                  <a:lnTo>
                    <a:pt x="11" y="11"/>
                  </a:lnTo>
                  <a:lnTo>
                    <a:pt x="18" y="6"/>
                  </a:lnTo>
                  <a:lnTo>
                    <a:pt x="24" y="4"/>
                  </a:lnTo>
                  <a:lnTo>
                    <a:pt x="32" y="1"/>
                  </a:lnTo>
                  <a:lnTo>
                    <a:pt x="39" y="0"/>
                  </a:lnTo>
                  <a:close/>
                </a:path>
              </a:pathLst>
            </a:custGeom>
            <a:solidFill>
              <a:srgbClr val="F2CDB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04" name="Freeform 859">
              <a:extLst>
                <a:ext uri="{FF2B5EF4-FFF2-40B4-BE49-F238E27FC236}">
                  <a16:creationId xmlns:a16="http://schemas.microsoft.com/office/drawing/2014/main" id="{E667BA7C-DCCA-9548-BDB2-576EBE482C1C}"/>
                </a:ext>
              </a:extLst>
            </p:cNvPr>
            <p:cNvSpPr>
              <a:spLocks/>
            </p:cNvSpPr>
            <p:nvPr/>
          </p:nvSpPr>
          <p:spPr bwMode="auto">
            <a:xfrm>
              <a:off x="2141" y="2826"/>
              <a:ext cx="19" cy="20"/>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w 78"/>
                <a:gd name="T25" fmla="*/ 0 h 78"/>
                <a:gd name="T26" fmla="*/ 0 w 78"/>
                <a:gd name="T27" fmla="*/ 0 h 78"/>
                <a:gd name="T28" fmla="*/ 0 w 78"/>
                <a:gd name="T29" fmla="*/ 0 h 78"/>
                <a:gd name="T30" fmla="*/ 0 w 78"/>
                <a:gd name="T31" fmla="*/ 0 h 78"/>
                <a:gd name="T32" fmla="*/ 0 w 78"/>
                <a:gd name="T33" fmla="*/ 0 h 78"/>
                <a:gd name="T34" fmla="*/ 0 w 78"/>
                <a:gd name="T35" fmla="*/ 0 h 78"/>
                <a:gd name="T36" fmla="*/ 0 w 78"/>
                <a:gd name="T37" fmla="*/ 0 h 78"/>
                <a:gd name="T38" fmla="*/ 0 w 78"/>
                <a:gd name="T39" fmla="*/ 0 h 78"/>
                <a:gd name="T40" fmla="*/ 0 w 78"/>
                <a:gd name="T41" fmla="*/ 0 h 78"/>
                <a:gd name="T42" fmla="*/ 0 w 78"/>
                <a:gd name="T43" fmla="*/ 0 h 78"/>
                <a:gd name="T44" fmla="*/ 0 w 78"/>
                <a:gd name="T45" fmla="*/ 0 h 78"/>
                <a:gd name="T46" fmla="*/ 0 w 78"/>
                <a:gd name="T47" fmla="*/ 0 h 78"/>
                <a:gd name="T48" fmla="*/ 0 w 78"/>
                <a:gd name="T49" fmla="*/ 0 h 78"/>
                <a:gd name="T50" fmla="*/ 0 w 78"/>
                <a:gd name="T51" fmla="*/ 0 h 78"/>
                <a:gd name="T52" fmla="*/ 0 w 78"/>
                <a:gd name="T53" fmla="*/ 0 h 78"/>
                <a:gd name="T54" fmla="*/ 0 w 78"/>
                <a:gd name="T55" fmla="*/ 0 h 78"/>
                <a:gd name="T56" fmla="*/ 0 w 78"/>
                <a:gd name="T57" fmla="*/ 0 h 78"/>
                <a:gd name="T58" fmla="*/ 0 w 78"/>
                <a:gd name="T59" fmla="*/ 0 h 78"/>
                <a:gd name="T60" fmla="*/ 0 w 78"/>
                <a:gd name="T61" fmla="*/ 0 h 78"/>
                <a:gd name="T62" fmla="*/ 0 w 78"/>
                <a:gd name="T63" fmla="*/ 0 h 78"/>
                <a:gd name="T64" fmla="*/ 0 w 78"/>
                <a:gd name="T65" fmla="*/ 0 h 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8"/>
                <a:gd name="T100" fmla="*/ 0 h 78"/>
                <a:gd name="T101" fmla="*/ 78 w 78"/>
                <a:gd name="T102" fmla="*/ 78 h 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8" h="78">
                  <a:moveTo>
                    <a:pt x="39" y="0"/>
                  </a:moveTo>
                  <a:lnTo>
                    <a:pt x="47" y="1"/>
                  </a:lnTo>
                  <a:lnTo>
                    <a:pt x="54" y="4"/>
                  </a:lnTo>
                  <a:lnTo>
                    <a:pt x="61" y="6"/>
                  </a:lnTo>
                  <a:lnTo>
                    <a:pt x="67" y="11"/>
                  </a:lnTo>
                  <a:lnTo>
                    <a:pt x="72" y="18"/>
                  </a:lnTo>
                  <a:lnTo>
                    <a:pt x="76" y="24"/>
                  </a:lnTo>
                  <a:lnTo>
                    <a:pt x="78" y="32"/>
                  </a:lnTo>
                  <a:lnTo>
                    <a:pt x="78" y="39"/>
                  </a:lnTo>
                  <a:lnTo>
                    <a:pt x="78" y="47"/>
                  </a:lnTo>
                  <a:lnTo>
                    <a:pt x="76" y="54"/>
                  </a:lnTo>
                  <a:lnTo>
                    <a:pt x="72" y="60"/>
                  </a:lnTo>
                  <a:lnTo>
                    <a:pt x="67" y="67"/>
                  </a:lnTo>
                  <a:lnTo>
                    <a:pt x="61" y="72"/>
                  </a:lnTo>
                  <a:lnTo>
                    <a:pt x="54" y="76"/>
                  </a:lnTo>
                  <a:lnTo>
                    <a:pt x="47" y="77"/>
                  </a:lnTo>
                  <a:lnTo>
                    <a:pt x="39" y="78"/>
                  </a:lnTo>
                  <a:lnTo>
                    <a:pt x="32" y="77"/>
                  </a:lnTo>
                  <a:lnTo>
                    <a:pt x="24" y="76"/>
                  </a:lnTo>
                  <a:lnTo>
                    <a:pt x="18" y="72"/>
                  </a:lnTo>
                  <a:lnTo>
                    <a:pt x="11" y="67"/>
                  </a:lnTo>
                  <a:lnTo>
                    <a:pt x="8" y="60"/>
                  </a:lnTo>
                  <a:lnTo>
                    <a:pt x="4" y="54"/>
                  </a:lnTo>
                  <a:lnTo>
                    <a:pt x="1" y="47"/>
                  </a:lnTo>
                  <a:lnTo>
                    <a:pt x="0" y="39"/>
                  </a:lnTo>
                  <a:lnTo>
                    <a:pt x="1" y="32"/>
                  </a:lnTo>
                  <a:lnTo>
                    <a:pt x="4" y="24"/>
                  </a:lnTo>
                  <a:lnTo>
                    <a:pt x="8" y="18"/>
                  </a:lnTo>
                  <a:lnTo>
                    <a:pt x="11" y="11"/>
                  </a:lnTo>
                  <a:lnTo>
                    <a:pt x="18" y="6"/>
                  </a:lnTo>
                  <a:lnTo>
                    <a:pt x="24" y="4"/>
                  </a:lnTo>
                  <a:lnTo>
                    <a:pt x="32" y="1"/>
                  </a:lnTo>
                  <a:lnTo>
                    <a:pt x="39" y="0"/>
                  </a:lnTo>
                </a:path>
              </a:pathLst>
            </a:custGeom>
            <a:noFill/>
            <a:ln w="11113">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05" name="Line 860">
              <a:extLst>
                <a:ext uri="{FF2B5EF4-FFF2-40B4-BE49-F238E27FC236}">
                  <a16:creationId xmlns:a16="http://schemas.microsoft.com/office/drawing/2014/main" id="{39543DDC-4B8E-094E-A66D-4493EEF2725D}"/>
                </a:ext>
              </a:extLst>
            </p:cNvPr>
            <p:cNvSpPr>
              <a:spLocks noChangeShapeType="1"/>
            </p:cNvSpPr>
            <p:nvPr/>
          </p:nvSpPr>
          <p:spPr bwMode="auto">
            <a:xfrm>
              <a:off x="2137" y="2851"/>
              <a:ext cx="27" cy="1"/>
            </a:xfrm>
            <a:prstGeom prst="line">
              <a:avLst/>
            </a:prstGeom>
            <a:noFill/>
            <a:ln w="11113">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606" name="Freeform 861">
              <a:extLst>
                <a:ext uri="{FF2B5EF4-FFF2-40B4-BE49-F238E27FC236}">
                  <a16:creationId xmlns:a16="http://schemas.microsoft.com/office/drawing/2014/main" id="{3924ECB2-FF30-5F4C-9F53-1C2528838464}"/>
                </a:ext>
              </a:extLst>
            </p:cNvPr>
            <p:cNvSpPr>
              <a:spLocks/>
            </p:cNvSpPr>
            <p:nvPr/>
          </p:nvSpPr>
          <p:spPr bwMode="auto">
            <a:xfrm>
              <a:off x="2130" y="2846"/>
              <a:ext cx="21" cy="38"/>
            </a:xfrm>
            <a:custGeom>
              <a:avLst/>
              <a:gdLst>
                <a:gd name="T0" fmla="*/ 0 w 83"/>
                <a:gd name="T1" fmla="*/ 0 h 150"/>
                <a:gd name="T2" fmla="*/ 0 w 83"/>
                <a:gd name="T3" fmla="*/ 0 h 150"/>
                <a:gd name="T4" fmla="*/ 0 w 83"/>
                <a:gd name="T5" fmla="*/ 0 h 150"/>
                <a:gd name="T6" fmla="*/ 0 60000 65536"/>
                <a:gd name="T7" fmla="*/ 0 60000 65536"/>
                <a:gd name="T8" fmla="*/ 0 60000 65536"/>
                <a:gd name="T9" fmla="*/ 0 w 83"/>
                <a:gd name="T10" fmla="*/ 0 h 150"/>
                <a:gd name="T11" fmla="*/ 83 w 83"/>
                <a:gd name="T12" fmla="*/ 150 h 150"/>
              </a:gdLst>
              <a:ahLst/>
              <a:cxnLst>
                <a:cxn ang="T6">
                  <a:pos x="T0" y="T1"/>
                </a:cxn>
                <a:cxn ang="T7">
                  <a:pos x="T2" y="T3"/>
                </a:cxn>
                <a:cxn ang="T8">
                  <a:pos x="T4" y="T5"/>
                </a:cxn>
              </a:cxnLst>
              <a:rect l="T9" t="T10" r="T11" b="T12"/>
              <a:pathLst>
                <a:path w="83" h="150">
                  <a:moveTo>
                    <a:pt x="83" y="0"/>
                  </a:moveTo>
                  <a:lnTo>
                    <a:pt x="83" y="70"/>
                  </a:lnTo>
                  <a:lnTo>
                    <a:pt x="0" y="150"/>
                  </a:lnTo>
                </a:path>
              </a:pathLst>
            </a:custGeom>
            <a:noFill/>
            <a:ln w="11113">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07" name="Line 862">
              <a:extLst>
                <a:ext uri="{FF2B5EF4-FFF2-40B4-BE49-F238E27FC236}">
                  <a16:creationId xmlns:a16="http://schemas.microsoft.com/office/drawing/2014/main" id="{A773B610-37CB-A74F-9A9C-953ADEFD8401}"/>
                </a:ext>
              </a:extLst>
            </p:cNvPr>
            <p:cNvSpPr>
              <a:spLocks noChangeShapeType="1"/>
            </p:cNvSpPr>
            <p:nvPr/>
          </p:nvSpPr>
          <p:spPr bwMode="auto">
            <a:xfrm>
              <a:off x="2150" y="2863"/>
              <a:ext cx="21" cy="21"/>
            </a:xfrm>
            <a:prstGeom prst="line">
              <a:avLst/>
            </a:prstGeom>
            <a:noFill/>
            <a:ln w="11113">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608" name="Freeform 863">
              <a:extLst>
                <a:ext uri="{FF2B5EF4-FFF2-40B4-BE49-F238E27FC236}">
                  <a16:creationId xmlns:a16="http://schemas.microsoft.com/office/drawing/2014/main" id="{0867624A-AD18-3B42-B250-F08FBB5FE895}"/>
                </a:ext>
              </a:extLst>
            </p:cNvPr>
            <p:cNvSpPr>
              <a:spLocks/>
            </p:cNvSpPr>
            <p:nvPr/>
          </p:nvSpPr>
          <p:spPr bwMode="auto">
            <a:xfrm>
              <a:off x="1916" y="2805"/>
              <a:ext cx="84" cy="82"/>
            </a:xfrm>
            <a:custGeom>
              <a:avLst/>
              <a:gdLst>
                <a:gd name="T0" fmla="*/ 0 w 334"/>
                <a:gd name="T1" fmla="*/ 0 h 325"/>
                <a:gd name="T2" fmla="*/ 0 w 334"/>
                <a:gd name="T3" fmla="*/ 0 h 325"/>
                <a:gd name="T4" fmla="*/ 0 w 334"/>
                <a:gd name="T5" fmla="*/ 0 h 325"/>
                <a:gd name="T6" fmla="*/ 0 w 334"/>
                <a:gd name="T7" fmla="*/ 0 h 325"/>
                <a:gd name="T8" fmla="*/ 0 w 334"/>
                <a:gd name="T9" fmla="*/ 0 h 325"/>
                <a:gd name="T10" fmla="*/ 0 w 334"/>
                <a:gd name="T11" fmla="*/ 0 h 325"/>
                <a:gd name="T12" fmla="*/ 0 w 334"/>
                <a:gd name="T13" fmla="*/ 0 h 325"/>
                <a:gd name="T14" fmla="*/ 0 w 334"/>
                <a:gd name="T15" fmla="*/ 0 h 325"/>
                <a:gd name="T16" fmla="*/ 0 w 334"/>
                <a:gd name="T17" fmla="*/ 0 h 325"/>
                <a:gd name="T18" fmla="*/ 0 w 334"/>
                <a:gd name="T19" fmla="*/ 0 h 325"/>
                <a:gd name="T20" fmla="*/ 0 w 334"/>
                <a:gd name="T21" fmla="*/ 0 h 325"/>
                <a:gd name="T22" fmla="*/ 0 w 334"/>
                <a:gd name="T23" fmla="*/ 0 h 325"/>
                <a:gd name="T24" fmla="*/ 0 w 334"/>
                <a:gd name="T25" fmla="*/ 0 h 325"/>
                <a:gd name="T26" fmla="*/ 0 w 334"/>
                <a:gd name="T27" fmla="*/ 0 h 325"/>
                <a:gd name="T28" fmla="*/ 0 w 334"/>
                <a:gd name="T29" fmla="*/ 0 h 325"/>
                <a:gd name="T30" fmla="*/ 0 w 334"/>
                <a:gd name="T31" fmla="*/ 0 h 325"/>
                <a:gd name="T32" fmla="*/ 0 w 334"/>
                <a:gd name="T33" fmla="*/ 0 h 325"/>
                <a:gd name="T34" fmla="*/ 0 w 334"/>
                <a:gd name="T35" fmla="*/ 0 h 325"/>
                <a:gd name="T36" fmla="*/ 0 w 334"/>
                <a:gd name="T37" fmla="*/ 0 h 325"/>
                <a:gd name="T38" fmla="*/ 0 w 334"/>
                <a:gd name="T39" fmla="*/ 0 h 325"/>
                <a:gd name="T40" fmla="*/ 0 w 334"/>
                <a:gd name="T41" fmla="*/ 0 h 325"/>
                <a:gd name="T42" fmla="*/ 0 w 334"/>
                <a:gd name="T43" fmla="*/ 0 h 325"/>
                <a:gd name="T44" fmla="*/ 0 w 334"/>
                <a:gd name="T45" fmla="*/ 0 h 325"/>
                <a:gd name="T46" fmla="*/ 0 w 334"/>
                <a:gd name="T47" fmla="*/ 0 h 325"/>
                <a:gd name="T48" fmla="*/ 0 w 334"/>
                <a:gd name="T49" fmla="*/ 0 h 325"/>
                <a:gd name="T50" fmla="*/ 0 w 334"/>
                <a:gd name="T51" fmla="*/ 0 h 325"/>
                <a:gd name="T52" fmla="*/ 0 w 334"/>
                <a:gd name="T53" fmla="*/ 0 h 325"/>
                <a:gd name="T54" fmla="*/ 0 w 334"/>
                <a:gd name="T55" fmla="*/ 0 h 325"/>
                <a:gd name="T56" fmla="*/ 0 w 334"/>
                <a:gd name="T57" fmla="*/ 0 h 325"/>
                <a:gd name="T58" fmla="*/ 0 w 334"/>
                <a:gd name="T59" fmla="*/ 0 h 325"/>
                <a:gd name="T60" fmla="*/ 0 w 334"/>
                <a:gd name="T61" fmla="*/ 0 h 325"/>
                <a:gd name="T62" fmla="*/ 0 w 334"/>
                <a:gd name="T63" fmla="*/ 0 h 32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4"/>
                <a:gd name="T97" fmla="*/ 0 h 325"/>
                <a:gd name="T98" fmla="*/ 334 w 334"/>
                <a:gd name="T99" fmla="*/ 325 h 32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4" h="325">
                  <a:moveTo>
                    <a:pt x="166" y="0"/>
                  </a:moveTo>
                  <a:lnTo>
                    <a:pt x="184" y="1"/>
                  </a:lnTo>
                  <a:lnTo>
                    <a:pt x="200" y="4"/>
                  </a:lnTo>
                  <a:lnTo>
                    <a:pt x="217" y="7"/>
                  </a:lnTo>
                  <a:lnTo>
                    <a:pt x="232" y="14"/>
                  </a:lnTo>
                  <a:lnTo>
                    <a:pt x="246" y="20"/>
                  </a:lnTo>
                  <a:lnTo>
                    <a:pt x="259" y="28"/>
                  </a:lnTo>
                  <a:lnTo>
                    <a:pt x="273" y="38"/>
                  </a:lnTo>
                  <a:lnTo>
                    <a:pt x="285" y="48"/>
                  </a:lnTo>
                  <a:lnTo>
                    <a:pt x="296" y="59"/>
                  </a:lnTo>
                  <a:lnTo>
                    <a:pt x="305" y="72"/>
                  </a:lnTo>
                  <a:lnTo>
                    <a:pt x="314" y="86"/>
                  </a:lnTo>
                  <a:lnTo>
                    <a:pt x="321" y="99"/>
                  </a:lnTo>
                  <a:lnTo>
                    <a:pt x="326" y="115"/>
                  </a:lnTo>
                  <a:lnTo>
                    <a:pt x="330" y="130"/>
                  </a:lnTo>
                  <a:lnTo>
                    <a:pt x="333" y="146"/>
                  </a:lnTo>
                  <a:lnTo>
                    <a:pt x="334" y="162"/>
                  </a:lnTo>
                  <a:lnTo>
                    <a:pt x="333" y="179"/>
                  </a:lnTo>
                  <a:lnTo>
                    <a:pt x="330" y="195"/>
                  </a:lnTo>
                  <a:lnTo>
                    <a:pt x="326" y="210"/>
                  </a:lnTo>
                  <a:lnTo>
                    <a:pt x="321" y="225"/>
                  </a:lnTo>
                  <a:lnTo>
                    <a:pt x="314" y="239"/>
                  </a:lnTo>
                  <a:lnTo>
                    <a:pt x="305" y="253"/>
                  </a:lnTo>
                  <a:lnTo>
                    <a:pt x="296" y="266"/>
                  </a:lnTo>
                  <a:lnTo>
                    <a:pt x="285" y="277"/>
                  </a:lnTo>
                  <a:lnTo>
                    <a:pt x="273" y="287"/>
                  </a:lnTo>
                  <a:lnTo>
                    <a:pt x="259" y="297"/>
                  </a:lnTo>
                  <a:lnTo>
                    <a:pt x="246" y="305"/>
                  </a:lnTo>
                  <a:lnTo>
                    <a:pt x="232" y="312"/>
                  </a:lnTo>
                  <a:lnTo>
                    <a:pt x="217" y="317"/>
                  </a:lnTo>
                  <a:lnTo>
                    <a:pt x="200" y="321"/>
                  </a:lnTo>
                  <a:lnTo>
                    <a:pt x="184" y="324"/>
                  </a:lnTo>
                  <a:lnTo>
                    <a:pt x="166" y="325"/>
                  </a:lnTo>
                  <a:lnTo>
                    <a:pt x="150" y="324"/>
                  </a:lnTo>
                  <a:lnTo>
                    <a:pt x="133" y="321"/>
                  </a:lnTo>
                  <a:lnTo>
                    <a:pt x="117" y="317"/>
                  </a:lnTo>
                  <a:lnTo>
                    <a:pt x="102" y="312"/>
                  </a:lnTo>
                  <a:lnTo>
                    <a:pt x="87" y="305"/>
                  </a:lnTo>
                  <a:lnTo>
                    <a:pt x="73" y="297"/>
                  </a:lnTo>
                  <a:lnTo>
                    <a:pt x="60" y="287"/>
                  </a:lnTo>
                  <a:lnTo>
                    <a:pt x="49" y="277"/>
                  </a:lnTo>
                  <a:lnTo>
                    <a:pt x="38" y="266"/>
                  </a:lnTo>
                  <a:lnTo>
                    <a:pt x="29" y="253"/>
                  </a:lnTo>
                  <a:lnTo>
                    <a:pt x="20" y="239"/>
                  </a:lnTo>
                  <a:lnTo>
                    <a:pt x="13" y="225"/>
                  </a:lnTo>
                  <a:lnTo>
                    <a:pt x="7" y="210"/>
                  </a:lnTo>
                  <a:lnTo>
                    <a:pt x="4" y="195"/>
                  </a:lnTo>
                  <a:lnTo>
                    <a:pt x="1" y="179"/>
                  </a:lnTo>
                  <a:lnTo>
                    <a:pt x="0" y="162"/>
                  </a:lnTo>
                  <a:lnTo>
                    <a:pt x="1" y="146"/>
                  </a:lnTo>
                  <a:lnTo>
                    <a:pt x="4" y="130"/>
                  </a:lnTo>
                  <a:lnTo>
                    <a:pt x="7" y="115"/>
                  </a:lnTo>
                  <a:lnTo>
                    <a:pt x="13" y="99"/>
                  </a:lnTo>
                  <a:lnTo>
                    <a:pt x="20" y="86"/>
                  </a:lnTo>
                  <a:lnTo>
                    <a:pt x="29" y="72"/>
                  </a:lnTo>
                  <a:lnTo>
                    <a:pt x="38" y="59"/>
                  </a:lnTo>
                  <a:lnTo>
                    <a:pt x="49" y="48"/>
                  </a:lnTo>
                  <a:lnTo>
                    <a:pt x="60" y="38"/>
                  </a:lnTo>
                  <a:lnTo>
                    <a:pt x="73" y="28"/>
                  </a:lnTo>
                  <a:lnTo>
                    <a:pt x="87" y="20"/>
                  </a:lnTo>
                  <a:lnTo>
                    <a:pt x="102" y="14"/>
                  </a:lnTo>
                  <a:lnTo>
                    <a:pt x="117" y="7"/>
                  </a:lnTo>
                  <a:lnTo>
                    <a:pt x="133" y="4"/>
                  </a:lnTo>
                  <a:lnTo>
                    <a:pt x="150" y="1"/>
                  </a:lnTo>
                  <a:lnTo>
                    <a:pt x="166" y="0"/>
                  </a:lnTo>
                  <a:close/>
                </a:path>
              </a:pathLst>
            </a:custGeom>
            <a:solidFill>
              <a:srgbClr val="F2CDB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09" name="Freeform 864">
              <a:extLst>
                <a:ext uri="{FF2B5EF4-FFF2-40B4-BE49-F238E27FC236}">
                  <a16:creationId xmlns:a16="http://schemas.microsoft.com/office/drawing/2014/main" id="{0337BF35-3B49-5A41-B4E5-4A848F5E8BEC}"/>
                </a:ext>
              </a:extLst>
            </p:cNvPr>
            <p:cNvSpPr>
              <a:spLocks/>
            </p:cNvSpPr>
            <p:nvPr/>
          </p:nvSpPr>
          <p:spPr bwMode="auto">
            <a:xfrm>
              <a:off x="1916" y="2805"/>
              <a:ext cx="84" cy="82"/>
            </a:xfrm>
            <a:custGeom>
              <a:avLst/>
              <a:gdLst>
                <a:gd name="T0" fmla="*/ 0 w 334"/>
                <a:gd name="T1" fmla="*/ 0 h 325"/>
                <a:gd name="T2" fmla="*/ 0 w 334"/>
                <a:gd name="T3" fmla="*/ 0 h 325"/>
                <a:gd name="T4" fmla="*/ 0 w 334"/>
                <a:gd name="T5" fmla="*/ 0 h 325"/>
                <a:gd name="T6" fmla="*/ 0 w 334"/>
                <a:gd name="T7" fmla="*/ 0 h 325"/>
                <a:gd name="T8" fmla="*/ 0 w 334"/>
                <a:gd name="T9" fmla="*/ 0 h 325"/>
                <a:gd name="T10" fmla="*/ 0 w 334"/>
                <a:gd name="T11" fmla="*/ 0 h 325"/>
                <a:gd name="T12" fmla="*/ 0 w 334"/>
                <a:gd name="T13" fmla="*/ 0 h 325"/>
                <a:gd name="T14" fmla="*/ 0 w 334"/>
                <a:gd name="T15" fmla="*/ 0 h 325"/>
                <a:gd name="T16" fmla="*/ 0 w 334"/>
                <a:gd name="T17" fmla="*/ 0 h 325"/>
                <a:gd name="T18" fmla="*/ 0 w 334"/>
                <a:gd name="T19" fmla="*/ 0 h 325"/>
                <a:gd name="T20" fmla="*/ 0 w 334"/>
                <a:gd name="T21" fmla="*/ 0 h 325"/>
                <a:gd name="T22" fmla="*/ 0 w 334"/>
                <a:gd name="T23" fmla="*/ 0 h 325"/>
                <a:gd name="T24" fmla="*/ 0 w 334"/>
                <a:gd name="T25" fmla="*/ 0 h 325"/>
                <a:gd name="T26" fmla="*/ 0 w 334"/>
                <a:gd name="T27" fmla="*/ 0 h 325"/>
                <a:gd name="T28" fmla="*/ 0 w 334"/>
                <a:gd name="T29" fmla="*/ 0 h 325"/>
                <a:gd name="T30" fmla="*/ 0 w 334"/>
                <a:gd name="T31" fmla="*/ 0 h 325"/>
                <a:gd name="T32" fmla="*/ 0 w 334"/>
                <a:gd name="T33" fmla="*/ 0 h 325"/>
                <a:gd name="T34" fmla="*/ 0 w 334"/>
                <a:gd name="T35" fmla="*/ 0 h 325"/>
                <a:gd name="T36" fmla="*/ 0 w 334"/>
                <a:gd name="T37" fmla="*/ 0 h 325"/>
                <a:gd name="T38" fmla="*/ 0 w 334"/>
                <a:gd name="T39" fmla="*/ 0 h 325"/>
                <a:gd name="T40" fmla="*/ 0 w 334"/>
                <a:gd name="T41" fmla="*/ 0 h 325"/>
                <a:gd name="T42" fmla="*/ 0 w 334"/>
                <a:gd name="T43" fmla="*/ 0 h 325"/>
                <a:gd name="T44" fmla="*/ 0 w 334"/>
                <a:gd name="T45" fmla="*/ 0 h 325"/>
                <a:gd name="T46" fmla="*/ 0 w 334"/>
                <a:gd name="T47" fmla="*/ 0 h 325"/>
                <a:gd name="T48" fmla="*/ 0 w 334"/>
                <a:gd name="T49" fmla="*/ 0 h 325"/>
                <a:gd name="T50" fmla="*/ 0 w 334"/>
                <a:gd name="T51" fmla="*/ 0 h 325"/>
                <a:gd name="T52" fmla="*/ 0 w 334"/>
                <a:gd name="T53" fmla="*/ 0 h 325"/>
                <a:gd name="T54" fmla="*/ 0 w 334"/>
                <a:gd name="T55" fmla="*/ 0 h 325"/>
                <a:gd name="T56" fmla="*/ 0 w 334"/>
                <a:gd name="T57" fmla="*/ 0 h 325"/>
                <a:gd name="T58" fmla="*/ 0 w 334"/>
                <a:gd name="T59" fmla="*/ 0 h 325"/>
                <a:gd name="T60" fmla="*/ 0 w 334"/>
                <a:gd name="T61" fmla="*/ 0 h 325"/>
                <a:gd name="T62" fmla="*/ 0 w 334"/>
                <a:gd name="T63" fmla="*/ 0 h 32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4"/>
                <a:gd name="T97" fmla="*/ 0 h 325"/>
                <a:gd name="T98" fmla="*/ 334 w 334"/>
                <a:gd name="T99" fmla="*/ 325 h 32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4" h="325">
                  <a:moveTo>
                    <a:pt x="166" y="0"/>
                  </a:moveTo>
                  <a:lnTo>
                    <a:pt x="184" y="1"/>
                  </a:lnTo>
                  <a:lnTo>
                    <a:pt x="200" y="4"/>
                  </a:lnTo>
                  <a:lnTo>
                    <a:pt x="217" y="7"/>
                  </a:lnTo>
                  <a:lnTo>
                    <a:pt x="232" y="14"/>
                  </a:lnTo>
                  <a:lnTo>
                    <a:pt x="246" y="20"/>
                  </a:lnTo>
                  <a:lnTo>
                    <a:pt x="259" y="28"/>
                  </a:lnTo>
                  <a:lnTo>
                    <a:pt x="273" y="38"/>
                  </a:lnTo>
                  <a:lnTo>
                    <a:pt x="285" y="48"/>
                  </a:lnTo>
                  <a:lnTo>
                    <a:pt x="296" y="59"/>
                  </a:lnTo>
                  <a:lnTo>
                    <a:pt x="305" y="72"/>
                  </a:lnTo>
                  <a:lnTo>
                    <a:pt x="314" y="86"/>
                  </a:lnTo>
                  <a:lnTo>
                    <a:pt x="321" y="99"/>
                  </a:lnTo>
                  <a:lnTo>
                    <a:pt x="326" y="115"/>
                  </a:lnTo>
                  <a:lnTo>
                    <a:pt x="330" y="130"/>
                  </a:lnTo>
                  <a:lnTo>
                    <a:pt x="333" y="146"/>
                  </a:lnTo>
                  <a:lnTo>
                    <a:pt x="334" y="162"/>
                  </a:lnTo>
                  <a:lnTo>
                    <a:pt x="333" y="179"/>
                  </a:lnTo>
                  <a:lnTo>
                    <a:pt x="330" y="195"/>
                  </a:lnTo>
                  <a:lnTo>
                    <a:pt x="326" y="210"/>
                  </a:lnTo>
                  <a:lnTo>
                    <a:pt x="321" y="225"/>
                  </a:lnTo>
                  <a:lnTo>
                    <a:pt x="314" y="239"/>
                  </a:lnTo>
                  <a:lnTo>
                    <a:pt x="305" y="253"/>
                  </a:lnTo>
                  <a:lnTo>
                    <a:pt x="296" y="266"/>
                  </a:lnTo>
                  <a:lnTo>
                    <a:pt x="285" y="277"/>
                  </a:lnTo>
                  <a:lnTo>
                    <a:pt x="273" y="287"/>
                  </a:lnTo>
                  <a:lnTo>
                    <a:pt x="259" y="297"/>
                  </a:lnTo>
                  <a:lnTo>
                    <a:pt x="246" y="305"/>
                  </a:lnTo>
                  <a:lnTo>
                    <a:pt x="232" y="312"/>
                  </a:lnTo>
                  <a:lnTo>
                    <a:pt x="217" y="317"/>
                  </a:lnTo>
                  <a:lnTo>
                    <a:pt x="200" y="321"/>
                  </a:lnTo>
                  <a:lnTo>
                    <a:pt x="184" y="324"/>
                  </a:lnTo>
                  <a:lnTo>
                    <a:pt x="166" y="325"/>
                  </a:lnTo>
                  <a:lnTo>
                    <a:pt x="150" y="324"/>
                  </a:lnTo>
                  <a:lnTo>
                    <a:pt x="133" y="321"/>
                  </a:lnTo>
                  <a:lnTo>
                    <a:pt x="117" y="317"/>
                  </a:lnTo>
                  <a:lnTo>
                    <a:pt x="102" y="312"/>
                  </a:lnTo>
                  <a:lnTo>
                    <a:pt x="87" y="305"/>
                  </a:lnTo>
                  <a:lnTo>
                    <a:pt x="73" y="297"/>
                  </a:lnTo>
                  <a:lnTo>
                    <a:pt x="60" y="287"/>
                  </a:lnTo>
                  <a:lnTo>
                    <a:pt x="49" y="277"/>
                  </a:lnTo>
                  <a:lnTo>
                    <a:pt x="38" y="266"/>
                  </a:lnTo>
                  <a:lnTo>
                    <a:pt x="29" y="253"/>
                  </a:lnTo>
                  <a:lnTo>
                    <a:pt x="20" y="239"/>
                  </a:lnTo>
                  <a:lnTo>
                    <a:pt x="13" y="225"/>
                  </a:lnTo>
                  <a:lnTo>
                    <a:pt x="7" y="210"/>
                  </a:lnTo>
                  <a:lnTo>
                    <a:pt x="4" y="195"/>
                  </a:lnTo>
                  <a:lnTo>
                    <a:pt x="1" y="179"/>
                  </a:lnTo>
                  <a:lnTo>
                    <a:pt x="0" y="162"/>
                  </a:lnTo>
                  <a:lnTo>
                    <a:pt x="1" y="146"/>
                  </a:lnTo>
                  <a:lnTo>
                    <a:pt x="4" y="130"/>
                  </a:lnTo>
                  <a:lnTo>
                    <a:pt x="7" y="115"/>
                  </a:lnTo>
                  <a:lnTo>
                    <a:pt x="13" y="99"/>
                  </a:lnTo>
                  <a:lnTo>
                    <a:pt x="20" y="86"/>
                  </a:lnTo>
                  <a:lnTo>
                    <a:pt x="29" y="72"/>
                  </a:lnTo>
                  <a:lnTo>
                    <a:pt x="38" y="59"/>
                  </a:lnTo>
                  <a:lnTo>
                    <a:pt x="49" y="48"/>
                  </a:lnTo>
                  <a:lnTo>
                    <a:pt x="60" y="38"/>
                  </a:lnTo>
                  <a:lnTo>
                    <a:pt x="73" y="28"/>
                  </a:lnTo>
                  <a:lnTo>
                    <a:pt x="87" y="20"/>
                  </a:lnTo>
                  <a:lnTo>
                    <a:pt x="102" y="14"/>
                  </a:lnTo>
                  <a:lnTo>
                    <a:pt x="117" y="7"/>
                  </a:lnTo>
                  <a:lnTo>
                    <a:pt x="133" y="4"/>
                  </a:lnTo>
                  <a:lnTo>
                    <a:pt x="150" y="1"/>
                  </a:lnTo>
                  <a:lnTo>
                    <a:pt x="166" y="0"/>
                  </a:lnTo>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10" name="Line 865">
              <a:extLst>
                <a:ext uri="{FF2B5EF4-FFF2-40B4-BE49-F238E27FC236}">
                  <a16:creationId xmlns:a16="http://schemas.microsoft.com/office/drawing/2014/main" id="{7BB05F35-3077-4D41-A510-D82957EF1F94}"/>
                </a:ext>
              </a:extLst>
            </p:cNvPr>
            <p:cNvSpPr>
              <a:spLocks noChangeShapeType="1"/>
            </p:cNvSpPr>
            <p:nvPr/>
          </p:nvSpPr>
          <p:spPr bwMode="auto">
            <a:xfrm>
              <a:off x="1921" y="2888"/>
              <a:ext cx="74" cy="1"/>
            </a:xfrm>
            <a:prstGeom prst="line">
              <a:avLst/>
            </a:prstGeom>
            <a:noFill/>
            <a:ln w="11113">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611" name="Rectangle 866">
              <a:extLst>
                <a:ext uri="{FF2B5EF4-FFF2-40B4-BE49-F238E27FC236}">
                  <a16:creationId xmlns:a16="http://schemas.microsoft.com/office/drawing/2014/main" id="{1828D038-0438-D44D-BB04-03C909DDCE73}"/>
                </a:ext>
              </a:extLst>
            </p:cNvPr>
            <p:cNvSpPr>
              <a:spLocks noChangeArrowheads="1"/>
            </p:cNvSpPr>
            <p:nvPr/>
          </p:nvSpPr>
          <p:spPr bwMode="auto">
            <a:xfrm>
              <a:off x="1937" y="2791"/>
              <a:ext cx="53"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a:solidFill>
                    <a:srgbClr val="1F1A17"/>
                  </a:solidFill>
                  <a:latin typeface="Bradley Hand ITC" panose="020F0502020204030204" pitchFamily="34" charset="0"/>
                </a:rPr>
                <a:t>B</a:t>
              </a:r>
              <a:endParaRPr lang="en-US" altLang="zh-CN"/>
            </a:p>
          </p:txBody>
        </p:sp>
        <p:sp>
          <p:nvSpPr>
            <p:cNvPr id="103612" name="Freeform 867">
              <a:extLst>
                <a:ext uri="{FF2B5EF4-FFF2-40B4-BE49-F238E27FC236}">
                  <a16:creationId xmlns:a16="http://schemas.microsoft.com/office/drawing/2014/main" id="{D48BC4EA-D2B8-734D-AABD-0684F00A1412}"/>
                </a:ext>
              </a:extLst>
            </p:cNvPr>
            <p:cNvSpPr>
              <a:spLocks/>
            </p:cNvSpPr>
            <p:nvPr/>
          </p:nvSpPr>
          <p:spPr bwMode="auto">
            <a:xfrm>
              <a:off x="1898" y="2883"/>
              <a:ext cx="20" cy="33"/>
            </a:xfrm>
            <a:custGeom>
              <a:avLst/>
              <a:gdLst>
                <a:gd name="T0" fmla="*/ 0 w 81"/>
                <a:gd name="T1" fmla="*/ 0 h 129"/>
                <a:gd name="T2" fmla="*/ 0 w 81"/>
                <a:gd name="T3" fmla="*/ 0 h 129"/>
                <a:gd name="T4" fmla="*/ 0 w 81"/>
                <a:gd name="T5" fmla="*/ 0 h 129"/>
                <a:gd name="T6" fmla="*/ 0 w 81"/>
                <a:gd name="T7" fmla="*/ 0 h 129"/>
                <a:gd name="T8" fmla="*/ 0 60000 65536"/>
                <a:gd name="T9" fmla="*/ 0 60000 65536"/>
                <a:gd name="T10" fmla="*/ 0 60000 65536"/>
                <a:gd name="T11" fmla="*/ 0 60000 65536"/>
                <a:gd name="T12" fmla="*/ 0 w 81"/>
                <a:gd name="T13" fmla="*/ 0 h 129"/>
                <a:gd name="T14" fmla="*/ 81 w 81"/>
                <a:gd name="T15" fmla="*/ 129 h 129"/>
              </a:gdLst>
              <a:ahLst/>
              <a:cxnLst>
                <a:cxn ang="T8">
                  <a:pos x="T0" y="T1"/>
                </a:cxn>
                <a:cxn ang="T9">
                  <a:pos x="T2" y="T3"/>
                </a:cxn>
                <a:cxn ang="T10">
                  <a:pos x="T4" y="T5"/>
                </a:cxn>
                <a:cxn ang="T11">
                  <a:pos x="T6" y="T7"/>
                </a:cxn>
              </a:cxnLst>
              <a:rect l="T12" t="T13" r="T14" b="T15"/>
              <a:pathLst>
                <a:path w="81" h="129">
                  <a:moveTo>
                    <a:pt x="0" y="0"/>
                  </a:moveTo>
                  <a:lnTo>
                    <a:pt x="41" y="129"/>
                  </a:lnTo>
                  <a:lnTo>
                    <a:pt x="81" y="0"/>
                  </a:lnTo>
                  <a:lnTo>
                    <a:pt x="0"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13" name="Freeform 868">
              <a:extLst>
                <a:ext uri="{FF2B5EF4-FFF2-40B4-BE49-F238E27FC236}">
                  <a16:creationId xmlns:a16="http://schemas.microsoft.com/office/drawing/2014/main" id="{F36C190C-F583-2C49-AAA8-FB251831C513}"/>
                </a:ext>
              </a:extLst>
            </p:cNvPr>
            <p:cNvSpPr>
              <a:spLocks/>
            </p:cNvSpPr>
            <p:nvPr/>
          </p:nvSpPr>
          <p:spPr bwMode="auto">
            <a:xfrm>
              <a:off x="1895" y="2882"/>
              <a:ext cx="15" cy="43"/>
            </a:xfrm>
            <a:custGeom>
              <a:avLst/>
              <a:gdLst>
                <a:gd name="T0" fmla="*/ 0 w 60"/>
                <a:gd name="T1" fmla="*/ 0 h 169"/>
                <a:gd name="T2" fmla="*/ 0 w 60"/>
                <a:gd name="T3" fmla="*/ 0 h 169"/>
                <a:gd name="T4" fmla="*/ 0 w 60"/>
                <a:gd name="T5" fmla="*/ 0 h 169"/>
                <a:gd name="T6" fmla="*/ 0 w 60"/>
                <a:gd name="T7" fmla="*/ 0 h 169"/>
                <a:gd name="T8" fmla="*/ 0 w 60"/>
                <a:gd name="T9" fmla="*/ 0 h 169"/>
                <a:gd name="T10" fmla="*/ 0 w 60"/>
                <a:gd name="T11" fmla="*/ 0 h 169"/>
                <a:gd name="T12" fmla="*/ 0 w 60"/>
                <a:gd name="T13" fmla="*/ 0 h 169"/>
                <a:gd name="T14" fmla="*/ 0 w 60"/>
                <a:gd name="T15" fmla="*/ 0 h 169"/>
                <a:gd name="T16" fmla="*/ 0 w 60"/>
                <a:gd name="T17" fmla="*/ 0 h 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69"/>
                <a:gd name="T29" fmla="*/ 60 w 60"/>
                <a:gd name="T30" fmla="*/ 169 h 1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69">
                  <a:moveTo>
                    <a:pt x="60" y="138"/>
                  </a:moveTo>
                  <a:lnTo>
                    <a:pt x="60" y="128"/>
                  </a:lnTo>
                  <a:lnTo>
                    <a:pt x="18" y="0"/>
                  </a:lnTo>
                  <a:lnTo>
                    <a:pt x="0" y="9"/>
                  </a:lnTo>
                  <a:lnTo>
                    <a:pt x="41" y="138"/>
                  </a:lnTo>
                  <a:lnTo>
                    <a:pt x="60" y="138"/>
                  </a:lnTo>
                  <a:lnTo>
                    <a:pt x="41" y="138"/>
                  </a:lnTo>
                  <a:lnTo>
                    <a:pt x="51" y="169"/>
                  </a:lnTo>
                  <a:lnTo>
                    <a:pt x="60" y="138"/>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614" name="Freeform 869">
              <a:extLst>
                <a:ext uri="{FF2B5EF4-FFF2-40B4-BE49-F238E27FC236}">
                  <a16:creationId xmlns:a16="http://schemas.microsoft.com/office/drawing/2014/main" id="{2156DEC8-F3A5-6549-A2AC-D3DEFF1F9F18}"/>
                </a:ext>
              </a:extLst>
            </p:cNvPr>
            <p:cNvSpPr>
              <a:spLocks/>
            </p:cNvSpPr>
            <p:nvPr/>
          </p:nvSpPr>
          <p:spPr bwMode="auto">
            <a:xfrm>
              <a:off x="1906" y="2882"/>
              <a:ext cx="15" cy="36"/>
            </a:xfrm>
            <a:custGeom>
              <a:avLst/>
              <a:gdLst>
                <a:gd name="T0" fmla="*/ 0 w 61"/>
                <a:gd name="T1" fmla="*/ 0 h 138"/>
                <a:gd name="T2" fmla="*/ 0 w 61"/>
                <a:gd name="T3" fmla="*/ 0 h 138"/>
                <a:gd name="T4" fmla="*/ 0 w 61"/>
                <a:gd name="T5" fmla="*/ 0 h 138"/>
                <a:gd name="T6" fmla="*/ 0 w 61"/>
                <a:gd name="T7" fmla="*/ 0 h 138"/>
                <a:gd name="T8" fmla="*/ 0 w 61"/>
                <a:gd name="T9" fmla="*/ 0 h 138"/>
                <a:gd name="T10" fmla="*/ 0 w 61"/>
                <a:gd name="T11" fmla="*/ 0 h 138"/>
                <a:gd name="T12" fmla="*/ 0 w 61"/>
                <a:gd name="T13" fmla="*/ 0 h 138"/>
                <a:gd name="T14" fmla="*/ 0 w 61"/>
                <a:gd name="T15" fmla="*/ 0 h 138"/>
                <a:gd name="T16" fmla="*/ 0 w 61"/>
                <a:gd name="T17" fmla="*/ 0 h 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138"/>
                <a:gd name="T29" fmla="*/ 61 w 61"/>
                <a:gd name="T30" fmla="*/ 138 h 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138">
                  <a:moveTo>
                    <a:pt x="42" y="0"/>
                  </a:moveTo>
                  <a:lnTo>
                    <a:pt x="42" y="0"/>
                  </a:lnTo>
                  <a:lnTo>
                    <a:pt x="0" y="128"/>
                  </a:lnTo>
                  <a:lnTo>
                    <a:pt x="19" y="138"/>
                  </a:lnTo>
                  <a:lnTo>
                    <a:pt x="61" y="9"/>
                  </a:lnTo>
                  <a:lnTo>
                    <a:pt x="42" y="0"/>
                  </a:lnTo>
                  <a:lnTo>
                    <a:pt x="61" y="9"/>
                  </a:lnTo>
                  <a:lnTo>
                    <a:pt x="50" y="4"/>
                  </a:lnTo>
                  <a:lnTo>
                    <a:pt x="42" y="0"/>
                  </a:lnTo>
                  <a:close/>
                </a:path>
              </a:pathLst>
            </a:custGeom>
            <a:solidFill>
              <a:srgbClr val="12141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sp>
        <p:nvSpPr>
          <p:cNvPr id="103522" name="Rectangle 876">
            <a:extLst>
              <a:ext uri="{FF2B5EF4-FFF2-40B4-BE49-F238E27FC236}">
                <a16:creationId xmlns:a16="http://schemas.microsoft.com/office/drawing/2014/main" id="{89625CBA-A502-B24A-A4C0-662886398B05}"/>
              </a:ext>
            </a:extLst>
          </p:cNvPr>
          <p:cNvSpPr>
            <a:spLocks noChangeArrowheads="1"/>
          </p:cNvSpPr>
          <p:nvPr/>
        </p:nvSpPr>
        <p:spPr bwMode="auto">
          <a:xfrm>
            <a:off x="7751763" y="1925638"/>
            <a:ext cx="307975" cy="3775075"/>
          </a:xfrm>
          <a:prstGeom prst="rect">
            <a:avLst/>
          </a:prstGeom>
          <a:solidFill>
            <a:srgbClr val="336699"/>
          </a:solidFill>
          <a:ln>
            <a:noFill/>
          </a:ln>
          <a:extLst>
            <a:ext uri="{91240B29-F687-4F45-9708-019B960494DF}">
              <a14:hiddenLine xmlns:a14="http://schemas.microsoft.com/office/drawing/2010/main" w="3175">
                <a:solidFill>
                  <a:srgbClr val="000000"/>
                </a:solidFill>
                <a:miter lim="800000"/>
                <a:headEnd/>
                <a:tailEnd/>
              </a14:hiddenLine>
            </a:ext>
          </a:extLst>
        </p:spPr>
        <p:txBody>
          <a:bodyPr vert="eaVert"/>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3523" name="Rectangle 881">
            <a:extLst>
              <a:ext uri="{FF2B5EF4-FFF2-40B4-BE49-F238E27FC236}">
                <a16:creationId xmlns:a16="http://schemas.microsoft.com/office/drawing/2014/main" id="{EE5551D6-01B3-1941-867C-D89E521DBF4F}"/>
              </a:ext>
            </a:extLst>
          </p:cNvPr>
          <p:cNvSpPr>
            <a:spLocks noChangeArrowheads="1"/>
          </p:cNvSpPr>
          <p:nvPr/>
        </p:nvSpPr>
        <p:spPr bwMode="white">
          <a:xfrm>
            <a:off x="7751763" y="2540000"/>
            <a:ext cx="307975"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2000">
                <a:solidFill>
                  <a:schemeClr val="bg1"/>
                </a:solidFill>
              </a:rPr>
              <a:t>部署</a:t>
            </a:r>
            <a:endParaRPr lang="en-US" altLang="zh-CN" sz="2000">
              <a:solidFill>
                <a:schemeClr val="bg1"/>
              </a:solidFill>
            </a:endParaRPr>
          </a:p>
        </p:txBody>
      </p:sp>
      <p:sp>
        <p:nvSpPr>
          <p:cNvPr id="103524" name="Line 883">
            <a:extLst>
              <a:ext uri="{FF2B5EF4-FFF2-40B4-BE49-F238E27FC236}">
                <a16:creationId xmlns:a16="http://schemas.microsoft.com/office/drawing/2014/main" id="{FCB9D78A-B91F-0C44-9CC0-B37F3B06CBC9}"/>
              </a:ext>
            </a:extLst>
          </p:cNvPr>
          <p:cNvSpPr>
            <a:spLocks noChangeShapeType="1"/>
          </p:cNvSpPr>
          <p:nvPr/>
        </p:nvSpPr>
        <p:spPr bwMode="auto">
          <a:xfrm>
            <a:off x="4210050" y="2768600"/>
            <a:ext cx="3154363" cy="46038"/>
          </a:xfrm>
          <a:prstGeom prst="line">
            <a:avLst/>
          </a:prstGeom>
          <a:noFill/>
          <a:ln w="25400">
            <a:solidFill>
              <a:schemeClr val="bg2"/>
            </a:solidFill>
            <a:round/>
            <a:headEnd/>
            <a:tailEnd type="triangle" w="med" len="lg"/>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sp>
        <p:nvSpPr>
          <p:cNvPr id="103525" name="Rectangle 884">
            <a:extLst>
              <a:ext uri="{FF2B5EF4-FFF2-40B4-BE49-F238E27FC236}">
                <a16:creationId xmlns:a16="http://schemas.microsoft.com/office/drawing/2014/main" id="{58A12415-6E25-C642-B891-170D99051577}"/>
              </a:ext>
            </a:extLst>
          </p:cNvPr>
          <p:cNvSpPr>
            <a:spLocks noChangeArrowheads="1"/>
          </p:cNvSpPr>
          <p:nvPr/>
        </p:nvSpPr>
        <p:spPr bwMode="auto">
          <a:xfrm>
            <a:off x="5926138" y="2565400"/>
            <a:ext cx="11080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CA" altLang="zh-CN" sz="1100" i="1">
                <a:solidFill>
                  <a:srgbClr val="121415"/>
                </a:solidFill>
              </a:rPr>
              <a:t>Input To</a:t>
            </a:r>
            <a:endParaRPr lang="en-US" altLang="zh-CN" sz="1100" i="1">
              <a:solidFill>
                <a:srgbClr val="121415"/>
              </a:solidFill>
            </a:endParaRPr>
          </a:p>
        </p:txBody>
      </p:sp>
      <p:sp>
        <p:nvSpPr>
          <p:cNvPr id="1433" name="灯片编号占位符 1432">
            <a:extLst>
              <a:ext uri="{FF2B5EF4-FFF2-40B4-BE49-F238E27FC236}">
                <a16:creationId xmlns:a16="http://schemas.microsoft.com/office/drawing/2014/main" id="{C8F8BDCD-E892-AF41-8648-C4844842FDD5}"/>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E43E99A6-F484-1F4D-8D22-34432AA6693F}" type="slidenum">
              <a:rPr kumimoji="0" lang="en-US" altLang="ko-KR" b="0">
                <a:solidFill>
                  <a:srgbClr val="FFFFFF"/>
                </a:solidFill>
                <a:latin typeface="Gulim" panose="020B0600000101010101" pitchFamily="34" charset="-127"/>
                <a:ea typeface="Gulim" panose="020B0600000101010101" pitchFamily="34" charset="-127"/>
              </a:rPr>
              <a:pPr eaLnBrk="1" hangingPunct="1"/>
              <a:t>91</a:t>
            </a:fld>
            <a:endParaRPr kumimoji="0" lang="en-US" altLang="ko-KR" b="0">
              <a:solidFill>
                <a:srgbClr val="FFFFFF"/>
              </a:solidFill>
              <a:latin typeface="Gulim" panose="020B0600000101010101" pitchFamily="34" charset="-127"/>
              <a:ea typeface="Gulim" panose="020B0600000101010101" pitchFamily="34" charset="-127"/>
            </a:endParaRPr>
          </a:p>
        </p:txBody>
      </p:sp>
      <p:sp>
        <p:nvSpPr>
          <p:cNvPr id="2" name="文本框 1">
            <a:extLst>
              <a:ext uri="{FF2B5EF4-FFF2-40B4-BE49-F238E27FC236}">
                <a16:creationId xmlns:a16="http://schemas.microsoft.com/office/drawing/2014/main" id="{9CBEBF2C-B97C-9443-9D98-4D8593E520CB}"/>
              </a:ext>
            </a:extLst>
          </p:cNvPr>
          <p:cNvSpPr txBox="1"/>
          <p:nvPr/>
        </p:nvSpPr>
        <p:spPr>
          <a:xfrm>
            <a:off x="5002924" y="1397876"/>
            <a:ext cx="1811714" cy="369332"/>
          </a:xfrm>
          <a:prstGeom prst="rect">
            <a:avLst/>
          </a:prstGeom>
          <a:noFill/>
        </p:spPr>
        <p:txBody>
          <a:bodyPr wrap="none" rtlCol="0">
            <a:spAutoFit/>
          </a:bodyPr>
          <a:lstStyle/>
          <a:p>
            <a:r>
              <a:rPr kumimoji="1" lang="zh-CN" altLang="en-US" dirty="0"/>
              <a:t>问题的解决空间</a:t>
            </a:r>
          </a:p>
        </p:txBody>
      </p:sp>
      <p:sp>
        <p:nvSpPr>
          <p:cNvPr id="3" name="文本框 2">
            <a:extLst>
              <a:ext uri="{FF2B5EF4-FFF2-40B4-BE49-F238E27FC236}">
                <a16:creationId xmlns:a16="http://schemas.microsoft.com/office/drawing/2014/main" id="{E9F224E8-EF84-C247-8DE5-FD3E1F377580}"/>
              </a:ext>
            </a:extLst>
          </p:cNvPr>
          <p:cNvSpPr txBox="1"/>
          <p:nvPr/>
        </p:nvSpPr>
        <p:spPr>
          <a:xfrm>
            <a:off x="2165459" y="1355488"/>
            <a:ext cx="1114408" cy="369332"/>
          </a:xfrm>
          <a:prstGeom prst="rect">
            <a:avLst/>
          </a:prstGeom>
          <a:noFill/>
        </p:spPr>
        <p:txBody>
          <a:bodyPr wrap="none" rtlCol="0">
            <a:spAutoFit/>
          </a:bodyPr>
          <a:lstStyle/>
          <a:p>
            <a:r>
              <a:rPr kumimoji="1" lang="zh-CN" altLang="en-US" dirty="0"/>
              <a:t>问题空间</a:t>
            </a:r>
          </a:p>
        </p:txBody>
      </p:sp>
      <p:sp>
        <p:nvSpPr>
          <p:cNvPr id="4" name="文本框 3">
            <a:extLst>
              <a:ext uri="{FF2B5EF4-FFF2-40B4-BE49-F238E27FC236}">
                <a16:creationId xmlns:a16="http://schemas.microsoft.com/office/drawing/2014/main" id="{7782AF6D-8BF0-F646-9D11-9CD795D354D1}"/>
              </a:ext>
            </a:extLst>
          </p:cNvPr>
          <p:cNvSpPr txBox="1"/>
          <p:nvPr/>
        </p:nvSpPr>
        <p:spPr>
          <a:xfrm>
            <a:off x="1785432" y="5653088"/>
            <a:ext cx="5652509" cy="369332"/>
          </a:xfrm>
          <a:prstGeom prst="rect">
            <a:avLst/>
          </a:prstGeom>
          <a:noFill/>
        </p:spPr>
        <p:txBody>
          <a:bodyPr wrap="none" rtlCol="0">
            <a:spAutoFit/>
          </a:bodyPr>
          <a:lstStyle/>
          <a:p>
            <a:r>
              <a:rPr kumimoji="1" lang="zh-CN" altLang="en-US" dirty="0"/>
              <a:t>测试只是一种事后的，</a:t>
            </a:r>
            <a:r>
              <a:rPr kumimoji="1" lang="en-US" altLang="zh-CN" dirty="0"/>
              <a:t>PSP/TSP</a:t>
            </a:r>
            <a:r>
              <a:rPr kumimoji="1" lang="zh-CN" altLang="en-US" dirty="0"/>
              <a:t>讲了很多事前和事中的</a:t>
            </a:r>
          </a:p>
        </p:txBody>
      </p:sp>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2696619-1290-4144-B00E-465E74EB82E1}"/>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96C8A579-E953-F049-B6B1-C25BB32A6E67}" type="slidenum">
              <a:rPr kumimoji="0" lang="en-US" altLang="ko-KR" b="0">
                <a:solidFill>
                  <a:srgbClr val="FFFFFF"/>
                </a:solidFill>
                <a:latin typeface="Gulim" panose="020B0600000101010101" pitchFamily="34" charset="-127"/>
                <a:ea typeface="Gulim" panose="020B0600000101010101" pitchFamily="34" charset="-127"/>
              </a:rPr>
              <a:pPr eaLnBrk="1" hangingPunct="1"/>
              <a:t>92</a:t>
            </a:fld>
            <a:endParaRPr kumimoji="0" lang="en-US" altLang="ko-KR" b="0">
              <a:solidFill>
                <a:srgbClr val="FFFFFF"/>
              </a:solidFill>
              <a:latin typeface="Gulim" panose="020B0600000101010101" pitchFamily="34" charset="-127"/>
              <a:ea typeface="Gulim" panose="020B0600000101010101" pitchFamily="34" charset="-127"/>
            </a:endParaRPr>
          </a:p>
        </p:txBody>
      </p:sp>
      <p:sp>
        <p:nvSpPr>
          <p:cNvPr id="105475" name="TextBox 3">
            <a:extLst>
              <a:ext uri="{FF2B5EF4-FFF2-40B4-BE49-F238E27FC236}">
                <a16:creationId xmlns:a16="http://schemas.microsoft.com/office/drawing/2014/main" id="{F165E888-0E91-474E-98D6-6F11A21823DF}"/>
              </a:ext>
            </a:extLst>
          </p:cNvPr>
          <p:cNvSpPr txBox="1">
            <a:spLocks noChangeArrowheads="1"/>
          </p:cNvSpPr>
          <p:nvPr/>
        </p:nvSpPr>
        <p:spPr bwMode="auto">
          <a:xfrm>
            <a:off x="1116013" y="115888"/>
            <a:ext cx="7127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3600">
                <a:solidFill>
                  <a:schemeClr val="bg1"/>
                </a:solidFill>
              </a:rPr>
              <a:t>九个规程</a:t>
            </a:r>
          </a:p>
        </p:txBody>
      </p:sp>
      <p:sp>
        <p:nvSpPr>
          <p:cNvPr id="105476" name="TextBox 4">
            <a:extLst>
              <a:ext uri="{FF2B5EF4-FFF2-40B4-BE49-F238E27FC236}">
                <a16:creationId xmlns:a16="http://schemas.microsoft.com/office/drawing/2014/main" id="{C679257A-AD19-CA45-8792-8D0A0B930FAA}"/>
              </a:ext>
            </a:extLst>
          </p:cNvPr>
          <p:cNvSpPr txBox="1">
            <a:spLocks noChangeArrowheads="1"/>
          </p:cNvSpPr>
          <p:nvPr/>
        </p:nvSpPr>
        <p:spPr bwMode="auto">
          <a:xfrm>
            <a:off x="2627313" y="1531938"/>
            <a:ext cx="4465637" cy="498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5000"/>
              </a:lnSpc>
              <a:buFont typeface="Gulim" panose="020B0600000101010101" pitchFamily="34" charset="-127"/>
              <a:buAutoNum type="circleNumDbPlain"/>
            </a:pPr>
            <a:r>
              <a:rPr lang="zh-CN" altLang="en-US" sz="2400" dirty="0">
                <a:solidFill>
                  <a:schemeClr val="tx1"/>
                </a:solidFill>
              </a:rPr>
              <a:t>需求规程</a:t>
            </a:r>
            <a:endParaRPr lang="en-US" altLang="zh-CN" sz="2400" dirty="0">
              <a:solidFill>
                <a:schemeClr val="tx1"/>
              </a:solidFill>
            </a:endParaRPr>
          </a:p>
          <a:p>
            <a:pPr eaLnBrk="1" hangingPunct="1">
              <a:lnSpc>
                <a:spcPct val="125000"/>
              </a:lnSpc>
              <a:buFont typeface="Gulim" panose="020B0600000101010101" pitchFamily="34" charset="-127"/>
              <a:buAutoNum type="circleNumDbPlain"/>
            </a:pPr>
            <a:r>
              <a:rPr lang="zh-CN" altLang="en-US" sz="2400" dirty="0">
                <a:solidFill>
                  <a:schemeClr val="tx1"/>
                </a:solidFill>
              </a:rPr>
              <a:t>业务建模规程</a:t>
            </a:r>
            <a:endParaRPr lang="en-US" altLang="zh-CN" sz="2400" dirty="0">
              <a:solidFill>
                <a:schemeClr val="tx1"/>
              </a:solidFill>
            </a:endParaRPr>
          </a:p>
          <a:p>
            <a:pPr eaLnBrk="1" hangingPunct="1">
              <a:lnSpc>
                <a:spcPct val="125000"/>
              </a:lnSpc>
              <a:buFont typeface="Gulim" panose="020B0600000101010101" pitchFamily="34" charset="-127"/>
              <a:buAutoNum type="circleNumDbPlain"/>
            </a:pPr>
            <a:r>
              <a:rPr lang="zh-CN" altLang="en-US" sz="2400" dirty="0">
                <a:solidFill>
                  <a:schemeClr val="tx1"/>
                </a:solidFill>
              </a:rPr>
              <a:t>配置和变更管理规程</a:t>
            </a:r>
            <a:endParaRPr lang="en-US" altLang="zh-CN" sz="2400" dirty="0">
              <a:solidFill>
                <a:schemeClr val="tx1"/>
              </a:solidFill>
            </a:endParaRPr>
          </a:p>
          <a:p>
            <a:pPr eaLnBrk="1" hangingPunct="1">
              <a:lnSpc>
                <a:spcPct val="125000"/>
              </a:lnSpc>
              <a:buFont typeface="Gulim" panose="020B0600000101010101" pitchFamily="34" charset="-127"/>
              <a:buAutoNum type="circleNumDbPlain"/>
            </a:pPr>
            <a:r>
              <a:rPr lang="zh-CN" altLang="en-US" sz="2400" dirty="0">
                <a:solidFill>
                  <a:schemeClr val="tx1"/>
                </a:solidFill>
              </a:rPr>
              <a:t>环境规程</a:t>
            </a:r>
            <a:endParaRPr lang="en-US" altLang="zh-CN" sz="2400" dirty="0">
              <a:solidFill>
                <a:schemeClr val="tx1"/>
              </a:solidFill>
            </a:endParaRPr>
          </a:p>
          <a:p>
            <a:pPr eaLnBrk="1" hangingPunct="1">
              <a:lnSpc>
                <a:spcPct val="125000"/>
              </a:lnSpc>
              <a:buFont typeface="Gulim" panose="020B0600000101010101" pitchFamily="34" charset="-127"/>
              <a:buAutoNum type="circleNumDbPlain"/>
            </a:pPr>
            <a:r>
              <a:rPr lang="zh-CN" altLang="en-US" sz="2400" dirty="0">
                <a:solidFill>
                  <a:schemeClr val="tx1"/>
                </a:solidFill>
              </a:rPr>
              <a:t>项目管理规程</a:t>
            </a:r>
            <a:endParaRPr lang="en-US" altLang="zh-CN" sz="2400" dirty="0">
              <a:solidFill>
                <a:schemeClr val="tx1"/>
              </a:solidFill>
            </a:endParaRPr>
          </a:p>
          <a:p>
            <a:pPr eaLnBrk="1" hangingPunct="1">
              <a:lnSpc>
                <a:spcPct val="125000"/>
              </a:lnSpc>
              <a:buFont typeface="Gulim" panose="020B0600000101010101" pitchFamily="34" charset="-127"/>
              <a:buAutoNum type="circleNumDbPlain"/>
            </a:pPr>
            <a:r>
              <a:rPr lang="zh-CN" altLang="en-US" sz="2400" dirty="0">
                <a:solidFill>
                  <a:schemeClr val="tx1"/>
                </a:solidFill>
              </a:rPr>
              <a:t>分析与设计规程</a:t>
            </a:r>
            <a:endParaRPr lang="en-US" altLang="zh-CN" sz="2400" dirty="0">
              <a:solidFill>
                <a:schemeClr val="tx1"/>
              </a:solidFill>
            </a:endParaRPr>
          </a:p>
          <a:p>
            <a:pPr eaLnBrk="1" hangingPunct="1">
              <a:lnSpc>
                <a:spcPct val="125000"/>
              </a:lnSpc>
              <a:buFont typeface="Gulim" panose="020B0600000101010101" pitchFamily="34" charset="-127"/>
              <a:buAutoNum type="circleNumDbPlain"/>
            </a:pPr>
            <a:r>
              <a:rPr lang="zh-CN" altLang="en-US" sz="2400" dirty="0">
                <a:solidFill>
                  <a:schemeClr val="tx1"/>
                </a:solidFill>
              </a:rPr>
              <a:t>实施规程</a:t>
            </a:r>
            <a:endParaRPr lang="en-US" altLang="zh-CN" sz="2400" dirty="0">
              <a:solidFill>
                <a:schemeClr val="tx1"/>
              </a:solidFill>
            </a:endParaRPr>
          </a:p>
          <a:p>
            <a:pPr eaLnBrk="1" hangingPunct="1">
              <a:lnSpc>
                <a:spcPct val="125000"/>
              </a:lnSpc>
              <a:buFont typeface="Gulim" panose="020B0600000101010101" pitchFamily="34" charset="-127"/>
              <a:buAutoNum type="circleNumDbPlain"/>
            </a:pPr>
            <a:r>
              <a:rPr lang="zh-CN" altLang="en-US" sz="2400" dirty="0">
                <a:solidFill>
                  <a:schemeClr val="tx1"/>
                </a:solidFill>
              </a:rPr>
              <a:t>测试规程</a:t>
            </a:r>
            <a:endParaRPr lang="en-US" altLang="zh-CN" sz="2400" dirty="0">
              <a:solidFill>
                <a:schemeClr val="tx1"/>
              </a:solidFill>
            </a:endParaRPr>
          </a:p>
          <a:p>
            <a:pPr eaLnBrk="1" hangingPunct="1">
              <a:lnSpc>
                <a:spcPct val="125000"/>
              </a:lnSpc>
              <a:buFont typeface="Gulim" panose="020B0600000101010101" pitchFamily="34" charset="-127"/>
              <a:buAutoNum type="circleNumDbPlain"/>
            </a:pPr>
            <a:r>
              <a:rPr lang="zh-CN" altLang="en-US" sz="2400" dirty="0">
                <a:solidFill>
                  <a:schemeClr val="tx1"/>
                </a:solidFill>
              </a:rPr>
              <a:t>部署规程</a:t>
            </a:r>
            <a:endParaRPr lang="en-US" altLang="zh-CN" sz="2400" dirty="0">
              <a:solidFill>
                <a:schemeClr val="tx1"/>
              </a:solidFill>
            </a:endParaRPr>
          </a:p>
          <a:p>
            <a:pPr eaLnBrk="1" hangingPunct="1">
              <a:buFont typeface="Arial" panose="020B0604020202020204" pitchFamily="34" charset="0"/>
              <a:buChar char="•"/>
            </a:pPr>
            <a:endParaRPr lang="en-US" altLang="zh-CN" sz="2400" dirty="0">
              <a:solidFill>
                <a:schemeClr val="tx1"/>
              </a:solidFill>
            </a:endParaRPr>
          </a:p>
          <a:p>
            <a:pPr eaLnBrk="1" hangingPunct="1">
              <a:buFont typeface="Arial" panose="020B0604020202020204" pitchFamily="34" charset="0"/>
              <a:buChar char="•"/>
            </a:pPr>
            <a:endParaRPr lang="zh-CN" altLang="en-US" sz="2400" dirty="0">
              <a:solidFill>
                <a:schemeClr val="tx1"/>
              </a:solidFill>
            </a:endParaRPr>
          </a:p>
        </p:txBody>
      </p:sp>
      <p:sp>
        <p:nvSpPr>
          <p:cNvPr id="4" name="右箭头 3">
            <a:extLst>
              <a:ext uri="{FF2B5EF4-FFF2-40B4-BE49-F238E27FC236}">
                <a16:creationId xmlns:a16="http://schemas.microsoft.com/office/drawing/2014/main" id="{4CCC0592-B1EC-914B-814F-06C7548E4634}"/>
              </a:ext>
            </a:extLst>
          </p:cNvPr>
          <p:cNvSpPr/>
          <p:nvPr/>
        </p:nvSpPr>
        <p:spPr bwMode="auto">
          <a:xfrm>
            <a:off x="1814513" y="1557338"/>
            <a:ext cx="508000" cy="50323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
        <p:nvSpPr>
          <p:cNvPr id="105478" name="AutoShape 6">
            <a:extLst>
              <a:ext uri="{FF2B5EF4-FFF2-40B4-BE49-F238E27FC236}">
                <a16:creationId xmlns:a16="http://schemas.microsoft.com/office/drawing/2014/main" id="{42B0580C-8DD7-5348-A693-8D27D3D11791}"/>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C5AD2E60-E88E-8C47-8646-EA74364BF33A}"/>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a:t>
            </a:r>
            <a:r>
              <a:rPr lang="en-US" altLang="zh-CN">
                <a:ea typeface="宋体" panose="02010600030101010101" pitchFamily="2" charset="-122"/>
              </a:rPr>
              <a:t>1</a:t>
            </a:r>
            <a:r>
              <a:rPr lang="zh-CN" altLang="en-US">
                <a:ea typeface="宋体" panose="02010600030101010101" pitchFamily="2" charset="-122"/>
              </a:rPr>
              <a:t>）需求规程</a:t>
            </a:r>
            <a:endParaRPr lang="en-US" altLang="zh-CN">
              <a:ea typeface="宋体" panose="02010600030101010101" pitchFamily="2" charset="-122"/>
            </a:endParaRPr>
          </a:p>
        </p:txBody>
      </p:sp>
      <p:sp>
        <p:nvSpPr>
          <p:cNvPr id="106499" name="Rectangle 3">
            <a:extLst>
              <a:ext uri="{FF2B5EF4-FFF2-40B4-BE49-F238E27FC236}">
                <a16:creationId xmlns:a16="http://schemas.microsoft.com/office/drawing/2014/main" id="{666CEBB8-3E6B-0D41-AA28-E6920EA337D1}"/>
              </a:ext>
            </a:extLst>
          </p:cNvPr>
          <p:cNvSpPr>
            <a:spLocks noGrp="1" noChangeArrowheads="1"/>
          </p:cNvSpPr>
          <p:nvPr>
            <p:ph type="body" idx="1"/>
          </p:nvPr>
        </p:nvSpPr>
        <p:spPr bwMode="auto">
          <a:xfrm>
            <a:off x="304800" y="1047750"/>
            <a:ext cx="8489950" cy="5740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2" pitchFamily="2" charset="2"/>
              <a:buNone/>
            </a:pPr>
            <a:r>
              <a:rPr lang="zh-CN" altLang="en-US" sz="2400" dirty="0"/>
              <a:t>目的</a:t>
            </a:r>
            <a:endParaRPr lang="en-US" altLang="zh-CN" sz="2400" dirty="0"/>
          </a:p>
          <a:p>
            <a:pPr eaLnBrk="1" hangingPunct="1">
              <a:buFont typeface="Wingdings 2" pitchFamily="2" charset="2"/>
              <a:buChar char="®"/>
            </a:pPr>
            <a:r>
              <a:rPr lang="zh-CN" altLang="en-US" sz="2400" dirty="0"/>
              <a:t>创建并且保持用户和其他项目干系人应该在这个系统中做什么所达成的协议。</a:t>
            </a:r>
            <a:br>
              <a:rPr lang="en-US" altLang="zh-CN" sz="2400" dirty="0"/>
            </a:br>
            <a:endParaRPr lang="en-US" altLang="zh-CN" sz="2400" dirty="0"/>
          </a:p>
          <a:p>
            <a:pPr eaLnBrk="1" hangingPunct="1">
              <a:buFont typeface="Wingdings 2" pitchFamily="2" charset="2"/>
              <a:buChar char="®"/>
            </a:pPr>
            <a:r>
              <a:rPr lang="zh-CN" altLang="en-US" sz="2400" dirty="0"/>
              <a:t>提供一个能够更好理解系统需求的系统开发人员。</a:t>
            </a:r>
            <a:br>
              <a:rPr lang="en-US" altLang="zh-CN" sz="2400" dirty="0"/>
            </a:br>
            <a:endParaRPr lang="en-US" altLang="zh-CN" sz="2400" dirty="0"/>
          </a:p>
          <a:p>
            <a:pPr eaLnBrk="1" hangingPunct="1">
              <a:buFont typeface="Wingdings 2" pitchFamily="2" charset="2"/>
              <a:buChar char="®"/>
            </a:pPr>
            <a:r>
              <a:rPr lang="zh-CN" altLang="en-US" sz="2400" dirty="0"/>
              <a:t>定义系统边界。</a:t>
            </a:r>
            <a:br>
              <a:rPr lang="en-US" altLang="zh-CN" sz="2400" dirty="0"/>
            </a:br>
            <a:endParaRPr lang="en-US" altLang="zh-CN" sz="2400" dirty="0"/>
          </a:p>
          <a:p>
            <a:pPr eaLnBrk="1" hangingPunct="1">
              <a:buFont typeface="Wingdings 2" pitchFamily="2" charset="2"/>
              <a:buChar char="®"/>
            </a:pPr>
            <a:r>
              <a:rPr lang="zh-CN" altLang="en-US" sz="2400" dirty="0"/>
              <a:t>为迭代的技术内容规划提供依据。</a:t>
            </a:r>
            <a:endParaRPr lang="en-US" altLang="zh-CN" sz="2400" dirty="0"/>
          </a:p>
          <a:p>
            <a:pPr eaLnBrk="1" hangingPunct="1">
              <a:buFont typeface="Wingdings 2" pitchFamily="2" charset="2"/>
              <a:buChar char="®"/>
            </a:pPr>
            <a:endParaRPr lang="en-US" altLang="zh-CN" sz="2400" dirty="0"/>
          </a:p>
          <a:p>
            <a:pPr eaLnBrk="1" hangingPunct="1">
              <a:buFont typeface="Wingdings 2" pitchFamily="2" charset="2"/>
              <a:buChar char="®"/>
            </a:pPr>
            <a:r>
              <a:rPr lang="zh-CN" altLang="en-US" sz="2400" dirty="0"/>
              <a:t>为开发系统提供一个估计成本和时间的依据。</a:t>
            </a:r>
            <a:br>
              <a:rPr lang="en-US" altLang="zh-CN" sz="2400" dirty="0"/>
            </a:br>
            <a:endParaRPr lang="en-US" altLang="zh-CN" sz="2400" dirty="0"/>
          </a:p>
          <a:p>
            <a:pPr eaLnBrk="1" hangingPunct="1">
              <a:buFont typeface="Wingdings 2" pitchFamily="2" charset="2"/>
              <a:buChar char="®"/>
            </a:pPr>
            <a:r>
              <a:rPr lang="zh-CN" altLang="en-US" sz="2400" dirty="0"/>
              <a:t>着眼于需求和用户目标，为系统定义一个用户接口。</a:t>
            </a:r>
            <a:endParaRPr lang="en-US" altLang="zh-CN" sz="2400" dirty="0"/>
          </a:p>
        </p:txBody>
      </p:sp>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16">
            <a:extLst>
              <a:ext uri="{FF2B5EF4-FFF2-40B4-BE49-F238E27FC236}">
                <a16:creationId xmlns:a16="http://schemas.microsoft.com/office/drawing/2014/main" id="{DED9C5E8-2075-AB42-8580-4889FE215F16}"/>
              </a:ext>
            </a:extLst>
          </p:cNvPr>
          <p:cNvSpPr>
            <a:spLocks noChangeArrowheads="1"/>
          </p:cNvSpPr>
          <p:nvPr/>
        </p:nvSpPr>
        <p:spPr bwMode="blackWhite">
          <a:xfrm>
            <a:off x="596900" y="1412875"/>
            <a:ext cx="7937500" cy="381000"/>
          </a:xfrm>
          <a:prstGeom prst="rect">
            <a:avLst/>
          </a:prstGeom>
          <a:solidFill>
            <a:srgbClr val="00808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8080"/>
            </a:extrusionClr>
            <a:contourClr>
              <a:srgbClr val="008080"/>
            </a:contourClr>
          </a:sp3d>
        </p:spPr>
        <p:txBody>
          <a:bodyPr wrap="none" lIns="107950" tIns="53975" rIns="107950" bIns="53975" anchor="ctr">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latin typeface="黑体" panose="02010609060101010101" pitchFamily="49" charset="-122"/>
              <a:ea typeface="黑体" panose="02010609060101010101" pitchFamily="49" charset="-122"/>
            </a:endParaRPr>
          </a:p>
        </p:txBody>
      </p:sp>
      <p:sp>
        <p:nvSpPr>
          <p:cNvPr id="107523" name="Rectangle 15">
            <a:extLst>
              <a:ext uri="{FF2B5EF4-FFF2-40B4-BE49-F238E27FC236}">
                <a16:creationId xmlns:a16="http://schemas.microsoft.com/office/drawing/2014/main" id="{CF368211-668A-864C-8BF5-DBFBD34BBC59}"/>
              </a:ext>
            </a:extLst>
          </p:cNvPr>
          <p:cNvSpPr>
            <a:spLocks noChangeArrowheads="1"/>
          </p:cNvSpPr>
          <p:nvPr/>
        </p:nvSpPr>
        <p:spPr bwMode="blackWhite">
          <a:xfrm>
            <a:off x="579438" y="2995613"/>
            <a:ext cx="7937500" cy="393700"/>
          </a:xfrm>
          <a:prstGeom prst="rect">
            <a:avLst/>
          </a:prstGeom>
          <a:solidFill>
            <a:srgbClr val="00808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8080"/>
            </a:extrusionClr>
            <a:contourClr>
              <a:srgbClr val="008080"/>
            </a:contourClr>
          </a:sp3d>
        </p:spPr>
        <p:txBody>
          <a:bodyPr wrap="none" lIns="107950" tIns="53975" rIns="107950" bIns="53975" anchor="ctr">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latin typeface="黑体" panose="02010609060101010101" pitchFamily="49" charset="-122"/>
              <a:ea typeface="黑体" panose="02010609060101010101" pitchFamily="49" charset="-122"/>
            </a:endParaRPr>
          </a:p>
        </p:txBody>
      </p:sp>
      <p:sp>
        <p:nvSpPr>
          <p:cNvPr id="107524" name="Rectangle 14">
            <a:extLst>
              <a:ext uri="{FF2B5EF4-FFF2-40B4-BE49-F238E27FC236}">
                <a16:creationId xmlns:a16="http://schemas.microsoft.com/office/drawing/2014/main" id="{88F3A1CE-B36E-234B-BBF4-287EAFAEB13D}"/>
              </a:ext>
            </a:extLst>
          </p:cNvPr>
          <p:cNvSpPr>
            <a:spLocks noChangeArrowheads="1"/>
          </p:cNvSpPr>
          <p:nvPr/>
        </p:nvSpPr>
        <p:spPr bwMode="blackWhite">
          <a:xfrm>
            <a:off x="579438" y="4581525"/>
            <a:ext cx="7937500" cy="495300"/>
          </a:xfrm>
          <a:prstGeom prst="rect">
            <a:avLst/>
          </a:prstGeom>
          <a:solidFill>
            <a:srgbClr val="00808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8080"/>
            </a:extrusionClr>
            <a:contourClr>
              <a:srgbClr val="008080"/>
            </a:contourClr>
          </a:sp3d>
        </p:spPr>
        <p:txBody>
          <a:bodyPr wrap="none" lIns="107950" tIns="53975" rIns="107950" bIns="53975" anchor="ctr">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latin typeface="黑体" panose="02010609060101010101" pitchFamily="49" charset="-122"/>
              <a:ea typeface="黑体" panose="02010609060101010101" pitchFamily="49" charset="-122"/>
            </a:endParaRPr>
          </a:p>
        </p:txBody>
      </p:sp>
      <p:sp>
        <p:nvSpPr>
          <p:cNvPr id="107525" name="Rectangle 2">
            <a:extLst>
              <a:ext uri="{FF2B5EF4-FFF2-40B4-BE49-F238E27FC236}">
                <a16:creationId xmlns:a16="http://schemas.microsoft.com/office/drawing/2014/main" id="{3AFF3E42-055E-1C40-BD30-8C39A64FF98B}"/>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需求类型</a:t>
            </a:r>
            <a:endParaRPr lang="en-US" altLang="zh-CN">
              <a:ea typeface="宋体" panose="02010600030101010101" pitchFamily="2" charset="-122"/>
            </a:endParaRPr>
          </a:p>
        </p:txBody>
      </p:sp>
      <p:sp>
        <p:nvSpPr>
          <p:cNvPr id="107526" name="Rectangle 3">
            <a:extLst>
              <a:ext uri="{FF2B5EF4-FFF2-40B4-BE49-F238E27FC236}">
                <a16:creationId xmlns:a16="http://schemas.microsoft.com/office/drawing/2014/main" id="{FD839634-B48D-004E-9454-54FAB89CD580}"/>
              </a:ext>
            </a:extLst>
          </p:cNvPr>
          <p:cNvSpPr>
            <a:spLocks noGrp="1" noChangeArrowheads="1"/>
          </p:cNvSpPr>
          <p:nvPr>
            <p:ph type="body" idx="1"/>
          </p:nvPr>
        </p:nvSpPr>
        <p:spPr bwMode="auto">
          <a:xfrm>
            <a:off x="-15875" y="1417638"/>
            <a:ext cx="8812213" cy="4819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1" eaLnBrk="1" hangingPunct="1">
              <a:lnSpc>
                <a:spcPct val="97000"/>
              </a:lnSpc>
            </a:pPr>
            <a:r>
              <a:rPr lang="zh-CN" altLang="en-US" sz="2400" dirty="0">
                <a:solidFill>
                  <a:schemeClr val="accent2"/>
                </a:solidFill>
              </a:rPr>
              <a:t>特点：</a:t>
            </a:r>
            <a:r>
              <a:rPr lang="zh-CN" altLang="en-US" sz="2400" dirty="0">
                <a:solidFill>
                  <a:schemeClr val="bg1"/>
                </a:solidFill>
              </a:rPr>
              <a:t>用于项目的范围</a:t>
            </a:r>
            <a:endParaRPr lang="en-US" altLang="zh-CN" sz="2400" dirty="0">
              <a:solidFill>
                <a:schemeClr val="bg1"/>
              </a:solidFill>
            </a:endParaRPr>
          </a:p>
          <a:p>
            <a:pPr lvl="3" eaLnBrk="1" hangingPunct="1">
              <a:lnSpc>
                <a:spcPct val="97000"/>
              </a:lnSpc>
            </a:pPr>
            <a:r>
              <a:rPr lang="zh-CN" altLang="en-US" sz="2000" dirty="0"/>
              <a:t>主要参与者：项目干系人</a:t>
            </a:r>
            <a:endParaRPr lang="en-US" altLang="zh-CN" sz="2000" dirty="0"/>
          </a:p>
          <a:p>
            <a:pPr lvl="3" eaLnBrk="1" hangingPunct="1">
              <a:lnSpc>
                <a:spcPct val="97000"/>
              </a:lnSpc>
            </a:pPr>
            <a:r>
              <a:rPr lang="zh-CN" altLang="en-US" sz="2000" dirty="0">
                <a:solidFill>
                  <a:schemeClr val="accent1"/>
                </a:solidFill>
              </a:rPr>
              <a:t>愿景工件</a:t>
            </a:r>
            <a:r>
              <a:rPr lang="zh-CN" altLang="en-US" sz="2000" dirty="0"/>
              <a:t>的文档</a:t>
            </a:r>
            <a:br>
              <a:rPr lang="en-US" altLang="zh-CN" dirty="0">
                <a:solidFill>
                  <a:schemeClr val="accent1"/>
                </a:solidFill>
              </a:rPr>
            </a:br>
            <a:br>
              <a:rPr lang="en-US" altLang="zh-CN" dirty="0">
                <a:solidFill>
                  <a:schemeClr val="accent1"/>
                </a:solidFill>
              </a:rPr>
            </a:br>
            <a:endParaRPr lang="en-US" altLang="zh-CN" dirty="0"/>
          </a:p>
          <a:p>
            <a:pPr lvl="1" eaLnBrk="1" hangingPunct="1">
              <a:lnSpc>
                <a:spcPct val="97000"/>
              </a:lnSpc>
            </a:pPr>
            <a:r>
              <a:rPr lang="zh-CN" altLang="en-US" sz="2400" dirty="0">
                <a:solidFill>
                  <a:schemeClr val="accent2"/>
                </a:solidFill>
              </a:rPr>
              <a:t>功能性需求：</a:t>
            </a:r>
            <a:r>
              <a:rPr lang="zh-CN" altLang="en-US" sz="2400" dirty="0">
                <a:solidFill>
                  <a:schemeClr val="bg1"/>
                </a:solidFill>
              </a:rPr>
              <a:t>与系统用户交互</a:t>
            </a:r>
            <a:endParaRPr lang="en-US" altLang="zh-CN" sz="2400" dirty="0">
              <a:solidFill>
                <a:schemeClr val="bg1"/>
              </a:solidFill>
            </a:endParaRPr>
          </a:p>
          <a:p>
            <a:pPr lvl="3" eaLnBrk="1" hangingPunct="1">
              <a:lnSpc>
                <a:spcPct val="97000"/>
              </a:lnSpc>
            </a:pPr>
            <a:r>
              <a:rPr lang="zh-CN" altLang="en-US" sz="2000" dirty="0"/>
              <a:t>主要参与者：用户和项目团队</a:t>
            </a:r>
            <a:endParaRPr lang="en-US" altLang="zh-CN" sz="2000" dirty="0"/>
          </a:p>
          <a:p>
            <a:pPr lvl="3" eaLnBrk="1" hangingPunct="1">
              <a:lnSpc>
                <a:spcPct val="97000"/>
              </a:lnSpc>
            </a:pPr>
            <a:r>
              <a:rPr lang="zh-CN" altLang="en-US" sz="2000" dirty="0">
                <a:solidFill>
                  <a:schemeClr val="accent1"/>
                </a:solidFill>
              </a:rPr>
              <a:t>用例模型工件</a:t>
            </a:r>
            <a:r>
              <a:rPr lang="zh-CN" altLang="en-US" sz="2000" dirty="0"/>
              <a:t>的模型</a:t>
            </a:r>
            <a:br>
              <a:rPr lang="en-US" altLang="zh-CN" dirty="0"/>
            </a:br>
            <a:br>
              <a:rPr lang="en-US" altLang="zh-CN" dirty="0"/>
            </a:br>
            <a:endParaRPr lang="en-US" altLang="zh-CN" dirty="0"/>
          </a:p>
          <a:p>
            <a:pPr lvl="1" eaLnBrk="1" hangingPunct="1">
              <a:lnSpc>
                <a:spcPct val="97000"/>
              </a:lnSpc>
            </a:pPr>
            <a:r>
              <a:rPr lang="zh-CN" altLang="en-US" sz="2000" dirty="0">
                <a:solidFill>
                  <a:schemeClr val="accent2"/>
                </a:solidFill>
              </a:rPr>
              <a:t>补充性需求：</a:t>
            </a:r>
            <a:r>
              <a:rPr lang="en-US" altLang="zh-CN" sz="2000" dirty="0"/>
              <a:t> </a:t>
            </a:r>
            <a:r>
              <a:rPr lang="zh-CN" altLang="en-US" sz="2000" dirty="0">
                <a:solidFill>
                  <a:schemeClr val="bg1"/>
                </a:solidFill>
              </a:rPr>
              <a:t>指定的功能、易用性、性能、可支持性、设计上的约束</a:t>
            </a:r>
            <a:endParaRPr lang="en-US" altLang="zh-CN" sz="2000" dirty="0">
              <a:solidFill>
                <a:schemeClr val="bg1"/>
              </a:solidFill>
            </a:endParaRPr>
          </a:p>
          <a:p>
            <a:pPr lvl="1" eaLnBrk="1" hangingPunct="1">
              <a:lnSpc>
                <a:spcPct val="97000"/>
              </a:lnSpc>
            </a:pPr>
            <a:endParaRPr lang="en-US" altLang="zh-CN" sz="2000" dirty="0">
              <a:solidFill>
                <a:schemeClr val="bg1"/>
              </a:solidFill>
            </a:endParaRPr>
          </a:p>
          <a:p>
            <a:pPr lvl="3" eaLnBrk="1" hangingPunct="1">
              <a:lnSpc>
                <a:spcPct val="97000"/>
              </a:lnSpc>
            </a:pPr>
            <a:r>
              <a:rPr lang="zh-CN" altLang="en-US" sz="1800" dirty="0"/>
              <a:t>主要参与者：架构师和设计师</a:t>
            </a:r>
            <a:endParaRPr lang="en-US" altLang="zh-CN" sz="1800" dirty="0"/>
          </a:p>
          <a:p>
            <a:pPr lvl="3" eaLnBrk="1" hangingPunct="1">
              <a:lnSpc>
                <a:spcPct val="97000"/>
              </a:lnSpc>
            </a:pPr>
            <a:r>
              <a:rPr lang="zh-CN" altLang="en-US" sz="1800" dirty="0">
                <a:solidFill>
                  <a:schemeClr val="accent1"/>
                </a:solidFill>
              </a:rPr>
              <a:t>补充性规格工件</a:t>
            </a:r>
            <a:r>
              <a:rPr lang="zh-CN" altLang="en-US" sz="1800" dirty="0"/>
              <a:t>的文档</a:t>
            </a:r>
            <a:endParaRPr lang="en-US" altLang="zh-CN" sz="1800" dirty="0"/>
          </a:p>
        </p:txBody>
      </p:sp>
      <p:sp>
        <p:nvSpPr>
          <p:cNvPr id="2" name="文本框 1">
            <a:extLst>
              <a:ext uri="{FF2B5EF4-FFF2-40B4-BE49-F238E27FC236}">
                <a16:creationId xmlns:a16="http://schemas.microsoft.com/office/drawing/2014/main" id="{71A02C8A-858C-2F47-9701-5C04782E56C1}"/>
              </a:ext>
            </a:extLst>
          </p:cNvPr>
          <p:cNvSpPr txBox="1"/>
          <p:nvPr/>
        </p:nvSpPr>
        <p:spPr>
          <a:xfrm>
            <a:off x="5292080" y="3600212"/>
            <a:ext cx="2045753" cy="369332"/>
          </a:xfrm>
          <a:prstGeom prst="rect">
            <a:avLst/>
          </a:prstGeom>
          <a:noFill/>
        </p:spPr>
        <p:txBody>
          <a:bodyPr wrap="none" rtlCol="0">
            <a:spAutoFit/>
          </a:bodyPr>
          <a:lstStyle/>
          <a:p>
            <a:r>
              <a:rPr kumimoji="1" lang="zh-CN" altLang="en-US" dirty="0"/>
              <a:t>容易实现和验证的</a:t>
            </a:r>
          </a:p>
        </p:txBody>
      </p:sp>
      <p:sp>
        <p:nvSpPr>
          <p:cNvPr id="3" name="文本框 2">
            <a:extLst>
              <a:ext uri="{FF2B5EF4-FFF2-40B4-BE49-F238E27FC236}">
                <a16:creationId xmlns:a16="http://schemas.microsoft.com/office/drawing/2014/main" id="{9D997ED6-282E-C64F-89C2-FC2EC155CB73}"/>
              </a:ext>
            </a:extLst>
          </p:cNvPr>
          <p:cNvSpPr txBox="1"/>
          <p:nvPr/>
        </p:nvSpPr>
        <p:spPr>
          <a:xfrm>
            <a:off x="4211960" y="5603944"/>
            <a:ext cx="4833374" cy="646331"/>
          </a:xfrm>
          <a:prstGeom prst="rect">
            <a:avLst/>
          </a:prstGeom>
          <a:noFill/>
        </p:spPr>
        <p:txBody>
          <a:bodyPr wrap="none" rtlCol="0">
            <a:spAutoFit/>
          </a:bodyPr>
          <a:lstStyle/>
          <a:p>
            <a:r>
              <a:rPr kumimoji="1" lang="zh-CN" altLang="en-US" dirty="0"/>
              <a:t>涉及面广，难于实现和验证的。</a:t>
            </a:r>
            <a:endParaRPr kumimoji="1" lang="en-US" altLang="zh-CN" dirty="0"/>
          </a:p>
          <a:p>
            <a:r>
              <a:rPr lang="zh-CN" altLang="en-US" dirty="0"/>
              <a:t>有的是架构层面，有的是分散在功能实现的。</a:t>
            </a:r>
            <a:endParaRPr kumimoji="1" lang="zh-CN" altLang="en-US" dirty="0"/>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Oval 8">
            <a:extLst>
              <a:ext uri="{FF2B5EF4-FFF2-40B4-BE49-F238E27FC236}">
                <a16:creationId xmlns:a16="http://schemas.microsoft.com/office/drawing/2014/main" id="{FCBECF99-C2E5-214D-9A73-40CAE81B2A88}"/>
              </a:ext>
            </a:extLst>
          </p:cNvPr>
          <p:cNvSpPr>
            <a:spLocks noChangeArrowheads="1"/>
          </p:cNvSpPr>
          <p:nvPr/>
        </p:nvSpPr>
        <p:spPr bwMode="auto">
          <a:xfrm>
            <a:off x="3119438" y="2438400"/>
            <a:ext cx="371475" cy="396875"/>
          </a:xfrm>
          <a:prstGeom prst="ellipse">
            <a:avLst/>
          </a:prstGeom>
          <a:solidFill>
            <a:srgbClr val="009999"/>
          </a:solidFill>
          <a:ln w="12700">
            <a:solidFill>
              <a:schemeClr val="tx1"/>
            </a:solidFill>
            <a:round/>
            <a:headEnd type="none" w="sm" len="sm"/>
            <a:tailEnd type="none" w="lg" len="lg"/>
          </a:ln>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547" name="Oval 10">
            <a:extLst>
              <a:ext uri="{FF2B5EF4-FFF2-40B4-BE49-F238E27FC236}">
                <a16:creationId xmlns:a16="http://schemas.microsoft.com/office/drawing/2014/main" id="{91B2F1E4-82FC-FE40-9599-C9F637840302}"/>
              </a:ext>
            </a:extLst>
          </p:cNvPr>
          <p:cNvSpPr>
            <a:spLocks noChangeArrowheads="1"/>
          </p:cNvSpPr>
          <p:nvPr/>
        </p:nvSpPr>
        <p:spPr bwMode="auto">
          <a:xfrm>
            <a:off x="1539875" y="4124325"/>
            <a:ext cx="371475" cy="396875"/>
          </a:xfrm>
          <a:prstGeom prst="ellipse">
            <a:avLst/>
          </a:prstGeom>
          <a:solidFill>
            <a:srgbClr val="009999"/>
          </a:solidFill>
          <a:ln w="12700">
            <a:solidFill>
              <a:schemeClr val="tx1"/>
            </a:solidFill>
            <a:round/>
            <a:headEnd type="none" w="sm" len="sm"/>
            <a:tailEnd type="none" w="lg" len="lg"/>
          </a:ln>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548" name="Oval 12">
            <a:extLst>
              <a:ext uri="{FF2B5EF4-FFF2-40B4-BE49-F238E27FC236}">
                <a16:creationId xmlns:a16="http://schemas.microsoft.com/office/drawing/2014/main" id="{665B7450-8437-BB48-A5AE-A7E7971DE83E}"/>
              </a:ext>
            </a:extLst>
          </p:cNvPr>
          <p:cNvSpPr>
            <a:spLocks noChangeArrowheads="1"/>
          </p:cNvSpPr>
          <p:nvPr/>
        </p:nvSpPr>
        <p:spPr bwMode="auto">
          <a:xfrm>
            <a:off x="4287838" y="4154488"/>
            <a:ext cx="371475" cy="396875"/>
          </a:xfrm>
          <a:prstGeom prst="ellipse">
            <a:avLst/>
          </a:prstGeom>
          <a:solidFill>
            <a:srgbClr val="009999"/>
          </a:solidFill>
          <a:ln w="12700">
            <a:solidFill>
              <a:schemeClr val="tx1"/>
            </a:solidFill>
            <a:round/>
            <a:headEnd type="none" w="sm" len="sm"/>
            <a:tailEnd type="none" w="lg" len="lg"/>
          </a:ln>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549" name="Oval 14">
            <a:extLst>
              <a:ext uri="{FF2B5EF4-FFF2-40B4-BE49-F238E27FC236}">
                <a16:creationId xmlns:a16="http://schemas.microsoft.com/office/drawing/2014/main" id="{C1D1B0D3-3731-534B-B663-1D725B9EE46B}"/>
              </a:ext>
            </a:extLst>
          </p:cNvPr>
          <p:cNvSpPr>
            <a:spLocks noChangeArrowheads="1"/>
          </p:cNvSpPr>
          <p:nvPr/>
        </p:nvSpPr>
        <p:spPr bwMode="auto">
          <a:xfrm>
            <a:off x="2974975" y="4137025"/>
            <a:ext cx="371475" cy="396875"/>
          </a:xfrm>
          <a:prstGeom prst="ellipse">
            <a:avLst/>
          </a:prstGeom>
          <a:solidFill>
            <a:srgbClr val="009999"/>
          </a:solidFill>
          <a:ln w="12700">
            <a:solidFill>
              <a:schemeClr val="tx1"/>
            </a:solidFill>
            <a:round/>
            <a:headEnd type="none" w="sm" len="sm"/>
            <a:tailEnd type="none" w="lg" len="lg"/>
          </a:ln>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550" name="Oval 18">
            <a:extLst>
              <a:ext uri="{FF2B5EF4-FFF2-40B4-BE49-F238E27FC236}">
                <a16:creationId xmlns:a16="http://schemas.microsoft.com/office/drawing/2014/main" id="{223D38E8-7F73-494B-8B97-DFD98EEA5A62}"/>
              </a:ext>
            </a:extLst>
          </p:cNvPr>
          <p:cNvSpPr>
            <a:spLocks noChangeArrowheads="1"/>
          </p:cNvSpPr>
          <p:nvPr/>
        </p:nvSpPr>
        <p:spPr bwMode="auto">
          <a:xfrm>
            <a:off x="5419725" y="1782763"/>
            <a:ext cx="371475" cy="396875"/>
          </a:xfrm>
          <a:prstGeom prst="ellipse">
            <a:avLst/>
          </a:prstGeom>
          <a:solidFill>
            <a:srgbClr val="009999"/>
          </a:solidFill>
          <a:ln w="12700">
            <a:solidFill>
              <a:schemeClr val="tx1"/>
            </a:solidFill>
            <a:round/>
            <a:headEnd type="none" w="sm" len="sm"/>
            <a:tailEnd type="none" w="lg" len="lg"/>
          </a:ln>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551" name="Oval 20">
            <a:extLst>
              <a:ext uri="{FF2B5EF4-FFF2-40B4-BE49-F238E27FC236}">
                <a16:creationId xmlns:a16="http://schemas.microsoft.com/office/drawing/2014/main" id="{19D01392-A832-8342-B234-C780904B35F0}"/>
              </a:ext>
            </a:extLst>
          </p:cNvPr>
          <p:cNvSpPr>
            <a:spLocks noChangeArrowheads="1"/>
          </p:cNvSpPr>
          <p:nvPr/>
        </p:nvSpPr>
        <p:spPr bwMode="auto">
          <a:xfrm>
            <a:off x="5432425" y="2362200"/>
            <a:ext cx="371475" cy="396875"/>
          </a:xfrm>
          <a:prstGeom prst="ellipse">
            <a:avLst/>
          </a:prstGeom>
          <a:solidFill>
            <a:srgbClr val="009999"/>
          </a:solidFill>
          <a:ln w="12700">
            <a:solidFill>
              <a:schemeClr val="tx1"/>
            </a:solidFill>
            <a:round/>
            <a:headEnd type="none" w="sm" len="sm"/>
            <a:tailEnd type="none" w="lg" len="lg"/>
          </a:ln>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552" name="Oval 22">
            <a:extLst>
              <a:ext uri="{FF2B5EF4-FFF2-40B4-BE49-F238E27FC236}">
                <a16:creationId xmlns:a16="http://schemas.microsoft.com/office/drawing/2014/main" id="{77DCAC4C-A316-8D46-995A-F46B7F43A232}"/>
              </a:ext>
            </a:extLst>
          </p:cNvPr>
          <p:cNvSpPr>
            <a:spLocks noChangeArrowheads="1"/>
          </p:cNvSpPr>
          <p:nvPr/>
        </p:nvSpPr>
        <p:spPr bwMode="auto">
          <a:xfrm>
            <a:off x="5432425" y="2930525"/>
            <a:ext cx="371475" cy="396875"/>
          </a:xfrm>
          <a:prstGeom prst="ellipse">
            <a:avLst/>
          </a:prstGeom>
          <a:solidFill>
            <a:srgbClr val="009999"/>
          </a:solidFill>
          <a:ln w="12700">
            <a:solidFill>
              <a:schemeClr val="tx1"/>
            </a:solidFill>
            <a:round/>
            <a:headEnd type="none" w="sm" len="sm"/>
            <a:tailEnd type="none" w="lg" len="lg"/>
          </a:ln>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553" name="Oval 16">
            <a:extLst>
              <a:ext uri="{FF2B5EF4-FFF2-40B4-BE49-F238E27FC236}">
                <a16:creationId xmlns:a16="http://schemas.microsoft.com/office/drawing/2014/main" id="{22423F34-F2FC-0141-8546-F92847AEE031}"/>
              </a:ext>
            </a:extLst>
          </p:cNvPr>
          <p:cNvSpPr>
            <a:spLocks noChangeArrowheads="1"/>
          </p:cNvSpPr>
          <p:nvPr/>
        </p:nvSpPr>
        <p:spPr bwMode="auto">
          <a:xfrm>
            <a:off x="5419725" y="1143000"/>
            <a:ext cx="371475" cy="396875"/>
          </a:xfrm>
          <a:prstGeom prst="ellipse">
            <a:avLst/>
          </a:prstGeom>
          <a:solidFill>
            <a:srgbClr val="009999"/>
          </a:solidFill>
          <a:ln w="12700">
            <a:solidFill>
              <a:schemeClr val="tx1"/>
            </a:solidFill>
            <a:round/>
            <a:headEnd type="none" w="sm" len="sm"/>
            <a:tailEnd type="none" w="lg" len="lg"/>
          </a:ln>
        </p:spPr>
        <p:txBody>
          <a:bodyPr wrap="none"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554" name="Rectangle 2">
            <a:extLst>
              <a:ext uri="{FF2B5EF4-FFF2-40B4-BE49-F238E27FC236}">
                <a16:creationId xmlns:a16="http://schemas.microsoft.com/office/drawing/2014/main" id="{00AF63BB-36F1-0447-B9E4-F3B010861BFC}"/>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i="1">
                <a:ea typeface="宋体" panose="02010600030101010101" pitchFamily="2" charset="-122"/>
              </a:rPr>
              <a:t>需求的可追溯性</a:t>
            </a:r>
            <a:endParaRPr lang="en-US" altLang="zh-CN" i="1">
              <a:ea typeface="宋体" panose="02010600030101010101" pitchFamily="2" charset="-122"/>
            </a:endParaRPr>
          </a:p>
        </p:txBody>
      </p:sp>
      <p:sp>
        <p:nvSpPr>
          <p:cNvPr id="108555" name="Rectangle 3">
            <a:extLst>
              <a:ext uri="{FF2B5EF4-FFF2-40B4-BE49-F238E27FC236}">
                <a16:creationId xmlns:a16="http://schemas.microsoft.com/office/drawing/2014/main" id="{A546E76C-55F5-3A43-85B2-5263F3D490D5}"/>
              </a:ext>
            </a:extLst>
          </p:cNvPr>
          <p:cNvSpPr>
            <a:spLocks noGrp="1" noChangeArrowheads="1"/>
          </p:cNvSpPr>
          <p:nvPr>
            <p:ph type="body" idx="1"/>
          </p:nvPr>
        </p:nvSpPr>
        <p:spPr bwMode="auto">
          <a:xfrm>
            <a:off x="5803900" y="1158875"/>
            <a:ext cx="3262313" cy="2965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marL="66675" indent="-3175" eaLnBrk="1" hangingPunct="1">
              <a:lnSpc>
                <a:spcPct val="75000"/>
              </a:lnSpc>
              <a:spcAft>
                <a:spcPct val="30000"/>
              </a:spcAft>
              <a:buFont typeface="Wingdings" pitchFamily="2" charset="2"/>
              <a:buNone/>
            </a:pPr>
            <a:r>
              <a:rPr lang="zh-CN" altLang="en-US" dirty="0">
                <a:ea typeface="宋体" panose="02010600030101010101" pitchFamily="2" charset="-122"/>
              </a:rPr>
              <a:t>跟踪产品需求（特征）到详细的需求</a:t>
            </a:r>
            <a:r>
              <a:rPr lang="en-US" altLang="zh-CN" dirty="0">
                <a:ea typeface="宋体" panose="02010600030101010101" pitchFamily="2" charset="-122"/>
              </a:rPr>
              <a:t>.</a:t>
            </a:r>
            <a:br>
              <a:rPr lang="en-US" altLang="zh-CN" dirty="0">
                <a:ea typeface="宋体" panose="02010600030101010101" pitchFamily="2" charset="-122"/>
              </a:rPr>
            </a:br>
            <a:br>
              <a:rPr lang="en-US" altLang="zh-CN" dirty="0">
                <a:ea typeface="宋体" panose="02010600030101010101" pitchFamily="2" charset="-122"/>
              </a:rPr>
            </a:br>
            <a:r>
              <a:rPr lang="zh-CN" altLang="en-US" dirty="0">
                <a:ea typeface="宋体" panose="02010600030101010101" pitchFamily="2" charset="-122"/>
              </a:rPr>
              <a:t>跟踪需求到设计</a:t>
            </a:r>
            <a:br>
              <a:rPr lang="en-US" altLang="zh-CN" dirty="0">
                <a:ea typeface="宋体" panose="02010600030101010101" pitchFamily="2" charset="-122"/>
              </a:rPr>
            </a:br>
            <a:endParaRPr lang="en-US" altLang="zh-CN" dirty="0">
              <a:ea typeface="宋体" panose="02010600030101010101" pitchFamily="2" charset="-122"/>
            </a:endParaRPr>
          </a:p>
          <a:p>
            <a:pPr marL="66675" indent="-3175" eaLnBrk="1" hangingPunct="1">
              <a:lnSpc>
                <a:spcPct val="75000"/>
              </a:lnSpc>
              <a:buFont typeface="Wingdings" pitchFamily="2" charset="2"/>
              <a:buNone/>
            </a:pPr>
            <a:r>
              <a:rPr lang="zh-CN" altLang="en-US" dirty="0">
                <a:ea typeface="宋体" panose="02010600030101010101" pitchFamily="2" charset="-122"/>
              </a:rPr>
              <a:t>跟踪需求到测试程序</a:t>
            </a:r>
            <a:br>
              <a:rPr lang="en-US" altLang="zh-CN" dirty="0">
                <a:ea typeface="宋体" panose="02010600030101010101" pitchFamily="2" charset="-122"/>
              </a:rPr>
            </a:br>
            <a:endParaRPr lang="en-US" altLang="zh-CN" dirty="0">
              <a:ea typeface="宋体" panose="02010600030101010101" pitchFamily="2" charset="-122"/>
            </a:endParaRPr>
          </a:p>
          <a:p>
            <a:pPr marL="66675" indent="-3175" eaLnBrk="1" hangingPunct="1">
              <a:lnSpc>
                <a:spcPct val="75000"/>
              </a:lnSpc>
              <a:buFont typeface="Wingdings" pitchFamily="2" charset="2"/>
              <a:buNone/>
            </a:pPr>
            <a:r>
              <a:rPr lang="zh-CN" altLang="en-US" dirty="0">
                <a:ea typeface="宋体" panose="02010600030101010101" pitchFamily="2" charset="-122"/>
              </a:rPr>
              <a:t>跟踪需求到用户文档和培训材料</a:t>
            </a:r>
            <a:endParaRPr lang="en-US" altLang="zh-CN" dirty="0">
              <a:ea typeface="宋体" panose="02010600030101010101" pitchFamily="2" charset="-122"/>
            </a:endParaRPr>
          </a:p>
        </p:txBody>
      </p:sp>
      <p:sp>
        <p:nvSpPr>
          <p:cNvPr id="108556" name="Freeform 302">
            <a:extLst>
              <a:ext uri="{FF2B5EF4-FFF2-40B4-BE49-F238E27FC236}">
                <a16:creationId xmlns:a16="http://schemas.microsoft.com/office/drawing/2014/main" id="{27117C63-8B33-2F45-A6C4-CE83129C64F0}"/>
              </a:ext>
            </a:extLst>
          </p:cNvPr>
          <p:cNvSpPr>
            <a:spLocks/>
          </p:cNvSpPr>
          <p:nvPr/>
        </p:nvSpPr>
        <p:spPr bwMode="auto">
          <a:xfrm>
            <a:off x="4133850" y="3144838"/>
            <a:ext cx="7938" cy="6350"/>
          </a:xfrm>
          <a:custGeom>
            <a:avLst/>
            <a:gdLst>
              <a:gd name="T0" fmla="*/ 2147483647 w 31"/>
              <a:gd name="T1" fmla="*/ 2147483647 h 27"/>
              <a:gd name="T2" fmla="*/ 2147483647 w 31"/>
              <a:gd name="T3" fmla="*/ 2147483647 h 27"/>
              <a:gd name="T4" fmla="*/ 0 w 31"/>
              <a:gd name="T5" fmla="*/ 0 h 27"/>
              <a:gd name="T6" fmla="*/ 2147483647 w 31"/>
              <a:gd name="T7" fmla="*/ 2147483647 h 27"/>
              <a:gd name="T8" fmla="*/ 0 60000 65536"/>
              <a:gd name="T9" fmla="*/ 0 60000 65536"/>
              <a:gd name="T10" fmla="*/ 0 60000 65536"/>
              <a:gd name="T11" fmla="*/ 0 60000 65536"/>
              <a:gd name="T12" fmla="*/ 0 w 31"/>
              <a:gd name="T13" fmla="*/ 0 h 27"/>
              <a:gd name="T14" fmla="*/ 31 w 31"/>
              <a:gd name="T15" fmla="*/ 27 h 27"/>
            </a:gdLst>
            <a:ahLst/>
            <a:cxnLst>
              <a:cxn ang="T8">
                <a:pos x="T0" y="T1"/>
              </a:cxn>
              <a:cxn ang="T9">
                <a:pos x="T2" y="T3"/>
              </a:cxn>
              <a:cxn ang="T10">
                <a:pos x="T4" y="T5"/>
              </a:cxn>
              <a:cxn ang="T11">
                <a:pos x="T6" y="T7"/>
              </a:cxn>
            </a:cxnLst>
            <a:rect l="T12" t="T13" r="T14" b="T15"/>
            <a:pathLst>
              <a:path w="31" h="27">
                <a:moveTo>
                  <a:pt x="31" y="27"/>
                </a:moveTo>
                <a:lnTo>
                  <a:pt x="7" y="24"/>
                </a:lnTo>
                <a:lnTo>
                  <a:pt x="0" y="0"/>
                </a:lnTo>
                <a:lnTo>
                  <a:pt x="31" y="27"/>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557" name="Freeform 306">
            <a:extLst>
              <a:ext uri="{FF2B5EF4-FFF2-40B4-BE49-F238E27FC236}">
                <a16:creationId xmlns:a16="http://schemas.microsoft.com/office/drawing/2014/main" id="{BC74BEB4-B181-314C-9DED-D28931E49138}"/>
              </a:ext>
            </a:extLst>
          </p:cNvPr>
          <p:cNvSpPr>
            <a:spLocks/>
          </p:cNvSpPr>
          <p:nvPr/>
        </p:nvSpPr>
        <p:spPr bwMode="auto">
          <a:xfrm>
            <a:off x="2670175" y="2801938"/>
            <a:ext cx="7938" cy="6350"/>
          </a:xfrm>
          <a:custGeom>
            <a:avLst/>
            <a:gdLst>
              <a:gd name="T0" fmla="*/ 2147483647 w 29"/>
              <a:gd name="T1" fmla="*/ 0 h 28"/>
              <a:gd name="T2" fmla="*/ 2147483647 w 29"/>
              <a:gd name="T3" fmla="*/ 2147483647 h 28"/>
              <a:gd name="T4" fmla="*/ 0 w 29"/>
              <a:gd name="T5" fmla="*/ 2147483647 h 28"/>
              <a:gd name="T6" fmla="*/ 2147483647 w 29"/>
              <a:gd name="T7" fmla="*/ 0 h 28"/>
              <a:gd name="T8" fmla="*/ 0 60000 65536"/>
              <a:gd name="T9" fmla="*/ 0 60000 65536"/>
              <a:gd name="T10" fmla="*/ 0 60000 65536"/>
              <a:gd name="T11" fmla="*/ 0 60000 65536"/>
              <a:gd name="T12" fmla="*/ 0 w 29"/>
              <a:gd name="T13" fmla="*/ 0 h 28"/>
              <a:gd name="T14" fmla="*/ 29 w 29"/>
              <a:gd name="T15" fmla="*/ 28 h 28"/>
            </a:gdLst>
            <a:ahLst/>
            <a:cxnLst>
              <a:cxn ang="T8">
                <a:pos x="T0" y="T1"/>
              </a:cxn>
              <a:cxn ang="T9">
                <a:pos x="T2" y="T3"/>
              </a:cxn>
              <a:cxn ang="T10">
                <a:pos x="T4" y="T5"/>
              </a:cxn>
              <a:cxn ang="T11">
                <a:pos x="T6" y="T7"/>
              </a:cxn>
            </a:cxnLst>
            <a:rect l="T12" t="T13" r="T14" b="T15"/>
            <a:pathLst>
              <a:path w="29" h="28">
                <a:moveTo>
                  <a:pt x="29" y="0"/>
                </a:moveTo>
                <a:lnTo>
                  <a:pt x="23" y="24"/>
                </a:lnTo>
                <a:lnTo>
                  <a:pt x="0" y="28"/>
                </a:lnTo>
                <a:lnTo>
                  <a:pt x="29" y="0"/>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558" name="Freeform 316">
            <a:extLst>
              <a:ext uri="{FF2B5EF4-FFF2-40B4-BE49-F238E27FC236}">
                <a16:creationId xmlns:a16="http://schemas.microsoft.com/office/drawing/2014/main" id="{56A18384-935A-FB4A-9733-185A47AEE00D}"/>
              </a:ext>
            </a:extLst>
          </p:cNvPr>
          <p:cNvSpPr>
            <a:spLocks/>
          </p:cNvSpPr>
          <p:nvPr/>
        </p:nvSpPr>
        <p:spPr bwMode="auto">
          <a:xfrm>
            <a:off x="4111625" y="3121025"/>
            <a:ext cx="7938" cy="7938"/>
          </a:xfrm>
          <a:custGeom>
            <a:avLst/>
            <a:gdLst>
              <a:gd name="T0" fmla="*/ 2147483647 w 30"/>
              <a:gd name="T1" fmla="*/ 2147483647 h 26"/>
              <a:gd name="T2" fmla="*/ 2147483647 w 30"/>
              <a:gd name="T3" fmla="*/ 2147483647 h 26"/>
              <a:gd name="T4" fmla="*/ 0 w 30"/>
              <a:gd name="T5" fmla="*/ 0 h 26"/>
              <a:gd name="T6" fmla="*/ 2147483647 w 30"/>
              <a:gd name="T7" fmla="*/ 2147483647 h 26"/>
              <a:gd name="T8" fmla="*/ 0 60000 65536"/>
              <a:gd name="T9" fmla="*/ 0 60000 65536"/>
              <a:gd name="T10" fmla="*/ 0 60000 65536"/>
              <a:gd name="T11" fmla="*/ 0 60000 65536"/>
              <a:gd name="T12" fmla="*/ 0 w 30"/>
              <a:gd name="T13" fmla="*/ 0 h 26"/>
              <a:gd name="T14" fmla="*/ 30 w 30"/>
              <a:gd name="T15" fmla="*/ 26 h 26"/>
            </a:gdLst>
            <a:ahLst/>
            <a:cxnLst>
              <a:cxn ang="T8">
                <a:pos x="T0" y="T1"/>
              </a:cxn>
              <a:cxn ang="T9">
                <a:pos x="T2" y="T3"/>
              </a:cxn>
              <a:cxn ang="T10">
                <a:pos x="T4" y="T5"/>
              </a:cxn>
              <a:cxn ang="T11">
                <a:pos x="T6" y="T7"/>
              </a:cxn>
            </a:cxnLst>
            <a:rect l="T12" t="T13" r="T14" b="T15"/>
            <a:pathLst>
              <a:path w="30" h="26">
                <a:moveTo>
                  <a:pt x="30" y="26"/>
                </a:moveTo>
                <a:lnTo>
                  <a:pt x="7" y="22"/>
                </a:lnTo>
                <a:lnTo>
                  <a:pt x="0" y="0"/>
                </a:lnTo>
                <a:lnTo>
                  <a:pt x="30" y="26"/>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559" name="Freeform 343">
            <a:extLst>
              <a:ext uri="{FF2B5EF4-FFF2-40B4-BE49-F238E27FC236}">
                <a16:creationId xmlns:a16="http://schemas.microsoft.com/office/drawing/2014/main" id="{E9622912-A1DE-F743-9FF3-3898D91ADC56}"/>
              </a:ext>
            </a:extLst>
          </p:cNvPr>
          <p:cNvSpPr>
            <a:spLocks/>
          </p:cNvSpPr>
          <p:nvPr/>
        </p:nvSpPr>
        <p:spPr bwMode="auto">
          <a:xfrm>
            <a:off x="4210050" y="3121025"/>
            <a:ext cx="7938" cy="7938"/>
          </a:xfrm>
          <a:custGeom>
            <a:avLst/>
            <a:gdLst>
              <a:gd name="T0" fmla="*/ 2147483647 w 31"/>
              <a:gd name="T1" fmla="*/ 0 h 27"/>
              <a:gd name="T2" fmla="*/ 2147483647 w 31"/>
              <a:gd name="T3" fmla="*/ 2147483647 h 27"/>
              <a:gd name="T4" fmla="*/ 0 w 31"/>
              <a:gd name="T5" fmla="*/ 2147483647 h 27"/>
              <a:gd name="T6" fmla="*/ 2147483647 w 31"/>
              <a:gd name="T7" fmla="*/ 0 h 27"/>
              <a:gd name="T8" fmla="*/ 0 60000 65536"/>
              <a:gd name="T9" fmla="*/ 0 60000 65536"/>
              <a:gd name="T10" fmla="*/ 0 60000 65536"/>
              <a:gd name="T11" fmla="*/ 0 60000 65536"/>
              <a:gd name="T12" fmla="*/ 0 w 31"/>
              <a:gd name="T13" fmla="*/ 0 h 27"/>
              <a:gd name="T14" fmla="*/ 31 w 31"/>
              <a:gd name="T15" fmla="*/ 27 h 27"/>
            </a:gdLst>
            <a:ahLst/>
            <a:cxnLst>
              <a:cxn ang="T8">
                <a:pos x="T0" y="T1"/>
              </a:cxn>
              <a:cxn ang="T9">
                <a:pos x="T2" y="T3"/>
              </a:cxn>
              <a:cxn ang="T10">
                <a:pos x="T4" y="T5"/>
              </a:cxn>
              <a:cxn ang="T11">
                <a:pos x="T6" y="T7"/>
              </a:cxn>
            </a:cxnLst>
            <a:rect l="T12" t="T13" r="T14" b="T15"/>
            <a:pathLst>
              <a:path w="31" h="27">
                <a:moveTo>
                  <a:pt x="31" y="0"/>
                </a:moveTo>
                <a:lnTo>
                  <a:pt x="25" y="23"/>
                </a:lnTo>
                <a:lnTo>
                  <a:pt x="0" y="27"/>
                </a:lnTo>
                <a:lnTo>
                  <a:pt x="31"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560" name="Rectangle 4">
            <a:extLst>
              <a:ext uri="{FF2B5EF4-FFF2-40B4-BE49-F238E27FC236}">
                <a16:creationId xmlns:a16="http://schemas.microsoft.com/office/drawing/2014/main" id="{2C09CB62-0A5B-E84D-9EFD-E7ABD37D49B7}"/>
              </a:ext>
            </a:extLst>
          </p:cNvPr>
          <p:cNvSpPr>
            <a:spLocks noChangeArrowheads="1"/>
          </p:cNvSpPr>
          <p:nvPr/>
        </p:nvSpPr>
        <p:spPr bwMode="auto">
          <a:xfrm>
            <a:off x="1074738" y="5099050"/>
            <a:ext cx="15668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1600"/>
              <a:t>设计模式</a:t>
            </a:r>
            <a:endParaRPr lang="en-US" altLang="zh-CN" sz="1600"/>
          </a:p>
        </p:txBody>
      </p:sp>
      <p:sp>
        <p:nvSpPr>
          <p:cNvPr id="108561" name="Rectangle 5">
            <a:extLst>
              <a:ext uri="{FF2B5EF4-FFF2-40B4-BE49-F238E27FC236}">
                <a16:creationId xmlns:a16="http://schemas.microsoft.com/office/drawing/2014/main" id="{CB8198C0-1E87-C040-AA6B-5C1AB34B5474}"/>
              </a:ext>
            </a:extLst>
          </p:cNvPr>
          <p:cNvSpPr>
            <a:spLocks noChangeArrowheads="1"/>
          </p:cNvSpPr>
          <p:nvPr/>
        </p:nvSpPr>
        <p:spPr bwMode="auto">
          <a:xfrm>
            <a:off x="2600325" y="5099050"/>
            <a:ext cx="1485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1600"/>
              <a:t>测试集</a:t>
            </a:r>
            <a:endParaRPr lang="en-US" altLang="zh-CN" sz="1600"/>
          </a:p>
        </p:txBody>
      </p:sp>
      <p:sp>
        <p:nvSpPr>
          <p:cNvPr id="108562" name="Rectangle 6">
            <a:extLst>
              <a:ext uri="{FF2B5EF4-FFF2-40B4-BE49-F238E27FC236}">
                <a16:creationId xmlns:a16="http://schemas.microsoft.com/office/drawing/2014/main" id="{66A2D858-B866-E343-8194-E703E3733D13}"/>
              </a:ext>
            </a:extLst>
          </p:cNvPr>
          <p:cNvSpPr>
            <a:spLocks noChangeArrowheads="1"/>
          </p:cNvSpPr>
          <p:nvPr/>
        </p:nvSpPr>
        <p:spPr bwMode="auto">
          <a:xfrm>
            <a:off x="3927475" y="5099050"/>
            <a:ext cx="210661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1600"/>
              <a:t>最终用户文档材料</a:t>
            </a:r>
            <a:endParaRPr lang="en-US" altLang="zh-CN" sz="1600"/>
          </a:p>
          <a:p>
            <a:pPr algn="ctr" eaLnBrk="1" hangingPunct="1"/>
            <a:r>
              <a:rPr lang="zh-CN" altLang="en-US" sz="1600"/>
              <a:t>和培训材料</a:t>
            </a:r>
            <a:endParaRPr lang="en-US" altLang="zh-CN" sz="1600"/>
          </a:p>
        </p:txBody>
      </p:sp>
      <p:sp>
        <p:nvSpPr>
          <p:cNvPr id="108563" name="Rectangle 7">
            <a:extLst>
              <a:ext uri="{FF2B5EF4-FFF2-40B4-BE49-F238E27FC236}">
                <a16:creationId xmlns:a16="http://schemas.microsoft.com/office/drawing/2014/main" id="{881416B9-647C-014F-B0AF-DFFA43CE1D8B}"/>
              </a:ext>
            </a:extLst>
          </p:cNvPr>
          <p:cNvSpPr>
            <a:spLocks noChangeArrowheads="1"/>
          </p:cNvSpPr>
          <p:nvPr/>
        </p:nvSpPr>
        <p:spPr bwMode="auto">
          <a:xfrm>
            <a:off x="3140075" y="243840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000"/>
              <a:t>1</a:t>
            </a:r>
            <a:endParaRPr lang="en-US" altLang="zh-CN" sz="2000">
              <a:solidFill>
                <a:schemeClr val="accent1"/>
              </a:solidFill>
            </a:endParaRPr>
          </a:p>
        </p:txBody>
      </p:sp>
      <p:sp>
        <p:nvSpPr>
          <p:cNvPr id="108564" name="Rectangle 9">
            <a:extLst>
              <a:ext uri="{FF2B5EF4-FFF2-40B4-BE49-F238E27FC236}">
                <a16:creationId xmlns:a16="http://schemas.microsoft.com/office/drawing/2014/main" id="{A594AB82-ECCF-CA49-9A0C-53EF520799A8}"/>
              </a:ext>
            </a:extLst>
          </p:cNvPr>
          <p:cNvSpPr>
            <a:spLocks noChangeArrowheads="1"/>
          </p:cNvSpPr>
          <p:nvPr/>
        </p:nvSpPr>
        <p:spPr bwMode="auto">
          <a:xfrm>
            <a:off x="1565275" y="4124325"/>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000"/>
              <a:t>2</a:t>
            </a:r>
          </a:p>
        </p:txBody>
      </p:sp>
      <p:sp>
        <p:nvSpPr>
          <p:cNvPr id="108565" name="Rectangle 11">
            <a:extLst>
              <a:ext uri="{FF2B5EF4-FFF2-40B4-BE49-F238E27FC236}">
                <a16:creationId xmlns:a16="http://schemas.microsoft.com/office/drawing/2014/main" id="{04439FD2-7145-794D-9A2D-B952E2E704C4}"/>
              </a:ext>
            </a:extLst>
          </p:cNvPr>
          <p:cNvSpPr>
            <a:spLocks noChangeArrowheads="1"/>
          </p:cNvSpPr>
          <p:nvPr/>
        </p:nvSpPr>
        <p:spPr bwMode="auto">
          <a:xfrm>
            <a:off x="4300538" y="4154488"/>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000"/>
              <a:t>4</a:t>
            </a:r>
          </a:p>
        </p:txBody>
      </p:sp>
      <p:sp>
        <p:nvSpPr>
          <p:cNvPr id="108566" name="Rectangle 13">
            <a:extLst>
              <a:ext uri="{FF2B5EF4-FFF2-40B4-BE49-F238E27FC236}">
                <a16:creationId xmlns:a16="http://schemas.microsoft.com/office/drawing/2014/main" id="{3861BBFA-5680-6849-8857-320ACE704B37}"/>
              </a:ext>
            </a:extLst>
          </p:cNvPr>
          <p:cNvSpPr>
            <a:spLocks noChangeArrowheads="1"/>
          </p:cNvSpPr>
          <p:nvPr/>
        </p:nvSpPr>
        <p:spPr bwMode="auto">
          <a:xfrm>
            <a:off x="2997200" y="414178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sz="2000"/>
              <a:t>3</a:t>
            </a:r>
          </a:p>
        </p:txBody>
      </p:sp>
      <p:sp>
        <p:nvSpPr>
          <p:cNvPr id="108567" name="Rectangle 15">
            <a:extLst>
              <a:ext uri="{FF2B5EF4-FFF2-40B4-BE49-F238E27FC236}">
                <a16:creationId xmlns:a16="http://schemas.microsoft.com/office/drawing/2014/main" id="{D878F74F-9FD7-2648-876F-46743CD6145C}"/>
              </a:ext>
            </a:extLst>
          </p:cNvPr>
          <p:cNvSpPr>
            <a:spLocks noChangeArrowheads="1"/>
          </p:cNvSpPr>
          <p:nvPr/>
        </p:nvSpPr>
        <p:spPr bwMode="auto">
          <a:xfrm>
            <a:off x="5440363" y="116205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a:t>1</a:t>
            </a:r>
          </a:p>
        </p:txBody>
      </p:sp>
      <p:sp>
        <p:nvSpPr>
          <p:cNvPr id="108568" name="Rectangle 17">
            <a:extLst>
              <a:ext uri="{FF2B5EF4-FFF2-40B4-BE49-F238E27FC236}">
                <a16:creationId xmlns:a16="http://schemas.microsoft.com/office/drawing/2014/main" id="{B803A166-610B-F14A-B33E-7DC1026CD0EF}"/>
              </a:ext>
            </a:extLst>
          </p:cNvPr>
          <p:cNvSpPr>
            <a:spLocks noChangeArrowheads="1"/>
          </p:cNvSpPr>
          <p:nvPr/>
        </p:nvSpPr>
        <p:spPr bwMode="auto">
          <a:xfrm>
            <a:off x="5445125" y="17637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a:t>2</a:t>
            </a:r>
          </a:p>
        </p:txBody>
      </p:sp>
      <p:sp>
        <p:nvSpPr>
          <p:cNvPr id="108569" name="Rectangle 19">
            <a:extLst>
              <a:ext uri="{FF2B5EF4-FFF2-40B4-BE49-F238E27FC236}">
                <a16:creationId xmlns:a16="http://schemas.microsoft.com/office/drawing/2014/main" id="{5D3A9D50-0A96-CF48-8DB8-BF1F3D1E4345}"/>
              </a:ext>
            </a:extLst>
          </p:cNvPr>
          <p:cNvSpPr>
            <a:spLocks noChangeArrowheads="1"/>
          </p:cNvSpPr>
          <p:nvPr/>
        </p:nvSpPr>
        <p:spPr bwMode="auto">
          <a:xfrm>
            <a:off x="5462588" y="23860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a:t>3</a:t>
            </a:r>
          </a:p>
        </p:txBody>
      </p:sp>
      <p:sp>
        <p:nvSpPr>
          <p:cNvPr id="108570" name="Rectangle 21">
            <a:extLst>
              <a:ext uri="{FF2B5EF4-FFF2-40B4-BE49-F238E27FC236}">
                <a16:creationId xmlns:a16="http://schemas.microsoft.com/office/drawing/2014/main" id="{6F7B1F0C-F68F-7349-8A79-BB97139E66B1}"/>
              </a:ext>
            </a:extLst>
          </p:cNvPr>
          <p:cNvSpPr>
            <a:spLocks noChangeArrowheads="1"/>
          </p:cNvSpPr>
          <p:nvPr/>
        </p:nvSpPr>
        <p:spPr bwMode="auto">
          <a:xfrm>
            <a:off x="5462588" y="29591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en-US" altLang="zh-CN"/>
              <a:t>4</a:t>
            </a:r>
          </a:p>
        </p:txBody>
      </p:sp>
      <p:sp>
        <p:nvSpPr>
          <p:cNvPr id="108571" name="Line 23">
            <a:extLst>
              <a:ext uri="{FF2B5EF4-FFF2-40B4-BE49-F238E27FC236}">
                <a16:creationId xmlns:a16="http://schemas.microsoft.com/office/drawing/2014/main" id="{3861FEDB-5EAB-4048-BA2B-6E0867CDDDD5}"/>
              </a:ext>
            </a:extLst>
          </p:cNvPr>
          <p:cNvSpPr>
            <a:spLocks noChangeShapeType="1"/>
          </p:cNvSpPr>
          <p:nvPr/>
        </p:nvSpPr>
        <p:spPr bwMode="auto">
          <a:xfrm>
            <a:off x="1960563" y="4138613"/>
            <a:ext cx="2746375" cy="158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72" name="Line 24">
            <a:extLst>
              <a:ext uri="{FF2B5EF4-FFF2-40B4-BE49-F238E27FC236}">
                <a16:creationId xmlns:a16="http://schemas.microsoft.com/office/drawing/2014/main" id="{2AE879B9-70F6-594F-8490-37EC7AD98FA2}"/>
              </a:ext>
            </a:extLst>
          </p:cNvPr>
          <p:cNvSpPr>
            <a:spLocks noChangeShapeType="1"/>
          </p:cNvSpPr>
          <p:nvPr/>
        </p:nvSpPr>
        <p:spPr bwMode="auto">
          <a:xfrm flipV="1">
            <a:off x="2646363" y="3771900"/>
            <a:ext cx="1587" cy="36671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73" name="Line 25">
            <a:extLst>
              <a:ext uri="{FF2B5EF4-FFF2-40B4-BE49-F238E27FC236}">
                <a16:creationId xmlns:a16="http://schemas.microsoft.com/office/drawing/2014/main" id="{DBF856BB-BC71-334F-BAC1-3F4ABDECEC2B}"/>
              </a:ext>
            </a:extLst>
          </p:cNvPr>
          <p:cNvSpPr>
            <a:spLocks noChangeShapeType="1"/>
          </p:cNvSpPr>
          <p:nvPr/>
        </p:nvSpPr>
        <p:spPr bwMode="auto">
          <a:xfrm>
            <a:off x="1951038" y="4138613"/>
            <a:ext cx="1587" cy="36512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74" name="Line 26">
            <a:extLst>
              <a:ext uri="{FF2B5EF4-FFF2-40B4-BE49-F238E27FC236}">
                <a16:creationId xmlns:a16="http://schemas.microsoft.com/office/drawing/2014/main" id="{0D8E65B1-D43F-2E49-B5B1-82FA5B09608B}"/>
              </a:ext>
            </a:extLst>
          </p:cNvPr>
          <p:cNvSpPr>
            <a:spLocks noChangeShapeType="1"/>
          </p:cNvSpPr>
          <p:nvPr/>
        </p:nvSpPr>
        <p:spPr bwMode="auto">
          <a:xfrm>
            <a:off x="3324225" y="4138613"/>
            <a:ext cx="1588" cy="38417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75" name="Line 27">
            <a:extLst>
              <a:ext uri="{FF2B5EF4-FFF2-40B4-BE49-F238E27FC236}">
                <a16:creationId xmlns:a16="http://schemas.microsoft.com/office/drawing/2014/main" id="{D48464C9-D351-C743-8F43-76435CB42E58}"/>
              </a:ext>
            </a:extLst>
          </p:cNvPr>
          <p:cNvSpPr>
            <a:spLocks noChangeShapeType="1"/>
          </p:cNvSpPr>
          <p:nvPr/>
        </p:nvSpPr>
        <p:spPr bwMode="auto">
          <a:xfrm flipV="1">
            <a:off x="4017963" y="3771900"/>
            <a:ext cx="1587" cy="36671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76" name="Line 28">
            <a:extLst>
              <a:ext uri="{FF2B5EF4-FFF2-40B4-BE49-F238E27FC236}">
                <a16:creationId xmlns:a16="http://schemas.microsoft.com/office/drawing/2014/main" id="{8B8F5669-FF25-C045-8E67-2067C1DDC087}"/>
              </a:ext>
            </a:extLst>
          </p:cNvPr>
          <p:cNvSpPr>
            <a:spLocks noChangeShapeType="1"/>
          </p:cNvSpPr>
          <p:nvPr/>
        </p:nvSpPr>
        <p:spPr bwMode="auto">
          <a:xfrm>
            <a:off x="4695825" y="4138613"/>
            <a:ext cx="1588" cy="38417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8577" name="Group 29">
            <a:extLst>
              <a:ext uri="{FF2B5EF4-FFF2-40B4-BE49-F238E27FC236}">
                <a16:creationId xmlns:a16="http://schemas.microsoft.com/office/drawing/2014/main" id="{AE4F5B5A-D75E-D047-A139-CC10A7F207AF}"/>
              </a:ext>
            </a:extLst>
          </p:cNvPr>
          <p:cNvGrpSpPr>
            <a:grpSpLocks/>
          </p:cNvGrpSpPr>
          <p:nvPr/>
        </p:nvGrpSpPr>
        <p:grpSpPr bwMode="auto">
          <a:xfrm>
            <a:off x="731838" y="2222500"/>
            <a:ext cx="303212" cy="393700"/>
            <a:chOff x="861" y="1340"/>
            <a:chExt cx="191" cy="248"/>
          </a:xfrm>
        </p:grpSpPr>
        <p:sp>
          <p:nvSpPr>
            <p:cNvPr id="108859" name="Freeform 30">
              <a:extLst>
                <a:ext uri="{FF2B5EF4-FFF2-40B4-BE49-F238E27FC236}">
                  <a16:creationId xmlns:a16="http://schemas.microsoft.com/office/drawing/2014/main" id="{D8D5FD42-7CFC-0646-8376-23826382EB2B}"/>
                </a:ext>
              </a:extLst>
            </p:cNvPr>
            <p:cNvSpPr>
              <a:spLocks/>
            </p:cNvSpPr>
            <p:nvPr/>
          </p:nvSpPr>
          <p:spPr bwMode="auto">
            <a:xfrm>
              <a:off x="869" y="1348"/>
              <a:ext cx="183" cy="240"/>
            </a:xfrm>
            <a:custGeom>
              <a:avLst/>
              <a:gdLst>
                <a:gd name="T0" fmla="*/ 0 w 1095"/>
                <a:gd name="T1" fmla="*/ 0 h 1438"/>
                <a:gd name="T2" fmla="*/ 0 w 1095"/>
                <a:gd name="T3" fmla="*/ 0 h 1438"/>
                <a:gd name="T4" fmla="*/ 0 w 1095"/>
                <a:gd name="T5" fmla="*/ 0 h 1438"/>
                <a:gd name="T6" fmla="*/ 0 w 1095"/>
                <a:gd name="T7" fmla="*/ 0 h 1438"/>
                <a:gd name="T8" fmla="*/ 0 w 1095"/>
                <a:gd name="T9" fmla="*/ 0 h 1438"/>
                <a:gd name="T10" fmla="*/ 0 w 1095"/>
                <a:gd name="T11" fmla="*/ 0 h 1438"/>
                <a:gd name="T12" fmla="*/ 0 60000 65536"/>
                <a:gd name="T13" fmla="*/ 0 60000 65536"/>
                <a:gd name="T14" fmla="*/ 0 60000 65536"/>
                <a:gd name="T15" fmla="*/ 0 60000 65536"/>
                <a:gd name="T16" fmla="*/ 0 60000 65536"/>
                <a:gd name="T17" fmla="*/ 0 60000 65536"/>
                <a:gd name="T18" fmla="*/ 0 w 1095"/>
                <a:gd name="T19" fmla="*/ 0 h 1438"/>
                <a:gd name="T20" fmla="*/ 1095 w 1095"/>
                <a:gd name="T21" fmla="*/ 1438 h 1438"/>
              </a:gdLst>
              <a:ahLst/>
              <a:cxnLst>
                <a:cxn ang="T12">
                  <a:pos x="T0" y="T1"/>
                </a:cxn>
                <a:cxn ang="T13">
                  <a:pos x="T2" y="T3"/>
                </a:cxn>
                <a:cxn ang="T14">
                  <a:pos x="T4" y="T5"/>
                </a:cxn>
                <a:cxn ang="T15">
                  <a:pos x="T6" y="T7"/>
                </a:cxn>
                <a:cxn ang="T16">
                  <a:pos x="T8" y="T9"/>
                </a:cxn>
                <a:cxn ang="T17">
                  <a:pos x="T10" y="T11"/>
                </a:cxn>
              </a:cxnLst>
              <a:rect l="T18" t="T19" r="T20" b="T21"/>
              <a:pathLst>
                <a:path w="1095" h="1438">
                  <a:moveTo>
                    <a:pt x="0" y="0"/>
                  </a:moveTo>
                  <a:lnTo>
                    <a:pt x="0" y="1438"/>
                  </a:lnTo>
                  <a:lnTo>
                    <a:pt x="1095" y="1438"/>
                  </a:lnTo>
                  <a:lnTo>
                    <a:pt x="1095" y="240"/>
                  </a:lnTo>
                  <a:lnTo>
                    <a:pt x="856"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60" name="Freeform 31">
              <a:extLst>
                <a:ext uri="{FF2B5EF4-FFF2-40B4-BE49-F238E27FC236}">
                  <a16:creationId xmlns:a16="http://schemas.microsoft.com/office/drawing/2014/main" id="{4B8A14C5-7317-0544-8362-3A7FEDDB7789}"/>
                </a:ext>
              </a:extLst>
            </p:cNvPr>
            <p:cNvSpPr>
              <a:spLocks/>
            </p:cNvSpPr>
            <p:nvPr/>
          </p:nvSpPr>
          <p:spPr bwMode="auto">
            <a:xfrm>
              <a:off x="869" y="1348"/>
              <a:ext cx="183" cy="240"/>
            </a:xfrm>
            <a:custGeom>
              <a:avLst/>
              <a:gdLst>
                <a:gd name="T0" fmla="*/ 0 w 1095"/>
                <a:gd name="T1" fmla="*/ 0 h 1438"/>
                <a:gd name="T2" fmla="*/ 0 w 1095"/>
                <a:gd name="T3" fmla="*/ 0 h 1438"/>
                <a:gd name="T4" fmla="*/ 0 w 1095"/>
                <a:gd name="T5" fmla="*/ 0 h 1438"/>
                <a:gd name="T6" fmla="*/ 0 w 1095"/>
                <a:gd name="T7" fmla="*/ 0 h 1438"/>
                <a:gd name="T8" fmla="*/ 0 w 1095"/>
                <a:gd name="T9" fmla="*/ 0 h 1438"/>
                <a:gd name="T10" fmla="*/ 0 w 1095"/>
                <a:gd name="T11" fmla="*/ 0 h 1438"/>
                <a:gd name="T12" fmla="*/ 0 60000 65536"/>
                <a:gd name="T13" fmla="*/ 0 60000 65536"/>
                <a:gd name="T14" fmla="*/ 0 60000 65536"/>
                <a:gd name="T15" fmla="*/ 0 60000 65536"/>
                <a:gd name="T16" fmla="*/ 0 60000 65536"/>
                <a:gd name="T17" fmla="*/ 0 60000 65536"/>
                <a:gd name="T18" fmla="*/ 0 w 1095"/>
                <a:gd name="T19" fmla="*/ 0 h 1438"/>
                <a:gd name="T20" fmla="*/ 1095 w 1095"/>
                <a:gd name="T21" fmla="*/ 1438 h 1438"/>
              </a:gdLst>
              <a:ahLst/>
              <a:cxnLst>
                <a:cxn ang="T12">
                  <a:pos x="T0" y="T1"/>
                </a:cxn>
                <a:cxn ang="T13">
                  <a:pos x="T2" y="T3"/>
                </a:cxn>
                <a:cxn ang="T14">
                  <a:pos x="T4" y="T5"/>
                </a:cxn>
                <a:cxn ang="T15">
                  <a:pos x="T6" y="T7"/>
                </a:cxn>
                <a:cxn ang="T16">
                  <a:pos x="T8" y="T9"/>
                </a:cxn>
                <a:cxn ang="T17">
                  <a:pos x="T10" y="T11"/>
                </a:cxn>
              </a:cxnLst>
              <a:rect l="T18" t="T19" r="T20" b="T21"/>
              <a:pathLst>
                <a:path w="1095" h="1438">
                  <a:moveTo>
                    <a:pt x="0" y="0"/>
                  </a:moveTo>
                  <a:lnTo>
                    <a:pt x="0" y="1438"/>
                  </a:lnTo>
                  <a:lnTo>
                    <a:pt x="1095" y="1438"/>
                  </a:lnTo>
                  <a:lnTo>
                    <a:pt x="1095" y="240"/>
                  </a:lnTo>
                  <a:lnTo>
                    <a:pt x="856" y="0"/>
                  </a:lnTo>
                  <a:lnTo>
                    <a:pt x="0" y="0"/>
                  </a:lnTo>
                </a:path>
              </a:pathLst>
            </a:custGeom>
            <a:solidFill>
              <a:schemeClr val="tx1"/>
            </a:solidFill>
            <a:ln w="3175">
              <a:solidFill>
                <a:srgbClr val="C2C2C1"/>
              </a:solidFill>
              <a:round/>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61" name="Freeform 32">
              <a:extLst>
                <a:ext uri="{FF2B5EF4-FFF2-40B4-BE49-F238E27FC236}">
                  <a16:creationId xmlns:a16="http://schemas.microsoft.com/office/drawing/2014/main" id="{DDB2B82F-C106-8541-9DD5-A37E4D39B2F0}"/>
                </a:ext>
              </a:extLst>
            </p:cNvPr>
            <p:cNvSpPr>
              <a:spLocks/>
            </p:cNvSpPr>
            <p:nvPr/>
          </p:nvSpPr>
          <p:spPr bwMode="auto">
            <a:xfrm>
              <a:off x="861" y="1340"/>
              <a:ext cx="182" cy="240"/>
            </a:xfrm>
            <a:custGeom>
              <a:avLst/>
              <a:gdLst>
                <a:gd name="T0" fmla="*/ 0 w 1096"/>
                <a:gd name="T1" fmla="*/ 0 h 1438"/>
                <a:gd name="T2" fmla="*/ 0 w 1096"/>
                <a:gd name="T3" fmla="*/ 0 h 1438"/>
                <a:gd name="T4" fmla="*/ 0 w 1096"/>
                <a:gd name="T5" fmla="*/ 0 h 1438"/>
                <a:gd name="T6" fmla="*/ 0 w 1096"/>
                <a:gd name="T7" fmla="*/ 0 h 1438"/>
                <a:gd name="T8" fmla="*/ 0 w 1096"/>
                <a:gd name="T9" fmla="*/ 0 h 1438"/>
                <a:gd name="T10" fmla="*/ 0 w 1096"/>
                <a:gd name="T11" fmla="*/ 0 h 1438"/>
                <a:gd name="T12" fmla="*/ 0 60000 65536"/>
                <a:gd name="T13" fmla="*/ 0 60000 65536"/>
                <a:gd name="T14" fmla="*/ 0 60000 65536"/>
                <a:gd name="T15" fmla="*/ 0 60000 65536"/>
                <a:gd name="T16" fmla="*/ 0 60000 65536"/>
                <a:gd name="T17" fmla="*/ 0 60000 65536"/>
                <a:gd name="T18" fmla="*/ 0 w 1096"/>
                <a:gd name="T19" fmla="*/ 0 h 1438"/>
                <a:gd name="T20" fmla="*/ 1096 w 1096"/>
                <a:gd name="T21" fmla="*/ 1438 h 1438"/>
              </a:gdLst>
              <a:ahLst/>
              <a:cxnLst>
                <a:cxn ang="T12">
                  <a:pos x="T0" y="T1"/>
                </a:cxn>
                <a:cxn ang="T13">
                  <a:pos x="T2" y="T3"/>
                </a:cxn>
                <a:cxn ang="T14">
                  <a:pos x="T4" y="T5"/>
                </a:cxn>
                <a:cxn ang="T15">
                  <a:pos x="T6" y="T7"/>
                </a:cxn>
                <a:cxn ang="T16">
                  <a:pos x="T8" y="T9"/>
                </a:cxn>
                <a:cxn ang="T17">
                  <a:pos x="T10" y="T11"/>
                </a:cxn>
              </a:cxnLst>
              <a:rect l="T18" t="T19" r="T20" b="T21"/>
              <a:pathLst>
                <a:path w="1096" h="1438">
                  <a:moveTo>
                    <a:pt x="0" y="0"/>
                  </a:moveTo>
                  <a:lnTo>
                    <a:pt x="0" y="1438"/>
                  </a:lnTo>
                  <a:lnTo>
                    <a:pt x="1096" y="1438"/>
                  </a:lnTo>
                  <a:lnTo>
                    <a:pt x="1096" y="241"/>
                  </a:lnTo>
                  <a:lnTo>
                    <a:pt x="858"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62" name="Freeform 33">
              <a:extLst>
                <a:ext uri="{FF2B5EF4-FFF2-40B4-BE49-F238E27FC236}">
                  <a16:creationId xmlns:a16="http://schemas.microsoft.com/office/drawing/2014/main" id="{E2B00A0E-5F81-AD43-B65F-5A39A7A02565}"/>
                </a:ext>
              </a:extLst>
            </p:cNvPr>
            <p:cNvSpPr>
              <a:spLocks/>
            </p:cNvSpPr>
            <p:nvPr/>
          </p:nvSpPr>
          <p:spPr bwMode="auto">
            <a:xfrm>
              <a:off x="861" y="1340"/>
              <a:ext cx="182" cy="240"/>
            </a:xfrm>
            <a:custGeom>
              <a:avLst/>
              <a:gdLst>
                <a:gd name="T0" fmla="*/ 0 w 1096"/>
                <a:gd name="T1" fmla="*/ 0 h 1438"/>
                <a:gd name="T2" fmla="*/ 0 w 1096"/>
                <a:gd name="T3" fmla="*/ 0 h 1438"/>
                <a:gd name="T4" fmla="*/ 0 w 1096"/>
                <a:gd name="T5" fmla="*/ 0 h 1438"/>
                <a:gd name="T6" fmla="*/ 0 w 1096"/>
                <a:gd name="T7" fmla="*/ 0 h 1438"/>
                <a:gd name="T8" fmla="*/ 0 w 1096"/>
                <a:gd name="T9" fmla="*/ 0 h 1438"/>
                <a:gd name="T10" fmla="*/ 0 w 1096"/>
                <a:gd name="T11" fmla="*/ 0 h 1438"/>
                <a:gd name="T12" fmla="*/ 0 60000 65536"/>
                <a:gd name="T13" fmla="*/ 0 60000 65536"/>
                <a:gd name="T14" fmla="*/ 0 60000 65536"/>
                <a:gd name="T15" fmla="*/ 0 60000 65536"/>
                <a:gd name="T16" fmla="*/ 0 60000 65536"/>
                <a:gd name="T17" fmla="*/ 0 60000 65536"/>
                <a:gd name="T18" fmla="*/ 0 w 1096"/>
                <a:gd name="T19" fmla="*/ 0 h 1438"/>
                <a:gd name="T20" fmla="*/ 1096 w 1096"/>
                <a:gd name="T21" fmla="*/ 1438 h 1438"/>
              </a:gdLst>
              <a:ahLst/>
              <a:cxnLst>
                <a:cxn ang="T12">
                  <a:pos x="T0" y="T1"/>
                </a:cxn>
                <a:cxn ang="T13">
                  <a:pos x="T2" y="T3"/>
                </a:cxn>
                <a:cxn ang="T14">
                  <a:pos x="T4" y="T5"/>
                </a:cxn>
                <a:cxn ang="T15">
                  <a:pos x="T6" y="T7"/>
                </a:cxn>
                <a:cxn ang="T16">
                  <a:pos x="T8" y="T9"/>
                </a:cxn>
                <a:cxn ang="T17">
                  <a:pos x="T10" y="T11"/>
                </a:cxn>
              </a:cxnLst>
              <a:rect l="T18" t="T19" r="T20" b="T21"/>
              <a:pathLst>
                <a:path w="1096" h="1438">
                  <a:moveTo>
                    <a:pt x="0" y="0"/>
                  </a:moveTo>
                  <a:lnTo>
                    <a:pt x="0" y="1438"/>
                  </a:lnTo>
                  <a:lnTo>
                    <a:pt x="1096" y="1438"/>
                  </a:lnTo>
                  <a:lnTo>
                    <a:pt x="1096" y="241"/>
                  </a:lnTo>
                  <a:lnTo>
                    <a:pt x="858" y="0"/>
                  </a:lnTo>
                  <a:lnTo>
                    <a:pt x="0" y="0"/>
                  </a:lnTo>
                </a:path>
              </a:pathLst>
            </a:custGeom>
            <a:solidFill>
              <a:schemeClr val="tx1"/>
            </a:solidFill>
            <a:ln w="3175">
              <a:solidFill>
                <a:srgbClr val="1F1A17"/>
              </a:solidFill>
              <a:round/>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63" name="Freeform 34">
              <a:extLst>
                <a:ext uri="{FF2B5EF4-FFF2-40B4-BE49-F238E27FC236}">
                  <a16:creationId xmlns:a16="http://schemas.microsoft.com/office/drawing/2014/main" id="{25707321-881E-6D44-980A-B21853386A2C}"/>
                </a:ext>
              </a:extLst>
            </p:cNvPr>
            <p:cNvSpPr>
              <a:spLocks/>
            </p:cNvSpPr>
            <p:nvPr/>
          </p:nvSpPr>
          <p:spPr bwMode="auto">
            <a:xfrm>
              <a:off x="1002" y="1340"/>
              <a:ext cx="41" cy="41"/>
            </a:xfrm>
            <a:custGeom>
              <a:avLst/>
              <a:gdLst>
                <a:gd name="T0" fmla="*/ 0 w 245"/>
                <a:gd name="T1" fmla="*/ 0 h 244"/>
                <a:gd name="T2" fmla="*/ 0 w 245"/>
                <a:gd name="T3" fmla="*/ 0 h 244"/>
                <a:gd name="T4" fmla="*/ 0 w 245"/>
                <a:gd name="T5" fmla="*/ 0 h 244"/>
                <a:gd name="T6" fmla="*/ 0 60000 65536"/>
                <a:gd name="T7" fmla="*/ 0 60000 65536"/>
                <a:gd name="T8" fmla="*/ 0 60000 65536"/>
                <a:gd name="T9" fmla="*/ 0 w 245"/>
                <a:gd name="T10" fmla="*/ 0 h 244"/>
                <a:gd name="T11" fmla="*/ 245 w 245"/>
                <a:gd name="T12" fmla="*/ 244 h 244"/>
              </a:gdLst>
              <a:ahLst/>
              <a:cxnLst>
                <a:cxn ang="T6">
                  <a:pos x="T0" y="T1"/>
                </a:cxn>
                <a:cxn ang="T7">
                  <a:pos x="T2" y="T3"/>
                </a:cxn>
                <a:cxn ang="T8">
                  <a:pos x="T4" y="T5"/>
                </a:cxn>
              </a:cxnLst>
              <a:rect l="T9" t="T10" r="T11" b="T12"/>
              <a:pathLst>
                <a:path w="245" h="244">
                  <a:moveTo>
                    <a:pt x="0" y="0"/>
                  </a:moveTo>
                  <a:lnTo>
                    <a:pt x="0" y="244"/>
                  </a:lnTo>
                  <a:lnTo>
                    <a:pt x="245" y="243"/>
                  </a:lnTo>
                </a:path>
              </a:pathLst>
            </a:custGeom>
            <a:solidFill>
              <a:schemeClr val="tx1"/>
            </a:solidFill>
            <a:ln w="3175">
              <a:solidFill>
                <a:srgbClr val="1F1A17"/>
              </a:solidFill>
              <a:round/>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64" name="Line 35">
              <a:extLst>
                <a:ext uri="{FF2B5EF4-FFF2-40B4-BE49-F238E27FC236}">
                  <a16:creationId xmlns:a16="http://schemas.microsoft.com/office/drawing/2014/main" id="{D7D4AC9F-A4CB-D140-8C68-F3A717F65646}"/>
                </a:ext>
              </a:extLst>
            </p:cNvPr>
            <p:cNvSpPr>
              <a:spLocks noChangeShapeType="1"/>
            </p:cNvSpPr>
            <p:nvPr/>
          </p:nvSpPr>
          <p:spPr bwMode="auto">
            <a:xfrm>
              <a:off x="904" y="1383"/>
              <a:ext cx="84" cy="1"/>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65" name="Line 36">
              <a:extLst>
                <a:ext uri="{FF2B5EF4-FFF2-40B4-BE49-F238E27FC236}">
                  <a16:creationId xmlns:a16="http://schemas.microsoft.com/office/drawing/2014/main" id="{D48B9750-0798-5B42-B6D7-384ED92A88AC}"/>
                </a:ext>
              </a:extLst>
            </p:cNvPr>
            <p:cNvSpPr>
              <a:spLocks noChangeShapeType="1"/>
            </p:cNvSpPr>
            <p:nvPr/>
          </p:nvSpPr>
          <p:spPr bwMode="auto">
            <a:xfrm>
              <a:off x="904" y="1404"/>
              <a:ext cx="113" cy="1"/>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66" name="Line 37">
              <a:extLst>
                <a:ext uri="{FF2B5EF4-FFF2-40B4-BE49-F238E27FC236}">
                  <a16:creationId xmlns:a16="http://schemas.microsoft.com/office/drawing/2014/main" id="{9C151731-B036-B444-AE65-431A43282374}"/>
                </a:ext>
              </a:extLst>
            </p:cNvPr>
            <p:cNvSpPr>
              <a:spLocks noChangeShapeType="1"/>
            </p:cNvSpPr>
            <p:nvPr/>
          </p:nvSpPr>
          <p:spPr bwMode="auto">
            <a:xfrm>
              <a:off x="904" y="1418"/>
              <a:ext cx="113" cy="1"/>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67" name="Line 38">
              <a:extLst>
                <a:ext uri="{FF2B5EF4-FFF2-40B4-BE49-F238E27FC236}">
                  <a16:creationId xmlns:a16="http://schemas.microsoft.com/office/drawing/2014/main" id="{F07074AB-2C87-8342-8E74-CB04401E33DD}"/>
                </a:ext>
              </a:extLst>
            </p:cNvPr>
            <p:cNvSpPr>
              <a:spLocks noChangeShapeType="1"/>
            </p:cNvSpPr>
            <p:nvPr/>
          </p:nvSpPr>
          <p:spPr bwMode="auto">
            <a:xfrm>
              <a:off x="904" y="1432"/>
              <a:ext cx="113" cy="1"/>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68" name="Line 39">
              <a:extLst>
                <a:ext uri="{FF2B5EF4-FFF2-40B4-BE49-F238E27FC236}">
                  <a16:creationId xmlns:a16="http://schemas.microsoft.com/office/drawing/2014/main" id="{8A468FDF-FDEE-3E42-B9FC-9C39DF3E62DE}"/>
                </a:ext>
              </a:extLst>
            </p:cNvPr>
            <p:cNvSpPr>
              <a:spLocks noChangeShapeType="1"/>
            </p:cNvSpPr>
            <p:nvPr/>
          </p:nvSpPr>
          <p:spPr bwMode="auto">
            <a:xfrm>
              <a:off x="904" y="1446"/>
              <a:ext cx="113" cy="1"/>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69" name="Line 40">
              <a:extLst>
                <a:ext uri="{FF2B5EF4-FFF2-40B4-BE49-F238E27FC236}">
                  <a16:creationId xmlns:a16="http://schemas.microsoft.com/office/drawing/2014/main" id="{7069EA24-6343-6349-9E29-F59EA02CF800}"/>
                </a:ext>
              </a:extLst>
            </p:cNvPr>
            <p:cNvSpPr>
              <a:spLocks noChangeShapeType="1"/>
            </p:cNvSpPr>
            <p:nvPr/>
          </p:nvSpPr>
          <p:spPr bwMode="auto">
            <a:xfrm>
              <a:off x="904" y="1459"/>
              <a:ext cx="113" cy="1"/>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70" name="Line 41">
              <a:extLst>
                <a:ext uri="{FF2B5EF4-FFF2-40B4-BE49-F238E27FC236}">
                  <a16:creationId xmlns:a16="http://schemas.microsoft.com/office/drawing/2014/main" id="{075DEA3F-C192-EA43-BD5B-5A7BE395AF9D}"/>
                </a:ext>
              </a:extLst>
            </p:cNvPr>
            <p:cNvSpPr>
              <a:spLocks noChangeShapeType="1"/>
            </p:cNvSpPr>
            <p:nvPr/>
          </p:nvSpPr>
          <p:spPr bwMode="auto">
            <a:xfrm>
              <a:off x="904" y="1473"/>
              <a:ext cx="113" cy="1"/>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71" name="Line 42">
              <a:extLst>
                <a:ext uri="{FF2B5EF4-FFF2-40B4-BE49-F238E27FC236}">
                  <a16:creationId xmlns:a16="http://schemas.microsoft.com/office/drawing/2014/main" id="{C9E4A9FC-50A7-AD4F-8658-AEC540E7C14F}"/>
                </a:ext>
              </a:extLst>
            </p:cNvPr>
            <p:cNvSpPr>
              <a:spLocks noChangeShapeType="1"/>
            </p:cNvSpPr>
            <p:nvPr/>
          </p:nvSpPr>
          <p:spPr bwMode="auto">
            <a:xfrm>
              <a:off x="904" y="1487"/>
              <a:ext cx="113" cy="1"/>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72" name="Line 43">
              <a:extLst>
                <a:ext uri="{FF2B5EF4-FFF2-40B4-BE49-F238E27FC236}">
                  <a16:creationId xmlns:a16="http://schemas.microsoft.com/office/drawing/2014/main" id="{6A9BE336-56E2-E24E-B9CF-0087A39719F4}"/>
                </a:ext>
              </a:extLst>
            </p:cNvPr>
            <p:cNvSpPr>
              <a:spLocks noChangeShapeType="1"/>
            </p:cNvSpPr>
            <p:nvPr/>
          </p:nvSpPr>
          <p:spPr bwMode="auto">
            <a:xfrm>
              <a:off x="904" y="1501"/>
              <a:ext cx="113" cy="1"/>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73" name="Line 44">
              <a:extLst>
                <a:ext uri="{FF2B5EF4-FFF2-40B4-BE49-F238E27FC236}">
                  <a16:creationId xmlns:a16="http://schemas.microsoft.com/office/drawing/2014/main" id="{2A67D2BF-8142-6C48-9A58-50B19307AAD3}"/>
                </a:ext>
              </a:extLst>
            </p:cNvPr>
            <p:cNvSpPr>
              <a:spLocks noChangeShapeType="1"/>
            </p:cNvSpPr>
            <p:nvPr/>
          </p:nvSpPr>
          <p:spPr bwMode="auto">
            <a:xfrm>
              <a:off x="904" y="1514"/>
              <a:ext cx="113" cy="1"/>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74" name="Line 45">
              <a:extLst>
                <a:ext uri="{FF2B5EF4-FFF2-40B4-BE49-F238E27FC236}">
                  <a16:creationId xmlns:a16="http://schemas.microsoft.com/office/drawing/2014/main" id="{569DEE4D-BB99-4545-9F22-6D4986FF157E}"/>
                </a:ext>
              </a:extLst>
            </p:cNvPr>
            <p:cNvSpPr>
              <a:spLocks noChangeShapeType="1"/>
            </p:cNvSpPr>
            <p:nvPr/>
          </p:nvSpPr>
          <p:spPr bwMode="auto">
            <a:xfrm>
              <a:off x="904" y="1528"/>
              <a:ext cx="113" cy="1"/>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75" name="Line 46">
              <a:extLst>
                <a:ext uri="{FF2B5EF4-FFF2-40B4-BE49-F238E27FC236}">
                  <a16:creationId xmlns:a16="http://schemas.microsoft.com/office/drawing/2014/main" id="{F87DC5E1-9709-8740-8F5D-0EF830F6EB40}"/>
                </a:ext>
              </a:extLst>
            </p:cNvPr>
            <p:cNvSpPr>
              <a:spLocks noChangeShapeType="1"/>
            </p:cNvSpPr>
            <p:nvPr/>
          </p:nvSpPr>
          <p:spPr bwMode="auto">
            <a:xfrm>
              <a:off x="904" y="1542"/>
              <a:ext cx="113" cy="1"/>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76" name="Line 47">
              <a:extLst>
                <a:ext uri="{FF2B5EF4-FFF2-40B4-BE49-F238E27FC236}">
                  <a16:creationId xmlns:a16="http://schemas.microsoft.com/office/drawing/2014/main" id="{FF99C6B7-9925-534C-8D12-27C93E218C89}"/>
                </a:ext>
              </a:extLst>
            </p:cNvPr>
            <p:cNvSpPr>
              <a:spLocks noChangeShapeType="1"/>
            </p:cNvSpPr>
            <p:nvPr/>
          </p:nvSpPr>
          <p:spPr bwMode="auto">
            <a:xfrm>
              <a:off x="904" y="1556"/>
              <a:ext cx="113" cy="1"/>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77" name="Freeform 48">
              <a:extLst>
                <a:ext uri="{FF2B5EF4-FFF2-40B4-BE49-F238E27FC236}">
                  <a16:creationId xmlns:a16="http://schemas.microsoft.com/office/drawing/2014/main" id="{777E2D9C-4833-6F41-9ED1-9916206DC208}"/>
                </a:ext>
              </a:extLst>
            </p:cNvPr>
            <p:cNvSpPr>
              <a:spLocks/>
            </p:cNvSpPr>
            <p:nvPr/>
          </p:nvSpPr>
          <p:spPr bwMode="auto">
            <a:xfrm>
              <a:off x="869" y="1483"/>
              <a:ext cx="19" cy="20"/>
            </a:xfrm>
            <a:custGeom>
              <a:avLst/>
              <a:gdLst>
                <a:gd name="T0" fmla="*/ 0 w 112"/>
                <a:gd name="T1" fmla="*/ 0 h 121"/>
                <a:gd name="T2" fmla="*/ 0 w 112"/>
                <a:gd name="T3" fmla="*/ 0 h 121"/>
                <a:gd name="T4" fmla="*/ 0 w 112"/>
                <a:gd name="T5" fmla="*/ 0 h 121"/>
                <a:gd name="T6" fmla="*/ 0 w 112"/>
                <a:gd name="T7" fmla="*/ 0 h 121"/>
                <a:gd name="T8" fmla="*/ 0 w 112"/>
                <a:gd name="T9" fmla="*/ 0 h 121"/>
                <a:gd name="T10" fmla="*/ 0 w 112"/>
                <a:gd name="T11" fmla="*/ 0 h 121"/>
                <a:gd name="T12" fmla="*/ 0 w 112"/>
                <a:gd name="T13" fmla="*/ 0 h 121"/>
                <a:gd name="T14" fmla="*/ 0 w 112"/>
                <a:gd name="T15" fmla="*/ 0 h 121"/>
                <a:gd name="T16" fmla="*/ 0 w 112"/>
                <a:gd name="T17" fmla="*/ 0 h 121"/>
                <a:gd name="T18" fmla="*/ 0 w 112"/>
                <a:gd name="T19" fmla="*/ 0 h 121"/>
                <a:gd name="T20" fmla="*/ 0 w 112"/>
                <a:gd name="T21" fmla="*/ 0 h 121"/>
                <a:gd name="T22" fmla="*/ 0 w 112"/>
                <a:gd name="T23" fmla="*/ 0 h 121"/>
                <a:gd name="T24" fmla="*/ 0 w 112"/>
                <a:gd name="T25" fmla="*/ 0 h 121"/>
                <a:gd name="T26" fmla="*/ 0 w 112"/>
                <a:gd name="T27" fmla="*/ 0 h 121"/>
                <a:gd name="T28" fmla="*/ 0 w 112"/>
                <a:gd name="T29" fmla="*/ 0 h 121"/>
                <a:gd name="T30" fmla="*/ 0 w 112"/>
                <a:gd name="T31" fmla="*/ 0 h 121"/>
                <a:gd name="T32" fmla="*/ 0 w 112"/>
                <a:gd name="T33" fmla="*/ 0 h 121"/>
                <a:gd name="T34" fmla="*/ 0 w 112"/>
                <a:gd name="T35" fmla="*/ 0 h 121"/>
                <a:gd name="T36" fmla="*/ 0 w 112"/>
                <a:gd name="T37" fmla="*/ 0 h 121"/>
                <a:gd name="T38" fmla="*/ 0 w 112"/>
                <a:gd name="T39" fmla="*/ 0 h 121"/>
                <a:gd name="T40" fmla="*/ 0 w 112"/>
                <a:gd name="T41" fmla="*/ 0 h 121"/>
                <a:gd name="T42" fmla="*/ 0 w 112"/>
                <a:gd name="T43" fmla="*/ 0 h 121"/>
                <a:gd name="T44" fmla="*/ 0 w 112"/>
                <a:gd name="T45" fmla="*/ 0 h 121"/>
                <a:gd name="T46" fmla="*/ 0 w 112"/>
                <a:gd name="T47" fmla="*/ 0 h 121"/>
                <a:gd name="T48" fmla="*/ 0 w 112"/>
                <a:gd name="T49" fmla="*/ 0 h 121"/>
                <a:gd name="T50" fmla="*/ 0 w 112"/>
                <a:gd name="T51" fmla="*/ 0 h 121"/>
                <a:gd name="T52" fmla="*/ 0 w 112"/>
                <a:gd name="T53" fmla="*/ 0 h 121"/>
                <a:gd name="T54" fmla="*/ 0 w 112"/>
                <a:gd name="T55" fmla="*/ 0 h 121"/>
                <a:gd name="T56" fmla="*/ 0 w 112"/>
                <a:gd name="T57" fmla="*/ 0 h 121"/>
                <a:gd name="T58" fmla="*/ 0 w 112"/>
                <a:gd name="T59" fmla="*/ 0 h 121"/>
                <a:gd name="T60" fmla="*/ 0 w 112"/>
                <a:gd name="T61" fmla="*/ 0 h 121"/>
                <a:gd name="T62" fmla="*/ 0 w 112"/>
                <a:gd name="T63" fmla="*/ 0 h 121"/>
                <a:gd name="T64" fmla="*/ 0 w 112"/>
                <a:gd name="T65" fmla="*/ 0 h 121"/>
                <a:gd name="T66" fmla="*/ 0 w 112"/>
                <a:gd name="T67" fmla="*/ 0 h 121"/>
                <a:gd name="T68" fmla="*/ 0 w 112"/>
                <a:gd name="T69" fmla="*/ 0 h 121"/>
                <a:gd name="T70" fmla="*/ 0 w 112"/>
                <a:gd name="T71" fmla="*/ 0 h 121"/>
                <a:gd name="T72" fmla="*/ 0 w 112"/>
                <a:gd name="T73" fmla="*/ 0 h 121"/>
                <a:gd name="T74" fmla="*/ 0 w 112"/>
                <a:gd name="T75" fmla="*/ 0 h 121"/>
                <a:gd name="T76" fmla="*/ 0 w 112"/>
                <a:gd name="T77" fmla="*/ 0 h 121"/>
                <a:gd name="T78" fmla="*/ 0 w 112"/>
                <a:gd name="T79" fmla="*/ 0 h 121"/>
                <a:gd name="T80" fmla="*/ 0 w 112"/>
                <a:gd name="T81" fmla="*/ 0 h 121"/>
                <a:gd name="T82" fmla="*/ 0 w 112"/>
                <a:gd name="T83" fmla="*/ 0 h 121"/>
                <a:gd name="T84" fmla="*/ 0 w 112"/>
                <a:gd name="T85" fmla="*/ 0 h 121"/>
                <a:gd name="T86" fmla="*/ 0 w 112"/>
                <a:gd name="T87" fmla="*/ 0 h 121"/>
                <a:gd name="T88" fmla="*/ 0 w 112"/>
                <a:gd name="T89" fmla="*/ 0 h 121"/>
                <a:gd name="T90" fmla="*/ 0 w 112"/>
                <a:gd name="T91" fmla="*/ 0 h 121"/>
                <a:gd name="T92" fmla="*/ 0 w 112"/>
                <a:gd name="T93" fmla="*/ 0 h 121"/>
                <a:gd name="T94" fmla="*/ 0 w 112"/>
                <a:gd name="T95" fmla="*/ 0 h 121"/>
                <a:gd name="T96" fmla="*/ 0 w 112"/>
                <a:gd name="T97" fmla="*/ 0 h 121"/>
                <a:gd name="T98" fmla="*/ 0 w 112"/>
                <a:gd name="T99" fmla="*/ 0 h 121"/>
                <a:gd name="T100" fmla="*/ 0 w 112"/>
                <a:gd name="T101" fmla="*/ 0 h 121"/>
                <a:gd name="T102" fmla="*/ 0 w 112"/>
                <a:gd name="T103" fmla="*/ 0 h 12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2"/>
                <a:gd name="T157" fmla="*/ 0 h 121"/>
                <a:gd name="T158" fmla="*/ 112 w 112"/>
                <a:gd name="T159" fmla="*/ 121 h 12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2" h="121">
                  <a:moveTo>
                    <a:pt x="0" y="88"/>
                  </a:moveTo>
                  <a:lnTo>
                    <a:pt x="60" y="121"/>
                  </a:lnTo>
                  <a:lnTo>
                    <a:pt x="61" y="118"/>
                  </a:lnTo>
                  <a:lnTo>
                    <a:pt x="62" y="113"/>
                  </a:lnTo>
                  <a:lnTo>
                    <a:pt x="65" y="104"/>
                  </a:lnTo>
                  <a:lnTo>
                    <a:pt x="66" y="96"/>
                  </a:lnTo>
                  <a:lnTo>
                    <a:pt x="68" y="88"/>
                  </a:lnTo>
                  <a:lnTo>
                    <a:pt x="71" y="81"/>
                  </a:lnTo>
                  <a:lnTo>
                    <a:pt x="72" y="76"/>
                  </a:lnTo>
                  <a:lnTo>
                    <a:pt x="71" y="78"/>
                  </a:lnTo>
                  <a:lnTo>
                    <a:pt x="72" y="75"/>
                  </a:lnTo>
                  <a:lnTo>
                    <a:pt x="73" y="69"/>
                  </a:lnTo>
                  <a:lnTo>
                    <a:pt x="75" y="61"/>
                  </a:lnTo>
                  <a:lnTo>
                    <a:pt x="79" y="53"/>
                  </a:lnTo>
                  <a:lnTo>
                    <a:pt x="81" y="45"/>
                  </a:lnTo>
                  <a:lnTo>
                    <a:pt x="85" y="37"/>
                  </a:lnTo>
                  <a:lnTo>
                    <a:pt x="87" y="31"/>
                  </a:lnTo>
                  <a:lnTo>
                    <a:pt x="91" y="26"/>
                  </a:lnTo>
                  <a:lnTo>
                    <a:pt x="94" y="22"/>
                  </a:lnTo>
                  <a:lnTo>
                    <a:pt x="99" y="17"/>
                  </a:lnTo>
                  <a:lnTo>
                    <a:pt x="102" y="11"/>
                  </a:lnTo>
                  <a:lnTo>
                    <a:pt x="106" y="6"/>
                  </a:lnTo>
                  <a:lnTo>
                    <a:pt x="109" y="3"/>
                  </a:lnTo>
                  <a:lnTo>
                    <a:pt x="110" y="0"/>
                  </a:lnTo>
                  <a:lnTo>
                    <a:pt x="112" y="0"/>
                  </a:lnTo>
                  <a:lnTo>
                    <a:pt x="110" y="0"/>
                  </a:lnTo>
                  <a:lnTo>
                    <a:pt x="109" y="2"/>
                  </a:lnTo>
                  <a:lnTo>
                    <a:pt x="107" y="4"/>
                  </a:lnTo>
                  <a:lnTo>
                    <a:pt x="103" y="6"/>
                  </a:lnTo>
                  <a:lnTo>
                    <a:pt x="100" y="9"/>
                  </a:lnTo>
                  <a:lnTo>
                    <a:pt x="96" y="11"/>
                  </a:lnTo>
                  <a:lnTo>
                    <a:pt x="93" y="13"/>
                  </a:lnTo>
                  <a:lnTo>
                    <a:pt x="91" y="16"/>
                  </a:lnTo>
                  <a:lnTo>
                    <a:pt x="88" y="18"/>
                  </a:lnTo>
                  <a:lnTo>
                    <a:pt x="87" y="19"/>
                  </a:lnTo>
                  <a:lnTo>
                    <a:pt x="85" y="20"/>
                  </a:lnTo>
                  <a:lnTo>
                    <a:pt x="83" y="23"/>
                  </a:lnTo>
                  <a:lnTo>
                    <a:pt x="81" y="25"/>
                  </a:lnTo>
                  <a:lnTo>
                    <a:pt x="79" y="29"/>
                  </a:lnTo>
                  <a:lnTo>
                    <a:pt x="75" y="34"/>
                  </a:lnTo>
                  <a:lnTo>
                    <a:pt x="73" y="40"/>
                  </a:lnTo>
                  <a:lnTo>
                    <a:pt x="69" y="48"/>
                  </a:lnTo>
                  <a:lnTo>
                    <a:pt x="65" y="57"/>
                  </a:lnTo>
                  <a:lnTo>
                    <a:pt x="61" y="66"/>
                  </a:lnTo>
                  <a:lnTo>
                    <a:pt x="58" y="74"/>
                  </a:lnTo>
                  <a:lnTo>
                    <a:pt x="55" y="82"/>
                  </a:lnTo>
                  <a:lnTo>
                    <a:pt x="52" y="88"/>
                  </a:lnTo>
                  <a:lnTo>
                    <a:pt x="51" y="93"/>
                  </a:lnTo>
                  <a:lnTo>
                    <a:pt x="51" y="94"/>
                  </a:lnTo>
                  <a:lnTo>
                    <a:pt x="22" y="74"/>
                  </a:lnTo>
                  <a:lnTo>
                    <a:pt x="0" y="8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78" name="Freeform 49">
              <a:extLst>
                <a:ext uri="{FF2B5EF4-FFF2-40B4-BE49-F238E27FC236}">
                  <a16:creationId xmlns:a16="http://schemas.microsoft.com/office/drawing/2014/main" id="{542AD408-478E-534C-BFE2-55CB5E5342EE}"/>
                </a:ext>
              </a:extLst>
            </p:cNvPr>
            <p:cNvSpPr>
              <a:spLocks/>
            </p:cNvSpPr>
            <p:nvPr/>
          </p:nvSpPr>
          <p:spPr bwMode="auto">
            <a:xfrm>
              <a:off x="869" y="1483"/>
              <a:ext cx="19" cy="20"/>
            </a:xfrm>
            <a:custGeom>
              <a:avLst/>
              <a:gdLst>
                <a:gd name="T0" fmla="*/ 0 w 112"/>
                <a:gd name="T1" fmla="*/ 0 h 121"/>
                <a:gd name="T2" fmla="*/ 0 w 112"/>
                <a:gd name="T3" fmla="*/ 0 h 121"/>
                <a:gd name="T4" fmla="*/ 0 w 112"/>
                <a:gd name="T5" fmla="*/ 0 h 121"/>
                <a:gd name="T6" fmla="*/ 0 w 112"/>
                <a:gd name="T7" fmla="*/ 0 h 121"/>
                <a:gd name="T8" fmla="*/ 0 w 112"/>
                <a:gd name="T9" fmla="*/ 0 h 121"/>
                <a:gd name="T10" fmla="*/ 0 w 112"/>
                <a:gd name="T11" fmla="*/ 0 h 121"/>
                <a:gd name="T12" fmla="*/ 0 w 112"/>
                <a:gd name="T13" fmla="*/ 0 h 121"/>
                <a:gd name="T14" fmla="*/ 0 w 112"/>
                <a:gd name="T15" fmla="*/ 0 h 121"/>
                <a:gd name="T16" fmla="*/ 0 w 112"/>
                <a:gd name="T17" fmla="*/ 0 h 121"/>
                <a:gd name="T18" fmla="*/ 0 w 112"/>
                <a:gd name="T19" fmla="*/ 0 h 121"/>
                <a:gd name="T20" fmla="*/ 0 w 112"/>
                <a:gd name="T21" fmla="*/ 0 h 121"/>
                <a:gd name="T22" fmla="*/ 0 w 112"/>
                <a:gd name="T23" fmla="*/ 0 h 121"/>
                <a:gd name="T24" fmla="*/ 0 w 112"/>
                <a:gd name="T25" fmla="*/ 0 h 121"/>
                <a:gd name="T26" fmla="*/ 0 w 112"/>
                <a:gd name="T27" fmla="*/ 0 h 121"/>
                <a:gd name="T28" fmla="*/ 0 w 112"/>
                <a:gd name="T29" fmla="*/ 0 h 121"/>
                <a:gd name="T30" fmla="*/ 0 w 112"/>
                <a:gd name="T31" fmla="*/ 0 h 121"/>
                <a:gd name="T32" fmla="*/ 0 w 112"/>
                <a:gd name="T33" fmla="*/ 0 h 121"/>
                <a:gd name="T34" fmla="*/ 0 w 112"/>
                <a:gd name="T35" fmla="*/ 0 h 121"/>
                <a:gd name="T36" fmla="*/ 0 w 112"/>
                <a:gd name="T37" fmla="*/ 0 h 121"/>
                <a:gd name="T38" fmla="*/ 0 w 112"/>
                <a:gd name="T39" fmla="*/ 0 h 121"/>
                <a:gd name="T40" fmla="*/ 0 w 112"/>
                <a:gd name="T41" fmla="*/ 0 h 121"/>
                <a:gd name="T42" fmla="*/ 0 w 112"/>
                <a:gd name="T43" fmla="*/ 0 h 121"/>
                <a:gd name="T44" fmla="*/ 0 w 112"/>
                <a:gd name="T45" fmla="*/ 0 h 121"/>
                <a:gd name="T46" fmla="*/ 0 w 112"/>
                <a:gd name="T47" fmla="*/ 0 h 121"/>
                <a:gd name="T48" fmla="*/ 0 w 112"/>
                <a:gd name="T49" fmla="*/ 0 h 121"/>
                <a:gd name="T50" fmla="*/ 0 w 112"/>
                <a:gd name="T51" fmla="*/ 0 h 121"/>
                <a:gd name="T52" fmla="*/ 0 w 112"/>
                <a:gd name="T53" fmla="*/ 0 h 121"/>
                <a:gd name="T54" fmla="*/ 0 w 112"/>
                <a:gd name="T55" fmla="*/ 0 h 121"/>
                <a:gd name="T56" fmla="*/ 0 w 112"/>
                <a:gd name="T57" fmla="*/ 0 h 121"/>
                <a:gd name="T58" fmla="*/ 0 w 112"/>
                <a:gd name="T59" fmla="*/ 0 h 121"/>
                <a:gd name="T60" fmla="*/ 0 w 112"/>
                <a:gd name="T61" fmla="*/ 0 h 121"/>
                <a:gd name="T62" fmla="*/ 0 w 112"/>
                <a:gd name="T63" fmla="*/ 0 h 121"/>
                <a:gd name="T64" fmla="*/ 0 w 112"/>
                <a:gd name="T65" fmla="*/ 0 h 121"/>
                <a:gd name="T66" fmla="*/ 0 w 112"/>
                <a:gd name="T67" fmla="*/ 0 h 121"/>
                <a:gd name="T68" fmla="*/ 0 w 112"/>
                <a:gd name="T69" fmla="*/ 0 h 121"/>
                <a:gd name="T70" fmla="*/ 0 w 112"/>
                <a:gd name="T71" fmla="*/ 0 h 121"/>
                <a:gd name="T72" fmla="*/ 0 w 112"/>
                <a:gd name="T73" fmla="*/ 0 h 121"/>
                <a:gd name="T74" fmla="*/ 0 w 112"/>
                <a:gd name="T75" fmla="*/ 0 h 121"/>
                <a:gd name="T76" fmla="*/ 0 w 112"/>
                <a:gd name="T77" fmla="*/ 0 h 121"/>
                <a:gd name="T78" fmla="*/ 0 w 112"/>
                <a:gd name="T79" fmla="*/ 0 h 121"/>
                <a:gd name="T80" fmla="*/ 0 w 112"/>
                <a:gd name="T81" fmla="*/ 0 h 121"/>
                <a:gd name="T82" fmla="*/ 0 w 112"/>
                <a:gd name="T83" fmla="*/ 0 h 121"/>
                <a:gd name="T84" fmla="*/ 0 w 112"/>
                <a:gd name="T85" fmla="*/ 0 h 121"/>
                <a:gd name="T86" fmla="*/ 0 w 112"/>
                <a:gd name="T87" fmla="*/ 0 h 121"/>
                <a:gd name="T88" fmla="*/ 0 w 112"/>
                <a:gd name="T89" fmla="*/ 0 h 121"/>
                <a:gd name="T90" fmla="*/ 0 w 112"/>
                <a:gd name="T91" fmla="*/ 0 h 121"/>
                <a:gd name="T92" fmla="*/ 0 w 112"/>
                <a:gd name="T93" fmla="*/ 0 h 121"/>
                <a:gd name="T94" fmla="*/ 0 w 112"/>
                <a:gd name="T95" fmla="*/ 0 h 121"/>
                <a:gd name="T96" fmla="*/ 0 w 112"/>
                <a:gd name="T97" fmla="*/ 0 h 121"/>
                <a:gd name="T98" fmla="*/ 0 w 112"/>
                <a:gd name="T99" fmla="*/ 0 h 121"/>
                <a:gd name="T100" fmla="*/ 0 w 112"/>
                <a:gd name="T101" fmla="*/ 0 h 121"/>
                <a:gd name="T102" fmla="*/ 0 w 112"/>
                <a:gd name="T103" fmla="*/ 0 h 12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2"/>
                <a:gd name="T157" fmla="*/ 0 h 121"/>
                <a:gd name="T158" fmla="*/ 112 w 112"/>
                <a:gd name="T159" fmla="*/ 121 h 12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2" h="121">
                  <a:moveTo>
                    <a:pt x="0" y="88"/>
                  </a:moveTo>
                  <a:lnTo>
                    <a:pt x="60" y="121"/>
                  </a:lnTo>
                  <a:lnTo>
                    <a:pt x="61" y="118"/>
                  </a:lnTo>
                  <a:lnTo>
                    <a:pt x="62" y="113"/>
                  </a:lnTo>
                  <a:lnTo>
                    <a:pt x="65" y="104"/>
                  </a:lnTo>
                  <a:lnTo>
                    <a:pt x="66" y="96"/>
                  </a:lnTo>
                  <a:lnTo>
                    <a:pt x="68" y="88"/>
                  </a:lnTo>
                  <a:lnTo>
                    <a:pt x="71" y="81"/>
                  </a:lnTo>
                  <a:lnTo>
                    <a:pt x="72" y="76"/>
                  </a:lnTo>
                  <a:lnTo>
                    <a:pt x="71" y="78"/>
                  </a:lnTo>
                  <a:lnTo>
                    <a:pt x="72" y="75"/>
                  </a:lnTo>
                  <a:lnTo>
                    <a:pt x="73" y="69"/>
                  </a:lnTo>
                  <a:lnTo>
                    <a:pt x="75" y="61"/>
                  </a:lnTo>
                  <a:lnTo>
                    <a:pt x="79" y="53"/>
                  </a:lnTo>
                  <a:lnTo>
                    <a:pt x="81" y="45"/>
                  </a:lnTo>
                  <a:lnTo>
                    <a:pt x="85" y="37"/>
                  </a:lnTo>
                  <a:lnTo>
                    <a:pt x="87" y="31"/>
                  </a:lnTo>
                  <a:lnTo>
                    <a:pt x="91" y="26"/>
                  </a:lnTo>
                  <a:lnTo>
                    <a:pt x="94" y="22"/>
                  </a:lnTo>
                  <a:lnTo>
                    <a:pt x="99" y="17"/>
                  </a:lnTo>
                  <a:lnTo>
                    <a:pt x="102" y="11"/>
                  </a:lnTo>
                  <a:lnTo>
                    <a:pt x="106" y="6"/>
                  </a:lnTo>
                  <a:lnTo>
                    <a:pt x="109" y="3"/>
                  </a:lnTo>
                  <a:lnTo>
                    <a:pt x="110" y="0"/>
                  </a:lnTo>
                  <a:lnTo>
                    <a:pt x="112" y="0"/>
                  </a:lnTo>
                  <a:lnTo>
                    <a:pt x="110" y="0"/>
                  </a:lnTo>
                  <a:lnTo>
                    <a:pt x="109" y="2"/>
                  </a:lnTo>
                  <a:lnTo>
                    <a:pt x="107" y="4"/>
                  </a:lnTo>
                  <a:lnTo>
                    <a:pt x="103" y="6"/>
                  </a:lnTo>
                  <a:lnTo>
                    <a:pt x="100" y="9"/>
                  </a:lnTo>
                  <a:lnTo>
                    <a:pt x="96" y="11"/>
                  </a:lnTo>
                  <a:lnTo>
                    <a:pt x="93" y="13"/>
                  </a:lnTo>
                  <a:lnTo>
                    <a:pt x="91" y="16"/>
                  </a:lnTo>
                  <a:lnTo>
                    <a:pt x="88" y="18"/>
                  </a:lnTo>
                  <a:lnTo>
                    <a:pt x="87" y="19"/>
                  </a:lnTo>
                  <a:lnTo>
                    <a:pt x="85" y="20"/>
                  </a:lnTo>
                  <a:lnTo>
                    <a:pt x="83" y="23"/>
                  </a:lnTo>
                  <a:lnTo>
                    <a:pt x="81" y="25"/>
                  </a:lnTo>
                  <a:lnTo>
                    <a:pt x="79" y="29"/>
                  </a:lnTo>
                  <a:lnTo>
                    <a:pt x="75" y="34"/>
                  </a:lnTo>
                  <a:lnTo>
                    <a:pt x="73" y="40"/>
                  </a:lnTo>
                  <a:lnTo>
                    <a:pt x="69" y="48"/>
                  </a:lnTo>
                  <a:lnTo>
                    <a:pt x="65" y="57"/>
                  </a:lnTo>
                  <a:lnTo>
                    <a:pt x="61" y="66"/>
                  </a:lnTo>
                  <a:lnTo>
                    <a:pt x="58" y="74"/>
                  </a:lnTo>
                  <a:lnTo>
                    <a:pt x="55" y="82"/>
                  </a:lnTo>
                  <a:lnTo>
                    <a:pt x="52" y="88"/>
                  </a:lnTo>
                  <a:lnTo>
                    <a:pt x="51" y="93"/>
                  </a:lnTo>
                  <a:lnTo>
                    <a:pt x="51" y="94"/>
                  </a:lnTo>
                  <a:lnTo>
                    <a:pt x="22" y="74"/>
                  </a:lnTo>
                  <a:lnTo>
                    <a:pt x="0" y="88"/>
                  </a:lnTo>
                </a:path>
              </a:pathLst>
            </a:custGeom>
            <a:solidFill>
              <a:schemeClr val="tx1"/>
            </a:solidFill>
            <a:ln w="3175">
              <a:solidFill>
                <a:srgbClr val="1F1A17"/>
              </a:solidFill>
              <a:round/>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79" name="Freeform 50">
              <a:extLst>
                <a:ext uri="{FF2B5EF4-FFF2-40B4-BE49-F238E27FC236}">
                  <a16:creationId xmlns:a16="http://schemas.microsoft.com/office/drawing/2014/main" id="{22E40A0F-6B90-804B-A1D8-F54A62DCDF5F}"/>
                </a:ext>
              </a:extLst>
            </p:cNvPr>
            <p:cNvSpPr>
              <a:spLocks/>
            </p:cNvSpPr>
            <p:nvPr/>
          </p:nvSpPr>
          <p:spPr bwMode="auto">
            <a:xfrm>
              <a:off x="870" y="1521"/>
              <a:ext cx="18" cy="20"/>
            </a:xfrm>
            <a:custGeom>
              <a:avLst/>
              <a:gdLst>
                <a:gd name="T0" fmla="*/ 0 w 111"/>
                <a:gd name="T1" fmla="*/ 0 h 120"/>
                <a:gd name="T2" fmla="*/ 0 w 111"/>
                <a:gd name="T3" fmla="*/ 0 h 120"/>
                <a:gd name="T4" fmla="*/ 0 w 111"/>
                <a:gd name="T5" fmla="*/ 0 h 120"/>
                <a:gd name="T6" fmla="*/ 0 w 111"/>
                <a:gd name="T7" fmla="*/ 0 h 120"/>
                <a:gd name="T8" fmla="*/ 0 w 111"/>
                <a:gd name="T9" fmla="*/ 0 h 120"/>
                <a:gd name="T10" fmla="*/ 0 w 111"/>
                <a:gd name="T11" fmla="*/ 0 h 120"/>
                <a:gd name="T12" fmla="*/ 0 w 111"/>
                <a:gd name="T13" fmla="*/ 0 h 120"/>
                <a:gd name="T14" fmla="*/ 0 w 111"/>
                <a:gd name="T15" fmla="*/ 0 h 120"/>
                <a:gd name="T16" fmla="*/ 0 w 111"/>
                <a:gd name="T17" fmla="*/ 0 h 120"/>
                <a:gd name="T18" fmla="*/ 0 w 111"/>
                <a:gd name="T19" fmla="*/ 0 h 120"/>
                <a:gd name="T20" fmla="*/ 0 w 111"/>
                <a:gd name="T21" fmla="*/ 0 h 120"/>
                <a:gd name="T22" fmla="*/ 0 w 111"/>
                <a:gd name="T23" fmla="*/ 0 h 120"/>
                <a:gd name="T24" fmla="*/ 0 w 111"/>
                <a:gd name="T25" fmla="*/ 0 h 120"/>
                <a:gd name="T26" fmla="*/ 0 w 111"/>
                <a:gd name="T27" fmla="*/ 0 h 120"/>
                <a:gd name="T28" fmla="*/ 0 w 111"/>
                <a:gd name="T29" fmla="*/ 0 h 120"/>
                <a:gd name="T30" fmla="*/ 0 w 111"/>
                <a:gd name="T31" fmla="*/ 0 h 120"/>
                <a:gd name="T32" fmla="*/ 0 w 111"/>
                <a:gd name="T33" fmla="*/ 0 h 120"/>
                <a:gd name="T34" fmla="*/ 0 w 111"/>
                <a:gd name="T35" fmla="*/ 0 h 120"/>
                <a:gd name="T36" fmla="*/ 0 w 111"/>
                <a:gd name="T37" fmla="*/ 0 h 120"/>
                <a:gd name="T38" fmla="*/ 0 w 111"/>
                <a:gd name="T39" fmla="*/ 0 h 120"/>
                <a:gd name="T40" fmla="*/ 0 w 111"/>
                <a:gd name="T41" fmla="*/ 0 h 120"/>
                <a:gd name="T42" fmla="*/ 0 w 111"/>
                <a:gd name="T43" fmla="*/ 0 h 120"/>
                <a:gd name="T44" fmla="*/ 0 w 111"/>
                <a:gd name="T45" fmla="*/ 0 h 120"/>
                <a:gd name="T46" fmla="*/ 0 w 111"/>
                <a:gd name="T47" fmla="*/ 0 h 120"/>
                <a:gd name="T48" fmla="*/ 0 w 111"/>
                <a:gd name="T49" fmla="*/ 0 h 120"/>
                <a:gd name="T50" fmla="*/ 0 w 111"/>
                <a:gd name="T51" fmla="*/ 0 h 120"/>
                <a:gd name="T52" fmla="*/ 0 w 111"/>
                <a:gd name="T53" fmla="*/ 0 h 120"/>
                <a:gd name="T54" fmla="*/ 0 w 111"/>
                <a:gd name="T55" fmla="*/ 0 h 120"/>
                <a:gd name="T56" fmla="*/ 0 w 111"/>
                <a:gd name="T57" fmla="*/ 0 h 120"/>
                <a:gd name="T58" fmla="*/ 0 w 111"/>
                <a:gd name="T59" fmla="*/ 0 h 120"/>
                <a:gd name="T60" fmla="*/ 0 w 111"/>
                <a:gd name="T61" fmla="*/ 0 h 120"/>
                <a:gd name="T62" fmla="*/ 0 w 111"/>
                <a:gd name="T63" fmla="*/ 0 h 120"/>
                <a:gd name="T64" fmla="*/ 0 w 111"/>
                <a:gd name="T65" fmla="*/ 0 h 120"/>
                <a:gd name="T66" fmla="*/ 0 w 111"/>
                <a:gd name="T67" fmla="*/ 0 h 120"/>
                <a:gd name="T68" fmla="*/ 0 w 111"/>
                <a:gd name="T69" fmla="*/ 0 h 120"/>
                <a:gd name="T70" fmla="*/ 0 w 111"/>
                <a:gd name="T71" fmla="*/ 0 h 120"/>
                <a:gd name="T72" fmla="*/ 0 w 111"/>
                <a:gd name="T73" fmla="*/ 0 h 120"/>
                <a:gd name="T74" fmla="*/ 0 w 111"/>
                <a:gd name="T75" fmla="*/ 0 h 120"/>
                <a:gd name="T76" fmla="*/ 0 w 111"/>
                <a:gd name="T77" fmla="*/ 0 h 120"/>
                <a:gd name="T78" fmla="*/ 0 w 111"/>
                <a:gd name="T79" fmla="*/ 0 h 120"/>
                <a:gd name="T80" fmla="*/ 0 w 111"/>
                <a:gd name="T81" fmla="*/ 0 h 120"/>
                <a:gd name="T82" fmla="*/ 0 w 111"/>
                <a:gd name="T83" fmla="*/ 0 h 120"/>
                <a:gd name="T84" fmla="*/ 0 w 111"/>
                <a:gd name="T85" fmla="*/ 0 h 120"/>
                <a:gd name="T86" fmla="*/ 0 w 111"/>
                <a:gd name="T87" fmla="*/ 0 h 120"/>
                <a:gd name="T88" fmla="*/ 0 w 111"/>
                <a:gd name="T89" fmla="*/ 0 h 120"/>
                <a:gd name="T90" fmla="*/ 0 w 111"/>
                <a:gd name="T91" fmla="*/ 0 h 120"/>
                <a:gd name="T92" fmla="*/ 0 w 111"/>
                <a:gd name="T93" fmla="*/ 0 h 120"/>
                <a:gd name="T94" fmla="*/ 0 w 111"/>
                <a:gd name="T95" fmla="*/ 0 h 120"/>
                <a:gd name="T96" fmla="*/ 0 w 111"/>
                <a:gd name="T97" fmla="*/ 0 h 120"/>
                <a:gd name="T98" fmla="*/ 0 w 111"/>
                <a:gd name="T99" fmla="*/ 0 h 120"/>
                <a:gd name="T100" fmla="*/ 0 w 111"/>
                <a:gd name="T101" fmla="*/ 0 h 120"/>
                <a:gd name="T102" fmla="*/ 0 w 111"/>
                <a:gd name="T103" fmla="*/ 0 h 1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1"/>
                <a:gd name="T157" fmla="*/ 0 h 120"/>
                <a:gd name="T158" fmla="*/ 111 w 111"/>
                <a:gd name="T159" fmla="*/ 120 h 1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1" h="120">
                  <a:moveTo>
                    <a:pt x="0" y="87"/>
                  </a:moveTo>
                  <a:lnTo>
                    <a:pt x="60" y="120"/>
                  </a:lnTo>
                  <a:lnTo>
                    <a:pt x="60" y="118"/>
                  </a:lnTo>
                  <a:lnTo>
                    <a:pt x="62" y="112"/>
                  </a:lnTo>
                  <a:lnTo>
                    <a:pt x="63" y="105"/>
                  </a:lnTo>
                  <a:lnTo>
                    <a:pt x="66" y="95"/>
                  </a:lnTo>
                  <a:lnTo>
                    <a:pt x="68" y="87"/>
                  </a:lnTo>
                  <a:lnTo>
                    <a:pt x="70" y="80"/>
                  </a:lnTo>
                  <a:lnTo>
                    <a:pt x="70" y="77"/>
                  </a:lnTo>
                  <a:lnTo>
                    <a:pt x="70" y="78"/>
                  </a:lnTo>
                  <a:lnTo>
                    <a:pt x="71" y="74"/>
                  </a:lnTo>
                  <a:lnTo>
                    <a:pt x="73" y="69"/>
                  </a:lnTo>
                  <a:lnTo>
                    <a:pt x="75" y="60"/>
                  </a:lnTo>
                  <a:lnTo>
                    <a:pt x="77" y="52"/>
                  </a:lnTo>
                  <a:lnTo>
                    <a:pt x="81" y="44"/>
                  </a:lnTo>
                  <a:lnTo>
                    <a:pt x="83" y="36"/>
                  </a:lnTo>
                  <a:lnTo>
                    <a:pt x="87" y="31"/>
                  </a:lnTo>
                  <a:lnTo>
                    <a:pt x="90" y="27"/>
                  </a:lnTo>
                  <a:lnTo>
                    <a:pt x="94" y="21"/>
                  </a:lnTo>
                  <a:lnTo>
                    <a:pt x="97" y="16"/>
                  </a:lnTo>
                  <a:lnTo>
                    <a:pt x="102" y="11"/>
                  </a:lnTo>
                  <a:lnTo>
                    <a:pt x="105" y="7"/>
                  </a:lnTo>
                  <a:lnTo>
                    <a:pt x="109" y="3"/>
                  </a:lnTo>
                  <a:lnTo>
                    <a:pt x="110" y="1"/>
                  </a:lnTo>
                  <a:lnTo>
                    <a:pt x="111" y="0"/>
                  </a:lnTo>
                  <a:lnTo>
                    <a:pt x="110" y="0"/>
                  </a:lnTo>
                  <a:lnTo>
                    <a:pt x="109" y="1"/>
                  </a:lnTo>
                  <a:lnTo>
                    <a:pt x="105" y="3"/>
                  </a:lnTo>
                  <a:lnTo>
                    <a:pt x="102" y="6"/>
                  </a:lnTo>
                  <a:lnTo>
                    <a:pt x="98" y="8"/>
                  </a:lnTo>
                  <a:lnTo>
                    <a:pt x="95" y="10"/>
                  </a:lnTo>
                  <a:lnTo>
                    <a:pt x="93" y="14"/>
                  </a:lnTo>
                  <a:lnTo>
                    <a:pt x="90" y="15"/>
                  </a:lnTo>
                  <a:lnTo>
                    <a:pt x="88" y="17"/>
                  </a:lnTo>
                  <a:lnTo>
                    <a:pt x="87" y="18"/>
                  </a:lnTo>
                  <a:lnTo>
                    <a:pt x="84" y="21"/>
                  </a:lnTo>
                  <a:lnTo>
                    <a:pt x="82" y="22"/>
                  </a:lnTo>
                  <a:lnTo>
                    <a:pt x="81" y="25"/>
                  </a:lnTo>
                  <a:lnTo>
                    <a:pt x="78" y="29"/>
                  </a:lnTo>
                  <a:lnTo>
                    <a:pt x="75" y="34"/>
                  </a:lnTo>
                  <a:lnTo>
                    <a:pt x="73" y="39"/>
                  </a:lnTo>
                  <a:lnTo>
                    <a:pt x="68" y="48"/>
                  </a:lnTo>
                  <a:lnTo>
                    <a:pt x="64" y="56"/>
                  </a:lnTo>
                  <a:lnTo>
                    <a:pt x="61" y="65"/>
                  </a:lnTo>
                  <a:lnTo>
                    <a:pt x="57" y="74"/>
                  </a:lnTo>
                  <a:lnTo>
                    <a:pt x="54" y="81"/>
                  </a:lnTo>
                  <a:lnTo>
                    <a:pt x="52" y="88"/>
                  </a:lnTo>
                  <a:lnTo>
                    <a:pt x="50" y="92"/>
                  </a:lnTo>
                  <a:lnTo>
                    <a:pt x="49" y="94"/>
                  </a:lnTo>
                  <a:lnTo>
                    <a:pt x="21" y="73"/>
                  </a:lnTo>
                  <a:lnTo>
                    <a:pt x="0" y="8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80" name="Freeform 51">
              <a:extLst>
                <a:ext uri="{FF2B5EF4-FFF2-40B4-BE49-F238E27FC236}">
                  <a16:creationId xmlns:a16="http://schemas.microsoft.com/office/drawing/2014/main" id="{3C5240BC-3680-9640-A8E2-9030209CE732}"/>
                </a:ext>
              </a:extLst>
            </p:cNvPr>
            <p:cNvSpPr>
              <a:spLocks/>
            </p:cNvSpPr>
            <p:nvPr/>
          </p:nvSpPr>
          <p:spPr bwMode="auto">
            <a:xfrm>
              <a:off x="870" y="1521"/>
              <a:ext cx="18" cy="20"/>
            </a:xfrm>
            <a:custGeom>
              <a:avLst/>
              <a:gdLst>
                <a:gd name="T0" fmla="*/ 0 w 111"/>
                <a:gd name="T1" fmla="*/ 0 h 120"/>
                <a:gd name="T2" fmla="*/ 0 w 111"/>
                <a:gd name="T3" fmla="*/ 0 h 120"/>
                <a:gd name="T4" fmla="*/ 0 w 111"/>
                <a:gd name="T5" fmla="*/ 0 h 120"/>
                <a:gd name="T6" fmla="*/ 0 w 111"/>
                <a:gd name="T7" fmla="*/ 0 h 120"/>
                <a:gd name="T8" fmla="*/ 0 w 111"/>
                <a:gd name="T9" fmla="*/ 0 h 120"/>
                <a:gd name="T10" fmla="*/ 0 w 111"/>
                <a:gd name="T11" fmla="*/ 0 h 120"/>
                <a:gd name="T12" fmla="*/ 0 w 111"/>
                <a:gd name="T13" fmla="*/ 0 h 120"/>
                <a:gd name="T14" fmla="*/ 0 w 111"/>
                <a:gd name="T15" fmla="*/ 0 h 120"/>
                <a:gd name="T16" fmla="*/ 0 w 111"/>
                <a:gd name="T17" fmla="*/ 0 h 120"/>
                <a:gd name="T18" fmla="*/ 0 w 111"/>
                <a:gd name="T19" fmla="*/ 0 h 120"/>
                <a:gd name="T20" fmla="*/ 0 w 111"/>
                <a:gd name="T21" fmla="*/ 0 h 120"/>
                <a:gd name="T22" fmla="*/ 0 w 111"/>
                <a:gd name="T23" fmla="*/ 0 h 120"/>
                <a:gd name="T24" fmla="*/ 0 w 111"/>
                <a:gd name="T25" fmla="*/ 0 h 120"/>
                <a:gd name="T26" fmla="*/ 0 w 111"/>
                <a:gd name="T27" fmla="*/ 0 h 120"/>
                <a:gd name="T28" fmla="*/ 0 w 111"/>
                <a:gd name="T29" fmla="*/ 0 h 120"/>
                <a:gd name="T30" fmla="*/ 0 w 111"/>
                <a:gd name="T31" fmla="*/ 0 h 120"/>
                <a:gd name="T32" fmla="*/ 0 w 111"/>
                <a:gd name="T33" fmla="*/ 0 h 120"/>
                <a:gd name="T34" fmla="*/ 0 w 111"/>
                <a:gd name="T35" fmla="*/ 0 h 120"/>
                <a:gd name="T36" fmla="*/ 0 w 111"/>
                <a:gd name="T37" fmla="*/ 0 h 120"/>
                <a:gd name="T38" fmla="*/ 0 w 111"/>
                <a:gd name="T39" fmla="*/ 0 h 120"/>
                <a:gd name="T40" fmla="*/ 0 w 111"/>
                <a:gd name="T41" fmla="*/ 0 h 120"/>
                <a:gd name="T42" fmla="*/ 0 w 111"/>
                <a:gd name="T43" fmla="*/ 0 h 120"/>
                <a:gd name="T44" fmla="*/ 0 w 111"/>
                <a:gd name="T45" fmla="*/ 0 h 120"/>
                <a:gd name="T46" fmla="*/ 0 w 111"/>
                <a:gd name="T47" fmla="*/ 0 h 120"/>
                <a:gd name="T48" fmla="*/ 0 w 111"/>
                <a:gd name="T49" fmla="*/ 0 h 120"/>
                <a:gd name="T50" fmla="*/ 0 w 111"/>
                <a:gd name="T51" fmla="*/ 0 h 120"/>
                <a:gd name="T52" fmla="*/ 0 w 111"/>
                <a:gd name="T53" fmla="*/ 0 h 120"/>
                <a:gd name="T54" fmla="*/ 0 w 111"/>
                <a:gd name="T55" fmla="*/ 0 h 120"/>
                <a:gd name="T56" fmla="*/ 0 w 111"/>
                <a:gd name="T57" fmla="*/ 0 h 120"/>
                <a:gd name="T58" fmla="*/ 0 w 111"/>
                <a:gd name="T59" fmla="*/ 0 h 120"/>
                <a:gd name="T60" fmla="*/ 0 w 111"/>
                <a:gd name="T61" fmla="*/ 0 h 120"/>
                <a:gd name="T62" fmla="*/ 0 w 111"/>
                <a:gd name="T63" fmla="*/ 0 h 120"/>
                <a:gd name="T64" fmla="*/ 0 w 111"/>
                <a:gd name="T65" fmla="*/ 0 h 120"/>
                <a:gd name="T66" fmla="*/ 0 w 111"/>
                <a:gd name="T67" fmla="*/ 0 h 120"/>
                <a:gd name="T68" fmla="*/ 0 w 111"/>
                <a:gd name="T69" fmla="*/ 0 h 120"/>
                <a:gd name="T70" fmla="*/ 0 w 111"/>
                <a:gd name="T71" fmla="*/ 0 h 120"/>
                <a:gd name="T72" fmla="*/ 0 w 111"/>
                <a:gd name="T73" fmla="*/ 0 h 120"/>
                <a:gd name="T74" fmla="*/ 0 w 111"/>
                <a:gd name="T75" fmla="*/ 0 h 120"/>
                <a:gd name="T76" fmla="*/ 0 w 111"/>
                <a:gd name="T77" fmla="*/ 0 h 120"/>
                <a:gd name="T78" fmla="*/ 0 w 111"/>
                <a:gd name="T79" fmla="*/ 0 h 120"/>
                <a:gd name="T80" fmla="*/ 0 w 111"/>
                <a:gd name="T81" fmla="*/ 0 h 120"/>
                <a:gd name="T82" fmla="*/ 0 w 111"/>
                <a:gd name="T83" fmla="*/ 0 h 120"/>
                <a:gd name="T84" fmla="*/ 0 w 111"/>
                <a:gd name="T85" fmla="*/ 0 h 120"/>
                <a:gd name="T86" fmla="*/ 0 w 111"/>
                <a:gd name="T87" fmla="*/ 0 h 120"/>
                <a:gd name="T88" fmla="*/ 0 w 111"/>
                <a:gd name="T89" fmla="*/ 0 h 120"/>
                <a:gd name="T90" fmla="*/ 0 w 111"/>
                <a:gd name="T91" fmla="*/ 0 h 120"/>
                <a:gd name="T92" fmla="*/ 0 w 111"/>
                <a:gd name="T93" fmla="*/ 0 h 120"/>
                <a:gd name="T94" fmla="*/ 0 w 111"/>
                <a:gd name="T95" fmla="*/ 0 h 120"/>
                <a:gd name="T96" fmla="*/ 0 w 111"/>
                <a:gd name="T97" fmla="*/ 0 h 120"/>
                <a:gd name="T98" fmla="*/ 0 w 111"/>
                <a:gd name="T99" fmla="*/ 0 h 120"/>
                <a:gd name="T100" fmla="*/ 0 w 111"/>
                <a:gd name="T101" fmla="*/ 0 h 120"/>
                <a:gd name="T102" fmla="*/ 0 w 111"/>
                <a:gd name="T103" fmla="*/ 0 h 1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1"/>
                <a:gd name="T157" fmla="*/ 0 h 120"/>
                <a:gd name="T158" fmla="*/ 111 w 111"/>
                <a:gd name="T159" fmla="*/ 120 h 1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1" h="120">
                  <a:moveTo>
                    <a:pt x="0" y="87"/>
                  </a:moveTo>
                  <a:lnTo>
                    <a:pt x="60" y="120"/>
                  </a:lnTo>
                  <a:lnTo>
                    <a:pt x="60" y="118"/>
                  </a:lnTo>
                  <a:lnTo>
                    <a:pt x="62" y="112"/>
                  </a:lnTo>
                  <a:lnTo>
                    <a:pt x="63" y="105"/>
                  </a:lnTo>
                  <a:lnTo>
                    <a:pt x="66" y="95"/>
                  </a:lnTo>
                  <a:lnTo>
                    <a:pt x="68" y="87"/>
                  </a:lnTo>
                  <a:lnTo>
                    <a:pt x="70" y="80"/>
                  </a:lnTo>
                  <a:lnTo>
                    <a:pt x="70" y="77"/>
                  </a:lnTo>
                  <a:lnTo>
                    <a:pt x="70" y="78"/>
                  </a:lnTo>
                  <a:lnTo>
                    <a:pt x="71" y="74"/>
                  </a:lnTo>
                  <a:lnTo>
                    <a:pt x="73" y="69"/>
                  </a:lnTo>
                  <a:lnTo>
                    <a:pt x="75" y="60"/>
                  </a:lnTo>
                  <a:lnTo>
                    <a:pt x="77" y="52"/>
                  </a:lnTo>
                  <a:lnTo>
                    <a:pt x="81" y="44"/>
                  </a:lnTo>
                  <a:lnTo>
                    <a:pt x="83" y="36"/>
                  </a:lnTo>
                  <a:lnTo>
                    <a:pt x="87" y="31"/>
                  </a:lnTo>
                  <a:lnTo>
                    <a:pt x="90" y="27"/>
                  </a:lnTo>
                  <a:lnTo>
                    <a:pt x="94" y="21"/>
                  </a:lnTo>
                  <a:lnTo>
                    <a:pt x="97" y="16"/>
                  </a:lnTo>
                  <a:lnTo>
                    <a:pt x="102" y="11"/>
                  </a:lnTo>
                  <a:lnTo>
                    <a:pt x="105" y="7"/>
                  </a:lnTo>
                  <a:lnTo>
                    <a:pt x="109" y="3"/>
                  </a:lnTo>
                  <a:lnTo>
                    <a:pt x="110" y="1"/>
                  </a:lnTo>
                  <a:lnTo>
                    <a:pt x="111" y="0"/>
                  </a:lnTo>
                  <a:lnTo>
                    <a:pt x="110" y="0"/>
                  </a:lnTo>
                  <a:lnTo>
                    <a:pt x="109" y="1"/>
                  </a:lnTo>
                  <a:lnTo>
                    <a:pt x="105" y="3"/>
                  </a:lnTo>
                  <a:lnTo>
                    <a:pt x="102" y="6"/>
                  </a:lnTo>
                  <a:lnTo>
                    <a:pt x="98" y="8"/>
                  </a:lnTo>
                  <a:lnTo>
                    <a:pt x="95" y="10"/>
                  </a:lnTo>
                  <a:lnTo>
                    <a:pt x="93" y="14"/>
                  </a:lnTo>
                  <a:lnTo>
                    <a:pt x="90" y="15"/>
                  </a:lnTo>
                  <a:lnTo>
                    <a:pt x="88" y="17"/>
                  </a:lnTo>
                  <a:lnTo>
                    <a:pt x="87" y="18"/>
                  </a:lnTo>
                  <a:lnTo>
                    <a:pt x="84" y="21"/>
                  </a:lnTo>
                  <a:lnTo>
                    <a:pt x="82" y="22"/>
                  </a:lnTo>
                  <a:lnTo>
                    <a:pt x="81" y="25"/>
                  </a:lnTo>
                  <a:lnTo>
                    <a:pt x="78" y="29"/>
                  </a:lnTo>
                  <a:lnTo>
                    <a:pt x="75" y="34"/>
                  </a:lnTo>
                  <a:lnTo>
                    <a:pt x="73" y="39"/>
                  </a:lnTo>
                  <a:lnTo>
                    <a:pt x="68" y="48"/>
                  </a:lnTo>
                  <a:lnTo>
                    <a:pt x="64" y="56"/>
                  </a:lnTo>
                  <a:lnTo>
                    <a:pt x="61" y="65"/>
                  </a:lnTo>
                  <a:lnTo>
                    <a:pt x="57" y="74"/>
                  </a:lnTo>
                  <a:lnTo>
                    <a:pt x="54" y="81"/>
                  </a:lnTo>
                  <a:lnTo>
                    <a:pt x="52" y="88"/>
                  </a:lnTo>
                  <a:lnTo>
                    <a:pt x="50" y="92"/>
                  </a:lnTo>
                  <a:lnTo>
                    <a:pt x="49" y="94"/>
                  </a:lnTo>
                  <a:lnTo>
                    <a:pt x="21" y="73"/>
                  </a:lnTo>
                  <a:lnTo>
                    <a:pt x="0" y="87"/>
                  </a:lnTo>
                </a:path>
              </a:pathLst>
            </a:custGeom>
            <a:solidFill>
              <a:schemeClr val="tx1"/>
            </a:solidFill>
            <a:ln w="3175">
              <a:solidFill>
                <a:srgbClr val="1F1A17"/>
              </a:solidFill>
              <a:round/>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81" name="Freeform 52">
              <a:extLst>
                <a:ext uri="{FF2B5EF4-FFF2-40B4-BE49-F238E27FC236}">
                  <a16:creationId xmlns:a16="http://schemas.microsoft.com/office/drawing/2014/main" id="{63B07A50-5E12-8942-8412-C1F3ABF4ACED}"/>
                </a:ext>
              </a:extLst>
            </p:cNvPr>
            <p:cNvSpPr>
              <a:spLocks/>
            </p:cNvSpPr>
            <p:nvPr/>
          </p:nvSpPr>
          <p:spPr bwMode="auto">
            <a:xfrm>
              <a:off x="869" y="1444"/>
              <a:ext cx="19" cy="20"/>
            </a:xfrm>
            <a:custGeom>
              <a:avLst/>
              <a:gdLst>
                <a:gd name="T0" fmla="*/ 0 w 111"/>
                <a:gd name="T1" fmla="*/ 0 h 122"/>
                <a:gd name="T2" fmla="*/ 0 w 111"/>
                <a:gd name="T3" fmla="*/ 0 h 122"/>
                <a:gd name="T4" fmla="*/ 0 w 111"/>
                <a:gd name="T5" fmla="*/ 0 h 122"/>
                <a:gd name="T6" fmla="*/ 0 w 111"/>
                <a:gd name="T7" fmla="*/ 0 h 122"/>
                <a:gd name="T8" fmla="*/ 0 w 111"/>
                <a:gd name="T9" fmla="*/ 0 h 122"/>
                <a:gd name="T10" fmla="*/ 0 w 111"/>
                <a:gd name="T11" fmla="*/ 0 h 122"/>
                <a:gd name="T12" fmla="*/ 0 w 111"/>
                <a:gd name="T13" fmla="*/ 0 h 122"/>
                <a:gd name="T14" fmla="*/ 0 w 111"/>
                <a:gd name="T15" fmla="*/ 0 h 122"/>
                <a:gd name="T16" fmla="*/ 0 w 111"/>
                <a:gd name="T17" fmla="*/ 0 h 122"/>
                <a:gd name="T18" fmla="*/ 0 w 111"/>
                <a:gd name="T19" fmla="*/ 0 h 122"/>
                <a:gd name="T20" fmla="*/ 0 w 111"/>
                <a:gd name="T21" fmla="*/ 0 h 122"/>
                <a:gd name="T22" fmla="*/ 0 w 111"/>
                <a:gd name="T23" fmla="*/ 0 h 122"/>
                <a:gd name="T24" fmla="*/ 0 w 111"/>
                <a:gd name="T25" fmla="*/ 0 h 122"/>
                <a:gd name="T26" fmla="*/ 0 w 111"/>
                <a:gd name="T27" fmla="*/ 0 h 122"/>
                <a:gd name="T28" fmla="*/ 0 w 111"/>
                <a:gd name="T29" fmla="*/ 0 h 122"/>
                <a:gd name="T30" fmla="*/ 0 w 111"/>
                <a:gd name="T31" fmla="*/ 0 h 122"/>
                <a:gd name="T32" fmla="*/ 0 w 111"/>
                <a:gd name="T33" fmla="*/ 0 h 122"/>
                <a:gd name="T34" fmla="*/ 0 w 111"/>
                <a:gd name="T35" fmla="*/ 0 h 122"/>
                <a:gd name="T36" fmla="*/ 0 w 111"/>
                <a:gd name="T37" fmla="*/ 0 h 122"/>
                <a:gd name="T38" fmla="*/ 0 w 111"/>
                <a:gd name="T39" fmla="*/ 0 h 122"/>
                <a:gd name="T40" fmla="*/ 0 w 111"/>
                <a:gd name="T41" fmla="*/ 0 h 122"/>
                <a:gd name="T42" fmla="*/ 0 w 111"/>
                <a:gd name="T43" fmla="*/ 0 h 122"/>
                <a:gd name="T44" fmla="*/ 0 w 111"/>
                <a:gd name="T45" fmla="*/ 0 h 122"/>
                <a:gd name="T46" fmla="*/ 0 w 111"/>
                <a:gd name="T47" fmla="*/ 0 h 122"/>
                <a:gd name="T48" fmla="*/ 0 w 111"/>
                <a:gd name="T49" fmla="*/ 0 h 122"/>
                <a:gd name="T50" fmla="*/ 0 w 111"/>
                <a:gd name="T51" fmla="*/ 0 h 122"/>
                <a:gd name="T52" fmla="*/ 0 w 111"/>
                <a:gd name="T53" fmla="*/ 0 h 122"/>
                <a:gd name="T54" fmla="*/ 0 w 111"/>
                <a:gd name="T55" fmla="*/ 0 h 122"/>
                <a:gd name="T56" fmla="*/ 0 w 111"/>
                <a:gd name="T57" fmla="*/ 0 h 122"/>
                <a:gd name="T58" fmla="*/ 0 w 111"/>
                <a:gd name="T59" fmla="*/ 0 h 122"/>
                <a:gd name="T60" fmla="*/ 0 w 111"/>
                <a:gd name="T61" fmla="*/ 0 h 122"/>
                <a:gd name="T62" fmla="*/ 0 w 111"/>
                <a:gd name="T63" fmla="*/ 0 h 122"/>
                <a:gd name="T64" fmla="*/ 0 w 111"/>
                <a:gd name="T65" fmla="*/ 0 h 122"/>
                <a:gd name="T66" fmla="*/ 0 w 111"/>
                <a:gd name="T67" fmla="*/ 0 h 122"/>
                <a:gd name="T68" fmla="*/ 0 w 111"/>
                <a:gd name="T69" fmla="*/ 0 h 122"/>
                <a:gd name="T70" fmla="*/ 0 w 111"/>
                <a:gd name="T71" fmla="*/ 0 h 122"/>
                <a:gd name="T72" fmla="*/ 0 w 111"/>
                <a:gd name="T73" fmla="*/ 0 h 122"/>
                <a:gd name="T74" fmla="*/ 0 w 111"/>
                <a:gd name="T75" fmla="*/ 0 h 122"/>
                <a:gd name="T76" fmla="*/ 0 w 111"/>
                <a:gd name="T77" fmla="*/ 0 h 122"/>
                <a:gd name="T78" fmla="*/ 0 w 111"/>
                <a:gd name="T79" fmla="*/ 0 h 122"/>
                <a:gd name="T80" fmla="*/ 0 w 111"/>
                <a:gd name="T81" fmla="*/ 0 h 122"/>
                <a:gd name="T82" fmla="*/ 0 w 111"/>
                <a:gd name="T83" fmla="*/ 0 h 122"/>
                <a:gd name="T84" fmla="*/ 0 w 111"/>
                <a:gd name="T85" fmla="*/ 0 h 122"/>
                <a:gd name="T86" fmla="*/ 0 w 111"/>
                <a:gd name="T87" fmla="*/ 0 h 122"/>
                <a:gd name="T88" fmla="*/ 0 w 111"/>
                <a:gd name="T89" fmla="*/ 0 h 122"/>
                <a:gd name="T90" fmla="*/ 0 w 111"/>
                <a:gd name="T91" fmla="*/ 0 h 122"/>
                <a:gd name="T92" fmla="*/ 0 w 111"/>
                <a:gd name="T93" fmla="*/ 0 h 122"/>
                <a:gd name="T94" fmla="*/ 0 w 111"/>
                <a:gd name="T95" fmla="*/ 0 h 122"/>
                <a:gd name="T96" fmla="*/ 0 w 111"/>
                <a:gd name="T97" fmla="*/ 0 h 122"/>
                <a:gd name="T98" fmla="*/ 0 w 111"/>
                <a:gd name="T99" fmla="*/ 0 h 122"/>
                <a:gd name="T100" fmla="*/ 0 w 111"/>
                <a:gd name="T101" fmla="*/ 0 h 122"/>
                <a:gd name="T102" fmla="*/ 0 w 111"/>
                <a:gd name="T103" fmla="*/ 0 h 12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1"/>
                <a:gd name="T157" fmla="*/ 0 h 122"/>
                <a:gd name="T158" fmla="*/ 111 w 111"/>
                <a:gd name="T159" fmla="*/ 122 h 12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1" h="122">
                  <a:moveTo>
                    <a:pt x="0" y="88"/>
                  </a:moveTo>
                  <a:lnTo>
                    <a:pt x="59" y="122"/>
                  </a:lnTo>
                  <a:lnTo>
                    <a:pt x="61" y="119"/>
                  </a:lnTo>
                  <a:lnTo>
                    <a:pt x="62" y="113"/>
                  </a:lnTo>
                  <a:lnTo>
                    <a:pt x="63" y="105"/>
                  </a:lnTo>
                  <a:lnTo>
                    <a:pt x="65" y="97"/>
                  </a:lnTo>
                  <a:lnTo>
                    <a:pt x="68" y="88"/>
                  </a:lnTo>
                  <a:lnTo>
                    <a:pt x="70" y="82"/>
                  </a:lnTo>
                  <a:lnTo>
                    <a:pt x="70" y="77"/>
                  </a:lnTo>
                  <a:lnTo>
                    <a:pt x="70" y="78"/>
                  </a:lnTo>
                  <a:lnTo>
                    <a:pt x="71" y="76"/>
                  </a:lnTo>
                  <a:lnTo>
                    <a:pt x="72" y="70"/>
                  </a:lnTo>
                  <a:lnTo>
                    <a:pt x="75" y="62"/>
                  </a:lnTo>
                  <a:lnTo>
                    <a:pt x="77" y="54"/>
                  </a:lnTo>
                  <a:lnTo>
                    <a:pt x="80" y="45"/>
                  </a:lnTo>
                  <a:lnTo>
                    <a:pt x="84" y="38"/>
                  </a:lnTo>
                  <a:lnTo>
                    <a:pt x="86" y="32"/>
                  </a:lnTo>
                  <a:lnTo>
                    <a:pt x="90" y="27"/>
                  </a:lnTo>
                  <a:lnTo>
                    <a:pt x="93" y="22"/>
                  </a:lnTo>
                  <a:lnTo>
                    <a:pt x="97" y="17"/>
                  </a:lnTo>
                  <a:lnTo>
                    <a:pt x="102" y="12"/>
                  </a:lnTo>
                  <a:lnTo>
                    <a:pt x="105" y="7"/>
                  </a:lnTo>
                  <a:lnTo>
                    <a:pt x="109" y="4"/>
                  </a:lnTo>
                  <a:lnTo>
                    <a:pt x="110" y="1"/>
                  </a:lnTo>
                  <a:lnTo>
                    <a:pt x="111" y="0"/>
                  </a:lnTo>
                  <a:lnTo>
                    <a:pt x="110" y="1"/>
                  </a:lnTo>
                  <a:lnTo>
                    <a:pt x="109" y="2"/>
                  </a:lnTo>
                  <a:lnTo>
                    <a:pt x="105" y="4"/>
                  </a:lnTo>
                  <a:lnTo>
                    <a:pt x="103" y="6"/>
                  </a:lnTo>
                  <a:lnTo>
                    <a:pt x="99" y="9"/>
                  </a:lnTo>
                  <a:lnTo>
                    <a:pt x="96" y="12"/>
                  </a:lnTo>
                  <a:lnTo>
                    <a:pt x="92" y="14"/>
                  </a:lnTo>
                  <a:lnTo>
                    <a:pt x="90" y="17"/>
                  </a:lnTo>
                  <a:lnTo>
                    <a:pt x="88" y="18"/>
                  </a:lnTo>
                  <a:lnTo>
                    <a:pt x="86" y="20"/>
                  </a:lnTo>
                  <a:lnTo>
                    <a:pt x="84" y="21"/>
                  </a:lnTo>
                  <a:lnTo>
                    <a:pt x="83" y="24"/>
                  </a:lnTo>
                  <a:lnTo>
                    <a:pt x="80" y="26"/>
                  </a:lnTo>
                  <a:lnTo>
                    <a:pt x="78" y="29"/>
                  </a:lnTo>
                  <a:lnTo>
                    <a:pt x="75" y="34"/>
                  </a:lnTo>
                  <a:lnTo>
                    <a:pt x="72" y="41"/>
                  </a:lnTo>
                  <a:lnTo>
                    <a:pt x="69" y="48"/>
                  </a:lnTo>
                  <a:lnTo>
                    <a:pt x="64" y="57"/>
                  </a:lnTo>
                  <a:lnTo>
                    <a:pt x="61" y="67"/>
                  </a:lnTo>
                  <a:lnTo>
                    <a:pt x="57" y="75"/>
                  </a:lnTo>
                  <a:lnTo>
                    <a:pt x="54" y="83"/>
                  </a:lnTo>
                  <a:lnTo>
                    <a:pt x="51" y="89"/>
                  </a:lnTo>
                  <a:lnTo>
                    <a:pt x="50" y="94"/>
                  </a:lnTo>
                  <a:lnTo>
                    <a:pt x="49" y="95"/>
                  </a:lnTo>
                  <a:lnTo>
                    <a:pt x="21" y="75"/>
                  </a:lnTo>
                  <a:lnTo>
                    <a:pt x="0" y="8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82" name="Freeform 53">
              <a:extLst>
                <a:ext uri="{FF2B5EF4-FFF2-40B4-BE49-F238E27FC236}">
                  <a16:creationId xmlns:a16="http://schemas.microsoft.com/office/drawing/2014/main" id="{2E630550-D441-C14B-8178-1ACA6B5A7708}"/>
                </a:ext>
              </a:extLst>
            </p:cNvPr>
            <p:cNvSpPr>
              <a:spLocks/>
            </p:cNvSpPr>
            <p:nvPr/>
          </p:nvSpPr>
          <p:spPr bwMode="auto">
            <a:xfrm>
              <a:off x="869" y="1444"/>
              <a:ext cx="19" cy="20"/>
            </a:xfrm>
            <a:custGeom>
              <a:avLst/>
              <a:gdLst>
                <a:gd name="T0" fmla="*/ 0 w 111"/>
                <a:gd name="T1" fmla="*/ 0 h 122"/>
                <a:gd name="T2" fmla="*/ 0 w 111"/>
                <a:gd name="T3" fmla="*/ 0 h 122"/>
                <a:gd name="T4" fmla="*/ 0 w 111"/>
                <a:gd name="T5" fmla="*/ 0 h 122"/>
                <a:gd name="T6" fmla="*/ 0 w 111"/>
                <a:gd name="T7" fmla="*/ 0 h 122"/>
                <a:gd name="T8" fmla="*/ 0 w 111"/>
                <a:gd name="T9" fmla="*/ 0 h 122"/>
                <a:gd name="T10" fmla="*/ 0 w 111"/>
                <a:gd name="T11" fmla="*/ 0 h 122"/>
                <a:gd name="T12" fmla="*/ 0 w 111"/>
                <a:gd name="T13" fmla="*/ 0 h 122"/>
                <a:gd name="T14" fmla="*/ 0 w 111"/>
                <a:gd name="T15" fmla="*/ 0 h 122"/>
                <a:gd name="T16" fmla="*/ 0 w 111"/>
                <a:gd name="T17" fmla="*/ 0 h 122"/>
                <a:gd name="T18" fmla="*/ 0 w 111"/>
                <a:gd name="T19" fmla="*/ 0 h 122"/>
                <a:gd name="T20" fmla="*/ 0 w 111"/>
                <a:gd name="T21" fmla="*/ 0 h 122"/>
                <a:gd name="T22" fmla="*/ 0 w 111"/>
                <a:gd name="T23" fmla="*/ 0 h 122"/>
                <a:gd name="T24" fmla="*/ 0 w 111"/>
                <a:gd name="T25" fmla="*/ 0 h 122"/>
                <a:gd name="T26" fmla="*/ 0 w 111"/>
                <a:gd name="T27" fmla="*/ 0 h 122"/>
                <a:gd name="T28" fmla="*/ 0 w 111"/>
                <a:gd name="T29" fmla="*/ 0 h 122"/>
                <a:gd name="T30" fmla="*/ 0 w 111"/>
                <a:gd name="T31" fmla="*/ 0 h 122"/>
                <a:gd name="T32" fmla="*/ 0 w 111"/>
                <a:gd name="T33" fmla="*/ 0 h 122"/>
                <a:gd name="T34" fmla="*/ 0 w 111"/>
                <a:gd name="T35" fmla="*/ 0 h 122"/>
                <a:gd name="T36" fmla="*/ 0 w 111"/>
                <a:gd name="T37" fmla="*/ 0 h 122"/>
                <a:gd name="T38" fmla="*/ 0 w 111"/>
                <a:gd name="T39" fmla="*/ 0 h 122"/>
                <a:gd name="T40" fmla="*/ 0 w 111"/>
                <a:gd name="T41" fmla="*/ 0 h 122"/>
                <a:gd name="T42" fmla="*/ 0 w 111"/>
                <a:gd name="T43" fmla="*/ 0 h 122"/>
                <a:gd name="T44" fmla="*/ 0 w 111"/>
                <a:gd name="T45" fmla="*/ 0 h 122"/>
                <a:gd name="T46" fmla="*/ 0 w 111"/>
                <a:gd name="T47" fmla="*/ 0 h 122"/>
                <a:gd name="T48" fmla="*/ 0 w 111"/>
                <a:gd name="T49" fmla="*/ 0 h 122"/>
                <a:gd name="T50" fmla="*/ 0 w 111"/>
                <a:gd name="T51" fmla="*/ 0 h 122"/>
                <a:gd name="T52" fmla="*/ 0 w 111"/>
                <a:gd name="T53" fmla="*/ 0 h 122"/>
                <a:gd name="T54" fmla="*/ 0 w 111"/>
                <a:gd name="T55" fmla="*/ 0 h 122"/>
                <a:gd name="T56" fmla="*/ 0 w 111"/>
                <a:gd name="T57" fmla="*/ 0 h 122"/>
                <a:gd name="T58" fmla="*/ 0 w 111"/>
                <a:gd name="T59" fmla="*/ 0 h 122"/>
                <a:gd name="T60" fmla="*/ 0 w 111"/>
                <a:gd name="T61" fmla="*/ 0 h 122"/>
                <a:gd name="T62" fmla="*/ 0 w 111"/>
                <a:gd name="T63" fmla="*/ 0 h 122"/>
                <a:gd name="T64" fmla="*/ 0 w 111"/>
                <a:gd name="T65" fmla="*/ 0 h 122"/>
                <a:gd name="T66" fmla="*/ 0 w 111"/>
                <a:gd name="T67" fmla="*/ 0 h 122"/>
                <a:gd name="T68" fmla="*/ 0 w 111"/>
                <a:gd name="T69" fmla="*/ 0 h 122"/>
                <a:gd name="T70" fmla="*/ 0 w 111"/>
                <a:gd name="T71" fmla="*/ 0 h 122"/>
                <a:gd name="T72" fmla="*/ 0 w 111"/>
                <a:gd name="T73" fmla="*/ 0 h 122"/>
                <a:gd name="T74" fmla="*/ 0 w 111"/>
                <a:gd name="T75" fmla="*/ 0 h 122"/>
                <a:gd name="T76" fmla="*/ 0 w 111"/>
                <a:gd name="T77" fmla="*/ 0 h 122"/>
                <a:gd name="T78" fmla="*/ 0 w 111"/>
                <a:gd name="T79" fmla="*/ 0 h 122"/>
                <a:gd name="T80" fmla="*/ 0 w 111"/>
                <a:gd name="T81" fmla="*/ 0 h 122"/>
                <a:gd name="T82" fmla="*/ 0 w 111"/>
                <a:gd name="T83" fmla="*/ 0 h 122"/>
                <a:gd name="T84" fmla="*/ 0 w 111"/>
                <a:gd name="T85" fmla="*/ 0 h 122"/>
                <a:gd name="T86" fmla="*/ 0 w 111"/>
                <a:gd name="T87" fmla="*/ 0 h 122"/>
                <a:gd name="T88" fmla="*/ 0 w 111"/>
                <a:gd name="T89" fmla="*/ 0 h 122"/>
                <a:gd name="T90" fmla="*/ 0 w 111"/>
                <a:gd name="T91" fmla="*/ 0 h 122"/>
                <a:gd name="T92" fmla="*/ 0 w 111"/>
                <a:gd name="T93" fmla="*/ 0 h 122"/>
                <a:gd name="T94" fmla="*/ 0 w 111"/>
                <a:gd name="T95" fmla="*/ 0 h 122"/>
                <a:gd name="T96" fmla="*/ 0 w 111"/>
                <a:gd name="T97" fmla="*/ 0 h 122"/>
                <a:gd name="T98" fmla="*/ 0 w 111"/>
                <a:gd name="T99" fmla="*/ 0 h 122"/>
                <a:gd name="T100" fmla="*/ 0 w 111"/>
                <a:gd name="T101" fmla="*/ 0 h 122"/>
                <a:gd name="T102" fmla="*/ 0 w 111"/>
                <a:gd name="T103" fmla="*/ 0 h 12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1"/>
                <a:gd name="T157" fmla="*/ 0 h 122"/>
                <a:gd name="T158" fmla="*/ 111 w 111"/>
                <a:gd name="T159" fmla="*/ 122 h 12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1" h="122">
                  <a:moveTo>
                    <a:pt x="0" y="88"/>
                  </a:moveTo>
                  <a:lnTo>
                    <a:pt x="59" y="122"/>
                  </a:lnTo>
                  <a:lnTo>
                    <a:pt x="61" y="119"/>
                  </a:lnTo>
                  <a:lnTo>
                    <a:pt x="62" y="113"/>
                  </a:lnTo>
                  <a:lnTo>
                    <a:pt x="63" y="105"/>
                  </a:lnTo>
                  <a:lnTo>
                    <a:pt x="65" y="97"/>
                  </a:lnTo>
                  <a:lnTo>
                    <a:pt x="68" y="88"/>
                  </a:lnTo>
                  <a:lnTo>
                    <a:pt x="70" y="82"/>
                  </a:lnTo>
                  <a:lnTo>
                    <a:pt x="70" y="77"/>
                  </a:lnTo>
                  <a:lnTo>
                    <a:pt x="70" y="78"/>
                  </a:lnTo>
                  <a:lnTo>
                    <a:pt x="71" y="76"/>
                  </a:lnTo>
                  <a:lnTo>
                    <a:pt x="72" y="70"/>
                  </a:lnTo>
                  <a:lnTo>
                    <a:pt x="75" y="62"/>
                  </a:lnTo>
                  <a:lnTo>
                    <a:pt x="77" y="54"/>
                  </a:lnTo>
                  <a:lnTo>
                    <a:pt x="80" y="45"/>
                  </a:lnTo>
                  <a:lnTo>
                    <a:pt x="84" y="38"/>
                  </a:lnTo>
                  <a:lnTo>
                    <a:pt x="86" y="32"/>
                  </a:lnTo>
                  <a:lnTo>
                    <a:pt x="90" y="27"/>
                  </a:lnTo>
                  <a:lnTo>
                    <a:pt x="93" y="22"/>
                  </a:lnTo>
                  <a:lnTo>
                    <a:pt x="97" y="17"/>
                  </a:lnTo>
                  <a:lnTo>
                    <a:pt x="102" y="12"/>
                  </a:lnTo>
                  <a:lnTo>
                    <a:pt x="105" y="7"/>
                  </a:lnTo>
                  <a:lnTo>
                    <a:pt x="109" y="4"/>
                  </a:lnTo>
                  <a:lnTo>
                    <a:pt x="110" y="1"/>
                  </a:lnTo>
                  <a:lnTo>
                    <a:pt x="111" y="0"/>
                  </a:lnTo>
                  <a:lnTo>
                    <a:pt x="110" y="1"/>
                  </a:lnTo>
                  <a:lnTo>
                    <a:pt x="109" y="2"/>
                  </a:lnTo>
                  <a:lnTo>
                    <a:pt x="105" y="4"/>
                  </a:lnTo>
                  <a:lnTo>
                    <a:pt x="103" y="6"/>
                  </a:lnTo>
                  <a:lnTo>
                    <a:pt x="99" y="9"/>
                  </a:lnTo>
                  <a:lnTo>
                    <a:pt x="96" y="12"/>
                  </a:lnTo>
                  <a:lnTo>
                    <a:pt x="92" y="14"/>
                  </a:lnTo>
                  <a:lnTo>
                    <a:pt x="90" y="17"/>
                  </a:lnTo>
                  <a:lnTo>
                    <a:pt x="88" y="18"/>
                  </a:lnTo>
                  <a:lnTo>
                    <a:pt x="86" y="20"/>
                  </a:lnTo>
                  <a:lnTo>
                    <a:pt x="84" y="21"/>
                  </a:lnTo>
                  <a:lnTo>
                    <a:pt x="83" y="24"/>
                  </a:lnTo>
                  <a:lnTo>
                    <a:pt x="80" y="26"/>
                  </a:lnTo>
                  <a:lnTo>
                    <a:pt x="78" y="29"/>
                  </a:lnTo>
                  <a:lnTo>
                    <a:pt x="75" y="34"/>
                  </a:lnTo>
                  <a:lnTo>
                    <a:pt x="72" y="41"/>
                  </a:lnTo>
                  <a:lnTo>
                    <a:pt x="69" y="48"/>
                  </a:lnTo>
                  <a:lnTo>
                    <a:pt x="64" y="57"/>
                  </a:lnTo>
                  <a:lnTo>
                    <a:pt x="61" y="67"/>
                  </a:lnTo>
                  <a:lnTo>
                    <a:pt x="57" y="75"/>
                  </a:lnTo>
                  <a:lnTo>
                    <a:pt x="54" y="83"/>
                  </a:lnTo>
                  <a:lnTo>
                    <a:pt x="51" y="89"/>
                  </a:lnTo>
                  <a:lnTo>
                    <a:pt x="50" y="94"/>
                  </a:lnTo>
                  <a:lnTo>
                    <a:pt x="49" y="95"/>
                  </a:lnTo>
                  <a:lnTo>
                    <a:pt x="21" y="75"/>
                  </a:lnTo>
                  <a:lnTo>
                    <a:pt x="0" y="88"/>
                  </a:lnTo>
                </a:path>
              </a:pathLst>
            </a:custGeom>
            <a:solidFill>
              <a:schemeClr val="tx1"/>
            </a:solidFill>
            <a:ln w="3175">
              <a:solidFill>
                <a:srgbClr val="1F1A17"/>
              </a:solidFill>
              <a:round/>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83" name="Freeform 54">
              <a:extLst>
                <a:ext uri="{FF2B5EF4-FFF2-40B4-BE49-F238E27FC236}">
                  <a16:creationId xmlns:a16="http://schemas.microsoft.com/office/drawing/2014/main" id="{7FB5BD1C-10E7-4B4C-9097-EEFC52ADD075}"/>
                </a:ext>
              </a:extLst>
            </p:cNvPr>
            <p:cNvSpPr>
              <a:spLocks/>
            </p:cNvSpPr>
            <p:nvPr/>
          </p:nvSpPr>
          <p:spPr bwMode="auto">
            <a:xfrm>
              <a:off x="868" y="1404"/>
              <a:ext cx="19" cy="21"/>
            </a:xfrm>
            <a:custGeom>
              <a:avLst/>
              <a:gdLst>
                <a:gd name="T0" fmla="*/ 0 w 111"/>
                <a:gd name="T1" fmla="*/ 0 h 121"/>
                <a:gd name="T2" fmla="*/ 0 w 111"/>
                <a:gd name="T3" fmla="*/ 0 h 121"/>
                <a:gd name="T4" fmla="*/ 0 w 111"/>
                <a:gd name="T5" fmla="*/ 0 h 121"/>
                <a:gd name="T6" fmla="*/ 0 w 111"/>
                <a:gd name="T7" fmla="*/ 0 h 121"/>
                <a:gd name="T8" fmla="*/ 0 w 111"/>
                <a:gd name="T9" fmla="*/ 0 h 121"/>
                <a:gd name="T10" fmla="*/ 0 w 111"/>
                <a:gd name="T11" fmla="*/ 0 h 121"/>
                <a:gd name="T12" fmla="*/ 0 w 111"/>
                <a:gd name="T13" fmla="*/ 0 h 121"/>
                <a:gd name="T14" fmla="*/ 0 w 111"/>
                <a:gd name="T15" fmla="*/ 0 h 121"/>
                <a:gd name="T16" fmla="*/ 0 w 111"/>
                <a:gd name="T17" fmla="*/ 0 h 121"/>
                <a:gd name="T18" fmla="*/ 0 w 111"/>
                <a:gd name="T19" fmla="*/ 0 h 121"/>
                <a:gd name="T20" fmla="*/ 0 w 111"/>
                <a:gd name="T21" fmla="*/ 0 h 121"/>
                <a:gd name="T22" fmla="*/ 0 w 111"/>
                <a:gd name="T23" fmla="*/ 0 h 121"/>
                <a:gd name="T24" fmla="*/ 0 w 111"/>
                <a:gd name="T25" fmla="*/ 0 h 121"/>
                <a:gd name="T26" fmla="*/ 0 w 111"/>
                <a:gd name="T27" fmla="*/ 0 h 121"/>
                <a:gd name="T28" fmla="*/ 0 w 111"/>
                <a:gd name="T29" fmla="*/ 0 h 121"/>
                <a:gd name="T30" fmla="*/ 0 w 111"/>
                <a:gd name="T31" fmla="*/ 0 h 121"/>
                <a:gd name="T32" fmla="*/ 0 w 111"/>
                <a:gd name="T33" fmla="*/ 0 h 121"/>
                <a:gd name="T34" fmla="*/ 0 w 111"/>
                <a:gd name="T35" fmla="*/ 0 h 121"/>
                <a:gd name="T36" fmla="*/ 0 w 111"/>
                <a:gd name="T37" fmla="*/ 0 h 121"/>
                <a:gd name="T38" fmla="*/ 0 w 111"/>
                <a:gd name="T39" fmla="*/ 0 h 121"/>
                <a:gd name="T40" fmla="*/ 0 w 111"/>
                <a:gd name="T41" fmla="*/ 0 h 121"/>
                <a:gd name="T42" fmla="*/ 0 w 111"/>
                <a:gd name="T43" fmla="*/ 0 h 121"/>
                <a:gd name="T44" fmla="*/ 0 w 111"/>
                <a:gd name="T45" fmla="*/ 0 h 121"/>
                <a:gd name="T46" fmla="*/ 0 w 111"/>
                <a:gd name="T47" fmla="*/ 0 h 121"/>
                <a:gd name="T48" fmla="*/ 0 w 111"/>
                <a:gd name="T49" fmla="*/ 0 h 121"/>
                <a:gd name="T50" fmla="*/ 0 w 111"/>
                <a:gd name="T51" fmla="*/ 0 h 121"/>
                <a:gd name="T52" fmla="*/ 0 w 111"/>
                <a:gd name="T53" fmla="*/ 0 h 121"/>
                <a:gd name="T54" fmla="*/ 0 w 111"/>
                <a:gd name="T55" fmla="*/ 0 h 121"/>
                <a:gd name="T56" fmla="*/ 0 w 111"/>
                <a:gd name="T57" fmla="*/ 0 h 121"/>
                <a:gd name="T58" fmla="*/ 0 w 111"/>
                <a:gd name="T59" fmla="*/ 0 h 121"/>
                <a:gd name="T60" fmla="*/ 0 w 111"/>
                <a:gd name="T61" fmla="*/ 0 h 121"/>
                <a:gd name="T62" fmla="*/ 0 w 111"/>
                <a:gd name="T63" fmla="*/ 0 h 121"/>
                <a:gd name="T64" fmla="*/ 0 w 111"/>
                <a:gd name="T65" fmla="*/ 0 h 121"/>
                <a:gd name="T66" fmla="*/ 0 w 111"/>
                <a:gd name="T67" fmla="*/ 0 h 121"/>
                <a:gd name="T68" fmla="*/ 0 w 111"/>
                <a:gd name="T69" fmla="*/ 0 h 121"/>
                <a:gd name="T70" fmla="*/ 0 w 111"/>
                <a:gd name="T71" fmla="*/ 0 h 121"/>
                <a:gd name="T72" fmla="*/ 0 w 111"/>
                <a:gd name="T73" fmla="*/ 0 h 121"/>
                <a:gd name="T74" fmla="*/ 0 w 111"/>
                <a:gd name="T75" fmla="*/ 0 h 121"/>
                <a:gd name="T76" fmla="*/ 0 w 111"/>
                <a:gd name="T77" fmla="*/ 0 h 121"/>
                <a:gd name="T78" fmla="*/ 0 w 111"/>
                <a:gd name="T79" fmla="*/ 0 h 121"/>
                <a:gd name="T80" fmla="*/ 0 w 111"/>
                <a:gd name="T81" fmla="*/ 0 h 121"/>
                <a:gd name="T82" fmla="*/ 0 w 111"/>
                <a:gd name="T83" fmla="*/ 0 h 121"/>
                <a:gd name="T84" fmla="*/ 0 w 111"/>
                <a:gd name="T85" fmla="*/ 0 h 121"/>
                <a:gd name="T86" fmla="*/ 0 w 111"/>
                <a:gd name="T87" fmla="*/ 0 h 121"/>
                <a:gd name="T88" fmla="*/ 0 w 111"/>
                <a:gd name="T89" fmla="*/ 0 h 121"/>
                <a:gd name="T90" fmla="*/ 0 w 111"/>
                <a:gd name="T91" fmla="*/ 0 h 121"/>
                <a:gd name="T92" fmla="*/ 0 w 111"/>
                <a:gd name="T93" fmla="*/ 0 h 121"/>
                <a:gd name="T94" fmla="*/ 0 w 111"/>
                <a:gd name="T95" fmla="*/ 0 h 121"/>
                <a:gd name="T96" fmla="*/ 0 w 111"/>
                <a:gd name="T97" fmla="*/ 0 h 121"/>
                <a:gd name="T98" fmla="*/ 0 w 111"/>
                <a:gd name="T99" fmla="*/ 0 h 121"/>
                <a:gd name="T100" fmla="*/ 0 w 111"/>
                <a:gd name="T101" fmla="*/ 0 h 121"/>
                <a:gd name="T102" fmla="*/ 0 w 111"/>
                <a:gd name="T103" fmla="*/ 0 h 12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1"/>
                <a:gd name="T157" fmla="*/ 0 h 121"/>
                <a:gd name="T158" fmla="*/ 111 w 111"/>
                <a:gd name="T159" fmla="*/ 121 h 12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1" h="121">
                  <a:moveTo>
                    <a:pt x="0" y="88"/>
                  </a:moveTo>
                  <a:lnTo>
                    <a:pt x="59" y="121"/>
                  </a:lnTo>
                  <a:lnTo>
                    <a:pt x="61" y="119"/>
                  </a:lnTo>
                  <a:lnTo>
                    <a:pt x="62" y="113"/>
                  </a:lnTo>
                  <a:lnTo>
                    <a:pt x="64" y="105"/>
                  </a:lnTo>
                  <a:lnTo>
                    <a:pt x="66" y="97"/>
                  </a:lnTo>
                  <a:lnTo>
                    <a:pt x="68" y="88"/>
                  </a:lnTo>
                  <a:lnTo>
                    <a:pt x="70" y="82"/>
                  </a:lnTo>
                  <a:lnTo>
                    <a:pt x="71" y="77"/>
                  </a:lnTo>
                  <a:lnTo>
                    <a:pt x="71" y="78"/>
                  </a:lnTo>
                  <a:lnTo>
                    <a:pt x="71" y="76"/>
                  </a:lnTo>
                  <a:lnTo>
                    <a:pt x="73" y="70"/>
                  </a:lnTo>
                  <a:lnTo>
                    <a:pt x="75" y="62"/>
                  </a:lnTo>
                  <a:lnTo>
                    <a:pt x="78" y="54"/>
                  </a:lnTo>
                  <a:lnTo>
                    <a:pt x="80" y="44"/>
                  </a:lnTo>
                  <a:lnTo>
                    <a:pt x="84" y="37"/>
                  </a:lnTo>
                  <a:lnTo>
                    <a:pt x="86" y="32"/>
                  </a:lnTo>
                  <a:lnTo>
                    <a:pt x="90" y="27"/>
                  </a:lnTo>
                  <a:lnTo>
                    <a:pt x="93" y="22"/>
                  </a:lnTo>
                  <a:lnTo>
                    <a:pt x="98" y="16"/>
                  </a:lnTo>
                  <a:lnTo>
                    <a:pt x="102" y="12"/>
                  </a:lnTo>
                  <a:lnTo>
                    <a:pt x="105" y="7"/>
                  </a:lnTo>
                  <a:lnTo>
                    <a:pt x="109" y="3"/>
                  </a:lnTo>
                  <a:lnTo>
                    <a:pt x="111" y="1"/>
                  </a:lnTo>
                  <a:lnTo>
                    <a:pt x="111" y="0"/>
                  </a:lnTo>
                  <a:lnTo>
                    <a:pt x="111" y="1"/>
                  </a:lnTo>
                  <a:lnTo>
                    <a:pt x="109" y="2"/>
                  </a:lnTo>
                  <a:lnTo>
                    <a:pt x="106" y="3"/>
                  </a:lnTo>
                  <a:lnTo>
                    <a:pt x="103" y="7"/>
                  </a:lnTo>
                  <a:lnTo>
                    <a:pt x="99" y="9"/>
                  </a:lnTo>
                  <a:lnTo>
                    <a:pt x="96" y="12"/>
                  </a:lnTo>
                  <a:lnTo>
                    <a:pt x="92" y="14"/>
                  </a:lnTo>
                  <a:lnTo>
                    <a:pt x="90" y="16"/>
                  </a:lnTo>
                  <a:lnTo>
                    <a:pt x="89" y="17"/>
                  </a:lnTo>
                  <a:lnTo>
                    <a:pt x="86" y="20"/>
                  </a:lnTo>
                  <a:lnTo>
                    <a:pt x="84" y="21"/>
                  </a:lnTo>
                  <a:lnTo>
                    <a:pt x="83" y="23"/>
                  </a:lnTo>
                  <a:lnTo>
                    <a:pt x="80" y="26"/>
                  </a:lnTo>
                  <a:lnTo>
                    <a:pt x="78" y="29"/>
                  </a:lnTo>
                  <a:lnTo>
                    <a:pt x="76" y="34"/>
                  </a:lnTo>
                  <a:lnTo>
                    <a:pt x="72" y="41"/>
                  </a:lnTo>
                  <a:lnTo>
                    <a:pt x="69" y="48"/>
                  </a:lnTo>
                  <a:lnTo>
                    <a:pt x="65" y="57"/>
                  </a:lnTo>
                  <a:lnTo>
                    <a:pt x="61" y="67"/>
                  </a:lnTo>
                  <a:lnTo>
                    <a:pt x="57" y="75"/>
                  </a:lnTo>
                  <a:lnTo>
                    <a:pt x="55" y="83"/>
                  </a:lnTo>
                  <a:lnTo>
                    <a:pt x="52" y="89"/>
                  </a:lnTo>
                  <a:lnTo>
                    <a:pt x="50" y="93"/>
                  </a:lnTo>
                  <a:lnTo>
                    <a:pt x="50" y="95"/>
                  </a:lnTo>
                  <a:lnTo>
                    <a:pt x="21" y="75"/>
                  </a:lnTo>
                  <a:lnTo>
                    <a:pt x="0" y="8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84" name="Freeform 55">
              <a:extLst>
                <a:ext uri="{FF2B5EF4-FFF2-40B4-BE49-F238E27FC236}">
                  <a16:creationId xmlns:a16="http://schemas.microsoft.com/office/drawing/2014/main" id="{3DA94196-4B94-6A45-9188-38C1268E94C6}"/>
                </a:ext>
              </a:extLst>
            </p:cNvPr>
            <p:cNvSpPr>
              <a:spLocks/>
            </p:cNvSpPr>
            <p:nvPr/>
          </p:nvSpPr>
          <p:spPr bwMode="auto">
            <a:xfrm>
              <a:off x="868" y="1404"/>
              <a:ext cx="19" cy="21"/>
            </a:xfrm>
            <a:custGeom>
              <a:avLst/>
              <a:gdLst>
                <a:gd name="T0" fmla="*/ 0 w 111"/>
                <a:gd name="T1" fmla="*/ 0 h 121"/>
                <a:gd name="T2" fmla="*/ 0 w 111"/>
                <a:gd name="T3" fmla="*/ 0 h 121"/>
                <a:gd name="T4" fmla="*/ 0 w 111"/>
                <a:gd name="T5" fmla="*/ 0 h 121"/>
                <a:gd name="T6" fmla="*/ 0 w 111"/>
                <a:gd name="T7" fmla="*/ 0 h 121"/>
                <a:gd name="T8" fmla="*/ 0 w 111"/>
                <a:gd name="T9" fmla="*/ 0 h 121"/>
                <a:gd name="T10" fmla="*/ 0 w 111"/>
                <a:gd name="T11" fmla="*/ 0 h 121"/>
                <a:gd name="T12" fmla="*/ 0 w 111"/>
                <a:gd name="T13" fmla="*/ 0 h 121"/>
                <a:gd name="T14" fmla="*/ 0 w 111"/>
                <a:gd name="T15" fmla="*/ 0 h 121"/>
                <a:gd name="T16" fmla="*/ 0 w 111"/>
                <a:gd name="T17" fmla="*/ 0 h 121"/>
                <a:gd name="T18" fmla="*/ 0 w 111"/>
                <a:gd name="T19" fmla="*/ 0 h 121"/>
                <a:gd name="T20" fmla="*/ 0 w 111"/>
                <a:gd name="T21" fmla="*/ 0 h 121"/>
                <a:gd name="T22" fmla="*/ 0 w 111"/>
                <a:gd name="T23" fmla="*/ 0 h 121"/>
                <a:gd name="T24" fmla="*/ 0 w 111"/>
                <a:gd name="T25" fmla="*/ 0 h 121"/>
                <a:gd name="T26" fmla="*/ 0 w 111"/>
                <a:gd name="T27" fmla="*/ 0 h 121"/>
                <a:gd name="T28" fmla="*/ 0 w 111"/>
                <a:gd name="T29" fmla="*/ 0 h 121"/>
                <a:gd name="T30" fmla="*/ 0 w 111"/>
                <a:gd name="T31" fmla="*/ 0 h 121"/>
                <a:gd name="T32" fmla="*/ 0 w 111"/>
                <a:gd name="T33" fmla="*/ 0 h 121"/>
                <a:gd name="T34" fmla="*/ 0 w 111"/>
                <a:gd name="T35" fmla="*/ 0 h 121"/>
                <a:gd name="T36" fmla="*/ 0 w 111"/>
                <a:gd name="T37" fmla="*/ 0 h 121"/>
                <a:gd name="T38" fmla="*/ 0 w 111"/>
                <a:gd name="T39" fmla="*/ 0 h 121"/>
                <a:gd name="T40" fmla="*/ 0 w 111"/>
                <a:gd name="T41" fmla="*/ 0 h 121"/>
                <a:gd name="T42" fmla="*/ 0 w 111"/>
                <a:gd name="T43" fmla="*/ 0 h 121"/>
                <a:gd name="T44" fmla="*/ 0 w 111"/>
                <a:gd name="T45" fmla="*/ 0 h 121"/>
                <a:gd name="T46" fmla="*/ 0 w 111"/>
                <a:gd name="T47" fmla="*/ 0 h 121"/>
                <a:gd name="T48" fmla="*/ 0 w 111"/>
                <a:gd name="T49" fmla="*/ 0 h 121"/>
                <a:gd name="T50" fmla="*/ 0 w 111"/>
                <a:gd name="T51" fmla="*/ 0 h 121"/>
                <a:gd name="T52" fmla="*/ 0 w 111"/>
                <a:gd name="T53" fmla="*/ 0 h 121"/>
                <a:gd name="T54" fmla="*/ 0 w 111"/>
                <a:gd name="T55" fmla="*/ 0 h 121"/>
                <a:gd name="T56" fmla="*/ 0 w 111"/>
                <a:gd name="T57" fmla="*/ 0 h 121"/>
                <a:gd name="T58" fmla="*/ 0 w 111"/>
                <a:gd name="T59" fmla="*/ 0 h 121"/>
                <a:gd name="T60" fmla="*/ 0 w 111"/>
                <a:gd name="T61" fmla="*/ 0 h 121"/>
                <a:gd name="T62" fmla="*/ 0 w 111"/>
                <a:gd name="T63" fmla="*/ 0 h 121"/>
                <a:gd name="T64" fmla="*/ 0 w 111"/>
                <a:gd name="T65" fmla="*/ 0 h 121"/>
                <a:gd name="T66" fmla="*/ 0 w 111"/>
                <a:gd name="T67" fmla="*/ 0 h 121"/>
                <a:gd name="T68" fmla="*/ 0 w 111"/>
                <a:gd name="T69" fmla="*/ 0 h 121"/>
                <a:gd name="T70" fmla="*/ 0 w 111"/>
                <a:gd name="T71" fmla="*/ 0 h 121"/>
                <a:gd name="T72" fmla="*/ 0 w 111"/>
                <a:gd name="T73" fmla="*/ 0 h 121"/>
                <a:gd name="T74" fmla="*/ 0 w 111"/>
                <a:gd name="T75" fmla="*/ 0 h 121"/>
                <a:gd name="T76" fmla="*/ 0 w 111"/>
                <a:gd name="T77" fmla="*/ 0 h 121"/>
                <a:gd name="T78" fmla="*/ 0 w 111"/>
                <a:gd name="T79" fmla="*/ 0 h 121"/>
                <a:gd name="T80" fmla="*/ 0 w 111"/>
                <a:gd name="T81" fmla="*/ 0 h 121"/>
                <a:gd name="T82" fmla="*/ 0 w 111"/>
                <a:gd name="T83" fmla="*/ 0 h 121"/>
                <a:gd name="T84" fmla="*/ 0 w 111"/>
                <a:gd name="T85" fmla="*/ 0 h 121"/>
                <a:gd name="T86" fmla="*/ 0 w 111"/>
                <a:gd name="T87" fmla="*/ 0 h 121"/>
                <a:gd name="T88" fmla="*/ 0 w 111"/>
                <a:gd name="T89" fmla="*/ 0 h 121"/>
                <a:gd name="T90" fmla="*/ 0 w 111"/>
                <a:gd name="T91" fmla="*/ 0 h 121"/>
                <a:gd name="T92" fmla="*/ 0 w 111"/>
                <a:gd name="T93" fmla="*/ 0 h 121"/>
                <a:gd name="T94" fmla="*/ 0 w 111"/>
                <a:gd name="T95" fmla="*/ 0 h 121"/>
                <a:gd name="T96" fmla="*/ 0 w 111"/>
                <a:gd name="T97" fmla="*/ 0 h 121"/>
                <a:gd name="T98" fmla="*/ 0 w 111"/>
                <a:gd name="T99" fmla="*/ 0 h 121"/>
                <a:gd name="T100" fmla="*/ 0 w 111"/>
                <a:gd name="T101" fmla="*/ 0 h 121"/>
                <a:gd name="T102" fmla="*/ 0 w 111"/>
                <a:gd name="T103" fmla="*/ 0 h 12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1"/>
                <a:gd name="T157" fmla="*/ 0 h 121"/>
                <a:gd name="T158" fmla="*/ 111 w 111"/>
                <a:gd name="T159" fmla="*/ 121 h 12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1" h="121">
                  <a:moveTo>
                    <a:pt x="0" y="88"/>
                  </a:moveTo>
                  <a:lnTo>
                    <a:pt x="59" y="121"/>
                  </a:lnTo>
                  <a:lnTo>
                    <a:pt x="61" y="119"/>
                  </a:lnTo>
                  <a:lnTo>
                    <a:pt x="62" y="113"/>
                  </a:lnTo>
                  <a:lnTo>
                    <a:pt x="64" y="105"/>
                  </a:lnTo>
                  <a:lnTo>
                    <a:pt x="66" y="97"/>
                  </a:lnTo>
                  <a:lnTo>
                    <a:pt x="68" y="88"/>
                  </a:lnTo>
                  <a:lnTo>
                    <a:pt x="70" y="82"/>
                  </a:lnTo>
                  <a:lnTo>
                    <a:pt x="71" y="77"/>
                  </a:lnTo>
                  <a:lnTo>
                    <a:pt x="71" y="78"/>
                  </a:lnTo>
                  <a:lnTo>
                    <a:pt x="71" y="76"/>
                  </a:lnTo>
                  <a:lnTo>
                    <a:pt x="73" y="70"/>
                  </a:lnTo>
                  <a:lnTo>
                    <a:pt x="75" y="62"/>
                  </a:lnTo>
                  <a:lnTo>
                    <a:pt x="78" y="54"/>
                  </a:lnTo>
                  <a:lnTo>
                    <a:pt x="80" y="44"/>
                  </a:lnTo>
                  <a:lnTo>
                    <a:pt x="84" y="37"/>
                  </a:lnTo>
                  <a:lnTo>
                    <a:pt x="86" y="32"/>
                  </a:lnTo>
                  <a:lnTo>
                    <a:pt x="90" y="27"/>
                  </a:lnTo>
                  <a:lnTo>
                    <a:pt x="93" y="22"/>
                  </a:lnTo>
                  <a:lnTo>
                    <a:pt x="98" y="16"/>
                  </a:lnTo>
                  <a:lnTo>
                    <a:pt x="102" y="12"/>
                  </a:lnTo>
                  <a:lnTo>
                    <a:pt x="105" y="7"/>
                  </a:lnTo>
                  <a:lnTo>
                    <a:pt x="109" y="3"/>
                  </a:lnTo>
                  <a:lnTo>
                    <a:pt x="111" y="1"/>
                  </a:lnTo>
                  <a:lnTo>
                    <a:pt x="111" y="0"/>
                  </a:lnTo>
                  <a:lnTo>
                    <a:pt x="111" y="1"/>
                  </a:lnTo>
                  <a:lnTo>
                    <a:pt x="109" y="2"/>
                  </a:lnTo>
                  <a:lnTo>
                    <a:pt x="106" y="3"/>
                  </a:lnTo>
                  <a:lnTo>
                    <a:pt x="103" y="7"/>
                  </a:lnTo>
                  <a:lnTo>
                    <a:pt x="99" y="9"/>
                  </a:lnTo>
                  <a:lnTo>
                    <a:pt x="96" y="12"/>
                  </a:lnTo>
                  <a:lnTo>
                    <a:pt x="92" y="14"/>
                  </a:lnTo>
                  <a:lnTo>
                    <a:pt x="90" y="16"/>
                  </a:lnTo>
                  <a:lnTo>
                    <a:pt x="89" y="17"/>
                  </a:lnTo>
                  <a:lnTo>
                    <a:pt x="86" y="20"/>
                  </a:lnTo>
                  <a:lnTo>
                    <a:pt x="84" y="21"/>
                  </a:lnTo>
                  <a:lnTo>
                    <a:pt x="83" y="23"/>
                  </a:lnTo>
                  <a:lnTo>
                    <a:pt x="80" y="26"/>
                  </a:lnTo>
                  <a:lnTo>
                    <a:pt x="78" y="29"/>
                  </a:lnTo>
                  <a:lnTo>
                    <a:pt x="76" y="34"/>
                  </a:lnTo>
                  <a:lnTo>
                    <a:pt x="72" y="41"/>
                  </a:lnTo>
                  <a:lnTo>
                    <a:pt x="69" y="48"/>
                  </a:lnTo>
                  <a:lnTo>
                    <a:pt x="65" y="57"/>
                  </a:lnTo>
                  <a:lnTo>
                    <a:pt x="61" y="67"/>
                  </a:lnTo>
                  <a:lnTo>
                    <a:pt x="57" y="75"/>
                  </a:lnTo>
                  <a:lnTo>
                    <a:pt x="55" y="83"/>
                  </a:lnTo>
                  <a:lnTo>
                    <a:pt x="52" y="89"/>
                  </a:lnTo>
                  <a:lnTo>
                    <a:pt x="50" y="93"/>
                  </a:lnTo>
                  <a:lnTo>
                    <a:pt x="50" y="95"/>
                  </a:lnTo>
                  <a:lnTo>
                    <a:pt x="21" y="75"/>
                  </a:lnTo>
                  <a:lnTo>
                    <a:pt x="0" y="88"/>
                  </a:lnTo>
                </a:path>
              </a:pathLst>
            </a:custGeom>
            <a:solidFill>
              <a:schemeClr val="tx1"/>
            </a:solidFill>
            <a:ln w="3175">
              <a:solidFill>
                <a:srgbClr val="1F1A17"/>
              </a:solidFill>
              <a:round/>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108578" name="Group 56">
            <a:extLst>
              <a:ext uri="{FF2B5EF4-FFF2-40B4-BE49-F238E27FC236}">
                <a16:creationId xmlns:a16="http://schemas.microsoft.com/office/drawing/2014/main" id="{EC992649-DE57-764B-BD63-1F0852322501}"/>
              </a:ext>
            </a:extLst>
          </p:cNvPr>
          <p:cNvGrpSpPr>
            <a:grpSpLocks/>
          </p:cNvGrpSpPr>
          <p:nvPr/>
        </p:nvGrpSpPr>
        <p:grpSpPr bwMode="auto">
          <a:xfrm>
            <a:off x="3086100" y="1192213"/>
            <a:ext cx="303213" cy="395287"/>
            <a:chOff x="2976" y="1099"/>
            <a:chExt cx="191" cy="249"/>
          </a:xfrm>
        </p:grpSpPr>
        <p:sp>
          <p:nvSpPr>
            <p:cNvPr id="108841" name="Freeform 57">
              <a:extLst>
                <a:ext uri="{FF2B5EF4-FFF2-40B4-BE49-F238E27FC236}">
                  <a16:creationId xmlns:a16="http://schemas.microsoft.com/office/drawing/2014/main" id="{3A98A1B6-29FA-944B-9539-BF48FB6CAEB3}"/>
                </a:ext>
              </a:extLst>
            </p:cNvPr>
            <p:cNvSpPr>
              <a:spLocks/>
            </p:cNvSpPr>
            <p:nvPr/>
          </p:nvSpPr>
          <p:spPr bwMode="auto">
            <a:xfrm>
              <a:off x="2985" y="1108"/>
              <a:ext cx="182" cy="240"/>
            </a:xfrm>
            <a:custGeom>
              <a:avLst/>
              <a:gdLst>
                <a:gd name="T0" fmla="*/ 0 w 1098"/>
                <a:gd name="T1" fmla="*/ 0 h 1439"/>
                <a:gd name="T2" fmla="*/ 0 w 1098"/>
                <a:gd name="T3" fmla="*/ 0 h 1439"/>
                <a:gd name="T4" fmla="*/ 0 w 1098"/>
                <a:gd name="T5" fmla="*/ 0 h 1439"/>
                <a:gd name="T6" fmla="*/ 0 w 1098"/>
                <a:gd name="T7" fmla="*/ 0 h 1439"/>
                <a:gd name="T8" fmla="*/ 0 w 1098"/>
                <a:gd name="T9" fmla="*/ 0 h 1439"/>
                <a:gd name="T10" fmla="*/ 0 w 1098"/>
                <a:gd name="T11" fmla="*/ 0 h 1439"/>
                <a:gd name="T12" fmla="*/ 0 60000 65536"/>
                <a:gd name="T13" fmla="*/ 0 60000 65536"/>
                <a:gd name="T14" fmla="*/ 0 60000 65536"/>
                <a:gd name="T15" fmla="*/ 0 60000 65536"/>
                <a:gd name="T16" fmla="*/ 0 60000 65536"/>
                <a:gd name="T17" fmla="*/ 0 60000 65536"/>
                <a:gd name="T18" fmla="*/ 0 w 1098"/>
                <a:gd name="T19" fmla="*/ 0 h 1439"/>
                <a:gd name="T20" fmla="*/ 1098 w 1098"/>
                <a:gd name="T21" fmla="*/ 1439 h 1439"/>
              </a:gdLst>
              <a:ahLst/>
              <a:cxnLst>
                <a:cxn ang="T12">
                  <a:pos x="T0" y="T1"/>
                </a:cxn>
                <a:cxn ang="T13">
                  <a:pos x="T2" y="T3"/>
                </a:cxn>
                <a:cxn ang="T14">
                  <a:pos x="T4" y="T5"/>
                </a:cxn>
                <a:cxn ang="T15">
                  <a:pos x="T6" y="T7"/>
                </a:cxn>
                <a:cxn ang="T16">
                  <a:pos x="T8" y="T9"/>
                </a:cxn>
                <a:cxn ang="T17">
                  <a:pos x="T10" y="T11"/>
                </a:cxn>
              </a:cxnLst>
              <a:rect l="T18" t="T19" r="T20" b="T21"/>
              <a:pathLst>
                <a:path w="1098" h="1439">
                  <a:moveTo>
                    <a:pt x="0" y="0"/>
                  </a:moveTo>
                  <a:lnTo>
                    <a:pt x="0" y="1439"/>
                  </a:lnTo>
                  <a:lnTo>
                    <a:pt x="1098" y="1439"/>
                  </a:lnTo>
                  <a:lnTo>
                    <a:pt x="1098" y="240"/>
                  </a:lnTo>
                  <a:lnTo>
                    <a:pt x="858"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42" name="Freeform 58">
              <a:extLst>
                <a:ext uri="{FF2B5EF4-FFF2-40B4-BE49-F238E27FC236}">
                  <a16:creationId xmlns:a16="http://schemas.microsoft.com/office/drawing/2014/main" id="{08B4802B-25BE-E34E-BD44-5DEB4DCC9B30}"/>
                </a:ext>
              </a:extLst>
            </p:cNvPr>
            <p:cNvSpPr>
              <a:spLocks/>
            </p:cNvSpPr>
            <p:nvPr/>
          </p:nvSpPr>
          <p:spPr bwMode="auto">
            <a:xfrm>
              <a:off x="2985" y="1108"/>
              <a:ext cx="182" cy="240"/>
            </a:xfrm>
            <a:custGeom>
              <a:avLst/>
              <a:gdLst>
                <a:gd name="T0" fmla="*/ 0 w 1098"/>
                <a:gd name="T1" fmla="*/ 0 h 1439"/>
                <a:gd name="T2" fmla="*/ 0 w 1098"/>
                <a:gd name="T3" fmla="*/ 0 h 1439"/>
                <a:gd name="T4" fmla="*/ 0 w 1098"/>
                <a:gd name="T5" fmla="*/ 0 h 1439"/>
                <a:gd name="T6" fmla="*/ 0 w 1098"/>
                <a:gd name="T7" fmla="*/ 0 h 1439"/>
                <a:gd name="T8" fmla="*/ 0 w 1098"/>
                <a:gd name="T9" fmla="*/ 0 h 1439"/>
                <a:gd name="T10" fmla="*/ 0 w 1098"/>
                <a:gd name="T11" fmla="*/ 0 h 1439"/>
                <a:gd name="T12" fmla="*/ 0 60000 65536"/>
                <a:gd name="T13" fmla="*/ 0 60000 65536"/>
                <a:gd name="T14" fmla="*/ 0 60000 65536"/>
                <a:gd name="T15" fmla="*/ 0 60000 65536"/>
                <a:gd name="T16" fmla="*/ 0 60000 65536"/>
                <a:gd name="T17" fmla="*/ 0 60000 65536"/>
                <a:gd name="T18" fmla="*/ 0 w 1098"/>
                <a:gd name="T19" fmla="*/ 0 h 1439"/>
                <a:gd name="T20" fmla="*/ 1098 w 1098"/>
                <a:gd name="T21" fmla="*/ 1439 h 1439"/>
              </a:gdLst>
              <a:ahLst/>
              <a:cxnLst>
                <a:cxn ang="T12">
                  <a:pos x="T0" y="T1"/>
                </a:cxn>
                <a:cxn ang="T13">
                  <a:pos x="T2" y="T3"/>
                </a:cxn>
                <a:cxn ang="T14">
                  <a:pos x="T4" y="T5"/>
                </a:cxn>
                <a:cxn ang="T15">
                  <a:pos x="T6" y="T7"/>
                </a:cxn>
                <a:cxn ang="T16">
                  <a:pos x="T8" y="T9"/>
                </a:cxn>
                <a:cxn ang="T17">
                  <a:pos x="T10" y="T11"/>
                </a:cxn>
              </a:cxnLst>
              <a:rect l="T18" t="T19" r="T20" b="T21"/>
              <a:pathLst>
                <a:path w="1098" h="1439">
                  <a:moveTo>
                    <a:pt x="0" y="0"/>
                  </a:moveTo>
                  <a:lnTo>
                    <a:pt x="0" y="1439"/>
                  </a:lnTo>
                  <a:lnTo>
                    <a:pt x="1098" y="1439"/>
                  </a:lnTo>
                  <a:lnTo>
                    <a:pt x="1098" y="240"/>
                  </a:lnTo>
                  <a:lnTo>
                    <a:pt x="858" y="0"/>
                  </a:lnTo>
                  <a:lnTo>
                    <a:pt x="0" y="0"/>
                  </a:lnTo>
                </a:path>
              </a:pathLst>
            </a:custGeom>
            <a:solidFill>
              <a:schemeClr val="tx1"/>
            </a:solidFill>
            <a:ln w="3175">
              <a:solidFill>
                <a:srgbClr val="C2C2C1"/>
              </a:solidFill>
              <a:round/>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43" name="Freeform 59">
              <a:extLst>
                <a:ext uri="{FF2B5EF4-FFF2-40B4-BE49-F238E27FC236}">
                  <a16:creationId xmlns:a16="http://schemas.microsoft.com/office/drawing/2014/main" id="{F2BF1156-BC5F-EA4A-A131-48C5A0911842}"/>
                </a:ext>
              </a:extLst>
            </p:cNvPr>
            <p:cNvSpPr>
              <a:spLocks/>
            </p:cNvSpPr>
            <p:nvPr/>
          </p:nvSpPr>
          <p:spPr bwMode="auto">
            <a:xfrm>
              <a:off x="2976" y="1100"/>
              <a:ext cx="183" cy="240"/>
            </a:xfrm>
            <a:custGeom>
              <a:avLst/>
              <a:gdLst>
                <a:gd name="T0" fmla="*/ 0 w 1099"/>
                <a:gd name="T1" fmla="*/ 0 h 1439"/>
                <a:gd name="T2" fmla="*/ 0 w 1099"/>
                <a:gd name="T3" fmla="*/ 0 h 1439"/>
                <a:gd name="T4" fmla="*/ 0 w 1099"/>
                <a:gd name="T5" fmla="*/ 0 h 1439"/>
                <a:gd name="T6" fmla="*/ 0 w 1099"/>
                <a:gd name="T7" fmla="*/ 0 h 1439"/>
                <a:gd name="T8" fmla="*/ 0 w 1099"/>
                <a:gd name="T9" fmla="*/ 0 h 1439"/>
                <a:gd name="T10" fmla="*/ 0 w 1099"/>
                <a:gd name="T11" fmla="*/ 0 h 1439"/>
                <a:gd name="T12" fmla="*/ 0 60000 65536"/>
                <a:gd name="T13" fmla="*/ 0 60000 65536"/>
                <a:gd name="T14" fmla="*/ 0 60000 65536"/>
                <a:gd name="T15" fmla="*/ 0 60000 65536"/>
                <a:gd name="T16" fmla="*/ 0 60000 65536"/>
                <a:gd name="T17" fmla="*/ 0 60000 65536"/>
                <a:gd name="T18" fmla="*/ 0 w 1099"/>
                <a:gd name="T19" fmla="*/ 0 h 1439"/>
                <a:gd name="T20" fmla="*/ 1099 w 1099"/>
                <a:gd name="T21" fmla="*/ 1439 h 1439"/>
              </a:gdLst>
              <a:ahLst/>
              <a:cxnLst>
                <a:cxn ang="T12">
                  <a:pos x="T0" y="T1"/>
                </a:cxn>
                <a:cxn ang="T13">
                  <a:pos x="T2" y="T3"/>
                </a:cxn>
                <a:cxn ang="T14">
                  <a:pos x="T4" y="T5"/>
                </a:cxn>
                <a:cxn ang="T15">
                  <a:pos x="T6" y="T7"/>
                </a:cxn>
                <a:cxn ang="T16">
                  <a:pos x="T8" y="T9"/>
                </a:cxn>
                <a:cxn ang="T17">
                  <a:pos x="T10" y="T11"/>
                </a:cxn>
              </a:cxnLst>
              <a:rect l="T18" t="T19" r="T20" b="T21"/>
              <a:pathLst>
                <a:path w="1099" h="1439">
                  <a:moveTo>
                    <a:pt x="0" y="0"/>
                  </a:moveTo>
                  <a:lnTo>
                    <a:pt x="0" y="1439"/>
                  </a:lnTo>
                  <a:lnTo>
                    <a:pt x="1099" y="1439"/>
                  </a:lnTo>
                  <a:lnTo>
                    <a:pt x="1099" y="240"/>
                  </a:lnTo>
                  <a:lnTo>
                    <a:pt x="858"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44" name="Freeform 60">
              <a:extLst>
                <a:ext uri="{FF2B5EF4-FFF2-40B4-BE49-F238E27FC236}">
                  <a16:creationId xmlns:a16="http://schemas.microsoft.com/office/drawing/2014/main" id="{FAB04D81-95E9-5D42-99AC-5B44942EEF28}"/>
                </a:ext>
              </a:extLst>
            </p:cNvPr>
            <p:cNvSpPr>
              <a:spLocks/>
            </p:cNvSpPr>
            <p:nvPr/>
          </p:nvSpPr>
          <p:spPr bwMode="auto">
            <a:xfrm>
              <a:off x="2976" y="1100"/>
              <a:ext cx="183" cy="240"/>
            </a:xfrm>
            <a:custGeom>
              <a:avLst/>
              <a:gdLst>
                <a:gd name="T0" fmla="*/ 0 w 1099"/>
                <a:gd name="T1" fmla="*/ 0 h 1439"/>
                <a:gd name="T2" fmla="*/ 0 w 1099"/>
                <a:gd name="T3" fmla="*/ 0 h 1439"/>
                <a:gd name="T4" fmla="*/ 0 w 1099"/>
                <a:gd name="T5" fmla="*/ 0 h 1439"/>
                <a:gd name="T6" fmla="*/ 0 w 1099"/>
                <a:gd name="T7" fmla="*/ 0 h 1439"/>
                <a:gd name="T8" fmla="*/ 0 w 1099"/>
                <a:gd name="T9" fmla="*/ 0 h 1439"/>
                <a:gd name="T10" fmla="*/ 0 w 1099"/>
                <a:gd name="T11" fmla="*/ 0 h 1439"/>
                <a:gd name="T12" fmla="*/ 0 60000 65536"/>
                <a:gd name="T13" fmla="*/ 0 60000 65536"/>
                <a:gd name="T14" fmla="*/ 0 60000 65536"/>
                <a:gd name="T15" fmla="*/ 0 60000 65536"/>
                <a:gd name="T16" fmla="*/ 0 60000 65536"/>
                <a:gd name="T17" fmla="*/ 0 60000 65536"/>
                <a:gd name="T18" fmla="*/ 0 w 1099"/>
                <a:gd name="T19" fmla="*/ 0 h 1439"/>
                <a:gd name="T20" fmla="*/ 1099 w 1099"/>
                <a:gd name="T21" fmla="*/ 1439 h 1439"/>
              </a:gdLst>
              <a:ahLst/>
              <a:cxnLst>
                <a:cxn ang="T12">
                  <a:pos x="T0" y="T1"/>
                </a:cxn>
                <a:cxn ang="T13">
                  <a:pos x="T2" y="T3"/>
                </a:cxn>
                <a:cxn ang="T14">
                  <a:pos x="T4" y="T5"/>
                </a:cxn>
                <a:cxn ang="T15">
                  <a:pos x="T6" y="T7"/>
                </a:cxn>
                <a:cxn ang="T16">
                  <a:pos x="T8" y="T9"/>
                </a:cxn>
                <a:cxn ang="T17">
                  <a:pos x="T10" y="T11"/>
                </a:cxn>
              </a:cxnLst>
              <a:rect l="T18" t="T19" r="T20" b="T21"/>
              <a:pathLst>
                <a:path w="1099" h="1439">
                  <a:moveTo>
                    <a:pt x="0" y="0"/>
                  </a:moveTo>
                  <a:lnTo>
                    <a:pt x="0" y="1439"/>
                  </a:lnTo>
                  <a:lnTo>
                    <a:pt x="1099" y="1439"/>
                  </a:lnTo>
                  <a:lnTo>
                    <a:pt x="1099" y="240"/>
                  </a:lnTo>
                  <a:lnTo>
                    <a:pt x="858" y="0"/>
                  </a:lnTo>
                  <a:lnTo>
                    <a:pt x="0" y="0"/>
                  </a:lnTo>
                </a:path>
              </a:pathLst>
            </a:custGeom>
            <a:solidFill>
              <a:schemeClr val="tx1"/>
            </a:solidFill>
            <a:ln w="3175">
              <a:solidFill>
                <a:srgbClr val="1F1A17"/>
              </a:solidFill>
              <a:round/>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45" name="Freeform 61">
              <a:extLst>
                <a:ext uri="{FF2B5EF4-FFF2-40B4-BE49-F238E27FC236}">
                  <a16:creationId xmlns:a16="http://schemas.microsoft.com/office/drawing/2014/main" id="{4C95BBFA-80AF-BB4E-96FD-AAB97AE031A1}"/>
                </a:ext>
              </a:extLst>
            </p:cNvPr>
            <p:cNvSpPr>
              <a:spLocks/>
            </p:cNvSpPr>
            <p:nvPr/>
          </p:nvSpPr>
          <p:spPr bwMode="auto">
            <a:xfrm>
              <a:off x="3118" y="1099"/>
              <a:ext cx="41" cy="41"/>
            </a:xfrm>
            <a:custGeom>
              <a:avLst/>
              <a:gdLst>
                <a:gd name="T0" fmla="*/ 0 w 246"/>
                <a:gd name="T1" fmla="*/ 0 h 246"/>
                <a:gd name="T2" fmla="*/ 0 w 246"/>
                <a:gd name="T3" fmla="*/ 0 h 246"/>
                <a:gd name="T4" fmla="*/ 0 w 246"/>
                <a:gd name="T5" fmla="*/ 0 h 246"/>
                <a:gd name="T6" fmla="*/ 0 60000 65536"/>
                <a:gd name="T7" fmla="*/ 0 60000 65536"/>
                <a:gd name="T8" fmla="*/ 0 60000 65536"/>
                <a:gd name="T9" fmla="*/ 0 w 246"/>
                <a:gd name="T10" fmla="*/ 0 h 246"/>
                <a:gd name="T11" fmla="*/ 246 w 246"/>
                <a:gd name="T12" fmla="*/ 246 h 246"/>
              </a:gdLst>
              <a:ahLst/>
              <a:cxnLst>
                <a:cxn ang="T6">
                  <a:pos x="T0" y="T1"/>
                </a:cxn>
                <a:cxn ang="T7">
                  <a:pos x="T2" y="T3"/>
                </a:cxn>
                <a:cxn ang="T8">
                  <a:pos x="T4" y="T5"/>
                </a:cxn>
              </a:cxnLst>
              <a:rect l="T9" t="T10" r="T11" b="T12"/>
              <a:pathLst>
                <a:path w="246" h="246">
                  <a:moveTo>
                    <a:pt x="0" y="0"/>
                  </a:moveTo>
                  <a:lnTo>
                    <a:pt x="0" y="246"/>
                  </a:lnTo>
                  <a:lnTo>
                    <a:pt x="246" y="243"/>
                  </a:lnTo>
                </a:path>
              </a:pathLst>
            </a:custGeom>
            <a:solidFill>
              <a:schemeClr val="tx1"/>
            </a:solidFill>
            <a:ln w="3175">
              <a:solidFill>
                <a:srgbClr val="1F1A17"/>
              </a:solidFill>
              <a:round/>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46" name="Line 62">
              <a:extLst>
                <a:ext uri="{FF2B5EF4-FFF2-40B4-BE49-F238E27FC236}">
                  <a16:creationId xmlns:a16="http://schemas.microsoft.com/office/drawing/2014/main" id="{987FF228-CBB1-A843-B5A8-616C44603167}"/>
                </a:ext>
              </a:extLst>
            </p:cNvPr>
            <p:cNvSpPr>
              <a:spLocks noChangeShapeType="1"/>
            </p:cNvSpPr>
            <p:nvPr/>
          </p:nvSpPr>
          <p:spPr bwMode="auto">
            <a:xfrm>
              <a:off x="2992" y="1143"/>
              <a:ext cx="104" cy="1"/>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47" name="Line 63">
              <a:extLst>
                <a:ext uri="{FF2B5EF4-FFF2-40B4-BE49-F238E27FC236}">
                  <a16:creationId xmlns:a16="http://schemas.microsoft.com/office/drawing/2014/main" id="{D0995D5A-C551-264B-903D-7AC8FE1C4A59}"/>
                </a:ext>
              </a:extLst>
            </p:cNvPr>
            <p:cNvSpPr>
              <a:spLocks noChangeShapeType="1"/>
            </p:cNvSpPr>
            <p:nvPr/>
          </p:nvSpPr>
          <p:spPr bwMode="auto">
            <a:xfrm>
              <a:off x="2992" y="1164"/>
              <a:ext cx="141" cy="1"/>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48" name="Line 64">
              <a:extLst>
                <a:ext uri="{FF2B5EF4-FFF2-40B4-BE49-F238E27FC236}">
                  <a16:creationId xmlns:a16="http://schemas.microsoft.com/office/drawing/2014/main" id="{B757EBAD-FAAC-5343-BC98-D9D68E2CFAEB}"/>
                </a:ext>
              </a:extLst>
            </p:cNvPr>
            <p:cNvSpPr>
              <a:spLocks noChangeShapeType="1"/>
            </p:cNvSpPr>
            <p:nvPr/>
          </p:nvSpPr>
          <p:spPr bwMode="auto">
            <a:xfrm>
              <a:off x="2992" y="1178"/>
              <a:ext cx="141" cy="1"/>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49" name="Line 65">
              <a:extLst>
                <a:ext uri="{FF2B5EF4-FFF2-40B4-BE49-F238E27FC236}">
                  <a16:creationId xmlns:a16="http://schemas.microsoft.com/office/drawing/2014/main" id="{BA3295AE-94BF-C643-9BD7-E31DF90EF615}"/>
                </a:ext>
              </a:extLst>
            </p:cNvPr>
            <p:cNvSpPr>
              <a:spLocks noChangeShapeType="1"/>
            </p:cNvSpPr>
            <p:nvPr/>
          </p:nvSpPr>
          <p:spPr bwMode="auto">
            <a:xfrm>
              <a:off x="2992" y="1192"/>
              <a:ext cx="141" cy="1"/>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50" name="Line 66">
              <a:extLst>
                <a:ext uri="{FF2B5EF4-FFF2-40B4-BE49-F238E27FC236}">
                  <a16:creationId xmlns:a16="http://schemas.microsoft.com/office/drawing/2014/main" id="{54922839-761B-0C4F-B1D0-7E496E1F926B}"/>
                </a:ext>
              </a:extLst>
            </p:cNvPr>
            <p:cNvSpPr>
              <a:spLocks noChangeShapeType="1"/>
            </p:cNvSpPr>
            <p:nvPr/>
          </p:nvSpPr>
          <p:spPr bwMode="auto">
            <a:xfrm>
              <a:off x="2992" y="1205"/>
              <a:ext cx="141" cy="1"/>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51" name="Line 67">
              <a:extLst>
                <a:ext uri="{FF2B5EF4-FFF2-40B4-BE49-F238E27FC236}">
                  <a16:creationId xmlns:a16="http://schemas.microsoft.com/office/drawing/2014/main" id="{4275F23C-7D35-6249-A836-78B653C3A75E}"/>
                </a:ext>
              </a:extLst>
            </p:cNvPr>
            <p:cNvSpPr>
              <a:spLocks noChangeShapeType="1"/>
            </p:cNvSpPr>
            <p:nvPr/>
          </p:nvSpPr>
          <p:spPr bwMode="auto">
            <a:xfrm>
              <a:off x="2992" y="1219"/>
              <a:ext cx="141" cy="1"/>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52" name="Line 68">
              <a:extLst>
                <a:ext uri="{FF2B5EF4-FFF2-40B4-BE49-F238E27FC236}">
                  <a16:creationId xmlns:a16="http://schemas.microsoft.com/office/drawing/2014/main" id="{5719748B-9B89-9B43-86A5-725811F35080}"/>
                </a:ext>
              </a:extLst>
            </p:cNvPr>
            <p:cNvSpPr>
              <a:spLocks noChangeShapeType="1"/>
            </p:cNvSpPr>
            <p:nvPr/>
          </p:nvSpPr>
          <p:spPr bwMode="auto">
            <a:xfrm>
              <a:off x="2992" y="1233"/>
              <a:ext cx="141" cy="1"/>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53" name="Line 69">
              <a:extLst>
                <a:ext uri="{FF2B5EF4-FFF2-40B4-BE49-F238E27FC236}">
                  <a16:creationId xmlns:a16="http://schemas.microsoft.com/office/drawing/2014/main" id="{A3EAB98B-23F4-F040-AE09-0FA27AC4222F}"/>
                </a:ext>
              </a:extLst>
            </p:cNvPr>
            <p:cNvSpPr>
              <a:spLocks noChangeShapeType="1"/>
            </p:cNvSpPr>
            <p:nvPr/>
          </p:nvSpPr>
          <p:spPr bwMode="auto">
            <a:xfrm>
              <a:off x="2992" y="1247"/>
              <a:ext cx="141" cy="1"/>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54" name="Line 70">
              <a:extLst>
                <a:ext uri="{FF2B5EF4-FFF2-40B4-BE49-F238E27FC236}">
                  <a16:creationId xmlns:a16="http://schemas.microsoft.com/office/drawing/2014/main" id="{AA701B94-CCAB-8E4F-8ED3-84FE8230D1D8}"/>
                </a:ext>
              </a:extLst>
            </p:cNvPr>
            <p:cNvSpPr>
              <a:spLocks noChangeShapeType="1"/>
            </p:cNvSpPr>
            <p:nvPr/>
          </p:nvSpPr>
          <p:spPr bwMode="auto">
            <a:xfrm>
              <a:off x="2992" y="1260"/>
              <a:ext cx="141" cy="1"/>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55" name="Line 71">
              <a:extLst>
                <a:ext uri="{FF2B5EF4-FFF2-40B4-BE49-F238E27FC236}">
                  <a16:creationId xmlns:a16="http://schemas.microsoft.com/office/drawing/2014/main" id="{894EFCC1-4677-2543-B4D3-99BB8B0A2129}"/>
                </a:ext>
              </a:extLst>
            </p:cNvPr>
            <p:cNvSpPr>
              <a:spLocks noChangeShapeType="1"/>
            </p:cNvSpPr>
            <p:nvPr/>
          </p:nvSpPr>
          <p:spPr bwMode="auto">
            <a:xfrm>
              <a:off x="2992" y="1274"/>
              <a:ext cx="141" cy="1"/>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56" name="Line 72">
              <a:extLst>
                <a:ext uri="{FF2B5EF4-FFF2-40B4-BE49-F238E27FC236}">
                  <a16:creationId xmlns:a16="http://schemas.microsoft.com/office/drawing/2014/main" id="{7D00EE89-C3D7-7349-A453-CC64DAC4D355}"/>
                </a:ext>
              </a:extLst>
            </p:cNvPr>
            <p:cNvSpPr>
              <a:spLocks noChangeShapeType="1"/>
            </p:cNvSpPr>
            <p:nvPr/>
          </p:nvSpPr>
          <p:spPr bwMode="auto">
            <a:xfrm>
              <a:off x="2992" y="1288"/>
              <a:ext cx="141" cy="1"/>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57" name="Line 73">
              <a:extLst>
                <a:ext uri="{FF2B5EF4-FFF2-40B4-BE49-F238E27FC236}">
                  <a16:creationId xmlns:a16="http://schemas.microsoft.com/office/drawing/2014/main" id="{78669219-944D-1742-9226-3B575462435B}"/>
                </a:ext>
              </a:extLst>
            </p:cNvPr>
            <p:cNvSpPr>
              <a:spLocks noChangeShapeType="1"/>
            </p:cNvSpPr>
            <p:nvPr/>
          </p:nvSpPr>
          <p:spPr bwMode="auto">
            <a:xfrm>
              <a:off x="2992" y="1302"/>
              <a:ext cx="141" cy="1"/>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58" name="Line 74">
              <a:extLst>
                <a:ext uri="{FF2B5EF4-FFF2-40B4-BE49-F238E27FC236}">
                  <a16:creationId xmlns:a16="http://schemas.microsoft.com/office/drawing/2014/main" id="{6E2CE1C3-567E-0946-B4CD-C06E476EEF2D}"/>
                </a:ext>
              </a:extLst>
            </p:cNvPr>
            <p:cNvSpPr>
              <a:spLocks noChangeShapeType="1"/>
            </p:cNvSpPr>
            <p:nvPr/>
          </p:nvSpPr>
          <p:spPr bwMode="auto">
            <a:xfrm>
              <a:off x="2992" y="1316"/>
              <a:ext cx="141" cy="1"/>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8579" name="Line 75">
            <a:extLst>
              <a:ext uri="{FF2B5EF4-FFF2-40B4-BE49-F238E27FC236}">
                <a16:creationId xmlns:a16="http://schemas.microsoft.com/office/drawing/2014/main" id="{5FB59733-0A6A-4D4A-A82F-ADEF7058313D}"/>
              </a:ext>
            </a:extLst>
          </p:cNvPr>
          <p:cNvSpPr>
            <a:spLocks noChangeShapeType="1"/>
          </p:cNvSpPr>
          <p:nvPr/>
        </p:nvSpPr>
        <p:spPr bwMode="auto">
          <a:xfrm flipV="1">
            <a:off x="1747838" y="4633913"/>
            <a:ext cx="173037" cy="66675"/>
          </a:xfrm>
          <a:prstGeom prst="line">
            <a:avLst/>
          </a:prstGeom>
          <a:noFill/>
          <a:ln w="3175">
            <a:solidFill>
              <a:srgbClr val="C2C2C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0" name="Line 76">
            <a:extLst>
              <a:ext uri="{FF2B5EF4-FFF2-40B4-BE49-F238E27FC236}">
                <a16:creationId xmlns:a16="http://schemas.microsoft.com/office/drawing/2014/main" id="{87068C0E-2DDD-8942-9E76-90A8412799CB}"/>
              </a:ext>
            </a:extLst>
          </p:cNvPr>
          <p:cNvSpPr>
            <a:spLocks noChangeShapeType="1"/>
          </p:cNvSpPr>
          <p:nvPr/>
        </p:nvSpPr>
        <p:spPr bwMode="auto">
          <a:xfrm flipH="1">
            <a:off x="1944688" y="4716463"/>
            <a:ext cx="34925" cy="169862"/>
          </a:xfrm>
          <a:prstGeom prst="line">
            <a:avLst/>
          </a:prstGeom>
          <a:noFill/>
          <a:ln w="3175">
            <a:solidFill>
              <a:srgbClr val="C2C2C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1" name="Line 77">
            <a:extLst>
              <a:ext uri="{FF2B5EF4-FFF2-40B4-BE49-F238E27FC236}">
                <a16:creationId xmlns:a16="http://schemas.microsoft.com/office/drawing/2014/main" id="{66817E1A-D1D3-504B-8B6D-34D4F5F1FD02}"/>
              </a:ext>
            </a:extLst>
          </p:cNvPr>
          <p:cNvSpPr>
            <a:spLocks noChangeShapeType="1"/>
          </p:cNvSpPr>
          <p:nvPr/>
        </p:nvSpPr>
        <p:spPr bwMode="auto">
          <a:xfrm>
            <a:off x="1735138" y="4799013"/>
            <a:ext cx="114300" cy="87312"/>
          </a:xfrm>
          <a:prstGeom prst="line">
            <a:avLst/>
          </a:prstGeom>
          <a:noFill/>
          <a:ln w="3175">
            <a:solidFill>
              <a:srgbClr val="C2C2C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2" name="Line 78">
            <a:extLst>
              <a:ext uri="{FF2B5EF4-FFF2-40B4-BE49-F238E27FC236}">
                <a16:creationId xmlns:a16="http://schemas.microsoft.com/office/drawing/2014/main" id="{3E2EDEA4-7EDD-5045-AF45-466E175521E5}"/>
              </a:ext>
            </a:extLst>
          </p:cNvPr>
          <p:cNvSpPr>
            <a:spLocks noChangeShapeType="1"/>
          </p:cNvSpPr>
          <p:nvPr/>
        </p:nvSpPr>
        <p:spPr bwMode="auto">
          <a:xfrm flipV="1">
            <a:off x="2009775" y="4891088"/>
            <a:ext cx="131763" cy="61912"/>
          </a:xfrm>
          <a:prstGeom prst="line">
            <a:avLst/>
          </a:prstGeom>
          <a:noFill/>
          <a:ln w="3175">
            <a:solidFill>
              <a:srgbClr val="C2C2C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3" name="Rectangle 79">
            <a:extLst>
              <a:ext uri="{FF2B5EF4-FFF2-40B4-BE49-F238E27FC236}">
                <a16:creationId xmlns:a16="http://schemas.microsoft.com/office/drawing/2014/main" id="{06400DB9-06A3-9F47-BA53-0E2DDDAA2032}"/>
              </a:ext>
            </a:extLst>
          </p:cNvPr>
          <p:cNvSpPr>
            <a:spLocks noChangeArrowheads="1"/>
          </p:cNvSpPr>
          <p:nvPr/>
        </p:nvSpPr>
        <p:spPr bwMode="auto">
          <a:xfrm>
            <a:off x="1617663" y="4660900"/>
            <a:ext cx="101600" cy="95250"/>
          </a:xfrm>
          <a:prstGeom prst="rect">
            <a:avLst/>
          </a:prstGeom>
          <a:solidFill>
            <a:srgbClr val="C2C2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584" name="Rectangle 80">
            <a:extLst>
              <a:ext uri="{FF2B5EF4-FFF2-40B4-BE49-F238E27FC236}">
                <a16:creationId xmlns:a16="http://schemas.microsoft.com/office/drawing/2014/main" id="{87A549D3-A978-5D40-9830-87D86F72BF10}"/>
              </a:ext>
            </a:extLst>
          </p:cNvPr>
          <p:cNvSpPr>
            <a:spLocks noChangeArrowheads="1"/>
          </p:cNvSpPr>
          <p:nvPr/>
        </p:nvSpPr>
        <p:spPr bwMode="auto">
          <a:xfrm>
            <a:off x="1617663" y="4660900"/>
            <a:ext cx="101600" cy="95250"/>
          </a:xfrm>
          <a:prstGeom prst="rect">
            <a:avLst/>
          </a:prstGeom>
          <a:noFill/>
          <a:ln w="0">
            <a:solidFill>
              <a:srgbClr val="C2C1C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585" name="Line 81">
            <a:extLst>
              <a:ext uri="{FF2B5EF4-FFF2-40B4-BE49-F238E27FC236}">
                <a16:creationId xmlns:a16="http://schemas.microsoft.com/office/drawing/2014/main" id="{7A4B70B1-A457-FD48-90BE-96A0AFB6A760}"/>
              </a:ext>
            </a:extLst>
          </p:cNvPr>
          <p:cNvSpPr>
            <a:spLocks noChangeShapeType="1"/>
          </p:cNvSpPr>
          <p:nvPr/>
        </p:nvSpPr>
        <p:spPr bwMode="auto">
          <a:xfrm>
            <a:off x="1617663" y="4695825"/>
            <a:ext cx="101600" cy="1588"/>
          </a:xfrm>
          <a:prstGeom prst="line">
            <a:avLst/>
          </a:prstGeom>
          <a:noFill/>
          <a:ln w="3175">
            <a:solidFill>
              <a:srgbClr val="C2C2C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6" name="Line 82">
            <a:extLst>
              <a:ext uri="{FF2B5EF4-FFF2-40B4-BE49-F238E27FC236}">
                <a16:creationId xmlns:a16="http://schemas.microsoft.com/office/drawing/2014/main" id="{12C53463-BE00-034D-AF17-070902A05AF2}"/>
              </a:ext>
            </a:extLst>
          </p:cNvPr>
          <p:cNvSpPr>
            <a:spLocks noChangeShapeType="1"/>
          </p:cNvSpPr>
          <p:nvPr/>
        </p:nvSpPr>
        <p:spPr bwMode="auto">
          <a:xfrm>
            <a:off x="1617663" y="4716463"/>
            <a:ext cx="101600" cy="1587"/>
          </a:xfrm>
          <a:prstGeom prst="line">
            <a:avLst/>
          </a:prstGeom>
          <a:noFill/>
          <a:ln w="3175">
            <a:solidFill>
              <a:srgbClr val="C2C2C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7" name="Rectangle 83">
            <a:extLst>
              <a:ext uri="{FF2B5EF4-FFF2-40B4-BE49-F238E27FC236}">
                <a16:creationId xmlns:a16="http://schemas.microsoft.com/office/drawing/2014/main" id="{F7D00D98-E325-C24C-8CFE-891E2EA0B404}"/>
              </a:ext>
            </a:extLst>
          </p:cNvPr>
          <p:cNvSpPr>
            <a:spLocks noChangeArrowheads="1"/>
          </p:cNvSpPr>
          <p:nvPr/>
        </p:nvSpPr>
        <p:spPr bwMode="auto">
          <a:xfrm>
            <a:off x="2157413" y="4837113"/>
            <a:ext cx="101600" cy="95250"/>
          </a:xfrm>
          <a:prstGeom prst="rect">
            <a:avLst/>
          </a:prstGeom>
          <a:solidFill>
            <a:srgbClr val="C2C2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588" name="Rectangle 84">
            <a:extLst>
              <a:ext uri="{FF2B5EF4-FFF2-40B4-BE49-F238E27FC236}">
                <a16:creationId xmlns:a16="http://schemas.microsoft.com/office/drawing/2014/main" id="{AE08E8D2-D185-454D-9B2E-FA2470B0A0D2}"/>
              </a:ext>
            </a:extLst>
          </p:cNvPr>
          <p:cNvSpPr>
            <a:spLocks noChangeArrowheads="1"/>
          </p:cNvSpPr>
          <p:nvPr/>
        </p:nvSpPr>
        <p:spPr bwMode="auto">
          <a:xfrm>
            <a:off x="2157413" y="4837113"/>
            <a:ext cx="101600" cy="95250"/>
          </a:xfrm>
          <a:prstGeom prst="rect">
            <a:avLst/>
          </a:prstGeom>
          <a:noFill/>
          <a:ln w="0">
            <a:solidFill>
              <a:srgbClr val="C2C1C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589" name="Line 85">
            <a:extLst>
              <a:ext uri="{FF2B5EF4-FFF2-40B4-BE49-F238E27FC236}">
                <a16:creationId xmlns:a16="http://schemas.microsoft.com/office/drawing/2014/main" id="{4FBCA0C2-3DFD-8449-8A72-9450B063EEAA}"/>
              </a:ext>
            </a:extLst>
          </p:cNvPr>
          <p:cNvSpPr>
            <a:spLocks noChangeShapeType="1"/>
          </p:cNvSpPr>
          <p:nvPr/>
        </p:nvSpPr>
        <p:spPr bwMode="auto">
          <a:xfrm>
            <a:off x="2157413" y="4872038"/>
            <a:ext cx="101600" cy="1587"/>
          </a:xfrm>
          <a:prstGeom prst="line">
            <a:avLst/>
          </a:prstGeom>
          <a:noFill/>
          <a:ln w="3175">
            <a:solidFill>
              <a:srgbClr val="C2C2C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90" name="Line 86">
            <a:extLst>
              <a:ext uri="{FF2B5EF4-FFF2-40B4-BE49-F238E27FC236}">
                <a16:creationId xmlns:a16="http://schemas.microsoft.com/office/drawing/2014/main" id="{D5E9C59B-8244-E844-AD73-082DD074EAAE}"/>
              </a:ext>
            </a:extLst>
          </p:cNvPr>
          <p:cNvSpPr>
            <a:spLocks noChangeShapeType="1"/>
          </p:cNvSpPr>
          <p:nvPr/>
        </p:nvSpPr>
        <p:spPr bwMode="auto">
          <a:xfrm>
            <a:off x="2157413" y="4892675"/>
            <a:ext cx="101600" cy="1588"/>
          </a:xfrm>
          <a:prstGeom prst="line">
            <a:avLst/>
          </a:prstGeom>
          <a:noFill/>
          <a:ln w="3175">
            <a:solidFill>
              <a:srgbClr val="C2C2C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91" name="Rectangle 87">
            <a:extLst>
              <a:ext uri="{FF2B5EF4-FFF2-40B4-BE49-F238E27FC236}">
                <a16:creationId xmlns:a16="http://schemas.microsoft.com/office/drawing/2014/main" id="{6303525F-E515-8042-B765-4E0C9FD5165F}"/>
              </a:ext>
            </a:extLst>
          </p:cNvPr>
          <p:cNvSpPr>
            <a:spLocks noChangeArrowheads="1"/>
          </p:cNvSpPr>
          <p:nvPr/>
        </p:nvSpPr>
        <p:spPr bwMode="auto">
          <a:xfrm>
            <a:off x="1868488" y="4900613"/>
            <a:ext cx="101600" cy="95250"/>
          </a:xfrm>
          <a:prstGeom prst="rect">
            <a:avLst/>
          </a:prstGeom>
          <a:solidFill>
            <a:srgbClr val="C2C2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592" name="Rectangle 88">
            <a:extLst>
              <a:ext uri="{FF2B5EF4-FFF2-40B4-BE49-F238E27FC236}">
                <a16:creationId xmlns:a16="http://schemas.microsoft.com/office/drawing/2014/main" id="{AEB386E8-3C5A-9C42-BD9B-C6316582C8B8}"/>
              </a:ext>
            </a:extLst>
          </p:cNvPr>
          <p:cNvSpPr>
            <a:spLocks noChangeArrowheads="1"/>
          </p:cNvSpPr>
          <p:nvPr/>
        </p:nvSpPr>
        <p:spPr bwMode="auto">
          <a:xfrm>
            <a:off x="1868488" y="4900613"/>
            <a:ext cx="101600" cy="95250"/>
          </a:xfrm>
          <a:prstGeom prst="rect">
            <a:avLst/>
          </a:prstGeom>
          <a:noFill/>
          <a:ln w="0">
            <a:solidFill>
              <a:srgbClr val="C2C1C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593" name="Line 89">
            <a:extLst>
              <a:ext uri="{FF2B5EF4-FFF2-40B4-BE49-F238E27FC236}">
                <a16:creationId xmlns:a16="http://schemas.microsoft.com/office/drawing/2014/main" id="{E630ECDF-C7B6-4146-B1A5-64B017908868}"/>
              </a:ext>
            </a:extLst>
          </p:cNvPr>
          <p:cNvSpPr>
            <a:spLocks noChangeShapeType="1"/>
          </p:cNvSpPr>
          <p:nvPr/>
        </p:nvSpPr>
        <p:spPr bwMode="auto">
          <a:xfrm>
            <a:off x="1868488" y="4935538"/>
            <a:ext cx="101600" cy="1587"/>
          </a:xfrm>
          <a:prstGeom prst="line">
            <a:avLst/>
          </a:prstGeom>
          <a:noFill/>
          <a:ln w="3175">
            <a:solidFill>
              <a:srgbClr val="C2C2C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94" name="Line 90">
            <a:extLst>
              <a:ext uri="{FF2B5EF4-FFF2-40B4-BE49-F238E27FC236}">
                <a16:creationId xmlns:a16="http://schemas.microsoft.com/office/drawing/2014/main" id="{BDEDD520-DCAF-8F43-9D78-CAD3B489969E}"/>
              </a:ext>
            </a:extLst>
          </p:cNvPr>
          <p:cNvSpPr>
            <a:spLocks noChangeShapeType="1"/>
          </p:cNvSpPr>
          <p:nvPr/>
        </p:nvSpPr>
        <p:spPr bwMode="auto">
          <a:xfrm>
            <a:off x="1868488" y="4956175"/>
            <a:ext cx="101600" cy="1588"/>
          </a:xfrm>
          <a:prstGeom prst="line">
            <a:avLst/>
          </a:prstGeom>
          <a:noFill/>
          <a:ln w="3175">
            <a:solidFill>
              <a:srgbClr val="C2C2C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95" name="Rectangle 91">
            <a:extLst>
              <a:ext uri="{FF2B5EF4-FFF2-40B4-BE49-F238E27FC236}">
                <a16:creationId xmlns:a16="http://schemas.microsoft.com/office/drawing/2014/main" id="{A628A994-3AB4-624D-A619-B6B1B752FAA2}"/>
              </a:ext>
            </a:extLst>
          </p:cNvPr>
          <p:cNvSpPr>
            <a:spLocks noChangeArrowheads="1"/>
          </p:cNvSpPr>
          <p:nvPr/>
        </p:nvSpPr>
        <p:spPr bwMode="auto">
          <a:xfrm>
            <a:off x="1941513" y="4586288"/>
            <a:ext cx="103187" cy="95250"/>
          </a:xfrm>
          <a:prstGeom prst="rect">
            <a:avLst/>
          </a:prstGeom>
          <a:solidFill>
            <a:srgbClr val="C2C2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596" name="Rectangle 92">
            <a:extLst>
              <a:ext uri="{FF2B5EF4-FFF2-40B4-BE49-F238E27FC236}">
                <a16:creationId xmlns:a16="http://schemas.microsoft.com/office/drawing/2014/main" id="{33AA3683-9EF6-D246-B7FA-FF6B237BBC43}"/>
              </a:ext>
            </a:extLst>
          </p:cNvPr>
          <p:cNvSpPr>
            <a:spLocks noChangeArrowheads="1"/>
          </p:cNvSpPr>
          <p:nvPr/>
        </p:nvSpPr>
        <p:spPr bwMode="auto">
          <a:xfrm>
            <a:off x="1941513" y="4586288"/>
            <a:ext cx="103187" cy="95250"/>
          </a:xfrm>
          <a:prstGeom prst="rect">
            <a:avLst/>
          </a:prstGeom>
          <a:noFill/>
          <a:ln w="0">
            <a:solidFill>
              <a:srgbClr val="C2C1C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597" name="Line 93">
            <a:extLst>
              <a:ext uri="{FF2B5EF4-FFF2-40B4-BE49-F238E27FC236}">
                <a16:creationId xmlns:a16="http://schemas.microsoft.com/office/drawing/2014/main" id="{3616F10E-B131-514E-9D8D-C0A88342AD3A}"/>
              </a:ext>
            </a:extLst>
          </p:cNvPr>
          <p:cNvSpPr>
            <a:spLocks noChangeShapeType="1"/>
          </p:cNvSpPr>
          <p:nvPr/>
        </p:nvSpPr>
        <p:spPr bwMode="auto">
          <a:xfrm>
            <a:off x="1941513" y="4619625"/>
            <a:ext cx="103187" cy="1588"/>
          </a:xfrm>
          <a:prstGeom prst="line">
            <a:avLst/>
          </a:prstGeom>
          <a:noFill/>
          <a:ln w="3175">
            <a:solidFill>
              <a:srgbClr val="C2C2C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98" name="Line 94">
            <a:extLst>
              <a:ext uri="{FF2B5EF4-FFF2-40B4-BE49-F238E27FC236}">
                <a16:creationId xmlns:a16="http://schemas.microsoft.com/office/drawing/2014/main" id="{015133AC-6149-144F-965A-74A380C213EA}"/>
              </a:ext>
            </a:extLst>
          </p:cNvPr>
          <p:cNvSpPr>
            <a:spLocks noChangeShapeType="1"/>
          </p:cNvSpPr>
          <p:nvPr/>
        </p:nvSpPr>
        <p:spPr bwMode="auto">
          <a:xfrm>
            <a:off x="1941513" y="4641850"/>
            <a:ext cx="103187" cy="1588"/>
          </a:xfrm>
          <a:prstGeom prst="line">
            <a:avLst/>
          </a:prstGeom>
          <a:noFill/>
          <a:ln w="3175">
            <a:solidFill>
              <a:srgbClr val="C2C2C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99" name="Line 95">
            <a:extLst>
              <a:ext uri="{FF2B5EF4-FFF2-40B4-BE49-F238E27FC236}">
                <a16:creationId xmlns:a16="http://schemas.microsoft.com/office/drawing/2014/main" id="{0EB41FC2-095D-9B45-B416-6888F787272F}"/>
              </a:ext>
            </a:extLst>
          </p:cNvPr>
          <p:cNvSpPr>
            <a:spLocks noChangeShapeType="1"/>
          </p:cNvSpPr>
          <p:nvPr/>
        </p:nvSpPr>
        <p:spPr bwMode="auto">
          <a:xfrm flipV="1">
            <a:off x="1728788" y="4614863"/>
            <a:ext cx="173037" cy="66675"/>
          </a:xfrm>
          <a:prstGeom prst="line">
            <a:avLst/>
          </a:prstGeom>
          <a:noFill/>
          <a:ln w="3175">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00" name="Line 96">
            <a:extLst>
              <a:ext uri="{FF2B5EF4-FFF2-40B4-BE49-F238E27FC236}">
                <a16:creationId xmlns:a16="http://schemas.microsoft.com/office/drawing/2014/main" id="{64D5F1F9-24B7-D444-B9BF-F76222FE9C2D}"/>
              </a:ext>
            </a:extLst>
          </p:cNvPr>
          <p:cNvSpPr>
            <a:spLocks noChangeShapeType="1"/>
          </p:cNvSpPr>
          <p:nvPr/>
        </p:nvSpPr>
        <p:spPr bwMode="auto">
          <a:xfrm flipH="1">
            <a:off x="1925638" y="4697413"/>
            <a:ext cx="36512" cy="169862"/>
          </a:xfrm>
          <a:prstGeom prst="line">
            <a:avLst/>
          </a:prstGeom>
          <a:noFill/>
          <a:ln w="3175">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01" name="Line 97">
            <a:extLst>
              <a:ext uri="{FF2B5EF4-FFF2-40B4-BE49-F238E27FC236}">
                <a16:creationId xmlns:a16="http://schemas.microsoft.com/office/drawing/2014/main" id="{12895959-0B9C-7042-B459-D5FE7BD1C951}"/>
              </a:ext>
            </a:extLst>
          </p:cNvPr>
          <p:cNvSpPr>
            <a:spLocks noChangeShapeType="1"/>
          </p:cNvSpPr>
          <p:nvPr/>
        </p:nvSpPr>
        <p:spPr bwMode="auto">
          <a:xfrm>
            <a:off x="1717675" y="4779963"/>
            <a:ext cx="114300" cy="87312"/>
          </a:xfrm>
          <a:prstGeom prst="line">
            <a:avLst/>
          </a:prstGeom>
          <a:noFill/>
          <a:ln w="3175">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02" name="Line 98">
            <a:extLst>
              <a:ext uri="{FF2B5EF4-FFF2-40B4-BE49-F238E27FC236}">
                <a16:creationId xmlns:a16="http://schemas.microsoft.com/office/drawing/2014/main" id="{8F8AE0DF-D0AE-4D41-A5B3-460E01C45AA5}"/>
              </a:ext>
            </a:extLst>
          </p:cNvPr>
          <p:cNvSpPr>
            <a:spLocks noChangeShapeType="1"/>
          </p:cNvSpPr>
          <p:nvPr/>
        </p:nvSpPr>
        <p:spPr bwMode="auto">
          <a:xfrm flipV="1">
            <a:off x="1990725" y="4872038"/>
            <a:ext cx="133350" cy="61912"/>
          </a:xfrm>
          <a:prstGeom prst="line">
            <a:avLst/>
          </a:prstGeom>
          <a:noFill/>
          <a:ln w="3175">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03" name="Rectangle 99">
            <a:extLst>
              <a:ext uri="{FF2B5EF4-FFF2-40B4-BE49-F238E27FC236}">
                <a16:creationId xmlns:a16="http://schemas.microsoft.com/office/drawing/2014/main" id="{0618833E-DAC9-E24C-8C98-10B22C1D72B5}"/>
              </a:ext>
            </a:extLst>
          </p:cNvPr>
          <p:cNvSpPr>
            <a:spLocks noChangeArrowheads="1"/>
          </p:cNvSpPr>
          <p:nvPr/>
        </p:nvSpPr>
        <p:spPr bwMode="auto">
          <a:xfrm>
            <a:off x="1598613" y="4641850"/>
            <a:ext cx="103187" cy="95250"/>
          </a:xfrm>
          <a:prstGeom prst="rect">
            <a:avLst/>
          </a:prstGeom>
          <a:solidFill>
            <a:srgbClr val="7989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04" name="Rectangle 100">
            <a:extLst>
              <a:ext uri="{FF2B5EF4-FFF2-40B4-BE49-F238E27FC236}">
                <a16:creationId xmlns:a16="http://schemas.microsoft.com/office/drawing/2014/main" id="{A92C5CDE-1B08-6F41-8BCE-BB7F1784D2E5}"/>
              </a:ext>
            </a:extLst>
          </p:cNvPr>
          <p:cNvSpPr>
            <a:spLocks noChangeArrowheads="1"/>
          </p:cNvSpPr>
          <p:nvPr/>
        </p:nvSpPr>
        <p:spPr bwMode="auto">
          <a:xfrm>
            <a:off x="1598613" y="4641850"/>
            <a:ext cx="103187" cy="95250"/>
          </a:xfrm>
          <a:prstGeom prst="rect">
            <a:avLst/>
          </a:prstGeom>
          <a:noFill/>
          <a:ln w="0">
            <a:solidFill>
              <a:srgbClr val="25221E"/>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05" name="Line 101">
            <a:extLst>
              <a:ext uri="{FF2B5EF4-FFF2-40B4-BE49-F238E27FC236}">
                <a16:creationId xmlns:a16="http://schemas.microsoft.com/office/drawing/2014/main" id="{B463FD9A-3A97-3B45-8CDA-C42F22DAB31A}"/>
              </a:ext>
            </a:extLst>
          </p:cNvPr>
          <p:cNvSpPr>
            <a:spLocks noChangeShapeType="1"/>
          </p:cNvSpPr>
          <p:nvPr/>
        </p:nvSpPr>
        <p:spPr bwMode="auto">
          <a:xfrm>
            <a:off x="1598613" y="4676775"/>
            <a:ext cx="103187" cy="1588"/>
          </a:xfrm>
          <a:prstGeom prst="line">
            <a:avLst/>
          </a:prstGeom>
          <a:noFill/>
          <a:ln w="3175">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06" name="Line 102">
            <a:extLst>
              <a:ext uri="{FF2B5EF4-FFF2-40B4-BE49-F238E27FC236}">
                <a16:creationId xmlns:a16="http://schemas.microsoft.com/office/drawing/2014/main" id="{5C6B0386-373A-2F41-8897-058E6525C07A}"/>
              </a:ext>
            </a:extLst>
          </p:cNvPr>
          <p:cNvSpPr>
            <a:spLocks noChangeShapeType="1"/>
          </p:cNvSpPr>
          <p:nvPr/>
        </p:nvSpPr>
        <p:spPr bwMode="auto">
          <a:xfrm>
            <a:off x="1598613" y="4697413"/>
            <a:ext cx="103187" cy="1587"/>
          </a:xfrm>
          <a:prstGeom prst="line">
            <a:avLst/>
          </a:prstGeom>
          <a:noFill/>
          <a:ln w="3175">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07" name="Rectangle 103">
            <a:extLst>
              <a:ext uri="{FF2B5EF4-FFF2-40B4-BE49-F238E27FC236}">
                <a16:creationId xmlns:a16="http://schemas.microsoft.com/office/drawing/2014/main" id="{9ECF2181-29D8-7F44-A174-6BF5920A7CC2}"/>
              </a:ext>
            </a:extLst>
          </p:cNvPr>
          <p:cNvSpPr>
            <a:spLocks noChangeArrowheads="1"/>
          </p:cNvSpPr>
          <p:nvPr/>
        </p:nvSpPr>
        <p:spPr bwMode="auto">
          <a:xfrm>
            <a:off x="2138363" y="4818063"/>
            <a:ext cx="103187" cy="93662"/>
          </a:xfrm>
          <a:prstGeom prst="rect">
            <a:avLst/>
          </a:prstGeom>
          <a:solidFill>
            <a:srgbClr val="7989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08" name="Rectangle 104">
            <a:extLst>
              <a:ext uri="{FF2B5EF4-FFF2-40B4-BE49-F238E27FC236}">
                <a16:creationId xmlns:a16="http://schemas.microsoft.com/office/drawing/2014/main" id="{9E4DB4D4-6E8A-B442-BBA9-793391F1D5C9}"/>
              </a:ext>
            </a:extLst>
          </p:cNvPr>
          <p:cNvSpPr>
            <a:spLocks noChangeArrowheads="1"/>
          </p:cNvSpPr>
          <p:nvPr/>
        </p:nvSpPr>
        <p:spPr bwMode="auto">
          <a:xfrm>
            <a:off x="2138363" y="4818063"/>
            <a:ext cx="103187" cy="93662"/>
          </a:xfrm>
          <a:prstGeom prst="rect">
            <a:avLst/>
          </a:prstGeom>
          <a:noFill/>
          <a:ln w="0">
            <a:solidFill>
              <a:srgbClr val="25221E"/>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09" name="Line 105">
            <a:extLst>
              <a:ext uri="{FF2B5EF4-FFF2-40B4-BE49-F238E27FC236}">
                <a16:creationId xmlns:a16="http://schemas.microsoft.com/office/drawing/2014/main" id="{BD402195-8579-0F49-9B60-926D481E0164}"/>
              </a:ext>
            </a:extLst>
          </p:cNvPr>
          <p:cNvSpPr>
            <a:spLocks noChangeShapeType="1"/>
          </p:cNvSpPr>
          <p:nvPr/>
        </p:nvSpPr>
        <p:spPr bwMode="auto">
          <a:xfrm>
            <a:off x="2138363" y="4851400"/>
            <a:ext cx="103187" cy="1588"/>
          </a:xfrm>
          <a:prstGeom prst="line">
            <a:avLst/>
          </a:prstGeom>
          <a:noFill/>
          <a:ln w="3175">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10" name="Line 106">
            <a:extLst>
              <a:ext uri="{FF2B5EF4-FFF2-40B4-BE49-F238E27FC236}">
                <a16:creationId xmlns:a16="http://schemas.microsoft.com/office/drawing/2014/main" id="{781815EC-87B1-9044-A4D3-0EDE6CE50250}"/>
              </a:ext>
            </a:extLst>
          </p:cNvPr>
          <p:cNvSpPr>
            <a:spLocks noChangeShapeType="1"/>
          </p:cNvSpPr>
          <p:nvPr/>
        </p:nvSpPr>
        <p:spPr bwMode="auto">
          <a:xfrm>
            <a:off x="2138363" y="4873625"/>
            <a:ext cx="103187" cy="1588"/>
          </a:xfrm>
          <a:prstGeom prst="line">
            <a:avLst/>
          </a:prstGeom>
          <a:noFill/>
          <a:ln w="3175">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11" name="Rectangle 107">
            <a:extLst>
              <a:ext uri="{FF2B5EF4-FFF2-40B4-BE49-F238E27FC236}">
                <a16:creationId xmlns:a16="http://schemas.microsoft.com/office/drawing/2014/main" id="{C7E95F81-DA32-C241-8B80-5AA8D3886B5A}"/>
              </a:ext>
            </a:extLst>
          </p:cNvPr>
          <p:cNvSpPr>
            <a:spLocks noChangeArrowheads="1"/>
          </p:cNvSpPr>
          <p:nvPr/>
        </p:nvSpPr>
        <p:spPr bwMode="auto">
          <a:xfrm>
            <a:off x="1849438" y="4881563"/>
            <a:ext cx="103187" cy="95250"/>
          </a:xfrm>
          <a:prstGeom prst="rect">
            <a:avLst/>
          </a:prstGeom>
          <a:solidFill>
            <a:srgbClr val="7989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12" name="Rectangle 108">
            <a:extLst>
              <a:ext uri="{FF2B5EF4-FFF2-40B4-BE49-F238E27FC236}">
                <a16:creationId xmlns:a16="http://schemas.microsoft.com/office/drawing/2014/main" id="{4B2A393D-996F-9649-A75D-BE73ABA74D54}"/>
              </a:ext>
            </a:extLst>
          </p:cNvPr>
          <p:cNvSpPr>
            <a:spLocks noChangeArrowheads="1"/>
          </p:cNvSpPr>
          <p:nvPr/>
        </p:nvSpPr>
        <p:spPr bwMode="auto">
          <a:xfrm>
            <a:off x="1849438" y="4881563"/>
            <a:ext cx="103187" cy="95250"/>
          </a:xfrm>
          <a:prstGeom prst="rect">
            <a:avLst/>
          </a:prstGeom>
          <a:noFill/>
          <a:ln w="0">
            <a:solidFill>
              <a:srgbClr val="25221E"/>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13" name="Line 109">
            <a:extLst>
              <a:ext uri="{FF2B5EF4-FFF2-40B4-BE49-F238E27FC236}">
                <a16:creationId xmlns:a16="http://schemas.microsoft.com/office/drawing/2014/main" id="{D09A9DED-7C5E-FE40-855A-2122CC4791B8}"/>
              </a:ext>
            </a:extLst>
          </p:cNvPr>
          <p:cNvSpPr>
            <a:spLocks noChangeShapeType="1"/>
          </p:cNvSpPr>
          <p:nvPr/>
        </p:nvSpPr>
        <p:spPr bwMode="auto">
          <a:xfrm>
            <a:off x="1849438" y="4916488"/>
            <a:ext cx="103187" cy="1587"/>
          </a:xfrm>
          <a:prstGeom prst="line">
            <a:avLst/>
          </a:prstGeom>
          <a:noFill/>
          <a:ln w="3175">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14" name="Line 110">
            <a:extLst>
              <a:ext uri="{FF2B5EF4-FFF2-40B4-BE49-F238E27FC236}">
                <a16:creationId xmlns:a16="http://schemas.microsoft.com/office/drawing/2014/main" id="{671A1370-1BB5-F34F-9031-D2155CB4B252}"/>
              </a:ext>
            </a:extLst>
          </p:cNvPr>
          <p:cNvSpPr>
            <a:spLocks noChangeShapeType="1"/>
          </p:cNvSpPr>
          <p:nvPr/>
        </p:nvSpPr>
        <p:spPr bwMode="auto">
          <a:xfrm>
            <a:off x="1849438" y="4937125"/>
            <a:ext cx="103187" cy="1588"/>
          </a:xfrm>
          <a:prstGeom prst="line">
            <a:avLst/>
          </a:prstGeom>
          <a:noFill/>
          <a:ln w="3175">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15" name="Rectangle 111">
            <a:extLst>
              <a:ext uri="{FF2B5EF4-FFF2-40B4-BE49-F238E27FC236}">
                <a16:creationId xmlns:a16="http://schemas.microsoft.com/office/drawing/2014/main" id="{71A22439-E000-DC48-9C55-51C3FB3293BC}"/>
              </a:ext>
            </a:extLst>
          </p:cNvPr>
          <p:cNvSpPr>
            <a:spLocks noChangeArrowheads="1"/>
          </p:cNvSpPr>
          <p:nvPr/>
        </p:nvSpPr>
        <p:spPr bwMode="auto">
          <a:xfrm>
            <a:off x="1924050" y="4567238"/>
            <a:ext cx="101600" cy="95250"/>
          </a:xfrm>
          <a:prstGeom prst="rect">
            <a:avLst/>
          </a:prstGeom>
          <a:solidFill>
            <a:srgbClr val="7989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16" name="Rectangle 112">
            <a:extLst>
              <a:ext uri="{FF2B5EF4-FFF2-40B4-BE49-F238E27FC236}">
                <a16:creationId xmlns:a16="http://schemas.microsoft.com/office/drawing/2014/main" id="{EC69526B-E98E-824B-9024-B2C9C82B9273}"/>
              </a:ext>
            </a:extLst>
          </p:cNvPr>
          <p:cNvSpPr>
            <a:spLocks noChangeArrowheads="1"/>
          </p:cNvSpPr>
          <p:nvPr/>
        </p:nvSpPr>
        <p:spPr bwMode="auto">
          <a:xfrm>
            <a:off x="1924050" y="4567238"/>
            <a:ext cx="101600" cy="95250"/>
          </a:xfrm>
          <a:prstGeom prst="rect">
            <a:avLst/>
          </a:prstGeom>
          <a:noFill/>
          <a:ln w="0">
            <a:solidFill>
              <a:srgbClr val="25221E"/>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17" name="Line 113">
            <a:extLst>
              <a:ext uri="{FF2B5EF4-FFF2-40B4-BE49-F238E27FC236}">
                <a16:creationId xmlns:a16="http://schemas.microsoft.com/office/drawing/2014/main" id="{59A264E8-3EDD-5644-8302-BF6E8DC1A014}"/>
              </a:ext>
            </a:extLst>
          </p:cNvPr>
          <p:cNvSpPr>
            <a:spLocks noChangeShapeType="1"/>
          </p:cNvSpPr>
          <p:nvPr/>
        </p:nvSpPr>
        <p:spPr bwMode="auto">
          <a:xfrm>
            <a:off x="1924050" y="4600575"/>
            <a:ext cx="101600" cy="1588"/>
          </a:xfrm>
          <a:prstGeom prst="line">
            <a:avLst/>
          </a:prstGeom>
          <a:noFill/>
          <a:ln w="3175">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18" name="Line 114">
            <a:extLst>
              <a:ext uri="{FF2B5EF4-FFF2-40B4-BE49-F238E27FC236}">
                <a16:creationId xmlns:a16="http://schemas.microsoft.com/office/drawing/2014/main" id="{E7AA4384-1262-2844-8A23-1AFA2760130F}"/>
              </a:ext>
            </a:extLst>
          </p:cNvPr>
          <p:cNvSpPr>
            <a:spLocks noChangeShapeType="1"/>
          </p:cNvSpPr>
          <p:nvPr/>
        </p:nvSpPr>
        <p:spPr bwMode="auto">
          <a:xfrm>
            <a:off x="1924050" y="4621213"/>
            <a:ext cx="101600" cy="1587"/>
          </a:xfrm>
          <a:prstGeom prst="line">
            <a:avLst/>
          </a:prstGeom>
          <a:noFill/>
          <a:ln w="3175">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19" name="Freeform 115">
            <a:extLst>
              <a:ext uri="{FF2B5EF4-FFF2-40B4-BE49-F238E27FC236}">
                <a16:creationId xmlns:a16="http://schemas.microsoft.com/office/drawing/2014/main" id="{8B570221-F24F-ED4A-B588-E36B736658DB}"/>
              </a:ext>
            </a:extLst>
          </p:cNvPr>
          <p:cNvSpPr>
            <a:spLocks/>
          </p:cNvSpPr>
          <p:nvPr/>
        </p:nvSpPr>
        <p:spPr bwMode="auto">
          <a:xfrm>
            <a:off x="3163888" y="4543425"/>
            <a:ext cx="128587" cy="127000"/>
          </a:xfrm>
          <a:custGeom>
            <a:avLst/>
            <a:gdLst>
              <a:gd name="T0" fmla="*/ 2147483647 w 480"/>
              <a:gd name="T1" fmla="*/ 2147483647 h 480"/>
              <a:gd name="T2" fmla="*/ 2147483647 w 480"/>
              <a:gd name="T3" fmla="*/ 2147483647 h 480"/>
              <a:gd name="T4" fmla="*/ 2147483647 w 480"/>
              <a:gd name="T5" fmla="*/ 2147483647 h 480"/>
              <a:gd name="T6" fmla="*/ 2147483647 w 480"/>
              <a:gd name="T7" fmla="*/ 2147483647 h 480"/>
              <a:gd name="T8" fmla="*/ 2147483647 w 480"/>
              <a:gd name="T9" fmla="*/ 2147483647 h 480"/>
              <a:gd name="T10" fmla="*/ 2147483647 w 480"/>
              <a:gd name="T11" fmla="*/ 2147483647 h 480"/>
              <a:gd name="T12" fmla="*/ 2147483647 w 480"/>
              <a:gd name="T13" fmla="*/ 2147483647 h 480"/>
              <a:gd name="T14" fmla="*/ 2147483647 w 480"/>
              <a:gd name="T15" fmla="*/ 2147483647 h 480"/>
              <a:gd name="T16" fmla="*/ 2147483647 w 480"/>
              <a:gd name="T17" fmla="*/ 2147483647 h 480"/>
              <a:gd name="T18" fmla="*/ 2147483647 w 480"/>
              <a:gd name="T19" fmla="*/ 2147483647 h 480"/>
              <a:gd name="T20" fmla="*/ 2147483647 w 480"/>
              <a:gd name="T21" fmla="*/ 2147483647 h 480"/>
              <a:gd name="T22" fmla="*/ 2147483647 w 480"/>
              <a:gd name="T23" fmla="*/ 2147483647 h 480"/>
              <a:gd name="T24" fmla="*/ 2147483647 w 480"/>
              <a:gd name="T25" fmla="*/ 2147483647 h 480"/>
              <a:gd name="T26" fmla="*/ 2147483647 w 480"/>
              <a:gd name="T27" fmla="*/ 2147483647 h 480"/>
              <a:gd name="T28" fmla="*/ 2147483647 w 480"/>
              <a:gd name="T29" fmla="*/ 2147483647 h 480"/>
              <a:gd name="T30" fmla="*/ 2147483647 w 480"/>
              <a:gd name="T31" fmla="*/ 2147483647 h 480"/>
              <a:gd name="T32" fmla="*/ 2147483647 w 480"/>
              <a:gd name="T33" fmla="*/ 2147483647 h 480"/>
              <a:gd name="T34" fmla="*/ 2147483647 w 480"/>
              <a:gd name="T35" fmla="*/ 2147483647 h 480"/>
              <a:gd name="T36" fmla="*/ 2147483647 w 480"/>
              <a:gd name="T37" fmla="*/ 2147483647 h 480"/>
              <a:gd name="T38" fmla="*/ 2147483647 w 480"/>
              <a:gd name="T39" fmla="*/ 2147483647 h 480"/>
              <a:gd name="T40" fmla="*/ 2147483647 w 480"/>
              <a:gd name="T41" fmla="*/ 2147483647 h 480"/>
              <a:gd name="T42" fmla="*/ 0 w 480"/>
              <a:gd name="T43" fmla="*/ 2147483647 h 480"/>
              <a:gd name="T44" fmla="*/ 2147483647 w 480"/>
              <a:gd name="T45" fmla="*/ 2147483647 h 480"/>
              <a:gd name="T46" fmla="*/ 2147483647 w 480"/>
              <a:gd name="T47" fmla="*/ 2147483647 h 480"/>
              <a:gd name="T48" fmla="*/ 2147483647 w 480"/>
              <a:gd name="T49" fmla="*/ 2147483647 h 480"/>
              <a:gd name="T50" fmla="*/ 2147483647 w 480"/>
              <a:gd name="T51" fmla="*/ 2147483647 h 480"/>
              <a:gd name="T52" fmla="*/ 2147483647 w 480"/>
              <a:gd name="T53" fmla="*/ 2147483647 h 480"/>
              <a:gd name="T54" fmla="*/ 2147483647 w 480"/>
              <a:gd name="T55" fmla="*/ 2147483647 h 480"/>
              <a:gd name="T56" fmla="*/ 2147483647 w 480"/>
              <a:gd name="T57" fmla="*/ 2147483647 h 480"/>
              <a:gd name="T58" fmla="*/ 2147483647 w 480"/>
              <a:gd name="T59" fmla="*/ 2147483647 h 480"/>
              <a:gd name="T60" fmla="*/ 2147483647 w 480"/>
              <a:gd name="T61" fmla="*/ 2147483647 h 480"/>
              <a:gd name="T62" fmla="*/ 2147483647 w 480"/>
              <a:gd name="T63" fmla="*/ 2147483647 h 480"/>
              <a:gd name="T64" fmla="*/ 2147483647 w 480"/>
              <a:gd name="T65" fmla="*/ 2147483647 h 480"/>
              <a:gd name="T66" fmla="*/ 2147483647 w 480"/>
              <a:gd name="T67" fmla="*/ 2147483647 h 480"/>
              <a:gd name="T68" fmla="*/ 2147483647 w 480"/>
              <a:gd name="T69" fmla="*/ 2147483647 h 480"/>
              <a:gd name="T70" fmla="*/ 2147483647 w 480"/>
              <a:gd name="T71" fmla="*/ 2147483647 h 480"/>
              <a:gd name="T72" fmla="*/ 2147483647 w 480"/>
              <a:gd name="T73" fmla="*/ 2147483647 h 480"/>
              <a:gd name="T74" fmla="*/ 2147483647 w 480"/>
              <a:gd name="T75" fmla="*/ 0 h 480"/>
              <a:gd name="T76" fmla="*/ 2147483647 w 480"/>
              <a:gd name="T77" fmla="*/ 2147483647 h 480"/>
              <a:gd name="T78" fmla="*/ 2147483647 w 480"/>
              <a:gd name="T79" fmla="*/ 2147483647 h 480"/>
              <a:gd name="T80" fmla="*/ 2147483647 w 480"/>
              <a:gd name="T81" fmla="*/ 2147483647 h 480"/>
              <a:gd name="T82" fmla="*/ 2147483647 w 480"/>
              <a:gd name="T83" fmla="*/ 2147483647 h 480"/>
              <a:gd name="T84" fmla="*/ 2147483647 w 480"/>
              <a:gd name="T85" fmla="*/ 2147483647 h 480"/>
              <a:gd name="T86" fmla="*/ 2147483647 w 480"/>
              <a:gd name="T87" fmla="*/ 2147483647 h 480"/>
              <a:gd name="T88" fmla="*/ 2147483647 w 480"/>
              <a:gd name="T89" fmla="*/ 2147483647 h 480"/>
              <a:gd name="T90" fmla="*/ 2147483647 w 480"/>
              <a:gd name="T91" fmla="*/ 2147483647 h 480"/>
              <a:gd name="T92" fmla="*/ 2147483647 w 480"/>
              <a:gd name="T93" fmla="*/ 2147483647 h 480"/>
              <a:gd name="T94" fmla="*/ 2147483647 w 480"/>
              <a:gd name="T95" fmla="*/ 2147483647 h 480"/>
              <a:gd name="T96" fmla="*/ 2147483647 w 480"/>
              <a:gd name="T97" fmla="*/ 2147483647 h 480"/>
              <a:gd name="T98" fmla="*/ 2147483647 w 480"/>
              <a:gd name="T99" fmla="*/ 2147483647 h 480"/>
              <a:gd name="T100" fmla="*/ 2147483647 w 480"/>
              <a:gd name="T101" fmla="*/ 2147483647 h 480"/>
              <a:gd name="T102" fmla="*/ 2147483647 w 480"/>
              <a:gd name="T103" fmla="*/ 2147483647 h 480"/>
              <a:gd name="T104" fmla="*/ 2147483647 w 480"/>
              <a:gd name="T105" fmla="*/ 2147483647 h 480"/>
              <a:gd name="T106" fmla="*/ 2147483647 w 480"/>
              <a:gd name="T107" fmla="*/ 2147483647 h 480"/>
              <a:gd name="T108" fmla="*/ 2147483647 w 480"/>
              <a:gd name="T109" fmla="*/ 2147483647 h 480"/>
              <a:gd name="T110" fmla="*/ 2147483647 w 480"/>
              <a:gd name="T111" fmla="*/ 2147483647 h 480"/>
              <a:gd name="T112" fmla="*/ 2147483647 w 480"/>
              <a:gd name="T113" fmla="*/ 2147483647 h 480"/>
              <a:gd name="T114" fmla="*/ 2147483647 w 480"/>
              <a:gd name="T115" fmla="*/ 2147483647 h 480"/>
              <a:gd name="T116" fmla="*/ 2147483647 w 480"/>
              <a:gd name="T117" fmla="*/ 2147483647 h 480"/>
              <a:gd name="T118" fmla="*/ 2147483647 w 480"/>
              <a:gd name="T119" fmla="*/ 2147483647 h 480"/>
              <a:gd name="T120" fmla="*/ 2147483647 w 480"/>
              <a:gd name="T121" fmla="*/ 2147483647 h 480"/>
              <a:gd name="T122" fmla="*/ 2147483647 w 480"/>
              <a:gd name="T123" fmla="*/ 2147483647 h 4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80"/>
              <a:gd name="T187" fmla="*/ 0 h 480"/>
              <a:gd name="T188" fmla="*/ 480 w 480"/>
              <a:gd name="T189" fmla="*/ 480 h 48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80" h="480">
                <a:moveTo>
                  <a:pt x="374" y="412"/>
                </a:moveTo>
                <a:lnTo>
                  <a:pt x="380" y="426"/>
                </a:lnTo>
                <a:lnTo>
                  <a:pt x="381" y="427"/>
                </a:lnTo>
                <a:lnTo>
                  <a:pt x="381" y="428"/>
                </a:lnTo>
                <a:lnTo>
                  <a:pt x="381" y="430"/>
                </a:lnTo>
                <a:lnTo>
                  <a:pt x="381" y="432"/>
                </a:lnTo>
                <a:lnTo>
                  <a:pt x="380" y="433"/>
                </a:lnTo>
                <a:lnTo>
                  <a:pt x="379" y="435"/>
                </a:lnTo>
                <a:lnTo>
                  <a:pt x="376" y="438"/>
                </a:lnTo>
                <a:lnTo>
                  <a:pt x="374" y="439"/>
                </a:lnTo>
                <a:lnTo>
                  <a:pt x="371" y="440"/>
                </a:lnTo>
                <a:lnTo>
                  <a:pt x="370" y="441"/>
                </a:lnTo>
                <a:lnTo>
                  <a:pt x="369" y="442"/>
                </a:lnTo>
                <a:lnTo>
                  <a:pt x="368" y="442"/>
                </a:lnTo>
                <a:lnTo>
                  <a:pt x="367" y="444"/>
                </a:lnTo>
                <a:lnTo>
                  <a:pt x="366" y="444"/>
                </a:lnTo>
                <a:lnTo>
                  <a:pt x="364" y="444"/>
                </a:lnTo>
                <a:lnTo>
                  <a:pt x="363" y="444"/>
                </a:lnTo>
                <a:lnTo>
                  <a:pt x="361" y="444"/>
                </a:lnTo>
                <a:lnTo>
                  <a:pt x="360" y="442"/>
                </a:lnTo>
                <a:lnTo>
                  <a:pt x="357" y="441"/>
                </a:lnTo>
                <a:lnTo>
                  <a:pt x="356" y="439"/>
                </a:lnTo>
                <a:lnTo>
                  <a:pt x="354" y="437"/>
                </a:lnTo>
                <a:lnTo>
                  <a:pt x="353" y="435"/>
                </a:lnTo>
                <a:lnTo>
                  <a:pt x="350" y="433"/>
                </a:lnTo>
                <a:lnTo>
                  <a:pt x="349" y="431"/>
                </a:lnTo>
                <a:lnTo>
                  <a:pt x="348" y="430"/>
                </a:lnTo>
                <a:lnTo>
                  <a:pt x="347" y="428"/>
                </a:lnTo>
                <a:lnTo>
                  <a:pt x="325" y="440"/>
                </a:lnTo>
                <a:lnTo>
                  <a:pt x="327" y="456"/>
                </a:lnTo>
                <a:lnTo>
                  <a:pt x="327" y="458"/>
                </a:lnTo>
                <a:lnTo>
                  <a:pt x="327" y="459"/>
                </a:lnTo>
                <a:lnTo>
                  <a:pt x="327" y="460"/>
                </a:lnTo>
                <a:lnTo>
                  <a:pt x="326" y="461"/>
                </a:lnTo>
                <a:lnTo>
                  <a:pt x="325" y="463"/>
                </a:lnTo>
                <a:lnTo>
                  <a:pt x="322" y="465"/>
                </a:lnTo>
                <a:lnTo>
                  <a:pt x="320" y="466"/>
                </a:lnTo>
                <a:lnTo>
                  <a:pt x="317" y="467"/>
                </a:lnTo>
                <a:lnTo>
                  <a:pt x="314" y="468"/>
                </a:lnTo>
                <a:lnTo>
                  <a:pt x="313" y="468"/>
                </a:lnTo>
                <a:lnTo>
                  <a:pt x="312" y="468"/>
                </a:lnTo>
                <a:lnTo>
                  <a:pt x="311" y="469"/>
                </a:lnTo>
                <a:lnTo>
                  <a:pt x="310" y="469"/>
                </a:lnTo>
                <a:lnTo>
                  <a:pt x="308" y="469"/>
                </a:lnTo>
                <a:lnTo>
                  <a:pt x="307" y="469"/>
                </a:lnTo>
                <a:lnTo>
                  <a:pt x="306" y="468"/>
                </a:lnTo>
                <a:lnTo>
                  <a:pt x="304" y="468"/>
                </a:lnTo>
                <a:lnTo>
                  <a:pt x="303" y="467"/>
                </a:lnTo>
                <a:lnTo>
                  <a:pt x="301" y="465"/>
                </a:lnTo>
                <a:lnTo>
                  <a:pt x="300" y="462"/>
                </a:lnTo>
                <a:lnTo>
                  <a:pt x="299" y="460"/>
                </a:lnTo>
                <a:lnTo>
                  <a:pt x="298" y="458"/>
                </a:lnTo>
                <a:lnTo>
                  <a:pt x="297" y="455"/>
                </a:lnTo>
                <a:lnTo>
                  <a:pt x="296" y="453"/>
                </a:lnTo>
                <a:lnTo>
                  <a:pt x="294" y="452"/>
                </a:lnTo>
                <a:lnTo>
                  <a:pt x="294" y="451"/>
                </a:lnTo>
                <a:lnTo>
                  <a:pt x="294" y="449"/>
                </a:lnTo>
                <a:lnTo>
                  <a:pt x="269" y="455"/>
                </a:lnTo>
                <a:lnTo>
                  <a:pt x="267" y="472"/>
                </a:lnTo>
                <a:lnTo>
                  <a:pt x="267" y="473"/>
                </a:lnTo>
                <a:lnTo>
                  <a:pt x="267" y="474"/>
                </a:lnTo>
                <a:lnTo>
                  <a:pt x="266" y="475"/>
                </a:lnTo>
                <a:lnTo>
                  <a:pt x="265" y="476"/>
                </a:lnTo>
                <a:lnTo>
                  <a:pt x="264" y="477"/>
                </a:lnTo>
                <a:lnTo>
                  <a:pt x="262" y="479"/>
                </a:lnTo>
                <a:lnTo>
                  <a:pt x="258" y="479"/>
                </a:lnTo>
                <a:lnTo>
                  <a:pt x="255" y="479"/>
                </a:lnTo>
                <a:lnTo>
                  <a:pt x="252" y="480"/>
                </a:lnTo>
                <a:lnTo>
                  <a:pt x="251" y="480"/>
                </a:lnTo>
                <a:lnTo>
                  <a:pt x="250" y="480"/>
                </a:lnTo>
                <a:lnTo>
                  <a:pt x="249" y="480"/>
                </a:lnTo>
                <a:lnTo>
                  <a:pt x="248" y="480"/>
                </a:lnTo>
                <a:lnTo>
                  <a:pt x="246" y="479"/>
                </a:lnTo>
                <a:lnTo>
                  <a:pt x="245" y="479"/>
                </a:lnTo>
                <a:lnTo>
                  <a:pt x="244" y="477"/>
                </a:lnTo>
                <a:lnTo>
                  <a:pt x="243" y="476"/>
                </a:lnTo>
                <a:lnTo>
                  <a:pt x="242" y="475"/>
                </a:lnTo>
                <a:lnTo>
                  <a:pt x="241" y="473"/>
                </a:lnTo>
                <a:lnTo>
                  <a:pt x="241" y="470"/>
                </a:lnTo>
                <a:lnTo>
                  <a:pt x="239" y="468"/>
                </a:lnTo>
                <a:lnTo>
                  <a:pt x="239" y="465"/>
                </a:lnTo>
                <a:lnTo>
                  <a:pt x="239" y="462"/>
                </a:lnTo>
                <a:lnTo>
                  <a:pt x="238" y="460"/>
                </a:lnTo>
                <a:lnTo>
                  <a:pt x="238" y="458"/>
                </a:lnTo>
                <a:lnTo>
                  <a:pt x="238" y="456"/>
                </a:lnTo>
                <a:lnTo>
                  <a:pt x="213" y="456"/>
                </a:lnTo>
                <a:lnTo>
                  <a:pt x="207" y="470"/>
                </a:lnTo>
                <a:lnTo>
                  <a:pt x="207" y="472"/>
                </a:lnTo>
                <a:lnTo>
                  <a:pt x="207" y="473"/>
                </a:lnTo>
                <a:lnTo>
                  <a:pt x="206" y="474"/>
                </a:lnTo>
                <a:lnTo>
                  <a:pt x="203" y="475"/>
                </a:lnTo>
                <a:lnTo>
                  <a:pt x="202" y="475"/>
                </a:lnTo>
                <a:lnTo>
                  <a:pt x="200" y="476"/>
                </a:lnTo>
                <a:lnTo>
                  <a:pt x="196" y="475"/>
                </a:lnTo>
                <a:lnTo>
                  <a:pt x="193" y="475"/>
                </a:lnTo>
                <a:lnTo>
                  <a:pt x="190" y="474"/>
                </a:lnTo>
                <a:lnTo>
                  <a:pt x="189" y="474"/>
                </a:lnTo>
                <a:lnTo>
                  <a:pt x="188" y="474"/>
                </a:lnTo>
                <a:lnTo>
                  <a:pt x="187" y="474"/>
                </a:lnTo>
                <a:lnTo>
                  <a:pt x="187" y="473"/>
                </a:lnTo>
                <a:lnTo>
                  <a:pt x="186" y="473"/>
                </a:lnTo>
                <a:lnTo>
                  <a:pt x="184" y="473"/>
                </a:lnTo>
                <a:lnTo>
                  <a:pt x="183" y="472"/>
                </a:lnTo>
                <a:lnTo>
                  <a:pt x="182" y="470"/>
                </a:lnTo>
                <a:lnTo>
                  <a:pt x="182" y="469"/>
                </a:lnTo>
                <a:lnTo>
                  <a:pt x="181" y="467"/>
                </a:lnTo>
                <a:lnTo>
                  <a:pt x="181" y="465"/>
                </a:lnTo>
                <a:lnTo>
                  <a:pt x="181" y="462"/>
                </a:lnTo>
                <a:lnTo>
                  <a:pt x="181" y="460"/>
                </a:lnTo>
                <a:lnTo>
                  <a:pt x="181" y="458"/>
                </a:lnTo>
                <a:lnTo>
                  <a:pt x="181" y="454"/>
                </a:lnTo>
                <a:lnTo>
                  <a:pt x="182" y="452"/>
                </a:lnTo>
                <a:lnTo>
                  <a:pt x="182" y="451"/>
                </a:lnTo>
                <a:lnTo>
                  <a:pt x="182" y="449"/>
                </a:lnTo>
                <a:lnTo>
                  <a:pt x="182" y="448"/>
                </a:lnTo>
                <a:lnTo>
                  <a:pt x="158" y="441"/>
                </a:lnTo>
                <a:lnTo>
                  <a:pt x="148" y="454"/>
                </a:lnTo>
                <a:lnTo>
                  <a:pt x="148" y="455"/>
                </a:lnTo>
                <a:lnTo>
                  <a:pt x="147" y="456"/>
                </a:lnTo>
                <a:lnTo>
                  <a:pt x="146" y="456"/>
                </a:lnTo>
                <a:lnTo>
                  <a:pt x="144" y="458"/>
                </a:lnTo>
                <a:lnTo>
                  <a:pt x="141" y="458"/>
                </a:lnTo>
                <a:lnTo>
                  <a:pt x="139" y="458"/>
                </a:lnTo>
                <a:lnTo>
                  <a:pt x="137" y="456"/>
                </a:lnTo>
                <a:lnTo>
                  <a:pt x="133" y="454"/>
                </a:lnTo>
                <a:lnTo>
                  <a:pt x="132" y="453"/>
                </a:lnTo>
                <a:lnTo>
                  <a:pt x="130" y="453"/>
                </a:lnTo>
                <a:lnTo>
                  <a:pt x="128" y="452"/>
                </a:lnTo>
                <a:lnTo>
                  <a:pt x="127" y="452"/>
                </a:lnTo>
                <a:lnTo>
                  <a:pt x="127" y="451"/>
                </a:lnTo>
                <a:lnTo>
                  <a:pt x="126" y="451"/>
                </a:lnTo>
                <a:lnTo>
                  <a:pt x="125" y="449"/>
                </a:lnTo>
                <a:lnTo>
                  <a:pt x="125" y="448"/>
                </a:lnTo>
                <a:lnTo>
                  <a:pt x="124" y="446"/>
                </a:lnTo>
                <a:lnTo>
                  <a:pt x="124" y="445"/>
                </a:lnTo>
                <a:lnTo>
                  <a:pt x="125" y="442"/>
                </a:lnTo>
                <a:lnTo>
                  <a:pt x="125" y="440"/>
                </a:lnTo>
                <a:lnTo>
                  <a:pt x="126" y="437"/>
                </a:lnTo>
                <a:lnTo>
                  <a:pt x="127" y="434"/>
                </a:lnTo>
                <a:lnTo>
                  <a:pt x="127" y="432"/>
                </a:lnTo>
                <a:lnTo>
                  <a:pt x="128" y="430"/>
                </a:lnTo>
                <a:lnTo>
                  <a:pt x="130" y="428"/>
                </a:lnTo>
                <a:lnTo>
                  <a:pt x="130" y="427"/>
                </a:lnTo>
                <a:lnTo>
                  <a:pt x="130" y="426"/>
                </a:lnTo>
                <a:lnTo>
                  <a:pt x="108" y="413"/>
                </a:lnTo>
                <a:lnTo>
                  <a:pt x="96" y="423"/>
                </a:lnTo>
                <a:lnTo>
                  <a:pt x="94" y="424"/>
                </a:lnTo>
                <a:lnTo>
                  <a:pt x="92" y="425"/>
                </a:lnTo>
                <a:lnTo>
                  <a:pt x="91" y="425"/>
                </a:lnTo>
                <a:lnTo>
                  <a:pt x="89" y="425"/>
                </a:lnTo>
                <a:lnTo>
                  <a:pt x="86" y="424"/>
                </a:lnTo>
                <a:lnTo>
                  <a:pt x="84" y="421"/>
                </a:lnTo>
                <a:lnTo>
                  <a:pt x="82" y="420"/>
                </a:lnTo>
                <a:lnTo>
                  <a:pt x="79" y="418"/>
                </a:lnTo>
                <a:lnTo>
                  <a:pt x="78" y="417"/>
                </a:lnTo>
                <a:lnTo>
                  <a:pt x="77" y="417"/>
                </a:lnTo>
                <a:lnTo>
                  <a:pt x="77" y="416"/>
                </a:lnTo>
                <a:lnTo>
                  <a:pt x="76" y="414"/>
                </a:lnTo>
                <a:lnTo>
                  <a:pt x="76" y="413"/>
                </a:lnTo>
                <a:lnTo>
                  <a:pt x="75" y="412"/>
                </a:lnTo>
                <a:lnTo>
                  <a:pt x="75" y="411"/>
                </a:lnTo>
                <a:lnTo>
                  <a:pt x="75" y="409"/>
                </a:lnTo>
                <a:lnTo>
                  <a:pt x="75" y="407"/>
                </a:lnTo>
                <a:lnTo>
                  <a:pt x="76" y="405"/>
                </a:lnTo>
                <a:lnTo>
                  <a:pt x="77" y="403"/>
                </a:lnTo>
                <a:lnTo>
                  <a:pt x="78" y="400"/>
                </a:lnTo>
                <a:lnTo>
                  <a:pt x="80" y="398"/>
                </a:lnTo>
                <a:lnTo>
                  <a:pt x="82" y="397"/>
                </a:lnTo>
                <a:lnTo>
                  <a:pt x="83" y="394"/>
                </a:lnTo>
                <a:lnTo>
                  <a:pt x="84" y="393"/>
                </a:lnTo>
                <a:lnTo>
                  <a:pt x="85" y="392"/>
                </a:lnTo>
                <a:lnTo>
                  <a:pt x="85" y="391"/>
                </a:lnTo>
                <a:lnTo>
                  <a:pt x="68" y="372"/>
                </a:lnTo>
                <a:lnTo>
                  <a:pt x="54" y="379"/>
                </a:lnTo>
                <a:lnTo>
                  <a:pt x="52" y="379"/>
                </a:lnTo>
                <a:lnTo>
                  <a:pt x="51" y="380"/>
                </a:lnTo>
                <a:lnTo>
                  <a:pt x="50" y="380"/>
                </a:lnTo>
                <a:lnTo>
                  <a:pt x="48" y="380"/>
                </a:lnTo>
                <a:lnTo>
                  <a:pt x="45" y="379"/>
                </a:lnTo>
                <a:lnTo>
                  <a:pt x="44" y="377"/>
                </a:lnTo>
                <a:lnTo>
                  <a:pt x="42" y="375"/>
                </a:lnTo>
                <a:lnTo>
                  <a:pt x="40" y="372"/>
                </a:lnTo>
                <a:lnTo>
                  <a:pt x="38" y="370"/>
                </a:lnTo>
                <a:lnTo>
                  <a:pt x="37" y="369"/>
                </a:lnTo>
                <a:lnTo>
                  <a:pt x="37" y="368"/>
                </a:lnTo>
                <a:lnTo>
                  <a:pt x="36" y="366"/>
                </a:lnTo>
                <a:lnTo>
                  <a:pt x="36" y="365"/>
                </a:lnTo>
                <a:lnTo>
                  <a:pt x="36" y="363"/>
                </a:lnTo>
                <a:lnTo>
                  <a:pt x="36" y="362"/>
                </a:lnTo>
                <a:lnTo>
                  <a:pt x="36" y="361"/>
                </a:lnTo>
                <a:lnTo>
                  <a:pt x="37" y="358"/>
                </a:lnTo>
                <a:lnTo>
                  <a:pt x="38" y="357"/>
                </a:lnTo>
                <a:lnTo>
                  <a:pt x="40" y="356"/>
                </a:lnTo>
                <a:lnTo>
                  <a:pt x="42" y="354"/>
                </a:lnTo>
                <a:lnTo>
                  <a:pt x="44" y="351"/>
                </a:lnTo>
                <a:lnTo>
                  <a:pt x="47" y="350"/>
                </a:lnTo>
                <a:lnTo>
                  <a:pt x="48" y="348"/>
                </a:lnTo>
                <a:lnTo>
                  <a:pt x="50" y="347"/>
                </a:lnTo>
                <a:lnTo>
                  <a:pt x="51" y="345"/>
                </a:lnTo>
                <a:lnTo>
                  <a:pt x="38" y="323"/>
                </a:lnTo>
                <a:lnTo>
                  <a:pt x="23" y="327"/>
                </a:lnTo>
                <a:lnTo>
                  <a:pt x="22" y="327"/>
                </a:lnTo>
                <a:lnTo>
                  <a:pt x="21" y="327"/>
                </a:lnTo>
                <a:lnTo>
                  <a:pt x="20" y="327"/>
                </a:lnTo>
                <a:lnTo>
                  <a:pt x="17" y="326"/>
                </a:lnTo>
                <a:lnTo>
                  <a:pt x="16" y="324"/>
                </a:lnTo>
                <a:lnTo>
                  <a:pt x="15" y="322"/>
                </a:lnTo>
                <a:lnTo>
                  <a:pt x="14" y="319"/>
                </a:lnTo>
                <a:lnTo>
                  <a:pt x="13" y="316"/>
                </a:lnTo>
                <a:lnTo>
                  <a:pt x="11" y="314"/>
                </a:lnTo>
                <a:lnTo>
                  <a:pt x="11" y="313"/>
                </a:lnTo>
                <a:lnTo>
                  <a:pt x="10" y="312"/>
                </a:lnTo>
                <a:lnTo>
                  <a:pt x="10" y="310"/>
                </a:lnTo>
                <a:lnTo>
                  <a:pt x="10" y="309"/>
                </a:lnTo>
                <a:lnTo>
                  <a:pt x="10" y="308"/>
                </a:lnTo>
                <a:lnTo>
                  <a:pt x="10" y="307"/>
                </a:lnTo>
                <a:lnTo>
                  <a:pt x="10" y="305"/>
                </a:lnTo>
                <a:lnTo>
                  <a:pt x="11" y="303"/>
                </a:lnTo>
                <a:lnTo>
                  <a:pt x="13" y="302"/>
                </a:lnTo>
                <a:lnTo>
                  <a:pt x="15" y="301"/>
                </a:lnTo>
                <a:lnTo>
                  <a:pt x="17" y="300"/>
                </a:lnTo>
                <a:lnTo>
                  <a:pt x="20" y="299"/>
                </a:lnTo>
                <a:lnTo>
                  <a:pt x="22" y="298"/>
                </a:lnTo>
                <a:lnTo>
                  <a:pt x="24" y="296"/>
                </a:lnTo>
                <a:lnTo>
                  <a:pt x="27" y="295"/>
                </a:lnTo>
                <a:lnTo>
                  <a:pt x="28" y="294"/>
                </a:lnTo>
                <a:lnTo>
                  <a:pt x="29" y="294"/>
                </a:lnTo>
                <a:lnTo>
                  <a:pt x="30" y="294"/>
                </a:lnTo>
                <a:lnTo>
                  <a:pt x="24" y="268"/>
                </a:lnTo>
                <a:lnTo>
                  <a:pt x="8" y="267"/>
                </a:lnTo>
                <a:lnTo>
                  <a:pt x="7" y="267"/>
                </a:lnTo>
                <a:lnTo>
                  <a:pt x="6" y="267"/>
                </a:lnTo>
                <a:lnTo>
                  <a:pt x="4" y="266"/>
                </a:lnTo>
                <a:lnTo>
                  <a:pt x="3" y="265"/>
                </a:lnTo>
                <a:lnTo>
                  <a:pt x="2" y="264"/>
                </a:lnTo>
                <a:lnTo>
                  <a:pt x="1" y="261"/>
                </a:lnTo>
                <a:lnTo>
                  <a:pt x="1" y="258"/>
                </a:lnTo>
                <a:lnTo>
                  <a:pt x="0" y="254"/>
                </a:lnTo>
                <a:lnTo>
                  <a:pt x="0" y="252"/>
                </a:lnTo>
                <a:lnTo>
                  <a:pt x="0" y="251"/>
                </a:lnTo>
                <a:lnTo>
                  <a:pt x="0" y="250"/>
                </a:lnTo>
                <a:lnTo>
                  <a:pt x="0" y="248"/>
                </a:lnTo>
                <a:lnTo>
                  <a:pt x="0" y="247"/>
                </a:lnTo>
                <a:lnTo>
                  <a:pt x="0" y="246"/>
                </a:lnTo>
                <a:lnTo>
                  <a:pt x="1" y="245"/>
                </a:lnTo>
                <a:lnTo>
                  <a:pt x="2" y="244"/>
                </a:lnTo>
                <a:lnTo>
                  <a:pt x="3" y="243"/>
                </a:lnTo>
                <a:lnTo>
                  <a:pt x="4" y="241"/>
                </a:lnTo>
                <a:lnTo>
                  <a:pt x="7" y="240"/>
                </a:lnTo>
                <a:lnTo>
                  <a:pt x="9" y="240"/>
                </a:lnTo>
                <a:lnTo>
                  <a:pt x="11" y="239"/>
                </a:lnTo>
                <a:lnTo>
                  <a:pt x="14" y="239"/>
                </a:lnTo>
                <a:lnTo>
                  <a:pt x="17" y="238"/>
                </a:lnTo>
                <a:lnTo>
                  <a:pt x="20" y="238"/>
                </a:lnTo>
                <a:lnTo>
                  <a:pt x="21" y="238"/>
                </a:lnTo>
                <a:lnTo>
                  <a:pt x="22" y="237"/>
                </a:lnTo>
                <a:lnTo>
                  <a:pt x="23" y="237"/>
                </a:lnTo>
                <a:lnTo>
                  <a:pt x="23" y="212"/>
                </a:lnTo>
                <a:lnTo>
                  <a:pt x="9" y="206"/>
                </a:lnTo>
                <a:lnTo>
                  <a:pt x="8" y="205"/>
                </a:lnTo>
                <a:lnTo>
                  <a:pt x="7" y="205"/>
                </a:lnTo>
                <a:lnTo>
                  <a:pt x="6" y="204"/>
                </a:lnTo>
                <a:lnTo>
                  <a:pt x="4" y="203"/>
                </a:lnTo>
                <a:lnTo>
                  <a:pt x="3" y="201"/>
                </a:lnTo>
                <a:lnTo>
                  <a:pt x="3" y="198"/>
                </a:lnTo>
                <a:lnTo>
                  <a:pt x="3" y="195"/>
                </a:lnTo>
                <a:lnTo>
                  <a:pt x="4" y="191"/>
                </a:lnTo>
                <a:lnTo>
                  <a:pt x="4" y="189"/>
                </a:lnTo>
                <a:lnTo>
                  <a:pt x="6" y="188"/>
                </a:lnTo>
                <a:lnTo>
                  <a:pt x="6" y="187"/>
                </a:lnTo>
                <a:lnTo>
                  <a:pt x="6" y="185"/>
                </a:lnTo>
                <a:lnTo>
                  <a:pt x="7" y="184"/>
                </a:lnTo>
                <a:lnTo>
                  <a:pt x="7" y="183"/>
                </a:lnTo>
                <a:lnTo>
                  <a:pt x="8" y="182"/>
                </a:lnTo>
                <a:lnTo>
                  <a:pt x="9" y="182"/>
                </a:lnTo>
                <a:lnTo>
                  <a:pt x="10" y="181"/>
                </a:lnTo>
                <a:lnTo>
                  <a:pt x="11" y="180"/>
                </a:lnTo>
                <a:lnTo>
                  <a:pt x="14" y="180"/>
                </a:lnTo>
                <a:lnTo>
                  <a:pt x="16" y="180"/>
                </a:lnTo>
                <a:lnTo>
                  <a:pt x="20" y="180"/>
                </a:lnTo>
                <a:lnTo>
                  <a:pt x="22" y="181"/>
                </a:lnTo>
                <a:lnTo>
                  <a:pt x="24" y="181"/>
                </a:lnTo>
                <a:lnTo>
                  <a:pt x="28" y="181"/>
                </a:lnTo>
                <a:lnTo>
                  <a:pt x="29" y="181"/>
                </a:lnTo>
                <a:lnTo>
                  <a:pt x="30" y="181"/>
                </a:lnTo>
                <a:lnTo>
                  <a:pt x="31" y="181"/>
                </a:lnTo>
                <a:lnTo>
                  <a:pt x="38" y="156"/>
                </a:lnTo>
                <a:lnTo>
                  <a:pt x="26" y="148"/>
                </a:lnTo>
                <a:lnTo>
                  <a:pt x="26" y="147"/>
                </a:lnTo>
                <a:lnTo>
                  <a:pt x="24" y="147"/>
                </a:lnTo>
                <a:lnTo>
                  <a:pt x="23" y="146"/>
                </a:lnTo>
                <a:lnTo>
                  <a:pt x="23" y="144"/>
                </a:lnTo>
                <a:lnTo>
                  <a:pt x="22" y="143"/>
                </a:lnTo>
                <a:lnTo>
                  <a:pt x="22" y="141"/>
                </a:lnTo>
                <a:lnTo>
                  <a:pt x="22" y="139"/>
                </a:lnTo>
                <a:lnTo>
                  <a:pt x="23" y="135"/>
                </a:lnTo>
                <a:lnTo>
                  <a:pt x="24" y="133"/>
                </a:lnTo>
                <a:lnTo>
                  <a:pt x="26" y="130"/>
                </a:lnTo>
                <a:lnTo>
                  <a:pt x="27" y="129"/>
                </a:lnTo>
                <a:lnTo>
                  <a:pt x="27" y="128"/>
                </a:lnTo>
                <a:lnTo>
                  <a:pt x="28" y="127"/>
                </a:lnTo>
                <a:lnTo>
                  <a:pt x="28" y="126"/>
                </a:lnTo>
                <a:lnTo>
                  <a:pt x="29" y="125"/>
                </a:lnTo>
                <a:lnTo>
                  <a:pt x="30" y="125"/>
                </a:lnTo>
                <a:lnTo>
                  <a:pt x="31" y="123"/>
                </a:lnTo>
                <a:lnTo>
                  <a:pt x="34" y="123"/>
                </a:lnTo>
                <a:lnTo>
                  <a:pt x="35" y="123"/>
                </a:lnTo>
                <a:lnTo>
                  <a:pt x="37" y="123"/>
                </a:lnTo>
                <a:lnTo>
                  <a:pt x="40" y="123"/>
                </a:lnTo>
                <a:lnTo>
                  <a:pt x="42" y="125"/>
                </a:lnTo>
                <a:lnTo>
                  <a:pt x="45" y="126"/>
                </a:lnTo>
                <a:lnTo>
                  <a:pt x="48" y="127"/>
                </a:lnTo>
                <a:lnTo>
                  <a:pt x="50" y="128"/>
                </a:lnTo>
                <a:lnTo>
                  <a:pt x="51" y="128"/>
                </a:lnTo>
                <a:lnTo>
                  <a:pt x="52" y="128"/>
                </a:lnTo>
                <a:lnTo>
                  <a:pt x="54" y="129"/>
                </a:lnTo>
                <a:lnTo>
                  <a:pt x="66" y="107"/>
                </a:lnTo>
                <a:lnTo>
                  <a:pt x="57" y="95"/>
                </a:lnTo>
                <a:lnTo>
                  <a:pt x="56" y="94"/>
                </a:lnTo>
                <a:lnTo>
                  <a:pt x="55" y="93"/>
                </a:lnTo>
                <a:lnTo>
                  <a:pt x="55" y="92"/>
                </a:lnTo>
                <a:lnTo>
                  <a:pt x="55" y="90"/>
                </a:lnTo>
                <a:lnTo>
                  <a:pt x="55" y="87"/>
                </a:lnTo>
                <a:lnTo>
                  <a:pt x="56" y="85"/>
                </a:lnTo>
                <a:lnTo>
                  <a:pt x="57" y="83"/>
                </a:lnTo>
                <a:lnTo>
                  <a:pt x="59" y="80"/>
                </a:lnTo>
                <a:lnTo>
                  <a:pt x="62" y="79"/>
                </a:lnTo>
                <a:lnTo>
                  <a:pt x="63" y="78"/>
                </a:lnTo>
                <a:lnTo>
                  <a:pt x="63" y="77"/>
                </a:lnTo>
                <a:lnTo>
                  <a:pt x="64" y="76"/>
                </a:lnTo>
                <a:lnTo>
                  <a:pt x="65" y="76"/>
                </a:lnTo>
                <a:lnTo>
                  <a:pt x="66" y="74"/>
                </a:lnTo>
                <a:lnTo>
                  <a:pt x="68" y="74"/>
                </a:lnTo>
                <a:lnTo>
                  <a:pt x="69" y="74"/>
                </a:lnTo>
                <a:lnTo>
                  <a:pt x="70" y="73"/>
                </a:lnTo>
                <a:lnTo>
                  <a:pt x="72" y="74"/>
                </a:lnTo>
                <a:lnTo>
                  <a:pt x="75" y="76"/>
                </a:lnTo>
                <a:lnTo>
                  <a:pt x="76" y="77"/>
                </a:lnTo>
                <a:lnTo>
                  <a:pt x="78" y="78"/>
                </a:lnTo>
                <a:lnTo>
                  <a:pt x="80" y="79"/>
                </a:lnTo>
                <a:lnTo>
                  <a:pt x="83" y="81"/>
                </a:lnTo>
                <a:lnTo>
                  <a:pt x="85" y="83"/>
                </a:lnTo>
                <a:lnTo>
                  <a:pt x="86" y="84"/>
                </a:lnTo>
                <a:lnTo>
                  <a:pt x="87" y="84"/>
                </a:lnTo>
                <a:lnTo>
                  <a:pt x="106" y="67"/>
                </a:lnTo>
                <a:lnTo>
                  <a:pt x="100" y="52"/>
                </a:lnTo>
                <a:lnTo>
                  <a:pt x="99" y="51"/>
                </a:lnTo>
                <a:lnTo>
                  <a:pt x="99" y="50"/>
                </a:lnTo>
                <a:lnTo>
                  <a:pt x="99" y="49"/>
                </a:lnTo>
                <a:lnTo>
                  <a:pt x="99" y="47"/>
                </a:lnTo>
                <a:lnTo>
                  <a:pt x="100" y="45"/>
                </a:lnTo>
                <a:lnTo>
                  <a:pt x="101" y="43"/>
                </a:lnTo>
                <a:lnTo>
                  <a:pt x="104" y="42"/>
                </a:lnTo>
                <a:lnTo>
                  <a:pt x="107" y="39"/>
                </a:lnTo>
                <a:lnTo>
                  <a:pt x="108" y="38"/>
                </a:lnTo>
                <a:lnTo>
                  <a:pt x="111" y="37"/>
                </a:lnTo>
                <a:lnTo>
                  <a:pt x="112" y="36"/>
                </a:lnTo>
                <a:lnTo>
                  <a:pt x="113" y="36"/>
                </a:lnTo>
                <a:lnTo>
                  <a:pt x="114" y="36"/>
                </a:lnTo>
                <a:lnTo>
                  <a:pt x="116" y="35"/>
                </a:lnTo>
                <a:lnTo>
                  <a:pt x="118" y="35"/>
                </a:lnTo>
                <a:lnTo>
                  <a:pt x="119" y="36"/>
                </a:lnTo>
                <a:lnTo>
                  <a:pt x="120" y="36"/>
                </a:lnTo>
                <a:lnTo>
                  <a:pt x="123" y="38"/>
                </a:lnTo>
                <a:lnTo>
                  <a:pt x="124" y="39"/>
                </a:lnTo>
                <a:lnTo>
                  <a:pt x="126" y="42"/>
                </a:lnTo>
                <a:lnTo>
                  <a:pt x="127" y="44"/>
                </a:lnTo>
                <a:lnTo>
                  <a:pt x="130" y="45"/>
                </a:lnTo>
                <a:lnTo>
                  <a:pt x="131" y="47"/>
                </a:lnTo>
                <a:lnTo>
                  <a:pt x="132" y="49"/>
                </a:lnTo>
                <a:lnTo>
                  <a:pt x="133" y="50"/>
                </a:lnTo>
                <a:lnTo>
                  <a:pt x="155" y="38"/>
                </a:lnTo>
                <a:lnTo>
                  <a:pt x="153" y="23"/>
                </a:lnTo>
                <a:lnTo>
                  <a:pt x="153" y="22"/>
                </a:lnTo>
                <a:lnTo>
                  <a:pt x="153" y="21"/>
                </a:lnTo>
                <a:lnTo>
                  <a:pt x="153" y="18"/>
                </a:lnTo>
                <a:lnTo>
                  <a:pt x="154" y="17"/>
                </a:lnTo>
                <a:lnTo>
                  <a:pt x="155" y="16"/>
                </a:lnTo>
                <a:lnTo>
                  <a:pt x="158" y="14"/>
                </a:lnTo>
                <a:lnTo>
                  <a:pt x="160" y="12"/>
                </a:lnTo>
                <a:lnTo>
                  <a:pt x="163" y="11"/>
                </a:lnTo>
                <a:lnTo>
                  <a:pt x="166" y="11"/>
                </a:lnTo>
                <a:lnTo>
                  <a:pt x="167" y="10"/>
                </a:lnTo>
                <a:lnTo>
                  <a:pt x="168" y="10"/>
                </a:lnTo>
                <a:lnTo>
                  <a:pt x="169" y="10"/>
                </a:lnTo>
                <a:lnTo>
                  <a:pt x="170" y="10"/>
                </a:lnTo>
                <a:lnTo>
                  <a:pt x="172" y="10"/>
                </a:lnTo>
                <a:lnTo>
                  <a:pt x="173" y="10"/>
                </a:lnTo>
                <a:lnTo>
                  <a:pt x="174" y="10"/>
                </a:lnTo>
                <a:lnTo>
                  <a:pt x="176" y="11"/>
                </a:lnTo>
                <a:lnTo>
                  <a:pt x="177" y="12"/>
                </a:lnTo>
                <a:lnTo>
                  <a:pt x="179" y="14"/>
                </a:lnTo>
                <a:lnTo>
                  <a:pt x="180" y="16"/>
                </a:lnTo>
                <a:lnTo>
                  <a:pt x="181" y="18"/>
                </a:lnTo>
                <a:lnTo>
                  <a:pt x="182" y="22"/>
                </a:lnTo>
                <a:lnTo>
                  <a:pt x="183" y="24"/>
                </a:lnTo>
                <a:lnTo>
                  <a:pt x="184" y="26"/>
                </a:lnTo>
                <a:lnTo>
                  <a:pt x="186" y="28"/>
                </a:lnTo>
                <a:lnTo>
                  <a:pt x="186" y="29"/>
                </a:lnTo>
                <a:lnTo>
                  <a:pt x="211" y="23"/>
                </a:lnTo>
                <a:lnTo>
                  <a:pt x="213" y="8"/>
                </a:lnTo>
                <a:lnTo>
                  <a:pt x="213" y="7"/>
                </a:lnTo>
                <a:lnTo>
                  <a:pt x="213" y="5"/>
                </a:lnTo>
                <a:lnTo>
                  <a:pt x="214" y="4"/>
                </a:lnTo>
                <a:lnTo>
                  <a:pt x="215" y="2"/>
                </a:lnTo>
                <a:lnTo>
                  <a:pt x="216" y="1"/>
                </a:lnTo>
                <a:lnTo>
                  <a:pt x="218" y="0"/>
                </a:lnTo>
                <a:lnTo>
                  <a:pt x="222" y="0"/>
                </a:lnTo>
                <a:lnTo>
                  <a:pt x="225" y="0"/>
                </a:lnTo>
                <a:lnTo>
                  <a:pt x="228" y="0"/>
                </a:lnTo>
                <a:lnTo>
                  <a:pt x="229" y="0"/>
                </a:lnTo>
                <a:lnTo>
                  <a:pt x="230" y="0"/>
                </a:lnTo>
                <a:lnTo>
                  <a:pt x="231" y="0"/>
                </a:lnTo>
                <a:lnTo>
                  <a:pt x="232" y="0"/>
                </a:lnTo>
                <a:lnTo>
                  <a:pt x="234" y="0"/>
                </a:lnTo>
                <a:lnTo>
                  <a:pt x="235" y="1"/>
                </a:lnTo>
                <a:lnTo>
                  <a:pt x="236" y="1"/>
                </a:lnTo>
                <a:lnTo>
                  <a:pt x="237" y="2"/>
                </a:lnTo>
                <a:lnTo>
                  <a:pt x="238" y="4"/>
                </a:lnTo>
                <a:lnTo>
                  <a:pt x="239" y="5"/>
                </a:lnTo>
                <a:lnTo>
                  <a:pt x="239" y="8"/>
                </a:lnTo>
                <a:lnTo>
                  <a:pt x="239" y="11"/>
                </a:lnTo>
                <a:lnTo>
                  <a:pt x="241" y="14"/>
                </a:lnTo>
                <a:lnTo>
                  <a:pt x="241" y="16"/>
                </a:lnTo>
                <a:lnTo>
                  <a:pt x="242" y="18"/>
                </a:lnTo>
                <a:lnTo>
                  <a:pt x="242" y="21"/>
                </a:lnTo>
                <a:lnTo>
                  <a:pt x="242" y="22"/>
                </a:lnTo>
                <a:lnTo>
                  <a:pt x="267" y="23"/>
                </a:lnTo>
                <a:lnTo>
                  <a:pt x="273" y="8"/>
                </a:lnTo>
                <a:lnTo>
                  <a:pt x="274" y="7"/>
                </a:lnTo>
                <a:lnTo>
                  <a:pt x="274" y="5"/>
                </a:lnTo>
                <a:lnTo>
                  <a:pt x="277" y="4"/>
                </a:lnTo>
                <a:lnTo>
                  <a:pt x="278" y="3"/>
                </a:lnTo>
                <a:lnTo>
                  <a:pt x="281" y="3"/>
                </a:lnTo>
                <a:lnTo>
                  <a:pt x="284" y="3"/>
                </a:lnTo>
                <a:lnTo>
                  <a:pt x="287" y="4"/>
                </a:lnTo>
                <a:lnTo>
                  <a:pt x="290" y="4"/>
                </a:lnTo>
                <a:lnTo>
                  <a:pt x="291" y="4"/>
                </a:lnTo>
                <a:lnTo>
                  <a:pt x="292" y="4"/>
                </a:lnTo>
                <a:lnTo>
                  <a:pt x="293" y="5"/>
                </a:lnTo>
                <a:lnTo>
                  <a:pt x="294" y="5"/>
                </a:lnTo>
                <a:lnTo>
                  <a:pt x="296" y="7"/>
                </a:lnTo>
                <a:lnTo>
                  <a:pt x="297" y="7"/>
                </a:lnTo>
                <a:lnTo>
                  <a:pt x="298" y="8"/>
                </a:lnTo>
                <a:lnTo>
                  <a:pt x="299" y="10"/>
                </a:lnTo>
                <a:lnTo>
                  <a:pt x="299" y="11"/>
                </a:lnTo>
                <a:lnTo>
                  <a:pt x="299" y="14"/>
                </a:lnTo>
                <a:lnTo>
                  <a:pt x="299" y="16"/>
                </a:lnTo>
                <a:lnTo>
                  <a:pt x="299" y="18"/>
                </a:lnTo>
                <a:lnTo>
                  <a:pt x="299" y="22"/>
                </a:lnTo>
                <a:lnTo>
                  <a:pt x="299" y="24"/>
                </a:lnTo>
                <a:lnTo>
                  <a:pt x="299" y="26"/>
                </a:lnTo>
                <a:lnTo>
                  <a:pt x="298" y="29"/>
                </a:lnTo>
                <a:lnTo>
                  <a:pt x="298" y="30"/>
                </a:lnTo>
                <a:lnTo>
                  <a:pt x="322" y="38"/>
                </a:lnTo>
                <a:lnTo>
                  <a:pt x="332" y="25"/>
                </a:lnTo>
                <a:lnTo>
                  <a:pt x="332" y="24"/>
                </a:lnTo>
                <a:lnTo>
                  <a:pt x="333" y="24"/>
                </a:lnTo>
                <a:lnTo>
                  <a:pt x="333" y="23"/>
                </a:lnTo>
                <a:lnTo>
                  <a:pt x="334" y="22"/>
                </a:lnTo>
                <a:lnTo>
                  <a:pt x="336" y="22"/>
                </a:lnTo>
                <a:lnTo>
                  <a:pt x="339" y="21"/>
                </a:lnTo>
                <a:lnTo>
                  <a:pt x="341" y="22"/>
                </a:lnTo>
                <a:lnTo>
                  <a:pt x="343" y="23"/>
                </a:lnTo>
                <a:lnTo>
                  <a:pt x="347" y="24"/>
                </a:lnTo>
                <a:lnTo>
                  <a:pt x="349" y="25"/>
                </a:lnTo>
                <a:lnTo>
                  <a:pt x="350" y="26"/>
                </a:lnTo>
                <a:lnTo>
                  <a:pt x="352" y="26"/>
                </a:lnTo>
                <a:lnTo>
                  <a:pt x="353" y="26"/>
                </a:lnTo>
                <a:lnTo>
                  <a:pt x="353" y="28"/>
                </a:lnTo>
                <a:lnTo>
                  <a:pt x="354" y="29"/>
                </a:lnTo>
                <a:lnTo>
                  <a:pt x="355" y="30"/>
                </a:lnTo>
                <a:lnTo>
                  <a:pt x="355" y="31"/>
                </a:lnTo>
                <a:lnTo>
                  <a:pt x="356" y="32"/>
                </a:lnTo>
                <a:lnTo>
                  <a:pt x="356" y="35"/>
                </a:lnTo>
                <a:lnTo>
                  <a:pt x="356" y="37"/>
                </a:lnTo>
                <a:lnTo>
                  <a:pt x="355" y="39"/>
                </a:lnTo>
                <a:lnTo>
                  <a:pt x="354" y="42"/>
                </a:lnTo>
                <a:lnTo>
                  <a:pt x="353" y="44"/>
                </a:lnTo>
                <a:lnTo>
                  <a:pt x="353" y="46"/>
                </a:lnTo>
                <a:lnTo>
                  <a:pt x="352" y="49"/>
                </a:lnTo>
                <a:lnTo>
                  <a:pt x="352" y="51"/>
                </a:lnTo>
                <a:lnTo>
                  <a:pt x="350" y="52"/>
                </a:lnTo>
                <a:lnTo>
                  <a:pt x="373" y="66"/>
                </a:lnTo>
                <a:lnTo>
                  <a:pt x="384" y="56"/>
                </a:lnTo>
                <a:lnTo>
                  <a:pt x="386" y="56"/>
                </a:lnTo>
                <a:lnTo>
                  <a:pt x="387" y="54"/>
                </a:lnTo>
                <a:lnTo>
                  <a:pt x="388" y="54"/>
                </a:lnTo>
                <a:lnTo>
                  <a:pt x="389" y="53"/>
                </a:lnTo>
                <a:lnTo>
                  <a:pt x="391" y="54"/>
                </a:lnTo>
                <a:lnTo>
                  <a:pt x="394" y="54"/>
                </a:lnTo>
                <a:lnTo>
                  <a:pt x="396" y="57"/>
                </a:lnTo>
                <a:lnTo>
                  <a:pt x="398" y="59"/>
                </a:lnTo>
                <a:lnTo>
                  <a:pt x="401" y="60"/>
                </a:lnTo>
                <a:lnTo>
                  <a:pt x="402" y="62"/>
                </a:lnTo>
                <a:lnTo>
                  <a:pt x="403" y="63"/>
                </a:lnTo>
                <a:lnTo>
                  <a:pt x="403" y="64"/>
                </a:lnTo>
                <a:lnTo>
                  <a:pt x="404" y="64"/>
                </a:lnTo>
                <a:lnTo>
                  <a:pt x="404" y="65"/>
                </a:lnTo>
                <a:lnTo>
                  <a:pt x="405" y="66"/>
                </a:lnTo>
                <a:lnTo>
                  <a:pt x="405" y="69"/>
                </a:lnTo>
                <a:lnTo>
                  <a:pt x="405" y="70"/>
                </a:lnTo>
                <a:lnTo>
                  <a:pt x="405" y="72"/>
                </a:lnTo>
                <a:lnTo>
                  <a:pt x="404" y="73"/>
                </a:lnTo>
                <a:lnTo>
                  <a:pt x="403" y="76"/>
                </a:lnTo>
                <a:lnTo>
                  <a:pt x="402" y="78"/>
                </a:lnTo>
                <a:lnTo>
                  <a:pt x="400" y="80"/>
                </a:lnTo>
                <a:lnTo>
                  <a:pt x="398" y="83"/>
                </a:lnTo>
                <a:lnTo>
                  <a:pt x="397" y="84"/>
                </a:lnTo>
                <a:lnTo>
                  <a:pt x="396" y="86"/>
                </a:lnTo>
                <a:lnTo>
                  <a:pt x="395" y="87"/>
                </a:lnTo>
                <a:lnTo>
                  <a:pt x="412" y="106"/>
                </a:lnTo>
                <a:lnTo>
                  <a:pt x="426" y="99"/>
                </a:lnTo>
                <a:lnTo>
                  <a:pt x="428" y="99"/>
                </a:lnTo>
                <a:lnTo>
                  <a:pt x="429" y="99"/>
                </a:lnTo>
                <a:lnTo>
                  <a:pt x="431" y="98"/>
                </a:lnTo>
                <a:lnTo>
                  <a:pt x="432" y="99"/>
                </a:lnTo>
                <a:lnTo>
                  <a:pt x="435" y="99"/>
                </a:lnTo>
                <a:lnTo>
                  <a:pt x="437" y="101"/>
                </a:lnTo>
                <a:lnTo>
                  <a:pt x="438" y="104"/>
                </a:lnTo>
                <a:lnTo>
                  <a:pt x="440" y="106"/>
                </a:lnTo>
                <a:lnTo>
                  <a:pt x="442" y="108"/>
                </a:lnTo>
                <a:lnTo>
                  <a:pt x="443" y="109"/>
                </a:lnTo>
                <a:lnTo>
                  <a:pt x="443" y="111"/>
                </a:lnTo>
                <a:lnTo>
                  <a:pt x="444" y="112"/>
                </a:lnTo>
                <a:lnTo>
                  <a:pt x="444" y="113"/>
                </a:lnTo>
                <a:lnTo>
                  <a:pt x="444" y="114"/>
                </a:lnTo>
                <a:lnTo>
                  <a:pt x="445" y="115"/>
                </a:lnTo>
                <a:lnTo>
                  <a:pt x="445" y="116"/>
                </a:lnTo>
                <a:lnTo>
                  <a:pt x="444" y="118"/>
                </a:lnTo>
                <a:lnTo>
                  <a:pt x="444" y="120"/>
                </a:lnTo>
                <a:lnTo>
                  <a:pt x="442" y="121"/>
                </a:lnTo>
                <a:lnTo>
                  <a:pt x="440" y="123"/>
                </a:lnTo>
                <a:lnTo>
                  <a:pt x="438" y="125"/>
                </a:lnTo>
                <a:lnTo>
                  <a:pt x="436" y="127"/>
                </a:lnTo>
                <a:lnTo>
                  <a:pt x="433" y="128"/>
                </a:lnTo>
                <a:lnTo>
                  <a:pt x="432" y="130"/>
                </a:lnTo>
                <a:lnTo>
                  <a:pt x="431" y="132"/>
                </a:lnTo>
                <a:lnTo>
                  <a:pt x="430" y="132"/>
                </a:lnTo>
                <a:lnTo>
                  <a:pt x="429" y="133"/>
                </a:lnTo>
                <a:lnTo>
                  <a:pt x="442" y="155"/>
                </a:lnTo>
                <a:lnTo>
                  <a:pt x="457" y="153"/>
                </a:lnTo>
                <a:lnTo>
                  <a:pt x="458" y="153"/>
                </a:lnTo>
                <a:lnTo>
                  <a:pt x="459" y="153"/>
                </a:lnTo>
                <a:lnTo>
                  <a:pt x="460" y="153"/>
                </a:lnTo>
                <a:lnTo>
                  <a:pt x="463" y="153"/>
                </a:lnTo>
                <a:lnTo>
                  <a:pt x="464" y="154"/>
                </a:lnTo>
                <a:lnTo>
                  <a:pt x="466" y="156"/>
                </a:lnTo>
                <a:lnTo>
                  <a:pt x="467" y="160"/>
                </a:lnTo>
                <a:lnTo>
                  <a:pt x="467" y="162"/>
                </a:lnTo>
                <a:lnTo>
                  <a:pt x="469" y="164"/>
                </a:lnTo>
                <a:lnTo>
                  <a:pt x="469" y="167"/>
                </a:lnTo>
                <a:lnTo>
                  <a:pt x="470" y="168"/>
                </a:lnTo>
                <a:lnTo>
                  <a:pt x="470" y="169"/>
                </a:lnTo>
                <a:lnTo>
                  <a:pt x="470" y="170"/>
                </a:lnTo>
                <a:lnTo>
                  <a:pt x="470" y="171"/>
                </a:lnTo>
                <a:lnTo>
                  <a:pt x="470" y="173"/>
                </a:lnTo>
                <a:lnTo>
                  <a:pt x="470" y="174"/>
                </a:lnTo>
                <a:lnTo>
                  <a:pt x="469" y="175"/>
                </a:lnTo>
                <a:lnTo>
                  <a:pt x="467" y="177"/>
                </a:lnTo>
                <a:lnTo>
                  <a:pt x="466" y="178"/>
                </a:lnTo>
                <a:lnTo>
                  <a:pt x="464" y="180"/>
                </a:lnTo>
                <a:lnTo>
                  <a:pt x="460" y="181"/>
                </a:lnTo>
                <a:lnTo>
                  <a:pt x="458" y="182"/>
                </a:lnTo>
                <a:lnTo>
                  <a:pt x="456" y="183"/>
                </a:lnTo>
                <a:lnTo>
                  <a:pt x="453" y="183"/>
                </a:lnTo>
                <a:lnTo>
                  <a:pt x="452" y="184"/>
                </a:lnTo>
                <a:lnTo>
                  <a:pt x="451" y="184"/>
                </a:lnTo>
                <a:lnTo>
                  <a:pt x="451" y="185"/>
                </a:lnTo>
                <a:lnTo>
                  <a:pt x="457" y="210"/>
                </a:lnTo>
                <a:lnTo>
                  <a:pt x="472" y="211"/>
                </a:lnTo>
                <a:lnTo>
                  <a:pt x="473" y="211"/>
                </a:lnTo>
                <a:lnTo>
                  <a:pt x="474" y="212"/>
                </a:lnTo>
                <a:lnTo>
                  <a:pt x="476" y="212"/>
                </a:lnTo>
                <a:lnTo>
                  <a:pt x="477" y="213"/>
                </a:lnTo>
                <a:lnTo>
                  <a:pt x="478" y="216"/>
                </a:lnTo>
                <a:lnTo>
                  <a:pt x="479" y="218"/>
                </a:lnTo>
                <a:lnTo>
                  <a:pt x="480" y="220"/>
                </a:lnTo>
                <a:lnTo>
                  <a:pt x="480" y="224"/>
                </a:lnTo>
                <a:lnTo>
                  <a:pt x="480" y="226"/>
                </a:lnTo>
                <a:lnTo>
                  <a:pt x="480" y="227"/>
                </a:lnTo>
                <a:lnTo>
                  <a:pt x="480" y="229"/>
                </a:lnTo>
                <a:lnTo>
                  <a:pt x="480" y="230"/>
                </a:lnTo>
                <a:lnTo>
                  <a:pt x="480" y="231"/>
                </a:lnTo>
                <a:lnTo>
                  <a:pt x="480" y="232"/>
                </a:lnTo>
                <a:lnTo>
                  <a:pt x="479" y="233"/>
                </a:lnTo>
                <a:lnTo>
                  <a:pt x="479" y="236"/>
                </a:lnTo>
                <a:lnTo>
                  <a:pt x="478" y="237"/>
                </a:lnTo>
                <a:lnTo>
                  <a:pt x="476" y="238"/>
                </a:lnTo>
                <a:lnTo>
                  <a:pt x="473" y="238"/>
                </a:lnTo>
                <a:lnTo>
                  <a:pt x="471" y="239"/>
                </a:lnTo>
                <a:lnTo>
                  <a:pt x="469" y="239"/>
                </a:lnTo>
                <a:lnTo>
                  <a:pt x="466" y="240"/>
                </a:lnTo>
                <a:lnTo>
                  <a:pt x="463" y="240"/>
                </a:lnTo>
                <a:lnTo>
                  <a:pt x="460" y="240"/>
                </a:lnTo>
                <a:lnTo>
                  <a:pt x="459" y="241"/>
                </a:lnTo>
                <a:lnTo>
                  <a:pt x="458" y="241"/>
                </a:lnTo>
                <a:lnTo>
                  <a:pt x="457" y="241"/>
                </a:lnTo>
                <a:lnTo>
                  <a:pt x="457" y="267"/>
                </a:lnTo>
                <a:lnTo>
                  <a:pt x="471" y="272"/>
                </a:lnTo>
                <a:lnTo>
                  <a:pt x="472" y="272"/>
                </a:lnTo>
                <a:lnTo>
                  <a:pt x="472" y="273"/>
                </a:lnTo>
                <a:lnTo>
                  <a:pt x="473" y="273"/>
                </a:lnTo>
                <a:lnTo>
                  <a:pt x="474" y="274"/>
                </a:lnTo>
                <a:lnTo>
                  <a:pt x="476" y="275"/>
                </a:lnTo>
                <a:lnTo>
                  <a:pt x="477" y="278"/>
                </a:lnTo>
                <a:lnTo>
                  <a:pt x="477" y="280"/>
                </a:lnTo>
                <a:lnTo>
                  <a:pt x="477" y="283"/>
                </a:lnTo>
                <a:lnTo>
                  <a:pt x="476" y="287"/>
                </a:lnTo>
                <a:lnTo>
                  <a:pt x="476" y="289"/>
                </a:lnTo>
                <a:lnTo>
                  <a:pt x="474" y="291"/>
                </a:lnTo>
                <a:lnTo>
                  <a:pt x="474" y="292"/>
                </a:lnTo>
                <a:lnTo>
                  <a:pt x="474" y="293"/>
                </a:lnTo>
                <a:lnTo>
                  <a:pt x="474" y="294"/>
                </a:lnTo>
                <a:lnTo>
                  <a:pt x="473" y="295"/>
                </a:lnTo>
                <a:lnTo>
                  <a:pt x="472" y="296"/>
                </a:lnTo>
                <a:lnTo>
                  <a:pt x="471" y="298"/>
                </a:lnTo>
                <a:lnTo>
                  <a:pt x="470" y="298"/>
                </a:lnTo>
                <a:lnTo>
                  <a:pt x="469" y="299"/>
                </a:lnTo>
                <a:lnTo>
                  <a:pt x="466" y="299"/>
                </a:lnTo>
                <a:lnTo>
                  <a:pt x="464" y="299"/>
                </a:lnTo>
                <a:lnTo>
                  <a:pt x="460" y="299"/>
                </a:lnTo>
                <a:lnTo>
                  <a:pt x="458" y="299"/>
                </a:lnTo>
                <a:lnTo>
                  <a:pt x="456" y="298"/>
                </a:lnTo>
                <a:lnTo>
                  <a:pt x="453" y="298"/>
                </a:lnTo>
                <a:lnTo>
                  <a:pt x="451" y="298"/>
                </a:lnTo>
                <a:lnTo>
                  <a:pt x="450" y="298"/>
                </a:lnTo>
                <a:lnTo>
                  <a:pt x="442" y="322"/>
                </a:lnTo>
                <a:lnTo>
                  <a:pt x="454" y="331"/>
                </a:lnTo>
                <a:lnTo>
                  <a:pt x="456" y="331"/>
                </a:lnTo>
                <a:lnTo>
                  <a:pt x="457" y="333"/>
                </a:lnTo>
                <a:lnTo>
                  <a:pt x="458" y="334"/>
                </a:lnTo>
                <a:lnTo>
                  <a:pt x="458" y="335"/>
                </a:lnTo>
                <a:lnTo>
                  <a:pt x="458" y="337"/>
                </a:lnTo>
                <a:lnTo>
                  <a:pt x="458" y="340"/>
                </a:lnTo>
                <a:lnTo>
                  <a:pt x="457" y="343"/>
                </a:lnTo>
                <a:lnTo>
                  <a:pt x="456" y="345"/>
                </a:lnTo>
                <a:lnTo>
                  <a:pt x="454" y="348"/>
                </a:lnTo>
                <a:lnTo>
                  <a:pt x="453" y="350"/>
                </a:lnTo>
                <a:lnTo>
                  <a:pt x="452" y="351"/>
                </a:lnTo>
                <a:lnTo>
                  <a:pt x="452" y="352"/>
                </a:lnTo>
                <a:lnTo>
                  <a:pt x="451" y="354"/>
                </a:lnTo>
                <a:lnTo>
                  <a:pt x="450" y="354"/>
                </a:lnTo>
                <a:lnTo>
                  <a:pt x="449" y="355"/>
                </a:lnTo>
                <a:lnTo>
                  <a:pt x="447" y="356"/>
                </a:lnTo>
                <a:lnTo>
                  <a:pt x="445" y="356"/>
                </a:lnTo>
                <a:lnTo>
                  <a:pt x="443" y="355"/>
                </a:lnTo>
                <a:lnTo>
                  <a:pt x="440" y="355"/>
                </a:lnTo>
                <a:lnTo>
                  <a:pt x="438" y="354"/>
                </a:lnTo>
                <a:lnTo>
                  <a:pt x="436" y="352"/>
                </a:lnTo>
                <a:lnTo>
                  <a:pt x="432" y="351"/>
                </a:lnTo>
                <a:lnTo>
                  <a:pt x="430" y="351"/>
                </a:lnTo>
                <a:lnTo>
                  <a:pt x="429" y="350"/>
                </a:lnTo>
                <a:lnTo>
                  <a:pt x="428" y="350"/>
                </a:lnTo>
                <a:lnTo>
                  <a:pt x="428" y="349"/>
                </a:lnTo>
                <a:lnTo>
                  <a:pt x="414" y="371"/>
                </a:lnTo>
                <a:lnTo>
                  <a:pt x="424" y="384"/>
                </a:lnTo>
                <a:lnTo>
                  <a:pt x="425" y="385"/>
                </a:lnTo>
                <a:lnTo>
                  <a:pt x="425" y="387"/>
                </a:lnTo>
                <a:lnTo>
                  <a:pt x="425" y="389"/>
                </a:lnTo>
                <a:lnTo>
                  <a:pt x="425" y="391"/>
                </a:lnTo>
                <a:lnTo>
                  <a:pt x="424" y="393"/>
                </a:lnTo>
                <a:lnTo>
                  <a:pt x="423" y="396"/>
                </a:lnTo>
                <a:lnTo>
                  <a:pt x="421" y="398"/>
                </a:lnTo>
                <a:lnTo>
                  <a:pt x="418" y="399"/>
                </a:lnTo>
                <a:lnTo>
                  <a:pt x="417" y="402"/>
                </a:lnTo>
                <a:lnTo>
                  <a:pt x="416" y="403"/>
                </a:lnTo>
                <a:lnTo>
                  <a:pt x="415" y="404"/>
                </a:lnTo>
                <a:lnTo>
                  <a:pt x="414" y="405"/>
                </a:lnTo>
                <a:lnTo>
                  <a:pt x="411" y="405"/>
                </a:lnTo>
                <a:lnTo>
                  <a:pt x="410" y="405"/>
                </a:lnTo>
                <a:lnTo>
                  <a:pt x="408" y="405"/>
                </a:lnTo>
                <a:lnTo>
                  <a:pt x="407" y="404"/>
                </a:lnTo>
                <a:lnTo>
                  <a:pt x="404" y="403"/>
                </a:lnTo>
                <a:lnTo>
                  <a:pt x="402" y="400"/>
                </a:lnTo>
                <a:lnTo>
                  <a:pt x="400" y="399"/>
                </a:lnTo>
                <a:lnTo>
                  <a:pt x="397" y="398"/>
                </a:lnTo>
                <a:lnTo>
                  <a:pt x="395" y="397"/>
                </a:lnTo>
                <a:lnTo>
                  <a:pt x="394" y="396"/>
                </a:lnTo>
                <a:lnTo>
                  <a:pt x="393" y="394"/>
                </a:lnTo>
                <a:lnTo>
                  <a:pt x="374" y="412"/>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20" name="Freeform 116">
            <a:extLst>
              <a:ext uri="{FF2B5EF4-FFF2-40B4-BE49-F238E27FC236}">
                <a16:creationId xmlns:a16="http://schemas.microsoft.com/office/drawing/2014/main" id="{9F962661-6692-4E4A-B37A-13208EF9B590}"/>
              </a:ext>
            </a:extLst>
          </p:cNvPr>
          <p:cNvSpPr>
            <a:spLocks/>
          </p:cNvSpPr>
          <p:nvPr/>
        </p:nvSpPr>
        <p:spPr bwMode="auto">
          <a:xfrm>
            <a:off x="3163888" y="4543425"/>
            <a:ext cx="128587" cy="127000"/>
          </a:xfrm>
          <a:custGeom>
            <a:avLst/>
            <a:gdLst>
              <a:gd name="T0" fmla="*/ 2147483647 w 480"/>
              <a:gd name="T1" fmla="*/ 2147483647 h 480"/>
              <a:gd name="T2" fmla="*/ 2147483647 w 480"/>
              <a:gd name="T3" fmla="*/ 2147483647 h 480"/>
              <a:gd name="T4" fmla="*/ 2147483647 w 480"/>
              <a:gd name="T5" fmla="*/ 2147483647 h 480"/>
              <a:gd name="T6" fmla="*/ 2147483647 w 480"/>
              <a:gd name="T7" fmla="*/ 2147483647 h 480"/>
              <a:gd name="T8" fmla="*/ 2147483647 w 480"/>
              <a:gd name="T9" fmla="*/ 2147483647 h 480"/>
              <a:gd name="T10" fmla="*/ 2147483647 w 480"/>
              <a:gd name="T11" fmla="*/ 2147483647 h 480"/>
              <a:gd name="T12" fmla="*/ 2147483647 w 480"/>
              <a:gd name="T13" fmla="*/ 2147483647 h 480"/>
              <a:gd name="T14" fmla="*/ 2147483647 w 480"/>
              <a:gd name="T15" fmla="*/ 2147483647 h 480"/>
              <a:gd name="T16" fmla="*/ 2147483647 w 480"/>
              <a:gd name="T17" fmla="*/ 2147483647 h 480"/>
              <a:gd name="T18" fmla="*/ 2147483647 w 480"/>
              <a:gd name="T19" fmla="*/ 2147483647 h 480"/>
              <a:gd name="T20" fmla="*/ 2147483647 w 480"/>
              <a:gd name="T21" fmla="*/ 2147483647 h 480"/>
              <a:gd name="T22" fmla="*/ 2147483647 w 480"/>
              <a:gd name="T23" fmla="*/ 2147483647 h 480"/>
              <a:gd name="T24" fmla="*/ 2147483647 w 480"/>
              <a:gd name="T25" fmla="*/ 2147483647 h 480"/>
              <a:gd name="T26" fmla="*/ 2147483647 w 480"/>
              <a:gd name="T27" fmla="*/ 2147483647 h 480"/>
              <a:gd name="T28" fmla="*/ 2147483647 w 480"/>
              <a:gd name="T29" fmla="*/ 2147483647 h 480"/>
              <a:gd name="T30" fmla="*/ 2147483647 w 480"/>
              <a:gd name="T31" fmla="*/ 2147483647 h 480"/>
              <a:gd name="T32" fmla="*/ 2147483647 w 480"/>
              <a:gd name="T33" fmla="*/ 2147483647 h 480"/>
              <a:gd name="T34" fmla="*/ 2147483647 w 480"/>
              <a:gd name="T35" fmla="*/ 2147483647 h 480"/>
              <a:gd name="T36" fmla="*/ 2147483647 w 480"/>
              <a:gd name="T37" fmla="*/ 2147483647 h 480"/>
              <a:gd name="T38" fmla="*/ 2147483647 w 480"/>
              <a:gd name="T39" fmla="*/ 2147483647 h 480"/>
              <a:gd name="T40" fmla="*/ 2147483647 w 480"/>
              <a:gd name="T41" fmla="*/ 2147483647 h 480"/>
              <a:gd name="T42" fmla="*/ 0 w 480"/>
              <a:gd name="T43" fmla="*/ 2147483647 h 480"/>
              <a:gd name="T44" fmla="*/ 2147483647 w 480"/>
              <a:gd name="T45" fmla="*/ 2147483647 h 480"/>
              <a:gd name="T46" fmla="*/ 2147483647 w 480"/>
              <a:gd name="T47" fmla="*/ 2147483647 h 480"/>
              <a:gd name="T48" fmla="*/ 2147483647 w 480"/>
              <a:gd name="T49" fmla="*/ 2147483647 h 480"/>
              <a:gd name="T50" fmla="*/ 2147483647 w 480"/>
              <a:gd name="T51" fmla="*/ 2147483647 h 480"/>
              <a:gd name="T52" fmla="*/ 2147483647 w 480"/>
              <a:gd name="T53" fmla="*/ 2147483647 h 480"/>
              <a:gd name="T54" fmla="*/ 2147483647 w 480"/>
              <a:gd name="T55" fmla="*/ 2147483647 h 480"/>
              <a:gd name="T56" fmla="*/ 2147483647 w 480"/>
              <a:gd name="T57" fmla="*/ 2147483647 h 480"/>
              <a:gd name="T58" fmla="*/ 2147483647 w 480"/>
              <a:gd name="T59" fmla="*/ 2147483647 h 480"/>
              <a:gd name="T60" fmla="*/ 2147483647 w 480"/>
              <a:gd name="T61" fmla="*/ 2147483647 h 480"/>
              <a:gd name="T62" fmla="*/ 2147483647 w 480"/>
              <a:gd name="T63" fmla="*/ 2147483647 h 480"/>
              <a:gd name="T64" fmla="*/ 2147483647 w 480"/>
              <a:gd name="T65" fmla="*/ 2147483647 h 480"/>
              <a:gd name="T66" fmla="*/ 2147483647 w 480"/>
              <a:gd name="T67" fmla="*/ 2147483647 h 480"/>
              <a:gd name="T68" fmla="*/ 2147483647 w 480"/>
              <a:gd name="T69" fmla="*/ 2147483647 h 480"/>
              <a:gd name="T70" fmla="*/ 2147483647 w 480"/>
              <a:gd name="T71" fmla="*/ 2147483647 h 480"/>
              <a:gd name="T72" fmla="*/ 2147483647 w 480"/>
              <a:gd name="T73" fmla="*/ 2147483647 h 480"/>
              <a:gd name="T74" fmla="*/ 2147483647 w 480"/>
              <a:gd name="T75" fmla="*/ 0 h 480"/>
              <a:gd name="T76" fmla="*/ 2147483647 w 480"/>
              <a:gd name="T77" fmla="*/ 2147483647 h 480"/>
              <a:gd name="T78" fmla="*/ 2147483647 w 480"/>
              <a:gd name="T79" fmla="*/ 2147483647 h 480"/>
              <a:gd name="T80" fmla="*/ 2147483647 w 480"/>
              <a:gd name="T81" fmla="*/ 2147483647 h 480"/>
              <a:gd name="T82" fmla="*/ 2147483647 w 480"/>
              <a:gd name="T83" fmla="*/ 2147483647 h 480"/>
              <a:gd name="T84" fmla="*/ 2147483647 w 480"/>
              <a:gd name="T85" fmla="*/ 2147483647 h 480"/>
              <a:gd name="T86" fmla="*/ 2147483647 w 480"/>
              <a:gd name="T87" fmla="*/ 2147483647 h 480"/>
              <a:gd name="T88" fmla="*/ 2147483647 w 480"/>
              <a:gd name="T89" fmla="*/ 2147483647 h 480"/>
              <a:gd name="T90" fmla="*/ 2147483647 w 480"/>
              <a:gd name="T91" fmla="*/ 2147483647 h 480"/>
              <a:gd name="T92" fmla="*/ 2147483647 w 480"/>
              <a:gd name="T93" fmla="*/ 2147483647 h 480"/>
              <a:gd name="T94" fmla="*/ 2147483647 w 480"/>
              <a:gd name="T95" fmla="*/ 2147483647 h 480"/>
              <a:gd name="T96" fmla="*/ 2147483647 w 480"/>
              <a:gd name="T97" fmla="*/ 2147483647 h 480"/>
              <a:gd name="T98" fmla="*/ 2147483647 w 480"/>
              <a:gd name="T99" fmla="*/ 2147483647 h 480"/>
              <a:gd name="T100" fmla="*/ 2147483647 w 480"/>
              <a:gd name="T101" fmla="*/ 2147483647 h 480"/>
              <a:gd name="T102" fmla="*/ 2147483647 w 480"/>
              <a:gd name="T103" fmla="*/ 2147483647 h 480"/>
              <a:gd name="T104" fmla="*/ 2147483647 w 480"/>
              <a:gd name="T105" fmla="*/ 2147483647 h 480"/>
              <a:gd name="T106" fmla="*/ 2147483647 w 480"/>
              <a:gd name="T107" fmla="*/ 2147483647 h 480"/>
              <a:gd name="T108" fmla="*/ 2147483647 w 480"/>
              <a:gd name="T109" fmla="*/ 2147483647 h 480"/>
              <a:gd name="T110" fmla="*/ 2147483647 w 480"/>
              <a:gd name="T111" fmla="*/ 2147483647 h 480"/>
              <a:gd name="T112" fmla="*/ 2147483647 w 480"/>
              <a:gd name="T113" fmla="*/ 2147483647 h 480"/>
              <a:gd name="T114" fmla="*/ 2147483647 w 480"/>
              <a:gd name="T115" fmla="*/ 2147483647 h 480"/>
              <a:gd name="T116" fmla="*/ 2147483647 w 480"/>
              <a:gd name="T117" fmla="*/ 2147483647 h 480"/>
              <a:gd name="T118" fmla="*/ 2147483647 w 480"/>
              <a:gd name="T119" fmla="*/ 2147483647 h 480"/>
              <a:gd name="T120" fmla="*/ 2147483647 w 480"/>
              <a:gd name="T121" fmla="*/ 2147483647 h 480"/>
              <a:gd name="T122" fmla="*/ 2147483647 w 480"/>
              <a:gd name="T123" fmla="*/ 2147483647 h 4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80"/>
              <a:gd name="T187" fmla="*/ 0 h 480"/>
              <a:gd name="T188" fmla="*/ 480 w 480"/>
              <a:gd name="T189" fmla="*/ 480 h 48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80" h="480">
                <a:moveTo>
                  <a:pt x="374" y="412"/>
                </a:moveTo>
                <a:lnTo>
                  <a:pt x="380" y="426"/>
                </a:lnTo>
                <a:lnTo>
                  <a:pt x="381" y="427"/>
                </a:lnTo>
                <a:lnTo>
                  <a:pt x="381" y="428"/>
                </a:lnTo>
                <a:lnTo>
                  <a:pt x="381" y="430"/>
                </a:lnTo>
                <a:lnTo>
                  <a:pt x="381" y="432"/>
                </a:lnTo>
                <a:lnTo>
                  <a:pt x="380" y="433"/>
                </a:lnTo>
                <a:lnTo>
                  <a:pt x="379" y="435"/>
                </a:lnTo>
                <a:lnTo>
                  <a:pt x="376" y="438"/>
                </a:lnTo>
                <a:lnTo>
                  <a:pt x="374" y="439"/>
                </a:lnTo>
                <a:lnTo>
                  <a:pt x="371" y="440"/>
                </a:lnTo>
                <a:lnTo>
                  <a:pt x="370" y="441"/>
                </a:lnTo>
                <a:lnTo>
                  <a:pt x="369" y="442"/>
                </a:lnTo>
                <a:lnTo>
                  <a:pt x="368" y="442"/>
                </a:lnTo>
                <a:lnTo>
                  <a:pt x="367" y="444"/>
                </a:lnTo>
                <a:lnTo>
                  <a:pt x="366" y="444"/>
                </a:lnTo>
                <a:lnTo>
                  <a:pt x="364" y="444"/>
                </a:lnTo>
                <a:lnTo>
                  <a:pt x="363" y="444"/>
                </a:lnTo>
                <a:lnTo>
                  <a:pt x="361" y="444"/>
                </a:lnTo>
                <a:lnTo>
                  <a:pt x="360" y="442"/>
                </a:lnTo>
                <a:lnTo>
                  <a:pt x="357" y="441"/>
                </a:lnTo>
                <a:lnTo>
                  <a:pt x="356" y="439"/>
                </a:lnTo>
                <a:lnTo>
                  <a:pt x="354" y="437"/>
                </a:lnTo>
                <a:lnTo>
                  <a:pt x="353" y="435"/>
                </a:lnTo>
                <a:lnTo>
                  <a:pt x="350" y="433"/>
                </a:lnTo>
                <a:lnTo>
                  <a:pt x="349" y="431"/>
                </a:lnTo>
                <a:lnTo>
                  <a:pt x="348" y="430"/>
                </a:lnTo>
                <a:lnTo>
                  <a:pt x="347" y="428"/>
                </a:lnTo>
                <a:lnTo>
                  <a:pt x="325" y="440"/>
                </a:lnTo>
                <a:lnTo>
                  <a:pt x="327" y="456"/>
                </a:lnTo>
                <a:lnTo>
                  <a:pt x="327" y="458"/>
                </a:lnTo>
                <a:lnTo>
                  <a:pt x="327" y="459"/>
                </a:lnTo>
                <a:lnTo>
                  <a:pt x="327" y="460"/>
                </a:lnTo>
                <a:lnTo>
                  <a:pt x="326" y="461"/>
                </a:lnTo>
                <a:lnTo>
                  <a:pt x="325" y="463"/>
                </a:lnTo>
                <a:lnTo>
                  <a:pt x="322" y="465"/>
                </a:lnTo>
                <a:lnTo>
                  <a:pt x="320" y="466"/>
                </a:lnTo>
                <a:lnTo>
                  <a:pt x="317" y="467"/>
                </a:lnTo>
                <a:lnTo>
                  <a:pt x="314" y="468"/>
                </a:lnTo>
                <a:lnTo>
                  <a:pt x="313" y="468"/>
                </a:lnTo>
                <a:lnTo>
                  <a:pt x="312" y="468"/>
                </a:lnTo>
                <a:lnTo>
                  <a:pt x="311" y="469"/>
                </a:lnTo>
                <a:lnTo>
                  <a:pt x="310" y="469"/>
                </a:lnTo>
                <a:lnTo>
                  <a:pt x="308" y="469"/>
                </a:lnTo>
                <a:lnTo>
                  <a:pt x="307" y="469"/>
                </a:lnTo>
                <a:lnTo>
                  <a:pt x="306" y="468"/>
                </a:lnTo>
                <a:lnTo>
                  <a:pt x="304" y="468"/>
                </a:lnTo>
                <a:lnTo>
                  <a:pt x="303" y="467"/>
                </a:lnTo>
                <a:lnTo>
                  <a:pt x="301" y="465"/>
                </a:lnTo>
                <a:lnTo>
                  <a:pt x="300" y="462"/>
                </a:lnTo>
                <a:lnTo>
                  <a:pt x="299" y="460"/>
                </a:lnTo>
                <a:lnTo>
                  <a:pt x="298" y="458"/>
                </a:lnTo>
                <a:lnTo>
                  <a:pt x="297" y="455"/>
                </a:lnTo>
                <a:lnTo>
                  <a:pt x="296" y="453"/>
                </a:lnTo>
                <a:lnTo>
                  <a:pt x="294" y="452"/>
                </a:lnTo>
                <a:lnTo>
                  <a:pt x="294" y="451"/>
                </a:lnTo>
                <a:lnTo>
                  <a:pt x="294" y="449"/>
                </a:lnTo>
                <a:lnTo>
                  <a:pt x="269" y="455"/>
                </a:lnTo>
                <a:lnTo>
                  <a:pt x="267" y="472"/>
                </a:lnTo>
                <a:lnTo>
                  <a:pt x="267" y="473"/>
                </a:lnTo>
                <a:lnTo>
                  <a:pt x="267" y="474"/>
                </a:lnTo>
                <a:lnTo>
                  <a:pt x="266" y="475"/>
                </a:lnTo>
                <a:lnTo>
                  <a:pt x="265" y="476"/>
                </a:lnTo>
                <a:lnTo>
                  <a:pt x="264" y="477"/>
                </a:lnTo>
                <a:lnTo>
                  <a:pt x="262" y="479"/>
                </a:lnTo>
                <a:lnTo>
                  <a:pt x="258" y="479"/>
                </a:lnTo>
                <a:lnTo>
                  <a:pt x="255" y="479"/>
                </a:lnTo>
                <a:lnTo>
                  <a:pt x="252" y="480"/>
                </a:lnTo>
                <a:lnTo>
                  <a:pt x="251" y="480"/>
                </a:lnTo>
                <a:lnTo>
                  <a:pt x="250" y="480"/>
                </a:lnTo>
                <a:lnTo>
                  <a:pt x="249" y="480"/>
                </a:lnTo>
                <a:lnTo>
                  <a:pt x="248" y="480"/>
                </a:lnTo>
                <a:lnTo>
                  <a:pt x="246" y="479"/>
                </a:lnTo>
                <a:lnTo>
                  <a:pt x="245" y="479"/>
                </a:lnTo>
                <a:lnTo>
                  <a:pt x="244" y="477"/>
                </a:lnTo>
                <a:lnTo>
                  <a:pt x="243" y="476"/>
                </a:lnTo>
                <a:lnTo>
                  <a:pt x="242" y="475"/>
                </a:lnTo>
                <a:lnTo>
                  <a:pt x="241" y="473"/>
                </a:lnTo>
                <a:lnTo>
                  <a:pt x="241" y="470"/>
                </a:lnTo>
                <a:lnTo>
                  <a:pt x="239" y="468"/>
                </a:lnTo>
                <a:lnTo>
                  <a:pt x="239" y="465"/>
                </a:lnTo>
                <a:lnTo>
                  <a:pt x="239" y="462"/>
                </a:lnTo>
                <a:lnTo>
                  <a:pt x="238" y="460"/>
                </a:lnTo>
                <a:lnTo>
                  <a:pt x="238" y="458"/>
                </a:lnTo>
                <a:lnTo>
                  <a:pt x="238" y="456"/>
                </a:lnTo>
                <a:lnTo>
                  <a:pt x="213" y="456"/>
                </a:lnTo>
                <a:lnTo>
                  <a:pt x="207" y="470"/>
                </a:lnTo>
                <a:lnTo>
                  <a:pt x="207" y="472"/>
                </a:lnTo>
                <a:lnTo>
                  <a:pt x="207" y="473"/>
                </a:lnTo>
                <a:lnTo>
                  <a:pt x="206" y="474"/>
                </a:lnTo>
                <a:lnTo>
                  <a:pt x="203" y="475"/>
                </a:lnTo>
                <a:lnTo>
                  <a:pt x="202" y="475"/>
                </a:lnTo>
                <a:lnTo>
                  <a:pt x="200" y="476"/>
                </a:lnTo>
                <a:lnTo>
                  <a:pt x="196" y="475"/>
                </a:lnTo>
                <a:lnTo>
                  <a:pt x="193" y="475"/>
                </a:lnTo>
                <a:lnTo>
                  <a:pt x="190" y="474"/>
                </a:lnTo>
                <a:lnTo>
                  <a:pt x="189" y="474"/>
                </a:lnTo>
                <a:lnTo>
                  <a:pt x="188" y="474"/>
                </a:lnTo>
                <a:lnTo>
                  <a:pt x="187" y="474"/>
                </a:lnTo>
                <a:lnTo>
                  <a:pt x="187" y="473"/>
                </a:lnTo>
                <a:lnTo>
                  <a:pt x="186" y="473"/>
                </a:lnTo>
                <a:lnTo>
                  <a:pt x="184" y="473"/>
                </a:lnTo>
                <a:lnTo>
                  <a:pt x="183" y="472"/>
                </a:lnTo>
                <a:lnTo>
                  <a:pt x="182" y="470"/>
                </a:lnTo>
                <a:lnTo>
                  <a:pt x="182" y="469"/>
                </a:lnTo>
                <a:lnTo>
                  <a:pt x="181" y="467"/>
                </a:lnTo>
                <a:lnTo>
                  <a:pt x="181" y="465"/>
                </a:lnTo>
                <a:lnTo>
                  <a:pt x="181" y="462"/>
                </a:lnTo>
                <a:lnTo>
                  <a:pt x="181" y="460"/>
                </a:lnTo>
                <a:lnTo>
                  <a:pt x="181" y="458"/>
                </a:lnTo>
                <a:lnTo>
                  <a:pt x="181" y="454"/>
                </a:lnTo>
                <a:lnTo>
                  <a:pt x="182" y="452"/>
                </a:lnTo>
                <a:lnTo>
                  <a:pt x="182" y="451"/>
                </a:lnTo>
                <a:lnTo>
                  <a:pt x="182" y="449"/>
                </a:lnTo>
                <a:lnTo>
                  <a:pt x="182" y="448"/>
                </a:lnTo>
                <a:lnTo>
                  <a:pt x="158" y="441"/>
                </a:lnTo>
                <a:lnTo>
                  <a:pt x="148" y="454"/>
                </a:lnTo>
                <a:lnTo>
                  <a:pt x="148" y="455"/>
                </a:lnTo>
                <a:lnTo>
                  <a:pt x="147" y="456"/>
                </a:lnTo>
                <a:lnTo>
                  <a:pt x="146" y="456"/>
                </a:lnTo>
                <a:lnTo>
                  <a:pt x="144" y="458"/>
                </a:lnTo>
                <a:lnTo>
                  <a:pt x="141" y="458"/>
                </a:lnTo>
                <a:lnTo>
                  <a:pt x="139" y="458"/>
                </a:lnTo>
                <a:lnTo>
                  <a:pt x="137" y="456"/>
                </a:lnTo>
                <a:lnTo>
                  <a:pt x="133" y="454"/>
                </a:lnTo>
                <a:lnTo>
                  <a:pt x="132" y="453"/>
                </a:lnTo>
                <a:lnTo>
                  <a:pt x="130" y="453"/>
                </a:lnTo>
                <a:lnTo>
                  <a:pt x="128" y="452"/>
                </a:lnTo>
                <a:lnTo>
                  <a:pt x="127" y="452"/>
                </a:lnTo>
                <a:lnTo>
                  <a:pt x="127" y="451"/>
                </a:lnTo>
                <a:lnTo>
                  <a:pt x="126" y="451"/>
                </a:lnTo>
                <a:lnTo>
                  <a:pt x="125" y="449"/>
                </a:lnTo>
                <a:lnTo>
                  <a:pt x="125" y="448"/>
                </a:lnTo>
                <a:lnTo>
                  <a:pt x="124" y="446"/>
                </a:lnTo>
                <a:lnTo>
                  <a:pt x="124" y="445"/>
                </a:lnTo>
                <a:lnTo>
                  <a:pt x="125" y="442"/>
                </a:lnTo>
                <a:lnTo>
                  <a:pt x="125" y="440"/>
                </a:lnTo>
                <a:lnTo>
                  <a:pt x="126" y="437"/>
                </a:lnTo>
                <a:lnTo>
                  <a:pt x="127" y="434"/>
                </a:lnTo>
                <a:lnTo>
                  <a:pt x="127" y="432"/>
                </a:lnTo>
                <a:lnTo>
                  <a:pt x="128" y="430"/>
                </a:lnTo>
                <a:lnTo>
                  <a:pt x="130" y="428"/>
                </a:lnTo>
                <a:lnTo>
                  <a:pt x="130" y="427"/>
                </a:lnTo>
                <a:lnTo>
                  <a:pt x="130" y="426"/>
                </a:lnTo>
                <a:lnTo>
                  <a:pt x="108" y="413"/>
                </a:lnTo>
                <a:lnTo>
                  <a:pt x="96" y="423"/>
                </a:lnTo>
                <a:lnTo>
                  <a:pt x="94" y="424"/>
                </a:lnTo>
                <a:lnTo>
                  <a:pt x="92" y="425"/>
                </a:lnTo>
                <a:lnTo>
                  <a:pt x="91" y="425"/>
                </a:lnTo>
                <a:lnTo>
                  <a:pt x="89" y="425"/>
                </a:lnTo>
                <a:lnTo>
                  <a:pt x="86" y="424"/>
                </a:lnTo>
                <a:lnTo>
                  <a:pt x="84" y="421"/>
                </a:lnTo>
                <a:lnTo>
                  <a:pt x="82" y="420"/>
                </a:lnTo>
                <a:lnTo>
                  <a:pt x="79" y="418"/>
                </a:lnTo>
                <a:lnTo>
                  <a:pt x="78" y="417"/>
                </a:lnTo>
                <a:lnTo>
                  <a:pt x="77" y="417"/>
                </a:lnTo>
                <a:lnTo>
                  <a:pt x="77" y="416"/>
                </a:lnTo>
                <a:lnTo>
                  <a:pt x="76" y="414"/>
                </a:lnTo>
                <a:lnTo>
                  <a:pt x="76" y="413"/>
                </a:lnTo>
                <a:lnTo>
                  <a:pt x="75" y="412"/>
                </a:lnTo>
                <a:lnTo>
                  <a:pt x="75" y="411"/>
                </a:lnTo>
                <a:lnTo>
                  <a:pt x="75" y="409"/>
                </a:lnTo>
                <a:lnTo>
                  <a:pt x="75" y="407"/>
                </a:lnTo>
                <a:lnTo>
                  <a:pt x="76" y="405"/>
                </a:lnTo>
                <a:lnTo>
                  <a:pt x="77" y="403"/>
                </a:lnTo>
                <a:lnTo>
                  <a:pt x="78" y="400"/>
                </a:lnTo>
                <a:lnTo>
                  <a:pt x="80" y="398"/>
                </a:lnTo>
                <a:lnTo>
                  <a:pt x="82" y="397"/>
                </a:lnTo>
                <a:lnTo>
                  <a:pt x="83" y="394"/>
                </a:lnTo>
                <a:lnTo>
                  <a:pt x="84" y="393"/>
                </a:lnTo>
                <a:lnTo>
                  <a:pt x="85" y="392"/>
                </a:lnTo>
                <a:lnTo>
                  <a:pt x="85" y="391"/>
                </a:lnTo>
                <a:lnTo>
                  <a:pt x="68" y="372"/>
                </a:lnTo>
                <a:lnTo>
                  <a:pt x="54" y="379"/>
                </a:lnTo>
                <a:lnTo>
                  <a:pt x="52" y="379"/>
                </a:lnTo>
                <a:lnTo>
                  <a:pt x="51" y="380"/>
                </a:lnTo>
                <a:lnTo>
                  <a:pt x="50" y="380"/>
                </a:lnTo>
                <a:lnTo>
                  <a:pt x="48" y="380"/>
                </a:lnTo>
                <a:lnTo>
                  <a:pt x="45" y="379"/>
                </a:lnTo>
                <a:lnTo>
                  <a:pt x="44" y="377"/>
                </a:lnTo>
                <a:lnTo>
                  <a:pt x="42" y="375"/>
                </a:lnTo>
                <a:lnTo>
                  <a:pt x="40" y="372"/>
                </a:lnTo>
                <a:lnTo>
                  <a:pt x="38" y="370"/>
                </a:lnTo>
                <a:lnTo>
                  <a:pt x="37" y="369"/>
                </a:lnTo>
                <a:lnTo>
                  <a:pt x="37" y="368"/>
                </a:lnTo>
                <a:lnTo>
                  <a:pt x="36" y="366"/>
                </a:lnTo>
                <a:lnTo>
                  <a:pt x="36" y="365"/>
                </a:lnTo>
                <a:lnTo>
                  <a:pt x="36" y="363"/>
                </a:lnTo>
                <a:lnTo>
                  <a:pt x="36" y="362"/>
                </a:lnTo>
                <a:lnTo>
                  <a:pt x="36" y="361"/>
                </a:lnTo>
                <a:lnTo>
                  <a:pt x="37" y="358"/>
                </a:lnTo>
                <a:lnTo>
                  <a:pt x="38" y="357"/>
                </a:lnTo>
                <a:lnTo>
                  <a:pt x="40" y="356"/>
                </a:lnTo>
                <a:lnTo>
                  <a:pt x="42" y="354"/>
                </a:lnTo>
                <a:lnTo>
                  <a:pt x="44" y="351"/>
                </a:lnTo>
                <a:lnTo>
                  <a:pt x="47" y="350"/>
                </a:lnTo>
                <a:lnTo>
                  <a:pt x="48" y="348"/>
                </a:lnTo>
                <a:lnTo>
                  <a:pt x="50" y="347"/>
                </a:lnTo>
                <a:lnTo>
                  <a:pt x="51" y="345"/>
                </a:lnTo>
                <a:lnTo>
                  <a:pt x="38" y="323"/>
                </a:lnTo>
                <a:lnTo>
                  <a:pt x="23" y="327"/>
                </a:lnTo>
                <a:lnTo>
                  <a:pt x="22" y="327"/>
                </a:lnTo>
                <a:lnTo>
                  <a:pt x="21" y="327"/>
                </a:lnTo>
                <a:lnTo>
                  <a:pt x="20" y="327"/>
                </a:lnTo>
                <a:lnTo>
                  <a:pt x="17" y="326"/>
                </a:lnTo>
                <a:lnTo>
                  <a:pt x="16" y="324"/>
                </a:lnTo>
                <a:lnTo>
                  <a:pt x="15" y="322"/>
                </a:lnTo>
                <a:lnTo>
                  <a:pt x="14" y="319"/>
                </a:lnTo>
                <a:lnTo>
                  <a:pt x="13" y="316"/>
                </a:lnTo>
                <a:lnTo>
                  <a:pt x="11" y="314"/>
                </a:lnTo>
                <a:lnTo>
                  <a:pt x="11" y="313"/>
                </a:lnTo>
                <a:lnTo>
                  <a:pt x="10" y="312"/>
                </a:lnTo>
                <a:lnTo>
                  <a:pt x="10" y="310"/>
                </a:lnTo>
                <a:lnTo>
                  <a:pt x="10" y="309"/>
                </a:lnTo>
                <a:lnTo>
                  <a:pt x="10" y="308"/>
                </a:lnTo>
                <a:lnTo>
                  <a:pt x="10" y="307"/>
                </a:lnTo>
                <a:lnTo>
                  <a:pt x="10" y="305"/>
                </a:lnTo>
                <a:lnTo>
                  <a:pt x="11" y="303"/>
                </a:lnTo>
                <a:lnTo>
                  <a:pt x="13" y="302"/>
                </a:lnTo>
                <a:lnTo>
                  <a:pt x="15" y="301"/>
                </a:lnTo>
                <a:lnTo>
                  <a:pt x="17" y="300"/>
                </a:lnTo>
                <a:lnTo>
                  <a:pt x="20" y="299"/>
                </a:lnTo>
                <a:lnTo>
                  <a:pt x="22" y="298"/>
                </a:lnTo>
                <a:lnTo>
                  <a:pt x="24" y="296"/>
                </a:lnTo>
                <a:lnTo>
                  <a:pt x="27" y="295"/>
                </a:lnTo>
                <a:lnTo>
                  <a:pt x="28" y="294"/>
                </a:lnTo>
                <a:lnTo>
                  <a:pt x="29" y="294"/>
                </a:lnTo>
                <a:lnTo>
                  <a:pt x="30" y="294"/>
                </a:lnTo>
                <a:lnTo>
                  <a:pt x="24" y="268"/>
                </a:lnTo>
                <a:lnTo>
                  <a:pt x="8" y="267"/>
                </a:lnTo>
                <a:lnTo>
                  <a:pt x="7" y="267"/>
                </a:lnTo>
                <a:lnTo>
                  <a:pt x="6" y="267"/>
                </a:lnTo>
                <a:lnTo>
                  <a:pt x="4" y="266"/>
                </a:lnTo>
                <a:lnTo>
                  <a:pt x="3" y="265"/>
                </a:lnTo>
                <a:lnTo>
                  <a:pt x="2" y="264"/>
                </a:lnTo>
                <a:lnTo>
                  <a:pt x="1" y="261"/>
                </a:lnTo>
                <a:lnTo>
                  <a:pt x="1" y="258"/>
                </a:lnTo>
                <a:lnTo>
                  <a:pt x="0" y="254"/>
                </a:lnTo>
                <a:lnTo>
                  <a:pt x="0" y="252"/>
                </a:lnTo>
                <a:lnTo>
                  <a:pt x="0" y="251"/>
                </a:lnTo>
                <a:lnTo>
                  <a:pt x="0" y="250"/>
                </a:lnTo>
                <a:lnTo>
                  <a:pt x="0" y="248"/>
                </a:lnTo>
                <a:lnTo>
                  <a:pt x="0" y="247"/>
                </a:lnTo>
                <a:lnTo>
                  <a:pt x="0" y="246"/>
                </a:lnTo>
                <a:lnTo>
                  <a:pt x="1" y="245"/>
                </a:lnTo>
                <a:lnTo>
                  <a:pt x="2" y="244"/>
                </a:lnTo>
                <a:lnTo>
                  <a:pt x="3" y="243"/>
                </a:lnTo>
                <a:lnTo>
                  <a:pt x="4" y="241"/>
                </a:lnTo>
                <a:lnTo>
                  <a:pt x="7" y="240"/>
                </a:lnTo>
                <a:lnTo>
                  <a:pt x="9" y="240"/>
                </a:lnTo>
                <a:lnTo>
                  <a:pt x="11" y="239"/>
                </a:lnTo>
                <a:lnTo>
                  <a:pt x="14" y="239"/>
                </a:lnTo>
                <a:lnTo>
                  <a:pt x="17" y="238"/>
                </a:lnTo>
                <a:lnTo>
                  <a:pt x="20" y="238"/>
                </a:lnTo>
                <a:lnTo>
                  <a:pt x="21" y="238"/>
                </a:lnTo>
                <a:lnTo>
                  <a:pt x="22" y="237"/>
                </a:lnTo>
                <a:lnTo>
                  <a:pt x="23" y="237"/>
                </a:lnTo>
                <a:lnTo>
                  <a:pt x="23" y="212"/>
                </a:lnTo>
                <a:lnTo>
                  <a:pt x="9" y="206"/>
                </a:lnTo>
                <a:lnTo>
                  <a:pt x="8" y="205"/>
                </a:lnTo>
                <a:lnTo>
                  <a:pt x="7" y="205"/>
                </a:lnTo>
                <a:lnTo>
                  <a:pt x="6" y="204"/>
                </a:lnTo>
                <a:lnTo>
                  <a:pt x="4" y="203"/>
                </a:lnTo>
                <a:lnTo>
                  <a:pt x="3" y="201"/>
                </a:lnTo>
                <a:lnTo>
                  <a:pt x="3" y="198"/>
                </a:lnTo>
                <a:lnTo>
                  <a:pt x="3" y="195"/>
                </a:lnTo>
                <a:lnTo>
                  <a:pt x="4" y="191"/>
                </a:lnTo>
                <a:lnTo>
                  <a:pt x="4" y="189"/>
                </a:lnTo>
                <a:lnTo>
                  <a:pt x="6" y="188"/>
                </a:lnTo>
                <a:lnTo>
                  <a:pt x="6" y="187"/>
                </a:lnTo>
                <a:lnTo>
                  <a:pt x="6" y="185"/>
                </a:lnTo>
                <a:lnTo>
                  <a:pt x="7" y="184"/>
                </a:lnTo>
                <a:lnTo>
                  <a:pt x="7" y="183"/>
                </a:lnTo>
                <a:lnTo>
                  <a:pt x="8" y="182"/>
                </a:lnTo>
                <a:lnTo>
                  <a:pt x="9" y="182"/>
                </a:lnTo>
                <a:lnTo>
                  <a:pt x="10" y="181"/>
                </a:lnTo>
                <a:lnTo>
                  <a:pt x="11" y="180"/>
                </a:lnTo>
                <a:lnTo>
                  <a:pt x="14" y="180"/>
                </a:lnTo>
                <a:lnTo>
                  <a:pt x="16" y="180"/>
                </a:lnTo>
                <a:lnTo>
                  <a:pt x="20" y="180"/>
                </a:lnTo>
                <a:lnTo>
                  <a:pt x="22" y="181"/>
                </a:lnTo>
                <a:lnTo>
                  <a:pt x="24" y="181"/>
                </a:lnTo>
                <a:lnTo>
                  <a:pt x="28" y="181"/>
                </a:lnTo>
                <a:lnTo>
                  <a:pt x="29" y="181"/>
                </a:lnTo>
                <a:lnTo>
                  <a:pt x="30" y="181"/>
                </a:lnTo>
                <a:lnTo>
                  <a:pt x="31" y="181"/>
                </a:lnTo>
                <a:lnTo>
                  <a:pt x="38" y="156"/>
                </a:lnTo>
                <a:lnTo>
                  <a:pt x="26" y="148"/>
                </a:lnTo>
                <a:lnTo>
                  <a:pt x="26" y="147"/>
                </a:lnTo>
                <a:lnTo>
                  <a:pt x="24" y="147"/>
                </a:lnTo>
                <a:lnTo>
                  <a:pt x="23" y="146"/>
                </a:lnTo>
                <a:lnTo>
                  <a:pt x="23" y="144"/>
                </a:lnTo>
                <a:lnTo>
                  <a:pt x="22" y="143"/>
                </a:lnTo>
                <a:lnTo>
                  <a:pt x="22" y="141"/>
                </a:lnTo>
                <a:lnTo>
                  <a:pt x="22" y="139"/>
                </a:lnTo>
                <a:lnTo>
                  <a:pt x="23" y="135"/>
                </a:lnTo>
                <a:lnTo>
                  <a:pt x="24" y="133"/>
                </a:lnTo>
                <a:lnTo>
                  <a:pt x="26" y="130"/>
                </a:lnTo>
                <a:lnTo>
                  <a:pt x="27" y="129"/>
                </a:lnTo>
                <a:lnTo>
                  <a:pt x="27" y="128"/>
                </a:lnTo>
                <a:lnTo>
                  <a:pt x="28" y="127"/>
                </a:lnTo>
                <a:lnTo>
                  <a:pt x="28" y="126"/>
                </a:lnTo>
                <a:lnTo>
                  <a:pt x="29" y="125"/>
                </a:lnTo>
                <a:lnTo>
                  <a:pt x="30" y="125"/>
                </a:lnTo>
                <a:lnTo>
                  <a:pt x="31" y="123"/>
                </a:lnTo>
                <a:lnTo>
                  <a:pt x="34" y="123"/>
                </a:lnTo>
                <a:lnTo>
                  <a:pt x="35" y="123"/>
                </a:lnTo>
                <a:lnTo>
                  <a:pt x="37" y="123"/>
                </a:lnTo>
                <a:lnTo>
                  <a:pt x="40" y="123"/>
                </a:lnTo>
                <a:lnTo>
                  <a:pt x="42" y="125"/>
                </a:lnTo>
                <a:lnTo>
                  <a:pt x="45" y="126"/>
                </a:lnTo>
                <a:lnTo>
                  <a:pt x="48" y="127"/>
                </a:lnTo>
                <a:lnTo>
                  <a:pt x="50" y="128"/>
                </a:lnTo>
                <a:lnTo>
                  <a:pt x="51" y="128"/>
                </a:lnTo>
                <a:lnTo>
                  <a:pt x="52" y="128"/>
                </a:lnTo>
                <a:lnTo>
                  <a:pt x="54" y="129"/>
                </a:lnTo>
                <a:lnTo>
                  <a:pt x="66" y="107"/>
                </a:lnTo>
                <a:lnTo>
                  <a:pt x="57" y="95"/>
                </a:lnTo>
                <a:lnTo>
                  <a:pt x="56" y="94"/>
                </a:lnTo>
                <a:lnTo>
                  <a:pt x="55" y="93"/>
                </a:lnTo>
                <a:lnTo>
                  <a:pt x="55" y="92"/>
                </a:lnTo>
                <a:lnTo>
                  <a:pt x="55" y="90"/>
                </a:lnTo>
                <a:lnTo>
                  <a:pt x="55" y="87"/>
                </a:lnTo>
                <a:lnTo>
                  <a:pt x="56" y="85"/>
                </a:lnTo>
                <a:lnTo>
                  <a:pt x="57" y="83"/>
                </a:lnTo>
                <a:lnTo>
                  <a:pt x="59" y="80"/>
                </a:lnTo>
                <a:lnTo>
                  <a:pt x="62" y="79"/>
                </a:lnTo>
                <a:lnTo>
                  <a:pt x="63" y="78"/>
                </a:lnTo>
                <a:lnTo>
                  <a:pt x="63" y="77"/>
                </a:lnTo>
                <a:lnTo>
                  <a:pt x="64" y="76"/>
                </a:lnTo>
                <a:lnTo>
                  <a:pt x="65" y="76"/>
                </a:lnTo>
                <a:lnTo>
                  <a:pt x="66" y="74"/>
                </a:lnTo>
                <a:lnTo>
                  <a:pt x="68" y="74"/>
                </a:lnTo>
                <a:lnTo>
                  <a:pt x="69" y="74"/>
                </a:lnTo>
                <a:lnTo>
                  <a:pt x="70" y="73"/>
                </a:lnTo>
                <a:lnTo>
                  <a:pt x="72" y="74"/>
                </a:lnTo>
                <a:lnTo>
                  <a:pt x="75" y="76"/>
                </a:lnTo>
                <a:lnTo>
                  <a:pt x="76" y="77"/>
                </a:lnTo>
                <a:lnTo>
                  <a:pt x="78" y="78"/>
                </a:lnTo>
                <a:lnTo>
                  <a:pt x="80" y="79"/>
                </a:lnTo>
                <a:lnTo>
                  <a:pt x="83" y="81"/>
                </a:lnTo>
                <a:lnTo>
                  <a:pt x="85" y="83"/>
                </a:lnTo>
                <a:lnTo>
                  <a:pt x="86" y="84"/>
                </a:lnTo>
                <a:lnTo>
                  <a:pt x="87" y="84"/>
                </a:lnTo>
                <a:lnTo>
                  <a:pt x="106" y="67"/>
                </a:lnTo>
                <a:lnTo>
                  <a:pt x="100" y="52"/>
                </a:lnTo>
                <a:lnTo>
                  <a:pt x="99" y="51"/>
                </a:lnTo>
                <a:lnTo>
                  <a:pt x="99" y="50"/>
                </a:lnTo>
                <a:lnTo>
                  <a:pt x="99" y="49"/>
                </a:lnTo>
                <a:lnTo>
                  <a:pt x="99" y="47"/>
                </a:lnTo>
                <a:lnTo>
                  <a:pt x="100" y="45"/>
                </a:lnTo>
                <a:lnTo>
                  <a:pt x="101" y="43"/>
                </a:lnTo>
                <a:lnTo>
                  <a:pt x="104" y="42"/>
                </a:lnTo>
                <a:lnTo>
                  <a:pt x="107" y="39"/>
                </a:lnTo>
                <a:lnTo>
                  <a:pt x="108" y="38"/>
                </a:lnTo>
                <a:lnTo>
                  <a:pt x="111" y="37"/>
                </a:lnTo>
                <a:lnTo>
                  <a:pt x="112" y="36"/>
                </a:lnTo>
                <a:lnTo>
                  <a:pt x="113" y="36"/>
                </a:lnTo>
                <a:lnTo>
                  <a:pt x="114" y="36"/>
                </a:lnTo>
                <a:lnTo>
                  <a:pt x="116" y="35"/>
                </a:lnTo>
                <a:lnTo>
                  <a:pt x="118" y="35"/>
                </a:lnTo>
                <a:lnTo>
                  <a:pt x="119" y="36"/>
                </a:lnTo>
                <a:lnTo>
                  <a:pt x="120" y="36"/>
                </a:lnTo>
                <a:lnTo>
                  <a:pt x="123" y="38"/>
                </a:lnTo>
                <a:lnTo>
                  <a:pt x="124" y="39"/>
                </a:lnTo>
                <a:lnTo>
                  <a:pt x="126" y="42"/>
                </a:lnTo>
                <a:lnTo>
                  <a:pt x="127" y="44"/>
                </a:lnTo>
                <a:lnTo>
                  <a:pt x="130" y="45"/>
                </a:lnTo>
                <a:lnTo>
                  <a:pt x="131" y="47"/>
                </a:lnTo>
                <a:lnTo>
                  <a:pt x="132" y="49"/>
                </a:lnTo>
                <a:lnTo>
                  <a:pt x="133" y="50"/>
                </a:lnTo>
                <a:lnTo>
                  <a:pt x="155" y="38"/>
                </a:lnTo>
                <a:lnTo>
                  <a:pt x="153" y="23"/>
                </a:lnTo>
                <a:lnTo>
                  <a:pt x="153" y="22"/>
                </a:lnTo>
                <a:lnTo>
                  <a:pt x="153" y="21"/>
                </a:lnTo>
                <a:lnTo>
                  <a:pt x="153" y="18"/>
                </a:lnTo>
                <a:lnTo>
                  <a:pt x="154" y="17"/>
                </a:lnTo>
                <a:lnTo>
                  <a:pt x="155" y="16"/>
                </a:lnTo>
                <a:lnTo>
                  <a:pt x="158" y="14"/>
                </a:lnTo>
                <a:lnTo>
                  <a:pt x="160" y="12"/>
                </a:lnTo>
                <a:lnTo>
                  <a:pt x="163" y="11"/>
                </a:lnTo>
                <a:lnTo>
                  <a:pt x="166" y="11"/>
                </a:lnTo>
                <a:lnTo>
                  <a:pt x="167" y="10"/>
                </a:lnTo>
                <a:lnTo>
                  <a:pt x="168" y="10"/>
                </a:lnTo>
                <a:lnTo>
                  <a:pt x="169" y="10"/>
                </a:lnTo>
                <a:lnTo>
                  <a:pt x="170" y="10"/>
                </a:lnTo>
                <a:lnTo>
                  <a:pt x="172" y="10"/>
                </a:lnTo>
                <a:lnTo>
                  <a:pt x="173" y="10"/>
                </a:lnTo>
                <a:lnTo>
                  <a:pt x="174" y="10"/>
                </a:lnTo>
                <a:lnTo>
                  <a:pt x="176" y="11"/>
                </a:lnTo>
                <a:lnTo>
                  <a:pt x="177" y="12"/>
                </a:lnTo>
                <a:lnTo>
                  <a:pt x="179" y="14"/>
                </a:lnTo>
                <a:lnTo>
                  <a:pt x="180" y="16"/>
                </a:lnTo>
                <a:lnTo>
                  <a:pt x="181" y="18"/>
                </a:lnTo>
                <a:lnTo>
                  <a:pt x="182" y="22"/>
                </a:lnTo>
                <a:lnTo>
                  <a:pt x="183" y="24"/>
                </a:lnTo>
                <a:lnTo>
                  <a:pt x="184" y="26"/>
                </a:lnTo>
                <a:lnTo>
                  <a:pt x="186" y="28"/>
                </a:lnTo>
                <a:lnTo>
                  <a:pt x="186" y="29"/>
                </a:lnTo>
                <a:lnTo>
                  <a:pt x="211" y="23"/>
                </a:lnTo>
                <a:lnTo>
                  <a:pt x="213" y="8"/>
                </a:lnTo>
                <a:lnTo>
                  <a:pt x="213" y="7"/>
                </a:lnTo>
                <a:lnTo>
                  <a:pt x="213" y="5"/>
                </a:lnTo>
                <a:lnTo>
                  <a:pt x="214" y="4"/>
                </a:lnTo>
                <a:lnTo>
                  <a:pt x="215" y="2"/>
                </a:lnTo>
                <a:lnTo>
                  <a:pt x="216" y="1"/>
                </a:lnTo>
                <a:lnTo>
                  <a:pt x="218" y="0"/>
                </a:lnTo>
                <a:lnTo>
                  <a:pt x="222" y="0"/>
                </a:lnTo>
                <a:lnTo>
                  <a:pt x="225" y="0"/>
                </a:lnTo>
                <a:lnTo>
                  <a:pt x="228" y="0"/>
                </a:lnTo>
                <a:lnTo>
                  <a:pt x="229" y="0"/>
                </a:lnTo>
                <a:lnTo>
                  <a:pt x="230" y="0"/>
                </a:lnTo>
                <a:lnTo>
                  <a:pt x="231" y="0"/>
                </a:lnTo>
                <a:lnTo>
                  <a:pt x="232" y="0"/>
                </a:lnTo>
                <a:lnTo>
                  <a:pt x="234" y="0"/>
                </a:lnTo>
                <a:lnTo>
                  <a:pt x="235" y="1"/>
                </a:lnTo>
                <a:lnTo>
                  <a:pt x="236" y="1"/>
                </a:lnTo>
                <a:lnTo>
                  <a:pt x="237" y="2"/>
                </a:lnTo>
                <a:lnTo>
                  <a:pt x="238" y="4"/>
                </a:lnTo>
                <a:lnTo>
                  <a:pt x="239" y="5"/>
                </a:lnTo>
                <a:lnTo>
                  <a:pt x="239" y="8"/>
                </a:lnTo>
                <a:lnTo>
                  <a:pt x="239" y="11"/>
                </a:lnTo>
                <a:lnTo>
                  <a:pt x="241" y="14"/>
                </a:lnTo>
                <a:lnTo>
                  <a:pt x="241" y="16"/>
                </a:lnTo>
                <a:lnTo>
                  <a:pt x="242" y="18"/>
                </a:lnTo>
                <a:lnTo>
                  <a:pt x="242" y="21"/>
                </a:lnTo>
                <a:lnTo>
                  <a:pt x="242" y="22"/>
                </a:lnTo>
                <a:lnTo>
                  <a:pt x="267" y="23"/>
                </a:lnTo>
                <a:lnTo>
                  <a:pt x="273" y="8"/>
                </a:lnTo>
                <a:lnTo>
                  <a:pt x="274" y="7"/>
                </a:lnTo>
                <a:lnTo>
                  <a:pt x="274" y="5"/>
                </a:lnTo>
                <a:lnTo>
                  <a:pt x="277" y="4"/>
                </a:lnTo>
                <a:lnTo>
                  <a:pt x="278" y="3"/>
                </a:lnTo>
                <a:lnTo>
                  <a:pt x="281" y="3"/>
                </a:lnTo>
                <a:lnTo>
                  <a:pt x="284" y="3"/>
                </a:lnTo>
                <a:lnTo>
                  <a:pt x="287" y="4"/>
                </a:lnTo>
                <a:lnTo>
                  <a:pt x="290" y="4"/>
                </a:lnTo>
                <a:lnTo>
                  <a:pt x="291" y="4"/>
                </a:lnTo>
                <a:lnTo>
                  <a:pt x="292" y="4"/>
                </a:lnTo>
                <a:lnTo>
                  <a:pt x="293" y="5"/>
                </a:lnTo>
                <a:lnTo>
                  <a:pt x="294" y="5"/>
                </a:lnTo>
                <a:lnTo>
                  <a:pt x="296" y="7"/>
                </a:lnTo>
                <a:lnTo>
                  <a:pt x="297" y="7"/>
                </a:lnTo>
                <a:lnTo>
                  <a:pt x="298" y="8"/>
                </a:lnTo>
                <a:lnTo>
                  <a:pt x="299" y="10"/>
                </a:lnTo>
                <a:lnTo>
                  <a:pt x="299" y="11"/>
                </a:lnTo>
                <a:lnTo>
                  <a:pt x="299" y="14"/>
                </a:lnTo>
                <a:lnTo>
                  <a:pt x="299" y="16"/>
                </a:lnTo>
                <a:lnTo>
                  <a:pt x="299" y="18"/>
                </a:lnTo>
                <a:lnTo>
                  <a:pt x="299" y="22"/>
                </a:lnTo>
                <a:lnTo>
                  <a:pt x="299" y="24"/>
                </a:lnTo>
                <a:lnTo>
                  <a:pt x="299" y="26"/>
                </a:lnTo>
                <a:lnTo>
                  <a:pt x="298" y="29"/>
                </a:lnTo>
                <a:lnTo>
                  <a:pt x="298" y="30"/>
                </a:lnTo>
                <a:lnTo>
                  <a:pt x="322" y="38"/>
                </a:lnTo>
                <a:lnTo>
                  <a:pt x="332" y="25"/>
                </a:lnTo>
                <a:lnTo>
                  <a:pt x="332" y="24"/>
                </a:lnTo>
                <a:lnTo>
                  <a:pt x="333" y="24"/>
                </a:lnTo>
                <a:lnTo>
                  <a:pt x="333" y="23"/>
                </a:lnTo>
                <a:lnTo>
                  <a:pt x="334" y="22"/>
                </a:lnTo>
                <a:lnTo>
                  <a:pt x="336" y="22"/>
                </a:lnTo>
                <a:lnTo>
                  <a:pt x="339" y="21"/>
                </a:lnTo>
                <a:lnTo>
                  <a:pt x="341" y="22"/>
                </a:lnTo>
                <a:lnTo>
                  <a:pt x="343" y="23"/>
                </a:lnTo>
                <a:lnTo>
                  <a:pt x="347" y="24"/>
                </a:lnTo>
                <a:lnTo>
                  <a:pt x="349" y="25"/>
                </a:lnTo>
                <a:lnTo>
                  <a:pt x="350" y="26"/>
                </a:lnTo>
                <a:lnTo>
                  <a:pt x="352" y="26"/>
                </a:lnTo>
                <a:lnTo>
                  <a:pt x="353" y="26"/>
                </a:lnTo>
                <a:lnTo>
                  <a:pt x="353" y="28"/>
                </a:lnTo>
                <a:lnTo>
                  <a:pt x="354" y="29"/>
                </a:lnTo>
                <a:lnTo>
                  <a:pt x="355" y="30"/>
                </a:lnTo>
                <a:lnTo>
                  <a:pt x="355" y="31"/>
                </a:lnTo>
                <a:lnTo>
                  <a:pt x="356" y="32"/>
                </a:lnTo>
                <a:lnTo>
                  <a:pt x="356" y="35"/>
                </a:lnTo>
                <a:lnTo>
                  <a:pt x="356" y="37"/>
                </a:lnTo>
                <a:lnTo>
                  <a:pt x="355" y="39"/>
                </a:lnTo>
                <a:lnTo>
                  <a:pt x="354" y="42"/>
                </a:lnTo>
                <a:lnTo>
                  <a:pt x="353" y="44"/>
                </a:lnTo>
                <a:lnTo>
                  <a:pt x="353" y="46"/>
                </a:lnTo>
                <a:lnTo>
                  <a:pt x="352" y="49"/>
                </a:lnTo>
                <a:lnTo>
                  <a:pt x="352" y="51"/>
                </a:lnTo>
                <a:lnTo>
                  <a:pt x="350" y="52"/>
                </a:lnTo>
                <a:lnTo>
                  <a:pt x="373" y="66"/>
                </a:lnTo>
                <a:lnTo>
                  <a:pt x="384" y="56"/>
                </a:lnTo>
                <a:lnTo>
                  <a:pt x="386" y="56"/>
                </a:lnTo>
                <a:lnTo>
                  <a:pt x="387" y="54"/>
                </a:lnTo>
                <a:lnTo>
                  <a:pt x="388" y="54"/>
                </a:lnTo>
                <a:lnTo>
                  <a:pt x="389" y="53"/>
                </a:lnTo>
                <a:lnTo>
                  <a:pt x="391" y="54"/>
                </a:lnTo>
                <a:lnTo>
                  <a:pt x="394" y="54"/>
                </a:lnTo>
                <a:lnTo>
                  <a:pt x="396" y="57"/>
                </a:lnTo>
                <a:lnTo>
                  <a:pt x="398" y="59"/>
                </a:lnTo>
                <a:lnTo>
                  <a:pt x="401" y="60"/>
                </a:lnTo>
                <a:lnTo>
                  <a:pt x="402" y="62"/>
                </a:lnTo>
                <a:lnTo>
                  <a:pt x="403" y="63"/>
                </a:lnTo>
                <a:lnTo>
                  <a:pt x="403" y="64"/>
                </a:lnTo>
                <a:lnTo>
                  <a:pt x="404" y="64"/>
                </a:lnTo>
                <a:lnTo>
                  <a:pt x="404" y="65"/>
                </a:lnTo>
                <a:lnTo>
                  <a:pt x="405" y="66"/>
                </a:lnTo>
                <a:lnTo>
                  <a:pt x="405" y="69"/>
                </a:lnTo>
                <a:lnTo>
                  <a:pt x="405" y="70"/>
                </a:lnTo>
                <a:lnTo>
                  <a:pt x="405" y="72"/>
                </a:lnTo>
                <a:lnTo>
                  <a:pt x="404" y="73"/>
                </a:lnTo>
                <a:lnTo>
                  <a:pt x="403" y="76"/>
                </a:lnTo>
                <a:lnTo>
                  <a:pt x="402" y="78"/>
                </a:lnTo>
                <a:lnTo>
                  <a:pt x="400" y="80"/>
                </a:lnTo>
                <a:lnTo>
                  <a:pt x="398" y="83"/>
                </a:lnTo>
                <a:lnTo>
                  <a:pt x="397" y="84"/>
                </a:lnTo>
                <a:lnTo>
                  <a:pt x="396" y="86"/>
                </a:lnTo>
                <a:lnTo>
                  <a:pt x="395" y="87"/>
                </a:lnTo>
                <a:lnTo>
                  <a:pt x="412" y="106"/>
                </a:lnTo>
                <a:lnTo>
                  <a:pt x="426" y="99"/>
                </a:lnTo>
                <a:lnTo>
                  <a:pt x="428" y="99"/>
                </a:lnTo>
                <a:lnTo>
                  <a:pt x="429" y="99"/>
                </a:lnTo>
                <a:lnTo>
                  <a:pt x="431" y="98"/>
                </a:lnTo>
                <a:lnTo>
                  <a:pt x="432" y="99"/>
                </a:lnTo>
                <a:lnTo>
                  <a:pt x="435" y="99"/>
                </a:lnTo>
                <a:lnTo>
                  <a:pt x="437" y="101"/>
                </a:lnTo>
                <a:lnTo>
                  <a:pt x="438" y="104"/>
                </a:lnTo>
                <a:lnTo>
                  <a:pt x="440" y="106"/>
                </a:lnTo>
                <a:lnTo>
                  <a:pt x="442" y="108"/>
                </a:lnTo>
                <a:lnTo>
                  <a:pt x="443" y="109"/>
                </a:lnTo>
                <a:lnTo>
                  <a:pt x="443" y="111"/>
                </a:lnTo>
                <a:lnTo>
                  <a:pt x="444" y="112"/>
                </a:lnTo>
                <a:lnTo>
                  <a:pt x="444" y="113"/>
                </a:lnTo>
                <a:lnTo>
                  <a:pt x="444" y="114"/>
                </a:lnTo>
                <a:lnTo>
                  <a:pt x="445" y="115"/>
                </a:lnTo>
                <a:lnTo>
                  <a:pt x="445" y="116"/>
                </a:lnTo>
                <a:lnTo>
                  <a:pt x="444" y="118"/>
                </a:lnTo>
                <a:lnTo>
                  <a:pt x="444" y="120"/>
                </a:lnTo>
                <a:lnTo>
                  <a:pt x="442" y="121"/>
                </a:lnTo>
                <a:lnTo>
                  <a:pt x="440" y="123"/>
                </a:lnTo>
                <a:lnTo>
                  <a:pt x="438" y="125"/>
                </a:lnTo>
                <a:lnTo>
                  <a:pt x="436" y="127"/>
                </a:lnTo>
                <a:lnTo>
                  <a:pt x="433" y="128"/>
                </a:lnTo>
                <a:lnTo>
                  <a:pt x="432" y="130"/>
                </a:lnTo>
                <a:lnTo>
                  <a:pt x="431" y="132"/>
                </a:lnTo>
                <a:lnTo>
                  <a:pt x="430" y="132"/>
                </a:lnTo>
                <a:lnTo>
                  <a:pt x="429" y="133"/>
                </a:lnTo>
                <a:lnTo>
                  <a:pt x="442" y="155"/>
                </a:lnTo>
                <a:lnTo>
                  <a:pt x="457" y="153"/>
                </a:lnTo>
                <a:lnTo>
                  <a:pt x="458" y="153"/>
                </a:lnTo>
                <a:lnTo>
                  <a:pt x="459" y="153"/>
                </a:lnTo>
                <a:lnTo>
                  <a:pt x="460" y="153"/>
                </a:lnTo>
                <a:lnTo>
                  <a:pt x="463" y="153"/>
                </a:lnTo>
                <a:lnTo>
                  <a:pt x="464" y="154"/>
                </a:lnTo>
                <a:lnTo>
                  <a:pt x="466" y="156"/>
                </a:lnTo>
                <a:lnTo>
                  <a:pt x="467" y="160"/>
                </a:lnTo>
                <a:lnTo>
                  <a:pt x="467" y="162"/>
                </a:lnTo>
                <a:lnTo>
                  <a:pt x="469" y="164"/>
                </a:lnTo>
                <a:lnTo>
                  <a:pt x="469" y="167"/>
                </a:lnTo>
                <a:lnTo>
                  <a:pt x="470" y="168"/>
                </a:lnTo>
                <a:lnTo>
                  <a:pt x="470" y="169"/>
                </a:lnTo>
                <a:lnTo>
                  <a:pt x="470" y="170"/>
                </a:lnTo>
                <a:lnTo>
                  <a:pt x="470" y="171"/>
                </a:lnTo>
                <a:lnTo>
                  <a:pt x="470" y="173"/>
                </a:lnTo>
                <a:lnTo>
                  <a:pt x="470" y="174"/>
                </a:lnTo>
                <a:lnTo>
                  <a:pt x="469" y="175"/>
                </a:lnTo>
                <a:lnTo>
                  <a:pt x="467" y="177"/>
                </a:lnTo>
                <a:lnTo>
                  <a:pt x="466" y="178"/>
                </a:lnTo>
                <a:lnTo>
                  <a:pt x="464" y="180"/>
                </a:lnTo>
                <a:lnTo>
                  <a:pt x="460" y="181"/>
                </a:lnTo>
                <a:lnTo>
                  <a:pt x="458" y="182"/>
                </a:lnTo>
                <a:lnTo>
                  <a:pt x="456" y="183"/>
                </a:lnTo>
                <a:lnTo>
                  <a:pt x="453" y="183"/>
                </a:lnTo>
                <a:lnTo>
                  <a:pt x="452" y="184"/>
                </a:lnTo>
                <a:lnTo>
                  <a:pt x="451" y="184"/>
                </a:lnTo>
                <a:lnTo>
                  <a:pt x="451" y="185"/>
                </a:lnTo>
                <a:lnTo>
                  <a:pt x="457" y="210"/>
                </a:lnTo>
                <a:lnTo>
                  <a:pt x="472" y="211"/>
                </a:lnTo>
                <a:lnTo>
                  <a:pt x="473" y="211"/>
                </a:lnTo>
                <a:lnTo>
                  <a:pt x="474" y="212"/>
                </a:lnTo>
                <a:lnTo>
                  <a:pt x="476" y="212"/>
                </a:lnTo>
                <a:lnTo>
                  <a:pt x="477" y="213"/>
                </a:lnTo>
                <a:lnTo>
                  <a:pt x="478" y="216"/>
                </a:lnTo>
                <a:lnTo>
                  <a:pt x="479" y="218"/>
                </a:lnTo>
                <a:lnTo>
                  <a:pt x="480" y="220"/>
                </a:lnTo>
                <a:lnTo>
                  <a:pt x="480" y="224"/>
                </a:lnTo>
                <a:lnTo>
                  <a:pt x="480" y="226"/>
                </a:lnTo>
                <a:lnTo>
                  <a:pt x="480" y="227"/>
                </a:lnTo>
                <a:lnTo>
                  <a:pt x="480" y="229"/>
                </a:lnTo>
                <a:lnTo>
                  <a:pt x="480" y="230"/>
                </a:lnTo>
                <a:lnTo>
                  <a:pt x="480" y="231"/>
                </a:lnTo>
                <a:lnTo>
                  <a:pt x="480" y="232"/>
                </a:lnTo>
                <a:lnTo>
                  <a:pt x="479" y="233"/>
                </a:lnTo>
                <a:lnTo>
                  <a:pt x="479" y="236"/>
                </a:lnTo>
                <a:lnTo>
                  <a:pt x="478" y="237"/>
                </a:lnTo>
                <a:lnTo>
                  <a:pt x="476" y="238"/>
                </a:lnTo>
                <a:lnTo>
                  <a:pt x="473" y="238"/>
                </a:lnTo>
                <a:lnTo>
                  <a:pt x="471" y="239"/>
                </a:lnTo>
                <a:lnTo>
                  <a:pt x="469" y="239"/>
                </a:lnTo>
                <a:lnTo>
                  <a:pt x="466" y="240"/>
                </a:lnTo>
                <a:lnTo>
                  <a:pt x="463" y="240"/>
                </a:lnTo>
                <a:lnTo>
                  <a:pt x="460" y="240"/>
                </a:lnTo>
                <a:lnTo>
                  <a:pt x="459" y="241"/>
                </a:lnTo>
                <a:lnTo>
                  <a:pt x="458" y="241"/>
                </a:lnTo>
                <a:lnTo>
                  <a:pt x="457" y="241"/>
                </a:lnTo>
                <a:lnTo>
                  <a:pt x="457" y="267"/>
                </a:lnTo>
                <a:lnTo>
                  <a:pt x="471" y="272"/>
                </a:lnTo>
                <a:lnTo>
                  <a:pt x="472" y="272"/>
                </a:lnTo>
                <a:lnTo>
                  <a:pt x="472" y="273"/>
                </a:lnTo>
                <a:lnTo>
                  <a:pt x="473" y="273"/>
                </a:lnTo>
                <a:lnTo>
                  <a:pt x="474" y="274"/>
                </a:lnTo>
                <a:lnTo>
                  <a:pt x="476" y="275"/>
                </a:lnTo>
                <a:lnTo>
                  <a:pt x="477" y="278"/>
                </a:lnTo>
                <a:lnTo>
                  <a:pt x="477" y="280"/>
                </a:lnTo>
                <a:lnTo>
                  <a:pt x="477" y="283"/>
                </a:lnTo>
                <a:lnTo>
                  <a:pt x="476" y="287"/>
                </a:lnTo>
                <a:lnTo>
                  <a:pt x="476" y="289"/>
                </a:lnTo>
                <a:lnTo>
                  <a:pt x="474" y="291"/>
                </a:lnTo>
                <a:lnTo>
                  <a:pt x="474" y="292"/>
                </a:lnTo>
                <a:lnTo>
                  <a:pt x="474" y="293"/>
                </a:lnTo>
                <a:lnTo>
                  <a:pt x="474" y="294"/>
                </a:lnTo>
                <a:lnTo>
                  <a:pt x="473" y="295"/>
                </a:lnTo>
                <a:lnTo>
                  <a:pt x="472" y="296"/>
                </a:lnTo>
                <a:lnTo>
                  <a:pt x="471" y="298"/>
                </a:lnTo>
                <a:lnTo>
                  <a:pt x="470" y="298"/>
                </a:lnTo>
                <a:lnTo>
                  <a:pt x="469" y="299"/>
                </a:lnTo>
                <a:lnTo>
                  <a:pt x="466" y="299"/>
                </a:lnTo>
                <a:lnTo>
                  <a:pt x="464" y="299"/>
                </a:lnTo>
                <a:lnTo>
                  <a:pt x="460" y="299"/>
                </a:lnTo>
                <a:lnTo>
                  <a:pt x="458" y="299"/>
                </a:lnTo>
                <a:lnTo>
                  <a:pt x="456" y="298"/>
                </a:lnTo>
                <a:lnTo>
                  <a:pt x="453" y="298"/>
                </a:lnTo>
                <a:lnTo>
                  <a:pt x="451" y="298"/>
                </a:lnTo>
                <a:lnTo>
                  <a:pt x="450" y="298"/>
                </a:lnTo>
                <a:lnTo>
                  <a:pt x="442" y="322"/>
                </a:lnTo>
                <a:lnTo>
                  <a:pt x="454" y="331"/>
                </a:lnTo>
                <a:lnTo>
                  <a:pt x="456" y="331"/>
                </a:lnTo>
                <a:lnTo>
                  <a:pt x="457" y="333"/>
                </a:lnTo>
                <a:lnTo>
                  <a:pt x="458" y="334"/>
                </a:lnTo>
                <a:lnTo>
                  <a:pt x="458" y="335"/>
                </a:lnTo>
                <a:lnTo>
                  <a:pt x="458" y="337"/>
                </a:lnTo>
                <a:lnTo>
                  <a:pt x="458" y="340"/>
                </a:lnTo>
                <a:lnTo>
                  <a:pt x="457" y="343"/>
                </a:lnTo>
                <a:lnTo>
                  <a:pt x="456" y="345"/>
                </a:lnTo>
                <a:lnTo>
                  <a:pt x="454" y="348"/>
                </a:lnTo>
                <a:lnTo>
                  <a:pt x="453" y="350"/>
                </a:lnTo>
                <a:lnTo>
                  <a:pt x="452" y="351"/>
                </a:lnTo>
                <a:lnTo>
                  <a:pt x="452" y="352"/>
                </a:lnTo>
                <a:lnTo>
                  <a:pt x="451" y="354"/>
                </a:lnTo>
                <a:lnTo>
                  <a:pt x="450" y="354"/>
                </a:lnTo>
                <a:lnTo>
                  <a:pt x="449" y="355"/>
                </a:lnTo>
                <a:lnTo>
                  <a:pt x="447" y="356"/>
                </a:lnTo>
                <a:lnTo>
                  <a:pt x="445" y="356"/>
                </a:lnTo>
                <a:lnTo>
                  <a:pt x="443" y="355"/>
                </a:lnTo>
                <a:lnTo>
                  <a:pt x="440" y="355"/>
                </a:lnTo>
                <a:lnTo>
                  <a:pt x="438" y="354"/>
                </a:lnTo>
                <a:lnTo>
                  <a:pt x="436" y="352"/>
                </a:lnTo>
                <a:lnTo>
                  <a:pt x="432" y="351"/>
                </a:lnTo>
                <a:lnTo>
                  <a:pt x="430" y="351"/>
                </a:lnTo>
                <a:lnTo>
                  <a:pt x="429" y="350"/>
                </a:lnTo>
                <a:lnTo>
                  <a:pt x="428" y="350"/>
                </a:lnTo>
                <a:lnTo>
                  <a:pt x="428" y="349"/>
                </a:lnTo>
                <a:lnTo>
                  <a:pt x="414" y="371"/>
                </a:lnTo>
                <a:lnTo>
                  <a:pt x="424" y="384"/>
                </a:lnTo>
                <a:lnTo>
                  <a:pt x="425" y="385"/>
                </a:lnTo>
                <a:lnTo>
                  <a:pt x="425" y="387"/>
                </a:lnTo>
                <a:lnTo>
                  <a:pt x="425" y="389"/>
                </a:lnTo>
                <a:lnTo>
                  <a:pt x="425" y="391"/>
                </a:lnTo>
                <a:lnTo>
                  <a:pt x="424" y="393"/>
                </a:lnTo>
                <a:lnTo>
                  <a:pt x="423" y="396"/>
                </a:lnTo>
                <a:lnTo>
                  <a:pt x="421" y="398"/>
                </a:lnTo>
                <a:lnTo>
                  <a:pt x="418" y="399"/>
                </a:lnTo>
                <a:lnTo>
                  <a:pt x="417" y="402"/>
                </a:lnTo>
                <a:lnTo>
                  <a:pt x="416" y="403"/>
                </a:lnTo>
                <a:lnTo>
                  <a:pt x="415" y="404"/>
                </a:lnTo>
                <a:lnTo>
                  <a:pt x="414" y="405"/>
                </a:lnTo>
                <a:lnTo>
                  <a:pt x="411" y="405"/>
                </a:lnTo>
                <a:lnTo>
                  <a:pt x="410" y="405"/>
                </a:lnTo>
                <a:lnTo>
                  <a:pt x="408" y="405"/>
                </a:lnTo>
                <a:lnTo>
                  <a:pt x="407" y="404"/>
                </a:lnTo>
                <a:lnTo>
                  <a:pt x="404" y="403"/>
                </a:lnTo>
                <a:lnTo>
                  <a:pt x="402" y="400"/>
                </a:lnTo>
                <a:lnTo>
                  <a:pt x="400" y="399"/>
                </a:lnTo>
                <a:lnTo>
                  <a:pt x="397" y="398"/>
                </a:lnTo>
                <a:lnTo>
                  <a:pt x="395" y="397"/>
                </a:lnTo>
                <a:lnTo>
                  <a:pt x="394" y="396"/>
                </a:lnTo>
                <a:lnTo>
                  <a:pt x="393" y="394"/>
                </a:lnTo>
                <a:lnTo>
                  <a:pt x="374" y="412"/>
                </a:lnTo>
              </a:path>
            </a:pathLst>
          </a:custGeom>
          <a:noFill/>
          <a:ln w="3175">
            <a:solidFill>
              <a:srgbClr val="C2C2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21" name="Freeform 117">
            <a:extLst>
              <a:ext uri="{FF2B5EF4-FFF2-40B4-BE49-F238E27FC236}">
                <a16:creationId xmlns:a16="http://schemas.microsoft.com/office/drawing/2014/main" id="{F5121BF5-C391-0249-9AB8-E2E9F23BAE21}"/>
              </a:ext>
            </a:extLst>
          </p:cNvPr>
          <p:cNvSpPr>
            <a:spLocks/>
          </p:cNvSpPr>
          <p:nvPr/>
        </p:nvSpPr>
        <p:spPr bwMode="auto">
          <a:xfrm>
            <a:off x="3103563" y="4549775"/>
            <a:ext cx="68262" cy="68263"/>
          </a:xfrm>
          <a:custGeom>
            <a:avLst/>
            <a:gdLst>
              <a:gd name="T0" fmla="*/ 2147483647 w 259"/>
              <a:gd name="T1" fmla="*/ 2147483647 h 260"/>
              <a:gd name="T2" fmla="*/ 2147483647 w 259"/>
              <a:gd name="T3" fmla="*/ 2147483647 h 260"/>
              <a:gd name="T4" fmla="*/ 2147483647 w 259"/>
              <a:gd name="T5" fmla="*/ 2147483647 h 260"/>
              <a:gd name="T6" fmla="*/ 2147483647 w 259"/>
              <a:gd name="T7" fmla="*/ 2147483647 h 260"/>
              <a:gd name="T8" fmla="*/ 2147483647 w 259"/>
              <a:gd name="T9" fmla="*/ 2147483647 h 260"/>
              <a:gd name="T10" fmla="*/ 2147483647 w 259"/>
              <a:gd name="T11" fmla="*/ 2147483647 h 260"/>
              <a:gd name="T12" fmla="*/ 2147483647 w 259"/>
              <a:gd name="T13" fmla="*/ 2147483647 h 260"/>
              <a:gd name="T14" fmla="*/ 2147483647 w 259"/>
              <a:gd name="T15" fmla="*/ 2147483647 h 260"/>
              <a:gd name="T16" fmla="*/ 2147483647 w 259"/>
              <a:gd name="T17" fmla="*/ 2147483647 h 260"/>
              <a:gd name="T18" fmla="*/ 2147483647 w 259"/>
              <a:gd name="T19" fmla="*/ 2147483647 h 260"/>
              <a:gd name="T20" fmla="*/ 2147483647 w 259"/>
              <a:gd name="T21" fmla="*/ 2147483647 h 260"/>
              <a:gd name="T22" fmla="*/ 2147483647 w 259"/>
              <a:gd name="T23" fmla="*/ 2147483647 h 260"/>
              <a:gd name="T24" fmla="*/ 2147483647 w 259"/>
              <a:gd name="T25" fmla="*/ 2147483647 h 260"/>
              <a:gd name="T26" fmla="*/ 2147483647 w 259"/>
              <a:gd name="T27" fmla="*/ 2147483647 h 260"/>
              <a:gd name="T28" fmla="*/ 2147483647 w 259"/>
              <a:gd name="T29" fmla="*/ 2147483647 h 260"/>
              <a:gd name="T30" fmla="*/ 2147483647 w 259"/>
              <a:gd name="T31" fmla="*/ 2147483647 h 260"/>
              <a:gd name="T32" fmla="*/ 2147483647 w 259"/>
              <a:gd name="T33" fmla="*/ 2147483647 h 260"/>
              <a:gd name="T34" fmla="*/ 2147483647 w 259"/>
              <a:gd name="T35" fmla="*/ 2147483647 h 260"/>
              <a:gd name="T36" fmla="*/ 2147483647 w 259"/>
              <a:gd name="T37" fmla="*/ 2147483647 h 260"/>
              <a:gd name="T38" fmla="*/ 2147483647 w 259"/>
              <a:gd name="T39" fmla="*/ 2147483647 h 260"/>
              <a:gd name="T40" fmla="*/ 2147483647 w 259"/>
              <a:gd name="T41" fmla="*/ 2147483647 h 260"/>
              <a:gd name="T42" fmla="*/ 2147483647 w 259"/>
              <a:gd name="T43" fmla="*/ 2147483647 h 260"/>
              <a:gd name="T44" fmla="*/ 2147483647 w 259"/>
              <a:gd name="T45" fmla="*/ 2147483647 h 260"/>
              <a:gd name="T46" fmla="*/ 2147483647 w 259"/>
              <a:gd name="T47" fmla="*/ 2147483647 h 260"/>
              <a:gd name="T48" fmla="*/ 2147483647 w 259"/>
              <a:gd name="T49" fmla="*/ 2147483647 h 260"/>
              <a:gd name="T50" fmla="*/ 2147483647 w 259"/>
              <a:gd name="T51" fmla="*/ 2147483647 h 260"/>
              <a:gd name="T52" fmla="*/ 2147483647 w 259"/>
              <a:gd name="T53" fmla="*/ 2147483647 h 260"/>
              <a:gd name="T54" fmla="*/ 2147483647 w 259"/>
              <a:gd name="T55" fmla="*/ 2147483647 h 260"/>
              <a:gd name="T56" fmla="*/ 2147483647 w 259"/>
              <a:gd name="T57" fmla="*/ 2147483647 h 260"/>
              <a:gd name="T58" fmla="*/ 2147483647 w 259"/>
              <a:gd name="T59" fmla="*/ 2147483647 h 260"/>
              <a:gd name="T60" fmla="*/ 2147483647 w 259"/>
              <a:gd name="T61" fmla="*/ 2147483647 h 260"/>
              <a:gd name="T62" fmla="*/ 2147483647 w 259"/>
              <a:gd name="T63" fmla="*/ 2147483647 h 260"/>
              <a:gd name="T64" fmla="*/ 2147483647 w 259"/>
              <a:gd name="T65" fmla="*/ 2147483647 h 260"/>
              <a:gd name="T66" fmla="*/ 2147483647 w 259"/>
              <a:gd name="T67" fmla="*/ 2147483647 h 260"/>
              <a:gd name="T68" fmla="*/ 2147483647 w 259"/>
              <a:gd name="T69" fmla="*/ 2147483647 h 260"/>
              <a:gd name="T70" fmla="*/ 2147483647 w 259"/>
              <a:gd name="T71" fmla="*/ 2147483647 h 260"/>
              <a:gd name="T72" fmla="*/ 2147483647 w 259"/>
              <a:gd name="T73" fmla="*/ 2147483647 h 260"/>
              <a:gd name="T74" fmla="*/ 2147483647 w 259"/>
              <a:gd name="T75" fmla="*/ 2147483647 h 260"/>
              <a:gd name="T76" fmla="*/ 2147483647 w 259"/>
              <a:gd name="T77" fmla="*/ 2147483647 h 260"/>
              <a:gd name="T78" fmla="*/ 2147483647 w 259"/>
              <a:gd name="T79" fmla="*/ 2147483647 h 260"/>
              <a:gd name="T80" fmla="*/ 2147483647 w 259"/>
              <a:gd name="T81" fmla="*/ 2147483647 h 260"/>
              <a:gd name="T82" fmla="*/ 2147483647 w 259"/>
              <a:gd name="T83" fmla="*/ 2147483647 h 260"/>
              <a:gd name="T84" fmla="*/ 2147483647 w 259"/>
              <a:gd name="T85" fmla="*/ 2147483647 h 260"/>
              <a:gd name="T86" fmla="*/ 2147483647 w 259"/>
              <a:gd name="T87" fmla="*/ 2147483647 h 260"/>
              <a:gd name="T88" fmla="*/ 2147483647 w 259"/>
              <a:gd name="T89" fmla="*/ 2147483647 h 260"/>
              <a:gd name="T90" fmla="*/ 2147483647 w 259"/>
              <a:gd name="T91" fmla="*/ 2147483647 h 260"/>
              <a:gd name="T92" fmla="*/ 2147483647 w 259"/>
              <a:gd name="T93" fmla="*/ 2147483647 h 260"/>
              <a:gd name="T94" fmla="*/ 2147483647 w 259"/>
              <a:gd name="T95" fmla="*/ 2147483647 h 260"/>
              <a:gd name="T96" fmla="*/ 2147483647 w 259"/>
              <a:gd name="T97" fmla="*/ 2147483647 h 260"/>
              <a:gd name="T98" fmla="*/ 2147483647 w 259"/>
              <a:gd name="T99" fmla="*/ 2147483647 h 260"/>
              <a:gd name="T100" fmla="*/ 2147483647 w 259"/>
              <a:gd name="T101" fmla="*/ 2147483647 h 260"/>
              <a:gd name="T102" fmla="*/ 2147483647 w 259"/>
              <a:gd name="T103" fmla="*/ 2147483647 h 260"/>
              <a:gd name="T104" fmla="*/ 2147483647 w 259"/>
              <a:gd name="T105" fmla="*/ 2147483647 h 260"/>
              <a:gd name="T106" fmla="*/ 2147483647 w 259"/>
              <a:gd name="T107" fmla="*/ 2147483647 h 260"/>
              <a:gd name="T108" fmla="*/ 2147483647 w 259"/>
              <a:gd name="T109" fmla="*/ 2147483647 h 260"/>
              <a:gd name="T110" fmla="*/ 2147483647 w 259"/>
              <a:gd name="T111" fmla="*/ 2147483647 h 260"/>
              <a:gd name="T112" fmla="*/ 2147483647 w 259"/>
              <a:gd name="T113" fmla="*/ 2147483647 h 260"/>
              <a:gd name="T114" fmla="*/ 2147483647 w 259"/>
              <a:gd name="T115" fmla="*/ 2147483647 h 260"/>
              <a:gd name="T116" fmla="*/ 2147483647 w 259"/>
              <a:gd name="T117" fmla="*/ 2147483647 h 260"/>
              <a:gd name="T118" fmla="*/ 0 w 259"/>
              <a:gd name="T119" fmla="*/ 2147483647 h 260"/>
              <a:gd name="T120" fmla="*/ 0 w 259"/>
              <a:gd name="T121" fmla="*/ 2147483647 h 260"/>
              <a:gd name="T122" fmla="*/ 2147483647 w 259"/>
              <a:gd name="T123" fmla="*/ 2147483647 h 260"/>
              <a:gd name="T124" fmla="*/ 2147483647 w 259"/>
              <a:gd name="T125" fmla="*/ 2147483647 h 2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59"/>
              <a:gd name="T190" fmla="*/ 0 h 260"/>
              <a:gd name="T191" fmla="*/ 259 w 259"/>
              <a:gd name="T192" fmla="*/ 260 h 26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59" h="260">
                <a:moveTo>
                  <a:pt x="34" y="186"/>
                </a:moveTo>
                <a:lnTo>
                  <a:pt x="34" y="186"/>
                </a:lnTo>
                <a:lnTo>
                  <a:pt x="33" y="187"/>
                </a:lnTo>
                <a:lnTo>
                  <a:pt x="32" y="189"/>
                </a:lnTo>
                <a:lnTo>
                  <a:pt x="31" y="191"/>
                </a:lnTo>
                <a:lnTo>
                  <a:pt x="29" y="192"/>
                </a:lnTo>
                <a:lnTo>
                  <a:pt x="27" y="194"/>
                </a:lnTo>
                <a:lnTo>
                  <a:pt x="26" y="197"/>
                </a:lnTo>
                <a:lnTo>
                  <a:pt x="25" y="198"/>
                </a:lnTo>
                <a:lnTo>
                  <a:pt x="24" y="199"/>
                </a:lnTo>
                <a:lnTo>
                  <a:pt x="22" y="201"/>
                </a:lnTo>
                <a:lnTo>
                  <a:pt x="22" y="203"/>
                </a:lnTo>
                <a:lnTo>
                  <a:pt x="22" y="204"/>
                </a:lnTo>
                <a:lnTo>
                  <a:pt x="22" y="205"/>
                </a:lnTo>
                <a:lnTo>
                  <a:pt x="24" y="206"/>
                </a:lnTo>
                <a:lnTo>
                  <a:pt x="24" y="207"/>
                </a:lnTo>
                <a:lnTo>
                  <a:pt x="25" y="208"/>
                </a:lnTo>
                <a:lnTo>
                  <a:pt x="26" y="210"/>
                </a:lnTo>
                <a:lnTo>
                  <a:pt x="27" y="212"/>
                </a:lnTo>
                <a:lnTo>
                  <a:pt x="29" y="214"/>
                </a:lnTo>
                <a:lnTo>
                  <a:pt x="32" y="215"/>
                </a:lnTo>
                <a:lnTo>
                  <a:pt x="34" y="218"/>
                </a:lnTo>
                <a:lnTo>
                  <a:pt x="35" y="218"/>
                </a:lnTo>
                <a:lnTo>
                  <a:pt x="38" y="218"/>
                </a:lnTo>
                <a:lnTo>
                  <a:pt x="39" y="218"/>
                </a:lnTo>
                <a:lnTo>
                  <a:pt x="40" y="217"/>
                </a:lnTo>
                <a:lnTo>
                  <a:pt x="41" y="217"/>
                </a:lnTo>
                <a:lnTo>
                  <a:pt x="52" y="210"/>
                </a:lnTo>
                <a:lnTo>
                  <a:pt x="71" y="224"/>
                </a:lnTo>
                <a:lnTo>
                  <a:pt x="71" y="225"/>
                </a:lnTo>
                <a:lnTo>
                  <a:pt x="70" y="227"/>
                </a:lnTo>
                <a:lnTo>
                  <a:pt x="70" y="229"/>
                </a:lnTo>
                <a:lnTo>
                  <a:pt x="69" y="232"/>
                </a:lnTo>
                <a:lnTo>
                  <a:pt x="69" y="234"/>
                </a:lnTo>
                <a:lnTo>
                  <a:pt x="68" y="236"/>
                </a:lnTo>
                <a:lnTo>
                  <a:pt x="68" y="239"/>
                </a:lnTo>
                <a:lnTo>
                  <a:pt x="68" y="240"/>
                </a:lnTo>
                <a:lnTo>
                  <a:pt x="68" y="242"/>
                </a:lnTo>
                <a:lnTo>
                  <a:pt x="69" y="243"/>
                </a:lnTo>
                <a:lnTo>
                  <a:pt x="69" y="245"/>
                </a:lnTo>
                <a:lnTo>
                  <a:pt x="70" y="246"/>
                </a:lnTo>
                <a:lnTo>
                  <a:pt x="71" y="247"/>
                </a:lnTo>
                <a:lnTo>
                  <a:pt x="73" y="247"/>
                </a:lnTo>
                <a:lnTo>
                  <a:pt x="74" y="248"/>
                </a:lnTo>
                <a:lnTo>
                  <a:pt x="75" y="248"/>
                </a:lnTo>
                <a:lnTo>
                  <a:pt x="77" y="249"/>
                </a:lnTo>
                <a:lnTo>
                  <a:pt x="80" y="250"/>
                </a:lnTo>
                <a:lnTo>
                  <a:pt x="83" y="250"/>
                </a:lnTo>
                <a:lnTo>
                  <a:pt x="86" y="252"/>
                </a:lnTo>
                <a:lnTo>
                  <a:pt x="87" y="250"/>
                </a:lnTo>
                <a:lnTo>
                  <a:pt x="89" y="250"/>
                </a:lnTo>
                <a:lnTo>
                  <a:pt x="89" y="249"/>
                </a:lnTo>
                <a:lnTo>
                  <a:pt x="90" y="248"/>
                </a:lnTo>
                <a:lnTo>
                  <a:pt x="91" y="247"/>
                </a:lnTo>
                <a:lnTo>
                  <a:pt x="98" y="235"/>
                </a:lnTo>
                <a:lnTo>
                  <a:pt x="122" y="240"/>
                </a:lnTo>
                <a:lnTo>
                  <a:pt x="122" y="241"/>
                </a:lnTo>
                <a:lnTo>
                  <a:pt x="123" y="242"/>
                </a:lnTo>
                <a:lnTo>
                  <a:pt x="123" y="245"/>
                </a:lnTo>
                <a:lnTo>
                  <a:pt x="124" y="247"/>
                </a:lnTo>
                <a:lnTo>
                  <a:pt x="124" y="249"/>
                </a:lnTo>
                <a:lnTo>
                  <a:pt x="125" y="252"/>
                </a:lnTo>
                <a:lnTo>
                  <a:pt x="125" y="254"/>
                </a:lnTo>
                <a:lnTo>
                  <a:pt x="126" y="256"/>
                </a:lnTo>
                <a:lnTo>
                  <a:pt x="128" y="257"/>
                </a:lnTo>
                <a:lnTo>
                  <a:pt x="129" y="259"/>
                </a:lnTo>
                <a:lnTo>
                  <a:pt x="130" y="260"/>
                </a:lnTo>
                <a:lnTo>
                  <a:pt x="131" y="260"/>
                </a:lnTo>
                <a:lnTo>
                  <a:pt x="132" y="260"/>
                </a:lnTo>
                <a:lnTo>
                  <a:pt x="133" y="260"/>
                </a:lnTo>
                <a:lnTo>
                  <a:pt x="135" y="260"/>
                </a:lnTo>
                <a:lnTo>
                  <a:pt x="137" y="260"/>
                </a:lnTo>
                <a:lnTo>
                  <a:pt x="138" y="260"/>
                </a:lnTo>
                <a:lnTo>
                  <a:pt x="142" y="259"/>
                </a:lnTo>
                <a:lnTo>
                  <a:pt x="144" y="259"/>
                </a:lnTo>
                <a:lnTo>
                  <a:pt x="146" y="257"/>
                </a:lnTo>
                <a:lnTo>
                  <a:pt x="149" y="256"/>
                </a:lnTo>
                <a:lnTo>
                  <a:pt x="149" y="255"/>
                </a:lnTo>
                <a:lnTo>
                  <a:pt x="150" y="254"/>
                </a:lnTo>
                <a:lnTo>
                  <a:pt x="150" y="253"/>
                </a:lnTo>
                <a:lnTo>
                  <a:pt x="150" y="252"/>
                </a:lnTo>
                <a:lnTo>
                  <a:pt x="151" y="238"/>
                </a:lnTo>
                <a:lnTo>
                  <a:pt x="173" y="231"/>
                </a:lnTo>
                <a:lnTo>
                  <a:pt x="174" y="231"/>
                </a:lnTo>
                <a:lnTo>
                  <a:pt x="174" y="232"/>
                </a:lnTo>
                <a:lnTo>
                  <a:pt x="176" y="233"/>
                </a:lnTo>
                <a:lnTo>
                  <a:pt x="177" y="234"/>
                </a:lnTo>
                <a:lnTo>
                  <a:pt x="179" y="236"/>
                </a:lnTo>
                <a:lnTo>
                  <a:pt x="180" y="239"/>
                </a:lnTo>
                <a:lnTo>
                  <a:pt x="183" y="240"/>
                </a:lnTo>
                <a:lnTo>
                  <a:pt x="184" y="242"/>
                </a:lnTo>
                <a:lnTo>
                  <a:pt x="185" y="243"/>
                </a:lnTo>
                <a:lnTo>
                  <a:pt x="187" y="243"/>
                </a:lnTo>
                <a:lnTo>
                  <a:pt x="188" y="245"/>
                </a:lnTo>
                <a:lnTo>
                  <a:pt x="190" y="245"/>
                </a:lnTo>
                <a:lnTo>
                  <a:pt x="191" y="245"/>
                </a:lnTo>
                <a:lnTo>
                  <a:pt x="192" y="243"/>
                </a:lnTo>
                <a:lnTo>
                  <a:pt x="193" y="243"/>
                </a:lnTo>
                <a:lnTo>
                  <a:pt x="194" y="243"/>
                </a:lnTo>
                <a:lnTo>
                  <a:pt x="194" y="242"/>
                </a:lnTo>
                <a:lnTo>
                  <a:pt x="195" y="241"/>
                </a:lnTo>
                <a:lnTo>
                  <a:pt x="198" y="240"/>
                </a:lnTo>
                <a:lnTo>
                  <a:pt x="200" y="239"/>
                </a:lnTo>
                <a:lnTo>
                  <a:pt x="202" y="236"/>
                </a:lnTo>
                <a:lnTo>
                  <a:pt x="204" y="235"/>
                </a:lnTo>
                <a:lnTo>
                  <a:pt x="205" y="233"/>
                </a:lnTo>
                <a:lnTo>
                  <a:pt x="205" y="232"/>
                </a:lnTo>
                <a:lnTo>
                  <a:pt x="205" y="231"/>
                </a:lnTo>
                <a:lnTo>
                  <a:pt x="205" y="229"/>
                </a:lnTo>
                <a:lnTo>
                  <a:pt x="205" y="228"/>
                </a:lnTo>
                <a:lnTo>
                  <a:pt x="204" y="228"/>
                </a:lnTo>
                <a:lnTo>
                  <a:pt x="199" y="215"/>
                </a:lnTo>
                <a:lnTo>
                  <a:pt x="215" y="198"/>
                </a:lnTo>
                <a:lnTo>
                  <a:pt x="216" y="199"/>
                </a:lnTo>
                <a:lnTo>
                  <a:pt x="219" y="199"/>
                </a:lnTo>
                <a:lnTo>
                  <a:pt x="220" y="200"/>
                </a:lnTo>
                <a:lnTo>
                  <a:pt x="222" y="201"/>
                </a:lnTo>
                <a:lnTo>
                  <a:pt x="225" y="203"/>
                </a:lnTo>
                <a:lnTo>
                  <a:pt x="227" y="203"/>
                </a:lnTo>
                <a:lnTo>
                  <a:pt x="229" y="204"/>
                </a:lnTo>
                <a:lnTo>
                  <a:pt x="232" y="204"/>
                </a:lnTo>
                <a:lnTo>
                  <a:pt x="233" y="204"/>
                </a:lnTo>
                <a:lnTo>
                  <a:pt x="235" y="204"/>
                </a:lnTo>
                <a:lnTo>
                  <a:pt x="236" y="203"/>
                </a:lnTo>
                <a:lnTo>
                  <a:pt x="237" y="203"/>
                </a:lnTo>
                <a:lnTo>
                  <a:pt x="237" y="201"/>
                </a:lnTo>
                <a:lnTo>
                  <a:pt x="239" y="201"/>
                </a:lnTo>
                <a:lnTo>
                  <a:pt x="239" y="200"/>
                </a:lnTo>
                <a:lnTo>
                  <a:pt x="240" y="199"/>
                </a:lnTo>
                <a:lnTo>
                  <a:pt x="240" y="198"/>
                </a:lnTo>
                <a:lnTo>
                  <a:pt x="241" y="196"/>
                </a:lnTo>
                <a:lnTo>
                  <a:pt x="242" y="193"/>
                </a:lnTo>
                <a:lnTo>
                  <a:pt x="243" y="191"/>
                </a:lnTo>
                <a:lnTo>
                  <a:pt x="244" y="189"/>
                </a:lnTo>
                <a:lnTo>
                  <a:pt x="244" y="186"/>
                </a:lnTo>
                <a:lnTo>
                  <a:pt x="243" y="185"/>
                </a:lnTo>
                <a:lnTo>
                  <a:pt x="242" y="184"/>
                </a:lnTo>
                <a:lnTo>
                  <a:pt x="242" y="183"/>
                </a:lnTo>
                <a:lnTo>
                  <a:pt x="241" y="182"/>
                </a:lnTo>
                <a:lnTo>
                  <a:pt x="230" y="173"/>
                </a:lnTo>
                <a:lnTo>
                  <a:pt x="237" y="150"/>
                </a:lnTo>
                <a:lnTo>
                  <a:pt x="239" y="150"/>
                </a:lnTo>
                <a:lnTo>
                  <a:pt x="240" y="150"/>
                </a:lnTo>
                <a:lnTo>
                  <a:pt x="242" y="150"/>
                </a:lnTo>
                <a:lnTo>
                  <a:pt x="244" y="149"/>
                </a:lnTo>
                <a:lnTo>
                  <a:pt x="248" y="149"/>
                </a:lnTo>
                <a:lnTo>
                  <a:pt x="250" y="149"/>
                </a:lnTo>
                <a:lnTo>
                  <a:pt x="253" y="149"/>
                </a:lnTo>
                <a:lnTo>
                  <a:pt x="254" y="148"/>
                </a:lnTo>
                <a:lnTo>
                  <a:pt x="256" y="147"/>
                </a:lnTo>
                <a:lnTo>
                  <a:pt x="257" y="147"/>
                </a:lnTo>
                <a:lnTo>
                  <a:pt x="257" y="145"/>
                </a:lnTo>
                <a:lnTo>
                  <a:pt x="259" y="144"/>
                </a:lnTo>
                <a:lnTo>
                  <a:pt x="259" y="143"/>
                </a:lnTo>
                <a:lnTo>
                  <a:pt x="259" y="142"/>
                </a:lnTo>
                <a:lnTo>
                  <a:pt x="259" y="141"/>
                </a:lnTo>
                <a:lnTo>
                  <a:pt x="259" y="139"/>
                </a:lnTo>
                <a:lnTo>
                  <a:pt x="259" y="138"/>
                </a:lnTo>
                <a:lnTo>
                  <a:pt x="259" y="136"/>
                </a:lnTo>
                <a:lnTo>
                  <a:pt x="259" y="132"/>
                </a:lnTo>
                <a:lnTo>
                  <a:pt x="259" y="130"/>
                </a:lnTo>
                <a:lnTo>
                  <a:pt x="259" y="128"/>
                </a:lnTo>
                <a:lnTo>
                  <a:pt x="257" y="127"/>
                </a:lnTo>
                <a:lnTo>
                  <a:pt x="256" y="125"/>
                </a:lnTo>
                <a:lnTo>
                  <a:pt x="255" y="124"/>
                </a:lnTo>
                <a:lnTo>
                  <a:pt x="254" y="124"/>
                </a:lnTo>
                <a:lnTo>
                  <a:pt x="253" y="124"/>
                </a:lnTo>
                <a:lnTo>
                  <a:pt x="239" y="122"/>
                </a:lnTo>
                <a:lnTo>
                  <a:pt x="234" y="97"/>
                </a:lnTo>
                <a:lnTo>
                  <a:pt x="235" y="96"/>
                </a:lnTo>
                <a:lnTo>
                  <a:pt x="236" y="96"/>
                </a:lnTo>
                <a:lnTo>
                  <a:pt x="239" y="95"/>
                </a:lnTo>
                <a:lnTo>
                  <a:pt x="241" y="93"/>
                </a:lnTo>
                <a:lnTo>
                  <a:pt x="243" y="92"/>
                </a:lnTo>
                <a:lnTo>
                  <a:pt x="244" y="90"/>
                </a:lnTo>
                <a:lnTo>
                  <a:pt x="247" y="89"/>
                </a:lnTo>
                <a:lnTo>
                  <a:pt x="248" y="88"/>
                </a:lnTo>
                <a:lnTo>
                  <a:pt x="249" y="86"/>
                </a:lnTo>
                <a:lnTo>
                  <a:pt x="249" y="85"/>
                </a:lnTo>
                <a:lnTo>
                  <a:pt x="250" y="83"/>
                </a:lnTo>
                <a:lnTo>
                  <a:pt x="250" y="82"/>
                </a:lnTo>
                <a:lnTo>
                  <a:pt x="249" y="81"/>
                </a:lnTo>
                <a:lnTo>
                  <a:pt x="249" y="80"/>
                </a:lnTo>
                <a:lnTo>
                  <a:pt x="249" y="79"/>
                </a:lnTo>
                <a:lnTo>
                  <a:pt x="248" y="78"/>
                </a:lnTo>
                <a:lnTo>
                  <a:pt x="248" y="76"/>
                </a:lnTo>
                <a:lnTo>
                  <a:pt x="247" y="75"/>
                </a:lnTo>
                <a:lnTo>
                  <a:pt x="246" y="72"/>
                </a:lnTo>
                <a:lnTo>
                  <a:pt x="244" y="69"/>
                </a:lnTo>
                <a:lnTo>
                  <a:pt x="242" y="68"/>
                </a:lnTo>
                <a:lnTo>
                  <a:pt x="241" y="67"/>
                </a:lnTo>
                <a:lnTo>
                  <a:pt x="239" y="67"/>
                </a:lnTo>
                <a:lnTo>
                  <a:pt x="237" y="67"/>
                </a:lnTo>
                <a:lnTo>
                  <a:pt x="236" y="67"/>
                </a:lnTo>
                <a:lnTo>
                  <a:pt x="235" y="67"/>
                </a:lnTo>
                <a:lnTo>
                  <a:pt x="222" y="72"/>
                </a:lnTo>
                <a:lnTo>
                  <a:pt x="207" y="53"/>
                </a:lnTo>
                <a:lnTo>
                  <a:pt x="207" y="52"/>
                </a:lnTo>
                <a:lnTo>
                  <a:pt x="207" y="51"/>
                </a:lnTo>
                <a:lnTo>
                  <a:pt x="208" y="50"/>
                </a:lnTo>
                <a:lnTo>
                  <a:pt x="209" y="47"/>
                </a:lnTo>
                <a:lnTo>
                  <a:pt x="211" y="46"/>
                </a:lnTo>
                <a:lnTo>
                  <a:pt x="212" y="44"/>
                </a:lnTo>
                <a:lnTo>
                  <a:pt x="213" y="41"/>
                </a:lnTo>
                <a:lnTo>
                  <a:pt x="214" y="39"/>
                </a:lnTo>
                <a:lnTo>
                  <a:pt x="215" y="37"/>
                </a:lnTo>
                <a:lnTo>
                  <a:pt x="215" y="36"/>
                </a:lnTo>
                <a:lnTo>
                  <a:pt x="215" y="33"/>
                </a:lnTo>
                <a:lnTo>
                  <a:pt x="214" y="32"/>
                </a:lnTo>
                <a:lnTo>
                  <a:pt x="214" y="31"/>
                </a:lnTo>
                <a:lnTo>
                  <a:pt x="213" y="31"/>
                </a:lnTo>
                <a:lnTo>
                  <a:pt x="213" y="30"/>
                </a:lnTo>
                <a:lnTo>
                  <a:pt x="212" y="30"/>
                </a:lnTo>
                <a:lnTo>
                  <a:pt x="212" y="28"/>
                </a:lnTo>
                <a:lnTo>
                  <a:pt x="211" y="28"/>
                </a:lnTo>
                <a:lnTo>
                  <a:pt x="209" y="27"/>
                </a:lnTo>
                <a:lnTo>
                  <a:pt x="208" y="26"/>
                </a:lnTo>
                <a:lnTo>
                  <a:pt x="205" y="25"/>
                </a:lnTo>
                <a:lnTo>
                  <a:pt x="202" y="23"/>
                </a:lnTo>
                <a:lnTo>
                  <a:pt x="200" y="23"/>
                </a:lnTo>
                <a:lnTo>
                  <a:pt x="199" y="23"/>
                </a:lnTo>
                <a:lnTo>
                  <a:pt x="197" y="23"/>
                </a:lnTo>
                <a:lnTo>
                  <a:pt x="195" y="24"/>
                </a:lnTo>
                <a:lnTo>
                  <a:pt x="194" y="24"/>
                </a:lnTo>
                <a:lnTo>
                  <a:pt x="194" y="25"/>
                </a:lnTo>
                <a:lnTo>
                  <a:pt x="185" y="34"/>
                </a:lnTo>
                <a:lnTo>
                  <a:pt x="161" y="25"/>
                </a:lnTo>
                <a:lnTo>
                  <a:pt x="161" y="24"/>
                </a:lnTo>
                <a:lnTo>
                  <a:pt x="163" y="21"/>
                </a:lnTo>
                <a:lnTo>
                  <a:pt x="163" y="19"/>
                </a:lnTo>
                <a:lnTo>
                  <a:pt x="163" y="17"/>
                </a:lnTo>
                <a:lnTo>
                  <a:pt x="163" y="14"/>
                </a:lnTo>
                <a:lnTo>
                  <a:pt x="163" y="12"/>
                </a:lnTo>
                <a:lnTo>
                  <a:pt x="161" y="10"/>
                </a:lnTo>
                <a:lnTo>
                  <a:pt x="161" y="7"/>
                </a:lnTo>
                <a:lnTo>
                  <a:pt x="161" y="6"/>
                </a:lnTo>
                <a:lnTo>
                  <a:pt x="160" y="5"/>
                </a:lnTo>
                <a:lnTo>
                  <a:pt x="159" y="4"/>
                </a:lnTo>
                <a:lnTo>
                  <a:pt x="158" y="3"/>
                </a:lnTo>
                <a:lnTo>
                  <a:pt x="157" y="3"/>
                </a:lnTo>
                <a:lnTo>
                  <a:pt x="156" y="3"/>
                </a:lnTo>
                <a:lnTo>
                  <a:pt x="154" y="2"/>
                </a:lnTo>
                <a:lnTo>
                  <a:pt x="152" y="2"/>
                </a:lnTo>
                <a:lnTo>
                  <a:pt x="151" y="2"/>
                </a:lnTo>
                <a:lnTo>
                  <a:pt x="147" y="2"/>
                </a:lnTo>
                <a:lnTo>
                  <a:pt x="144" y="0"/>
                </a:lnTo>
                <a:lnTo>
                  <a:pt x="142" y="2"/>
                </a:lnTo>
                <a:lnTo>
                  <a:pt x="140" y="3"/>
                </a:lnTo>
                <a:lnTo>
                  <a:pt x="139" y="3"/>
                </a:lnTo>
                <a:lnTo>
                  <a:pt x="138" y="4"/>
                </a:lnTo>
                <a:lnTo>
                  <a:pt x="138" y="5"/>
                </a:lnTo>
                <a:lnTo>
                  <a:pt x="138" y="6"/>
                </a:lnTo>
                <a:lnTo>
                  <a:pt x="133" y="20"/>
                </a:lnTo>
                <a:lnTo>
                  <a:pt x="109" y="21"/>
                </a:lnTo>
                <a:lnTo>
                  <a:pt x="109" y="20"/>
                </a:lnTo>
                <a:lnTo>
                  <a:pt x="108" y="19"/>
                </a:lnTo>
                <a:lnTo>
                  <a:pt x="107" y="17"/>
                </a:lnTo>
                <a:lnTo>
                  <a:pt x="105" y="14"/>
                </a:lnTo>
                <a:lnTo>
                  <a:pt x="104" y="12"/>
                </a:lnTo>
                <a:lnTo>
                  <a:pt x="103" y="10"/>
                </a:lnTo>
                <a:lnTo>
                  <a:pt x="103" y="7"/>
                </a:lnTo>
                <a:lnTo>
                  <a:pt x="101" y="6"/>
                </a:lnTo>
                <a:lnTo>
                  <a:pt x="100" y="5"/>
                </a:lnTo>
                <a:lnTo>
                  <a:pt x="98" y="5"/>
                </a:lnTo>
                <a:lnTo>
                  <a:pt x="97" y="4"/>
                </a:lnTo>
                <a:lnTo>
                  <a:pt x="96" y="4"/>
                </a:lnTo>
                <a:lnTo>
                  <a:pt x="95" y="4"/>
                </a:lnTo>
                <a:lnTo>
                  <a:pt x="94" y="4"/>
                </a:lnTo>
                <a:lnTo>
                  <a:pt x="93" y="5"/>
                </a:lnTo>
                <a:lnTo>
                  <a:pt x="91" y="5"/>
                </a:lnTo>
                <a:lnTo>
                  <a:pt x="90" y="5"/>
                </a:lnTo>
                <a:lnTo>
                  <a:pt x="88" y="6"/>
                </a:lnTo>
                <a:lnTo>
                  <a:pt x="86" y="7"/>
                </a:lnTo>
                <a:lnTo>
                  <a:pt x="83" y="9"/>
                </a:lnTo>
                <a:lnTo>
                  <a:pt x="81" y="10"/>
                </a:lnTo>
                <a:lnTo>
                  <a:pt x="80" y="12"/>
                </a:lnTo>
                <a:lnTo>
                  <a:pt x="80" y="13"/>
                </a:lnTo>
                <a:lnTo>
                  <a:pt x="79" y="14"/>
                </a:lnTo>
                <a:lnTo>
                  <a:pt x="79" y="16"/>
                </a:lnTo>
                <a:lnTo>
                  <a:pt x="80" y="17"/>
                </a:lnTo>
                <a:lnTo>
                  <a:pt x="82" y="30"/>
                </a:lnTo>
                <a:lnTo>
                  <a:pt x="61" y="43"/>
                </a:lnTo>
                <a:lnTo>
                  <a:pt x="60" y="43"/>
                </a:lnTo>
                <a:lnTo>
                  <a:pt x="59" y="41"/>
                </a:lnTo>
                <a:lnTo>
                  <a:pt x="56" y="40"/>
                </a:lnTo>
                <a:lnTo>
                  <a:pt x="55" y="39"/>
                </a:lnTo>
                <a:lnTo>
                  <a:pt x="53" y="37"/>
                </a:lnTo>
                <a:lnTo>
                  <a:pt x="50" y="36"/>
                </a:lnTo>
                <a:lnTo>
                  <a:pt x="49" y="34"/>
                </a:lnTo>
                <a:lnTo>
                  <a:pt x="47" y="33"/>
                </a:lnTo>
                <a:lnTo>
                  <a:pt x="46" y="33"/>
                </a:lnTo>
                <a:lnTo>
                  <a:pt x="43" y="33"/>
                </a:lnTo>
                <a:lnTo>
                  <a:pt x="42" y="33"/>
                </a:lnTo>
                <a:lnTo>
                  <a:pt x="41" y="34"/>
                </a:lnTo>
                <a:lnTo>
                  <a:pt x="40" y="34"/>
                </a:lnTo>
                <a:lnTo>
                  <a:pt x="40" y="36"/>
                </a:lnTo>
                <a:lnTo>
                  <a:pt x="39" y="36"/>
                </a:lnTo>
                <a:lnTo>
                  <a:pt x="38" y="37"/>
                </a:lnTo>
                <a:lnTo>
                  <a:pt x="38" y="38"/>
                </a:lnTo>
                <a:lnTo>
                  <a:pt x="35" y="39"/>
                </a:lnTo>
                <a:lnTo>
                  <a:pt x="34" y="41"/>
                </a:lnTo>
                <a:lnTo>
                  <a:pt x="32" y="44"/>
                </a:lnTo>
                <a:lnTo>
                  <a:pt x="31" y="46"/>
                </a:lnTo>
                <a:lnTo>
                  <a:pt x="31" y="48"/>
                </a:lnTo>
                <a:lnTo>
                  <a:pt x="31" y="50"/>
                </a:lnTo>
                <a:lnTo>
                  <a:pt x="31" y="51"/>
                </a:lnTo>
                <a:lnTo>
                  <a:pt x="32" y="52"/>
                </a:lnTo>
                <a:lnTo>
                  <a:pt x="33" y="53"/>
                </a:lnTo>
                <a:lnTo>
                  <a:pt x="41" y="64"/>
                </a:lnTo>
                <a:lnTo>
                  <a:pt x="28" y="85"/>
                </a:lnTo>
                <a:lnTo>
                  <a:pt x="27" y="85"/>
                </a:lnTo>
                <a:lnTo>
                  <a:pt x="25" y="83"/>
                </a:lnTo>
                <a:lnTo>
                  <a:pt x="24" y="83"/>
                </a:lnTo>
                <a:lnTo>
                  <a:pt x="21" y="83"/>
                </a:lnTo>
                <a:lnTo>
                  <a:pt x="18" y="83"/>
                </a:lnTo>
                <a:lnTo>
                  <a:pt x="15" y="82"/>
                </a:lnTo>
                <a:lnTo>
                  <a:pt x="13" y="82"/>
                </a:lnTo>
                <a:lnTo>
                  <a:pt x="12" y="82"/>
                </a:lnTo>
                <a:lnTo>
                  <a:pt x="10" y="83"/>
                </a:lnTo>
                <a:lnTo>
                  <a:pt x="8" y="83"/>
                </a:lnTo>
                <a:lnTo>
                  <a:pt x="7" y="85"/>
                </a:lnTo>
                <a:lnTo>
                  <a:pt x="6" y="86"/>
                </a:lnTo>
                <a:lnTo>
                  <a:pt x="6" y="87"/>
                </a:lnTo>
                <a:lnTo>
                  <a:pt x="6" y="88"/>
                </a:lnTo>
                <a:lnTo>
                  <a:pt x="5" y="88"/>
                </a:lnTo>
                <a:lnTo>
                  <a:pt x="5" y="89"/>
                </a:lnTo>
                <a:lnTo>
                  <a:pt x="5" y="90"/>
                </a:lnTo>
                <a:lnTo>
                  <a:pt x="4" y="93"/>
                </a:lnTo>
                <a:lnTo>
                  <a:pt x="4" y="96"/>
                </a:lnTo>
                <a:lnTo>
                  <a:pt x="3" y="99"/>
                </a:lnTo>
                <a:lnTo>
                  <a:pt x="3" y="101"/>
                </a:lnTo>
                <a:lnTo>
                  <a:pt x="4" y="103"/>
                </a:lnTo>
                <a:lnTo>
                  <a:pt x="5" y="104"/>
                </a:lnTo>
                <a:lnTo>
                  <a:pt x="5" y="106"/>
                </a:lnTo>
                <a:lnTo>
                  <a:pt x="6" y="106"/>
                </a:lnTo>
                <a:lnTo>
                  <a:pt x="7" y="106"/>
                </a:lnTo>
                <a:lnTo>
                  <a:pt x="7" y="107"/>
                </a:lnTo>
                <a:lnTo>
                  <a:pt x="20" y="111"/>
                </a:lnTo>
                <a:lnTo>
                  <a:pt x="19" y="136"/>
                </a:lnTo>
                <a:lnTo>
                  <a:pt x="18" y="137"/>
                </a:lnTo>
                <a:lnTo>
                  <a:pt x="15" y="137"/>
                </a:lnTo>
                <a:lnTo>
                  <a:pt x="14" y="138"/>
                </a:lnTo>
                <a:lnTo>
                  <a:pt x="12" y="138"/>
                </a:lnTo>
                <a:lnTo>
                  <a:pt x="10" y="139"/>
                </a:lnTo>
                <a:lnTo>
                  <a:pt x="7" y="141"/>
                </a:lnTo>
                <a:lnTo>
                  <a:pt x="5" y="142"/>
                </a:lnTo>
                <a:lnTo>
                  <a:pt x="3" y="143"/>
                </a:lnTo>
                <a:lnTo>
                  <a:pt x="1" y="144"/>
                </a:lnTo>
                <a:lnTo>
                  <a:pt x="0" y="145"/>
                </a:lnTo>
                <a:lnTo>
                  <a:pt x="0" y="147"/>
                </a:lnTo>
                <a:lnTo>
                  <a:pt x="0" y="148"/>
                </a:lnTo>
                <a:lnTo>
                  <a:pt x="0" y="149"/>
                </a:lnTo>
                <a:lnTo>
                  <a:pt x="0" y="150"/>
                </a:lnTo>
                <a:lnTo>
                  <a:pt x="0" y="151"/>
                </a:lnTo>
                <a:lnTo>
                  <a:pt x="0" y="154"/>
                </a:lnTo>
                <a:lnTo>
                  <a:pt x="1" y="156"/>
                </a:lnTo>
                <a:lnTo>
                  <a:pt x="1" y="158"/>
                </a:lnTo>
                <a:lnTo>
                  <a:pt x="3" y="161"/>
                </a:lnTo>
                <a:lnTo>
                  <a:pt x="4" y="163"/>
                </a:lnTo>
                <a:lnTo>
                  <a:pt x="5" y="164"/>
                </a:lnTo>
                <a:lnTo>
                  <a:pt x="7" y="165"/>
                </a:lnTo>
                <a:lnTo>
                  <a:pt x="8" y="165"/>
                </a:lnTo>
                <a:lnTo>
                  <a:pt x="10" y="165"/>
                </a:lnTo>
                <a:lnTo>
                  <a:pt x="11" y="165"/>
                </a:lnTo>
                <a:lnTo>
                  <a:pt x="25" y="164"/>
                </a:lnTo>
                <a:lnTo>
                  <a:pt x="34" y="186"/>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22" name="Freeform 118">
            <a:extLst>
              <a:ext uri="{FF2B5EF4-FFF2-40B4-BE49-F238E27FC236}">
                <a16:creationId xmlns:a16="http://schemas.microsoft.com/office/drawing/2014/main" id="{1F032CAE-6CBF-E745-B1FC-475A8B809EF0}"/>
              </a:ext>
            </a:extLst>
          </p:cNvPr>
          <p:cNvSpPr>
            <a:spLocks/>
          </p:cNvSpPr>
          <p:nvPr/>
        </p:nvSpPr>
        <p:spPr bwMode="auto">
          <a:xfrm>
            <a:off x="3103563" y="4549775"/>
            <a:ext cx="68262" cy="68263"/>
          </a:xfrm>
          <a:custGeom>
            <a:avLst/>
            <a:gdLst>
              <a:gd name="T0" fmla="*/ 2147483647 w 259"/>
              <a:gd name="T1" fmla="*/ 2147483647 h 260"/>
              <a:gd name="T2" fmla="*/ 2147483647 w 259"/>
              <a:gd name="T3" fmla="*/ 2147483647 h 260"/>
              <a:gd name="T4" fmla="*/ 2147483647 w 259"/>
              <a:gd name="T5" fmla="*/ 2147483647 h 260"/>
              <a:gd name="T6" fmla="*/ 2147483647 w 259"/>
              <a:gd name="T7" fmla="*/ 2147483647 h 260"/>
              <a:gd name="T8" fmla="*/ 2147483647 w 259"/>
              <a:gd name="T9" fmla="*/ 2147483647 h 260"/>
              <a:gd name="T10" fmla="*/ 2147483647 w 259"/>
              <a:gd name="T11" fmla="*/ 2147483647 h 260"/>
              <a:gd name="T12" fmla="*/ 2147483647 w 259"/>
              <a:gd name="T13" fmla="*/ 2147483647 h 260"/>
              <a:gd name="T14" fmla="*/ 2147483647 w 259"/>
              <a:gd name="T15" fmla="*/ 2147483647 h 260"/>
              <a:gd name="T16" fmla="*/ 2147483647 w 259"/>
              <a:gd name="T17" fmla="*/ 2147483647 h 260"/>
              <a:gd name="T18" fmla="*/ 2147483647 w 259"/>
              <a:gd name="T19" fmla="*/ 2147483647 h 260"/>
              <a:gd name="T20" fmla="*/ 2147483647 w 259"/>
              <a:gd name="T21" fmla="*/ 2147483647 h 260"/>
              <a:gd name="T22" fmla="*/ 2147483647 w 259"/>
              <a:gd name="T23" fmla="*/ 2147483647 h 260"/>
              <a:gd name="T24" fmla="*/ 2147483647 w 259"/>
              <a:gd name="T25" fmla="*/ 2147483647 h 260"/>
              <a:gd name="T26" fmla="*/ 2147483647 w 259"/>
              <a:gd name="T27" fmla="*/ 2147483647 h 260"/>
              <a:gd name="T28" fmla="*/ 2147483647 w 259"/>
              <a:gd name="T29" fmla="*/ 2147483647 h 260"/>
              <a:gd name="T30" fmla="*/ 2147483647 w 259"/>
              <a:gd name="T31" fmla="*/ 2147483647 h 260"/>
              <a:gd name="T32" fmla="*/ 2147483647 w 259"/>
              <a:gd name="T33" fmla="*/ 2147483647 h 260"/>
              <a:gd name="T34" fmla="*/ 2147483647 w 259"/>
              <a:gd name="T35" fmla="*/ 2147483647 h 260"/>
              <a:gd name="T36" fmla="*/ 2147483647 w 259"/>
              <a:gd name="T37" fmla="*/ 2147483647 h 260"/>
              <a:gd name="T38" fmla="*/ 2147483647 w 259"/>
              <a:gd name="T39" fmla="*/ 2147483647 h 260"/>
              <a:gd name="T40" fmla="*/ 2147483647 w 259"/>
              <a:gd name="T41" fmla="*/ 2147483647 h 260"/>
              <a:gd name="T42" fmla="*/ 2147483647 w 259"/>
              <a:gd name="T43" fmla="*/ 2147483647 h 260"/>
              <a:gd name="T44" fmla="*/ 2147483647 w 259"/>
              <a:gd name="T45" fmla="*/ 2147483647 h 260"/>
              <a:gd name="T46" fmla="*/ 2147483647 w 259"/>
              <a:gd name="T47" fmla="*/ 2147483647 h 260"/>
              <a:gd name="T48" fmla="*/ 2147483647 w 259"/>
              <a:gd name="T49" fmla="*/ 2147483647 h 260"/>
              <a:gd name="T50" fmla="*/ 2147483647 w 259"/>
              <a:gd name="T51" fmla="*/ 2147483647 h 260"/>
              <a:gd name="T52" fmla="*/ 2147483647 w 259"/>
              <a:gd name="T53" fmla="*/ 2147483647 h 260"/>
              <a:gd name="T54" fmla="*/ 2147483647 w 259"/>
              <a:gd name="T55" fmla="*/ 2147483647 h 260"/>
              <a:gd name="T56" fmla="*/ 2147483647 w 259"/>
              <a:gd name="T57" fmla="*/ 2147483647 h 260"/>
              <a:gd name="T58" fmla="*/ 2147483647 w 259"/>
              <a:gd name="T59" fmla="*/ 2147483647 h 260"/>
              <a:gd name="T60" fmla="*/ 2147483647 w 259"/>
              <a:gd name="T61" fmla="*/ 2147483647 h 260"/>
              <a:gd name="T62" fmla="*/ 2147483647 w 259"/>
              <a:gd name="T63" fmla="*/ 2147483647 h 260"/>
              <a:gd name="T64" fmla="*/ 2147483647 w 259"/>
              <a:gd name="T65" fmla="*/ 2147483647 h 260"/>
              <a:gd name="T66" fmla="*/ 2147483647 w 259"/>
              <a:gd name="T67" fmla="*/ 2147483647 h 260"/>
              <a:gd name="T68" fmla="*/ 2147483647 w 259"/>
              <a:gd name="T69" fmla="*/ 2147483647 h 260"/>
              <a:gd name="T70" fmla="*/ 2147483647 w 259"/>
              <a:gd name="T71" fmla="*/ 2147483647 h 260"/>
              <a:gd name="T72" fmla="*/ 2147483647 w 259"/>
              <a:gd name="T73" fmla="*/ 2147483647 h 260"/>
              <a:gd name="T74" fmla="*/ 2147483647 w 259"/>
              <a:gd name="T75" fmla="*/ 2147483647 h 260"/>
              <a:gd name="T76" fmla="*/ 2147483647 w 259"/>
              <a:gd name="T77" fmla="*/ 2147483647 h 260"/>
              <a:gd name="T78" fmla="*/ 2147483647 w 259"/>
              <a:gd name="T79" fmla="*/ 2147483647 h 260"/>
              <a:gd name="T80" fmla="*/ 2147483647 w 259"/>
              <a:gd name="T81" fmla="*/ 2147483647 h 260"/>
              <a:gd name="T82" fmla="*/ 2147483647 w 259"/>
              <a:gd name="T83" fmla="*/ 2147483647 h 260"/>
              <a:gd name="T84" fmla="*/ 2147483647 w 259"/>
              <a:gd name="T85" fmla="*/ 2147483647 h 260"/>
              <a:gd name="T86" fmla="*/ 2147483647 w 259"/>
              <a:gd name="T87" fmla="*/ 2147483647 h 260"/>
              <a:gd name="T88" fmla="*/ 2147483647 w 259"/>
              <a:gd name="T89" fmla="*/ 2147483647 h 260"/>
              <a:gd name="T90" fmla="*/ 2147483647 w 259"/>
              <a:gd name="T91" fmla="*/ 2147483647 h 260"/>
              <a:gd name="T92" fmla="*/ 2147483647 w 259"/>
              <a:gd name="T93" fmla="*/ 2147483647 h 260"/>
              <a:gd name="T94" fmla="*/ 2147483647 w 259"/>
              <a:gd name="T95" fmla="*/ 2147483647 h 260"/>
              <a:gd name="T96" fmla="*/ 2147483647 w 259"/>
              <a:gd name="T97" fmla="*/ 2147483647 h 260"/>
              <a:gd name="T98" fmla="*/ 2147483647 w 259"/>
              <a:gd name="T99" fmla="*/ 2147483647 h 260"/>
              <a:gd name="T100" fmla="*/ 2147483647 w 259"/>
              <a:gd name="T101" fmla="*/ 2147483647 h 260"/>
              <a:gd name="T102" fmla="*/ 2147483647 w 259"/>
              <a:gd name="T103" fmla="*/ 2147483647 h 260"/>
              <a:gd name="T104" fmla="*/ 2147483647 w 259"/>
              <a:gd name="T105" fmla="*/ 2147483647 h 260"/>
              <a:gd name="T106" fmla="*/ 2147483647 w 259"/>
              <a:gd name="T107" fmla="*/ 2147483647 h 260"/>
              <a:gd name="T108" fmla="*/ 2147483647 w 259"/>
              <a:gd name="T109" fmla="*/ 2147483647 h 260"/>
              <a:gd name="T110" fmla="*/ 2147483647 w 259"/>
              <a:gd name="T111" fmla="*/ 2147483647 h 260"/>
              <a:gd name="T112" fmla="*/ 2147483647 w 259"/>
              <a:gd name="T113" fmla="*/ 2147483647 h 260"/>
              <a:gd name="T114" fmla="*/ 2147483647 w 259"/>
              <a:gd name="T115" fmla="*/ 2147483647 h 260"/>
              <a:gd name="T116" fmla="*/ 2147483647 w 259"/>
              <a:gd name="T117" fmla="*/ 2147483647 h 260"/>
              <a:gd name="T118" fmla="*/ 0 w 259"/>
              <a:gd name="T119" fmla="*/ 2147483647 h 260"/>
              <a:gd name="T120" fmla="*/ 0 w 259"/>
              <a:gd name="T121" fmla="*/ 2147483647 h 260"/>
              <a:gd name="T122" fmla="*/ 2147483647 w 259"/>
              <a:gd name="T123" fmla="*/ 2147483647 h 260"/>
              <a:gd name="T124" fmla="*/ 2147483647 w 259"/>
              <a:gd name="T125" fmla="*/ 2147483647 h 2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59"/>
              <a:gd name="T190" fmla="*/ 0 h 260"/>
              <a:gd name="T191" fmla="*/ 259 w 259"/>
              <a:gd name="T192" fmla="*/ 260 h 26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59" h="260">
                <a:moveTo>
                  <a:pt x="34" y="186"/>
                </a:moveTo>
                <a:lnTo>
                  <a:pt x="34" y="186"/>
                </a:lnTo>
                <a:lnTo>
                  <a:pt x="33" y="187"/>
                </a:lnTo>
                <a:lnTo>
                  <a:pt x="32" y="189"/>
                </a:lnTo>
                <a:lnTo>
                  <a:pt x="31" y="191"/>
                </a:lnTo>
                <a:lnTo>
                  <a:pt x="29" y="192"/>
                </a:lnTo>
                <a:lnTo>
                  <a:pt x="27" y="194"/>
                </a:lnTo>
                <a:lnTo>
                  <a:pt x="26" y="197"/>
                </a:lnTo>
                <a:lnTo>
                  <a:pt x="25" y="198"/>
                </a:lnTo>
                <a:lnTo>
                  <a:pt x="24" y="199"/>
                </a:lnTo>
                <a:lnTo>
                  <a:pt x="22" y="201"/>
                </a:lnTo>
                <a:lnTo>
                  <a:pt x="22" y="203"/>
                </a:lnTo>
                <a:lnTo>
                  <a:pt x="22" y="204"/>
                </a:lnTo>
                <a:lnTo>
                  <a:pt x="22" y="205"/>
                </a:lnTo>
                <a:lnTo>
                  <a:pt x="24" y="206"/>
                </a:lnTo>
                <a:lnTo>
                  <a:pt x="24" y="207"/>
                </a:lnTo>
                <a:lnTo>
                  <a:pt x="25" y="208"/>
                </a:lnTo>
                <a:lnTo>
                  <a:pt x="26" y="210"/>
                </a:lnTo>
                <a:lnTo>
                  <a:pt x="27" y="212"/>
                </a:lnTo>
                <a:lnTo>
                  <a:pt x="29" y="214"/>
                </a:lnTo>
                <a:lnTo>
                  <a:pt x="32" y="215"/>
                </a:lnTo>
                <a:lnTo>
                  <a:pt x="34" y="218"/>
                </a:lnTo>
                <a:lnTo>
                  <a:pt x="35" y="218"/>
                </a:lnTo>
                <a:lnTo>
                  <a:pt x="38" y="218"/>
                </a:lnTo>
                <a:lnTo>
                  <a:pt x="39" y="218"/>
                </a:lnTo>
                <a:lnTo>
                  <a:pt x="40" y="217"/>
                </a:lnTo>
                <a:lnTo>
                  <a:pt x="41" y="217"/>
                </a:lnTo>
                <a:lnTo>
                  <a:pt x="52" y="210"/>
                </a:lnTo>
                <a:lnTo>
                  <a:pt x="71" y="224"/>
                </a:lnTo>
                <a:lnTo>
                  <a:pt x="71" y="225"/>
                </a:lnTo>
                <a:lnTo>
                  <a:pt x="70" y="227"/>
                </a:lnTo>
                <a:lnTo>
                  <a:pt x="70" y="229"/>
                </a:lnTo>
                <a:lnTo>
                  <a:pt x="69" y="232"/>
                </a:lnTo>
                <a:lnTo>
                  <a:pt x="69" y="234"/>
                </a:lnTo>
                <a:lnTo>
                  <a:pt x="68" y="236"/>
                </a:lnTo>
                <a:lnTo>
                  <a:pt x="68" y="239"/>
                </a:lnTo>
                <a:lnTo>
                  <a:pt x="68" y="240"/>
                </a:lnTo>
                <a:lnTo>
                  <a:pt x="68" y="242"/>
                </a:lnTo>
                <a:lnTo>
                  <a:pt x="69" y="243"/>
                </a:lnTo>
                <a:lnTo>
                  <a:pt x="69" y="245"/>
                </a:lnTo>
                <a:lnTo>
                  <a:pt x="70" y="246"/>
                </a:lnTo>
                <a:lnTo>
                  <a:pt x="71" y="247"/>
                </a:lnTo>
                <a:lnTo>
                  <a:pt x="73" y="247"/>
                </a:lnTo>
                <a:lnTo>
                  <a:pt x="74" y="248"/>
                </a:lnTo>
                <a:lnTo>
                  <a:pt x="75" y="248"/>
                </a:lnTo>
                <a:lnTo>
                  <a:pt x="77" y="249"/>
                </a:lnTo>
                <a:lnTo>
                  <a:pt x="80" y="250"/>
                </a:lnTo>
                <a:lnTo>
                  <a:pt x="83" y="250"/>
                </a:lnTo>
                <a:lnTo>
                  <a:pt x="86" y="252"/>
                </a:lnTo>
                <a:lnTo>
                  <a:pt x="87" y="250"/>
                </a:lnTo>
                <a:lnTo>
                  <a:pt x="89" y="250"/>
                </a:lnTo>
                <a:lnTo>
                  <a:pt x="89" y="249"/>
                </a:lnTo>
                <a:lnTo>
                  <a:pt x="90" y="248"/>
                </a:lnTo>
                <a:lnTo>
                  <a:pt x="91" y="247"/>
                </a:lnTo>
                <a:lnTo>
                  <a:pt x="98" y="235"/>
                </a:lnTo>
                <a:lnTo>
                  <a:pt x="122" y="240"/>
                </a:lnTo>
                <a:lnTo>
                  <a:pt x="122" y="241"/>
                </a:lnTo>
                <a:lnTo>
                  <a:pt x="123" y="242"/>
                </a:lnTo>
                <a:lnTo>
                  <a:pt x="123" y="245"/>
                </a:lnTo>
                <a:lnTo>
                  <a:pt x="124" y="247"/>
                </a:lnTo>
                <a:lnTo>
                  <a:pt x="124" y="249"/>
                </a:lnTo>
                <a:lnTo>
                  <a:pt x="125" y="252"/>
                </a:lnTo>
                <a:lnTo>
                  <a:pt x="125" y="254"/>
                </a:lnTo>
                <a:lnTo>
                  <a:pt x="126" y="256"/>
                </a:lnTo>
                <a:lnTo>
                  <a:pt x="128" y="257"/>
                </a:lnTo>
                <a:lnTo>
                  <a:pt x="129" y="259"/>
                </a:lnTo>
                <a:lnTo>
                  <a:pt x="130" y="260"/>
                </a:lnTo>
                <a:lnTo>
                  <a:pt x="131" y="260"/>
                </a:lnTo>
                <a:lnTo>
                  <a:pt x="132" y="260"/>
                </a:lnTo>
                <a:lnTo>
                  <a:pt x="133" y="260"/>
                </a:lnTo>
                <a:lnTo>
                  <a:pt x="135" y="260"/>
                </a:lnTo>
                <a:lnTo>
                  <a:pt x="137" y="260"/>
                </a:lnTo>
                <a:lnTo>
                  <a:pt x="138" y="260"/>
                </a:lnTo>
                <a:lnTo>
                  <a:pt x="142" y="259"/>
                </a:lnTo>
                <a:lnTo>
                  <a:pt x="144" y="259"/>
                </a:lnTo>
                <a:lnTo>
                  <a:pt x="146" y="257"/>
                </a:lnTo>
                <a:lnTo>
                  <a:pt x="149" y="256"/>
                </a:lnTo>
                <a:lnTo>
                  <a:pt x="149" y="255"/>
                </a:lnTo>
                <a:lnTo>
                  <a:pt x="150" y="254"/>
                </a:lnTo>
                <a:lnTo>
                  <a:pt x="150" y="253"/>
                </a:lnTo>
                <a:lnTo>
                  <a:pt x="150" y="252"/>
                </a:lnTo>
                <a:lnTo>
                  <a:pt x="151" y="238"/>
                </a:lnTo>
                <a:lnTo>
                  <a:pt x="173" y="231"/>
                </a:lnTo>
                <a:lnTo>
                  <a:pt x="174" y="231"/>
                </a:lnTo>
                <a:lnTo>
                  <a:pt x="174" y="232"/>
                </a:lnTo>
                <a:lnTo>
                  <a:pt x="176" y="233"/>
                </a:lnTo>
                <a:lnTo>
                  <a:pt x="177" y="234"/>
                </a:lnTo>
                <a:lnTo>
                  <a:pt x="179" y="236"/>
                </a:lnTo>
                <a:lnTo>
                  <a:pt x="180" y="239"/>
                </a:lnTo>
                <a:lnTo>
                  <a:pt x="183" y="240"/>
                </a:lnTo>
                <a:lnTo>
                  <a:pt x="184" y="242"/>
                </a:lnTo>
                <a:lnTo>
                  <a:pt x="185" y="243"/>
                </a:lnTo>
                <a:lnTo>
                  <a:pt x="187" y="243"/>
                </a:lnTo>
                <a:lnTo>
                  <a:pt x="188" y="245"/>
                </a:lnTo>
                <a:lnTo>
                  <a:pt x="190" y="245"/>
                </a:lnTo>
                <a:lnTo>
                  <a:pt x="191" y="245"/>
                </a:lnTo>
                <a:lnTo>
                  <a:pt x="192" y="243"/>
                </a:lnTo>
                <a:lnTo>
                  <a:pt x="193" y="243"/>
                </a:lnTo>
                <a:lnTo>
                  <a:pt x="194" y="243"/>
                </a:lnTo>
                <a:lnTo>
                  <a:pt x="194" y="242"/>
                </a:lnTo>
                <a:lnTo>
                  <a:pt x="195" y="241"/>
                </a:lnTo>
                <a:lnTo>
                  <a:pt x="198" y="240"/>
                </a:lnTo>
                <a:lnTo>
                  <a:pt x="200" y="239"/>
                </a:lnTo>
                <a:lnTo>
                  <a:pt x="202" y="236"/>
                </a:lnTo>
                <a:lnTo>
                  <a:pt x="204" y="235"/>
                </a:lnTo>
                <a:lnTo>
                  <a:pt x="205" y="233"/>
                </a:lnTo>
                <a:lnTo>
                  <a:pt x="205" y="232"/>
                </a:lnTo>
                <a:lnTo>
                  <a:pt x="205" y="231"/>
                </a:lnTo>
                <a:lnTo>
                  <a:pt x="205" y="229"/>
                </a:lnTo>
                <a:lnTo>
                  <a:pt x="205" y="228"/>
                </a:lnTo>
                <a:lnTo>
                  <a:pt x="204" y="228"/>
                </a:lnTo>
                <a:lnTo>
                  <a:pt x="199" y="215"/>
                </a:lnTo>
                <a:lnTo>
                  <a:pt x="215" y="198"/>
                </a:lnTo>
                <a:lnTo>
                  <a:pt x="216" y="199"/>
                </a:lnTo>
                <a:lnTo>
                  <a:pt x="219" y="199"/>
                </a:lnTo>
                <a:lnTo>
                  <a:pt x="220" y="200"/>
                </a:lnTo>
                <a:lnTo>
                  <a:pt x="222" y="201"/>
                </a:lnTo>
                <a:lnTo>
                  <a:pt x="225" y="203"/>
                </a:lnTo>
                <a:lnTo>
                  <a:pt x="227" y="203"/>
                </a:lnTo>
                <a:lnTo>
                  <a:pt x="229" y="204"/>
                </a:lnTo>
                <a:lnTo>
                  <a:pt x="232" y="204"/>
                </a:lnTo>
                <a:lnTo>
                  <a:pt x="233" y="204"/>
                </a:lnTo>
                <a:lnTo>
                  <a:pt x="235" y="204"/>
                </a:lnTo>
                <a:lnTo>
                  <a:pt x="236" y="203"/>
                </a:lnTo>
                <a:lnTo>
                  <a:pt x="237" y="203"/>
                </a:lnTo>
                <a:lnTo>
                  <a:pt x="237" y="201"/>
                </a:lnTo>
                <a:lnTo>
                  <a:pt x="239" y="201"/>
                </a:lnTo>
                <a:lnTo>
                  <a:pt x="239" y="200"/>
                </a:lnTo>
                <a:lnTo>
                  <a:pt x="240" y="199"/>
                </a:lnTo>
                <a:lnTo>
                  <a:pt x="240" y="198"/>
                </a:lnTo>
                <a:lnTo>
                  <a:pt x="241" y="196"/>
                </a:lnTo>
                <a:lnTo>
                  <a:pt x="242" y="193"/>
                </a:lnTo>
                <a:lnTo>
                  <a:pt x="243" y="191"/>
                </a:lnTo>
                <a:lnTo>
                  <a:pt x="244" y="189"/>
                </a:lnTo>
                <a:lnTo>
                  <a:pt x="244" y="186"/>
                </a:lnTo>
                <a:lnTo>
                  <a:pt x="243" y="185"/>
                </a:lnTo>
                <a:lnTo>
                  <a:pt x="242" y="184"/>
                </a:lnTo>
                <a:lnTo>
                  <a:pt x="242" y="183"/>
                </a:lnTo>
                <a:lnTo>
                  <a:pt x="241" y="182"/>
                </a:lnTo>
                <a:lnTo>
                  <a:pt x="230" y="173"/>
                </a:lnTo>
                <a:lnTo>
                  <a:pt x="237" y="150"/>
                </a:lnTo>
                <a:lnTo>
                  <a:pt x="239" y="150"/>
                </a:lnTo>
                <a:lnTo>
                  <a:pt x="240" y="150"/>
                </a:lnTo>
                <a:lnTo>
                  <a:pt x="242" y="150"/>
                </a:lnTo>
                <a:lnTo>
                  <a:pt x="244" y="149"/>
                </a:lnTo>
                <a:lnTo>
                  <a:pt x="248" y="149"/>
                </a:lnTo>
                <a:lnTo>
                  <a:pt x="250" y="149"/>
                </a:lnTo>
                <a:lnTo>
                  <a:pt x="253" y="149"/>
                </a:lnTo>
                <a:lnTo>
                  <a:pt x="254" y="148"/>
                </a:lnTo>
                <a:lnTo>
                  <a:pt x="256" y="147"/>
                </a:lnTo>
                <a:lnTo>
                  <a:pt x="257" y="147"/>
                </a:lnTo>
                <a:lnTo>
                  <a:pt x="257" y="145"/>
                </a:lnTo>
                <a:lnTo>
                  <a:pt x="259" y="144"/>
                </a:lnTo>
                <a:lnTo>
                  <a:pt x="259" y="143"/>
                </a:lnTo>
                <a:lnTo>
                  <a:pt x="259" y="142"/>
                </a:lnTo>
                <a:lnTo>
                  <a:pt x="259" y="141"/>
                </a:lnTo>
                <a:lnTo>
                  <a:pt x="259" y="139"/>
                </a:lnTo>
                <a:lnTo>
                  <a:pt x="259" y="138"/>
                </a:lnTo>
                <a:lnTo>
                  <a:pt x="259" y="136"/>
                </a:lnTo>
                <a:lnTo>
                  <a:pt x="259" y="132"/>
                </a:lnTo>
                <a:lnTo>
                  <a:pt x="259" y="130"/>
                </a:lnTo>
                <a:lnTo>
                  <a:pt x="259" y="128"/>
                </a:lnTo>
                <a:lnTo>
                  <a:pt x="257" y="127"/>
                </a:lnTo>
                <a:lnTo>
                  <a:pt x="256" y="125"/>
                </a:lnTo>
                <a:lnTo>
                  <a:pt x="255" y="124"/>
                </a:lnTo>
                <a:lnTo>
                  <a:pt x="254" y="124"/>
                </a:lnTo>
                <a:lnTo>
                  <a:pt x="253" y="124"/>
                </a:lnTo>
                <a:lnTo>
                  <a:pt x="239" y="122"/>
                </a:lnTo>
                <a:lnTo>
                  <a:pt x="234" y="97"/>
                </a:lnTo>
                <a:lnTo>
                  <a:pt x="235" y="96"/>
                </a:lnTo>
                <a:lnTo>
                  <a:pt x="236" y="96"/>
                </a:lnTo>
                <a:lnTo>
                  <a:pt x="239" y="95"/>
                </a:lnTo>
                <a:lnTo>
                  <a:pt x="241" y="93"/>
                </a:lnTo>
                <a:lnTo>
                  <a:pt x="243" y="92"/>
                </a:lnTo>
                <a:lnTo>
                  <a:pt x="244" y="90"/>
                </a:lnTo>
                <a:lnTo>
                  <a:pt x="247" y="89"/>
                </a:lnTo>
                <a:lnTo>
                  <a:pt x="248" y="88"/>
                </a:lnTo>
                <a:lnTo>
                  <a:pt x="249" y="86"/>
                </a:lnTo>
                <a:lnTo>
                  <a:pt x="249" y="85"/>
                </a:lnTo>
                <a:lnTo>
                  <a:pt x="250" y="83"/>
                </a:lnTo>
                <a:lnTo>
                  <a:pt x="250" y="82"/>
                </a:lnTo>
                <a:lnTo>
                  <a:pt x="249" y="81"/>
                </a:lnTo>
                <a:lnTo>
                  <a:pt x="249" y="80"/>
                </a:lnTo>
                <a:lnTo>
                  <a:pt x="249" y="79"/>
                </a:lnTo>
                <a:lnTo>
                  <a:pt x="248" y="78"/>
                </a:lnTo>
                <a:lnTo>
                  <a:pt x="248" y="76"/>
                </a:lnTo>
                <a:lnTo>
                  <a:pt x="247" y="75"/>
                </a:lnTo>
                <a:lnTo>
                  <a:pt x="246" y="72"/>
                </a:lnTo>
                <a:lnTo>
                  <a:pt x="244" y="69"/>
                </a:lnTo>
                <a:lnTo>
                  <a:pt x="242" y="68"/>
                </a:lnTo>
                <a:lnTo>
                  <a:pt x="241" y="67"/>
                </a:lnTo>
                <a:lnTo>
                  <a:pt x="239" y="67"/>
                </a:lnTo>
                <a:lnTo>
                  <a:pt x="237" y="67"/>
                </a:lnTo>
                <a:lnTo>
                  <a:pt x="236" y="67"/>
                </a:lnTo>
                <a:lnTo>
                  <a:pt x="235" y="67"/>
                </a:lnTo>
                <a:lnTo>
                  <a:pt x="222" y="72"/>
                </a:lnTo>
                <a:lnTo>
                  <a:pt x="207" y="53"/>
                </a:lnTo>
                <a:lnTo>
                  <a:pt x="207" y="52"/>
                </a:lnTo>
                <a:lnTo>
                  <a:pt x="207" y="51"/>
                </a:lnTo>
                <a:lnTo>
                  <a:pt x="208" y="50"/>
                </a:lnTo>
                <a:lnTo>
                  <a:pt x="209" y="47"/>
                </a:lnTo>
                <a:lnTo>
                  <a:pt x="211" y="46"/>
                </a:lnTo>
                <a:lnTo>
                  <a:pt x="212" y="44"/>
                </a:lnTo>
                <a:lnTo>
                  <a:pt x="213" y="41"/>
                </a:lnTo>
                <a:lnTo>
                  <a:pt x="214" y="39"/>
                </a:lnTo>
                <a:lnTo>
                  <a:pt x="215" y="37"/>
                </a:lnTo>
                <a:lnTo>
                  <a:pt x="215" y="36"/>
                </a:lnTo>
                <a:lnTo>
                  <a:pt x="215" y="33"/>
                </a:lnTo>
                <a:lnTo>
                  <a:pt x="214" y="32"/>
                </a:lnTo>
                <a:lnTo>
                  <a:pt x="214" y="31"/>
                </a:lnTo>
                <a:lnTo>
                  <a:pt x="213" y="31"/>
                </a:lnTo>
                <a:lnTo>
                  <a:pt x="213" y="30"/>
                </a:lnTo>
                <a:lnTo>
                  <a:pt x="212" y="30"/>
                </a:lnTo>
                <a:lnTo>
                  <a:pt x="212" y="28"/>
                </a:lnTo>
                <a:lnTo>
                  <a:pt x="211" y="28"/>
                </a:lnTo>
                <a:lnTo>
                  <a:pt x="209" y="27"/>
                </a:lnTo>
                <a:lnTo>
                  <a:pt x="208" y="26"/>
                </a:lnTo>
                <a:lnTo>
                  <a:pt x="205" y="25"/>
                </a:lnTo>
                <a:lnTo>
                  <a:pt x="202" y="23"/>
                </a:lnTo>
                <a:lnTo>
                  <a:pt x="200" y="23"/>
                </a:lnTo>
                <a:lnTo>
                  <a:pt x="199" y="23"/>
                </a:lnTo>
                <a:lnTo>
                  <a:pt x="197" y="23"/>
                </a:lnTo>
                <a:lnTo>
                  <a:pt x="195" y="24"/>
                </a:lnTo>
                <a:lnTo>
                  <a:pt x="194" y="24"/>
                </a:lnTo>
                <a:lnTo>
                  <a:pt x="194" y="25"/>
                </a:lnTo>
                <a:lnTo>
                  <a:pt x="185" y="34"/>
                </a:lnTo>
                <a:lnTo>
                  <a:pt x="161" y="25"/>
                </a:lnTo>
                <a:lnTo>
                  <a:pt x="161" y="24"/>
                </a:lnTo>
                <a:lnTo>
                  <a:pt x="163" y="21"/>
                </a:lnTo>
                <a:lnTo>
                  <a:pt x="163" y="19"/>
                </a:lnTo>
                <a:lnTo>
                  <a:pt x="163" y="17"/>
                </a:lnTo>
                <a:lnTo>
                  <a:pt x="163" y="14"/>
                </a:lnTo>
                <a:lnTo>
                  <a:pt x="163" y="12"/>
                </a:lnTo>
                <a:lnTo>
                  <a:pt x="161" y="10"/>
                </a:lnTo>
                <a:lnTo>
                  <a:pt x="161" y="7"/>
                </a:lnTo>
                <a:lnTo>
                  <a:pt x="161" y="6"/>
                </a:lnTo>
                <a:lnTo>
                  <a:pt x="160" y="5"/>
                </a:lnTo>
                <a:lnTo>
                  <a:pt x="159" y="4"/>
                </a:lnTo>
                <a:lnTo>
                  <a:pt x="158" y="3"/>
                </a:lnTo>
                <a:lnTo>
                  <a:pt x="157" y="3"/>
                </a:lnTo>
                <a:lnTo>
                  <a:pt x="156" y="3"/>
                </a:lnTo>
                <a:lnTo>
                  <a:pt x="154" y="2"/>
                </a:lnTo>
                <a:lnTo>
                  <a:pt x="152" y="2"/>
                </a:lnTo>
                <a:lnTo>
                  <a:pt x="151" y="2"/>
                </a:lnTo>
                <a:lnTo>
                  <a:pt x="147" y="2"/>
                </a:lnTo>
                <a:lnTo>
                  <a:pt x="144" y="0"/>
                </a:lnTo>
                <a:lnTo>
                  <a:pt x="142" y="2"/>
                </a:lnTo>
                <a:lnTo>
                  <a:pt x="140" y="3"/>
                </a:lnTo>
                <a:lnTo>
                  <a:pt x="139" y="3"/>
                </a:lnTo>
                <a:lnTo>
                  <a:pt x="138" y="4"/>
                </a:lnTo>
                <a:lnTo>
                  <a:pt x="138" y="5"/>
                </a:lnTo>
                <a:lnTo>
                  <a:pt x="138" y="6"/>
                </a:lnTo>
                <a:lnTo>
                  <a:pt x="133" y="20"/>
                </a:lnTo>
                <a:lnTo>
                  <a:pt x="109" y="21"/>
                </a:lnTo>
                <a:lnTo>
                  <a:pt x="109" y="20"/>
                </a:lnTo>
                <a:lnTo>
                  <a:pt x="108" y="19"/>
                </a:lnTo>
                <a:lnTo>
                  <a:pt x="107" y="17"/>
                </a:lnTo>
                <a:lnTo>
                  <a:pt x="105" y="14"/>
                </a:lnTo>
                <a:lnTo>
                  <a:pt x="104" y="12"/>
                </a:lnTo>
                <a:lnTo>
                  <a:pt x="103" y="10"/>
                </a:lnTo>
                <a:lnTo>
                  <a:pt x="103" y="7"/>
                </a:lnTo>
                <a:lnTo>
                  <a:pt x="101" y="6"/>
                </a:lnTo>
                <a:lnTo>
                  <a:pt x="100" y="5"/>
                </a:lnTo>
                <a:lnTo>
                  <a:pt x="98" y="5"/>
                </a:lnTo>
                <a:lnTo>
                  <a:pt x="97" y="4"/>
                </a:lnTo>
                <a:lnTo>
                  <a:pt x="96" y="4"/>
                </a:lnTo>
                <a:lnTo>
                  <a:pt x="95" y="4"/>
                </a:lnTo>
                <a:lnTo>
                  <a:pt x="94" y="4"/>
                </a:lnTo>
                <a:lnTo>
                  <a:pt x="93" y="5"/>
                </a:lnTo>
                <a:lnTo>
                  <a:pt x="91" y="5"/>
                </a:lnTo>
                <a:lnTo>
                  <a:pt x="90" y="5"/>
                </a:lnTo>
                <a:lnTo>
                  <a:pt x="88" y="6"/>
                </a:lnTo>
                <a:lnTo>
                  <a:pt x="86" y="7"/>
                </a:lnTo>
                <a:lnTo>
                  <a:pt x="83" y="9"/>
                </a:lnTo>
                <a:lnTo>
                  <a:pt x="81" y="10"/>
                </a:lnTo>
                <a:lnTo>
                  <a:pt x="80" y="12"/>
                </a:lnTo>
                <a:lnTo>
                  <a:pt x="80" y="13"/>
                </a:lnTo>
                <a:lnTo>
                  <a:pt x="79" y="14"/>
                </a:lnTo>
                <a:lnTo>
                  <a:pt x="79" y="16"/>
                </a:lnTo>
                <a:lnTo>
                  <a:pt x="80" y="17"/>
                </a:lnTo>
                <a:lnTo>
                  <a:pt x="82" y="30"/>
                </a:lnTo>
                <a:lnTo>
                  <a:pt x="61" y="43"/>
                </a:lnTo>
                <a:lnTo>
                  <a:pt x="60" y="43"/>
                </a:lnTo>
                <a:lnTo>
                  <a:pt x="59" y="41"/>
                </a:lnTo>
                <a:lnTo>
                  <a:pt x="56" y="40"/>
                </a:lnTo>
                <a:lnTo>
                  <a:pt x="55" y="39"/>
                </a:lnTo>
                <a:lnTo>
                  <a:pt x="53" y="37"/>
                </a:lnTo>
                <a:lnTo>
                  <a:pt x="50" y="36"/>
                </a:lnTo>
                <a:lnTo>
                  <a:pt x="49" y="34"/>
                </a:lnTo>
                <a:lnTo>
                  <a:pt x="47" y="33"/>
                </a:lnTo>
                <a:lnTo>
                  <a:pt x="46" y="33"/>
                </a:lnTo>
                <a:lnTo>
                  <a:pt x="43" y="33"/>
                </a:lnTo>
                <a:lnTo>
                  <a:pt x="42" y="33"/>
                </a:lnTo>
                <a:lnTo>
                  <a:pt x="41" y="34"/>
                </a:lnTo>
                <a:lnTo>
                  <a:pt x="40" y="34"/>
                </a:lnTo>
                <a:lnTo>
                  <a:pt x="40" y="36"/>
                </a:lnTo>
                <a:lnTo>
                  <a:pt x="39" y="36"/>
                </a:lnTo>
                <a:lnTo>
                  <a:pt x="38" y="37"/>
                </a:lnTo>
                <a:lnTo>
                  <a:pt x="38" y="38"/>
                </a:lnTo>
                <a:lnTo>
                  <a:pt x="35" y="39"/>
                </a:lnTo>
                <a:lnTo>
                  <a:pt x="34" y="41"/>
                </a:lnTo>
                <a:lnTo>
                  <a:pt x="32" y="44"/>
                </a:lnTo>
                <a:lnTo>
                  <a:pt x="31" y="46"/>
                </a:lnTo>
                <a:lnTo>
                  <a:pt x="31" y="48"/>
                </a:lnTo>
                <a:lnTo>
                  <a:pt x="31" y="50"/>
                </a:lnTo>
                <a:lnTo>
                  <a:pt x="31" y="51"/>
                </a:lnTo>
                <a:lnTo>
                  <a:pt x="32" y="52"/>
                </a:lnTo>
                <a:lnTo>
                  <a:pt x="33" y="53"/>
                </a:lnTo>
                <a:lnTo>
                  <a:pt x="41" y="64"/>
                </a:lnTo>
                <a:lnTo>
                  <a:pt x="28" y="85"/>
                </a:lnTo>
                <a:lnTo>
                  <a:pt x="27" y="85"/>
                </a:lnTo>
                <a:lnTo>
                  <a:pt x="25" y="83"/>
                </a:lnTo>
                <a:lnTo>
                  <a:pt x="24" y="83"/>
                </a:lnTo>
                <a:lnTo>
                  <a:pt x="21" y="83"/>
                </a:lnTo>
                <a:lnTo>
                  <a:pt x="18" y="83"/>
                </a:lnTo>
                <a:lnTo>
                  <a:pt x="15" y="82"/>
                </a:lnTo>
                <a:lnTo>
                  <a:pt x="13" y="82"/>
                </a:lnTo>
                <a:lnTo>
                  <a:pt x="12" y="82"/>
                </a:lnTo>
                <a:lnTo>
                  <a:pt x="10" y="83"/>
                </a:lnTo>
                <a:lnTo>
                  <a:pt x="8" y="83"/>
                </a:lnTo>
                <a:lnTo>
                  <a:pt x="7" y="85"/>
                </a:lnTo>
                <a:lnTo>
                  <a:pt x="6" y="86"/>
                </a:lnTo>
                <a:lnTo>
                  <a:pt x="6" y="87"/>
                </a:lnTo>
                <a:lnTo>
                  <a:pt x="6" y="88"/>
                </a:lnTo>
                <a:lnTo>
                  <a:pt x="5" y="88"/>
                </a:lnTo>
                <a:lnTo>
                  <a:pt x="5" y="89"/>
                </a:lnTo>
                <a:lnTo>
                  <a:pt x="5" y="90"/>
                </a:lnTo>
                <a:lnTo>
                  <a:pt x="4" y="93"/>
                </a:lnTo>
                <a:lnTo>
                  <a:pt x="4" y="96"/>
                </a:lnTo>
                <a:lnTo>
                  <a:pt x="3" y="99"/>
                </a:lnTo>
                <a:lnTo>
                  <a:pt x="3" y="101"/>
                </a:lnTo>
                <a:lnTo>
                  <a:pt x="4" y="103"/>
                </a:lnTo>
                <a:lnTo>
                  <a:pt x="5" y="104"/>
                </a:lnTo>
                <a:lnTo>
                  <a:pt x="5" y="106"/>
                </a:lnTo>
                <a:lnTo>
                  <a:pt x="6" y="106"/>
                </a:lnTo>
                <a:lnTo>
                  <a:pt x="7" y="106"/>
                </a:lnTo>
                <a:lnTo>
                  <a:pt x="7" y="107"/>
                </a:lnTo>
                <a:lnTo>
                  <a:pt x="20" y="111"/>
                </a:lnTo>
                <a:lnTo>
                  <a:pt x="19" y="136"/>
                </a:lnTo>
                <a:lnTo>
                  <a:pt x="18" y="137"/>
                </a:lnTo>
                <a:lnTo>
                  <a:pt x="15" y="137"/>
                </a:lnTo>
                <a:lnTo>
                  <a:pt x="14" y="138"/>
                </a:lnTo>
                <a:lnTo>
                  <a:pt x="12" y="138"/>
                </a:lnTo>
                <a:lnTo>
                  <a:pt x="10" y="139"/>
                </a:lnTo>
                <a:lnTo>
                  <a:pt x="7" y="141"/>
                </a:lnTo>
                <a:lnTo>
                  <a:pt x="5" y="142"/>
                </a:lnTo>
                <a:lnTo>
                  <a:pt x="3" y="143"/>
                </a:lnTo>
                <a:lnTo>
                  <a:pt x="1" y="144"/>
                </a:lnTo>
                <a:lnTo>
                  <a:pt x="0" y="145"/>
                </a:lnTo>
                <a:lnTo>
                  <a:pt x="0" y="147"/>
                </a:lnTo>
                <a:lnTo>
                  <a:pt x="0" y="148"/>
                </a:lnTo>
                <a:lnTo>
                  <a:pt x="0" y="149"/>
                </a:lnTo>
                <a:lnTo>
                  <a:pt x="0" y="150"/>
                </a:lnTo>
                <a:lnTo>
                  <a:pt x="0" y="151"/>
                </a:lnTo>
                <a:lnTo>
                  <a:pt x="0" y="154"/>
                </a:lnTo>
                <a:lnTo>
                  <a:pt x="1" y="156"/>
                </a:lnTo>
                <a:lnTo>
                  <a:pt x="1" y="158"/>
                </a:lnTo>
                <a:lnTo>
                  <a:pt x="3" y="161"/>
                </a:lnTo>
                <a:lnTo>
                  <a:pt x="4" y="163"/>
                </a:lnTo>
                <a:lnTo>
                  <a:pt x="5" y="164"/>
                </a:lnTo>
                <a:lnTo>
                  <a:pt x="7" y="165"/>
                </a:lnTo>
                <a:lnTo>
                  <a:pt x="8" y="165"/>
                </a:lnTo>
                <a:lnTo>
                  <a:pt x="10" y="165"/>
                </a:lnTo>
                <a:lnTo>
                  <a:pt x="11" y="165"/>
                </a:lnTo>
                <a:lnTo>
                  <a:pt x="25" y="164"/>
                </a:lnTo>
                <a:lnTo>
                  <a:pt x="34" y="186"/>
                </a:lnTo>
              </a:path>
            </a:pathLst>
          </a:custGeom>
          <a:noFill/>
          <a:ln w="3175">
            <a:solidFill>
              <a:srgbClr val="C2C2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23" name="Freeform 119">
            <a:extLst>
              <a:ext uri="{FF2B5EF4-FFF2-40B4-BE49-F238E27FC236}">
                <a16:creationId xmlns:a16="http://schemas.microsoft.com/office/drawing/2014/main" id="{32A5A7E3-447F-D641-839D-B993B108CBF9}"/>
              </a:ext>
            </a:extLst>
          </p:cNvPr>
          <p:cNvSpPr>
            <a:spLocks/>
          </p:cNvSpPr>
          <p:nvPr/>
        </p:nvSpPr>
        <p:spPr bwMode="auto">
          <a:xfrm>
            <a:off x="3108325" y="4613275"/>
            <a:ext cx="71438" cy="73025"/>
          </a:xfrm>
          <a:custGeom>
            <a:avLst/>
            <a:gdLst>
              <a:gd name="T0" fmla="*/ 2147483647 w 272"/>
              <a:gd name="T1" fmla="*/ 2147483647 h 273"/>
              <a:gd name="T2" fmla="*/ 2147483647 w 272"/>
              <a:gd name="T3" fmla="*/ 2147483647 h 273"/>
              <a:gd name="T4" fmla="*/ 2147483647 w 272"/>
              <a:gd name="T5" fmla="*/ 2147483647 h 273"/>
              <a:gd name="T6" fmla="*/ 2147483647 w 272"/>
              <a:gd name="T7" fmla="*/ 2147483647 h 273"/>
              <a:gd name="T8" fmla="*/ 2147483647 w 272"/>
              <a:gd name="T9" fmla="*/ 2147483647 h 273"/>
              <a:gd name="T10" fmla="*/ 2147483647 w 272"/>
              <a:gd name="T11" fmla="*/ 2147483647 h 273"/>
              <a:gd name="T12" fmla="*/ 2147483647 w 272"/>
              <a:gd name="T13" fmla="*/ 2147483647 h 273"/>
              <a:gd name="T14" fmla="*/ 2147483647 w 272"/>
              <a:gd name="T15" fmla="*/ 2147483647 h 273"/>
              <a:gd name="T16" fmla="*/ 2147483647 w 272"/>
              <a:gd name="T17" fmla="*/ 2147483647 h 273"/>
              <a:gd name="T18" fmla="*/ 2147483647 w 272"/>
              <a:gd name="T19" fmla="*/ 2147483647 h 273"/>
              <a:gd name="T20" fmla="*/ 2147483647 w 272"/>
              <a:gd name="T21" fmla="*/ 2147483647 h 273"/>
              <a:gd name="T22" fmla="*/ 2147483647 w 272"/>
              <a:gd name="T23" fmla="*/ 2147483647 h 273"/>
              <a:gd name="T24" fmla="*/ 2147483647 w 272"/>
              <a:gd name="T25" fmla="*/ 2147483647 h 273"/>
              <a:gd name="T26" fmla="*/ 2147483647 w 272"/>
              <a:gd name="T27" fmla="*/ 2147483647 h 273"/>
              <a:gd name="T28" fmla="*/ 2147483647 w 272"/>
              <a:gd name="T29" fmla="*/ 2147483647 h 273"/>
              <a:gd name="T30" fmla="*/ 2147483647 w 272"/>
              <a:gd name="T31" fmla="*/ 2147483647 h 273"/>
              <a:gd name="T32" fmla="*/ 2147483647 w 272"/>
              <a:gd name="T33" fmla="*/ 2147483647 h 273"/>
              <a:gd name="T34" fmla="*/ 2147483647 w 272"/>
              <a:gd name="T35" fmla="*/ 2147483647 h 273"/>
              <a:gd name="T36" fmla="*/ 2147483647 w 272"/>
              <a:gd name="T37" fmla="*/ 2147483647 h 273"/>
              <a:gd name="T38" fmla="*/ 2147483647 w 272"/>
              <a:gd name="T39" fmla="*/ 2147483647 h 273"/>
              <a:gd name="T40" fmla="*/ 2147483647 w 272"/>
              <a:gd name="T41" fmla="*/ 2147483647 h 273"/>
              <a:gd name="T42" fmla="*/ 2147483647 w 272"/>
              <a:gd name="T43" fmla="*/ 2147483647 h 273"/>
              <a:gd name="T44" fmla="*/ 2147483647 w 272"/>
              <a:gd name="T45" fmla="*/ 2147483647 h 273"/>
              <a:gd name="T46" fmla="*/ 2147483647 w 272"/>
              <a:gd name="T47" fmla="*/ 2147483647 h 273"/>
              <a:gd name="T48" fmla="*/ 2147483647 w 272"/>
              <a:gd name="T49" fmla="*/ 2147483647 h 273"/>
              <a:gd name="T50" fmla="*/ 2147483647 w 272"/>
              <a:gd name="T51" fmla="*/ 2147483647 h 273"/>
              <a:gd name="T52" fmla="*/ 2147483647 w 272"/>
              <a:gd name="T53" fmla="*/ 2147483647 h 273"/>
              <a:gd name="T54" fmla="*/ 2147483647 w 272"/>
              <a:gd name="T55" fmla="*/ 2147483647 h 273"/>
              <a:gd name="T56" fmla="*/ 2147483647 w 272"/>
              <a:gd name="T57" fmla="*/ 2147483647 h 273"/>
              <a:gd name="T58" fmla="*/ 2147483647 w 272"/>
              <a:gd name="T59" fmla="*/ 2147483647 h 273"/>
              <a:gd name="T60" fmla="*/ 2147483647 w 272"/>
              <a:gd name="T61" fmla="*/ 2147483647 h 273"/>
              <a:gd name="T62" fmla="*/ 2147483647 w 272"/>
              <a:gd name="T63" fmla="*/ 2147483647 h 273"/>
              <a:gd name="T64" fmla="*/ 2147483647 w 272"/>
              <a:gd name="T65" fmla="*/ 2147483647 h 273"/>
              <a:gd name="T66" fmla="*/ 2147483647 w 272"/>
              <a:gd name="T67" fmla="*/ 2147483647 h 273"/>
              <a:gd name="T68" fmla="*/ 2147483647 w 272"/>
              <a:gd name="T69" fmla="*/ 2147483647 h 273"/>
              <a:gd name="T70" fmla="*/ 2147483647 w 272"/>
              <a:gd name="T71" fmla="*/ 2147483647 h 273"/>
              <a:gd name="T72" fmla="*/ 2147483647 w 272"/>
              <a:gd name="T73" fmla="*/ 2147483647 h 273"/>
              <a:gd name="T74" fmla="*/ 2147483647 w 272"/>
              <a:gd name="T75" fmla="*/ 2147483647 h 273"/>
              <a:gd name="T76" fmla="*/ 2147483647 w 272"/>
              <a:gd name="T77" fmla="*/ 2147483647 h 273"/>
              <a:gd name="T78" fmla="*/ 2147483647 w 272"/>
              <a:gd name="T79" fmla="*/ 2147483647 h 273"/>
              <a:gd name="T80" fmla="*/ 2147483647 w 272"/>
              <a:gd name="T81" fmla="*/ 2147483647 h 273"/>
              <a:gd name="T82" fmla="*/ 2147483647 w 272"/>
              <a:gd name="T83" fmla="*/ 2147483647 h 273"/>
              <a:gd name="T84" fmla="*/ 2147483647 w 272"/>
              <a:gd name="T85" fmla="*/ 2147483647 h 273"/>
              <a:gd name="T86" fmla="*/ 2147483647 w 272"/>
              <a:gd name="T87" fmla="*/ 2147483647 h 273"/>
              <a:gd name="T88" fmla="*/ 2147483647 w 272"/>
              <a:gd name="T89" fmla="*/ 2147483647 h 273"/>
              <a:gd name="T90" fmla="*/ 2147483647 w 272"/>
              <a:gd name="T91" fmla="*/ 2147483647 h 273"/>
              <a:gd name="T92" fmla="*/ 2147483647 w 272"/>
              <a:gd name="T93" fmla="*/ 2147483647 h 273"/>
              <a:gd name="T94" fmla="*/ 2147483647 w 272"/>
              <a:gd name="T95" fmla="*/ 2147483647 h 273"/>
              <a:gd name="T96" fmla="*/ 2147483647 w 272"/>
              <a:gd name="T97" fmla="*/ 2147483647 h 273"/>
              <a:gd name="T98" fmla="*/ 2147483647 w 272"/>
              <a:gd name="T99" fmla="*/ 2147483647 h 273"/>
              <a:gd name="T100" fmla="*/ 2147483647 w 272"/>
              <a:gd name="T101" fmla="*/ 2147483647 h 273"/>
              <a:gd name="T102" fmla="*/ 2147483647 w 272"/>
              <a:gd name="T103" fmla="*/ 2147483647 h 273"/>
              <a:gd name="T104" fmla="*/ 2147483647 w 272"/>
              <a:gd name="T105" fmla="*/ 2147483647 h 273"/>
              <a:gd name="T106" fmla="*/ 2147483647 w 272"/>
              <a:gd name="T107" fmla="*/ 2147483647 h 273"/>
              <a:gd name="T108" fmla="*/ 2147483647 w 272"/>
              <a:gd name="T109" fmla="*/ 2147483647 h 273"/>
              <a:gd name="T110" fmla="*/ 2147483647 w 272"/>
              <a:gd name="T111" fmla="*/ 2147483647 h 273"/>
              <a:gd name="T112" fmla="*/ 0 w 272"/>
              <a:gd name="T113" fmla="*/ 2147483647 h 273"/>
              <a:gd name="T114" fmla="*/ 2147483647 w 272"/>
              <a:gd name="T115" fmla="*/ 2147483647 h 273"/>
              <a:gd name="T116" fmla="*/ 2147483647 w 272"/>
              <a:gd name="T117" fmla="*/ 2147483647 h 273"/>
              <a:gd name="T118" fmla="*/ 2147483647 w 272"/>
              <a:gd name="T119" fmla="*/ 2147483647 h 273"/>
              <a:gd name="T120" fmla="*/ 2147483647 w 272"/>
              <a:gd name="T121" fmla="*/ 2147483647 h 273"/>
              <a:gd name="T122" fmla="*/ 2147483647 w 272"/>
              <a:gd name="T123" fmla="*/ 2147483647 h 273"/>
              <a:gd name="T124" fmla="*/ 2147483647 w 272"/>
              <a:gd name="T125" fmla="*/ 2147483647 h 27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72"/>
              <a:gd name="T190" fmla="*/ 0 h 273"/>
              <a:gd name="T191" fmla="*/ 272 w 272"/>
              <a:gd name="T192" fmla="*/ 273 h 27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72" h="273">
                <a:moveTo>
                  <a:pt x="40" y="203"/>
                </a:moveTo>
                <a:lnTo>
                  <a:pt x="40" y="203"/>
                </a:lnTo>
                <a:lnTo>
                  <a:pt x="39" y="204"/>
                </a:lnTo>
                <a:lnTo>
                  <a:pt x="37" y="206"/>
                </a:lnTo>
                <a:lnTo>
                  <a:pt x="36" y="208"/>
                </a:lnTo>
                <a:lnTo>
                  <a:pt x="34" y="209"/>
                </a:lnTo>
                <a:lnTo>
                  <a:pt x="33" y="211"/>
                </a:lnTo>
                <a:lnTo>
                  <a:pt x="32" y="214"/>
                </a:lnTo>
                <a:lnTo>
                  <a:pt x="29" y="216"/>
                </a:lnTo>
                <a:lnTo>
                  <a:pt x="29" y="217"/>
                </a:lnTo>
                <a:lnTo>
                  <a:pt x="28" y="220"/>
                </a:lnTo>
                <a:lnTo>
                  <a:pt x="28" y="221"/>
                </a:lnTo>
                <a:lnTo>
                  <a:pt x="28" y="222"/>
                </a:lnTo>
                <a:lnTo>
                  <a:pt x="29" y="223"/>
                </a:lnTo>
                <a:lnTo>
                  <a:pt x="29" y="224"/>
                </a:lnTo>
                <a:lnTo>
                  <a:pt x="29" y="225"/>
                </a:lnTo>
                <a:lnTo>
                  <a:pt x="30" y="225"/>
                </a:lnTo>
                <a:lnTo>
                  <a:pt x="30" y="227"/>
                </a:lnTo>
                <a:lnTo>
                  <a:pt x="32" y="227"/>
                </a:lnTo>
                <a:lnTo>
                  <a:pt x="33" y="228"/>
                </a:lnTo>
                <a:lnTo>
                  <a:pt x="34" y="230"/>
                </a:lnTo>
                <a:lnTo>
                  <a:pt x="36" y="232"/>
                </a:lnTo>
                <a:lnTo>
                  <a:pt x="39" y="234"/>
                </a:lnTo>
                <a:lnTo>
                  <a:pt x="41" y="235"/>
                </a:lnTo>
                <a:lnTo>
                  <a:pt x="43" y="236"/>
                </a:lnTo>
                <a:lnTo>
                  <a:pt x="44" y="236"/>
                </a:lnTo>
                <a:lnTo>
                  <a:pt x="47" y="235"/>
                </a:lnTo>
                <a:lnTo>
                  <a:pt x="48" y="234"/>
                </a:lnTo>
                <a:lnTo>
                  <a:pt x="60" y="225"/>
                </a:lnTo>
                <a:lnTo>
                  <a:pt x="82" y="239"/>
                </a:lnTo>
                <a:lnTo>
                  <a:pt x="81" y="241"/>
                </a:lnTo>
                <a:lnTo>
                  <a:pt x="81" y="243"/>
                </a:lnTo>
                <a:lnTo>
                  <a:pt x="81" y="245"/>
                </a:lnTo>
                <a:lnTo>
                  <a:pt x="80" y="248"/>
                </a:lnTo>
                <a:lnTo>
                  <a:pt x="80" y="250"/>
                </a:lnTo>
                <a:lnTo>
                  <a:pt x="78" y="252"/>
                </a:lnTo>
                <a:lnTo>
                  <a:pt x="78" y="255"/>
                </a:lnTo>
                <a:lnTo>
                  <a:pt x="78" y="257"/>
                </a:lnTo>
                <a:lnTo>
                  <a:pt x="78" y="259"/>
                </a:lnTo>
                <a:lnTo>
                  <a:pt x="80" y="261"/>
                </a:lnTo>
                <a:lnTo>
                  <a:pt x="81" y="262"/>
                </a:lnTo>
                <a:lnTo>
                  <a:pt x="82" y="263"/>
                </a:lnTo>
                <a:lnTo>
                  <a:pt x="83" y="264"/>
                </a:lnTo>
                <a:lnTo>
                  <a:pt x="84" y="264"/>
                </a:lnTo>
                <a:lnTo>
                  <a:pt x="85" y="264"/>
                </a:lnTo>
                <a:lnTo>
                  <a:pt x="87" y="265"/>
                </a:lnTo>
                <a:lnTo>
                  <a:pt x="89" y="265"/>
                </a:lnTo>
                <a:lnTo>
                  <a:pt x="92" y="266"/>
                </a:lnTo>
                <a:lnTo>
                  <a:pt x="95" y="268"/>
                </a:lnTo>
                <a:lnTo>
                  <a:pt x="97" y="268"/>
                </a:lnTo>
                <a:lnTo>
                  <a:pt x="99" y="266"/>
                </a:lnTo>
                <a:lnTo>
                  <a:pt x="101" y="266"/>
                </a:lnTo>
                <a:lnTo>
                  <a:pt x="102" y="265"/>
                </a:lnTo>
                <a:lnTo>
                  <a:pt x="103" y="264"/>
                </a:lnTo>
                <a:lnTo>
                  <a:pt x="103" y="263"/>
                </a:lnTo>
                <a:lnTo>
                  <a:pt x="110" y="250"/>
                </a:lnTo>
                <a:lnTo>
                  <a:pt x="136" y="252"/>
                </a:lnTo>
                <a:lnTo>
                  <a:pt x="136" y="254"/>
                </a:lnTo>
                <a:lnTo>
                  <a:pt x="136" y="255"/>
                </a:lnTo>
                <a:lnTo>
                  <a:pt x="137" y="256"/>
                </a:lnTo>
                <a:lnTo>
                  <a:pt x="137" y="258"/>
                </a:lnTo>
                <a:lnTo>
                  <a:pt x="138" y="261"/>
                </a:lnTo>
                <a:lnTo>
                  <a:pt x="139" y="263"/>
                </a:lnTo>
                <a:lnTo>
                  <a:pt x="139" y="265"/>
                </a:lnTo>
                <a:lnTo>
                  <a:pt x="140" y="268"/>
                </a:lnTo>
                <a:lnTo>
                  <a:pt x="141" y="270"/>
                </a:lnTo>
                <a:lnTo>
                  <a:pt x="143" y="271"/>
                </a:lnTo>
                <a:lnTo>
                  <a:pt x="144" y="272"/>
                </a:lnTo>
                <a:lnTo>
                  <a:pt x="145" y="272"/>
                </a:lnTo>
                <a:lnTo>
                  <a:pt x="146" y="273"/>
                </a:lnTo>
                <a:lnTo>
                  <a:pt x="147" y="273"/>
                </a:lnTo>
                <a:lnTo>
                  <a:pt x="149" y="273"/>
                </a:lnTo>
                <a:lnTo>
                  <a:pt x="150" y="273"/>
                </a:lnTo>
                <a:lnTo>
                  <a:pt x="151" y="272"/>
                </a:lnTo>
                <a:lnTo>
                  <a:pt x="152" y="272"/>
                </a:lnTo>
                <a:lnTo>
                  <a:pt x="154" y="272"/>
                </a:lnTo>
                <a:lnTo>
                  <a:pt x="158" y="272"/>
                </a:lnTo>
                <a:lnTo>
                  <a:pt x="160" y="271"/>
                </a:lnTo>
                <a:lnTo>
                  <a:pt x="163" y="270"/>
                </a:lnTo>
                <a:lnTo>
                  <a:pt x="164" y="269"/>
                </a:lnTo>
                <a:lnTo>
                  <a:pt x="165" y="266"/>
                </a:lnTo>
                <a:lnTo>
                  <a:pt x="166" y="265"/>
                </a:lnTo>
                <a:lnTo>
                  <a:pt x="166" y="264"/>
                </a:lnTo>
                <a:lnTo>
                  <a:pt x="166" y="263"/>
                </a:lnTo>
                <a:lnTo>
                  <a:pt x="165" y="249"/>
                </a:lnTo>
                <a:lnTo>
                  <a:pt x="189" y="239"/>
                </a:lnTo>
                <a:lnTo>
                  <a:pt x="191" y="241"/>
                </a:lnTo>
                <a:lnTo>
                  <a:pt x="192" y="242"/>
                </a:lnTo>
                <a:lnTo>
                  <a:pt x="193" y="243"/>
                </a:lnTo>
                <a:lnTo>
                  <a:pt x="195" y="245"/>
                </a:lnTo>
                <a:lnTo>
                  <a:pt x="196" y="247"/>
                </a:lnTo>
                <a:lnTo>
                  <a:pt x="199" y="249"/>
                </a:lnTo>
                <a:lnTo>
                  <a:pt x="200" y="251"/>
                </a:lnTo>
                <a:lnTo>
                  <a:pt x="202" y="252"/>
                </a:lnTo>
                <a:lnTo>
                  <a:pt x="203" y="252"/>
                </a:lnTo>
                <a:lnTo>
                  <a:pt x="206" y="252"/>
                </a:lnTo>
                <a:lnTo>
                  <a:pt x="207" y="252"/>
                </a:lnTo>
                <a:lnTo>
                  <a:pt x="208" y="252"/>
                </a:lnTo>
                <a:lnTo>
                  <a:pt x="209" y="252"/>
                </a:lnTo>
                <a:lnTo>
                  <a:pt x="210" y="252"/>
                </a:lnTo>
                <a:lnTo>
                  <a:pt x="210" y="251"/>
                </a:lnTo>
                <a:lnTo>
                  <a:pt x="212" y="251"/>
                </a:lnTo>
                <a:lnTo>
                  <a:pt x="212" y="250"/>
                </a:lnTo>
                <a:lnTo>
                  <a:pt x="213" y="249"/>
                </a:lnTo>
                <a:lnTo>
                  <a:pt x="215" y="248"/>
                </a:lnTo>
                <a:lnTo>
                  <a:pt x="217" y="247"/>
                </a:lnTo>
                <a:lnTo>
                  <a:pt x="220" y="244"/>
                </a:lnTo>
                <a:lnTo>
                  <a:pt x="221" y="242"/>
                </a:lnTo>
                <a:lnTo>
                  <a:pt x="222" y="239"/>
                </a:lnTo>
                <a:lnTo>
                  <a:pt x="222" y="238"/>
                </a:lnTo>
                <a:lnTo>
                  <a:pt x="222" y="237"/>
                </a:lnTo>
                <a:lnTo>
                  <a:pt x="221" y="236"/>
                </a:lnTo>
                <a:lnTo>
                  <a:pt x="221" y="235"/>
                </a:lnTo>
                <a:lnTo>
                  <a:pt x="214" y="222"/>
                </a:lnTo>
                <a:lnTo>
                  <a:pt x="230" y="202"/>
                </a:lnTo>
                <a:lnTo>
                  <a:pt x="231" y="202"/>
                </a:lnTo>
                <a:lnTo>
                  <a:pt x="231" y="203"/>
                </a:lnTo>
                <a:lnTo>
                  <a:pt x="234" y="203"/>
                </a:lnTo>
                <a:lnTo>
                  <a:pt x="236" y="204"/>
                </a:lnTo>
                <a:lnTo>
                  <a:pt x="239" y="204"/>
                </a:lnTo>
                <a:lnTo>
                  <a:pt x="241" y="206"/>
                </a:lnTo>
                <a:lnTo>
                  <a:pt x="243" y="207"/>
                </a:lnTo>
                <a:lnTo>
                  <a:pt x="246" y="207"/>
                </a:lnTo>
                <a:lnTo>
                  <a:pt x="248" y="208"/>
                </a:lnTo>
                <a:lnTo>
                  <a:pt x="250" y="207"/>
                </a:lnTo>
                <a:lnTo>
                  <a:pt x="251" y="207"/>
                </a:lnTo>
                <a:lnTo>
                  <a:pt x="253" y="206"/>
                </a:lnTo>
                <a:lnTo>
                  <a:pt x="254" y="206"/>
                </a:lnTo>
                <a:lnTo>
                  <a:pt x="255" y="204"/>
                </a:lnTo>
                <a:lnTo>
                  <a:pt x="255" y="203"/>
                </a:lnTo>
                <a:lnTo>
                  <a:pt x="256" y="202"/>
                </a:lnTo>
                <a:lnTo>
                  <a:pt x="256" y="201"/>
                </a:lnTo>
                <a:lnTo>
                  <a:pt x="257" y="200"/>
                </a:lnTo>
                <a:lnTo>
                  <a:pt x="257" y="197"/>
                </a:lnTo>
                <a:lnTo>
                  <a:pt x="258" y="195"/>
                </a:lnTo>
                <a:lnTo>
                  <a:pt x="260" y="192"/>
                </a:lnTo>
                <a:lnTo>
                  <a:pt x="261" y="189"/>
                </a:lnTo>
                <a:lnTo>
                  <a:pt x="260" y="188"/>
                </a:lnTo>
                <a:lnTo>
                  <a:pt x="260" y="186"/>
                </a:lnTo>
                <a:lnTo>
                  <a:pt x="258" y="185"/>
                </a:lnTo>
                <a:lnTo>
                  <a:pt x="257" y="183"/>
                </a:lnTo>
                <a:lnTo>
                  <a:pt x="256" y="183"/>
                </a:lnTo>
                <a:lnTo>
                  <a:pt x="244" y="175"/>
                </a:lnTo>
                <a:lnTo>
                  <a:pt x="250" y="151"/>
                </a:lnTo>
                <a:lnTo>
                  <a:pt x="251" y="150"/>
                </a:lnTo>
                <a:lnTo>
                  <a:pt x="254" y="150"/>
                </a:lnTo>
                <a:lnTo>
                  <a:pt x="256" y="150"/>
                </a:lnTo>
                <a:lnTo>
                  <a:pt x="258" y="150"/>
                </a:lnTo>
                <a:lnTo>
                  <a:pt x="261" y="148"/>
                </a:lnTo>
                <a:lnTo>
                  <a:pt x="263" y="148"/>
                </a:lnTo>
                <a:lnTo>
                  <a:pt x="267" y="147"/>
                </a:lnTo>
                <a:lnTo>
                  <a:pt x="268" y="147"/>
                </a:lnTo>
                <a:lnTo>
                  <a:pt x="269" y="146"/>
                </a:lnTo>
                <a:lnTo>
                  <a:pt x="270" y="145"/>
                </a:lnTo>
                <a:lnTo>
                  <a:pt x="271" y="144"/>
                </a:lnTo>
                <a:lnTo>
                  <a:pt x="271" y="143"/>
                </a:lnTo>
                <a:lnTo>
                  <a:pt x="272" y="141"/>
                </a:lnTo>
                <a:lnTo>
                  <a:pt x="272" y="140"/>
                </a:lnTo>
                <a:lnTo>
                  <a:pt x="272" y="139"/>
                </a:lnTo>
                <a:lnTo>
                  <a:pt x="272" y="138"/>
                </a:lnTo>
                <a:lnTo>
                  <a:pt x="272" y="137"/>
                </a:lnTo>
                <a:lnTo>
                  <a:pt x="272" y="134"/>
                </a:lnTo>
                <a:lnTo>
                  <a:pt x="272" y="131"/>
                </a:lnTo>
                <a:lnTo>
                  <a:pt x="271" y="127"/>
                </a:lnTo>
                <a:lnTo>
                  <a:pt x="270" y="125"/>
                </a:lnTo>
                <a:lnTo>
                  <a:pt x="269" y="124"/>
                </a:lnTo>
                <a:lnTo>
                  <a:pt x="268" y="123"/>
                </a:lnTo>
                <a:lnTo>
                  <a:pt x="267" y="121"/>
                </a:lnTo>
                <a:lnTo>
                  <a:pt x="265" y="121"/>
                </a:lnTo>
                <a:lnTo>
                  <a:pt x="264" y="121"/>
                </a:lnTo>
                <a:lnTo>
                  <a:pt x="250" y="120"/>
                </a:lnTo>
                <a:lnTo>
                  <a:pt x="243" y="96"/>
                </a:lnTo>
                <a:lnTo>
                  <a:pt x="243" y="95"/>
                </a:lnTo>
                <a:lnTo>
                  <a:pt x="244" y="95"/>
                </a:lnTo>
                <a:lnTo>
                  <a:pt x="246" y="93"/>
                </a:lnTo>
                <a:lnTo>
                  <a:pt x="248" y="92"/>
                </a:lnTo>
                <a:lnTo>
                  <a:pt x="250" y="90"/>
                </a:lnTo>
                <a:lnTo>
                  <a:pt x="251" y="89"/>
                </a:lnTo>
                <a:lnTo>
                  <a:pt x="254" y="86"/>
                </a:lnTo>
                <a:lnTo>
                  <a:pt x="256" y="85"/>
                </a:lnTo>
                <a:lnTo>
                  <a:pt x="257" y="84"/>
                </a:lnTo>
                <a:lnTo>
                  <a:pt x="258" y="82"/>
                </a:lnTo>
                <a:lnTo>
                  <a:pt x="258" y="81"/>
                </a:lnTo>
                <a:lnTo>
                  <a:pt x="258" y="79"/>
                </a:lnTo>
                <a:lnTo>
                  <a:pt x="258" y="78"/>
                </a:lnTo>
                <a:lnTo>
                  <a:pt x="258" y="77"/>
                </a:lnTo>
                <a:lnTo>
                  <a:pt x="258" y="76"/>
                </a:lnTo>
                <a:lnTo>
                  <a:pt x="257" y="76"/>
                </a:lnTo>
                <a:lnTo>
                  <a:pt x="257" y="75"/>
                </a:lnTo>
                <a:lnTo>
                  <a:pt x="257" y="74"/>
                </a:lnTo>
                <a:lnTo>
                  <a:pt x="256" y="72"/>
                </a:lnTo>
                <a:lnTo>
                  <a:pt x="255" y="70"/>
                </a:lnTo>
                <a:lnTo>
                  <a:pt x="254" y="68"/>
                </a:lnTo>
                <a:lnTo>
                  <a:pt x="251" y="65"/>
                </a:lnTo>
                <a:lnTo>
                  <a:pt x="250" y="64"/>
                </a:lnTo>
                <a:lnTo>
                  <a:pt x="248" y="63"/>
                </a:lnTo>
                <a:lnTo>
                  <a:pt x="247" y="62"/>
                </a:lnTo>
                <a:lnTo>
                  <a:pt x="244" y="63"/>
                </a:lnTo>
                <a:lnTo>
                  <a:pt x="243" y="63"/>
                </a:lnTo>
                <a:lnTo>
                  <a:pt x="242" y="63"/>
                </a:lnTo>
                <a:lnTo>
                  <a:pt x="229" y="69"/>
                </a:lnTo>
                <a:lnTo>
                  <a:pt x="212" y="50"/>
                </a:lnTo>
                <a:lnTo>
                  <a:pt x="212" y="49"/>
                </a:lnTo>
                <a:lnTo>
                  <a:pt x="212" y="48"/>
                </a:lnTo>
                <a:lnTo>
                  <a:pt x="213" y="47"/>
                </a:lnTo>
                <a:lnTo>
                  <a:pt x="214" y="44"/>
                </a:lnTo>
                <a:lnTo>
                  <a:pt x="215" y="42"/>
                </a:lnTo>
                <a:lnTo>
                  <a:pt x="216" y="40"/>
                </a:lnTo>
                <a:lnTo>
                  <a:pt x="217" y="37"/>
                </a:lnTo>
                <a:lnTo>
                  <a:pt x="219" y="35"/>
                </a:lnTo>
                <a:lnTo>
                  <a:pt x="219" y="33"/>
                </a:lnTo>
                <a:lnTo>
                  <a:pt x="219" y="32"/>
                </a:lnTo>
                <a:lnTo>
                  <a:pt x="219" y="29"/>
                </a:lnTo>
                <a:lnTo>
                  <a:pt x="217" y="28"/>
                </a:lnTo>
                <a:lnTo>
                  <a:pt x="217" y="27"/>
                </a:lnTo>
                <a:lnTo>
                  <a:pt x="216" y="26"/>
                </a:lnTo>
                <a:lnTo>
                  <a:pt x="215" y="26"/>
                </a:lnTo>
                <a:lnTo>
                  <a:pt x="215" y="25"/>
                </a:lnTo>
                <a:lnTo>
                  <a:pt x="214" y="25"/>
                </a:lnTo>
                <a:lnTo>
                  <a:pt x="213" y="23"/>
                </a:lnTo>
                <a:lnTo>
                  <a:pt x="210" y="22"/>
                </a:lnTo>
                <a:lnTo>
                  <a:pt x="208" y="21"/>
                </a:lnTo>
                <a:lnTo>
                  <a:pt x="205" y="20"/>
                </a:lnTo>
                <a:lnTo>
                  <a:pt x="202" y="19"/>
                </a:lnTo>
                <a:lnTo>
                  <a:pt x="200" y="19"/>
                </a:lnTo>
                <a:lnTo>
                  <a:pt x="199" y="20"/>
                </a:lnTo>
                <a:lnTo>
                  <a:pt x="198" y="20"/>
                </a:lnTo>
                <a:lnTo>
                  <a:pt x="196" y="21"/>
                </a:lnTo>
                <a:lnTo>
                  <a:pt x="196" y="22"/>
                </a:lnTo>
                <a:lnTo>
                  <a:pt x="195" y="22"/>
                </a:lnTo>
                <a:lnTo>
                  <a:pt x="186" y="33"/>
                </a:lnTo>
                <a:lnTo>
                  <a:pt x="163" y="25"/>
                </a:lnTo>
                <a:lnTo>
                  <a:pt x="163" y="23"/>
                </a:lnTo>
                <a:lnTo>
                  <a:pt x="163" y="22"/>
                </a:lnTo>
                <a:lnTo>
                  <a:pt x="163" y="21"/>
                </a:lnTo>
                <a:lnTo>
                  <a:pt x="163" y="19"/>
                </a:lnTo>
                <a:lnTo>
                  <a:pt x="161" y="16"/>
                </a:lnTo>
                <a:lnTo>
                  <a:pt x="161" y="13"/>
                </a:lnTo>
                <a:lnTo>
                  <a:pt x="161" y="10"/>
                </a:lnTo>
                <a:lnTo>
                  <a:pt x="161" y="8"/>
                </a:lnTo>
                <a:lnTo>
                  <a:pt x="160" y="6"/>
                </a:lnTo>
                <a:lnTo>
                  <a:pt x="160" y="5"/>
                </a:lnTo>
                <a:lnTo>
                  <a:pt x="159" y="3"/>
                </a:lnTo>
                <a:lnTo>
                  <a:pt x="158" y="2"/>
                </a:lnTo>
                <a:lnTo>
                  <a:pt x="157" y="1"/>
                </a:lnTo>
                <a:lnTo>
                  <a:pt x="156" y="1"/>
                </a:lnTo>
                <a:lnTo>
                  <a:pt x="154" y="1"/>
                </a:lnTo>
                <a:lnTo>
                  <a:pt x="153" y="1"/>
                </a:lnTo>
                <a:lnTo>
                  <a:pt x="152" y="1"/>
                </a:lnTo>
                <a:lnTo>
                  <a:pt x="151" y="1"/>
                </a:lnTo>
                <a:lnTo>
                  <a:pt x="149" y="0"/>
                </a:lnTo>
                <a:lnTo>
                  <a:pt x="145" y="0"/>
                </a:lnTo>
                <a:lnTo>
                  <a:pt x="143" y="0"/>
                </a:lnTo>
                <a:lnTo>
                  <a:pt x="140" y="1"/>
                </a:lnTo>
                <a:lnTo>
                  <a:pt x="138" y="2"/>
                </a:lnTo>
                <a:lnTo>
                  <a:pt x="137" y="3"/>
                </a:lnTo>
                <a:lnTo>
                  <a:pt x="136" y="5"/>
                </a:lnTo>
                <a:lnTo>
                  <a:pt x="136" y="6"/>
                </a:lnTo>
                <a:lnTo>
                  <a:pt x="136" y="7"/>
                </a:lnTo>
                <a:lnTo>
                  <a:pt x="132" y="21"/>
                </a:lnTo>
                <a:lnTo>
                  <a:pt x="106" y="25"/>
                </a:lnTo>
                <a:lnTo>
                  <a:pt x="106" y="23"/>
                </a:lnTo>
                <a:lnTo>
                  <a:pt x="105" y="21"/>
                </a:lnTo>
                <a:lnTo>
                  <a:pt x="104" y="20"/>
                </a:lnTo>
                <a:lnTo>
                  <a:pt x="103" y="17"/>
                </a:lnTo>
                <a:lnTo>
                  <a:pt x="102" y="15"/>
                </a:lnTo>
                <a:lnTo>
                  <a:pt x="99" y="13"/>
                </a:lnTo>
                <a:lnTo>
                  <a:pt x="98" y="10"/>
                </a:lnTo>
                <a:lnTo>
                  <a:pt x="97" y="9"/>
                </a:lnTo>
                <a:lnTo>
                  <a:pt x="96" y="8"/>
                </a:lnTo>
                <a:lnTo>
                  <a:pt x="94" y="7"/>
                </a:lnTo>
                <a:lnTo>
                  <a:pt x="92" y="7"/>
                </a:lnTo>
                <a:lnTo>
                  <a:pt x="91" y="7"/>
                </a:lnTo>
                <a:lnTo>
                  <a:pt x="90" y="7"/>
                </a:lnTo>
                <a:lnTo>
                  <a:pt x="89" y="7"/>
                </a:lnTo>
                <a:lnTo>
                  <a:pt x="88" y="8"/>
                </a:lnTo>
                <a:lnTo>
                  <a:pt x="85" y="9"/>
                </a:lnTo>
                <a:lnTo>
                  <a:pt x="83" y="9"/>
                </a:lnTo>
                <a:lnTo>
                  <a:pt x="81" y="10"/>
                </a:lnTo>
                <a:lnTo>
                  <a:pt x="78" y="13"/>
                </a:lnTo>
                <a:lnTo>
                  <a:pt x="76" y="14"/>
                </a:lnTo>
                <a:lnTo>
                  <a:pt x="75" y="16"/>
                </a:lnTo>
                <a:lnTo>
                  <a:pt x="75" y="17"/>
                </a:lnTo>
                <a:lnTo>
                  <a:pt x="75" y="19"/>
                </a:lnTo>
                <a:lnTo>
                  <a:pt x="75" y="20"/>
                </a:lnTo>
                <a:lnTo>
                  <a:pt x="75" y="21"/>
                </a:lnTo>
                <a:lnTo>
                  <a:pt x="78" y="35"/>
                </a:lnTo>
                <a:lnTo>
                  <a:pt x="57" y="50"/>
                </a:lnTo>
                <a:lnTo>
                  <a:pt x="56" y="49"/>
                </a:lnTo>
                <a:lnTo>
                  <a:pt x="55" y="48"/>
                </a:lnTo>
                <a:lnTo>
                  <a:pt x="53" y="47"/>
                </a:lnTo>
                <a:lnTo>
                  <a:pt x="50" y="46"/>
                </a:lnTo>
                <a:lnTo>
                  <a:pt x="48" y="44"/>
                </a:lnTo>
                <a:lnTo>
                  <a:pt x="46" y="43"/>
                </a:lnTo>
                <a:lnTo>
                  <a:pt x="44" y="42"/>
                </a:lnTo>
                <a:lnTo>
                  <a:pt x="42" y="41"/>
                </a:lnTo>
                <a:lnTo>
                  <a:pt x="40" y="41"/>
                </a:lnTo>
                <a:lnTo>
                  <a:pt x="39" y="41"/>
                </a:lnTo>
                <a:lnTo>
                  <a:pt x="37" y="42"/>
                </a:lnTo>
                <a:lnTo>
                  <a:pt x="36" y="42"/>
                </a:lnTo>
                <a:lnTo>
                  <a:pt x="35" y="43"/>
                </a:lnTo>
                <a:lnTo>
                  <a:pt x="34" y="43"/>
                </a:lnTo>
                <a:lnTo>
                  <a:pt x="34" y="44"/>
                </a:lnTo>
                <a:lnTo>
                  <a:pt x="33" y="46"/>
                </a:lnTo>
                <a:lnTo>
                  <a:pt x="32" y="47"/>
                </a:lnTo>
                <a:lnTo>
                  <a:pt x="30" y="48"/>
                </a:lnTo>
                <a:lnTo>
                  <a:pt x="28" y="50"/>
                </a:lnTo>
                <a:lnTo>
                  <a:pt x="27" y="54"/>
                </a:lnTo>
                <a:lnTo>
                  <a:pt x="26" y="56"/>
                </a:lnTo>
                <a:lnTo>
                  <a:pt x="26" y="57"/>
                </a:lnTo>
                <a:lnTo>
                  <a:pt x="26" y="60"/>
                </a:lnTo>
                <a:lnTo>
                  <a:pt x="27" y="61"/>
                </a:lnTo>
                <a:lnTo>
                  <a:pt x="27" y="62"/>
                </a:lnTo>
                <a:lnTo>
                  <a:pt x="28" y="62"/>
                </a:lnTo>
                <a:lnTo>
                  <a:pt x="37" y="74"/>
                </a:lnTo>
                <a:lnTo>
                  <a:pt x="26" y="96"/>
                </a:lnTo>
                <a:lnTo>
                  <a:pt x="25" y="96"/>
                </a:lnTo>
                <a:lnTo>
                  <a:pt x="22" y="96"/>
                </a:lnTo>
                <a:lnTo>
                  <a:pt x="21" y="96"/>
                </a:lnTo>
                <a:lnTo>
                  <a:pt x="18" y="96"/>
                </a:lnTo>
                <a:lnTo>
                  <a:pt x="15" y="96"/>
                </a:lnTo>
                <a:lnTo>
                  <a:pt x="13" y="96"/>
                </a:lnTo>
                <a:lnTo>
                  <a:pt x="11" y="96"/>
                </a:lnTo>
                <a:lnTo>
                  <a:pt x="8" y="96"/>
                </a:lnTo>
                <a:lnTo>
                  <a:pt x="7" y="96"/>
                </a:lnTo>
                <a:lnTo>
                  <a:pt x="5" y="97"/>
                </a:lnTo>
                <a:lnTo>
                  <a:pt x="4" y="98"/>
                </a:lnTo>
                <a:lnTo>
                  <a:pt x="4" y="99"/>
                </a:lnTo>
                <a:lnTo>
                  <a:pt x="2" y="100"/>
                </a:lnTo>
                <a:lnTo>
                  <a:pt x="2" y="102"/>
                </a:lnTo>
                <a:lnTo>
                  <a:pt x="2" y="103"/>
                </a:lnTo>
                <a:lnTo>
                  <a:pt x="1" y="105"/>
                </a:lnTo>
                <a:lnTo>
                  <a:pt x="1" y="107"/>
                </a:lnTo>
                <a:lnTo>
                  <a:pt x="0" y="110"/>
                </a:lnTo>
                <a:lnTo>
                  <a:pt x="0" y="113"/>
                </a:lnTo>
                <a:lnTo>
                  <a:pt x="0" y="116"/>
                </a:lnTo>
                <a:lnTo>
                  <a:pt x="1" y="117"/>
                </a:lnTo>
                <a:lnTo>
                  <a:pt x="2" y="119"/>
                </a:lnTo>
                <a:lnTo>
                  <a:pt x="4" y="119"/>
                </a:lnTo>
                <a:lnTo>
                  <a:pt x="5" y="120"/>
                </a:lnTo>
                <a:lnTo>
                  <a:pt x="6" y="120"/>
                </a:lnTo>
                <a:lnTo>
                  <a:pt x="20" y="126"/>
                </a:lnTo>
                <a:lnTo>
                  <a:pt x="20" y="151"/>
                </a:lnTo>
                <a:lnTo>
                  <a:pt x="20" y="152"/>
                </a:lnTo>
                <a:lnTo>
                  <a:pt x="19" y="152"/>
                </a:lnTo>
                <a:lnTo>
                  <a:pt x="16" y="153"/>
                </a:lnTo>
                <a:lnTo>
                  <a:pt x="14" y="153"/>
                </a:lnTo>
                <a:lnTo>
                  <a:pt x="12" y="154"/>
                </a:lnTo>
                <a:lnTo>
                  <a:pt x="9" y="155"/>
                </a:lnTo>
                <a:lnTo>
                  <a:pt x="7" y="157"/>
                </a:lnTo>
                <a:lnTo>
                  <a:pt x="5" y="158"/>
                </a:lnTo>
                <a:lnTo>
                  <a:pt x="4" y="159"/>
                </a:lnTo>
                <a:lnTo>
                  <a:pt x="2" y="160"/>
                </a:lnTo>
                <a:lnTo>
                  <a:pt x="1" y="161"/>
                </a:lnTo>
                <a:lnTo>
                  <a:pt x="1" y="164"/>
                </a:lnTo>
                <a:lnTo>
                  <a:pt x="1" y="165"/>
                </a:lnTo>
                <a:lnTo>
                  <a:pt x="1" y="166"/>
                </a:lnTo>
                <a:lnTo>
                  <a:pt x="1" y="167"/>
                </a:lnTo>
                <a:lnTo>
                  <a:pt x="1" y="168"/>
                </a:lnTo>
                <a:lnTo>
                  <a:pt x="2" y="171"/>
                </a:lnTo>
                <a:lnTo>
                  <a:pt x="2" y="173"/>
                </a:lnTo>
                <a:lnTo>
                  <a:pt x="4" y="175"/>
                </a:lnTo>
                <a:lnTo>
                  <a:pt x="5" y="179"/>
                </a:lnTo>
                <a:lnTo>
                  <a:pt x="6" y="180"/>
                </a:lnTo>
                <a:lnTo>
                  <a:pt x="7" y="182"/>
                </a:lnTo>
                <a:lnTo>
                  <a:pt x="9" y="182"/>
                </a:lnTo>
                <a:lnTo>
                  <a:pt x="11" y="182"/>
                </a:lnTo>
                <a:lnTo>
                  <a:pt x="12" y="182"/>
                </a:lnTo>
                <a:lnTo>
                  <a:pt x="13" y="182"/>
                </a:lnTo>
                <a:lnTo>
                  <a:pt x="27" y="181"/>
                </a:lnTo>
                <a:lnTo>
                  <a:pt x="40" y="203"/>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24" name="Freeform 120">
            <a:extLst>
              <a:ext uri="{FF2B5EF4-FFF2-40B4-BE49-F238E27FC236}">
                <a16:creationId xmlns:a16="http://schemas.microsoft.com/office/drawing/2014/main" id="{775BDFE9-B6D0-CB49-AEBD-1D6CF236B6DE}"/>
              </a:ext>
            </a:extLst>
          </p:cNvPr>
          <p:cNvSpPr>
            <a:spLocks/>
          </p:cNvSpPr>
          <p:nvPr/>
        </p:nvSpPr>
        <p:spPr bwMode="auto">
          <a:xfrm>
            <a:off x="3108325" y="4613275"/>
            <a:ext cx="71438" cy="73025"/>
          </a:xfrm>
          <a:custGeom>
            <a:avLst/>
            <a:gdLst>
              <a:gd name="T0" fmla="*/ 2147483647 w 272"/>
              <a:gd name="T1" fmla="*/ 2147483647 h 273"/>
              <a:gd name="T2" fmla="*/ 2147483647 w 272"/>
              <a:gd name="T3" fmla="*/ 2147483647 h 273"/>
              <a:gd name="T4" fmla="*/ 2147483647 w 272"/>
              <a:gd name="T5" fmla="*/ 2147483647 h 273"/>
              <a:gd name="T6" fmla="*/ 2147483647 w 272"/>
              <a:gd name="T7" fmla="*/ 2147483647 h 273"/>
              <a:gd name="T8" fmla="*/ 2147483647 w 272"/>
              <a:gd name="T9" fmla="*/ 2147483647 h 273"/>
              <a:gd name="T10" fmla="*/ 2147483647 w 272"/>
              <a:gd name="T11" fmla="*/ 2147483647 h 273"/>
              <a:gd name="T12" fmla="*/ 2147483647 w 272"/>
              <a:gd name="T13" fmla="*/ 2147483647 h 273"/>
              <a:gd name="T14" fmla="*/ 2147483647 w 272"/>
              <a:gd name="T15" fmla="*/ 2147483647 h 273"/>
              <a:gd name="T16" fmla="*/ 2147483647 w 272"/>
              <a:gd name="T17" fmla="*/ 2147483647 h 273"/>
              <a:gd name="T18" fmla="*/ 2147483647 w 272"/>
              <a:gd name="T19" fmla="*/ 2147483647 h 273"/>
              <a:gd name="T20" fmla="*/ 2147483647 w 272"/>
              <a:gd name="T21" fmla="*/ 2147483647 h 273"/>
              <a:gd name="T22" fmla="*/ 2147483647 w 272"/>
              <a:gd name="T23" fmla="*/ 2147483647 h 273"/>
              <a:gd name="T24" fmla="*/ 2147483647 w 272"/>
              <a:gd name="T25" fmla="*/ 2147483647 h 273"/>
              <a:gd name="T26" fmla="*/ 2147483647 w 272"/>
              <a:gd name="T27" fmla="*/ 2147483647 h 273"/>
              <a:gd name="T28" fmla="*/ 2147483647 w 272"/>
              <a:gd name="T29" fmla="*/ 2147483647 h 273"/>
              <a:gd name="T30" fmla="*/ 2147483647 w 272"/>
              <a:gd name="T31" fmla="*/ 2147483647 h 273"/>
              <a:gd name="T32" fmla="*/ 2147483647 w 272"/>
              <a:gd name="T33" fmla="*/ 2147483647 h 273"/>
              <a:gd name="T34" fmla="*/ 2147483647 w 272"/>
              <a:gd name="T35" fmla="*/ 2147483647 h 273"/>
              <a:gd name="T36" fmla="*/ 2147483647 w 272"/>
              <a:gd name="T37" fmla="*/ 2147483647 h 273"/>
              <a:gd name="T38" fmla="*/ 2147483647 w 272"/>
              <a:gd name="T39" fmla="*/ 2147483647 h 273"/>
              <a:gd name="T40" fmla="*/ 2147483647 w 272"/>
              <a:gd name="T41" fmla="*/ 2147483647 h 273"/>
              <a:gd name="T42" fmla="*/ 2147483647 w 272"/>
              <a:gd name="T43" fmla="*/ 2147483647 h 273"/>
              <a:gd name="T44" fmla="*/ 2147483647 w 272"/>
              <a:gd name="T45" fmla="*/ 2147483647 h 273"/>
              <a:gd name="T46" fmla="*/ 2147483647 w 272"/>
              <a:gd name="T47" fmla="*/ 2147483647 h 273"/>
              <a:gd name="T48" fmla="*/ 2147483647 w 272"/>
              <a:gd name="T49" fmla="*/ 2147483647 h 273"/>
              <a:gd name="T50" fmla="*/ 2147483647 w 272"/>
              <a:gd name="T51" fmla="*/ 2147483647 h 273"/>
              <a:gd name="T52" fmla="*/ 2147483647 w 272"/>
              <a:gd name="T53" fmla="*/ 2147483647 h 273"/>
              <a:gd name="T54" fmla="*/ 2147483647 w 272"/>
              <a:gd name="T55" fmla="*/ 2147483647 h 273"/>
              <a:gd name="T56" fmla="*/ 2147483647 w 272"/>
              <a:gd name="T57" fmla="*/ 2147483647 h 273"/>
              <a:gd name="T58" fmla="*/ 2147483647 w 272"/>
              <a:gd name="T59" fmla="*/ 2147483647 h 273"/>
              <a:gd name="T60" fmla="*/ 2147483647 w 272"/>
              <a:gd name="T61" fmla="*/ 2147483647 h 273"/>
              <a:gd name="T62" fmla="*/ 2147483647 w 272"/>
              <a:gd name="T63" fmla="*/ 2147483647 h 273"/>
              <a:gd name="T64" fmla="*/ 2147483647 w 272"/>
              <a:gd name="T65" fmla="*/ 2147483647 h 273"/>
              <a:gd name="T66" fmla="*/ 2147483647 w 272"/>
              <a:gd name="T67" fmla="*/ 2147483647 h 273"/>
              <a:gd name="T68" fmla="*/ 2147483647 w 272"/>
              <a:gd name="T69" fmla="*/ 2147483647 h 273"/>
              <a:gd name="T70" fmla="*/ 2147483647 w 272"/>
              <a:gd name="T71" fmla="*/ 2147483647 h 273"/>
              <a:gd name="T72" fmla="*/ 2147483647 w 272"/>
              <a:gd name="T73" fmla="*/ 2147483647 h 273"/>
              <a:gd name="T74" fmla="*/ 2147483647 w 272"/>
              <a:gd name="T75" fmla="*/ 2147483647 h 273"/>
              <a:gd name="T76" fmla="*/ 2147483647 w 272"/>
              <a:gd name="T77" fmla="*/ 2147483647 h 273"/>
              <a:gd name="T78" fmla="*/ 2147483647 w 272"/>
              <a:gd name="T79" fmla="*/ 2147483647 h 273"/>
              <a:gd name="T80" fmla="*/ 2147483647 w 272"/>
              <a:gd name="T81" fmla="*/ 2147483647 h 273"/>
              <a:gd name="T82" fmla="*/ 2147483647 w 272"/>
              <a:gd name="T83" fmla="*/ 2147483647 h 273"/>
              <a:gd name="T84" fmla="*/ 2147483647 w 272"/>
              <a:gd name="T85" fmla="*/ 2147483647 h 273"/>
              <a:gd name="T86" fmla="*/ 2147483647 w 272"/>
              <a:gd name="T87" fmla="*/ 2147483647 h 273"/>
              <a:gd name="T88" fmla="*/ 2147483647 w 272"/>
              <a:gd name="T89" fmla="*/ 2147483647 h 273"/>
              <a:gd name="T90" fmla="*/ 2147483647 w 272"/>
              <a:gd name="T91" fmla="*/ 2147483647 h 273"/>
              <a:gd name="T92" fmla="*/ 2147483647 w 272"/>
              <a:gd name="T93" fmla="*/ 2147483647 h 273"/>
              <a:gd name="T94" fmla="*/ 2147483647 w 272"/>
              <a:gd name="T95" fmla="*/ 2147483647 h 273"/>
              <a:gd name="T96" fmla="*/ 2147483647 w 272"/>
              <a:gd name="T97" fmla="*/ 2147483647 h 273"/>
              <a:gd name="T98" fmla="*/ 2147483647 w 272"/>
              <a:gd name="T99" fmla="*/ 2147483647 h 273"/>
              <a:gd name="T100" fmla="*/ 2147483647 w 272"/>
              <a:gd name="T101" fmla="*/ 2147483647 h 273"/>
              <a:gd name="T102" fmla="*/ 2147483647 w 272"/>
              <a:gd name="T103" fmla="*/ 2147483647 h 273"/>
              <a:gd name="T104" fmla="*/ 2147483647 w 272"/>
              <a:gd name="T105" fmla="*/ 2147483647 h 273"/>
              <a:gd name="T106" fmla="*/ 2147483647 w 272"/>
              <a:gd name="T107" fmla="*/ 2147483647 h 273"/>
              <a:gd name="T108" fmla="*/ 2147483647 w 272"/>
              <a:gd name="T109" fmla="*/ 2147483647 h 273"/>
              <a:gd name="T110" fmla="*/ 2147483647 w 272"/>
              <a:gd name="T111" fmla="*/ 2147483647 h 273"/>
              <a:gd name="T112" fmla="*/ 0 w 272"/>
              <a:gd name="T113" fmla="*/ 2147483647 h 273"/>
              <a:gd name="T114" fmla="*/ 2147483647 w 272"/>
              <a:gd name="T115" fmla="*/ 2147483647 h 273"/>
              <a:gd name="T116" fmla="*/ 2147483647 w 272"/>
              <a:gd name="T117" fmla="*/ 2147483647 h 273"/>
              <a:gd name="T118" fmla="*/ 2147483647 w 272"/>
              <a:gd name="T119" fmla="*/ 2147483647 h 273"/>
              <a:gd name="T120" fmla="*/ 2147483647 w 272"/>
              <a:gd name="T121" fmla="*/ 2147483647 h 273"/>
              <a:gd name="T122" fmla="*/ 2147483647 w 272"/>
              <a:gd name="T123" fmla="*/ 2147483647 h 273"/>
              <a:gd name="T124" fmla="*/ 2147483647 w 272"/>
              <a:gd name="T125" fmla="*/ 2147483647 h 27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72"/>
              <a:gd name="T190" fmla="*/ 0 h 273"/>
              <a:gd name="T191" fmla="*/ 272 w 272"/>
              <a:gd name="T192" fmla="*/ 273 h 27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72" h="273">
                <a:moveTo>
                  <a:pt x="40" y="203"/>
                </a:moveTo>
                <a:lnTo>
                  <a:pt x="40" y="203"/>
                </a:lnTo>
                <a:lnTo>
                  <a:pt x="39" y="204"/>
                </a:lnTo>
                <a:lnTo>
                  <a:pt x="37" y="206"/>
                </a:lnTo>
                <a:lnTo>
                  <a:pt x="36" y="208"/>
                </a:lnTo>
                <a:lnTo>
                  <a:pt x="34" y="209"/>
                </a:lnTo>
                <a:lnTo>
                  <a:pt x="33" y="211"/>
                </a:lnTo>
                <a:lnTo>
                  <a:pt x="32" y="214"/>
                </a:lnTo>
                <a:lnTo>
                  <a:pt x="29" y="216"/>
                </a:lnTo>
                <a:lnTo>
                  <a:pt x="29" y="217"/>
                </a:lnTo>
                <a:lnTo>
                  <a:pt x="28" y="220"/>
                </a:lnTo>
                <a:lnTo>
                  <a:pt x="28" y="221"/>
                </a:lnTo>
                <a:lnTo>
                  <a:pt x="28" y="222"/>
                </a:lnTo>
                <a:lnTo>
                  <a:pt x="29" y="223"/>
                </a:lnTo>
                <a:lnTo>
                  <a:pt x="29" y="224"/>
                </a:lnTo>
                <a:lnTo>
                  <a:pt x="29" y="225"/>
                </a:lnTo>
                <a:lnTo>
                  <a:pt x="30" y="225"/>
                </a:lnTo>
                <a:lnTo>
                  <a:pt x="30" y="227"/>
                </a:lnTo>
                <a:lnTo>
                  <a:pt x="32" y="227"/>
                </a:lnTo>
                <a:lnTo>
                  <a:pt x="33" y="228"/>
                </a:lnTo>
                <a:lnTo>
                  <a:pt x="34" y="230"/>
                </a:lnTo>
                <a:lnTo>
                  <a:pt x="36" y="232"/>
                </a:lnTo>
                <a:lnTo>
                  <a:pt x="39" y="234"/>
                </a:lnTo>
                <a:lnTo>
                  <a:pt x="41" y="235"/>
                </a:lnTo>
                <a:lnTo>
                  <a:pt x="43" y="236"/>
                </a:lnTo>
                <a:lnTo>
                  <a:pt x="44" y="236"/>
                </a:lnTo>
                <a:lnTo>
                  <a:pt x="47" y="235"/>
                </a:lnTo>
                <a:lnTo>
                  <a:pt x="48" y="234"/>
                </a:lnTo>
                <a:lnTo>
                  <a:pt x="60" y="225"/>
                </a:lnTo>
                <a:lnTo>
                  <a:pt x="82" y="239"/>
                </a:lnTo>
                <a:lnTo>
                  <a:pt x="81" y="241"/>
                </a:lnTo>
                <a:lnTo>
                  <a:pt x="81" y="243"/>
                </a:lnTo>
                <a:lnTo>
                  <a:pt x="81" y="245"/>
                </a:lnTo>
                <a:lnTo>
                  <a:pt x="80" y="248"/>
                </a:lnTo>
                <a:lnTo>
                  <a:pt x="80" y="250"/>
                </a:lnTo>
                <a:lnTo>
                  <a:pt x="78" y="252"/>
                </a:lnTo>
                <a:lnTo>
                  <a:pt x="78" y="255"/>
                </a:lnTo>
                <a:lnTo>
                  <a:pt x="78" y="257"/>
                </a:lnTo>
                <a:lnTo>
                  <a:pt x="78" y="259"/>
                </a:lnTo>
                <a:lnTo>
                  <a:pt x="80" y="261"/>
                </a:lnTo>
                <a:lnTo>
                  <a:pt x="81" y="262"/>
                </a:lnTo>
                <a:lnTo>
                  <a:pt x="82" y="263"/>
                </a:lnTo>
                <a:lnTo>
                  <a:pt x="83" y="264"/>
                </a:lnTo>
                <a:lnTo>
                  <a:pt x="84" y="264"/>
                </a:lnTo>
                <a:lnTo>
                  <a:pt x="85" y="264"/>
                </a:lnTo>
                <a:lnTo>
                  <a:pt x="87" y="265"/>
                </a:lnTo>
                <a:lnTo>
                  <a:pt x="89" y="265"/>
                </a:lnTo>
                <a:lnTo>
                  <a:pt x="92" y="266"/>
                </a:lnTo>
                <a:lnTo>
                  <a:pt x="95" y="268"/>
                </a:lnTo>
                <a:lnTo>
                  <a:pt x="97" y="268"/>
                </a:lnTo>
                <a:lnTo>
                  <a:pt x="99" y="266"/>
                </a:lnTo>
                <a:lnTo>
                  <a:pt x="101" y="266"/>
                </a:lnTo>
                <a:lnTo>
                  <a:pt x="102" y="265"/>
                </a:lnTo>
                <a:lnTo>
                  <a:pt x="103" y="264"/>
                </a:lnTo>
                <a:lnTo>
                  <a:pt x="103" y="263"/>
                </a:lnTo>
                <a:lnTo>
                  <a:pt x="110" y="250"/>
                </a:lnTo>
                <a:lnTo>
                  <a:pt x="136" y="252"/>
                </a:lnTo>
                <a:lnTo>
                  <a:pt x="136" y="254"/>
                </a:lnTo>
                <a:lnTo>
                  <a:pt x="136" y="255"/>
                </a:lnTo>
                <a:lnTo>
                  <a:pt x="137" y="256"/>
                </a:lnTo>
                <a:lnTo>
                  <a:pt x="137" y="258"/>
                </a:lnTo>
                <a:lnTo>
                  <a:pt x="138" y="261"/>
                </a:lnTo>
                <a:lnTo>
                  <a:pt x="139" y="263"/>
                </a:lnTo>
                <a:lnTo>
                  <a:pt x="139" y="265"/>
                </a:lnTo>
                <a:lnTo>
                  <a:pt x="140" y="268"/>
                </a:lnTo>
                <a:lnTo>
                  <a:pt x="141" y="270"/>
                </a:lnTo>
                <a:lnTo>
                  <a:pt x="143" y="271"/>
                </a:lnTo>
                <a:lnTo>
                  <a:pt x="144" y="272"/>
                </a:lnTo>
                <a:lnTo>
                  <a:pt x="145" y="272"/>
                </a:lnTo>
                <a:lnTo>
                  <a:pt x="146" y="273"/>
                </a:lnTo>
                <a:lnTo>
                  <a:pt x="147" y="273"/>
                </a:lnTo>
                <a:lnTo>
                  <a:pt x="149" y="273"/>
                </a:lnTo>
                <a:lnTo>
                  <a:pt x="150" y="273"/>
                </a:lnTo>
                <a:lnTo>
                  <a:pt x="151" y="272"/>
                </a:lnTo>
                <a:lnTo>
                  <a:pt x="152" y="272"/>
                </a:lnTo>
                <a:lnTo>
                  <a:pt x="154" y="272"/>
                </a:lnTo>
                <a:lnTo>
                  <a:pt x="158" y="272"/>
                </a:lnTo>
                <a:lnTo>
                  <a:pt x="160" y="271"/>
                </a:lnTo>
                <a:lnTo>
                  <a:pt x="163" y="270"/>
                </a:lnTo>
                <a:lnTo>
                  <a:pt x="164" y="269"/>
                </a:lnTo>
                <a:lnTo>
                  <a:pt x="165" y="266"/>
                </a:lnTo>
                <a:lnTo>
                  <a:pt x="166" y="265"/>
                </a:lnTo>
                <a:lnTo>
                  <a:pt x="166" y="264"/>
                </a:lnTo>
                <a:lnTo>
                  <a:pt x="166" y="263"/>
                </a:lnTo>
                <a:lnTo>
                  <a:pt x="165" y="249"/>
                </a:lnTo>
                <a:lnTo>
                  <a:pt x="189" y="239"/>
                </a:lnTo>
                <a:lnTo>
                  <a:pt x="191" y="241"/>
                </a:lnTo>
                <a:lnTo>
                  <a:pt x="192" y="242"/>
                </a:lnTo>
                <a:lnTo>
                  <a:pt x="193" y="243"/>
                </a:lnTo>
                <a:lnTo>
                  <a:pt x="195" y="245"/>
                </a:lnTo>
                <a:lnTo>
                  <a:pt x="196" y="247"/>
                </a:lnTo>
                <a:lnTo>
                  <a:pt x="199" y="249"/>
                </a:lnTo>
                <a:lnTo>
                  <a:pt x="200" y="251"/>
                </a:lnTo>
                <a:lnTo>
                  <a:pt x="202" y="252"/>
                </a:lnTo>
                <a:lnTo>
                  <a:pt x="203" y="252"/>
                </a:lnTo>
                <a:lnTo>
                  <a:pt x="206" y="252"/>
                </a:lnTo>
                <a:lnTo>
                  <a:pt x="207" y="252"/>
                </a:lnTo>
                <a:lnTo>
                  <a:pt x="208" y="252"/>
                </a:lnTo>
                <a:lnTo>
                  <a:pt x="209" y="252"/>
                </a:lnTo>
                <a:lnTo>
                  <a:pt x="210" y="252"/>
                </a:lnTo>
                <a:lnTo>
                  <a:pt x="210" y="251"/>
                </a:lnTo>
                <a:lnTo>
                  <a:pt x="212" y="251"/>
                </a:lnTo>
                <a:lnTo>
                  <a:pt x="212" y="250"/>
                </a:lnTo>
                <a:lnTo>
                  <a:pt x="213" y="249"/>
                </a:lnTo>
                <a:lnTo>
                  <a:pt x="215" y="248"/>
                </a:lnTo>
                <a:lnTo>
                  <a:pt x="217" y="247"/>
                </a:lnTo>
                <a:lnTo>
                  <a:pt x="220" y="244"/>
                </a:lnTo>
                <a:lnTo>
                  <a:pt x="221" y="242"/>
                </a:lnTo>
                <a:lnTo>
                  <a:pt x="222" y="239"/>
                </a:lnTo>
                <a:lnTo>
                  <a:pt x="222" y="238"/>
                </a:lnTo>
                <a:lnTo>
                  <a:pt x="222" y="237"/>
                </a:lnTo>
                <a:lnTo>
                  <a:pt x="221" y="236"/>
                </a:lnTo>
                <a:lnTo>
                  <a:pt x="221" y="235"/>
                </a:lnTo>
                <a:lnTo>
                  <a:pt x="214" y="222"/>
                </a:lnTo>
                <a:lnTo>
                  <a:pt x="230" y="202"/>
                </a:lnTo>
                <a:lnTo>
                  <a:pt x="231" y="202"/>
                </a:lnTo>
                <a:lnTo>
                  <a:pt x="231" y="203"/>
                </a:lnTo>
                <a:lnTo>
                  <a:pt x="234" y="203"/>
                </a:lnTo>
                <a:lnTo>
                  <a:pt x="236" y="204"/>
                </a:lnTo>
                <a:lnTo>
                  <a:pt x="239" y="204"/>
                </a:lnTo>
                <a:lnTo>
                  <a:pt x="241" y="206"/>
                </a:lnTo>
                <a:lnTo>
                  <a:pt x="243" y="207"/>
                </a:lnTo>
                <a:lnTo>
                  <a:pt x="246" y="207"/>
                </a:lnTo>
                <a:lnTo>
                  <a:pt x="248" y="208"/>
                </a:lnTo>
                <a:lnTo>
                  <a:pt x="250" y="207"/>
                </a:lnTo>
                <a:lnTo>
                  <a:pt x="251" y="207"/>
                </a:lnTo>
                <a:lnTo>
                  <a:pt x="253" y="206"/>
                </a:lnTo>
                <a:lnTo>
                  <a:pt x="254" y="206"/>
                </a:lnTo>
                <a:lnTo>
                  <a:pt x="255" y="204"/>
                </a:lnTo>
                <a:lnTo>
                  <a:pt x="255" y="203"/>
                </a:lnTo>
                <a:lnTo>
                  <a:pt x="256" y="202"/>
                </a:lnTo>
                <a:lnTo>
                  <a:pt x="256" y="201"/>
                </a:lnTo>
                <a:lnTo>
                  <a:pt x="257" y="200"/>
                </a:lnTo>
                <a:lnTo>
                  <a:pt x="257" y="197"/>
                </a:lnTo>
                <a:lnTo>
                  <a:pt x="258" y="195"/>
                </a:lnTo>
                <a:lnTo>
                  <a:pt x="260" y="192"/>
                </a:lnTo>
                <a:lnTo>
                  <a:pt x="261" y="189"/>
                </a:lnTo>
                <a:lnTo>
                  <a:pt x="260" y="188"/>
                </a:lnTo>
                <a:lnTo>
                  <a:pt x="260" y="186"/>
                </a:lnTo>
                <a:lnTo>
                  <a:pt x="258" y="185"/>
                </a:lnTo>
                <a:lnTo>
                  <a:pt x="257" y="183"/>
                </a:lnTo>
                <a:lnTo>
                  <a:pt x="256" y="183"/>
                </a:lnTo>
                <a:lnTo>
                  <a:pt x="244" y="175"/>
                </a:lnTo>
                <a:lnTo>
                  <a:pt x="250" y="151"/>
                </a:lnTo>
                <a:lnTo>
                  <a:pt x="251" y="150"/>
                </a:lnTo>
                <a:lnTo>
                  <a:pt x="254" y="150"/>
                </a:lnTo>
                <a:lnTo>
                  <a:pt x="256" y="150"/>
                </a:lnTo>
                <a:lnTo>
                  <a:pt x="258" y="150"/>
                </a:lnTo>
                <a:lnTo>
                  <a:pt x="261" y="148"/>
                </a:lnTo>
                <a:lnTo>
                  <a:pt x="263" y="148"/>
                </a:lnTo>
                <a:lnTo>
                  <a:pt x="267" y="147"/>
                </a:lnTo>
                <a:lnTo>
                  <a:pt x="268" y="147"/>
                </a:lnTo>
                <a:lnTo>
                  <a:pt x="269" y="146"/>
                </a:lnTo>
                <a:lnTo>
                  <a:pt x="270" y="145"/>
                </a:lnTo>
                <a:lnTo>
                  <a:pt x="271" y="144"/>
                </a:lnTo>
                <a:lnTo>
                  <a:pt x="271" y="143"/>
                </a:lnTo>
                <a:lnTo>
                  <a:pt x="272" y="141"/>
                </a:lnTo>
                <a:lnTo>
                  <a:pt x="272" y="140"/>
                </a:lnTo>
                <a:lnTo>
                  <a:pt x="272" y="139"/>
                </a:lnTo>
                <a:lnTo>
                  <a:pt x="272" y="138"/>
                </a:lnTo>
                <a:lnTo>
                  <a:pt x="272" y="137"/>
                </a:lnTo>
                <a:lnTo>
                  <a:pt x="272" y="134"/>
                </a:lnTo>
                <a:lnTo>
                  <a:pt x="272" y="131"/>
                </a:lnTo>
                <a:lnTo>
                  <a:pt x="271" y="127"/>
                </a:lnTo>
                <a:lnTo>
                  <a:pt x="270" y="125"/>
                </a:lnTo>
                <a:lnTo>
                  <a:pt x="269" y="124"/>
                </a:lnTo>
                <a:lnTo>
                  <a:pt x="268" y="123"/>
                </a:lnTo>
                <a:lnTo>
                  <a:pt x="267" y="121"/>
                </a:lnTo>
                <a:lnTo>
                  <a:pt x="265" y="121"/>
                </a:lnTo>
                <a:lnTo>
                  <a:pt x="264" y="121"/>
                </a:lnTo>
                <a:lnTo>
                  <a:pt x="250" y="120"/>
                </a:lnTo>
                <a:lnTo>
                  <a:pt x="243" y="96"/>
                </a:lnTo>
                <a:lnTo>
                  <a:pt x="243" y="95"/>
                </a:lnTo>
                <a:lnTo>
                  <a:pt x="244" y="95"/>
                </a:lnTo>
                <a:lnTo>
                  <a:pt x="246" y="93"/>
                </a:lnTo>
                <a:lnTo>
                  <a:pt x="248" y="92"/>
                </a:lnTo>
                <a:lnTo>
                  <a:pt x="250" y="90"/>
                </a:lnTo>
                <a:lnTo>
                  <a:pt x="251" y="89"/>
                </a:lnTo>
                <a:lnTo>
                  <a:pt x="254" y="86"/>
                </a:lnTo>
                <a:lnTo>
                  <a:pt x="256" y="85"/>
                </a:lnTo>
                <a:lnTo>
                  <a:pt x="257" y="84"/>
                </a:lnTo>
                <a:lnTo>
                  <a:pt x="258" y="82"/>
                </a:lnTo>
                <a:lnTo>
                  <a:pt x="258" y="81"/>
                </a:lnTo>
                <a:lnTo>
                  <a:pt x="258" y="79"/>
                </a:lnTo>
                <a:lnTo>
                  <a:pt x="258" y="78"/>
                </a:lnTo>
                <a:lnTo>
                  <a:pt x="258" y="77"/>
                </a:lnTo>
                <a:lnTo>
                  <a:pt x="258" y="76"/>
                </a:lnTo>
                <a:lnTo>
                  <a:pt x="257" y="76"/>
                </a:lnTo>
                <a:lnTo>
                  <a:pt x="257" y="75"/>
                </a:lnTo>
                <a:lnTo>
                  <a:pt x="257" y="74"/>
                </a:lnTo>
                <a:lnTo>
                  <a:pt x="256" y="72"/>
                </a:lnTo>
                <a:lnTo>
                  <a:pt x="255" y="70"/>
                </a:lnTo>
                <a:lnTo>
                  <a:pt x="254" y="68"/>
                </a:lnTo>
                <a:lnTo>
                  <a:pt x="251" y="65"/>
                </a:lnTo>
                <a:lnTo>
                  <a:pt x="250" y="64"/>
                </a:lnTo>
                <a:lnTo>
                  <a:pt x="248" y="63"/>
                </a:lnTo>
                <a:lnTo>
                  <a:pt x="247" y="62"/>
                </a:lnTo>
                <a:lnTo>
                  <a:pt x="244" y="63"/>
                </a:lnTo>
                <a:lnTo>
                  <a:pt x="243" y="63"/>
                </a:lnTo>
                <a:lnTo>
                  <a:pt x="242" y="63"/>
                </a:lnTo>
                <a:lnTo>
                  <a:pt x="229" y="69"/>
                </a:lnTo>
                <a:lnTo>
                  <a:pt x="212" y="50"/>
                </a:lnTo>
                <a:lnTo>
                  <a:pt x="212" y="49"/>
                </a:lnTo>
                <a:lnTo>
                  <a:pt x="212" y="48"/>
                </a:lnTo>
                <a:lnTo>
                  <a:pt x="213" y="47"/>
                </a:lnTo>
                <a:lnTo>
                  <a:pt x="214" y="44"/>
                </a:lnTo>
                <a:lnTo>
                  <a:pt x="215" y="42"/>
                </a:lnTo>
                <a:lnTo>
                  <a:pt x="216" y="40"/>
                </a:lnTo>
                <a:lnTo>
                  <a:pt x="217" y="37"/>
                </a:lnTo>
                <a:lnTo>
                  <a:pt x="219" y="35"/>
                </a:lnTo>
                <a:lnTo>
                  <a:pt x="219" y="33"/>
                </a:lnTo>
                <a:lnTo>
                  <a:pt x="219" y="32"/>
                </a:lnTo>
                <a:lnTo>
                  <a:pt x="219" y="29"/>
                </a:lnTo>
                <a:lnTo>
                  <a:pt x="217" y="28"/>
                </a:lnTo>
                <a:lnTo>
                  <a:pt x="217" y="27"/>
                </a:lnTo>
                <a:lnTo>
                  <a:pt x="216" y="26"/>
                </a:lnTo>
                <a:lnTo>
                  <a:pt x="215" y="26"/>
                </a:lnTo>
                <a:lnTo>
                  <a:pt x="215" y="25"/>
                </a:lnTo>
                <a:lnTo>
                  <a:pt x="214" y="25"/>
                </a:lnTo>
                <a:lnTo>
                  <a:pt x="213" y="23"/>
                </a:lnTo>
                <a:lnTo>
                  <a:pt x="210" y="22"/>
                </a:lnTo>
                <a:lnTo>
                  <a:pt x="208" y="21"/>
                </a:lnTo>
                <a:lnTo>
                  <a:pt x="205" y="20"/>
                </a:lnTo>
                <a:lnTo>
                  <a:pt x="202" y="19"/>
                </a:lnTo>
                <a:lnTo>
                  <a:pt x="200" y="19"/>
                </a:lnTo>
                <a:lnTo>
                  <a:pt x="199" y="20"/>
                </a:lnTo>
                <a:lnTo>
                  <a:pt x="198" y="20"/>
                </a:lnTo>
                <a:lnTo>
                  <a:pt x="196" y="21"/>
                </a:lnTo>
                <a:lnTo>
                  <a:pt x="196" y="22"/>
                </a:lnTo>
                <a:lnTo>
                  <a:pt x="195" y="22"/>
                </a:lnTo>
                <a:lnTo>
                  <a:pt x="186" y="33"/>
                </a:lnTo>
                <a:lnTo>
                  <a:pt x="163" y="25"/>
                </a:lnTo>
                <a:lnTo>
                  <a:pt x="163" y="23"/>
                </a:lnTo>
                <a:lnTo>
                  <a:pt x="163" y="22"/>
                </a:lnTo>
                <a:lnTo>
                  <a:pt x="163" y="21"/>
                </a:lnTo>
                <a:lnTo>
                  <a:pt x="163" y="19"/>
                </a:lnTo>
                <a:lnTo>
                  <a:pt x="161" y="16"/>
                </a:lnTo>
                <a:lnTo>
                  <a:pt x="161" y="13"/>
                </a:lnTo>
                <a:lnTo>
                  <a:pt x="161" y="10"/>
                </a:lnTo>
                <a:lnTo>
                  <a:pt x="161" y="8"/>
                </a:lnTo>
                <a:lnTo>
                  <a:pt x="160" y="6"/>
                </a:lnTo>
                <a:lnTo>
                  <a:pt x="160" y="5"/>
                </a:lnTo>
                <a:lnTo>
                  <a:pt x="159" y="3"/>
                </a:lnTo>
                <a:lnTo>
                  <a:pt x="158" y="2"/>
                </a:lnTo>
                <a:lnTo>
                  <a:pt x="157" y="1"/>
                </a:lnTo>
                <a:lnTo>
                  <a:pt x="156" y="1"/>
                </a:lnTo>
                <a:lnTo>
                  <a:pt x="154" y="1"/>
                </a:lnTo>
                <a:lnTo>
                  <a:pt x="153" y="1"/>
                </a:lnTo>
                <a:lnTo>
                  <a:pt x="152" y="1"/>
                </a:lnTo>
                <a:lnTo>
                  <a:pt x="151" y="1"/>
                </a:lnTo>
                <a:lnTo>
                  <a:pt x="149" y="0"/>
                </a:lnTo>
                <a:lnTo>
                  <a:pt x="145" y="0"/>
                </a:lnTo>
                <a:lnTo>
                  <a:pt x="143" y="0"/>
                </a:lnTo>
                <a:lnTo>
                  <a:pt x="140" y="1"/>
                </a:lnTo>
                <a:lnTo>
                  <a:pt x="138" y="2"/>
                </a:lnTo>
                <a:lnTo>
                  <a:pt x="137" y="3"/>
                </a:lnTo>
                <a:lnTo>
                  <a:pt x="136" y="5"/>
                </a:lnTo>
                <a:lnTo>
                  <a:pt x="136" y="6"/>
                </a:lnTo>
                <a:lnTo>
                  <a:pt x="136" y="7"/>
                </a:lnTo>
                <a:lnTo>
                  <a:pt x="132" y="21"/>
                </a:lnTo>
                <a:lnTo>
                  <a:pt x="106" y="25"/>
                </a:lnTo>
                <a:lnTo>
                  <a:pt x="106" y="23"/>
                </a:lnTo>
                <a:lnTo>
                  <a:pt x="105" y="21"/>
                </a:lnTo>
                <a:lnTo>
                  <a:pt x="104" y="20"/>
                </a:lnTo>
                <a:lnTo>
                  <a:pt x="103" y="17"/>
                </a:lnTo>
                <a:lnTo>
                  <a:pt x="102" y="15"/>
                </a:lnTo>
                <a:lnTo>
                  <a:pt x="99" y="13"/>
                </a:lnTo>
                <a:lnTo>
                  <a:pt x="98" y="10"/>
                </a:lnTo>
                <a:lnTo>
                  <a:pt x="97" y="9"/>
                </a:lnTo>
                <a:lnTo>
                  <a:pt x="96" y="8"/>
                </a:lnTo>
                <a:lnTo>
                  <a:pt x="94" y="7"/>
                </a:lnTo>
                <a:lnTo>
                  <a:pt x="92" y="7"/>
                </a:lnTo>
                <a:lnTo>
                  <a:pt x="91" y="7"/>
                </a:lnTo>
                <a:lnTo>
                  <a:pt x="90" y="7"/>
                </a:lnTo>
                <a:lnTo>
                  <a:pt x="89" y="7"/>
                </a:lnTo>
                <a:lnTo>
                  <a:pt x="88" y="8"/>
                </a:lnTo>
                <a:lnTo>
                  <a:pt x="85" y="9"/>
                </a:lnTo>
                <a:lnTo>
                  <a:pt x="83" y="9"/>
                </a:lnTo>
                <a:lnTo>
                  <a:pt x="81" y="10"/>
                </a:lnTo>
                <a:lnTo>
                  <a:pt x="78" y="13"/>
                </a:lnTo>
                <a:lnTo>
                  <a:pt x="76" y="14"/>
                </a:lnTo>
                <a:lnTo>
                  <a:pt x="75" y="16"/>
                </a:lnTo>
                <a:lnTo>
                  <a:pt x="75" y="17"/>
                </a:lnTo>
                <a:lnTo>
                  <a:pt x="75" y="19"/>
                </a:lnTo>
                <a:lnTo>
                  <a:pt x="75" y="20"/>
                </a:lnTo>
                <a:lnTo>
                  <a:pt x="75" y="21"/>
                </a:lnTo>
                <a:lnTo>
                  <a:pt x="78" y="35"/>
                </a:lnTo>
                <a:lnTo>
                  <a:pt x="57" y="50"/>
                </a:lnTo>
                <a:lnTo>
                  <a:pt x="56" y="49"/>
                </a:lnTo>
                <a:lnTo>
                  <a:pt x="55" y="48"/>
                </a:lnTo>
                <a:lnTo>
                  <a:pt x="53" y="47"/>
                </a:lnTo>
                <a:lnTo>
                  <a:pt x="50" y="46"/>
                </a:lnTo>
                <a:lnTo>
                  <a:pt x="48" y="44"/>
                </a:lnTo>
                <a:lnTo>
                  <a:pt x="46" y="43"/>
                </a:lnTo>
                <a:lnTo>
                  <a:pt x="44" y="42"/>
                </a:lnTo>
                <a:lnTo>
                  <a:pt x="42" y="41"/>
                </a:lnTo>
                <a:lnTo>
                  <a:pt x="40" y="41"/>
                </a:lnTo>
                <a:lnTo>
                  <a:pt x="39" y="41"/>
                </a:lnTo>
                <a:lnTo>
                  <a:pt x="37" y="42"/>
                </a:lnTo>
                <a:lnTo>
                  <a:pt x="36" y="42"/>
                </a:lnTo>
                <a:lnTo>
                  <a:pt x="35" y="43"/>
                </a:lnTo>
                <a:lnTo>
                  <a:pt x="34" y="43"/>
                </a:lnTo>
                <a:lnTo>
                  <a:pt x="34" y="44"/>
                </a:lnTo>
                <a:lnTo>
                  <a:pt x="33" y="46"/>
                </a:lnTo>
                <a:lnTo>
                  <a:pt x="32" y="47"/>
                </a:lnTo>
                <a:lnTo>
                  <a:pt x="30" y="48"/>
                </a:lnTo>
                <a:lnTo>
                  <a:pt x="28" y="50"/>
                </a:lnTo>
                <a:lnTo>
                  <a:pt x="27" y="54"/>
                </a:lnTo>
                <a:lnTo>
                  <a:pt x="26" y="56"/>
                </a:lnTo>
                <a:lnTo>
                  <a:pt x="26" y="57"/>
                </a:lnTo>
                <a:lnTo>
                  <a:pt x="26" y="60"/>
                </a:lnTo>
                <a:lnTo>
                  <a:pt x="27" y="61"/>
                </a:lnTo>
                <a:lnTo>
                  <a:pt x="27" y="62"/>
                </a:lnTo>
                <a:lnTo>
                  <a:pt x="28" y="62"/>
                </a:lnTo>
                <a:lnTo>
                  <a:pt x="37" y="74"/>
                </a:lnTo>
                <a:lnTo>
                  <a:pt x="26" y="96"/>
                </a:lnTo>
                <a:lnTo>
                  <a:pt x="25" y="96"/>
                </a:lnTo>
                <a:lnTo>
                  <a:pt x="22" y="96"/>
                </a:lnTo>
                <a:lnTo>
                  <a:pt x="21" y="96"/>
                </a:lnTo>
                <a:lnTo>
                  <a:pt x="18" y="96"/>
                </a:lnTo>
                <a:lnTo>
                  <a:pt x="15" y="96"/>
                </a:lnTo>
                <a:lnTo>
                  <a:pt x="13" y="96"/>
                </a:lnTo>
                <a:lnTo>
                  <a:pt x="11" y="96"/>
                </a:lnTo>
                <a:lnTo>
                  <a:pt x="8" y="96"/>
                </a:lnTo>
                <a:lnTo>
                  <a:pt x="7" y="96"/>
                </a:lnTo>
                <a:lnTo>
                  <a:pt x="5" y="97"/>
                </a:lnTo>
                <a:lnTo>
                  <a:pt x="4" y="98"/>
                </a:lnTo>
                <a:lnTo>
                  <a:pt x="4" y="99"/>
                </a:lnTo>
                <a:lnTo>
                  <a:pt x="2" y="100"/>
                </a:lnTo>
                <a:lnTo>
                  <a:pt x="2" y="102"/>
                </a:lnTo>
                <a:lnTo>
                  <a:pt x="2" y="103"/>
                </a:lnTo>
                <a:lnTo>
                  <a:pt x="1" y="105"/>
                </a:lnTo>
                <a:lnTo>
                  <a:pt x="1" y="107"/>
                </a:lnTo>
                <a:lnTo>
                  <a:pt x="0" y="110"/>
                </a:lnTo>
                <a:lnTo>
                  <a:pt x="0" y="113"/>
                </a:lnTo>
                <a:lnTo>
                  <a:pt x="0" y="116"/>
                </a:lnTo>
                <a:lnTo>
                  <a:pt x="1" y="117"/>
                </a:lnTo>
                <a:lnTo>
                  <a:pt x="2" y="119"/>
                </a:lnTo>
                <a:lnTo>
                  <a:pt x="4" y="119"/>
                </a:lnTo>
                <a:lnTo>
                  <a:pt x="5" y="120"/>
                </a:lnTo>
                <a:lnTo>
                  <a:pt x="6" y="120"/>
                </a:lnTo>
                <a:lnTo>
                  <a:pt x="20" y="126"/>
                </a:lnTo>
                <a:lnTo>
                  <a:pt x="20" y="151"/>
                </a:lnTo>
                <a:lnTo>
                  <a:pt x="20" y="152"/>
                </a:lnTo>
                <a:lnTo>
                  <a:pt x="19" y="152"/>
                </a:lnTo>
                <a:lnTo>
                  <a:pt x="16" y="153"/>
                </a:lnTo>
                <a:lnTo>
                  <a:pt x="14" y="153"/>
                </a:lnTo>
                <a:lnTo>
                  <a:pt x="12" y="154"/>
                </a:lnTo>
                <a:lnTo>
                  <a:pt x="9" y="155"/>
                </a:lnTo>
                <a:lnTo>
                  <a:pt x="7" y="157"/>
                </a:lnTo>
                <a:lnTo>
                  <a:pt x="5" y="158"/>
                </a:lnTo>
                <a:lnTo>
                  <a:pt x="4" y="159"/>
                </a:lnTo>
                <a:lnTo>
                  <a:pt x="2" y="160"/>
                </a:lnTo>
                <a:lnTo>
                  <a:pt x="1" y="161"/>
                </a:lnTo>
                <a:lnTo>
                  <a:pt x="1" y="164"/>
                </a:lnTo>
                <a:lnTo>
                  <a:pt x="1" y="165"/>
                </a:lnTo>
                <a:lnTo>
                  <a:pt x="1" y="166"/>
                </a:lnTo>
                <a:lnTo>
                  <a:pt x="1" y="167"/>
                </a:lnTo>
                <a:lnTo>
                  <a:pt x="1" y="168"/>
                </a:lnTo>
                <a:lnTo>
                  <a:pt x="2" y="171"/>
                </a:lnTo>
                <a:lnTo>
                  <a:pt x="2" y="173"/>
                </a:lnTo>
                <a:lnTo>
                  <a:pt x="4" y="175"/>
                </a:lnTo>
                <a:lnTo>
                  <a:pt x="5" y="179"/>
                </a:lnTo>
                <a:lnTo>
                  <a:pt x="6" y="180"/>
                </a:lnTo>
                <a:lnTo>
                  <a:pt x="7" y="182"/>
                </a:lnTo>
                <a:lnTo>
                  <a:pt x="9" y="182"/>
                </a:lnTo>
                <a:lnTo>
                  <a:pt x="11" y="182"/>
                </a:lnTo>
                <a:lnTo>
                  <a:pt x="12" y="182"/>
                </a:lnTo>
                <a:lnTo>
                  <a:pt x="13" y="182"/>
                </a:lnTo>
                <a:lnTo>
                  <a:pt x="27" y="181"/>
                </a:lnTo>
                <a:lnTo>
                  <a:pt x="40" y="203"/>
                </a:lnTo>
              </a:path>
            </a:pathLst>
          </a:custGeom>
          <a:noFill/>
          <a:ln w="3175">
            <a:solidFill>
              <a:srgbClr val="C2C2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25" name="Freeform 121">
            <a:extLst>
              <a:ext uri="{FF2B5EF4-FFF2-40B4-BE49-F238E27FC236}">
                <a16:creationId xmlns:a16="http://schemas.microsoft.com/office/drawing/2014/main" id="{2B0A3CA2-D112-1A47-9F63-BF6DEBDB8AA6}"/>
              </a:ext>
            </a:extLst>
          </p:cNvPr>
          <p:cNvSpPr>
            <a:spLocks/>
          </p:cNvSpPr>
          <p:nvPr/>
        </p:nvSpPr>
        <p:spPr bwMode="auto">
          <a:xfrm>
            <a:off x="3200400" y="4606925"/>
            <a:ext cx="30163" cy="41275"/>
          </a:xfrm>
          <a:custGeom>
            <a:avLst/>
            <a:gdLst>
              <a:gd name="T0" fmla="*/ 2147483647 w 110"/>
              <a:gd name="T1" fmla="*/ 2147483647 h 158"/>
              <a:gd name="T2" fmla="*/ 2147483647 w 110"/>
              <a:gd name="T3" fmla="*/ 2147483647 h 158"/>
              <a:gd name="T4" fmla="*/ 2147483647 w 110"/>
              <a:gd name="T5" fmla="*/ 2147483647 h 158"/>
              <a:gd name="T6" fmla="*/ 2147483647 w 110"/>
              <a:gd name="T7" fmla="*/ 2147483647 h 158"/>
              <a:gd name="T8" fmla="*/ 2147483647 w 110"/>
              <a:gd name="T9" fmla="*/ 2147483647 h 158"/>
              <a:gd name="T10" fmla="*/ 2147483647 w 110"/>
              <a:gd name="T11" fmla="*/ 2147483647 h 158"/>
              <a:gd name="T12" fmla="*/ 2147483647 w 110"/>
              <a:gd name="T13" fmla="*/ 2147483647 h 158"/>
              <a:gd name="T14" fmla="*/ 2147483647 w 110"/>
              <a:gd name="T15" fmla="*/ 2147483647 h 158"/>
              <a:gd name="T16" fmla="*/ 2147483647 w 110"/>
              <a:gd name="T17" fmla="*/ 2147483647 h 158"/>
              <a:gd name="T18" fmla="*/ 2147483647 w 110"/>
              <a:gd name="T19" fmla="*/ 2147483647 h 158"/>
              <a:gd name="T20" fmla="*/ 2147483647 w 110"/>
              <a:gd name="T21" fmla="*/ 2147483647 h 158"/>
              <a:gd name="T22" fmla="*/ 2147483647 w 110"/>
              <a:gd name="T23" fmla="*/ 2147483647 h 158"/>
              <a:gd name="T24" fmla="*/ 2147483647 w 110"/>
              <a:gd name="T25" fmla="*/ 2147483647 h 158"/>
              <a:gd name="T26" fmla="*/ 2147483647 w 110"/>
              <a:gd name="T27" fmla="*/ 2147483647 h 158"/>
              <a:gd name="T28" fmla="*/ 2147483647 w 110"/>
              <a:gd name="T29" fmla="*/ 2147483647 h 158"/>
              <a:gd name="T30" fmla="*/ 2147483647 w 110"/>
              <a:gd name="T31" fmla="*/ 2147483647 h 158"/>
              <a:gd name="T32" fmla="*/ 2147483647 w 110"/>
              <a:gd name="T33" fmla="*/ 2147483647 h 158"/>
              <a:gd name="T34" fmla="*/ 2147483647 w 110"/>
              <a:gd name="T35" fmla="*/ 2147483647 h 158"/>
              <a:gd name="T36" fmla="*/ 2147483647 w 110"/>
              <a:gd name="T37" fmla="*/ 2147483647 h 158"/>
              <a:gd name="T38" fmla="*/ 2147483647 w 110"/>
              <a:gd name="T39" fmla="*/ 2147483647 h 158"/>
              <a:gd name="T40" fmla="*/ 2147483647 w 110"/>
              <a:gd name="T41" fmla="*/ 2147483647 h 158"/>
              <a:gd name="T42" fmla="*/ 2147483647 w 110"/>
              <a:gd name="T43" fmla="*/ 2147483647 h 158"/>
              <a:gd name="T44" fmla="*/ 2147483647 w 110"/>
              <a:gd name="T45" fmla="*/ 2147483647 h 158"/>
              <a:gd name="T46" fmla="*/ 2147483647 w 110"/>
              <a:gd name="T47" fmla="*/ 2147483647 h 158"/>
              <a:gd name="T48" fmla="*/ 2147483647 w 110"/>
              <a:gd name="T49" fmla="*/ 2147483647 h 158"/>
              <a:gd name="T50" fmla="*/ 2147483647 w 110"/>
              <a:gd name="T51" fmla="*/ 2147483647 h 158"/>
              <a:gd name="T52" fmla="*/ 2147483647 w 110"/>
              <a:gd name="T53" fmla="*/ 2147483647 h 158"/>
              <a:gd name="T54" fmla="*/ 2147483647 w 110"/>
              <a:gd name="T55" fmla="*/ 2147483647 h 158"/>
              <a:gd name="T56" fmla="*/ 2147483647 w 110"/>
              <a:gd name="T57" fmla="*/ 2147483647 h 158"/>
              <a:gd name="T58" fmla="*/ 2147483647 w 110"/>
              <a:gd name="T59" fmla="*/ 2147483647 h 158"/>
              <a:gd name="T60" fmla="*/ 2147483647 w 110"/>
              <a:gd name="T61" fmla="*/ 2147483647 h 158"/>
              <a:gd name="T62" fmla="*/ 2147483647 w 110"/>
              <a:gd name="T63" fmla="*/ 2147483647 h 158"/>
              <a:gd name="T64" fmla="*/ 2147483647 w 110"/>
              <a:gd name="T65" fmla="*/ 2147483647 h 158"/>
              <a:gd name="T66" fmla="*/ 2147483647 w 110"/>
              <a:gd name="T67" fmla="*/ 2147483647 h 158"/>
              <a:gd name="T68" fmla="*/ 2147483647 w 110"/>
              <a:gd name="T69" fmla="*/ 2147483647 h 158"/>
              <a:gd name="T70" fmla="*/ 0 w 110"/>
              <a:gd name="T71" fmla="*/ 2147483647 h 158"/>
              <a:gd name="T72" fmla="*/ 2147483647 w 110"/>
              <a:gd name="T73" fmla="*/ 2147483647 h 158"/>
              <a:gd name="T74" fmla="*/ 2147483647 w 110"/>
              <a:gd name="T75" fmla="*/ 2147483647 h 158"/>
              <a:gd name="T76" fmla="*/ 2147483647 w 110"/>
              <a:gd name="T77" fmla="*/ 2147483647 h 158"/>
              <a:gd name="T78" fmla="*/ 2147483647 w 110"/>
              <a:gd name="T79" fmla="*/ 2147483647 h 158"/>
              <a:gd name="T80" fmla="*/ 2147483647 w 110"/>
              <a:gd name="T81" fmla="*/ 2147483647 h 158"/>
              <a:gd name="T82" fmla="*/ 2147483647 w 110"/>
              <a:gd name="T83" fmla="*/ 2147483647 h 158"/>
              <a:gd name="T84" fmla="*/ 2147483647 w 110"/>
              <a:gd name="T85" fmla="*/ 2147483647 h 158"/>
              <a:gd name="T86" fmla="*/ 2147483647 w 110"/>
              <a:gd name="T87" fmla="*/ 2147483647 h 158"/>
              <a:gd name="T88" fmla="*/ 2147483647 w 110"/>
              <a:gd name="T89" fmla="*/ 2147483647 h 158"/>
              <a:gd name="T90" fmla="*/ 2147483647 w 110"/>
              <a:gd name="T91" fmla="*/ 2147483647 h 158"/>
              <a:gd name="T92" fmla="*/ 2147483647 w 110"/>
              <a:gd name="T93" fmla="*/ 0 h 158"/>
              <a:gd name="T94" fmla="*/ 2147483647 w 110"/>
              <a:gd name="T95" fmla="*/ 0 h 158"/>
              <a:gd name="T96" fmla="*/ 2147483647 w 110"/>
              <a:gd name="T97" fmla="*/ 2147483647 h 1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0"/>
              <a:gd name="T148" fmla="*/ 0 h 158"/>
              <a:gd name="T149" fmla="*/ 110 w 110"/>
              <a:gd name="T150" fmla="*/ 158 h 1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0" h="158">
                <a:moveTo>
                  <a:pt x="69" y="1"/>
                </a:moveTo>
                <a:lnTo>
                  <a:pt x="75" y="3"/>
                </a:lnTo>
                <a:lnTo>
                  <a:pt x="79" y="5"/>
                </a:lnTo>
                <a:lnTo>
                  <a:pt x="84" y="7"/>
                </a:lnTo>
                <a:lnTo>
                  <a:pt x="89" y="11"/>
                </a:lnTo>
                <a:lnTo>
                  <a:pt x="92" y="15"/>
                </a:lnTo>
                <a:lnTo>
                  <a:pt x="96" y="20"/>
                </a:lnTo>
                <a:lnTo>
                  <a:pt x="99" y="25"/>
                </a:lnTo>
                <a:lnTo>
                  <a:pt x="103" y="31"/>
                </a:lnTo>
                <a:lnTo>
                  <a:pt x="106" y="43"/>
                </a:lnTo>
                <a:lnTo>
                  <a:pt x="110" y="58"/>
                </a:lnTo>
                <a:lnTo>
                  <a:pt x="110" y="73"/>
                </a:lnTo>
                <a:lnTo>
                  <a:pt x="108" y="89"/>
                </a:lnTo>
                <a:lnTo>
                  <a:pt x="104" y="104"/>
                </a:lnTo>
                <a:lnTo>
                  <a:pt x="98" y="118"/>
                </a:lnTo>
                <a:lnTo>
                  <a:pt x="91" y="131"/>
                </a:lnTo>
                <a:lnTo>
                  <a:pt x="83" y="142"/>
                </a:lnTo>
                <a:lnTo>
                  <a:pt x="78" y="145"/>
                </a:lnTo>
                <a:lnTo>
                  <a:pt x="73" y="150"/>
                </a:lnTo>
                <a:lnTo>
                  <a:pt x="68" y="152"/>
                </a:lnTo>
                <a:lnTo>
                  <a:pt x="63" y="154"/>
                </a:lnTo>
                <a:lnTo>
                  <a:pt x="57" y="157"/>
                </a:lnTo>
                <a:lnTo>
                  <a:pt x="52" y="158"/>
                </a:lnTo>
                <a:lnTo>
                  <a:pt x="46" y="158"/>
                </a:lnTo>
                <a:lnTo>
                  <a:pt x="41" y="158"/>
                </a:lnTo>
                <a:lnTo>
                  <a:pt x="36" y="156"/>
                </a:lnTo>
                <a:lnTo>
                  <a:pt x="30" y="154"/>
                </a:lnTo>
                <a:lnTo>
                  <a:pt x="25" y="151"/>
                </a:lnTo>
                <a:lnTo>
                  <a:pt x="21" y="147"/>
                </a:lnTo>
                <a:lnTo>
                  <a:pt x="17" y="144"/>
                </a:lnTo>
                <a:lnTo>
                  <a:pt x="14" y="139"/>
                </a:lnTo>
                <a:lnTo>
                  <a:pt x="10" y="133"/>
                </a:lnTo>
                <a:lnTo>
                  <a:pt x="8" y="128"/>
                </a:lnTo>
                <a:lnTo>
                  <a:pt x="3" y="115"/>
                </a:lnTo>
                <a:lnTo>
                  <a:pt x="1" y="101"/>
                </a:lnTo>
                <a:lnTo>
                  <a:pt x="0" y="86"/>
                </a:lnTo>
                <a:lnTo>
                  <a:pt x="2" y="69"/>
                </a:lnTo>
                <a:lnTo>
                  <a:pt x="6" y="54"/>
                </a:lnTo>
                <a:lnTo>
                  <a:pt x="11" y="40"/>
                </a:lnTo>
                <a:lnTo>
                  <a:pt x="18" y="27"/>
                </a:lnTo>
                <a:lnTo>
                  <a:pt x="27" y="18"/>
                </a:lnTo>
                <a:lnTo>
                  <a:pt x="31" y="13"/>
                </a:lnTo>
                <a:lnTo>
                  <a:pt x="37" y="10"/>
                </a:lnTo>
                <a:lnTo>
                  <a:pt x="42" y="6"/>
                </a:lnTo>
                <a:lnTo>
                  <a:pt x="46" y="4"/>
                </a:lnTo>
                <a:lnTo>
                  <a:pt x="52" y="1"/>
                </a:lnTo>
                <a:lnTo>
                  <a:pt x="58" y="0"/>
                </a:lnTo>
                <a:lnTo>
                  <a:pt x="63" y="0"/>
                </a:lnTo>
                <a:lnTo>
                  <a:pt x="69" y="1"/>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26" name="Freeform 122">
            <a:extLst>
              <a:ext uri="{FF2B5EF4-FFF2-40B4-BE49-F238E27FC236}">
                <a16:creationId xmlns:a16="http://schemas.microsoft.com/office/drawing/2014/main" id="{4DCA9FD3-0496-8B48-A860-D7F3300EC9A5}"/>
              </a:ext>
            </a:extLst>
          </p:cNvPr>
          <p:cNvSpPr>
            <a:spLocks/>
          </p:cNvSpPr>
          <p:nvPr/>
        </p:nvSpPr>
        <p:spPr bwMode="auto">
          <a:xfrm>
            <a:off x="3200400" y="4606925"/>
            <a:ext cx="30163" cy="41275"/>
          </a:xfrm>
          <a:custGeom>
            <a:avLst/>
            <a:gdLst>
              <a:gd name="T0" fmla="*/ 2147483647 w 110"/>
              <a:gd name="T1" fmla="*/ 2147483647 h 158"/>
              <a:gd name="T2" fmla="*/ 2147483647 w 110"/>
              <a:gd name="T3" fmla="*/ 2147483647 h 158"/>
              <a:gd name="T4" fmla="*/ 2147483647 w 110"/>
              <a:gd name="T5" fmla="*/ 2147483647 h 158"/>
              <a:gd name="T6" fmla="*/ 2147483647 w 110"/>
              <a:gd name="T7" fmla="*/ 2147483647 h 158"/>
              <a:gd name="T8" fmla="*/ 2147483647 w 110"/>
              <a:gd name="T9" fmla="*/ 2147483647 h 158"/>
              <a:gd name="T10" fmla="*/ 2147483647 w 110"/>
              <a:gd name="T11" fmla="*/ 2147483647 h 158"/>
              <a:gd name="T12" fmla="*/ 2147483647 w 110"/>
              <a:gd name="T13" fmla="*/ 2147483647 h 158"/>
              <a:gd name="T14" fmla="*/ 2147483647 w 110"/>
              <a:gd name="T15" fmla="*/ 2147483647 h 158"/>
              <a:gd name="T16" fmla="*/ 2147483647 w 110"/>
              <a:gd name="T17" fmla="*/ 2147483647 h 158"/>
              <a:gd name="T18" fmla="*/ 2147483647 w 110"/>
              <a:gd name="T19" fmla="*/ 2147483647 h 158"/>
              <a:gd name="T20" fmla="*/ 2147483647 w 110"/>
              <a:gd name="T21" fmla="*/ 2147483647 h 158"/>
              <a:gd name="T22" fmla="*/ 2147483647 w 110"/>
              <a:gd name="T23" fmla="*/ 2147483647 h 158"/>
              <a:gd name="T24" fmla="*/ 2147483647 w 110"/>
              <a:gd name="T25" fmla="*/ 2147483647 h 158"/>
              <a:gd name="T26" fmla="*/ 2147483647 w 110"/>
              <a:gd name="T27" fmla="*/ 2147483647 h 158"/>
              <a:gd name="T28" fmla="*/ 2147483647 w 110"/>
              <a:gd name="T29" fmla="*/ 2147483647 h 158"/>
              <a:gd name="T30" fmla="*/ 2147483647 w 110"/>
              <a:gd name="T31" fmla="*/ 2147483647 h 158"/>
              <a:gd name="T32" fmla="*/ 2147483647 w 110"/>
              <a:gd name="T33" fmla="*/ 2147483647 h 158"/>
              <a:gd name="T34" fmla="*/ 2147483647 w 110"/>
              <a:gd name="T35" fmla="*/ 2147483647 h 158"/>
              <a:gd name="T36" fmla="*/ 2147483647 w 110"/>
              <a:gd name="T37" fmla="*/ 2147483647 h 158"/>
              <a:gd name="T38" fmla="*/ 2147483647 w 110"/>
              <a:gd name="T39" fmla="*/ 2147483647 h 158"/>
              <a:gd name="T40" fmla="*/ 2147483647 w 110"/>
              <a:gd name="T41" fmla="*/ 2147483647 h 158"/>
              <a:gd name="T42" fmla="*/ 2147483647 w 110"/>
              <a:gd name="T43" fmla="*/ 2147483647 h 158"/>
              <a:gd name="T44" fmla="*/ 2147483647 w 110"/>
              <a:gd name="T45" fmla="*/ 2147483647 h 158"/>
              <a:gd name="T46" fmla="*/ 2147483647 w 110"/>
              <a:gd name="T47" fmla="*/ 2147483647 h 158"/>
              <a:gd name="T48" fmla="*/ 2147483647 w 110"/>
              <a:gd name="T49" fmla="*/ 2147483647 h 158"/>
              <a:gd name="T50" fmla="*/ 2147483647 w 110"/>
              <a:gd name="T51" fmla="*/ 2147483647 h 158"/>
              <a:gd name="T52" fmla="*/ 2147483647 w 110"/>
              <a:gd name="T53" fmla="*/ 2147483647 h 158"/>
              <a:gd name="T54" fmla="*/ 2147483647 w 110"/>
              <a:gd name="T55" fmla="*/ 2147483647 h 158"/>
              <a:gd name="T56" fmla="*/ 2147483647 w 110"/>
              <a:gd name="T57" fmla="*/ 2147483647 h 158"/>
              <a:gd name="T58" fmla="*/ 2147483647 w 110"/>
              <a:gd name="T59" fmla="*/ 2147483647 h 158"/>
              <a:gd name="T60" fmla="*/ 2147483647 w 110"/>
              <a:gd name="T61" fmla="*/ 2147483647 h 158"/>
              <a:gd name="T62" fmla="*/ 2147483647 w 110"/>
              <a:gd name="T63" fmla="*/ 2147483647 h 158"/>
              <a:gd name="T64" fmla="*/ 2147483647 w 110"/>
              <a:gd name="T65" fmla="*/ 2147483647 h 158"/>
              <a:gd name="T66" fmla="*/ 2147483647 w 110"/>
              <a:gd name="T67" fmla="*/ 2147483647 h 158"/>
              <a:gd name="T68" fmla="*/ 2147483647 w 110"/>
              <a:gd name="T69" fmla="*/ 2147483647 h 158"/>
              <a:gd name="T70" fmla="*/ 0 w 110"/>
              <a:gd name="T71" fmla="*/ 2147483647 h 158"/>
              <a:gd name="T72" fmla="*/ 2147483647 w 110"/>
              <a:gd name="T73" fmla="*/ 2147483647 h 158"/>
              <a:gd name="T74" fmla="*/ 2147483647 w 110"/>
              <a:gd name="T75" fmla="*/ 2147483647 h 158"/>
              <a:gd name="T76" fmla="*/ 2147483647 w 110"/>
              <a:gd name="T77" fmla="*/ 2147483647 h 158"/>
              <a:gd name="T78" fmla="*/ 2147483647 w 110"/>
              <a:gd name="T79" fmla="*/ 2147483647 h 158"/>
              <a:gd name="T80" fmla="*/ 2147483647 w 110"/>
              <a:gd name="T81" fmla="*/ 2147483647 h 158"/>
              <a:gd name="T82" fmla="*/ 2147483647 w 110"/>
              <a:gd name="T83" fmla="*/ 2147483647 h 158"/>
              <a:gd name="T84" fmla="*/ 2147483647 w 110"/>
              <a:gd name="T85" fmla="*/ 2147483647 h 158"/>
              <a:gd name="T86" fmla="*/ 2147483647 w 110"/>
              <a:gd name="T87" fmla="*/ 2147483647 h 158"/>
              <a:gd name="T88" fmla="*/ 2147483647 w 110"/>
              <a:gd name="T89" fmla="*/ 2147483647 h 158"/>
              <a:gd name="T90" fmla="*/ 2147483647 w 110"/>
              <a:gd name="T91" fmla="*/ 2147483647 h 158"/>
              <a:gd name="T92" fmla="*/ 2147483647 w 110"/>
              <a:gd name="T93" fmla="*/ 0 h 158"/>
              <a:gd name="T94" fmla="*/ 2147483647 w 110"/>
              <a:gd name="T95" fmla="*/ 0 h 158"/>
              <a:gd name="T96" fmla="*/ 2147483647 w 110"/>
              <a:gd name="T97" fmla="*/ 2147483647 h 1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0"/>
              <a:gd name="T148" fmla="*/ 0 h 158"/>
              <a:gd name="T149" fmla="*/ 110 w 110"/>
              <a:gd name="T150" fmla="*/ 158 h 1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0" h="158">
                <a:moveTo>
                  <a:pt x="69" y="1"/>
                </a:moveTo>
                <a:lnTo>
                  <a:pt x="75" y="3"/>
                </a:lnTo>
                <a:lnTo>
                  <a:pt x="79" y="5"/>
                </a:lnTo>
                <a:lnTo>
                  <a:pt x="84" y="7"/>
                </a:lnTo>
                <a:lnTo>
                  <a:pt x="89" y="11"/>
                </a:lnTo>
                <a:lnTo>
                  <a:pt x="92" y="15"/>
                </a:lnTo>
                <a:lnTo>
                  <a:pt x="96" y="20"/>
                </a:lnTo>
                <a:lnTo>
                  <a:pt x="99" y="25"/>
                </a:lnTo>
                <a:lnTo>
                  <a:pt x="103" y="31"/>
                </a:lnTo>
                <a:lnTo>
                  <a:pt x="106" y="43"/>
                </a:lnTo>
                <a:lnTo>
                  <a:pt x="110" y="58"/>
                </a:lnTo>
                <a:lnTo>
                  <a:pt x="110" y="73"/>
                </a:lnTo>
                <a:lnTo>
                  <a:pt x="108" y="89"/>
                </a:lnTo>
                <a:lnTo>
                  <a:pt x="104" y="104"/>
                </a:lnTo>
                <a:lnTo>
                  <a:pt x="98" y="118"/>
                </a:lnTo>
                <a:lnTo>
                  <a:pt x="91" y="131"/>
                </a:lnTo>
                <a:lnTo>
                  <a:pt x="83" y="142"/>
                </a:lnTo>
                <a:lnTo>
                  <a:pt x="78" y="145"/>
                </a:lnTo>
                <a:lnTo>
                  <a:pt x="73" y="150"/>
                </a:lnTo>
                <a:lnTo>
                  <a:pt x="68" y="152"/>
                </a:lnTo>
                <a:lnTo>
                  <a:pt x="63" y="154"/>
                </a:lnTo>
                <a:lnTo>
                  <a:pt x="57" y="157"/>
                </a:lnTo>
                <a:lnTo>
                  <a:pt x="52" y="158"/>
                </a:lnTo>
                <a:lnTo>
                  <a:pt x="46" y="158"/>
                </a:lnTo>
                <a:lnTo>
                  <a:pt x="41" y="158"/>
                </a:lnTo>
                <a:lnTo>
                  <a:pt x="36" y="156"/>
                </a:lnTo>
                <a:lnTo>
                  <a:pt x="30" y="154"/>
                </a:lnTo>
                <a:lnTo>
                  <a:pt x="25" y="151"/>
                </a:lnTo>
                <a:lnTo>
                  <a:pt x="21" y="147"/>
                </a:lnTo>
                <a:lnTo>
                  <a:pt x="17" y="144"/>
                </a:lnTo>
                <a:lnTo>
                  <a:pt x="14" y="139"/>
                </a:lnTo>
                <a:lnTo>
                  <a:pt x="10" y="133"/>
                </a:lnTo>
                <a:lnTo>
                  <a:pt x="8" y="128"/>
                </a:lnTo>
                <a:lnTo>
                  <a:pt x="3" y="115"/>
                </a:lnTo>
                <a:lnTo>
                  <a:pt x="1" y="101"/>
                </a:lnTo>
                <a:lnTo>
                  <a:pt x="0" y="86"/>
                </a:lnTo>
                <a:lnTo>
                  <a:pt x="2" y="69"/>
                </a:lnTo>
                <a:lnTo>
                  <a:pt x="6" y="54"/>
                </a:lnTo>
                <a:lnTo>
                  <a:pt x="11" y="40"/>
                </a:lnTo>
                <a:lnTo>
                  <a:pt x="18" y="27"/>
                </a:lnTo>
                <a:lnTo>
                  <a:pt x="27" y="18"/>
                </a:lnTo>
                <a:lnTo>
                  <a:pt x="31" y="13"/>
                </a:lnTo>
                <a:lnTo>
                  <a:pt x="37" y="10"/>
                </a:lnTo>
                <a:lnTo>
                  <a:pt x="42" y="6"/>
                </a:lnTo>
                <a:lnTo>
                  <a:pt x="46" y="4"/>
                </a:lnTo>
                <a:lnTo>
                  <a:pt x="52" y="1"/>
                </a:lnTo>
                <a:lnTo>
                  <a:pt x="58" y="0"/>
                </a:lnTo>
                <a:lnTo>
                  <a:pt x="63" y="0"/>
                </a:lnTo>
                <a:lnTo>
                  <a:pt x="69" y="1"/>
                </a:lnTo>
              </a:path>
            </a:pathLst>
          </a:custGeom>
          <a:noFill/>
          <a:ln w="0">
            <a:solidFill>
              <a:srgbClr val="C2C1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27" name="Freeform 123">
            <a:extLst>
              <a:ext uri="{FF2B5EF4-FFF2-40B4-BE49-F238E27FC236}">
                <a16:creationId xmlns:a16="http://schemas.microsoft.com/office/drawing/2014/main" id="{F7B101E1-F897-2042-A4A6-1E2A9612FB56}"/>
              </a:ext>
            </a:extLst>
          </p:cNvPr>
          <p:cNvSpPr>
            <a:spLocks/>
          </p:cNvSpPr>
          <p:nvPr/>
        </p:nvSpPr>
        <p:spPr bwMode="auto">
          <a:xfrm>
            <a:off x="3208338" y="4614863"/>
            <a:ext cx="12700" cy="22225"/>
          </a:xfrm>
          <a:custGeom>
            <a:avLst/>
            <a:gdLst>
              <a:gd name="T0" fmla="*/ 2147483647 w 44"/>
              <a:gd name="T1" fmla="*/ 0 h 84"/>
              <a:gd name="T2" fmla="*/ 2147483647 w 44"/>
              <a:gd name="T3" fmla="*/ 2147483647 h 84"/>
              <a:gd name="T4" fmla="*/ 2147483647 w 44"/>
              <a:gd name="T5" fmla="*/ 2147483647 h 84"/>
              <a:gd name="T6" fmla="*/ 2147483647 w 44"/>
              <a:gd name="T7" fmla="*/ 2147483647 h 84"/>
              <a:gd name="T8" fmla="*/ 2147483647 w 44"/>
              <a:gd name="T9" fmla="*/ 2147483647 h 84"/>
              <a:gd name="T10" fmla="*/ 2147483647 w 44"/>
              <a:gd name="T11" fmla="*/ 2147483647 h 84"/>
              <a:gd name="T12" fmla="*/ 2147483647 w 44"/>
              <a:gd name="T13" fmla="*/ 2147483647 h 84"/>
              <a:gd name="T14" fmla="*/ 2147483647 w 44"/>
              <a:gd name="T15" fmla="*/ 2147483647 h 84"/>
              <a:gd name="T16" fmla="*/ 2147483647 w 44"/>
              <a:gd name="T17" fmla="*/ 2147483647 h 84"/>
              <a:gd name="T18" fmla="*/ 2147483647 w 44"/>
              <a:gd name="T19" fmla="*/ 2147483647 h 84"/>
              <a:gd name="T20" fmla="*/ 2147483647 w 44"/>
              <a:gd name="T21" fmla="*/ 2147483647 h 84"/>
              <a:gd name="T22" fmla="*/ 2147483647 w 44"/>
              <a:gd name="T23" fmla="*/ 2147483647 h 84"/>
              <a:gd name="T24" fmla="*/ 2147483647 w 44"/>
              <a:gd name="T25" fmla="*/ 2147483647 h 84"/>
              <a:gd name="T26" fmla="*/ 2147483647 w 44"/>
              <a:gd name="T27" fmla="*/ 2147483647 h 84"/>
              <a:gd name="T28" fmla="*/ 2147483647 w 44"/>
              <a:gd name="T29" fmla="*/ 2147483647 h 84"/>
              <a:gd name="T30" fmla="*/ 2147483647 w 44"/>
              <a:gd name="T31" fmla="*/ 2147483647 h 84"/>
              <a:gd name="T32" fmla="*/ 2147483647 w 44"/>
              <a:gd name="T33" fmla="*/ 2147483647 h 84"/>
              <a:gd name="T34" fmla="*/ 2147483647 w 44"/>
              <a:gd name="T35" fmla="*/ 2147483647 h 84"/>
              <a:gd name="T36" fmla="*/ 2147483647 w 44"/>
              <a:gd name="T37" fmla="*/ 2147483647 h 84"/>
              <a:gd name="T38" fmla="*/ 2147483647 w 44"/>
              <a:gd name="T39" fmla="*/ 2147483647 h 84"/>
              <a:gd name="T40" fmla="*/ 2147483647 w 44"/>
              <a:gd name="T41" fmla="*/ 2147483647 h 84"/>
              <a:gd name="T42" fmla="*/ 2147483647 w 44"/>
              <a:gd name="T43" fmla="*/ 2147483647 h 84"/>
              <a:gd name="T44" fmla="*/ 0 w 44"/>
              <a:gd name="T45" fmla="*/ 2147483647 h 84"/>
              <a:gd name="T46" fmla="*/ 2147483647 w 44"/>
              <a:gd name="T47" fmla="*/ 2147483647 h 84"/>
              <a:gd name="T48" fmla="*/ 2147483647 w 44"/>
              <a:gd name="T49" fmla="*/ 2147483647 h 84"/>
              <a:gd name="T50" fmla="*/ 2147483647 w 44"/>
              <a:gd name="T51" fmla="*/ 2147483647 h 84"/>
              <a:gd name="T52" fmla="*/ 2147483647 w 44"/>
              <a:gd name="T53" fmla="*/ 2147483647 h 84"/>
              <a:gd name="T54" fmla="*/ 2147483647 w 44"/>
              <a:gd name="T55" fmla="*/ 2147483647 h 84"/>
              <a:gd name="T56" fmla="*/ 2147483647 w 44"/>
              <a:gd name="T57" fmla="*/ 2147483647 h 84"/>
              <a:gd name="T58" fmla="*/ 2147483647 w 44"/>
              <a:gd name="T59" fmla="*/ 2147483647 h 84"/>
              <a:gd name="T60" fmla="*/ 2147483647 w 44"/>
              <a:gd name="T61" fmla="*/ 2147483647 h 84"/>
              <a:gd name="T62" fmla="*/ 2147483647 w 44"/>
              <a:gd name="T63" fmla="*/ 0 h 84"/>
              <a:gd name="T64" fmla="*/ 2147483647 w 44"/>
              <a:gd name="T65" fmla="*/ 0 h 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4"/>
              <a:gd name="T100" fmla="*/ 0 h 84"/>
              <a:gd name="T101" fmla="*/ 44 w 44"/>
              <a:gd name="T102" fmla="*/ 84 h 8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4" h="84">
                <a:moveTo>
                  <a:pt x="30" y="0"/>
                </a:moveTo>
                <a:lnTo>
                  <a:pt x="34" y="1"/>
                </a:lnTo>
                <a:lnTo>
                  <a:pt x="37" y="4"/>
                </a:lnTo>
                <a:lnTo>
                  <a:pt x="41" y="9"/>
                </a:lnTo>
                <a:lnTo>
                  <a:pt x="43" y="14"/>
                </a:lnTo>
                <a:lnTo>
                  <a:pt x="44" y="21"/>
                </a:lnTo>
                <a:lnTo>
                  <a:pt x="44" y="29"/>
                </a:lnTo>
                <a:lnTo>
                  <a:pt x="44" y="37"/>
                </a:lnTo>
                <a:lnTo>
                  <a:pt x="43" y="45"/>
                </a:lnTo>
                <a:lnTo>
                  <a:pt x="42" y="54"/>
                </a:lnTo>
                <a:lnTo>
                  <a:pt x="39" y="62"/>
                </a:lnTo>
                <a:lnTo>
                  <a:pt x="36" y="69"/>
                </a:lnTo>
                <a:lnTo>
                  <a:pt x="32" y="75"/>
                </a:lnTo>
                <a:lnTo>
                  <a:pt x="28" y="79"/>
                </a:lnTo>
                <a:lnTo>
                  <a:pt x="23" y="83"/>
                </a:lnTo>
                <a:lnTo>
                  <a:pt x="20" y="84"/>
                </a:lnTo>
                <a:lnTo>
                  <a:pt x="15" y="84"/>
                </a:lnTo>
                <a:lnTo>
                  <a:pt x="10" y="83"/>
                </a:lnTo>
                <a:lnTo>
                  <a:pt x="7" y="79"/>
                </a:lnTo>
                <a:lnTo>
                  <a:pt x="5" y="75"/>
                </a:lnTo>
                <a:lnTo>
                  <a:pt x="2" y="69"/>
                </a:lnTo>
                <a:lnTo>
                  <a:pt x="1" y="63"/>
                </a:lnTo>
                <a:lnTo>
                  <a:pt x="0" y="55"/>
                </a:lnTo>
                <a:lnTo>
                  <a:pt x="1" y="47"/>
                </a:lnTo>
                <a:lnTo>
                  <a:pt x="1" y="38"/>
                </a:lnTo>
                <a:lnTo>
                  <a:pt x="3" y="29"/>
                </a:lnTo>
                <a:lnTo>
                  <a:pt x="6" y="22"/>
                </a:lnTo>
                <a:lnTo>
                  <a:pt x="9" y="15"/>
                </a:lnTo>
                <a:lnTo>
                  <a:pt x="13" y="9"/>
                </a:lnTo>
                <a:lnTo>
                  <a:pt x="17" y="4"/>
                </a:lnTo>
                <a:lnTo>
                  <a:pt x="21" y="1"/>
                </a:lnTo>
                <a:lnTo>
                  <a:pt x="26" y="0"/>
                </a:lnTo>
                <a:lnTo>
                  <a:pt x="30" y="0"/>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28" name="Freeform 124">
            <a:extLst>
              <a:ext uri="{FF2B5EF4-FFF2-40B4-BE49-F238E27FC236}">
                <a16:creationId xmlns:a16="http://schemas.microsoft.com/office/drawing/2014/main" id="{B8E16A74-D961-574C-8ED7-F2A5CCFD0C8E}"/>
              </a:ext>
            </a:extLst>
          </p:cNvPr>
          <p:cNvSpPr>
            <a:spLocks/>
          </p:cNvSpPr>
          <p:nvPr/>
        </p:nvSpPr>
        <p:spPr bwMode="auto">
          <a:xfrm>
            <a:off x="3208338" y="4614863"/>
            <a:ext cx="12700" cy="22225"/>
          </a:xfrm>
          <a:custGeom>
            <a:avLst/>
            <a:gdLst>
              <a:gd name="T0" fmla="*/ 2147483647 w 44"/>
              <a:gd name="T1" fmla="*/ 0 h 84"/>
              <a:gd name="T2" fmla="*/ 2147483647 w 44"/>
              <a:gd name="T3" fmla="*/ 2147483647 h 84"/>
              <a:gd name="T4" fmla="*/ 2147483647 w 44"/>
              <a:gd name="T5" fmla="*/ 2147483647 h 84"/>
              <a:gd name="T6" fmla="*/ 2147483647 w 44"/>
              <a:gd name="T7" fmla="*/ 2147483647 h 84"/>
              <a:gd name="T8" fmla="*/ 2147483647 w 44"/>
              <a:gd name="T9" fmla="*/ 2147483647 h 84"/>
              <a:gd name="T10" fmla="*/ 2147483647 w 44"/>
              <a:gd name="T11" fmla="*/ 2147483647 h 84"/>
              <a:gd name="T12" fmla="*/ 2147483647 w 44"/>
              <a:gd name="T13" fmla="*/ 2147483647 h 84"/>
              <a:gd name="T14" fmla="*/ 2147483647 w 44"/>
              <a:gd name="T15" fmla="*/ 2147483647 h 84"/>
              <a:gd name="T16" fmla="*/ 2147483647 w 44"/>
              <a:gd name="T17" fmla="*/ 2147483647 h 84"/>
              <a:gd name="T18" fmla="*/ 2147483647 w 44"/>
              <a:gd name="T19" fmla="*/ 2147483647 h 84"/>
              <a:gd name="T20" fmla="*/ 2147483647 w 44"/>
              <a:gd name="T21" fmla="*/ 2147483647 h 84"/>
              <a:gd name="T22" fmla="*/ 2147483647 w 44"/>
              <a:gd name="T23" fmla="*/ 2147483647 h 84"/>
              <a:gd name="T24" fmla="*/ 2147483647 w 44"/>
              <a:gd name="T25" fmla="*/ 2147483647 h 84"/>
              <a:gd name="T26" fmla="*/ 2147483647 w 44"/>
              <a:gd name="T27" fmla="*/ 2147483647 h 84"/>
              <a:gd name="T28" fmla="*/ 2147483647 w 44"/>
              <a:gd name="T29" fmla="*/ 2147483647 h 84"/>
              <a:gd name="T30" fmla="*/ 2147483647 w 44"/>
              <a:gd name="T31" fmla="*/ 2147483647 h 84"/>
              <a:gd name="T32" fmla="*/ 2147483647 w 44"/>
              <a:gd name="T33" fmla="*/ 2147483647 h 84"/>
              <a:gd name="T34" fmla="*/ 2147483647 w 44"/>
              <a:gd name="T35" fmla="*/ 2147483647 h 84"/>
              <a:gd name="T36" fmla="*/ 2147483647 w 44"/>
              <a:gd name="T37" fmla="*/ 2147483647 h 84"/>
              <a:gd name="T38" fmla="*/ 2147483647 w 44"/>
              <a:gd name="T39" fmla="*/ 2147483647 h 84"/>
              <a:gd name="T40" fmla="*/ 2147483647 w 44"/>
              <a:gd name="T41" fmla="*/ 2147483647 h 84"/>
              <a:gd name="T42" fmla="*/ 2147483647 w 44"/>
              <a:gd name="T43" fmla="*/ 2147483647 h 84"/>
              <a:gd name="T44" fmla="*/ 0 w 44"/>
              <a:gd name="T45" fmla="*/ 2147483647 h 84"/>
              <a:gd name="T46" fmla="*/ 2147483647 w 44"/>
              <a:gd name="T47" fmla="*/ 2147483647 h 84"/>
              <a:gd name="T48" fmla="*/ 2147483647 w 44"/>
              <a:gd name="T49" fmla="*/ 2147483647 h 84"/>
              <a:gd name="T50" fmla="*/ 2147483647 w 44"/>
              <a:gd name="T51" fmla="*/ 2147483647 h 84"/>
              <a:gd name="T52" fmla="*/ 2147483647 w 44"/>
              <a:gd name="T53" fmla="*/ 2147483647 h 84"/>
              <a:gd name="T54" fmla="*/ 2147483647 w 44"/>
              <a:gd name="T55" fmla="*/ 2147483647 h 84"/>
              <a:gd name="T56" fmla="*/ 2147483647 w 44"/>
              <a:gd name="T57" fmla="*/ 2147483647 h 84"/>
              <a:gd name="T58" fmla="*/ 2147483647 w 44"/>
              <a:gd name="T59" fmla="*/ 2147483647 h 84"/>
              <a:gd name="T60" fmla="*/ 2147483647 w 44"/>
              <a:gd name="T61" fmla="*/ 2147483647 h 84"/>
              <a:gd name="T62" fmla="*/ 2147483647 w 44"/>
              <a:gd name="T63" fmla="*/ 0 h 84"/>
              <a:gd name="T64" fmla="*/ 2147483647 w 44"/>
              <a:gd name="T65" fmla="*/ 0 h 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4"/>
              <a:gd name="T100" fmla="*/ 0 h 84"/>
              <a:gd name="T101" fmla="*/ 44 w 44"/>
              <a:gd name="T102" fmla="*/ 84 h 8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4" h="84">
                <a:moveTo>
                  <a:pt x="30" y="0"/>
                </a:moveTo>
                <a:lnTo>
                  <a:pt x="34" y="1"/>
                </a:lnTo>
                <a:lnTo>
                  <a:pt x="37" y="4"/>
                </a:lnTo>
                <a:lnTo>
                  <a:pt x="41" y="9"/>
                </a:lnTo>
                <a:lnTo>
                  <a:pt x="43" y="14"/>
                </a:lnTo>
                <a:lnTo>
                  <a:pt x="44" y="21"/>
                </a:lnTo>
                <a:lnTo>
                  <a:pt x="44" y="29"/>
                </a:lnTo>
                <a:lnTo>
                  <a:pt x="44" y="37"/>
                </a:lnTo>
                <a:lnTo>
                  <a:pt x="43" y="45"/>
                </a:lnTo>
                <a:lnTo>
                  <a:pt x="42" y="54"/>
                </a:lnTo>
                <a:lnTo>
                  <a:pt x="39" y="62"/>
                </a:lnTo>
                <a:lnTo>
                  <a:pt x="36" y="69"/>
                </a:lnTo>
                <a:lnTo>
                  <a:pt x="32" y="75"/>
                </a:lnTo>
                <a:lnTo>
                  <a:pt x="28" y="79"/>
                </a:lnTo>
                <a:lnTo>
                  <a:pt x="23" y="83"/>
                </a:lnTo>
                <a:lnTo>
                  <a:pt x="20" y="84"/>
                </a:lnTo>
                <a:lnTo>
                  <a:pt x="15" y="84"/>
                </a:lnTo>
                <a:lnTo>
                  <a:pt x="10" y="83"/>
                </a:lnTo>
                <a:lnTo>
                  <a:pt x="7" y="79"/>
                </a:lnTo>
                <a:lnTo>
                  <a:pt x="5" y="75"/>
                </a:lnTo>
                <a:lnTo>
                  <a:pt x="2" y="69"/>
                </a:lnTo>
                <a:lnTo>
                  <a:pt x="1" y="63"/>
                </a:lnTo>
                <a:lnTo>
                  <a:pt x="0" y="55"/>
                </a:lnTo>
                <a:lnTo>
                  <a:pt x="1" y="47"/>
                </a:lnTo>
                <a:lnTo>
                  <a:pt x="1" y="38"/>
                </a:lnTo>
                <a:lnTo>
                  <a:pt x="3" y="29"/>
                </a:lnTo>
                <a:lnTo>
                  <a:pt x="6" y="22"/>
                </a:lnTo>
                <a:lnTo>
                  <a:pt x="9" y="15"/>
                </a:lnTo>
                <a:lnTo>
                  <a:pt x="13" y="9"/>
                </a:lnTo>
                <a:lnTo>
                  <a:pt x="17" y="4"/>
                </a:lnTo>
                <a:lnTo>
                  <a:pt x="21" y="1"/>
                </a:lnTo>
                <a:lnTo>
                  <a:pt x="26" y="0"/>
                </a:lnTo>
                <a:lnTo>
                  <a:pt x="30" y="0"/>
                </a:lnTo>
              </a:path>
            </a:pathLst>
          </a:custGeom>
          <a:noFill/>
          <a:ln w="0">
            <a:solidFill>
              <a:srgbClr val="C2C1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29" name="Freeform 125">
            <a:extLst>
              <a:ext uri="{FF2B5EF4-FFF2-40B4-BE49-F238E27FC236}">
                <a16:creationId xmlns:a16="http://schemas.microsoft.com/office/drawing/2014/main" id="{1FCF7B08-823F-1246-8C9A-15C12ACA7231}"/>
              </a:ext>
            </a:extLst>
          </p:cNvPr>
          <p:cNvSpPr>
            <a:spLocks/>
          </p:cNvSpPr>
          <p:nvPr/>
        </p:nvSpPr>
        <p:spPr bwMode="auto">
          <a:xfrm>
            <a:off x="3236913" y="4595813"/>
            <a:ext cx="28575" cy="50800"/>
          </a:xfrm>
          <a:custGeom>
            <a:avLst/>
            <a:gdLst>
              <a:gd name="T0" fmla="*/ 2147483647 w 110"/>
              <a:gd name="T1" fmla="*/ 2147483647 h 193"/>
              <a:gd name="T2" fmla="*/ 0 w 110"/>
              <a:gd name="T3" fmla="*/ 2147483647 h 193"/>
              <a:gd name="T4" fmla="*/ 2147483647 w 110"/>
              <a:gd name="T5" fmla="*/ 2147483647 h 193"/>
              <a:gd name="T6" fmla="*/ 2147483647 w 110"/>
              <a:gd name="T7" fmla="*/ 2147483647 h 193"/>
              <a:gd name="T8" fmla="*/ 2147483647 w 110"/>
              <a:gd name="T9" fmla="*/ 2147483647 h 193"/>
              <a:gd name="T10" fmla="*/ 2147483647 w 110"/>
              <a:gd name="T11" fmla="*/ 2147483647 h 193"/>
              <a:gd name="T12" fmla="*/ 2147483647 w 110"/>
              <a:gd name="T13" fmla="*/ 2147483647 h 193"/>
              <a:gd name="T14" fmla="*/ 2147483647 w 110"/>
              <a:gd name="T15" fmla="*/ 2147483647 h 193"/>
              <a:gd name="T16" fmla="*/ 2147483647 w 110"/>
              <a:gd name="T17" fmla="*/ 2147483647 h 193"/>
              <a:gd name="T18" fmla="*/ 2147483647 w 110"/>
              <a:gd name="T19" fmla="*/ 2147483647 h 193"/>
              <a:gd name="T20" fmla="*/ 2147483647 w 110"/>
              <a:gd name="T21" fmla="*/ 2147483647 h 193"/>
              <a:gd name="T22" fmla="*/ 2147483647 w 110"/>
              <a:gd name="T23" fmla="*/ 2147483647 h 193"/>
              <a:gd name="T24" fmla="*/ 2147483647 w 110"/>
              <a:gd name="T25" fmla="*/ 2147483647 h 193"/>
              <a:gd name="T26" fmla="*/ 2147483647 w 110"/>
              <a:gd name="T27" fmla="*/ 2147483647 h 193"/>
              <a:gd name="T28" fmla="*/ 2147483647 w 110"/>
              <a:gd name="T29" fmla="*/ 0 h 193"/>
              <a:gd name="T30" fmla="*/ 2147483647 w 110"/>
              <a:gd name="T31" fmla="*/ 2147483647 h 19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0"/>
              <a:gd name="T49" fmla="*/ 0 h 193"/>
              <a:gd name="T50" fmla="*/ 110 w 110"/>
              <a:gd name="T51" fmla="*/ 193 h 19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0" h="193">
                <a:moveTo>
                  <a:pt x="16" y="31"/>
                </a:moveTo>
                <a:lnTo>
                  <a:pt x="0" y="164"/>
                </a:lnTo>
                <a:lnTo>
                  <a:pt x="23" y="185"/>
                </a:lnTo>
                <a:lnTo>
                  <a:pt x="23" y="173"/>
                </a:lnTo>
                <a:lnTo>
                  <a:pt x="32" y="174"/>
                </a:lnTo>
                <a:lnTo>
                  <a:pt x="33" y="116"/>
                </a:lnTo>
                <a:lnTo>
                  <a:pt x="68" y="193"/>
                </a:lnTo>
                <a:lnTo>
                  <a:pt x="83" y="192"/>
                </a:lnTo>
                <a:lnTo>
                  <a:pt x="87" y="162"/>
                </a:lnTo>
                <a:lnTo>
                  <a:pt x="47" y="86"/>
                </a:lnTo>
                <a:lnTo>
                  <a:pt x="110" y="48"/>
                </a:lnTo>
                <a:lnTo>
                  <a:pt x="98" y="17"/>
                </a:lnTo>
                <a:lnTo>
                  <a:pt x="39" y="58"/>
                </a:lnTo>
                <a:lnTo>
                  <a:pt x="49" y="16"/>
                </a:lnTo>
                <a:lnTo>
                  <a:pt x="26" y="0"/>
                </a:lnTo>
                <a:lnTo>
                  <a:pt x="16" y="31"/>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30" name="Freeform 126">
            <a:extLst>
              <a:ext uri="{FF2B5EF4-FFF2-40B4-BE49-F238E27FC236}">
                <a16:creationId xmlns:a16="http://schemas.microsoft.com/office/drawing/2014/main" id="{507188A5-87FF-6643-A004-38B9B07011FC}"/>
              </a:ext>
            </a:extLst>
          </p:cNvPr>
          <p:cNvSpPr>
            <a:spLocks/>
          </p:cNvSpPr>
          <p:nvPr/>
        </p:nvSpPr>
        <p:spPr bwMode="auto">
          <a:xfrm>
            <a:off x="3236913" y="4595813"/>
            <a:ext cx="28575" cy="50800"/>
          </a:xfrm>
          <a:custGeom>
            <a:avLst/>
            <a:gdLst>
              <a:gd name="T0" fmla="*/ 2147483647 w 110"/>
              <a:gd name="T1" fmla="*/ 2147483647 h 193"/>
              <a:gd name="T2" fmla="*/ 0 w 110"/>
              <a:gd name="T3" fmla="*/ 2147483647 h 193"/>
              <a:gd name="T4" fmla="*/ 2147483647 w 110"/>
              <a:gd name="T5" fmla="*/ 2147483647 h 193"/>
              <a:gd name="T6" fmla="*/ 2147483647 w 110"/>
              <a:gd name="T7" fmla="*/ 2147483647 h 193"/>
              <a:gd name="T8" fmla="*/ 2147483647 w 110"/>
              <a:gd name="T9" fmla="*/ 2147483647 h 193"/>
              <a:gd name="T10" fmla="*/ 2147483647 w 110"/>
              <a:gd name="T11" fmla="*/ 2147483647 h 193"/>
              <a:gd name="T12" fmla="*/ 2147483647 w 110"/>
              <a:gd name="T13" fmla="*/ 2147483647 h 193"/>
              <a:gd name="T14" fmla="*/ 2147483647 w 110"/>
              <a:gd name="T15" fmla="*/ 2147483647 h 193"/>
              <a:gd name="T16" fmla="*/ 2147483647 w 110"/>
              <a:gd name="T17" fmla="*/ 2147483647 h 193"/>
              <a:gd name="T18" fmla="*/ 2147483647 w 110"/>
              <a:gd name="T19" fmla="*/ 2147483647 h 193"/>
              <a:gd name="T20" fmla="*/ 2147483647 w 110"/>
              <a:gd name="T21" fmla="*/ 2147483647 h 193"/>
              <a:gd name="T22" fmla="*/ 2147483647 w 110"/>
              <a:gd name="T23" fmla="*/ 2147483647 h 193"/>
              <a:gd name="T24" fmla="*/ 2147483647 w 110"/>
              <a:gd name="T25" fmla="*/ 2147483647 h 193"/>
              <a:gd name="T26" fmla="*/ 2147483647 w 110"/>
              <a:gd name="T27" fmla="*/ 2147483647 h 193"/>
              <a:gd name="T28" fmla="*/ 2147483647 w 110"/>
              <a:gd name="T29" fmla="*/ 0 h 193"/>
              <a:gd name="T30" fmla="*/ 2147483647 w 110"/>
              <a:gd name="T31" fmla="*/ 2147483647 h 19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0"/>
              <a:gd name="T49" fmla="*/ 0 h 193"/>
              <a:gd name="T50" fmla="*/ 110 w 110"/>
              <a:gd name="T51" fmla="*/ 193 h 19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0" h="193">
                <a:moveTo>
                  <a:pt x="16" y="31"/>
                </a:moveTo>
                <a:lnTo>
                  <a:pt x="0" y="164"/>
                </a:lnTo>
                <a:lnTo>
                  <a:pt x="23" y="185"/>
                </a:lnTo>
                <a:lnTo>
                  <a:pt x="23" y="173"/>
                </a:lnTo>
                <a:lnTo>
                  <a:pt x="32" y="174"/>
                </a:lnTo>
                <a:lnTo>
                  <a:pt x="33" y="116"/>
                </a:lnTo>
                <a:lnTo>
                  <a:pt x="68" y="193"/>
                </a:lnTo>
                <a:lnTo>
                  <a:pt x="83" y="192"/>
                </a:lnTo>
                <a:lnTo>
                  <a:pt x="87" y="162"/>
                </a:lnTo>
                <a:lnTo>
                  <a:pt x="47" y="86"/>
                </a:lnTo>
                <a:lnTo>
                  <a:pt x="110" y="48"/>
                </a:lnTo>
                <a:lnTo>
                  <a:pt x="98" y="17"/>
                </a:lnTo>
                <a:lnTo>
                  <a:pt x="39" y="58"/>
                </a:lnTo>
                <a:lnTo>
                  <a:pt x="49" y="16"/>
                </a:lnTo>
                <a:lnTo>
                  <a:pt x="26" y="0"/>
                </a:lnTo>
                <a:lnTo>
                  <a:pt x="16" y="31"/>
                </a:lnTo>
              </a:path>
            </a:pathLst>
          </a:custGeom>
          <a:noFill/>
          <a:ln w="0">
            <a:solidFill>
              <a:srgbClr val="C2C1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31" name="Freeform 127">
            <a:extLst>
              <a:ext uri="{FF2B5EF4-FFF2-40B4-BE49-F238E27FC236}">
                <a16:creationId xmlns:a16="http://schemas.microsoft.com/office/drawing/2014/main" id="{C5EDF1C2-FD97-8B43-A18F-BC27FA2F91A8}"/>
              </a:ext>
            </a:extLst>
          </p:cNvPr>
          <p:cNvSpPr>
            <a:spLocks/>
          </p:cNvSpPr>
          <p:nvPr/>
        </p:nvSpPr>
        <p:spPr bwMode="auto">
          <a:xfrm>
            <a:off x="3198813" y="4564063"/>
            <a:ext cx="47625" cy="44450"/>
          </a:xfrm>
          <a:custGeom>
            <a:avLst/>
            <a:gdLst>
              <a:gd name="T0" fmla="*/ 2147483647 w 177"/>
              <a:gd name="T1" fmla="*/ 2147483647 h 167"/>
              <a:gd name="T2" fmla="*/ 2147483647 w 177"/>
              <a:gd name="T3" fmla="*/ 2147483647 h 167"/>
              <a:gd name="T4" fmla="*/ 0 w 177"/>
              <a:gd name="T5" fmla="*/ 2147483647 h 167"/>
              <a:gd name="T6" fmla="*/ 2147483647 w 177"/>
              <a:gd name="T7" fmla="*/ 2147483647 h 167"/>
              <a:gd name="T8" fmla="*/ 2147483647 w 177"/>
              <a:gd name="T9" fmla="*/ 2147483647 h 167"/>
              <a:gd name="T10" fmla="*/ 2147483647 w 177"/>
              <a:gd name="T11" fmla="*/ 2147483647 h 167"/>
              <a:gd name="T12" fmla="*/ 2147483647 w 177"/>
              <a:gd name="T13" fmla="*/ 2147483647 h 167"/>
              <a:gd name="T14" fmla="*/ 2147483647 w 177"/>
              <a:gd name="T15" fmla="*/ 2147483647 h 167"/>
              <a:gd name="T16" fmla="*/ 2147483647 w 177"/>
              <a:gd name="T17" fmla="*/ 2147483647 h 167"/>
              <a:gd name="T18" fmla="*/ 2147483647 w 177"/>
              <a:gd name="T19" fmla="*/ 2147483647 h 167"/>
              <a:gd name="T20" fmla="*/ 2147483647 w 177"/>
              <a:gd name="T21" fmla="*/ 2147483647 h 167"/>
              <a:gd name="T22" fmla="*/ 2147483647 w 177"/>
              <a:gd name="T23" fmla="*/ 2147483647 h 167"/>
              <a:gd name="T24" fmla="*/ 2147483647 w 177"/>
              <a:gd name="T25" fmla="*/ 2147483647 h 167"/>
              <a:gd name="T26" fmla="*/ 2147483647 w 177"/>
              <a:gd name="T27" fmla="*/ 2147483647 h 167"/>
              <a:gd name="T28" fmla="*/ 2147483647 w 177"/>
              <a:gd name="T29" fmla="*/ 0 h 167"/>
              <a:gd name="T30" fmla="*/ 2147483647 w 177"/>
              <a:gd name="T31" fmla="*/ 2147483647 h 167"/>
              <a:gd name="T32" fmla="*/ 2147483647 w 177"/>
              <a:gd name="T33" fmla="*/ 0 h 167"/>
              <a:gd name="T34" fmla="*/ 2147483647 w 177"/>
              <a:gd name="T35" fmla="*/ 2147483647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7"/>
              <a:gd name="T55" fmla="*/ 0 h 167"/>
              <a:gd name="T56" fmla="*/ 177 w 177"/>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7" h="167">
                <a:moveTo>
                  <a:pt x="31" y="13"/>
                </a:moveTo>
                <a:lnTo>
                  <a:pt x="65" y="77"/>
                </a:lnTo>
                <a:lnTo>
                  <a:pt x="0" y="127"/>
                </a:lnTo>
                <a:lnTo>
                  <a:pt x="7" y="165"/>
                </a:lnTo>
                <a:lnTo>
                  <a:pt x="15" y="157"/>
                </a:lnTo>
                <a:lnTo>
                  <a:pt x="23" y="167"/>
                </a:lnTo>
                <a:lnTo>
                  <a:pt x="83" y="114"/>
                </a:lnTo>
                <a:lnTo>
                  <a:pt x="115" y="163"/>
                </a:lnTo>
                <a:lnTo>
                  <a:pt x="141" y="159"/>
                </a:lnTo>
                <a:lnTo>
                  <a:pt x="151" y="144"/>
                </a:lnTo>
                <a:lnTo>
                  <a:pt x="111" y="92"/>
                </a:lnTo>
                <a:lnTo>
                  <a:pt x="177" y="24"/>
                </a:lnTo>
                <a:lnTo>
                  <a:pt x="150" y="3"/>
                </a:lnTo>
                <a:lnTo>
                  <a:pt x="94" y="52"/>
                </a:lnTo>
                <a:lnTo>
                  <a:pt x="64" y="0"/>
                </a:lnTo>
                <a:lnTo>
                  <a:pt x="51" y="6"/>
                </a:lnTo>
                <a:lnTo>
                  <a:pt x="39" y="0"/>
                </a:lnTo>
                <a:lnTo>
                  <a:pt x="31" y="13"/>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32" name="Freeform 128">
            <a:extLst>
              <a:ext uri="{FF2B5EF4-FFF2-40B4-BE49-F238E27FC236}">
                <a16:creationId xmlns:a16="http://schemas.microsoft.com/office/drawing/2014/main" id="{55688207-1369-F346-96C6-9DB9B9EDDF9A}"/>
              </a:ext>
            </a:extLst>
          </p:cNvPr>
          <p:cNvSpPr>
            <a:spLocks/>
          </p:cNvSpPr>
          <p:nvPr/>
        </p:nvSpPr>
        <p:spPr bwMode="auto">
          <a:xfrm>
            <a:off x="3198813" y="4564063"/>
            <a:ext cx="47625" cy="44450"/>
          </a:xfrm>
          <a:custGeom>
            <a:avLst/>
            <a:gdLst>
              <a:gd name="T0" fmla="*/ 2147483647 w 177"/>
              <a:gd name="T1" fmla="*/ 2147483647 h 167"/>
              <a:gd name="T2" fmla="*/ 2147483647 w 177"/>
              <a:gd name="T3" fmla="*/ 2147483647 h 167"/>
              <a:gd name="T4" fmla="*/ 0 w 177"/>
              <a:gd name="T5" fmla="*/ 2147483647 h 167"/>
              <a:gd name="T6" fmla="*/ 2147483647 w 177"/>
              <a:gd name="T7" fmla="*/ 2147483647 h 167"/>
              <a:gd name="T8" fmla="*/ 2147483647 w 177"/>
              <a:gd name="T9" fmla="*/ 2147483647 h 167"/>
              <a:gd name="T10" fmla="*/ 2147483647 w 177"/>
              <a:gd name="T11" fmla="*/ 2147483647 h 167"/>
              <a:gd name="T12" fmla="*/ 2147483647 w 177"/>
              <a:gd name="T13" fmla="*/ 2147483647 h 167"/>
              <a:gd name="T14" fmla="*/ 2147483647 w 177"/>
              <a:gd name="T15" fmla="*/ 2147483647 h 167"/>
              <a:gd name="T16" fmla="*/ 2147483647 w 177"/>
              <a:gd name="T17" fmla="*/ 2147483647 h 167"/>
              <a:gd name="T18" fmla="*/ 2147483647 w 177"/>
              <a:gd name="T19" fmla="*/ 2147483647 h 167"/>
              <a:gd name="T20" fmla="*/ 2147483647 w 177"/>
              <a:gd name="T21" fmla="*/ 2147483647 h 167"/>
              <a:gd name="T22" fmla="*/ 2147483647 w 177"/>
              <a:gd name="T23" fmla="*/ 2147483647 h 167"/>
              <a:gd name="T24" fmla="*/ 2147483647 w 177"/>
              <a:gd name="T25" fmla="*/ 2147483647 h 167"/>
              <a:gd name="T26" fmla="*/ 2147483647 w 177"/>
              <a:gd name="T27" fmla="*/ 2147483647 h 167"/>
              <a:gd name="T28" fmla="*/ 2147483647 w 177"/>
              <a:gd name="T29" fmla="*/ 0 h 167"/>
              <a:gd name="T30" fmla="*/ 2147483647 w 177"/>
              <a:gd name="T31" fmla="*/ 2147483647 h 167"/>
              <a:gd name="T32" fmla="*/ 2147483647 w 177"/>
              <a:gd name="T33" fmla="*/ 0 h 167"/>
              <a:gd name="T34" fmla="*/ 2147483647 w 177"/>
              <a:gd name="T35" fmla="*/ 2147483647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7"/>
              <a:gd name="T55" fmla="*/ 0 h 167"/>
              <a:gd name="T56" fmla="*/ 177 w 177"/>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7" h="167">
                <a:moveTo>
                  <a:pt x="31" y="13"/>
                </a:moveTo>
                <a:lnTo>
                  <a:pt x="65" y="77"/>
                </a:lnTo>
                <a:lnTo>
                  <a:pt x="0" y="127"/>
                </a:lnTo>
                <a:lnTo>
                  <a:pt x="7" y="165"/>
                </a:lnTo>
                <a:lnTo>
                  <a:pt x="15" y="157"/>
                </a:lnTo>
                <a:lnTo>
                  <a:pt x="23" y="167"/>
                </a:lnTo>
                <a:lnTo>
                  <a:pt x="83" y="114"/>
                </a:lnTo>
                <a:lnTo>
                  <a:pt x="115" y="163"/>
                </a:lnTo>
                <a:lnTo>
                  <a:pt x="141" y="159"/>
                </a:lnTo>
                <a:lnTo>
                  <a:pt x="151" y="144"/>
                </a:lnTo>
                <a:lnTo>
                  <a:pt x="111" y="92"/>
                </a:lnTo>
                <a:lnTo>
                  <a:pt x="177" y="24"/>
                </a:lnTo>
                <a:lnTo>
                  <a:pt x="150" y="3"/>
                </a:lnTo>
                <a:lnTo>
                  <a:pt x="94" y="52"/>
                </a:lnTo>
                <a:lnTo>
                  <a:pt x="64" y="0"/>
                </a:lnTo>
                <a:lnTo>
                  <a:pt x="51" y="6"/>
                </a:lnTo>
                <a:lnTo>
                  <a:pt x="39" y="0"/>
                </a:lnTo>
                <a:lnTo>
                  <a:pt x="31" y="13"/>
                </a:lnTo>
              </a:path>
            </a:pathLst>
          </a:custGeom>
          <a:noFill/>
          <a:ln w="0">
            <a:solidFill>
              <a:srgbClr val="C2C1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33" name="Freeform 129">
            <a:extLst>
              <a:ext uri="{FF2B5EF4-FFF2-40B4-BE49-F238E27FC236}">
                <a16:creationId xmlns:a16="http://schemas.microsoft.com/office/drawing/2014/main" id="{0C791133-CDAB-6C45-9922-E38FBFA97135}"/>
              </a:ext>
            </a:extLst>
          </p:cNvPr>
          <p:cNvSpPr>
            <a:spLocks/>
          </p:cNvSpPr>
          <p:nvPr/>
        </p:nvSpPr>
        <p:spPr bwMode="auto">
          <a:xfrm>
            <a:off x="3521075" y="4487863"/>
            <a:ext cx="1588" cy="7937"/>
          </a:xfrm>
          <a:custGeom>
            <a:avLst/>
            <a:gdLst>
              <a:gd name="T0" fmla="*/ 0 w 4"/>
              <a:gd name="T1" fmla="*/ 0 h 29"/>
              <a:gd name="T2" fmla="*/ 2147483647 w 4"/>
              <a:gd name="T3" fmla="*/ 0 h 29"/>
              <a:gd name="T4" fmla="*/ 2147483647 w 4"/>
              <a:gd name="T5" fmla="*/ 0 h 29"/>
              <a:gd name="T6" fmla="*/ 2147483647 w 4"/>
              <a:gd name="T7" fmla="*/ 2147483647 h 29"/>
              <a:gd name="T8" fmla="*/ 2147483647 w 4"/>
              <a:gd name="T9" fmla="*/ 2147483647 h 29"/>
              <a:gd name="T10" fmla="*/ 2147483647 w 4"/>
              <a:gd name="T11" fmla="*/ 2147483647 h 29"/>
              <a:gd name="T12" fmla="*/ 2147483647 w 4"/>
              <a:gd name="T13" fmla="*/ 2147483647 h 29"/>
              <a:gd name="T14" fmla="*/ 2147483647 w 4"/>
              <a:gd name="T15" fmla="*/ 2147483647 h 29"/>
              <a:gd name="T16" fmla="*/ 2147483647 w 4"/>
              <a:gd name="T17" fmla="*/ 2147483647 h 29"/>
              <a:gd name="T18" fmla="*/ 2147483647 w 4"/>
              <a:gd name="T19" fmla="*/ 2147483647 h 29"/>
              <a:gd name="T20" fmla="*/ 2147483647 w 4"/>
              <a:gd name="T21" fmla="*/ 2147483647 h 29"/>
              <a:gd name="T22" fmla="*/ 2147483647 w 4"/>
              <a:gd name="T23" fmla="*/ 2147483647 h 29"/>
              <a:gd name="T24" fmla="*/ 2147483647 w 4"/>
              <a:gd name="T25" fmla="*/ 2147483647 h 29"/>
              <a:gd name="T26" fmla="*/ 2147483647 w 4"/>
              <a:gd name="T27" fmla="*/ 2147483647 h 29"/>
              <a:gd name="T28" fmla="*/ 2147483647 w 4"/>
              <a:gd name="T29" fmla="*/ 2147483647 h 29"/>
              <a:gd name="T30" fmla="*/ 2147483647 w 4"/>
              <a:gd name="T31" fmla="*/ 2147483647 h 29"/>
              <a:gd name="T32" fmla="*/ 2147483647 w 4"/>
              <a:gd name="T33" fmla="*/ 2147483647 h 29"/>
              <a:gd name="T34" fmla="*/ 2147483647 w 4"/>
              <a:gd name="T35" fmla="*/ 2147483647 h 29"/>
              <a:gd name="T36" fmla="*/ 2147483647 w 4"/>
              <a:gd name="T37" fmla="*/ 2147483647 h 29"/>
              <a:gd name="T38" fmla="*/ 2147483647 w 4"/>
              <a:gd name="T39" fmla="*/ 2147483647 h 29"/>
              <a:gd name="T40" fmla="*/ 2147483647 w 4"/>
              <a:gd name="T41" fmla="*/ 2147483647 h 29"/>
              <a:gd name="T42" fmla="*/ 2147483647 w 4"/>
              <a:gd name="T43" fmla="*/ 2147483647 h 29"/>
              <a:gd name="T44" fmla="*/ 0 w 4"/>
              <a:gd name="T45" fmla="*/ 2147483647 h 29"/>
              <a:gd name="T46" fmla="*/ 0 w 4"/>
              <a:gd name="T47" fmla="*/ 2147483647 h 29"/>
              <a:gd name="T48" fmla="*/ 0 w 4"/>
              <a:gd name="T49" fmla="*/ 2147483647 h 29"/>
              <a:gd name="T50" fmla="*/ 0 w 4"/>
              <a:gd name="T51" fmla="*/ 0 h 2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
              <a:gd name="T79" fmla="*/ 0 h 29"/>
              <a:gd name="T80" fmla="*/ 4 w 4"/>
              <a:gd name="T81" fmla="*/ 29 h 2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 h="29">
                <a:moveTo>
                  <a:pt x="0" y="0"/>
                </a:moveTo>
                <a:lnTo>
                  <a:pt x="3" y="0"/>
                </a:lnTo>
                <a:lnTo>
                  <a:pt x="3" y="2"/>
                </a:lnTo>
                <a:lnTo>
                  <a:pt x="3" y="4"/>
                </a:lnTo>
                <a:lnTo>
                  <a:pt x="4" y="8"/>
                </a:lnTo>
                <a:lnTo>
                  <a:pt x="4" y="11"/>
                </a:lnTo>
                <a:lnTo>
                  <a:pt x="4" y="16"/>
                </a:lnTo>
                <a:lnTo>
                  <a:pt x="4" y="22"/>
                </a:lnTo>
                <a:lnTo>
                  <a:pt x="4" y="26"/>
                </a:lnTo>
                <a:lnTo>
                  <a:pt x="4" y="28"/>
                </a:lnTo>
                <a:lnTo>
                  <a:pt x="3" y="29"/>
                </a:lnTo>
                <a:lnTo>
                  <a:pt x="2" y="29"/>
                </a:lnTo>
                <a:lnTo>
                  <a:pt x="2" y="28"/>
                </a:lnTo>
                <a:lnTo>
                  <a:pt x="2" y="25"/>
                </a:lnTo>
                <a:lnTo>
                  <a:pt x="2" y="23"/>
                </a:lnTo>
                <a:lnTo>
                  <a:pt x="0" y="18"/>
                </a:lnTo>
                <a:lnTo>
                  <a:pt x="0" y="14"/>
                </a:lnTo>
                <a:lnTo>
                  <a:pt x="0" y="8"/>
                </a:lnTo>
                <a:lnTo>
                  <a:pt x="0" y="0"/>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34" name="Freeform 130">
            <a:extLst>
              <a:ext uri="{FF2B5EF4-FFF2-40B4-BE49-F238E27FC236}">
                <a16:creationId xmlns:a16="http://schemas.microsoft.com/office/drawing/2014/main" id="{ED2C1A01-AA5D-914E-AD43-11AAC8E1943B}"/>
              </a:ext>
            </a:extLst>
          </p:cNvPr>
          <p:cNvSpPr>
            <a:spLocks/>
          </p:cNvSpPr>
          <p:nvPr/>
        </p:nvSpPr>
        <p:spPr bwMode="auto">
          <a:xfrm>
            <a:off x="3521075" y="4487863"/>
            <a:ext cx="1588" cy="7937"/>
          </a:xfrm>
          <a:custGeom>
            <a:avLst/>
            <a:gdLst>
              <a:gd name="T0" fmla="*/ 0 w 4"/>
              <a:gd name="T1" fmla="*/ 0 h 29"/>
              <a:gd name="T2" fmla="*/ 2147483647 w 4"/>
              <a:gd name="T3" fmla="*/ 0 h 29"/>
              <a:gd name="T4" fmla="*/ 2147483647 w 4"/>
              <a:gd name="T5" fmla="*/ 0 h 29"/>
              <a:gd name="T6" fmla="*/ 2147483647 w 4"/>
              <a:gd name="T7" fmla="*/ 2147483647 h 29"/>
              <a:gd name="T8" fmla="*/ 2147483647 w 4"/>
              <a:gd name="T9" fmla="*/ 2147483647 h 29"/>
              <a:gd name="T10" fmla="*/ 2147483647 w 4"/>
              <a:gd name="T11" fmla="*/ 2147483647 h 29"/>
              <a:gd name="T12" fmla="*/ 2147483647 w 4"/>
              <a:gd name="T13" fmla="*/ 2147483647 h 29"/>
              <a:gd name="T14" fmla="*/ 2147483647 w 4"/>
              <a:gd name="T15" fmla="*/ 2147483647 h 29"/>
              <a:gd name="T16" fmla="*/ 2147483647 w 4"/>
              <a:gd name="T17" fmla="*/ 2147483647 h 29"/>
              <a:gd name="T18" fmla="*/ 2147483647 w 4"/>
              <a:gd name="T19" fmla="*/ 2147483647 h 29"/>
              <a:gd name="T20" fmla="*/ 2147483647 w 4"/>
              <a:gd name="T21" fmla="*/ 2147483647 h 29"/>
              <a:gd name="T22" fmla="*/ 2147483647 w 4"/>
              <a:gd name="T23" fmla="*/ 2147483647 h 29"/>
              <a:gd name="T24" fmla="*/ 2147483647 w 4"/>
              <a:gd name="T25" fmla="*/ 2147483647 h 29"/>
              <a:gd name="T26" fmla="*/ 2147483647 w 4"/>
              <a:gd name="T27" fmla="*/ 2147483647 h 29"/>
              <a:gd name="T28" fmla="*/ 2147483647 w 4"/>
              <a:gd name="T29" fmla="*/ 2147483647 h 29"/>
              <a:gd name="T30" fmla="*/ 2147483647 w 4"/>
              <a:gd name="T31" fmla="*/ 2147483647 h 29"/>
              <a:gd name="T32" fmla="*/ 2147483647 w 4"/>
              <a:gd name="T33" fmla="*/ 2147483647 h 29"/>
              <a:gd name="T34" fmla="*/ 2147483647 w 4"/>
              <a:gd name="T35" fmla="*/ 2147483647 h 29"/>
              <a:gd name="T36" fmla="*/ 2147483647 w 4"/>
              <a:gd name="T37" fmla="*/ 2147483647 h 29"/>
              <a:gd name="T38" fmla="*/ 2147483647 w 4"/>
              <a:gd name="T39" fmla="*/ 2147483647 h 29"/>
              <a:gd name="T40" fmla="*/ 2147483647 w 4"/>
              <a:gd name="T41" fmla="*/ 2147483647 h 29"/>
              <a:gd name="T42" fmla="*/ 2147483647 w 4"/>
              <a:gd name="T43" fmla="*/ 2147483647 h 29"/>
              <a:gd name="T44" fmla="*/ 0 w 4"/>
              <a:gd name="T45" fmla="*/ 2147483647 h 29"/>
              <a:gd name="T46" fmla="*/ 0 w 4"/>
              <a:gd name="T47" fmla="*/ 2147483647 h 29"/>
              <a:gd name="T48" fmla="*/ 0 w 4"/>
              <a:gd name="T49" fmla="*/ 2147483647 h 29"/>
              <a:gd name="T50" fmla="*/ 0 w 4"/>
              <a:gd name="T51" fmla="*/ 0 h 2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
              <a:gd name="T79" fmla="*/ 0 h 29"/>
              <a:gd name="T80" fmla="*/ 4 w 4"/>
              <a:gd name="T81" fmla="*/ 29 h 2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 h="29">
                <a:moveTo>
                  <a:pt x="0" y="0"/>
                </a:moveTo>
                <a:lnTo>
                  <a:pt x="3" y="0"/>
                </a:lnTo>
                <a:lnTo>
                  <a:pt x="3" y="2"/>
                </a:lnTo>
                <a:lnTo>
                  <a:pt x="3" y="4"/>
                </a:lnTo>
                <a:lnTo>
                  <a:pt x="4" y="8"/>
                </a:lnTo>
                <a:lnTo>
                  <a:pt x="4" y="11"/>
                </a:lnTo>
                <a:lnTo>
                  <a:pt x="4" y="16"/>
                </a:lnTo>
                <a:lnTo>
                  <a:pt x="4" y="22"/>
                </a:lnTo>
                <a:lnTo>
                  <a:pt x="4" y="26"/>
                </a:lnTo>
                <a:lnTo>
                  <a:pt x="4" y="28"/>
                </a:lnTo>
                <a:lnTo>
                  <a:pt x="3" y="29"/>
                </a:lnTo>
                <a:lnTo>
                  <a:pt x="2" y="29"/>
                </a:lnTo>
                <a:lnTo>
                  <a:pt x="2" y="28"/>
                </a:lnTo>
                <a:lnTo>
                  <a:pt x="2" y="25"/>
                </a:lnTo>
                <a:lnTo>
                  <a:pt x="2" y="23"/>
                </a:lnTo>
                <a:lnTo>
                  <a:pt x="0" y="18"/>
                </a:lnTo>
                <a:lnTo>
                  <a:pt x="0" y="14"/>
                </a:lnTo>
                <a:lnTo>
                  <a:pt x="0" y="8"/>
                </a:lnTo>
                <a:lnTo>
                  <a:pt x="0" y="0"/>
                </a:lnTo>
              </a:path>
            </a:pathLst>
          </a:custGeom>
          <a:noFill/>
          <a:ln w="3175">
            <a:solidFill>
              <a:srgbClr val="C2C2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35" name="Freeform 131">
            <a:extLst>
              <a:ext uri="{FF2B5EF4-FFF2-40B4-BE49-F238E27FC236}">
                <a16:creationId xmlns:a16="http://schemas.microsoft.com/office/drawing/2014/main" id="{953CDA4C-8861-204A-B039-6AA5456E6C8A}"/>
              </a:ext>
            </a:extLst>
          </p:cNvPr>
          <p:cNvSpPr>
            <a:spLocks/>
          </p:cNvSpPr>
          <p:nvPr/>
        </p:nvSpPr>
        <p:spPr bwMode="auto">
          <a:xfrm>
            <a:off x="3519488" y="4495800"/>
            <a:ext cx="1587" cy="1588"/>
          </a:xfrm>
          <a:custGeom>
            <a:avLst/>
            <a:gdLst>
              <a:gd name="T0" fmla="*/ 2147483647 w 3"/>
              <a:gd name="T1" fmla="*/ 2147483647 h 2"/>
              <a:gd name="T2" fmla="*/ 2147483647 w 3"/>
              <a:gd name="T3" fmla="*/ 2147483647 h 2"/>
              <a:gd name="T4" fmla="*/ 2147483647 w 3"/>
              <a:gd name="T5" fmla="*/ 2147483647 h 2"/>
              <a:gd name="T6" fmla="*/ 2147483647 w 3"/>
              <a:gd name="T7" fmla="*/ 2147483647 h 2"/>
              <a:gd name="T8" fmla="*/ 2147483647 w 3"/>
              <a:gd name="T9" fmla="*/ 2147483647 h 2"/>
              <a:gd name="T10" fmla="*/ 2147483647 w 3"/>
              <a:gd name="T11" fmla="*/ 2147483647 h 2"/>
              <a:gd name="T12" fmla="*/ 2147483647 w 3"/>
              <a:gd name="T13" fmla="*/ 2147483647 h 2"/>
              <a:gd name="T14" fmla="*/ 2147483647 w 3"/>
              <a:gd name="T15" fmla="*/ 2147483647 h 2"/>
              <a:gd name="T16" fmla="*/ 2147483647 w 3"/>
              <a:gd name="T17" fmla="*/ 2147483647 h 2"/>
              <a:gd name="T18" fmla="*/ 2147483647 w 3"/>
              <a:gd name="T19" fmla="*/ 2147483647 h 2"/>
              <a:gd name="T20" fmla="*/ 2147483647 w 3"/>
              <a:gd name="T21" fmla="*/ 2147483647 h 2"/>
              <a:gd name="T22" fmla="*/ 2147483647 w 3"/>
              <a:gd name="T23" fmla="*/ 2147483647 h 2"/>
              <a:gd name="T24" fmla="*/ 2147483647 w 3"/>
              <a:gd name="T25" fmla="*/ 2147483647 h 2"/>
              <a:gd name="T26" fmla="*/ 2147483647 w 3"/>
              <a:gd name="T27" fmla="*/ 2147483647 h 2"/>
              <a:gd name="T28" fmla="*/ 2147483647 w 3"/>
              <a:gd name="T29" fmla="*/ 2147483647 h 2"/>
              <a:gd name="T30" fmla="*/ 2147483647 w 3"/>
              <a:gd name="T31" fmla="*/ 2147483647 h 2"/>
              <a:gd name="T32" fmla="*/ 2147483647 w 3"/>
              <a:gd name="T33" fmla="*/ 0 h 2"/>
              <a:gd name="T34" fmla="*/ 2147483647 w 3"/>
              <a:gd name="T35" fmla="*/ 2147483647 h 2"/>
              <a:gd name="T36" fmla="*/ 2147483647 w 3"/>
              <a:gd name="T37" fmla="*/ 2147483647 h 2"/>
              <a:gd name="T38" fmla="*/ 2147483647 w 3"/>
              <a:gd name="T39" fmla="*/ 2147483647 h 2"/>
              <a:gd name="T40" fmla="*/ 2147483647 w 3"/>
              <a:gd name="T41" fmla="*/ 2147483647 h 2"/>
              <a:gd name="T42" fmla="*/ 2147483647 w 3"/>
              <a:gd name="T43" fmla="*/ 2147483647 h 2"/>
              <a:gd name="T44" fmla="*/ 2147483647 w 3"/>
              <a:gd name="T45" fmla="*/ 2147483647 h 2"/>
              <a:gd name="T46" fmla="*/ 2147483647 w 3"/>
              <a:gd name="T47" fmla="*/ 2147483647 h 2"/>
              <a:gd name="T48" fmla="*/ 2147483647 w 3"/>
              <a:gd name="T49" fmla="*/ 2147483647 h 2"/>
              <a:gd name="T50" fmla="*/ 2147483647 w 3"/>
              <a:gd name="T51" fmla="*/ 2147483647 h 2"/>
              <a:gd name="T52" fmla="*/ 0 w 3"/>
              <a:gd name="T53" fmla="*/ 2147483647 h 2"/>
              <a:gd name="T54" fmla="*/ 0 w 3"/>
              <a:gd name="T55" fmla="*/ 2147483647 h 2"/>
              <a:gd name="T56" fmla="*/ 2147483647 w 3"/>
              <a:gd name="T57" fmla="*/ 2147483647 h 2"/>
              <a:gd name="T58" fmla="*/ 2147483647 w 3"/>
              <a:gd name="T59" fmla="*/ 2147483647 h 2"/>
              <a:gd name="T60" fmla="*/ 2147483647 w 3"/>
              <a:gd name="T61" fmla="*/ 2147483647 h 2"/>
              <a:gd name="T62" fmla="*/ 2147483647 w 3"/>
              <a:gd name="T63" fmla="*/ 2147483647 h 2"/>
              <a:gd name="T64" fmla="*/ 2147483647 w 3"/>
              <a:gd name="T65" fmla="*/ 2147483647 h 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
              <a:gd name="T100" fmla="*/ 0 h 2"/>
              <a:gd name="T101" fmla="*/ 3 w 3"/>
              <a:gd name="T102" fmla="*/ 2 h 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 h="2">
                <a:moveTo>
                  <a:pt x="1" y="2"/>
                </a:moveTo>
                <a:lnTo>
                  <a:pt x="1" y="2"/>
                </a:lnTo>
                <a:lnTo>
                  <a:pt x="2" y="2"/>
                </a:lnTo>
                <a:lnTo>
                  <a:pt x="3" y="2"/>
                </a:lnTo>
                <a:lnTo>
                  <a:pt x="3" y="1"/>
                </a:lnTo>
                <a:lnTo>
                  <a:pt x="2" y="0"/>
                </a:lnTo>
                <a:lnTo>
                  <a:pt x="2" y="1"/>
                </a:lnTo>
                <a:lnTo>
                  <a:pt x="1" y="1"/>
                </a:lnTo>
                <a:lnTo>
                  <a:pt x="0" y="1"/>
                </a:lnTo>
                <a:lnTo>
                  <a:pt x="1" y="1"/>
                </a:lnTo>
                <a:lnTo>
                  <a:pt x="1" y="2"/>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36" name="Freeform 132">
            <a:extLst>
              <a:ext uri="{FF2B5EF4-FFF2-40B4-BE49-F238E27FC236}">
                <a16:creationId xmlns:a16="http://schemas.microsoft.com/office/drawing/2014/main" id="{04C70F2F-92AC-0B44-858A-B7ED34D79DB9}"/>
              </a:ext>
            </a:extLst>
          </p:cNvPr>
          <p:cNvSpPr>
            <a:spLocks/>
          </p:cNvSpPr>
          <p:nvPr/>
        </p:nvSpPr>
        <p:spPr bwMode="auto">
          <a:xfrm>
            <a:off x="3519488" y="4495800"/>
            <a:ext cx="1587" cy="1588"/>
          </a:xfrm>
          <a:custGeom>
            <a:avLst/>
            <a:gdLst>
              <a:gd name="T0" fmla="*/ 2147483647 w 3"/>
              <a:gd name="T1" fmla="*/ 2147483647 h 2"/>
              <a:gd name="T2" fmla="*/ 2147483647 w 3"/>
              <a:gd name="T3" fmla="*/ 2147483647 h 2"/>
              <a:gd name="T4" fmla="*/ 2147483647 w 3"/>
              <a:gd name="T5" fmla="*/ 2147483647 h 2"/>
              <a:gd name="T6" fmla="*/ 2147483647 w 3"/>
              <a:gd name="T7" fmla="*/ 2147483647 h 2"/>
              <a:gd name="T8" fmla="*/ 2147483647 w 3"/>
              <a:gd name="T9" fmla="*/ 2147483647 h 2"/>
              <a:gd name="T10" fmla="*/ 2147483647 w 3"/>
              <a:gd name="T11" fmla="*/ 2147483647 h 2"/>
              <a:gd name="T12" fmla="*/ 2147483647 w 3"/>
              <a:gd name="T13" fmla="*/ 2147483647 h 2"/>
              <a:gd name="T14" fmla="*/ 2147483647 w 3"/>
              <a:gd name="T15" fmla="*/ 2147483647 h 2"/>
              <a:gd name="T16" fmla="*/ 2147483647 w 3"/>
              <a:gd name="T17" fmla="*/ 2147483647 h 2"/>
              <a:gd name="T18" fmla="*/ 2147483647 w 3"/>
              <a:gd name="T19" fmla="*/ 2147483647 h 2"/>
              <a:gd name="T20" fmla="*/ 2147483647 w 3"/>
              <a:gd name="T21" fmla="*/ 2147483647 h 2"/>
              <a:gd name="T22" fmla="*/ 2147483647 w 3"/>
              <a:gd name="T23" fmla="*/ 2147483647 h 2"/>
              <a:gd name="T24" fmla="*/ 2147483647 w 3"/>
              <a:gd name="T25" fmla="*/ 2147483647 h 2"/>
              <a:gd name="T26" fmla="*/ 2147483647 w 3"/>
              <a:gd name="T27" fmla="*/ 2147483647 h 2"/>
              <a:gd name="T28" fmla="*/ 2147483647 w 3"/>
              <a:gd name="T29" fmla="*/ 2147483647 h 2"/>
              <a:gd name="T30" fmla="*/ 2147483647 w 3"/>
              <a:gd name="T31" fmla="*/ 2147483647 h 2"/>
              <a:gd name="T32" fmla="*/ 2147483647 w 3"/>
              <a:gd name="T33" fmla="*/ 0 h 2"/>
              <a:gd name="T34" fmla="*/ 2147483647 w 3"/>
              <a:gd name="T35" fmla="*/ 2147483647 h 2"/>
              <a:gd name="T36" fmla="*/ 2147483647 w 3"/>
              <a:gd name="T37" fmla="*/ 2147483647 h 2"/>
              <a:gd name="T38" fmla="*/ 2147483647 w 3"/>
              <a:gd name="T39" fmla="*/ 2147483647 h 2"/>
              <a:gd name="T40" fmla="*/ 2147483647 w 3"/>
              <a:gd name="T41" fmla="*/ 2147483647 h 2"/>
              <a:gd name="T42" fmla="*/ 2147483647 w 3"/>
              <a:gd name="T43" fmla="*/ 2147483647 h 2"/>
              <a:gd name="T44" fmla="*/ 2147483647 w 3"/>
              <a:gd name="T45" fmla="*/ 2147483647 h 2"/>
              <a:gd name="T46" fmla="*/ 2147483647 w 3"/>
              <a:gd name="T47" fmla="*/ 2147483647 h 2"/>
              <a:gd name="T48" fmla="*/ 2147483647 w 3"/>
              <a:gd name="T49" fmla="*/ 2147483647 h 2"/>
              <a:gd name="T50" fmla="*/ 2147483647 w 3"/>
              <a:gd name="T51" fmla="*/ 2147483647 h 2"/>
              <a:gd name="T52" fmla="*/ 0 w 3"/>
              <a:gd name="T53" fmla="*/ 2147483647 h 2"/>
              <a:gd name="T54" fmla="*/ 0 w 3"/>
              <a:gd name="T55" fmla="*/ 2147483647 h 2"/>
              <a:gd name="T56" fmla="*/ 2147483647 w 3"/>
              <a:gd name="T57" fmla="*/ 2147483647 h 2"/>
              <a:gd name="T58" fmla="*/ 2147483647 w 3"/>
              <a:gd name="T59" fmla="*/ 2147483647 h 2"/>
              <a:gd name="T60" fmla="*/ 2147483647 w 3"/>
              <a:gd name="T61" fmla="*/ 2147483647 h 2"/>
              <a:gd name="T62" fmla="*/ 2147483647 w 3"/>
              <a:gd name="T63" fmla="*/ 2147483647 h 2"/>
              <a:gd name="T64" fmla="*/ 2147483647 w 3"/>
              <a:gd name="T65" fmla="*/ 2147483647 h 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
              <a:gd name="T100" fmla="*/ 0 h 2"/>
              <a:gd name="T101" fmla="*/ 3 w 3"/>
              <a:gd name="T102" fmla="*/ 2 h 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 h="2">
                <a:moveTo>
                  <a:pt x="1" y="2"/>
                </a:moveTo>
                <a:lnTo>
                  <a:pt x="1" y="2"/>
                </a:lnTo>
                <a:lnTo>
                  <a:pt x="2" y="2"/>
                </a:lnTo>
                <a:lnTo>
                  <a:pt x="3" y="2"/>
                </a:lnTo>
                <a:lnTo>
                  <a:pt x="3" y="1"/>
                </a:lnTo>
                <a:lnTo>
                  <a:pt x="2" y="0"/>
                </a:lnTo>
                <a:lnTo>
                  <a:pt x="2" y="1"/>
                </a:lnTo>
                <a:lnTo>
                  <a:pt x="1" y="1"/>
                </a:lnTo>
                <a:lnTo>
                  <a:pt x="0" y="1"/>
                </a:lnTo>
                <a:lnTo>
                  <a:pt x="1" y="1"/>
                </a:lnTo>
                <a:lnTo>
                  <a:pt x="1" y="2"/>
                </a:lnTo>
              </a:path>
            </a:pathLst>
          </a:custGeom>
          <a:noFill/>
          <a:ln w="3175">
            <a:solidFill>
              <a:srgbClr val="C2C2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37" name="Rectangle 133">
            <a:extLst>
              <a:ext uri="{FF2B5EF4-FFF2-40B4-BE49-F238E27FC236}">
                <a16:creationId xmlns:a16="http://schemas.microsoft.com/office/drawing/2014/main" id="{E1833294-C8B7-FA42-AD08-7FFA4DE5040E}"/>
              </a:ext>
            </a:extLst>
          </p:cNvPr>
          <p:cNvSpPr>
            <a:spLocks noChangeArrowheads="1"/>
          </p:cNvSpPr>
          <p:nvPr/>
        </p:nvSpPr>
        <p:spPr bwMode="auto">
          <a:xfrm>
            <a:off x="3433763" y="4484688"/>
            <a:ext cx="111125" cy="127000"/>
          </a:xfrm>
          <a:prstGeom prst="rect">
            <a:avLst/>
          </a:prstGeom>
          <a:solidFill>
            <a:srgbClr val="C2C2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38" name="Rectangle 134">
            <a:extLst>
              <a:ext uri="{FF2B5EF4-FFF2-40B4-BE49-F238E27FC236}">
                <a16:creationId xmlns:a16="http://schemas.microsoft.com/office/drawing/2014/main" id="{46C062B4-6206-A04E-BEAF-66672A6F8DD3}"/>
              </a:ext>
            </a:extLst>
          </p:cNvPr>
          <p:cNvSpPr>
            <a:spLocks noChangeArrowheads="1"/>
          </p:cNvSpPr>
          <p:nvPr/>
        </p:nvSpPr>
        <p:spPr bwMode="auto">
          <a:xfrm>
            <a:off x="3433763" y="4484688"/>
            <a:ext cx="111125" cy="127000"/>
          </a:xfrm>
          <a:prstGeom prst="rect">
            <a:avLst/>
          </a:prstGeom>
          <a:noFill/>
          <a:ln w="3175">
            <a:solidFill>
              <a:srgbClr val="C2C2C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39" name="Rectangle 135">
            <a:extLst>
              <a:ext uri="{FF2B5EF4-FFF2-40B4-BE49-F238E27FC236}">
                <a16:creationId xmlns:a16="http://schemas.microsoft.com/office/drawing/2014/main" id="{87CD48FC-67BD-7B4B-9CCD-2CA4D6D8DF85}"/>
              </a:ext>
            </a:extLst>
          </p:cNvPr>
          <p:cNvSpPr>
            <a:spLocks noChangeArrowheads="1"/>
          </p:cNvSpPr>
          <p:nvPr/>
        </p:nvSpPr>
        <p:spPr bwMode="auto">
          <a:xfrm>
            <a:off x="3438525" y="4489450"/>
            <a:ext cx="101600" cy="117475"/>
          </a:xfrm>
          <a:prstGeom prst="rect">
            <a:avLst/>
          </a:prstGeom>
          <a:solidFill>
            <a:srgbClr val="C2C2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40" name="Rectangle 136">
            <a:extLst>
              <a:ext uri="{FF2B5EF4-FFF2-40B4-BE49-F238E27FC236}">
                <a16:creationId xmlns:a16="http://schemas.microsoft.com/office/drawing/2014/main" id="{D3C063C2-9604-EC4B-A3F9-2B35DA5BC193}"/>
              </a:ext>
            </a:extLst>
          </p:cNvPr>
          <p:cNvSpPr>
            <a:spLocks noChangeArrowheads="1"/>
          </p:cNvSpPr>
          <p:nvPr/>
        </p:nvSpPr>
        <p:spPr bwMode="auto">
          <a:xfrm>
            <a:off x="3438525" y="4489450"/>
            <a:ext cx="101600" cy="117475"/>
          </a:xfrm>
          <a:prstGeom prst="rect">
            <a:avLst/>
          </a:prstGeom>
          <a:noFill/>
          <a:ln w="3175">
            <a:solidFill>
              <a:srgbClr val="C2C2C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41" name="Freeform 137">
            <a:extLst>
              <a:ext uri="{FF2B5EF4-FFF2-40B4-BE49-F238E27FC236}">
                <a16:creationId xmlns:a16="http://schemas.microsoft.com/office/drawing/2014/main" id="{67D5642D-482E-8D4D-819A-8A82470D4E13}"/>
              </a:ext>
            </a:extLst>
          </p:cNvPr>
          <p:cNvSpPr>
            <a:spLocks/>
          </p:cNvSpPr>
          <p:nvPr/>
        </p:nvSpPr>
        <p:spPr bwMode="auto">
          <a:xfrm>
            <a:off x="3495675" y="4533900"/>
            <a:ext cx="34925" cy="61913"/>
          </a:xfrm>
          <a:custGeom>
            <a:avLst/>
            <a:gdLst>
              <a:gd name="T0" fmla="*/ 2147483647 w 135"/>
              <a:gd name="T1" fmla="*/ 2147483647 h 234"/>
              <a:gd name="T2" fmla="*/ 0 w 135"/>
              <a:gd name="T3" fmla="*/ 2147483647 h 234"/>
              <a:gd name="T4" fmla="*/ 2147483647 w 135"/>
              <a:gd name="T5" fmla="*/ 2147483647 h 234"/>
              <a:gd name="T6" fmla="*/ 2147483647 w 135"/>
              <a:gd name="T7" fmla="*/ 2147483647 h 234"/>
              <a:gd name="T8" fmla="*/ 2147483647 w 135"/>
              <a:gd name="T9" fmla="*/ 2147483647 h 234"/>
              <a:gd name="T10" fmla="*/ 2147483647 w 135"/>
              <a:gd name="T11" fmla="*/ 2147483647 h 234"/>
              <a:gd name="T12" fmla="*/ 2147483647 w 135"/>
              <a:gd name="T13" fmla="*/ 2147483647 h 234"/>
              <a:gd name="T14" fmla="*/ 2147483647 w 135"/>
              <a:gd name="T15" fmla="*/ 2147483647 h 234"/>
              <a:gd name="T16" fmla="*/ 2147483647 w 135"/>
              <a:gd name="T17" fmla="*/ 2147483647 h 234"/>
              <a:gd name="T18" fmla="*/ 2147483647 w 135"/>
              <a:gd name="T19" fmla="*/ 2147483647 h 234"/>
              <a:gd name="T20" fmla="*/ 2147483647 w 135"/>
              <a:gd name="T21" fmla="*/ 2147483647 h 234"/>
              <a:gd name="T22" fmla="*/ 2147483647 w 135"/>
              <a:gd name="T23" fmla="*/ 2147483647 h 234"/>
              <a:gd name="T24" fmla="*/ 2147483647 w 135"/>
              <a:gd name="T25" fmla="*/ 2147483647 h 234"/>
              <a:gd name="T26" fmla="*/ 2147483647 w 135"/>
              <a:gd name="T27" fmla="*/ 2147483647 h 234"/>
              <a:gd name="T28" fmla="*/ 2147483647 w 135"/>
              <a:gd name="T29" fmla="*/ 0 h 234"/>
              <a:gd name="T30" fmla="*/ 2147483647 w 135"/>
              <a:gd name="T31" fmla="*/ 2147483647 h 2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5"/>
              <a:gd name="T49" fmla="*/ 0 h 234"/>
              <a:gd name="T50" fmla="*/ 135 w 135"/>
              <a:gd name="T51" fmla="*/ 234 h 23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5" h="234">
                <a:moveTo>
                  <a:pt x="19" y="38"/>
                </a:moveTo>
                <a:lnTo>
                  <a:pt x="0" y="199"/>
                </a:lnTo>
                <a:lnTo>
                  <a:pt x="27" y="224"/>
                </a:lnTo>
                <a:lnTo>
                  <a:pt x="29" y="211"/>
                </a:lnTo>
                <a:lnTo>
                  <a:pt x="39" y="211"/>
                </a:lnTo>
                <a:lnTo>
                  <a:pt x="40" y="141"/>
                </a:lnTo>
                <a:lnTo>
                  <a:pt x="83" y="234"/>
                </a:lnTo>
                <a:lnTo>
                  <a:pt x="102" y="233"/>
                </a:lnTo>
                <a:lnTo>
                  <a:pt x="107" y="195"/>
                </a:lnTo>
                <a:lnTo>
                  <a:pt x="58" y="104"/>
                </a:lnTo>
                <a:lnTo>
                  <a:pt x="135" y="59"/>
                </a:lnTo>
                <a:lnTo>
                  <a:pt x="120" y="21"/>
                </a:lnTo>
                <a:lnTo>
                  <a:pt x="47" y="70"/>
                </a:lnTo>
                <a:lnTo>
                  <a:pt x="60" y="20"/>
                </a:lnTo>
                <a:lnTo>
                  <a:pt x="33" y="0"/>
                </a:lnTo>
                <a:lnTo>
                  <a:pt x="19" y="38"/>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42" name="Freeform 138">
            <a:extLst>
              <a:ext uri="{FF2B5EF4-FFF2-40B4-BE49-F238E27FC236}">
                <a16:creationId xmlns:a16="http://schemas.microsoft.com/office/drawing/2014/main" id="{136EAC0F-0D1E-9645-94ED-68D809DC310D}"/>
              </a:ext>
            </a:extLst>
          </p:cNvPr>
          <p:cNvSpPr>
            <a:spLocks/>
          </p:cNvSpPr>
          <p:nvPr/>
        </p:nvSpPr>
        <p:spPr bwMode="auto">
          <a:xfrm>
            <a:off x="3495675" y="4533900"/>
            <a:ext cx="34925" cy="61913"/>
          </a:xfrm>
          <a:custGeom>
            <a:avLst/>
            <a:gdLst>
              <a:gd name="T0" fmla="*/ 2147483647 w 135"/>
              <a:gd name="T1" fmla="*/ 2147483647 h 234"/>
              <a:gd name="T2" fmla="*/ 0 w 135"/>
              <a:gd name="T3" fmla="*/ 2147483647 h 234"/>
              <a:gd name="T4" fmla="*/ 2147483647 w 135"/>
              <a:gd name="T5" fmla="*/ 2147483647 h 234"/>
              <a:gd name="T6" fmla="*/ 2147483647 w 135"/>
              <a:gd name="T7" fmla="*/ 2147483647 h 234"/>
              <a:gd name="T8" fmla="*/ 2147483647 w 135"/>
              <a:gd name="T9" fmla="*/ 2147483647 h 234"/>
              <a:gd name="T10" fmla="*/ 2147483647 w 135"/>
              <a:gd name="T11" fmla="*/ 2147483647 h 234"/>
              <a:gd name="T12" fmla="*/ 2147483647 w 135"/>
              <a:gd name="T13" fmla="*/ 2147483647 h 234"/>
              <a:gd name="T14" fmla="*/ 2147483647 w 135"/>
              <a:gd name="T15" fmla="*/ 2147483647 h 234"/>
              <a:gd name="T16" fmla="*/ 2147483647 w 135"/>
              <a:gd name="T17" fmla="*/ 2147483647 h 234"/>
              <a:gd name="T18" fmla="*/ 2147483647 w 135"/>
              <a:gd name="T19" fmla="*/ 2147483647 h 234"/>
              <a:gd name="T20" fmla="*/ 2147483647 w 135"/>
              <a:gd name="T21" fmla="*/ 2147483647 h 234"/>
              <a:gd name="T22" fmla="*/ 2147483647 w 135"/>
              <a:gd name="T23" fmla="*/ 2147483647 h 234"/>
              <a:gd name="T24" fmla="*/ 2147483647 w 135"/>
              <a:gd name="T25" fmla="*/ 2147483647 h 234"/>
              <a:gd name="T26" fmla="*/ 2147483647 w 135"/>
              <a:gd name="T27" fmla="*/ 2147483647 h 234"/>
              <a:gd name="T28" fmla="*/ 2147483647 w 135"/>
              <a:gd name="T29" fmla="*/ 0 h 234"/>
              <a:gd name="T30" fmla="*/ 2147483647 w 135"/>
              <a:gd name="T31" fmla="*/ 2147483647 h 2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5"/>
              <a:gd name="T49" fmla="*/ 0 h 234"/>
              <a:gd name="T50" fmla="*/ 135 w 135"/>
              <a:gd name="T51" fmla="*/ 234 h 23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5" h="234">
                <a:moveTo>
                  <a:pt x="19" y="38"/>
                </a:moveTo>
                <a:lnTo>
                  <a:pt x="0" y="199"/>
                </a:lnTo>
                <a:lnTo>
                  <a:pt x="27" y="224"/>
                </a:lnTo>
                <a:lnTo>
                  <a:pt x="29" y="211"/>
                </a:lnTo>
                <a:lnTo>
                  <a:pt x="39" y="211"/>
                </a:lnTo>
                <a:lnTo>
                  <a:pt x="40" y="141"/>
                </a:lnTo>
                <a:lnTo>
                  <a:pt x="83" y="234"/>
                </a:lnTo>
                <a:lnTo>
                  <a:pt x="102" y="233"/>
                </a:lnTo>
                <a:lnTo>
                  <a:pt x="107" y="195"/>
                </a:lnTo>
                <a:lnTo>
                  <a:pt x="58" y="104"/>
                </a:lnTo>
                <a:lnTo>
                  <a:pt x="135" y="59"/>
                </a:lnTo>
                <a:lnTo>
                  <a:pt x="120" y="21"/>
                </a:lnTo>
                <a:lnTo>
                  <a:pt x="47" y="70"/>
                </a:lnTo>
                <a:lnTo>
                  <a:pt x="60" y="20"/>
                </a:lnTo>
                <a:lnTo>
                  <a:pt x="33" y="0"/>
                </a:lnTo>
                <a:lnTo>
                  <a:pt x="19" y="38"/>
                </a:lnTo>
              </a:path>
            </a:pathLst>
          </a:custGeom>
          <a:noFill/>
          <a:ln w="0">
            <a:solidFill>
              <a:srgbClr val="C2C1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43" name="Freeform 139">
            <a:extLst>
              <a:ext uri="{FF2B5EF4-FFF2-40B4-BE49-F238E27FC236}">
                <a16:creationId xmlns:a16="http://schemas.microsoft.com/office/drawing/2014/main" id="{B71FCDA9-9DF4-AD4C-8D8E-E9F15CEEE891}"/>
              </a:ext>
            </a:extLst>
          </p:cNvPr>
          <p:cNvSpPr>
            <a:spLocks/>
          </p:cNvSpPr>
          <p:nvPr/>
        </p:nvSpPr>
        <p:spPr bwMode="auto">
          <a:xfrm>
            <a:off x="3449638" y="4495800"/>
            <a:ext cx="57150" cy="53975"/>
          </a:xfrm>
          <a:custGeom>
            <a:avLst/>
            <a:gdLst>
              <a:gd name="T0" fmla="*/ 2147483647 w 216"/>
              <a:gd name="T1" fmla="*/ 2147483647 h 203"/>
              <a:gd name="T2" fmla="*/ 2147483647 w 216"/>
              <a:gd name="T3" fmla="*/ 2147483647 h 203"/>
              <a:gd name="T4" fmla="*/ 0 w 216"/>
              <a:gd name="T5" fmla="*/ 2147483647 h 203"/>
              <a:gd name="T6" fmla="*/ 2147483647 w 216"/>
              <a:gd name="T7" fmla="*/ 2147483647 h 203"/>
              <a:gd name="T8" fmla="*/ 2147483647 w 216"/>
              <a:gd name="T9" fmla="*/ 2147483647 h 203"/>
              <a:gd name="T10" fmla="*/ 2147483647 w 216"/>
              <a:gd name="T11" fmla="*/ 2147483647 h 203"/>
              <a:gd name="T12" fmla="*/ 2147483647 w 216"/>
              <a:gd name="T13" fmla="*/ 2147483647 h 203"/>
              <a:gd name="T14" fmla="*/ 2147483647 w 216"/>
              <a:gd name="T15" fmla="*/ 2147483647 h 203"/>
              <a:gd name="T16" fmla="*/ 2147483647 w 216"/>
              <a:gd name="T17" fmla="*/ 2147483647 h 203"/>
              <a:gd name="T18" fmla="*/ 2147483647 w 216"/>
              <a:gd name="T19" fmla="*/ 2147483647 h 203"/>
              <a:gd name="T20" fmla="*/ 2147483647 w 216"/>
              <a:gd name="T21" fmla="*/ 2147483647 h 203"/>
              <a:gd name="T22" fmla="*/ 2147483647 w 216"/>
              <a:gd name="T23" fmla="*/ 2147483647 h 203"/>
              <a:gd name="T24" fmla="*/ 2147483647 w 216"/>
              <a:gd name="T25" fmla="*/ 2147483647 h 203"/>
              <a:gd name="T26" fmla="*/ 2147483647 w 216"/>
              <a:gd name="T27" fmla="*/ 2147483647 h 203"/>
              <a:gd name="T28" fmla="*/ 2147483647 w 216"/>
              <a:gd name="T29" fmla="*/ 0 h 203"/>
              <a:gd name="T30" fmla="*/ 2147483647 w 216"/>
              <a:gd name="T31" fmla="*/ 2147483647 h 203"/>
              <a:gd name="T32" fmla="*/ 2147483647 w 216"/>
              <a:gd name="T33" fmla="*/ 0 h 203"/>
              <a:gd name="T34" fmla="*/ 2147483647 w 216"/>
              <a:gd name="T35" fmla="*/ 2147483647 h 20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
              <a:gd name="T55" fmla="*/ 0 h 203"/>
              <a:gd name="T56" fmla="*/ 216 w 216"/>
              <a:gd name="T57" fmla="*/ 203 h 20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 h="203">
                <a:moveTo>
                  <a:pt x="39" y="15"/>
                </a:moveTo>
                <a:lnTo>
                  <a:pt x="80" y="93"/>
                </a:lnTo>
                <a:lnTo>
                  <a:pt x="0" y="152"/>
                </a:lnTo>
                <a:lnTo>
                  <a:pt x="9" y="198"/>
                </a:lnTo>
                <a:lnTo>
                  <a:pt x="18" y="190"/>
                </a:lnTo>
                <a:lnTo>
                  <a:pt x="29" y="203"/>
                </a:lnTo>
                <a:lnTo>
                  <a:pt x="101" y="137"/>
                </a:lnTo>
                <a:lnTo>
                  <a:pt x="140" y="197"/>
                </a:lnTo>
                <a:lnTo>
                  <a:pt x="172" y="193"/>
                </a:lnTo>
                <a:lnTo>
                  <a:pt x="185" y="174"/>
                </a:lnTo>
                <a:lnTo>
                  <a:pt x="135" y="111"/>
                </a:lnTo>
                <a:lnTo>
                  <a:pt x="216" y="29"/>
                </a:lnTo>
                <a:lnTo>
                  <a:pt x="183" y="3"/>
                </a:lnTo>
                <a:lnTo>
                  <a:pt x="115" y="63"/>
                </a:lnTo>
                <a:lnTo>
                  <a:pt x="78" y="0"/>
                </a:lnTo>
                <a:lnTo>
                  <a:pt x="62" y="8"/>
                </a:lnTo>
                <a:lnTo>
                  <a:pt x="48" y="0"/>
                </a:lnTo>
                <a:lnTo>
                  <a:pt x="39" y="15"/>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44" name="Freeform 140">
            <a:extLst>
              <a:ext uri="{FF2B5EF4-FFF2-40B4-BE49-F238E27FC236}">
                <a16:creationId xmlns:a16="http://schemas.microsoft.com/office/drawing/2014/main" id="{8B82B9E1-4071-EA40-BE9A-8929EF676AB7}"/>
              </a:ext>
            </a:extLst>
          </p:cNvPr>
          <p:cNvSpPr>
            <a:spLocks/>
          </p:cNvSpPr>
          <p:nvPr/>
        </p:nvSpPr>
        <p:spPr bwMode="auto">
          <a:xfrm>
            <a:off x="3449638" y="4495800"/>
            <a:ext cx="57150" cy="53975"/>
          </a:xfrm>
          <a:custGeom>
            <a:avLst/>
            <a:gdLst>
              <a:gd name="T0" fmla="*/ 2147483647 w 216"/>
              <a:gd name="T1" fmla="*/ 2147483647 h 203"/>
              <a:gd name="T2" fmla="*/ 2147483647 w 216"/>
              <a:gd name="T3" fmla="*/ 2147483647 h 203"/>
              <a:gd name="T4" fmla="*/ 0 w 216"/>
              <a:gd name="T5" fmla="*/ 2147483647 h 203"/>
              <a:gd name="T6" fmla="*/ 2147483647 w 216"/>
              <a:gd name="T7" fmla="*/ 2147483647 h 203"/>
              <a:gd name="T8" fmla="*/ 2147483647 w 216"/>
              <a:gd name="T9" fmla="*/ 2147483647 h 203"/>
              <a:gd name="T10" fmla="*/ 2147483647 w 216"/>
              <a:gd name="T11" fmla="*/ 2147483647 h 203"/>
              <a:gd name="T12" fmla="*/ 2147483647 w 216"/>
              <a:gd name="T13" fmla="*/ 2147483647 h 203"/>
              <a:gd name="T14" fmla="*/ 2147483647 w 216"/>
              <a:gd name="T15" fmla="*/ 2147483647 h 203"/>
              <a:gd name="T16" fmla="*/ 2147483647 w 216"/>
              <a:gd name="T17" fmla="*/ 2147483647 h 203"/>
              <a:gd name="T18" fmla="*/ 2147483647 w 216"/>
              <a:gd name="T19" fmla="*/ 2147483647 h 203"/>
              <a:gd name="T20" fmla="*/ 2147483647 w 216"/>
              <a:gd name="T21" fmla="*/ 2147483647 h 203"/>
              <a:gd name="T22" fmla="*/ 2147483647 w 216"/>
              <a:gd name="T23" fmla="*/ 2147483647 h 203"/>
              <a:gd name="T24" fmla="*/ 2147483647 w 216"/>
              <a:gd name="T25" fmla="*/ 2147483647 h 203"/>
              <a:gd name="T26" fmla="*/ 2147483647 w 216"/>
              <a:gd name="T27" fmla="*/ 2147483647 h 203"/>
              <a:gd name="T28" fmla="*/ 2147483647 w 216"/>
              <a:gd name="T29" fmla="*/ 0 h 203"/>
              <a:gd name="T30" fmla="*/ 2147483647 w 216"/>
              <a:gd name="T31" fmla="*/ 2147483647 h 203"/>
              <a:gd name="T32" fmla="*/ 2147483647 w 216"/>
              <a:gd name="T33" fmla="*/ 0 h 203"/>
              <a:gd name="T34" fmla="*/ 2147483647 w 216"/>
              <a:gd name="T35" fmla="*/ 2147483647 h 20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
              <a:gd name="T55" fmla="*/ 0 h 203"/>
              <a:gd name="T56" fmla="*/ 216 w 216"/>
              <a:gd name="T57" fmla="*/ 203 h 20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 h="203">
                <a:moveTo>
                  <a:pt x="39" y="15"/>
                </a:moveTo>
                <a:lnTo>
                  <a:pt x="80" y="93"/>
                </a:lnTo>
                <a:lnTo>
                  <a:pt x="0" y="152"/>
                </a:lnTo>
                <a:lnTo>
                  <a:pt x="9" y="198"/>
                </a:lnTo>
                <a:lnTo>
                  <a:pt x="18" y="190"/>
                </a:lnTo>
                <a:lnTo>
                  <a:pt x="29" y="203"/>
                </a:lnTo>
                <a:lnTo>
                  <a:pt x="101" y="137"/>
                </a:lnTo>
                <a:lnTo>
                  <a:pt x="140" y="197"/>
                </a:lnTo>
                <a:lnTo>
                  <a:pt x="172" y="193"/>
                </a:lnTo>
                <a:lnTo>
                  <a:pt x="185" y="174"/>
                </a:lnTo>
                <a:lnTo>
                  <a:pt x="135" y="111"/>
                </a:lnTo>
                <a:lnTo>
                  <a:pt x="216" y="29"/>
                </a:lnTo>
                <a:lnTo>
                  <a:pt x="183" y="3"/>
                </a:lnTo>
                <a:lnTo>
                  <a:pt x="115" y="63"/>
                </a:lnTo>
                <a:lnTo>
                  <a:pt x="78" y="0"/>
                </a:lnTo>
                <a:lnTo>
                  <a:pt x="62" y="8"/>
                </a:lnTo>
                <a:lnTo>
                  <a:pt x="48" y="0"/>
                </a:lnTo>
                <a:lnTo>
                  <a:pt x="39" y="15"/>
                </a:lnTo>
              </a:path>
            </a:pathLst>
          </a:custGeom>
          <a:noFill/>
          <a:ln w="0">
            <a:solidFill>
              <a:srgbClr val="C2C1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45" name="Freeform 141">
            <a:extLst>
              <a:ext uri="{FF2B5EF4-FFF2-40B4-BE49-F238E27FC236}">
                <a16:creationId xmlns:a16="http://schemas.microsoft.com/office/drawing/2014/main" id="{325491A0-39D3-6045-85AF-5B18BC2157AE}"/>
              </a:ext>
            </a:extLst>
          </p:cNvPr>
          <p:cNvSpPr>
            <a:spLocks/>
          </p:cNvSpPr>
          <p:nvPr/>
        </p:nvSpPr>
        <p:spPr bwMode="auto">
          <a:xfrm>
            <a:off x="3452813" y="4546600"/>
            <a:ext cx="34925" cy="50800"/>
          </a:xfrm>
          <a:custGeom>
            <a:avLst/>
            <a:gdLst>
              <a:gd name="T0" fmla="*/ 2147483647 w 133"/>
              <a:gd name="T1" fmla="*/ 2147483647 h 190"/>
              <a:gd name="T2" fmla="*/ 2147483647 w 133"/>
              <a:gd name="T3" fmla="*/ 2147483647 h 190"/>
              <a:gd name="T4" fmla="*/ 2147483647 w 133"/>
              <a:gd name="T5" fmla="*/ 2147483647 h 190"/>
              <a:gd name="T6" fmla="*/ 2147483647 w 133"/>
              <a:gd name="T7" fmla="*/ 2147483647 h 190"/>
              <a:gd name="T8" fmla="*/ 2147483647 w 133"/>
              <a:gd name="T9" fmla="*/ 2147483647 h 190"/>
              <a:gd name="T10" fmla="*/ 2147483647 w 133"/>
              <a:gd name="T11" fmla="*/ 2147483647 h 190"/>
              <a:gd name="T12" fmla="*/ 2147483647 w 133"/>
              <a:gd name="T13" fmla="*/ 2147483647 h 190"/>
              <a:gd name="T14" fmla="*/ 2147483647 w 133"/>
              <a:gd name="T15" fmla="*/ 2147483647 h 190"/>
              <a:gd name="T16" fmla="*/ 2147483647 w 133"/>
              <a:gd name="T17" fmla="*/ 2147483647 h 190"/>
              <a:gd name="T18" fmla="*/ 2147483647 w 133"/>
              <a:gd name="T19" fmla="*/ 2147483647 h 190"/>
              <a:gd name="T20" fmla="*/ 2147483647 w 133"/>
              <a:gd name="T21" fmla="*/ 2147483647 h 190"/>
              <a:gd name="T22" fmla="*/ 2147483647 w 133"/>
              <a:gd name="T23" fmla="*/ 2147483647 h 190"/>
              <a:gd name="T24" fmla="*/ 2147483647 w 133"/>
              <a:gd name="T25" fmla="*/ 2147483647 h 190"/>
              <a:gd name="T26" fmla="*/ 2147483647 w 133"/>
              <a:gd name="T27" fmla="*/ 2147483647 h 190"/>
              <a:gd name="T28" fmla="*/ 2147483647 w 133"/>
              <a:gd name="T29" fmla="*/ 2147483647 h 190"/>
              <a:gd name="T30" fmla="*/ 2147483647 w 133"/>
              <a:gd name="T31" fmla="*/ 2147483647 h 190"/>
              <a:gd name="T32" fmla="*/ 2147483647 w 133"/>
              <a:gd name="T33" fmla="*/ 2147483647 h 190"/>
              <a:gd name="T34" fmla="*/ 2147483647 w 133"/>
              <a:gd name="T35" fmla="*/ 2147483647 h 190"/>
              <a:gd name="T36" fmla="*/ 2147483647 w 133"/>
              <a:gd name="T37" fmla="*/ 2147483647 h 190"/>
              <a:gd name="T38" fmla="*/ 2147483647 w 133"/>
              <a:gd name="T39" fmla="*/ 2147483647 h 190"/>
              <a:gd name="T40" fmla="*/ 2147483647 w 133"/>
              <a:gd name="T41" fmla="*/ 2147483647 h 190"/>
              <a:gd name="T42" fmla="*/ 2147483647 w 133"/>
              <a:gd name="T43" fmla="*/ 2147483647 h 190"/>
              <a:gd name="T44" fmla="*/ 0 w 133"/>
              <a:gd name="T45" fmla="*/ 2147483647 h 190"/>
              <a:gd name="T46" fmla="*/ 2147483647 w 133"/>
              <a:gd name="T47" fmla="*/ 2147483647 h 190"/>
              <a:gd name="T48" fmla="*/ 2147483647 w 133"/>
              <a:gd name="T49" fmla="*/ 2147483647 h 190"/>
              <a:gd name="T50" fmla="*/ 2147483647 w 133"/>
              <a:gd name="T51" fmla="*/ 2147483647 h 190"/>
              <a:gd name="T52" fmla="*/ 2147483647 w 133"/>
              <a:gd name="T53" fmla="*/ 2147483647 h 190"/>
              <a:gd name="T54" fmla="*/ 2147483647 w 133"/>
              <a:gd name="T55" fmla="*/ 2147483647 h 190"/>
              <a:gd name="T56" fmla="*/ 2147483647 w 133"/>
              <a:gd name="T57" fmla="*/ 2147483647 h 190"/>
              <a:gd name="T58" fmla="*/ 2147483647 w 133"/>
              <a:gd name="T59" fmla="*/ 2147483647 h 190"/>
              <a:gd name="T60" fmla="*/ 2147483647 w 133"/>
              <a:gd name="T61" fmla="*/ 2147483647 h 190"/>
              <a:gd name="T62" fmla="*/ 2147483647 w 133"/>
              <a:gd name="T63" fmla="*/ 0 h 19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3"/>
              <a:gd name="T97" fmla="*/ 0 h 190"/>
              <a:gd name="T98" fmla="*/ 133 w 133"/>
              <a:gd name="T99" fmla="*/ 190 h 19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3" h="190">
                <a:moveTo>
                  <a:pt x="84" y="0"/>
                </a:moveTo>
                <a:lnTo>
                  <a:pt x="90" y="2"/>
                </a:lnTo>
                <a:lnTo>
                  <a:pt x="96" y="4"/>
                </a:lnTo>
                <a:lnTo>
                  <a:pt x="102" y="8"/>
                </a:lnTo>
                <a:lnTo>
                  <a:pt x="107" y="12"/>
                </a:lnTo>
                <a:lnTo>
                  <a:pt x="112" y="17"/>
                </a:lnTo>
                <a:lnTo>
                  <a:pt x="117" y="23"/>
                </a:lnTo>
                <a:lnTo>
                  <a:pt x="120" y="29"/>
                </a:lnTo>
                <a:lnTo>
                  <a:pt x="124" y="36"/>
                </a:lnTo>
                <a:lnTo>
                  <a:pt x="127" y="44"/>
                </a:lnTo>
                <a:lnTo>
                  <a:pt x="130" y="51"/>
                </a:lnTo>
                <a:lnTo>
                  <a:pt x="132" y="59"/>
                </a:lnTo>
                <a:lnTo>
                  <a:pt x="133" y="69"/>
                </a:lnTo>
                <a:lnTo>
                  <a:pt x="133" y="78"/>
                </a:lnTo>
                <a:lnTo>
                  <a:pt x="133" y="87"/>
                </a:lnTo>
                <a:lnTo>
                  <a:pt x="133" y="97"/>
                </a:lnTo>
                <a:lnTo>
                  <a:pt x="131" y="106"/>
                </a:lnTo>
                <a:lnTo>
                  <a:pt x="130" y="115"/>
                </a:lnTo>
                <a:lnTo>
                  <a:pt x="126" y="125"/>
                </a:lnTo>
                <a:lnTo>
                  <a:pt x="124" y="134"/>
                </a:lnTo>
                <a:lnTo>
                  <a:pt x="120" y="142"/>
                </a:lnTo>
                <a:lnTo>
                  <a:pt x="116" y="150"/>
                </a:lnTo>
                <a:lnTo>
                  <a:pt x="111" y="157"/>
                </a:lnTo>
                <a:lnTo>
                  <a:pt x="106" y="163"/>
                </a:lnTo>
                <a:lnTo>
                  <a:pt x="100" y="170"/>
                </a:lnTo>
                <a:lnTo>
                  <a:pt x="95" y="175"/>
                </a:lnTo>
                <a:lnTo>
                  <a:pt x="89" y="180"/>
                </a:lnTo>
                <a:lnTo>
                  <a:pt x="83" y="183"/>
                </a:lnTo>
                <a:lnTo>
                  <a:pt x="77" y="187"/>
                </a:lnTo>
                <a:lnTo>
                  <a:pt x="70" y="189"/>
                </a:lnTo>
                <a:lnTo>
                  <a:pt x="63" y="190"/>
                </a:lnTo>
                <a:lnTo>
                  <a:pt x="57" y="190"/>
                </a:lnTo>
                <a:lnTo>
                  <a:pt x="50" y="189"/>
                </a:lnTo>
                <a:lnTo>
                  <a:pt x="43" y="188"/>
                </a:lnTo>
                <a:lnTo>
                  <a:pt x="37" y="185"/>
                </a:lnTo>
                <a:lnTo>
                  <a:pt x="31" y="182"/>
                </a:lnTo>
                <a:lnTo>
                  <a:pt x="27" y="177"/>
                </a:lnTo>
                <a:lnTo>
                  <a:pt x="21" y="173"/>
                </a:lnTo>
                <a:lnTo>
                  <a:pt x="17" y="167"/>
                </a:lnTo>
                <a:lnTo>
                  <a:pt x="13" y="161"/>
                </a:lnTo>
                <a:lnTo>
                  <a:pt x="9" y="154"/>
                </a:lnTo>
                <a:lnTo>
                  <a:pt x="7" y="146"/>
                </a:lnTo>
                <a:lnTo>
                  <a:pt x="5" y="139"/>
                </a:lnTo>
                <a:lnTo>
                  <a:pt x="2" y="129"/>
                </a:lnTo>
                <a:lnTo>
                  <a:pt x="1" y="121"/>
                </a:lnTo>
                <a:lnTo>
                  <a:pt x="0" y="112"/>
                </a:lnTo>
                <a:lnTo>
                  <a:pt x="0" y="102"/>
                </a:lnTo>
                <a:lnTo>
                  <a:pt x="1" y="93"/>
                </a:lnTo>
                <a:lnTo>
                  <a:pt x="2" y="84"/>
                </a:lnTo>
                <a:lnTo>
                  <a:pt x="5" y="73"/>
                </a:lnTo>
                <a:lnTo>
                  <a:pt x="7" y="65"/>
                </a:lnTo>
                <a:lnTo>
                  <a:pt x="10" y="56"/>
                </a:lnTo>
                <a:lnTo>
                  <a:pt x="14" y="48"/>
                </a:lnTo>
                <a:lnTo>
                  <a:pt x="19" y="39"/>
                </a:lnTo>
                <a:lnTo>
                  <a:pt x="23" y="32"/>
                </a:lnTo>
                <a:lnTo>
                  <a:pt x="28" y="25"/>
                </a:lnTo>
                <a:lnTo>
                  <a:pt x="34" y="19"/>
                </a:lnTo>
                <a:lnTo>
                  <a:pt x="38" y="15"/>
                </a:lnTo>
                <a:lnTo>
                  <a:pt x="44" y="10"/>
                </a:lnTo>
                <a:lnTo>
                  <a:pt x="51" y="7"/>
                </a:lnTo>
                <a:lnTo>
                  <a:pt x="57" y="3"/>
                </a:lnTo>
                <a:lnTo>
                  <a:pt x="64" y="1"/>
                </a:lnTo>
                <a:lnTo>
                  <a:pt x="70" y="0"/>
                </a:lnTo>
                <a:lnTo>
                  <a:pt x="77" y="0"/>
                </a:lnTo>
                <a:lnTo>
                  <a:pt x="84" y="0"/>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46" name="Freeform 142">
            <a:extLst>
              <a:ext uri="{FF2B5EF4-FFF2-40B4-BE49-F238E27FC236}">
                <a16:creationId xmlns:a16="http://schemas.microsoft.com/office/drawing/2014/main" id="{10F9F5F2-AE7F-954D-9F36-2AFBC7AC6B55}"/>
              </a:ext>
            </a:extLst>
          </p:cNvPr>
          <p:cNvSpPr>
            <a:spLocks/>
          </p:cNvSpPr>
          <p:nvPr/>
        </p:nvSpPr>
        <p:spPr bwMode="auto">
          <a:xfrm>
            <a:off x="3452813" y="4546600"/>
            <a:ext cx="34925" cy="50800"/>
          </a:xfrm>
          <a:custGeom>
            <a:avLst/>
            <a:gdLst>
              <a:gd name="T0" fmla="*/ 2147483647 w 133"/>
              <a:gd name="T1" fmla="*/ 2147483647 h 190"/>
              <a:gd name="T2" fmla="*/ 2147483647 w 133"/>
              <a:gd name="T3" fmla="*/ 2147483647 h 190"/>
              <a:gd name="T4" fmla="*/ 2147483647 w 133"/>
              <a:gd name="T5" fmla="*/ 2147483647 h 190"/>
              <a:gd name="T6" fmla="*/ 2147483647 w 133"/>
              <a:gd name="T7" fmla="*/ 2147483647 h 190"/>
              <a:gd name="T8" fmla="*/ 2147483647 w 133"/>
              <a:gd name="T9" fmla="*/ 2147483647 h 190"/>
              <a:gd name="T10" fmla="*/ 2147483647 w 133"/>
              <a:gd name="T11" fmla="*/ 2147483647 h 190"/>
              <a:gd name="T12" fmla="*/ 2147483647 w 133"/>
              <a:gd name="T13" fmla="*/ 2147483647 h 190"/>
              <a:gd name="T14" fmla="*/ 2147483647 w 133"/>
              <a:gd name="T15" fmla="*/ 2147483647 h 190"/>
              <a:gd name="T16" fmla="*/ 2147483647 w 133"/>
              <a:gd name="T17" fmla="*/ 2147483647 h 190"/>
              <a:gd name="T18" fmla="*/ 2147483647 w 133"/>
              <a:gd name="T19" fmla="*/ 2147483647 h 190"/>
              <a:gd name="T20" fmla="*/ 2147483647 w 133"/>
              <a:gd name="T21" fmla="*/ 2147483647 h 190"/>
              <a:gd name="T22" fmla="*/ 2147483647 w 133"/>
              <a:gd name="T23" fmla="*/ 2147483647 h 190"/>
              <a:gd name="T24" fmla="*/ 2147483647 w 133"/>
              <a:gd name="T25" fmla="*/ 2147483647 h 190"/>
              <a:gd name="T26" fmla="*/ 2147483647 w 133"/>
              <a:gd name="T27" fmla="*/ 2147483647 h 190"/>
              <a:gd name="T28" fmla="*/ 2147483647 w 133"/>
              <a:gd name="T29" fmla="*/ 2147483647 h 190"/>
              <a:gd name="T30" fmla="*/ 2147483647 w 133"/>
              <a:gd name="T31" fmla="*/ 2147483647 h 190"/>
              <a:gd name="T32" fmla="*/ 2147483647 w 133"/>
              <a:gd name="T33" fmla="*/ 2147483647 h 190"/>
              <a:gd name="T34" fmla="*/ 2147483647 w 133"/>
              <a:gd name="T35" fmla="*/ 2147483647 h 190"/>
              <a:gd name="T36" fmla="*/ 2147483647 w 133"/>
              <a:gd name="T37" fmla="*/ 2147483647 h 190"/>
              <a:gd name="T38" fmla="*/ 2147483647 w 133"/>
              <a:gd name="T39" fmla="*/ 2147483647 h 190"/>
              <a:gd name="T40" fmla="*/ 2147483647 w 133"/>
              <a:gd name="T41" fmla="*/ 2147483647 h 190"/>
              <a:gd name="T42" fmla="*/ 2147483647 w 133"/>
              <a:gd name="T43" fmla="*/ 2147483647 h 190"/>
              <a:gd name="T44" fmla="*/ 0 w 133"/>
              <a:gd name="T45" fmla="*/ 2147483647 h 190"/>
              <a:gd name="T46" fmla="*/ 2147483647 w 133"/>
              <a:gd name="T47" fmla="*/ 2147483647 h 190"/>
              <a:gd name="T48" fmla="*/ 2147483647 w 133"/>
              <a:gd name="T49" fmla="*/ 2147483647 h 190"/>
              <a:gd name="T50" fmla="*/ 2147483647 w 133"/>
              <a:gd name="T51" fmla="*/ 2147483647 h 190"/>
              <a:gd name="T52" fmla="*/ 2147483647 w 133"/>
              <a:gd name="T53" fmla="*/ 2147483647 h 190"/>
              <a:gd name="T54" fmla="*/ 2147483647 w 133"/>
              <a:gd name="T55" fmla="*/ 2147483647 h 190"/>
              <a:gd name="T56" fmla="*/ 2147483647 w 133"/>
              <a:gd name="T57" fmla="*/ 2147483647 h 190"/>
              <a:gd name="T58" fmla="*/ 2147483647 w 133"/>
              <a:gd name="T59" fmla="*/ 2147483647 h 190"/>
              <a:gd name="T60" fmla="*/ 2147483647 w 133"/>
              <a:gd name="T61" fmla="*/ 2147483647 h 190"/>
              <a:gd name="T62" fmla="*/ 2147483647 w 133"/>
              <a:gd name="T63" fmla="*/ 0 h 19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3"/>
              <a:gd name="T97" fmla="*/ 0 h 190"/>
              <a:gd name="T98" fmla="*/ 133 w 133"/>
              <a:gd name="T99" fmla="*/ 190 h 19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3" h="190">
                <a:moveTo>
                  <a:pt x="84" y="0"/>
                </a:moveTo>
                <a:lnTo>
                  <a:pt x="90" y="2"/>
                </a:lnTo>
                <a:lnTo>
                  <a:pt x="96" y="4"/>
                </a:lnTo>
                <a:lnTo>
                  <a:pt x="102" y="8"/>
                </a:lnTo>
                <a:lnTo>
                  <a:pt x="107" y="12"/>
                </a:lnTo>
                <a:lnTo>
                  <a:pt x="112" y="17"/>
                </a:lnTo>
                <a:lnTo>
                  <a:pt x="117" y="23"/>
                </a:lnTo>
                <a:lnTo>
                  <a:pt x="120" y="29"/>
                </a:lnTo>
                <a:lnTo>
                  <a:pt x="124" y="36"/>
                </a:lnTo>
                <a:lnTo>
                  <a:pt x="127" y="44"/>
                </a:lnTo>
                <a:lnTo>
                  <a:pt x="130" y="51"/>
                </a:lnTo>
                <a:lnTo>
                  <a:pt x="132" y="59"/>
                </a:lnTo>
                <a:lnTo>
                  <a:pt x="133" y="69"/>
                </a:lnTo>
                <a:lnTo>
                  <a:pt x="133" y="78"/>
                </a:lnTo>
                <a:lnTo>
                  <a:pt x="133" y="87"/>
                </a:lnTo>
                <a:lnTo>
                  <a:pt x="133" y="97"/>
                </a:lnTo>
                <a:lnTo>
                  <a:pt x="131" y="106"/>
                </a:lnTo>
                <a:lnTo>
                  <a:pt x="130" y="115"/>
                </a:lnTo>
                <a:lnTo>
                  <a:pt x="126" y="125"/>
                </a:lnTo>
                <a:lnTo>
                  <a:pt x="124" y="134"/>
                </a:lnTo>
                <a:lnTo>
                  <a:pt x="120" y="142"/>
                </a:lnTo>
                <a:lnTo>
                  <a:pt x="116" y="150"/>
                </a:lnTo>
                <a:lnTo>
                  <a:pt x="111" y="157"/>
                </a:lnTo>
                <a:lnTo>
                  <a:pt x="106" y="163"/>
                </a:lnTo>
                <a:lnTo>
                  <a:pt x="100" y="170"/>
                </a:lnTo>
                <a:lnTo>
                  <a:pt x="95" y="175"/>
                </a:lnTo>
                <a:lnTo>
                  <a:pt x="89" y="180"/>
                </a:lnTo>
                <a:lnTo>
                  <a:pt x="83" y="183"/>
                </a:lnTo>
                <a:lnTo>
                  <a:pt x="77" y="187"/>
                </a:lnTo>
                <a:lnTo>
                  <a:pt x="70" y="189"/>
                </a:lnTo>
                <a:lnTo>
                  <a:pt x="63" y="190"/>
                </a:lnTo>
                <a:lnTo>
                  <a:pt x="57" y="190"/>
                </a:lnTo>
                <a:lnTo>
                  <a:pt x="50" y="189"/>
                </a:lnTo>
                <a:lnTo>
                  <a:pt x="43" y="188"/>
                </a:lnTo>
                <a:lnTo>
                  <a:pt x="37" y="185"/>
                </a:lnTo>
                <a:lnTo>
                  <a:pt x="31" y="182"/>
                </a:lnTo>
                <a:lnTo>
                  <a:pt x="27" y="177"/>
                </a:lnTo>
                <a:lnTo>
                  <a:pt x="21" y="173"/>
                </a:lnTo>
                <a:lnTo>
                  <a:pt x="17" y="167"/>
                </a:lnTo>
                <a:lnTo>
                  <a:pt x="13" y="161"/>
                </a:lnTo>
                <a:lnTo>
                  <a:pt x="9" y="154"/>
                </a:lnTo>
                <a:lnTo>
                  <a:pt x="7" y="146"/>
                </a:lnTo>
                <a:lnTo>
                  <a:pt x="5" y="139"/>
                </a:lnTo>
                <a:lnTo>
                  <a:pt x="2" y="129"/>
                </a:lnTo>
                <a:lnTo>
                  <a:pt x="1" y="121"/>
                </a:lnTo>
                <a:lnTo>
                  <a:pt x="0" y="112"/>
                </a:lnTo>
                <a:lnTo>
                  <a:pt x="0" y="102"/>
                </a:lnTo>
                <a:lnTo>
                  <a:pt x="1" y="93"/>
                </a:lnTo>
                <a:lnTo>
                  <a:pt x="2" y="84"/>
                </a:lnTo>
                <a:lnTo>
                  <a:pt x="5" y="73"/>
                </a:lnTo>
                <a:lnTo>
                  <a:pt x="7" y="65"/>
                </a:lnTo>
                <a:lnTo>
                  <a:pt x="10" y="56"/>
                </a:lnTo>
                <a:lnTo>
                  <a:pt x="14" y="48"/>
                </a:lnTo>
                <a:lnTo>
                  <a:pt x="19" y="39"/>
                </a:lnTo>
                <a:lnTo>
                  <a:pt x="23" y="32"/>
                </a:lnTo>
                <a:lnTo>
                  <a:pt x="28" y="25"/>
                </a:lnTo>
                <a:lnTo>
                  <a:pt x="34" y="19"/>
                </a:lnTo>
                <a:lnTo>
                  <a:pt x="38" y="15"/>
                </a:lnTo>
                <a:lnTo>
                  <a:pt x="44" y="10"/>
                </a:lnTo>
                <a:lnTo>
                  <a:pt x="51" y="7"/>
                </a:lnTo>
                <a:lnTo>
                  <a:pt x="57" y="3"/>
                </a:lnTo>
                <a:lnTo>
                  <a:pt x="64" y="1"/>
                </a:lnTo>
                <a:lnTo>
                  <a:pt x="70" y="0"/>
                </a:lnTo>
                <a:lnTo>
                  <a:pt x="77" y="0"/>
                </a:lnTo>
                <a:lnTo>
                  <a:pt x="84" y="0"/>
                </a:lnTo>
              </a:path>
            </a:pathLst>
          </a:custGeom>
          <a:noFill/>
          <a:ln w="0">
            <a:solidFill>
              <a:srgbClr val="C2C1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47" name="Freeform 143">
            <a:extLst>
              <a:ext uri="{FF2B5EF4-FFF2-40B4-BE49-F238E27FC236}">
                <a16:creationId xmlns:a16="http://schemas.microsoft.com/office/drawing/2014/main" id="{223A0A3C-4065-C142-B5A9-2FBAA2F6994D}"/>
              </a:ext>
            </a:extLst>
          </p:cNvPr>
          <p:cNvSpPr>
            <a:spLocks/>
          </p:cNvSpPr>
          <p:nvPr/>
        </p:nvSpPr>
        <p:spPr bwMode="auto">
          <a:xfrm>
            <a:off x="3462338" y="4556125"/>
            <a:ext cx="14287" cy="26988"/>
          </a:xfrm>
          <a:custGeom>
            <a:avLst/>
            <a:gdLst>
              <a:gd name="T0" fmla="*/ 2147483647 w 54"/>
              <a:gd name="T1" fmla="*/ 0 h 103"/>
              <a:gd name="T2" fmla="*/ 2147483647 w 54"/>
              <a:gd name="T3" fmla="*/ 2147483647 h 103"/>
              <a:gd name="T4" fmla="*/ 2147483647 w 54"/>
              <a:gd name="T5" fmla="*/ 2147483647 h 103"/>
              <a:gd name="T6" fmla="*/ 2147483647 w 54"/>
              <a:gd name="T7" fmla="*/ 2147483647 h 103"/>
              <a:gd name="T8" fmla="*/ 2147483647 w 54"/>
              <a:gd name="T9" fmla="*/ 2147483647 h 103"/>
              <a:gd name="T10" fmla="*/ 2147483647 w 54"/>
              <a:gd name="T11" fmla="*/ 2147483647 h 103"/>
              <a:gd name="T12" fmla="*/ 2147483647 w 54"/>
              <a:gd name="T13" fmla="*/ 2147483647 h 103"/>
              <a:gd name="T14" fmla="*/ 2147483647 w 54"/>
              <a:gd name="T15" fmla="*/ 2147483647 h 103"/>
              <a:gd name="T16" fmla="*/ 2147483647 w 54"/>
              <a:gd name="T17" fmla="*/ 2147483647 h 103"/>
              <a:gd name="T18" fmla="*/ 2147483647 w 54"/>
              <a:gd name="T19" fmla="*/ 2147483647 h 103"/>
              <a:gd name="T20" fmla="*/ 2147483647 w 54"/>
              <a:gd name="T21" fmla="*/ 2147483647 h 103"/>
              <a:gd name="T22" fmla="*/ 2147483647 w 54"/>
              <a:gd name="T23" fmla="*/ 2147483647 h 103"/>
              <a:gd name="T24" fmla="*/ 2147483647 w 54"/>
              <a:gd name="T25" fmla="*/ 2147483647 h 103"/>
              <a:gd name="T26" fmla="*/ 2147483647 w 54"/>
              <a:gd name="T27" fmla="*/ 2147483647 h 103"/>
              <a:gd name="T28" fmla="*/ 2147483647 w 54"/>
              <a:gd name="T29" fmla="*/ 2147483647 h 103"/>
              <a:gd name="T30" fmla="*/ 2147483647 w 54"/>
              <a:gd name="T31" fmla="*/ 2147483647 h 103"/>
              <a:gd name="T32" fmla="*/ 2147483647 w 54"/>
              <a:gd name="T33" fmla="*/ 2147483647 h 103"/>
              <a:gd name="T34" fmla="*/ 2147483647 w 54"/>
              <a:gd name="T35" fmla="*/ 2147483647 h 103"/>
              <a:gd name="T36" fmla="*/ 2147483647 w 54"/>
              <a:gd name="T37" fmla="*/ 2147483647 h 103"/>
              <a:gd name="T38" fmla="*/ 2147483647 w 54"/>
              <a:gd name="T39" fmla="*/ 2147483647 h 103"/>
              <a:gd name="T40" fmla="*/ 2147483647 w 54"/>
              <a:gd name="T41" fmla="*/ 2147483647 h 103"/>
              <a:gd name="T42" fmla="*/ 2147483647 w 54"/>
              <a:gd name="T43" fmla="*/ 2147483647 h 103"/>
              <a:gd name="T44" fmla="*/ 0 w 54"/>
              <a:gd name="T45" fmla="*/ 2147483647 h 103"/>
              <a:gd name="T46" fmla="*/ 0 w 54"/>
              <a:gd name="T47" fmla="*/ 2147483647 h 103"/>
              <a:gd name="T48" fmla="*/ 2147483647 w 54"/>
              <a:gd name="T49" fmla="*/ 2147483647 h 103"/>
              <a:gd name="T50" fmla="*/ 2147483647 w 54"/>
              <a:gd name="T51" fmla="*/ 2147483647 h 103"/>
              <a:gd name="T52" fmla="*/ 2147483647 w 54"/>
              <a:gd name="T53" fmla="*/ 2147483647 h 103"/>
              <a:gd name="T54" fmla="*/ 2147483647 w 54"/>
              <a:gd name="T55" fmla="*/ 2147483647 h 103"/>
              <a:gd name="T56" fmla="*/ 2147483647 w 54"/>
              <a:gd name="T57" fmla="*/ 2147483647 h 103"/>
              <a:gd name="T58" fmla="*/ 2147483647 w 54"/>
              <a:gd name="T59" fmla="*/ 2147483647 h 103"/>
              <a:gd name="T60" fmla="*/ 2147483647 w 54"/>
              <a:gd name="T61" fmla="*/ 2147483647 h 103"/>
              <a:gd name="T62" fmla="*/ 2147483647 w 54"/>
              <a:gd name="T63" fmla="*/ 0 h 103"/>
              <a:gd name="T64" fmla="*/ 2147483647 w 54"/>
              <a:gd name="T65" fmla="*/ 0 h 1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4"/>
              <a:gd name="T100" fmla="*/ 0 h 103"/>
              <a:gd name="T101" fmla="*/ 54 w 54"/>
              <a:gd name="T102" fmla="*/ 103 h 1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4" h="103">
                <a:moveTo>
                  <a:pt x="36" y="0"/>
                </a:moveTo>
                <a:lnTo>
                  <a:pt x="41" y="2"/>
                </a:lnTo>
                <a:lnTo>
                  <a:pt x="46" y="6"/>
                </a:lnTo>
                <a:lnTo>
                  <a:pt x="49" y="12"/>
                </a:lnTo>
                <a:lnTo>
                  <a:pt x="52" y="18"/>
                </a:lnTo>
                <a:lnTo>
                  <a:pt x="53" y="26"/>
                </a:lnTo>
                <a:lnTo>
                  <a:pt x="54" y="35"/>
                </a:lnTo>
                <a:lnTo>
                  <a:pt x="54" y="46"/>
                </a:lnTo>
                <a:lnTo>
                  <a:pt x="53" y="56"/>
                </a:lnTo>
                <a:lnTo>
                  <a:pt x="50" y="65"/>
                </a:lnTo>
                <a:lnTo>
                  <a:pt x="47" y="75"/>
                </a:lnTo>
                <a:lnTo>
                  <a:pt x="43" y="84"/>
                </a:lnTo>
                <a:lnTo>
                  <a:pt x="39" y="91"/>
                </a:lnTo>
                <a:lnTo>
                  <a:pt x="34" y="96"/>
                </a:lnTo>
                <a:lnTo>
                  <a:pt x="28" y="100"/>
                </a:lnTo>
                <a:lnTo>
                  <a:pt x="23" y="103"/>
                </a:lnTo>
                <a:lnTo>
                  <a:pt x="18" y="103"/>
                </a:lnTo>
                <a:lnTo>
                  <a:pt x="13" y="100"/>
                </a:lnTo>
                <a:lnTo>
                  <a:pt x="8" y="97"/>
                </a:lnTo>
                <a:lnTo>
                  <a:pt x="5" y="91"/>
                </a:lnTo>
                <a:lnTo>
                  <a:pt x="2" y="84"/>
                </a:lnTo>
                <a:lnTo>
                  <a:pt x="1" y="76"/>
                </a:lnTo>
                <a:lnTo>
                  <a:pt x="0" y="67"/>
                </a:lnTo>
                <a:lnTo>
                  <a:pt x="0" y="57"/>
                </a:lnTo>
                <a:lnTo>
                  <a:pt x="1" y="47"/>
                </a:lnTo>
                <a:lnTo>
                  <a:pt x="4" y="36"/>
                </a:lnTo>
                <a:lnTo>
                  <a:pt x="7" y="27"/>
                </a:lnTo>
                <a:lnTo>
                  <a:pt x="11" y="19"/>
                </a:lnTo>
                <a:lnTo>
                  <a:pt x="15" y="12"/>
                </a:lnTo>
                <a:lnTo>
                  <a:pt x="20" y="6"/>
                </a:lnTo>
                <a:lnTo>
                  <a:pt x="26" y="2"/>
                </a:lnTo>
                <a:lnTo>
                  <a:pt x="30" y="0"/>
                </a:lnTo>
                <a:lnTo>
                  <a:pt x="36" y="0"/>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48" name="Freeform 144">
            <a:extLst>
              <a:ext uri="{FF2B5EF4-FFF2-40B4-BE49-F238E27FC236}">
                <a16:creationId xmlns:a16="http://schemas.microsoft.com/office/drawing/2014/main" id="{47394EF5-2E3A-584D-A579-F797336AAC22}"/>
              </a:ext>
            </a:extLst>
          </p:cNvPr>
          <p:cNvSpPr>
            <a:spLocks/>
          </p:cNvSpPr>
          <p:nvPr/>
        </p:nvSpPr>
        <p:spPr bwMode="auto">
          <a:xfrm>
            <a:off x="3462338" y="4556125"/>
            <a:ext cx="14287" cy="26988"/>
          </a:xfrm>
          <a:custGeom>
            <a:avLst/>
            <a:gdLst>
              <a:gd name="T0" fmla="*/ 2147483647 w 54"/>
              <a:gd name="T1" fmla="*/ 0 h 103"/>
              <a:gd name="T2" fmla="*/ 2147483647 w 54"/>
              <a:gd name="T3" fmla="*/ 2147483647 h 103"/>
              <a:gd name="T4" fmla="*/ 2147483647 w 54"/>
              <a:gd name="T5" fmla="*/ 2147483647 h 103"/>
              <a:gd name="T6" fmla="*/ 2147483647 w 54"/>
              <a:gd name="T7" fmla="*/ 2147483647 h 103"/>
              <a:gd name="T8" fmla="*/ 2147483647 w 54"/>
              <a:gd name="T9" fmla="*/ 2147483647 h 103"/>
              <a:gd name="T10" fmla="*/ 2147483647 w 54"/>
              <a:gd name="T11" fmla="*/ 2147483647 h 103"/>
              <a:gd name="T12" fmla="*/ 2147483647 w 54"/>
              <a:gd name="T13" fmla="*/ 2147483647 h 103"/>
              <a:gd name="T14" fmla="*/ 2147483647 w 54"/>
              <a:gd name="T15" fmla="*/ 2147483647 h 103"/>
              <a:gd name="T16" fmla="*/ 2147483647 w 54"/>
              <a:gd name="T17" fmla="*/ 2147483647 h 103"/>
              <a:gd name="T18" fmla="*/ 2147483647 w 54"/>
              <a:gd name="T19" fmla="*/ 2147483647 h 103"/>
              <a:gd name="T20" fmla="*/ 2147483647 w 54"/>
              <a:gd name="T21" fmla="*/ 2147483647 h 103"/>
              <a:gd name="T22" fmla="*/ 2147483647 w 54"/>
              <a:gd name="T23" fmla="*/ 2147483647 h 103"/>
              <a:gd name="T24" fmla="*/ 2147483647 w 54"/>
              <a:gd name="T25" fmla="*/ 2147483647 h 103"/>
              <a:gd name="T26" fmla="*/ 2147483647 w 54"/>
              <a:gd name="T27" fmla="*/ 2147483647 h 103"/>
              <a:gd name="T28" fmla="*/ 2147483647 w 54"/>
              <a:gd name="T29" fmla="*/ 2147483647 h 103"/>
              <a:gd name="T30" fmla="*/ 2147483647 w 54"/>
              <a:gd name="T31" fmla="*/ 2147483647 h 103"/>
              <a:gd name="T32" fmla="*/ 2147483647 w 54"/>
              <a:gd name="T33" fmla="*/ 2147483647 h 103"/>
              <a:gd name="T34" fmla="*/ 2147483647 w 54"/>
              <a:gd name="T35" fmla="*/ 2147483647 h 103"/>
              <a:gd name="T36" fmla="*/ 2147483647 w 54"/>
              <a:gd name="T37" fmla="*/ 2147483647 h 103"/>
              <a:gd name="T38" fmla="*/ 2147483647 w 54"/>
              <a:gd name="T39" fmla="*/ 2147483647 h 103"/>
              <a:gd name="T40" fmla="*/ 2147483647 w 54"/>
              <a:gd name="T41" fmla="*/ 2147483647 h 103"/>
              <a:gd name="T42" fmla="*/ 2147483647 w 54"/>
              <a:gd name="T43" fmla="*/ 2147483647 h 103"/>
              <a:gd name="T44" fmla="*/ 0 w 54"/>
              <a:gd name="T45" fmla="*/ 2147483647 h 103"/>
              <a:gd name="T46" fmla="*/ 0 w 54"/>
              <a:gd name="T47" fmla="*/ 2147483647 h 103"/>
              <a:gd name="T48" fmla="*/ 2147483647 w 54"/>
              <a:gd name="T49" fmla="*/ 2147483647 h 103"/>
              <a:gd name="T50" fmla="*/ 2147483647 w 54"/>
              <a:gd name="T51" fmla="*/ 2147483647 h 103"/>
              <a:gd name="T52" fmla="*/ 2147483647 w 54"/>
              <a:gd name="T53" fmla="*/ 2147483647 h 103"/>
              <a:gd name="T54" fmla="*/ 2147483647 w 54"/>
              <a:gd name="T55" fmla="*/ 2147483647 h 103"/>
              <a:gd name="T56" fmla="*/ 2147483647 w 54"/>
              <a:gd name="T57" fmla="*/ 2147483647 h 103"/>
              <a:gd name="T58" fmla="*/ 2147483647 w 54"/>
              <a:gd name="T59" fmla="*/ 2147483647 h 103"/>
              <a:gd name="T60" fmla="*/ 2147483647 w 54"/>
              <a:gd name="T61" fmla="*/ 2147483647 h 103"/>
              <a:gd name="T62" fmla="*/ 2147483647 w 54"/>
              <a:gd name="T63" fmla="*/ 0 h 103"/>
              <a:gd name="T64" fmla="*/ 2147483647 w 54"/>
              <a:gd name="T65" fmla="*/ 0 h 1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4"/>
              <a:gd name="T100" fmla="*/ 0 h 103"/>
              <a:gd name="T101" fmla="*/ 54 w 54"/>
              <a:gd name="T102" fmla="*/ 103 h 1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4" h="103">
                <a:moveTo>
                  <a:pt x="36" y="0"/>
                </a:moveTo>
                <a:lnTo>
                  <a:pt x="41" y="2"/>
                </a:lnTo>
                <a:lnTo>
                  <a:pt x="46" y="6"/>
                </a:lnTo>
                <a:lnTo>
                  <a:pt x="49" y="12"/>
                </a:lnTo>
                <a:lnTo>
                  <a:pt x="52" y="18"/>
                </a:lnTo>
                <a:lnTo>
                  <a:pt x="53" y="26"/>
                </a:lnTo>
                <a:lnTo>
                  <a:pt x="54" y="35"/>
                </a:lnTo>
                <a:lnTo>
                  <a:pt x="54" y="46"/>
                </a:lnTo>
                <a:lnTo>
                  <a:pt x="53" y="56"/>
                </a:lnTo>
                <a:lnTo>
                  <a:pt x="50" y="65"/>
                </a:lnTo>
                <a:lnTo>
                  <a:pt x="47" y="75"/>
                </a:lnTo>
                <a:lnTo>
                  <a:pt x="43" y="84"/>
                </a:lnTo>
                <a:lnTo>
                  <a:pt x="39" y="91"/>
                </a:lnTo>
                <a:lnTo>
                  <a:pt x="34" y="96"/>
                </a:lnTo>
                <a:lnTo>
                  <a:pt x="28" y="100"/>
                </a:lnTo>
                <a:lnTo>
                  <a:pt x="23" y="103"/>
                </a:lnTo>
                <a:lnTo>
                  <a:pt x="18" y="103"/>
                </a:lnTo>
                <a:lnTo>
                  <a:pt x="13" y="100"/>
                </a:lnTo>
                <a:lnTo>
                  <a:pt x="8" y="97"/>
                </a:lnTo>
                <a:lnTo>
                  <a:pt x="5" y="91"/>
                </a:lnTo>
                <a:lnTo>
                  <a:pt x="2" y="84"/>
                </a:lnTo>
                <a:lnTo>
                  <a:pt x="1" y="76"/>
                </a:lnTo>
                <a:lnTo>
                  <a:pt x="0" y="67"/>
                </a:lnTo>
                <a:lnTo>
                  <a:pt x="0" y="57"/>
                </a:lnTo>
                <a:lnTo>
                  <a:pt x="1" y="47"/>
                </a:lnTo>
                <a:lnTo>
                  <a:pt x="4" y="36"/>
                </a:lnTo>
                <a:lnTo>
                  <a:pt x="7" y="27"/>
                </a:lnTo>
                <a:lnTo>
                  <a:pt x="11" y="19"/>
                </a:lnTo>
                <a:lnTo>
                  <a:pt x="15" y="12"/>
                </a:lnTo>
                <a:lnTo>
                  <a:pt x="20" y="6"/>
                </a:lnTo>
                <a:lnTo>
                  <a:pt x="26" y="2"/>
                </a:lnTo>
                <a:lnTo>
                  <a:pt x="30" y="0"/>
                </a:lnTo>
                <a:lnTo>
                  <a:pt x="36" y="0"/>
                </a:lnTo>
              </a:path>
            </a:pathLst>
          </a:custGeom>
          <a:noFill/>
          <a:ln w="0">
            <a:solidFill>
              <a:srgbClr val="C2C1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49" name="Freeform 145">
            <a:extLst>
              <a:ext uri="{FF2B5EF4-FFF2-40B4-BE49-F238E27FC236}">
                <a16:creationId xmlns:a16="http://schemas.microsoft.com/office/drawing/2014/main" id="{FB0CAA5E-5203-6446-B5E9-3EA5A6247159}"/>
              </a:ext>
            </a:extLst>
          </p:cNvPr>
          <p:cNvSpPr>
            <a:spLocks/>
          </p:cNvSpPr>
          <p:nvPr/>
        </p:nvSpPr>
        <p:spPr bwMode="auto">
          <a:xfrm>
            <a:off x="3348038" y="4860925"/>
            <a:ext cx="125412" cy="127000"/>
          </a:xfrm>
          <a:custGeom>
            <a:avLst/>
            <a:gdLst>
              <a:gd name="T0" fmla="*/ 2147483647 w 479"/>
              <a:gd name="T1" fmla="*/ 2147483647 h 480"/>
              <a:gd name="T2" fmla="*/ 2147483647 w 479"/>
              <a:gd name="T3" fmla="*/ 2147483647 h 480"/>
              <a:gd name="T4" fmla="*/ 2147483647 w 479"/>
              <a:gd name="T5" fmla="*/ 2147483647 h 480"/>
              <a:gd name="T6" fmla="*/ 2147483647 w 479"/>
              <a:gd name="T7" fmla="*/ 2147483647 h 480"/>
              <a:gd name="T8" fmla="*/ 2147483647 w 479"/>
              <a:gd name="T9" fmla="*/ 2147483647 h 480"/>
              <a:gd name="T10" fmla="*/ 2147483647 w 479"/>
              <a:gd name="T11" fmla="*/ 2147483647 h 480"/>
              <a:gd name="T12" fmla="*/ 2147483647 w 479"/>
              <a:gd name="T13" fmla="*/ 2147483647 h 480"/>
              <a:gd name="T14" fmla="*/ 2147483647 w 479"/>
              <a:gd name="T15" fmla="*/ 2147483647 h 480"/>
              <a:gd name="T16" fmla="*/ 2147483647 w 479"/>
              <a:gd name="T17" fmla="*/ 2147483647 h 480"/>
              <a:gd name="T18" fmla="*/ 2147483647 w 479"/>
              <a:gd name="T19" fmla="*/ 2147483647 h 480"/>
              <a:gd name="T20" fmla="*/ 2147483647 w 479"/>
              <a:gd name="T21" fmla="*/ 2147483647 h 480"/>
              <a:gd name="T22" fmla="*/ 2147483647 w 479"/>
              <a:gd name="T23" fmla="*/ 2147483647 h 480"/>
              <a:gd name="T24" fmla="*/ 2147483647 w 479"/>
              <a:gd name="T25" fmla="*/ 2147483647 h 480"/>
              <a:gd name="T26" fmla="*/ 2147483647 w 479"/>
              <a:gd name="T27" fmla="*/ 2147483647 h 480"/>
              <a:gd name="T28" fmla="*/ 2147483647 w 479"/>
              <a:gd name="T29" fmla="*/ 2147483647 h 480"/>
              <a:gd name="T30" fmla="*/ 2147483647 w 479"/>
              <a:gd name="T31" fmla="*/ 2147483647 h 480"/>
              <a:gd name="T32" fmla="*/ 2147483647 w 479"/>
              <a:gd name="T33" fmla="*/ 2147483647 h 480"/>
              <a:gd name="T34" fmla="*/ 2147483647 w 479"/>
              <a:gd name="T35" fmla="*/ 2147483647 h 480"/>
              <a:gd name="T36" fmla="*/ 2147483647 w 479"/>
              <a:gd name="T37" fmla="*/ 2147483647 h 480"/>
              <a:gd name="T38" fmla="*/ 2147483647 w 479"/>
              <a:gd name="T39" fmla="*/ 2147483647 h 480"/>
              <a:gd name="T40" fmla="*/ 2147483647 w 479"/>
              <a:gd name="T41" fmla="*/ 2147483647 h 480"/>
              <a:gd name="T42" fmla="*/ 0 w 479"/>
              <a:gd name="T43" fmla="*/ 2147483647 h 480"/>
              <a:gd name="T44" fmla="*/ 2147483647 w 479"/>
              <a:gd name="T45" fmla="*/ 2147483647 h 480"/>
              <a:gd name="T46" fmla="*/ 2147483647 w 479"/>
              <a:gd name="T47" fmla="*/ 2147483647 h 480"/>
              <a:gd name="T48" fmla="*/ 2147483647 w 479"/>
              <a:gd name="T49" fmla="*/ 2147483647 h 480"/>
              <a:gd name="T50" fmla="*/ 2147483647 w 479"/>
              <a:gd name="T51" fmla="*/ 2147483647 h 480"/>
              <a:gd name="T52" fmla="*/ 2147483647 w 479"/>
              <a:gd name="T53" fmla="*/ 2147483647 h 480"/>
              <a:gd name="T54" fmla="*/ 2147483647 w 479"/>
              <a:gd name="T55" fmla="*/ 2147483647 h 480"/>
              <a:gd name="T56" fmla="*/ 2147483647 w 479"/>
              <a:gd name="T57" fmla="*/ 2147483647 h 480"/>
              <a:gd name="T58" fmla="*/ 2147483647 w 479"/>
              <a:gd name="T59" fmla="*/ 2147483647 h 480"/>
              <a:gd name="T60" fmla="*/ 2147483647 w 479"/>
              <a:gd name="T61" fmla="*/ 2147483647 h 480"/>
              <a:gd name="T62" fmla="*/ 2147483647 w 479"/>
              <a:gd name="T63" fmla="*/ 2147483647 h 480"/>
              <a:gd name="T64" fmla="*/ 2147483647 w 479"/>
              <a:gd name="T65" fmla="*/ 2147483647 h 480"/>
              <a:gd name="T66" fmla="*/ 2147483647 w 479"/>
              <a:gd name="T67" fmla="*/ 2147483647 h 480"/>
              <a:gd name="T68" fmla="*/ 2147483647 w 479"/>
              <a:gd name="T69" fmla="*/ 2147483647 h 480"/>
              <a:gd name="T70" fmla="*/ 2147483647 w 479"/>
              <a:gd name="T71" fmla="*/ 2147483647 h 480"/>
              <a:gd name="T72" fmla="*/ 2147483647 w 479"/>
              <a:gd name="T73" fmla="*/ 2147483647 h 480"/>
              <a:gd name="T74" fmla="*/ 2147483647 w 479"/>
              <a:gd name="T75" fmla="*/ 0 h 480"/>
              <a:gd name="T76" fmla="*/ 2147483647 w 479"/>
              <a:gd name="T77" fmla="*/ 2147483647 h 480"/>
              <a:gd name="T78" fmla="*/ 2147483647 w 479"/>
              <a:gd name="T79" fmla="*/ 2147483647 h 480"/>
              <a:gd name="T80" fmla="*/ 2147483647 w 479"/>
              <a:gd name="T81" fmla="*/ 2147483647 h 480"/>
              <a:gd name="T82" fmla="*/ 2147483647 w 479"/>
              <a:gd name="T83" fmla="*/ 2147483647 h 480"/>
              <a:gd name="T84" fmla="*/ 2147483647 w 479"/>
              <a:gd name="T85" fmla="*/ 2147483647 h 480"/>
              <a:gd name="T86" fmla="*/ 2147483647 w 479"/>
              <a:gd name="T87" fmla="*/ 2147483647 h 480"/>
              <a:gd name="T88" fmla="*/ 2147483647 w 479"/>
              <a:gd name="T89" fmla="*/ 2147483647 h 480"/>
              <a:gd name="T90" fmla="*/ 2147483647 w 479"/>
              <a:gd name="T91" fmla="*/ 2147483647 h 480"/>
              <a:gd name="T92" fmla="*/ 2147483647 w 479"/>
              <a:gd name="T93" fmla="*/ 2147483647 h 480"/>
              <a:gd name="T94" fmla="*/ 2147483647 w 479"/>
              <a:gd name="T95" fmla="*/ 2147483647 h 480"/>
              <a:gd name="T96" fmla="*/ 2147483647 w 479"/>
              <a:gd name="T97" fmla="*/ 2147483647 h 480"/>
              <a:gd name="T98" fmla="*/ 2147483647 w 479"/>
              <a:gd name="T99" fmla="*/ 2147483647 h 480"/>
              <a:gd name="T100" fmla="*/ 2147483647 w 479"/>
              <a:gd name="T101" fmla="*/ 2147483647 h 480"/>
              <a:gd name="T102" fmla="*/ 2147483647 w 479"/>
              <a:gd name="T103" fmla="*/ 2147483647 h 480"/>
              <a:gd name="T104" fmla="*/ 2147483647 w 479"/>
              <a:gd name="T105" fmla="*/ 2147483647 h 480"/>
              <a:gd name="T106" fmla="*/ 2147483647 w 479"/>
              <a:gd name="T107" fmla="*/ 2147483647 h 480"/>
              <a:gd name="T108" fmla="*/ 2147483647 w 479"/>
              <a:gd name="T109" fmla="*/ 2147483647 h 480"/>
              <a:gd name="T110" fmla="*/ 2147483647 w 479"/>
              <a:gd name="T111" fmla="*/ 2147483647 h 480"/>
              <a:gd name="T112" fmla="*/ 2147483647 w 479"/>
              <a:gd name="T113" fmla="*/ 2147483647 h 480"/>
              <a:gd name="T114" fmla="*/ 2147483647 w 479"/>
              <a:gd name="T115" fmla="*/ 2147483647 h 480"/>
              <a:gd name="T116" fmla="*/ 2147483647 w 479"/>
              <a:gd name="T117" fmla="*/ 2147483647 h 480"/>
              <a:gd name="T118" fmla="*/ 2147483647 w 479"/>
              <a:gd name="T119" fmla="*/ 2147483647 h 480"/>
              <a:gd name="T120" fmla="*/ 2147483647 w 479"/>
              <a:gd name="T121" fmla="*/ 2147483647 h 480"/>
              <a:gd name="T122" fmla="*/ 2147483647 w 479"/>
              <a:gd name="T123" fmla="*/ 2147483647 h 4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79"/>
              <a:gd name="T187" fmla="*/ 0 h 480"/>
              <a:gd name="T188" fmla="*/ 479 w 479"/>
              <a:gd name="T189" fmla="*/ 480 h 48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79" h="480">
                <a:moveTo>
                  <a:pt x="372" y="412"/>
                </a:moveTo>
                <a:lnTo>
                  <a:pt x="379" y="427"/>
                </a:lnTo>
                <a:lnTo>
                  <a:pt x="379" y="428"/>
                </a:lnTo>
                <a:lnTo>
                  <a:pt x="379" y="429"/>
                </a:lnTo>
                <a:lnTo>
                  <a:pt x="381" y="431"/>
                </a:lnTo>
                <a:lnTo>
                  <a:pt x="379" y="432"/>
                </a:lnTo>
                <a:lnTo>
                  <a:pt x="379" y="434"/>
                </a:lnTo>
                <a:lnTo>
                  <a:pt x="377" y="437"/>
                </a:lnTo>
                <a:lnTo>
                  <a:pt x="375" y="438"/>
                </a:lnTo>
                <a:lnTo>
                  <a:pt x="372" y="440"/>
                </a:lnTo>
                <a:lnTo>
                  <a:pt x="370" y="441"/>
                </a:lnTo>
                <a:lnTo>
                  <a:pt x="369" y="442"/>
                </a:lnTo>
                <a:lnTo>
                  <a:pt x="368" y="442"/>
                </a:lnTo>
                <a:lnTo>
                  <a:pt x="368" y="444"/>
                </a:lnTo>
                <a:lnTo>
                  <a:pt x="367" y="444"/>
                </a:lnTo>
                <a:lnTo>
                  <a:pt x="365" y="444"/>
                </a:lnTo>
                <a:lnTo>
                  <a:pt x="364" y="445"/>
                </a:lnTo>
                <a:lnTo>
                  <a:pt x="363" y="445"/>
                </a:lnTo>
                <a:lnTo>
                  <a:pt x="362" y="445"/>
                </a:lnTo>
                <a:lnTo>
                  <a:pt x="361" y="444"/>
                </a:lnTo>
                <a:lnTo>
                  <a:pt x="358" y="444"/>
                </a:lnTo>
                <a:lnTo>
                  <a:pt x="357" y="441"/>
                </a:lnTo>
                <a:lnTo>
                  <a:pt x="355" y="440"/>
                </a:lnTo>
                <a:lnTo>
                  <a:pt x="354" y="438"/>
                </a:lnTo>
                <a:lnTo>
                  <a:pt x="351" y="435"/>
                </a:lnTo>
                <a:lnTo>
                  <a:pt x="350" y="433"/>
                </a:lnTo>
                <a:lnTo>
                  <a:pt x="348" y="432"/>
                </a:lnTo>
                <a:lnTo>
                  <a:pt x="347" y="431"/>
                </a:lnTo>
                <a:lnTo>
                  <a:pt x="347" y="429"/>
                </a:lnTo>
                <a:lnTo>
                  <a:pt x="346" y="428"/>
                </a:lnTo>
                <a:lnTo>
                  <a:pt x="323" y="441"/>
                </a:lnTo>
                <a:lnTo>
                  <a:pt x="326" y="456"/>
                </a:lnTo>
                <a:lnTo>
                  <a:pt x="326" y="458"/>
                </a:lnTo>
                <a:lnTo>
                  <a:pt x="326" y="459"/>
                </a:lnTo>
                <a:lnTo>
                  <a:pt x="326" y="460"/>
                </a:lnTo>
                <a:lnTo>
                  <a:pt x="326" y="462"/>
                </a:lnTo>
                <a:lnTo>
                  <a:pt x="323" y="463"/>
                </a:lnTo>
                <a:lnTo>
                  <a:pt x="322" y="466"/>
                </a:lnTo>
                <a:lnTo>
                  <a:pt x="319" y="467"/>
                </a:lnTo>
                <a:lnTo>
                  <a:pt x="316" y="468"/>
                </a:lnTo>
                <a:lnTo>
                  <a:pt x="314" y="468"/>
                </a:lnTo>
                <a:lnTo>
                  <a:pt x="312" y="469"/>
                </a:lnTo>
                <a:lnTo>
                  <a:pt x="311" y="469"/>
                </a:lnTo>
                <a:lnTo>
                  <a:pt x="309" y="469"/>
                </a:lnTo>
                <a:lnTo>
                  <a:pt x="308" y="469"/>
                </a:lnTo>
                <a:lnTo>
                  <a:pt x="306" y="469"/>
                </a:lnTo>
                <a:lnTo>
                  <a:pt x="305" y="469"/>
                </a:lnTo>
                <a:lnTo>
                  <a:pt x="304" y="468"/>
                </a:lnTo>
                <a:lnTo>
                  <a:pt x="302" y="467"/>
                </a:lnTo>
                <a:lnTo>
                  <a:pt x="300" y="466"/>
                </a:lnTo>
                <a:lnTo>
                  <a:pt x="299" y="463"/>
                </a:lnTo>
                <a:lnTo>
                  <a:pt x="298" y="461"/>
                </a:lnTo>
                <a:lnTo>
                  <a:pt x="296" y="458"/>
                </a:lnTo>
                <a:lnTo>
                  <a:pt x="295" y="455"/>
                </a:lnTo>
                <a:lnTo>
                  <a:pt x="294" y="454"/>
                </a:lnTo>
                <a:lnTo>
                  <a:pt x="294" y="452"/>
                </a:lnTo>
                <a:lnTo>
                  <a:pt x="293" y="451"/>
                </a:lnTo>
                <a:lnTo>
                  <a:pt x="268" y="456"/>
                </a:lnTo>
                <a:lnTo>
                  <a:pt x="267" y="472"/>
                </a:lnTo>
                <a:lnTo>
                  <a:pt x="267" y="473"/>
                </a:lnTo>
                <a:lnTo>
                  <a:pt x="266" y="474"/>
                </a:lnTo>
                <a:lnTo>
                  <a:pt x="266" y="475"/>
                </a:lnTo>
                <a:lnTo>
                  <a:pt x="265" y="476"/>
                </a:lnTo>
                <a:lnTo>
                  <a:pt x="263" y="479"/>
                </a:lnTo>
                <a:lnTo>
                  <a:pt x="260" y="479"/>
                </a:lnTo>
                <a:lnTo>
                  <a:pt x="258" y="480"/>
                </a:lnTo>
                <a:lnTo>
                  <a:pt x="254" y="480"/>
                </a:lnTo>
                <a:lnTo>
                  <a:pt x="252" y="480"/>
                </a:lnTo>
                <a:lnTo>
                  <a:pt x="250" y="480"/>
                </a:lnTo>
                <a:lnTo>
                  <a:pt x="249" y="480"/>
                </a:lnTo>
                <a:lnTo>
                  <a:pt x="247" y="480"/>
                </a:lnTo>
                <a:lnTo>
                  <a:pt x="246" y="480"/>
                </a:lnTo>
                <a:lnTo>
                  <a:pt x="244" y="479"/>
                </a:lnTo>
                <a:lnTo>
                  <a:pt x="243" y="479"/>
                </a:lnTo>
                <a:lnTo>
                  <a:pt x="242" y="477"/>
                </a:lnTo>
                <a:lnTo>
                  <a:pt x="240" y="475"/>
                </a:lnTo>
                <a:lnTo>
                  <a:pt x="240" y="474"/>
                </a:lnTo>
                <a:lnTo>
                  <a:pt x="239" y="472"/>
                </a:lnTo>
                <a:lnTo>
                  <a:pt x="239" y="468"/>
                </a:lnTo>
                <a:lnTo>
                  <a:pt x="238" y="466"/>
                </a:lnTo>
                <a:lnTo>
                  <a:pt x="238" y="463"/>
                </a:lnTo>
                <a:lnTo>
                  <a:pt x="238" y="461"/>
                </a:lnTo>
                <a:lnTo>
                  <a:pt x="237" y="459"/>
                </a:lnTo>
                <a:lnTo>
                  <a:pt x="237" y="458"/>
                </a:lnTo>
                <a:lnTo>
                  <a:pt x="211" y="456"/>
                </a:lnTo>
                <a:lnTo>
                  <a:pt x="206" y="470"/>
                </a:lnTo>
                <a:lnTo>
                  <a:pt x="206" y="472"/>
                </a:lnTo>
                <a:lnTo>
                  <a:pt x="205" y="472"/>
                </a:lnTo>
                <a:lnTo>
                  <a:pt x="205" y="473"/>
                </a:lnTo>
                <a:lnTo>
                  <a:pt x="204" y="474"/>
                </a:lnTo>
                <a:lnTo>
                  <a:pt x="203" y="475"/>
                </a:lnTo>
                <a:lnTo>
                  <a:pt x="201" y="476"/>
                </a:lnTo>
                <a:lnTo>
                  <a:pt x="198" y="476"/>
                </a:lnTo>
                <a:lnTo>
                  <a:pt x="195" y="476"/>
                </a:lnTo>
                <a:lnTo>
                  <a:pt x="192" y="475"/>
                </a:lnTo>
                <a:lnTo>
                  <a:pt x="190" y="475"/>
                </a:lnTo>
                <a:lnTo>
                  <a:pt x="188" y="475"/>
                </a:lnTo>
                <a:lnTo>
                  <a:pt x="187" y="474"/>
                </a:lnTo>
                <a:lnTo>
                  <a:pt x="185" y="474"/>
                </a:lnTo>
                <a:lnTo>
                  <a:pt x="184" y="474"/>
                </a:lnTo>
                <a:lnTo>
                  <a:pt x="184" y="473"/>
                </a:lnTo>
                <a:lnTo>
                  <a:pt x="183" y="473"/>
                </a:lnTo>
                <a:lnTo>
                  <a:pt x="182" y="472"/>
                </a:lnTo>
                <a:lnTo>
                  <a:pt x="181" y="469"/>
                </a:lnTo>
                <a:lnTo>
                  <a:pt x="180" y="468"/>
                </a:lnTo>
                <a:lnTo>
                  <a:pt x="180" y="466"/>
                </a:lnTo>
                <a:lnTo>
                  <a:pt x="180" y="463"/>
                </a:lnTo>
                <a:lnTo>
                  <a:pt x="180" y="461"/>
                </a:lnTo>
                <a:lnTo>
                  <a:pt x="181" y="458"/>
                </a:lnTo>
                <a:lnTo>
                  <a:pt x="181" y="455"/>
                </a:lnTo>
                <a:lnTo>
                  <a:pt x="181" y="453"/>
                </a:lnTo>
                <a:lnTo>
                  <a:pt x="181" y="451"/>
                </a:lnTo>
                <a:lnTo>
                  <a:pt x="181" y="449"/>
                </a:lnTo>
                <a:lnTo>
                  <a:pt x="156" y="442"/>
                </a:lnTo>
                <a:lnTo>
                  <a:pt x="148" y="455"/>
                </a:lnTo>
                <a:lnTo>
                  <a:pt x="147" y="455"/>
                </a:lnTo>
                <a:lnTo>
                  <a:pt x="146" y="456"/>
                </a:lnTo>
                <a:lnTo>
                  <a:pt x="145" y="458"/>
                </a:lnTo>
                <a:lnTo>
                  <a:pt x="143" y="458"/>
                </a:lnTo>
                <a:lnTo>
                  <a:pt x="141" y="459"/>
                </a:lnTo>
                <a:lnTo>
                  <a:pt x="139" y="458"/>
                </a:lnTo>
                <a:lnTo>
                  <a:pt x="135" y="456"/>
                </a:lnTo>
                <a:lnTo>
                  <a:pt x="133" y="455"/>
                </a:lnTo>
                <a:lnTo>
                  <a:pt x="131" y="454"/>
                </a:lnTo>
                <a:lnTo>
                  <a:pt x="129" y="453"/>
                </a:lnTo>
                <a:lnTo>
                  <a:pt x="128" y="453"/>
                </a:lnTo>
                <a:lnTo>
                  <a:pt x="127" y="453"/>
                </a:lnTo>
                <a:lnTo>
                  <a:pt x="127" y="452"/>
                </a:lnTo>
                <a:lnTo>
                  <a:pt x="126" y="452"/>
                </a:lnTo>
                <a:lnTo>
                  <a:pt x="126" y="451"/>
                </a:lnTo>
                <a:lnTo>
                  <a:pt x="125" y="449"/>
                </a:lnTo>
                <a:lnTo>
                  <a:pt x="123" y="448"/>
                </a:lnTo>
                <a:lnTo>
                  <a:pt x="123" y="447"/>
                </a:lnTo>
                <a:lnTo>
                  <a:pt x="123" y="445"/>
                </a:lnTo>
                <a:lnTo>
                  <a:pt x="123" y="442"/>
                </a:lnTo>
                <a:lnTo>
                  <a:pt x="125" y="440"/>
                </a:lnTo>
                <a:lnTo>
                  <a:pt x="125" y="438"/>
                </a:lnTo>
                <a:lnTo>
                  <a:pt x="126" y="435"/>
                </a:lnTo>
                <a:lnTo>
                  <a:pt x="127" y="433"/>
                </a:lnTo>
                <a:lnTo>
                  <a:pt x="127" y="431"/>
                </a:lnTo>
                <a:lnTo>
                  <a:pt x="128" y="428"/>
                </a:lnTo>
                <a:lnTo>
                  <a:pt x="128" y="427"/>
                </a:lnTo>
                <a:lnTo>
                  <a:pt x="129" y="427"/>
                </a:lnTo>
                <a:lnTo>
                  <a:pt x="107" y="413"/>
                </a:lnTo>
                <a:lnTo>
                  <a:pt x="95" y="424"/>
                </a:lnTo>
                <a:lnTo>
                  <a:pt x="94" y="424"/>
                </a:lnTo>
                <a:lnTo>
                  <a:pt x="93" y="425"/>
                </a:lnTo>
                <a:lnTo>
                  <a:pt x="92" y="425"/>
                </a:lnTo>
                <a:lnTo>
                  <a:pt x="90" y="426"/>
                </a:lnTo>
                <a:lnTo>
                  <a:pt x="87" y="425"/>
                </a:lnTo>
                <a:lnTo>
                  <a:pt x="85" y="425"/>
                </a:lnTo>
                <a:lnTo>
                  <a:pt x="83" y="422"/>
                </a:lnTo>
                <a:lnTo>
                  <a:pt x="80" y="420"/>
                </a:lnTo>
                <a:lnTo>
                  <a:pt x="79" y="419"/>
                </a:lnTo>
                <a:lnTo>
                  <a:pt x="78" y="418"/>
                </a:lnTo>
                <a:lnTo>
                  <a:pt x="77" y="417"/>
                </a:lnTo>
                <a:lnTo>
                  <a:pt x="76" y="417"/>
                </a:lnTo>
                <a:lnTo>
                  <a:pt x="76" y="415"/>
                </a:lnTo>
                <a:lnTo>
                  <a:pt x="74" y="414"/>
                </a:lnTo>
                <a:lnTo>
                  <a:pt x="74" y="413"/>
                </a:lnTo>
                <a:lnTo>
                  <a:pt x="73" y="411"/>
                </a:lnTo>
                <a:lnTo>
                  <a:pt x="73" y="410"/>
                </a:lnTo>
                <a:lnTo>
                  <a:pt x="73" y="407"/>
                </a:lnTo>
                <a:lnTo>
                  <a:pt x="74" y="406"/>
                </a:lnTo>
                <a:lnTo>
                  <a:pt x="76" y="404"/>
                </a:lnTo>
                <a:lnTo>
                  <a:pt x="78" y="401"/>
                </a:lnTo>
                <a:lnTo>
                  <a:pt x="79" y="399"/>
                </a:lnTo>
                <a:lnTo>
                  <a:pt x="80" y="397"/>
                </a:lnTo>
                <a:lnTo>
                  <a:pt x="83" y="396"/>
                </a:lnTo>
                <a:lnTo>
                  <a:pt x="83" y="393"/>
                </a:lnTo>
                <a:lnTo>
                  <a:pt x="84" y="392"/>
                </a:lnTo>
                <a:lnTo>
                  <a:pt x="66" y="373"/>
                </a:lnTo>
                <a:lnTo>
                  <a:pt x="52" y="379"/>
                </a:lnTo>
                <a:lnTo>
                  <a:pt x="52" y="380"/>
                </a:lnTo>
                <a:lnTo>
                  <a:pt x="51" y="380"/>
                </a:lnTo>
                <a:lnTo>
                  <a:pt x="50" y="380"/>
                </a:lnTo>
                <a:lnTo>
                  <a:pt x="49" y="380"/>
                </a:lnTo>
                <a:lnTo>
                  <a:pt x="46" y="380"/>
                </a:lnTo>
                <a:lnTo>
                  <a:pt x="45" y="379"/>
                </a:lnTo>
                <a:lnTo>
                  <a:pt x="43" y="378"/>
                </a:lnTo>
                <a:lnTo>
                  <a:pt x="41" y="376"/>
                </a:lnTo>
                <a:lnTo>
                  <a:pt x="39" y="373"/>
                </a:lnTo>
                <a:lnTo>
                  <a:pt x="38" y="371"/>
                </a:lnTo>
                <a:lnTo>
                  <a:pt x="37" y="370"/>
                </a:lnTo>
                <a:lnTo>
                  <a:pt x="36" y="369"/>
                </a:lnTo>
                <a:lnTo>
                  <a:pt x="36" y="368"/>
                </a:lnTo>
                <a:lnTo>
                  <a:pt x="35" y="366"/>
                </a:lnTo>
                <a:lnTo>
                  <a:pt x="35" y="365"/>
                </a:lnTo>
                <a:lnTo>
                  <a:pt x="35" y="364"/>
                </a:lnTo>
                <a:lnTo>
                  <a:pt x="35" y="363"/>
                </a:lnTo>
                <a:lnTo>
                  <a:pt x="35" y="361"/>
                </a:lnTo>
                <a:lnTo>
                  <a:pt x="36" y="359"/>
                </a:lnTo>
                <a:lnTo>
                  <a:pt x="37" y="358"/>
                </a:lnTo>
                <a:lnTo>
                  <a:pt x="39" y="356"/>
                </a:lnTo>
                <a:lnTo>
                  <a:pt x="42" y="354"/>
                </a:lnTo>
                <a:lnTo>
                  <a:pt x="43" y="352"/>
                </a:lnTo>
                <a:lnTo>
                  <a:pt x="45" y="350"/>
                </a:lnTo>
                <a:lnTo>
                  <a:pt x="48" y="349"/>
                </a:lnTo>
                <a:lnTo>
                  <a:pt x="49" y="348"/>
                </a:lnTo>
                <a:lnTo>
                  <a:pt x="50" y="347"/>
                </a:lnTo>
                <a:lnTo>
                  <a:pt x="38" y="324"/>
                </a:lnTo>
                <a:lnTo>
                  <a:pt x="22" y="327"/>
                </a:lnTo>
                <a:lnTo>
                  <a:pt x="21" y="327"/>
                </a:lnTo>
                <a:lnTo>
                  <a:pt x="19" y="327"/>
                </a:lnTo>
                <a:lnTo>
                  <a:pt x="18" y="327"/>
                </a:lnTo>
                <a:lnTo>
                  <a:pt x="17" y="326"/>
                </a:lnTo>
                <a:lnTo>
                  <a:pt x="15" y="324"/>
                </a:lnTo>
                <a:lnTo>
                  <a:pt x="14" y="323"/>
                </a:lnTo>
                <a:lnTo>
                  <a:pt x="12" y="320"/>
                </a:lnTo>
                <a:lnTo>
                  <a:pt x="11" y="316"/>
                </a:lnTo>
                <a:lnTo>
                  <a:pt x="10" y="315"/>
                </a:lnTo>
                <a:lnTo>
                  <a:pt x="10" y="313"/>
                </a:lnTo>
                <a:lnTo>
                  <a:pt x="10" y="311"/>
                </a:lnTo>
                <a:lnTo>
                  <a:pt x="9" y="311"/>
                </a:lnTo>
                <a:lnTo>
                  <a:pt x="9" y="310"/>
                </a:lnTo>
                <a:lnTo>
                  <a:pt x="9" y="309"/>
                </a:lnTo>
                <a:lnTo>
                  <a:pt x="9" y="308"/>
                </a:lnTo>
                <a:lnTo>
                  <a:pt x="9" y="307"/>
                </a:lnTo>
                <a:lnTo>
                  <a:pt x="10" y="306"/>
                </a:lnTo>
                <a:lnTo>
                  <a:pt x="11" y="304"/>
                </a:lnTo>
                <a:lnTo>
                  <a:pt x="12" y="302"/>
                </a:lnTo>
                <a:lnTo>
                  <a:pt x="14" y="301"/>
                </a:lnTo>
                <a:lnTo>
                  <a:pt x="16" y="300"/>
                </a:lnTo>
                <a:lnTo>
                  <a:pt x="18" y="299"/>
                </a:lnTo>
                <a:lnTo>
                  <a:pt x="21" y="297"/>
                </a:lnTo>
                <a:lnTo>
                  <a:pt x="23" y="296"/>
                </a:lnTo>
                <a:lnTo>
                  <a:pt x="25" y="295"/>
                </a:lnTo>
                <a:lnTo>
                  <a:pt x="28" y="295"/>
                </a:lnTo>
                <a:lnTo>
                  <a:pt x="29" y="294"/>
                </a:lnTo>
                <a:lnTo>
                  <a:pt x="23" y="269"/>
                </a:lnTo>
                <a:lnTo>
                  <a:pt x="8" y="267"/>
                </a:lnTo>
                <a:lnTo>
                  <a:pt x="7" y="267"/>
                </a:lnTo>
                <a:lnTo>
                  <a:pt x="5" y="267"/>
                </a:lnTo>
                <a:lnTo>
                  <a:pt x="3" y="267"/>
                </a:lnTo>
                <a:lnTo>
                  <a:pt x="2" y="266"/>
                </a:lnTo>
                <a:lnTo>
                  <a:pt x="1" y="264"/>
                </a:lnTo>
                <a:lnTo>
                  <a:pt x="0" y="261"/>
                </a:lnTo>
                <a:lnTo>
                  <a:pt x="0" y="258"/>
                </a:lnTo>
                <a:lnTo>
                  <a:pt x="0" y="255"/>
                </a:lnTo>
                <a:lnTo>
                  <a:pt x="0" y="253"/>
                </a:lnTo>
                <a:lnTo>
                  <a:pt x="0" y="251"/>
                </a:lnTo>
                <a:lnTo>
                  <a:pt x="0" y="250"/>
                </a:lnTo>
                <a:lnTo>
                  <a:pt x="0" y="248"/>
                </a:lnTo>
                <a:lnTo>
                  <a:pt x="0" y="247"/>
                </a:lnTo>
                <a:lnTo>
                  <a:pt x="0" y="246"/>
                </a:lnTo>
                <a:lnTo>
                  <a:pt x="0" y="245"/>
                </a:lnTo>
                <a:lnTo>
                  <a:pt x="1" y="244"/>
                </a:lnTo>
                <a:lnTo>
                  <a:pt x="2" y="243"/>
                </a:lnTo>
                <a:lnTo>
                  <a:pt x="3" y="241"/>
                </a:lnTo>
                <a:lnTo>
                  <a:pt x="5" y="241"/>
                </a:lnTo>
                <a:lnTo>
                  <a:pt x="8" y="240"/>
                </a:lnTo>
                <a:lnTo>
                  <a:pt x="11" y="240"/>
                </a:lnTo>
                <a:lnTo>
                  <a:pt x="14" y="239"/>
                </a:lnTo>
                <a:lnTo>
                  <a:pt x="16" y="239"/>
                </a:lnTo>
                <a:lnTo>
                  <a:pt x="18" y="238"/>
                </a:lnTo>
                <a:lnTo>
                  <a:pt x="21" y="238"/>
                </a:lnTo>
                <a:lnTo>
                  <a:pt x="22" y="238"/>
                </a:lnTo>
                <a:lnTo>
                  <a:pt x="23" y="212"/>
                </a:lnTo>
                <a:lnTo>
                  <a:pt x="8" y="206"/>
                </a:lnTo>
                <a:lnTo>
                  <a:pt x="7" y="206"/>
                </a:lnTo>
                <a:lnTo>
                  <a:pt x="5" y="205"/>
                </a:lnTo>
                <a:lnTo>
                  <a:pt x="4" y="205"/>
                </a:lnTo>
                <a:lnTo>
                  <a:pt x="3" y="203"/>
                </a:lnTo>
                <a:lnTo>
                  <a:pt x="3" y="202"/>
                </a:lnTo>
                <a:lnTo>
                  <a:pt x="2" y="198"/>
                </a:lnTo>
                <a:lnTo>
                  <a:pt x="3" y="196"/>
                </a:lnTo>
                <a:lnTo>
                  <a:pt x="3" y="192"/>
                </a:lnTo>
                <a:lnTo>
                  <a:pt x="4" y="190"/>
                </a:lnTo>
                <a:lnTo>
                  <a:pt x="4" y="189"/>
                </a:lnTo>
                <a:lnTo>
                  <a:pt x="4" y="188"/>
                </a:lnTo>
                <a:lnTo>
                  <a:pt x="5" y="186"/>
                </a:lnTo>
                <a:lnTo>
                  <a:pt x="5" y="185"/>
                </a:lnTo>
                <a:lnTo>
                  <a:pt x="5" y="184"/>
                </a:lnTo>
                <a:lnTo>
                  <a:pt x="7" y="183"/>
                </a:lnTo>
                <a:lnTo>
                  <a:pt x="8" y="182"/>
                </a:lnTo>
                <a:lnTo>
                  <a:pt x="9" y="181"/>
                </a:lnTo>
                <a:lnTo>
                  <a:pt x="11" y="181"/>
                </a:lnTo>
                <a:lnTo>
                  <a:pt x="14" y="181"/>
                </a:lnTo>
                <a:lnTo>
                  <a:pt x="16" y="181"/>
                </a:lnTo>
                <a:lnTo>
                  <a:pt x="18" y="181"/>
                </a:lnTo>
                <a:lnTo>
                  <a:pt x="22" y="181"/>
                </a:lnTo>
                <a:lnTo>
                  <a:pt x="24" y="181"/>
                </a:lnTo>
                <a:lnTo>
                  <a:pt x="26" y="182"/>
                </a:lnTo>
                <a:lnTo>
                  <a:pt x="29" y="182"/>
                </a:lnTo>
                <a:lnTo>
                  <a:pt x="30" y="182"/>
                </a:lnTo>
                <a:lnTo>
                  <a:pt x="37" y="157"/>
                </a:lnTo>
                <a:lnTo>
                  <a:pt x="24" y="148"/>
                </a:lnTo>
                <a:lnTo>
                  <a:pt x="23" y="147"/>
                </a:lnTo>
                <a:lnTo>
                  <a:pt x="22" y="146"/>
                </a:lnTo>
                <a:lnTo>
                  <a:pt x="21" y="143"/>
                </a:lnTo>
                <a:lnTo>
                  <a:pt x="21" y="141"/>
                </a:lnTo>
                <a:lnTo>
                  <a:pt x="21" y="139"/>
                </a:lnTo>
                <a:lnTo>
                  <a:pt x="22" y="136"/>
                </a:lnTo>
                <a:lnTo>
                  <a:pt x="24" y="133"/>
                </a:lnTo>
                <a:lnTo>
                  <a:pt x="25" y="130"/>
                </a:lnTo>
                <a:lnTo>
                  <a:pt x="25" y="129"/>
                </a:lnTo>
                <a:lnTo>
                  <a:pt x="26" y="128"/>
                </a:lnTo>
                <a:lnTo>
                  <a:pt x="26" y="127"/>
                </a:lnTo>
                <a:lnTo>
                  <a:pt x="28" y="127"/>
                </a:lnTo>
                <a:lnTo>
                  <a:pt x="28" y="126"/>
                </a:lnTo>
                <a:lnTo>
                  <a:pt x="29" y="125"/>
                </a:lnTo>
                <a:lnTo>
                  <a:pt x="31" y="125"/>
                </a:lnTo>
                <a:lnTo>
                  <a:pt x="32" y="123"/>
                </a:lnTo>
                <a:lnTo>
                  <a:pt x="35" y="123"/>
                </a:lnTo>
                <a:lnTo>
                  <a:pt x="37" y="123"/>
                </a:lnTo>
                <a:lnTo>
                  <a:pt x="39" y="125"/>
                </a:lnTo>
                <a:lnTo>
                  <a:pt x="42" y="126"/>
                </a:lnTo>
                <a:lnTo>
                  <a:pt x="44" y="127"/>
                </a:lnTo>
                <a:lnTo>
                  <a:pt x="46" y="127"/>
                </a:lnTo>
                <a:lnTo>
                  <a:pt x="49" y="128"/>
                </a:lnTo>
                <a:lnTo>
                  <a:pt x="51" y="129"/>
                </a:lnTo>
                <a:lnTo>
                  <a:pt x="52" y="129"/>
                </a:lnTo>
                <a:lnTo>
                  <a:pt x="65" y="107"/>
                </a:lnTo>
                <a:lnTo>
                  <a:pt x="56" y="95"/>
                </a:lnTo>
                <a:lnTo>
                  <a:pt x="55" y="94"/>
                </a:lnTo>
                <a:lnTo>
                  <a:pt x="53" y="92"/>
                </a:lnTo>
                <a:lnTo>
                  <a:pt x="53" y="91"/>
                </a:lnTo>
                <a:lnTo>
                  <a:pt x="53" y="88"/>
                </a:lnTo>
                <a:lnTo>
                  <a:pt x="55" y="86"/>
                </a:lnTo>
                <a:lnTo>
                  <a:pt x="57" y="84"/>
                </a:lnTo>
                <a:lnTo>
                  <a:pt x="59" y="81"/>
                </a:lnTo>
                <a:lnTo>
                  <a:pt x="60" y="79"/>
                </a:lnTo>
                <a:lnTo>
                  <a:pt x="62" y="78"/>
                </a:lnTo>
                <a:lnTo>
                  <a:pt x="63" y="77"/>
                </a:lnTo>
                <a:lnTo>
                  <a:pt x="64" y="77"/>
                </a:lnTo>
                <a:lnTo>
                  <a:pt x="64" y="75"/>
                </a:lnTo>
                <a:lnTo>
                  <a:pt x="65" y="75"/>
                </a:lnTo>
                <a:lnTo>
                  <a:pt x="66" y="74"/>
                </a:lnTo>
                <a:lnTo>
                  <a:pt x="67" y="74"/>
                </a:lnTo>
                <a:lnTo>
                  <a:pt x="70" y="74"/>
                </a:lnTo>
                <a:lnTo>
                  <a:pt x="71" y="74"/>
                </a:lnTo>
                <a:lnTo>
                  <a:pt x="73" y="75"/>
                </a:lnTo>
                <a:lnTo>
                  <a:pt x="76" y="77"/>
                </a:lnTo>
                <a:lnTo>
                  <a:pt x="78" y="79"/>
                </a:lnTo>
                <a:lnTo>
                  <a:pt x="80" y="80"/>
                </a:lnTo>
                <a:lnTo>
                  <a:pt x="83" y="81"/>
                </a:lnTo>
                <a:lnTo>
                  <a:pt x="84" y="82"/>
                </a:lnTo>
                <a:lnTo>
                  <a:pt x="86" y="84"/>
                </a:lnTo>
                <a:lnTo>
                  <a:pt x="87" y="85"/>
                </a:lnTo>
                <a:lnTo>
                  <a:pt x="106" y="67"/>
                </a:lnTo>
                <a:lnTo>
                  <a:pt x="99" y="53"/>
                </a:lnTo>
                <a:lnTo>
                  <a:pt x="99" y="52"/>
                </a:lnTo>
                <a:lnTo>
                  <a:pt x="99" y="51"/>
                </a:lnTo>
                <a:lnTo>
                  <a:pt x="98" y="50"/>
                </a:lnTo>
                <a:lnTo>
                  <a:pt x="99" y="47"/>
                </a:lnTo>
                <a:lnTo>
                  <a:pt x="99" y="46"/>
                </a:lnTo>
                <a:lnTo>
                  <a:pt x="101" y="44"/>
                </a:lnTo>
                <a:lnTo>
                  <a:pt x="104" y="42"/>
                </a:lnTo>
                <a:lnTo>
                  <a:pt x="106" y="40"/>
                </a:lnTo>
                <a:lnTo>
                  <a:pt x="108" y="39"/>
                </a:lnTo>
                <a:lnTo>
                  <a:pt x="109" y="38"/>
                </a:lnTo>
                <a:lnTo>
                  <a:pt x="111" y="37"/>
                </a:lnTo>
                <a:lnTo>
                  <a:pt x="112" y="37"/>
                </a:lnTo>
                <a:lnTo>
                  <a:pt x="113" y="36"/>
                </a:lnTo>
                <a:lnTo>
                  <a:pt x="115" y="36"/>
                </a:lnTo>
                <a:lnTo>
                  <a:pt x="116" y="36"/>
                </a:lnTo>
                <a:lnTo>
                  <a:pt x="118" y="36"/>
                </a:lnTo>
                <a:lnTo>
                  <a:pt x="120" y="37"/>
                </a:lnTo>
                <a:lnTo>
                  <a:pt x="121" y="38"/>
                </a:lnTo>
                <a:lnTo>
                  <a:pt x="123" y="40"/>
                </a:lnTo>
                <a:lnTo>
                  <a:pt x="125" y="43"/>
                </a:lnTo>
                <a:lnTo>
                  <a:pt x="127" y="44"/>
                </a:lnTo>
                <a:lnTo>
                  <a:pt x="128" y="46"/>
                </a:lnTo>
                <a:lnTo>
                  <a:pt x="131" y="49"/>
                </a:lnTo>
                <a:lnTo>
                  <a:pt x="132" y="50"/>
                </a:lnTo>
                <a:lnTo>
                  <a:pt x="132" y="51"/>
                </a:lnTo>
                <a:lnTo>
                  <a:pt x="133" y="51"/>
                </a:lnTo>
                <a:lnTo>
                  <a:pt x="155" y="39"/>
                </a:lnTo>
                <a:lnTo>
                  <a:pt x="153" y="23"/>
                </a:lnTo>
                <a:lnTo>
                  <a:pt x="153" y="22"/>
                </a:lnTo>
                <a:lnTo>
                  <a:pt x="153" y="21"/>
                </a:lnTo>
                <a:lnTo>
                  <a:pt x="153" y="19"/>
                </a:lnTo>
                <a:lnTo>
                  <a:pt x="153" y="18"/>
                </a:lnTo>
                <a:lnTo>
                  <a:pt x="154" y="16"/>
                </a:lnTo>
                <a:lnTo>
                  <a:pt x="156" y="15"/>
                </a:lnTo>
                <a:lnTo>
                  <a:pt x="160" y="14"/>
                </a:lnTo>
                <a:lnTo>
                  <a:pt x="162" y="12"/>
                </a:lnTo>
                <a:lnTo>
                  <a:pt x="164" y="11"/>
                </a:lnTo>
                <a:lnTo>
                  <a:pt x="167" y="11"/>
                </a:lnTo>
                <a:lnTo>
                  <a:pt x="168" y="11"/>
                </a:lnTo>
                <a:lnTo>
                  <a:pt x="168" y="10"/>
                </a:lnTo>
                <a:lnTo>
                  <a:pt x="169" y="10"/>
                </a:lnTo>
                <a:lnTo>
                  <a:pt x="170" y="10"/>
                </a:lnTo>
                <a:lnTo>
                  <a:pt x="173" y="10"/>
                </a:lnTo>
                <a:lnTo>
                  <a:pt x="174" y="11"/>
                </a:lnTo>
                <a:lnTo>
                  <a:pt x="175" y="11"/>
                </a:lnTo>
                <a:lnTo>
                  <a:pt x="176" y="12"/>
                </a:lnTo>
                <a:lnTo>
                  <a:pt x="177" y="15"/>
                </a:lnTo>
                <a:lnTo>
                  <a:pt x="178" y="17"/>
                </a:lnTo>
                <a:lnTo>
                  <a:pt x="181" y="19"/>
                </a:lnTo>
                <a:lnTo>
                  <a:pt x="182" y="22"/>
                </a:lnTo>
                <a:lnTo>
                  <a:pt x="183" y="24"/>
                </a:lnTo>
                <a:lnTo>
                  <a:pt x="183" y="26"/>
                </a:lnTo>
                <a:lnTo>
                  <a:pt x="184" y="29"/>
                </a:lnTo>
                <a:lnTo>
                  <a:pt x="185" y="30"/>
                </a:lnTo>
                <a:lnTo>
                  <a:pt x="210" y="24"/>
                </a:lnTo>
                <a:lnTo>
                  <a:pt x="211" y="8"/>
                </a:lnTo>
                <a:lnTo>
                  <a:pt x="211" y="7"/>
                </a:lnTo>
                <a:lnTo>
                  <a:pt x="212" y="5"/>
                </a:lnTo>
                <a:lnTo>
                  <a:pt x="212" y="4"/>
                </a:lnTo>
                <a:lnTo>
                  <a:pt x="214" y="3"/>
                </a:lnTo>
                <a:lnTo>
                  <a:pt x="216" y="2"/>
                </a:lnTo>
                <a:lnTo>
                  <a:pt x="218" y="1"/>
                </a:lnTo>
                <a:lnTo>
                  <a:pt x="221" y="1"/>
                </a:lnTo>
                <a:lnTo>
                  <a:pt x="224" y="1"/>
                </a:lnTo>
                <a:lnTo>
                  <a:pt x="226" y="1"/>
                </a:lnTo>
                <a:lnTo>
                  <a:pt x="228" y="1"/>
                </a:lnTo>
                <a:lnTo>
                  <a:pt x="229" y="0"/>
                </a:lnTo>
                <a:lnTo>
                  <a:pt x="230" y="0"/>
                </a:lnTo>
                <a:lnTo>
                  <a:pt x="231" y="0"/>
                </a:lnTo>
                <a:lnTo>
                  <a:pt x="231" y="1"/>
                </a:lnTo>
                <a:lnTo>
                  <a:pt x="232" y="1"/>
                </a:lnTo>
                <a:lnTo>
                  <a:pt x="233" y="1"/>
                </a:lnTo>
                <a:lnTo>
                  <a:pt x="235" y="2"/>
                </a:lnTo>
                <a:lnTo>
                  <a:pt x="236" y="3"/>
                </a:lnTo>
                <a:lnTo>
                  <a:pt x="237" y="4"/>
                </a:lnTo>
                <a:lnTo>
                  <a:pt x="238" y="7"/>
                </a:lnTo>
                <a:lnTo>
                  <a:pt x="238" y="9"/>
                </a:lnTo>
                <a:lnTo>
                  <a:pt x="239" y="11"/>
                </a:lnTo>
                <a:lnTo>
                  <a:pt x="239" y="15"/>
                </a:lnTo>
                <a:lnTo>
                  <a:pt x="240" y="17"/>
                </a:lnTo>
                <a:lnTo>
                  <a:pt x="240" y="19"/>
                </a:lnTo>
                <a:lnTo>
                  <a:pt x="240" y="21"/>
                </a:lnTo>
                <a:lnTo>
                  <a:pt x="242" y="23"/>
                </a:lnTo>
                <a:lnTo>
                  <a:pt x="267" y="24"/>
                </a:lnTo>
                <a:lnTo>
                  <a:pt x="272" y="9"/>
                </a:lnTo>
                <a:lnTo>
                  <a:pt x="272" y="8"/>
                </a:lnTo>
                <a:lnTo>
                  <a:pt x="273" y="7"/>
                </a:lnTo>
                <a:lnTo>
                  <a:pt x="274" y="5"/>
                </a:lnTo>
                <a:lnTo>
                  <a:pt x="275" y="4"/>
                </a:lnTo>
                <a:lnTo>
                  <a:pt x="278" y="4"/>
                </a:lnTo>
                <a:lnTo>
                  <a:pt x="280" y="3"/>
                </a:lnTo>
                <a:lnTo>
                  <a:pt x="284" y="4"/>
                </a:lnTo>
                <a:lnTo>
                  <a:pt x="286" y="4"/>
                </a:lnTo>
                <a:lnTo>
                  <a:pt x="288" y="5"/>
                </a:lnTo>
                <a:lnTo>
                  <a:pt x="291" y="5"/>
                </a:lnTo>
                <a:lnTo>
                  <a:pt x="292" y="5"/>
                </a:lnTo>
                <a:lnTo>
                  <a:pt x="293" y="5"/>
                </a:lnTo>
                <a:lnTo>
                  <a:pt x="294" y="7"/>
                </a:lnTo>
                <a:lnTo>
                  <a:pt x="295" y="8"/>
                </a:lnTo>
                <a:lnTo>
                  <a:pt x="296" y="9"/>
                </a:lnTo>
                <a:lnTo>
                  <a:pt x="298" y="10"/>
                </a:lnTo>
                <a:lnTo>
                  <a:pt x="299" y="12"/>
                </a:lnTo>
                <a:lnTo>
                  <a:pt x="299" y="15"/>
                </a:lnTo>
                <a:lnTo>
                  <a:pt x="299" y="17"/>
                </a:lnTo>
                <a:lnTo>
                  <a:pt x="299" y="19"/>
                </a:lnTo>
                <a:lnTo>
                  <a:pt x="298" y="22"/>
                </a:lnTo>
                <a:lnTo>
                  <a:pt x="298" y="25"/>
                </a:lnTo>
                <a:lnTo>
                  <a:pt x="298" y="28"/>
                </a:lnTo>
                <a:lnTo>
                  <a:pt x="298" y="29"/>
                </a:lnTo>
                <a:lnTo>
                  <a:pt x="298" y="30"/>
                </a:lnTo>
                <a:lnTo>
                  <a:pt x="298" y="31"/>
                </a:lnTo>
                <a:lnTo>
                  <a:pt x="322" y="38"/>
                </a:lnTo>
                <a:lnTo>
                  <a:pt x="330" y="25"/>
                </a:lnTo>
                <a:lnTo>
                  <a:pt x="332" y="25"/>
                </a:lnTo>
                <a:lnTo>
                  <a:pt x="332" y="24"/>
                </a:lnTo>
                <a:lnTo>
                  <a:pt x="333" y="24"/>
                </a:lnTo>
                <a:lnTo>
                  <a:pt x="334" y="23"/>
                </a:lnTo>
                <a:lnTo>
                  <a:pt x="335" y="22"/>
                </a:lnTo>
                <a:lnTo>
                  <a:pt x="337" y="22"/>
                </a:lnTo>
                <a:lnTo>
                  <a:pt x="340" y="22"/>
                </a:lnTo>
                <a:lnTo>
                  <a:pt x="343" y="23"/>
                </a:lnTo>
                <a:lnTo>
                  <a:pt x="346" y="25"/>
                </a:lnTo>
                <a:lnTo>
                  <a:pt x="348" y="25"/>
                </a:lnTo>
                <a:lnTo>
                  <a:pt x="349" y="26"/>
                </a:lnTo>
                <a:lnTo>
                  <a:pt x="350" y="28"/>
                </a:lnTo>
                <a:lnTo>
                  <a:pt x="351" y="28"/>
                </a:lnTo>
                <a:lnTo>
                  <a:pt x="353" y="29"/>
                </a:lnTo>
                <a:lnTo>
                  <a:pt x="354" y="30"/>
                </a:lnTo>
                <a:lnTo>
                  <a:pt x="355" y="31"/>
                </a:lnTo>
                <a:lnTo>
                  <a:pt x="355" y="33"/>
                </a:lnTo>
                <a:lnTo>
                  <a:pt x="355" y="35"/>
                </a:lnTo>
                <a:lnTo>
                  <a:pt x="355" y="37"/>
                </a:lnTo>
                <a:lnTo>
                  <a:pt x="354" y="39"/>
                </a:lnTo>
                <a:lnTo>
                  <a:pt x="354" y="43"/>
                </a:lnTo>
                <a:lnTo>
                  <a:pt x="353" y="45"/>
                </a:lnTo>
                <a:lnTo>
                  <a:pt x="351" y="47"/>
                </a:lnTo>
                <a:lnTo>
                  <a:pt x="350" y="50"/>
                </a:lnTo>
                <a:lnTo>
                  <a:pt x="350" y="51"/>
                </a:lnTo>
                <a:lnTo>
                  <a:pt x="350" y="52"/>
                </a:lnTo>
                <a:lnTo>
                  <a:pt x="349" y="53"/>
                </a:lnTo>
                <a:lnTo>
                  <a:pt x="371" y="66"/>
                </a:lnTo>
                <a:lnTo>
                  <a:pt x="383" y="57"/>
                </a:lnTo>
                <a:lnTo>
                  <a:pt x="384" y="57"/>
                </a:lnTo>
                <a:lnTo>
                  <a:pt x="384" y="56"/>
                </a:lnTo>
                <a:lnTo>
                  <a:pt x="385" y="56"/>
                </a:lnTo>
                <a:lnTo>
                  <a:pt x="386" y="54"/>
                </a:lnTo>
                <a:lnTo>
                  <a:pt x="389" y="54"/>
                </a:lnTo>
                <a:lnTo>
                  <a:pt x="391" y="54"/>
                </a:lnTo>
                <a:lnTo>
                  <a:pt x="394" y="56"/>
                </a:lnTo>
                <a:lnTo>
                  <a:pt x="396" y="58"/>
                </a:lnTo>
                <a:lnTo>
                  <a:pt x="398" y="59"/>
                </a:lnTo>
                <a:lnTo>
                  <a:pt x="399" y="61"/>
                </a:lnTo>
                <a:lnTo>
                  <a:pt x="401" y="63"/>
                </a:lnTo>
                <a:lnTo>
                  <a:pt x="402" y="63"/>
                </a:lnTo>
                <a:lnTo>
                  <a:pt x="402" y="64"/>
                </a:lnTo>
                <a:lnTo>
                  <a:pt x="403" y="64"/>
                </a:lnTo>
                <a:lnTo>
                  <a:pt x="403" y="65"/>
                </a:lnTo>
                <a:lnTo>
                  <a:pt x="404" y="66"/>
                </a:lnTo>
                <a:lnTo>
                  <a:pt x="404" y="67"/>
                </a:lnTo>
                <a:lnTo>
                  <a:pt x="405" y="68"/>
                </a:lnTo>
                <a:lnTo>
                  <a:pt x="405" y="71"/>
                </a:lnTo>
                <a:lnTo>
                  <a:pt x="405" y="72"/>
                </a:lnTo>
                <a:lnTo>
                  <a:pt x="404" y="74"/>
                </a:lnTo>
                <a:lnTo>
                  <a:pt x="403" y="77"/>
                </a:lnTo>
                <a:lnTo>
                  <a:pt x="401" y="79"/>
                </a:lnTo>
                <a:lnTo>
                  <a:pt x="399" y="81"/>
                </a:lnTo>
                <a:lnTo>
                  <a:pt x="398" y="82"/>
                </a:lnTo>
                <a:lnTo>
                  <a:pt x="396" y="85"/>
                </a:lnTo>
                <a:lnTo>
                  <a:pt x="395" y="86"/>
                </a:lnTo>
                <a:lnTo>
                  <a:pt x="395" y="87"/>
                </a:lnTo>
                <a:lnTo>
                  <a:pt x="412" y="106"/>
                </a:lnTo>
                <a:lnTo>
                  <a:pt x="426" y="100"/>
                </a:lnTo>
                <a:lnTo>
                  <a:pt x="427" y="99"/>
                </a:lnTo>
                <a:lnTo>
                  <a:pt x="429" y="99"/>
                </a:lnTo>
                <a:lnTo>
                  <a:pt x="430" y="99"/>
                </a:lnTo>
                <a:lnTo>
                  <a:pt x="431" y="99"/>
                </a:lnTo>
                <a:lnTo>
                  <a:pt x="433" y="100"/>
                </a:lnTo>
                <a:lnTo>
                  <a:pt x="436" y="101"/>
                </a:lnTo>
                <a:lnTo>
                  <a:pt x="438" y="104"/>
                </a:lnTo>
                <a:lnTo>
                  <a:pt x="439" y="107"/>
                </a:lnTo>
                <a:lnTo>
                  <a:pt x="440" y="108"/>
                </a:lnTo>
                <a:lnTo>
                  <a:pt x="441" y="111"/>
                </a:lnTo>
                <a:lnTo>
                  <a:pt x="443" y="111"/>
                </a:lnTo>
                <a:lnTo>
                  <a:pt x="443" y="112"/>
                </a:lnTo>
                <a:lnTo>
                  <a:pt x="443" y="113"/>
                </a:lnTo>
                <a:lnTo>
                  <a:pt x="444" y="114"/>
                </a:lnTo>
                <a:lnTo>
                  <a:pt x="444" y="115"/>
                </a:lnTo>
                <a:lnTo>
                  <a:pt x="444" y="118"/>
                </a:lnTo>
                <a:lnTo>
                  <a:pt x="444" y="119"/>
                </a:lnTo>
                <a:lnTo>
                  <a:pt x="443" y="121"/>
                </a:lnTo>
                <a:lnTo>
                  <a:pt x="441" y="122"/>
                </a:lnTo>
                <a:lnTo>
                  <a:pt x="439" y="123"/>
                </a:lnTo>
                <a:lnTo>
                  <a:pt x="437" y="126"/>
                </a:lnTo>
                <a:lnTo>
                  <a:pt x="434" y="128"/>
                </a:lnTo>
                <a:lnTo>
                  <a:pt x="433" y="129"/>
                </a:lnTo>
                <a:lnTo>
                  <a:pt x="431" y="130"/>
                </a:lnTo>
                <a:lnTo>
                  <a:pt x="430" y="132"/>
                </a:lnTo>
                <a:lnTo>
                  <a:pt x="429" y="133"/>
                </a:lnTo>
                <a:lnTo>
                  <a:pt x="440" y="155"/>
                </a:lnTo>
                <a:lnTo>
                  <a:pt x="455" y="153"/>
                </a:lnTo>
                <a:lnTo>
                  <a:pt x="457" y="153"/>
                </a:lnTo>
                <a:lnTo>
                  <a:pt x="458" y="153"/>
                </a:lnTo>
                <a:lnTo>
                  <a:pt x="460" y="153"/>
                </a:lnTo>
                <a:lnTo>
                  <a:pt x="461" y="154"/>
                </a:lnTo>
                <a:lnTo>
                  <a:pt x="464" y="155"/>
                </a:lnTo>
                <a:lnTo>
                  <a:pt x="465" y="157"/>
                </a:lnTo>
                <a:lnTo>
                  <a:pt x="466" y="160"/>
                </a:lnTo>
                <a:lnTo>
                  <a:pt x="467" y="163"/>
                </a:lnTo>
                <a:lnTo>
                  <a:pt x="467" y="165"/>
                </a:lnTo>
                <a:lnTo>
                  <a:pt x="468" y="167"/>
                </a:lnTo>
                <a:lnTo>
                  <a:pt x="468" y="168"/>
                </a:lnTo>
                <a:lnTo>
                  <a:pt x="468" y="169"/>
                </a:lnTo>
                <a:lnTo>
                  <a:pt x="468" y="170"/>
                </a:lnTo>
                <a:lnTo>
                  <a:pt x="468" y="171"/>
                </a:lnTo>
                <a:lnTo>
                  <a:pt x="468" y="172"/>
                </a:lnTo>
                <a:lnTo>
                  <a:pt x="468" y="175"/>
                </a:lnTo>
                <a:lnTo>
                  <a:pt x="467" y="176"/>
                </a:lnTo>
                <a:lnTo>
                  <a:pt x="466" y="177"/>
                </a:lnTo>
                <a:lnTo>
                  <a:pt x="465" y="178"/>
                </a:lnTo>
                <a:lnTo>
                  <a:pt x="462" y="179"/>
                </a:lnTo>
                <a:lnTo>
                  <a:pt x="460" y="181"/>
                </a:lnTo>
                <a:lnTo>
                  <a:pt x="458" y="182"/>
                </a:lnTo>
                <a:lnTo>
                  <a:pt x="455" y="183"/>
                </a:lnTo>
                <a:lnTo>
                  <a:pt x="453" y="184"/>
                </a:lnTo>
                <a:lnTo>
                  <a:pt x="451" y="185"/>
                </a:lnTo>
                <a:lnTo>
                  <a:pt x="450" y="185"/>
                </a:lnTo>
                <a:lnTo>
                  <a:pt x="455" y="210"/>
                </a:lnTo>
                <a:lnTo>
                  <a:pt x="471" y="212"/>
                </a:lnTo>
                <a:lnTo>
                  <a:pt x="472" y="212"/>
                </a:lnTo>
                <a:lnTo>
                  <a:pt x="473" y="212"/>
                </a:lnTo>
                <a:lnTo>
                  <a:pt x="474" y="213"/>
                </a:lnTo>
                <a:lnTo>
                  <a:pt x="476" y="215"/>
                </a:lnTo>
                <a:lnTo>
                  <a:pt x="478" y="216"/>
                </a:lnTo>
                <a:lnTo>
                  <a:pt x="479" y="218"/>
                </a:lnTo>
                <a:lnTo>
                  <a:pt x="479" y="222"/>
                </a:lnTo>
                <a:lnTo>
                  <a:pt x="479" y="225"/>
                </a:lnTo>
                <a:lnTo>
                  <a:pt x="479" y="227"/>
                </a:lnTo>
                <a:lnTo>
                  <a:pt x="479" y="229"/>
                </a:lnTo>
                <a:lnTo>
                  <a:pt x="479" y="230"/>
                </a:lnTo>
                <a:lnTo>
                  <a:pt x="479" y="231"/>
                </a:lnTo>
                <a:lnTo>
                  <a:pt x="479" y="232"/>
                </a:lnTo>
                <a:lnTo>
                  <a:pt x="479" y="233"/>
                </a:lnTo>
                <a:lnTo>
                  <a:pt x="479" y="234"/>
                </a:lnTo>
                <a:lnTo>
                  <a:pt x="478" y="236"/>
                </a:lnTo>
                <a:lnTo>
                  <a:pt x="476" y="237"/>
                </a:lnTo>
                <a:lnTo>
                  <a:pt x="475" y="238"/>
                </a:lnTo>
                <a:lnTo>
                  <a:pt x="473" y="239"/>
                </a:lnTo>
                <a:lnTo>
                  <a:pt x="471" y="239"/>
                </a:lnTo>
                <a:lnTo>
                  <a:pt x="467" y="240"/>
                </a:lnTo>
                <a:lnTo>
                  <a:pt x="465" y="240"/>
                </a:lnTo>
                <a:lnTo>
                  <a:pt x="462" y="241"/>
                </a:lnTo>
                <a:lnTo>
                  <a:pt x="460" y="241"/>
                </a:lnTo>
                <a:lnTo>
                  <a:pt x="458" y="241"/>
                </a:lnTo>
                <a:lnTo>
                  <a:pt x="457" y="241"/>
                </a:lnTo>
                <a:lnTo>
                  <a:pt x="455" y="267"/>
                </a:lnTo>
                <a:lnTo>
                  <a:pt x="471" y="273"/>
                </a:lnTo>
                <a:lnTo>
                  <a:pt x="472" y="273"/>
                </a:lnTo>
                <a:lnTo>
                  <a:pt x="473" y="274"/>
                </a:lnTo>
                <a:lnTo>
                  <a:pt x="474" y="275"/>
                </a:lnTo>
                <a:lnTo>
                  <a:pt x="474" y="276"/>
                </a:lnTo>
                <a:lnTo>
                  <a:pt x="475" y="279"/>
                </a:lnTo>
                <a:lnTo>
                  <a:pt x="475" y="281"/>
                </a:lnTo>
                <a:lnTo>
                  <a:pt x="475" y="285"/>
                </a:lnTo>
                <a:lnTo>
                  <a:pt x="475" y="287"/>
                </a:lnTo>
                <a:lnTo>
                  <a:pt x="474" y="289"/>
                </a:lnTo>
                <a:lnTo>
                  <a:pt x="474" y="292"/>
                </a:lnTo>
                <a:lnTo>
                  <a:pt x="474" y="293"/>
                </a:lnTo>
                <a:lnTo>
                  <a:pt x="473" y="293"/>
                </a:lnTo>
                <a:lnTo>
                  <a:pt x="473" y="294"/>
                </a:lnTo>
                <a:lnTo>
                  <a:pt x="473" y="295"/>
                </a:lnTo>
                <a:lnTo>
                  <a:pt x="472" y="296"/>
                </a:lnTo>
                <a:lnTo>
                  <a:pt x="471" y="297"/>
                </a:lnTo>
                <a:lnTo>
                  <a:pt x="469" y="299"/>
                </a:lnTo>
                <a:lnTo>
                  <a:pt x="467" y="299"/>
                </a:lnTo>
                <a:lnTo>
                  <a:pt x="465" y="299"/>
                </a:lnTo>
                <a:lnTo>
                  <a:pt x="462" y="299"/>
                </a:lnTo>
                <a:lnTo>
                  <a:pt x="460" y="299"/>
                </a:lnTo>
                <a:lnTo>
                  <a:pt x="457" y="299"/>
                </a:lnTo>
                <a:lnTo>
                  <a:pt x="454" y="299"/>
                </a:lnTo>
                <a:lnTo>
                  <a:pt x="452" y="299"/>
                </a:lnTo>
                <a:lnTo>
                  <a:pt x="450" y="299"/>
                </a:lnTo>
                <a:lnTo>
                  <a:pt x="448" y="299"/>
                </a:lnTo>
                <a:lnTo>
                  <a:pt x="441" y="322"/>
                </a:lnTo>
                <a:lnTo>
                  <a:pt x="454" y="331"/>
                </a:lnTo>
                <a:lnTo>
                  <a:pt x="454" y="333"/>
                </a:lnTo>
                <a:lnTo>
                  <a:pt x="455" y="334"/>
                </a:lnTo>
                <a:lnTo>
                  <a:pt x="457" y="335"/>
                </a:lnTo>
                <a:lnTo>
                  <a:pt x="457" y="336"/>
                </a:lnTo>
                <a:lnTo>
                  <a:pt x="458" y="338"/>
                </a:lnTo>
                <a:lnTo>
                  <a:pt x="457" y="341"/>
                </a:lnTo>
                <a:lnTo>
                  <a:pt x="455" y="344"/>
                </a:lnTo>
                <a:lnTo>
                  <a:pt x="454" y="347"/>
                </a:lnTo>
                <a:lnTo>
                  <a:pt x="453" y="349"/>
                </a:lnTo>
                <a:lnTo>
                  <a:pt x="452" y="350"/>
                </a:lnTo>
                <a:lnTo>
                  <a:pt x="452" y="351"/>
                </a:lnTo>
                <a:lnTo>
                  <a:pt x="452" y="352"/>
                </a:lnTo>
                <a:lnTo>
                  <a:pt x="451" y="352"/>
                </a:lnTo>
                <a:lnTo>
                  <a:pt x="451" y="354"/>
                </a:lnTo>
                <a:lnTo>
                  <a:pt x="450" y="354"/>
                </a:lnTo>
                <a:lnTo>
                  <a:pt x="448" y="355"/>
                </a:lnTo>
                <a:lnTo>
                  <a:pt x="447" y="356"/>
                </a:lnTo>
                <a:lnTo>
                  <a:pt x="446" y="356"/>
                </a:lnTo>
                <a:lnTo>
                  <a:pt x="444" y="356"/>
                </a:lnTo>
                <a:lnTo>
                  <a:pt x="441" y="356"/>
                </a:lnTo>
                <a:lnTo>
                  <a:pt x="439" y="355"/>
                </a:lnTo>
                <a:lnTo>
                  <a:pt x="437" y="354"/>
                </a:lnTo>
                <a:lnTo>
                  <a:pt x="434" y="354"/>
                </a:lnTo>
                <a:lnTo>
                  <a:pt x="432" y="352"/>
                </a:lnTo>
                <a:lnTo>
                  <a:pt x="430" y="351"/>
                </a:lnTo>
                <a:lnTo>
                  <a:pt x="427" y="351"/>
                </a:lnTo>
                <a:lnTo>
                  <a:pt x="426" y="350"/>
                </a:lnTo>
                <a:lnTo>
                  <a:pt x="413" y="372"/>
                </a:lnTo>
                <a:lnTo>
                  <a:pt x="423" y="384"/>
                </a:lnTo>
                <a:lnTo>
                  <a:pt x="424" y="385"/>
                </a:lnTo>
                <a:lnTo>
                  <a:pt x="424" y="386"/>
                </a:lnTo>
                <a:lnTo>
                  <a:pt x="425" y="387"/>
                </a:lnTo>
                <a:lnTo>
                  <a:pt x="425" y="390"/>
                </a:lnTo>
                <a:lnTo>
                  <a:pt x="425" y="391"/>
                </a:lnTo>
                <a:lnTo>
                  <a:pt x="424" y="393"/>
                </a:lnTo>
                <a:lnTo>
                  <a:pt x="422" y="396"/>
                </a:lnTo>
                <a:lnTo>
                  <a:pt x="419" y="399"/>
                </a:lnTo>
                <a:lnTo>
                  <a:pt x="418" y="400"/>
                </a:lnTo>
                <a:lnTo>
                  <a:pt x="417" y="401"/>
                </a:lnTo>
                <a:lnTo>
                  <a:pt x="416" y="403"/>
                </a:lnTo>
                <a:lnTo>
                  <a:pt x="416" y="404"/>
                </a:lnTo>
                <a:lnTo>
                  <a:pt x="415" y="404"/>
                </a:lnTo>
                <a:lnTo>
                  <a:pt x="413" y="405"/>
                </a:lnTo>
                <a:lnTo>
                  <a:pt x="412" y="405"/>
                </a:lnTo>
                <a:lnTo>
                  <a:pt x="411" y="406"/>
                </a:lnTo>
                <a:lnTo>
                  <a:pt x="409" y="406"/>
                </a:lnTo>
                <a:lnTo>
                  <a:pt x="408" y="405"/>
                </a:lnTo>
                <a:lnTo>
                  <a:pt x="405" y="404"/>
                </a:lnTo>
                <a:lnTo>
                  <a:pt x="403" y="403"/>
                </a:lnTo>
                <a:lnTo>
                  <a:pt x="401" y="401"/>
                </a:lnTo>
                <a:lnTo>
                  <a:pt x="398" y="400"/>
                </a:lnTo>
                <a:lnTo>
                  <a:pt x="396" y="398"/>
                </a:lnTo>
                <a:lnTo>
                  <a:pt x="395" y="397"/>
                </a:lnTo>
                <a:lnTo>
                  <a:pt x="392" y="396"/>
                </a:lnTo>
                <a:lnTo>
                  <a:pt x="391" y="396"/>
                </a:lnTo>
                <a:lnTo>
                  <a:pt x="391" y="394"/>
                </a:lnTo>
                <a:lnTo>
                  <a:pt x="372" y="412"/>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50" name="Freeform 146">
            <a:extLst>
              <a:ext uri="{FF2B5EF4-FFF2-40B4-BE49-F238E27FC236}">
                <a16:creationId xmlns:a16="http://schemas.microsoft.com/office/drawing/2014/main" id="{AA2FF726-7188-F641-A3B4-26621E8659DB}"/>
              </a:ext>
            </a:extLst>
          </p:cNvPr>
          <p:cNvSpPr>
            <a:spLocks/>
          </p:cNvSpPr>
          <p:nvPr/>
        </p:nvSpPr>
        <p:spPr bwMode="auto">
          <a:xfrm>
            <a:off x="3348038" y="4860925"/>
            <a:ext cx="125412" cy="127000"/>
          </a:xfrm>
          <a:custGeom>
            <a:avLst/>
            <a:gdLst>
              <a:gd name="T0" fmla="*/ 2147483647 w 479"/>
              <a:gd name="T1" fmla="*/ 2147483647 h 480"/>
              <a:gd name="T2" fmla="*/ 2147483647 w 479"/>
              <a:gd name="T3" fmla="*/ 2147483647 h 480"/>
              <a:gd name="T4" fmla="*/ 2147483647 w 479"/>
              <a:gd name="T5" fmla="*/ 2147483647 h 480"/>
              <a:gd name="T6" fmla="*/ 2147483647 w 479"/>
              <a:gd name="T7" fmla="*/ 2147483647 h 480"/>
              <a:gd name="T8" fmla="*/ 2147483647 w 479"/>
              <a:gd name="T9" fmla="*/ 2147483647 h 480"/>
              <a:gd name="T10" fmla="*/ 2147483647 w 479"/>
              <a:gd name="T11" fmla="*/ 2147483647 h 480"/>
              <a:gd name="T12" fmla="*/ 2147483647 w 479"/>
              <a:gd name="T13" fmla="*/ 2147483647 h 480"/>
              <a:gd name="T14" fmla="*/ 2147483647 w 479"/>
              <a:gd name="T15" fmla="*/ 2147483647 h 480"/>
              <a:gd name="T16" fmla="*/ 2147483647 w 479"/>
              <a:gd name="T17" fmla="*/ 2147483647 h 480"/>
              <a:gd name="T18" fmla="*/ 2147483647 w 479"/>
              <a:gd name="T19" fmla="*/ 2147483647 h 480"/>
              <a:gd name="T20" fmla="*/ 2147483647 w 479"/>
              <a:gd name="T21" fmla="*/ 2147483647 h 480"/>
              <a:gd name="T22" fmla="*/ 2147483647 w 479"/>
              <a:gd name="T23" fmla="*/ 2147483647 h 480"/>
              <a:gd name="T24" fmla="*/ 2147483647 w 479"/>
              <a:gd name="T25" fmla="*/ 2147483647 h 480"/>
              <a:gd name="T26" fmla="*/ 2147483647 w 479"/>
              <a:gd name="T27" fmla="*/ 2147483647 h 480"/>
              <a:gd name="T28" fmla="*/ 2147483647 w 479"/>
              <a:gd name="T29" fmla="*/ 2147483647 h 480"/>
              <a:gd name="T30" fmla="*/ 2147483647 w 479"/>
              <a:gd name="T31" fmla="*/ 2147483647 h 480"/>
              <a:gd name="T32" fmla="*/ 2147483647 w 479"/>
              <a:gd name="T33" fmla="*/ 2147483647 h 480"/>
              <a:gd name="T34" fmla="*/ 2147483647 w 479"/>
              <a:gd name="T35" fmla="*/ 2147483647 h 480"/>
              <a:gd name="T36" fmla="*/ 2147483647 w 479"/>
              <a:gd name="T37" fmla="*/ 2147483647 h 480"/>
              <a:gd name="T38" fmla="*/ 2147483647 w 479"/>
              <a:gd name="T39" fmla="*/ 2147483647 h 480"/>
              <a:gd name="T40" fmla="*/ 2147483647 w 479"/>
              <a:gd name="T41" fmla="*/ 2147483647 h 480"/>
              <a:gd name="T42" fmla="*/ 0 w 479"/>
              <a:gd name="T43" fmla="*/ 2147483647 h 480"/>
              <a:gd name="T44" fmla="*/ 2147483647 w 479"/>
              <a:gd name="T45" fmla="*/ 2147483647 h 480"/>
              <a:gd name="T46" fmla="*/ 2147483647 w 479"/>
              <a:gd name="T47" fmla="*/ 2147483647 h 480"/>
              <a:gd name="T48" fmla="*/ 2147483647 w 479"/>
              <a:gd name="T49" fmla="*/ 2147483647 h 480"/>
              <a:gd name="T50" fmla="*/ 2147483647 w 479"/>
              <a:gd name="T51" fmla="*/ 2147483647 h 480"/>
              <a:gd name="T52" fmla="*/ 2147483647 w 479"/>
              <a:gd name="T53" fmla="*/ 2147483647 h 480"/>
              <a:gd name="T54" fmla="*/ 2147483647 w 479"/>
              <a:gd name="T55" fmla="*/ 2147483647 h 480"/>
              <a:gd name="T56" fmla="*/ 2147483647 w 479"/>
              <a:gd name="T57" fmla="*/ 2147483647 h 480"/>
              <a:gd name="T58" fmla="*/ 2147483647 w 479"/>
              <a:gd name="T59" fmla="*/ 2147483647 h 480"/>
              <a:gd name="T60" fmla="*/ 2147483647 w 479"/>
              <a:gd name="T61" fmla="*/ 2147483647 h 480"/>
              <a:gd name="T62" fmla="*/ 2147483647 w 479"/>
              <a:gd name="T63" fmla="*/ 2147483647 h 480"/>
              <a:gd name="T64" fmla="*/ 2147483647 w 479"/>
              <a:gd name="T65" fmla="*/ 2147483647 h 480"/>
              <a:gd name="T66" fmla="*/ 2147483647 w 479"/>
              <a:gd name="T67" fmla="*/ 2147483647 h 480"/>
              <a:gd name="T68" fmla="*/ 2147483647 w 479"/>
              <a:gd name="T69" fmla="*/ 2147483647 h 480"/>
              <a:gd name="T70" fmla="*/ 2147483647 w 479"/>
              <a:gd name="T71" fmla="*/ 2147483647 h 480"/>
              <a:gd name="T72" fmla="*/ 2147483647 w 479"/>
              <a:gd name="T73" fmla="*/ 2147483647 h 480"/>
              <a:gd name="T74" fmla="*/ 2147483647 w 479"/>
              <a:gd name="T75" fmla="*/ 0 h 480"/>
              <a:gd name="T76" fmla="*/ 2147483647 w 479"/>
              <a:gd name="T77" fmla="*/ 2147483647 h 480"/>
              <a:gd name="T78" fmla="*/ 2147483647 w 479"/>
              <a:gd name="T79" fmla="*/ 2147483647 h 480"/>
              <a:gd name="T80" fmla="*/ 2147483647 w 479"/>
              <a:gd name="T81" fmla="*/ 2147483647 h 480"/>
              <a:gd name="T82" fmla="*/ 2147483647 w 479"/>
              <a:gd name="T83" fmla="*/ 2147483647 h 480"/>
              <a:gd name="T84" fmla="*/ 2147483647 w 479"/>
              <a:gd name="T85" fmla="*/ 2147483647 h 480"/>
              <a:gd name="T86" fmla="*/ 2147483647 w 479"/>
              <a:gd name="T87" fmla="*/ 2147483647 h 480"/>
              <a:gd name="T88" fmla="*/ 2147483647 w 479"/>
              <a:gd name="T89" fmla="*/ 2147483647 h 480"/>
              <a:gd name="T90" fmla="*/ 2147483647 w 479"/>
              <a:gd name="T91" fmla="*/ 2147483647 h 480"/>
              <a:gd name="T92" fmla="*/ 2147483647 w 479"/>
              <a:gd name="T93" fmla="*/ 2147483647 h 480"/>
              <a:gd name="T94" fmla="*/ 2147483647 w 479"/>
              <a:gd name="T95" fmla="*/ 2147483647 h 480"/>
              <a:gd name="T96" fmla="*/ 2147483647 w 479"/>
              <a:gd name="T97" fmla="*/ 2147483647 h 480"/>
              <a:gd name="T98" fmla="*/ 2147483647 w 479"/>
              <a:gd name="T99" fmla="*/ 2147483647 h 480"/>
              <a:gd name="T100" fmla="*/ 2147483647 w 479"/>
              <a:gd name="T101" fmla="*/ 2147483647 h 480"/>
              <a:gd name="T102" fmla="*/ 2147483647 w 479"/>
              <a:gd name="T103" fmla="*/ 2147483647 h 480"/>
              <a:gd name="T104" fmla="*/ 2147483647 w 479"/>
              <a:gd name="T105" fmla="*/ 2147483647 h 480"/>
              <a:gd name="T106" fmla="*/ 2147483647 w 479"/>
              <a:gd name="T107" fmla="*/ 2147483647 h 480"/>
              <a:gd name="T108" fmla="*/ 2147483647 w 479"/>
              <a:gd name="T109" fmla="*/ 2147483647 h 480"/>
              <a:gd name="T110" fmla="*/ 2147483647 w 479"/>
              <a:gd name="T111" fmla="*/ 2147483647 h 480"/>
              <a:gd name="T112" fmla="*/ 2147483647 w 479"/>
              <a:gd name="T113" fmla="*/ 2147483647 h 480"/>
              <a:gd name="T114" fmla="*/ 2147483647 w 479"/>
              <a:gd name="T115" fmla="*/ 2147483647 h 480"/>
              <a:gd name="T116" fmla="*/ 2147483647 w 479"/>
              <a:gd name="T117" fmla="*/ 2147483647 h 480"/>
              <a:gd name="T118" fmla="*/ 2147483647 w 479"/>
              <a:gd name="T119" fmla="*/ 2147483647 h 480"/>
              <a:gd name="T120" fmla="*/ 2147483647 w 479"/>
              <a:gd name="T121" fmla="*/ 2147483647 h 480"/>
              <a:gd name="T122" fmla="*/ 2147483647 w 479"/>
              <a:gd name="T123" fmla="*/ 2147483647 h 4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79"/>
              <a:gd name="T187" fmla="*/ 0 h 480"/>
              <a:gd name="T188" fmla="*/ 479 w 479"/>
              <a:gd name="T189" fmla="*/ 480 h 48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79" h="480">
                <a:moveTo>
                  <a:pt x="372" y="412"/>
                </a:moveTo>
                <a:lnTo>
                  <a:pt x="379" y="427"/>
                </a:lnTo>
                <a:lnTo>
                  <a:pt x="379" y="428"/>
                </a:lnTo>
                <a:lnTo>
                  <a:pt x="379" y="429"/>
                </a:lnTo>
                <a:lnTo>
                  <a:pt x="381" y="431"/>
                </a:lnTo>
                <a:lnTo>
                  <a:pt x="379" y="432"/>
                </a:lnTo>
                <a:lnTo>
                  <a:pt x="379" y="434"/>
                </a:lnTo>
                <a:lnTo>
                  <a:pt x="377" y="437"/>
                </a:lnTo>
                <a:lnTo>
                  <a:pt x="375" y="438"/>
                </a:lnTo>
                <a:lnTo>
                  <a:pt x="372" y="440"/>
                </a:lnTo>
                <a:lnTo>
                  <a:pt x="370" y="441"/>
                </a:lnTo>
                <a:lnTo>
                  <a:pt x="369" y="442"/>
                </a:lnTo>
                <a:lnTo>
                  <a:pt x="368" y="442"/>
                </a:lnTo>
                <a:lnTo>
                  <a:pt x="368" y="444"/>
                </a:lnTo>
                <a:lnTo>
                  <a:pt x="367" y="444"/>
                </a:lnTo>
                <a:lnTo>
                  <a:pt x="365" y="444"/>
                </a:lnTo>
                <a:lnTo>
                  <a:pt x="364" y="445"/>
                </a:lnTo>
                <a:lnTo>
                  <a:pt x="363" y="445"/>
                </a:lnTo>
                <a:lnTo>
                  <a:pt x="362" y="445"/>
                </a:lnTo>
                <a:lnTo>
                  <a:pt x="361" y="444"/>
                </a:lnTo>
                <a:lnTo>
                  <a:pt x="358" y="444"/>
                </a:lnTo>
                <a:lnTo>
                  <a:pt x="357" y="441"/>
                </a:lnTo>
                <a:lnTo>
                  <a:pt x="355" y="440"/>
                </a:lnTo>
                <a:lnTo>
                  <a:pt x="354" y="438"/>
                </a:lnTo>
                <a:lnTo>
                  <a:pt x="351" y="435"/>
                </a:lnTo>
                <a:lnTo>
                  <a:pt x="350" y="433"/>
                </a:lnTo>
                <a:lnTo>
                  <a:pt x="348" y="432"/>
                </a:lnTo>
                <a:lnTo>
                  <a:pt x="347" y="431"/>
                </a:lnTo>
                <a:lnTo>
                  <a:pt x="347" y="429"/>
                </a:lnTo>
                <a:lnTo>
                  <a:pt x="346" y="428"/>
                </a:lnTo>
                <a:lnTo>
                  <a:pt x="323" y="441"/>
                </a:lnTo>
                <a:lnTo>
                  <a:pt x="326" y="456"/>
                </a:lnTo>
                <a:lnTo>
                  <a:pt x="326" y="458"/>
                </a:lnTo>
                <a:lnTo>
                  <a:pt x="326" y="459"/>
                </a:lnTo>
                <a:lnTo>
                  <a:pt x="326" y="460"/>
                </a:lnTo>
                <a:lnTo>
                  <a:pt x="326" y="462"/>
                </a:lnTo>
                <a:lnTo>
                  <a:pt x="323" y="463"/>
                </a:lnTo>
                <a:lnTo>
                  <a:pt x="322" y="466"/>
                </a:lnTo>
                <a:lnTo>
                  <a:pt x="319" y="467"/>
                </a:lnTo>
                <a:lnTo>
                  <a:pt x="316" y="468"/>
                </a:lnTo>
                <a:lnTo>
                  <a:pt x="314" y="468"/>
                </a:lnTo>
                <a:lnTo>
                  <a:pt x="312" y="469"/>
                </a:lnTo>
                <a:lnTo>
                  <a:pt x="311" y="469"/>
                </a:lnTo>
                <a:lnTo>
                  <a:pt x="309" y="469"/>
                </a:lnTo>
                <a:lnTo>
                  <a:pt x="308" y="469"/>
                </a:lnTo>
                <a:lnTo>
                  <a:pt x="306" y="469"/>
                </a:lnTo>
                <a:lnTo>
                  <a:pt x="305" y="469"/>
                </a:lnTo>
                <a:lnTo>
                  <a:pt x="304" y="468"/>
                </a:lnTo>
                <a:lnTo>
                  <a:pt x="302" y="467"/>
                </a:lnTo>
                <a:lnTo>
                  <a:pt x="300" y="466"/>
                </a:lnTo>
                <a:lnTo>
                  <a:pt x="299" y="463"/>
                </a:lnTo>
                <a:lnTo>
                  <a:pt x="298" y="461"/>
                </a:lnTo>
                <a:lnTo>
                  <a:pt x="296" y="458"/>
                </a:lnTo>
                <a:lnTo>
                  <a:pt x="295" y="455"/>
                </a:lnTo>
                <a:lnTo>
                  <a:pt x="294" y="454"/>
                </a:lnTo>
                <a:lnTo>
                  <a:pt x="294" y="452"/>
                </a:lnTo>
                <a:lnTo>
                  <a:pt x="293" y="451"/>
                </a:lnTo>
                <a:lnTo>
                  <a:pt x="268" y="456"/>
                </a:lnTo>
                <a:lnTo>
                  <a:pt x="267" y="472"/>
                </a:lnTo>
                <a:lnTo>
                  <a:pt x="267" y="473"/>
                </a:lnTo>
                <a:lnTo>
                  <a:pt x="266" y="474"/>
                </a:lnTo>
                <a:lnTo>
                  <a:pt x="266" y="475"/>
                </a:lnTo>
                <a:lnTo>
                  <a:pt x="265" y="476"/>
                </a:lnTo>
                <a:lnTo>
                  <a:pt x="263" y="479"/>
                </a:lnTo>
                <a:lnTo>
                  <a:pt x="260" y="479"/>
                </a:lnTo>
                <a:lnTo>
                  <a:pt x="258" y="480"/>
                </a:lnTo>
                <a:lnTo>
                  <a:pt x="254" y="480"/>
                </a:lnTo>
                <a:lnTo>
                  <a:pt x="252" y="480"/>
                </a:lnTo>
                <a:lnTo>
                  <a:pt x="250" y="480"/>
                </a:lnTo>
                <a:lnTo>
                  <a:pt x="249" y="480"/>
                </a:lnTo>
                <a:lnTo>
                  <a:pt x="247" y="480"/>
                </a:lnTo>
                <a:lnTo>
                  <a:pt x="246" y="480"/>
                </a:lnTo>
                <a:lnTo>
                  <a:pt x="244" y="479"/>
                </a:lnTo>
                <a:lnTo>
                  <a:pt x="243" y="479"/>
                </a:lnTo>
                <a:lnTo>
                  <a:pt x="242" y="477"/>
                </a:lnTo>
                <a:lnTo>
                  <a:pt x="240" y="475"/>
                </a:lnTo>
                <a:lnTo>
                  <a:pt x="240" y="474"/>
                </a:lnTo>
                <a:lnTo>
                  <a:pt x="239" y="472"/>
                </a:lnTo>
                <a:lnTo>
                  <a:pt x="239" y="468"/>
                </a:lnTo>
                <a:lnTo>
                  <a:pt x="238" y="466"/>
                </a:lnTo>
                <a:lnTo>
                  <a:pt x="238" y="463"/>
                </a:lnTo>
                <a:lnTo>
                  <a:pt x="238" y="461"/>
                </a:lnTo>
                <a:lnTo>
                  <a:pt x="237" y="459"/>
                </a:lnTo>
                <a:lnTo>
                  <a:pt x="237" y="458"/>
                </a:lnTo>
                <a:lnTo>
                  <a:pt x="211" y="456"/>
                </a:lnTo>
                <a:lnTo>
                  <a:pt x="206" y="470"/>
                </a:lnTo>
                <a:lnTo>
                  <a:pt x="206" y="472"/>
                </a:lnTo>
                <a:lnTo>
                  <a:pt x="205" y="472"/>
                </a:lnTo>
                <a:lnTo>
                  <a:pt x="205" y="473"/>
                </a:lnTo>
                <a:lnTo>
                  <a:pt x="204" y="474"/>
                </a:lnTo>
                <a:lnTo>
                  <a:pt x="203" y="475"/>
                </a:lnTo>
                <a:lnTo>
                  <a:pt x="201" y="476"/>
                </a:lnTo>
                <a:lnTo>
                  <a:pt x="198" y="476"/>
                </a:lnTo>
                <a:lnTo>
                  <a:pt x="195" y="476"/>
                </a:lnTo>
                <a:lnTo>
                  <a:pt x="192" y="475"/>
                </a:lnTo>
                <a:lnTo>
                  <a:pt x="190" y="475"/>
                </a:lnTo>
                <a:lnTo>
                  <a:pt x="188" y="475"/>
                </a:lnTo>
                <a:lnTo>
                  <a:pt x="187" y="474"/>
                </a:lnTo>
                <a:lnTo>
                  <a:pt x="185" y="474"/>
                </a:lnTo>
                <a:lnTo>
                  <a:pt x="184" y="474"/>
                </a:lnTo>
                <a:lnTo>
                  <a:pt x="184" y="473"/>
                </a:lnTo>
                <a:lnTo>
                  <a:pt x="183" y="473"/>
                </a:lnTo>
                <a:lnTo>
                  <a:pt x="182" y="472"/>
                </a:lnTo>
                <a:lnTo>
                  <a:pt x="181" y="469"/>
                </a:lnTo>
                <a:lnTo>
                  <a:pt x="180" y="468"/>
                </a:lnTo>
                <a:lnTo>
                  <a:pt x="180" y="466"/>
                </a:lnTo>
                <a:lnTo>
                  <a:pt x="180" y="463"/>
                </a:lnTo>
                <a:lnTo>
                  <a:pt x="180" y="461"/>
                </a:lnTo>
                <a:lnTo>
                  <a:pt x="181" y="458"/>
                </a:lnTo>
                <a:lnTo>
                  <a:pt x="181" y="455"/>
                </a:lnTo>
                <a:lnTo>
                  <a:pt x="181" y="453"/>
                </a:lnTo>
                <a:lnTo>
                  <a:pt x="181" y="451"/>
                </a:lnTo>
                <a:lnTo>
                  <a:pt x="181" y="449"/>
                </a:lnTo>
                <a:lnTo>
                  <a:pt x="156" y="442"/>
                </a:lnTo>
                <a:lnTo>
                  <a:pt x="148" y="455"/>
                </a:lnTo>
                <a:lnTo>
                  <a:pt x="147" y="455"/>
                </a:lnTo>
                <a:lnTo>
                  <a:pt x="146" y="456"/>
                </a:lnTo>
                <a:lnTo>
                  <a:pt x="145" y="458"/>
                </a:lnTo>
                <a:lnTo>
                  <a:pt x="143" y="458"/>
                </a:lnTo>
                <a:lnTo>
                  <a:pt x="141" y="459"/>
                </a:lnTo>
                <a:lnTo>
                  <a:pt x="139" y="458"/>
                </a:lnTo>
                <a:lnTo>
                  <a:pt x="135" y="456"/>
                </a:lnTo>
                <a:lnTo>
                  <a:pt x="133" y="455"/>
                </a:lnTo>
                <a:lnTo>
                  <a:pt x="131" y="454"/>
                </a:lnTo>
                <a:lnTo>
                  <a:pt x="129" y="453"/>
                </a:lnTo>
                <a:lnTo>
                  <a:pt x="128" y="453"/>
                </a:lnTo>
                <a:lnTo>
                  <a:pt x="127" y="453"/>
                </a:lnTo>
                <a:lnTo>
                  <a:pt x="127" y="452"/>
                </a:lnTo>
                <a:lnTo>
                  <a:pt x="126" y="452"/>
                </a:lnTo>
                <a:lnTo>
                  <a:pt x="126" y="451"/>
                </a:lnTo>
                <a:lnTo>
                  <a:pt x="125" y="449"/>
                </a:lnTo>
                <a:lnTo>
                  <a:pt x="123" y="448"/>
                </a:lnTo>
                <a:lnTo>
                  <a:pt x="123" y="447"/>
                </a:lnTo>
                <a:lnTo>
                  <a:pt x="123" y="445"/>
                </a:lnTo>
                <a:lnTo>
                  <a:pt x="123" y="442"/>
                </a:lnTo>
                <a:lnTo>
                  <a:pt x="125" y="440"/>
                </a:lnTo>
                <a:lnTo>
                  <a:pt x="125" y="438"/>
                </a:lnTo>
                <a:lnTo>
                  <a:pt x="126" y="435"/>
                </a:lnTo>
                <a:lnTo>
                  <a:pt x="127" y="433"/>
                </a:lnTo>
                <a:lnTo>
                  <a:pt x="127" y="431"/>
                </a:lnTo>
                <a:lnTo>
                  <a:pt x="128" y="428"/>
                </a:lnTo>
                <a:lnTo>
                  <a:pt x="128" y="427"/>
                </a:lnTo>
                <a:lnTo>
                  <a:pt x="129" y="427"/>
                </a:lnTo>
                <a:lnTo>
                  <a:pt x="107" y="413"/>
                </a:lnTo>
                <a:lnTo>
                  <a:pt x="95" y="424"/>
                </a:lnTo>
                <a:lnTo>
                  <a:pt x="94" y="424"/>
                </a:lnTo>
                <a:lnTo>
                  <a:pt x="93" y="425"/>
                </a:lnTo>
                <a:lnTo>
                  <a:pt x="92" y="425"/>
                </a:lnTo>
                <a:lnTo>
                  <a:pt x="90" y="426"/>
                </a:lnTo>
                <a:lnTo>
                  <a:pt x="87" y="425"/>
                </a:lnTo>
                <a:lnTo>
                  <a:pt x="85" y="425"/>
                </a:lnTo>
                <a:lnTo>
                  <a:pt x="83" y="422"/>
                </a:lnTo>
                <a:lnTo>
                  <a:pt x="80" y="420"/>
                </a:lnTo>
                <a:lnTo>
                  <a:pt x="79" y="419"/>
                </a:lnTo>
                <a:lnTo>
                  <a:pt x="78" y="418"/>
                </a:lnTo>
                <a:lnTo>
                  <a:pt x="77" y="417"/>
                </a:lnTo>
                <a:lnTo>
                  <a:pt x="76" y="417"/>
                </a:lnTo>
                <a:lnTo>
                  <a:pt x="76" y="415"/>
                </a:lnTo>
                <a:lnTo>
                  <a:pt x="74" y="414"/>
                </a:lnTo>
                <a:lnTo>
                  <a:pt x="74" y="413"/>
                </a:lnTo>
                <a:lnTo>
                  <a:pt x="73" y="411"/>
                </a:lnTo>
                <a:lnTo>
                  <a:pt x="73" y="410"/>
                </a:lnTo>
                <a:lnTo>
                  <a:pt x="73" y="407"/>
                </a:lnTo>
                <a:lnTo>
                  <a:pt x="74" y="406"/>
                </a:lnTo>
                <a:lnTo>
                  <a:pt x="76" y="404"/>
                </a:lnTo>
                <a:lnTo>
                  <a:pt x="78" y="401"/>
                </a:lnTo>
                <a:lnTo>
                  <a:pt x="79" y="399"/>
                </a:lnTo>
                <a:lnTo>
                  <a:pt x="80" y="397"/>
                </a:lnTo>
                <a:lnTo>
                  <a:pt x="83" y="396"/>
                </a:lnTo>
                <a:lnTo>
                  <a:pt x="83" y="393"/>
                </a:lnTo>
                <a:lnTo>
                  <a:pt x="84" y="392"/>
                </a:lnTo>
                <a:lnTo>
                  <a:pt x="66" y="373"/>
                </a:lnTo>
                <a:lnTo>
                  <a:pt x="52" y="379"/>
                </a:lnTo>
                <a:lnTo>
                  <a:pt x="52" y="380"/>
                </a:lnTo>
                <a:lnTo>
                  <a:pt x="51" y="380"/>
                </a:lnTo>
                <a:lnTo>
                  <a:pt x="50" y="380"/>
                </a:lnTo>
                <a:lnTo>
                  <a:pt x="49" y="380"/>
                </a:lnTo>
                <a:lnTo>
                  <a:pt x="46" y="380"/>
                </a:lnTo>
                <a:lnTo>
                  <a:pt x="45" y="379"/>
                </a:lnTo>
                <a:lnTo>
                  <a:pt x="43" y="378"/>
                </a:lnTo>
                <a:lnTo>
                  <a:pt x="41" y="376"/>
                </a:lnTo>
                <a:lnTo>
                  <a:pt x="39" y="373"/>
                </a:lnTo>
                <a:lnTo>
                  <a:pt x="38" y="371"/>
                </a:lnTo>
                <a:lnTo>
                  <a:pt x="37" y="370"/>
                </a:lnTo>
                <a:lnTo>
                  <a:pt x="36" y="369"/>
                </a:lnTo>
                <a:lnTo>
                  <a:pt x="36" y="368"/>
                </a:lnTo>
                <a:lnTo>
                  <a:pt x="35" y="366"/>
                </a:lnTo>
                <a:lnTo>
                  <a:pt x="35" y="365"/>
                </a:lnTo>
                <a:lnTo>
                  <a:pt x="35" y="364"/>
                </a:lnTo>
                <a:lnTo>
                  <a:pt x="35" y="363"/>
                </a:lnTo>
                <a:lnTo>
                  <a:pt x="35" y="361"/>
                </a:lnTo>
                <a:lnTo>
                  <a:pt x="36" y="359"/>
                </a:lnTo>
                <a:lnTo>
                  <a:pt x="37" y="358"/>
                </a:lnTo>
                <a:lnTo>
                  <a:pt x="39" y="356"/>
                </a:lnTo>
                <a:lnTo>
                  <a:pt x="42" y="354"/>
                </a:lnTo>
                <a:lnTo>
                  <a:pt x="43" y="352"/>
                </a:lnTo>
                <a:lnTo>
                  <a:pt x="45" y="350"/>
                </a:lnTo>
                <a:lnTo>
                  <a:pt x="48" y="349"/>
                </a:lnTo>
                <a:lnTo>
                  <a:pt x="49" y="348"/>
                </a:lnTo>
                <a:lnTo>
                  <a:pt x="50" y="347"/>
                </a:lnTo>
                <a:lnTo>
                  <a:pt x="38" y="324"/>
                </a:lnTo>
                <a:lnTo>
                  <a:pt x="22" y="327"/>
                </a:lnTo>
                <a:lnTo>
                  <a:pt x="21" y="327"/>
                </a:lnTo>
                <a:lnTo>
                  <a:pt x="19" y="327"/>
                </a:lnTo>
                <a:lnTo>
                  <a:pt x="18" y="327"/>
                </a:lnTo>
                <a:lnTo>
                  <a:pt x="17" y="326"/>
                </a:lnTo>
                <a:lnTo>
                  <a:pt x="15" y="324"/>
                </a:lnTo>
                <a:lnTo>
                  <a:pt x="14" y="323"/>
                </a:lnTo>
                <a:lnTo>
                  <a:pt x="12" y="320"/>
                </a:lnTo>
                <a:lnTo>
                  <a:pt x="11" y="316"/>
                </a:lnTo>
                <a:lnTo>
                  <a:pt x="10" y="315"/>
                </a:lnTo>
                <a:lnTo>
                  <a:pt x="10" y="313"/>
                </a:lnTo>
                <a:lnTo>
                  <a:pt x="10" y="311"/>
                </a:lnTo>
                <a:lnTo>
                  <a:pt x="9" y="311"/>
                </a:lnTo>
                <a:lnTo>
                  <a:pt x="9" y="310"/>
                </a:lnTo>
                <a:lnTo>
                  <a:pt x="9" y="309"/>
                </a:lnTo>
                <a:lnTo>
                  <a:pt x="9" y="308"/>
                </a:lnTo>
                <a:lnTo>
                  <a:pt x="9" y="307"/>
                </a:lnTo>
                <a:lnTo>
                  <a:pt x="10" y="306"/>
                </a:lnTo>
                <a:lnTo>
                  <a:pt x="11" y="304"/>
                </a:lnTo>
                <a:lnTo>
                  <a:pt x="12" y="302"/>
                </a:lnTo>
                <a:lnTo>
                  <a:pt x="14" y="301"/>
                </a:lnTo>
                <a:lnTo>
                  <a:pt x="16" y="300"/>
                </a:lnTo>
                <a:lnTo>
                  <a:pt x="18" y="299"/>
                </a:lnTo>
                <a:lnTo>
                  <a:pt x="21" y="297"/>
                </a:lnTo>
                <a:lnTo>
                  <a:pt x="23" y="296"/>
                </a:lnTo>
                <a:lnTo>
                  <a:pt x="25" y="295"/>
                </a:lnTo>
                <a:lnTo>
                  <a:pt x="28" y="295"/>
                </a:lnTo>
                <a:lnTo>
                  <a:pt x="29" y="294"/>
                </a:lnTo>
                <a:lnTo>
                  <a:pt x="23" y="269"/>
                </a:lnTo>
                <a:lnTo>
                  <a:pt x="8" y="267"/>
                </a:lnTo>
                <a:lnTo>
                  <a:pt x="7" y="267"/>
                </a:lnTo>
                <a:lnTo>
                  <a:pt x="5" y="267"/>
                </a:lnTo>
                <a:lnTo>
                  <a:pt x="3" y="267"/>
                </a:lnTo>
                <a:lnTo>
                  <a:pt x="2" y="266"/>
                </a:lnTo>
                <a:lnTo>
                  <a:pt x="1" y="264"/>
                </a:lnTo>
                <a:lnTo>
                  <a:pt x="0" y="261"/>
                </a:lnTo>
                <a:lnTo>
                  <a:pt x="0" y="258"/>
                </a:lnTo>
                <a:lnTo>
                  <a:pt x="0" y="255"/>
                </a:lnTo>
                <a:lnTo>
                  <a:pt x="0" y="253"/>
                </a:lnTo>
                <a:lnTo>
                  <a:pt x="0" y="251"/>
                </a:lnTo>
                <a:lnTo>
                  <a:pt x="0" y="250"/>
                </a:lnTo>
                <a:lnTo>
                  <a:pt x="0" y="248"/>
                </a:lnTo>
                <a:lnTo>
                  <a:pt x="0" y="247"/>
                </a:lnTo>
                <a:lnTo>
                  <a:pt x="0" y="246"/>
                </a:lnTo>
                <a:lnTo>
                  <a:pt x="0" y="245"/>
                </a:lnTo>
                <a:lnTo>
                  <a:pt x="1" y="244"/>
                </a:lnTo>
                <a:lnTo>
                  <a:pt x="2" y="243"/>
                </a:lnTo>
                <a:lnTo>
                  <a:pt x="3" y="241"/>
                </a:lnTo>
                <a:lnTo>
                  <a:pt x="5" y="241"/>
                </a:lnTo>
                <a:lnTo>
                  <a:pt x="8" y="240"/>
                </a:lnTo>
                <a:lnTo>
                  <a:pt x="11" y="240"/>
                </a:lnTo>
                <a:lnTo>
                  <a:pt x="14" y="239"/>
                </a:lnTo>
                <a:lnTo>
                  <a:pt x="16" y="239"/>
                </a:lnTo>
                <a:lnTo>
                  <a:pt x="18" y="238"/>
                </a:lnTo>
                <a:lnTo>
                  <a:pt x="21" y="238"/>
                </a:lnTo>
                <a:lnTo>
                  <a:pt x="22" y="238"/>
                </a:lnTo>
                <a:lnTo>
                  <a:pt x="23" y="212"/>
                </a:lnTo>
                <a:lnTo>
                  <a:pt x="8" y="206"/>
                </a:lnTo>
                <a:lnTo>
                  <a:pt x="7" y="206"/>
                </a:lnTo>
                <a:lnTo>
                  <a:pt x="5" y="205"/>
                </a:lnTo>
                <a:lnTo>
                  <a:pt x="4" y="205"/>
                </a:lnTo>
                <a:lnTo>
                  <a:pt x="3" y="203"/>
                </a:lnTo>
                <a:lnTo>
                  <a:pt x="3" y="202"/>
                </a:lnTo>
                <a:lnTo>
                  <a:pt x="2" y="198"/>
                </a:lnTo>
                <a:lnTo>
                  <a:pt x="3" y="196"/>
                </a:lnTo>
                <a:lnTo>
                  <a:pt x="3" y="192"/>
                </a:lnTo>
                <a:lnTo>
                  <a:pt x="4" y="190"/>
                </a:lnTo>
                <a:lnTo>
                  <a:pt x="4" y="189"/>
                </a:lnTo>
                <a:lnTo>
                  <a:pt x="4" y="188"/>
                </a:lnTo>
                <a:lnTo>
                  <a:pt x="5" y="186"/>
                </a:lnTo>
                <a:lnTo>
                  <a:pt x="5" y="185"/>
                </a:lnTo>
                <a:lnTo>
                  <a:pt x="5" y="184"/>
                </a:lnTo>
                <a:lnTo>
                  <a:pt x="7" y="183"/>
                </a:lnTo>
                <a:lnTo>
                  <a:pt x="8" y="182"/>
                </a:lnTo>
                <a:lnTo>
                  <a:pt x="9" y="181"/>
                </a:lnTo>
                <a:lnTo>
                  <a:pt x="11" y="181"/>
                </a:lnTo>
                <a:lnTo>
                  <a:pt x="14" y="181"/>
                </a:lnTo>
                <a:lnTo>
                  <a:pt x="16" y="181"/>
                </a:lnTo>
                <a:lnTo>
                  <a:pt x="18" y="181"/>
                </a:lnTo>
                <a:lnTo>
                  <a:pt x="22" y="181"/>
                </a:lnTo>
                <a:lnTo>
                  <a:pt x="24" y="181"/>
                </a:lnTo>
                <a:lnTo>
                  <a:pt x="26" y="182"/>
                </a:lnTo>
                <a:lnTo>
                  <a:pt x="29" y="182"/>
                </a:lnTo>
                <a:lnTo>
                  <a:pt x="30" y="182"/>
                </a:lnTo>
                <a:lnTo>
                  <a:pt x="37" y="157"/>
                </a:lnTo>
                <a:lnTo>
                  <a:pt x="24" y="148"/>
                </a:lnTo>
                <a:lnTo>
                  <a:pt x="23" y="147"/>
                </a:lnTo>
                <a:lnTo>
                  <a:pt x="22" y="146"/>
                </a:lnTo>
                <a:lnTo>
                  <a:pt x="21" y="143"/>
                </a:lnTo>
                <a:lnTo>
                  <a:pt x="21" y="141"/>
                </a:lnTo>
                <a:lnTo>
                  <a:pt x="21" y="139"/>
                </a:lnTo>
                <a:lnTo>
                  <a:pt x="22" y="136"/>
                </a:lnTo>
                <a:lnTo>
                  <a:pt x="24" y="133"/>
                </a:lnTo>
                <a:lnTo>
                  <a:pt x="25" y="130"/>
                </a:lnTo>
                <a:lnTo>
                  <a:pt x="25" y="129"/>
                </a:lnTo>
                <a:lnTo>
                  <a:pt x="26" y="128"/>
                </a:lnTo>
                <a:lnTo>
                  <a:pt x="26" y="127"/>
                </a:lnTo>
                <a:lnTo>
                  <a:pt x="28" y="127"/>
                </a:lnTo>
                <a:lnTo>
                  <a:pt x="28" y="126"/>
                </a:lnTo>
                <a:lnTo>
                  <a:pt x="29" y="125"/>
                </a:lnTo>
                <a:lnTo>
                  <a:pt x="31" y="125"/>
                </a:lnTo>
                <a:lnTo>
                  <a:pt x="32" y="123"/>
                </a:lnTo>
                <a:lnTo>
                  <a:pt x="35" y="123"/>
                </a:lnTo>
                <a:lnTo>
                  <a:pt x="37" y="123"/>
                </a:lnTo>
                <a:lnTo>
                  <a:pt x="39" y="125"/>
                </a:lnTo>
                <a:lnTo>
                  <a:pt x="42" y="126"/>
                </a:lnTo>
                <a:lnTo>
                  <a:pt x="44" y="127"/>
                </a:lnTo>
                <a:lnTo>
                  <a:pt x="46" y="127"/>
                </a:lnTo>
                <a:lnTo>
                  <a:pt x="49" y="128"/>
                </a:lnTo>
                <a:lnTo>
                  <a:pt x="51" y="129"/>
                </a:lnTo>
                <a:lnTo>
                  <a:pt x="52" y="129"/>
                </a:lnTo>
                <a:lnTo>
                  <a:pt x="65" y="107"/>
                </a:lnTo>
                <a:lnTo>
                  <a:pt x="56" y="95"/>
                </a:lnTo>
                <a:lnTo>
                  <a:pt x="55" y="94"/>
                </a:lnTo>
                <a:lnTo>
                  <a:pt x="53" y="92"/>
                </a:lnTo>
                <a:lnTo>
                  <a:pt x="53" y="91"/>
                </a:lnTo>
                <a:lnTo>
                  <a:pt x="53" y="88"/>
                </a:lnTo>
                <a:lnTo>
                  <a:pt x="55" y="86"/>
                </a:lnTo>
                <a:lnTo>
                  <a:pt x="57" y="84"/>
                </a:lnTo>
                <a:lnTo>
                  <a:pt x="59" y="81"/>
                </a:lnTo>
                <a:lnTo>
                  <a:pt x="60" y="79"/>
                </a:lnTo>
                <a:lnTo>
                  <a:pt x="62" y="78"/>
                </a:lnTo>
                <a:lnTo>
                  <a:pt x="63" y="77"/>
                </a:lnTo>
                <a:lnTo>
                  <a:pt x="64" y="77"/>
                </a:lnTo>
                <a:lnTo>
                  <a:pt x="64" y="75"/>
                </a:lnTo>
                <a:lnTo>
                  <a:pt x="65" y="75"/>
                </a:lnTo>
                <a:lnTo>
                  <a:pt x="66" y="74"/>
                </a:lnTo>
                <a:lnTo>
                  <a:pt x="67" y="74"/>
                </a:lnTo>
                <a:lnTo>
                  <a:pt x="70" y="74"/>
                </a:lnTo>
                <a:lnTo>
                  <a:pt x="71" y="74"/>
                </a:lnTo>
                <a:lnTo>
                  <a:pt x="73" y="75"/>
                </a:lnTo>
                <a:lnTo>
                  <a:pt x="76" y="77"/>
                </a:lnTo>
                <a:lnTo>
                  <a:pt x="78" y="79"/>
                </a:lnTo>
                <a:lnTo>
                  <a:pt x="80" y="80"/>
                </a:lnTo>
                <a:lnTo>
                  <a:pt x="83" y="81"/>
                </a:lnTo>
                <a:lnTo>
                  <a:pt x="84" y="82"/>
                </a:lnTo>
                <a:lnTo>
                  <a:pt x="86" y="84"/>
                </a:lnTo>
                <a:lnTo>
                  <a:pt x="87" y="85"/>
                </a:lnTo>
                <a:lnTo>
                  <a:pt x="106" y="67"/>
                </a:lnTo>
                <a:lnTo>
                  <a:pt x="99" y="53"/>
                </a:lnTo>
                <a:lnTo>
                  <a:pt x="99" y="52"/>
                </a:lnTo>
                <a:lnTo>
                  <a:pt x="99" y="51"/>
                </a:lnTo>
                <a:lnTo>
                  <a:pt x="98" y="50"/>
                </a:lnTo>
                <a:lnTo>
                  <a:pt x="99" y="47"/>
                </a:lnTo>
                <a:lnTo>
                  <a:pt x="99" y="46"/>
                </a:lnTo>
                <a:lnTo>
                  <a:pt x="101" y="44"/>
                </a:lnTo>
                <a:lnTo>
                  <a:pt x="104" y="42"/>
                </a:lnTo>
                <a:lnTo>
                  <a:pt x="106" y="40"/>
                </a:lnTo>
                <a:lnTo>
                  <a:pt x="108" y="39"/>
                </a:lnTo>
                <a:lnTo>
                  <a:pt x="109" y="38"/>
                </a:lnTo>
                <a:lnTo>
                  <a:pt x="111" y="37"/>
                </a:lnTo>
                <a:lnTo>
                  <a:pt x="112" y="37"/>
                </a:lnTo>
                <a:lnTo>
                  <a:pt x="113" y="36"/>
                </a:lnTo>
                <a:lnTo>
                  <a:pt x="115" y="36"/>
                </a:lnTo>
                <a:lnTo>
                  <a:pt x="116" y="36"/>
                </a:lnTo>
                <a:lnTo>
                  <a:pt x="118" y="36"/>
                </a:lnTo>
                <a:lnTo>
                  <a:pt x="120" y="37"/>
                </a:lnTo>
                <a:lnTo>
                  <a:pt x="121" y="38"/>
                </a:lnTo>
                <a:lnTo>
                  <a:pt x="123" y="40"/>
                </a:lnTo>
                <a:lnTo>
                  <a:pt x="125" y="43"/>
                </a:lnTo>
                <a:lnTo>
                  <a:pt x="127" y="44"/>
                </a:lnTo>
                <a:lnTo>
                  <a:pt x="128" y="46"/>
                </a:lnTo>
                <a:lnTo>
                  <a:pt x="131" y="49"/>
                </a:lnTo>
                <a:lnTo>
                  <a:pt x="132" y="50"/>
                </a:lnTo>
                <a:lnTo>
                  <a:pt x="132" y="51"/>
                </a:lnTo>
                <a:lnTo>
                  <a:pt x="133" y="51"/>
                </a:lnTo>
                <a:lnTo>
                  <a:pt x="155" y="39"/>
                </a:lnTo>
                <a:lnTo>
                  <a:pt x="153" y="23"/>
                </a:lnTo>
                <a:lnTo>
                  <a:pt x="153" y="22"/>
                </a:lnTo>
                <a:lnTo>
                  <a:pt x="153" y="21"/>
                </a:lnTo>
                <a:lnTo>
                  <a:pt x="153" y="19"/>
                </a:lnTo>
                <a:lnTo>
                  <a:pt x="153" y="18"/>
                </a:lnTo>
                <a:lnTo>
                  <a:pt x="154" y="16"/>
                </a:lnTo>
                <a:lnTo>
                  <a:pt x="156" y="15"/>
                </a:lnTo>
                <a:lnTo>
                  <a:pt x="160" y="14"/>
                </a:lnTo>
                <a:lnTo>
                  <a:pt x="162" y="12"/>
                </a:lnTo>
                <a:lnTo>
                  <a:pt x="164" y="11"/>
                </a:lnTo>
                <a:lnTo>
                  <a:pt x="167" y="11"/>
                </a:lnTo>
                <a:lnTo>
                  <a:pt x="168" y="11"/>
                </a:lnTo>
                <a:lnTo>
                  <a:pt x="168" y="10"/>
                </a:lnTo>
                <a:lnTo>
                  <a:pt x="169" y="10"/>
                </a:lnTo>
                <a:lnTo>
                  <a:pt x="170" y="10"/>
                </a:lnTo>
                <a:lnTo>
                  <a:pt x="173" y="10"/>
                </a:lnTo>
                <a:lnTo>
                  <a:pt x="174" y="11"/>
                </a:lnTo>
                <a:lnTo>
                  <a:pt x="175" y="11"/>
                </a:lnTo>
                <a:lnTo>
                  <a:pt x="176" y="12"/>
                </a:lnTo>
                <a:lnTo>
                  <a:pt x="177" y="15"/>
                </a:lnTo>
                <a:lnTo>
                  <a:pt x="178" y="17"/>
                </a:lnTo>
                <a:lnTo>
                  <a:pt x="181" y="19"/>
                </a:lnTo>
                <a:lnTo>
                  <a:pt x="182" y="22"/>
                </a:lnTo>
                <a:lnTo>
                  <a:pt x="183" y="24"/>
                </a:lnTo>
                <a:lnTo>
                  <a:pt x="183" y="26"/>
                </a:lnTo>
                <a:lnTo>
                  <a:pt x="184" y="29"/>
                </a:lnTo>
                <a:lnTo>
                  <a:pt x="185" y="30"/>
                </a:lnTo>
                <a:lnTo>
                  <a:pt x="210" y="24"/>
                </a:lnTo>
                <a:lnTo>
                  <a:pt x="211" y="8"/>
                </a:lnTo>
                <a:lnTo>
                  <a:pt x="211" y="7"/>
                </a:lnTo>
                <a:lnTo>
                  <a:pt x="212" y="5"/>
                </a:lnTo>
                <a:lnTo>
                  <a:pt x="212" y="4"/>
                </a:lnTo>
                <a:lnTo>
                  <a:pt x="214" y="3"/>
                </a:lnTo>
                <a:lnTo>
                  <a:pt x="216" y="2"/>
                </a:lnTo>
                <a:lnTo>
                  <a:pt x="218" y="1"/>
                </a:lnTo>
                <a:lnTo>
                  <a:pt x="221" y="1"/>
                </a:lnTo>
                <a:lnTo>
                  <a:pt x="224" y="1"/>
                </a:lnTo>
                <a:lnTo>
                  <a:pt x="226" y="1"/>
                </a:lnTo>
                <a:lnTo>
                  <a:pt x="228" y="1"/>
                </a:lnTo>
                <a:lnTo>
                  <a:pt x="229" y="0"/>
                </a:lnTo>
                <a:lnTo>
                  <a:pt x="230" y="0"/>
                </a:lnTo>
                <a:lnTo>
                  <a:pt x="231" y="0"/>
                </a:lnTo>
                <a:lnTo>
                  <a:pt x="231" y="1"/>
                </a:lnTo>
                <a:lnTo>
                  <a:pt x="232" y="1"/>
                </a:lnTo>
                <a:lnTo>
                  <a:pt x="233" y="1"/>
                </a:lnTo>
                <a:lnTo>
                  <a:pt x="235" y="2"/>
                </a:lnTo>
                <a:lnTo>
                  <a:pt x="236" y="3"/>
                </a:lnTo>
                <a:lnTo>
                  <a:pt x="237" y="4"/>
                </a:lnTo>
                <a:lnTo>
                  <a:pt x="238" y="7"/>
                </a:lnTo>
                <a:lnTo>
                  <a:pt x="238" y="9"/>
                </a:lnTo>
                <a:lnTo>
                  <a:pt x="239" y="11"/>
                </a:lnTo>
                <a:lnTo>
                  <a:pt x="239" y="15"/>
                </a:lnTo>
                <a:lnTo>
                  <a:pt x="240" y="17"/>
                </a:lnTo>
                <a:lnTo>
                  <a:pt x="240" y="19"/>
                </a:lnTo>
                <a:lnTo>
                  <a:pt x="240" y="21"/>
                </a:lnTo>
                <a:lnTo>
                  <a:pt x="242" y="23"/>
                </a:lnTo>
                <a:lnTo>
                  <a:pt x="267" y="24"/>
                </a:lnTo>
                <a:lnTo>
                  <a:pt x="272" y="9"/>
                </a:lnTo>
                <a:lnTo>
                  <a:pt x="272" y="8"/>
                </a:lnTo>
                <a:lnTo>
                  <a:pt x="273" y="7"/>
                </a:lnTo>
                <a:lnTo>
                  <a:pt x="274" y="5"/>
                </a:lnTo>
                <a:lnTo>
                  <a:pt x="275" y="4"/>
                </a:lnTo>
                <a:lnTo>
                  <a:pt x="278" y="4"/>
                </a:lnTo>
                <a:lnTo>
                  <a:pt x="280" y="3"/>
                </a:lnTo>
                <a:lnTo>
                  <a:pt x="284" y="4"/>
                </a:lnTo>
                <a:lnTo>
                  <a:pt x="286" y="4"/>
                </a:lnTo>
                <a:lnTo>
                  <a:pt x="288" y="5"/>
                </a:lnTo>
                <a:lnTo>
                  <a:pt x="291" y="5"/>
                </a:lnTo>
                <a:lnTo>
                  <a:pt x="292" y="5"/>
                </a:lnTo>
                <a:lnTo>
                  <a:pt x="293" y="5"/>
                </a:lnTo>
                <a:lnTo>
                  <a:pt x="294" y="7"/>
                </a:lnTo>
                <a:lnTo>
                  <a:pt x="295" y="8"/>
                </a:lnTo>
                <a:lnTo>
                  <a:pt x="296" y="9"/>
                </a:lnTo>
                <a:lnTo>
                  <a:pt x="298" y="10"/>
                </a:lnTo>
                <a:lnTo>
                  <a:pt x="299" y="12"/>
                </a:lnTo>
                <a:lnTo>
                  <a:pt x="299" y="15"/>
                </a:lnTo>
                <a:lnTo>
                  <a:pt x="299" y="17"/>
                </a:lnTo>
                <a:lnTo>
                  <a:pt x="299" y="19"/>
                </a:lnTo>
                <a:lnTo>
                  <a:pt x="298" y="22"/>
                </a:lnTo>
                <a:lnTo>
                  <a:pt x="298" y="25"/>
                </a:lnTo>
                <a:lnTo>
                  <a:pt x="298" y="28"/>
                </a:lnTo>
                <a:lnTo>
                  <a:pt x="298" y="29"/>
                </a:lnTo>
                <a:lnTo>
                  <a:pt x="298" y="30"/>
                </a:lnTo>
                <a:lnTo>
                  <a:pt x="298" y="31"/>
                </a:lnTo>
                <a:lnTo>
                  <a:pt x="322" y="38"/>
                </a:lnTo>
                <a:lnTo>
                  <a:pt x="330" y="25"/>
                </a:lnTo>
                <a:lnTo>
                  <a:pt x="332" y="25"/>
                </a:lnTo>
                <a:lnTo>
                  <a:pt x="332" y="24"/>
                </a:lnTo>
                <a:lnTo>
                  <a:pt x="333" y="24"/>
                </a:lnTo>
                <a:lnTo>
                  <a:pt x="334" y="23"/>
                </a:lnTo>
                <a:lnTo>
                  <a:pt x="335" y="22"/>
                </a:lnTo>
                <a:lnTo>
                  <a:pt x="337" y="22"/>
                </a:lnTo>
                <a:lnTo>
                  <a:pt x="340" y="22"/>
                </a:lnTo>
                <a:lnTo>
                  <a:pt x="343" y="23"/>
                </a:lnTo>
                <a:lnTo>
                  <a:pt x="346" y="25"/>
                </a:lnTo>
                <a:lnTo>
                  <a:pt x="348" y="25"/>
                </a:lnTo>
                <a:lnTo>
                  <a:pt x="349" y="26"/>
                </a:lnTo>
                <a:lnTo>
                  <a:pt x="350" y="28"/>
                </a:lnTo>
                <a:lnTo>
                  <a:pt x="351" y="28"/>
                </a:lnTo>
                <a:lnTo>
                  <a:pt x="353" y="29"/>
                </a:lnTo>
                <a:lnTo>
                  <a:pt x="354" y="30"/>
                </a:lnTo>
                <a:lnTo>
                  <a:pt x="355" y="31"/>
                </a:lnTo>
                <a:lnTo>
                  <a:pt x="355" y="33"/>
                </a:lnTo>
                <a:lnTo>
                  <a:pt x="355" y="35"/>
                </a:lnTo>
                <a:lnTo>
                  <a:pt x="355" y="37"/>
                </a:lnTo>
                <a:lnTo>
                  <a:pt x="354" y="39"/>
                </a:lnTo>
                <a:lnTo>
                  <a:pt x="354" y="43"/>
                </a:lnTo>
                <a:lnTo>
                  <a:pt x="353" y="45"/>
                </a:lnTo>
                <a:lnTo>
                  <a:pt x="351" y="47"/>
                </a:lnTo>
                <a:lnTo>
                  <a:pt x="350" y="50"/>
                </a:lnTo>
                <a:lnTo>
                  <a:pt x="350" y="51"/>
                </a:lnTo>
                <a:lnTo>
                  <a:pt x="350" y="52"/>
                </a:lnTo>
                <a:lnTo>
                  <a:pt x="349" y="53"/>
                </a:lnTo>
                <a:lnTo>
                  <a:pt x="371" y="66"/>
                </a:lnTo>
                <a:lnTo>
                  <a:pt x="383" y="57"/>
                </a:lnTo>
                <a:lnTo>
                  <a:pt x="384" y="57"/>
                </a:lnTo>
                <a:lnTo>
                  <a:pt x="384" y="56"/>
                </a:lnTo>
                <a:lnTo>
                  <a:pt x="385" y="56"/>
                </a:lnTo>
                <a:lnTo>
                  <a:pt x="386" y="54"/>
                </a:lnTo>
                <a:lnTo>
                  <a:pt x="389" y="54"/>
                </a:lnTo>
                <a:lnTo>
                  <a:pt x="391" y="54"/>
                </a:lnTo>
                <a:lnTo>
                  <a:pt x="394" y="56"/>
                </a:lnTo>
                <a:lnTo>
                  <a:pt x="396" y="58"/>
                </a:lnTo>
                <a:lnTo>
                  <a:pt x="398" y="59"/>
                </a:lnTo>
                <a:lnTo>
                  <a:pt x="399" y="61"/>
                </a:lnTo>
                <a:lnTo>
                  <a:pt x="401" y="63"/>
                </a:lnTo>
                <a:lnTo>
                  <a:pt x="402" y="63"/>
                </a:lnTo>
                <a:lnTo>
                  <a:pt x="402" y="64"/>
                </a:lnTo>
                <a:lnTo>
                  <a:pt x="403" y="64"/>
                </a:lnTo>
                <a:lnTo>
                  <a:pt x="403" y="65"/>
                </a:lnTo>
                <a:lnTo>
                  <a:pt x="404" y="66"/>
                </a:lnTo>
                <a:lnTo>
                  <a:pt x="404" y="67"/>
                </a:lnTo>
                <a:lnTo>
                  <a:pt x="405" y="68"/>
                </a:lnTo>
                <a:lnTo>
                  <a:pt x="405" y="71"/>
                </a:lnTo>
                <a:lnTo>
                  <a:pt x="405" y="72"/>
                </a:lnTo>
                <a:lnTo>
                  <a:pt x="404" y="74"/>
                </a:lnTo>
                <a:lnTo>
                  <a:pt x="403" y="77"/>
                </a:lnTo>
                <a:lnTo>
                  <a:pt x="401" y="79"/>
                </a:lnTo>
                <a:lnTo>
                  <a:pt x="399" y="81"/>
                </a:lnTo>
                <a:lnTo>
                  <a:pt x="398" y="82"/>
                </a:lnTo>
                <a:lnTo>
                  <a:pt x="396" y="85"/>
                </a:lnTo>
                <a:lnTo>
                  <a:pt x="395" y="86"/>
                </a:lnTo>
                <a:lnTo>
                  <a:pt x="395" y="87"/>
                </a:lnTo>
                <a:lnTo>
                  <a:pt x="412" y="106"/>
                </a:lnTo>
                <a:lnTo>
                  <a:pt x="426" y="100"/>
                </a:lnTo>
                <a:lnTo>
                  <a:pt x="427" y="99"/>
                </a:lnTo>
                <a:lnTo>
                  <a:pt x="429" y="99"/>
                </a:lnTo>
                <a:lnTo>
                  <a:pt x="430" y="99"/>
                </a:lnTo>
                <a:lnTo>
                  <a:pt x="431" y="99"/>
                </a:lnTo>
                <a:lnTo>
                  <a:pt x="433" y="100"/>
                </a:lnTo>
                <a:lnTo>
                  <a:pt x="436" y="101"/>
                </a:lnTo>
                <a:lnTo>
                  <a:pt x="438" y="104"/>
                </a:lnTo>
                <a:lnTo>
                  <a:pt x="439" y="107"/>
                </a:lnTo>
                <a:lnTo>
                  <a:pt x="440" y="108"/>
                </a:lnTo>
                <a:lnTo>
                  <a:pt x="441" y="111"/>
                </a:lnTo>
                <a:lnTo>
                  <a:pt x="443" y="111"/>
                </a:lnTo>
                <a:lnTo>
                  <a:pt x="443" y="112"/>
                </a:lnTo>
                <a:lnTo>
                  <a:pt x="443" y="113"/>
                </a:lnTo>
                <a:lnTo>
                  <a:pt x="444" y="114"/>
                </a:lnTo>
                <a:lnTo>
                  <a:pt x="444" y="115"/>
                </a:lnTo>
                <a:lnTo>
                  <a:pt x="444" y="118"/>
                </a:lnTo>
                <a:lnTo>
                  <a:pt x="444" y="119"/>
                </a:lnTo>
                <a:lnTo>
                  <a:pt x="443" y="121"/>
                </a:lnTo>
                <a:lnTo>
                  <a:pt x="441" y="122"/>
                </a:lnTo>
                <a:lnTo>
                  <a:pt x="439" y="123"/>
                </a:lnTo>
                <a:lnTo>
                  <a:pt x="437" y="126"/>
                </a:lnTo>
                <a:lnTo>
                  <a:pt x="434" y="128"/>
                </a:lnTo>
                <a:lnTo>
                  <a:pt x="433" y="129"/>
                </a:lnTo>
                <a:lnTo>
                  <a:pt x="431" y="130"/>
                </a:lnTo>
                <a:lnTo>
                  <a:pt x="430" y="132"/>
                </a:lnTo>
                <a:lnTo>
                  <a:pt x="429" y="133"/>
                </a:lnTo>
                <a:lnTo>
                  <a:pt x="440" y="155"/>
                </a:lnTo>
                <a:lnTo>
                  <a:pt x="455" y="153"/>
                </a:lnTo>
                <a:lnTo>
                  <a:pt x="457" y="153"/>
                </a:lnTo>
                <a:lnTo>
                  <a:pt x="458" y="153"/>
                </a:lnTo>
                <a:lnTo>
                  <a:pt x="460" y="153"/>
                </a:lnTo>
                <a:lnTo>
                  <a:pt x="461" y="154"/>
                </a:lnTo>
                <a:lnTo>
                  <a:pt x="464" y="155"/>
                </a:lnTo>
                <a:lnTo>
                  <a:pt x="465" y="157"/>
                </a:lnTo>
                <a:lnTo>
                  <a:pt x="466" y="160"/>
                </a:lnTo>
                <a:lnTo>
                  <a:pt x="467" y="163"/>
                </a:lnTo>
                <a:lnTo>
                  <a:pt x="467" y="165"/>
                </a:lnTo>
                <a:lnTo>
                  <a:pt x="468" y="167"/>
                </a:lnTo>
                <a:lnTo>
                  <a:pt x="468" y="168"/>
                </a:lnTo>
                <a:lnTo>
                  <a:pt x="468" y="169"/>
                </a:lnTo>
                <a:lnTo>
                  <a:pt x="468" y="170"/>
                </a:lnTo>
                <a:lnTo>
                  <a:pt x="468" y="171"/>
                </a:lnTo>
                <a:lnTo>
                  <a:pt x="468" y="172"/>
                </a:lnTo>
                <a:lnTo>
                  <a:pt x="468" y="175"/>
                </a:lnTo>
                <a:lnTo>
                  <a:pt x="467" y="176"/>
                </a:lnTo>
                <a:lnTo>
                  <a:pt x="466" y="177"/>
                </a:lnTo>
                <a:lnTo>
                  <a:pt x="465" y="178"/>
                </a:lnTo>
                <a:lnTo>
                  <a:pt x="462" y="179"/>
                </a:lnTo>
                <a:lnTo>
                  <a:pt x="460" y="181"/>
                </a:lnTo>
                <a:lnTo>
                  <a:pt x="458" y="182"/>
                </a:lnTo>
                <a:lnTo>
                  <a:pt x="455" y="183"/>
                </a:lnTo>
                <a:lnTo>
                  <a:pt x="453" y="184"/>
                </a:lnTo>
                <a:lnTo>
                  <a:pt x="451" y="185"/>
                </a:lnTo>
                <a:lnTo>
                  <a:pt x="450" y="185"/>
                </a:lnTo>
                <a:lnTo>
                  <a:pt x="455" y="210"/>
                </a:lnTo>
                <a:lnTo>
                  <a:pt x="471" y="212"/>
                </a:lnTo>
                <a:lnTo>
                  <a:pt x="472" y="212"/>
                </a:lnTo>
                <a:lnTo>
                  <a:pt x="473" y="212"/>
                </a:lnTo>
                <a:lnTo>
                  <a:pt x="474" y="213"/>
                </a:lnTo>
                <a:lnTo>
                  <a:pt x="476" y="215"/>
                </a:lnTo>
                <a:lnTo>
                  <a:pt x="478" y="216"/>
                </a:lnTo>
                <a:lnTo>
                  <a:pt x="479" y="218"/>
                </a:lnTo>
                <a:lnTo>
                  <a:pt x="479" y="222"/>
                </a:lnTo>
                <a:lnTo>
                  <a:pt x="479" y="225"/>
                </a:lnTo>
                <a:lnTo>
                  <a:pt x="479" y="227"/>
                </a:lnTo>
                <a:lnTo>
                  <a:pt x="479" y="229"/>
                </a:lnTo>
                <a:lnTo>
                  <a:pt x="479" y="230"/>
                </a:lnTo>
                <a:lnTo>
                  <a:pt x="479" y="231"/>
                </a:lnTo>
                <a:lnTo>
                  <a:pt x="479" y="232"/>
                </a:lnTo>
                <a:lnTo>
                  <a:pt x="479" y="233"/>
                </a:lnTo>
                <a:lnTo>
                  <a:pt x="479" y="234"/>
                </a:lnTo>
                <a:lnTo>
                  <a:pt x="478" y="236"/>
                </a:lnTo>
                <a:lnTo>
                  <a:pt x="476" y="237"/>
                </a:lnTo>
                <a:lnTo>
                  <a:pt x="475" y="238"/>
                </a:lnTo>
                <a:lnTo>
                  <a:pt x="473" y="239"/>
                </a:lnTo>
                <a:lnTo>
                  <a:pt x="471" y="239"/>
                </a:lnTo>
                <a:lnTo>
                  <a:pt x="467" y="240"/>
                </a:lnTo>
                <a:lnTo>
                  <a:pt x="465" y="240"/>
                </a:lnTo>
                <a:lnTo>
                  <a:pt x="462" y="241"/>
                </a:lnTo>
                <a:lnTo>
                  <a:pt x="460" y="241"/>
                </a:lnTo>
                <a:lnTo>
                  <a:pt x="458" y="241"/>
                </a:lnTo>
                <a:lnTo>
                  <a:pt x="457" y="241"/>
                </a:lnTo>
                <a:lnTo>
                  <a:pt x="455" y="267"/>
                </a:lnTo>
                <a:lnTo>
                  <a:pt x="471" y="273"/>
                </a:lnTo>
                <a:lnTo>
                  <a:pt x="472" y="273"/>
                </a:lnTo>
                <a:lnTo>
                  <a:pt x="473" y="274"/>
                </a:lnTo>
                <a:lnTo>
                  <a:pt x="474" y="275"/>
                </a:lnTo>
                <a:lnTo>
                  <a:pt x="474" y="276"/>
                </a:lnTo>
                <a:lnTo>
                  <a:pt x="475" y="279"/>
                </a:lnTo>
                <a:lnTo>
                  <a:pt x="475" y="281"/>
                </a:lnTo>
                <a:lnTo>
                  <a:pt x="475" y="285"/>
                </a:lnTo>
                <a:lnTo>
                  <a:pt x="475" y="287"/>
                </a:lnTo>
                <a:lnTo>
                  <a:pt x="474" y="289"/>
                </a:lnTo>
                <a:lnTo>
                  <a:pt x="474" y="292"/>
                </a:lnTo>
                <a:lnTo>
                  <a:pt x="474" y="293"/>
                </a:lnTo>
                <a:lnTo>
                  <a:pt x="473" y="293"/>
                </a:lnTo>
                <a:lnTo>
                  <a:pt x="473" y="294"/>
                </a:lnTo>
                <a:lnTo>
                  <a:pt x="473" y="295"/>
                </a:lnTo>
                <a:lnTo>
                  <a:pt x="472" y="296"/>
                </a:lnTo>
                <a:lnTo>
                  <a:pt x="471" y="297"/>
                </a:lnTo>
                <a:lnTo>
                  <a:pt x="469" y="299"/>
                </a:lnTo>
                <a:lnTo>
                  <a:pt x="467" y="299"/>
                </a:lnTo>
                <a:lnTo>
                  <a:pt x="465" y="299"/>
                </a:lnTo>
                <a:lnTo>
                  <a:pt x="462" y="299"/>
                </a:lnTo>
                <a:lnTo>
                  <a:pt x="460" y="299"/>
                </a:lnTo>
                <a:lnTo>
                  <a:pt x="457" y="299"/>
                </a:lnTo>
                <a:lnTo>
                  <a:pt x="454" y="299"/>
                </a:lnTo>
                <a:lnTo>
                  <a:pt x="452" y="299"/>
                </a:lnTo>
                <a:lnTo>
                  <a:pt x="450" y="299"/>
                </a:lnTo>
                <a:lnTo>
                  <a:pt x="448" y="299"/>
                </a:lnTo>
                <a:lnTo>
                  <a:pt x="441" y="322"/>
                </a:lnTo>
                <a:lnTo>
                  <a:pt x="454" y="331"/>
                </a:lnTo>
                <a:lnTo>
                  <a:pt x="454" y="333"/>
                </a:lnTo>
                <a:lnTo>
                  <a:pt x="455" y="334"/>
                </a:lnTo>
                <a:lnTo>
                  <a:pt x="457" y="335"/>
                </a:lnTo>
                <a:lnTo>
                  <a:pt x="457" y="336"/>
                </a:lnTo>
                <a:lnTo>
                  <a:pt x="458" y="338"/>
                </a:lnTo>
                <a:lnTo>
                  <a:pt x="457" y="341"/>
                </a:lnTo>
                <a:lnTo>
                  <a:pt x="455" y="344"/>
                </a:lnTo>
                <a:lnTo>
                  <a:pt x="454" y="347"/>
                </a:lnTo>
                <a:lnTo>
                  <a:pt x="453" y="349"/>
                </a:lnTo>
                <a:lnTo>
                  <a:pt x="452" y="350"/>
                </a:lnTo>
                <a:lnTo>
                  <a:pt x="452" y="351"/>
                </a:lnTo>
                <a:lnTo>
                  <a:pt x="452" y="352"/>
                </a:lnTo>
                <a:lnTo>
                  <a:pt x="451" y="352"/>
                </a:lnTo>
                <a:lnTo>
                  <a:pt x="451" y="354"/>
                </a:lnTo>
                <a:lnTo>
                  <a:pt x="450" y="354"/>
                </a:lnTo>
                <a:lnTo>
                  <a:pt x="448" y="355"/>
                </a:lnTo>
                <a:lnTo>
                  <a:pt x="447" y="356"/>
                </a:lnTo>
                <a:lnTo>
                  <a:pt x="446" y="356"/>
                </a:lnTo>
                <a:lnTo>
                  <a:pt x="444" y="356"/>
                </a:lnTo>
                <a:lnTo>
                  <a:pt x="441" y="356"/>
                </a:lnTo>
                <a:lnTo>
                  <a:pt x="439" y="355"/>
                </a:lnTo>
                <a:lnTo>
                  <a:pt x="437" y="354"/>
                </a:lnTo>
                <a:lnTo>
                  <a:pt x="434" y="354"/>
                </a:lnTo>
                <a:lnTo>
                  <a:pt x="432" y="352"/>
                </a:lnTo>
                <a:lnTo>
                  <a:pt x="430" y="351"/>
                </a:lnTo>
                <a:lnTo>
                  <a:pt x="427" y="351"/>
                </a:lnTo>
                <a:lnTo>
                  <a:pt x="426" y="350"/>
                </a:lnTo>
                <a:lnTo>
                  <a:pt x="413" y="372"/>
                </a:lnTo>
                <a:lnTo>
                  <a:pt x="423" y="384"/>
                </a:lnTo>
                <a:lnTo>
                  <a:pt x="424" y="385"/>
                </a:lnTo>
                <a:lnTo>
                  <a:pt x="424" y="386"/>
                </a:lnTo>
                <a:lnTo>
                  <a:pt x="425" y="387"/>
                </a:lnTo>
                <a:lnTo>
                  <a:pt x="425" y="390"/>
                </a:lnTo>
                <a:lnTo>
                  <a:pt x="425" y="391"/>
                </a:lnTo>
                <a:lnTo>
                  <a:pt x="424" y="393"/>
                </a:lnTo>
                <a:lnTo>
                  <a:pt x="422" y="396"/>
                </a:lnTo>
                <a:lnTo>
                  <a:pt x="419" y="399"/>
                </a:lnTo>
                <a:lnTo>
                  <a:pt x="418" y="400"/>
                </a:lnTo>
                <a:lnTo>
                  <a:pt x="417" y="401"/>
                </a:lnTo>
                <a:lnTo>
                  <a:pt x="416" y="403"/>
                </a:lnTo>
                <a:lnTo>
                  <a:pt x="416" y="404"/>
                </a:lnTo>
                <a:lnTo>
                  <a:pt x="415" y="404"/>
                </a:lnTo>
                <a:lnTo>
                  <a:pt x="413" y="405"/>
                </a:lnTo>
                <a:lnTo>
                  <a:pt x="412" y="405"/>
                </a:lnTo>
                <a:lnTo>
                  <a:pt x="411" y="406"/>
                </a:lnTo>
                <a:lnTo>
                  <a:pt x="409" y="406"/>
                </a:lnTo>
                <a:lnTo>
                  <a:pt x="408" y="405"/>
                </a:lnTo>
                <a:lnTo>
                  <a:pt x="405" y="404"/>
                </a:lnTo>
                <a:lnTo>
                  <a:pt x="403" y="403"/>
                </a:lnTo>
                <a:lnTo>
                  <a:pt x="401" y="401"/>
                </a:lnTo>
                <a:lnTo>
                  <a:pt x="398" y="400"/>
                </a:lnTo>
                <a:lnTo>
                  <a:pt x="396" y="398"/>
                </a:lnTo>
                <a:lnTo>
                  <a:pt x="395" y="397"/>
                </a:lnTo>
                <a:lnTo>
                  <a:pt x="392" y="396"/>
                </a:lnTo>
                <a:lnTo>
                  <a:pt x="391" y="396"/>
                </a:lnTo>
                <a:lnTo>
                  <a:pt x="391" y="394"/>
                </a:lnTo>
                <a:lnTo>
                  <a:pt x="372" y="412"/>
                </a:lnTo>
              </a:path>
            </a:pathLst>
          </a:custGeom>
          <a:noFill/>
          <a:ln w="3175">
            <a:solidFill>
              <a:srgbClr val="C2C2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51" name="Freeform 147">
            <a:extLst>
              <a:ext uri="{FF2B5EF4-FFF2-40B4-BE49-F238E27FC236}">
                <a16:creationId xmlns:a16="http://schemas.microsoft.com/office/drawing/2014/main" id="{790ABF63-90EE-2A4E-B47C-43C37EDD479E}"/>
              </a:ext>
            </a:extLst>
          </p:cNvPr>
          <p:cNvSpPr>
            <a:spLocks/>
          </p:cNvSpPr>
          <p:nvPr/>
        </p:nvSpPr>
        <p:spPr bwMode="auto">
          <a:xfrm>
            <a:off x="3286125" y="4867275"/>
            <a:ext cx="68263" cy="69850"/>
          </a:xfrm>
          <a:custGeom>
            <a:avLst/>
            <a:gdLst>
              <a:gd name="T0" fmla="*/ 2147483647 w 259"/>
              <a:gd name="T1" fmla="*/ 2147483647 h 259"/>
              <a:gd name="T2" fmla="*/ 2147483647 w 259"/>
              <a:gd name="T3" fmla="*/ 2147483647 h 259"/>
              <a:gd name="T4" fmla="*/ 2147483647 w 259"/>
              <a:gd name="T5" fmla="*/ 2147483647 h 259"/>
              <a:gd name="T6" fmla="*/ 2147483647 w 259"/>
              <a:gd name="T7" fmla="*/ 2147483647 h 259"/>
              <a:gd name="T8" fmla="*/ 2147483647 w 259"/>
              <a:gd name="T9" fmla="*/ 2147483647 h 259"/>
              <a:gd name="T10" fmla="*/ 2147483647 w 259"/>
              <a:gd name="T11" fmla="*/ 2147483647 h 259"/>
              <a:gd name="T12" fmla="*/ 2147483647 w 259"/>
              <a:gd name="T13" fmla="*/ 2147483647 h 259"/>
              <a:gd name="T14" fmla="*/ 2147483647 w 259"/>
              <a:gd name="T15" fmla="*/ 2147483647 h 259"/>
              <a:gd name="T16" fmla="*/ 2147483647 w 259"/>
              <a:gd name="T17" fmla="*/ 2147483647 h 259"/>
              <a:gd name="T18" fmla="*/ 2147483647 w 259"/>
              <a:gd name="T19" fmla="*/ 2147483647 h 259"/>
              <a:gd name="T20" fmla="*/ 2147483647 w 259"/>
              <a:gd name="T21" fmla="*/ 2147483647 h 259"/>
              <a:gd name="T22" fmla="*/ 2147483647 w 259"/>
              <a:gd name="T23" fmla="*/ 2147483647 h 259"/>
              <a:gd name="T24" fmla="*/ 2147483647 w 259"/>
              <a:gd name="T25" fmla="*/ 2147483647 h 259"/>
              <a:gd name="T26" fmla="*/ 2147483647 w 259"/>
              <a:gd name="T27" fmla="*/ 2147483647 h 259"/>
              <a:gd name="T28" fmla="*/ 2147483647 w 259"/>
              <a:gd name="T29" fmla="*/ 2147483647 h 259"/>
              <a:gd name="T30" fmla="*/ 2147483647 w 259"/>
              <a:gd name="T31" fmla="*/ 2147483647 h 259"/>
              <a:gd name="T32" fmla="*/ 2147483647 w 259"/>
              <a:gd name="T33" fmla="*/ 2147483647 h 259"/>
              <a:gd name="T34" fmla="*/ 2147483647 w 259"/>
              <a:gd name="T35" fmla="*/ 2147483647 h 259"/>
              <a:gd name="T36" fmla="*/ 2147483647 w 259"/>
              <a:gd name="T37" fmla="*/ 2147483647 h 259"/>
              <a:gd name="T38" fmla="*/ 2147483647 w 259"/>
              <a:gd name="T39" fmla="*/ 2147483647 h 259"/>
              <a:gd name="T40" fmla="*/ 2147483647 w 259"/>
              <a:gd name="T41" fmla="*/ 2147483647 h 259"/>
              <a:gd name="T42" fmla="*/ 2147483647 w 259"/>
              <a:gd name="T43" fmla="*/ 2147483647 h 259"/>
              <a:gd name="T44" fmla="*/ 2147483647 w 259"/>
              <a:gd name="T45" fmla="*/ 2147483647 h 259"/>
              <a:gd name="T46" fmla="*/ 2147483647 w 259"/>
              <a:gd name="T47" fmla="*/ 2147483647 h 259"/>
              <a:gd name="T48" fmla="*/ 2147483647 w 259"/>
              <a:gd name="T49" fmla="*/ 2147483647 h 259"/>
              <a:gd name="T50" fmla="*/ 2147483647 w 259"/>
              <a:gd name="T51" fmla="*/ 2147483647 h 259"/>
              <a:gd name="T52" fmla="*/ 2147483647 w 259"/>
              <a:gd name="T53" fmla="*/ 2147483647 h 259"/>
              <a:gd name="T54" fmla="*/ 2147483647 w 259"/>
              <a:gd name="T55" fmla="*/ 2147483647 h 259"/>
              <a:gd name="T56" fmla="*/ 2147483647 w 259"/>
              <a:gd name="T57" fmla="*/ 2147483647 h 259"/>
              <a:gd name="T58" fmla="*/ 2147483647 w 259"/>
              <a:gd name="T59" fmla="*/ 2147483647 h 259"/>
              <a:gd name="T60" fmla="*/ 2147483647 w 259"/>
              <a:gd name="T61" fmla="*/ 2147483647 h 259"/>
              <a:gd name="T62" fmla="*/ 2147483647 w 259"/>
              <a:gd name="T63" fmla="*/ 2147483647 h 259"/>
              <a:gd name="T64" fmla="*/ 2147483647 w 259"/>
              <a:gd name="T65" fmla="*/ 2147483647 h 259"/>
              <a:gd name="T66" fmla="*/ 2147483647 w 259"/>
              <a:gd name="T67" fmla="*/ 2147483647 h 259"/>
              <a:gd name="T68" fmla="*/ 2147483647 w 259"/>
              <a:gd name="T69" fmla="*/ 2147483647 h 259"/>
              <a:gd name="T70" fmla="*/ 2147483647 w 259"/>
              <a:gd name="T71" fmla="*/ 2147483647 h 259"/>
              <a:gd name="T72" fmla="*/ 2147483647 w 259"/>
              <a:gd name="T73" fmla="*/ 2147483647 h 259"/>
              <a:gd name="T74" fmla="*/ 2147483647 w 259"/>
              <a:gd name="T75" fmla="*/ 2147483647 h 259"/>
              <a:gd name="T76" fmla="*/ 2147483647 w 259"/>
              <a:gd name="T77" fmla="*/ 2147483647 h 259"/>
              <a:gd name="T78" fmla="*/ 2147483647 w 259"/>
              <a:gd name="T79" fmla="*/ 2147483647 h 259"/>
              <a:gd name="T80" fmla="*/ 2147483647 w 259"/>
              <a:gd name="T81" fmla="*/ 2147483647 h 259"/>
              <a:gd name="T82" fmla="*/ 2147483647 w 259"/>
              <a:gd name="T83" fmla="*/ 2147483647 h 259"/>
              <a:gd name="T84" fmla="*/ 2147483647 w 259"/>
              <a:gd name="T85" fmla="*/ 2147483647 h 259"/>
              <a:gd name="T86" fmla="*/ 2147483647 w 259"/>
              <a:gd name="T87" fmla="*/ 2147483647 h 259"/>
              <a:gd name="T88" fmla="*/ 2147483647 w 259"/>
              <a:gd name="T89" fmla="*/ 2147483647 h 259"/>
              <a:gd name="T90" fmla="*/ 2147483647 w 259"/>
              <a:gd name="T91" fmla="*/ 2147483647 h 259"/>
              <a:gd name="T92" fmla="*/ 2147483647 w 259"/>
              <a:gd name="T93" fmla="*/ 2147483647 h 259"/>
              <a:gd name="T94" fmla="*/ 2147483647 w 259"/>
              <a:gd name="T95" fmla="*/ 2147483647 h 259"/>
              <a:gd name="T96" fmla="*/ 2147483647 w 259"/>
              <a:gd name="T97" fmla="*/ 2147483647 h 259"/>
              <a:gd name="T98" fmla="*/ 2147483647 w 259"/>
              <a:gd name="T99" fmla="*/ 2147483647 h 259"/>
              <a:gd name="T100" fmla="*/ 2147483647 w 259"/>
              <a:gd name="T101" fmla="*/ 2147483647 h 259"/>
              <a:gd name="T102" fmla="*/ 2147483647 w 259"/>
              <a:gd name="T103" fmla="*/ 2147483647 h 259"/>
              <a:gd name="T104" fmla="*/ 2147483647 w 259"/>
              <a:gd name="T105" fmla="*/ 2147483647 h 259"/>
              <a:gd name="T106" fmla="*/ 2147483647 w 259"/>
              <a:gd name="T107" fmla="*/ 2147483647 h 259"/>
              <a:gd name="T108" fmla="*/ 2147483647 w 259"/>
              <a:gd name="T109" fmla="*/ 2147483647 h 259"/>
              <a:gd name="T110" fmla="*/ 2147483647 w 259"/>
              <a:gd name="T111" fmla="*/ 2147483647 h 259"/>
              <a:gd name="T112" fmla="*/ 2147483647 w 259"/>
              <a:gd name="T113" fmla="*/ 2147483647 h 259"/>
              <a:gd name="T114" fmla="*/ 2147483647 w 259"/>
              <a:gd name="T115" fmla="*/ 2147483647 h 259"/>
              <a:gd name="T116" fmla="*/ 2147483647 w 259"/>
              <a:gd name="T117" fmla="*/ 2147483647 h 259"/>
              <a:gd name="T118" fmla="*/ 2147483647 w 259"/>
              <a:gd name="T119" fmla="*/ 2147483647 h 259"/>
              <a:gd name="T120" fmla="*/ 0 w 259"/>
              <a:gd name="T121" fmla="*/ 2147483647 h 259"/>
              <a:gd name="T122" fmla="*/ 2147483647 w 259"/>
              <a:gd name="T123" fmla="*/ 2147483647 h 259"/>
              <a:gd name="T124" fmla="*/ 2147483647 w 259"/>
              <a:gd name="T125" fmla="*/ 2147483647 h 25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59"/>
              <a:gd name="T190" fmla="*/ 0 h 259"/>
              <a:gd name="T191" fmla="*/ 259 w 259"/>
              <a:gd name="T192" fmla="*/ 259 h 25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59" h="259">
                <a:moveTo>
                  <a:pt x="35" y="185"/>
                </a:moveTo>
                <a:lnTo>
                  <a:pt x="34" y="185"/>
                </a:lnTo>
                <a:lnTo>
                  <a:pt x="34" y="187"/>
                </a:lnTo>
                <a:lnTo>
                  <a:pt x="33" y="188"/>
                </a:lnTo>
                <a:lnTo>
                  <a:pt x="31" y="189"/>
                </a:lnTo>
                <a:lnTo>
                  <a:pt x="29" y="191"/>
                </a:lnTo>
                <a:lnTo>
                  <a:pt x="28" y="192"/>
                </a:lnTo>
                <a:lnTo>
                  <a:pt x="26" y="195"/>
                </a:lnTo>
                <a:lnTo>
                  <a:pt x="24" y="197"/>
                </a:lnTo>
                <a:lnTo>
                  <a:pt x="23" y="198"/>
                </a:lnTo>
                <a:lnTo>
                  <a:pt x="23" y="199"/>
                </a:lnTo>
                <a:lnTo>
                  <a:pt x="22" y="202"/>
                </a:lnTo>
                <a:lnTo>
                  <a:pt x="23" y="203"/>
                </a:lnTo>
                <a:lnTo>
                  <a:pt x="23" y="204"/>
                </a:lnTo>
                <a:lnTo>
                  <a:pt x="23" y="205"/>
                </a:lnTo>
                <a:lnTo>
                  <a:pt x="24" y="206"/>
                </a:lnTo>
                <a:lnTo>
                  <a:pt x="26" y="208"/>
                </a:lnTo>
                <a:lnTo>
                  <a:pt x="27" y="209"/>
                </a:lnTo>
                <a:lnTo>
                  <a:pt x="28" y="210"/>
                </a:lnTo>
                <a:lnTo>
                  <a:pt x="30" y="212"/>
                </a:lnTo>
                <a:lnTo>
                  <a:pt x="31" y="215"/>
                </a:lnTo>
                <a:lnTo>
                  <a:pt x="34" y="216"/>
                </a:lnTo>
                <a:lnTo>
                  <a:pt x="36" y="217"/>
                </a:lnTo>
                <a:lnTo>
                  <a:pt x="37" y="217"/>
                </a:lnTo>
                <a:lnTo>
                  <a:pt x="38" y="216"/>
                </a:lnTo>
                <a:lnTo>
                  <a:pt x="40" y="216"/>
                </a:lnTo>
                <a:lnTo>
                  <a:pt x="41" y="216"/>
                </a:lnTo>
                <a:lnTo>
                  <a:pt x="41" y="215"/>
                </a:lnTo>
                <a:lnTo>
                  <a:pt x="52" y="208"/>
                </a:lnTo>
                <a:lnTo>
                  <a:pt x="71" y="223"/>
                </a:lnTo>
                <a:lnTo>
                  <a:pt x="71" y="224"/>
                </a:lnTo>
                <a:lnTo>
                  <a:pt x="71" y="225"/>
                </a:lnTo>
                <a:lnTo>
                  <a:pt x="70" y="227"/>
                </a:lnTo>
                <a:lnTo>
                  <a:pt x="70" y="230"/>
                </a:lnTo>
                <a:lnTo>
                  <a:pt x="69" y="232"/>
                </a:lnTo>
                <a:lnTo>
                  <a:pt x="69" y="234"/>
                </a:lnTo>
                <a:lnTo>
                  <a:pt x="68" y="237"/>
                </a:lnTo>
                <a:lnTo>
                  <a:pt x="68" y="239"/>
                </a:lnTo>
                <a:lnTo>
                  <a:pt x="68" y="241"/>
                </a:lnTo>
                <a:lnTo>
                  <a:pt x="69" y="243"/>
                </a:lnTo>
                <a:lnTo>
                  <a:pt x="70" y="244"/>
                </a:lnTo>
                <a:lnTo>
                  <a:pt x="70" y="245"/>
                </a:lnTo>
                <a:lnTo>
                  <a:pt x="71" y="245"/>
                </a:lnTo>
                <a:lnTo>
                  <a:pt x="72" y="246"/>
                </a:lnTo>
                <a:lnTo>
                  <a:pt x="73" y="246"/>
                </a:lnTo>
                <a:lnTo>
                  <a:pt x="76" y="247"/>
                </a:lnTo>
                <a:lnTo>
                  <a:pt x="77" y="247"/>
                </a:lnTo>
                <a:lnTo>
                  <a:pt x="80" y="248"/>
                </a:lnTo>
                <a:lnTo>
                  <a:pt x="83" y="250"/>
                </a:lnTo>
                <a:lnTo>
                  <a:pt x="85" y="250"/>
                </a:lnTo>
                <a:lnTo>
                  <a:pt x="87" y="250"/>
                </a:lnTo>
                <a:lnTo>
                  <a:pt x="89" y="248"/>
                </a:lnTo>
                <a:lnTo>
                  <a:pt x="90" y="247"/>
                </a:lnTo>
                <a:lnTo>
                  <a:pt x="91" y="246"/>
                </a:lnTo>
                <a:lnTo>
                  <a:pt x="98" y="234"/>
                </a:lnTo>
                <a:lnTo>
                  <a:pt x="123" y="238"/>
                </a:lnTo>
                <a:lnTo>
                  <a:pt x="123" y="239"/>
                </a:lnTo>
                <a:lnTo>
                  <a:pt x="123" y="240"/>
                </a:lnTo>
                <a:lnTo>
                  <a:pt x="123" y="241"/>
                </a:lnTo>
                <a:lnTo>
                  <a:pt x="124" y="244"/>
                </a:lnTo>
                <a:lnTo>
                  <a:pt x="124" y="246"/>
                </a:lnTo>
                <a:lnTo>
                  <a:pt x="125" y="248"/>
                </a:lnTo>
                <a:lnTo>
                  <a:pt x="125" y="251"/>
                </a:lnTo>
                <a:lnTo>
                  <a:pt x="126" y="253"/>
                </a:lnTo>
                <a:lnTo>
                  <a:pt x="126" y="254"/>
                </a:lnTo>
                <a:lnTo>
                  <a:pt x="127" y="257"/>
                </a:lnTo>
                <a:lnTo>
                  <a:pt x="128" y="258"/>
                </a:lnTo>
                <a:lnTo>
                  <a:pt x="130" y="258"/>
                </a:lnTo>
                <a:lnTo>
                  <a:pt x="131" y="258"/>
                </a:lnTo>
                <a:lnTo>
                  <a:pt x="132" y="259"/>
                </a:lnTo>
                <a:lnTo>
                  <a:pt x="133" y="259"/>
                </a:lnTo>
                <a:lnTo>
                  <a:pt x="134" y="259"/>
                </a:lnTo>
                <a:lnTo>
                  <a:pt x="135" y="259"/>
                </a:lnTo>
                <a:lnTo>
                  <a:pt x="137" y="258"/>
                </a:lnTo>
                <a:lnTo>
                  <a:pt x="139" y="258"/>
                </a:lnTo>
                <a:lnTo>
                  <a:pt x="141" y="258"/>
                </a:lnTo>
                <a:lnTo>
                  <a:pt x="145" y="258"/>
                </a:lnTo>
                <a:lnTo>
                  <a:pt x="147" y="257"/>
                </a:lnTo>
                <a:lnTo>
                  <a:pt x="148" y="255"/>
                </a:lnTo>
                <a:lnTo>
                  <a:pt x="149" y="253"/>
                </a:lnTo>
                <a:lnTo>
                  <a:pt x="149" y="252"/>
                </a:lnTo>
                <a:lnTo>
                  <a:pt x="149" y="251"/>
                </a:lnTo>
                <a:lnTo>
                  <a:pt x="149" y="250"/>
                </a:lnTo>
                <a:lnTo>
                  <a:pt x="151" y="237"/>
                </a:lnTo>
                <a:lnTo>
                  <a:pt x="174" y="229"/>
                </a:lnTo>
                <a:lnTo>
                  <a:pt x="174" y="230"/>
                </a:lnTo>
                <a:lnTo>
                  <a:pt x="175" y="230"/>
                </a:lnTo>
                <a:lnTo>
                  <a:pt x="176" y="232"/>
                </a:lnTo>
                <a:lnTo>
                  <a:pt x="177" y="233"/>
                </a:lnTo>
                <a:lnTo>
                  <a:pt x="179" y="236"/>
                </a:lnTo>
                <a:lnTo>
                  <a:pt x="181" y="237"/>
                </a:lnTo>
                <a:lnTo>
                  <a:pt x="182" y="239"/>
                </a:lnTo>
                <a:lnTo>
                  <a:pt x="183" y="240"/>
                </a:lnTo>
                <a:lnTo>
                  <a:pt x="186" y="241"/>
                </a:lnTo>
                <a:lnTo>
                  <a:pt x="187" y="243"/>
                </a:lnTo>
                <a:lnTo>
                  <a:pt x="188" y="243"/>
                </a:lnTo>
                <a:lnTo>
                  <a:pt x="190" y="243"/>
                </a:lnTo>
                <a:lnTo>
                  <a:pt x="192" y="243"/>
                </a:lnTo>
                <a:lnTo>
                  <a:pt x="193" y="243"/>
                </a:lnTo>
                <a:lnTo>
                  <a:pt x="194" y="241"/>
                </a:lnTo>
                <a:lnTo>
                  <a:pt x="195" y="241"/>
                </a:lnTo>
                <a:lnTo>
                  <a:pt x="196" y="240"/>
                </a:lnTo>
                <a:lnTo>
                  <a:pt x="197" y="239"/>
                </a:lnTo>
                <a:lnTo>
                  <a:pt x="201" y="238"/>
                </a:lnTo>
                <a:lnTo>
                  <a:pt x="203" y="236"/>
                </a:lnTo>
                <a:lnTo>
                  <a:pt x="204" y="233"/>
                </a:lnTo>
                <a:lnTo>
                  <a:pt x="204" y="232"/>
                </a:lnTo>
                <a:lnTo>
                  <a:pt x="206" y="230"/>
                </a:lnTo>
                <a:lnTo>
                  <a:pt x="204" y="229"/>
                </a:lnTo>
                <a:lnTo>
                  <a:pt x="204" y="227"/>
                </a:lnTo>
                <a:lnTo>
                  <a:pt x="204" y="226"/>
                </a:lnTo>
                <a:lnTo>
                  <a:pt x="199" y="215"/>
                </a:lnTo>
                <a:lnTo>
                  <a:pt x="215" y="197"/>
                </a:lnTo>
                <a:lnTo>
                  <a:pt x="216" y="197"/>
                </a:lnTo>
                <a:lnTo>
                  <a:pt x="217" y="197"/>
                </a:lnTo>
                <a:lnTo>
                  <a:pt x="218" y="198"/>
                </a:lnTo>
                <a:lnTo>
                  <a:pt x="221" y="199"/>
                </a:lnTo>
                <a:lnTo>
                  <a:pt x="223" y="199"/>
                </a:lnTo>
                <a:lnTo>
                  <a:pt x="225" y="201"/>
                </a:lnTo>
                <a:lnTo>
                  <a:pt x="228" y="202"/>
                </a:lnTo>
                <a:lnTo>
                  <a:pt x="230" y="202"/>
                </a:lnTo>
                <a:lnTo>
                  <a:pt x="231" y="203"/>
                </a:lnTo>
                <a:lnTo>
                  <a:pt x="234" y="203"/>
                </a:lnTo>
                <a:lnTo>
                  <a:pt x="235" y="202"/>
                </a:lnTo>
                <a:lnTo>
                  <a:pt x="236" y="202"/>
                </a:lnTo>
                <a:lnTo>
                  <a:pt x="237" y="201"/>
                </a:lnTo>
                <a:lnTo>
                  <a:pt x="238" y="201"/>
                </a:lnTo>
                <a:lnTo>
                  <a:pt x="238" y="199"/>
                </a:lnTo>
                <a:lnTo>
                  <a:pt x="239" y="198"/>
                </a:lnTo>
                <a:lnTo>
                  <a:pt x="239" y="197"/>
                </a:lnTo>
                <a:lnTo>
                  <a:pt x="241" y="196"/>
                </a:lnTo>
                <a:lnTo>
                  <a:pt x="242" y="195"/>
                </a:lnTo>
                <a:lnTo>
                  <a:pt x="243" y="191"/>
                </a:lnTo>
                <a:lnTo>
                  <a:pt x="244" y="189"/>
                </a:lnTo>
                <a:lnTo>
                  <a:pt x="244" y="187"/>
                </a:lnTo>
                <a:lnTo>
                  <a:pt x="244" y="184"/>
                </a:lnTo>
                <a:lnTo>
                  <a:pt x="244" y="183"/>
                </a:lnTo>
                <a:lnTo>
                  <a:pt x="243" y="182"/>
                </a:lnTo>
                <a:lnTo>
                  <a:pt x="242" y="181"/>
                </a:lnTo>
                <a:lnTo>
                  <a:pt x="241" y="181"/>
                </a:lnTo>
                <a:lnTo>
                  <a:pt x="230" y="172"/>
                </a:lnTo>
                <a:lnTo>
                  <a:pt x="237" y="149"/>
                </a:lnTo>
                <a:lnTo>
                  <a:pt x="238" y="149"/>
                </a:lnTo>
                <a:lnTo>
                  <a:pt x="241" y="148"/>
                </a:lnTo>
                <a:lnTo>
                  <a:pt x="243" y="148"/>
                </a:lnTo>
                <a:lnTo>
                  <a:pt x="245" y="148"/>
                </a:lnTo>
                <a:lnTo>
                  <a:pt x="248" y="148"/>
                </a:lnTo>
                <a:lnTo>
                  <a:pt x="250" y="148"/>
                </a:lnTo>
                <a:lnTo>
                  <a:pt x="252" y="147"/>
                </a:lnTo>
                <a:lnTo>
                  <a:pt x="255" y="147"/>
                </a:lnTo>
                <a:lnTo>
                  <a:pt x="256" y="146"/>
                </a:lnTo>
                <a:lnTo>
                  <a:pt x="257" y="144"/>
                </a:lnTo>
                <a:lnTo>
                  <a:pt x="258" y="143"/>
                </a:lnTo>
                <a:lnTo>
                  <a:pt x="258" y="142"/>
                </a:lnTo>
                <a:lnTo>
                  <a:pt x="258" y="141"/>
                </a:lnTo>
                <a:lnTo>
                  <a:pt x="259" y="141"/>
                </a:lnTo>
                <a:lnTo>
                  <a:pt x="259" y="140"/>
                </a:lnTo>
                <a:lnTo>
                  <a:pt x="259" y="139"/>
                </a:lnTo>
                <a:lnTo>
                  <a:pt x="259" y="136"/>
                </a:lnTo>
                <a:lnTo>
                  <a:pt x="259" y="135"/>
                </a:lnTo>
                <a:lnTo>
                  <a:pt x="259" y="132"/>
                </a:lnTo>
                <a:lnTo>
                  <a:pt x="259" y="128"/>
                </a:lnTo>
                <a:lnTo>
                  <a:pt x="258" y="127"/>
                </a:lnTo>
                <a:lnTo>
                  <a:pt x="257" y="125"/>
                </a:lnTo>
                <a:lnTo>
                  <a:pt x="256" y="123"/>
                </a:lnTo>
                <a:lnTo>
                  <a:pt x="255" y="123"/>
                </a:lnTo>
                <a:lnTo>
                  <a:pt x="253" y="122"/>
                </a:lnTo>
                <a:lnTo>
                  <a:pt x="252" y="122"/>
                </a:lnTo>
                <a:lnTo>
                  <a:pt x="239" y="120"/>
                </a:lnTo>
                <a:lnTo>
                  <a:pt x="234" y="97"/>
                </a:lnTo>
                <a:lnTo>
                  <a:pt x="235" y="95"/>
                </a:lnTo>
                <a:lnTo>
                  <a:pt x="236" y="95"/>
                </a:lnTo>
                <a:lnTo>
                  <a:pt x="237" y="94"/>
                </a:lnTo>
                <a:lnTo>
                  <a:pt x="238" y="93"/>
                </a:lnTo>
                <a:lnTo>
                  <a:pt x="241" y="92"/>
                </a:lnTo>
                <a:lnTo>
                  <a:pt x="243" y="91"/>
                </a:lnTo>
                <a:lnTo>
                  <a:pt x="245" y="88"/>
                </a:lnTo>
                <a:lnTo>
                  <a:pt x="246" y="87"/>
                </a:lnTo>
                <a:lnTo>
                  <a:pt x="249" y="86"/>
                </a:lnTo>
                <a:lnTo>
                  <a:pt x="249" y="85"/>
                </a:lnTo>
                <a:lnTo>
                  <a:pt x="250" y="84"/>
                </a:lnTo>
                <a:lnTo>
                  <a:pt x="250" y="81"/>
                </a:lnTo>
                <a:lnTo>
                  <a:pt x="250" y="80"/>
                </a:lnTo>
                <a:lnTo>
                  <a:pt x="250" y="79"/>
                </a:lnTo>
                <a:lnTo>
                  <a:pt x="249" y="78"/>
                </a:lnTo>
                <a:lnTo>
                  <a:pt x="249" y="77"/>
                </a:lnTo>
                <a:lnTo>
                  <a:pt x="248" y="76"/>
                </a:lnTo>
                <a:lnTo>
                  <a:pt x="246" y="73"/>
                </a:lnTo>
                <a:lnTo>
                  <a:pt x="245" y="71"/>
                </a:lnTo>
                <a:lnTo>
                  <a:pt x="244" y="68"/>
                </a:lnTo>
                <a:lnTo>
                  <a:pt x="243" y="66"/>
                </a:lnTo>
                <a:lnTo>
                  <a:pt x="241" y="66"/>
                </a:lnTo>
                <a:lnTo>
                  <a:pt x="239" y="65"/>
                </a:lnTo>
                <a:lnTo>
                  <a:pt x="238" y="65"/>
                </a:lnTo>
                <a:lnTo>
                  <a:pt x="237" y="65"/>
                </a:lnTo>
                <a:lnTo>
                  <a:pt x="236" y="66"/>
                </a:lnTo>
                <a:lnTo>
                  <a:pt x="222" y="70"/>
                </a:lnTo>
                <a:lnTo>
                  <a:pt x="207" y="51"/>
                </a:lnTo>
                <a:lnTo>
                  <a:pt x="208" y="50"/>
                </a:lnTo>
                <a:lnTo>
                  <a:pt x="209" y="49"/>
                </a:lnTo>
                <a:lnTo>
                  <a:pt x="210" y="46"/>
                </a:lnTo>
                <a:lnTo>
                  <a:pt x="211" y="44"/>
                </a:lnTo>
                <a:lnTo>
                  <a:pt x="213" y="42"/>
                </a:lnTo>
                <a:lnTo>
                  <a:pt x="214" y="39"/>
                </a:lnTo>
                <a:lnTo>
                  <a:pt x="214" y="37"/>
                </a:lnTo>
                <a:lnTo>
                  <a:pt x="215" y="36"/>
                </a:lnTo>
                <a:lnTo>
                  <a:pt x="215" y="33"/>
                </a:lnTo>
                <a:lnTo>
                  <a:pt x="215" y="32"/>
                </a:lnTo>
                <a:lnTo>
                  <a:pt x="215" y="31"/>
                </a:lnTo>
                <a:lnTo>
                  <a:pt x="214" y="30"/>
                </a:lnTo>
                <a:lnTo>
                  <a:pt x="214" y="29"/>
                </a:lnTo>
                <a:lnTo>
                  <a:pt x="213" y="29"/>
                </a:lnTo>
                <a:lnTo>
                  <a:pt x="213" y="28"/>
                </a:lnTo>
                <a:lnTo>
                  <a:pt x="211" y="28"/>
                </a:lnTo>
                <a:lnTo>
                  <a:pt x="209" y="26"/>
                </a:lnTo>
                <a:lnTo>
                  <a:pt x="208" y="25"/>
                </a:lnTo>
                <a:lnTo>
                  <a:pt x="206" y="23"/>
                </a:lnTo>
                <a:lnTo>
                  <a:pt x="203" y="22"/>
                </a:lnTo>
                <a:lnTo>
                  <a:pt x="201" y="21"/>
                </a:lnTo>
                <a:lnTo>
                  <a:pt x="199" y="21"/>
                </a:lnTo>
                <a:lnTo>
                  <a:pt x="197" y="22"/>
                </a:lnTo>
                <a:lnTo>
                  <a:pt x="196" y="22"/>
                </a:lnTo>
                <a:lnTo>
                  <a:pt x="195" y="23"/>
                </a:lnTo>
                <a:lnTo>
                  <a:pt x="194" y="23"/>
                </a:lnTo>
                <a:lnTo>
                  <a:pt x="194" y="24"/>
                </a:lnTo>
                <a:lnTo>
                  <a:pt x="185" y="33"/>
                </a:lnTo>
                <a:lnTo>
                  <a:pt x="162" y="24"/>
                </a:lnTo>
                <a:lnTo>
                  <a:pt x="162" y="23"/>
                </a:lnTo>
                <a:lnTo>
                  <a:pt x="162" y="22"/>
                </a:lnTo>
                <a:lnTo>
                  <a:pt x="162" y="21"/>
                </a:lnTo>
                <a:lnTo>
                  <a:pt x="162" y="18"/>
                </a:lnTo>
                <a:lnTo>
                  <a:pt x="162" y="16"/>
                </a:lnTo>
                <a:lnTo>
                  <a:pt x="162" y="14"/>
                </a:lnTo>
                <a:lnTo>
                  <a:pt x="162" y="11"/>
                </a:lnTo>
                <a:lnTo>
                  <a:pt x="162" y="9"/>
                </a:lnTo>
                <a:lnTo>
                  <a:pt x="162" y="7"/>
                </a:lnTo>
                <a:lnTo>
                  <a:pt x="161" y="4"/>
                </a:lnTo>
                <a:lnTo>
                  <a:pt x="160" y="3"/>
                </a:lnTo>
                <a:lnTo>
                  <a:pt x="159" y="3"/>
                </a:lnTo>
                <a:lnTo>
                  <a:pt x="158" y="2"/>
                </a:lnTo>
                <a:lnTo>
                  <a:pt x="156" y="1"/>
                </a:lnTo>
                <a:lnTo>
                  <a:pt x="155" y="1"/>
                </a:lnTo>
                <a:lnTo>
                  <a:pt x="154" y="1"/>
                </a:lnTo>
                <a:lnTo>
                  <a:pt x="153" y="1"/>
                </a:lnTo>
                <a:lnTo>
                  <a:pt x="151" y="0"/>
                </a:lnTo>
                <a:lnTo>
                  <a:pt x="147" y="0"/>
                </a:lnTo>
                <a:lnTo>
                  <a:pt x="145" y="0"/>
                </a:lnTo>
                <a:lnTo>
                  <a:pt x="142" y="0"/>
                </a:lnTo>
                <a:lnTo>
                  <a:pt x="140" y="1"/>
                </a:lnTo>
                <a:lnTo>
                  <a:pt x="139" y="2"/>
                </a:lnTo>
                <a:lnTo>
                  <a:pt x="139" y="3"/>
                </a:lnTo>
                <a:lnTo>
                  <a:pt x="138" y="4"/>
                </a:lnTo>
                <a:lnTo>
                  <a:pt x="138" y="5"/>
                </a:lnTo>
                <a:lnTo>
                  <a:pt x="134" y="18"/>
                </a:lnTo>
                <a:lnTo>
                  <a:pt x="110" y="21"/>
                </a:lnTo>
                <a:lnTo>
                  <a:pt x="110" y="19"/>
                </a:lnTo>
                <a:lnTo>
                  <a:pt x="109" y="19"/>
                </a:lnTo>
                <a:lnTo>
                  <a:pt x="109" y="17"/>
                </a:lnTo>
                <a:lnTo>
                  <a:pt x="107" y="15"/>
                </a:lnTo>
                <a:lnTo>
                  <a:pt x="106" y="14"/>
                </a:lnTo>
                <a:lnTo>
                  <a:pt x="105" y="11"/>
                </a:lnTo>
                <a:lnTo>
                  <a:pt x="104" y="9"/>
                </a:lnTo>
                <a:lnTo>
                  <a:pt x="103" y="7"/>
                </a:lnTo>
                <a:lnTo>
                  <a:pt x="102" y="5"/>
                </a:lnTo>
                <a:lnTo>
                  <a:pt x="100" y="4"/>
                </a:lnTo>
                <a:lnTo>
                  <a:pt x="98" y="3"/>
                </a:lnTo>
                <a:lnTo>
                  <a:pt x="97" y="3"/>
                </a:lnTo>
                <a:lnTo>
                  <a:pt x="96" y="3"/>
                </a:lnTo>
                <a:lnTo>
                  <a:pt x="95" y="3"/>
                </a:lnTo>
                <a:lnTo>
                  <a:pt x="93" y="3"/>
                </a:lnTo>
                <a:lnTo>
                  <a:pt x="92" y="3"/>
                </a:lnTo>
                <a:lnTo>
                  <a:pt x="91" y="4"/>
                </a:lnTo>
                <a:lnTo>
                  <a:pt x="89" y="5"/>
                </a:lnTo>
                <a:lnTo>
                  <a:pt x="85" y="5"/>
                </a:lnTo>
                <a:lnTo>
                  <a:pt x="83" y="8"/>
                </a:lnTo>
                <a:lnTo>
                  <a:pt x="80" y="9"/>
                </a:lnTo>
                <a:lnTo>
                  <a:pt x="79" y="10"/>
                </a:lnTo>
                <a:lnTo>
                  <a:pt x="79" y="11"/>
                </a:lnTo>
                <a:lnTo>
                  <a:pt x="79" y="14"/>
                </a:lnTo>
                <a:lnTo>
                  <a:pt x="79" y="15"/>
                </a:lnTo>
                <a:lnTo>
                  <a:pt x="82" y="29"/>
                </a:lnTo>
                <a:lnTo>
                  <a:pt x="62" y="42"/>
                </a:lnTo>
                <a:lnTo>
                  <a:pt x="61" y="42"/>
                </a:lnTo>
                <a:lnTo>
                  <a:pt x="61" y="40"/>
                </a:lnTo>
                <a:lnTo>
                  <a:pt x="58" y="39"/>
                </a:lnTo>
                <a:lnTo>
                  <a:pt x="57" y="38"/>
                </a:lnTo>
                <a:lnTo>
                  <a:pt x="55" y="37"/>
                </a:lnTo>
                <a:lnTo>
                  <a:pt x="52" y="36"/>
                </a:lnTo>
                <a:lnTo>
                  <a:pt x="51" y="35"/>
                </a:lnTo>
                <a:lnTo>
                  <a:pt x="49" y="33"/>
                </a:lnTo>
                <a:lnTo>
                  <a:pt x="47" y="32"/>
                </a:lnTo>
                <a:lnTo>
                  <a:pt x="45" y="32"/>
                </a:lnTo>
                <a:lnTo>
                  <a:pt x="44" y="32"/>
                </a:lnTo>
                <a:lnTo>
                  <a:pt x="42" y="32"/>
                </a:lnTo>
                <a:lnTo>
                  <a:pt x="41" y="32"/>
                </a:lnTo>
                <a:lnTo>
                  <a:pt x="41" y="33"/>
                </a:lnTo>
                <a:lnTo>
                  <a:pt x="40" y="33"/>
                </a:lnTo>
                <a:lnTo>
                  <a:pt x="38" y="35"/>
                </a:lnTo>
                <a:lnTo>
                  <a:pt x="37" y="36"/>
                </a:lnTo>
                <a:lnTo>
                  <a:pt x="36" y="38"/>
                </a:lnTo>
                <a:lnTo>
                  <a:pt x="34" y="40"/>
                </a:lnTo>
                <a:lnTo>
                  <a:pt x="31" y="43"/>
                </a:lnTo>
                <a:lnTo>
                  <a:pt x="31" y="44"/>
                </a:lnTo>
                <a:lnTo>
                  <a:pt x="30" y="46"/>
                </a:lnTo>
                <a:lnTo>
                  <a:pt x="30" y="47"/>
                </a:lnTo>
                <a:lnTo>
                  <a:pt x="31" y="50"/>
                </a:lnTo>
                <a:lnTo>
                  <a:pt x="33" y="51"/>
                </a:lnTo>
                <a:lnTo>
                  <a:pt x="41" y="61"/>
                </a:lnTo>
                <a:lnTo>
                  <a:pt x="29" y="83"/>
                </a:lnTo>
                <a:lnTo>
                  <a:pt x="28" y="83"/>
                </a:lnTo>
                <a:lnTo>
                  <a:pt x="27" y="83"/>
                </a:lnTo>
                <a:lnTo>
                  <a:pt x="26" y="83"/>
                </a:lnTo>
                <a:lnTo>
                  <a:pt x="23" y="83"/>
                </a:lnTo>
                <a:lnTo>
                  <a:pt x="21" y="83"/>
                </a:lnTo>
                <a:lnTo>
                  <a:pt x="19" y="81"/>
                </a:lnTo>
                <a:lnTo>
                  <a:pt x="16" y="81"/>
                </a:lnTo>
                <a:lnTo>
                  <a:pt x="14" y="81"/>
                </a:lnTo>
                <a:lnTo>
                  <a:pt x="12" y="81"/>
                </a:lnTo>
                <a:lnTo>
                  <a:pt x="10" y="81"/>
                </a:lnTo>
                <a:lnTo>
                  <a:pt x="8" y="83"/>
                </a:lnTo>
                <a:lnTo>
                  <a:pt x="8" y="84"/>
                </a:lnTo>
                <a:lnTo>
                  <a:pt x="7" y="85"/>
                </a:lnTo>
                <a:lnTo>
                  <a:pt x="6" y="85"/>
                </a:lnTo>
                <a:lnTo>
                  <a:pt x="6" y="86"/>
                </a:lnTo>
                <a:lnTo>
                  <a:pt x="6" y="87"/>
                </a:lnTo>
                <a:lnTo>
                  <a:pt x="4" y="88"/>
                </a:lnTo>
                <a:lnTo>
                  <a:pt x="4" y="90"/>
                </a:lnTo>
                <a:lnTo>
                  <a:pt x="4" y="92"/>
                </a:lnTo>
                <a:lnTo>
                  <a:pt x="3" y="94"/>
                </a:lnTo>
                <a:lnTo>
                  <a:pt x="2" y="98"/>
                </a:lnTo>
                <a:lnTo>
                  <a:pt x="3" y="100"/>
                </a:lnTo>
                <a:lnTo>
                  <a:pt x="3" y="101"/>
                </a:lnTo>
                <a:lnTo>
                  <a:pt x="4" y="102"/>
                </a:lnTo>
                <a:lnTo>
                  <a:pt x="6" y="104"/>
                </a:lnTo>
                <a:lnTo>
                  <a:pt x="7" y="105"/>
                </a:lnTo>
                <a:lnTo>
                  <a:pt x="8" y="105"/>
                </a:lnTo>
                <a:lnTo>
                  <a:pt x="20" y="111"/>
                </a:lnTo>
                <a:lnTo>
                  <a:pt x="19" y="135"/>
                </a:lnTo>
                <a:lnTo>
                  <a:pt x="17" y="135"/>
                </a:lnTo>
                <a:lnTo>
                  <a:pt x="16" y="136"/>
                </a:lnTo>
                <a:lnTo>
                  <a:pt x="14" y="136"/>
                </a:lnTo>
                <a:lnTo>
                  <a:pt x="12" y="137"/>
                </a:lnTo>
                <a:lnTo>
                  <a:pt x="9" y="139"/>
                </a:lnTo>
                <a:lnTo>
                  <a:pt x="7" y="140"/>
                </a:lnTo>
                <a:lnTo>
                  <a:pt x="4" y="140"/>
                </a:lnTo>
                <a:lnTo>
                  <a:pt x="3" y="141"/>
                </a:lnTo>
                <a:lnTo>
                  <a:pt x="2" y="142"/>
                </a:lnTo>
                <a:lnTo>
                  <a:pt x="1" y="143"/>
                </a:lnTo>
                <a:lnTo>
                  <a:pt x="0" y="144"/>
                </a:lnTo>
                <a:lnTo>
                  <a:pt x="0" y="146"/>
                </a:lnTo>
                <a:lnTo>
                  <a:pt x="0" y="147"/>
                </a:lnTo>
                <a:lnTo>
                  <a:pt x="0" y="148"/>
                </a:lnTo>
                <a:lnTo>
                  <a:pt x="0" y="149"/>
                </a:lnTo>
                <a:lnTo>
                  <a:pt x="0" y="150"/>
                </a:lnTo>
                <a:lnTo>
                  <a:pt x="1" y="151"/>
                </a:lnTo>
                <a:lnTo>
                  <a:pt x="1" y="154"/>
                </a:lnTo>
                <a:lnTo>
                  <a:pt x="2" y="157"/>
                </a:lnTo>
                <a:lnTo>
                  <a:pt x="2" y="160"/>
                </a:lnTo>
                <a:lnTo>
                  <a:pt x="4" y="162"/>
                </a:lnTo>
                <a:lnTo>
                  <a:pt x="6" y="163"/>
                </a:lnTo>
                <a:lnTo>
                  <a:pt x="7" y="163"/>
                </a:lnTo>
                <a:lnTo>
                  <a:pt x="8" y="164"/>
                </a:lnTo>
                <a:lnTo>
                  <a:pt x="9" y="164"/>
                </a:lnTo>
                <a:lnTo>
                  <a:pt x="10" y="164"/>
                </a:lnTo>
                <a:lnTo>
                  <a:pt x="24" y="163"/>
                </a:lnTo>
                <a:lnTo>
                  <a:pt x="35" y="185"/>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52" name="Freeform 148">
            <a:extLst>
              <a:ext uri="{FF2B5EF4-FFF2-40B4-BE49-F238E27FC236}">
                <a16:creationId xmlns:a16="http://schemas.microsoft.com/office/drawing/2014/main" id="{EC82292D-679D-D847-B917-C5E557110619}"/>
              </a:ext>
            </a:extLst>
          </p:cNvPr>
          <p:cNvSpPr>
            <a:spLocks/>
          </p:cNvSpPr>
          <p:nvPr/>
        </p:nvSpPr>
        <p:spPr bwMode="auto">
          <a:xfrm>
            <a:off x="3286125" y="4867275"/>
            <a:ext cx="68263" cy="69850"/>
          </a:xfrm>
          <a:custGeom>
            <a:avLst/>
            <a:gdLst>
              <a:gd name="T0" fmla="*/ 2147483647 w 259"/>
              <a:gd name="T1" fmla="*/ 2147483647 h 259"/>
              <a:gd name="T2" fmla="*/ 2147483647 w 259"/>
              <a:gd name="T3" fmla="*/ 2147483647 h 259"/>
              <a:gd name="T4" fmla="*/ 2147483647 w 259"/>
              <a:gd name="T5" fmla="*/ 2147483647 h 259"/>
              <a:gd name="T6" fmla="*/ 2147483647 w 259"/>
              <a:gd name="T7" fmla="*/ 2147483647 h 259"/>
              <a:gd name="T8" fmla="*/ 2147483647 w 259"/>
              <a:gd name="T9" fmla="*/ 2147483647 h 259"/>
              <a:gd name="T10" fmla="*/ 2147483647 w 259"/>
              <a:gd name="T11" fmla="*/ 2147483647 h 259"/>
              <a:gd name="T12" fmla="*/ 2147483647 w 259"/>
              <a:gd name="T13" fmla="*/ 2147483647 h 259"/>
              <a:gd name="T14" fmla="*/ 2147483647 w 259"/>
              <a:gd name="T15" fmla="*/ 2147483647 h 259"/>
              <a:gd name="T16" fmla="*/ 2147483647 w 259"/>
              <a:gd name="T17" fmla="*/ 2147483647 h 259"/>
              <a:gd name="T18" fmla="*/ 2147483647 w 259"/>
              <a:gd name="T19" fmla="*/ 2147483647 h 259"/>
              <a:gd name="T20" fmla="*/ 2147483647 w 259"/>
              <a:gd name="T21" fmla="*/ 2147483647 h 259"/>
              <a:gd name="T22" fmla="*/ 2147483647 w 259"/>
              <a:gd name="T23" fmla="*/ 2147483647 h 259"/>
              <a:gd name="T24" fmla="*/ 2147483647 w 259"/>
              <a:gd name="T25" fmla="*/ 2147483647 h 259"/>
              <a:gd name="T26" fmla="*/ 2147483647 w 259"/>
              <a:gd name="T27" fmla="*/ 2147483647 h 259"/>
              <a:gd name="T28" fmla="*/ 2147483647 w 259"/>
              <a:gd name="T29" fmla="*/ 2147483647 h 259"/>
              <a:gd name="T30" fmla="*/ 2147483647 w 259"/>
              <a:gd name="T31" fmla="*/ 2147483647 h 259"/>
              <a:gd name="T32" fmla="*/ 2147483647 w 259"/>
              <a:gd name="T33" fmla="*/ 2147483647 h 259"/>
              <a:gd name="T34" fmla="*/ 2147483647 w 259"/>
              <a:gd name="T35" fmla="*/ 2147483647 h 259"/>
              <a:gd name="T36" fmla="*/ 2147483647 w 259"/>
              <a:gd name="T37" fmla="*/ 2147483647 h 259"/>
              <a:gd name="T38" fmla="*/ 2147483647 w 259"/>
              <a:gd name="T39" fmla="*/ 2147483647 h 259"/>
              <a:gd name="T40" fmla="*/ 2147483647 w 259"/>
              <a:gd name="T41" fmla="*/ 2147483647 h 259"/>
              <a:gd name="T42" fmla="*/ 2147483647 w 259"/>
              <a:gd name="T43" fmla="*/ 2147483647 h 259"/>
              <a:gd name="T44" fmla="*/ 2147483647 w 259"/>
              <a:gd name="T45" fmla="*/ 2147483647 h 259"/>
              <a:gd name="T46" fmla="*/ 2147483647 w 259"/>
              <a:gd name="T47" fmla="*/ 2147483647 h 259"/>
              <a:gd name="T48" fmla="*/ 2147483647 w 259"/>
              <a:gd name="T49" fmla="*/ 2147483647 h 259"/>
              <a:gd name="T50" fmla="*/ 2147483647 w 259"/>
              <a:gd name="T51" fmla="*/ 2147483647 h 259"/>
              <a:gd name="T52" fmla="*/ 2147483647 w 259"/>
              <a:gd name="T53" fmla="*/ 2147483647 h 259"/>
              <a:gd name="T54" fmla="*/ 2147483647 w 259"/>
              <a:gd name="T55" fmla="*/ 2147483647 h 259"/>
              <a:gd name="T56" fmla="*/ 2147483647 w 259"/>
              <a:gd name="T57" fmla="*/ 2147483647 h 259"/>
              <a:gd name="T58" fmla="*/ 2147483647 w 259"/>
              <a:gd name="T59" fmla="*/ 2147483647 h 259"/>
              <a:gd name="T60" fmla="*/ 2147483647 w 259"/>
              <a:gd name="T61" fmla="*/ 2147483647 h 259"/>
              <a:gd name="T62" fmla="*/ 2147483647 w 259"/>
              <a:gd name="T63" fmla="*/ 2147483647 h 259"/>
              <a:gd name="T64" fmla="*/ 2147483647 w 259"/>
              <a:gd name="T65" fmla="*/ 2147483647 h 259"/>
              <a:gd name="T66" fmla="*/ 2147483647 w 259"/>
              <a:gd name="T67" fmla="*/ 2147483647 h 259"/>
              <a:gd name="T68" fmla="*/ 2147483647 w 259"/>
              <a:gd name="T69" fmla="*/ 2147483647 h 259"/>
              <a:gd name="T70" fmla="*/ 2147483647 w 259"/>
              <a:gd name="T71" fmla="*/ 2147483647 h 259"/>
              <a:gd name="T72" fmla="*/ 2147483647 w 259"/>
              <a:gd name="T73" fmla="*/ 2147483647 h 259"/>
              <a:gd name="T74" fmla="*/ 2147483647 w 259"/>
              <a:gd name="T75" fmla="*/ 2147483647 h 259"/>
              <a:gd name="T76" fmla="*/ 2147483647 w 259"/>
              <a:gd name="T77" fmla="*/ 2147483647 h 259"/>
              <a:gd name="T78" fmla="*/ 2147483647 w 259"/>
              <a:gd name="T79" fmla="*/ 2147483647 h 259"/>
              <a:gd name="T80" fmla="*/ 2147483647 w 259"/>
              <a:gd name="T81" fmla="*/ 2147483647 h 259"/>
              <a:gd name="T82" fmla="*/ 2147483647 w 259"/>
              <a:gd name="T83" fmla="*/ 2147483647 h 259"/>
              <a:gd name="T84" fmla="*/ 2147483647 w 259"/>
              <a:gd name="T85" fmla="*/ 2147483647 h 259"/>
              <a:gd name="T86" fmla="*/ 2147483647 w 259"/>
              <a:gd name="T87" fmla="*/ 2147483647 h 259"/>
              <a:gd name="T88" fmla="*/ 2147483647 w 259"/>
              <a:gd name="T89" fmla="*/ 2147483647 h 259"/>
              <a:gd name="T90" fmla="*/ 2147483647 w 259"/>
              <a:gd name="T91" fmla="*/ 2147483647 h 259"/>
              <a:gd name="T92" fmla="*/ 2147483647 w 259"/>
              <a:gd name="T93" fmla="*/ 2147483647 h 259"/>
              <a:gd name="T94" fmla="*/ 2147483647 w 259"/>
              <a:gd name="T95" fmla="*/ 2147483647 h 259"/>
              <a:gd name="T96" fmla="*/ 2147483647 w 259"/>
              <a:gd name="T97" fmla="*/ 2147483647 h 259"/>
              <a:gd name="T98" fmla="*/ 2147483647 w 259"/>
              <a:gd name="T99" fmla="*/ 2147483647 h 259"/>
              <a:gd name="T100" fmla="*/ 2147483647 w 259"/>
              <a:gd name="T101" fmla="*/ 2147483647 h 259"/>
              <a:gd name="T102" fmla="*/ 2147483647 w 259"/>
              <a:gd name="T103" fmla="*/ 2147483647 h 259"/>
              <a:gd name="T104" fmla="*/ 2147483647 w 259"/>
              <a:gd name="T105" fmla="*/ 2147483647 h 259"/>
              <a:gd name="T106" fmla="*/ 2147483647 w 259"/>
              <a:gd name="T107" fmla="*/ 2147483647 h 259"/>
              <a:gd name="T108" fmla="*/ 2147483647 w 259"/>
              <a:gd name="T109" fmla="*/ 2147483647 h 259"/>
              <a:gd name="T110" fmla="*/ 2147483647 w 259"/>
              <a:gd name="T111" fmla="*/ 2147483647 h 259"/>
              <a:gd name="T112" fmla="*/ 2147483647 w 259"/>
              <a:gd name="T113" fmla="*/ 2147483647 h 259"/>
              <a:gd name="T114" fmla="*/ 2147483647 w 259"/>
              <a:gd name="T115" fmla="*/ 2147483647 h 259"/>
              <a:gd name="T116" fmla="*/ 2147483647 w 259"/>
              <a:gd name="T117" fmla="*/ 2147483647 h 259"/>
              <a:gd name="T118" fmla="*/ 2147483647 w 259"/>
              <a:gd name="T119" fmla="*/ 2147483647 h 259"/>
              <a:gd name="T120" fmla="*/ 0 w 259"/>
              <a:gd name="T121" fmla="*/ 2147483647 h 259"/>
              <a:gd name="T122" fmla="*/ 2147483647 w 259"/>
              <a:gd name="T123" fmla="*/ 2147483647 h 259"/>
              <a:gd name="T124" fmla="*/ 2147483647 w 259"/>
              <a:gd name="T125" fmla="*/ 2147483647 h 25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59"/>
              <a:gd name="T190" fmla="*/ 0 h 259"/>
              <a:gd name="T191" fmla="*/ 259 w 259"/>
              <a:gd name="T192" fmla="*/ 259 h 25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59" h="259">
                <a:moveTo>
                  <a:pt x="35" y="185"/>
                </a:moveTo>
                <a:lnTo>
                  <a:pt x="34" y="185"/>
                </a:lnTo>
                <a:lnTo>
                  <a:pt x="34" y="187"/>
                </a:lnTo>
                <a:lnTo>
                  <a:pt x="33" y="188"/>
                </a:lnTo>
                <a:lnTo>
                  <a:pt x="31" y="189"/>
                </a:lnTo>
                <a:lnTo>
                  <a:pt x="29" y="191"/>
                </a:lnTo>
                <a:lnTo>
                  <a:pt x="28" y="192"/>
                </a:lnTo>
                <a:lnTo>
                  <a:pt x="26" y="195"/>
                </a:lnTo>
                <a:lnTo>
                  <a:pt x="24" y="197"/>
                </a:lnTo>
                <a:lnTo>
                  <a:pt x="23" y="198"/>
                </a:lnTo>
                <a:lnTo>
                  <a:pt x="23" y="199"/>
                </a:lnTo>
                <a:lnTo>
                  <a:pt x="22" y="202"/>
                </a:lnTo>
                <a:lnTo>
                  <a:pt x="23" y="203"/>
                </a:lnTo>
                <a:lnTo>
                  <a:pt x="23" y="204"/>
                </a:lnTo>
                <a:lnTo>
                  <a:pt x="23" y="205"/>
                </a:lnTo>
                <a:lnTo>
                  <a:pt x="24" y="206"/>
                </a:lnTo>
                <a:lnTo>
                  <a:pt x="26" y="208"/>
                </a:lnTo>
                <a:lnTo>
                  <a:pt x="27" y="209"/>
                </a:lnTo>
                <a:lnTo>
                  <a:pt x="28" y="210"/>
                </a:lnTo>
                <a:lnTo>
                  <a:pt x="30" y="212"/>
                </a:lnTo>
                <a:lnTo>
                  <a:pt x="31" y="215"/>
                </a:lnTo>
                <a:lnTo>
                  <a:pt x="34" y="216"/>
                </a:lnTo>
                <a:lnTo>
                  <a:pt x="36" y="217"/>
                </a:lnTo>
                <a:lnTo>
                  <a:pt x="37" y="217"/>
                </a:lnTo>
                <a:lnTo>
                  <a:pt x="38" y="216"/>
                </a:lnTo>
                <a:lnTo>
                  <a:pt x="40" y="216"/>
                </a:lnTo>
                <a:lnTo>
                  <a:pt x="41" y="216"/>
                </a:lnTo>
                <a:lnTo>
                  <a:pt x="41" y="215"/>
                </a:lnTo>
                <a:lnTo>
                  <a:pt x="52" y="208"/>
                </a:lnTo>
                <a:lnTo>
                  <a:pt x="71" y="223"/>
                </a:lnTo>
                <a:lnTo>
                  <a:pt x="71" y="224"/>
                </a:lnTo>
                <a:lnTo>
                  <a:pt x="71" y="225"/>
                </a:lnTo>
                <a:lnTo>
                  <a:pt x="70" y="227"/>
                </a:lnTo>
                <a:lnTo>
                  <a:pt x="70" y="230"/>
                </a:lnTo>
                <a:lnTo>
                  <a:pt x="69" y="232"/>
                </a:lnTo>
                <a:lnTo>
                  <a:pt x="69" y="234"/>
                </a:lnTo>
                <a:lnTo>
                  <a:pt x="68" y="237"/>
                </a:lnTo>
                <a:lnTo>
                  <a:pt x="68" y="239"/>
                </a:lnTo>
                <a:lnTo>
                  <a:pt x="68" y="241"/>
                </a:lnTo>
                <a:lnTo>
                  <a:pt x="69" y="243"/>
                </a:lnTo>
                <a:lnTo>
                  <a:pt x="70" y="244"/>
                </a:lnTo>
                <a:lnTo>
                  <a:pt x="70" y="245"/>
                </a:lnTo>
                <a:lnTo>
                  <a:pt x="71" y="245"/>
                </a:lnTo>
                <a:lnTo>
                  <a:pt x="72" y="246"/>
                </a:lnTo>
                <a:lnTo>
                  <a:pt x="73" y="246"/>
                </a:lnTo>
                <a:lnTo>
                  <a:pt x="76" y="247"/>
                </a:lnTo>
                <a:lnTo>
                  <a:pt x="77" y="247"/>
                </a:lnTo>
                <a:lnTo>
                  <a:pt x="80" y="248"/>
                </a:lnTo>
                <a:lnTo>
                  <a:pt x="83" y="250"/>
                </a:lnTo>
                <a:lnTo>
                  <a:pt x="85" y="250"/>
                </a:lnTo>
                <a:lnTo>
                  <a:pt x="87" y="250"/>
                </a:lnTo>
                <a:lnTo>
                  <a:pt x="89" y="248"/>
                </a:lnTo>
                <a:lnTo>
                  <a:pt x="90" y="247"/>
                </a:lnTo>
                <a:lnTo>
                  <a:pt x="91" y="246"/>
                </a:lnTo>
                <a:lnTo>
                  <a:pt x="98" y="234"/>
                </a:lnTo>
                <a:lnTo>
                  <a:pt x="123" y="238"/>
                </a:lnTo>
                <a:lnTo>
                  <a:pt x="123" y="239"/>
                </a:lnTo>
                <a:lnTo>
                  <a:pt x="123" y="240"/>
                </a:lnTo>
                <a:lnTo>
                  <a:pt x="123" y="241"/>
                </a:lnTo>
                <a:lnTo>
                  <a:pt x="124" y="244"/>
                </a:lnTo>
                <a:lnTo>
                  <a:pt x="124" y="246"/>
                </a:lnTo>
                <a:lnTo>
                  <a:pt x="125" y="248"/>
                </a:lnTo>
                <a:lnTo>
                  <a:pt x="125" y="251"/>
                </a:lnTo>
                <a:lnTo>
                  <a:pt x="126" y="253"/>
                </a:lnTo>
                <a:lnTo>
                  <a:pt x="126" y="254"/>
                </a:lnTo>
                <a:lnTo>
                  <a:pt x="127" y="257"/>
                </a:lnTo>
                <a:lnTo>
                  <a:pt x="128" y="258"/>
                </a:lnTo>
                <a:lnTo>
                  <a:pt x="130" y="258"/>
                </a:lnTo>
                <a:lnTo>
                  <a:pt x="131" y="258"/>
                </a:lnTo>
                <a:lnTo>
                  <a:pt x="132" y="259"/>
                </a:lnTo>
                <a:lnTo>
                  <a:pt x="133" y="259"/>
                </a:lnTo>
                <a:lnTo>
                  <a:pt x="134" y="259"/>
                </a:lnTo>
                <a:lnTo>
                  <a:pt x="135" y="259"/>
                </a:lnTo>
                <a:lnTo>
                  <a:pt x="137" y="258"/>
                </a:lnTo>
                <a:lnTo>
                  <a:pt x="139" y="258"/>
                </a:lnTo>
                <a:lnTo>
                  <a:pt x="141" y="258"/>
                </a:lnTo>
                <a:lnTo>
                  <a:pt x="145" y="258"/>
                </a:lnTo>
                <a:lnTo>
                  <a:pt x="147" y="257"/>
                </a:lnTo>
                <a:lnTo>
                  <a:pt x="148" y="255"/>
                </a:lnTo>
                <a:lnTo>
                  <a:pt x="149" y="253"/>
                </a:lnTo>
                <a:lnTo>
                  <a:pt x="149" y="252"/>
                </a:lnTo>
                <a:lnTo>
                  <a:pt x="149" y="251"/>
                </a:lnTo>
                <a:lnTo>
                  <a:pt x="149" y="250"/>
                </a:lnTo>
                <a:lnTo>
                  <a:pt x="151" y="237"/>
                </a:lnTo>
                <a:lnTo>
                  <a:pt x="174" y="229"/>
                </a:lnTo>
                <a:lnTo>
                  <a:pt x="174" y="230"/>
                </a:lnTo>
                <a:lnTo>
                  <a:pt x="175" y="230"/>
                </a:lnTo>
                <a:lnTo>
                  <a:pt x="176" y="232"/>
                </a:lnTo>
                <a:lnTo>
                  <a:pt x="177" y="233"/>
                </a:lnTo>
                <a:lnTo>
                  <a:pt x="179" y="236"/>
                </a:lnTo>
                <a:lnTo>
                  <a:pt x="181" y="237"/>
                </a:lnTo>
                <a:lnTo>
                  <a:pt x="182" y="239"/>
                </a:lnTo>
                <a:lnTo>
                  <a:pt x="183" y="240"/>
                </a:lnTo>
                <a:lnTo>
                  <a:pt x="186" y="241"/>
                </a:lnTo>
                <a:lnTo>
                  <a:pt x="187" y="243"/>
                </a:lnTo>
                <a:lnTo>
                  <a:pt x="188" y="243"/>
                </a:lnTo>
                <a:lnTo>
                  <a:pt x="190" y="243"/>
                </a:lnTo>
                <a:lnTo>
                  <a:pt x="192" y="243"/>
                </a:lnTo>
                <a:lnTo>
                  <a:pt x="193" y="243"/>
                </a:lnTo>
                <a:lnTo>
                  <a:pt x="194" y="241"/>
                </a:lnTo>
                <a:lnTo>
                  <a:pt x="195" y="241"/>
                </a:lnTo>
                <a:lnTo>
                  <a:pt x="196" y="240"/>
                </a:lnTo>
                <a:lnTo>
                  <a:pt x="197" y="239"/>
                </a:lnTo>
                <a:lnTo>
                  <a:pt x="201" y="238"/>
                </a:lnTo>
                <a:lnTo>
                  <a:pt x="203" y="236"/>
                </a:lnTo>
                <a:lnTo>
                  <a:pt x="204" y="233"/>
                </a:lnTo>
                <a:lnTo>
                  <a:pt x="204" y="232"/>
                </a:lnTo>
                <a:lnTo>
                  <a:pt x="206" y="230"/>
                </a:lnTo>
                <a:lnTo>
                  <a:pt x="204" y="229"/>
                </a:lnTo>
                <a:lnTo>
                  <a:pt x="204" y="227"/>
                </a:lnTo>
                <a:lnTo>
                  <a:pt x="204" y="226"/>
                </a:lnTo>
                <a:lnTo>
                  <a:pt x="199" y="215"/>
                </a:lnTo>
                <a:lnTo>
                  <a:pt x="215" y="197"/>
                </a:lnTo>
                <a:lnTo>
                  <a:pt x="216" y="197"/>
                </a:lnTo>
                <a:lnTo>
                  <a:pt x="217" y="197"/>
                </a:lnTo>
                <a:lnTo>
                  <a:pt x="218" y="198"/>
                </a:lnTo>
                <a:lnTo>
                  <a:pt x="221" y="199"/>
                </a:lnTo>
                <a:lnTo>
                  <a:pt x="223" y="199"/>
                </a:lnTo>
                <a:lnTo>
                  <a:pt x="225" y="201"/>
                </a:lnTo>
                <a:lnTo>
                  <a:pt x="228" y="202"/>
                </a:lnTo>
                <a:lnTo>
                  <a:pt x="230" y="202"/>
                </a:lnTo>
                <a:lnTo>
                  <a:pt x="231" y="203"/>
                </a:lnTo>
                <a:lnTo>
                  <a:pt x="234" y="203"/>
                </a:lnTo>
                <a:lnTo>
                  <a:pt x="235" y="202"/>
                </a:lnTo>
                <a:lnTo>
                  <a:pt x="236" y="202"/>
                </a:lnTo>
                <a:lnTo>
                  <a:pt x="237" y="201"/>
                </a:lnTo>
                <a:lnTo>
                  <a:pt x="238" y="201"/>
                </a:lnTo>
                <a:lnTo>
                  <a:pt x="238" y="199"/>
                </a:lnTo>
                <a:lnTo>
                  <a:pt x="239" y="198"/>
                </a:lnTo>
                <a:lnTo>
                  <a:pt x="239" y="197"/>
                </a:lnTo>
                <a:lnTo>
                  <a:pt x="241" y="196"/>
                </a:lnTo>
                <a:lnTo>
                  <a:pt x="242" y="195"/>
                </a:lnTo>
                <a:lnTo>
                  <a:pt x="243" y="191"/>
                </a:lnTo>
                <a:lnTo>
                  <a:pt x="244" y="189"/>
                </a:lnTo>
                <a:lnTo>
                  <a:pt x="244" y="187"/>
                </a:lnTo>
                <a:lnTo>
                  <a:pt x="244" y="184"/>
                </a:lnTo>
                <a:lnTo>
                  <a:pt x="244" y="183"/>
                </a:lnTo>
                <a:lnTo>
                  <a:pt x="243" y="182"/>
                </a:lnTo>
                <a:lnTo>
                  <a:pt x="242" y="181"/>
                </a:lnTo>
                <a:lnTo>
                  <a:pt x="241" y="181"/>
                </a:lnTo>
                <a:lnTo>
                  <a:pt x="230" y="172"/>
                </a:lnTo>
                <a:lnTo>
                  <a:pt x="237" y="149"/>
                </a:lnTo>
                <a:lnTo>
                  <a:pt x="238" y="149"/>
                </a:lnTo>
                <a:lnTo>
                  <a:pt x="241" y="148"/>
                </a:lnTo>
                <a:lnTo>
                  <a:pt x="243" y="148"/>
                </a:lnTo>
                <a:lnTo>
                  <a:pt x="245" y="148"/>
                </a:lnTo>
                <a:lnTo>
                  <a:pt x="248" y="148"/>
                </a:lnTo>
                <a:lnTo>
                  <a:pt x="250" y="148"/>
                </a:lnTo>
                <a:lnTo>
                  <a:pt x="252" y="147"/>
                </a:lnTo>
                <a:lnTo>
                  <a:pt x="255" y="147"/>
                </a:lnTo>
                <a:lnTo>
                  <a:pt x="256" y="146"/>
                </a:lnTo>
                <a:lnTo>
                  <a:pt x="257" y="144"/>
                </a:lnTo>
                <a:lnTo>
                  <a:pt x="258" y="143"/>
                </a:lnTo>
                <a:lnTo>
                  <a:pt x="258" y="142"/>
                </a:lnTo>
                <a:lnTo>
                  <a:pt x="258" y="141"/>
                </a:lnTo>
                <a:lnTo>
                  <a:pt x="259" y="141"/>
                </a:lnTo>
                <a:lnTo>
                  <a:pt x="259" y="140"/>
                </a:lnTo>
                <a:lnTo>
                  <a:pt x="259" y="139"/>
                </a:lnTo>
                <a:lnTo>
                  <a:pt x="259" y="136"/>
                </a:lnTo>
                <a:lnTo>
                  <a:pt x="259" y="135"/>
                </a:lnTo>
                <a:lnTo>
                  <a:pt x="259" y="132"/>
                </a:lnTo>
                <a:lnTo>
                  <a:pt x="259" y="128"/>
                </a:lnTo>
                <a:lnTo>
                  <a:pt x="258" y="127"/>
                </a:lnTo>
                <a:lnTo>
                  <a:pt x="257" y="125"/>
                </a:lnTo>
                <a:lnTo>
                  <a:pt x="256" y="123"/>
                </a:lnTo>
                <a:lnTo>
                  <a:pt x="255" y="123"/>
                </a:lnTo>
                <a:lnTo>
                  <a:pt x="253" y="122"/>
                </a:lnTo>
                <a:lnTo>
                  <a:pt x="252" y="122"/>
                </a:lnTo>
                <a:lnTo>
                  <a:pt x="239" y="120"/>
                </a:lnTo>
                <a:lnTo>
                  <a:pt x="234" y="97"/>
                </a:lnTo>
                <a:lnTo>
                  <a:pt x="235" y="95"/>
                </a:lnTo>
                <a:lnTo>
                  <a:pt x="236" y="95"/>
                </a:lnTo>
                <a:lnTo>
                  <a:pt x="237" y="94"/>
                </a:lnTo>
                <a:lnTo>
                  <a:pt x="238" y="93"/>
                </a:lnTo>
                <a:lnTo>
                  <a:pt x="241" y="92"/>
                </a:lnTo>
                <a:lnTo>
                  <a:pt x="243" y="91"/>
                </a:lnTo>
                <a:lnTo>
                  <a:pt x="245" y="88"/>
                </a:lnTo>
                <a:lnTo>
                  <a:pt x="246" y="87"/>
                </a:lnTo>
                <a:lnTo>
                  <a:pt x="249" y="86"/>
                </a:lnTo>
                <a:lnTo>
                  <a:pt x="249" y="85"/>
                </a:lnTo>
                <a:lnTo>
                  <a:pt x="250" y="84"/>
                </a:lnTo>
                <a:lnTo>
                  <a:pt x="250" y="81"/>
                </a:lnTo>
                <a:lnTo>
                  <a:pt x="250" y="80"/>
                </a:lnTo>
                <a:lnTo>
                  <a:pt x="250" y="79"/>
                </a:lnTo>
                <a:lnTo>
                  <a:pt x="249" y="78"/>
                </a:lnTo>
                <a:lnTo>
                  <a:pt x="249" y="77"/>
                </a:lnTo>
                <a:lnTo>
                  <a:pt x="248" y="76"/>
                </a:lnTo>
                <a:lnTo>
                  <a:pt x="246" y="73"/>
                </a:lnTo>
                <a:lnTo>
                  <a:pt x="245" y="71"/>
                </a:lnTo>
                <a:lnTo>
                  <a:pt x="244" y="68"/>
                </a:lnTo>
                <a:lnTo>
                  <a:pt x="243" y="66"/>
                </a:lnTo>
                <a:lnTo>
                  <a:pt x="241" y="66"/>
                </a:lnTo>
                <a:lnTo>
                  <a:pt x="239" y="65"/>
                </a:lnTo>
                <a:lnTo>
                  <a:pt x="238" y="65"/>
                </a:lnTo>
                <a:lnTo>
                  <a:pt x="237" y="65"/>
                </a:lnTo>
                <a:lnTo>
                  <a:pt x="236" y="66"/>
                </a:lnTo>
                <a:lnTo>
                  <a:pt x="222" y="70"/>
                </a:lnTo>
                <a:lnTo>
                  <a:pt x="207" y="51"/>
                </a:lnTo>
                <a:lnTo>
                  <a:pt x="208" y="50"/>
                </a:lnTo>
                <a:lnTo>
                  <a:pt x="209" y="49"/>
                </a:lnTo>
                <a:lnTo>
                  <a:pt x="210" y="46"/>
                </a:lnTo>
                <a:lnTo>
                  <a:pt x="211" y="44"/>
                </a:lnTo>
                <a:lnTo>
                  <a:pt x="213" y="42"/>
                </a:lnTo>
                <a:lnTo>
                  <a:pt x="214" y="39"/>
                </a:lnTo>
                <a:lnTo>
                  <a:pt x="214" y="37"/>
                </a:lnTo>
                <a:lnTo>
                  <a:pt x="215" y="36"/>
                </a:lnTo>
                <a:lnTo>
                  <a:pt x="215" y="33"/>
                </a:lnTo>
                <a:lnTo>
                  <a:pt x="215" y="32"/>
                </a:lnTo>
                <a:lnTo>
                  <a:pt x="215" y="31"/>
                </a:lnTo>
                <a:lnTo>
                  <a:pt x="214" y="30"/>
                </a:lnTo>
                <a:lnTo>
                  <a:pt x="214" y="29"/>
                </a:lnTo>
                <a:lnTo>
                  <a:pt x="213" y="29"/>
                </a:lnTo>
                <a:lnTo>
                  <a:pt x="213" y="28"/>
                </a:lnTo>
                <a:lnTo>
                  <a:pt x="211" y="28"/>
                </a:lnTo>
                <a:lnTo>
                  <a:pt x="209" y="26"/>
                </a:lnTo>
                <a:lnTo>
                  <a:pt x="208" y="25"/>
                </a:lnTo>
                <a:lnTo>
                  <a:pt x="206" y="23"/>
                </a:lnTo>
                <a:lnTo>
                  <a:pt x="203" y="22"/>
                </a:lnTo>
                <a:lnTo>
                  <a:pt x="201" y="21"/>
                </a:lnTo>
                <a:lnTo>
                  <a:pt x="199" y="21"/>
                </a:lnTo>
                <a:lnTo>
                  <a:pt x="197" y="22"/>
                </a:lnTo>
                <a:lnTo>
                  <a:pt x="196" y="22"/>
                </a:lnTo>
                <a:lnTo>
                  <a:pt x="195" y="23"/>
                </a:lnTo>
                <a:lnTo>
                  <a:pt x="194" y="23"/>
                </a:lnTo>
                <a:lnTo>
                  <a:pt x="194" y="24"/>
                </a:lnTo>
                <a:lnTo>
                  <a:pt x="185" y="33"/>
                </a:lnTo>
                <a:lnTo>
                  <a:pt x="162" y="24"/>
                </a:lnTo>
                <a:lnTo>
                  <a:pt x="162" y="23"/>
                </a:lnTo>
                <a:lnTo>
                  <a:pt x="162" y="22"/>
                </a:lnTo>
                <a:lnTo>
                  <a:pt x="162" y="21"/>
                </a:lnTo>
                <a:lnTo>
                  <a:pt x="162" y="18"/>
                </a:lnTo>
                <a:lnTo>
                  <a:pt x="162" y="16"/>
                </a:lnTo>
                <a:lnTo>
                  <a:pt x="162" y="14"/>
                </a:lnTo>
                <a:lnTo>
                  <a:pt x="162" y="11"/>
                </a:lnTo>
                <a:lnTo>
                  <a:pt x="162" y="9"/>
                </a:lnTo>
                <a:lnTo>
                  <a:pt x="162" y="7"/>
                </a:lnTo>
                <a:lnTo>
                  <a:pt x="161" y="4"/>
                </a:lnTo>
                <a:lnTo>
                  <a:pt x="160" y="3"/>
                </a:lnTo>
                <a:lnTo>
                  <a:pt x="159" y="3"/>
                </a:lnTo>
                <a:lnTo>
                  <a:pt x="158" y="2"/>
                </a:lnTo>
                <a:lnTo>
                  <a:pt x="156" y="1"/>
                </a:lnTo>
                <a:lnTo>
                  <a:pt x="155" y="1"/>
                </a:lnTo>
                <a:lnTo>
                  <a:pt x="154" y="1"/>
                </a:lnTo>
                <a:lnTo>
                  <a:pt x="153" y="1"/>
                </a:lnTo>
                <a:lnTo>
                  <a:pt x="151" y="0"/>
                </a:lnTo>
                <a:lnTo>
                  <a:pt x="147" y="0"/>
                </a:lnTo>
                <a:lnTo>
                  <a:pt x="145" y="0"/>
                </a:lnTo>
                <a:lnTo>
                  <a:pt x="142" y="0"/>
                </a:lnTo>
                <a:lnTo>
                  <a:pt x="140" y="1"/>
                </a:lnTo>
                <a:lnTo>
                  <a:pt x="139" y="2"/>
                </a:lnTo>
                <a:lnTo>
                  <a:pt x="139" y="3"/>
                </a:lnTo>
                <a:lnTo>
                  <a:pt x="138" y="4"/>
                </a:lnTo>
                <a:lnTo>
                  <a:pt x="138" y="5"/>
                </a:lnTo>
                <a:lnTo>
                  <a:pt x="134" y="18"/>
                </a:lnTo>
                <a:lnTo>
                  <a:pt x="110" y="21"/>
                </a:lnTo>
                <a:lnTo>
                  <a:pt x="110" y="19"/>
                </a:lnTo>
                <a:lnTo>
                  <a:pt x="109" y="19"/>
                </a:lnTo>
                <a:lnTo>
                  <a:pt x="109" y="17"/>
                </a:lnTo>
                <a:lnTo>
                  <a:pt x="107" y="15"/>
                </a:lnTo>
                <a:lnTo>
                  <a:pt x="106" y="14"/>
                </a:lnTo>
                <a:lnTo>
                  <a:pt x="105" y="11"/>
                </a:lnTo>
                <a:lnTo>
                  <a:pt x="104" y="9"/>
                </a:lnTo>
                <a:lnTo>
                  <a:pt x="103" y="7"/>
                </a:lnTo>
                <a:lnTo>
                  <a:pt x="102" y="5"/>
                </a:lnTo>
                <a:lnTo>
                  <a:pt x="100" y="4"/>
                </a:lnTo>
                <a:lnTo>
                  <a:pt x="98" y="3"/>
                </a:lnTo>
                <a:lnTo>
                  <a:pt x="97" y="3"/>
                </a:lnTo>
                <a:lnTo>
                  <a:pt x="96" y="3"/>
                </a:lnTo>
                <a:lnTo>
                  <a:pt x="95" y="3"/>
                </a:lnTo>
                <a:lnTo>
                  <a:pt x="93" y="3"/>
                </a:lnTo>
                <a:lnTo>
                  <a:pt x="92" y="3"/>
                </a:lnTo>
                <a:lnTo>
                  <a:pt x="91" y="4"/>
                </a:lnTo>
                <a:lnTo>
                  <a:pt x="89" y="5"/>
                </a:lnTo>
                <a:lnTo>
                  <a:pt x="85" y="5"/>
                </a:lnTo>
                <a:lnTo>
                  <a:pt x="83" y="8"/>
                </a:lnTo>
                <a:lnTo>
                  <a:pt x="80" y="9"/>
                </a:lnTo>
                <a:lnTo>
                  <a:pt x="79" y="10"/>
                </a:lnTo>
                <a:lnTo>
                  <a:pt x="79" y="11"/>
                </a:lnTo>
                <a:lnTo>
                  <a:pt x="79" y="14"/>
                </a:lnTo>
                <a:lnTo>
                  <a:pt x="79" y="15"/>
                </a:lnTo>
                <a:lnTo>
                  <a:pt x="82" y="29"/>
                </a:lnTo>
                <a:lnTo>
                  <a:pt x="62" y="42"/>
                </a:lnTo>
                <a:lnTo>
                  <a:pt x="61" y="42"/>
                </a:lnTo>
                <a:lnTo>
                  <a:pt x="61" y="40"/>
                </a:lnTo>
                <a:lnTo>
                  <a:pt x="58" y="39"/>
                </a:lnTo>
                <a:lnTo>
                  <a:pt x="57" y="38"/>
                </a:lnTo>
                <a:lnTo>
                  <a:pt x="55" y="37"/>
                </a:lnTo>
                <a:lnTo>
                  <a:pt x="52" y="36"/>
                </a:lnTo>
                <a:lnTo>
                  <a:pt x="51" y="35"/>
                </a:lnTo>
                <a:lnTo>
                  <a:pt x="49" y="33"/>
                </a:lnTo>
                <a:lnTo>
                  <a:pt x="47" y="32"/>
                </a:lnTo>
                <a:lnTo>
                  <a:pt x="45" y="32"/>
                </a:lnTo>
                <a:lnTo>
                  <a:pt x="44" y="32"/>
                </a:lnTo>
                <a:lnTo>
                  <a:pt x="42" y="32"/>
                </a:lnTo>
                <a:lnTo>
                  <a:pt x="41" y="32"/>
                </a:lnTo>
                <a:lnTo>
                  <a:pt x="41" y="33"/>
                </a:lnTo>
                <a:lnTo>
                  <a:pt x="40" y="33"/>
                </a:lnTo>
                <a:lnTo>
                  <a:pt x="38" y="35"/>
                </a:lnTo>
                <a:lnTo>
                  <a:pt x="37" y="36"/>
                </a:lnTo>
                <a:lnTo>
                  <a:pt x="36" y="38"/>
                </a:lnTo>
                <a:lnTo>
                  <a:pt x="34" y="40"/>
                </a:lnTo>
                <a:lnTo>
                  <a:pt x="31" y="43"/>
                </a:lnTo>
                <a:lnTo>
                  <a:pt x="31" y="44"/>
                </a:lnTo>
                <a:lnTo>
                  <a:pt x="30" y="46"/>
                </a:lnTo>
                <a:lnTo>
                  <a:pt x="30" y="47"/>
                </a:lnTo>
                <a:lnTo>
                  <a:pt x="31" y="50"/>
                </a:lnTo>
                <a:lnTo>
                  <a:pt x="33" y="51"/>
                </a:lnTo>
                <a:lnTo>
                  <a:pt x="41" y="61"/>
                </a:lnTo>
                <a:lnTo>
                  <a:pt x="29" y="83"/>
                </a:lnTo>
                <a:lnTo>
                  <a:pt x="28" y="83"/>
                </a:lnTo>
                <a:lnTo>
                  <a:pt x="27" y="83"/>
                </a:lnTo>
                <a:lnTo>
                  <a:pt x="26" y="83"/>
                </a:lnTo>
                <a:lnTo>
                  <a:pt x="23" y="83"/>
                </a:lnTo>
                <a:lnTo>
                  <a:pt x="21" y="83"/>
                </a:lnTo>
                <a:lnTo>
                  <a:pt x="19" y="81"/>
                </a:lnTo>
                <a:lnTo>
                  <a:pt x="16" y="81"/>
                </a:lnTo>
                <a:lnTo>
                  <a:pt x="14" y="81"/>
                </a:lnTo>
                <a:lnTo>
                  <a:pt x="12" y="81"/>
                </a:lnTo>
                <a:lnTo>
                  <a:pt x="10" y="81"/>
                </a:lnTo>
                <a:lnTo>
                  <a:pt x="8" y="83"/>
                </a:lnTo>
                <a:lnTo>
                  <a:pt x="8" y="84"/>
                </a:lnTo>
                <a:lnTo>
                  <a:pt x="7" y="85"/>
                </a:lnTo>
                <a:lnTo>
                  <a:pt x="6" y="85"/>
                </a:lnTo>
                <a:lnTo>
                  <a:pt x="6" y="86"/>
                </a:lnTo>
                <a:lnTo>
                  <a:pt x="6" y="87"/>
                </a:lnTo>
                <a:lnTo>
                  <a:pt x="4" y="88"/>
                </a:lnTo>
                <a:lnTo>
                  <a:pt x="4" y="90"/>
                </a:lnTo>
                <a:lnTo>
                  <a:pt x="4" y="92"/>
                </a:lnTo>
                <a:lnTo>
                  <a:pt x="3" y="94"/>
                </a:lnTo>
                <a:lnTo>
                  <a:pt x="2" y="98"/>
                </a:lnTo>
                <a:lnTo>
                  <a:pt x="3" y="100"/>
                </a:lnTo>
                <a:lnTo>
                  <a:pt x="3" y="101"/>
                </a:lnTo>
                <a:lnTo>
                  <a:pt x="4" y="102"/>
                </a:lnTo>
                <a:lnTo>
                  <a:pt x="6" y="104"/>
                </a:lnTo>
                <a:lnTo>
                  <a:pt x="7" y="105"/>
                </a:lnTo>
                <a:lnTo>
                  <a:pt x="8" y="105"/>
                </a:lnTo>
                <a:lnTo>
                  <a:pt x="20" y="111"/>
                </a:lnTo>
                <a:lnTo>
                  <a:pt x="19" y="135"/>
                </a:lnTo>
                <a:lnTo>
                  <a:pt x="17" y="135"/>
                </a:lnTo>
                <a:lnTo>
                  <a:pt x="16" y="136"/>
                </a:lnTo>
                <a:lnTo>
                  <a:pt x="14" y="136"/>
                </a:lnTo>
                <a:lnTo>
                  <a:pt x="12" y="137"/>
                </a:lnTo>
                <a:lnTo>
                  <a:pt x="9" y="139"/>
                </a:lnTo>
                <a:lnTo>
                  <a:pt x="7" y="140"/>
                </a:lnTo>
                <a:lnTo>
                  <a:pt x="4" y="140"/>
                </a:lnTo>
                <a:lnTo>
                  <a:pt x="3" y="141"/>
                </a:lnTo>
                <a:lnTo>
                  <a:pt x="2" y="142"/>
                </a:lnTo>
                <a:lnTo>
                  <a:pt x="1" y="143"/>
                </a:lnTo>
                <a:lnTo>
                  <a:pt x="0" y="144"/>
                </a:lnTo>
                <a:lnTo>
                  <a:pt x="0" y="146"/>
                </a:lnTo>
                <a:lnTo>
                  <a:pt x="0" y="147"/>
                </a:lnTo>
                <a:lnTo>
                  <a:pt x="0" y="148"/>
                </a:lnTo>
                <a:lnTo>
                  <a:pt x="0" y="149"/>
                </a:lnTo>
                <a:lnTo>
                  <a:pt x="0" y="150"/>
                </a:lnTo>
                <a:lnTo>
                  <a:pt x="1" y="151"/>
                </a:lnTo>
                <a:lnTo>
                  <a:pt x="1" y="154"/>
                </a:lnTo>
                <a:lnTo>
                  <a:pt x="2" y="157"/>
                </a:lnTo>
                <a:lnTo>
                  <a:pt x="2" y="160"/>
                </a:lnTo>
                <a:lnTo>
                  <a:pt x="4" y="162"/>
                </a:lnTo>
                <a:lnTo>
                  <a:pt x="6" y="163"/>
                </a:lnTo>
                <a:lnTo>
                  <a:pt x="7" y="163"/>
                </a:lnTo>
                <a:lnTo>
                  <a:pt x="8" y="164"/>
                </a:lnTo>
                <a:lnTo>
                  <a:pt x="9" y="164"/>
                </a:lnTo>
                <a:lnTo>
                  <a:pt x="10" y="164"/>
                </a:lnTo>
                <a:lnTo>
                  <a:pt x="24" y="163"/>
                </a:lnTo>
                <a:lnTo>
                  <a:pt x="35" y="185"/>
                </a:lnTo>
              </a:path>
            </a:pathLst>
          </a:custGeom>
          <a:noFill/>
          <a:ln w="3175">
            <a:solidFill>
              <a:srgbClr val="C2C2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53" name="Freeform 149">
            <a:extLst>
              <a:ext uri="{FF2B5EF4-FFF2-40B4-BE49-F238E27FC236}">
                <a16:creationId xmlns:a16="http://schemas.microsoft.com/office/drawing/2014/main" id="{8F2D8B19-E8AF-DF44-9ACA-8D4710866F19}"/>
              </a:ext>
            </a:extLst>
          </p:cNvPr>
          <p:cNvSpPr>
            <a:spLocks/>
          </p:cNvSpPr>
          <p:nvPr/>
        </p:nvSpPr>
        <p:spPr bwMode="auto">
          <a:xfrm>
            <a:off x="3290888" y="4930775"/>
            <a:ext cx="71437" cy="73025"/>
          </a:xfrm>
          <a:custGeom>
            <a:avLst/>
            <a:gdLst>
              <a:gd name="T0" fmla="*/ 2147483647 w 272"/>
              <a:gd name="T1" fmla="*/ 2147483647 h 272"/>
              <a:gd name="T2" fmla="*/ 2147483647 w 272"/>
              <a:gd name="T3" fmla="*/ 2147483647 h 272"/>
              <a:gd name="T4" fmla="*/ 2147483647 w 272"/>
              <a:gd name="T5" fmla="*/ 2147483647 h 272"/>
              <a:gd name="T6" fmla="*/ 2147483647 w 272"/>
              <a:gd name="T7" fmla="*/ 2147483647 h 272"/>
              <a:gd name="T8" fmla="*/ 2147483647 w 272"/>
              <a:gd name="T9" fmla="*/ 2147483647 h 272"/>
              <a:gd name="T10" fmla="*/ 2147483647 w 272"/>
              <a:gd name="T11" fmla="*/ 2147483647 h 272"/>
              <a:gd name="T12" fmla="*/ 2147483647 w 272"/>
              <a:gd name="T13" fmla="*/ 2147483647 h 272"/>
              <a:gd name="T14" fmla="*/ 2147483647 w 272"/>
              <a:gd name="T15" fmla="*/ 2147483647 h 272"/>
              <a:gd name="T16" fmla="*/ 2147483647 w 272"/>
              <a:gd name="T17" fmla="*/ 2147483647 h 272"/>
              <a:gd name="T18" fmla="*/ 2147483647 w 272"/>
              <a:gd name="T19" fmla="*/ 2147483647 h 272"/>
              <a:gd name="T20" fmla="*/ 2147483647 w 272"/>
              <a:gd name="T21" fmla="*/ 2147483647 h 272"/>
              <a:gd name="T22" fmla="*/ 2147483647 w 272"/>
              <a:gd name="T23" fmla="*/ 2147483647 h 272"/>
              <a:gd name="T24" fmla="*/ 2147483647 w 272"/>
              <a:gd name="T25" fmla="*/ 2147483647 h 272"/>
              <a:gd name="T26" fmla="*/ 2147483647 w 272"/>
              <a:gd name="T27" fmla="*/ 2147483647 h 272"/>
              <a:gd name="T28" fmla="*/ 2147483647 w 272"/>
              <a:gd name="T29" fmla="*/ 2147483647 h 272"/>
              <a:gd name="T30" fmla="*/ 2147483647 w 272"/>
              <a:gd name="T31" fmla="*/ 2147483647 h 272"/>
              <a:gd name="T32" fmla="*/ 2147483647 w 272"/>
              <a:gd name="T33" fmla="*/ 2147483647 h 272"/>
              <a:gd name="T34" fmla="*/ 2147483647 w 272"/>
              <a:gd name="T35" fmla="*/ 2147483647 h 272"/>
              <a:gd name="T36" fmla="*/ 2147483647 w 272"/>
              <a:gd name="T37" fmla="*/ 2147483647 h 272"/>
              <a:gd name="T38" fmla="*/ 2147483647 w 272"/>
              <a:gd name="T39" fmla="*/ 2147483647 h 272"/>
              <a:gd name="T40" fmla="*/ 2147483647 w 272"/>
              <a:gd name="T41" fmla="*/ 2147483647 h 272"/>
              <a:gd name="T42" fmla="*/ 2147483647 w 272"/>
              <a:gd name="T43" fmla="*/ 2147483647 h 272"/>
              <a:gd name="T44" fmla="*/ 2147483647 w 272"/>
              <a:gd name="T45" fmla="*/ 2147483647 h 272"/>
              <a:gd name="T46" fmla="*/ 2147483647 w 272"/>
              <a:gd name="T47" fmla="*/ 2147483647 h 272"/>
              <a:gd name="T48" fmla="*/ 2147483647 w 272"/>
              <a:gd name="T49" fmla="*/ 2147483647 h 272"/>
              <a:gd name="T50" fmla="*/ 2147483647 w 272"/>
              <a:gd name="T51" fmla="*/ 2147483647 h 272"/>
              <a:gd name="T52" fmla="*/ 2147483647 w 272"/>
              <a:gd name="T53" fmla="*/ 2147483647 h 272"/>
              <a:gd name="T54" fmla="*/ 2147483647 w 272"/>
              <a:gd name="T55" fmla="*/ 2147483647 h 272"/>
              <a:gd name="T56" fmla="*/ 2147483647 w 272"/>
              <a:gd name="T57" fmla="*/ 2147483647 h 272"/>
              <a:gd name="T58" fmla="*/ 2147483647 w 272"/>
              <a:gd name="T59" fmla="*/ 2147483647 h 272"/>
              <a:gd name="T60" fmla="*/ 2147483647 w 272"/>
              <a:gd name="T61" fmla="*/ 2147483647 h 272"/>
              <a:gd name="T62" fmla="*/ 2147483647 w 272"/>
              <a:gd name="T63" fmla="*/ 2147483647 h 272"/>
              <a:gd name="T64" fmla="*/ 2147483647 w 272"/>
              <a:gd name="T65" fmla="*/ 2147483647 h 272"/>
              <a:gd name="T66" fmla="*/ 2147483647 w 272"/>
              <a:gd name="T67" fmla="*/ 2147483647 h 272"/>
              <a:gd name="T68" fmla="*/ 2147483647 w 272"/>
              <a:gd name="T69" fmla="*/ 2147483647 h 272"/>
              <a:gd name="T70" fmla="*/ 2147483647 w 272"/>
              <a:gd name="T71" fmla="*/ 2147483647 h 272"/>
              <a:gd name="T72" fmla="*/ 2147483647 w 272"/>
              <a:gd name="T73" fmla="*/ 2147483647 h 272"/>
              <a:gd name="T74" fmla="*/ 2147483647 w 272"/>
              <a:gd name="T75" fmla="*/ 2147483647 h 272"/>
              <a:gd name="T76" fmla="*/ 2147483647 w 272"/>
              <a:gd name="T77" fmla="*/ 2147483647 h 272"/>
              <a:gd name="T78" fmla="*/ 2147483647 w 272"/>
              <a:gd name="T79" fmla="*/ 2147483647 h 272"/>
              <a:gd name="T80" fmla="*/ 2147483647 w 272"/>
              <a:gd name="T81" fmla="*/ 2147483647 h 272"/>
              <a:gd name="T82" fmla="*/ 2147483647 w 272"/>
              <a:gd name="T83" fmla="*/ 0 h 272"/>
              <a:gd name="T84" fmla="*/ 2147483647 w 272"/>
              <a:gd name="T85" fmla="*/ 2147483647 h 272"/>
              <a:gd name="T86" fmla="*/ 2147483647 w 272"/>
              <a:gd name="T87" fmla="*/ 2147483647 h 272"/>
              <a:gd name="T88" fmla="*/ 2147483647 w 272"/>
              <a:gd name="T89" fmla="*/ 2147483647 h 272"/>
              <a:gd name="T90" fmla="*/ 2147483647 w 272"/>
              <a:gd name="T91" fmla="*/ 2147483647 h 272"/>
              <a:gd name="T92" fmla="*/ 2147483647 w 272"/>
              <a:gd name="T93" fmla="*/ 2147483647 h 272"/>
              <a:gd name="T94" fmla="*/ 2147483647 w 272"/>
              <a:gd name="T95" fmla="*/ 2147483647 h 272"/>
              <a:gd name="T96" fmla="*/ 2147483647 w 272"/>
              <a:gd name="T97" fmla="*/ 2147483647 h 272"/>
              <a:gd name="T98" fmla="*/ 2147483647 w 272"/>
              <a:gd name="T99" fmla="*/ 2147483647 h 272"/>
              <a:gd name="T100" fmla="*/ 2147483647 w 272"/>
              <a:gd name="T101" fmla="*/ 2147483647 h 272"/>
              <a:gd name="T102" fmla="*/ 2147483647 w 272"/>
              <a:gd name="T103" fmla="*/ 2147483647 h 272"/>
              <a:gd name="T104" fmla="*/ 2147483647 w 272"/>
              <a:gd name="T105" fmla="*/ 2147483647 h 272"/>
              <a:gd name="T106" fmla="*/ 2147483647 w 272"/>
              <a:gd name="T107" fmla="*/ 2147483647 h 272"/>
              <a:gd name="T108" fmla="*/ 2147483647 w 272"/>
              <a:gd name="T109" fmla="*/ 2147483647 h 272"/>
              <a:gd name="T110" fmla="*/ 2147483647 w 272"/>
              <a:gd name="T111" fmla="*/ 2147483647 h 272"/>
              <a:gd name="T112" fmla="*/ 2147483647 w 272"/>
              <a:gd name="T113" fmla="*/ 2147483647 h 272"/>
              <a:gd name="T114" fmla="*/ 2147483647 w 272"/>
              <a:gd name="T115" fmla="*/ 2147483647 h 272"/>
              <a:gd name="T116" fmla="*/ 2147483647 w 272"/>
              <a:gd name="T117" fmla="*/ 2147483647 h 272"/>
              <a:gd name="T118" fmla="*/ 2147483647 w 272"/>
              <a:gd name="T119" fmla="*/ 2147483647 h 272"/>
              <a:gd name="T120" fmla="*/ 2147483647 w 272"/>
              <a:gd name="T121" fmla="*/ 2147483647 h 272"/>
              <a:gd name="T122" fmla="*/ 2147483647 w 272"/>
              <a:gd name="T123" fmla="*/ 2147483647 h 272"/>
              <a:gd name="T124" fmla="*/ 2147483647 w 272"/>
              <a:gd name="T125" fmla="*/ 2147483647 h 2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72"/>
              <a:gd name="T190" fmla="*/ 0 h 272"/>
              <a:gd name="T191" fmla="*/ 272 w 272"/>
              <a:gd name="T192" fmla="*/ 272 h 27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72" h="272">
                <a:moveTo>
                  <a:pt x="39" y="202"/>
                </a:moveTo>
                <a:lnTo>
                  <a:pt x="39" y="203"/>
                </a:lnTo>
                <a:lnTo>
                  <a:pt x="38" y="203"/>
                </a:lnTo>
                <a:lnTo>
                  <a:pt x="37" y="206"/>
                </a:lnTo>
                <a:lnTo>
                  <a:pt x="36" y="207"/>
                </a:lnTo>
                <a:lnTo>
                  <a:pt x="35" y="209"/>
                </a:lnTo>
                <a:lnTo>
                  <a:pt x="32" y="212"/>
                </a:lnTo>
                <a:lnTo>
                  <a:pt x="31" y="213"/>
                </a:lnTo>
                <a:lnTo>
                  <a:pt x="30" y="215"/>
                </a:lnTo>
                <a:lnTo>
                  <a:pt x="29" y="217"/>
                </a:lnTo>
                <a:lnTo>
                  <a:pt x="29" y="219"/>
                </a:lnTo>
                <a:lnTo>
                  <a:pt x="29" y="221"/>
                </a:lnTo>
                <a:lnTo>
                  <a:pt x="29" y="222"/>
                </a:lnTo>
                <a:lnTo>
                  <a:pt x="29" y="223"/>
                </a:lnTo>
                <a:lnTo>
                  <a:pt x="30" y="224"/>
                </a:lnTo>
                <a:lnTo>
                  <a:pt x="30" y="226"/>
                </a:lnTo>
                <a:lnTo>
                  <a:pt x="31" y="226"/>
                </a:lnTo>
                <a:lnTo>
                  <a:pt x="31" y="227"/>
                </a:lnTo>
                <a:lnTo>
                  <a:pt x="32" y="228"/>
                </a:lnTo>
                <a:lnTo>
                  <a:pt x="35" y="229"/>
                </a:lnTo>
                <a:lnTo>
                  <a:pt x="37" y="231"/>
                </a:lnTo>
                <a:lnTo>
                  <a:pt x="39" y="234"/>
                </a:lnTo>
                <a:lnTo>
                  <a:pt x="42" y="235"/>
                </a:lnTo>
                <a:lnTo>
                  <a:pt x="43" y="235"/>
                </a:lnTo>
                <a:lnTo>
                  <a:pt x="45" y="235"/>
                </a:lnTo>
                <a:lnTo>
                  <a:pt x="46" y="235"/>
                </a:lnTo>
                <a:lnTo>
                  <a:pt x="48" y="234"/>
                </a:lnTo>
                <a:lnTo>
                  <a:pt x="49" y="234"/>
                </a:lnTo>
                <a:lnTo>
                  <a:pt x="60" y="226"/>
                </a:lnTo>
                <a:lnTo>
                  <a:pt x="82" y="240"/>
                </a:lnTo>
                <a:lnTo>
                  <a:pt x="82" y="241"/>
                </a:lnTo>
                <a:lnTo>
                  <a:pt x="80" y="242"/>
                </a:lnTo>
                <a:lnTo>
                  <a:pt x="80" y="244"/>
                </a:lnTo>
                <a:lnTo>
                  <a:pt x="80" y="248"/>
                </a:lnTo>
                <a:lnTo>
                  <a:pt x="79" y="250"/>
                </a:lnTo>
                <a:lnTo>
                  <a:pt x="79" y="252"/>
                </a:lnTo>
                <a:lnTo>
                  <a:pt x="78" y="255"/>
                </a:lnTo>
                <a:lnTo>
                  <a:pt x="78" y="257"/>
                </a:lnTo>
                <a:lnTo>
                  <a:pt x="79" y="258"/>
                </a:lnTo>
                <a:lnTo>
                  <a:pt x="79" y="261"/>
                </a:lnTo>
                <a:lnTo>
                  <a:pt x="80" y="262"/>
                </a:lnTo>
                <a:lnTo>
                  <a:pt x="82" y="262"/>
                </a:lnTo>
                <a:lnTo>
                  <a:pt x="83" y="263"/>
                </a:lnTo>
                <a:lnTo>
                  <a:pt x="84" y="263"/>
                </a:lnTo>
                <a:lnTo>
                  <a:pt x="85" y="264"/>
                </a:lnTo>
                <a:lnTo>
                  <a:pt x="87" y="264"/>
                </a:lnTo>
                <a:lnTo>
                  <a:pt x="90" y="265"/>
                </a:lnTo>
                <a:lnTo>
                  <a:pt x="92" y="266"/>
                </a:lnTo>
                <a:lnTo>
                  <a:pt x="96" y="266"/>
                </a:lnTo>
                <a:lnTo>
                  <a:pt x="98" y="266"/>
                </a:lnTo>
                <a:lnTo>
                  <a:pt x="99" y="266"/>
                </a:lnTo>
                <a:lnTo>
                  <a:pt x="101" y="265"/>
                </a:lnTo>
                <a:lnTo>
                  <a:pt x="103" y="264"/>
                </a:lnTo>
                <a:lnTo>
                  <a:pt x="103" y="263"/>
                </a:lnTo>
                <a:lnTo>
                  <a:pt x="104" y="263"/>
                </a:lnTo>
                <a:lnTo>
                  <a:pt x="110" y="250"/>
                </a:lnTo>
                <a:lnTo>
                  <a:pt x="135" y="252"/>
                </a:lnTo>
                <a:lnTo>
                  <a:pt x="136" y="254"/>
                </a:lnTo>
                <a:lnTo>
                  <a:pt x="136" y="256"/>
                </a:lnTo>
                <a:lnTo>
                  <a:pt x="138" y="257"/>
                </a:lnTo>
                <a:lnTo>
                  <a:pt x="138" y="261"/>
                </a:lnTo>
                <a:lnTo>
                  <a:pt x="139" y="263"/>
                </a:lnTo>
                <a:lnTo>
                  <a:pt x="140" y="265"/>
                </a:lnTo>
                <a:lnTo>
                  <a:pt x="140" y="268"/>
                </a:lnTo>
                <a:lnTo>
                  <a:pt x="141" y="269"/>
                </a:lnTo>
                <a:lnTo>
                  <a:pt x="142" y="271"/>
                </a:lnTo>
                <a:lnTo>
                  <a:pt x="143" y="271"/>
                </a:lnTo>
                <a:lnTo>
                  <a:pt x="145" y="272"/>
                </a:lnTo>
                <a:lnTo>
                  <a:pt x="146" y="272"/>
                </a:lnTo>
                <a:lnTo>
                  <a:pt x="147" y="272"/>
                </a:lnTo>
                <a:lnTo>
                  <a:pt x="148" y="272"/>
                </a:lnTo>
                <a:lnTo>
                  <a:pt x="149" y="272"/>
                </a:lnTo>
                <a:lnTo>
                  <a:pt x="150" y="272"/>
                </a:lnTo>
                <a:lnTo>
                  <a:pt x="152" y="272"/>
                </a:lnTo>
                <a:lnTo>
                  <a:pt x="154" y="272"/>
                </a:lnTo>
                <a:lnTo>
                  <a:pt x="157" y="271"/>
                </a:lnTo>
                <a:lnTo>
                  <a:pt x="161" y="270"/>
                </a:lnTo>
                <a:lnTo>
                  <a:pt x="162" y="269"/>
                </a:lnTo>
                <a:lnTo>
                  <a:pt x="165" y="268"/>
                </a:lnTo>
                <a:lnTo>
                  <a:pt x="166" y="266"/>
                </a:lnTo>
                <a:lnTo>
                  <a:pt x="166" y="265"/>
                </a:lnTo>
                <a:lnTo>
                  <a:pt x="166" y="264"/>
                </a:lnTo>
                <a:lnTo>
                  <a:pt x="166" y="263"/>
                </a:lnTo>
                <a:lnTo>
                  <a:pt x="166" y="249"/>
                </a:lnTo>
                <a:lnTo>
                  <a:pt x="189" y="238"/>
                </a:lnTo>
                <a:lnTo>
                  <a:pt x="189" y="240"/>
                </a:lnTo>
                <a:lnTo>
                  <a:pt x="190" y="240"/>
                </a:lnTo>
                <a:lnTo>
                  <a:pt x="191" y="241"/>
                </a:lnTo>
                <a:lnTo>
                  <a:pt x="194" y="243"/>
                </a:lnTo>
                <a:lnTo>
                  <a:pt x="195" y="244"/>
                </a:lnTo>
                <a:lnTo>
                  <a:pt x="197" y="247"/>
                </a:lnTo>
                <a:lnTo>
                  <a:pt x="198" y="249"/>
                </a:lnTo>
                <a:lnTo>
                  <a:pt x="201" y="250"/>
                </a:lnTo>
                <a:lnTo>
                  <a:pt x="202" y="251"/>
                </a:lnTo>
                <a:lnTo>
                  <a:pt x="204" y="252"/>
                </a:lnTo>
                <a:lnTo>
                  <a:pt x="205" y="252"/>
                </a:lnTo>
                <a:lnTo>
                  <a:pt x="207" y="252"/>
                </a:lnTo>
                <a:lnTo>
                  <a:pt x="208" y="252"/>
                </a:lnTo>
                <a:lnTo>
                  <a:pt x="209" y="251"/>
                </a:lnTo>
                <a:lnTo>
                  <a:pt x="210" y="251"/>
                </a:lnTo>
                <a:lnTo>
                  <a:pt x="211" y="250"/>
                </a:lnTo>
                <a:lnTo>
                  <a:pt x="212" y="250"/>
                </a:lnTo>
                <a:lnTo>
                  <a:pt x="214" y="249"/>
                </a:lnTo>
                <a:lnTo>
                  <a:pt x="215" y="248"/>
                </a:lnTo>
                <a:lnTo>
                  <a:pt x="218" y="245"/>
                </a:lnTo>
                <a:lnTo>
                  <a:pt x="221" y="243"/>
                </a:lnTo>
                <a:lnTo>
                  <a:pt x="222" y="242"/>
                </a:lnTo>
                <a:lnTo>
                  <a:pt x="222" y="240"/>
                </a:lnTo>
                <a:lnTo>
                  <a:pt x="222" y="237"/>
                </a:lnTo>
                <a:lnTo>
                  <a:pt x="222" y="236"/>
                </a:lnTo>
                <a:lnTo>
                  <a:pt x="222" y="235"/>
                </a:lnTo>
                <a:lnTo>
                  <a:pt x="221" y="235"/>
                </a:lnTo>
                <a:lnTo>
                  <a:pt x="221" y="234"/>
                </a:lnTo>
                <a:lnTo>
                  <a:pt x="215" y="221"/>
                </a:lnTo>
                <a:lnTo>
                  <a:pt x="231" y="202"/>
                </a:lnTo>
                <a:lnTo>
                  <a:pt x="232" y="202"/>
                </a:lnTo>
                <a:lnTo>
                  <a:pt x="233" y="203"/>
                </a:lnTo>
                <a:lnTo>
                  <a:pt x="236" y="203"/>
                </a:lnTo>
                <a:lnTo>
                  <a:pt x="238" y="205"/>
                </a:lnTo>
                <a:lnTo>
                  <a:pt x="240" y="206"/>
                </a:lnTo>
                <a:lnTo>
                  <a:pt x="244" y="206"/>
                </a:lnTo>
                <a:lnTo>
                  <a:pt x="246" y="207"/>
                </a:lnTo>
                <a:lnTo>
                  <a:pt x="247" y="207"/>
                </a:lnTo>
                <a:lnTo>
                  <a:pt x="250" y="207"/>
                </a:lnTo>
                <a:lnTo>
                  <a:pt x="251" y="206"/>
                </a:lnTo>
                <a:lnTo>
                  <a:pt x="253" y="206"/>
                </a:lnTo>
                <a:lnTo>
                  <a:pt x="253" y="205"/>
                </a:lnTo>
                <a:lnTo>
                  <a:pt x="255" y="203"/>
                </a:lnTo>
                <a:lnTo>
                  <a:pt x="256" y="203"/>
                </a:lnTo>
                <a:lnTo>
                  <a:pt x="256" y="202"/>
                </a:lnTo>
                <a:lnTo>
                  <a:pt x="256" y="201"/>
                </a:lnTo>
                <a:lnTo>
                  <a:pt x="257" y="200"/>
                </a:lnTo>
                <a:lnTo>
                  <a:pt x="258" y="198"/>
                </a:lnTo>
                <a:lnTo>
                  <a:pt x="259" y="195"/>
                </a:lnTo>
                <a:lnTo>
                  <a:pt x="260" y="192"/>
                </a:lnTo>
                <a:lnTo>
                  <a:pt x="260" y="189"/>
                </a:lnTo>
                <a:lnTo>
                  <a:pt x="260" y="187"/>
                </a:lnTo>
                <a:lnTo>
                  <a:pt x="259" y="186"/>
                </a:lnTo>
                <a:lnTo>
                  <a:pt x="258" y="185"/>
                </a:lnTo>
                <a:lnTo>
                  <a:pt x="258" y="184"/>
                </a:lnTo>
                <a:lnTo>
                  <a:pt x="257" y="184"/>
                </a:lnTo>
                <a:lnTo>
                  <a:pt x="257" y="182"/>
                </a:lnTo>
                <a:lnTo>
                  <a:pt x="245" y="175"/>
                </a:lnTo>
                <a:lnTo>
                  <a:pt x="250" y="150"/>
                </a:lnTo>
                <a:lnTo>
                  <a:pt x="251" y="150"/>
                </a:lnTo>
                <a:lnTo>
                  <a:pt x="252" y="150"/>
                </a:lnTo>
                <a:lnTo>
                  <a:pt x="253" y="150"/>
                </a:lnTo>
                <a:lnTo>
                  <a:pt x="256" y="148"/>
                </a:lnTo>
                <a:lnTo>
                  <a:pt x="258" y="148"/>
                </a:lnTo>
                <a:lnTo>
                  <a:pt x="262" y="148"/>
                </a:lnTo>
                <a:lnTo>
                  <a:pt x="264" y="147"/>
                </a:lnTo>
                <a:lnTo>
                  <a:pt x="266" y="147"/>
                </a:lnTo>
                <a:lnTo>
                  <a:pt x="269" y="146"/>
                </a:lnTo>
                <a:lnTo>
                  <a:pt x="270" y="145"/>
                </a:lnTo>
                <a:lnTo>
                  <a:pt x="271" y="144"/>
                </a:lnTo>
                <a:lnTo>
                  <a:pt x="271" y="143"/>
                </a:lnTo>
                <a:lnTo>
                  <a:pt x="272" y="141"/>
                </a:lnTo>
                <a:lnTo>
                  <a:pt x="272" y="140"/>
                </a:lnTo>
                <a:lnTo>
                  <a:pt x="272" y="139"/>
                </a:lnTo>
                <a:lnTo>
                  <a:pt x="272" y="138"/>
                </a:lnTo>
                <a:lnTo>
                  <a:pt x="272" y="136"/>
                </a:lnTo>
                <a:lnTo>
                  <a:pt x="272" y="133"/>
                </a:lnTo>
                <a:lnTo>
                  <a:pt x="272" y="131"/>
                </a:lnTo>
                <a:lnTo>
                  <a:pt x="272" y="127"/>
                </a:lnTo>
                <a:lnTo>
                  <a:pt x="271" y="125"/>
                </a:lnTo>
                <a:lnTo>
                  <a:pt x="270" y="123"/>
                </a:lnTo>
                <a:lnTo>
                  <a:pt x="269" y="123"/>
                </a:lnTo>
                <a:lnTo>
                  <a:pt x="266" y="122"/>
                </a:lnTo>
                <a:lnTo>
                  <a:pt x="265" y="122"/>
                </a:lnTo>
                <a:lnTo>
                  <a:pt x="264" y="122"/>
                </a:lnTo>
                <a:lnTo>
                  <a:pt x="250" y="119"/>
                </a:lnTo>
                <a:lnTo>
                  <a:pt x="243" y="95"/>
                </a:lnTo>
                <a:lnTo>
                  <a:pt x="244" y="95"/>
                </a:lnTo>
                <a:lnTo>
                  <a:pt x="244" y="94"/>
                </a:lnTo>
                <a:lnTo>
                  <a:pt x="246" y="92"/>
                </a:lnTo>
                <a:lnTo>
                  <a:pt x="247" y="91"/>
                </a:lnTo>
                <a:lnTo>
                  <a:pt x="250" y="90"/>
                </a:lnTo>
                <a:lnTo>
                  <a:pt x="252" y="88"/>
                </a:lnTo>
                <a:lnTo>
                  <a:pt x="255" y="87"/>
                </a:lnTo>
                <a:lnTo>
                  <a:pt x="256" y="85"/>
                </a:lnTo>
                <a:lnTo>
                  <a:pt x="257" y="83"/>
                </a:lnTo>
                <a:lnTo>
                  <a:pt x="258" y="82"/>
                </a:lnTo>
                <a:lnTo>
                  <a:pt x="259" y="81"/>
                </a:lnTo>
                <a:lnTo>
                  <a:pt x="259" y="78"/>
                </a:lnTo>
                <a:lnTo>
                  <a:pt x="259" y="77"/>
                </a:lnTo>
                <a:lnTo>
                  <a:pt x="258" y="76"/>
                </a:lnTo>
                <a:lnTo>
                  <a:pt x="258" y="75"/>
                </a:lnTo>
                <a:lnTo>
                  <a:pt x="257" y="74"/>
                </a:lnTo>
                <a:lnTo>
                  <a:pt x="256" y="73"/>
                </a:lnTo>
                <a:lnTo>
                  <a:pt x="255" y="70"/>
                </a:lnTo>
                <a:lnTo>
                  <a:pt x="253" y="68"/>
                </a:lnTo>
                <a:lnTo>
                  <a:pt x="252" y="64"/>
                </a:lnTo>
                <a:lnTo>
                  <a:pt x="250" y="63"/>
                </a:lnTo>
                <a:lnTo>
                  <a:pt x="247" y="62"/>
                </a:lnTo>
                <a:lnTo>
                  <a:pt x="246" y="62"/>
                </a:lnTo>
                <a:lnTo>
                  <a:pt x="245" y="62"/>
                </a:lnTo>
                <a:lnTo>
                  <a:pt x="244" y="62"/>
                </a:lnTo>
                <a:lnTo>
                  <a:pt x="243" y="63"/>
                </a:lnTo>
                <a:lnTo>
                  <a:pt x="229" y="68"/>
                </a:lnTo>
                <a:lnTo>
                  <a:pt x="211" y="49"/>
                </a:lnTo>
                <a:lnTo>
                  <a:pt x="212" y="48"/>
                </a:lnTo>
                <a:lnTo>
                  <a:pt x="212" y="47"/>
                </a:lnTo>
                <a:lnTo>
                  <a:pt x="214" y="44"/>
                </a:lnTo>
                <a:lnTo>
                  <a:pt x="215" y="42"/>
                </a:lnTo>
                <a:lnTo>
                  <a:pt x="216" y="40"/>
                </a:lnTo>
                <a:lnTo>
                  <a:pt x="217" y="37"/>
                </a:lnTo>
                <a:lnTo>
                  <a:pt x="218" y="35"/>
                </a:lnTo>
                <a:lnTo>
                  <a:pt x="218" y="33"/>
                </a:lnTo>
                <a:lnTo>
                  <a:pt x="218" y="30"/>
                </a:lnTo>
                <a:lnTo>
                  <a:pt x="218" y="29"/>
                </a:lnTo>
                <a:lnTo>
                  <a:pt x="218" y="28"/>
                </a:lnTo>
                <a:lnTo>
                  <a:pt x="217" y="27"/>
                </a:lnTo>
                <a:lnTo>
                  <a:pt x="216" y="26"/>
                </a:lnTo>
                <a:lnTo>
                  <a:pt x="216" y="25"/>
                </a:lnTo>
                <a:lnTo>
                  <a:pt x="215" y="25"/>
                </a:lnTo>
                <a:lnTo>
                  <a:pt x="214" y="23"/>
                </a:lnTo>
                <a:lnTo>
                  <a:pt x="212" y="23"/>
                </a:lnTo>
                <a:lnTo>
                  <a:pt x="210" y="22"/>
                </a:lnTo>
                <a:lnTo>
                  <a:pt x="208" y="20"/>
                </a:lnTo>
                <a:lnTo>
                  <a:pt x="205" y="19"/>
                </a:lnTo>
                <a:lnTo>
                  <a:pt x="203" y="19"/>
                </a:lnTo>
                <a:lnTo>
                  <a:pt x="201" y="19"/>
                </a:lnTo>
                <a:lnTo>
                  <a:pt x="198" y="19"/>
                </a:lnTo>
                <a:lnTo>
                  <a:pt x="197" y="20"/>
                </a:lnTo>
                <a:lnTo>
                  <a:pt x="196" y="21"/>
                </a:lnTo>
                <a:lnTo>
                  <a:pt x="187" y="33"/>
                </a:lnTo>
                <a:lnTo>
                  <a:pt x="162" y="23"/>
                </a:lnTo>
                <a:lnTo>
                  <a:pt x="162" y="22"/>
                </a:lnTo>
                <a:lnTo>
                  <a:pt x="162" y="20"/>
                </a:lnTo>
                <a:lnTo>
                  <a:pt x="162" y="18"/>
                </a:lnTo>
                <a:lnTo>
                  <a:pt x="162" y="15"/>
                </a:lnTo>
                <a:lnTo>
                  <a:pt x="162" y="13"/>
                </a:lnTo>
                <a:lnTo>
                  <a:pt x="161" y="11"/>
                </a:lnTo>
                <a:lnTo>
                  <a:pt x="161" y="8"/>
                </a:lnTo>
                <a:lnTo>
                  <a:pt x="161" y="6"/>
                </a:lnTo>
                <a:lnTo>
                  <a:pt x="160" y="4"/>
                </a:lnTo>
                <a:lnTo>
                  <a:pt x="159" y="2"/>
                </a:lnTo>
                <a:lnTo>
                  <a:pt x="157" y="2"/>
                </a:lnTo>
                <a:lnTo>
                  <a:pt x="156" y="1"/>
                </a:lnTo>
                <a:lnTo>
                  <a:pt x="155" y="1"/>
                </a:lnTo>
                <a:lnTo>
                  <a:pt x="155" y="0"/>
                </a:lnTo>
                <a:lnTo>
                  <a:pt x="154" y="0"/>
                </a:lnTo>
                <a:lnTo>
                  <a:pt x="153" y="0"/>
                </a:lnTo>
                <a:lnTo>
                  <a:pt x="150" y="0"/>
                </a:lnTo>
                <a:lnTo>
                  <a:pt x="148" y="0"/>
                </a:lnTo>
                <a:lnTo>
                  <a:pt x="146" y="0"/>
                </a:lnTo>
                <a:lnTo>
                  <a:pt x="142" y="0"/>
                </a:lnTo>
                <a:lnTo>
                  <a:pt x="140" y="0"/>
                </a:lnTo>
                <a:lnTo>
                  <a:pt x="138" y="1"/>
                </a:lnTo>
                <a:lnTo>
                  <a:pt x="136" y="2"/>
                </a:lnTo>
                <a:lnTo>
                  <a:pt x="136" y="4"/>
                </a:lnTo>
                <a:lnTo>
                  <a:pt x="135" y="5"/>
                </a:lnTo>
                <a:lnTo>
                  <a:pt x="135" y="6"/>
                </a:lnTo>
                <a:lnTo>
                  <a:pt x="132" y="20"/>
                </a:lnTo>
                <a:lnTo>
                  <a:pt x="107" y="25"/>
                </a:lnTo>
                <a:lnTo>
                  <a:pt x="107" y="23"/>
                </a:lnTo>
                <a:lnTo>
                  <a:pt x="106" y="22"/>
                </a:lnTo>
                <a:lnTo>
                  <a:pt x="105" y="21"/>
                </a:lnTo>
                <a:lnTo>
                  <a:pt x="104" y="19"/>
                </a:lnTo>
                <a:lnTo>
                  <a:pt x="103" y="16"/>
                </a:lnTo>
                <a:lnTo>
                  <a:pt x="101" y="14"/>
                </a:lnTo>
                <a:lnTo>
                  <a:pt x="100" y="12"/>
                </a:lnTo>
                <a:lnTo>
                  <a:pt x="99" y="11"/>
                </a:lnTo>
                <a:lnTo>
                  <a:pt x="97" y="8"/>
                </a:lnTo>
                <a:lnTo>
                  <a:pt x="96" y="7"/>
                </a:lnTo>
                <a:lnTo>
                  <a:pt x="94" y="7"/>
                </a:lnTo>
                <a:lnTo>
                  <a:pt x="93" y="7"/>
                </a:lnTo>
                <a:lnTo>
                  <a:pt x="91" y="7"/>
                </a:lnTo>
                <a:lnTo>
                  <a:pt x="90" y="7"/>
                </a:lnTo>
                <a:lnTo>
                  <a:pt x="89" y="7"/>
                </a:lnTo>
                <a:lnTo>
                  <a:pt x="87" y="8"/>
                </a:lnTo>
                <a:lnTo>
                  <a:pt x="86" y="8"/>
                </a:lnTo>
                <a:lnTo>
                  <a:pt x="84" y="9"/>
                </a:lnTo>
                <a:lnTo>
                  <a:pt x="80" y="11"/>
                </a:lnTo>
                <a:lnTo>
                  <a:pt x="78" y="12"/>
                </a:lnTo>
                <a:lnTo>
                  <a:pt x="76" y="14"/>
                </a:lnTo>
                <a:lnTo>
                  <a:pt x="75" y="15"/>
                </a:lnTo>
                <a:lnTo>
                  <a:pt x="75" y="18"/>
                </a:lnTo>
                <a:lnTo>
                  <a:pt x="75" y="19"/>
                </a:lnTo>
                <a:lnTo>
                  <a:pt x="75" y="20"/>
                </a:lnTo>
                <a:lnTo>
                  <a:pt x="75" y="21"/>
                </a:lnTo>
                <a:lnTo>
                  <a:pt x="78" y="35"/>
                </a:lnTo>
                <a:lnTo>
                  <a:pt x="58" y="50"/>
                </a:lnTo>
                <a:lnTo>
                  <a:pt x="57" y="49"/>
                </a:lnTo>
                <a:lnTo>
                  <a:pt x="55" y="48"/>
                </a:lnTo>
                <a:lnTo>
                  <a:pt x="53" y="47"/>
                </a:lnTo>
                <a:lnTo>
                  <a:pt x="51" y="46"/>
                </a:lnTo>
                <a:lnTo>
                  <a:pt x="49" y="44"/>
                </a:lnTo>
                <a:lnTo>
                  <a:pt x="46" y="43"/>
                </a:lnTo>
                <a:lnTo>
                  <a:pt x="44" y="42"/>
                </a:lnTo>
                <a:lnTo>
                  <a:pt x="42" y="41"/>
                </a:lnTo>
                <a:lnTo>
                  <a:pt x="41" y="41"/>
                </a:lnTo>
                <a:lnTo>
                  <a:pt x="38" y="41"/>
                </a:lnTo>
                <a:lnTo>
                  <a:pt x="37" y="41"/>
                </a:lnTo>
                <a:lnTo>
                  <a:pt x="36" y="42"/>
                </a:lnTo>
                <a:lnTo>
                  <a:pt x="35" y="42"/>
                </a:lnTo>
                <a:lnTo>
                  <a:pt x="35" y="43"/>
                </a:lnTo>
                <a:lnTo>
                  <a:pt x="34" y="43"/>
                </a:lnTo>
                <a:lnTo>
                  <a:pt x="34" y="44"/>
                </a:lnTo>
                <a:lnTo>
                  <a:pt x="32" y="46"/>
                </a:lnTo>
                <a:lnTo>
                  <a:pt x="30" y="48"/>
                </a:lnTo>
                <a:lnTo>
                  <a:pt x="29" y="50"/>
                </a:lnTo>
                <a:lnTo>
                  <a:pt x="27" y="53"/>
                </a:lnTo>
                <a:lnTo>
                  <a:pt x="25" y="55"/>
                </a:lnTo>
                <a:lnTo>
                  <a:pt x="25" y="57"/>
                </a:lnTo>
                <a:lnTo>
                  <a:pt x="27" y="59"/>
                </a:lnTo>
                <a:lnTo>
                  <a:pt x="27" y="60"/>
                </a:lnTo>
                <a:lnTo>
                  <a:pt x="28" y="61"/>
                </a:lnTo>
                <a:lnTo>
                  <a:pt x="28" y="62"/>
                </a:lnTo>
                <a:lnTo>
                  <a:pt x="38" y="73"/>
                </a:lnTo>
                <a:lnTo>
                  <a:pt x="27" y="96"/>
                </a:lnTo>
                <a:lnTo>
                  <a:pt x="25" y="96"/>
                </a:lnTo>
                <a:lnTo>
                  <a:pt x="24" y="96"/>
                </a:lnTo>
                <a:lnTo>
                  <a:pt x="23" y="96"/>
                </a:lnTo>
                <a:lnTo>
                  <a:pt x="21" y="95"/>
                </a:lnTo>
                <a:lnTo>
                  <a:pt x="18" y="95"/>
                </a:lnTo>
                <a:lnTo>
                  <a:pt x="16" y="95"/>
                </a:lnTo>
                <a:lnTo>
                  <a:pt x="13" y="95"/>
                </a:lnTo>
                <a:lnTo>
                  <a:pt x="10" y="95"/>
                </a:lnTo>
                <a:lnTo>
                  <a:pt x="8" y="95"/>
                </a:lnTo>
                <a:lnTo>
                  <a:pt x="7" y="96"/>
                </a:lnTo>
                <a:lnTo>
                  <a:pt x="6" y="97"/>
                </a:lnTo>
                <a:lnTo>
                  <a:pt x="4" y="97"/>
                </a:lnTo>
                <a:lnTo>
                  <a:pt x="3" y="98"/>
                </a:lnTo>
                <a:lnTo>
                  <a:pt x="3" y="99"/>
                </a:lnTo>
                <a:lnTo>
                  <a:pt x="2" y="101"/>
                </a:lnTo>
                <a:lnTo>
                  <a:pt x="2" y="102"/>
                </a:lnTo>
                <a:lnTo>
                  <a:pt x="2" y="103"/>
                </a:lnTo>
                <a:lnTo>
                  <a:pt x="2" y="104"/>
                </a:lnTo>
                <a:lnTo>
                  <a:pt x="1" y="106"/>
                </a:lnTo>
                <a:lnTo>
                  <a:pt x="1" y="110"/>
                </a:lnTo>
                <a:lnTo>
                  <a:pt x="0" y="112"/>
                </a:lnTo>
                <a:lnTo>
                  <a:pt x="1" y="115"/>
                </a:lnTo>
                <a:lnTo>
                  <a:pt x="1" y="117"/>
                </a:lnTo>
                <a:lnTo>
                  <a:pt x="2" y="118"/>
                </a:lnTo>
                <a:lnTo>
                  <a:pt x="3" y="119"/>
                </a:lnTo>
                <a:lnTo>
                  <a:pt x="4" y="119"/>
                </a:lnTo>
                <a:lnTo>
                  <a:pt x="6" y="120"/>
                </a:lnTo>
                <a:lnTo>
                  <a:pt x="20" y="125"/>
                </a:lnTo>
                <a:lnTo>
                  <a:pt x="20" y="151"/>
                </a:lnTo>
                <a:lnTo>
                  <a:pt x="18" y="152"/>
                </a:lnTo>
                <a:lnTo>
                  <a:pt x="17" y="152"/>
                </a:lnTo>
                <a:lnTo>
                  <a:pt x="15" y="153"/>
                </a:lnTo>
                <a:lnTo>
                  <a:pt x="13" y="154"/>
                </a:lnTo>
                <a:lnTo>
                  <a:pt x="10" y="155"/>
                </a:lnTo>
                <a:lnTo>
                  <a:pt x="8" y="157"/>
                </a:lnTo>
                <a:lnTo>
                  <a:pt x="6" y="158"/>
                </a:lnTo>
                <a:lnTo>
                  <a:pt x="3" y="159"/>
                </a:lnTo>
                <a:lnTo>
                  <a:pt x="2" y="160"/>
                </a:lnTo>
                <a:lnTo>
                  <a:pt x="2" y="161"/>
                </a:lnTo>
                <a:lnTo>
                  <a:pt x="1" y="162"/>
                </a:lnTo>
                <a:lnTo>
                  <a:pt x="1" y="164"/>
                </a:lnTo>
                <a:lnTo>
                  <a:pt x="1" y="165"/>
                </a:lnTo>
                <a:lnTo>
                  <a:pt x="1" y="166"/>
                </a:lnTo>
                <a:lnTo>
                  <a:pt x="1" y="167"/>
                </a:lnTo>
                <a:lnTo>
                  <a:pt x="2" y="168"/>
                </a:lnTo>
                <a:lnTo>
                  <a:pt x="2" y="170"/>
                </a:lnTo>
                <a:lnTo>
                  <a:pt x="3" y="172"/>
                </a:lnTo>
                <a:lnTo>
                  <a:pt x="3" y="175"/>
                </a:lnTo>
                <a:lnTo>
                  <a:pt x="4" y="178"/>
                </a:lnTo>
                <a:lnTo>
                  <a:pt x="6" y="180"/>
                </a:lnTo>
                <a:lnTo>
                  <a:pt x="8" y="181"/>
                </a:lnTo>
                <a:lnTo>
                  <a:pt x="9" y="182"/>
                </a:lnTo>
                <a:lnTo>
                  <a:pt x="10" y="182"/>
                </a:lnTo>
                <a:lnTo>
                  <a:pt x="11" y="182"/>
                </a:lnTo>
                <a:lnTo>
                  <a:pt x="13" y="182"/>
                </a:lnTo>
                <a:lnTo>
                  <a:pt x="28" y="180"/>
                </a:lnTo>
                <a:lnTo>
                  <a:pt x="39" y="202"/>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54" name="Freeform 150">
            <a:extLst>
              <a:ext uri="{FF2B5EF4-FFF2-40B4-BE49-F238E27FC236}">
                <a16:creationId xmlns:a16="http://schemas.microsoft.com/office/drawing/2014/main" id="{75953166-AF18-C140-BE68-B6E1CE2E8491}"/>
              </a:ext>
            </a:extLst>
          </p:cNvPr>
          <p:cNvSpPr>
            <a:spLocks/>
          </p:cNvSpPr>
          <p:nvPr/>
        </p:nvSpPr>
        <p:spPr bwMode="auto">
          <a:xfrm>
            <a:off x="3290888" y="4930775"/>
            <a:ext cx="71437" cy="73025"/>
          </a:xfrm>
          <a:custGeom>
            <a:avLst/>
            <a:gdLst>
              <a:gd name="T0" fmla="*/ 2147483647 w 272"/>
              <a:gd name="T1" fmla="*/ 2147483647 h 272"/>
              <a:gd name="T2" fmla="*/ 2147483647 w 272"/>
              <a:gd name="T3" fmla="*/ 2147483647 h 272"/>
              <a:gd name="T4" fmla="*/ 2147483647 w 272"/>
              <a:gd name="T5" fmla="*/ 2147483647 h 272"/>
              <a:gd name="T6" fmla="*/ 2147483647 w 272"/>
              <a:gd name="T7" fmla="*/ 2147483647 h 272"/>
              <a:gd name="T8" fmla="*/ 2147483647 w 272"/>
              <a:gd name="T9" fmla="*/ 2147483647 h 272"/>
              <a:gd name="T10" fmla="*/ 2147483647 w 272"/>
              <a:gd name="T11" fmla="*/ 2147483647 h 272"/>
              <a:gd name="T12" fmla="*/ 2147483647 w 272"/>
              <a:gd name="T13" fmla="*/ 2147483647 h 272"/>
              <a:gd name="T14" fmla="*/ 2147483647 w 272"/>
              <a:gd name="T15" fmla="*/ 2147483647 h 272"/>
              <a:gd name="T16" fmla="*/ 2147483647 w 272"/>
              <a:gd name="T17" fmla="*/ 2147483647 h 272"/>
              <a:gd name="T18" fmla="*/ 2147483647 w 272"/>
              <a:gd name="T19" fmla="*/ 2147483647 h 272"/>
              <a:gd name="T20" fmla="*/ 2147483647 w 272"/>
              <a:gd name="T21" fmla="*/ 2147483647 h 272"/>
              <a:gd name="T22" fmla="*/ 2147483647 w 272"/>
              <a:gd name="T23" fmla="*/ 2147483647 h 272"/>
              <a:gd name="T24" fmla="*/ 2147483647 w 272"/>
              <a:gd name="T25" fmla="*/ 2147483647 h 272"/>
              <a:gd name="T26" fmla="*/ 2147483647 w 272"/>
              <a:gd name="T27" fmla="*/ 2147483647 h 272"/>
              <a:gd name="T28" fmla="*/ 2147483647 w 272"/>
              <a:gd name="T29" fmla="*/ 2147483647 h 272"/>
              <a:gd name="T30" fmla="*/ 2147483647 w 272"/>
              <a:gd name="T31" fmla="*/ 2147483647 h 272"/>
              <a:gd name="T32" fmla="*/ 2147483647 w 272"/>
              <a:gd name="T33" fmla="*/ 2147483647 h 272"/>
              <a:gd name="T34" fmla="*/ 2147483647 w 272"/>
              <a:gd name="T35" fmla="*/ 2147483647 h 272"/>
              <a:gd name="T36" fmla="*/ 2147483647 w 272"/>
              <a:gd name="T37" fmla="*/ 2147483647 h 272"/>
              <a:gd name="T38" fmla="*/ 2147483647 w 272"/>
              <a:gd name="T39" fmla="*/ 2147483647 h 272"/>
              <a:gd name="T40" fmla="*/ 2147483647 w 272"/>
              <a:gd name="T41" fmla="*/ 2147483647 h 272"/>
              <a:gd name="T42" fmla="*/ 2147483647 w 272"/>
              <a:gd name="T43" fmla="*/ 2147483647 h 272"/>
              <a:gd name="T44" fmla="*/ 2147483647 w 272"/>
              <a:gd name="T45" fmla="*/ 2147483647 h 272"/>
              <a:gd name="T46" fmla="*/ 2147483647 w 272"/>
              <a:gd name="T47" fmla="*/ 2147483647 h 272"/>
              <a:gd name="T48" fmla="*/ 2147483647 w 272"/>
              <a:gd name="T49" fmla="*/ 2147483647 h 272"/>
              <a:gd name="T50" fmla="*/ 2147483647 w 272"/>
              <a:gd name="T51" fmla="*/ 2147483647 h 272"/>
              <a:gd name="T52" fmla="*/ 2147483647 w 272"/>
              <a:gd name="T53" fmla="*/ 2147483647 h 272"/>
              <a:gd name="T54" fmla="*/ 2147483647 w 272"/>
              <a:gd name="T55" fmla="*/ 2147483647 h 272"/>
              <a:gd name="T56" fmla="*/ 2147483647 w 272"/>
              <a:gd name="T57" fmla="*/ 2147483647 h 272"/>
              <a:gd name="T58" fmla="*/ 2147483647 w 272"/>
              <a:gd name="T59" fmla="*/ 2147483647 h 272"/>
              <a:gd name="T60" fmla="*/ 2147483647 w 272"/>
              <a:gd name="T61" fmla="*/ 2147483647 h 272"/>
              <a:gd name="T62" fmla="*/ 2147483647 w 272"/>
              <a:gd name="T63" fmla="*/ 2147483647 h 272"/>
              <a:gd name="T64" fmla="*/ 2147483647 w 272"/>
              <a:gd name="T65" fmla="*/ 2147483647 h 272"/>
              <a:gd name="T66" fmla="*/ 2147483647 w 272"/>
              <a:gd name="T67" fmla="*/ 2147483647 h 272"/>
              <a:gd name="T68" fmla="*/ 2147483647 w 272"/>
              <a:gd name="T69" fmla="*/ 2147483647 h 272"/>
              <a:gd name="T70" fmla="*/ 2147483647 w 272"/>
              <a:gd name="T71" fmla="*/ 2147483647 h 272"/>
              <a:gd name="T72" fmla="*/ 2147483647 w 272"/>
              <a:gd name="T73" fmla="*/ 2147483647 h 272"/>
              <a:gd name="T74" fmla="*/ 2147483647 w 272"/>
              <a:gd name="T75" fmla="*/ 2147483647 h 272"/>
              <a:gd name="T76" fmla="*/ 2147483647 w 272"/>
              <a:gd name="T77" fmla="*/ 2147483647 h 272"/>
              <a:gd name="T78" fmla="*/ 2147483647 w 272"/>
              <a:gd name="T79" fmla="*/ 2147483647 h 272"/>
              <a:gd name="T80" fmla="*/ 2147483647 w 272"/>
              <a:gd name="T81" fmla="*/ 2147483647 h 272"/>
              <a:gd name="T82" fmla="*/ 2147483647 w 272"/>
              <a:gd name="T83" fmla="*/ 0 h 272"/>
              <a:gd name="T84" fmla="*/ 2147483647 w 272"/>
              <a:gd name="T85" fmla="*/ 2147483647 h 272"/>
              <a:gd name="T86" fmla="*/ 2147483647 w 272"/>
              <a:gd name="T87" fmla="*/ 2147483647 h 272"/>
              <a:gd name="T88" fmla="*/ 2147483647 w 272"/>
              <a:gd name="T89" fmla="*/ 2147483647 h 272"/>
              <a:gd name="T90" fmla="*/ 2147483647 w 272"/>
              <a:gd name="T91" fmla="*/ 2147483647 h 272"/>
              <a:gd name="T92" fmla="*/ 2147483647 w 272"/>
              <a:gd name="T93" fmla="*/ 2147483647 h 272"/>
              <a:gd name="T94" fmla="*/ 2147483647 w 272"/>
              <a:gd name="T95" fmla="*/ 2147483647 h 272"/>
              <a:gd name="T96" fmla="*/ 2147483647 w 272"/>
              <a:gd name="T97" fmla="*/ 2147483647 h 272"/>
              <a:gd name="T98" fmla="*/ 2147483647 w 272"/>
              <a:gd name="T99" fmla="*/ 2147483647 h 272"/>
              <a:gd name="T100" fmla="*/ 2147483647 w 272"/>
              <a:gd name="T101" fmla="*/ 2147483647 h 272"/>
              <a:gd name="T102" fmla="*/ 2147483647 w 272"/>
              <a:gd name="T103" fmla="*/ 2147483647 h 272"/>
              <a:gd name="T104" fmla="*/ 2147483647 w 272"/>
              <a:gd name="T105" fmla="*/ 2147483647 h 272"/>
              <a:gd name="T106" fmla="*/ 2147483647 w 272"/>
              <a:gd name="T107" fmla="*/ 2147483647 h 272"/>
              <a:gd name="T108" fmla="*/ 2147483647 w 272"/>
              <a:gd name="T109" fmla="*/ 2147483647 h 272"/>
              <a:gd name="T110" fmla="*/ 2147483647 w 272"/>
              <a:gd name="T111" fmla="*/ 2147483647 h 272"/>
              <a:gd name="T112" fmla="*/ 2147483647 w 272"/>
              <a:gd name="T113" fmla="*/ 2147483647 h 272"/>
              <a:gd name="T114" fmla="*/ 2147483647 w 272"/>
              <a:gd name="T115" fmla="*/ 2147483647 h 272"/>
              <a:gd name="T116" fmla="*/ 2147483647 w 272"/>
              <a:gd name="T117" fmla="*/ 2147483647 h 272"/>
              <a:gd name="T118" fmla="*/ 2147483647 w 272"/>
              <a:gd name="T119" fmla="*/ 2147483647 h 272"/>
              <a:gd name="T120" fmla="*/ 2147483647 w 272"/>
              <a:gd name="T121" fmla="*/ 2147483647 h 272"/>
              <a:gd name="T122" fmla="*/ 2147483647 w 272"/>
              <a:gd name="T123" fmla="*/ 2147483647 h 272"/>
              <a:gd name="T124" fmla="*/ 2147483647 w 272"/>
              <a:gd name="T125" fmla="*/ 2147483647 h 2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72"/>
              <a:gd name="T190" fmla="*/ 0 h 272"/>
              <a:gd name="T191" fmla="*/ 272 w 272"/>
              <a:gd name="T192" fmla="*/ 272 h 27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72" h="272">
                <a:moveTo>
                  <a:pt x="39" y="202"/>
                </a:moveTo>
                <a:lnTo>
                  <a:pt x="39" y="203"/>
                </a:lnTo>
                <a:lnTo>
                  <a:pt x="38" y="203"/>
                </a:lnTo>
                <a:lnTo>
                  <a:pt x="37" y="206"/>
                </a:lnTo>
                <a:lnTo>
                  <a:pt x="36" y="207"/>
                </a:lnTo>
                <a:lnTo>
                  <a:pt x="35" y="209"/>
                </a:lnTo>
                <a:lnTo>
                  <a:pt x="32" y="212"/>
                </a:lnTo>
                <a:lnTo>
                  <a:pt x="31" y="213"/>
                </a:lnTo>
                <a:lnTo>
                  <a:pt x="30" y="215"/>
                </a:lnTo>
                <a:lnTo>
                  <a:pt x="29" y="217"/>
                </a:lnTo>
                <a:lnTo>
                  <a:pt x="29" y="219"/>
                </a:lnTo>
                <a:lnTo>
                  <a:pt x="29" y="221"/>
                </a:lnTo>
                <a:lnTo>
                  <a:pt x="29" y="222"/>
                </a:lnTo>
                <a:lnTo>
                  <a:pt x="29" y="223"/>
                </a:lnTo>
                <a:lnTo>
                  <a:pt x="30" y="224"/>
                </a:lnTo>
                <a:lnTo>
                  <a:pt x="30" y="226"/>
                </a:lnTo>
                <a:lnTo>
                  <a:pt x="31" y="226"/>
                </a:lnTo>
                <a:lnTo>
                  <a:pt x="31" y="227"/>
                </a:lnTo>
                <a:lnTo>
                  <a:pt x="32" y="228"/>
                </a:lnTo>
                <a:lnTo>
                  <a:pt x="35" y="229"/>
                </a:lnTo>
                <a:lnTo>
                  <a:pt x="37" y="231"/>
                </a:lnTo>
                <a:lnTo>
                  <a:pt x="39" y="234"/>
                </a:lnTo>
                <a:lnTo>
                  <a:pt x="42" y="235"/>
                </a:lnTo>
                <a:lnTo>
                  <a:pt x="43" y="235"/>
                </a:lnTo>
                <a:lnTo>
                  <a:pt x="45" y="235"/>
                </a:lnTo>
                <a:lnTo>
                  <a:pt x="46" y="235"/>
                </a:lnTo>
                <a:lnTo>
                  <a:pt x="48" y="234"/>
                </a:lnTo>
                <a:lnTo>
                  <a:pt x="49" y="234"/>
                </a:lnTo>
                <a:lnTo>
                  <a:pt x="60" y="226"/>
                </a:lnTo>
                <a:lnTo>
                  <a:pt x="82" y="240"/>
                </a:lnTo>
                <a:lnTo>
                  <a:pt x="82" y="241"/>
                </a:lnTo>
                <a:lnTo>
                  <a:pt x="80" y="242"/>
                </a:lnTo>
                <a:lnTo>
                  <a:pt x="80" y="244"/>
                </a:lnTo>
                <a:lnTo>
                  <a:pt x="80" y="248"/>
                </a:lnTo>
                <a:lnTo>
                  <a:pt x="79" y="250"/>
                </a:lnTo>
                <a:lnTo>
                  <a:pt x="79" y="252"/>
                </a:lnTo>
                <a:lnTo>
                  <a:pt x="78" y="255"/>
                </a:lnTo>
                <a:lnTo>
                  <a:pt x="78" y="257"/>
                </a:lnTo>
                <a:lnTo>
                  <a:pt x="79" y="258"/>
                </a:lnTo>
                <a:lnTo>
                  <a:pt x="79" y="261"/>
                </a:lnTo>
                <a:lnTo>
                  <a:pt x="80" y="262"/>
                </a:lnTo>
                <a:lnTo>
                  <a:pt x="82" y="262"/>
                </a:lnTo>
                <a:lnTo>
                  <a:pt x="83" y="263"/>
                </a:lnTo>
                <a:lnTo>
                  <a:pt x="84" y="263"/>
                </a:lnTo>
                <a:lnTo>
                  <a:pt x="85" y="264"/>
                </a:lnTo>
                <a:lnTo>
                  <a:pt x="87" y="264"/>
                </a:lnTo>
                <a:lnTo>
                  <a:pt x="90" y="265"/>
                </a:lnTo>
                <a:lnTo>
                  <a:pt x="92" y="266"/>
                </a:lnTo>
                <a:lnTo>
                  <a:pt x="96" y="266"/>
                </a:lnTo>
                <a:lnTo>
                  <a:pt x="98" y="266"/>
                </a:lnTo>
                <a:lnTo>
                  <a:pt x="99" y="266"/>
                </a:lnTo>
                <a:lnTo>
                  <a:pt x="101" y="265"/>
                </a:lnTo>
                <a:lnTo>
                  <a:pt x="103" y="264"/>
                </a:lnTo>
                <a:lnTo>
                  <a:pt x="103" y="263"/>
                </a:lnTo>
                <a:lnTo>
                  <a:pt x="104" y="263"/>
                </a:lnTo>
                <a:lnTo>
                  <a:pt x="110" y="250"/>
                </a:lnTo>
                <a:lnTo>
                  <a:pt x="135" y="252"/>
                </a:lnTo>
                <a:lnTo>
                  <a:pt x="136" y="254"/>
                </a:lnTo>
                <a:lnTo>
                  <a:pt x="136" y="256"/>
                </a:lnTo>
                <a:lnTo>
                  <a:pt x="138" y="257"/>
                </a:lnTo>
                <a:lnTo>
                  <a:pt x="138" y="261"/>
                </a:lnTo>
                <a:lnTo>
                  <a:pt x="139" y="263"/>
                </a:lnTo>
                <a:lnTo>
                  <a:pt x="140" y="265"/>
                </a:lnTo>
                <a:lnTo>
                  <a:pt x="140" y="268"/>
                </a:lnTo>
                <a:lnTo>
                  <a:pt x="141" y="269"/>
                </a:lnTo>
                <a:lnTo>
                  <a:pt x="142" y="271"/>
                </a:lnTo>
                <a:lnTo>
                  <a:pt x="143" y="271"/>
                </a:lnTo>
                <a:lnTo>
                  <a:pt x="145" y="272"/>
                </a:lnTo>
                <a:lnTo>
                  <a:pt x="146" y="272"/>
                </a:lnTo>
                <a:lnTo>
                  <a:pt x="147" y="272"/>
                </a:lnTo>
                <a:lnTo>
                  <a:pt x="148" y="272"/>
                </a:lnTo>
                <a:lnTo>
                  <a:pt x="149" y="272"/>
                </a:lnTo>
                <a:lnTo>
                  <a:pt x="150" y="272"/>
                </a:lnTo>
                <a:lnTo>
                  <a:pt x="152" y="272"/>
                </a:lnTo>
                <a:lnTo>
                  <a:pt x="154" y="272"/>
                </a:lnTo>
                <a:lnTo>
                  <a:pt x="157" y="271"/>
                </a:lnTo>
                <a:lnTo>
                  <a:pt x="161" y="270"/>
                </a:lnTo>
                <a:lnTo>
                  <a:pt x="162" y="269"/>
                </a:lnTo>
                <a:lnTo>
                  <a:pt x="165" y="268"/>
                </a:lnTo>
                <a:lnTo>
                  <a:pt x="166" y="266"/>
                </a:lnTo>
                <a:lnTo>
                  <a:pt x="166" y="265"/>
                </a:lnTo>
                <a:lnTo>
                  <a:pt x="166" y="264"/>
                </a:lnTo>
                <a:lnTo>
                  <a:pt x="166" y="263"/>
                </a:lnTo>
                <a:lnTo>
                  <a:pt x="166" y="249"/>
                </a:lnTo>
                <a:lnTo>
                  <a:pt x="189" y="238"/>
                </a:lnTo>
                <a:lnTo>
                  <a:pt x="189" y="240"/>
                </a:lnTo>
                <a:lnTo>
                  <a:pt x="190" y="240"/>
                </a:lnTo>
                <a:lnTo>
                  <a:pt x="191" y="241"/>
                </a:lnTo>
                <a:lnTo>
                  <a:pt x="194" y="243"/>
                </a:lnTo>
                <a:lnTo>
                  <a:pt x="195" y="244"/>
                </a:lnTo>
                <a:lnTo>
                  <a:pt x="197" y="247"/>
                </a:lnTo>
                <a:lnTo>
                  <a:pt x="198" y="249"/>
                </a:lnTo>
                <a:lnTo>
                  <a:pt x="201" y="250"/>
                </a:lnTo>
                <a:lnTo>
                  <a:pt x="202" y="251"/>
                </a:lnTo>
                <a:lnTo>
                  <a:pt x="204" y="252"/>
                </a:lnTo>
                <a:lnTo>
                  <a:pt x="205" y="252"/>
                </a:lnTo>
                <a:lnTo>
                  <a:pt x="207" y="252"/>
                </a:lnTo>
                <a:lnTo>
                  <a:pt x="208" y="252"/>
                </a:lnTo>
                <a:lnTo>
                  <a:pt x="209" y="251"/>
                </a:lnTo>
                <a:lnTo>
                  <a:pt x="210" y="251"/>
                </a:lnTo>
                <a:lnTo>
                  <a:pt x="211" y="250"/>
                </a:lnTo>
                <a:lnTo>
                  <a:pt x="212" y="250"/>
                </a:lnTo>
                <a:lnTo>
                  <a:pt x="214" y="249"/>
                </a:lnTo>
                <a:lnTo>
                  <a:pt x="215" y="248"/>
                </a:lnTo>
                <a:lnTo>
                  <a:pt x="218" y="245"/>
                </a:lnTo>
                <a:lnTo>
                  <a:pt x="221" y="243"/>
                </a:lnTo>
                <a:lnTo>
                  <a:pt x="222" y="242"/>
                </a:lnTo>
                <a:lnTo>
                  <a:pt x="222" y="240"/>
                </a:lnTo>
                <a:lnTo>
                  <a:pt x="222" y="237"/>
                </a:lnTo>
                <a:lnTo>
                  <a:pt x="222" y="236"/>
                </a:lnTo>
                <a:lnTo>
                  <a:pt x="222" y="235"/>
                </a:lnTo>
                <a:lnTo>
                  <a:pt x="221" y="235"/>
                </a:lnTo>
                <a:lnTo>
                  <a:pt x="221" y="234"/>
                </a:lnTo>
                <a:lnTo>
                  <a:pt x="215" y="221"/>
                </a:lnTo>
                <a:lnTo>
                  <a:pt x="231" y="202"/>
                </a:lnTo>
                <a:lnTo>
                  <a:pt x="232" y="202"/>
                </a:lnTo>
                <a:lnTo>
                  <a:pt x="233" y="203"/>
                </a:lnTo>
                <a:lnTo>
                  <a:pt x="236" y="203"/>
                </a:lnTo>
                <a:lnTo>
                  <a:pt x="238" y="205"/>
                </a:lnTo>
                <a:lnTo>
                  <a:pt x="240" y="206"/>
                </a:lnTo>
                <a:lnTo>
                  <a:pt x="244" y="206"/>
                </a:lnTo>
                <a:lnTo>
                  <a:pt x="246" y="207"/>
                </a:lnTo>
                <a:lnTo>
                  <a:pt x="247" y="207"/>
                </a:lnTo>
                <a:lnTo>
                  <a:pt x="250" y="207"/>
                </a:lnTo>
                <a:lnTo>
                  <a:pt x="251" y="206"/>
                </a:lnTo>
                <a:lnTo>
                  <a:pt x="253" y="206"/>
                </a:lnTo>
                <a:lnTo>
                  <a:pt x="253" y="205"/>
                </a:lnTo>
                <a:lnTo>
                  <a:pt x="255" y="203"/>
                </a:lnTo>
                <a:lnTo>
                  <a:pt x="256" y="203"/>
                </a:lnTo>
                <a:lnTo>
                  <a:pt x="256" y="202"/>
                </a:lnTo>
                <a:lnTo>
                  <a:pt x="256" y="201"/>
                </a:lnTo>
                <a:lnTo>
                  <a:pt x="257" y="200"/>
                </a:lnTo>
                <a:lnTo>
                  <a:pt x="258" y="198"/>
                </a:lnTo>
                <a:lnTo>
                  <a:pt x="259" y="195"/>
                </a:lnTo>
                <a:lnTo>
                  <a:pt x="260" y="192"/>
                </a:lnTo>
                <a:lnTo>
                  <a:pt x="260" y="189"/>
                </a:lnTo>
                <a:lnTo>
                  <a:pt x="260" y="187"/>
                </a:lnTo>
                <a:lnTo>
                  <a:pt x="259" y="186"/>
                </a:lnTo>
                <a:lnTo>
                  <a:pt x="258" y="185"/>
                </a:lnTo>
                <a:lnTo>
                  <a:pt x="258" y="184"/>
                </a:lnTo>
                <a:lnTo>
                  <a:pt x="257" y="184"/>
                </a:lnTo>
                <a:lnTo>
                  <a:pt x="257" y="182"/>
                </a:lnTo>
                <a:lnTo>
                  <a:pt x="245" y="175"/>
                </a:lnTo>
                <a:lnTo>
                  <a:pt x="250" y="150"/>
                </a:lnTo>
                <a:lnTo>
                  <a:pt x="251" y="150"/>
                </a:lnTo>
                <a:lnTo>
                  <a:pt x="252" y="150"/>
                </a:lnTo>
                <a:lnTo>
                  <a:pt x="253" y="150"/>
                </a:lnTo>
                <a:lnTo>
                  <a:pt x="256" y="148"/>
                </a:lnTo>
                <a:lnTo>
                  <a:pt x="258" y="148"/>
                </a:lnTo>
                <a:lnTo>
                  <a:pt x="262" y="148"/>
                </a:lnTo>
                <a:lnTo>
                  <a:pt x="264" y="147"/>
                </a:lnTo>
                <a:lnTo>
                  <a:pt x="266" y="147"/>
                </a:lnTo>
                <a:lnTo>
                  <a:pt x="269" y="146"/>
                </a:lnTo>
                <a:lnTo>
                  <a:pt x="270" y="145"/>
                </a:lnTo>
                <a:lnTo>
                  <a:pt x="271" y="144"/>
                </a:lnTo>
                <a:lnTo>
                  <a:pt x="271" y="143"/>
                </a:lnTo>
                <a:lnTo>
                  <a:pt x="272" y="141"/>
                </a:lnTo>
                <a:lnTo>
                  <a:pt x="272" y="140"/>
                </a:lnTo>
                <a:lnTo>
                  <a:pt x="272" y="139"/>
                </a:lnTo>
                <a:lnTo>
                  <a:pt x="272" y="138"/>
                </a:lnTo>
                <a:lnTo>
                  <a:pt x="272" y="136"/>
                </a:lnTo>
                <a:lnTo>
                  <a:pt x="272" y="133"/>
                </a:lnTo>
                <a:lnTo>
                  <a:pt x="272" y="131"/>
                </a:lnTo>
                <a:lnTo>
                  <a:pt x="272" y="127"/>
                </a:lnTo>
                <a:lnTo>
                  <a:pt x="271" y="125"/>
                </a:lnTo>
                <a:lnTo>
                  <a:pt x="270" y="123"/>
                </a:lnTo>
                <a:lnTo>
                  <a:pt x="269" y="123"/>
                </a:lnTo>
                <a:lnTo>
                  <a:pt x="266" y="122"/>
                </a:lnTo>
                <a:lnTo>
                  <a:pt x="265" y="122"/>
                </a:lnTo>
                <a:lnTo>
                  <a:pt x="264" y="122"/>
                </a:lnTo>
                <a:lnTo>
                  <a:pt x="250" y="119"/>
                </a:lnTo>
                <a:lnTo>
                  <a:pt x="243" y="95"/>
                </a:lnTo>
                <a:lnTo>
                  <a:pt x="244" y="95"/>
                </a:lnTo>
                <a:lnTo>
                  <a:pt x="244" y="94"/>
                </a:lnTo>
                <a:lnTo>
                  <a:pt x="246" y="92"/>
                </a:lnTo>
                <a:lnTo>
                  <a:pt x="247" y="91"/>
                </a:lnTo>
                <a:lnTo>
                  <a:pt x="250" y="90"/>
                </a:lnTo>
                <a:lnTo>
                  <a:pt x="252" y="88"/>
                </a:lnTo>
                <a:lnTo>
                  <a:pt x="255" y="87"/>
                </a:lnTo>
                <a:lnTo>
                  <a:pt x="256" y="85"/>
                </a:lnTo>
                <a:lnTo>
                  <a:pt x="257" y="83"/>
                </a:lnTo>
                <a:lnTo>
                  <a:pt x="258" y="82"/>
                </a:lnTo>
                <a:lnTo>
                  <a:pt x="259" y="81"/>
                </a:lnTo>
                <a:lnTo>
                  <a:pt x="259" y="78"/>
                </a:lnTo>
                <a:lnTo>
                  <a:pt x="259" y="77"/>
                </a:lnTo>
                <a:lnTo>
                  <a:pt x="258" y="76"/>
                </a:lnTo>
                <a:lnTo>
                  <a:pt x="258" y="75"/>
                </a:lnTo>
                <a:lnTo>
                  <a:pt x="257" y="74"/>
                </a:lnTo>
                <a:lnTo>
                  <a:pt x="256" y="73"/>
                </a:lnTo>
                <a:lnTo>
                  <a:pt x="255" y="70"/>
                </a:lnTo>
                <a:lnTo>
                  <a:pt x="253" y="68"/>
                </a:lnTo>
                <a:lnTo>
                  <a:pt x="252" y="64"/>
                </a:lnTo>
                <a:lnTo>
                  <a:pt x="250" y="63"/>
                </a:lnTo>
                <a:lnTo>
                  <a:pt x="247" y="62"/>
                </a:lnTo>
                <a:lnTo>
                  <a:pt x="246" y="62"/>
                </a:lnTo>
                <a:lnTo>
                  <a:pt x="245" y="62"/>
                </a:lnTo>
                <a:lnTo>
                  <a:pt x="244" y="62"/>
                </a:lnTo>
                <a:lnTo>
                  <a:pt x="243" y="63"/>
                </a:lnTo>
                <a:lnTo>
                  <a:pt x="229" y="68"/>
                </a:lnTo>
                <a:lnTo>
                  <a:pt x="211" y="49"/>
                </a:lnTo>
                <a:lnTo>
                  <a:pt x="212" y="48"/>
                </a:lnTo>
                <a:lnTo>
                  <a:pt x="212" y="47"/>
                </a:lnTo>
                <a:lnTo>
                  <a:pt x="214" y="44"/>
                </a:lnTo>
                <a:lnTo>
                  <a:pt x="215" y="42"/>
                </a:lnTo>
                <a:lnTo>
                  <a:pt x="216" y="40"/>
                </a:lnTo>
                <a:lnTo>
                  <a:pt x="217" y="37"/>
                </a:lnTo>
                <a:lnTo>
                  <a:pt x="218" y="35"/>
                </a:lnTo>
                <a:lnTo>
                  <a:pt x="218" y="33"/>
                </a:lnTo>
                <a:lnTo>
                  <a:pt x="218" y="30"/>
                </a:lnTo>
                <a:lnTo>
                  <a:pt x="218" y="29"/>
                </a:lnTo>
                <a:lnTo>
                  <a:pt x="218" y="28"/>
                </a:lnTo>
                <a:lnTo>
                  <a:pt x="217" y="27"/>
                </a:lnTo>
                <a:lnTo>
                  <a:pt x="216" y="26"/>
                </a:lnTo>
                <a:lnTo>
                  <a:pt x="216" y="25"/>
                </a:lnTo>
                <a:lnTo>
                  <a:pt x="215" y="25"/>
                </a:lnTo>
                <a:lnTo>
                  <a:pt x="214" y="23"/>
                </a:lnTo>
                <a:lnTo>
                  <a:pt x="212" y="23"/>
                </a:lnTo>
                <a:lnTo>
                  <a:pt x="210" y="22"/>
                </a:lnTo>
                <a:lnTo>
                  <a:pt x="208" y="20"/>
                </a:lnTo>
                <a:lnTo>
                  <a:pt x="205" y="19"/>
                </a:lnTo>
                <a:lnTo>
                  <a:pt x="203" y="19"/>
                </a:lnTo>
                <a:lnTo>
                  <a:pt x="201" y="19"/>
                </a:lnTo>
                <a:lnTo>
                  <a:pt x="198" y="19"/>
                </a:lnTo>
                <a:lnTo>
                  <a:pt x="197" y="20"/>
                </a:lnTo>
                <a:lnTo>
                  <a:pt x="196" y="21"/>
                </a:lnTo>
                <a:lnTo>
                  <a:pt x="187" y="33"/>
                </a:lnTo>
                <a:lnTo>
                  <a:pt x="162" y="23"/>
                </a:lnTo>
                <a:lnTo>
                  <a:pt x="162" y="22"/>
                </a:lnTo>
                <a:lnTo>
                  <a:pt x="162" y="20"/>
                </a:lnTo>
                <a:lnTo>
                  <a:pt x="162" y="18"/>
                </a:lnTo>
                <a:lnTo>
                  <a:pt x="162" y="15"/>
                </a:lnTo>
                <a:lnTo>
                  <a:pt x="162" y="13"/>
                </a:lnTo>
                <a:lnTo>
                  <a:pt x="161" y="11"/>
                </a:lnTo>
                <a:lnTo>
                  <a:pt x="161" y="8"/>
                </a:lnTo>
                <a:lnTo>
                  <a:pt x="161" y="6"/>
                </a:lnTo>
                <a:lnTo>
                  <a:pt x="160" y="4"/>
                </a:lnTo>
                <a:lnTo>
                  <a:pt x="159" y="2"/>
                </a:lnTo>
                <a:lnTo>
                  <a:pt x="157" y="2"/>
                </a:lnTo>
                <a:lnTo>
                  <a:pt x="156" y="1"/>
                </a:lnTo>
                <a:lnTo>
                  <a:pt x="155" y="1"/>
                </a:lnTo>
                <a:lnTo>
                  <a:pt x="155" y="0"/>
                </a:lnTo>
                <a:lnTo>
                  <a:pt x="154" y="0"/>
                </a:lnTo>
                <a:lnTo>
                  <a:pt x="153" y="0"/>
                </a:lnTo>
                <a:lnTo>
                  <a:pt x="150" y="0"/>
                </a:lnTo>
                <a:lnTo>
                  <a:pt x="148" y="0"/>
                </a:lnTo>
                <a:lnTo>
                  <a:pt x="146" y="0"/>
                </a:lnTo>
                <a:lnTo>
                  <a:pt x="142" y="0"/>
                </a:lnTo>
                <a:lnTo>
                  <a:pt x="140" y="0"/>
                </a:lnTo>
                <a:lnTo>
                  <a:pt x="138" y="1"/>
                </a:lnTo>
                <a:lnTo>
                  <a:pt x="136" y="2"/>
                </a:lnTo>
                <a:lnTo>
                  <a:pt x="136" y="4"/>
                </a:lnTo>
                <a:lnTo>
                  <a:pt x="135" y="5"/>
                </a:lnTo>
                <a:lnTo>
                  <a:pt x="135" y="6"/>
                </a:lnTo>
                <a:lnTo>
                  <a:pt x="132" y="20"/>
                </a:lnTo>
                <a:lnTo>
                  <a:pt x="107" y="25"/>
                </a:lnTo>
                <a:lnTo>
                  <a:pt x="107" y="23"/>
                </a:lnTo>
                <a:lnTo>
                  <a:pt x="106" y="22"/>
                </a:lnTo>
                <a:lnTo>
                  <a:pt x="105" y="21"/>
                </a:lnTo>
                <a:lnTo>
                  <a:pt x="104" y="19"/>
                </a:lnTo>
                <a:lnTo>
                  <a:pt x="103" y="16"/>
                </a:lnTo>
                <a:lnTo>
                  <a:pt x="101" y="14"/>
                </a:lnTo>
                <a:lnTo>
                  <a:pt x="100" y="12"/>
                </a:lnTo>
                <a:lnTo>
                  <a:pt x="99" y="11"/>
                </a:lnTo>
                <a:lnTo>
                  <a:pt x="97" y="8"/>
                </a:lnTo>
                <a:lnTo>
                  <a:pt x="96" y="7"/>
                </a:lnTo>
                <a:lnTo>
                  <a:pt x="94" y="7"/>
                </a:lnTo>
                <a:lnTo>
                  <a:pt x="93" y="7"/>
                </a:lnTo>
                <a:lnTo>
                  <a:pt x="91" y="7"/>
                </a:lnTo>
                <a:lnTo>
                  <a:pt x="90" y="7"/>
                </a:lnTo>
                <a:lnTo>
                  <a:pt x="89" y="7"/>
                </a:lnTo>
                <a:lnTo>
                  <a:pt x="87" y="8"/>
                </a:lnTo>
                <a:lnTo>
                  <a:pt x="86" y="8"/>
                </a:lnTo>
                <a:lnTo>
                  <a:pt x="84" y="9"/>
                </a:lnTo>
                <a:lnTo>
                  <a:pt x="80" y="11"/>
                </a:lnTo>
                <a:lnTo>
                  <a:pt x="78" y="12"/>
                </a:lnTo>
                <a:lnTo>
                  <a:pt x="76" y="14"/>
                </a:lnTo>
                <a:lnTo>
                  <a:pt x="75" y="15"/>
                </a:lnTo>
                <a:lnTo>
                  <a:pt x="75" y="18"/>
                </a:lnTo>
                <a:lnTo>
                  <a:pt x="75" y="19"/>
                </a:lnTo>
                <a:lnTo>
                  <a:pt x="75" y="20"/>
                </a:lnTo>
                <a:lnTo>
                  <a:pt x="75" y="21"/>
                </a:lnTo>
                <a:lnTo>
                  <a:pt x="78" y="35"/>
                </a:lnTo>
                <a:lnTo>
                  <a:pt x="58" y="50"/>
                </a:lnTo>
                <a:lnTo>
                  <a:pt x="57" y="49"/>
                </a:lnTo>
                <a:lnTo>
                  <a:pt x="55" y="48"/>
                </a:lnTo>
                <a:lnTo>
                  <a:pt x="53" y="47"/>
                </a:lnTo>
                <a:lnTo>
                  <a:pt x="51" y="46"/>
                </a:lnTo>
                <a:lnTo>
                  <a:pt x="49" y="44"/>
                </a:lnTo>
                <a:lnTo>
                  <a:pt x="46" y="43"/>
                </a:lnTo>
                <a:lnTo>
                  <a:pt x="44" y="42"/>
                </a:lnTo>
                <a:lnTo>
                  <a:pt x="42" y="41"/>
                </a:lnTo>
                <a:lnTo>
                  <a:pt x="41" y="41"/>
                </a:lnTo>
                <a:lnTo>
                  <a:pt x="38" y="41"/>
                </a:lnTo>
                <a:lnTo>
                  <a:pt x="37" y="41"/>
                </a:lnTo>
                <a:lnTo>
                  <a:pt x="36" y="42"/>
                </a:lnTo>
                <a:lnTo>
                  <a:pt x="35" y="42"/>
                </a:lnTo>
                <a:lnTo>
                  <a:pt x="35" y="43"/>
                </a:lnTo>
                <a:lnTo>
                  <a:pt x="34" y="43"/>
                </a:lnTo>
                <a:lnTo>
                  <a:pt x="34" y="44"/>
                </a:lnTo>
                <a:lnTo>
                  <a:pt x="32" y="46"/>
                </a:lnTo>
                <a:lnTo>
                  <a:pt x="30" y="48"/>
                </a:lnTo>
                <a:lnTo>
                  <a:pt x="29" y="50"/>
                </a:lnTo>
                <a:lnTo>
                  <a:pt x="27" y="53"/>
                </a:lnTo>
                <a:lnTo>
                  <a:pt x="25" y="55"/>
                </a:lnTo>
                <a:lnTo>
                  <a:pt x="25" y="57"/>
                </a:lnTo>
                <a:lnTo>
                  <a:pt x="27" y="59"/>
                </a:lnTo>
                <a:lnTo>
                  <a:pt x="27" y="60"/>
                </a:lnTo>
                <a:lnTo>
                  <a:pt x="28" y="61"/>
                </a:lnTo>
                <a:lnTo>
                  <a:pt x="28" y="62"/>
                </a:lnTo>
                <a:lnTo>
                  <a:pt x="38" y="73"/>
                </a:lnTo>
                <a:lnTo>
                  <a:pt x="27" y="96"/>
                </a:lnTo>
                <a:lnTo>
                  <a:pt x="25" y="96"/>
                </a:lnTo>
                <a:lnTo>
                  <a:pt x="24" y="96"/>
                </a:lnTo>
                <a:lnTo>
                  <a:pt x="23" y="96"/>
                </a:lnTo>
                <a:lnTo>
                  <a:pt x="21" y="95"/>
                </a:lnTo>
                <a:lnTo>
                  <a:pt x="18" y="95"/>
                </a:lnTo>
                <a:lnTo>
                  <a:pt x="16" y="95"/>
                </a:lnTo>
                <a:lnTo>
                  <a:pt x="13" y="95"/>
                </a:lnTo>
                <a:lnTo>
                  <a:pt x="10" y="95"/>
                </a:lnTo>
                <a:lnTo>
                  <a:pt x="8" y="95"/>
                </a:lnTo>
                <a:lnTo>
                  <a:pt x="7" y="96"/>
                </a:lnTo>
                <a:lnTo>
                  <a:pt x="6" y="97"/>
                </a:lnTo>
                <a:lnTo>
                  <a:pt x="4" y="97"/>
                </a:lnTo>
                <a:lnTo>
                  <a:pt x="3" y="98"/>
                </a:lnTo>
                <a:lnTo>
                  <a:pt x="3" y="99"/>
                </a:lnTo>
                <a:lnTo>
                  <a:pt x="2" y="101"/>
                </a:lnTo>
                <a:lnTo>
                  <a:pt x="2" y="102"/>
                </a:lnTo>
                <a:lnTo>
                  <a:pt x="2" y="103"/>
                </a:lnTo>
                <a:lnTo>
                  <a:pt x="2" y="104"/>
                </a:lnTo>
                <a:lnTo>
                  <a:pt x="1" y="106"/>
                </a:lnTo>
                <a:lnTo>
                  <a:pt x="1" y="110"/>
                </a:lnTo>
                <a:lnTo>
                  <a:pt x="0" y="112"/>
                </a:lnTo>
                <a:lnTo>
                  <a:pt x="1" y="115"/>
                </a:lnTo>
                <a:lnTo>
                  <a:pt x="1" y="117"/>
                </a:lnTo>
                <a:lnTo>
                  <a:pt x="2" y="118"/>
                </a:lnTo>
                <a:lnTo>
                  <a:pt x="3" y="119"/>
                </a:lnTo>
                <a:lnTo>
                  <a:pt x="4" y="119"/>
                </a:lnTo>
                <a:lnTo>
                  <a:pt x="6" y="120"/>
                </a:lnTo>
                <a:lnTo>
                  <a:pt x="20" y="125"/>
                </a:lnTo>
                <a:lnTo>
                  <a:pt x="20" y="151"/>
                </a:lnTo>
                <a:lnTo>
                  <a:pt x="18" y="152"/>
                </a:lnTo>
                <a:lnTo>
                  <a:pt x="17" y="152"/>
                </a:lnTo>
                <a:lnTo>
                  <a:pt x="15" y="153"/>
                </a:lnTo>
                <a:lnTo>
                  <a:pt x="13" y="154"/>
                </a:lnTo>
                <a:lnTo>
                  <a:pt x="10" y="155"/>
                </a:lnTo>
                <a:lnTo>
                  <a:pt x="8" y="157"/>
                </a:lnTo>
                <a:lnTo>
                  <a:pt x="6" y="158"/>
                </a:lnTo>
                <a:lnTo>
                  <a:pt x="3" y="159"/>
                </a:lnTo>
                <a:lnTo>
                  <a:pt x="2" y="160"/>
                </a:lnTo>
                <a:lnTo>
                  <a:pt x="2" y="161"/>
                </a:lnTo>
                <a:lnTo>
                  <a:pt x="1" y="162"/>
                </a:lnTo>
                <a:lnTo>
                  <a:pt x="1" y="164"/>
                </a:lnTo>
                <a:lnTo>
                  <a:pt x="1" y="165"/>
                </a:lnTo>
                <a:lnTo>
                  <a:pt x="1" y="166"/>
                </a:lnTo>
                <a:lnTo>
                  <a:pt x="1" y="167"/>
                </a:lnTo>
                <a:lnTo>
                  <a:pt x="2" y="168"/>
                </a:lnTo>
                <a:lnTo>
                  <a:pt x="2" y="170"/>
                </a:lnTo>
                <a:lnTo>
                  <a:pt x="3" y="172"/>
                </a:lnTo>
                <a:lnTo>
                  <a:pt x="3" y="175"/>
                </a:lnTo>
                <a:lnTo>
                  <a:pt x="4" y="178"/>
                </a:lnTo>
                <a:lnTo>
                  <a:pt x="6" y="180"/>
                </a:lnTo>
                <a:lnTo>
                  <a:pt x="8" y="181"/>
                </a:lnTo>
                <a:lnTo>
                  <a:pt x="9" y="182"/>
                </a:lnTo>
                <a:lnTo>
                  <a:pt x="10" y="182"/>
                </a:lnTo>
                <a:lnTo>
                  <a:pt x="11" y="182"/>
                </a:lnTo>
                <a:lnTo>
                  <a:pt x="13" y="182"/>
                </a:lnTo>
                <a:lnTo>
                  <a:pt x="28" y="180"/>
                </a:lnTo>
                <a:lnTo>
                  <a:pt x="39" y="202"/>
                </a:lnTo>
              </a:path>
            </a:pathLst>
          </a:custGeom>
          <a:noFill/>
          <a:ln w="3175">
            <a:solidFill>
              <a:srgbClr val="C2C2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55" name="Freeform 151">
            <a:extLst>
              <a:ext uri="{FF2B5EF4-FFF2-40B4-BE49-F238E27FC236}">
                <a16:creationId xmlns:a16="http://schemas.microsoft.com/office/drawing/2014/main" id="{D03AADA6-7304-0845-8609-AF45364BA0C8}"/>
              </a:ext>
            </a:extLst>
          </p:cNvPr>
          <p:cNvSpPr>
            <a:spLocks/>
          </p:cNvSpPr>
          <p:nvPr/>
        </p:nvSpPr>
        <p:spPr bwMode="auto">
          <a:xfrm>
            <a:off x="3382963" y="4924425"/>
            <a:ext cx="30162" cy="41275"/>
          </a:xfrm>
          <a:custGeom>
            <a:avLst/>
            <a:gdLst>
              <a:gd name="T0" fmla="*/ 2147483647 w 110"/>
              <a:gd name="T1" fmla="*/ 0 h 158"/>
              <a:gd name="T2" fmla="*/ 2147483647 w 110"/>
              <a:gd name="T3" fmla="*/ 2147483647 h 158"/>
              <a:gd name="T4" fmla="*/ 2147483647 w 110"/>
              <a:gd name="T5" fmla="*/ 2147483647 h 158"/>
              <a:gd name="T6" fmla="*/ 2147483647 w 110"/>
              <a:gd name="T7" fmla="*/ 2147483647 h 158"/>
              <a:gd name="T8" fmla="*/ 2147483647 w 110"/>
              <a:gd name="T9" fmla="*/ 2147483647 h 158"/>
              <a:gd name="T10" fmla="*/ 2147483647 w 110"/>
              <a:gd name="T11" fmla="*/ 2147483647 h 158"/>
              <a:gd name="T12" fmla="*/ 2147483647 w 110"/>
              <a:gd name="T13" fmla="*/ 2147483647 h 158"/>
              <a:gd name="T14" fmla="*/ 2147483647 w 110"/>
              <a:gd name="T15" fmla="*/ 2147483647 h 158"/>
              <a:gd name="T16" fmla="*/ 2147483647 w 110"/>
              <a:gd name="T17" fmla="*/ 2147483647 h 158"/>
              <a:gd name="T18" fmla="*/ 2147483647 w 110"/>
              <a:gd name="T19" fmla="*/ 2147483647 h 158"/>
              <a:gd name="T20" fmla="*/ 2147483647 w 110"/>
              <a:gd name="T21" fmla="*/ 2147483647 h 158"/>
              <a:gd name="T22" fmla="*/ 2147483647 w 110"/>
              <a:gd name="T23" fmla="*/ 2147483647 h 158"/>
              <a:gd name="T24" fmla="*/ 2147483647 w 110"/>
              <a:gd name="T25" fmla="*/ 2147483647 h 158"/>
              <a:gd name="T26" fmla="*/ 2147483647 w 110"/>
              <a:gd name="T27" fmla="*/ 2147483647 h 158"/>
              <a:gd name="T28" fmla="*/ 2147483647 w 110"/>
              <a:gd name="T29" fmla="*/ 2147483647 h 158"/>
              <a:gd name="T30" fmla="*/ 2147483647 w 110"/>
              <a:gd name="T31" fmla="*/ 2147483647 h 158"/>
              <a:gd name="T32" fmla="*/ 2147483647 w 110"/>
              <a:gd name="T33" fmla="*/ 2147483647 h 158"/>
              <a:gd name="T34" fmla="*/ 2147483647 w 110"/>
              <a:gd name="T35" fmla="*/ 2147483647 h 158"/>
              <a:gd name="T36" fmla="*/ 2147483647 w 110"/>
              <a:gd name="T37" fmla="*/ 2147483647 h 158"/>
              <a:gd name="T38" fmla="*/ 2147483647 w 110"/>
              <a:gd name="T39" fmla="*/ 2147483647 h 158"/>
              <a:gd name="T40" fmla="*/ 2147483647 w 110"/>
              <a:gd name="T41" fmla="*/ 2147483647 h 158"/>
              <a:gd name="T42" fmla="*/ 2147483647 w 110"/>
              <a:gd name="T43" fmla="*/ 2147483647 h 158"/>
              <a:gd name="T44" fmla="*/ 2147483647 w 110"/>
              <a:gd name="T45" fmla="*/ 2147483647 h 158"/>
              <a:gd name="T46" fmla="*/ 2147483647 w 110"/>
              <a:gd name="T47" fmla="*/ 2147483647 h 158"/>
              <a:gd name="T48" fmla="*/ 2147483647 w 110"/>
              <a:gd name="T49" fmla="*/ 2147483647 h 158"/>
              <a:gd name="T50" fmla="*/ 2147483647 w 110"/>
              <a:gd name="T51" fmla="*/ 2147483647 h 158"/>
              <a:gd name="T52" fmla="*/ 2147483647 w 110"/>
              <a:gd name="T53" fmla="*/ 2147483647 h 158"/>
              <a:gd name="T54" fmla="*/ 2147483647 w 110"/>
              <a:gd name="T55" fmla="*/ 2147483647 h 158"/>
              <a:gd name="T56" fmla="*/ 2147483647 w 110"/>
              <a:gd name="T57" fmla="*/ 2147483647 h 158"/>
              <a:gd name="T58" fmla="*/ 2147483647 w 110"/>
              <a:gd name="T59" fmla="*/ 2147483647 h 158"/>
              <a:gd name="T60" fmla="*/ 2147483647 w 110"/>
              <a:gd name="T61" fmla="*/ 2147483647 h 158"/>
              <a:gd name="T62" fmla="*/ 2147483647 w 110"/>
              <a:gd name="T63" fmla="*/ 2147483647 h 158"/>
              <a:gd name="T64" fmla="*/ 2147483647 w 110"/>
              <a:gd name="T65" fmla="*/ 2147483647 h 158"/>
              <a:gd name="T66" fmla="*/ 2147483647 w 110"/>
              <a:gd name="T67" fmla="*/ 2147483647 h 158"/>
              <a:gd name="T68" fmla="*/ 2147483647 w 110"/>
              <a:gd name="T69" fmla="*/ 2147483647 h 158"/>
              <a:gd name="T70" fmla="*/ 0 w 110"/>
              <a:gd name="T71" fmla="*/ 2147483647 h 158"/>
              <a:gd name="T72" fmla="*/ 2147483647 w 110"/>
              <a:gd name="T73" fmla="*/ 2147483647 h 158"/>
              <a:gd name="T74" fmla="*/ 2147483647 w 110"/>
              <a:gd name="T75" fmla="*/ 2147483647 h 158"/>
              <a:gd name="T76" fmla="*/ 2147483647 w 110"/>
              <a:gd name="T77" fmla="*/ 2147483647 h 158"/>
              <a:gd name="T78" fmla="*/ 2147483647 w 110"/>
              <a:gd name="T79" fmla="*/ 2147483647 h 158"/>
              <a:gd name="T80" fmla="*/ 2147483647 w 110"/>
              <a:gd name="T81" fmla="*/ 2147483647 h 158"/>
              <a:gd name="T82" fmla="*/ 2147483647 w 110"/>
              <a:gd name="T83" fmla="*/ 2147483647 h 158"/>
              <a:gd name="T84" fmla="*/ 2147483647 w 110"/>
              <a:gd name="T85" fmla="*/ 2147483647 h 158"/>
              <a:gd name="T86" fmla="*/ 2147483647 w 110"/>
              <a:gd name="T87" fmla="*/ 2147483647 h 158"/>
              <a:gd name="T88" fmla="*/ 2147483647 w 110"/>
              <a:gd name="T89" fmla="*/ 2147483647 h 158"/>
              <a:gd name="T90" fmla="*/ 2147483647 w 110"/>
              <a:gd name="T91" fmla="*/ 2147483647 h 158"/>
              <a:gd name="T92" fmla="*/ 2147483647 w 110"/>
              <a:gd name="T93" fmla="*/ 0 h 158"/>
              <a:gd name="T94" fmla="*/ 2147483647 w 110"/>
              <a:gd name="T95" fmla="*/ 0 h 158"/>
              <a:gd name="T96" fmla="*/ 2147483647 w 110"/>
              <a:gd name="T97" fmla="*/ 0 h 1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0"/>
              <a:gd name="T148" fmla="*/ 0 h 158"/>
              <a:gd name="T149" fmla="*/ 110 w 110"/>
              <a:gd name="T150" fmla="*/ 158 h 1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0" h="158">
                <a:moveTo>
                  <a:pt x="69" y="0"/>
                </a:moveTo>
                <a:lnTo>
                  <a:pt x="75" y="2"/>
                </a:lnTo>
                <a:lnTo>
                  <a:pt x="80" y="4"/>
                </a:lnTo>
                <a:lnTo>
                  <a:pt x="85" y="7"/>
                </a:lnTo>
                <a:lnTo>
                  <a:pt x="89" y="11"/>
                </a:lnTo>
                <a:lnTo>
                  <a:pt x="94" y="14"/>
                </a:lnTo>
                <a:lnTo>
                  <a:pt x="97" y="19"/>
                </a:lnTo>
                <a:lnTo>
                  <a:pt x="101" y="25"/>
                </a:lnTo>
                <a:lnTo>
                  <a:pt x="103" y="31"/>
                </a:lnTo>
                <a:lnTo>
                  <a:pt x="108" y="42"/>
                </a:lnTo>
                <a:lnTo>
                  <a:pt x="110" y="58"/>
                </a:lnTo>
                <a:lnTo>
                  <a:pt x="110" y="73"/>
                </a:lnTo>
                <a:lnTo>
                  <a:pt x="109" y="88"/>
                </a:lnTo>
                <a:lnTo>
                  <a:pt x="106" y="104"/>
                </a:lnTo>
                <a:lnTo>
                  <a:pt x="100" y="118"/>
                </a:lnTo>
                <a:lnTo>
                  <a:pt x="93" y="130"/>
                </a:lnTo>
                <a:lnTo>
                  <a:pt x="83" y="141"/>
                </a:lnTo>
                <a:lnTo>
                  <a:pt x="79" y="145"/>
                </a:lnTo>
                <a:lnTo>
                  <a:pt x="74" y="149"/>
                </a:lnTo>
                <a:lnTo>
                  <a:pt x="69" y="152"/>
                </a:lnTo>
                <a:lnTo>
                  <a:pt x="63" y="155"/>
                </a:lnTo>
                <a:lnTo>
                  <a:pt x="59" y="157"/>
                </a:lnTo>
                <a:lnTo>
                  <a:pt x="53" y="157"/>
                </a:lnTo>
                <a:lnTo>
                  <a:pt x="47" y="158"/>
                </a:lnTo>
                <a:lnTo>
                  <a:pt x="42" y="157"/>
                </a:lnTo>
                <a:lnTo>
                  <a:pt x="37" y="156"/>
                </a:lnTo>
                <a:lnTo>
                  <a:pt x="32" y="153"/>
                </a:lnTo>
                <a:lnTo>
                  <a:pt x="27" y="151"/>
                </a:lnTo>
                <a:lnTo>
                  <a:pt x="23" y="148"/>
                </a:lnTo>
                <a:lnTo>
                  <a:pt x="18" y="143"/>
                </a:lnTo>
                <a:lnTo>
                  <a:pt x="14" y="138"/>
                </a:lnTo>
                <a:lnTo>
                  <a:pt x="11" y="134"/>
                </a:lnTo>
                <a:lnTo>
                  <a:pt x="9" y="128"/>
                </a:lnTo>
                <a:lnTo>
                  <a:pt x="4" y="115"/>
                </a:lnTo>
                <a:lnTo>
                  <a:pt x="2" y="101"/>
                </a:lnTo>
                <a:lnTo>
                  <a:pt x="0" y="86"/>
                </a:lnTo>
                <a:lnTo>
                  <a:pt x="3" y="69"/>
                </a:lnTo>
                <a:lnTo>
                  <a:pt x="6" y="54"/>
                </a:lnTo>
                <a:lnTo>
                  <a:pt x="12" y="40"/>
                </a:lnTo>
                <a:lnTo>
                  <a:pt x="19" y="27"/>
                </a:lnTo>
                <a:lnTo>
                  <a:pt x="28" y="17"/>
                </a:lnTo>
                <a:lnTo>
                  <a:pt x="33" y="12"/>
                </a:lnTo>
                <a:lnTo>
                  <a:pt x="38" y="9"/>
                </a:lnTo>
                <a:lnTo>
                  <a:pt x="42" y="5"/>
                </a:lnTo>
                <a:lnTo>
                  <a:pt x="48" y="3"/>
                </a:lnTo>
                <a:lnTo>
                  <a:pt x="53" y="2"/>
                </a:lnTo>
                <a:lnTo>
                  <a:pt x="59" y="0"/>
                </a:lnTo>
                <a:lnTo>
                  <a:pt x="65" y="0"/>
                </a:lnTo>
                <a:lnTo>
                  <a:pt x="69" y="0"/>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56" name="Freeform 152">
            <a:extLst>
              <a:ext uri="{FF2B5EF4-FFF2-40B4-BE49-F238E27FC236}">
                <a16:creationId xmlns:a16="http://schemas.microsoft.com/office/drawing/2014/main" id="{7B1DDF5C-9EE0-4644-887A-C96D06C734AB}"/>
              </a:ext>
            </a:extLst>
          </p:cNvPr>
          <p:cNvSpPr>
            <a:spLocks/>
          </p:cNvSpPr>
          <p:nvPr/>
        </p:nvSpPr>
        <p:spPr bwMode="auto">
          <a:xfrm>
            <a:off x="3382963" y="4924425"/>
            <a:ext cx="30162" cy="41275"/>
          </a:xfrm>
          <a:custGeom>
            <a:avLst/>
            <a:gdLst>
              <a:gd name="T0" fmla="*/ 2147483647 w 110"/>
              <a:gd name="T1" fmla="*/ 0 h 158"/>
              <a:gd name="T2" fmla="*/ 2147483647 w 110"/>
              <a:gd name="T3" fmla="*/ 2147483647 h 158"/>
              <a:gd name="T4" fmla="*/ 2147483647 w 110"/>
              <a:gd name="T5" fmla="*/ 2147483647 h 158"/>
              <a:gd name="T6" fmla="*/ 2147483647 w 110"/>
              <a:gd name="T7" fmla="*/ 2147483647 h 158"/>
              <a:gd name="T8" fmla="*/ 2147483647 w 110"/>
              <a:gd name="T9" fmla="*/ 2147483647 h 158"/>
              <a:gd name="T10" fmla="*/ 2147483647 w 110"/>
              <a:gd name="T11" fmla="*/ 2147483647 h 158"/>
              <a:gd name="T12" fmla="*/ 2147483647 w 110"/>
              <a:gd name="T13" fmla="*/ 2147483647 h 158"/>
              <a:gd name="T14" fmla="*/ 2147483647 w 110"/>
              <a:gd name="T15" fmla="*/ 2147483647 h 158"/>
              <a:gd name="T16" fmla="*/ 2147483647 w 110"/>
              <a:gd name="T17" fmla="*/ 2147483647 h 158"/>
              <a:gd name="T18" fmla="*/ 2147483647 w 110"/>
              <a:gd name="T19" fmla="*/ 2147483647 h 158"/>
              <a:gd name="T20" fmla="*/ 2147483647 w 110"/>
              <a:gd name="T21" fmla="*/ 2147483647 h 158"/>
              <a:gd name="T22" fmla="*/ 2147483647 w 110"/>
              <a:gd name="T23" fmla="*/ 2147483647 h 158"/>
              <a:gd name="T24" fmla="*/ 2147483647 w 110"/>
              <a:gd name="T25" fmla="*/ 2147483647 h 158"/>
              <a:gd name="T26" fmla="*/ 2147483647 w 110"/>
              <a:gd name="T27" fmla="*/ 2147483647 h 158"/>
              <a:gd name="T28" fmla="*/ 2147483647 w 110"/>
              <a:gd name="T29" fmla="*/ 2147483647 h 158"/>
              <a:gd name="T30" fmla="*/ 2147483647 w 110"/>
              <a:gd name="T31" fmla="*/ 2147483647 h 158"/>
              <a:gd name="T32" fmla="*/ 2147483647 w 110"/>
              <a:gd name="T33" fmla="*/ 2147483647 h 158"/>
              <a:gd name="T34" fmla="*/ 2147483647 w 110"/>
              <a:gd name="T35" fmla="*/ 2147483647 h 158"/>
              <a:gd name="T36" fmla="*/ 2147483647 w 110"/>
              <a:gd name="T37" fmla="*/ 2147483647 h 158"/>
              <a:gd name="T38" fmla="*/ 2147483647 w 110"/>
              <a:gd name="T39" fmla="*/ 2147483647 h 158"/>
              <a:gd name="T40" fmla="*/ 2147483647 w 110"/>
              <a:gd name="T41" fmla="*/ 2147483647 h 158"/>
              <a:gd name="T42" fmla="*/ 2147483647 w 110"/>
              <a:gd name="T43" fmla="*/ 2147483647 h 158"/>
              <a:gd name="T44" fmla="*/ 2147483647 w 110"/>
              <a:gd name="T45" fmla="*/ 2147483647 h 158"/>
              <a:gd name="T46" fmla="*/ 2147483647 w 110"/>
              <a:gd name="T47" fmla="*/ 2147483647 h 158"/>
              <a:gd name="T48" fmla="*/ 2147483647 w 110"/>
              <a:gd name="T49" fmla="*/ 2147483647 h 158"/>
              <a:gd name="T50" fmla="*/ 2147483647 w 110"/>
              <a:gd name="T51" fmla="*/ 2147483647 h 158"/>
              <a:gd name="T52" fmla="*/ 2147483647 w 110"/>
              <a:gd name="T53" fmla="*/ 2147483647 h 158"/>
              <a:gd name="T54" fmla="*/ 2147483647 w 110"/>
              <a:gd name="T55" fmla="*/ 2147483647 h 158"/>
              <a:gd name="T56" fmla="*/ 2147483647 w 110"/>
              <a:gd name="T57" fmla="*/ 2147483647 h 158"/>
              <a:gd name="T58" fmla="*/ 2147483647 w 110"/>
              <a:gd name="T59" fmla="*/ 2147483647 h 158"/>
              <a:gd name="T60" fmla="*/ 2147483647 w 110"/>
              <a:gd name="T61" fmla="*/ 2147483647 h 158"/>
              <a:gd name="T62" fmla="*/ 2147483647 w 110"/>
              <a:gd name="T63" fmla="*/ 2147483647 h 158"/>
              <a:gd name="T64" fmla="*/ 2147483647 w 110"/>
              <a:gd name="T65" fmla="*/ 2147483647 h 158"/>
              <a:gd name="T66" fmla="*/ 2147483647 w 110"/>
              <a:gd name="T67" fmla="*/ 2147483647 h 158"/>
              <a:gd name="T68" fmla="*/ 2147483647 w 110"/>
              <a:gd name="T69" fmla="*/ 2147483647 h 158"/>
              <a:gd name="T70" fmla="*/ 0 w 110"/>
              <a:gd name="T71" fmla="*/ 2147483647 h 158"/>
              <a:gd name="T72" fmla="*/ 2147483647 w 110"/>
              <a:gd name="T73" fmla="*/ 2147483647 h 158"/>
              <a:gd name="T74" fmla="*/ 2147483647 w 110"/>
              <a:gd name="T75" fmla="*/ 2147483647 h 158"/>
              <a:gd name="T76" fmla="*/ 2147483647 w 110"/>
              <a:gd name="T77" fmla="*/ 2147483647 h 158"/>
              <a:gd name="T78" fmla="*/ 2147483647 w 110"/>
              <a:gd name="T79" fmla="*/ 2147483647 h 158"/>
              <a:gd name="T80" fmla="*/ 2147483647 w 110"/>
              <a:gd name="T81" fmla="*/ 2147483647 h 158"/>
              <a:gd name="T82" fmla="*/ 2147483647 w 110"/>
              <a:gd name="T83" fmla="*/ 2147483647 h 158"/>
              <a:gd name="T84" fmla="*/ 2147483647 w 110"/>
              <a:gd name="T85" fmla="*/ 2147483647 h 158"/>
              <a:gd name="T86" fmla="*/ 2147483647 w 110"/>
              <a:gd name="T87" fmla="*/ 2147483647 h 158"/>
              <a:gd name="T88" fmla="*/ 2147483647 w 110"/>
              <a:gd name="T89" fmla="*/ 2147483647 h 158"/>
              <a:gd name="T90" fmla="*/ 2147483647 w 110"/>
              <a:gd name="T91" fmla="*/ 2147483647 h 158"/>
              <a:gd name="T92" fmla="*/ 2147483647 w 110"/>
              <a:gd name="T93" fmla="*/ 0 h 158"/>
              <a:gd name="T94" fmla="*/ 2147483647 w 110"/>
              <a:gd name="T95" fmla="*/ 0 h 158"/>
              <a:gd name="T96" fmla="*/ 2147483647 w 110"/>
              <a:gd name="T97" fmla="*/ 0 h 1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0"/>
              <a:gd name="T148" fmla="*/ 0 h 158"/>
              <a:gd name="T149" fmla="*/ 110 w 110"/>
              <a:gd name="T150" fmla="*/ 158 h 1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0" h="158">
                <a:moveTo>
                  <a:pt x="69" y="0"/>
                </a:moveTo>
                <a:lnTo>
                  <a:pt x="75" y="2"/>
                </a:lnTo>
                <a:lnTo>
                  <a:pt x="80" y="4"/>
                </a:lnTo>
                <a:lnTo>
                  <a:pt x="85" y="7"/>
                </a:lnTo>
                <a:lnTo>
                  <a:pt x="89" y="11"/>
                </a:lnTo>
                <a:lnTo>
                  <a:pt x="94" y="14"/>
                </a:lnTo>
                <a:lnTo>
                  <a:pt x="97" y="19"/>
                </a:lnTo>
                <a:lnTo>
                  <a:pt x="101" y="25"/>
                </a:lnTo>
                <a:lnTo>
                  <a:pt x="103" y="31"/>
                </a:lnTo>
                <a:lnTo>
                  <a:pt x="108" y="42"/>
                </a:lnTo>
                <a:lnTo>
                  <a:pt x="110" y="58"/>
                </a:lnTo>
                <a:lnTo>
                  <a:pt x="110" y="73"/>
                </a:lnTo>
                <a:lnTo>
                  <a:pt x="109" y="88"/>
                </a:lnTo>
                <a:lnTo>
                  <a:pt x="106" y="104"/>
                </a:lnTo>
                <a:lnTo>
                  <a:pt x="100" y="118"/>
                </a:lnTo>
                <a:lnTo>
                  <a:pt x="93" y="130"/>
                </a:lnTo>
                <a:lnTo>
                  <a:pt x="83" y="141"/>
                </a:lnTo>
                <a:lnTo>
                  <a:pt x="79" y="145"/>
                </a:lnTo>
                <a:lnTo>
                  <a:pt x="74" y="149"/>
                </a:lnTo>
                <a:lnTo>
                  <a:pt x="69" y="152"/>
                </a:lnTo>
                <a:lnTo>
                  <a:pt x="63" y="155"/>
                </a:lnTo>
                <a:lnTo>
                  <a:pt x="59" y="157"/>
                </a:lnTo>
                <a:lnTo>
                  <a:pt x="53" y="157"/>
                </a:lnTo>
                <a:lnTo>
                  <a:pt x="47" y="158"/>
                </a:lnTo>
                <a:lnTo>
                  <a:pt x="42" y="157"/>
                </a:lnTo>
                <a:lnTo>
                  <a:pt x="37" y="156"/>
                </a:lnTo>
                <a:lnTo>
                  <a:pt x="32" y="153"/>
                </a:lnTo>
                <a:lnTo>
                  <a:pt x="27" y="151"/>
                </a:lnTo>
                <a:lnTo>
                  <a:pt x="23" y="148"/>
                </a:lnTo>
                <a:lnTo>
                  <a:pt x="18" y="143"/>
                </a:lnTo>
                <a:lnTo>
                  <a:pt x="14" y="138"/>
                </a:lnTo>
                <a:lnTo>
                  <a:pt x="11" y="134"/>
                </a:lnTo>
                <a:lnTo>
                  <a:pt x="9" y="128"/>
                </a:lnTo>
                <a:lnTo>
                  <a:pt x="4" y="115"/>
                </a:lnTo>
                <a:lnTo>
                  <a:pt x="2" y="101"/>
                </a:lnTo>
                <a:lnTo>
                  <a:pt x="0" y="86"/>
                </a:lnTo>
                <a:lnTo>
                  <a:pt x="3" y="69"/>
                </a:lnTo>
                <a:lnTo>
                  <a:pt x="6" y="54"/>
                </a:lnTo>
                <a:lnTo>
                  <a:pt x="12" y="40"/>
                </a:lnTo>
                <a:lnTo>
                  <a:pt x="19" y="27"/>
                </a:lnTo>
                <a:lnTo>
                  <a:pt x="28" y="17"/>
                </a:lnTo>
                <a:lnTo>
                  <a:pt x="33" y="12"/>
                </a:lnTo>
                <a:lnTo>
                  <a:pt x="38" y="9"/>
                </a:lnTo>
                <a:lnTo>
                  <a:pt x="42" y="5"/>
                </a:lnTo>
                <a:lnTo>
                  <a:pt x="48" y="3"/>
                </a:lnTo>
                <a:lnTo>
                  <a:pt x="53" y="2"/>
                </a:lnTo>
                <a:lnTo>
                  <a:pt x="59" y="0"/>
                </a:lnTo>
                <a:lnTo>
                  <a:pt x="65" y="0"/>
                </a:lnTo>
                <a:lnTo>
                  <a:pt x="69" y="0"/>
                </a:lnTo>
              </a:path>
            </a:pathLst>
          </a:custGeom>
          <a:noFill/>
          <a:ln w="0">
            <a:solidFill>
              <a:srgbClr val="C2C1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57" name="Freeform 153">
            <a:extLst>
              <a:ext uri="{FF2B5EF4-FFF2-40B4-BE49-F238E27FC236}">
                <a16:creationId xmlns:a16="http://schemas.microsoft.com/office/drawing/2014/main" id="{26AA205F-7C22-FA4A-9DF8-93F84434BEC0}"/>
              </a:ext>
            </a:extLst>
          </p:cNvPr>
          <p:cNvSpPr>
            <a:spLocks/>
          </p:cNvSpPr>
          <p:nvPr/>
        </p:nvSpPr>
        <p:spPr bwMode="auto">
          <a:xfrm>
            <a:off x="3390900" y="4932363"/>
            <a:ext cx="12700" cy="22225"/>
          </a:xfrm>
          <a:custGeom>
            <a:avLst/>
            <a:gdLst>
              <a:gd name="T0" fmla="*/ 2147483647 w 44"/>
              <a:gd name="T1" fmla="*/ 0 h 85"/>
              <a:gd name="T2" fmla="*/ 2147483647 w 44"/>
              <a:gd name="T3" fmla="*/ 2147483647 h 85"/>
              <a:gd name="T4" fmla="*/ 2147483647 w 44"/>
              <a:gd name="T5" fmla="*/ 2147483647 h 85"/>
              <a:gd name="T6" fmla="*/ 2147483647 w 44"/>
              <a:gd name="T7" fmla="*/ 2147483647 h 85"/>
              <a:gd name="T8" fmla="*/ 2147483647 w 44"/>
              <a:gd name="T9" fmla="*/ 2147483647 h 85"/>
              <a:gd name="T10" fmla="*/ 2147483647 w 44"/>
              <a:gd name="T11" fmla="*/ 2147483647 h 85"/>
              <a:gd name="T12" fmla="*/ 2147483647 w 44"/>
              <a:gd name="T13" fmla="*/ 2147483647 h 85"/>
              <a:gd name="T14" fmla="*/ 2147483647 w 44"/>
              <a:gd name="T15" fmla="*/ 2147483647 h 85"/>
              <a:gd name="T16" fmla="*/ 2147483647 w 44"/>
              <a:gd name="T17" fmla="*/ 2147483647 h 85"/>
              <a:gd name="T18" fmla="*/ 2147483647 w 44"/>
              <a:gd name="T19" fmla="*/ 2147483647 h 85"/>
              <a:gd name="T20" fmla="*/ 2147483647 w 44"/>
              <a:gd name="T21" fmla="*/ 2147483647 h 85"/>
              <a:gd name="T22" fmla="*/ 2147483647 w 44"/>
              <a:gd name="T23" fmla="*/ 2147483647 h 85"/>
              <a:gd name="T24" fmla="*/ 2147483647 w 44"/>
              <a:gd name="T25" fmla="*/ 2147483647 h 85"/>
              <a:gd name="T26" fmla="*/ 2147483647 w 44"/>
              <a:gd name="T27" fmla="*/ 2147483647 h 85"/>
              <a:gd name="T28" fmla="*/ 2147483647 w 44"/>
              <a:gd name="T29" fmla="*/ 2147483647 h 85"/>
              <a:gd name="T30" fmla="*/ 2147483647 w 44"/>
              <a:gd name="T31" fmla="*/ 2147483647 h 85"/>
              <a:gd name="T32" fmla="*/ 2147483647 w 44"/>
              <a:gd name="T33" fmla="*/ 2147483647 h 85"/>
              <a:gd name="T34" fmla="*/ 2147483647 w 44"/>
              <a:gd name="T35" fmla="*/ 2147483647 h 85"/>
              <a:gd name="T36" fmla="*/ 2147483647 w 44"/>
              <a:gd name="T37" fmla="*/ 2147483647 h 85"/>
              <a:gd name="T38" fmla="*/ 2147483647 w 44"/>
              <a:gd name="T39" fmla="*/ 2147483647 h 85"/>
              <a:gd name="T40" fmla="*/ 2147483647 w 44"/>
              <a:gd name="T41" fmla="*/ 2147483647 h 85"/>
              <a:gd name="T42" fmla="*/ 0 w 44"/>
              <a:gd name="T43" fmla="*/ 2147483647 h 85"/>
              <a:gd name="T44" fmla="*/ 0 w 44"/>
              <a:gd name="T45" fmla="*/ 2147483647 h 85"/>
              <a:gd name="T46" fmla="*/ 0 w 44"/>
              <a:gd name="T47" fmla="*/ 2147483647 h 85"/>
              <a:gd name="T48" fmla="*/ 2147483647 w 44"/>
              <a:gd name="T49" fmla="*/ 2147483647 h 85"/>
              <a:gd name="T50" fmla="*/ 2147483647 w 44"/>
              <a:gd name="T51" fmla="*/ 2147483647 h 85"/>
              <a:gd name="T52" fmla="*/ 2147483647 w 44"/>
              <a:gd name="T53" fmla="*/ 2147483647 h 85"/>
              <a:gd name="T54" fmla="*/ 2147483647 w 44"/>
              <a:gd name="T55" fmla="*/ 2147483647 h 85"/>
              <a:gd name="T56" fmla="*/ 2147483647 w 44"/>
              <a:gd name="T57" fmla="*/ 2147483647 h 85"/>
              <a:gd name="T58" fmla="*/ 2147483647 w 44"/>
              <a:gd name="T59" fmla="*/ 2147483647 h 85"/>
              <a:gd name="T60" fmla="*/ 2147483647 w 44"/>
              <a:gd name="T61" fmla="*/ 2147483647 h 85"/>
              <a:gd name="T62" fmla="*/ 2147483647 w 44"/>
              <a:gd name="T63" fmla="*/ 0 h 85"/>
              <a:gd name="T64" fmla="*/ 2147483647 w 44"/>
              <a:gd name="T65" fmla="*/ 0 h 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4"/>
              <a:gd name="T100" fmla="*/ 0 h 85"/>
              <a:gd name="T101" fmla="*/ 44 w 44"/>
              <a:gd name="T102" fmla="*/ 85 h 8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4" h="85">
                <a:moveTo>
                  <a:pt x="29" y="0"/>
                </a:moveTo>
                <a:lnTo>
                  <a:pt x="34" y="2"/>
                </a:lnTo>
                <a:lnTo>
                  <a:pt x="37" y="4"/>
                </a:lnTo>
                <a:lnTo>
                  <a:pt x="39" y="9"/>
                </a:lnTo>
                <a:lnTo>
                  <a:pt x="42" y="15"/>
                </a:lnTo>
                <a:lnTo>
                  <a:pt x="43" y="22"/>
                </a:lnTo>
                <a:lnTo>
                  <a:pt x="44" y="29"/>
                </a:lnTo>
                <a:lnTo>
                  <a:pt x="44" y="37"/>
                </a:lnTo>
                <a:lnTo>
                  <a:pt x="43" y="46"/>
                </a:lnTo>
                <a:lnTo>
                  <a:pt x="41" y="55"/>
                </a:lnTo>
                <a:lnTo>
                  <a:pt x="38" y="63"/>
                </a:lnTo>
                <a:lnTo>
                  <a:pt x="35" y="69"/>
                </a:lnTo>
                <a:lnTo>
                  <a:pt x="31" y="75"/>
                </a:lnTo>
                <a:lnTo>
                  <a:pt x="27" y="79"/>
                </a:lnTo>
                <a:lnTo>
                  <a:pt x="23" y="83"/>
                </a:lnTo>
                <a:lnTo>
                  <a:pt x="18" y="85"/>
                </a:lnTo>
                <a:lnTo>
                  <a:pt x="14" y="85"/>
                </a:lnTo>
                <a:lnTo>
                  <a:pt x="10" y="83"/>
                </a:lnTo>
                <a:lnTo>
                  <a:pt x="7" y="80"/>
                </a:lnTo>
                <a:lnTo>
                  <a:pt x="3" y="76"/>
                </a:lnTo>
                <a:lnTo>
                  <a:pt x="2" y="70"/>
                </a:lnTo>
                <a:lnTo>
                  <a:pt x="0" y="63"/>
                </a:lnTo>
                <a:lnTo>
                  <a:pt x="0" y="56"/>
                </a:lnTo>
                <a:lnTo>
                  <a:pt x="0" y="48"/>
                </a:lnTo>
                <a:lnTo>
                  <a:pt x="1" y="38"/>
                </a:lnTo>
                <a:lnTo>
                  <a:pt x="3" y="30"/>
                </a:lnTo>
                <a:lnTo>
                  <a:pt x="6" y="22"/>
                </a:lnTo>
                <a:lnTo>
                  <a:pt x="9" y="16"/>
                </a:lnTo>
                <a:lnTo>
                  <a:pt x="13" y="10"/>
                </a:lnTo>
                <a:lnTo>
                  <a:pt x="16" y="6"/>
                </a:lnTo>
                <a:lnTo>
                  <a:pt x="21" y="2"/>
                </a:lnTo>
                <a:lnTo>
                  <a:pt x="24" y="0"/>
                </a:lnTo>
                <a:lnTo>
                  <a:pt x="29" y="0"/>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58" name="Freeform 154">
            <a:extLst>
              <a:ext uri="{FF2B5EF4-FFF2-40B4-BE49-F238E27FC236}">
                <a16:creationId xmlns:a16="http://schemas.microsoft.com/office/drawing/2014/main" id="{A3989921-9669-9340-AEB7-592764DC6D9A}"/>
              </a:ext>
            </a:extLst>
          </p:cNvPr>
          <p:cNvSpPr>
            <a:spLocks/>
          </p:cNvSpPr>
          <p:nvPr/>
        </p:nvSpPr>
        <p:spPr bwMode="auto">
          <a:xfrm>
            <a:off x="3390900" y="4932363"/>
            <a:ext cx="12700" cy="22225"/>
          </a:xfrm>
          <a:custGeom>
            <a:avLst/>
            <a:gdLst>
              <a:gd name="T0" fmla="*/ 2147483647 w 44"/>
              <a:gd name="T1" fmla="*/ 0 h 85"/>
              <a:gd name="T2" fmla="*/ 2147483647 w 44"/>
              <a:gd name="T3" fmla="*/ 2147483647 h 85"/>
              <a:gd name="T4" fmla="*/ 2147483647 w 44"/>
              <a:gd name="T5" fmla="*/ 2147483647 h 85"/>
              <a:gd name="T6" fmla="*/ 2147483647 w 44"/>
              <a:gd name="T7" fmla="*/ 2147483647 h 85"/>
              <a:gd name="T8" fmla="*/ 2147483647 w 44"/>
              <a:gd name="T9" fmla="*/ 2147483647 h 85"/>
              <a:gd name="T10" fmla="*/ 2147483647 w 44"/>
              <a:gd name="T11" fmla="*/ 2147483647 h 85"/>
              <a:gd name="T12" fmla="*/ 2147483647 w 44"/>
              <a:gd name="T13" fmla="*/ 2147483647 h 85"/>
              <a:gd name="T14" fmla="*/ 2147483647 w 44"/>
              <a:gd name="T15" fmla="*/ 2147483647 h 85"/>
              <a:gd name="T16" fmla="*/ 2147483647 w 44"/>
              <a:gd name="T17" fmla="*/ 2147483647 h 85"/>
              <a:gd name="T18" fmla="*/ 2147483647 w 44"/>
              <a:gd name="T19" fmla="*/ 2147483647 h 85"/>
              <a:gd name="T20" fmla="*/ 2147483647 w 44"/>
              <a:gd name="T21" fmla="*/ 2147483647 h 85"/>
              <a:gd name="T22" fmla="*/ 2147483647 w 44"/>
              <a:gd name="T23" fmla="*/ 2147483647 h 85"/>
              <a:gd name="T24" fmla="*/ 2147483647 w 44"/>
              <a:gd name="T25" fmla="*/ 2147483647 h 85"/>
              <a:gd name="T26" fmla="*/ 2147483647 w 44"/>
              <a:gd name="T27" fmla="*/ 2147483647 h 85"/>
              <a:gd name="T28" fmla="*/ 2147483647 w 44"/>
              <a:gd name="T29" fmla="*/ 2147483647 h 85"/>
              <a:gd name="T30" fmla="*/ 2147483647 w 44"/>
              <a:gd name="T31" fmla="*/ 2147483647 h 85"/>
              <a:gd name="T32" fmla="*/ 2147483647 w 44"/>
              <a:gd name="T33" fmla="*/ 2147483647 h 85"/>
              <a:gd name="T34" fmla="*/ 2147483647 w 44"/>
              <a:gd name="T35" fmla="*/ 2147483647 h 85"/>
              <a:gd name="T36" fmla="*/ 2147483647 w 44"/>
              <a:gd name="T37" fmla="*/ 2147483647 h 85"/>
              <a:gd name="T38" fmla="*/ 2147483647 w 44"/>
              <a:gd name="T39" fmla="*/ 2147483647 h 85"/>
              <a:gd name="T40" fmla="*/ 2147483647 w 44"/>
              <a:gd name="T41" fmla="*/ 2147483647 h 85"/>
              <a:gd name="T42" fmla="*/ 0 w 44"/>
              <a:gd name="T43" fmla="*/ 2147483647 h 85"/>
              <a:gd name="T44" fmla="*/ 0 w 44"/>
              <a:gd name="T45" fmla="*/ 2147483647 h 85"/>
              <a:gd name="T46" fmla="*/ 0 w 44"/>
              <a:gd name="T47" fmla="*/ 2147483647 h 85"/>
              <a:gd name="T48" fmla="*/ 2147483647 w 44"/>
              <a:gd name="T49" fmla="*/ 2147483647 h 85"/>
              <a:gd name="T50" fmla="*/ 2147483647 w 44"/>
              <a:gd name="T51" fmla="*/ 2147483647 h 85"/>
              <a:gd name="T52" fmla="*/ 2147483647 w 44"/>
              <a:gd name="T53" fmla="*/ 2147483647 h 85"/>
              <a:gd name="T54" fmla="*/ 2147483647 w 44"/>
              <a:gd name="T55" fmla="*/ 2147483647 h 85"/>
              <a:gd name="T56" fmla="*/ 2147483647 w 44"/>
              <a:gd name="T57" fmla="*/ 2147483647 h 85"/>
              <a:gd name="T58" fmla="*/ 2147483647 w 44"/>
              <a:gd name="T59" fmla="*/ 2147483647 h 85"/>
              <a:gd name="T60" fmla="*/ 2147483647 w 44"/>
              <a:gd name="T61" fmla="*/ 2147483647 h 85"/>
              <a:gd name="T62" fmla="*/ 2147483647 w 44"/>
              <a:gd name="T63" fmla="*/ 0 h 85"/>
              <a:gd name="T64" fmla="*/ 2147483647 w 44"/>
              <a:gd name="T65" fmla="*/ 0 h 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4"/>
              <a:gd name="T100" fmla="*/ 0 h 85"/>
              <a:gd name="T101" fmla="*/ 44 w 44"/>
              <a:gd name="T102" fmla="*/ 85 h 8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4" h="85">
                <a:moveTo>
                  <a:pt x="29" y="0"/>
                </a:moveTo>
                <a:lnTo>
                  <a:pt x="34" y="2"/>
                </a:lnTo>
                <a:lnTo>
                  <a:pt x="37" y="4"/>
                </a:lnTo>
                <a:lnTo>
                  <a:pt x="39" y="9"/>
                </a:lnTo>
                <a:lnTo>
                  <a:pt x="42" y="15"/>
                </a:lnTo>
                <a:lnTo>
                  <a:pt x="43" y="22"/>
                </a:lnTo>
                <a:lnTo>
                  <a:pt x="44" y="29"/>
                </a:lnTo>
                <a:lnTo>
                  <a:pt x="44" y="37"/>
                </a:lnTo>
                <a:lnTo>
                  <a:pt x="43" y="46"/>
                </a:lnTo>
                <a:lnTo>
                  <a:pt x="41" y="55"/>
                </a:lnTo>
                <a:lnTo>
                  <a:pt x="38" y="63"/>
                </a:lnTo>
                <a:lnTo>
                  <a:pt x="35" y="69"/>
                </a:lnTo>
                <a:lnTo>
                  <a:pt x="31" y="75"/>
                </a:lnTo>
                <a:lnTo>
                  <a:pt x="27" y="79"/>
                </a:lnTo>
                <a:lnTo>
                  <a:pt x="23" y="83"/>
                </a:lnTo>
                <a:lnTo>
                  <a:pt x="18" y="85"/>
                </a:lnTo>
                <a:lnTo>
                  <a:pt x="14" y="85"/>
                </a:lnTo>
                <a:lnTo>
                  <a:pt x="10" y="83"/>
                </a:lnTo>
                <a:lnTo>
                  <a:pt x="7" y="80"/>
                </a:lnTo>
                <a:lnTo>
                  <a:pt x="3" y="76"/>
                </a:lnTo>
                <a:lnTo>
                  <a:pt x="2" y="70"/>
                </a:lnTo>
                <a:lnTo>
                  <a:pt x="0" y="63"/>
                </a:lnTo>
                <a:lnTo>
                  <a:pt x="0" y="56"/>
                </a:lnTo>
                <a:lnTo>
                  <a:pt x="0" y="48"/>
                </a:lnTo>
                <a:lnTo>
                  <a:pt x="1" y="38"/>
                </a:lnTo>
                <a:lnTo>
                  <a:pt x="3" y="30"/>
                </a:lnTo>
                <a:lnTo>
                  <a:pt x="6" y="22"/>
                </a:lnTo>
                <a:lnTo>
                  <a:pt x="9" y="16"/>
                </a:lnTo>
                <a:lnTo>
                  <a:pt x="13" y="10"/>
                </a:lnTo>
                <a:lnTo>
                  <a:pt x="16" y="6"/>
                </a:lnTo>
                <a:lnTo>
                  <a:pt x="21" y="2"/>
                </a:lnTo>
                <a:lnTo>
                  <a:pt x="24" y="0"/>
                </a:lnTo>
                <a:lnTo>
                  <a:pt x="29" y="0"/>
                </a:lnTo>
              </a:path>
            </a:pathLst>
          </a:custGeom>
          <a:noFill/>
          <a:ln w="0">
            <a:solidFill>
              <a:srgbClr val="C2C1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59" name="Freeform 155">
            <a:extLst>
              <a:ext uri="{FF2B5EF4-FFF2-40B4-BE49-F238E27FC236}">
                <a16:creationId xmlns:a16="http://schemas.microsoft.com/office/drawing/2014/main" id="{D61FF61C-3ED0-D24C-8116-F0442E405057}"/>
              </a:ext>
            </a:extLst>
          </p:cNvPr>
          <p:cNvSpPr>
            <a:spLocks/>
          </p:cNvSpPr>
          <p:nvPr/>
        </p:nvSpPr>
        <p:spPr bwMode="auto">
          <a:xfrm>
            <a:off x="3419475" y="4913313"/>
            <a:ext cx="28575" cy="50800"/>
          </a:xfrm>
          <a:custGeom>
            <a:avLst/>
            <a:gdLst>
              <a:gd name="T0" fmla="*/ 2147483647 w 111"/>
              <a:gd name="T1" fmla="*/ 2147483647 h 192"/>
              <a:gd name="T2" fmla="*/ 0 w 111"/>
              <a:gd name="T3" fmla="*/ 2147483647 h 192"/>
              <a:gd name="T4" fmla="*/ 2147483647 w 111"/>
              <a:gd name="T5" fmla="*/ 2147483647 h 192"/>
              <a:gd name="T6" fmla="*/ 2147483647 w 111"/>
              <a:gd name="T7" fmla="*/ 2147483647 h 192"/>
              <a:gd name="T8" fmla="*/ 2147483647 w 111"/>
              <a:gd name="T9" fmla="*/ 2147483647 h 192"/>
              <a:gd name="T10" fmla="*/ 2147483647 w 111"/>
              <a:gd name="T11" fmla="*/ 2147483647 h 192"/>
              <a:gd name="T12" fmla="*/ 2147483647 w 111"/>
              <a:gd name="T13" fmla="*/ 2147483647 h 192"/>
              <a:gd name="T14" fmla="*/ 2147483647 w 111"/>
              <a:gd name="T15" fmla="*/ 2147483647 h 192"/>
              <a:gd name="T16" fmla="*/ 2147483647 w 111"/>
              <a:gd name="T17" fmla="*/ 2147483647 h 192"/>
              <a:gd name="T18" fmla="*/ 2147483647 w 111"/>
              <a:gd name="T19" fmla="*/ 2147483647 h 192"/>
              <a:gd name="T20" fmla="*/ 2147483647 w 111"/>
              <a:gd name="T21" fmla="*/ 2147483647 h 192"/>
              <a:gd name="T22" fmla="*/ 2147483647 w 111"/>
              <a:gd name="T23" fmla="*/ 2147483647 h 192"/>
              <a:gd name="T24" fmla="*/ 2147483647 w 111"/>
              <a:gd name="T25" fmla="*/ 2147483647 h 192"/>
              <a:gd name="T26" fmla="*/ 2147483647 w 111"/>
              <a:gd name="T27" fmla="*/ 2147483647 h 192"/>
              <a:gd name="T28" fmla="*/ 2147483647 w 111"/>
              <a:gd name="T29" fmla="*/ 0 h 192"/>
              <a:gd name="T30" fmla="*/ 2147483647 w 111"/>
              <a:gd name="T31" fmla="*/ 2147483647 h 1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1"/>
              <a:gd name="T49" fmla="*/ 0 h 192"/>
              <a:gd name="T50" fmla="*/ 111 w 111"/>
              <a:gd name="T51" fmla="*/ 192 h 19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1" h="192">
                <a:moveTo>
                  <a:pt x="15" y="30"/>
                </a:moveTo>
                <a:lnTo>
                  <a:pt x="0" y="164"/>
                </a:lnTo>
                <a:lnTo>
                  <a:pt x="22" y="184"/>
                </a:lnTo>
                <a:lnTo>
                  <a:pt x="23" y="173"/>
                </a:lnTo>
                <a:lnTo>
                  <a:pt x="32" y="173"/>
                </a:lnTo>
                <a:lnTo>
                  <a:pt x="33" y="116"/>
                </a:lnTo>
                <a:lnTo>
                  <a:pt x="69" y="192"/>
                </a:lnTo>
                <a:lnTo>
                  <a:pt x="83" y="192"/>
                </a:lnTo>
                <a:lnTo>
                  <a:pt x="88" y="162"/>
                </a:lnTo>
                <a:lnTo>
                  <a:pt x="48" y="86"/>
                </a:lnTo>
                <a:lnTo>
                  <a:pt x="111" y="48"/>
                </a:lnTo>
                <a:lnTo>
                  <a:pt x="98" y="17"/>
                </a:lnTo>
                <a:lnTo>
                  <a:pt x="39" y="57"/>
                </a:lnTo>
                <a:lnTo>
                  <a:pt x="49" y="16"/>
                </a:lnTo>
                <a:lnTo>
                  <a:pt x="27" y="0"/>
                </a:lnTo>
                <a:lnTo>
                  <a:pt x="15" y="30"/>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60" name="Freeform 156">
            <a:extLst>
              <a:ext uri="{FF2B5EF4-FFF2-40B4-BE49-F238E27FC236}">
                <a16:creationId xmlns:a16="http://schemas.microsoft.com/office/drawing/2014/main" id="{95E4E5E6-511E-1C4D-B4E6-B7BCBC43F156}"/>
              </a:ext>
            </a:extLst>
          </p:cNvPr>
          <p:cNvSpPr>
            <a:spLocks/>
          </p:cNvSpPr>
          <p:nvPr/>
        </p:nvSpPr>
        <p:spPr bwMode="auto">
          <a:xfrm>
            <a:off x="3419475" y="4913313"/>
            <a:ext cx="28575" cy="50800"/>
          </a:xfrm>
          <a:custGeom>
            <a:avLst/>
            <a:gdLst>
              <a:gd name="T0" fmla="*/ 2147483647 w 111"/>
              <a:gd name="T1" fmla="*/ 2147483647 h 192"/>
              <a:gd name="T2" fmla="*/ 0 w 111"/>
              <a:gd name="T3" fmla="*/ 2147483647 h 192"/>
              <a:gd name="T4" fmla="*/ 2147483647 w 111"/>
              <a:gd name="T5" fmla="*/ 2147483647 h 192"/>
              <a:gd name="T6" fmla="*/ 2147483647 w 111"/>
              <a:gd name="T7" fmla="*/ 2147483647 h 192"/>
              <a:gd name="T8" fmla="*/ 2147483647 w 111"/>
              <a:gd name="T9" fmla="*/ 2147483647 h 192"/>
              <a:gd name="T10" fmla="*/ 2147483647 w 111"/>
              <a:gd name="T11" fmla="*/ 2147483647 h 192"/>
              <a:gd name="T12" fmla="*/ 2147483647 w 111"/>
              <a:gd name="T13" fmla="*/ 2147483647 h 192"/>
              <a:gd name="T14" fmla="*/ 2147483647 w 111"/>
              <a:gd name="T15" fmla="*/ 2147483647 h 192"/>
              <a:gd name="T16" fmla="*/ 2147483647 w 111"/>
              <a:gd name="T17" fmla="*/ 2147483647 h 192"/>
              <a:gd name="T18" fmla="*/ 2147483647 w 111"/>
              <a:gd name="T19" fmla="*/ 2147483647 h 192"/>
              <a:gd name="T20" fmla="*/ 2147483647 w 111"/>
              <a:gd name="T21" fmla="*/ 2147483647 h 192"/>
              <a:gd name="T22" fmla="*/ 2147483647 w 111"/>
              <a:gd name="T23" fmla="*/ 2147483647 h 192"/>
              <a:gd name="T24" fmla="*/ 2147483647 w 111"/>
              <a:gd name="T25" fmla="*/ 2147483647 h 192"/>
              <a:gd name="T26" fmla="*/ 2147483647 w 111"/>
              <a:gd name="T27" fmla="*/ 2147483647 h 192"/>
              <a:gd name="T28" fmla="*/ 2147483647 w 111"/>
              <a:gd name="T29" fmla="*/ 0 h 192"/>
              <a:gd name="T30" fmla="*/ 2147483647 w 111"/>
              <a:gd name="T31" fmla="*/ 2147483647 h 1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1"/>
              <a:gd name="T49" fmla="*/ 0 h 192"/>
              <a:gd name="T50" fmla="*/ 111 w 111"/>
              <a:gd name="T51" fmla="*/ 192 h 19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1" h="192">
                <a:moveTo>
                  <a:pt x="15" y="30"/>
                </a:moveTo>
                <a:lnTo>
                  <a:pt x="0" y="164"/>
                </a:lnTo>
                <a:lnTo>
                  <a:pt x="22" y="184"/>
                </a:lnTo>
                <a:lnTo>
                  <a:pt x="23" y="173"/>
                </a:lnTo>
                <a:lnTo>
                  <a:pt x="32" y="173"/>
                </a:lnTo>
                <a:lnTo>
                  <a:pt x="33" y="116"/>
                </a:lnTo>
                <a:lnTo>
                  <a:pt x="69" y="192"/>
                </a:lnTo>
                <a:lnTo>
                  <a:pt x="83" y="192"/>
                </a:lnTo>
                <a:lnTo>
                  <a:pt x="88" y="162"/>
                </a:lnTo>
                <a:lnTo>
                  <a:pt x="48" y="86"/>
                </a:lnTo>
                <a:lnTo>
                  <a:pt x="111" y="48"/>
                </a:lnTo>
                <a:lnTo>
                  <a:pt x="98" y="17"/>
                </a:lnTo>
                <a:lnTo>
                  <a:pt x="39" y="57"/>
                </a:lnTo>
                <a:lnTo>
                  <a:pt x="49" y="16"/>
                </a:lnTo>
                <a:lnTo>
                  <a:pt x="27" y="0"/>
                </a:lnTo>
                <a:lnTo>
                  <a:pt x="15" y="30"/>
                </a:lnTo>
              </a:path>
            </a:pathLst>
          </a:custGeom>
          <a:noFill/>
          <a:ln w="0">
            <a:solidFill>
              <a:srgbClr val="C2C1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61" name="Freeform 157">
            <a:extLst>
              <a:ext uri="{FF2B5EF4-FFF2-40B4-BE49-F238E27FC236}">
                <a16:creationId xmlns:a16="http://schemas.microsoft.com/office/drawing/2014/main" id="{A16FB7C1-0651-5940-860E-4FD8665EF6B9}"/>
              </a:ext>
            </a:extLst>
          </p:cNvPr>
          <p:cNvSpPr>
            <a:spLocks/>
          </p:cNvSpPr>
          <p:nvPr/>
        </p:nvSpPr>
        <p:spPr bwMode="auto">
          <a:xfrm>
            <a:off x="3381375" y="4881563"/>
            <a:ext cx="47625" cy="44450"/>
          </a:xfrm>
          <a:custGeom>
            <a:avLst/>
            <a:gdLst>
              <a:gd name="T0" fmla="*/ 2147483647 w 179"/>
              <a:gd name="T1" fmla="*/ 2147483647 h 169"/>
              <a:gd name="T2" fmla="*/ 2147483647 w 179"/>
              <a:gd name="T3" fmla="*/ 2147483647 h 169"/>
              <a:gd name="T4" fmla="*/ 0 w 179"/>
              <a:gd name="T5" fmla="*/ 2147483647 h 169"/>
              <a:gd name="T6" fmla="*/ 2147483647 w 179"/>
              <a:gd name="T7" fmla="*/ 2147483647 h 169"/>
              <a:gd name="T8" fmla="*/ 2147483647 w 179"/>
              <a:gd name="T9" fmla="*/ 2147483647 h 169"/>
              <a:gd name="T10" fmla="*/ 2147483647 w 179"/>
              <a:gd name="T11" fmla="*/ 2147483647 h 169"/>
              <a:gd name="T12" fmla="*/ 2147483647 w 179"/>
              <a:gd name="T13" fmla="*/ 2147483647 h 169"/>
              <a:gd name="T14" fmla="*/ 2147483647 w 179"/>
              <a:gd name="T15" fmla="*/ 2147483647 h 169"/>
              <a:gd name="T16" fmla="*/ 2147483647 w 179"/>
              <a:gd name="T17" fmla="*/ 2147483647 h 169"/>
              <a:gd name="T18" fmla="*/ 2147483647 w 179"/>
              <a:gd name="T19" fmla="*/ 2147483647 h 169"/>
              <a:gd name="T20" fmla="*/ 2147483647 w 179"/>
              <a:gd name="T21" fmla="*/ 2147483647 h 169"/>
              <a:gd name="T22" fmla="*/ 2147483647 w 179"/>
              <a:gd name="T23" fmla="*/ 2147483647 h 169"/>
              <a:gd name="T24" fmla="*/ 2147483647 w 179"/>
              <a:gd name="T25" fmla="*/ 2147483647 h 169"/>
              <a:gd name="T26" fmla="*/ 2147483647 w 179"/>
              <a:gd name="T27" fmla="*/ 2147483647 h 169"/>
              <a:gd name="T28" fmla="*/ 2147483647 w 179"/>
              <a:gd name="T29" fmla="*/ 0 h 169"/>
              <a:gd name="T30" fmla="*/ 2147483647 w 179"/>
              <a:gd name="T31" fmla="*/ 2147483647 h 169"/>
              <a:gd name="T32" fmla="*/ 2147483647 w 179"/>
              <a:gd name="T33" fmla="*/ 0 h 169"/>
              <a:gd name="T34" fmla="*/ 2147483647 w 179"/>
              <a:gd name="T35" fmla="*/ 2147483647 h 16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9"/>
              <a:gd name="T55" fmla="*/ 0 h 169"/>
              <a:gd name="T56" fmla="*/ 179 w 179"/>
              <a:gd name="T57" fmla="*/ 169 h 16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9" h="169">
                <a:moveTo>
                  <a:pt x="33" y="13"/>
                </a:moveTo>
                <a:lnTo>
                  <a:pt x="66" y="77"/>
                </a:lnTo>
                <a:lnTo>
                  <a:pt x="0" y="126"/>
                </a:lnTo>
                <a:lnTo>
                  <a:pt x="7" y="165"/>
                </a:lnTo>
                <a:lnTo>
                  <a:pt x="15" y="158"/>
                </a:lnTo>
                <a:lnTo>
                  <a:pt x="24" y="169"/>
                </a:lnTo>
                <a:lnTo>
                  <a:pt x="84" y="114"/>
                </a:lnTo>
                <a:lnTo>
                  <a:pt x="116" y="164"/>
                </a:lnTo>
                <a:lnTo>
                  <a:pt x="143" y="160"/>
                </a:lnTo>
                <a:lnTo>
                  <a:pt x="153" y="144"/>
                </a:lnTo>
                <a:lnTo>
                  <a:pt x="112" y="93"/>
                </a:lnTo>
                <a:lnTo>
                  <a:pt x="179" y="25"/>
                </a:lnTo>
                <a:lnTo>
                  <a:pt x="151" y="4"/>
                </a:lnTo>
                <a:lnTo>
                  <a:pt x="95" y="53"/>
                </a:lnTo>
                <a:lnTo>
                  <a:pt x="64" y="0"/>
                </a:lnTo>
                <a:lnTo>
                  <a:pt x="52" y="7"/>
                </a:lnTo>
                <a:lnTo>
                  <a:pt x="40" y="0"/>
                </a:lnTo>
                <a:lnTo>
                  <a:pt x="33" y="13"/>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62" name="Freeform 158">
            <a:extLst>
              <a:ext uri="{FF2B5EF4-FFF2-40B4-BE49-F238E27FC236}">
                <a16:creationId xmlns:a16="http://schemas.microsoft.com/office/drawing/2014/main" id="{835E7373-EF76-EC45-A36F-5BEEE3090D31}"/>
              </a:ext>
            </a:extLst>
          </p:cNvPr>
          <p:cNvSpPr>
            <a:spLocks/>
          </p:cNvSpPr>
          <p:nvPr/>
        </p:nvSpPr>
        <p:spPr bwMode="auto">
          <a:xfrm>
            <a:off x="3381375" y="4881563"/>
            <a:ext cx="47625" cy="44450"/>
          </a:xfrm>
          <a:custGeom>
            <a:avLst/>
            <a:gdLst>
              <a:gd name="T0" fmla="*/ 2147483647 w 179"/>
              <a:gd name="T1" fmla="*/ 2147483647 h 169"/>
              <a:gd name="T2" fmla="*/ 2147483647 w 179"/>
              <a:gd name="T3" fmla="*/ 2147483647 h 169"/>
              <a:gd name="T4" fmla="*/ 0 w 179"/>
              <a:gd name="T5" fmla="*/ 2147483647 h 169"/>
              <a:gd name="T6" fmla="*/ 2147483647 w 179"/>
              <a:gd name="T7" fmla="*/ 2147483647 h 169"/>
              <a:gd name="T8" fmla="*/ 2147483647 w 179"/>
              <a:gd name="T9" fmla="*/ 2147483647 h 169"/>
              <a:gd name="T10" fmla="*/ 2147483647 w 179"/>
              <a:gd name="T11" fmla="*/ 2147483647 h 169"/>
              <a:gd name="T12" fmla="*/ 2147483647 w 179"/>
              <a:gd name="T13" fmla="*/ 2147483647 h 169"/>
              <a:gd name="T14" fmla="*/ 2147483647 w 179"/>
              <a:gd name="T15" fmla="*/ 2147483647 h 169"/>
              <a:gd name="T16" fmla="*/ 2147483647 w 179"/>
              <a:gd name="T17" fmla="*/ 2147483647 h 169"/>
              <a:gd name="T18" fmla="*/ 2147483647 w 179"/>
              <a:gd name="T19" fmla="*/ 2147483647 h 169"/>
              <a:gd name="T20" fmla="*/ 2147483647 w 179"/>
              <a:gd name="T21" fmla="*/ 2147483647 h 169"/>
              <a:gd name="T22" fmla="*/ 2147483647 w 179"/>
              <a:gd name="T23" fmla="*/ 2147483647 h 169"/>
              <a:gd name="T24" fmla="*/ 2147483647 w 179"/>
              <a:gd name="T25" fmla="*/ 2147483647 h 169"/>
              <a:gd name="T26" fmla="*/ 2147483647 w 179"/>
              <a:gd name="T27" fmla="*/ 2147483647 h 169"/>
              <a:gd name="T28" fmla="*/ 2147483647 w 179"/>
              <a:gd name="T29" fmla="*/ 0 h 169"/>
              <a:gd name="T30" fmla="*/ 2147483647 w 179"/>
              <a:gd name="T31" fmla="*/ 2147483647 h 169"/>
              <a:gd name="T32" fmla="*/ 2147483647 w 179"/>
              <a:gd name="T33" fmla="*/ 0 h 169"/>
              <a:gd name="T34" fmla="*/ 2147483647 w 179"/>
              <a:gd name="T35" fmla="*/ 2147483647 h 16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9"/>
              <a:gd name="T55" fmla="*/ 0 h 169"/>
              <a:gd name="T56" fmla="*/ 179 w 179"/>
              <a:gd name="T57" fmla="*/ 169 h 16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9" h="169">
                <a:moveTo>
                  <a:pt x="33" y="13"/>
                </a:moveTo>
                <a:lnTo>
                  <a:pt x="66" y="77"/>
                </a:lnTo>
                <a:lnTo>
                  <a:pt x="0" y="126"/>
                </a:lnTo>
                <a:lnTo>
                  <a:pt x="7" y="165"/>
                </a:lnTo>
                <a:lnTo>
                  <a:pt x="15" y="158"/>
                </a:lnTo>
                <a:lnTo>
                  <a:pt x="24" y="169"/>
                </a:lnTo>
                <a:lnTo>
                  <a:pt x="84" y="114"/>
                </a:lnTo>
                <a:lnTo>
                  <a:pt x="116" y="164"/>
                </a:lnTo>
                <a:lnTo>
                  <a:pt x="143" y="160"/>
                </a:lnTo>
                <a:lnTo>
                  <a:pt x="153" y="144"/>
                </a:lnTo>
                <a:lnTo>
                  <a:pt x="112" y="93"/>
                </a:lnTo>
                <a:lnTo>
                  <a:pt x="179" y="25"/>
                </a:lnTo>
                <a:lnTo>
                  <a:pt x="151" y="4"/>
                </a:lnTo>
                <a:lnTo>
                  <a:pt x="95" y="53"/>
                </a:lnTo>
                <a:lnTo>
                  <a:pt x="64" y="0"/>
                </a:lnTo>
                <a:lnTo>
                  <a:pt x="52" y="7"/>
                </a:lnTo>
                <a:lnTo>
                  <a:pt x="40" y="0"/>
                </a:lnTo>
                <a:lnTo>
                  <a:pt x="33" y="13"/>
                </a:lnTo>
              </a:path>
            </a:pathLst>
          </a:custGeom>
          <a:noFill/>
          <a:ln w="0">
            <a:solidFill>
              <a:srgbClr val="C2C1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63" name="Freeform 159">
            <a:extLst>
              <a:ext uri="{FF2B5EF4-FFF2-40B4-BE49-F238E27FC236}">
                <a16:creationId xmlns:a16="http://schemas.microsoft.com/office/drawing/2014/main" id="{A00DCEE6-46D9-F146-94BC-08C37458FA74}"/>
              </a:ext>
            </a:extLst>
          </p:cNvPr>
          <p:cNvSpPr>
            <a:spLocks/>
          </p:cNvSpPr>
          <p:nvPr/>
        </p:nvSpPr>
        <p:spPr bwMode="auto">
          <a:xfrm>
            <a:off x="3111500" y="4794250"/>
            <a:ext cx="1588" cy="7938"/>
          </a:xfrm>
          <a:custGeom>
            <a:avLst/>
            <a:gdLst>
              <a:gd name="T0" fmla="*/ 0 w 4"/>
              <a:gd name="T1" fmla="*/ 0 h 30"/>
              <a:gd name="T2" fmla="*/ 2147483647 w 4"/>
              <a:gd name="T3" fmla="*/ 0 h 30"/>
              <a:gd name="T4" fmla="*/ 2147483647 w 4"/>
              <a:gd name="T5" fmla="*/ 0 h 30"/>
              <a:gd name="T6" fmla="*/ 2147483647 w 4"/>
              <a:gd name="T7" fmla="*/ 2147483647 h 30"/>
              <a:gd name="T8" fmla="*/ 2147483647 w 4"/>
              <a:gd name="T9" fmla="*/ 2147483647 h 30"/>
              <a:gd name="T10" fmla="*/ 2147483647 w 4"/>
              <a:gd name="T11" fmla="*/ 2147483647 h 30"/>
              <a:gd name="T12" fmla="*/ 2147483647 w 4"/>
              <a:gd name="T13" fmla="*/ 2147483647 h 30"/>
              <a:gd name="T14" fmla="*/ 2147483647 w 4"/>
              <a:gd name="T15" fmla="*/ 2147483647 h 30"/>
              <a:gd name="T16" fmla="*/ 2147483647 w 4"/>
              <a:gd name="T17" fmla="*/ 2147483647 h 30"/>
              <a:gd name="T18" fmla="*/ 2147483647 w 4"/>
              <a:gd name="T19" fmla="*/ 2147483647 h 30"/>
              <a:gd name="T20" fmla="*/ 2147483647 w 4"/>
              <a:gd name="T21" fmla="*/ 2147483647 h 30"/>
              <a:gd name="T22" fmla="*/ 2147483647 w 4"/>
              <a:gd name="T23" fmla="*/ 2147483647 h 30"/>
              <a:gd name="T24" fmla="*/ 2147483647 w 4"/>
              <a:gd name="T25" fmla="*/ 2147483647 h 30"/>
              <a:gd name="T26" fmla="*/ 2147483647 w 4"/>
              <a:gd name="T27" fmla="*/ 2147483647 h 30"/>
              <a:gd name="T28" fmla="*/ 2147483647 w 4"/>
              <a:gd name="T29" fmla="*/ 2147483647 h 30"/>
              <a:gd name="T30" fmla="*/ 2147483647 w 4"/>
              <a:gd name="T31" fmla="*/ 2147483647 h 30"/>
              <a:gd name="T32" fmla="*/ 2147483647 w 4"/>
              <a:gd name="T33" fmla="*/ 2147483647 h 30"/>
              <a:gd name="T34" fmla="*/ 0 w 4"/>
              <a:gd name="T35" fmla="*/ 2147483647 h 30"/>
              <a:gd name="T36" fmla="*/ 0 w 4"/>
              <a:gd name="T37" fmla="*/ 2147483647 h 30"/>
              <a:gd name="T38" fmla="*/ 0 w 4"/>
              <a:gd name="T39" fmla="*/ 2147483647 h 30"/>
              <a:gd name="T40" fmla="*/ 0 w 4"/>
              <a:gd name="T41" fmla="*/ 2147483647 h 30"/>
              <a:gd name="T42" fmla="*/ 0 w 4"/>
              <a:gd name="T43" fmla="*/ 2147483647 h 30"/>
              <a:gd name="T44" fmla="*/ 0 w 4"/>
              <a:gd name="T45" fmla="*/ 2147483647 h 30"/>
              <a:gd name="T46" fmla="*/ 0 w 4"/>
              <a:gd name="T47" fmla="*/ 2147483647 h 30"/>
              <a:gd name="T48" fmla="*/ 0 w 4"/>
              <a:gd name="T49" fmla="*/ 2147483647 h 30"/>
              <a:gd name="T50" fmla="*/ 0 w 4"/>
              <a:gd name="T51" fmla="*/ 0 h 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
              <a:gd name="T79" fmla="*/ 0 h 30"/>
              <a:gd name="T80" fmla="*/ 4 w 4"/>
              <a:gd name="T81" fmla="*/ 30 h 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 h="30">
                <a:moveTo>
                  <a:pt x="0" y="0"/>
                </a:moveTo>
                <a:lnTo>
                  <a:pt x="3" y="0"/>
                </a:lnTo>
                <a:lnTo>
                  <a:pt x="3" y="3"/>
                </a:lnTo>
                <a:lnTo>
                  <a:pt x="3" y="5"/>
                </a:lnTo>
                <a:lnTo>
                  <a:pt x="4" y="9"/>
                </a:lnTo>
                <a:lnTo>
                  <a:pt x="4" y="13"/>
                </a:lnTo>
                <a:lnTo>
                  <a:pt x="4" y="18"/>
                </a:lnTo>
                <a:lnTo>
                  <a:pt x="4" y="23"/>
                </a:lnTo>
                <a:lnTo>
                  <a:pt x="4" y="27"/>
                </a:lnTo>
                <a:lnTo>
                  <a:pt x="4" y="29"/>
                </a:lnTo>
                <a:lnTo>
                  <a:pt x="3" y="29"/>
                </a:lnTo>
                <a:lnTo>
                  <a:pt x="3" y="30"/>
                </a:lnTo>
                <a:lnTo>
                  <a:pt x="2" y="30"/>
                </a:lnTo>
                <a:lnTo>
                  <a:pt x="0" y="30"/>
                </a:lnTo>
                <a:lnTo>
                  <a:pt x="0" y="29"/>
                </a:lnTo>
                <a:lnTo>
                  <a:pt x="0" y="26"/>
                </a:lnTo>
                <a:lnTo>
                  <a:pt x="0" y="24"/>
                </a:lnTo>
                <a:lnTo>
                  <a:pt x="0" y="20"/>
                </a:lnTo>
                <a:lnTo>
                  <a:pt x="0" y="15"/>
                </a:lnTo>
                <a:lnTo>
                  <a:pt x="0" y="9"/>
                </a:lnTo>
                <a:lnTo>
                  <a:pt x="0" y="0"/>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64" name="Freeform 160">
            <a:extLst>
              <a:ext uri="{FF2B5EF4-FFF2-40B4-BE49-F238E27FC236}">
                <a16:creationId xmlns:a16="http://schemas.microsoft.com/office/drawing/2014/main" id="{A1F08A8B-FA7B-464E-8A4D-C749F081075D}"/>
              </a:ext>
            </a:extLst>
          </p:cNvPr>
          <p:cNvSpPr>
            <a:spLocks/>
          </p:cNvSpPr>
          <p:nvPr/>
        </p:nvSpPr>
        <p:spPr bwMode="auto">
          <a:xfrm>
            <a:off x="3111500" y="4794250"/>
            <a:ext cx="1588" cy="7938"/>
          </a:xfrm>
          <a:custGeom>
            <a:avLst/>
            <a:gdLst>
              <a:gd name="T0" fmla="*/ 0 w 4"/>
              <a:gd name="T1" fmla="*/ 0 h 30"/>
              <a:gd name="T2" fmla="*/ 2147483647 w 4"/>
              <a:gd name="T3" fmla="*/ 0 h 30"/>
              <a:gd name="T4" fmla="*/ 2147483647 w 4"/>
              <a:gd name="T5" fmla="*/ 0 h 30"/>
              <a:gd name="T6" fmla="*/ 2147483647 w 4"/>
              <a:gd name="T7" fmla="*/ 2147483647 h 30"/>
              <a:gd name="T8" fmla="*/ 2147483647 w 4"/>
              <a:gd name="T9" fmla="*/ 2147483647 h 30"/>
              <a:gd name="T10" fmla="*/ 2147483647 w 4"/>
              <a:gd name="T11" fmla="*/ 2147483647 h 30"/>
              <a:gd name="T12" fmla="*/ 2147483647 w 4"/>
              <a:gd name="T13" fmla="*/ 2147483647 h 30"/>
              <a:gd name="T14" fmla="*/ 2147483647 w 4"/>
              <a:gd name="T15" fmla="*/ 2147483647 h 30"/>
              <a:gd name="T16" fmla="*/ 2147483647 w 4"/>
              <a:gd name="T17" fmla="*/ 2147483647 h 30"/>
              <a:gd name="T18" fmla="*/ 2147483647 w 4"/>
              <a:gd name="T19" fmla="*/ 2147483647 h 30"/>
              <a:gd name="T20" fmla="*/ 2147483647 w 4"/>
              <a:gd name="T21" fmla="*/ 2147483647 h 30"/>
              <a:gd name="T22" fmla="*/ 2147483647 w 4"/>
              <a:gd name="T23" fmla="*/ 2147483647 h 30"/>
              <a:gd name="T24" fmla="*/ 2147483647 w 4"/>
              <a:gd name="T25" fmla="*/ 2147483647 h 30"/>
              <a:gd name="T26" fmla="*/ 2147483647 w 4"/>
              <a:gd name="T27" fmla="*/ 2147483647 h 30"/>
              <a:gd name="T28" fmla="*/ 2147483647 w 4"/>
              <a:gd name="T29" fmla="*/ 2147483647 h 30"/>
              <a:gd name="T30" fmla="*/ 2147483647 w 4"/>
              <a:gd name="T31" fmla="*/ 2147483647 h 30"/>
              <a:gd name="T32" fmla="*/ 2147483647 w 4"/>
              <a:gd name="T33" fmla="*/ 2147483647 h 30"/>
              <a:gd name="T34" fmla="*/ 0 w 4"/>
              <a:gd name="T35" fmla="*/ 2147483647 h 30"/>
              <a:gd name="T36" fmla="*/ 0 w 4"/>
              <a:gd name="T37" fmla="*/ 2147483647 h 30"/>
              <a:gd name="T38" fmla="*/ 0 w 4"/>
              <a:gd name="T39" fmla="*/ 2147483647 h 30"/>
              <a:gd name="T40" fmla="*/ 0 w 4"/>
              <a:gd name="T41" fmla="*/ 2147483647 h 30"/>
              <a:gd name="T42" fmla="*/ 0 w 4"/>
              <a:gd name="T43" fmla="*/ 2147483647 h 30"/>
              <a:gd name="T44" fmla="*/ 0 w 4"/>
              <a:gd name="T45" fmla="*/ 2147483647 h 30"/>
              <a:gd name="T46" fmla="*/ 0 w 4"/>
              <a:gd name="T47" fmla="*/ 2147483647 h 30"/>
              <a:gd name="T48" fmla="*/ 0 w 4"/>
              <a:gd name="T49" fmla="*/ 2147483647 h 30"/>
              <a:gd name="T50" fmla="*/ 0 w 4"/>
              <a:gd name="T51" fmla="*/ 0 h 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
              <a:gd name="T79" fmla="*/ 0 h 30"/>
              <a:gd name="T80" fmla="*/ 4 w 4"/>
              <a:gd name="T81" fmla="*/ 30 h 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 h="30">
                <a:moveTo>
                  <a:pt x="0" y="0"/>
                </a:moveTo>
                <a:lnTo>
                  <a:pt x="3" y="0"/>
                </a:lnTo>
                <a:lnTo>
                  <a:pt x="3" y="3"/>
                </a:lnTo>
                <a:lnTo>
                  <a:pt x="3" y="5"/>
                </a:lnTo>
                <a:lnTo>
                  <a:pt x="4" y="9"/>
                </a:lnTo>
                <a:lnTo>
                  <a:pt x="4" y="13"/>
                </a:lnTo>
                <a:lnTo>
                  <a:pt x="4" y="18"/>
                </a:lnTo>
                <a:lnTo>
                  <a:pt x="4" y="23"/>
                </a:lnTo>
                <a:lnTo>
                  <a:pt x="4" y="27"/>
                </a:lnTo>
                <a:lnTo>
                  <a:pt x="4" y="29"/>
                </a:lnTo>
                <a:lnTo>
                  <a:pt x="3" y="29"/>
                </a:lnTo>
                <a:lnTo>
                  <a:pt x="3" y="30"/>
                </a:lnTo>
                <a:lnTo>
                  <a:pt x="2" y="30"/>
                </a:lnTo>
                <a:lnTo>
                  <a:pt x="0" y="30"/>
                </a:lnTo>
                <a:lnTo>
                  <a:pt x="0" y="29"/>
                </a:lnTo>
                <a:lnTo>
                  <a:pt x="0" y="26"/>
                </a:lnTo>
                <a:lnTo>
                  <a:pt x="0" y="24"/>
                </a:lnTo>
                <a:lnTo>
                  <a:pt x="0" y="20"/>
                </a:lnTo>
                <a:lnTo>
                  <a:pt x="0" y="15"/>
                </a:lnTo>
                <a:lnTo>
                  <a:pt x="0" y="9"/>
                </a:lnTo>
                <a:lnTo>
                  <a:pt x="0" y="0"/>
                </a:lnTo>
              </a:path>
            </a:pathLst>
          </a:custGeom>
          <a:noFill/>
          <a:ln w="3175">
            <a:solidFill>
              <a:srgbClr val="C2C2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65" name="Freeform 161">
            <a:extLst>
              <a:ext uri="{FF2B5EF4-FFF2-40B4-BE49-F238E27FC236}">
                <a16:creationId xmlns:a16="http://schemas.microsoft.com/office/drawing/2014/main" id="{4B5180EF-DA68-CD48-AB1A-BB3331E9B0C4}"/>
              </a:ext>
            </a:extLst>
          </p:cNvPr>
          <p:cNvSpPr>
            <a:spLocks/>
          </p:cNvSpPr>
          <p:nvPr/>
        </p:nvSpPr>
        <p:spPr bwMode="auto">
          <a:xfrm>
            <a:off x="3109913" y="4802188"/>
            <a:ext cx="1587" cy="1587"/>
          </a:xfrm>
          <a:custGeom>
            <a:avLst/>
            <a:gdLst>
              <a:gd name="T0" fmla="*/ 2147483647 w 2"/>
              <a:gd name="T1" fmla="*/ 2147483647 h 2"/>
              <a:gd name="T2" fmla="*/ 2147483647 w 2"/>
              <a:gd name="T3" fmla="*/ 2147483647 h 2"/>
              <a:gd name="T4" fmla="*/ 2147483647 w 2"/>
              <a:gd name="T5" fmla="*/ 2147483647 h 2"/>
              <a:gd name="T6" fmla="*/ 2147483647 w 2"/>
              <a:gd name="T7" fmla="*/ 2147483647 h 2"/>
              <a:gd name="T8" fmla="*/ 2147483647 w 2"/>
              <a:gd name="T9" fmla="*/ 2147483647 h 2"/>
              <a:gd name="T10" fmla="*/ 2147483647 w 2"/>
              <a:gd name="T11" fmla="*/ 2147483647 h 2"/>
              <a:gd name="T12" fmla="*/ 2147483647 w 2"/>
              <a:gd name="T13" fmla="*/ 2147483647 h 2"/>
              <a:gd name="T14" fmla="*/ 2147483647 w 2"/>
              <a:gd name="T15" fmla="*/ 2147483647 h 2"/>
              <a:gd name="T16" fmla="*/ 2147483647 w 2"/>
              <a:gd name="T17" fmla="*/ 2147483647 h 2"/>
              <a:gd name="T18" fmla="*/ 2147483647 w 2"/>
              <a:gd name="T19" fmla="*/ 2147483647 h 2"/>
              <a:gd name="T20" fmla="*/ 2147483647 w 2"/>
              <a:gd name="T21" fmla="*/ 2147483647 h 2"/>
              <a:gd name="T22" fmla="*/ 2147483647 w 2"/>
              <a:gd name="T23" fmla="*/ 2147483647 h 2"/>
              <a:gd name="T24" fmla="*/ 2147483647 w 2"/>
              <a:gd name="T25" fmla="*/ 2147483647 h 2"/>
              <a:gd name="T26" fmla="*/ 2147483647 w 2"/>
              <a:gd name="T27" fmla="*/ 0 h 2"/>
              <a:gd name="T28" fmla="*/ 2147483647 w 2"/>
              <a:gd name="T29" fmla="*/ 0 h 2"/>
              <a:gd name="T30" fmla="*/ 2147483647 w 2"/>
              <a:gd name="T31" fmla="*/ 0 h 2"/>
              <a:gd name="T32" fmla="*/ 2147483647 w 2"/>
              <a:gd name="T33" fmla="*/ 0 h 2"/>
              <a:gd name="T34" fmla="*/ 2147483647 w 2"/>
              <a:gd name="T35" fmla="*/ 0 h 2"/>
              <a:gd name="T36" fmla="*/ 2147483647 w 2"/>
              <a:gd name="T37" fmla="*/ 0 h 2"/>
              <a:gd name="T38" fmla="*/ 2147483647 w 2"/>
              <a:gd name="T39" fmla="*/ 0 h 2"/>
              <a:gd name="T40" fmla="*/ 2147483647 w 2"/>
              <a:gd name="T41" fmla="*/ 0 h 2"/>
              <a:gd name="T42" fmla="*/ 2147483647 w 2"/>
              <a:gd name="T43" fmla="*/ 2147483647 h 2"/>
              <a:gd name="T44" fmla="*/ 2147483647 w 2"/>
              <a:gd name="T45" fmla="*/ 2147483647 h 2"/>
              <a:gd name="T46" fmla="*/ 2147483647 w 2"/>
              <a:gd name="T47" fmla="*/ 2147483647 h 2"/>
              <a:gd name="T48" fmla="*/ 2147483647 w 2"/>
              <a:gd name="T49" fmla="*/ 0 h 2"/>
              <a:gd name="T50" fmla="*/ 0 w 2"/>
              <a:gd name="T51" fmla="*/ 0 h 2"/>
              <a:gd name="T52" fmla="*/ 0 w 2"/>
              <a:gd name="T53" fmla="*/ 0 h 2"/>
              <a:gd name="T54" fmla="*/ 0 w 2"/>
              <a:gd name="T55" fmla="*/ 0 h 2"/>
              <a:gd name="T56" fmla="*/ 0 w 2"/>
              <a:gd name="T57" fmla="*/ 2147483647 h 2"/>
              <a:gd name="T58" fmla="*/ 2147483647 w 2"/>
              <a:gd name="T59" fmla="*/ 2147483647 h 2"/>
              <a:gd name="T60" fmla="*/ 2147483647 w 2"/>
              <a:gd name="T61" fmla="*/ 2147483647 h 2"/>
              <a:gd name="T62" fmla="*/ 2147483647 w 2"/>
              <a:gd name="T63" fmla="*/ 2147483647 h 2"/>
              <a:gd name="T64" fmla="*/ 2147483647 w 2"/>
              <a:gd name="T65" fmla="*/ 2147483647 h 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
              <a:gd name="T100" fmla="*/ 0 h 2"/>
              <a:gd name="T101" fmla="*/ 2 w 2"/>
              <a:gd name="T102" fmla="*/ 2 h 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 h="2">
                <a:moveTo>
                  <a:pt x="1" y="1"/>
                </a:moveTo>
                <a:lnTo>
                  <a:pt x="1" y="1"/>
                </a:lnTo>
                <a:lnTo>
                  <a:pt x="2" y="2"/>
                </a:lnTo>
                <a:lnTo>
                  <a:pt x="2" y="1"/>
                </a:lnTo>
                <a:lnTo>
                  <a:pt x="2" y="0"/>
                </a:lnTo>
                <a:lnTo>
                  <a:pt x="2" y="1"/>
                </a:lnTo>
                <a:lnTo>
                  <a:pt x="1" y="1"/>
                </a:lnTo>
                <a:lnTo>
                  <a:pt x="1" y="0"/>
                </a:lnTo>
                <a:lnTo>
                  <a:pt x="0" y="0"/>
                </a:lnTo>
                <a:lnTo>
                  <a:pt x="0" y="1"/>
                </a:lnTo>
                <a:lnTo>
                  <a:pt x="1" y="1"/>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66" name="Freeform 162">
            <a:extLst>
              <a:ext uri="{FF2B5EF4-FFF2-40B4-BE49-F238E27FC236}">
                <a16:creationId xmlns:a16="http://schemas.microsoft.com/office/drawing/2014/main" id="{C0DD8DDC-885D-F34D-9605-AAF777475C05}"/>
              </a:ext>
            </a:extLst>
          </p:cNvPr>
          <p:cNvSpPr>
            <a:spLocks/>
          </p:cNvSpPr>
          <p:nvPr/>
        </p:nvSpPr>
        <p:spPr bwMode="auto">
          <a:xfrm>
            <a:off x="3109913" y="4802188"/>
            <a:ext cx="1587" cy="1587"/>
          </a:xfrm>
          <a:custGeom>
            <a:avLst/>
            <a:gdLst>
              <a:gd name="T0" fmla="*/ 2147483647 w 2"/>
              <a:gd name="T1" fmla="*/ 2147483647 h 2"/>
              <a:gd name="T2" fmla="*/ 2147483647 w 2"/>
              <a:gd name="T3" fmla="*/ 2147483647 h 2"/>
              <a:gd name="T4" fmla="*/ 2147483647 w 2"/>
              <a:gd name="T5" fmla="*/ 2147483647 h 2"/>
              <a:gd name="T6" fmla="*/ 2147483647 w 2"/>
              <a:gd name="T7" fmla="*/ 2147483647 h 2"/>
              <a:gd name="T8" fmla="*/ 2147483647 w 2"/>
              <a:gd name="T9" fmla="*/ 2147483647 h 2"/>
              <a:gd name="T10" fmla="*/ 2147483647 w 2"/>
              <a:gd name="T11" fmla="*/ 2147483647 h 2"/>
              <a:gd name="T12" fmla="*/ 2147483647 w 2"/>
              <a:gd name="T13" fmla="*/ 2147483647 h 2"/>
              <a:gd name="T14" fmla="*/ 2147483647 w 2"/>
              <a:gd name="T15" fmla="*/ 2147483647 h 2"/>
              <a:gd name="T16" fmla="*/ 2147483647 w 2"/>
              <a:gd name="T17" fmla="*/ 2147483647 h 2"/>
              <a:gd name="T18" fmla="*/ 2147483647 w 2"/>
              <a:gd name="T19" fmla="*/ 2147483647 h 2"/>
              <a:gd name="T20" fmla="*/ 2147483647 w 2"/>
              <a:gd name="T21" fmla="*/ 2147483647 h 2"/>
              <a:gd name="T22" fmla="*/ 2147483647 w 2"/>
              <a:gd name="T23" fmla="*/ 2147483647 h 2"/>
              <a:gd name="T24" fmla="*/ 2147483647 w 2"/>
              <a:gd name="T25" fmla="*/ 2147483647 h 2"/>
              <a:gd name="T26" fmla="*/ 2147483647 w 2"/>
              <a:gd name="T27" fmla="*/ 0 h 2"/>
              <a:gd name="T28" fmla="*/ 2147483647 w 2"/>
              <a:gd name="T29" fmla="*/ 0 h 2"/>
              <a:gd name="T30" fmla="*/ 2147483647 w 2"/>
              <a:gd name="T31" fmla="*/ 0 h 2"/>
              <a:gd name="T32" fmla="*/ 2147483647 w 2"/>
              <a:gd name="T33" fmla="*/ 0 h 2"/>
              <a:gd name="T34" fmla="*/ 2147483647 w 2"/>
              <a:gd name="T35" fmla="*/ 0 h 2"/>
              <a:gd name="T36" fmla="*/ 2147483647 w 2"/>
              <a:gd name="T37" fmla="*/ 0 h 2"/>
              <a:gd name="T38" fmla="*/ 2147483647 w 2"/>
              <a:gd name="T39" fmla="*/ 0 h 2"/>
              <a:gd name="T40" fmla="*/ 2147483647 w 2"/>
              <a:gd name="T41" fmla="*/ 0 h 2"/>
              <a:gd name="T42" fmla="*/ 2147483647 w 2"/>
              <a:gd name="T43" fmla="*/ 2147483647 h 2"/>
              <a:gd name="T44" fmla="*/ 2147483647 w 2"/>
              <a:gd name="T45" fmla="*/ 2147483647 h 2"/>
              <a:gd name="T46" fmla="*/ 2147483647 w 2"/>
              <a:gd name="T47" fmla="*/ 2147483647 h 2"/>
              <a:gd name="T48" fmla="*/ 2147483647 w 2"/>
              <a:gd name="T49" fmla="*/ 0 h 2"/>
              <a:gd name="T50" fmla="*/ 0 w 2"/>
              <a:gd name="T51" fmla="*/ 0 h 2"/>
              <a:gd name="T52" fmla="*/ 0 w 2"/>
              <a:gd name="T53" fmla="*/ 0 h 2"/>
              <a:gd name="T54" fmla="*/ 0 w 2"/>
              <a:gd name="T55" fmla="*/ 0 h 2"/>
              <a:gd name="T56" fmla="*/ 0 w 2"/>
              <a:gd name="T57" fmla="*/ 2147483647 h 2"/>
              <a:gd name="T58" fmla="*/ 2147483647 w 2"/>
              <a:gd name="T59" fmla="*/ 2147483647 h 2"/>
              <a:gd name="T60" fmla="*/ 2147483647 w 2"/>
              <a:gd name="T61" fmla="*/ 2147483647 h 2"/>
              <a:gd name="T62" fmla="*/ 2147483647 w 2"/>
              <a:gd name="T63" fmla="*/ 2147483647 h 2"/>
              <a:gd name="T64" fmla="*/ 2147483647 w 2"/>
              <a:gd name="T65" fmla="*/ 2147483647 h 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
              <a:gd name="T100" fmla="*/ 0 h 2"/>
              <a:gd name="T101" fmla="*/ 2 w 2"/>
              <a:gd name="T102" fmla="*/ 2 h 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 h="2">
                <a:moveTo>
                  <a:pt x="1" y="1"/>
                </a:moveTo>
                <a:lnTo>
                  <a:pt x="1" y="1"/>
                </a:lnTo>
                <a:lnTo>
                  <a:pt x="2" y="2"/>
                </a:lnTo>
                <a:lnTo>
                  <a:pt x="2" y="1"/>
                </a:lnTo>
                <a:lnTo>
                  <a:pt x="2" y="0"/>
                </a:lnTo>
                <a:lnTo>
                  <a:pt x="2" y="1"/>
                </a:lnTo>
                <a:lnTo>
                  <a:pt x="1" y="1"/>
                </a:lnTo>
                <a:lnTo>
                  <a:pt x="1" y="0"/>
                </a:lnTo>
                <a:lnTo>
                  <a:pt x="0" y="0"/>
                </a:lnTo>
                <a:lnTo>
                  <a:pt x="0" y="1"/>
                </a:lnTo>
                <a:lnTo>
                  <a:pt x="1" y="1"/>
                </a:lnTo>
              </a:path>
            </a:pathLst>
          </a:custGeom>
          <a:noFill/>
          <a:ln w="3175">
            <a:solidFill>
              <a:srgbClr val="C2C2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67" name="Rectangle 163">
            <a:extLst>
              <a:ext uri="{FF2B5EF4-FFF2-40B4-BE49-F238E27FC236}">
                <a16:creationId xmlns:a16="http://schemas.microsoft.com/office/drawing/2014/main" id="{E7F676FA-9361-6447-B02B-264E4D60A467}"/>
              </a:ext>
            </a:extLst>
          </p:cNvPr>
          <p:cNvSpPr>
            <a:spLocks noChangeArrowheads="1"/>
          </p:cNvSpPr>
          <p:nvPr/>
        </p:nvSpPr>
        <p:spPr bwMode="auto">
          <a:xfrm>
            <a:off x="3022600" y="4791075"/>
            <a:ext cx="111125" cy="127000"/>
          </a:xfrm>
          <a:prstGeom prst="rect">
            <a:avLst/>
          </a:prstGeom>
          <a:solidFill>
            <a:srgbClr val="C2C2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68" name="Rectangle 164">
            <a:extLst>
              <a:ext uri="{FF2B5EF4-FFF2-40B4-BE49-F238E27FC236}">
                <a16:creationId xmlns:a16="http://schemas.microsoft.com/office/drawing/2014/main" id="{CFD4DECD-CACA-4846-BD5A-DEB8325D37C6}"/>
              </a:ext>
            </a:extLst>
          </p:cNvPr>
          <p:cNvSpPr>
            <a:spLocks noChangeArrowheads="1"/>
          </p:cNvSpPr>
          <p:nvPr/>
        </p:nvSpPr>
        <p:spPr bwMode="auto">
          <a:xfrm>
            <a:off x="3022600" y="4791075"/>
            <a:ext cx="111125" cy="127000"/>
          </a:xfrm>
          <a:prstGeom prst="rect">
            <a:avLst/>
          </a:prstGeom>
          <a:noFill/>
          <a:ln w="3175">
            <a:solidFill>
              <a:srgbClr val="C2C2C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69" name="Rectangle 165">
            <a:extLst>
              <a:ext uri="{FF2B5EF4-FFF2-40B4-BE49-F238E27FC236}">
                <a16:creationId xmlns:a16="http://schemas.microsoft.com/office/drawing/2014/main" id="{7B010049-522D-4B4C-88F6-85F1317304C6}"/>
              </a:ext>
            </a:extLst>
          </p:cNvPr>
          <p:cNvSpPr>
            <a:spLocks noChangeArrowheads="1"/>
          </p:cNvSpPr>
          <p:nvPr/>
        </p:nvSpPr>
        <p:spPr bwMode="auto">
          <a:xfrm>
            <a:off x="3028950" y="4795838"/>
            <a:ext cx="100013" cy="117475"/>
          </a:xfrm>
          <a:prstGeom prst="rect">
            <a:avLst/>
          </a:prstGeom>
          <a:solidFill>
            <a:srgbClr val="C2C2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70" name="Rectangle 166">
            <a:extLst>
              <a:ext uri="{FF2B5EF4-FFF2-40B4-BE49-F238E27FC236}">
                <a16:creationId xmlns:a16="http://schemas.microsoft.com/office/drawing/2014/main" id="{523DB86B-828F-1145-B703-933B09103AB2}"/>
              </a:ext>
            </a:extLst>
          </p:cNvPr>
          <p:cNvSpPr>
            <a:spLocks noChangeArrowheads="1"/>
          </p:cNvSpPr>
          <p:nvPr/>
        </p:nvSpPr>
        <p:spPr bwMode="auto">
          <a:xfrm>
            <a:off x="3028950" y="4795838"/>
            <a:ext cx="100013" cy="117475"/>
          </a:xfrm>
          <a:prstGeom prst="rect">
            <a:avLst/>
          </a:prstGeom>
          <a:noFill/>
          <a:ln w="3175">
            <a:solidFill>
              <a:srgbClr val="C2C2C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71" name="Freeform 167">
            <a:extLst>
              <a:ext uri="{FF2B5EF4-FFF2-40B4-BE49-F238E27FC236}">
                <a16:creationId xmlns:a16="http://schemas.microsoft.com/office/drawing/2014/main" id="{97B0107B-DA24-8947-8C1F-848CDBC85DDC}"/>
              </a:ext>
            </a:extLst>
          </p:cNvPr>
          <p:cNvSpPr>
            <a:spLocks/>
          </p:cNvSpPr>
          <p:nvPr/>
        </p:nvSpPr>
        <p:spPr bwMode="auto">
          <a:xfrm>
            <a:off x="3086100" y="4840288"/>
            <a:ext cx="34925" cy="61912"/>
          </a:xfrm>
          <a:custGeom>
            <a:avLst/>
            <a:gdLst>
              <a:gd name="T0" fmla="*/ 2147483647 w 134"/>
              <a:gd name="T1" fmla="*/ 2147483647 h 233"/>
              <a:gd name="T2" fmla="*/ 0 w 134"/>
              <a:gd name="T3" fmla="*/ 2147483647 h 233"/>
              <a:gd name="T4" fmla="*/ 2147483647 w 134"/>
              <a:gd name="T5" fmla="*/ 2147483647 h 233"/>
              <a:gd name="T6" fmla="*/ 2147483647 w 134"/>
              <a:gd name="T7" fmla="*/ 2147483647 h 233"/>
              <a:gd name="T8" fmla="*/ 2147483647 w 134"/>
              <a:gd name="T9" fmla="*/ 2147483647 h 233"/>
              <a:gd name="T10" fmla="*/ 2147483647 w 134"/>
              <a:gd name="T11" fmla="*/ 2147483647 h 233"/>
              <a:gd name="T12" fmla="*/ 2147483647 w 134"/>
              <a:gd name="T13" fmla="*/ 2147483647 h 233"/>
              <a:gd name="T14" fmla="*/ 2147483647 w 134"/>
              <a:gd name="T15" fmla="*/ 2147483647 h 233"/>
              <a:gd name="T16" fmla="*/ 2147483647 w 134"/>
              <a:gd name="T17" fmla="*/ 2147483647 h 233"/>
              <a:gd name="T18" fmla="*/ 2147483647 w 134"/>
              <a:gd name="T19" fmla="*/ 2147483647 h 233"/>
              <a:gd name="T20" fmla="*/ 2147483647 w 134"/>
              <a:gd name="T21" fmla="*/ 2147483647 h 233"/>
              <a:gd name="T22" fmla="*/ 2147483647 w 134"/>
              <a:gd name="T23" fmla="*/ 2147483647 h 233"/>
              <a:gd name="T24" fmla="*/ 2147483647 w 134"/>
              <a:gd name="T25" fmla="*/ 2147483647 h 233"/>
              <a:gd name="T26" fmla="*/ 2147483647 w 134"/>
              <a:gd name="T27" fmla="*/ 2147483647 h 233"/>
              <a:gd name="T28" fmla="*/ 2147483647 w 134"/>
              <a:gd name="T29" fmla="*/ 0 h 233"/>
              <a:gd name="T30" fmla="*/ 2147483647 w 134"/>
              <a:gd name="T31" fmla="*/ 2147483647 h 23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4"/>
              <a:gd name="T49" fmla="*/ 0 h 233"/>
              <a:gd name="T50" fmla="*/ 134 w 134"/>
              <a:gd name="T51" fmla="*/ 233 h 23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4" h="233">
                <a:moveTo>
                  <a:pt x="18" y="37"/>
                </a:moveTo>
                <a:lnTo>
                  <a:pt x="0" y="198"/>
                </a:lnTo>
                <a:lnTo>
                  <a:pt x="26" y="224"/>
                </a:lnTo>
                <a:lnTo>
                  <a:pt x="28" y="210"/>
                </a:lnTo>
                <a:lnTo>
                  <a:pt x="38" y="210"/>
                </a:lnTo>
                <a:lnTo>
                  <a:pt x="39" y="141"/>
                </a:lnTo>
                <a:lnTo>
                  <a:pt x="83" y="233"/>
                </a:lnTo>
                <a:lnTo>
                  <a:pt x="101" y="232"/>
                </a:lnTo>
                <a:lnTo>
                  <a:pt x="105" y="196"/>
                </a:lnTo>
                <a:lnTo>
                  <a:pt x="57" y="103"/>
                </a:lnTo>
                <a:lnTo>
                  <a:pt x="134" y="58"/>
                </a:lnTo>
                <a:lnTo>
                  <a:pt x="119" y="20"/>
                </a:lnTo>
                <a:lnTo>
                  <a:pt x="46" y="69"/>
                </a:lnTo>
                <a:lnTo>
                  <a:pt x="59" y="19"/>
                </a:lnTo>
                <a:lnTo>
                  <a:pt x="32" y="0"/>
                </a:lnTo>
                <a:lnTo>
                  <a:pt x="18" y="37"/>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72" name="Freeform 168">
            <a:extLst>
              <a:ext uri="{FF2B5EF4-FFF2-40B4-BE49-F238E27FC236}">
                <a16:creationId xmlns:a16="http://schemas.microsoft.com/office/drawing/2014/main" id="{00DC5AF5-8D16-5D4F-9134-01195ABB569C}"/>
              </a:ext>
            </a:extLst>
          </p:cNvPr>
          <p:cNvSpPr>
            <a:spLocks/>
          </p:cNvSpPr>
          <p:nvPr/>
        </p:nvSpPr>
        <p:spPr bwMode="auto">
          <a:xfrm>
            <a:off x="3086100" y="4840288"/>
            <a:ext cx="34925" cy="61912"/>
          </a:xfrm>
          <a:custGeom>
            <a:avLst/>
            <a:gdLst>
              <a:gd name="T0" fmla="*/ 2147483647 w 134"/>
              <a:gd name="T1" fmla="*/ 2147483647 h 233"/>
              <a:gd name="T2" fmla="*/ 0 w 134"/>
              <a:gd name="T3" fmla="*/ 2147483647 h 233"/>
              <a:gd name="T4" fmla="*/ 2147483647 w 134"/>
              <a:gd name="T5" fmla="*/ 2147483647 h 233"/>
              <a:gd name="T6" fmla="*/ 2147483647 w 134"/>
              <a:gd name="T7" fmla="*/ 2147483647 h 233"/>
              <a:gd name="T8" fmla="*/ 2147483647 w 134"/>
              <a:gd name="T9" fmla="*/ 2147483647 h 233"/>
              <a:gd name="T10" fmla="*/ 2147483647 w 134"/>
              <a:gd name="T11" fmla="*/ 2147483647 h 233"/>
              <a:gd name="T12" fmla="*/ 2147483647 w 134"/>
              <a:gd name="T13" fmla="*/ 2147483647 h 233"/>
              <a:gd name="T14" fmla="*/ 2147483647 w 134"/>
              <a:gd name="T15" fmla="*/ 2147483647 h 233"/>
              <a:gd name="T16" fmla="*/ 2147483647 w 134"/>
              <a:gd name="T17" fmla="*/ 2147483647 h 233"/>
              <a:gd name="T18" fmla="*/ 2147483647 w 134"/>
              <a:gd name="T19" fmla="*/ 2147483647 h 233"/>
              <a:gd name="T20" fmla="*/ 2147483647 w 134"/>
              <a:gd name="T21" fmla="*/ 2147483647 h 233"/>
              <a:gd name="T22" fmla="*/ 2147483647 w 134"/>
              <a:gd name="T23" fmla="*/ 2147483647 h 233"/>
              <a:gd name="T24" fmla="*/ 2147483647 w 134"/>
              <a:gd name="T25" fmla="*/ 2147483647 h 233"/>
              <a:gd name="T26" fmla="*/ 2147483647 w 134"/>
              <a:gd name="T27" fmla="*/ 2147483647 h 233"/>
              <a:gd name="T28" fmla="*/ 2147483647 w 134"/>
              <a:gd name="T29" fmla="*/ 0 h 233"/>
              <a:gd name="T30" fmla="*/ 2147483647 w 134"/>
              <a:gd name="T31" fmla="*/ 2147483647 h 23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4"/>
              <a:gd name="T49" fmla="*/ 0 h 233"/>
              <a:gd name="T50" fmla="*/ 134 w 134"/>
              <a:gd name="T51" fmla="*/ 233 h 23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4" h="233">
                <a:moveTo>
                  <a:pt x="18" y="37"/>
                </a:moveTo>
                <a:lnTo>
                  <a:pt x="0" y="198"/>
                </a:lnTo>
                <a:lnTo>
                  <a:pt x="26" y="224"/>
                </a:lnTo>
                <a:lnTo>
                  <a:pt x="28" y="210"/>
                </a:lnTo>
                <a:lnTo>
                  <a:pt x="38" y="210"/>
                </a:lnTo>
                <a:lnTo>
                  <a:pt x="39" y="141"/>
                </a:lnTo>
                <a:lnTo>
                  <a:pt x="83" y="233"/>
                </a:lnTo>
                <a:lnTo>
                  <a:pt x="101" y="232"/>
                </a:lnTo>
                <a:lnTo>
                  <a:pt x="105" y="196"/>
                </a:lnTo>
                <a:lnTo>
                  <a:pt x="57" y="103"/>
                </a:lnTo>
                <a:lnTo>
                  <a:pt x="134" y="58"/>
                </a:lnTo>
                <a:lnTo>
                  <a:pt x="119" y="20"/>
                </a:lnTo>
                <a:lnTo>
                  <a:pt x="46" y="69"/>
                </a:lnTo>
                <a:lnTo>
                  <a:pt x="59" y="19"/>
                </a:lnTo>
                <a:lnTo>
                  <a:pt x="32" y="0"/>
                </a:lnTo>
                <a:lnTo>
                  <a:pt x="18" y="37"/>
                </a:lnTo>
              </a:path>
            </a:pathLst>
          </a:custGeom>
          <a:noFill/>
          <a:ln w="0">
            <a:solidFill>
              <a:srgbClr val="C2C1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73" name="Freeform 169">
            <a:extLst>
              <a:ext uri="{FF2B5EF4-FFF2-40B4-BE49-F238E27FC236}">
                <a16:creationId xmlns:a16="http://schemas.microsoft.com/office/drawing/2014/main" id="{F1474D4F-6147-004C-ADBB-4696A8F35A36}"/>
              </a:ext>
            </a:extLst>
          </p:cNvPr>
          <p:cNvSpPr>
            <a:spLocks/>
          </p:cNvSpPr>
          <p:nvPr/>
        </p:nvSpPr>
        <p:spPr bwMode="auto">
          <a:xfrm>
            <a:off x="3040063" y="4802188"/>
            <a:ext cx="57150" cy="53975"/>
          </a:xfrm>
          <a:custGeom>
            <a:avLst/>
            <a:gdLst>
              <a:gd name="T0" fmla="*/ 2147483647 w 217"/>
              <a:gd name="T1" fmla="*/ 2147483647 h 203"/>
              <a:gd name="T2" fmla="*/ 2147483647 w 217"/>
              <a:gd name="T3" fmla="*/ 2147483647 h 203"/>
              <a:gd name="T4" fmla="*/ 0 w 217"/>
              <a:gd name="T5" fmla="*/ 2147483647 h 203"/>
              <a:gd name="T6" fmla="*/ 2147483647 w 217"/>
              <a:gd name="T7" fmla="*/ 2147483647 h 203"/>
              <a:gd name="T8" fmla="*/ 2147483647 w 217"/>
              <a:gd name="T9" fmla="*/ 2147483647 h 203"/>
              <a:gd name="T10" fmla="*/ 2147483647 w 217"/>
              <a:gd name="T11" fmla="*/ 2147483647 h 203"/>
              <a:gd name="T12" fmla="*/ 2147483647 w 217"/>
              <a:gd name="T13" fmla="*/ 2147483647 h 203"/>
              <a:gd name="T14" fmla="*/ 2147483647 w 217"/>
              <a:gd name="T15" fmla="*/ 2147483647 h 203"/>
              <a:gd name="T16" fmla="*/ 2147483647 w 217"/>
              <a:gd name="T17" fmla="*/ 2147483647 h 203"/>
              <a:gd name="T18" fmla="*/ 2147483647 w 217"/>
              <a:gd name="T19" fmla="*/ 2147483647 h 203"/>
              <a:gd name="T20" fmla="*/ 2147483647 w 217"/>
              <a:gd name="T21" fmla="*/ 2147483647 h 203"/>
              <a:gd name="T22" fmla="*/ 2147483647 w 217"/>
              <a:gd name="T23" fmla="*/ 2147483647 h 203"/>
              <a:gd name="T24" fmla="*/ 2147483647 w 217"/>
              <a:gd name="T25" fmla="*/ 2147483647 h 203"/>
              <a:gd name="T26" fmla="*/ 2147483647 w 217"/>
              <a:gd name="T27" fmla="*/ 2147483647 h 203"/>
              <a:gd name="T28" fmla="*/ 2147483647 w 217"/>
              <a:gd name="T29" fmla="*/ 0 h 203"/>
              <a:gd name="T30" fmla="*/ 2147483647 w 217"/>
              <a:gd name="T31" fmla="*/ 2147483647 h 203"/>
              <a:gd name="T32" fmla="*/ 2147483647 w 217"/>
              <a:gd name="T33" fmla="*/ 0 h 203"/>
              <a:gd name="T34" fmla="*/ 2147483647 w 217"/>
              <a:gd name="T35" fmla="*/ 2147483647 h 20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7"/>
              <a:gd name="T55" fmla="*/ 0 h 203"/>
              <a:gd name="T56" fmla="*/ 217 w 217"/>
              <a:gd name="T57" fmla="*/ 203 h 20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7" h="203">
                <a:moveTo>
                  <a:pt x="40" y="15"/>
                </a:moveTo>
                <a:lnTo>
                  <a:pt x="81" y="93"/>
                </a:lnTo>
                <a:lnTo>
                  <a:pt x="0" y="153"/>
                </a:lnTo>
                <a:lnTo>
                  <a:pt x="10" y="198"/>
                </a:lnTo>
                <a:lnTo>
                  <a:pt x="19" y="190"/>
                </a:lnTo>
                <a:lnTo>
                  <a:pt x="30" y="203"/>
                </a:lnTo>
                <a:lnTo>
                  <a:pt x="102" y="136"/>
                </a:lnTo>
                <a:lnTo>
                  <a:pt x="141" y="197"/>
                </a:lnTo>
                <a:lnTo>
                  <a:pt x="173" y="192"/>
                </a:lnTo>
                <a:lnTo>
                  <a:pt x="185" y="174"/>
                </a:lnTo>
                <a:lnTo>
                  <a:pt x="136" y="111"/>
                </a:lnTo>
                <a:lnTo>
                  <a:pt x="217" y="29"/>
                </a:lnTo>
                <a:lnTo>
                  <a:pt x="184" y="3"/>
                </a:lnTo>
                <a:lnTo>
                  <a:pt x="116" y="63"/>
                </a:lnTo>
                <a:lnTo>
                  <a:pt x="79" y="0"/>
                </a:lnTo>
                <a:lnTo>
                  <a:pt x="64" y="8"/>
                </a:lnTo>
                <a:lnTo>
                  <a:pt x="49" y="0"/>
                </a:lnTo>
                <a:lnTo>
                  <a:pt x="40" y="15"/>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74" name="Freeform 170">
            <a:extLst>
              <a:ext uri="{FF2B5EF4-FFF2-40B4-BE49-F238E27FC236}">
                <a16:creationId xmlns:a16="http://schemas.microsoft.com/office/drawing/2014/main" id="{F305F197-C6AE-F948-9DFF-A68A150762BC}"/>
              </a:ext>
            </a:extLst>
          </p:cNvPr>
          <p:cNvSpPr>
            <a:spLocks/>
          </p:cNvSpPr>
          <p:nvPr/>
        </p:nvSpPr>
        <p:spPr bwMode="auto">
          <a:xfrm>
            <a:off x="3040063" y="4802188"/>
            <a:ext cx="57150" cy="53975"/>
          </a:xfrm>
          <a:custGeom>
            <a:avLst/>
            <a:gdLst>
              <a:gd name="T0" fmla="*/ 2147483647 w 217"/>
              <a:gd name="T1" fmla="*/ 2147483647 h 203"/>
              <a:gd name="T2" fmla="*/ 2147483647 w 217"/>
              <a:gd name="T3" fmla="*/ 2147483647 h 203"/>
              <a:gd name="T4" fmla="*/ 0 w 217"/>
              <a:gd name="T5" fmla="*/ 2147483647 h 203"/>
              <a:gd name="T6" fmla="*/ 2147483647 w 217"/>
              <a:gd name="T7" fmla="*/ 2147483647 h 203"/>
              <a:gd name="T8" fmla="*/ 2147483647 w 217"/>
              <a:gd name="T9" fmla="*/ 2147483647 h 203"/>
              <a:gd name="T10" fmla="*/ 2147483647 w 217"/>
              <a:gd name="T11" fmla="*/ 2147483647 h 203"/>
              <a:gd name="T12" fmla="*/ 2147483647 w 217"/>
              <a:gd name="T13" fmla="*/ 2147483647 h 203"/>
              <a:gd name="T14" fmla="*/ 2147483647 w 217"/>
              <a:gd name="T15" fmla="*/ 2147483647 h 203"/>
              <a:gd name="T16" fmla="*/ 2147483647 w 217"/>
              <a:gd name="T17" fmla="*/ 2147483647 h 203"/>
              <a:gd name="T18" fmla="*/ 2147483647 w 217"/>
              <a:gd name="T19" fmla="*/ 2147483647 h 203"/>
              <a:gd name="T20" fmla="*/ 2147483647 w 217"/>
              <a:gd name="T21" fmla="*/ 2147483647 h 203"/>
              <a:gd name="T22" fmla="*/ 2147483647 w 217"/>
              <a:gd name="T23" fmla="*/ 2147483647 h 203"/>
              <a:gd name="T24" fmla="*/ 2147483647 w 217"/>
              <a:gd name="T25" fmla="*/ 2147483647 h 203"/>
              <a:gd name="T26" fmla="*/ 2147483647 w 217"/>
              <a:gd name="T27" fmla="*/ 2147483647 h 203"/>
              <a:gd name="T28" fmla="*/ 2147483647 w 217"/>
              <a:gd name="T29" fmla="*/ 0 h 203"/>
              <a:gd name="T30" fmla="*/ 2147483647 w 217"/>
              <a:gd name="T31" fmla="*/ 2147483647 h 203"/>
              <a:gd name="T32" fmla="*/ 2147483647 w 217"/>
              <a:gd name="T33" fmla="*/ 0 h 203"/>
              <a:gd name="T34" fmla="*/ 2147483647 w 217"/>
              <a:gd name="T35" fmla="*/ 2147483647 h 20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7"/>
              <a:gd name="T55" fmla="*/ 0 h 203"/>
              <a:gd name="T56" fmla="*/ 217 w 217"/>
              <a:gd name="T57" fmla="*/ 203 h 20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7" h="203">
                <a:moveTo>
                  <a:pt x="40" y="15"/>
                </a:moveTo>
                <a:lnTo>
                  <a:pt x="81" y="93"/>
                </a:lnTo>
                <a:lnTo>
                  <a:pt x="0" y="153"/>
                </a:lnTo>
                <a:lnTo>
                  <a:pt x="10" y="198"/>
                </a:lnTo>
                <a:lnTo>
                  <a:pt x="19" y="190"/>
                </a:lnTo>
                <a:lnTo>
                  <a:pt x="30" y="203"/>
                </a:lnTo>
                <a:lnTo>
                  <a:pt x="102" y="136"/>
                </a:lnTo>
                <a:lnTo>
                  <a:pt x="141" y="197"/>
                </a:lnTo>
                <a:lnTo>
                  <a:pt x="173" y="192"/>
                </a:lnTo>
                <a:lnTo>
                  <a:pt x="185" y="174"/>
                </a:lnTo>
                <a:lnTo>
                  <a:pt x="136" y="111"/>
                </a:lnTo>
                <a:lnTo>
                  <a:pt x="217" y="29"/>
                </a:lnTo>
                <a:lnTo>
                  <a:pt x="184" y="3"/>
                </a:lnTo>
                <a:lnTo>
                  <a:pt x="116" y="63"/>
                </a:lnTo>
                <a:lnTo>
                  <a:pt x="79" y="0"/>
                </a:lnTo>
                <a:lnTo>
                  <a:pt x="64" y="8"/>
                </a:lnTo>
                <a:lnTo>
                  <a:pt x="49" y="0"/>
                </a:lnTo>
                <a:lnTo>
                  <a:pt x="40" y="15"/>
                </a:lnTo>
              </a:path>
            </a:pathLst>
          </a:custGeom>
          <a:noFill/>
          <a:ln w="0">
            <a:solidFill>
              <a:srgbClr val="C2C1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75" name="Freeform 171">
            <a:extLst>
              <a:ext uri="{FF2B5EF4-FFF2-40B4-BE49-F238E27FC236}">
                <a16:creationId xmlns:a16="http://schemas.microsoft.com/office/drawing/2014/main" id="{F4E13BED-B8C1-6247-8C9F-3DE475C4AE80}"/>
              </a:ext>
            </a:extLst>
          </p:cNvPr>
          <p:cNvSpPr>
            <a:spLocks/>
          </p:cNvSpPr>
          <p:nvPr/>
        </p:nvSpPr>
        <p:spPr bwMode="auto">
          <a:xfrm>
            <a:off x="3041650" y="4852988"/>
            <a:ext cx="36513" cy="50800"/>
          </a:xfrm>
          <a:custGeom>
            <a:avLst/>
            <a:gdLst>
              <a:gd name="T0" fmla="*/ 2147483647 w 133"/>
              <a:gd name="T1" fmla="*/ 2147483647 h 191"/>
              <a:gd name="T2" fmla="*/ 2147483647 w 133"/>
              <a:gd name="T3" fmla="*/ 2147483647 h 191"/>
              <a:gd name="T4" fmla="*/ 2147483647 w 133"/>
              <a:gd name="T5" fmla="*/ 2147483647 h 191"/>
              <a:gd name="T6" fmla="*/ 2147483647 w 133"/>
              <a:gd name="T7" fmla="*/ 2147483647 h 191"/>
              <a:gd name="T8" fmla="*/ 2147483647 w 133"/>
              <a:gd name="T9" fmla="*/ 2147483647 h 191"/>
              <a:gd name="T10" fmla="*/ 2147483647 w 133"/>
              <a:gd name="T11" fmla="*/ 2147483647 h 191"/>
              <a:gd name="T12" fmla="*/ 2147483647 w 133"/>
              <a:gd name="T13" fmla="*/ 2147483647 h 191"/>
              <a:gd name="T14" fmla="*/ 2147483647 w 133"/>
              <a:gd name="T15" fmla="*/ 2147483647 h 191"/>
              <a:gd name="T16" fmla="*/ 2147483647 w 133"/>
              <a:gd name="T17" fmla="*/ 2147483647 h 191"/>
              <a:gd name="T18" fmla="*/ 2147483647 w 133"/>
              <a:gd name="T19" fmla="*/ 2147483647 h 191"/>
              <a:gd name="T20" fmla="*/ 2147483647 w 133"/>
              <a:gd name="T21" fmla="*/ 2147483647 h 191"/>
              <a:gd name="T22" fmla="*/ 2147483647 w 133"/>
              <a:gd name="T23" fmla="*/ 2147483647 h 191"/>
              <a:gd name="T24" fmla="*/ 2147483647 w 133"/>
              <a:gd name="T25" fmla="*/ 2147483647 h 191"/>
              <a:gd name="T26" fmla="*/ 2147483647 w 133"/>
              <a:gd name="T27" fmla="*/ 2147483647 h 191"/>
              <a:gd name="T28" fmla="*/ 2147483647 w 133"/>
              <a:gd name="T29" fmla="*/ 2147483647 h 191"/>
              <a:gd name="T30" fmla="*/ 2147483647 w 133"/>
              <a:gd name="T31" fmla="*/ 2147483647 h 191"/>
              <a:gd name="T32" fmla="*/ 2147483647 w 133"/>
              <a:gd name="T33" fmla="*/ 2147483647 h 191"/>
              <a:gd name="T34" fmla="*/ 2147483647 w 133"/>
              <a:gd name="T35" fmla="*/ 2147483647 h 191"/>
              <a:gd name="T36" fmla="*/ 2147483647 w 133"/>
              <a:gd name="T37" fmla="*/ 2147483647 h 191"/>
              <a:gd name="T38" fmla="*/ 2147483647 w 133"/>
              <a:gd name="T39" fmla="*/ 2147483647 h 191"/>
              <a:gd name="T40" fmla="*/ 2147483647 w 133"/>
              <a:gd name="T41" fmla="*/ 2147483647 h 191"/>
              <a:gd name="T42" fmla="*/ 2147483647 w 133"/>
              <a:gd name="T43" fmla="*/ 2147483647 h 191"/>
              <a:gd name="T44" fmla="*/ 0 w 133"/>
              <a:gd name="T45" fmla="*/ 2147483647 h 191"/>
              <a:gd name="T46" fmla="*/ 2147483647 w 133"/>
              <a:gd name="T47" fmla="*/ 2147483647 h 191"/>
              <a:gd name="T48" fmla="*/ 2147483647 w 133"/>
              <a:gd name="T49" fmla="*/ 2147483647 h 191"/>
              <a:gd name="T50" fmla="*/ 2147483647 w 133"/>
              <a:gd name="T51" fmla="*/ 2147483647 h 191"/>
              <a:gd name="T52" fmla="*/ 2147483647 w 133"/>
              <a:gd name="T53" fmla="*/ 2147483647 h 191"/>
              <a:gd name="T54" fmla="*/ 2147483647 w 133"/>
              <a:gd name="T55" fmla="*/ 2147483647 h 191"/>
              <a:gd name="T56" fmla="*/ 2147483647 w 133"/>
              <a:gd name="T57" fmla="*/ 2147483647 h 191"/>
              <a:gd name="T58" fmla="*/ 2147483647 w 133"/>
              <a:gd name="T59" fmla="*/ 2147483647 h 191"/>
              <a:gd name="T60" fmla="*/ 2147483647 w 133"/>
              <a:gd name="T61" fmla="*/ 2147483647 h 191"/>
              <a:gd name="T62" fmla="*/ 2147483647 w 133"/>
              <a:gd name="T63" fmla="*/ 0 h 19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3"/>
              <a:gd name="T97" fmla="*/ 0 h 191"/>
              <a:gd name="T98" fmla="*/ 133 w 133"/>
              <a:gd name="T99" fmla="*/ 191 h 19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3" h="191">
                <a:moveTo>
                  <a:pt x="84" y="2"/>
                </a:moveTo>
                <a:lnTo>
                  <a:pt x="90" y="3"/>
                </a:lnTo>
                <a:lnTo>
                  <a:pt x="96" y="5"/>
                </a:lnTo>
                <a:lnTo>
                  <a:pt x="102" y="9"/>
                </a:lnTo>
                <a:lnTo>
                  <a:pt x="107" y="13"/>
                </a:lnTo>
                <a:lnTo>
                  <a:pt x="112" y="18"/>
                </a:lnTo>
                <a:lnTo>
                  <a:pt x="117" y="24"/>
                </a:lnTo>
                <a:lnTo>
                  <a:pt x="120" y="30"/>
                </a:lnTo>
                <a:lnTo>
                  <a:pt x="124" y="37"/>
                </a:lnTo>
                <a:lnTo>
                  <a:pt x="127" y="45"/>
                </a:lnTo>
                <a:lnTo>
                  <a:pt x="130" y="53"/>
                </a:lnTo>
                <a:lnTo>
                  <a:pt x="131" y="61"/>
                </a:lnTo>
                <a:lnTo>
                  <a:pt x="133" y="69"/>
                </a:lnTo>
                <a:lnTo>
                  <a:pt x="133" y="79"/>
                </a:lnTo>
                <a:lnTo>
                  <a:pt x="133" y="88"/>
                </a:lnTo>
                <a:lnTo>
                  <a:pt x="133" y="97"/>
                </a:lnTo>
                <a:lnTo>
                  <a:pt x="131" y="107"/>
                </a:lnTo>
                <a:lnTo>
                  <a:pt x="130" y="117"/>
                </a:lnTo>
                <a:lnTo>
                  <a:pt x="126" y="127"/>
                </a:lnTo>
                <a:lnTo>
                  <a:pt x="124" y="135"/>
                </a:lnTo>
                <a:lnTo>
                  <a:pt x="119" y="143"/>
                </a:lnTo>
                <a:lnTo>
                  <a:pt x="116" y="151"/>
                </a:lnTo>
                <a:lnTo>
                  <a:pt x="111" y="158"/>
                </a:lnTo>
                <a:lnTo>
                  <a:pt x="106" y="165"/>
                </a:lnTo>
                <a:lnTo>
                  <a:pt x="100" y="171"/>
                </a:lnTo>
                <a:lnTo>
                  <a:pt x="95" y="176"/>
                </a:lnTo>
                <a:lnTo>
                  <a:pt x="89" y="180"/>
                </a:lnTo>
                <a:lnTo>
                  <a:pt x="83" y="184"/>
                </a:lnTo>
                <a:lnTo>
                  <a:pt x="76" y="187"/>
                </a:lnTo>
                <a:lnTo>
                  <a:pt x="70" y="190"/>
                </a:lnTo>
                <a:lnTo>
                  <a:pt x="63" y="191"/>
                </a:lnTo>
                <a:lnTo>
                  <a:pt x="57" y="191"/>
                </a:lnTo>
                <a:lnTo>
                  <a:pt x="50" y="191"/>
                </a:lnTo>
                <a:lnTo>
                  <a:pt x="43" y="189"/>
                </a:lnTo>
                <a:lnTo>
                  <a:pt x="37" y="186"/>
                </a:lnTo>
                <a:lnTo>
                  <a:pt x="31" y="183"/>
                </a:lnTo>
                <a:lnTo>
                  <a:pt x="27" y="178"/>
                </a:lnTo>
                <a:lnTo>
                  <a:pt x="21" y="173"/>
                </a:lnTo>
                <a:lnTo>
                  <a:pt x="17" y="168"/>
                </a:lnTo>
                <a:lnTo>
                  <a:pt x="13" y="162"/>
                </a:lnTo>
                <a:lnTo>
                  <a:pt x="9" y="155"/>
                </a:lnTo>
                <a:lnTo>
                  <a:pt x="7" y="148"/>
                </a:lnTo>
                <a:lnTo>
                  <a:pt x="5" y="140"/>
                </a:lnTo>
                <a:lnTo>
                  <a:pt x="2" y="131"/>
                </a:lnTo>
                <a:lnTo>
                  <a:pt x="1" y="122"/>
                </a:lnTo>
                <a:lnTo>
                  <a:pt x="0" y="113"/>
                </a:lnTo>
                <a:lnTo>
                  <a:pt x="0" y="103"/>
                </a:lnTo>
                <a:lnTo>
                  <a:pt x="1" y="94"/>
                </a:lnTo>
                <a:lnTo>
                  <a:pt x="2" y="85"/>
                </a:lnTo>
                <a:lnTo>
                  <a:pt x="5" y="75"/>
                </a:lnTo>
                <a:lnTo>
                  <a:pt x="7" y="66"/>
                </a:lnTo>
                <a:lnTo>
                  <a:pt x="10" y="57"/>
                </a:lnTo>
                <a:lnTo>
                  <a:pt x="14" y="48"/>
                </a:lnTo>
                <a:lnTo>
                  <a:pt x="19" y="41"/>
                </a:lnTo>
                <a:lnTo>
                  <a:pt x="23" y="33"/>
                </a:lnTo>
                <a:lnTo>
                  <a:pt x="28" y="27"/>
                </a:lnTo>
                <a:lnTo>
                  <a:pt x="33" y="22"/>
                </a:lnTo>
                <a:lnTo>
                  <a:pt x="38" y="16"/>
                </a:lnTo>
                <a:lnTo>
                  <a:pt x="44" y="11"/>
                </a:lnTo>
                <a:lnTo>
                  <a:pt x="51" y="7"/>
                </a:lnTo>
                <a:lnTo>
                  <a:pt x="57" y="4"/>
                </a:lnTo>
                <a:lnTo>
                  <a:pt x="64" y="2"/>
                </a:lnTo>
                <a:lnTo>
                  <a:pt x="70" y="0"/>
                </a:lnTo>
                <a:lnTo>
                  <a:pt x="77" y="0"/>
                </a:lnTo>
                <a:lnTo>
                  <a:pt x="84" y="2"/>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76" name="Freeform 172">
            <a:extLst>
              <a:ext uri="{FF2B5EF4-FFF2-40B4-BE49-F238E27FC236}">
                <a16:creationId xmlns:a16="http://schemas.microsoft.com/office/drawing/2014/main" id="{6AEC56F9-9F4F-2547-9BE6-00794B21DAFC}"/>
              </a:ext>
            </a:extLst>
          </p:cNvPr>
          <p:cNvSpPr>
            <a:spLocks/>
          </p:cNvSpPr>
          <p:nvPr/>
        </p:nvSpPr>
        <p:spPr bwMode="auto">
          <a:xfrm>
            <a:off x="3041650" y="4852988"/>
            <a:ext cx="36513" cy="50800"/>
          </a:xfrm>
          <a:custGeom>
            <a:avLst/>
            <a:gdLst>
              <a:gd name="T0" fmla="*/ 2147483647 w 133"/>
              <a:gd name="T1" fmla="*/ 2147483647 h 191"/>
              <a:gd name="T2" fmla="*/ 2147483647 w 133"/>
              <a:gd name="T3" fmla="*/ 2147483647 h 191"/>
              <a:gd name="T4" fmla="*/ 2147483647 w 133"/>
              <a:gd name="T5" fmla="*/ 2147483647 h 191"/>
              <a:gd name="T6" fmla="*/ 2147483647 w 133"/>
              <a:gd name="T7" fmla="*/ 2147483647 h 191"/>
              <a:gd name="T8" fmla="*/ 2147483647 w 133"/>
              <a:gd name="T9" fmla="*/ 2147483647 h 191"/>
              <a:gd name="T10" fmla="*/ 2147483647 w 133"/>
              <a:gd name="T11" fmla="*/ 2147483647 h 191"/>
              <a:gd name="T12" fmla="*/ 2147483647 w 133"/>
              <a:gd name="T13" fmla="*/ 2147483647 h 191"/>
              <a:gd name="T14" fmla="*/ 2147483647 w 133"/>
              <a:gd name="T15" fmla="*/ 2147483647 h 191"/>
              <a:gd name="T16" fmla="*/ 2147483647 w 133"/>
              <a:gd name="T17" fmla="*/ 2147483647 h 191"/>
              <a:gd name="T18" fmla="*/ 2147483647 w 133"/>
              <a:gd name="T19" fmla="*/ 2147483647 h 191"/>
              <a:gd name="T20" fmla="*/ 2147483647 w 133"/>
              <a:gd name="T21" fmla="*/ 2147483647 h 191"/>
              <a:gd name="T22" fmla="*/ 2147483647 w 133"/>
              <a:gd name="T23" fmla="*/ 2147483647 h 191"/>
              <a:gd name="T24" fmla="*/ 2147483647 w 133"/>
              <a:gd name="T25" fmla="*/ 2147483647 h 191"/>
              <a:gd name="T26" fmla="*/ 2147483647 w 133"/>
              <a:gd name="T27" fmla="*/ 2147483647 h 191"/>
              <a:gd name="T28" fmla="*/ 2147483647 w 133"/>
              <a:gd name="T29" fmla="*/ 2147483647 h 191"/>
              <a:gd name="T30" fmla="*/ 2147483647 w 133"/>
              <a:gd name="T31" fmla="*/ 2147483647 h 191"/>
              <a:gd name="T32" fmla="*/ 2147483647 w 133"/>
              <a:gd name="T33" fmla="*/ 2147483647 h 191"/>
              <a:gd name="T34" fmla="*/ 2147483647 w 133"/>
              <a:gd name="T35" fmla="*/ 2147483647 h 191"/>
              <a:gd name="T36" fmla="*/ 2147483647 w 133"/>
              <a:gd name="T37" fmla="*/ 2147483647 h 191"/>
              <a:gd name="T38" fmla="*/ 2147483647 w 133"/>
              <a:gd name="T39" fmla="*/ 2147483647 h 191"/>
              <a:gd name="T40" fmla="*/ 2147483647 w 133"/>
              <a:gd name="T41" fmla="*/ 2147483647 h 191"/>
              <a:gd name="T42" fmla="*/ 2147483647 w 133"/>
              <a:gd name="T43" fmla="*/ 2147483647 h 191"/>
              <a:gd name="T44" fmla="*/ 0 w 133"/>
              <a:gd name="T45" fmla="*/ 2147483647 h 191"/>
              <a:gd name="T46" fmla="*/ 2147483647 w 133"/>
              <a:gd name="T47" fmla="*/ 2147483647 h 191"/>
              <a:gd name="T48" fmla="*/ 2147483647 w 133"/>
              <a:gd name="T49" fmla="*/ 2147483647 h 191"/>
              <a:gd name="T50" fmla="*/ 2147483647 w 133"/>
              <a:gd name="T51" fmla="*/ 2147483647 h 191"/>
              <a:gd name="T52" fmla="*/ 2147483647 w 133"/>
              <a:gd name="T53" fmla="*/ 2147483647 h 191"/>
              <a:gd name="T54" fmla="*/ 2147483647 w 133"/>
              <a:gd name="T55" fmla="*/ 2147483647 h 191"/>
              <a:gd name="T56" fmla="*/ 2147483647 w 133"/>
              <a:gd name="T57" fmla="*/ 2147483647 h 191"/>
              <a:gd name="T58" fmla="*/ 2147483647 w 133"/>
              <a:gd name="T59" fmla="*/ 2147483647 h 191"/>
              <a:gd name="T60" fmla="*/ 2147483647 w 133"/>
              <a:gd name="T61" fmla="*/ 2147483647 h 191"/>
              <a:gd name="T62" fmla="*/ 2147483647 w 133"/>
              <a:gd name="T63" fmla="*/ 0 h 19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3"/>
              <a:gd name="T97" fmla="*/ 0 h 191"/>
              <a:gd name="T98" fmla="*/ 133 w 133"/>
              <a:gd name="T99" fmla="*/ 191 h 19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3" h="191">
                <a:moveTo>
                  <a:pt x="84" y="2"/>
                </a:moveTo>
                <a:lnTo>
                  <a:pt x="90" y="3"/>
                </a:lnTo>
                <a:lnTo>
                  <a:pt x="96" y="5"/>
                </a:lnTo>
                <a:lnTo>
                  <a:pt x="102" y="9"/>
                </a:lnTo>
                <a:lnTo>
                  <a:pt x="107" y="13"/>
                </a:lnTo>
                <a:lnTo>
                  <a:pt x="112" y="18"/>
                </a:lnTo>
                <a:lnTo>
                  <a:pt x="117" y="24"/>
                </a:lnTo>
                <a:lnTo>
                  <a:pt x="120" y="30"/>
                </a:lnTo>
                <a:lnTo>
                  <a:pt x="124" y="37"/>
                </a:lnTo>
                <a:lnTo>
                  <a:pt x="127" y="45"/>
                </a:lnTo>
                <a:lnTo>
                  <a:pt x="130" y="53"/>
                </a:lnTo>
                <a:lnTo>
                  <a:pt x="131" y="61"/>
                </a:lnTo>
                <a:lnTo>
                  <a:pt x="133" y="69"/>
                </a:lnTo>
                <a:lnTo>
                  <a:pt x="133" y="79"/>
                </a:lnTo>
                <a:lnTo>
                  <a:pt x="133" y="88"/>
                </a:lnTo>
                <a:lnTo>
                  <a:pt x="133" y="97"/>
                </a:lnTo>
                <a:lnTo>
                  <a:pt x="131" y="107"/>
                </a:lnTo>
                <a:lnTo>
                  <a:pt x="130" y="117"/>
                </a:lnTo>
                <a:lnTo>
                  <a:pt x="126" y="127"/>
                </a:lnTo>
                <a:lnTo>
                  <a:pt x="124" y="135"/>
                </a:lnTo>
                <a:lnTo>
                  <a:pt x="119" y="143"/>
                </a:lnTo>
                <a:lnTo>
                  <a:pt x="116" y="151"/>
                </a:lnTo>
                <a:lnTo>
                  <a:pt x="111" y="158"/>
                </a:lnTo>
                <a:lnTo>
                  <a:pt x="106" y="165"/>
                </a:lnTo>
                <a:lnTo>
                  <a:pt x="100" y="171"/>
                </a:lnTo>
                <a:lnTo>
                  <a:pt x="95" y="176"/>
                </a:lnTo>
                <a:lnTo>
                  <a:pt x="89" y="180"/>
                </a:lnTo>
                <a:lnTo>
                  <a:pt x="83" y="184"/>
                </a:lnTo>
                <a:lnTo>
                  <a:pt x="76" y="187"/>
                </a:lnTo>
                <a:lnTo>
                  <a:pt x="70" y="190"/>
                </a:lnTo>
                <a:lnTo>
                  <a:pt x="63" y="191"/>
                </a:lnTo>
                <a:lnTo>
                  <a:pt x="57" y="191"/>
                </a:lnTo>
                <a:lnTo>
                  <a:pt x="50" y="191"/>
                </a:lnTo>
                <a:lnTo>
                  <a:pt x="43" y="189"/>
                </a:lnTo>
                <a:lnTo>
                  <a:pt x="37" y="186"/>
                </a:lnTo>
                <a:lnTo>
                  <a:pt x="31" y="183"/>
                </a:lnTo>
                <a:lnTo>
                  <a:pt x="27" y="178"/>
                </a:lnTo>
                <a:lnTo>
                  <a:pt x="21" y="173"/>
                </a:lnTo>
                <a:lnTo>
                  <a:pt x="17" y="168"/>
                </a:lnTo>
                <a:lnTo>
                  <a:pt x="13" y="162"/>
                </a:lnTo>
                <a:lnTo>
                  <a:pt x="9" y="155"/>
                </a:lnTo>
                <a:lnTo>
                  <a:pt x="7" y="148"/>
                </a:lnTo>
                <a:lnTo>
                  <a:pt x="5" y="140"/>
                </a:lnTo>
                <a:lnTo>
                  <a:pt x="2" y="131"/>
                </a:lnTo>
                <a:lnTo>
                  <a:pt x="1" y="122"/>
                </a:lnTo>
                <a:lnTo>
                  <a:pt x="0" y="113"/>
                </a:lnTo>
                <a:lnTo>
                  <a:pt x="0" y="103"/>
                </a:lnTo>
                <a:lnTo>
                  <a:pt x="1" y="94"/>
                </a:lnTo>
                <a:lnTo>
                  <a:pt x="2" y="85"/>
                </a:lnTo>
                <a:lnTo>
                  <a:pt x="5" y="75"/>
                </a:lnTo>
                <a:lnTo>
                  <a:pt x="7" y="66"/>
                </a:lnTo>
                <a:lnTo>
                  <a:pt x="10" y="57"/>
                </a:lnTo>
                <a:lnTo>
                  <a:pt x="14" y="48"/>
                </a:lnTo>
                <a:lnTo>
                  <a:pt x="19" y="41"/>
                </a:lnTo>
                <a:lnTo>
                  <a:pt x="23" y="33"/>
                </a:lnTo>
                <a:lnTo>
                  <a:pt x="28" y="27"/>
                </a:lnTo>
                <a:lnTo>
                  <a:pt x="33" y="22"/>
                </a:lnTo>
                <a:lnTo>
                  <a:pt x="38" y="16"/>
                </a:lnTo>
                <a:lnTo>
                  <a:pt x="44" y="11"/>
                </a:lnTo>
                <a:lnTo>
                  <a:pt x="51" y="7"/>
                </a:lnTo>
                <a:lnTo>
                  <a:pt x="57" y="4"/>
                </a:lnTo>
                <a:lnTo>
                  <a:pt x="64" y="2"/>
                </a:lnTo>
                <a:lnTo>
                  <a:pt x="70" y="0"/>
                </a:lnTo>
                <a:lnTo>
                  <a:pt x="77" y="0"/>
                </a:lnTo>
                <a:lnTo>
                  <a:pt x="84" y="2"/>
                </a:lnTo>
              </a:path>
            </a:pathLst>
          </a:custGeom>
          <a:noFill/>
          <a:ln w="0">
            <a:solidFill>
              <a:srgbClr val="C2C1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77" name="Freeform 173">
            <a:extLst>
              <a:ext uri="{FF2B5EF4-FFF2-40B4-BE49-F238E27FC236}">
                <a16:creationId xmlns:a16="http://schemas.microsoft.com/office/drawing/2014/main" id="{FADE6506-1918-D04D-AC12-B69A9804795A}"/>
              </a:ext>
            </a:extLst>
          </p:cNvPr>
          <p:cNvSpPr>
            <a:spLocks/>
          </p:cNvSpPr>
          <p:nvPr/>
        </p:nvSpPr>
        <p:spPr bwMode="auto">
          <a:xfrm>
            <a:off x="3051175" y="4862513"/>
            <a:ext cx="14288" cy="26987"/>
          </a:xfrm>
          <a:custGeom>
            <a:avLst/>
            <a:gdLst>
              <a:gd name="T0" fmla="*/ 2147483647 w 54"/>
              <a:gd name="T1" fmla="*/ 0 h 103"/>
              <a:gd name="T2" fmla="*/ 2147483647 w 54"/>
              <a:gd name="T3" fmla="*/ 2147483647 h 103"/>
              <a:gd name="T4" fmla="*/ 2147483647 w 54"/>
              <a:gd name="T5" fmla="*/ 2147483647 h 103"/>
              <a:gd name="T6" fmla="*/ 2147483647 w 54"/>
              <a:gd name="T7" fmla="*/ 2147483647 h 103"/>
              <a:gd name="T8" fmla="*/ 2147483647 w 54"/>
              <a:gd name="T9" fmla="*/ 2147483647 h 103"/>
              <a:gd name="T10" fmla="*/ 2147483647 w 54"/>
              <a:gd name="T11" fmla="*/ 2147483647 h 103"/>
              <a:gd name="T12" fmla="*/ 2147483647 w 54"/>
              <a:gd name="T13" fmla="*/ 2147483647 h 103"/>
              <a:gd name="T14" fmla="*/ 2147483647 w 54"/>
              <a:gd name="T15" fmla="*/ 2147483647 h 103"/>
              <a:gd name="T16" fmla="*/ 2147483647 w 54"/>
              <a:gd name="T17" fmla="*/ 2147483647 h 103"/>
              <a:gd name="T18" fmla="*/ 2147483647 w 54"/>
              <a:gd name="T19" fmla="*/ 2147483647 h 103"/>
              <a:gd name="T20" fmla="*/ 2147483647 w 54"/>
              <a:gd name="T21" fmla="*/ 2147483647 h 103"/>
              <a:gd name="T22" fmla="*/ 2147483647 w 54"/>
              <a:gd name="T23" fmla="*/ 2147483647 h 103"/>
              <a:gd name="T24" fmla="*/ 2147483647 w 54"/>
              <a:gd name="T25" fmla="*/ 2147483647 h 103"/>
              <a:gd name="T26" fmla="*/ 2147483647 w 54"/>
              <a:gd name="T27" fmla="*/ 2147483647 h 103"/>
              <a:gd name="T28" fmla="*/ 2147483647 w 54"/>
              <a:gd name="T29" fmla="*/ 2147483647 h 103"/>
              <a:gd name="T30" fmla="*/ 2147483647 w 54"/>
              <a:gd name="T31" fmla="*/ 2147483647 h 103"/>
              <a:gd name="T32" fmla="*/ 2147483647 w 54"/>
              <a:gd name="T33" fmla="*/ 2147483647 h 103"/>
              <a:gd name="T34" fmla="*/ 2147483647 w 54"/>
              <a:gd name="T35" fmla="*/ 2147483647 h 103"/>
              <a:gd name="T36" fmla="*/ 2147483647 w 54"/>
              <a:gd name="T37" fmla="*/ 2147483647 h 103"/>
              <a:gd name="T38" fmla="*/ 2147483647 w 54"/>
              <a:gd name="T39" fmla="*/ 2147483647 h 103"/>
              <a:gd name="T40" fmla="*/ 2147483647 w 54"/>
              <a:gd name="T41" fmla="*/ 2147483647 h 103"/>
              <a:gd name="T42" fmla="*/ 2147483647 w 54"/>
              <a:gd name="T43" fmla="*/ 2147483647 h 103"/>
              <a:gd name="T44" fmla="*/ 0 w 54"/>
              <a:gd name="T45" fmla="*/ 2147483647 h 103"/>
              <a:gd name="T46" fmla="*/ 0 w 54"/>
              <a:gd name="T47" fmla="*/ 2147483647 h 103"/>
              <a:gd name="T48" fmla="*/ 2147483647 w 54"/>
              <a:gd name="T49" fmla="*/ 2147483647 h 103"/>
              <a:gd name="T50" fmla="*/ 2147483647 w 54"/>
              <a:gd name="T51" fmla="*/ 2147483647 h 103"/>
              <a:gd name="T52" fmla="*/ 2147483647 w 54"/>
              <a:gd name="T53" fmla="*/ 2147483647 h 103"/>
              <a:gd name="T54" fmla="*/ 2147483647 w 54"/>
              <a:gd name="T55" fmla="*/ 2147483647 h 103"/>
              <a:gd name="T56" fmla="*/ 2147483647 w 54"/>
              <a:gd name="T57" fmla="*/ 2147483647 h 103"/>
              <a:gd name="T58" fmla="*/ 2147483647 w 54"/>
              <a:gd name="T59" fmla="*/ 2147483647 h 103"/>
              <a:gd name="T60" fmla="*/ 2147483647 w 54"/>
              <a:gd name="T61" fmla="*/ 2147483647 h 103"/>
              <a:gd name="T62" fmla="*/ 2147483647 w 54"/>
              <a:gd name="T63" fmla="*/ 0 h 103"/>
              <a:gd name="T64" fmla="*/ 2147483647 w 54"/>
              <a:gd name="T65" fmla="*/ 0 h 1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4"/>
              <a:gd name="T100" fmla="*/ 0 h 103"/>
              <a:gd name="T101" fmla="*/ 54 w 54"/>
              <a:gd name="T102" fmla="*/ 103 h 1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4" h="103">
                <a:moveTo>
                  <a:pt x="36" y="0"/>
                </a:moveTo>
                <a:lnTo>
                  <a:pt x="41" y="2"/>
                </a:lnTo>
                <a:lnTo>
                  <a:pt x="46" y="6"/>
                </a:lnTo>
                <a:lnTo>
                  <a:pt x="48" y="12"/>
                </a:lnTo>
                <a:lnTo>
                  <a:pt x="52" y="19"/>
                </a:lnTo>
                <a:lnTo>
                  <a:pt x="53" y="27"/>
                </a:lnTo>
                <a:lnTo>
                  <a:pt x="54" y="35"/>
                </a:lnTo>
                <a:lnTo>
                  <a:pt x="54" y="45"/>
                </a:lnTo>
                <a:lnTo>
                  <a:pt x="53" y="56"/>
                </a:lnTo>
                <a:lnTo>
                  <a:pt x="50" y="66"/>
                </a:lnTo>
                <a:lnTo>
                  <a:pt x="47" y="76"/>
                </a:lnTo>
                <a:lnTo>
                  <a:pt x="42" y="84"/>
                </a:lnTo>
                <a:lnTo>
                  <a:pt x="39" y="91"/>
                </a:lnTo>
                <a:lnTo>
                  <a:pt x="34" y="97"/>
                </a:lnTo>
                <a:lnTo>
                  <a:pt x="28" y="100"/>
                </a:lnTo>
                <a:lnTo>
                  <a:pt x="24" y="103"/>
                </a:lnTo>
                <a:lnTo>
                  <a:pt x="18" y="103"/>
                </a:lnTo>
                <a:lnTo>
                  <a:pt x="13" y="100"/>
                </a:lnTo>
                <a:lnTo>
                  <a:pt x="8" y="97"/>
                </a:lnTo>
                <a:lnTo>
                  <a:pt x="5" y="91"/>
                </a:lnTo>
                <a:lnTo>
                  <a:pt x="2" y="84"/>
                </a:lnTo>
                <a:lnTo>
                  <a:pt x="1" y="76"/>
                </a:lnTo>
                <a:lnTo>
                  <a:pt x="0" y="68"/>
                </a:lnTo>
                <a:lnTo>
                  <a:pt x="0" y="57"/>
                </a:lnTo>
                <a:lnTo>
                  <a:pt x="1" y="47"/>
                </a:lnTo>
                <a:lnTo>
                  <a:pt x="4" y="36"/>
                </a:lnTo>
                <a:lnTo>
                  <a:pt x="7" y="27"/>
                </a:lnTo>
                <a:lnTo>
                  <a:pt x="11" y="19"/>
                </a:lnTo>
                <a:lnTo>
                  <a:pt x="15" y="12"/>
                </a:lnTo>
                <a:lnTo>
                  <a:pt x="20" y="6"/>
                </a:lnTo>
                <a:lnTo>
                  <a:pt x="26" y="2"/>
                </a:lnTo>
                <a:lnTo>
                  <a:pt x="31" y="0"/>
                </a:lnTo>
                <a:lnTo>
                  <a:pt x="36" y="0"/>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78" name="Freeform 174">
            <a:extLst>
              <a:ext uri="{FF2B5EF4-FFF2-40B4-BE49-F238E27FC236}">
                <a16:creationId xmlns:a16="http://schemas.microsoft.com/office/drawing/2014/main" id="{2C3A1D87-28EA-9344-894B-C6BF99226139}"/>
              </a:ext>
            </a:extLst>
          </p:cNvPr>
          <p:cNvSpPr>
            <a:spLocks/>
          </p:cNvSpPr>
          <p:nvPr/>
        </p:nvSpPr>
        <p:spPr bwMode="auto">
          <a:xfrm>
            <a:off x="3051175" y="4862513"/>
            <a:ext cx="14288" cy="26987"/>
          </a:xfrm>
          <a:custGeom>
            <a:avLst/>
            <a:gdLst>
              <a:gd name="T0" fmla="*/ 2147483647 w 54"/>
              <a:gd name="T1" fmla="*/ 0 h 103"/>
              <a:gd name="T2" fmla="*/ 2147483647 w 54"/>
              <a:gd name="T3" fmla="*/ 2147483647 h 103"/>
              <a:gd name="T4" fmla="*/ 2147483647 w 54"/>
              <a:gd name="T5" fmla="*/ 2147483647 h 103"/>
              <a:gd name="T6" fmla="*/ 2147483647 w 54"/>
              <a:gd name="T7" fmla="*/ 2147483647 h 103"/>
              <a:gd name="T8" fmla="*/ 2147483647 w 54"/>
              <a:gd name="T9" fmla="*/ 2147483647 h 103"/>
              <a:gd name="T10" fmla="*/ 2147483647 w 54"/>
              <a:gd name="T11" fmla="*/ 2147483647 h 103"/>
              <a:gd name="T12" fmla="*/ 2147483647 w 54"/>
              <a:gd name="T13" fmla="*/ 2147483647 h 103"/>
              <a:gd name="T14" fmla="*/ 2147483647 w 54"/>
              <a:gd name="T15" fmla="*/ 2147483647 h 103"/>
              <a:gd name="T16" fmla="*/ 2147483647 w 54"/>
              <a:gd name="T17" fmla="*/ 2147483647 h 103"/>
              <a:gd name="T18" fmla="*/ 2147483647 w 54"/>
              <a:gd name="T19" fmla="*/ 2147483647 h 103"/>
              <a:gd name="T20" fmla="*/ 2147483647 w 54"/>
              <a:gd name="T21" fmla="*/ 2147483647 h 103"/>
              <a:gd name="T22" fmla="*/ 2147483647 w 54"/>
              <a:gd name="T23" fmla="*/ 2147483647 h 103"/>
              <a:gd name="T24" fmla="*/ 2147483647 w 54"/>
              <a:gd name="T25" fmla="*/ 2147483647 h 103"/>
              <a:gd name="T26" fmla="*/ 2147483647 w 54"/>
              <a:gd name="T27" fmla="*/ 2147483647 h 103"/>
              <a:gd name="T28" fmla="*/ 2147483647 w 54"/>
              <a:gd name="T29" fmla="*/ 2147483647 h 103"/>
              <a:gd name="T30" fmla="*/ 2147483647 w 54"/>
              <a:gd name="T31" fmla="*/ 2147483647 h 103"/>
              <a:gd name="T32" fmla="*/ 2147483647 w 54"/>
              <a:gd name="T33" fmla="*/ 2147483647 h 103"/>
              <a:gd name="T34" fmla="*/ 2147483647 w 54"/>
              <a:gd name="T35" fmla="*/ 2147483647 h 103"/>
              <a:gd name="T36" fmla="*/ 2147483647 w 54"/>
              <a:gd name="T37" fmla="*/ 2147483647 h 103"/>
              <a:gd name="T38" fmla="*/ 2147483647 w 54"/>
              <a:gd name="T39" fmla="*/ 2147483647 h 103"/>
              <a:gd name="T40" fmla="*/ 2147483647 w 54"/>
              <a:gd name="T41" fmla="*/ 2147483647 h 103"/>
              <a:gd name="T42" fmla="*/ 2147483647 w 54"/>
              <a:gd name="T43" fmla="*/ 2147483647 h 103"/>
              <a:gd name="T44" fmla="*/ 0 w 54"/>
              <a:gd name="T45" fmla="*/ 2147483647 h 103"/>
              <a:gd name="T46" fmla="*/ 0 w 54"/>
              <a:gd name="T47" fmla="*/ 2147483647 h 103"/>
              <a:gd name="T48" fmla="*/ 2147483647 w 54"/>
              <a:gd name="T49" fmla="*/ 2147483647 h 103"/>
              <a:gd name="T50" fmla="*/ 2147483647 w 54"/>
              <a:gd name="T51" fmla="*/ 2147483647 h 103"/>
              <a:gd name="T52" fmla="*/ 2147483647 w 54"/>
              <a:gd name="T53" fmla="*/ 2147483647 h 103"/>
              <a:gd name="T54" fmla="*/ 2147483647 w 54"/>
              <a:gd name="T55" fmla="*/ 2147483647 h 103"/>
              <a:gd name="T56" fmla="*/ 2147483647 w 54"/>
              <a:gd name="T57" fmla="*/ 2147483647 h 103"/>
              <a:gd name="T58" fmla="*/ 2147483647 w 54"/>
              <a:gd name="T59" fmla="*/ 2147483647 h 103"/>
              <a:gd name="T60" fmla="*/ 2147483647 w 54"/>
              <a:gd name="T61" fmla="*/ 2147483647 h 103"/>
              <a:gd name="T62" fmla="*/ 2147483647 w 54"/>
              <a:gd name="T63" fmla="*/ 0 h 103"/>
              <a:gd name="T64" fmla="*/ 2147483647 w 54"/>
              <a:gd name="T65" fmla="*/ 0 h 1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4"/>
              <a:gd name="T100" fmla="*/ 0 h 103"/>
              <a:gd name="T101" fmla="*/ 54 w 54"/>
              <a:gd name="T102" fmla="*/ 103 h 1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4" h="103">
                <a:moveTo>
                  <a:pt x="36" y="0"/>
                </a:moveTo>
                <a:lnTo>
                  <a:pt x="41" y="2"/>
                </a:lnTo>
                <a:lnTo>
                  <a:pt x="46" y="6"/>
                </a:lnTo>
                <a:lnTo>
                  <a:pt x="48" y="12"/>
                </a:lnTo>
                <a:lnTo>
                  <a:pt x="52" y="19"/>
                </a:lnTo>
                <a:lnTo>
                  <a:pt x="53" y="27"/>
                </a:lnTo>
                <a:lnTo>
                  <a:pt x="54" y="35"/>
                </a:lnTo>
                <a:lnTo>
                  <a:pt x="54" y="45"/>
                </a:lnTo>
                <a:lnTo>
                  <a:pt x="53" y="56"/>
                </a:lnTo>
                <a:lnTo>
                  <a:pt x="50" y="66"/>
                </a:lnTo>
                <a:lnTo>
                  <a:pt x="47" y="76"/>
                </a:lnTo>
                <a:lnTo>
                  <a:pt x="42" y="84"/>
                </a:lnTo>
                <a:lnTo>
                  <a:pt x="39" y="91"/>
                </a:lnTo>
                <a:lnTo>
                  <a:pt x="34" y="97"/>
                </a:lnTo>
                <a:lnTo>
                  <a:pt x="28" y="100"/>
                </a:lnTo>
                <a:lnTo>
                  <a:pt x="24" y="103"/>
                </a:lnTo>
                <a:lnTo>
                  <a:pt x="18" y="103"/>
                </a:lnTo>
                <a:lnTo>
                  <a:pt x="13" y="100"/>
                </a:lnTo>
                <a:lnTo>
                  <a:pt x="8" y="97"/>
                </a:lnTo>
                <a:lnTo>
                  <a:pt x="5" y="91"/>
                </a:lnTo>
                <a:lnTo>
                  <a:pt x="2" y="84"/>
                </a:lnTo>
                <a:lnTo>
                  <a:pt x="1" y="76"/>
                </a:lnTo>
                <a:lnTo>
                  <a:pt x="0" y="68"/>
                </a:lnTo>
                <a:lnTo>
                  <a:pt x="0" y="57"/>
                </a:lnTo>
                <a:lnTo>
                  <a:pt x="1" y="47"/>
                </a:lnTo>
                <a:lnTo>
                  <a:pt x="4" y="36"/>
                </a:lnTo>
                <a:lnTo>
                  <a:pt x="7" y="27"/>
                </a:lnTo>
                <a:lnTo>
                  <a:pt x="11" y="19"/>
                </a:lnTo>
                <a:lnTo>
                  <a:pt x="15" y="12"/>
                </a:lnTo>
                <a:lnTo>
                  <a:pt x="20" y="6"/>
                </a:lnTo>
                <a:lnTo>
                  <a:pt x="26" y="2"/>
                </a:lnTo>
                <a:lnTo>
                  <a:pt x="31" y="0"/>
                </a:lnTo>
                <a:lnTo>
                  <a:pt x="36" y="0"/>
                </a:lnTo>
              </a:path>
            </a:pathLst>
          </a:custGeom>
          <a:noFill/>
          <a:ln w="0">
            <a:solidFill>
              <a:srgbClr val="C2C1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79" name="Freeform 175">
            <a:extLst>
              <a:ext uri="{FF2B5EF4-FFF2-40B4-BE49-F238E27FC236}">
                <a16:creationId xmlns:a16="http://schemas.microsoft.com/office/drawing/2014/main" id="{39AFE37A-57CB-3C40-A65B-6BD4B60BA441}"/>
              </a:ext>
            </a:extLst>
          </p:cNvPr>
          <p:cNvSpPr>
            <a:spLocks/>
          </p:cNvSpPr>
          <p:nvPr/>
        </p:nvSpPr>
        <p:spPr bwMode="auto">
          <a:xfrm>
            <a:off x="3649663" y="4670425"/>
            <a:ext cx="1587" cy="7938"/>
          </a:xfrm>
          <a:custGeom>
            <a:avLst/>
            <a:gdLst>
              <a:gd name="T0" fmla="*/ 0 w 4"/>
              <a:gd name="T1" fmla="*/ 0 h 29"/>
              <a:gd name="T2" fmla="*/ 2147483647 w 4"/>
              <a:gd name="T3" fmla="*/ 0 h 29"/>
              <a:gd name="T4" fmla="*/ 2147483647 w 4"/>
              <a:gd name="T5" fmla="*/ 0 h 29"/>
              <a:gd name="T6" fmla="*/ 2147483647 w 4"/>
              <a:gd name="T7" fmla="*/ 2147483647 h 29"/>
              <a:gd name="T8" fmla="*/ 2147483647 w 4"/>
              <a:gd name="T9" fmla="*/ 2147483647 h 29"/>
              <a:gd name="T10" fmla="*/ 2147483647 w 4"/>
              <a:gd name="T11" fmla="*/ 2147483647 h 29"/>
              <a:gd name="T12" fmla="*/ 2147483647 w 4"/>
              <a:gd name="T13" fmla="*/ 2147483647 h 29"/>
              <a:gd name="T14" fmla="*/ 2147483647 w 4"/>
              <a:gd name="T15" fmla="*/ 2147483647 h 29"/>
              <a:gd name="T16" fmla="*/ 2147483647 w 4"/>
              <a:gd name="T17" fmla="*/ 2147483647 h 29"/>
              <a:gd name="T18" fmla="*/ 2147483647 w 4"/>
              <a:gd name="T19" fmla="*/ 2147483647 h 29"/>
              <a:gd name="T20" fmla="*/ 2147483647 w 4"/>
              <a:gd name="T21" fmla="*/ 2147483647 h 29"/>
              <a:gd name="T22" fmla="*/ 2147483647 w 4"/>
              <a:gd name="T23" fmla="*/ 2147483647 h 29"/>
              <a:gd name="T24" fmla="*/ 2147483647 w 4"/>
              <a:gd name="T25" fmla="*/ 2147483647 h 29"/>
              <a:gd name="T26" fmla="*/ 2147483647 w 4"/>
              <a:gd name="T27" fmla="*/ 2147483647 h 29"/>
              <a:gd name="T28" fmla="*/ 2147483647 w 4"/>
              <a:gd name="T29" fmla="*/ 2147483647 h 29"/>
              <a:gd name="T30" fmla="*/ 2147483647 w 4"/>
              <a:gd name="T31" fmla="*/ 2147483647 h 29"/>
              <a:gd name="T32" fmla="*/ 2147483647 w 4"/>
              <a:gd name="T33" fmla="*/ 2147483647 h 29"/>
              <a:gd name="T34" fmla="*/ 2147483647 w 4"/>
              <a:gd name="T35" fmla="*/ 2147483647 h 29"/>
              <a:gd name="T36" fmla="*/ 2147483647 w 4"/>
              <a:gd name="T37" fmla="*/ 2147483647 h 29"/>
              <a:gd name="T38" fmla="*/ 2147483647 w 4"/>
              <a:gd name="T39" fmla="*/ 2147483647 h 29"/>
              <a:gd name="T40" fmla="*/ 2147483647 w 4"/>
              <a:gd name="T41" fmla="*/ 2147483647 h 29"/>
              <a:gd name="T42" fmla="*/ 2147483647 w 4"/>
              <a:gd name="T43" fmla="*/ 2147483647 h 29"/>
              <a:gd name="T44" fmla="*/ 2147483647 w 4"/>
              <a:gd name="T45" fmla="*/ 2147483647 h 29"/>
              <a:gd name="T46" fmla="*/ 2147483647 w 4"/>
              <a:gd name="T47" fmla="*/ 2147483647 h 29"/>
              <a:gd name="T48" fmla="*/ 2147483647 w 4"/>
              <a:gd name="T49" fmla="*/ 2147483647 h 29"/>
              <a:gd name="T50" fmla="*/ 0 w 4"/>
              <a:gd name="T51" fmla="*/ 0 h 2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
              <a:gd name="T79" fmla="*/ 0 h 29"/>
              <a:gd name="T80" fmla="*/ 4 w 4"/>
              <a:gd name="T81" fmla="*/ 29 h 2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 h="29">
                <a:moveTo>
                  <a:pt x="0" y="0"/>
                </a:moveTo>
                <a:lnTo>
                  <a:pt x="3" y="0"/>
                </a:lnTo>
                <a:lnTo>
                  <a:pt x="3" y="2"/>
                </a:lnTo>
                <a:lnTo>
                  <a:pt x="3" y="5"/>
                </a:lnTo>
                <a:lnTo>
                  <a:pt x="3" y="8"/>
                </a:lnTo>
                <a:lnTo>
                  <a:pt x="4" y="12"/>
                </a:lnTo>
                <a:lnTo>
                  <a:pt x="4" y="16"/>
                </a:lnTo>
                <a:lnTo>
                  <a:pt x="4" y="22"/>
                </a:lnTo>
                <a:lnTo>
                  <a:pt x="4" y="27"/>
                </a:lnTo>
                <a:lnTo>
                  <a:pt x="4" y="28"/>
                </a:lnTo>
                <a:lnTo>
                  <a:pt x="3" y="28"/>
                </a:lnTo>
                <a:lnTo>
                  <a:pt x="3" y="29"/>
                </a:lnTo>
                <a:lnTo>
                  <a:pt x="2" y="29"/>
                </a:lnTo>
                <a:lnTo>
                  <a:pt x="1" y="29"/>
                </a:lnTo>
                <a:lnTo>
                  <a:pt x="1" y="28"/>
                </a:lnTo>
                <a:lnTo>
                  <a:pt x="1" y="26"/>
                </a:lnTo>
                <a:lnTo>
                  <a:pt x="1" y="23"/>
                </a:lnTo>
                <a:lnTo>
                  <a:pt x="1" y="19"/>
                </a:lnTo>
                <a:lnTo>
                  <a:pt x="1" y="14"/>
                </a:lnTo>
                <a:lnTo>
                  <a:pt x="1" y="8"/>
                </a:lnTo>
                <a:lnTo>
                  <a:pt x="0" y="0"/>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80" name="Freeform 176">
            <a:extLst>
              <a:ext uri="{FF2B5EF4-FFF2-40B4-BE49-F238E27FC236}">
                <a16:creationId xmlns:a16="http://schemas.microsoft.com/office/drawing/2014/main" id="{EA54C4B2-4ED2-3643-95DB-E15452DB04EA}"/>
              </a:ext>
            </a:extLst>
          </p:cNvPr>
          <p:cNvSpPr>
            <a:spLocks/>
          </p:cNvSpPr>
          <p:nvPr/>
        </p:nvSpPr>
        <p:spPr bwMode="auto">
          <a:xfrm>
            <a:off x="3649663" y="4670425"/>
            <a:ext cx="1587" cy="7938"/>
          </a:xfrm>
          <a:custGeom>
            <a:avLst/>
            <a:gdLst>
              <a:gd name="T0" fmla="*/ 0 w 4"/>
              <a:gd name="T1" fmla="*/ 0 h 29"/>
              <a:gd name="T2" fmla="*/ 2147483647 w 4"/>
              <a:gd name="T3" fmla="*/ 0 h 29"/>
              <a:gd name="T4" fmla="*/ 2147483647 w 4"/>
              <a:gd name="T5" fmla="*/ 0 h 29"/>
              <a:gd name="T6" fmla="*/ 2147483647 w 4"/>
              <a:gd name="T7" fmla="*/ 2147483647 h 29"/>
              <a:gd name="T8" fmla="*/ 2147483647 w 4"/>
              <a:gd name="T9" fmla="*/ 2147483647 h 29"/>
              <a:gd name="T10" fmla="*/ 2147483647 w 4"/>
              <a:gd name="T11" fmla="*/ 2147483647 h 29"/>
              <a:gd name="T12" fmla="*/ 2147483647 w 4"/>
              <a:gd name="T13" fmla="*/ 2147483647 h 29"/>
              <a:gd name="T14" fmla="*/ 2147483647 w 4"/>
              <a:gd name="T15" fmla="*/ 2147483647 h 29"/>
              <a:gd name="T16" fmla="*/ 2147483647 w 4"/>
              <a:gd name="T17" fmla="*/ 2147483647 h 29"/>
              <a:gd name="T18" fmla="*/ 2147483647 w 4"/>
              <a:gd name="T19" fmla="*/ 2147483647 h 29"/>
              <a:gd name="T20" fmla="*/ 2147483647 w 4"/>
              <a:gd name="T21" fmla="*/ 2147483647 h 29"/>
              <a:gd name="T22" fmla="*/ 2147483647 w 4"/>
              <a:gd name="T23" fmla="*/ 2147483647 h 29"/>
              <a:gd name="T24" fmla="*/ 2147483647 w 4"/>
              <a:gd name="T25" fmla="*/ 2147483647 h 29"/>
              <a:gd name="T26" fmla="*/ 2147483647 w 4"/>
              <a:gd name="T27" fmla="*/ 2147483647 h 29"/>
              <a:gd name="T28" fmla="*/ 2147483647 w 4"/>
              <a:gd name="T29" fmla="*/ 2147483647 h 29"/>
              <a:gd name="T30" fmla="*/ 2147483647 w 4"/>
              <a:gd name="T31" fmla="*/ 2147483647 h 29"/>
              <a:gd name="T32" fmla="*/ 2147483647 w 4"/>
              <a:gd name="T33" fmla="*/ 2147483647 h 29"/>
              <a:gd name="T34" fmla="*/ 2147483647 w 4"/>
              <a:gd name="T35" fmla="*/ 2147483647 h 29"/>
              <a:gd name="T36" fmla="*/ 2147483647 w 4"/>
              <a:gd name="T37" fmla="*/ 2147483647 h 29"/>
              <a:gd name="T38" fmla="*/ 2147483647 w 4"/>
              <a:gd name="T39" fmla="*/ 2147483647 h 29"/>
              <a:gd name="T40" fmla="*/ 2147483647 w 4"/>
              <a:gd name="T41" fmla="*/ 2147483647 h 29"/>
              <a:gd name="T42" fmla="*/ 2147483647 w 4"/>
              <a:gd name="T43" fmla="*/ 2147483647 h 29"/>
              <a:gd name="T44" fmla="*/ 2147483647 w 4"/>
              <a:gd name="T45" fmla="*/ 2147483647 h 29"/>
              <a:gd name="T46" fmla="*/ 2147483647 w 4"/>
              <a:gd name="T47" fmla="*/ 2147483647 h 29"/>
              <a:gd name="T48" fmla="*/ 2147483647 w 4"/>
              <a:gd name="T49" fmla="*/ 2147483647 h 29"/>
              <a:gd name="T50" fmla="*/ 0 w 4"/>
              <a:gd name="T51" fmla="*/ 0 h 2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
              <a:gd name="T79" fmla="*/ 0 h 29"/>
              <a:gd name="T80" fmla="*/ 4 w 4"/>
              <a:gd name="T81" fmla="*/ 29 h 2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 h="29">
                <a:moveTo>
                  <a:pt x="0" y="0"/>
                </a:moveTo>
                <a:lnTo>
                  <a:pt x="3" y="0"/>
                </a:lnTo>
                <a:lnTo>
                  <a:pt x="3" y="2"/>
                </a:lnTo>
                <a:lnTo>
                  <a:pt x="3" y="5"/>
                </a:lnTo>
                <a:lnTo>
                  <a:pt x="3" y="8"/>
                </a:lnTo>
                <a:lnTo>
                  <a:pt x="4" y="12"/>
                </a:lnTo>
                <a:lnTo>
                  <a:pt x="4" y="16"/>
                </a:lnTo>
                <a:lnTo>
                  <a:pt x="4" y="22"/>
                </a:lnTo>
                <a:lnTo>
                  <a:pt x="4" y="27"/>
                </a:lnTo>
                <a:lnTo>
                  <a:pt x="4" y="28"/>
                </a:lnTo>
                <a:lnTo>
                  <a:pt x="3" y="28"/>
                </a:lnTo>
                <a:lnTo>
                  <a:pt x="3" y="29"/>
                </a:lnTo>
                <a:lnTo>
                  <a:pt x="2" y="29"/>
                </a:lnTo>
                <a:lnTo>
                  <a:pt x="1" y="29"/>
                </a:lnTo>
                <a:lnTo>
                  <a:pt x="1" y="28"/>
                </a:lnTo>
                <a:lnTo>
                  <a:pt x="1" y="26"/>
                </a:lnTo>
                <a:lnTo>
                  <a:pt x="1" y="23"/>
                </a:lnTo>
                <a:lnTo>
                  <a:pt x="1" y="19"/>
                </a:lnTo>
                <a:lnTo>
                  <a:pt x="1" y="14"/>
                </a:lnTo>
                <a:lnTo>
                  <a:pt x="1" y="8"/>
                </a:lnTo>
                <a:lnTo>
                  <a:pt x="0" y="0"/>
                </a:lnTo>
              </a:path>
            </a:pathLst>
          </a:custGeom>
          <a:noFill/>
          <a:ln w="3175">
            <a:solidFill>
              <a:srgbClr val="C2C2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81" name="Freeform 177">
            <a:extLst>
              <a:ext uri="{FF2B5EF4-FFF2-40B4-BE49-F238E27FC236}">
                <a16:creationId xmlns:a16="http://schemas.microsoft.com/office/drawing/2014/main" id="{7917F4A6-551C-5A44-B9C6-89915D22EBCD}"/>
              </a:ext>
            </a:extLst>
          </p:cNvPr>
          <p:cNvSpPr>
            <a:spLocks/>
          </p:cNvSpPr>
          <p:nvPr/>
        </p:nvSpPr>
        <p:spPr bwMode="auto">
          <a:xfrm>
            <a:off x="3649663" y="4678363"/>
            <a:ext cx="1587" cy="1587"/>
          </a:xfrm>
          <a:custGeom>
            <a:avLst/>
            <a:gdLst>
              <a:gd name="T0" fmla="*/ 2147483647 w 3"/>
              <a:gd name="T1" fmla="*/ 2147483647 h 2"/>
              <a:gd name="T2" fmla="*/ 2147483647 w 3"/>
              <a:gd name="T3" fmla="*/ 2147483647 h 2"/>
              <a:gd name="T4" fmla="*/ 2147483647 w 3"/>
              <a:gd name="T5" fmla="*/ 2147483647 h 2"/>
              <a:gd name="T6" fmla="*/ 2147483647 w 3"/>
              <a:gd name="T7" fmla="*/ 2147483647 h 2"/>
              <a:gd name="T8" fmla="*/ 2147483647 w 3"/>
              <a:gd name="T9" fmla="*/ 2147483647 h 2"/>
              <a:gd name="T10" fmla="*/ 2147483647 w 3"/>
              <a:gd name="T11" fmla="*/ 2147483647 h 2"/>
              <a:gd name="T12" fmla="*/ 2147483647 w 3"/>
              <a:gd name="T13" fmla="*/ 2147483647 h 2"/>
              <a:gd name="T14" fmla="*/ 2147483647 w 3"/>
              <a:gd name="T15" fmla="*/ 2147483647 h 2"/>
              <a:gd name="T16" fmla="*/ 2147483647 w 3"/>
              <a:gd name="T17" fmla="*/ 2147483647 h 2"/>
              <a:gd name="T18" fmla="*/ 2147483647 w 3"/>
              <a:gd name="T19" fmla="*/ 2147483647 h 2"/>
              <a:gd name="T20" fmla="*/ 2147483647 w 3"/>
              <a:gd name="T21" fmla="*/ 2147483647 h 2"/>
              <a:gd name="T22" fmla="*/ 2147483647 w 3"/>
              <a:gd name="T23" fmla="*/ 2147483647 h 2"/>
              <a:gd name="T24" fmla="*/ 2147483647 w 3"/>
              <a:gd name="T25" fmla="*/ 0 h 2"/>
              <a:gd name="T26" fmla="*/ 2147483647 w 3"/>
              <a:gd name="T27" fmla="*/ 0 h 2"/>
              <a:gd name="T28" fmla="*/ 2147483647 w 3"/>
              <a:gd name="T29" fmla="*/ 0 h 2"/>
              <a:gd name="T30" fmla="*/ 2147483647 w 3"/>
              <a:gd name="T31" fmla="*/ 0 h 2"/>
              <a:gd name="T32" fmla="*/ 2147483647 w 3"/>
              <a:gd name="T33" fmla="*/ 0 h 2"/>
              <a:gd name="T34" fmla="*/ 2147483647 w 3"/>
              <a:gd name="T35" fmla="*/ 0 h 2"/>
              <a:gd name="T36" fmla="*/ 2147483647 w 3"/>
              <a:gd name="T37" fmla="*/ 0 h 2"/>
              <a:gd name="T38" fmla="*/ 2147483647 w 3"/>
              <a:gd name="T39" fmla="*/ 0 h 2"/>
              <a:gd name="T40" fmla="*/ 2147483647 w 3"/>
              <a:gd name="T41" fmla="*/ 0 h 2"/>
              <a:gd name="T42" fmla="*/ 2147483647 w 3"/>
              <a:gd name="T43" fmla="*/ 0 h 2"/>
              <a:gd name="T44" fmla="*/ 2147483647 w 3"/>
              <a:gd name="T45" fmla="*/ 0 h 2"/>
              <a:gd name="T46" fmla="*/ 2147483647 w 3"/>
              <a:gd name="T47" fmla="*/ 0 h 2"/>
              <a:gd name="T48" fmla="*/ 2147483647 w 3"/>
              <a:gd name="T49" fmla="*/ 0 h 2"/>
              <a:gd name="T50" fmla="*/ 0 w 3"/>
              <a:gd name="T51" fmla="*/ 0 h 2"/>
              <a:gd name="T52" fmla="*/ 0 w 3"/>
              <a:gd name="T53" fmla="*/ 0 h 2"/>
              <a:gd name="T54" fmla="*/ 0 w 3"/>
              <a:gd name="T55" fmla="*/ 0 h 2"/>
              <a:gd name="T56" fmla="*/ 0 w 3"/>
              <a:gd name="T57" fmla="*/ 0 h 2"/>
              <a:gd name="T58" fmla="*/ 0 w 3"/>
              <a:gd name="T59" fmla="*/ 2147483647 h 2"/>
              <a:gd name="T60" fmla="*/ 2147483647 w 3"/>
              <a:gd name="T61" fmla="*/ 2147483647 h 2"/>
              <a:gd name="T62" fmla="*/ 2147483647 w 3"/>
              <a:gd name="T63" fmla="*/ 2147483647 h 2"/>
              <a:gd name="T64" fmla="*/ 2147483647 w 3"/>
              <a:gd name="T65" fmla="*/ 2147483647 h 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
              <a:gd name="T100" fmla="*/ 0 h 2"/>
              <a:gd name="T101" fmla="*/ 3 w 3"/>
              <a:gd name="T102" fmla="*/ 2 h 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 h="2">
                <a:moveTo>
                  <a:pt x="1" y="2"/>
                </a:moveTo>
                <a:lnTo>
                  <a:pt x="1" y="2"/>
                </a:lnTo>
                <a:lnTo>
                  <a:pt x="3" y="2"/>
                </a:lnTo>
                <a:lnTo>
                  <a:pt x="3" y="0"/>
                </a:lnTo>
                <a:lnTo>
                  <a:pt x="1" y="0"/>
                </a:lnTo>
                <a:lnTo>
                  <a:pt x="0" y="0"/>
                </a:lnTo>
                <a:lnTo>
                  <a:pt x="0" y="2"/>
                </a:lnTo>
                <a:lnTo>
                  <a:pt x="1" y="2"/>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82" name="Freeform 178">
            <a:extLst>
              <a:ext uri="{FF2B5EF4-FFF2-40B4-BE49-F238E27FC236}">
                <a16:creationId xmlns:a16="http://schemas.microsoft.com/office/drawing/2014/main" id="{C8B5EA60-7857-B343-91FD-424568165C25}"/>
              </a:ext>
            </a:extLst>
          </p:cNvPr>
          <p:cNvSpPr>
            <a:spLocks/>
          </p:cNvSpPr>
          <p:nvPr/>
        </p:nvSpPr>
        <p:spPr bwMode="auto">
          <a:xfrm>
            <a:off x="3649663" y="4678363"/>
            <a:ext cx="1587" cy="1587"/>
          </a:xfrm>
          <a:custGeom>
            <a:avLst/>
            <a:gdLst>
              <a:gd name="T0" fmla="*/ 2147483647 w 3"/>
              <a:gd name="T1" fmla="*/ 2147483647 h 2"/>
              <a:gd name="T2" fmla="*/ 2147483647 w 3"/>
              <a:gd name="T3" fmla="*/ 2147483647 h 2"/>
              <a:gd name="T4" fmla="*/ 2147483647 w 3"/>
              <a:gd name="T5" fmla="*/ 2147483647 h 2"/>
              <a:gd name="T6" fmla="*/ 2147483647 w 3"/>
              <a:gd name="T7" fmla="*/ 2147483647 h 2"/>
              <a:gd name="T8" fmla="*/ 2147483647 w 3"/>
              <a:gd name="T9" fmla="*/ 2147483647 h 2"/>
              <a:gd name="T10" fmla="*/ 2147483647 w 3"/>
              <a:gd name="T11" fmla="*/ 2147483647 h 2"/>
              <a:gd name="T12" fmla="*/ 2147483647 w 3"/>
              <a:gd name="T13" fmla="*/ 2147483647 h 2"/>
              <a:gd name="T14" fmla="*/ 2147483647 w 3"/>
              <a:gd name="T15" fmla="*/ 2147483647 h 2"/>
              <a:gd name="T16" fmla="*/ 2147483647 w 3"/>
              <a:gd name="T17" fmla="*/ 2147483647 h 2"/>
              <a:gd name="T18" fmla="*/ 2147483647 w 3"/>
              <a:gd name="T19" fmla="*/ 2147483647 h 2"/>
              <a:gd name="T20" fmla="*/ 2147483647 w 3"/>
              <a:gd name="T21" fmla="*/ 2147483647 h 2"/>
              <a:gd name="T22" fmla="*/ 2147483647 w 3"/>
              <a:gd name="T23" fmla="*/ 2147483647 h 2"/>
              <a:gd name="T24" fmla="*/ 2147483647 w 3"/>
              <a:gd name="T25" fmla="*/ 0 h 2"/>
              <a:gd name="T26" fmla="*/ 2147483647 w 3"/>
              <a:gd name="T27" fmla="*/ 0 h 2"/>
              <a:gd name="T28" fmla="*/ 2147483647 w 3"/>
              <a:gd name="T29" fmla="*/ 0 h 2"/>
              <a:gd name="T30" fmla="*/ 2147483647 w 3"/>
              <a:gd name="T31" fmla="*/ 0 h 2"/>
              <a:gd name="T32" fmla="*/ 2147483647 w 3"/>
              <a:gd name="T33" fmla="*/ 0 h 2"/>
              <a:gd name="T34" fmla="*/ 2147483647 w 3"/>
              <a:gd name="T35" fmla="*/ 0 h 2"/>
              <a:gd name="T36" fmla="*/ 2147483647 w 3"/>
              <a:gd name="T37" fmla="*/ 0 h 2"/>
              <a:gd name="T38" fmla="*/ 2147483647 w 3"/>
              <a:gd name="T39" fmla="*/ 0 h 2"/>
              <a:gd name="T40" fmla="*/ 2147483647 w 3"/>
              <a:gd name="T41" fmla="*/ 0 h 2"/>
              <a:gd name="T42" fmla="*/ 2147483647 w 3"/>
              <a:gd name="T43" fmla="*/ 0 h 2"/>
              <a:gd name="T44" fmla="*/ 2147483647 w 3"/>
              <a:gd name="T45" fmla="*/ 0 h 2"/>
              <a:gd name="T46" fmla="*/ 2147483647 w 3"/>
              <a:gd name="T47" fmla="*/ 0 h 2"/>
              <a:gd name="T48" fmla="*/ 2147483647 w 3"/>
              <a:gd name="T49" fmla="*/ 0 h 2"/>
              <a:gd name="T50" fmla="*/ 0 w 3"/>
              <a:gd name="T51" fmla="*/ 0 h 2"/>
              <a:gd name="T52" fmla="*/ 0 w 3"/>
              <a:gd name="T53" fmla="*/ 0 h 2"/>
              <a:gd name="T54" fmla="*/ 0 w 3"/>
              <a:gd name="T55" fmla="*/ 0 h 2"/>
              <a:gd name="T56" fmla="*/ 0 w 3"/>
              <a:gd name="T57" fmla="*/ 0 h 2"/>
              <a:gd name="T58" fmla="*/ 0 w 3"/>
              <a:gd name="T59" fmla="*/ 2147483647 h 2"/>
              <a:gd name="T60" fmla="*/ 2147483647 w 3"/>
              <a:gd name="T61" fmla="*/ 2147483647 h 2"/>
              <a:gd name="T62" fmla="*/ 2147483647 w 3"/>
              <a:gd name="T63" fmla="*/ 2147483647 h 2"/>
              <a:gd name="T64" fmla="*/ 2147483647 w 3"/>
              <a:gd name="T65" fmla="*/ 2147483647 h 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
              <a:gd name="T100" fmla="*/ 0 h 2"/>
              <a:gd name="T101" fmla="*/ 3 w 3"/>
              <a:gd name="T102" fmla="*/ 2 h 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 h="2">
                <a:moveTo>
                  <a:pt x="1" y="2"/>
                </a:moveTo>
                <a:lnTo>
                  <a:pt x="1" y="2"/>
                </a:lnTo>
                <a:lnTo>
                  <a:pt x="3" y="2"/>
                </a:lnTo>
                <a:lnTo>
                  <a:pt x="3" y="0"/>
                </a:lnTo>
                <a:lnTo>
                  <a:pt x="1" y="0"/>
                </a:lnTo>
                <a:lnTo>
                  <a:pt x="0" y="0"/>
                </a:lnTo>
                <a:lnTo>
                  <a:pt x="0" y="2"/>
                </a:lnTo>
                <a:lnTo>
                  <a:pt x="1" y="2"/>
                </a:lnTo>
              </a:path>
            </a:pathLst>
          </a:custGeom>
          <a:noFill/>
          <a:ln w="3175">
            <a:solidFill>
              <a:srgbClr val="C2C2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83" name="Rectangle 179">
            <a:extLst>
              <a:ext uri="{FF2B5EF4-FFF2-40B4-BE49-F238E27FC236}">
                <a16:creationId xmlns:a16="http://schemas.microsoft.com/office/drawing/2014/main" id="{62C212E8-997A-EA40-AE04-CFB9FDE06171}"/>
              </a:ext>
            </a:extLst>
          </p:cNvPr>
          <p:cNvSpPr>
            <a:spLocks noChangeArrowheads="1"/>
          </p:cNvSpPr>
          <p:nvPr/>
        </p:nvSpPr>
        <p:spPr bwMode="auto">
          <a:xfrm>
            <a:off x="3562350" y="4667250"/>
            <a:ext cx="111125" cy="127000"/>
          </a:xfrm>
          <a:prstGeom prst="rect">
            <a:avLst/>
          </a:prstGeom>
          <a:solidFill>
            <a:srgbClr val="C2C2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84" name="Rectangle 180">
            <a:extLst>
              <a:ext uri="{FF2B5EF4-FFF2-40B4-BE49-F238E27FC236}">
                <a16:creationId xmlns:a16="http://schemas.microsoft.com/office/drawing/2014/main" id="{1583B30E-6CDB-4C44-BD48-EEB4178914AB}"/>
              </a:ext>
            </a:extLst>
          </p:cNvPr>
          <p:cNvSpPr>
            <a:spLocks noChangeArrowheads="1"/>
          </p:cNvSpPr>
          <p:nvPr/>
        </p:nvSpPr>
        <p:spPr bwMode="auto">
          <a:xfrm>
            <a:off x="3562350" y="4667250"/>
            <a:ext cx="111125" cy="127000"/>
          </a:xfrm>
          <a:prstGeom prst="rect">
            <a:avLst/>
          </a:prstGeom>
          <a:noFill/>
          <a:ln w="3175">
            <a:solidFill>
              <a:srgbClr val="C2C2C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85" name="Rectangle 181">
            <a:extLst>
              <a:ext uri="{FF2B5EF4-FFF2-40B4-BE49-F238E27FC236}">
                <a16:creationId xmlns:a16="http://schemas.microsoft.com/office/drawing/2014/main" id="{40D53D59-D732-9A46-815B-A0F833E4A35A}"/>
              </a:ext>
            </a:extLst>
          </p:cNvPr>
          <p:cNvSpPr>
            <a:spLocks noChangeArrowheads="1"/>
          </p:cNvSpPr>
          <p:nvPr/>
        </p:nvSpPr>
        <p:spPr bwMode="auto">
          <a:xfrm>
            <a:off x="3567113" y="4673600"/>
            <a:ext cx="101600" cy="117475"/>
          </a:xfrm>
          <a:prstGeom prst="rect">
            <a:avLst/>
          </a:prstGeom>
          <a:solidFill>
            <a:srgbClr val="C2C2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86" name="Rectangle 182">
            <a:extLst>
              <a:ext uri="{FF2B5EF4-FFF2-40B4-BE49-F238E27FC236}">
                <a16:creationId xmlns:a16="http://schemas.microsoft.com/office/drawing/2014/main" id="{CDE591C1-867F-A345-A8EF-DAFE2FBC5AFC}"/>
              </a:ext>
            </a:extLst>
          </p:cNvPr>
          <p:cNvSpPr>
            <a:spLocks noChangeArrowheads="1"/>
          </p:cNvSpPr>
          <p:nvPr/>
        </p:nvSpPr>
        <p:spPr bwMode="auto">
          <a:xfrm>
            <a:off x="3567113" y="4673600"/>
            <a:ext cx="101600" cy="117475"/>
          </a:xfrm>
          <a:prstGeom prst="rect">
            <a:avLst/>
          </a:prstGeom>
          <a:noFill/>
          <a:ln w="3175">
            <a:solidFill>
              <a:srgbClr val="C2C2C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87" name="Freeform 183">
            <a:extLst>
              <a:ext uri="{FF2B5EF4-FFF2-40B4-BE49-F238E27FC236}">
                <a16:creationId xmlns:a16="http://schemas.microsoft.com/office/drawing/2014/main" id="{EBB2B38B-552C-0348-A597-DF08D08B257A}"/>
              </a:ext>
            </a:extLst>
          </p:cNvPr>
          <p:cNvSpPr>
            <a:spLocks/>
          </p:cNvSpPr>
          <p:nvPr/>
        </p:nvSpPr>
        <p:spPr bwMode="auto">
          <a:xfrm>
            <a:off x="3624263" y="4716463"/>
            <a:ext cx="36512" cy="61912"/>
          </a:xfrm>
          <a:custGeom>
            <a:avLst/>
            <a:gdLst>
              <a:gd name="T0" fmla="*/ 2147483647 w 134"/>
              <a:gd name="T1" fmla="*/ 2147483647 h 234"/>
              <a:gd name="T2" fmla="*/ 0 w 134"/>
              <a:gd name="T3" fmla="*/ 2147483647 h 234"/>
              <a:gd name="T4" fmla="*/ 2147483647 w 134"/>
              <a:gd name="T5" fmla="*/ 2147483647 h 234"/>
              <a:gd name="T6" fmla="*/ 2147483647 w 134"/>
              <a:gd name="T7" fmla="*/ 2147483647 h 234"/>
              <a:gd name="T8" fmla="*/ 2147483647 w 134"/>
              <a:gd name="T9" fmla="*/ 2147483647 h 234"/>
              <a:gd name="T10" fmla="*/ 2147483647 w 134"/>
              <a:gd name="T11" fmla="*/ 2147483647 h 234"/>
              <a:gd name="T12" fmla="*/ 2147483647 w 134"/>
              <a:gd name="T13" fmla="*/ 2147483647 h 234"/>
              <a:gd name="T14" fmla="*/ 2147483647 w 134"/>
              <a:gd name="T15" fmla="*/ 2147483647 h 234"/>
              <a:gd name="T16" fmla="*/ 2147483647 w 134"/>
              <a:gd name="T17" fmla="*/ 2147483647 h 234"/>
              <a:gd name="T18" fmla="*/ 2147483647 w 134"/>
              <a:gd name="T19" fmla="*/ 2147483647 h 234"/>
              <a:gd name="T20" fmla="*/ 2147483647 w 134"/>
              <a:gd name="T21" fmla="*/ 2147483647 h 234"/>
              <a:gd name="T22" fmla="*/ 2147483647 w 134"/>
              <a:gd name="T23" fmla="*/ 2147483647 h 234"/>
              <a:gd name="T24" fmla="*/ 2147483647 w 134"/>
              <a:gd name="T25" fmla="*/ 2147483647 h 234"/>
              <a:gd name="T26" fmla="*/ 2147483647 w 134"/>
              <a:gd name="T27" fmla="*/ 2147483647 h 234"/>
              <a:gd name="T28" fmla="*/ 2147483647 w 134"/>
              <a:gd name="T29" fmla="*/ 0 h 234"/>
              <a:gd name="T30" fmla="*/ 2147483647 w 134"/>
              <a:gd name="T31" fmla="*/ 2147483647 h 2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4"/>
              <a:gd name="T49" fmla="*/ 0 h 234"/>
              <a:gd name="T50" fmla="*/ 134 w 134"/>
              <a:gd name="T51" fmla="*/ 234 h 23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4" h="234">
                <a:moveTo>
                  <a:pt x="19" y="37"/>
                </a:moveTo>
                <a:lnTo>
                  <a:pt x="0" y="199"/>
                </a:lnTo>
                <a:lnTo>
                  <a:pt x="27" y="223"/>
                </a:lnTo>
                <a:lnTo>
                  <a:pt x="28" y="210"/>
                </a:lnTo>
                <a:lnTo>
                  <a:pt x="39" y="210"/>
                </a:lnTo>
                <a:lnTo>
                  <a:pt x="40" y="141"/>
                </a:lnTo>
                <a:lnTo>
                  <a:pt x="83" y="234"/>
                </a:lnTo>
                <a:lnTo>
                  <a:pt x="101" y="232"/>
                </a:lnTo>
                <a:lnTo>
                  <a:pt x="105" y="196"/>
                </a:lnTo>
                <a:lnTo>
                  <a:pt x="57" y="104"/>
                </a:lnTo>
                <a:lnTo>
                  <a:pt x="134" y="58"/>
                </a:lnTo>
                <a:lnTo>
                  <a:pt x="119" y="21"/>
                </a:lnTo>
                <a:lnTo>
                  <a:pt x="47" y="70"/>
                </a:lnTo>
                <a:lnTo>
                  <a:pt x="60" y="20"/>
                </a:lnTo>
                <a:lnTo>
                  <a:pt x="33" y="0"/>
                </a:lnTo>
                <a:lnTo>
                  <a:pt x="19" y="37"/>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88" name="Freeform 184">
            <a:extLst>
              <a:ext uri="{FF2B5EF4-FFF2-40B4-BE49-F238E27FC236}">
                <a16:creationId xmlns:a16="http://schemas.microsoft.com/office/drawing/2014/main" id="{9DA3A25B-ABFA-5F42-A395-D10AA1686041}"/>
              </a:ext>
            </a:extLst>
          </p:cNvPr>
          <p:cNvSpPr>
            <a:spLocks/>
          </p:cNvSpPr>
          <p:nvPr/>
        </p:nvSpPr>
        <p:spPr bwMode="auto">
          <a:xfrm>
            <a:off x="3624263" y="4716463"/>
            <a:ext cx="36512" cy="61912"/>
          </a:xfrm>
          <a:custGeom>
            <a:avLst/>
            <a:gdLst>
              <a:gd name="T0" fmla="*/ 2147483647 w 134"/>
              <a:gd name="T1" fmla="*/ 2147483647 h 234"/>
              <a:gd name="T2" fmla="*/ 0 w 134"/>
              <a:gd name="T3" fmla="*/ 2147483647 h 234"/>
              <a:gd name="T4" fmla="*/ 2147483647 w 134"/>
              <a:gd name="T5" fmla="*/ 2147483647 h 234"/>
              <a:gd name="T6" fmla="*/ 2147483647 w 134"/>
              <a:gd name="T7" fmla="*/ 2147483647 h 234"/>
              <a:gd name="T8" fmla="*/ 2147483647 w 134"/>
              <a:gd name="T9" fmla="*/ 2147483647 h 234"/>
              <a:gd name="T10" fmla="*/ 2147483647 w 134"/>
              <a:gd name="T11" fmla="*/ 2147483647 h 234"/>
              <a:gd name="T12" fmla="*/ 2147483647 w 134"/>
              <a:gd name="T13" fmla="*/ 2147483647 h 234"/>
              <a:gd name="T14" fmla="*/ 2147483647 w 134"/>
              <a:gd name="T15" fmla="*/ 2147483647 h 234"/>
              <a:gd name="T16" fmla="*/ 2147483647 w 134"/>
              <a:gd name="T17" fmla="*/ 2147483647 h 234"/>
              <a:gd name="T18" fmla="*/ 2147483647 w 134"/>
              <a:gd name="T19" fmla="*/ 2147483647 h 234"/>
              <a:gd name="T20" fmla="*/ 2147483647 w 134"/>
              <a:gd name="T21" fmla="*/ 2147483647 h 234"/>
              <a:gd name="T22" fmla="*/ 2147483647 w 134"/>
              <a:gd name="T23" fmla="*/ 2147483647 h 234"/>
              <a:gd name="T24" fmla="*/ 2147483647 w 134"/>
              <a:gd name="T25" fmla="*/ 2147483647 h 234"/>
              <a:gd name="T26" fmla="*/ 2147483647 w 134"/>
              <a:gd name="T27" fmla="*/ 2147483647 h 234"/>
              <a:gd name="T28" fmla="*/ 2147483647 w 134"/>
              <a:gd name="T29" fmla="*/ 0 h 234"/>
              <a:gd name="T30" fmla="*/ 2147483647 w 134"/>
              <a:gd name="T31" fmla="*/ 2147483647 h 2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4"/>
              <a:gd name="T49" fmla="*/ 0 h 234"/>
              <a:gd name="T50" fmla="*/ 134 w 134"/>
              <a:gd name="T51" fmla="*/ 234 h 23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4" h="234">
                <a:moveTo>
                  <a:pt x="19" y="37"/>
                </a:moveTo>
                <a:lnTo>
                  <a:pt x="0" y="199"/>
                </a:lnTo>
                <a:lnTo>
                  <a:pt x="27" y="223"/>
                </a:lnTo>
                <a:lnTo>
                  <a:pt x="28" y="210"/>
                </a:lnTo>
                <a:lnTo>
                  <a:pt x="39" y="210"/>
                </a:lnTo>
                <a:lnTo>
                  <a:pt x="40" y="141"/>
                </a:lnTo>
                <a:lnTo>
                  <a:pt x="83" y="234"/>
                </a:lnTo>
                <a:lnTo>
                  <a:pt x="101" y="232"/>
                </a:lnTo>
                <a:lnTo>
                  <a:pt x="105" y="196"/>
                </a:lnTo>
                <a:lnTo>
                  <a:pt x="57" y="104"/>
                </a:lnTo>
                <a:lnTo>
                  <a:pt x="134" y="58"/>
                </a:lnTo>
                <a:lnTo>
                  <a:pt x="119" y="21"/>
                </a:lnTo>
                <a:lnTo>
                  <a:pt x="47" y="70"/>
                </a:lnTo>
                <a:lnTo>
                  <a:pt x="60" y="20"/>
                </a:lnTo>
                <a:lnTo>
                  <a:pt x="33" y="0"/>
                </a:lnTo>
                <a:lnTo>
                  <a:pt x="19" y="37"/>
                </a:lnTo>
              </a:path>
            </a:pathLst>
          </a:custGeom>
          <a:noFill/>
          <a:ln w="0">
            <a:solidFill>
              <a:srgbClr val="C2C1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89" name="Freeform 185">
            <a:extLst>
              <a:ext uri="{FF2B5EF4-FFF2-40B4-BE49-F238E27FC236}">
                <a16:creationId xmlns:a16="http://schemas.microsoft.com/office/drawing/2014/main" id="{974804E3-1E90-C04B-B0E8-D15558A3812F}"/>
              </a:ext>
            </a:extLst>
          </p:cNvPr>
          <p:cNvSpPr>
            <a:spLocks/>
          </p:cNvSpPr>
          <p:nvPr/>
        </p:nvSpPr>
        <p:spPr bwMode="auto">
          <a:xfrm>
            <a:off x="3578225" y="4678363"/>
            <a:ext cx="57150" cy="53975"/>
          </a:xfrm>
          <a:custGeom>
            <a:avLst/>
            <a:gdLst>
              <a:gd name="T0" fmla="*/ 2147483647 w 216"/>
              <a:gd name="T1" fmla="*/ 2147483647 h 204"/>
              <a:gd name="T2" fmla="*/ 2147483647 w 216"/>
              <a:gd name="T3" fmla="*/ 2147483647 h 204"/>
              <a:gd name="T4" fmla="*/ 0 w 216"/>
              <a:gd name="T5" fmla="*/ 2147483647 h 204"/>
              <a:gd name="T6" fmla="*/ 2147483647 w 216"/>
              <a:gd name="T7" fmla="*/ 2147483647 h 204"/>
              <a:gd name="T8" fmla="*/ 2147483647 w 216"/>
              <a:gd name="T9" fmla="*/ 2147483647 h 204"/>
              <a:gd name="T10" fmla="*/ 2147483647 w 216"/>
              <a:gd name="T11" fmla="*/ 2147483647 h 204"/>
              <a:gd name="T12" fmla="*/ 2147483647 w 216"/>
              <a:gd name="T13" fmla="*/ 2147483647 h 204"/>
              <a:gd name="T14" fmla="*/ 2147483647 w 216"/>
              <a:gd name="T15" fmla="*/ 2147483647 h 204"/>
              <a:gd name="T16" fmla="*/ 2147483647 w 216"/>
              <a:gd name="T17" fmla="*/ 2147483647 h 204"/>
              <a:gd name="T18" fmla="*/ 2147483647 w 216"/>
              <a:gd name="T19" fmla="*/ 2147483647 h 204"/>
              <a:gd name="T20" fmla="*/ 2147483647 w 216"/>
              <a:gd name="T21" fmla="*/ 2147483647 h 204"/>
              <a:gd name="T22" fmla="*/ 2147483647 w 216"/>
              <a:gd name="T23" fmla="*/ 2147483647 h 204"/>
              <a:gd name="T24" fmla="*/ 2147483647 w 216"/>
              <a:gd name="T25" fmla="*/ 2147483647 h 204"/>
              <a:gd name="T26" fmla="*/ 2147483647 w 216"/>
              <a:gd name="T27" fmla="*/ 2147483647 h 204"/>
              <a:gd name="T28" fmla="*/ 2147483647 w 216"/>
              <a:gd name="T29" fmla="*/ 0 h 204"/>
              <a:gd name="T30" fmla="*/ 2147483647 w 216"/>
              <a:gd name="T31" fmla="*/ 2147483647 h 204"/>
              <a:gd name="T32" fmla="*/ 2147483647 w 216"/>
              <a:gd name="T33" fmla="*/ 0 h 204"/>
              <a:gd name="T34" fmla="*/ 2147483647 w 216"/>
              <a:gd name="T35" fmla="*/ 2147483647 h 2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
              <a:gd name="T55" fmla="*/ 0 h 204"/>
              <a:gd name="T56" fmla="*/ 216 w 216"/>
              <a:gd name="T57" fmla="*/ 204 h 2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 h="204">
                <a:moveTo>
                  <a:pt x="40" y="16"/>
                </a:moveTo>
                <a:lnTo>
                  <a:pt x="81" y="94"/>
                </a:lnTo>
                <a:lnTo>
                  <a:pt x="0" y="152"/>
                </a:lnTo>
                <a:lnTo>
                  <a:pt x="9" y="199"/>
                </a:lnTo>
                <a:lnTo>
                  <a:pt x="19" y="191"/>
                </a:lnTo>
                <a:lnTo>
                  <a:pt x="28" y="204"/>
                </a:lnTo>
                <a:lnTo>
                  <a:pt x="102" y="137"/>
                </a:lnTo>
                <a:lnTo>
                  <a:pt x="140" y="198"/>
                </a:lnTo>
                <a:lnTo>
                  <a:pt x="173" y="193"/>
                </a:lnTo>
                <a:lnTo>
                  <a:pt x="185" y="174"/>
                </a:lnTo>
                <a:lnTo>
                  <a:pt x="136" y="111"/>
                </a:lnTo>
                <a:lnTo>
                  <a:pt x="216" y="30"/>
                </a:lnTo>
                <a:lnTo>
                  <a:pt x="183" y="4"/>
                </a:lnTo>
                <a:lnTo>
                  <a:pt x="114" y="63"/>
                </a:lnTo>
                <a:lnTo>
                  <a:pt x="78" y="0"/>
                </a:lnTo>
                <a:lnTo>
                  <a:pt x="63" y="9"/>
                </a:lnTo>
                <a:lnTo>
                  <a:pt x="49" y="0"/>
                </a:lnTo>
                <a:lnTo>
                  <a:pt x="40" y="16"/>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90" name="Freeform 186">
            <a:extLst>
              <a:ext uri="{FF2B5EF4-FFF2-40B4-BE49-F238E27FC236}">
                <a16:creationId xmlns:a16="http://schemas.microsoft.com/office/drawing/2014/main" id="{5BAFC202-4146-6B49-9324-865C167033B8}"/>
              </a:ext>
            </a:extLst>
          </p:cNvPr>
          <p:cNvSpPr>
            <a:spLocks/>
          </p:cNvSpPr>
          <p:nvPr/>
        </p:nvSpPr>
        <p:spPr bwMode="auto">
          <a:xfrm>
            <a:off x="3578225" y="4678363"/>
            <a:ext cx="57150" cy="53975"/>
          </a:xfrm>
          <a:custGeom>
            <a:avLst/>
            <a:gdLst>
              <a:gd name="T0" fmla="*/ 2147483647 w 216"/>
              <a:gd name="T1" fmla="*/ 2147483647 h 204"/>
              <a:gd name="T2" fmla="*/ 2147483647 w 216"/>
              <a:gd name="T3" fmla="*/ 2147483647 h 204"/>
              <a:gd name="T4" fmla="*/ 0 w 216"/>
              <a:gd name="T5" fmla="*/ 2147483647 h 204"/>
              <a:gd name="T6" fmla="*/ 2147483647 w 216"/>
              <a:gd name="T7" fmla="*/ 2147483647 h 204"/>
              <a:gd name="T8" fmla="*/ 2147483647 w 216"/>
              <a:gd name="T9" fmla="*/ 2147483647 h 204"/>
              <a:gd name="T10" fmla="*/ 2147483647 w 216"/>
              <a:gd name="T11" fmla="*/ 2147483647 h 204"/>
              <a:gd name="T12" fmla="*/ 2147483647 w 216"/>
              <a:gd name="T13" fmla="*/ 2147483647 h 204"/>
              <a:gd name="T14" fmla="*/ 2147483647 w 216"/>
              <a:gd name="T15" fmla="*/ 2147483647 h 204"/>
              <a:gd name="T16" fmla="*/ 2147483647 w 216"/>
              <a:gd name="T17" fmla="*/ 2147483647 h 204"/>
              <a:gd name="T18" fmla="*/ 2147483647 w 216"/>
              <a:gd name="T19" fmla="*/ 2147483647 h 204"/>
              <a:gd name="T20" fmla="*/ 2147483647 w 216"/>
              <a:gd name="T21" fmla="*/ 2147483647 h 204"/>
              <a:gd name="T22" fmla="*/ 2147483647 w 216"/>
              <a:gd name="T23" fmla="*/ 2147483647 h 204"/>
              <a:gd name="T24" fmla="*/ 2147483647 w 216"/>
              <a:gd name="T25" fmla="*/ 2147483647 h 204"/>
              <a:gd name="T26" fmla="*/ 2147483647 w 216"/>
              <a:gd name="T27" fmla="*/ 2147483647 h 204"/>
              <a:gd name="T28" fmla="*/ 2147483647 w 216"/>
              <a:gd name="T29" fmla="*/ 0 h 204"/>
              <a:gd name="T30" fmla="*/ 2147483647 w 216"/>
              <a:gd name="T31" fmla="*/ 2147483647 h 204"/>
              <a:gd name="T32" fmla="*/ 2147483647 w 216"/>
              <a:gd name="T33" fmla="*/ 0 h 204"/>
              <a:gd name="T34" fmla="*/ 2147483647 w 216"/>
              <a:gd name="T35" fmla="*/ 2147483647 h 2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
              <a:gd name="T55" fmla="*/ 0 h 204"/>
              <a:gd name="T56" fmla="*/ 216 w 216"/>
              <a:gd name="T57" fmla="*/ 204 h 2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 h="204">
                <a:moveTo>
                  <a:pt x="40" y="16"/>
                </a:moveTo>
                <a:lnTo>
                  <a:pt x="81" y="94"/>
                </a:lnTo>
                <a:lnTo>
                  <a:pt x="0" y="152"/>
                </a:lnTo>
                <a:lnTo>
                  <a:pt x="9" y="199"/>
                </a:lnTo>
                <a:lnTo>
                  <a:pt x="19" y="191"/>
                </a:lnTo>
                <a:lnTo>
                  <a:pt x="28" y="204"/>
                </a:lnTo>
                <a:lnTo>
                  <a:pt x="102" y="137"/>
                </a:lnTo>
                <a:lnTo>
                  <a:pt x="140" y="198"/>
                </a:lnTo>
                <a:lnTo>
                  <a:pt x="173" y="193"/>
                </a:lnTo>
                <a:lnTo>
                  <a:pt x="185" y="174"/>
                </a:lnTo>
                <a:lnTo>
                  <a:pt x="136" y="111"/>
                </a:lnTo>
                <a:lnTo>
                  <a:pt x="216" y="30"/>
                </a:lnTo>
                <a:lnTo>
                  <a:pt x="183" y="4"/>
                </a:lnTo>
                <a:lnTo>
                  <a:pt x="114" y="63"/>
                </a:lnTo>
                <a:lnTo>
                  <a:pt x="78" y="0"/>
                </a:lnTo>
                <a:lnTo>
                  <a:pt x="63" y="9"/>
                </a:lnTo>
                <a:lnTo>
                  <a:pt x="49" y="0"/>
                </a:lnTo>
                <a:lnTo>
                  <a:pt x="40" y="16"/>
                </a:lnTo>
              </a:path>
            </a:pathLst>
          </a:custGeom>
          <a:noFill/>
          <a:ln w="0">
            <a:solidFill>
              <a:srgbClr val="C2C1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91" name="Freeform 187">
            <a:extLst>
              <a:ext uri="{FF2B5EF4-FFF2-40B4-BE49-F238E27FC236}">
                <a16:creationId xmlns:a16="http://schemas.microsoft.com/office/drawing/2014/main" id="{35225A42-C159-1541-BCE7-892F4F34C4CF}"/>
              </a:ext>
            </a:extLst>
          </p:cNvPr>
          <p:cNvSpPr>
            <a:spLocks/>
          </p:cNvSpPr>
          <p:nvPr/>
        </p:nvSpPr>
        <p:spPr bwMode="auto">
          <a:xfrm>
            <a:off x="3581400" y="4729163"/>
            <a:ext cx="34925" cy="50800"/>
          </a:xfrm>
          <a:custGeom>
            <a:avLst/>
            <a:gdLst>
              <a:gd name="T0" fmla="*/ 2147483647 w 134"/>
              <a:gd name="T1" fmla="*/ 2147483647 h 191"/>
              <a:gd name="T2" fmla="*/ 2147483647 w 134"/>
              <a:gd name="T3" fmla="*/ 2147483647 h 191"/>
              <a:gd name="T4" fmla="*/ 2147483647 w 134"/>
              <a:gd name="T5" fmla="*/ 2147483647 h 191"/>
              <a:gd name="T6" fmla="*/ 2147483647 w 134"/>
              <a:gd name="T7" fmla="*/ 2147483647 h 191"/>
              <a:gd name="T8" fmla="*/ 2147483647 w 134"/>
              <a:gd name="T9" fmla="*/ 2147483647 h 191"/>
              <a:gd name="T10" fmla="*/ 2147483647 w 134"/>
              <a:gd name="T11" fmla="*/ 2147483647 h 191"/>
              <a:gd name="T12" fmla="*/ 2147483647 w 134"/>
              <a:gd name="T13" fmla="*/ 2147483647 h 191"/>
              <a:gd name="T14" fmla="*/ 2147483647 w 134"/>
              <a:gd name="T15" fmla="*/ 2147483647 h 191"/>
              <a:gd name="T16" fmla="*/ 2147483647 w 134"/>
              <a:gd name="T17" fmla="*/ 2147483647 h 191"/>
              <a:gd name="T18" fmla="*/ 2147483647 w 134"/>
              <a:gd name="T19" fmla="*/ 2147483647 h 191"/>
              <a:gd name="T20" fmla="*/ 2147483647 w 134"/>
              <a:gd name="T21" fmla="*/ 2147483647 h 191"/>
              <a:gd name="T22" fmla="*/ 2147483647 w 134"/>
              <a:gd name="T23" fmla="*/ 2147483647 h 191"/>
              <a:gd name="T24" fmla="*/ 2147483647 w 134"/>
              <a:gd name="T25" fmla="*/ 2147483647 h 191"/>
              <a:gd name="T26" fmla="*/ 2147483647 w 134"/>
              <a:gd name="T27" fmla="*/ 2147483647 h 191"/>
              <a:gd name="T28" fmla="*/ 2147483647 w 134"/>
              <a:gd name="T29" fmla="*/ 2147483647 h 191"/>
              <a:gd name="T30" fmla="*/ 2147483647 w 134"/>
              <a:gd name="T31" fmla="*/ 2147483647 h 191"/>
              <a:gd name="T32" fmla="*/ 2147483647 w 134"/>
              <a:gd name="T33" fmla="*/ 2147483647 h 191"/>
              <a:gd name="T34" fmla="*/ 2147483647 w 134"/>
              <a:gd name="T35" fmla="*/ 2147483647 h 191"/>
              <a:gd name="T36" fmla="*/ 2147483647 w 134"/>
              <a:gd name="T37" fmla="*/ 2147483647 h 191"/>
              <a:gd name="T38" fmla="*/ 2147483647 w 134"/>
              <a:gd name="T39" fmla="*/ 2147483647 h 191"/>
              <a:gd name="T40" fmla="*/ 2147483647 w 134"/>
              <a:gd name="T41" fmla="*/ 2147483647 h 191"/>
              <a:gd name="T42" fmla="*/ 2147483647 w 134"/>
              <a:gd name="T43" fmla="*/ 2147483647 h 191"/>
              <a:gd name="T44" fmla="*/ 0 w 134"/>
              <a:gd name="T45" fmla="*/ 2147483647 h 191"/>
              <a:gd name="T46" fmla="*/ 2147483647 w 134"/>
              <a:gd name="T47" fmla="*/ 2147483647 h 191"/>
              <a:gd name="T48" fmla="*/ 2147483647 w 134"/>
              <a:gd name="T49" fmla="*/ 2147483647 h 191"/>
              <a:gd name="T50" fmla="*/ 2147483647 w 134"/>
              <a:gd name="T51" fmla="*/ 2147483647 h 191"/>
              <a:gd name="T52" fmla="*/ 2147483647 w 134"/>
              <a:gd name="T53" fmla="*/ 2147483647 h 191"/>
              <a:gd name="T54" fmla="*/ 2147483647 w 134"/>
              <a:gd name="T55" fmla="*/ 2147483647 h 191"/>
              <a:gd name="T56" fmla="*/ 2147483647 w 134"/>
              <a:gd name="T57" fmla="*/ 2147483647 h 191"/>
              <a:gd name="T58" fmla="*/ 2147483647 w 134"/>
              <a:gd name="T59" fmla="*/ 2147483647 h 191"/>
              <a:gd name="T60" fmla="*/ 2147483647 w 134"/>
              <a:gd name="T61" fmla="*/ 2147483647 h 191"/>
              <a:gd name="T62" fmla="*/ 2147483647 w 134"/>
              <a:gd name="T63" fmla="*/ 0 h 19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4"/>
              <a:gd name="T97" fmla="*/ 0 h 191"/>
              <a:gd name="T98" fmla="*/ 134 w 134"/>
              <a:gd name="T99" fmla="*/ 191 h 19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4" h="191">
                <a:moveTo>
                  <a:pt x="85" y="1"/>
                </a:moveTo>
                <a:lnTo>
                  <a:pt x="90" y="2"/>
                </a:lnTo>
                <a:lnTo>
                  <a:pt x="96" y="5"/>
                </a:lnTo>
                <a:lnTo>
                  <a:pt x="102" y="8"/>
                </a:lnTo>
                <a:lnTo>
                  <a:pt x="108" y="13"/>
                </a:lnTo>
                <a:lnTo>
                  <a:pt x="113" y="18"/>
                </a:lnTo>
                <a:lnTo>
                  <a:pt x="117" y="23"/>
                </a:lnTo>
                <a:lnTo>
                  <a:pt x="121" y="29"/>
                </a:lnTo>
                <a:lnTo>
                  <a:pt x="124" y="36"/>
                </a:lnTo>
                <a:lnTo>
                  <a:pt x="128" y="45"/>
                </a:lnTo>
                <a:lnTo>
                  <a:pt x="130" y="52"/>
                </a:lnTo>
                <a:lnTo>
                  <a:pt x="131" y="61"/>
                </a:lnTo>
                <a:lnTo>
                  <a:pt x="133" y="69"/>
                </a:lnTo>
                <a:lnTo>
                  <a:pt x="134" y="78"/>
                </a:lnTo>
                <a:lnTo>
                  <a:pt x="134" y="88"/>
                </a:lnTo>
                <a:lnTo>
                  <a:pt x="133" y="97"/>
                </a:lnTo>
                <a:lnTo>
                  <a:pt x="131" y="106"/>
                </a:lnTo>
                <a:lnTo>
                  <a:pt x="129" y="117"/>
                </a:lnTo>
                <a:lnTo>
                  <a:pt x="127" y="125"/>
                </a:lnTo>
                <a:lnTo>
                  <a:pt x="123" y="134"/>
                </a:lnTo>
                <a:lnTo>
                  <a:pt x="120" y="143"/>
                </a:lnTo>
                <a:lnTo>
                  <a:pt x="116" y="151"/>
                </a:lnTo>
                <a:lnTo>
                  <a:pt x="111" y="158"/>
                </a:lnTo>
                <a:lnTo>
                  <a:pt x="106" y="165"/>
                </a:lnTo>
                <a:lnTo>
                  <a:pt x="101" y="171"/>
                </a:lnTo>
                <a:lnTo>
                  <a:pt x="95" y="175"/>
                </a:lnTo>
                <a:lnTo>
                  <a:pt x="89" y="180"/>
                </a:lnTo>
                <a:lnTo>
                  <a:pt x="83" y="184"/>
                </a:lnTo>
                <a:lnTo>
                  <a:pt x="76" y="187"/>
                </a:lnTo>
                <a:lnTo>
                  <a:pt x="71" y="189"/>
                </a:lnTo>
                <a:lnTo>
                  <a:pt x="64" y="191"/>
                </a:lnTo>
                <a:lnTo>
                  <a:pt x="57" y="191"/>
                </a:lnTo>
                <a:lnTo>
                  <a:pt x="51" y="191"/>
                </a:lnTo>
                <a:lnTo>
                  <a:pt x="44" y="188"/>
                </a:lnTo>
                <a:lnTo>
                  <a:pt x="38" y="186"/>
                </a:lnTo>
                <a:lnTo>
                  <a:pt x="32" y="182"/>
                </a:lnTo>
                <a:lnTo>
                  <a:pt x="26" y="178"/>
                </a:lnTo>
                <a:lnTo>
                  <a:pt x="21" y="173"/>
                </a:lnTo>
                <a:lnTo>
                  <a:pt x="17" y="167"/>
                </a:lnTo>
                <a:lnTo>
                  <a:pt x="13" y="161"/>
                </a:lnTo>
                <a:lnTo>
                  <a:pt x="10" y="154"/>
                </a:lnTo>
                <a:lnTo>
                  <a:pt x="6" y="146"/>
                </a:lnTo>
                <a:lnTo>
                  <a:pt x="4" y="139"/>
                </a:lnTo>
                <a:lnTo>
                  <a:pt x="3" y="131"/>
                </a:lnTo>
                <a:lnTo>
                  <a:pt x="2" y="122"/>
                </a:lnTo>
                <a:lnTo>
                  <a:pt x="0" y="112"/>
                </a:lnTo>
                <a:lnTo>
                  <a:pt x="0" y="103"/>
                </a:lnTo>
                <a:lnTo>
                  <a:pt x="2" y="94"/>
                </a:lnTo>
                <a:lnTo>
                  <a:pt x="3" y="84"/>
                </a:lnTo>
                <a:lnTo>
                  <a:pt x="5" y="75"/>
                </a:lnTo>
                <a:lnTo>
                  <a:pt x="7" y="66"/>
                </a:lnTo>
                <a:lnTo>
                  <a:pt x="11" y="56"/>
                </a:lnTo>
                <a:lnTo>
                  <a:pt x="14" y="48"/>
                </a:lnTo>
                <a:lnTo>
                  <a:pt x="19" y="40"/>
                </a:lnTo>
                <a:lnTo>
                  <a:pt x="23" y="33"/>
                </a:lnTo>
                <a:lnTo>
                  <a:pt x="28" y="27"/>
                </a:lnTo>
                <a:lnTo>
                  <a:pt x="33" y="20"/>
                </a:lnTo>
                <a:lnTo>
                  <a:pt x="39" y="15"/>
                </a:lnTo>
                <a:lnTo>
                  <a:pt x="45" y="11"/>
                </a:lnTo>
                <a:lnTo>
                  <a:pt x="52" y="7"/>
                </a:lnTo>
                <a:lnTo>
                  <a:pt x="58" y="4"/>
                </a:lnTo>
                <a:lnTo>
                  <a:pt x="64" y="1"/>
                </a:lnTo>
                <a:lnTo>
                  <a:pt x="71" y="0"/>
                </a:lnTo>
                <a:lnTo>
                  <a:pt x="78" y="0"/>
                </a:lnTo>
                <a:lnTo>
                  <a:pt x="85" y="1"/>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92" name="Freeform 188">
            <a:extLst>
              <a:ext uri="{FF2B5EF4-FFF2-40B4-BE49-F238E27FC236}">
                <a16:creationId xmlns:a16="http://schemas.microsoft.com/office/drawing/2014/main" id="{395DDF30-1445-4942-924D-057B89528C3A}"/>
              </a:ext>
            </a:extLst>
          </p:cNvPr>
          <p:cNvSpPr>
            <a:spLocks/>
          </p:cNvSpPr>
          <p:nvPr/>
        </p:nvSpPr>
        <p:spPr bwMode="auto">
          <a:xfrm>
            <a:off x="3581400" y="4729163"/>
            <a:ext cx="34925" cy="50800"/>
          </a:xfrm>
          <a:custGeom>
            <a:avLst/>
            <a:gdLst>
              <a:gd name="T0" fmla="*/ 2147483647 w 134"/>
              <a:gd name="T1" fmla="*/ 2147483647 h 191"/>
              <a:gd name="T2" fmla="*/ 2147483647 w 134"/>
              <a:gd name="T3" fmla="*/ 2147483647 h 191"/>
              <a:gd name="T4" fmla="*/ 2147483647 w 134"/>
              <a:gd name="T5" fmla="*/ 2147483647 h 191"/>
              <a:gd name="T6" fmla="*/ 2147483647 w 134"/>
              <a:gd name="T7" fmla="*/ 2147483647 h 191"/>
              <a:gd name="T8" fmla="*/ 2147483647 w 134"/>
              <a:gd name="T9" fmla="*/ 2147483647 h 191"/>
              <a:gd name="T10" fmla="*/ 2147483647 w 134"/>
              <a:gd name="T11" fmla="*/ 2147483647 h 191"/>
              <a:gd name="T12" fmla="*/ 2147483647 w 134"/>
              <a:gd name="T13" fmla="*/ 2147483647 h 191"/>
              <a:gd name="T14" fmla="*/ 2147483647 w 134"/>
              <a:gd name="T15" fmla="*/ 2147483647 h 191"/>
              <a:gd name="T16" fmla="*/ 2147483647 w 134"/>
              <a:gd name="T17" fmla="*/ 2147483647 h 191"/>
              <a:gd name="T18" fmla="*/ 2147483647 w 134"/>
              <a:gd name="T19" fmla="*/ 2147483647 h 191"/>
              <a:gd name="T20" fmla="*/ 2147483647 w 134"/>
              <a:gd name="T21" fmla="*/ 2147483647 h 191"/>
              <a:gd name="T22" fmla="*/ 2147483647 w 134"/>
              <a:gd name="T23" fmla="*/ 2147483647 h 191"/>
              <a:gd name="T24" fmla="*/ 2147483647 w 134"/>
              <a:gd name="T25" fmla="*/ 2147483647 h 191"/>
              <a:gd name="T26" fmla="*/ 2147483647 w 134"/>
              <a:gd name="T27" fmla="*/ 2147483647 h 191"/>
              <a:gd name="T28" fmla="*/ 2147483647 w 134"/>
              <a:gd name="T29" fmla="*/ 2147483647 h 191"/>
              <a:gd name="T30" fmla="*/ 2147483647 w 134"/>
              <a:gd name="T31" fmla="*/ 2147483647 h 191"/>
              <a:gd name="T32" fmla="*/ 2147483647 w 134"/>
              <a:gd name="T33" fmla="*/ 2147483647 h 191"/>
              <a:gd name="T34" fmla="*/ 2147483647 w 134"/>
              <a:gd name="T35" fmla="*/ 2147483647 h 191"/>
              <a:gd name="T36" fmla="*/ 2147483647 w 134"/>
              <a:gd name="T37" fmla="*/ 2147483647 h 191"/>
              <a:gd name="T38" fmla="*/ 2147483647 w 134"/>
              <a:gd name="T39" fmla="*/ 2147483647 h 191"/>
              <a:gd name="T40" fmla="*/ 2147483647 w 134"/>
              <a:gd name="T41" fmla="*/ 2147483647 h 191"/>
              <a:gd name="T42" fmla="*/ 2147483647 w 134"/>
              <a:gd name="T43" fmla="*/ 2147483647 h 191"/>
              <a:gd name="T44" fmla="*/ 0 w 134"/>
              <a:gd name="T45" fmla="*/ 2147483647 h 191"/>
              <a:gd name="T46" fmla="*/ 2147483647 w 134"/>
              <a:gd name="T47" fmla="*/ 2147483647 h 191"/>
              <a:gd name="T48" fmla="*/ 2147483647 w 134"/>
              <a:gd name="T49" fmla="*/ 2147483647 h 191"/>
              <a:gd name="T50" fmla="*/ 2147483647 w 134"/>
              <a:gd name="T51" fmla="*/ 2147483647 h 191"/>
              <a:gd name="T52" fmla="*/ 2147483647 w 134"/>
              <a:gd name="T53" fmla="*/ 2147483647 h 191"/>
              <a:gd name="T54" fmla="*/ 2147483647 w 134"/>
              <a:gd name="T55" fmla="*/ 2147483647 h 191"/>
              <a:gd name="T56" fmla="*/ 2147483647 w 134"/>
              <a:gd name="T57" fmla="*/ 2147483647 h 191"/>
              <a:gd name="T58" fmla="*/ 2147483647 w 134"/>
              <a:gd name="T59" fmla="*/ 2147483647 h 191"/>
              <a:gd name="T60" fmla="*/ 2147483647 w 134"/>
              <a:gd name="T61" fmla="*/ 2147483647 h 191"/>
              <a:gd name="T62" fmla="*/ 2147483647 w 134"/>
              <a:gd name="T63" fmla="*/ 0 h 19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4"/>
              <a:gd name="T97" fmla="*/ 0 h 191"/>
              <a:gd name="T98" fmla="*/ 134 w 134"/>
              <a:gd name="T99" fmla="*/ 191 h 19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4" h="191">
                <a:moveTo>
                  <a:pt x="85" y="1"/>
                </a:moveTo>
                <a:lnTo>
                  <a:pt x="90" y="2"/>
                </a:lnTo>
                <a:lnTo>
                  <a:pt x="96" y="5"/>
                </a:lnTo>
                <a:lnTo>
                  <a:pt x="102" y="8"/>
                </a:lnTo>
                <a:lnTo>
                  <a:pt x="108" y="13"/>
                </a:lnTo>
                <a:lnTo>
                  <a:pt x="113" y="18"/>
                </a:lnTo>
                <a:lnTo>
                  <a:pt x="117" y="23"/>
                </a:lnTo>
                <a:lnTo>
                  <a:pt x="121" y="29"/>
                </a:lnTo>
                <a:lnTo>
                  <a:pt x="124" y="36"/>
                </a:lnTo>
                <a:lnTo>
                  <a:pt x="128" y="45"/>
                </a:lnTo>
                <a:lnTo>
                  <a:pt x="130" y="52"/>
                </a:lnTo>
                <a:lnTo>
                  <a:pt x="131" y="61"/>
                </a:lnTo>
                <a:lnTo>
                  <a:pt x="133" y="69"/>
                </a:lnTo>
                <a:lnTo>
                  <a:pt x="134" y="78"/>
                </a:lnTo>
                <a:lnTo>
                  <a:pt x="134" y="88"/>
                </a:lnTo>
                <a:lnTo>
                  <a:pt x="133" y="97"/>
                </a:lnTo>
                <a:lnTo>
                  <a:pt x="131" y="106"/>
                </a:lnTo>
                <a:lnTo>
                  <a:pt x="129" y="117"/>
                </a:lnTo>
                <a:lnTo>
                  <a:pt x="127" y="125"/>
                </a:lnTo>
                <a:lnTo>
                  <a:pt x="123" y="134"/>
                </a:lnTo>
                <a:lnTo>
                  <a:pt x="120" y="143"/>
                </a:lnTo>
                <a:lnTo>
                  <a:pt x="116" y="151"/>
                </a:lnTo>
                <a:lnTo>
                  <a:pt x="111" y="158"/>
                </a:lnTo>
                <a:lnTo>
                  <a:pt x="106" y="165"/>
                </a:lnTo>
                <a:lnTo>
                  <a:pt x="101" y="171"/>
                </a:lnTo>
                <a:lnTo>
                  <a:pt x="95" y="175"/>
                </a:lnTo>
                <a:lnTo>
                  <a:pt x="89" y="180"/>
                </a:lnTo>
                <a:lnTo>
                  <a:pt x="83" y="184"/>
                </a:lnTo>
                <a:lnTo>
                  <a:pt x="76" y="187"/>
                </a:lnTo>
                <a:lnTo>
                  <a:pt x="71" y="189"/>
                </a:lnTo>
                <a:lnTo>
                  <a:pt x="64" y="191"/>
                </a:lnTo>
                <a:lnTo>
                  <a:pt x="57" y="191"/>
                </a:lnTo>
                <a:lnTo>
                  <a:pt x="51" y="191"/>
                </a:lnTo>
                <a:lnTo>
                  <a:pt x="44" y="188"/>
                </a:lnTo>
                <a:lnTo>
                  <a:pt x="38" y="186"/>
                </a:lnTo>
                <a:lnTo>
                  <a:pt x="32" y="182"/>
                </a:lnTo>
                <a:lnTo>
                  <a:pt x="26" y="178"/>
                </a:lnTo>
                <a:lnTo>
                  <a:pt x="21" y="173"/>
                </a:lnTo>
                <a:lnTo>
                  <a:pt x="17" y="167"/>
                </a:lnTo>
                <a:lnTo>
                  <a:pt x="13" y="161"/>
                </a:lnTo>
                <a:lnTo>
                  <a:pt x="10" y="154"/>
                </a:lnTo>
                <a:lnTo>
                  <a:pt x="6" y="146"/>
                </a:lnTo>
                <a:lnTo>
                  <a:pt x="4" y="139"/>
                </a:lnTo>
                <a:lnTo>
                  <a:pt x="3" y="131"/>
                </a:lnTo>
                <a:lnTo>
                  <a:pt x="2" y="122"/>
                </a:lnTo>
                <a:lnTo>
                  <a:pt x="0" y="112"/>
                </a:lnTo>
                <a:lnTo>
                  <a:pt x="0" y="103"/>
                </a:lnTo>
                <a:lnTo>
                  <a:pt x="2" y="94"/>
                </a:lnTo>
                <a:lnTo>
                  <a:pt x="3" y="84"/>
                </a:lnTo>
                <a:lnTo>
                  <a:pt x="5" y="75"/>
                </a:lnTo>
                <a:lnTo>
                  <a:pt x="7" y="66"/>
                </a:lnTo>
                <a:lnTo>
                  <a:pt x="11" y="56"/>
                </a:lnTo>
                <a:lnTo>
                  <a:pt x="14" y="48"/>
                </a:lnTo>
                <a:lnTo>
                  <a:pt x="19" y="40"/>
                </a:lnTo>
                <a:lnTo>
                  <a:pt x="23" y="33"/>
                </a:lnTo>
                <a:lnTo>
                  <a:pt x="28" y="27"/>
                </a:lnTo>
                <a:lnTo>
                  <a:pt x="33" y="20"/>
                </a:lnTo>
                <a:lnTo>
                  <a:pt x="39" y="15"/>
                </a:lnTo>
                <a:lnTo>
                  <a:pt x="45" y="11"/>
                </a:lnTo>
                <a:lnTo>
                  <a:pt x="52" y="7"/>
                </a:lnTo>
                <a:lnTo>
                  <a:pt x="58" y="4"/>
                </a:lnTo>
                <a:lnTo>
                  <a:pt x="64" y="1"/>
                </a:lnTo>
                <a:lnTo>
                  <a:pt x="71" y="0"/>
                </a:lnTo>
                <a:lnTo>
                  <a:pt x="78" y="0"/>
                </a:lnTo>
                <a:lnTo>
                  <a:pt x="85" y="1"/>
                </a:lnTo>
              </a:path>
            </a:pathLst>
          </a:custGeom>
          <a:noFill/>
          <a:ln w="0">
            <a:solidFill>
              <a:srgbClr val="C2C1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93" name="Freeform 189">
            <a:extLst>
              <a:ext uri="{FF2B5EF4-FFF2-40B4-BE49-F238E27FC236}">
                <a16:creationId xmlns:a16="http://schemas.microsoft.com/office/drawing/2014/main" id="{EBCDB182-628A-D549-B83E-FBEC2461ABB9}"/>
              </a:ext>
            </a:extLst>
          </p:cNvPr>
          <p:cNvSpPr>
            <a:spLocks/>
          </p:cNvSpPr>
          <p:nvPr/>
        </p:nvSpPr>
        <p:spPr bwMode="auto">
          <a:xfrm>
            <a:off x="3590925" y="4738688"/>
            <a:ext cx="14288" cy="28575"/>
          </a:xfrm>
          <a:custGeom>
            <a:avLst/>
            <a:gdLst>
              <a:gd name="T0" fmla="*/ 2147483647 w 53"/>
              <a:gd name="T1" fmla="*/ 0 h 102"/>
              <a:gd name="T2" fmla="*/ 2147483647 w 53"/>
              <a:gd name="T3" fmla="*/ 2147483647 h 102"/>
              <a:gd name="T4" fmla="*/ 2147483647 w 53"/>
              <a:gd name="T5" fmla="*/ 2147483647 h 102"/>
              <a:gd name="T6" fmla="*/ 2147483647 w 53"/>
              <a:gd name="T7" fmla="*/ 2147483647 h 102"/>
              <a:gd name="T8" fmla="*/ 2147483647 w 53"/>
              <a:gd name="T9" fmla="*/ 2147483647 h 102"/>
              <a:gd name="T10" fmla="*/ 2147483647 w 53"/>
              <a:gd name="T11" fmla="*/ 2147483647 h 102"/>
              <a:gd name="T12" fmla="*/ 2147483647 w 53"/>
              <a:gd name="T13" fmla="*/ 2147483647 h 102"/>
              <a:gd name="T14" fmla="*/ 2147483647 w 53"/>
              <a:gd name="T15" fmla="*/ 2147483647 h 102"/>
              <a:gd name="T16" fmla="*/ 2147483647 w 53"/>
              <a:gd name="T17" fmla="*/ 2147483647 h 102"/>
              <a:gd name="T18" fmla="*/ 2147483647 w 53"/>
              <a:gd name="T19" fmla="*/ 2147483647 h 102"/>
              <a:gd name="T20" fmla="*/ 2147483647 w 53"/>
              <a:gd name="T21" fmla="*/ 2147483647 h 102"/>
              <a:gd name="T22" fmla="*/ 2147483647 w 53"/>
              <a:gd name="T23" fmla="*/ 2147483647 h 102"/>
              <a:gd name="T24" fmla="*/ 2147483647 w 53"/>
              <a:gd name="T25" fmla="*/ 2147483647 h 102"/>
              <a:gd name="T26" fmla="*/ 2147483647 w 53"/>
              <a:gd name="T27" fmla="*/ 2147483647 h 102"/>
              <a:gd name="T28" fmla="*/ 2147483647 w 53"/>
              <a:gd name="T29" fmla="*/ 2147483647 h 102"/>
              <a:gd name="T30" fmla="*/ 2147483647 w 53"/>
              <a:gd name="T31" fmla="*/ 2147483647 h 102"/>
              <a:gd name="T32" fmla="*/ 2147483647 w 53"/>
              <a:gd name="T33" fmla="*/ 2147483647 h 102"/>
              <a:gd name="T34" fmla="*/ 2147483647 w 53"/>
              <a:gd name="T35" fmla="*/ 2147483647 h 102"/>
              <a:gd name="T36" fmla="*/ 2147483647 w 53"/>
              <a:gd name="T37" fmla="*/ 2147483647 h 102"/>
              <a:gd name="T38" fmla="*/ 2147483647 w 53"/>
              <a:gd name="T39" fmla="*/ 2147483647 h 102"/>
              <a:gd name="T40" fmla="*/ 2147483647 w 53"/>
              <a:gd name="T41" fmla="*/ 2147483647 h 102"/>
              <a:gd name="T42" fmla="*/ 2147483647 w 53"/>
              <a:gd name="T43" fmla="*/ 2147483647 h 102"/>
              <a:gd name="T44" fmla="*/ 0 w 53"/>
              <a:gd name="T45" fmla="*/ 2147483647 h 102"/>
              <a:gd name="T46" fmla="*/ 0 w 53"/>
              <a:gd name="T47" fmla="*/ 2147483647 h 102"/>
              <a:gd name="T48" fmla="*/ 2147483647 w 53"/>
              <a:gd name="T49" fmla="*/ 2147483647 h 102"/>
              <a:gd name="T50" fmla="*/ 2147483647 w 53"/>
              <a:gd name="T51" fmla="*/ 2147483647 h 102"/>
              <a:gd name="T52" fmla="*/ 2147483647 w 53"/>
              <a:gd name="T53" fmla="*/ 2147483647 h 102"/>
              <a:gd name="T54" fmla="*/ 2147483647 w 53"/>
              <a:gd name="T55" fmla="*/ 2147483647 h 102"/>
              <a:gd name="T56" fmla="*/ 2147483647 w 53"/>
              <a:gd name="T57" fmla="*/ 2147483647 h 102"/>
              <a:gd name="T58" fmla="*/ 2147483647 w 53"/>
              <a:gd name="T59" fmla="*/ 2147483647 h 102"/>
              <a:gd name="T60" fmla="*/ 2147483647 w 53"/>
              <a:gd name="T61" fmla="*/ 2147483647 h 102"/>
              <a:gd name="T62" fmla="*/ 2147483647 w 53"/>
              <a:gd name="T63" fmla="*/ 0 h 102"/>
              <a:gd name="T64" fmla="*/ 2147483647 w 53"/>
              <a:gd name="T65" fmla="*/ 0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3"/>
              <a:gd name="T100" fmla="*/ 0 h 102"/>
              <a:gd name="T101" fmla="*/ 53 w 53"/>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3" h="102">
                <a:moveTo>
                  <a:pt x="36" y="0"/>
                </a:moveTo>
                <a:lnTo>
                  <a:pt x="41" y="2"/>
                </a:lnTo>
                <a:lnTo>
                  <a:pt x="44" y="5"/>
                </a:lnTo>
                <a:lnTo>
                  <a:pt x="48" y="11"/>
                </a:lnTo>
                <a:lnTo>
                  <a:pt x="51" y="18"/>
                </a:lnTo>
                <a:lnTo>
                  <a:pt x="52" y="26"/>
                </a:lnTo>
                <a:lnTo>
                  <a:pt x="53" y="35"/>
                </a:lnTo>
                <a:lnTo>
                  <a:pt x="53" y="45"/>
                </a:lnTo>
                <a:lnTo>
                  <a:pt x="51" y="56"/>
                </a:lnTo>
                <a:lnTo>
                  <a:pt x="49" y="66"/>
                </a:lnTo>
                <a:lnTo>
                  <a:pt x="46" y="75"/>
                </a:lnTo>
                <a:lnTo>
                  <a:pt x="42" y="84"/>
                </a:lnTo>
                <a:lnTo>
                  <a:pt x="38" y="91"/>
                </a:lnTo>
                <a:lnTo>
                  <a:pt x="32" y="96"/>
                </a:lnTo>
                <a:lnTo>
                  <a:pt x="28" y="100"/>
                </a:lnTo>
                <a:lnTo>
                  <a:pt x="23" y="102"/>
                </a:lnTo>
                <a:lnTo>
                  <a:pt x="17" y="102"/>
                </a:lnTo>
                <a:lnTo>
                  <a:pt x="13" y="100"/>
                </a:lnTo>
                <a:lnTo>
                  <a:pt x="8" y="96"/>
                </a:lnTo>
                <a:lnTo>
                  <a:pt x="4" y="91"/>
                </a:lnTo>
                <a:lnTo>
                  <a:pt x="2" y="84"/>
                </a:lnTo>
                <a:lnTo>
                  <a:pt x="1" y="75"/>
                </a:lnTo>
                <a:lnTo>
                  <a:pt x="0" y="66"/>
                </a:lnTo>
                <a:lnTo>
                  <a:pt x="0" y="57"/>
                </a:lnTo>
                <a:lnTo>
                  <a:pt x="1" y="46"/>
                </a:lnTo>
                <a:lnTo>
                  <a:pt x="3" y="36"/>
                </a:lnTo>
                <a:lnTo>
                  <a:pt x="7" y="26"/>
                </a:lnTo>
                <a:lnTo>
                  <a:pt x="10" y="18"/>
                </a:lnTo>
                <a:lnTo>
                  <a:pt x="15" y="11"/>
                </a:lnTo>
                <a:lnTo>
                  <a:pt x="20" y="5"/>
                </a:lnTo>
                <a:lnTo>
                  <a:pt x="25" y="2"/>
                </a:lnTo>
                <a:lnTo>
                  <a:pt x="30" y="0"/>
                </a:lnTo>
                <a:lnTo>
                  <a:pt x="36" y="0"/>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94" name="Freeform 190">
            <a:extLst>
              <a:ext uri="{FF2B5EF4-FFF2-40B4-BE49-F238E27FC236}">
                <a16:creationId xmlns:a16="http://schemas.microsoft.com/office/drawing/2014/main" id="{3F6FB15F-E14B-D145-90FD-9E1A014F21D0}"/>
              </a:ext>
            </a:extLst>
          </p:cNvPr>
          <p:cNvSpPr>
            <a:spLocks/>
          </p:cNvSpPr>
          <p:nvPr/>
        </p:nvSpPr>
        <p:spPr bwMode="auto">
          <a:xfrm>
            <a:off x="3590925" y="4738688"/>
            <a:ext cx="14288" cy="28575"/>
          </a:xfrm>
          <a:custGeom>
            <a:avLst/>
            <a:gdLst>
              <a:gd name="T0" fmla="*/ 2147483647 w 53"/>
              <a:gd name="T1" fmla="*/ 0 h 102"/>
              <a:gd name="T2" fmla="*/ 2147483647 w 53"/>
              <a:gd name="T3" fmla="*/ 2147483647 h 102"/>
              <a:gd name="T4" fmla="*/ 2147483647 w 53"/>
              <a:gd name="T5" fmla="*/ 2147483647 h 102"/>
              <a:gd name="T6" fmla="*/ 2147483647 w 53"/>
              <a:gd name="T7" fmla="*/ 2147483647 h 102"/>
              <a:gd name="T8" fmla="*/ 2147483647 w 53"/>
              <a:gd name="T9" fmla="*/ 2147483647 h 102"/>
              <a:gd name="T10" fmla="*/ 2147483647 w 53"/>
              <a:gd name="T11" fmla="*/ 2147483647 h 102"/>
              <a:gd name="T12" fmla="*/ 2147483647 w 53"/>
              <a:gd name="T13" fmla="*/ 2147483647 h 102"/>
              <a:gd name="T14" fmla="*/ 2147483647 w 53"/>
              <a:gd name="T15" fmla="*/ 2147483647 h 102"/>
              <a:gd name="T16" fmla="*/ 2147483647 w 53"/>
              <a:gd name="T17" fmla="*/ 2147483647 h 102"/>
              <a:gd name="T18" fmla="*/ 2147483647 w 53"/>
              <a:gd name="T19" fmla="*/ 2147483647 h 102"/>
              <a:gd name="T20" fmla="*/ 2147483647 w 53"/>
              <a:gd name="T21" fmla="*/ 2147483647 h 102"/>
              <a:gd name="T22" fmla="*/ 2147483647 w 53"/>
              <a:gd name="T23" fmla="*/ 2147483647 h 102"/>
              <a:gd name="T24" fmla="*/ 2147483647 w 53"/>
              <a:gd name="T25" fmla="*/ 2147483647 h 102"/>
              <a:gd name="T26" fmla="*/ 2147483647 w 53"/>
              <a:gd name="T27" fmla="*/ 2147483647 h 102"/>
              <a:gd name="T28" fmla="*/ 2147483647 w 53"/>
              <a:gd name="T29" fmla="*/ 2147483647 h 102"/>
              <a:gd name="T30" fmla="*/ 2147483647 w 53"/>
              <a:gd name="T31" fmla="*/ 2147483647 h 102"/>
              <a:gd name="T32" fmla="*/ 2147483647 w 53"/>
              <a:gd name="T33" fmla="*/ 2147483647 h 102"/>
              <a:gd name="T34" fmla="*/ 2147483647 w 53"/>
              <a:gd name="T35" fmla="*/ 2147483647 h 102"/>
              <a:gd name="T36" fmla="*/ 2147483647 w 53"/>
              <a:gd name="T37" fmla="*/ 2147483647 h 102"/>
              <a:gd name="T38" fmla="*/ 2147483647 w 53"/>
              <a:gd name="T39" fmla="*/ 2147483647 h 102"/>
              <a:gd name="T40" fmla="*/ 2147483647 w 53"/>
              <a:gd name="T41" fmla="*/ 2147483647 h 102"/>
              <a:gd name="T42" fmla="*/ 2147483647 w 53"/>
              <a:gd name="T43" fmla="*/ 2147483647 h 102"/>
              <a:gd name="T44" fmla="*/ 0 w 53"/>
              <a:gd name="T45" fmla="*/ 2147483647 h 102"/>
              <a:gd name="T46" fmla="*/ 0 w 53"/>
              <a:gd name="T47" fmla="*/ 2147483647 h 102"/>
              <a:gd name="T48" fmla="*/ 2147483647 w 53"/>
              <a:gd name="T49" fmla="*/ 2147483647 h 102"/>
              <a:gd name="T50" fmla="*/ 2147483647 w 53"/>
              <a:gd name="T51" fmla="*/ 2147483647 h 102"/>
              <a:gd name="T52" fmla="*/ 2147483647 w 53"/>
              <a:gd name="T53" fmla="*/ 2147483647 h 102"/>
              <a:gd name="T54" fmla="*/ 2147483647 w 53"/>
              <a:gd name="T55" fmla="*/ 2147483647 h 102"/>
              <a:gd name="T56" fmla="*/ 2147483647 w 53"/>
              <a:gd name="T57" fmla="*/ 2147483647 h 102"/>
              <a:gd name="T58" fmla="*/ 2147483647 w 53"/>
              <a:gd name="T59" fmla="*/ 2147483647 h 102"/>
              <a:gd name="T60" fmla="*/ 2147483647 w 53"/>
              <a:gd name="T61" fmla="*/ 2147483647 h 102"/>
              <a:gd name="T62" fmla="*/ 2147483647 w 53"/>
              <a:gd name="T63" fmla="*/ 0 h 102"/>
              <a:gd name="T64" fmla="*/ 2147483647 w 53"/>
              <a:gd name="T65" fmla="*/ 0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3"/>
              <a:gd name="T100" fmla="*/ 0 h 102"/>
              <a:gd name="T101" fmla="*/ 53 w 53"/>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3" h="102">
                <a:moveTo>
                  <a:pt x="36" y="0"/>
                </a:moveTo>
                <a:lnTo>
                  <a:pt x="41" y="2"/>
                </a:lnTo>
                <a:lnTo>
                  <a:pt x="44" y="5"/>
                </a:lnTo>
                <a:lnTo>
                  <a:pt x="48" y="11"/>
                </a:lnTo>
                <a:lnTo>
                  <a:pt x="51" y="18"/>
                </a:lnTo>
                <a:lnTo>
                  <a:pt x="52" y="26"/>
                </a:lnTo>
                <a:lnTo>
                  <a:pt x="53" y="35"/>
                </a:lnTo>
                <a:lnTo>
                  <a:pt x="53" y="45"/>
                </a:lnTo>
                <a:lnTo>
                  <a:pt x="51" y="56"/>
                </a:lnTo>
                <a:lnTo>
                  <a:pt x="49" y="66"/>
                </a:lnTo>
                <a:lnTo>
                  <a:pt x="46" y="75"/>
                </a:lnTo>
                <a:lnTo>
                  <a:pt x="42" y="84"/>
                </a:lnTo>
                <a:lnTo>
                  <a:pt x="38" y="91"/>
                </a:lnTo>
                <a:lnTo>
                  <a:pt x="32" y="96"/>
                </a:lnTo>
                <a:lnTo>
                  <a:pt x="28" y="100"/>
                </a:lnTo>
                <a:lnTo>
                  <a:pt x="23" y="102"/>
                </a:lnTo>
                <a:lnTo>
                  <a:pt x="17" y="102"/>
                </a:lnTo>
                <a:lnTo>
                  <a:pt x="13" y="100"/>
                </a:lnTo>
                <a:lnTo>
                  <a:pt x="8" y="96"/>
                </a:lnTo>
                <a:lnTo>
                  <a:pt x="4" y="91"/>
                </a:lnTo>
                <a:lnTo>
                  <a:pt x="2" y="84"/>
                </a:lnTo>
                <a:lnTo>
                  <a:pt x="1" y="75"/>
                </a:lnTo>
                <a:lnTo>
                  <a:pt x="0" y="66"/>
                </a:lnTo>
                <a:lnTo>
                  <a:pt x="0" y="57"/>
                </a:lnTo>
                <a:lnTo>
                  <a:pt x="1" y="46"/>
                </a:lnTo>
                <a:lnTo>
                  <a:pt x="3" y="36"/>
                </a:lnTo>
                <a:lnTo>
                  <a:pt x="7" y="26"/>
                </a:lnTo>
                <a:lnTo>
                  <a:pt x="10" y="18"/>
                </a:lnTo>
                <a:lnTo>
                  <a:pt x="15" y="11"/>
                </a:lnTo>
                <a:lnTo>
                  <a:pt x="20" y="5"/>
                </a:lnTo>
                <a:lnTo>
                  <a:pt x="25" y="2"/>
                </a:lnTo>
                <a:lnTo>
                  <a:pt x="30" y="0"/>
                </a:lnTo>
                <a:lnTo>
                  <a:pt x="36" y="0"/>
                </a:lnTo>
              </a:path>
            </a:pathLst>
          </a:custGeom>
          <a:noFill/>
          <a:ln w="0">
            <a:solidFill>
              <a:srgbClr val="C2C1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695" name="Line 191">
            <a:extLst>
              <a:ext uri="{FF2B5EF4-FFF2-40B4-BE49-F238E27FC236}">
                <a16:creationId xmlns:a16="http://schemas.microsoft.com/office/drawing/2014/main" id="{D030E28F-4421-4048-9CCA-DE24672DD71A}"/>
              </a:ext>
            </a:extLst>
          </p:cNvPr>
          <p:cNvSpPr>
            <a:spLocks noChangeShapeType="1"/>
          </p:cNvSpPr>
          <p:nvPr/>
        </p:nvSpPr>
        <p:spPr bwMode="auto">
          <a:xfrm flipH="1" flipV="1">
            <a:off x="3141663" y="4870450"/>
            <a:ext cx="136525" cy="31750"/>
          </a:xfrm>
          <a:prstGeom prst="line">
            <a:avLst/>
          </a:prstGeom>
          <a:noFill/>
          <a:ln w="3175">
            <a:solidFill>
              <a:srgbClr val="C2C2C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96" name="Line 192">
            <a:extLst>
              <a:ext uri="{FF2B5EF4-FFF2-40B4-BE49-F238E27FC236}">
                <a16:creationId xmlns:a16="http://schemas.microsoft.com/office/drawing/2014/main" id="{DE440FE2-937E-8842-8CF6-34A9685FA125}"/>
              </a:ext>
            </a:extLst>
          </p:cNvPr>
          <p:cNvSpPr>
            <a:spLocks noChangeShapeType="1"/>
          </p:cNvSpPr>
          <p:nvPr/>
        </p:nvSpPr>
        <p:spPr bwMode="auto">
          <a:xfrm flipV="1">
            <a:off x="3119438" y="4660900"/>
            <a:ext cx="73025" cy="122238"/>
          </a:xfrm>
          <a:prstGeom prst="line">
            <a:avLst/>
          </a:prstGeom>
          <a:noFill/>
          <a:ln w="3175">
            <a:solidFill>
              <a:srgbClr val="C2C2C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97" name="Line 193">
            <a:extLst>
              <a:ext uri="{FF2B5EF4-FFF2-40B4-BE49-F238E27FC236}">
                <a16:creationId xmlns:a16="http://schemas.microsoft.com/office/drawing/2014/main" id="{EF75FE00-85C7-5345-9DB0-292F2313323D}"/>
              </a:ext>
            </a:extLst>
          </p:cNvPr>
          <p:cNvSpPr>
            <a:spLocks noChangeShapeType="1"/>
          </p:cNvSpPr>
          <p:nvPr/>
        </p:nvSpPr>
        <p:spPr bwMode="auto">
          <a:xfrm>
            <a:off x="3255963" y="4675188"/>
            <a:ext cx="101600" cy="198437"/>
          </a:xfrm>
          <a:prstGeom prst="line">
            <a:avLst/>
          </a:prstGeom>
          <a:noFill/>
          <a:ln w="3175">
            <a:solidFill>
              <a:srgbClr val="C2C2C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98" name="Line 194">
            <a:extLst>
              <a:ext uri="{FF2B5EF4-FFF2-40B4-BE49-F238E27FC236}">
                <a16:creationId xmlns:a16="http://schemas.microsoft.com/office/drawing/2014/main" id="{00543207-4D00-4E48-98D3-E24BC3A67FEE}"/>
              </a:ext>
            </a:extLst>
          </p:cNvPr>
          <p:cNvSpPr>
            <a:spLocks noChangeShapeType="1"/>
          </p:cNvSpPr>
          <p:nvPr/>
        </p:nvSpPr>
        <p:spPr bwMode="auto">
          <a:xfrm flipV="1">
            <a:off x="3294063" y="4554538"/>
            <a:ext cx="131762" cy="28575"/>
          </a:xfrm>
          <a:prstGeom prst="line">
            <a:avLst/>
          </a:prstGeom>
          <a:noFill/>
          <a:ln w="3175">
            <a:solidFill>
              <a:srgbClr val="C2C2C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99" name="Line 195">
            <a:extLst>
              <a:ext uri="{FF2B5EF4-FFF2-40B4-BE49-F238E27FC236}">
                <a16:creationId xmlns:a16="http://schemas.microsoft.com/office/drawing/2014/main" id="{61228FF9-C8C9-FE42-8EF9-C84FFFAE8307}"/>
              </a:ext>
            </a:extLst>
          </p:cNvPr>
          <p:cNvSpPr>
            <a:spLocks noChangeShapeType="1"/>
          </p:cNvSpPr>
          <p:nvPr/>
        </p:nvSpPr>
        <p:spPr bwMode="auto">
          <a:xfrm flipV="1">
            <a:off x="3454400" y="4784725"/>
            <a:ext cx="100013" cy="80963"/>
          </a:xfrm>
          <a:prstGeom prst="line">
            <a:avLst/>
          </a:prstGeom>
          <a:noFill/>
          <a:ln w="3175">
            <a:solidFill>
              <a:srgbClr val="C2C2C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700" name="Line 196">
            <a:extLst>
              <a:ext uri="{FF2B5EF4-FFF2-40B4-BE49-F238E27FC236}">
                <a16:creationId xmlns:a16="http://schemas.microsoft.com/office/drawing/2014/main" id="{47AC1FEE-4E90-BD49-8043-37D0BB569038}"/>
              </a:ext>
            </a:extLst>
          </p:cNvPr>
          <p:cNvSpPr>
            <a:spLocks noChangeShapeType="1"/>
          </p:cNvSpPr>
          <p:nvPr/>
        </p:nvSpPr>
        <p:spPr bwMode="auto">
          <a:xfrm>
            <a:off x="3290888" y="4640263"/>
            <a:ext cx="265112" cy="77787"/>
          </a:xfrm>
          <a:prstGeom prst="line">
            <a:avLst/>
          </a:prstGeom>
          <a:noFill/>
          <a:ln w="3175">
            <a:solidFill>
              <a:srgbClr val="C2C2C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701" name="Freeform 197">
            <a:extLst>
              <a:ext uri="{FF2B5EF4-FFF2-40B4-BE49-F238E27FC236}">
                <a16:creationId xmlns:a16="http://schemas.microsoft.com/office/drawing/2014/main" id="{6D785164-85F5-A547-8F0F-67B13F8CB011}"/>
              </a:ext>
            </a:extLst>
          </p:cNvPr>
          <p:cNvSpPr>
            <a:spLocks/>
          </p:cNvSpPr>
          <p:nvPr/>
        </p:nvSpPr>
        <p:spPr bwMode="auto">
          <a:xfrm>
            <a:off x="3149600" y="4525963"/>
            <a:ext cx="127000" cy="127000"/>
          </a:xfrm>
          <a:custGeom>
            <a:avLst/>
            <a:gdLst>
              <a:gd name="T0" fmla="*/ 2147483647 w 481"/>
              <a:gd name="T1" fmla="*/ 2147483647 h 480"/>
              <a:gd name="T2" fmla="*/ 2147483647 w 481"/>
              <a:gd name="T3" fmla="*/ 2147483647 h 480"/>
              <a:gd name="T4" fmla="*/ 2147483647 w 481"/>
              <a:gd name="T5" fmla="*/ 2147483647 h 480"/>
              <a:gd name="T6" fmla="*/ 2147483647 w 481"/>
              <a:gd name="T7" fmla="*/ 2147483647 h 480"/>
              <a:gd name="T8" fmla="*/ 2147483647 w 481"/>
              <a:gd name="T9" fmla="*/ 2147483647 h 480"/>
              <a:gd name="T10" fmla="*/ 2147483647 w 481"/>
              <a:gd name="T11" fmla="*/ 2147483647 h 480"/>
              <a:gd name="T12" fmla="*/ 2147483647 w 481"/>
              <a:gd name="T13" fmla="*/ 2147483647 h 480"/>
              <a:gd name="T14" fmla="*/ 2147483647 w 481"/>
              <a:gd name="T15" fmla="*/ 2147483647 h 480"/>
              <a:gd name="T16" fmla="*/ 2147483647 w 481"/>
              <a:gd name="T17" fmla="*/ 2147483647 h 480"/>
              <a:gd name="T18" fmla="*/ 2147483647 w 481"/>
              <a:gd name="T19" fmla="*/ 2147483647 h 480"/>
              <a:gd name="T20" fmla="*/ 2147483647 w 481"/>
              <a:gd name="T21" fmla="*/ 2147483647 h 480"/>
              <a:gd name="T22" fmla="*/ 2147483647 w 481"/>
              <a:gd name="T23" fmla="*/ 2147483647 h 480"/>
              <a:gd name="T24" fmla="*/ 2147483647 w 481"/>
              <a:gd name="T25" fmla="*/ 2147483647 h 480"/>
              <a:gd name="T26" fmla="*/ 2147483647 w 481"/>
              <a:gd name="T27" fmla="*/ 2147483647 h 480"/>
              <a:gd name="T28" fmla="*/ 2147483647 w 481"/>
              <a:gd name="T29" fmla="*/ 2147483647 h 480"/>
              <a:gd name="T30" fmla="*/ 2147483647 w 481"/>
              <a:gd name="T31" fmla="*/ 2147483647 h 480"/>
              <a:gd name="T32" fmla="*/ 2147483647 w 481"/>
              <a:gd name="T33" fmla="*/ 2147483647 h 480"/>
              <a:gd name="T34" fmla="*/ 2147483647 w 481"/>
              <a:gd name="T35" fmla="*/ 2147483647 h 480"/>
              <a:gd name="T36" fmla="*/ 2147483647 w 481"/>
              <a:gd name="T37" fmla="*/ 2147483647 h 480"/>
              <a:gd name="T38" fmla="*/ 2147483647 w 481"/>
              <a:gd name="T39" fmla="*/ 2147483647 h 480"/>
              <a:gd name="T40" fmla="*/ 2147483647 w 481"/>
              <a:gd name="T41" fmla="*/ 2147483647 h 480"/>
              <a:gd name="T42" fmla="*/ 0 w 481"/>
              <a:gd name="T43" fmla="*/ 2147483647 h 480"/>
              <a:gd name="T44" fmla="*/ 2147483647 w 481"/>
              <a:gd name="T45" fmla="*/ 2147483647 h 480"/>
              <a:gd name="T46" fmla="*/ 2147483647 w 481"/>
              <a:gd name="T47" fmla="*/ 2147483647 h 480"/>
              <a:gd name="T48" fmla="*/ 2147483647 w 481"/>
              <a:gd name="T49" fmla="*/ 2147483647 h 480"/>
              <a:gd name="T50" fmla="*/ 2147483647 w 481"/>
              <a:gd name="T51" fmla="*/ 2147483647 h 480"/>
              <a:gd name="T52" fmla="*/ 2147483647 w 481"/>
              <a:gd name="T53" fmla="*/ 2147483647 h 480"/>
              <a:gd name="T54" fmla="*/ 2147483647 w 481"/>
              <a:gd name="T55" fmla="*/ 2147483647 h 480"/>
              <a:gd name="T56" fmla="*/ 2147483647 w 481"/>
              <a:gd name="T57" fmla="*/ 2147483647 h 480"/>
              <a:gd name="T58" fmla="*/ 2147483647 w 481"/>
              <a:gd name="T59" fmla="*/ 2147483647 h 480"/>
              <a:gd name="T60" fmla="*/ 2147483647 w 481"/>
              <a:gd name="T61" fmla="*/ 2147483647 h 480"/>
              <a:gd name="T62" fmla="*/ 2147483647 w 481"/>
              <a:gd name="T63" fmla="*/ 2147483647 h 480"/>
              <a:gd name="T64" fmla="*/ 2147483647 w 481"/>
              <a:gd name="T65" fmla="*/ 2147483647 h 480"/>
              <a:gd name="T66" fmla="*/ 2147483647 w 481"/>
              <a:gd name="T67" fmla="*/ 2147483647 h 480"/>
              <a:gd name="T68" fmla="*/ 2147483647 w 481"/>
              <a:gd name="T69" fmla="*/ 2147483647 h 480"/>
              <a:gd name="T70" fmla="*/ 2147483647 w 481"/>
              <a:gd name="T71" fmla="*/ 2147483647 h 480"/>
              <a:gd name="T72" fmla="*/ 2147483647 w 481"/>
              <a:gd name="T73" fmla="*/ 2147483647 h 480"/>
              <a:gd name="T74" fmla="*/ 2147483647 w 481"/>
              <a:gd name="T75" fmla="*/ 0 h 480"/>
              <a:gd name="T76" fmla="*/ 2147483647 w 481"/>
              <a:gd name="T77" fmla="*/ 2147483647 h 480"/>
              <a:gd name="T78" fmla="*/ 2147483647 w 481"/>
              <a:gd name="T79" fmla="*/ 2147483647 h 480"/>
              <a:gd name="T80" fmla="*/ 2147483647 w 481"/>
              <a:gd name="T81" fmla="*/ 2147483647 h 480"/>
              <a:gd name="T82" fmla="*/ 2147483647 w 481"/>
              <a:gd name="T83" fmla="*/ 2147483647 h 480"/>
              <a:gd name="T84" fmla="*/ 2147483647 w 481"/>
              <a:gd name="T85" fmla="*/ 2147483647 h 480"/>
              <a:gd name="T86" fmla="*/ 2147483647 w 481"/>
              <a:gd name="T87" fmla="*/ 2147483647 h 480"/>
              <a:gd name="T88" fmla="*/ 2147483647 w 481"/>
              <a:gd name="T89" fmla="*/ 2147483647 h 480"/>
              <a:gd name="T90" fmla="*/ 2147483647 w 481"/>
              <a:gd name="T91" fmla="*/ 2147483647 h 480"/>
              <a:gd name="T92" fmla="*/ 2147483647 w 481"/>
              <a:gd name="T93" fmla="*/ 2147483647 h 480"/>
              <a:gd name="T94" fmla="*/ 2147483647 w 481"/>
              <a:gd name="T95" fmla="*/ 2147483647 h 480"/>
              <a:gd name="T96" fmla="*/ 2147483647 w 481"/>
              <a:gd name="T97" fmla="*/ 2147483647 h 480"/>
              <a:gd name="T98" fmla="*/ 2147483647 w 481"/>
              <a:gd name="T99" fmla="*/ 2147483647 h 480"/>
              <a:gd name="T100" fmla="*/ 2147483647 w 481"/>
              <a:gd name="T101" fmla="*/ 2147483647 h 480"/>
              <a:gd name="T102" fmla="*/ 2147483647 w 481"/>
              <a:gd name="T103" fmla="*/ 2147483647 h 480"/>
              <a:gd name="T104" fmla="*/ 2147483647 w 481"/>
              <a:gd name="T105" fmla="*/ 2147483647 h 480"/>
              <a:gd name="T106" fmla="*/ 2147483647 w 481"/>
              <a:gd name="T107" fmla="*/ 2147483647 h 480"/>
              <a:gd name="T108" fmla="*/ 2147483647 w 481"/>
              <a:gd name="T109" fmla="*/ 2147483647 h 480"/>
              <a:gd name="T110" fmla="*/ 2147483647 w 481"/>
              <a:gd name="T111" fmla="*/ 2147483647 h 480"/>
              <a:gd name="T112" fmla="*/ 2147483647 w 481"/>
              <a:gd name="T113" fmla="*/ 2147483647 h 480"/>
              <a:gd name="T114" fmla="*/ 2147483647 w 481"/>
              <a:gd name="T115" fmla="*/ 2147483647 h 480"/>
              <a:gd name="T116" fmla="*/ 2147483647 w 481"/>
              <a:gd name="T117" fmla="*/ 2147483647 h 480"/>
              <a:gd name="T118" fmla="*/ 2147483647 w 481"/>
              <a:gd name="T119" fmla="*/ 2147483647 h 480"/>
              <a:gd name="T120" fmla="*/ 2147483647 w 481"/>
              <a:gd name="T121" fmla="*/ 2147483647 h 480"/>
              <a:gd name="T122" fmla="*/ 2147483647 w 481"/>
              <a:gd name="T123" fmla="*/ 2147483647 h 4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81"/>
              <a:gd name="T187" fmla="*/ 0 h 480"/>
              <a:gd name="T188" fmla="*/ 481 w 481"/>
              <a:gd name="T189" fmla="*/ 480 h 48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81" h="480">
                <a:moveTo>
                  <a:pt x="373" y="413"/>
                </a:moveTo>
                <a:lnTo>
                  <a:pt x="380" y="427"/>
                </a:lnTo>
                <a:lnTo>
                  <a:pt x="380" y="428"/>
                </a:lnTo>
                <a:lnTo>
                  <a:pt x="381" y="429"/>
                </a:lnTo>
                <a:lnTo>
                  <a:pt x="381" y="430"/>
                </a:lnTo>
                <a:lnTo>
                  <a:pt x="381" y="432"/>
                </a:lnTo>
                <a:lnTo>
                  <a:pt x="380" y="434"/>
                </a:lnTo>
                <a:lnTo>
                  <a:pt x="379" y="436"/>
                </a:lnTo>
                <a:lnTo>
                  <a:pt x="377" y="438"/>
                </a:lnTo>
                <a:lnTo>
                  <a:pt x="373" y="439"/>
                </a:lnTo>
                <a:lnTo>
                  <a:pt x="371" y="442"/>
                </a:lnTo>
                <a:lnTo>
                  <a:pt x="370" y="442"/>
                </a:lnTo>
                <a:lnTo>
                  <a:pt x="369" y="443"/>
                </a:lnTo>
                <a:lnTo>
                  <a:pt x="367" y="444"/>
                </a:lnTo>
                <a:lnTo>
                  <a:pt x="366" y="444"/>
                </a:lnTo>
                <a:lnTo>
                  <a:pt x="365" y="444"/>
                </a:lnTo>
                <a:lnTo>
                  <a:pt x="363" y="444"/>
                </a:lnTo>
                <a:lnTo>
                  <a:pt x="362" y="444"/>
                </a:lnTo>
                <a:lnTo>
                  <a:pt x="359" y="443"/>
                </a:lnTo>
                <a:lnTo>
                  <a:pt x="358" y="442"/>
                </a:lnTo>
                <a:lnTo>
                  <a:pt x="356" y="439"/>
                </a:lnTo>
                <a:lnTo>
                  <a:pt x="355" y="438"/>
                </a:lnTo>
                <a:lnTo>
                  <a:pt x="352" y="436"/>
                </a:lnTo>
                <a:lnTo>
                  <a:pt x="351" y="434"/>
                </a:lnTo>
                <a:lnTo>
                  <a:pt x="350" y="431"/>
                </a:lnTo>
                <a:lnTo>
                  <a:pt x="349" y="430"/>
                </a:lnTo>
                <a:lnTo>
                  <a:pt x="348" y="429"/>
                </a:lnTo>
                <a:lnTo>
                  <a:pt x="324" y="441"/>
                </a:lnTo>
                <a:lnTo>
                  <a:pt x="328" y="457"/>
                </a:lnTo>
                <a:lnTo>
                  <a:pt x="328" y="458"/>
                </a:lnTo>
                <a:lnTo>
                  <a:pt x="328" y="459"/>
                </a:lnTo>
                <a:lnTo>
                  <a:pt x="326" y="460"/>
                </a:lnTo>
                <a:lnTo>
                  <a:pt x="326" y="462"/>
                </a:lnTo>
                <a:lnTo>
                  <a:pt x="325" y="464"/>
                </a:lnTo>
                <a:lnTo>
                  <a:pt x="323" y="465"/>
                </a:lnTo>
                <a:lnTo>
                  <a:pt x="319" y="466"/>
                </a:lnTo>
                <a:lnTo>
                  <a:pt x="317" y="468"/>
                </a:lnTo>
                <a:lnTo>
                  <a:pt x="315" y="469"/>
                </a:lnTo>
                <a:lnTo>
                  <a:pt x="312" y="469"/>
                </a:lnTo>
                <a:lnTo>
                  <a:pt x="311" y="470"/>
                </a:lnTo>
                <a:lnTo>
                  <a:pt x="310" y="470"/>
                </a:lnTo>
                <a:lnTo>
                  <a:pt x="309" y="470"/>
                </a:lnTo>
                <a:lnTo>
                  <a:pt x="308" y="470"/>
                </a:lnTo>
                <a:lnTo>
                  <a:pt x="305" y="469"/>
                </a:lnTo>
                <a:lnTo>
                  <a:pt x="304" y="469"/>
                </a:lnTo>
                <a:lnTo>
                  <a:pt x="303" y="468"/>
                </a:lnTo>
                <a:lnTo>
                  <a:pt x="302" y="465"/>
                </a:lnTo>
                <a:lnTo>
                  <a:pt x="301" y="463"/>
                </a:lnTo>
                <a:lnTo>
                  <a:pt x="300" y="460"/>
                </a:lnTo>
                <a:lnTo>
                  <a:pt x="298" y="458"/>
                </a:lnTo>
                <a:lnTo>
                  <a:pt x="297" y="456"/>
                </a:lnTo>
                <a:lnTo>
                  <a:pt x="296" y="453"/>
                </a:lnTo>
                <a:lnTo>
                  <a:pt x="295" y="452"/>
                </a:lnTo>
                <a:lnTo>
                  <a:pt x="295" y="451"/>
                </a:lnTo>
                <a:lnTo>
                  <a:pt x="294" y="450"/>
                </a:lnTo>
                <a:lnTo>
                  <a:pt x="269" y="456"/>
                </a:lnTo>
                <a:lnTo>
                  <a:pt x="268" y="472"/>
                </a:lnTo>
                <a:lnTo>
                  <a:pt x="268" y="473"/>
                </a:lnTo>
                <a:lnTo>
                  <a:pt x="268" y="475"/>
                </a:lnTo>
                <a:lnTo>
                  <a:pt x="267" y="476"/>
                </a:lnTo>
                <a:lnTo>
                  <a:pt x="266" y="477"/>
                </a:lnTo>
                <a:lnTo>
                  <a:pt x="265" y="478"/>
                </a:lnTo>
                <a:lnTo>
                  <a:pt x="262" y="479"/>
                </a:lnTo>
                <a:lnTo>
                  <a:pt x="259" y="479"/>
                </a:lnTo>
                <a:lnTo>
                  <a:pt x="255" y="479"/>
                </a:lnTo>
                <a:lnTo>
                  <a:pt x="253" y="480"/>
                </a:lnTo>
                <a:lnTo>
                  <a:pt x="252" y="480"/>
                </a:lnTo>
                <a:lnTo>
                  <a:pt x="250" y="480"/>
                </a:lnTo>
                <a:lnTo>
                  <a:pt x="249" y="480"/>
                </a:lnTo>
                <a:lnTo>
                  <a:pt x="248" y="480"/>
                </a:lnTo>
                <a:lnTo>
                  <a:pt x="247" y="479"/>
                </a:lnTo>
                <a:lnTo>
                  <a:pt x="246" y="479"/>
                </a:lnTo>
                <a:lnTo>
                  <a:pt x="245" y="478"/>
                </a:lnTo>
                <a:lnTo>
                  <a:pt x="243" y="477"/>
                </a:lnTo>
                <a:lnTo>
                  <a:pt x="242" y="476"/>
                </a:lnTo>
                <a:lnTo>
                  <a:pt x="241" y="473"/>
                </a:lnTo>
                <a:lnTo>
                  <a:pt x="241" y="471"/>
                </a:lnTo>
                <a:lnTo>
                  <a:pt x="240" y="469"/>
                </a:lnTo>
                <a:lnTo>
                  <a:pt x="240" y="465"/>
                </a:lnTo>
                <a:lnTo>
                  <a:pt x="239" y="463"/>
                </a:lnTo>
                <a:lnTo>
                  <a:pt x="239" y="460"/>
                </a:lnTo>
                <a:lnTo>
                  <a:pt x="239" y="459"/>
                </a:lnTo>
                <a:lnTo>
                  <a:pt x="238" y="457"/>
                </a:lnTo>
                <a:lnTo>
                  <a:pt x="213" y="457"/>
                </a:lnTo>
                <a:lnTo>
                  <a:pt x="207" y="471"/>
                </a:lnTo>
                <a:lnTo>
                  <a:pt x="207" y="472"/>
                </a:lnTo>
                <a:lnTo>
                  <a:pt x="206" y="473"/>
                </a:lnTo>
                <a:lnTo>
                  <a:pt x="205" y="475"/>
                </a:lnTo>
                <a:lnTo>
                  <a:pt x="204" y="476"/>
                </a:lnTo>
                <a:lnTo>
                  <a:pt x="201" y="476"/>
                </a:lnTo>
                <a:lnTo>
                  <a:pt x="199" y="477"/>
                </a:lnTo>
                <a:lnTo>
                  <a:pt x="197" y="477"/>
                </a:lnTo>
                <a:lnTo>
                  <a:pt x="193" y="476"/>
                </a:lnTo>
                <a:lnTo>
                  <a:pt x="191" y="475"/>
                </a:lnTo>
                <a:lnTo>
                  <a:pt x="189" y="475"/>
                </a:lnTo>
                <a:lnTo>
                  <a:pt x="187" y="475"/>
                </a:lnTo>
                <a:lnTo>
                  <a:pt x="186" y="475"/>
                </a:lnTo>
                <a:lnTo>
                  <a:pt x="186" y="473"/>
                </a:lnTo>
                <a:lnTo>
                  <a:pt x="185" y="473"/>
                </a:lnTo>
                <a:lnTo>
                  <a:pt x="184" y="472"/>
                </a:lnTo>
                <a:lnTo>
                  <a:pt x="183" y="471"/>
                </a:lnTo>
                <a:lnTo>
                  <a:pt x="182" y="470"/>
                </a:lnTo>
                <a:lnTo>
                  <a:pt x="182" y="468"/>
                </a:lnTo>
                <a:lnTo>
                  <a:pt x="180" y="465"/>
                </a:lnTo>
                <a:lnTo>
                  <a:pt x="180" y="463"/>
                </a:lnTo>
                <a:lnTo>
                  <a:pt x="182" y="460"/>
                </a:lnTo>
                <a:lnTo>
                  <a:pt x="182" y="458"/>
                </a:lnTo>
                <a:lnTo>
                  <a:pt x="182" y="455"/>
                </a:lnTo>
                <a:lnTo>
                  <a:pt x="182" y="452"/>
                </a:lnTo>
                <a:lnTo>
                  <a:pt x="182" y="451"/>
                </a:lnTo>
                <a:lnTo>
                  <a:pt x="183" y="450"/>
                </a:lnTo>
                <a:lnTo>
                  <a:pt x="183" y="449"/>
                </a:lnTo>
                <a:lnTo>
                  <a:pt x="157" y="442"/>
                </a:lnTo>
                <a:lnTo>
                  <a:pt x="149" y="455"/>
                </a:lnTo>
                <a:lnTo>
                  <a:pt x="148" y="456"/>
                </a:lnTo>
                <a:lnTo>
                  <a:pt x="146" y="457"/>
                </a:lnTo>
                <a:lnTo>
                  <a:pt x="145" y="457"/>
                </a:lnTo>
                <a:lnTo>
                  <a:pt x="144" y="458"/>
                </a:lnTo>
                <a:lnTo>
                  <a:pt x="142" y="458"/>
                </a:lnTo>
                <a:lnTo>
                  <a:pt x="139" y="458"/>
                </a:lnTo>
                <a:lnTo>
                  <a:pt x="136" y="457"/>
                </a:lnTo>
                <a:lnTo>
                  <a:pt x="134" y="456"/>
                </a:lnTo>
                <a:lnTo>
                  <a:pt x="131" y="455"/>
                </a:lnTo>
                <a:lnTo>
                  <a:pt x="130" y="453"/>
                </a:lnTo>
                <a:lnTo>
                  <a:pt x="129" y="452"/>
                </a:lnTo>
                <a:lnTo>
                  <a:pt x="128" y="452"/>
                </a:lnTo>
                <a:lnTo>
                  <a:pt x="128" y="451"/>
                </a:lnTo>
                <a:lnTo>
                  <a:pt x="127" y="451"/>
                </a:lnTo>
                <a:lnTo>
                  <a:pt x="125" y="450"/>
                </a:lnTo>
                <a:lnTo>
                  <a:pt x="124" y="449"/>
                </a:lnTo>
                <a:lnTo>
                  <a:pt x="124" y="446"/>
                </a:lnTo>
                <a:lnTo>
                  <a:pt x="124" y="445"/>
                </a:lnTo>
                <a:lnTo>
                  <a:pt x="124" y="443"/>
                </a:lnTo>
                <a:lnTo>
                  <a:pt x="125" y="441"/>
                </a:lnTo>
                <a:lnTo>
                  <a:pt x="127" y="438"/>
                </a:lnTo>
                <a:lnTo>
                  <a:pt x="127" y="435"/>
                </a:lnTo>
                <a:lnTo>
                  <a:pt x="128" y="432"/>
                </a:lnTo>
                <a:lnTo>
                  <a:pt x="129" y="430"/>
                </a:lnTo>
                <a:lnTo>
                  <a:pt x="129" y="429"/>
                </a:lnTo>
                <a:lnTo>
                  <a:pt x="130" y="428"/>
                </a:lnTo>
                <a:lnTo>
                  <a:pt x="130" y="427"/>
                </a:lnTo>
                <a:lnTo>
                  <a:pt x="108" y="414"/>
                </a:lnTo>
                <a:lnTo>
                  <a:pt x="96" y="423"/>
                </a:lnTo>
                <a:lnTo>
                  <a:pt x="96" y="424"/>
                </a:lnTo>
                <a:lnTo>
                  <a:pt x="95" y="424"/>
                </a:lnTo>
                <a:lnTo>
                  <a:pt x="94" y="425"/>
                </a:lnTo>
                <a:lnTo>
                  <a:pt x="93" y="425"/>
                </a:lnTo>
                <a:lnTo>
                  <a:pt x="90" y="425"/>
                </a:lnTo>
                <a:lnTo>
                  <a:pt x="89" y="425"/>
                </a:lnTo>
                <a:lnTo>
                  <a:pt x="87" y="424"/>
                </a:lnTo>
                <a:lnTo>
                  <a:pt x="83" y="422"/>
                </a:lnTo>
                <a:lnTo>
                  <a:pt x="81" y="421"/>
                </a:lnTo>
                <a:lnTo>
                  <a:pt x="80" y="418"/>
                </a:lnTo>
                <a:lnTo>
                  <a:pt x="79" y="417"/>
                </a:lnTo>
                <a:lnTo>
                  <a:pt x="77" y="417"/>
                </a:lnTo>
                <a:lnTo>
                  <a:pt x="77" y="416"/>
                </a:lnTo>
                <a:lnTo>
                  <a:pt x="76" y="416"/>
                </a:lnTo>
                <a:lnTo>
                  <a:pt x="76" y="415"/>
                </a:lnTo>
                <a:lnTo>
                  <a:pt x="75" y="414"/>
                </a:lnTo>
                <a:lnTo>
                  <a:pt x="75" y="413"/>
                </a:lnTo>
                <a:lnTo>
                  <a:pt x="75" y="411"/>
                </a:lnTo>
                <a:lnTo>
                  <a:pt x="74" y="410"/>
                </a:lnTo>
                <a:lnTo>
                  <a:pt x="75" y="408"/>
                </a:lnTo>
                <a:lnTo>
                  <a:pt x="75" y="406"/>
                </a:lnTo>
                <a:lnTo>
                  <a:pt x="77" y="403"/>
                </a:lnTo>
                <a:lnTo>
                  <a:pt x="79" y="402"/>
                </a:lnTo>
                <a:lnTo>
                  <a:pt x="80" y="400"/>
                </a:lnTo>
                <a:lnTo>
                  <a:pt x="82" y="397"/>
                </a:lnTo>
                <a:lnTo>
                  <a:pt x="83" y="395"/>
                </a:lnTo>
                <a:lnTo>
                  <a:pt x="85" y="394"/>
                </a:lnTo>
                <a:lnTo>
                  <a:pt x="85" y="393"/>
                </a:lnTo>
                <a:lnTo>
                  <a:pt x="86" y="392"/>
                </a:lnTo>
                <a:lnTo>
                  <a:pt x="68" y="373"/>
                </a:lnTo>
                <a:lnTo>
                  <a:pt x="53" y="380"/>
                </a:lnTo>
                <a:lnTo>
                  <a:pt x="52" y="381"/>
                </a:lnTo>
                <a:lnTo>
                  <a:pt x="49" y="381"/>
                </a:lnTo>
                <a:lnTo>
                  <a:pt x="48" y="381"/>
                </a:lnTo>
                <a:lnTo>
                  <a:pt x="46" y="380"/>
                </a:lnTo>
                <a:lnTo>
                  <a:pt x="44" y="379"/>
                </a:lnTo>
                <a:lnTo>
                  <a:pt x="41" y="375"/>
                </a:lnTo>
                <a:lnTo>
                  <a:pt x="40" y="373"/>
                </a:lnTo>
                <a:lnTo>
                  <a:pt x="39" y="371"/>
                </a:lnTo>
                <a:lnTo>
                  <a:pt x="38" y="369"/>
                </a:lnTo>
                <a:lnTo>
                  <a:pt x="38" y="368"/>
                </a:lnTo>
                <a:lnTo>
                  <a:pt x="37" y="368"/>
                </a:lnTo>
                <a:lnTo>
                  <a:pt x="37" y="367"/>
                </a:lnTo>
                <a:lnTo>
                  <a:pt x="35" y="366"/>
                </a:lnTo>
                <a:lnTo>
                  <a:pt x="35" y="365"/>
                </a:lnTo>
                <a:lnTo>
                  <a:pt x="35" y="362"/>
                </a:lnTo>
                <a:lnTo>
                  <a:pt x="37" y="361"/>
                </a:lnTo>
                <a:lnTo>
                  <a:pt x="37" y="359"/>
                </a:lnTo>
                <a:lnTo>
                  <a:pt x="39" y="358"/>
                </a:lnTo>
                <a:lnTo>
                  <a:pt x="40" y="357"/>
                </a:lnTo>
                <a:lnTo>
                  <a:pt x="42" y="354"/>
                </a:lnTo>
                <a:lnTo>
                  <a:pt x="45" y="352"/>
                </a:lnTo>
                <a:lnTo>
                  <a:pt x="46" y="351"/>
                </a:lnTo>
                <a:lnTo>
                  <a:pt x="48" y="349"/>
                </a:lnTo>
                <a:lnTo>
                  <a:pt x="49" y="347"/>
                </a:lnTo>
                <a:lnTo>
                  <a:pt x="51" y="347"/>
                </a:lnTo>
                <a:lnTo>
                  <a:pt x="39" y="324"/>
                </a:lnTo>
                <a:lnTo>
                  <a:pt x="24" y="327"/>
                </a:lnTo>
                <a:lnTo>
                  <a:pt x="23" y="327"/>
                </a:lnTo>
                <a:lnTo>
                  <a:pt x="21" y="327"/>
                </a:lnTo>
                <a:lnTo>
                  <a:pt x="19" y="327"/>
                </a:lnTo>
                <a:lnTo>
                  <a:pt x="18" y="326"/>
                </a:lnTo>
                <a:lnTo>
                  <a:pt x="17" y="325"/>
                </a:lnTo>
                <a:lnTo>
                  <a:pt x="14" y="323"/>
                </a:lnTo>
                <a:lnTo>
                  <a:pt x="13" y="320"/>
                </a:lnTo>
                <a:lnTo>
                  <a:pt x="12" y="317"/>
                </a:lnTo>
                <a:lnTo>
                  <a:pt x="12" y="314"/>
                </a:lnTo>
                <a:lnTo>
                  <a:pt x="11" y="313"/>
                </a:lnTo>
                <a:lnTo>
                  <a:pt x="11" y="312"/>
                </a:lnTo>
                <a:lnTo>
                  <a:pt x="11" y="311"/>
                </a:lnTo>
                <a:lnTo>
                  <a:pt x="11" y="310"/>
                </a:lnTo>
                <a:lnTo>
                  <a:pt x="11" y="309"/>
                </a:lnTo>
                <a:lnTo>
                  <a:pt x="11" y="307"/>
                </a:lnTo>
                <a:lnTo>
                  <a:pt x="11" y="305"/>
                </a:lnTo>
                <a:lnTo>
                  <a:pt x="12" y="304"/>
                </a:lnTo>
                <a:lnTo>
                  <a:pt x="13" y="303"/>
                </a:lnTo>
                <a:lnTo>
                  <a:pt x="14" y="302"/>
                </a:lnTo>
                <a:lnTo>
                  <a:pt x="17" y="300"/>
                </a:lnTo>
                <a:lnTo>
                  <a:pt x="19" y="299"/>
                </a:lnTo>
                <a:lnTo>
                  <a:pt x="23" y="298"/>
                </a:lnTo>
                <a:lnTo>
                  <a:pt x="25" y="297"/>
                </a:lnTo>
                <a:lnTo>
                  <a:pt x="26" y="296"/>
                </a:lnTo>
                <a:lnTo>
                  <a:pt x="28" y="295"/>
                </a:lnTo>
                <a:lnTo>
                  <a:pt x="30" y="295"/>
                </a:lnTo>
                <a:lnTo>
                  <a:pt x="24" y="269"/>
                </a:lnTo>
                <a:lnTo>
                  <a:pt x="9" y="268"/>
                </a:lnTo>
                <a:lnTo>
                  <a:pt x="7" y="268"/>
                </a:lnTo>
                <a:lnTo>
                  <a:pt x="6" y="268"/>
                </a:lnTo>
                <a:lnTo>
                  <a:pt x="5" y="267"/>
                </a:lnTo>
                <a:lnTo>
                  <a:pt x="3" y="265"/>
                </a:lnTo>
                <a:lnTo>
                  <a:pt x="2" y="264"/>
                </a:lnTo>
                <a:lnTo>
                  <a:pt x="2" y="262"/>
                </a:lnTo>
                <a:lnTo>
                  <a:pt x="0" y="258"/>
                </a:lnTo>
                <a:lnTo>
                  <a:pt x="0" y="255"/>
                </a:lnTo>
                <a:lnTo>
                  <a:pt x="0" y="253"/>
                </a:lnTo>
                <a:lnTo>
                  <a:pt x="0" y="251"/>
                </a:lnTo>
                <a:lnTo>
                  <a:pt x="0" y="250"/>
                </a:lnTo>
                <a:lnTo>
                  <a:pt x="0" y="249"/>
                </a:lnTo>
                <a:lnTo>
                  <a:pt x="0" y="248"/>
                </a:lnTo>
                <a:lnTo>
                  <a:pt x="0" y="247"/>
                </a:lnTo>
                <a:lnTo>
                  <a:pt x="2" y="246"/>
                </a:lnTo>
                <a:lnTo>
                  <a:pt x="2" y="244"/>
                </a:lnTo>
                <a:lnTo>
                  <a:pt x="3" y="243"/>
                </a:lnTo>
                <a:lnTo>
                  <a:pt x="5" y="242"/>
                </a:lnTo>
                <a:lnTo>
                  <a:pt x="6" y="241"/>
                </a:lnTo>
                <a:lnTo>
                  <a:pt x="9" y="241"/>
                </a:lnTo>
                <a:lnTo>
                  <a:pt x="12" y="240"/>
                </a:lnTo>
                <a:lnTo>
                  <a:pt x="14" y="240"/>
                </a:lnTo>
                <a:lnTo>
                  <a:pt x="17" y="239"/>
                </a:lnTo>
                <a:lnTo>
                  <a:pt x="19" y="239"/>
                </a:lnTo>
                <a:lnTo>
                  <a:pt x="21" y="239"/>
                </a:lnTo>
                <a:lnTo>
                  <a:pt x="23" y="237"/>
                </a:lnTo>
                <a:lnTo>
                  <a:pt x="24" y="213"/>
                </a:lnTo>
                <a:lnTo>
                  <a:pt x="9" y="207"/>
                </a:lnTo>
                <a:lnTo>
                  <a:pt x="9" y="206"/>
                </a:lnTo>
                <a:lnTo>
                  <a:pt x="7" y="206"/>
                </a:lnTo>
                <a:lnTo>
                  <a:pt x="6" y="205"/>
                </a:lnTo>
                <a:lnTo>
                  <a:pt x="5" y="203"/>
                </a:lnTo>
                <a:lnTo>
                  <a:pt x="4" y="201"/>
                </a:lnTo>
                <a:lnTo>
                  <a:pt x="4" y="199"/>
                </a:lnTo>
                <a:lnTo>
                  <a:pt x="4" y="195"/>
                </a:lnTo>
                <a:lnTo>
                  <a:pt x="5" y="193"/>
                </a:lnTo>
                <a:lnTo>
                  <a:pt x="5" y="191"/>
                </a:lnTo>
                <a:lnTo>
                  <a:pt x="5" y="188"/>
                </a:lnTo>
                <a:lnTo>
                  <a:pt x="6" y="187"/>
                </a:lnTo>
                <a:lnTo>
                  <a:pt x="6" y="186"/>
                </a:lnTo>
                <a:lnTo>
                  <a:pt x="6" y="185"/>
                </a:lnTo>
                <a:lnTo>
                  <a:pt x="7" y="184"/>
                </a:lnTo>
                <a:lnTo>
                  <a:pt x="9" y="182"/>
                </a:lnTo>
                <a:lnTo>
                  <a:pt x="11" y="181"/>
                </a:lnTo>
                <a:lnTo>
                  <a:pt x="12" y="180"/>
                </a:lnTo>
                <a:lnTo>
                  <a:pt x="14" y="180"/>
                </a:lnTo>
                <a:lnTo>
                  <a:pt x="17" y="180"/>
                </a:lnTo>
                <a:lnTo>
                  <a:pt x="19" y="181"/>
                </a:lnTo>
                <a:lnTo>
                  <a:pt x="23" y="181"/>
                </a:lnTo>
                <a:lnTo>
                  <a:pt x="25" y="181"/>
                </a:lnTo>
                <a:lnTo>
                  <a:pt x="27" y="181"/>
                </a:lnTo>
                <a:lnTo>
                  <a:pt x="30" y="181"/>
                </a:lnTo>
                <a:lnTo>
                  <a:pt x="31" y="181"/>
                </a:lnTo>
                <a:lnTo>
                  <a:pt x="39" y="157"/>
                </a:lnTo>
                <a:lnTo>
                  <a:pt x="26" y="149"/>
                </a:lnTo>
                <a:lnTo>
                  <a:pt x="25" y="149"/>
                </a:lnTo>
                <a:lnTo>
                  <a:pt x="25" y="147"/>
                </a:lnTo>
                <a:lnTo>
                  <a:pt x="24" y="146"/>
                </a:lnTo>
                <a:lnTo>
                  <a:pt x="23" y="145"/>
                </a:lnTo>
                <a:lnTo>
                  <a:pt x="23" y="144"/>
                </a:lnTo>
                <a:lnTo>
                  <a:pt x="21" y="142"/>
                </a:lnTo>
                <a:lnTo>
                  <a:pt x="23" y="139"/>
                </a:lnTo>
                <a:lnTo>
                  <a:pt x="24" y="136"/>
                </a:lnTo>
                <a:lnTo>
                  <a:pt x="25" y="133"/>
                </a:lnTo>
                <a:lnTo>
                  <a:pt x="26" y="131"/>
                </a:lnTo>
                <a:lnTo>
                  <a:pt x="26" y="130"/>
                </a:lnTo>
                <a:lnTo>
                  <a:pt x="27" y="129"/>
                </a:lnTo>
                <a:lnTo>
                  <a:pt x="27" y="128"/>
                </a:lnTo>
                <a:lnTo>
                  <a:pt x="28" y="128"/>
                </a:lnTo>
                <a:lnTo>
                  <a:pt x="28" y="126"/>
                </a:lnTo>
                <a:lnTo>
                  <a:pt x="30" y="126"/>
                </a:lnTo>
                <a:lnTo>
                  <a:pt x="31" y="125"/>
                </a:lnTo>
                <a:lnTo>
                  <a:pt x="32" y="124"/>
                </a:lnTo>
                <a:lnTo>
                  <a:pt x="33" y="124"/>
                </a:lnTo>
                <a:lnTo>
                  <a:pt x="35" y="124"/>
                </a:lnTo>
                <a:lnTo>
                  <a:pt x="38" y="124"/>
                </a:lnTo>
                <a:lnTo>
                  <a:pt x="40" y="125"/>
                </a:lnTo>
                <a:lnTo>
                  <a:pt x="42" y="125"/>
                </a:lnTo>
                <a:lnTo>
                  <a:pt x="45" y="126"/>
                </a:lnTo>
                <a:lnTo>
                  <a:pt x="47" y="128"/>
                </a:lnTo>
                <a:lnTo>
                  <a:pt x="49" y="129"/>
                </a:lnTo>
                <a:lnTo>
                  <a:pt x="52" y="129"/>
                </a:lnTo>
                <a:lnTo>
                  <a:pt x="53" y="130"/>
                </a:lnTo>
                <a:lnTo>
                  <a:pt x="67" y="108"/>
                </a:lnTo>
                <a:lnTo>
                  <a:pt x="56" y="96"/>
                </a:lnTo>
                <a:lnTo>
                  <a:pt x="56" y="95"/>
                </a:lnTo>
                <a:lnTo>
                  <a:pt x="55" y="94"/>
                </a:lnTo>
                <a:lnTo>
                  <a:pt x="55" y="92"/>
                </a:lnTo>
                <a:lnTo>
                  <a:pt x="54" y="90"/>
                </a:lnTo>
                <a:lnTo>
                  <a:pt x="55" y="88"/>
                </a:lnTo>
                <a:lnTo>
                  <a:pt x="55" y="85"/>
                </a:lnTo>
                <a:lnTo>
                  <a:pt x="58" y="83"/>
                </a:lnTo>
                <a:lnTo>
                  <a:pt x="60" y="81"/>
                </a:lnTo>
                <a:lnTo>
                  <a:pt x="61" y="80"/>
                </a:lnTo>
                <a:lnTo>
                  <a:pt x="62" y="78"/>
                </a:lnTo>
                <a:lnTo>
                  <a:pt x="63" y="77"/>
                </a:lnTo>
                <a:lnTo>
                  <a:pt x="65" y="76"/>
                </a:lnTo>
                <a:lnTo>
                  <a:pt x="66" y="75"/>
                </a:lnTo>
                <a:lnTo>
                  <a:pt x="67" y="75"/>
                </a:lnTo>
                <a:lnTo>
                  <a:pt x="69" y="75"/>
                </a:lnTo>
                <a:lnTo>
                  <a:pt x="70" y="75"/>
                </a:lnTo>
                <a:lnTo>
                  <a:pt x="73" y="75"/>
                </a:lnTo>
                <a:lnTo>
                  <a:pt x="74" y="76"/>
                </a:lnTo>
                <a:lnTo>
                  <a:pt x="76" y="77"/>
                </a:lnTo>
                <a:lnTo>
                  <a:pt x="79" y="78"/>
                </a:lnTo>
                <a:lnTo>
                  <a:pt x="81" y="80"/>
                </a:lnTo>
                <a:lnTo>
                  <a:pt x="83" y="82"/>
                </a:lnTo>
                <a:lnTo>
                  <a:pt x="86" y="83"/>
                </a:lnTo>
                <a:lnTo>
                  <a:pt x="87" y="84"/>
                </a:lnTo>
                <a:lnTo>
                  <a:pt x="88" y="84"/>
                </a:lnTo>
                <a:lnTo>
                  <a:pt x="107" y="68"/>
                </a:lnTo>
                <a:lnTo>
                  <a:pt x="101" y="53"/>
                </a:lnTo>
                <a:lnTo>
                  <a:pt x="100" y="53"/>
                </a:lnTo>
                <a:lnTo>
                  <a:pt x="100" y="52"/>
                </a:lnTo>
                <a:lnTo>
                  <a:pt x="100" y="50"/>
                </a:lnTo>
                <a:lnTo>
                  <a:pt x="100" y="49"/>
                </a:lnTo>
                <a:lnTo>
                  <a:pt x="100" y="48"/>
                </a:lnTo>
                <a:lnTo>
                  <a:pt x="101" y="46"/>
                </a:lnTo>
                <a:lnTo>
                  <a:pt x="102" y="43"/>
                </a:lnTo>
                <a:lnTo>
                  <a:pt x="104" y="42"/>
                </a:lnTo>
                <a:lnTo>
                  <a:pt x="107" y="40"/>
                </a:lnTo>
                <a:lnTo>
                  <a:pt x="109" y="39"/>
                </a:lnTo>
                <a:lnTo>
                  <a:pt x="110" y="38"/>
                </a:lnTo>
                <a:lnTo>
                  <a:pt x="111" y="38"/>
                </a:lnTo>
                <a:lnTo>
                  <a:pt x="113" y="36"/>
                </a:lnTo>
                <a:lnTo>
                  <a:pt x="114" y="36"/>
                </a:lnTo>
                <a:lnTo>
                  <a:pt x="115" y="36"/>
                </a:lnTo>
                <a:lnTo>
                  <a:pt x="116" y="35"/>
                </a:lnTo>
                <a:lnTo>
                  <a:pt x="117" y="35"/>
                </a:lnTo>
                <a:lnTo>
                  <a:pt x="120" y="36"/>
                </a:lnTo>
                <a:lnTo>
                  <a:pt x="121" y="36"/>
                </a:lnTo>
                <a:lnTo>
                  <a:pt x="123" y="39"/>
                </a:lnTo>
                <a:lnTo>
                  <a:pt x="124" y="40"/>
                </a:lnTo>
                <a:lnTo>
                  <a:pt x="127" y="42"/>
                </a:lnTo>
                <a:lnTo>
                  <a:pt x="128" y="45"/>
                </a:lnTo>
                <a:lnTo>
                  <a:pt x="130" y="47"/>
                </a:lnTo>
                <a:lnTo>
                  <a:pt x="131" y="48"/>
                </a:lnTo>
                <a:lnTo>
                  <a:pt x="132" y="49"/>
                </a:lnTo>
                <a:lnTo>
                  <a:pt x="134" y="50"/>
                </a:lnTo>
                <a:lnTo>
                  <a:pt x="134" y="52"/>
                </a:lnTo>
                <a:lnTo>
                  <a:pt x="156" y="39"/>
                </a:lnTo>
                <a:lnTo>
                  <a:pt x="153" y="24"/>
                </a:lnTo>
                <a:lnTo>
                  <a:pt x="153" y="22"/>
                </a:lnTo>
                <a:lnTo>
                  <a:pt x="153" y="21"/>
                </a:lnTo>
                <a:lnTo>
                  <a:pt x="153" y="20"/>
                </a:lnTo>
                <a:lnTo>
                  <a:pt x="155" y="18"/>
                </a:lnTo>
                <a:lnTo>
                  <a:pt x="156" y="17"/>
                </a:lnTo>
                <a:lnTo>
                  <a:pt x="157" y="14"/>
                </a:lnTo>
                <a:lnTo>
                  <a:pt x="160" y="13"/>
                </a:lnTo>
                <a:lnTo>
                  <a:pt x="164" y="12"/>
                </a:lnTo>
                <a:lnTo>
                  <a:pt x="166" y="12"/>
                </a:lnTo>
                <a:lnTo>
                  <a:pt x="167" y="11"/>
                </a:lnTo>
                <a:lnTo>
                  <a:pt x="169" y="11"/>
                </a:lnTo>
                <a:lnTo>
                  <a:pt x="170" y="11"/>
                </a:lnTo>
                <a:lnTo>
                  <a:pt x="171" y="11"/>
                </a:lnTo>
                <a:lnTo>
                  <a:pt x="172" y="11"/>
                </a:lnTo>
                <a:lnTo>
                  <a:pt x="173" y="11"/>
                </a:lnTo>
                <a:lnTo>
                  <a:pt x="175" y="11"/>
                </a:lnTo>
                <a:lnTo>
                  <a:pt x="176" y="12"/>
                </a:lnTo>
                <a:lnTo>
                  <a:pt x="178" y="13"/>
                </a:lnTo>
                <a:lnTo>
                  <a:pt x="179" y="14"/>
                </a:lnTo>
                <a:lnTo>
                  <a:pt x="180" y="17"/>
                </a:lnTo>
                <a:lnTo>
                  <a:pt x="182" y="20"/>
                </a:lnTo>
                <a:lnTo>
                  <a:pt x="183" y="22"/>
                </a:lnTo>
                <a:lnTo>
                  <a:pt x="184" y="25"/>
                </a:lnTo>
                <a:lnTo>
                  <a:pt x="185" y="27"/>
                </a:lnTo>
                <a:lnTo>
                  <a:pt x="185" y="28"/>
                </a:lnTo>
                <a:lnTo>
                  <a:pt x="186" y="29"/>
                </a:lnTo>
                <a:lnTo>
                  <a:pt x="211" y="24"/>
                </a:lnTo>
                <a:lnTo>
                  <a:pt x="212" y="8"/>
                </a:lnTo>
                <a:lnTo>
                  <a:pt x="213" y="7"/>
                </a:lnTo>
                <a:lnTo>
                  <a:pt x="213" y="6"/>
                </a:lnTo>
                <a:lnTo>
                  <a:pt x="213" y="5"/>
                </a:lnTo>
                <a:lnTo>
                  <a:pt x="214" y="2"/>
                </a:lnTo>
                <a:lnTo>
                  <a:pt x="217" y="1"/>
                </a:lnTo>
                <a:lnTo>
                  <a:pt x="219" y="1"/>
                </a:lnTo>
                <a:lnTo>
                  <a:pt x="222" y="0"/>
                </a:lnTo>
                <a:lnTo>
                  <a:pt x="225" y="0"/>
                </a:lnTo>
                <a:lnTo>
                  <a:pt x="227" y="0"/>
                </a:lnTo>
                <a:lnTo>
                  <a:pt x="229" y="0"/>
                </a:lnTo>
                <a:lnTo>
                  <a:pt x="231" y="0"/>
                </a:lnTo>
                <a:lnTo>
                  <a:pt x="232" y="0"/>
                </a:lnTo>
                <a:lnTo>
                  <a:pt x="233" y="0"/>
                </a:lnTo>
                <a:lnTo>
                  <a:pt x="235" y="1"/>
                </a:lnTo>
                <a:lnTo>
                  <a:pt x="236" y="1"/>
                </a:lnTo>
                <a:lnTo>
                  <a:pt x="238" y="2"/>
                </a:lnTo>
                <a:lnTo>
                  <a:pt x="239" y="5"/>
                </a:lnTo>
                <a:lnTo>
                  <a:pt x="239" y="6"/>
                </a:lnTo>
                <a:lnTo>
                  <a:pt x="240" y="9"/>
                </a:lnTo>
                <a:lnTo>
                  <a:pt x="240" y="12"/>
                </a:lnTo>
                <a:lnTo>
                  <a:pt x="241" y="14"/>
                </a:lnTo>
                <a:lnTo>
                  <a:pt x="241" y="17"/>
                </a:lnTo>
                <a:lnTo>
                  <a:pt x="241" y="19"/>
                </a:lnTo>
                <a:lnTo>
                  <a:pt x="242" y="21"/>
                </a:lnTo>
                <a:lnTo>
                  <a:pt x="242" y="22"/>
                </a:lnTo>
                <a:lnTo>
                  <a:pt x="268" y="24"/>
                </a:lnTo>
                <a:lnTo>
                  <a:pt x="273" y="9"/>
                </a:lnTo>
                <a:lnTo>
                  <a:pt x="273" y="8"/>
                </a:lnTo>
                <a:lnTo>
                  <a:pt x="274" y="8"/>
                </a:lnTo>
                <a:lnTo>
                  <a:pt x="274" y="7"/>
                </a:lnTo>
                <a:lnTo>
                  <a:pt x="275" y="6"/>
                </a:lnTo>
                <a:lnTo>
                  <a:pt x="276" y="5"/>
                </a:lnTo>
                <a:lnTo>
                  <a:pt x="279" y="4"/>
                </a:lnTo>
                <a:lnTo>
                  <a:pt x="281" y="4"/>
                </a:lnTo>
                <a:lnTo>
                  <a:pt x="284" y="4"/>
                </a:lnTo>
                <a:lnTo>
                  <a:pt x="288" y="5"/>
                </a:lnTo>
                <a:lnTo>
                  <a:pt x="290" y="5"/>
                </a:lnTo>
                <a:lnTo>
                  <a:pt x="291" y="5"/>
                </a:lnTo>
                <a:lnTo>
                  <a:pt x="293" y="6"/>
                </a:lnTo>
                <a:lnTo>
                  <a:pt x="294" y="6"/>
                </a:lnTo>
                <a:lnTo>
                  <a:pt x="295" y="6"/>
                </a:lnTo>
                <a:lnTo>
                  <a:pt x="296" y="7"/>
                </a:lnTo>
                <a:lnTo>
                  <a:pt x="297" y="7"/>
                </a:lnTo>
                <a:lnTo>
                  <a:pt x="297" y="8"/>
                </a:lnTo>
                <a:lnTo>
                  <a:pt x="298" y="11"/>
                </a:lnTo>
                <a:lnTo>
                  <a:pt x="300" y="12"/>
                </a:lnTo>
                <a:lnTo>
                  <a:pt x="300" y="14"/>
                </a:lnTo>
                <a:lnTo>
                  <a:pt x="300" y="17"/>
                </a:lnTo>
                <a:lnTo>
                  <a:pt x="300" y="19"/>
                </a:lnTo>
                <a:lnTo>
                  <a:pt x="300" y="22"/>
                </a:lnTo>
                <a:lnTo>
                  <a:pt x="298" y="25"/>
                </a:lnTo>
                <a:lnTo>
                  <a:pt x="298" y="27"/>
                </a:lnTo>
                <a:lnTo>
                  <a:pt x="298" y="29"/>
                </a:lnTo>
                <a:lnTo>
                  <a:pt x="298" y="31"/>
                </a:lnTo>
                <a:lnTo>
                  <a:pt x="323" y="39"/>
                </a:lnTo>
                <a:lnTo>
                  <a:pt x="332" y="26"/>
                </a:lnTo>
                <a:lnTo>
                  <a:pt x="332" y="25"/>
                </a:lnTo>
                <a:lnTo>
                  <a:pt x="333" y="24"/>
                </a:lnTo>
                <a:lnTo>
                  <a:pt x="335" y="22"/>
                </a:lnTo>
                <a:lnTo>
                  <a:pt x="337" y="22"/>
                </a:lnTo>
                <a:lnTo>
                  <a:pt x="338" y="22"/>
                </a:lnTo>
                <a:lnTo>
                  <a:pt x="340" y="22"/>
                </a:lnTo>
                <a:lnTo>
                  <a:pt x="344" y="24"/>
                </a:lnTo>
                <a:lnTo>
                  <a:pt x="346" y="25"/>
                </a:lnTo>
                <a:lnTo>
                  <a:pt x="349" y="26"/>
                </a:lnTo>
                <a:lnTo>
                  <a:pt x="351" y="27"/>
                </a:lnTo>
                <a:lnTo>
                  <a:pt x="352" y="27"/>
                </a:lnTo>
                <a:lnTo>
                  <a:pt x="352" y="28"/>
                </a:lnTo>
                <a:lnTo>
                  <a:pt x="353" y="28"/>
                </a:lnTo>
                <a:lnTo>
                  <a:pt x="355" y="29"/>
                </a:lnTo>
                <a:lnTo>
                  <a:pt x="355" y="31"/>
                </a:lnTo>
                <a:lnTo>
                  <a:pt x="356" y="32"/>
                </a:lnTo>
                <a:lnTo>
                  <a:pt x="357" y="33"/>
                </a:lnTo>
                <a:lnTo>
                  <a:pt x="357" y="35"/>
                </a:lnTo>
                <a:lnTo>
                  <a:pt x="356" y="38"/>
                </a:lnTo>
                <a:lnTo>
                  <a:pt x="356" y="40"/>
                </a:lnTo>
                <a:lnTo>
                  <a:pt x="355" y="42"/>
                </a:lnTo>
                <a:lnTo>
                  <a:pt x="353" y="45"/>
                </a:lnTo>
                <a:lnTo>
                  <a:pt x="352" y="47"/>
                </a:lnTo>
                <a:lnTo>
                  <a:pt x="352" y="49"/>
                </a:lnTo>
                <a:lnTo>
                  <a:pt x="351" y="52"/>
                </a:lnTo>
                <a:lnTo>
                  <a:pt x="351" y="53"/>
                </a:lnTo>
                <a:lnTo>
                  <a:pt x="372" y="67"/>
                </a:lnTo>
                <a:lnTo>
                  <a:pt x="385" y="56"/>
                </a:lnTo>
                <a:lnTo>
                  <a:pt x="386" y="55"/>
                </a:lnTo>
                <a:lnTo>
                  <a:pt x="388" y="55"/>
                </a:lnTo>
                <a:lnTo>
                  <a:pt x="390" y="54"/>
                </a:lnTo>
                <a:lnTo>
                  <a:pt x="392" y="55"/>
                </a:lnTo>
                <a:lnTo>
                  <a:pt x="394" y="55"/>
                </a:lnTo>
                <a:lnTo>
                  <a:pt x="397" y="57"/>
                </a:lnTo>
                <a:lnTo>
                  <a:pt x="399" y="60"/>
                </a:lnTo>
                <a:lnTo>
                  <a:pt x="401" y="61"/>
                </a:lnTo>
                <a:lnTo>
                  <a:pt x="402" y="62"/>
                </a:lnTo>
                <a:lnTo>
                  <a:pt x="402" y="63"/>
                </a:lnTo>
                <a:lnTo>
                  <a:pt x="404" y="63"/>
                </a:lnTo>
                <a:lnTo>
                  <a:pt x="404" y="64"/>
                </a:lnTo>
                <a:lnTo>
                  <a:pt x="405" y="64"/>
                </a:lnTo>
                <a:lnTo>
                  <a:pt x="405" y="66"/>
                </a:lnTo>
                <a:lnTo>
                  <a:pt x="406" y="67"/>
                </a:lnTo>
                <a:lnTo>
                  <a:pt x="406" y="69"/>
                </a:lnTo>
                <a:lnTo>
                  <a:pt x="406" y="70"/>
                </a:lnTo>
                <a:lnTo>
                  <a:pt x="406" y="73"/>
                </a:lnTo>
                <a:lnTo>
                  <a:pt x="405" y="74"/>
                </a:lnTo>
                <a:lnTo>
                  <a:pt x="404" y="76"/>
                </a:lnTo>
                <a:lnTo>
                  <a:pt x="401" y="78"/>
                </a:lnTo>
                <a:lnTo>
                  <a:pt x="400" y="81"/>
                </a:lnTo>
                <a:lnTo>
                  <a:pt x="399" y="83"/>
                </a:lnTo>
                <a:lnTo>
                  <a:pt x="398" y="85"/>
                </a:lnTo>
                <a:lnTo>
                  <a:pt x="397" y="87"/>
                </a:lnTo>
                <a:lnTo>
                  <a:pt x="395" y="88"/>
                </a:lnTo>
                <a:lnTo>
                  <a:pt x="413" y="106"/>
                </a:lnTo>
                <a:lnTo>
                  <a:pt x="427" y="99"/>
                </a:lnTo>
                <a:lnTo>
                  <a:pt x="428" y="99"/>
                </a:lnTo>
                <a:lnTo>
                  <a:pt x="429" y="99"/>
                </a:lnTo>
                <a:lnTo>
                  <a:pt x="430" y="99"/>
                </a:lnTo>
                <a:lnTo>
                  <a:pt x="433" y="99"/>
                </a:lnTo>
                <a:lnTo>
                  <a:pt x="434" y="99"/>
                </a:lnTo>
                <a:lnTo>
                  <a:pt x="436" y="102"/>
                </a:lnTo>
                <a:lnTo>
                  <a:pt x="439" y="104"/>
                </a:lnTo>
                <a:lnTo>
                  <a:pt x="440" y="106"/>
                </a:lnTo>
                <a:lnTo>
                  <a:pt x="442" y="109"/>
                </a:lnTo>
                <a:lnTo>
                  <a:pt x="442" y="110"/>
                </a:lnTo>
                <a:lnTo>
                  <a:pt x="443" y="111"/>
                </a:lnTo>
                <a:lnTo>
                  <a:pt x="443" y="112"/>
                </a:lnTo>
                <a:lnTo>
                  <a:pt x="445" y="113"/>
                </a:lnTo>
                <a:lnTo>
                  <a:pt x="445" y="115"/>
                </a:lnTo>
                <a:lnTo>
                  <a:pt x="445" y="116"/>
                </a:lnTo>
                <a:lnTo>
                  <a:pt x="445" y="117"/>
                </a:lnTo>
                <a:lnTo>
                  <a:pt x="445" y="119"/>
                </a:lnTo>
                <a:lnTo>
                  <a:pt x="443" y="120"/>
                </a:lnTo>
                <a:lnTo>
                  <a:pt x="442" y="122"/>
                </a:lnTo>
                <a:lnTo>
                  <a:pt x="440" y="124"/>
                </a:lnTo>
                <a:lnTo>
                  <a:pt x="439" y="125"/>
                </a:lnTo>
                <a:lnTo>
                  <a:pt x="436" y="128"/>
                </a:lnTo>
                <a:lnTo>
                  <a:pt x="434" y="129"/>
                </a:lnTo>
                <a:lnTo>
                  <a:pt x="432" y="131"/>
                </a:lnTo>
                <a:lnTo>
                  <a:pt x="430" y="132"/>
                </a:lnTo>
                <a:lnTo>
                  <a:pt x="429" y="132"/>
                </a:lnTo>
                <a:lnTo>
                  <a:pt x="429" y="133"/>
                </a:lnTo>
                <a:lnTo>
                  <a:pt x="442" y="156"/>
                </a:lnTo>
                <a:lnTo>
                  <a:pt x="457" y="153"/>
                </a:lnTo>
                <a:lnTo>
                  <a:pt x="459" y="153"/>
                </a:lnTo>
                <a:lnTo>
                  <a:pt x="460" y="153"/>
                </a:lnTo>
                <a:lnTo>
                  <a:pt x="461" y="153"/>
                </a:lnTo>
                <a:lnTo>
                  <a:pt x="462" y="153"/>
                </a:lnTo>
                <a:lnTo>
                  <a:pt x="464" y="154"/>
                </a:lnTo>
                <a:lnTo>
                  <a:pt x="466" y="157"/>
                </a:lnTo>
                <a:lnTo>
                  <a:pt x="467" y="160"/>
                </a:lnTo>
                <a:lnTo>
                  <a:pt x="468" y="163"/>
                </a:lnTo>
                <a:lnTo>
                  <a:pt x="469" y="165"/>
                </a:lnTo>
                <a:lnTo>
                  <a:pt x="469" y="167"/>
                </a:lnTo>
                <a:lnTo>
                  <a:pt x="469" y="168"/>
                </a:lnTo>
                <a:lnTo>
                  <a:pt x="470" y="170"/>
                </a:lnTo>
                <a:lnTo>
                  <a:pt x="470" y="171"/>
                </a:lnTo>
                <a:lnTo>
                  <a:pt x="470" y="172"/>
                </a:lnTo>
                <a:lnTo>
                  <a:pt x="470" y="173"/>
                </a:lnTo>
                <a:lnTo>
                  <a:pt x="469" y="174"/>
                </a:lnTo>
                <a:lnTo>
                  <a:pt x="469" y="175"/>
                </a:lnTo>
                <a:lnTo>
                  <a:pt x="468" y="178"/>
                </a:lnTo>
                <a:lnTo>
                  <a:pt x="466" y="179"/>
                </a:lnTo>
                <a:lnTo>
                  <a:pt x="463" y="180"/>
                </a:lnTo>
                <a:lnTo>
                  <a:pt x="461" y="181"/>
                </a:lnTo>
                <a:lnTo>
                  <a:pt x="459" y="182"/>
                </a:lnTo>
                <a:lnTo>
                  <a:pt x="456" y="184"/>
                </a:lnTo>
                <a:lnTo>
                  <a:pt x="454" y="184"/>
                </a:lnTo>
                <a:lnTo>
                  <a:pt x="453" y="185"/>
                </a:lnTo>
                <a:lnTo>
                  <a:pt x="452" y="185"/>
                </a:lnTo>
                <a:lnTo>
                  <a:pt x="450" y="186"/>
                </a:lnTo>
                <a:lnTo>
                  <a:pt x="456" y="210"/>
                </a:lnTo>
                <a:lnTo>
                  <a:pt x="471" y="212"/>
                </a:lnTo>
                <a:lnTo>
                  <a:pt x="473" y="212"/>
                </a:lnTo>
                <a:lnTo>
                  <a:pt x="475" y="213"/>
                </a:lnTo>
                <a:lnTo>
                  <a:pt x="476" y="213"/>
                </a:lnTo>
                <a:lnTo>
                  <a:pt x="477" y="214"/>
                </a:lnTo>
                <a:lnTo>
                  <a:pt x="478" y="216"/>
                </a:lnTo>
                <a:lnTo>
                  <a:pt x="480" y="219"/>
                </a:lnTo>
                <a:lnTo>
                  <a:pt x="480" y="221"/>
                </a:lnTo>
                <a:lnTo>
                  <a:pt x="480" y="224"/>
                </a:lnTo>
                <a:lnTo>
                  <a:pt x="480" y="227"/>
                </a:lnTo>
                <a:lnTo>
                  <a:pt x="481" y="229"/>
                </a:lnTo>
                <a:lnTo>
                  <a:pt x="481" y="230"/>
                </a:lnTo>
                <a:lnTo>
                  <a:pt x="481" y="231"/>
                </a:lnTo>
                <a:lnTo>
                  <a:pt x="480" y="233"/>
                </a:lnTo>
                <a:lnTo>
                  <a:pt x="480" y="234"/>
                </a:lnTo>
                <a:lnTo>
                  <a:pt x="478" y="236"/>
                </a:lnTo>
                <a:lnTo>
                  <a:pt x="477" y="237"/>
                </a:lnTo>
                <a:lnTo>
                  <a:pt x="476" y="239"/>
                </a:lnTo>
                <a:lnTo>
                  <a:pt x="474" y="239"/>
                </a:lnTo>
                <a:lnTo>
                  <a:pt x="471" y="240"/>
                </a:lnTo>
                <a:lnTo>
                  <a:pt x="469" y="240"/>
                </a:lnTo>
                <a:lnTo>
                  <a:pt x="466" y="241"/>
                </a:lnTo>
                <a:lnTo>
                  <a:pt x="463" y="241"/>
                </a:lnTo>
                <a:lnTo>
                  <a:pt x="461" y="241"/>
                </a:lnTo>
                <a:lnTo>
                  <a:pt x="459" y="242"/>
                </a:lnTo>
                <a:lnTo>
                  <a:pt x="457" y="242"/>
                </a:lnTo>
                <a:lnTo>
                  <a:pt x="457" y="268"/>
                </a:lnTo>
                <a:lnTo>
                  <a:pt x="471" y="272"/>
                </a:lnTo>
                <a:lnTo>
                  <a:pt x="471" y="274"/>
                </a:lnTo>
                <a:lnTo>
                  <a:pt x="473" y="274"/>
                </a:lnTo>
                <a:lnTo>
                  <a:pt x="474" y="274"/>
                </a:lnTo>
                <a:lnTo>
                  <a:pt x="475" y="275"/>
                </a:lnTo>
                <a:lnTo>
                  <a:pt x="476" y="276"/>
                </a:lnTo>
                <a:lnTo>
                  <a:pt x="476" y="278"/>
                </a:lnTo>
                <a:lnTo>
                  <a:pt x="477" y="281"/>
                </a:lnTo>
                <a:lnTo>
                  <a:pt x="476" y="284"/>
                </a:lnTo>
                <a:lnTo>
                  <a:pt x="476" y="288"/>
                </a:lnTo>
                <a:lnTo>
                  <a:pt x="475" y="290"/>
                </a:lnTo>
                <a:lnTo>
                  <a:pt x="475" y="291"/>
                </a:lnTo>
                <a:lnTo>
                  <a:pt x="475" y="292"/>
                </a:lnTo>
                <a:lnTo>
                  <a:pt x="475" y="293"/>
                </a:lnTo>
                <a:lnTo>
                  <a:pt x="474" y="295"/>
                </a:lnTo>
                <a:lnTo>
                  <a:pt x="474" y="296"/>
                </a:lnTo>
                <a:lnTo>
                  <a:pt x="473" y="297"/>
                </a:lnTo>
                <a:lnTo>
                  <a:pt x="471" y="298"/>
                </a:lnTo>
                <a:lnTo>
                  <a:pt x="470" y="298"/>
                </a:lnTo>
                <a:lnTo>
                  <a:pt x="468" y="299"/>
                </a:lnTo>
                <a:lnTo>
                  <a:pt x="467" y="299"/>
                </a:lnTo>
                <a:lnTo>
                  <a:pt x="463" y="299"/>
                </a:lnTo>
                <a:lnTo>
                  <a:pt x="461" y="299"/>
                </a:lnTo>
                <a:lnTo>
                  <a:pt x="459" y="299"/>
                </a:lnTo>
                <a:lnTo>
                  <a:pt x="455" y="299"/>
                </a:lnTo>
                <a:lnTo>
                  <a:pt x="453" y="298"/>
                </a:lnTo>
                <a:lnTo>
                  <a:pt x="452" y="298"/>
                </a:lnTo>
                <a:lnTo>
                  <a:pt x="450" y="298"/>
                </a:lnTo>
                <a:lnTo>
                  <a:pt x="449" y="298"/>
                </a:lnTo>
                <a:lnTo>
                  <a:pt x="442" y="323"/>
                </a:lnTo>
                <a:lnTo>
                  <a:pt x="455" y="332"/>
                </a:lnTo>
                <a:lnTo>
                  <a:pt x="456" y="332"/>
                </a:lnTo>
                <a:lnTo>
                  <a:pt x="456" y="333"/>
                </a:lnTo>
                <a:lnTo>
                  <a:pt x="457" y="334"/>
                </a:lnTo>
                <a:lnTo>
                  <a:pt x="459" y="337"/>
                </a:lnTo>
                <a:lnTo>
                  <a:pt x="459" y="338"/>
                </a:lnTo>
                <a:lnTo>
                  <a:pt x="459" y="340"/>
                </a:lnTo>
                <a:lnTo>
                  <a:pt x="457" y="344"/>
                </a:lnTo>
                <a:lnTo>
                  <a:pt x="455" y="346"/>
                </a:lnTo>
                <a:lnTo>
                  <a:pt x="454" y="348"/>
                </a:lnTo>
                <a:lnTo>
                  <a:pt x="454" y="351"/>
                </a:lnTo>
                <a:lnTo>
                  <a:pt x="453" y="352"/>
                </a:lnTo>
                <a:lnTo>
                  <a:pt x="453" y="353"/>
                </a:lnTo>
                <a:lnTo>
                  <a:pt x="452" y="353"/>
                </a:lnTo>
                <a:lnTo>
                  <a:pt x="452" y="354"/>
                </a:lnTo>
                <a:lnTo>
                  <a:pt x="450" y="355"/>
                </a:lnTo>
                <a:lnTo>
                  <a:pt x="449" y="355"/>
                </a:lnTo>
                <a:lnTo>
                  <a:pt x="447" y="357"/>
                </a:lnTo>
                <a:lnTo>
                  <a:pt x="446" y="357"/>
                </a:lnTo>
                <a:lnTo>
                  <a:pt x="443" y="355"/>
                </a:lnTo>
                <a:lnTo>
                  <a:pt x="441" y="355"/>
                </a:lnTo>
                <a:lnTo>
                  <a:pt x="438" y="354"/>
                </a:lnTo>
                <a:lnTo>
                  <a:pt x="435" y="353"/>
                </a:lnTo>
                <a:lnTo>
                  <a:pt x="433" y="352"/>
                </a:lnTo>
                <a:lnTo>
                  <a:pt x="430" y="352"/>
                </a:lnTo>
                <a:lnTo>
                  <a:pt x="429" y="351"/>
                </a:lnTo>
                <a:lnTo>
                  <a:pt x="428" y="351"/>
                </a:lnTo>
                <a:lnTo>
                  <a:pt x="427" y="351"/>
                </a:lnTo>
                <a:lnTo>
                  <a:pt x="414" y="372"/>
                </a:lnTo>
                <a:lnTo>
                  <a:pt x="423" y="385"/>
                </a:lnTo>
                <a:lnTo>
                  <a:pt x="425" y="386"/>
                </a:lnTo>
                <a:lnTo>
                  <a:pt x="426" y="388"/>
                </a:lnTo>
                <a:lnTo>
                  <a:pt x="426" y="389"/>
                </a:lnTo>
                <a:lnTo>
                  <a:pt x="426" y="392"/>
                </a:lnTo>
                <a:lnTo>
                  <a:pt x="425" y="394"/>
                </a:lnTo>
                <a:lnTo>
                  <a:pt x="422" y="396"/>
                </a:lnTo>
                <a:lnTo>
                  <a:pt x="420" y="399"/>
                </a:lnTo>
                <a:lnTo>
                  <a:pt x="419" y="401"/>
                </a:lnTo>
                <a:lnTo>
                  <a:pt x="418" y="402"/>
                </a:lnTo>
                <a:lnTo>
                  <a:pt x="416" y="402"/>
                </a:lnTo>
                <a:lnTo>
                  <a:pt x="416" y="403"/>
                </a:lnTo>
                <a:lnTo>
                  <a:pt x="415" y="404"/>
                </a:lnTo>
                <a:lnTo>
                  <a:pt x="414" y="404"/>
                </a:lnTo>
                <a:lnTo>
                  <a:pt x="413" y="406"/>
                </a:lnTo>
                <a:lnTo>
                  <a:pt x="412" y="406"/>
                </a:lnTo>
                <a:lnTo>
                  <a:pt x="409" y="406"/>
                </a:lnTo>
                <a:lnTo>
                  <a:pt x="408" y="406"/>
                </a:lnTo>
                <a:lnTo>
                  <a:pt x="406" y="404"/>
                </a:lnTo>
                <a:lnTo>
                  <a:pt x="404" y="403"/>
                </a:lnTo>
                <a:lnTo>
                  <a:pt x="401" y="401"/>
                </a:lnTo>
                <a:lnTo>
                  <a:pt x="399" y="400"/>
                </a:lnTo>
                <a:lnTo>
                  <a:pt x="398" y="399"/>
                </a:lnTo>
                <a:lnTo>
                  <a:pt x="395" y="397"/>
                </a:lnTo>
                <a:lnTo>
                  <a:pt x="394" y="396"/>
                </a:lnTo>
                <a:lnTo>
                  <a:pt x="393" y="395"/>
                </a:lnTo>
                <a:lnTo>
                  <a:pt x="392" y="395"/>
                </a:lnTo>
                <a:lnTo>
                  <a:pt x="373" y="413"/>
                </a:lnTo>
                <a:close/>
              </a:path>
            </a:pathLst>
          </a:custGeom>
          <a:solidFill>
            <a:srgbClr val="96AEB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02" name="Freeform 198">
            <a:extLst>
              <a:ext uri="{FF2B5EF4-FFF2-40B4-BE49-F238E27FC236}">
                <a16:creationId xmlns:a16="http://schemas.microsoft.com/office/drawing/2014/main" id="{3E96055C-8672-C44C-A8CF-4E787BB1C7FE}"/>
              </a:ext>
            </a:extLst>
          </p:cNvPr>
          <p:cNvSpPr>
            <a:spLocks/>
          </p:cNvSpPr>
          <p:nvPr/>
        </p:nvSpPr>
        <p:spPr bwMode="auto">
          <a:xfrm>
            <a:off x="3149600" y="4525963"/>
            <a:ext cx="127000" cy="127000"/>
          </a:xfrm>
          <a:custGeom>
            <a:avLst/>
            <a:gdLst>
              <a:gd name="T0" fmla="*/ 2147483647 w 481"/>
              <a:gd name="T1" fmla="*/ 2147483647 h 480"/>
              <a:gd name="T2" fmla="*/ 2147483647 w 481"/>
              <a:gd name="T3" fmla="*/ 2147483647 h 480"/>
              <a:gd name="T4" fmla="*/ 2147483647 w 481"/>
              <a:gd name="T5" fmla="*/ 2147483647 h 480"/>
              <a:gd name="T6" fmla="*/ 2147483647 w 481"/>
              <a:gd name="T7" fmla="*/ 2147483647 h 480"/>
              <a:gd name="T8" fmla="*/ 2147483647 w 481"/>
              <a:gd name="T9" fmla="*/ 2147483647 h 480"/>
              <a:gd name="T10" fmla="*/ 2147483647 w 481"/>
              <a:gd name="T11" fmla="*/ 2147483647 h 480"/>
              <a:gd name="T12" fmla="*/ 2147483647 w 481"/>
              <a:gd name="T13" fmla="*/ 2147483647 h 480"/>
              <a:gd name="T14" fmla="*/ 2147483647 w 481"/>
              <a:gd name="T15" fmla="*/ 2147483647 h 480"/>
              <a:gd name="T16" fmla="*/ 2147483647 w 481"/>
              <a:gd name="T17" fmla="*/ 2147483647 h 480"/>
              <a:gd name="T18" fmla="*/ 2147483647 w 481"/>
              <a:gd name="T19" fmla="*/ 2147483647 h 480"/>
              <a:gd name="T20" fmla="*/ 2147483647 w 481"/>
              <a:gd name="T21" fmla="*/ 2147483647 h 480"/>
              <a:gd name="T22" fmla="*/ 2147483647 w 481"/>
              <a:gd name="T23" fmla="*/ 2147483647 h 480"/>
              <a:gd name="T24" fmla="*/ 2147483647 w 481"/>
              <a:gd name="T25" fmla="*/ 2147483647 h 480"/>
              <a:gd name="T26" fmla="*/ 2147483647 w 481"/>
              <a:gd name="T27" fmla="*/ 2147483647 h 480"/>
              <a:gd name="T28" fmla="*/ 2147483647 w 481"/>
              <a:gd name="T29" fmla="*/ 2147483647 h 480"/>
              <a:gd name="T30" fmla="*/ 2147483647 w 481"/>
              <a:gd name="T31" fmla="*/ 2147483647 h 480"/>
              <a:gd name="T32" fmla="*/ 2147483647 w 481"/>
              <a:gd name="T33" fmla="*/ 2147483647 h 480"/>
              <a:gd name="T34" fmla="*/ 2147483647 w 481"/>
              <a:gd name="T35" fmla="*/ 2147483647 h 480"/>
              <a:gd name="T36" fmla="*/ 2147483647 w 481"/>
              <a:gd name="T37" fmla="*/ 2147483647 h 480"/>
              <a:gd name="T38" fmla="*/ 2147483647 w 481"/>
              <a:gd name="T39" fmla="*/ 2147483647 h 480"/>
              <a:gd name="T40" fmla="*/ 2147483647 w 481"/>
              <a:gd name="T41" fmla="*/ 2147483647 h 480"/>
              <a:gd name="T42" fmla="*/ 0 w 481"/>
              <a:gd name="T43" fmla="*/ 2147483647 h 480"/>
              <a:gd name="T44" fmla="*/ 2147483647 w 481"/>
              <a:gd name="T45" fmla="*/ 2147483647 h 480"/>
              <a:gd name="T46" fmla="*/ 2147483647 w 481"/>
              <a:gd name="T47" fmla="*/ 2147483647 h 480"/>
              <a:gd name="T48" fmla="*/ 2147483647 w 481"/>
              <a:gd name="T49" fmla="*/ 2147483647 h 480"/>
              <a:gd name="T50" fmla="*/ 2147483647 w 481"/>
              <a:gd name="T51" fmla="*/ 2147483647 h 480"/>
              <a:gd name="T52" fmla="*/ 2147483647 w 481"/>
              <a:gd name="T53" fmla="*/ 2147483647 h 480"/>
              <a:gd name="T54" fmla="*/ 2147483647 w 481"/>
              <a:gd name="T55" fmla="*/ 2147483647 h 480"/>
              <a:gd name="T56" fmla="*/ 2147483647 w 481"/>
              <a:gd name="T57" fmla="*/ 2147483647 h 480"/>
              <a:gd name="T58" fmla="*/ 2147483647 w 481"/>
              <a:gd name="T59" fmla="*/ 2147483647 h 480"/>
              <a:gd name="T60" fmla="*/ 2147483647 w 481"/>
              <a:gd name="T61" fmla="*/ 2147483647 h 480"/>
              <a:gd name="T62" fmla="*/ 2147483647 w 481"/>
              <a:gd name="T63" fmla="*/ 2147483647 h 480"/>
              <a:gd name="T64" fmla="*/ 2147483647 w 481"/>
              <a:gd name="T65" fmla="*/ 2147483647 h 480"/>
              <a:gd name="T66" fmla="*/ 2147483647 w 481"/>
              <a:gd name="T67" fmla="*/ 2147483647 h 480"/>
              <a:gd name="T68" fmla="*/ 2147483647 w 481"/>
              <a:gd name="T69" fmla="*/ 2147483647 h 480"/>
              <a:gd name="T70" fmla="*/ 2147483647 w 481"/>
              <a:gd name="T71" fmla="*/ 2147483647 h 480"/>
              <a:gd name="T72" fmla="*/ 2147483647 w 481"/>
              <a:gd name="T73" fmla="*/ 2147483647 h 480"/>
              <a:gd name="T74" fmla="*/ 2147483647 w 481"/>
              <a:gd name="T75" fmla="*/ 0 h 480"/>
              <a:gd name="T76" fmla="*/ 2147483647 w 481"/>
              <a:gd name="T77" fmla="*/ 2147483647 h 480"/>
              <a:gd name="T78" fmla="*/ 2147483647 w 481"/>
              <a:gd name="T79" fmla="*/ 2147483647 h 480"/>
              <a:gd name="T80" fmla="*/ 2147483647 w 481"/>
              <a:gd name="T81" fmla="*/ 2147483647 h 480"/>
              <a:gd name="T82" fmla="*/ 2147483647 w 481"/>
              <a:gd name="T83" fmla="*/ 2147483647 h 480"/>
              <a:gd name="T84" fmla="*/ 2147483647 w 481"/>
              <a:gd name="T85" fmla="*/ 2147483647 h 480"/>
              <a:gd name="T86" fmla="*/ 2147483647 w 481"/>
              <a:gd name="T87" fmla="*/ 2147483647 h 480"/>
              <a:gd name="T88" fmla="*/ 2147483647 w 481"/>
              <a:gd name="T89" fmla="*/ 2147483647 h 480"/>
              <a:gd name="T90" fmla="*/ 2147483647 w 481"/>
              <a:gd name="T91" fmla="*/ 2147483647 h 480"/>
              <a:gd name="T92" fmla="*/ 2147483647 w 481"/>
              <a:gd name="T93" fmla="*/ 2147483647 h 480"/>
              <a:gd name="T94" fmla="*/ 2147483647 w 481"/>
              <a:gd name="T95" fmla="*/ 2147483647 h 480"/>
              <a:gd name="T96" fmla="*/ 2147483647 w 481"/>
              <a:gd name="T97" fmla="*/ 2147483647 h 480"/>
              <a:gd name="T98" fmla="*/ 2147483647 w 481"/>
              <a:gd name="T99" fmla="*/ 2147483647 h 480"/>
              <a:gd name="T100" fmla="*/ 2147483647 w 481"/>
              <a:gd name="T101" fmla="*/ 2147483647 h 480"/>
              <a:gd name="T102" fmla="*/ 2147483647 w 481"/>
              <a:gd name="T103" fmla="*/ 2147483647 h 480"/>
              <a:gd name="T104" fmla="*/ 2147483647 w 481"/>
              <a:gd name="T105" fmla="*/ 2147483647 h 480"/>
              <a:gd name="T106" fmla="*/ 2147483647 w 481"/>
              <a:gd name="T107" fmla="*/ 2147483647 h 480"/>
              <a:gd name="T108" fmla="*/ 2147483647 w 481"/>
              <a:gd name="T109" fmla="*/ 2147483647 h 480"/>
              <a:gd name="T110" fmla="*/ 2147483647 w 481"/>
              <a:gd name="T111" fmla="*/ 2147483647 h 480"/>
              <a:gd name="T112" fmla="*/ 2147483647 w 481"/>
              <a:gd name="T113" fmla="*/ 2147483647 h 480"/>
              <a:gd name="T114" fmla="*/ 2147483647 w 481"/>
              <a:gd name="T115" fmla="*/ 2147483647 h 480"/>
              <a:gd name="T116" fmla="*/ 2147483647 w 481"/>
              <a:gd name="T117" fmla="*/ 2147483647 h 480"/>
              <a:gd name="T118" fmla="*/ 2147483647 w 481"/>
              <a:gd name="T119" fmla="*/ 2147483647 h 480"/>
              <a:gd name="T120" fmla="*/ 2147483647 w 481"/>
              <a:gd name="T121" fmla="*/ 2147483647 h 480"/>
              <a:gd name="T122" fmla="*/ 2147483647 w 481"/>
              <a:gd name="T123" fmla="*/ 2147483647 h 4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81"/>
              <a:gd name="T187" fmla="*/ 0 h 480"/>
              <a:gd name="T188" fmla="*/ 481 w 481"/>
              <a:gd name="T189" fmla="*/ 480 h 48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81" h="480">
                <a:moveTo>
                  <a:pt x="373" y="413"/>
                </a:moveTo>
                <a:lnTo>
                  <a:pt x="380" y="427"/>
                </a:lnTo>
                <a:lnTo>
                  <a:pt x="380" y="428"/>
                </a:lnTo>
                <a:lnTo>
                  <a:pt x="381" y="429"/>
                </a:lnTo>
                <a:lnTo>
                  <a:pt x="381" y="430"/>
                </a:lnTo>
                <a:lnTo>
                  <a:pt x="381" y="432"/>
                </a:lnTo>
                <a:lnTo>
                  <a:pt x="380" y="434"/>
                </a:lnTo>
                <a:lnTo>
                  <a:pt x="379" y="436"/>
                </a:lnTo>
                <a:lnTo>
                  <a:pt x="377" y="438"/>
                </a:lnTo>
                <a:lnTo>
                  <a:pt x="373" y="439"/>
                </a:lnTo>
                <a:lnTo>
                  <a:pt x="371" y="442"/>
                </a:lnTo>
                <a:lnTo>
                  <a:pt x="370" y="442"/>
                </a:lnTo>
                <a:lnTo>
                  <a:pt x="369" y="443"/>
                </a:lnTo>
                <a:lnTo>
                  <a:pt x="367" y="444"/>
                </a:lnTo>
                <a:lnTo>
                  <a:pt x="366" y="444"/>
                </a:lnTo>
                <a:lnTo>
                  <a:pt x="365" y="444"/>
                </a:lnTo>
                <a:lnTo>
                  <a:pt x="363" y="444"/>
                </a:lnTo>
                <a:lnTo>
                  <a:pt x="362" y="444"/>
                </a:lnTo>
                <a:lnTo>
                  <a:pt x="359" y="443"/>
                </a:lnTo>
                <a:lnTo>
                  <a:pt x="358" y="442"/>
                </a:lnTo>
                <a:lnTo>
                  <a:pt x="356" y="439"/>
                </a:lnTo>
                <a:lnTo>
                  <a:pt x="355" y="438"/>
                </a:lnTo>
                <a:lnTo>
                  <a:pt x="352" y="436"/>
                </a:lnTo>
                <a:lnTo>
                  <a:pt x="351" y="434"/>
                </a:lnTo>
                <a:lnTo>
                  <a:pt x="350" y="431"/>
                </a:lnTo>
                <a:lnTo>
                  <a:pt x="349" y="430"/>
                </a:lnTo>
                <a:lnTo>
                  <a:pt x="348" y="429"/>
                </a:lnTo>
                <a:lnTo>
                  <a:pt x="324" y="441"/>
                </a:lnTo>
                <a:lnTo>
                  <a:pt x="328" y="457"/>
                </a:lnTo>
                <a:lnTo>
                  <a:pt x="328" y="458"/>
                </a:lnTo>
                <a:lnTo>
                  <a:pt x="328" y="459"/>
                </a:lnTo>
                <a:lnTo>
                  <a:pt x="326" y="460"/>
                </a:lnTo>
                <a:lnTo>
                  <a:pt x="326" y="462"/>
                </a:lnTo>
                <a:lnTo>
                  <a:pt x="325" y="464"/>
                </a:lnTo>
                <a:lnTo>
                  <a:pt x="323" y="465"/>
                </a:lnTo>
                <a:lnTo>
                  <a:pt x="319" y="466"/>
                </a:lnTo>
                <a:lnTo>
                  <a:pt x="317" y="468"/>
                </a:lnTo>
                <a:lnTo>
                  <a:pt x="315" y="469"/>
                </a:lnTo>
                <a:lnTo>
                  <a:pt x="312" y="469"/>
                </a:lnTo>
                <a:lnTo>
                  <a:pt x="311" y="470"/>
                </a:lnTo>
                <a:lnTo>
                  <a:pt x="310" y="470"/>
                </a:lnTo>
                <a:lnTo>
                  <a:pt x="309" y="470"/>
                </a:lnTo>
                <a:lnTo>
                  <a:pt x="308" y="470"/>
                </a:lnTo>
                <a:lnTo>
                  <a:pt x="305" y="469"/>
                </a:lnTo>
                <a:lnTo>
                  <a:pt x="304" y="469"/>
                </a:lnTo>
                <a:lnTo>
                  <a:pt x="303" y="468"/>
                </a:lnTo>
                <a:lnTo>
                  <a:pt x="302" y="465"/>
                </a:lnTo>
                <a:lnTo>
                  <a:pt x="301" y="463"/>
                </a:lnTo>
                <a:lnTo>
                  <a:pt x="300" y="460"/>
                </a:lnTo>
                <a:lnTo>
                  <a:pt x="298" y="458"/>
                </a:lnTo>
                <a:lnTo>
                  <a:pt x="297" y="456"/>
                </a:lnTo>
                <a:lnTo>
                  <a:pt x="296" y="453"/>
                </a:lnTo>
                <a:lnTo>
                  <a:pt x="295" y="452"/>
                </a:lnTo>
                <a:lnTo>
                  <a:pt x="295" y="451"/>
                </a:lnTo>
                <a:lnTo>
                  <a:pt x="294" y="450"/>
                </a:lnTo>
                <a:lnTo>
                  <a:pt x="269" y="456"/>
                </a:lnTo>
                <a:lnTo>
                  <a:pt x="268" y="472"/>
                </a:lnTo>
                <a:lnTo>
                  <a:pt x="268" y="473"/>
                </a:lnTo>
                <a:lnTo>
                  <a:pt x="268" y="475"/>
                </a:lnTo>
                <a:lnTo>
                  <a:pt x="267" y="476"/>
                </a:lnTo>
                <a:lnTo>
                  <a:pt x="266" y="477"/>
                </a:lnTo>
                <a:lnTo>
                  <a:pt x="265" y="478"/>
                </a:lnTo>
                <a:lnTo>
                  <a:pt x="262" y="479"/>
                </a:lnTo>
                <a:lnTo>
                  <a:pt x="259" y="479"/>
                </a:lnTo>
                <a:lnTo>
                  <a:pt x="255" y="479"/>
                </a:lnTo>
                <a:lnTo>
                  <a:pt x="253" y="480"/>
                </a:lnTo>
                <a:lnTo>
                  <a:pt x="252" y="480"/>
                </a:lnTo>
                <a:lnTo>
                  <a:pt x="250" y="480"/>
                </a:lnTo>
                <a:lnTo>
                  <a:pt x="249" y="480"/>
                </a:lnTo>
                <a:lnTo>
                  <a:pt x="248" y="480"/>
                </a:lnTo>
                <a:lnTo>
                  <a:pt x="247" y="479"/>
                </a:lnTo>
                <a:lnTo>
                  <a:pt x="246" y="479"/>
                </a:lnTo>
                <a:lnTo>
                  <a:pt x="245" y="478"/>
                </a:lnTo>
                <a:lnTo>
                  <a:pt x="243" y="477"/>
                </a:lnTo>
                <a:lnTo>
                  <a:pt x="242" y="476"/>
                </a:lnTo>
                <a:lnTo>
                  <a:pt x="241" y="473"/>
                </a:lnTo>
                <a:lnTo>
                  <a:pt x="241" y="471"/>
                </a:lnTo>
                <a:lnTo>
                  <a:pt x="240" y="469"/>
                </a:lnTo>
                <a:lnTo>
                  <a:pt x="240" y="465"/>
                </a:lnTo>
                <a:lnTo>
                  <a:pt x="239" y="463"/>
                </a:lnTo>
                <a:lnTo>
                  <a:pt x="239" y="460"/>
                </a:lnTo>
                <a:lnTo>
                  <a:pt x="239" y="459"/>
                </a:lnTo>
                <a:lnTo>
                  <a:pt x="238" y="457"/>
                </a:lnTo>
                <a:lnTo>
                  <a:pt x="213" y="457"/>
                </a:lnTo>
                <a:lnTo>
                  <a:pt x="207" y="471"/>
                </a:lnTo>
                <a:lnTo>
                  <a:pt x="207" y="472"/>
                </a:lnTo>
                <a:lnTo>
                  <a:pt x="206" y="473"/>
                </a:lnTo>
                <a:lnTo>
                  <a:pt x="205" y="475"/>
                </a:lnTo>
                <a:lnTo>
                  <a:pt x="204" y="476"/>
                </a:lnTo>
                <a:lnTo>
                  <a:pt x="201" y="476"/>
                </a:lnTo>
                <a:lnTo>
                  <a:pt x="199" y="477"/>
                </a:lnTo>
                <a:lnTo>
                  <a:pt x="197" y="477"/>
                </a:lnTo>
                <a:lnTo>
                  <a:pt x="193" y="476"/>
                </a:lnTo>
                <a:lnTo>
                  <a:pt x="191" y="475"/>
                </a:lnTo>
                <a:lnTo>
                  <a:pt x="189" y="475"/>
                </a:lnTo>
                <a:lnTo>
                  <a:pt x="187" y="475"/>
                </a:lnTo>
                <a:lnTo>
                  <a:pt x="186" y="475"/>
                </a:lnTo>
                <a:lnTo>
                  <a:pt x="186" y="473"/>
                </a:lnTo>
                <a:lnTo>
                  <a:pt x="185" y="473"/>
                </a:lnTo>
                <a:lnTo>
                  <a:pt x="184" y="472"/>
                </a:lnTo>
                <a:lnTo>
                  <a:pt x="183" y="471"/>
                </a:lnTo>
                <a:lnTo>
                  <a:pt x="182" y="470"/>
                </a:lnTo>
                <a:lnTo>
                  <a:pt x="182" y="468"/>
                </a:lnTo>
                <a:lnTo>
                  <a:pt x="180" y="465"/>
                </a:lnTo>
                <a:lnTo>
                  <a:pt x="180" y="463"/>
                </a:lnTo>
                <a:lnTo>
                  <a:pt x="182" y="460"/>
                </a:lnTo>
                <a:lnTo>
                  <a:pt x="182" y="458"/>
                </a:lnTo>
                <a:lnTo>
                  <a:pt x="182" y="455"/>
                </a:lnTo>
                <a:lnTo>
                  <a:pt x="182" y="452"/>
                </a:lnTo>
                <a:lnTo>
                  <a:pt x="182" y="451"/>
                </a:lnTo>
                <a:lnTo>
                  <a:pt x="183" y="450"/>
                </a:lnTo>
                <a:lnTo>
                  <a:pt x="183" y="449"/>
                </a:lnTo>
                <a:lnTo>
                  <a:pt x="157" y="442"/>
                </a:lnTo>
                <a:lnTo>
                  <a:pt x="149" y="455"/>
                </a:lnTo>
                <a:lnTo>
                  <a:pt x="148" y="456"/>
                </a:lnTo>
                <a:lnTo>
                  <a:pt x="146" y="457"/>
                </a:lnTo>
                <a:lnTo>
                  <a:pt x="145" y="457"/>
                </a:lnTo>
                <a:lnTo>
                  <a:pt x="144" y="458"/>
                </a:lnTo>
                <a:lnTo>
                  <a:pt x="142" y="458"/>
                </a:lnTo>
                <a:lnTo>
                  <a:pt x="139" y="458"/>
                </a:lnTo>
                <a:lnTo>
                  <a:pt x="136" y="457"/>
                </a:lnTo>
                <a:lnTo>
                  <a:pt x="134" y="456"/>
                </a:lnTo>
                <a:lnTo>
                  <a:pt x="131" y="455"/>
                </a:lnTo>
                <a:lnTo>
                  <a:pt x="130" y="453"/>
                </a:lnTo>
                <a:lnTo>
                  <a:pt x="129" y="452"/>
                </a:lnTo>
                <a:lnTo>
                  <a:pt x="128" y="452"/>
                </a:lnTo>
                <a:lnTo>
                  <a:pt x="128" y="451"/>
                </a:lnTo>
                <a:lnTo>
                  <a:pt x="127" y="451"/>
                </a:lnTo>
                <a:lnTo>
                  <a:pt x="125" y="450"/>
                </a:lnTo>
                <a:lnTo>
                  <a:pt x="124" y="449"/>
                </a:lnTo>
                <a:lnTo>
                  <a:pt x="124" y="446"/>
                </a:lnTo>
                <a:lnTo>
                  <a:pt x="124" y="445"/>
                </a:lnTo>
                <a:lnTo>
                  <a:pt x="124" y="443"/>
                </a:lnTo>
                <a:lnTo>
                  <a:pt x="125" y="441"/>
                </a:lnTo>
                <a:lnTo>
                  <a:pt x="127" y="438"/>
                </a:lnTo>
                <a:lnTo>
                  <a:pt x="127" y="435"/>
                </a:lnTo>
                <a:lnTo>
                  <a:pt x="128" y="432"/>
                </a:lnTo>
                <a:lnTo>
                  <a:pt x="129" y="430"/>
                </a:lnTo>
                <a:lnTo>
                  <a:pt x="129" y="429"/>
                </a:lnTo>
                <a:lnTo>
                  <a:pt x="130" y="428"/>
                </a:lnTo>
                <a:lnTo>
                  <a:pt x="130" y="427"/>
                </a:lnTo>
                <a:lnTo>
                  <a:pt x="108" y="414"/>
                </a:lnTo>
                <a:lnTo>
                  <a:pt x="96" y="423"/>
                </a:lnTo>
                <a:lnTo>
                  <a:pt x="96" y="424"/>
                </a:lnTo>
                <a:lnTo>
                  <a:pt x="95" y="424"/>
                </a:lnTo>
                <a:lnTo>
                  <a:pt x="94" y="425"/>
                </a:lnTo>
                <a:lnTo>
                  <a:pt x="93" y="425"/>
                </a:lnTo>
                <a:lnTo>
                  <a:pt x="90" y="425"/>
                </a:lnTo>
                <a:lnTo>
                  <a:pt x="89" y="425"/>
                </a:lnTo>
                <a:lnTo>
                  <a:pt x="87" y="424"/>
                </a:lnTo>
                <a:lnTo>
                  <a:pt x="83" y="422"/>
                </a:lnTo>
                <a:lnTo>
                  <a:pt x="81" y="421"/>
                </a:lnTo>
                <a:lnTo>
                  <a:pt x="80" y="418"/>
                </a:lnTo>
                <a:lnTo>
                  <a:pt x="79" y="417"/>
                </a:lnTo>
                <a:lnTo>
                  <a:pt x="77" y="417"/>
                </a:lnTo>
                <a:lnTo>
                  <a:pt x="77" y="416"/>
                </a:lnTo>
                <a:lnTo>
                  <a:pt x="76" y="416"/>
                </a:lnTo>
                <a:lnTo>
                  <a:pt x="76" y="415"/>
                </a:lnTo>
                <a:lnTo>
                  <a:pt x="75" y="414"/>
                </a:lnTo>
                <a:lnTo>
                  <a:pt x="75" y="413"/>
                </a:lnTo>
                <a:lnTo>
                  <a:pt x="75" y="411"/>
                </a:lnTo>
                <a:lnTo>
                  <a:pt x="74" y="410"/>
                </a:lnTo>
                <a:lnTo>
                  <a:pt x="75" y="408"/>
                </a:lnTo>
                <a:lnTo>
                  <a:pt x="75" y="406"/>
                </a:lnTo>
                <a:lnTo>
                  <a:pt x="77" y="403"/>
                </a:lnTo>
                <a:lnTo>
                  <a:pt x="79" y="402"/>
                </a:lnTo>
                <a:lnTo>
                  <a:pt x="80" y="400"/>
                </a:lnTo>
                <a:lnTo>
                  <a:pt x="82" y="397"/>
                </a:lnTo>
                <a:lnTo>
                  <a:pt x="83" y="395"/>
                </a:lnTo>
                <a:lnTo>
                  <a:pt x="85" y="394"/>
                </a:lnTo>
                <a:lnTo>
                  <a:pt x="85" y="393"/>
                </a:lnTo>
                <a:lnTo>
                  <a:pt x="86" y="392"/>
                </a:lnTo>
                <a:lnTo>
                  <a:pt x="68" y="373"/>
                </a:lnTo>
                <a:lnTo>
                  <a:pt x="53" y="380"/>
                </a:lnTo>
                <a:lnTo>
                  <a:pt x="52" y="381"/>
                </a:lnTo>
                <a:lnTo>
                  <a:pt x="49" y="381"/>
                </a:lnTo>
                <a:lnTo>
                  <a:pt x="48" y="381"/>
                </a:lnTo>
                <a:lnTo>
                  <a:pt x="46" y="380"/>
                </a:lnTo>
                <a:lnTo>
                  <a:pt x="44" y="379"/>
                </a:lnTo>
                <a:lnTo>
                  <a:pt x="41" y="375"/>
                </a:lnTo>
                <a:lnTo>
                  <a:pt x="40" y="373"/>
                </a:lnTo>
                <a:lnTo>
                  <a:pt x="39" y="371"/>
                </a:lnTo>
                <a:lnTo>
                  <a:pt x="38" y="369"/>
                </a:lnTo>
                <a:lnTo>
                  <a:pt x="38" y="368"/>
                </a:lnTo>
                <a:lnTo>
                  <a:pt x="37" y="368"/>
                </a:lnTo>
                <a:lnTo>
                  <a:pt x="37" y="367"/>
                </a:lnTo>
                <a:lnTo>
                  <a:pt x="35" y="366"/>
                </a:lnTo>
                <a:lnTo>
                  <a:pt x="35" y="365"/>
                </a:lnTo>
                <a:lnTo>
                  <a:pt x="35" y="362"/>
                </a:lnTo>
                <a:lnTo>
                  <a:pt x="37" y="361"/>
                </a:lnTo>
                <a:lnTo>
                  <a:pt x="37" y="359"/>
                </a:lnTo>
                <a:lnTo>
                  <a:pt x="39" y="358"/>
                </a:lnTo>
                <a:lnTo>
                  <a:pt x="40" y="357"/>
                </a:lnTo>
                <a:lnTo>
                  <a:pt x="42" y="354"/>
                </a:lnTo>
                <a:lnTo>
                  <a:pt x="45" y="352"/>
                </a:lnTo>
                <a:lnTo>
                  <a:pt x="46" y="351"/>
                </a:lnTo>
                <a:lnTo>
                  <a:pt x="48" y="349"/>
                </a:lnTo>
                <a:lnTo>
                  <a:pt x="49" y="347"/>
                </a:lnTo>
                <a:lnTo>
                  <a:pt x="51" y="347"/>
                </a:lnTo>
                <a:lnTo>
                  <a:pt x="39" y="324"/>
                </a:lnTo>
                <a:lnTo>
                  <a:pt x="24" y="327"/>
                </a:lnTo>
                <a:lnTo>
                  <a:pt x="23" y="327"/>
                </a:lnTo>
                <a:lnTo>
                  <a:pt x="21" y="327"/>
                </a:lnTo>
                <a:lnTo>
                  <a:pt x="19" y="327"/>
                </a:lnTo>
                <a:lnTo>
                  <a:pt x="18" y="326"/>
                </a:lnTo>
                <a:lnTo>
                  <a:pt x="17" y="325"/>
                </a:lnTo>
                <a:lnTo>
                  <a:pt x="14" y="323"/>
                </a:lnTo>
                <a:lnTo>
                  <a:pt x="13" y="320"/>
                </a:lnTo>
                <a:lnTo>
                  <a:pt x="12" y="317"/>
                </a:lnTo>
                <a:lnTo>
                  <a:pt x="12" y="314"/>
                </a:lnTo>
                <a:lnTo>
                  <a:pt x="11" y="313"/>
                </a:lnTo>
                <a:lnTo>
                  <a:pt x="11" y="312"/>
                </a:lnTo>
                <a:lnTo>
                  <a:pt x="11" y="311"/>
                </a:lnTo>
                <a:lnTo>
                  <a:pt x="11" y="310"/>
                </a:lnTo>
                <a:lnTo>
                  <a:pt x="11" y="309"/>
                </a:lnTo>
                <a:lnTo>
                  <a:pt x="11" y="307"/>
                </a:lnTo>
                <a:lnTo>
                  <a:pt x="11" y="305"/>
                </a:lnTo>
                <a:lnTo>
                  <a:pt x="12" y="304"/>
                </a:lnTo>
                <a:lnTo>
                  <a:pt x="13" y="303"/>
                </a:lnTo>
                <a:lnTo>
                  <a:pt x="14" y="302"/>
                </a:lnTo>
                <a:lnTo>
                  <a:pt x="17" y="300"/>
                </a:lnTo>
                <a:lnTo>
                  <a:pt x="19" y="299"/>
                </a:lnTo>
                <a:lnTo>
                  <a:pt x="23" y="298"/>
                </a:lnTo>
                <a:lnTo>
                  <a:pt x="25" y="297"/>
                </a:lnTo>
                <a:lnTo>
                  <a:pt x="26" y="296"/>
                </a:lnTo>
                <a:lnTo>
                  <a:pt x="28" y="295"/>
                </a:lnTo>
                <a:lnTo>
                  <a:pt x="30" y="295"/>
                </a:lnTo>
                <a:lnTo>
                  <a:pt x="24" y="269"/>
                </a:lnTo>
                <a:lnTo>
                  <a:pt x="9" y="268"/>
                </a:lnTo>
                <a:lnTo>
                  <a:pt x="7" y="268"/>
                </a:lnTo>
                <a:lnTo>
                  <a:pt x="6" y="268"/>
                </a:lnTo>
                <a:lnTo>
                  <a:pt x="5" y="267"/>
                </a:lnTo>
                <a:lnTo>
                  <a:pt x="3" y="265"/>
                </a:lnTo>
                <a:lnTo>
                  <a:pt x="2" y="264"/>
                </a:lnTo>
                <a:lnTo>
                  <a:pt x="2" y="262"/>
                </a:lnTo>
                <a:lnTo>
                  <a:pt x="0" y="258"/>
                </a:lnTo>
                <a:lnTo>
                  <a:pt x="0" y="255"/>
                </a:lnTo>
                <a:lnTo>
                  <a:pt x="0" y="253"/>
                </a:lnTo>
                <a:lnTo>
                  <a:pt x="0" y="251"/>
                </a:lnTo>
                <a:lnTo>
                  <a:pt x="0" y="250"/>
                </a:lnTo>
                <a:lnTo>
                  <a:pt x="0" y="249"/>
                </a:lnTo>
                <a:lnTo>
                  <a:pt x="0" y="248"/>
                </a:lnTo>
                <a:lnTo>
                  <a:pt x="0" y="247"/>
                </a:lnTo>
                <a:lnTo>
                  <a:pt x="2" y="246"/>
                </a:lnTo>
                <a:lnTo>
                  <a:pt x="2" y="244"/>
                </a:lnTo>
                <a:lnTo>
                  <a:pt x="3" y="243"/>
                </a:lnTo>
                <a:lnTo>
                  <a:pt x="5" y="242"/>
                </a:lnTo>
                <a:lnTo>
                  <a:pt x="6" y="241"/>
                </a:lnTo>
                <a:lnTo>
                  <a:pt x="9" y="241"/>
                </a:lnTo>
                <a:lnTo>
                  <a:pt x="12" y="240"/>
                </a:lnTo>
                <a:lnTo>
                  <a:pt x="14" y="240"/>
                </a:lnTo>
                <a:lnTo>
                  <a:pt x="17" y="239"/>
                </a:lnTo>
                <a:lnTo>
                  <a:pt x="19" y="239"/>
                </a:lnTo>
                <a:lnTo>
                  <a:pt x="21" y="239"/>
                </a:lnTo>
                <a:lnTo>
                  <a:pt x="23" y="237"/>
                </a:lnTo>
                <a:lnTo>
                  <a:pt x="24" y="213"/>
                </a:lnTo>
                <a:lnTo>
                  <a:pt x="9" y="207"/>
                </a:lnTo>
                <a:lnTo>
                  <a:pt x="9" y="206"/>
                </a:lnTo>
                <a:lnTo>
                  <a:pt x="7" y="206"/>
                </a:lnTo>
                <a:lnTo>
                  <a:pt x="6" y="205"/>
                </a:lnTo>
                <a:lnTo>
                  <a:pt x="5" y="203"/>
                </a:lnTo>
                <a:lnTo>
                  <a:pt x="4" y="201"/>
                </a:lnTo>
                <a:lnTo>
                  <a:pt x="4" y="199"/>
                </a:lnTo>
                <a:lnTo>
                  <a:pt x="4" y="195"/>
                </a:lnTo>
                <a:lnTo>
                  <a:pt x="5" y="193"/>
                </a:lnTo>
                <a:lnTo>
                  <a:pt x="5" y="191"/>
                </a:lnTo>
                <a:lnTo>
                  <a:pt x="5" y="188"/>
                </a:lnTo>
                <a:lnTo>
                  <a:pt x="6" y="187"/>
                </a:lnTo>
                <a:lnTo>
                  <a:pt x="6" y="186"/>
                </a:lnTo>
                <a:lnTo>
                  <a:pt x="6" y="185"/>
                </a:lnTo>
                <a:lnTo>
                  <a:pt x="7" y="184"/>
                </a:lnTo>
                <a:lnTo>
                  <a:pt x="9" y="182"/>
                </a:lnTo>
                <a:lnTo>
                  <a:pt x="11" y="181"/>
                </a:lnTo>
                <a:lnTo>
                  <a:pt x="12" y="180"/>
                </a:lnTo>
                <a:lnTo>
                  <a:pt x="14" y="180"/>
                </a:lnTo>
                <a:lnTo>
                  <a:pt x="17" y="180"/>
                </a:lnTo>
                <a:lnTo>
                  <a:pt x="19" y="181"/>
                </a:lnTo>
                <a:lnTo>
                  <a:pt x="23" y="181"/>
                </a:lnTo>
                <a:lnTo>
                  <a:pt x="25" y="181"/>
                </a:lnTo>
                <a:lnTo>
                  <a:pt x="27" y="181"/>
                </a:lnTo>
                <a:lnTo>
                  <a:pt x="30" y="181"/>
                </a:lnTo>
                <a:lnTo>
                  <a:pt x="31" y="181"/>
                </a:lnTo>
                <a:lnTo>
                  <a:pt x="39" y="157"/>
                </a:lnTo>
                <a:lnTo>
                  <a:pt x="26" y="149"/>
                </a:lnTo>
                <a:lnTo>
                  <a:pt x="25" y="149"/>
                </a:lnTo>
                <a:lnTo>
                  <a:pt x="25" y="147"/>
                </a:lnTo>
                <a:lnTo>
                  <a:pt x="24" y="146"/>
                </a:lnTo>
                <a:lnTo>
                  <a:pt x="23" y="145"/>
                </a:lnTo>
                <a:lnTo>
                  <a:pt x="23" y="144"/>
                </a:lnTo>
                <a:lnTo>
                  <a:pt x="21" y="142"/>
                </a:lnTo>
                <a:lnTo>
                  <a:pt x="23" y="139"/>
                </a:lnTo>
                <a:lnTo>
                  <a:pt x="24" y="136"/>
                </a:lnTo>
                <a:lnTo>
                  <a:pt x="25" y="133"/>
                </a:lnTo>
                <a:lnTo>
                  <a:pt x="26" y="131"/>
                </a:lnTo>
                <a:lnTo>
                  <a:pt x="26" y="130"/>
                </a:lnTo>
                <a:lnTo>
                  <a:pt x="27" y="129"/>
                </a:lnTo>
                <a:lnTo>
                  <a:pt x="27" y="128"/>
                </a:lnTo>
                <a:lnTo>
                  <a:pt x="28" y="128"/>
                </a:lnTo>
                <a:lnTo>
                  <a:pt x="28" y="126"/>
                </a:lnTo>
                <a:lnTo>
                  <a:pt x="30" y="126"/>
                </a:lnTo>
                <a:lnTo>
                  <a:pt x="31" y="125"/>
                </a:lnTo>
                <a:lnTo>
                  <a:pt x="32" y="124"/>
                </a:lnTo>
                <a:lnTo>
                  <a:pt x="33" y="124"/>
                </a:lnTo>
                <a:lnTo>
                  <a:pt x="35" y="124"/>
                </a:lnTo>
                <a:lnTo>
                  <a:pt x="38" y="124"/>
                </a:lnTo>
                <a:lnTo>
                  <a:pt x="40" y="125"/>
                </a:lnTo>
                <a:lnTo>
                  <a:pt x="42" y="125"/>
                </a:lnTo>
                <a:lnTo>
                  <a:pt x="45" y="126"/>
                </a:lnTo>
                <a:lnTo>
                  <a:pt x="47" y="128"/>
                </a:lnTo>
                <a:lnTo>
                  <a:pt x="49" y="129"/>
                </a:lnTo>
                <a:lnTo>
                  <a:pt x="52" y="129"/>
                </a:lnTo>
                <a:lnTo>
                  <a:pt x="53" y="130"/>
                </a:lnTo>
                <a:lnTo>
                  <a:pt x="67" y="108"/>
                </a:lnTo>
                <a:lnTo>
                  <a:pt x="56" y="96"/>
                </a:lnTo>
                <a:lnTo>
                  <a:pt x="56" y="95"/>
                </a:lnTo>
                <a:lnTo>
                  <a:pt x="55" y="94"/>
                </a:lnTo>
                <a:lnTo>
                  <a:pt x="55" y="92"/>
                </a:lnTo>
                <a:lnTo>
                  <a:pt x="54" y="90"/>
                </a:lnTo>
                <a:lnTo>
                  <a:pt x="55" y="88"/>
                </a:lnTo>
                <a:lnTo>
                  <a:pt x="55" y="85"/>
                </a:lnTo>
                <a:lnTo>
                  <a:pt x="58" y="83"/>
                </a:lnTo>
                <a:lnTo>
                  <a:pt x="60" y="81"/>
                </a:lnTo>
                <a:lnTo>
                  <a:pt x="61" y="80"/>
                </a:lnTo>
                <a:lnTo>
                  <a:pt x="62" y="78"/>
                </a:lnTo>
                <a:lnTo>
                  <a:pt x="63" y="77"/>
                </a:lnTo>
                <a:lnTo>
                  <a:pt x="65" y="76"/>
                </a:lnTo>
                <a:lnTo>
                  <a:pt x="66" y="75"/>
                </a:lnTo>
                <a:lnTo>
                  <a:pt x="67" y="75"/>
                </a:lnTo>
                <a:lnTo>
                  <a:pt x="69" y="75"/>
                </a:lnTo>
                <a:lnTo>
                  <a:pt x="70" y="75"/>
                </a:lnTo>
                <a:lnTo>
                  <a:pt x="73" y="75"/>
                </a:lnTo>
                <a:lnTo>
                  <a:pt x="74" y="76"/>
                </a:lnTo>
                <a:lnTo>
                  <a:pt x="76" y="77"/>
                </a:lnTo>
                <a:lnTo>
                  <a:pt x="79" y="78"/>
                </a:lnTo>
                <a:lnTo>
                  <a:pt x="81" y="80"/>
                </a:lnTo>
                <a:lnTo>
                  <a:pt x="83" y="82"/>
                </a:lnTo>
                <a:lnTo>
                  <a:pt x="86" y="83"/>
                </a:lnTo>
                <a:lnTo>
                  <a:pt x="87" y="84"/>
                </a:lnTo>
                <a:lnTo>
                  <a:pt x="88" y="84"/>
                </a:lnTo>
                <a:lnTo>
                  <a:pt x="107" y="68"/>
                </a:lnTo>
                <a:lnTo>
                  <a:pt x="101" y="53"/>
                </a:lnTo>
                <a:lnTo>
                  <a:pt x="100" y="53"/>
                </a:lnTo>
                <a:lnTo>
                  <a:pt x="100" y="52"/>
                </a:lnTo>
                <a:lnTo>
                  <a:pt x="100" y="50"/>
                </a:lnTo>
                <a:lnTo>
                  <a:pt x="100" y="49"/>
                </a:lnTo>
                <a:lnTo>
                  <a:pt x="100" y="48"/>
                </a:lnTo>
                <a:lnTo>
                  <a:pt x="101" y="46"/>
                </a:lnTo>
                <a:lnTo>
                  <a:pt x="102" y="43"/>
                </a:lnTo>
                <a:lnTo>
                  <a:pt x="104" y="42"/>
                </a:lnTo>
                <a:lnTo>
                  <a:pt x="107" y="40"/>
                </a:lnTo>
                <a:lnTo>
                  <a:pt x="109" y="39"/>
                </a:lnTo>
                <a:lnTo>
                  <a:pt x="110" y="38"/>
                </a:lnTo>
                <a:lnTo>
                  <a:pt x="111" y="38"/>
                </a:lnTo>
                <a:lnTo>
                  <a:pt x="113" y="36"/>
                </a:lnTo>
                <a:lnTo>
                  <a:pt x="114" y="36"/>
                </a:lnTo>
                <a:lnTo>
                  <a:pt x="115" y="36"/>
                </a:lnTo>
                <a:lnTo>
                  <a:pt x="116" y="35"/>
                </a:lnTo>
                <a:lnTo>
                  <a:pt x="117" y="35"/>
                </a:lnTo>
                <a:lnTo>
                  <a:pt x="120" y="36"/>
                </a:lnTo>
                <a:lnTo>
                  <a:pt x="121" y="36"/>
                </a:lnTo>
                <a:lnTo>
                  <a:pt x="123" y="39"/>
                </a:lnTo>
                <a:lnTo>
                  <a:pt x="124" y="40"/>
                </a:lnTo>
                <a:lnTo>
                  <a:pt x="127" y="42"/>
                </a:lnTo>
                <a:lnTo>
                  <a:pt x="128" y="45"/>
                </a:lnTo>
                <a:lnTo>
                  <a:pt x="130" y="47"/>
                </a:lnTo>
                <a:lnTo>
                  <a:pt x="131" y="48"/>
                </a:lnTo>
                <a:lnTo>
                  <a:pt x="132" y="49"/>
                </a:lnTo>
                <a:lnTo>
                  <a:pt x="134" y="50"/>
                </a:lnTo>
                <a:lnTo>
                  <a:pt x="134" y="52"/>
                </a:lnTo>
                <a:lnTo>
                  <a:pt x="156" y="39"/>
                </a:lnTo>
                <a:lnTo>
                  <a:pt x="153" y="24"/>
                </a:lnTo>
                <a:lnTo>
                  <a:pt x="153" y="22"/>
                </a:lnTo>
                <a:lnTo>
                  <a:pt x="153" y="21"/>
                </a:lnTo>
                <a:lnTo>
                  <a:pt x="153" y="20"/>
                </a:lnTo>
                <a:lnTo>
                  <a:pt x="155" y="18"/>
                </a:lnTo>
                <a:lnTo>
                  <a:pt x="156" y="17"/>
                </a:lnTo>
                <a:lnTo>
                  <a:pt x="157" y="14"/>
                </a:lnTo>
                <a:lnTo>
                  <a:pt x="160" y="13"/>
                </a:lnTo>
                <a:lnTo>
                  <a:pt x="164" y="12"/>
                </a:lnTo>
                <a:lnTo>
                  <a:pt x="166" y="12"/>
                </a:lnTo>
                <a:lnTo>
                  <a:pt x="167" y="11"/>
                </a:lnTo>
                <a:lnTo>
                  <a:pt x="169" y="11"/>
                </a:lnTo>
                <a:lnTo>
                  <a:pt x="170" y="11"/>
                </a:lnTo>
                <a:lnTo>
                  <a:pt x="171" y="11"/>
                </a:lnTo>
                <a:lnTo>
                  <a:pt x="172" y="11"/>
                </a:lnTo>
                <a:lnTo>
                  <a:pt x="173" y="11"/>
                </a:lnTo>
                <a:lnTo>
                  <a:pt x="175" y="11"/>
                </a:lnTo>
                <a:lnTo>
                  <a:pt x="176" y="12"/>
                </a:lnTo>
                <a:lnTo>
                  <a:pt x="178" y="13"/>
                </a:lnTo>
                <a:lnTo>
                  <a:pt x="179" y="14"/>
                </a:lnTo>
                <a:lnTo>
                  <a:pt x="180" y="17"/>
                </a:lnTo>
                <a:lnTo>
                  <a:pt x="182" y="20"/>
                </a:lnTo>
                <a:lnTo>
                  <a:pt x="183" y="22"/>
                </a:lnTo>
                <a:lnTo>
                  <a:pt x="184" y="25"/>
                </a:lnTo>
                <a:lnTo>
                  <a:pt x="185" y="27"/>
                </a:lnTo>
                <a:lnTo>
                  <a:pt x="185" y="28"/>
                </a:lnTo>
                <a:lnTo>
                  <a:pt x="186" y="29"/>
                </a:lnTo>
                <a:lnTo>
                  <a:pt x="211" y="24"/>
                </a:lnTo>
                <a:lnTo>
                  <a:pt x="212" y="8"/>
                </a:lnTo>
                <a:lnTo>
                  <a:pt x="213" y="7"/>
                </a:lnTo>
                <a:lnTo>
                  <a:pt x="213" y="6"/>
                </a:lnTo>
                <a:lnTo>
                  <a:pt x="213" y="5"/>
                </a:lnTo>
                <a:lnTo>
                  <a:pt x="214" y="2"/>
                </a:lnTo>
                <a:lnTo>
                  <a:pt x="217" y="1"/>
                </a:lnTo>
                <a:lnTo>
                  <a:pt x="219" y="1"/>
                </a:lnTo>
                <a:lnTo>
                  <a:pt x="222" y="0"/>
                </a:lnTo>
                <a:lnTo>
                  <a:pt x="225" y="0"/>
                </a:lnTo>
                <a:lnTo>
                  <a:pt x="227" y="0"/>
                </a:lnTo>
                <a:lnTo>
                  <a:pt x="229" y="0"/>
                </a:lnTo>
                <a:lnTo>
                  <a:pt x="231" y="0"/>
                </a:lnTo>
                <a:lnTo>
                  <a:pt x="232" y="0"/>
                </a:lnTo>
                <a:lnTo>
                  <a:pt x="233" y="0"/>
                </a:lnTo>
                <a:lnTo>
                  <a:pt x="235" y="1"/>
                </a:lnTo>
                <a:lnTo>
                  <a:pt x="236" y="1"/>
                </a:lnTo>
                <a:lnTo>
                  <a:pt x="238" y="2"/>
                </a:lnTo>
                <a:lnTo>
                  <a:pt x="239" y="5"/>
                </a:lnTo>
                <a:lnTo>
                  <a:pt x="239" y="6"/>
                </a:lnTo>
                <a:lnTo>
                  <a:pt x="240" y="9"/>
                </a:lnTo>
                <a:lnTo>
                  <a:pt x="240" y="12"/>
                </a:lnTo>
                <a:lnTo>
                  <a:pt x="241" y="14"/>
                </a:lnTo>
                <a:lnTo>
                  <a:pt x="241" y="17"/>
                </a:lnTo>
                <a:lnTo>
                  <a:pt x="241" y="19"/>
                </a:lnTo>
                <a:lnTo>
                  <a:pt x="242" y="21"/>
                </a:lnTo>
                <a:lnTo>
                  <a:pt x="242" y="22"/>
                </a:lnTo>
                <a:lnTo>
                  <a:pt x="268" y="24"/>
                </a:lnTo>
                <a:lnTo>
                  <a:pt x="273" y="9"/>
                </a:lnTo>
                <a:lnTo>
                  <a:pt x="273" y="8"/>
                </a:lnTo>
                <a:lnTo>
                  <a:pt x="274" y="8"/>
                </a:lnTo>
                <a:lnTo>
                  <a:pt x="274" y="7"/>
                </a:lnTo>
                <a:lnTo>
                  <a:pt x="275" y="6"/>
                </a:lnTo>
                <a:lnTo>
                  <a:pt x="276" y="5"/>
                </a:lnTo>
                <a:lnTo>
                  <a:pt x="279" y="4"/>
                </a:lnTo>
                <a:lnTo>
                  <a:pt x="281" y="4"/>
                </a:lnTo>
                <a:lnTo>
                  <a:pt x="284" y="4"/>
                </a:lnTo>
                <a:lnTo>
                  <a:pt x="288" y="5"/>
                </a:lnTo>
                <a:lnTo>
                  <a:pt x="290" y="5"/>
                </a:lnTo>
                <a:lnTo>
                  <a:pt x="291" y="5"/>
                </a:lnTo>
                <a:lnTo>
                  <a:pt x="293" y="6"/>
                </a:lnTo>
                <a:lnTo>
                  <a:pt x="294" y="6"/>
                </a:lnTo>
                <a:lnTo>
                  <a:pt x="295" y="6"/>
                </a:lnTo>
                <a:lnTo>
                  <a:pt x="296" y="7"/>
                </a:lnTo>
                <a:lnTo>
                  <a:pt x="297" y="7"/>
                </a:lnTo>
                <a:lnTo>
                  <a:pt x="297" y="8"/>
                </a:lnTo>
                <a:lnTo>
                  <a:pt x="298" y="11"/>
                </a:lnTo>
                <a:lnTo>
                  <a:pt x="300" y="12"/>
                </a:lnTo>
                <a:lnTo>
                  <a:pt x="300" y="14"/>
                </a:lnTo>
                <a:lnTo>
                  <a:pt x="300" y="17"/>
                </a:lnTo>
                <a:lnTo>
                  <a:pt x="300" y="19"/>
                </a:lnTo>
                <a:lnTo>
                  <a:pt x="300" y="22"/>
                </a:lnTo>
                <a:lnTo>
                  <a:pt x="298" y="25"/>
                </a:lnTo>
                <a:lnTo>
                  <a:pt x="298" y="27"/>
                </a:lnTo>
                <a:lnTo>
                  <a:pt x="298" y="29"/>
                </a:lnTo>
                <a:lnTo>
                  <a:pt x="298" y="31"/>
                </a:lnTo>
                <a:lnTo>
                  <a:pt x="323" y="39"/>
                </a:lnTo>
                <a:lnTo>
                  <a:pt x="332" y="26"/>
                </a:lnTo>
                <a:lnTo>
                  <a:pt x="332" y="25"/>
                </a:lnTo>
                <a:lnTo>
                  <a:pt x="333" y="24"/>
                </a:lnTo>
                <a:lnTo>
                  <a:pt x="335" y="22"/>
                </a:lnTo>
                <a:lnTo>
                  <a:pt x="337" y="22"/>
                </a:lnTo>
                <a:lnTo>
                  <a:pt x="338" y="22"/>
                </a:lnTo>
                <a:lnTo>
                  <a:pt x="340" y="22"/>
                </a:lnTo>
                <a:lnTo>
                  <a:pt x="344" y="24"/>
                </a:lnTo>
                <a:lnTo>
                  <a:pt x="346" y="25"/>
                </a:lnTo>
                <a:lnTo>
                  <a:pt x="349" y="26"/>
                </a:lnTo>
                <a:lnTo>
                  <a:pt x="351" y="27"/>
                </a:lnTo>
                <a:lnTo>
                  <a:pt x="352" y="27"/>
                </a:lnTo>
                <a:lnTo>
                  <a:pt x="352" y="28"/>
                </a:lnTo>
                <a:lnTo>
                  <a:pt x="353" y="28"/>
                </a:lnTo>
                <a:lnTo>
                  <a:pt x="355" y="29"/>
                </a:lnTo>
                <a:lnTo>
                  <a:pt x="355" y="31"/>
                </a:lnTo>
                <a:lnTo>
                  <a:pt x="356" y="32"/>
                </a:lnTo>
                <a:lnTo>
                  <a:pt x="357" y="33"/>
                </a:lnTo>
                <a:lnTo>
                  <a:pt x="357" y="35"/>
                </a:lnTo>
                <a:lnTo>
                  <a:pt x="356" y="38"/>
                </a:lnTo>
                <a:lnTo>
                  <a:pt x="356" y="40"/>
                </a:lnTo>
                <a:lnTo>
                  <a:pt x="355" y="42"/>
                </a:lnTo>
                <a:lnTo>
                  <a:pt x="353" y="45"/>
                </a:lnTo>
                <a:lnTo>
                  <a:pt x="352" y="47"/>
                </a:lnTo>
                <a:lnTo>
                  <a:pt x="352" y="49"/>
                </a:lnTo>
                <a:lnTo>
                  <a:pt x="351" y="52"/>
                </a:lnTo>
                <a:lnTo>
                  <a:pt x="351" y="53"/>
                </a:lnTo>
                <a:lnTo>
                  <a:pt x="372" y="67"/>
                </a:lnTo>
                <a:lnTo>
                  <a:pt x="385" y="56"/>
                </a:lnTo>
                <a:lnTo>
                  <a:pt x="386" y="55"/>
                </a:lnTo>
                <a:lnTo>
                  <a:pt x="388" y="55"/>
                </a:lnTo>
                <a:lnTo>
                  <a:pt x="390" y="54"/>
                </a:lnTo>
                <a:lnTo>
                  <a:pt x="392" y="55"/>
                </a:lnTo>
                <a:lnTo>
                  <a:pt x="394" y="55"/>
                </a:lnTo>
                <a:lnTo>
                  <a:pt x="397" y="57"/>
                </a:lnTo>
                <a:lnTo>
                  <a:pt x="399" y="60"/>
                </a:lnTo>
                <a:lnTo>
                  <a:pt x="401" y="61"/>
                </a:lnTo>
                <a:lnTo>
                  <a:pt x="402" y="62"/>
                </a:lnTo>
                <a:lnTo>
                  <a:pt x="402" y="63"/>
                </a:lnTo>
                <a:lnTo>
                  <a:pt x="404" y="63"/>
                </a:lnTo>
                <a:lnTo>
                  <a:pt x="404" y="64"/>
                </a:lnTo>
                <a:lnTo>
                  <a:pt x="405" y="64"/>
                </a:lnTo>
                <a:lnTo>
                  <a:pt x="405" y="66"/>
                </a:lnTo>
                <a:lnTo>
                  <a:pt x="406" y="67"/>
                </a:lnTo>
                <a:lnTo>
                  <a:pt x="406" y="69"/>
                </a:lnTo>
                <a:lnTo>
                  <a:pt x="406" y="70"/>
                </a:lnTo>
                <a:lnTo>
                  <a:pt x="406" y="73"/>
                </a:lnTo>
                <a:lnTo>
                  <a:pt x="405" y="74"/>
                </a:lnTo>
                <a:lnTo>
                  <a:pt x="404" y="76"/>
                </a:lnTo>
                <a:lnTo>
                  <a:pt x="401" y="78"/>
                </a:lnTo>
                <a:lnTo>
                  <a:pt x="400" y="81"/>
                </a:lnTo>
                <a:lnTo>
                  <a:pt x="399" y="83"/>
                </a:lnTo>
                <a:lnTo>
                  <a:pt x="398" y="85"/>
                </a:lnTo>
                <a:lnTo>
                  <a:pt x="397" y="87"/>
                </a:lnTo>
                <a:lnTo>
                  <a:pt x="395" y="88"/>
                </a:lnTo>
                <a:lnTo>
                  <a:pt x="413" y="106"/>
                </a:lnTo>
                <a:lnTo>
                  <a:pt x="427" y="99"/>
                </a:lnTo>
                <a:lnTo>
                  <a:pt x="428" y="99"/>
                </a:lnTo>
                <a:lnTo>
                  <a:pt x="429" y="99"/>
                </a:lnTo>
                <a:lnTo>
                  <a:pt x="430" y="99"/>
                </a:lnTo>
                <a:lnTo>
                  <a:pt x="433" y="99"/>
                </a:lnTo>
                <a:lnTo>
                  <a:pt x="434" y="99"/>
                </a:lnTo>
                <a:lnTo>
                  <a:pt x="436" y="102"/>
                </a:lnTo>
                <a:lnTo>
                  <a:pt x="439" y="104"/>
                </a:lnTo>
                <a:lnTo>
                  <a:pt x="440" y="106"/>
                </a:lnTo>
                <a:lnTo>
                  <a:pt x="442" y="109"/>
                </a:lnTo>
                <a:lnTo>
                  <a:pt x="442" y="110"/>
                </a:lnTo>
                <a:lnTo>
                  <a:pt x="443" y="111"/>
                </a:lnTo>
                <a:lnTo>
                  <a:pt x="443" y="112"/>
                </a:lnTo>
                <a:lnTo>
                  <a:pt x="445" y="113"/>
                </a:lnTo>
                <a:lnTo>
                  <a:pt x="445" y="115"/>
                </a:lnTo>
                <a:lnTo>
                  <a:pt x="445" y="116"/>
                </a:lnTo>
                <a:lnTo>
                  <a:pt x="445" y="117"/>
                </a:lnTo>
                <a:lnTo>
                  <a:pt x="445" y="119"/>
                </a:lnTo>
                <a:lnTo>
                  <a:pt x="443" y="120"/>
                </a:lnTo>
                <a:lnTo>
                  <a:pt x="442" y="122"/>
                </a:lnTo>
                <a:lnTo>
                  <a:pt x="440" y="124"/>
                </a:lnTo>
                <a:lnTo>
                  <a:pt x="439" y="125"/>
                </a:lnTo>
                <a:lnTo>
                  <a:pt x="436" y="128"/>
                </a:lnTo>
                <a:lnTo>
                  <a:pt x="434" y="129"/>
                </a:lnTo>
                <a:lnTo>
                  <a:pt x="432" y="131"/>
                </a:lnTo>
                <a:lnTo>
                  <a:pt x="430" y="132"/>
                </a:lnTo>
                <a:lnTo>
                  <a:pt x="429" y="132"/>
                </a:lnTo>
                <a:lnTo>
                  <a:pt x="429" y="133"/>
                </a:lnTo>
                <a:lnTo>
                  <a:pt x="442" y="156"/>
                </a:lnTo>
                <a:lnTo>
                  <a:pt x="457" y="153"/>
                </a:lnTo>
                <a:lnTo>
                  <a:pt x="459" y="153"/>
                </a:lnTo>
                <a:lnTo>
                  <a:pt x="460" y="153"/>
                </a:lnTo>
                <a:lnTo>
                  <a:pt x="461" y="153"/>
                </a:lnTo>
                <a:lnTo>
                  <a:pt x="462" y="153"/>
                </a:lnTo>
                <a:lnTo>
                  <a:pt x="464" y="154"/>
                </a:lnTo>
                <a:lnTo>
                  <a:pt x="466" y="157"/>
                </a:lnTo>
                <a:lnTo>
                  <a:pt x="467" y="160"/>
                </a:lnTo>
                <a:lnTo>
                  <a:pt x="468" y="163"/>
                </a:lnTo>
                <a:lnTo>
                  <a:pt x="469" y="165"/>
                </a:lnTo>
                <a:lnTo>
                  <a:pt x="469" y="167"/>
                </a:lnTo>
                <a:lnTo>
                  <a:pt x="469" y="168"/>
                </a:lnTo>
                <a:lnTo>
                  <a:pt x="470" y="170"/>
                </a:lnTo>
                <a:lnTo>
                  <a:pt x="470" y="171"/>
                </a:lnTo>
                <a:lnTo>
                  <a:pt x="470" y="172"/>
                </a:lnTo>
                <a:lnTo>
                  <a:pt x="470" y="173"/>
                </a:lnTo>
                <a:lnTo>
                  <a:pt x="469" y="174"/>
                </a:lnTo>
                <a:lnTo>
                  <a:pt x="469" y="175"/>
                </a:lnTo>
                <a:lnTo>
                  <a:pt x="468" y="178"/>
                </a:lnTo>
                <a:lnTo>
                  <a:pt x="466" y="179"/>
                </a:lnTo>
                <a:lnTo>
                  <a:pt x="463" y="180"/>
                </a:lnTo>
                <a:lnTo>
                  <a:pt x="461" y="181"/>
                </a:lnTo>
                <a:lnTo>
                  <a:pt x="459" y="182"/>
                </a:lnTo>
                <a:lnTo>
                  <a:pt x="456" y="184"/>
                </a:lnTo>
                <a:lnTo>
                  <a:pt x="454" y="184"/>
                </a:lnTo>
                <a:lnTo>
                  <a:pt x="453" y="185"/>
                </a:lnTo>
                <a:lnTo>
                  <a:pt x="452" y="185"/>
                </a:lnTo>
                <a:lnTo>
                  <a:pt x="450" y="186"/>
                </a:lnTo>
                <a:lnTo>
                  <a:pt x="456" y="210"/>
                </a:lnTo>
                <a:lnTo>
                  <a:pt x="471" y="212"/>
                </a:lnTo>
                <a:lnTo>
                  <a:pt x="473" y="212"/>
                </a:lnTo>
                <a:lnTo>
                  <a:pt x="475" y="213"/>
                </a:lnTo>
                <a:lnTo>
                  <a:pt x="476" y="213"/>
                </a:lnTo>
                <a:lnTo>
                  <a:pt x="477" y="214"/>
                </a:lnTo>
                <a:lnTo>
                  <a:pt x="478" y="216"/>
                </a:lnTo>
                <a:lnTo>
                  <a:pt x="480" y="219"/>
                </a:lnTo>
                <a:lnTo>
                  <a:pt x="480" y="221"/>
                </a:lnTo>
                <a:lnTo>
                  <a:pt x="480" y="224"/>
                </a:lnTo>
                <a:lnTo>
                  <a:pt x="480" y="227"/>
                </a:lnTo>
                <a:lnTo>
                  <a:pt x="481" y="229"/>
                </a:lnTo>
                <a:lnTo>
                  <a:pt x="481" y="230"/>
                </a:lnTo>
                <a:lnTo>
                  <a:pt x="481" y="231"/>
                </a:lnTo>
                <a:lnTo>
                  <a:pt x="480" y="233"/>
                </a:lnTo>
                <a:lnTo>
                  <a:pt x="480" y="234"/>
                </a:lnTo>
                <a:lnTo>
                  <a:pt x="478" y="236"/>
                </a:lnTo>
                <a:lnTo>
                  <a:pt x="477" y="237"/>
                </a:lnTo>
                <a:lnTo>
                  <a:pt x="476" y="239"/>
                </a:lnTo>
                <a:lnTo>
                  <a:pt x="474" y="239"/>
                </a:lnTo>
                <a:lnTo>
                  <a:pt x="471" y="240"/>
                </a:lnTo>
                <a:lnTo>
                  <a:pt x="469" y="240"/>
                </a:lnTo>
                <a:lnTo>
                  <a:pt x="466" y="241"/>
                </a:lnTo>
                <a:lnTo>
                  <a:pt x="463" y="241"/>
                </a:lnTo>
                <a:lnTo>
                  <a:pt x="461" y="241"/>
                </a:lnTo>
                <a:lnTo>
                  <a:pt x="459" y="242"/>
                </a:lnTo>
                <a:lnTo>
                  <a:pt x="457" y="242"/>
                </a:lnTo>
                <a:lnTo>
                  <a:pt x="457" y="268"/>
                </a:lnTo>
                <a:lnTo>
                  <a:pt x="471" y="272"/>
                </a:lnTo>
                <a:lnTo>
                  <a:pt x="471" y="274"/>
                </a:lnTo>
                <a:lnTo>
                  <a:pt x="473" y="274"/>
                </a:lnTo>
                <a:lnTo>
                  <a:pt x="474" y="274"/>
                </a:lnTo>
                <a:lnTo>
                  <a:pt x="475" y="275"/>
                </a:lnTo>
                <a:lnTo>
                  <a:pt x="476" y="276"/>
                </a:lnTo>
                <a:lnTo>
                  <a:pt x="476" y="278"/>
                </a:lnTo>
                <a:lnTo>
                  <a:pt x="477" y="281"/>
                </a:lnTo>
                <a:lnTo>
                  <a:pt x="476" y="284"/>
                </a:lnTo>
                <a:lnTo>
                  <a:pt x="476" y="288"/>
                </a:lnTo>
                <a:lnTo>
                  <a:pt x="475" y="290"/>
                </a:lnTo>
                <a:lnTo>
                  <a:pt x="475" y="291"/>
                </a:lnTo>
                <a:lnTo>
                  <a:pt x="475" y="292"/>
                </a:lnTo>
                <a:lnTo>
                  <a:pt x="475" y="293"/>
                </a:lnTo>
                <a:lnTo>
                  <a:pt x="474" y="295"/>
                </a:lnTo>
                <a:lnTo>
                  <a:pt x="474" y="296"/>
                </a:lnTo>
                <a:lnTo>
                  <a:pt x="473" y="297"/>
                </a:lnTo>
                <a:lnTo>
                  <a:pt x="471" y="298"/>
                </a:lnTo>
                <a:lnTo>
                  <a:pt x="470" y="298"/>
                </a:lnTo>
                <a:lnTo>
                  <a:pt x="468" y="299"/>
                </a:lnTo>
                <a:lnTo>
                  <a:pt x="467" y="299"/>
                </a:lnTo>
                <a:lnTo>
                  <a:pt x="463" y="299"/>
                </a:lnTo>
                <a:lnTo>
                  <a:pt x="461" y="299"/>
                </a:lnTo>
                <a:lnTo>
                  <a:pt x="459" y="299"/>
                </a:lnTo>
                <a:lnTo>
                  <a:pt x="455" y="299"/>
                </a:lnTo>
                <a:lnTo>
                  <a:pt x="453" y="298"/>
                </a:lnTo>
                <a:lnTo>
                  <a:pt x="452" y="298"/>
                </a:lnTo>
                <a:lnTo>
                  <a:pt x="450" y="298"/>
                </a:lnTo>
                <a:lnTo>
                  <a:pt x="449" y="298"/>
                </a:lnTo>
                <a:lnTo>
                  <a:pt x="442" y="323"/>
                </a:lnTo>
                <a:lnTo>
                  <a:pt x="455" y="332"/>
                </a:lnTo>
                <a:lnTo>
                  <a:pt x="456" y="332"/>
                </a:lnTo>
                <a:lnTo>
                  <a:pt x="456" y="333"/>
                </a:lnTo>
                <a:lnTo>
                  <a:pt x="457" y="334"/>
                </a:lnTo>
                <a:lnTo>
                  <a:pt x="459" y="337"/>
                </a:lnTo>
                <a:lnTo>
                  <a:pt x="459" y="338"/>
                </a:lnTo>
                <a:lnTo>
                  <a:pt x="459" y="340"/>
                </a:lnTo>
                <a:lnTo>
                  <a:pt x="457" y="344"/>
                </a:lnTo>
                <a:lnTo>
                  <a:pt x="455" y="346"/>
                </a:lnTo>
                <a:lnTo>
                  <a:pt x="454" y="348"/>
                </a:lnTo>
                <a:lnTo>
                  <a:pt x="454" y="351"/>
                </a:lnTo>
                <a:lnTo>
                  <a:pt x="453" y="352"/>
                </a:lnTo>
                <a:lnTo>
                  <a:pt x="453" y="353"/>
                </a:lnTo>
                <a:lnTo>
                  <a:pt x="452" y="353"/>
                </a:lnTo>
                <a:lnTo>
                  <a:pt x="452" y="354"/>
                </a:lnTo>
                <a:lnTo>
                  <a:pt x="450" y="355"/>
                </a:lnTo>
                <a:lnTo>
                  <a:pt x="449" y="355"/>
                </a:lnTo>
                <a:lnTo>
                  <a:pt x="447" y="357"/>
                </a:lnTo>
                <a:lnTo>
                  <a:pt x="446" y="357"/>
                </a:lnTo>
                <a:lnTo>
                  <a:pt x="443" y="355"/>
                </a:lnTo>
                <a:lnTo>
                  <a:pt x="441" y="355"/>
                </a:lnTo>
                <a:lnTo>
                  <a:pt x="438" y="354"/>
                </a:lnTo>
                <a:lnTo>
                  <a:pt x="435" y="353"/>
                </a:lnTo>
                <a:lnTo>
                  <a:pt x="433" y="352"/>
                </a:lnTo>
                <a:lnTo>
                  <a:pt x="430" y="352"/>
                </a:lnTo>
                <a:lnTo>
                  <a:pt x="429" y="351"/>
                </a:lnTo>
                <a:lnTo>
                  <a:pt x="428" y="351"/>
                </a:lnTo>
                <a:lnTo>
                  <a:pt x="427" y="351"/>
                </a:lnTo>
                <a:lnTo>
                  <a:pt x="414" y="372"/>
                </a:lnTo>
                <a:lnTo>
                  <a:pt x="423" y="385"/>
                </a:lnTo>
                <a:lnTo>
                  <a:pt x="425" y="386"/>
                </a:lnTo>
                <a:lnTo>
                  <a:pt x="426" y="388"/>
                </a:lnTo>
                <a:lnTo>
                  <a:pt x="426" y="389"/>
                </a:lnTo>
                <a:lnTo>
                  <a:pt x="426" y="392"/>
                </a:lnTo>
                <a:lnTo>
                  <a:pt x="425" y="394"/>
                </a:lnTo>
                <a:lnTo>
                  <a:pt x="422" y="396"/>
                </a:lnTo>
                <a:lnTo>
                  <a:pt x="420" y="399"/>
                </a:lnTo>
                <a:lnTo>
                  <a:pt x="419" y="401"/>
                </a:lnTo>
                <a:lnTo>
                  <a:pt x="418" y="402"/>
                </a:lnTo>
                <a:lnTo>
                  <a:pt x="416" y="402"/>
                </a:lnTo>
                <a:lnTo>
                  <a:pt x="416" y="403"/>
                </a:lnTo>
                <a:lnTo>
                  <a:pt x="415" y="404"/>
                </a:lnTo>
                <a:lnTo>
                  <a:pt x="414" y="404"/>
                </a:lnTo>
                <a:lnTo>
                  <a:pt x="413" y="406"/>
                </a:lnTo>
                <a:lnTo>
                  <a:pt x="412" y="406"/>
                </a:lnTo>
                <a:lnTo>
                  <a:pt x="409" y="406"/>
                </a:lnTo>
                <a:lnTo>
                  <a:pt x="408" y="406"/>
                </a:lnTo>
                <a:lnTo>
                  <a:pt x="406" y="404"/>
                </a:lnTo>
                <a:lnTo>
                  <a:pt x="404" y="403"/>
                </a:lnTo>
                <a:lnTo>
                  <a:pt x="401" y="401"/>
                </a:lnTo>
                <a:lnTo>
                  <a:pt x="399" y="400"/>
                </a:lnTo>
                <a:lnTo>
                  <a:pt x="398" y="399"/>
                </a:lnTo>
                <a:lnTo>
                  <a:pt x="395" y="397"/>
                </a:lnTo>
                <a:lnTo>
                  <a:pt x="394" y="396"/>
                </a:lnTo>
                <a:lnTo>
                  <a:pt x="393" y="395"/>
                </a:lnTo>
                <a:lnTo>
                  <a:pt x="392" y="395"/>
                </a:lnTo>
                <a:lnTo>
                  <a:pt x="373" y="413"/>
                </a:lnTo>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03" name="Freeform 199">
            <a:extLst>
              <a:ext uri="{FF2B5EF4-FFF2-40B4-BE49-F238E27FC236}">
                <a16:creationId xmlns:a16="http://schemas.microsoft.com/office/drawing/2014/main" id="{950DE687-462E-ED47-A893-FC25BEF55D33}"/>
              </a:ext>
            </a:extLst>
          </p:cNvPr>
          <p:cNvSpPr>
            <a:spLocks/>
          </p:cNvSpPr>
          <p:nvPr/>
        </p:nvSpPr>
        <p:spPr bwMode="auto">
          <a:xfrm>
            <a:off x="3087688" y="4532313"/>
            <a:ext cx="68262" cy="69850"/>
          </a:xfrm>
          <a:custGeom>
            <a:avLst/>
            <a:gdLst>
              <a:gd name="T0" fmla="*/ 2147483647 w 259"/>
              <a:gd name="T1" fmla="*/ 2147483647 h 259"/>
              <a:gd name="T2" fmla="*/ 2147483647 w 259"/>
              <a:gd name="T3" fmla="*/ 2147483647 h 259"/>
              <a:gd name="T4" fmla="*/ 2147483647 w 259"/>
              <a:gd name="T5" fmla="*/ 2147483647 h 259"/>
              <a:gd name="T6" fmla="*/ 2147483647 w 259"/>
              <a:gd name="T7" fmla="*/ 2147483647 h 259"/>
              <a:gd name="T8" fmla="*/ 2147483647 w 259"/>
              <a:gd name="T9" fmla="*/ 2147483647 h 259"/>
              <a:gd name="T10" fmla="*/ 2147483647 w 259"/>
              <a:gd name="T11" fmla="*/ 2147483647 h 259"/>
              <a:gd name="T12" fmla="*/ 2147483647 w 259"/>
              <a:gd name="T13" fmla="*/ 2147483647 h 259"/>
              <a:gd name="T14" fmla="*/ 2147483647 w 259"/>
              <a:gd name="T15" fmla="*/ 2147483647 h 259"/>
              <a:gd name="T16" fmla="*/ 2147483647 w 259"/>
              <a:gd name="T17" fmla="*/ 2147483647 h 259"/>
              <a:gd name="T18" fmla="*/ 2147483647 w 259"/>
              <a:gd name="T19" fmla="*/ 2147483647 h 259"/>
              <a:gd name="T20" fmla="*/ 2147483647 w 259"/>
              <a:gd name="T21" fmla="*/ 2147483647 h 259"/>
              <a:gd name="T22" fmla="*/ 2147483647 w 259"/>
              <a:gd name="T23" fmla="*/ 2147483647 h 259"/>
              <a:gd name="T24" fmla="*/ 2147483647 w 259"/>
              <a:gd name="T25" fmla="*/ 2147483647 h 259"/>
              <a:gd name="T26" fmla="*/ 2147483647 w 259"/>
              <a:gd name="T27" fmla="*/ 2147483647 h 259"/>
              <a:gd name="T28" fmla="*/ 2147483647 w 259"/>
              <a:gd name="T29" fmla="*/ 2147483647 h 259"/>
              <a:gd name="T30" fmla="*/ 2147483647 w 259"/>
              <a:gd name="T31" fmla="*/ 2147483647 h 259"/>
              <a:gd name="T32" fmla="*/ 2147483647 w 259"/>
              <a:gd name="T33" fmla="*/ 2147483647 h 259"/>
              <a:gd name="T34" fmla="*/ 2147483647 w 259"/>
              <a:gd name="T35" fmla="*/ 2147483647 h 259"/>
              <a:gd name="T36" fmla="*/ 2147483647 w 259"/>
              <a:gd name="T37" fmla="*/ 2147483647 h 259"/>
              <a:gd name="T38" fmla="*/ 2147483647 w 259"/>
              <a:gd name="T39" fmla="*/ 2147483647 h 259"/>
              <a:gd name="T40" fmla="*/ 2147483647 w 259"/>
              <a:gd name="T41" fmla="*/ 2147483647 h 259"/>
              <a:gd name="T42" fmla="*/ 2147483647 w 259"/>
              <a:gd name="T43" fmla="*/ 2147483647 h 259"/>
              <a:gd name="T44" fmla="*/ 2147483647 w 259"/>
              <a:gd name="T45" fmla="*/ 2147483647 h 259"/>
              <a:gd name="T46" fmla="*/ 2147483647 w 259"/>
              <a:gd name="T47" fmla="*/ 2147483647 h 259"/>
              <a:gd name="T48" fmla="*/ 2147483647 w 259"/>
              <a:gd name="T49" fmla="*/ 2147483647 h 259"/>
              <a:gd name="T50" fmla="*/ 2147483647 w 259"/>
              <a:gd name="T51" fmla="*/ 2147483647 h 259"/>
              <a:gd name="T52" fmla="*/ 2147483647 w 259"/>
              <a:gd name="T53" fmla="*/ 2147483647 h 259"/>
              <a:gd name="T54" fmla="*/ 2147483647 w 259"/>
              <a:gd name="T55" fmla="*/ 2147483647 h 259"/>
              <a:gd name="T56" fmla="*/ 2147483647 w 259"/>
              <a:gd name="T57" fmla="*/ 2147483647 h 259"/>
              <a:gd name="T58" fmla="*/ 2147483647 w 259"/>
              <a:gd name="T59" fmla="*/ 2147483647 h 259"/>
              <a:gd name="T60" fmla="*/ 2147483647 w 259"/>
              <a:gd name="T61" fmla="*/ 2147483647 h 259"/>
              <a:gd name="T62" fmla="*/ 2147483647 w 259"/>
              <a:gd name="T63" fmla="*/ 2147483647 h 259"/>
              <a:gd name="T64" fmla="*/ 2147483647 w 259"/>
              <a:gd name="T65" fmla="*/ 2147483647 h 259"/>
              <a:gd name="T66" fmla="*/ 2147483647 w 259"/>
              <a:gd name="T67" fmla="*/ 2147483647 h 259"/>
              <a:gd name="T68" fmla="*/ 2147483647 w 259"/>
              <a:gd name="T69" fmla="*/ 2147483647 h 259"/>
              <a:gd name="T70" fmla="*/ 2147483647 w 259"/>
              <a:gd name="T71" fmla="*/ 2147483647 h 259"/>
              <a:gd name="T72" fmla="*/ 2147483647 w 259"/>
              <a:gd name="T73" fmla="*/ 2147483647 h 259"/>
              <a:gd name="T74" fmla="*/ 2147483647 w 259"/>
              <a:gd name="T75" fmla="*/ 2147483647 h 259"/>
              <a:gd name="T76" fmla="*/ 2147483647 w 259"/>
              <a:gd name="T77" fmla="*/ 2147483647 h 259"/>
              <a:gd name="T78" fmla="*/ 2147483647 w 259"/>
              <a:gd name="T79" fmla="*/ 2147483647 h 259"/>
              <a:gd name="T80" fmla="*/ 2147483647 w 259"/>
              <a:gd name="T81" fmla="*/ 2147483647 h 259"/>
              <a:gd name="T82" fmla="*/ 2147483647 w 259"/>
              <a:gd name="T83" fmla="*/ 2147483647 h 259"/>
              <a:gd name="T84" fmla="*/ 2147483647 w 259"/>
              <a:gd name="T85" fmla="*/ 2147483647 h 259"/>
              <a:gd name="T86" fmla="*/ 2147483647 w 259"/>
              <a:gd name="T87" fmla="*/ 2147483647 h 259"/>
              <a:gd name="T88" fmla="*/ 2147483647 w 259"/>
              <a:gd name="T89" fmla="*/ 2147483647 h 259"/>
              <a:gd name="T90" fmla="*/ 2147483647 w 259"/>
              <a:gd name="T91" fmla="*/ 2147483647 h 259"/>
              <a:gd name="T92" fmla="*/ 2147483647 w 259"/>
              <a:gd name="T93" fmla="*/ 2147483647 h 259"/>
              <a:gd name="T94" fmla="*/ 2147483647 w 259"/>
              <a:gd name="T95" fmla="*/ 2147483647 h 259"/>
              <a:gd name="T96" fmla="*/ 2147483647 w 259"/>
              <a:gd name="T97" fmla="*/ 2147483647 h 259"/>
              <a:gd name="T98" fmla="*/ 2147483647 w 259"/>
              <a:gd name="T99" fmla="*/ 2147483647 h 259"/>
              <a:gd name="T100" fmla="*/ 2147483647 w 259"/>
              <a:gd name="T101" fmla="*/ 2147483647 h 259"/>
              <a:gd name="T102" fmla="*/ 2147483647 w 259"/>
              <a:gd name="T103" fmla="*/ 2147483647 h 259"/>
              <a:gd name="T104" fmla="*/ 2147483647 w 259"/>
              <a:gd name="T105" fmla="*/ 2147483647 h 259"/>
              <a:gd name="T106" fmla="*/ 2147483647 w 259"/>
              <a:gd name="T107" fmla="*/ 2147483647 h 259"/>
              <a:gd name="T108" fmla="*/ 2147483647 w 259"/>
              <a:gd name="T109" fmla="*/ 2147483647 h 259"/>
              <a:gd name="T110" fmla="*/ 2147483647 w 259"/>
              <a:gd name="T111" fmla="*/ 2147483647 h 259"/>
              <a:gd name="T112" fmla="*/ 2147483647 w 259"/>
              <a:gd name="T113" fmla="*/ 2147483647 h 259"/>
              <a:gd name="T114" fmla="*/ 2147483647 w 259"/>
              <a:gd name="T115" fmla="*/ 2147483647 h 259"/>
              <a:gd name="T116" fmla="*/ 2147483647 w 259"/>
              <a:gd name="T117" fmla="*/ 2147483647 h 259"/>
              <a:gd name="T118" fmla="*/ 2147483647 w 259"/>
              <a:gd name="T119" fmla="*/ 2147483647 h 259"/>
              <a:gd name="T120" fmla="*/ 0 w 259"/>
              <a:gd name="T121" fmla="*/ 2147483647 h 259"/>
              <a:gd name="T122" fmla="*/ 2147483647 w 259"/>
              <a:gd name="T123" fmla="*/ 2147483647 h 259"/>
              <a:gd name="T124" fmla="*/ 2147483647 w 259"/>
              <a:gd name="T125" fmla="*/ 2147483647 h 25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59"/>
              <a:gd name="T190" fmla="*/ 0 h 259"/>
              <a:gd name="T191" fmla="*/ 259 w 259"/>
              <a:gd name="T192" fmla="*/ 259 h 25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59" h="259">
                <a:moveTo>
                  <a:pt x="35" y="186"/>
                </a:moveTo>
                <a:lnTo>
                  <a:pt x="35" y="187"/>
                </a:lnTo>
                <a:lnTo>
                  <a:pt x="33" y="187"/>
                </a:lnTo>
                <a:lnTo>
                  <a:pt x="32" y="188"/>
                </a:lnTo>
                <a:lnTo>
                  <a:pt x="31" y="190"/>
                </a:lnTo>
                <a:lnTo>
                  <a:pt x="29" y="192"/>
                </a:lnTo>
                <a:lnTo>
                  <a:pt x="28" y="194"/>
                </a:lnTo>
                <a:lnTo>
                  <a:pt x="25" y="196"/>
                </a:lnTo>
                <a:lnTo>
                  <a:pt x="24" y="197"/>
                </a:lnTo>
                <a:lnTo>
                  <a:pt x="23" y="200"/>
                </a:lnTo>
                <a:lnTo>
                  <a:pt x="23" y="201"/>
                </a:lnTo>
                <a:lnTo>
                  <a:pt x="23" y="202"/>
                </a:lnTo>
                <a:lnTo>
                  <a:pt x="23" y="203"/>
                </a:lnTo>
                <a:lnTo>
                  <a:pt x="23" y="206"/>
                </a:lnTo>
                <a:lnTo>
                  <a:pt x="24" y="207"/>
                </a:lnTo>
                <a:lnTo>
                  <a:pt x="24" y="208"/>
                </a:lnTo>
                <a:lnTo>
                  <a:pt x="25" y="208"/>
                </a:lnTo>
                <a:lnTo>
                  <a:pt x="26" y="209"/>
                </a:lnTo>
                <a:lnTo>
                  <a:pt x="28" y="212"/>
                </a:lnTo>
                <a:lnTo>
                  <a:pt x="30" y="214"/>
                </a:lnTo>
                <a:lnTo>
                  <a:pt x="32" y="216"/>
                </a:lnTo>
                <a:lnTo>
                  <a:pt x="33" y="217"/>
                </a:lnTo>
                <a:lnTo>
                  <a:pt x="36" y="217"/>
                </a:lnTo>
                <a:lnTo>
                  <a:pt x="37" y="217"/>
                </a:lnTo>
                <a:lnTo>
                  <a:pt x="38" y="217"/>
                </a:lnTo>
                <a:lnTo>
                  <a:pt x="39" y="216"/>
                </a:lnTo>
                <a:lnTo>
                  <a:pt x="40" y="216"/>
                </a:lnTo>
                <a:lnTo>
                  <a:pt x="52" y="209"/>
                </a:lnTo>
                <a:lnTo>
                  <a:pt x="72" y="223"/>
                </a:lnTo>
                <a:lnTo>
                  <a:pt x="72" y="224"/>
                </a:lnTo>
                <a:lnTo>
                  <a:pt x="71" y="224"/>
                </a:lnTo>
                <a:lnTo>
                  <a:pt x="71" y="227"/>
                </a:lnTo>
                <a:lnTo>
                  <a:pt x="70" y="229"/>
                </a:lnTo>
                <a:lnTo>
                  <a:pt x="70" y="231"/>
                </a:lnTo>
                <a:lnTo>
                  <a:pt x="69" y="234"/>
                </a:lnTo>
                <a:lnTo>
                  <a:pt x="69" y="236"/>
                </a:lnTo>
                <a:lnTo>
                  <a:pt x="67" y="238"/>
                </a:lnTo>
                <a:lnTo>
                  <a:pt x="67" y="241"/>
                </a:lnTo>
                <a:lnTo>
                  <a:pt x="69" y="242"/>
                </a:lnTo>
                <a:lnTo>
                  <a:pt x="69" y="243"/>
                </a:lnTo>
                <a:lnTo>
                  <a:pt x="70" y="244"/>
                </a:lnTo>
                <a:lnTo>
                  <a:pt x="71" y="245"/>
                </a:lnTo>
                <a:lnTo>
                  <a:pt x="71" y="247"/>
                </a:lnTo>
                <a:lnTo>
                  <a:pt x="72" y="247"/>
                </a:lnTo>
                <a:lnTo>
                  <a:pt x="73" y="247"/>
                </a:lnTo>
                <a:lnTo>
                  <a:pt x="74" y="248"/>
                </a:lnTo>
                <a:lnTo>
                  <a:pt x="76" y="248"/>
                </a:lnTo>
                <a:lnTo>
                  <a:pt x="78" y="249"/>
                </a:lnTo>
                <a:lnTo>
                  <a:pt x="80" y="250"/>
                </a:lnTo>
                <a:lnTo>
                  <a:pt x="83" y="251"/>
                </a:lnTo>
                <a:lnTo>
                  <a:pt x="85" y="251"/>
                </a:lnTo>
                <a:lnTo>
                  <a:pt x="87" y="250"/>
                </a:lnTo>
                <a:lnTo>
                  <a:pt x="88" y="250"/>
                </a:lnTo>
                <a:lnTo>
                  <a:pt x="90" y="249"/>
                </a:lnTo>
                <a:lnTo>
                  <a:pt x="91" y="248"/>
                </a:lnTo>
                <a:lnTo>
                  <a:pt x="91" y="247"/>
                </a:lnTo>
                <a:lnTo>
                  <a:pt x="98" y="235"/>
                </a:lnTo>
                <a:lnTo>
                  <a:pt x="122" y="240"/>
                </a:lnTo>
                <a:lnTo>
                  <a:pt x="122" y="241"/>
                </a:lnTo>
                <a:lnTo>
                  <a:pt x="122" y="243"/>
                </a:lnTo>
                <a:lnTo>
                  <a:pt x="123" y="244"/>
                </a:lnTo>
                <a:lnTo>
                  <a:pt x="123" y="247"/>
                </a:lnTo>
                <a:lnTo>
                  <a:pt x="125" y="249"/>
                </a:lnTo>
                <a:lnTo>
                  <a:pt x="125" y="251"/>
                </a:lnTo>
                <a:lnTo>
                  <a:pt x="126" y="254"/>
                </a:lnTo>
                <a:lnTo>
                  <a:pt x="126" y="256"/>
                </a:lnTo>
                <a:lnTo>
                  <a:pt x="127" y="257"/>
                </a:lnTo>
                <a:lnTo>
                  <a:pt x="128" y="258"/>
                </a:lnTo>
                <a:lnTo>
                  <a:pt x="129" y="259"/>
                </a:lnTo>
                <a:lnTo>
                  <a:pt x="130" y="259"/>
                </a:lnTo>
                <a:lnTo>
                  <a:pt x="132" y="259"/>
                </a:lnTo>
                <a:lnTo>
                  <a:pt x="133" y="259"/>
                </a:lnTo>
                <a:lnTo>
                  <a:pt x="134" y="259"/>
                </a:lnTo>
                <a:lnTo>
                  <a:pt x="135" y="259"/>
                </a:lnTo>
                <a:lnTo>
                  <a:pt x="136" y="259"/>
                </a:lnTo>
                <a:lnTo>
                  <a:pt x="139" y="259"/>
                </a:lnTo>
                <a:lnTo>
                  <a:pt x="142" y="259"/>
                </a:lnTo>
                <a:lnTo>
                  <a:pt x="145" y="258"/>
                </a:lnTo>
                <a:lnTo>
                  <a:pt x="147" y="257"/>
                </a:lnTo>
                <a:lnTo>
                  <a:pt x="148" y="256"/>
                </a:lnTo>
                <a:lnTo>
                  <a:pt x="149" y="255"/>
                </a:lnTo>
                <a:lnTo>
                  <a:pt x="149" y="254"/>
                </a:lnTo>
                <a:lnTo>
                  <a:pt x="150" y="252"/>
                </a:lnTo>
                <a:lnTo>
                  <a:pt x="150" y="251"/>
                </a:lnTo>
                <a:lnTo>
                  <a:pt x="150" y="237"/>
                </a:lnTo>
                <a:lnTo>
                  <a:pt x="174" y="230"/>
                </a:lnTo>
                <a:lnTo>
                  <a:pt x="175" y="231"/>
                </a:lnTo>
                <a:lnTo>
                  <a:pt x="176" y="233"/>
                </a:lnTo>
                <a:lnTo>
                  <a:pt x="177" y="234"/>
                </a:lnTo>
                <a:lnTo>
                  <a:pt x="178" y="236"/>
                </a:lnTo>
                <a:lnTo>
                  <a:pt x="181" y="238"/>
                </a:lnTo>
                <a:lnTo>
                  <a:pt x="182" y="240"/>
                </a:lnTo>
                <a:lnTo>
                  <a:pt x="184" y="242"/>
                </a:lnTo>
                <a:lnTo>
                  <a:pt x="185" y="243"/>
                </a:lnTo>
                <a:lnTo>
                  <a:pt x="187" y="244"/>
                </a:lnTo>
                <a:lnTo>
                  <a:pt x="189" y="244"/>
                </a:lnTo>
                <a:lnTo>
                  <a:pt x="190" y="244"/>
                </a:lnTo>
                <a:lnTo>
                  <a:pt x="191" y="244"/>
                </a:lnTo>
                <a:lnTo>
                  <a:pt x="192" y="244"/>
                </a:lnTo>
                <a:lnTo>
                  <a:pt x="192" y="243"/>
                </a:lnTo>
                <a:lnTo>
                  <a:pt x="194" y="243"/>
                </a:lnTo>
                <a:lnTo>
                  <a:pt x="195" y="242"/>
                </a:lnTo>
                <a:lnTo>
                  <a:pt x="196" y="241"/>
                </a:lnTo>
                <a:lnTo>
                  <a:pt x="198" y="240"/>
                </a:lnTo>
                <a:lnTo>
                  <a:pt x="201" y="238"/>
                </a:lnTo>
                <a:lnTo>
                  <a:pt x="203" y="236"/>
                </a:lnTo>
                <a:lnTo>
                  <a:pt x="204" y="235"/>
                </a:lnTo>
                <a:lnTo>
                  <a:pt x="205" y="233"/>
                </a:lnTo>
                <a:lnTo>
                  <a:pt x="205" y="231"/>
                </a:lnTo>
                <a:lnTo>
                  <a:pt x="205" y="230"/>
                </a:lnTo>
                <a:lnTo>
                  <a:pt x="204" y="229"/>
                </a:lnTo>
                <a:lnTo>
                  <a:pt x="204" y="228"/>
                </a:lnTo>
                <a:lnTo>
                  <a:pt x="198" y="215"/>
                </a:lnTo>
                <a:lnTo>
                  <a:pt x="216" y="197"/>
                </a:lnTo>
                <a:lnTo>
                  <a:pt x="217" y="199"/>
                </a:lnTo>
                <a:lnTo>
                  <a:pt x="218" y="199"/>
                </a:lnTo>
                <a:lnTo>
                  <a:pt x="220" y="200"/>
                </a:lnTo>
                <a:lnTo>
                  <a:pt x="223" y="201"/>
                </a:lnTo>
                <a:lnTo>
                  <a:pt x="225" y="202"/>
                </a:lnTo>
                <a:lnTo>
                  <a:pt x="228" y="202"/>
                </a:lnTo>
                <a:lnTo>
                  <a:pt x="230" y="203"/>
                </a:lnTo>
                <a:lnTo>
                  <a:pt x="231" y="203"/>
                </a:lnTo>
                <a:lnTo>
                  <a:pt x="233" y="203"/>
                </a:lnTo>
                <a:lnTo>
                  <a:pt x="235" y="203"/>
                </a:lnTo>
                <a:lnTo>
                  <a:pt x="236" y="202"/>
                </a:lnTo>
                <a:lnTo>
                  <a:pt x="237" y="202"/>
                </a:lnTo>
                <a:lnTo>
                  <a:pt x="238" y="201"/>
                </a:lnTo>
                <a:lnTo>
                  <a:pt x="239" y="201"/>
                </a:lnTo>
                <a:lnTo>
                  <a:pt x="239" y="200"/>
                </a:lnTo>
                <a:lnTo>
                  <a:pt x="239" y="199"/>
                </a:lnTo>
                <a:lnTo>
                  <a:pt x="240" y="197"/>
                </a:lnTo>
                <a:lnTo>
                  <a:pt x="242" y="195"/>
                </a:lnTo>
                <a:lnTo>
                  <a:pt x="243" y="193"/>
                </a:lnTo>
                <a:lnTo>
                  <a:pt x="244" y="190"/>
                </a:lnTo>
                <a:lnTo>
                  <a:pt x="244" y="188"/>
                </a:lnTo>
                <a:lnTo>
                  <a:pt x="244" y="186"/>
                </a:lnTo>
                <a:lnTo>
                  <a:pt x="244" y="185"/>
                </a:lnTo>
                <a:lnTo>
                  <a:pt x="243" y="183"/>
                </a:lnTo>
                <a:lnTo>
                  <a:pt x="242" y="182"/>
                </a:lnTo>
                <a:lnTo>
                  <a:pt x="242" y="181"/>
                </a:lnTo>
                <a:lnTo>
                  <a:pt x="231" y="173"/>
                </a:lnTo>
                <a:lnTo>
                  <a:pt x="237" y="150"/>
                </a:lnTo>
                <a:lnTo>
                  <a:pt x="238" y="150"/>
                </a:lnTo>
                <a:lnTo>
                  <a:pt x="239" y="150"/>
                </a:lnTo>
                <a:lnTo>
                  <a:pt x="240" y="150"/>
                </a:lnTo>
                <a:lnTo>
                  <a:pt x="243" y="150"/>
                </a:lnTo>
                <a:lnTo>
                  <a:pt x="245" y="150"/>
                </a:lnTo>
                <a:lnTo>
                  <a:pt x="247" y="148"/>
                </a:lnTo>
                <a:lnTo>
                  <a:pt x="250" y="148"/>
                </a:lnTo>
                <a:lnTo>
                  <a:pt x="252" y="148"/>
                </a:lnTo>
                <a:lnTo>
                  <a:pt x="254" y="147"/>
                </a:lnTo>
                <a:lnTo>
                  <a:pt x="256" y="147"/>
                </a:lnTo>
                <a:lnTo>
                  <a:pt x="257" y="146"/>
                </a:lnTo>
                <a:lnTo>
                  <a:pt x="258" y="145"/>
                </a:lnTo>
                <a:lnTo>
                  <a:pt x="258" y="144"/>
                </a:lnTo>
                <a:lnTo>
                  <a:pt x="259" y="143"/>
                </a:lnTo>
                <a:lnTo>
                  <a:pt x="259" y="141"/>
                </a:lnTo>
                <a:lnTo>
                  <a:pt x="259" y="140"/>
                </a:lnTo>
                <a:lnTo>
                  <a:pt x="259" y="139"/>
                </a:lnTo>
                <a:lnTo>
                  <a:pt x="259" y="138"/>
                </a:lnTo>
                <a:lnTo>
                  <a:pt x="259" y="136"/>
                </a:lnTo>
                <a:lnTo>
                  <a:pt x="259" y="133"/>
                </a:lnTo>
                <a:lnTo>
                  <a:pt x="259" y="130"/>
                </a:lnTo>
                <a:lnTo>
                  <a:pt x="258" y="127"/>
                </a:lnTo>
                <a:lnTo>
                  <a:pt x="257" y="126"/>
                </a:lnTo>
                <a:lnTo>
                  <a:pt x="256" y="125"/>
                </a:lnTo>
                <a:lnTo>
                  <a:pt x="254" y="124"/>
                </a:lnTo>
                <a:lnTo>
                  <a:pt x="253" y="124"/>
                </a:lnTo>
                <a:lnTo>
                  <a:pt x="252" y="124"/>
                </a:lnTo>
                <a:lnTo>
                  <a:pt x="239" y="122"/>
                </a:lnTo>
                <a:lnTo>
                  <a:pt x="235" y="97"/>
                </a:lnTo>
                <a:lnTo>
                  <a:pt x="236" y="96"/>
                </a:lnTo>
                <a:lnTo>
                  <a:pt x="237" y="96"/>
                </a:lnTo>
                <a:lnTo>
                  <a:pt x="239" y="95"/>
                </a:lnTo>
                <a:lnTo>
                  <a:pt x="240" y="92"/>
                </a:lnTo>
                <a:lnTo>
                  <a:pt x="243" y="91"/>
                </a:lnTo>
                <a:lnTo>
                  <a:pt x="245" y="90"/>
                </a:lnTo>
                <a:lnTo>
                  <a:pt x="247" y="89"/>
                </a:lnTo>
                <a:lnTo>
                  <a:pt x="249" y="88"/>
                </a:lnTo>
                <a:lnTo>
                  <a:pt x="250" y="85"/>
                </a:lnTo>
                <a:lnTo>
                  <a:pt x="250" y="84"/>
                </a:lnTo>
                <a:lnTo>
                  <a:pt x="250" y="83"/>
                </a:lnTo>
                <a:lnTo>
                  <a:pt x="250" y="82"/>
                </a:lnTo>
                <a:lnTo>
                  <a:pt x="250" y="81"/>
                </a:lnTo>
                <a:lnTo>
                  <a:pt x="250" y="79"/>
                </a:lnTo>
                <a:lnTo>
                  <a:pt x="249" y="78"/>
                </a:lnTo>
                <a:lnTo>
                  <a:pt x="249" y="76"/>
                </a:lnTo>
                <a:lnTo>
                  <a:pt x="247" y="75"/>
                </a:lnTo>
                <a:lnTo>
                  <a:pt x="246" y="71"/>
                </a:lnTo>
                <a:lnTo>
                  <a:pt x="244" y="69"/>
                </a:lnTo>
                <a:lnTo>
                  <a:pt x="243" y="68"/>
                </a:lnTo>
                <a:lnTo>
                  <a:pt x="240" y="67"/>
                </a:lnTo>
                <a:lnTo>
                  <a:pt x="239" y="67"/>
                </a:lnTo>
                <a:lnTo>
                  <a:pt x="238" y="67"/>
                </a:lnTo>
                <a:lnTo>
                  <a:pt x="237" y="67"/>
                </a:lnTo>
                <a:lnTo>
                  <a:pt x="236" y="67"/>
                </a:lnTo>
                <a:lnTo>
                  <a:pt x="223" y="71"/>
                </a:lnTo>
                <a:lnTo>
                  <a:pt x="206" y="53"/>
                </a:lnTo>
                <a:lnTo>
                  <a:pt x="208" y="51"/>
                </a:lnTo>
                <a:lnTo>
                  <a:pt x="208" y="50"/>
                </a:lnTo>
                <a:lnTo>
                  <a:pt x="209" y="49"/>
                </a:lnTo>
                <a:lnTo>
                  <a:pt x="210" y="47"/>
                </a:lnTo>
                <a:lnTo>
                  <a:pt x="211" y="46"/>
                </a:lnTo>
                <a:lnTo>
                  <a:pt x="212" y="43"/>
                </a:lnTo>
                <a:lnTo>
                  <a:pt x="213" y="41"/>
                </a:lnTo>
                <a:lnTo>
                  <a:pt x="215" y="39"/>
                </a:lnTo>
                <a:lnTo>
                  <a:pt x="215" y="36"/>
                </a:lnTo>
                <a:lnTo>
                  <a:pt x="215" y="35"/>
                </a:lnTo>
                <a:lnTo>
                  <a:pt x="215" y="33"/>
                </a:lnTo>
                <a:lnTo>
                  <a:pt x="215" y="32"/>
                </a:lnTo>
                <a:lnTo>
                  <a:pt x="213" y="30"/>
                </a:lnTo>
                <a:lnTo>
                  <a:pt x="212" y="29"/>
                </a:lnTo>
                <a:lnTo>
                  <a:pt x="211" y="28"/>
                </a:lnTo>
                <a:lnTo>
                  <a:pt x="210" y="27"/>
                </a:lnTo>
                <a:lnTo>
                  <a:pt x="208" y="26"/>
                </a:lnTo>
                <a:lnTo>
                  <a:pt x="205" y="25"/>
                </a:lnTo>
                <a:lnTo>
                  <a:pt x="203" y="22"/>
                </a:lnTo>
                <a:lnTo>
                  <a:pt x="201" y="22"/>
                </a:lnTo>
                <a:lnTo>
                  <a:pt x="198" y="22"/>
                </a:lnTo>
                <a:lnTo>
                  <a:pt x="197" y="22"/>
                </a:lnTo>
                <a:lnTo>
                  <a:pt x="196" y="23"/>
                </a:lnTo>
                <a:lnTo>
                  <a:pt x="195" y="23"/>
                </a:lnTo>
                <a:lnTo>
                  <a:pt x="195" y="25"/>
                </a:lnTo>
                <a:lnTo>
                  <a:pt x="194" y="25"/>
                </a:lnTo>
                <a:lnTo>
                  <a:pt x="184" y="34"/>
                </a:lnTo>
                <a:lnTo>
                  <a:pt x="162" y="25"/>
                </a:lnTo>
                <a:lnTo>
                  <a:pt x="162" y="23"/>
                </a:lnTo>
                <a:lnTo>
                  <a:pt x="162" y="21"/>
                </a:lnTo>
                <a:lnTo>
                  <a:pt x="162" y="19"/>
                </a:lnTo>
                <a:lnTo>
                  <a:pt x="162" y="16"/>
                </a:lnTo>
                <a:lnTo>
                  <a:pt x="162" y="14"/>
                </a:lnTo>
                <a:lnTo>
                  <a:pt x="162" y="12"/>
                </a:lnTo>
                <a:lnTo>
                  <a:pt x="162" y="9"/>
                </a:lnTo>
                <a:lnTo>
                  <a:pt x="162" y="7"/>
                </a:lnTo>
                <a:lnTo>
                  <a:pt x="161" y="6"/>
                </a:lnTo>
                <a:lnTo>
                  <a:pt x="161" y="5"/>
                </a:lnTo>
                <a:lnTo>
                  <a:pt x="160" y="4"/>
                </a:lnTo>
                <a:lnTo>
                  <a:pt x="159" y="2"/>
                </a:lnTo>
                <a:lnTo>
                  <a:pt x="157" y="2"/>
                </a:lnTo>
                <a:lnTo>
                  <a:pt x="156" y="2"/>
                </a:lnTo>
                <a:lnTo>
                  <a:pt x="155" y="2"/>
                </a:lnTo>
                <a:lnTo>
                  <a:pt x="154" y="1"/>
                </a:lnTo>
                <a:lnTo>
                  <a:pt x="153" y="1"/>
                </a:lnTo>
                <a:lnTo>
                  <a:pt x="150" y="1"/>
                </a:lnTo>
                <a:lnTo>
                  <a:pt x="148" y="1"/>
                </a:lnTo>
                <a:lnTo>
                  <a:pt x="145" y="0"/>
                </a:lnTo>
                <a:lnTo>
                  <a:pt x="142" y="1"/>
                </a:lnTo>
                <a:lnTo>
                  <a:pt x="141" y="2"/>
                </a:lnTo>
                <a:lnTo>
                  <a:pt x="140" y="4"/>
                </a:lnTo>
                <a:lnTo>
                  <a:pt x="139" y="5"/>
                </a:lnTo>
                <a:lnTo>
                  <a:pt x="138" y="5"/>
                </a:lnTo>
                <a:lnTo>
                  <a:pt x="138" y="6"/>
                </a:lnTo>
                <a:lnTo>
                  <a:pt x="134" y="20"/>
                </a:lnTo>
                <a:lnTo>
                  <a:pt x="109" y="21"/>
                </a:lnTo>
                <a:lnTo>
                  <a:pt x="108" y="20"/>
                </a:lnTo>
                <a:lnTo>
                  <a:pt x="108" y="19"/>
                </a:lnTo>
                <a:lnTo>
                  <a:pt x="107" y="16"/>
                </a:lnTo>
                <a:lnTo>
                  <a:pt x="106" y="14"/>
                </a:lnTo>
                <a:lnTo>
                  <a:pt x="105" y="12"/>
                </a:lnTo>
                <a:lnTo>
                  <a:pt x="104" y="9"/>
                </a:lnTo>
                <a:lnTo>
                  <a:pt x="102" y="8"/>
                </a:lnTo>
                <a:lnTo>
                  <a:pt x="101" y="6"/>
                </a:lnTo>
                <a:lnTo>
                  <a:pt x="100" y="5"/>
                </a:lnTo>
                <a:lnTo>
                  <a:pt x="99" y="5"/>
                </a:lnTo>
                <a:lnTo>
                  <a:pt x="98" y="4"/>
                </a:lnTo>
                <a:lnTo>
                  <a:pt x="95" y="4"/>
                </a:lnTo>
                <a:lnTo>
                  <a:pt x="94" y="4"/>
                </a:lnTo>
                <a:lnTo>
                  <a:pt x="93" y="4"/>
                </a:lnTo>
                <a:lnTo>
                  <a:pt x="93" y="5"/>
                </a:lnTo>
                <a:lnTo>
                  <a:pt x="92" y="5"/>
                </a:lnTo>
                <a:lnTo>
                  <a:pt x="91" y="5"/>
                </a:lnTo>
                <a:lnTo>
                  <a:pt x="88" y="6"/>
                </a:lnTo>
                <a:lnTo>
                  <a:pt x="86" y="7"/>
                </a:lnTo>
                <a:lnTo>
                  <a:pt x="83" y="8"/>
                </a:lnTo>
                <a:lnTo>
                  <a:pt x="81" y="9"/>
                </a:lnTo>
                <a:lnTo>
                  <a:pt x="80" y="12"/>
                </a:lnTo>
                <a:lnTo>
                  <a:pt x="79" y="13"/>
                </a:lnTo>
                <a:lnTo>
                  <a:pt x="79" y="14"/>
                </a:lnTo>
                <a:lnTo>
                  <a:pt x="79" y="15"/>
                </a:lnTo>
                <a:lnTo>
                  <a:pt x="79" y="16"/>
                </a:lnTo>
                <a:lnTo>
                  <a:pt x="81" y="29"/>
                </a:lnTo>
                <a:lnTo>
                  <a:pt x="62" y="43"/>
                </a:lnTo>
                <a:lnTo>
                  <a:pt x="62" y="42"/>
                </a:lnTo>
                <a:lnTo>
                  <a:pt x="60" y="42"/>
                </a:lnTo>
                <a:lnTo>
                  <a:pt x="59" y="41"/>
                </a:lnTo>
                <a:lnTo>
                  <a:pt x="57" y="40"/>
                </a:lnTo>
                <a:lnTo>
                  <a:pt x="55" y="39"/>
                </a:lnTo>
                <a:lnTo>
                  <a:pt x="53" y="36"/>
                </a:lnTo>
                <a:lnTo>
                  <a:pt x="51" y="35"/>
                </a:lnTo>
                <a:lnTo>
                  <a:pt x="49" y="34"/>
                </a:lnTo>
                <a:lnTo>
                  <a:pt x="47" y="33"/>
                </a:lnTo>
                <a:lnTo>
                  <a:pt x="45" y="33"/>
                </a:lnTo>
                <a:lnTo>
                  <a:pt x="44" y="33"/>
                </a:lnTo>
                <a:lnTo>
                  <a:pt x="43" y="33"/>
                </a:lnTo>
                <a:lnTo>
                  <a:pt x="42" y="34"/>
                </a:lnTo>
                <a:lnTo>
                  <a:pt x="40" y="34"/>
                </a:lnTo>
                <a:lnTo>
                  <a:pt x="40" y="35"/>
                </a:lnTo>
                <a:lnTo>
                  <a:pt x="39" y="35"/>
                </a:lnTo>
                <a:lnTo>
                  <a:pt x="38" y="36"/>
                </a:lnTo>
                <a:lnTo>
                  <a:pt x="37" y="37"/>
                </a:lnTo>
                <a:lnTo>
                  <a:pt x="36" y="39"/>
                </a:lnTo>
                <a:lnTo>
                  <a:pt x="33" y="41"/>
                </a:lnTo>
                <a:lnTo>
                  <a:pt x="32" y="43"/>
                </a:lnTo>
                <a:lnTo>
                  <a:pt x="31" y="46"/>
                </a:lnTo>
                <a:lnTo>
                  <a:pt x="31" y="48"/>
                </a:lnTo>
                <a:lnTo>
                  <a:pt x="31" y="49"/>
                </a:lnTo>
                <a:lnTo>
                  <a:pt x="31" y="50"/>
                </a:lnTo>
                <a:lnTo>
                  <a:pt x="32" y="51"/>
                </a:lnTo>
                <a:lnTo>
                  <a:pt x="32" y="53"/>
                </a:lnTo>
                <a:lnTo>
                  <a:pt x="40" y="63"/>
                </a:lnTo>
                <a:lnTo>
                  <a:pt x="29" y="84"/>
                </a:lnTo>
                <a:lnTo>
                  <a:pt x="28" y="84"/>
                </a:lnTo>
                <a:lnTo>
                  <a:pt x="25" y="84"/>
                </a:lnTo>
                <a:lnTo>
                  <a:pt x="23" y="83"/>
                </a:lnTo>
                <a:lnTo>
                  <a:pt x="21" y="83"/>
                </a:lnTo>
                <a:lnTo>
                  <a:pt x="18" y="83"/>
                </a:lnTo>
                <a:lnTo>
                  <a:pt x="16" y="83"/>
                </a:lnTo>
                <a:lnTo>
                  <a:pt x="14" y="82"/>
                </a:lnTo>
                <a:lnTo>
                  <a:pt x="11" y="82"/>
                </a:lnTo>
                <a:lnTo>
                  <a:pt x="10" y="83"/>
                </a:lnTo>
                <a:lnTo>
                  <a:pt x="9" y="83"/>
                </a:lnTo>
                <a:lnTo>
                  <a:pt x="8" y="84"/>
                </a:lnTo>
                <a:lnTo>
                  <a:pt x="7" y="85"/>
                </a:lnTo>
                <a:lnTo>
                  <a:pt x="7" y="86"/>
                </a:lnTo>
                <a:lnTo>
                  <a:pt x="5" y="86"/>
                </a:lnTo>
                <a:lnTo>
                  <a:pt x="5" y="88"/>
                </a:lnTo>
                <a:lnTo>
                  <a:pt x="5" y="89"/>
                </a:lnTo>
                <a:lnTo>
                  <a:pt x="4" y="91"/>
                </a:lnTo>
                <a:lnTo>
                  <a:pt x="4" y="92"/>
                </a:lnTo>
                <a:lnTo>
                  <a:pt x="3" y="96"/>
                </a:lnTo>
                <a:lnTo>
                  <a:pt x="3" y="98"/>
                </a:lnTo>
                <a:lnTo>
                  <a:pt x="3" y="101"/>
                </a:lnTo>
                <a:lnTo>
                  <a:pt x="3" y="103"/>
                </a:lnTo>
                <a:lnTo>
                  <a:pt x="4" y="104"/>
                </a:lnTo>
                <a:lnTo>
                  <a:pt x="5" y="105"/>
                </a:lnTo>
                <a:lnTo>
                  <a:pt x="7" y="105"/>
                </a:lnTo>
                <a:lnTo>
                  <a:pt x="8" y="106"/>
                </a:lnTo>
                <a:lnTo>
                  <a:pt x="21" y="111"/>
                </a:lnTo>
                <a:lnTo>
                  <a:pt x="19" y="136"/>
                </a:lnTo>
                <a:lnTo>
                  <a:pt x="18" y="136"/>
                </a:lnTo>
                <a:lnTo>
                  <a:pt x="17" y="137"/>
                </a:lnTo>
                <a:lnTo>
                  <a:pt x="16" y="137"/>
                </a:lnTo>
                <a:lnTo>
                  <a:pt x="14" y="138"/>
                </a:lnTo>
                <a:lnTo>
                  <a:pt x="11" y="139"/>
                </a:lnTo>
                <a:lnTo>
                  <a:pt x="9" y="139"/>
                </a:lnTo>
                <a:lnTo>
                  <a:pt x="7" y="140"/>
                </a:lnTo>
                <a:lnTo>
                  <a:pt x="4" y="141"/>
                </a:lnTo>
                <a:lnTo>
                  <a:pt x="3" y="143"/>
                </a:lnTo>
                <a:lnTo>
                  <a:pt x="2" y="144"/>
                </a:lnTo>
                <a:lnTo>
                  <a:pt x="1" y="145"/>
                </a:lnTo>
                <a:lnTo>
                  <a:pt x="1" y="146"/>
                </a:lnTo>
                <a:lnTo>
                  <a:pt x="0" y="147"/>
                </a:lnTo>
                <a:lnTo>
                  <a:pt x="0" y="148"/>
                </a:lnTo>
                <a:lnTo>
                  <a:pt x="0" y="150"/>
                </a:lnTo>
                <a:lnTo>
                  <a:pt x="1" y="150"/>
                </a:lnTo>
                <a:lnTo>
                  <a:pt x="1" y="151"/>
                </a:lnTo>
                <a:lnTo>
                  <a:pt x="1" y="153"/>
                </a:lnTo>
                <a:lnTo>
                  <a:pt x="1" y="155"/>
                </a:lnTo>
                <a:lnTo>
                  <a:pt x="2" y="158"/>
                </a:lnTo>
                <a:lnTo>
                  <a:pt x="3" y="160"/>
                </a:lnTo>
                <a:lnTo>
                  <a:pt x="4" y="162"/>
                </a:lnTo>
                <a:lnTo>
                  <a:pt x="5" y="164"/>
                </a:lnTo>
                <a:lnTo>
                  <a:pt x="7" y="165"/>
                </a:lnTo>
                <a:lnTo>
                  <a:pt x="8" y="165"/>
                </a:lnTo>
                <a:lnTo>
                  <a:pt x="9" y="165"/>
                </a:lnTo>
                <a:lnTo>
                  <a:pt x="10" y="165"/>
                </a:lnTo>
                <a:lnTo>
                  <a:pt x="24" y="165"/>
                </a:lnTo>
                <a:lnTo>
                  <a:pt x="35" y="186"/>
                </a:lnTo>
                <a:close/>
              </a:path>
            </a:pathLst>
          </a:custGeom>
          <a:solidFill>
            <a:srgbClr val="79899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04" name="Freeform 200">
            <a:extLst>
              <a:ext uri="{FF2B5EF4-FFF2-40B4-BE49-F238E27FC236}">
                <a16:creationId xmlns:a16="http://schemas.microsoft.com/office/drawing/2014/main" id="{C360D840-2FF9-FA4B-B151-32EF289F3932}"/>
              </a:ext>
            </a:extLst>
          </p:cNvPr>
          <p:cNvSpPr>
            <a:spLocks/>
          </p:cNvSpPr>
          <p:nvPr/>
        </p:nvSpPr>
        <p:spPr bwMode="auto">
          <a:xfrm>
            <a:off x="3087688" y="4532313"/>
            <a:ext cx="68262" cy="69850"/>
          </a:xfrm>
          <a:custGeom>
            <a:avLst/>
            <a:gdLst>
              <a:gd name="T0" fmla="*/ 2147483647 w 259"/>
              <a:gd name="T1" fmla="*/ 2147483647 h 259"/>
              <a:gd name="T2" fmla="*/ 2147483647 w 259"/>
              <a:gd name="T3" fmla="*/ 2147483647 h 259"/>
              <a:gd name="T4" fmla="*/ 2147483647 w 259"/>
              <a:gd name="T5" fmla="*/ 2147483647 h 259"/>
              <a:gd name="T6" fmla="*/ 2147483647 w 259"/>
              <a:gd name="T7" fmla="*/ 2147483647 h 259"/>
              <a:gd name="T8" fmla="*/ 2147483647 w 259"/>
              <a:gd name="T9" fmla="*/ 2147483647 h 259"/>
              <a:gd name="T10" fmla="*/ 2147483647 w 259"/>
              <a:gd name="T11" fmla="*/ 2147483647 h 259"/>
              <a:gd name="T12" fmla="*/ 2147483647 w 259"/>
              <a:gd name="T13" fmla="*/ 2147483647 h 259"/>
              <a:gd name="T14" fmla="*/ 2147483647 w 259"/>
              <a:gd name="T15" fmla="*/ 2147483647 h 259"/>
              <a:gd name="T16" fmla="*/ 2147483647 w 259"/>
              <a:gd name="T17" fmla="*/ 2147483647 h 259"/>
              <a:gd name="T18" fmla="*/ 2147483647 w 259"/>
              <a:gd name="T19" fmla="*/ 2147483647 h 259"/>
              <a:gd name="T20" fmla="*/ 2147483647 w 259"/>
              <a:gd name="T21" fmla="*/ 2147483647 h 259"/>
              <a:gd name="T22" fmla="*/ 2147483647 w 259"/>
              <a:gd name="T23" fmla="*/ 2147483647 h 259"/>
              <a:gd name="T24" fmla="*/ 2147483647 w 259"/>
              <a:gd name="T25" fmla="*/ 2147483647 h 259"/>
              <a:gd name="T26" fmla="*/ 2147483647 w 259"/>
              <a:gd name="T27" fmla="*/ 2147483647 h 259"/>
              <a:gd name="T28" fmla="*/ 2147483647 w 259"/>
              <a:gd name="T29" fmla="*/ 2147483647 h 259"/>
              <a:gd name="T30" fmla="*/ 2147483647 w 259"/>
              <a:gd name="T31" fmla="*/ 2147483647 h 259"/>
              <a:gd name="T32" fmla="*/ 2147483647 w 259"/>
              <a:gd name="T33" fmla="*/ 2147483647 h 259"/>
              <a:gd name="T34" fmla="*/ 2147483647 w 259"/>
              <a:gd name="T35" fmla="*/ 2147483647 h 259"/>
              <a:gd name="T36" fmla="*/ 2147483647 w 259"/>
              <a:gd name="T37" fmla="*/ 2147483647 h 259"/>
              <a:gd name="T38" fmla="*/ 2147483647 w 259"/>
              <a:gd name="T39" fmla="*/ 2147483647 h 259"/>
              <a:gd name="T40" fmla="*/ 2147483647 w 259"/>
              <a:gd name="T41" fmla="*/ 2147483647 h 259"/>
              <a:gd name="T42" fmla="*/ 2147483647 w 259"/>
              <a:gd name="T43" fmla="*/ 2147483647 h 259"/>
              <a:gd name="T44" fmla="*/ 2147483647 w 259"/>
              <a:gd name="T45" fmla="*/ 2147483647 h 259"/>
              <a:gd name="T46" fmla="*/ 2147483647 w 259"/>
              <a:gd name="T47" fmla="*/ 2147483647 h 259"/>
              <a:gd name="T48" fmla="*/ 2147483647 w 259"/>
              <a:gd name="T49" fmla="*/ 2147483647 h 259"/>
              <a:gd name="T50" fmla="*/ 2147483647 w 259"/>
              <a:gd name="T51" fmla="*/ 2147483647 h 259"/>
              <a:gd name="T52" fmla="*/ 2147483647 w 259"/>
              <a:gd name="T53" fmla="*/ 2147483647 h 259"/>
              <a:gd name="T54" fmla="*/ 2147483647 w 259"/>
              <a:gd name="T55" fmla="*/ 2147483647 h 259"/>
              <a:gd name="T56" fmla="*/ 2147483647 w 259"/>
              <a:gd name="T57" fmla="*/ 2147483647 h 259"/>
              <a:gd name="T58" fmla="*/ 2147483647 w 259"/>
              <a:gd name="T59" fmla="*/ 2147483647 h 259"/>
              <a:gd name="T60" fmla="*/ 2147483647 w 259"/>
              <a:gd name="T61" fmla="*/ 2147483647 h 259"/>
              <a:gd name="T62" fmla="*/ 2147483647 w 259"/>
              <a:gd name="T63" fmla="*/ 2147483647 h 259"/>
              <a:gd name="T64" fmla="*/ 2147483647 w 259"/>
              <a:gd name="T65" fmla="*/ 2147483647 h 259"/>
              <a:gd name="T66" fmla="*/ 2147483647 w 259"/>
              <a:gd name="T67" fmla="*/ 2147483647 h 259"/>
              <a:gd name="T68" fmla="*/ 2147483647 w 259"/>
              <a:gd name="T69" fmla="*/ 2147483647 h 259"/>
              <a:gd name="T70" fmla="*/ 2147483647 w 259"/>
              <a:gd name="T71" fmla="*/ 2147483647 h 259"/>
              <a:gd name="T72" fmla="*/ 2147483647 w 259"/>
              <a:gd name="T73" fmla="*/ 2147483647 h 259"/>
              <a:gd name="T74" fmla="*/ 2147483647 w 259"/>
              <a:gd name="T75" fmla="*/ 2147483647 h 259"/>
              <a:gd name="T76" fmla="*/ 2147483647 w 259"/>
              <a:gd name="T77" fmla="*/ 2147483647 h 259"/>
              <a:gd name="T78" fmla="*/ 2147483647 w 259"/>
              <a:gd name="T79" fmla="*/ 2147483647 h 259"/>
              <a:gd name="T80" fmla="*/ 2147483647 w 259"/>
              <a:gd name="T81" fmla="*/ 2147483647 h 259"/>
              <a:gd name="T82" fmla="*/ 2147483647 w 259"/>
              <a:gd name="T83" fmla="*/ 2147483647 h 259"/>
              <a:gd name="T84" fmla="*/ 2147483647 w 259"/>
              <a:gd name="T85" fmla="*/ 2147483647 h 259"/>
              <a:gd name="T86" fmla="*/ 2147483647 w 259"/>
              <a:gd name="T87" fmla="*/ 2147483647 h 259"/>
              <a:gd name="T88" fmla="*/ 2147483647 w 259"/>
              <a:gd name="T89" fmla="*/ 2147483647 h 259"/>
              <a:gd name="T90" fmla="*/ 2147483647 w 259"/>
              <a:gd name="T91" fmla="*/ 2147483647 h 259"/>
              <a:gd name="T92" fmla="*/ 2147483647 w 259"/>
              <a:gd name="T93" fmla="*/ 2147483647 h 259"/>
              <a:gd name="T94" fmla="*/ 2147483647 w 259"/>
              <a:gd name="T95" fmla="*/ 2147483647 h 259"/>
              <a:gd name="T96" fmla="*/ 2147483647 w 259"/>
              <a:gd name="T97" fmla="*/ 2147483647 h 259"/>
              <a:gd name="T98" fmla="*/ 2147483647 w 259"/>
              <a:gd name="T99" fmla="*/ 2147483647 h 259"/>
              <a:gd name="T100" fmla="*/ 2147483647 w 259"/>
              <a:gd name="T101" fmla="*/ 2147483647 h 259"/>
              <a:gd name="T102" fmla="*/ 2147483647 w 259"/>
              <a:gd name="T103" fmla="*/ 2147483647 h 259"/>
              <a:gd name="T104" fmla="*/ 2147483647 w 259"/>
              <a:gd name="T105" fmla="*/ 2147483647 h 259"/>
              <a:gd name="T106" fmla="*/ 2147483647 w 259"/>
              <a:gd name="T107" fmla="*/ 2147483647 h 259"/>
              <a:gd name="T108" fmla="*/ 2147483647 w 259"/>
              <a:gd name="T109" fmla="*/ 2147483647 h 259"/>
              <a:gd name="T110" fmla="*/ 2147483647 w 259"/>
              <a:gd name="T111" fmla="*/ 2147483647 h 259"/>
              <a:gd name="T112" fmla="*/ 2147483647 w 259"/>
              <a:gd name="T113" fmla="*/ 2147483647 h 259"/>
              <a:gd name="T114" fmla="*/ 2147483647 w 259"/>
              <a:gd name="T115" fmla="*/ 2147483647 h 259"/>
              <a:gd name="T116" fmla="*/ 2147483647 w 259"/>
              <a:gd name="T117" fmla="*/ 2147483647 h 259"/>
              <a:gd name="T118" fmla="*/ 2147483647 w 259"/>
              <a:gd name="T119" fmla="*/ 2147483647 h 259"/>
              <a:gd name="T120" fmla="*/ 0 w 259"/>
              <a:gd name="T121" fmla="*/ 2147483647 h 259"/>
              <a:gd name="T122" fmla="*/ 2147483647 w 259"/>
              <a:gd name="T123" fmla="*/ 2147483647 h 259"/>
              <a:gd name="T124" fmla="*/ 2147483647 w 259"/>
              <a:gd name="T125" fmla="*/ 2147483647 h 25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59"/>
              <a:gd name="T190" fmla="*/ 0 h 259"/>
              <a:gd name="T191" fmla="*/ 259 w 259"/>
              <a:gd name="T192" fmla="*/ 259 h 25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59" h="259">
                <a:moveTo>
                  <a:pt x="35" y="186"/>
                </a:moveTo>
                <a:lnTo>
                  <a:pt x="35" y="187"/>
                </a:lnTo>
                <a:lnTo>
                  <a:pt x="33" y="187"/>
                </a:lnTo>
                <a:lnTo>
                  <a:pt x="32" y="188"/>
                </a:lnTo>
                <a:lnTo>
                  <a:pt x="31" y="190"/>
                </a:lnTo>
                <a:lnTo>
                  <a:pt x="29" y="192"/>
                </a:lnTo>
                <a:lnTo>
                  <a:pt x="28" y="194"/>
                </a:lnTo>
                <a:lnTo>
                  <a:pt x="25" y="196"/>
                </a:lnTo>
                <a:lnTo>
                  <a:pt x="24" y="197"/>
                </a:lnTo>
                <a:lnTo>
                  <a:pt x="23" y="200"/>
                </a:lnTo>
                <a:lnTo>
                  <a:pt x="23" y="201"/>
                </a:lnTo>
                <a:lnTo>
                  <a:pt x="23" y="202"/>
                </a:lnTo>
                <a:lnTo>
                  <a:pt x="23" y="203"/>
                </a:lnTo>
                <a:lnTo>
                  <a:pt x="23" y="206"/>
                </a:lnTo>
                <a:lnTo>
                  <a:pt x="24" y="207"/>
                </a:lnTo>
                <a:lnTo>
                  <a:pt x="24" y="208"/>
                </a:lnTo>
                <a:lnTo>
                  <a:pt x="25" y="208"/>
                </a:lnTo>
                <a:lnTo>
                  <a:pt x="26" y="209"/>
                </a:lnTo>
                <a:lnTo>
                  <a:pt x="28" y="212"/>
                </a:lnTo>
                <a:lnTo>
                  <a:pt x="30" y="214"/>
                </a:lnTo>
                <a:lnTo>
                  <a:pt x="32" y="216"/>
                </a:lnTo>
                <a:lnTo>
                  <a:pt x="33" y="217"/>
                </a:lnTo>
                <a:lnTo>
                  <a:pt x="36" y="217"/>
                </a:lnTo>
                <a:lnTo>
                  <a:pt x="37" y="217"/>
                </a:lnTo>
                <a:lnTo>
                  <a:pt x="38" y="217"/>
                </a:lnTo>
                <a:lnTo>
                  <a:pt x="39" y="216"/>
                </a:lnTo>
                <a:lnTo>
                  <a:pt x="40" y="216"/>
                </a:lnTo>
                <a:lnTo>
                  <a:pt x="52" y="209"/>
                </a:lnTo>
                <a:lnTo>
                  <a:pt x="72" y="223"/>
                </a:lnTo>
                <a:lnTo>
                  <a:pt x="72" y="224"/>
                </a:lnTo>
                <a:lnTo>
                  <a:pt x="71" y="224"/>
                </a:lnTo>
                <a:lnTo>
                  <a:pt x="71" y="227"/>
                </a:lnTo>
                <a:lnTo>
                  <a:pt x="70" y="229"/>
                </a:lnTo>
                <a:lnTo>
                  <a:pt x="70" y="231"/>
                </a:lnTo>
                <a:lnTo>
                  <a:pt x="69" y="234"/>
                </a:lnTo>
                <a:lnTo>
                  <a:pt x="69" y="236"/>
                </a:lnTo>
                <a:lnTo>
                  <a:pt x="67" y="238"/>
                </a:lnTo>
                <a:lnTo>
                  <a:pt x="67" y="241"/>
                </a:lnTo>
                <a:lnTo>
                  <a:pt x="69" y="242"/>
                </a:lnTo>
                <a:lnTo>
                  <a:pt x="69" y="243"/>
                </a:lnTo>
                <a:lnTo>
                  <a:pt x="70" y="244"/>
                </a:lnTo>
                <a:lnTo>
                  <a:pt x="71" y="245"/>
                </a:lnTo>
                <a:lnTo>
                  <a:pt x="71" y="247"/>
                </a:lnTo>
                <a:lnTo>
                  <a:pt x="72" y="247"/>
                </a:lnTo>
                <a:lnTo>
                  <a:pt x="73" y="247"/>
                </a:lnTo>
                <a:lnTo>
                  <a:pt x="74" y="248"/>
                </a:lnTo>
                <a:lnTo>
                  <a:pt x="76" y="248"/>
                </a:lnTo>
                <a:lnTo>
                  <a:pt x="78" y="249"/>
                </a:lnTo>
                <a:lnTo>
                  <a:pt x="80" y="250"/>
                </a:lnTo>
                <a:lnTo>
                  <a:pt x="83" y="251"/>
                </a:lnTo>
                <a:lnTo>
                  <a:pt x="85" y="251"/>
                </a:lnTo>
                <a:lnTo>
                  <a:pt x="87" y="250"/>
                </a:lnTo>
                <a:lnTo>
                  <a:pt x="88" y="250"/>
                </a:lnTo>
                <a:lnTo>
                  <a:pt x="90" y="249"/>
                </a:lnTo>
                <a:lnTo>
                  <a:pt x="91" y="248"/>
                </a:lnTo>
                <a:lnTo>
                  <a:pt x="91" y="247"/>
                </a:lnTo>
                <a:lnTo>
                  <a:pt x="98" y="235"/>
                </a:lnTo>
                <a:lnTo>
                  <a:pt x="122" y="240"/>
                </a:lnTo>
                <a:lnTo>
                  <a:pt x="122" y="241"/>
                </a:lnTo>
                <a:lnTo>
                  <a:pt x="122" y="243"/>
                </a:lnTo>
                <a:lnTo>
                  <a:pt x="123" y="244"/>
                </a:lnTo>
                <a:lnTo>
                  <a:pt x="123" y="247"/>
                </a:lnTo>
                <a:lnTo>
                  <a:pt x="125" y="249"/>
                </a:lnTo>
                <a:lnTo>
                  <a:pt x="125" y="251"/>
                </a:lnTo>
                <a:lnTo>
                  <a:pt x="126" y="254"/>
                </a:lnTo>
                <a:lnTo>
                  <a:pt x="126" y="256"/>
                </a:lnTo>
                <a:lnTo>
                  <a:pt x="127" y="257"/>
                </a:lnTo>
                <a:lnTo>
                  <a:pt x="128" y="258"/>
                </a:lnTo>
                <a:lnTo>
                  <a:pt x="129" y="259"/>
                </a:lnTo>
                <a:lnTo>
                  <a:pt x="130" y="259"/>
                </a:lnTo>
                <a:lnTo>
                  <a:pt x="132" y="259"/>
                </a:lnTo>
                <a:lnTo>
                  <a:pt x="133" y="259"/>
                </a:lnTo>
                <a:lnTo>
                  <a:pt x="134" y="259"/>
                </a:lnTo>
                <a:lnTo>
                  <a:pt x="135" y="259"/>
                </a:lnTo>
                <a:lnTo>
                  <a:pt x="136" y="259"/>
                </a:lnTo>
                <a:lnTo>
                  <a:pt x="139" y="259"/>
                </a:lnTo>
                <a:lnTo>
                  <a:pt x="142" y="259"/>
                </a:lnTo>
                <a:lnTo>
                  <a:pt x="145" y="258"/>
                </a:lnTo>
                <a:lnTo>
                  <a:pt x="147" y="257"/>
                </a:lnTo>
                <a:lnTo>
                  <a:pt x="148" y="256"/>
                </a:lnTo>
                <a:lnTo>
                  <a:pt x="149" y="255"/>
                </a:lnTo>
                <a:lnTo>
                  <a:pt x="149" y="254"/>
                </a:lnTo>
                <a:lnTo>
                  <a:pt x="150" y="252"/>
                </a:lnTo>
                <a:lnTo>
                  <a:pt x="150" y="251"/>
                </a:lnTo>
                <a:lnTo>
                  <a:pt x="150" y="237"/>
                </a:lnTo>
                <a:lnTo>
                  <a:pt x="174" y="230"/>
                </a:lnTo>
                <a:lnTo>
                  <a:pt x="175" y="231"/>
                </a:lnTo>
                <a:lnTo>
                  <a:pt x="176" y="233"/>
                </a:lnTo>
                <a:lnTo>
                  <a:pt x="177" y="234"/>
                </a:lnTo>
                <a:lnTo>
                  <a:pt x="178" y="236"/>
                </a:lnTo>
                <a:lnTo>
                  <a:pt x="181" y="238"/>
                </a:lnTo>
                <a:lnTo>
                  <a:pt x="182" y="240"/>
                </a:lnTo>
                <a:lnTo>
                  <a:pt x="184" y="242"/>
                </a:lnTo>
                <a:lnTo>
                  <a:pt x="185" y="243"/>
                </a:lnTo>
                <a:lnTo>
                  <a:pt x="187" y="244"/>
                </a:lnTo>
                <a:lnTo>
                  <a:pt x="189" y="244"/>
                </a:lnTo>
                <a:lnTo>
                  <a:pt x="190" y="244"/>
                </a:lnTo>
                <a:lnTo>
                  <a:pt x="191" y="244"/>
                </a:lnTo>
                <a:lnTo>
                  <a:pt x="192" y="244"/>
                </a:lnTo>
                <a:lnTo>
                  <a:pt x="192" y="243"/>
                </a:lnTo>
                <a:lnTo>
                  <a:pt x="194" y="243"/>
                </a:lnTo>
                <a:lnTo>
                  <a:pt x="195" y="242"/>
                </a:lnTo>
                <a:lnTo>
                  <a:pt x="196" y="241"/>
                </a:lnTo>
                <a:lnTo>
                  <a:pt x="198" y="240"/>
                </a:lnTo>
                <a:lnTo>
                  <a:pt x="201" y="238"/>
                </a:lnTo>
                <a:lnTo>
                  <a:pt x="203" y="236"/>
                </a:lnTo>
                <a:lnTo>
                  <a:pt x="204" y="235"/>
                </a:lnTo>
                <a:lnTo>
                  <a:pt x="205" y="233"/>
                </a:lnTo>
                <a:lnTo>
                  <a:pt x="205" y="231"/>
                </a:lnTo>
                <a:lnTo>
                  <a:pt x="205" y="230"/>
                </a:lnTo>
                <a:lnTo>
                  <a:pt x="204" y="229"/>
                </a:lnTo>
                <a:lnTo>
                  <a:pt x="204" y="228"/>
                </a:lnTo>
                <a:lnTo>
                  <a:pt x="198" y="215"/>
                </a:lnTo>
                <a:lnTo>
                  <a:pt x="216" y="197"/>
                </a:lnTo>
                <a:lnTo>
                  <a:pt x="217" y="199"/>
                </a:lnTo>
                <a:lnTo>
                  <a:pt x="218" y="199"/>
                </a:lnTo>
                <a:lnTo>
                  <a:pt x="220" y="200"/>
                </a:lnTo>
                <a:lnTo>
                  <a:pt x="223" y="201"/>
                </a:lnTo>
                <a:lnTo>
                  <a:pt x="225" y="202"/>
                </a:lnTo>
                <a:lnTo>
                  <a:pt x="228" y="202"/>
                </a:lnTo>
                <a:lnTo>
                  <a:pt x="230" y="203"/>
                </a:lnTo>
                <a:lnTo>
                  <a:pt x="231" y="203"/>
                </a:lnTo>
                <a:lnTo>
                  <a:pt x="233" y="203"/>
                </a:lnTo>
                <a:lnTo>
                  <a:pt x="235" y="203"/>
                </a:lnTo>
                <a:lnTo>
                  <a:pt x="236" y="202"/>
                </a:lnTo>
                <a:lnTo>
                  <a:pt x="237" y="202"/>
                </a:lnTo>
                <a:lnTo>
                  <a:pt x="238" y="201"/>
                </a:lnTo>
                <a:lnTo>
                  <a:pt x="239" y="201"/>
                </a:lnTo>
                <a:lnTo>
                  <a:pt x="239" y="200"/>
                </a:lnTo>
                <a:lnTo>
                  <a:pt x="239" y="199"/>
                </a:lnTo>
                <a:lnTo>
                  <a:pt x="240" y="197"/>
                </a:lnTo>
                <a:lnTo>
                  <a:pt x="242" y="195"/>
                </a:lnTo>
                <a:lnTo>
                  <a:pt x="243" y="193"/>
                </a:lnTo>
                <a:lnTo>
                  <a:pt x="244" y="190"/>
                </a:lnTo>
                <a:lnTo>
                  <a:pt x="244" y="188"/>
                </a:lnTo>
                <a:lnTo>
                  <a:pt x="244" y="186"/>
                </a:lnTo>
                <a:lnTo>
                  <a:pt x="244" y="185"/>
                </a:lnTo>
                <a:lnTo>
                  <a:pt x="243" y="183"/>
                </a:lnTo>
                <a:lnTo>
                  <a:pt x="242" y="182"/>
                </a:lnTo>
                <a:lnTo>
                  <a:pt x="242" y="181"/>
                </a:lnTo>
                <a:lnTo>
                  <a:pt x="231" y="173"/>
                </a:lnTo>
                <a:lnTo>
                  <a:pt x="237" y="150"/>
                </a:lnTo>
                <a:lnTo>
                  <a:pt x="238" y="150"/>
                </a:lnTo>
                <a:lnTo>
                  <a:pt x="239" y="150"/>
                </a:lnTo>
                <a:lnTo>
                  <a:pt x="240" y="150"/>
                </a:lnTo>
                <a:lnTo>
                  <a:pt x="243" y="150"/>
                </a:lnTo>
                <a:lnTo>
                  <a:pt x="245" y="150"/>
                </a:lnTo>
                <a:lnTo>
                  <a:pt x="247" y="148"/>
                </a:lnTo>
                <a:lnTo>
                  <a:pt x="250" y="148"/>
                </a:lnTo>
                <a:lnTo>
                  <a:pt x="252" y="148"/>
                </a:lnTo>
                <a:lnTo>
                  <a:pt x="254" y="147"/>
                </a:lnTo>
                <a:lnTo>
                  <a:pt x="256" y="147"/>
                </a:lnTo>
                <a:lnTo>
                  <a:pt x="257" y="146"/>
                </a:lnTo>
                <a:lnTo>
                  <a:pt x="258" y="145"/>
                </a:lnTo>
                <a:lnTo>
                  <a:pt x="258" y="144"/>
                </a:lnTo>
                <a:lnTo>
                  <a:pt x="259" y="143"/>
                </a:lnTo>
                <a:lnTo>
                  <a:pt x="259" y="141"/>
                </a:lnTo>
                <a:lnTo>
                  <a:pt x="259" y="140"/>
                </a:lnTo>
                <a:lnTo>
                  <a:pt x="259" y="139"/>
                </a:lnTo>
                <a:lnTo>
                  <a:pt x="259" y="138"/>
                </a:lnTo>
                <a:lnTo>
                  <a:pt x="259" y="136"/>
                </a:lnTo>
                <a:lnTo>
                  <a:pt x="259" y="133"/>
                </a:lnTo>
                <a:lnTo>
                  <a:pt x="259" y="130"/>
                </a:lnTo>
                <a:lnTo>
                  <a:pt x="258" y="127"/>
                </a:lnTo>
                <a:lnTo>
                  <a:pt x="257" y="126"/>
                </a:lnTo>
                <a:lnTo>
                  <a:pt x="256" y="125"/>
                </a:lnTo>
                <a:lnTo>
                  <a:pt x="254" y="124"/>
                </a:lnTo>
                <a:lnTo>
                  <a:pt x="253" y="124"/>
                </a:lnTo>
                <a:lnTo>
                  <a:pt x="252" y="124"/>
                </a:lnTo>
                <a:lnTo>
                  <a:pt x="239" y="122"/>
                </a:lnTo>
                <a:lnTo>
                  <a:pt x="235" y="97"/>
                </a:lnTo>
                <a:lnTo>
                  <a:pt x="236" y="96"/>
                </a:lnTo>
                <a:lnTo>
                  <a:pt x="237" y="96"/>
                </a:lnTo>
                <a:lnTo>
                  <a:pt x="239" y="95"/>
                </a:lnTo>
                <a:lnTo>
                  <a:pt x="240" y="92"/>
                </a:lnTo>
                <a:lnTo>
                  <a:pt x="243" y="91"/>
                </a:lnTo>
                <a:lnTo>
                  <a:pt x="245" y="90"/>
                </a:lnTo>
                <a:lnTo>
                  <a:pt x="247" y="89"/>
                </a:lnTo>
                <a:lnTo>
                  <a:pt x="249" y="88"/>
                </a:lnTo>
                <a:lnTo>
                  <a:pt x="250" y="85"/>
                </a:lnTo>
                <a:lnTo>
                  <a:pt x="250" y="84"/>
                </a:lnTo>
                <a:lnTo>
                  <a:pt x="250" y="83"/>
                </a:lnTo>
                <a:lnTo>
                  <a:pt x="250" y="82"/>
                </a:lnTo>
                <a:lnTo>
                  <a:pt x="250" y="81"/>
                </a:lnTo>
                <a:lnTo>
                  <a:pt x="250" y="79"/>
                </a:lnTo>
                <a:lnTo>
                  <a:pt x="249" y="78"/>
                </a:lnTo>
                <a:lnTo>
                  <a:pt x="249" y="76"/>
                </a:lnTo>
                <a:lnTo>
                  <a:pt x="247" y="75"/>
                </a:lnTo>
                <a:lnTo>
                  <a:pt x="246" y="71"/>
                </a:lnTo>
                <a:lnTo>
                  <a:pt x="244" y="69"/>
                </a:lnTo>
                <a:lnTo>
                  <a:pt x="243" y="68"/>
                </a:lnTo>
                <a:lnTo>
                  <a:pt x="240" y="67"/>
                </a:lnTo>
                <a:lnTo>
                  <a:pt x="239" y="67"/>
                </a:lnTo>
                <a:lnTo>
                  <a:pt x="238" y="67"/>
                </a:lnTo>
                <a:lnTo>
                  <a:pt x="237" y="67"/>
                </a:lnTo>
                <a:lnTo>
                  <a:pt x="236" y="67"/>
                </a:lnTo>
                <a:lnTo>
                  <a:pt x="223" y="71"/>
                </a:lnTo>
                <a:lnTo>
                  <a:pt x="206" y="53"/>
                </a:lnTo>
                <a:lnTo>
                  <a:pt x="208" y="51"/>
                </a:lnTo>
                <a:lnTo>
                  <a:pt x="208" y="50"/>
                </a:lnTo>
                <a:lnTo>
                  <a:pt x="209" y="49"/>
                </a:lnTo>
                <a:lnTo>
                  <a:pt x="210" y="47"/>
                </a:lnTo>
                <a:lnTo>
                  <a:pt x="211" y="46"/>
                </a:lnTo>
                <a:lnTo>
                  <a:pt x="212" y="43"/>
                </a:lnTo>
                <a:lnTo>
                  <a:pt x="213" y="41"/>
                </a:lnTo>
                <a:lnTo>
                  <a:pt x="215" y="39"/>
                </a:lnTo>
                <a:lnTo>
                  <a:pt x="215" y="36"/>
                </a:lnTo>
                <a:lnTo>
                  <a:pt x="215" y="35"/>
                </a:lnTo>
                <a:lnTo>
                  <a:pt x="215" y="33"/>
                </a:lnTo>
                <a:lnTo>
                  <a:pt x="215" y="32"/>
                </a:lnTo>
                <a:lnTo>
                  <a:pt x="213" y="30"/>
                </a:lnTo>
                <a:lnTo>
                  <a:pt x="212" y="29"/>
                </a:lnTo>
                <a:lnTo>
                  <a:pt x="211" y="28"/>
                </a:lnTo>
                <a:lnTo>
                  <a:pt x="210" y="27"/>
                </a:lnTo>
                <a:lnTo>
                  <a:pt x="208" y="26"/>
                </a:lnTo>
                <a:lnTo>
                  <a:pt x="205" y="25"/>
                </a:lnTo>
                <a:lnTo>
                  <a:pt x="203" y="22"/>
                </a:lnTo>
                <a:lnTo>
                  <a:pt x="201" y="22"/>
                </a:lnTo>
                <a:lnTo>
                  <a:pt x="198" y="22"/>
                </a:lnTo>
                <a:lnTo>
                  <a:pt x="197" y="22"/>
                </a:lnTo>
                <a:lnTo>
                  <a:pt x="196" y="23"/>
                </a:lnTo>
                <a:lnTo>
                  <a:pt x="195" y="23"/>
                </a:lnTo>
                <a:lnTo>
                  <a:pt x="195" y="25"/>
                </a:lnTo>
                <a:lnTo>
                  <a:pt x="194" y="25"/>
                </a:lnTo>
                <a:lnTo>
                  <a:pt x="184" y="34"/>
                </a:lnTo>
                <a:lnTo>
                  <a:pt x="162" y="25"/>
                </a:lnTo>
                <a:lnTo>
                  <a:pt x="162" y="23"/>
                </a:lnTo>
                <a:lnTo>
                  <a:pt x="162" y="21"/>
                </a:lnTo>
                <a:lnTo>
                  <a:pt x="162" y="19"/>
                </a:lnTo>
                <a:lnTo>
                  <a:pt x="162" y="16"/>
                </a:lnTo>
                <a:lnTo>
                  <a:pt x="162" y="14"/>
                </a:lnTo>
                <a:lnTo>
                  <a:pt x="162" y="12"/>
                </a:lnTo>
                <a:lnTo>
                  <a:pt x="162" y="9"/>
                </a:lnTo>
                <a:lnTo>
                  <a:pt x="162" y="7"/>
                </a:lnTo>
                <a:lnTo>
                  <a:pt x="161" y="6"/>
                </a:lnTo>
                <a:lnTo>
                  <a:pt x="161" y="5"/>
                </a:lnTo>
                <a:lnTo>
                  <a:pt x="160" y="4"/>
                </a:lnTo>
                <a:lnTo>
                  <a:pt x="159" y="2"/>
                </a:lnTo>
                <a:lnTo>
                  <a:pt x="157" y="2"/>
                </a:lnTo>
                <a:lnTo>
                  <a:pt x="156" y="2"/>
                </a:lnTo>
                <a:lnTo>
                  <a:pt x="155" y="2"/>
                </a:lnTo>
                <a:lnTo>
                  <a:pt x="154" y="1"/>
                </a:lnTo>
                <a:lnTo>
                  <a:pt x="153" y="1"/>
                </a:lnTo>
                <a:lnTo>
                  <a:pt x="150" y="1"/>
                </a:lnTo>
                <a:lnTo>
                  <a:pt x="148" y="1"/>
                </a:lnTo>
                <a:lnTo>
                  <a:pt x="145" y="0"/>
                </a:lnTo>
                <a:lnTo>
                  <a:pt x="142" y="1"/>
                </a:lnTo>
                <a:lnTo>
                  <a:pt x="141" y="2"/>
                </a:lnTo>
                <a:lnTo>
                  <a:pt x="140" y="4"/>
                </a:lnTo>
                <a:lnTo>
                  <a:pt x="139" y="5"/>
                </a:lnTo>
                <a:lnTo>
                  <a:pt x="138" y="5"/>
                </a:lnTo>
                <a:lnTo>
                  <a:pt x="138" y="6"/>
                </a:lnTo>
                <a:lnTo>
                  <a:pt x="134" y="20"/>
                </a:lnTo>
                <a:lnTo>
                  <a:pt x="109" y="21"/>
                </a:lnTo>
                <a:lnTo>
                  <a:pt x="108" y="20"/>
                </a:lnTo>
                <a:lnTo>
                  <a:pt x="108" y="19"/>
                </a:lnTo>
                <a:lnTo>
                  <a:pt x="107" y="16"/>
                </a:lnTo>
                <a:lnTo>
                  <a:pt x="106" y="14"/>
                </a:lnTo>
                <a:lnTo>
                  <a:pt x="105" y="12"/>
                </a:lnTo>
                <a:lnTo>
                  <a:pt x="104" y="9"/>
                </a:lnTo>
                <a:lnTo>
                  <a:pt x="102" y="8"/>
                </a:lnTo>
                <a:lnTo>
                  <a:pt x="101" y="6"/>
                </a:lnTo>
                <a:lnTo>
                  <a:pt x="100" y="5"/>
                </a:lnTo>
                <a:lnTo>
                  <a:pt x="99" y="5"/>
                </a:lnTo>
                <a:lnTo>
                  <a:pt x="98" y="4"/>
                </a:lnTo>
                <a:lnTo>
                  <a:pt x="95" y="4"/>
                </a:lnTo>
                <a:lnTo>
                  <a:pt x="94" y="4"/>
                </a:lnTo>
                <a:lnTo>
                  <a:pt x="93" y="4"/>
                </a:lnTo>
                <a:lnTo>
                  <a:pt x="93" y="5"/>
                </a:lnTo>
                <a:lnTo>
                  <a:pt x="92" y="5"/>
                </a:lnTo>
                <a:lnTo>
                  <a:pt x="91" y="5"/>
                </a:lnTo>
                <a:lnTo>
                  <a:pt x="88" y="6"/>
                </a:lnTo>
                <a:lnTo>
                  <a:pt x="86" y="7"/>
                </a:lnTo>
                <a:lnTo>
                  <a:pt x="83" y="8"/>
                </a:lnTo>
                <a:lnTo>
                  <a:pt x="81" y="9"/>
                </a:lnTo>
                <a:lnTo>
                  <a:pt x="80" y="12"/>
                </a:lnTo>
                <a:lnTo>
                  <a:pt x="79" y="13"/>
                </a:lnTo>
                <a:lnTo>
                  <a:pt x="79" y="14"/>
                </a:lnTo>
                <a:lnTo>
                  <a:pt x="79" y="15"/>
                </a:lnTo>
                <a:lnTo>
                  <a:pt x="79" y="16"/>
                </a:lnTo>
                <a:lnTo>
                  <a:pt x="81" y="29"/>
                </a:lnTo>
                <a:lnTo>
                  <a:pt x="62" y="43"/>
                </a:lnTo>
                <a:lnTo>
                  <a:pt x="62" y="42"/>
                </a:lnTo>
                <a:lnTo>
                  <a:pt x="60" y="42"/>
                </a:lnTo>
                <a:lnTo>
                  <a:pt x="59" y="41"/>
                </a:lnTo>
                <a:lnTo>
                  <a:pt x="57" y="40"/>
                </a:lnTo>
                <a:lnTo>
                  <a:pt x="55" y="39"/>
                </a:lnTo>
                <a:lnTo>
                  <a:pt x="53" y="36"/>
                </a:lnTo>
                <a:lnTo>
                  <a:pt x="51" y="35"/>
                </a:lnTo>
                <a:lnTo>
                  <a:pt x="49" y="34"/>
                </a:lnTo>
                <a:lnTo>
                  <a:pt x="47" y="33"/>
                </a:lnTo>
                <a:lnTo>
                  <a:pt x="45" y="33"/>
                </a:lnTo>
                <a:lnTo>
                  <a:pt x="44" y="33"/>
                </a:lnTo>
                <a:lnTo>
                  <a:pt x="43" y="33"/>
                </a:lnTo>
                <a:lnTo>
                  <a:pt x="42" y="34"/>
                </a:lnTo>
                <a:lnTo>
                  <a:pt x="40" y="34"/>
                </a:lnTo>
                <a:lnTo>
                  <a:pt x="40" y="35"/>
                </a:lnTo>
                <a:lnTo>
                  <a:pt x="39" y="35"/>
                </a:lnTo>
                <a:lnTo>
                  <a:pt x="38" y="36"/>
                </a:lnTo>
                <a:lnTo>
                  <a:pt x="37" y="37"/>
                </a:lnTo>
                <a:lnTo>
                  <a:pt x="36" y="39"/>
                </a:lnTo>
                <a:lnTo>
                  <a:pt x="33" y="41"/>
                </a:lnTo>
                <a:lnTo>
                  <a:pt x="32" y="43"/>
                </a:lnTo>
                <a:lnTo>
                  <a:pt x="31" y="46"/>
                </a:lnTo>
                <a:lnTo>
                  <a:pt x="31" y="48"/>
                </a:lnTo>
                <a:lnTo>
                  <a:pt x="31" y="49"/>
                </a:lnTo>
                <a:lnTo>
                  <a:pt x="31" y="50"/>
                </a:lnTo>
                <a:lnTo>
                  <a:pt x="32" y="51"/>
                </a:lnTo>
                <a:lnTo>
                  <a:pt x="32" y="53"/>
                </a:lnTo>
                <a:lnTo>
                  <a:pt x="40" y="63"/>
                </a:lnTo>
                <a:lnTo>
                  <a:pt x="29" y="84"/>
                </a:lnTo>
                <a:lnTo>
                  <a:pt x="28" y="84"/>
                </a:lnTo>
                <a:lnTo>
                  <a:pt x="25" y="84"/>
                </a:lnTo>
                <a:lnTo>
                  <a:pt x="23" y="83"/>
                </a:lnTo>
                <a:lnTo>
                  <a:pt x="21" y="83"/>
                </a:lnTo>
                <a:lnTo>
                  <a:pt x="18" y="83"/>
                </a:lnTo>
                <a:lnTo>
                  <a:pt x="16" y="83"/>
                </a:lnTo>
                <a:lnTo>
                  <a:pt x="14" y="82"/>
                </a:lnTo>
                <a:lnTo>
                  <a:pt x="11" y="82"/>
                </a:lnTo>
                <a:lnTo>
                  <a:pt x="10" y="83"/>
                </a:lnTo>
                <a:lnTo>
                  <a:pt x="9" y="83"/>
                </a:lnTo>
                <a:lnTo>
                  <a:pt x="8" y="84"/>
                </a:lnTo>
                <a:lnTo>
                  <a:pt x="7" y="85"/>
                </a:lnTo>
                <a:lnTo>
                  <a:pt x="7" y="86"/>
                </a:lnTo>
                <a:lnTo>
                  <a:pt x="5" y="86"/>
                </a:lnTo>
                <a:lnTo>
                  <a:pt x="5" y="88"/>
                </a:lnTo>
                <a:lnTo>
                  <a:pt x="5" y="89"/>
                </a:lnTo>
                <a:lnTo>
                  <a:pt x="4" y="91"/>
                </a:lnTo>
                <a:lnTo>
                  <a:pt x="4" y="92"/>
                </a:lnTo>
                <a:lnTo>
                  <a:pt x="3" y="96"/>
                </a:lnTo>
                <a:lnTo>
                  <a:pt x="3" y="98"/>
                </a:lnTo>
                <a:lnTo>
                  <a:pt x="3" y="101"/>
                </a:lnTo>
                <a:lnTo>
                  <a:pt x="3" y="103"/>
                </a:lnTo>
                <a:lnTo>
                  <a:pt x="4" y="104"/>
                </a:lnTo>
                <a:lnTo>
                  <a:pt x="5" y="105"/>
                </a:lnTo>
                <a:lnTo>
                  <a:pt x="7" y="105"/>
                </a:lnTo>
                <a:lnTo>
                  <a:pt x="8" y="106"/>
                </a:lnTo>
                <a:lnTo>
                  <a:pt x="21" y="111"/>
                </a:lnTo>
                <a:lnTo>
                  <a:pt x="19" y="136"/>
                </a:lnTo>
                <a:lnTo>
                  <a:pt x="18" y="136"/>
                </a:lnTo>
                <a:lnTo>
                  <a:pt x="17" y="137"/>
                </a:lnTo>
                <a:lnTo>
                  <a:pt x="16" y="137"/>
                </a:lnTo>
                <a:lnTo>
                  <a:pt x="14" y="138"/>
                </a:lnTo>
                <a:lnTo>
                  <a:pt x="11" y="139"/>
                </a:lnTo>
                <a:lnTo>
                  <a:pt x="9" y="139"/>
                </a:lnTo>
                <a:lnTo>
                  <a:pt x="7" y="140"/>
                </a:lnTo>
                <a:lnTo>
                  <a:pt x="4" y="141"/>
                </a:lnTo>
                <a:lnTo>
                  <a:pt x="3" y="143"/>
                </a:lnTo>
                <a:lnTo>
                  <a:pt x="2" y="144"/>
                </a:lnTo>
                <a:lnTo>
                  <a:pt x="1" y="145"/>
                </a:lnTo>
                <a:lnTo>
                  <a:pt x="1" y="146"/>
                </a:lnTo>
                <a:lnTo>
                  <a:pt x="0" y="147"/>
                </a:lnTo>
                <a:lnTo>
                  <a:pt x="0" y="148"/>
                </a:lnTo>
                <a:lnTo>
                  <a:pt x="0" y="150"/>
                </a:lnTo>
                <a:lnTo>
                  <a:pt x="1" y="150"/>
                </a:lnTo>
                <a:lnTo>
                  <a:pt x="1" y="151"/>
                </a:lnTo>
                <a:lnTo>
                  <a:pt x="1" y="153"/>
                </a:lnTo>
                <a:lnTo>
                  <a:pt x="1" y="155"/>
                </a:lnTo>
                <a:lnTo>
                  <a:pt x="2" y="158"/>
                </a:lnTo>
                <a:lnTo>
                  <a:pt x="3" y="160"/>
                </a:lnTo>
                <a:lnTo>
                  <a:pt x="4" y="162"/>
                </a:lnTo>
                <a:lnTo>
                  <a:pt x="5" y="164"/>
                </a:lnTo>
                <a:lnTo>
                  <a:pt x="7" y="165"/>
                </a:lnTo>
                <a:lnTo>
                  <a:pt x="8" y="165"/>
                </a:lnTo>
                <a:lnTo>
                  <a:pt x="9" y="165"/>
                </a:lnTo>
                <a:lnTo>
                  <a:pt x="10" y="165"/>
                </a:lnTo>
                <a:lnTo>
                  <a:pt x="24" y="165"/>
                </a:lnTo>
                <a:lnTo>
                  <a:pt x="35" y="186"/>
                </a:lnTo>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05" name="Freeform 201">
            <a:extLst>
              <a:ext uri="{FF2B5EF4-FFF2-40B4-BE49-F238E27FC236}">
                <a16:creationId xmlns:a16="http://schemas.microsoft.com/office/drawing/2014/main" id="{A5B2957B-5E84-3E48-83BC-B3E65C95AFB1}"/>
              </a:ext>
            </a:extLst>
          </p:cNvPr>
          <p:cNvSpPr>
            <a:spLocks/>
          </p:cNvSpPr>
          <p:nvPr/>
        </p:nvSpPr>
        <p:spPr bwMode="auto">
          <a:xfrm>
            <a:off x="3092450" y="4595813"/>
            <a:ext cx="71438" cy="73025"/>
          </a:xfrm>
          <a:custGeom>
            <a:avLst/>
            <a:gdLst>
              <a:gd name="T0" fmla="*/ 2147483647 w 271"/>
              <a:gd name="T1" fmla="*/ 2147483647 h 273"/>
              <a:gd name="T2" fmla="*/ 2147483647 w 271"/>
              <a:gd name="T3" fmla="*/ 2147483647 h 273"/>
              <a:gd name="T4" fmla="*/ 2147483647 w 271"/>
              <a:gd name="T5" fmla="*/ 2147483647 h 273"/>
              <a:gd name="T6" fmla="*/ 2147483647 w 271"/>
              <a:gd name="T7" fmla="*/ 2147483647 h 273"/>
              <a:gd name="T8" fmla="*/ 2147483647 w 271"/>
              <a:gd name="T9" fmla="*/ 2147483647 h 273"/>
              <a:gd name="T10" fmla="*/ 2147483647 w 271"/>
              <a:gd name="T11" fmla="*/ 2147483647 h 273"/>
              <a:gd name="T12" fmla="*/ 2147483647 w 271"/>
              <a:gd name="T13" fmla="*/ 2147483647 h 273"/>
              <a:gd name="T14" fmla="*/ 2147483647 w 271"/>
              <a:gd name="T15" fmla="*/ 2147483647 h 273"/>
              <a:gd name="T16" fmla="*/ 2147483647 w 271"/>
              <a:gd name="T17" fmla="*/ 2147483647 h 273"/>
              <a:gd name="T18" fmla="*/ 2147483647 w 271"/>
              <a:gd name="T19" fmla="*/ 2147483647 h 273"/>
              <a:gd name="T20" fmla="*/ 2147483647 w 271"/>
              <a:gd name="T21" fmla="*/ 2147483647 h 273"/>
              <a:gd name="T22" fmla="*/ 2147483647 w 271"/>
              <a:gd name="T23" fmla="*/ 2147483647 h 273"/>
              <a:gd name="T24" fmla="*/ 2147483647 w 271"/>
              <a:gd name="T25" fmla="*/ 2147483647 h 273"/>
              <a:gd name="T26" fmla="*/ 2147483647 w 271"/>
              <a:gd name="T27" fmla="*/ 2147483647 h 273"/>
              <a:gd name="T28" fmla="*/ 2147483647 w 271"/>
              <a:gd name="T29" fmla="*/ 2147483647 h 273"/>
              <a:gd name="T30" fmla="*/ 2147483647 w 271"/>
              <a:gd name="T31" fmla="*/ 2147483647 h 273"/>
              <a:gd name="T32" fmla="*/ 2147483647 w 271"/>
              <a:gd name="T33" fmla="*/ 2147483647 h 273"/>
              <a:gd name="T34" fmla="*/ 2147483647 w 271"/>
              <a:gd name="T35" fmla="*/ 2147483647 h 273"/>
              <a:gd name="T36" fmla="*/ 2147483647 w 271"/>
              <a:gd name="T37" fmla="*/ 2147483647 h 273"/>
              <a:gd name="T38" fmla="*/ 2147483647 w 271"/>
              <a:gd name="T39" fmla="*/ 2147483647 h 273"/>
              <a:gd name="T40" fmla="*/ 2147483647 w 271"/>
              <a:gd name="T41" fmla="*/ 2147483647 h 273"/>
              <a:gd name="T42" fmla="*/ 2147483647 w 271"/>
              <a:gd name="T43" fmla="*/ 2147483647 h 273"/>
              <a:gd name="T44" fmla="*/ 2147483647 w 271"/>
              <a:gd name="T45" fmla="*/ 2147483647 h 273"/>
              <a:gd name="T46" fmla="*/ 2147483647 w 271"/>
              <a:gd name="T47" fmla="*/ 2147483647 h 273"/>
              <a:gd name="T48" fmla="*/ 2147483647 w 271"/>
              <a:gd name="T49" fmla="*/ 2147483647 h 273"/>
              <a:gd name="T50" fmla="*/ 2147483647 w 271"/>
              <a:gd name="T51" fmla="*/ 2147483647 h 273"/>
              <a:gd name="T52" fmla="*/ 2147483647 w 271"/>
              <a:gd name="T53" fmla="*/ 2147483647 h 273"/>
              <a:gd name="T54" fmla="*/ 2147483647 w 271"/>
              <a:gd name="T55" fmla="*/ 2147483647 h 273"/>
              <a:gd name="T56" fmla="*/ 2147483647 w 271"/>
              <a:gd name="T57" fmla="*/ 2147483647 h 273"/>
              <a:gd name="T58" fmla="*/ 2147483647 w 271"/>
              <a:gd name="T59" fmla="*/ 2147483647 h 273"/>
              <a:gd name="T60" fmla="*/ 2147483647 w 271"/>
              <a:gd name="T61" fmla="*/ 2147483647 h 273"/>
              <a:gd name="T62" fmla="*/ 2147483647 w 271"/>
              <a:gd name="T63" fmla="*/ 2147483647 h 273"/>
              <a:gd name="T64" fmla="*/ 2147483647 w 271"/>
              <a:gd name="T65" fmla="*/ 2147483647 h 273"/>
              <a:gd name="T66" fmla="*/ 2147483647 w 271"/>
              <a:gd name="T67" fmla="*/ 2147483647 h 273"/>
              <a:gd name="T68" fmla="*/ 2147483647 w 271"/>
              <a:gd name="T69" fmla="*/ 2147483647 h 273"/>
              <a:gd name="T70" fmla="*/ 2147483647 w 271"/>
              <a:gd name="T71" fmla="*/ 2147483647 h 273"/>
              <a:gd name="T72" fmla="*/ 2147483647 w 271"/>
              <a:gd name="T73" fmla="*/ 2147483647 h 273"/>
              <a:gd name="T74" fmla="*/ 2147483647 w 271"/>
              <a:gd name="T75" fmla="*/ 2147483647 h 273"/>
              <a:gd name="T76" fmla="*/ 2147483647 w 271"/>
              <a:gd name="T77" fmla="*/ 2147483647 h 273"/>
              <a:gd name="T78" fmla="*/ 2147483647 w 271"/>
              <a:gd name="T79" fmla="*/ 2147483647 h 273"/>
              <a:gd name="T80" fmla="*/ 2147483647 w 271"/>
              <a:gd name="T81" fmla="*/ 2147483647 h 273"/>
              <a:gd name="T82" fmla="*/ 2147483647 w 271"/>
              <a:gd name="T83" fmla="*/ 2147483647 h 273"/>
              <a:gd name="T84" fmla="*/ 2147483647 w 271"/>
              <a:gd name="T85" fmla="*/ 2147483647 h 273"/>
              <a:gd name="T86" fmla="*/ 2147483647 w 271"/>
              <a:gd name="T87" fmla="*/ 2147483647 h 273"/>
              <a:gd name="T88" fmla="*/ 2147483647 w 271"/>
              <a:gd name="T89" fmla="*/ 2147483647 h 273"/>
              <a:gd name="T90" fmla="*/ 2147483647 w 271"/>
              <a:gd name="T91" fmla="*/ 2147483647 h 273"/>
              <a:gd name="T92" fmla="*/ 2147483647 w 271"/>
              <a:gd name="T93" fmla="*/ 2147483647 h 273"/>
              <a:gd name="T94" fmla="*/ 2147483647 w 271"/>
              <a:gd name="T95" fmla="*/ 2147483647 h 273"/>
              <a:gd name="T96" fmla="*/ 2147483647 w 271"/>
              <a:gd name="T97" fmla="*/ 2147483647 h 273"/>
              <a:gd name="T98" fmla="*/ 2147483647 w 271"/>
              <a:gd name="T99" fmla="*/ 2147483647 h 273"/>
              <a:gd name="T100" fmla="*/ 2147483647 w 271"/>
              <a:gd name="T101" fmla="*/ 2147483647 h 273"/>
              <a:gd name="T102" fmla="*/ 2147483647 w 271"/>
              <a:gd name="T103" fmla="*/ 2147483647 h 273"/>
              <a:gd name="T104" fmla="*/ 2147483647 w 271"/>
              <a:gd name="T105" fmla="*/ 2147483647 h 273"/>
              <a:gd name="T106" fmla="*/ 2147483647 w 271"/>
              <a:gd name="T107" fmla="*/ 2147483647 h 273"/>
              <a:gd name="T108" fmla="*/ 2147483647 w 271"/>
              <a:gd name="T109" fmla="*/ 2147483647 h 273"/>
              <a:gd name="T110" fmla="*/ 2147483647 w 271"/>
              <a:gd name="T111" fmla="*/ 2147483647 h 273"/>
              <a:gd name="T112" fmla="*/ 0 w 271"/>
              <a:gd name="T113" fmla="*/ 2147483647 h 273"/>
              <a:gd name="T114" fmla="*/ 2147483647 w 271"/>
              <a:gd name="T115" fmla="*/ 2147483647 h 273"/>
              <a:gd name="T116" fmla="*/ 2147483647 w 271"/>
              <a:gd name="T117" fmla="*/ 2147483647 h 273"/>
              <a:gd name="T118" fmla="*/ 2147483647 w 271"/>
              <a:gd name="T119" fmla="*/ 2147483647 h 273"/>
              <a:gd name="T120" fmla="*/ 0 w 271"/>
              <a:gd name="T121" fmla="*/ 2147483647 h 273"/>
              <a:gd name="T122" fmla="*/ 2147483647 w 271"/>
              <a:gd name="T123" fmla="*/ 2147483647 h 273"/>
              <a:gd name="T124" fmla="*/ 2147483647 w 271"/>
              <a:gd name="T125" fmla="*/ 2147483647 h 27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71"/>
              <a:gd name="T190" fmla="*/ 0 h 273"/>
              <a:gd name="T191" fmla="*/ 271 w 271"/>
              <a:gd name="T192" fmla="*/ 273 h 27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71" h="273">
                <a:moveTo>
                  <a:pt x="39" y="203"/>
                </a:moveTo>
                <a:lnTo>
                  <a:pt x="38" y="203"/>
                </a:lnTo>
                <a:lnTo>
                  <a:pt x="38" y="204"/>
                </a:lnTo>
                <a:lnTo>
                  <a:pt x="37" y="205"/>
                </a:lnTo>
                <a:lnTo>
                  <a:pt x="36" y="208"/>
                </a:lnTo>
                <a:lnTo>
                  <a:pt x="34" y="209"/>
                </a:lnTo>
                <a:lnTo>
                  <a:pt x="32" y="211"/>
                </a:lnTo>
                <a:lnTo>
                  <a:pt x="30" y="213"/>
                </a:lnTo>
                <a:lnTo>
                  <a:pt x="29" y="216"/>
                </a:lnTo>
                <a:lnTo>
                  <a:pt x="28" y="217"/>
                </a:lnTo>
                <a:lnTo>
                  <a:pt x="28" y="219"/>
                </a:lnTo>
                <a:lnTo>
                  <a:pt x="28" y="220"/>
                </a:lnTo>
                <a:lnTo>
                  <a:pt x="28" y="222"/>
                </a:lnTo>
                <a:lnTo>
                  <a:pt x="28" y="224"/>
                </a:lnTo>
                <a:lnTo>
                  <a:pt x="29" y="224"/>
                </a:lnTo>
                <a:lnTo>
                  <a:pt x="29" y="225"/>
                </a:lnTo>
                <a:lnTo>
                  <a:pt x="30" y="225"/>
                </a:lnTo>
                <a:lnTo>
                  <a:pt x="30" y="226"/>
                </a:lnTo>
                <a:lnTo>
                  <a:pt x="31" y="226"/>
                </a:lnTo>
                <a:lnTo>
                  <a:pt x="32" y="227"/>
                </a:lnTo>
                <a:lnTo>
                  <a:pt x="34" y="230"/>
                </a:lnTo>
                <a:lnTo>
                  <a:pt x="36" y="232"/>
                </a:lnTo>
                <a:lnTo>
                  <a:pt x="38" y="233"/>
                </a:lnTo>
                <a:lnTo>
                  <a:pt x="41" y="234"/>
                </a:lnTo>
                <a:lnTo>
                  <a:pt x="42" y="236"/>
                </a:lnTo>
                <a:lnTo>
                  <a:pt x="44" y="236"/>
                </a:lnTo>
                <a:lnTo>
                  <a:pt x="45" y="234"/>
                </a:lnTo>
                <a:lnTo>
                  <a:pt x="46" y="234"/>
                </a:lnTo>
                <a:lnTo>
                  <a:pt x="48" y="233"/>
                </a:lnTo>
                <a:lnTo>
                  <a:pt x="59" y="225"/>
                </a:lnTo>
                <a:lnTo>
                  <a:pt x="80" y="239"/>
                </a:lnTo>
                <a:lnTo>
                  <a:pt x="80" y="240"/>
                </a:lnTo>
                <a:lnTo>
                  <a:pt x="80" y="243"/>
                </a:lnTo>
                <a:lnTo>
                  <a:pt x="79" y="245"/>
                </a:lnTo>
                <a:lnTo>
                  <a:pt x="79" y="247"/>
                </a:lnTo>
                <a:lnTo>
                  <a:pt x="78" y="250"/>
                </a:lnTo>
                <a:lnTo>
                  <a:pt x="78" y="253"/>
                </a:lnTo>
                <a:lnTo>
                  <a:pt x="78" y="255"/>
                </a:lnTo>
                <a:lnTo>
                  <a:pt x="78" y="257"/>
                </a:lnTo>
                <a:lnTo>
                  <a:pt x="78" y="259"/>
                </a:lnTo>
                <a:lnTo>
                  <a:pt x="79" y="260"/>
                </a:lnTo>
                <a:lnTo>
                  <a:pt x="80" y="261"/>
                </a:lnTo>
                <a:lnTo>
                  <a:pt x="80" y="262"/>
                </a:lnTo>
                <a:lnTo>
                  <a:pt x="81" y="262"/>
                </a:lnTo>
                <a:lnTo>
                  <a:pt x="83" y="264"/>
                </a:lnTo>
                <a:lnTo>
                  <a:pt x="84" y="264"/>
                </a:lnTo>
                <a:lnTo>
                  <a:pt x="85" y="264"/>
                </a:lnTo>
                <a:lnTo>
                  <a:pt x="86" y="265"/>
                </a:lnTo>
                <a:lnTo>
                  <a:pt x="88" y="265"/>
                </a:lnTo>
                <a:lnTo>
                  <a:pt x="91" y="266"/>
                </a:lnTo>
                <a:lnTo>
                  <a:pt x="94" y="267"/>
                </a:lnTo>
                <a:lnTo>
                  <a:pt x="97" y="267"/>
                </a:lnTo>
                <a:lnTo>
                  <a:pt x="99" y="266"/>
                </a:lnTo>
                <a:lnTo>
                  <a:pt x="100" y="266"/>
                </a:lnTo>
                <a:lnTo>
                  <a:pt x="101" y="265"/>
                </a:lnTo>
                <a:lnTo>
                  <a:pt x="102" y="264"/>
                </a:lnTo>
                <a:lnTo>
                  <a:pt x="102" y="262"/>
                </a:lnTo>
                <a:lnTo>
                  <a:pt x="109" y="250"/>
                </a:lnTo>
                <a:lnTo>
                  <a:pt x="134" y="252"/>
                </a:lnTo>
                <a:lnTo>
                  <a:pt x="135" y="253"/>
                </a:lnTo>
                <a:lnTo>
                  <a:pt x="135" y="254"/>
                </a:lnTo>
                <a:lnTo>
                  <a:pt x="135" y="255"/>
                </a:lnTo>
                <a:lnTo>
                  <a:pt x="136" y="258"/>
                </a:lnTo>
                <a:lnTo>
                  <a:pt x="136" y="260"/>
                </a:lnTo>
                <a:lnTo>
                  <a:pt x="138" y="262"/>
                </a:lnTo>
                <a:lnTo>
                  <a:pt x="139" y="265"/>
                </a:lnTo>
                <a:lnTo>
                  <a:pt x="140" y="267"/>
                </a:lnTo>
                <a:lnTo>
                  <a:pt x="140" y="269"/>
                </a:lnTo>
                <a:lnTo>
                  <a:pt x="141" y="271"/>
                </a:lnTo>
                <a:lnTo>
                  <a:pt x="142" y="272"/>
                </a:lnTo>
                <a:lnTo>
                  <a:pt x="145" y="272"/>
                </a:lnTo>
                <a:lnTo>
                  <a:pt x="146" y="273"/>
                </a:lnTo>
                <a:lnTo>
                  <a:pt x="147" y="273"/>
                </a:lnTo>
                <a:lnTo>
                  <a:pt x="148" y="273"/>
                </a:lnTo>
                <a:lnTo>
                  <a:pt x="149" y="273"/>
                </a:lnTo>
                <a:lnTo>
                  <a:pt x="152" y="272"/>
                </a:lnTo>
                <a:lnTo>
                  <a:pt x="154" y="272"/>
                </a:lnTo>
                <a:lnTo>
                  <a:pt x="156" y="272"/>
                </a:lnTo>
                <a:lnTo>
                  <a:pt x="160" y="271"/>
                </a:lnTo>
                <a:lnTo>
                  <a:pt x="162" y="269"/>
                </a:lnTo>
                <a:lnTo>
                  <a:pt x="163" y="268"/>
                </a:lnTo>
                <a:lnTo>
                  <a:pt x="164" y="266"/>
                </a:lnTo>
                <a:lnTo>
                  <a:pt x="164" y="265"/>
                </a:lnTo>
                <a:lnTo>
                  <a:pt x="164" y="264"/>
                </a:lnTo>
                <a:lnTo>
                  <a:pt x="164" y="262"/>
                </a:lnTo>
                <a:lnTo>
                  <a:pt x="164" y="248"/>
                </a:lnTo>
                <a:lnTo>
                  <a:pt x="188" y="239"/>
                </a:lnTo>
                <a:lnTo>
                  <a:pt x="189" y="239"/>
                </a:lnTo>
                <a:lnTo>
                  <a:pt x="189" y="240"/>
                </a:lnTo>
                <a:lnTo>
                  <a:pt x="190" y="241"/>
                </a:lnTo>
                <a:lnTo>
                  <a:pt x="192" y="243"/>
                </a:lnTo>
                <a:lnTo>
                  <a:pt x="194" y="245"/>
                </a:lnTo>
                <a:lnTo>
                  <a:pt x="196" y="247"/>
                </a:lnTo>
                <a:lnTo>
                  <a:pt x="198" y="248"/>
                </a:lnTo>
                <a:lnTo>
                  <a:pt x="199" y="251"/>
                </a:lnTo>
                <a:lnTo>
                  <a:pt x="202" y="252"/>
                </a:lnTo>
                <a:lnTo>
                  <a:pt x="203" y="252"/>
                </a:lnTo>
                <a:lnTo>
                  <a:pt x="204" y="252"/>
                </a:lnTo>
                <a:lnTo>
                  <a:pt x="207" y="252"/>
                </a:lnTo>
                <a:lnTo>
                  <a:pt x="208" y="252"/>
                </a:lnTo>
                <a:lnTo>
                  <a:pt x="209" y="252"/>
                </a:lnTo>
                <a:lnTo>
                  <a:pt x="209" y="251"/>
                </a:lnTo>
                <a:lnTo>
                  <a:pt x="210" y="251"/>
                </a:lnTo>
                <a:lnTo>
                  <a:pt x="211" y="250"/>
                </a:lnTo>
                <a:lnTo>
                  <a:pt x="212" y="248"/>
                </a:lnTo>
                <a:lnTo>
                  <a:pt x="215" y="247"/>
                </a:lnTo>
                <a:lnTo>
                  <a:pt x="217" y="246"/>
                </a:lnTo>
                <a:lnTo>
                  <a:pt x="219" y="244"/>
                </a:lnTo>
                <a:lnTo>
                  <a:pt x="221" y="241"/>
                </a:lnTo>
                <a:lnTo>
                  <a:pt x="222" y="239"/>
                </a:lnTo>
                <a:lnTo>
                  <a:pt x="222" y="238"/>
                </a:lnTo>
                <a:lnTo>
                  <a:pt x="221" y="237"/>
                </a:lnTo>
                <a:lnTo>
                  <a:pt x="221" y="236"/>
                </a:lnTo>
                <a:lnTo>
                  <a:pt x="221" y="234"/>
                </a:lnTo>
                <a:lnTo>
                  <a:pt x="214" y="222"/>
                </a:lnTo>
                <a:lnTo>
                  <a:pt x="230" y="202"/>
                </a:lnTo>
                <a:lnTo>
                  <a:pt x="231" y="203"/>
                </a:lnTo>
                <a:lnTo>
                  <a:pt x="233" y="203"/>
                </a:lnTo>
                <a:lnTo>
                  <a:pt x="235" y="204"/>
                </a:lnTo>
                <a:lnTo>
                  <a:pt x="238" y="204"/>
                </a:lnTo>
                <a:lnTo>
                  <a:pt x="240" y="205"/>
                </a:lnTo>
                <a:lnTo>
                  <a:pt x="243" y="206"/>
                </a:lnTo>
                <a:lnTo>
                  <a:pt x="245" y="206"/>
                </a:lnTo>
                <a:lnTo>
                  <a:pt x="247" y="208"/>
                </a:lnTo>
                <a:lnTo>
                  <a:pt x="249" y="206"/>
                </a:lnTo>
                <a:lnTo>
                  <a:pt x="251" y="206"/>
                </a:lnTo>
                <a:lnTo>
                  <a:pt x="252" y="205"/>
                </a:lnTo>
                <a:lnTo>
                  <a:pt x="253" y="205"/>
                </a:lnTo>
                <a:lnTo>
                  <a:pt x="253" y="204"/>
                </a:lnTo>
                <a:lnTo>
                  <a:pt x="254" y="203"/>
                </a:lnTo>
                <a:lnTo>
                  <a:pt x="254" y="202"/>
                </a:lnTo>
                <a:lnTo>
                  <a:pt x="256" y="201"/>
                </a:lnTo>
                <a:lnTo>
                  <a:pt x="256" y="199"/>
                </a:lnTo>
                <a:lnTo>
                  <a:pt x="257" y="197"/>
                </a:lnTo>
                <a:lnTo>
                  <a:pt x="258" y="195"/>
                </a:lnTo>
                <a:lnTo>
                  <a:pt x="259" y="192"/>
                </a:lnTo>
                <a:lnTo>
                  <a:pt x="259" y="189"/>
                </a:lnTo>
                <a:lnTo>
                  <a:pt x="259" y="188"/>
                </a:lnTo>
                <a:lnTo>
                  <a:pt x="258" y="185"/>
                </a:lnTo>
                <a:lnTo>
                  <a:pt x="258" y="184"/>
                </a:lnTo>
                <a:lnTo>
                  <a:pt x="257" y="184"/>
                </a:lnTo>
                <a:lnTo>
                  <a:pt x="256" y="183"/>
                </a:lnTo>
                <a:lnTo>
                  <a:pt x="244" y="175"/>
                </a:lnTo>
                <a:lnTo>
                  <a:pt x="250" y="150"/>
                </a:lnTo>
                <a:lnTo>
                  <a:pt x="251" y="149"/>
                </a:lnTo>
                <a:lnTo>
                  <a:pt x="252" y="149"/>
                </a:lnTo>
                <a:lnTo>
                  <a:pt x="254" y="149"/>
                </a:lnTo>
                <a:lnTo>
                  <a:pt x="258" y="149"/>
                </a:lnTo>
                <a:lnTo>
                  <a:pt x="260" y="148"/>
                </a:lnTo>
                <a:lnTo>
                  <a:pt x="263" y="148"/>
                </a:lnTo>
                <a:lnTo>
                  <a:pt x="265" y="147"/>
                </a:lnTo>
                <a:lnTo>
                  <a:pt x="267" y="147"/>
                </a:lnTo>
                <a:lnTo>
                  <a:pt x="268" y="146"/>
                </a:lnTo>
                <a:lnTo>
                  <a:pt x="270" y="144"/>
                </a:lnTo>
                <a:lnTo>
                  <a:pt x="271" y="143"/>
                </a:lnTo>
                <a:lnTo>
                  <a:pt x="271" y="142"/>
                </a:lnTo>
                <a:lnTo>
                  <a:pt x="271" y="141"/>
                </a:lnTo>
                <a:lnTo>
                  <a:pt x="271" y="140"/>
                </a:lnTo>
                <a:lnTo>
                  <a:pt x="271" y="139"/>
                </a:lnTo>
                <a:lnTo>
                  <a:pt x="271" y="137"/>
                </a:lnTo>
                <a:lnTo>
                  <a:pt x="271" y="136"/>
                </a:lnTo>
                <a:lnTo>
                  <a:pt x="271" y="134"/>
                </a:lnTo>
                <a:lnTo>
                  <a:pt x="271" y="130"/>
                </a:lnTo>
                <a:lnTo>
                  <a:pt x="271" y="127"/>
                </a:lnTo>
                <a:lnTo>
                  <a:pt x="270" y="125"/>
                </a:lnTo>
                <a:lnTo>
                  <a:pt x="268" y="123"/>
                </a:lnTo>
                <a:lnTo>
                  <a:pt x="267" y="122"/>
                </a:lnTo>
                <a:lnTo>
                  <a:pt x="266" y="122"/>
                </a:lnTo>
                <a:lnTo>
                  <a:pt x="265" y="121"/>
                </a:lnTo>
                <a:lnTo>
                  <a:pt x="264" y="121"/>
                </a:lnTo>
                <a:lnTo>
                  <a:pt x="249" y="120"/>
                </a:lnTo>
                <a:lnTo>
                  <a:pt x="243" y="95"/>
                </a:lnTo>
                <a:lnTo>
                  <a:pt x="243" y="94"/>
                </a:lnTo>
                <a:lnTo>
                  <a:pt x="244" y="94"/>
                </a:lnTo>
                <a:lnTo>
                  <a:pt x="245" y="93"/>
                </a:lnTo>
                <a:lnTo>
                  <a:pt x="246" y="92"/>
                </a:lnTo>
                <a:lnTo>
                  <a:pt x="249" y="90"/>
                </a:lnTo>
                <a:lnTo>
                  <a:pt x="251" y="88"/>
                </a:lnTo>
                <a:lnTo>
                  <a:pt x="253" y="87"/>
                </a:lnTo>
                <a:lnTo>
                  <a:pt x="256" y="85"/>
                </a:lnTo>
                <a:lnTo>
                  <a:pt x="257" y="84"/>
                </a:lnTo>
                <a:lnTo>
                  <a:pt x="257" y="82"/>
                </a:lnTo>
                <a:lnTo>
                  <a:pt x="258" y="80"/>
                </a:lnTo>
                <a:lnTo>
                  <a:pt x="258" y="79"/>
                </a:lnTo>
                <a:lnTo>
                  <a:pt x="258" y="78"/>
                </a:lnTo>
                <a:lnTo>
                  <a:pt x="258" y="77"/>
                </a:lnTo>
                <a:lnTo>
                  <a:pt x="257" y="75"/>
                </a:lnTo>
                <a:lnTo>
                  <a:pt x="257" y="74"/>
                </a:lnTo>
                <a:lnTo>
                  <a:pt x="256" y="73"/>
                </a:lnTo>
                <a:lnTo>
                  <a:pt x="256" y="72"/>
                </a:lnTo>
                <a:lnTo>
                  <a:pt x="254" y="70"/>
                </a:lnTo>
                <a:lnTo>
                  <a:pt x="252" y="67"/>
                </a:lnTo>
                <a:lnTo>
                  <a:pt x="251" y="65"/>
                </a:lnTo>
                <a:lnTo>
                  <a:pt x="249" y="64"/>
                </a:lnTo>
                <a:lnTo>
                  <a:pt x="247" y="63"/>
                </a:lnTo>
                <a:lnTo>
                  <a:pt x="245" y="63"/>
                </a:lnTo>
                <a:lnTo>
                  <a:pt x="244" y="63"/>
                </a:lnTo>
                <a:lnTo>
                  <a:pt x="243" y="63"/>
                </a:lnTo>
                <a:lnTo>
                  <a:pt x="242" y="63"/>
                </a:lnTo>
                <a:lnTo>
                  <a:pt x="228" y="68"/>
                </a:lnTo>
                <a:lnTo>
                  <a:pt x="210" y="50"/>
                </a:lnTo>
                <a:lnTo>
                  <a:pt x="211" y="49"/>
                </a:lnTo>
                <a:lnTo>
                  <a:pt x="212" y="46"/>
                </a:lnTo>
                <a:lnTo>
                  <a:pt x="214" y="44"/>
                </a:lnTo>
                <a:lnTo>
                  <a:pt x="214" y="42"/>
                </a:lnTo>
                <a:lnTo>
                  <a:pt x="215" y="39"/>
                </a:lnTo>
                <a:lnTo>
                  <a:pt x="216" y="37"/>
                </a:lnTo>
                <a:lnTo>
                  <a:pt x="217" y="35"/>
                </a:lnTo>
                <a:lnTo>
                  <a:pt x="218" y="32"/>
                </a:lnTo>
                <a:lnTo>
                  <a:pt x="218" y="31"/>
                </a:lnTo>
                <a:lnTo>
                  <a:pt x="217" y="29"/>
                </a:lnTo>
                <a:lnTo>
                  <a:pt x="217" y="28"/>
                </a:lnTo>
                <a:lnTo>
                  <a:pt x="216" y="26"/>
                </a:lnTo>
                <a:lnTo>
                  <a:pt x="215" y="25"/>
                </a:lnTo>
                <a:lnTo>
                  <a:pt x="214" y="24"/>
                </a:lnTo>
                <a:lnTo>
                  <a:pt x="212" y="24"/>
                </a:lnTo>
                <a:lnTo>
                  <a:pt x="211" y="23"/>
                </a:lnTo>
                <a:lnTo>
                  <a:pt x="210" y="22"/>
                </a:lnTo>
                <a:lnTo>
                  <a:pt x="207" y="21"/>
                </a:lnTo>
                <a:lnTo>
                  <a:pt x="204" y="19"/>
                </a:lnTo>
                <a:lnTo>
                  <a:pt x="202" y="18"/>
                </a:lnTo>
                <a:lnTo>
                  <a:pt x="199" y="18"/>
                </a:lnTo>
                <a:lnTo>
                  <a:pt x="198" y="19"/>
                </a:lnTo>
                <a:lnTo>
                  <a:pt x="197" y="19"/>
                </a:lnTo>
                <a:lnTo>
                  <a:pt x="196" y="21"/>
                </a:lnTo>
                <a:lnTo>
                  <a:pt x="195" y="22"/>
                </a:lnTo>
                <a:lnTo>
                  <a:pt x="185" y="32"/>
                </a:lnTo>
                <a:lnTo>
                  <a:pt x="161" y="24"/>
                </a:lnTo>
                <a:lnTo>
                  <a:pt x="161" y="22"/>
                </a:lnTo>
                <a:lnTo>
                  <a:pt x="161" y="21"/>
                </a:lnTo>
                <a:lnTo>
                  <a:pt x="161" y="18"/>
                </a:lnTo>
                <a:lnTo>
                  <a:pt x="161" y="16"/>
                </a:lnTo>
                <a:lnTo>
                  <a:pt x="161" y="12"/>
                </a:lnTo>
                <a:lnTo>
                  <a:pt x="161" y="10"/>
                </a:lnTo>
                <a:lnTo>
                  <a:pt x="161" y="8"/>
                </a:lnTo>
                <a:lnTo>
                  <a:pt x="160" y="5"/>
                </a:lnTo>
                <a:lnTo>
                  <a:pt x="159" y="4"/>
                </a:lnTo>
                <a:lnTo>
                  <a:pt x="159" y="3"/>
                </a:lnTo>
                <a:lnTo>
                  <a:pt x="157" y="2"/>
                </a:lnTo>
                <a:lnTo>
                  <a:pt x="156" y="1"/>
                </a:lnTo>
                <a:lnTo>
                  <a:pt x="155" y="1"/>
                </a:lnTo>
                <a:lnTo>
                  <a:pt x="154" y="1"/>
                </a:lnTo>
                <a:lnTo>
                  <a:pt x="153" y="1"/>
                </a:lnTo>
                <a:lnTo>
                  <a:pt x="152" y="1"/>
                </a:lnTo>
                <a:lnTo>
                  <a:pt x="150" y="1"/>
                </a:lnTo>
                <a:lnTo>
                  <a:pt x="148" y="0"/>
                </a:lnTo>
                <a:lnTo>
                  <a:pt x="145" y="0"/>
                </a:lnTo>
                <a:lnTo>
                  <a:pt x="141" y="0"/>
                </a:lnTo>
                <a:lnTo>
                  <a:pt x="139" y="1"/>
                </a:lnTo>
                <a:lnTo>
                  <a:pt x="138" y="2"/>
                </a:lnTo>
                <a:lnTo>
                  <a:pt x="136" y="3"/>
                </a:lnTo>
                <a:lnTo>
                  <a:pt x="135" y="4"/>
                </a:lnTo>
                <a:lnTo>
                  <a:pt x="135" y="5"/>
                </a:lnTo>
                <a:lnTo>
                  <a:pt x="134" y="5"/>
                </a:lnTo>
                <a:lnTo>
                  <a:pt x="134" y="7"/>
                </a:lnTo>
                <a:lnTo>
                  <a:pt x="132" y="21"/>
                </a:lnTo>
                <a:lnTo>
                  <a:pt x="106" y="24"/>
                </a:lnTo>
                <a:lnTo>
                  <a:pt x="105" y="23"/>
                </a:lnTo>
                <a:lnTo>
                  <a:pt x="104" y="21"/>
                </a:lnTo>
                <a:lnTo>
                  <a:pt x="102" y="19"/>
                </a:lnTo>
                <a:lnTo>
                  <a:pt x="101" y="17"/>
                </a:lnTo>
                <a:lnTo>
                  <a:pt x="100" y="15"/>
                </a:lnTo>
                <a:lnTo>
                  <a:pt x="99" y="12"/>
                </a:lnTo>
                <a:lnTo>
                  <a:pt x="98" y="10"/>
                </a:lnTo>
                <a:lnTo>
                  <a:pt x="97" y="9"/>
                </a:lnTo>
                <a:lnTo>
                  <a:pt x="94" y="8"/>
                </a:lnTo>
                <a:lnTo>
                  <a:pt x="93" y="7"/>
                </a:lnTo>
                <a:lnTo>
                  <a:pt x="92" y="7"/>
                </a:lnTo>
                <a:lnTo>
                  <a:pt x="91" y="7"/>
                </a:lnTo>
                <a:lnTo>
                  <a:pt x="90" y="7"/>
                </a:lnTo>
                <a:lnTo>
                  <a:pt x="88" y="7"/>
                </a:lnTo>
                <a:lnTo>
                  <a:pt x="87" y="8"/>
                </a:lnTo>
                <a:lnTo>
                  <a:pt x="86" y="8"/>
                </a:lnTo>
                <a:lnTo>
                  <a:pt x="85" y="9"/>
                </a:lnTo>
                <a:lnTo>
                  <a:pt x="83" y="9"/>
                </a:lnTo>
                <a:lnTo>
                  <a:pt x="80" y="11"/>
                </a:lnTo>
                <a:lnTo>
                  <a:pt x="77" y="12"/>
                </a:lnTo>
                <a:lnTo>
                  <a:pt x="76" y="14"/>
                </a:lnTo>
                <a:lnTo>
                  <a:pt x="74" y="16"/>
                </a:lnTo>
                <a:lnTo>
                  <a:pt x="73" y="17"/>
                </a:lnTo>
                <a:lnTo>
                  <a:pt x="73" y="18"/>
                </a:lnTo>
                <a:lnTo>
                  <a:pt x="73" y="19"/>
                </a:lnTo>
                <a:lnTo>
                  <a:pt x="73" y="21"/>
                </a:lnTo>
                <a:lnTo>
                  <a:pt x="74" y="21"/>
                </a:lnTo>
                <a:lnTo>
                  <a:pt x="78" y="35"/>
                </a:lnTo>
                <a:lnTo>
                  <a:pt x="57" y="50"/>
                </a:lnTo>
                <a:lnTo>
                  <a:pt x="56" y="49"/>
                </a:lnTo>
                <a:lnTo>
                  <a:pt x="53" y="49"/>
                </a:lnTo>
                <a:lnTo>
                  <a:pt x="52" y="47"/>
                </a:lnTo>
                <a:lnTo>
                  <a:pt x="50" y="45"/>
                </a:lnTo>
                <a:lnTo>
                  <a:pt x="48" y="44"/>
                </a:lnTo>
                <a:lnTo>
                  <a:pt x="45" y="43"/>
                </a:lnTo>
                <a:lnTo>
                  <a:pt x="43" y="42"/>
                </a:lnTo>
                <a:lnTo>
                  <a:pt x="42" y="40"/>
                </a:lnTo>
                <a:lnTo>
                  <a:pt x="39" y="40"/>
                </a:lnTo>
                <a:lnTo>
                  <a:pt x="38" y="40"/>
                </a:lnTo>
                <a:lnTo>
                  <a:pt x="36" y="42"/>
                </a:lnTo>
                <a:lnTo>
                  <a:pt x="35" y="42"/>
                </a:lnTo>
                <a:lnTo>
                  <a:pt x="35" y="43"/>
                </a:lnTo>
                <a:lnTo>
                  <a:pt x="34" y="43"/>
                </a:lnTo>
                <a:lnTo>
                  <a:pt x="34" y="44"/>
                </a:lnTo>
                <a:lnTo>
                  <a:pt x="32" y="44"/>
                </a:lnTo>
                <a:lnTo>
                  <a:pt x="32" y="45"/>
                </a:lnTo>
                <a:lnTo>
                  <a:pt x="31" y="46"/>
                </a:lnTo>
                <a:lnTo>
                  <a:pt x="30" y="47"/>
                </a:lnTo>
                <a:lnTo>
                  <a:pt x="28" y="50"/>
                </a:lnTo>
                <a:lnTo>
                  <a:pt x="25" y="53"/>
                </a:lnTo>
                <a:lnTo>
                  <a:pt x="25" y="56"/>
                </a:lnTo>
                <a:lnTo>
                  <a:pt x="25" y="57"/>
                </a:lnTo>
                <a:lnTo>
                  <a:pt x="25" y="59"/>
                </a:lnTo>
                <a:lnTo>
                  <a:pt x="25" y="60"/>
                </a:lnTo>
                <a:lnTo>
                  <a:pt x="26" y="61"/>
                </a:lnTo>
                <a:lnTo>
                  <a:pt x="28" y="61"/>
                </a:lnTo>
                <a:lnTo>
                  <a:pt x="37" y="73"/>
                </a:lnTo>
                <a:lnTo>
                  <a:pt x="25" y="95"/>
                </a:lnTo>
                <a:lnTo>
                  <a:pt x="24" y="95"/>
                </a:lnTo>
                <a:lnTo>
                  <a:pt x="22" y="95"/>
                </a:lnTo>
                <a:lnTo>
                  <a:pt x="19" y="95"/>
                </a:lnTo>
                <a:lnTo>
                  <a:pt x="17" y="95"/>
                </a:lnTo>
                <a:lnTo>
                  <a:pt x="15" y="95"/>
                </a:lnTo>
                <a:lnTo>
                  <a:pt x="12" y="95"/>
                </a:lnTo>
                <a:lnTo>
                  <a:pt x="9" y="95"/>
                </a:lnTo>
                <a:lnTo>
                  <a:pt x="8" y="95"/>
                </a:lnTo>
                <a:lnTo>
                  <a:pt x="5" y="95"/>
                </a:lnTo>
                <a:lnTo>
                  <a:pt x="4" y="97"/>
                </a:lnTo>
                <a:lnTo>
                  <a:pt x="3" y="98"/>
                </a:lnTo>
                <a:lnTo>
                  <a:pt x="2" y="99"/>
                </a:lnTo>
                <a:lnTo>
                  <a:pt x="2" y="100"/>
                </a:lnTo>
                <a:lnTo>
                  <a:pt x="2" y="101"/>
                </a:lnTo>
                <a:lnTo>
                  <a:pt x="1" y="101"/>
                </a:lnTo>
                <a:lnTo>
                  <a:pt x="1" y="102"/>
                </a:lnTo>
                <a:lnTo>
                  <a:pt x="1" y="105"/>
                </a:lnTo>
                <a:lnTo>
                  <a:pt x="0" y="107"/>
                </a:lnTo>
                <a:lnTo>
                  <a:pt x="0" y="109"/>
                </a:lnTo>
                <a:lnTo>
                  <a:pt x="0" y="113"/>
                </a:lnTo>
                <a:lnTo>
                  <a:pt x="0" y="115"/>
                </a:lnTo>
                <a:lnTo>
                  <a:pt x="1" y="118"/>
                </a:lnTo>
                <a:lnTo>
                  <a:pt x="2" y="119"/>
                </a:lnTo>
                <a:lnTo>
                  <a:pt x="3" y="119"/>
                </a:lnTo>
                <a:lnTo>
                  <a:pt x="4" y="120"/>
                </a:lnTo>
                <a:lnTo>
                  <a:pt x="18" y="126"/>
                </a:lnTo>
                <a:lnTo>
                  <a:pt x="19" y="150"/>
                </a:lnTo>
                <a:lnTo>
                  <a:pt x="18" y="151"/>
                </a:lnTo>
                <a:lnTo>
                  <a:pt x="17" y="151"/>
                </a:lnTo>
                <a:lnTo>
                  <a:pt x="16" y="153"/>
                </a:lnTo>
                <a:lnTo>
                  <a:pt x="14" y="153"/>
                </a:lnTo>
                <a:lnTo>
                  <a:pt x="11" y="154"/>
                </a:lnTo>
                <a:lnTo>
                  <a:pt x="9" y="155"/>
                </a:lnTo>
                <a:lnTo>
                  <a:pt x="7" y="156"/>
                </a:lnTo>
                <a:lnTo>
                  <a:pt x="4" y="157"/>
                </a:lnTo>
                <a:lnTo>
                  <a:pt x="3" y="158"/>
                </a:lnTo>
                <a:lnTo>
                  <a:pt x="1" y="160"/>
                </a:lnTo>
                <a:lnTo>
                  <a:pt x="1" y="162"/>
                </a:lnTo>
                <a:lnTo>
                  <a:pt x="0" y="163"/>
                </a:lnTo>
                <a:lnTo>
                  <a:pt x="0" y="164"/>
                </a:lnTo>
                <a:lnTo>
                  <a:pt x="0" y="165"/>
                </a:lnTo>
                <a:lnTo>
                  <a:pt x="0" y="167"/>
                </a:lnTo>
                <a:lnTo>
                  <a:pt x="1" y="167"/>
                </a:lnTo>
                <a:lnTo>
                  <a:pt x="1" y="168"/>
                </a:lnTo>
                <a:lnTo>
                  <a:pt x="1" y="170"/>
                </a:lnTo>
                <a:lnTo>
                  <a:pt x="2" y="172"/>
                </a:lnTo>
                <a:lnTo>
                  <a:pt x="3" y="175"/>
                </a:lnTo>
                <a:lnTo>
                  <a:pt x="4" y="178"/>
                </a:lnTo>
                <a:lnTo>
                  <a:pt x="5" y="179"/>
                </a:lnTo>
                <a:lnTo>
                  <a:pt x="7" y="182"/>
                </a:lnTo>
                <a:lnTo>
                  <a:pt x="8" y="182"/>
                </a:lnTo>
                <a:lnTo>
                  <a:pt x="10" y="182"/>
                </a:lnTo>
                <a:lnTo>
                  <a:pt x="11" y="182"/>
                </a:lnTo>
                <a:lnTo>
                  <a:pt x="12" y="182"/>
                </a:lnTo>
                <a:lnTo>
                  <a:pt x="26" y="181"/>
                </a:lnTo>
                <a:lnTo>
                  <a:pt x="39" y="203"/>
                </a:lnTo>
                <a:close/>
              </a:path>
            </a:pathLst>
          </a:custGeom>
          <a:solidFill>
            <a:srgbClr val="EE9C8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06" name="Freeform 202">
            <a:extLst>
              <a:ext uri="{FF2B5EF4-FFF2-40B4-BE49-F238E27FC236}">
                <a16:creationId xmlns:a16="http://schemas.microsoft.com/office/drawing/2014/main" id="{839F29E7-083C-4E42-B183-1ADCB312CD84}"/>
              </a:ext>
            </a:extLst>
          </p:cNvPr>
          <p:cNvSpPr>
            <a:spLocks/>
          </p:cNvSpPr>
          <p:nvPr/>
        </p:nvSpPr>
        <p:spPr bwMode="auto">
          <a:xfrm>
            <a:off x="3092450" y="4595813"/>
            <a:ext cx="71438" cy="73025"/>
          </a:xfrm>
          <a:custGeom>
            <a:avLst/>
            <a:gdLst>
              <a:gd name="T0" fmla="*/ 2147483647 w 271"/>
              <a:gd name="T1" fmla="*/ 2147483647 h 273"/>
              <a:gd name="T2" fmla="*/ 2147483647 w 271"/>
              <a:gd name="T3" fmla="*/ 2147483647 h 273"/>
              <a:gd name="T4" fmla="*/ 2147483647 w 271"/>
              <a:gd name="T5" fmla="*/ 2147483647 h 273"/>
              <a:gd name="T6" fmla="*/ 2147483647 w 271"/>
              <a:gd name="T7" fmla="*/ 2147483647 h 273"/>
              <a:gd name="T8" fmla="*/ 2147483647 w 271"/>
              <a:gd name="T9" fmla="*/ 2147483647 h 273"/>
              <a:gd name="T10" fmla="*/ 2147483647 w 271"/>
              <a:gd name="T11" fmla="*/ 2147483647 h 273"/>
              <a:gd name="T12" fmla="*/ 2147483647 w 271"/>
              <a:gd name="T13" fmla="*/ 2147483647 h 273"/>
              <a:gd name="T14" fmla="*/ 2147483647 w 271"/>
              <a:gd name="T15" fmla="*/ 2147483647 h 273"/>
              <a:gd name="T16" fmla="*/ 2147483647 w 271"/>
              <a:gd name="T17" fmla="*/ 2147483647 h 273"/>
              <a:gd name="T18" fmla="*/ 2147483647 w 271"/>
              <a:gd name="T19" fmla="*/ 2147483647 h 273"/>
              <a:gd name="T20" fmla="*/ 2147483647 w 271"/>
              <a:gd name="T21" fmla="*/ 2147483647 h 273"/>
              <a:gd name="T22" fmla="*/ 2147483647 w 271"/>
              <a:gd name="T23" fmla="*/ 2147483647 h 273"/>
              <a:gd name="T24" fmla="*/ 2147483647 w 271"/>
              <a:gd name="T25" fmla="*/ 2147483647 h 273"/>
              <a:gd name="T26" fmla="*/ 2147483647 w 271"/>
              <a:gd name="T27" fmla="*/ 2147483647 h 273"/>
              <a:gd name="T28" fmla="*/ 2147483647 w 271"/>
              <a:gd name="T29" fmla="*/ 2147483647 h 273"/>
              <a:gd name="T30" fmla="*/ 2147483647 w 271"/>
              <a:gd name="T31" fmla="*/ 2147483647 h 273"/>
              <a:gd name="T32" fmla="*/ 2147483647 w 271"/>
              <a:gd name="T33" fmla="*/ 2147483647 h 273"/>
              <a:gd name="T34" fmla="*/ 2147483647 w 271"/>
              <a:gd name="T35" fmla="*/ 2147483647 h 273"/>
              <a:gd name="T36" fmla="*/ 2147483647 w 271"/>
              <a:gd name="T37" fmla="*/ 2147483647 h 273"/>
              <a:gd name="T38" fmla="*/ 2147483647 w 271"/>
              <a:gd name="T39" fmla="*/ 2147483647 h 273"/>
              <a:gd name="T40" fmla="*/ 2147483647 w 271"/>
              <a:gd name="T41" fmla="*/ 2147483647 h 273"/>
              <a:gd name="T42" fmla="*/ 2147483647 w 271"/>
              <a:gd name="T43" fmla="*/ 2147483647 h 273"/>
              <a:gd name="T44" fmla="*/ 2147483647 w 271"/>
              <a:gd name="T45" fmla="*/ 2147483647 h 273"/>
              <a:gd name="T46" fmla="*/ 2147483647 w 271"/>
              <a:gd name="T47" fmla="*/ 2147483647 h 273"/>
              <a:gd name="T48" fmla="*/ 2147483647 w 271"/>
              <a:gd name="T49" fmla="*/ 2147483647 h 273"/>
              <a:gd name="T50" fmla="*/ 2147483647 w 271"/>
              <a:gd name="T51" fmla="*/ 2147483647 h 273"/>
              <a:gd name="T52" fmla="*/ 2147483647 w 271"/>
              <a:gd name="T53" fmla="*/ 2147483647 h 273"/>
              <a:gd name="T54" fmla="*/ 2147483647 w 271"/>
              <a:gd name="T55" fmla="*/ 2147483647 h 273"/>
              <a:gd name="T56" fmla="*/ 2147483647 w 271"/>
              <a:gd name="T57" fmla="*/ 2147483647 h 273"/>
              <a:gd name="T58" fmla="*/ 2147483647 w 271"/>
              <a:gd name="T59" fmla="*/ 2147483647 h 273"/>
              <a:gd name="T60" fmla="*/ 2147483647 w 271"/>
              <a:gd name="T61" fmla="*/ 2147483647 h 273"/>
              <a:gd name="T62" fmla="*/ 2147483647 w 271"/>
              <a:gd name="T63" fmla="*/ 2147483647 h 273"/>
              <a:gd name="T64" fmla="*/ 2147483647 w 271"/>
              <a:gd name="T65" fmla="*/ 2147483647 h 273"/>
              <a:gd name="T66" fmla="*/ 2147483647 w 271"/>
              <a:gd name="T67" fmla="*/ 2147483647 h 273"/>
              <a:gd name="T68" fmla="*/ 2147483647 w 271"/>
              <a:gd name="T69" fmla="*/ 2147483647 h 273"/>
              <a:gd name="T70" fmla="*/ 2147483647 w 271"/>
              <a:gd name="T71" fmla="*/ 2147483647 h 273"/>
              <a:gd name="T72" fmla="*/ 2147483647 w 271"/>
              <a:gd name="T73" fmla="*/ 2147483647 h 273"/>
              <a:gd name="T74" fmla="*/ 2147483647 w 271"/>
              <a:gd name="T75" fmla="*/ 2147483647 h 273"/>
              <a:gd name="T76" fmla="*/ 2147483647 w 271"/>
              <a:gd name="T77" fmla="*/ 2147483647 h 273"/>
              <a:gd name="T78" fmla="*/ 2147483647 w 271"/>
              <a:gd name="T79" fmla="*/ 2147483647 h 273"/>
              <a:gd name="T80" fmla="*/ 2147483647 w 271"/>
              <a:gd name="T81" fmla="*/ 2147483647 h 273"/>
              <a:gd name="T82" fmla="*/ 2147483647 w 271"/>
              <a:gd name="T83" fmla="*/ 2147483647 h 273"/>
              <a:gd name="T84" fmla="*/ 2147483647 w 271"/>
              <a:gd name="T85" fmla="*/ 2147483647 h 273"/>
              <a:gd name="T86" fmla="*/ 2147483647 w 271"/>
              <a:gd name="T87" fmla="*/ 2147483647 h 273"/>
              <a:gd name="T88" fmla="*/ 2147483647 w 271"/>
              <a:gd name="T89" fmla="*/ 2147483647 h 273"/>
              <a:gd name="T90" fmla="*/ 2147483647 w 271"/>
              <a:gd name="T91" fmla="*/ 2147483647 h 273"/>
              <a:gd name="T92" fmla="*/ 2147483647 w 271"/>
              <a:gd name="T93" fmla="*/ 2147483647 h 273"/>
              <a:gd name="T94" fmla="*/ 2147483647 w 271"/>
              <a:gd name="T95" fmla="*/ 2147483647 h 273"/>
              <a:gd name="T96" fmla="*/ 2147483647 w 271"/>
              <a:gd name="T97" fmla="*/ 2147483647 h 273"/>
              <a:gd name="T98" fmla="*/ 2147483647 w 271"/>
              <a:gd name="T99" fmla="*/ 2147483647 h 273"/>
              <a:gd name="T100" fmla="*/ 2147483647 w 271"/>
              <a:gd name="T101" fmla="*/ 2147483647 h 273"/>
              <a:gd name="T102" fmla="*/ 2147483647 w 271"/>
              <a:gd name="T103" fmla="*/ 2147483647 h 273"/>
              <a:gd name="T104" fmla="*/ 2147483647 w 271"/>
              <a:gd name="T105" fmla="*/ 2147483647 h 273"/>
              <a:gd name="T106" fmla="*/ 2147483647 w 271"/>
              <a:gd name="T107" fmla="*/ 2147483647 h 273"/>
              <a:gd name="T108" fmla="*/ 2147483647 w 271"/>
              <a:gd name="T109" fmla="*/ 2147483647 h 273"/>
              <a:gd name="T110" fmla="*/ 2147483647 w 271"/>
              <a:gd name="T111" fmla="*/ 2147483647 h 273"/>
              <a:gd name="T112" fmla="*/ 0 w 271"/>
              <a:gd name="T113" fmla="*/ 2147483647 h 273"/>
              <a:gd name="T114" fmla="*/ 2147483647 w 271"/>
              <a:gd name="T115" fmla="*/ 2147483647 h 273"/>
              <a:gd name="T116" fmla="*/ 2147483647 w 271"/>
              <a:gd name="T117" fmla="*/ 2147483647 h 273"/>
              <a:gd name="T118" fmla="*/ 2147483647 w 271"/>
              <a:gd name="T119" fmla="*/ 2147483647 h 273"/>
              <a:gd name="T120" fmla="*/ 0 w 271"/>
              <a:gd name="T121" fmla="*/ 2147483647 h 273"/>
              <a:gd name="T122" fmla="*/ 2147483647 w 271"/>
              <a:gd name="T123" fmla="*/ 2147483647 h 273"/>
              <a:gd name="T124" fmla="*/ 2147483647 w 271"/>
              <a:gd name="T125" fmla="*/ 2147483647 h 27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71"/>
              <a:gd name="T190" fmla="*/ 0 h 273"/>
              <a:gd name="T191" fmla="*/ 271 w 271"/>
              <a:gd name="T192" fmla="*/ 273 h 27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71" h="273">
                <a:moveTo>
                  <a:pt x="39" y="203"/>
                </a:moveTo>
                <a:lnTo>
                  <a:pt x="38" y="203"/>
                </a:lnTo>
                <a:lnTo>
                  <a:pt x="38" y="204"/>
                </a:lnTo>
                <a:lnTo>
                  <a:pt x="37" y="205"/>
                </a:lnTo>
                <a:lnTo>
                  <a:pt x="36" y="208"/>
                </a:lnTo>
                <a:lnTo>
                  <a:pt x="34" y="209"/>
                </a:lnTo>
                <a:lnTo>
                  <a:pt x="32" y="211"/>
                </a:lnTo>
                <a:lnTo>
                  <a:pt x="30" y="213"/>
                </a:lnTo>
                <a:lnTo>
                  <a:pt x="29" y="216"/>
                </a:lnTo>
                <a:lnTo>
                  <a:pt x="28" y="217"/>
                </a:lnTo>
                <a:lnTo>
                  <a:pt x="28" y="219"/>
                </a:lnTo>
                <a:lnTo>
                  <a:pt x="28" y="220"/>
                </a:lnTo>
                <a:lnTo>
                  <a:pt x="28" y="222"/>
                </a:lnTo>
                <a:lnTo>
                  <a:pt x="28" y="224"/>
                </a:lnTo>
                <a:lnTo>
                  <a:pt x="29" y="224"/>
                </a:lnTo>
                <a:lnTo>
                  <a:pt x="29" y="225"/>
                </a:lnTo>
                <a:lnTo>
                  <a:pt x="30" y="225"/>
                </a:lnTo>
                <a:lnTo>
                  <a:pt x="30" y="226"/>
                </a:lnTo>
                <a:lnTo>
                  <a:pt x="31" y="226"/>
                </a:lnTo>
                <a:lnTo>
                  <a:pt x="32" y="227"/>
                </a:lnTo>
                <a:lnTo>
                  <a:pt x="34" y="230"/>
                </a:lnTo>
                <a:lnTo>
                  <a:pt x="36" y="232"/>
                </a:lnTo>
                <a:lnTo>
                  <a:pt x="38" y="233"/>
                </a:lnTo>
                <a:lnTo>
                  <a:pt x="41" y="234"/>
                </a:lnTo>
                <a:lnTo>
                  <a:pt x="42" y="236"/>
                </a:lnTo>
                <a:lnTo>
                  <a:pt x="44" y="236"/>
                </a:lnTo>
                <a:lnTo>
                  <a:pt x="45" y="234"/>
                </a:lnTo>
                <a:lnTo>
                  <a:pt x="46" y="234"/>
                </a:lnTo>
                <a:lnTo>
                  <a:pt x="48" y="233"/>
                </a:lnTo>
                <a:lnTo>
                  <a:pt x="59" y="225"/>
                </a:lnTo>
                <a:lnTo>
                  <a:pt x="80" y="239"/>
                </a:lnTo>
                <a:lnTo>
                  <a:pt x="80" y="240"/>
                </a:lnTo>
                <a:lnTo>
                  <a:pt x="80" y="243"/>
                </a:lnTo>
                <a:lnTo>
                  <a:pt x="79" y="245"/>
                </a:lnTo>
                <a:lnTo>
                  <a:pt x="79" y="247"/>
                </a:lnTo>
                <a:lnTo>
                  <a:pt x="78" y="250"/>
                </a:lnTo>
                <a:lnTo>
                  <a:pt x="78" y="253"/>
                </a:lnTo>
                <a:lnTo>
                  <a:pt x="78" y="255"/>
                </a:lnTo>
                <a:lnTo>
                  <a:pt x="78" y="257"/>
                </a:lnTo>
                <a:lnTo>
                  <a:pt x="78" y="259"/>
                </a:lnTo>
                <a:lnTo>
                  <a:pt x="79" y="260"/>
                </a:lnTo>
                <a:lnTo>
                  <a:pt x="80" y="261"/>
                </a:lnTo>
                <a:lnTo>
                  <a:pt x="80" y="262"/>
                </a:lnTo>
                <a:lnTo>
                  <a:pt x="81" y="262"/>
                </a:lnTo>
                <a:lnTo>
                  <a:pt x="83" y="264"/>
                </a:lnTo>
                <a:lnTo>
                  <a:pt x="84" y="264"/>
                </a:lnTo>
                <a:lnTo>
                  <a:pt x="85" y="264"/>
                </a:lnTo>
                <a:lnTo>
                  <a:pt x="86" y="265"/>
                </a:lnTo>
                <a:lnTo>
                  <a:pt x="88" y="265"/>
                </a:lnTo>
                <a:lnTo>
                  <a:pt x="91" y="266"/>
                </a:lnTo>
                <a:lnTo>
                  <a:pt x="94" y="267"/>
                </a:lnTo>
                <a:lnTo>
                  <a:pt x="97" y="267"/>
                </a:lnTo>
                <a:lnTo>
                  <a:pt x="99" y="266"/>
                </a:lnTo>
                <a:lnTo>
                  <a:pt x="100" y="266"/>
                </a:lnTo>
                <a:lnTo>
                  <a:pt x="101" y="265"/>
                </a:lnTo>
                <a:lnTo>
                  <a:pt x="102" y="264"/>
                </a:lnTo>
                <a:lnTo>
                  <a:pt x="102" y="262"/>
                </a:lnTo>
                <a:lnTo>
                  <a:pt x="109" y="250"/>
                </a:lnTo>
                <a:lnTo>
                  <a:pt x="134" y="252"/>
                </a:lnTo>
                <a:lnTo>
                  <a:pt x="135" y="253"/>
                </a:lnTo>
                <a:lnTo>
                  <a:pt x="135" y="254"/>
                </a:lnTo>
                <a:lnTo>
                  <a:pt x="135" y="255"/>
                </a:lnTo>
                <a:lnTo>
                  <a:pt x="136" y="258"/>
                </a:lnTo>
                <a:lnTo>
                  <a:pt x="136" y="260"/>
                </a:lnTo>
                <a:lnTo>
                  <a:pt x="138" y="262"/>
                </a:lnTo>
                <a:lnTo>
                  <a:pt x="139" y="265"/>
                </a:lnTo>
                <a:lnTo>
                  <a:pt x="140" y="267"/>
                </a:lnTo>
                <a:lnTo>
                  <a:pt x="140" y="269"/>
                </a:lnTo>
                <a:lnTo>
                  <a:pt x="141" y="271"/>
                </a:lnTo>
                <a:lnTo>
                  <a:pt x="142" y="272"/>
                </a:lnTo>
                <a:lnTo>
                  <a:pt x="145" y="272"/>
                </a:lnTo>
                <a:lnTo>
                  <a:pt x="146" y="273"/>
                </a:lnTo>
                <a:lnTo>
                  <a:pt x="147" y="273"/>
                </a:lnTo>
                <a:lnTo>
                  <a:pt x="148" y="273"/>
                </a:lnTo>
                <a:lnTo>
                  <a:pt x="149" y="273"/>
                </a:lnTo>
                <a:lnTo>
                  <a:pt x="152" y="272"/>
                </a:lnTo>
                <a:lnTo>
                  <a:pt x="154" y="272"/>
                </a:lnTo>
                <a:lnTo>
                  <a:pt x="156" y="272"/>
                </a:lnTo>
                <a:lnTo>
                  <a:pt x="160" y="271"/>
                </a:lnTo>
                <a:lnTo>
                  <a:pt x="162" y="269"/>
                </a:lnTo>
                <a:lnTo>
                  <a:pt x="163" y="268"/>
                </a:lnTo>
                <a:lnTo>
                  <a:pt x="164" y="266"/>
                </a:lnTo>
                <a:lnTo>
                  <a:pt x="164" y="265"/>
                </a:lnTo>
                <a:lnTo>
                  <a:pt x="164" y="264"/>
                </a:lnTo>
                <a:lnTo>
                  <a:pt x="164" y="262"/>
                </a:lnTo>
                <a:lnTo>
                  <a:pt x="164" y="248"/>
                </a:lnTo>
                <a:lnTo>
                  <a:pt x="188" y="239"/>
                </a:lnTo>
                <a:lnTo>
                  <a:pt x="189" y="239"/>
                </a:lnTo>
                <a:lnTo>
                  <a:pt x="189" y="240"/>
                </a:lnTo>
                <a:lnTo>
                  <a:pt x="190" y="241"/>
                </a:lnTo>
                <a:lnTo>
                  <a:pt x="192" y="243"/>
                </a:lnTo>
                <a:lnTo>
                  <a:pt x="194" y="245"/>
                </a:lnTo>
                <a:lnTo>
                  <a:pt x="196" y="247"/>
                </a:lnTo>
                <a:lnTo>
                  <a:pt x="198" y="248"/>
                </a:lnTo>
                <a:lnTo>
                  <a:pt x="199" y="251"/>
                </a:lnTo>
                <a:lnTo>
                  <a:pt x="202" y="252"/>
                </a:lnTo>
                <a:lnTo>
                  <a:pt x="203" y="252"/>
                </a:lnTo>
                <a:lnTo>
                  <a:pt x="204" y="252"/>
                </a:lnTo>
                <a:lnTo>
                  <a:pt x="207" y="252"/>
                </a:lnTo>
                <a:lnTo>
                  <a:pt x="208" y="252"/>
                </a:lnTo>
                <a:lnTo>
                  <a:pt x="209" y="252"/>
                </a:lnTo>
                <a:lnTo>
                  <a:pt x="209" y="251"/>
                </a:lnTo>
                <a:lnTo>
                  <a:pt x="210" y="251"/>
                </a:lnTo>
                <a:lnTo>
                  <a:pt x="211" y="250"/>
                </a:lnTo>
                <a:lnTo>
                  <a:pt x="212" y="248"/>
                </a:lnTo>
                <a:lnTo>
                  <a:pt x="215" y="247"/>
                </a:lnTo>
                <a:lnTo>
                  <a:pt x="217" y="246"/>
                </a:lnTo>
                <a:lnTo>
                  <a:pt x="219" y="244"/>
                </a:lnTo>
                <a:lnTo>
                  <a:pt x="221" y="241"/>
                </a:lnTo>
                <a:lnTo>
                  <a:pt x="222" y="239"/>
                </a:lnTo>
                <a:lnTo>
                  <a:pt x="222" y="238"/>
                </a:lnTo>
                <a:lnTo>
                  <a:pt x="221" y="237"/>
                </a:lnTo>
                <a:lnTo>
                  <a:pt x="221" y="236"/>
                </a:lnTo>
                <a:lnTo>
                  <a:pt x="221" y="234"/>
                </a:lnTo>
                <a:lnTo>
                  <a:pt x="214" y="222"/>
                </a:lnTo>
                <a:lnTo>
                  <a:pt x="230" y="202"/>
                </a:lnTo>
                <a:lnTo>
                  <a:pt x="231" y="203"/>
                </a:lnTo>
                <a:lnTo>
                  <a:pt x="233" y="203"/>
                </a:lnTo>
                <a:lnTo>
                  <a:pt x="235" y="204"/>
                </a:lnTo>
                <a:lnTo>
                  <a:pt x="238" y="204"/>
                </a:lnTo>
                <a:lnTo>
                  <a:pt x="240" y="205"/>
                </a:lnTo>
                <a:lnTo>
                  <a:pt x="243" y="206"/>
                </a:lnTo>
                <a:lnTo>
                  <a:pt x="245" y="206"/>
                </a:lnTo>
                <a:lnTo>
                  <a:pt x="247" y="208"/>
                </a:lnTo>
                <a:lnTo>
                  <a:pt x="249" y="206"/>
                </a:lnTo>
                <a:lnTo>
                  <a:pt x="251" y="206"/>
                </a:lnTo>
                <a:lnTo>
                  <a:pt x="252" y="205"/>
                </a:lnTo>
                <a:lnTo>
                  <a:pt x="253" y="205"/>
                </a:lnTo>
                <a:lnTo>
                  <a:pt x="253" y="204"/>
                </a:lnTo>
                <a:lnTo>
                  <a:pt x="254" y="203"/>
                </a:lnTo>
                <a:lnTo>
                  <a:pt x="254" y="202"/>
                </a:lnTo>
                <a:lnTo>
                  <a:pt x="256" y="201"/>
                </a:lnTo>
                <a:lnTo>
                  <a:pt x="256" y="199"/>
                </a:lnTo>
                <a:lnTo>
                  <a:pt x="257" y="197"/>
                </a:lnTo>
                <a:lnTo>
                  <a:pt x="258" y="195"/>
                </a:lnTo>
                <a:lnTo>
                  <a:pt x="259" y="192"/>
                </a:lnTo>
                <a:lnTo>
                  <a:pt x="259" y="189"/>
                </a:lnTo>
                <a:lnTo>
                  <a:pt x="259" y="188"/>
                </a:lnTo>
                <a:lnTo>
                  <a:pt x="258" y="185"/>
                </a:lnTo>
                <a:lnTo>
                  <a:pt x="258" y="184"/>
                </a:lnTo>
                <a:lnTo>
                  <a:pt x="257" y="184"/>
                </a:lnTo>
                <a:lnTo>
                  <a:pt x="256" y="183"/>
                </a:lnTo>
                <a:lnTo>
                  <a:pt x="244" y="175"/>
                </a:lnTo>
                <a:lnTo>
                  <a:pt x="250" y="150"/>
                </a:lnTo>
                <a:lnTo>
                  <a:pt x="251" y="149"/>
                </a:lnTo>
                <a:lnTo>
                  <a:pt x="252" y="149"/>
                </a:lnTo>
                <a:lnTo>
                  <a:pt x="254" y="149"/>
                </a:lnTo>
                <a:lnTo>
                  <a:pt x="258" y="149"/>
                </a:lnTo>
                <a:lnTo>
                  <a:pt x="260" y="148"/>
                </a:lnTo>
                <a:lnTo>
                  <a:pt x="263" y="148"/>
                </a:lnTo>
                <a:lnTo>
                  <a:pt x="265" y="147"/>
                </a:lnTo>
                <a:lnTo>
                  <a:pt x="267" y="147"/>
                </a:lnTo>
                <a:lnTo>
                  <a:pt x="268" y="146"/>
                </a:lnTo>
                <a:lnTo>
                  <a:pt x="270" y="144"/>
                </a:lnTo>
                <a:lnTo>
                  <a:pt x="271" y="143"/>
                </a:lnTo>
                <a:lnTo>
                  <a:pt x="271" y="142"/>
                </a:lnTo>
                <a:lnTo>
                  <a:pt x="271" y="141"/>
                </a:lnTo>
                <a:lnTo>
                  <a:pt x="271" y="140"/>
                </a:lnTo>
                <a:lnTo>
                  <a:pt x="271" y="139"/>
                </a:lnTo>
                <a:lnTo>
                  <a:pt x="271" y="137"/>
                </a:lnTo>
                <a:lnTo>
                  <a:pt x="271" y="136"/>
                </a:lnTo>
                <a:lnTo>
                  <a:pt x="271" y="134"/>
                </a:lnTo>
                <a:lnTo>
                  <a:pt x="271" y="130"/>
                </a:lnTo>
                <a:lnTo>
                  <a:pt x="271" y="127"/>
                </a:lnTo>
                <a:lnTo>
                  <a:pt x="270" y="125"/>
                </a:lnTo>
                <a:lnTo>
                  <a:pt x="268" y="123"/>
                </a:lnTo>
                <a:lnTo>
                  <a:pt x="267" y="122"/>
                </a:lnTo>
                <a:lnTo>
                  <a:pt x="266" y="122"/>
                </a:lnTo>
                <a:lnTo>
                  <a:pt x="265" y="121"/>
                </a:lnTo>
                <a:lnTo>
                  <a:pt x="264" y="121"/>
                </a:lnTo>
                <a:lnTo>
                  <a:pt x="249" y="120"/>
                </a:lnTo>
                <a:lnTo>
                  <a:pt x="243" y="95"/>
                </a:lnTo>
                <a:lnTo>
                  <a:pt x="243" y="94"/>
                </a:lnTo>
                <a:lnTo>
                  <a:pt x="244" y="94"/>
                </a:lnTo>
                <a:lnTo>
                  <a:pt x="245" y="93"/>
                </a:lnTo>
                <a:lnTo>
                  <a:pt x="246" y="92"/>
                </a:lnTo>
                <a:lnTo>
                  <a:pt x="249" y="90"/>
                </a:lnTo>
                <a:lnTo>
                  <a:pt x="251" y="88"/>
                </a:lnTo>
                <a:lnTo>
                  <a:pt x="253" y="87"/>
                </a:lnTo>
                <a:lnTo>
                  <a:pt x="256" y="85"/>
                </a:lnTo>
                <a:lnTo>
                  <a:pt x="257" y="84"/>
                </a:lnTo>
                <a:lnTo>
                  <a:pt x="257" y="82"/>
                </a:lnTo>
                <a:lnTo>
                  <a:pt x="258" y="80"/>
                </a:lnTo>
                <a:lnTo>
                  <a:pt x="258" y="79"/>
                </a:lnTo>
                <a:lnTo>
                  <a:pt x="258" y="78"/>
                </a:lnTo>
                <a:lnTo>
                  <a:pt x="258" y="77"/>
                </a:lnTo>
                <a:lnTo>
                  <a:pt x="257" y="75"/>
                </a:lnTo>
                <a:lnTo>
                  <a:pt x="257" y="74"/>
                </a:lnTo>
                <a:lnTo>
                  <a:pt x="256" y="73"/>
                </a:lnTo>
                <a:lnTo>
                  <a:pt x="256" y="72"/>
                </a:lnTo>
                <a:lnTo>
                  <a:pt x="254" y="70"/>
                </a:lnTo>
                <a:lnTo>
                  <a:pt x="252" y="67"/>
                </a:lnTo>
                <a:lnTo>
                  <a:pt x="251" y="65"/>
                </a:lnTo>
                <a:lnTo>
                  <a:pt x="249" y="64"/>
                </a:lnTo>
                <a:lnTo>
                  <a:pt x="247" y="63"/>
                </a:lnTo>
                <a:lnTo>
                  <a:pt x="245" y="63"/>
                </a:lnTo>
                <a:lnTo>
                  <a:pt x="244" y="63"/>
                </a:lnTo>
                <a:lnTo>
                  <a:pt x="243" y="63"/>
                </a:lnTo>
                <a:lnTo>
                  <a:pt x="242" y="63"/>
                </a:lnTo>
                <a:lnTo>
                  <a:pt x="228" y="68"/>
                </a:lnTo>
                <a:lnTo>
                  <a:pt x="210" y="50"/>
                </a:lnTo>
                <a:lnTo>
                  <a:pt x="211" y="49"/>
                </a:lnTo>
                <a:lnTo>
                  <a:pt x="212" y="46"/>
                </a:lnTo>
                <a:lnTo>
                  <a:pt x="214" y="44"/>
                </a:lnTo>
                <a:lnTo>
                  <a:pt x="214" y="42"/>
                </a:lnTo>
                <a:lnTo>
                  <a:pt x="215" y="39"/>
                </a:lnTo>
                <a:lnTo>
                  <a:pt x="216" y="37"/>
                </a:lnTo>
                <a:lnTo>
                  <a:pt x="217" y="35"/>
                </a:lnTo>
                <a:lnTo>
                  <a:pt x="218" y="32"/>
                </a:lnTo>
                <a:lnTo>
                  <a:pt x="218" y="31"/>
                </a:lnTo>
                <a:lnTo>
                  <a:pt x="217" y="29"/>
                </a:lnTo>
                <a:lnTo>
                  <a:pt x="217" y="28"/>
                </a:lnTo>
                <a:lnTo>
                  <a:pt x="216" y="26"/>
                </a:lnTo>
                <a:lnTo>
                  <a:pt x="215" y="25"/>
                </a:lnTo>
                <a:lnTo>
                  <a:pt x="214" y="24"/>
                </a:lnTo>
                <a:lnTo>
                  <a:pt x="212" y="24"/>
                </a:lnTo>
                <a:lnTo>
                  <a:pt x="211" y="23"/>
                </a:lnTo>
                <a:lnTo>
                  <a:pt x="210" y="22"/>
                </a:lnTo>
                <a:lnTo>
                  <a:pt x="207" y="21"/>
                </a:lnTo>
                <a:lnTo>
                  <a:pt x="204" y="19"/>
                </a:lnTo>
                <a:lnTo>
                  <a:pt x="202" y="18"/>
                </a:lnTo>
                <a:lnTo>
                  <a:pt x="199" y="18"/>
                </a:lnTo>
                <a:lnTo>
                  <a:pt x="198" y="19"/>
                </a:lnTo>
                <a:lnTo>
                  <a:pt x="197" y="19"/>
                </a:lnTo>
                <a:lnTo>
                  <a:pt x="196" y="21"/>
                </a:lnTo>
                <a:lnTo>
                  <a:pt x="195" y="22"/>
                </a:lnTo>
                <a:lnTo>
                  <a:pt x="185" y="32"/>
                </a:lnTo>
                <a:lnTo>
                  <a:pt x="161" y="24"/>
                </a:lnTo>
                <a:lnTo>
                  <a:pt x="161" y="22"/>
                </a:lnTo>
                <a:lnTo>
                  <a:pt x="161" y="21"/>
                </a:lnTo>
                <a:lnTo>
                  <a:pt x="161" y="18"/>
                </a:lnTo>
                <a:lnTo>
                  <a:pt x="161" y="16"/>
                </a:lnTo>
                <a:lnTo>
                  <a:pt x="161" y="12"/>
                </a:lnTo>
                <a:lnTo>
                  <a:pt x="161" y="10"/>
                </a:lnTo>
                <a:lnTo>
                  <a:pt x="161" y="8"/>
                </a:lnTo>
                <a:lnTo>
                  <a:pt x="160" y="5"/>
                </a:lnTo>
                <a:lnTo>
                  <a:pt x="159" y="4"/>
                </a:lnTo>
                <a:lnTo>
                  <a:pt x="159" y="3"/>
                </a:lnTo>
                <a:lnTo>
                  <a:pt x="157" y="2"/>
                </a:lnTo>
                <a:lnTo>
                  <a:pt x="156" y="1"/>
                </a:lnTo>
                <a:lnTo>
                  <a:pt x="155" y="1"/>
                </a:lnTo>
                <a:lnTo>
                  <a:pt x="154" y="1"/>
                </a:lnTo>
                <a:lnTo>
                  <a:pt x="153" y="1"/>
                </a:lnTo>
                <a:lnTo>
                  <a:pt x="152" y="1"/>
                </a:lnTo>
                <a:lnTo>
                  <a:pt x="150" y="1"/>
                </a:lnTo>
                <a:lnTo>
                  <a:pt x="148" y="0"/>
                </a:lnTo>
                <a:lnTo>
                  <a:pt x="145" y="0"/>
                </a:lnTo>
                <a:lnTo>
                  <a:pt x="141" y="0"/>
                </a:lnTo>
                <a:lnTo>
                  <a:pt x="139" y="1"/>
                </a:lnTo>
                <a:lnTo>
                  <a:pt x="138" y="2"/>
                </a:lnTo>
                <a:lnTo>
                  <a:pt x="136" y="3"/>
                </a:lnTo>
                <a:lnTo>
                  <a:pt x="135" y="4"/>
                </a:lnTo>
                <a:lnTo>
                  <a:pt x="135" y="5"/>
                </a:lnTo>
                <a:lnTo>
                  <a:pt x="134" y="5"/>
                </a:lnTo>
                <a:lnTo>
                  <a:pt x="134" y="7"/>
                </a:lnTo>
                <a:lnTo>
                  <a:pt x="132" y="21"/>
                </a:lnTo>
                <a:lnTo>
                  <a:pt x="106" y="24"/>
                </a:lnTo>
                <a:lnTo>
                  <a:pt x="105" y="23"/>
                </a:lnTo>
                <a:lnTo>
                  <a:pt x="104" y="21"/>
                </a:lnTo>
                <a:lnTo>
                  <a:pt x="102" y="19"/>
                </a:lnTo>
                <a:lnTo>
                  <a:pt x="101" y="17"/>
                </a:lnTo>
                <a:lnTo>
                  <a:pt x="100" y="15"/>
                </a:lnTo>
                <a:lnTo>
                  <a:pt x="99" y="12"/>
                </a:lnTo>
                <a:lnTo>
                  <a:pt x="98" y="10"/>
                </a:lnTo>
                <a:lnTo>
                  <a:pt x="97" y="9"/>
                </a:lnTo>
                <a:lnTo>
                  <a:pt x="94" y="8"/>
                </a:lnTo>
                <a:lnTo>
                  <a:pt x="93" y="7"/>
                </a:lnTo>
                <a:lnTo>
                  <a:pt x="92" y="7"/>
                </a:lnTo>
                <a:lnTo>
                  <a:pt x="91" y="7"/>
                </a:lnTo>
                <a:lnTo>
                  <a:pt x="90" y="7"/>
                </a:lnTo>
                <a:lnTo>
                  <a:pt x="88" y="7"/>
                </a:lnTo>
                <a:lnTo>
                  <a:pt x="87" y="8"/>
                </a:lnTo>
                <a:lnTo>
                  <a:pt x="86" y="8"/>
                </a:lnTo>
                <a:lnTo>
                  <a:pt x="85" y="9"/>
                </a:lnTo>
                <a:lnTo>
                  <a:pt x="83" y="9"/>
                </a:lnTo>
                <a:lnTo>
                  <a:pt x="80" y="11"/>
                </a:lnTo>
                <a:lnTo>
                  <a:pt x="77" y="12"/>
                </a:lnTo>
                <a:lnTo>
                  <a:pt x="76" y="14"/>
                </a:lnTo>
                <a:lnTo>
                  <a:pt x="74" y="16"/>
                </a:lnTo>
                <a:lnTo>
                  <a:pt x="73" y="17"/>
                </a:lnTo>
                <a:lnTo>
                  <a:pt x="73" y="18"/>
                </a:lnTo>
                <a:lnTo>
                  <a:pt x="73" y="19"/>
                </a:lnTo>
                <a:lnTo>
                  <a:pt x="73" y="21"/>
                </a:lnTo>
                <a:lnTo>
                  <a:pt x="74" y="21"/>
                </a:lnTo>
                <a:lnTo>
                  <a:pt x="78" y="35"/>
                </a:lnTo>
                <a:lnTo>
                  <a:pt x="57" y="50"/>
                </a:lnTo>
                <a:lnTo>
                  <a:pt x="56" y="49"/>
                </a:lnTo>
                <a:lnTo>
                  <a:pt x="53" y="49"/>
                </a:lnTo>
                <a:lnTo>
                  <a:pt x="52" y="47"/>
                </a:lnTo>
                <a:lnTo>
                  <a:pt x="50" y="45"/>
                </a:lnTo>
                <a:lnTo>
                  <a:pt x="48" y="44"/>
                </a:lnTo>
                <a:lnTo>
                  <a:pt x="45" y="43"/>
                </a:lnTo>
                <a:lnTo>
                  <a:pt x="43" y="42"/>
                </a:lnTo>
                <a:lnTo>
                  <a:pt x="42" y="40"/>
                </a:lnTo>
                <a:lnTo>
                  <a:pt x="39" y="40"/>
                </a:lnTo>
                <a:lnTo>
                  <a:pt x="38" y="40"/>
                </a:lnTo>
                <a:lnTo>
                  <a:pt x="36" y="42"/>
                </a:lnTo>
                <a:lnTo>
                  <a:pt x="35" y="42"/>
                </a:lnTo>
                <a:lnTo>
                  <a:pt x="35" y="43"/>
                </a:lnTo>
                <a:lnTo>
                  <a:pt x="34" y="43"/>
                </a:lnTo>
                <a:lnTo>
                  <a:pt x="34" y="44"/>
                </a:lnTo>
                <a:lnTo>
                  <a:pt x="32" y="44"/>
                </a:lnTo>
                <a:lnTo>
                  <a:pt x="32" y="45"/>
                </a:lnTo>
                <a:lnTo>
                  <a:pt x="31" y="46"/>
                </a:lnTo>
                <a:lnTo>
                  <a:pt x="30" y="47"/>
                </a:lnTo>
                <a:lnTo>
                  <a:pt x="28" y="50"/>
                </a:lnTo>
                <a:lnTo>
                  <a:pt x="25" y="53"/>
                </a:lnTo>
                <a:lnTo>
                  <a:pt x="25" y="56"/>
                </a:lnTo>
                <a:lnTo>
                  <a:pt x="25" y="57"/>
                </a:lnTo>
                <a:lnTo>
                  <a:pt x="25" y="59"/>
                </a:lnTo>
                <a:lnTo>
                  <a:pt x="25" y="60"/>
                </a:lnTo>
                <a:lnTo>
                  <a:pt x="26" y="61"/>
                </a:lnTo>
                <a:lnTo>
                  <a:pt x="28" y="61"/>
                </a:lnTo>
                <a:lnTo>
                  <a:pt x="37" y="73"/>
                </a:lnTo>
                <a:lnTo>
                  <a:pt x="25" y="95"/>
                </a:lnTo>
                <a:lnTo>
                  <a:pt x="24" y="95"/>
                </a:lnTo>
                <a:lnTo>
                  <a:pt x="22" y="95"/>
                </a:lnTo>
                <a:lnTo>
                  <a:pt x="19" y="95"/>
                </a:lnTo>
                <a:lnTo>
                  <a:pt x="17" y="95"/>
                </a:lnTo>
                <a:lnTo>
                  <a:pt x="15" y="95"/>
                </a:lnTo>
                <a:lnTo>
                  <a:pt x="12" y="95"/>
                </a:lnTo>
                <a:lnTo>
                  <a:pt x="9" y="95"/>
                </a:lnTo>
                <a:lnTo>
                  <a:pt x="8" y="95"/>
                </a:lnTo>
                <a:lnTo>
                  <a:pt x="5" y="95"/>
                </a:lnTo>
                <a:lnTo>
                  <a:pt x="4" y="97"/>
                </a:lnTo>
                <a:lnTo>
                  <a:pt x="3" y="98"/>
                </a:lnTo>
                <a:lnTo>
                  <a:pt x="2" y="99"/>
                </a:lnTo>
                <a:lnTo>
                  <a:pt x="2" y="100"/>
                </a:lnTo>
                <a:lnTo>
                  <a:pt x="2" y="101"/>
                </a:lnTo>
                <a:lnTo>
                  <a:pt x="1" y="101"/>
                </a:lnTo>
                <a:lnTo>
                  <a:pt x="1" y="102"/>
                </a:lnTo>
                <a:lnTo>
                  <a:pt x="1" y="105"/>
                </a:lnTo>
                <a:lnTo>
                  <a:pt x="0" y="107"/>
                </a:lnTo>
                <a:lnTo>
                  <a:pt x="0" y="109"/>
                </a:lnTo>
                <a:lnTo>
                  <a:pt x="0" y="113"/>
                </a:lnTo>
                <a:lnTo>
                  <a:pt x="0" y="115"/>
                </a:lnTo>
                <a:lnTo>
                  <a:pt x="1" y="118"/>
                </a:lnTo>
                <a:lnTo>
                  <a:pt x="2" y="119"/>
                </a:lnTo>
                <a:lnTo>
                  <a:pt x="3" y="119"/>
                </a:lnTo>
                <a:lnTo>
                  <a:pt x="4" y="120"/>
                </a:lnTo>
                <a:lnTo>
                  <a:pt x="18" y="126"/>
                </a:lnTo>
                <a:lnTo>
                  <a:pt x="19" y="150"/>
                </a:lnTo>
                <a:lnTo>
                  <a:pt x="18" y="151"/>
                </a:lnTo>
                <a:lnTo>
                  <a:pt x="17" y="151"/>
                </a:lnTo>
                <a:lnTo>
                  <a:pt x="16" y="153"/>
                </a:lnTo>
                <a:lnTo>
                  <a:pt x="14" y="153"/>
                </a:lnTo>
                <a:lnTo>
                  <a:pt x="11" y="154"/>
                </a:lnTo>
                <a:lnTo>
                  <a:pt x="9" y="155"/>
                </a:lnTo>
                <a:lnTo>
                  <a:pt x="7" y="156"/>
                </a:lnTo>
                <a:lnTo>
                  <a:pt x="4" y="157"/>
                </a:lnTo>
                <a:lnTo>
                  <a:pt x="3" y="158"/>
                </a:lnTo>
                <a:lnTo>
                  <a:pt x="1" y="160"/>
                </a:lnTo>
                <a:lnTo>
                  <a:pt x="1" y="162"/>
                </a:lnTo>
                <a:lnTo>
                  <a:pt x="0" y="163"/>
                </a:lnTo>
                <a:lnTo>
                  <a:pt x="0" y="164"/>
                </a:lnTo>
                <a:lnTo>
                  <a:pt x="0" y="165"/>
                </a:lnTo>
                <a:lnTo>
                  <a:pt x="0" y="167"/>
                </a:lnTo>
                <a:lnTo>
                  <a:pt x="1" y="167"/>
                </a:lnTo>
                <a:lnTo>
                  <a:pt x="1" y="168"/>
                </a:lnTo>
                <a:lnTo>
                  <a:pt x="1" y="170"/>
                </a:lnTo>
                <a:lnTo>
                  <a:pt x="2" y="172"/>
                </a:lnTo>
                <a:lnTo>
                  <a:pt x="3" y="175"/>
                </a:lnTo>
                <a:lnTo>
                  <a:pt x="4" y="178"/>
                </a:lnTo>
                <a:lnTo>
                  <a:pt x="5" y="179"/>
                </a:lnTo>
                <a:lnTo>
                  <a:pt x="7" y="182"/>
                </a:lnTo>
                <a:lnTo>
                  <a:pt x="8" y="182"/>
                </a:lnTo>
                <a:lnTo>
                  <a:pt x="10" y="182"/>
                </a:lnTo>
                <a:lnTo>
                  <a:pt x="11" y="182"/>
                </a:lnTo>
                <a:lnTo>
                  <a:pt x="12" y="182"/>
                </a:lnTo>
                <a:lnTo>
                  <a:pt x="26" y="181"/>
                </a:lnTo>
                <a:lnTo>
                  <a:pt x="39" y="203"/>
                </a:lnTo>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07" name="Freeform 203">
            <a:extLst>
              <a:ext uri="{FF2B5EF4-FFF2-40B4-BE49-F238E27FC236}">
                <a16:creationId xmlns:a16="http://schemas.microsoft.com/office/drawing/2014/main" id="{307AD425-72C0-EC41-802B-52989E92D207}"/>
              </a:ext>
            </a:extLst>
          </p:cNvPr>
          <p:cNvSpPr>
            <a:spLocks/>
          </p:cNvSpPr>
          <p:nvPr/>
        </p:nvSpPr>
        <p:spPr bwMode="auto">
          <a:xfrm>
            <a:off x="3186113" y="4589463"/>
            <a:ext cx="28575" cy="41275"/>
          </a:xfrm>
          <a:custGeom>
            <a:avLst/>
            <a:gdLst>
              <a:gd name="T0" fmla="*/ 2147483647 w 110"/>
              <a:gd name="T1" fmla="*/ 2147483647 h 158"/>
              <a:gd name="T2" fmla="*/ 2147483647 w 110"/>
              <a:gd name="T3" fmla="*/ 2147483647 h 158"/>
              <a:gd name="T4" fmla="*/ 2147483647 w 110"/>
              <a:gd name="T5" fmla="*/ 2147483647 h 158"/>
              <a:gd name="T6" fmla="*/ 2147483647 w 110"/>
              <a:gd name="T7" fmla="*/ 2147483647 h 158"/>
              <a:gd name="T8" fmla="*/ 2147483647 w 110"/>
              <a:gd name="T9" fmla="*/ 2147483647 h 158"/>
              <a:gd name="T10" fmla="*/ 2147483647 w 110"/>
              <a:gd name="T11" fmla="*/ 2147483647 h 158"/>
              <a:gd name="T12" fmla="*/ 2147483647 w 110"/>
              <a:gd name="T13" fmla="*/ 2147483647 h 158"/>
              <a:gd name="T14" fmla="*/ 2147483647 w 110"/>
              <a:gd name="T15" fmla="*/ 2147483647 h 158"/>
              <a:gd name="T16" fmla="*/ 2147483647 w 110"/>
              <a:gd name="T17" fmla="*/ 2147483647 h 158"/>
              <a:gd name="T18" fmla="*/ 2147483647 w 110"/>
              <a:gd name="T19" fmla="*/ 2147483647 h 158"/>
              <a:gd name="T20" fmla="*/ 2147483647 w 110"/>
              <a:gd name="T21" fmla="*/ 2147483647 h 158"/>
              <a:gd name="T22" fmla="*/ 2147483647 w 110"/>
              <a:gd name="T23" fmla="*/ 2147483647 h 158"/>
              <a:gd name="T24" fmla="*/ 2147483647 w 110"/>
              <a:gd name="T25" fmla="*/ 2147483647 h 158"/>
              <a:gd name="T26" fmla="*/ 2147483647 w 110"/>
              <a:gd name="T27" fmla="*/ 2147483647 h 158"/>
              <a:gd name="T28" fmla="*/ 2147483647 w 110"/>
              <a:gd name="T29" fmla="*/ 2147483647 h 158"/>
              <a:gd name="T30" fmla="*/ 2147483647 w 110"/>
              <a:gd name="T31" fmla="*/ 2147483647 h 158"/>
              <a:gd name="T32" fmla="*/ 2147483647 w 110"/>
              <a:gd name="T33" fmla="*/ 2147483647 h 158"/>
              <a:gd name="T34" fmla="*/ 2147483647 w 110"/>
              <a:gd name="T35" fmla="*/ 2147483647 h 158"/>
              <a:gd name="T36" fmla="*/ 2147483647 w 110"/>
              <a:gd name="T37" fmla="*/ 2147483647 h 158"/>
              <a:gd name="T38" fmla="*/ 2147483647 w 110"/>
              <a:gd name="T39" fmla="*/ 2147483647 h 158"/>
              <a:gd name="T40" fmla="*/ 2147483647 w 110"/>
              <a:gd name="T41" fmla="*/ 2147483647 h 158"/>
              <a:gd name="T42" fmla="*/ 2147483647 w 110"/>
              <a:gd name="T43" fmla="*/ 2147483647 h 158"/>
              <a:gd name="T44" fmla="*/ 2147483647 w 110"/>
              <a:gd name="T45" fmla="*/ 2147483647 h 158"/>
              <a:gd name="T46" fmla="*/ 2147483647 w 110"/>
              <a:gd name="T47" fmla="*/ 2147483647 h 158"/>
              <a:gd name="T48" fmla="*/ 2147483647 w 110"/>
              <a:gd name="T49" fmla="*/ 2147483647 h 158"/>
              <a:gd name="T50" fmla="*/ 2147483647 w 110"/>
              <a:gd name="T51" fmla="*/ 2147483647 h 158"/>
              <a:gd name="T52" fmla="*/ 2147483647 w 110"/>
              <a:gd name="T53" fmla="*/ 2147483647 h 158"/>
              <a:gd name="T54" fmla="*/ 2147483647 w 110"/>
              <a:gd name="T55" fmla="*/ 2147483647 h 158"/>
              <a:gd name="T56" fmla="*/ 2147483647 w 110"/>
              <a:gd name="T57" fmla="*/ 2147483647 h 158"/>
              <a:gd name="T58" fmla="*/ 2147483647 w 110"/>
              <a:gd name="T59" fmla="*/ 2147483647 h 158"/>
              <a:gd name="T60" fmla="*/ 2147483647 w 110"/>
              <a:gd name="T61" fmla="*/ 2147483647 h 158"/>
              <a:gd name="T62" fmla="*/ 2147483647 w 110"/>
              <a:gd name="T63" fmla="*/ 2147483647 h 158"/>
              <a:gd name="T64" fmla="*/ 2147483647 w 110"/>
              <a:gd name="T65" fmla="*/ 2147483647 h 158"/>
              <a:gd name="T66" fmla="*/ 2147483647 w 110"/>
              <a:gd name="T67" fmla="*/ 2147483647 h 158"/>
              <a:gd name="T68" fmla="*/ 0 w 110"/>
              <a:gd name="T69" fmla="*/ 2147483647 h 158"/>
              <a:gd name="T70" fmla="*/ 0 w 110"/>
              <a:gd name="T71" fmla="*/ 2147483647 h 158"/>
              <a:gd name="T72" fmla="*/ 2147483647 w 110"/>
              <a:gd name="T73" fmla="*/ 2147483647 h 158"/>
              <a:gd name="T74" fmla="*/ 2147483647 w 110"/>
              <a:gd name="T75" fmla="*/ 2147483647 h 158"/>
              <a:gd name="T76" fmla="*/ 2147483647 w 110"/>
              <a:gd name="T77" fmla="*/ 2147483647 h 158"/>
              <a:gd name="T78" fmla="*/ 2147483647 w 110"/>
              <a:gd name="T79" fmla="*/ 2147483647 h 158"/>
              <a:gd name="T80" fmla="*/ 2147483647 w 110"/>
              <a:gd name="T81" fmla="*/ 2147483647 h 158"/>
              <a:gd name="T82" fmla="*/ 2147483647 w 110"/>
              <a:gd name="T83" fmla="*/ 2147483647 h 158"/>
              <a:gd name="T84" fmla="*/ 2147483647 w 110"/>
              <a:gd name="T85" fmla="*/ 2147483647 h 158"/>
              <a:gd name="T86" fmla="*/ 2147483647 w 110"/>
              <a:gd name="T87" fmla="*/ 2147483647 h 158"/>
              <a:gd name="T88" fmla="*/ 2147483647 w 110"/>
              <a:gd name="T89" fmla="*/ 2147483647 h 158"/>
              <a:gd name="T90" fmla="*/ 2147483647 w 110"/>
              <a:gd name="T91" fmla="*/ 2147483647 h 158"/>
              <a:gd name="T92" fmla="*/ 2147483647 w 110"/>
              <a:gd name="T93" fmla="*/ 0 h 158"/>
              <a:gd name="T94" fmla="*/ 2147483647 w 110"/>
              <a:gd name="T95" fmla="*/ 0 h 158"/>
              <a:gd name="T96" fmla="*/ 2147483647 w 110"/>
              <a:gd name="T97" fmla="*/ 2147483647 h 1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0"/>
              <a:gd name="T148" fmla="*/ 0 h 158"/>
              <a:gd name="T149" fmla="*/ 110 w 110"/>
              <a:gd name="T150" fmla="*/ 158 h 1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0" h="158">
                <a:moveTo>
                  <a:pt x="69" y="1"/>
                </a:moveTo>
                <a:lnTo>
                  <a:pt x="74" y="2"/>
                </a:lnTo>
                <a:lnTo>
                  <a:pt x="80" y="5"/>
                </a:lnTo>
                <a:lnTo>
                  <a:pt x="84" y="7"/>
                </a:lnTo>
                <a:lnTo>
                  <a:pt x="88" y="10"/>
                </a:lnTo>
                <a:lnTo>
                  <a:pt x="93" y="15"/>
                </a:lnTo>
                <a:lnTo>
                  <a:pt x="96" y="20"/>
                </a:lnTo>
                <a:lnTo>
                  <a:pt x="100" y="24"/>
                </a:lnTo>
                <a:lnTo>
                  <a:pt x="102" y="30"/>
                </a:lnTo>
                <a:lnTo>
                  <a:pt x="107" y="43"/>
                </a:lnTo>
                <a:lnTo>
                  <a:pt x="109" y="57"/>
                </a:lnTo>
                <a:lnTo>
                  <a:pt x="110" y="72"/>
                </a:lnTo>
                <a:lnTo>
                  <a:pt x="108" y="89"/>
                </a:lnTo>
                <a:lnTo>
                  <a:pt x="104" y="104"/>
                </a:lnTo>
                <a:lnTo>
                  <a:pt x="98" y="118"/>
                </a:lnTo>
                <a:lnTo>
                  <a:pt x="91" y="131"/>
                </a:lnTo>
                <a:lnTo>
                  <a:pt x="83" y="141"/>
                </a:lnTo>
                <a:lnTo>
                  <a:pt x="79" y="145"/>
                </a:lnTo>
                <a:lnTo>
                  <a:pt x="73" y="149"/>
                </a:lnTo>
                <a:lnTo>
                  <a:pt x="68" y="152"/>
                </a:lnTo>
                <a:lnTo>
                  <a:pt x="63" y="154"/>
                </a:lnTo>
                <a:lnTo>
                  <a:pt x="58" y="156"/>
                </a:lnTo>
                <a:lnTo>
                  <a:pt x="52" y="158"/>
                </a:lnTo>
                <a:lnTo>
                  <a:pt x="47" y="158"/>
                </a:lnTo>
                <a:lnTo>
                  <a:pt x="41" y="158"/>
                </a:lnTo>
                <a:lnTo>
                  <a:pt x="35" y="155"/>
                </a:lnTo>
                <a:lnTo>
                  <a:pt x="31" y="154"/>
                </a:lnTo>
                <a:lnTo>
                  <a:pt x="26" y="151"/>
                </a:lnTo>
                <a:lnTo>
                  <a:pt x="21" y="147"/>
                </a:lnTo>
                <a:lnTo>
                  <a:pt x="18" y="144"/>
                </a:lnTo>
                <a:lnTo>
                  <a:pt x="13" y="139"/>
                </a:lnTo>
                <a:lnTo>
                  <a:pt x="11" y="133"/>
                </a:lnTo>
                <a:lnTo>
                  <a:pt x="7" y="127"/>
                </a:lnTo>
                <a:lnTo>
                  <a:pt x="3" y="114"/>
                </a:lnTo>
                <a:lnTo>
                  <a:pt x="0" y="100"/>
                </a:lnTo>
                <a:lnTo>
                  <a:pt x="0" y="85"/>
                </a:lnTo>
                <a:lnTo>
                  <a:pt x="1" y="70"/>
                </a:lnTo>
                <a:lnTo>
                  <a:pt x="6" y="54"/>
                </a:lnTo>
                <a:lnTo>
                  <a:pt x="11" y="40"/>
                </a:lnTo>
                <a:lnTo>
                  <a:pt x="19" y="28"/>
                </a:lnTo>
                <a:lnTo>
                  <a:pt x="27" y="17"/>
                </a:lnTo>
                <a:lnTo>
                  <a:pt x="32" y="13"/>
                </a:lnTo>
                <a:lnTo>
                  <a:pt x="37" y="9"/>
                </a:lnTo>
                <a:lnTo>
                  <a:pt x="41" y="6"/>
                </a:lnTo>
                <a:lnTo>
                  <a:pt x="47" y="3"/>
                </a:lnTo>
                <a:lnTo>
                  <a:pt x="53" y="1"/>
                </a:lnTo>
                <a:lnTo>
                  <a:pt x="58" y="0"/>
                </a:lnTo>
                <a:lnTo>
                  <a:pt x="63" y="0"/>
                </a:lnTo>
                <a:lnTo>
                  <a:pt x="69" y="1"/>
                </a:lnTo>
                <a:close/>
              </a:path>
            </a:pathLst>
          </a:custGeom>
          <a:solidFill>
            <a:srgbClr val="5D686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08" name="Freeform 204">
            <a:extLst>
              <a:ext uri="{FF2B5EF4-FFF2-40B4-BE49-F238E27FC236}">
                <a16:creationId xmlns:a16="http://schemas.microsoft.com/office/drawing/2014/main" id="{87111087-62D8-7B47-AD91-AEEB88D2F32C}"/>
              </a:ext>
            </a:extLst>
          </p:cNvPr>
          <p:cNvSpPr>
            <a:spLocks/>
          </p:cNvSpPr>
          <p:nvPr/>
        </p:nvSpPr>
        <p:spPr bwMode="auto">
          <a:xfrm>
            <a:off x="3186113" y="4589463"/>
            <a:ext cx="28575" cy="41275"/>
          </a:xfrm>
          <a:custGeom>
            <a:avLst/>
            <a:gdLst>
              <a:gd name="T0" fmla="*/ 2147483647 w 110"/>
              <a:gd name="T1" fmla="*/ 2147483647 h 158"/>
              <a:gd name="T2" fmla="*/ 2147483647 w 110"/>
              <a:gd name="T3" fmla="*/ 2147483647 h 158"/>
              <a:gd name="T4" fmla="*/ 2147483647 w 110"/>
              <a:gd name="T5" fmla="*/ 2147483647 h 158"/>
              <a:gd name="T6" fmla="*/ 2147483647 w 110"/>
              <a:gd name="T7" fmla="*/ 2147483647 h 158"/>
              <a:gd name="T8" fmla="*/ 2147483647 w 110"/>
              <a:gd name="T9" fmla="*/ 2147483647 h 158"/>
              <a:gd name="T10" fmla="*/ 2147483647 w 110"/>
              <a:gd name="T11" fmla="*/ 2147483647 h 158"/>
              <a:gd name="T12" fmla="*/ 2147483647 w 110"/>
              <a:gd name="T13" fmla="*/ 2147483647 h 158"/>
              <a:gd name="T14" fmla="*/ 2147483647 w 110"/>
              <a:gd name="T15" fmla="*/ 2147483647 h 158"/>
              <a:gd name="T16" fmla="*/ 2147483647 w 110"/>
              <a:gd name="T17" fmla="*/ 2147483647 h 158"/>
              <a:gd name="T18" fmla="*/ 2147483647 w 110"/>
              <a:gd name="T19" fmla="*/ 2147483647 h 158"/>
              <a:gd name="T20" fmla="*/ 2147483647 w 110"/>
              <a:gd name="T21" fmla="*/ 2147483647 h 158"/>
              <a:gd name="T22" fmla="*/ 2147483647 w 110"/>
              <a:gd name="T23" fmla="*/ 2147483647 h 158"/>
              <a:gd name="T24" fmla="*/ 2147483647 w 110"/>
              <a:gd name="T25" fmla="*/ 2147483647 h 158"/>
              <a:gd name="T26" fmla="*/ 2147483647 w 110"/>
              <a:gd name="T27" fmla="*/ 2147483647 h 158"/>
              <a:gd name="T28" fmla="*/ 2147483647 w 110"/>
              <a:gd name="T29" fmla="*/ 2147483647 h 158"/>
              <a:gd name="T30" fmla="*/ 2147483647 w 110"/>
              <a:gd name="T31" fmla="*/ 2147483647 h 158"/>
              <a:gd name="T32" fmla="*/ 2147483647 w 110"/>
              <a:gd name="T33" fmla="*/ 2147483647 h 158"/>
              <a:gd name="T34" fmla="*/ 2147483647 w 110"/>
              <a:gd name="T35" fmla="*/ 2147483647 h 158"/>
              <a:gd name="T36" fmla="*/ 2147483647 w 110"/>
              <a:gd name="T37" fmla="*/ 2147483647 h 158"/>
              <a:gd name="T38" fmla="*/ 2147483647 w 110"/>
              <a:gd name="T39" fmla="*/ 2147483647 h 158"/>
              <a:gd name="T40" fmla="*/ 2147483647 w 110"/>
              <a:gd name="T41" fmla="*/ 2147483647 h 158"/>
              <a:gd name="T42" fmla="*/ 2147483647 w 110"/>
              <a:gd name="T43" fmla="*/ 2147483647 h 158"/>
              <a:gd name="T44" fmla="*/ 2147483647 w 110"/>
              <a:gd name="T45" fmla="*/ 2147483647 h 158"/>
              <a:gd name="T46" fmla="*/ 2147483647 w 110"/>
              <a:gd name="T47" fmla="*/ 2147483647 h 158"/>
              <a:gd name="T48" fmla="*/ 2147483647 w 110"/>
              <a:gd name="T49" fmla="*/ 2147483647 h 158"/>
              <a:gd name="T50" fmla="*/ 2147483647 w 110"/>
              <a:gd name="T51" fmla="*/ 2147483647 h 158"/>
              <a:gd name="T52" fmla="*/ 2147483647 w 110"/>
              <a:gd name="T53" fmla="*/ 2147483647 h 158"/>
              <a:gd name="T54" fmla="*/ 2147483647 w 110"/>
              <a:gd name="T55" fmla="*/ 2147483647 h 158"/>
              <a:gd name="T56" fmla="*/ 2147483647 w 110"/>
              <a:gd name="T57" fmla="*/ 2147483647 h 158"/>
              <a:gd name="T58" fmla="*/ 2147483647 w 110"/>
              <a:gd name="T59" fmla="*/ 2147483647 h 158"/>
              <a:gd name="T60" fmla="*/ 2147483647 w 110"/>
              <a:gd name="T61" fmla="*/ 2147483647 h 158"/>
              <a:gd name="T62" fmla="*/ 2147483647 w 110"/>
              <a:gd name="T63" fmla="*/ 2147483647 h 158"/>
              <a:gd name="T64" fmla="*/ 2147483647 w 110"/>
              <a:gd name="T65" fmla="*/ 2147483647 h 158"/>
              <a:gd name="T66" fmla="*/ 2147483647 w 110"/>
              <a:gd name="T67" fmla="*/ 2147483647 h 158"/>
              <a:gd name="T68" fmla="*/ 0 w 110"/>
              <a:gd name="T69" fmla="*/ 2147483647 h 158"/>
              <a:gd name="T70" fmla="*/ 0 w 110"/>
              <a:gd name="T71" fmla="*/ 2147483647 h 158"/>
              <a:gd name="T72" fmla="*/ 2147483647 w 110"/>
              <a:gd name="T73" fmla="*/ 2147483647 h 158"/>
              <a:gd name="T74" fmla="*/ 2147483647 w 110"/>
              <a:gd name="T75" fmla="*/ 2147483647 h 158"/>
              <a:gd name="T76" fmla="*/ 2147483647 w 110"/>
              <a:gd name="T77" fmla="*/ 2147483647 h 158"/>
              <a:gd name="T78" fmla="*/ 2147483647 w 110"/>
              <a:gd name="T79" fmla="*/ 2147483647 h 158"/>
              <a:gd name="T80" fmla="*/ 2147483647 w 110"/>
              <a:gd name="T81" fmla="*/ 2147483647 h 158"/>
              <a:gd name="T82" fmla="*/ 2147483647 w 110"/>
              <a:gd name="T83" fmla="*/ 2147483647 h 158"/>
              <a:gd name="T84" fmla="*/ 2147483647 w 110"/>
              <a:gd name="T85" fmla="*/ 2147483647 h 158"/>
              <a:gd name="T86" fmla="*/ 2147483647 w 110"/>
              <a:gd name="T87" fmla="*/ 2147483647 h 158"/>
              <a:gd name="T88" fmla="*/ 2147483647 w 110"/>
              <a:gd name="T89" fmla="*/ 2147483647 h 158"/>
              <a:gd name="T90" fmla="*/ 2147483647 w 110"/>
              <a:gd name="T91" fmla="*/ 2147483647 h 158"/>
              <a:gd name="T92" fmla="*/ 2147483647 w 110"/>
              <a:gd name="T93" fmla="*/ 0 h 158"/>
              <a:gd name="T94" fmla="*/ 2147483647 w 110"/>
              <a:gd name="T95" fmla="*/ 0 h 158"/>
              <a:gd name="T96" fmla="*/ 2147483647 w 110"/>
              <a:gd name="T97" fmla="*/ 2147483647 h 1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0"/>
              <a:gd name="T148" fmla="*/ 0 h 158"/>
              <a:gd name="T149" fmla="*/ 110 w 110"/>
              <a:gd name="T150" fmla="*/ 158 h 1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0" h="158">
                <a:moveTo>
                  <a:pt x="69" y="1"/>
                </a:moveTo>
                <a:lnTo>
                  <a:pt x="74" y="2"/>
                </a:lnTo>
                <a:lnTo>
                  <a:pt x="80" y="5"/>
                </a:lnTo>
                <a:lnTo>
                  <a:pt x="84" y="7"/>
                </a:lnTo>
                <a:lnTo>
                  <a:pt x="88" y="10"/>
                </a:lnTo>
                <a:lnTo>
                  <a:pt x="93" y="15"/>
                </a:lnTo>
                <a:lnTo>
                  <a:pt x="96" y="20"/>
                </a:lnTo>
                <a:lnTo>
                  <a:pt x="100" y="24"/>
                </a:lnTo>
                <a:lnTo>
                  <a:pt x="102" y="30"/>
                </a:lnTo>
                <a:lnTo>
                  <a:pt x="107" y="43"/>
                </a:lnTo>
                <a:lnTo>
                  <a:pt x="109" y="57"/>
                </a:lnTo>
                <a:lnTo>
                  <a:pt x="110" y="72"/>
                </a:lnTo>
                <a:lnTo>
                  <a:pt x="108" y="89"/>
                </a:lnTo>
                <a:lnTo>
                  <a:pt x="104" y="104"/>
                </a:lnTo>
                <a:lnTo>
                  <a:pt x="98" y="118"/>
                </a:lnTo>
                <a:lnTo>
                  <a:pt x="91" y="131"/>
                </a:lnTo>
                <a:lnTo>
                  <a:pt x="83" y="141"/>
                </a:lnTo>
                <a:lnTo>
                  <a:pt x="79" y="145"/>
                </a:lnTo>
                <a:lnTo>
                  <a:pt x="73" y="149"/>
                </a:lnTo>
                <a:lnTo>
                  <a:pt x="68" y="152"/>
                </a:lnTo>
                <a:lnTo>
                  <a:pt x="63" y="154"/>
                </a:lnTo>
                <a:lnTo>
                  <a:pt x="58" y="156"/>
                </a:lnTo>
                <a:lnTo>
                  <a:pt x="52" y="158"/>
                </a:lnTo>
                <a:lnTo>
                  <a:pt x="47" y="158"/>
                </a:lnTo>
                <a:lnTo>
                  <a:pt x="41" y="158"/>
                </a:lnTo>
                <a:lnTo>
                  <a:pt x="35" y="155"/>
                </a:lnTo>
                <a:lnTo>
                  <a:pt x="31" y="154"/>
                </a:lnTo>
                <a:lnTo>
                  <a:pt x="26" y="151"/>
                </a:lnTo>
                <a:lnTo>
                  <a:pt x="21" y="147"/>
                </a:lnTo>
                <a:lnTo>
                  <a:pt x="18" y="144"/>
                </a:lnTo>
                <a:lnTo>
                  <a:pt x="13" y="139"/>
                </a:lnTo>
                <a:lnTo>
                  <a:pt x="11" y="133"/>
                </a:lnTo>
                <a:lnTo>
                  <a:pt x="7" y="127"/>
                </a:lnTo>
                <a:lnTo>
                  <a:pt x="3" y="114"/>
                </a:lnTo>
                <a:lnTo>
                  <a:pt x="0" y="100"/>
                </a:lnTo>
                <a:lnTo>
                  <a:pt x="0" y="85"/>
                </a:lnTo>
                <a:lnTo>
                  <a:pt x="1" y="70"/>
                </a:lnTo>
                <a:lnTo>
                  <a:pt x="6" y="54"/>
                </a:lnTo>
                <a:lnTo>
                  <a:pt x="11" y="40"/>
                </a:lnTo>
                <a:lnTo>
                  <a:pt x="19" y="28"/>
                </a:lnTo>
                <a:lnTo>
                  <a:pt x="27" y="17"/>
                </a:lnTo>
                <a:lnTo>
                  <a:pt x="32" y="13"/>
                </a:lnTo>
                <a:lnTo>
                  <a:pt x="37" y="9"/>
                </a:lnTo>
                <a:lnTo>
                  <a:pt x="41" y="6"/>
                </a:lnTo>
                <a:lnTo>
                  <a:pt x="47" y="3"/>
                </a:lnTo>
                <a:lnTo>
                  <a:pt x="53" y="1"/>
                </a:lnTo>
                <a:lnTo>
                  <a:pt x="58" y="0"/>
                </a:lnTo>
                <a:lnTo>
                  <a:pt x="63" y="0"/>
                </a:lnTo>
                <a:lnTo>
                  <a:pt x="69" y="1"/>
                </a:lnTo>
              </a:path>
            </a:pathLst>
          </a:custGeom>
          <a:noFill/>
          <a:ln w="0">
            <a:solidFill>
              <a:srgbClr val="25221E"/>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09" name="Freeform 205">
            <a:extLst>
              <a:ext uri="{FF2B5EF4-FFF2-40B4-BE49-F238E27FC236}">
                <a16:creationId xmlns:a16="http://schemas.microsoft.com/office/drawing/2014/main" id="{BAEA50F9-2DAC-D042-A6F7-29FF13BA41D0}"/>
              </a:ext>
            </a:extLst>
          </p:cNvPr>
          <p:cNvSpPr>
            <a:spLocks/>
          </p:cNvSpPr>
          <p:nvPr/>
        </p:nvSpPr>
        <p:spPr bwMode="auto">
          <a:xfrm>
            <a:off x="3194050" y="4597400"/>
            <a:ext cx="11113" cy="22225"/>
          </a:xfrm>
          <a:custGeom>
            <a:avLst/>
            <a:gdLst>
              <a:gd name="T0" fmla="*/ 2147483647 w 45"/>
              <a:gd name="T1" fmla="*/ 0 h 85"/>
              <a:gd name="T2" fmla="*/ 2147483647 w 45"/>
              <a:gd name="T3" fmla="*/ 2147483647 h 85"/>
              <a:gd name="T4" fmla="*/ 2147483647 w 45"/>
              <a:gd name="T5" fmla="*/ 2147483647 h 85"/>
              <a:gd name="T6" fmla="*/ 2147483647 w 45"/>
              <a:gd name="T7" fmla="*/ 2147483647 h 85"/>
              <a:gd name="T8" fmla="*/ 2147483647 w 45"/>
              <a:gd name="T9" fmla="*/ 2147483647 h 85"/>
              <a:gd name="T10" fmla="*/ 2147483647 w 45"/>
              <a:gd name="T11" fmla="*/ 2147483647 h 85"/>
              <a:gd name="T12" fmla="*/ 2147483647 w 45"/>
              <a:gd name="T13" fmla="*/ 2147483647 h 85"/>
              <a:gd name="T14" fmla="*/ 2147483647 w 45"/>
              <a:gd name="T15" fmla="*/ 2147483647 h 85"/>
              <a:gd name="T16" fmla="*/ 2147483647 w 45"/>
              <a:gd name="T17" fmla="*/ 2147483647 h 85"/>
              <a:gd name="T18" fmla="*/ 2147483647 w 45"/>
              <a:gd name="T19" fmla="*/ 2147483647 h 85"/>
              <a:gd name="T20" fmla="*/ 2147483647 w 45"/>
              <a:gd name="T21" fmla="*/ 2147483647 h 85"/>
              <a:gd name="T22" fmla="*/ 2147483647 w 45"/>
              <a:gd name="T23" fmla="*/ 2147483647 h 85"/>
              <a:gd name="T24" fmla="*/ 2147483647 w 45"/>
              <a:gd name="T25" fmla="*/ 2147483647 h 85"/>
              <a:gd name="T26" fmla="*/ 2147483647 w 45"/>
              <a:gd name="T27" fmla="*/ 2147483647 h 85"/>
              <a:gd name="T28" fmla="*/ 2147483647 w 45"/>
              <a:gd name="T29" fmla="*/ 2147483647 h 85"/>
              <a:gd name="T30" fmla="*/ 2147483647 w 45"/>
              <a:gd name="T31" fmla="*/ 2147483647 h 85"/>
              <a:gd name="T32" fmla="*/ 2147483647 w 45"/>
              <a:gd name="T33" fmla="*/ 2147483647 h 85"/>
              <a:gd name="T34" fmla="*/ 2147483647 w 45"/>
              <a:gd name="T35" fmla="*/ 2147483647 h 85"/>
              <a:gd name="T36" fmla="*/ 2147483647 w 45"/>
              <a:gd name="T37" fmla="*/ 2147483647 h 85"/>
              <a:gd name="T38" fmla="*/ 2147483647 w 45"/>
              <a:gd name="T39" fmla="*/ 2147483647 h 85"/>
              <a:gd name="T40" fmla="*/ 2147483647 w 45"/>
              <a:gd name="T41" fmla="*/ 2147483647 h 85"/>
              <a:gd name="T42" fmla="*/ 2147483647 w 45"/>
              <a:gd name="T43" fmla="*/ 2147483647 h 85"/>
              <a:gd name="T44" fmla="*/ 0 w 45"/>
              <a:gd name="T45" fmla="*/ 2147483647 h 85"/>
              <a:gd name="T46" fmla="*/ 0 w 45"/>
              <a:gd name="T47" fmla="*/ 2147483647 h 85"/>
              <a:gd name="T48" fmla="*/ 2147483647 w 45"/>
              <a:gd name="T49" fmla="*/ 2147483647 h 85"/>
              <a:gd name="T50" fmla="*/ 2147483647 w 45"/>
              <a:gd name="T51" fmla="*/ 2147483647 h 85"/>
              <a:gd name="T52" fmla="*/ 2147483647 w 45"/>
              <a:gd name="T53" fmla="*/ 2147483647 h 85"/>
              <a:gd name="T54" fmla="*/ 2147483647 w 45"/>
              <a:gd name="T55" fmla="*/ 2147483647 h 85"/>
              <a:gd name="T56" fmla="*/ 2147483647 w 45"/>
              <a:gd name="T57" fmla="*/ 2147483647 h 85"/>
              <a:gd name="T58" fmla="*/ 2147483647 w 45"/>
              <a:gd name="T59" fmla="*/ 2147483647 h 85"/>
              <a:gd name="T60" fmla="*/ 2147483647 w 45"/>
              <a:gd name="T61" fmla="*/ 2147483647 h 85"/>
              <a:gd name="T62" fmla="*/ 2147483647 w 45"/>
              <a:gd name="T63" fmla="*/ 0 h 85"/>
              <a:gd name="T64" fmla="*/ 2147483647 w 45"/>
              <a:gd name="T65" fmla="*/ 0 h 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
              <a:gd name="T100" fmla="*/ 0 h 85"/>
              <a:gd name="T101" fmla="*/ 45 w 45"/>
              <a:gd name="T102" fmla="*/ 85 h 8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 h="85">
                <a:moveTo>
                  <a:pt x="30" y="0"/>
                </a:moveTo>
                <a:lnTo>
                  <a:pt x="34" y="2"/>
                </a:lnTo>
                <a:lnTo>
                  <a:pt x="38" y="5"/>
                </a:lnTo>
                <a:lnTo>
                  <a:pt x="40" y="10"/>
                </a:lnTo>
                <a:lnTo>
                  <a:pt x="43" y="16"/>
                </a:lnTo>
                <a:lnTo>
                  <a:pt x="44" y="21"/>
                </a:lnTo>
                <a:lnTo>
                  <a:pt x="45" y="30"/>
                </a:lnTo>
                <a:lnTo>
                  <a:pt x="45" y="38"/>
                </a:lnTo>
                <a:lnTo>
                  <a:pt x="44" y="46"/>
                </a:lnTo>
                <a:lnTo>
                  <a:pt x="41" y="54"/>
                </a:lnTo>
                <a:lnTo>
                  <a:pt x="39" y="62"/>
                </a:lnTo>
                <a:lnTo>
                  <a:pt x="36" y="69"/>
                </a:lnTo>
                <a:lnTo>
                  <a:pt x="32" y="75"/>
                </a:lnTo>
                <a:lnTo>
                  <a:pt x="29" y="80"/>
                </a:lnTo>
                <a:lnTo>
                  <a:pt x="24" y="83"/>
                </a:lnTo>
                <a:lnTo>
                  <a:pt x="19" y="85"/>
                </a:lnTo>
                <a:lnTo>
                  <a:pt x="16" y="85"/>
                </a:lnTo>
                <a:lnTo>
                  <a:pt x="11" y="83"/>
                </a:lnTo>
                <a:lnTo>
                  <a:pt x="8" y="80"/>
                </a:lnTo>
                <a:lnTo>
                  <a:pt x="5" y="75"/>
                </a:lnTo>
                <a:lnTo>
                  <a:pt x="3" y="69"/>
                </a:lnTo>
                <a:lnTo>
                  <a:pt x="2" y="63"/>
                </a:lnTo>
                <a:lnTo>
                  <a:pt x="0" y="55"/>
                </a:lnTo>
                <a:lnTo>
                  <a:pt x="0" y="47"/>
                </a:lnTo>
                <a:lnTo>
                  <a:pt x="2" y="39"/>
                </a:lnTo>
                <a:lnTo>
                  <a:pt x="4" y="31"/>
                </a:lnTo>
                <a:lnTo>
                  <a:pt x="6" y="23"/>
                </a:lnTo>
                <a:lnTo>
                  <a:pt x="10" y="16"/>
                </a:lnTo>
                <a:lnTo>
                  <a:pt x="13" y="10"/>
                </a:lnTo>
                <a:lnTo>
                  <a:pt x="17" y="5"/>
                </a:lnTo>
                <a:lnTo>
                  <a:pt x="22" y="2"/>
                </a:lnTo>
                <a:lnTo>
                  <a:pt x="26" y="0"/>
                </a:lnTo>
                <a:lnTo>
                  <a:pt x="30" y="0"/>
                </a:lnTo>
                <a:close/>
              </a:path>
            </a:pathLst>
          </a:custGeom>
          <a:solidFill>
            <a:srgbClr val="96AEB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10" name="Freeform 206">
            <a:extLst>
              <a:ext uri="{FF2B5EF4-FFF2-40B4-BE49-F238E27FC236}">
                <a16:creationId xmlns:a16="http://schemas.microsoft.com/office/drawing/2014/main" id="{EE93B885-C01B-354D-9933-059F20CE5920}"/>
              </a:ext>
            </a:extLst>
          </p:cNvPr>
          <p:cNvSpPr>
            <a:spLocks/>
          </p:cNvSpPr>
          <p:nvPr/>
        </p:nvSpPr>
        <p:spPr bwMode="auto">
          <a:xfrm>
            <a:off x="3194050" y="4597400"/>
            <a:ext cx="11113" cy="22225"/>
          </a:xfrm>
          <a:custGeom>
            <a:avLst/>
            <a:gdLst>
              <a:gd name="T0" fmla="*/ 2147483647 w 45"/>
              <a:gd name="T1" fmla="*/ 0 h 85"/>
              <a:gd name="T2" fmla="*/ 2147483647 w 45"/>
              <a:gd name="T3" fmla="*/ 2147483647 h 85"/>
              <a:gd name="T4" fmla="*/ 2147483647 w 45"/>
              <a:gd name="T5" fmla="*/ 2147483647 h 85"/>
              <a:gd name="T6" fmla="*/ 2147483647 w 45"/>
              <a:gd name="T7" fmla="*/ 2147483647 h 85"/>
              <a:gd name="T8" fmla="*/ 2147483647 w 45"/>
              <a:gd name="T9" fmla="*/ 2147483647 h 85"/>
              <a:gd name="T10" fmla="*/ 2147483647 w 45"/>
              <a:gd name="T11" fmla="*/ 2147483647 h 85"/>
              <a:gd name="T12" fmla="*/ 2147483647 w 45"/>
              <a:gd name="T13" fmla="*/ 2147483647 h 85"/>
              <a:gd name="T14" fmla="*/ 2147483647 w 45"/>
              <a:gd name="T15" fmla="*/ 2147483647 h 85"/>
              <a:gd name="T16" fmla="*/ 2147483647 w 45"/>
              <a:gd name="T17" fmla="*/ 2147483647 h 85"/>
              <a:gd name="T18" fmla="*/ 2147483647 w 45"/>
              <a:gd name="T19" fmla="*/ 2147483647 h 85"/>
              <a:gd name="T20" fmla="*/ 2147483647 w 45"/>
              <a:gd name="T21" fmla="*/ 2147483647 h 85"/>
              <a:gd name="T22" fmla="*/ 2147483647 w 45"/>
              <a:gd name="T23" fmla="*/ 2147483647 h 85"/>
              <a:gd name="T24" fmla="*/ 2147483647 w 45"/>
              <a:gd name="T25" fmla="*/ 2147483647 h 85"/>
              <a:gd name="T26" fmla="*/ 2147483647 w 45"/>
              <a:gd name="T27" fmla="*/ 2147483647 h 85"/>
              <a:gd name="T28" fmla="*/ 2147483647 w 45"/>
              <a:gd name="T29" fmla="*/ 2147483647 h 85"/>
              <a:gd name="T30" fmla="*/ 2147483647 w 45"/>
              <a:gd name="T31" fmla="*/ 2147483647 h 85"/>
              <a:gd name="T32" fmla="*/ 2147483647 w 45"/>
              <a:gd name="T33" fmla="*/ 2147483647 h 85"/>
              <a:gd name="T34" fmla="*/ 2147483647 w 45"/>
              <a:gd name="T35" fmla="*/ 2147483647 h 85"/>
              <a:gd name="T36" fmla="*/ 2147483647 w 45"/>
              <a:gd name="T37" fmla="*/ 2147483647 h 85"/>
              <a:gd name="T38" fmla="*/ 2147483647 w 45"/>
              <a:gd name="T39" fmla="*/ 2147483647 h 85"/>
              <a:gd name="T40" fmla="*/ 2147483647 w 45"/>
              <a:gd name="T41" fmla="*/ 2147483647 h 85"/>
              <a:gd name="T42" fmla="*/ 2147483647 w 45"/>
              <a:gd name="T43" fmla="*/ 2147483647 h 85"/>
              <a:gd name="T44" fmla="*/ 0 w 45"/>
              <a:gd name="T45" fmla="*/ 2147483647 h 85"/>
              <a:gd name="T46" fmla="*/ 0 w 45"/>
              <a:gd name="T47" fmla="*/ 2147483647 h 85"/>
              <a:gd name="T48" fmla="*/ 2147483647 w 45"/>
              <a:gd name="T49" fmla="*/ 2147483647 h 85"/>
              <a:gd name="T50" fmla="*/ 2147483647 w 45"/>
              <a:gd name="T51" fmla="*/ 2147483647 h 85"/>
              <a:gd name="T52" fmla="*/ 2147483647 w 45"/>
              <a:gd name="T53" fmla="*/ 2147483647 h 85"/>
              <a:gd name="T54" fmla="*/ 2147483647 w 45"/>
              <a:gd name="T55" fmla="*/ 2147483647 h 85"/>
              <a:gd name="T56" fmla="*/ 2147483647 w 45"/>
              <a:gd name="T57" fmla="*/ 2147483647 h 85"/>
              <a:gd name="T58" fmla="*/ 2147483647 w 45"/>
              <a:gd name="T59" fmla="*/ 2147483647 h 85"/>
              <a:gd name="T60" fmla="*/ 2147483647 w 45"/>
              <a:gd name="T61" fmla="*/ 2147483647 h 85"/>
              <a:gd name="T62" fmla="*/ 2147483647 w 45"/>
              <a:gd name="T63" fmla="*/ 0 h 85"/>
              <a:gd name="T64" fmla="*/ 2147483647 w 45"/>
              <a:gd name="T65" fmla="*/ 0 h 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
              <a:gd name="T100" fmla="*/ 0 h 85"/>
              <a:gd name="T101" fmla="*/ 45 w 45"/>
              <a:gd name="T102" fmla="*/ 85 h 8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 h="85">
                <a:moveTo>
                  <a:pt x="30" y="0"/>
                </a:moveTo>
                <a:lnTo>
                  <a:pt x="34" y="2"/>
                </a:lnTo>
                <a:lnTo>
                  <a:pt x="38" y="5"/>
                </a:lnTo>
                <a:lnTo>
                  <a:pt x="40" y="10"/>
                </a:lnTo>
                <a:lnTo>
                  <a:pt x="43" y="16"/>
                </a:lnTo>
                <a:lnTo>
                  <a:pt x="44" y="21"/>
                </a:lnTo>
                <a:lnTo>
                  <a:pt x="45" y="30"/>
                </a:lnTo>
                <a:lnTo>
                  <a:pt x="45" y="38"/>
                </a:lnTo>
                <a:lnTo>
                  <a:pt x="44" y="46"/>
                </a:lnTo>
                <a:lnTo>
                  <a:pt x="41" y="54"/>
                </a:lnTo>
                <a:lnTo>
                  <a:pt x="39" y="62"/>
                </a:lnTo>
                <a:lnTo>
                  <a:pt x="36" y="69"/>
                </a:lnTo>
                <a:lnTo>
                  <a:pt x="32" y="75"/>
                </a:lnTo>
                <a:lnTo>
                  <a:pt x="29" y="80"/>
                </a:lnTo>
                <a:lnTo>
                  <a:pt x="24" y="83"/>
                </a:lnTo>
                <a:lnTo>
                  <a:pt x="19" y="85"/>
                </a:lnTo>
                <a:lnTo>
                  <a:pt x="16" y="85"/>
                </a:lnTo>
                <a:lnTo>
                  <a:pt x="11" y="83"/>
                </a:lnTo>
                <a:lnTo>
                  <a:pt x="8" y="80"/>
                </a:lnTo>
                <a:lnTo>
                  <a:pt x="5" y="75"/>
                </a:lnTo>
                <a:lnTo>
                  <a:pt x="3" y="69"/>
                </a:lnTo>
                <a:lnTo>
                  <a:pt x="2" y="63"/>
                </a:lnTo>
                <a:lnTo>
                  <a:pt x="0" y="55"/>
                </a:lnTo>
                <a:lnTo>
                  <a:pt x="0" y="47"/>
                </a:lnTo>
                <a:lnTo>
                  <a:pt x="2" y="39"/>
                </a:lnTo>
                <a:lnTo>
                  <a:pt x="4" y="31"/>
                </a:lnTo>
                <a:lnTo>
                  <a:pt x="6" y="23"/>
                </a:lnTo>
                <a:lnTo>
                  <a:pt x="10" y="16"/>
                </a:lnTo>
                <a:lnTo>
                  <a:pt x="13" y="10"/>
                </a:lnTo>
                <a:lnTo>
                  <a:pt x="17" y="5"/>
                </a:lnTo>
                <a:lnTo>
                  <a:pt x="22" y="2"/>
                </a:lnTo>
                <a:lnTo>
                  <a:pt x="26" y="0"/>
                </a:lnTo>
                <a:lnTo>
                  <a:pt x="30" y="0"/>
                </a:lnTo>
              </a:path>
            </a:pathLst>
          </a:custGeom>
          <a:noFill/>
          <a:ln w="0">
            <a:solidFill>
              <a:srgbClr val="25221E"/>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11" name="Freeform 207">
            <a:extLst>
              <a:ext uri="{FF2B5EF4-FFF2-40B4-BE49-F238E27FC236}">
                <a16:creationId xmlns:a16="http://schemas.microsoft.com/office/drawing/2014/main" id="{AAA3378C-FEE1-2B4C-A044-314BDB290A4D}"/>
              </a:ext>
            </a:extLst>
          </p:cNvPr>
          <p:cNvSpPr>
            <a:spLocks/>
          </p:cNvSpPr>
          <p:nvPr/>
        </p:nvSpPr>
        <p:spPr bwMode="auto">
          <a:xfrm>
            <a:off x="3221038" y="4578350"/>
            <a:ext cx="30162" cy="50800"/>
          </a:xfrm>
          <a:custGeom>
            <a:avLst/>
            <a:gdLst>
              <a:gd name="T0" fmla="*/ 2147483647 w 111"/>
              <a:gd name="T1" fmla="*/ 2147483647 h 193"/>
              <a:gd name="T2" fmla="*/ 0 w 111"/>
              <a:gd name="T3" fmla="*/ 2147483647 h 193"/>
              <a:gd name="T4" fmla="*/ 2147483647 w 111"/>
              <a:gd name="T5" fmla="*/ 2147483647 h 193"/>
              <a:gd name="T6" fmla="*/ 2147483647 w 111"/>
              <a:gd name="T7" fmla="*/ 2147483647 h 193"/>
              <a:gd name="T8" fmla="*/ 2147483647 w 111"/>
              <a:gd name="T9" fmla="*/ 2147483647 h 193"/>
              <a:gd name="T10" fmla="*/ 2147483647 w 111"/>
              <a:gd name="T11" fmla="*/ 2147483647 h 193"/>
              <a:gd name="T12" fmla="*/ 2147483647 w 111"/>
              <a:gd name="T13" fmla="*/ 2147483647 h 193"/>
              <a:gd name="T14" fmla="*/ 2147483647 w 111"/>
              <a:gd name="T15" fmla="*/ 2147483647 h 193"/>
              <a:gd name="T16" fmla="*/ 2147483647 w 111"/>
              <a:gd name="T17" fmla="*/ 2147483647 h 193"/>
              <a:gd name="T18" fmla="*/ 2147483647 w 111"/>
              <a:gd name="T19" fmla="*/ 2147483647 h 193"/>
              <a:gd name="T20" fmla="*/ 2147483647 w 111"/>
              <a:gd name="T21" fmla="*/ 2147483647 h 193"/>
              <a:gd name="T22" fmla="*/ 2147483647 w 111"/>
              <a:gd name="T23" fmla="*/ 2147483647 h 193"/>
              <a:gd name="T24" fmla="*/ 2147483647 w 111"/>
              <a:gd name="T25" fmla="*/ 2147483647 h 193"/>
              <a:gd name="T26" fmla="*/ 2147483647 w 111"/>
              <a:gd name="T27" fmla="*/ 2147483647 h 193"/>
              <a:gd name="T28" fmla="*/ 2147483647 w 111"/>
              <a:gd name="T29" fmla="*/ 0 h 193"/>
              <a:gd name="T30" fmla="*/ 2147483647 w 111"/>
              <a:gd name="T31" fmla="*/ 2147483647 h 19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1"/>
              <a:gd name="T49" fmla="*/ 0 h 193"/>
              <a:gd name="T50" fmla="*/ 111 w 111"/>
              <a:gd name="T51" fmla="*/ 193 h 19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1" h="193">
                <a:moveTo>
                  <a:pt x="16" y="30"/>
                </a:moveTo>
                <a:lnTo>
                  <a:pt x="0" y="164"/>
                </a:lnTo>
                <a:lnTo>
                  <a:pt x="22" y="185"/>
                </a:lnTo>
                <a:lnTo>
                  <a:pt x="23" y="173"/>
                </a:lnTo>
                <a:lnTo>
                  <a:pt x="31" y="174"/>
                </a:lnTo>
                <a:lnTo>
                  <a:pt x="32" y="116"/>
                </a:lnTo>
                <a:lnTo>
                  <a:pt x="69" y="193"/>
                </a:lnTo>
                <a:lnTo>
                  <a:pt x="84" y="192"/>
                </a:lnTo>
                <a:lnTo>
                  <a:pt x="87" y="161"/>
                </a:lnTo>
                <a:lnTo>
                  <a:pt x="48" y="86"/>
                </a:lnTo>
                <a:lnTo>
                  <a:pt x="111" y="48"/>
                </a:lnTo>
                <a:lnTo>
                  <a:pt x="99" y="16"/>
                </a:lnTo>
                <a:lnTo>
                  <a:pt x="39" y="57"/>
                </a:lnTo>
                <a:lnTo>
                  <a:pt x="49" y="16"/>
                </a:lnTo>
                <a:lnTo>
                  <a:pt x="27" y="0"/>
                </a:lnTo>
                <a:lnTo>
                  <a:pt x="16" y="30"/>
                </a:lnTo>
                <a:close/>
              </a:path>
            </a:pathLst>
          </a:custGeom>
          <a:solidFill>
            <a:srgbClr val="5D686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12" name="Freeform 208">
            <a:extLst>
              <a:ext uri="{FF2B5EF4-FFF2-40B4-BE49-F238E27FC236}">
                <a16:creationId xmlns:a16="http://schemas.microsoft.com/office/drawing/2014/main" id="{7F29C196-7369-4640-92D9-CD7E9F1F4F67}"/>
              </a:ext>
            </a:extLst>
          </p:cNvPr>
          <p:cNvSpPr>
            <a:spLocks/>
          </p:cNvSpPr>
          <p:nvPr/>
        </p:nvSpPr>
        <p:spPr bwMode="auto">
          <a:xfrm>
            <a:off x="3221038" y="4578350"/>
            <a:ext cx="30162" cy="50800"/>
          </a:xfrm>
          <a:custGeom>
            <a:avLst/>
            <a:gdLst>
              <a:gd name="T0" fmla="*/ 2147483647 w 111"/>
              <a:gd name="T1" fmla="*/ 2147483647 h 193"/>
              <a:gd name="T2" fmla="*/ 0 w 111"/>
              <a:gd name="T3" fmla="*/ 2147483647 h 193"/>
              <a:gd name="T4" fmla="*/ 2147483647 w 111"/>
              <a:gd name="T5" fmla="*/ 2147483647 h 193"/>
              <a:gd name="T6" fmla="*/ 2147483647 w 111"/>
              <a:gd name="T7" fmla="*/ 2147483647 h 193"/>
              <a:gd name="T8" fmla="*/ 2147483647 w 111"/>
              <a:gd name="T9" fmla="*/ 2147483647 h 193"/>
              <a:gd name="T10" fmla="*/ 2147483647 w 111"/>
              <a:gd name="T11" fmla="*/ 2147483647 h 193"/>
              <a:gd name="T12" fmla="*/ 2147483647 w 111"/>
              <a:gd name="T13" fmla="*/ 2147483647 h 193"/>
              <a:gd name="T14" fmla="*/ 2147483647 w 111"/>
              <a:gd name="T15" fmla="*/ 2147483647 h 193"/>
              <a:gd name="T16" fmla="*/ 2147483647 w 111"/>
              <a:gd name="T17" fmla="*/ 2147483647 h 193"/>
              <a:gd name="T18" fmla="*/ 2147483647 w 111"/>
              <a:gd name="T19" fmla="*/ 2147483647 h 193"/>
              <a:gd name="T20" fmla="*/ 2147483647 w 111"/>
              <a:gd name="T21" fmla="*/ 2147483647 h 193"/>
              <a:gd name="T22" fmla="*/ 2147483647 w 111"/>
              <a:gd name="T23" fmla="*/ 2147483647 h 193"/>
              <a:gd name="T24" fmla="*/ 2147483647 w 111"/>
              <a:gd name="T25" fmla="*/ 2147483647 h 193"/>
              <a:gd name="T26" fmla="*/ 2147483647 w 111"/>
              <a:gd name="T27" fmla="*/ 2147483647 h 193"/>
              <a:gd name="T28" fmla="*/ 2147483647 w 111"/>
              <a:gd name="T29" fmla="*/ 0 h 193"/>
              <a:gd name="T30" fmla="*/ 2147483647 w 111"/>
              <a:gd name="T31" fmla="*/ 2147483647 h 19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1"/>
              <a:gd name="T49" fmla="*/ 0 h 193"/>
              <a:gd name="T50" fmla="*/ 111 w 111"/>
              <a:gd name="T51" fmla="*/ 193 h 19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1" h="193">
                <a:moveTo>
                  <a:pt x="16" y="30"/>
                </a:moveTo>
                <a:lnTo>
                  <a:pt x="0" y="164"/>
                </a:lnTo>
                <a:lnTo>
                  <a:pt x="22" y="185"/>
                </a:lnTo>
                <a:lnTo>
                  <a:pt x="23" y="173"/>
                </a:lnTo>
                <a:lnTo>
                  <a:pt x="31" y="174"/>
                </a:lnTo>
                <a:lnTo>
                  <a:pt x="32" y="116"/>
                </a:lnTo>
                <a:lnTo>
                  <a:pt x="69" y="193"/>
                </a:lnTo>
                <a:lnTo>
                  <a:pt x="84" y="192"/>
                </a:lnTo>
                <a:lnTo>
                  <a:pt x="87" y="161"/>
                </a:lnTo>
                <a:lnTo>
                  <a:pt x="48" y="86"/>
                </a:lnTo>
                <a:lnTo>
                  <a:pt x="111" y="48"/>
                </a:lnTo>
                <a:lnTo>
                  <a:pt x="99" y="16"/>
                </a:lnTo>
                <a:lnTo>
                  <a:pt x="39" y="57"/>
                </a:lnTo>
                <a:lnTo>
                  <a:pt x="49" y="16"/>
                </a:lnTo>
                <a:lnTo>
                  <a:pt x="27" y="0"/>
                </a:lnTo>
                <a:lnTo>
                  <a:pt x="16" y="30"/>
                </a:lnTo>
              </a:path>
            </a:pathLst>
          </a:custGeom>
          <a:noFill/>
          <a:ln w="0">
            <a:solidFill>
              <a:srgbClr val="25221E"/>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13" name="Freeform 209">
            <a:extLst>
              <a:ext uri="{FF2B5EF4-FFF2-40B4-BE49-F238E27FC236}">
                <a16:creationId xmlns:a16="http://schemas.microsoft.com/office/drawing/2014/main" id="{2F5D50C7-8944-4D40-83BC-F988CA611359}"/>
              </a:ext>
            </a:extLst>
          </p:cNvPr>
          <p:cNvSpPr>
            <a:spLocks/>
          </p:cNvSpPr>
          <p:nvPr/>
        </p:nvSpPr>
        <p:spPr bwMode="auto">
          <a:xfrm>
            <a:off x="3182938" y="4546600"/>
            <a:ext cx="47625" cy="44450"/>
          </a:xfrm>
          <a:custGeom>
            <a:avLst/>
            <a:gdLst>
              <a:gd name="T0" fmla="*/ 2147483647 w 179"/>
              <a:gd name="T1" fmla="*/ 2147483647 h 167"/>
              <a:gd name="T2" fmla="*/ 2147483647 w 179"/>
              <a:gd name="T3" fmla="*/ 2147483647 h 167"/>
              <a:gd name="T4" fmla="*/ 0 w 179"/>
              <a:gd name="T5" fmla="*/ 2147483647 h 167"/>
              <a:gd name="T6" fmla="*/ 2147483647 w 179"/>
              <a:gd name="T7" fmla="*/ 2147483647 h 167"/>
              <a:gd name="T8" fmla="*/ 2147483647 w 179"/>
              <a:gd name="T9" fmla="*/ 2147483647 h 167"/>
              <a:gd name="T10" fmla="*/ 2147483647 w 179"/>
              <a:gd name="T11" fmla="*/ 2147483647 h 167"/>
              <a:gd name="T12" fmla="*/ 2147483647 w 179"/>
              <a:gd name="T13" fmla="*/ 2147483647 h 167"/>
              <a:gd name="T14" fmla="*/ 2147483647 w 179"/>
              <a:gd name="T15" fmla="*/ 2147483647 h 167"/>
              <a:gd name="T16" fmla="*/ 2147483647 w 179"/>
              <a:gd name="T17" fmla="*/ 2147483647 h 167"/>
              <a:gd name="T18" fmla="*/ 2147483647 w 179"/>
              <a:gd name="T19" fmla="*/ 2147483647 h 167"/>
              <a:gd name="T20" fmla="*/ 2147483647 w 179"/>
              <a:gd name="T21" fmla="*/ 2147483647 h 167"/>
              <a:gd name="T22" fmla="*/ 2147483647 w 179"/>
              <a:gd name="T23" fmla="*/ 2147483647 h 167"/>
              <a:gd name="T24" fmla="*/ 2147483647 w 179"/>
              <a:gd name="T25" fmla="*/ 2147483647 h 167"/>
              <a:gd name="T26" fmla="*/ 2147483647 w 179"/>
              <a:gd name="T27" fmla="*/ 2147483647 h 167"/>
              <a:gd name="T28" fmla="*/ 2147483647 w 179"/>
              <a:gd name="T29" fmla="*/ 0 h 167"/>
              <a:gd name="T30" fmla="*/ 2147483647 w 179"/>
              <a:gd name="T31" fmla="*/ 2147483647 h 167"/>
              <a:gd name="T32" fmla="*/ 2147483647 w 179"/>
              <a:gd name="T33" fmla="*/ 0 h 167"/>
              <a:gd name="T34" fmla="*/ 2147483647 w 179"/>
              <a:gd name="T35" fmla="*/ 2147483647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9"/>
              <a:gd name="T55" fmla="*/ 0 h 167"/>
              <a:gd name="T56" fmla="*/ 179 w 179"/>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9" h="167">
                <a:moveTo>
                  <a:pt x="33" y="13"/>
                </a:moveTo>
                <a:lnTo>
                  <a:pt x="67" y="77"/>
                </a:lnTo>
                <a:lnTo>
                  <a:pt x="0" y="126"/>
                </a:lnTo>
                <a:lnTo>
                  <a:pt x="8" y="165"/>
                </a:lnTo>
                <a:lnTo>
                  <a:pt x="15" y="157"/>
                </a:lnTo>
                <a:lnTo>
                  <a:pt x="23" y="167"/>
                </a:lnTo>
                <a:lnTo>
                  <a:pt x="84" y="113"/>
                </a:lnTo>
                <a:lnTo>
                  <a:pt x="116" y="162"/>
                </a:lnTo>
                <a:lnTo>
                  <a:pt x="143" y="159"/>
                </a:lnTo>
                <a:lnTo>
                  <a:pt x="153" y="144"/>
                </a:lnTo>
                <a:lnTo>
                  <a:pt x="112" y="91"/>
                </a:lnTo>
                <a:lnTo>
                  <a:pt x="179" y="23"/>
                </a:lnTo>
                <a:lnTo>
                  <a:pt x="152" y="3"/>
                </a:lnTo>
                <a:lnTo>
                  <a:pt x="95" y="51"/>
                </a:lnTo>
                <a:lnTo>
                  <a:pt x="64" y="0"/>
                </a:lnTo>
                <a:lnTo>
                  <a:pt x="51" y="6"/>
                </a:lnTo>
                <a:lnTo>
                  <a:pt x="41" y="0"/>
                </a:lnTo>
                <a:lnTo>
                  <a:pt x="33" y="13"/>
                </a:lnTo>
                <a:close/>
              </a:path>
            </a:pathLst>
          </a:custGeom>
          <a:solidFill>
            <a:srgbClr val="E87A5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14" name="Freeform 210">
            <a:extLst>
              <a:ext uri="{FF2B5EF4-FFF2-40B4-BE49-F238E27FC236}">
                <a16:creationId xmlns:a16="http://schemas.microsoft.com/office/drawing/2014/main" id="{E9BC07A2-9E28-F542-9F55-45C0CF85DBD5}"/>
              </a:ext>
            </a:extLst>
          </p:cNvPr>
          <p:cNvSpPr>
            <a:spLocks/>
          </p:cNvSpPr>
          <p:nvPr/>
        </p:nvSpPr>
        <p:spPr bwMode="auto">
          <a:xfrm>
            <a:off x="3182938" y="4546600"/>
            <a:ext cx="47625" cy="44450"/>
          </a:xfrm>
          <a:custGeom>
            <a:avLst/>
            <a:gdLst>
              <a:gd name="T0" fmla="*/ 2147483647 w 179"/>
              <a:gd name="T1" fmla="*/ 2147483647 h 167"/>
              <a:gd name="T2" fmla="*/ 2147483647 w 179"/>
              <a:gd name="T3" fmla="*/ 2147483647 h 167"/>
              <a:gd name="T4" fmla="*/ 0 w 179"/>
              <a:gd name="T5" fmla="*/ 2147483647 h 167"/>
              <a:gd name="T6" fmla="*/ 2147483647 w 179"/>
              <a:gd name="T7" fmla="*/ 2147483647 h 167"/>
              <a:gd name="T8" fmla="*/ 2147483647 w 179"/>
              <a:gd name="T9" fmla="*/ 2147483647 h 167"/>
              <a:gd name="T10" fmla="*/ 2147483647 w 179"/>
              <a:gd name="T11" fmla="*/ 2147483647 h 167"/>
              <a:gd name="T12" fmla="*/ 2147483647 w 179"/>
              <a:gd name="T13" fmla="*/ 2147483647 h 167"/>
              <a:gd name="T14" fmla="*/ 2147483647 w 179"/>
              <a:gd name="T15" fmla="*/ 2147483647 h 167"/>
              <a:gd name="T16" fmla="*/ 2147483647 w 179"/>
              <a:gd name="T17" fmla="*/ 2147483647 h 167"/>
              <a:gd name="T18" fmla="*/ 2147483647 w 179"/>
              <a:gd name="T19" fmla="*/ 2147483647 h 167"/>
              <a:gd name="T20" fmla="*/ 2147483647 w 179"/>
              <a:gd name="T21" fmla="*/ 2147483647 h 167"/>
              <a:gd name="T22" fmla="*/ 2147483647 w 179"/>
              <a:gd name="T23" fmla="*/ 2147483647 h 167"/>
              <a:gd name="T24" fmla="*/ 2147483647 w 179"/>
              <a:gd name="T25" fmla="*/ 2147483647 h 167"/>
              <a:gd name="T26" fmla="*/ 2147483647 w 179"/>
              <a:gd name="T27" fmla="*/ 2147483647 h 167"/>
              <a:gd name="T28" fmla="*/ 2147483647 w 179"/>
              <a:gd name="T29" fmla="*/ 0 h 167"/>
              <a:gd name="T30" fmla="*/ 2147483647 w 179"/>
              <a:gd name="T31" fmla="*/ 2147483647 h 167"/>
              <a:gd name="T32" fmla="*/ 2147483647 w 179"/>
              <a:gd name="T33" fmla="*/ 0 h 167"/>
              <a:gd name="T34" fmla="*/ 2147483647 w 179"/>
              <a:gd name="T35" fmla="*/ 2147483647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9"/>
              <a:gd name="T55" fmla="*/ 0 h 167"/>
              <a:gd name="T56" fmla="*/ 179 w 179"/>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9" h="167">
                <a:moveTo>
                  <a:pt x="33" y="13"/>
                </a:moveTo>
                <a:lnTo>
                  <a:pt x="67" y="77"/>
                </a:lnTo>
                <a:lnTo>
                  <a:pt x="0" y="126"/>
                </a:lnTo>
                <a:lnTo>
                  <a:pt x="8" y="165"/>
                </a:lnTo>
                <a:lnTo>
                  <a:pt x="15" y="157"/>
                </a:lnTo>
                <a:lnTo>
                  <a:pt x="23" y="167"/>
                </a:lnTo>
                <a:lnTo>
                  <a:pt x="84" y="113"/>
                </a:lnTo>
                <a:lnTo>
                  <a:pt x="116" y="162"/>
                </a:lnTo>
                <a:lnTo>
                  <a:pt x="143" y="159"/>
                </a:lnTo>
                <a:lnTo>
                  <a:pt x="153" y="144"/>
                </a:lnTo>
                <a:lnTo>
                  <a:pt x="112" y="91"/>
                </a:lnTo>
                <a:lnTo>
                  <a:pt x="179" y="23"/>
                </a:lnTo>
                <a:lnTo>
                  <a:pt x="152" y="3"/>
                </a:lnTo>
                <a:lnTo>
                  <a:pt x="95" y="51"/>
                </a:lnTo>
                <a:lnTo>
                  <a:pt x="64" y="0"/>
                </a:lnTo>
                <a:lnTo>
                  <a:pt x="51" y="6"/>
                </a:lnTo>
                <a:lnTo>
                  <a:pt x="41" y="0"/>
                </a:lnTo>
                <a:lnTo>
                  <a:pt x="33" y="13"/>
                </a:lnTo>
              </a:path>
            </a:pathLst>
          </a:custGeom>
          <a:noFill/>
          <a:ln w="0">
            <a:solidFill>
              <a:srgbClr val="25221E"/>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15" name="Freeform 211">
            <a:extLst>
              <a:ext uri="{FF2B5EF4-FFF2-40B4-BE49-F238E27FC236}">
                <a16:creationId xmlns:a16="http://schemas.microsoft.com/office/drawing/2014/main" id="{FE3104F4-D2D7-9A44-9313-B2A0D8CE00CC}"/>
              </a:ext>
            </a:extLst>
          </p:cNvPr>
          <p:cNvSpPr>
            <a:spLocks/>
          </p:cNvSpPr>
          <p:nvPr/>
        </p:nvSpPr>
        <p:spPr bwMode="auto">
          <a:xfrm>
            <a:off x="3505200" y="4470400"/>
            <a:ext cx="1588" cy="7938"/>
          </a:xfrm>
          <a:custGeom>
            <a:avLst/>
            <a:gdLst>
              <a:gd name="T0" fmla="*/ 0 w 4"/>
              <a:gd name="T1" fmla="*/ 0 h 29"/>
              <a:gd name="T2" fmla="*/ 2147483647 w 4"/>
              <a:gd name="T3" fmla="*/ 0 h 29"/>
              <a:gd name="T4" fmla="*/ 2147483647 w 4"/>
              <a:gd name="T5" fmla="*/ 0 h 29"/>
              <a:gd name="T6" fmla="*/ 2147483647 w 4"/>
              <a:gd name="T7" fmla="*/ 2147483647 h 29"/>
              <a:gd name="T8" fmla="*/ 2147483647 w 4"/>
              <a:gd name="T9" fmla="*/ 2147483647 h 29"/>
              <a:gd name="T10" fmla="*/ 2147483647 w 4"/>
              <a:gd name="T11" fmla="*/ 2147483647 h 29"/>
              <a:gd name="T12" fmla="*/ 2147483647 w 4"/>
              <a:gd name="T13" fmla="*/ 2147483647 h 29"/>
              <a:gd name="T14" fmla="*/ 2147483647 w 4"/>
              <a:gd name="T15" fmla="*/ 2147483647 h 29"/>
              <a:gd name="T16" fmla="*/ 2147483647 w 4"/>
              <a:gd name="T17" fmla="*/ 2147483647 h 29"/>
              <a:gd name="T18" fmla="*/ 2147483647 w 4"/>
              <a:gd name="T19" fmla="*/ 2147483647 h 29"/>
              <a:gd name="T20" fmla="*/ 2147483647 w 4"/>
              <a:gd name="T21" fmla="*/ 2147483647 h 29"/>
              <a:gd name="T22" fmla="*/ 2147483647 w 4"/>
              <a:gd name="T23" fmla="*/ 2147483647 h 29"/>
              <a:gd name="T24" fmla="*/ 2147483647 w 4"/>
              <a:gd name="T25" fmla="*/ 2147483647 h 29"/>
              <a:gd name="T26" fmla="*/ 2147483647 w 4"/>
              <a:gd name="T27" fmla="*/ 2147483647 h 29"/>
              <a:gd name="T28" fmla="*/ 2147483647 w 4"/>
              <a:gd name="T29" fmla="*/ 2147483647 h 29"/>
              <a:gd name="T30" fmla="*/ 2147483647 w 4"/>
              <a:gd name="T31" fmla="*/ 2147483647 h 29"/>
              <a:gd name="T32" fmla="*/ 2147483647 w 4"/>
              <a:gd name="T33" fmla="*/ 2147483647 h 29"/>
              <a:gd name="T34" fmla="*/ 2147483647 w 4"/>
              <a:gd name="T35" fmla="*/ 2147483647 h 29"/>
              <a:gd name="T36" fmla="*/ 2147483647 w 4"/>
              <a:gd name="T37" fmla="*/ 2147483647 h 29"/>
              <a:gd name="T38" fmla="*/ 2147483647 w 4"/>
              <a:gd name="T39" fmla="*/ 2147483647 h 29"/>
              <a:gd name="T40" fmla="*/ 2147483647 w 4"/>
              <a:gd name="T41" fmla="*/ 2147483647 h 29"/>
              <a:gd name="T42" fmla="*/ 2147483647 w 4"/>
              <a:gd name="T43" fmla="*/ 2147483647 h 29"/>
              <a:gd name="T44" fmla="*/ 2147483647 w 4"/>
              <a:gd name="T45" fmla="*/ 2147483647 h 29"/>
              <a:gd name="T46" fmla="*/ 2147483647 w 4"/>
              <a:gd name="T47" fmla="*/ 2147483647 h 29"/>
              <a:gd name="T48" fmla="*/ 2147483647 w 4"/>
              <a:gd name="T49" fmla="*/ 2147483647 h 29"/>
              <a:gd name="T50" fmla="*/ 0 w 4"/>
              <a:gd name="T51" fmla="*/ 0 h 2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
              <a:gd name="T79" fmla="*/ 0 h 29"/>
              <a:gd name="T80" fmla="*/ 4 w 4"/>
              <a:gd name="T81" fmla="*/ 29 h 2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 h="29">
                <a:moveTo>
                  <a:pt x="0" y="0"/>
                </a:moveTo>
                <a:lnTo>
                  <a:pt x="2" y="0"/>
                </a:lnTo>
                <a:lnTo>
                  <a:pt x="3" y="0"/>
                </a:lnTo>
                <a:lnTo>
                  <a:pt x="3" y="3"/>
                </a:lnTo>
                <a:lnTo>
                  <a:pt x="3" y="5"/>
                </a:lnTo>
                <a:lnTo>
                  <a:pt x="3" y="8"/>
                </a:lnTo>
                <a:lnTo>
                  <a:pt x="4" y="12"/>
                </a:lnTo>
                <a:lnTo>
                  <a:pt x="4" y="17"/>
                </a:lnTo>
                <a:lnTo>
                  <a:pt x="4" y="22"/>
                </a:lnTo>
                <a:lnTo>
                  <a:pt x="4" y="27"/>
                </a:lnTo>
                <a:lnTo>
                  <a:pt x="4" y="28"/>
                </a:lnTo>
                <a:lnTo>
                  <a:pt x="3" y="28"/>
                </a:lnTo>
                <a:lnTo>
                  <a:pt x="3" y="29"/>
                </a:lnTo>
                <a:lnTo>
                  <a:pt x="2" y="29"/>
                </a:lnTo>
                <a:lnTo>
                  <a:pt x="1" y="29"/>
                </a:lnTo>
                <a:lnTo>
                  <a:pt x="1" y="28"/>
                </a:lnTo>
                <a:lnTo>
                  <a:pt x="1" y="26"/>
                </a:lnTo>
                <a:lnTo>
                  <a:pt x="1" y="24"/>
                </a:lnTo>
                <a:lnTo>
                  <a:pt x="1" y="19"/>
                </a:lnTo>
                <a:lnTo>
                  <a:pt x="1" y="14"/>
                </a:lnTo>
                <a:lnTo>
                  <a:pt x="1" y="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16" name="Freeform 212">
            <a:extLst>
              <a:ext uri="{FF2B5EF4-FFF2-40B4-BE49-F238E27FC236}">
                <a16:creationId xmlns:a16="http://schemas.microsoft.com/office/drawing/2014/main" id="{6995C0BD-5F24-FB4D-9866-58C281EE6C91}"/>
              </a:ext>
            </a:extLst>
          </p:cNvPr>
          <p:cNvSpPr>
            <a:spLocks/>
          </p:cNvSpPr>
          <p:nvPr/>
        </p:nvSpPr>
        <p:spPr bwMode="auto">
          <a:xfrm>
            <a:off x="3503613" y="4478338"/>
            <a:ext cx="1587" cy="1587"/>
          </a:xfrm>
          <a:custGeom>
            <a:avLst/>
            <a:gdLst>
              <a:gd name="T0" fmla="*/ 2147483647 w 3"/>
              <a:gd name="T1" fmla="*/ 2147483647 h 2"/>
              <a:gd name="T2" fmla="*/ 2147483647 w 3"/>
              <a:gd name="T3" fmla="*/ 2147483647 h 2"/>
              <a:gd name="T4" fmla="*/ 2147483647 w 3"/>
              <a:gd name="T5" fmla="*/ 2147483647 h 2"/>
              <a:gd name="T6" fmla="*/ 2147483647 w 3"/>
              <a:gd name="T7" fmla="*/ 2147483647 h 2"/>
              <a:gd name="T8" fmla="*/ 2147483647 w 3"/>
              <a:gd name="T9" fmla="*/ 2147483647 h 2"/>
              <a:gd name="T10" fmla="*/ 2147483647 w 3"/>
              <a:gd name="T11" fmla="*/ 2147483647 h 2"/>
              <a:gd name="T12" fmla="*/ 2147483647 w 3"/>
              <a:gd name="T13" fmla="*/ 2147483647 h 2"/>
              <a:gd name="T14" fmla="*/ 2147483647 w 3"/>
              <a:gd name="T15" fmla="*/ 2147483647 h 2"/>
              <a:gd name="T16" fmla="*/ 2147483647 w 3"/>
              <a:gd name="T17" fmla="*/ 2147483647 h 2"/>
              <a:gd name="T18" fmla="*/ 2147483647 w 3"/>
              <a:gd name="T19" fmla="*/ 2147483647 h 2"/>
              <a:gd name="T20" fmla="*/ 2147483647 w 3"/>
              <a:gd name="T21" fmla="*/ 2147483647 h 2"/>
              <a:gd name="T22" fmla="*/ 2147483647 w 3"/>
              <a:gd name="T23" fmla="*/ 2147483647 h 2"/>
              <a:gd name="T24" fmla="*/ 2147483647 w 3"/>
              <a:gd name="T25" fmla="*/ 0 h 2"/>
              <a:gd name="T26" fmla="*/ 2147483647 w 3"/>
              <a:gd name="T27" fmla="*/ 0 h 2"/>
              <a:gd name="T28" fmla="*/ 2147483647 w 3"/>
              <a:gd name="T29" fmla="*/ 0 h 2"/>
              <a:gd name="T30" fmla="*/ 2147483647 w 3"/>
              <a:gd name="T31" fmla="*/ 0 h 2"/>
              <a:gd name="T32" fmla="*/ 2147483647 w 3"/>
              <a:gd name="T33" fmla="*/ 0 h 2"/>
              <a:gd name="T34" fmla="*/ 2147483647 w 3"/>
              <a:gd name="T35" fmla="*/ 0 h 2"/>
              <a:gd name="T36" fmla="*/ 2147483647 w 3"/>
              <a:gd name="T37" fmla="*/ 0 h 2"/>
              <a:gd name="T38" fmla="*/ 2147483647 w 3"/>
              <a:gd name="T39" fmla="*/ 0 h 2"/>
              <a:gd name="T40" fmla="*/ 2147483647 w 3"/>
              <a:gd name="T41" fmla="*/ 0 h 2"/>
              <a:gd name="T42" fmla="*/ 2147483647 w 3"/>
              <a:gd name="T43" fmla="*/ 0 h 2"/>
              <a:gd name="T44" fmla="*/ 2147483647 w 3"/>
              <a:gd name="T45" fmla="*/ 0 h 2"/>
              <a:gd name="T46" fmla="*/ 2147483647 w 3"/>
              <a:gd name="T47" fmla="*/ 0 h 2"/>
              <a:gd name="T48" fmla="*/ 0 w 3"/>
              <a:gd name="T49" fmla="*/ 0 h 2"/>
              <a:gd name="T50" fmla="*/ 0 w 3"/>
              <a:gd name="T51" fmla="*/ 0 h 2"/>
              <a:gd name="T52" fmla="*/ 0 w 3"/>
              <a:gd name="T53" fmla="*/ 0 h 2"/>
              <a:gd name="T54" fmla="*/ 0 w 3"/>
              <a:gd name="T55" fmla="*/ 0 h 2"/>
              <a:gd name="T56" fmla="*/ 0 w 3"/>
              <a:gd name="T57" fmla="*/ 0 h 2"/>
              <a:gd name="T58" fmla="*/ 0 w 3"/>
              <a:gd name="T59" fmla="*/ 2147483647 h 2"/>
              <a:gd name="T60" fmla="*/ 0 w 3"/>
              <a:gd name="T61" fmla="*/ 2147483647 h 2"/>
              <a:gd name="T62" fmla="*/ 0 w 3"/>
              <a:gd name="T63" fmla="*/ 2147483647 h 2"/>
              <a:gd name="T64" fmla="*/ 2147483647 w 3"/>
              <a:gd name="T65" fmla="*/ 2147483647 h 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
              <a:gd name="T100" fmla="*/ 0 h 2"/>
              <a:gd name="T101" fmla="*/ 3 w 3"/>
              <a:gd name="T102" fmla="*/ 2 h 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 h="2">
                <a:moveTo>
                  <a:pt x="1" y="2"/>
                </a:moveTo>
                <a:lnTo>
                  <a:pt x="1" y="2"/>
                </a:lnTo>
                <a:lnTo>
                  <a:pt x="3" y="2"/>
                </a:lnTo>
                <a:lnTo>
                  <a:pt x="3" y="0"/>
                </a:lnTo>
                <a:lnTo>
                  <a:pt x="1" y="0"/>
                </a:lnTo>
                <a:lnTo>
                  <a:pt x="0" y="0"/>
                </a:lnTo>
                <a:lnTo>
                  <a:pt x="0" y="2"/>
                </a:lnTo>
                <a:lnTo>
                  <a:pt x="1" y="2"/>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17" name="Rectangle 213">
            <a:extLst>
              <a:ext uri="{FF2B5EF4-FFF2-40B4-BE49-F238E27FC236}">
                <a16:creationId xmlns:a16="http://schemas.microsoft.com/office/drawing/2014/main" id="{B911F2A6-119D-7844-9647-CF6A64F727FF}"/>
              </a:ext>
            </a:extLst>
          </p:cNvPr>
          <p:cNvSpPr>
            <a:spLocks noChangeArrowheads="1"/>
          </p:cNvSpPr>
          <p:nvPr/>
        </p:nvSpPr>
        <p:spPr bwMode="auto">
          <a:xfrm>
            <a:off x="3417888" y="4467225"/>
            <a:ext cx="111125" cy="127000"/>
          </a:xfrm>
          <a:prstGeom prst="rect">
            <a:avLst/>
          </a:prstGeom>
          <a:solidFill>
            <a:srgbClr val="7989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18" name="Rectangle 214">
            <a:extLst>
              <a:ext uri="{FF2B5EF4-FFF2-40B4-BE49-F238E27FC236}">
                <a16:creationId xmlns:a16="http://schemas.microsoft.com/office/drawing/2014/main" id="{CE090F13-A805-5045-A254-5A913299E565}"/>
              </a:ext>
            </a:extLst>
          </p:cNvPr>
          <p:cNvSpPr>
            <a:spLocks noChangeArrowheads="1"/>
          </p:cNvSpPr>
          <p:nvPr/>
        </p:nvSpPr>
        <p:spPr bwMode="auto">
          <a:xfrm>
            <a:off x="3417888" y="4467225"/>
            <a:ext cx="111125" cy="127000"/>
          </a:xfrm>
          <a:prstGeom prst="rect">
            <a:avLst/>
          </a:prstGeom>
          <a:noFill/>
          <a:ln w="3175">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19" name="Rectangle 215">
            <a:extLst>
              <a:ext uri="{FF2B5EF4-FFF2-40B4-BE49-F238E27FC236}">
                <a16:creationId xmlns:a16="http://schemas.microsoft.com/office/drawing/2014/main" id="{D7FED4BD-9923-B548-83D2-8F564BB7F8F4}"/>
              </a:ext>
            </a:extLst>
          </p:cNvPr>
          <p:cNvSpPr>
            <a:spLocks noChangeArrowheads="1"/>
          </p:cNvSpPr>
          <p:nvPr/>
        </p:nvSpPr>
        <p:spPr bwMode="auto">
          <a:xfrm>
            <a:off x="3422650" y="4473575"/>
            <a:ext cx="101600" cy="117475"/>
          </a:xfrm>
          <a:prstGeom prst="rect">
            <a:avLst/>
          </a:prstGeom>
          <a:solidFill>
            <a:srgbClr val="96AE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20" name="Rectangle 216">
            <a:extLst>
              <a:ext uri="{FF2B5EF4-FFF2-40B4-BE49-F238E27FC236}">
                <a16:creationId xmlns:a16="http://schemas.microsoft.com/office/drawing/2014/main" id="{6D7ADD17-9B77-2F4F-8FE9-92C87EBBAA4E}"/>
              </a:ext>
            </a:extLst>
          </p:cNvPr>
          <p:cNvSpPr>
            <a:spLocks noChangeArrowheads="1"/>
          </p:cNvSpPr>
          <p:nvPr/>
        </p:nvSpPr>
        <p:spPr bwMode="auto">
          <a:xfrm>
            <a:off x="3422650" y="4473575"/>
            <a:ext cx="101600" cy="117475"/>
          </a:xfrm>
          <a:prstGeom prst="rect">
            <a:avLst/>
          </a:prstGeom>
          <a:noFill/>
          <a:ln w="3175">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21" name="Freeform 217">
            <a:extLst>
              <a:ext uri="{FF2B5EF4-FFF2-40B4-BE49-F238E27FC236}">
                <a16:creationId xmlns:a16="http://schemas.microsoft.com/office/drawing/2014/main" id="{2F123D90-7727-6D4D-BD11-67C7768F26EC}"/>
              </a:ext>
            </a:extLst>
          </p:cNvPr>
          <p:cNvSpPr>
            <a:spLocks/>
          </p:cNvSpPr>
          <p:nvPr/>
        </p:nvSpPr>
        <p:spPr bwMode="auto">
          <a:xfrm>
            <a:off x="3479800" y="4516438"/>
            <a:ext cx="34925" cy="61912"/>
          </a:xfrm>
          <a:custGeom>
            <a:avLst/>
            <a:gdLst>
              <a:gd name="T0" fmla="*/ 2147483647 w 133"/>
              <a:gd name="T1" fmla="*/ 2147483647 h 234"/>
              <a:gd name="T2" fmla="*/ 0 w 133"/>
              <a:gd name="T3" fmla="*/ 2147483647 h 234"/>
              <a:gd name="T4" fmla="*/ 2147483647 w 133"/>
              <a:gd name="T5" fmla="*/ 2147483647 h 234"/>
              <a:gd name="T6" fmla="*/ 2147483647 w 133"/>
              <a:gd name="T7" fmla="*/ 2147483647 h 234"/>
              <a:gd name="T8" fmla="*/ 2147483647 w 133"/>
              <a:gd name="T9" fmla="*/ 2147483647 h 234"/>
              <a:gd name="T10" fmla="*/ 2147483647 w 133"/>
              <a:gd name="T11" fmla="*/ 2147483647 h 234"/>
              <a:gd name="T12" fmla="*/ 2147483647 w 133"/>
              <a:gd name="T13" fmla="*/ 2147483647 h 234"/>
              <a:gd name="T14" fmla="*/ 2147483647 w 133"/>
              <a:gd name="T15" fmla="*/ 2147483647 h 234"/>
              <a:gd name="T16" fmla="*/ 2147483647 w 133"/>
              <a:gd name="T17" fmla="*/ 2147483647 h 234"/>
              <a:gd name="T18" fmla="*/ 2147483647 w 133"/>
              <a:gd name="T19" fmla="*/ 2147483647 h 234"/>
              <a:gd name="T20" fmla="*/ 2147483647 w 133"/>
              <a:gd name="T21" fmla="*/ 2147483647 h 234"/>
              <a:gd name="T22" fmla="*/ 2147483647 w 133"/>
              <a:gd name="T23" fmla="*/ 2147483647 h 234"/>
              <a:gd name="T24" fmla="*/ 2147483647 w 133"/>
              <a:gd name="T25" fmla="*/ 2147483647 h 234"/>
              <a:gd name="T26" fmla="*/ 2147483647 w 133"/>
              <a:gd name="T27" fmla="*/ 2147483647 h 234"/>
              <a:gd name="T28" fmla="*/ 2147483647 w 133"/>
              <a:gd name="T29" fmla="*/ 0 h 234"/>
              <a:gd name="T30" fmla="*/ 2147483647 w 133"/>
              <a:gd name="T31" fmla="*/ 2147483647 h 2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3"/>
              <a:gd name="T49" fmla="*/ 0 h 234"/>
              <a:gd name="T50" fmla="*/ 133 w 133"/>
              <a:gd name="T51" fmla="*/ 234 h 23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3" h="234">
                <a:moveTo>
                  <a:pt x="19" y="37"/>
                </a:moveTo>
                <a:lnTo>
                  <a:pt x="0" y="199"/>
                </a:lnTo>
                <a:lnTo>
                  <a:pt x="27" y="223"/>
                </a:lnTo>
                <a:lnTo>
                  <a:pt x="27" y="210"/>
                </a:lnTo>
                <a:lnTo>
                  <a:pt x="37" y="210"/>
                </a:lnTo>
                <a:lnTo>
                  <a:pt x="40" y="140"/>
                </a:lnTo>
                <a:lnTo>
                  <a:pt x="83" y="234"/>
                </a:lnTo>
                <a:lnTo>
                  <a:pt x="101" y="232"/>
                </a:lnTo>
                <a:lnTo>
                  <a:pt x="105" y="196"/>
                </a:lnTo>
                <a:lnTo>
                  <a:pt x="57" y="104"/>
                </a:lnTo>
                <a:lnTo>
                  <a:pt x="133" y="58"/>
                </a:lnTo>
                <a:lnTo>
                  <a:pt x="119" y="21"/>
                </a:lnTo>
                <a:lnTo>
                  <a:pt x="47" y="70"/>
                </a:lnTo>
                <a:lnTo>
                  <a:pt x="60" y="20"/>
                </a:lnTo>
                <a:lnTo>
                  <a:pt x="32" y="0"/>
                </a:lnTo>
                <a:lnTo>
                  <a:pt x="19" y="37"/>
                </a:lnTo>
                <a:close/>
              </a:path>
            </a:pathLst>
          </a:custGeom>
          <a:solidFill>
            <a:srgbClr val="5D686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22" name="Freeform 218">
            <a:extLst>
              <a:ext uri="{FF2B5EF4-FFF2-40B4-BE49-F238E27FC236}">
                <a16:creationId xmlns:a16="http://schemas.microsoft.com/office/drawing/2014/main" id="{8605EB32-57A4-7341-898B-81FEDDD3DD67}"/>
              </a:ext>
            </a:extLst>
          </p:cNvPr>
          <p:cNvSpPr>
            <a:spLocks/>
          </p:cNvSpPr>
          <p:nvPr/>
        </p:nvSpPr>
        <p:spPr bwMode="auto">
          <a:xfrm>
            <a:off x="3479800" y="4516438"/>
            <a:ext cx="34925" cy="61912"/>
          </a:xfrm>
          <a:custGeom>
            <a:avLst/>
            <a:gdLst>
              <a:gd name="T0" fmla="*/ 2147483647 w 133"/>
              <a:gd name="T1" fmla="*/ 2147483647 h 234"/>
              <a:gd name="T2" fmla="*/ 0 w 133"/>
              <a:gd name="T3" fmla="*/ 2147483647 h 234"/>
              <a:gd name="T4" fmla="*/ 2147483647 w 133"/>
              <a:gd name="T5" fmla="*/ 2147483647 h 234"/>
              <a:gd name="T6" fmla="*/ 2147483647 w 133"/>
              <a:gd name="T7" fmla="*/ 2147483647 h 234"/>
              <a:gd name="T8" fmla="*/ 2147483647 w 133"/>
              <a:gd name="T9" fmla="*/ 2147483647 h 234"/>
              <a:gd name="T10" fmla="*/ 2147483647 w 133"/>
              <a:gd name="T11" fmla="*/ 2147483647 h 234"/>
              <a:gd name="T12" fmla="*/ 2147483647 w 133"/>
              <a:gd name="T13" fmla="*/ 2147483647 h 234"/>
              <a:gd name="T14" fmla="*/ 2147483647 w 133"/>
              <a:gd name="T15" fmla="*/ 2147483647 h 234"/>
              <a:gd name="T16" fmla="*/ 2147483647 w 133"/>
              <a:gd name="T17" fmla="*/ 2147483647 h 234"/>
              <a:gd name="T18" fmla="*/ 2147483647 w 133"/>
              <a:gd name="T19" fmla="*/ 2147483647 h 234"/>
              <a:gd name="T20" fmla="*/ 2147483647 w 133"/>
              <a:gd name="T21" fmla="*/ 2147483647 h 234"/>
              <a:gd name="T22" fmla="*/ 2147483647 w 133"/>
              <a:gd name="T23" fmla="*/ 2147483647 h 234"/>
              <a:gd name="T24" fmla="*/ 2147483647 w 133"/>
              <a:gd name="T25" fmla="*/ 2147483647 h 234"/>
              <a:gd name="T26" fmla="*/ 2147483647 w 133"/>
              <a:gd name="T27" fmla="*/ 2147483647 h 234"/>
              <a:gd name="T28" fmla="*/ 2147483647 w 133"/>
              <a:gd name="T29" fmla="*/ 0 h 234"/>
              <a:gd name="T30" fmla="*/ 2147483647 w 133"/>
              <a:gd name="T31" fmla="*/ 2147483647 h 2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3"/>
              <a:gd name="T49" fmla="*/ 0 h 234"/>
              <a:gd name="T50" fmla="*/ 133 w 133"/>
              <a:gd name="T51" fmla="*/ 234 h 23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3" h="234">
                <a:moveTo>
                  <a:pt x="19" y="37"/>
                </a:moveTo>
                <a:lnTo>
                  <a:pt x="0" y="199"/>
                </a:lnTo>
                <a:lnTo>
                  <a:pt x="27" y="223"/>
                </a:lnTo>
                <a:lnTo>
                  <a:pt x="27" y="210"/>
                </a:lnTo>
                <a:lnTo>
                  <a:pt x="37" y="210"/>
                </a:lnTo>
                <a:lnTo>
                  <a:pt x="40" y="140"/>
                </a:lnTo>
                <a:lnTo>
                  <a:pt x="83" y="234"/>
                </a:lnTo>
                <a:lnTo>
                  <a:pt x="101" y="232"/>
                </a:lnTo>
                <a:lnTo>
                  <a:pt x="105" y="196"/>
                </a:lnTo>
                <a:lnTo>
                  <a:pt x="57" y="104"/>
                </a:lnTo>
                <a:lnTo>
                  <a:pt x="133" y="58"/>
                </a:lnTo>
                <a:lnTo>
                  <a:pt x="119" y="21"/>
                </a:lnTo>
                <a:lnTo>
                  <a:pt x="47" y="70"/>
                </a:lnTo>
                <a:lnTo>
                  <a:pt x="60" y="20"/>
                </a:lnTo>
                <a:lnTo>
                  <a:pt x="32" y="0"/>
                </a:lnTo>
                <a:lnTo>
                  <a:pt x="19" y="37"/>
                </a:lnTo>
              </a:path>
            </a:pathLst>
          </a:custGeom>
          <a:noFill/>
          <a:ln w="0">
            <a:solidFill>
              <a:srgbClr val="25221E"/>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23" name="Freeform 219">
            <a:extLst>
              <a:ext uri="{FF2B5EF4-FFF2-40B4-BE49-F238E27FC236}">
                <a16:creationId xmlns:a16="http://schemas.microsoft.com/office/drawing/2014/main" id="{89A8DE44-5FAD-874B-AFBF-6B71C47C0276}"/>
              </a:ext>
            </a:extLst>
          </p:cNvPr>
          <p:cNvSpPr>
            <a:spLocks/>
          </p:cNvSpPr>
          <p:nvPr/>
        </p:nvSpPr>
        <p:spPr bwMode="auto">
          <a:xfrm>
            <a:off x="3433763" y="4478338"/>
            <a:ext cx="57150" cy="53975"/>
          </a:xfrm>
          <a:custGeom>
            <a:avLst/>
            <a:gdLst>
              <a:gd name="T0" fmla="*/ 2147483647 w 216"/>
              <a:gd name="T1" fmla="*/ 2147483647 h 204"/>
              <a:gd name="T2" fmla="*/ 2147483647 w 216"/>
              <a:gd name="T3" fmla="*/ 2147483647 h 204"/>
              <a:gd name="T4" fmla="*/ 0 w 216"/>
              <a:gd name="T5" fmla="*/ 2147483647 h 204"/>
              <a:gd name="T6" fmla="*/ 2147483647 w 216"/>
              <a:gd name="T7" fmla="*/ 2147483647 h 204"/>
              <a:gd name="T8" fmla="*/ 2147483647 w 216"/>
              <a:gd name="T9" fmla="*/ 2147483647 h 204"/>
              <a:gd name="T10" fmla="*/ 2147483647 w 216"/>
              <a:gd name="T11" fmla="*/ 2147483647 h 204"/>
              <a:gd name="T12" fmla="*/ 2147483647 w 216"/>
              <a:gd name="T13" fmla="*/ 2147483647 h 204"/>
              <a:gd name="T14" fmla="*/ 2147483647 w 216"/>
              <a:gd name="T15" fmla="*/ 2147483647 h 204"/>
              <a:gd name="T16" fmla="*/ 2147483647 w 216"/>
              <a:gd name="T17" fmla="*/ 2147483647 h 204"/>
              <a:gd name="T18" fmla="*/ 2147483647 w 216"/>
              <a:gd name="T19" fmla="*/ 2147483647 h 204"/>
              <a:gd name="T20" fmla="*/ 2147483647 w 216"/>
              <a:gd name="T21" fmla="*/ 2147483647 h 204"/>
              <a:gd name="T22" fmla="*/ 2147483647 w 216"/>
              <a:gd name="T23" fmla="*/ 2147483647 h 204"/>
              <a:gd name="T24" fmla="*/ 2147483647 w 216"/>
              <a:gd name="T25" fmla="*/ 2147483647 h 204"/>
              <a:gd name="T26" fmla="*/ 2147483647 w 216"/>
              <a:gd name="T27" fmla="*/ 2147483647 h 204"/>
              <a:gd name="T28" fmla="*/ 2147483647 w 216"/>
              <a:gd name="T29" fmla="*/ 0 h 204"/>
              <a:gd name="T30" fmla="*/ 2147483647 w 216"/>
              <a:gd name="T31" fmla="*/ 2147483647 h 204"/>
              <a:gd name="T32" fmla="*/ 2147483647 w 216"/>
              <a:gd name="T33" fmla="*/ 0 h 204"/>
              <a:gd name="T34" fmla="*/ 2147483647 w 216"/>
              <a:gd name="T35" fmla="*/ 2147483647 h 2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
              <a:gd name="T55" fmla="*/ 0 h 204"/>
              <a:gd name="T56" fmla="*/ 216 w 216"/>
              <a:gd name="T57" fmla="*/ 204 h 2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 h="204">
                <a:moveTo>
                  <a:pt x="38" y="16"/>
                </a:moveTo>
                <a:lnTo>
                  <a:pt x="79" y="94"/>
                </a:lnTo>
                <a:lnTo>
                  <a:pt x="0" y="152"/>
                </a:lnTo>
                <a:lnTo>
                  <a:pt x="9" y="199"/>
                </a:lnTo>
                <a:lnTo>
                  <a:pt x="19" y="191"/>
                </a:lnTo>
                <a:lnTo>
                  <a:pt x="28" y="204"/>
                </a:lnTo>
                <a:lnTo>
                  <a:pt x="102" y="137"/>
                </a:lnTo>
                <a:lnTo>
                  <a:pt x="140" y="198"/>
                </a:lnTo>
                <a:lnTo>
                  <a:pt x="172" y="193"/>
                </a:lnTo>
                <a:lnTo>
                  <a:pt x="185" y="174"/>
                </a:lnTo>
                <a:lnTo>
                  <a:pt x="135" y="111"/>
                </a:lnTo>
                <a:lnTo>
                  <a:pt x="216" y="30"/>
                </a:lnTo>
                <a:lnTo>
                  <a:pt x="183" y="4"/>
                </a:lnTo>
                <a:lnTo>
                  <a:pt x="114" y="63"/>
                </a:lnTo>
                <a:lnTo>
                  <a:pt x="78" y="0"/>
                </a:lnTo>
                <a:lnTo>
                  <a:pt x="62" y="9"/>
                </a:lnTo>
                <a:lnTo>
                  <a:pt x="49" y="0"/>
                </a:lnTo>
                <a:lnTo>
                  <a:pt x="38" y="16"/>
                </a:lnTo>
                <a:close/>
              </a:path>
            </a:pathLst>
          </a:custGeom>
          <a:solidFill>
            <a:srgbClr val="E87A5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24" name="Freeform 220">
            <a:extLst>
              <a:ext uri="{FF2B5EF4-FFF2-40B4-BE49-F238E27FC236}">
                <a16:creationId xmlns:a16="http://schemas.microsoft.com/office/drawing/2014/main" id="{59011B54-7CF5-0946-93FC-7BB8D39B3076}"/>
              </a:ext>
            </a:extLst>
          </p:cNvPr>
          <p:cNvSpPr>
            <a:spLocks/>
          </p:cNvSpPr>
          <p:nvPr/>
        </p:nvSpPr>
        <p:spPr bwMode="auto">
          <a:xfrm>
            <a:off x="3433763" y="4478338"/>
            <a:ext cx="57150" cy="53975"/>
          </a:xfrm>
          <a:custGeom>
            <a:avLst/>
            <a:gdLst>
              <a:gd name="T0" fmla="*/ 2147483647 w 216"/>
              <a:gd name="T1" fmla="*/ 2147483647 h 204"/>
              <a:gd name="T2" fmla="*/ 2147483647 w 216"/>
              <a:gd name="T3" fmla="*/ 2147483647 h 204"/>
              <a:gd name="T4" fmla="*/ 0 w 216"/>
              <a:gd name="T5" fmla="*/ 2147483647 h 204"/>
              <a:gd name="T6" fmla="*/ 2147483647 w 216"/>
              <a:gd name="T7" fmla="*/ 2147483647 h 204"/>
              <a:gd name="T8" fmla="*/ 2147483647 w 216"/>
              <a:gd name="T9" fmla="*/ 2147483647 h 204"/>
              <a:gd name="T10" fmla="*/ 2147483647 w 216"/>
              <a:gd name="T11" fmla="*/ 2147483647 h 204"/>
              <a:gd name="T12" fmla="*/ 2147483647 w 216"/>
              <a:gd name="T13" fmla="*/ 2147483647 h 204"/>
              <a:gd name="T14" fmla="*/ 2147483647 w 216"/>
              <a:gd name="T15" fmla="*/ 2147483647 h 204"/>
              <a:gd name="T16" fmla="*/ 2147483647 w 216"/>
              <a:gd name="T17" fmla="*/ 2147483647 h 204"/>
              <a:gd name="T18" fmla="*/ 2147483647 w 216"/>
              <a:gd name="T19" fmla="*/ 2147483647 h 204"/>
              <a:gd name="T20" fmla="*/ 2147483647 w 216"/>
              <a:gd name="T21" fmla="*/ 2147483647 h 204"/>
              <a:gd name="T22" fmla="*/ 2147483647 w 216"/>
              <a:gd name="T23" fmla="*/ 2147483647 h 204"/>
              <a:gd name="T24" fmla="*/ 2147483647 w 216"/>
              <a:gd name="T25" fmla="*/ 2147483647 h 204"/>
              <a:gd name="T26" fmla="*/ 2147483647 w 216"/>
              <a:gd name="T27" fmla="*/ 2147483647 h 204"/>
              <a:gd name="T28" fmla="*/ 2147483647 w 216"/>
              <a:gd name="T29" fmla="*/ 0 h 204"/>
              <a:gd name="T30" fmla="*/ 2147483647 w 216"/>
              <a:gd name="T31" fmla="*/ 2147483647 h 204"/>
              <a:gd name="T32" fmla="*/ 2147483647 w 216"/>
              <a:gd name="T33" fmla="*/ 0 h 204"/>
              <a:gd name="T34" fmla="*/ 2147483647 w 216"/>
              <a:gd name="T35" fmla="*/ 2147483647 h 2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
              <a:gd name="T55" fmla="*/ 0 h 204"/>
              <a:gd name="T56" fmla="*/ 216 w 216"/>
              <a:gd name="T57" fmla="*/ 204 h 2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 h="204">
                <a:moveTo>
                  <a:pt x="38" y="16"/>
                </a:moveTo>
                <a:lnTo>
                  <a:pt x="79" y="94"/>
                </a:lnTo>
                <a:lnTo>
                  <a:pt x="0" y="152"/>
                </a:lnTo>
                <a:lnTo>
                  <a:pt x="9" y="199"/>
                </a:lnTo>
                <a:lnTo>
                  <a:pt x="19" y="191"/>
                </a:lnTo>
                <a:lnTo>
                  <a:pt x="28" y="204"/>
                </a:lnTo>
                <a:lnTo>
                  <a:pt x="102" y="137"/>
                </a:lnTo>
                <a:lnTo>
                  <a:pt x="140" y="198"/>
                </a:lnTo>
                <a:lnTo>
                  <a:pt x="172" y="193"/>
                </a:lnTo>
                <a:lnTo>
                  <a:pt x="185" y="174"/>
                </a:lnTo>
                <a:lnTo>
                  <a:pt x="135" y="111"/>
                </a:lnTo>
                <a:lnTo>
                  <a:pt x="216" y="30"/>
                </a:lnTo>
                <a:lnTo>
                  <a:pt x="183" y="4"/>
                </a:lnTo>
                <a:lnTo>
                  <a:pt x="114" y="63"/>
                </a:lnTo>
                <a:lnTo>
                  <a:pt x="78" y="0"/>
                </a:lnTo>
                <a:lnTo>
                  <a:pt x="62" y="9"/>
                </a:lnTo>
                <a:lnTo>
                  <a:pt x="49" y="0"/>
                </a:lnTo>
                <a:lnTo>
                  <a:pt x="38" y="16"/>
                </a:lnTo>
              </a:path>
            </a:pathLst>
          </a:custGeom>
          <a:noFill/>
          <a:ln w="0">
            <a:solidFill>
              <a:srgbClr val="25221E"/>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25" name="Freeform 221">
            <a:extLst>
              <a:ext uri="{FF2B5EF4-FFF2-40B4-BE49-F238E27FC236}">
                <a16:creationId xmlns:a16="http://schemas.microsoft.com/office/drawing/2014/main" id="{2D497025-3EAD-8B42-A257-1A19B2B34511}"/>
              </a:ext>
            </a:extLst>
          </p:cNvPr>
          <p:cNvSpPr>
            <a:spLocks/>
          </p:cNvSpPr>
          <p:nvPr/>
        </p:nvSpPr>
        <p:spPr bwMode="auto">
          <a:xfrm>
            <a:off x="3436938" y="4529138"/>
            <a:ext cx="34925" cy="50800"/>
          </a:xfrm>
          <a:custGeom>
            <a:avLst/>
            <a:gdLst>
              <a:gd name="T0" fmla="*/ 2147483647 w 134"/>
              <a:gd name="T1" fmla="*/ 2147483647 h 191"/>
              <a:gd name="T2" fmla="*/ 2147483647 w 134"/>
              <a:gd name="T3" fmla="*/ 2147483647 h 191"/>
              <a:gd name="T4" fmla="*/ 2147483647 w 134"/>
              <a:gd name="T5" fmla="*/ 2147483647 h 191"/>
              <a:gd name="T6" fmla="*/ 2147483647 w 134"/>
              <a:gd name="T7" fmla="*/ 2147483647 h 191"/>
              <a:gd name="T8" fmla="*/ 2147483647 w 134"/>
              <a:gd name="T9" fmla="*/ 2147483647 h 191"/>
              <a:gd name="T10" fmla="*/ 2147483647 w 134"/>
              <a:gd name="T11" fmla="*/ 2147483647 h 191"/>
              <a:gd name="T12" fmla="*/ 2147483647 w 134"/>
              <a:gd name="T13" fmla="*/ 2147483647 h 191"/>
              <a:gd name="T14" fmla="*/ 2147483647 w 134"/>
              <a:gd name="T15" fmla="*/ 2147483647 h 191"/>
              <a:gd name="T16" fmla="*/ 2147483647 w 134"/>
              <a:gd name="T17" fmla="*/ 2147483647 h 191"/>
              <a:gd name="T18" fmla="*/ 2147483647 w 134"/>
              <a:gd name="T19" fmla="*/ 2147483647 h 191"/>
              <a:gd name="T20" fmla="*/ 2147483647 w 134"/>
              <a:gd name="T21" fmla="*/ 2147483647 h 191"/>
              <a:gd name="T22" fmla="*/ 2147483647 w 134"/>
              <a:gd name="T23" fmla="*/ 2147483647 h 191"/>
              <a:gd name="T24" fmla="*/ 2147483647 w 134"/>
              <a:gd name="T25" fmla="*/ 2147483647 h 191"/>
              <a:gd name="T26" fmla="*/ 2147483647 w 134"/>
              <a:gd name="T27" fmla="*/ 2147483647 h 191"/>
              <a:gd name="T28" fmla="*/ 2147483647 w 134"/>
              <a:gd name="T29" fmla="*/ 2147483647 h 191"/>
              <a:gd name="T30" fmla="*/ 2147483647 w 134"/>
              <a:gd name="T31" fmla="*/ 2147483647 h 191"/>
              <a:gd name="T32" fmla="*/ 2147483647 w 134"/>
              <a:gd name="T33" fmla="*/ 2147483647 h 191"/>
              <a:gd name="T34" fmla="*/ 2147483647 w 134"/>
              <a:gd name="T35" fmla="*/ 2147483647 h 191"/>
              <a:gd name="T36" fmla="*/ 2147483647 w 134"/>
              <a:gd name="T37" fmla="*/ 2147483647 h 191"/>
              <a:gd name="T38" fmla="*/ 2147483647 w 134"/>
              <a:gd name="T39" fmla="*/ 2147483647 h 191"/>
              <a:gd name="T40" fmla="*/ 2147483647 w 134"/>
              <a:gd name="T41" fmla="*/ 2147483647 h 191"/>
              <a:gd name="T42" fmla="*/ 2147483647 w 134"/>
              <a:gd name="T43" fmla="*/ 2147483647 h 191"/>
              <a:gd name="T44" fmla="*/ 0 w 134"/>
              <a:gd name="T45" fmla="*/ 2147483647 h 191"/>
              <a:gd name="T46" fmla="*/ 2147483647 w 134"/>
              <a:gd name="T47" fmla="*/ 2147483647 h 191"/>
              <a:gd name="T48" fmla="*/ 2147483647 w 134"/>
              <a:gd name="T49" fmla="*/ 2147483647 h 191"/>
              <a:gd name="T50" fmla="*/ 2147483647 w 134"/>
              <a:gd name="T51" fmla="*/ 2147483647 h 191"/>
              <a:gd name="T52" fmla="*/ 2147483647 w 134"/>
              <a:gd name="T53" fmla="*/ 2147483647 h 191"/>
              <a:gd name="T54" fmla="*/ 2147483647 w 134"/>
              <a:gd name="T55" fmla="*/ 2147483647 h 191"/>
              <a:gd name="T56" fmla="*/ 2147483647 w 134"/>
              <a:gd name="T57" fmla="*/ 2147483647 h 191"/>
              <a:gd name="T58" fmla="*/ 2147483647 w 134"/>
              <a:gd name="T59" fmla="*/ 2147483647 h 191"/>
              <a:gd name="T60" fmla="*/ 2147483647 w 134"/>
              <a:gd name="T61" fmla="*/ 2147483647 h 191"/>
              <a:gd name="T62" fmla="*/ 2147483647 w 134"/>
              <a:gd name="T63" fmla="*/ 0 h 19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4"/>
              <a:gd name="T97" fmla="*/ 0 h 191"/>
              <a:gd name="T98" fmla="*/ 134 w 134"/>
              <a:gd name="T99" fmla="*/ 191 h 19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4" h="191">
                <a:moveTo>
                  <a:pt x="83" y="1"/>
                </a:moveTo>
                <a:lnTo>
                  <a:pt x="90" y="3"/>
                </a:lnTo>
                <a:lnTo>
                  <a:pt x="96" y="5"/>
                </a:lnTo>
                <a:lnTo>
                  <a:pt x="102" y="8"/>
                </a:lnTo>
                <a:lnTo>
                  <a:pt x="108" y="13"/>
                </a:lnTo>
                <a:lnTo>
                  <a:pt x="113" y="18"/>
                </a:lnTo>
                <a:lnTo>
                  <a:pt x="117" y="24"/>
                </a:lnTo>
                <a:lnTo>
                  <a:pt x="121" y="29"/>
                </a:lnTo>
                <a:lnTo>
                  <a:pt x="124" y="36"/>
                </a:lnTo>
                <a:lnTo>
                  <a:pt x="128" y="45"/>
                </a:lnTo>
                <a:lnTo>
                  <a:pt x="130" y="52"/>
                </a:lnTo>
                <a:lnTo>
                  <a:pt x="131" y="61"/>
                </a:lnTo>
                <a:lnTo>
                  <a:pt x="132" y="69"/>
                </a:lnTo>
                <a:lnTo>
                  <a:pt x="134" y="78"/>
                </a:lnTo>
                <a:lnTo>
                  <a:pt x="134" y="88"/>
                </a:lnTo>
                <a:lnTo>
                  <a:pt x="132" y="97"/>
                </a:lnTo>
                <a:lnTo>
                  <a:pt x="131" y="106"/>
                </a:lnTo>
                <a:lnTo>
                  <a:pt x="129" y="117"/>
                </a:lnTo>
                <a:lnTo>
                  <a:pt x="127" y="125"/>
                </a:lnTo>
                <a:lnTo>
                  <a:pt x="123" y="135"/>
                </a:lnTo>
                <a:lnTo>
                  <a:pt x="120" y="143"/>
                </a:lnTo>
                <a:lnTo>
                  <a:pt x="116" y="151"/>
                </a:lnTo>
                <a:lnTo>
                  <a:pt x="111" y="158"/>
                </a:lnTo>
                <a:lnTo>
                  <a:pt x="106" y="165"/>
                </a:lnTo>
                <a:lnTo>
                  <a:pt x="101" y="171"/>
                </a:lnTo>
                <a:lnTo>
                  <a:pt x="95" y="175"/>
                </a:lnTo>
                <a:lnTo>
                  <a:pt x="89" y="180"/>
                </a:lnTo>
                <a:lnTo>
                  <a:pt x="83" y="184"/>
                </a:lnTo>
                <a:lnTo>
                  <a:pt x="76" y="187"/>
                </a:lnTo>
                <a:lnTo>
                  <a:pt x="71" y="189"/>
                </a:lnTo>
                <a:lnTo>
                  <a:pt x="64" y="191"/>
                </a:lnTo>
                <a:lnTo>
                  <a:pt x="57" y="191"/>
                </a:lnTo>
                <a:lnTo>
                  <a:pt x="51" y="191"/>
                </a:lnTo>
                <a:lnTo>
                  <a:pt x="44" y="188"/>
                </a:lnTo>
                <a:lnTo>
                  <a:pt x="38" y="186"/>
                </a:lnTo>
                <a:lnTo>
                  <a:pt x="32" y="182"/>
                </a:lnTo>
                <a:lnTo>
                  <a:pt x="26" y="178"/>
                </a:lnTo>
                <a:lnTo>
                  <a:pt x="21" y="173"/>
                </a:lnTo>
                <a:lnTo>
                  <a:pt x="17" y="167"/>
                </a:lnTo>
                <a:lnTo>
                  <a:pt x="13" y="161"/>
                </a:lnTo>
                <a:lnTo>
                  <a:pt x="10" y="154"/>
                </a:lnTo>
                <a:lnTo>
                  <a:pt x="6" y="146"/>
                </a:lnTo>
                <a:lnTo>
                  <a:pt x="4" y="139"/>
                </a:lnTo>
                <a:lnTo>
                  <a:pt x="3" y="130"/>
                </a:lnTo>
                <a:lnTo>
                  <a:pt x="2" y="122"/>
                </a:lnTo>
                <a:lnTo>
                  <a:pt x="0" y="112"/>
                </a:lnTo>
                <a:lnTo>
                  <a:pt x="0" y="103"/>
                </a:lnTo>
                <a:lnTo>
                  <a:pt x="2" y="94"/>
                </a:lnTo>
                <a:lnTo>
                  <a:pt x="3" y="84"/>
                </a:lnTo>
                <a:lnTo>
                  <a:pt x="5" y="75"/>
                </a:lnTo>
                <a:lnTo>
                  <a:pt x="7" y="66"/>
                </a:lnTo>
                <a:lnTo>
                  <a:pt x="11" y="56"/>
                </a:lnTo>
                <a:lnTo>
                  <a:pt x="14" y="48"/>
                </a:lnTo>
                <a:lnTo>
                  <a:pt x="18" y="40"/>
                </a:lnTo>
                <a:lnTo>
                  <a:pt x="23" y="33"/>
                </a:lnTo>
                <a:lnTo>
                  <a:pt x="28" y="27"/>
                </a:lnTo>
                <a:lnTo>
                  <a:pt x="33" y="20"/>
                </a:lnTo>
                <a:lnTo>
                  <a:pt x="39" y="15"/>
                </a:lnTo>
                <a:lnTo>
                  <a:pt x="45" y="11"/>
                </a:lnTo>
                <a:lnTo>
                  <a:pt x="51" y="7"/>
                </a:lnTo>
                <a:lnTo>
                  <a:pt x="58" y="4"/>
                </a:lnTo>
                <a:lnTo>
                  <a:pt x="64" y="1"/>
                </a:lnTo>
                <a:lnTo>
                  <a:pt x="71" y="0"/>
                </a:lnTo>
                <a:lnTo>
                  <a:pt x="78" y="0"/>
                </a:lnTo>
                <a:lnTo>
                  <a:pt x="83" y="1"/>
                </a:lnTo>
                <a:close/>
              </a:path>
            </a:pathLst>
          </a:custGeom>
          <a:solidFill>
            <a:srgbClr val="5D686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26" name="Freeform 222">
            <a:extLst>
              <a:ext uri="{FF2B5EF4-FFF2-40B4-BE49-F238E27FC236}">
                <a16:creationId xmlns:a16="http://schemas.microsoft.com/office/drawing/2014/main" id="{4EBF5294-B637-3A45-A66D-D2011BF26DC6}"/>
              </a:ext>
            </a:extLst>
          </p:cNvPr>
          <p:cNvSpPr>
            <a:spLocks/>
          </p:cNvSpPr>
          <p:nvPr/>
        </p:nvSpPr>
        <p:spPr bwMode="auto">
          <a:xfrm>
            <a:off x="3436938" y="4529138"/>
            <a:ext cx="34925" cy="50800"/>
          </a:xfrm>
          <a:custGeom>
            <a:avLst/>
            <a:gdLst>
              <a:gd name="T0" fmla="*/ 2147483647 w 134"/>
              <a:gd name="T1" fmla="*/ 2147483647 h 191"/>
              <a:gd name="T2" fmla="*/ 2147483647 w 134"/>
              <a:gd name="T3" fmla="*/ 2147483647 h 191"/>
              <a:gd name="T4" fmla="*/ 2147483647 w 134"/>
              <a:gd name="T5" fmla="*/ 2147483647 h 191"/>
              <a:gd name="T6" fmla="*/ 2147483647 w 134"/>
              <a:gd name="T7" fmla="*/ 2147483647 h 191"/>
              <a:gd name="T8" fmla="*/ 2147483647 w 134"/>
              <a:gd name="T9" fmla="*/ 2147483647 h 191"/>
              <a:gd name="T10" fmla="*/ 2147483647 w 134"/>
              <a:gd name="T11" fmla="*/ 2147483647 h 191"/>
              <a:gd name="T12" fmla="*/ 2147483647 w 134"/>
              <a:gd name="T13" fmla="*/ 2147483647 h 191"/>
              <a:gd name="T14" fmla="*/ 2147483647 w 134"/>
              <a:gd name="T15" fmla="*/ 2147483647 h 191"/>
              <a:gd name="T16" fmla="*/ 2147483647 w 134"/>
              <a:gd name="T17" fmla="*/ 2147483647 h 191"/>
              <a:gd name="T18" fmla="*/ 2147483647 w 134"/>
              <a:gd name="T19" fmla="*/ 2147483647 h 191"/>
              <a:gd name="T20" fmla="*/ 2147483647 w 134"/>
              <a:gd name="T21" fmla="*/ 2147483647 h 191"/>
              <a:gd name="T22" fmla="*/ 2147483647 w 134"/>
              <a:gd name="T23" fmla="*/ 2147483647 h 191"/>
              <a:gd name="T24" fmla="*/ 2147483647 w 134"/>
              <a:gd name="T25" fmla="*/ 2147483647 h 191"/>
              <a:gd name="T26" fmla="*/ 2147483647 w 134"/>
              <a:gd name="T27" fmla="*/ 2147483647 h 191"/>
              <a:gd name="T28" fmla="*/ 2147483647 w 134"/>
              <a:gd name="T29" fmla="*/ 2147483647 h 191"/>
              <a:gd name="T30" fmla="*/ 2147483647 w 134"/>
              <a:gd name="T31" fmla="*/ 2147483647 h 191"/>
              <a:gd name="T32" fmla="*/ 2147483647 w 134"/>
              <a:gd name="T33" fmla="*/ 2147483647 h 191"/>
              <a:gd name="T34" fmla="*/ 2147483647 w 134"/>
              <a:gd name="T35" fmla="*/ 2147483647 h 191"/>
              <a:gd name="T36" fmla="*/ 2147483647 w 134"/>
              <a:gd name="T37" fmla="*/ 2147483647 h 191"/>
              <a:gd name="T38" fmla="*/ 2147483647 w 134"/>
              <a:gd name="T39" fmla="*/ 2147483647 h 191"/>
              <a:gd name="T40" fmla="*/ 2147483647 w 134"/>
              <a:gd name="T41" fmla="*/ 2147483647 h 191"/>
              <a:gd name="T42" fmla="*/ 2147483647 w 134"/>
              <a:gd name="T43" fmla="*/ 2147483647 h 191"/>
              <a:gd name="T44" fmla="*/ 0 w 134"/>
              <a:gd name="T45" fmla="*/ 2147483647 h 191"/>
              <a:gd name="T46" fmla="*/ 2147483647 w 134"/>
              <a:gd name="T47" fmla="*/ 2147483647 h 191"/>
              <a:gd name="T48" fmla="*/ 2147483647 w 134"/>
              <a:gd name="T49" fmla="*/ 2147483647 h 191"/>
              <a:gd name="T50" fmla="*/ 2147483647 w 134"/>
              <a:gd name="T51" fmla="*/ 2147483647 h 191"/>
              <a:gd name="T52" fmla="*/ 2147483647 w 134"/>
              <a:gd name="T53" fmla="*/ 2147483647 h 191"/>
              <a:gd name="T54" fmla="*/ 2147483647 w 134"/>
              <a:gd name="T55" fmla="*/ 2147483647 h 191"/>
              <a:gd name="T56" fmla="*/ 2147483647 w 134"/>
              <a:gd name="T57" fmla="*/ 2147483647 h 191"/>
              <a:gd name="T58" fmla="*/ 2147483647 w 134"/>
              <a:gd name="T59" fmla="*/ 2147483647 h 191"/>
              <a:gd name="T60" fmla="*/ 2147483647 w 134"/>
              <a:gd name="T61" fmla="*/ 2147483647 h 191"/>
              <a:gd name="T62" fmla="*/ 2147483647 w 134"/>
              <a:gd name="T63" fmla="*/ 0 h 19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4"/>
              <a:gd name="T97" fmla="*/ 0 h 191"/>
              <a:gd name="T98" fmla="*/ 134 w 134"/>
              <a:gd name="T99" fmla="*/ 191 h 19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4" h="191">
                <a:moveTo>
                  <a:pt x="83" y="1"/>
                </a:moveTo>
                <a:lnTo>
                  <a:pt x="90" y="3"/>
                </a:lnTo>
                <a:lnTo>
                  <a:pt x="96" y="5"/>
                </a:lnTo>
                <a:lnTo>
                  <a:pt x="102" y="8"/>
                </a:lnTo>
                <a:lnTo>
                  <a:pt x="108" y="13"/>
                </a:lnTo>
                <a:lnTo>
                  <a:pt x="113" y="18"/>
                </a:lnTo>
                <a:lnTo>
                  <a:pt x="117" y="24"/>
                </a:lnTo>
                <a:lnTo>
                  <a:pt x="121" y="29"/>
                </a:lnTo>
                <a:lnTo>
                  <a:pt x="124" y="36"/>
                </a:lnTo>
                <a:lnTo>
                  <a:pt x="128" y="45"/>
                </a:lnTo>
                <a:lnTo>
                  <a:pt x="130" y="52"/>
                </a:lnTo>
                <a:lnTo>
                  <a:pt x="131" y="61"/>
                </a:lnTo>
                <a:lnTo>
                  <a:pt x="132" y="69"/>
                </a:lnTo>
                <a:lnTo>
                  <a:pt x="134" y="78"/>
                </a:lnTo>
                <a:lnTo>
                  <a:pt x="134" y="88"/>
                </a:lnTo>
                <a:lnTo>
                  <a:pt x="132" y="97"/>
                </a:lnTo>
                <a:lnTo>
                  <a:pt x="131" y="106"/>
                </a:lnTo>
                <a:lnTo>
                  <a:pt x="129" y="117"/>
                </a:lnTo>
                <a:lnTo>
                  <a:pt x="127" y="125"/>
                </a:lnTo>
                <a:lnTo>
                  <a:pt x="123" y="135"/>
                </a:lnTo>
                <a:lnTo>
                  <a:pt x="120" y="143"/>
                </a:lnTo>
                <a:lnTo>
                  <a:pt x="116" y="151"/>
                </a:lnTo>
                <a:lnTo>
                  <a:pt x="111" y="158"/>
                </a:lnTo>
                <a:lnTo>
                  <a:pt x="106" y="165"/>
                </a:lnTo>
                <a:lnTo>
                  <a:pt x="101" y="171"/>
                </a:lnTo>
                <a:lnTo>
                  <a:pt x="95" y="175"/>
                </a:lnTo>
                <a:lnTo>
                  <a:pt x="89" y="180"/>
                </a:lnTo>
                <a:lnTo>
                  <a:pt x="83" y="184"/>
                </a:lnTo>
                <a:lnTo>
                  <a:pt x="76" y="187"/>
                </a:lnTo>
                <a:lnTo>
                  <a:pt x="71" y="189"/>
                </a:lnTo>
                <a:lnTo>
                  <a:pt x="64" y="191"/>
                </a:lnTo>
                <a:lnTo>
                  <a:pt x="57" y="191"/>
                </a:lnTo>
                <a:lnTo>
                  <a:pt x="51" y="191"/>
                </a:lnTo>
                <a:lnTo>
                  <a:pt x="44" y="188"/>
                </a:lnTo>
                <a:lnTo>
                  <a:pt x="38" y="186"/>
                </a:lnTo>
                <a:lnTo>
                  <a:pt x="32" y="182"/>
                </a:lnTo>
                <a:lnTo>
                  <a:pt x="26" y="178"/>
                </a:lnTo>
                <a:lnTo>
                  <a:pt x="21" y="173"/>
                </a:lnTo>
                <a:lnTo>
                  <a:pt x="17" y="167"/>
                </a:lnTo>
                <a:lnTo>
                  <a:pt x="13" y="161"/>
                </a:lnTo>
                <a:lnTo>
                  <a:pt x="10" y="154"/>
                </a:lnTo>
                <a:lnTo>
                  <a:pt x="6" y="146"/>
                </a:lnTo>
                <a:lnTo>
                  <a:pt x="4" y="139"/>
                </a:lnTo>
                <a:lnTo>
                  <a:pt x="3" y="130"/>
                </a:lnTo>
                <a:lnTo>
                  <a:pt x="2" y="122"/>
                </a:lnTo>
                <a:lnTo>
                  <a:pt x="0" y="112"/>
                </a:lnTo>
                <a:lnTo>
                  <a:pt x="0" y="103"/>
                </a:lnTo>
                <a:lnTo>
                  <a:pt x="2" y="94"/>
                </a:lnTo>
                <a:lnTo>
                  <a:pt x="3" y="84"/>
                </a:lnTo>
                <a:lnTo>
                  <a:pt x="5" y="75"/>
                </a:lnTo>
                <a:lnTo>
                  <a:pt x="7" y="66"/>
                </a:lnTo>
                <a:lnTo>
                  <a:pt x="11" y="56"/>
                </a:lnTo>
                <a:lnTo>
                  <a:pt x="14" y="48"/>
                </a:lnTo>
                <a:lnTo>
                  <a:pt x="18" y="40"/>
                </a:lnTo>
                <a:lnTo>
                  <a:pt x="23" y="33"/>
                </a:lnTo>
                <a:lnTo>
                  <a:pt x="28" y="27"/>
                </a:lnTo>
                <a:lnTo>
                  <a:pt x="33" y="20"/>
                </a:lnTo>
                <a:lnTo>
                  <a:pt x="39" y="15"/>
                </a:lnTo>
                <a:lnTo>
                  <a:pt x="45" y="11"/>
                </a:lnTo>
                <a:lnTo>
                  <a:pt x="51" y="7"/>
                </a:lnTo>
                <a:lnTo>
                  <a:pt x="58" y="4"/>
                </a:lnTo>
                <a:lnTo>
                  <a:pt x="64" y="1"/>
                </a:lnTo>
                <a:lnTo>
                  <a:pt x="71" y="0"/>
                </a:lnTo>
                <a:lnTo>
                  <a:pt x="78" y="0"/>
                </a:lnTo>
                <a:lnTo>
                  <a:pt x="83" y="1"/>
                </a:lnTo>
              </a:path>
            </a:pathLst>
          </a:custGeom>
          <a:noFill/>
          <a:ln w="0">
            <a:solidFill>
              <a:srgbClr val="25221E"/>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27" name="Freeform 223">
            <a:extLst>
              <a:ext uri="{FF2B5EF4-FFF2-40B4-BE49-F238E27FC236}">
                <a16:creationId xmlns:a16="http://schemas.microsoft.com/office/drawing/2014/main" id="{6034B7E2-8E5B-C14B-BB1B-26603DED8345}"/>
              </a:ext>
            </a:extLst>
          </p:cNvPr>
          <p:cNvSpPr>
            <a:spLocks/>
          </p:cNvSpPr>
          <p:nvPr/>
        </p:nvSpPr>
        <p:spPr bwMode="auto">
          <a:xfrm>
            <a:off x="3446463" y="4538663"/>
            <a:ext cx="14287" cy="28575"/>
          </a:xfrm>
          <a:custGeom>
            <a:avLst/>
            <a:gdLst>
              <a:gd name="T0" fmla="*/ 2147483647 w 53"/>
              <a:gd name="T1" fmla="*/ 0 h 102"/>
              <a:gd name="T2" fmla="*/ 2147483647 w 53"/>
              <a:gd name="T3" fmla="*/ 2147483647 h 102"/>
              <a:gd name="T4" fmla="*/ 2147483647 w 53"/>
              <a:gd name="T5" fmla="*/ 2147483647 h 102"/>
              <a:gd name="T6" fmla="*/ 2147483647 w 53"/>
              <a:gd name="T7" fmla="*/ 2147483647 h 102"/>
              <a:gd name="T8" fmla="*/ 2147483647 w 53"/>
              <a:gd name="T9" fmla="*/ 2147483647 h 102"/>
              <a:gd name="T10" fmla="*/ 2147483647 w 53"/>
              <a:gd name="T11" fmla="*/ 2147483647 h 102"/>
              <a:gd name="T12" fmla="*/ 2147483647 w 53"/>
              <a:gd name="T13" fmla="*/ 2147483647 h 102"/>
              <a:gd name="T14" fmla="*/ 2147483647 w 53"/>
              <a:gd name="T15" fmla="*/ 2147483647 h 102"/>
              <a:gd name="T16" fmla="*/ 2147483647 w 53"/>
              <a:gd name="T17" fmla="*/ 2147483647 h 102"/>
              <a:gd name="T18" fmla="*/ 2147483647 w 53"/>
              <a:gd name="T19" fmla="*/ 2147483647 h 102"/>
              <a:gd name="T20" fmla="*/ 2147483647 w 53"/>
              <a:gd name="T21" fmla="*/ 2147483647 h 102"/>
              <a:gd name="T22" fmla="*/ 2147483647 w 53"/>
              <a:gd name="T23" fmla="*/ 2147483647 h 102"/>
              <a:gd name="T24" fmla="*/ 2147483647 w 53"/>
              <a:gd name="T25" fmla="*/ 2147483647 h 102"/>
              <a:gd name="T26" fmla="*/ 2147483647 w 53"/>
              <a:gd name="T27" fmla="*/ 2147483647 h 102"/>
              <a:gd name="T28" fmla="*/ 2147483647 w 53"/>
              <a:gd name="T29" fmla="*/ 2147483647 h 102"/>
              <a:gd name="T30" fmla="*/ 2147483647 w 53"/>
              <a:gd name="T31" fmla="*/ 2147483647 h 102"/>
              <a:gd name="T32" fmla="*/ 2147483647 w 53"/>
              <a:gd name="T33" fmla="*/ 2147483647 h 102"/>
              <a:gd name="T34" fmla="*/ 2147483647 w 53"/>
              <a:gd name="T35" fmla="*/ 2147483647 h 102"/>
              <a:gd name="T36" fmla="*/ 2147483647 w 53"/>
              <a:gd name="T37" fmla="*/ 2147483647 h 102"/>
              <a:gd name="T38" fmla="*/ 2147483647 w 53"/>
              <a:gd name="T39" fmla="*/ 2147483647 h 102"/>
              <a:gd name="T40" fmla="*/ 2147483647 w 53"/>
              <a:gd name="T41" fmla="*/ 2147483647 h 102"/>
              <a:gd name="T42" fmla="*/ 0 w 53"/>
              <a:gd name="T43" fmla="*/ 2147483647 h 102"/>
              <a:gd name="T44" fmla="*/ 0 w 53"/>
              <a:gd name="T45" fmla="*/ 2147483647 h 102"/>
              <a:gd name="T46" fmla="*/ 0 w 53"/>
              <a:gd name="T47" fmla="*/ 2147483647 h 102"/>
              <a:gd name="T48" fmla="*/ 2147483647 w 53"/>
              <a:gd name="T49" fmla="*/ 2147483647 h 102"/>
              <a:gd name="T50" fmla="*/ 2147483647 w 53"/>
              <a:gd name="T51" fmla="*/ 2147483647 h 102"/>
              <a:gd name="T52" fmla="*/ 2147483647 w 53"/>
              <a:gd name="T53" fmla="*/ 2147483647 h 102"/>
              <a:gd name="T54" fmla="*/ 2147483647 w 53"/>
              <a:gd name="T55" fmla="*/ 2147483647 h 102"/>
              <a:gd name="T56" fmla="*/ 2147483647 w 53"/>
              <a:gd name="T57" fmla="*/ 2147483647 h 102"/>
              <a:gd name="T58" fmla="*/ 2147483647 w 53"/>
              <a:gd name="T59" fmla="*/ 2147483647 h 102"/>
              <a:gd name="T60" fmla="*/ 2147483647 w 53"/>
              <a:gd name="T61" fmla="*/ 2147483647 h 102"/>
              <a:gd name="T62" fmla="*/ 2147483647 w 53"/>
              <a:gd name="T63" fmla="*/ 0 h 102"/>
              <a:gd name="T64" fmla="*/ 2147483647 w 53"/>
              <a:gd name="T65" fmla="*/ 0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3"/>
              <a:gd name="T100" fmla="*/ 0 h 102"/>
              <a:gd name="T101" fmla="*/ 53 w 53"/>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3" h="102">
                <a:moveTo>
                  <a:pt x="35" y="0"/>
                </a:moveTo>
                <a:lnTo>
                  <a:pt x="41" y="2"/>
                </a:lnTo>
                <a:lnTo>
                  <a:pt x="44" y="5"/>
                </a:lnTo>
                <a:lnTo>
                  <a:pt x="48" y="11"/>
                </a:lnTo>
                <a:lnTo>
                  <a:pt x="50" y="18"/>
                </a:lnTo>
                <a:lnTo>
                  <a:pt x="52" y="26"/>
                </a:lnTo>
                <a:lnTo>
                  <a:pt x="53" y="35"/>
                </a:lnTo>
                <a:lnTo>
                  <a:pt x="52" y="45"/>
                </a:lnTo>
                <a:lnTo>
                  <a:pt x="51" y="56"/>
                </a:lnTo>
                <a:lnTo>
                  <a:pt x="49" y="66"/>
                </a:lnTo>
                <a:lnTo>
                  <a:pt x="46" y="76"/>
                </a:lnTo>
                <a:lnTo>
                  <a:pt x="42" y="84"/>
                </a:lnTo>
                <a:lnTo>
                  <a:pt x="37" y="91"/>
                </a:lnTo>
                <a:lnTo>
                  <a:pt x="32" y="97"/>
                </a:lnTo>
                <a:lnTo>
                  <a:pt x="28" y="100"/>
                </a:lnTo>
                <a:lnTo>
                  <a:pt x="22" y="102"/>
                </a:lnTo>
                <a:lnTo>
                  <a:pt x="17" y="102"/>
                </a:lnTo>
                <a:lnTo>
                  <a:pt x="12" y="100"/>
                </a:lnTo>
                <a:lnTo>
                  <a:pt x="8" y="97"/>
                </a:lnTo>
                <a:lnTo>
                  <a:pt x="4" y="91"/>
                </a:lnTo>
                <a:lnTo>
                  <a:pt x="2" y="84"/>
                </a:lnTo>
                <a:lnTo>
                  <a:pt x="0" y="76"/>
                </a:lnTo>
                <a:lnTo>
                  <a:pt x="0" y="66"/>
                </a:lnTo>
                <a:lnTo>
                  <a:pt x="0" y="57"/>
                </a:lnTo>
                <a:lnTo>
                  <a:pt x="1" y="46"/>
                </a:lnTo>
                <a:lnTo>
                  <a:pt x="3" y="36"/>
                </a:lnTo>
                <a:lnTo>
                  <a:pt x="7" y="26"/>
                </a:lnTo>
                <a:lnTo>
                  <a:pt x="10" y="18"/>
                </a:lnTo>
                <a:lnTo>
                  <a:pt x="15" y="11"/>
                </a:lnTo>
                <a:lnTo>
                  <a:pt x="20" y="5"/>
                </a:lnTo>
                <a:lnTo>
                  <a:pt x="24" y="2"/>
                </a:lnTo>
                <a:lnTo>
                  <a:pt x="30" y="0"/>
                </a:lnTo>
                <a:lnTo>
                  <a:pt x="35" y="0"/>
                </a:lnTo>
                <a:close/>
              </a:path>
            </a:pathLst>
          </a:custGeom>
          <a:solidFill>
            <a:srgbClr val="96AEB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28" name="Freeform 224">
            <a:extLst>
              <a:ext uri="{FF2B5EF4-FFF2-40B4-BE49-F238E27FC236}">
                <a16:creationId xmlns:a16="http://schemas.microsoft.com/office/drawing/2014/main" id="{29DA219D-BB81-714F-9386-AD32D2D105A8}"/>
              </a:ext>
            </a:extLst>
          </p:cNvPr>
          <p:cNvSpPr>
            <a:spLocks/>
          </p:cNvSpPr>
          <p:nvPr/>
        </p:nvSpPr>
        <p:spPr bwMode="auto">
          <a:xfrm>
            <a:off x="3446463" y="4538663"/>
            <a:ext cx="14287" cy="28575"/>
          </a:xfrm>
          <a:custGeom>
            <a:avLst/>
            <a:gdLst>
              <a:gd name="T0" fmla="*/ 2147483647 w 53"/>
              <a:gd name="T1" fmla="*/ 0 h 102"/>
              <a:gd name="T2" fmla="*/ 2147483647 w 53"/>
              <a:gd name="T3" fmla="*/ 2147483647 h 102"/>
              <a:gd name="T4" fmla="*/ 2147483647 w 53"/>
              <a:gd name="T5" fmla="*/ 2147483647 h 102"/>
              <a:gd name="T6" fmla="*/ 2147483647 w 53"/>
              <a:gd name="T7" fmla="*/ 2147483647 h 102"/>
              <a:gd name="T8" fmla="*/ 2147483647 w 53"/>
              <a:gd name="T9" fmla="*/ 2147483647 h 102"/>
              <a:gd name="T10" fmla="*/ 2147483647 w 53"/>
              <a:gd name="T11" fmla="*/ 2147483647 h 102"/>
              <a:gd name="T12" fmla="*/ 2147483647 w 53"/>
              <a:gd name="T13" fmla="*/ 2147483647 h 102"/>
              <a:gd name="T14" fmla="*/ 2147483647 w 53"/>
              <a:gd name="T15" fmla="*/ 2147483647 h 102"/>
              <a:gd name="T16" fmla="*/ 2147483647 w 53"/>
              <a:gd name="T17" fmla="*/ 2147483647 h 102"/>
              <a:gd name="T18" fmla="*/ 2147483647 w 53"/>
              <a:gd name="T19" fmla="*/ 2147483647 h 102"/>
              <a:gd name="T20" fmla="*/ 2147483647 w 53"/>
              <a:gd name="T21" fmla="*/ 2147483647 h 102"/>
              <a:gd name="T22" fmla="*/ 2147483647 w 53"/>
              <a:gd name="T23" fmla="*/ 2147483647 h 102"/>
              <a:gd name="T24" fmla="*/ 2147483647 w 53"/>
              <a:gd name="T25" fmla="*/ 2147483647 h 102"/>
              <a:gd name="T26" fmla="*/ 2147483647 w 53"/>
              <a:gd name="T27" fmla="*/ 2147483647 h 102"/>
              <a:gd name="T28" fmla="*/ 2147483647 w 53"/>
              <a:gd name="T29" fmla="*/ 2147483647 h 102"/>
              <a:gd name="T30" fmla="*/ 2147483647 w 53"/>
              <a:gd name="T31" fmla="*/ 2147483647 h 102"/>
              <a:gd name="T32" fmla="*/ 2147483647 w 53"/>
              <a:gd name="T33" fmla="*/ 2147483647 h 102"/>
              <a:gd name="T34" fmla="*/ 2147483647 w 53"/>
              <a:gd name="T35" fmla="*/ 2147483647 h 102"/>
              <a:gd name="T36" fmla="*/ 2147483647 w 53"/>
              <a:gd name="T37" fmla="*/ 2147483647 h 102"/>
              <a:gd name="T38" fmla="*/ 2147483647 w 53"/>
              <a:gd name="T39" fmla="*/ 2147483647 h 102"/>
              <a:gd name="T40" fmla="*/ 2147483647 w 53"/>
              <a:gd name="T41" fmla="*/ 2147483647 h 102"/>
              <a:gd name="T42" fmla="*/ 0 w 53"/>
              <a:gd name="T43" fmla="*/ 2147483647 h 102"/>
              <a:gd name="T44" fmla="*/ 0 w 53"/>
              <a:gd name="T45" fmla="*/ 2147483647 h 102"/>
              <a:gd name="T46" fmla="*/ 0 w 53"/>
              <a:gd name="T47" fmla="*/ 2147483647 h 102"/>
              <a:gd name="T48" fmla="*/ 2147483647 w 53"/>
              <a:gd name="T49" fmla="*/ 2147483647 h 102"/>
              <a:gd name="T50" fmla="*/ 2147483647 w 53"/>
              <a:gd name="T51" fmla="*/ 2147483647 h 102"/>
              <a:gd name="T52" fmla="*/ 2147483647 w 53"/>
              <a:gd name="T53" fmla="*/ 2147483647 h 102"/>
              <a:gd name="T54" fmla="*/ 2147483647 w 53"/>
              <a:gd name="T55" fmla="*/ 2147483647 h 102"/>
              <a:gd name="T56" fmla="*/ 2147483647 w 53"/>
              <a:gd name="T57" fmla="*/ 2147483647 h 102"/>
              <a:gd name="T58" fmla="*/ 2147483647 w 53"/>
              <a:gd name="T59" fmla="*/ 2147483647 h 102"/>
              <a:gd name="T60" fmla="*/ 2147483647 w 53"/>
              <a:gd name="T61" fmla="*/ 2147483647 h 102"/>
              <a:gd name="T62" fmla="*/ 2147483647 w 53"/>
              <a:gd name="T63" fmla="*/ 0 h 102"/>
              <a:gd name="T64" fmla="*/ 2147483647 w 53"/>
              <a:gd name="T65" fmla="*/ 0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3"/>
              <a:gd name="T100" fmla="*/ 0 h 102"/>
              <a:gd name="T101" fmla="*/ 53 w 53"/>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3" h="102">
                <a:moveTo>
                  <a:pt x="35" y="0"/>
                </a:moveTo>
                <a:lnTo>
                  <a:pt x="41" y="2"/>
                </a:lnTo>
                <a:lnTo>
                  <a:pt x="44" y="5"/>
                </a:lnTo>
                <a:lnTo>
                  <a:pt x="48" y="11"/>
                </a:lnTo>
                <a:lnTo>
                  <a:pt x="50" y="18"/>
                </a:lnTo>
                <a:lnTo>
                  <a:pt x="52" y="26"/>
                </a:lnTo>
                <a:lnTo>
                  <a:pt x="53" y="35"/>
                </a:lnTo>
                <a:lnTo>
                  <a:pt x="52" y="45"/>
                </a:lnTo>
                <a:lnTo>
                  <a:pt x="51" y="56"/>
                </a:lnTo>
                <a:lnTo>
                  <a:pt x="49" y="66"/>
                </a:lnTo>
                <a:lnTo>
                  <a:pt x="46" y="76"/>
                </a:lnTo>
                <a:lnTo>
                  <a:pt x="42" y="84"/>
                </a:lnTo>
                <a:lnTo>
                  <a:pt x="37" y="91"/>
                </a:lnTo>
                <a:lnTo>
                  <a:pt x="32" y="97"/>
                </a:lnTo>
                <a:lnTo>
                  <a:pt x="28" y="100"/>
                </a:lnTo>
                <a:lnTo>
                  <a:pt x="22" y="102"/>
                </a:lnTo>
                <a:lnTo>
                  <a:pt x="17" y="102"/>
                </a:lnTo>
                <a:lnTo>
                  <a:pt x="12" y="100"/>
                </a:lnTo>
                <a:lnTo>
                  <a:pt x="8" y="97"/>
                </a:lnTo>
                <a:lnTo>
                  <a:pt x="4" y="91"/>
                </a:lnTo>
                <a:lnTo>
                  <a:pt x="2" y="84"/>
                </a:lnTo>
                <a:lnTo>
                  <a:pt x="0" y="76"/>
                </a:lnTo>
                <a:lnTo>
                  <a:pt x="0" y="66"/>
                </a:lnTo>
                <a:lnTo>
                  <a:pt x="0" y="57"/>
                </a:lnTo>
                <a:lnTo>
                  <a:pt x="1" y="46"/>
                </a:lnTo>
                <a:lnTo>
                  <a:pt x="3" y="36"/>
                </a:lnTo>
                <a:lnTo>
                  <a:pt x="7" y="26"/>
                </a:lnTo>
                <a:lnTo>
                  <a:pt x="10" y="18"/>
                </a:lnTo>
                <a:lnTo>
                  <a:pt x="15" y="11"/>
                </a:lnTo>
                <a:lnTo>
                  <a:pt x="20" y="5"/>
                </a:lnTo>
                <a:lnTo>
                  <a:pt x="24" y="2"/>
                </a:lnTo>
                <a:lnTo>
                  <a:pt x="30" y="0"/>
                </a:lnTo>
                <a:lnTo>
                  <a:pt x="35" y="0"/>
                </a:lnTo>
              </a:path>
            </a:pathLst>
          </a:custGeom>
          <a:noFill/>
          <a:ln w="0">
            <a:solidFill>
              <a:srgbClr val="25221E"/>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29" name="Freeform 225">
            <a:extLst>
              <a:ext uri="{FF2B5EF4-FFF2-40B4-BE49-F238E27FC236}">
                <a16:creationId xmlns:a16="http://schemas.microsoft.com/office/drawing/2014/main" id="{E6108A82-C25D-A149-BEF4-FF231DB42739}"/>
              </a:ext>
            </a:extLst>
          </p:cNvPr>
          <p:cNvSpPr>
            <a:spLocks/>
          </p:cNvSpPr>
          <p:nvPr/>
        </p:nvSpPr>
        <p:spPr bwMode="auto">
          <a:xfrm>
            <a:off x="3332163" y="4843463"/>
            <a:ext cx="127000" cy="127000"/>
          </a:xfrm>
          <a:custGeom>
            <a:avLst/>
            <a:gdLst>
              <a:gd name="T0" fmla="*/ 2147483647 w 480"/>
              <a:gd name="T1" fmla="*/ 2147483647 h 479"/>
              <a:gd name="T2" fmla="*/ 2147483647 w 480"/>
              <a:gd name="T3" fmla="*/ 2147483647 h 479"/>
              <a:gd name="T4" fmla="*/ 2147483647 w 480"/>
              <a:gd name="T5" fmla="*/ 2147483647 h 479"/>
              <a:gd name="T6" fmla="*/ 2147483647 w 480"/>
              <a:gd name="T7" fmla="*/ 2147483647 h 479"/>
              <a:gd name="T8" fmla="*/ 2147483647 w 480"/>
              <a:gd name="T9" fmla="*/ 2147483647 h 479"/>
              <a:gd name="T10" fmla="*/ 2147483647 w 480"/>
              <a:gd name="T11" fmla="*/ 2147483647 h 479"/>
              <a:gd name="T12" fmla="*/ 2147483647 w 480"/>
              <a:gd name="T13" fmla="*/ 2147483647 h 479"/>
              <a:gd name="T14" fmla="*/ 2147483647 w 480"/>
              <a:gd name="T15" fmla="*/ 2147483647 h 479"/>
              <a:gd name="T16" fmla="*/ 2147483647 w 480"/>
              <a:gd name="T17" fmla="*/ 2147483647 h 479"/>
              <a:gd name="T18" fmla="*/ 2147483647 w 480"/>
              <a:gd name="T19" fmla="*/ 2147483647 h 479"/>
              <a:gd name="T20" fmla="*/ 2147483647 w 480"/>
              <a:gd name="T21" fmla="*/ 2147483647 h 479"/>
              <a:gd name="T22" fmla="*/ 2147483647 w 480"/>
              <a:gd name="T23" fmla="*/ 2147483647 h 479"/>
              <a:gd name="T24" fmla="*/ 2147483647 w 480"/>
              <a:gd name="T25" fmla="*/ 2147483647 h 479"/>
              <a:gd name="T26" fmla="*/ 2147483647 w 480"/>
              <a:gd name="T27" fmla="*/ 2147483647 h 479"/>
              <a:gd name="T28" fmla="*/ 2147483647 w 480"/>
              <a:gd name="T29" fmla="*/ 2147483647 h 479"/>
              <a:gd name="T30" fmla="*/ 2147483647 w 480"/>
              <a:gd name="T31" fmla="*/ 2147483647 h 479"/>
              <a:gd name="T32" fmla="*/ 2147483647 w 480"/>
              <a:gd name="T33" fmla="*/ 2147483647 h 479"/>
              <a:gd name="T34" fmla="*/ 2147483647 w 480"/>
              <a:gd name="T35" fmla="*/ 2147483647 h 479"/>
              <a:gd name="T36" fmla="*/ 2147483647 w 480"/>
              <a:gd name="T37" fmla="*/ 2147483647 h 479"/>
              <a:gd name="T38" fmla="*/ 2147483647 w 480"/>
              <a:gd name="T39" fmla="*/ 2147483647 h 479"/>
              <a:gd name="T40" fmla="*/ 2147483647 w 480"/>
              <a:gd name="T41" fmla="*/ 2147483647 h 479"/>
              <a:gd name="T42" fmla="*/ 0 w 480"/>
              <a:gd name="T43" fmla="*/ 2147483647 h 479"/>
              <a:gd name="T44" fmla="*/ 2147483647 w 480"/>
              <a:gd name="T45" fmla="*/ 2147483647 h 479"/>
              <a:gd name="T46" fmla="*/ 2147483647 w 480"/>
              <a:gd name="T47" fmla="*/ 2147483647 h 479"/>
              <a:gd name="T48" fmla="*/ 2147483647 w 480"/>
              <a:gd name="T49" fmla="*/ 2147483647 h 479"/>
              <a:gd name="T50" fmla="*/ 2147483647 w 480"/>
              <a:gd name="T51" fmla="*/ 2147483647 h 479"/>
              <a:gd name="T52" fmla="*/ 2147483647 w 480"/>
              <a:gd name="T53" fmla="*/ 2147483647 h 479"/>
              <a:gd name="T54" fmla="*/ 2147483647 w 480"/>
              <a:gd name="T55" fmla="*/ 2147483647 h 479"/>
              <a:gd name="T56" fmla="*/ 2147483647 w 480"/>
              <a:gd name="T57" fmla="*/ 2147483647 h 479"/>
              <a:gd name="T58" fmla="*/ 2147483647 w 480"/>
              <a:gd name="T59" fmla="*/ 2147483647 h 479"/>
              <a:gd name="T60" fmla="*/ 2147483647 w 480"/>
              <a:gd name="T61" fmla="*/ 2147483647 h 479"/>
              <a:gd name="T62" fmla="*/ 2147483647 w 480"/>
              <a:gd name="T63" fmla="*/ 2147483647 h 479"/>
              <a:gd name="T64" fmla="*/ 2147483647 w 480"/>
              <a:gd name="T65" fmla="*/ 2147483647 h 479"/>
              <a:gd name="T66" fmla="*/ 2147483647 w 480"/>
              <a:gd name="T67" fmla="*/ 2147483647 h 479"/>
              <a:gd name="T68" fmla="*/ 2147483647 w 480"/>
              <a:gd name="T69" fmla="*/ 2147483647 h 479"/>
              <a:gd name="T70" fmla="*/ 2147483647 w 480"/>
              <a:gd name="T71" fmla="*/ 2147483647 h 479"/>
              <a:gd name="T72" fmla="*/ 2147483647 w 480"/>
              <a:gd name="T73" fmla="*/ 2147483647 h 479"/>
              <a:gd name="T74" fmla="*/ 2147483647 w 480"/>
              <a:gd name="T75" fmla="*/ 0 h 479"/>
              <a:gd name="T76" fmla="*/ 2147483647 w 480"/>
              <a:gd name="T77" fmla="*/ 2147483647 h 479"/>
              <a:gd name="T78" fmla="*/ 2147483647 w 480"/>
              <a:gd name="T79" fmla="*/ 2147483647 h 479"/>
              <a:gd name="T80" fmla="*/ 2147483647 w 480"/>
              <a:gd name="T81" fmla="*/ 2147483647 h 479"/>
              <a:gd name="T82" fmla="*/ 2147483647 w 480"/>
              <a:gd name="T83" fmla="*/ 2147483647 h 479"/>
              <a:gd name="T84" fmla="*/ 2147483647 w 480"/>
              <a:gd name="T85" fmla="*/ 2147483647 h 479"/>
              <a:gd name="T86" fmla="*/ 2147483647 w 480"/>
              <a:gd name="T87" fmla="*/ 2147483647 h 479"/>
              <a:gd name="T88" fmla="*/ 2147483647 w 480"/>
              <a:gd name="T89" fmla="*/ 2147483647 h 479"/>
              <a:gd name="T90" fmla="*/ 2147483647 w 480"/>
              <a:gd name="T91" fmla="*/ 2147483647 h 479"/>
              <a:gd name="T92" fmla="*/ 2147483647 w 480"/>
              <a:gd name="T93" fmla="*/ 2147483647 h 479"/>
              <a:gd name="T94" fmla="*/ 2147483647 w 480"/>
              <a:gd name="T95" fmla="*/ 2147483647 h 479"/>
              <a:gd name="T96" fmla="*/ 2147483647 w 480"/>
              <a:gd name="T97" fmla="*/ 2147483647 h 479"/>
              <a:gd name="T98" fmla="*/ 2147483647 w 480"/>
              <a:gd name="T99" fmla="*/ 2147483647 h 479"/>
              <a:gd name="T100" fmla="*/ 2147483647 w 480"/>
              <a:gd name="T101" fmla="*/ 2147483647 h 479"/>
              <a:gd name="T102" fmla="*/ 2147483647 w 480"/>
              <a:gd name="T103" fmla="*/ 2147483647 h 479"/>
              <a:gd name="T104" fmla="*/ 2147483647 w 480"/>
              <a:gd name="T105" fmla="*/ 2147483647 h 479"/>
              <a:gd name="T106" fmla="*/ 2147483647 w 480"/>
              <a:gd name="T107" fmla="*/ 2147483647 h 479"/>
              <a:gd name="T108" fmla="*/ 2147483647 w 480"/>
              <a:gd name="T109" fmla="*/ 2147483647 h 479"/>
              <a:gd name="T110" fmla="*/ 2147483647 w 480"/>
              <a:gd name="T111" fmla="*/ 2147483647 h 479"/>
              <a:gd name="T112" fmla="*/ 2147483647 w 480"/>
              <a:gd name="T113" fmla="*/ 2147483647 h 479"/>
              <a:gd name="T114" fmla="*/ 2147483647 w 480"/>
              <a:gd name="T115" fmla="*/ 2147483647 h 479"/>
              <a:gd name="T116" fmla="*/ 2147483647 w 480"/>
              <a:gd name="T117" fmla="*/ 2147483647 h 479"/>
              <a:gd name="T118" fmla="*/ 2147483647 w 480"/>
              <a:gd name="T119" fmla="*/ 2147483647 h 479"/>
              <a:gd name="T120" fmla="*/ 2147483647 w 480"/>
              <a:gd name="T121" fmla="*/ 2147483647 h 479"/>
              <a:gd name="T122" fmla="*/ 2147483647 w 480"/>
              <a:gd name="T123" fmla="*/ 2147483647 h 47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80"/>
              <a:gd name="T187" fmla="*/ 0 h 479"/>
              <a:gd name="T188" fmla="*/ 480 w 480"/>
              <a:gd name="T189" fmla="*/ 479 h 47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80" h="479">
                <a:moveTo>
                  <a:pt x="374" y="412"/>
                </a:moveTo>
                <a:lnTo>
                  <a:pt x="380" y="427"/>
                </a:lnTo>
                <a:lnTo>
                  <a:pt x="381" y="428"/>
                </a:lnTo>
                <a:lnTo>
                  <a:pt x="381" y="429"/>
                </a:lnTo>
                <a:lnTo>
                  <a:pt x="381" y="430"/>
                </a:lnTo>
                <a:lnTo>
                  <a:pt x="381" y="431"/>
                </a:lnTo>
                <a:lnTo>
                  <a:pt x="380" y="434"/>
                </a:lnTo>
                <a:lnTo>
                  <a:pt x="379" y="436"/>
                </a:lnTo>
                <a:lnTo>
                  <a:pt x="376" y="437"/>
                </a:lnTo>
                <a:lnTo>
                  <a:pt x="374" y="440"/>
                </a:lnTo>
                <a:lnTo>
                  <a:pt x="372" y="441"/>
                </a:lnTo>
                <a:lnTo>
                  <a:pt x="371" y="442"/>
                </a:lnTo>
                <a:lnTo>
                  <a:pt x="369" y="442"/>
                </a:lnTo>
                <a:lnTo>
                  <a:pt x="368" y="443"/>
                </a:lnTo>
                <a:lnTo>
                  <a:pt x="367" y="443"/>
                </a:lnTo>
                <a:lnTo>
                  <a:pt x="366" y="444"/>
                </a:lnTo>
                <a:lnTo>
                  <a:pt x="365" y="444"/>
                </a:lnTo>
                <a:lnTo>
                  <a:pt x="364" y="444"/>
                </a:lnTo>
                <a:lnTo>
                  <a:pt x="361" y="443"/>
                </a:lnTo>
                <a:lnTo>
                  <a:pt x="360" y="443"/>
                </a:lnTo>
                <a:lnTo>
                  <a:pt x="358" y="441"/>
                </a:lnTo>
                <a:lnTo>
                  <a:pt x="356" y="440"/>
                </a:lnTo>
                <a:lnTo>
                  <a:pt x="354" y="437"/>
                </a:lnTo>
                <a:lnTo>
                  <a:pt x="353" y="435"/>
                </a:lnTo>
                <a:lnTo>
                  <a:pt x="351" y="434"/>
                </a:lnTo>
                <a:lnTo>
                  <a:pt x="349" y="431"/>
                </a:lnTo>
                <a:lnTo>
                  <a:pt x="348" y="430"/>
                </a:lnTo>
                <a:lnTo>
                  <a:pt x="347" y="429"/>
                </a:lnTo>
                <a:lnTo>
                  <a:pt x="325" y="441"/>
                </a:lnTo>
                <a:lnTo>
                  <a:pt x="327" y="456"/>
                </a:lnTo>
                <a:lnTo>
                  <a:pt x="327" y="457"/>
                </a:lnTo>
                <a:lnTo>
                  <a:pt x="327" y="458"/>
                </a:lnTo>
                <a:lnTo>
                  <a:pt x="327" y="461"/>
                </a:lnTo>
                <a:lnTo>
                  <a:pt x="326" y="462"/>
                </a:lnTo>
                <a:lnTo>
                  <a:pt x="325" y="463"/>
                </a:lnTo>
                <a:lnTo>
                  <a:pt x="323" y="465"/>
                </a:lnTo>
                <a:lnTo>
                  <a:pt x="320" y="466"/>
                </a:lnTo>
                <a:lnTo>
                  <a:pt x="317" y="468"/>
                </a:lnTo>
                <a:lnTo>
                  <a:pt x="314" y="468"/>
                </a:lnTo>
                <a:lnTo>
                  <a:pt x="313" y="469"/>
                </a:lnTo>
                <a:lnTo>
                  <a:pt x="312" y="469"/>
                </a:lnTo>
                <a:lnTo>
                  <a:pt x="311" y="469"/>
                </a:lnTo>
                <a:lnTo>
                  <a:pt x="310" y="469"/>
                </a:lnTo>
                <a:lnTo>
                  <a:pt x="309" y="469"/>
                </a:lnTo>
                <a:lnTo>
                  <a:pt x="307" y="469"/>
                </a:lnTo>
                <a:lnTo>
                  <a:pt x="306" y="469"/>
                </a:lnTo>
                <a:lnTo>
                  <a:pt x="304" y="468"/>
                </a:lnTo>
                <a:lnTo>
                  <a:pt x="303" y="466"/>
                </a:lnTo>
                <a:lnTo>
                  <a:pt x="302" y="465"/>
                </a:lnTo>
                <a:lnTo>
                  <a:pt x="300" y="463"/>
                </a:lnTo>
                <a:lnTo>
                  <a:pt x="299" y="461"/>
                </a:lnTo>
                <a:lnTo>
                  <a:pt x="298" y="458"/>
                </a:lnTo>
                <a:lnTo>
                  <a:pt x="297" y="456"/>
                </a:lnTo>
                <a:lnTo>
                  <a:pt x="296" y="454"/>
                </a:lnTo>
                <a:lnTo>
                  <a:pt x="295" y="451"/>
                </a:lnTo>
                <a:lnTo>
                  <a:pt x="295" y="450"/>
                </a:lnTo>
                <a:lnTo>
                  <a:pt x="270" y="456"/>
                </a:lnTo>
                <a:lnTo>
                  <a:pt x="268" y="471"/>
                </a:lnTo>
                <a:lnTo>
                  <a:pt x="268" y="472"/>
                </a:lnTo>
                <a:lnTo>
                  <a:pt x="268" y="473"/>
                </a:lnTo>
                <a:lnTo>
                  <a:pt x="266" y="475"/>
                </a:lnTo>
                <a:lnTo>
                  <a:pt x="265" y="477"/>
                </a:lnTo>
                <a:lnTo>
                  <a:pt x="264" y="478"/>
                </a:lnTo>
                <a:lnTo>
                  <a:pt x="262" y="478"/>
                </a:lnTo>
                <a:lnTo>
                  <a:pt x="258" y="479"/>
                </a:lnTo>
                <a:lnTo>
                  <a:pt x="255" y="479"/>
                </a:lnTo>
                <a:lnTo>
                  <a:pt x="252" y="479"/>
                </a:lnTo>
                <a:lnTo>
                  <a:pt x="251" y="479"/>
                </a:lnTo>
                <a:lnTo>
                  <a:pt x="250" y="479"/>
                </a:lnTo>
                <a:lnTo>
                  <a:pt x="249" y="479"/>
                </a:lnTo>
                <a:lnTo>
                  <a:pt x="248" y="479"/>
                </a:lnTo>
                <a:lnTo>
                  <a:pt x="247" y="479"/>
                </a:lnTo>
                <a:lnTo>
                  <a:pt x="245" y="478"/>
                </a:lnTo>
                <a:lnTo>
                  <a:pt x="244" y="478"/>
                </a:lnTo>
                <a:lnTo>
                  <a:pt x="243" y="477"/>
                </a:lnTo>
                <a:lnTo>
                  <a:pt x="242" y="475"/>
                </a:lnTo>
                <a:lnTo>
                  <a:pt x="241" y="473"/>
                </a:lnTo>
                <a:lnTo>
                  <a:pt x="241" y="471"/>
                </a:lnTo>
                <a:lnTo>
                  <a:pt x="240" y="468"/>
                </a:lnTo>
                <a:lnTo>
                  <a:pt x="240" y="465"/>
                </a:lnTo>
                <a:lnTo>
                  <a:pt x="240" y="463"/>
                </a:lnTo>
                <a:lnTo>
                  <a:pt x="238" y="461"/>
                </a:lnTo>
                <a:lnTo>
                  <a:pt x="238" y="458"/>
                </a:lnTo>
                <a:lnTo>
                  <a:pt x="238" y="457"/>
                </a:lnTo>
                <a:lnTo>
                  <a:pt x="213" y="456"/>
                </a:lnTo>
                <a:lnTo>
                  <a:pt x="207" y="470"/>
                </a:lnTo>
                <a:lnTo>
                  <a:pt x="207" y="471"/>
                </a:lnTo>
                <a:lnTo>
                  <a:pt x="207" y="472"/>
                </a:lnTo>
                <a:lnTo>
                  <a:pt x="206" y="473"/>
                </a:lnTo>
                <a:lnTo>
                  <a:pt x="205" y="475"/>
                </a:lnTo>
                <a:lnTo>
                  <a:pt x="202" y="476"/>
                </a:lnTo>
                <a:lnTo>
                  <a:pt x="200" y="476"/>
                </a:lnTo>
                <a:lnTo>
                  <a:pt x="196" y="476"/>
                </a:lnTo>
                <a:lnTo>
                  <a:pt x="193" y="475"/>
                </a:lnTo>
                <a:lnTo>
                  <a:pt x="191" y="475"/>
                </a:lnTo>
                <a:lnTo>
                  <a:pt x="189" y="475"/>
                </a:lnTo>
                <a:lnTo>
                  <a:pt x="188" y="473"/>
                </a:lnTo>
                <a:lnTo>
                  <a:pt x="187" y="473"/>
                </a:lnTo>
                <a:lnTo>
                  <a:pt x="186" y="473"/>
                </a:lnTo>
                <a:lnTo>
                  <a:pt x="185" y="472"/>
                </a:lnTo>
                <a:lnTo>
                  <a:pt x="183" y="472"/>
                </a:lnTo>
                <a:lnTo>
                  <a:pt x="182" y="471"/>
                </a:lnTo>
                <a:lnTo>
                  <a:pt x="182" y="470"/>
                </a:lnTo>
                <a:lnTo>
                  <a:pt x="181" y="468"/>
                </a:lnTo>
                <a:lnTo>
                  <a:pt x="181" y="465"/>
                </a:lnTo>
                <a:lnTo>
                  <a:pt x="181" y="463"/>
                </a:lnTo>
                <a:lnTo>
                  <a:pt x="181" y="461"/>
                </a:lnTo>
                <a:lnTo>
                  <a:pt x="181" y="457"/>
                </a:lnTo>
                <a:lnTo>
                  <a:pt x="181" y="455"/>
                </a:lnTo>
                <a:lnTo>
                  <a:pt x="182" y="452"/>
                </a:lnTo>
                <a:lnTo>
                  <a:pt x="182" y="450"/>
                </a:lnTo>
                <a:lnTo>
                  <a:pt x="182" y="449"/>
                </a:lnTo>
                <a:lnTo>
                  <a:pt x="158" y="442"/>
                </a:lnTo>
                <a:lnTo>
                  <a:pt x="148" y="455"/>
                </a:lnTo>
                <a:lnTo>
                  <a:pt x="147" y="456"/>
                </a:lnTo>
                <a:lnTo>
                  <a:pt x="146" y="457"/>
                </a:lnTo>
                <a:lnTo>
                  <a:pt x="144" y="457"/>
                </a:lnTo>
                <a:lnTo>
                  <a:pt x="143" y="458"/>
                </a:lnTo>
                <a:lnTo>
                  <a:pt x="139" y="457"/>
                </a:lnTo>
                <a:lnTo>
                  <a:pt x="137" y="456"/>
                </a:lnTo>
                <a:lnTo>
                  <a:pt x="133" y="455"/>
                </a:lnTo>
                <a:lnTo>
                  <a:pt x="132" y="454"/>
                </a:lnTo>
                <a:lnTo>
                  <a:pt x="130" y="452"/>
                </a:lnTo>
                <a:lnTo>
                  <a:pt x="129" y="452"/>
                </a:lnTo>
                <a:lnTo>
                  <a:pt x="129" y="451"/>
                </a:lnTo>
                <a:lnTo>
                  <a:pt x="127" y="451"/>
                </a:lnTo>
                <a:lnTo>
                  <a:pt x="126" y="450"/>
                </a:lnTo>
                <a:lnTo>
                  <a:pt x="125" y="449"/>
                </a:lnTo>
                <a:lnTo>
                  <a:pt x="125" y="448"/>
                </a:lnTo>
                <a:lnTo>
                  <a:pt x="124" y="447"/>
                </a:lnTo>
                <a:lnTo>
                  <a:pt x="124" y="444"/>
                </a:lnTo>
                <a:lnTo>
                  <a:pt x="125" y="442"/>
                </a:lnTo>
                <a:lnTo>
                  <a:pt x="125" y="440"/>
                </a:lnTo>
                <a:lnTo>
                  <a:pt x="126" y="437"/>
                </a:lnTo>
                <a:lnTo>
                  <a:pt x="127" y="435"/>
                </a:lnTo>
                <a:lnTo>
                  <a:pt x="127" y="433"/>
                </a:lnTo>
                <a:lnTo>
                  <a:pt x="129" y="430"/>
                </a:lnTo>
                <a:lnTo>
                  <a:pt x="130" y="428"/>
                </a:lnTo>
                <a:lnTo>
                  <a:pt x="130" y="427"/>
                </a:lnTo>
                <a:lnTo>
                  <a:pt x="109" y="413"/>
                </a:lnTo>
                <a:lnTo>
                  <a:pt x="96" y="423"/>
                </a:lnTo>
                <a:lnTo>
                  <a:pt x="95" y="424"/>
                </a:lnTo>
                <a:lnTo>
                  <a:pt x="92" y="426"/>
                </a:lnTo>
                <a:lnTo>
                  <a:pt x="91" y="426"/>
                </a:lnTo>
                <a:lnTo>
                  <a:pt x="89" y="426"/>
                </a:lnTo>
                <a:lnTo>
                  <a:pt x="86" y="424"/>
                </a:lnTo>
                <a:lnTo>
                  <a:pt x="84" y="422"/>
                </a:lnTo>
                <a:lnTo>
                  <a:pt x="82" y="420"/>
                </a:lnTo>
                <a:lnTo>
                  <a:pt x="79" y="419"/>
                </a:lnTo>
                <a:lnTo>
                  <a:pt x="78" y="417"/>
                </a:lnTo>
                <a:lnTo>
                  <a:pt x="78" y="416"/>
                </a:lnTo>
                <a:lnTo>
                  <a:pt x="77" y="416"/>
                </a:lnTo>
                <a:lnTo>
                  <a:pt x="77" y="415"/>
                </a:lnTo>
                <a:lnTo>
                  <a:pt x="76" y="415"/>
                </a:lnTo>
                <a:lnTo>
                  <a:pt x="76" y="414"/>
                </a:lnTo>
                <a:lnTo>
                  <a:pt x="75" y="413"/>
                </a:lnTo>
                <a:lnTo>
                  <a:pt x="75" y="412"/>
                </a:lnTo>
                <a:lnTo>
                  <a:pt x="75" y="409"/>
                </a:lnTo>
                <a:lnTo>
                  <a:pt x="75" y="408"/>
                </a:lnTo>
                <a:lnTo>
                  <a:pt x="76" y="406"/>
                </a:lnTo>
                <a:lnTo>
                  <a:pt x="77" y="403"/>
                </a:lnTo>
                <a:lnTo>
                  <a:pt x="78" y="401"/>
                </a:lnTo>
                <a:lnTo>
                  <a:pt x="81" y="399"/>
                </a:lnTo>
                <a:lnTo>
                  <a:pt x="82" y="396"/>
                </a:lnTo>
                <a:lnTo>
                  <a:pt x="83" y="395"/>
                </a:lnTo>
                <a:lnTo>
                  <a:pt x="84" y="393"/>
                </a:lnTo>
                <a:lnTo>
                  <a:pt x="85" y="392"/>
                </a:lnTo>
                <a:lnTo>
                  <a:pt x="68" y="373"/>
                </a:lnTo>
                <a:lnTo>
                  <a:pt x="54" y="380"/>
                </a:lnTo>
                <a:lnTo>
                  <a:pt x="53" y="380"/>
                </a:lnTo>
                <a:lnTo>
                  <a:pt x="51" y="380"/>
                </a:lnTo>
                <a:lnTo>
                  <a:pt x="50" y="380"/>
                </a:lnTo>
                <a:lnTo>
                  <a:pt x="48" y="380"/>
                </a:lnTo>
                <a:lnTo>
                  <a:pt x="46" y="380"/>
                </a:lnTo>
                <a:lnTo>
                  <a:pt x="44" y="378"/>
                </a:lnTo>
                <a:lnTo>
                  <a:pt x="42" y="375"/>
                </a:lnTo>
                <a:lnTo>
                  <a:pt x="40" y="373"/>
                </a:lnTo>
                <a:lnTo>
                  <a:pt x="39" y="371"/>
                </a:lnTo>
                <a:lnTo>
                  <a:pt x="39" y="369"/>
                </a:lnTo>
                <a:lnTo>
                  <a:pt x="37" y="368"/>
                </a:lnTo>
                <a:lnTo>
                  <a:pt x="37" y="367"/>
                </a:lnTo>
                <a:lnTo>
                  <a:pt x="36" y="367"/>
                </a:lnTo>
                <a:lnTo>
                  <a:pt x="36" y="366"/>
                </a:lnTo>
                <a:lnTo>
                  <a:pt x="36" y="365"/>
                </a:lnTo>
                <a:lnTo>
                  <a:pt x="36" y="364"/>
                </a:lnTo>
                <a:lnTo>
                  <a:pt x="36" y="362"/>
                </a:lnTo>
                <a:lnTo>
                  <a:pt x="36" y="360"/>
                </a:lnTo>
                <a:lnTo>
                  <a:pt x="37" y="359"/>
                </a:lnTo>
                <a:lnTo>
                  <a:pt x="39" y="358"/>
                </a:lnTo>
                <a:lnTo>
                  <a:pt x="41" y="355"/>
                </a:lnTo>
                <a:lnTo>
                  <a:pt x="42" y="354"/>
                </a:lnTo>
                <a:lnTo>
                  <a:pt x="44" y="352"/>
                </a:lnTo>
                <a:lnTo>
                  <a:pt x="47" y="350"/>
                </a:lnTo>
                <a:lnTo>
                  <a:pt x="48" y="348"/>
                </a:lnTo>
                <a:lnTo>
                  <a:pt x="50" y="347"/>
                </a:lnTo>
                <a:lnTo>
                  <a:pt x="50" y="346"/>
                </a:lnTo>
                <a:lnTo>
                  <a:pt x="51" y="346"/>
                </a:lnTo>
                <a:lnTo>
                  <a:pt x="39" y="324"/>
                </a:lnTo>
                <a:lnTo>
                  <a:pt x="23" y="326"/>
                </a:lnTo>
                <a:lnTo>
                  <a:pt x="22" y="326"/>
                </a:lnTo>
                <a:lnTo>
                  <a:pt x="21" y="326"/>
                </a:lnTo>
                <a:lnTo>
                  <a:pt x="20" y="326"/>
                </a:lnTo>
                <a:lnTo>
                  <a:pt x="18" y="326"/>
                </a:lnTo>
                <a:lnTo>
                  <a:pt x="16" y="324"/>
                </a:lnTo>
                <a:lnTo>
                  <a:pt x="15" y="323"/>
                </a:lnTo>
                <a:lnTo>
                  <a:pt x="14" y="319"/>
                </a:lnTo>
                <a:lnTo>
                  <a:pt x="13" y="317"/>
                </a:lnTo>
                <a:lnTo>
                  <a:pt x="12" y="315"/>
                </a:lnTo>
                <a:lnTo>
                  <a:pt x="12" y="312"/>
                </a:lnTo>
                <a:lnTo>
                  <a:pt x="11" y="311"/>
                </a:lnTo>
                <a:lnTo>
                  <a:pt x="11" y="310"/>
                </a:lnTo>
                <a:lnTo>
                  <a:pt x="11" y="309"/>
                </a:lnTo>
                <a:lnTo>
                  <a:pt x="11" y="308"/>
                </a:lnTo>
                <a:lnTo>
                  <a:pt x="11" y="306"/>
                </a:lnTo>
                <a:lnTo>
                  <a:pt x="11" y="305"/>
                </a:lnTo>
                <a:lnTo>
                  <a:pt x="12" y="304"/>
                </a:lnTo>
                <a:lnTo>
                  <a:pt x="13" y="302"/>
                </a:lnTo>
                <a:lnTo>
                  <a:pt x="15" y="301"/>
                </a:lnTo>
                <a:lnTo>
                  <a:pt x="18" y="299"/>
                </a:lnTo>
                <a:lnTo>
                  <a:pt x="20" y="298"/>
                </a:lnTo>
                <a:lnTo>
                  <a:pt x="22" y="297"/>
                </a:lnTo>
                <a:lnTo>
                  <a:pt x="25" y="296"/>
                </a:lnTo>
                <a:lnTo>
                  <a:pt x="27" y="295"/>
                </a:lnTo>
                <a:lnTo>
                  <a:pt x="28" y="295"/>
                </a:lnTo>
                <a:lnTo>
                  <a:pt x="29" y="294"/>
                </a:lnTo>
                <a:lnTo>
                  <a:pt x="30" y="294"/>
                </a:lnTo>
                <a:lnTo>
                  <a:pt x="25" y="269"/>
                </a:lnTo>
                <a:lnTo>
                  <a:pt x="8" y="267"/>
                </a:lnTo>
                <a:lnTo>
                  <a:pt x="7" y="267"/>
                </a:lnTo>
                <a:lnTo>
                  <a:pt x="6" y="267"/>
                </a:lnTo>
                <a:lnTo>
                  <a:pt x="5" y="267"/>
                </a:lnTo>
                <a:lnTo>
                  <a:pt x="3" y="265"/>
                </a:lnTo>
                <a:lnTo>
                  <a:pt x="2" y="263"/>
                </a:lnTo>
                <a:lnTo>
                  <a:pt x="1" y="261"/>
                </a:lnTo>
                <a:lnTo>
                  <a:pt x="1" y="258"/>
                </a:lnTo>
                <a:lnTo>
                  <a:pt x="1" y="255"/>
                </a:lnTo>
                <a:lnTo>
                  <a:pt x="0" y="253"/>
                </a:lnTo>
                <a:lnTo>
                  <a:pt x="0" y="250"/>
                </a:lnTo>
                <a:lnTo>
                  <a:pt x="0" y="249"/>
                </a:lnTo>
                <a:lnTo>
                  <a:pt x="0" y="248"/>
                </a:lnTo>
                <a:lnTo>
                  <a:pt x="0" y="247"/>
                </a:lnTo>
                <a:lnTo>
                  <a:pt x="1" y="247"/>
                </a:lnTo>
                <a:lnTo>
                  <a:pt x="1" y="244"/>
                </a:lnTo>
                <a:lnTo>
                  <a:pt x="2" y="243"/>
                </a:lnTo>
                <a:lnTo>
                  <a:pt x="3" y="242"/>
                </a:lnTo>
                <a:lnTo>
                  <a:pt x="5" y="241"/>
                </a:lnTo>
                <a:lnTo>
                  <a:pt x="7" y="241"/>
                </a:lnTo>
                <a:lnTo>
                  <a:pt x="9" y="240"/>
                </a:lnTo>
                <a:lnTo>
                  <a:pt x="12" y="240"/>
                </a:lnTo>
                <a:lnTo>
                  <a:pt x="14" y="239"/>
                </a:lnTo>
                <a:lnTo>
                  <a:pt x="18" y="239"/>
                </a:lnTo>
                <a:lnTo>
                  <a:pt x="20" y="237"/>
                </a:lnTo>
                <a:lnTo>
                  <a:pt x="21" y="237"/>
                </a:lnTo>
                <a:lnTo>
                  <a:pt x="22" y="237"/>
                </a:lnTo>
                <a:lnTo>
                  <a:pt x="23" y="237"/>
                </a:lnTo>
                <a:lnTo>
                  <a:pt x="23" y="212"/>
                </a:lnTo>
                <a:lnTo>
                  <a:pt x="9" y="206"/>
                </a:lnTo>
                <a:lnTo>
                  <a:pt x="8" y="206"/>
                </a:lnTo>
                <a:lnTo>
                  <a:pt x="7" y="205"/>
                </a:lnTo>
                <a:lnTo>
                  <a:pt x="6" y="205"/>
                </a:lnTo>
                <a:lnTo>
                  <a:pt x="5" y="202"/>
                </a:lnTo>
                <a:lnTo>
                  <a:pt x="3" y="201"/>
                </a:lnTo>
                <a:lnTo>
                  <a:pt x="3" y="199"/>
                </a:lnTo>
                <a:lnTo>
                  <a:pt x="3" y="195"/>
                </a:lnTo>
                <a:lnTo>
                  <a:pt x="5" y="192"/>
                </a:lnTo>
                <a:lnTo>
                  <a:pt x="6" y="190"/>
                </a:lnTo>
                <a:lnTo>
                  <a:pt x="6" y="188"/>
                </a:lnTo>
                <a:lnTo>
                  <a:pt x="6" y="187"/>
                </a:lnTo>
                <a:lnTo>
                  <a:pt x="6" y="186"/>
                </a:lnTo>
                <a:lnTo>
                  <a:pt x="6" y="185"/>
                </a:lnTo>
                <a:lnTo>
                  <a:pt x="7" y="185"/>
                </a:lnTo>
                <a:lnTo>
                  <a:pt x="7" y="184"/>
                </a:lnTo>
                <a:lnTo>
                  <a:pt x="8" y="183"/>
                </a:lnTo>
                <a:lnTo>
                  <a:pt x="9" y="181"/>
                </a:lnTo>
                <a:lnTo>
                  <a:pt x="11" y="180"/>
                </a:lnTo>
                <a:lnTo>
                  <a:pt x="12" y="180"/>
                </a:lnTo>
                <a:lnTo>
                  <a:pt x="14" y="180"/>
                </a:lnTo>
                <a:lnTo>
                  <a:pt x="16" y="180"/>
                </a:lnTo>
                <a:lnTo>
                  <a:pt x="20" y="180"/>
                </a:lnTo>
                <a:lnTo>
                  <a:pt x="22" y="180"/>
                </a:lnTo>
                <a:lnTo>
                  <a:pt x="26" y="181"/>
                </a:lnTo>
                <a:lnTo>
                  <a:pt x="28" y="181"/>
                </a:lnTo>
                <a:lnTo>
                  <a:pt x="29" y="181"/>
                </a:lnTo>
                <a:lnTo>
                  <a:pt x="30" y="181"/>
                </a:lnTo>
                <a:lnTo>
                  <a:pt x="32" y="181"/>
                </a:lnTo>
                <a:lnTo>
                  <a:pt x="39" y="157"/>
                </a:lnTo>
                <a:lnTo>
                  <a:pt x="26" y="147"/>
                </a:lnTo>
                <a:lnTo>
                  <a:pt x="25" y="147"/>
                </a:lnTo>
                <a:lnTo>
                  <a:pt x="23" y="146"/>
                </a:lnTo>
                <a:lnTo>
                  <a:pt x="23" y="145"/>
                </a:lnTo>
                <a:lnTo>
                  <a:pt x="22" y="143"/>
                </a:lnTo>
                <a:lnTo>
                  <a:pt x="22" y="142"/>
                </a:lnTo>
                <a:lnTo>
                  <a:pt x="22" y="138"/>
                </a:lnTo>
                <a:lnTo>
                  <a:pt x="23" y="136"/>
                </a:lnTo>
                <a:lnTo>
                  <a:pt x="25" y="132"/>
                </a:lnTo>
                <a:lnTo>
                  <a:pt x="26" y="131"/>
                </a:lnTo>
                <a:lnTo>
                  <a:pt x="27" y="129"/>
                </a:lnTo>
                <a:lnTo>
                  <a:pt x="27" y="128"/>
                </a:lnTo>
                <a:lnTo>
                  <a:pt x="28" y="128"/>
                </a:lnTo>
                <a:lnTo>
                  <a:pt x="28" y="126"/>
                </a:lnTo>
                <a:lnTo>
                  <a:pt x="29" y="125"/>
                </a:lnTo>
                <a:lnTo>
                  <a:pt x="30" y="124"/>
                </a:lnTo>
                <a:lnTo>
                  <a:pt x="32" y="124"/>
                </a:lnTo>
                <a:lnTo>
                  <a:pt x="34" y="123"/>
                </a:lnTo>
                <a:lnTo>
                  <a:pt x="35" y="123"/>
                </a:lnTo>
                <a:lnTo>
                  <a:pt x="37" y="123"/>
                </a:lnTo>
                <a:lnTo>
                  <a:pt x="40" y="124"/>
                </a:lnTo>
                <a:lnTo>
                  <a:pt x="42" y="125"/>
                </a:lnTo>
                <a:lnTo>
                  <a:pt x="46" y="126"/>
                </a:lnTo>
                <a:lnTo>
                  <a:pt x="48" y="126"/>
                </a:lnTo>
                <a:lnTo>
                  <a:pt x="50" y="128"/>
                </a:lnTo>
                <a:lnTo>
                  <a:pt x="51" y="129"/>
                </a:lnTo>
                <a:lnTo>
                  <a:pt x="53" y="129"/>
                </a:lnTo>
                <a:lnTo>
                  <a:pt x="54" y="129"/>
                </a:lnTo>
                <a:lnTo>
                  <a:pt x="67" y="108"/>
                </a:lnTo>
                <a:lnTo>
                  <a:pt x="57" y="95"/>
                </a:lnTo>
                <a:lnTo>
                  <a:pt x="56" y="95"/>
                </a:lnTo>
                <a:lnTo>
                  <a:pt x="55" y="94"/>
                </a:lnTo>
                <a:lnTo>
                  <a:pt x="55" y="91"/>
                </a:lnTo>
                <a:lnTo>
                  <a:pt x="55" y="90"/>
                </a:lnTo>
                <a:lnTo>
                  <a:pt x="55" y="88"/>
                </a:lnTo>
                <a:lnTo>
                  <a:pt x="56" y="86"/>
                </a:lnTo>
                <a:lnTo>
                  <a:pt x="58" y="83"/>
                </a:lnTo>
                <a:lnTo>
                  <a:pt x="60" y="81"/>
                </a:lnTo>
                <a:lnTo>
                  <a:pt x="62" y="79"/>
                </a:lnTo>
                <a:lnTo>
                  <a:pt x="63" y="77"/>
                </a:lnTo>
                <a:lnTo>
                  <a:pt x="64" y="76"/>
                </a:lnTo>
                <a:lnTo>
                  <a:pt x="65" y="75"/>
                </a:lnTo>
                <a:lnTo>
                  <a:pt x="67" y="75"/>
                </a:lnTo>
                <a:lnTo>
                  <a:pt x="68" y="74"/>
                </a:lnTo>
                <a:lnTo>
                  <a:pt x="69" y="74"/>
                </a:lnTo>
                <a:lnTo>
                  <a:pt x="70" y="74"/>
                </a:lnTo>
                <a:lnTo>
                  <a:pt x="72" y="74"/>
                </a:lnTo>
                <a:lnTo>
                  <a:pt x="75" y="75"/>
                </a:lnTo>
                <a:lnTo>
                  <a:pt x="77" y="76"/>
                </a:lnTo>
                <a:lnTo>
                  <a:pt x="78" y="79"/>
                </a:lnTo>
                <a:lnTo>
                  <a:pt x="81" y="80"/>
                </a:lnTo>
                <a:lnTo>
                  <a:pt x="83" y="81"/>
                </a:lnTo>
                <a:lnTo>
                  <a:pt x="85" y="82"/>
                </a:lnTo>
                <a:lnTo>
                  <a:pt x="86" y="83"/>
                </a:lnTo>
                <a:lnTo>
                  <a:pt x="88" y="84"/>
                </a:lnTo>
                <a:lnTo>
                  <a:pt x="106" y="67"/>
                </a:lnTo>
                <a:lnTo>
                  <a:pt x="101" y="53"/>
                </a:lnTo>
                <a:lnTo>
                  <a:pt x="101" y="52"/>
                </a:lnTo>
                <a:lnTo>
                  <a:pt x="99" y="51"/>
                </a:lnTo>
                <a:lnTo>
                  <a:pt x="99" y="49"/>
                </a:lnTo>
                <a:lnTo>
                  <a:pt x="99" y="47"/>
                </a:lnTo>
                <a:lnTo>
                  <a:pt x="101" y="46"/>
                </a:lnTo>
                <a:lnTo>
                  <a:pt x="102" y="43"/>
                </a:lnTo>
                <a:lnTo>
                  <a:pt x="104" y="41"/>
                </a:lnTo>
                <a:lnTo>
                  <a:pt x="108" y="40"/>
                </a:lnTo>
                <a:lnTo>
                  <a:pt x="109" y="39"/>
                </a:lnTo>
                <a:lnTo>
                  <a:pt x="111" y="38"/>
                </a:lnTo>
                <a:lnTo>
                  <a:pt x="112" y="36"/>
                </a:lnTo>
                <a:lnTo>
                  <a:pt x="113" y="36"/>
                </a:lnTo>
                <a:lnTo>
                  <a:pt x="113" y="35"/>
                </a:lnTo>
                <a:lnTo>
                  <a:pt x="115" y="35"/>
                </a:lnTo>
                <a:lnTo>
                  <a:pt x="116" y="35"/>
                </a:lnTo>
                <a:lnTo>
                  <a:pt x="118" y="35"/>
                </a:lnTo>
                <a:lnTo>
                  <a:pt x="119" y="35"/>
                </a:lnTo>
                <a:lnTo>
                  <a:pt x="122" y="36"/>
                </a:lnTo>
                <a:lnTo>
                  <a:pt x="123" y="38"/>
                </a:lnTo>
                <a:lnTo>
                  <a:pt x="124" y="40"/>
                </a:lnTo>
                <a:lnTo>
                  <a:pt x="126" y="42"/>
                </a:lnTo>
                <a:lnTo>
                  <a:pt x="127" y="43"/>
                </a:lnTo>
                <a:lnTo>
                  <a:pt x="130" y="46"/>
                </a:lnTo>
                <a:lnTo>
                  <a:pt x="131" y="48"/>
                </a:lnTo>
                <a:lnTo>
                  <a:pt x="132" y="49"/>
                </a:lnTo>
                <a:lnTo>
                  <a:pt x="133" y="51"/>
                </a:lnTo>
                <a:lnTo>
                  <a:pt x="155" y="39"/>
                </a:lnTo>
                <a:lnTo>
                  <a:pt x="153" y="22"/>
                </a:lnTo>
                <a:lnTo>
                  <a:pt x="153" y="21"/>
                </a:lnTo>
                <a:lnTo>
                  <a:pt x="153" y="20"/>
                </a:lnTo>
                <a:lnTo>
                  <a:pt x="153" y="19"/>
                </a:lnTo>
                <a:lnTo>
                  <a:pt x="154" y="18"/>
                </a:lnTo>
                <a:lnTo>
                  <a:pt x="155" y="15"/>
                </a:lnTo>
                <a:lnTo>
                  <a:pt x="158" y="14"/>
                </a:lnTo>
                <a:lnTo>
                  <a:pt x="160" y="13"/>
                </a:lnTo>
                <a:lnTo>
                  <a:pt x="164" y="12"/>
                </a:lnTo>
                <a:lnTo>
                  <a:pt x="166" y="11"/>
                </a:lnTo>
                <a:lnTo>
                  <a:pt x="167" y="11"/>
                </a:lnTo>
                <a:lnTo>
                  <a:pt x="168" y="11"/>
                </a:lnTo>
                <a:lnTo>
                  <a:pt x="169" y="10"/>
                </a:lnTo>
                <a:lnTo>
                  <a:pt x="171" y="10"/>
                </a:lnTo>
                <a:lnTo>
                  <a:pt x="172" y="10"/>
                </a:lnTo>
                <a:lnTo>
                  <a:pt x="173" y="10"/>
                </a:lnTo>
                <a:lnTo>
                  <a:pt x="174" y="11"/>
                </a:lnTo>
                <a:lnTo>
                  <a:pt x="176" y="11"/>
                </a:lnTo>
                <a:lnTo>
                  <a:pt x="178" y="12"/>
                </a:lnTo>
                <a:lnTo>
                  <a:pt x="179" y="14"/>
                </a:lnTo>
                <a:lnTo>
                  <a:pt x="180" y="17"/>
                </a:lnTo>
                <a:lnTo>
                  <a:pt x="181" y="19"/>
                </a:lnTo>
                <a:lnTo>
                  <a:pt x="182" y="21"/>
                </a:lnTo>
                <a:lnTo>
                  <a:pt x="183" y="24"/>
                </a:lnTo>
                <a:lnTo>
                  <a:pt x="185" y="26"/>
                </a:lnTo>
                <a:lnTo>
                  <a:pt x="186" y="28"/>
                </a:lnTo>
                <a:lnTo>
                  <a:pt x="186" y="29"/>
                </a:lnTo>
                <a:lnTo>
                  <a:pt x="212" y="24"/>
                </a:lnTo>
                <a:lnTo>
                  <a:pt x="213" y="7"/>
                </a:lnTo>
                <a:lnTo>
                  <a:pt x="213" y="6"/>
                </a:lnTo>
                <a:lnTo>
                  <a:pt x="213" y="5"/>
                </a:lnTo>
                <a:lnTo>
                  <a:pt x="214" y="4"/>
                </a:lnTo>
                <a:lnTo>
                  <a:pt x="215" y="3"/>
                </a:lnTo>
                <a:lnTo>
                  <a:pt x="216" y="1"/>
                </a:lnTo>
                <a:lnTo>
                  <a:pt x="219" y="0"/>
                </a:lnTo>
                <a:lnTo>
                  <a:pt x="222" y="0"/>
                </a:lnTo>
                <a:lnTo>
                  <a:pt x="226" y="0"/>
                </a:lnTo>
                <a:lnTo>
                  <a:pt x="228" y="0"/>
                </a:lnTo>
                <a:lnTo>
                  <a:pt x="229" y="0"/>
                </a:lnTo>
                <a:lnTo>
                  <a:pt x="230" y="0"/>
                </a:lnTo>
                <a:lnTo>
                  <a:pt x="231" y="0"/>
                </a:lnTo>
                <a:lnTo>
                  <a:pt x="233" y="0"/>
                </a:lnTo>
                <a:lnTo>
                  <a:pt x="234" y="0"/>
                </a:lnTo>
                <a:lnTo>
                  <a:pt x="235" y="0"/>
                </a:lnTo>
                <a:lnTo>
                  <a:pt x="236" y="1"/>
                </a:lnTo>
                <a:lnTo>
                  <a:pt x="237" y="3"/>
                </a:lnTo>
                <a:lnTo>
                  <a:pt x="238" y="4"/>
                </a:lnTo>
                <a:lnTo>
                  <a:pt x="240" y="6"/>
                </a:lnTo>
                <a:lnTo>
                  <a:pt x="240" y="8"/>
                </a:lnTo>
                <a:lnTo>
                  <a:pt x="240" y="11"/>
                </a:lnTo>
                <a:lnTo>
                  <a:pt x="241" y="14"/>
                </a:lnTo>
                <a:lnTo>
                  <a:pt x="241" y="17"/>
                </a:lnTo>
                <a:lnTo>
                  <a:pt x="242" y="19"/>
                </a:lnTo>
                <a:lnTo>
                  <a:pt x="242" y="21"/>
                </a:lnTo>
                <a:lnTo>
                  <a:pt x="242" y="22"/>
                </a:lnTo>
                <a:lnTo>
                  <a:pt x="268" y="24"/>
                </a:lnTo>
                <a:lnTo>
                  <a:pt x="274" y="8"/>
                </a:lnTo>
                <a:lnTo>
                  <a:pt x="274" y="7"/>
                </a:lnTo>
                <a:lnTo>
                  <a:pt x="275" y="6"/>
                </a:lnTo>
                <a:lnTo>
                  <a:pt x="275" y="5"/>
                </a:lnTo>
                <a:lnTo>
                  <a:pt x="277" y="4"/>
                </a:lnTo>
                <a:lnTo>
                  <a:pt x="278" y="4"/>
                </a:lnTo>
                <a:lnTo>
                  <a:pt x="282" y="3"/>
                </a:lnTo>
                <a:lnTo>
                  <a:pt x="284" y="4"/>
                </a:lnTo>
                <a:lnTo>
                  <a:pt x="288" y="4"/>
                </a:lnTo>
                <a:lnTo>
                  <a:pt x="290" y="5"/>
                </a:lnTo>
                <a:lnTo>
                  <a:pt x="291" y="5"/>
                </a:lnTo>
                <a:lnTo>
                  <a:pt x="292" y="5"/>
                </a:lnTo>
                <a:lnTo>
                  <a:pt x="293" y="5"/>
                </a:lnTo>
                <a:lnTo>
                  <a:pt x="295" y="5"/>
                </a:lnTo>
                <a:lnTo>
                  <a:pt x="295" y="6"/>
                </a:lnTo>
                <a:lnTo>
                  <a:pt x="296" y="6"/>
                </a:lnTo>
                <a:lnTo>
                  <a:pt x="297" y="7"/>
                </a:lnTo>
                <a:lnTo>
                  <a:pt x="298" y="8"/>
                </a:lnTo>
                <a:lnTo>
                  <a:pt x="299" y="10"/>
                </a:lnTo>
                <a:lnTo>
                  <a:pt x="299" y="12"/>
                </a:lnTo>
                <a:lnTo>
                  <a:pt x="300" y="14"/>
                </a:lnTo>
                <a:lnTo>
                  <a:pt x="299" y="17"/>
                </a:lnTo>
                <a:lnTo>
                  <a:pt x="299" y="19"/>
                </a:lnTo>
                <a:lnTo>
                  <a:pt x="299" y="21"/>
                </a:lnTo>
                <a:lnTo>
                  <a:pt x="299" y="25"/>
                </a:lnTo>
                <a:lnTo>
                  <a:pt x="299" y="27"/>
                </a:lnTo>
                <a:lnTo>
                  <a:pt x="298" y="28"/>
                </a:lnTo>
                <a:lnTo>
                  <a:pt x="298" y="29"/>
                </a:lnTo>
                <a:lnTo>
                  <a:pt x="298" y="31"/>
                </a:lnTo>
                <a:lnTo>
                  <a:pt x="323" y="38"/>
                </a:lnTo>
                <a:lnTo>
                  <a:pt x="332" y="25"/>
                </a:lnTo>
                <a:lnTo>
                  <a:pt x="333" y="24"/>
                </a:lnTo>
                <a:lnTo>
                  <a:pt x="334" y="22"/>
                </a:lnTo>
                <a:lnTo>
                  <a:pt x="337" y="21"/>
                </a:lnTo>
                <a:lnTo>
                  <a:pt x="339" y="21"/>
                </a:lnTo>
                <a:lnTo>
                  <a:pt x="341" y="21"/>
                </a:lnTo>
                <a:lnTo>
                  <a:pt x="344" y="22"/>
                </a:lnTo>
                <a:lnTo>
                  <a:pt x="347" y="25"/>
                </a:lnTo>
                <a:lnTo>
                  <a:pt x="349" y="26"/>
                </a:lnTo>
                <a:lnTo>
                  <a:pt x="351" y="26"/>
                </a:lnTo>
                <a:lnTo>
                  <a:pt x="352" y="27"/>
                </a:lnTo>
                <a:lnTo>
                  <a:pt x="353" y="27"/>
                </a:lnTo>
                <a:lnTo>
                  <a:pt x="353" y="28"/>
                </a:lnTo>
                <a:lnTo>
                  <a:pt x="354" y="28"/>
                </a:lnTo>
                <a:lnTo>
                  <a:pt x="355" y="29"/>
                </a:lnTo>
                <a:lnTo>
                  <a:pt x="355" y="31"/>
                </a:lnTo>
                <a:lnTo>
                  <a:pt x="356" y="33"/>
                </a:lnTo>
                <a:lnTo>
                  <a:pt x="356" y="34"/>
                </a:lnTo>
                <a:lnTo>
                  <a:pt x="356" y="36"/>
                </a:lnTo>
                <a:lnTo>
                  <a:pt x="355" y="39"/>
                </a:lnTo>
                <a:lnTo>
                  <a:pt x="354" y="42"/>
                </a:lnTo>
                <a:lnTo>
                  <a:pt x="354" y="45"/>
                </a:lnTo>
                <a:lnTo>
                  <a:pt x="353" y="47"/>
                </a:lnTo>
                <a:lnTo>
                  <a:pt x="352" y="49"/>
                </a:lnTo>
                <a:lnTo>
                  <a:pt x="352" y="51"/>
                </a:lnTo>
                <a:lnTo>
                  <a:pt x="351" y="52"/>
                </a:lnTo>
                <a:lnTo>
                  <a:pt x="351" y="53"/>
                </a:lnTo>
                <a:lnTo>
                  <a:pt x="373" y="66"/>
                </a:lnTo>
                <a:lnTo>
                  <a:pt x="385" y="56"/>
                </a:lnTo>
                <a:lnTo>
                  <a:pt x="386" y="55"/>
                </a:lnTo>
                <a:lnTo>
                  <a:pt x="387" y="55"/>
                </a:lnTo>
                <a:lnTo>
                  <a:pt x="388" y="54"/>
                </a:lnTo>
                <a:lnTo>
                  <a:pt x="389" y="54"/>
                </a:lnTo>
                <a:lnTo>
                  <a:pt x="392" y="54"/>
                </a:lnTo>
                <a:lnTo>
                  <a:pt x="394" y="55"/>
                </a:lnTo>
                <a:lnTo>
                  <a:pt x="396" y="58"/>
                </a:lnTo>
                <a:lnTo>
                  <a:pt x="399" y="59"/>
                </a:lnTo>
                <a:lnTo>
                  <a:pt x="401" y="61"/>
                </a:lnTo>
                <a:lnTo>
                  <a:pt x="402" y="62"/>
                </a:lnTo>
                <a:lnTo>
                  <a:pt x="403" y="62"/>
                </a:lnTo>
                <a:lnTo>
                  <a:pt x="403" y="63"/>
                </a:lnTo>
                <a:lnTo>
                  <a:pt x="404" y="63"/>
                </a:lnTo>
                <a:lnTo>
                  <a:pt x="404" y="65"/>
                </a:lnTo>
                <a:lnTo>
                  <a:pt x="404" y="66"/>
                </a:lnTo>
                <a:lnTo>
                  <a:pt x="406" y="67"/>
                </a:lnTo>
                <a:lnTo>
                  <a:pt x="406" y="68"/>
                </a:lnTo>
                <a:lnTo>
                  <a:pt x="406" y="70"/>
                </a:lnTo>
                <a:lnTo>
                  <a:pt x="406" y="72"/>
                </a:lnTo>
                <a:lnTo>
                  <a:pt x="404" y="74"/>
                </a:lnTo>
                <a:lnTo>
                  <a:pt x="403" y="76"/>
                </a:lnTo>
                <a:lnTo>
                  <a:pt x="402" y="79"/>
                </a:lnTo>
                <a:lnTo>
                  <a:pt x="401" y="81"/>
                </a:lnTo>
                <a:lnTo>
                  <a:pt x="399" y="83"/>
                </a:lnTo>
                <a:lnTo>
                  <a:pt x="397" y="84"/>
                </a:lnTo>
                <a:lnTo>
                  <a:pt x="396" y="86"/>
                </a:lnTo>
                <a:lnTo>
                  <a:pt x="396" y="87"/>
                </a:lnTo>
                <a:lnTo>
                  <a:pt x="395" y="88"/>
                </a:lnTo>
                <a:lnTo>
                  <a:pt x="413" y="105"/>
                </a:lnTo>
                <a:lnTo>
                  <a:pt x="427" y="100"/>
                </a:lnTo>
                <a:lnTo>
                  <a:pt x="428" y="100"/>
                </a:lnTo>
                <a:lnTo>
                  <a:pt x="429" y="98"/>
                </a:lnTo>
                <a:lnTo>
                  <a:pt x="431" y="98"/>
                </a:lnTo>
                <a:lnTo>
                  <a:pt x="432" y="98"/>
                </a:lnTo>
                <a:lnTo>
                  <a:pt x="435" y="100"/>
                </a:lnTo>
                <a:lnTo>
                  <a:pt x="437" y="101"/>
                </a:lnTo>
                <a:lnTo>
                  <a:pt x="438" y="103"/>
                </a:lnTo>
                <a:lnTo>
                  <a:pt x="441" y="107"/>
                </a:lnTo>
                <a:lnTo>
                  <a:pt x="442" y="109"/>
                </a:lnTo>
                <a:lnTo>
                  <a:pt x="443" y="110"/>
                </a:lnTo>
                <a:lnTo>
                  <a:pt x="443" y="111"/>
                </a:lnTo>
                <a:lnTo>
                  <a:pt x="444" y="111"/>
                </a:lnTo>
                <a:lnTo>
                  <a:pt x="444" y="112"/>
                </a:lnTo>
                <a:lnTo>
                  <a:pt x="444" y="114"/>
                </a:lnTo>
                <a:lnTo>
                  <a:pt x="445" y="115"/>
                </a:lnTo>
                <a:lnTo>
                  <a:pt x="445" y="117"/>
                </a:lnTo>
                <a:lnTo>
                  <a:pt x="444" y="118"/>
                </a:lnTo>
                <a:lnTo>
                  <a:pt x="444" y="121"/>
                </a:lnTo>
                <a:lnTo>
                  <a:pt x="442" y="122"/>
                </a:lnTo>
                <a:lnTo>
                  <a:pt x="441" y="124"/>
                </a:lnTo>
                <a:lnTo>
                  <a:pt x="438" y="125"/>
                </a:lnTo>
                <a:lnTo>
                  <a:pt x="436" y="128"/>
                </a:lnTo>
                <a:lnTo>
                  <a:pt x="434" y="129"/>
                </a:lnTo>
                <a:lnTo>
                  <a:pt x="432" y="130"/>
                </a:lnTo>
                <a:lnTo>
                  <a:pt x="431" y="131"/>
                </a:lnTo>
                <a:lnTo>
                  <a:pt x="430" y="132"/>
                </a:lnTo>
                <a:lnTo>
                  <a:pt x="442" y="154"/>
                </a:lnTo>
                <a:lnTo>
                  <a:pt x="457" y="152"/>
                </a:lnTo>
                <a:lnTo>
                  <a:pt x="458" y="152"/>
                </a:lnTo>
                <a:lnTo>
                  <a:pt x="459" y="152"/>
                </a:lnTo>
                <a:lnTo>
                  <a:pt x="461" y="152"/>
                </a:lnTo>
                <a:lnTo>
                  <a:pt x="463" y="153"/>
                </a:lnTo>
                <a:lnTo>
                  <a:pt x="464" y="154"/>
                </a:lnTo>
                <a:lnTo>
                  <a:pt x="466" y="157"/>
                </a:lnTo>
                <a:lnTo>
                  <a:pt x="468" y="159"/>
                </a:lnTo>
                <a:lnTo>
                  <a:pt x="468" y="163"/>
                </a:lnTo>
                <a:lnTo>
                  <a:pt x="469" y="165"/>
                </a:lnTo>
                <a:lnTo>
                  <a:pt x="469" y="166"/>
                </a:lnTo>
                <a:lnTo>
                  <a:pt x="470" y="167"/>
                </a:lnTo>
                <a:lnTo>
                  <a:pt x="470" y="169"/>
                </a:lnTo>
                <a:lnTo>
                  <a:pt x="470" y="170"/>
                </a:lnTo>
                <a:lnTo>
                  <a:pt x="470" y="171"/>
                </a:lnTo>
                <a:lnTo>
                  <a:pt x="470" y="172"/>
                </a:lnTo>
                <a:lnTo>
                  <a:pt x="470" y="174"/>
                </a:lnTo>
                <a:lnTo>
                  <a:pt x="469" y="176"/>
                </a:lnTo>
                <a:lnTo>
                  <a:pt x="468" y="177"/>
                </a:lnTo>
                <a:lnTo>
                  <a:pt x="466" y="178"/>
                </a:lnTo>
                <a:lnTo>
                  <a:pt x="464" y="179"/>
                </a:lnTo>
                <a:lnTo>
                  <a:pt x="461" y="180"/>
                </a:lnTo>
                <a:lnTo>
                  <a:pt x="458" y="181"/>
                </a:lnTo>
                <a:lnTo>
                  <a:pt x="456" y="183"/>
                </a:lnTo>
                <a:lnTo>
                  <a:pt x="454" y="184"/>
                </a:lnTo>
                <a:lnTo>
                  <a:pt x="452" y="185"/>
                </a:lnTo>
                <a:lnTo>
                  <a:pt x="451" y="185"/>
                </a:lnTo>
                <a:lnTo>
                  <a:pt x="457" y="211"/>
                </a:lnTo>
                <a:lnTo>
                  <a:pt x="472" y="212"/>
                </a:lnTo>
                <a:lnTo>
                  <a:pt x="473" y="212"/>
                </a:lnTo>
                <a:lnTo>
                  <a:pt x="475" y="212"/>
                </a:lnTo>
                <a:lnTo>
                  <a:pt x="476" y="213"/>
                </a:lnTo>
                <a:lnTo>
                  <a:pt x="477" y="214"/>
                </a:lnTo>
                <a:lnTo>
                  <a:pt x="478" y="215"/>
                </a:lnTo>
                <a:lnTo>
                  <a:pt x="479" y="218"/>
                </a:lnTo>
                <a:lnTo>
                  <a:pt x="480" y="221"/>
                </a:lnTo>
                <a:lnTo>
                  <a:pt x="480" y="225"/>
                </a:lnTo>
                <a:lnTo>
                  <a:pt x="480" y="227"/>
                </a:lnTo>
                <a:lnTo>
                  <a:pt x="480" y="228"/>
                </a:lnTo>
                <a:lnTo>
                  <a:pt x="480" y="229"/>
                </a:lnTo>
                <a:lnTo>
                  <a:pt x="480" y="230"/>
                </a:lnTo>
                <a:lnTo>
                  <a:pt x="480" y="232"/>
                </a:lnTo>
                <a:lnTo>
                  <a:pt x="480" y="233"/>
                </a:lnTo>
                <a:lnTo>
                  <a:pt x="479" y="234"/>
                </a:lnTo>
                <a:lnTo>
                  <a:pt x="479" y="235"/>
                </a:lnTo>
                <a:lnTo>
                  <a:pt x="478" y="236"/>
                </a:lnTo>
                <a:lnTo>
                  <a:pt x="476" y="237"/>
                </a:lnTo>
                <a:lnTo>
                  <a:pt x="473" y="239"/>
                </a:lnTo>
                <a:lnTo>
                  <a:pt x="471" y="239"/>
                </a:lnTo>
                <a:lnTo>
                  <a:pt x="469" y="240"/>
                </a:lnTo>
                <a:lnTo>
                  <a:pt x="466" y="240"/>
                </a:lnTo>
                <a:lnTo>
                  <a:pt x="463" y="241"/>
                </a:lnTo>
                <a:lnTo>
                  <a:pt x="461" y="241"/>
                </a:lnTo>
                <a:lnTo>
                  <a:pt x="459" y="241"/>
                </a:lnTo>
                <a:lnTo>
                  <a:pt x="458" y="241"/>
                </a:lnTo>
                <a:lnTo>
                  <a:pt x="457" y="241"/>
                </a:lnTo>
                <a:lnTo>
                  <a:pt x="457" y="267"/>
                </a:lnTo>
                <a:lnTo>
                  <a:pt x="471" y="272"/>
                </a:lnTo>
                <a:lnTo>
                  <a:pt x="472" y="272"/>
                </a:lnTo>
                <a:lnTo>
                  <a:pt x="473" y="274"/>
                </a:lnTo>
                <a:lnTo>
                  <a:pt x="475" y="275"/>
                </a:lnTo>
                <a:lnTo>
                  <a:pt x="476" y="276"/>
                </a:lnTo>
                <a:lnTo>
                  <a:pt x="477" y="278"/>
                </a:lnTo>
                <a:lnTo>
                  <a:pt x="477" y="281"/>
                </a:lnTo>
                <a:lnTo>
                  <a:pt x="477" y="284"/>
                </a:lnTo>
                <a:lnTo>
                  <a:pt x="476" y="287"/>
                </a:lnTo>
                <a:lnTo>
                  <a:pt x="476" y="289"/>
                </a:lnTo>
                <a:lnTo>
                  <a:pt x="475" y="291"/>
                </a:lnTo>
                <a:lnTo>
                  <a:pt x="475" y="292"/>
                </a:lnTo>
                <a:lnTo>
                  <a:pt x="475" y="294"/>
                </a:lnTo>
                <a:lnTo>
                  <a:pt x="475" y="295"/>
                </a:lnTo>
                <a:lnTo>
                  <a:pt x="473" y="295"/>
                </a:lnTo>
                <a:lnTo>
                  <a:pt x="472" y="296"/>
                </a:lnTo>
                <a:lnTo>
                  <a:pt x="472" y="297"/>
                </a:lnTo>
                <a:lnTo>
                  <a:pt x="470" y="298"/>
                </a:lnTo>
                <a:lnTo>
                  <a:pt x="469" y="298"/>
                </a:lnTo>
                <a:lnTo>
                  <a:pt x="466" y="299"/>
                </a:lnTo>
                <a:lnTo>
                  <a:pt x="464" y="299"/>
                </a:lnTo>
                <a:lnTo>
                  <a:pt x="461" y="298"/>
                </a:lnTo>
                <a:lnTo>
                  <a:pt x="458" y="298"/>
                </a:lnTo>
                <a:lnTo>
                  <a:pt x="456" y="298"/>
                </a:lnTo>
                <a:lnTo>
                  <a:pt x="454" y="298"/>
                </a:lnTo>
                <a:lnTo>
                  <a:pt x="451" y="298"/>
                </a:lnTo>
                <a:lnTo>
                  <a:pt x="450" y="298"/>
                </a:lnTo>
                <a:lnTo>
                  <a:pt x="442" y="322"/>
                </a:lnTo>
                <a:lnTo>
                  <a:pt x="455" y="331"/>
                </a:lnTo>
                <a:lnTo>
                  <a:pt x="456" y="332"/>
                </a:lnTo>
                <a:lnTo>
                  <a:pt x="457" y="333"/>
                </a:lnTo>
                <a:lnTo>
                  <a:pt x="458" y="334"/>
                </a:lnTo>
                <a:lnTo>
                  <a:pt x="458" y="336"/>
                </a:lnTo>
                <a:lnTo>
                  <a:pt x="458" y="338"/>
                </a:lnTo>
                <a:lnTo>
                  <a:pt x="458" y="340"/>
                </a:lnTo>
                <a:lnTo>
                  <a:pt x="457" y="344"/>
                </a:lnTo>
                <a:lnTo>
                  <a:pt x="456" y="346"/>
                </a:lnTo>
                <a:lnTo>
                  <a:pt x="455" y="348"/>
                </a:lnTo>
                <a:lnTo>
                  <a:pt x="454" y="350"/>
                </a:lnTo>
                <a:lnTo>
                  <a:pt x="454" y="351"/>
                </a:lnTo>
                <a:lnTo>
                  <a:pt x="452" y="352"/>
                </a:lnTo>
                <a:lnTo>
                  <a:pt x="452" y="353"/>
                </a:lnTo>
                <a:lnTo>
                  <a:pt x="451" y="353"/>
                </a:lnTo>
                <a:lnTo>
                  <a:pt x="450" y="354"/>
                </a:lnTo>
                <a:lnTo>
                  <a:pt x="449" y="355"/>
                </a:lnTo>
                <a:lnTo>
                  <a:pt x="448" y="355"/>
                </a:lnTo>
                <a:lnTo>
                  <a:pt x="445" y="355"/>
                </a:lnTo>
                <a:lnTo>
                  <a:pt x="443" y="355"/>
                </a:lnTo>
                <a:lnTo>
                  <a:pt x="441" y="354"/>
                </a:lnTo>
                <a:lnTo>
                  <a:pt x="438" y="354"/>
                </a:lnTo>
                <a:lnTo>
                  <a:pt x="436" y="353"/>
                </a:lnTo>
                <a:lnTo>
                  <a:pt x="432" y="352"/>
                </a:lnTo>
                <a:lnTo>
                  <a:pt x="431" y="351"/>
                </a:lnTo>
                <a:lnTo>
                  <a:pt x="429" y="351"/>
                </a:lnTo>
                <a:lnTo>
                  <a:pt x="428" y="350"/>
                </a:lnTo>
                <a:lnTo>
                  <a:pt x="414" y="372"/>
                </a:lnTo>
                <a:lnTo>
                  <a:pt x="424" y="383"/>
                </a:lnTo>
                <a:lnTo>
                  <a:pt x="424" y="385"/>
                </a:lnTo>
                <a:lnTo>
                  <a:pt x="425" y="386"/>
                </a:lnTo>
                <a:lnTo>
                  <a:pt x="425" y="387"/>
                </a:lnTo>
                <a:lnTo>
                  <a:pt x="425" y="389"/>
                </a:lnTo>
                <a:lnTo>
                  <a:pt x="425" y="391"/>
                </a:lnTo>
                <a:lnTo>
                  <a:pt x="424" y="393"/>
                </a:lnTo>
                <a:lnTo>
                  <a:pt x="423" y="396"/>
                </a:lnTo>
                <a:lnTo>
                  <a:pt x="421" y="399"/>
                </a:lnTo>
                <a:lnTo>
                  <a:pt x="418" y="400"/>
                </a:lnTo>
                <a:lnTo>
                  <a:pt x="418" y="401"/>
                </a:lnTo>
                <a:lnTo>
                  <a:pt x="417" y="402"/>
                </a:lnTo>
                <a:lnTo>
                  <a:pt x="416" y="402"/>
                </a:lnTo>
                <a:lnTo>
                  <a:pt x="416" y="403"/>
                </a:lnTo>
                <a:lnTo>
                  <a:pt x="415" y="403"/>
                </a:lnTo>
                <a:lnTo>
                  <a:pt x="415" y="405"/>
                </a:lnTo>
                <a:lnTo>
                  <a:pt x="414" y="405"/>
                </a:lnTo>
                <a:lnTo>
                  <a:pt x="411" y="406"/>
                </a:lnTo>
                <a:lnTo>
                  <a:pt x="410" y="406"/>
                </a:lnTo>
                <a:lnTo>
                  <a:pt x="408" y="405"/>
                </a:lnTo>
                <a:lnTo>
                  <a:pt x="407" y="403"/>
                </a:lnTo>
                <a:lnTo>
                  <a:pt x="404" y="402"/>
                </a:lnTo>
                <a:lnTo>
                  <a:pt x="402" y="401"/>
                </a:lnTo>
                <a:lnTo>
                  <a:pt x="400" y="400"/>
                </a:lnTo>
                <a:lnTo>
                  <a:pt x="397" y="398"/>
                </a:lnTo>
                <a:lnTo>
                  <a:pt x="395" y="396"/>
                </a:lnTo>
                <a:lnTo>
                  <a:pt x="394" y="395"/>
                </a:lnTo>
                <a:lnTo>
                  <a:pt x="393" y="395"/>
                </a:lnTo>
                <a:lnTo>
                  <a:pt x="393" y="394"/>
                </a:lnTo>
                <a:lnTo>
                  <a:pt x="374" y="412"/>
                </a:lnTo>
                <a:close/>
              </a:path>
            </a:pathLst>
          </a:custGeom>
          <a:solidFill>
            <a:srgbClr val="96AEB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30" name="Freeform 226">
            <a:extLst>
              <a:ext uri="{FF2B5EF4-FFF2-40B4-BE49-F238E27FC236}">
                <a16:creationId xmlns:a16="http://schemas.microsoft.com/office/drawing/2014/main" id="{640D986E-C56A-5648-88FF-72386DA8C083}"/>
              </a:ext>
            </a:extLst>
          </p:cNvPr>
          <p:cNvSpPr>
            <a:spLocks/>
          </p:cNvSpPr>
          <p:nvPr/>
        </p:nvSpPr>
        <p:spPr bwMode="auto">
          <a:xfrm>
            <a:off x="3332163" y="4843463"/>
            <a:ext cx="127000" cy="127000"/>
          </a:xfrm>
          <a:custGeom>
            <a:avLst/>
            <a:gdLst>
              <a:gd name="T0" fmla="*/ 2147483647 w 480"/>
              <a:gd name="T1" fmla="*/ 2147483647 h 479"/>
              <a:gd name="T2" fmla="*/ 2147483647 w 480"/>
              <a:gd name="T3" fmla="*/ 2147483647 h 479"/>
              <a:gd name="T4" fmla="*/ 2147483647 w 480"/>
              <a:gd name="T5" fmla="*/ 2147483647 h 479"/>
              <a:gd name="T6" fmla="*/ 2147483647 w 480"/>
              <a:gd name="T7" fmla="*/ 2147483647 h 479"/>
              <a:gd name="T8" fmla="*/ 2147483647 w 480"/>
              <a:gd name="T9" fmla="*/ 2147483647 h 479"/>
              <a:gd name="T10" fmla="*/ 2147483647 w 480"/>
              <a:gd name="T11" fmla="*/ 2147483647 h 479"/>
              <a:gd name="T12" fmla="*/ 2147483647 w 480"/>
              <a:gd name="T13" fmla="*/ 2147483647 h 479"/>
              <a:gd name="T14" fmla="*/ 2147483647 w 480"/>
              <a:gd name="T15" fmla="*/ 2147483647 h 479"/>
              <a:gd name="T16" fmla="*/ 2147483647 w 480"/>
              <a:gd name="T17" fmla="*/ 2147483647 h 479"/>
              <a:gd name="T18" fmla="*/ 2147483647 w 480"/>
              <a:gd name="T19" fmla="*/ 2147483647 h 479"/>
              <a:gd name="T20" fmla="*/ 2147483647 w 480"/>
              <a:gd name="T21" fmla="*/ 2147483647 h 479"/>
              <a:gd name="T22" fmla="*/ 2147483647 w 480"/>
              <a:gd name="T23" fmla="*/ 2147483647 h 479"/>
              <a:gd name="T24" fmla="*/ 2147483647 w 480"/>
              <a:gd name="T25" fmla="*/ 2147483647 h 479"/>
              <a:gd name="T26" fmla="*/ 2147483647 w 480"/>
              <a:gd name="T27" fmla="*/ 2147483647 h 479"/>
              <a:gd name="T28" fmla="*/ 2147483647 w 480"/>
              <a:gd name="T29" fmla="*/ 2147483647 h 479"/>
              <a:gd name="T30" fmla="*/ 2147483647 w 480"/>
              <a:gd name="T31" fmla="*/ 2147483647 h 479"/>
              <a:gd name="T32" fmla="*/ 2147483647 w 480"/>
              <a:gd name="T33" fmla="*/ 2147483647 h 479"/>
              <a:gd name="T34" fmla="*/ 2147483647 w 480"/>
              <a:gd name="T35" fmla="*/ 2147483647 h 479"/>
              <a:gd name="T36" fmla="*/ 2147483647 w 480"/>
              <a:gd name="T37" fmla="*/ 2147483647 h 479"/>
              <a:gd name="T38" fmla="*/ 2147483647 w 480"/>
              <a:gd name="T39" fmla="*/ 2147483647 h 479"/>
              <a:gd name="T40" fmla="*/ 2147483647 w 480"/>
              <a:gd name="T41" fmla="*/ 2147483647 h 479"/>
              <a:gd name="T42" fmla="*/ 0 w 480"/>
              <a:gd name="T43" fmla="*/ 2147483647 h 479"/>
              <a:gd name="T44" fmla="*/ 2147483647 w 480"/>
              <a:gd name="T45" fmla="*/ 2147483647 h 479"/>
              <a:gd name="T46" fmla="*/ 2147483647 w 480"/>
              <a:gd name="T47" fmla="*/ 2147483647 h 479"/>
              <a:gd name="T48" fmla="*/ 2147483647 w 480"/>
              <a:gd name="T49" fmla="*/ 2147483647 h 479"/>
              <a:gd name="T50" fmla="*/ 2147483647 w 480"/>
              <a:gd name="T51" fmla="*/ 2147483647 h 479"/>
              <a:gd name="T52" fmla="*/ 2147483647 w 480"/>
              <a:gd name="T53" fmla="*/ 2147483647 h 479"/>
              <a:gd name="T54" fmla="*/ 2147483647 w 480"/>
              <a:gd name="T55" fmla="*/ 2147483647 h 479"/>
              <a:gd name="T56" fmla="*/ 2147483647 w 480"/>
              <a:gd name="T57" fmla="*/ 2147483647 h 479"/>
              <a:gd name="T58" fmla="*/ 2147483647 w 480"/>
              <a:gd name="T59" fmla="*/ 2147483647 h 479"/>
              <a:gd name="T60" fmla="*/ 2147483647 w 480"/>
              <a:gd name="T61" fmla="*/ 2147483647 h 479"/>
              <a:gd name="T62" fmla="*/ 2147483647 w 480"/>
              <a:gd name="T63" fmla="*/ 2147483647 h 479"/>
              <a:gd name="T64" fmla="*/ 2147483647 w 480"/>
              <a:gd name="T65" fmla="*/ 2147483647 h 479"/>
              <a:gd name="T66" fmla="*/ 2147483647 w 480"/>
              <a:gd name="T67" fmla="*/ 2147483647 h 479"/>
              <a:gd name="T68" fmla="*/ 2147483647 w 480"/>
              <a:gd name="T69" fmla="*/ 2147483647 h 479"/>
              <a:gd name="T70" fmla="*/ 2147483647 w 480"/>
              <a:gd name="T71" fmla="*/ 2147483647 h 479"/>
              <a:gd name="T72" fmla="*/ 2147483647 w 480"/>
              <a:gd name="T73" fmla="*/ 2147483647 h 479"/>
              <a:gd name="T74" fmla="*/ 2147483647 w 480"/>
              <a:gd name="T75" fmla="*/ 0 h 479"/>
              <a:gd name="T76" fmla="*/ 2147483647 w 480"/>
              <a:gd name="T77" fmla="*/ 2147483647 h 479"/>
              <a:gd name="T78" fmla="*/ 2147483647 w 480"/>
              <a:gd name="T79" fmla="*/ 2147483647 h 479"/>
              <a:gd name="T80" fmla="*/ 2147483647 w 480"/>
              <a:gd name="T81" fmla="*/ 2147483647 h 479"/>
              <a:gd name="T82" fmla="*/ 2147483647 w 480"/>
              <a:gd name="T83" fmla="*/ 2147483647 h 479"/>
              <a:gd name="T84" fmla="*/ 2147483647 w 480"/>
              <a:gd name="T85" fmla="*/ 2147483647 h 479"/>
              <a:gd name="T86" fmla="*/ 2147483647 w 480"/>
              <a:gd name="T87" fmla="*/ 2147483647 h 479"/>
              <a:gd name="T88" fmla="*/ 2147483647 w 480"/>
              <a:gd name="T89" fmla="*/ 2147483647 h 479"/>
              <a:gd name="T90" fmla="*/ 2147483647 w 480"/>
              <a:gd name="T91" fmla="*/ 2147483647 h 479"/>
              <a:gd name="T92" fmla="*/ 2147483647 w 480"/>
              <a:gd name="T93" fmla="*/ 2147483647 h 479"/>
              <a:gd name="T94" fmla="*/ 2147483647 w 480"/>
              <a:gd name="T95" fmla="*/ 2147483647 h 479"/>
              <a:gd name="T96" fmla="*/ 2147483647 w 480"/>
              <a:gd name="T97" fmla="*/ 2147483647 h 479"/>
              <a:gd name="T98" fmla="*/ 2147483647 w 480"/>
              <a:gd name="T99" fmla="*/ 2147483647 h 479"/>
              <a:gd name="T100" fmla="*/ 2147483647 w 480"/>
              <a:gd name="T101" fmla="*/ 2147483647 h 479"/>
              <a:gd name="T102" fmla="*/ 2147483647 w 480"/>
              <a:gd name="T103" fmla="*/ 2147483647 h 479"/>
              <a:gd name="T104" fmla="*/ 2147483647 w 480"/>
              <a:gd name="T105" fmla="*/ 2147483647 h 479"/>
              <a:gd name="T106" fmla="*/ 2147483647 w 480"/>
              <a:gd name="T107" fmla="*/ 2147483647 h 479"/>
              <a:gd name="T108" fmla="*/ 2147483647 w 480"/>
              <a:gd name="T109" fmla="*/ 2147483647 h 479"/>
              <a:gd name="T110" fmla="*/ 2147483647 w 480"/>
              <a:gd name="T111" fmla="*/ 2147483647 h 479"/>
              <a:gd name="T112" fmla="*/ 2147483647 w 480"/>
              <a:gd name="T113" fmla="*/ 2147483647 h 479"/>
              <a:gd name="T114" fmla="*/ 2147483647 w 480"/>
              <a:gd name="T115" fmla="*/ 2147483647 h 479"/>
              <a:gd name="T116" fmla="*/ 2147483647 w 480"/>
              <a:gd name="T117" fmla="*/ 2147483647 h 479"/>
              <a:gd name="T118" fmla="*/ 2147483647 w 480"/>
              <a:gd name="T119" fmla="*/ 2147483647 h 479"/>
              <a:gd name="T120" fmla="*/ 2147483647 w 480"/>
              <a:gd name="T121" fmla="*/ 2147483647 h 479"/>
              <a:gd name="T122" fmla="*/ 2147483647 w 480"/>
              <a:gd name="T123" fmla="*/ 2147483647 h 47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80"/>
              <a:gd name="T187" fmla="*/ 0 h 479"/>
              <a:gd name="T188" fmla="*/ 480 w 480"/>
              <a:gd name="T189" fmla="*/ 479 h 47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80" h="479">
                <a:moveTo>
                  <a:pt x="374" y="412"/>
                </a:moveTo>
                <a:lnTo>
                  <a:pt x="380" y="427"/>
                </a:lnTo>
                <a:lnTo>
                  <a:pt x="381" y="428"/>
                </a:lnTo>
                <a:lnTo>
                  <a:pt x="381" y="429"/>
                </a:lnTo>
                <a:lnTo>
                  <a:pt x="381" y="430"/>
                </a:lnTo>
                <a:lnTo>
                  <a:pt x="381" y="431"/>
                </a:lnTo>
                <a:lnTo>
                  <a:pt x="380" y="434"/>
                </a:lnTo>
                <a:lnTo>
                  <a:pt x="379" y="436"/>
                </a:lnTo>
                <a:lnTo>
                  <a:pt x="376" y="437"/>
                </a:lnTo>
                <a:lnTo>
                  <a:pt x="374" y="440"/>
                </a:lnTo>
                <a:lnTo>
                  <a:pt x="372" y="441"/>
                </a:lnTo>
                <a:lnTo>
                  <a:pt x="371" y="442"/>
                </a:lnTo>
                <a:lnTo>
                  <a:pt x="369" y="442"/>
                </a:lnTo>
                <a:lnTo>
                  <a:pt x="368" y="443"/>
                </a:lnTo>
                <a:lnTo>
                  <a:pt x="367" y="443"/>
                </a:lnTo>
                <a:lnTo>
                  <a:pt x="366" y="444"/>
                </a:lnTo>
                <a:lnTo>
                  <a:pt x="365" y="444"/>
                </a:lnTo>
                <a:lnTo>
                  <a:pt x="364" y="444"/>
                </a:lnTo>
                <a:lnTo>
                  <a:pt x="361" y="443"/>
                </a:lnTo>
                <a:lnTo>
                  <a:pt x="360" y="443"/>
                </a:lnTo>
                <a:lnTo>
                  <a:pt x="358" y="441"/>
                </a:lnTo>
                <a:lnTo>
                  <a:pt x="356" y="440"/>
                </a:lnTo>
                <a:lnTo>
                  <a:pt x="354" y="437"/>
                </a:lnTo>
                <a:lnTo>
                  <a:pt x="353" y="435"/>
                </a:lnTo>
                <a:lnTo>
                  <a:pt x="351" y="434"/>
                </a:lnTo>
                <a:lnTo>
                  <a:pt x="349" y="431"/>
                </a:lnTo>
                <a:lnTo>
                  <a:pt x="348" y="430"/>
                </a:lnTo>
                <a:lnTo>
                  <a:pt x="347" y="429"/>
                </a:lnTo>
                <a:lnTo>
                  <a:pt x="325" y="441"/>
                </a:lnTo>
                <a:lnTo>
                  <a:pt x="327" y="456"/>
                </a:lnTo>
                <a:lnTo>
                  <a:pt x="327" y="457"/>
                </a:lnTo>
                <a:lnTo>
                  <a:pt x="327" y="458"/>
                </a:lnTo>
                <a:lnTo>
                  <a:pt x="327" y="461"/>
                </a:lnTo>
                <a:lnTo>
                  <a:pt x="326" y="462"/>
                </a:lnTo>
                <a:lnTo>
                  <a:pt x="325" y="463"/>
                </a:lnTo>
                <a:lnTo>
                  <a:pt x="323" y="465"/>
                </a:lnTo>
                <a:lnTo>
                  <a:pt x="320" y="466"/>
                </a:lnTo>
                <a:lnTo>
                  <a:pt x="317" y="468"/>
                </a:lnTo>
                <a:lnTo>
                  <a:pt x="314" y="468"/>
                </a:lnTo>
                <a:lnTo>
                  <a:pt x="313" y="469"/>
                </a:lnTo>
                <a:lnTo>
                  <a:pt x="312" y="469"/>
                </a:lnTo>
                <a:lnTo>
                  <a:pt x="311" y="469"/>
                </a:lnTo>
                <a:lnTo>
                  <a:pt x="310" y="469"/>
                </a:lnTo>
                <a:lnTo>
                  <a:pt x="309" y="469"/>
                </a:lnTo>
                <a:lnTo>
                  <a:pt x="307" y="469"/>
                </a:lnTo>
                <a:lnTo>
                  <a:pt x="306" y="469"/>
                </a:lnTo>
                <a:lnTo>
                  <a:pt x="304" y="468"/>
                </a:lnTo>
                <a:lnTo>
                  <a:pt x="303" y="466"/>
                </a:lnTo>
                <a:lnTo>
                  <a:pt x="302" y="465"/>
                </a:lnTo>
                <a:lnTo>
                  <a:pt x="300" y="463"/>
                </a:lnTo>
                <a:lnTo>
                  <a:pt x="299" y="461"/>
                </a:lnTo>
                <a:lnTo>
                  <a:pt x="298" y="458"/>
                </a:lnTo>
                <a:lnTo>
                  <a:pt x="297" y="456"/>
                </a:lnTo>
                <a:lnTo>
                  <a:pt x="296" y="454"/>
                </a:lnTo>
                <a:lnTo>
                  <a:pt x="295" y="451"/>
                </a:lnTo>
                <a:lnTo>
                  <a:pt x="295" y="450"/>
                </a:lnTo>
                <a:lnTo>
                  <a:pt x="270" y="456"/>
                </a:lnTo>
                <a:lnTo>
                  <a:pt x="268" y="471"/>
                </a:lnTo>
                <a:lnTo>
                  <a:pt x="268" y="472"/>
                </a:lnTo>
                <a:lnTo>
                  <a:pt x="268" y="473"/>
                </a:lnTo>
                <a:lnTo>
                  <a:pt x="266" y="475"/>
                </a:lnTo>
                <a:lnTo>
                  <a:pt x="265" y="477"/>
                </a:lnTo>
                <a:lnTo>
                  <a:pt x="264" y="478"/>
                </a:lnTo>
                <a:lnTo>
                  <a:pt x="262" y="478"/>
                </a:lnTo>
                <a:lnTo>
                  <a:pt x="258" y="479"/>
                </a:lnTo>
                <a:lnTo>
                  <a:pt x="255" y="479"/>
                </a:lnTo>
                <a:lnTo>
                  <a:pt x="252" y="479"/>
                </a:lnTo>
                <a:lnTo>
                  <a:pt x="251" y="479"/>
                </a:lnTo>
                <a:lnTo>
                  <a:pt x="250" y="479"/>
                </a:lnTo>
                <a:lnTo>
                  <a:pt x="249" y="479"/>
                </a:lnTo>
                <a:lnTo>
                  <a:pt x="248" y="479"/>
                </a:lnTo>
                <a:lnTo>
                  <a:pt x="247" y="479"/>
                </a:lnTo>
                <a:lnTo>
                  <a:pt x="245" y="478"/>
                </a:lnTo>
                <a:lnTo>
                  <a:pt x="244" y="478"/>
                </a:lnTo>
                <a:lnTo>
                  <a:pt x="243" y="477"/>
                </a:lnTo>
                <a:lnTo>
                  <a:pt x="242" y="475"/>
                </a:lnTo>
                <a:lnTo>
                  <a:pt x="241" y="473"/>
                </a:lnTo>
                <a:lnTo>
                  <a:pt x="241" y="471"/>
                </a:lnTo>
                <a:lnTo>
                  <a:pt x="240" y="468"/>
                </a:lnTo>
                <a:lnTo>
                  <a:pt x="240" y="465"/>
                </a:lnTo>
                <a:lnTo>
                  <a:pt x="240" y="463"/>
                </a:lnTo>
                <a:lnTo>
                  <a:pt x="238" y="461"/>
                </a:lnTo>
                <a:lnTo>
                  <a:pt x="238" y="458"/>
                </a:lnTo>
                <a:lnTo>
                  <a:pt x="238" y="457"/>
                </a:lnTo>
                <a:lnTo>
                  <a:pt x="213" y="456"/>
                </a:lnTo>
                <a:lnTo>
                  <a:pt x="207" y="470"/>
                </a:lnTo>
                <a:lnTo>
                  <a:pt x="207" y="471"/>
                </a:lnTo>
                <a:lnTo>
                  <a:pt x="207" y="472"/>
                </a:lnTo>
                <a:lnTo>
                  <a:pt x="206" y="473"/>
                </a:lnTo>
                <a:lnTo>
                  <a:pt x="205" y="475"/>
                </a:lnTo>
                <a:lnTo>
                  <a:pt x="202" y="476"/>
                </a:lnTo>
                <a:lnTo>
                  <a:pt x="200" y="476"/>
                </a:lnTo>
                <a:lnTo>
                  <a:pt x="196" y="476"/>
                </a:lnTo>
                <a:lnTo>
                  <a:pt x="193" y="475"/>
                </a:lnTo>
                <a:lnTo>
                  <a:pt x="191" y="475"/>
                </a:lnTo>
                <a:lnTo>
                  <a:pt x="189" y="475"/>
                </a:lnTo>
                <a:lnTo>
                  <a:pt x="188" y="473"/>
                </a:lnTo>
                <a:lnTo>
                  <a:pt x="187" y="473"/>
                </a:lnTo>
                <a:lnTo>
                  <a:pt x="186" y="473"/>
                </a:lnTo>
                <a:lnTo>
                  <a:pt x="185" y="472"/>
                </a:lnTo>
                <a:lnTo>
                  <a:pt x="183" y="472"/>
                </a:lnTo>
                <a:lnTo>
                  <a:pt x="182" y="471"/>
                </a:lnTo>
                <a:lnTo>
                  <a:pt x="182" y="470"/>
                </a:lnTo>
                <a:lnTo>
                  <a:pt x="181" y="468"/>
                </a:lnTo>
                <a:lnTo>
                  <a:pt x="181" y="465"/>
                </a:lnTo>
                <a:lnTo>
                  <a:pt x="181" y="463"/>
                </a:lnTo>
                <a:lnTo>
                  <a:pt x="181" y="461"/>
                </a:lnTo>
                <a:lnTo>
                  <a:pt x="181" y="457"/>
                </a:lnTo>
                <a:lnTo>
                  <a:pt x="181" y="455"/>
                </a:lnTo>
                <a:lnTo>
                  <a:pt x="182" y="452"/>
                </a:lnTo>
                <a:lnTo>
                  <a:pt x="182" y="450"/>
                </a:lnTo>
                <a:lnTo>
                  <a:pt x="182" y="449"/>
                </a:lnTo>
                <a:lnTo>
                  <a:pt x="158" y="442"/>
                </a:lnTo>
                <a:lnTo>
                  <a:pt x="148" y="455"/>
                </a:lnTo>
                <a:lnTo>
                  <a:pt x="147" y="456"/>
                </a:lnTo>
                <a:lnTo>
                  <a:pt x="146" y="457"/>
                </a:lnTo>
                <a:lnTo>
                  <a:pt x="144" y="457"/>
                </a:lnTo>
                <a:lnTo>
                  <a:pt x="143" y="458"/>
                </a:lnTo>
                <a:lnTo>
                  <a:pt x="139" y="457"/>
                </a:lnTo>
                <a:lnTo>
                  <a:pt x="137" y="456"/>
                </a:lnTo>
                <a:lnTo>
                  <a:pt x="133" y="455"/>
                </a:lnTo>
                <a:lnTo>
                  <a:pt x="132" y="454"/>
                </a:lnTo>
                <a:lnTo>
                  <a:pt x="130" y="452"/>
                </a:lnTo>
                <a:lnTo>
                  <a:pt x="129" y="452"/>
                </a:lnTo>
                <a:lnTo>
                  <a:pt x="129" y="451"/>
                </a:lnTo>
                <a:lnTo>
                  <a:pt x="127" y="451"/>
                </a:lnTo>
                <a:lnTo>
                  <a:pt x="126" y="450"/>
                </a:lnTo>
                <a:lnTo>
                  <a:pt x="125" y="449"/>
                </a:lnTo>
                <a:lnTo>
                  <a:pt x="125" y="448"/>
                </a:lnTo>
                <a:lnTo>
                  <a:pt x="124" y="447"/>
                </a:lnTo>
                <a:lnTo>
                  <a:pt x="124" y="444"/>
                </a:lnTo>
                <a:lnTo>
                  <a:pt x="125" y="442"/>
                </a:lnTo>
                <a:lnTo>
                  <a:pt x="125" y="440"/>
                </a:lnTo>
                <a:lnTo>
                  <a:pt x="126" y="437"/>
                </a:lnTo>
                <a:lnTo>
                  <a:pt x="127" y="435"/>
                </a:lnTo>
                <a:lnTo>
                  <a:pt x="127" y="433"/>
                </a:lnTo>
                <a:lnTo>
                  <a:pt x="129" y="430"/>
                </a:lnTo>
                <a:lnTo>
                  <a:pt x="130" y="428"/>
                </a:lnTo>
                <a:lnTo>
                  <a:pt x="130" y="427"/>
                </a:lnTo>
                <a:lnTo>
                  <a:pt x="109" y="413"/>
                </a:lnTo>
                <a:lnTo>
                  <a:pt x="96" y="423"/>
                </a:lnTo>
                <a:lnTo>
                  <a:pt x="95" y="424"/>
                </a:lnTo>
                <a:lnTo>
                  <a:pt x="92" y="426"/>
                </a:lnTo>
                <a:lnTo>
                  <a:pt x="91" y="426"/>
                </a:lnTo>
                <a:lnTo>
                  <a:pt x="89" y="426"/>
                </a:lnTo>
                <a:lnTo>
                  <a:pt x="86" y="424"/>
                </a:lnTo>
                <a:lnTo>
                  <a:pt x="84" y="422"/>
                </a:lnTo>
                <a:lnTo>
                  <a:pt x="82" y="420"/>
                </a:lnTo>
                <a:lnTo>
                  <a:pt x="79" y="419"/>
                </a:lnTo>
                <a:lnTo>
                  <a:pt x="78" y="417"/>
                </a:lnTo>
                <a:lnTo>
                  <a:pt x="78" y="416"/>
                </a:lnTo>
                <a:lnTo>
                  <a:pt x="77" y="416"/>
                </a:lnTo>
                <a:lnTo>
                  <a:pt x="77" y="415"/>
                </a:lnTo>
                <a:lnTo>
                  <a:pt x="76" y="415"/>
                </a:lnTo>
                <a:lnTo>
                  <a:pt x="76" y="414"/>
                </a:lnTo>
                <a:lnTo>
                  <a:pt x="75" y="413"/>
                </a:lnTo>
                <a:lnTo>
                  <a:pt x="75" y="412"/>
                </a:lnTo>
                <a:lnTo>
                  <a:pt x="75" y="409"/>
                </a:lnTo>
                <a:lnTo>
                  <a:pt x="75" y="408"/>
                </a:lnTo>
                <a:lnTo>
                  <a:pt x="76" y="406"/>
                </a:lnTo>
                <a:lnTo>
                  <a:pt x="77" y="403"/>
                </a:lnTo>
                <a:lnTo>
                  <a:pt x="78" y="401"/>
                </a:lnTo>
                <a:lnTo>
                  <a:pt x="81" y="399"/>
                </a:lnTo>
                <a:lnTo>
                  <a:pt x="82" y="396"/>
                </a:lnTo>
                <a:lnTo>
                  <a:pt x="83" y="395"/>
                </a:lnTo>
                <a:lnTo>
                  <a:pt x="84" y="393"/>
                </a:lnTo>
                <a:lnTo>
                  <a:pt x="85" y="392"/>
                </a:lnTo>
                <a:lnTo>
                  <a:pt x="68" y="373"/>
                </a:lnTo>
                <a:lnTo>
                  <a:pt x="54" y="380"/>
                </a:lnTo>
                <a:lnTo>
                  <a:pt x="53" y="380"/>
                </a:lnTo>
                <a:lnTo>
                  <a:pt x="51" y="380"/>
                </a:lnTo>
                <a:lnTo>
                  <a:pt x="50" y="380"/>
                </a:lnTo>
                <a:lnTo>
                  <a:pt x="48" y="380"/>
                </a:lnTo>
                <a:lnTo>
                  <a:pt x="46" y="380"/>
                </a:lnTo>
                <a:lnTo>
                  <a:pt x="44" y="378"/>
                </a:lnTo>
                <a:lnTo>
                  <a:pt x="42" y="375"/>
                </a:lnTo>
                <a:lnTo>
                  <a:pt x="40" y="373"/>
                </a:lnTo>
                <a:lnTo>
                  <a:pt x="39" y="371"/>
                </a:lnTo>
                <a:lnTo>
                  <a:pt x="39" y="369"/>
                </a:lnTo>
                <a:lnTo>
                  <a:pt x="37" y="368"/>
                </a:lnTo>
                <a:lnTo>
                  <a:pt x="37" y="367"/>
                </a:lnTo>
                <a:lnTo>
                  <a:pt x="36" y="367"/>
                </a:lnTo>
                <a:lnTo>
                  <a:pt x="36" y="366"/>
                </a:lnTo>
                <a:lnTo>
                  <a:pt x="36" y="365"/>
                </a:lnTo>
                <a:lnTo>
                  <a:pt x="36" y="364"/>
                </a:lnTo>
                <a:lnTo>
                  <a:pt x="36" y="362"/>
                </a:lnTo>
                <a:lnTo>
                  <a:pt x="36" y="360"/>
                </a:lnTo>
                <a:lnTo>
                  <a:pt x="37" y="359"/>
                </a:lnTo>
                <a:lnTo>
                  <a:pt x="39" y="358"/>
                </a:lnTo>
                <a:lnTo>
                  <a:pt x="41" y="355"/>
                </a:lnTo>
                <a:lnTo>
                  <a:pt x="42" y="354"/>
                </a:lnTo>
                <a:lnTo>
                  <a:pt x="44" y="352"/>
                </a:lnTo>
                <a:lnTo>
                  <a:pt x="47" y="350"/>
                </a:lnTo>
                <a:lnTo>
                  <a:pt x="48" y="348"/>
                </a:lnTo>
                <a:lnTo>
                  <a:pt x="50" y="347"/>
                </a:lnTo>
                <a:lnTo>
                  <a:pt x="50" y="346"/>
                </a:lnTo>
                <a:lnTo>
                  <a:pt x="51" y="346"/>
                </a:lnTo>
                <a:lnTo>
                  <a:pt x="39" y="324"/>
                </a:lnTo>
                <a:lnTo>
                  <a:pt x="23" y="326"/>
                </a:lnTo>
                <a:lnTo>
                  <a:pt x="22" y="326"/>
                </a:lnTo>
                <a:lnTo>
                  <a:pt x="21" y="326"/>
                </a:lnTo>
                <a:lnTo>
                  <a:pt x="20" y="326"/>
                </a:lnTo>
                <a:lnTo>
                  <a:pt x="18" y="326"/>
                </a:lnTo>
                <a:lnTo>
                  <a:pt x="16" y="324"/>
                </a:lnTo>
                <a:lnTo>
                  <a:pt x="15" y="323"/>
                </a:lnTo>
                <a:lnTo>
                  <a:pt x="14" y="319"/>
                </a:lnTo>
                <a:lnTo>
                  <a:pt x="13" y="317"/>
                </a:lnTo>
                <a:lnTo>
                  <a:pt x="12" y="315"/>
                </a:lnTo>
                <a:lnTo>
                  <a:pt x="12" y="312"/>
                </a:lnTo>
                <a:lnTo>
                  <a:pt x="11" y="311"/>
                </a:lnTo>
                <a:lnTo>
                  <a:pt x="11" y="310"/>
                </a:lnTo>
                <a:lnTo>
                  <a:pt x="11" y="309"/>
                </a:lnTo>
                <a:lnTo>
                  <a:pt x="11" y="308"/>
                </a:lnTo>
                <a:lnTo>
                  <a:pt x="11" y="306"/>
                </a:lnTo>
                <a:lnTo>
                  <a:pt x="11" y="305"/>
                </a:lnTo>
                <a:lnTo>
                  <a:pt x="12" y="304"/>
                </a:lnTo>
                <a:lnTo>
                  <a:pt x="13" y="302"/>
                </a:lnTo>
                <a:lnTo>
                  <a:pt x="15" y="301"/>
                </a:lnTo>
                <a:lnTo>
                  <a:pt x="18" y="299"/>
                </a:lnTo>
                <a:lnTo>
                  <a:pt x="20" y="298"/>
                </a:lnTo>
                <a:lnTo>
                  <a:pt x="22" y="297"/>
                </a:lnTo>
                <a:lnTo>
                  <a:pt x="25" y="296"/>
                </a:lnTo>
                <a:lnTo>
                  <a:pt x="27" y="295"/>
                </a:lnTo>
                <a:lnTo>
                  <a:pt x="28" y="295"/>
                </a:lnTo>
                <a:lnTo>
                  <a:pt x="29" y="294"/>
                </a:lnTo>
                <a:lnTo>
                  <a:pt x="30" y="294"/>
                </a:lnTo>
                <a:lnTo>
                  <a:pt x="25" y="269"/>
                </a:lnTo>
                <a:lnTo>
                  <a:pt x="8" y="267"/>
                </a:lnTo>
                <a:lnTo>
                  <a:pt x="7" y="267"/>
                </a:lnTo>
                <a:lnTo>
                  <a:pt x="6" y="267"/>
                </a:lnTo>
                <a:lnTo>
                  <a:pt x="5" y="267"/>
                </a:lnTo>
                <a:lnTo>
                  <a:pt x="3" y="265"/>
                </a:lnTo>
                <a:lnTo>
                  <a:pt x="2" y="263"/>
                </a:lnTo>
                <a:lnTo>
                  <a:pt x="1" y="261"/>
                </a:lnTo>
                <a:lnTo>
                  <a:pt x="1" y="258"/>
                </a:lnTo>
                <a:lnTo>
                  <a:pt x="1" y="255"/>
                </a:lnTo>
                <a:lnTo>
                  <a:pt x="0" y="253"/>
                </a:lnTo>
                <a:lnTo>
                  <a:pt x="0" y="250"/>
                </a:lnTo>
                <a:lnTo>
                  <a:pt x="0" y="249"/>
                </a:lnTo>
                <a:lnTo>
                  <a:pt x="0" y="248"/>
                </a:lnTo>
                <a:lnTo>
                  <a:pt x="0" y="247"/>
                </a:lnTo>
                <a:lnTo>
                  <a:pt x="1" y="247"/>
                </a:lnTo>
                <a:lnTo>
                  <a:pt x="1" y="244"/>
                </a:lnTo>
                <a:lnTo>
                  <a:pt x="2" y="243"/>
                </a:lnTo>
                <a:lnTo>
                  <a:pt x="3" y="242"/>
                </a:lnTo>
                <a:lnTo>
                  <a:pt x="5" y="241"/>
                </a:lnTo>
                <a:lnTo>
                  <a:pt x="7" y="241"/>
                </a:lnTo>
                <a:lnTo>
                  <a:pt x="9" y="240"/>
                </a:lnTo>
                <a:lnTo>
                  <a:pt x="12" y="240"/>
                </a:lnTo>
                <a:lnTo>
                  <a:pt x="14" y="239"/>
                </a:lnTo>
                <a:lnTo>
                  <a:pt x="18" y="239"/>
                </a:lnTo>
                <a:lnTo>
                  <a:pt x="20" y="237"/>
                </a:lnTo>
                <a:lnTo>
                  <a:pt x="21" y="237"/>
                </a:lnTo>
                <a:lnTo>
                  <a:pt x="22" y="237"/>
                </a:lnTo>
                <a:lnTo>
                  <a:pt x="23" y="237"/>
                </a:lnTo>
                <a:lnTo>
                  <a:pt x="23" y="212"/>
                </a:lnTo>
                <a:lnTo>
                  <a:pt x="9" y="206"/>
                </a:lnTo>
                <a:lnTo>
                  <a:pt x="8" y="206"/>
                </a:lnTo>
                <a:lnTo>
                  <a:pt x="7" y="205"/>
                </a:lnTo>
                <a:lnTo>
                  <a:pt x="6" y="205"/>
                </a:lnTo>
                <a:lnTo>
                  <a:pt x="5" y="202"/>
                </a:lnTo>
                <a:lnTo>
                  <a:pt x="3" y="201"/>
                </a:lnTo>
                <a:lnTo>
                  <a:pt x="3" y="199"/>
                </a:lnTo>
                <a:lnTo>
                  <a:pt x="3" y="195"/>
                </a:lnTo>
                <a:lnTo>
                  <a:pt x="5" y="192"/>
                </a:lnTo>
                <a:lnTo>
                  <a:pt x="6" y="190"/>
                </a:lnTo>
                <a:lnTo>
                  <a:pt x="6" y="188"/>
                </a:lnTo>
                <a:lnTo>
                  <a:pt x="6" y="187"/>
                </a:lnTo>
                <a:lnTo>
                  <a:pt x="6" y="186"/>
                </a:lnTo>
                <a:lnTo>
                  <a:pt x="6" y="185"/>
                </a:lnTo>
                <a:lnTo>
                  <a:pt x="7" y="185"/>
                </a:lnTo>
                <a:lnTo>
                  <a:pt x="7" y="184"/>
                </a:lnTo>
                <a:lnTo>
                  <a:pt x="8" y="183"/>
                </a:lnTo>
                <a:lnTo>
                  <a:pt x="9" y="181"/>
                </a:lnTo>
                <a:lnTo>
                  <a:pt x="11" y="180"/>
                </a:lnTo>
                <a:lnTo>
                  <a:pt x="12" y="180"/>
                </a:lnTo>
                <a:lnTo>
                  <a:pt x="14" y="180"/>
                </a:lnTo>
                <a:lnTo>
                  <a:pt x="16" y="180"/>
                </a:lnTo>
                <a:lnTo>
                  <a:pt x="20" y="180"/>
                </a:lnTo>
                <a:lnTo>
                  <a:pt x="22" y="180"/>
                </a:lnTo>
                <a:lnTo>
                  <a:pt x="26" y="181"/>
                </a:lnTo>
                <a:lnTo>
                  <a:pt x="28" y="181"/>
                </a:lnTo>
                <a:lnTo>
                  <a:pt x="29" y="181"/>
                </a:lnTo>
                <a:lnTo>
                  <a:pt x="30" y="181"/>
                </a:lnTo>
                <a:lnTo>
                  <a:pt x="32" y="181"/>
                </a:lnTo>
                <a:lnTo>
                  <a:pt x="39" y="157"/>
                </a:lnTo>
                <a:lnTo>
                  <a:pt x="26" y="147"/>
                </a:lnTo>
                <a:lnTo>
                  <a:pt x="25" y="147"/>
                </a:lnTo>
                <a:lnTo>
                  <a:pt x="23" y="146"/>
                </a:lnTo>
                <a:lnTo>
                  <a:pt x="23" y="145"/>
                </a:lnTo>
                <a:lnTo>
                  <a:pt x="22" y="143"/>
                </a:lnTo>
                <a:lnTo>
                  <a:pt x="22" y="142"/>
                </a:lnTo>
                <a:lnTo>
                  <a:pt x="22" y="138"/>
                </a:lnTo>
                <a:lnTo>
                  <a:pt x="23" y="136"/>
                </a:lnTo>
                <a:lnTo>
                  <a:pt x="25" y="132"/>
                </a:lnTo>
                <a:lnTo>
                  <a:pt x="26" y="131"/>
                </a:lnTo>
                <a:lnTo>
                  <a:pt x="27" y="129"/>
                </a:lnTo>
                <a:lnTo>
                  <a:pt x="27" y="128"/>
                </a:lnTo>
                <a:lnTo>
                  <a:pt x="28" y="128"/>
                </a:lnTo>
                <a:lnTo>
                  <a:pt x="28" y="126"/>
                </a:lnTo>
                <a:lnTo>
                  <a:pt x="29" y="125"/>
                </a:lnTo>
                <a:lnTo>
                  <a:pt x="30" y="124"/>
                </a:lnTo>
                <a:lnTo>
                  <a:pt x="32" y="124"/>
                </a:lnTo>
                <a:lnTo>
                  <a:pt x="34" y="123"/>
                </a:lnTo>
                <a:lnTo>
                  <a:pt x="35" y="123"/>
                </a:lnTo>
                <a:lnTo>
                  <a:pt x="37" y="123"/>
                </a:lnTo>
                <a:lnTo>
                  <a:pt x="40" y="124"/>
                </a:lnTo>
                <a:lnTo>
                  <a:pt x="42" y="125"/>
                </a:lnTo>
                <a:lnTo>
                  <a:pt x="46" y="126"/>
                </a:lnTo>
                <a:lnTo>
                  <a:pt x="48" y="126"/>
                </a:lnTo>
                <a:lnTo>
                  <a:pt x="50" y="128"/>
                </a:lnTo>
                <a:lnTo>
                  <a:pt x="51" y="129"/>
                </a:lnTo>
                <a:lnTo>
                  <a:pt x="53" y="129"/>
                </a:lnTo>
                <a:lnTo>
                  <a:pt x="54" y="129"/>
                </a:lnTo>
                <a:lnTo>
                  <a:pt x="67" y="108"/>
                </a:lnTo>
                <a:lnTo>
                  <a:pt x="57" y="95"/>
                </a:lnTo>
                <a:lnTo>
                  <a:pt x="56" y="95"/>
                </a:lnTo>
                <a:lnTo>
                  <a:pt x="55" y="94"/>
                </a:lnTo>
                <a:lnTo>
                  <a:pt x="55" y="91"/>
                </a:lnTo>
                <a:lnTo>
                  <a:pt x="55" y="90"/>
                </a:lnTo>
                <a:lnTo>
                  <a:pt x="55" y="88"/>
                </a:lnTo>
                <a:lnTo>
                  <a:pt x="56" y="86"/>
                </a:lnTo>
                <a:lnTo>
                  <a:pt x="58" y="83"/>
                </a:lnTo>
                <a:lnTo>
                  <a:pt x="60" y="81"/>
                </a:lnTo>
                <a:lnTo>
                  <a:pt x="62" y="79"/>
                </a:lnTo>
                <a:lnTo>
                  <a:pt x="63" y="77"/>
                </a:lnTo>
                <a:lnTo>
                  <a:pt x="64" y="76"/>
                </a:lnTo>
                <a:lnTo>
                  <a:pt x="65" y="75"/>
                </a:lnTo>
                <a:lnTo>
                  <a:pt x="67" y="75"/>
                </a:lnTo>
                <a:lnTo>
                  <a:pt x="68" y="74"/>
                </a:lnTo>
                <a:lnTo>
                  <a:pt x="69" y="74"/>
                </a:lnTo>
                <a:lnTo>
                  <a:pt x="70" y="74"/>
                </a:lnTo>
                <a:lnTo>
                  <a:pt x="72" y="74"/>
                </a:lnTo>
                <a:lnTo>
                  <a:pt x="75" y="75"/>
                </a:lnTo>
                <a:lnTo>
                  <a:pt x="77" y="76"/>
                </a:lnTo>
                <a:lnTo>
                  <a:pt x="78" y="79"/>
                </a:lnTo>
                <a:lnTo>
                  <a:pt x="81" y="80"/>
                </a:lnTo>
                <a:lnTo>
                  <a:pt x="83" y="81"/>
                </a:lnTo>
                <a:lnTo>
                  <a:pt x="85" y="82"/>
                </a:lnTo>
                <a:lnTo>
                  <a:pt x="86" y="83"/>
                </a:lnTo>
                <a:lnTo>
                  <a:pt x="88" y="84"/>
                </a:lnTo>
                <a:lnTo>
                  <a:pt x="106" y="67"/>
                </a:lnTo>
                <a:lnTo>
                  <a:pt x="101" y="53"/>
                </a:lnTo>
                <a:lnTo>
                  <a:pt x="101" y="52"/>
                </a:lnTo>
                <a:lnTo>
                  <a:pt x="99" y="51"/>
                </a:lnTo>
                <a:lnTo>
                  <a:pt x="99" y="49"/>
                </a:lnTo>
                <a:lnTo>
                  <a:pt x="99" y="47"/>
                </a:lnTo>
                <a:lnTo>
                  <a:pt x="101" y="46"/>
                </a:lnTo>
                <a:lnTo>
                  <a:pt x="102" y="43"/>
                </a:lnTo>
                <a:lnTo>
                  <a:pt x="104" y="41"/>
                </a:lnTo>
                <a:lnTo>
                  <a:pt x="108" y="40"/>
                </a:lnTo>
                <a:lnTo>
                  <a:pt x="109" y="39"/>
                </a:lnTo>
                <a:lnTo>
                  <a:pt x="111" y="38"/>
                </a:lnTo>
                <a:lnTo>
                  <a:pt x="112" y="36"/>
                </a:lnTo>
                <a:lnTo>
                  <a:pt x="113" y="36"/>
                </a:lnTo>
                <a:lnTo>
                  <a:pt x="113" y="35"/>
                </a:lnTo>
                <a:lnTo>
                  <a:pt x="115" y="35"/>
                </a:lnTo>
                <a:lnTo>
                  <a:pt x="116" y="35"/>
                </a:lnTo>
                <a:lnTo>
                  <a:pt x="118" y="35"/>
                </a:lnTo>
                <a:lnTo>
                  <a:pt x="119" y="35"/>
                </a:lnTo>
                <a:lnTo>
                  <a:pt x="122" y="36"/>
                </a:lnTo>
                <a:lnTo>
                  <a:pt x="123" y="38"/>
                </a:lnTo>
                <a:lnTo>
                  <a:pt x="124" y="40"/>
                </a:lnTo>
                <a:lnTo>
                  <a:pt x="126" y="42"/>
                </a:lnTo>
                <a:lnTo>
                  <a:pt x="127" y="43"/>
                </a:lnTo>
                <a:lnTo>
                  <a:pt x="130" y="46"/>
                </a:lnTo>
                <a:lnTo>
                  <a:pt x="131" y="48"/>
                </a:lnTo>
                <a:lnTo>
                  <a:pt x="132" y="49"/>
                </a:lnTo>
                <a:lnTo>
                  <a:pt x="133" y="51"/>
                </a:lnTo>
                <a:lnTo>
                  <a:pt x="155" y="39"/>
                </a:lnTo>
                <a:lnTo>
                  <a:pt x="153" y="22"/>
                </a:lnTo>
                <a:lnTo>
                  <a:pt x="153" y="21"/>
                </a:lnTo>
                <a:lnTo>
                  <a:pt x="153" y="20"/>
                </a:lnTo>
                <a:lnTo>
                  <a:pt x="153" y="19"/>
                </a:lnTo>
                <a:lnTo>
                  <a:pt x="154" y="18"/>
                </a:lnTo>
                <a:lnTo>
                  <a:pt x="155" y="15"/>
                </a:lnTo>
                <a:lnTo>
                  <a:pt x="158" y="14"/>
                </a:lnTo>
                <a:lnTo>
                  <a:pt x="160" y="13"/>
                </a:lnTo>
                <a:lnTo>
                  <a:pt x="164" y="12"/>
                </a:lnTo>
                <a:lnTo>
                  <a:pt x="166" y="11"/>
                </a:lnTo>
                <a:lnTo>
                  <a:pt x="167" y="11"/>
                </a:lnTo>
                <a:lnTo>
                  <a:pt x="168" y="11"/>
                </a:lnTo>
                <a:lnTo>
                  <a:pt x="169" y="10"/>
                </a:lnTo>
                <a:lnTo>
                  <a:pt x="171" y="10"/>
                </a:lnTo>
                <a:lnTo>
                  <a:pt x="172" y="10"/>
                </a:lnTo>
                <a:lnTo>
                  <a:pt x="173" y="10"/>
                </a:lnTo>
                <a:lnTo>
                  <a:pt x="174" y="11"/>
                </a:lnTo>
                <a:lnTo>
                  <a:pt x="176" y="11"/>
                </a:lnTo>
                <a:lnTo>
                  <a:pt x="178" y="12"/>
                </a:lnTo>
                <a:lnTo>
                  <a:pt x="179" y="14"/>
                </a:lnTo>
                <a:lnTo>
                  <a:pt x="180" y="17"/>
                </a:lnTo>
                <a:lnTo>
                  <a:pt x="181" y="19"/>
                </a:lnTo>
                <a:lnTo>
                  <a:pt x="182" y="21"/>
                </a:lnTo>
                <a:lnTo>
                  <a:pt x="183" y="24"/>
                </a:lnTo>
                <a:lnTo>
                  <a:pt x="185" y="26"/>
                </a:lnTo>
                <a:lnTo>
                  <a:pt x="186" y="28"/>
                </a:lnTo>
                <a:lnTo>
                  <a:pt x="186" y="29"/>
                </a:lnTo>
                <a:lnTo>
                  <a:pt x="212" y="24"/>
                </a:lnTo>
                <a:lnTo>
                  <a:pt x="213" y="7"/>
                </a:lnTo>
                <a:lnTo>
                  <a:pt x="213" y="6"/>
                </a:lnTo>
                <a:lnTo>
                  <a:pt x="213" y="5"/>
                </a:lnTo>
                <a:lnTo>
                  <a:pt x="214" y="4"/>
                </a:lnTo>
                <a:lnTo>
                  <a:pt x="215" y="3"/>
                </a:lnTo>
                <a:lnTo>
                  <a:pt x="216" y="1"/>
                </a:lnTo>
                <a:lnTo>
                  <a:pt x="219" y="0"/>
                </a:lnTo>
                <a:lnTo>
                  <a:pt x="222" y="0"/>
                </a:lnTo>
                <a:lnTo>
                  <a:pt x="226" y="0"/>
                </a:lnTo>
                <a:lnTo>
                  <a:pt x="228" y="0"/>
                </a:lnTo>
                <a:lnTo>
                  <a:pt x="229" y="0"/>
                </a:lnTo>
                <a:lnTo>
                  <a:pt x="230" y="0"/>
                </a:lnTo>
                <a:lnTo>
                  <a:pt x="231" y="0"/>
                </a:lnTo>
                <a:lnTo>
                  <a:pt x="233" y="0"/>
                </a:lnTo>
                <a:lnTo>
                  <a:pt x="234" y="0"/>
                </a:lnTo>
                <a:lnTo>
                  <a:pt x="235" y="0"/>
                </a:lnTo>
                <a:lnTo>
                  <a:pt x="236" y="1"/>
                </a:lnTo>
                <a:lnTo>
                  <a:pt x="237" y="3"/>
                </a:lnTo>
                <a:lnTo>
                  <a:pt x="238" y="4"/>
                </a:lnTo>
                <a:lnTo>
                  <a:pt x="240" y="6"/>
                </a:lnTo>
                <a:lnTo>
                  <a:pt x="240" y="8"/>
                </a:lnTo>
                <a:lnTo>
                  <a:pt x="240" y="11"/>
                </a:lnTo>
                <a:lnTo>
                  <a:pt x="241" y="14"/>
                </a:lnTo>
                <a:lnTo>
                  <a:pt x="241" y="17"/>
                </a:lnTo>
                <a:lnTo>
                  <a:pt x="242" y="19"/>
                </a:lnTo>
                <a:lnTo>
                  <a:pt x="242" y="21"/>
                </a:lnTo>
                <a:lnTo>
                  <a:pt x="242" y="22"/>
                </a:lnTo>
                <a:lnTo>
                  <a:pt x="268" y="24"/>
                </a:lnTo>
                <a:lnTo>
                  <a:pt x="274" y="8"/>
                </a:lnTo>
                <a:lnTo>
                  <a:pt x="274" y="7"/>
                </a:lnTo>
                <a:lnTo>
                  <a:pt x="275" y="6"/>
                </a:lnTo>
                <a:lnTo>
                  <a:pt x="275" y="5"/>
                </a:lnTo>
                <a:lnTo>
                  <a:pt x="277" y="4"/>
                </a:lnTo>
                <a:lnTo>
                  <a:pt x="278" y="4"/>
                </a:lnTo>
                <a:lnTo>
                  <a:pt x="282" y="3"/>
                </a:lnTo>
                <a:lnTo>
                  <a:pt x="284" y="4"/>
                </a:lnTo>
                <a:lnTo>
                  <a:pt x="288" y="4"/>
                </a:lnTo>
                <a:lnTo>
                  <a:pt x="290" y="5"/>
                </a:lnTo>
                <a:lnTo>
                  <a:pt x="291" y="5"/>
                </a:lnTo>
                <a:lnTo>
                  <a:pt x="292" y="5"/>
                </a:lnTo>
                <a:lnTo>
                  <a:pt x="293" y="5"/>
                </a:lnTo>
                <a:lnTo>
                  <a:pt x="295" y="5"/>
                </a:lnTo>
                <a:lnTo>
                  <a:pt x="295" y="6"/>
                </a:lnTo>
                <a:lnTo>
                  <a:pt x="296" y="6"/>
                </a:lnTo>
                <a:lnTo>
                  <a:pt x="297" y="7"/>
                </a:lnTo>
                <a:lnTo>
                  <a:pt x="298" y="8"/>
                </a:lnTo>
                <a:lnTo>
                  <a:pt x="299" y="10"/>
                </a:lnTo>
                <a:lnTo>
                  <a:pt x="299" y="12"/>
                </a:lnTo>
                <a:lnTo>
                  <a:pt x="300" y="14"/>
                </a:lnTo>
                <a:lnTo>
                  <a:pt x="299" y="17"/>
                </a:lnTo>
                <a:lnTo>
                  <a:pt x="299" y="19"/>
                </a:lnTo>
                <a:lnTo>
                  <a:pt x="299" y="21"/>
                </a:lnTo>
                <a:lnTo>
                  <a:pt x="299" y="25"/>
                </a:lnTo>
                <a:lnTo>
                  <a:pt x="299" y="27"/>
                </a:lnTo>
                <a:lnTo>
                  <a:pt x="298" y="28"/>
                </a:lnTo>
                <a:lnTo>
                  <a:pt x="298" y="29"/>
                </a:lnTo>
                <a:lnTo>
                  <a:pt x="298" y="31"/>
                </a:lnTo>
                <a:lnTo>
                  <a:pt x="323" y="38"/>
                </a:lnTo>
                <a:lnTo>
                  <a:pt x="332" y="25"/>
                </a:lnTo>
                <a:lnTo>
                  <a:pt x="333" y="24"/>
                </a:lnTo>
                <a:lnTo>
                  <a:pt x="334" y="22"/>
                </a:lnTo>
                <a:lnTo>
                  <a:pt x="337" y="21"/>
                </a:lnTo>
                <a:lnTo>
                  <a:pt x="339" y="21"/>
                </a:lnTo>
                <a:lnTo>
                  <a:pt x="341" y="21"/>
                </a:lnTo>
                <a:lnTo>
                  <a:pt x="344" y="22"/>
                </a:lnTo>
                <a:lnTo>
                  <a:pt x="347" y="25"/>
                </a:lnTo>
                <a:lnTo>
                  <a:pt x="349" y="26"/>
                </a:lnTo>
                <a:lnTo>
                  <a:pt x="351" y="26"/>
                </a:lnTo>
                <a:lnTo>
                  <a:pt x="352" y="27"/>
                </a:lnTo>
                <a:lnTo>
                  <a:pt x="353" y="27"/>
                </a:lnTo>
                <a:lnTo>
                  <a:pt x="353" y="28"/>
                </a:lnTo>
                <a:lnTo>
                  <a:pt x="354" y="28"/>
                </a:lnTo>
                <a:lnTo>
                  <a:pt x="355" y="29"/>
                </a:lnTo>
                <a:lnTo>
                  <a:pt x="355" y="31"/>
                </a:lnTo>
                <a:lnTo>
                  <a:pt x="356" y="33"/>
                </a:lnTo>
                <a:lnTo>
                  <a:pt x="356" y="34"/>
                </a:lnTo>
                <a:lnTo>
                  <a:pt x="356" y="36"/>
                </a:lnTo>
                <a:lnTo>
                  <a:pt x="355" y="39"/>
                </a:lnTo>
                <a:lnTo>
                  <a:pt x="354" y="42"/>
                </a:lnTo>
                <a:lnTo>
                  <a:pt x="354" y="45"/>
                </a:lnTo>
                <a:lnTo>
                  <a:pt x="353" y="47"/>
                </a:lnTo>
                <a:lnTo>
                  <a:pt x="352" y="49"/>
                </a:lnTo>
                <a:lnTo>
                  <a:pt x="352" y="51"/>
                </a:lnTo>
                <a:lnTo>
                  <a:pt x="351" y="52"/>
                </a:lnTo>
                <a:lnTo>
                  <a:pt x="351" y="53"/>
                </a:lnTo>
                <a:lnTo>
                  <a:pt x="373" y="66"/>
                </a:lnTo>
                <a:lnTo>
                  <a:pt x="385" y="56"/>
                </a:lnTo>
                <a:lnTo>
                  <a:pt x="386" y="55"/>
                </a:lnTo>
                <a:lnTo>
                  <a:pt x="387" y="55"/>
                </a:lnTo>
                <a:lnTo>
                  <a:pt x="388" y="54"/>
                </a:lnTo>
                <a:lnTo>
                  <a:pt x="389" y="54"/>
                </a:lnTo>
                <a:lnTo>
                  <a:pt x="392" y="54"/>
                </a:lnTo>
                <a:lnTo>
                  <a:pt x="394" y="55"/>
                </a:lnTo>
                <a:lnTo>
                  <a:pt x="396" y="58"/>
                </a:lnTo>
                <a:lnTo>
                  <a:pt x="399" y="59"/>
                </a:lnTo>
                <a:lnTo>
                  <a:pt x="401" y="61"/>
                </a:lnTo>
                <a:lnTo>
                  <a:pt x="402" y="62"/>
                </a:lnTo>
                <a:lnTo>
                  <a:pt x="403" y="62"/>
                </a:lnTo>
                <a:lnTo>
                  <a:pt x="403" y="63"/>
                </a:lnTo>
                <a:lnTo>
                  <a:pt x="404" y="63"/>
                </a:lnTo>
                <a:lnTo>
                  <a:pt x="404" y="65"/>
                </a:lnTo>
                <a:lnTo>
                  <a:pt x="404" y="66"/>
                </a:lnTo>
                <a:lnTo>
                  <a:pt x="406" y="67"/>
                </a:lnTo>
                <a:lnTo>
                  <a:pt x="406" y="68"/>
                </a:lnTo>
                <a:lnTo>
                  <a:pt x="406" y="70"/>
                </a:lnTo>
                <a:lnTo>
                  <a:pt x="406" y="72"/>
                </a:lnTo>
                <a:lnTo>
                  <a:pt x="404" y="74"/>
                </a:lnTo>
                <a:lnTo>
                  <a:pt x="403" y="76"/>
                </a:lnTo>
                <a:lnTo>
                  <a:pt x="402" y="79"/>
                </a:lnTo>
                <a:lnTo>
                  <a:pt x="401" y="81"/>
                </a:lnTo>
                <a:lnTo>
                  <a:pt x="399" y="83"/>
                </a:lnTo>
                <a:lnTo>
                  <a:pt x="397" y="84"/>
                </a:lnTo>
                <a:lnTo>
                  <a:pt x="396" y="86"/>
                </a:lnTo>
                <a:lnTo>
                  <a:pt x="396" y="87"/>
                </a:lnTo>
                <a:lnTo>
                  <a:pt x="395" y="88"/>
                </a:lnTo>
                <a:lnTo>
                  <a:pt x="413" y="105"/>
                </a:lnTo>
                <a:lnTo>
                  <a:pt x="427" y="100"/>
                </a:lnTo>
                <a:lnTo>
                  <a:pt x="428" y="100"/>
                </a:lnTo>
                <a:lnTo>
                  <a:pt x="429" y="98"/>
                </a:lnTo>
                <a:lnTo>
                  <a:pt x="431" y="98"/>
                </a:lnTo>
                <a:lnTo>
                  <a:pt x="432" y="98"/>
                </a:lnTo>
                <a:lnTo>
                  <a:pt x="435" y="100"/>
                </a:lnTo>
                <a:lnTo>
                  <a:pt x="437" y="101"/>
                </a:lnTo>
                <a:lnTo>
                  <a:pt x="438" y="103"/>
                </a:lnTo>
                <a:lnTo>
                  <a:pt x="441" y="107"/>
                </a:lnTo>
                <a:lnTo>
                  <a:pt x="442" y="109"/>
                </a:lnTo>
                <a:lnTo>
                  <a:pt x="443" y="110"/>
                </a:lnTo>
                <a:lnTo>
                  <a:pt x="443" y="111"/>
                </a:lnTo>
                <a:lnTo>
                  <a:pt x="444" y="111"/>
                </a:lnTo>
                <a:lnTo>
                  <a:pt x="444" y="112"/>
                </a:lnTo>
                <a:lnTo>
                  <a:pt x="444" y="114"/>
                </a:lnTo>
                <a:lnTo>
                  <a:pt x="445" y="115"/>
                </a:lnTo>
                <a:lnTo>
                  <a:pt x="445" y="117"/>
                </a:lnTo>
                <a:lnTo>
                  <a:pt x="444" y="118"/>
                </a:lnTo>
                <a:lnTo>
                  <a:pt x="444" y="121"/>
                </a:lnTo>
                <a:lnTo>
                  <a:pt x="442" y="122"/>
                </a:lnTo>
                <a:lnTo>
                  <a:pt x="441" y="124"/>
                </a:lnTo>
                <a:lnTo>
                  <a:pt x="438" y="125"/>
                </a:lnTo>
                <a:lnTo>
                  <a:pt x="436" y="128"/>
                </a:lnTo>
                <a:lnTo>
                  <a:pt x="434" y="129"/>
                </a:lnTo>
                <a:lnTo>
                  <a:pt x="432" y="130"/>
                </a:lnTo>
                <a:lnTo>
                  <a:pt x="431" y="131"/>
                </a:lnTo>
                <a:lnTo>
                  <a:pt x="430" y="132"/>
                </a:lnTo>
                <a:lnTo>
                  <a:pt x="442" y="154"/>
                </a:lnTo>
                <a:lnTo>
                  <a:pt x="457" y="152"/>
                </a:lnTo>
                <a:lnTo>
                  <a:pt x="458" y="152"/>
                </a:lnTo>
                <a:lnTo>
                  <a:pt x="459" y="152"/>
                </a:lnTo>
                <a:lnTo>
                  <a:pt x="461" y="152"/>
                </a:lnTo>
                <a:lnTo>
                  <a:pt x="463" y="153"/>
                </a:lnTo>
                <a:lnTo>
                  <a:pt x="464" y="154"/>
                </a:lnTo>
                <a:lnTo>
                  <a:pt x="466" y="157"/>
                </a:lnTo>
                <a:lnTo>
                  <a:pt x="468" y="159"/>
                </a:lnTo>
                <a:lnTo>
                  <a:pt x="468" y="163"/>
                </a:lnTo>
                <a:lnTo>
                  <a:pt x="469" y="165"/>
                </a:lnTo>
                <a:lnTo>
                  <a:pt x="469" y="166"/>
                </a:lnTo>
                <a:lnTo>
                  <a:pt x="470" y="167"/>
                </a:lnTo>
                <a:lnTo>
                  <a:pt x="470" y="169"/>
                </a:lnTo>
                <a:lnTo>
                  <a:pt x="470" y="170"/>
                </a:lnTo>
                <a:lnTo>
                  <a:pt x="470" y="171"/>
                </a:lnTo>
                <a:lnTo>
                  <a:pt x="470" y="172"/>
                </a:lnTo>
                <a:lnTo>
                  <a:pt x="470" y="174"/>
                </a:lnTo>
                <a:lnTo>
                  <a:pt x="469" y="176"/>
                </a:lnTo>
                <a:lnTo>
                  <a:pt x="468" y="177"/>
                </a:lnTo>
                <a:lnTo>
                  <a:pt x="466" y="178"/>
                </a:lnTo>
                <a:lnTo>
                  <a:pt x="464" y="179"/>
                </a:lnTo>
                <a:lnTo>
                  <a:pt x="461" y="180"/>
                </a:lnTo>
                <a:lnTo>
                  <a:pt x="458" y="181"/>
                </a:lnTo>
                <a:lnTo>
                  <a:pt x="456" y="183"/>
                </a:lnTo>
                <a:lnTo>
                  <a:pt x="454" y="184"/>
                </a:lnTo>
                <a:lnTo>
                  <a:pt x="452" y="185"/>
                </a:lnTo>
                <a:lnTo>
                  <a:pt x="451" y="185"/>
                </a:lnTo>
                <a:lnTo>
                  <a:pt x="457" y="211"/>
                </a:lnTo>
                <a:lnTo>
                  <a:pt x="472" y="212"/>
                </a:lnTo>
                <a:lnTo>
                  <a:pt x="473" y="212"/>
                </a:lnTo>
                <a:lnTo>
                  <a:pt x="475" y="212"/>
                </a:lnTo>
                <a:lnTo>
                  <a:pt x="476" y="213"/>
                </a:lnTo>
                <a:lnTo>
                  <a:pt x="477" y="214"/>
                </a:lnTo>
                <a:lnTo>
                  <a:pt x="478" y="215"/>
                </a:lnTo>
                <a:lnTo>
                  <a:pt x="479" y="218"/>
                </a:lnTo>
                <a:lnTo>
                  <a:pt x="480" y="221"/>
                </a:lnTo>
                <a:lnTo>
                  <a:pt x="480" y="225"/>
                </a:lnTo>
                <a:lnTo>
                  <a:pt x="480" y="227"/>
                </a:lnTo>
                <a:lnTo>
                  <a:pt x="480" y="228"/>
                </a:lnTo>
                <a:lnTo>
                  <a:pt x="480" y="229"/>
                </a:lnTo>
                <a:lnTo>
                  <a:pt x="480" y="230"/>
                </a:lnTo>
                <a:lnTo>
                  <a:pt x="480" y="232"/>
                </a:lnTo>
                <a:lnTo>
                  <a:pt x="480" y="233"/>
                </a:lnTo>
                <a:lnTo>
                  <a:pt x="479" y="234"/>
                </a:lnTo>
                <a:lnTo>
                  <a:pt x="479" y="235"/>
                </a:lnTo>
                <a:lnTo>
                  <a:pt x="478" y="236"/>
                </a:lnTo>
                <a:lnTo>
                  <a:pt x="476" y="237"/>
                </a:lnTo>
                <a:lnTo>
                  <a:pt x="473" y="239"/>
                </a:lnTo>
                <a:lnTo>
                  <a:pt x="471" y="239"/>
                </a:lnTo>
                <a:lnTo>
                  <a:pt x="469" y="240"/>
                </a:lnTo>
                <a:lnTo>
                  <a:pt x="466" y="240"/>
                </a:lnTo>
                <a:lnTo>
                  <a:pt x="463" y="241"/>
                </a:lnTo>
                <a:lnTo>
                  <a:pt x="461" y="241"/>
                </a:lnTo>
                <a:lnTo>
                  <a:pt x="459" y="241"/>
                </a:lnTo>
                <a:lnTo>
                  <a:pt x="458" y="241"/>
                </a:lnTo>
                <a:lnTo>
                  <a:pt x="457" y="241"/>
                </a:lnTo>
                <a:lnTo>
                  <a:pt x="457" y="267"/>
                </a:lnTo>
                <a:lnTo>
                  <a:pt x="471" y="272"/>
                </a:lnTo>
                <a:lnTo>
                  <a:pt x="472" y="272"/>
                </a:lnTo>
                <a:lnTo>
                  <a:pt x="473" y="274"/>
                </a:lnTo>
                <a:lnTo>
                  <a:pt x="475" y="275"/>
                </a:lnTo>
                <a:lnTo>
                  <a:pt x="476" y="276"/>
                </a:lnTo>
                <a:lnTo>
                  <a:pt x="477" y="278"/>
                </a:lnTo>
                <a:lnTo>
                  <a:pt x="477" y="281"/>
                </a:lnTo>
                <a:lnTo>
                  <a:pt x="477" y="284"/>
                </a:lnTo>
                <a:lnTo>
                  <a:pt x="476" y="287"/>
                </a:lnTo>
                <a:lnTo>
                  <a:pt x="476" y="289"/>
                </a:lnTo>
                <a:lnTo>
                  <a:pt x="475" y="291"/>
                </a:lnTo>
                <a:lnTo>
                  <a:pt x="475" y="292"/>
                </a:lnTo>
                <a:lnTo>
                  <a:pt x="475" y="294"/>
                </a:lnTo>
                <a:lnTo>
                  <a:pt x="475" y="295"/>
                </a:lnTo>
                <a:lnTo>
                  <a:pt x="473" y="295"/>
                </a:lnTo>
                <a:lnTo>
                  <a:pt x="472" y="296"/>
                </a:lnTo>
                <a:lnTo>
                  <a:pt x="472" y="297"/>
                </a:lnTo>
                <a:lnTo>
                  <a:pt x="470" y="298"/>
                </a:lnTo>
                <a:lnTo>
                  <a:pt x="469" y="298"/>
                </a:lnTo>
                <a:lnTo>
                  <a:pt x="466" y="299"/>
                </a:lnTo>
                <a:lnTo>
                  <a:pt x="464" y="299"/>
                </a:lnTo>
                <a:lnTo>
                  <a:pt x="461" y="298"/>
                </a:lnTo>
                <a:lnTo>
                  <a:pt x="458" y="298"/>
                </a:lnTo>
                <a:lnTo>
                  <a:pt x="456" y="298"/>
                </a:lnTo>
                <a:lnTo>
                  <a:pt x="454" y="298"/>
                </a:lnTo>
                <a:lnTo>
                  <a:pt x="451" y="298"/>
                </a:lnTo>
                <a:lnTo>
                  <a:pt x="450" y="298"/>
                </a:lnTo>
                <a:lnTo>
                  <a:pt x="442" y="322"/>
                </a:lnTo>
                <a:lnTo>
                  <a:pt x="455" y="331"/>
                </a:lnTo>
                <a:lnTo>
                  <a:pt x="456" y="332"/>
                </a:lnTo>
                <a:lnTo>
                  <a:pt x="457" y="333"/>
                </a:lnTo>
                <a:lnTo>
                  <a:pt x="458" y="334"/>
                </a:lnTo>
                <a:lnTo>
                  <a:pt x="458" y="336"/>
                </a:lnTo>
                <a:lnTo>
                  <a:pt x="458" y="338"/>
                </a:lnTo>
                <a:lnTo>
                  <a:pt x="458" y="340"/>
                </a:lnTo>
                <a:lnTo>
                  <a:pt x="457" y="344"/>
                </a:lnTo>
                <a:lnTo>
                  <a:pt x="456" y="346"/>
                </a:lnTo>
                <a:lnTo>
                  <a:pt x="455" y="348"/>
                </a:lnTo>
                <a:lnTo>
                  <a:pt x="454" y="350"/>
                </a:lnTo>
                <a:lnTo>
                  <a:pt x="454" y="351"/>
                </a:lnTo>
                <a:lnTo>
                  <a:pt x="452" y="352"/>
                </a:lnTo>
                <a:lnTo>
                  <a:pt x="452" y="353"/>
                </a:lnTo>
                <a:lnTo>
                  <a:pt x="451" y="353"/>
                </a:lnTo>
                <a:lnTo>
                  <a:pt x="450" y="354"/>
                </a:lnTo>
                <a:lnTo>
                  <a:pt x="449" y="355"/>
                </a:lnTo>
                <a:lnTo>
                  <a:pt x="448" y="355"/>
                </a:lnTo>
                <a:lnTo>
                  <a:pt x="445" y="355"/>
                </a:lnTo>
                <a:lnTo>
                  <a:pt x="443" y="355"/>
                </a:lnTo>
                <a:lnTo>
                  <a:pt x="441" y="354"/>
                </a:lnTo>
                <a:lnTo>
                  <a:pt x="438" y="354"/>
                </a:lnTo>
                <a:lnTo>
                  <a:pt x="436" y="353"/>
                </a:lnTo>
                <a:lnTo>
                  <a:pt x="432" y="352"/>
                </a:lnTo>
                <a:lnTo>
                  <a:pt x="431" y="351"/>
                </a:lnTo>
                <a:lnTo>
                  <a:pt x="429" y="351"/>
                </a:lnTo>
                <a:lnTo>
                  <a:pt x="428" y="350"/>
                </a:lnTo>
                <a:lnTo>
                  <a:pt x="414" y="372"/>
                </a:lnTo>
                <a:lnTo>
                  <a:pt x="424" y="383"/>
                </a:lnTo>
                <a:lnTo>
                  <a:pt x="424" y="385"/>
                </a:lnTo>
                <a:lnTo>
                  <a:pt x="425" y="386"/>
                </a:lnTo>
                <a:lnTo>
                  <a:pt x="425" y="387"/>
                </a:lnTo>
                <a:lnTo>
                  <a:pt x="425" y="389"/>
                </a:lnTo>
                <a:lnTo>
                  <a:pt x="425" y="391"/>
                </a:lnTo>
                <a:lnTo>
                  <a:pt x="424" y="393"/>
                </a:lnTo>
                <a:lnTo>
                  <a:pt x="423" y="396"/>
                </a:lnTo>
                <a:lnTo>
                  <a:pt x="421" y="399"/>
                </a:lnTo>
                <a:lnTo>
                  <a:pt x="418" y="400"/>
                </a:lnTo>
                <a:lnTo>
                  <a:pt x="418" y="401"/>
                </a:lnTo>
                <a:lnTo>
                  <a:pt x="417" y="402"/>
                </a:lnTo>
                <a:lnTo>
                  <a:pt x="416" y="402"/>
                </a:lnTo>
                <a:lnTo>
                  <a:pt x="416" y="403"/>
                </a:lnTo>
                <a:lnTo>
                  <a:pt x="415" y="403"/>
                </a:lnTo>
                <a:lnTo>
                  <a:pt x="415" y="405"/>
                </a:lnTo>
                <a:lnTo>
                  <a:pt x="414" y="405"/>
                </a:lnTo>
                <a:lnTo>
                  <a:pt x="411" y="406"/>
                </a:lnTo>
                <a:lnTo>
                  <a:pt x="410" y="406"/>
                </a:lnTo>
                <a:lnTo>
                  <a:pt x="408" y="405"/>
                </a:lnTo>
                <a:lnTo>
                  <a:pt x="407" y="403"/>
                </a:lnTo>
                <a:lnTo>
                  <a:pt x="404" y="402"/>
                </a:lnTo>
                <a:lnTo>
                  <a:pt x="402" y="401"/>
                </a:lnTo>
                <a:lnTo>
                  <a:pt x="400" y="400"/>
                </a:lnTo>
                <a:lnTo>
                  <a:pt x="397" y="398"/>
                </a:lnTo>
                <a:lnTo>
                  <a:pt x="395" y="396"/>
                </a:lnTo>
                <a:lnTo>
                  <a:pt x="394" y="395"/>
                </a:lnTo>
                <a:lnTo>
                  <a:pt x="393" y="395"/>
                </a:lnTo>
                <a:lnTo>
                  <a:pt x="393" y="394"/>
                </a:lnTo>
                <a:lnTo>
                  <a:pt x="374" y="412"/>
                </a:lnTo>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31" name="Freeform 227">
            <a:extLst>
              <a:ext uri="{FF2B5EF4-FFF2-40B4-BE49-F238E27FC236}">
                <a16:creationId xmlns:a16="http://schemas.microsoft.com/office/drawing/2014/main" id="{BA9F3EB2-92C4-5B42-861C-DE0C7271F724}"/>
              </a:ext>
            </a:extLst>
          </p:cNvPr>
          <p:cNvSpPr>
            <a:spLocks/>
          </p:cNvSpPr>
          <p:nvPr/>
        </p:nvSpPr>
        <p:spPr bwMode="auto">
          <a:xfrm>
            <a:off x="3270250" y="4851400"/>
            <a:ext cx="68263" cy="68263"/>
          </a:xfrm>
          <a:custGeom>
            <a:avLst/>
            <a:gdLst>
              <a:gd name="T0" fmla="*/ 2147483647 w 259"/>
              <a:gd name="T1" fmla="*/ 2147483647 h 260"/>
              <a:gd name="T2" fmla="*/ 2147483647 w 259"/>
              <a:gd name="T3" fmla="*/ 2147483647 h 260"/>
              <a:gd name="T4" fmla="*/ 2147483647 w 259"/>
              <a:gd name="T5" fmla="*/ 2147483647 h 260"/>
              <a:gd name="T6" fmla="*/ 2147483647 w 259"/>
              <a:gd name="T7" fmla="*/ 2147483647 h 260"/>
              <a:gd name="T8" fmla="*/ 2147483647 w 259"/>
              <a:gd name="T9" fmla="*/ 2147483647 h 260"/>
              <a:gd name="T10" fmla="*/ 2147483647 w 259"/>
              <a:gd name="T11" fmla="*/ 2147483647 h 260"/>
              <a:gd name="T12" fmla="*/ 2147483647 w 259"/>
              <a:gd name="T13" fmla="*/ 2147483647 h 260"/>
              <a:gd name="T14" fmla="*/ 2147483647 w 259"/>
              <a:gd name="T15" fmla="*/ 2147483647 h 260"/>
              <a:gd name="T16" fmla="*/ 2147483647 w 259"/>
              <a:gd name="T17" fmla="*/ 2147483647 h 260"/>
              <a:gd name="T18" fmla="*/ 2147483647 w 259"/>
              <a:gd name="T19" fmla="*/ 2147483647 h 260"/>
              <a:gd name="T20" fmla="*/ 2147483647 w 259"/>
              <a:gd name="T21" fmla="*/ 2147483647 h 260"/>
              <a:gd name="T22" fmla="*/ 2147483647 w 259"/>
              <a:gd name="T23" fmla="*/ 2147483647 h 260"/>
              <a:gd name="T24" fmla="*/ 2147483647 w 259"/>
              <a:gd name="T25" fmla="*/ 2147483647 h 260"/>
              <a:gd name="T26" fmla="*/ 2147483647 w 259"/>
              <a:gd name="T27" fmla="*/ 2147483647 h 260"/>
              <a:gd name="T28" fmla="*/ 2147483647 w 259"/>
              <a:gd name="T29" fmla="*/ 2147483647 h 260"/>
              <a:gd name="T30" fmla="*/ 2147483647 w 259"/>
              <a:gd name="T31" fmla="*/ 2147483647 h 260"/>
              <a:gd name="T32" fmla="*/ 2147483647 w 259"/>
              <a:gd name="T33" fmla="*/ 2147483647 h 260"/>
              <a:gd name="T34" fmla="*/ 2147483647 w 259"/>
              <a:gd name="T35" fmla="*/ 2147483647 h 260"/>
              <a:gd name="T36" fmla="*/ 2147483647 w 259"/>
              <a:gd name="T37" fmla="*/ 2147483647 h 260"/>
              <a:gd name="T38" fmla="*/ 2147483647 w 259"/>
              <a:gd name="T39" fmla="*/ 2147483647 h 260"/>
              <a:gd name="T40" fmla="*/ 2147483647 w 259"/>
              <a:gd name="T41" fmla="*/ 2147483647 h 260"/>
              <a:gd name="T42" fmla="*/ 2147483647 w 259"/>
              <a:gd name="T43" fmla="*/ 2147483647 h 260"/>
              <a:gd name="T44" fmla="*/ 2147483647 w 259"/>
              <a:gd name="T45" fmla="*/ 2147483647 h 260"/>
              <a:gd name="T46" fmla="*/ 2147483647 w 259"/>
              <a:gd name="T47" fmla="*/ 2147483647 h 260"/>
              <a:gd name="T48" fmla="*/ 2147483647 w 259"/>
              <a:gd name="T49" fmla="*/ 2147483647 h 260"/>
              <a:gd name="T50" fmla="*/ 2147483647 w 259"/>
              <a:gd name="T51" fmla="*/ 2147483647 h 260"/>
              <a:gd name="T52" fmla="*/ 2147483647 w 259"/>
              <a:gd name="T53" fmla="*/ 2147483647 h 260"/>
              <a:gd name="T54" fmla="*/ 2147483647 w 259"/>
              <a:gd name="T55" fmla="*/ 2147483647 h 260"/>
              <a:gd name="T56" fmla="*/ 2147483647 w 259"/>
              <a:gd name="T57" fmla="*/ 2147483647 h 260"/>
              <a:gd name="T58" fmla="*/ 2147483647 w 259"/>
              <a:gd name="T59" fmla="*/ 2147483647 h 260"/>
              <a:gd name="T60" fmla="*/ 2147483647 w 259"/>
              <a:gd name="T61" fmla="*/ 2147483647 h 260"/>
              <a:gd name="T62" fmla="*/ 2147483647 w 259"/>
              <a:gd name="T63" fmla="*/ 2147483647 h 260"/>
              <a:gd name="T64" fmla="*/ 2147483647 w 259"/>
              <a:gd name="T65" fmla="*/ 2147483647 h 260"/>
              <a:gd name="T66" fmla="*/ 2147483647 w 259"/>
              <a:gd name="T67" fmla="*/ 2147483647 h 260"/>
              <a:gd name="T68" fmla="*/ 2147483647 w 259"/>
              <a:gd name="T69" fmla="*/ 2147483647 h 260"/>
              <a:gd name="T70" fmla="*/ 2147483647 w 259"/>
              <a:gd name="T71" fmla="*/ 2147483647 h 260"/>
              <a:gd name="T72" fmla="*/ 2147483647 w 259"/>
              <a:gd name="T73" fmla="*/ 2147483647 h 260"/>
              <a:gd name="T74" fmla="*/ 2147483647 w 259"/>
              <a:gd name="T75" fmla="*/ 2147483647 h 260"/>
              <a:gd name="T76" fmla="*/ 2147483647 w 259"/>
              <a:gd name="T77" fmla="*/ 2147483647 h 260"/>
              <a:gd name="T78" fmla="*/ 2147483647 w 259"/>
              <a:gd name="T79" fmla="*/ 2147483647 h 260"/>
              <a:gd name="T80" fmla="*/ 2147483647 w 259"/>
              <a:gd name="T81" fmla="*/ 2147483647 h 260"/>
              <a:gd name="T82" fmla="*/ 2147483647 w 259"/>
              <a:gd name="T83" fmla="*/ 2147483647 h 260"/>
              <a:gd name="T84" fmla="*/ 2147483647 w 259"/>
              <a:gd name="T85" fmla="*/ 2147483647 h 260"/>
              <a:gd name="T86" fmla="*/ 2147483647 w 259"/>
              <a:gd name="T87" fmla="*/ 2147483647 h 260"/>
              <a:gd name="T88" fmla="*/ 2147483647 w 259"/>
              <a:gd name="T89" fmla="*/ 2147483647 h 260"/>
              <a:gd name="T90" fmla="*/ 2147483647 w 259"/>
              <a:gd name="T91" fmla="*/ 2147483647 h 260"/>
              <a:gd name="T92" fmla="*/ 2147483647 w 259"/>
              <a:gd name="T93" fmla="*/ 2147483647 h 260"/>
              <a:gd name="T94" fmla="*/ 2147483647 w 259"/>
              <a:gd name="T95" fmla="*/ 2147483647 h 260"/>
              <a:gd name="T96" fmla="*/ 2147483647 w 259"/>
              <a:gd name="T97" fmla="*/ 2147483647 h 260"/>
              <a:gd name="T98" fmla="*/ 2147483647 w 259"/>
              <a:gd name="T99" fmla="*/ 2147483647 h 260"/>
              <a:gd name="T100" fmla="*/ 2147483647 w 259"/>
              <a:gd name="T101" fmla="*/ 2147483647 h 260"/>
              <a:gd name="T102" fmla="*/ 2147483647 w 259"/>
              <a:gd name="T103" fmla="*/ 2147483647 h 260"/>
              <a:gd name="T104" fmla="*/ 2147483647 w 259"/>
              <a:gd name="T105" fmla="*/ 2147483647 h 260"/>
              <a:gd name="T106" fmla="*/ 2147483647 w 259"/>
              <a:gd name="T107" fmla="*/ 2147483647 h 260"/>
              <a:gd name="T108" fmla="*/ 2147483647 w 259"/>
              <a:gd name="T109" fmla="*/ 2147483647 h 260"/>
              <a:gd name="T110" fmla="*/ 2147483647 w 259"/>
              <a:gd name="T111" fmla="*/ 2147483647 h 260"/>
              <a:gd name="T112" fmla="*/ 2147483647 w 259"/>
              <a:gd name="T113" fmla="*/ 2147483647 h 260"/>
              <a:gd name="T114" fmla="*/ 2147483647 w 259"/>
              <a:gd name="T115" fmla="*/ 2147483647 h 260"/>
              <a:gd name="T116" fmla="*/ 2147483647 w 259"/>
              <a:gd name="T117" fmla="*/ 2147483647 h 260"/>
              <a:gd name="T118" fmla="*/ 0 w 259"/>
              <a:gd name="T119" fmla="*/ 2147483647 h 260"/>
              <a:gd name="T120" fmla="*/ 0 w 259"/>
              <a:gd name="T121" fmla="*/ 2147483647 h 260"/>
              <a:gd name="T122" fmla="*/ 2147483647 w 259"/>
              <a:gd name="T123" fmla="*/ 2147483647 h 260"/>
              <a:gd name="T124" fmla="*/ 2147483647 w 259"/>
              <a:gd name="T125" fmla="*/ 2147483647 h 2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59"/>
              <a:gd name="T190" fmla="*/ 0 h 260"/>
              <a:gd name="T191" fmla="*/ 259 w 259"/>
              <a:gd name="T192" fmla="*/ 260 h 26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59" h="260">
                <a:moveTo>
                  <a:pt x="34" y="186"/>
                </a:moveTo>
                <a:lnTo>
                  <a:pt x="34" y="186"/>
                </a:lnTo>
                <a:lnTo>
                  <a:pt x="33" y="187"/>
                </a:lnTo>
                <a:lnTo>
                  <a:pt x="32" y="188"/>
                </a:lnTo>
                <a:lnTo>
                  <a:pt x="31" y="189"/>
                </a:lnTo>
                <a:lnTo>
                  <a:pt x="30" y="192"/>
                </a:lnTo>
                <a:lnTo>
                  <a:pt x="27" y="193"/>
                </a:lnTo>
                <a:lnTo>
                  <a:pt x="26" y="195"/>
                </a:lnTo>
                <a:lnTo>
                  <a:pt x="25" y="198"/>
                </a:lnTo>
                <a:lnTo>
                  <a:pt x="24" y="199"/>
                </a:lnTo>
                <a:lnTo>
                  <a:pt x="23" y="201"/>
                </a:lnTo>
                <a:lnTo>
                  <a:pt x="23" y="202"/>
                </a:lnTo>
                <a:lnTo>
                  <a:pt x="23" y="203"/>
                </a:lnTo>
                <a:lnTo>
                  <a:pt x="23" y="205"/>
                </a:lnTo>
                <a:lnTo>
                  <a:pt x="24" y="206"/>
                </a:lnTo>
                <a:lnTo>
                  <a:pt x="24" y="207"/>
                </a:lnTo>
                <a:lnTo>
                  <a:pt x="25" y="207"/>
                </a:lnTo>
                <a:lnTo>
                  <a:pt x="25" y="208"/>
                </a:lnTo>
                <a:lnTo>
                  <a:pt x="26" y="209"/>
                </a:lnTo>
                <a:lnTo>
                  <a:pt x="28" y="210"/>
                </a:lnTo>
                <a:lnTo>
                  <a:pt x="30" y="213"/>
                </a:lnTo>
                <a:lnTo>
                  <a:pt x="32" y="215"/>
                </a:lnTo>
                <a:lnTo>
                  <a:pt x="34" y="216"/>
                </a:lnTo>
                <a:lnTo>
                  <a:pt x="35" y="217"/>
                </a:lnTo>
                <a:lnTo>
                  <a:pt x="38" y="217"/>
                </a:lnTo>
                <a:lnTo>
                  <a:pt x="39" y="216"/>
                </a:lnTo>
                <a:lnTo>
                  <a:pt x="40" y="216"/>
                </a:lnTo>
                <a:lnTo>
                  <a:pt x="41" y="215"/>
                </a:lnTo>
                <a:lnTo>
                  <a:pt x="52" y="208"/>
                </a:lnTo>
                <a:lnTo>
                  <a:pt x="72" y="223"/>
                </a:lnTo>
                <a:lnTo>
                  <a:pt x="72" y="224"/>
                </a:lnTo>
                <a:lnTo>
                  <a:pt x="71" y="227"/>
                </a:lnTo>
                <a:lnTo>
                  <a:pt x="71" y="228"/>
                </a:lnTo>
                <a:lnTo>
                  <a:pt x="69" y="230"/>
                </a:lnTo>
                <a:lnTo>
                  <a:pt x="69" y="233"/>
                </a:lnTo>
                <a:lnTo>
                  <a:pt x="68" y="236"/>
                </a:lnTo>
                <a:lnTo>
                  <a:pt x="68" y="237"/>
                </a:lnTo>
                <a:lnTo>
                  <a:pt x="68" y="240"/>
                </a:lnTo>
                <a:lnTo>
                  <a:pt x="68" y="242"/>
                </a:lnTo>
                <a:lnTo>
                  <a:pt x="69" y="243"/>
                </a:lnTo>
                <a:lnTo>
                  <a:pt x="69" y="244"/>
                </a:lnTo>
                <a:lnTo>
                  <a:pt x="71" y="245"/>
                </a:lnTo>
                <a:lnTo>
                  <a:pt x="72" y="245"/>
                </a:lnTo>
                <a:lnTo>
                  <a:pt x="72" y="247"/>
                </a:lnTo>
                <a:lnTo>
                  <a:pt x="73" y="247"/>
                </a:lnTo>
                <a:lnTo>
                  <a:pt x="74" y="247"/>
                </a:lnTo>
                <a:lnTo>
                  <a:pt x="75" y="248"/>
                </a:lnTo>
                <a:lnTo>
                  <a:pt x="78" y="248"/>
                </a:lnTo>
                <a:lnTo>
                  <a:pt x="80" y="249"/>
                </a:lnTo>
                <a:lnTo>
                  <a:pt x="83" y="250"/>
                </a:lnTo>
                <a:lnTo>
                  <a:pt x="86" y="250"/>
                </a:lnTo>
                <a:lnTo>
                  <a:pt x="87" y="250"/>
                </a:lnTo>
                <a:lnTo>
                  <a:pt x="89" y="249"/>
                </a:lnTo>
                <a:lnTo>
                  <a:pt x="90" y="248"/>
                </a:lnTo>
                <a:lnTo>
                  <a:pt x="90" y="247"/>
                </a:lnTo>
                <a:lnTo>
                  <a:pt x="92" y="247"/>
                </a:lnTo>
                <a:lnTo>
                  <a:pt x="99" y="235"/>
                </a:lnTo>
                <a:lnTo>
                  <a:pt x="122" y="238"/>
                </a:lnTo>
                <a:lnTo>
                  <a:pt x="122" y="240"/>
                </a:lnTo>
                <a:lnTo>
                  <a:pt x="122" y="241"/>
                </a:lnTo>
                <a:lnTo>
                  <a:pt x="123" y="242"/>
                </a:lnTo>
                <a:lnTo>
                  <a:pt x="123" y="244"/>
                </a:lnTo>
                <a:lnTo>
                  <a:pt x="124" y="247"/>
                </a:lnTo>
                <a:lnTo>
                  <a:pt x="124" y="249"/>
                </a:lnTo>
                <a:lnTo>
                  <a:pt x="125" y="251"/>
                </a:lnTo>
                <a:lnTo>
                  <a:pt x="125" y="254"/>
                </a:lnTo>
                <a:lnTo>
                  <a:pt x="127" y="256"/>
                </a:lnTo>
                <a:lnTo>
                  <a:pt x="128" y="257"/>
                </a:lnTo>
                <a:lnTo>
                  <a:pt x="129" y="258"/>
                </a:lnTo>
                <a:lnTo>
                  <a:pt x="130" y="258"/>
                </a:lnTo>
                <a:lnTo>
                  <a:pt x="131" y="260"/>
                </a:lnTo>
                <a:lnTo>
                  <a:pt x="132" y="260"/>
                </a:lnTo>
                <a:lnTo>
                  <a:pt x="134" y="260"/>
                </a:lnTo>
                <a:lnTo>
                  <a:pt x="135" y="260"/>
                </a:lnTo>
                <a:lnTo>
                  <a:pt x="137" y="258"/>
                </a:lnTo>
                <a:lnTo>
                  <a:pt x="138" y="258"/>
                </a:lnTo>
                <a:lnTo>
                  <a:pt x="142" y="258"/>
                </a:lnTo>
                <a:lnTo>
                  <a:pt x="144" y="258"/>
                </a:lnTo>
                <a:lnTo>
                  <a:pt x="146" y="257"/>
                </a:lnTo>
                <a:lnTo>
                  <a:pt x="149" y="256"/>
                </a:lnTo>
                <a:lnTo>
                  <a:pt x="149" y="255"/>
                </a:lnTo>
                <a:lnTo>
                  <a:pt x="150" y="253"/>
                </a:lnTo>
                <a:lnTo>
                  <a:pt x="150" y="251"/>
                </a:lnTo>
                <a:lnTo>
                  <a:pt x="150" y="250"/>
                </a:lnTo>
                <a:lnTo>
                  <a:pt x="151" y="237"/>
                </a:lnTo>
                <a:lnTo>
                  <a:pt x="173" y="229"/>
                </a:lnTo>
                <a:lnTo>
                  <a:pt x="175" y="230"/>
                </a:lnTo>
                <a:lnTo>
                  <a:pt x="176" y="233"/>
                </a:lnTo>
                <a:lnTo>
                  <a:pt x="177" y="234"/>
                </a:lnTo>
                <a:lnTo>
                  <a:pt x="179" y="236"/>
                </a:lnTo>
                <a:lnTo>
                  <a:pt x="180" y="237"/>
                </a:lnTo>
                <a:lnTo>
                  <a:pt x="183" y="240"/>
                </a:lnTo>
                <a:lnTo>
                  <a:pt x="184" y="241"/>
                </a:lnTo>
                <a:lnTo>
                  <a:pt x="185" y="242"/>
                </a:lnTo>
                <a:lnTo>
                  <a:pt x="187" y="243"/>
                </a:lnTo>
                <a:lnTo>
                  <a:pt x="189" y="243"/>
                </a:lnTo>
                <a:lnTo>
                  <a:pt x="190" y="243"/>
                </a:lnTo>
                <a:lnTo>
                  <a:pt x="191" y="243"/>
                </a:lnTo>
                <a:lnTo>
                  <a:pt x="192" y="243"/>
                </a:lnTo>
                <a:lnTo>
                  <a:pt x="193" y="243"/>
                </a:lnTo>
                <a:lnTo>
                  <a:pt x="194" y="242"/>
                </a:lnTo>
                <a:lnTo>
                  <a:pt x="196" y="241"/>
                </a:lnTo>
                <a:lnTo>
                  <a:pt x="198" y="240"/>
                </a:lnTo>
                <a:lnTo>
                  <a:pt x="200" y="238"/>
                </a:lnTo>
                <a:lnTo>
                  <a:pt x="203" y="236"/>
                </a:lnTo>
                <a:lnTo>
                  <a:pt x="204" y="234"/>
                </a:lnTo>
                <a:lnTo>
                  <a:pt x="205" y="233"/>
                </a:lnTo>
                <a:lnTo>
                  <a:pt x="205" y="231"/>
                </a:lnTo>
                <a:lnTo>
                  <a:pt x="205" y="229"/>
                </a:lnTo>
                <a:lnTo>
                  <a:pt x="205" y="228"/>
                </a:lnTo>
                <a:lnTo>
                  <a:pt x="204" y="228"/>
                </a:lnTo>
                <a:lnTo>
                  <a:pt x="199" y="215"/>
                </a:lnTo>
                <a:lnTo>
                  <a:pt x="215" y="198"/>
                </a:lnTo>
                <a:lnTo>
                  <a:pt x="217" y="198"/>
                </a:lnTo>
                <a:lnTo>
                  <a:pt x="219" y="199"/>
                </a:lnTo>
                <a:lnTo>
                  <a:pt x="220" y="200"/>
                </a:lnTo>
                <a:lnTo>
                  <a:pt x="222" y="200"/>
                </a:lnTo>
                <a:lnTo>
                  <a:pt x="225" y="201"/>
                </a:lnTo>
                <a:lnTo>
                  <a:pt x="227" y="202"/>
                </a:lnTo>
                <a:lnTo>
                  <a:pt x="229" y="203"/>
                </a:lnTo>
                <a:lnTo>
                  <a:pt x="232" y="203"/>
                </a:lnTo>
                <a:lnTo>
                  <a:pt x="233" y="203"/>
                </a:lnTo>
                <a:lnTo>
                  <a:pt x="235" y="203"/>
                </a:lnTo>
                <a:lnTo>
                  <a:pt x="236" y="202"/>
                </a:lnTo>
                <a:lnTo>
                  <a:pt x="238" y="201"/>
                </a:lnTo>
                <a:lnTo>
                  <a:pt x="239" y="200"/>
                </a:lnTo>
                <a:lnTo>
                  <a:pt x="239" y="199"/>
                </a:lnTo>
                <a:lnTo>
                  <a:pt x="240" y="199"/>
                </a:lnTo>
                <a:lnTo>
                  <a:pt x="240" y="196"/>
                </a:lnTo>
                <a:lnTo>
                  <a:pt x="241" y="195"/>
                </a:lnTo>
                <a:lnTo>
                  <a:pt x="242" y="193"/>
                </a:lnTo>
                <a:lnTo>
                  <a:pt x="244" y="189"/>
                </a:lnTo>
                <a:lnTo>
                  <a:pt x="245" y="187"/>
                </a:lnTo>
                <a:lnTo>
                  <a:pt x="245" y="186"/>
                </a:lnTo>
                <a:lnTo>
                  <a:pt x="244" y="184"/>
                </a:lnTo>
                <a:lnTo>
                  <a:pt x="244" y="182"/>
                </a:lnTo>
                <a:lnTo>
                  <a:pt x="242" y="181"/>
                </a:lnTo>
                <a:lnTo>
                  <a:pt x="241" y="181"/>
                </a:lnTo>
                <a:lnTo>
                  <a:pt x="231" y="173"/>
                </a:lnTo>
                <a:lnTo>
                  <a:pt x="238" y="150"/>
                </a:lnTo>
                <a:lnTo>
                  <a:pt x="239" y="150"/>
                </a:lnTo>
                <a:lnTo>
                  <a:pt x="240" y="149"/>
                </a:lnTo>
                <a:lnTo>
                  <a:pt x="242" y="149"/>
                </a:lnTo>
                <a:lnTo>
                  <a:pt x="245" y="149"/>
                </a:lnTo>
                <a:lnTo>
                  <a:pt x="248" y="149"/>
                </a:lnTo>
                <a:lnTo>
                  <a:pt x="251" y="149"/>
                </a:lnTo>
                <a:lnTo>
                  <a:pt x="253" y="147"/>
                </a:lnTo>
                <a:lnTo>
                  <a:pt x="254" y="147"/>
                </a:lnTo>
                <a:lnTo>
                  <a:pt x="256" y="146"/>
                </a:lnTo>
                <a:lnTo>
                  <a:pt x="258" y="145"/>
                </a:lnTo>
                <a:lnTo>
                  <a:pt x="258" y="144"/>
                </a:lnTo>
                <a:lnTo>
                  <a:pt x="259" y="143"/>
                </a:lnTo>
                <a:lnTo>
                  <a:pt x="259" y="142"/>
                </a:lnTo>
                <a:lnTo>
                  <a:pt x="259" y="140"/>
                </a:lnTo>
                <a:lnTo>
                  <a:pt x="259" y="139"/>
                </a:lnTo>
                <a:lnTo>
                  <a:pt x="259" y="137"/>
                </a:lnTo>
                <a:lnTo>
                  <a:pt x="259" y="136"/>
                </a:lnTo>
                <a:lnTo>
                  <a:pt x="259" y="132"/>
                </a:lnTo>
                <a:lnTo>
                  <a:pt x="259" y="130"/>
                </a:lnTo>
                <a:lnTo>
                  <a:pt x="259" y="127"/>
                </a:lnTo>
                <a:lnTo>
                  <a:pt x="258" y="125"/>
                </a:lnTo>
                <a:lnTo>
                  <a:pt x="256" y="124"/>
                </a:lnTo>
                <a:lnTo>
                  <a:pt x="255" y="124"/>
                </a:lnTo>
                <a:lnTo>
                  <a:pt x="254" y="123"/>
                </a:lnTo>
                <a:lnTo>
                  <a:pt x="253" y="123"/>
                </a:lnTo>
                <a:lnTo>
                  <a:pt x="239" y="120"/>
                </a:lnTo>
                <a:lnTo>
                  <a:pt x="234" y="97"/>
                </a:lnTo>
                <a:lnTo>
                  <a:pt x="235" y="96"/>
                </a:lnTo>
                <a:lnTo>
                  <a:pt x="236" y="95"/>
                </a:lnTo>
                <a:lnTo>
                  <a:pt x="239" y="94"/>
                </a:lnTo>
                <a:lnTo>
                  <a:pt x="241" y="92"/>
                </a:lnTo>
                <a:lnTo>
                  <a:pt x="244" y="91"/>
                </a:lnTo>
                <a:lnTo>
                  <a:pt x="245" y="90"/>
                </a:lnTo>
                <a:lnTo>
                  <a:pt x="247" y="88"/>
                </a:lnTo>
                <a:lnTo>
                  <a:pt x="248" y="87"/>
                </a:lnTo>
                <a:lnTo>
                  <a:pt x="249" y="85"/>
                </a:lnTo>
                <a:lnTo>
                  <a:pt x="249" y="84"/>
                </a:lnTo>
                <a:lnTo>
                  <a:pt x="251" y="83"/>
                </a:lnTo>
                <a:lnTo>
                  <a:pt x="251" y="81"/>
                </a:lnTo>
                <a:lnTo>
                  <a:pt x="249" y="81"/>
                </a:lnTo>
                <a:lnTo>
                  <a:pt x="249" y="80"/>
                </a:lnTo>
                <a:lnTo>
                  <a:pt x="249" y="78"/>
                </a:lnTo>
                <a:lnTo>
                  <a:pt x="248" y="77"/>
                </a:lnTo>
                <a:lnTo>
                  <a:pt x="248" y="76"/>
                </a:lnTo>
                <a:lnTo>
                  <a:pt x="247" y="74"/>
                </a:lnTo>
                <a:lnTo>
                  <a:pt x="246" y="71"/>
                </a:lnTo>
                <a:lnTo>
                  <a:pt x="245" y="69"/>
                </a:lnTo>
                <a:lnTo>
                  <a:pt x="242" y="67"/>
                </a:lnTo>
                <a:lnTo>
                  <a:pt x="241" y="67"/>
                </a:lnTo>
                <a:lnTo>
                  <a:pt x="239" y="66"/>
                </a:lnTo>
                <a:lnTo>
                  <a:pt x="238" y="66"/>
                </a:lnTo>
                <a:lnTo>
                  <a:pt x="236" y="66"/>
                </a:lnTo>
                <a:lnTo>
                  <a:pt x="236" y="67"/>
                </a:lnTo>
                <a:lnTo>
                  <a:pt x="235" y="67"/>
                </a:lnTo>
                <a:lnTo>
                  <a:pt x="222" y="70"/>
                </a:lnTo>
                <a:lnTo>
                  <a:pt x="207" y="52"/>
                </a:lnTo>
                <a:lnTo>
                  <a:pt x="208" y="50"/>
                </a:lnTo>
                <a:lnTo>
                  <a:pt x="208" y="49"/>
                </a:lnTo>
                <a:lnTo>
                  <a:pt x="210" y="47"/>
                </a:lnTo>
                <a:lnTo>
                  <a:pt x="211" y="45"/>
                </a:lnTo>
                <a:lnTo>
                  <a:pt x="212" y="42"/>
                </a:lnTo>
                <a:lnTo>
                  <a:pt x="213" y="40"/>
                </a:lnTo>
                <a:lnTo>
                  <a:pt x="214" y="38"/>
                </a:lnTo>
                <a:lnTo>
                  <a:pt x="215" y="36"/>
                </a:lnTo>
                <a:lnTo>
                  <a:pt x="215" y="34"/>
                </a:lnTo>
                <a:lnTo>
                  <a:pt x="215" y="33"/>
                </a:lnTo>
                <a:lnTo>
                  <a:pt x="214" y="32"/>
                </a:lnTo>
                <a:lnTo>
                  <a:pt x="214" y="31"/>
                </a:lnTo>
                <a:lnTo>
                  <a:pt x="213" y="29"/>
                </a:lnTo>
                <a:lnTo>
                  <a:pt x="212" y="28"/>
                </a:lnTo>
                <a:lnTo>
                  <a:pt x="211" y="28"/>
                </a:lnTo>
                <a:lnTo>
                  <a:pt x="210" y="27"/>
                </a:lnTo>
                <a:lnTo>
                  <a:pt x="208" y="26"/>
                </a:lnTo>
                <a:lnTo>
                  <a:pt x="206" y="24"/>
                </a:lnTo>
                <a:lnTo>
                  <a:pt x="203" y="22"/>
                </a:lnTo>
                <a:lnTo>
                  <a:pt x="200" y="21"/>
                </a:lnTo>
                <a:lnTo>
                  <a:pt x="199" y="21"/>
                </a:lnTo>
                <a:lnTo>
                  <a:pt x="197" y="22"/>
                </a:lnTo>
                <a:lnTo>
                  <a:pt x="196" y="22"/>
                </a:lnTo>
                <a:lnTo>
                  <a:pt x="194" y="24"/>
                </a:lnTo>
                <a:lnTo>
                  <a:pt x="194" y="25"/>
                </a:lnTo>
                <a:lnTo>
                  <a:pt x="185" y="34"/>
                </a:lnTo>
                <a:lnTo>
                  <a:pt x="162" y="25"/>
                </a:lnTo>
                <a:lnTo>
                  <a:pt x="162" y="24"/>
                </a:lnTo>
                <a:lnTo>
                  <a:pt x="163" y="22"/>
                </a:lnTo>
                <a:lnTo>
                  <a:pt x="163" y="21"/>
                </a:lnTo>
                <a:lnTo>
                  <a:pt x="163" y="19"/>
                </a:lnTo>
                <a:lnTo>
                  <a:pt x="163" y="16"/>
                </a:lnTo>
                <a:lnTo>
                  <a:pt x="163" y="14"/>
                </a:lnTo>
                <a:lnTo>
                  <a:pt x="163" y="12"/>
                </a:lnTo>
                <a:lnTo>
                  <a:pt x="162" y="9"/>
                </a:lnTo>
                <a:lnTo>
                  <a:pt x="162" y="7"/>
                </a:lnTo>
                <a:lnTo>
                  <a:pt x="162" y="6"/>
                </a:lnTo>
                <a:lnTo>
                  <a:pt x="161" y="4"/>
                </a:lnTo>
                <a:lnTo>
                  <a:pt x="159" y="4"/>
                </a:lnTo>
                <a:lnTo>
                  <a:pt x="158" y="2"/>
                </a:lnTo>
                <a:lnTo>
                  <a:pt x="157" y="2"/>
                </a:lnTo>
                <a:lnTo>
                  <a:pt x="157" y="1"/>
                </a:lnTo>
                <a:lnTo>
                  <a:pt x="156" y="1"/>
                </a:lnTo>
                <a:lnTo>
                  <a:pt x="155" y="1"/>
                </a:lnTo>
                <a:lnTo>
                  <a:pt x="152" y="1"/>
                </a:lnTo>
                <a:lnTo>
                  <a:pt x="151" y="1"/>
                </a:lnTo>
                <a:lnTo>
                  <a:pt x="148" y="0"/>
                </a:lnTo>
                <a:lnTo>
                  <a:pt x="145" y="0"/>
                </a:lnTo>
                <a:lnTo>
                  <a:pt x="143" y="0"/>
                </a:lnTo>
                <a:lnTo>
                  <a:pt x="141" y="1"/>
                </a:lnTo>
                <a:lnTo>
                  <a:pt x="139" y="2"/>
                </a:lnTo>
                <a:lnTo>
                  <a:pt x="138" y="4"/>
                </a:lnTo>
                <a:lnTo>
                  <a:pt x="138" y="5"/>
                </a:lnTo>
                <a:lnTo>
                  <a:pt x="138" y="6"/>
                </a:lnTo>
                <a:lnTo>
                  <a:pt x="134" y="19"/>
                </a:lnTo>
                <a:lnTo>
                  <a:pt x="109" y="21"/>
                </a:lnTo>
                <a:lnTo>
                  <a:pt x="109" y="20"/>
                </a:lnTo>
                <a:lnTo>
                  <a:pt x="108" y="18"/>
                </a:lnTo>
                <a:lnTo>
                  <a:pt x="107" y="16"/>
                </a:lnTo>
                <a:lnTo>
                  <a:pt x="106" y="14"/>
                </a:lnTo>
                <a:lnTo>
                  <a:pt x="104" y="12"/>
                </a:lnTo>
                <a:lnTo>
                  <a:pt x="103" y="9"/>
                </a:lnTo>
                <a:lnTo>
                  <a:pt x="103" y="7"/>
                </a:lnTo>
                <a:lnTo>
                  <a:pt x="101" y="6"/>
                </a:lnTo>
                <a:lnTo>
                  <a:pt x="100" y="5"/>
                </a:lnTo>
                <a:lnTo>
                  <a:pt x="99" y="4"/>
                </a:lnTo>
                <a:lnTo>
                  <a:pt x="97" y="4"/>
                </a:lnTo>
                <a:lnTo>
                  <a:pt x="96" y="4"/>
                </a:lnTo>
                <a:lnTo>
                  <a:pt x="95" y="4"/>
                </a:lnTo>
                <a:lnTo>
                  <a:pt x="94" y="4"/>
                </a:lnTo>
                <a:lnTo>
                  <a:pt x="93" y="4"/>
                </a:lnTo>
                <a:lnTo>
                  <a:pt x="92" y="5"/>
                </a:lnTo>
                <a:lnTo>
                  <a:pt x="90" y="5"/>
                </a:lnTo>
                <a:lnTo>
                  <a:pt x="88" y="6"/>
                </a:lnTo>
                <a:lnTo>
                  <a:pt x="86" y="6"/>
                </a:lnTo>
                <a:lnTo>
                  <a:pt x="83" y="8"/>
                </a:lnTo>
                <a:lnTo>
                  <a:pt x="81" y="9"/>
                </a:lnTo>
                <a:lnTo>
                  <a:pt x="80" y="11"/>
                </a:lnTo>
                <a:lnTo>
                  <a:pt x="80" y="12"/>
                </a:lnTo>
                <a:lnTo>
                  <a:pt x="79" y="14"/>
                </a:lnTo>
                <a:lnTo>
                  <a:pt x="80" y="15"/>
                </a:lnTo>
                <a:lnTo>
                  <a:pt x="82" y="29"/>
                </a:lnTo>
                <a:lnTo>
                  <a:pt x="61" y="42"/>
                </a:lnTo>
                <a:lnTo>
                  <a:pt x="60" y="41"/>
                </a:lnTo>
                <a:lnTo>
                  <a:pt x="59" y="40"/>
                </a:lnTo>
                <a:lnTo>
                  <a:pt x="58" y="39"/>
                </a:lnTo>
                <a:lnTo>
                  <a:pt x="55" y="38"/>
                </a:lnTo>
                <a:lnTo>
                  <a:pt x="53" y="36"/>
                </a:lnTo>
                <a:lnTo>
                  <a:pt x="51" y="35"/>
                </a:lnTo>
                <a:lnTo>
                  <a:pt x="49" y="34"/>
                </a:lnTo>
                <a:lnTo>
                  <a:pt x="47" y="33"/>
                </a:lnTo>
                <a:lnTo>
                  <a:pt x="46" y="33"/>
                </a:lnTo>
                <a:lnTo>
                  <a:pt x="44" y="33"/>
                </a:lnTo>
                <a:lnTo>
                  <a:pt x="42" y="33"/>
                </a:lnTo>
                <a:lnTo>
                  <a:pt x="41" y="33"/>
                </a:lnTo>
                <a:lnTo>
                  <a:pt x="40" y="34"/>
                </a:lnTo>
                <a:lnTo>
                  <a:pt x="39" y="35"/>
                </a:lnTo>
                <a:lnTo>
                  <a:pt x="38" y="36"/>
                </a:lnTo>
                <a:lnTo>
                  <a:pt x="38" y="38"/>
                </a:lnTo>
                <a:lnTo>
                  <a:pt x="35" y="39"/>
                </a:lnTo>
                <a:lnTo>
                  <a:pt x="34" y="41"/>
                </a:lnTo>
                <a:lnTo>
                  <a:pt x="32" y="43"/>
                </a:lnTo>
                <a:lnTo>
                  <a:pt x="31" y="46"/>
                </a:lnTo>
                <a:lnTo>
                  <a:pt x="31" y="47"/>
                </a:lnTo>
                <a:lnTo>
                  <a:pt x="31" y="49"/>
                </a:lnTo>
                <a:lnTo>
                  <a:pt x="31" y="50"/>
                </a:lnTo>
                <a:lnTo>
                  <a:pt x="32" y="52"/>
                </a:lnTo>
                <a:lnTo>
                  <a:pt x="33" y="52"/>
                </a:lnTo>
                <a:lnTo>
                  <a:pt x="41" y="62"/>
                </a:lnTo>
                <a:lnTo>
                  <a:pt x="28" y="83"/>
                </a:lnTo>
                <a:lnTo>
                  <a:pt x="27" y="83"/>
                </a:lnTo>
                <a:lnTo>
                  <a:pt x="25" y="83"/>
                </a:lnTo>
                <a:lnTo>
                  <a:pt x="24" y="83"/>
                </a:lnTo>
                <a:lnTo>
                  <a:pt x="21" y="83"/>
                </a:lnTo>
                <a:lnTo>
                  <a:pt x="18" y="82"/>
                </a:lnTo>
                <a:lnTo>
                  <a:pt x="16" y="82"/>
                </a:lnTo>
                <a:lnTo>
                  <a:pt x="13" y="82"/>
                </a:lnTo>
                <a:lnTo>
                  <a:pt x="12" y="82"/>
                </a:lnTo>
                <a:lnTo>
                  <a:pt x="10" y="82"/>
                </a:lnTo>
                <a:lnTo>
                  <a:pt x="9" y="83"/>
                </a:lnTo>
                <a:lnTo>
                  <a:pt x="7" y="84"/>
                </a:lnTo>
                <a:lnTo>
                  <a:pt x="6" y="85"/>
                </a:lnTo>
                <a:lnTo>
                  <a:pt x="6" y="87"/>
                </a:lnTo>
                <a:lnTo>
                  <a:pt x="5" y="87"/>
                </a:lnTo>
                <a:lnTo>
                  <a:pt x="5" y="88"/>
                </a:lnTo>
                <a:lnTo>
                  <a:pt x="5" y="89"/>
                </a:lnTo>
                <a:lnTo>
                  <a:pt x="5" y="90"/>
                </a:lnTo>
                <a:lnTo>
                  <a:pt x="4" y="92"/>
                </a:lnTo>
                <a:lnTo>
                  <a:pt x="4" y="95"/>
                </a:lnTo>
                <a:lnTo>
                  <a:pt x="3" y="98"/>
                </a:lnTo>
                <a:lnTo>
                  <a:pt x="3" y="101"/>
                </a:lnTo>
                <a:lnTo>
                  <a:pt x="4" y="102"/>
                </a:lnTo>
                <a:lnTo>
                  <a:pt x="5" y="104"/>
                </a:lnTo>
                <a:lnTo>
                  <a:pt x="6" y="104"/>
                </a:lnTo>
                <a:lnTo>
                  <a:pt x="6" y="105"/>
                </a:lnTo>
                <a:lnTo>
                  <a:pt x="7" y="105"/>
                </a:lnTo>
                <a:lnTo>
                  <a:pt x="20" y="111"/>
                </a:lnTo>
                <a:lnTo>
                  <a:pt x="19" y="136"/>
                </a:lnTo>
                <a:lnTo>
                  <a:pt x="18" y="136"/>
                </a:lnTo>
                <a:lnTo>
                  <a:pt x="16" y="137"/>
                </a:lnTo>
                <a:lnTo>
                  <a:pt x="14" y="137"/>
                </a:lnTo>
                <a:lnTo>
                  <a:pt x="12" y="138"/>
                </a:lnTo>
                <a:lnTo>
                  <a:pt x="10" y="139"/>
                </a:lnTo>
                <a:lnTo>
                  <a:pt x="7" y="140"/>
                </a:lnTo>
                <a:lnTo>
                  <a:pt x="5" y="140"/>
                </a:lnTo>
                <a:lnTo>
                  <a:pt x="3" y="142"/>
                </a:lnTo>
                <a:lnTo>
                  <a:pt x="2" y="143"/>
                </a:lnTo>
                <a:lnTo>
                  <a:pt x="0" y="144"/>
                </a:lnTo>
                <a:lnTo>
                  <a:pt x="0" y="145"/>
                </a:lnTo>
                <a:lnTo>
                  <a:pt x="0" y="147"/>
                </a:lnTo>
                <a:lnTo>
                  <a:pt x="0" y="149"/>
                </a:lnTo>
                <a:lnTo>
                  <a:pt x="0" y="150"/>
                </a:lnTo>
                <a:lnTo>
                  <a:pt x="0" y="151"/>
                </a:lnTo>
                <a:lnTo>
                  <a:pt x="0" y="152"/>
                </a:lnTo>
                <a:lnTo>
                  <a:pt x="2" y="154"/>
                </a:lnTo>
                <a:lnTo>
                  <a:pt x="2" y="158"/>
                </a:lnTo>
                <a:lnTo>
                  <a:pt x="3" y="160"/>
                </a:lnTo>
                <a:lnTo>
                  <a:pt x="4" y="163"/>
                </a:lnTo>
                <a:lnTo>
                  <a:pt x="5" y="164"/>
                </a:lnTo>
                <a:lnTo>
                  <a:pt x="7" y="165"/>
                </a:lnTo>
                <a:lnTo>
                  <a:pt x="9" y="165"/>
                </a:lnTo>
                <a:lnTo>
                  <a:pt x="10" y="165"/>
                </a:lnTo>
                <a:lnTo>
                  <a:pt x="11" y="165"/>
                </a:lnTo>
                <a:lnTo>
                  <a:pt x="25" y="164"/>
                </a:lnTo>
                <a:lnTo>
                  <a:pt x="34" y="186"/>
                </a:lnTo>
                <a:close/>
              </a:path>
            </a:pathLst>
          </a:custGeom>
          <a:solidFill>
            <a:srgbClr val="79899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32" name="Freeform 228">
            <a:extLst>
              <a:ext uri="{FF2B5EF4-FFF2-40B4-BE49-F238E27FC236}">
                <a16:creationId xmlns:a16="http://schemas.microsoft.com/office/drawing/2014/main" id="{94BE592C-EF10-6446-BC9D-73ADB108635B}"/>
              </a:ext>
            </a:extLst>
          </p:cNvPr>
          <p:cNvSpPr>
            <a:spLocks/>
          </p:cNvSpPr>
          <p:nvPr/>
        </p:nvSpPr>
        <p:spPr bwMode="auto">
          <a:xfrm>
            <a:off x="3270250" y="4851400"/>
            <a:ext cx="68263" cy="68263"/>
          </a:xfrm>
          <a:custGeom>
            <a:avLst/>
            <a:gdLst>
              <a:gd name="T0" fmla="*/ 2147483647 w 259"/>
              <a:gd name="T1" fmla="*/ 2147483647 h 260"/>
              <a:gd name="T2" fmla="*/ 2147483647 w 259"/>
              <a:gd name="T3" fmla="*/ 2147483647 h 260"/>
              <a:gd name="T4" fmla="*/ 2147483647 w 259"/>
              <a:gd name="T5" fmla="*/ 2147483647 h 260"/>
              <a:gd name="T6" fmla="*/ 2147483647 w 259"/>
              <a:gd name="T7" fmla="*/ 2147483647 h 260"/>
              <a:gd name="T8" fmla="*/ 2147483647 w 259"/>
              <a:gd name="T9" fmla="*/ 2147483647 h 260"/>
              <a:gd name="T10" fmla="*/ 2147483647 w 259"/>
              <a:gd name="T11" fmla="*/ 2147483647 h 260"/>
              <a:gd name="T12" fmla="*/ 2147483647 w 259"/>
              <a:gd name="T13" fmla="*/ 2147483647 h 260"/>
              <a:gd name="T14" fmla="*/ 2147483647 w 259"/>
              <a:gd name="T15" fmla="*/ 2147483647 h 260"/>
              <a:gd name="T16" fmla="*/ 2147483647 w 259"/>
              <a:gd name="T17" fmla="*/ 2147483647 h 260"/>
              <a:gd name="T18" fmla="*/ 2147483647 w 259"/>
              <a:gd name="T19" fmla="*/ 2147483647 h 260"/>
              <a:gd name="T20" fmla="*/ 2147483647 w 259"/>
              <a:gd name="T21" fmla="*/ 2147483647 h 260"/>
              <a:gd name="T22" fmla="*/ 2147483647 w 259"/>
              <a:gd name="T23" fmla="*/ 2147483647 h 260"/>
              <a:gd name="T24" fmla="*/ 2147483647 w 259"/>
              <a:gd name="T25" fmla="*/ 2147483647 h 260"/>
              <a:gd name="T26" fmla="*/ 2147483647 w 259"/>
              <a:gd name="T27" fmla="*/ 2147483647 h 260"/>
              <a:gd name="T28" fmla="*/ 2147483647 w 259"/>
              <a:gd name="T29" fmla="*/ 2147483647 h 260"/>
              <a:gd name="T30" fmla="*/ 2147483647 w 259"/>
              <a:gd name="T31" fmla="*/ 2147483647 h 260"/>
              <a:gd name="T32" fmla="*/ 2147483647 w 259"/>
              <a:gd name="T33" fmla="*/ 2147483647 h 260"/>
              <a:gd name="T34" fmla="*/ 2147483647 w 259"/>
              <a:gd name="T35" fmla="*/ 2147483647 h 260"/>
              <a:gd name="T36" fmla="*/ 2147483647 w 259"/>
              <a:gd name="T37" fmla="*/ 2147483647 h 260"/>
              <a:gd name="T38" fmla="*/ 2147483647 w 259"/>
              <a:gd name="T39" fmla="*/ 2147483647 h 260"/>
              <a:gd name="T40" fmla="*/ 2147483647 w 259"/>
              <a:gd name="T41" fmla="*/ 2147483647 h 260"/>
              <a:gd name="T42" fmla="*/ 2147483647 w 259"/>
              <a:gd name="T43" fmla="*/ 2147483647 h 260"/>
              <a:gd name="T44" fmla="*/ 2147483647 w 259"/>
              <a:gd name="T45" fmla="*/ 2147483647 h 260"/>
              <a:gd name="T46" fmla="*/ 2147483647 w 259"/>
              <a:gd name="T47" fmla="*/ 2147483647 h 260"/>
              <a:gd name="T48" fmla="*/ 2147483647 w 259"/>
              <a:gd name="T49" fmla="*/ 2147483647 h 260"/>
              <a:gd name="T50" fmla="*/ 2147483647 w 259"/>
              <a:gd name="T51" fmla="*/ 2147483647 h 260"/>
              <a:gd name="T52" fmla="*/ 2147483647 w 259"/>
              <a:gd name="T53" fmla="*/ 2147483647 h 260"/>
              <a:gd name="T54" fmla="*/ 2147483647 w 259"/>
              <a:gd name="T55" fmla="*/ 2147483647 h 260"/>
              <a:gd name="T56" fmla="*/ 2147483647 w 259"/>
              <a:gd name="T57" fmla="*/ 2147483647 h 260"/>
              <a:gd name="T58" fmla="*/ 2147483647 w 259"/>
              <a:gd name="T59" fmla="*/ 2147483647 h 260"/>
              <a:gd name="T60" fmla="*/ 2147483647 w 259"/>
              <a:gd name="T61" fmla="*/ 2147483647 h 260"/>
              <a:gd name="T62" fmla="*/ 2147483647 w 259"/>
              <a:gd name="T63" fmla="*/ 2147483647 h 260"/>
              <a:gd name="T64" fmla="*/ 2147483647 w 259"/>
              <a:gd name="T65" fmla="*/ 2147483647 h 260"/>
              <a:gd name="T66" fmla="*/ 2147483647 w 259"/>
              <a:gd name="T67" fmla="*/ 2147483647 h 260"/>
              <a:gd name="T68" fmla="*/ 2147483647 w 259"/>
              <a:gd name="T69" fmla="*/ 2147483647 h 260"/>
              <a:gd name="T70" fmla="*/ 2147483647 w 259"/>
              <a:gd name="T71" fmla="*/ 2147483647 h 260"/>
              <a:gd name="T72" fmla="*/ 2147483647 w 259"/>
              <a:gd name="T73" fmla="*/ 2147483647 h 260"/>
              <a:gd name="T74" fmla="*/ 2147483647 w 259"/>
              <a:gd name="T75" fmla="*/ 2147483647 h 260"/>
              <a:gd name="T76" fmla="*/ 2147483647 w 259"/>
              <a:gd name="T77" fmla="*/ 2147483647 h 260"/>
              <a:gd name="T78" fmla="*/ 2147483647 w 259"/>
              <a:gd name="T79" fmla="*/ 2147483647 h 260"/>
              <a:gd name="T80" fmla="*/ 2147483647 w 259"/>
              <a:gd name="T81" fmla="*/ 2147483647 h 260"/>
              <a:gd name="T82" fmla="*/ 2147483647 w 259"/>
              <a:gd name="T83" fmla="*/ 2147483647 h 260"/>
              <a:gd name="T84" fmla="*/ 2147483647 w 259"/>
              <a:gd name="T85" fmla="*/ 2147483647 h 260"/>
              <a:gd name="T86" fmla="*/ 2147483647 w 259"/>
              <a:gd name="T87" fmla="*/ 2147483647 h 260"/>
              <a:gd name="T88" fmla="*/ 2147483647 w 259"/>
              <a:gd name="T89" fmla="*/ 2147483647 h 260"/>
              <a:gd name="T90" fmla="*/ 2147483647 w 259"/>
              <a:gd name="T91" fmla="*/ 2147483647 h 260"/>
              <a:gd name="T92" fmla="*/ 2147483647 w 259"/>
              <a:gd name="T93" fmla="*/ 2147483647 h 260"/>
              <a:gd name="T94" fmla="*/ 2147483647 w 259"/>
              <a:gd name="T95" fmla="*/ 2147483647 h 260"/>
              <a:gd name="T96" fmla="*/ 2147483647 w 259"/>
              <a:gd name="T97" fmla="*/ 2147483647 h 260"/>
              <a:gd name="T98" fmla="*/ 2147483647 w 259"/>
              <a:gd name="T99" fmla="*/ 2147483647 h 260"/>
              <a:gd name="T100" fmla="*/ 2147483647 w 259"/>
              <a:gd name="T101" fmla="*/ 2147483647 h 260"/>
              <a:gd name="T102" fmla="*/ 2147483647 w 259"/>
              <a:gd name="T103" fmla="*/ 2147483647 h 260"/>
              <a:gd name="T104" fmla="*/ 2147483647 w 259"/>
              <a:gd name="T105" fmla="*/ 2147483647 h 260"/>
              <a:gd name="T106" fmla="*/ 2147483647 w 259"/>
              <a:gd name="T107" fmla="*/ 2147483647 h 260"/>
              <a:gd name="T108" fmla="*/ 2147483647 w 259"/>
              <a:gd name="T109" fmla="*/ 2147483647 h 260"/>
              <a:gd name="T110" fmla="*/ 2147483647 w 259"/>
              <a:gd name="T111" fmla="*/ 2147483647 h 260"/>
              <a:gd name="T112" fmla="*/ 2147483647 w 259"/>
              <a:gd name="T113" fmla="*/ 2147483647 h 260"/>
              <a:gd name="T114" fmla="*/ 2147483647 w 259"/>
              <a:gd name="T115" fmla="*/ 2147483647 h 260"/>
              <a:gd name="T116" fmla="*/ 2147483647 w 259"/>
              <a:gd name="T117" fmla="*/ 2147483647 h 260"/>
              <a:gd name="T118" fmla="*/ 0 w 259"/>
              <a:gd name="T119" fmla="*/ 2147483647 h 260"/>
              <a:gd name="T120" fmla="*/ 0 w 259"/>
              <a:gd name="T121" fmla="*/ 2147483647 h 260"/>
              <a:gd name="T122" fmla="*/ 2147483647 w 259"/>
              <a:gd name="T123" fmla="*/ 2147483647 h 260"/>
              <a:gd name="T124" fmla="*/ 2147483647 w 259"/>
              <a:gd name="T125" fmla="*/ 2147483647 h 2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59"/>
              <a:gd name="T190" fmla="*/ 0 h 260"/>
              <a:gd name="T191" fmla="*/ 259 w 259"/>
              <a:gd name="T192" fmla="*/ 260 h 26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59" h="260">
                <a:moveTo>
                  <a:pt x="34" y="186"/>
                </a:moveTo>
                <a:lnTo>
                  <a:pt x="34" y="186"/>
                </a:lnTo>
                <a:lnTo>
                  <a:pt x="33" y="187"/>
                </a:lnTo>
                <a:lnTo>
                  <a:pt x="32" y="188"/>
                </a:lnTo>
                <a:lnTo>
                  <a:pt x="31" y="189"/>
                </a:lnTo>
                <a:lnTo>
                  <a:pt x="30" y="192"/>
                </a:lnTo>
                <a:lnTo>
                  <a:pt x="27" y="193"/>
                </a:lnTo>
                <a:lnTo>
                  <a:pt x="26" y="195"/>
                </a:lnTo>
                <a:lnTo>
                  <a:pt x="25" y="198"/>
                </a:lnTo>
                <a:lnTo>
                  <a:pt x="24" y="199"/>
                </a:lnTo>
                <a:lnTo>
                  <a:pt x="23" y="201"/>
                </a:lnTo>
                <a:lnTo>
                  <a:pt x="23" y="202"/>
                </a:lnTo>
                <a:lnTo>
                  <a:pt x="23" y="203"/>
                </a:lnTo>
                <a:lnTo>
                  <a:pt x="23" y="205"/>
                </a:lnTo>
                <a:lnTo>
                  <a:pt x="24" y="206"/>
                </a:lnTo>
                <a:lnTo>
                  <a:pt x="24" y="207"/>
                </a:lnTo>
                <a:lnTo>
                  <a:pt x="25" y="207"/>
                </a:lnTo>
                <a:lnTo>
                  <a:pt x="25" y="208"/>
                </a:lnTo>
                <a:lnTo>
                  <a:pt x="26" y="209"/>
                </a:lnTo>
                <a:lnTo>
                  <a:pt x="28" y="210"/>
                </a:lnTo>
                <a:lnTo>
                  <a:pt x="30" y="213"/>
                </a:lnTo>
                <a:lnTo>
                  <a:pt x="32" y="215"/>
                </a:lnTo>
                <a:lnTo>
                  <a:pt x="34" y="216"/>
                </a:lnTo>
                <a:lnTo>
                  <a:pt x="35" y="217"/>
                </a:lnTo>
                <a:lnTo>
                  <a:pt x="38" y="217"/>
                </a:lnTo>
                <a:lnTo>
                  <a:pt x="39" y="216"/>
                </a:lnTo>
                <a:lnTo>
                  <a:pt x="40" y="216"/>
                </a:lnTo>
                <a:lnTo>
                  <a:pt x="41" y="215"/>
                </a:lnTo>
                <a:lnTo>
                  <a:pt x="52" y="208"/>
                </a:lnTo>
                <a:lnTo>
                  <a:pt x="72" y="223"/>
                </a:lnTo>
                <a:lnTo>
                  <a:pt x="72" y="224"/>
                </a:lnTo>
                <a:lnTo>
                  <a:pt x="71" y="227"/>
                </a:lnTo>
                <a:lnTo>
                  <a:pt x="71" y="228"/>
                </a:lnTo>
                <a:lnTo>
                  <a:pt x="69" y="230"/>
                </a:lnTo>
                <a:lnTo>
                  <a:pt x="69" y="233"/>
                </a:lnTo>
                <a:lnTo>
                  <a:pt x="68" y="236"/>
                </a:lnTo>
                <a:lnTo>
                  <a:pt x="68" y="237"/>
                </a:lnTo>
                <a:lnTo>
                  <a:pt x="68" y="240"/>
                </a:lnTo>
                <a:lnTo>
                  <a:pt x="68" y="242"/>
                </a:lnTo>
                <a:lnTo>
                  <a:pt x="69" y="243"/>
                </a:lnTo>
                <a:lnTo>
                  <a:pt x="69" y="244"/>
                </a:lnTo>
                <a:lnTo>
                  <a:pt x="71" y="245"/>
                </a:lnTo>
                <a:lnTo>
                  <a:pt x="72" y="245"/>
                </a:lnTo>
                <a:lnTo>
                  <a:pt x="72" y="247"/>
                </a:lnTo>
                <a:lnTo>
                  <a:pt x="73" y="247"/>
                </a:lnTo>
                <a:lnTo>
                  <a:pt x="74" y="247"/>
                </a:lnTo>
                <a:lnTo>
                  <a:pt x="75" y="248"/>
                </a:lnTo>
                <a:lnTo>
                  <a:pt x="78" y="248"/>
                </a:lnTo>
                <a:lnTo>
                  <a:pt x="80" y="249"/>
                </a:lnTo>
                <a:lnTo>
                  <a:pt x="83" y="250"/>
                </a:lnTo>
                <a:lnTo>
                  <a:pt x="86" y="250"/>
                </a:lnTo>
                <a:lnTo>
                  <a:pt x="87" y="250"/>
                </a:lnTo>
                <a:lnTo>
                  <a:pt x="89" y="249"/>
                </a:lnTo>
                <a:lnTo>
                  <a:pt x="90" y="248"/>
                </a:lnTo>
                <a:lnTo>
                  <a:pt x="90" y="247"/>
                </a:lnTo>
                <a:lnTo>
                  <a:pt x="92" y="247"/>
                </a:lnTo>
                <a:lnTo>
                  <a:pt x="99" y="235"/>
                </a:lnTo>
                <a:lnTo>
                  <a:pt x="122" y="238"/>
                </a:lnTo>
                <a:lnTo>
                  <a:pt x="122" y="240"/>
                </a:lnTo>
                <a:lnTo>
                  <a:pt x="122" y="241"/>
                </a:lnTo>
                <a:lnTo>
                  <a:pt x="123" y="242"/>
                </a:lnTo>
                <a:lnTo>
                  <a:pt x="123" y="244"/>
                </a:lnTo>
                <a:lnTo>
                  <a:pt x="124" y="247"/>
                </a:lnTo>
                <a:lnTo>
                  <a:pt x="124" y="249"/>
                </a:lnTo>
                <a:lnTo>
                  <a:pt x="125" y="251"/>
                </a:lnTo>
                <a:lnTo>
                  <a:pt x="125" y="254"/>
                </a:lnTo>
                <a:lnTo>
                  <a:pt x="127" y="256"/>
                </a:lnTo>
                <a:lnTo>
                  <a:pt x="128" y="257"/>
                </a:lnTo>
                <a:lnTo>
                  <a:pt x="129" y="258"/>
                </a:lnTo>
                <a:lnTo>
                  <a:pt x="130" y="258"/>
                </a:lnTo>
                <a:lnTo>
                  <a:pt x="131" y="260"/>
                </a:lnTo>
                <a:lnTo>
                  <a:pt x="132" y="260"/>
                </a:lnTo>
                <a:lnTo>
                  <a:pt x="134" y="260"/>
                </a:lnTo>
                <a:lnTo>
                  <a:pt x="135" y="260"/>
                </a:lnTo>
                <a:lnTo>
                  <a:pt x="137" y="258"/>
                </a:lnTo>
                <a:lnTo>
                  <a:pt x="138" y="258"/>
                </a:lnTo>
                <a:lnTo>
                  <a:pt x="142" y="258"/>
                </a:lnTo>
                <a:lnTo>
                  <a:pt x="144" y="258"/>
                </a:lnTo>
                <a:lnTo>
                  <a:pt x="146" y="257"/>
                </a:lnTo>
                <a:lnTo>
                  <a:pt x="149" y="256"/>
                </a:lnTo>
                <a:lnTo>
                  <a:pt x="149" y="255"/>
                </a:lnTo>
                <a:lnTo>
                  <a:pt x="150" y="253"/>
                </a:lnTo>
                <a:lnTo>
                  <a:pt x="150" y="251"/>
                </a:lnTo>
                <a:lnTo>
                  <a:pt x="150" y="250"/>
                </a:lnTo>
                <a:lnTo>
                  <a:pt x="151" y="237"/>
                </a:lnTo>
                <a:lnTo>
                  <a:pt x="173" y="229"/>
                </a:lnTo>
                <a:lnTo>
                  <a:pt x="175" y="230"/>
                </a:lnTo>
                <a:lnTo>
                  <a:pt x="176" y="233"/>
                </a:lnTo>
                <a:lnTo>
                  <a:pt x="177" y="234"/>
                </a:lnTo>
                <a:lnTo>
                  <a:pt x="179" y="236"/>
                </a:lnTo>
                <a:lnTo>
                  <a:pt x="180" y="237"/>
                </a:lnTo>
                <a:lnTo>
                  <a:pt x="183" y="240"/>
                </a:lnTo>
                <a:lnTo>
                  <a:pt x="184" y="241"/>
                </a:lnTo>
                <a:lnTo>
                  <a:pt x="185" y="242"/>
                </a:lnTo>
                <a:lnTo>
                  <a:pt x="187" y="243"/>
                </a:lnTo>
                <a:lnTo>
                  <a:pt x="189" y="243"/>
                </a:lnTo>
                <a:lnTo>
                  <a:pt x="190" y="243"/>
                </a:lnTo>
                <a:lnTo>
                  <a:pt x="191" y="243"/>
                </a:lnTo>
                <a:lnTo>
                  <a:pt x="192" y="243"/>
                </a:lnTo>
                <a:lnTo>
                  <a:pt x="193" y="243"/>
                </a:lnTo>
                <a:lnTo>
                  <a:pt x="194" y="242"/>
                </a:lnTo>
                <a:lnTo>
                  <a:pt x="196" y="241"/>
                </a:lnTo>
                <a:lnTo>
                  <a:pt x="198" y="240"/>
                </a:lnTo>
                <a:lnTo>
                  <a:pt x="200" y="238"/>
                </a:lnTo>
                <a:lnTo>
                  <a:pt x="203" y="236"/>
                </a:lnTo>
                <a:lnTo>
                  <a:pt x="204" y="234"/>
                </a:lnTo>
                <a:lnTo>
                  <a:pt x="205" y="233"/>
                </a:lnTo>
                <a:lnTo>
                  <a:pt x="205" y="231"/>
                </a:lnTo>
                <a:lnTo>
                  <a:pt x="205" y="229"/>
                </a:lnTo>
                <a:lnTo>
                  <a:pt x="205" y="228"/>
                </a:lnTo>
                <a:lnTo>
                  <a:pt x="204" y="228"/>
                </a:lnTo>
                <a:lnTo>
                  <a:pt x="199" y="215"/>
                </a:lnTo>
                <a:lnTo>
                  <a:pt x="215" y="198"/>
                </a:lnTo>
                <a:lnTo>
                  <a:pt x="217" y="198"/>
                </a:lnTo>
                <a:lnTo>
                  <a:pt x="219" y="199"/>
                </a:lnTo>
                <a:lnTo>
                  <a:pt x="220" y="200"/>
                </a:lnTo>
                <a:lnTo>
                  <a:pt x="222" y="200"/>
                </a:lnTo>
                <a:lnTo>
                  <a:pt x="225" y="201"/>
                </a:lnTo>
                <a:lnTo>
                  <a:pt x="227" y="202"/>
                </a:lnTo>
                <a:lnTo>
                  <a:pt x="229" y="203"/>
                </a:lnTo>
                <a:lnTo>
                  <a:pt x="232" y="203"/>
                </a:lnTo>
                <a:lnTo>
                  <a:pt x="233" y="203"/>
                </a:lnTo>
                <a:lnTo>
                  <a:pt x="235" y="203"/>
                </a:lnTo>
                <a:lnTo>
                  <a:pt x="236" y="202"/>
                </a:lnTo>
                <a:lnTo>
                  <a:pt x="238" y="201"/>
                </a:lnTo>
                <a:lnTo>
                  <a:pt x="239" y="200"/>
                </a:lnTo>
                <a:lnTo>
                  <a:pt x="239" y="199"/>
                </a:lnTo>
                <a:lnTo>
                  <a:pt x="240" y="199"/>
                </a:lnTo>
                <a:lnTo>
                  <a:pt x="240" y="196"/>
                </a:lnTo>
                <a:lnTo>
                  <a:pt x="241" y="195"/>
                </a:lnTo>
                <a:lnTo>
                  <a:pt x="242" y="193"/>
                </a:lnTo>
                <a:lnTo>
                  <a:pt x="244" y="189"/>
                </a:lnTo>
                <a:lnTo>
                  <a:pt x="245" y="187"/>
                </a:lnTo>
                <a:lnTo>
                  <a:pt x="245" y="186"/>
                </a:lnTo>
                <a:lnTo>
                  <a:pt x="244" y="184"/>
                </a:lnTo>
                <a:lnTo>
                  <a:pt x="244" y="182"/>
                </a:lnTo>
                <a:lnTo>
                  <a:pt x="242" y="181"/>
                </a:lnTo>
                <a:lnTo>
                  <a:pt x="241" y="181"/>
                </a:lnTo>
                <a:lnTo>
                  <a:pt x="231" y="173"/>
                </a:lnTo>
                <a:lnTo>
                  <a:pt x="238" y="150"/>
                </a:lnTo>
                <a:lnTo>
                  <a:pt x="239" y="150"/>
                </a:lnTo>
                <a:lnTo>
                  <a:pt x="240" y="149"/>
                </a:lnTo>
                <a:lnTo>
                  <a:pt x="242" y="149"/>
                </a:lnTo>
                <a:lnTo>
                  <a:pt x="245" y="149"/>
                </a:lnTo>
                <a:lnTo>
                  <a:pt x="248" y="149"/>
                </a:lnTo>
                <a:lnTo>
                  <a:pt x="251" y="149"/>
                </a:lnTo>
                <a:lnTo>
                  <a:pt x="253" y="147"/>
                </a:lnTo>
                <a:lnTo>
                  <a:pt x="254" y="147"/>
                </a:lnTo>
                <a:lnTo>
                  <a:pt x="256" y="146"/>
                </a:lnTo>
                <a:lnTo>
                  <a:pt x="258" y="145"/>
                </a:lnTo>
                <a:lnTo>
                  <a:pt x="258" y="144"/>
                </a:lnTo>
                <a:lnTo>
                  <a:pt x="259" y="143"/>
                </a:lnTo>
                <a:lnTo>
                  <a:pt x="259" y="142"/>
                </a:lnTo>
                <a:lnTo>
                  <a:pt x="259" y="140"/>
                </a:lnTo>
                <a:lnTo>
                  <a:pt x="259" y="139"/>
                </a:lnTo>
                <a:lnTo>
                  <a:pt x="259" y="137"/>
                </a:lnTo>
                <a:lnTo>
                  <a:pt x="259" y="136"/>
                </a:lnTo>
                <a:lnTo>
                  <a:pt x="259" y="132"/>
                </a:lnTo>
                <a:lnTo>
                  <a:pt x="259" y="130"/>
                </a:lnTo>
                <a:lnTo>
                  <a:pt x="259" y="127"/>
                </a:lnTo>
                <a:lnTo>
                  <a:pt x="258" y="125"/>
                </a:lnTo>
                <a:lnTo>
                  <a:pt x="256" y="124"/>
                </a:lnTo>
                <a:lnTo>
                  <a:pt x="255" y="124"/>
                </a:lnTo>
                <a:lnTo>
                  <a:pt x="254" y="123"/>
                </a:lnTo>
                <a:lnTo>
                  <a:pt x="253" y="123"/>
                </a:lnTo>
                <a:lnTo>
                  <a:pt x="239" y="120"/>
                </a:lnTo>
                <a:lnTo>
                  <a:pt x="234" y="97"/>
                </a:lnTo>
                <a:lnTo>
                  <a:pt x="235" y="96"/>
                </a:lnTo>
                <a:lnTo>
                  <a:pt x="236" y="95"/>
                </a:lnTo>
                <a:lnTo>
                  <a:pt x="239" y="94"/>
                </a:lnTo>
                <a:lnTo>
                  <a:pt x="241" y="92"/>
                </a:lnTo>
                <a:lnTo>
                  <a:pt x="244" y="91"/>
                </a:lnTo>
                <a:lnTo>
                  <a:pt x="245" y="90"/>
                </a:lnTo>
                <a:lnTo>
                  <a:pt x="247" y="88"/>
                </a:lnTo>
                <a:lnTo>
                  <a:pt x="248" y="87"/>
                </a:lnTo>
                <a:lnTo>
                  <a:pt x="249" y="85"/>
                </a:lnTo>
                <a:lnTo>
                  <a:pt x="249" y="84"/>
                </a:lnTo>
                <a:lnTo>
                  <a:pt x="251" y="83"/>
                </a:lnTo>
                <a:lnTo>
                  <a:pt x="251" y="81"/>
                </a:lnTo>
                <a:lnTo>
                  <a:pt x="249" y="81"/>
                </a:lnTo>
                <a:lnTo>
                  <a:pt x="249" y="80"/>
                </a:lnTo>
                <a:lnTo>
                  <a:pt x="249" y="78"/>
                </a:lnTo>
                <a:lnTo>
                  <a:pt x="248" y="77"/>
                </a:lnTo>
                <a:lnTo>
                  <a:pt x="248" y="76"/>
                </a:lnTo>
                <a:lnTo>
                  <a:pt x="247" y="74"/>
                </a:lnTo>
                <a:lnTo>
                  <a:pt x="246" y="71"/>
                </a:lnTo>
                <a:lnTo>
                  <a:pt x="245" y="69"/>
                </a:lnTo>
                <a:lnTo>
                  <a:pt x="242" y="67"/>
                </a:lnTo>
                <a:lnTo>
                  <a:pt x="241" y="67"/>
                </a:lnTo>
                <a:lnTo>
                  <a:pt x="239" y="66"/>
                </a:lnTo>
                <a:lnTo>
                  <a:pt x="238" y="66"/>
                </a:lnTo>
                <a:lnTo>
                  <a:pt x="236" y="66"/>
                </a:lnTo>
                <a:lnTo>
                  <a:pt x="236" y="67"/>
                </a:lnTo>
                <a:lnTo>
                  <a:pt x="235" y="67"/>
                </a:lnTo>
                <a:lnTo>
                  <a:pt x="222" y="70"/>
                </a:lnTo>
                <a:lnTo>
                  <a:pt x="207" y="52"/>
                </a:lnTo>
                <a:lnTo>
                  <a:pt x="208" y="50"/>
                </a:lnTo>
                <a:lnTo>
                  <a:pt x="208" y="49"/>
                </a:lnTo>
                <a:lnTo>
                  <a:pt x="210" y="47"/>
                </a:lnTo>
                <a:lnTo>
                  <a:pt x="211" y="45"/>
                </a:lnTo>
                <a:lnTo>
                  <a:pt x="212" y="42"/>
                </a:lnTo>
                <a:lnTo>
                  <a:pt x="213" y="40"/>
                </a:lnTo>
                <a:lnTo>
                  <a:pt x="214" y="38"/>
                </a:lnTo>
                <a:lnTo>
                  <a:pt x="215" y="36"/>
                </a:lnTo>
                <a:lnTo>
                  <a:pt x="215" y="34"/>
                </a:lnTo>
                <a:lnTo>
                  <a:pt x="215" y="33"/>
                </a:lnTo>
                <a:lnTo>
                  <a:pt x="214" y="32"/>
                </a:lnTo>
                <a:lnTo>
                  <a:pt x="214" y="31"/>
                </a:lnTo>
                <a:lnTo>
                  <a:pt x="213" y="29"/>
                </a:lnTo>
                <a:lnTo>
                  <a:pt x="212" y="28"/>
                </a:lnTo>
                <a:lnTo>
                  <a:pt x="211" y="28"/>
                </a:lnTo>
                <a:lnTo>
                  <a:pt x="210" y="27"/>
                </a:lnTo>
                <a:lnTo>
                  <a:pt x="208" y="26"/>
                </a:lnTo>
                <a:lnTo>
                  <a:pt x="206" y="24"/>
                </a:lnTo>
                <a:lnTo>
                  <a:pt x="203" y="22"/>
                </a:lnTo>
                <a:lnTo>
                  <a:pt x="200" y="21"/>
                </a:lnTo>
                <a:lnTo>
                  <a:pt x="199" y="21"/>
                </a:lnTo>
                <a:lnTo>
                  <a:pt x="197" y="22"/>
                </a:lnTo>
                <a:lnTo>
                  <a:pt x="196" y="22"/>
                </a:lnTo>
                <a:lnTo>
                  <a:pt x="194" y="24"/>
                </a:lnTo>
                <a:lnTo>
                  <a:pt x="194" y="25"/>
                </a:lnTo>
                <a:lnTo>
                  <a:pt x="185" y="34"/>
                </a:lnTo>
                <a:lnTo>
                  <a:pt x="162" y="25"/>
                </a:lnTo>
                <a:lnTo>
                  <a:pt x="162" y="24"/>
                </a:lnTo>
                <a:lnTo>
                  <a:pt x="163" y="22"/>
                </a:lnTo>
                <a:lnTo>
                  <a:pt x="163" y="21"/>
                </a:lnTo>
                <a:lnTo>
                  <a:pt x="163" y="19"/>
                </a:lnTo>
                <a:lnTo>
                  <a:pt x="163" y="16"/>
                </a:lnTo>
                <a:lnTo>
                  <a:pt x="163" y="14"/>
                </a:lnTo>
                <a:lnTo>
                  <a:pt x="163" y="12"/>
                </a:lnTo>
                <a:lnTo>
                  <a:pt x="162" y="9"/>
                </a:lnTo>
                <a:lnTo>
                  <a:pt x="162" y="7"/>
                </a:lnTo>
                <a:lnTo>
                  <a:pt x="162" y="6"/>
                </a:lnTo>
                <a:lnTo>
                  <a:pt x="161" y="4"/>
                </a:lnTo>
                <a:lnTo>
                  <a:pt x="159" y="4"/>
                </a:lnTo>
                <a:lnTo>
                  <a:pt x="158" y="2"/>
                </a:lnTo>
                <a:lnTo>
                  <a:pt x="157" y="2"/>
                </a:lnTo>
                <a:lnTo>
                  <a:pt x="157" y="1"/>
                </a:lnTo>
                <a:lnTo>
                  <a:pt x="156" y="1"/>
                </a:lnTo>
                <a:lnTo>
                  <a:pt x="155" y="1"/>
                </a:lnTo>
                <a:lnTo>
                  <a:pt x="152" y="1"/>
                </a:lnTo>
                <a:lnTo>
                  <a:pt x="151" y="1"/>
                </a:lnTo>
                <a:lnTo>
                  <a:pt x="148" y="0"/>
                </a:lnTo>
                <a:lnTo>
                  <a:pt x="145" y="0"/>
                </a:lnTo>
                <a:lnTo>
                  <a:pt x="143" y="0"/>
                </a:lnTo>
                <a:lnTo>
                  <a:pt x="141" y="1"/>
                </a:lnTo>
                <a:lnTo>
                  <a:pt x="139" y="2"/>
                </a:lnTo>
                <a:lnTo>
                  <a:pt x="138" y="4"/>
                </a:lnTo>
                <a:lnTo>
                  <a:pt x="138" y="5"/>
                </a:lnTo>
                <a:lnTo>
                  <a:pt x="138" y="6"/>
                </a:lnTo>
                <a:lnTo>
                  <a:pt x="134" y="19"/>
                </a:lnTo>
                <a:lnTo>
                  <a:pt x="109" y="21"/>
                </a:lnTo>
                <a:lnTo>
                  <a:pt x="109" y="20"/>
                </a:lnTo>
                <a:lnTo>
                  <a:pt x="108" y="18"/>
                </a:lnTo>
                <a:lnTo>
                  <a:pt x="107" y="16"/>
                </a:lnTo>
                <a:lnTo>
                  <a:pt x="106" y="14"/>
                </a:lnTo>
                <a:lnTo>
                  <a:pt x="104" y="12"/>
                </a:lnTo>
                <a:lnTo>
                  <a:pt x="103" y="9"/>
                </a:lnTo>
                <a:lnTo>
                  <a:pt x="103" y="7"/>
                </a:lnTo>
                <a:lnTo>
                  <a:pt x="101" y="6"/>
                </a:lnTo>
                <a:lnTo>
                  <a:pt x="100" y="5"/>
                </a:lnTo>
                <a:lnTo>
                  <a:pt x="99" y="4"/>
                </a:lnTo>
                <a:lnTo>
                  <a:pt x="97" y="4"/>
                </a:lnTo>
                <a:lnTo>
                  <a:pt x="96" y="4"/>
                </a:lnTo>
                <a:lnTo>
                  <a:pt x="95" y="4"/>
                </a:lnTo>
                <a:lnTo>
                  <a:pt x="94" y="4"/>
                </a:lnTo>
                <a:lnTo>
                  <a:pt x="93" y="4"/>
                </a:lnTo>
                <a:lnTo>
                  <a:pt x="92" y="5"/>
                </a:lnTo>
                <a:lnTo>
                  <a:pt x="90" y="5"/>
                </a:lnTo>
                <a:lnTo>
                  <a:pt x="88" y="6"/>
                </a:lnTo>
                <a:lnTo>
                  <a:pt x="86" y="6"/>
                </a:lnTo>
                <a:lnTo>
                  <a:pt x="83" y="8"/>
                </a:lnTo>
                <a:lnTo>
                  <a:pt x="81" y="9"/>
                </a:lnTo>
                <a:lnTo>
                  <a:pt x="80" y="11"/>
                </a:lnTo>
                <a:lnTo>
                  <a:pt x="80" y="12"/>
                </a:lnTo>
                <a:lnTo>
                  <a:pt x="79" y="14"/>
                </a:lnTo>
                <a:lnTo>
                  <a:pt x="80" y="15"/>
                </a:lnTo>
                <a:lnTo>
                  <a:pt x="82" y="29"/>
                </a:lnTo>
                <a:lnTo>
                  <a:pt x="61" y="42"/>
                </a:lnTo>
                <a:lnTo>
                  <a:pt x="60" y="41"/>
                </a:lnTo>
                <a:lnTo>
                  <a:pt x="59" y="40"/>
                </a:lnTo>
                <a:lnTo>
                  <a:pt x="58" y="39"/>
                </a:lnTo>
                <a:lnTo>
                  <a:pt x="55" y="38"/>
                </a:lnTo>
                <a:lnTo>
                  <a:pt x="53" y="36"/>
                </a:lnTo>
                <a:lnTo>
                  <a:pt x="51" y="35"/>
                </a:lnTo>
                <a:lnTo>
                  <a:pt x="49" y="34"/>
                </a:lnTo>
                <a:lnTo>
                  <a:pt x="47" y="33"/>
                </a:lnTo>
                <a:lnTo>
                  <a:pt x="46" y="33"/>
                </a:lnTo>
                <a:lnTo>
                  <a:pt x="44" y="33"/>
                </a:lnTo>
                <a:lnTo>
                  <a:pt x="42" y="33"/>
                </a:lnTo>
                <a:lnTo>
                  <a:pt x="41" y="33"/>
                </a:lnTo>
                <a:lnTo>
                  <a:pt x="40" y="34"/>
                </a:lnTo>
                <a:lnTo>
                  <a:pt x="39" y="35"/>
                </a:lnTo>
                <a:lnTo>
                  <a:pt x="38" y="36"/>
                </a:lnTo>
                <a:lnTo>
                  <a:pt x="38" y="38"/>
                </a:lnTo>
                <a:lnTo>
                  <a:pt x="35" y="39"/>
                </a:lnTo>
                <a:lnTo>
                  <a:pt x="34" y="41"/>
                </a:lnTo>
                <a:lnTo>
                  <a:pt x="32" y="43"/>
                </a:lnTo>
                <a:lnTo>
                  <a:pt x="31" y="46"/>
                </a:lnTo>
                <a:lnTo>
                  <a:pt x="31" y="47"/>
                </a:lnTo>
                <a:lnTo>
                  <a:pt x="31" y="49"/>
                </a:lnTo>
                <a:lnTo>
                  <a:pt x="31" y="50"/>
                </a:lnTo>
                <a:lnTo>
                  <a:pt x="32" y="52"/>
                </a:lnTo>
                <a:lnTo>
                  <a:pt x="33" y="52"/>
                </a:lnTo>
                <a:lnTo>
                  <a:pt x="41" y="62"/>
                </a:lnTo>
                <a:lnTo>
                  <a:pt x="28" y="83"/>
                </a:lnTo>
                <a:lnTo>
                  <a:pt x="27" y="83"/>
                </a:lnTo>
                <a:lnTo>
                  <a:pt x="25" y="83"/>
                </a:lnTo>
                <a:lnTo>
                  <a:pt x="24" y="83"/>
                </a:lnTo>
                <a:lnTo>
                  <a:pt x="21" y="83"/>
                </a:lnTo>
                <a:lnTo>
                  <a:pt x="18" y="82"/>
                </a:lnTo>
                <a:lnTo>
                  <a:pt x="16" y="82"/>
                </a:lnTo>
                <a:lnTo>
                  <a:pt x="13" y="82"/>
                </a:lnTo>
                <a:lnTo>
                  <a:pt x="12" y="82"/>
                </a:lnTo>
                <a:lnTo>
                  <a:pt x="10" y="82"/>
                </a:lnTo>
                <a:lnTo>
                  <a:pt x="9" y="83"/>
                </a:lnTo>
                <a:lnTo>
                  <a:pt x="7" y="84"/>
                </a:lnTo>
                <a:lnTo>
                  <a:pt x="6" y="85"/>
                </a:lnTo>
                <a:lnTo>
                  <a:pt x="6" y="87"/>
                </a:lnTo>
                <a:lnTo>
                  <a:pt x="5" y="87"/>
                </a:lnTo>
                <a:lnTo>
                  <a:pt x="5" y="88"/>
                </a:lnTo>
                <a:lnTo>
                  <a:pt x="5" y="89"/>
                </a:lnTo>
                <a:lnTo>
                  <a:pt x="5" y="90"/>
                </a:lnTo>
                <a:lnTo>
                  <a:pt x="4" y="92"/>
                </a:lnTo>
                <a:lnTo>
                  <a:pt x="4" y="95"/>
                </a:lnTo>
                <a:lnTo>
                  <a:pt x="3" y="98"/>
                </a:lnTo>
                <a:lnTo>
                  <a:pt x="3" y="101"/>
                </a:lnTo>
                <a:lnTo>
                  <a:pt x="4" y="102"/>
                </a:lnTo>
                <a:lnTo>
                  <a:pt x="5" y="104"/>
                </a:lnTo>
                <a:lnTo>
                  <a:pt x="6" y="104"/>
                </a:lnTo>
                <a:lnTo>
                  <a:pt x="6" y="105"/>
                </a:lnTo>
                <a:lnTo>
                  <a:pt x="7" y="105"/>
                </a:lnTo>
                <a:lnTo>
                  <a:pt x="20" y="111"/>
                </a:lnTo>
                <a:lnTo>
                  <a:pt x="19" y="136"/>
                </a:lnTo>
                <a:lnTo>
                  <a:pt x="18" y="136"/>
                </a:lnTo>
                <a:lnTo>
                  <a:pt x="16" y="137"/>
                </a:lnTo>
                <a:lnTo>
                  <a:pt x="14" y="137"/>
                </a:lnTo>
                <a:lnTo>
                  <a:pt x="12" y="138"/>
                </a:lnTo>
                <a:lnTo>
                  <a:pt x="10" y="139"/>
                </a:lnTo>
                <a:lnTo>
                  <a:pt x="7" y="140"/>
                </a:lnTo>
                <a:lnTo>
                  <a:pt x="5" y="140"/>
                </a:lnTo>
                <a:lnTo>
                  <a:pt x="3" y="142"/>
                </a:lnTo>
                <a:lnTo>
                  <a:pt x="2" y="143"/>
                </a:lnTo>
                <a:lnTo>
                  <a:pt x="0" y="144"/>
                </a:lnTo>
                <a:lnTo>
                  <a:pt x="0" y="145"/>
                </a:lnTo>
                <a:lnTo>
                  <a:pt x="0" y="147"/>
                </a:lnTo>
                <a:lnTo>
                  <a:pt x="0" y="149"/>
                </a:lnTo>
                <a:lnTo>
                  <a:pt x="0" y="150"/>
                </a:lnTo>
                <a:lnTo>
                  <a:pt x="0" y="151"/>
                </a:lnTo>
                <a:lnTo>
                  <a:pt x="0" y="152"/>
                </a:lnTo>
                <a:lnTo>
                  <a:pt x="2" y="154"/>
                </a:lnTo>
                <a:lnTo>
                  <a:pt x="2" y="158"/>
                </a:lnTo>
                <a:lnTo>
                  <a:pt x="3" y="160"/>
                </a:lnTo>
                <a:lnTo>
                  <a:pt x="4" y="163"/>
                </a:lnTo>
                <a:lnTo>
                  <a:pt x="5" y="164"/>
                </a:lnTo>
                <a:lnTo>
                  <a:pt x="7" y="165"/>
                </a:lnTo>
                <a:lnTo>
                  <a:pt x="9" y="165"/>
                </a:lnTo>
                <a:lnTo>
                  <a:pt x="10" y="165"/>
                </a:lnTo>
                <a:lnTo>
                  <a:pt x="11" y="165"/>
                </a:lnTo>
                <a:lnTo>
                  <a:pt x="25" y="164"/>
                </a:lnTo>
                <a:lnTo>
                  <a:pt x="34" y="186"/>
                </a:lnTo>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33" name="Freeform 229">
            <a:extLst>
              <a:ext uri="{FF2B5EF4-FFF2-40B4-BE49-F238E27FC236}">
                <a16:creationId xmlns:a16="http://schemas.microsoft.com/office/drawing/2014/main" id="{8E7A225C-FEF3-FF48-B3C4-835808F92569}"/>
              </a:ext>
            </a:extLst>
          </p:cNvPr>
          <p:cNvSpPr>
            <a:spLocks/>
          </p:cNvSpPr>
          <p:nvPr/>
        </p:nvSpPr>
        <p:spPr bwMode="auto">
          <a:xfrm>
            <a:off x="3275013" y="4913313"/>
            <a:ext cx="73025" cy="73025"/>
          </a:xfrm>
          <a:custGeom>
            <a:avLst/>
            <a:gdLst>
              <a:gd name="T0" fmla="*/ 2147483647 w 273"/>
              <a:gd name="T1" fmla="*/ 2147483647 h 272"/>
              <a:gd name="T2" fmla="*/ 2147483647 w 273"/>
              <a:gd name="T3" fmla="*/ 2147483647 h 272"/>
              <a:gd name="T4" fmla="*/ 2147483647 w 273"/>
              <a:gd name="T5" fmla="*/ 2147483647 h 272"/>
              <a:gd name="T6" fmla="*/ 2147483647 w 273"/>
              <a:gd name="T7" fmla="*/ 2147483647 h 272"/>
              <a:gd name="T8" fmla="*/ 2147483647 w 273"/>
              <a:gd name="T9" fmla="*/ 2147483647 h 272"/>
              <a:gd name="T10" fmla="*/ 2147483647 w 273"/>
              <a:gd name="T11" fmla="*/ 2147483647 h 272"/>
              <a:gd name="T12" fmla="*/ 2147483647 w 273"/>
              <a:gd name="T13" fmla="*/ 2147483647 h 272"/>
              <a:gd name="T14" fmla="*/ 2147483647 w 273"/>
              <a:gd name="T15" fmla="*/ 2147483647 h 272"/>
              <a:gd name="T16" fmla="*/ 2147483647 w 273"/>
              <a:gd name="T17" fmla="*/ 2147483647 h 272"/>
              <a:gd name="T18" fmla="*/ 2147483647 w 273"/>
              <a:gd name="T19" fmla="*/ 2147483647 h 272"/>
              <a:gd name="T20" fmla="*/ 2147483647 w 273"/>
              <a:gd name="T21" fmla="*/ 2147483647 h 272"/>
              <a:gd name="T22" fmla="*/ 2147483647 w 273"/>
              <a:gd name="T23" fmla="*/ 2147483647 h 272"/>
              <a:gd name="T24" fmla="*/ 2147483647 w 273"/>
              <a:gd name="T25" fmla="*/ 2147483647 h 272"/>
              <a:gd name="T26" fmla="*/ 2147483647 w 273"/>
              <a:gd name="T27" fmla="*/ 2147483647 h 272"/>
              <a:gd name="T28" fmla="*/ 2147483647 w 273"/>
              <a:gd name="T29" fmla="*/ 2147483647 h 272"/>
              <a:gd name="T30" fmla="*/ 2147483647 w 273"/>
              <a:gd name="T31" fmla="*/ 2147483647 h 272"/>
              <a:gd name="T32" fmla="*/ 2147483647 w 273"/>
              <a:gd name="T33" fmla="*/ 2147483647 h 272"/>
              <a:gd name="T34" fmla="*/ 2147483647 w 273"/>
              <a:gd name="T35" fmla="*/ 2147483647 h 272"/>
              <a:gd name="T36" fmla="*/ 2147483647 w 273"/>
              <a:gd name="T37" fmla="*/ 2147483647 h 272"/>
              <a:gd name="T38" fmla="*/ 2147483647 w 273"/>
              <a:gd name="T39" fmla="*/ 2147483647 h 272"/>
              <a:gd name="T40" fmla="*/ 2147483647 w 273"/>
              <a:gd name="T41" fmla="*/ 2147483647 h 272"/>
              <a:gd name="T42" fmla="*/ 2147483647 w 273"/>
              <a:gd name="T43" fmla="*/ 2147483647 h 272"/>
              <a:gd name="T44" fmla="*/ 2147483647 w 273"/>
              <a:gd name="T45" fmla="*/ 2147483647 h 272"/>
              <a:gd name="T46" fmla="*/ 2147483647 w 273"/>
              <a:gd name="T47" fmla="*/ 2147483647 h 272"/>
              <a:gd name="T48" fmla="*/ 2147483647 w 273"/>
              <a:gd name="T49" fmla="*/ 2147483647 h 272"/>
              <a:gd name="T50" fmla="*/ 2147483647 w 273"/>
              <a:gd name="T51" fmla="*/ 2147483647 h 272"/>
              <a:gd name="T52" fmla="*/ 2147483647 w 273"/>
              <a:gd name="T53" fmla="*/ 2147483647 h 272"/>
              <a:gd name="T54" fmla="*/ 2147483647 w 273"/>
              <a:gd name="T55" fmla="*/ 2147483647 h 272"/>
              <a:gd name="T56" fmla="*/ 2147483647 w 273"/>
              <a:gd name="T57" fmla="*/ 2147483647 h 272"/>
              <a:gd name="T58" fmla="*/ 2147483647 w 273"/>
              <a:gd name="T59" fmla="*/ 2147483647 h 272"/>
              <a:gd name="T60" fmla="*/ 2147483647 w 273"/>
              <a:gd name="T61" fmla="*/ 2147483647 h 272"/>
              <a:gd name="T62" fmla="*/ 2147483647 w 273"/>
              <a:gd name="T63" fmla="*/ 2147483647 h 272"/>
              <a:gd name="T64" fmla="*/ 2147483647 w 273"/>
              <a:gd name="T65" fmla="*/ 2147483647 h 272"/>
              <a:gd name="T66" fmla="*/ 2147483647 w 273"/>
              <a:gd name="T67" fmla="*/ 2147483647 h 272"/>
              <a:gd name="T68" fmla="*/ 2147483647 w 273"/>
              <a:gd name="T69" fmla="*/ 2147483647 h 272"/>
              <a:gd name="T70" fmla="*/ 2147483647 w 273"/>
              <a:gd name="T71" fmla="*/ 2147483647 h 272"/>
              <a:gd name="T72" fmla="*/ 2147483647 w 273"/>
              <a:gd name="T73" fmla="*/ 2147483647 h 272"/>
              <a:gd name="T74" fmla="*/ 2147483647 w 273"/>
              <a:gd name="T75" fmla="*/ 2147483647 h 272"/>
              <a:gd name="T76" fmla="*/ 2147483647 w 273"/>
              <a:gd name="T77" fmla="*/ 2147483647 h 272"/>
              <a:gd name="T78" fmla="*/ 2147483647 w 273"/>
              <a:gd name="T79" fmla="*/ 2147483647 h 272"/>
              <a:gd name="T80" fmla="*/ 2147483647 w 273"/>
              <a:gd name="T81" fmla="*/ 2147483647 h 272"/>
              <a:gd name="T82" fmla="*/ 2147483647 w 273"/>
              <a:gd name="T83" fmla="*/ 0 h 272"/>
              <a:gd name="T84" fmla="*/ 2147483647 w 273"/>
              <a:gd name="T85" fmla="*/ 2147483647 h 272"/>
              <a:gd name="T86" fmla="*/ 2147483647 w 273"/>
              <a:gd name="T87" fmla="*/ 2147483647 h 272"/>
              <a:gd name="T88" fmla="*/ 2147483647 w 273"/>
              <a:gd name="T89" fmla="*/ 2147483647 h 272"/>
              <a:gd name="T90" fmla="*/ 2147483647 w 273"/>
              <a:gd name="T91" fmla="*/ 2147483647 h 272"/>
              <a:gd name="T92" fmla="*/ 2147483647 w 273"/>
              <a:gd name="T93" fmla="*/ 2147483647 h 272"/>
              <a:gd name="T94" fmla="*/ 2147483647 w 273"/>
              <a:gd name="T95" fmla="*/ 2147483647 h 272"/>
              <a:gd name="T96" fmla="*/ 2147483647 w 273"/>
              <a:gd name="T97" fmla="*/ 2147483647 h 272"/>
              <a:gd name="T98" fmla="*/ 2147483647 w 273"/>
              <a:gd name="T99" fmla="*/ 2147483647 h 272"/>
              <a:gd name="T100" fmla="*/ 2147483647 w 273"/>
              <a:gd name="T101" fmla="*/ 2147483647 h 272"/>
              <a:gd name="T102" fmla="*/ 2147483647 w 273"/>
              <a:gd name="T103" fmla="*/ 2147483647 h 272"/>
              <a:gd name="T104" fmla="*/ 2147483647 w 273"/>
              <a:gd name="T105" fmla="*/ 2147483647 h 272"/>
              <a:gd name="T106" fmla="*/ 2147483647 w 273"/>
              <a:gd name="T107" fmla="*/ 2147483647 h 272"/>
              <a:gd name="T108" fmla="*/ 2147483647 w 273"/>
              <a:gd name="T109" fmla="*/ 2147483647 h 272"/>
              <a:gd name="T110" fmla="*/ 2147483647 w 273"/>
              <a:gd name="T111" fmla="*/ 2147483647 h 272"/>
              <a:gd name="T112" fmla="*/ 0 w 273"/>
              <a:gd name="T113" fmla="*/ 2147483647 h 272"/>
              <a:gd name="T114" fmla="*/ 2147483647 w 273"/>
              <a:gd name="T115" fmla="*/ 2147483647 h 272"/>
              <a:gd name="T116" fmla="*/ 2147483647 w 273"/>
              <a:gd name="T117" fmla="*/ 2147483647 h 272"/>
              <a:gd name="T118" fmla="*/ 2147483647 w 273"/>
              <a:gd name="T119" fmla="*/ 2147483647 h 272"/>
              <a:gd name="T120" fmla="*/ 2147483647 w 273"/>
              <a:gd name="T121" fmla="*/ 2147483647 h 272"/>
              <a:gd name="T122" fmla="*/ 2147483647 w 273"/>
              <a:gd name="T123" fmla="*/ 2147483647 h 272"/>
              <a:gd name="T124" fmla="*/ 2147483647 w 273"/>
              <a:gd name="T125" fmla="*/ 2147483647 h 2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73"/>
              <a:gd name="T190" fmla="*/ 0 h 272"/>
              <a:gd name="T191" fmla="*/ 273 w 273"/>
              <a:gd name="T192" fmla="*/ 272 h 27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73" h="272">
                <a:moveTo>
                  <a:pt x="40" y="202"/>
                </a:moveTo>
                <a:lnTo>
                  <a:pt x="40" y="203"/>
                </a:lnTo>
                <a:lnTo>
                  <a:pt x="39" y="203"/>
                </a:lnTo>
                <a:lnTo>
                  <a:pt x="38" y="205"/>
                </a:lnTo>
                <a:lnTo>
                  <a:pt x="36" y="206"/>
                </a:lnTo>
                <a:lnTo>
                  <a:pt x="35" y="209"/>
                </a:lnTo>
                <a:lnTo>
                  <a:pt x="33" y="211"/>
                </a:lnTo>
                <a:lnTo>
                  <a:pt x="32" y="213"/>
                </a:lnTo>
                <a:lnTo>
                  <a:pt x="29" y="215"/>
                </a:lnTo>
                <a:lnTo>
                  <a:pt x="29" y="217"/>
                </a:lnTo>
                <a:lnTo>
                  <a:pt x="28" y="218"/>
                </a:lnTo>
                <a:lnTo>
                  <a:pt x="28" y="220"/>
                </a:lnTo>
                <a:lnTo>
                  <a:pt x="28" y="222"/>
                </a:lnTo>
                <a:lnTo>
                  <a:pt x="29" y="223"/>
                </a:lnTo>
                <a:lnTo>
                  <a:pt x="29" y="224"/>
                </a:lnTo>
                <a:lnTo>
                  <a:pt x="31" y="224"/>
                </a:lnTo>
                <a:lnTo>
                  <a:pt x="31" y="225"/>
                </a:lnTo>
                <a:lnTo>
                  <a:pt x="32" y="226"/>
                </a:lnTo>
                <a:lnTo>
                  <a:pt x="33" y="227"/>
                </a:lnTo>
                <a:lnTo>
                  <a:pt x="34" y="229"/>
                </a:lnTo>
                <a:lnTo>
                  <a:pt x="36" y="231"/>
                </a:lnTo>
                <a:lnTo>
                  <a:pt x="39" y="233"/>
                </a:lnTo>
                <a:lnTo>
                  <a:pt x="41" y="235"/>
                </a:lnTo>
                <a:lnTo>
                  <a:pt x="43" y="235"/>
                </a:lnTo>
                <a:lnTo>
                  <a:pt x="45" y="235"/>
                </a:lnTo>
                <a:lnTo>
                  <a:pt x="47" y="235"/>
                </a:lnTo>
                <a:lnTo>
                  <a:pt x="47" y="233"/>
                </a:lnTo>
                <a:lnTo>
                  <a:pt x="48" y="233"/>
                </a:lnTo>
                <a:lnTo>
                  <a:pt x="60" y="225"/>
                </a:lnTo>
                <a:lnTo>
                  <a:pt x="82" y="239"/>
                </a:lnTo>
                <a:lnTo>
                  <a:pt x="81" y="240"/>
                </a:lnTo>
                <a:lnTo>
                  <a:pt x="81" y="243"/>
                </a:lnTo>
                <a:lnTo>
                  <a:pt x="81" y="244"/>
                </a:lnTo>
                <a:lnTo>
                  <a:pt x="80" y="247"/>
                </a:lnTo>
                <a:lnTo>
                  <a:pt x="80" y="250"/>
                </a:lnTo>
                <a:lnTo>
                  <a:pt x="79" y="252"/>
                </a:lnTo>
                <a:lnTo>
                  <a:pt x="79" y="254"/>
                </a:lnTo>
                <a:lnTo>
                  <a:pt x="79" y="257"/>
                </a:lnTo>
                <a:lnTo>
                  <a:pt x="79" y="258"/>
                </a:lnTo>
                <a:lnTo>
                  <a:pt x="80" y="260"/>
                </a:lnTo>
                <a:lnTo>
                  <a:pt x="81" y="261"/>
                </a:lnTo>
                <a:lnTo>
                  <a:pt x="82" y="261"/>
                </a:lnTo>
                <a:lnTo>
                  <a:pt x="83" y="263"/>
                </a:lnTo>
                <a:lnTo>
                  <a:pt x="84" y="264"/>
                </a:lnTo>
                <a:lnTo>
                  <a:pt x="86" y="264"/>
                </a:lnTo>
                <a:lnTo>
                  <a:pt x="87" y="264"/>
                </a:lnTo>
                <a:lnTo>
                  <a:pt x="89" y="265"/>
                </a:lnTo>
                <a:lnTo>
                  <a:pt x="93" y="266"/>
                </a:lnTo>
                <a:lnTo>
                  <a:pt x="95" y="266"/>
                </a:lnTo>
                <a:lnTo>
                  <a:pt x="97" y="266"/>
                </a:lnTo>
                <a:lnTo>
                  <a:pt x="100" y="266"/>
                </a:lnTo>
                <a:lnTo>
                  <a:pt x="101" y="265"/>
                </a:lnTo>
                <a:lnTo>
                  <a:pt x="102" y="264"/>
                </a:lnTo>
                <a:lnTo>
                  <a:pt x="103" y="263"/>
                </a:lnTo>
                <a:lnTo>
                  <a:pt x="110" y="250"/>
                </a:lnTo>
                <a:lnTo>
                  <a:pt x="136" y="252"/>
                </a:lnTo>
                <a:lnTo>
                  <a:pt x="136" y="253"/>
                </a:lnTo>
                <a:lnTo>
                  <a:pt x="137" y="256"/>
                </a:lnTo>
                <a:lnTo>
                  <a:pt x="137" y="258"/>
                </a:lnTo>
                <a:lnTo>
                  <a:pt x="138" y="260"/>
                </a:lnTo>
                <a:lnTo>
                  <a:pt x="139" y="263"/>
                </a:lnTo>
                <a:lnTo>
                  <a:pt x="139" y="265"/>
                </a:lnTo>
                <a:lnTo>
                  <a:pt x="141" y="267"/>
                </a:lnTo>
                <a:lnTo>
                  <a:pt x="142" y="268"/>
                </a:lnTo>
                <a:lnTo>
                  <a:pt x="143" y="271"/>
                </a:lnTo>
                <a:lnTo>
                  <a:pt x="144" y="271"/>
                </a:lnTo>
                <a:lnTo>
                  <a:pt x="145" y="272"/>
                </a:lnTo>
                <a:lnTo>
                  <a:pt x="146" y="272"/>
                </a:lnTo>
                <a:lnTo>
                  <a:pt x="148" y="272"/>
                </a:lnTo>
                <a:lnTo>
                  <a:pt x="149" y="272"/>
                </a:lnTo>
                <a:lnTo>
                  <a:pt x="150" y="272"/>
                </a:lnTo>
                <a:lnTo>
                  <a:pt x="151" y="272"/>
                </a:lnTo>
                <a:lnTo>
                  <a:pt x="152" y="272"/>
                </a:lnTo>
                <a:lnTo>
                  <a:pt x="155" y="272"/>
                </a:lnTo>
                <a:lnTo>
                  <a:pt x="158" y="271"/>
                </a:lnTo>
                <a:lnTo>
                  <a:pt x="160" y="271"/>
                </a:lnTo>
                <a:lnTo>
                  <a:pt x="163" y="270"/>
                </a:lnTo>
                <a:lnTo>
                  <a:pt x="164" y="267"/>
                </a:lnTo>
                <a:lnTo>
                  <a:pt x="165" y="266"/>
                </a:lnTo>
                <a:lnTo>
                  <a:pt x="166" y="265"/>
                </a:lnTo>
                <a:lnTo>
                  <a:pt x="166" y="264"/>
                </a:lnTo>
                <a:lnTo>
                  <a:pt x="166" y="263"/>
                </a:lnTo>
                <a:lnTo>
                  <a:pt x="166" y="249"/>
                </a:lnTo>
                <a:lnTo>
                  <a:pt x="190" y="238"/>
                </a:lnTo>
                <a:lnTo>
                  <a:pt x="190" y="239"/>
                </a:lnTo>
                <a:lnTo>
                  <a:pt x="191" y="239"/>
                </a:lnTo>
                <a:lnTo>
                  <a:pt x="192" y="240"/>
                </a:lnTo>
                <a:lnTo>
                  <a:pt x="193" y="243"/>
                </a:lnTo>
                <a:lnTo>
                  <a:pt x="195" y="244"/>
                </a:lnTo>
                <a:lnTo>
                  <a:pt x="197" y="246"/>
                </a:lnTo>
                <a:lnTo>
                  <a:pt x="199" y="249"/>
                </a:lnTo>
                <a:lnTo>
                  <a:pt x="201" y="250"/>
                </a:lnTo>
                <a:lnTo>
                  <a:pt x="202" y="251"/>
                </a:lnTo>
                <a:lnTo>
                  <a:pt x="204" y="252"/>
                </a:lnTo>
                <a:lnTo>
                  <a:pt x="206" y="252"/>
                </a:lnTo>
                <a:lnTo>
                  <a:pt x="207" y="252"/>
                </a:lnTo>
                <a:lnTo>
                  <a:pt x="208" y="252"/>
                </a:lnTo>
                <a:lnTo>
                  <a:pt x="209" y="251"/>
                </a:lnTo>
                <a:lnTo>
                  <a:pt x="211" y="251"/>
                </a:lnTo>
                <a:lnTo>
                  <a:pt x="212" y="251"/>
                </a:lnTo>
                <a:lnTo>
                  <a:pt x="212" y="250"/>
                </a:lnTo>
                <a:lnTo>
                  <a:pt x="213" y="249"/>
                </a:lnTo>
                <a:lnTo>
                  <a:pt x="215" y="247"/>
                </a:lnTo>
                <a:lnTo>
                  <a:pt x="218" y="245"/>
                </a:lnTo>
                <a:lnTo>
                  <a:pt x="220" y="243"/>
                </a:lnTo>
                <a:lnTo>
                  <a:pt x="221" y="242"/>
                </a:lnTo>
                <a:lnTo>
                  <a:pt x="222" y="239"/>
                </a:lnTo>
                <a:lnTo>
                  <a:pt x="222" y="238"/>
                </a:lnTo>
                <a:lnTo>
                  <a:pt x="222" y="236"/>
                </a:lnTo>
                <a:lnTo>
                  <a:pt x="221" y="235"/>
                </a:lnTo>
                <a:lnTo>
                  <a:pt x="214" y="220"/>
                </a:lnTo>
                <a:lnTo>
                  <a:pt x="231" y="202"/>
                </a:lnTo>
                <a:lnTo>
                  <a:pt x="232" y="202"/>
                </a:lnTo>
                <a:lnTo>
                  <a:pt x="233" y="202"/>
                </a:lnTo>
                <a:lnTo>
                  <a:pt x="234" y="203"/>
                </a:lnTo>
                <a:lnTo>
                  <a:pt x="236" y="203"/>
                </a:lnTo>
                <a:lnTo>
                  <a:pt x="239" y="204"/>
                </a:lnTo>
                <a:lnTo>
                  <a:pt x="241" y="205"/>
                </a:lnTo>
                <a:lnTo>
                  <a:pt x="243" y="205"/>
                </a:lnTo>
                <a:lnTo>
                  <a:pt x="246" y="206"/>
                </a:lnTo>
                <a:lnTo>
                  <a:pt x="248" y="206"/>
                </a:lnTo>
                <a:lnTo>
                  <a:pt x="250" y="206"/>
                </a:lnTo>
                <a:lnTo>
                  <a:pt x="252" y="206"/>
                </a:lnTo>
                <a:lnTo>
                  <a:pt x="253" y="205"/>
                </a:lnTo>
                <a:lnTo>
                  <a:pt x="254" y="204"/>
                </a:lnTo>
                <a:lnTo>
                  <a:pt x="255" y="203"/>
                </a:lnTo>
                <a:lnTo>
                  <a:pt x="255" y="202"/>
                </a:lnTo>
                <a:lnTo>
                  <a:pt x="256" y="202"/>
                </a:lnTo>
                <a:lnTo>
                  <a:pt x="256" y="201"/>
                </a:lnTo>
                <a:lnTo>
                  <a:pt x="257" y="199"/>
                </a:lnTo>
                <a:lnTo>
                  <a:pt x="257" y="197"/>
                </a:lnTo>
                <a:lnTo>
                  <a:pt x="260" y="195"/>
                </a:lnTo>
                <a:lnTo>
                  <a:pt x="260" y="191"/>
                </a:lnTo>
                <a:lnTo>
                  <a:pt x="261" y="189"/>
                </a:lnTo>
                <a:lnTo>
                  <a:pt x="260" y="187"/>
                </a:lnTo>
                <a:lnTo>
                  <a:pt x="260" y="185"/>
                </a:lnTo>
                <a:lnTo>
                  <a:pt x="259" y="184"/>
                </a:lnTo>
                <a:lnTo>
                  <a:pt x="257" y="183"/>
                </a:lnTo>
                <a:lnTo>
                  <a:pt x="256" y="183"/>
                </a:lnTo>
                <a:lnTo>
                  <a:pt x="245" y="175"/>
                </a:lnTo>
                <a:lnTo>
                  <a:pt x="250" y="149"/>
                </a:lnTo>
                <a:lnTo>
                  <a:pt x="252" y="149"/>
                </a:lnTo>
                <a:lnTo>
                  <a:pt x="254" y="149"/>
                </a:lnTo>
                <a:lnTo>
                  <a:pt x="256" y="149"/>
                </a:lnTo>
                <a:lnTo>
                  <a:pt x="259" y="148"/>
                </a:lnTo>
                <a:lnTo>
                  <a:pt x="261" y="148"/>
                </a:lnTo>
                <a:lnTo>
                  <a:pt x="263" y="147"/>
                </a:lnTo>
                <a:lnTo>
                  <a:pt x="267" y="147"/>
                </a:lnTo>
                <a:lnTo>
                  <a:pt x="268" y="146"/>
                </a:lnTo>
                <a:lnTo>
                  <a:pt x="270" y="145"/>
                </a:lnTo>
                <a:lnTo>
                  <a:pt x="270" y="143"/>
                </a:lnTo>
                <a:lnTo>
                  <a:pt x="271" y="142"/>
                </a:lnTo>
                <a:lnTo>
                  <a:pt x="271" y="141"/>
                </a:lnTo>
                <a:lnTo>
                  <a:pt x="273" y="140"/>
                </a:lnTo>
                <a:lnTo>
                  <a:pt x="273" y="139"/>
                </a:lnTo>
                <a:lnTo>
                  <a:pt x="273" y="138"/>
                </a:lnTo>
                <a:lnTo>
                  <a:pt x="273" y="135"/>
                </a:lnTo>
                <a:lnTo>
                  <a:pt x="273" y="133"/>
                </a:lnTo>
                <a:lnTo>
                  <a:pt x="273" y="131"/>
                </a:lnTo>
                <a:lnTo>
                  <a:pt x="271" y="127"/>
                </a:lnTo>
                <a:lnTo>
                  <a:pt x="270" y="125"/>
                </a:lnTo>
                <a:lnTo>
                  <a:pt x="269" y="124"/>
                </a:lnTo>
                <a:lnTo>
                  <a:pt x="268" y="122"/>
                </a:lnTo>
                <a:lnTo>
                  <a:pt x="267" y="121"/>
                </a:lnTo>
                <a:lnTo>
                  <a:pt x="266" y="121"/>
                </a:lnTo>
                <a:lnTo>
                  <a:pt x="264" y="121"/>
                </a:lnTo>
                <a:lnTo>
                  <a:pt x="250" y="119"/>
                </a:lnTo>
                <a:lnTo>
                  <a:pt x="243" y="94"/>
                </a:lnTo>
                <a:lnTo>
                  <a:pt x="245" y="93"/>
                </a:lnTo>
                <a:lnTo>
                  <a:pt x="246" y="92"/>
                </a:lnTo>
                <a:lnTo>
                  <a:pt x="248" y="91"/>
                </a:lnTo>
                <a:lnTo>
                  <a:pt x="250" y="90"/>
                </a:lnTo>
                <a:lnTo>
                  <a:pt x="252" y="88"/>
                </a:lnTo>
                <a:lnTo>
                  <a:pt x="254" y="86"/>
                </a:lnTo>
                <a:lnTo>
                  <a:pt x="256" y="85"/>
                </a:lnTo>
                <a:lnTo>
                  <a:pt x="257" y="83"/>
                </a:lnTo>
                <a:lnTo>
                  <a:pt x="259" y="81"/>
                </a:lnTo>
                <a:lnTo>
                  <a:pt x="259" y="80"/>
                </a:lnTo>
                <a:lnTo>
                  <a:pt x="259" y="78"/>
                </a:lnTo>
                <a:lnTo>
                  <a:pt x="259" y="77"/>
                </a:lnTo>
                <a:lnTo>
                  <a:pt x="259" y="76"/>
                </a:lnTo>
                <a:lnTo>
                  <a:pt x="259" y="74"/>
                </a:lnTo>
                <a:lnTo>
                  <a:pt x="257" y="74"/>
                </a:lnTo>
                <a:lnTo>
                  <a:pt x="257" y="73"/>
                </a:lnTo>
                <a:lnTo>
                  <a:pt x="256" y="72"/>
                </a:lnTo>
                <a:lnTo>
                  <a:pt x="255" y="70"/>
                </a:lnTo>
                <a:lnTo>
                  <a:pt x="254" y="67"/>
                </a:lnTo>
                <a:lnTo>
                  <a:pt x="252" y="65"/>
                </a:lnTo>
                <a:lnTo>
                  <a:pt x="250" y="63"/>
                </a:lnTo>
                <a:lnTo>
                  <a:pt x="248" y="62"/>
                </a:lnTo>
                <a:lnTo>
                  <a:pt x="247" y="62"/>
                </a:lnTo>
                <a:lnTo>
                  <a:pt x="245" y="62"/>
                </a:lnTo>
                <a:lnTo>
                  <a:pt x="243" y="62"/>
                </a:lnTo>
                <a:lnTo>
                  <a:pt x="243" y="63"/>
                </a:lnTo>
                <a:lnTo>
                  <a:pt x="242" y="63"/>
                </a:lnTo>
                <a:lnTo>
                  <a:pt x="229" y="67"/>
                </a:lnTo>
                <a:lnTo>
                  <a:pt x="212" y="49"/>
                </a:lnTo>
                <a:lnTo>
                  <a:pt x="212" y="48"/>
                </a:lnTo>
                <a:lnTo>
                  <a:pt x="213" y="46"/>
                </a:lnTo>
                <a:lnTo>
                  <a:pt x="214" y="44"/>
                </a:lnTo>
                <a:lnTo>
                  <a:pt x="215" y="42"/>
                </a:lnTo>
                <a:lnTo>
                  <a:pt x="216" y="39"/>
                </a:lnTo>
                <a:lnTo>
                  <a:pt x="218" y="37"/>
                </a:lnTo>
                <a:lnTo>
                  <a:pt x="219" y="35"/>
                </a:lnTo>
                <a:lnTo>
                  <a:pt x="219" y="32"/>
                </a:lnTo>
                <a:lnTo>
                  <a:pt x="219" y="30"/>
                </a:lnTo>
                <a:lnTo>
                  <a:pt x="219" y="29"/>
                </a:lnTo>
                <a:lnTo>
                  <a:pt x="218" y="28"/>
                </a:lnTo>
                <a:lnTo>
                  <a:pt x="218" y="27"/>
                </a:lnTo>
                <a:lnTo>
                  <a:pt x="216" y="25"/>
                </a:lnTo>
                <a:lnTo>
                  <a:pt x="215" y="24"/>
                </a:lnTo>
                <a:lnTo>
                  <a:pt x="214" y="24"/>
                </a:lnTo>
                <a:lnTo>
                  <a:pt x="213" y="23"/>
                </a:lnTo>
                <a:lnTo>
                  <a:pt x="211" y="22"/>
                </a:lnTo>
                <a:lnTo>
                  <a:pt x="208" y="20"/>
                </a:lnTo>
                <a:lnTo>
                  <a:pt x="205" y="18"/>
                </a:lnTo>
                <a:lnTo>
                  <a:pt x="202" y="18"/>
                </a:lnTo>
                <a:lnTo>
                  <a:pt x="200" y="18"/>
                </a:lnTo>
                <a:lnTo>
                  <a:pt x="199" y="18"/>
                </a:lnTo>
                <a:lnTo>
                  <a:pt x="198" y="20"/>
                </a:lnTo>
                <a:lnTo>
                  <a:pt x="197" y="21"/>
                </a:lnTo>
                <a:lnTo>
                  <a:pt x="195" y="21"/>
                </a:lnTo>
                <a:lnTo>
                  <a:pt x="187" y="32"/>
                </a:lnTo>
                <a:lnTo>
                  <a:pt x="163" y="23"/>
                </a:lnTo>
                <a:lnTo>
                  <a:pt x="163" y="22"/>
                </a:lnTo>
                <a:lnTo>
                  <a:pt x="163" y="21"/>
                </a:lnTo>
                <a:lnTo>
                  <a:pt x="163" y="18"/>
                </a:lnTo>
                <a:lnTo>
                  <a:pt x="162" y="15"/>
                </a:lnTo>
                <a:lnTo>
                  <a:pt x="162" y="13"/>
                </a:lnTo>
                <a:lnTo>
                  <a:pt x="162" y="10"/>
                </a:lnTo>
                <a:lnTo>
                  <a:pt x="162" y="8"/>
                </a:lnTo>
                <a:lnTo>
                  <a:pt x="162" y="5"/>
                </a:lnTo>
                <a:lnTo>
                  <a:pt x="160" y="4"/>
                </a:lnTo>
                <a:lnTo>
                  <a:pt x="159" y="2"/>
                </a:lnTo>
                <a:lnTo>
                  <a:pt x="158" y="2"/>
                </a:lnTo>
                <a:lnTo>
                  <a:pt x="157" y="1"/>
                </a:lnTo>
                <a:lnTo>
                  <a:pt x="156" y="1"/>
                </a:lnTo>
                <a:lnTo>
                  <a:pt x="156" y="0"/>
                </a:lnTo>
                <a:lnTo>
                  <a:pt x="155" y="0"/>
                </a:lnTo>
                <a:lnTo>
                  <a:pt x="153" y="0"/>
                </a:lnTo>
                <a:lnTo>
                  <a:pt x="152" y="0"/>
                </a:lnTo>
                <a:lnTo>
                  <a:pt x="151" y="0"/>
                </a:lnTo>
                <a:lnTo>
                  <a:pt x="149" y="0"/>
                </a:lnTo>
                <a:lnTo>
                  <a:pt x="145" y="0"/>
                </a:lnTo>
                <a:lnTo>
                  <a:pt x="143" y="0"/>
                </a:lnTo>
                <a:lnTo>
                  <a:pt x="141" y="0"/>
                </a:lnTo>
                <a:lnTo>
                  <a:pt x="138" y="1"/>
                </a:lnTo>
                <a:lnTo>
                  <a:pt x="137" y="2"/>
                </a:lnTo>
                <a:lnTo>
                  <a:pt x="136" y="3"/>
                </a:lnTo>
                <a:lnTo>
                  <a:pt x="136" y="4"/>
                </a:lnTo>
                <a:lnTo>
                  <a:pt x="136" y="5"/>
                </a:lnTo>
                <a:lnTo>
                  <a:pt x="132" y="20"/>
                </a:lnTo>
                <a:lnTo>
                  <a:pt x="107" y="24"/>
                </a:lnTo>
                <a:lnTo>
                  <a:pt x="107" y="23"/>
                </a:lnTo>
                <a:lnTo>
                  <a:pt x="107" y="22"/>
                </a:lnTo>
                <a:lnTo>
                  <a:pt x="105" y="21"/>
                </a:lnTo>
                <a:lnTo>
                  <a:pt x="104" y="18"/>
                </a:lnTo>
                <a:lnTo>
                  <a:pt x="103" y="16"/>
                </a:lnTo>
                <a:lnTo>
                  <a:pt x="102" y="14"/>
                </a:lnTo>
                <a:lnTo>
                  <a:pt x="100" y="11"/>
                </a:lnTo>
                <a:lnTo>
                  <a:pt x="98" y="10"/>
                </a:lnTo>
                <a:lnTo>
                  <a:pt x="97" y="8"/>
                </a:lnTo>
                <a:lnTo>
                  <a:pt x="96" y="8"/>
                </a:lnTo>
                <a:lnTo>
                  <a:pt x="94" y="7"/>
                </a:lnTo>
                <a:lnTo>
                  <a:pt x="93" y="7"/>
                </a:lnTo>
                <a:lnTo>
                  <a:pt x="91" y="7"/>
                </a:lnTo>
                <a:lnTo>
                  <a:pt x="90" y="7"/>
                </a:lnTo>
                <a:lnTo>
                  <a:pt x="89" y="7"/>
                </a:lnTo>
                <a:lnTo>
                  <a:pt x="88" y="7"/>
                </a:lnTo>
                <a:lnTo>
                  <a:pt x="88" y="8"/>
                </a:lnTo>
                <a:lnTo>
                  <a:pt x="86" y="8"/>
                </a:lnTo>
                <a:lnTo>
                  <a:pt x="83" y="9"/>
                </a:lnTo>
                <a:lnTo>
                  <a:pt x="81" y="10"/>
                </a:lnTo>
                <a:lnTo>
                  <a:pt x="79" y="11"/>
                </a:lnTo>
                <a:lnTo>
                  <a:pt x="76" y="14"/>
                </a:lnTo>
                <a:lnTo>
                  <a:pt x="75" y="15"/>
                </a:lnTo>
                <a:lnTo>
                  <a:pt x="75" y="17"/>
                </a:lnTo>
                <a:lnTo>
                  <a:pt x="75" y="18"/>
                </a:lnTo>
                <a:lnTo>
                  <a:pt x="75" y="20"/>
                </a:lnTo>
                <a:lnTo>
                  <a:pt x="75" y="21"/>
                </a:lnTo>
                <a:lnTo>
                  <a:pt x="79" y="35"/>
                </a:lnTo>
                <a:lnTo>
                  <a:pt x="58" y="50"/>
                </a:lnTo>
                <a:lnTo>
                  <a:pt x="56" y="49"/>
                </a:lnTo>
                <a:lnTo>
                  <a:pt x="55" y="48"/>
                </a:lnTo>
                <a:lnTo>
                  <a:pt x="53" y="46"/>
                </a:lnTo>
                <a:lnTo>
                  <a:pt x="51" y="45"/>
                </a:lnTo>
                <a:lnTo>
                  <a:pt x="48" y="44"/>
                </a:lnTo>
                <a:lnTo>
                  <a:pt x="46" y="43"/>
                </a:lnTo>
                <a:lnTo>
                  <a:pt x="45" y="42"/>
                </a:lnTo>
                <a:lnTo>
                  <a:pt x="42" y="41"/>
                </a:lnTo>
                <a:lnTo>
                  <a:pt x="40" y="41"/>
                </a:lnTo>
                <a:lnTo>
                  <a:pt x="39" y="41"/>
                </a:lnTo>
                <a:lnTo>
                  <a:pt x="38" y="41"/>
                </a:lnTo>
                <a:lnTo>
                  <a:pt x="36" y="42"/>
                </a:lnTo>
                <a:lnTo>
                  <a:pt x="35" y="42"/>
                </a:lnTo>
                <a:lnTo>
                  <a:pt x="35" y="43"/>
                </a:lnTo>
                <a:lnTo>
                  <a:pt x="34" y="43"/>
                </a:lnTo>
                <a:lnTo>
                  <a:pt x="34" y="44"/>
                </a:lnTo>
                <a:lnTo>
                  <a:pt x="33" y="44"/>
                </a:lnTo>
                <a:lnTo>
                  <a:pt x="32" y="45"/>
                </a:lnTo>
                <a:lnTo>
                  <a:pt x="31" y="48"/>
                </a:lnTo>
                <a:lnTo>
                  <a:pt x="28" y="50"/>
                </a:lnTo>
                <a:lnTo>
                  <a:pt x="27" y="52"/>
                </a:lnTo>
                <a:lnTo>
                  <a:pt x="26" y="55"/>
                </a:lnTo>
                <a:lnTo>
                  <a:pt x="26" y="57"/>
                </a:lnTo>
                <a:lnTo>
                  <a:pt x="26" y="58"/>
                </a:lnTo>
                <a:lnTo>
                  <a:pt x="27" y="59"/>
                </a:lnTo>
                <a:lnTo>
                  <a:pt x="27" y="60"/>
                </a:lnTo>
                <a:lnTo>
                  <a:pt x="28" y="62"/>
                </a:lnTo>
                <a:lnTo>
                  <a:pt x="38" y="72"/>
                </a:lnTo>
                <a:lnTo>
                  <a:pt x="26" y="95"/>
                </a:lnTo>
                <a:lnTo>
                  <a:pt x="25" y="95"/>
                </a:lnTo>
                <a:lnTo>
                  <a:pt x="24" y="95"/>
                </a:lnTo>
                <a:lnTo>
                  <a:pt x="21" y="95"/>
                </a:lnTo>
                <a:lnTo>
                  <a:pt x="18" y="94"/>
                </a:lnTo>
                <a:lnTo>
                  <a:pt x="15" y="94"/>
                </a:lnTo>
                <a:lnTo>
                  <a:pt x="13" y="94"/>
                </a:lnTo>
                <a:lnTo>
                  <a:pt x="11" y="94"/>
                </a:lnTo>
                <a:lnTo>
                  <a:pt x="8" y="94"/>
                </a:lnTo>
                <a:lnTo>
                  <a:pt x="7" y="95"/>
                </a:lnTo>
                <a:lnTo>
                  <a:pt x="5" y="97"/>
                </a:lnTo>
                <a:lnTo>
                  <a:pt x="4" y="97"/>
                </a:lnTo>
                <a:lnTo>
                  <a:pt x="4" y="98"/>
                </a:lnTo>
                <a:lnTo>
                  <a:pt x="3" y="99"/>
                </a:lnTo>
                <a:lnTo>
                  <a:pt x="3" y="100"/>
                </a:lnTo>
                <a:lnTo>
                  <a:pt x="3" y="101"/>
                </a:lnTo>
                <a:lnTo>
                  <a:pt x="3" y="102"/>
                </a:lnTo>
                <a:lnTo>
                  <a:pt x="1" y="104"/>
                </a:lnTo>
                <a:lnTo>
                  <a:pt x="1" y="106"/>
                </a:lnTo>
                <a:lnTo>
                  <a:pt x="0" y="109"/>
                </a:lnTo>
                <a:lnTo>
                  <a:pt x="0" y="112"/>
                </a:lnTo>
                <a:lnTo>
                  <a:pt x="0" y="115"/>
                </a:lnTo>
                <a:lnTo>
                  <a:pt x="1" y="116"/>
                </a:lnTo>
                <a:lnTo>
                  <a:pt x="3" y="118"/>
                </a:lnTo>
                <a:lnTo>
                  <a:pt x="4" y="119"/>
                </a:lnTo>
                <a:lnTo>
                  <a:pt x="5" y="120"/>
                </a:lnTo>
                <a:lnTo>
                  <a:pt x="6" y="120"/>
                </a:lnTo>
                <a:lnTo>
                  <a:pt x="20" y="125"/>
                </a:lnTo>
                <a:lnTo>
                  <a:pt x="20" y="150"/>
                </a:lnTo>
                <a:lnTo>
                  <a:pt x="19" y="152"/>
                </a:lnTo>
                <a:lnTo>
                  <a:pt x="17" y="152"/>
                </a:lnTo>
                <a:lnTo>
                  <a:pt x="14" y="153"/>
                </a:lnTo>
                <a:lnTo>
                  <a:pt x="12" y="154"/>
                </a:lnTo>
                <a:lnTo>
                  <a:pt x="10" y="155"/>
                </a:lnTo>
                <a:lnTo>
                  <a:pt x="7" y="156"/>
                </a:lnTo>
                <a:lnTo>
                  <a:pt x="5" y="157"/>
                </a:lnTo>
                <a:lnTo>
                  <a:pt x="4" y="159"/>
                </a:lnTo>
                <a:lnTo>
                  <a:pt x="3" y="160"/>
                </a:lnTo>
                <a:lnTo>
                  <a:pt x="1" y="161"/>
                </a:lnTo>
                <a:lnTo>
                  <a:pt x="1" y="162"/>
                </a:lnTo>
                <a:lnTo>
                  <a:pt x="1" y="163"/>
                </a:lnTo>
                <a:lnTo>
                  <a:pt x="1" y="164"/>
                </a:lnTo>
                <a:lnTo>
                  <a:pt x="1" y="166"/>
                </a:lnTo>
                <a:lnTo>
                  <a:pt x="1" y="167"/>
                </a:lnTo>
                <a:lnTo>
                  <a:pt x="1" y="168"/>
                </a:lnTo>
                <a:lnTo>
                  <a:pt x="3" y="169"/>
                </a:lnTo>
                <a:lnTo>
                  <a:pt x="3" y="171"/>
                </a:lnTo>
                <a:lnTo>
                  <a:pt x="4" y="175"/>
                </a:lnTo>
                <a:lnTo>
                  <a:pt x="5" y="177"/>
                </a:lnTo>
                <a:lnTo>
                  <a:pt x="6" y="180"/>
                </a:lnTo>
                <a:lnTo>
                  <a:pt x="7" y="181"/>
                </a:lnTo>
                <a:lnTo>
                  <a:pt x="10" y="182"/>
                </a:lnTo>
                <a:lnTo>
                  <a:pt x="11" y="182"/>
                </a:lnTo>
                <a:lnTo>
                  <a:pt x="12" y="182"/>
                </a:lnTo>
                <a:lnTo>
                  <a:pt x="13" y="182"/>
                </a:lnTo>
                <a:lnTo>
                  <a:pt x="27" y="180"/>
                </a:lnTo>
                <a:lnTo>
                  <a:pt x="40" y="202"/>
                </a:lnTo>
                <a:close/>
              </a:path>
            </a:pathLst>
          </a:custGeom>
          <a:solidFill>
            <a:srgbClr val="EE9C8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34" name="Freeform 230">
            <a:extLst>
              <a:ext uri="{FF2B5EF4-FFF2-40B4-BE49-F238E27FC236}">
                <a16:creationId xmlns:a16="http://schemas.microsoft.com/office/drawing/2014/main" id="{BC887FD8-6B9F-3C49-9177-565537E8EC6B}"/>
              </a:ext>
            </a:extLst>
          </p:cNvPr>
          <p:cNvSpPr>
            <a:spLocks/>
          </p:cNvSpPr>
          <p:nvPr/>
        </p:nvSpPr>
        <p:spPr bwMode="auto">
          <a:xfrm>
            <a:off x="3275013" y="4913313"/>
            <a:ext cx="73025" cy="73025"/>
          </a:xfrm>
          <a:custGeom>
            <a:avLst/>
            <a:gdLst>
              <a:gd name="T0" fmla="*/ 2147483647 w 273"/>
              <a:gd name="T1" fmla="*/ 2147483647 h 272"/>
              <a:gd name="T2" fmla="*/ 2147483647 w 273"/>
              <a:gd name="T3" fmla="*/ 2147483647 h 272"/>
              <a:gd name="T4" fmla="*/ 2147483647 w 273"/>
              <a:gd name="T5" fmla="*/ 2147483647 h 272"/>
              <a:gd name="T6" fmla="*/ 2147483647 w 273"/>
              <a:gd name="T7" fmla="*/ 2147483647 h 272"/>
              <a:gd name="T8" fmla="*/ 2147483647 w 273"/>
              <a:gd name="T9" fmla="*/ 2147483647 h 272"/>
              <a:gd name="T10" fmla="*/ 2147483647 w 273"/>
              <a:gd name="T11" fmla="*/ 2147483647 h 272"/>
              <a:gd name="T12" fmla="*/ 2147483647 w 273"/>
              <a:gd name="T13" fmla="*/ 2147483647 h 272"/>
              <a:gd name="T14" fmla="*/ 2147483647 w 273"/>
              <a:gd name="T15" fmla="*/ 2147483647 h 272"/>
              <a:gd name="T16" fmla="*/ 2147483647 w 273"/>
              <a:gd name="T17" fmla="*/ 2147483647 h 272"/>
              <a:gd name="T18" fmla="*/ 2147483647 w 273"/>
              <a:gd name="T19" fmla="*/ 2147483647 h 272"/>
              <a:gd name="T20" fmla="*/ 2147483647 w 273"/>
              <a:gd name="T21" fmla="*/ 2147483647 h 272"/>
              <a:gd name="T22" fmla="*/ 2147483647 w 273"/>
              <a:gd name="T23" fmla="*/ 2147483647 h 272"/>
              <a:gd name="T24" fmla="*/ 2147483647 w 273"/>
              <a:gd name="T25" fmla="*/ 2147483647 h 272"/>
              <a:gd name="T26" fmla="*/ 2147483647 w 273"/>
              <a:gd name="T27" fmla="*/ 2147483647 h 272"/>
              <a:gd name="T28" fmla="*/ 2147483647 w 273"/>
              <a:gd name="T29" fmla="*/ 2147483647 h 272"/>
              <a:gd name="T30" fmla="*/ 2147483647 w 273"/>
              <a:gd name="T31" fmla="*/ 2147483647 h 272"/>
              <a:gd name="T32" fmla="*/ 2147483647 w 273"/>
              <a:gd name="T33" fmla="*/ 2147483647 h 272"/>
              <a:gd name="T34" fmla="*/ 2147483647 w 273"/>
              <a:gd name="T35" fmla="*/ 2147483647 h 272"/>
              <a:gd name="T36" fmla="*/ 2147483647 w 273"/>
              <a:gd name="T37" fmla="*/ 2147483647 h 272"/>
              <a:gd name="T38" fmla="*/ 2147483647 w 273"/>
              <a:gd name="T39" fmla="*/ 2147483647 h 272"/>
              <a:gd name="T40" fmla="*/ 2147483647 w 273"/>
              <a:gd name="T41" fmla="*/ 2147483647 h 272"/>
              <a:gd name="T42" fmla="*/ 2147483647 w 273"/>
              <a:gd name="T43" fmla="*/ 2147483647 h 272"/>
              <a:gd name="T44" fmla="*/ 2147483647 w 273"/>
              <a:gd name="T45" fmla="*/ 2147483647 h 272"/>
              <a:gd name="T46" fmla="*/ 2147483647 w 273"/>
              <a:gd name="T47" fmla="*/ 2147483647 h 272"/>
              <a:gd name="T48" fmla="*/ 2147483647 w 273"/>
              <a:gd name="T49" fmla="*/ 2147483647 h 272"/>
              <a:gd name="T50" fmla="*/ 2147483647 w 273"/>
              <a:gd name="T51" fmla="*/ 2147483647 h 272"/>
              <a:gd name="T52" fmla="*/ 2147483647 w 273"/>
              <a:gd name="T53" fmla="*/ 2147483647 h 272"/>
              <a:gd name="T54" fmla="*/ 2147483647 w 273"/>
              <a:gd name="T55" fmla="*/ 2147483647 h 272"/>
              <a:gd name="T56" fmla="*/ 2147483647 w 273"/>
              <a:gd name="T57" fmla="*/ 2147483647 h 272"/>
              <a:gd name="T58" fmla="*/ 2147483647 w 273"/>
              <a:gd name="T59" fmla="*/ 2147483647 h 272"/>
              <a:gd name="T60" fmla="*/ 2147483647 w 273"/>
              <a:gd name="T61" fmla="*/ 2147483647 h 272"/>
              <a:gd name="T62" fmla="*/ 2147483647 w 273"/>
              <a:gd name="T63" fmla="*/ 2147483647 h 272"/>
              <a:gd name="T64" fmla="*/ 2147483647 w 273"/>
              <a:gd name="T65" fmla="*/ 2147483647 h 272"/>
              <a:gd name="T66" fmla="*/ 2147483647 w 273"/>
              <a:gd name="T67" fmla="*/ 2147483647 h 272"/>
              <a:gd name="T68" fmla="*/ 2147483647 w 273"/>
              <a:gd name="T69" fmla="*/ 2147483647 h 272"/>
              <a:gd name="T70" fmla="*/ 2147483647 w 273"/>
              <a:gd name="T71" fmla="*/ 2147483647 h 272"/>
              <a:gd name="T72" fmla="*/ 2147483647 w 273"/>
              <a:gd name="T73" fmla="*/ 2147483647 h 272"/>
              <a:gd name="T74" fmla="*/ 2147483647 w 273"/>
              <a:gd name="T75" fmla="*/ 2147483647 h 272"/>
              <a:gd name="T76" fmla="*/ 2147483647 w 273"/>
              <a:gd name="T77" fmla="*/ 2147483647 h 272"/>
              <a:gd name="T78" fmla="*/ 2147483647 w 273"/>
              <a:gd name="T79" fmla="*/ 2147483647 h 272"/>
              <a:gd name="T80" fmla="*/ 2147483647 w 273"/>
              <a:gd name="T81" fmla="*/ 2147483647 h 272"/>
              <a:gd name="T82" fmla="*/ 2147483647 w 273"/>
              <a:gd name="T83" fmla="*/ 0 h 272"/>
              <a:gd name="T84" fmla="*/ 2147483647 w 273"/>
              <a:gd name="T85" fmla="*/ 2147483647 h 272"/>
              <a:gd name="T86" fmla="*/ 2147483647 w 273"/>
              <a:gd name="T87" fmla="*/ 2147483647 h 272"/>
              <a:gd name="T88" fmla="*/ 2147483647 w 273"/>
              <a:gd name="T89" fmla="*/ 2147483647 h 272"/>
              <a:gd name="T90" fmla="*/ 2147483647 w 273"/>
              <a:gd name="T91" fmla="*/ 2147483647 h 272"/>
              <a:gd name="T92" fmla="*/ 2147483647 w 273"/>
              <a:gd name="T93" fmla="*/ 2147483647 h 272"/>
              <a:gd name="T94" fmla="*/ 2147483647 w 273"/>
              <a:gd name="T95" fmla="*/ 2147483647 h 272"/>
              <a:gd name="T96" fmla="*/ 2147483647 w 273"/>
              <a:gd name="T97" fmla="*/ 2147483647 h 272"/>
              <a:gd name="T98" fmla="*/ 2147483647 w 273"/>
              <a:gd name="T99" fmla="*/ 2147483647 h 272"/>
              <a:gd name="T100" fmla="*/ 2147483647 w 273"/>
              <a:gd name="T101" fmla="*/ 2147483647 h 272"/>
              <a:gd name="T102" fmla="*/ 2147483647 w 273"/>
              <a:gd name="T103" fmla="*/ 2147483647 h 272"/>
              <a:gd name="T104" fmla="*/ 2147483647 w 273"/>
              <a:gd name="T105" fmla="*/ 2147483647 h 272"/>
              <a:gd name="T106" fmla="*/ 2147483647 w 273"/>
              <a:gd name="T107" fmla="*/ 2147483647 h 272"/>
              <a:gd name="T108" fmla="*/ 2147483647 w 273"/>
              <a:gd name="T109" fmla="*/ 2147483647 h 272"/>
              <a:gd name="T110" fmla="*/ 2147483647 w 273"/>
              <a:gd name="T111" fmla="*/ 2147483647 h 272"/>
              <a:gd name="T112" fmla="*/ 0 w 273"/>
              <a:gd name="T113" fmla="*/ 2147483647 h 272"/>
              <a:gd name="T114" fmla="*/ 2147483647 w 273"/>
              <a:gd name="T115" fmla="*/ 2147483647 h 272"/>
              <a:gd name="T116" fmla="*/ 2147483647 w 273"/>
              <a:gd name="T117" fmla="*/ 2147483647 h 272"/>
              <a:gd name="T118" fmla="*/ 2147483647 w 273"/>
              <a:gd name="T119" fmla="*/ 2147483647 h 272"/>
              <a:gd name="T120" fmla="*/ 2147483647 w 273"/>
              <a:gd name="T121" fmla="*/ 2147483647 h 272"/>
              <a:gd name="T122" fmla="*/ 2147483647 w 273"/>
              <a:gd name="T123" fmla="*/ 2147483647 h 272"/>
              <a:gd name="T124" fmla="*/ 2147483647 w 273"/>
              <a:gd name="T125" fmla="*/ 2147483647 h 2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73"/>
              <a:gd name="T190" fmla="*/ 0 h 272"/>
              <a:gd name="T191" fmla="*/ 273 w 273"/>
              <a:gd name="T192" fmla="*/ 272 h 27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73" h="272">
                <a:moveTo>
                  <a:pt x="40" y="202"/>
                </a:moveTo>
                <a:lnTo>
                  <a:pt x="40" y="203"/>
                </a:lnTo>
                <a:lnTo>
                  <a:pt x="39" y="203"/>
                </a:lnTo>
                <a:lnTo>
                  <a:pt x="38" y="205"/>
                </a:lnTo>
                <a:lnTo>
                  <a:pt x="36" y="206"/>
                </a:lnTo>
                <a:lnTo>
                  <a:pt x="35" y="209"/>
                </a:lnTo>
                <a:lnTo>
                  <a:pt x="33" y="211"/>
                </a:lnTo>
                <a:lnTo>
                  <a:pt x="32" y="213"/>
                </a:lnTo>
                <a:lnTo>
                  <a:pt x="29" y="215"/>
                </a:lnTo>
                <a:lnTo>
                  <a:pt x="29" y="217"/>
                </a:lnTo>
                <a:lnTo>
                  <a:pt x="28" y="218"/>
                </a:lnTo>
                <a:lnTo>
                  <a:pt x="28" y="220"/>
                </a:lnTo>
                <a:lnTo>
                  <a:pt x="28" y="222"/>
                </a:lnTo>
                <a:lnTo>
                  <a:pt x="29" y="223"/>
                </a:lnTo>
                <a:lnTo>
                  <a:pt x="29" y="224"/>
                </a:lnTo>
                <a:lnTo>
                  <a:pt x="31" y="224"/>
                </a:lnTo>
                <a:lnTo>
                  <a:pt x="31" y="225"/>
                </a:lnTo>
                <a:lnTo>
                  <a:pt x="32" y="226"/>
                </a:lnTo>
                <a:lnTo>
                  <a:pt x="33" y="227"/>
                </a:lnTo>
                <a:lnTo>
                  <a:pt x="34" y="229"/>
                </a:lnTo>
                <a:lnTo>
                  <a:pt x="36" y="231"/>
                </a:lnTo>
                <a:lnTo>
                  <a:pt x="39" y="233"/>
                </a:lnTo>
                <a:lnTo>
                  <a:pt x="41" y="235"/>
                </a:lnTo>
                <a:lnTo>
                  <a:pt x="43" y="235"/>
                </a:lnTo>
                <a:lnTo>
                  <a:pt x="45" y="235"/>
                </a:lnTo>
                <a:lnTo>
                  <a:pt x="47" y="235"/>
                </a:lnTo>
                <a:lnTo>
                  <a:pt x="47" y="233"/>
                </a:lnTo>
                <a:lnTo>
                  <a:pt x="48" y="233"/>
                </a:lnTo>
                <a:lnTo>
                  <a:pt x="60" y="225"/>
                </a:lnTo>
                <a:lnTo>
                  <a:pt x="82" y="239"/>
                </a:lnTo>
                <a:lnTo>
                  <a:pt x="81" y="240"/>
                </a:lnTo>
                <a:lnTo>
                  <a:pt x="81" y="243"/>
                </a:lnTo>
                <a:lnTo>
                  <a:pt x="81" y="244"/>
                </a:lnTo>
                <a:lnTo>
                  <a:pt x="80" y="247"/>
                </a:lnTo>
                <a:lnTo>
                  <a:pt x="80" y="250"/>
                </a:lnTo>
                <a:lnTo>
                  <a:pt x="79" y="252"/>
                </a:lnTo>
                <a:lnTo>
                  <a:pt x="79" y="254"/>
                </a:lnTo>
                <a:lnTo>
                  <a:pt x="79" y="257"/>
                </a:lnTo>
                <a:lnTo>
                  <a:pt x="79" y="258"/>
                </a:lnTo>
                <a:lnTo>
                  <a:pt x="80" y="260"/>
                </a:lnTo>
                <a:lnTo>
                  <a:pt x="81" y="261"/>
                </a:lnTo>
                <a:lnTo>
                  <a:pt x="82" y="261"/>
                </a:lnTo>
                <a:lnTo>
                  <a:pt x="83" y="263"/>
                </a:lnTo>
                <a:lnTo>
                  <a:pt x="84" y="264"/>
                </a:lnTo>
                <a:lnTo>
                  <a:pt x="86" y="264"/>
                </a:lnTo>
                <a:lnTo>
                  <a:pt x="87" y="264"/>
                </a:lnTo>
                <a:lnTo>
                  <a:pt x="89" y="265"/>
                </a:lnTo>
                <a:lnTo>
                  <a:pt x="93" y="266"/>
                </a:lnTo>
                <a:lnTo>
                  <a:pt x="95" y="266"/>
                </a:lnTo>
                <a:lnTo>
                  <a:pt x="97" y="266"/>
                </a:lnTo>
                <a:lnTo>
                  <a:pt x="100" y="266"/>
                </a:lnTo>
                <a:lnTo>
                  <a:pt x="101" y="265"/>
                </a:lnTo>
                <a:lnTo>
                  <a:pt x="102" y="264"/>
                </a:lnTo>
                <a:lnTo>
                  <a:pt x="103" y="263"/>
                </a:lnTo>
                <a:lnTo>
                  <a:pt x="110" y="250"/>
                </a:lnTo>
                <a:lnTo>
                  <a:pt x="136" y="252"/>
                </a:lnTo>
                <a:lnTo>
                  <a:pt x="136" y="253"/>
                </a:lnTo>
                <a:lnTo>
                  <a:pt x="137" y="256"/>
                </a:lnTo>
                <a:lnTo>
                  <a:pt x="137" y="258"/>
                </a:lnTo>
                <a:lnTo>
                  <a:pt x="138" y="260"/>
                </a:lnTo>
                <a:lnTo>
                  <a:pt x="139" y="263"/>
                </a:lnTo>
                <a:lnTo>
                  <a:pt x="139" y="265"/>
                </a:lnTo>
                <a:lnTo>
                  <a:pt x="141" y="267"/>
                </a:lnTo>
                <a:lnTo>
                  <a:pt x="142" y="268"/>
                </a:lnTo>
                <a:lnTo>
                  <a:pt x="143" y="271"/>
                </a:lnTo>
                <a:lnTo>
                  <a:pt x="144" y="271"/>
                </a:lnTo>
                <a:lnTo>
                  <a:pt x="145" y="272"/>
                </a:lnTo>
                <a:lnTo>
                  <a:pt x="146" y="272"/>
                </a:lnTo>
                <a:lnTo>
                  <a:pt x="148" y="272"/>
                </a:lnTo>
                <a:lnTo>
                  <a:pt x="149" y="272"/>
                </a:lnTo>
                <a:lnTo>
                  <a:pt x="150" y="272"/>
                </a:lnTo>
                <a:lnTo>
                  <a:pt x="151" y="272"/>
                </a:lnTo>
                <a:lnTo>
                  <a:pt x="152" y="272"/>
                </a:lnTo>
                <a:lnTo>
                  <a:pt x="155" y="272"/>
                </a:lnTo>
                <a:lnTo>
                  <a:pt x="158" y="271"/>
                </a:lnTo>
                <a:lnTo>
                  <a:pt x="160" y="271"/>
                </a:lnTo>
                <a:lnTo>
                  <a:pt x="163" y="270"/>
                </a:lnTo>
                <a:lnTo>
                  <a:pt x="164" y="267"/>
                </a:lnTo>
                <a:lnTo>
                  <a:pt x="165" y="266"/>
                </a:lnTo>
                <a:lnTo>
                  <a:pt x="166" y="265"/>
                </a:lnTo>
                <a:lnTo>
                  <a:pt x="166" y="264"/>
                </a:lnTo>
                <a:lnTo>
                  <a:pt x="166" y="263"/>
                </a:lnTo>
                <a:lnTo>
                  <a:pt x="166" y="249"/>
                </a:lnTo>
                <a:lnTo>
                  <a:pt x="190" y="238"/>
                </a:lnTo>
                <a:lnTo>
                  <a:pt x="190" y="239"/>
                </a:lnTo>
                <a:lnTo>
                  <a:pt x="191" y="239"/>
                </a:lnTo>
                <a:lnTo>
                  <a:pt x="192" y="240"/>
                </a:lnTo>
                <a:lnTo>
                  <a:pt x="193" y="243"/>
                </a:lnTo>
                <a:lnTo>
                  <a:pt x="195" y="244"/>
                </a:lnTo>
                <a:lnTo>
                  <a:pt x="197" y="246"/>
                </a:lnTo>
                <a:lnTo>
                  <a:pt x="199" y="249"/>
                </a:lnTo>
                <a:lnTo>
                  <a:pt x="201" y="250"/>
                </a:lnTo>
                <a:lnTo>
                  <a:pt x="202" y="251"/>
                </a:lnTo>
                <a:lnTo>
                  <a:pt x="204" y="252"/>
                </a:lnTo>
                <a:lnTo>
                  <a:pt x="206" y="252"/>
                </a:lnTo>
                <a:lnTo>
                  <a:pt x="207" y="252"/>
                </a:lnTo>
                <a:lnTo>
                  <a:pt x="208" y="252"/>
                </a:lnTo>
                <a:lnTo>
                  <a:pt x="209" y="251"/>
                </a:lnTo>
                <a:lnTo>
                  <a:pt x="211" y="251"/>
                </a:lnTo>
                <a:lnTo>
                  <a:pt x="212" y="251"/>
                </a:lnTo>
                <a:lnTo>
                  <a:pt x="212" y="250"/>
                </a:lnTo>
                <a:lnTo>
                  <a:pt x="213" y="249"/>
                </a:lnTo>
                <a:lnTo>
                  <a:pt x="215" y="247"/>
                </a:lnTo>
                <a:lnTo>
                  <a:pt x="218" y="245"/>
                </a:lnTo>
                <a:lnTo>
                  <a:pt x="220" y="243"/>
                </a:lnTo>
                <a:lnTo>
                  <a:pt x="221" y="242"/>
                </a:lnTo>
                <a:lnTo>
                  <a:pt x="222" y="239"/>
                </a:lnTo>
                <a:lnTo>
                  <a:pt x="222" y="238"/>
                </a:lnTo>
                <a:lnTo>
                  <a:pt x="222" y="236"/>
                </a:lnTo>
                <a:lnTo>
                  <a:pt x="221" y="235"/>
                </a:lnTo>
                <a:lnTo>
                  <a:pt x="214" y="220"/>
                </a:lnTo>
                <a:lnTo>
                  <a:pt x="231" y="202"/>
                </a:lnTo>
                <a:lnTo>
                  <a:pt x="232" y="202"/>
                </a:lnTo>
                <a:lnTo>
                  <a:pt x="233" y="202"/>
                </a:lnTo>
                <a:lnTo>
                  <a:pt x="234" y="203"/>
                </a:lnTo>
                <a:lnTo>
                  <a:pt x="236" y="203"/>
                </a:lnTo>
                <a:lnTo>
                  <a:pt x="239" y="204"/>
                </a:lnTo>
                <a:lnTo>
                  <a:pt x="241" y="205"/>
                </a:lnTo>
                <a:lnTo>
                  <a:pt x="243" y="205"/>
                </a:lnTo>
                <a:lnTo>
                  <a:pt x="246" y="206"/>
                </a:lnTo>
                <a:lnTo>
                  <a:pt x="248" y="206"/>
                </a:lnTo>
                <a:lnTo>
                  <a:pt x="250" y="206"/>
                </a:lnTo>
                <a:lnTo>
                  <a:pt x="252" y="206"/>
                </a:lnTo>
                <a:lnTo>
                  <a:pt x="253" y="205"/>
                </a:lnTo>
                <a:lnTo>
                  <a:pt x="254" y="204"/>
                </a:lnTo>
                <a:lnTo>
                  <a:pt x="255" y="203"/>
                </a:lnTo>
                <a:lnTo>
                  <a:pt x="255" y="202"/>
                </a:lnTo>
                <a:lnTo>
                  <a:pt x="256" y="202"/>
                </a:lnTo>
                <a:lnTo>
                  <a:pt x="256" y="201"/>
                </a:lnTo>
                <a:lnTo>
                  <a:pt x="257" y="199"/>
                </a:lnTo>
                <a:lnTo>
                  <a:pt x="257" y="197"/>
                </a:lnTo>
                <a:lnTo>
                  <a:pt x="260" y="195"/>
                </a:lnTo>
                <a:lnTo>
                  <a:pt x="260" y="191"/>
                </a:lnTo>
                <a:lnTo>
                  <a:pt x="261" y="189"/>
                </a:lnTo>
                <a:lnTo>
                  <a:pt x="260" y="187"/>
                </a:lnTo>
                <a:lnTo>
                  <a:pt x="260" y="185"/>
                </a:lnTo>
                <a:lnTo>
                  <a:pt x="259" y="184"/>
                </a:lnTo>
                <a:lnTo>
                  <a:pt x="257" y="183"/>
                </a:lnTo>
                <a:lnTo>
                  <a:pt x="256" y="183"/>
                </a:lnTo>
                <a:lnTo>
                  <a:pt x="245" y="175"/>
                </a:lnTo>
                <a:lnTo>
                  <a:pt x="250" y="149"/>
                </a:lnTo>
                <a:lnTo>
                  <a:pt x="252" y="149"/>
                </a:lnTo>
                <a:lnTo>
                  <a:pt x="254" y="149"/>
                </a:lnTo>
                <a:lnTo>
                  <a:pt x="256" y="149"/>
                </a:lnTo>
                <a:lnTo>
                  <a:pt x="259" y="148"/>
                </a:lnTo>
                <a:lnTo>
                  <a:pt x="261" y="148"/>
                </a:lnTo>
                <a:lnTo>
                  <a:pt x="263" y="147"/>
                </a:lnTo>
                <a:lnTo>
                  <a:pt x="267" y="147"/>
                </a:lnTo>
                <a:lnTo>
                  <a:pt x="268" y="146"/>
                </a:lnTo>
                <a:lnTo>
                  <a:pt x="270" y="145"/>
                </a:lnTo>
                <a:lnTo>
                  <a:pt x="270" y="143"/>
                </a:lnTo>
                <a:lnTo>
                  <a:pt x="271" y="142"/>
                </a:lnTo>
                <a:lnTo>
                  <a:pt x="271" y="141"/>
                </a:lnTo>
                <a:lnTo>
                  <a:pt x="273" y="140"/>
                </a:lnTo>
                <a:lnTo>
                  <a:pt x="273" y="139"/>
                </a:lnTo>
                <a:lnTo>
                  <a:pt x="273" y="138"/>
                </a:lnTo>
                <a:lnTo>
                  <a:pt x="273" y="135"/>
                </a:lnTo>
                <a:lnTo>
                  <a:pt x="273" y="133"/>
                </a:lnTo>
                <a:lnTo>
                  <a:pt x="273" y="131"/>
                </a:lnTo>
                <a:lnTo>
                  <a:pt x="271" y="127"/>
                </a:lnTo>
                <a:lnTo>
                  <a:pt x="270" y="125"/>
                </a:lnTo>
                <a:lnTo>
                  <a:pt x="269" y="124"/>
                </a:lnTo>
                <a:lnTo>
                  <a:pt x="268" y="122"/>
                </a:lnTo>
                <a:lnTo>
                  <a:pt x="267" y="121"/>
                </a:lnTo>
                <a:lnTo>
                  <a:pt x="266" y="121"/>
                </a:lnTo>
                <a:lnTo>
                  <a:pt x="264" y="121"/>
                </a:lnTo>
                <a:lnTo>
                  <a:pt x="250" y="119"/>
                </a:lnTo>
                <a:lnTo>
                  <a:pt x="243" y="94"/>
                </a:lnTo>
                <a:lnTo>
                  <a:pt x="245" y="93"/>
                </a:lnTo>
                <a:lnTo>
                  <a:pt x="246" y="92"/>
                </a:lnTo>
                <a:lnTo>
                  <a:pt x="248" y="91"/>
                </a:lnTo>
                <a:lnTo>
                  <a:pt x="250" y="90"/>
                </a:lnTo>
                <a:lnTo>
                  <a:pt x="252" y="88"/>
                </a:lnTo>
                <a:lnTo>
                  <a:pt x="254" y="86"/>
                </a:lnTo>
                <a:lnTo>
                  <a:pt x="256" y="85"/>
                </a:lnTo>
                <a:lnTo>
                  <a:pt x="257" y="83"/>
                </a:lnTo>
                <a:lnTo>
                  <a:pt x="259" y="81"/>
                </a:lnTo>
                <a:lnTo>
                  <a:pt x="259" y="80"/>
                </a:lnTo>
                <a:lnTo>
                  <a:pt x="259" y="78"/>
                </a:lnTo>
                <a:lnTo>
                  <a:pt x="259" y="77"/>
                </a:lnTo>
                <a:lnTo>
                  <a:pt x="259" y="76"/>
                </a:lnTo>
                <a:lnTo>
                  <a:pt x="259" y="74"/>
                </a:lnTo>
                <a:lnTo>
                  <a:pt x="257" y="74"/>
                </a:lnTo>
                <a:lnTo>
                  <a:pt x="257" y="73"/>
                </a:lnTo>
                <a:lnTo>
                  <a:pt x="256" y="72"/>
                </a:lnTo>
                <a:lnTo>
                  <a:pt x="255" y="70"/>
                </a:lnTo>
                <a:lnTo>
                  <a:pt x="254" y="67"/>
                </a:lnTo>
                <a:lnTo>
                  <a:pt x="252" y="65"/>
                </a:lnTo>
                <a:lnTo>
                  <a:pt x="250" y="63"/>
                </a:lnTo>
                <a:lnTo>
                  <a:pt x="248" y="62"/>
                </a:lnTo>
                <a:lnTo>
                  <a:pt x="247" y="62"/>
                </a:lnTo>
                <a:lnTo>
                  <a:pt x="245" y="62"/>
                </a:lnTo>
                <a:lnTo>
                  <a:pt x="243" y="62"/>
                </a:lnTo>
                <a:lnTo>
                  <a:pt x="243" y="63"/>
                </a:lnTo>
                <a:lnTo>
                  <a:pt x="242" y="63"/>
                </a:lnTo>
                <a:lnTo>
                  <a:pt x="229" y="67"/>
                </a:lnTo>
                <a:lnTo>
                  <a:pt x="212" y="49"/>
                </a:lnTo>
                <a:lnTo>
                  <a:pt x="212" y="48"/>
                </a:lnTo>
                <a:lnTo>
                  <a:pt x="213" y="46"/>
                </a:lnTo>
                <a:lnTo>
                  <a:pt x="214" y="44"/>
                </a:lnTo>
                <a:lnTo>
                  <a:pt x="215" y="42"/>
                </a:lnTo>
                <a:lnTo>
                  <a:pt x="216" y="39"/>
                </a:lnTo>
                <a:lnTo>
                  <a:pt x="218" y="37"/>
                </a:lnTo>
                <a:lnTo>
                  <a:pt x="219" y="35"/>
                </a:lnTo>
                <a:lnTo>
                  <a:pt x="219" y="32"/>
                </a:lnTo>
                <a:lnTo>
                  <a:pt x="219" y="30"/>
                </a:lnTo>
                <a:lnTo>
                  <a:pt x="219" y="29"/>
                </a:lnTo>
                <a:lnTo>
                  <a:pt x="218" y="28"/>
                </a:lnTo>
                <a:lnTo>
                  <a:pt x="218" y="27"/>
                </a:lnTo>
                <a:lnTo>
                  <a:pt x="216" y="25"/>
                </a:lnTo>
                <a:lnTo>
                  <a:pt x="215" y="24"/>
                </a:lnTo>
                <a:lnTo>
                  <a:pt x="214" y="24"/>
                </a:lnTo>
                <a:lnTo>
                  <a:pt x="213" y="23"/>
                </a:lnTo>
                <a:lnTo>
                  <a:pt x="211" y="22"/>
                </a:lnTo>
                <a:lnTo>
                  <a:pt x="208" y="20"/>
                </a:lnTo>
                <a:lnTo>
                  <a:pt x="205" y="18"/>
                </a:lnTo>
                <a:lnTo>
                  <a:pt x="202" y="18"/>
                </a:lnTo>
                <a:lnTo>
                  <a:pt x="200" y="18"/>
                </a:lnTo>
                <a:lnTo>
                  <a:pt x="199" y="18"/>
                </a:lnTo>
                <a:lnTo>
                  <a:pt x="198" y="20"/>
                </a:lnTo>
                <a:lnTo>
                  <a:pt x="197" y="21"/>
                </a:lnTo>
                <a:lnTo>
                  <a:pt x="195" y="21"/>
                </a:lnTo>
                <a:lnTo>
                  <a:pt x="187" y="32"/>
                </a:lnTo>
                <a:lnTo>
                  <a:pt x="163" y="23"/>
                </a:lnTo>
                <a:lnTo>
                  <a:pt x="163" y="22"/>
                </a:lnTo>
                <a:lnTo>
                  <a:pt x="163" y="21"/>
                </a:lnTo>
                <a:lnTo>
                  <a:pt x="163" y="18"/>
                </a:lnTo>
                <a:lnTo>
                  <a:pt x="162" y="15"/>
                </a:lnTo>
                <a:lnTo>
                  <a:pt x="162" y="13"/>
                </a:lnTo>
                <a:lnTo>
                  <a:pt x="162" y="10"/>
                </a:lnTo>
                <a:lnTo>
                  <a:pt x="162" y="8"/>
                </a:lnTo>
                <a:lnTo>
                  <a:pt x="162" y="5"/>
                </a:lnTo>
                <a:lnTo>
                  <a:pt x="160" y="4"/>
                </a:lnTo>
                <a:lnTo>
                  <a:pt x="159" y="2"/>
                </a:lnTo>
                <a:lnTo>
                  <a:pt x="158" y="2"/>
                </a:lnTo>
                <a:lnTo>
                  <a:pt x="157" y="1"/>
                </a:lnTo>
                <a:lnTo>
                  <a:pt x="156" y="1"/>
                </a:lnTo>
                <a:lnTo>
                  <a:pt x="156" y="0"/>
                </a:lnTo>
                <a:lnTo>
                  <a:pt x="155" y="0"/>
                </a:lnTo>
                <a:lnTo>
                  <a:pt x="153" y="0"/>
                </a:lnTo>
                <a:lnTo>
                  <a:pt x="152" y="0"/>
                </a:lnTo>
                <a:lnTo>
                  <a:pt x="151" y="0"/>
                </a:lnTo>
                <a:lnTo>
                  <a:pt x="149" y="0"/>
                </a:lnTo>
                <a:lnTo>
                  <a:pt x="145" y="0"/>
                </a:lnTo>
                <a:lnTo>
                  <a:pt x="143" y="0"/>
                </a:lnTo>
                <a:lnTo>
                  <a:pt x="141" y="0"/>
                </a:lnTo>
                <a:lnTo>
                  <a:pt x="138" y="1"/>
                </a:lnTo>
                <a:lnTo>
                  <a:pt x="137" y="2"/>
                </a:lnTo>
                <a:lnTo>
                  <a:pt x="136" y="3"/>
                </a:lnTo>
                <a:lnTo>
                  <a:pt x="136" y="4"/>
                </a:lnTo>
                <a:lnTo>
                  <a:pt x="136" y="5"/>
                </a:lnTo>
                <a:lnTo>
                  <a:pt x="132" y="20"/>
                </a:lnTo>
                <a:lnTo>
                  <a:pt x="107" y="24"/>
                </a:lnTo>
                <a:lnTo>
                  <a:pt x="107" y="23"/>
                </a:lnTo>
                <a:lnTo>
                  <a:pt x="107" y="22"/>
                </a:lnTo>
                <a:lnTo>
                  <a:pt x="105" y="21"/>
                </a:lnTo>
                <a:lnTo>
                  <a:pt x="104" y="18"/>
                </a:lnTo>
                <a:lnTo>
                  <a:pt x="103" y="16"/>
                </a:lnTo>
                <a:lnTo>
                  <a:pt x="102" y="14"/>
                </a:lnTo>
                <a:lnTo>
                  <a:pt x="100" y="11"/>
                </a:lnTo>
                <a:lnTo>
                  <a:pt x="98" y="10"/>
                </a:lnTo>
                <a:lnTo>
                  <a:pt x="97" y="8"/>
                </a:lnTo>
                <a:lnTo>
                  <a:pt x="96" y="8"/>
                </a:lnTo>
                <a:lnTo>
                  <a:pt x="94" y="7"/>
                </a:lnTo>
                <a:lnTo>
                  <a:pt x="93" y="7"/>
                </a:lnTo>
                <a:lnTo>
                  <a:pt x="91" y="7"/>
                </a:lnTo>
                <a:lnTo>
                  <a:pt x="90" y="7"/>
                </a:lnTo>
                <a:lnTo>
                  <a:pt x="89" y="7"/>
                </a:lnTo>
                <a:lnTo>
                  <a:pt x="88" y="7"/>
                </a:lnTo>
                <a:lnTo>
                  <a:pt x="88" y="8"/>
                </a:lnTo>
                <a:lnTo>
                  <a:pt x="86" y="8"/>
                </a:lnTo>
                <a:lnTo>
                  <a:pt x="83" y="9"/>
                </a:lnTo>
                <a:lnTo>
                  <a:pt x="81" y="10"/>
                </a:lnTo>
                <a:lnTo>
                  <a:pt x="79" y="11"/>
                </a:lnTo>
                <a:lnTo>
                  <a:pt x="76" y="14"/>
                </a:lnTo>
                <a:lnTo>
                  <a:pt x="75" y="15"/>
                </a:lnTo>
                <a:lnTo>
                  <a:pt x="75" y="17"/>
                </a:lnTo>
                <a:lnTo>
                  <a:pt x="75" y="18"/>
                </a:lnTo>
                <a:lnTo>
                  <a:pt x="75" y="20"/>
                </a:lnTo>
                <a:lnTo>
                  <a:pt x="75" y="21"/>
                </a:lnTo>
                <a:lnTo>
                  <a:pt x="79" y="35"/>
                </a:lnTo>
                <a:lnTo>
                  <a:pt x="58" y="50"/>
                </a:lnTo>
                <a:lnTo>
                  <a:pt x="56" y="49"/>
                </a:lnTo>
                <a:lnTo>
                  <a:pt x="55" y="48"/>
                </a:lnTo>
                <a:lnTo>
                  <a:pt x="53" y="46"/>
                </a:lnTo>
                <a:lnTo>
                  <a:pt x="51" y="45"/>
                </a:lnTo>
                <a:lnTo>
                  <a:pt x="48" y="44"/>
                </a:lnTo>
                <a:lnTo>
                  <a:pt x="46" y="43"/>
                </a:lnTo>
                <a:lnTo>
                  <a:pt x="45" y="42"/>
                </a:lnTo>
                <a:lnTo>
                  <a:pt x="42" y="41"/>
                </a:lnTo>
                <a:lnTo>
                  <a:pt x="40" y="41"/>
                </a:lnTo>
                <a:lnTo>
                  <a:pt x="39" y="41"/>
                </a:lnTo>
                <a:lnTo>
                  <a:pt x="38" y="41"/>
                </a:lnTo>
                <a:lnTo>
                  <a:pt x="36" y="42"/>
                </a:lnTo>
                <a:lnTo>
                  <a:pt x="35" y="42"/>
                </a:lnTo>
                <a:lnTo>
                  <a:pt x="35" y="43"/>
                </a:lnTo>
                <a:lnTo>
                  <a:pt x="34" y="43"/>
                </a:lnTo>
                <a:lnTo>
                  <a:pt x="34" y="44"/>
                </a:lnTo>
                <a:lnTo>
                  <a:pt x="33" y="44"/>
                </a:lnTo>
                <a:lnTo>
                  <a:pt x="32" y="45"/>
                </a:lnTo>
                <a:lnTo>
                  <a:pt x="31" y="48"/>
                </a:lnTo>
                <a:lnTo>
                  <a:pt x="28" y="50"/>
                </a:lnTo>
                <a:lnTo>
                  <a:pt x="27" y="52"/>
                </a:lnTo>
                <a:lnTo>
                  <a:pt x="26" y="55"/>
                </a:lnTo>
                <a:lnTo>
                  <a:pt x="26" y="57"/>
                </a:lnTo>
                <a:lnTo>
                  <a:pt x="26" y="58"/>
                </a:lnTo>
                <a:lnTo>
                  <a:pt x="27" y="59"/>
                </a:lnTo>
                <a:lnTo>
                  <a:pt x="27" y="60"/>
                </a:lnTo>
                <a:lnTo>
                  <a:pt x="28" y="62"/>
                </a:lnTo>
                <a:lnTo>
                  <a:pt x="38" y="72"/>
                </a:lnTo>
                <a:lnTo>
                  <a:pt x="26" y="95"/>
                </a:lnTo>
                <a:lnTo>
                  <a:pt x="25" y="95"/>
                </a:lnTo>
                <a:lnTo>
                  <a:pt x="24" y="95"/>
                </a:lnTo>
                <a:lnTo>
                  <a:pt x="21" y="95"/>
                </a:lnTo>
                <a:lnTo>
                  <a:pt x="18" y="94"/>
                </a:lnTo>
                <a:lnTo>
                  <a:pt x="15" y="94"/>
                </a:lnTo>
                <a:lnTo>
                  <a:pt x="13" y="94"/>
                </a:lnTo>
                <a:lnTo>
                  <a:pt x="11" y="94"/>
                </a:lnTo>
                <a:lnTo>
                  <a:pt x="8" y="94"/>
                </a:lnTo>
                <a:lnTo>
                  <a:pt x="7" y="95"/>
                </a:lnTo>
                <a:lnTo>
                  <a:pt x="5" y="97"/>
                </a:lnTo>
                <a:lnTo>
                  <a:pt x="4" y="97"/>
                </a:lnTo>
                <a:lnTo>
                  <a:pt x="4" y="98"/>
                </a:lnTo>
                <a:lnTo>
                  <a:pt x="3" y="99"/>
                </a:lnTo>
                <a:lnTo>
                  <a:pt x="3" y="100"/>
                </a:lnTo>
                <a:lnTo>
                  <a:pt x="3" y="101"/>
                </a:lnTo>
                <a:lnTo>
                  <a:pt x="3" y="102"/>
                </a:lnTo>
                <a:lnTo>
                  <a:pt x="1" y="104"/>
                </a:lnTo>
                <a:lnTo>
                  <a:pt x="1" y="106"/>
                </a:lnTo>
                <a:lnTo>
                  <a:pt x="0" y="109"/>
                </a:lnTo>
                <a:lnTo>
                  <a:pt x="0" y="112"/>
                </a:lnTo>
                <a:lnTo>
                  <a:pt x="0" y="115"/>
                </a:lnTo>
                <a:lnTo>
                  <a:pt x="1" y="116"/>
                </a:lnTo>
                <a:lnTo>
                  <a:pt x="3" y="118"/>
                </a:lnTo>
                <a:lnTo>
                  <a:pt x="4" y="119"/>
                </a:lnTo>
                <a:lnTo>
                  <a:pt x="5" y="120"/>
                </a:lnTo>
                <a:lnTo>
                  <a:pt x="6" y="120"/>
                </a:lnTo>
                <a:lnTo>
                  <a:pt x="20" y="125"/>
                </a:lnTo>
                <a:lnTo>
                  <a:pt x="20" y="150"/>
                </a:lnTo>
                <a:lnTo>
                  <a:pt x="19" y="152"/>
                </a:lnTo>
                <a:lnTo>
                  <a:pt x="17" y="152"/>
                </a:lnTo>
                <a:lnTo>
                  <a:pt x="14" y="153"/>
                </a:lnTo>
                <a:lnTo>
                  <a:pt x="12" y="154"/>
                </a:lnTo>
                <a:lnTo>
                  <a:pt x="10" y="155"/>
                </a:lnTo>
                <a:lnTo>
                  <a:pt x="7" y="156"/>
                </a:lnTo>
                <a:lnTo>
                  <a:pt x="5" y="157"/>
                </a:lnTo>
                <a:lnTo>
                  <a:pt x="4" y="159"/>
                </a:lnTo>
                <a:lnTo>
                  <a:pt x="3" y="160"/>
                </a:lnTo>
                <a:lnTo>
                  <a:pt x="1" y="161"/>
                </a:lnTo>
                <a:lnTo>
                  <a:pt x="1" y="162"/>
                </a:lnTo>
                <a:lnTo>
                  <a:pt x="1" y="163"/>
                </a:lnTo>
                <a:lnTo>
                  <a:pt x="1" y="164"/>
                </a:lnTo>
                <a:lnTo>
                  <a:pt x="1" y="166"/>
                </a:lnTo>
                <a:lnTo>
                  <a:pt x="1" y="167"/>
                </a:lnTo>
                <a:lnTo>
                  <a:pt x="1" y="168"/>
                </a:lnTo>
                <a:lnTo>
                  <a:pt x="3" y="169"/>
                </a:lnTo>
                <a:lnTo>
                  <a:pt x="3" y="171"/>
                </a:lnTo>
                <a:lnTo>
                  <a:pt x="4" y="175"/>
                </a:lnTo>
                <a:lnTo>
                  <a:pt x="5" y="177"/>
                </a:lnTo>
                <a:lnTo>
                  <a:pt x="6" y="180"/>
                </a:lnTo>
                <a:lnTo>
                  <a:pt x="7" y="181"/>
                </a:lnTo>
                <a:lnTo>
                  <a:pt x="10" y="182"/>
                </a:lnTo>
                <a:lnTo>
                  <a:pt x="11" y="182"/>
                </a:lnTo>
                <a:lnTo>
                  <a:pt x="12" y="182"/>
                </a:lnTo>
                <a:lnTo>
                  <a:pt x="13" y="182"/>
                </a:lnTo>
                <a:lnTo>
                  <a:pt x="27" y="180"/>
                </a:lnTo>
                <a:lnTo>
                  <a:pt x="40" y="202"/>
                </a:lnTo>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35" name="Freeform 231">
            <a:extLst>
              <a:ext uri="{FF2B5EF4-FFF2-40B4-BE49-F238E27FC236}">
                <a16:creationId xmlns:a16="http://schemas.microsoft.com/office/drawing/2014/main" id="{237289D6-B594-FA47-AF75-DEDDC9261556}"/>
              </a:ext>
            </a:extLst>
          </p:cNvPr>
          <p:cNvSpPr>
            <a:spLocks/>
          </p:cNvSpPr>
          <p:nvPr/>
        </p:nvSpPr>
        <p:spPr bwMode="auto">
          <a:xfrm>
            <a:off x="3368675" y="4906963"/>
            <a:ext cx="28575" cy="41275"/>
          </a:xfrm>
          <a:custGeom>
            <a:avLst/>
            <a:gdLst>
              <a:gd name="T0" fmla="*/ 2147483647 w 110"/>
              <a:gd name="T1" fmla="*/ 0 h 158"/>
              <a:gd name="T2" fmla="*/ 2147483647 w 110"/>
              <a:gd name="T3" fmla="*/ 2147483647 h 158"/>
              <a:gd name="T4" fmla="*/ 2147483647 w 110"/>
              <a:gd name="T5" fmla="*/ 2147483647 h 158"/>
              <a:gd name="T6" fmla="*/ 2147483647 w 110"/>
              <a:gd name="T7" fmla="*/ 2147483647 h 158"/>
              <a:gd name="T8" fmla="*/ 2147483647 w 110"/>
              <a:gd name="T9" fmla="*/ 2147483647 h 158"/>
              <a:gd name="T10" fmla="*/ 2147483647 w 110"/>
              <a:gd name="T11" fmla="*/ 2147483647 h 158"/>
              <a:gd name="T12" fmla="*/ 2147483647 w 110"/>
              <a:gd name="T13" fmla="*/ 2147483647 h 158"/>
              <a:gd name="T14" fmla="*/ 2147483647 w 110"/>
              <a:gd name="T15" fmla="*/ 2147483647 h 158"/>
              <a:gd name="T16" fmla="*/ 2147483647 w 110"/>
              <a:gd name="T17" fmla="*/ 2147483647 h 158"/>
              <a:gd name="T18" fmla="*/ 2147483647 w 110"/>
              <a:gd name="T19" fmla="*/ 2147483647 h 158"/>
              <a:gd name="T20" fmla="*/ 2147483647 w 110"/>
              <a:gd name="T21" fmla="*/ 2147483647 h 158"/>
              <a:gd name="T22" fmla="*/ 2147483647 w 110"/>
              <a:gd name="T23" fmla="*/ 2147483647 h 158"/>
              <a:gd name="T24" fmla="*/ 2147483647 w 110"/>
              <a:gd name="T25" fmla="*/ 2147483647 h 158"/>
              <a:gd name="T26" fmla="*/ 2147483647 w 110"/>
              <a:gd name="T27" fmla="*/ 2147483647 h 158"/>
              <a:gd name="T28" fmla="*/ 2147483647 w 110"/>
              <a:gd name="T29" fmla="*/ 2147483647 h 158"/>
              <a:gd name="T30" fmla="*/ 2147483647 w 110"/>
              <a:gd name="T31" fmla="*/ 2147483647 h 158"/>
              <a:gd name="T32" fmla="*/ 2147483647 w 110"/>
              <a:gd name="T33" fmla="*/ 2147483647 h 158"/>
              <a:gd name="T34" fmla="*/ 2147483647 w 110"/>
              <a:gd name="T35" fmla="*/ 2147483647 h 158"/>
              <a:gd name="T36" fmla="*/ 2147483647 w 110"/>
              <a:gd name="T37" fmla="*/ 2147483647 h 158"/>
              <a:gd name="T38" fmla="*/ 2147483647 w 110"/>
              <a:gd name="T39" fmla="*/ 2147483647 h 158"/>
              <a:gd name="T40" fmla="*/ 2147483647 w 110"/>
              <a:gd name="T41" fmla="*/ 2147483647 h 158"/>
              <a:gd name="T42" fmla="*/ 2147483647 w 110"/>
              <a:gd name="T43" fmla="*/ 2147483647 h 158"/>
              <a:gd name="T44" fmla="*/ 2147483647 w 110"/>
              <a:gd name="T45" fmla="*/ 2147483647 h 158"/>
              <a:gd name="T46" fmla="*/ 2147483647 w 110"/>
              <a:gd name="T47" fmla="*/ 2147483647 h 158"/>
              <a:gd name="T48" fmla="*/ 2147483647 w 110"/>
              <a:gd name="T49" fmla="*/ 2147483647 h 158"/>
              <a:gd name="T50" fmla="*/ 2147483647 w 110"/>
              <a:gd name="T51" fmla="*/ 2147483647 h 158"/>
              <a:gd name="T52" fmla="*/ 2147483647 w 110"/>
              <a:gd name="T53" fmla="*/ 2147483647 h 158"/>
              <a:gd name="T54" fmla="*/ 2147483647 w 110"/>
              <a:gd name="T55" fmla="*/ 2147483647 h 158"/>
              <a:gd name="T56" fmla="*/ 2147483647 w 110"/>
              <a:gd name="T57" fmla="*/ 2147483647 h 158"/>
              <a:gd name="T58" fmla="*/ 2147483647 w 110"/>
              <a:gd name="T59" fmla="*/ 2147483647 h 158"/>
              <a:gd name="T60" fmla="*/ 2147483647 w 110"/>
              <a:gd name="T61" fmla="*/ 2147483647 h 158"/>
              <a:gd name="T62" fmla="*/ 2147483647 w 110"/>
              <a:gd name="T63" fmla="*/ 2147483647 h 158"/>
              <a:gd name="T64" fmla="*/ 2147483647 w 110"/>
              <a:gd name="T65" fmla="*/ 2147483647 h 158"/>
              <a:gd name="T66" fmla="*/ 2147483647 w 110"/>
              <a:gd name="T67" fmla="*/ 2147483647 h 158"/>
              <a:gd name="T68" fmla="*/ 2147483647 w 110"/>
              <a:gd name="T69" fmla="*/ 2147483647 h 158"/>
              <a:gd name="T70" fmla="*/ 0 w 110"/>
              <a:gd name="T71" fmla="*/ 2147483647 h 158"/>
              <a:gd name="T72" fmla="*/ 2147483647 w 110"/>
              <a:gd name="T73" fmla="*/ 2147483647 h 158"/>
              <a:gd name="T74" fmla="*/ 2147483647 w 110"/>
              <a:gd name="T75" fmla="*/ 2147483647 h 158"/>
              <a:gd name="T76" fmla="*/ 2147483647 w 110"/>
              <a:gd name="T77" fmla="*/ 2147483647 h 158"/>
              <a:gd name="T78" fmla="*/ 2147483647 w 110"/>
              <a:gd name="T79" fmla="*/ 2147483647 h 158"/>
              <a:gd name="T80" fmla="*/ 2147483647 w 110"/>
              <a:gd name="T81" fmla="*/ 2147483647 h 158"/>
              <a:gd name="T82" fmla="*/ 2147483647 w 110"/>
              <a:gd name="T83" fmla="*/ 2147483647 h 158"/>
              <a:gd name="T84" fmla="*/ 2147483647 w 110"/>
              <a:gd name="T85" fmla="*/ 2147483647 h 158"/>
              <a:gd name="T86" fmla="*/ 2147483647 w 110"/>
              <a:gd name="T87" fmla="*/ 2147483647 h 158"/>
              <a:gd name="T88" fmla="*/ 2147483647 w 110"/>
              <a:gd name="T89" fmla="*/ 2147483647 h 158"/>
              <a:gd name="T90" fmla="*/ 2147483647 w 110"/>
              <a:gd name="T91" fmla="*/ 2147483647 h 158"/>
              <a:gd name="T92" fmla="*/ 2147483647 w 110"/>
              <a:gd name="T93" fmla="*/ 0 h 158"/>
              <a:gd name="T94" fmla="*/ 2147483647 w 110"/>
              <a:gd name="T95" fmla="*/ 0 h 158"/>
              <a:gd name="T96" fmla="*/ 2147483647 w 110"/>
              <a:gd name="T97" fmla="*/ 0 h 1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0"/>
              <a:gd name="T148" fmla="*/ 0 h 158"/>
              <a:gd name="T149" fmla="*/ 110 w 110"/>
              <a:gd name="T150" fmla="*/ 158 h 1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0" h="158">
                <a:moveTo>
                  <a:pt x="69" y="0"/>
                </a:moveTo>
                <a:lnTo>
                  <a:pt x="75" y="1"/>
                </a:lnTo>
                <a:lnTo>
                  <a:pt x="79" y="3"/>
                </a:lnTo>
                <a:lnTo>
                  <a:pt x="84" y="7"/>
                </a:lnTo>
                <a:lnTo>
                  <a:pt x="89" y="10"/>
                </a:lnTo>
                <a:lnTo>
                  <a:pt x="92" y="14"/>
                </a:lnTo>
                <a:lnTo>
                  <a:pt x="96" y="19"/>
                </a:lnTo>
                <a:lnTo>
                  <a:pt x="99" y="24"/>
                </a:lnTo>
                <a:lnTo>
                  <a:pt x="103" y="30"/>
                </a:lnTo>
                <a:lnTo>
                  <a:pt x="107" y="43"/>
                </a:lnTo>
                <a:lnTo>
                  <a:pt x="110" y="57"/>
                </a:lnTo>
                <a:lnTo>
                  <a:pt x="110" y="72"/>
                </a:lnTo>
                <a:lnTo>
                  <a:pt x="109" y="88"/>
                </a:lnTo>
                <a:lnTo>
                  <a:pt x="104" y="104"/>
                </a:lnTo>
                <a:lnTo>
                  <a:pt x="98" y="118"/>
                </a:lnTo>
                <a:lnTo>
                  <a:pt x="91" y="130"/>
                </a:lnTo>
                <a:lnTo>
                  <a:pt x="83" y="140"/>
                </a:lnTo>
                <a:lnTo>
                  <a:pt x="78" y="145"/>
                </a:lnTo>
                <a:lnTo>
                  <a:pt x="74" y="148"/>
                </a:lnTo>
                <a:lnTo>
                  <a:pt x="68" y="152"/>
                </a:lnTo>
                <a:lnTo>
                  <a:pt x="63" y="154"/>
                </a:lnTo>
                <a:lnTo>
                  <a:pt x="57" y="157"/>
                </a:lnTo>
                <a:lnTo>
                  <a:pt x="53" y="157"/>
                </a:lnTo>
                <a:lnTo>
                  <a:pt x="47" y="158"/>
                </a:lnTo>
                <a:lnTo>
                  <a:pt x="41" y="157"/>
                </a:lnTo>
                <a:lnTo>
                  <a:pt x="36" y="155"/>
                </a:lnTo>
                <a:lnTo>
                  <a:pt x="30" y="153"/>
                </a:lnTo>
                <a:lnTo>
                  <a:pt x="26" y="151"/>
                </a:lnTo>
                <a:lnTo>
                  <a:pt x="21" y="147"/>
                </a:lnTo>
                <a:lnTo>
                  <a:pt x="17" y="142"/>
                </a:lnTo>
                <a:lnTo>
                  <a:pt x="14" y="138"/>
                </a:lnTo>
                <a:lnTo>
                  <a:pt x="10" y="133"/>
                </a:lnTo>
                <a:lnTo>
                  <a:pt x="8" y="127"/>
                </a:lnTo>
                <a:lnTo>
                  <a:pt x="3" y="114"/>
                </a:lnTo>
                <a:lnTo>
                  <a:pt x="1" y="100"/>
                </a:lnTo>
                <a:lnTo>
                  <a:pt x="0" y="85"/>
                </a:lnTo>
                <a:lnTo>
                  <a:pt x="2" y="69"/>
                </a:lnTo>
                <a:lnTo>
                  <a:pt x="6" y="54"/>
                </a:lnTo>
                <a:lnTo>
                  <a:pt x="12" y="40"/>
                </a:lnTo>
                <a:lnTo>
                  <a:pt x="19" y="27"/>
                </a:lnTo>
                <a:lnTo>
                  <a:pt x="27" y="16"/>
                </a:lnTo>
                <a:lnTo>
                  <a:pt x="31" y="12"/>
                </a:lnTo>
                <a:lnTo>
                  <a:pt x="37" y="8"/>
                </a:lnTo>
                <a:lnTo>
                  <a:pt x="42" y="6"/>
                </a:lnTo>
                <a:lnTo>
                  <a:pt x="47" y="2"/>
                </a:lnTo>
                <a:lnTo>
                  <a:pt x="53" y="1"/>
                </a:lnTo>
                <a:lnTo>
                  <a:pt x="58" y="0"/>
                </a:lnTo>
                <a:lnTo>
                  <a:pt x="63" y="0"/>
                </a:lnTo>
                <a:lnTo>
                  <a:pt x="69" y="0"/>
                </a:lnTo>
                <a:close/>
              </a:path>
            </a:pathLst>
          </a:custGeom>
          <a:solidFill>
            <a:srgbClr val="5D686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36" name="Freeform 232">
            <a:extLst>
              <a:ext uri="{FF2B5EF4-FFF2-40B4-BE49-F238E27FC236}">
                <a16:creationId xmlns:a16="http://schemas.microsoft.com/office/drawing/2014/main" id="{B3FDBBFB-B309-5049-8B23-0DE7DBCFD00F}"/>
              </a:ext>
            </a:extLst>
          </p:cNvPr>
          <p:cNvSpPr>
            <a:spLocks/>
          </p:cNvSpPr>
          <p:nvPr/>
        </p:nvSpPr>
        <p:spPr bwMode="auto">
          <a:xfrm>
            <a:off x="3368675" y="4906963"/>
            <a:ext cx="28575" cy="41275"/>
          </a:xfrm>
          <a:custGeom>
            <a:avLst/>
            <a:gdLst>
              <a:gd name="T0" fmla="*/ 2147483647 w 110"/>
              <a:gd name="T1" fmla="*/ 0 h 158"/>
              <a:gd name="T2" fmla="*/ 2147483647 w 110"/>
              <a:gd name="T3" fmla="*/ 2147483647 h 158"/>
              <a:gd name="T4" fmla="*/ 2147483647 w 110"/>
              <a:gd name="T5" fmla="*/ 2147483647 h 158"/>
              <a:gd name="T6" fmla="*/ 2147483647 w 110"/>
              <a:gd name="T7" fmla="*/ 2147483647 h 158"/>
              <a:gd name="T8" fmla="*/ 2147483647 w 110"/>
              <a:gd name="T9" fmla="*/ 2147483647 h 158"/>
              <a:gd name="T10" fmla="*/ 2147483647 w 110"/>
              <a:gd name="T11" fmla="*/ 2147483647 h 158"/>
              <a:gd name="T12" fmla="*/ 2147483647 w 110"/>
              <a:gd name="T13" fmla="*/ 2147483647 h 158"/>
              <a:gd name="T14" fmla="*/ 2147483647 w 110"/>
              <a:gd name="T15" fmla="*/ 2147483647 h 158"/>
              <a:gd name="T16" fmla="*/ 2147483647 w 110"/>
              <a:gd name="T17" fmla="*/ 2147483647 h 158"/>
              <a:gd name="T18" fmla="*/ 2147483647 w 110"/>
              <a:gd name="T19" fmla="*/ 2147483647 h 158"/>
              <a:gd name="T20" fmla="*/ 2147483647 w 110"/>
              <a:gd name="T21" fmla="*/ 2147483647 h 158"/>
              <a:gd name="T22" fmla="*/ 2147483647 w 110"/>
              <a:gd name="T23" fmla="*/ 2147483647 h 158"/>
              <a:gd name="T24" fmla="*/ 2147483647 w 110"/>
              <a:gd name="T25" fmla="*/ 2147483647 h 158"/>
              <a:gd name="T26" fmla="*/ 2147483647 w 110"/>
              <a:gd name="T27" fmla="*/ 2147483647 h 158"/>
              <a:gd name="T28" fmla="*/ 2147483647 w 110"/>
              <a:gd name="T29" fmla="*/ 2147483647 h 158"/>
              <a:gd name="T30" fmla="*/ 2147483647 w 110"/>
              <a:gd name="T31" fmla="*/ 2147483647 h 158"/>
              <a:gd name="T32" fmla="*/ 2147483647 w 110"/>
              <a:gd name="T33" fmla="*/ 2147483647 h 158"/>
              <a:gd name="T34" fmla="*/ 2147483647 w 110"/>
              <a:gd name="T35" fmla="*/ 2147483647 h 158"/>
              <a:gd name="T36" fmla="*/ 2147483647 w 110"/>
              <a:gd name="T37" fmla="*/ 2147483647 h 158"/>
              <a:gd name="T38" fmla="*/ 2147483647 w 110"/>
              <a:gd name="T39" fmla="*/ 2147483647 h 158"/>
              <a:gd name="T40" fmla="*/ 2147483647 w 110"/>
              <a:gd name="T41" fmla="*/ 2147483647 h 158"/>
              <a:gd name="T42" fmla="*/ 2147483647 w 110"/>
              <a:gd name="T43" fmla="*/ 2147483647 h 158"/>
              <a:gd name="T44" fmla="*/ 2147483647 w 110"/>
              <a:gd name="T45" fmla="*/ 2147483647 h 158"/>
              <a:gd name="T46" fmla="*/ 2147483647 w 110"/>
              <a:gd name="T47" fmla="*/ 2147483647 h 158"/>
              <a:gd name="T48" fmla="*/ 2147483647 w 110"/>
              <a:gd name="T49" fmla="*/ 2147483647 h 158"/>
              <a:gd name="T50" fmla="*/ 2147483647 w 110"/>
              <a:gd name="T51" fmla="*/ 2147483647 h 158"/>
              <a:gd name="T52" fmla="*/ 2147483647 w 110"/>
              <a:gd name="T53" fmla="*/ 2147483647 h 158"/>
              <a:gd name="T54" fmla="*/ 2147483647 w 110"/>
              <a:gd name="T55" fmla="*/ 2147483647 h 158"/>
              <a:gd name="T56" fmla="*/ 2147483647 w 110"/>
              <a:gd name="T57" fmla="*/ 2147483647 h 158"/>
              <a:gd name="T58" fmla="*/ 2147483647 w 110"/>
              <a:gd name="T59" fmla="*/ 2147483647 h 158"/>
              <a:gd name="T60" fmla="*/ 2147483647 w 110"/>
              <a:gd name="T61" fmla="*/ 2147483647 h 158"/>
              <a:gd name="T62" fmla="*/ 2147483647 w 110"/>
              <a:gd name="T63" fmla="*/ 2147483647 h 158"/>
              <a:gd name="T64" fmla="*/ 2147483647 w 110"/>
              <a:gd name="T65" fmla="*/ 2147483647 h 158"/>
              <a:gd name="T66" fmla="*/ 2147483647 w 110"/>
              <a:gd name="T67" fmla="*/ 2147483647 h 158"/>
              <a:gd name="T68" fmla="*/ 2147483647 w 110"/>
              <a:gd name="T69" fmla="*/ 2147483647 h 158"/>
              <a:gd name="T70" fmla="*/ 0 w 110"/>
              <a:gd name="T71" fmla="*/ 2147483647 h 158"/>
              <a:gd name="T72" fmla="*/ 2147483647 w 110"/>
              <a:gd name="T73" fmla="*/ 2147483647 h 158"/>
              <a:gd name="T74" fmla="*/ 2147483647 w 110"/>
              <a:gd name="T75" fmla="*/ 2147483647 h 158"/>
              <a:gd name="T76" fmla="*/ 2147483647 w 110"/>
              <a:gd name="T77" fmla="*/ 2147483647 h 158"/>
              <a:gd name="T78" fmla="*/ 2147483647 w 110"/>
              <a:gd name="T79" fmla="*/ 2147483647 h 158"/>
              <a:gd name="T80" fmla="*/ 2147483647 w 110"/>
              <a:gd name="T81" fmla="*/ 2147483647 h 158"/>
              <a:gd name="T82" fmla="*/ 2147483647 w 110"/>
              <a:gd name="T83" fmla="*/ 2147483647 h 158"/>
              <a:gd name="T84" fmla="*/ 2147483647 w 110"/>
              <a:gd name="T85" fmla="*/ 2147483647 h 158"/>
              <a:gd name="T86" fmla="*/ 2147483647 w 110"/>
              <a:gd name="T87" fmla="*/ 2147483647 h 158"/>
              <a:gd name="T88" fmla="*/ 2147483647 w 110"/>
              <a:gd name="T89" fmla="*/ 2147483647 h 158"/>
              <a:gd name="T90" fmla="*/ 2147483647 w 110"/>
              <a:gd name="T91" fmla="*/ 2147483647 h 158"/>
              <a:gd name="T92" fmla="*/ 2147483647 w 110"/>
              <a:gd name="T93" fmla="*/ 0 h 158"/>
              <a:gd name="T94" fmla="*/ 2147483647 w 110"/>
              <a:gd name="T95" fmla="*/ 0 h 158"/>
              <a:gd name="T96" fmla="*/ 2147483647 w 110"/>
              <a:gd name="T97" fmla="*/ 0 h 1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0"/>
              <a:gd name="T148" fmla="*/ 0 h 158"/>
              <a:gd name="T149" fmla="*/ 110 w 110"/>
              <a:gd name="T150" fmla="*/ 158 h 1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0" h="158">
                <a:moveTo>
                  <a:pt x="69" y="0"/>
                </a:moveTo>
                <a:lnTo>
                  <a:pt x="75" y="1"/>
                </a:lnTo>
                <a:lnTo>
                  <a:pt x="79" y="3"/>
                </a:lnTo>
                <a:lnTo>
                  <a:pt x="84" y="7"/>
                </a:lnTo>
                <a:lnTo>
                  <a:pt x="89" y="10"/>
                </a:lnTo>
                <a:lnTo>
                  <a:pt x="92" y="14"/>
                </a:lnTo>
                <a:lnTo>
                  <a:pt x="96" y="19"/>
                </a:lnTo>
                <a:lnTo>
                  <a:pt x="99" y="24"/>
                </a:lnTo>
                <a:lnTo>
                  <a:pt x="103" y="30"/>
                </a:lnTo>
                <a:lnTo>
                  <a:pt x="107" y="43"/>
                </a:lnTo>
                <a:lnTo>
                  <a:pt x="110" y="57"/>
                </a:lnTo>
                <a:lnTo>
                  <a:pt x="110" y="72"/>
                </a:lnTo>
                <a:lnTo>
                  <a:pt x="109" y="88"/>
                </a:lnTo>
                <a:lnTo>
                  <a:pt x="104" y="104"/>
                </a:lnTo>
                <a:lnTo>
                  <a:pt x="98" y="118"/>
                </a:lnTo>
                <a:lnTo>
                  <a:pt x="91" y="130"/>
                </a:lnTo>
                <a:lnTo>
                  <a:pt x="83" y="140"/>
                </a:lnTo>
                <a:lnTo>
                  <a:pt x="78" y="145"/>
                </a:lnTo>
                <a:lnTo>
                  <a:pt x="74" y="148"/>
                </a:lnTo>
                <a:lnTo>
                  <a:pt x="68" y="152"/>
                </a:lnTo>
                <a:lnTo>
                  <a:pt x="63" y="154"/>
                </a:lnTo>
                <a:lnTo>
                  <a:pt x="57" y="157"/>
                </a:lnTo>
                <a:lnTo>
                  <a:pt x="53" y="157"/>
                </a:lnTo>
                <a:lnTo>
                  <a:pt x="47" y="158"/>
                </a:lnTo>
                <a:lnTo>
                  <a:pt x="41" y="157"/>
                </a:lnTo>
                <a:lnTo>
                  <a:pt x="36" y="155"/>
                </a:lnTo>
                <a:lnTo>
                  <a:pt x="30" y="153"/>
                </a:lnTo>
                <a:lnTo>
                  <a:pt x="26" y="151"/>
                </a:lnTo>
                <a:lnTo>
                  <a:pt x="21" y="147"/>
                </a:lnTo>
                <a:lnTo>
                  <a:pt x="17" y="142"/>
                </a:lnTo>
                <a:lnTo>
                  <a:pt x="14" y="138"/>
                </a:lnTo>
                <a:lnTo>
                  <a:pt x="10" y="133"/>
                </a:lnTo>
                <a:lnTo>
                  <a:pt x="8" y="127"/>
                </a:lnTo>
                <a:lnTo>
                  <a:pt x="3" y="114"/>
                </a:lnTo>
                <a:lnTo>
                  <a:pt x="1" y="100"/>
                </a:lnTo>
                <a:lnTo>
                  <a:pt x="0" y="85"/>
                </a:lnTo>
                <a:lnTo>
                  <a:pt x="2" y="69"/>
                </a:lnTo>
                <a:lnTo>
                  <a:pt x="6" y="54"/>
                </a:lnTo>
                <a:lnTo>
                  <a:pt x="12" y="40"/>
                </a:lnTo>
                <a:lnTo>
                  <a:pt x="19" y="27"/>
                </a:lnTo>
                <a:lnTo>
                  <a:pt x="27" y="16"/>
                </a:lnTo>
                <a:lnTo>
                  <a:pt x="31" y="12"/>
                </a:lnTo>
                <a:lnTo>
                  <a:pt x="37" y="8"/>
                </a:lnTo>
                <a:lnTo>
                  <a:pt x="42" y="6"/>
                </a:lnTo>
                <a:lnTo>
                  <a:pt x="47" y="2"/>
                </a:lnTo>
                <a:lnTo>
                  <a:pt x="53" y="1"/>
                </a:lnTo>
                <a:lnTo>
                  <a:pt x="58" y="0"/>
                </a:lnTo>
                <a:lnTo>
                  <a:pt x="63" y="0"/>
                </a:lnTo>
                <a:lnTo>
                  <a:pt x="69" y="0"/>
                </a:lnTo>
              </a:path>
            </a:pathLst>
          </a:custGeom>
          <a:noFill/>
          <a:ln w="0">
            <a:solidFill>
              <a:srgbClr val="25221E"/>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37" name="Freeform 233">
            <a:extLst>
              <a:ext uri="{FF2B5EF4-FFF2-40B4-BE49-F238E27FC236}">
                <a16:creationId xmlns:a16="http://schemas.microsoft.com/office/drawing/2014/main" id="{62871BEB-AEE0-6248-B765-B09CB8AD68FD}"/>
              </a:ext>
            </a:extLst>
          </p:cNvPr>
          <p:cNvSpPr>
            <a:spLocks/>
          </p:cNvSpPr>
          <p:nvPr/>
        </p:nvSpPr>
        <p:spPr bwMode="auto">
          <a:xfrm>
            <a:off x="3376613" y="4914900"/>
            <a:ext cx="11112" cy="22225"/>
          </a:xfrm>
          <a:custGeom>
            <a:avLst/>
            <a:gdLst>
              <a:gd name="T0" fmla="*/ 2147483647 w 45"/>
              <a:gd name="T1" fmla="*/ 0 h 86"/>
              <a:gd name="T2" fmla="*/ 2147483647 w 45"/>
              <a:gd name="T3" fmla="*/ 2147483647 h 86"/>
              <a:gd name="T4" fmla="*/ 2147483647 w 45"/>
              <a:gd name="T5" fmla="*/ 2147483647 h 86"/>
              <a:gd name="T6" fmla="*/ 2147483647 w 45"/>
              <a:gd name="T7" fmla="*/ 2147483647 h 86"/>
              <a:gd name="T8" fmla="*/ 2147483647 w 45"/>
              <a:gd name="T9" fmla="*/ 2147483647 h 86"/>
              <a:gd name="T10" fmla="*/ 2147483647 w 45"/>
              <a:gd name="T11" fmla="*/ 2147483647 h 86"/>
              <a:gd name="T12" fmla="*/ 2147483647 w 45"/>
              <a:gd name="T13" fmla="*/ 2147483647 h 86"/>
              <a:gd name="T14" fmla="*/ 2147483647 w 45"/>
              <a:gd name="T15" fmla="*/ 2147483647 h 86"/>
              <a:gd name="T16" fmla="*/ 2147483647 w 45"/>
              <a:gd name="T17" fmla="*/ 2147483647 h 86"/>
              <a:gd name="T18" fmla="*/ 2147483647 w 45"/>
              <a:gd name="T19" fmla="*/ 2147483647 h 86"/>
              <a:gd name="T20" fmla="*/ 2147483647 w 45"/>
              <a:gd name="T21" fmla="*/ 2147483647 h 86"/>
              <a:gd name="T22" fmla="*/ 2147483647 w 45"/>
              <a:gd name="T23" fmla="*/ 2147483647 h 86"/>
              <a:gd name="T24" fmla="*/ 2147483647 w 45"/>
              <a:gd name="T25" fmla="*/ 2147483647 h 86"/>
              <a:gd name="T26" fmla="*/ 2147483647 w 45"/>
              <a:gd name="T27" fmla="*/ 2147483647 h 86"/>
              <a:gd name="T28" fmla="*/ 2147483647 w 45"/>
              <a:gd name="T29" fmla="*/ 2147483647 h 86"/>
              <a:gd name="T30" fmla="*/ 2147483647 w 45"/>
              <a:gd name="T31" fmla="*/ 2147483647 h 86"/>
              <a:gd name="T32" fmla="*/ 2147483647 w 45"/>
              <a:gd name="T33" fmla="*/ 2147483647 h 86"/>
              <a:gd name="T34" fmla="*/ 2147483647 w 45"/>
              <a:gd name="T35" fmla="*/ 2147483647 h 86"/>
              <a:gd name="T36" fmla="*/ 2147483647 w 45"/>
              <a:gd name="T37" fmla="*/ 2147483647 h 86"/>
              <a:gd name="T38" fmla="*/ 2147483647 w 45"/>
              <a:gd name="T39" fmla="*/ 2147483647 h 86"/>
              <a:gd name="T40" fmla="*/ 2147483647 w 45"/>
              <a:gd name="T41" fmla="*/ 2147483647 h 86"/>
              <a:gd name="T42" fmla="*/ 2147483647 w 45"/>
              <a:gd name="T43" fmla="*/ 2147483647 h 86"/>
              <a:gd name="T44" fmla="*/ 0 w 45"/>
              <a:gd name="T45" fmla="*/ 2147483647 h 86"/>
              <a:gd name="T46" fmla="*/ 2147483647 w 45"/>
              <a:gd name="T47" fmla="*/ 2147483647 h 86"/>
              <a:gd name="T48" fmla="*/ 2147483647 w 45"/>
              <a:gd name="T49" fmla="*/ 2147483647 h 86"/>
              <a:gd name="T50" fmla="*/ 2147483647 w 45"/>
              <a:gd name="T51" fmla="*/ 2147483647 h 86"/>
              <a:gd name="T52" fmla="*/ 2147483647 w 45"/>
              <a:gd name="T53" fmla="*/ 2147483647 h 86"/>
              <a:gd name="T54" fmla="*/ 2147483647 w 45"/>
              <a:gd name="T55" fmla="*/ 2147483647 h 86"/>
              <a:gd name="T56" fmla="*/ 2147483647 w 45"/>
              <a:gd name="T57" fmla="*/ 2147483647 h 86"/>
              <a:gd name="T58" fmla="*/ 2147483647 w 45"/>
              <a:gd name="T59" fmla="*/ 2147483647 h 86"/>
              <a:gd name="T60" fmla="*/ 2147483647 w 45"/>
              <a:gd name="T61" fmla="*/ 2147483647 h 86"/>
              <a:gd name="T62" fmla="*/ 2147483647 w 45"/>
              <a:gd name="T63" fmla="*/ 0 h 86"/>
              <a:gd name="T64" fmla="*/ 2147483647 w 45"/>
              <a:gd name="T65" fmla="*/ 0 h 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
              <a:gd name="T100" fmla="*/ 0 h 86"/>
              <a:gd name="T101" fmla="*/ 45 w 45"/>
              <a:gd name="T102" fmla="*/ 86 h 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 h="86">
                <a:moveTo>
                  <a:pt x="31" y="0"/>
                </a:moveTo>
                <a:lnTo>
                  <a:pt x="34" y="3"/>
                </a:lnTo>
                <a:lnTo>
                  <a:pt x="38" y="5"/>
                </a:lnTo>
                <a:lnTo>
                  <a:pt x="41" y="10"/>
                </a:lnTo>
                <a:lnTo>
                  <a:pt x="43" y="16"/>
                </a:lnTo>
                <a:lnTo>
                  <a:pt x="45" y="23"/>
                </a:lnTo>
                <a:lnTo>
                  <a:pt x="45" y="30"/>
                </a:lnTo>
                <a:lnTo>
                  <a:pt x="45" y="38"/>
                </a:lnTo>
                <a:lnTo>
                  <a:pt x="43" y="47"/>
                </a:lnTo>
                <a:lnTo>
                  <a:pt x="42" y="55"/>
                </a:lnTo>
                <a:lnTo>
                  <a:pt x="39" y="63"/>
                </a:lnTo>
                <a:lnTo>
                  <a:pt x="36" y="70"/>
                </a:lnTo>
                <a:lnTo>
                  <a:pt x="32" y="76"/>
                </a:lnTo>
                <a:lnTo>
                  <a:pt x="28" y="80"/>
                </a:lnTo>
                <a:lnTo>
                  <a:pt x="24" y="83"/>
                </a:lnTo>
                <a:lnTo>
                  <a:pt x="20" y="86"/>
                </a:lnTo>
                <a:lnTo>
                  <a:pt x="15" y="86"/>
                </a:lnTo>
                <a:lnTo>
                  <a:pt x="11" y="84"/>
                </a:lnTo>
                <a:lnTo>
                  <a:pt x="8" y="81"/>
                </a:lnTo>
                <a:lnTo>
                  <a:pt x="5" y="76"/>
                </a:lnTo>
                <a:lnTo>
                  <a:pt x="2" y="70"/>
                </a:lnTo>
                <a:lnTo>
                  <a:pt x="1" y="63"/>
                </a:lnTo>
                <a:lnTo>
                  <a:pt x="0" y="56"/>
                </a:lnTo>
                <a:lnTo>
                  <a:pt x="1" y="48"/>
                </a:lnTo>
                <a:lnTo>
                  <a:pt x="2" y="39"/>
                </a:lnTo>
                <a:lnTo>
                  <a:pt x="4" y="31"/>
                </a:lnTo>
                <a:lnTo>
                  <a:pt x="6" y="24"/>
                </a:lnTo>
                <a:lnTo>
                  <a:pt x="9" y="17"/>
                </a:lnTo>
                <a:lnTo>
                  <a:pt x="13" y="11"/>
                </a:lnTo>
                <a:lnTo>
                  <a:pt x="18" y="6"/>
                </a:lnTo>
                <a:lnTo>
                  <a:pt x="21" y="3"/>
                </a:lnTo>
                <a:lnTo>
                  <a:pt x="26" y="0"/>
                </a:lnTo>
                <a:lnTo>
                  <a:pt x="31" y="0"/>
                </a:lnTo>
                <a:close/>
              </a:path>
            </a:pathLst>
          </a:custGeom>
          <a:solidFill>
            <a:srgbClr val="96AEB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38" name="Freeform 234">
            <a:extLst>
              <a:ext uri="{FF2B5EF4-FFF2-40B4-BE49-F238E27FC236}">
                <a16:creationId xmlns:a16="http://schemas.microsoft.com/office/drawing/2014/main" id="{14D266AE-319C-9040-8533-79FEE51B983E}"/>
              </a:ext>
            </a:extLst>
          </p:cNvPr>
          <p:cNvSpPr>
            <a:spLocks/>
          </p:cNvSpPr>
          <p:nvPr/>
        </p:nvSpPr>
        <p:spPr bwMode="auto">
          <a:xfrm>
            <a:off x="3376613" y="4914900"/>
            <a:ext cx="11112" cy="22225"/>
          </a:xfrm>
          <a:custGeom>
            <a:avLst/>
            <a:gdLst>
              <a:gd name="T0" fmla="*/ 2147483647 w 45"/>
              <a:gd name="T1" fmla="*/ 0 h 86"/>
              <a:gd name="T2" fmla="*/ 2147483647 w 45"/>
              <a:gd name="T3" fmla="*/ 2147483647 h 86"/>
              <a:gd name="T4" fmla="*/ 2147483647 w 45"/>
              <a:gd name="T5" fmla="*/ 2147483647 h 86"/>
              <a:gd name="T6" fmla="*/ 2147483647 w 45"/>
              <a:gd name="T7" fmla="*/ 2147483647 h 86"/>
              <a:gd name="T8" fmla="*/ 2147483647 w 45"/>
              <a:gd name="T9" fmla="*/ 2147483647 h 86"/>
              <a:gd name="T10" fmla="*/ 2147483647 w 45"/>
              <a:gd name="T11" fmla="*/ 2147483647 h 86"/>
              <a:gd name="T12" fmla="*/ 2147483647 w 45"/>
              <a:gd name="T13" fmla="*/ 2147483647 h 86"/>
              <a:gd name="T14" fmla="*/ 2147483647 w 45"/>
              <a:gd name="T15" fmla="*/ 2147483647 h 86"/>
              <a:gd name="T16" fmla="*/ 2147483647 w 45"/>
              <a:gd name="T17" fmla="*/ 2147483647 h 86"/>
              <a:gd name="T18" fmla="*/ 2147483647 w 45"/>
              <a:gd name="T19" fmla="*/ 2147483647 h 86"/>
              <a:gd name="T20" fmla="*/ 2147483647 w 45"/>
              <a:gd name="T21" fmla="*/ 2147483647 h 86"/>
              <a:gd name="T22" fmla="*/ 2147483647 w 45"/>
              <a:gd name="T23" fmla="*/ 2147483647 h 86"/>
              <a:gd name="T24" fmla="*/ 2147483647 w 45"/>
              <a:gd name="T25" fmla="*/ 2147483647 h 86"/>
              <a:gd name="T26" fmla="*/ 2147483647 w 45"/>
              <a:gd name="T27" fmla="*/ 2147483647 h 86"/>
              <a:gd name="T28" fmla="*/ 2147483647 w 45"/>
              <a:gd name="T29" fmla="*/ 2147483647 h 86"/>
              <a:gd name="T30" fmla="*/ 2147483647 w 45"/>
              <a:gd name="T31" fmla="*/ 2147483647 h 86"/>
              <a:gd name="T32" fmla="*/ 2147483647 w 45"/>
              <a:gd name="T33" fmla="*/ 2147483647 h 86"/>
              <a:gd name="T34" fmla="*/ 2147483647 w 45"/>
              <a:gd name="T35" fmla="*/ 2147483647 h 86"/>
              <a:gd name="T36" fmla="*/ 2147483647 w 45"/>
              <a:gd name="T37" fmla="*/ 2147483647 h 86"/>
              <a:gd name="T38" fmla="*/ 2147483647 w 45"/>
              <a:gd name="T39" fmla="*/ 2147483647 h 86"/>
              <a:gd name="T40" fmla="*/ 2147483647 w 45"/>
              <a:gd name="T41" fmla="*/ 2147483647 h 86"/>
              <a:gd name="T42" fmla="*/ 2147483647 w 45"/>
              <a:gd name="T43" fmla="*/ 2147483647 h 86"/>
              <a:gd name="T44" fmla="*/ 0 w 45"/>
              <a:gd name="T45" fmla="*/ 2147483647 h 86"/>
              <a:gd name="T46" fmla="*/ 2147483647 w 45"/>
              <a:gd name="T47" fmla="*/ 2147483647 h 86"/>
              <a:gd name="T48" fmla="*/ 2147483647 w 45"/>
              <a:gd name="T49" fmla="*/ 2147483647 h 86"/>
              <a:gd name="T50" fmla="*/ 2147483647 w 45"/>
              <a:gd name="T51" fmla="*/ 2147483647 h 86"/>
              <a:gd name="T52" fmla="*/ 2147483647 w 45"/>
              <a:gd name="T53" fmla="*/ 2147483647 h 86"/>
              <a:gd name="T54" fmla="*/ 2147483647 w 45"/>
              <a:gd name="T55" fmla="*/ 2147483647 h 86"/>
              <a:gd name="T56" fmla="*/ 2147483647 w 45"/>
              <a:gd name="T57" fmla="*/ 2147483647 h 86"/>
              <a:gd name="T58" fmla="*/ 2147483647 w 45"/>
              <a:gd name="T59" fmla="*/ 2147483647 h 86"/>
              <a:gd name="T60" fmla="*/ 2147483647 w 45"/>
              <a:gd name="T61" fmla="*/ 2147483647 h 86"/>
              <a:gd name="T62" fmla="*/ 2147483647 w 45"/>
              <a:gd name="T63" fmla="*/ 0 h 86"/>
              <a:gd name="T64" fmla="*/ 2147483647 w 45"/>
              <a:gd name="T65" fmla="*/ 0 h 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
              <a:gd name="T100" fmla="*/ 0 h 86"/>
              <a:gd name="T101" fmla="*/ 45 w 45"/>
              <a:gd name="T102" fmla="*/ 86 h 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 h="86">
                <a:moveTo>
                  <a:pt x="31" y="0"/>
                </a:moveTo>
                <a:lnTo>
                  <a:pt x="34" y="3"/>
                </a:lnTo>
                <a:lnTo>
                  <a:pt x="38" y="5"/>
                </a:lnTo>
                <a:lnTo>
                  <a:pt x="41" y="10"/>
                </a:lnTo>
                <a:lnTo>
                  <a:pt x="43" y="16"/>
                </a:lnTo>
                <a:lnTo>
                  <a:pt x="45" y="23"/>
                </a:lnTo>
                <a:lnTo>
                  <a:pt x="45" y="30"/>
                </a:lnTo>
                <a:lnTo>
                  <a:pt x="45" y="38"/>
                </a:lnTo>
                <a:lnTo>
                  <a:pt x="43" y="47"/>
                </a:lnTo>
                <a:lnTo>
                  <a:pt x="42" y="55"/>
                </a:lnTo>
                <a:lnTo>
                  <a:pt x="39" y="63"/>
                </a:lnTo>
                <a:lnTo>
                  <a:pt x="36" y="70"/>
                </a:lnTo>
                <a:lnTo>
                  <a:pt x="32" y="76"/>
                </a:lnTo>
                <a:lnTo>
                  <a:pt x="28" y="80"/>
                </a:lnTo>
                <a:lnTo>
                  <a:pt x="24" y="83"/>
                </a:lnTo>
                <a:lnTo>
                  <a:pt x="20" y="86"/>
                </a:lnTo>
                <a:lnTo>
                  <a:pt x="15" y="86"/>
                </a:lnTo>
                <a:lnTo>
                  <a:pt x="11" y="84"/>
                </a:lnTo>
                <a:lnTo>
                  <a:pt x="8" y="81"/>
                </a:lnTo>
                <a:lnTo>
                  <a:pt x="5" y="76"/>
                </a:lnTo>
                <a:lnTo>
                  <a:pt x="2" y="70"/>
                </a:lnTo>
                <a:lnTo>
                  <a:pt x="1" y="63"/>
                </a:lnTo>
                <a:lnTo>
                  <a:pt x="0" y="56"/>
                </a:lnTo>
                <a:lnTo>
                  <a:pt x="1" y="48"/>
                </a:lnTo>
                <a:lnTo>
                  <a:pt x="2" y="39"/>
                </a:lnTo>
                <a:lnTo>
                  <a:pt x="4" y="31"/>
                </a:lnTo>
                <a:lnTo>
                  <a:pt x="6" y="24"/>
                </a:lnTo>
                <a:lnTo>
                  <a:pt x="9" y="17"/>
                </a:lnTo>
                <a:lnTo>
                  <a:pt x="13" y="11"/>
                </a:lnTo>
                <a:lnTo>
                  <a:pt x="18" y="6"/>
                </a:lnTo>
                <a:lnTo>
                  <a:pt x="21" y="3"/>
                </a:lnTo>
                <a:lnTo>
                  <a:pt x="26" y="0"/>
                </a:lnTo>
                <a:lnTo>
                  <a:pt x="31" y="0"/>
                </a:lnTo>
              </a:path>
            </a:pathLst>
          </a:custGeom>
          <a:noFill/>
          <a:ln w="0">
            <a:solidFill>
              <a:srgbClr val="25221E"/>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39" name="Freeform 235">
            <a:extLst>
              <a:ext uri="{FF2B5EF4-FFF2-40B4-BE49-F238E27FC236}">
                <a16:creationId xmlns:a16="http://schemas.microsoft.com/office/drawing/2014/main" id="{D0E9A283-D3BD-4F4C-ACA8-A49A1ABA7BD1}"/>
              </a:ext>
            </a:extLst>
          </p:cNvPr>
          <p:cNvSpPr>
            <a:spLocks/>
          </p:cNvSpPr>
          <p:nvPr/>
        </p:nvSpPr>
        <p:spPr bwMode="auto">
          <a:xfrm>
            <a:off x="3403600" y="4895850"/>
            <a:ext cx="30163" cy="50800"/>
          </a:xfrm>
          <a:custGeom>
            <a:avLst/>
            <a:gdLst>
              <a:gd name="T0" fmla="*/ 2147483647 w 109"/>
              <a:gd name="T1" fmla="*/ 2147483647 h 192"/>
              <a:gd name="T2" fmla="*/ 0 w 109"/>
              <a:gd name="T3" fmla="*/ 2147483647 h 192"/>
              <a:gd name="T4" fmla="*/ 2147483647 w 109"/>
              <a:gd name="T5" fmla="*/ 2147483647 h 192"/>
              <a:gd name="T6" fmla="*/ 2147483647 w 109"/>
              <a:gd name="T7" fmla="*/ 2147483647 h 192"/>
              <a:gd name="T8" fmla="*/ 2147483647 w 109"/>
              <a:gd name="T9" fmla="*/ 2147483647 h 192"/>
              <a:gd name="T10" fmla="*/ 2147483647 w 109"/>
              <a:gd name="T11" fmla="*/ 2147483647 h 192"/>
              <a:gd name="T12" fmla="*/ 2147483647 w 109"/>
              <a:gd name="T13" fmla="*/ 2147483647 h 192"/>
              <a:gd name="T14" fmla="*/ 2147483647 w 109"/>
              <a:gd name="T15" fmla="*/ 2147483647 h 192"/>
              <a:gd name="T16" fmla="*/ 2147483647 w 109"/>
              <a:gd name="T17" fmla="*/ 2147483647 h 192"/>
              <a:gd name="T18" fmla="*/ 2147483647 w 109"/>
              <a:gd name="T19" fmla="*/ 2147483647 h 192"/>
              <a:gd name="T20" fmla="*/ 2147483647 w 109"/>
              <a:gd name="T21" fmla="*/ 2147483647 h 192"/>
              <a:gd name="T22" fmla="*/ 2147483647 w 109"/>
              <a:gd name="T23" fmla="*/ 2147483647 h 192"/>
              <a:gd name="T24" fmla="*/ 2147483647 w 109"/>
              <a:gd name="T25" fmla="*/ 2147483647 h 192"/>
              <a:gd name="T26" fmla="*/ 2147483647 w 109"/>
              <a:gd name="T27" fmla="*/ 2147483647 h 192"/>
              <a:gd name="T28" fmla="*/ 2147483647 w 109"/>
              <a:gd name="T29" fmla="*/ 0 h 192"/>
              <a:gd name="T30" fmla="*/ 2147483647 w 109"/>
              <a:gd name="T31" fmla="*/ 2147483647 h 1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9"/>
              <a:gd name="T49" fmla="*/ 0 h 192"/>
              <a:gd name="T50" fmla="*/ 109 w 109"/>
              <a:gd name="T51" fmla="*/ 192 h 19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9" h="192">
                <a:moveTo>
                  <a:pt x="15" y="30"/>
                </a:moveTo>
                <a:lnTo>
                  <a:pt x="0" y="164"/>
                </a:lnTo>
                <a:lnTo>
                  <a:pt x="22" y="185"/>
                </a:lnTo>
                <a:lnTo>
                  <a:pt x="22" y="173"/>
                </a:lnTo>
                <a:lnTo>
                  <a:pt x="31" y="173"/>
                </a:lnTo>
                <a:lnTo>
                  <a:pt x="32" y="116"/>
                </a:lnTo>
                <a:lnTo>
                  <a:pt x="68" y="192"/>
                </a:lnTo>
                <a:lnTo>
                  <a:pt x="82" y="192"/>
                </a:lnTo>
                <a:lnTo>
                  <a:pt x="86" y="161"/>
                </a:lnTo>
                <a:lnTo>
                  <a:pt x="46" y="85"/>
                </a:lnTo>
                <a:lnTo>
                  <a:pt x="109" y="48"/>
                </a:lnTo>
                <a:lnTo>
                  <a:pt x="98" y="16"/>
                </a:lnTo>
                <a:lnTo>
                  <a:pt x="38" y="57"/>
                </a:lnTo>
                <a:lnTo>
                  <a:pt x="49" y="15"/>
                </a:lnTo>
                <a:lnTo>
                  <a:pt x="25" y="0"/>
                </a:lnTo>
                <a:lnTo>
                  <a:pt x="15" y="30"/>
                </a:lnTo>
                <a:close/>
              </a:path>
            </a:pathLst>
          </a:custGeom>
          <a:solidFill>
            <a:srgbClr val="5D686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40" name="Freeform 236">
            <a:extLst>
              <a:ext uri="{FF2B5EF4-FFF2-40B4-BE49-F238E27FC236}">
                <a16:creationId xmlns:a16="http://schemas.microsoft.com/office/drawing/2014/main" id="{FEB5D22F-61A6-4749-B024-4F2454410133}"/>
              </a:ext>
            </a:extLst>
          </p:cNvPr>
          <p:cNvSpPr>
            <a:spLocks/>
          </p:cNvSpPr>
          <p:nvPr/>
        </p:nvSpPr>
        <p:spPr bwMode="auto">
          <a:xfrm>
            <a:off x="3403600" y="4895850"/>
            <a:ext cx="30163" cy="50800"/>
          </a:xfrm>
          <a:custGeom>
            <a:avLst/>
            <a:gdLst>
              <a:gd name="T0" fmla="*/ 2147483647 w 109"/>
              <a:gd name="T1" fmla="*/ 2147483647 h 192"/>
              <a:gd name="T2" fmla="*/ 0 w 109"/>
              <a:gd name="T3" fmla="*/ 2147483647 h 192"/>
              <a:gd name="T4" fmla="*/ 2147483647 w 109"/>
              <a:gd name="T5" fmla="*/ 2147483647 h 192"/>
              <a:gd name="T6" fmla="*/ 2147483647 w 109"/>
              <a:gd name="T7" fmla="*/ 2147483647 h 192"/>
              <a:gd name="T8" fmla="*/ 2147483647 w 109"/>
              <a:gd name="T9" fmla="*/ 2147483647 h 192"/>
              <a:gd name="T10" fmla="*/ 2147483647 w 109"/>
              <a:gd name="T11" fmla="*/ 2147483647 h 192"/>
              <a:gd name="T12" fmla="*/ 2147483647 w 109"/>
              <a:gd name="T13" fmla="*/ 2147483647 h 192"/>
              <a:gd name="T14" fmla="*/ 2147483647 w 109"/>
              <a:gd name="T15" fmla="*/ 2147483647 h 192"/>
              <a:gd name="T16" fmla="*/ 2147483647 w 109"/>
              <a:gd name="T17" fmla="*/ 2147483647 h 192"/>
              <a:gd name="T18" fmla="*/ 2147483647 w 109"/>
              <a:gd name="T19" fmla="*/ 2147483647 h 192"/>
              <a:gd name="T20" fmla="*/ 2147483647 w 109"/>
              <a:gd name="T21" fmla="*/ 2147483647 h 192"/>
              <a:gd name="T22" fmla="*/ 2147483647 w 109"/>
              <a:gd name="T23" fmla="*/ 2147483647 h 192"/>
              <a:gd name="T24" fmla="*/ 2147483647 w 109"/>
              <a:gd name="T25" fmla="*/ 2147483647 h 192"/>
              <a:gd name="T26" fmla="*/ 2147483647 w 109"/>
              <a:gd name="T27" fmla="*/ 2147483647 h 192"/>
              <a:gd name="T28" fmla="*/ 2147483647 w 109"/>
              <a:gd name="T29" fmla="*/ 0 h 192"/>
              <a:gd name="T30" fmla="*/ 2147483647 w 109"/>
              <a:gd name="T31" fmla="*/ 2147483647 h 1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9"/>
              <a:gd name="T49" fmla="*/ 0 h 192"/>
              <a:gd name="T50" fmla="*/ 109 w 109"/>
              <a:gd name="T51" fmla="*/ 192 h 19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9" h="192">
                <a:moveTo>
                  <a:pt x="15" y="30"/>
                </a:moveTo>
                <a:lnTo>
                  <a:pt x="0" y="164"/>
                </a:lnTo>
                <a:lnTo>
                  <a:pt x="22" y="185"/>
                </a:lnTo>
                <a:lnTo>
                  <a:pt x="22" y="173"/>
                </a:lnTo>
                <a:lnTo>
                  <a:pt x="31" y="173"/>
                </a:lnTo>
                <a:lnTo>
                  <a:pt x="32" y="116"/>
                </a:lnTo>
                <a:lnTo>
                  <a:pt x="68" y="192"/>
                </a:lnTo>
                <a:lnTo>
                  <a:pt x="82" y="192"/>
                </a:lnTo>
                <a:lnTo>
                  <a:pt x="86" y="161"/>
                </a:lnTo>
                <a:lnTo>
                  <a:pt x="46" y="85"/>
                </a:lnTo>
                <a:lnTo>
                  <a:pt x="109" y="48"/>
                </a:lnTo>
                <a:lnTo>
                  <a:pt x="98" y="16"/>
                </a:lnTo>
                <a:lnTo>
                  <a:pt x="38" y="57"/>
                </a:lnTo>
                <a:lnTo>
                  <a:pt x="49" y="15"/>
                </a:lnTo>
                <a:lnTo>
                  <a:pt x="25" y="0"/>
                </a:lnTo>
                <a:lnTo>
                  <a:pt x="15" y="30"/>
                </a:lnTo>
              </a:path>
            </a:pathLst>
          </a:custGeom>
          <a:noFill/>
          <a:ln w="0">
            <a:solidFill>
              <a:srgbClr val="25221E"/>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41" name="Freeform 237">
            <a:extLst>
              <a:ext uri="{FF2B5EF4-FFF2-40B4-BE49-F238E27FC236}">
                <a16:creationId xmlns:a16="http://schemas.microsoft.com/office/drawing/2014/main" id="{17F07330-203F-3D4F-AE9B-6443EE78A23E}"/>
              </a:ext>
            </a:extLst>
          </p:cNvPr>
          <p:cNvSpPr>
            <a:spLocks/>
          </p:cNvSpPr>
          <p:nvPr/>
        </p:nvSpPr>
        <p:spPr bwMode="auto">
          <a:xfrm>
            <a:off x="3365500" y="4864100"/>
            <a:ext cx="47625" cy="46038"/>
          </a:xfrm>
          <a:custGeom>
            <a:avLst/>
            <a:gdLst>
              <a:gd name="T0" fmla="*/ 2147483647 w 177"/>
              <a:gd name="T1" fmla="*/ 2147483647 h 168"/>
              <a:gd name="T2" fmla="*/ 2147483647 w 177"/>
              <a:gd name="T3" fmla="*/ 2147483647 h 168"/>
              <a:gd name="T4" fmla="*/ 0 w 177"/>
              <a:gd name="T5" fmla="*/ 2147483647 h 168"/>
              <a:gd name="T6" fmla="*/ 2147483647 w 177"/>
              <a:gd name="T7" fmla="*/ 2147483647 h 168"/>
              <a:gd name="T8" fmla="*/ 2147483647 w 177"/>
              <a:gd name="T9" fmla="*/ 2147483647 h 168"/>
              <a:gd name="T10" fmla="*/ 2147483647 w 177"/>
              <a:gd name="T11" fmla="*/ 2147483647 h 168"/>
              <a:gd name="T12" fmla="*/ 2147483647 w 177"/>
              <a:gd name="T13" fmla="*/ 2147483647 h 168"/>
              <a:gd name="T14" fmla="*/ 2147483647 w 177"/>
              <a:gd name="T15" fmla="*/ 2147483647 h 168"/>
              <a:gd name="T16" fmla="*/ 2147483647 w 177"/>
              <a:gd name="T17" fmla="*/ 2147483647 h 168"/>
              <a:gd name="T18" fmla="*/ 2147483647 w 177"/>
              <a:gd name="T19" fmla="*/ 2147483647 h 168"/>
              <a:gd name="T20" fmla="*/ 2147483647 w 177"/>
              <a:gd name="T21" fmla="*/ 2147483647 h 168"/>
              <a:gd name="T22" fmla="*/ 2147483647 w 177"/>
              <a:gd name="T23" fmla="*/ 2147483647 h 168"/>
              <a:gd name="T24" fmla="*/ 2147483647 w 177"/>
              <a:gd name="T25" fmla="*/ 2147483647 h 168"/>
              <a:gd name="T26" fmla="*/ 2147483647 w 177"/>
              <a:gd name="T27" fmla="*/ 2147483647 h 168"/>
              <a:gd name="T28" fmla="*/ 2147483647 w 177"/>
              <a:gd name="T29" fmla="*/ 0 h 168"/>
              <a:gd name="T30" fmla="*/ 2147483647 w 177"/>
              <a:gd name="T31" fmla="*/ 2147483647 h 168"/>
              <a:gd name="T32" fmla="*/ 2147483647 w 177"/>
              <a:gd name="T33" fmla="*/ 0 h 168"/>
              <a:gd name="T34" fmla="*/ 2147483647 w 177"/>
              <a:gd name="T35" fmla="*/ 2147483647 h 1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7"/>
              <a:gd name="T55" fmla="*/ 0 h 168"/>
              <a:gd name="T56" fmla="*/ 177 w 177"/>
              <a:gd name="T57" fmla="*/ 168 h 1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7" h="168">
                <a:moveTo>
                  <a:pt x="31" y="13"/>
                </a:moveTo>
                <a:lnTo>
                  <a:pt x="65" y="77"/>
                </a:lnTo>
                <a:lnTo>
                  <a:pt x="0" y="126"/>
                </a:lnTo>
                <a:lnTo>
                  <a:pt x="7" y="165"/>
                </a:lnTo>
                <a:lnTo>
                  <a:pt x="15" y="158"/>
                </a:lnTo>
                <a:lnTo>
                  <a:pt x="23" y="168"/>
                </a:lnTo>
                <a:lnTo>
                  <a:pt x="83" y="113"/>
                </a:lnTo>
                <a:lnTo>
                  <a:pt x="115" y="163"/>
                </a:lnTo>
                <a:lnTo>
                  <a:pt x="141" y="160"/>
                </a:lnTo>
                <a:lnTo>
                  <a:pt x="152" y="144"/>
                </a:lnTo>
                <a:lnTo>
                  <a:pt x="111" y="92"/>
                </a:lnTo>
                <a:lnTo>
                  <a:pt x="177" y="24"/>
                </a:lnTo>
                <a:lnTo>
                  <a:pt x="151" y="3"/>
                </a:lnTo>
                <a:lnTo>
                  <a:pt x="94" y="52"/>
                </a:lnTo>
                <a:lnTo>
                  <a:pt x="64" y="0"/>
                </a:lnTo>
                <a:lnTo>
                  <a:pt x="51" y="7"/>
                </a:lnTo>
                <a:lnTo>
                  <a:pt x="39" y="0"/>
                </a:lnTo>
                <a:lnTo>
                  <a:pt x="31" y="13"/>
                </a:lnTo>
                <a:close/>
              </a:path>
            </a:pathLst>
          </a:custGeom>
          <a:solidFill>
            <a:srgbClr val="E87A5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42" name="Freeform 238">
            <a:extLst>
              <a:ext uri="{FF2B5EF4-FFF2-40B4-BE49-F238E27FC236}">
                <a16:creationId xmlns:a16="http://schemas.microsoft.com/office/drawing/2014/main" id="{3EB5EF84-E36D-444F-A7F7-3AFCBE2FB164}"/>
              </a:ext>
            </a:extLst>
          </p:cNvPr>
          <p:cNvSpPr>
            <a:spLocks/>
          </p:cNvSpPr>
          <p:nvPr/>
        </p:nvSpPr>
        <p:spPr bwMode="auto">
          <a:xfrm>
            <a:off x="3365500" y="4864100"/>
            <a:ext cx="47625" cy="46038"/>
          </a:xfrm>
          <a:custGeom>
            <a:avLst/>
            <a:gdLst>
              <a:gd name="T0" fmla="*/ 2147483647 w 177"/>
              <a:gd name="T1" fmla="*/ 2147483647 h 168"/>
              <a:gd name="T2" fmla="*/ 2147483647 w 177"/>
              <a:gd name="T3" fmla="*/ 2147483647 h 168"/>
              <a:gd name="T4" fmla="*/ 0 w 177"/>
              <a:gd name="T5" fmla="*/ 2147483647 h 168"/>
              <a:gd name="T6" fmla="*/ 2147483647 w 177"/>
              <a:gd name="T7" fmla="*/ 2147483647 h 168"/>
              <a:gd name="T8" fmla="*/ 2147483647 w 177"/>
              <a:gd name="T9" fmla="*/ 2147483647 h 168"/>
              <a:gd name="T10" fmla="*/ 2147483647 w 177"/>
              <a:gd name="T11" fmla="*/ 2147483647 h 168"/>
              <a:gd name="T12" fmla="*/ 2147483647 w 177"/>
              <a:gd name="T13" fmla="*/ 2147483647 h 168"/>
              <a:gd name="T14" fmla="*/ 2147483647 w 177"/>
              <a:gd name="T15" fmla="*/ 2147483647 h 168"/>
              <a:gd name="T16" fmla="*/ 2147483647 w 177"/>
              <a:gd name="T17" fmla="*/ 2147483647 h 168"/>
              <a:gd name="T18" fmla="*/ 2147483647 w 177"/>
              <a:gd name="T19" fmla="*/ 2147483647 h 168"/>
              <a:gd name="T20" fmla="*/ 2147483647 w 177"/>
              <a:gd name="T21" fmla="*/ 2147483647 h 168"/>
              <a:gd name="T22" fmla="*/ 2147483647 w 177"/>
              <a:gd name="T23" fmla="*/ 2147483647 h 168"/>
              <a:gd name="T24" fmla="*/ 2147483647 w 177"/>
              <a:gd name="T25" fmla="*/ 2147483647 h 168"/>
              <a:gd name="T26" fmla="*/ 2147483647 w 177"/>
              <a:gd name="T27" fmla="*/ 2147483647 h 168"/>
              <a:gd name="T28" fmla="*/ 2147483647 w 177"/>
              <a:gd name="T29" fmla="*/ 0 h 168"/>
              <a:gd name="T30" fmla="*/ 2147483647 w 177"/>
              <a:gd name="T31" fmla="*/ 2147483647 h 168"/>
              <a:gd name="T32" fmla="*/ 2147483647 w 177"/>
              <a:gd name="T33" fmla="*/ 0 h 168"/>
              <a:gd name="T34" fmla="*/ 2147483647 w 177"/>
              <a:gd name="T35" fmla="*/ 2147483647 h 1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7"/>
              <a:gd name="T55" fmla="*/ 0 h 168"/>
              <a:gd name="T56" fmla="*/ 177 w 177"/>
              <a:gd name="T57" fmla="*/ 168 h 1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7" h="168">
                <a:moveTo>
                  <a:pt x="31" y="13"/>
                </a:moveTo>
                <a:lnTo>
                  <a:pt x="65" y="77"/>
                </a:lnTo>
                <a:lnTo>
                  <a:pt x="0" y="126"/>
                </a:lnTo>
                <a:lnTo>
                  <a:pt x="7" y="165"/>
                </a:lnTo>
                <a:lnTo>
                  <a:pt x="15" y="158"/>
                </a:lnTo>
                <a:lnTo>
                  <a:pt x="23" y="168"/>
                </a:lnTo>
                <a:lnTo>
                  <a:pt x="83" y="113"/>
                </a:lnTo>
                <a:lnTo>
                  <a:pt x="115" y="163"/>
                </a:lnTo>
                <a:lnTo>
                  <a:pt x="141" y="160"/>
                </a:lnTo>
                <a:lnTo>
                  <a:pt x="152" y="144"/>
                </a:lnTo>
                <a:lnTo>
                  <a:pt x="111" y="92"/>
                </a:lnTo>
                <a:lnTo>
                  <a:pt x="177" y="24"/>
                </a:lnTo>
                <a:lnTo>
                  <a:pt x="151" y="3"/>
                </a:lnTo>
                <a:lnTo>
                  <a:pt x="94" y="52"/>
                </a:lnTo>
                <a:lnTo>
                  <a:pt x="64" y="0"/>
                </a:lnTo>
                <a:lnTo>
                  <a:pt x="51" y="7"/>
                </a:lnTo>
                <a:lnTo>
                  <a:pt x="39" y="0"/>
                </a:lnTo>
                <a:lnTo>
                  <a:pt x="31" y="13"/>
                </a:lnTo>
              </a:path>
            </a:pathLst>
          </a:custGeom>
          <a:noFill/>
          <a:ln w="0">
            <a:solidFill>
              <a:srgbClr val="25221E"/>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43" name="Freeform 239">
            <a:extLst>
              <a:ext uri="{FF2B5EF4-FFF2-40B4-BE49-F238E27FC236}">
                <a16:creationId xmlns:a16="http://schemas.microsoft.com/office/drawing/2014/main" id="{80B374D3-CF08-7E4D-AD74-6B20924C1069}"/>
              </a:ext>
            </a:extLst>
          </p:cNvPr>
          <p:cNvSpPr>
            <a:spLocks/>
          </p:cNvSpPr>
          <p:nvPr/>
        </p:nvSpPr>
        <p:spPr bwMode="auto">
          <a:xfrm>
            <a:off x="3095625" y="4776788"/>
            <a:ext cx="1588" cy="7937"/>
          </a:xfrm>
          <a:custGeom>
            <a:avLst/>
            <a:gdLst>
              <a:gd name="T0" fmla="*/ 0 w 4"/>
              <a:gd name="T1" fmla="*/ 0 h 30"/>
              <a:gd name="T2" fmla="*/ 2147483647 w 4"/>
              <a:gd name="T3" fmla="*/ 0 h 30"/>
              <a:gd name="T4" fmla="*/ 2147483647 w 4"/>
              <a:gd name="T5" fmla="*/ 0 h 30"/>
              <a:gd name="T6" fmla="*/ 2147483647 w 4"/>
              <a:gd name="T7" fmla="*/ 2147483647 h 30"/>
              <a:gd name="T8" fmla="*/ 2147483647 w 4"/>
              <a:gd name="T9" fmla="*/ 2147483647 h 30"/>
              <a:gd name="T10" fmla="*/ 2147483647 w 4"/>
              <a:gd name="T11" fmla="*/ 2147483647 h 30"/>
              <a:gd name="T12" fmla="*/ 2147483647 w 4"/>
              <a:gd name="T13" fmla="*/ 2147483647 h 30"/>
              <a:gd name="T14" fmla="*/ 2147483647 w 4"/>
              <a:gd name="T15" fmla="*/ 2147483647 h 30"/>
              <a:gd name="T16" fmla="*/ 2147483647 w 4"/>
              <a:gd name="T17" fmla="*/ 2147483647 h 30"/>
              <a:gd name="T18" fmla="*/ 2147483647 w 4"/>
              <a:gd name="T19" fmla="*/ 2147483647 h 30"/>
              <a:gd name="T20" fmla="*/ 2147483647 w 4"/>
              <a:gd name="T21" fmla="*/ 2147483647 h 30"/>
              <a:gd name="T22" fmla="*/ 2147483647 w 4"/>
              <a:gd name="T23" fmla="*/ 2147483647 h 30"/>
              <a:gd name="T24" fmla="*/ 2147483647 w 4"/>
              <a:gd name="T25" fmla="*/ 2147483647 h 30"/>
              <a:gd name="T26" fmla="*/ 2147483647 w 4"/>
              <a:gd name="T27" fmla="*/ 2147483647 h 30"/>
              <a:gd name="T28" fmla="*/ 2147483647 w 4"/>
              <a:gd name="T29" fmla="*/ 2147483647 h 30"/>
              <a:gd name="T30" fmla="*/ 2147483647 w 4"/>
              <a:gd name="T31" fmla="*/ 2147483647 h 30"/>
              <a:gd name="T32" fmla="*/ 2147483647 w 4"/>
              <a:gd name="T33" fmla="*/ 2147483647 h 30"/>
              <a:gd name="T34" fmla="*/ 2147483647 w 4"/>
              <a:gd name="T35" fmla="*/ 2147483647 h 30"/>
              <a:gd name="T36" fmla="*/ 2147483647 w 4"/>
              <a:gd name="T37" fmla="*/ 2147483647 h 30"/>
              <a:gd name="T38" fmla="*/ 2147483647 w 4"/>
              <a:gd name="T39" fmla="*/ 2147483647 h 30"/>
              <a:gd name="T40" fmla="*/ 2147483647 w 4"/>
              <a:gd name="T41" fmla="*/ 2147483647 h 30"/>
              <a:gd name="T42" fmla="*/ 2147483647 w 4"/>
              <a:gd name="T43" fmla="*/ 2147483647 h 30"/>
              <a:gd name="T44" fmla="*/ 2147483647 w 4"/>
              <a:gd name="T45" fmla="*/ 2147483647 h 30"/>
              <a:gd name="T46" fmla="*/ 2147483647 w 4"/>
              <a:gd name="T47" fmla="*/ 2147483647 h 30"/>
              <a:gd name="T48" fmla="*/ 2147483647 w 4"/>
              <a:gd name="T49" fmla="*/ 2147483647 h 30"/>
              <a:gd name="T50" fmla="*/ 0 w 4"/>
              <a:gd name="T51" fmla="*/ 0 h 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
              <a:gd name="T79" fmla="*/ 0 h 30"/>
              <a:gd name="T80" fmla="*/ 4 w 4"/>
              <a:gd name="T81" fmla="*/ 30 h 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 h="30">
                <a:moveTo>
                  <a:pt x="0" y="0"/>
                </a:moveTo>
                <a:lnTo>
                  <a:pt x="2" y="0"/>
                </a:lnTo>
                <a:lnTo>
                  <a:pt x="3" y="2"/>
                </a:lnTo>
                <a:lnTo>
                  <a:pt x="3" y="5"/>
                </a:lnTo>
                <a:lnTo>
                  <a:pt x="3" y="8"/>
                </a:lnTo>
                <a:lnTo>
                  <a:pt x="4" y="13"/>
                </a:lnTo>
                <a:lnTo>
                  <a:pt x="4" y="18"/>
                </a:lnTo>
                <a:lnTo>
                  <a:pt x="4" y="22"/>
                </a:lnTo>
                <a:lnTo>
                  <a:pt x="4" y="27"/>
                </a:lnTo>
                <a:lnTo>
                  <a:pt x="4" y="28"/>
                </a:lnTo>
                <a:lnTo>
                  <a:pt x="3" y="28"/>
                </a:lnTo>
                <a:lnTo>
                  <a:pt x="3" y="29"/>
                </a:lnTo>
                <a:lnTo>
                  <a:pt x="2" y="29"/>
                </a:lnTo>
                <a:lnTo>
                  <a:pt x="1" y="30"/>
                </a:lnTo>
                <a:lnTo>
                  <a:pt x="1" y="29"/>
                </a:lnTo>
                <a:lnTo>
                  <a:pt x="1" y="28"/>
                </a:lnTo>
                <a:lnTo>
                  <a:pt x="1" y="27"/>
                </a:lnTo>
                <a:lnTo>
                  <a:pt x="1" y="23"/>
                </a:lnTo>
                <a:lnTo>
                  <a:pt x="1" y="20"/>
                </a:lnTo>
                <a:lnTo>
                  <a:pt x="1" y="14"/>
                </a:lnTo>
                <a:lnTo>
                  <a:pt x="1" y="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44" name="Freeform 240">
            <a:extLst>
              <a:ext uri="{FF2B5EF4-FFF2-40B4-BE49-F238E27FC236}">
                <a16:creationId xmlns:a16="http://schemas.microsoft.com/office/drawing/2014/main" id="{5A2EC890-7AE7-E94B-A8CB-9E8A353707D3}"/>
              </a:ext>
            </a:extLst>
          </p:cNvPr>
          <p:cNvSpPr>
            <a:spLocks/>
          </p:cNvSpPr>
          <p:nvPr/>
        </p:nvSpPr>
        <p:spPr bwMode="auto">
          <a:xfrm>
            <a:off x="3094038" y="4784725"/>
            <a:ext cx="1587" cy="1588"/>
          </a:xfrm>
          <a:custGeom>
            <a:avLst/>
            <a:gdLst>
              <a:gd name="T0" fmla="*/ 0 w 3"/>
              <a:gd name="T1" fmla="*/ 2147483647 h 3"/>
              <a:gd name="T2" fmla="*/ 0 w 3"/>
              <a:gd name="T3" fmla="*/ 2147483647 h 3"/>
              <a:gd name="T4" fmla="*/ 2147483647 w 3"/>
              <a:gd name="T5" fmla="*/ 2147483647 h 3"/>
              <a:gd name="T6" fmla="*/ 2147483647 w 3"/>
              <a:gd name="T7" fmla="*/ 2147483647 h 3"/>
              <a:gd name="T8" fmla="*/ 2147483647 w 3"/>
              <a:gd name="T9" fmla="*/ 2147483647 h 3"/>
              <a:gd name="T10" fmla="*/ 2147483647 w 3"/>
              <a:gd name="T11" fmla="*/ 2147483647 h 3"/>
              <a:gd name="T12" fmla="*/ 2147483647 w 3"/>
              <a:gd name="T13" fmla="*/ 2147483647 h 3"/>
              <a:gd name="T14" fmla="*/ 2147483647 w 3"/>
              <a:gd name="T15" fmla="*/ 2147483647 h 3"/>
              <a:gd name="T16" fmla="*/ 2147483647 w 3"/>
              <a:gd name="T17" fmla="*/ 2147483647 h 3"/>
              <a:gd name="T18" fmla="*/ 2147483647 w 3"/>
              <a:gd name="T19" fmla="*/ 2147483647 h 3"/>
              <a:gd name="T20" fmla="*/ 2147483647 w 3"/>
              <a:gd name="T21" fmla="*/ 2147483647 h 3"/>
              <a:gd name="T22" fmla="*/ 2147483647 w 3"/>
              <a:gd name="T23" fmla="*/ 2147483647 h 3"/>
              <a:gd name="T24" fmla="*/ 2147483647 w 3"/>
              <a:gd name="T25" fmla="*/ 2147483647 h 3"/>
              <a:gd name="T26" fmla="*/ 2147483647 w 3"/>
              <a:gd name="T27" fmla="*/ 0 h 3"/>
              <a:gd name="T28" fmla="*/ 2147483647 w 3"/>
              <a:gd name="T29" fmla="*/ 0 h 3"/>
              <a:gd name="T30" fmla="*/ 2147483647 w 3"/>
              <a:gd name="T31" fmla="*/ 0 h 3"/>
              <a:gd name="T32" fmla="*/ 2147483647 w 3"/>
              <a:gd name="T33" fmla="*/ 0 h 3"/>
              <a:gd name="T34" fmla="*/ 2147483647 w 3"/>
              <a:gd name="T35" fmla="*/ 0 h 3"/>
              <a:gd name="T36" fmla="*/ 2147483647 w 3"/>
              <a:gd name="T37" fmla="*/ 0 h 3"/>
              <a:gd name="T38" fmla="*/ 2147483647 w 3"/>
              <a:gd name="T39" fmla="*/ 0 h 3"/>
              <a:gd name="T40" fmla="*/ 2147483647 w 3"/>
              <a:gd name="T41" fmla="*/ 0 h 3"/>
              <a:gd name="T42" fmla="*/ 2147483647 w 3"/>
              <a:gd name="T43" fmla="*/ 2147483647 h 3"/>
              <a:gd name="T44" fmla="*/ 2147483647 w 3"/>
              <a:gd name="T45" fmla="*/ 2147483647 h 3"/>
              <a:gd name="T46" fmla="*/ 2147483647 w 3"/>
              <a:gd name="T47" fmla="*/ 2147483647 h 3"/>
              <a:gd name="T48" fmla="*/ 0 w 3"/>
              <a:gd name="T49" fmla="*/ 0 h 3"/>
              <a:gd name="T50" fmla="*/ 0 w 3"/>
              <a:gd name="T51" fmla="*/ 0 h 3"/>
              <a:gd name="T52" fmla="*/ 0 w 3"/>
              <a:gd name="T53" fmla="*/ 0 h 3"/>
              <a:gd name="T54" fmla="*/ 0 w 3"/>
              <a:gd name="T55" fmla="*/ 0 h 3"/>
              <a:gd name="T56" fmla="*/ 0 w 3"/>
              <a:gd name="T57" fmla="*/ 2147483647 h 3"/>
              <a:gd name="T58" fmla="*/ 0 w 3"/>
              <a:gd name="T59" fmla="*/ 2147483647 h 3"/>
              <a:gd name="T60" fmla="*/ 0 w 3"/>
              <a:gd name="T61" fmla="*/ 2147483647 h 3"/>
              <a:gd name="T62" fmla="*/ 0 w 3"/>
              <a:gd name="T63" fmla="*/ 2147483647 h 3"/>
              <a:gd name="T64" fmla="*/ 0 w 3"/>
              <a:gd name="T65" fmla="*/ 2147483647 h 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
              <a:gd name="T100" fmla="*/ 0 h 3"/>
              <a:gd name="T101" fmla="*/ 3 w 3"/>
              <a:gd name="T102" fmla="*/ 3 h 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 h="3">
                <a:moveTo>
                  <a:pt x="0" y="1"/>
                </a:moveTo>
                <a:lnTo>
                  <a:pt x="0" y="1"/>
                </a:lnTo>
                <a:lnTo>
                  <a:pt x="1" y="1"/>
                </a:lnTo>
                <a:lnTo>
                  <a:pt x="1" y="3"/>
                </a:lnTo>
                <a:lnTo>
                  <a:pt x="3" y="3"/>
                </a:lnTo>
                <a:lnTo>
                  <a:pt x="3" y="1"/>
                </a:lnTo>
                <a:lnTo>
                  <a:pt x="3" y="0"/>
                </a:lnTo>
                <a:lnTo>
                  <a:pt x="1" y="1"/>
                </a:lnTo>
                <a:lnTo>
                  <a:pt x="0" y="0"/>
                </a:lnTo>
                <a:lnTo>
                  <a:pt x="0" y="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45" name="Rectangle 241">
            <a:extLst>
              <a:ext uri="{FF2B5EF4-FFF2-40B4-BE49-F238E27FC236}">
                <a16:creationId xmlns:a16="http://schemas.microsoft.com/office/drawing/2014/main" id="{32153EAF-C85D-6C46-A4E8-295BB352C0AD}"/>
              </a:ext>
            </a:extLst>
          </p:cNvPr>
          <p:cNvSpPr>
            <a:spLocks noChangeArrowheads="1"/>
          </p:cNvSpPr>
          <p:nvPr/>
        </p:nvSpPr>
        <p:spPr bwMode="auto">
          <a:xfrm>
            <a:off x="3008313" y="4773613"/>
            <a:ext cx="109537" cy="127000"/>
          </a:xfrm>
          <a:prstGeom prst="rect">
            <a:avLst/>
          </a:prstGeom>
          <a:solidFill>
            <a:srgbClr val="7989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46" name="Rectangle 242">
            <a:extLst>
              <a:ext uri="{FF2B5EF4-FFF2-40B4-BE49-F238E27FC236}">
                <a16:creationId xmlns:a16="http://schemas.microsoft.com/office/drawing/2014/main" id="{26E5CB63-453B-7943-802E-614937D90DFB}"/>
              </a:ext>
            </a:extLst>
          </p:cNvPr>
          <p:cNvSpPr>
            <a:spLocks noChangeArrowheads="1"/>
          </p:cNvSpPr>
          <p:nvPr/>
        </p:nvSpPr>
        <p:spPr bwMode="auto">
          <a:xfrm>
            <a:off x="3008313" y="4773613"/>
            <a:ext cx="109537" cy="127000"/>
          </a:xfrm>
          <a:prstGeom prst="rect">
            <a:avLst/>
          </a:prstGeom>
          <a:noFill/>
          <a:ln w="3175">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47" name="Rectangle 243">
            <a:extLst>
              <a:ext uri="{FF2B5EF4-FFF2-40B4-BE49-F238E27FC236}">
                <a16:creationId xmlns:a16="http://schemas.microsoft.com/office/drawing/2014/main" id="{2845A575-D4DD-0E4D-B81E-FA9407131B01}"/>
              </a:ext>
            </a:extLst>
          </p:cNvPr>
          <p:cNvSpPr>
            <a:spLocks noChangeArrowheads="1"/>
          </p:cNvSpPr>
          <p:nvPr/>
        </p:nvSpPr>
        <p:spPr bwMode="auto">
          <a:xfrm>
            <a:off x="3013075" y="4779963"/>
            <a:ext cx="101600" cy="117475"/>
          </a:xfrm>
          <a:prstGeom prst="rect">
            <a:avLst/>
          </a:prstGeom>
          <a:solidFill>
            <a:srgbClr val="96AE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48" name="Rectangle 244">
            <a:extLst>
              <a:ext uri="{FF2B5EF4-FFF2-40B4-BE49-F238E27FC236}">
                <a16:creationId xmlns:a16="http://schemas.microsoft.com/office/drawing/2014/main" id="{49C9CDFF-2B46-6941-8F14-1D6030B9A3E2}"/>
              </a:ext>
            </a:extLst>
          </p:cNvPr>
          <p:cNvSpPr>
            <a:spLocks noChangeArrowheads="1"/>
          </p:cNvSpPr>
          <p:nvPr/>
        </p:nvSpPr>
        <p:spPr bwMode="auto">
          <a:xfrm>
            <a:off x="3013075" y="4779963"/>
            <a:ext cx="101600" cy="117475"/>
          </a:xfrm>
          <a:prstGeom prst="rect">
            <a:avLst/>
          </a:prstGeom>
          <a:noFill/>
          <a:ln w="3175">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49" name="Freeform 245">
            <a:extLst>
              <a:ext uri="{FF2B5EF4-FFF2-40B4-BE49-F238E27FC236}">
                <a16:creationId xmlns:a16="http://schemas.microsoft.com/office/drawing/2014/main" id="{6277AA79-6D66-E041-8EF2-6FD75AC73A79}"/>
              </a:ext>
            </a:extLst>
          </p:cNvPr>
          <p:cNvSpPr>
            <a:spLocks/>
          </p:cNvSpPr>
          <p:nvPr/>
        </p:nvSpPr>
        <p:spPr bwMode="auto">
          <a:xfrm>
            <a:off x="3070225" y="4822825"/>
            <a:ext cx="34925" cy="61913"/>
          </a:xfrm>
          <a:custGeom>
            <a:avLst/>
            <a:gdLst>
              <a:gd name="T0" fmla="*/ 2147483647 w 133"/>
              <a:gd name="T1" fmla="*/ 2147483647 h 232"/>
              <a:gd name="T2" fmla="*/ 0 w 133"/>
              <a:gd name="T3" fmla="*/ 2147483647 h 232"/>
              <a:gd name="T4" fmla="*/ 2147483647 w 133"/>
              <a:gd name="T5" fmla="*/ 2147483647 h 232"/>
              <a:gd name="T6" fmla="*/ 2147483647 w 133"/>
              <a:gd name="T7" fmla="*/ 2147483647 h 232"/>
              <a:gd name="T8" fmla="*/ 2147483647 w 133"/>
              <a:gd name="T9" fmla="*/ 2147483647 h 232"/>
              <a:gd name="T10" fmla="*/ 2147483647 w 133"/>
              <a:gd name="T11" fmla="*/ 2147483647 h 232"/>
              <a:gd name="T12" fmla="*/ 2147483647 w 133"/>
              <a:gd name="T13" fmla="*/ 2147483647 h 232"/>
              <a:gd name="T14" fmla="*/ 2147483647 w 133"/>
              <a:gd name="T15" fmla="*/ 2147483647 h 232"/>
              <a:gd name="T16" fmla="*/ 2147483647 w 133"/>
              <a:gd name="T17" fmla="*/ 2147483647 h 232"/>
              <a:gd name="T18" fmla="*/ 2147483647 w 133"/>
              <a:gd name="T19" fmla="*/ 2147483647 h 232"/>
              <a:gd name="T20" fmla="*/ 2147483647 w 133"/>
              <a:gd name="T21" fmla="*/ 2147483647 h 232"/>
              <a:gd name="T22" fmla="*/ 2147483647 w 133"/>
              <a:gd name="T23" fmla="*/ 2147483647 h 232"/>
              <a:gd name="T24" fmla="*/ 2147483647 w 133"/>
              <a:gd name="T25" fmla="*/ 2147483647 h 232"/>
              <a:gd name="T26" fmla="*/ 2147483647 w 133"/>
              <a:gd name="T27" fmla="*/ 2147483647 h 232"/>
              <a:gd name="T28" fmla="*/ 2147483647 w 133"/>
              <a:gd name="T29" fmla="*/ 0 h 232"/>
              <a:gd name="T30" fmla="*/ 2147483647 w 133"/>
              <a:gd name="T31" fmla="*/ 2147483647 h 23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3"/>
              <a:gd name="T49" fmla="*/ 0 h 232"/>
              <a:gd name="T50" fmla="*/ 133 w 133"/>
              <a:gd name="T51" fmla="*/ 232 h 23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3" h="232">
                <a:moveTo>
                  <a:pt x="19" y="36"/>
                </a:moveTo>
                <a:lnTo>
                  <a:pt x="0" y="197"/>
                </a:lnTo>
                <a:lnTo>
                  <a:pt x="27" y="223"/>
                </a:lnTo>
                <a:lnTo>
                  <a:pt x="27" y="209"/>
                </a:lnTo>
                <a:lnTo>
                  <a:pt x="38" y="210"/>
                </a:lnTo>
                <a:lnTo>
                  <a:pt x="40" y="140"/>
                </a:lnTo>
                <a:lnTo>
                  <a:pt x="83" y="232"/>
                </a:lnTo>
                <a:lnTo>
                  <a:pt x="101" y="231"/>
                </a:lnTo>
                <a:lnTo>
                  <a:pt x="105" y="195"/>
                </a:lnTo>
                <a:lnTo>
                  <a:pt x="57" y="103"/>
                </a:lnTo>
                <a:lnTo>
                  <a:pt x="133" y="57"/>
                </a:lnTo>
                <a:lnTo>
                  <a:pt x="119" y="20"/>
                </a:lnTo>
                <a:lnTo>
                  <a:pt x="47" y="69"/>
                </a:lnTo>
                <a:lnTo>
                  <a:pt x="60" y="19"/>
                </a:lnTo>
                <a:lnTo>
                  <a:pt x="32" y="0"/>
                </a:lnTo>
                <a:lnTo>
                  <a:pt x="19" y="36"/>
                </a:lnTo>
                <a:close/>
              </a:path>
            </a:pathLst>
          </a:custGeom>
          <a:solidFill>
            <a:srgbClr val="5D686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50" name="Freeform 246">
            <a:extLst>
              <a:ext uri="{FF2B5EF4-FFF2-40B4-BE49-F238E27FC236}">
                <a16:creationId xmlns:a16="http://schemas.microsoft.com/office/drawing/2014/main" id="{E6209A0C-9B10-E749-8C73-32C81AF3340F}"/>
              </a:ext>
            </a:extLst>
          </p:cNvPr>
          <p:cNvSpPr>
            <a:spLocks/>
          </p:cNvSpPr>
          <p:nvPr/>
        </p:nvSpPr>
        <p:spPr bwMode="auto">
          <a:xfrm>
            <a:off x="3070225" y="4822825"/>
            <a:ext cx="34925" cy="61913"/>
          </a:xfrm>
          <a:custGeom>
            <a:avLst/>
            <a:gdLst>
              <a:gd name="T0" fmla="*/ 2147483647 w 133"/>
              <a:gd name="T1" fmla="*/ 2147483647 h 232"/>
              <a:gd name="T2" fmla="*/ 0 w 133"/>
              <a:gd name="T3" fmla="*/ 2147483647 h 232"/>
              <a:gd name="T4" fmla="*/ 2147483647 w 133"/>
              <a:gd name="T5" fmla="*/ 2147483647 h 232"/>
              <a:gd name="T6" fmla="*/ 2147483647 w 133"/>
              <a:gd name="T7" fmla="*/ 2147483647 h 232"/>
              <a:gd name="T8" fmla="*/ 2147483647 w 133"/>
              <a:gd name="T9" fmla="*/ 2147483647 h 232"/>
              <a:gd name="T10" fmla="*/ 2147483647 w 133"/>
              <a:gd name="T11" fmla="*/ 2147483647 h 232"/>
              <a:gd name="T12" fmla="*/ 2147483647 w 133"/>
              <a:gd name="T13" fmla="*/ 2147483647 h 232"/>
              <a:gd name="T14" fmla="*/ 2147483647 w 133"/>
              <a:gd name="T15" fmla="*/ 2147483647 h 232"/>
              <a:gd name="T16" fmla="*/ 2147483647 w 133"/>
              <a:gd name="T17" fmla="*/ 2147483647 h 232"/>
              <a:gd name="T18" fmla="*/ 2147483647 w 133"/>
              <a:gd name="T19" fmla="*/ 2147483647 h 232"/>
              <a:gd name="T20" fmla="*/ 2147483647 w 133"/>
              <a:gd name="T21" fmla="*/ 2147483647 h 232"/>
              <a:gd name="T22" fmla="*/ 2147483647 w 133"/>
              <a:gd name="T23" fmla="*/ 2147483647 h 232"/>
              <a:gd name="T24" fmla="*/ 2147483647 w 133"/>
              <a:gd name="T25" fmla="*/ 2147483647 h 232"/>
              <a:gd name="T26" fmla="*/ 2147483647 w 133"/>
              <a:gd name="T27" fmla="*/ 2147483647 h 232"/>
              <a:gd name="T28" fmla="*/ 2147483647 w 133"/>
              <a:gd name="T29" fmla="*/ 0 h 232"/>
              <a:gd name="T30" fmla="*/ 2147483647 w 133"/>
              <a:gd name="T31" fmla="*/ 2147483647 h 23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3"/>
              <a:gd name="T49" fmla="*/ 0 h 232"/>
              <a:gd name="T50" fmla="*/ 133 w 133"/>
              <a:gd name="T51" fmla="*/ 232 h 23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3" h="232">
                <a:moveTo>
                  <a:pt x="19" y="36"/>
                </a:moveTo>
                <a:lnTo>
                  <a:pt x="0" y="197"/>
                </a:lnTo>
                <a:lnTo>
                  <a:pt x="27" y="223"/>
                </a:lnTo>
                <a:lnTo>
                  <a:pt x="27" y="209"/>
                </a:lnTo>
                <a:lnTo>
                  <a:pt x="38" y="210"/>
                </a:lnTo>
                <a:lnTo>
                  <a:pt x="40" y="140"/>
                </a:lnTo>
                <a:lnTo>
                  <a:pt x="83" y="232"/>
                </a:lnTo>
                <a:lnTo>
                  <a:pt x="101" y="231"/>
                </a:lnTo>
                <a:lnTo>
                  <a:pt x="105" y="195"/>
                </a:lnTo>
                <a:lnTo>
                  <a:pt x="57" y="103"/>
                </a:lnTo>
                <a:lnTo>
                  <a:pt x="133" y="57"/>
                </a:lnTo>
                <a:lnTo>
                  <a:pt x="119" y="20"/>
                </a:lnTo>
                <a:lnTo>
                  <a:pt x="47" y="69"/>
                </a:lnTo>
                <a:lnTo>
                  <a:pt x="60" y="19"/>
                </a:lnTo>
                <a:lnTo>
                  <a:pt x="32" y="0"/>
                </a:lnTo>
                <a:lnTo>
                  <a:pt x="19" y="36"/>
                </a:lnTo>
              </a:path>
            </a:pathLst>
          </a:custGeom>
          <a:noFill/>
          <a:ln w="0">
            <a:solidFill>
              <a:srgbClr val="25221E"/>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51" name="Freeform 247">
            <a:extLst>
              <a:ext uri="{FF2B5EF4-FFF2-40B4-BE49-F238E27FC236}">
                <a16:creationId xmlns:a16="http://schemas.microsoft.com/office/drawing/2014/main" id="{29FCE913-3A3C-3F49-8966-9391A85BB161}"/>
              </a:ext>
            </a:extLst>
          </p:cNvPr>
          <p:cNvSpPr>
            <a:spLocks/>
          </p:cNvSpPr>
          <p:nvPr/>
        </p:nvSpPr>
        <p:spPr bwMode="auto">
          <a:xfrm>
            <a:off x="3024188" y="4784725"/>
            <a:ext cx="57150" cy="53975"/>
          </a:xfrm>
          <a:custGeom>
            <a:avLst/>
            <a:gdLst>
              <a:gd name="T0" fmla="*/ 2147483647 w 216"/>
              <a:gd name="T1" fmla="*/ 2147483647 h 204"/>
              <a:gd name="T2" fmla="*/ 2147483647 w 216"/>
              <a:gd name="T3" fmla="*/ 2147483647 h 204"/>
              <a:gd name="T4" fmla="*/ 0 w 216"/>
              <a:gd name="T5" fmla="*/ 2147483647 h 204"/>
              <a:gd name="T6" fmla="*/ 2147483647 w 216"/>
              <a:gd name="T7" fmla="*/ 2147483647 h 204"/>
              <a:gd name="T8" fmla="*/ 2147483647 w 216"/>
              <a:gd name="T9" fmla="*/ 2147483647 h 204"/>
              <a:gd name="T10" fmla="*/ 2147483647 w 216"/>
              <a:gd name="T11" fmla="*/ 2147483647 h 204"/>
              <a:gd name="T12" fmla="*/ 2147483647 w 216"/>
              <a:gd name="T13" fmla="*/ 2147483647 h 204"/>
              <a:gd name="T14" fmla="*/ 2147483647 w 216"/>
              <a:gd name="T15" fmla="*/ 2147483647 h 204"/>
              <a:gd name="T16" fmla="*/ 2147483647 w 216"/>
              <a:gd name="T17" fmla="*/ 2147483647 h 204"/>
              <a:gd name="T18" fmla="*/ 2147483647 w 216"/>
              <a:gd name="T19" fmla="*/ 2147483647 h 204"/>
              <a:gd name="T20" fmla="*/ 2147483647 w 216"/>
              <a:gd name="T21" fmla="*/ 2147483647 h 204"/>
              <a:gd name="T22" fmla="*/ 2147483647 w 216"/>
              <a:gd name="T23" fmla="*/ 2147483647 h 204"/>
              <a:gd name="T24" fmla="*/ 2147483647 w 216"/>
              <a:gd name="T25" fmla="*/ 2147483647 h 204"/>
              <a:gd name="T26" fmla="*/ 2147483647 w 216"/>
              <a:gd name="T27" fmla="*/ 2147483647 h 204"/>
              <a:gd name="T28" fmla="*/ 2147483647 w 216"/>
              <a:gd name="T29" fmla="*/ 0 h 204"/>
              <a:gd name="T30" fmla="*/ 2147483647 w 216"/>
              <a:gd name="T31" fmla="*/ 2147483647 h 204"/>
              <a:gd name="T32" fmla="*/ 2147483647 w 216"/>
              <a:gd name="T33" fmla="*/ 0 h 204"/>
              <a:gd name="T34" fmla="*/ 2147483647 w 216"/>
              <a:gd name="T35" fmla="*/ 2147483647 h 2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
              <a:gd name="T55" fmla="*/ 0 h 204"/>
              <a:gd name="T56" fmla="*/ 216 w 216"/>
              <a:gd name="T57" fmla="*/ 204 h 2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 h="204">
                <a:moveTo>
                  <a:pt x="39" y="15"/>
                </a:moveTo>
                <a:lnTo>
                  <a:pt x="79" y="94"/>
                </a:lnTo>
                <a:lnTo>
                  <a:pt x="0" y="153"/>
                </a:lnTo>
                <a:lnTo>
                  <a:pt x="9" y="199"/>
                </a:lnTo>
                <a:lnTo>
                  <a:pt x="19" y="191"/>
                </a:lnTo>
                <a:lnTo>
                  <a:pt x="28" y="204"/>
                </a:lnTo>
                <a:lnTo>
                  <a:pt x="102" y="137"/>
                </a:lnTo>
                <a:lnTo>
                  <a:pt x="140" y="198"/>
                </a:lnTo>
                <a:lnTo>
                  <a:pt x="172" y="193"/>
                </a:lnTo>
                <a:lnTo>
                  <a:pt x="185" y="174"/>
                </a:lnTo>
                <a:lnTo>
                  <a:pt x="136" y="111"/>
                </a:lnTo>
                <a:lnTo>
                  <a:pt x="216" y="29"/>
                </a:lnTo>
                <a:lnTo>
                  <a:pt x="182" y="5"/>
                </a:lnTo>
                <a:lnTo>
                  <a:pt x="115" y="63"/>
                </a:lnTo>
                <a:lnTo>
                  <a:pt x="78" y="0"/>
                </a:lnTo>
                <a:lnTo>
                  <a:pt x="62" y="8"/>
                </a:lnTo>
                <a:lnTo>
                  <a:pt x="49" y="0"/>
                </a:lnTo>
                <a:lnTo>
                  <a:pt x="39" y="15"/>
                </a:lnTo>
                <a:close/>
              </a:path>
            </a:pathLst>
          </a:custGeom>
          <a:solidFill>
            <a:srgbClr val="E87A5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52" name="Freeform 248">
            <a:extLst>
              <a:ext uri="{FF2B5EF4-FFF2-40B4-BE49-F238E27FC236}">
                <a16:creationId xmlns:a16="http://schemas.microsoft.com/office/drawing/2014/main" id="{383C281B-9CE5-4043-AAE6-1D7B64DC2F14}"/>
              </a:ext>
            </a:extLst>
          </p:cNvPr>
          <p:cNvSpPr>
            <a:spLocks/>
          </p:cNvSpPr>
          <p:nvPr/>
        </p:nvSpPr>
        <p:spPr bwMode="auto">
          <a:xfrm>
            <a:off x="3024188" y="4784725"/>
            <a:ext cx="57150" cy="53975"/>
          </a:xfrm>
          <a:custGeom>
            <a:avLst/>
            <a:gdLst>
              <a:gd name="T0" fmla="*/ 2147483647 w 216"/>
              <a:gd name="T1" fmla="*/ 2147483647 h 204"/>
              <a:gd name="T2" fmla="*/ 2147483647 w 216"/>
              <a:gd name="T3" fmla="*/ 2147483647 h 204"/>
              <a:gd name="T4" fmla="*/ 0 w 216"/>
              <a:gd name="T5" fmla="*/ 2147483647 h 204"/>
              <a:gd name="T6" fmla="*/ 2147483647 w 216"/>
              <a:gd name="T7" fmla="*/ 2147483647 h 204"/>
              <a:gd name="T8" fmla="*/ 2147483647 w 216"/>
              <a:gd name="T9" fmla="*/ 2147483647 h 204"/>
              <a:gd name="T10" fmla="*/ 2147483647 w 216"/>
              <a:gd name="T11" fmla="*/ 2147483647 h 204"/>
              <a:gd name="T12" fmla="*/ 2147483647 w 216"/>
              <a:gd name="T13" fmla="*/ 2147483647 h 204"/>
              <a:gd name="T14" fmla="*/ 2147483647 w 216"/>
              <a:gd name="T15" fmla="*/ 2147483647 h 204"/>
              <a:gd name="T16" fmla="*/ 2147483647 w 216"/>
              <a:gd name="T17" fmla="*/ 2147483647 h 204"/>
              <a:gd name="T18" fmla="*/ 2147483647 w 216"/>
              <a:gd name="T19" fmla="*/ 2147483647 h 204"/>
              <a:gd name="T20" fmla="*/ 2147483647 w 216"/>
              <a:gd name="T21" fmla="*/ 2147483647 h 204"/>
              <a:gd name="T22" fmla="*/ 2147483647 w 216"/>
              <a:gd name="T23" fmla="*/ 2147483647 h 204"/>
              <a:gd name="T24" fmla="*/ 2147483647 w 216"/>
              <a:gd name="T25" fmla="*/ 2147483647 h 204"/>
              <a:gd name="T26" fmla="*/ 2147483647 w 216"/>
              <a:gd name="T27" fmla="*/ 2147483647 h 204"/>
              <a:gd name="T28" fmla="*/ 2147483647 w 216"/>
              <a:gd name="T29" fmla="*/ 0 h 204"/>
              <a:gd name="T30" fmla="*/ 2147483647 w 216"/>
              <a:gd name="T31" fmla="*/ 2147483647 h 204"/>
              <a:gd name="T32" fmla="*/ 2147483647 w 216"/>
              <a:gd name="T33" fmla="*/ 0 h 204"/>
              <a:gd name="T34" fmla="*/ 2147483647 w 216"/>
              <a:gd name="T35" fmla="*/ 2147483647 h 2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
              <a:gd name="T55" fmla="*/ 0 h 204"/>
              <a:gd name="T56" fmla="*/ 216 w 216"/>
              <a:gd name="T57" fmla="*/ 204 h 2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 h="204">
                <a:moveTo>
                  <a:pt x="39" y="15"/>
                </a:moveTo>
                <a:lnTo>
                  <a:pt x="79" y="94"/>
                </a:lnTo>
                <a:lnTo>
                  <a:pt x="0" y="153"/>
                </a:lnTo>
                <a:lnTo>
                  <a:pt x="9" y="199"/>
                </a:lnTo>
                <a:lnTo>
                  <a:pt x="19" y="191"/>
                </a:lnTo>
                <a:lnTo>
                  <a:pt x="28" y="204"/>
                </a:lnTo>
                <a:lnTo>
                  <a:pt x="102" y="137"/>
                </a:lnTo>
                <a:lnTo>
                  <a:pt x="140" y="198"/>
                </a:lnTo>
                <a:lnTo>
                  <a:pt x="172" y="193"/>
                </a:lnTo>
                <a:lnTo>
                  <a:pt x="185" y="174"/>
                </a:lnTo>
                <a:lnTo>
                  <a:pt x="136" y="111"/>
                </a:lnTo>
                <a:lnTo>
                  <a:pt x="216" y="29"/>
                </a:lnTo>
                <a:lnTo>
                  <a:pt x="182" y="5"/>
                </a:lnTo>
                <a:lnTo>
                  <a:pt x="115" y="63"/>
                </a:lnTo>
                <a:lnTo>
                  <a:pt x="78" y="0"/>
                </a:lnTo>
                <a:lnTo>
                  <a:pt x="62" y="8"/>
                </a:lnTo>
                <a:lnTo>
                  <a:pt x="49" y="0"/>
                </a:lnTo>
                <a:lnTo>
                  <a:pt x="39" y="15"/>
                </a:lnTo>
              </a:path>
            </a:pathLst>
          </a:custGeom>
          <a:noFill/>
          <a:ln w="0">
            <a:solidFill>
              <a:srgbClr val="25221E"/>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53" name="Freeform 249">
            <a:extLst>
              <a:ext uri="{FF2B5EF4-FFF2-40B4-BE49-F238E27FC236}">
                <a16:creationId xmlns:a16="http://schemas.microsoft.com/office/drawing/2014/main" id="{3642804C-25ED-E24C-A6B6-4988DDB5765D}"/>
              </a:ext>
            </a:extLst>
          </p:cNvPr>
          <p:cNvSpPr>
            <a:spLocks/>
          </p:cNvSpPr>
          <p:nvPr/>
        </p:nvSpPr>
        <p:spPr bwMode="auto">
          <a:xfrm>
            <a:off x="3027363" y="4835525"/>
            <a:ext cx="34925" cy="50800"/>
          </a:xfrm>
          <a:custGeom>
            <a:avLst/>
            <a:gdLst>
              <a:gd name="T0" fmla="*/ 2147483647 w 134"/>
              <a:gd name="T1" fmla="*/ 2147483647 h 190"/>
              <a:gd name="T2" fmla="*/ 2147483647 w 134"/>
              <a:gd name="T3" fmla="*/ 2147483647 h 190"/>
              <a:gd name="T4" fmla="*/ 2147483647 w 134"/>
              <a:gd name="T5" fmla="*/ 2147483647 h 190"/>
              <a:gd name="T6" fmla="*/ 2147483647 w 134"/>
              <a:gd name="T7" fmla="*/ 2147483647 h 190"/>
              <a:gd name="T8" fmla="*/ 2147483647 w 134"/>
              <a:gd name="T9" fmla="*/ 2147483647 h 190"/>
              <a:gd name="T10" fmla="*/ 2147483647 w 134"/>
              <a:gd name="T11" fmla="*/ 2147483647 h 190"/>
              <a:gd name="T12" fmla="*/ 2147483647 w 134"/>
              <a:gd name="T13" fmla="*/ 2147483647 h 190"/>
              <a:gd name="T14" fmla="*/ 2147483647 w 134"/>
              <a:gd name="T15" fmla="*/ 2147483647 h 190"/>
              <a:gd name="T16" fmla="*/ 2147483647 w 134"/>
              <a:gd name="T17" fmla="*/ 2147483647 h 190"/>
              <a:gd name="T18" fmla="*/ 2147483647 w 134"/>
              <a:gd name="T19" fmla="*/ 2147483647 h 190"/>
              <a:gd name="T20" fmla="*/ 2147483647 w 134"/>
              <a:gd name="T21" fmla="*/ 2147483647 h 190"/>
              <a:gd name="T22" fmla="*/ 2147483647 w 134"/>
              <a:gd name="T23" fmla="*/ 2147483647 h 190"/>
              <a:gd name="T24" fmla="*/ 2147483647 w 134"/>
              <a:gd name="T25" fmla="*/ 2147483647 h 190"/>
              <a:gd name="T26" fmla="*/ 2147483647 w 134"/>
              <a:gd name="T27" fmla="*/ 2147483647 h 190"/>
              <a:gd name="T28" fmla="*/ 2147483647 w 134"/>
              <a:gd name="T29" fmla="*/ 2147483647 h 190"/>
              <a:gd name="T30" fmla="*/ 2147483647 w 134"/>
              <a:gd name="T31" fmla="*/ 2147483647 h 190"/>
              <a:gd name="T32" fmla="*/ 2147483647 w 134"/>
              <a:gd name="T33" fmla="*/ 2147483647 h 190"/>
              <a:gd name="T34" fmla="*/ 2147483647 w 134"/>
              <a:gd name="T35" fmla="*/ 2147483647 h 190"/>
              <a:gd name="T36" fmla="*/ 2147483647 w 134"/>
              <a:gd name="T37" fmla="*/ 2147483647 h 190"/>
              <a:gd name="T38" fmla="*/ 2147483647 w 134"/>
              <a:gd name="T39" fmla="*/ 2147483647 h 190"/>
              <a:gd name="T40" fmla="*/ 2147483647 w 134"/>
              <a:gd name="T41" fmla="*/ 2147483647 h 190"/>
              <a:gd name="T42" fmla="*/ 2147483647 w 134"/>
              <a:gd name="T43" fmla="*/ 2147483647 h 190"/>
              <a:gd name="T44" fmla="*/ 0 w 134"/>
              <a:gd name="T45" fmla="*/ 2147483647 h 190"/>
              <a:gd name="T46" fmla="*/ 2147483647 w 134"/>
              <a:gd name="T47" fmla="*/ 2147483647 h 190"/>
              <a:gd name="T48" fmla="*/ 2147483647 w 134"/>
              <a:gd name="T49" fmla="*/ 2147483647 h 190"/>
              <a:gd name="T50" fmla="*/ 2147483647 w 134"/>
              <a:gd name="T51" fmla="*/ 2147483647 h 190"/>
              <a:gd name="T52" fmla="*/ 2147483647 w 134"/>
              <a:gd name="T53" fmla="*/ 2147483647 h 190"/>
              <a:gd name="T54" fmla="*/ 2147483647 w 134"/>
              <a:gd name="T55" fmla="*/ 2147483647 h 190"/>
              <a:gd name="T56" fmla="*/ 2147483647 w 134"/>
              <a:gd name="T57" fmla="*/ 2147483647 h 190"/>
              <a:gd name="T58" fmla="*/ 2147483647 w 134"/>
              <a:gd name="T59" fmla="*/ 2147483647 h 190"/>
              <a:gd name="T60" fmla="*/ 2147483647 w 134"/>
              <a:gd name="T61" fmla="*/ 2147483647 h 190"/>
              <a:gd name="T62" fmla="*/ 2147483647 w 134"/>
              <a:gd name="T63" fmla="*/ 0 h 19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4"/>
              <a:gd name="T97" fmla="*/ 0 h 190"/>
              <a:gd name="T98" fmla="*/ 134 w 134"/>
              <a:gd name="T99" fmla="*/ 190 h 19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4" h="190">
                <a:moveTo>
                  <a:pt x="83" y="1"/>
                </a:moveTo>
                <a:lnTo>
                  <a:pt x="90" y="2"/>
                </a:lnTo>
                <a:lnTo>
                  <a:pt x="96" y="5"/>
                </a:lnTo>
                <a:lnTo>
                  <a:pt x="102" y="8"/>
                </a:lnTo>
                <a:lnTo>
                  <a:pt x="108" y="13"/>
                </a:lnTo>
                <a:lnTo>
                  <a:pt x="113" y="18"/>
                </a:lnTo>
                <a:lnTo>
                  <a:pt x="117" y="23"/>
                </a:lnTo>
                <a:lnTo>
                  <a:pt x="121" y="29"/>
                </a:lnTo>
                <a:lnTo>
                  <a:pt x="124" y="36"/>
                </a:lnTo>
                <a:lnTo>
                  <a:pt x="128" y="44"/>
                </a:lnTo>
                <a:lnTo>
                  <a:pt x="130" y="53"/>
                </a:lnTo>
                <a:lnTo>
                  <a:pt x="131" y="61"/>
                </a:lnTo>
                <a:lnTo>
                  <a:pt x="133" y="69"/>
                </a:lnTo>
                <a:lnTo>
                  <a:pt x="134" y="78"/>
                </a:lnTo>
                <a:lnTo>
                  <a:pt x="134" y="88"/>
                </a:lnTo>
                <a:lnTo>
                  <a:pt x="133" y="97"/>
                </a:lnTo>
                <a:lnTo>
                  <a:pt x="131" y="106"/>
                </a:lnTo>
                <a:lnTo>
                  <a:pt x="129" y="117"/>
                </a:lnTo>
                <a:lnTo>
                  <a:pt x="127" y="126"/>
                </a:lnTo>
                <a:lnTo>
                  <a:pt x="123" y="134"/>
                </a:lnTo>
                <a:lnTo>
                  <a:pt x="120" y="143"/>
                </a:lnTo>
                <a:lnTo>
                  <a:pt x="115" y="151"/>
                </a:lnTo>
                <a:lnTo>
                  <a:pt x="112" y="158"/>
                </a:lnTo>
                <a:lnTo>
                  <a:pt x="106" y="165"/>
                </a:lnTo>
                <a:lnTo>
                  <a:pt x="101" y="171"/>
                </a:lnTo>
                <a:lnTo>
                  <a:pt x="95" y="175"/>
                </a:lnTo>
                <a:lnTo>
                  <a:pt x="89" y="180"/>
                </a:lnTo>
                <a:lnTo>
                  <a:pt x="82" y="185"/>
                </a:lnTo>
                <a:lnTo>
                  <a:pt x="76" y="187"/>
                </a:lnTo>
                <a:lnTo>
                  <a:pt x="71" y="189"/>
                </a:lnTo>
                <a:lnTo>
                  <a:pt x="64" y="190"/>
                </a:lnTo>
                <a:lnTo>
                  <a:pt x="57" y="190"/>
                </a:lnTo>
                <a:lnTo>
                  <a:pt x="51" y="190"/>
                </a:lnTo>
                <a:lnTo>
                  <a:pt x="44" y="188"/>
                </a:lnTo>
                <a:lnTo>
                  <a:pt x="38" y="186"/>
                </a:lnTo>
                <a:lnTo>
                  <a:pt x="32" y="182"/>
                </a:lnTo>
                <a:lnTo>
                  <a:pt x="26" y="179"/>
                </a:lnTo>
                <a:lnTo>
                  <a:pt x="22" y="173"/>
                </a:lnTo>
                <a:lnTo>
                  <a:pt x="17" y="167"/>
                </a:lnTo>
                <a:lnTo>
                  <a:pt x="13" y="161"/>
                </a:lnTo>
                <a:lnTo>
                  <a:pt x="10" y="154"/>
                </a:lnTo>
                <a:lnTo>
                  <a:pt x="6" y="147"/>
                </a:lnTo>
                <a:lnTo>
                  <a:pt x="4" y="139"/>
                </a:lnTo>
                <a:lnTo>
                  <a:pt x="3" y="131"/>
                </a:lnTo>
                <a:lnTo>
                  <a:pt x="2" y="122"/>
                </a:lnTo>
                <a:lnTo>
                  <a:pt x="0" y="112"/>
                </a:lnTo>
                <a:lnTo>
                  <a:pt x="0" y="103"/>
                </a:lnTo>
                <a:lnTo>
                  <a:pt x="2" y="94"/>
                </a:lnTo>
                <a:lnTo>
                  <a:pt x="3" y="84"/>
                </a:lnTo>
                <a:lnTo>
                  <a:pt x="5" y="75"/>
                </a:lnTo>
                <a:lnTo>
                  <a:pt x="7" y="65"/>
                </a:lnTo>
                <a:lnTo>
                  <a:pt x="11" y="56"/>
                </a:lnTo>
                <a:lnTo>
                  <a:pt x="15" y="48"/>
                </a:lnTo>
                <a:lnTo>
                  <a:pt x="18" y="41"/>
                </a:lnTo>
                <a:lnTo>
                  <a:pt x="23" y="33"/>
                </a:lnTo>
                <a:lnTo>
                  <a:pt x="29" y="27"/>
                </a:lnTo>
                <a:lnTo>
                  <a:pt x="33" y="21"/>
                </a:lnTo>
                <a:lnTo>
                  <a:pt x="39" y="15"/>
                </a:lnTo>
                <a:lnTo>
                  <a:pt x="45" y="11"/>
                </a:lnTo>
                <a:lnTo>
                  <a:pt x="51" y="7"/>
                </a:lnTo>
                <a:lnTo>
                  <a:pt x="58" y="4"/>
                </a:lnTo>
                <a:lnTo>
                  <a:pt x="64" y="2"/>
                </a:lnTo>
                <a:lnTo>
                  <a:pt x="71" y="0"/>
                </a:lnTo>
                <a:lnTo>
                  <a:pt x="78" y="0"/>
                </a:lnTo>
                <a:lnTo>
                  <a:pt x="83" y="1"/>
                </a:lnTo>
                <a:close/>
              </a:path>
            </a:pathLst>
          </a:custGeom>
          <a:solidFill>
            <a:srgbClr val="5D686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54" name="Freeform 250">
            <a:extLst>
              <a:ext uri="{FF2B5EF4-FFF2-40B4-BE49-F238E27FC236}">
                <a16:creationId xmlns:a16="http://schemas.microsoft.com/office/drawing/2014/main" id="{4CA44D14-4937-804E-AA68-536341C53092}"/>
              </a:ext>
            </a:extLst>
          </p:cNvPr>
          <p:cNvSpPr>
            <a:spLocks/>
          </p:cNvSpPr>
          <p:nvPr/>
        </p:nvSpPr>
        <p:spPr bwMode="auto">
          <a:xfrm>
            <a:off x="3027363" y="4835525"/>
            <a:ext cx="34925" cy="50800"/>
          </a:xfrm>
          <a:custGeom>
            <a:avLst/>
            <a:gdLst>
              <a:gd name="T0" fmla="*/ 2147483647 w 134"/>
              <a:gd name="T1" fmla="*/ 2147483647 h 190"/>
              <a:gd name="T2" fmla="*/ 2147483647 w 134"/>
              <a:gd name="T3" fmla="*/ 2147483647 h 190"/>
              <a:gd name="T4" fmla="*/ 2147483647 w 134"/>
              <a:gd name="T5" fmla="*/ 2147483647 h 190"/>
              <a:gd name="T6" fmla="*/ 2147483647 w 134"/>
              <a:gd name="T7" fmla="*/ 2147483647 h 190"/>
              <a:gd name="T8" fmla="*/ 2147483647 w 134"/>
              <a:gd name="T9" fmla="*/ 2147483647 h 190"/>
              <a:gd name="T10" fmla="*/ 2147483647 w 134"/>
              <a:gd name="T11" fmla="*/ 2147483647 h 190"/>
              <a:gd name="T12" fmla="*/ 2147483647 w 134"/>
              <a:gd name="T13" fmla="*/ 2147483647 h 190"/>
              <a:gd name="T14" fmla="*/ 2147483647 w 134"/>
              <a:gd name="T15" fmla="*/ 2147483647 h 190"/>
              <a:gd name="T16" fmla="*/ 2147483647 w 134"/>
              <a:gd name="T17" fmla="*/ 2147483647 h 190"/>
              <a:gd name="T18" fmla="*/ 2147483647 w 134"/>
              <a:gd name="T19" fmla="*/ 2147483647 h 190"/>
              <a:gd name="T20" fmla="*/ 2147483647 w 134"/>
              <a:gd name="T21" fmla="*/ 2147483647 h 190"/>
              <a:gd name="T22" fmla="*/ 2147483647 w 134"/>
              <a:gd name="T23" fmla="*/ 2147483647 h 190"/>
              <a:gd name="T24" fmla="*/ 2147483647 w 134"/>
              <a:gd name="T25" fmla="*/ 2147483647 h 190"/>
              <a:gd name="T26" fmla="*/ 2147483647 w 134"/>
              <a:gd name="T27" fmla="*/ 2147483647 h 190"/>
              <a:gd name="T28" fmla="*/ 2147483647 w 134"/>
              <a:gd name="T29" fmla="*/ 2147483647 h 190"/>
              <a:gd name="T30" fmla="*/ 2147483647 w 134"/>
              <a:gd name="T31" fmla="*/ 2147483647 h 190"/>
              <a:gd name="T32" fmla="*/ 2147483647 w 134"/>
              <a:gd name="T33" fmla="*/ 2147483647 h 190"/>
              <a:gd name="T34" fmla="*/ 2147483647 w 134"/>
              <a:gd name="T35" fmla="*/ 2147483647 h 190"/>
              <a:gd name="T36" fmla="*/ 2147483647 w 134"/>
              <a:gd name="T37" fmla="*/ 2147483647 h 190"/>
              <a:gd name="T38" fmla="*/ 2147483647 w 134"/>
              <a:gd name="T39" fmla="*/ 2147483647 h 190"/>
              <a:gd name="T40" fmla="*/ 2147483647 w 134"/>
              <a:gd name="T41" fmla="*/ 2147483647 h 190"/>
              <a:gd name="T42" fmla="*/ 2147483647 w 134"/>
              <a:gd name="T43" fmla="*/ 2147483647 h 190"/>
              <a:gd name="T44" fmla="*/ 0 w 134"/>
              <a:gd name="T45" fmla="*/ 2147483647 h 190"/>
              <a:gd name="T46" fmla="*/ 2147483647 w 134"/>
              <a:gd name="T47" fmla="*/ 2147483647 h 190"/>
              <a:gd name="T48" fmla="*/ 2147483647 w 134"/>
              <a:gd name="T49" fmla="*/ 2147483647 h 190"/>
              <a:gd name="T50" fmla="*/ 2147483647 w 134"/>
              <a:gd name="T51" fmla="*/ 2147483647 h 190"/>
              <a:gd name="T52" fmla="*/ 2147483647 w 134"/>
              <a:gd name="T53" fmla="*/ 2147483647 h 190"/>
              <a:gd name="T54" fmla="*/ 2147483647 w 134"/>
              <a:gd name="T55" fmla="*/ 2147483647 h 190"/>
              <a:gd name="T56" fmla="*/ 2147483647 w 134"/>
              <a:gd name="T57" fmla="*/ 2147483647 h 190"/>
              <a:gd name="T58" fmla="*/ 2147483647 w 134"/>
              <a:gd name="T59" fmla="*/ 2147483647 h 190"/>
              <a:gd name="T60" fmla="*/ 2147483647 w 134"/>
              <a:gd name="T61" fmla="*/ 2147483647 h 190"/>
              <a:gd name="T62" fmla="*/ 2147483647 w 134"/>
              <a:gd name="T63" fmla="*/ 0 h 19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4"/>
              <a:gd name="T97" fmla="*/ 0 h 190"/>
              <a:gd name="T98" fmla="*/ 134 w 134"/>
              <a:gd name="T99" fmla="*/ 190 h 19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4" h="190">
                <a:moveTo>
                  <a:pt x="83" y="1"/>
                </a:moveTo>
                <a:lnTo>
                  <a:pt x="90" y="2"/>
                </a:lnTo>
                <a:lnTo>
                  <a:pt x="96" y="5"/>
                </a:lnTo>
                <a:lnTo>
                  <a:pt x="102" y="8"/>
                </a:lnTo>
                <a:lnTo>
                  <a:pt x="108" y="13"/>
                </a:lnTo>
                <a:lnTo>
                  <a:pt x="113" y="18"/>
                </a:lnTo>
                <a:lnTo>
                  <a:pt x="117" y="23"/>
                </a:lnTo>
                <a:lnTo>
                  <a:pt x="121" y="29"/>
                </a:lnTo>
                <a:lnTo>
                  <a:pt x="124" y="36"/>
                </a:lnTo>
                <a:lnTo>
                  <a:pt x="128" y="44"/>
                </a:lnTo>
                <a:lnTo>
                  <a:pt x="130" y="53"/>
                </a:lnTo>
                <a:lnTo>
                  <a:pt x="131" y="61"/>
                </a:lnTo>
                <a:lnTo>
                  <a:pt x="133" y="69"/>
                </a:lnTo>
                <a:lnTo>
                  <a:pt x="134" y="78"/>
                </a:lnTo>
                <a:lnTo>
                  <a:pt x="134" y="88"/>
                </a:lnTo>
                <a:lnTo>
                  <a:pt x="133" y="97"/>
                </a:lnTo>
                <a:lnTo>
                  <a:pt x="131" y="106"/>
                </a:lnTo>
                <a:lnTo>
                  <a:pt x="129" y="117"/>
                </a:lnTo>
                <a:lnTo>
                  <a:pt x="127" y="126"/>
                </a:lnTo>
                <a:lnTo>
                  <a:pt x="123" y="134"/>
                </a:lnTo>
                <a:lnTo>
                  <a:pt x="120" y="143"/>
                </a:lnTo>
                <a:lnTo>
                  <a:pt x="115" y="151"/>
                </a:lnTo>
                <a:lnTo>
                  <a:pt x="112" y="158"/>
                </a:lnTo>
                <a:lnTo>
                  <a:pt x="106" y="165"/>
                </a:lnTo>
                <a:lnTo>
                  <a:pt x="101" y="171"/>
                </a:lnTo>
                <a:lnTo>
                  <a:pt x="95" y="175"/>
                </a:lnTo>
                <a:lnTo>
                  <a:pt x="89" y="180"/>
                </a:lnTo>
                <a:lnTo>
                  <a:pt x="82" y="185"/>
                </a:lnTo>
                <a:lnTo>
                  <a:pt x="76" y="187"/>
                </a:lnTo>
                <a:lnTo>
                  <a:pt x="71" y="189"/>
                </a:lnTo>
                <a:lnTo>
                  <a:pt x="64" y="190"/>
                </a:lnTo>
                <a:lnTo>
                  <a:pt x="57" y="190"/>
                </a:lnTo>
                <a:lnTo>
                  <a:pt x="51" y="190"/>
                </a:lnTo>
                <a:lnTo>
                  <a:pt x="44" y="188"/>
                </a:lnTo>
                <a:lnTo>
                  <a:pt x="38" y="186"/>
                </a:lnTo>
                <a:lnTo>
                  <a:pt x="32" y="182"/>
                </a:lnTo>
                <a:lnTo>
                  <a:pt x="26" y="179"/>
                </a:lnTo>
                <a:lnTo>
                  <a:pt x="22" y="173"/>
                </a:lnTo>
                <a:lnTo>
                  <a:pt x="17" y="167"/>
                </a:lnTo>
                <a:lnTo>
                  <a:pt x="13" y="161"/>
                </a:lnTo>
                <a:lnTo>
                  <a:pt x="10" y="154"/>
                </a:lnTo>
                <a:lnTo>
                  <a:pt x="6" y="147"/>
                </a:lnTo>
                <a:lnTo>
                  <a:pt x="4" y="139"/>
                </a:lnTo>
                <a:lnTo>
                  <a:pt x="3" y="131"/>
                </a:lnTo>
                <a:lnTo>
                  <a:pt x="2" y="122"/>
                </a:lnTo>
                <a:lnTo>
                  <a:pt x="0" y="112"/>
                </a:lnTo>
                <a:lnTo>
                  <a:pt x="0" y="103"/>
                </a:lnTo>
                <a:lnTo>
                  <a:pt x="2" y="94"/>
                </a:lnTo>
                <a:lnTo>
                  <a:pt x="3" y="84"/>
                </a:lnTo>
                <a:lnTo>
                  <a:pt x="5" y="75"/>
                </a:lnTo>
                <a:lnTo>
                  <a:pt x="7" y="65"/>
                </a:lnTo>
                <a:lnTo>
                  <a:pt x="11" y="56"/>
                </a:lnTo>
                <a:lnTo>
                  <a:pt x="15" y="48"/>
                </a:lnTo>
                <a:lnTo>
                  <a:pt x="18" y="41"/>
                </a:lnTo>
                <a:lnTo>
                  <a:pt x="23" y="33"/>
                </a:lnTo>
                <a:lnTo>
                  <a:pt x="29" y="27"/>
                </a:lnTo>
                <a:lnTo>
                  <a:pt x="33" y="21"/>
                </a:lnTo>
                <a:lnTo>
                  <a:pt x="39" y="15"/>
                </a:lnTo>
                <a:lnTo>
                  <a:pt x="45" y="11"/>
                </a:lnTo>
                <a:lnTo>
                  <a:pt x="51" y="7"/>
                </a:lnTo>
                <a:lnTo>
                  <a:pt x="58" y="4"/>
                </a:lnTo>
                <a:lnTo>
                  <a:pt x="64" y="2"/>
                </a:lnTo>
                <a:lnTo>
                  <a:pt x="71" y="0"/>
                </a:lnTo>
                <a:lnTo>
                  <a:pt x="78" y="0"/>
                </a:lnTo>
                <a:lnTo>
                  <a:pt x="83" y="1"/>
                </a:lnTo>
              </a:path>
            </a:pathLst>
          </a:custGeom>
          <a:noFill/>
          <a:ln w="0">
            <a:solidFill>
              <a:srgbClr val="25221E"/>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55" name="Freeform 251">
            <a:extLst>
              <a:ext uri="{FF2B5EF4-FFF2-40B4-BE49-F238E27FC236}">
                <a16:creationId xmlns:a16="http://schemas.microsoft.com/office/drawing/2014/main" id="{5AA6B375-C5CD-CA4E-AA78-36AA9550EE1C}"/>
              </a:ext>
            </a:extLst>
          </p:cNvPr>
          <p:cNvSpPr>
            <a:spLocks/>
          </p:cNvSpPr>
          <p:nvPr/>
        </p:nvSpPr>
        <p:spPr bwMode="auto">
          <a:xfrm>
            <a:off x="3036888" y="4845050"/>
            <a:ext cx="14287" cy="28575"/>
          </a:xfrm>
          <a:custGeom>
            <a:avLst/>
            <a:gdLst>
              <a:gd name="T0" fmla="*/ 2147483647 w 53"/>
              <a:gd name="T1" fmla="*/ 0 h 103"/>
              <a:gd name="T2" fmla="*/ 2147483647 w 53"/>
              <a:gd name="T3" fmla="*/ 2147483647 h 103"/>
              <a:gd name="T4" fmla="*/ 2147483647 w 53"/>
              <a:gd name="T5" fmla="*/ 2147483647 h 103"/>
              <a:gd name="T6" fmla="*/ 2147483647 w 53"/>
              <a:gd name="T7" fmla="*/ 2147483647 h 103"/>
              <a:gd name="T8" fmla="*/ 2147483647 w 53"/>
              <a:gd name="T9" fmla="*/ 2147483647 h 103"/>
              <a:gd name="T10" fmla="*/ 2147483647 w 53"/>
              <a:gd name="T11" fmla="*/ 2147483647 h 103"/>
              <a:gd name="T12" fmla="*/ 2147483647 w 53"/>
              <a:gd name="T13" fmla="*/ 2147483647 h 103"/>
              <a:gd name="T14" fmla="*/ 2147483647 w 53"/>
              <a:gd name="T15" fmla="*/ 2147483647 h 103"/>
              <a:gd name="T16" fmla="*/ 2147483647 w 53"/>
              <a:gd name="T17" fmla="*/ 2147483647 h 103"/>
              <a:gd name="T18" fmla="*/ 2147483647 w 53"/>
              <a:gd name="T19" fmla="*/ 2147483647 h 103"/>
              <a:gd name="T20" fmla="*/ 2147483647 w 53"/>
              <a:gd name="T21" fmla="*/ 2147483647 h 103"/>
              <a:gd name="T22" fmla="*/ 2147483647 w 53"/>
              <a:gd name="T23" fmla="*/ 2147483647 h 103"/>
              <a:gd name="T24" fmla="*/ 2147483647 w 53"/>
              <a:gd name="T25" fmla="*/ 2147483647 h 103"/>
              <a:gd name="T26" fmla="*/ 2147483647 w 53"/>
              <a:gd name="T27" fmla="*/ 2147483647 h 103"/>
              <a:gd name="T28" fmla="*/ 2147483647 w 53"/>
              <a:gd name="T29" fmla="*/ 2147483647 h 103"/>
              <a:gd name="T30" fmla="*/ 2147483647 w 53"/>
              <a:gd name="T31" fmla="*/ 2147483647 h 103"/>
              <a:gd name="T32" fmla="*/ 2147483647 w 53"/>
              <a:gd name="T33" fmla="*/ 2147483647 h 103"/>
              <a:gd name="T34" fmla="*/ 2147483647 w 53"/>
              <a:gd name="T35" fmla="*/ 2147483647 h 103"/>
              <a:gd name="T36" fmla="*/ 2147483647 w 53"/>
              <a:gd name="T37" fmla="*/ 2147483647 h 103"/>
              <a:gd name="T38" fmla="*/ 2147483647 w 53"/>
              <a:gd name="T39" fmla="*/ 2147483647 h 103"/>
              <a:gd name="T40" fmla="*/ 2147483647 w 53"/>
              <a:gd name="T41" fmla="*/ 2147483647 h 103"/>
              <a:gd name="T42" fmla="*/ 0 w 53"/>
              <a:gd name="T43" fmla="*/ 2147483647 h 103"/>
              <a:gd name="T44" fmla="*/ 0 w 53"/>
              <a:gd name="T45" fmla="*/ 2147483647 h 103"/>
              <a:gd name="T46" fmla="*/ 0 w 53"/>
              <a:gd name="T47" fmla="*/ 2147483647 h 103"/>
              <a:gd name="T48" fmla="*/ 2147483647 w 53"/>
              <a:gd name="T49" fmla="*/ 2147483647 h 103"/>
              <a:gd name="T50" fmla="*/ 2147483647 w 53"/>
              <a:gd name="T51" fmla="*/ 2147483647 h 103"/>
              <a:gd name="T52" fmla="*/ 2147483647 w 53"/>
              <a:gd name="T53" fmla="*/ 2147483647 h 103"/>
              <a:gd name="T54" fmla="*/ 2147483647 w 53"/>
              <a:gd name="T55" fmla="*/ 2147483647 h 103"/>
              <a:gd name="T56" fmla="*/ 2147483647 w 53"/>
              <a:gd name="T57" fmla="*/ 2147483647 h 103"/>
              <a:gd name="T58" fmla="*/ 2147483647 w 53"/>
              <a:gd name="T59" fmla="*/ 2147483647 h 103"/>
              <a:gd name="T60" fmla="*/ 2147483647 w 53"/>
              <a:gd name="T61" fmla="*/ 2147483647 h 103"/>
              <a:gd name="T62" fmla="*/ 2147483647 w 53"/>
              <a:gd name="T63" fmla="*/ 0 h 103"/>
              <a:gd name="T64" fmla="*/ 2147483647 w 53"/>
              <a:gd name="T65" fmla="*/ 0 h 1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3"/>
              <a:gd name="T100" fmla="*/ 0 h 103"/>
              <a:gd name="T101" fmla="*/ 53 w 53"/>
              <a:gd name="T102" fmla="*/ 103 h 1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3" h="103">
                <a:moveTo>
                  <a:pt x="35" y="0"/>
                </a:moveTo>
                <a:lnTo>
                  <a:pt x="41" y="3"/>
                </a:lnTo>
                <a:lnTo>
                  <a:pt x="44" y="6"/>
                </a:lnTo>
                <a:lnTo>
                  <a:pt x="48" y="12"/>
                </a:lnTo>
                <a:lnTo>
                  <a:pt x="50" y="19"/>
                </a:lnTo>
                <a:lnTo>
                  <a:pt x="52" y="27"/>
                </a:lnTo>
                <a:lnTo>
                  <a:pt x="53" y="37"/>
                </a:lnTo>
                <a:lnTo>
                  <a:pt x="52" y="46"/>
                </a:lnTo>
                <a:lnTo>
                  <a:pt x="51" y="57"/>
                </a:lnTo>
                <a:lnTo>
                  <a:pt x="49" y="67"/>
                </a:lnTo>
                <a:lnTo>
                  <a:pt x="45" y="76"/>
                </a:lnTo>
                <a:lnTo>
                  <a:pt x="42" y="85"/>
                </a:lnTo>
                <a:lnTo>
                  <a:pt x="37" y="92"/>
                </a:lnTo>
                <a:lnTo>
                  <a:pt x="32" y="97"/>
                </a:lnTo>
                <a:lnTo>
                  <a:pt x="28" y="101"/>
                </a:lnTo>
                <a:lnTo>
                  <a:pt x="22" y="103"/>
                </a:lnTo>
                <a:lnTo>
                  <a:pt x="17" y="103"/>
                </a:lnTo>
                <a:lnTo>
                  <a:pt x="13" y="101"/>
                </a:lnTo>
                <a:lnTo>
                  <a:pt x="8" y="97"/>
                </a:lnTo>
                <a:lnTo>
                  <a:pt x="4" y="92"/>
                </a:lnTo>
                <a:lnTo>
                  <a:pt x="2" y="85"/>
                </a:lnTo>
                <a:lnTo>
                  <a:pt x="0" y="76"/>
                </a:lnTo>
                <a:lnTo>
                  <a:pt x="0" y="68"/>
                </a:lnTo>
                <a:lnTo>
                  <a:pt x="0" y="58"/>
                </a:lnTo>
                <a:lnTo>
                  <a:pt x="1" y="47"/>
                </a:lnTo>
                <a:lnTo>
                  <a:pt x="3" y="38"/>
                </a:lnTo>
                <a:lnTo>
                  <a:pt x="7" y="27"/>
                </a:lnTo>
                <a:lnTo>
                  <a:pt x="10" y="19"/>
                </a:lnTo>
                <a:lnTo>
                  <a:pt x="15" y="12"/>
                </a:lnTo>
                <a:lnTo>
                  <a:pt x="20" y="7"/>
                </a:lnTo>
                <a:lnTo>
                  <a:pt x="24" y="3"/>
                </a:lnTo>
                <a:lnTo>
                  <a:pt x="30" y="0"/>
                </a:lnTo>
                <a:lnTo>
                  <a:pt x="35" y="0"/>
                </a:lnTo>
                <a:close/>
              </a:path>
            </a:pathLst>
          </a:custGeom>
          <a:solidFill>
            <a:srgbClr val="96AEB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56" name="Freeform 252">
            <a:extLst>
              <a:ext uri="{FF2B5EF4-FFF2-40B4-BE49-F238E27FC236}">
                <a16:creationId xmlns:a16="http://schemas.microsoft.com/office/drawing/2014/main" id="{71000E2F-5195-0F4F-A5A5-A0A0ADC04336}"/>
              </a:ext>
            </a:extLst>
          </p:cNvPr>
          <p:cNvSpPr>
            <a:spLocks/>
          </p:cNvSpPr>
          <p:nvPr/>
        </p:nvSpPr>
        <p:spPr bwMode="auto">
          <a:xfrm>
            <a:off x="3036888" y="4845050"/>
            <a:ext cx="14287" cy="28575"/>
          </a:xfrm>
          <a:custGeom>
            <a:avLst/>
            <a:gdLst>
              <a:gd name="T0" fmla="*/ 2147483647 w 53"/>
              <a:gd name="T1" fmla="*/ 0 h 103"/>
              <a:gd name="T2" fmla="*/ 2147483647 w 53"/>
              <a:gd name="T3" fmla="*/ 2147483647 h 103"/>
              <a:gd name="T4" fmla="*/ 2147483647 w 53"/>
              <a:gd name="T5" fmla="*/ 2147483647 h 103"/>
              <a:gd name="T6" fmla="*/ 2147483647 w 53"/>
              <a:gd name="T7" fmla="*/ 2147483647 h 103"/>
              <a:gd name="T8" fmla="*/ 2147483647 w 53"/>
              <a:gd name="T9" fmla="*/ 2147483647 h 103"/>
              <a:gd name="T10" fmla="*/ 2147483647 w 53"/>
              <a:gd name="T11" fmla="*/ 2147483647 h 103"/>
              <a:gd name="T12" fmla="*/ 2147483647 w 53"/>
              <a:gd name="T13" fmla="*/ 2147483647 h 103"/>
              <a:gd name="T14" fmla="*/ 2147483647 w 53"/>
              <a:gd name="T15" fmla="*/ 2147483647 h 103"/>
              <a:gd name="T16" fmla="*/ 2147483647 w 53"/>
              <a:gd name="T17" fmla="*/ 2147483647 h 103"/>
              <a:gd name="T18" fmla="*/ 2147483647 w 53"/>
              <a:gd name="T19" fmla="*/ 2147483647 h 103"/>
              <a:gd name="T20" fmla="*/ 2147483647 w 53"/>
              <a:gd name="T21" fmla="*/ 2147483647 h 103"/>
              <a:gd name="T22" fmla="*/ 2147483647 w 53"/>
              <a:gd name="T23" fmla="*/ 2147483647 h 103"/>
              <a:gd name="T24" fmla="*/ 2147483647 w 53"/>
              <a:gd name="T25" fmla="*/ 2147483647 h 103"/>
              <a:gd name="T26" fmla="*/ 2147483647 w 53"/>
              <a:gd name="T27" fmla="*/ 2147483647 h 103"/>
              <a:gd name="T28" fmla="*/ 2147483647 w 53"/>
              <a:gd name="T29" fmla="*/ 2147483647 h 103"/>
              <a:gd name="T30" fmla="*/ 2147483647 w 53"/>
              <a:gd name="T31" fmla="*/ 2147483647 h 103"/>
              <a:gd name="T32" fmla="*/ 2147483647 w 53"/>
              <a:gd name="T33" fmla="*/ 2147483647 h 103"/>
              <a:gd name="T34" fmla="*/ 2147483647 w 53"/>
              <a:gd name="T35" fmla="*/ 2147483647 h 103"/>
              <a:gd name="T36" fmla="*/ 2147483647 w 53"/>
              <a:gd name="T37" fmla="*/ 2147483647 h 103"/>
              <a:gd name="T38" fmla="*/ 2147483647 w 53"/>
              <a:gd name="T39" fmla="*/ 2147483647 h 103"/>
              <a:gd name="T40" fmla="*/ 2147483647 w 53"/>
              <a:gd name="T41" fmla="*/ 2147483647 h 103"/>
              <a:gd name="T42" fmla="*/ 0 w 53"/>
              <a:gd name="T43" fmla="*/ 2147483647 h 103"/>
              <a:gd name="T44" fmla="*/ 0 w 53"/>
              <a:gd name="T45" fmla="*/ 2147483647 h 103"/>
              <a:gd name="T46" fmla="*/ 0 w 53"/>
              <a:gd name="T47" fmla="*/ 2147483647 h 103"/>
              <a:gd name="T48" fmla="*/ 2147483647 w 53"/>
              <a:gd name="T49" fmla="*/ 2147483647 h 103"/>
              <a:gd name="T50" fmla="*/ 2147483647 w 53"/>
              <a:gd name="T51" fmla="*/ 2147483647 h 103"/>
              <a:gd name="T52" fmla="*/ 2147483647 w 53"/>
              <a:gd name="T53" fmla="*/ 2147483647 h 103"/>
              <a:gd name="T54" fmla="*/ 2147483647 w 53"/>
              <a:gd name="T55" fmla="*/ 2147483647 h 103"/>
              <a:gd name="T56" fmla="*/ 2147483647 w 53"/>
              <a:gd name="T57" fmla="*/ 2147483647 h 103"/>
              <a:gd name="T58" fmla="*/ 2147483647 w 53"/>
              <a:gd name="T59" fmla="*/ 2147483647 h 103"/>
              <a:gd name="T60" fmla="*/ 2147483647 w 53"/>
              <a:gd name="T61" fmla="*/ 2147483647 h 103"/>
              <a:gd name="T62" fmla="*/ 2147483647 w 53"/>
              <a:gd name="T63" fmla="*/ 0 h 103"/>
              <a:gd name="T64" fmla="*/ 2147483647 w 53"/>
              <a:gd name="T65" fmla="*/ 0 h 1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3"/>
              <a:gd name="T100" fmla="*/ 0 h 103"/>
              <a:gd name="T101" fmla="*/ 53 w 53"/>
              <a:gd name="T102" fmla="*/ 103 h 1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3" h="103">
                <a:moveTo>
                  <a:pt x="35" y="0"/>
                </a:moveTo>
                <a:lnTo>
                  <a:pt x="41" y="3"/>
                </a:lnTo>
                <a:lnTo>
                  <a:pt x="44" y="6"/>
                </a:lnTo>
                <a:lnTo>
                  <a:pt x="48" y="12"/>
                </a:lnTo>
                <a:lnTo>
                  <a:pt x="50" y="19"/>
                </a:lnTo>
                <a:lnTo>
                  <a:pt x="52" y="27"/>
                </a:lnTo>
                <a:lnTo>
                  <a:pt x="53" y="37"/>
                </a:lnTo>
                <a:lnTo>
                  <a:pt x="52" y="46"/>
                </a:lnTo>
                <a:lnTo>
                  <a:pt x="51" y="57"/>
                </a:lnTo>
                <a:lnTo>
                  <a:pt x="49" y="67"/>
                </a:lnTo>
                <a:lnTo>
                  <a:pt x="45" y="76"/>
                </a:lnTo>
                <a:lnTo>
                  <a:pt x="42" y="85"/>
                </a:lnTo>
                <a:lnTo>
                  <a:pt x="37" y="92"/>
                </a:lnTo>
                <a:lnTo>
                  <a:pt x="32" y="97"/>
                </a:lnTo>
                <a:lnTo>
                  <a:pt x="28" y="101"/>
                </a:lnTo>
                <a:lnTo>
                  <a:pt x="22" y="103"/>
                </a:lnTo>
                <a:lnTo>
                  <a:pt x="17" y="103"/>
                </a:lnTo>
                <a:lnTo>
                  <a:pt x="13" y="101"/>
                </a:lnTo>
                <a:lnTo>
                  <a:pt x="8" y="97"/>
                </a:lnTo>
                <a:lnTo>
                  <a:pt x="4" y="92"/>
                </a:lnTo>
                <a:lnTo>
                  <a:pt x="2" y="85"/>
                </a:lnTo>
                <a:lnTo>
                  <a:pt x="0" y="76"/>
                </a:lnTo>
                <a:lnTo>
                  <a:pt x="0" y="68"/>
                </a:lnTo>
                <a:lnTo>
                  <a:pt x="0" y="58"/>
                </a:lnTo>
                <a:lnTo>
                  <a:pt x="1" y="47"/>
                </a:lnTo>
                <a:lnTo>
                  <a:pt x="3" y="38"/>
                </a:lnTo>
                <a:lnTo>
                  <a:pt x="7" y="27"/>
                </a:lnTo>
                <a:lnTo>
                  <a:pt x="10" y="19"/>
                </a:lnTo>
                <a:lnTo>
                  <a:pt x="15" y="12"/>
                </a:lnTo>
                <a:lnTo>
                  <a:pt x="20" y="7"/>
                </a:lnTo>
                <a:lnTo>
                  <a:pt x="24" y="3"/>
                </a:lnTo>
                <a:lnTo>
                  <a:pt x="30" y="0"/>
                </a:lnTo>
                <a:lnTo>
                  <a:pt x="35" y="0"/>
                </a:lnTo>
              </a:path>
            </a:pathLst>
          </a:custGeom>
          <a:noFill/>
          <a:ln w="0">
            <a:solidFill>
              <a:srgbClr val="25221E"/>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57" name="Freeform 253">
            <a:extLst>
              <a:ext uri="{FF2B5EF4-FFF2-40B4-BE49-F238E27FC236}">
                <a16:creationId xmlns:a16="http://schemas.microsoft.com/office/drawing/2014/main" id="{BE404F87-295F-9440-AF6C-61255855CADC}"/>
              </a:ext>
            </a:extLst>
          </p:cNvPr>
          <p:cNvSpPr>
            <a:spLocks/>
          </p:cNvSpPr>
          <p:nvPr/>
        </p:nvSpPr>
        <p:spPr bwMode="auto">
          <a:xfrm>
            <a:off x="3633788" y="4652963"/>
            <a:ext cx="1587" cy="7937"/>
          </a:xfrm>
          <a:custGeom>
            <a:avLst/>
            <a:gdLst>
              <a:gd name="T0" fmla="*/ 0 w 5"/>
              <a:gd name="T1" fmla="*/ 0 h 29"/>
              <a:gd name="T2" fmla="*/ 2147483647 w 5"/>
              <a:gd name="T3" fmla="*/ 0 h 29"/>
              <a:gd name="T4" fmla="*/ 2147483647 w 5"/>
              <a:gd name="T5" fmla="*/ 0 h 29"/>
              <a:gd name="T6" fmla="*/ 2147483647 w 5"/>
              <a:gd name="T7" fmla="*/ 2147483647 h 29"/>
              <a:gd name="T8" fmla="*/ 2147483647 w 5"/>
              <a:gd name="T9" fmla="*/ 2147483647 h 29"/>
              <a:gd name="T10" fmla="*/ 2147483647 w 5"/>
              <a:gd name="T11" fmla="*/ 2147483647 h 29"/>
              <a:gd name="T12" fmla="*/ 2147483647 w 5"/>
              <a:gd name="T13" fmla="*/ 2147483647 h 29"/>
              <a:gd name="T14" fmla="*/ 2147483647 w 5"/>
              <a:gd name="T15" fmla="*/ 2147483647 h 29"/>
              <a:gd name="T16" fmla="*/ 2147483647 w 5"/>
              <a:gd name="T17" fmla="*/ 2147483647 h 29"/>
              <a:gd name="T18" fmla="*/ 2147483647 w 5"/>
              <a:gd name="T19" fmla="*/ 2147483647 h 29"/>
              <a:gd name="T20" fmla="*/ 2147483647 w 5"/>
              <a:gd name="T21" fmla="*/ 2147483647 h 29"/>
              <a:gd name="T22" fmla="*/ 2147483647 w 5"/>
              <a:gd name="T23" fmla="*/ 2147483647 h 29"/>
              <a:gd name="T24" fmla="*/ 2147483647 w 5"/>
              <a:gd name="T25" fmla="*/ 2147483647 h 29"/>
              <a:gd name="T26" fmla="*/ 2147483647 w 5"/>
              <a:gd name="T27" fmla="*/ 2147483647 h 29"/>
              <a:gd name="T28" fmla="*/ 2147483647 w 5"/>
              <a:gd name="T29" fmla="*/ 2147483647 h 29"/>
              <a:gd name="T30" fmla="*/ 2147483647 w 5"/>
              <a:gd name="T31" fmla="*/ 2147483647 h 29"/>
              <a:gd name="T32" fmla="*/ 2147483647 w 5"/>
              <a:gd name="T33" fmla="*/ 2147483647 h 29"/>
              <a:gd name="T34" fmla="*/ 2147483647 w 5"/>
              <a:gd name="T35" fmla="*/ 2147483647 h 29"/>
              <a:gd name="T36" fmla="*/ 2147483647 w 5"/>
              <a:gd name="T37" fmla="*/ 2147483647 h 29"/>
              <a:gd name="T38" fmla="*/ 2147483647 w 5"/>
              <a:gd name="T39" fmla="*/ 2147483647 h 29"/>
              <a:gd name="T40" fmla="*/ 2147483647 w 5"/>
              <a:gd name="T41" fmla="*/ 2147483647 h 29"/>
              <a:gd name="T42" fmla="*/ 2147483647 w 5"/>
              <a:gd name="T43" fmla="*/ 2147483647 h 29"/>
              <a:gd name="T44" fmla="*/ 2147483647 w 5"/>
              <a:gd name="T45" fmla="*/ 2147483647 h 29"/>
              <a:gd name="T46" fmla="*/ 2147483647 w 5"/>
              <a:gd name="T47" fmla="*/ 2147483647 h 29"/>
              <a:gd name="T48" fmla="*/ 0 w 5"/>
              <a:gd name="T49" fmla="*/ 2147483647 h 29"/>
              <a:gd name="T50" fmla="*/ 0 w 5"/>
              <a:gd name="T51" fmla="*/ 0 h 2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
              <a:gd name="T79" fmla="*/ 0 h 29"/>
              <a:gd name="T80" fmla="*/ 5 w 5"/>
              <a:gd name="T81" fmla="*/ 29 h 2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 h="29">
                <a:moveTo>
                  <a:pt x="0" y="0"/>
                </a:moveTo>
                <a:lnTo>
                  <a:pt x="3" y="0"/>
                </a:lnTo>
                <a:lnTo>
                  <a:pt x="4" y="2"/>
                </a:lnTo>
                <a:lnTo>
                  <a:pt x="4" y="4"/>
                </a:lnTo>
                <a:lnTo>
                  <a:pt x="4" y="8"/>
                </a:lnTo>
                <a:lnTo>
                  <a:pt x="4" y="13"/>
                </a:lnTo>
                <a:lnTo>
                  <a:pt x="5" y="16"/>
                </a:lnTo>
                <a:lnTo>
                  <a:pt x="5" y="22"/>
                </a:lnTo>
                <a:lnTo>
                  <a:pt x="5" y="27"/>
                </a:lnTo>
                <a:lnTo>
                  <a:pt x="4" y="28"/>
                </a:lnTo>
                <a:lnTo>
                  <a:pt x="4" y="29"/>
                </a:lnTo>
                <a:lnTo>
                  <a:pt x="3" y="29"/>
                </a:lnTo>
                <a:lnTo>
                  <a:pt x="1" y="29"/>
                </a:lnTo>
                <a:lnTo>
                  <a:pt x="1" y="28"/>
                </a:lnTo>
                <a:lnTo>
                  <a:pt x="1" y="25"/>
                </a:lnTo>
                <a:lnTo>
                  <a:pt x="1" y="23"/>
                </a:lnTo>
                <a:lnTo>
                  <a:pt x="1" y="18"/>
                </a:lnTo>
                <a:lnTo>
                  <a:pt x="1" y="14"/>
                </a:lnTo>
                <a:lnTo>
                  <a:pt x="0" y="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58" name="Freeform 254">
            <a:extLst>
              <a:ext uri="{FF2B5EF4-FFF2-40B4-BE49-F238E27FC236}">
                <a16:creationId xmlns:a16="http://schemas.microsoft.com/office/drawing/2014/main" id="{5A275FBD-30C9-CE40-BB3D-2A2D54040485}"/>
              </a:ext>
            </a:extLst>
          </p:cNvPr>
          <p:cNvSpPr>
            <a:spLocks/>
          </p:cNvSpPr>
          <p:nvPr/>
        </p:nvSpPr>
        <p:spPr bwMode="auto">
          <a:xfrm>
            <a:off x="3633788" y="4660900"/>
            <a:ext cx="1587" cy="1588"/>
          </a:xfrm>
          <a:custGeom>
            <a:avLst/>
            <a:gdLst>
              <a:gd name="T0" fmla="*/ 0 w 2"/>
              <a:gd name="T1" fmla="*/ 2147483647 h 1"/>
              <a:gd name="T2" fmla="*/ 0 w 2"/>
              <a:gd name="T3" fmla="*/ 2147483647 h 1"/>
              <a:gd name="T4" fmla="*/ 0 w 2"/>
              <a:gd name="T5" fmla="*/ 2147483647 h 1"/>
              <a:gd name="T6" fmla="*/ 2147483647 w 2"/>
              <a:gd name="T7" fmla="*/ 2147483647 h 1"/>
              <a:gd name="T8" fmla="*/ 2147483647 w 2"/>
              <a:gd name="T9" fmla="*/ 2147483647 h 1"/>
              <a:gd name="T10" fmla="*/ 2147483647 w 2"/>
              <a:gd name="T11" fmla="*/ 2147483647 h 1"/>
              <a:gd name="T12" fmla="*/ 2147483647 w 2"/>
              <a:gd name="T13" fmla="*/ 2147483647 h 1"/>
              <a:gd name="T14" fmla="*/ 2147483647 w 2"/>
              <a:gd name="T15" fmla="*/ 2147483647 h 1"/>
              <a:gd name="T16" fmla="*/ 2147483647 w 2"/>
              <a:gd name="T17" fmla="*/ 2147483647 h 1"/>
              <a:gd name="T18" fmla="*/ 2147483647 w 2"/>
              <a:gd name="T19" fmla="*/ 2147483647 h 1"/>
              <a:gd name="T20" fmla="*/ 2147483647 w 2"/>
              <a:gd name="T21" fmla="*/ 2147483647 h 1"/>
              <a:gd name="T22" fmla="*/ 2147483647 w 2"/>
              <a:gd name="T23" fmla="*/ 2147483647 h 1"/>
              <a:gd name="T24" fmla="*/ 2147483647 w 2"/>
              <a:gd name="T25" fmla="*/ 2147483647 h 1"/>
              <a:gd name="T26" fmla="*/ 2147483647 w 2"/>
              <a:gd name="T27" fmla="*/ 0 h 1"/>
              <a:gd name="T28" fmla="*/ 2147483647 w 2"/>
              <a:gd name="T29" fmla="*/ 0 h 1"/>
              <a:gd name="T30" fmla="*/ 2147483647 w 2"/>
              <a:gd name="T31" fmla="*/ 0 h 1"/>
              <a:gd name="T32" fmla="*/ 2147483647 w 2"/>
              <a:gd name="T33" fmla="*/ 0 h 1"/>
              <a:gd name="T34" fmla="*/ 2147483647 w 2"/>
              <a:gd name="T35" fmla="*/ 0 h 1"/>
              <a:gd name="T36" fmla="*/ 2147483647 w 2"/>
              <a:gd name="T37" fmla="*/ 0 h 1"/>
              <a:gd name="T38" fmla="*/ 2147483647 w 2"/>
              <a:gd name="T39" fmla="*/ 0 h 1"/>
              <a:gd name="T40" fmla="*/ 2147483647 w 2"/>
              <a:gd name="T41" fmla="*/ 0 h 1"/>
              <a:gd name="T42" fmla="*/ 2147483647 w 2"/>
              <a:gd name="T43" fmla="*/ 0 h 1"/>
              <a:gd name="T44" fmla="*/ 2147483647 w 2"/>
              <a:gd name="T45" fmla="*/ 2147483647 h 1"/>
              <a:gd name="T46" fmla="*/ 2147483647 w 2"/>
              <a:gd name="T47" fmla="*/ 2147483647 h 1"/>
              <a:gd name="T48" fmla="*/ 0 w 2"/>
              <a:gd name="T49" fmla="*/ 0 h 1"/>
              <a:gd name="T50" fmla="*/ 0 w 2"/>
              <a:gd name="T51" fmla="*/ 0 h 1"/>
              <a:gd name="T52" fmla="*/ 0 w 2"/>
              <a:gd name="T53" fmla="*/ 0 h 1"/>
              <a:gd name="T54" fmla="*/ 0 w 2"/>
              <a:gd name="T55" fmla="*/ 0 h 1"/>
              <a:gd name="T56" fmla="*/ 0 w 2"/>
              <a:gd name="T57" fmla="*/ 0 h 1"/>
              <a:gd name="T58" fmla="*/ 0 w 2"/>
              <a:gd name="T59" fmla="*/ 2147483647 h 1"/>
              <a:gd name="T60" fmla="*/ 0 w 2"/>
              <a:gd name="T61" fmla="*/ 2147483647 h 1"/>
              <a:gd name="T62" fmla="*/ 0 w 2"/>
              <a:gd name="T63" fmla="*/ 2147483647 h 1"/>
              <a:gd name="T64" fmla="*/ 0 w 2"/>
              <a:gd name="T65" fmla="*/ 2147483647 h 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
              <a:gd name="T100" fmla="*/ 0 h 1"/>
              <a:gd name="T101" fmla="*/ 2 w 2"/>
              <a:gd name="T102" fmla="*/ 1 h 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 h="1">
                <a:moveTo>
                  <a:pt x="0" y="1"/>
                </a:moveTo>
                <a:lnTo>
                  <a:pt x="0" y="1"/>
                </a:lnTo>
                <a:lnTo>
                  <a:pt x="1" y="1"/>
                </a:lnTo>
                <a:lnTo>
                  <a:pt x="2" y="1"/>
                </a:lnTo>
                <a:lnTo>
                  <a:pt x="2" y="0"/>
                </a:lnTo>
                <a:lnTo>
                  <a:pt x="1" y="0"/>
                </a:lnTo>
                <a:lnTo>
                  <a:pt x="1" y="1"/>
                </a:lnTo>
                <a:lnTo>
                  <a:pt x="0" y="0"/>
                </a:lnTo>
                <a:lnTo>
                  <a:pt x="0" y="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59" name="Rectangle 255">
            <a:extLst>
              <a:ext uri="{FF2B5EF4-FFF2-40B4-BE49-F238E27FC236}">
                <a16:creationId xmlns:a16="http://schemas.microsoft.com/office/drawing/2014/main" id="{8EAA7460-4363-FF49-87A7-BB9A13179870}"/>
              </a:ext>
            </a:extLst>
          </p:cNvPr>
          <p:cNvSpPr>
            <a:spLocks noChangeArrowheads="1"/>
          </p:cNvSpPr>
          <p:nvPr/>
        </p:nvSpPr>
        <p:spPr bwMode="auto">
          <a:xfrm>
            <a:off x="3546475" y="4651375"/>
            <a:ext cx="111125" cy="125413"/>
          </a:xfrm>
          <a:prstGeom prst="rect">
            <a:avLst/>
          </a:prstGeom>
          <a:solidFill>
            <a:srgbClr val="7989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60" name="Rectangle 256">
            <a:extLst>
              <a:ext uri="{FF2B5EF4-FFF2-40B4-BE49-F238E27FC236}">
                <a16:creationId xmlns:a16="http://schemas.microsoft.com/office/drawing/2014/main" id="{F5F31DC8-4105-AC49-92C4-723FB8FD6588}"/>
              </a:ext>
            </a:extLst>
          </p:cNvPr>
          <p:cNvSpPr>
            <a:spLocks noChangeArrowheads="1"/>
          </p:cNvSpPr>
          <p:nvPr/>
        </p:nvSpPr>
        <p:spPr bwMode="auto">
          <a:xfrm>
            <a:off x="3546475" y="4651375"/>
            <a:ext cx="111125" cy="125413"/>
          </a:xfrm>
          <a:prstGeom prst="rect">
            <a:avLst/>
          </a:prstGeom>
          <a:noFill/>
          <a:ln w="3175">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61" name="Rectangle 257">
            <a:extLst>
              <a:ext uri="{FF2B5EF4-FFF2-40B4-BE49-F238E27FC236}">
                <a16:creationId xmlns:a16="http://schemas.microsoft.com/office/drawing/2014/main" id="{74231CFE-0C79-A743-81AB-FC4B3759B420}"/>
              </a:ext>
            </a:extLst>
          </p:cNvPr>
          <p:cNvSpPr>
            <a:spLocks noChangeArrowheads="1"/>
          </p:cNvSpPr>
          <p:nvPr/>
        </p:nvSpPr>
        <p:spPr bwMode="auto">
          <a:xfrm>
            <a:off x="3552825" y="4656138"/>
            <a:ext cx="100013" cy="117475"/>
          </a:xfrm>
          <a:prstGeom prst="rect">
            <a:avLst/>
          </a:prstGeom>
          <a:solidFill>
            <a:srgbClr val="96AE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62" name="Rectangle 258">
            <a:extLst>
              <a:ext uri="{FF2B5EF4-FFF2-40B4-BE49-F238E27FC236}">
                <a16:creationId xmlns:a16="http://schemas.microsoft.com/office/drawing/2014/main" id="{6F287BE8-3453-3140-B743-34C90D462B06}"/>
              </a:ext>
            </a:extLst>
          </p:cNvPr>
          <p:cNvSpPr>
            <a:spLocks noChangeArrowheads="1"/>
          </p:cNvSpPr>
          <p:nvPr/>
        </p:nvSpPr>
        <p:spPr bwMode="auto">
          <a:xfrm>
            <a:off x="3552825" y="4656138"/>
            <a:ext cx="100013" cy="117475"/>
          </a:xfrm>
          <a:prstGeom prst="rect">
            <a:avLst/>
          </a:prstGeom>
          <a:noFill/>
          <a:ln w="3175">
            <a:solidFill>
              <a:srgbClr val="1F1A17"/>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63" name="Freeform 259">
            <a:extLst>
              <a:ext uri="{FF2B5EF4-FFF2-40B4-BE49-F238E27FC236}">
                <a16:creationId xmlns:a16="http://schemas.microsoft.com/office/drawing/2014/main" id="{E2212029-BFB5-044A-87B6-A4EB82B56520}"/>
              </a:ext>
            </a:extLst>
          </p:cNvPr>
          <p:cNvSpPr>
            <a:spLocks/>
          </p:cNvSpPr>
          <p:nvPr/>
        </p:nvSpPr>
        <p:spPr bwMode="auto">
          <a:xfrm>
            <a:off x="3609975" y="4699000"/>
            <a:ext cx="34925" cy="61913"/>
          </a:xfrm>
          <a:custGeom>
            <a:avLst/>
            <a:gdLst>
              <a:gd name="T0" fmla="*/ 2147483647 w 133"/>
              <a:gd name="T1" fmla="*/ 2147483647 h 232"/>
              <a:gd name="T2" fmla="*/ 0 w 133"/>
              <a:gd name="T3" fmla="*/ 2147483647 h 232"/>
              <a:gd name="T4" fmla="*/ 2147483647 w 133"/>
              <a:gd name="T5" fmla="*/ 2147483647 h 232"/>
              <a:gd name="T6" fmla="*/ 2147483647 w 133"/>
              <a:gd name="T7" fmla="*/ 2147483647 h 232"/>
              <a:gd name="T8" fmla="*/ 2147483647 w 133"/>
              <a:gd name="T9" fmla="*/ 2147483647 h 232"/>
              <a:gd name="T10" fmla="*/ 2147483647 w 133"/>
              <a:gd name="T11" fmla="*/ 2147483647 h 232"/>
              <a:gd name="T12" fmla="*/ 2147483647 w 133"/>
              <a:gd name="T13" fmla="*/ 2147483647 h 232"/>
              <a:gd name="T14" fmla="*/ 2147483647 w 133"/>
              <a:gd name="T15" fmla="*/ 2147483647 h 232"/>
              <a:gd name="T16" fmla="*/ 2147483647 w 133"/>
              <a:gd name="T17" fmla="*/ 2147483647 h 232"/>
              <a:gd name="T18" fmla="*/ 2147483647 w 133"/>
              <a:gd name="T19" fmla="*/ 2147483647 h 232"/>
              <a:gd name="T20" fmla="*/ 2147483647 w 133"/>
              <a:gd name="T21" fmla="*/ 2147483647 h 232"/>
              <a:gd name="T22" fmla="*/ 2147483647 w 133"/>
              <a:gd name="T23" fmla="*/ 2147483647 h 232"/>
              <a:gd name="T24" fmla="*/ 2147483647 w 133"/>
              <a:gd name="T25" fmla="*/ 2147483647 h 232"/>
              <a:gd name="T26" fmla="*/ 2147483647 w 133"/>
              <a:gd name="T27" fmla="*/ 2147483647 h 232"/>
              <a:gd name="T28" fmla="*/ 2147483647 w 133"/>
              <a:gd name="T29" fmla="*/ 0 h 232"/>
              <a:gd name="T30" fmla="*/ 2147483647 w 133"/>
              <a:gd name="T31" fmla="*/ 2147483647 h 23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3"/>
              <a:gd name="T49" fmla="*/ 0 h 232"/>
              <a:gd name="T50" fmla="*/ 133 w 133"/>
              <a:gd name="T51" fmla="*/ 232 h 23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3" h="232">
                <a:moveTo>
                  <a:pt x="18" y="36"/>
                </a:moveTo>
                <a:lnTo>
                  <a:pt x="0" y="197"/>
                </a:lnTo>
                <a:lnTo>
                  <a:pt x="27" y="222"/>
                </a:lnTo>
                <a:lnTo>
                  <a:pt x="27" y="209"/>
                </a:lnTo>
                <a:lnTo>
                  <a:pt x="37" y="209"/>
                </a:lnTo>
                <a:lnTo>
                  <a:pt x="38" y="140"/>
                </a:lnTo>
                <a:lnTo>
                  <a:pt x="83" y="232"/>
                </a:lnTo>
                <a:lnTo>
                  <a:pt x="100" y="231"/>
                </a:lnTo>
                <a:lnTo>
                  <a:pt x="105" y="195"/>
                </a:lnTo>
                <a:lnTo>
                  <a:pt x="57" y="102"/>
                </a:lnTo>
                <a:lnTo>
                  <a:pt x="133" y="57"/>
                </a:lnTo>
                <a:lnTo>
                  <a:pt x="119" y="19"/>
                </a:lnTo>
                <a:lnTo>
                  <a:pt x="46" y="69"/>
                </a:lnTo>
                <a:lnTo>
                  <a:pt x="59" y="18"/>
                </a:lnTo>
                <a:lnTo>
                  <a:pt x="31" y="0"/>
                </a:lnTo>
                <a:lnTo>
                  <a:pt x="18" y="36"/>
                </a:lnTo>
                <a:close/>
              </a:path>
            </a:pathLst>
          </a:custGeom>
          <a:solidFill>
            <a:srgbClr val="5D686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64" name="Freeform 260">
            <a:extLst>
              <a:ext uri="{FF2B5EF4-FFF2-40B4-BE49-F238E27FC236}">
                <a16:creationId xmlns:a16="http://schemas.microsoft.com/office/drawing/2014/main" id="{2D1C763C-5A97-7E43-9319-C1DD914404B9}"/>
              </a:ext>
            </a:extLst>
          </p:cNvPr>
          <p:cNvSpPr>
            <a:spLocks/>
          </p:cNvSpPr>
          <p:nvPr/>
        </p:nvSpPr>
        <p:spPr bwMode="auto">
          <a:xfrm>
            <a:off x="3609975" y="4699000"/>
            <a:ext cx="34925" cy="61913"/>
          </a:xfrm>
          <a:custGeom>
            <a:avLst/>
            <a:gdLst>
              <a:gd name="T0" fmla="*/ 2147483647 w 133"/>
              <a:gd name="T1" fmla="*/ 2147483647 h 232"/>
              <a:gd name="T2" fmla="*/ 0 w 133"/>
              <a:gd name="T3" fmla="*/ 2147483647 h 232"/>
              <a:gd name="T4" fmla="*/ 2147483647 w 133"/>
              <a:gd name="T5" fmla="*/ 2147483647 h 232"/>
              <a:gd name="T6" fmla="*/ 2147483647 w 133"/>
              <a:gd name="T7" fmla="*/ 2147483647 h 232"/>
              <a:gd name="T8" fmla="*/ 2147483647 w 133"/>
              <a:gd name="T9" fmla="*/ 2147483647 h 232"/>
              <a:gd name="T10" fmla="*/ 2147483647 w 133"/>
              <a:gd name="T11" fmla="*/ 2147483647 h 232"/>
              <a:gd name="T12" fmla="*/ 2147483647 w 133"/>
              <a:gd name="T13" fmla="*/ 2147483647 h 232"/>
              <a:gd name="T14" fmla="*/ 2147483647 w 133"/>
              <a:gd name="T15" fmla="*/ 2147483647 h 232"/>
              <a:gd name="T16" fmla="*/ 2147483647 w 133"/>
              <a:gd name="T17" fmla="*/ 2147483647 h 232"/>
              <a:gd name="T18" fmla="*/ 2147483647 w 133"/>
              <a:gd name="T19" fmla="*/ 2147483647 h 232"/>
              <a:gd name="T20" fmla="*/ 2147483647 w 133"/>
              <a:gd name="T21" fmla="*/ 2147483647 h 232"/>
              <a:gd name="T22" fmla="*/ 2147483647 w 133"/>
              <a:gd name="T23" fmla="*/ 2147483647 h 232"/>
              <a:gd name="T24" fmla="*/ 2147483647 w 133"/>
              <a:gd name="T25" fmla="*/ 2147483647 h 232"/>
              <a:gd name="T26" fmla="*/ 2147483647 w 133"/>
              <a:gd name="T27" fmla="*/ 2147483647 h 232"/>
              <a:gd name="T28" fmla="*/ 2147483647 w 133"/>
              <a:gd name="T29" fmla="*/ 0 h 232"/>
              <a:gd name="T30" fmla="*/ 2147483647 w 133"/>
              <a:gd name="T31" fmla="*/ 2147483647 h 23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3"/>
              <a:gd name="T49" fmla="*/ 0 h 232"/>
              <a:gd name="T50" fmla="*/ 133 w 133"/>
              <a:gd name="T51" fmla="*/ 232 h 23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3" h="232">
                <a:moveTo>
                  <a:pt x="18" y="36"/>
                </a:moveTo>
                <a:lnTo>
                  <a:pt x="0" y="197"/>
                </a:lnTo>
                <a:lnTo>
                  <a:pt x="27" y="222"/>
                </a:lnTo>
                <a:lnTo>
                  <a:pt x="27" y="209"/>
                </a:lnTo>
                <a:lnTo>
                  <a:pt x="37" y="209"/>
                </a:lnTo>
                <a:lnTo>
                  <a:pt x="38" y="140"/>
                </a:lnTo>
                <a:lnTo>
                  <a:pt x="83" y="232"/>
                </a:lnTo>
                <a:lnTo>
                  <a:pt x="100" y="231"/>
                </a:lnTo>
                <a:lnTo>
                  <a:pt x="105" y="195"/>
                </a:lnTo>
                <a:lnTo>
                  <a:pt x="57" y="102"/>
                </a:lnTo>
                <a:lnTo>
                  <a:pt x="133" y="57"/>
                </a:lnTo>
                <a:lnTo>
                  <a:pt x="119" y="19"/>
                </a:lnTo>
                <a:lnTo>
                  <a:pt x="46" y="69"/>
                </a:lnTo>
                <a:lnTo>
                  <a:pt x="59" y="18"/>
                </a:lnTo>
                <a:lnTo>
                  <a:pt x="31" y="0"/>
                </a:lnTo>
                <a:lnTo>
                  <a:pt x="18" y="36"/>
                </a:lnTo>
              </a:path>
            </a:pathLst>
          </a:custGeom>
          <a:noFill/>
          <a:ln w="0">
            <a:solidFill>
              <a:srgbClr val="25221E"/>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65" name="Freeform 261">
            <a:extLst>
              <a:ext uri="{FF2B5EF4-FFF2-40B4-BE49-F238E27FC236}">
                <a16:creationId xmlns:a16="http://schemas.microsoft.com/office/drawing/2014/main" id="{C533DA5B-8956-A14C-91B9-9539B0356720}"/>
              </a:ext>
            </a:extLst>
          </p:cNvPr>
          <p:cNvSpPr>
            <a:spLocks/>
          </p:cNvSpPr>
          <p:nvPr/>
        </p:nvSpPr>
        <p:spPr bwMode="auto">
          <a:xfrm>
            <a:off x="3563938" y="4660900"/>
            <a:ext cx="57150" cy="53975"/>
          </a:xfrm>
          <a:custGeom>
            <a:avLst/>
            <a:gdLst>
              <a:gd name="T0" fmla="*/ 2147483647 w 217"/>
              <a:gd name="T1" fmla="*/ 2147483647 h 203"/>
              <a:gd name="T2" fmla="*/ 2147483647 w 217"/>
              <a:gd name="T3" fmla="*/ 2147483647 h 203"/>
              <a:gd name="T4" fmla="*/ 0 w 217"/>
              <a:gd name="T5" fmla="*/ 2147483647 h 203"/>
              <a:gd name="T6" fmla="*/ 2147483647 w 217"/>
              <a:gd name="T7" fmla="*/ 2147483647 h 203"/>
              <a:gd name="T8" fmla="*/ 2147483647 w 217"/>
              <a:gd name="T9" fmla="*/ 2147483647 h 203"/>
              <a:gd name="T10" fmla="*/ 2147483647 w 217"/>
              <a:gd name="T11" fmla="*/ 2147483647 h 203"/>
              <a:gd name="T12" fmla="*/ 2147483647 w 217"/>
              <a:gd name="T13" fmla="*/ 2147483647 h 203"/>
              <a:gd name="T14" fmla="*/ 2147483647 w 217"/>
              <a:gd name="T15" fmla="*/ 2147483647 h 203"/>
              <a:gd name="T16" fmla="*/ 2147483647 w 217"/>
              <a:gd name="T17" fmla="*/ 2147483647 h 203"/>
              <a:gd name="T18" fmla="*/ 2147483647 w 217"/>
              <a:gd name="T19" fmla="*/ 2147483647 h 203"/>
              <a:gd name="T20" fmla="*/ 2147483647 w 217"/>
              <a:gd name="T21" fmla="*/ 2147483647 h 203"/>
              <a:gd name="T22" fmla="*/ 2147483647 w 217"/>
              <a:gd name="T23" fmla="*/ 2147483647 h 203"/>
              <a:gd name="T24" fmla="*/ 2147483647 w 217"/>
              <a:gd name="T25" fmla="*/ 2147483647 h 203"/>
              <a:gd name="T26" fmla="*/ 2147483647 w 217"/>
              <a:gd name="T27" fmla="*/ 2147483647 h 203"/>
              <a:gd name="T28" fmla="*/ 2147483647 w 217"/>
              <a:gd name="T29" fmla="*/ 0 h 203"/>
              <a:gd name="T30" fmla="*/ 2147483647 w 217"/>
              <a:gd name="T31" fmla="*/ 2147483647 h 203"/>
              <a:gd name="T32" fmla="*/ 2147483647 w 217"/>
              <a:gd name="T33" fmla="*/ 0 h 203"/>
              <a:gd name="T34" fmla="*/ 2147483647 w 217"/>
              <a:gd name="T35" fmla="*/ 2147483647 h 20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7"/>
              <a:gd name="T55" fmla="*/ 0 h 203"/>
              <a:gd name="T56" fmla="*/ 217 w 217"/>
              <a:gd name="T57" fmla="*/ 203 h 20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7" h="203">
                <a:moveTo>
                  <a:pt x="39" y="15"/>
                </a:moveTo>
                <a:lnTo>
                  <a:pt x="80" y="93"/>
                </a:lnTo>
                <a:lnTo>
                  <a:pt x="0" y="152"/>
                </a:lnTo>
                <a:lnTo>
                  <a:pt x="9" y="199"/>
                </a:lnTo>
                <a:lnTo>
                  <a:pt x="19" y="190"/>
                </a:lnTo>
                <a:lnTo>
                  <a:pt x="29" y="203"/>
                </a:lnTo>
                <a:lnTo>
                  <a:pt x="101" y="137"/>
                </a:lnTo>
                <a:lnTo>
                  <a:pt x="141" y="197"/>
                </a:lnTo>
                <a:lnTo>
                  <a:pt x="172" y="193"/>
                </a:lnTo>
                <a:lnTo>
                  <a:pt x="185" y="174"/>
                </a:lnTo>
                <a:lnTo>
                  <a:pt x="136" y="111"/>
                </a:lnTo>
                <a:lnTo>
                  <a:pt x="217" y="29"/>
                </a:lnTo>
                <a:lnTo>
                  <a:pt x="183" y="3"/>
                </a:lnTo>
                <a:lnTo>
                  <a:pt x="115" y="63"/>
                </a:lnTo>
                <a:lnTo>
                  <a:pt x="79" y="0"/>
                </a:lnTo>
                <a:lnTo>
                  <a:pt x="62" y="8"/>
                </a:lnTo>
                <a:lnTo>
                  <a:pt x="50" y="0"/>
                </a:lnTo>
                <a:lnTo>
                  <a:pt x="39" y="15"/>
                </a:lnTo>
                <a:close/>
              </a:path>
            </a:pathLst>
          </a:custGeom>
          <a:solidFill>
            <a:srgbClr val="E87A5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66" name="Freeform 262">
            <a:extLst>
              <a:ext uri="{FF2B5EF4-FFF2-40B4-BE49-F238E27FC236}">
                <a16:creationId xmlns:a16="http://schemas.microsoft.com/office/drawing/2014/main" id="{585FF77A-DA4F-284E-81FA-4D713E7DA5FD}"/>
              </a:ext>
            </a:extLst>
          </p:cNvPr>
          <p:cNvSpPr>
            <a:spLocks/>
          </p:cNvSpPr>
          <p:nvPr/>
        </p:nvSpPr>
        <p:spPr bwMode="auto">
          <a:xfrm>
            <a:off x="3563938" y="4660900"/>
            <a:ext cx="57150" cy="53975"/>
          </a:xfrm>
          <a:custGeom>
            <a:avLst/>
            <a:gdLst>
              <a:gd name="T0" fmla="*/ 2147483647 w 217"/>
              <a:gd name="T1" fmla="*/ 2147483647 h 203"/>
              <a:gd name="T2" fmla="*/ 2147483647 w 217"/>
              <a:gd name="T3" fmla="*/ 2147483647 h 203"/>
              <a:gd name="T4" fmla="*/ 0 w 217"/>
              <a:gd name="T5" fmla="*/ 2147483647 h 203"/>
              <a:gd name="T6" fmla="*/ 2147483647 w 217"/>
              <a:gd name="T7" fmla="*/ 2147483647 h 203"/>
              <a:gd name="T8" fmla="*/ 2147483647 w 217"/>
              <a:gd name="T9" fmla="*/ 2147483647 h 203"/>
              <a:gd name="T10" fmla="*/ 2147483647 w 217"/>
              <a:gd name="T11" fmla="*/ 2147483647 h 203"/>
              <a:gd name="T12" fmla="*/ 2147483647 w 217"/>
              <a:gd name="T13" fmla="*/ 2147483647 h 203"/>
              <a:gd name="T14" fmla="*/ 2147483647 w 217"/>
              <a:gd name="T15" fmla="*/ 2147483647 h 203"/>
              <a:gd name="T16" fmla="*/ 2147483647 w 217"/>
              <a:gd name="T17" fmla="*/ 2147483647 h 203"/>
              <a:gd name="T18" fmla="*/ 2147483647 w 217"/>
              <a:gd name="T19" fmla="*/ 2147483647 h 203"/>
              <a:gd name="T20" fmla="*/ 2147483647 w 217"/>
              <a:gd name="T21" fmla="*/ 2147483647 h 203"/>
              <a:gd name="T22" fmla="*/ 2147483647 w 217"/>
              <a:gd name="T23" fmla="*/ 2147483647 h 203"/>
              <a:gd name="T24" fmla="*/ 2147483647 w 217"/>
              <a:gd name="T25" fmla="*/ 2147483647 h 203"/>
              <a:gd name="T26" fmla="*/ 2147483647 w 217"/>
              <a:gd name="T27" fmla="*/ 2147483647 h 203"/>
              <a:gd name="T28" fmla="*/ 2147483647 w 217"/>
              <a:gd name="T29" fmla="*/ 0 h 203"/>
              <a:gd name="T30" fmla="*/ 2147483647 w 217"/>
              <a:gd name="T31" fmla="*/ 2147483647 h 203"/>
              <a:gd name="T32" fmla="*/ 2147483647 w 217"/>
              <a:gd name="T33" fmla="*/ 0 h 203"/>
              <a:gd name="T34" fmla="*/ 2147483647 w 217"/>
              <a:gd name="T35" fmla="*/ 2147483647 h 20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7"/>
              <a:gd name="T55" fmla="*/ 0 h 203"/>
              <a:gd name="T56" fmla="*/ 217 w 217"/>
              <a:gd name="T57" fmla="*/ 203 h 20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7" h="203">
                <a:moveTo>
                  <a:pt x="39" y="15"/>
                </a:moveTo>
                <a:lnTo>
                  <a:pt x="80" y="93"/>
                </a:lnTo>
                <a:lnTo>
                  <a:pt x="0" y="152"/>
                </a:lnTo>
                <a:lnTo>
                  <a:pt x="9" y="199"/>
                </a:lnTo>
                <a:lnTo>
                  <a:pt x="19" y="190"/>
                </a:lnTo>
                <a:lnTo>
                  <a:pt x="29" y="203"/>
                </a:lnTo>
                <a:lnTo>
                  <a:pt x="101" y="137"/>
                </a:lnTo>
                <a:lnTo>
                  <a:pt x="141" y="197"/>
                </a:lnTo>
                <a:lnTo>
                  <a:pt x="172" y="193"/>
                </a:lnTo>
                <a:lnTo>
                  <a:pt x="185" y="174"/>
                </a:lnTo>
                <a:lnTo>
                  <a:pt x="136" y="111"/>
                </a:lnTo>
                <a:lnTo>
                  <a:pt x="217" y="29"/>
                </a:lnTo>
                <a:lnTo>
                  <a:pt x="183" y="3"/>
                </a:lnTo>
                <a:lnTo>
                  <a:pt x="115" y="63"/>
                </a:lnTo>
                <a:lnTo>
                  <a:pt x="79" y="0"/>
                </a:lnTo>
                <a:lnTo>
                  <a:pt x="62" y="8"/>
                </a:lnTo>
                <a:lnTo>
                  <a:pt x="50" y="0"/>
                </a:lnTo>
                <a:lnTo>
                  <a:pt x="39" y="15"/>
                </a:lnTo>
              </a:path>
            </a:pathLst>
          </a:custGeom>
          <a:noFill/>
          <a:ln w="0">
            <a:solidFill>
              <a:srgbClr val="25221E"/>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67" name="Freeform 263">
            <a:extLst>
              <a:ext uri="{FF2B5EF4-FFF2-40B4-BE49-F238E27FC236}">
                <a16:creationId xmlns:a16="http://schemas.microsoft.com/office/drawing/2014/main" id="{090F3FD2-6FC0-7E48-B52D-0D46BD66882E}"/>
              </a:ext>
            </a:extLst>
          </p:cNvPr>
          <p:cNvSpPr>
            <a:spLocks/>
          </p:cNvSpPr>
          <p:nvPr/>
        </p:nvSpPr>
        <p:spPr bwMode="auto">
          <a:xfrm>
            <a:off x="3565525" y="4711700"/>
            <a:ext cx="36513" cy="50800"/>
          </a:xfrm>
          <a:custGeom>
            <a:avLst/>
            <a:gdLst>
              <a:gd name="T0" fmla="*/ 2147483647 w 133"/>
              <a:gd name="T1" fmla="*/ 2147483647 h 190"/>
              <a:gd name="T2" fmla="*/ 2147483647 w 133"/>
              <a:gd name="T3" fmla="*/ 2147483647 h 190"/>
              <a:gd name="T4" fmla="*/ 2147483647 w 133"/>
              <a:gd name="T5" fmla="*/ 2147483647 h 190"/>
              <a:gd name="T6" fmla="*/ 2147483647 w 133"/>
              <a:gd name="T7" fmla="*/ 2147483647 h 190"/>
              <a:gd name="T8" fmla="*/ 2147483647 w 133"/>
              <a:gd name="T9" fmla="*/ 2147483647 h 190"/>
              <a:gd name="T10" fmla="*/ 2147483647 w 133"/>
              <a:gd name="T11" fmla="*/ 2147483647 h 190"/>
              <a:gd name="T12" fmla="*/ 2147483647 w 133"/>
              <a:gd name="T13" fmla="*/ 2147483647 h 190"/>
              <a:gd name="T14" fmla="*/ 2147483647 w 133"/>
              <a:gd name="T15" fmla="*/ 2147483647 h 190"/>
              <a:gd name="T16" fmla="*/ 2147483647 w 133"/>
              <a:gd name="T17" fmla="*/ 2147483647 h 190"/>
              <a:gd name="T18" fmla="*/ 2147483647 w 133"/>
              <a:gd name="T19" fmla="*/ 2147483647 h 190"/>
              <a:gd name="T20" fmla="*/ 2147483647 w 133"/>
              <a:gd name="T21" fmla="*/ 2147483647 h 190"/>
              <a:gd name="T22" fmla="*/ 2147483647 w 133"/>
              <a:gd name="T23" fmla="*/ 2147483647 h 190"/>
              <a:gd name="T24" fmla="*/ 2147483647 w 133"/>
              <a:gd name="T25" fmla="*/ 2147483647 h 190"/>
              <a:gd name="T26" fmla="*/ 2147483647 w 133"/>
              <a:gd name="T27" fmla="*/ 2147483647 h 190"/>
              <a:gd name="T28" fmla="*/ 2147483647 w 133"/>
              <a:gd name="T29" fmla="*/ 2147483647 h 190"/>
              <a:gd name="T30" fmla="*/ 2147483647 w 133"/>
              <a:gd name="T31" fmla="*/ 2147483647 h 190"/>
              <a:gd name="T32" fmla="*/ 2147483647 w 133"/>
              <a:gd name="T33" fmla="*/ 2147483647 h 190"/>
              <a:gd name="T34" fmla="*/ 2147483647 w 133"/>
              <a:gd name="T35" fmla="*/ 2147483647 h 190"/>
              <a:gd name="T36" fmla="*/ 2147483647 w 133"/>
              <a:gd name="T37" fmla="*/ 2147483647 h 190"/>
              <a:gd name="T38" fmla="*/ 2147483647 w 133"/>
              <a:gd name="T39" fmla="*/ 2147483647 h 190"/>
              <a:gd name="T40" fmla="*/ 2147483647 w 133"/>
              <a:gd name="T41" fmla="*/ 2147483647 h 190"/>
              <a:gd name="T42" fmla="*/ 2147483647 w 133"/>
              <a:gd name="T43" fmla="*/ 2147483647 h 190"/>
              <a:gd name="T44" fmla="*/ 0 w 133"/>
              <a:gd name="T45" fmla="*/ 2147483647 h 190"/>
              <a:gd name="T46" fmla="*/ 2147483647 w 133"/>
              <a:gd name="T47" fmla="*/ 2147483647 h 190"/>
              <a:gd name="T48" fmla="*/ 2147483647 w 133"/>
              <a:gd name="T49" fmla="*/ 2147483647 h 190"/>
              <a:gd name="T50" fmla="*/ 2147483647 w 133"/>
              <a:gd name="T51" fmla="*/ 2147483647 h 190"/>
              <a:gd name="T52" fmla="*/ 2147483647 w 133"/>
              <a:gd name="T53" fmla="*/ 2147483647 h 190"/>
              <a:gd name="T54" fmla="*/ 2147483647 w 133"/>
              <a:gd name="T55" fmla="*/ 2147483647 h 190"/>
              <a:gd name="T56" fmla="*/ 2147483647 w 133"/>
              <a:gd name="T57" fmla="*/ 2147483647 h 190"/>
              <a:gd name="T58" fmla="*/ 2147483647 w 133"/>
              <a:gd name="T59" fmla="*/ 2147483647 h 190"/>
              <a:gd name="T60" fmla="*/ 2147483647 w 133"/>
              <a:gd name="T61" fmla="*/ 2147483647 h 190"/>
              <a:gd name="T62" fmla="*/ 2147483647 w 133"/>
              <a:gd name="T63" fmla="*/ 0 h 19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3"/>
              <a:gd name="T97" fmla="*/ 0 h 190"/>
              <a:gd name="T98" fmla="*/ 133 w 133"/>
              <a:gd name="T99" fmla="*/ 190 h 19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3" h="190">
                <a:moveTo>
                  <a:pt x="83" y="1"/>
                </a:moveTo>
                <a:lnTo>
                  <a:pt x="90" y="2"/>
                </a:lnTo>
                <a:lnTo>
                  <a:pt x="96" y="4"/>
                </a:lnTo>
                <a:lnTo>
                  <a:pt x="102" y="8"/>
                </a:lnTo>
                <a:lnTo>
                  <a:pt x="106" y="13"/>
                </a:lnTo>
                <a:lnTo>
                  <a:pt x="112" y="17"/>
                </a:lnTo>
                <a:lnTo>
                  <a:pt x="116" y="23"/>
                </a:lnTo>
                <a:lnTo>
                  <a:pt x="120" y="29"/>
                </a:lnTo>
                <a:lnTo>
                  <a:pt x="124" y="36"/>
                </a:lnTo>
                <a:lnTo>
                  <a:pt x="126" y="44"/>
                </a:lnTo>
                <a:lnTo>
                  <a:pt x="129" y="52"/>
                </a:lnTo>
                <a:lnTo>
                  <a:pt x="131" y="60"/>
                </a:lnTo>
                <a:lnTo>
                  <a:pt x="132" y="69"/>
                </a:lnTo>
                <a:lnTo>
                  <a:pt x="133" y="78"/>
                </a:lnTo>
                <a:lnTo>
                  <a:pt x="133" y="87"/>
                </a:lnTo>
                <a:lnTo>
                  <a:pt x="132" y="97"/>
                </a:lnTo>
                <a:lnTo>
                  <a:pt x="131" y="106"/>
                </a:lnTo>
                <a:lnTo>
                  <a:pt x="129" y="117"/>
                </a:lnTo>
                <a:lnTo>
                  <a:pt x="126" y="125"/>
                </a:lnTo>
                <a:lnTo>
                  <a:pt x="123" y="134"/>
                </a:lnTo>
                <a:lnTo>
                  <a:pt x="119" y="142"/>
                </a:lnTo>
                <a:lnTo>
                  <a:pt x="115" y="150"/>
                </a:lnTo>
                <a:lnTo>
                  <a:pt x="110" y="157"/>
                </a:lnTo>
                <a:lnTo>
                  <a:pt x="105" y="164"/>
                </a:lnTo>
                <a:lnTo>
                  <a:pt x="101" y="170"/>
                </a:lnTo>
                <a:lnTo>
                  <a:pt x="95" y="175"/>
                </a:lnTo>
                <a:lnTo>
                  <a:pt x="89" y="180"/>
                </a:lnTo>
                <a:lnTo>
                  <a:pt x="82" y="183"/>
                </a:lnTo>
                <a:lnTo>
                  <a:pt x="76" y="187"/>
                </a:lnTo>
                <a:lnTo>
                  <a:pt x="69" y="189"/>
                </a:lnTo>
                <a:lnTo>
                  <a:pt x="63" y="190"/>
                </a:lnTo>
                <a:lnTo>
                  <a:pt x="56" y="190"/>
                </a:lnTo>
                <a:lnTo>
                  <a:pt x="49" y="190"/>
                </a:lnTo>
                <a:lnTo>
                  <a:pt x="43" y="188"/>
                </a:lnTo>
                <a:lnTo>
                  <a:pt x="37" y="185"/>
                </a:lnTo>
                <a:lnTo>
                  <a:pt x="32" y="182"/>
                </a:lnTo>
                <a:lnTo>
                  <a:pt x="26" y="177"/>
                </a:lnTo>
                <a:lnTo>
                  <a:pt x="21" y="173"/>
                </a:lnTo>
                <a:lnTo>
                  <a:pt x="16" y="167"/>
                </a:lnTo>
                <a:lnTo>
                  <a:pt x="13" y="161"/>
                </a:lnTo>
                <a:lnTo>
                  <a:pt x="9" y="154"/>
                </a:lnTo>
                <a:lnTo>
                  <a:pt x="6" y="147"/>
                </a:lnTo>
                <a:lnTo>
                  <a:pt x="3" y="139"/>
                </a:lnTo>
                <a:lnTo>
                  <a:pt x="2" y="131"/>
                </a:lnTo>
                <a:lnTo>
                  <a:pt x="0" y="121"/>
                </a:lnTo>
                <a:lnTo>
                  <a:pt x="0" y="112"/>
                </a:lnTo>
                <a:lnTo>
                  <a:pt x="0" y="103"/>
                </a:lnTo>
                <a:lnTo>
                  <a:pt x="1" y="93"/>
                </a:lnTo>
                <a:lnTo>
                  <a:pt x="2" y="84"/>
                </a:lnTo>
                <a:lnTo>
                  <a:pt x="3" y="74"/>
                </a:lnTo>
                <a:lnTo>
                  <a:pt x="7" y="65"/>
                </a:lnTo>
                <a:lnTo>
                  <a:pt x="9" y="56"/>
                </a:lnTo>
                <a:lnTo>
                  <a:pt x="14" y="48"/>
                </a:lnTo>
                <a:lnTo>
                  <a:pt x="18" y="39"/>
                </a:lnTo>
                <a:lnTo>
                  <a:pt x="22" y="32"/>
                </a:lnTo>
                <a:lnTo>
                  <a:pt x="27" y="27"/>
                </a:lnTo>
                <a:lnTo>
                  <a:pt x="33" y="20"/>
                </a:lnTo>
                <a:lnTo>
                  <a:pt x="39" y="15"/>
                </a:lnTo>
                <a:lnTo>
                  <a:pt x="44" y="10"/>
                </a:lnTo>
                <a:lnTo>
                  <a:pt x="50" y="7"/>
                </a:lnTo>
                <a:lnTo>
                  <a:pt x="57" y="3"/>
                </a:lnTo>
                <a:lnTo>
                  <a:pt x="63" y="1"/>
                </a:lnTo>
                <a:lnTo>
                  <a:pt x="70" y="0"/>
                </a:lnTo>
                <a:lnTo>
                  <a:pt x="76" y="0"/>
                </a:lnTo>
                <a:lnTo>
                  <a:pt x="83" y="1"/>
                </a:lnTo>
                <a:close/>
              </a:path>
            </a:pathLst>
          </a:custGeom>
          <a:solidFill>
            <a:srgbClr val="5D686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68" name="Freeform 264">
            <a:extLst>
              <a:ext uri="{FF2B5EF4-FFF2-40B4-BE49-F238E27FC236}">
                <a16:creationId xmlns:a16="http://schemas.microsoft.com/office/drawing/2014/main" id="{F7113B79-3BF2-A44C-8FE3-DD7737A10163}"/>
              </a:ext>
            </a:extLst>
          </p:cNvPr>
          <p:cNvSpPr>
            <a:spLocks/>
          </p:cNvSpPr>
          <p:nvPr/>
        </p:nvSpPr>
        <p:spPr bwMode="auto">
          <a:xfrm>
            <a:off x="3565525" y="4711700"/>
            <a:ext cx="36513" cy="50800"/>
          </a:xfrm>
          <a:custGeom>
            <a:avLst/>
            <a:gdLst>
              <a:gd name="T0" fmla="*/ 2147483647 w 133"/>
              <a:gd name="T1" fmla="*/ 2147483647 h 190"/>
              <a:gd name="T2" fmla="*/ 2147483647 w 133"/>
              <a:gd name="T3" fmla="*/ 2147483647 h 190"/>
              <a:gd name="T4" fmla="*/ 2147483647 w 133"/>
              <a:gd name="T5" fmla="*/ 2147483647 h 190"/>
              <a:gd name="T6" fmla="*/ 2147483647 w 133"/>
              <a:gd name="T7" fmla="*/ 2147483647 h 190"/>
              <a:gd name="T8" fmla="*/ 2147483647 w 133"/>
              <a:gd name="T9" fmla="*/ 2147483647 h 190"/>
              <a:gd name="T10" fmla="*/ 2147483647 w 133"/>
              <a:gd name="T11" fmla="*/ 2147483647 h 190"/>
              <a:gd name="T12" fmla="*/ 2147483647 w 133"/>
              <a:gd name="T13" fmla="*/ 2147483647 h 190"/>
              <a:gd name="T14" fmla="*/ 2147483647 w 133"/>
              <a:gd name="T15" fmla="*/ 2147483647 h 190"/>
              <a:gd name="T16" fmla="*/ 2147483647 w 133"/>
              <a:gd name="T17" fmla="*/ 2147483647 h 190"/>
              <a:gd name="T18" fmla="*/ 2147483647 w 133"/>
              <a:gd name="T19" fmla="*/ 2147483647 h 190"/>
              <a:gd name="T20" fmla="*/ 2147483647 w 133"/>
              <a:gd name="T21" fmla="*/ 2147483647 h 190"/>
              <a:gd name="T22" fmla="*/ 2147483647 w 133"/>
              <a:gd name="T23" fmla="*/ 2147483647 h 190"/>
              <a:gd name="T24" fmla="*/ 2147483647 w 133"/>
              <a:gd name="T25" fmla="*/ 2147483647 h 190"/>
              <a:gd name="T26" fmla="*/ 2147483647 w 133"/>
              <a:gd name="T27" fmla="*/ 2147483647 h 190"/>
              <a:gd name="T28" fmla="*/ 2147483647 w 133"/>
              <a:gd name="T29" fmla="*/ 2147483647 h 190"/>
              <a:gd name="T30" fmla="*/ 2147483647 w 133"/>
              <a:gd name="T31" fmla="*/ 2147483647 h 190"/>
              <a:gd name="T32" fmla="*/ 2147483647 w 133"/>
              <a:gd name="T33" fmla="*/ 2147483647 h 190"/>
              <a:gd name="T34" fmla="*/ 2147483647 w 133"/>
              <a:gd name="T35" fmla="*/ 2147483647 h 190"/>
              <a:gd name="T36" fmla="*/ 2147483647 w 133"/>
              <a:gd name="T37" fmla="*/ 2147483647 h 190"/>
              <a:gd name="T38" fmla="*/ 2147483647 w 133"/>
              <a:gd name="T39" fmla="*/ 2147483647 h 190"/>
              <a:gd name="T40" fmla="*/ 2147483647 w 133"/>
              <a:gd name="T41" fmla="*/ 2147483647 h 190"/>
              <a:gd name="T42" fmla="*/ 2147483647 w 133"/>
              <a:gd name="T43" fmla="*/ 2147483647 h 190"/>
              <a:gd name="T44" fmla="*/ 0 w 133"/>
              <a:gd name="T45" fmla="*/ 2147483647 h 190"/>
              <a:gd name="T46" fmla="*/ 2147483647 w 133"/>
              <a:gd name="T47" fmla="*/ 2147483647 h 190"/>
              <a:gd name="T48" fmla="*/ 2147483647 w 133"/>
              <a:gd name="T49" fmla="*/ 2147483647 h 190"/>
              <a:gd name="T50" fmla="*/ 2147483647 w 133"/>
              <a:gd name="T51" fmla="*/ 2147483647 h 190"/>
              <a:gd name="T52" fmla="*/ 2147483647 w 133"/>
              <a:gd name="T53" fmla="*/ 2147483647 h 190"/>
              <a:gd name="T54" fmla="*/ 2147483647 w 133"/>
              <a:gd name="T55" fmla="*/ 2147483647 h 190"/>
              <a:gd name="T56" fmla="*/ 2147483647 w 133"/>
              <a:gd name="T57" fmla="*/ 2147483647 h 190"/>
              <a:gd name="T58" fmla="*/ 2147483647 w 133"/>
              <a:gd name="T59" fmla="*/ 2147483647 h 190"/>
              <a:gd name="T60" fmla="*/ 2147483647 w 133"/>
              <a:gd name="T61" fmla="*/ 2147483647 h 190"/>
              <a:gd name="T62" fmla="*/ 2147483647 w 133"/>
              <a:gd name="T63" fmla="*/ 0 h 19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3"/>
              <a:gd name="T97" fmla="*/ 0 h 190"/>
              <a:gd name="T98" fmla="*/ 133 w 133"/>
              <a:gd name="T99" fmla="*/ 190 h 19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3" h="190">
                <a:moveTo>
                  <a:pt x="83" y="1"/>
                </a:moveTo>
                <a:lnTo>
                  <a:pt x="90" y="2"/>
                </a:lnTo>
                <a:lnTo>
                  <a:pt x="96" y="4"/>
                </a:lnTo>
                <a:lnTo>
                  <a:pt x="102" y="8"/>
                </a:lnTo>
                <a:lnTo>
                  <a:pt x="106" y="13"/>
                </a:lnTo>
                <a:lnTo>
                  <a:pt x="112" y="17"/>
                </a:lnTo>
                <a:lnTo>
                  <a:pt x="116" y="23"/>
                </a:lnTo>
                <a:lnTo>
                  <a:pt x="120" y="29"/>
                </a:lnTo>
                <a:lnTo>
                  <a:pt x="124" y="36"/>
                </a:lnTo>
                <a:lnTo>
                  <a:pt x="126" y="44"/>
                </a:lnTo>
                <a:lnTo>
                  <a:pt x="129" y="52"/>
                </a:lnTo>
                <a:lnTo>
                  <a:pt x="131" y="60"/>
                </a:lnTo>
                <a:lnTo>
                  <a:pt x="132" y="69"/>
                </a:lnTo>
                <a:lnTo>
                  <a:pt x="133" y="78"/>
                </a:lnTo>
                <a:lnTo>
                  <a:pt x="133" y="87"/>
                </a:lnTo>
                <a:lnTo>
                  <a:pt x="132" y="97"/>
                </a:lnTo>
                <a:lnTo>
                  <a:pt x="131" y="106"/>
                </a:lnTo>
                <a:lnTo>
                  <a:pt x="129" y="117"/>
                </a:lnTo>
                <a:lnTo>
                  <a:pt x="126" y="125"/>
                </a:lnTo>
                <a:lnTo>
                  <a:pt x="123" y="134"/>
                </a:lnTo>
                <a:lnTo>
                  <a:pt x="119" y="142"/>
                </a:lnTo>
                <a:lnTo>
                  <a:pt x="115" y="150"/>
                </a:lnTo>
                <a:lnTo>
                  <a:pt x="110" y="157"/>
                </a:lnTo>
                <a:lnTo>
                  <a:pt x="105" y="164"/>
                </a:lnTo>
                <a:lnTo>
                  <a:pt x="101" y="170"/>
                </a:lnTo>
                <a:lnTo>
                  <a:pt x="95" y="175"/>
                </a:lnTo>
                <a:lnTo>
                  <a:pt x="89" y="180"/>
                </a:lnTo>
                <a:lnTo>
                  <a:pt x="82" y="183"/>
                </a:lnTo>
                <a:lnTo>
                  <a:pt x="76" y="187"/>
                </a:lnTo>
                <a:lnTo>
                  <a:pt x="69" y="189"/>
                </a:lnTo>
                <a:lnTo>
                  <a:pt x="63" y="190"/>
                </a:lnTo>
                <a:lnTo>
                  <a:pt x="56" y="190"/>
                </a:lnTo>
                <a:lnTo>
                  <a:pt x="49" y="190"/>
                </a:lnTo>
                <a:lnTo>
                  <a:pt x="43" y="188"/>
                </a:lnTo>
                <a:lnTo>
                  <a:pt x="37" y="185"/>
                </a:lnTo>
                <a:lnTo>
                  <a:pt x="32" y="182"/>
                </a:lnTo>
                <a:lnTo>
                  <a:pt x="26" y="177"/>
                </a:lnTo>
                <a:lnTo>
                  <a:pt x="21" y="173"/>
                </a:lnTo>
                <a:lnTo>
                  <a:pt x="16" y="167"/>
                </a:lnTo>
                <a:lnTo>
                  <a:pt x="13" y="161"/>
                </a:lnTo>
                <a:lnTo>
                  <a:pt x="9" y="154"/>
                </a:lnTo>
                <a:lnTo>
                  <a:pt x="6" y="147"/>
                </a:lnTo>
                <a:lnTo>
                  <a:pt x="3" y="139"/>
                </a:lnTo>
                <a:lnTo>
                  <a:pt x="2" y="131"/>
                </a:lnTo>
                <a:lnTo>
                  <a:pt x="0" y="121"/>
                </a:lnTo>
                <a:lnTo>
                  <a:pt x="0" y="112"/>
                </a:lnTo>
                <a:lnTo>
                  <a:pt x="0" y="103"/>
                </a:lnTo>
                <a:lnTo>
                  <a:pt x="1" y="93"/>
                </a:lnTo>
                <a:lnTo>
                  <a:pt x="2" y="84"/>
                </a:lnTo>
                <a:lnTo>
                  <a:pt x="3" y="74"/>
                </a:lnTo>
                <a:lnTo>
                  <a:pt x="7" y="65"/>
                </a:lnTo>
                <a:lnTo>
                  <a:pt x="9" y="56"/>
                </a:lnTo>
                <a:lnTo>
                  <a:pt x="14" y="48"/>
                </a:lnTo>
                <a:lnTo>
                  <a:pt x="18" y="39"/>
                </a:lnTo>
                <a:lnTo>
                  <a:pt x="22" y="32"/>
                </a:lnTo>
                <a:lnTo>
                  <a:pt x="27" y="27"/>
                </a:lnTo>
                <a:lnTo>
                  <a:pt x="33" y="20"/>
                </a:lnTo>
                <a:lnTo>
                  <a:pt x="39" y="15"/>
                </a:lnTo>
                <a:lnTo>
                  <a:pt x="44" y="10"/>
                </a:lnTo>
                <a:lnTo>
                  <a:pt x="50" y="7"/>
                </a:lnTo>
                <a:lnTo>
                  <a:pt x="57" y="3"/>
                </a:lnTo>
                <a:lnTo>
                  <a:pt x="63" y="1"/>
                </a:lnTo>
                <a:lnTo>
                  <a:pt x="70" y="0"/>
                </a:lnTo>
                <a:lnTo>
                  <a:pt x="76" y="0"/>
                </a:lnTo>
                <a:lnTo>
                  <a:pt x="83" y="1"/>
                </a:lnTo>
              </a:path>
            </a:pathLst>
          </a:custGeom>
          <a:noFill/>
          <a:ln w="0">
            <a:solidFill>
              <a:srgbClr val="25221E"/>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69" name="Freeform 265">
            <a:extLst>
              <a:ext uri="{FF2B5EF4-FFF2-40B4-BE49-F238E27FC236}">
                <a16:creationId xmlns:a16="http://schemas.microsoft.com/office/drawing/2014/main" id="{201900D7-25DD-534B-854F-C9378B6B6EE4}"/>
              </a:ext>
            </a:extLst>
          </p:cNvPr>
          <p:cNvSpPr>
            <a:spLocks/>
          </p:cNvSpPr>
          <p:nvPr/>
        </p:nvSpPr>
        <p:spPr bwMode="auto">
          <a:xfrm>
            <a:off x="3575050" y="4722813"/>
            <a:ext cx="14288" cy="26987"/>
          </a:xfrm>
          <a:custGeom>
            <a:avLst/>
            <a:gdLst>
              <a:gd name="T0" fmla="*/ 2147483647 w 53"/>
              <a:gd name="T1" fmla="*/ 0 h 103"/>
              <a:gd name="T2" fmla="*/ 2147483647 w 53"/>
              <a:gd name="T3" fmla="*/ 2147483647 h 103"/>
              <a:gd name="T4" fmla="*/ 2147483647 w 53"/>
              <a:gd name="T5" fmla="*/ 2147483647 h 103"/>
              <a:gd name="T6" fmla="*/ 2147483647 w 53"/>
              <a:gd name="T7" fmla="*/ 2147483647 h 103"/>
              <a:gd name="T8" fmla="*/ 2147483647 w 53"/>
              <a:gd name="T9" fmla="*/ 2147483647 h 103"/>
              <a:gd name="T10" fmla="*/ 2147483647 w 53"/>
              <a:gd name="T11" fmla="*/ 2147483647 h 103"/>
              <a:gd name="T12" fmla="*/ 2147483647 w 53"/>
              <a:gd name="T13" fmla="*/ 2147483647 h 103"/>
              <a:gd name="T14" fmla="*/ 2147483647 w 53"/>
              <a:gd name="T15" fmla="*/ 2147483647 h 103"/>
              <a:gd name="T16" fmla="*/ 2147483647 w 53"/>
              <a:gd name="T17" fmla="*/ 2147483647 h 103"/>
              <a:gd name="T18" fmla="*/ 2147483647 w 53"/>
              <a:gd name="T19" fmla="*/ 2147483647 h 103"/>
              <a:gd name="T20" fmla="*/ 2147483647 w 53"/>
              <a:gd name="T21" fmla="*/ 2147483647 h 103"/>
              <a:gd name="T22" fmla="*/ 2147483647 w 53"/>
              <a:gd name="T23" fmla="*/ 2147483647 h 103"/>
              <a:gd name="T24" fmla="*/ 2147483647 w 53"/>
              <a:gd name="T25" fmla="*/ 2147483647 h 103"/>
              <a:gd name="T26" fmla="*/ 2147483647 w 53"/>
              <a:gd name="T27" fmla="*/ 2147483647 h 103"/>
              <a:gd name="T28" fmla="*/ 2147483647 w 53"/>
              <a:gd name="T29" fmla="*/ 2147483647 h 103"/>
              <a:gd name="T30" fmla="*/ 2147483647 w 53"/>
              <a:gd name="T31" fmla="*/ 2147483647 h 103"/>
              <a:gd name="T32" fmla="*/ 2147483647 w 53"/>
              <a:gd name="T33" fmla="*/ 2147483647 h 103"/>
              <a:gd name="T34" fmla="*/ 2147483647 w 53"/>
              <a:gd name="T35" fmla="*/ 2147483647 h 103"/>
              <a:gd name="T36" fmla="*/ 2147483647 w 53"/>
              <a:gd name="T37" fmla="*/ 2147483647 h 103"/>
              <a:gd name="T38" fmla="*/ 2147483647 w 53"/>
              <a:gd name="T39" fmla="*/ 2147483647 h 103"/>
              <a:gd name="T40" fmla="*/ 2147483647 w 53"/>
              <a:gd name="T41" fmla="*/ 2147483647 h 103"/>
              <a:gd name="T42" fmla="*/ 0 w 53"/>
              <a:gd name="T43" fmla="*/ 2147483647 h 103"/>
              <a:gd name="T44" fmla="*/ 0 w 53"/>
              <a:gd name="T45" fmla="*/ 2147483647 h 103"/>
              <a:gd name="T46" fmla="*/ 0 w 53"/>
              <a:gd name="T47" fmla="*/ 2147483647 h 103"/>
              <a:gd name="T48" fmla="*/ 2147483647 w 53"/>
              <a:gd name="T49" fmla="*/ 2147483647 h 103"/>
              <a:gd name="T50" fmla="*/ 2147483647 w 53"/>
              <a:gd name="T51" fmla="*/ 2147483647 h 103"/>
              <a:gd name="T52" fmla="*/ 2147483647 w 53"/>
              <a:gd name="T53" fmla="*/ 2147483647 h 103"/>
              <a:gd name="T54" fmla="*/ 2147483647 w 53"/>
              <a:gd name="T55" fmla="*/ 2147483647 h 103"/>
              <a:gd name="T56" fmla="*/ 2147483647 w 53"/>
              <a:gd name="T57" fmla="*/ 2147483647 h 103"/>
              <a:gd name="T58" fmla="*/ 2147483647 w 53"/>
              <a:gd name="T59" fmla="*/ 2147483647 h 103"/>
              <a:gd name="T60" fmla="*/ 2147483647 w 53"/>
              <a:gd name="T61" fmla="*/ 2147483647 h 103"/>
              <a:gd name="T62" fmla="*/ 2147483647 w 53"/>
              <a:gd name="T63" fmla="*/ 0 h 103"/>
              <a:gd name="T64" fmla="*/ 2147483647 w 53"/>
              <a:gd name="T65" fmla="*/ 0 h 1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3"/>
              <a:gd name="T100" fmla="*/ 0 h 103"/>
              <a:gd name="T101" fmla="*/ 53 w 53"/>
              <a:gd name="T102" fmla="*/ 103 h 1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3" h="103">
                <a:moveTo>
                  <a:pt x="35" y="0"/>
                </a:moveTo>
                <a:lnTo>
                  <a:pt x="40" y="2"/>
                </a:lnTo>
                <a:lnTo>
                  <a:pt x="45" y="6"/>
                </a:lnTo>
                <a:lnTo>
                  <a:pt x="48" y="12"/>
                </a:lnTo>
                <a:lnTo>
                  <a:pt x="50" y="19"/>
                </a:lnTo>
                <a:lnTo>
                  <a:pt x="53" y="27"/>
                </a:lnTo>
                <a:lnTo>
                  <a:pt x="53" y="35"/>
                </a:lnTo>
                <a:lnTo>
                  <a:pt x="53" y="46"/>
                </a:lnTo>
                <a:lnTo>
                  <a:pt x="52" y="56"/>
                </a:lnTo>
                <a:lnTo>
                  <a:pt x="49" y="67"/>
                </a:lnTo>
                <a:lnTo>
                  <a:pt x="46" y="76"/>
                </a:lnTo>
                <a:lnTo>
                  <a:pt x="42" y="84"/>
                </a:lnTo>
                <a:lnTo>
                  <a:pt x="38" y="91"/>
                </a:lnTo>
                <a:lnTo>
                  <a:pt x="33" y="97"/>
                </a:lnTo>
                <a:lnTo>
                  <a:pt x="28" y="101"/>
                </a:lnTo>
                <a:lnTo>
                  <a:pt x="22" y="103"/>
                </a:lnTo>
                <a:lnTo>
                  <a:pt x="18" y="103"/>
                </a:lnTo>
                <a:lnTo>
                  <a:pt x="12" y="101"/>
                </a:lnTo>
                <a:lnTo>
                  <a:pt x="8" y="97"/>
                </a:lnTo>
                <a:lnTo>
                  <a:pt x="5" y="91"/>
                </a:lnTo>
                <a:lnTo>
                  <a:pt x="3" y="84"/>
                </a:lnTo>
                <a:lnTo>
                  <a:pt x="0" y="76"/>
                </a:lnTo>
                <a:lnTo>
                  <a:pt x="0" y="68"/>
                </a:lnTo>
                <a:lnTo>
                  <a:pt x="0" y="57"/>
                </a:lnTo>
                <a:lnTo>
                  <a:pt x="1" y="47"/>
                </a:lnTo>
                <a:lnTo>
                  <a:pt x="4" y="36"/>
                </a:lnTo>
                <a:lnTo>
                  <a:pt x="7" y="27"/>
                </a:lnTo>
                <a:lnTo>
                  <a:pt x="11" y="19"/>
                </a:lnTo>
                <a:lnTo>
                  <a:pt x="15" y="12"/>
                </a:lnTo>
                <a:lnTo>
                  <a:pt x="20" y="6"/>
                </a:lnTo>
                <a:lnTo>
                  <a:pt x="25" y="2"/>
                </a:lnTo>
                <a:lnTo>
                  <a:pt x="31" y="0"/>
                </a:lnTo>
                <a:lnTo>
                  <a:pt x="35" y="0"/>
                </a:lnTo>
                <a:close/>
              </a:path>
            </a:pathLst>
          </a:custGeom>
          <a:solidFill>
            <a:srgbClr val="96AEB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70" name="Freeform 266">
            <a:extLst>
              <a:ext uri="{FF2B5EF4-FFF2-40B4-BE49-F238E27FC236}">
                <a16:creationId xmlns:a16="http://schemas.microsoft.com/office/drawing/2014/main" id="{7F80DEA8-BE7B-1F42-ABBC-0AC81DC8C43C}"/>
              </a:ext>
            </a:extLst>
          </p:cNvPr>
          <p:cNvSpPr>
            <a:spLocks/>
          </p:cNvSpPr>
          <p:nvPr/>
        </p:nvSpPr>
        <p:spPr bwMode="auto">
          <a:xfrm>
            <a:off x="3575050" y="4722813"/>
            <a:ext cx="14288" cy="26987"/>
          </a:xfrm>
          <a:custGeom>
            <a:avLst/>
            <a:gdLst>
              <a:gd name="T0" fmla="*/ 2147483647 w 53"/>
              <a:gd name="T1" fmla="*/ 0 h 103"/>
              <a:gd name="T2" fmla="*/ 2147483647 w 53"/>
              <a:gd name="T3" fmla="*/ 2147483647 h 103"/>
              <a:gd name="T4" fmla="*/ 2147483647 w 53"/>
              <a:gd name="T5" fmla="*/ 2147483647 h 103"/>
              <a:gd name="T6" fmla="*/ 2147483647 w 53"/>
              <a:gd name="T7" fmla="*/ 2147483647 h 103"/>
              <a:gd name="T8" fmla="*/ 2147483647 w 53"/>
              <a:gd name="T9" fmla="*/ 2147483647 h 103"/>
              <a:gd name="T10" fmla="*/ 2147483647 w 53"/>
              <a:gd name="T11" fmla="*/ 2147483647 h 103"/>
              <a:gd name="T12" fmla="*/ 2147483647 w 53"/>
              <a:gd name="T13" fmla="*/ 2147483647 h 103"/>
              <a:gd name="T14" fmla="*/ 2147483647 w 53"/>
              <a:gd name="T15" fmla="*/ 2147483647 h 103"/>
              <a:gd name="T16" fmla="*/ 2147483647 w 53"/>
              <a:gd name="T17" fmla="*/ 2147483647 h 103"/>
              <a:gd name="T18" fmla="*/ 2147483647 w 53"/>
              <a:gd name="T19" fmla="*/ 2147483647 h 103"/>
              <a:gd name="T20" fmla="*/ 2147483647 w 53"/>
              <a:gd name="T21" fmla="*/ 2147483647 h 103"/>
              <a:gd name="T22" fmla="*/ 2147483647 w 53"/>
              <a:gd name="T23" fmla="*/ 2147483647 h 103"/>
              <a:gd name="T24" fmla="*/ 2147483647 w 53"/>
              <a:gd name="T25" fmla="*/ 2147483647 h 103"/>
              <a:gd name="T26" fmla="*/ 2147483647 w 53"/>
              <a:gd name="T27" fmla="*/ 2147483647 h 103"/>
              <a:gd name="T28" fmla="*/ 2147483647 w 53"/>
              <a:gd name="T29" fmla="*/ 2147483647 h 103"/>
              <a:gd name="T30" fmla="*/ 2147483647 w 53"/>
              <a:gd name="T31" fmla="*/ 2147483647 h 103"/>
              <a:gd name="T32" fmla="*/ 2147483647 w 53"/>
              <a:gd name="T33" fmla="*/ 2147483647 h 103"/>
              <a:gd name="T34" fmla="*/ 2147483647 w 53"/>
              <a:gd name="T35" fmla="*/ 2147483647 h 103"/>
              <a:gd name="T36" fmla="*/ 2147483647 w 53"/>
              <a:gd name="T37" fmla="*/ 2147483647 h 103"/>
              <a:gd name="T38" fmla="*/ 2147483647 w 53"/>
              <a:gd name="T39" fmla="*/ 2147483647 h 103"/>
              <a:gd name="T40" fmla="*/ 2147483647 w 53"/>
              <a:gd name="T41" fmla="*/ 2147483647 h 103"/>
              <a:gd name="T42" fmla="*/ 0 w 53"/>
              <a:gd name="T43" fmla="*/ 2147483647 h 103"/>
              <a:gd name="T44" fmla="*/ 0 w 53"/>
              <a:gd name="T45" fmla="*/ 2147483647 h 103"/>
              <a:gd name="T46" fmla="*/ 0 w 53"/>
              <a:gd name="T47" fmla="*/ 2147483647 h 103"/>
              <a:gd name="T48" fmla="*/ 2147483647 w 53"/>
              <a:gd name="T49" fmla="*/ 2147483647 h 103"/>
              <a:gd name="T50" fmla="*/ 2147483647 w 53"/>
              <a:gd name="T51" fmla="*/ 2147483647 h 103"/>
              <a:gd name="T52" fmla="*/ 2147483647 w 53"/>
              <a:gd name="T53" fmla="*/ 2147483647 h 103"/>
              <a:gd name="T54" fmla="*/ 2147483647 w 53"/>
              <a:gd name="T55" fmla="*/ 2147483647 h 103"/>
              <a:gd name="T56" fmla="*/ 2147483647 w 53"/>
              <a:gd name="T57" fmla="*/ 2147483647 h 103"/>
              <a:gd name="T58" fmla="*/ 2147483647 w 53"/>
              <a:gd name="T59" fmla="*/ 2147483647 h 103"/>
              <a:gd name="T60" fmla="*/ 2147483647 w 53"/>
              <a:gd name="T61" fmla="*/ 2147483647 h 103"/>
              <a:gd name="T62" fmla="*/ 2147483647 w 53"/>
              <a:gd name="T63" fmla="*/ 0 h 103"/>
              <a:gd name="T64" fmla="*/ 2147483647 w 53"/>
              <a:gd name="T65" fmla="*/ 0 h 1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3"/>
              <a:gd name="T100" fmla="*/ 0 h 103"/>
              <a:gd name="T101" fmla="*/ 53 w 53"/>
              <a:gd name="T102" fmla="*/ 103 h 1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3" h="103">
                <a:moveTo>
                  <a:pt x="35" y="0"/>
                </a:moveTo>
                <a:lnTo>
                  <a:pt x="40" y="2"/>
                </a:lnTo>
                <a:lnTo>
                  <a:pt x="45" y="6"/>
                </a:lnTo>
                <a:lnTo>
                  <a:pt x="48" y="12"/>
                </a:lnTo>
                <a:lnTo>
                  <a:pt x="50" y="19"/>
                </a:lnTo>
                <a:lnTo>
                  <a:pt x="53" y="27"/>
                </a:lnTo>
                <a:lnTo>
                  <a:pt x="53" y="35"/>
                </a:lnTo>
                <a:lnTo>
                  <a:pt x="53" y="46"/>
                </a:lnTo>
                <a:lnTo>
                  <a:pt x="52" y="56"/>
                </a:lnTo>
                <a:lnTo>
                  <a:pt x="49" y="67"/>
                </a:lnTo>
                <a:lnTo>
                  <a:pt x="46" y="76"/>
                </a:lnTo>
                <a:lnTo>
                  <a:pt x="42" y="84"/>
                </a:lnTo>
                <a:lnTo>
                  <a:pt x="38" y="91"/>
                </a:lnTo>
                <a:lnTo>
                  <a:pt x="33" y="97"/>
                </a:lnTo>
                <a:lnTo>
                  <a:pt x="28" y="101"/>
                </a:lnTo>
                <a:lnTo>
                  <a:pt x="22" y="103"/>
                </a:lnTo>
                <a:lnTo>
                  <a:pt x="18" y="103"/>
                </a:lnTo>
                <a:lnTo>
                  <a:pt x="12" y="101"/>
                </a:lnTo>
                <a:lnTo>
                  <a:pt x="8" y="97"/>
                </a:lnTo>
                <a:lnTo>
                  <a:pt x="5" y="91"/>
                </a:lnTo>
                <a:lnTo>
                  <a:pt x="3" y="84"/>
                </a:lnTo>
                <a:lnTo>
                  <a:pt x="0" y="76"/>
                </a:lnTo>
                <a:lnTo>
                  <a:pt x="0" y="68"/>
                </a:lnTo>
                <a:lnTo>
                  <a:pt x="0" y="57"/>
                </a:lnTo>
                <a:lnTo>
                  <a:pt x="1" y="47"/>
                </a:lnTo>
                <a:lnTo>
                  <a:pt x="4" y="36"/>
                </a:lnTo>
                <a:lnTo>
                  <a:pt x="7" y="27"/>
                </a:lnTo>
                <a:lnTo>
                  <a:pt x="11" y="19"/>
                </a:lnTo>
                <a:lnTo>
                  <a:pt x="15" y="12"/>
                </a:lnTo>
                <a:lnTo>
                  <a:pt x="20" y="6"/>
                </a:lnTo>
                <a:lnTo>
                  <a:pt x="25" y="2"/>
                </a:lnTo>
                <a:lnTo>
                  <a:pt x="31" y="0"/>
                </a:lnTo>
                <a:lnTo>
                  <a:pt x="35" y="0"/>
                </a:lnTo>
              </a:path>
            </a:pathLst>
          </a:custGeom>
          <a:noFill/>
          <a:ln w="0">
            <a:solidFill>
              <a:srgbClr val="25221E"/>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71" name="Line 267">
            <a:extLst>
              <a:ext uri="{FF2B5EF4-FFF2-40B4-BE49-F238E27FC236}">
                <a16:creationId xmlns:a16="http://schemas.microsoft.com/office/drawing/2014/main" id="{121F834B-8C86-F545-BEC7-3EA38C9134FE}"/>
              </a:ext>
            </a:extLst>
          </p:cNvPr>
          <p:cNvSpPr>
            <a:spLocks noChangeShapeType="1"/>
          </p:cNvSpPr>
          <p:nvPr/>
        </p:nvSpPr>
        <p:spPr bwMode="auto">
          <a:xfrm flipH="1" flipV="1">
            <a:off x="3125788" y="4852988"/>
            <a:ext cx="136525" cy="31750"/>
          </a:xfrm>
          <a:prstGeom prst="line">
            <a:avLst/>
          </a:prstGeom>
          <a:noFill/>
          <a:ln w="3175">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772" name="Line 268">
            <a:extLst>
              <a:ext uri="{FF2B5EF4-FFF2-40B4-BE49-F238E27FC236}">
                <a16:creationId xmlns:a16="http://schemas.microsoft.com/office/drawing/2014/main" id="{C2B7B1B1-AEE5-9C44-8441-C03432AA0F55}"/>
              </a:ext>
            </a:extLst>
          </p:cNvPr>
          <p:cNvSpPr>
            <a:spLocks noChangeShapeType="1"/>
          </p:cNvSpPr>
          <p:nvPr/>
        </p:nvSpPr>
        <p:spPr bwMode="auto">
          <a:xfrm flipV="1">
            <a:off x="3103563" y="4643438"/>
            <a:ext cx="73025" cy="122237"/>
          </a:xfrm>
          <a:prstGeom prst="line">
            <a:avLst/>
          </a:prstGeom>
          <a:noFill/>
          <a:ln w="3175">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773" name="Line 269">
            <a:extLst>
              <a:ext uri="{FF2B5EF4-FFF2-40B4-BE49-F238E27FC236}">
                <a16:creationId xmlns:a16="http://schemas.microsoft.com/office/drawing/2014/main" id="{4F5086A7-D33F-114E-9656-6A97C9B8D021}"/>
              </a:ext>
            </a:extLst>
          </p:cNvPr>
          <p:cNvSpPr>
            <a:spLocks noChangeShapeType="1"/>
          </p:cNvSpPr>
          <p:nvPr/>
        </p:nvSpPr>
        <p:spPr bwMode="auto">
          <a:xfrm>
            <a:off x="3241675" y="4657725"/>
            <a:ext cx="100013" cy="198438"/>
          </a:xfrm>
          <a:prstGeom prst="line">
            <a:avLst/>
          </a:prstGeom>
          <a:noFill/>
          <a:ln w="3175">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774" name="Line 270">
            <a:extLst>
              <a:ext uri="{FF2B5EF4-FFF2-40B4-BE49-F238E27FC236}">
                <a16:creationId xmlns:a16="http://schemas.microsoft.com/office/drawing/2014/main" id="{77BC90F8-F06C-2E49-B320-431B9A44FFEC}"/>
              </a:ext>
            </a:extLst>
          </p:cNvPr>
          <p:cNvSpPr>
            <a:spLocks noChangeShapeType="1"/>
          </p:cNvSpPr>
          <p:nvPr/>
        </p:nvSpPr>
        <p:spPr bwMode="auto">
          <a:xfrm flipV="1">
            <a:off x="3279775" y="4537075"/>
            <a:ext cx="131763" cy="28575"/>
          </a:xfrm>
          <a:prstGeom prst="line">
            <a:avLst/>
          </a:prstGeom>
          <a:noFill/>
          <a:ln w="3175">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775" name="Line 271">
            <a:extLst>
              <a:ext uri="{FF2B5EF4-FFF2-40B4-BE49-F238E27FC236}">
                <a16:creationId xmlns:a16="http://schemas.microsoft.com/office/drawing/2014/main" id="{94BF16A6-818E-1D45-914C-37CCBBC14C9F}"/>
              </a:ext>
            </a:extLst>
          </p:cNvPr>
          <p:cNvSpPr>
            <a:spLocks noChangeShapeType="1"/>
          </p:cNvSpPr>
          <p:nvPr/>
        </p:nvSpPr>
        <p:spPr bwMode="auto">
          <a:xfrm flipV="1">
            <a:off x="3438525" y="4767263"/>
            <a:ext cx="100013" cy="82550"/>
          </a:xfrm>
          <a:prstGeom prst="line">
            <a:avLst/>
          </a:prstGeom>
          <a:noFill/>
          <a:ln w="3175">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776" name="Line 272">
            <a:extLst>
              <a:ext uri="{FF2B5EF4-FFF2-40B4-BE49-F238E27FC236}">
                <a16:creationId xmlns:a16="http://schemas.microsoft.com/office/drawing/2014/main" id="{4F830D85-4B27-8B49-BA2C-4DB5BE910871}"/>
              </a:ext>
            </a:extLst>
          </p:cNvPr>
          <p:cNvSpPr>
            <a:spLocks noChangeShapeType="1"/>
          </p:cNvSpPr>
          <p:nvPr/>
        </p:nvSpPr>
        <p:spPr bwMode="auto">
          <a:xfrm>
            <a:off x="3275013" y="4622800"/>
            <a:ext cx="265112" cy="77788"/>
          </a:xfrm>
          <a:prstGeom prst="line">
            <a:avLst/>
          </a:prstGeom>
          <a:noFill/>
          <a:ln w="3175">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777" name="Freeform 273">
            <a:extLst>
              <a:ext uri="{FF2B5EF4-FFF2-40B4-BE49-F238E27FC236}">
                <a16:creationId xmlns:a16="http://schemas.microsoft.com/office/drawing/2014/main" id="{2879F15A-9D67-7E46-8215-556AFCDC404A}"/>
              </a:ext>
            </a:extLst>
          </p:cNvPr>
          <p:cNvSpPr>
            <a:spLocks/>
          </p:cNvSpPr>
          <p:nvPr/>
        </p:nvSpPr>
        <p:spPr bwMode="auto">
          <a:xfrm>
            <a:off x="4560888" y="4530725"/>
            <a:ext cx="290512" cy="379413"/>
          </a:xfrm>
          <a:custGeom>
            <a:avLst/>
            <a:gdLst>
              <a:gd name="T0" fmla="*/ 0 w 1098"/>
              <a:gd name="T1" fmla="*/ 0 h 1439"/>
              <a:gd name="T2" fmla="*/ 0 w 1098"/>
              <a:gd name="T3" fmla="*/ 2147483647 h 1439"/>
              <a:gd name="T4" fmla="*/ 2147483647 w 1098"/>
              <a:gd name="T5" fmla="*/ 2147483647 h 1439"/>
              <a:gd name="T6" fmla="*/ 2147483647 w 1098"/>
              <a:gd name="T7" fmla="*/ 2147483647 h 1439"/>
              <a:gd name="T8" fmla="*/ 2147483647 w 1098"/>
              <a:gd name="T9" fmla="*/ 0 h 1439"/>
              <a:gd name="T10" fmla="*/ 0 w 1098"/>
              <a:gd name="T11" fmla="*/ 0 h 1439"/>
              <a:gd name="T12" fmla="*/ 0 60000 65536"/>
              <a:gd name="T13" fmla="*/ 0 60000 65536"/>
              <a:gd name="T14" fmla="*/ 0 60000 65536"/>
              <a:gd name="T15" fmla="*/ 0 60000 65536"/>
              <a:gd name="T16" fmla="*/ 0 60000 65536"/>
              <a:gd name="T17" fmla="*/ 0 60000 65536"/>
              <a:gd name="T18" fmla="*/ 0 w 1098"/>
              <a:gd name="T19" fmla="*/ 0 h 1439"/>
              <a:gd name="T20" fmla="*/ 1098 w 1098"/>
              <a:gd name="T21" fmla="*/ 1439 h 1439"/>
            </a:gdLst>
            <a:ahLst/>
            <a:cxnLst>
              <a:cxn ang="T12">
                <a:pos x="T0" y="T1"/>
              </a:cxn>
              <a:cxn ang="T13">
                <a:pos x="T2" y="T3"/>
              </a:cxn>
              <a:cxn ang="T14">
                <a:pos x="T4" y="T5"/>
              </a:cxn>
              <a:cxn ang="T15">
                <a:pos x="T6" y="T7"/>
              </a:cxn>
              <a:cxn ang="T16">
                <a:pos x="T8" y="T9"/>
              </a:cxn>
              <a:cxn ang="T17">
                <a:pos x="T10" y="T11"/>
              </a:cxn>
            </a:cxnLst>
            <a:rect l="T18" t="T19" r="T20" b="T21"/>
            <a:pathLst>
              <a:path w="1098" h="1439">
                <a:moveTo>
                  <a:pt x="0" y="0"/>
                </a:moveTo>
                <a:lnTo>
                  <a:pt x="0" y="1439"/>
                </a:lnTo>
                <a:lnTo>
                  <a:pt x="1098" y="1439"/>
                </a:lnTo>
                <a:lnTo>
                  <a:pt x="1098" y="240"/>
                </a:lnTo>
                <a:lnTo>
                  <a:pt x="858" y="0"/>
                </a:lnTo>
                <a:lnTo>
                  <a:pt x="0" y="0"/>
                </a:lnTo>
                <a:close/>
              </a:path>
            </a:pathLst>
          </a:custGeom>
          <a:solidFill>
            <a:srgbClr val="A9A9A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78" name="Freeform 274">
            <a:extLst>
              <a:ext uri="{FF2B5EF4-FFF2-40B4-BE49-F238E27FC236}">
                <a16:creationId xmlns:a16="http://schemas.microsoft.com/office/drawing/2014/main" id="{62D8C990-37CB-C248-9280-B01E5B2D1511}"/>
              </a:ext>
            </a:extLst>
          </p:cNvPr>
          <p:cNvSpPr>
            <a:spLocks/>
          </p:cNvSpPr>
          <p:nvPr/>
        </p:nvSpPr>
        <p:spPr bwMode="auto">
          <a:xfrm>
            <a:off x="4560888" y="4530725"/>
            <a:ext cx="290512" cy="379413"/>
          </a:xfrm>
          <a:custGeom>
            <a:avLst/>
            <a:gdLst>
              <a:gd name="T0" fmla="*/ 0 w 1098"/>
              <a:gd name="T1" fmla="*/ 0 h 1439"/>
              <a:gd name="T2" fmla="*/ 0 w 1098"/>
              <a:gd name="T3" fmla="*/ 2147483647 h 1439"/>
              <a:gd name="T4" fmla="*/ 2147483647 w 1098"/>
              <a:gd name="T5" fmla="*/ 2147483647 h 1439"/>
              <a:gd name="T6" fmla="*/ 2147483647 w 1098"/>
              <a:gd name="T7" fmla="*/ 2147483647 h 1439"/>
              <a:gd name="T8" fmla="*/ 2147483647 w 1098"/>
              <a:gd name="T9" fmla="*/ 0 h 1439"/>
              <a:gd name="T10" fmla="*/ 0 w 1098"/>
              <a:gd name="T11" fmla="*/ 0 h 1439"/>
              <a:gd name="T12" fmla="*/ 0 60000 65536"/>
              <a:gd name="T13" fmla="*/ 0 60000 65536"/>
              <a:gd name="T14" fmla="*/ 0 60000 65536"/>
              <a:gd name="T15" fmla="*/ 0 60000 65536"/>
              <a:gd name="T16" fmla="*/ 0 60000 65536"/>
              <a:gd name="T17" fmla="*/ 0 60000 65536"/>
              <a:gd name="T18" fmla="*/ 0 w 1098"/>
              <a:gd name="T19" fmla="*/ 0 h 1439"/>
              <a:gd name="T20" fmla="*/ 1098 w 1098"/>
              <a:gd name="T21" fmla="*/ 1439 h 1439"/>
            </a:gdLst>
            <a:ahLst/>
            <a:cxnLst>
              <a:cxn ang="T12">
                <a:pos x="T0" y="T1"/>
              </a:cxn>
              <a:cxn ang="T13">
                <a:pos x="T2" y="T3"/>
              </a:cxn>
              <a:cxn ang="T14">
                <a:pos x="T4" y="T5"/>
              </a:cxn>
              <a:cxn ang="T15">
                <a:pos x="T6" y="T7"/>
              </a:cxn>
              <a:cxn ang="T16">
                <a:pos x="T8" y="T9"/>
              </a:cxn>
              <a:cxn ang="T17">
                <a:pos x="T10" y="T11"/>
              </a:cxn>
            </a:cxnLst>
            <a:rect l="T18" t="T19" r="T20" b="T21"/>
            <a:pathLst>
              <a:path w="1098" h="1439">
                <a:moveTo>
                  <a:pt x="0" y="0"/>
                </a:moveTo>
                <a:lnTo>
                  <a:pt x="0" y="1439"/>
                </a:lnTo>
                <a:lnTo>
                  <a:pt x="1098" y="1439"/>
                </a:lnTo>
                <a:lnTo>
                  <a:pt x="1098" y="240"/>
                </a:lnTo>
                <a:lnTo>
                  <a:pt x="858" y="0"/>
                </a:lnTo>
                <a:lnTo>
                  <a:pt x="0" y="0"/>
                </a:lnTo>
              </a:path>
            </a:pathLst>
          </a:custGeom>
          <a:noFill/>
          <a:ln w="3175">
            <a:solidFill>
              <a:srgbClr val="C2C2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79" name="Freeform 275">
            <a:extLst>
              <a:ext uri="{FF2B5EF4-FFF2-40B4-BE49-F238E27FC236}">
                <a16:creationId xmlns:a16="http://schemas.microsoft.com/office/drawing/2014/main" id="{9E3086D8-49D2-714F-A9B5-637F148E15A7}"/>
              </a:ext>
            </a:extLst>
          </p:cNvPr>
          <p:cNvSpPr>
            <a:spLocks/>
          </p:cNvSpPr>
          <p:nvPr/>
        </p:nvSpPr>
        <p:spPr bwMode="auto">
          <a:xfrm>
            <a:off x="4546600" y="4518025"/>
            <a:ext cx="290513" cy="379413"/>
          </a:xfrm>
          <a:custGeom>
            <a:avLst/>
            <a:gdLst>
              <a:gd name="T0" fmla="*/ 0 w 1097"/>
              <a:gd name="T1" fmla="*/ 0 h 1438"/>
              <a:gd name="T2" fmla="*/ 0 w 1097"/>
              <a:gd name="T3" fmla="*/ 2147483647 h 1438"/>
              <a:gd name="T4" fmla="*/ 2147483647 w 1097"/>
              <a:gd name="T5" fmla="*/ 2147483647 h 1438"/>
              <a:gd name="T6" fmla="*/ 2147483647 w 1097"/>
              <a:gd name="T7" fmla="*/ 2147483647 h 1438"/>
              <a:gd name="T8" fmla="*/ 2147483647 w 1097"/>
              <a:gd name="T9" fmla="*/ 0 h 1438"/>
              <a:gd name="T10" fmla="*/ 0 w 1097"/>
              <a:gd name="T11" fmla="*/ 0 h 1438"/>
              <a:gd name="T12" fmla="*/ 0 60000 65536"/>
              <a:gd name="T13" fmla="*/ 0 60000 65536"/>
              <a:gd name="T14" fmla="*/ 0 60000 65536"/>
              <a:gd name="T15" fmla="*/ 0 60000 65536"/>
              <a:gd name="T16" fmla="*/ 0 60000 65536"/>
              <a:gd name="T17" fmla="*/ 0 60000 65536"/>
              <a:gd name="T18" fmla="*/ 0 w 1097"/>
              <a:gd name="T19" fmla="*/ 0 h 1438"/>
              <a:gd name="T20" fmla="*/ 1097 w 1097"/>
              <a:gd name="T21" fmla="*/ 1438 h 1438"/>
            </a:gdLst>
            <a:ahLst/>
            <a:cxnLst>
              <a:cxn ang="T12">
                <a:pos x="T0" y="T1"/>
              </a:cxn>
              <a:cxn ang="T13">
                <a:pos x="T2" y="T3"/>
              </a:cxn>
              <a:cxn ang="T14">
                <a:pos x="T4" y="T5"/>
              </a:cxn>
              <a:cxn ang="T15">
                <a:pos x="T6" y="T7"/>
              </a:cxn>
              <a:cxn ang="T16">
                <a:pos x="T8" y="T9"/>
              </a:cxn>
              <a:cxn ang="T17">
                <a:pos x="T10" y="T11"/>
              </a:cxn>
            </a:cxnLst>
            <a:rect l="T18" t="T19" r="T20" b="T21"/>
            <a:pathLst>
              <a:path w="1097" h="1438">
                <a:moveTo>
                  <a:pt x="0" y="0"/>
                </a:moveTo>
                <a:lnTo>
                  <a:pt x="0" y="1438"/>
                </a:lnTo>
                <a:lnTo>
                  <a:pt x="1097" y="1438"/>
                </a:lnTo>
                <a:lnTo>
                  <a:pt x="1097" y="239"/>
                </a:lnTo>
                <a:lnTo>
                  <a:pt x="858"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80" name="Freeform 276">
            <a:extLst>
              <a:ext uri="{FF2B5EF4-FFF2-40B4-BE49-F238E27FC236}">
                <a16:creationId xmlns:a16="http://schemas.microsoft.com/office/drawing/2014/main" id="{001D3CD8-D52A-C44A-890A-91839733BCFF}"/>
              </a:ext>
            </a:extLst>
          </p:cNvPr>
          <p:cNvSpPr>
            <a:spLocks/>
          </p:cNvSpPr>
          <p:nvPr/>
        </p:nvSpPr>
        <p:spPr bwMode="auto">
          <a:xfrm>
            <a:off x="4546600" y="4518025"/>
            <a:ext cx="290513" cy="379413"/>
          </a:xfrm>
          <a:custGeom>
            <a:avLst/>
            <a:gdLst>
              <a:gd name="T0" fmla="*/ 0 w 1097"/>
              <a:gd name="T1" fmla="*/ 0 h 1438"/>
              <a:gd name="T2" fmla="*/ 0 w 1097"/>
              <a:gd name="T3" fmla="*/ 2147483647 h 1438"/>
              <a:gd name="T4" fmla="*/ 2147483647 w 1097"/>
              <a:gd name="T5" fmla="*/ 2147483647 h 1438"/>
              <a:gd name="T6" fmla="*/ 2147483647 w 1097"/>
              <a:gd name="T7" fmla="*/ 2147483647 h 1438"/>
              <a:gd name="T8" fmla="*/ 2147483647 w 1097"/>
              <a:gd name="T9" fmla="*/ 0 h 1438"/>
              <a:gd name="T10" fmla="*/ 0 w 1097"/>
              <a:gd name="T11" fmla="*/ 0 h 1438"/>
              <a:gd name="T12" fmla="*/ 0 60000 65536"/>
              <a:gd name="T13" fmla="*/ 0 60000 65536"/>
              <a:gd name="T14" fmla="*/ 0 60000 65536"/>
              <a:gd name="T15" fmla="*/ 0 60000 65536"/>
              <a:gd name="T16" fmla="*/ 0 60000 65536"/>
              <a:gd name="T17" fmla="*/ 0 60000 65536"/>
              <a:gd name="T18" fmla="*/ 0 w 1097"/>
              <a:gd name="T19" fmla="*/ 0 h 1438"/>
              <a:gd name="T20" fmla="*/ 1097 w 1097"/>
              <a:gd name="T21" fmla="*/ 1438 h 1438"/>
            </a:gdLst>
            <a:ahLst/>
            <a:cxnLst>
              <a:cxn ang="T12">
                <a:pos x="T0" y="T1"/>
              </a:cxn>
              <a:cxn ang="T13">
                <a:pos x="T2" y="T3"/>
              </a:cxn>
              <a:cxn ang="T14">
                <a:pos x="T4" y="T5"/>
              </a:cxn>
              <a:cxn ang="T15">
                <a:pos x="T6" y="T7"/>
              </a:cxn>
              <a:cxn ang="T16">
                <a:pos x="T8" y="T9"/>
              </a:cxn>
              <a:cxn ang="T17">
                <a:pos x="T10" y="T11"/>
              </a:cxn>
            </a:cxnLst>
            <a:rect l="T18" t="T19" r="T20" b="T21"/>
            <a:pathLst>
              <a:path w="1097" h="1438">
                <a:moveTo>
                  <a:pt x="0" y="0"/>
                </a:moveTo>
                <a:lnTo>
                  <a:pt x="0" y="1438"/>
                </a:lnTo>
                <a:lnTo>
                  <a:pt x="1097" y="1438"/>
                </a:lnTo>
                <a:lnTo>
                  <a:pt x="1097" y="239"/>
                </a:lnTo>
                <a:lnTo>
                  <a:pt x="858" y="0"/>
                </a:lnTo>
                <a:lnTo>
                  <a:pt x="0" y="0"/>
                </a:lnTo>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81" name="Freeform 277">
            <a:extLst>
              <a:ext uri="{FF2B5EF4-FFF2-40B4-BE49-F238E27FC236}">
                <a16:creationId xmlns:a16="http://schemas.microsoft.com/office/drawing/2014/main" id="{4C80698E-BB5F-2E47-B36C-24FC83FDF7D4}"/>
              </a:ext>
            </a:extLst>
          </p:cNvPr>
          <p:cNvSpPr>
            <a:spLocks/>
          </p:cNvSpPr>
          <p:nvPr/>
        </p:nvSpPr>
        <p:spPr bwMode="auto">
          <a:xfrm>
            <a:off x="4772025" y="4516438"/>
            <a:ext cx="65088" cy="65087"/>
          </a:xfrm>
          <a:custGeom>
            <a:avLst/>
            <a:gdLst>
              <a:gd name="T0" fmla="*/ 0 w 246"/>
              <a:gd name="T1" fmla="*/ 0 h 245"/>
              <a:gd name="T2" fmla="*/ 0 w 246"/>
              <a:gd name="T3" fmla="*/ 2147483647 h 245"/>
              <a:gd name="T4" fmla="*/ 2147483647 w 246"/>
              <a:gd name="T5" fmla="*/ 2147483647 h 245"/>
              <a:gd name="T6" fmla="*/ 0 60000 65536"/>
              <a:gd name="T7" fmla="*/ 0 60000 65536"/>
              <a:gd name="T8" fmla="*/ 0 60000 65536"/>
              <a:gd name="T9" fmla="*/ 0 w 246"/>
              <a:gd name="T10" fmla="*/ 0 h 245"/>
              <a:gd name="T11" fmla="*/ 246 w 246"/>
              <a:gd name="T12" fmla="*/ 245 h 245"/>
            </a:gdLst>
            <a:ahLst/>
            <a:cxnLst>
              <a:cxn ang="T6">
                <a:pos x="T0" y="T1"/>
              </a:cxn>
              <a:cxn ang="T7">
                <a:pos x="T2" y="T3"/>
              </a:cxn>
              <a:cxn ang="T8">
                <a:pos x="T4" y="T5"/>
              </a:cxn>
            </a:cxnLst>
            <a:rect l="T9" t="T10" r="T11" b="T12"/>
            <a:pathLst>
              <a:path w="246" h="245">
                <a:moveTo>
                  <a:pt x="0" y="0"/>
                </a:moveTo>
                <a:lnTo>
                  <a:pt x="0" y="245"/>
                </a:lnTo>
                <a:lnTo>
                  <a:pt x="246" y="243"/>
                </a:lnTo>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782" name="Line 278">
            <a:extLst>
              <a:ext uri="{FF2B5EF4-FFF2-40B4-BE49-F238E27FC236}">
                <a16:creationId xmlns:a16="http://schemas.microsoft.com/office/drawing/2014/main" id="{B0F7A17D-BD21-D743-9A0F-0D7DBC5C9B00}"/>
              </a:ext>
            </a:extLst>
          </p:cNvPr>
          <p:cNvSpPr>
            <a:spLocks noChangeShapeType="1"/>
          </p:cNvSpPr>
          <p:nvPr/>
        </p:nvSpPr>
        <p:spPr bwMode="auto">
          <a:xfrm>
            <a:off x="4572000" y="4584700"/>
            <a:ext cx="165100" cy="1588"/>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783" name="Line 279">
            <a:extLst>
              <a:ext uri="{FF2B5EF4-FFF2-40B4-BE49-F238E27FC236}">
                <a16:creationId xmlns:a16="http://schemas.microsoft.com/office/drawing/2014/main" id="{9A98E36E-070F-134D-9AB6-A8F488286AD2}"/>
              </a:ext>
            </a:extLst>
          </p:cNvPr>
          <p:cNvSpPr>
            <a:spLocks noChangeShapeType="1"/>
          </p:cNvSpPr>
          <p:nvPr/>
        </p:nvSpPr>
        <p:spPr bwMode="auto">
          <a:xfrm>
            <a:off x="4572000" y="4619625"/>
            <a:ext cx="223838" cy="1588"/>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784" name="Line 280">
            <a:extLst>
              <a:ext uri="{FF2B5EF4-FFF2-40B4-BE49-F238E27FC236}">
                <a16:creationId xmlns:a16="http://schemas.microsoft.com/office/drawing/2014/main" id="{5321D453-A20E-794F-B7C6-EAAE4B899E78}"/>
              </a:ext>
            </a:extLst>
          </p:cNvPr>
          <p:cNvSpPr>
            <a:spLocks noChangeShapeType="1"/>
          </p:cNvSpPr>
          <p:nvPr/>
        </p:nvSpPr>
        <p:spPr bwMode="auto">
          <a:xfrm>
            <a:off x="4572000" y="4640263"/>
            <a:ext cx="223838" cy="1587"/>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785" name="Line 281">
            <a:extLst>
              <a:ext uri="{FF2B5EF4-FFF2-40B4-BE49-F238E27FC236}">
                <a16:creationId xmlns:a16="http://schemas.microsoft.com/office/drawing/2014/main" id="{313B1C22-30FF-7145-A6C3-8CA5868B1DA7}"/>
              </a:ext>
            </a:extLst>
          </p:cNvPr>
          <p:cNvSpPr>
            <a:spLocks noChangeShapeType="1"/>
          </p:cNvSpPr>
          <p:nvPr/>
        </p:nvSpPr>
        <p:spPr bwMode="auto">
          <a:xfrm>
            <a:off x="4572000" y="4656138"/>
            <a:ext cx="223838" cy="1587"/>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786" name="Line 282">
            <a:extLst>
              <a:ext uri="{FF2B5EF4-FFF2-40B4-BE49-F238E27FC236}">
                <a16:creationId xmlns:a16="http://schemas.microsoft.com/office/drawing/2014/main" id="{E477D8DA-A8A1-7348-B334-280C4B2ABB62}"/>
              </a:ext>
            </a:extLst>
          </p:cNvPr>
          <p:cNvSpPr>
            <a:spLocks noChangeShapeType="1"/>
          </p:cNvSpPr>
          <p:nvPr/>
        </p:nvSpPr>
        <p:spPr bwMode="auto">
          <a:xfrm>
            <a:off x="4572000" y="4678363"/>
            <a:ext cx="223838" cy="1587"/>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787" name="Line 283">
            <a:extLst>
              <a:ext uri="{FF2B5EF4-FFF2-40B4-BE49-F238E27FC236}">
                <a16:creationId xmlns:a16="http://schemas.microsoft.com/office/drawing/2014/main" id="{644E055B-77B1-0644-9C66-7C618C4B0EE2}"/>
              </a:ext>
            </a:extLst>
          </p:cNvPr>
          <p:cNvSpPr>
            <a:spLocks noChangeShapeType="1"/>
          </p:cNvSpPr>
          <p:nvPr/>
        </p:nvSpPr>
        <p:spPr bwMode="auto">
          <a:xfrm>
            <a:off x="4572000" y="4700588"/>
            <a:ext cx="223838" cy="1587"/>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788" name="Line 284">
            <a:extLst>
              <a:ext uri="{FF2B5EF4-FFF2-40B4-BE49-F238E27FC236}">
                <a16:creationId xmlns:a16="http://schemas.microsoft.com/office/drawing/2014/main" id="{F66ECFA2-A29D-B845-B527-51B884242E52}"/>
              </a:ext>
            </a:extLst>
          </p:cNvPr>
          <p:cNvSpPr>
            <a:spLocks noChangeShapeType="1"/>
          </p:cNvSpPr>
          <p:nvPr/>
        </p:nvSpPr>
        <p:spPr bwMode="auto">
          <a:xfrm>
            <a:off x="4572000" y="4722813"/>
            <a:ext cx="223838" cy="1587"/>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789" name="Line 285">
            <a:extLst>
              <a:ext uri="{FF2B5EF4-FFF2-40B4-BE49-F238E27FC236}">
                <a16:creationId xmlns:a16="http://schemas.microsoft.com/office/drawing/2014/main" id="{5EA551B5-F698-A542-93E9-EC662661BC86}"/>
              </a:ext>
            </a:extLst>
          </p:cNvPr>
          <p:cNvSpPr>
            <a:spLocks noChangeShapeType="1"/>
          </p:cNvSpPr>
          <p:nvPr/>
        </p:nvSpPr>
        <p:spPr bwMode="auto">
          <a:xfrm>
            <a:off x="4572000" y="4743450"/>
            <a:ext cx="223838" cy="1588"/>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790" name="Line 286">
            <a:extLst>
              <a:ext uri="{FF2B5EF4-FFF2-40B4-BE49-F238E27FC236}">
                <a16:creationId xmlns:a16="http://schemas.microsoft.com/office/drawing/2014/main" id="{70846D50-1467-0C44-BFB8-4C9C7B479D54}"/>
              </a:ext>
            </a:extLst>
          </p:cNvPr>
          <p:cNvSpPr>
            <a:spLocks noChangeShapeType="1"/>
          </p:cNvSpPr>
          <p:nvPr/>
        </p:nvSpPr>
        <p:spPr bwMode="auto">
          <a:xfrm>
            <a:off x="4572000" y="4765675"/>
            <a:ext cx="223838" cy="1588"/>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791" name="Line 287">
            <a:extLst>
              <a:ext uri="{FF2B5EF4-FFF2-40B4-BE49-F238E27FC236}">
                <a16:creationId xmlns:a16="http://schemas.microsoft.com/office/drawing/2014/main" id="{D8725777-E897-AF4B-ABFE-4EF668B7C835}"/>
              </a:ext>
            </a:extLst>
          </p:cNvPr>
          <p:cNvSpPr>
            <a:spLocks noChangeShapeType="1"/>
          </p:cNvSpPr>
          <p:nvPr/>
        </p:nvSpPr>
        <p:spPr bwMode="auto">
          <a:xfrm>
            <a:off x="4572000" y="4787900"/>
            <a:ext cx="223838" cy="1588"/>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792" name="Line 288">
            <a:extLst>
              <a:ext uri="{FF2B5EF4-FFF2-40B4-BE49-F238E27FC236}">
                <a16:creationId xmlns:a16="http://schemas.microsoft.com/office/drawing/2014/main" id="{3E38919A-AA0C-554C-9830-2E64779EB64A}"/>
              </a:ext>
            </a:extLst>
          </p:cNvPr>
          <p:cNvSpPr>
            <a:spLocks noChangeShapeType="1"/>
          </p:cNvSpPr>
          <p:nvPr/>
        </p:nvSpPr>
        <p:spPr bwMode="auto">
          <a:xfrm>
            <a:off x="4572000" y="4810125"/>
            <a:ext cx="223838" cy="1588"/>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793" name="Line 289">
            <a:extLst>
              <a:ext uri="{FF2B5EF4-FFF2-40B4-BE49-F238E27FC236}">
                <a16:creationId xmlns:a16="http://schemas.microsoft.com/office/drawing/2014/main" id="{8771A242-B1E6-A74A-813B-4496C13AFD75}"/>
              </a:ext>
            </a:extLst>
          </p:cNvPr>
          <p:cNvSpPr>
            <a:spLocks noChangeShapeType="1"/>
          </p:cNvSpPr>
          <p:nvPr/>
        </p:nvSpPr>
        <p:spPr bwMode="auto">
          <a:xfrm>
            <a:off x="4572000" y="4830763"/>
            <a:ext cx="223838" cy="1587"/>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794" name="Line 290">
            <a:extLst>
              <a:ext uri="{FF2B5EF4-FFF2-40B4-BE49-F238E27FC236}">
                <a16:creationId xmlns:a16="http://schemas.microsoft.com/office/drawing/2014/main" id="{4745B16F-153F-514C-87EC-92F384D8D67C}"/>
              </a:ext>
            </a:extLst>
          </p:cNvPr>
          <p:cNvSpPr>
            <a:spLocks noChangeShapeType="1"/>
          </p:cNvSpPr>
          <p:nvPr/>
        </p:nvSpPr>
        <p:spPr bwMode="auto">
          <a:xfrm>
            <a:off x="4572000" y="4852988"/>
            <a:ext cx="223838" cy="1587"/>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795" name="Line 291">
            <a:extLst>
              <a:ext uri="{FF2B5EF4-FFF2-40B4-BE49-F238E27FC236}">
                <a16:creationId xmlns:a16="http://schemas.microsoft.com/office/drawing/2014/main" id="{551D7743-0BC9-9E4F-9BE7-9D75CF1DFD9D}"/>
              </a:ext>
            </a:extLst>
          </p:cNvPr>
          <p:cNvSpPr>
            <a:spLocks noChangeShapeType="1"/>
          </p:cNvSpPr>
          <p:nvPr/>
        </p:nvSpPr>
        <p:spPr bwMode="auto">
          <a:xfrm>
            <a:off x="2516188" y="2400300"/>
            <a:ext cx="1555750" cy="158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796" name="Line 292">
            <a:extLst>
              <a:ext uri="{FF2B5EF4-FFF2-40B4-BE49-F238E27FC236}">
                <a16:creationId xmlns:a16="http://schemas.microsoft.com/office/drawing/2014/main" id="{B64E8C96-6094-A845-8C38-9D8803462C10}"/>
              </a:ext>
            </a:extLst>
          </p:cNvPr>
          <p:cNvSpPr>
            <a:spLocks noChangeShapeType="1"/>
          </p:cNvSpPr>
          <p:nvPr/>
        </p:nvSpPr>
        <p:spPr bwMode="auto">
          <a:xfrm flipV="1">
            <a:off x="3294063" y="2033588"/>
            <a:ext cx="1587" cy="36671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797" name="Line 293">
            <a:extLst>
              <a:ext uri="{FF2B5EF4-FFF2-40B4-BE49-F238E27FC236}">
                <a16:creationId xmlns:a16="http://schemas.microsoft.com/office/drawing/2014/main" id="{406743F7-778B-3347-A665-7B6F2F7676EA}"/>
              </a:ext>
            </a:extLst>
          </p:cNvPr>
          <p:cNvSpPr>
            <a:spLocks noChangeShapeType="1"/>
          </p:cNvSpPr>
          <p:nvPr/>
        </p:nvSpPr>
        <p:spPr bwMode="auto">
          <a:xfrm>
            <a:off x="2506663" y="2400300"/>
            <a:ext cx="1587" cy="36671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798" name="Line 294">
            <a:extLst>
              <a:ext uri="{FF2B5EF4-FFF2-40B4-BE49-F238E27FC236}">
                <a16:creationId xmlns:a16="http://schemas.microsoft.com/office/drawing/2014/main" id="{B0A3AF4D-4837-6C4D-AF77-CB7E2375A2F1}"/>
              </a:ext>
            </a:extLst>
          </p:cNvPr>
          <p:cNvSpPr>
            <a:spLocks noChangeShapeType="1"/>
          </p:cNvSpPr>
          <p:nvPr/>
        </p:nvSpPr>
        <p:spPr bwMode="auto">
          <a:xfrm>
            <a:off x="4064000" y="2400300"/>
            <a:ext cx="1588" cy="38417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799" name="Line 297">
            <a:extLst>
              <a:ext uri="{FF2B5EF4-FFF2-40B4-BE49-F238E27FC236}">
                <a16:creationId xmlns:a16="http://schemas.microsoft.com/office/drawing/2014/main" id="{6E052F70-C611-9948-B8CF-3DFD3A6403F8}"/>
              </a:ext>
            </a:extLst>
          </p:cNvPr>
          <p:cNvSpPr>
            <a:spLocks noChangeShapeType="1"/>
          </p:cNvSpPr>
          <p:nvPr/>
        </p:nvSpPr>
        <p:spPr bwMode="auto">
          <a:xfrm>
            <a:off x="2273300" y="2838450"/>
            <a:ext cx="196850" cy="1588"/>
          </a:xfrm>
          <a:prstGeom prst="line">
            <a:avLst/>
          </a:prstGeom>
          <a:noFill/>
          <a:ln w="6350">
            <a:solidFill>
              <a:srgbClr val="C2C2C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00" name="Freeform 298">
            <a:extLst>
              <a:ext uri="{FF2B5EF4-FFF2-40B4-BE49-F238E27FC236}">
                <a16:creationId xmlns:a16="http://schemas.microsoft.com/office/drawing/2014/main" id="{768265E7-D283-314F-A648-957FBD9BD0B3}"/>
              </a:ext>
            </a:extLst>
          </p:cNvPr>
          <p:cNvSpPr>
            <a:spLocks/>
          </p:cNvSpPr>
          <p:nvPr/>
        </p:nvSpPr>
        <p:spPr bwMode="auto">
          <a:xfrm>
            <a:off x="2482850" y="2782888"/>
            <a:ext cx="279400" cy="115887"/>
          </a:xfrm>
          <a:custGeom>
            <a:avLst/>
            <a:gdLst>
              <a:gd name="T0" fmla="*/ 2147483647 w 1059"/>
              <a:gd name="T1" fmla="*/ 2147483647 h 437"/>
              <a:gd name="T2" fmla="*/ 2147483647 w 1059"/>
              <a:gd name="T3" fmla="*/ 2147483647 h 437"/>
              <a:gd name="T4" fmla="*/ 2147483647 w 1059"/>
              <a:gd name="T5" fmla="*/ 2147483647 h 437"/>
              <a:gd name="T6" fmla="*/ 2147483647 w 1059"/>
              <a:gd name="T7" fmla="*/ 2147483647 h 437"/>
              <a:gd name="T8" fmla="*/ 2147483647 w 1059"/>
              <a:gd name="T9" fmla="*/ 2147483647 h 437"/>
              <a:gd name="T10" fmla="*/ 2147483647 w 1059"/>
              <a:gd name="T11" fmla="*/ 2147483647 h 437"/>
              <a:gd name="T12" fmla="*/ 2147483647 w 1059"/>
              <a:gd name="T13" fmla="*/ 2147483647 h 437"/>
              <a:gd name="T14" fmla="*/ 2147483647 w 1059"/>
              <a:gd name="T15" fmla="*/ 2147483647 h 437"/>
              <a:gd name="T16" fmla="*/ 2147483647 w 1059"/>
              <a:gd name="T17" fmla="*/ 2147483647 h 437"/>
              <a:gd name="T18" fmla="*/ 2147483647 w 1059"/>
              <a:gd name="T19" fmla="*/ 2147483647 h 437"/>
              <a:gd name="T20" fmla="*/ 2147483647 w 1059"/>
              <a:gd name="T21" fmla="*/ 2147483647 h 437"/>
              <a:gd name="T22" fmla="*/ 2147483647 w 1059"/>
              <a:gd name="T23" fmla="*/ 2147483647 h 437"/>
              <a:gd name="T24" fmla="*/ 2147483647 w 1059"/>
              <a:gd name="T25" fmla="*/ 2147483647 h 437"/>
              <a:gd name="T26" fmla="*/ 2147483647 w 1059"/>
              <a:gd name="T27" fmla="*/ 2147483647 h 437"/>
              <a:gd name="T28" fmla="*/ 2147483647 w 1059"/>
              <a:gd name="T29" fmla="*/ 2147483647 h 437"/>
              <a:gd name="T30" fmla="*/ 2147483647 w 1059"/>
              <a:gd name="T31" fmla="*/ 2147483647 h 437"/>
              <a:gd name="T32" fmla="*/ 2147483647 w 1059"/>
              <a:gd name="T33" fmla="*/ 2147483647 h 437"/>
              <a:gd name="T34" fmla="*/ 2147483647 w 1059"/>
              <a:gd name="T35" fmla="*/ 2147483647 h 437"/>
              <a:gd name="T36" fmla="*/ 2147483647 w 1059"/>
              <a:gd name="T37" fmla="*/ 2147483647 h 437"/>
              <a:gd name="T38" fmla="*/ 2147483647 w 1059"/>
              <a:gd name="T39" fmla="*/ 2147483647 h 437"/>
              <a:gd name="T40" fmla="*/ 2147483647 w 1059"/>
              <a:gd name="T41" fmla="*/ 2147483647 h 437"/>
              <a:gd name="T42" fmla="*/ 2147483647 w 1059"/>
              <a:gd name="T43" fmla="*/ 2147483647 h 437"/>
              <a:gd name="T44" fmla="*/ 2147483647 w 1059"/>
              <a:gd name="T45" fmla="*/ 2147483647 h 437"/>
              <a:gd name="T46" fmla="*/ 2147483647 w 1059"/>
              <a:gd name="T47" fmla="*/ 2147483647 h 437"/>
              <a:gd name="T48" fmla="*/ 2147483647 w 1059"/>
              <a:gd name="T49" fmla="*/ 2147483647 h 437"/>
              <a:gd name="T50" fmla="*/ 2147483647 w 1059"/>
              <a:gd name="T51" fmla="*/ 2147483647 h 437"/>
              <a:gd name="T52" fmla="*/ 2147483647 w 1059"/>
              <a:gd name="T53" fmla="*/ 2147483647 h 437"/>
              <a:gd name="T54" fmla="*/ 2147483647 w 1059"/>
              <a:gd name="T55" fmla="*/ 2147483647 h 437"/>
              <a:gd name="T56" fmla="*/ 2147483647 w 1059"/>
              <a:gd name="T57" fmla="*/ 2147483647 h 437"/>
              <a:gd name="T58" fmla="*/ 2147483647 w 1059"/>
              <a:gd name="T59" fmla="*/ 2147483647 h 437"/>
              <a:gd name="T60" fmla="*/ 2147483647 w 1059"/>
              <a:gd name="T61" fmla="*/ 2147483647 h 437"/>
              <a:gd name="T62" fmla="*/ 2147483647 w 1059"/>
              <a:gd name="T63" fmla="*/ 2147483647 h 437"/>
              <a:gd name="T64" fmla="*/ 2147483647 w 1059"/>
              <a:gd name="T65" fmla="*/ 2147483647 h 437"/>
              <a:gd name="T66" fmla="*/ 2147483647 w 1059"/>
              <a:gd name="T67" fmla="*/ 2147483647 h 437"/>
              <a:gd name="T68" fmla="*/ 2147483647 w 1059"/>
              <a:gd name="T69" fmla="*/ 2147483647 h 437"/>
              <a:gd name="T70" fmla="*/ 2147483647 w 1059"/>
              <a:gd name="T71" fmla="*/ 2147483647 h 437"/>
              <a:gd name="T72" fmla="*/ 2147483647 w 1059"/>
              <a:gd name="T73" fmla="*/ 2147483647 h 437"/>
              <a:gd name="T74" fmla="*/ 2147483647 w 1059"/>
              <a:gd name="T75" fmla="*/ 2147483647 h 437"/>
              <a:gd name="T76" fmla="*/ 2147483647 w 1059"/>
              <a:gd name="T77" fmla="*/ 2147483647 h 437"/>
              <a:gd name="T78" fmla="*/ 2147483647 w 1059"/>
              <a:gd name="T79" fmla="*/ 2147483647 h 437"/>
              <a:gd name="T80" fmla="*/ 2147483647 w 1059"/>
              <a:gd name="T81" fmla="*/ 2147483647 h 437"/>
              <a:gd name="T82" fmla="*/ 2147483647 w 1059"/>
              <a:gd name="T83" fmla="*/ 2147483647 h 437"/>
              <a:gd name="T84" fmla="*/ 2147483647 w 1059"/>
              <a:gd name="T85" fmla="*/ 2147483647 h 437"/>
              <a:gd name="T86" fmla="*/ 2147483647 w 1059"/>
              <a:gd name="T87" fmla="*/ 2147483647 h 437"/>
              <a:gd name="T88" fmla="*/ 2147483647 w 1059"/>
              <a:gd name="T89" fmla="*/ 2147483647 h 437"/>
              <a:gd name="T90" fmla="*/ 2147483647 w 1059"/>
              <a:gd name="T91" fmla="*/ 2147483647 h 437"/>
              <a:gd name="T92" fmla="*/ 2147483647 w 1059"/>
              <a:gd name="T93" fmla="*/ 2147483647 h 437"/>
              <a:gd name="T94" fmla="*/ 2147483647 w 1059"/>
              <a:gd name="T95" fmla="*/ 2147483647 h 437"/>
              <a:gd name="T96" fmla="*/ 2147483647 w 1059"/>
              <a:gd name="T97" fmla="*/ 2147483647 h 437"/>
              <a:gd name="T98" fmla="*/ 2147483647 w 1059"/>
              <a:gd name="T99" fmla="*/ 2147483647 h 437"/>
              <a:gd name="T100" fmla="*/ 2147483647 w 1059"/>
              <a:gd name="T101" fmla="*/ 2147483647 h 437"/>
              <a:gd name="T102" fmla="*/ 2147483647 w 1059"/>
              <a:gd name="T103" fmla="*/ 2147483647 h 43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59"/>
              <a:gd name="T157" fmla="*/ 0 h 437"/>
              <a:gd name="T158" fmla="*/ 1059 w 1059"/>
              <a:gd name="T159" fmla="*/ 437 h 43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59" h="437">
                <a:moveTo>
                  <a:pt x="529" y="0"/>
                </a:moveTo>
                <a:lnTo>
                  <a:pt x="583" y="1"/>
                </a:lnTo>
                <a:lnTo>
                  <a:pt x="635" y="5"/>
                </a:lnTo>
                <a:lnTo>
                  <a:pt x="687" y="10"/>
                </a:lnTo>
                <a:lnTo>
                  <a:pt x="735" y="17"/>
                </a:lnTo>
                <a:lnTo>
                  <a:pt x="782" y="27"/>
                </a:lnTo>
                <a:lnTo>
                  <a:pt x="825" y="37"/>
                </a:lnTo>
                <a:lnTo>
                  <a:pt x="846" y="44"/>
                </a:lnTo>
                <a:lnTo>
                  <a:pt x="866" y="50"/>
                </a:lnTo>
                <a:lnTo>
                  <a:pt x="886" y="57"/>
                </a:lnTo>
                <a:lnTo>
                  <a:pt x="903" y="64"/>
                </a:lnTo>
                <a:lnTo>
                  <a:pt x="921" y="72"/>
                </a:lnTo>
                <a:lnTo>
                  <a:pt x="938" y="79"/>
                </a:lnTo>
                <a:lnTo>
                  <a:pt x="953" y="89"/>
                </a:lnTo>
                <a:lnTo>
                  <a:pt x="969" y="97"/>
                </a:lnTo>
                <a:lnTo>
                  <a:pt x="981" y="105"/>
                </a:lnTo>
                <a:lnTo>
                  <a:pt x="994" y="114"/>
                </a:lnTo>
                <a:lnTo>
                  <a:pt x="1006" y="124"/>
                </a:lnTo>
                <a:lnTo>
                  <a:pt x="1018" y="134"/>
                </a:lnTo>
                <a:lnTo>
                  <a:pt x="1027" y="144"/>
                </a:lnTo>
                <a:lnTo>
                  <a:pt x="1035" y="154"/>
                </a:lnTo>
                <a:lnTo>
                  <a:pt x="1042" y="165"/>
                </a:lnTo>
                <a:lnTo>
                  <a:pt x="1048" y="175"/>
                </a:lnTo>
                <a:lnTo>
                  <a:pt x="1053" y="186"/>
                </a:lnTo>
                <a:lnTo>
                  <a:pt x="1056" y="196"/>
                </a:lnTo>
                <a:lnTo>
                  <a:pt x="1059" y="208"/>
                </a:lnTo>
                <a:lnTo>
                  <a:pt x="1059" y="218"/>
                </a:lnTo>
                <a:lnTo>
                  <a:pt x="1059" y="230"/>
                </a:lnTo>
                <a:lnTo>
                  <a:pt x="1056" y="241"/>
                </a:lnTo>
                <a:lnTo>
                  <a:pt x="1053" y="252"/>
                </a:lnTo>
                <a:lnTo>
                  <a:pt x="1048" y="263"/>
                </a:lnTo>
                <a:lnTo>
                  <a:pt x="1042" y="273"/>
                </a:lnTo>
                <a:lnTo>
                  <a:pt x="1035" y="284"/>
                </a:lnTo>
                <a:lnTo>
                  <a:pt x="1027" y="293"/>
                </a:lnTo>
                <a:lnTo>
                  <a:pt x="1018" y="304"/>
                </a:lnTo>
                <a:lnTo>
                  <a:pt x="1006" y="313"/>
                </a:lnTo>
                <a:lnTo>
                  <a:pt x="994" y="322"/>
                </a:lnTo>
                <a:lnTo>
                  <a:pt x="981" y="332"/>
                </a:lnTo>
                <a:lnTo>
                  <a:pt x="969" y="341"/>
                </a:lnTo>
                <a:lnTo>
                  <a:pt x="953" y="349"/>
                </a:lnTo>
                <a:lnTo>
                  <a:pt x="938" y="357"/>
                </a:lnTo>
                <a:lnTo>
                  <a:pt x="921" y="366"/>
                </a:lnTo>
                <a:lnTo>
                  <a:pt x="903" y="373"/>
                </a:lnTo>
                <a:lnTo>
                  <a:pt x="886" y="381"/>
                </a:lnTo>
                <a:lnTo>
                  <a:pt x="866" y="387"/>
                </a:lnTo>
                <a:lnTo>
                  <a:pt x="846" y="394"/>
                </a:lnTo>
                <a:lnTo>
                  <a:pt x="825" y="399"/>
                </a:lnTo>
                <a:lnTo>
                  <a:pt x="782" y="411"/>
                </a:lnTo>
                <a:lnTo>
                  <a:pt x="735" y="419"/>
                </a:lnTo>
                <a:lnTo>
                  <a:pt x="687" y="427"/>
                </a:lnTo>
                <a:lnTo>
                  <a:pt x="635" y="432"/>
                </a:lnTo>
                <a:lnTo>
                  <a:pt x="583" y="436"/>
                </a:lnTo>
                <a:lnTo>
                  <a:pt x="529" y="437"/>
                </a:lnTo>
                <a:lnTo>
                  <a:pt x="475" y="436"/>
                </a:lnTo>
                <a:lnTo>
                  <a:pt x="423" y="432"/>
                </a:lnTo>
                <a:lnTo>
                  <a:pt x="372" y="427"/>
                </a:lnTo>
                <a:lnTo>
                  <a:pt x="323" y="419"/>
                </a:lnTo>
                <a:lnTo>
                  <a:pt x="278" y="411"/>
                </a:lnTo>
                <a:lnTo>
                  <a:pt x="233" y="399"/>
                </a:lnTo>
                <a:lnTo>
                  <a:pt x="212" y="394"/>
                </a:lnTo>
                <a:lnTo>
                  <a:pt x="192" y="387"/>
                </a:lnTo>
                <a:lnTo>
                  <a:pt x="174" y="381"/>
                </a:lnTo>
                <a:lnTo>
                  <a:pt x="155" y="373"/>
                </a:lnTo>
                <a:lnTo>
                  <a:pt x="138" y="366"/>
                </a:lnTo>
                <a:lnTo>
                  <a:pt x="121" y="357"/>
                </a:lnTo>
                <a:lnTo>
                  <a:pt x="105" y="349"/>
                </a:lnTo>
                <a:lnTo>
                  <a:pt x="91" y="341"/>
                </a:lnTo>
                <a:lnTo>
                  <a:pt x="77" y="332"/>
                </a:lnTo>
                <a:lnTo>
                  <a:pt x="64" y="322"/>
                </a:lnTo>
                <a:lnTo>
                  <a:pt x="52" y="313"/>
                </a:lnTo>
                <a:lnTo>
                  <a:pt x="42" y="304"/>
                </a:lnTo>
                <a:lnTo>
                  <a:pt x="32" y="293"/>
                </a:lnTo>
                <a:lnTo>
                  <a:pt x="24" y="284"/>
                </a:lnTo>
                <a:lnTo>
                  <a:pt x="16" y="273"/>
                </a:lnTo>
                <a:lnTo>
                  <a:pt x="10" y="263"/>
                </a:lnTo>
                <a:lnTo>
                  <a:pt x="5" y="252"/>
                </a:lnTo>
                <a:lnTo>
                  <a:pt x="3" y="241"/>
                </a:lnTo>
                <a:lnTo>
                  <a:pt x="1" y="230"/>
                </a:lnTo>
                <a:lnTo>
                  <a:pt x="0" y="218"/>
                </a:lnTo>
                <a:lnTo>
                  <a:pt x="1" y="208"/>
                </a:lnTo>
                <a:lnTo>
                  <a:pt x="3" y="196"/>
                </a:lnTo>
                <a:lnTo>
                  <a:pt x="5" y="186"/>
                </a:lnTo>
                <a:lnTo>
                  <a:pt x="10" y="175"/>
                </a:lnTo>
                <a:lnTo>
                  <a:pt x="16" y="165"/>
                </a:lnTo>
                <a:lnTo>
                  <a:pt x="24" y="154"/>
                </a:lnTo>
                <a:lnTo>
                  <a:pt x="32" y="144"/>
                </a:lnTo>
                <a:lnTo>
                  <a:pt x="42" y="134"/>
                </a:lnTo>
                <a:lnTo>
                  <a:pt x="52" y="124"/>
                </a:lnTo>
                <a:lnTo>
                  <a:pt x="64" y="114"/>
                </a:lnTo>
                <a:lnTo>
                  <a:pt x="77" y="105"/>
                </a:lnTo>
                <a:lnTo>
                  <a:pt x="91" y="97"/>
                </a:lnTo>
                <a:lnTo>
                  <a:pt x="105" y="89"/>
                </a:lnTo>
                <a:lnTo>
                  <a:pt x="121" y="79"/>
                </a:lnTo>
                <a:lnTo>
                  <a:pt x="138" y="72"/>
                </a:lnTo>
                <a:lnTo>
                  <a:pt x="155" y="64"/>
                </a:lnTo>
                <a:lnTo>
                  <a:pt x="174" y="57"/>
                </a:lnTo>
                <a:lnTo>
                  <a:pt x="192" y="50"/>
                </a:lnTo>
                <a:lnTo>
                  <a:pt x="212" y="44"/>
                </a:lnTo>
                <a:lnTo>
                  <a:pt x="233" y="37"/>
                </a:lnTo>
                <a:lnTo>
                  <a:pt x="278" y="27"/>
                </a:lnTo>
                <a:lnTo>
                  <a:pt x="323" y="17"/>
                </a:lnTo>
                <a:lnTo>
                  <a:pt x="372" y="10"/>
                </a:lnTo>
                <a:lnTo>
                  <a:pt x="423" y="5"/>
                </a:lnTo>
                <a:lnTo>
                  <a:pt x="475" y="1"/>
                </a:lnTo>
                <a:lnTo>
                  <a:pt x="529" y="0"/>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01" name="Freeform 308">
            <a:extLst>
              <a:ext uri="{FF2B5EF4-FFF2-40B4-BE49-F238E27FC236}">
                <a16:creationId xmlns:a16="http://schemas.microsoft.com/office/drawing/2014/main" id="{21470709-0B0E-B043-AF23-7616018E910B}"/>
              </a:ext>
            </a:extLst>
          </p:cNvPr>
          <p:cNvSpPr>
            <a:spLocks/>
          </p:cNvSpPr>
          <p:nvPr/>
        </p:nvSpPr>
        <p:spPr bwMode="auto">
          <a:xfrm>
            <a:off x="2674938" y="3025775"/>
            <a:ext cx="279400" cy="115888"/>
          </a:xfrm>
          <a:custGeom>
            <a:avLst/>
            <a:gdLst>
              <a:gd name="T0" fmla="*/ 2147483647 w 1059"/>
              <a:gd name="T1" fmla="*/ 2147483647 h 437"/>
              <a:gd name="T2" fmla="*/ 2147483647 w 1059"/>
              <a:gd name="T3" fmla="*/ 2147483647 h 437"/>
              <a:gd name="T4" fmla="*/ 2147483647 w 1059"/>
              <a:gd name="T5" fmla="*/ 2147483647 h 437"/>
              <a:gd name="T6" fmla="*/ 2147483647 w 1059"/>
              <a:gd name="T7" fmla="*/ 2147483647 h 437"/>
              <a:gd name="T8" fmla="*/ 2147483647 w 1059"/>
              <a:gd name="T9" fmla="*/ 2147483647 h 437"/>
              <a:gd name="T10" fmla="*/ 2147483647 w 1059"/>
              <a:gd name="T11" fmla="*/ 2147483647 h 437"/>
              <a:gd name="T12" fmla="*/ 2147483647 w 1059"/>
              <a:gd name="T13" fmla="*/ 2147483647 h 437"/>
              <a:gd name="T14" fmla="*/ 2147483647 w 1059"/>
              <a:gd name="T15" fmla="*/ 2147483647 h 437"/>
              <a:gd name="T16" fmla="*/ 2147483647 w 1059"/>
              <a:gd name="T17" fmla="*/ 2147483647 h 437"/>
              <a:gd name="T18" fmla="*/ 2147483647 w 1059"/>
              <a:gd name="T19" fmla="*/ 2147483647 h 437"/>
              <a:gd name="T20" fmla="*/ 2147483647 w 1059"/>
              <a:gd name="T21" fmla="*/ 2147483647 h 437"/>
              <a:gd name="T22" fmla="*/ 2147483647 w 1059"/>
              <a:gd name="T23" fmla="*/ 2147483647 h 437"/>
              <a:gd name="T24" fmla="*/ 2147483647 w 1059"/>
              <a:gd name="T25" fmla="*/ 2147483647 h 437"/>
              <a:gd name="T26" fmla="*/ 2147483647 w 1059"/>
              <a:gd name="T27" fmla="*/ 2147483647 h 437"/>
              <a:gd name="T28" fmla="*/ 2147483647 w 1059"/>
              <a:gd name="T29" fmla="*/ 2147483647 h 437"/>
              <a:gd name="T30" fmla="*/ 2147483647 w 1059"/>
              <a:gd name="T31" fmla="*/ 2147483647 h 437"/>
              <a:gd name="T32" fmla="*/ 2147483647 w 1059"/>
              <a:gd name="T33" fmla="*/ 2147483647 h 437"/>
              <a:gd name="T34" fmla="*/ 2147483647 w 1059"/>
              <a:gd name="T35" fmla="*/ 2147483647 h 437"/>
              <a:gd name="T36" fmla="*/ 2147483647 w 1059"/>
              <a:gd name="T37" fmla="*/ 2147483647 h 437"/>
              <a:gd name="T38" fmla="*/ 2147483647 w 1059"/>
              <a:gd name="T39" fmla="*/ 2147483647 h 437"/>
              <a:gd name="T40" fmla="*/ 2147483647 w 1059"/>
              <a:gd name="T41" fmla="*/ 2147483647 h 437"/>
              <a:gd name="T42" fmla="*/ 2147483647 w 1059"/>
              <a:gd name="T43" fmla="*/ 2147483647 h 437"/>
              <a:gd name="T44" fmla="*/ 2147483647 w 1059"/>
              <a:gd name="T45" fmla="*/ 2147483647 h 437"/>
              <a:gd name="T46" fmla="*/ 2147483647 w 1059"/>
              <a:gd name="T47" fmla="*/ 2147483647 h 437"/>
              <a:gd name="T48" fmla="*/ 2147483647 w 1059"/>
              <a:gd name="T49" fmla="*/ 2147483647 h 437"/>
              <a:gd name="T50" fmla="*/ 2147483647 w 1059"/>
              <a:gd name="T51" fmla="*/ 2147483647 h 437"/>
              <a:gd name="T52" fmla="*/ 2147483647 w 1059"/>
              <a:gd name="T53" fmla="*/ 2147483647 h 437"/>
              <a:gd name="T54" fmla="*/ 2147483647 w 1059"/>
              <a:gd name="T55" fmla="*/ 2147483647 h 437"/>
              <a:gd name="T56" fmla="*/ 2147483647 w 1059"/>
              <a:gd name="T57" fmla="*/ 2147483647 h 437"/>
              <a:gd name="T58" fmla="*/ 2147483647 w 1059"/>
              <a:gd name="T59" fmla="*/ 2147483647 h 437"/>
              <a:gd name="T60" fmla="*/ 2147483647 w 1059"/>
              <a:gd name="T61" fmla="*/ 2147483647 h 437"/>
              <a:gd name="T62" fmla="*/ 2147483647 w 1059"/>
              <a:gd name="T63" fmla="*/ 2147483647 h 437"/>
              <a:gd name="T64" fmla="*/ 2147483647 w 1059"/>
              <a:gd name="T65" fmla="*/ 2147483647 h 437"/>
              <a:gd name="T66" fmla="*/ 2147483647 w 1059"/>
              <a:gd name="T67" fmla="*/ 2147483647 h 437"/>
              <a:gd name="T68" fmla="*/ 2147483647 w 1059"/>
              <a:gd name="T69" fmla="*/ 2147483647 h 437"/>
              <a:gd name="T70" fmla="*/ 2147483647 w 1059"/>
              <a:gd name="T71" fmla="*/ 2147483647 h 437"/>
              <a:gd name="T72" fmla="*/ 2147483647 w 1059"/>
              <a:gd name="T73" fmla="*/ 2147483647 h 437"/>
              <a:gd name="T74" fmla="*/ 2147483647 w 1059"/>
              <a:gd name="T75" fmla="*/ 2147483647 h 437"/>
              <a:gd name="T76" fmla="*/ 0 w 1059"/>
              <a:gd name="T77" fmla="*/ 2147483647 h 437"/>
              <a:gd name="T78" fmla="*/ 0 w 1059"/>
              <a:gd name="T79" fmla="*/ 2147483647 h 437"/>
              <a:gd name="T80" fmla="*/ 2147483647 w 1059"/>
              <a:gd name="T81" fmla="*/ 2147483647 h 437"/>
              <a:gd name="T82" fmla="*/ 2147483647 w 1059"/>
              <a:gd name="T83" fmla="*/ 2147483647 h 437"/>
              <a:gd name="T84" fmla="*/ 2147483647 w 1059"/>
              <a:gd name="T85" fmla="*/ 2147483647 h 437"/>
              <a:gd name="T86" fmla="*/ 2147483647 w 1059"/>
              <a:gd name="T87" fmla="*/ 2147483647 h 437"/>
              <a:gd name="T88" fmla="*/ 2147483647 w 1059"/>
              <a:gd name="T89" fmla="*/ 2147483647 h 437"/>
              <a:gd name="T90" fmla="*/ 2147483647 w 1059"/>
              <a:gd name="T91" fmla="*/ 2147483647 h 437"/>
              <a:gd name="T92" fmla="*/ 2147483647 w 1059"/>
              <a:gd name="T93" fmla="*/ 2147483647 h 437"/>
              <a:gd name="T94" fmla="*/ 2147483647 w 1059"/>
              <a:gd name="T95" fmla="*/ 2147483647 h 437"/>
              <a:gd name="T96" fmla="*/ 2147483647 w 1059"/>
              <a:gd name="T97" fmla="*/ 2147483647 h 437"/>
              <a:gd name="T98" fmla="*/ 2147483647 w 1059"/>
              <a:gd name="T99" fmla="*/ 2147483647 h 437"/>
              <a:gd name="T100" fmla="*/ 2147483647 w 1059"/>
              <a:gd name="T101" fmla="*/ 2147483647 h 437"/>
              <a:gd name="T102" fmla="*/ 2147483647 w 1059"/>
              <a:gd name="T103" fmla="*/ 2147483647 h 43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59"/>
              <a:gd name="T157" fmla="*/ 0 h 437"/>
              <a:gd name="T158" fmla="*/ 1059 w 1059"/>
              <a:gd name="T159" fmla="*/ 437 h 43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59" h="437">
                <a:moveTo>
                  <a:pt x="530" y="0"/>
                </a:moveTo>
                <a:lnTo>
                  <a:pt x="584" y="1"/>
                </a:lnTo>
                <a:lnTo>
                  <a:pt x="636" y="4"/>
                </a:lnTo>
                <a:lnTo>
                  <a:pt x="686" y="10"/>
                </a:lnTo>
                <a:lnTo>
                  <a:pt x="735" y="17"/>
                </a:lnTo>
                <a:lnTo>
                  <a:pt x="782" y="27"/>
                </a:lnTo>
                <a:lnTo>
                  <a:pt x="826" y="37"/>
                </a:lnTo>
                <a:lnTo>
                  <a:pt x="847" y="43"/>
                </a:lnTo>
                <a:lnTo>
                  <a:pt x="866" y="50"/>
                </a:lnTo>
                <a:lnTo>
                  <a:pt x="885" y="57"/>
                </a:lnTo>
                <a:lnTo>
                  <a:pt x="904" y="64"/>
                </a:lnTo>
                <a:lnTo>
                  <a:pt x="921" y="72"/>
                </a:lnTo>
                <a:lnTo>
                  <a:pt x="938" y="79"/>
                </a:lnTo>
                <a:lnTo>
                  <a:pt x="954" y="87"/>
                </a:lnTo>
                <a:lnTo>
                  <a:pt x="968" y="97"/>
                </a:lnTo>
                <a:lnTo>
                  <a:pt x="982" y="105"/>
                </a:lnTo>
                <a:lnTo>
                  <a:pt x="995" y="114"/>
                </a:lnTo>
                <a:lnTo>
                  <a:pt x="1007" y="124"/>
                </a:lnTo>
                <a:lnTo>
                  <a:pt x="1017" y="133"/>
                </a:lnTo>
                <a:lnTo>
                  <a:pt x="1027" y="143"/>
                </a:lnTo>
                <a:lnTo>
                  <a:pt x="1035" y="154"/>
                </a:lnTo>
                <a:lnTo>
                  <a:pt x="1043" y="164"/>
                </a:lnTo>
                <a:lnTo>
                  <a:pt x="1049" y="175"/>
                </a:lnTo>
                <a:lnTo>
                  <a:pt x="1053" y="185"/>
                </a:lnTo>
                <a:lnTo>
                  <a:pt x="1057" y="196"/>
                </a:lnTo>
                <a:lnTo>
                  <a:pt x="1058" y="208"/>
                </a:lnTo>
                <a:lnTo>
                  <a:pt x="1059" y="218"/>
                </a:lnTo>
                <a:lnTo>
                  <a:pt x="1058" y="230"/>
                </a:lnTo>
                <a:lnTo>
                  <a:pt x="1057" y="240"/>
                </a:lnTo>
                <a:lnTo>
                  <a:pt x="1053" y="252"/>
                </a:lnTo>
                <a:lnTo>
                  <a:pt x="1049" y="263"/>
                </a:lnTo>
                <a:lnTo>
                  <a:pt x="1043" y="273"/>
                </a:lnTo>
                <a:lnTo>
                  <a:pt x="1035" y="284"/>
                </a:lnTo>
                <a:lnTo>
                  <a:pt x="1027" y="293"/>
                </a:lnTo>
                <a:lnTo>
                  <a:pt x="1017" y="303"/>
                </a:lnTo>
                <a:lnTo>
                  <a:pt x="1007" y="313"/>
                </a:lnTo>
                <a:lnTo>
                  <a:pt x="995" y="322"/>
                </a:lnTo>
                <a:lnTo>
                  <a:pt x="982" y="332"/>
                </a:lnTo>
                <a:lnTo>
                  <a:pt x="968" y="340"/>
                </a:lnTo>
                <a:lnTo>
                  <a:pt x="954" y="349"/>
                </a:lnTo>
                <a:lnTo>
                  <a:pt x="938" y="357"/>
                </a:lnTo>
                <a:lnTo>
                  <a:pt x="921" y="365"/>
                </a:lnTo>
                <a:lnTo>
                  <a:pt x="904" y="372"/>
                </a:lnTo>
                <a:lnTo>
                  <a:pt x="885" y="379"/>
                </a:lnTo>
                <a:lnTo>
                  <a:pt x="866" y="386"/>
                </a:lnTo>
                <a:lnTo>
                  <a:pt x="847" y="393"/>
                </a:lnTo>
                <a:lnTo>
                  <a:pt x="826" y="399"/>
                </a:lnTo>
                <a:lnTo>
                  <a:pt x="782" y="410"/>
                </a:lnTo>
                <a:lnTo>
                  <a:pt x="735" y="419"/>
                </a:lnTo>
                <a:lnTo>
                  <a:pt x="686" y="427"/>
                </a:lnTo>
                <a:lnTo>
                  <a:pt x="636" y="432"/>
                </a:lnTo>
                <a:lnTo>
                  <a:pt x="584" y="436"/>
                </a:lnTo>
                <a:lnTo>
                  <a:pt x="530" y="437"/>
                </a:lnTo>
                <a:lnTo>
                  <a:pt x="476" y="436"/>
                </a:lnTo>
                <a:lnTo>
                  <a:pt x="423" y="432"/>
                </a:lnTo>
                <a:lnTo>
                  <a:pt x="372" y="427"/>
                </a:lnTo>
                <a:lnTo>
                  <a:pt x="324" y="419"/>
                </a:lnTo>
                <a:lnTo>
                  <a:pt x="277" y="410"/>
                </a:lnTo>
                <a:lnTo>
                  <a:pt x="234" y="399"/>
                </a:lnTo>
                <a:lnTo>
                  <a:pt x="213" y="393"/>
                </a:lnTo>
                <a:lnTo>
                  <a:pt x="193" y="386"/>
                </a:lnTo>
                <a:lnTo>
                  <a:pt x="174" y="379"/>
                </a:lnTo>
                <a:lnTo>
                  <a:pt x="156" y="372"/>
                </a:lnTo>
                <a:lnTo>
                  <a:pt x="138" y="365"/>
                </a:lnTo>
                <a:lnTo>
                  <a:pt x="122" y="357"/>
                </a:lnTo>
                <a:lnTo>
                  <a:pt x="105" y="349"/>
                </a:lnTo>
                <a:lnTo>
                  <a:pt x="90" y="340"/>
                </a:lnTo>
                <a:lnTo>
                  <a:pt x="77" y="332"/>
                </a:lnTo>
                <a:lnTo>
                  <a:pt x="65" y="322"/>
                </a:lnTo>
                <a:lnTo>
                  <a:pt x="53" y="313"/>
                </a:lnTo>
                <a:lnTo>
                  <a:pt x="42" y="303"/>
                </a:lnTo>
                <a:lnTo>
                  <a:pt x="32" y="293"/>
                </a:lnTo>
                <a:lnTo>
                  <a:pt x="24" y="284"/>
                </a:lnTo>
                <a:lnTo>
                  <a:pt x="17" y="273"/>
                </a:lnTo>
                <a:lnTo>
                  <a:pt x="11" y="263"/>
                </a:lnTo>
                <a:lnTo>
                  <a:pt x="6" y="252"/>
                </a:lnTo>
                <a:lnTo>
                  <a:pt x="3" y="240"/>
                </a:lnTo>
                <a:lnTo>
                  <a:pt x="0" y="230"/>
                </a:lnTo>
                <a:lnTo>
                  <a:pt x="0" y="218"/>
                </a:lnTo>
                <a:lnTo>
                  <a:pt x="0" y="208"/>
                </a:lnTo>
                <a:lnTo>
                  <a:pt x="3" y="196"/>
                </a:lnTo>
                <a:lnTo>
                  <a:pt x="6" y="185"/>
                </a:lnTo>
                <a:lnTo>
                  <a:pt x="11" y="175"/>
                </a:lnTo>
                <a:lnTo>
                  <a:pt x="17" y="164"/>
                </a:lnTo>
                <a:lnTo>
                  <a:pt x="24" y="154"/>
                </a:lnTo>
                <a:lnTo>
                  <a:pt x="32" y="143"/>
                </a:lnTo>
                <a:lnTo>
                  <a:pt x="42" y="133"/>
                </a:lnTo>
                <a:lnTo>
                  <a:pt x="53" y="124"/>
                </a:lnTo>
                <a:lnTo>
                  <a:pt x="65" y="114"/>
                </a:lnTo>
                <a:lnTo>
                  <a:pt x="77" y="105"/>
                </a:lnTo>
                <a:lnTo>
                  <a:pt x="90" y="97"/>
                </a:lnTo>
                <a:lnTo>
                  <a:pt x="105" y="87"/>
                </a:lnTo>
                <a:lnTo>
                  <a:pt x="122" y="79"/>
                </a:lnTo>
                <a:lnTo>
                  <a:pt x="138" y="72"/>
                </a:lnTo>
                <a:lnTo>
                  <a:pt x="156" y="64"/>
                </a:lnTo>
                <a:lnTo>
                  <a:pt x="174" y="57"/>
                </a:lnTo>
                <a:lnTo>
                  <a:pt x="193" y="50"/>
                </a:lnTo>
                <a:lnTo>
                  <a:pt x="213" y="43"/>
                </a:lnTo>
                <a:lnTo>
                  <a:pt x="234" y="37"/>
                </a:lnTo>
                <a:lnTo>
                  <a:pt x="277" y="27"/>
                </a:lnTo>
                <a:lnTo>
                  <a:pt x="324" y="17"/>
                </a:lnTo>
                <a:lnTo>
                  <a:pt x="372" y="10"/>
                </a:lnTo>
                <a:lnTo>
                  <a:pt x="423" y="4"/>
                </a:lnTo>
                <a:lnTo>
                  <a:pt x="476" y="1"/>
                </a:lnTo>
                <a:lnTo>
                  <a:pt x="530" y="0"/>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02" name="Freeform 310">
            <a:extLst>
              <a:ext uri="{FF2B5EF4-FFF2-40B4-BE49-F238E27FC236}">
                <a16:creationId xmlns:a16="http://schemas.microsoft.com/office/drawing/2014/main" id="{E73F8DC2-FC58-1447-824A-A4DA0703B465}"/>
              </a:ext>
            </a:extLst>
          </p:cNvPr>
          <p:cNvSpPr>
            <a:spLocks/>
          </p:cNvSpPr>
          <p:nvPr/>
        </p:nvSpPr>
        <p:spPr bwMode="auto">
          <a:xfrm>
            <a:off x="2290763" y="3025775"/>
            <a:ext cx="280987" cy="115888"/>
          </a:xfrm>
          <a:custGeom>
            <a:avLst/>
            <a:gdLst>
              <a:gd name="T0" fmla="*/ 2147483647 w 1059"/>
              <a:gd name="T1" fmla="*/ 2147483647 h 437"/>
              <a:gd name="T2" fmla="*/ 2147483647 w 1059"/>
              <a:gd name="T3" fmla="*/ 2147483647 h 437"/>
              <a:gd name="T4" fmla="*/ 2147483647 w 1059"/>
              <a:gd name="T5" fmla="*/ 2147483647 h 437"/>
              <a:gd name="T6" fmla="*/ 2147483647 w 1059"/>
              <a:gd name="T7" fmla="*/ 2147483647 h 437"/>
              <a:gd name="T8" fmla="*/ 2147483647 w 1059"/>
              <a:gd name="T9" fmla="*/ 2147483647 h 437"/>
              <a:gd name="T10" fmla="*/ 2147483647 w 1059"/>
              <a:gd name="T11" fmla="*/ 2147483647 h 437"/>
              <a:gd name="T12" fmla="*/ 2147483647 w 1059"/>
              <a:gd name="T13" fmla="*/ 2147483647 h 437"/>
              <a:gd name="T14" fmla="*/ 2147483647 w 1059"/>
              <a:gd name="T15" fmla="*/ 2147483647 h 437"/>
              <a:gd name="T16" fmla="*/ 2147483647 w 1059"/>
              <a:gd name="T17" fmla="*/ 2147483647 h 437"/>
              <a:gd name="T18" fmla="*/ 2147483647 w 1059"/>
              <a:gd name="T19" fmla="*/ 2147483647 h 437"/>
              <a:gd name="T20" fmla="*/ 2147483647 w 1059"/>
              <a:gd name="T21" fmla="*/ 2147483647 h 437"/>
              <a:gd name="T22" fmla="*/ 2147483647 w 1059"/>
              <a:gd name="T23" fmla="*/ 2147483647 h 437"/>
              <a:gd name="T24" fmla="*/ 2147483647 w 1059"/>
              <a:gd name="T25" fmla="*/ 2147483647 h 437"/>
              <a:gd name="T26" fmla="*/ 2147483647 w 1059"/>
              <a:gd name="T27" fmla="*/ 2147483647 h 437"/>
              <a:gd name="T28" fmla="*/ 2147483647 w 1059"/>
              <a:gd name="T29" fmla="*/ 2147483647 h 437"/>
              <a:gd name="T30" fmla="*/ 2147483647 w 1059"/>
              <a:gd name="T31" fmla="*/ 2147483647 h 437"/>
              <a:gd name="T32" fmla="*/ 2147483647 w 1059"/>
              <a:gd name="T33" fmla="*/ 2147483647 h 437"/>
              <a:gd name="T34" fmla="*/ 2147483647 w 1059"/>
              <a:gd name="T35" fmla="*/ 2147483647 h 437"/>
              <a:gd name="T36" fmla="*/ 2147483647 w 1059"/>
              <a:gd name="T37" fmla="*/ 2147483647 h 437"/>
              <a:gd name="T38" fmla="*/ 2147483647 w 1059"/>
              <a:gd name="T39" fmla="*/ 2147483647 h 437"/>
              <a:gd name="T40" fmla="*/ 2147483647 w 1059"/>
              <a:gd name="T41" fmla="*/ 2147483647 h 437"/>
              <a:gd name="T42" fmla="*/ 2147483647 w 1059"/>
              <a:gd name="T43" fmla="*/ 2147483647 h 437"/>
              <a:gd name="T44" fmla="*/ 2147483647 w 1059"/>
              <a:gd name="T45" fmla="*/ 2147483647 h 437"/>
              <a:gd name="T46" fmla="*/ 2147483647 w 1059"/>
              <a:gd name="T47" fmla="*/ 2147483647 h 437"/>
              <a:gd name="T48" fmla="*/ 2147483647 w 1059"/>
              <a:gd name="T49" fmla="*/ 2147483647 h 437"/>
              <a:gd name="T50" fmla="*/ 2147483647 w 1059"/>
              <a:gd name="T51" fmla="*/ 2147483647 h 437"/>
              <a:gd name="T52" fmla="*/ 2147483647 w 1059"/>
              <a:gd name="T53" fmla="*/ 2147483647 h 437"/>
              <a:gd name="T54" fmla="*/ 2147483647 w 1059"/>
              <a:gd name="T55" fmla="*/ 2147483647 h 437"/>
              <a:gd name="T56" fmla="*/ 2147483647 w 1059"/>
              <a:gd name="T57" fmla="*/ 2147483647 h 437"/>
              <a:gd name="T58" fmla="*/ 2147483647 w 1059"/>
              <a:gd name="T59" fmla="*/ 2147483647 h 437"/>
              <a:gd name="T60" fmla="*/ 2147483647 w 1059"/>
              <a:gd name="T61" fmla="*/ 2147483647 h 437"/>
              <a:gd name="T62" fmla="*/ 2147483647 w 1059"/>
              <a:gd name="T63" fmla="*/ 2147483647 h 437"/>
              <a:gd name="T64" fmla="*/ 2147483647 w 1059"/>
              <a:gd name="T65" fmla="*/ 2147483647 h 437"/>
              <a:gd name="T66" fmla="*/ 2147483647 w 1059"/>
              <a:gd name="T67" fmla="*/ 2147483647 h 437"/>
              <a:gd name="T68" fmla="*/ 2147483647 w 1059"/>
              <a:gd name="T69" fmla="*/ 2147483647 h 437"/>
              <a:gd name="T70" fmla="*/ 2147483647 w 1059"/>
              <a:gd name="T71" fmla="*/ 2147483647 h 437"/>
              <a:gd name="T72" fmla="*/ 2147483647 w 1059"/>
              <a:gd name="T73" fmla="*/ 2147483647 h 437"/>
              <a:gd name="T74" fmla="*/ 2147483647 w 1059"/>
              <a:gd name="T75" fmla="*/ 2147483647 h 437"/>
              <a:gd name="T76" fmla="*/ 0 w 1059"/>
              <a:gd name="T77" fmla="*/ 2147483647 h 437"/>
              <a:gd name="T78" fmla="*/ 0 w 1059"/>
              <a:gd name="T79" fmla="*/ 2147483647 h 437"/>
              <a:gd name="T80" fmla="*/ 2147483647 w 1059"/>
              <a:gd name="T81" fmla="*/ 2147483647 h 437"/>
              <a:gd name="T82" fmla="*/ 2147483647 w 1059"/>
              <a:gd name="T83" fmla="*/ 2147483647 h 437"/>
              <a:gd name="T84" fmla="*/ 2147483647 w 1059"/>
              <a:gd name="T85" fmla="*/ 2147483647 h 437"/>
              <a:gd name="T86" fmla="*/ 2147483647 w 1059"/>
              <a:gd name="T87" fmla="*/ 2147483647 h 437"/>
              <a:gd name="T88" fmla="*/ 2147483647 w 1059"/>
              <a:gd name="T89" fmla="*/ 2147483647 h 437"/>
              <a:gd name="T90" fmla="*/ 2147483647 w 1059"/>
              <a:gd name="T91" fmla="*/ 2147483647 h 437"/>
              <a:gd name="T92" fmla="*/ 2147483647 w 1059"/>
              <a:gd name="T93" fmla="*/ 2147483647 h 437"/>
              <a:gd name="T94" fmla="*/ 2147483647 w 1059"/>
              <a:gd name="T95" fmla="*/ 2147483647 h 437"/>
              <a:gd name="T96" fmla="*/ 2147483647 w 1059"/>
              <a:gd name="T97" fmla="*/ 2147483647 h 437"/>
              <a:gd name="T98" fmla="*/ 2147483647 w 1059"/>
              <a:gd name="T99" fmla="*/ 2147483647 h 437"/>
              <a:gd name="T100" fmla="*/ 2147483647 w 1059"/>
              <a:gd name="T101" fmla="*/ 2147483647 h 437"/>
              <a:gd name="T102" fmla="*/ 2147483647 w 1059"/>
              <a:gd name="T103" fmla="*/ 2147483647 h 43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59"/>
              <a:gd name="T157" fmla="*/ 0 h 437"/>
              <a:gd name="T158" fmla="*/ 1059 w 1059"/>
              <a:gd name="T159" fmla="*/ 437 h 43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59" h="437">
                <a:moveTo>
                  <a:pt x="530" y="0"/>
                </a:moveTo>
                <a:lnTo>
                  <a:pt x="583" y="1"/>
                </a:lnTo>
                <a:lnTo>
                  <a:pt x="636" y="4"/>
                </a:lnTo>
                <a:lnTo>
                  <a:pt x="686" y="10"/>
                </a:lnTo>
                <a:lnTo>
                  <a:pt x="735" y="17"/>
                </a:lnTo>
                <a:lnTo>
                  <a:pt x="781" y="27"/>
                </a:lnTo>
                <a:lnTo>
                  <a:pt x="825" y="37"/>
                </a:lnTo>
                <a:lnTo>
                  <a:pt x="845" y="43"/>
                </a:lnTo>
                <a:lnTo>
                  <a:pt x="865" y="50"/>
                </a:lnTo>
                <a:lnTo>
                  <a:pt x="885" y="57"/>
                </a:lnTo>
                <a:lnTo>
                  <a:pt x="904" y="64"/>
                </a:lnTo>
                <a:lnTo>
                  <a:pt x="921" y="72"/>
                </a:lnTo>
                <a:lnTo>
                  <a:pt x="937" y="79"/>
                </a:lnTo>
                <a:lnTo>
                  <a:pt x="953" y="87"/>
                </a:lnTo>
                <a:lnTo>
                  <a:pt x="968" y="97"/>
                </a:lnTo>
                <a:lnTo>
                  <a:pt x="982" y="105"/>
                </a:lnTo>
                <a:lnTo>
                  <a:pt x="995" y="114"/>
                </a:lnTo>
                <a:lnTo>
                  <a:pt x="1006" y="124"/>
                </a:lnTo>
                <a:lnTo>
                  <a:pt x="1017" y="133"/>
                </a:lnTo>
                <a:lnTo>
                  <a:pt x="1026" y="143"/>
                </a:lnTo>
                <a:lnTo>
                  <a:pt x="1034" y="154"/>
                </a:lnTo>
                <a:lnTo>
                  <a:pt x="1042" y="164"/>
                </a:lnTo>
                <a:lnTo>
                  <a:pt x="1047" y="175"/>
                </a:lnTo>
                <a:lnTo>
                  <a:pt x="1052" y="185"/>
                </a:lnTo>
                <a:lnTo>
                  <a:pt x="1056" y="196"/>
                </a:lnTo>
                <a:lnTo>
                  <a:pt x="1058" y="208"/>
                </a:lnTo>
                <a:lnTo>
                  <a:pt x="1059" y="218"/>
                </a:lnTo>
                <a:lnTo>
                  <a:pt x="1058" y="230"/>
                </a:lnTo>
                <a:lnTo>
                  <a:pt x="1056" y="240"/>
                </a:lnTo>
                <a:lnTo>
                  <a:pt x="1052" y="252"/>
                </a:lnTo>
                <a:lnTo>
                  <a:pt x="1047" y="263"/>
                </a:lnTo>
                <a:lnTo>
                  <a:pt x="1042" y="273"/>
                </a:lnTo>
                <a:lnTo>
                  <a:pt x="1034" y="284"/>
                </a:lnTo>
                <a:lnTo>
                  <a:pt x="1026" y="293"/>
                </a:lnTo>
                <a:lnTo>
                  <a:pt x="1017" y="303"/>
                </a:lnTo>
                <a:lnTo>
                  <a:pt x="1006" y="313"/>
                </a:lnTo>
                <a:lnTo>
                  <a:pt x="995" y="322"/>
                </a:lnTo>
                <a:lnTo>
                  <a:pt x="982" y="332"/>
                </a:lnTo>
                <a:lnTo>
                  <a:pt x="968" y="340"/>
                </a:lnTo>
                <a:lnTo>
                  <a:pt x="953" y="349"/>
                </a:lnTo>
                <a:lnTo>
                  <a:pt x="937" y="357"/>
                </a:lnTo>
                <a:lnTo>
                  <a:pt x="921" y="365"/>
                </a:lnTo>
                <a:lnTo>
                  <a:pt x="904" y="372"/>
                </a:lnTo>
                <a:lnTo>
                  <a:pt x="885" y="379"/>
                </a:lnTo>
                <a:lnTo>
                  <a:pt x="865" y="386"/>
                </a:lnTo>
                <a:lnTo>
                  <a:pt x="845" y="393"/>
                </a:lnTo>
                <a:lnTo>
                  <a:pt x="825" y="399"/>
                </a:lnTo>
                <a:lnTo>
                  <a:pt x="781" y="410"/>
                </a:lnTo>
                <a:lnTo>
                  <a:pt x="735" y="419"/>
                </a:lnTo>
                <a:lnTo>
                  <a:pt x="686" y="427"/>
                </a:lnTo>
                <a:lnTo>
                  <a:pt x="636" y="432"/>
                </a:lnTo>
                <a:lnTo>
                  <a:pt x="583" y="436"/>
                </a:lnTo>
                <a:lnTo>
                  <a:pt x="530" y="437"/>
                </a:lnTo>
                <a:lnTo>
                  <a:pt x="475" y="436"/>
                </a:lnTo>
                <a:lnTo>
                  <a:pt x="422" y="432"/>
                </a:lnTo>
                <a:lnTo>
                  <a:pt x="372" y="427"/>
                </a:lnTo>
                <a:lnTo>
                  <a:pt x="324" y="419"/>
                </a:lnTo>
                <a:lnTo>
                  <a:pt x="277" y="410"/>
                </a:lnTo>
                <a:lnTo>
                  <a:pt x="234" y="399"/>
                </a:lnTo>
                <a:lnTo>
                  <a:pt x="213" y="393"/>
                </a:lnTo>
                <a:lnTo>
                  <a:pt x="193" y="386"/>
                </a:lnTo>
                <a:lnTo>
                  <a:pt x="173" y="379"/>
                </a:lnTo>
                <a:lnTo>
                  <a:pt x="154" y="372"/>
                </a:lnTo>
                <a:lnTo>
                  <a:pt x="137" y="365"/>
                </a:lnTo>
                <a:lnTo>
                  <a:pt x="120" y="357"/>
                </a:lnTo>
                <a:lnTo>
                  <a:pt x="105" y="349"/>
                </a:lnTo>
                <a:lnTo>
                  <a:pt x="90" y="340"/>
                </a:lnTo>
                <a:lnTo>
                  <a:pt x="76" y="332"/>
                </a:lnTo>
                <a:lnTo>
                  <a:pt x="63" y="322"/>
                </a:lnTo>
                <a:lnTo>
                  <a:pt x="51" y="313"/>
                </a:lnTo>
                <a:lnTo>
                  <a:pt x="41" y="303"/>
                </a:lnTo>
                <a:lnTo>
                  <a:pt x="32" y="293"/>
                </a:lnTo>
                <a:lnTo>
                  <a:pt x="23" y="284"/>
                </a:lnTo>
                <a:lnTo>
                  <a:pt x="16" y="273"/>
                </a:lnTo>
                <a:lnTo>
                  <a:pt x="11" y="263"/>
                </a:lnTo>
                <a:lnTo>
                  <a:pt x="6" y="252"/>
                </a:lnTo>
                <a:lnTo>
                  <a:pt x="2" y="240"/>
                </a:lnTo>
                <a:lnTo>
                  <a:pt x="0" y="230"/>
                </a:lnTo>
                <a:lnTo>
                  <a:pt x="0" y="218"/>
                </a:lnTo>
                <a:lnTo>
                  <a:pt x="0" y="208"/>
                </a:lnTo>
                <a:lnTo>
                  <a:pt x="2" y="196"/>
                </a:lnTo>
                <a:lnTo>
                  <a:pt x="6" y="185"/>
                </a:lnTo>
                <a:lnTo>
                  <a:pt x="11" y="175"/>
                </a:lnTo>
                <a:lnTo>
                  <a:pt x="16" y="164"/>
                </a:lnTo>
                <a:lnTo>
                  <a:pt x="23" y="154"/>
                </a:lnTo>
                <a:lnTo>
                  <a:pt x="32" y="143"/>
                </a:lnTo>
                <a:lnTo>
                  <a:pt x="41" y="133"/>
                </a:lnTo>
                <a:lnTo>
                  <a:pt x="51" y="124"/>
                </a:lnTo>
                <a:lnTo>
                  <a:pt x="63" y="114"/>
                </a:lnTo>
                <a:lnTo>
                  <a:pt x="76" y="105"/>
                </a:lnTo>
                <a:lnTo>
                  <a:pt x="90" y="97"/>
                </a:lnTo>
                <a:lnTo>
                  <a:pt x="105" y="87"/>
                </a:lnTo>
                <a:lnTo>
                  <a:pt x="120" y="79"/>
                </a:lnTo>
                <a:lnTo>
                  <a:pt x="137" y="72"/>
                </a:lnTo>
                <a:lnTo>
                  <a:pt x="154" y="64"/>
                </a:lnTo>
                <a:lnTo>
                  <a:pt x="173" y="57"/>
                </a:lnTo>
                <a:lnTo>
                  <a:pt x="193" y="50"/>
                </a:lnTo>
                <a:lnTo>
                  <a:pt x="213" y="43"/>
                </a:lnTo>
                <a:lnTo>
                  <a:pt x="234" y="37"/>
                </a:lnTo>
                <a:lnTo>
                  <a:pt x="277" y="27"/>
                </a:lnTo>
                <a:lnTo>
                  <a:pt x="324" y="17"/>
                </a:lnTo>
                <a:lnTo>
                  <a:pt x="372" y="10"/>
                </a:lnTo>
                <a:lnTo>
                  <a:pt x="422" y="4"/>
                </a:lnTo>
                <a:lnTo>
                  <a:pt x="475" y="1"/>
                </a:lnTo>
                <a:lnTo>
                  <a:pt x="530" y="0"/>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03" name="Freeform 312">
            <a:extLst>
              <a:ext uri="{FF2B5EF4-FFF2-40B4-BE49-F238E27FC236}">
                <a16:creationId xmlns:a16="http://schemas.microsoft.com/office/drawing/2014/main" id="{E0204EF3-06FC-3740-AB0B-5EA2415FDC7B}"/>
              </a:ext>
            </a:extLst>
          </p:cNvPr>
          <p:cNvSpPr>
            <a:spLocks/>
          </p:cNvSpPr>
          <p:nvPr/>
        </p:nvSpPr>
        <p:spPr bwMode="auto">
          <a:xfrm>
            <a:off x="2460625" y="2760663"/>
            <a:ext cx="279400" cy="115887"/>
          </a:xfrm>
          <a:custGeom>
            <a:avLst/>
            <a:gdLst>
              <a:gd name="T0" fmla="*/ 2147483647 w 1059"/>
              <a:gd name="T1" fmla="*/ 2147483647 h 437"/>
              <a:gd name="T2" fmla="*/ 2147483647 w 1059"/>
              <a:gd name="T3" fmla="*/ 2147483647 h 437"/>
              <a:gd name="T4" fmla="*/ 2147483647 w 1059"/>
              <a:gd name="T5" fmla="*/ 2147483647 h 437"/>
              <a:gd name="T6" fmla="*/ 2147483647 w 1059"/>
              <a:gd name="T7" fmla="*/ 2147483647 h 437"/>
              <a:gd name="T8" fmla="*/ 2147483647 w 1059"/>
              <a:gd name="T9" fmla="*/ 2147483647 h 437"/>
              <a:gd name="T10" fmla="*/ 2147483647 w 1059"/>
              <a:gd name="T11" fmla="*/ 2147483647 h 437"/>
              <a:gd name="T12" fmla="*/ 2147483647 w 1059"/>
              <a:gd name="T13" fmla="*/ 2147483647 h 437"/>
              <a:gd name="T14" fmla="*/ 2147483647 w 1059"/>
              <a:gd name="T15" fmla="*/ 2147483647 h 437"/>
              <a:gd name="T16" fmla="*/ 2147483647 w 1059"/>
              <a:gd name="T17" fmla="*/ 2147483647 h 437"/>
              <a:gd name="T18" fmla="*/ 2147483647 w 1059"/>
              <a:gd name="T19" fmla="*/ 2147483647 h 437"/>
              <a:gd name="T20" fmla="*/ 2147483647 w 1059"/>
              <a:gd name="T21" fmla="*/ 2147483647 h 437"/>
              <a:gd name="T22" fmla="*/ 2147483647 w 1059"/>
              <a:gd name="T23" fmla="*/ 2147483647 h 437"/>
              <a:gd name="T24" fmla="*/ 2147483647 w 1059"/>
              <a:gd name="T25" fmla="*/ 2147483647 h 437"/>
              <a:gd name="T26" fmla="*/ 2147483647 w 1059"/>
              <a:gd name="T27" fmla="*/ 2147483647 h 437"/>
              <a:gd name="T28" fmla="*/ 2147483647 w 1059"/>
              <a:gd name="T29" fmla="*/ 2147483647 h 437"/>
              <a:gd name="T30" fmla="*/ 2147483647 w 1059"/>
              <a:gd name="T31" fmla="*/ 2147483647 h 437"/>
              <a:gd name="T32" fmla="*/ 2147483647 w 1059"/>
              <a:gd name="T33" fmla="*/ 2147483647 h 437"/>
              <a:gd name="T34" fmla="*/ 2147483647 w 1059"/>
              <a:gd name="T35" fmla="*/ 2147483647 h 437"/>
              <a:gd name="T36" fmla="*/ 2147483647 w 1059"/>
              <a:gd name="T37" fmla="*/ 2147483647 h 437"/>
              <a:gd name="T38" fmla="*/ 2147483647 w 1059"/>
              <a:gd name="T39" fmla="*/ 2147483647 h 437"/>
              <a:gd name="T40" fmla="*/ 2147483647 w 1059"/>
              <a:gd name="T41" fmla="*/ 2147483647 h 437"/>
              <a:gd name="T42" fmla="*/ 2147483647 w 1059"/>
              <a:gd name="T43" fmla="*/ 2147483647 h 437"/>
              <a:gd name="T44" fmla="*/ 2147483647 w 1059"/>
              <a:gd name="T45" fmla="*/ 2147483647 h 437"/>
              <a:gd name="T46" fmla="*/ 2147483647 w 1059"/>
              <a:gd name="T47" fmla="*/ 2147483647 h 437"/>
              <a:gd name="T48" fmla="*/ 2147483647 w 1059"/>
              <a:gd name="T49" fmla="*/ 2147483647 h 437"/>
              <a:gd name="T50" fmla="*/ 2147483647 w 1059"/>
              <a:gd name="T51" fmla="*/ 2147483647 h 437"/>
              <a:gd name="T52" fmla="*/ 2147483647 w 1059"/>
              <a:gd name="T53" fmla="*/ 2147483647 h 437"/>
              <a:gd name="T54" fmla="*/ 2147483647 w 1059"/>
              <a:gd name="T55" fmla="*/ 2147483647 h 437"/>
              <a:gd name="T56" fmla="*/ 2147483647 w 1059"/>
              <a:gd name="T57" fmla="*/ 2147483647 h 437"/>
              <a:gd name="T58" fmla="*/ 2147483647 w 1059"/>
              <a:gd name="T59" fmla="*/ 2147483647 h 437"/>
              <a:gd name="T60" fmla="*/ 2147483647 w 1059"/>
              <a:gd name="T61" fmla="*/ 2147483647 h 437"/>
              <a:gd name="T62" fmla="*/ 2147483647 w 1059"/>
              <a:gd name="T63" fmla="*/ 2147483647 h 437"/>
              <a:gd name="T64" fmla="*/ 2147483647 w 1059"/>
              <a:gd name="T65" fmla="*/ 2147483647 h 437"/>
              <a:gd name="T66" fmla="*/ 2147483647 w 1059"/>
              <a:gd name="T67" fmla="*/ 2147483647 h 437"/>
              <a:gd name="T68" fmla="*/ 2147483647 w 1059"/>
              <a:gd name="T69" fmla="*/ 2147483647 h 437"/>
              <a:gd name="T70" fmla="*/ 2147483647 w 1059"/>
              <a:gd name="T71" fmla="*/ 2147483647 h 437"/>
              <a:gd name="T72" fmla="*/ 2147483647 w 1059"/>
              <a:gd name="T73" fmla="*/ 2147483647 h 437"/>
              <a:gd name="T74" fmla="*/ 2147483647 w 1059"/>
              <a:gd name="T75" fmla="*/ 2147483647 h 437"/>
              <a:gd name="T76" fmla="*/ 2147483647 w 1059"/>
              <a:gd name="T77" fmla="*/ 2147483647 h 437"/>
              <a:gd name="T78" fmla="*/ 2147483647 w 1059"/>
              <a:gd name="T79" fmla="*/ 2147483647 h 437"/>
              <a:gd name="T80" fmla="*/ 2147483647 w 1059"/>
              <a:gd name="T81" fmla="*/ 2147483647 h 437"/>
              <a:gd name="T82" fmla="*/ 2147483647 w 1059"/>
              <a:gd name="T83" fmla="*/ 2147483647 h 437"/>
              <a:gd name="T84" fmla="*/ 2147483647 w 1059"/>
              <a:gd name="T85" fmla="*/ 2147483647 h 437"/>
              <a:gd name="T86" fmla="*/ 2147483647 w 1059"/>
              <a:gd name="T87" fmla="*/ 2147483647 h 437"/>
              <a:gd name="T88" fmla="*/ 2147483647 w 1059"/>
              <a:gd name="T89" fmla="*/ 2147483647 h 437"/>
              <a:gd name="T90" fmla="*/ 2147483647 w 1059"/>
              <a:gd name="T91" fmla="*/ 2147483647 h 437"/>
              <a:gd name="T92" fmla="*/ 2147483647 w 1059"/>
              <a:gd name="T93" fmla="*/ 2147483647 h 437"/>
              <a:gd name="T94" fmla="*/ 2147483647 w 1059"/>
              <a:gd name="T95" fmla="*/ 2147483647 h 437"/>
              <a:gd name="T96" fmla="*/ 2147483647 w 1059"/>
              <a:gd name="T97" fmla="*/ 2147483647 h 437"/>
              <a:gd name="T98" fmla="*/ 2147483647 w 1059"/>
              <a:gd name="T99" fmla="*/ 2147483647 h 437"/>
              <a:gd name="T100" fmla="*/ 2147483647 w 1059"/>
              <a:gd name="T101" fmla="*/ 2147483647 h 437"/>
              <a:gd name="T102" fmla="*/ 2147483647 w 1059"/>
              <a:gd name="T103" fmla="*/ 2147483647 h 43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59"/>
              <a:gd name="T157" fmla="*/ 0 h 437"/>
              <a:gd name="T158" fmla="*/ 1059 w 1059"/>
              <a:gd name="T159" fmla="*/ 437 h 43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59" h="437">
                <a:moveTo>
                  <a:pt x="530" y="0"/>
                </a:moveTo>
                <a:lnTo>
                  <a:pt x="583" y="2"/>
                </a:lnTo>
                <a:lnTo>
                  <a:pt x="636" y="5"/>
                </a:lnTo>
                <a:lnTo>
                  <a:pt x="686" y="11"/>
                </a:lnTo>
                <a:lnTo>
                  <a:pt x="735" y="18"/>
                </a:lnTo>
                <a:lnTo>
                  <a:pt x="782" y="27"/>
                </a:lnTo>
                <a:lnTo>
                  <a:pt x="825" y="38"/>
                </a:lnTo>
                <a:lnTo>
                  <a:pt x="846" y="44"/>
                </a:lnTo>
                <a:lnTo>
                  <a:pt x="866" y="51"/>
                </a:lnTo>
                <a:lnTo>
                  <a:pt x="885" y="58"/>
                </a:lnTo>
                <a:lnTo>
                  <a:pt x="904" y="65"/>
                </a:lnTo>
                <a:lnTo>
                  <a:pt x="921" y="72"/>
                </a:lnTo>
                <a:lnTo>
                  <a:pt x="938" y="80"/>
                </a:lnTo>
                <a:lnTo>
                  <a:pt x="954" y="88"/>
                </a:lnTo>
                <a:lnTo>
                  <a:pt x="968" y="97"/>
                </a:lnTo>
                <a:lnTo>
                  <a:pt x="982" y="106"/>
                </a:lnTo>
                <a:lnTo>
                  <a:pt x="995" y="115"/>
                </a:lnTo>
                <a:lnTo>
                  <a:pt x="1006" y="124"/>
                </a:lnTo>
                <a:lnTo>
                  <a:pt x="1017" y="134"/>
                </a:lnTo>
                <a:lnTo>
                  <a:pt x="1026" y="144"/>
                </a:lnTo>
                <a:lnTo>
                  <a:pt x="1036" y="155"/>
                </a:lnTo>
                <a:lnTo>
                  <a:pt x="1043" y="164"/>
                </a:lnTo>
                <a:lnTo>
                  <a:pt x="1049" y="174"/>
                </a:lnTo>
                <a:lnTo>
                  <a:pt x="1053" y="186"/>
                </a:lnTo>
                <a:lnTo>
                  <a:pt x="1057" y="197"/>
                </a:lnTo>
                <a:lnTo>
                  <a:pt x="1058" y="207"/>
                </a:lnTo>
                <a:lnTo>
                  <a:pt x="1059" y="219"/>
                </a:lnTo>
                <a:lnTo>
                  <a:pt x="1058" y="231"/>
                </a:lnTo>
                <a:lnTo>
                  <a:pt x="1057" y="241"/>
                </a:lnTo>
                <a:lnTo>
                  <a:pt x="1053" y="252"/>
                </a:lnTo>
                <a:lnTo>
                  <a:pt x="1049" y="263"/>
                </a:lnTo>
                <a:lnTo>
                  <a:pt x="1043" y="274"/>
                </a:lnTo>
                <a:lnTo>
                  <a:pt x="1036" y="283"/>
                </a:lnTo>
                <a:lnTo>
                  <a:pt x="1026" y="294"/>
                </a:lnTo>
                <a:lnTo>
                  <a:pt x="1017" y="304"/>
                </a:lnTo>
                <a:lnTo>
                  <a:pt x="1006" y="314"/>
                </a:lnTo>
                <a:lnTo>
                  <a:pt x="995" y="323"/>
                </a:lnTo>
                <a:lnTo>
                  <a:pt x="982" y="332"/>
                </a:lnTo>
                <a:lnTo>
                  <a:pt x="968" y="340"/>
                </a:lnTo>
                <a:lnTo>
                  <a:pt x="954" y="350"/>
                </a:lnTo>
                <a:lnTo>
                  <a:pt x="938" y="358"/>
                </a:lnTo>
                <a:lnTo>
                  <a:pt x="921" y="366"/>
                </a:lnTo>
                <a:lnTo>
                  <a:pt x="904" y="373"/>
                </a:lnTo>
                <a:lnTo>
                  <a:pt x="885" y="380"/>
                </a:lnTo>
                <a:lnTo>
                  <a:pt x="866" y="387"/>
                </a:lnTo>
                <a:lnTo>
                  <a:pt x="846" y="394"/>
                </a:lnTo>
                <a:lnTo>
                  <a:pt x="825" y="400"/>
                </a:lnTo>
                <a:lnTo>
                  <a:pt x="782" y="411"/>
                </a:lnTo>
                <a:lnTo>
                  <a:pt x="735" y="420"/>
                </a:lnTo>
                <a:lnTo>
                  <a:pt x="686" y="427"/>
                </a:lnTo>
                <a:lnTo>
                  <a:pt x="636" y="433"/>
                </a:lnTo>
                <a:lnTo>
                  <a:pt x="583" y="436"/>
                </a:lnTo>
                <a:lnTo>
                  <a:pt x="530" y="437"/>
                </a:lnTo>
                <a:lnTo>
                  <a:pt x="476" y="436"/>
                </a:lnTo>
                <a:lnTo>
                  <a:pt x="423" y="433"/>
                </a:lnTo>
                <a:lnTo>
                  <a:pt x="372" y="427"/>
                </a:lnTo>
                <a:lnTo>
                  <a:pt x="324" y="420"/>
                </a:lnTo>
                <a:lnTo>
                  <a:pt x="277" y="411"/>
                </a:lnTo>
                <a:lnTo>
                  <a:pt x="234" y="400"/>
                </a:lnTo>
                <a:lnTo>
                  <a:pt x="213" y="394"/>
                </a:lnTo>
                <a:lnTo>
                  <a:pt x="193" y="387"/>
                </a:lnTo>
                <a:lnTo>
                  <a:pt x="174" y="380"/>
                </a:lnTo>
                <a:lnTo>
                  <a:pt x="156" y="373"/>
                </a:lnTo>
                <a:lnTo>
                  <a:pt x="138" y="366"/>
                </a:lnTo>
                <a:lnTo>
                  <a:pt x="122" y="358"/>
                </a:lnTo>
                <a:lnTo>
                  <a:pt x="105" y="350"/>
                </a:lnTo>
                <a:lnTo>
                  <a:pt x="90" y="340"/>
                </a:lnTo>
                <a:lnTo>
                  <a:pt x="77" y="332"/>
                </a:lnTo>
                <a:lnTo>
                  <a:pt x="64" y="323"/>
                </a:lnTo>
                <a:lnTo>
                  <a:pt x="53" y="314"/>
                </a:lnTo>
                <a:lnTo>
                  <a:pt x="42" y="304"/>
                </a:lnTo>
                <a:lnTo>
                  <a:pt x="32" y="294"/>
                </a:lnTo>
                <a:lnTo>
                  <a:pt x="23" y="283"/>
                </a:lnTo>
                <a:lnTo>
                  <a:pt x="16" y="274"/>
                </a:lnTo>
                <a:lnTo>
                  <a:pt x="11" y="263"/>
                </a:lnTo>
                <a:lnTo>
                  <a:pt x="6" y="252"/>
                </a:lnTo>
                <a:lnTo>
                  <a:pt x="2" y="241"/>
                </a:lnTo>
                <a:lnTo>
                  <a:pt x="1" y="231"/>
                </a:lnTo>
                <a:lnTo>
                  <a:pt x="0" y="219"/>
                </a:lnTo>
                <a:lnTo>
                  <a:pt x="1" y="207"/>
                </a:lnTo>
                <a:lnTo>
                  <a:pt x="2" y="197"/>
                </a:lnTo>
                <a:lnTo>
                  <a:pt x="6" y="186"/>
                </a:lnTo>
                <a:lnTo>
                  <a:pt x="11" y="174"/>
                </a:lnTo>
                <a:lnTo>
                  <a:pt x="16" y="164"/>
                </a:lnTo>
                <a:lnTo>
                  <a:pt x="23" y="155"/>
                </a:lnTo>
                <a:lnTo>
                  <a:pt x="32" y="144"/>
                </a:lnTo>
                <a:lnTo>
                  <a:pt x="42" y="134"/>
                </a:lnTo>
                <a:lnTo>
                  <a:pt x="53" y="124"/>
                </a:lnTo>
                <a:lnTo>
                  <a:pt x="64" y="115"/>
                </a:lnTo>
                <a:lnTo>
                  <a:pt x="77" y="106"/>
                </a:lnTo>
                <a:lnTo>
                  <a:pt x="90" y="97"/>
                </a:lnTo>
                <a:lnTo>
                  <a:pt x="105" y="88"/>
                </a:lnTo>
                <a:lnTo>
                  <a:pt x="122" y="80"/>
                </a:lnTo>
                <a:lnTo>
                  <a:pt x="138" y="72"/>
                </a:lnTo>
                <a:lnTo>
                  <a:pt x="156" y="65"/>
                </a:lnTo>
                <a:lnTo>
                  <a:pt x="174" y="58"/>
                </a:lnTo>
                <a:lnTo>
                  <a:pt x="193" y="51"/>
                </a:lnTo>
                <a:lnTo>
                  <a:pt x="213" y="44"/>
                </a:lnTo>
                <a:lnTo>
                  <a:pt x="234" y="38"/>
                </a:lnTo>
                <a:lnTo>
                  <a:pt x="277" y="27"/>
                </a:lnTo>
                <a:lnTo>
                  <a:pt x="324" y="18"/>
                </a:lnTo>
                <a:lnTo>
                  <a:pt x="372" y="11"/>
                </a:lnTo>
                <a:lnTo>
                  <a:pt x="423" y="5"/>
                </a:lnTo>
                <a:lnTo>
                  <a:pt x="476" y="2"/>
                </a:lnTo>
                <a:lnTo>
                  <a:pt x="530"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04" name="Freeform 313">
            <a:extLst>
              <a:ext uri="{FF2B5EF4-FFF2-40B4-BE49-F238E27FC236}">
                <a16:creationId xmlns:a16="http://schemas.microsoft.com/office/drawing/2014/main" id="{215F1863-79D9-BC4C-8D43-625F3892510C}"/>
              </a:ext>
            </a:extLst>
          </p:cNvPr>
          <p:cNvSpPr>
            <a:spLocks/>
          </p:cNvSpPr>
          <p:nvPr/>
        </p:nvSpPr>
        <p:spPr bwMode="auto">
          <a:xfrm>
            <a:off x="2460625" y="2760663"/>
            <a:ext cx="279400" cy="115887"/>
          </a:xfrm>
          <a:custGeom>
            <a:avLst/>
            <a:gdLst>
              <a:gd name="T0" fmla="*/ 2147483647 w 1059"/>
              <a:gd name="T1" fmla="*/ 2147483647 h 437"/>
              <a:gd name="T2" fmla="*/ 2147483647 w 1059"/>
              <a:gd name="T3" fmla="*/ 2147483647 h 437"/>
              <a:gd name="T4" fmla="*/ 2147483647 w 1059"/>
              <a:gd name="T5" fmla="*/ 2147483647 h 437"/>
              <a:gd name="T6" fmla="*/ 2147483647 w 1059"/>
              <a:gd name="T7" fmla="*/ 2147483647 h 437"/>
              <a:gd name="T8" fmla="*/ 2147483647 w 1059"/>
              <a:gd name="T9" fmla="*/ 2147483647 h 437"/>
              <a:gd name="T10" fmla="*/ 2147483647 w 1059"/>
              <a:gd name="T11" fmla="*/ 2147483647 h 437"/>
              <a:gd name="T12" fmla="*/ 2147483647 w 1059"/>
              <a:gd name="T13" fmla="*/ 2147483647 h 437"/>
              <a:gd name="T14" fmla="*/ 2147483647 w 1059"/>
              <a:gd name="T15" fmla="*/ 2147483647 h 437"/>
              <a:gd name="T16" fmla="*/ 2147483647 w 1059"/>
              <a:gd name="T17" fmla="*/ 2147483647 h 437"/>
              <a:gd name="T18" fmla="*/ 2147483647 w 1059"/>
              <a:gd name="T19" fmla="*/ 2147483647 h 437"/>
              <a:gd name="T20" fmla="*/ 2147483647 w 1059"/>
              <a:gd name="T21" fmla="*/ 2147483647 h 437"/>
              <a:gd name="T22" fmla="*/ 2147483647 w 1059"/>
              <a:gd name="T23" fmla="*/ 2147483647 h 437"/>
              <a:gd name="T24" fmla="*/ 2147483647 w 1059"/>
              <a:gd name="T25" fmla="*/ 2147483647 h 437"/>
              <a:gd name="T26" fmla="*/ 2147483647 w 1059"/>
              <a:gd name="T27" fmla="*/ 2147483647 h 437"/>
              <a:gd name="T28" fmla="*/ 2147483647 w 1059"/>
              <a:gd name="T29" fmla="*/ 2147483647 h 437"/>
              <a:gd name="T30" fmla="*/ 2147483647 w 1059"/>
              <a:gd name="T31" fmla="*/ 2147483647 h 437"/>
              <a:gd name="T32" fmla="*/ 2147483647 w 1059"/>
              <a:gd name="T33" fmla="*/ 2147483647 h 437"/>
              <a:gd name="T34" fmla="*/ 2147483647 w 1059"/>
              <a:gd name="T35" fmla="*/ 2147483647 h 437"/>
              <a:gd name="T36" fmla="*/ 2147483647 w 1059"/>
              <a:gd name="T37" fmla="*/ 2147483647 h 437"/>
              <a:gd name="T38" fmla="*/ 2147483647 w 1059"/>
              <a:gd name="T39" fmla="*/ 2147483647 h 437"/>
              <a:gd name="T40" fmla="*/ 2147483647 w 1059"/>
              <a:gd name="T41" fmla="*/ 2147483647 h 437"/>
              <a:gd name="T42" fmla="*/ 2147483647 w 1059"/>
              <a:gd name="T43" fmla="*/ 2147483647 h 437"/>
              <a:gd name="T44" fmla="*/ 2147483647 w 1059"/>
              <a:gd name="T45" fmla="*/ 2147483647 h 437"/>
              <a:gd name="T46" fmla="*/ 2147483647 w 1059"/>
              <a:gd name="T47" fmla="*/ 2147483647 h 437"/>
              <a:gd name="T48" fmla="*/ 2147483647 w 1059"/>
              <a:gd name="T49" fmla="*/ 2147483647 h 437"/>
              <a:gd name="T50" fmla="*/ 2147483647 w 1059"/>
              <a:gd name="T51" fmla="*/ 2147483647 h 437"/>
              <a:gd name="T52" fmla="*/ 2147483647 w 1059"/>
              <a:gd name="T53" fmla="*/ 2147483647 h 437"/>
              <a:gd name="T54" fmla="*/ 2147483647 w 1059"/>
              <a:gd name="T55" fmla="*/ 2147483647 h 437"/>
              <a:gd name="T56" fmla="*/ 2147483647 w 1059"/>
              <a:gd name="T57" fmla="*/ 2147483647 h 437"/>
              <a:gd name="T58" fmla="*/ 2147483647 w 1059"/>
              <a:gd name="T59" fmla="*/ 2147483647 h 437"/>
              <a:gd name="T60" fmla="*/ 2147483647 w 1059"/>
              <a:gd name="T61" fmla="*/ 2147483647 h 437"/>
              <a:gd name="T62" fmla="*/ 2147483647 w 1059"/>
              <a:gd name="T63" fmla="*/ 2147483647 h 437"/>
              <a:gd name="T64" fmla="*/ 2147483647 w 1059"/>
              <a:gd name="T65" fmla="*/ 2147483647 h 437"/>
              <a:gd name="T66" fmla="*/ 2147483647 w 1059"/>
              <a:gd name="T67" fmla="*/ 2147483647 h 437"/>
              <a:gd name="T68" fmla="*/ 2147483647 w 1059"/>
              <a:gd name="T69" fmla="*/ 2147483647 h 437"/>
              <a:gd name="T70" fmla="*/ 2147483647 w 1059"/>
              <a:gd name="T71" fmla="*/ 2147483647 h 437"/>
              <a:gd name="T72" fmla="*/ 2147483647 w 1059"/>
              <a:gd name="T73" fmla="*/ 2147483647 h 437"/>
              <a:gd name="T74" fmla="*/ 2147483647 w 1059"/>
              <a:gd name="T75" fmla="*/ 2147483647 h 437"/>
              <a:gd name="T76" fmla="*/ 2147483647 w 1059"/>
              <a:gd name="T77" fmla="*/ 2147483647 h 437"/>
              <a:gd name="T78" fmla="*/ 2147483647 w 1059"/>
              <a:gd name="T79" fmla="*/ 2147483647 h 437"/>
              <a:gd name="T80" fmla="*/ 2147483647 w 1059"/>
              <a:gd name="T81" fmla="*/ 2147483647 h 437"/>
              <a:gd name="T82" fmla="*/ 2147483647 w 1059"/>
              <a:gd name="T83" fmla="*/ 2147483647 h 437"/>
              <a:gd name="T84" fmla="*/ 2147483647 w 1059"/>
              <a:gd name="T85" fmla="*/ 2147483647 h 437"/>
              <a:gd name="T86" fmla="*/ 2147483647 w 1059"/>
              <a:gd name="T87" fmla="*/ 2147483647 h 437"/>
              <a:gd name="T88" fmla="*/ 2147483647 w 1059"/>
              <a:gd name="T89" fmla="*/ 2147483647 h 437"/>
              <a:gd name="T90" fmla="*/ 2147483647 w 1059"/>
              <a:gd name="T91" fmla="*/ 2147483647 h 437"/>
              <a:gd name="T92" fmla="*/ 2147483647 w 1059"/>
              <a:gd name="T93" fmla="*/ 2147483647 h 437"/>
              <a:gd name="T94" fmla="*/ 2147483647 w 1059"/>
              <a:gd name="T95" fmla="*/ 2147483647 h 437"/>
              <a:gd name="T96" fmla="*/ 2147483647 w 1059"/>
              <a:gd name="T97" fmla="*/ 2147483647 h 437"/>
              <a:gd name="T98" fmla="*/ 2147483647 w 1059"/>
              <a:gd name="T99" fmla="*/ 2147483647 h 437"/>
              <a:gd name="T100" fmla="*/ 2147483647 w 1059"/>
              <a:gd name="T101" fmla="*/ 2147483647 h 437"/>
              <a:gd name="T102" fmla="*/ 2147483647 w 1059"/>
              <a:gd name="T103" fmla="*/ 2147483647 h 43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59"/>
              <a:gd name="T157" fmla="*/ 0 h 437"/>
              <a:gd name="T158" fmla="*/ 1059 w 1059"/>
              <a:gd name="T159" fmla="*/ 437 h 43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59" h="437">
                <a:moveTo>
                  <a:pt x="530" y="0"/>
                </a:moveTo>
                <a:lnTo>
                  <a:pt x="583" y="2"/>
                </a:lnTo>
                <a:lnTo>
                  <a:pt x="636" y="5"/>
                </a:lnTo>
                <a:lnTo>
                  <a:pt x="686" y="11"/>
                </a:lnTo>
                <a:lnTo>
                  <a:pt x="735" y="18"/>
                </a:lnTo>
                <a:lnTo>
                  <a:pt x="782" y="27"/>
                </a:lnTo>
                <a:lnTo>
                  <a:pt x="825" y="38"/>
                </a:lnTo>
                <a:lnTo>
                  <a:pt x="846" y="44"/>
                </a:lnTo>
                <a:lnTo>
                  <a:pt x="866" y="51"/>
                </a:lnTo>
                <a:lnTo>
                  <a:pt x="885" y="58"/>
                </a:lnTo>
                <a:lnTo>
                  <a:pt x="904" y="65"/>
                </a:lnTo>
                <a:lnTo>
                  <a:pt x="921" y="72"/>
                </a:lnTo>
                <a:lnTo>
                  <a:pt x="938" y="80"/>
                </a:lnTo>
                <a:lnTo>
                  <a:pt x="954" y="88"/>
                </a:lnTo>
                <a:lnTo>
                  <a:pt x="968" y="97"/>
                </a:lnTo>
                <a:lnTo>
                  <a:pt x="982" y="106"/>
                </a:lnTo>
                <a:lnTo>
                  <a:pt x="995" y="115"/>
                </a:lnTo>
                <a:lnTo>
                  <a:pt x="1006" y="124"/>
                </a:lnTo>
                <a:lnTo>
                  <a:pt x="1017" y="134"/>
                </a:lnTo>
                <a:lnTo>
                  <a:pt x="1026" y="144"/>
                </a:lnTo>
                <a:lnTo>
                  <a:pt x="1036" y="155"/>
                </a:lnTo>
                <a:lnTo>
                  <a:pt x="1043" y="164"/>
                </a:lnTo>
                <a:lnTo>
                  <a:pt x="1049" y="174"/>
                </a:lnTo>
                <a:lnTo>
                  <a:pt x="1053" y="186"/>
                </a:lnTo>
                <a:lnTo>
                  <a:pt x="1057" y="197"/>
                </a:lnTo>
                <a:lnTo>
                  <a:pt x="1058" y="207"/>
                </a:lnTo>
                <a:lnTo>
                  <a:pt x="1059" y="219"/>
                </a:lnTo>
                <a:lnTo>
                  <a:pt x="1058" y="231"/>
                </a:lnTo>
                <a:lnTo>
                  <a:pt x="1057" y="241"/>
                </a:lnTo>
                <a:lnTo>
                  <a:pt x="1053" y="252"/>
                </a:lnTo>
                <a:lnTo>
                  <a:pt x="1049" y="263"/>
                </a:lnTo>
                <a:lnTo>
                  <a:pt x="1043" y="274"/>
                </a:lnTo>
                <a:lnTo>
                  <a:pt x="1036" y="283"/>
                </a:lnTo>
                <a:lnTo>
                  <a:pt x="1026" y="294"/>
                </a:lnTo>
                <a:lnTo>
                  <a:pt x="1017" y="304"/>
                </a:lnTo>
                <a:lnTo>
                  <a:pt x="1006" y="314"/>
                </a:lnTo>
                <a:lnTo>
                  <a:pt x="995" y="323"/>
                </a:lnTo>
                <a:lnTo>
                  <a:pt x="982" y="332"/>
                </a:lnTo>
                <a:lnTo>
                  <a:pt x="968" y="340"/>
                </a:lnTo>
                <a:lnTo>
                  <a:pt x="954" y="350"/>
                </a:lnTo>
                <a:lnTo>
                  <a:pt x="938" y="358"/>
                </a:lnTo>
                <a:lnTo>
                  <a:pt x="921" y="366"/>
                </a:lnTo>
                <a:lnTo>
                  <a:pt x="904" y="373"/>
                </a:lnTo>
                <a:lnTo>
                  <a:pt x="885" y="380"/>
                </a:lnTo>
                <a:lnTo>
                  <a:pt x="866" y="387"/>
                </a:lnTo>
                <a:lnTo>
                  <a:pt x="846" y="394"/>
                </a:lnTo>
                <a:lnTo>
                  <a:pt x="825" y="400"/>
                </a:lnTo>
                <a:lnTo>
                  <a:pt x="782" y="411"/>
                </a:lnTo>
                <a:lnTo>
                  <a:pt x="735" y="420"/>
                </a:lnTo>
                <a:lnTo>
                  <a:pt x="686" y="427"/>
                </a:lnTo>
                <a:lnTo>
                  <a:pt x="636" y="433"/>
                </a:lnTo>
                <a:lnTo>
                  <a:pt x="583" y="436"/>
                </a:lnTo>
                <a:lnTo>
                  <a:pt x="530" y="437"/>
                </a:lnTo>
                <a:lnTo>
                  <a:pt x="476" y="436"/>
                </a:lnTo>
                <a:lnTo>
                  <a:pt x="423" y="433"/>
                </a:lnTo>
                <a:lnTo>
                  <a:pt x="372" y="427"/>
                </a:lnTo>
                <a:lnTo>
                  <a:pt x="324" y="420"/>
                </a:lnTo>
                <a:lnTo>
                  <a:pt x="277" y="411"/>
                </a:lnTo>
                <a:lnTo>
                  <a:pt x="234" y="400"/>
                </a:lnTo>
                <a:lnTo>
                  <a:pt x="213" y="394"/>
                </a:lnTo>
                <a:lnTo>
                  <a:pt x="193" y="387"/>
                </a:lnTo>
                <a:lnTo>
                  <a:pt x="174" y="380"/>
                </a:lnTo>
                <a:lnTo>
                  <a:pt x="156" y="373"/>
                </a:lnTo>
                <a:lnTo>
                  <a:pt x="138" y="366"/>
                </a:lnTo>
                <a:lnTo>
                  <a:pt x="122" y="358"/>
                </a:lnTo>
                <a:lnTo>
                  <a:pt x="105" y="350"/>
                </a:lnTo>
                <a:lnTo>
                  <a:pt x="90" y="340"/>
                </a:lnTo>
                <a:lnTo>
                  <a:pt x="77" y="332"/>
                </a:lnTo>
                <a:lnTo>
                  <a:pt x="64" y="323"/>
                </a:lnTo>
                <a:lnTo>
                  <a:pt x="53" y="314"/>
                </a:lnTo>
                <a:lnTo>
                  <a:pt x="42" y="304"/>
                </a:lnTo>
                <a:lnTo>
                  <a:pt x="32" y="294"/>
                </a:lnTo>
                <a:lnTo>
                  <a:pt x="23" y="283"/>
                </a:lnTo>
                <a:lnTo>
                  <a:pt x="16" y="274"/>
                </a:lnTo>
                <a:lnTo>
                  <a:pt x="11" y="263"/>
                </a:lnTo>
                <a:lnTo>
                  <a:pt x="6" y="252"/>
                </a:lnTo>
                <a:lnTo>
                  <a:pt x="2" y="241"/>
                </a:lnTo>
                <a:lnTo>
                  <a:pt x="1" y="231"/>
                </a:lnTo>
                <a:lnTo>
                  <a:pt x="0" y="219"/>
                </a:lnTo>
                <a:lnTo>
                  <a:pt x="1" y="207"/>
                </a:lnTo>
                <a:lnTo>
                  <a:pt x="2" y="197"/>
                </a:lnTo>
                <a:lnTo>
                  <a:pt x="6" y="186"/>
                </a:lnTo>
                <a:lnTo>
                  <a:pt x="11" y="174"/>
                </a:lnTo>
                <a:lnTo>
                  <a:pt x="16" y="164"/>
                </a:lnTo>
                <a:lnTo>
                  <a:pt x="23" y="155"/>
                </a:lnTo>
                <a:lnTo>
                  <a:pt x="32" y="144"/>
                </a:lnTo>
                <a:lnTo>
                  <a:pt x="42" y="134"/>
                </a:lnTo>
                <a:lnTo>
                  <a:pt x="53" y="124"/>
                </a:lnTo>
                <a:lnTo>
                  <a:pt x="64" y="115"/>
                </a:lnTo>
                <a:lnTo>
                  <a:pt x="77" y="106"/>
                </a:lnTo>
                <a:lnTo>
                  <a:pt x="90" y="97"/>
                </a:lnTo>
                <a:lnTo>
                  <a:pt x="105" y="88"/>
                </a:lnTo>
                <a:lnTo>
                  <a:pt x="122" y="80"/>
                </a:lnTo>
                <a:lnTo>
                  <a:pt x="138" y="72"/>
                </a:lnTo>
                <a:lnTo>
                  <a:pt x="156" y="65"/>
                </a:lnTo>
                <a:lnTo>
                  <a:pt x="174" y="58"/>
                </a:lnTo>
                <a:lnTo>
                  <a:pt x="193" y="51"/>
                </a:lnTo>
                <a:lnTo>
                  <a:pt x="213" y="44"/>
                </a:lnTo>
                <a:lnTo>
                  <a:pt x="234" y="38"/>
                </a:lnTo>
                <a:lnTo>
                  <a:pt x="277" y="27"/>
                </a:lnTo>
                <a:lnTo>
                  <a:pt x="324" y="18"/>
                </a:lnTo>
                <a:lnTo>
                  <a:pt x="372" y="11"/>
                </a:lnTo>
                <a:lnTo>
                  <a:pt x="423" y="5"/>
                </a:lnTo>
                <a:lnTo>
                  <a:pt x="476" y="2"/>
                </a:lnTo>
                <a:lnTo>
                  <a:pt x="530" y="0"/>
                </a:lnTo>
              </a:path>
            </a:pathLst>
          </a:custGeom>
          <a:noFill/>
          <a:ln w="6350">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05" name="Freeform 318">
            <a:extLst>
              <a:ext uri="{FF2B5EF4-FFF2-40B4-BE49-F238E27FC236}">
                <a16:creationId xmlns:a16="http://schemas.microsoft.com/office/drawing/2014/main" id="{68D42581-D250-4043-A02F-87E9DAE4A874}"/>
              </a:ext>
            </a:extLst>
          </p:cNvPr>
          <p:cNvSpPr>
            <a:spLocks/>
          </p:cNvSpPr>
          <p:nvPr/>
        </p:nvSpPr>
        <p:spPr bwMode="auto">
          <a:xfrm>
            <a:off x="2651125" y="3003550"/>
            <a:ext cx="280988" cy="114300"/>
          </a:xfrm>
          <a:custGeom>
            <a:avLst/>
            <a:gdLst>
              <a:gd name="T0" fmla="*/ 2147483647 w 1059"/>
              <a:gd name="T1" fmla="*/ 2147483647 h 437"/>
              <a:gd name="T2" fmla="*/ 2147483647 w 1059"/>
              <a:gd name="T3" fmla="*/ 2147483647 h 437"/>
              <a:gd name="T4" fmla="*/ 2147483647 w 1059"/>
              <a:gd name="T5" fmla="*/ 2147483647 h 437"/>
              <a:gd name="T6" fmla="*/ 2147483647 w 1059"/>
              <a:gd name="T7" fmla="*/ 2147483647 h 437"/>
              <a:gd name="T8" fmla="*/ 2147483647 w 1059"/>
              <a:gd name="T9" fmla="*/ 2147483647 h 437"/>
              <a:gd name="T10" fmla="*/ 2147483647 w 1059"/>
              <a:gd name="T11" fmla="*/ 2147483647 h 437"/>
              <a:gd name="T12" fmla="*/ 2147483647 w 1059"/>
              <a:gd name="T13" fmla="*/ 2147483647 h 437"/>
              <a:gd name="T14" fmla="*/ 2147483647 w 1059"/>
              <a:gd name="T15" fmla="*/ 2147483647 h 437"/>
              <a:gd name="T16" fmla="*/ 2147483647 w 1059"/>
              <a:gd name="T17" fmla="*/ 2147483647 h 437"/>
              <a:gd name="T18" fmla="*/ 2147483647 w 1059"/>
              <a:gd name="T19" fmla="*/ 2147483647 h 437"/>
              <a:gd name="T20" fmla="*/ 2147483647 w 1059"/>
              <a:gd name="T21" fmla="*/ 2147483647 h 437"/>
              <a:gd name="T22" fmla="*/ 2147483647 w 1059"/>
              <a:gd name="T23" fmla="*/ 2147483647 h 437"/>
              <a:gd name="T24" fmla="*/ 2147483647 w 1059"/>
              <a:gd name="T25" fmla="*/ 2147483647 h 437"/>
              <a:gd name="T26" fmla="*/ 2147483647 w 1059"/>
              <a:gd name="T27" fmla="*/ 2147483647 h 437"/>
              <a:gd name="T28" fmla="*/ 2147483647 w 1059"/>
              <a:gd name="T29" fmla="*/ 2147483647 h 437"/>
              <a:gd name="T30" fmla="*/ 2147483647 w 1059"/>
              <a:gd name="T31" fmla="*/ 2147483647 h 437"/>
              <a:gd name="T32" fmla="*/ 2147483647 w 1059"/>
              <a:gd name="T33" fmla="*/ 2147483647 h 437"/>
              <a:gd name="T34" fmla="*/ 2147483647 w 1059"/>
              <a:gd name="T35" fmla="*/ 2147483647 h 437"/>
              <a:gd name="T36" fmla="*/ 2147483647 w 1059"/>
              <a:gd name="T37" fmla="*/ 2147483647 h 437"/>
              <a:gd name="T38" fmla="*/ 2147483647 w 1059"/>
              <a:gd name="T39" fmla="*/ 2147483647 h 437"/>
              <a:gd name="T40" fmla="*/ 2147483647 w 1059"/>
              <a:gd name="T41" fmla="*/ 2147483647 h 437"/>
              <a:gd name="T42" fmla="*/ 2147483647 w 1059"/>
              <a:gd name="T43" fmla="*/ 2147483647 h 437"/>
              <a:gd name="T44" fmla="*/ 2147483647 w 1059"/>
              <a:gd name="T45" fmla="*/ 2147483647 h 437"/>
              <a:gd name="T46" fmla="*/ 2147483647 w 1059"/>
              <a:gd name="T47" fmla="*/ 2147483647 h 437"/>
              <a:gd name="T48" fmla="*/ 2147483647 w 1059"/>
              <a:gd name="T49" fmla="*/ 2147483647 h 437"/>
              <a:gd name="T50" fmla="*/ 2147483647 w 1059"/>
              <a:gd name="T51" fmla="*/ 2147483647 h 437"/>
              <a:gd name="T52" fmla="*/ 2147483647 w 1059"/>
              <a:gd name="T53" fmla="*/ 2147483647 h 437"/>
              <a:gd name="T54" fmla="*/ 2147483647 w 1059"/>
              <a:gd name="T55" fmla="*/ 2147483647 h 437"/>
              <a:gd name="T56" fmla="*/ 2147483647 w 1059"/>
              <a:gd name="T57" fmla="*/ 2147483647 h 437"/>
              <a:gd name="T58" fmla="*/ 2147483647 w 1059"/>
              <a:gd name="T59" fmla="*/ 2147483647 h 437"/>
              <a:gd name="T60" fmla="*/ 2147483647 w 1059"/>
              <a:gd name="T61" fmla="*/ 2147483647 h 437"/>
              <a:gd name="T62" fmla="*/ 2147483647 w 1059"/>
              <a:gd name="T63" fmla="*/ 2147483647 h 437"/>
              <a:gd name="T64" fmla="*/ 2147483647 w 1059"/>
              <a:gd name="T65" fmla="*/ 2147483647 h 437"/>
              <a:gd name="T66" fmla="*/ 2147483647 w 1059"/>
              <a:gd name="T67" fmla="*/ 2147483647 h 437"/>
              <a:gd name="T68" fmla="*/ 2147483647 w 1059"/>
              <a:gd name="T69" fmla="*/ 2147483647 h 437"/>
              <a:gd name="T70" fmla="*/ 2147483647 w 1059"/>
              <a:gd name="T71" fmla="*/ 2147483647 h 437"/>
              <a:gd name="T72" fmla="*/ 2147483647 w 1059"/>
              <a:gd name="T73" fmla="*/ 2147483647 h 437"/>
              <a:gd name="T74" fmla="*/ 2147483647 w 1059"/>
              <a:gd name="T75" fmla="*/ 2147483647 h 437"/>
              <a:gd name="T76" fmla="*/ 0 w 1059"/>
              <a:gd name="T77" fmla="*/ 2147483647 h 437"/>
              <a:gd name="T78" fmla="*/ 0 w 1059"/>
              <a:gd name="T79" fmla="*/ 2147483647 h 437"/>
              <a:gd name="T80" fmla="*/ 2147483647 w 1059"/>
              <a:gd name="T81" fmla="*/ 2147483647 h 437"/>
              <a:gd name="T82" fmla="*/ 2147483647 w 1059"/>
              <a:gd name="T83" fmla="*/ 2147483647 h 437"/>
              <a:gd name="T84" fmla="*/ 2147483647 w 1059"/>
              <a:gd name="T85" fmla="*/ 2147483647 h 437"/>
              <a:gd name="T86" fmla="*/ 2147483647 w 1059"/>
              <a:gd name="T87" fmla="*/ 2147483647 h 437"/>
              <a:gd name="T88" fmla="*/ 2147483647 w 1059"/>
              <a:gd name="T89" fmla="*/ 2147483647 h 437"/>
              <a:gd name="T90" fmla="*/ 2147483647 w 1059"/>
              <a:gd name="T91" fmla="*/ 2147483647 h 437"/>
              <a:gd name="T92" fmla="*/ 2147483647 w 1059"/>
              <a:gd name="T93" fmla="*/ 2147483647 h 437"/>
              <a:gd name="T94" fmla="*/ 2147483647 w 1059"/>
              <a:gd name="T95" fmla="*/ 2147483647 h 437"/>
              <a:gd name="T96" fmla="*/ 2147483647 w 1059"/>
              <a:gd name="T97" fmla="*/ 2147483647 h 437"/>
              <a:gd name="T98" fmla="*/ 2147483647 w 1059"/>
              <a:gd name="T99" fmla="*/ 2147483647 h 437"/>
              <a:gd name="T100" fmla="*/ 2147483647 w 1059"/>
              <a:gd name="T101" fmla="*/ 2147483647 h 437"/>
              <a:gd name="T102" fmla="*/ 2147483647 w 1059"/>
              <a:gd name="T103" fmla="*/ 2147483647 h 43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59"/>
              <a:gd name="T157" fmla="*/ 0 h 437"/>
              <a:gd name="T158" fmla="*/ 1059 w 1059"/>
              <a:gd name="T159" fmla="*/ 437 h 43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59" h="437">
                <a:moveTo>
                  <a:pt x="529" y="0"/>
                </a:moveTo>
                <a:lnTo>
                  <a:pt x="583" y="1"/>
                </a:lnTo>
                <a:lnTo>
                  <a:pt x="636" y="5"/>
                </a:lnTo>
                <a:lnTo>
                  <a:pt x="686" y="10"/>
                </a:lnTo>
                <a:lnTo>
                  <a:pt x="735" y="18"/>
                </a:lnTo>
                <a:lnTo>
                  <a:pt x="781" y="27"/>
                </a:lnTo>
                <a:lnTo>
                  <a:pt x="825" y="38"/>
                </a:lnTo>
                <a:lnTo>
                  <a:pt x="845" y="43"/>
                </a:lnTo>
                <a:lnTo>
                  <a:pt x="865" y="50"/>
                </a:lnTo>
                <a:lnTo>
                  <a:pt x="885" y="58"/>
                </a:lnTo>
                <a:lnTo>
                  <a:pt x="903" y="65"/>
                </a:lnTo>
                <a:lnTo>
                  <a:pt x="921" y="72"/>
                </a:lnTo>
                <a:lnTo>
                  <a:pt x="937" y="80"/>
                </a:lnTo>
                <a:lnTo>
                  <a:pt x="952" y="88"/>
                </a:lnTo>
                <a:lnTo>
                  <a:pt x="968" y="96"/>
                </a:lnTo>
                <a:lnTo>
                  <a:pt x="982" y="105"/>
                </a:lnTo>
                <a:lnTo>
                  <a:pt x="994" y="115"/>
                </a:lnTo>
                <a:lnTo>
                  <a:pt x="1006" y="124"/>
                </a:lnTo>
                <a:lnTo>
                  <a:pt x="1017" y="133"/>
                </a:lnTo>
                <a:lnTo>
                  <a:pt x="1026" y="144"/>
                </a:lnTo>
                <a:lnTo>
                  <a:pt x="1034" y="153"/>
                </a:lnTo>
                <a:lnTo>
                  <a:pt x="1041" y="164"/>
                </a:lnTo>
                <a:lnTo>
                  <a:pt x="1047" y="174"/>
                </a:lnTo>
                <a:lnTo>
                  <a:pt x="1052" y="185"/>
                </a:lnTo>
                <a:lnTo>
                  <a:pt x="1055" y="197"/>
                </a:lnTo>
                <a:lnTo>
                  <a:pt x="1058" y="207"/>
                </a:lnTo>
                <a:lnTo>
                  <a:pt x="1059" y="219"/>
                </a:lnTo>
                <a:lnTo>
                  <a:pt x="1058" y="229"/>
                </a:lnTo>
                <a:lnTo>
                  <a:pt x="1055" y="241"/>
                </a:lnTo>
                <a:lnTo>
                  <a:pt x="1052" y="251"/>
                </a:lnTo>
                <a:lnTo>
                  <a:pt x="1047" y="262"/>
                </a:lnTo>
                <a:lnTo>
                  <a:pt x="1041" y="272"/>
                </a:lnTo>
                <a:lnTo>
                  <a:pt x="1034" y="283"/>
                </a:lnTo>
                <a:lnTo>
                  <a:pt x="1026" y="294"/>
                </a:lnTo>
                <a:lnTo>
                  <a:pt x="1017" y="303"/>
                </a:lnTo>
                <a:lnTo>
                  <a:pt x="1006" y="313"/>
                </a:lnTo>
                <a:lnTo>
                  <a:pt x="994" y="323"/>
                </a:lnTo>
                <a:lnTo>
                  <a:pt x="982" y="332"/>
                </a:lnTo>
                <a:lnTo>
                  <a:pt x="968" y="340"/>
                </a:lnTo>
                <a:lnTo>
                  <a:pt x="952" y="350"/>
                </a:lnTo>
                <a:lnTo>
                  <a:pt x="937" y="358"/>
                </a:lnTo>
                <a:lnTo>
                  <a:pt x="921" y="365"/>
                </a:lnTo>
                <a:lnTo>
                  <a:pt x="903" y="373"/>
                </a:lnTo>
                <a:lnTo>
                  <a:pt x="885" y="380"/>
                </a:lnTo>
                <a:lnTo>
                  <a:pt x="865" y="387"/>
                </a:lnTo>
                <a:lnTo>
                  <a:pt x="845" y="394"/>
                </a:lnTo>
                <a:lnTo>
                  <a:pt x="825" y="400"/>
                </a:lnTo>
                <a:lnTo>
                  <a:pt x="781" y="410"/>
                </a:lnTo>
                <a:lnTo>
                  <a:pt x="735" y="420"/>
                </a:lnTo>
                <a:lnTo>
                  <a:pt x="686" y="427"/>
                </a:lnTo>
                <a:lnTo>
                  <a:pt x="636" y="433"/>
                </a:lnTo>
                <a:lnTo>
                  <a:pt x="583" y="436"/>
                </a:lnTo>
                <a:lnTo>
                  <a:pt x="529" y="437"/>
                </a:lnTo>
                <a:lnTo>
                  <a:pt x="474" y="436"/>
                </a:lnTo>
                <a:lnTo>
                  <a:pt x="423" y="433"/>
                </a:lnTo>
                <a:lnTo>
                  <a:pt x="371" y="427"/>
                </a:lnTo>
                <a:lnTo>
                  <a:pt x="324" y="420"/>
                </a:lnTo>
                <a:lnTo>
                  <a:pt x="277" y="410"/>
                </a:lnTo>
                <a:lnTo>
                  <a:pt x="234" y="400"/>
                </a:lnTo>
                <a:lnTo>
                  <a:pt x="213" y="394"/>
                </a:lnTo>
                <a:lnTo>
                  <a:pt x="193" y="387"/>
                </a:lnTo>
                <a:lnTo>
                  <a:pt x="173" y="380"/>
                </a:lnTo>
                <a:lnTo>
                  <a:pt x="155" y="373"/>
                </a:lnTo>
                <a:lnTo>
                  <a:pt x="138" y="365"/>
                </a:lnTo>
                <a:lnTo>
                  <a:pt x="120" y="358"/>
                </a:lnTo>
                <a:lnTo>
                  <a:pt x="105" y="350"/>
                </a:lnTo>
                <a:lnTo>
                  <a:pt x="90" y="340"/>
                </a:lnTo>
                <a:lnTo>
                  <a:pt x="76" y="332"/>
                </a:lnTo>
                <a:lnTo>
                  <a:pt x="63" y="323"/>
                </a:lnTo>
                <a:lnTo>
                  <a:pt x="51" y="313"/>
                </a:lnTo>
                <a:lnTo>
                  <a:pt x="41" y="303"/>
                </a:lnTo>
                <a:lnTo>
                  <a:pt x="31" y="294"/>
                </a:lnTo>
                <a:lnTo>
                  <a:pt x="23" y="283"/>
                </a:lnTo>
                <a:lnTo>
                  <a:pt x="16" y="272"/>
                </a:lnTo>
                <a:lnTo>
                  <a:pt x="10" y="262"/>
                </a:lnTo>
                <a:lnTo>
                  <a:pt x="6" y="251"/>
                </a:lnTo>
                <a:lnTo>
                  <a:pt x="2" y="241"/>
                </a:lnTo>
                <a:lnTo>
                  <a:pt x="0" y="229"/>
                </a:lnTo>
                <a:lnTo>
                  <a:pt x="0" y="219"/>
                </a:lnTo>
                <a:lnTo>
                  <a:pt x="0" y="207"/>
                </a:lnTo>
                <a:lnTo>
                  <a:pt x="2" y="197"/>
                </a:lnTo>
                <a:lnTo>
                  <a:pt x="6" y="185"/>
                </a:lnTo>
                <a:lnTo>
                  <a:pt x="10" y="174"/>
                </a:lnTo>
                <a:lnTo>
                  <a:pt x="16" y="164"/>
                </a:lnTo>
                <a:lnTo>
                  <a:pt x="23" y="153"/>
                </a:lnTo>
                <a:lnTo>
                  <a:pt x="31" y="144"/>
                </a:lnTo>
                <a:lnTo>
                  <a:pt x="41" y="133"/>
                </a:lnTo>
                <a:lnTo>
                  <a:pt x="51" y="124"/>
                </a:lnTo>
                <a:lnTo>
                  <a:pt x="63" y="115"/>
                </a:lnTo>
                <a:lnTo>
                  <a:pt x="76" y="105"/>
                </a:lnTo>
                <a:lnTo>
                  <a:pt x="90" y="96"/>
                </a:lnTo>
                <a:lnTo>
                  <a:pt x="105" y="88"/>
                </a:lnTo>
                <a:lnTo>
                  <a:pt x="120" y="80"/>
                </a:lnTo>
                <a:lnTo>
                  <a:pt x="138" y="72"/>
                </a:lnTo>
                <a:lnTo>
                  <a:pt x="155" y="65"/>
                </a:lnTo>
                <a:lnTo>
                  <a:pt x="173" y="58"/>
                </a:lnTo>
                <a:lnTo>
                  <a:pt x="193" y="50"/>
                </a:lnTo>
                <a:lnTo>
                  <a:pt x="213" y="43"/>
                </a:lnTo>
                <a:lnTo>
                  <a:pt x="234" y="38"/>
                </a:lnTo>
                <a:lnTo>
                  <a:pt x="277" y="27"/>
                </a:lnTo>
                <a:lnTo>
                  <a:pt x="324" y="18"/>
                </a:lnTo>
                <a:lnTo>
                  <a:pt x="371" y="10"/>
                </a:lnTo>
                <a:lnTo>
                  <a:pt x="423" y="5"/>
                </a:lnTo>
                <a:lnTo>
                  <a:pt x="474" y="1"/>
                </a:lnTo>
                <a:lnTo>
                  <a:pt x="529"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06" name="Freeform 319">
            <a:extLst>
              <a:ext uri="{FF2B5EF4-FFF2-40B4-BE49-F238E27FC236}">
                <a16:creationId xmlns:a16="http://schemas.microsoft.com/office/drawing/2014/main" id="{A9F5BBBC-F23D-B145-B094-8D087B531A70}"/>
              </a:ext>
            </a:extLst>
          </p:cNvPr>
          <p:cNvSpPr>
            <a:spLocks/>
          </p:cNvSpPr>
          <p:nvPr/>
        </p:nvSpPr>
        <p:spPr bwMode="auto">
          <a:xfrm>
            <a:off x="2651125" y="3003550"/>
            <a:ext cx="280988" cy="114300"/>
          </a:xfrm>
          <a:custGeom>
            <a:avLst/>
            <a:gdLst>
              <a:gd name="T0" fmla="*/ 2147483647 w 1059"/>
              <a:gd name="T1" fmla="*/ 2147483647 h 437"/>
              <a:gd name="T2" fmla="*/ 2147483647 w 1059"/>
              <a:gd name="T3" fmla="*/ 2147483647 h 437"/>
              <a:gd name="T4" fmla="*/ 2147483647 w 1059"/>
              <a:gd name="T5" fmla="*/ 2147483647 h 437"/>
              <a:gd name="T6" fmla="*/ 2147483647 w 1059"/>
              <a:gd name="T7" fmla="*/ 2147483647 h 437"/>
              <a:gd name="T8" fmla="*/ 2147483647 w 1059"/>
              <a:gd name="T9" fmla="*/ 2147483647 h 437"/>
              <a:gd name="T10" fmla="*/ 2147483647 w 1059"/>
              <a:gd name="T11" fmla="*/ 2147483647 h 437"/>
              <a:gd name="T12" fmla="*/ 2147483647 w 1059"/>
              <a:gd name="T13" fmla="*/ 2147483647 h 437"/>
              <a:gd name="T14" fmla="*/ 2147483647 w 1059"/>
              <a:gd name="T15" fmla="*/ 2147483647 h 437"/>
              <a:gd name="T16" fmla="*/ 2147483647 w 1059"/>
              <a:gd name="T17" fmla="*/ 2147483647 h 437"/>
              <a:gd name="T18" fmla="*/ 2147483647 w 1059"/>
              <a:gd name="T19" fmla="*/ 2147483647 h 437"/>
              <a:gd name="T20" fmla="*/ 2147483647 w 1059"/>
              <a:gd name="T21" fmla="*/ 2147483647 h 437"/>
              <a:gd name="T22" fmla="*/ 2147483647 w 1059"/>
              <a:gd name="T23" fmla="*/ 2147483647 h 437"/>
              <a:gd name="T24" fmla="*/ 2147483647 w 1059"/>
              <a:gd name="T25" fmla="*/ 2147483647 h 437"/>
              <a:gd name="T26" fmla="*/ 2147483647 w 1059"/>
              <a:gd name="T27" fmla="*/ 2147483647 h 437"/>
              <a:gd name="T28" fmla="*/ 2147483647 w 1059"/>
              <a:gd name="T29" fmla="*/ 2147483647 h 437"/>
              <a:gd name="T30" fmla="*/ 2147483647 w 1059"/>
              <a:gd name="T31" fmla="*/ 2147483647 h 437"/>
              <a:gd name="T32" fmla="*/ 2147483647 w 1059"/>
              <a:gd name="T33" fmla="*/ 2147483647 h 437"/>
              <a:gd name="T34" fmla="*/ 2147483647 w 1059"/>
              <a:gd name="T35" fmla="*/ 2147483647 h 437"/>
              <a:gd name="T36" fmla="*/ 2147483647 w 1059"/>
              <a:gd name="T37" fmla="*/ 2147483647 h 437"/>
              <a:gd name="T38" fmla="*/ 2147483647 w 1059"/>
              <a:gd name="T39" fmla="*/ 2147483647 h 437"/>
              <a:gd name="T40" fmla="*/ 2147483647 w 1059"/>
              <a:gd name="T41" fmla="*/ 2147483647 h 437"/>
              <a:gd name="T42" fmla="*/ 2147483647 w 1059"/>
              <a:gd name="T43" fmla="*/ 2147483647 h 437"/>
              <a:gd name="T44" fmla="*/ 2147483647 w 1059"/>
              <a:gd name="T45" fmla="*/ 2147483647 h 437"/>
              <a:gd name="T46" fmla="*/ 2147483647 w 1059"/>
              <a:gd name="T47" fmla="*/ 2147483647 h 437"/>
              <a:gd name="T48" fmla="*/ 2147483647 w 1059"/>
              <a:gd name="T49" fmla="*/ 2147483647 h 437"/>
              <a:gd name="T50" fmla="*/ 2147483647 w 1059"/>
              <a:gd name="T51" fmla="*/ 2147483647 h 437"/>
              <a:gd name="T52" fmla="*/ 2147483647 w 1059"/>
              <a:gd name="T53" fmla="*/ 2147483647 h 437"/>
              <a:gd name="T54" fmla="*/ 2147483647 w 1059"/>
              <a:gd name="T55" fmla="*/ 2147483647 h 437"/>
              <a:gd name="T56" fmla="*/ 2147483647 w 1059"/>
              <a:gd name="T57" fmla="*/ 2147483647 h 437"/>
              <a:gd name="T58" fmla="*/ 2147483647 w 1059"/>
              <a:gd name="T59" fmla="*/ 2147483647 h 437"/>
              <a:gd name="T60" fmla="*/ 2147483647 w 1059"/>
              <a:gd name="T61" fmla="*/ 2147483647 h 437"/>
              <a:gd name="T62" fmla="*/ 2147483647 w 1059"/>
              <a:gd name="T63" fmla="*/ 2147483647 h 437"/>
              <a:gd name="T64" fmla="*/ 2147483647 w 1059"/>
              <a:gd name="T65" fmla="*/ 2147483647 h 437"/>
              <a:gd name="T66" fmla="*/ 2147483647 w 1059"/>
              <a:gd name="T67" fmla="*/ 2147483647 h 437"/>
              <a:gd name="T68" fmla="*/ 2147483647 w 1059"/>
              <a:gd name="T69" fmla="*/ 2147483647 h 437"/>
              <a:gd name="T70" fmla="*/ 2147483647 w 1059"/>
              <a:gd name="T71" fmla="*/ 2147483647 h 437"/>
              <a:gd name="T72" fmla="*/ 2147483647 w 1059"/>
              <a:gd name="T73" fmla="*/ 2147483647 h 437"/>
              <a:gd name="T74" fmla="*/ 2147483647 w 1059"/>
              <a:gd name="T75" fmla="*/ 2147483647 h 437"/>
              <a:gd name="T76" fmla="*/ 0 w 1059"/>
              <a:gd name="T77" fmla="*/ 2147483647 h 437"/>
              <a:gd name="T78" fmla="*/ 0 w 1059"/>
              <a:gd name="T79" fmla="*/ 2147483647 h 437"/>
              <a:gd name="T80" fmla="*/ 2147483647 w 1059"/>
              <a:gd name="T81" fmla="*/ 2147483647 h 437"/>
              <a:gd name="T82" fmla="*/ 2147483647 w 1059"/>
              <a:gd name="T83" fmla="*/ 2147483647 h 437"/>
              <a:gd name="T84" fmla="*/ 2147483647 w 1059"/>
              <a:gd name="T85" fmla="*/ 2147483647 h 437"/>
              <a:gd name="T86" fmla="*/ 2147483647 w 1059"/>
              <a:gd name="T87" fmla="*/ 2147483647 h 437"/>
              <a:gd name="T88" fmla="*/ 2147483647 w 1059"/>
              <a:gd name="T89" fmla="*/ 2147483647 h 437"/>
              <a:gd name="T90" fmla="*/ 2147483647 w 1059"/>
              <a:gd name="T91" fmla="*/ 2147483647 h 437"/>
              <a:gd name="T92" fmla="*/ 2147483647 w 1059"/>
              <a:gd name="T93" fmla="*/ 2147483647 h 437"/>
              <a:gd name="T94" fmla="*/ 2147483647 w 1059"/>
              <a:gd name="T95" fmla="*/ 2147483647 h 437"/>
              <a:gd name="T96" fmla="*/ 2147483647 w 1059"/>
              <a:gd name="T97" fmla="*/ 2147483647 h 437"/>
              <a:gd name="T98" fmla="*/ 2147483647 w 1059"/>
              <a:gd name="T99" fmla="*/ 2147483647 h 437"/>
              <a:gd name="T100" fmla="*/ 2147483647 w 1059"/>
              <a:gd name="T101" fmla="*/ 2147483647 h 437"/>
              <a:gd name="T102" fmla="*/ 2147483647 w 1059"/>
              <a:gd name="T103" fmla="*/ 2147483647 h 43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59"/>
              <a:gd name="T157" fmla="*/ 0 h 437"/>
              <a:gd name="T158" fmla="*/ 1059 w 1059"/>
              <a:gd name="T159" fmla="*/ 437 h 43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59" h="437">
                <a:moveTo>
                  <a:pt x="529" y="0"/>
                </a:moveTo>
                <a:lnTo>
                  <a:pt x="583" y="1"/>
                </a:lnTo>
                <a:lnTo>
                  <a:pt x="636" y="5"/>
                </a:lnTo>
                <a:lnTo>
                  <a:pt x="686" y="10"/>
                </a:lnTo>
                <a:lnTo>
                  <a:pt x="735" y="18"/>
                </a:lnTo>
                <a:lnTo>
                  <a:pt x="781" y="27"/>
                </a:lnTo>
                <a:lnTo>
                  <a:pt x="825" y="38"/>
                </a:lnTo>
                <a:lnTo>
                  <a:pt x="845" y="43"/>
                </a:lnTo>
                <a:lnTo>
                  <a:pt x="865" y="50"/>
                </a:lnTo>
                <a:lnTo>
                  <a:pt x="885" y="58"/>
                </a:lnTo>
                <a:lnTo>
                  <a:pt x="903" y="65"/>
                </a:lnTo>
                <a:lnTo>
                  <a:pt x="921" y="72"/>
                </a:lnTo>
                <a:lnTo>
                  <a:pt x="937" y="80"/>
                </a:lnTo>
                <a:lnTo>
                  <a:pt x="952" y="88"/>
                </a:lnTo>
                <a:lnTo>
                  <a:pt x="968" y="96"/>
                </a:lnTo>
                <a:lnTo>
                  <a:pt x="982" y="105"/>
                </a:lnTo>
                <a:lnTo>
                  <a:pt x="994" y="115"/>
                </a:lnTo>
                <a:lnTo>
                  <a:pt x="1006" y="124"/>
                </a:lnTo>
                <a:lnTo>
                  <a:pt x="1017" y="133"/>
                </a:lnTo>
                <a:lnTo>
                  <a:pt x="1026" y="144"/>
                </a:lnTo>
                <a:lnTo>
                  <a:pt x="1034" y="153"/>
                </a:lnTo>
                <a:lnTo>
                  <a:pt x="1041" y="164"/>
                </a:lnTo>
                <a:lnTo>
                  <a:pt x="1047" y="174"/>
                </a:lnTo>
                <a:lnTo>
                  <a:pt x="1052" y="185"/>
                </a:lnTo>
                <a:lnTo>
                  <a:pt x="1055" y="197"/>
                </a:lnTo>
                <a:lnTo>
                  <a:pt x="1058" y="207"/>
                </a:lnTo>
                <a:lnTo>
                  <a:pt x="1059" y="219"/>
                </a:lnTo>
                <a:lnTo>
                  <a:pt x="1058" y="229"/>
                </a:lnTo>
                <a:lnTo>
                  <a:pt x="1055" y="241"/>
                </a:lnTo>
                <a:lnTo>
                  <a:pt x="1052" y="251"/>
                </a:lnTo>
                <a:lnTo>
                  <a:pt x="1047" y="262"/>
                </a:lnTo>
                <a:lnTo>
                  <a:pt x="1041" y="272"/>
                </a:lnTo>
                <a:lnTo>
                  <a:pt x="1034" y="283"/>
                </a:lnTo>
                <a:lnTo>
                  <a:pt x="1026" y="294"/>
                </a:lnTo>
                <a:lnTo>
                  <a:pt x="1017" y="303"/>
                </a:lnTo>
                <a:lnTo>
                  <a:pt x="1006" y="313"/>
                </a:lnTo>
                <a:lnTo>
                  <a:pt x="994" y="323"/>
                </a:lnTo>
                <a:lnTo>
                  <a:pt x="982" y="332"/>
                </a:lnTo>
                <a:lnTo>
                  <a:pt x="968" y="340"/>
                </a:lnTo>
                <a:lnTo>
                  <a:pt x="952" y="350"/>
                </a:lnTo>
                <a:lnTo>
                  <a:pt x="937" y="358"/>
                </a:lnTo>
                <a:lnTo>
                  <a:pt x="921" y="365"/>
                </a:lnTo>
                <a:lnTo>
                  <a:pt x="903" y="373"/>
                </a:lnTo>
                <a:lnTo>
                  <a:pt x="885" y="380"/>
                </a:lnTo>
                <a:lnTo>
                  <a:pt x="865" y="387"/>
                </a:lnTo>
                <a:lnTo>
                  <a:pt x="845" y="394"/>
                </a:lnTo>
                <a:lnTo>
                  <a:pt x="825" y="400"/>
                </a:lnTo>
                <a:lnTo>
                  <a:pt x="781" y="410"/>
                </a:lnTo>
                <a:lnTo>
                  <a:pt x="735" y="420"/>
                </a:lnTo>
                <a:lnTo>
                  <a:pt x="686" y="427"/>
                </a:lnTo>
                <a:lnTo>
                  <a:pt x="636" y="433"/>
                </a:lnTo>
                <a:lnTo>
                  <a:pt x="583" y="436"/>
                </a:lnTo>
                <a:lnTo>
                  <a:pt x="529" y="437"/>
                </a:lnTo>
                <a:lnTo>
                  <a:pt x="474" y="436"/>
                </a:lnTo>
                <a:lnTo>
                  <a:pt x="423" y="433"/>
                </a:lnTo>
                <a:lnTo>
                  <a:pt x="371" y="427"/>
                </a:lnTo>
                <a:lnTo>
                  <a:pt x="324" y="420"/>
                </a:lnTo>
                <a:lnTo>
                  <a:pt x="277" y="410"/>
                </a:lnTo>
                <a:lnTo>
                  <a:pt x="234" y="400"/>
                </a:lnTo>
                <a:lnTo>
                  <a:pt x="213" y="394"/>
                </a:lnTo>
                <a:lnTo>
                  <a:pt x="193" y="387"/>
                </a:lnTo>
                <a:lnTo>
                  <a:pt x="173" y="380"/>
                </a:lnTo>
                <a:lnTo>
                  <a:pt x="155" y="373"/>
                </a:lnTo>
                <a:lnTo>
                  <a:pt x="138" y="365"/>
                </a:lnTo>
                <a:lnTo>
                  <a:pt x="120" y="358"/>
                </a:lnTo>
                <a:lnTo>
                  <a:pt x="105" y="350"/>
                </a:lnTo>
                <a:lnTo>
                  <a:pt x="90" y="340"/>
                </a:lnTo>
                <a:lnTo>
                  <a:pt x="76" y="332"/>
                </a:lnTo>
                <a:lnTo>
                  <a:pt x="63" y="323"/>
                </a:lnTo>
                <a:lnTo>
                  <a:pt x="51" y="313"/>
                </a:lnTo>
                <a:lnTo>
                  <a:pt x="41" y="303"/>
                </a:lnTo>
                <a:lnTo>
                  <a:pt x="31" y="294"/>
                </a:lnTo>
                <a:lnTo>
                  <a:pt x="23" y="283"/>
                </a:lnTo>
                <a:lnTo>
                  <a:pt x="16" y="272"/>
                </a:lnTo>
                <a:lnTo>
                  <a:pt x="10" y="262"/>
                </a:lnTo>
                <a:lnTo>
                  <a:pt x="6" y="251"/>
                </a:lnTo>
                <a:lnTo>
                  <a:pt x="2" y="241"/>
                </a:lnTo>
                <a:lnTo>
                  <a:pt x="0" y="229"/>
                </a:lnTo>
                <a:lnTo>
                  <a:pt x="0" y="219"/>
                </a:lnTo>
                <a:lnTo>
                  <a:pt x="0" y="207"/>
                </a:lnTo>
                <a:lnTo>
                  <a:pt x="2" y="197"/>
                </a:lnTo>
                <a:lnTo>
                  <a:pt x="6" y="185"/>
                </a:lnTo>
                <a:lnTo>
                  <a:pt x="10" y="174"/>
                </a:lnTo>
                <a:lnTo>
                  <a:pt x="16" y="164"/>
                </a:lnTo>
                <a:lnTo>
                  <a:pt x="23" y="153"/>
                </a:lnTo>
                <a:lnTo>
                  <a:pt x="31" y="144"/>
                </a:lnTo>
                <a:lnTo>
                  <a:pt x="41" y="133"/>
                </a:lnTo>
                <a:lnTo>
                  <a:pt x="51" y="124"/>
                </a:lnTo>
                <a:lnTo>
                  <a:pt x="63" y="115"/>
                </a:lnTo>
                <a:lnTo>
                  <a:pt x="76" y="105"/>
                </a:lnTo>
                <a:lnTo>
                  <a:pt x="90" y="96"/>
                </a:lnTo>
                <a:lnTo>
                  <a:pt x="105" y="88"/>
                </a:lnTo>
                <a:lnTo>
                  <a:pt x="120" y="80"/>
                </a:lnTo>
                <a:lnTo>
                  <a:pt x="138" y="72"/>
                </a:lnTo>
                <a:lnTo>
                  <a:pt x="155" y="65"/>
                </a:lnTo>
                <a:lnTo>
                  <a:pt x="173" y="58"/>
                </a:lnTo>
                <a:lnTo>
                  <a:pt x="193" y="50"/>
                </a:lnTo>
                <a:lnTo>
                  <a:pt x="213" y="43"/>
                </a:lnTo>
                <a:lnTo>
                  <a:pt x="234" y="38"/>
                </a:lnTo>
                <a:lnTo>
                  <a:pt x="277" y="27"/>
                </a:lnTo>
                <a:lnTo>
                  <a:pt x="324" y="18"/>
                </a:lnTo>
                <a:lnTo>
                  <a:pt x="371" y="10"/>
                </a:lnTo>
                <a:lnTo>
                  <a:pt x="423" y="5"/>
                </a:lnTo>
                <a:lnTo>
                  <a:pt x="474" y="1"/>
                </a:lnTo>
                <a:lnTo>
                  <a:pt x="529" y="0"/>
                </a:lnTo>
              </a:path>
            </a:pathLst>
          </a:custGeom>
          <a:noFill/>
          <a:ln w="6350">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07" name="Freeform 320">
            <a:extLst>
              <a:ext uri="{FF2B5EF4-FFF2-40B4-BE49-F238E27FC236}">
                <a16:creationId xmlns:a16="http://schemas.microsoft.com/office/drawing/2014/main" id="{C3EB8A68-18B9-CE4D-9AB1-613BE589D640}"/>
              </a:ext>
            </a:extLst>
          </p:cNvPr>
          <p:cNvSpPr>
            <a:spLocks/>
          </p:cNvSpPr>
          <p:nvPr/>
        </p:nvSpPr>
        <p:spPr bwMode="auto">
          <a:xfrm>
            <a:off x="2268538" y="3003550"/>
            <a:ext cx="279400" cy="114300"/>
          </a:xfrm>
          <a:custGeom>
            <a:avLst/>
            <a:gdLst>
              <a:gd name="T0" fmla="*/ 2147483647 w 1059"/>
              <a:gd name="T1" fmla="*/ 2147483647 h 437"/>
              <a:gd name="T2" fmla="*/ 2147483647 w 1059"/>
              <a:gd name="T3" fmla="*/ 2147483647 h 437"/>
              <a:gd name="T4" fmla="*/ 2147483647 w 1059"/>
              <a:gd name="T5" fmla="*/ 2147483647 h 437"/>
              <a:gd name="T6" fmla="*/ 2147483647 w 1059"/>
              <a:gd name="T7" fmla="*/ 2147483647 h 437"/>
              <a:gd name="T8" fmla="*/ 2147483647 w 1059"/>
              <a:gd name="T9" fmla="*/ 2147483647 h 437"/>
              <a:gd name="T10" fmla="*/ 2147483647 w 1059"/>
              <a:gd name="T11" fmla="*/ 2147483647 h 437"/>
              <a:gd name="T12" fmla="*/ 2147483647 w 1059"/>
              <a:gd name="T13" fmla="*/ 2147483647 h 437"/>
              <a:gd name="T14" fmla="*/ 2147483647 w 1059"/>
              <a:gd name="T15" fmla="*/ 2147483647 h 437"/>
              <a:gd name="T16" fmla="*/ 2147483647 w 1059"/>
              <a:gd name="T17" fmla="*/ 2147483647 h 437"/>
              <a:gd name="T18" fmla="*/ 2147483647 w 1059"/>
              <a:gd name="T19" fmla="*/ 2147483647 h 437"/>
              <a:gd name="T20" fmla="*/ 2147483647 w 1059"/>
              <a:gd name="T21" fmla="*/ 2147483647 h 437"/>
              <a:gd name="T22" fmla="*/ 2147483647 w 1059"/>
              <a:gd name="T23" fmla="*/ 2147483647 h 437"/>
              <a:gd name="T24" fmla="*/ 2147483647 w 1059"/>
              <a:gd name="T25" fmla="*/ 2147483647 h 437"/>
              <a:gd name="T26" fmla="*/ 2147483647 w 1059"/>
              <a:gd name="T27" fmla="*/ 2147483647 h 437"/>
              <a:gd name="T28" fmla="*/ 2147483647 w 1059"/>
              <a:gd name="T29" fmla="*/ 2147483647 h 437"/>
              <a:gd name="T30" fmla="*/ 2147483647 w 1059"/>
              <a:gd name="T31" fmla="*/ 2147483647 h 437"/>
              <a:gd name="T32" fmla="*/ 2147483647 w 1059"/>
              <a:gd name="T33" fmla="*/ 2147483647 h 437"/>
              <a:gd name="T34" fmla="*/ 2147483647 w 1059"/>
              <a:gd name="T35" fmla="*/ 2147483647 h 437"/>
              <a:gd name="T36" fmla="*/ 2147483647 w 1059"/>
              <a:gd name="T37" fmla="*/ 2147483647 h 437"/>
              <a:gd name="T38" fmla="*/ 2147483647 w 1059"/>
              <a:gd name="T39" fmla="*/ 2147483647 h 437"/>
              <a:gd name="T40" fmla="*/ 2147483647 w 1059"/>
              <a:gd name="T41" fmla="*/ 2147483647 h 437"/>
              <a:gd name="T42" fmla="*/ 2147483647 w 1059"/>
              <a:gd name="T43" fmla="*/ 2147483647 h 437"/>
              <a:gd name="T44" fmla="*/ 2147483647 w 1059"/>
              <a:gd name="T45" fmla="*/ 2147483647 h 437"/>
              <a:gd name="T46" fmla="*/ 2147483647 w 1059"/>
              <a:gd name="T47" fmla="*/ 2147483647 h 437"/>
              <a:gd name="T48" fmla="*/ 2147483647 w 1059"/>
              <a:gd name="T49" fmla="*/ 2147483647 h 437"/>
              <a:gd name="T50" fmla="*/ 2147483647 w 1059"/>
              <a:gd name="T51" fmla="*/ 2147483647 h 437"/>
              <a:gd name="T52" fmla="*/ 2147483647 w 1059"/>
              <a:gd name="T53" fmla="*/ 2147483647 h 437"/>
              <a:gd name="T54" fmla="*/ 2147483647 w 1059"/>
              <a:gd name="T55" fmla="*/ 2147483647 h 437"/>
              <a:gd name="T56" fmla="*/ 2147483647 w 1059"/>
              <a:gd name="T57" fmla="*/ 2147483647 h 437"/>
              <a:gd name="T58" fmla="*/ 2147483647 w 1059"/>
              <a:gd name="T59" fmla="*/ 2147483647 h 437"/>
              <a:gd name="T60" fmla="*/ 2147483647 w 1059"/>
              <a:gd name="T61" fmla="*/ 2147483647 h 437"/>
              <a:gd name="T62" fmla="*/ 2147483647 w 1059"/>
              <a:gd name="T63" fmla="*/ 2147483647 h 437"/>
              <a:gd name="T64" fmla="*/ 2147483647 w 1059"/>
              <a:gd name="T65" fmla="*/ 2147483647 h 437"/>
              <a:gd name="T66" fmla="*/ 2147483647 w 1059"/>
              <a:gd name="T67" fmla="*/ 2147483647 h 437"/>
              <a:gd name="T68" fmla="*/ 2147483647 w 1059"/>
              <a:gd name="T69" fmla="*/ 2147483647 h 437"/>
              <a:gd name="T70" fmla="*/ 2147483647 w 1059"/>
              <a:gd name="T71" fmla="*/ 2147483647 h 437"/>
              <a:gd name="T72" fmla="*/ 2147483647 w 1059"/>
              <a:gd name="T73" fmla="*/ 2147483647 h 437"/>
              <a:gd name="T74" fmla="*/ 2147483647 w 1059"/>
              <a:gd name="T75" fmla="*/ 2147483647 h 437"/>
              <a:gd name="T76" fmla="*/ 2147483647 w 1059"/>
              <a:gd name="T77" fmla="*/ 2147483647 h 437"/>
              <a:gd name="T78" fmla="*/ 2147483647 w 1059"/>
              <a:gd name="T79" fmla="*/ 2147483647 h 437"/>
              <a:gd name="T80" fmla="*/ 2147483647 w 1059"/>
              <a:gd name="T81" fmla="*/ 2147483647 h 437"/>
              <a:gd name="T82" fmla="*/ 2147483647 w 1059"/>
              <a:gd name="T83" fmla="*/ 2147483647 h 437"/>
              <a:gd name="T84" fmla="*/ 2147483647 w 1059"/>
              <a:gd name="T85" fmla="*/ 2147483647 h 437"/>
              <a:gd name="T86" fmla="*/ 2147483647 w 1059"/>
              <a:gd name="T87" fmla="*/ 2147483647 h 437"/>
              <a:gd name="T88" fmla="*/ 2147483647 w 1059"/>
              <a:gd name="T89" fmla="*/ 2147483647 h 437"/>
              <a:gd name="T90" fmla="*/ 2147483647 w 1059"/>
              <a:gd name="T91" fmla="*/ 2147483647 h 437"/>
              <a:gd name="T92" fmla="*/ 2147483647 w 1059"/>
              <a:gd name="T93" fmla="*/ 2147483647 h 437"/>
              <a:gd name="T94" fmla="*/ 2147483647 w 1059"/>
              <a:gd name="T95" fmla="*/ 2147483647 h 437"/>
              <a:gd name="T96" fmla="*/ 2147483647 w 1059"/>
              <a:gd name="T97" fmla="*/ 2147483647 h 437"/>
              <a:gd name="T98" fmla="*/ 2147483647 w 1059"/>
              <a:gd name="T99" fmla="*/ 2147483647 h 437"/>
              <a:gd name="T100" fmla="*/ 2147483647 w 1059"/>
              <a:gd name="T101" fmla="*/ 2147483647 h 437"/>
              <a:gd name="T102" fmla="*/ 2147483647 w 1059"/>
              <a:gd name="T103" fmla="*/ 2147483647 h 43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59"/>
              <a:gd name="T157" fmla="*/ 0 h 437"/>
              <a:gd name="T158" fmla="*/ 1059 w 1059"/>
              <a:gd name="T159" fmla="*/ 437 h 43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59" h="437">
                <a:moveTo>
                  <a:pt x="530" y="0"/>
                </a:moveTo>
                <a:lnTo>
                  <a:pt x="584" y="1"/>
                </a:lnTo>
                <a:lnTo>
                  <a:pt x="636" y="5"/>
                </a:lnTo>
                <a:lnTo>
                  <a:pt x="688" y="10"/>
                </a:lnTo>
                <a:lnTo>
                  <a:pt x="736" y="18"/>
                </a:lnTo>
                <a:lnTo>
                  <a:pt x="782" y="27"/>
                </a:lnTo>
                <a:lnTo>
                  <a:pt x="826" y="38"/>
                </a:lnTo>
                <a:lnTo>
                  <a:pt x="847" y="43"/>
                </a:lnTo>
                <a:lnTo>
                  <a:pt x="867" y="50"/>
                </a:lnTo>
                <a:lnTo>
                  <a:pt x="886" y="58"/>
                </a:lnTo>
                <a:lnTo>
                  <a:pt x="904" y="65"/>
                </a:lnTo>
                <a:lnTo>
                  <a:pt x="921" y="72"/>
                </a:lnTo>
                <a:lnTo>
                  <a:pt x="939" y="80"/>
                </a:lnTo>
                <a:lnTo>
                  <a:pt x="954" y="88"/>
                </a:lnTo>
                <a:lnTo>
                  <a:pt x="969" y="96"/>
                </a:lnTo>
                <a:lnTo>
                  <a:pt x="983" y="105"/>
                </a:lnTo>
                <a:lnTo>
                  <a:pt x="995" y="115"/>
                </a:lnTo>
                <a:lnTo>
                  <a:pt x="1007" y="124"/>
                </a:lnTo>
                <a:lnTo>
                  <a:pt x="1018" y="133"/>
                </a:lnTo>
                <a:lnTo>
                  <a:pt x="1028" y="144"/>
                </a:lnTo>
                <a:lnTo>
                  <a:pt x="1036" y="153"/>
                </a:lnTo>
                <a:lnTo>
                  <a:pt x="1043" y="164"/>
                </a:lnTo>
                <a:lnTo>
                  <a:pt x="1049" y="174"/>
                </a:lnTo>
                <a:lnTo>
                  <a:pt x="1054" y="185"/>
                </a:lnTo>
                <a:lnTo>
                  <a:pt x="1057" y="197"/>
                </a:lnTo>
                <a:lnTo>
                  <a:pt x="1059" y="207"/>
                </a:lnTo>
                <a:lnTo>
                  <a:pt x="1059" y="219"/>
                </a:lnTo>
                <a:lnTo>
                  <a:pt x="1059" y="229"/>
                </a:lnTo>
                <a:lnTo>
                  <a:pt x="1057" y="241"/>
                </a:lnTo>
                <a:lnTo>
                  <a:pt x="1054" y="251"/>
                </a:lnTo>
                <a:lnTo>
                  <a:pt x="1049" y="262"/>
                </a:lnTo>
                <a:lnTo>
                  <a:pt x="1043" y="272"/>
                </a:lnTo>
                <a:lnTo>
                  <a:pt x="1036" y="283"/>
                </a:lnTo>
                <a:lnTo>
                  <a:pt x="1028" y="294"/>
                </a:lnTo>
                <a:lnTo>
                  <a:pt x="1018" y="303"/>
                </a:lnTo>
                <a:lnTo>
                  <a:pt x="1007" y="313"/>
                </a:lnTo>
                <a:lnTo>
                  <a:pt x="995" y="323"/>
                </a:lnTo>
                <a:lnTo>
                  <a:pt x="983" y="332"/>
                </a:lnTo>
                <a:lnTo>
                  <a:pt x="969" y="340"/>
                </a:lnTo>
                <a:lnTo>
                  <a:pt x="954" y="350"/>
                </a:lnTo>
                <a:lnTo>
                  <a:pt x="939" y="358"/>
                </a:lnTo>
                <a:lnTo>
                  <a:pt x="921" y="365"/>
                </a:lnTo>
                <a:lnTo>
                  <a:pt x="904" y="373"/>
                </a:lnTo>
                <a:lnTo>
                  <a:pt x="886" y="380"/>
                </a:lnTo>
                <a:lnTo>
                  <a:pt x="867" y="387"/>
                </a:lnTo>
                <a:lnTo>
                  <a:pt x="847" y="394"/>
                </a:lnTo>
                <a:lnTo>
                  <a:pt x="826" y="400"/>
                </a:lnTo>
                <a:lnTo>
                  <a:pt x="782" y="410"/>
                </a:lnTo>
                <a:lnTo>
                  <a:pt x="736" y="420"/>
                </a:lnTo>
                <a:lnTo>
                  <a:pt x="688" y="427"/>
                </a:lnTo>
                <a:lnTo>
                  <a:pt x="636" y="433"/>
                </a:lnTo>
                <a:lnTo>
                  <a:pt x="584" y="436"/>
                </a:lnTo>
                <a:lnTo>
                  <a:pt x="530" y="437"/>
                </a:lnTo>
                <a:lnTo>
                  <a:pt x="476" y="436"/>
                </a:lnTo>
                <a:lnTo>
                  <a:pt x="424" y="433"/>
                </a:lnTo>
                <a:lnTo>
                  <a:pt x="373" y="427"/>
                </a:lnTo>
                <a:lnTo>
                  <a:pt x="324" y="420"/>
                </a:lnTo>
                <a:lnTo>
                  <a:pt x="279" y="410"/>
                </a:lnTo>
                <a:lnTo>
                  <a:pt x="234" y="400"/>
                </a:lnTo>
                <a:lnTo>
                  <a:pt x="213" y="394"/>
                </a:lnTo>
                <a:lnTo>
                  <a:pt x="193" y="387"/>
                </a:lnTo>
                <a:lnTo>
                  <a:pt x="175" y="380"/>
                </a:lnTo>
                <a:lnTo>
                  <a:pt x="156" y="373"/>
                </a:lnTo>
                <a:lnTo>
                  <a:pt x="138" y="365"/>
                </a:lnTo>
                <a:lnTo>
                  <a:pt x="122" y="358"/>
                </a:lnTo>
                <a:lnTo>
                  <a:pt x="106" y="350"/>
                </a:lnTo>
                <a:lnTo>
                  <a:pt x="92" y="340"/>
                </a:lnTo>
                <a:lnTo>
                  <a:pt x="78" y="332"/>
                </a:lnTo>
                <a:lnTo>
                  <a:pt x="65" y="323"/>
                </a:lnTo>
                <a:lnTo>
                  <a:pt x="53" y="313"/>
                </a:lnTo>
                <a:lnTo>
                  <a:pt x="42" y="303"/>
                </a:lnTo>
                <a:lnTo>
                  <a:pt x="33" y="294"/>
                </a:lnTo>
                <a:lnTo>
                  <a:pt x="25" y="283"/>
                </a:lnTo>
                <a:lnTo>
                  <a:pt x="18" y="272"/>
                </a:lnTo>
                <a:lnTo>
                  <a:pt x="11" y="262"/>
                </a:lnTo>
                <a:lnTo>
                  <a:pt x="6" y="251"/>
                </a:lnTo>
                <a:lnTo>
                  <a:pt x="4" y="241"/>
                </a:lnTo>
                <a:lnTo>
                  <a:pt x="2" y="229"/>
                </a:lnTo>
                <a:lnTo>
                  <a:pt x="0" y="219"/>
                </a:lnTo>
                <a:lnTo>
                  <a:pt x="2" y="207"/>
                </a:lnTo>
                <a:lnTo>
                  <a:pt x="4" y="197"/>
                </a:lnTo>
                <a:lnTo>
                  <a:pt x="6" y="185"/>
                </a:lnTo>
                <a:lnTo>
                  <a:pt x="11" y="174"/>
                </a:lnTo>
                <a:lnTo>
                  <a:pt x="18" y="164"/>
                </a:lnTo>
                <a:lnTo>
                  <a:pt x="25" y="153"/>
                </a:lnTo>
                <a:lnTo>
                  <a:pt x="33" y="144"/>
                </a:lnTo>
                <a:lnTo>
                  <a:pt x="42" y="133"/>
                </a:lnTo>
                <a:lnTo>
                  <a:pt x="53" y="124"/>
                </a:lnTo>
                <a:lnTo>
                  <a:pt x="65" y="115"/>
                </a:lnTo>
                <a:lnTo>
                  <a:pt x="78" y="105"/>
                </a:lnTo>
                <a:lnTo>
                  <a:pt x="92" y="96"/>
                </a:lnTo>
                <a:lnTo>
                  <a:pt x="106" y="88"/>
                </a:lnTo>
                <a:lnTo>
                  <a:pt x="122" y="80"/>
                </a:lnTo>
                <a:lnTo>
                  <a:pt x="138" y="72"/>
                </a:lnTo>
                <a:lnTo>
                  <a:pt x="156" y="65"/>
                </a:lnTo>
                <a:lnTo>
                  <a:pt x="175" y="58"/>
                </a:lnTo>
                <a:lnTo>
                  <a:pt x="193" y="50"/>
                </a:lnTo>
                <a:lnTo>
                  <a:pt x="213" y="43"/>
                </a:lnTo>
                <a:lnTo>
                  <a:pt x="234" y="38"/>
                </a:lnTo>
                <a:lnTo>
                  <a:pt x="279" y="27"/>
                </a:lnTo>
                <a:lnTo>
                  <a:pt x="324" y="18"/>
                </a:lnTo>
                <a:lnTo>
                  <a:pt x="373" y="10"/>
                </a:lnTo>
                <a:lnTo>
                  <a:pt x="424" y="5"/>
                </a:lnTo>
                <a:lnTo>
                  <a:pt x="476" y="1"/>
                </a:lnTo>
                <a:lnTo>
                  <a:pt x="530"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08" name="Freeform 321">
            <a:extLst>
              <a:ext uri="{FF2B5EF4-FFF2-40B4-BE49-F238E27FC236}">
                <a16:creationId xmlns:a16="http://schemas.microsoft.com/office/drawing/2014/main" id="{09AA60DE-1D5C-4C4B-93C3-EA830B472717}"/>
              </a:ext>
            </a:extLst>
          </p:cNvPr>
          <p:cNvSpPr>
            <a:spLocks/>
          </p:cNvSpPr>
          <p:nvPr/>
        </p:nvSpPr>
        <p:spPr bwMode="auto">
          <a:xfrm>
            <a:off x="2268538" y="3003550"/>
            <a:ext cx="279400" cy="114300"/>
          </a:xfrm>
          <a:custGeom>
            <a:avLst/>
            <a:gdLst>
              <a:gd name="T0" fmla="*/ 2147483647 w 1059"/>
              <a:gd name="T1" fmla="*/ 2147483647 h 437"/>
              <a:gd name="T2" fmla="*/ 2147483647 w 1059"/>
              <a:gd name="T3" fmla="*/ 2147483647 h 437"/>
              <a:gd name="T4" fmla="*/ 2147483647 w 1059"/>
              <a:gd name="T5" fmla="*/ 2147483647 h 437"/>
              <a:gd name="T6" fmla="*/ 2147483647 w 1059"/>
              <a:gd name="T7" fmla="*/ 2147483647 h 437"/>
              <a:gd name="T8" fmla="*/ 2147483647 w 1059"/>
              <a:gd name="T9" fmla="*/ 2147483647 h 437"/>
              <a:gd name="T10" fmla="*/ 2147483647 w 1059"/>
              <a:gd name="T11" fmla="*/ 2147483647 h 437"/>
              <a:gd name="T12" fmla="*/ 2147483647 w 1059"/>
              <a:gd name="T13" fmla="*/ 2147483647 h 437"/>
              <a:gd name="T14" fmla="*/ 2147483647 w 1059"/>
              <a:gd name="T15" fmla="*/ 2147483647 h 437"/>
              <a:gd name="T16" fmla="*/ 2147483647 w 1059"/>
              <a:gd name="T17" fmla="*/ 2147483647 h 437"/>
              <a:gd name="T18" fmla="*/ 2147483647 w 1059"/>
              <a:gd name="T19" fmla="*/ 2147483647 h 437"/>
              <a:gd name="T20" fmla="*/ 2147483647 w 1059"/>
              <a:gd name="T21" fmla="*/ 2147483647 h 437"/>
              <a:gd name="T22" fmla="*/ 2147483647 w 1059"/>
              <a:gd name="T23" fmla="*/ 2147483647 h 437"/>
              <a:gd name="T24" fmla="*/ 2147483647 w 1059"/>
              <a:gd name="T25" fmla="*/ 2147483647 h 437"/>
              <a:gd name="T26" fmla="*/ 2147483647 w 1059"/>
              <a:gd name="T27" fmla="*/ 2147483647 h 437"/>
              <a:gd name="T28" fmla="*/ 2147483647 w 1059"/>
              <a:gd name="T29" fmla="*/ 2147483647 h 437"/>
              <a:gd name="T30" fmla="*/ 2147483647 w 1059"/>
              <a:gd name="T31" fmla="*/ 2147483647 h 437"/>
              <a:gd name="T32" fmla="*/ 2147483647 w 1059"/>
              <a:gd name="T33" fmla="*/ 2147483647 h 437"/>
              <a:gd name="T34" fmla="*/ 2147483647 w 1059"/>
              <a:gd name="T35" fmla="*/ 2147483647 h 437"/>
              <a:gd name="T36" fmla="*/ 2147483647 w 1059"/>
              <a:gd name="T37" fmla="*/ 2147483647 h 437"/>
              <a:gd name="T38" fmla="*/ 2147483647 w 1059"/>
              <a:gd name="T39" fmla="*/ 2147483647 h 437"/>
              <a:gd name="T40" fmla="*/ 2147483647 w 1059"/>
              <a:gd name="T41" fmla="*/ 2147483647 h 437"/>
              <a:gd name="T42" fmla="*/ 2147483647 w 1059"/>
              <a:gd name="T43" fmla="*/ 2147483647 h 437"/>
              <a:gd name="T44" fmla="*/ 2147483647 w 1059"/>
              <a:gd name="T45" fmla="*/ 2147483647 h 437"/>
              <a:gd name="T46" fmla="*/ 2147483647 w 1059"/>
              <a:gd name="T47" fmla="*/ 2147483647 h 437"/>
              <a:gd name="T48" fmla="*/ 2147483647 w 1059"/>
              <a:gd name="T49" fmla="*/ 2147483647 h 437"/>
              <a:gd name="T50" fmla="*/ 2147483647 w 1059"/>
              <a:gd name="T51" fmla="*/ 2147483647 h 437"/>
              <a:gd name="T52" fmla="*/ 2147483647 w 1059"/>
              <a:gd name="T53" fmla="*/ 2147483647 h 437"/>
              <a:gd name="T54" fmla="*/ 2147483647 w 1059"/>
              <a:gd name="T55" fmla="*/ 2147483647 h 437"/>
              <a:gd name="T56" fmla="*/ 2147483647 w 1059"/>
              <a:gd name="T57" fmla="*/ 2147483647 h 437"/>
              <a:gd name="T58" fmla="*/ 2147483647 w 1059"/>
              <a:gd name="T59" fmla="*/ 2147483647 h 437"/>
              <a:gd name="T60" fmla="*/ 2147483647 w 1059"/>
              <a:gd name="T61" fmla="*/ 2147483647 h 437"/>
              <a:gd name="T62" fmla="*/ 2147483647 w 1059"/>
              <a:gd name="T63" fmla="*/ 2147483647 h 437"/>
              <a:gd name="T64" fmla="*/ 2147483647 w 1059"/>
              <a:gd name="T65" fmla="*/ 2147483647 h 437"/>
              <a:gd name="T66" fmla="*/ 2147483647 w 1059"/>
              <a:gd name="T67" fmla="*/ 2147483647 h 437"/>
              <a:gd name="T68" fmla="*/ 2147483647 w 1059"/>
              <a:gd name="T69" fmla="*/ 2147483647 h 437"/>
              <a:gd name="T70" fmla="*/ 2147483647 w 1059"/>
              <a:gd name="T71" fmla="*/ 2147483647 h 437"/>
              <a:gd name="T72" fmla="*/ 2147483647 w 1059"/>
              <a:gd name="T73" fmla="*/ 2147483647 h 437"/>
              <a:gd name="T74" fmla="*/ 2147483647 w 1059"/>
              <a:gd name="T75" fmla="*/ 2147483647 h 437"/>
              <a:gd name="T76" fmla="*/ 2147483647 w 1059"/>
              <a:gd name="T77" fmla="*/ 2147483647 h 437"/>
              <a:gd name="T78" fmla="*/ 2147483647 w 1059"/>
              <a:gd name="T79" fmla="*/ 2147483647 h 437"/>
              <a:gd name="T80" fmla="*/ 2147483647 w 1059"/>
              <a:gd name="T81" fmla="*/ 2147483647 h 437"/>
              <a:gd name="T82" fmla="*/ 2147483647 w 1059"/>
              <a:gd name="T83" fmla="*/ 2147483647 h 437"/>
              <a:gd name="T84" fmla="*/ 2147483647 w 1059"/>
              <a:gd name="T85" fmla="*/ 2147483647 h 437"/>
              <a:gd name="T86" fmla="*/ 2147483647 w 1059"/>
              <a:gd name="T87" fmla="*/ 2147483647 h 437"/>
              <a:gd name="T88" fmla="*/ 2147483647 w 1059"/>
              <a:gd name="T89" fmla="*/ 2147483647 h 437"/>
              <a:gd name="T90" fmla="*/ 2147483647 w 1059"/>
              <a:gd name="T91" fmla="*/ 2147483647 h 437"/>
              <a:gd name="T92" fmla="*/ 2147483647 w 1059"/>
              <a:gd name="T93" fmla="*/ 2147483647 h 437"/>
              <a:gd name="T94" fmla="*/ 2147483647 w 1059"/>
              <a:gd name="T95" fmla="*/ 2147483647 h 437"/>
              <a:gd name="T96" fmla="*/ 2147483647 w 1059"/>
              <a:gd name="T97" fmla="*/ 2147483647 h 437"/>
              <a:gd name="T98" fmla="*/ 2147483647 w 1059"/>
              <a:gd name="T99" fmla="*/ 2147483647 h 437"/>
              <a:gd name="T100" fmla="*/ 2147483647 w 1059"/>
              <a:gd name="T101" fmla="*/ 2147483647 h 437"/>
              <a:gd name="T102" fmla="*/ 2147483647 w 1059"/>
              <a:gd name="T103" fmla="*/ 2147483647 h 43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59"/>
              <a:gd name="T157" fmla="*/ 0 h 437"/>
              <a:gd name="T158" fmla="*/ 1059 w 1059"/>
              <a:gd name="T159" fmla="*/ 437 h 43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59" h="437">
                <a:moveTo>
                  <a:pt x="530" y="0"/>
                </a:moveTo>
                <a:lnTo>
                  <a:pt x="584" y="1"/>
                </a:lnTo>
                <a:lnTo>
                  <a:pt x="636" y="5"/>
                </a:lnTo>
                <a:lnTo>
                  <a:pt x="688" y="10"/>
                </a:lnTo>
                <a:lnTo>
                  <a:pt x="736" y="18"/>
                </a:lnTo>
                <a:lnTo>
                  <a:pt x="782" y="27"/>
                </a:lnTo>
                <a:lnTo>
                  <a:pt x="826" y="38"/>
                </a:lnTo>
                <a:lnTo>
                  <a:pt x="847" y="43"/>
                </a:lnTo>
                <a:lnTo>
                  <a:pt x="867" y="50"/>
                </a:lnTo>
                <a:lnTo>
                  <a:pt x="886" y="58"/>
                </a:lnTo>
                <a:lnTo>
                  <a:pt x="904" y="65"/>
                </a:lnTo>
                <a:lnTo>
                  <a:pt x="921" y="72"/>
                </a:lnTo>
                <a:lnTo>
                  <a:pt x="939" y="80"/>
                </a:lnTo>
                <a:lnTo>
                  <a:pt x="954" y="88"/>
                </a:lnTo>
                <a:lnTo>
                  <a:pt x="969" y="96"/>
                </a:lnTo>
                <a:lnTo>
                  <a:pt x="983" y="105"/>
                </a:lnTo>
                <a:lnTo>
                  <a:pt x="995" y="115"/>
                </a:lnTo>
                <a:lnTo>
                  <a:pt x="1007" y="124"/>
                </a:lnTo>
                <a:lnTo>
                  <a:pt x="1018" y="133"/>
                </a:lnTo>
                <a:lnTo>
                  <a:pt x="1028" y="144"/>
                </a:lnTo>
                <a:lnTo>
                  <a:pt x="1036" y="153"/>
                </a:lnTo>
                <a:lnTo>
                  <a:pt x="1043" y="164"/>
                </a:lnTo>
                <a:lnTo>
                  <a:pt x="1049" y="174"/>
                </a:lnTo>
                <a:lnTo>
                  <a:pt x="1054" y="185"/>
                </a:lnTo>
                <a:lnTo>
                  <a:pt x="1057" y="197"/>
                </a:lnTo>
                <a:lnTo>
                  <a:pt x="1059" y="207"/>
                </a:lnTo>
                <a:lnTo>
                  <a:pt x="1059" y="219"/>
                </a:lnTo>
                <a:lnTo>
                  <a:pt x="1059" y="229"/>
                </a:lnTo>
                <a:lnTo>
                  <a:pt x="1057" y="241"/>
                </a:lnTo>
                <a:lnTo>
                  <a:pt x="1054" y="251"/>
                </a:lnTo>
                <a:lnTo>
                  <a:pt x="1049" y="262"/>
                </a:lnTo>
                <a:lnTo>
                  <a:pt x="1043" y="272"/>
                </a:lnTo>
                <a:lnTo>
                  <a:pt x="1036" y="283"/>
                </a:lnTo>
                <a:lnTo>
                  <a:pt x="1028" y="294"/>
                </a:lnTo>
                <a:lnTo>
                  <a:pt x="1018" y="303"/>
                </a:lnTo>
                <a:lnTo>
                  <a:pt x="1007" y="313"/>
                </a:lnTo>
                <a:lnTo>
                  <a:pt x="995" y="323"/>
                </a:lnTo>
                <a:lnTo>
                  <a:pt x="983" y="332"/>
                </a:lnTo>
                <a:lnTo>
                  <a:pt x="969" y="340"/>
                </a:lnTo>
                <a:lnTo>
                  <a:pt x="954" y="350"/>
                </a:lnTo>
                <a:lnTo>
                  <a:pt x="939" y="358"/>
                </a:lnTo>
                <a:lnTo>
                  <a:pt x="921" y="365"/>
                </a:lnTo>
                <a:lnTo>
                  <a:pt x="904" y="373"/>
                </a:lnTo>
                <a:lnTo>
                  <a:pt x="886" y="380"/>
                </a:lnTo>
                <a:lnTo>
                  <a:pt x="867" y="387"/>
                </a:lnTo>
                <a:lnTo>
                  <a:pt x="847" y="394"/>
                </a:lnTo>
                <a:lnTo>
                  <a:pt x="826" y="400"/>
                </a:lnTo>
                <a:lnTo>
                  <a:pt x="782" y="410"/>
                </a:lnTo>
                <a:lnTo>
                  <a:pt x="736" y="420"/>
                </a:lnTo>
                <a:lnTo>
                  <a:pt x="688" y="427"/>
                </a:lnTo>
                <a:lnTo>
                  <a:pt x="636" y="433"/>
                </a:lnTo>
                <a:lnTo>
                  <a:pt x="584" y="436"/>
                </a:lnTo>
                <a:lnTo>
                  <a:pt x="530" y="437"/>
                </a:lnTo>
                <a:lnTo>
                  <a:pt x="476" y="436"/>
                </a:lnTo>
                <a:lnTo>
                  <a:pt x="424" y="433"/>
                </a:lnTo>
                <a:lnTo>
                  <a:pt x="373" y="427"/>
                </a:lnTo>
                <a:lnTo>
                  <a:pt x="324" y="420"/>
                </a:lnTo>
                <a:lnTo>
                  <a:pt x="279" y="410"/>
                </a:lnTo>
                <a:lnTo>
                  <a:pt x="234" y="400"/>
                </a:lnTo>
                <a:lnTo>
                  <a:pt x="213" y="394"/>
                </a:lnTo>
                <a:lnTo>
                  <a:pt x="193" y="387"/>
                </a:lnTo>
                <a:lnTo>
                  <a:pt x="175" y="380"/>
                </a:lnTo>
                <a:lnTo>
                  <a:pt x="156" y="373"/>
                </a:lnTo>
                <a:lnTo>
                  <a:pt x="138" y="365"/>
                </a:lnTo>
                <a:lnTo>
                  <a:pt x="122" y="358"/>
                </a:lnTo>
                <a:lnTo>
                  <a:pt x="106" y="350"/>
                </a:lnTo>
                <a:lnTo>
                  <a:pt x="92" y="340"/>
                </a:lnTo>
                <a:lnTo>
                  <a:pt x="78" y="332"/>
                </a:lnTo>
                <a:lnTo>
                  <a:pt x="65" y="323"/>
                </a:lnTo>
                <a:lnTo>
                  <a:pt x="53" y="313"/>
                </a:lnTo>
                <a:lnTo>
                  <a:pt x="42" y="303"/>
                </a:lnTo>
                <a:lnTo>
                  <a:pt x="33" y="294"/>
                </a:lnTo>
                <a:lnTo>
                  <a:pt x="25" y="283"/>
                </a:lnTo>
                <a:lnTo>
                  <a:pt x="18" y="272"/>
                </a:lnTo>
                <a:lnTo>
                  <a:pt x="11" y="262"/>
                </a:lnTo>
                <a:lnTo>
                  <a:pt x="6" y="251"/>
                </a:lnTo>
                <a:lnTo>
                  <a:pt x="4" y="241"/>
                </a:lnTo>
                <a:lnTo>
                  <a:pt x="2" y="229"/>
                </a:lnTo>
                <a:lnTo>
                  <a:pt x="0" y="219"/>
                </a:lnTo>
                <a:lnTo>
                  <a:pt x="2" y="207"/>
                </a:lnTo>
                <a:lnTo>
                  <a:pt x="4" y="197"/>
                </a:lnTo>
                <a:lnTo>
                  <a:pt x="6" y="185"/>
                </a:lnTo>
                <a:lnTo>
                  <a:pt x="11" y="174"/>
                </a:lnTo>
                <a:lnTo>
                  <a:pt x="18" y="164"/>
                </a:lnTo>
                <a:lnTo>
                  <a:pt x="25" y="153"/>
                </a:lnTo>
                <a:lnTo>
                  <a:pt x="33" y="144"/>
                </a:lnTo>
                <a:lnTo>
                  <a:pt x="42" y="133"/>
                </a:lnTo>
                <a:lnTo>
                  <a:pt x="53" y="124"/>
                </a:lnTo>
                <a:lnTo>
                  <a:pt x="65" y="115"/>
                </a:lnTo>
                <a:lnTo>
                  <a:pt x="78" y="105"/>
                </a:lnTo>
                <a:lnTo>
                  <a:pt x="92" y="96"/>
                </a:lnTo>
                <a:lnTo>
                  <a:pt x="106" y="88"/>
                </a:lnTo>
                <a:lnTo>
                  <a:pt x="122" y="80"/>
                </a:lnTo>
                <a:lnTo>
                  <a:pt x="138" y="72"/>
                </a:lnTo>
                <a:lnTo>
                  <a:pt x="156" y="65"/>
                </a:lnTo>
                <a:lnTo>
                  <a:pt x="175" y="58"/>
                </a:lnTo>
                <a:lnTo>
                  <a:pt x="193" y="50"/>
                </a:lnTo>
                <a:lnTo>
                  <a:pt x="213" y="43"/>
                </a:lnTo>
                <a:lnTo>
                  <a:pt x="234" y="38"/>
                </a:lnTo>
                <a:lnTo>
                  <a:pt x="279" y="27"/>
                </a:lnTo>
                <a:lnTo>
                  <a:pt x="324" y="18"/>
                </a:lnTo>
                <a:lnTo>
                  <a:pt x="373" y="10"/>
                </a:lnTo>
                <a:lnTo>
                  <a:pt x="424" y="5"/>
                </a:lnTo>
                <a:lnTo>
                  <a:pt x="476" y="1"/>
                </a:lnTo>
                <a:lnTo>
                  <a:pt x="530" y="0"/>
                </a:lnTo>
              </a:path>
            </a:pathLst>
          </a:custGeom>
          <a:noFill/>
          <a:ln w="6350">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3817" name="Freeform 322">
            <a:extLst>
              <a:ext uri="{FF2B5EF4-FFF2-40B4-BE49-F238E27FC236}">
                <a16:creationId xmlns:a16="http://schemas.microsoft.com/office/drawing/2014/main" id="{510ED44A-5357-9246-9515-B9492CDAEC98}"/>
              </a:ext>
            </a:extLst>
          </p:cNvPr>
          <p:cNvSpPr>
            <a:spLocks/>
          </p:cNvSpPr>
          <p:nvPr/>
        </p:nvSpPr>
        <p:spPr bwMode="auto">
          <a:xfrm>
            <a:off x="2195513" y="2728913"/>
            <a:ext cx="63500" cy="61912"/>
          </a:xfrm>
          <a:custGeom>
            <a:avLst/>
            <a:gdLst>
              <a:gd name="T0" fmla="*/ 2147483647 w 237"/>
              <a:gd name="T1" fmla="*/ 0 h 238"/>
              <a:gd name="T2" fmla="*/ 2147483647 w 237"/>
              <a:gd name="T3" fmla="*/ 2147483647 h 238"/>
              <a:gd name="T4" fmla="*/ 2147483647 w 237"/>
              <a:gd name="T5" fmla="*/ 2147483647 h 238"/>
              <a:gd name="T6" fmla="*/ 2147483647 w 237"/>
              <a:gd name="T7" fmla="*/ 2147483647 h 238"/>
              <a:gd name="T8" fmla="*/ 2147483647 w 237"/>
              <a:gd name="T9" fmla="*/ 2147483647 h 238"/>
              <a:gd name="T10" fmla="*/ 2147483647 w 237"/>
              <a:gd name="T11" fmla="*/ 2147483647 h 238"/>
              <a:gd name="T12" fmla="*/ 2147483647 w 237"/>
              <a:gd name="T13" fmla="*/ 2147483647 h 238"/>
              <a:gd name="T14" fmla="*/ 2147483647 w 237"/>
              <a:gd name="T15" fmla="*/ 2147483647 h 238"/>
              <a:gd name="T16" fmla="*/ 2147483647 w 237"/>
              <a:gd name="T17" fmla="*/ 2147483647 h 238"/>
              <a:gd name="T18" fmla="*/ 2147483647 w 237"/>
              <a:gd name="T19" fmla="*/ 2147483647 h 238"/>
              <a:gd name="T20" fmla="*/ 2147483647 w 237"/>
              <a:gd name="T21" fmla="*/ 2147483647 h 238"/>
              <a:gd name="T22" fmla="*/ 2147483647 w 237"/>
              <a:gd name="T23" fmla="*/ 2147483647 h 238"/>
              <a:gd name="T24" fmla="*/ 2147483647 w 237"/>
              <a:gd name="T25" fmla="*/ 2147483647 h 238"/>
              <a:gd name="T26" fmla="*/ 2147483647 w 237"/>
              <a:gd name="T27" fmla="*/ 2147483647 h 238"/>
              <a:gd name="T28" fmla="*/ 2147483647 w 237"/>
              <a:gd name="T29" fmla="*/ 2147483647 h 238"/>
              <a:gd name="T30" fmla="*/ 2147483647 w 237"/>
              <a:gd name="T31" fmla="*/ 2147483647 h 238"/>
              <a:gd name="T32" fmla="*/ 2147483647 w 237"/>
              <a:gd name="T33" fmla="*/ 2147483647 h 238"/>
              <a:gd name="T34" fmla="*/ 2147483647 w 237"/>
              <a:gd name="T35" fmla="*/ 2147483647 h 238"/>
              <a:gd name="T36" fmla="*/ 2147483647 w 237"/>
              <a:gd name="T37" fmla="*/ 2147483647 h 238"/>
              <a:gd name="T38" fmla="*/ 2147483647 w 237"/>
              <a:gd name="T39" fmla="*/ 2147483647 h 238"/>
              <a:gd name="T40" fmla="*/ 2147483647 w 237"/>
              <a:gd name="T41" fmla="*/ 2147483647 h 238"/>
              <a:gd name="T42" fmla="*/ 2147483647 w 237"/>
              <a:gd name="T43" fmla="*/ 2147483647 h 238"/>
              <a:gd name="T44" fmla="*/ 2147483647 w 237"/>
              <a:gd name="T45" fmla="*/ 2147483647 h 238"/>
              <a:gd name="T46" fmla="*/ 0 w 237"/>
              <a:gd name="T47" fmla="*/ 2147483647 h 238"/>
              <a:gd name="T48" fmla="*/ 0 w 237"/>
              <a:gd name="T49" fmla="*/ 2147483647 h 238"/>
              <a:gd name="T50" fmla="*/ 2147483647 w 237"/>
              <a:gd name="T51" fmla="*/ 2147483647 h 238"/>
              <a:gd name="T52" fmla="*/ 2147483647 w 237"/>
              <a:gd name="T53" fmla="*/ 2147483647 h 238"/>
              <a:gd name="T54" fmla="*/ 2147483647 w 237"/>
              <a:gd name="T55" fmla="*/ 2147483647 h 238"/>
              <a:gd name="T56" fmla="*/ 2147483647 w 237"/>
              <a:gd name="T57" fmla="*/ 2147483647 h 238"/>
              <a:gd name="T58" fmla="*/ 2147483647 w 237"/>
              <a:gd name="T59" fmla="*/ 2147483647 h 238"/>
              <a:gd name="T60" fmla="*/ 2147483647 w 237"/>
              <a:gd name="T61" fmla="*/ 2147483647 h 238"/>
              <a:gd name="T62" fmla="*/ 2147483647 w 237"/>
              <a:gd name="T63" fmla="*/ 0 h 23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37" h="238">
                <a:moveTo>
                  <a:pt x="118" y="0"/>
                </a:moveTo>
                <a:lnTo>
                  <a:pt x="131" y="0"/>
                </a:lnTo>
                <a:lnTo>
                  <a:pt x="143" y="3"/>
                </a:lnTo>
                <a:lnTo>
                  <a:pt x="153" y="6"/>
                </a:lnTo>
                <a:lnTo>
                  <a:pt x="165" y="10"/>
                </a:lnTo>
                <a:lnTo>
                  <a:pt x="174" y="14"/>
                </a:lnTo>
                <a:lnTo>
                  <a:pt x="185" y="20"/>
                </a:lnTo>
                <a:lnTo>
                  <a:pt x="194" y="27"/>
                </a:lnTo>
                <a:lnTo>
                  <a:pt x="202" y="35"/>
                </a:lnTo>
                <a:lnTo>
                  <a:pt x="209" y="44"/>
                </a:lnTo>
                <a:lnTo>
                  <a:pt x="216" y="53"/>
                </a:lnTo>
                <a:lnTo>
                  <a:pt x="222" y="62"/>
                </a:lnTo>
                <a:lnTo>
                  <a:pt x="228" y="73"/>
                </a:lnTo>
                <a:lnTo>
                  <a:pt x="232" y="83"/>
                </a:lnTo>
                <a:lnTo>
                  <a:pt x="235" y="95"/>
                </a:lnTo>
                <a:lnTo>
                  <a:pt x="236" y="107"/>
                </a:lnTo>
                <a:lnTo>
                  <a:pt x="237" y="118"/>
                </a:lnTo>
                <a:lnTo>
                  <a:pt x="236" y="131"/>
                </a:lnTo>
                <a:lnTo>
                  <a:pt x="235" y="143"/>
                </a:lnTo>
                <a:lnTo>
                  <a:pt x="232" y="153"/>
                </a:lnTo>
                <a:lnTo>
                  <a:pt x="228" y="165"/>
                </a:lnTo>
                <a:lnTo>
                  <a:pt x="222" y="176"/>
                </a:lnTo>
                <a:lnTo>
                  <a:pt x="216" y="185"/>
                </a:lnTo>
                <a:lnTo>
                  <a:pt x="209" y="194"/>
                </a:lnTo>
                <a:lnTo>
                  <a:pt x="202" y="203"/>
                </a:lnTo>
                <a:lnTo>
                  <a:pt x="194" y="211"/>
                </a:lnTo>
                <a:lnTo>
                  <a:pt x="185" y="217"/>
                </a:lnTo>
                <a:lnTo>
                  <a:pt x="174" y="222"/>
                </a:lnTo>
                <a:lnTo>
                  <a:pt x="165" y="228"/>
                </a:lnTo>
                <a:lnTo>
                  <a:pt x="153" y="232"/>
                </a:lnTo>
                <a:lnTo>
                  <a:pt x="143" y="235"/>
                </a:lnTo>
                <a:lnTo>
                  <a:pt x="131" y="236"/>
                </a:lnTo>
                <a:lnTo>
                  <a:pt x="118" y="238"/>
                </a:lnTo>
                <a:lnTo>
                  <a:pt x="106" y="236"/>
                </a:lnTo>
                <a:lnTo>
                  <a:pt x="95" y="235"/>
                </a:lnTo>
                <a:lnTo>
                  <a:pt x="83" y="232"/>
                </a:lnTo>
                <a:lnTo>
                  <a:pt x="73" y="228"/>
                </a:lnTo>
                <a:lnTo>
                  <a:pt x="62" y="222"/>
                </a:lnTo>
                <a:lnTo>
                  <a:pt x="53" y="217"/>
                </a:lnTo>
                <a:lnTo>
                  <a:pt x="43" y="211"/>
                </a:lnTo>
                <a:lnTo>
                  <a:pt x="35" y="203"/>
                </a:lnTo>
                <a:lnTo>
                  <a:pt x="27" y="194"/>
                </a:lnTo>
                <a:lnTo>
                  <a:pt x="20" y="185"/>
                </a:lnTo>
                <a:lnTo>
                  <a:pt x="14" y="176"/>
                </a:lnTo>
                <a:lnTo>
                  <a:pt x="9" y="165"/>
                </a:lnTo>
                <a:lnTo>
                  <a:pt x="5" y="153"/>
                </a:lnTo>
                <a:lnTo>
                  <a:pt x="2" y="143"/>
                </a:lnTo>
                <a:lnTo>
                  <a:pt x="0" y="131"/>
                </a:lnTo>
                <a:lnTo>
                  <a:pt x="0" y="118"/>
                </a:lnTo>
                <a:lnTo>
                  <a:pt x="0" y="107"/>
                </a:lnTo>
                <a:lnTo>
                  <a:pt x="2" y="95"/>
                </a:lnTo>
                <a:lnTo>
                  <a:pt x="5" y="83"/>
                </a:lnTo>
                <a:lnTo>
                  <a:pt x="9" y="73"/>
                </a:lnTo>
                <a:lnTo>
                  <a:pt x="14" y="62"/>
                </a:lnTo>
                <a:lnTo>
                  <a:pt x="20" y="53"/>
                </a:lnTo>
                <a:lnTo>
                  <a:pt x="27" y="44"/>
                </a:lnTo>
                <a:lnTo>
                  <a:pt x="35" y="35"/>
                </a:lnTo>
                <a:lnTo>
                  <a:pt x="43" y="27"/>
                </a:lnTo>
                <a:lnTo>
                  <a:pt x="53" y="20"/>
                </a:lnTo>
                <a:lnTo>
                  <a:pt x="62" y="14"/>
                </a:lnTo>
                <a:lnTo>
                  <a:pt x="73" y="10"/>
                </a:lnTo>
                <a:lnTo>
                  <a:pt x="83" y="6"/>
                </a:lnTo>
                <a:lnTo>
                  <a:pt x="95" y="3"/>
                </a:lnTo>
                <a:lnTo>
                  <a:pt x="106" y="0"/>
                </a:lnTo>
                <a:lnTo>
                  <a:pt x="118" y="0"/>
                </a:lnTo>
                <a:close/>
              </a:path>
            </a:pathLst>
          </a:custGeom>
          <a:ln/>
        </p:spPr>
        <p:style>
          <a:lnRef idx="2">
            <a:schemeClr val="dk1">
              <a:shade val="50000"/>
            </a:schemeClr>
          </a:lnRef>
          <a:fillRef idx="1">
            <a:schemeClr val="dk1"/>
          </a:fillRef>
          <a:effectRef idx="0">
            <a:schemeClr val="dk1"/>
          </a:effectRef>
          <a:fontRef idx="minor">
            <a:schemeClr val="lt1"/>
          </a:fontRef>
        </p:style>
        <p:txBody>
          <a:bodyPr/>
          <a:lstStyle/>
          <a:p>
            <a:pPr>
              <a:defRPr/>
            </a:pPr>
            <a:endParaRPr lang="zh-CN" altLang="en-US"/>
          </a:p>
        </p:txBody>
      </p:sp>
      <p:sp>
        <p:nvSpPr>
          <p:cNvPr id="108810" name="Freeform 323">
            <a:extLst>
              <a:ext uri="{FF2B5EF4-FFF2-40B4-BE49-F238E27FC236}">
                <a16:creationId xmlns:a16="http://schemas.microsoft.com/office/drawing/2014/main" id="{5D2B4757-19E6-DE49-AE04-36E8287EB284}"/>
              </a:ext>
            </a:extLst>
          </p:cNvPr>
          <p:cNvSpPr>
            <a:spLocks/>
          </p:cNvSpPr>
          <p:nvPr/>
        </p:nvSpPr>
        <p:spPr bwMode="auto">
          <a:xfrm>
            <a:off x="2195513" y="2728913"/>
            <a:ext cx="63500" cy="61912"/>
          </a:xfrm>
          <a:custGeom>
            <a:avLst/>
            <a:gdLst>
              <a:gd name="T0" fmla="*/ 2147483647 w 237"/>
              <a:gd name="T1" fmla="*/ 0 h 238"/>
              <a:gd name="T2" fmla="*/ 2147483647 w 237"/>
              <a:gd name="T3" fmla="*/ 2147483647 h 238"/>
              <a:gd name="T4" fmla="*/ 2147483647 w 237"/>
              <a:gd name="T5" fmla="*/ 2147483647 h 238"/>
              <a:gd name="T6" fmla="*/ 2147483647 w 237"/>
              <a:gd name="T7" fmla="*/ 2147483647 h 238"/>
              <a:gd name="T8" fmla="*/ 2147483647 w 237"/>
              <a:gd name="T9" fmla="*/ 2147483647 h 238"/>
              <a:gd name="T10" fmla="*/ 2147483647 w 237"/>
              <a:gd name="T11" fmla="*/ 2147483647 h 238"/>
              <a:gd name="T12" fmla="*/ 2147483647 w 237"/>
              <a:gd name="T13" fmla="*/ 2147483647 h 238"/>
              <a:gd name="T14" fmla="*/ 2147483647 w 237"/>
              <a:gd name="T15" fmla="*/ 2147483647 h 238"/>
              <a:gd name="T16" fmla="*/ 2147483647 w 237"/>
              <a:gd name="T17" fmla="*/ 2147483647 h 238"/>
              <a:gd name="T18" fmla="*/ 2147483647 w 237"/>
              <a:gd name="T19" fmla="*/ 2147483647 h 238"/>
              <a:gd name="T20" fmla="*/ 2147483647 w 237"/>
              <a:gd name="T21" fmla="*/ 2147483647 h 238"/>
              <a:gd name="T22" fmla="*/ 2147483647 w 237"/>
              <a:gd name="T23" fmla="*/ 2147483647 h 238"/>
              <a:gd name="T24" fmla="*/ 2147483647 w 237"/>
              <a:gd name="T25" fmla="*/ 2147483647 h 238"/>
              <a:gd name="T26" fmla="*/ 2147483647 w 237"/>
              <a:gd name="T27" fmla="*/ 2147483647 h 238"/>
              <a:gd name="T28" fmla="*/ 2147483647 w 237"/>
              <a:gd name="T29" fmla="*/ 2147483647 h 238"/>
              <a:gd name="T30" fmla="*/ 2147483647 w 237"/>
              <a:gd name="T31" fmla="*/ 2147483647 h 238"/>
              <a:gd name="T32" fmla="*/ 2147483647 w 237"/>
              <a:gd name="T33" fmla="*/ 2147483647 h 238"/>
              <a:gd name="T34" fmla="*/ 2147483647 w 237"/>
              <a:gd name="T35" fmla="*/ 2147483647 h 238"/>
              <a:gd name="T36" fmla="*/ 2147483647 w 237"/>
              <a:gd name="T37" fmla="*/ 2147483647 h 238"/>
              <a:gd name="T38" fmla="*/ 2147483647 w 237"/>
              <a:gd name="T39" fmla="*/ 2147483647 h 238"/>
              <a:gd name="T40" fmla="*/ 2147483647 w 237"/>
              <a:gd name="T41" fmla="*/ 2147483647 h 238"/>
              <a:gd name="T42" fmla="*/ 2147483647 w 237"/>
              <a:gd name="T43" fmla="*/ 2147483647 h 238"/>
              <a:gd name="T44" fmla="*/ 2147483647 w 237"/>
              <a:gd name="T45" fmla="*/ 2147483647 h 238"/>
              <a:gd name="T46" fmla="*/ 0 w 237"/>
              <a:gd name="T47" fmla="*/ 2147483647 h 238"/>
              <a:gd name="T48" fmla="*/ 0 w 237"/>
              <a:gd name="T49" fmla="*/ 2147483647 h 238"/>
              <a:gd name="T50" fmla="*/ 2147483647 w 237"/>
              <a:gd name="T51" fmla="*/ 2147483647 h 238"/>
              <a:gd name="T52" fmla="*/ 2147483647 w 237"/>
              <a:gd name="T53" fmla="*/ 2147483647 h 238"/>
              <a:gd name="T54" fmla="*/ 2147483647 w 237"/>
              <a:gd name="T55" fmla="*/ 2147483647 h 238"/>
              <a:gd name="T56" fmla="*/ 2147483647 w 237"/>
              <a:gd name="T57" fmla="*/ 2147483647 h 238"/>
              <a:gd name="T58" fmla="*/ 2147483647 w 237"/>
              <a:gd name="T59" fmla="*/ 2147483647 h 238"/>
              <a:gd name="T60" fmla="*/ 2147483647 w 237"/>
              <a:gd name="T61" fmla="*/ 2147483647 h 238"/>
              <a:gd name="T62" fmla="*/ 2147483647 w 237"/>
              <a:gd name="T63" fmla="*/ 0 h 23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7"/>
              <a:gd name="T97" fmla="*/ 0 h 238"/>
              <a:gd name="T98" fmla="*/ 237 w 237"/>
              <a:gd name="T99" fmla="*/ 238 h 23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7" h="238">
                <a:moveTo>
                  <a:pt x="118" y="0"/>
                </a:moveTo>
                <a:lnTo>
                  <a:pt x="131" y="0"/>
                </a:lnTo>
                <a:lnTo>
                  <a:pt x="143" y="3"/>
                </a:lnTo>
                <a:lnTo>
                  <a:pt x="153" y="6"/>
                </a:lnTo>
                <a:lnTo>
                  <a:pt x="165" y="10"/>
                </a:lnTo>
                <a:lnTo>
                  <a:pt x="174" y="14"/>
                </a:lnTo>
                <a:lnTo>
                  <a:pt x="185" y="20"/>
                </a:lnTo>
                <a:lnTo>
                  <a:pt x="194" y="27"/>
                </a:lnTo>
                <a:lnTo>
                  <a:pt x="202" y="35"/>
                </a:lnTo>
                <a:lnTo>
                  <a:pt x="209" y="44"/>
                </a:lnTo>
                <a:lnTo>
                  <a:pt x="216" y="53"/>
                </a:lnTo>
                <a:lnTo>
                  <a:pt x="222" y="62"/>
                </a:lnTo>
                <a:lnTo>
                  <a:pt x="228" y="73"/>
                </a:lnTo>
                <a:lnTo>
                  <a:pt x="232" y="83"/>
                </a:lnTo>
                <a:lnTo>
                  <a:pt x="235" y="95"/>
                </a:lnTo>
                <a:lnTo>
                  <a:pt x="236" y="107"/>
                </a:lnTo>
                <a:lnTo>
                  <a:pt x="237" y="118"/>
                </a:lnTo>
                <a:lnTo>
                  <a:pt x="236" y="131"/>
                </a:lnTo>
                <a:lnTo>
                  <a:pt x="235" y="143"/>
                </a:lnTo>
                <a:lnTo>
                  <a:pt x="232" y="153"/>
                </a:lnTo>
                <a:lnTo>
                  <a:pt x="228" y="165"/>
                </a:lnTo>
                <a:lnTo>
                  <a:pt x="222" y="176"/>
                </a:lnTo>
                <a:lnTo>
                  <a:pt x="216" y="185"/>
                </a:lnTo>
                <a:lnTo>
                  <a:pt x="209" y="194"/>
                </a:lnTo>
                <a:lnTo>
                  <a:pt x="202" y="203"/>
                </a:lnTo>
                <a:lnTo>
                  <a:pt x="194" y="211"/>
                </a:lnTo>
                <a:lnTo>
                  <a:pt x="185" y="217"/>
                </a:lnTo>
                <a:lnTo>
                  <a:pt x="174" y="222"/>
                </a:lnTo>
                <a:lnTo>
                  <a:pt x="165" y="228"/>
                </a:lnTo>
                <a:lnTo>
                  <a:pt x="153" y="232"/>
                </a:lnTo>
                <a:lnTo>
                  <a:pt x="143" y="235"/>
                </a:lnTo>
                <a:lnTo>
                  <a:pt x="131" y="236"/>
                </a:lnTo>
                <a:lnTo>
                  <a:pt x="118" y="238"/>
                </a:lnTo>
                <a:lnTo>
                  <a:pt x="106" y="236"/>
                </a:lnTo>
                <a:lnTo>
                  <a:pt x="95" y="235"/>
                </a:lnTo>
                <a:lnTo>
                  <a:pt x="83" y="232"/>
                </a:lnTo>
                <a:lnTo>
                  <a:pt x="73" y="228"/>
                </a:lnTo>
                <a:lnTo>
                  <a:pt x="62" y="222"/>
                </a:lnTo>
                <a:lnTo>
                  <a:pt x="53" y="217"/>
                </a:lnTo>
                <a:lnTo>
                  <a:pt x="43" y="211"/>
                </a:lnTo>
                <a:lnTo>
                  <a:pt x="35" y="203"/>
                </a:lnTo>
                <a:lnTo>
                  <a:pt x="27" y="194"/>
                </a:lnTo>
                <a:lnTo>
                  <a:pt x="20" y="185"/>
                </a:lnTo>
                <a:lnTo>
                  <a:pt x="14" y="176"/>
                </a:lnTo>
                <a:lnTo>
                  <a:pt x="9" y="165"/>
                </a:lnTo>
                <a:lnTo>
                  <a:pt x="5" y="153"/>
                </a:lnTo>
                <a:lnTo>
                  <a:pt x="2" y="143"/>
                </a:lnTo>
                <a:lnTo>
                  <a:pt x="0" y="131"/>
                </a:lnTo>
                <a:lnTo>
                  <a:pt x="0" y="118"/>
                </a:lnTo>
                <a:lnTo>
                  <a:pt x="0" y="107"/>
                </a:lnTo>
                <a:lnTo>
                  <a:pt x="2" y="95"/>
                </a:lnTo>
                <a:lnTo>
                  <a:pt x="5" y="83"/>
                </a:lnTo>
                <a:lnTo>
                  <a:pt x="9" y="73"/>
                </a:lnTo>
                <a:lnTo>
                  <a:pt x="14" y="62"/>
                </a:lnTo>
                <a:lnTo>
                  <a:pt x="20" y="53"/>
                </a:lnTo>
                <a:lnTo>
                  <a:pt x="27" y="44"/>
                </a:lnTo>
                <a:lnTo>
                  <a:pt x="35" y="35"/>
                </a:lnTo>
                <a:lnTo>
                  <a:pt x="43" y="27"/>
                </a:lnTo>
                <a:lnTo>
                  <a:pt x="53" y="20"/>
                </a:lnTo>
                <a:lnTo>
                  <a:pt x="62" y="14"/>
                </a:lnTo>
                <a:lnTo>
                  <a:pt x="73" y="10"/>
                </a:lnTo>
                <a:lnTo>
                  <a:pt x="83" y="6"/>
                </a:lnTo>
                <a:lnTo>
                  <a:pt x="95" y="3"/>
                </a:lnTo>
                <a:lnTo>
                  <a:pt x="106" y="0"/>
                </a:lnTo>
                <a:lnTo>
                  <a:pt x="118" y="0"/>
                </a:lnTo>
              </a:path>
            </a:pathLst>
          </a:custGeom>
          <a:noFill/>
          <a:ln w="9525">
            <a:solidFill>
              <a:srgbClr val="C2C2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3819" name="Line 324">
            <a:extLst>
              <a:ext uri="{FF2B5EF4-FFF2-40B4-BE49-F238E27FC236}">
                <a16:creationId xmlns:a16="http://schemas.microsoft.com/office/drawing/2014/main" id="{B302FDB0-CA3F-4F48-85CB-BAE8B1FA32B7}"/>
              </a:ext>
            </a:extLst>
          </p:cNvPr>
          <p:cNvSpPr>
            <a:spLocks noChangeShapeType="1"/>
          </p:cNvSpPr>
          <p:nvPr/>
        </p:nvSpPr>
        <p:spPr bwMode="auto">
          <a:xfrm>
            <a:off x="2184400" y="2808288"/>
            <a:ext cx="87313" cy="1587"/>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a:defRPr/>
            </a:pPr>
            <a:endParaRPr lang="zh-CN" altLang="en-US"/>
          </a:p>
        </p:txBody>
      </p:sp>
      <p:sp>
        <p:nvSpPr>
          <p:cNvPr id="23820" name="Freeform 325">
            <a:extLst>
              <a:ext uri="{FF2B5EF4-FFF2-40B4-BE49-F238E27FC236}">
                <a16:creationId xmlns:a16="http://schemas.microsoft.com/office/drawing/2014/main" id="{50135233-6789-C747-862F-38241DE31926}"/>
              </a:ext>
            </a:extLst>
          </p:cNvPr>
          <p:cNvSpPr>
            <a:spLocks/>
          </p:cNvSpPr>
          <p:nvPr/>
        </p:nvSpPr>
        <p:spPr bwMode="auto">
          <a:xfrm>
            <a:off x="2160588" y="2792413"/>
            <a:ext cx="66675" cy="120650"/>
          </a:xfrm>
          <a:custGeom>
            <a:avLst/>
            <a:gdLst>
              <a:gd name="T0" fmla="*/ 2147483647 w 252"/>
              <a:gd name="T1" fmla="*/ 0 h 457"/>
              <a:gd name="T2" fmla="*/ 2147483647 w 252"/>
              <a:gd name="T3" fmla="*/ 2147483647 h 457"/>
              <a:gd name="T4" fmla="*/ 0 w 252"/>
              <a:gd name="T5" fmla="*/ 2147483647 h 457"/>
              <a:gd name="T6" fmla="*/ 0 60000 65536"/>
              <a:gd name="T7" fmla="*/ 0 60000 65536"/>
              <a:gd name="T8" fmla="*/ 0 60000 65536"/>
            </a:gdLst>
            <a:ahLst/>
            <a:cxnLst>
              <a:cxn ang="T6">
                <a:pos x="T0" y="T1"/>
              </a:cxn>
              <a:cxn ang="T7">
                <a:pos x="T2" y="T3"/>
              </a:cxn>
              <a:cxn ang="T8">
                <a:pos x="T4" y="T5"/>
              </a:cxn>
            </a:cxnLst>
            <a:rect l="0" t="0" r="r" b="b"/>
            <a:pathLst>
              <a:path w="252" h="457">
                <a:moveTo>
                  <a:pt x="252" y="0"/>
                </a:moveTo>
                <a:lnTo>
                  <a:pt x="252" y="210"/>
                </a:lnTo>
                <a:lnTo>
                  <a:pt x="0" y="457"/>
                </a:lnTo>
              </a:path>
            </a:pathLst>
          </a:custGeom>
          <a:ln>
            <a:headEnd/>
            <a:tailEnd/>
          </a:ln>
        </p:spPr>
        <p:style>
          <a:lnRef idx="1">
            <a:schemeClr val="dk1"/>
          </a:lnRef>
          <a:fillRef idx="0">
            <a:schemeClr val="dk1"/>
          </a:fillRef>
          <a:effectRef idx="0">
            <a:schemeClr val="dk1"/>
          </a:effectRef>
          <a:fontRef idx="minor">
            <a:schemeClr val="tx1"/>
          </a:fontRef>
        </p:style>
        <p:txBody>
          <a:bodyPr/>
          <a:lstStyle/>
          <a:p>
            <a:pPr>
              <a:defRPr/>
            </a:pPr>
            <a:endParaRPr lang="zh-CN" altLang="en-US"/>
          </a:p>
        </p:txBody>
      </p:sp>
      <p:sp>
        <p:nvSpPr>
          <p:cNvPr id="23821" name="Line 326">
            <a:extLst>
              <a:ext uri="{FF2B5EF4-FFF2-40B4-BE49-F238E27FC236}">
                <a16:creationId xmlns:a16="http://schemas.microsoft.com/office/drawing/2014/main" id="{EDC60902-19CF-D14A-82BC-F43A599CE4D0}"/>
              </a:ext>
            </a:extLst>
          </p:cNvPr>
          <p:cNvSpPr>
            <a:spLocks noChangeShapeType="1"/>
          </p:cNvSpPr>
          <p:nvPr/>
        </p:nvSpPr>
        <p:spPr bwMode="auto">
          <a:xfrm>
            <a:off x="2227263" y="2846388"/>
            <a:ext cx="65087" cy="66675"/>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a:defRPr/>
            </a:pPr>
            <a:endParaRPr lang="zh-CN" altLang="en-US"/>
          </a:p>
        </p:txBody>
      </p:sp>
      <p:sp>
        <p:nvSpPr>
          <p:cNvPr id="108814" name="Line 332">
            <a:extLst>
              <a:ext uri="{FF2B5EF4-FFF2-40B4-BE49-F238E27FC236}">
                <a16:creationId xmlns:a16="http://schemas.microsoft.com/office/drawing/2014/main" id="{A1B2D102-B26F-F74C-BAFB-3907D7612F30}"/>
              </a:ext>
            </a:extLst>
          </p:cNvPr>
          <p:cNvSpPr>
            <a:spLocks noChangeShapeType="1"/>
          </p:cNvSpPr>
          <p:nvPr/>
        </p:nvSpPr>
        <p:spPr bwMode="auto">
          <a:xfrm>
            <a:off x="2252663" y="2819400"/>
            <a:ext cx="196850" cy="1588"/>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15" name="Freeform 347">
            <a:extLst>
              <a:ext uri="{FF2B5EF4-FFF2-40B4-BE49-F238E27FC236}">
                <a16:creationId xmlns:a16="http://schemas.microsoft.com/office/drawing/2014/main" id="{B49DE42C-DBDF-CC4B-9BC6-43F55EBFBE94}"/>
              </a:ext>
            </a:extLst>
          </p:cNvPr>
          <p:cNvSpPr>
            <a:spLocks/>
          </p:cNvSpPr>
          <p:nvPr/>
        </p:nvSpPr>
        <p:spPr bwMode="auto">
          <a:xfrm>
            <a:off x="3930650" y="2693988"/>
            <a:ext cx="290513" cy="379412"/>
          </a:xfrm>
          <a:custGeom>
            <a:avLst/>
            <a:gdLst>
              <a:gd name="T0" fmla="*/ 0 w 1096"/>
              <a:gd name="T1" fmla="*/ 0 h 1437"/>
              <a:gd name="T2" fmla="*/ 0 w 1096"/>
              <a:gd name="T3" fmla="*/ 2147483647 h 1437"/>
              <a:gd name="T4" fmla="*/ 2147483647 w 1096"/>
              <a:gd name="T5" fmla="*/ 2147483647 h 1437"/>
              <a:gd name="T6" fmla="*/ 2147483647 w 1096"/>
              <a:gd name="T7" fmla="*/ 2147483647 h 1437"/>
              <a:gd name="T8" fmla="*/ 2147483647 w 1096"/>
              <a:gd name="T9" fmla="*/ 0 h 1437"/>
              <a:gd name="T10" fmla="*/ 0 w 1096"/>
              <a:gd name="T11" fmla="*/ 0 h 1437"/>
              <a:gd name="T12" fmla="*/ 0 60000 65536"/>
              <a:gd name="T13" fmla="*/ 0 60000 65536"/>
              <a:gd name="T14" fmla="*/ 0 60000 65536"/>
              <a:gd name="T15" fmla="*/ 0 60000 65536"/>
              <a:gd name="T16" fmla="*/ 0 60000 65536"/>
              <a:gd name="T17" fmla="*/ 0 60000 65536"/>
              <a:gd name="T18" fmla="*/ 0 w 1096"/>
              <a:gd name="T19" fmla="*/ 0 h 1437"/>
              <a:gd name="T20" fmla="*/ 1096 w 1096"/>
              <a:gd name="T21" fmla="*/ 1437 h 1437"/>
            </a:gdLst>
            <a:ahLst/>
            <a:cxnLst>
              <a:cxn ang="T12">
                <a:pos x="T0" y="T1"/>
              </a:cxn>
              <a:cxn ang="T13">
                <a:pos x="T2" y="T3"/>
              </a:cxn>
              <a:cxn ang="T14">
                <a:pos x="T4" y="T5"/>
              </a:cxn>
              <a:cxn ang="T15">
                <a:pos x="T6" y="T7"/>
              </a:cxn>
              <a:cxn ang="T16">
                <a:pos x="T8" y="T9"/>
              </a:cxn>
              <a:cxn ang="T17">
                <a:pos x="T10" y="T11"/>
              </a:cxn>
            </a:cxnLst>
            <a:rect l="T18" t="T19" r="T20" b="T21"/>
            <a:pathLst>
              <a:path w="1096" h="1437">
                <a:moveTo>
                  <a:pt x="0" y="0"/>
                </a:moveTo>
                <a:lnTo>
                  <a:pt x="0" y="1437"/>
                </a:lnTo>
                <a:lnTo>
                  <a:pt x="1096" y="1437"/>
                </a:lnTo>
                <a:lnTo>
                  <a:pt x="1096" y="240"/>
                </a:lnTo>
                <a:lnTo>
                  <a:pt x="857" y="0"/>
                </a:lnTo>
                <a:lnTo>
                  <a:pt x="0" y="0"/>
                </a:lnTo>
                <a:close/>
              </a:path>
            </a:pathLst>
          </a:custGeom>
          <a:solidFill>
            <a:srgbClr val="A9A9A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16" name="Freeform 348">
            <a:extLst>
              <a:ext uri="{FF2B5EF4-FFF2-40B4-BE49-F238E27FC236}">
                <a16:creationId xmlns:a16="http://schemas.microsoft.com/office/drawing/2014/main" id="{4F928807-B460-6849-A08F-6432AE5AEC6F}"/>
              </a:ext>
            </a:extLst>
          </p:cNvPr>
          <p:cNvSpPr>
            <a:spLocks/>
          </p:cNvSpPr>
          <p:nvPr/>
        </p:nvSpPr>
        <p:spPr bwMode="auto">
          <a:xfrm>
            <a:off x="3930650" y="2693988"/>
            <a:ext cx="290513" cy="379412"/>
          </a:xfrm>
          <a:custGeom>
            <a:avLst/>
            <a:gdLst>
              <a:gd name="T0" fmla="*/ 0 w 1096"/>
              <a:gd name="T1" fmla="*/ 0 h 1437"/>
              <a:gd name="T2" fmla="*/ 0 w 1096"/>
              <a:gd name="T3" fmla="*/ 2147483647 h 1437"/>
              <a:gd name="T4" fmla="*/ 2147483647 w 1096"/>
              <a:gd name="T5" fmla="*/ 2147483647 h 1437"/>
              <a:gd name="T6" fmla="*/ 2147483647 w 1096"/>
              <a:gd name="T7" fmla="*/ 2147483647 h 1437"/>
              <a:gd name="T8" fmla="*/ 2147483647 w 1096"/>
              <a:gd name="T9" fmla="*/ 0 h 1437"/>
              <a:gd name="T10" fmla="*/ 0 w 1096"/>
              <a:gd name="T11" fmla="*/ 0 h 1437"/>
              <a:gd name="T12" fmla="*/ 0 60000 65536"/>
              <a:gd name="T13" fmla="*/ 0 60000 65536"/>
              <a:gd name="T14" fmla="*/ 0 60000 65536"/>
              <a:gd name="T15" fmla="*/ 0 60000 65536"/>
              <a:gd name="T16" fmla="*/ 0 60000 65536"/>
              <a:gd name="T17" fmla="*/ 0 60000 65536"/>
              <a:gd name="T18" fmla="*/ 0 w 1096"/>
              <a:gd name="T19" fmla="*/ 0 h 1437"/>
              <a:gd name="T20" fmla="*/ 1096 w 1096"/>
              <a:gd name="T21" fmla="*/ 1437 h 1437"/>
            </a:gdLst>
            <a:ahLst/>
            <a:cxnLst>
              <a:cxn ang="T12">
                <a:pos x="T0" y="T1"/>
              </a:cxn>
              <a:cxn ang="T13">
                <a:pos x="T2" y="T3"/>
              </a:cxn>
              <a:cxn ang="T14">
                <a:pos x="T4" y="T5"/>
              </a:cxn>
              <a:cxn ang="T15">
                <a:pos x="T6" y="T7"/>
              </a:cxn>
              <a:cxn ang="T16">
                <a:pos x="T8" y="T9"/>
              </a:cxn>
              <a:cxn ang="T17">
                <a:pos x="T10" y="T11"/>
              </a:cxn>
            </a:cxnLst>
            <a:rect l="T18" t="T19" r="T20" b="T21"/>
            <a:pathLst>
              <a:path w="1096" h="1437">
                <a:moveTo>
                  <a:pt x="0" y="0"/>
                </a:moveTo>
                <a:lnTo>
                  <a:pt x="0" y="1437"/>
                </a:lnTo>
                <a:lnTo>
                  <a:pt x="1096" y="1437"/>
                </a:lnTo>
                <a:lnTo>
                  <a:pt x="1096" y="240"/>
                </a:lnTo>
                <a:lnTo>
                  <a:pt x="857" y="0"/>
                </a:lnTo>
                <a:lnTo>
                  <a:pt x="0" y="0"/>
                </a:lnTo>
              </a:path>
            </a:pathLst>
          </a:custGeom>
          <a:noFill/>
          <a:ln w="3175">
            <a:solidFill>
              <a:srgbClr val="C2C2C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17" name="Freeform 349">
            <a:extLst>
              <a:ext uri="{FF2B5EF4-FFF2-40B4-BE49-F238E27FC236}">
                <a16:creationId xmlns:a16="http://schemas.microsoft.com/office/drawing/2014/main" id="{5DE4FF69-1676-4C4F-B24B-6DF7791C421F}"/>
              </a:ext>
            </a:extLst>
          </p:cNvPr>
          <p:cNvSpPr>
            <a:spLocks/>
          </p:cNvSpPr>
          <p:nvPr/>
        </p:nvSpPr>
        <p:spPr bwMode="auto">
          <a:xfrm>
            <a:off x="3916363" y="2681288"/>
            <a:ext cx="290512" cy="379412"/>
          </a:xfrm>
          <a:custGeom>
            <a:avLst/>
            <a:gdLst>
              <a:gd name="T0" fmla="*/ 0 w 1096"/>
              <a:gd name="T1" fmla="*/ 0 h 1436"/>
              <a:gd name="T2" fmla="*/ 0 w 1096"/>
              <a:gd name="T3" fmla="*/ 2147483647 h 1436"/>
              <a:gd name="T4" fmla="*/ 2147483647 w 1096"/>
              <a:gd name="T5" fmla="*/ 2147483647 h 1436"/>
              <a:gd name="T6" fmla="*/ 2147483647 w 1096"/>
              <a:gd name="T7" fmla="*/ 2147483647 h 1436"/>
              <a:gd name="T8" fmla="*/ 2147483647 w 1096"/>
              <a:gd name="T9" fmla="*/ 0 h 1436"/>
              <a:gd name="T10" fmla="*/ 0 w 1096"/>
              <a:gd name="T11" fmla="*/ 0 h 1436"/>
              <a:gd name="T12" fmla="*/ 0 60000 65536"/>
              <a:gd name="T13" fmla="*/ 0 60000 65536"/>
              <a:gd name="T14" fmla="*/ 0 60000 65536"/>
              <a:gd name="T15" fmla="*/ 0 60000 65536"/>
              <a:gd name="T16" fmla="*/ 0 60000 65536"/>
              <a:gd name="T17" fmla="*/ 0 60000 65536"/>
              <a:gd name="T18" fmla="*/ 0 w 1096"/>
              <a:gd name="T19" fmla="*/ 0 h 1436"/>
              <a:gd name="T20" fmla="*/ 1096 w 1096"/>
              <a:gd name="T21" fmla="*/ 1436 h 1436"/>
            </a:gdLst>
            <a:ahLst/>
            <a:cxnLst>
              <a:cxn ang="T12">
                <a:pos x="T0" y="T1"/>
              </a:cxn>
              <a:cxn ang="T13">
                <a:pos x="T2" y="T3"/>
              </a:cxn>
              <a:cxn ang="T14">
                <a:pos x="T4" y="T5"/>
              </a:cxn>
              <a:cxn ang="T15">
                <a:pos x="T6" y="T7"/>
              </a:cxn>
              <a:cxn ang="T16">
                <a:pos x="T8" y="T9"/>
              </a:cxn>
              <a:cxn ang="T17">
                <a:pos x="T10" y="T11"/>
              </a:cxn>
            </a:cxnLst>
            <a:rect l="T18" t="T19" r="T20" b="T21"/>
            <a:pathLst>
              <a:path w="1096" h="1436">
                <a:moveTo>
                  <a:pt x="0" y="0"/>
                </a:moveTo>
                <a:lnTo>
                  <a:pt x="0" y="1436"/>
                </a:lnTo>
                <a:lnTo>
                  <a:pt x="1096" y="1436"/>
                </a:lnTo>
                <a:lnTo>
                  <a:pt x="1096" y="239"/>
                </a:lnTo>
                <a:lnTo>
                  <a:pt x="857"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18" name="Freeform 350">
            <a:extLst>
              <a:ext uri="{FF2B5EF4-FFF2-40B4-BE49-F238E27FC236}">
                <a16:creationId xmlns:a16="http://schemas.microsoft.com/office/drawing/2014/main" id="{15A61863-03DA-D943-9EE9-F9401E09D747}"/>
              </a:ext>
            </a:extLst>
          </p:cNvPr>
          <p:cNvSpPr>
            <a:spLocks/>
          </p:cNvSpPr>
          <p:nvPr/>
        </p:nvSpPr>
        <p:spPr bwMode="auto">
          <a:xfrm>
            <a:off x="3916363" y="2681288"/>
            <a:ext cx="290512" cy="379412"/>
          </a:xfrm>
          <a:custGeom>
            <a:avLst/>
            <a:gdLst>
              <a:gd name="T0" fmla="*/ 0 w 1096"/>
              <a:gd name="T1" fmla="*/ 0 h 1436"/>
              <a:gd name="T2" fmla="*/ 0 w 1096"/>
              <a:gd name="T3" fmla="*/ 2147483647 h 1436"/>
              <a:gd name="T4" fmla="*/ 2147483647 w 1096"/>
              <a:gd name="T5" fmla="*/ 2147483647 h 1436"/>
              <a:gd name="T6" fmla="*/ 2147483647 w 1096"/>
              <a:gd name="T7" fmla="*/ 2147483647 h 1436"/>
              <a:gd name="T8" fmla="*/ 2147483647 w 1096"/>
              <a:gd name="T9" fmla="*/ 0 h 1436"/>
              <a:gd name="T10" fmla="*/ 0 w 1096"/>
              <a:gd name="T11" fmla="*/ 0 h 1436"/>
              <a:gd name="T12" fmla="*/ 0 60000 65536"/>
              <a:gd name="T13" fmla="*/ 0 60000 65536"/>
              <a:gd name="T14" fmla="*/ 0 60000 65536"/>
              <a:gd name="T15" fmla="*/ 0 60000 65536"/>
              <a:gd name="T16" fmla="*/ 0 60000 65536"/>
              <a:gd name="T17" fmla="*/ 0 60000 65536"/>
              <a:gd name="T18" fmla="*/ 0 w 1096"/>
              <a:gd name="T19" fmla="*/ 0 h 1436"/>
              <a:gd name="T20" fmla="*/ 1096 w 1096"/>
              <a:gd name="T21" fmla="*/ 1436 h 1436"/>
            </a:gdLst>
            <a:ahLst/>
            <a:cxnLst>
              <a:cxn ang="T12">
                <a:pos x="T0" y="T1"/>
              </a:cxn>
              <a:cxn ang="T13">
                <a:pos x="T2" y="T3"/>
              </a:cxn>
              <a:cxn ang="T14">
                <a:pos x="T4" y="T5"/>
              </a:cxn>
              <a:cxn ang="T15">
                <a:pos x="T6" y="T7"/>
              </a:cxn>
              <a:cxn ang="T16">
                <a:pos x="T8" y="T9"/>
              </a:cxn>
              <a:cxn ang="T17">
                <a:pos x="T10" y="T11"/>
              </a:cxn>
            </a:cxnLst>
            <a:rect l="T18" t="T19" r="T20" b="T21"/>
            <a:pathLst>
              <a:path w="1096" h="1436">
                <a:moveTo>
                  <a:pt x="0" y="0"/>
                </a:moveTo>
                <a:lnTo>
                  <a:pt x="0" y="1436"/>
                </a:lnTo>
                <a:lnTo>
                  <a:pt x="1096" y="1436"/>
                </a:lnTo>
                <a:lnTo>
                  <a:pt x="1096" y="239"/>
                </a:lnTo>
                <a:lnTo>
                  <a:pt x="857" y="0"/>
                </a:lnTo>
                <a:lnTo>
                  <a:pt x="0" y="0"/>
                </a:lnTo>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19" name="Freeform 351">
            <a:extLst>
              <a:ext uri="{FF2B5EF4-FFF2-40B4-BE49-F238E27FC236}">
                <a16:creationId xmlns:a16="http://schemas.microsoft.com/office/drawing/2014/main" id="{3F9F031F-3427-3244-AD38-B57EDDE9A1B0}"/>
              </a:ext>
            </a:extLst>
          </p:cNvPr>
          <p:cNvSpPr>
            <a:spLocks/>
          </p:cNvSpPr>
          <p:nvPr/>
        </p:nvSpPr>
        <p:spPr bwMode="auto">
          <a:xfrm>
            <a:off x="4141788" y="2679700"/>
            <a:ext cx="65087" cy="65088"/>
          </a:xfrm>
          <a:custGeom>
            <a:avLst/>
            <a:gdLst>
              <a:gd name="T0" fmla="*/ 0 w 245"/>
              <a:gd name="T1" fmla="*/ 0 h 244"/>
              <a:gd name="T2" fmla="*/ 0 w 245"/>
              <a:gd name="T3" fmla="*/ 2147483647 h 244"/>
              <a:gd name="T4" fmla="*/ 2147483647 w 245"/>
              <a:gd name="T5" fmla="*/ 2147483647 h 244"/>
              <a:gd name="T6" fmla="*/ 0 60000 65536"/>
              <a:gd name="T7" fmla="*/ 0 60000 65536"/>
              <a:gd name="T8" fmla="*/ 0 60000 65536"/>
              <a:gd name="T9" fmla="*/ 0 w 245"/>
              <a:gd name="T10" fmla="*/ 0 h 244"/>
              <a:gd name="T11" fmla="*/ 245 w 245"/>
              <a:gd name="T12" fmla="*/ 244 h 244"/>
            </a:gdLst>
            <a:ahLst/>
            <a:cxnLst>
              <a:cxn ang="T6">
                <a:pos x="T0" y="T1"/>
              </a:cxn>
              <a:cxn ang="T7">
                <a:pos x="T2" y="T3"/>
              </a:cxn>
              <a:cxn ang="T8">
                <a:pos x="T4" y="T5"/>
              </a:cxn>
            </a:cxnLst>
            <a:rect l="T9" t="T10" r="T11" b="T12"/>
            <a:pathLst>
              <a:path w="245" h="244">
                <a:moveTo>
                  <a:pt x="0" y="0"/>
                </a:moveTo>
                <a:lnTo>
                  <a:pt x="0" y="244"/>
                </a:lnTo>
                <a:lnTo>
                  <a:pt x="245" y="243"/>
                </a:lnTo>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20" name="Line 352">
            <a:extLst>
              <a:ext uri="{FF2B5EF4-FFF2-40B4-BE49-F238E27FC236}">
                <a16:creationId xmlns:a16="http://schemas.microsoft.com/office/drawing/2014/main" id="{7EF28C16-BD99-ED40-9F23-08492D55DAC6}"/>
              </a:ext>
            </a:extLst>
          </p:cNvPr>
          <p:cNvSpPr>
            <a:spLocks noChangeShapeType="1"/>
          </p:cNvSpPr>
          <p:nvPr/>
        </p:nvSpPr>
        <p:spPr bwMode="auto">
          <a:xfrm>
            <a:off x="3986213" y="2747963"/>
            <a:ext cx="133350" cy="1587"/>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21" name="Line 353">
            <a:extLst>
              <a:ext uri="{FF2B5EF4-FFF2-40B4-BE49-F238E27FC236}">
                <a16:creationId xmlns:a16="http://schemas.microsoft.com/office/drawing/2014/main" id="{6D5772A0-1330-214F-9E69-6AB03A2EF177}"/>
              </a:ext>
            </a:extLst>
          </p:cNvPr>
          <p:cNvSpPr>
            <a:spLocks noChangeShapeType="1"/>
          </p:cNvSpPr>
          <p:nvPr/>
        </p:nvSpPr>
        <p:spPr bwMode="auto">
          <a:xfrm>
            <a:off x="3986213" y="2782888"/>
            <a:ext cx="179387" cy="1587"/>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22" name="Line 354">
            <a:extLst>
              <a:ext uri="{FF2B5EF4-FFF2-40B4-BE49-F238E27FC236}">
                <a16:creationId xmlns:a16="http://schemas.microsoft.com/office/drawing/2014/main" id="{B055F991-00AB-A548-8FE3-377744A66573}"/>
              </a:ext>
            </a:extLst>
          </p:cNvPr>
          <p:cNvSpPr>
            <a:spLocks noChangeShapeType="1"/>
          </p:cNvSpPr>
          <p:nvPr/>
        </p:nvSpPr>
        <p:spPr bwMode="auto">
          <a:xfrm>
            <a:off x="3986213" y="2803525"/>
            <a:ext cx="179387" cy="1588"/>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23" name="Line 355">
            <a:extLst>
              <a:ext uri="{FF2B5EF4-FFF2-40B4-BE49-F238E27FC236}">
                <a16:creationId xmlns:a16="http://schemas.microsoft.com/office/drawing/2014/main" id="{5B6950E5-5067-5543-80D5-608D39E81ECB}"/>
              </a:ext>
            </a:extLst>
          </p:cNvPr>
          <p:cNvSpPr>
            <a:spLocks noChangeShapeType="1"/>
          </p:cNvSpPr>
          <p:nvPr/>
        </p:nvSpPr>
        <p:spPr bwMode="auto">
          <a:xfrm>
            <a:off x="3986213" y="2825750"/>
            <a:ext cx="179387" cy="1588"/>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24" name="Line 356">
            <a:extLst>
              <a:ext uri="{FF2B5EF4-FFF2-40B4-BE49-F238E27FC236}">
                <a16:creationId xmlns:a16="http://schemas.microsoft.com/office/drawing/2014/main" id="{23408266-89A3-5F42-B43A-BEDF07119647}"/>
              </a:ext>
            </a:extLst>
          </p:cNvPr>
          <p:cNvSpPr>
            <a:spLocks noChangeShapeType="1"/>
          </p:cNvSpPr>
          <p:nvPr/>
        </p:nvSpPr>
        <p:spPr bwMode="auto">
          <a:xfrm>
            <a:off x="3986213" y="2847975"/>
            <a:ext cx="179387" cy="1588"/>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25" name="Line 357">
            <a:extLst>
              <a:ext uri="{FF2B5EF4-FFF2-40B4-BE49-F238E27FC236}">
                <a16:creationId xmlns:a16="http://schemas.microsoft.com/office/drawing/2014/main" id="{AAE89F69-6F3C-454E-AD49-1EA55A3E2764}"/>
              </a:ext>
            </a:extLst>
          </p:cNvPr>
          <p:cNvSpPr>
            <a:spLocks noChangeShapeType="1"/>
          </p:cNvSpPr>
          <p:nvPr/>
        </p:nvSpPr>
        <p:spPr bwMode="auto">
          <a:xfrm>
            <a:off x="3986213" y="2870200"/>
            <a:ext cx="179387" cy="1588"/>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26" name="Line 358">
            <a:extLst>
              <a:ext uri="{FF2B5EF4-FFF2-40B4-BE49-F238E27FC236}">
                <a16:creationId xmlns:a16="http://schemas.microsoft.com/office/drawing/2014/main" id="{34F1BD8C-0966-0C42-BE86-E4A0AF571B31}"/>
              </a:ext>
            </a:extLst>
          </p:cNvPr>
          <p:cNvSpPr>
            <a:spLocks noChangeShapeType="1"/>
          </p:cNvSpPr>
          <p:nvPr/>
        </p:nvSpPr>
        <p:spPr bwMode="auto">
          <a:xfrm>
            <a:off x="3986213" y="2890838"/>
            <a:ext cx="179387" cy="1587"/>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27" name="Freeform 359">
            <a:extLst>
              <a:ext uri="{FF2B5EF4-FFF2-40B4-BE49-F238E27FC236}">
                <a16:creationId xmlns:a16="http://schemas.microsoft.com/office/drawing/2014/main" id="{CC850623-B44A-744F-AA3F-B1FECF216D05}"/>
              </a:ext>
            </a:extLst>
          </p:cNvPr>
          <p:cNvSpPr>
            <a:spLocks/>
          </p:cNvSpPr>
          <p:nvPr/>
        </p:nvSpPr>
        <p:spPr bwMode="auto">
          <a:xfrm>
            <a:off x="3930650" y="2906713"/>
            <a:ext cx="30163" cy="31750"/>
          </a:xfrm>
          <a:custGeom>
            <a:avLst/>
            <a:gdLst>
              <a:gd name="T0" fmla="*/ 0 w 111"/>
              <a:gd name="T1" fmla="*/ 2147483647 h 120"/>
              <a:gd name="T2" fmla="*/ 2147483647 w 111"/>
              <a:gd name="T3" fmla="*/ 2147483647 h 120"/>
              <a:gd name="T4" fmla="*/ 2147483647 w 111"/>
              <a:gd name="T5" fmla="*/ 2147483647 h 120"/>
              <a:gd name="T6" fmla="*/ 2147483647 w 111"/>
              <a:gd name="T7" fmla="*/ 2147483647 h 120"/>
              <a:gd name="T8" fmla="*/ 2147483647 w 111"/>
              <a:gd name="T9" fmla="*/ 2147483647 h 120"/>
              <a:gd name="T10" fmla="*/ 2147483647 w 111"/>
              <a:gd name="T11" fmla="*/ 2147483647 h 120"/>
              <a:gd name="T12" fmla="*/ 2147483647 w 111"/>
              <a:gd name="T13" fmla="*/ 2147483647 h 120"/>
              <a:gd name="T14" fmla="*/ 2147483647 w 111"/>
              <a:gd name="T15" fmla="*/ 2147483647 h 120"/>
              <a:gd name="T16" fmla="*/ 2147483647 w 111"/>
              <a:gd name="T17" fmla="*/ 2147483647 h 120"/>
              <a:gd name="T18" fmla="*/ 2147483647 w 111"/>
              <a:gd name="T19" fmla="*/ 2147483647 h 120"/>
              <a:gd name="T20" fmla="*/ 2147483647 w 111"/>
              <a:gd name="T21" fmla="*/ 2147483647 h 120"/>
              <a:gd name="T22" fmla="*/ 2147483647 w 111"/>
              <a:gd name="T23" fmla="*/ 2147483647 h 120"/>
              <a:gd name="T24" fmla="*/ 2147483647 w 111"/>
              <a:gd name="T25" fmla="*/ 2147483647 h 120"/>
              <a:gd name="T26" fmla="*/ 2147483647 w 111"/>
              <a:gd name="T27" fmla="*/ 2147483647 h 120"/>
              <a:gd name="T28" fmla="*/ 2147483647 w 111"/>
              <a:gd name="T29" fmla="*/ 2147483647 h 120"/>
              <a:gd name="T30" fmla="*/ 2147483647 w 111"/>
              <a:gd name="T31" fmla="*/ 2147483647 h 120"/>
              <a:gd name="T32" fmla="*/ 2147483647 w 111"/>
              <a:gd name="T33" fmla="*/ 2147483647 h 120"/>
              <a:gd name="T34" fmla="*/ 2147483647 w 111"/>
              <a:gd name="T35" fmla="*/ 2147483647 h 120"/>
              <a:gd name="T36" fmla="*/ 2147483647 w 111"/>
              <a:gd name="T37" fmla="*/ 2147483647 h 120"/>
              <a:gd name="T38" fmla="*/ 2147483647 w 111"/>
              <a:gd name="T39" fmla="*/ 2147483647 h 120"/>
              <a:gd name="T40" fmla="*/ 2147483647 w 111"/>
              <a:gd name="T41" fmla="*/ 2147483647 h 120"/>
              <a:gd name="T42" fmla="*/ 2147483647 w 111"/>
              <a:gd name="T43" fmla="*/ 2147483647 h 120"/>
              <a:gd name="T44" fmla="*/ 2147483647 w 111"/>
              <a:gd name="T45" fmla="*/ 2147483647 h 120"/>
              <a:gd name="T46" fmla="*/ 2147483647 w 111"/>
              <a:gd name="T47" fmla="*/ 2147483647 h 120"/>
              <a:gd name="T48" fmla="*/ 2147483647 w 111"/>
              <a:gd name="T49" fmla="*/ 0 h 120"/>
              <a:gd name="T50" fmla="*/ 2147483647 w 111"/>
              <a:gd name="T51" fmla="*/ 0 h 120"/>
              <a:gd name="T52" fmla="*/ 2147483647 w 111"/>
              <a:gd name="T53" fmla="*/ 0 h 120"/>
              <a:gd name="T54" fmla="*/ 2147483647 w 111"/>
              <a:gd name="T55" fmla="*/ 2147483647 h 120"/>
              <a:gd name="T56" fmla="*/ 2147483647 w 111"/>
              <a:gd name="T57" fmla="*/ 2147483647 h 120"/>
              <a:gd name="T58" fmla="*/ 2147483647 w 111"/>
              <a:gd name="T59" fmla="*/ 2147483647 h 120"/>
              <a:gd name="T60" fmla="*/ 2147483647 w 111"/>
              <a:gd name="T61" fmla="*/ 2147483647 h 120"/>
              <a:gd name="T62" fmla="*/ 2147483647 w 111"/>
              <a:gd name="T63" fmla="*/ 2147483647 h 120"/>
              <a:gd name="T64" fmla="*/ 2147483647 w 111"/>
              <a:gd name="T65" fmla="*/ 2147483647 h 120"/>
              <a:gd name="T66" fmla="*/ 2147483647 w 111"/>
              <a:gd name="T67" fmla="*/ 2147483647 h 120"/>
              <a:gd name="T68" fmla="*/ 2147483647 w 111"/>
              <a:gd name="T69" fmla="*/ 2147483647 h 120"/>
              <a:gd name="T70" fmla="*/ 2147483647 w 111"/>
              <a:gd name="T71" fmla="*/ 2147483647 h 120"/>
              <a:gd name="T72" fmla="*/ 2147483647 w 111"/>
              <a:gd name="T73" fmla="*/ 2147483647 h 120"/>
              <a:gd name="T74" fmla="*/ 2147483647 w 111"/>
              <a:gd name="T75" fmla="*/ 2147483647 h 120"/>
              <a:gd name="T76" fmla="*/ 2147483647 w 111"/>
              <a:gd name="T77" fmla="*/ 2147483647 h 120"/>
              <a:gd name="T78" fmla="*/ 2147483647 w 111"/>
              <a:gd name="T79" fmla="*/ 2147483647 h 120"/>
              <a:gd name="T80" fmla="*/ 2147483647 w 111"/>
              <a:gd name="T81" fmla="*/ 2147483647 h 120"/>
              <a:gd name="T82" fmla="*/ 2147483647 w 111"/>
              <a:gd name="T83" fmla="*/ 2147483647 h 120"/>
              <a:gd name="T84" fmla="*/ 2147483647 w 111"/>
              <a:gd name="T85" fmla="*/ 2147483647 h 120"/>
              <a:gd name="T86" fmla="*/ 2147483647 w 111"/>
              <a:gd name="T87" fmla="*/ 2147483647 h 120"/>
              <a:gd name="T88" fmla="*/ 2147483647 w 111"/>
              <a:gd name="T89" fmla="*/ 2147483647 h 120"/>
              <a:gd name="T90" fmla="*/ 2147483647 w 111"/>
              <a:gd name="T91" fmla="*/ 2147483647 h 120"/>
              <a:gd name="T92" fmla="*/ 2147483647 w 111"/>
              <a:gd name="T93" fmla="*/ 2147483647 h 120"/>
              <a:gd name="T94" fmla="*/ 2147483647 w 111"/>
              <a:gd name="T95" fmla="*/ 2147483647 h 120"/>
              <a:gd name="T96" fmla="*/ 2147483647 w 111"/>
              <a:gd name="T97" fmla="*/ 2147483647 h 120"/>
              <a:gd name="T98" fmla="*/ 2147483647 w 111"/>
              <a:gd name="T99" fmla="*/ 2147483647 h 120"/>
              <a:gd name="T100" fmla="*/ 2147483647 w 111"/>
              <a:gd name="T101" fmla="*/ 2147483647 h 120"/>
              <a:gd name="T102" fmla="*/ 0 w 111"/>
              <a:gd name="T103" fmla="*/ 2147483647 h 1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1"/>
              <a:gd name="T157" fmla="*/ 0 h 120"/>
              <a:gd name="T158" fmla="*/ 111 w 111"/>
              <a:gd name="T159" fmla="*/ 120 h 1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1" h="120">
                <a:moveTo>
                  <a:pt x="0" y="87"/>
                </a:moveTo>
                <a:lnTo>
                  <a:pt x="60" y="120"/>
                </a:lnTo>
                <a:lnTo>
                  <a:pt x="60" y="118"/>
                </a:lnTo>
                <a:lnTo>
                  <a:pt x="62" y="112"/>
                </a:lnTo>
                <a:lnTo>
                  <a:pt x="63" y="105"/>
                </a:lnTo>
                <a:lnTo>
                  <a:pt x="66" y="96"/>
                </a:lnTo>
                <a:lnTo>
                  <a:pt x="68" y="87"/>
                </a:lnTo>
                <a:lnTo>
                  <a:pt x="70" y="80"/>
                </a:lnTo>
                <a:lnTo>
                  <a:pt x="70" y="77"/>
                </a:lnTo>
                <a:lnTo>
                  <a:pt x="70" y="78"/>
                </a:lnTo>
                <a:lnTo>
                  <a:pt x="72" y="74"/>
                </a:lnTo>
                <a:lnTo>
                  <a:pt x="73" y="69"/>
                </a:lnTo>
                <a:lnTo>
                  <a:pt x="75" y="60"/>
                </a:lnTo>
                <a:lnTo>
                  <a:pt x="77" y="52"/>
                </a:lnTo>
                <a:lnTo>
                  <a:pt x="81" y="44"/>
                </a:lnTo>
                <a:lnTo>
                  <a:pt x="83" y="36"/>
                </a:lnTo>
                <a:lnTo>
                  <a:pt x="87" y="30"/>
                </a:lnTo>
                <a:lnTo>
                  <a:pt x="90" y="27"/>
                </a:lnTo>
                <a:lnTo>
                  <a:pt x="94" y="21"/>
                </a:lnTo>
                <a:lnTo>
                  <a:pt x="97" y="16"/>
                </a:lnTo>
                <a:lnTo>
                  <a:pt x="102" y="10"/>
                </a:lnTo>
                <a:lnTo>
                  <a:pt x="105" y="7"/>
                </a:lnTo>
                <a:lnTo>
                  <a:pt x="109" y="2"/>
                </a:lnTo>
                <a:lnTo>
                  <a:pt x="110" y="0"/>
                </a:lnTo>
                <a:lnTo>
                  <a:pt x="111" y="0"/>
                </a:lnTo>
                <a:lnTo>
                  <a:pt x="110" y="0"/>
                </a:lnTo>
                <a:lnTo>
                  <a:pt x="109" y="1"/>
                </a:lnTo>
                <a:lnTo>
                  <a:pt x="105" y="3"/>
                </a:lnTo>
                <a:lnTo>
                  <a:pt x="102" y="6"/>
                </a:lnTo>
                <a:lnTo>
                  <a:pt x="98" y="8"/>
                </a:lnTo>
                <a:lnTo>
                  <a:pt x="95" y="10"/>
                </a:lnTo>
                <a:lnTo>
                  <a:pt x="93" y="13"/>
                </a:lnTo>
                <a:lnTo>
                  <a:pt x="90" y="15"/>
                </a:lnTo>
                <a:lnTo>
                  <a:pt x="88" y="17"/>
                </a:lnTo>
                <a:lnTo>
                  <a:pt x="87" y="18"/>
                </a:lnTo>
                <a:lnTo>
                  <a:pt x="84" y="20"/>
                </a:lnTo>
                <a:lnTo>
                  <a:pt x="82" y="22"/>
                </a:lnTo>
                <a:lnTo>
                  <a:pt x="81" y="24"/>
                </a:lnTo>
                <a:lnTo>
                  <a:pt x="79" y="29"/>
                </a:lnTo>
                <a:lnTo>
                  <a:pt x="75" y="34"/>
                </a:lnTo>
                <a:lnTo>
                  <a:pt x="73" y="39"/>
                </a:lnTo>
                <a:lnTo>
                  <a:pt x="68" y="48"/>
                </a:lnTo>
                <a:lnTo>
                  <a:pt x="65" y="56"/>
                </a:lnTo>
                <a:lnTo>
                  <a:pt x="61" y="65"/>
                </a:lnTo>
                <a:lnTo>
                  <a:pt x="58" y="73"/>
                </a:lnTo>
                <a:lnTo>
                  <a:pt x="54" y="82"/>
                </a:lnTo>
                <a:lnTo>
                  <a:pt x="52" y="89"/>
                </a:lnTo>
                <a:lnTo>
                  <a:pt x="51" y="92"/>
                </a:lnTo>
                <a:lnTo>
                  <a:pt x="49" y="94"/>
                </a:lnTo>
                <a:lnTo>
                  <a:pt x="21" y="73"/>
                </a:lnTo>
                <a:lnTo>
                  <a:pt x="0" y="87"/>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28" name="Freeform 360">
            <a:extLst>
              <a:ext uri="{FF2B5EF4-FFF2-40B4-BE49-F238E27FC236}">
                <a16:creationId xmlns:a16="http://schemas.microsoft.com/office/drawing/2014/main" id="{747DCDE1-6A24-5749-A804-67599426A97C}"/>
              </a:ext>
            </a:extLst>
          </p:cNvPr>
          <p:cNvSpPr>
            <a:spLocks/>
          </p:cNvSpPr>
          <p:nvPr/>
        </p:nvSpPr>
        <p:spPr bwMode="auto">
          <a:xfrm>
            <a:off x="3930650" y="2906713"/>
            <a:ext cx="30163" cy="31750"/>
          </a:xfrm>
          <a:custGeom>
            <a:avLst/>
            <a:gdLst>
              <a:gd name="T0" fmla="*/ 0 w 111"/>
              <a:gd name="T1" fmla="*/ 2147483647 h 120"/>
              <a:gd name="T2" fmla="*/ 2147483647 w 111"/>
              <a:gd name="T3" fmla="*/ 2147483647 h 120"/>
              <a:gd name="T4" fmla="*/ 2147483647 w 111"/>
              <a:gd name="T5" fmla="*/ 2147483647 h 120"/>
              <a:gd name="T6" fmla="*/ 2147483647 w 111"/>
              <a:gd name="T7" fmla="*/ 2147483647 h 120"/>
              <a:gd name="T8" fmla="*/ 2147483647 w 111"/>
              <a:gd name="T9" fmla="*/ 2147483647 h 120"/>
              <a:gd name="T10" fmla="*/ 2147483647 w 111"/>
              <a:gd name="T11" fmla="*/ 2147483647 h 120"/>
              <a:gd name="T12" fmla="*/ 2147483647 w 111"/>
              <a:gd name="T13" fmla="*/ 2147483647 h 120"/>
              <a:gd name="T14" fmla="*/ 2147483647 w 111"/>
              <a:gd name="T15" fmla="*/ 2147483647 h 120"/>
              <a:gd name="T16" fmla="*/ 2147483647 w 111"/>
              <a:gd name="T17" fmla="*/ 2147483647 h 120"/>
              <a:gd name="T18" fmla="*/ 2147483647 w 111"/>
              <a:gd name="T19" fmla="*/ 2147483647 h 120"/>
              <a:gd name="T20" fmla="*/ 2147483647 w 111"/>
              <a:gd name="T21" fmla="*/ 2147483647 h 120"/>
              <a:gd name="T22" fmla="*/ 2147483647 w 111"/>
              <a:gd name="T23" fmla="*/ 2147483647 h 120"/>
              <a:gd name="T24" fmla="*/ 2147483647 w 111"/>
              <a:gd name="T25" fmla="*/ 2147483647 h 120"/>
              <a:gd name="T26" fmla="*/ 2147483647 w 111"/>
              <a:gd name="T27" fmla="*/ 2147483647 h 120"/>
              <a:gd name="T28" fmla="*/ 2147483647 w 111"/>
              <a:gd name="T29" fmla="*/ 2147483647 h 120"/>
              <a:gd name="T30" fmla="*/ 2147483647 w 111"/>
              <a:gd name="T31" fmla="*/ 2147483647 h 120"/>
              <a:gd name="T32" fmla="*/ 2147483647 w 111"/>
              <a:gd name="T33" fmla="*/ 2147483647 h 120"/>
              <a:gd name="T34" fmla="*/ 2147483647 w 111"/>
              <a:gd name="T35" fmla="*/ 2147483647 h 120"/>
              <a:gd name="T36" fmla="*/ 2147483647 w 111"/>
              <a:gd name="T37" fmla="*/ 2147483647 h 120"/>
              <a:gd name="T38" fmla="*/ 2147483647 w 111"/>
              <a:gd name="T39" fmla="*/ 2147483647 h 120"/>
              <a:gd name="T40" fmla="*/ 2147483647 w 111"/>
              <a:gd name="T41" fmla="*/ 2147483647 h 120"/>
              <a:gd name="T42" fmla="*/ 2147483647 w 111"/>
              <a:gd name="T43" fmla="*/ 2147483647 h 120"/>
              <a:gd name="T44" fmla="*/ 2147483647 w 111"/>
              <a:gd name="T45" fmla="*/ 2147483647 h 120"/>
              <a:gd name="T46" fmla="*/ 2147483647 w 111"/>
              <a:gd name="T47" fmla="*/ 2147483647 h 120"/>
              <a:gd name="T48" fmla="*/ 2147483647 w 111"/>
              <a:gd name="T49" fmla="*/ 0 h 120"/>
              <a:gd name="T50" fmla="*/ 2147483647 w 111"/>
              <a:gd name="T51" fmla="*/ 0 h 120"/>
              <a:gd name="T52" fmla="*/ 2147483647 w 111"/>
              <a:gd name="T53" fmla="*/ 0 h 120"/>
              <a:gd name="T54" fmla="*/ 2147483647 w 111"/>
              <a:gd name="T55" fmla="*/ 2147483647 h 120"/>
              <a:gd name="T56" fmla="*/ 2147483647 w 111"/>
              <a:gd name="T57" fmla="*/ 2147483647 h 120"/>
              <a:gd name="T58" fmla="*/ 2147483647 w 111"/>
              <a:gd name="T59" fmla="*/ 2147483647 h 120"/>
              <a:gd name="T60" fmla="*/ 2147483647 w 111"/>
              <a:gd name="T61" fmla="*/ 2147483647 h 120"/>
              <a:gd name="T62" fmla="*/ 2147483647 w 111"/>
              <a:gd name="T63" fmla="*/ 2147483647 h 120"/>
              <a:gd name="T64" fmla="*/ 2147483647 w 111"/>
              <a:gd name="T65" fmla="*/ 2147483647 h 120"/>
              <a:gd name="T66" fmla="*/ 2147483647 w 111"/>
              <a:gd name="T67" fmla="*/ 2147483647 h 120"/>
              <a:gd name="T68" fmla="*/ 2147483647 w 111"/>
              <a:gd name="T69" fmla="*/ 2147483647 h 120"/>
              <a:gd name="T70" fmla="*/ 2147483647 w 111"/>
              <a:gd name="T71" fmla="*/ 2147483647 h 120"/>
              <a:gd name="T72" fmla="*/ 2147483647 w 111"/>
              <a:gd name="T73" fmla="*/ 2147483647 h 120"/>
              <a:gd name="T74" fmla="*/ 2147483647 w 111"/>
              <a:gd name="T75" fmla="*/ 2147483647 h 120"/>
              <a:gd name="T76" fmla="*/ 2147483647 w 111"/>
              <a:gd name="T77" fmla="*/ 2147483647 h 120"/>
              <a:gd name="T78" fmla="*/ 2147483647 w 111"/>
              <a:gd name="T79" fmla="*/ 2147483647 h 120"/>
              <a:gd name="T80" fmla="*/ 2147483647 w 111"/>
              <a:gd name="T81" fmla="*/ 2147483647 h 120"/>
              <a:gd name="T82" fmla="*/ 2147483647 w 111"/>
              <a:gd name="T83" fmla="*/ 2147483647 h 120"/>
              <a:gd name="T84" fmla="*/ 2147483647 w 111"/>
              <a:gd name="T85" fmla="*/ 2147483647 h 120"/>
              <a:gd name="T86" fmla="*/ 2147483647 w 111"/>
              <a:gd name="T87" fmla="*/ 2147483647 h 120"/>
              <a:gd name="T88" fmla="*/ 2147483647 w 111"/>
              <a:gd name="T89" fmla="*/ 2147483647 h 120"/>
              <a:gd name="T90" fmla="*/ 2147483647 w 111"/>
              <a:gd name="T91" fmla="*/ 2147483647 h 120"/>
              <a:gd name="T92" fmla="*/ 2147483647 w 111"/>
              <a:gd name="T93" fmla="*/ 2147483647 h 120"/>
              <a:gd name="T94" fmla="*/ 2147483647 w 111"/>
              <a:gd name="T95" fmla="*/ 2147483647 h 120"/>
              <a:gd name="T96" fmla="*/ 2147483647 w 111"/>
              <a:gd name="T97" fmla="*/ 2147483647 h 120"/>
              <a:gd name="T98" fmla="*/ 2147483647 w 111"/>
              <a:gd name="T99" fmla="*/ 2147483647 h 120"/>
              <a:gd name="T100" fmla="*/ 2147483647 w 111"/>
              <a:gd name="T101" fmla="*/ 2147483647 h 120"/>
              <a:gd name="T102" fmla="*/ 0 w 111"/>
              <a:gd name="T103" fmla="*/ 2147483647 h 1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1"/>
              <a:gd name="T157" fmla="*/ 0 h 120"/>
              <a:gd name="T158" fmla="*/ 111 w 111"/>
              <a:gd name="T159" fmla="*/ 120 h 1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1" h="120">
                <a:moveTo>
                  <a:pt x="0" y="87"/>
                </a:moveTo>
                <a:lnTo>
                  <a:pt x="60" y="120"/>
                </a:lnTo>
                <a:lnTo>
                  <a:pt x="60" y="118"/>
                </a:lnTo>
                <a:lnTo>
                  <a:pt x="62" y="112"/>
                </a:lnTo>
                <a:lnTo>
                  <a:pt x="63" y="105"/>
                </a:lnTo>
                <a:lnTo>
                  <a:pt x="66" y="96"/>
                </a:lnTo>
                <a:lnTo>
                  <a:pt x="68" y="87"/>
                </a:lnTo>
                <a:lnTo>
                  <a:pt x="70" y="80"/>
                </a:lnTo>
                <a:lnTo>
                  <a:pt x="70" y="77"/>
                </a:lnTo>
                <a:lnTo>
                  <a:pt x="70" y="78"/>
                </a:lnTo>
                <a:lnTo>
                  <a:pt x="72" y="74"/>
                </a:lnTo>
                <a:lnTo>
                  <a:pt x="73" y="69"/>
                </a:lnTo>
                <a:lnTo>
                  <a:pt x="75" y="60"/>
                </a:lnTo>
                <a:lnTo>
                  <a:pt x="77" y="52"/>
                </a:lnTo>
                <a:lnTo>
                  <a:pt x="81" y="44"/>
                </a:lnTo>
                <a:lnTo>
                  <a:pt x="83" y="36"/>
                </a:lnTo>
                <a:lnTo>
                  <a:pt x="87" y="30"/>
                </a:lnTo>
                <a:lnTo>
                  <a:pt x="90" y="27"/>
                </a:lnTo>
                <a:lnTo>
                  <a:pt x="94" y="21"/>
                </a:lnTo>
                <a:lnTo>
                  <a:pt x="97" y="16"/>
                </a:lnTo>
                <a:lnTo>
                  <a:pt x="102" y="10"/>
                </a:lnTo>
                <a:lnTo>
                  <a:pt x="105" y="7"/>
                </a:lnTo>
                <a:lnTo>
                  <a:pt x="109" y="2"/>
                </a:lnTo>
                <a:lnTo>
                  <a:pt x="110" y="0"/>
                </a:lnTo>
                <a:lnTo>
                  <a:pt x="111" y="0"/>
                </a:lnTo>
                <a:lnTo>
                  <a:pt x="110" y="0"/>
                </a:lnTo>
                <a:lnTo>
                  <a:pt x="109" y="1"/>
                </a:lnTo>
                <a:lnTo>
                  <a:pt x="105" y="3"/>
                </a:lnTo>
                <a:lnTo>
                  <a:pt x="102" y="6"/>
                </a:lnTo>
                <a:lnTo>
                  <a:pt x="98" y="8"/>
                </a:lnTo>
                <a:lnTo>
                  <a:pt x="95" y="10"/>
                </a:lnTo>
                <a:lnTo>
                  <a:pt x="93" y="13"/>
                </a:lnTo>
                <a:lnTo>
                  <a:pt x="90" y="15"/>
                </a:lnTo>
                <a:lnTo>
                  <a:pt x="88" y="17"/>
                </a:lnTo>
                <a:lnTo>
                  <a:pt x="87" y="18"/>
                </a:lnTo>
                <a:lnTo>
                  <a:pt x="84" y="20"/>
                </a:lnTo>
                <a:lnTo>
                  <a:pt x="82" y="22"/>
                </a:lnTo>
                <a:lnTo>
                  <a:pt x="81" y="24"/>
                </a:lnTo>
                <a:lnTo>
                  <a:pt x="79" y="29"/>
                </a:lnTo>
                <a:lnTo>
                  <a:pt x="75" y="34"/>
                </a:lnTo>
                <a:lnTo>
                  <a:pt x="73" y="39"/>
                </a:lnTo>
                <a:lnTo>
                  <a:pt x="68" y="48"/>
                </a:lnTo>
                <a:lnTo>
                  <a:pt x="65" y="56"/>
                </a:lnTo>
                <a:lnTo>
                  <a:pt x="61" y="65"/>
                </a:lnTo>
                <a:lnTo>
                  <a:pt x="58" y="73"/>
                </a:lnTo>
                <a:lnTo>
                  <a:pt x="54" y="82"/>
                </a:lnTo>
                <a:lnTo>
                  <a:pt x="52" y="89"/>
                </a:lnTo>
                <a:lnTo>
                  <a:pt x="51" y="92"/>
                </a:lnTo>
                <a:lnTo>
                  <a:pt x="49" y="94"/>
                </a:lnTo>
                <a:lnTo>
                  <a:pt x="21" y="73"/>
                </a:lnTo>
                <a:lnTo>
                  <a:pt x="0" y="87"/>
                </a:lnTo>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29" name="Freeform 361">
            <a:extLst>
              <a:ext uri="{FF2B5EF4-FFF2-40B4-BE49-F238E27FC236}">
                <a16:creationId xmlns:a16="http://schemas.microsoft.com/office/drawing/2014/main" id="{020F7BB9-99EB-2D41-9086-6E93DA02FE33}"/>
              </a:ext>
            </a:extLst>
          </p:cNvPr>
          <p:cNvSpPr>
            <a:spLocks/>
          </p:cNvSpPr>
          <p:nvPr/>
        </p:nvSpPr>
        <p:spPr bwMode="auto">
          <a:xfrm>
            <a:off x="3930650" y="2844800"/>
            <a:ext cx="30163" cy="31750"/>
          </a:xfrm>
          <a:custGeom>
            <a:avLst/>
            <a:gdLst>
              <a:gd name="T0" fmla="*/ 0 w 111"/>
              <a:gd name="T1" fmla="*/ 2147483647 h 122"/>
              <a:gd name="T2" fmla="*/ 2147483647 w 111"/>
              <a:gd name="T3" fmla="*/ 2147483647 h 122"/>
              <a:gd name="T4" fmla="*/ 2147483647 w 111"/>
              <a:gd name="T5" fmla="*/ 2147483647 h 122"/>
              <a:gd name="T6" fmla="*/ 2147483647 w 111"/>
              <a:gd name="T7" fmla="*/ 2147483647 h 122"/>
              <a:gd name="T8" fmla="*/ 2147483647 w 111"/>
              <a:gd name="T9" fmla="*/ 2147483647 h 122"/>
              <a:gd name="T10" fmla="*/ 2147483647 w 111"/>
              <a:gd name="T11" fmla="*/ 2147483647 h 122"/>
              <a:gd name="T12" fmla="*/ 2147483647 w 111"/>
              <a:gd name="T13" fmla="*/ 2147483647 h 122"/>
              <a:gd name="T14" fmla="*/ 2147483647 w 111"/>
              <a:gd name="T15" fmla="*/ 2147483647 h 122"/>
              <a:gd name="T16" fmla="*/ 2147483647 w 111"/>
              <a:gd name="T17" fmla="*/ 2147483647 h 122"/>
              <a:gd name="T18" fmla="*/ 2147483647 w 111"/>
              <a:gd name="T19" fmla="*/ 2147483647 h 122"/>
              <a:gd name="T20" fmla="*/ 2147483647 w 111"/>
              <a:gd name="T21" fmla="*/ 2147483647 h 122"/>
              <a:gd name="T22" fmla="*/ 2147483647 w 111"/>
              <a:gd name="T23" fmla="*/ 2147483647 h 122"/>
              <a:gd name="T24" fmla="*/ 2147483647 w 111"/>
              <a:gd name="T25" fmla="*/ 2147483647 h 122"/>
              <a:gd name="T26" fmla="*/ 2147483647 w 111"/>
              <a:gd name="T27" fmla="*/ 2147483647 h 122"/>
              <a:gd name="T28" fmla="*/ 2147483647 w 111"/>
              <a:gd name="T29" fmla="*/ 2147483647 h 122"/>
              <a:gd name="T30" fmla="*/ 2147483647 w 111"/>
              <a:gd name="T31" fmla="*/ 2147483647 h 122"/>
              <a:gd name="T32" fmla="*/ 2147483647 w 111"/>
              <a:gd name="T33" fmla="*/ 2147483647 h 122"/>
              <a:gd name="T34" fmla="*/ 2147483647 w 111"/>
              <a:gd name="T35" fmla="*/ 2147483647 h 122"/>
              <a:gd name="T36" fmla="*/ 2147483647 w 111"/>
              <a:gd name="T37" fmla="*/ 2147483647 h 122"/>
              <a:gd name="T38" fmla="*/ 2147483647 w 111"/>
              <a:gd name="T39" fmla="*/ 2147483647 h 122"/>
              <a:gd name="T40" fmla="*/ 2147483647 w 111"/>
              <a:gd name="T41" fmla="*/ 2147483647 h 122"/>
              <a:gd name="T42" fmla="*/ 2147483647 w 111"/>
              <a:gd name="T43" fmla="*/ 2147483647 h 122"/>
              <a:gd name="T44" fmla="*/ 2147483647 w 111"/>
              <a:gd name="T45" fmla="*/ 2147483647 h 122"/>
              <a:gd name="T46" fmla="*/ 2147483647 w 111"/>
              <a:gd name="T47" fmla="*/ 2147483647 h 122"/>
              <a:gd name="T48" fmla="*/ 2147483647 w 111"/>
              <a:gd name="T49" fmla="*/ 2147483647 h 122"/>
              <a:gd name="T50" fmla="*/ 2147483647 w 111"/>
              <a:gd name="T51" fmla="*/ 0 h 122"/>
              <a:gd name="T52" fmla="*/ 2147483647 w 111"/>
              <a:gd name="T53" fmla="*/ 2147483647 h 122"/>
              <a:gd name="T54" fmla="*/ 2147483647 w 111"/>
              <a:gd name="T55" fmla="*/ 2147483647 h 122"/>
              <a:gd name="T56" fmla="*/ 2147483647 w 111"/>
              <a:gd name="T57" fmla="*/ 2147483647 h 122"/>
              <a:gd name="T58" fmla="*/ 2147483647 w 111"/>
              <a:gd name="T59" fmla="*/ 2147483647 h 122"/>
              <a:gd name="T60" fmla="*/ 2147483647 w 111"/>
              <a:gd name="T61" fmla="*/ 2147483647 h 122"/>
              <a:gd name="T62" fmla="*/ 2147483647 w 111"/>
              <a:gd name="T63" fmla="*/ 2147483647 h 122"/>
              <a:gd name="T64" fmla="*/ 2147483647 w 111"/>
              <a:gd name="T65" fmla="*/ 2147483647 h 122"/>
              <a:gd name="T66" fmla="*/ 2147483647 w 111"/>
              <a:gd name="T67" fmla="*/ 2147483647 h 122"/>
              <a:gd name="T68" fmla="*/ 2147483647 w 111"/>
              <a:gd name="T69" fmla="*/ 2147483647 h 122"/>
              <a:gd name="T70" fmla="*/ 2147483647 w 111"/>
              <a:gd name="T71" fmla="*/ 2147483647 h 122"/>
              <a:gd name="T72" fmla="*/ 2147483647 w 111"/>
              <a:gd name="T73" fmla="*/ 2147483647 h 122"/>
              <a:gd name="T74" fmla="*/ 2147483647 w 111"/>
              <a:gd name="T75" fmla="*/ 2147483647 h 122"/>
              <a:gd name="T76" fmla="*/ 2147483647 w 111"/>
              <a:gd name="T77" fmla="*/ 2147483647 h 122"/>
              <a:gd name="T78" fmla="*/ 2147483647 w 111"/>
              <a:gd name="T79" fmla="*/ 2147483647 h 122"/>
              <a:gd name="T80" fmla="*/ 2147483647 w 111"/>
              <a:gd name="T81" fmla="*/ 2147483647 h 122"/>
              <a:gd name="T82" fmla="*/ 2147483647 w 111"/>
              <a:gd name="T83" fmla="*/ 2147483647 h 122"/>
              <a:gd name="T84" fmla="*/ 2147483647 w 111"/>
              <a:gd name="T85" fmla="*/ 2147483647 h 122"/>
              <a:gd name="T86" fmla="*/ 2147483647 w 111"/>
              <a:gd name="T87" fmla="*/ 2147483647 h 122"/>
              <a:gd name="T88" fmla="*/ 2147483647 w 111"/>
              <a:gd name="T89" fmla="*/ 2147483647 h 122"/>
              <a:gd name="T90" fmla="*/ 2147483647 w 111"/>
              <a:gd name="T91" fmla="*/ 2147483647 h 122"/>
              <a:gd name="T92" fmla="*/ 2147483647 w 111"/>
              <a:gd name="T93" fmla="*/ 2147483647 h 122"/>
              <a:gd name="T94" fmla="*/ 2147483647 w 111"/>
              <a:gd name="T95" fmla="*/ 2147483647 h 122"/>
              <a:gd name="T96" fmla="*/ 2147483647 w 111"/>
              <a:gd name="T97" fmla="*/ 2147483647 h 122"/>
              <a:gd name="T98" fmla="*/ 2147483647 w 111"/>
              <a:gd name="T99" fmla="*/ 2147483647 h 122"/>
              <a:gd name="T100" fmla="*/ 2147483647 w 111"/>
              <a:gd name="T101" fmla="*/ 2147483647 h 122"/>
              <a:gd name="T102" fmla="*/ 0 w 111"/>
              <a:gd name="T103" fmla="*/ 2147483647 h 12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1"/>
              <a:gd name="T157" fmla="*/ 0 h 122"/>
              <a:gd name="T158" fmla="*/ 111 w 111"/>
              <a:gd name="T159" fmla="*/ 122 h 12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1" h="122">
                <a:moveTo>
                  <a:pt x="0" y="89"/>
                </a:moveTo>
                <a:lnTo>
                  <a:pt x="59" y="122"/>
                </a:lnTo>
                <a:lnTo>
                  <a:pt x="59" y="120"/>
                </a:lnTo>
                <a:lnTo>
                  <a:pt x="62" y="114"/>
                </a:lnTo>
                <a:lnTo>
                  <a:pt x="63" y="106"/>
                </a:lnTo>
                <a:lnTo>
                  <a:pt x="65" y="97"/>
                </a:lnTo>
                <a:lnTo>
                  <a:pt x="67" y="88"/>
                </a:lnTo>
                <a:lnTo>
                  <a:pt x="69" y="82"/>
                </a:lnTo>
                <a:lnTo>
                  <a:pt x="70" y="77"/>
                </a:lnTo>
                <a:lnTo>
                  <a:pt x="70" y="79"/>
                </a:lnTo>
                <a:lnTo>
                  <a:pt x="71" y="76"/>
                </a:lnTo>
                <a:lnTo>
                  <a:pt x="72" y="70"/>
                </a:lnTo>
                <a:lnTo>
                  <a:pt x="74" y="62"/>
                </a:lnTo>
                <a:lnTo>
                  <a:pt x="77" y="54"/>
                </a:lnTo>
                <a:lnTo>
                  <a:pt x="80" y="45"/>
                </a:lnTo>
                <a:lnTo>
                  <a:pt x="83" y="38"/>
                </a:lnTo>
                <a:lnTo>
                  <a:pt x="86" y="32"/>
                </a:lnTo>
                <a:lnTo>
                  <a:pt x="90" y="27"/>
                </a:lnTo>
                <a:lnTo>
                  <a:pt x="93" y="23"/>
                </a:lnTo>
                <a:lnTo>
                  <a:pt x="97" y="17"/>
                </a:lnTo>
                <a:lnTo>
                  <a:pt x="101" y="12"/>
                </a:lnTo>
                <a:lnTo>
                  <a:pt x="105" y="7"/>
                </a:lnTo>
                <a:lnTo>
                  <a:pt x="107" y="4"/>
                </a:lnTo>
                <a:lnTo>
                  <a:pt x="109" y="2"/>
                </a:lnTo>
                <a:lnTo>
                  <a:pt x="111" y="0"/>
                </a:lnTo>
                <a:lnTo>
                  <a:pt x="109" y="2"/>
                </a:lnTo>
                <a:lnTo>
                  <a:pt x="108" y="3"/>
                </a:lnTo>
                <a:lnTo>
                  <a:pt x="105" y="5"/>
                </a:lnTo>
                <a:lnTo>
                  <a:pt x="101" y="7"/>
                </a:lnTo>
                <a:lnTo>
                  <a:pt x="98" y="10"/>
                </a:lnTo>
                <a:lnTo>
                  <a:pt x="94" y="12"/>
                </a:lnTo>
                <a:lnTo>
                  <a:pt x="92" y="14"/>
                </a:lnTo>
                <a:lnTo>
                  <a:pt x="90" y="17"/>
                </a:lnTo>
                <a:lnTo>
                  <a:pt x="87" y="18"/>
                </a:lnTo>
                <a:lnTo>
                  <a:pt x="86" y="20"/>
                </a:lnTo>
                <a:lnTo>
                  <a:pt x="84" y="21"/>
                </a:lnTo>
                <a:lnTo>
                  <a:pt x="81" y="24"/>
                </a:lnTo>
                <a:lnTo>
                  <a:pt x="80" y="26"/>
                </a:lnTo>
                <a:lnTo>
                  <a:pt x="77" y="30"/>
                </a:lnTo>
                <a:lnTo>
                  <a:pt x="74" y="34"/>
                </a:lnTo>
                <a:lnTo>
                  <a:pt x="71" y="41"/>
                </a:lnTo>
                <a:lnTo>
                  <a:pt x="67" y="49"/>
                </a:lnTo>
                <a:lnTo>
                  <a:pt x="64" y="58"/>
                </a:lnTo>
                <a:lnTo>
                  <a:pt x="60" y="67"/>
                </a:lnTo>
                <a:lnTo>
                  <a:pt x="57" y="75"/>
                </a:lnTo>
                <a:lnTo>
                  <a:pt x="53" y="83"/>
                </a:lnTo>
                <a:lnTo>
                  <a:pt x="51" y="89"/>
                </a:lnTo>
                <a:lnTo>
                  <a:pt x="50" y="94"/>
                </a:lnTo>
                <a:lnTo>
                  <a:pt x="49" y="95"/>
                </a:lnTo>
                <a:lnTo>
                  <a:pt x="21" y="75"/>
                </a:lnTo>
                <a:lnTo>
                  <a:pt x="0" y="89"/>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30" name="Freeform 362">
            <a:extLst>
              <a:ext uri="{FF2B5EF4-FFF2-40B4-BE49-F238E27FC236}">
                <a16:creationId xmlns:a16="http://schemas.microsoft.com/office/drawing/2014/main" id="{C16EADDA-2B10-2E42-8617-DF3A55D59654}"/>
              </a:ext>
            </a:extLst>
          </p:cNvPr>
          <p:cNvSpPr>
            <a:spLocks/>
          </p:cNvSpPr>
          <p:nvPr/>
        </p:nvSpPr>
        <p:spPr bwMode="auto">
          <a:xfrm>
            <a:off x="3930650" y="2844800"/>
            <a:ext cx="30163" cy="31750"/>
          </a:xfrm>
          <a:custGeom>
            <a:avLst/>
            <a:gdLst>
              <a:gd name="T0" fmla="*/ 0 w 111"/>
              <a:gd name="T1" fmla="*/ 2147483647 h 122"/>
              <a:gd name="T2" fmla="*/ 2147483647 w 111"/>
              <a:gd name="T3" fmla="*/ 2147483647 h 122"/>
              <a:gd name="T4" fmla="*/ 2147483647 w 111"/>
              <a:gd name="T5" fmla="*/ 2147483647 h 122"/>
              <a:gd name="T6" fmla="*/ 2147483647 w 111"/>
              <a:gd name="T7" fmla="*/ 2147483647 h 122"/>
              <a:gd name="T8" fmla="*/ 2147483647 w 111"/>
              <a:gd name="T9" fmla="*/ 2147483647 h 122"/>
              <a:gd name="T10" fmla="*/ 2147483647 w 111"/>
              <a:gd name="T11" fmla="*/ 2147483647 h 122"/>
              <a:gd name="T12" fmla="*/ 2147483647 w 111"/>
              <a:gd name="T13" fmla="*/ 2147483647 h 122"/>
              <a:gd name="T14" fmla="*/ 2147483647 w 111"/>
              <a:gd name="T15" fmla="*/ 2147483647 h 122"/>
              <a:gd name="T16" fmla="*/ 2147483647 w 111"/>
              <a:gd name="T17" fmla="*/ 2147483647 h 122"/>
              <a:gd name="T18" fmla="*/ 2147483647 w 111"/>
              <a:gd name="T19" fmla="*/ 2147483647 h 122"/>
              <a:gd name="T20" fmla="*/ 2147483647 w 111"/>
              <a:gd name="T21" fmla="*/ 2147483647 h 122"/>
              <a:gd name="T22" fmla="*/ 2147483647 w 111"/>
              <a:gd name="T23" fmla="*/ 2147483647 h 122"/>
              <a:gd name="T24" fmla="*/ 2147483647 w 111"/>
              <a:gd name="T25" fmla="*/ 2147483647 h 122"/>
              <a:gd name="T26" fmla="*/ 2147483647 w 111"/>
              <a:gd name="T27" fmla="*/ 2147483647 h 122"/>
              <a:gd name="T28" fmla="*/ 2147483647 w 111"/>
              <a:gd name="T29" fmla="*/ 2147483647 h 122"/>
              <a:gd name="T30" fmla="*/ 2147483647 w 111"/>
              <a:gd name="T31" fmla="*/ 2147483647 h 122"/>
              <a:gd name="T32" fmla="*/ 2147483647 w 111"/>
              <a:gd name="T33" fmla="*/ 2147483647 h 122"/>
              <a:gd name="T34" fmla="*/ 2147483647 w 111"/>
              <a:gd name="T35" fmla="*/ 2147483647 h 122"/>
              <a:gd name="T36" fmla="*/ 2147483647 w 111"/>
              <a:gd name="T37" fmla="*/ 2147483647 h 122"/>
              <a:gd name="T38" fmla="*/ 2147483647 w 111"/>
              <a:gd name="T39" fmla="*/ 2147483647 h 122"/>
              <a:gd name="T40" fmla="*/ 2147483647 w 111"/>
              <a:gd name="T41" fmla="*/ 2147483647 h 122"/>
              <a:gd name="T42" fmla="*/ 2147483647 w 111"/>
              <a:gd name="T43" fmla="*/ 2147483647 h 122"/>
              <a:gd name="T44" fmla="*/ 2147483647 w 111"/>
              <a:gd name="T45" fmla="*/ 2147483647 h 122"/>
              <a:gd name="T46" fmla="*/ 2147483647 w 111"/>
              <a:gd name="T47" fmla="*/ 2147483647 h 122"/>
              <a:gd name="T48" fmla="*/ 2147483647 w 111"/>
              <a:gd name="T49" fmla="*/ 2147483647 h 122"/>
              <a:gd name="T50" fmla="*/ 2147483647 w 111"/>
              <a:gd name="T51" fmla="*/ 0 h 122"/>
              <a:gd name="T52" fmla="*/ 2147483647 w 111"/>
              <a:gd name="T53" fmla="*/ 2147483647 h 122"/>
              <a:gd name="T54" fmla="*/ 2147483647 w 111"/>
              <a:gd name="T55" fmla="*/ 2147483647 h 122"/>
              <a:gd name="T56" fmla="*/ 2147483647 w 111"/>
              <a:gd name="T57" fmla="*/ 2147483647 h 122"/>
              <a:gd name="T58" fmla="*/ 2147483647 w 111"/>
              <a:gd name="T59" fmla="*/ 2147483647 h 122"/>
              <a:gd name="T60" fmla="*/ 2147483647 w 111"/>
              <a:gd name="T61" fmla="*/ 2147483647 h 122"/>
              <a:gd name="T62" fmla="*/ 2147483647 w 111"/>
              <a:gd name="T63" fmla="*/ 2147483647 h 122"/>
              <a:gd name="T64" fmla="*/ 2147483647 w 111"/>
              <a:gd name="T65" fmla="*/ 2147483647 h 122"/>
              <a:gd name="T66" fmla="*/ 2147483647 w 111"/>
              <a:gd name="T67" fmla="*/ 2147483647 h 122"/>
              <a:gd name="T68" fmla="*/ 2147483647 w 111"/>
              <a:gd name="T69" fmla="*/ 2147483647 h 122"/>
              <a:gd name="T70" fmla="*/ 2147483647 w 111"/>
              <a:gd name="T71" fmla="*/ 2147483647 h 122"/>
              <a:gd name="T72" fmla="*/ 2147483647 w 111"/>
              <a:gd name="T73" fmla="*/ 2147483647 h 122"/>
              <a:gd name="T74" fmla="*/ 2147483647 w 111"/>
              <a:gd name="T75" fmla="*/ 2147483647 h 122"/>
              <a:gd name="T76" fmla="*/ 2147483647 w 111"/>
              <a:gd name="T77" fmla="*/ 2147483647 h 122"/>
              <a:gd name="T78" fmla="*/ 2147483647 w 111"/>
              <a:gd name="T79" fmla="*/ 2147483647 h 122"/>
              <a:gd name="T80" fmla="*/ 2147483647 w 111"/>
              <a:gd name="T81" fmla="*/ 2147483647 h 122"/>
              <a:gd name="T82" fmla="*/ 2147483647 w 111"/>
              <a:gd name="T83" fmla="*/ 2147483647 h 122"/>
              <a:gd name="T84" fmla="*/ 2147483647 w 111"/>
              <a:gd name="T85" fmla="*/ 2147483647 h 122"/>
              <a:gd name="T86" fmla="*/ 2147483647 w 111"/>
              <a:gd name="T87" fmla="*/ 2147483647 h 122"/>
              <a:gd name="T88" fmla="*/ 2147483647 w 111"/>
              <a:gd name="T89" fmla="*/ 2147483647 h 122"/>
              <a:gd name="T90" fmla="*/ 2147483647 w 111"/>
              <a:gd name="T91" fmla="*/ 2147483647 h 122"/>
              <a:gd name="T92" fmla="*/ 2147483647 w 111"/>
              <a:gd name="T93" fmla="*/ 2147483647 h 122"/>
              <a:gd name="T94" fmla="*/ 2147483647 w 111"/>
              <a:gd name="T95" fmla="*/ 2147483647 h 122"/>
              <a:gd name="T96" fmla="*/ 2147483647 w 111"/>
              <a:gd name="T97" fmla="*/ 2147483647 h 122"/>
              <a:gd name="T98" fmla="*/ 2147483647 w 111"/>
              <a:gd name="T99" fmla="*/ 2147483647 h 122"/>
              <a:gd name="T100" fmla="*/ 2147483647 w 111"/>
              <a:gd name="T101" fmla="*/ 2147483647 h 122"/>
              <a:gd name="T102" fmla="*/ 0 w 111"/>
              <a:gd name="T103" fmla="*/ 2147483647 h 12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1"/>
              <a:gd name="T157" fmla="*/ 0 h 122"/>
              <a:gd name="T158" fmla="*/ 111 w 111"/>
              <a:gd name="T159" fmla="*/ 122 h 12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1" h="122">
                <a:moveTo>
                  <a:pt x="0" y="89"/>
                </a:moveTo>
                <a:lnTo>
                  <a:pt x="59" y="122"/>
                </a:lnTo>
                <a:lnTo>
                  <a:pt x="59" y="120"/>
                </a:lnTo>
                <a:lnTo>
                  <a:pt x="62" y="114"/>
                </a:lnTo>
                <a:lnTo>
                  <a:pt x="63" y="106"/>
                </a:lnTo>
                <a:lnTo>
                  <a:pt x="65" y="97"/>
                </a:lnTo>
                <a:lnTo>
                  <a:pt x="67" y="88"/>
                </a:lnTo>
                <a:lnTo>
                  <a:pt x="69" y="82"/>
                </a:lnTo>
                <a:lnTo>
                  <a:pt x="70" y="77"/>
                </a:lnTo>
                <a:lnTo>
                  <a:pt x="70" y="79"/>
                </a:lnTo>
                <a:lnTo>
                  <a:pt x="71" y="76"/>
                </a:lnTo>
                <a:lnTo>
                  <a:pt x="72" y="70"/>
                </a:lnTo>
                <a:lnTo>
                  <a:pt x="74" y="62"/>
                </a:lnTo>
                <a:lnTo>
                  <a:pt x="77" y="54"/>
                </a:lnTo>
                <a:lnTo>
                  <a:pt x="80" y="45"/>
                </a:lnTo>
                <a:lnTo>
                  <a:pt x="83" y="38"/>
                </a:lnTo>
                <a:lnTo>
                  <a:pt x="86" y="32"/>
                </a:lnTo>
                <a:lnTo>
                  <a:pt x="90" y="27"/>
                </a:lnTo>
                <a:lnTo>
                  <a:pt x="93" y="23"/>
                </a:lnTo>
                <a:lnTo>
                  <a:pt x="97" y="17"/>
                </a:lnTo>
                <a:lnTo>
                  <a:pt x="101" y="12"/>
                </a:lnTo>
                <a:lnTo>
                  <a:pt x="105" y="7"/>
                </a:lnTo>
                <a:lnTo>
                  <a:pt x="107" y="4"/>
                </a:lnTo>
                <a:lnTo>
                  <a:pt x="109" y="2"/>
                </a:lnTo>
                <a:lnTo>
                  <a:pt x="111" y="0"/>
                </a:lnTo>
                <a:lnTo>
                  <a:pt x="109" y="2"/>
                </a:lnTo>
                <a:lnTo>
                  <a:pt x="108" y="3"/>
                </a:lnTo>
                <a:lnTo>
                  <a:pt x="105" y="5"/>
                </a:lnTo>
                <a:lnTo>
                  <a:pt x="101" y="7"/>
                </a:lnTo>
                <a:lnTo>
                  <a:pt x="98" y="10"/>
                </a:lnTo>
                <a:lnTo>
                  <a:pt x="94" y="12"/>
                </a:lnTo>
                <a:lnTo>
                  <a:pt x="92" y="14"/>
                </a:lnTo>
                <a:lnTo>
                  <a:pt x="90" y="17"/>
                </a:lnTo>
                <a:lnTo>
                  <a:pt x="87" y="18"/>
                </a:lnTo>
                <a:lnTo>
                  <a:pt x="86" y="20"/>
                </a:lnTo>
                <a:lnTo>
                  <a:pt x="84" y="21"/>
                </a:lnTo>
                <a:lnTo>
                  <a:pt x="81" y="24"/>
                </a:lnTo>
                <a:lnTo>
                  <a:pt x="80" y="26"/>
                </a:lnTo>
                <a:lnTo>
                  <a:pt x="77" y="30"/>
                </a:lnTo>
                <a:lnTo>
                  <a:pt x="74" y="34"/>
                </a:lnTo>
                <a:lnTo>
                  <a:pt x="71" y="41"/>
                </a:lnTo>
                <a:lnTo>
                  <a:pt x="67" y="49"/>
                </a:lnTo>
                <a:lnTo>
                  <a:pt x="64" y="58"/>
                </a:lnTo>
                <a:lnTo>
                  <a:pt x="60" y="67"/>
                </a:lnTo>
                <a:lnTo>
                  <a:pt x="57" y="75"/>
                </a:lnTo>
                <a:lnTo>
                  <a:pt x="53" y="83"/>
                </a:lnTo>
                <a:lnTo>
                  <a:pt x="51" y="89"/>
                </a:lnTo>
                <a:lnTo>
                  <a:pt x="50" y="94"/>
                </a:lnTo>
                <a:lnTo>
                  <a:pt x="49" y="95"/>
                </a:lnTo>
                <a:lnTo>
                  <a:pt x="21" y="75"/>
                </a:lnTo>
                <a:lnTo>
                  <a:pt x="0" y="89"/>
                </a:lnTo>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31" name="Freeform 363">
            <a:extLst>
              <a:ext uri="{FF2B5EF4-FFF2-40B4-BE49-F238E27FC236}">
                <a16:creationId xmlns:a16="http://schemas.microsoft.com/office/drawing/2014/main" id="{BF646488-4D89-2D4F-B794-A946927FF188}"/>
              </a:ext>
            </a:extLst>
          </p:cNvPr>
          <p:cNvSpPr>
            <a:spLocks/>
          </p:cNvSpPr>
          <p:nvPr/>
        </p:nvSpPr>
        <p:spPr bwMode="auto">
          <a:xfrm>
            <a:off x="3929063" y="2782888"/>
            <a:ext cx="30162" cy="31750"/>
          </a:xfrm>
          <a:custGeom>
            <a:avLst/>
            <a:gdLst>
              <a:gd name="T0" fmla="*/ 0 w 111"/>
              <a:gd name="T1" fmla="*/ 2147483647 h 122"/>
              <a:gd name="T2" fmla="*/ 2147483647 w 111"/>
              <a:gd name="T3" fmla="*/ 2147483647 h 122"/>
              <a:gd name="T4" fmla="*/ 2147483647 w 111"/>
              <a:gd name="T5" fmla="*/ 2147483647 h 122"/>
              <a:gd name="T6" fmla="*/ 2147483647 w 111"/>
              <a:gd name="T7" fmla="*/ 2147483647 h 122"/>
              <a:gd name="T8" fmla="*/ 2147483647 w 111"/>
              <a:gd name="T9" fmla="*/ 2147483647 h 122"/>
              <a:gd name="T10" fmla="*/ 2147483647 w 111"/>
              <a:gd name="T11" fmla="*/ 2147483647 h 122"/>
              <a:gd name="T12" fmla="*/ 2147483647 w 111"/>
              <a:gd name="T13" fmla="*/ 2147483647 h 122"/>
              <a:gd name="T14" fmla="*/ 2147483647 w 111"/>
              <a:gd name="T15" fmla="*/ 2147483647 h 122"/>
              <a:gd name="T16" fmla="*/ 2147483647 w 111"/>
              <a:gd name="T17" fmla="*/ 2147483647 h 122"/>
              <a:gd name="T18" fmla="*/ 2147483647 w 111"/>
              <a:gd name="T19" fmla="*/ 2147483647 h 122"/>
              <a:gd name="T20" fmla="*/ 2147483647 w 111"/>
              <a:gd name="T21" fmla="*/ 2147483647 h 122"/>
              <a:gd name="T22" fmla="*/ 2147483647 w 111"/>
              <a:gd name="T23" fmla="*/ 2147483647 h 122"/>
              <a:gd name="T24" fmla="*/ 2147483647 w 111"/>
              <a:gd name="T25" fmla="*/ 2147483647 h 122"/>
              <a:gd name="T26" fmla="*/ 2147483647 w 111"/>
              <a:gd name="T27" fmla="*/ 2147483647 h 122"/>
              <a:gd name="T28" fmla="*/ 2147483647 w 111"/>
              <a:gd name="T29" fmla="*/ 2147483647 h 122"/>
              <a:gd name="T30" fmla="*/ 2147483647 w 111"/>
              <a:gd name="T31" fmla="*/ 2147483647 h 122"/>
              <a:gd name="T32" fmla="*/ 2147483647 w 111"/>
              <a:gd name="T33" fmla="*/ 2147483647 h 122"/>
              <a:gd name="T34" fmla="*/ 2147483647 w 111"/>
              <a:gd name="T35" fmla="*/ 2147483647 h 122"/>
              <a:gd name="T36" fmla="*/ 2147483647 w 111"/>
              <a:gd name="T37" fmla="*/ 2147483647 h 122"/>
              <a:gd name="T38" fmla="*/ 2147483647 w 111"/>
              <a:gd name="T39" fmla="*/ 2147483647 h 122"/>
              <a:gd name="T40" fmla="*/ 2147483647 w 111"/>
              <a:gd name="T41" fmla="*/ 2147483647 h 122"/>
              <a:gd name="T42" fmla="*/ 2147483647 w 111"/>
              <a:gd name="T43" fmla="*/ 2147483647 h 122"/>
              <a:gd name="T44" fmla="*/ 2147483647 w 111"/>
              <a:gd name="T45" fmla="*/ 2147483647 h 122"/>
              <a:gd name="T46" fmla="*/ 2147483647 w 111"/>
              <a:gd name="T47" fmla="*/ 2147483647 h 122"/>
              <a:gd name="T48" fmla="*/ 2147483647 w 111"/>
              <a:gd name="T49" fmla="*/ 2147483647 h 122"/>
              <a:gd name="T50" fmla="*/ 2147483647 w 111"/>
              <a:gd name="T51" fmla="*/ 0 h 122"/>
              <a:gd name="T52" fmla="*/ 2147483647 w 111"/>
              <a:gd name="T53" fmla="*/ 2147483647 h 122"/>
              <a:gd name="T54" fmla="*/ 2147483647 w 111"/>
              <a:gd name="T55" fmla="*/ 2147483647 h 122"/>
              <a:gd name="T56" fmla="*/ 2147483647 w 111"/>
              <a:gd name="T57" fmla="*/ 2147483647 h 122"/>
              <a:gd name="T58" fmla="*/ 2147483647 w 111"/>
              <a:gd name="T59" fmla="*/ 2147483647 h 122"/>
              <a:gd name="T60" fmla="*/ 2147483647 w 111"/>
              <a:gd name="T61" fmla="*/ 2147483647 h 122"/>
              <a:gd name="T62" fmla="*/ 2147483647 w 111"/>
              <a:gd name="T63" fmla="*/ 2147483647 h 122"/>
              <a:gd name="T64" fmla="*/ 2147483647 w 111"/>
              <a:gd name="T65" fmla="*/ 2147483647 h 122"/>
              <a:gd name="T66" fmla="*/ 2147483647 w 111"/>
              <a:gd name="T67" fmla="*/ 2147483647 h 122"/>
              <a:gd name="T68" fmla="*/ 2147483647 w 111"/>
              <a:gd name="T69" fmla="*/ 2147483647 h 122"/>
              <a:gd name="T70" fmla="*/ 2147483647 w 111"/>
              <a:gd name="T71" fmla="*/ 2147483647 h 122"/>
              <a:gd name="T72" fmla="*/ 2147483647 w 111"/>
              <a:gd name="T73" fmla="*/ 2147483647 h 122"/>
              <a:gd name="T74" fmla="*/ 2147483647 w 111"/>
              <a:gd name="T75" fmla="*/ 2147483647 h 122"/>
              <a:gd name="T76" fmla="*/ 2147483647 w 111"/>
              <a:gd name="T77" fmla="*/ 2147483647 h 122"/>
              <a:gd name="T78" fmla="*/ 2147483647 w 111"/>
              <a:gd name="T79" fmla="*/ 2147483647 h 122"/>
              <a:gd name="T80" fmla="*/ 2147483647 w 111"/>
              <a:gd name="T81" fmla="*/ 2147483647 h 122"/>
              <a:gd name="T82" fmla="*/ 2147483647 w 111"/>
              <a:gd name="T83" fmla="*/ 2147483647 h 122"/>
              <a:gd name="T84" fmla="*/ 2147483647 w 111"/>
              <a:gd name="T85" fmla="*/ 2147483647 h 122"/>
              <a:gd name="T86" fmla="*/ 2147483647 w 111"/>
              <a:gd name="T87" fmla="*/ 2147483647 h 122"/>
              <a:gd name="T88" fmla="*/ 2147483647 w 111"/>
              <a:gd name="T89" fmla="*/ 2147483647 h 122"/>
              <a:gd name="T90" fmla="*/ 2147483647 w 111"/>
              <a:gd name="T91" fmla="*/ 2147483647 h 122"/>
              <a:gd name="T92" fmla="*/ 2147483647 w 111"/>
              <a:gd name="T93" fmla="*/ 2147483647 h 122"/>
              <a:gd name="T94" fmla="*/ 2147483647 w 111"/>
              <a:gd name="T95" fmla="*/ 2147483647 h 122"/>
              <a:gd name="T96" fmla="*/ 2147483647 w 111"/>
              <a:gd name="T97" fmla="*/ 2147483647 h 122"/>
              <a:gd name="T98" fmla="*/ 2147483647 w 111"/>
              <a:gd name="T99" fmla="*/ 2147483647 h 122"/>
              <a:gd name="T100" fmla="*/ 2147483647 w 111"/>
              <a:gd name="T101" fmla="*/ 2147483647 h 122"/>
              <a:gd name="T102" fmla="*/ 0 w 111"/>
              <a:gd name="T103" fmla="*/ 2147483647 h 12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1"/>
              <a:gd name="T157" fmla="*/ 0 h 122"/>
              <a:gd name="T158" fmla="*/ 111 w 111"/>
              <a:gd name="T159" fmla="*/ 122 h 12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1" h="122">
                <a:moveTo>
                  <a:pt x="0" y="89"/>
                </a:moveTo>
                <a:lnTo>
                  <a:pt x="59" y="122"/>
                </a:lnTo>
                <a:lnTo>
                  <a:pt x="60" y="119"/>
                </a:lnTo>
                <a:lnTo>
                  <a:pt x="62" y="114"/>
                </a:lnTo>
                <a:lnTo>
                  <a:pt x="64" y="105"/>
                </a:lnTo>
                <a:lnTo>
                  <a:pt x="65" y="97"/>
                </a:lnTo>
                <a:lnTo>
                  <a:pt x="67" y="88"/>
                </a:lnTo>
                <a:lnTo>
                  <a:pt x="70" y="82"/>
                </a:lnTo>
                <a:lnTo>
                  <a:pt x="71" y="77"/>
                </a:lnTo>
                <a:lnTo>
                  <a:pt x="71" y="78"/>
                </a:lnTo>
                <a:lnTo>
                  <a:pt x="70" y="78"/>
                </a:lnTo>
                <a:lnTo>
                  <a:pt x="71" y="76"/>
                </a:lnTo>
                <a:lnTo>
                  <a:pt x="72" y="70"/>
                </a:lnTo>
                <a:lnTo>
                  <a:pt x="74" y="62"/>
                </a:lnTo>
                <a:lnTo>
                  <a:pt x="78" y="54"/>
                </a:lnTo>
                <a:lnTo>
                  <a:pt x="80" y="45"/>
                </a:lnTo>
                <a:lnTo>
                  <a:pt x="84" y="38"/>
                </a:lnTo>
                <a:lnTo>
                  <a:pt x="86" y="32"/>
                </a:lnTo>
                <a:lnTo>
                  <a:pt x="90" y="27"/>
                </a:lnTo>
                <a:lnTo>
                  <a:pt x="93" y="22"/>
                </a:lnTo>
                <a:lnTo>
                  <a:pt x="98" y="17"/>
                </a:lnTo>
                <a:lnTo>
                  <a:pt x="101" y="12"/>
                </a:lnTo>
                <a:lnTo>
                  <a:pt x="105" y="7"/>
                </a:lnTo>
                <a:lnTo>
                  <a:pt x="108" y="4"/>
                </a:lnTo>
                <a:lnTo>
                  <a:pt x="109" y="1"/>
                </a:lnTo>
                <a:lnTo>
                  <a:pt x="111" y="0"/>
                </a:lnTo>
                <a:lnTo>
                  <a:pt x="111" y="1"/>
                </a:lnTo>
                <a:lnTo>
                  <a:pt x="108" y="3"/>
                </a:lnTo>
                <a:lnTo>
                  <a:pt x="106" y="5"/>
                </a:lnTo>
                <a:lnTo>
                  <a:pt x="102" y="7"/>
                </a:lnTo>
                <a:lnTo>
                  <a:pt x="99" y="10"/>
                </a:lnTo>
                <a:lnTo>
                  <a:pt x="95" y="12"/>
                </a:lnTo>
                <a:lnTo>
                  <a:pt x="92" y="14"/>
                </a:lnTo>
                <a:lnTo>
                  <a:pt x="90" y="17"/>
                </a:lnTo>
                <a:lnTo>
                  <a:pt x="87" y="19"/>
                </a:lnTo>
                <a:lnTo>
                  <a:pt x="86" y="20"/>
                </a:lnTo>
                <a:lnTo>
                  <a:pt x="84" y="21"/>
                </a:lnTo>
                <a:lnTo>
                  <a:pt x="83" y="24"/>
                </a:lnTo>
                <a:lnTo>
                  <a:pt x="80" y="26"/>
                </a:lnTo>
                <a:lnTo>
                  <a:pt x="78" y="29"/>
                </a:lnTo>
                <a:lnTo>
                  <a:pt x="74" y="34"/>
                </a:lnTo>
                <a:lnTo>
                  <a:pt x="72" y="41"/>
                </a:lnTo>
                <a:lnTo>
                  <a:pt x="69" y="49"/>
                </a:lnTo>
                <a:lnTo>
                  <a:pt x="64" y="57"/>
                </a:lnTo>
                <a:lnTo>
                  <a:pt x="60" y="67"/>
                </a:lnTo>
                <a:lnTo>
                  <a:pt x="57" y="75"/>
                </a:lnTo>
                <a:lnTo>
                  <a:pt x="55" y="83"/>
                </a:lnTo>
                <a:lnTo>
                  <a:pt x="51" y="89"/>
                </a:lnTo>
                <a:lnTo>
                  <a:pt x="50" y="94"/>
                </a:lnTo>
                <a:lnTo>
                  <a:pt x="50" y="95"/>
                </a:lnTo>
                <a:lnTo>
                  <a:pt x="21" y="75"/>
                </a:lnTo>
                <a:lnTo>
                  <a:pt x="0" y="89"/>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32" name="Freeform 364">
            <a:extLst>
              <a:ext uri="{FF2B5EF4-FFF2-40B4-BE49-F238E27FC236}">
                <a16:creationId xmlns:a16="http://schemas.microsoft.com/office/drawing/2014/main" id="{D2EC9377-BF89-0E49-8322-893B0CE06AC2}"/>
              </a:ext>
            </a:extLst>
          </p:cNvPr>
          <p:cNvSpPr>
            <a:spLocks/>
          </p:cNvSpPr>
          <p:nvPr/>
        </p:nvSpPr>
        <p:spPr bwMode="auto">
          <a:xfrm>
            <a:off x="3929063" y="2782888"/>
            <a:ext cx="30162" cy="31750"/>
          </a:xfrm>
          <a:custGeom>
            <a:avLst/>
            <a:gdLst>
              <a:gd name="T0" fmla="*/ 0 w 111"/>
              <a:gd name="T1" fmla="*/ 2147483647 h 122"/>
              <a:gd name="T2" fmla="*/ 2147483647 w 111"/>
              <a:gd name="T3" fmla="*/ 2147483647 h 122"/>
              <a:gd name="T4" fmla="*/ 2147483647 w 111"/>
              <a:gd name="T5" fmla="*/ 2147483647 h 122"/>
              <a:gd name="T6" fmla="*/ 2147483647 w 111"/>
              <a:gd name="T7" fmla="*/ 2147483647 h 122"/>
              <a:gd name="T8" fmla="*/ 2147483647 w 111"/>
              <a:gd name="T9" fmla="*/ 2147483647 h 122"/>
              <a:gd name="T10" fmla="*/ 2147483647 w 111"/>
              <a:gd name="T11" fmla="*/ 2147483647 h 122"/>
              <a:gd name="T12" fmla="*/ 2147483647 w 111"/>
              <a:gd name="T13" fmla="*/ 2147483647 h 122"/>
              <a:gd name="T14" fmla="*/ 2147483647 w 111"/>
              <a:gd name="T15" fmla="*/ 2147483647 h 122"/>
              <a:gd name="T16" fmla="*/ 2147483647 w 111"/>
              <a:gd name="T17" fmla="*/ 2147483647 h 122"/>
              <a:gd name="T18" fmla="*/ 2147483647 w 111"/>
              <a:gd name="T19" fmla="*/ 2147483647 h 122"/>
              <a:gd name="T20" fmla="*/ 2147483647 w 111"/>
              <a:gd name="T21" fmla="*/ 2147483647 h 122"/>
              <a:gd name="T22" fmla="*/ 2147483647 w 111"/>
              <a:gd name="T23" fmla="*/ 2147483647 h 122"/>
              <a:gd name="T24" fmla="*/ 2147483647 w 111"/>
              <a:gd name="T25" fmla="*/ 2147483647 h 122"/>
              <a:gd name="T26" fmla="*/ 2147483647 w 111"/>
              <a:gd name="T27" fmla="*/ 2147483647 h 122"/>
              <a:gd name="T28" fmla="*/ 2147483647 w 111"/>
              <a:gd name="T29" fmla="*/ 2147483647 h 122"/>
              <a:gd name="T30" fmla="*/ 2147483647 w 111"/>
              <a:gd name="T31" fmla="*/ 2147483647 h 122"/>
              <a:gd name="T32" fmla="*/ 2147483647 w 111"/>
              <a:gd name="T33" fmla="*/ 2147483647 h 122"/>
              <a:gd name="T34" fmla="*/ 2147483647 w 111"/>
              <a:gd name="T35" fmla="*/ 2147483647 h 122"/>
              <a:gd name="T36" fmla="*/ 2147483647 w 111"/>
              <a:gd name="T37" fmla="*/ 2147483647 h 122"/>
              <a:gd name="T38" fmla="*/ 2147483647 w 111"/>
              <a:gd name="T39" fmla="*/ 2147483647 h 122"/>
              <a:gd name="T40" fmla="*/ 2147483647 w 111"/>
              <a:gd name="T41" fmla="*/ 2147483647 h 122"/>
              <a:gd name="T42" fmla="*/ 2147483647 w 111"/>
              <a:gd name="T43" fmla="*/ 2147483647 h 122"/>
              <a:gd name="T44" fmla="*/ 2147483647 w 111"/>
              <a:gd name="T45" fmla="*/ 2147483647 h 122"/>
              <a:gd name="T46" fmla="*/ 2147483647 w 111"/>
              <a:gd name="T47" fmla="*/ 2147483647 h 122"/>
              <a:gd name="T48" fmla="*/ 2147483647 w 111"/>
              <a:gd name="T49" fmla="*/ 2147483647 h 122"/>
              <a:gd name="T50" fmla="*/ 2147483647 w 111"/>
              <a:gd name="T51" fmla="*/ 0 h 122"/>
              <a:gd name="T52" fmla="*/ 2147483647 w 111"/>
              <a:gd name="T53" fmla="*/ 2147483647 h 122"/>
              <a:gd name="T54" fmla="*/ 2147483647 w 111"/>
              <a:gd name="T55" fmla="*/ 2147483647 h 122"/>
              <a:gd name="T56" fmla="*/ 2147483647 w 111"/>
              <a:gd name="T57" fmla="*/ 2147483647 h 122"/>
              <a:gd name="T58" fmla="*/ 2147483647 w 111"/>
              <a:gd name="T59" fmla="*/ 2147483647 h 122"/>
              <a:gd name="T60" fmla="*/ 2147483647 w 111"/>
              <a:gd name="T61" fmla="*/ 2147483647 h 122"/>
              <a:gd name="T62" fmla="*/ 2147483647 w 111"/>
              <a:gd name="T63" fmla="*/ 2147483647 h 122"/>
              <a:gd name="T64" fmla="*/ 2147483647 w 111"/>
              <a:gd name="T65" fmla="*/ 2147483647 h 122"/>
              <a:gd name="T66" fmla="*/ 2147483647 w 111"/>
              <a:gd name="T67" fmla="*/ 2147483647 h 122"/>
              <a:gd name="T68" fmla="*/ 2147483647 w 111"/>
              <a:gd name="T69" fmla="*/ 2147483647 h 122"/>
              <a:gd name="T70" fmla="*/ 2147483647 w 111"/>
              <a:gd name="T71" fmla="*/ 2147483647 h 122"/>
              <a:gd name="T72" fmla="*/ 2147483647 w 111"/>
              <a:gd name="T73" fmla="*/ 2147483647 h 122"/>
              <a:gd name="T74" fmla="*/ 2147483647 w 111"/>
              <a:gd name="T75" fmla="*/ 2147483647 h 122"/>
              <a:gd name="T76" fmla="*/ 2147483647 w 111"/>
              <a:gd name="T77" fmla="*/ 2147483647 h 122"/>
              <a:gd name="T78" fmla="*/ 2147483647 w 111"/>
              <a:gd name="T79" fmla="*/ 2147483647 h 122"/>
              <a:gd name="T80" fmla="*/ 2147483647 w 111"/>
              <a:gd name="T81" fmla="*/ 2147483647 h 122"/>
              <a:gd name="T82" fmla="*/ 2147483647 w 111"/>
              <a:gd name="T83" fmla="*/ 2147483647 h 122"/>
              <a:gd name="T84" fmla="*/ 2147483647 w 111"/>
              <a:gd name="T85" fmla="*/ 2147483647 h 122"/>
              <a:gd name="T86" fmla="*/ 2147483647 w 111"/>
              <a:gd name="T87" fmla="*/ 2147483647 h 122"/>
              <a:gd name="T88" fmla="*/ 2147483647 w 111"/>
              <a:gd name="T89" fmla="*/ 2147483647 h 122"/>
              <a:gd name="T90" fmla="*/ 2147483647 w 111"/>
              <a:gd name="T91" fmla="*/ 2147483647 h 122"/>
              <a:gd name="T92" fmla="*/ 2147483647 w 111"/>
              <a:gd name="T93" fmla="*/ 2147483647 h 122"/>
              <a:gd name="T94" fmla="*/ 2147483647 w 111"/>
              <a:gd name="T95" fmla="*/ 2147483647 h 122"/>
              <a:gd name="T96" fmla="*/ 2147483647 w 111"/>
              <a:gd name="T97" fmla="*/ 2147483647 h 122"/>
              <a:gd name="T98" fmla="*/ 2147483647 w 111"/>
              <a:gd name="T99" fmla="*/ 2147483647 h 122"/>
              <a:gd name="T100" fmla="*/ 2147483647 w 111"/>
              <a:gd name="T101" fmla="*/ 2147483647 h 122"/>
              <a:gd name="T102" fmla="*/ 0 w 111"/>
              <a:gd name="T103" fmla="*/ 2147483647 h 12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1"/>
              <a:gd name="T157" fmla="*/ 0 h 122"/>
              <a:gd name="T158" fmla="*/ 111 w 111"/>
              <a:gd name="T159" fmla="*/ 122 h 12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1" h="122">
                <a:moveTo>
                  <a:pt x="0" y="89"/>
                </a:moveTo>
                <a:lnTo>
                  <a:pt x="59" y="122"/>
                </a:lnTo>
                <a:lnTo>
                  <a:pt x="60" y="119"/>
                </a:lnTo>
                <a:lnTo>
                  <a:pt x="62" y="114"/>
                </a:lnTo>
                <a:lnTo>
                  <a:pt x="64" y="105"/>
                </a:lnTo>
                <a:lnTo>
                  <a:pt x="65" y="97"/>
                </a:lnTo>
                <a:lnTo>
                  <a:pt x="67" y="88"/>
                </a:lnTo>
                <a:lnTo>
                  <a:pt x="70" y="82"/>
                </a:lnTo>
                <a:lnTo>
                  <a:pt x="71" y="77"/>
                </a:lnTo>
                <a:lnTo>
                  <a:pt x="71" y="78"/>
                </a:lnTo>
                <a:lnTo>
                  <a:pt x="70" y="78"/>
                </a:lnTo>
                <a:lnTo>
                  <a:pt x="71" y="76"/>
                </a:lnTo>
                <a:lnTo>
                  <a:pt x="72" y="70"/>
                </a:lnTo>
                <a:lnTo>
                  <a:pt x="74" y="62"/>
                </a:lnTo>
                <a:lnTo>
                  <a:pt x="78" y="54"/>
                </a:lnTo>
                <a:lnTo>
                  <a:pt x="80" y="45"/>
                </a:lnTo>
                <a:lnTo>
                  <a:pt x="84" y="38"/>
                </a:lnTo>
                <a:lnTo>
                  <a:pt x="86" y="32"/>
                </a:lnTo>
                <a:lnTo>
                  <a:pt x="90" y="27"/>
                </a:lnTo>
                <a:lnTo>
                  <a:pt x="93" y="22"/>
                </a:lnTo>
                <a:lnTo>
                  <a:pt x="98" y="17"/>
                </a:lnTo>
                <a:lnTo>
                  <a:pt x="101" y="12"/>
                </a:lnTo>
                <a:lnTo>
                  <a:pt x="105" y="7"/>
                </a:lnTo>
                <a:lnTo>
                  <a:pt x="108" y="4"/>
                </a:lnTo>
                <a:lnTo>
                  <a:pt x="109" y="1"/>
                </a:lnTo>
                <a:lnTo>
                  <a:pt x="111" y="0"/>
                </a:lnTo>
                <a:lnTo>
                  <a:pt x="111" y="1"/>
                </a:lnTo>
                <a:lnTo>
                  <a:pt x="108" y="3"/>
                </a:lnTo>
                <a:lnTo>
                  <a:pt x="106" y="5"/>
                </a:lnTo>
                <a:lnTo>
                  <a:pt x="102" y="7"/>
                </a:lnTo>
                <a:lnTo>
                  <a:pt x="99" y="10"/>
                </a:lnTo>
                <a:lnTo>
                  <a:pt x="95" y="12"/>
                </a:lnTo>
                <a:lnTo>
                  <a:pt x="92" y="14"/>
                </a:lnTo>
                <a:lnTo>
                  <a:pt x="90" y="17"/>
                </a:lnTo>
                <a:lnTo>
                  <a:pt x="87" y="19"/>
                </a:lnTo>
                <a:lnTo>
                  <a:pt x="86" y="20"/>
                </a:lnTo>
                <a:lnTo>
                  <a:pt x="84" y="21"/>
                </a:lnTo>
                <a:lnTo>
                  <a:pt x="83" y="24"/>
                </a:lnTo>
                <a:lnTo>
                  <a:pt x="80" y="26"/>
                </a:lnTo>
                <a:lnTo>
                  <a:pt x="78" y="29"/>
                </a:lnTo>
                <a:lnTo>
                  <a:pt x="74" y="34"/>
                </a:lnTo>
                <a:lnTo>
                  <a:pt x="72" y="41"/>
                </a:lnTo>
                <a:lnTo>
                  <a:pt x="69" y="49"/>
                </a:lnTo>
                <a:lnTo>
                  <a:pt x="64" y="57"/>
                </a:lnTo>
                <a:lnTo>
                  <a:pt x="60" y="67"/>
                </a:lnTo>
                <a:lnTo>
                  <a:pt x="57" y="75"/>
                </a:lnTo>
                <a:lnTo>
                  <a:pt x="55" y="83"/>
                </a:lnTo>
                <a:lnTo>
                  <a:pt x="51" y="89"/>
                </a:lnTo>
                <a:lnTo>
                  <a:pt x="50" y="94"/>
                </a:lnTo>
                <a:lnTo>
                  <a:pt x="50" y="95"/>
                </a:lnTo>
                <a:lnTo>
                  <a:pt x="21" y="75"/>
                </a:lnTo>
                <a:lnTo>
                  <a:pt x="0" y="89"/>
                </a:lnTo>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33" name="Freeform 365">
            <a:extLst>
              <a:ext uri="{FF2B5EF4-FFF2-40B4-BE49-F238E27FC236}">
                <a16:creationId xmlns:a16="http://schemas.microsoft.com/office/drawing/2014/main" id="{614DC7A6-A549-F245-B942-EFD5AE997FBD}"/>
              </a:ext>
            </a:extLst>
          </p:cNvPr>
          <p:cNvSpPr>
            <a:spLocks/>
          </p:cNvSpPr>
          <p:nvPr/>
        </p:nvSpPr>
        <p:spPr bwMode="auto">
          <a:xfrm>
            <a:off x="1404938" y="2152650"/>
            <a:ext cx="638175" cy="565150"/>
          </a:xfrm>
          <a:custGeom>
            <a:avLst/>
            <a:gdLst>
              <a:gd name="T0" fmla="*/ 0 w 2410"/>
              <a:gd name="T1" fmla="*/ 2147483647 h 2136"/>
              <a:gd name="T2" fmla="*/ 2147483647 w 2410"/>
              <a:gd name="T3" fmla="*/ 2147483647 h 2136"/>
              <a:gd name="T4" fmla="*/ 2147483647 w 2410"/>
              <a:gd name="T5" fmla="*/ 2147483647 h 2136"/>
              <a:gd name="T6" fmla="*/ 2147483647 w 2410"/>
              <a:gd name="T7" fmla="*/ 2147483647 h 2136"/>
              <a:gd name="T8" fmla="*/ 2147483647 w 2410"/>
              <a:gd name="T9" fmla="*/ 2147483647 h 2136"/>
              <a:gd name="T10" fmla="*/ 2147483647 w 2410"/>
              <a:gd name="T11" fmla="*/ 2147483647 h 2136"/>
              <a:gd name="T12" fmla="*/ 2147483647 w 2410"/>
              <a:gd name="T13" fmla="*/ 2147483647 h 2136"/>
              <a:gd name="T14" fmla="*/ 2147483647 w 2410"/>
              <a:gd name="T15" fmla="*/ 2147483647 h 2136"/>
              <a:gd name="T16" fmla="*/ 2147483647 w 2410"/>
              <a:gd name="T17" fmla="*/ 2147483647 h 2136"/>
              <a:gd name="T18" fmla="*/ 2147483647 w 2410"/>
              <a:gd name="T19" fmla="*/ 2147483647 h 2136"/>
              <a:gd name="T20" fmla="*/ 2147483647 w 2410"/>
              <a:gd name="T21" fmla="*/ 0 h 2136"/>
              <a:gd name="T22" fmla="*/ 2147483647 w 2410"/>
              <a:gd name="T23" fmla="*/ 2147483647 h 2136"/>
              <a:gd name="T24" fmla="*/ 2147483647 w 2410"/>
              <a:gd name="T25" fmla="*/ 2147483647 h 2136"/>
              <a:gd name="T26" fmla="*/ 2147483647 w 2410"/>
              <a:gd name="T27" fmla="*/ 2147483647 h 2136"/>
              <a:gd name="T28" fmla="*/ 2147483647 w 2410"/>
              <a:gd name="T29" fmla="*/ 2147483647 h 2136"/>
              <a:gd name="T30" fmla="*/ 2147483647 w 2410"/>
              <a:gd name="T31" fmla="*/ 2147483647 h 2136"/>
              <a:gd name="T32" fmla="*/ 2147483647 w 2410"/>
              <a:gd name="T33" fmla="*/ 2147483647 h 2136"/>
              <a:gd name="T34" fmla="*/ 2147483647 w 2410"/>
              <a:gd name="T35" fmla="*/ 2147483647 h 2136"/>
              <a:gd name="T36" fmla="*/ 2147483647 w 2410"/>
              <a:gd name="T37" fmla="*/ 2147483647 h 2136"/>
              <a:gd name="T38" fmla="*/ 2147483647 w 2410"/>
              <a:gd name="T39" fmla="*/ 2147483647 h 2136"/>
              <a:gd name="T40" fmla="*/ 2147483647 w 2410"/>
              <a:gd name="T41" fmla="*/ 2147483647 h 2136"/>
              <a:gd name="T42" fmla="*/ 2147483647 w 2410"/>
              <a:gd name="T43" fmla="*/ 2147483647 h 2136"/>
              <a:gd name="T44" fmla="*/ 2147483647 w 2410"/>
              <a:gd name="T45" fmla="*/ 2147483647 h 2136"/>
              <a:gd name="T46" fmla="*/ 2147483647 w 2410"/>
              <a:gd name="T47" fmla="*/ 2147483647 h 2136"/>
              <a:gd name="T48" fmla="*/ 2147483647 w 2410"/>
              <a:gd name="T49" fmla="*/ 2147483647 h 2136"/>
              <a:gd name="T50" fmla="*/ 2147483647 w 2410"/>
              <a:gd name="T51" fmla="*/ 2147483647 h 2136"/>
              <a:gd name="T52" fmla="*/ 2147483647 w 2410"/>
              <a:gd name="T53" fmla="*/ 2147483647 h 2136"/>
              <a:gd name="T54" fmla="*/ 2147483647 w 2410"/>
              <a:gd name="T55" fmla="*/ 2147483647 h 2136"/>
              <a:gd name="T56" fmla="*/ 2147483647 w 2410"/>
              <a:gd name="T57" fmla="*/ 2147483647 h 2136"/>
              <a:gd name="T58" fmla="*/ 2147483647 w 2410"/>
              <a:gd name="T59" fmla="*/ 2147483647 h 2136"/>
              <a:gd name="T60" fmla="*/ 2147483647 w 2410"/>
              <a:gd name="T61" fmla="*/ 2147483647 h 2136"/>
              <a:gd name="T62" fmla="*/ 2147483647 w 2410"/>
              <a:gd name="T63" fmla="*/ 2147483647 h 2136"/>
              <a:gd name="T64" fmla="*/ 2147483647 w 2410"/>
              <a:gd name="T65" fmla="*/ 2147483647 h 2136"/>
              <a:gd name="T66" fmla="*/ 2147483647 w 2410"/>
              <a:gd name="T67" fmla="*/ 2147483647 h 2136"/>
              <a:gd name="T68" fmla="*/ 0 w 2410"/>
              <a:gd name="T69" fmla="*/ 2147483647 h 21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410"/>
              <a:gd name="T106" fmla="*/ 0 h 2136"/>
              <a:gd name="T107" fmla="*/ 2410 w 2410"/>
              <a:gd name="T108" fmla="*/ 2136 h 21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410" h="2136">
                <a:moveTo>
                  <a:pt x="0" y="1269"/>
                </a:moveTo>
                <a:lnTo>
                  <a:pt x="0" y="868"/>
                </a:lnTo>
                <a:lnTo>
                  <a:pt x="666" y="868"/>
                </a:lnTo>
                <a:lnTo>
                  <a:pt x="719" y="833"/>
                </a:lnTo>
                <a:lnTo>
                  <a:pt x="771" y="796"/>
                </a:lnTo>
                <a:lnTo>
                  <a:pt x="830" y="752"/>
                </a:lnTo>
                <a:lnTo>
                  <a:pt x="875" y="716"/>
                </a:lnTo>
                <a:lnTo>
                  <a:pt x="919" y="681"/>
                </a:lnTo>
                <a:lnTo>
                  <a:pt x="977" y="628"/>
                </a:lnTo>
                <a:lnTo>
                  <a:pt x="1012" y="595"/>
                </a:lnTo>
                <a:lnTo>
                  <a:pt x="1046" y="562"/>
                </a:lnTo>
                <a:lnTo>
                  <a:pt x="1088" y="519"/>
                </a:lnTo>
                <a:lnTo>
                  <a:pt x="1129" y="475"/>
                </a:lnTo>
                <a:lnTo>
                  <a:pt x="1151" y="450"/>
                </a:lnTo>
                <a:lnTo>
                  <a:pt x="1176" y="420"/>
                </a:lnTo>
                <a:lnTo>
                  <a:pt x="1198" y="391"/>
                </a:lnTo>
                <a:lnTo>
                  <a:pt x="1219" y="361"/>
                </a:lnTo>
                <a:lnTo>
                  <a:pt x="1241" y="328"/>
                </a:lnTo>
                <a:lnTo>
                  <a:pt x="1263" y="293"/>
                </a:lnTo>
                <a:lnTo>
                  <a:pt x="1290" y="242"/>
                </a:lnTo>
                <a:lnTo>
                  <a:pt x="1155" y="133"/>
                </a:lnTo>
                <a:lnTo>
                  <a:pt x="1706" y="0"/>
                </a:lnTo>
                <a:lnTo>
                  <a:pt x="1706" y="567"/>
                </a:lnTo>
                <a:lnTo>
                  <a:pt x="1574" y="465"/>
                </a:lnTo>
                <a:lnTo>
                  <a:pt x="1549" y="507"/>
                </a:lnTo>
                <a:lnTo>
                  <a:pt x="1523" y="549"/>
                </a:lnTo>
                <a:lnTo>
                  <a:pt x="1489" y="593"/>
                </a:lnTo>
                <a:lnTo>
                  <a:pt x="1455" y="634"/>
                </a:lnTo>
                <a:lnTo>
                  <a:pt x="1422" y="672"/>
                </a:lnTo>
                <a:lnTo>
                  <a:pt x="1389" y="710"/>
                </a:lnTo>
                <a:lnTo>
                  <a:pt x="1356" y="744"/>
                </a:lnTo>
                <a:lnTo>
                  <a:pt x="1316" y="781"/>
                </a:lnTo>
                <a:lnTo>
                  <a:pt x="1272" y="817"/>
                </a:lnTo>
                <a:lnTo>
                  <a:pt x="1212" y="867"/>
                </a:lnTo>
                <a:lnTo>
                  <a:pt x="1907" y="866"/>
                </a:lnTo>
                <a:lnTo>
                  <a:pt x="1907" y="666"/>
                </a:lnTo>
                <a:lnTo>
                  <a:pt x="2410" y="1067"/>
                </a:lnTo>
                <a:lnTo>
                  <a:pt x="1907" y="1469"/>
                </a:lnTo>
                <a:lnTo>
                  <a:pt x="1907" y="1268"/>
                </a:lnTo>
                <a:lnTo>
                  <a:pt x="1208" y="1266"/>
                </a:lnTo>
                <a:lnTo>
                  <a:pt x="1265" y="1313"/>
                </a:lnTo>
                <a:lnTo>
                  <a:pt x="1311" y="1352"/>
                </a:lnTo>
                <a:lnTo>
                  <a:pt x="1345" y="1382"/>
                </a:lnTo>
                <a:lnTo>
                  <a:pt x="1372" y="1410"/>
                </a:lnTo>
                <a:lnTo>
                  <a:pt x="1403" y="1440"/>
                </a:lnTo>
                <a:lnTo>
                  <a:pt x="1431" y="1471"/>
                </a:lnTo>
                <a:lnTo>
                  <a:pt x="1463" y="1508"/>
                </a:lnTo>
                <a:lnTo>
                  <a:pt x="1497" y="1551"/>
                </a:lnTo>
                <a:lnTo>
                  <a:pt x="1525" y="1594"/>
                </a:lnTo>
                <a:lnTo>
                  <a:pt x="1551" y="1634"/>
                </a:lnTo>
                <a:lnTo>
                  <a:pt x="1574" y="1674"/>
                </a:lnTo>
                <a:lnTo>
                  <a:pt x="1705" y="1570"/>
                </a:lnTo>
                <a:lnTo>
                  <a:pt x="1705" y="2136"/>
                </a:lnTo>
                <a:lnTo>
                  <a:pt x="1152" y="2005"/>
                </a:lnTo>
                <a:lnTo>
                  <a:pt x="1291" y="1896"/>
                </a:lnTo>
                <a:lnTo>
                  <a:pt x="1263" y="1845"/>
                </a:lnTo>
                <a:lnTo>
                  <a:pt x="1232" y="1793"/>
                </a:lnTo>
                <a:lnTo>
                  <a:pt x="1186" y="1729"/>
                </a:lnTo>
                <a:lnTo>
                  <a:pt x="1155" y="1690"/>
                </a:lnTo>
                <a:lnTo>
                  <a:pt x="1121" y="1653"/>
                </a:lnTo>
                <a:lnTo>
                  <a:pt x="1089" y="1619"/>
                </a:lnTo>
                <a:lnTo>
                  <a:pt x="1045" y="1574"/>
                </a:lnTo>
                <a:lnTo>
                  <a:pt x="1011" y="1540"/>
                </a:lnTo>
                <a:lnTo>
                  <a:pt x="957" y="1490"/>
                </a:lnTo>
                <a:lnTo>
                  <a:pt x="908" y="1449"/>
                </a:lnTo>
                <a:lnTo>
                  <a:pt x="854" y="1404"/>
                </a:lnTo>
                <a:lnTo>
                  <a:pt x="797" y="1360"/>
                </a:lnTo>
                <a:lnTo>
                  <a:pt x="739" y="1320"/>
                </a:lnTo>
                <a:lnTo>
                  <a:pt x="663" y="1269"/>
                </a:lnTo>
                <a:lnTo>
                  <a:pt x="0" y="12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34" name="Freeform 366">
            <a:extLst>
              <a:ext uri="{FF2B5EF4-FFF2-40B4-BE49-F238E27FC236}">
                <a16:creationId xmlns:a16="http://schemas.microsoft.com/office/drawing/2014/main" id="{CD35807C-4C63-7341-BEAF-3236F7588990}"/>
              </a:ext>
            </a:extLst>
          </p:cNvPr>
          <p:cNvSpPr>
            <a:spLocks/>
          </p:cNvSpPr>
          <p:nvPr/>
        </p:nvSpPr>
        <p:spPr bwMode="auto">
          <a:xfrm>
            <a:off x="1404938" y="2152650"/>
            <a:ext cx="638175" cy="565150"/>
          </a:xfrm>
          <a:custGeom>
            <a:avLst/>
            <a:gdLst>
              <a:gd name="T0" fmla="*/ 0 w 2410"/>
              <a:gd name="T1" fmla="*/ 2147483647 h 2136"/>
              <a:gd name="T2" fmla="*/ 2147483647 w 2410"/>
              <a:gd name="T3" fmla="*/ 2147483647 h 2136"/>
              <a:gd name="T4" fmla="*/ 2147483647 w 2410"/>
              <a:gd name="T5" fmla="*/ 2147483647 h 2136"/>
              <a:gd name="T6" fmla="*/ 2147483647 w 2410"/>
              <a:gd name="T7" fmla="*/ 2147483647 h 2136"/>
              <a:gd name="T8" fmla="*/ 2147483647 w 2410"/>
              <a:gd name="T9" fmla="*/ 2147483647 h 2136"/>
              <a:gd name="T10" fmla="*/ 2147483647 w 2410"/>
              <a:gd name="T11" fmla="*/ 2147483647 h 2136"/>
              <a:gd name="T12" fmla="*/ 2147483647 w 2410"/>
              <a:gd name="T13" fmla="*/ 2147483647 h 2136"/>
              <a:gd name="T14" fmla="*/ 2147483647 w 2410"/>
              <a:gd name="T15" fmla="*/ 2147483647 h 2136"/>
              <a:gd name="T16" fmla="*/ 2147483647 w 2410"/>
              <a:gd name="T17" fmla="*/ 2147483647 h 2136"/>
              <a:gd name="T18" fmla="*/ 2147483647 w 2410"/>
              <a:gd name="T19" fmla="*/ 2147483647 h 2136"/>
              <a:gd name="T20" fmla="*/ 2147483647 w 2410"/>
              <a:gd name="T21" fmla="*/ 0 h 2136"/>
              <a:gd name="T22" fmla="*/ 2147483647 w 2410"/>
              <a:gd name="T23" fmla="*/ 2147483647 h 2136"/>
              <a:gd name="T24" fmla="*/ 2147483647 w 2410"/>
              <a:gd name="T25" fmla="*/ 2147483647 h 2136"/>
              <a:gd name="T26" fmla="*/ 2147483647 w 2410"/>
              <a:gd name="T27" fmla="*/ 2147483647 h 2136"/>
              <a:gd name="T28" fmla="*/ 2147483647 w 2410"/>
              <a:gd name="T29" fmla="*/ 2147483647 h 2136"/>
              <a:gd name="T30" fmla="*/ 2147483647 w 2410"/>
              <a:gd name="T31" fmla="*/ 2147483647 h 2136"/>
              <a:gd name="T32" fmla="*/ 2147483647 w 2410"/>
              <a:gd name="T33" fmla="*/ 2147483647 h 2136"/>
              <a:gd name="T34" fmla="*/ 2147483647 w 2410"/>
              <a:gd name="T35" fmla="*/ 2147483647 h 2136"/>
              <a:gd name="T36" fmla="*/ 2147483647 w 2410"/>
              <a:gd name="T37" fmla="*/ 2147483647 h 2136"/>
              <a:gd name="T38" fmla="*/ 2147483647 w 2410"/>
              <a:gd name="T39" fmla="*/ 2147483647 h 2136"/>
              <a:gd name="T40" fmla="*/ 2147483647 w 2410"/>
              <a:gd name="T41" fmla="*/ 2147483647 h 2136"/>
              <a:gd name="T42" fmla="*/ 2147483647 w 2410"/>
              <a:gd name="T43" fmla="*/ 2147483647 h 2136"/>
              <a:gd name="T44" fmla="*/ 2147483647 w 2410"/>
              <a:gd name="T45" fmla="*/ 2147483647 h 2136"/>
              <a:gd name="T46" fmla="*/ 2147483647 w 2410"/>
              <a:gd name="T47" fmla="*/ 2147483647 h 2136"/>
              <a:gd name="T48" fmla="*/ 2147483647 w 2410"/>
              <a:gd name="T49" fmla="*/ 2147483647 h 2136"/>
              <a:gd name="T50" fmla="*/ 2147483647 w 2410"/>
              <a:gd name="T51" fmla="*/ 2147483647 h 2136"/>
              <a:gd name="T52" fmla="*/ 2147483647 w 2410"/>
              <a:gd name="T53" fmla="*/ 2147483647 h 2136"/>
              <a:gd name="T54" fmla="*/ 2147483647 w 2410"/>
              <a:gd name="T55" fmla="*/ 2147483647 h 2136"/>
              <a:gd name="T56" fmla="*/ 2147483647 w 2410"/>
              <a:gd name="T57" fmla="*/ 2147483647 h 2136"/>
              <a:gd name="T58" fmla="*/ 2147483647 w 2410"/>
              <a:gd name="T59" fmla="*/ 2147483647 h 2136"/>
              <a:gd name="T60" fmla="*/ 2147483647 w 2410"/>
              <a:gd name="T61" fmla="*/ 2147483647 h 2136"/>
              <a:gd name="T62" fmla="*/ 2147483647 w 2410"/>
              <a:gd name="T63" fmla="*/ 2147483647 h 2136"/>
              <a:gd name="T64" fmla="*/ 2147483647 w 2410"/>
              <a:gd name="T65" fmla="*/ 2147483647 h 2136"/>
              <a:gd name="T66" fmla="*/ 2147483647 w 2410"/>
              <a:gd name="T67" fmla="*/ 2147483647 h 2136"/>
              <a:gd name="T68" fmla="*/ 0 w 2410"/>
              <a:gd name="T69" fmla="*/ 2147483647 h 21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410"/>
              <a:gd name="T106" fmla="*/ 0 h 2136"/>
              <a:gd name="T107" fmla="*/ 2410 w 2410"/>
              <a:gd name="T108" fmla="*/ 2136 h 21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410" h="2136">
                <a:moveTo>
                  <a:pt x="0" y="1269"/>
                </a:moveTo>
                <a:lnTo>
                  <a:pt x="0" y="868"/>
                </a:lnTo>
                <a:lnTo>
                  <a:pt x="666" y="868"/>
                </a:lnTo>
                <a:lnTo>
                  <a:pt x="719" y="833"/>
                </a:lnTo>
                <a:lnTo>
                  <a:pt x="771" y="796"/>
                </a:lnTo>
                <a:lnTo>
                  <a:pt x="830" y="752"/>
                </a:lnTo>
                <a:lnTo>
                  <a:pt x="875" y="716"/>
                </a:lnTo>
                <a:lnTo>
                  <a:pt x="919" y="681"/>
                </a:lnTo>
                <a:lnTo>
                  <a:pt x="977" y="628"/>
                </a:lnTo>
                <a:lnTo>
                  <a:pt x="1012" y="595"/>
                </a:lnTo>
                <a:lnTo>
                  <a:pt x="1046" y="562"/>
                </a:lnTo>
                <a:lnTo>
                  <a:pt x="1088" y="519"/>
                </a:lnTo>
                <a:lnTo>
                  <a:pt x="1129" y="475"/>
                </a:lnTo>
                <a:lnTo>
                  <a:pt x="1151" y="450"/>
                </a:lnTo>
                <a:lnTo>
                  <a:pt x="1176" y="420"/>
                </a:lnTo>
                <a:lnTo>
                  <a:pt x="1198" y="391"/>
                </a:lnTo>
                <a:lnTo>
                  <a:pt x="1219" y="361"/>
                </a:lnTo>
                <a:lnTo>
                  <a:pt x="1241" y="328"/>
                </a:lnTo>
                <a:lnTo>
                  <a:pt x="1263" y="293"/>
                </a:lnTo>
                <a:lnTo>
                  <a:pt x="1290" y="242"/>
                </a:lnTo>
                <a:lnTo>
                  <a:pt x="1155" y="133"/>
                </a:lnTo>
                <a:lnTo>
                  <a:pt x="1706" y="0"/>
                </a:lnTo>
                <a:lnTo>
                  <a:pt x="1706" y="567"/>
                </a:lnTo>
                <a:lnTo>
                  <a:pt x="1574" y="465"/>
                </a:lnTo>
                <a:lnTo>
                  <a:pt x="1549" y="507"/>
                </a:lnTo>
                <a:lnTo>
                  <a:pt x="1523" y="549"/>
                </a:lnTo>
                <a:lnTo>
                  <a:pt x="1489" y="593"/>
                </a:lnTo>
                <a:lnTo>
                  <a:pt x="1455" y="634"/>
                </a:lnTo>
                <a:lnTo>
                  <a:pt x="1422" y="672"/>
                </a:lnTo>
                <a:lnTo>
                  <a:pt x="1389" y="710"/>
                </a:lnTo>
                <a:lnTo>
                  <a:pt x="1356" y="744"/>
                </a:lnTo>
                <a:lnTo>
                  <a:pt x="1316" y="781"/>
                </a:lnTo>
                <a:lnTo>
                  <a:pt x="1272" y="817"/>
                </a:lnTo>
                <a:lnTo>
                  <a:pt x="1212" y="867"/>
                </a:lnTo>
                <a:lnTo>
                  <a:pt x="1907" y="866"/>
                </a:lnTo>
                <a:lnTo>
                  <a:pt x="1907" y="666"/>
                </a:lnTo>
                <a:lnTo>
                  <a:pt x="2410" y="1067"/>
                </a:lnTo>
                <a:lnTo>
                  <a:pt x="1907" y="1469"/>
                </a:lnTo>
                <a:lnTo>
                  <a:pt x="1907" y="1268"/>
                </a:lnTo>
                <a:lnTo>
                  <a:pt x="1208" y="1266"/>
                </a:lnTo>
                <a:lnTo>
                  <a:pt x="1265" y="1313"/>
                </a:lnTo>
                <a:lnTo>
                  <a:pt x="1311" y="1352"/>
                </a:lnTo>
                <a:lnTo>
                  <a:pt x="1345" y="1382"/>
                </a:lnTo>
                <a:lnTo>
                  <a:pt x="1372" y="1410"/>
                </a:lnTo>
                <a:lnTo>
                  <a:pt x="1403" y="1440"/>
                </a:lnTo>
                <a:lnTo>
                  <a:pt x="1431" y="1471"/>
                </a:lnTo>
                <a:lnTo>
                  <a:pt x="1463" y="1508"/>
                </a:lnTo>
                <a:lnTo>
                  <a:pt x="1497" y="1551"/>
                </a:lnTo>
                <a:lnTo>
                  <a:pt x="1525" y="1594"/>
                </a:lnTo>
                <a:lnTo>
                  <a:pt x="1551" y="1634"/>
                </a:lnTo>
                <a:lnTo>
                  <a:pt x="1574" y="1674"/>
                </a:lnTo>
                <a:lnTo>
                  <a:pt x="1705" y="1570"/>
                </a:lnTo>
                <a:lnTo>
                  <a:pt x="1705" y="2136"/>
                </a:lnTo>
                <a:lnTo>
                  <a:pt x="1152" y="2005"/>
                </a:lnTo>
                <a:lnTo>
                  <a:pt x="1291" y="1896"/>
                </a:lnTo>
                <a:lnTo>
                  <a:pt x="1263" y="1845"/>
                </a:lnTo>
                <a:lnTo>
                  <a:pt x="1232" y="1793"/>
                </a:lnTo>
                <a:lnTo>
                  <a:pt x="1186" y="1729"/>
                </a:lnTo>
                <a:lnTo>
                  <a:pt x="1155" y="1690"/>
                </a:lnTo>
                <a:lnTo>
                  <a:pt x="1121" y="1653"/>
                </a:lnTo>
                <a:lnTo>
                  <a:pt x="1089" y="1619"/>
                </a:lnTo>
                <a:lnTo>
                  <a:pt x="1045" y="1574"/>
                </a:lnTo>
                <a:lnTo>
                  <a:pt x="1011" y="1540"/>
                </a:lnTo>
                <a:lnTo>
                  <a:pt x="957" y="1490"/>
                </a:lnTo>
                <a:lnTo>
                  <a:pt x="908" y="1449"/>
                </a:lnTo>
                <a:lnTo>
                  <a:pt x="854" y="1404"/>
                </a:lnTo>
                <a:lnTo>
                  <a:pt x="797" y="1360"/>
                </a:lnTo>
                <a:lnTo>
                  <a:pt x="739" y="1320"/>
                </a:lnTo>
                <a:lnTo>
                  <a:pt x="663" y="1269"/>
                </a:lnTo>
                <a:lnTo>
                  <a:pt x="0" y="1269"/>
                </a:lnTo>
              </a:path>
            </a:pathLst>
          </a:custGeom>
          <a:solidFill>
            <a:schemeClr val="accent1"/>
          </a:solidFill>
          <a:ln w="9525">
            <a:solidFill>
              <a:schemeClr val="accent1"/>
            </a:solidFill>
            <a:round/>
            <a:headEnd/>
            <a:tailEnd/>
          </a:ln>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08835" name="Text Box 367">
            <a:extLst>
              <a:ext uri="{FF2B5EF4-FFF2-40B4-BE49-F238E27FC236}">
                <a16:creationId xmlns:a16="http://schemas.microsoft.com/office/drawing/2014/main" id="{0F2C575D-EBF1-B542-9F93-1A0E565F2ED1}"/>
              </a:ext>
            </a:extLst>
          </p:cNvPr>
          <p:cNvSpPr txBox="1">
            <a:spLocks noChangeArrowheads="1"/>
          </p:cNvSpPr>
          <p:nvPr/>
        </p:nvSpPr>
        <p:spPr bwMode="auto">
          <a:xfrm>
            <a:off x="2892425" y="1603375"/>
            <a:ext cx="5953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wrap="none">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sz="1600">
                <a:solidFill>
                  <a:schemeClr val="tx1"/>
                </a:solidFill>
                <a:latin typeface="Arial" panose="020B0604020202020204" pitchFamily="34" charset="0"/>
              </a:rPr>
              <a:t>愿景</a:t>
            </a:r>
            <a:endParaRPr lang="en-US" altLang="zh-CN" sz="1600">
              <a:solidFill>
                <a:schemeClr val="tx1"/>
              </a:solidFill>
              <a:latin typeface="Arial" panose="020B0604020202020204" pitchFamily="34" charset="0"/>
            </a:endParaRPr>
          </a:p>
        </p:txBody>
      </p:sp>
      <p:sp>
        <p:nvSpPr>
          <p:cNvPr id="108836" name="Rectangle 368">
            <a:extLst>
              <a:ext uri="{FF2B5EF4-FFF2-40B4-BE49-F238E27FC236}">
                <a16:creationId xmlns:a16="http://schemas.microsoft.com/office/drawing/2014/main" id="{ECF9ABEC-4DA5-0A42-B2A1-5808D919A558}"/>
              </a:ext>
            </a:extLst>
          </p:cNvPr>
          <p:cNvSpPr>
            <a:spLocks noChangeArrowheads="1"/>
          </p:cNvSpPr>
          <p:nvPr/>
        </p:nvSpPr>
        <p:spPr bwMode="auto">
          <a:xfrm>
            <a:off x="1785938" y="3155950"/>
            <a:ext cx="15668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1600"/>
              <a:t>用例模型</a:t>
            </a:r>
            <a:endParaRPr lang="en-US" altLang="zh-CN" sz="1600"/>
          </a:p>
        </p:txBody>
      </p:sp>
      <p:sp>
        <p:nvSpPr>
          <p:cNvPr id="108837" name="Rectangle 369">
            <a:extLst>
              <a:ext uri="{FF2B5EF4-FFF2-40B4-BE49-F238E27FC236}">
                <a16:creationId xmlns:a16="http://schemas.microsoft.com/office/drawing/2014/main" id="{CEDFE7EA-8AD7-974C-B2E4-8FDF0A5FAFA7}"/>
              </a:ext>
            </a:extLst>
          </p:cNvPr>
          <p:cNvSpPr>
            <a:spLocks noChangeArrowheads="1"/>
          </p:cNvSpPr>
          <p:nvPr/>
        </p:nvSpPr>
        <p:spPr bwMode="auto">
          <a:xfrm>
            <a:off x="3335338" y="3155950"/>
            <a:ext cx="15668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1600"/>
              <a:t>补充性规约</a:t>
            </a:r>
            <a:endParaRPr lang="en-US" altLang="zh-CN" sz="1600"/>
          </a:p>
        </p:txBody>
      </p:sp>
      <p:sp>
        <p:nvSpPr>
          <p:cNvPr id="108838" name="Rectangle 370">
            <a:extLst>
              <a:ext uri="{FF2B5EF4-FFF2-40B4-BE49-F238E27FC236}">
                <a16:creationId xmlns:a16="http://schemas.microsoft.com/office/drawing/2014/main" id="{2A500B95-84FE-3744-B7B5-D8B71F4E3ACB}"/>
              </a:ext>
            </a:extLst>
          </p:cNvPr>
          <p:cNvSpPr>
            <a:spLocks noChangeArrowheads="1"/>
          </p:cNvSpPr>
          <p:nvPr/>
        </p:nvSpPr>
        <p:spPr bwMode="auto">
          <a:xfrm>
            <a:off x="76200" y="2647950"/>
            <a:ext cx="156686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1600"/>
              <a:t>项目干系人</a:t>
            </a:r>
            <a:endParaRPr lang="en-US" altLang="zh-CN" sz="1600"/>
          </a:p>
          <a:p>
            <a:pPr algn="ctr" eaLnBrk="1" hangingPunct="1"/>
            <a:r>
              <a:rPr lang="zh-CN" altLang="en-US" sz="1600"/>
              <a:t>需求</a:t>
            </a:r>
            <a:endParaRPr lang="en-US" altLang="zh-CN" sz="1600"/>
          </a:p>
        </p:txBody>
      </p:sp>
      <p:sp>
        <p:nvSpPr>
          <p:cNvPr id="108839" name="Line 376">
            <a:extLst>
              <a:ext uri="{FF2B5EF4-FFF2-40B4-BE49-F238E27FC236}">
                <a16:creationId xmlns:a16="http://schemas.microsoft.com/office/drawing/2014/main" id="{C9316D0F-775B-384C-B64F-739FD61616B0}"/>
              </a:ext>
            </a:extLst>
          </p:cNvPr>
          <p:cNvSpPr>
            <a:spLocks noChangeShapeType="1"/>
          </p:cNvSpPr>
          <p:nvPr/>
        </p:nvSpPr>
        <p:spPr bwMode="auto">
          <a:xfrm flipV="1">
            <a:off x="2470150" y="2876550"/>
            <a:ext cx="77788" cy="127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sp>
        <p:nvSpPr>
          <p:cNvPr id="108840" name="Line 377">
            <a:extLst>
              <a:ext uri="{FF2B5EF4-FFF2-40B4-BE49-F238E27FC236}">
                <a16:creationId xmlns:a16="http://schemas.microsoft.com/office/drawing/2014/main" id="{DDF64AD6-E9E4-1145-AFC2-DE7C458889C3}"/>
              </a:ext>
            </a:extLst>
          </p:cNvPr>
          <p:cNvSpPr>
            <a:spLocks noChangeShapeType="1"/>
          </p:cNvSpPr>
          <p:nvPr/>
        </p:nvSpPr>
        <p:spPr bwMode="auto">
          <a:xfrm flipH="1" flipV="1">
            <a:off x="2641600" y="2878138"/>
            <a:ext cx="77788" cy="127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1CC733C-37BC-2C4B-B46A-5DE4CDE647F3}"/>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24D05DAA-6E8A-9B45-AA20-69F72EDC8025}" type="slidenum">
              <a:rPr kumimoji="0" lang="en-US" altLang="ko-KR" b="0">
                <a:solidFill>
                  <a:srgbClr val="FFFFFF"/>
                </a:solidFill>
                <a:latin typeface="Gulim" panose="020B0600000101010101" pitchFamily="34" charset="-127"/>
                <a:ea typeface="Gulim" panose="020B0600000101010101" pitchFamily="34" charset="-127"/>
              </a:rPr>
              <a:pPr eaLnBrk="1" hangingPunct="1"/>
              <a:t>96</a:t>
            </a:fld>
            <a:endParaRPr kumimoji="0" lang="en-US" altLang="ko-KR" b="0">
              <a:solidFill>
                <a:srgbClr val="FFFFFF"/>
              </a:solidFill>
              <a:latin typeface="Gulim" panose="020B0600000101010101" pitchFamily="34" charset="-127"/>
              <a:ea typeface="Gulim" panose="020B0600000101010101" pitchFamily="34" charset="-127"/>
            </a:endParaRPr>
          </a:p>
        </p:txBody>
      </p:sp>
      <p:sp>
        <p:nvSpPr>
          <p:cNvPr id="109571" name="TextBox 3">
            <a:extLst>
              <a:ext uri="{FF2B5EF4-FFF2-40B4-BE49-F238E27FC236}">
                <a16:creationId xmlns:a16="http://schemas.microsoft.com/office/drawing/2014/main" id="{86844F46-FA58-3640-BD31-8DD0711FFCB2}"/>
              </a:ext>
            </a:extLst>
          </p:cNvPr>
          <p:cNvSpPr txBox="1">
            <a:spLocks noChangeArrowheads="1"/>
          </p:cNvSpPr>
          <p:nvPr/>
        </p:nvSpPr>
        <p:spPr bwMode="auto">
          <a:xfrm>
            <a:off x="1116013" y="115888"/>
            <a:ext cx="7127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algn="ctr" eaLnBrk="1" hangingPunct="1"/>
            <a:r>
              <a:rPr lang="zh-CN" altLang="en-US" sz="3600">
                <a:solidFill>
                  <a:schemeClr val="bg1"/>
                </a:solidFill>
              </a:rPr>
              <a:t>九个规程</a:t>
            </a:r>
          </a:p>
        </p:txBody>
      </p:sp>
      <p:sp>
        <p:nvSpPr>
          <p:cNvPr id="109572" name="TextBox 4">
            <a:extLst>
              <a:ext uri="{FF2B5EF4-FFF2-40B4-BE49-F238E27FC236}">
                <a16:creationId xmlns:a16="http://schemas.microsoft.com/office/drawing/2014/main" id="{C480689A-AE7B-0E41-A4C2-BC6912B72C67}"/>
              </a:ext>
            </a:extLst>
          </p:cNvPr>
          <p:cNvSpPr txBox="1">
            <a:spLocks noChangeArrowheads="1"/>
          </p:cNvSpPr>
          <p:nvPr/>
        </p:nvSpPr>
        <p:spPr bwMode="auto">
          <a:xfrm>
            <a:off x="2627313" y="1531938"/>
            <a:ext cx="4465637" cy="498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5000"/>
              </a:lnSpc>
              <a:buFont typeface="Gulim" panose="020B0600000101010101" pitchFamily="34" charset="-127"/>
              <a:buAutoNum type="circleNumDbPlain"/>
            </a:pPr>
            <a:r>
              <a:rPr lang="zh-CN" altLang="en-US" sz="2400">
                <a:solidFill>
                  <a:schemeClr val="tx1"/>
                </a:solidFill>
              </a:rPr>
              <a:t>需求规程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业务建模规程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配置和变更管理规程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环境规程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项目管理规程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分析与设计规程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实施规程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测试规程</a:t>
            </a:r>
            <a:endParaRPr lang="en-US" altLang="zh-CN" sz="2400">
              <a:solidFill>
                <a:schemeClr val="tx1"/>
              </a:solidFill>
            </a:endParaRPr>
          </a:p>
          <a:p>
            <a:pPr eaLnBrk="1" hangingPunct="1">
              <a:lnSpc>
                <a:spcPct val="125000"/>
              </a:lnSpc>
              <a:buFont typeface="Gulim" panose="020B0600000101010101" pitchFamily="34" charset="-127"/>
              <a:buAutoNum type="circleNumDbPlain"/>
            </a:pPr>
            <a:r>
              <a:rPr lang="zh-CN" altLang="en-US" sz="2400">
                <a:solidFill>
                  <a:schemeClr val="tx1"/>
                </a:solidFill>
              </a:rPr>
              <a:t>部署规程</a:t>
            </a:r>
            <a:endParaRPr lang="en-US" altLang="zh-CN" sz="2400">
              <a:solidFill>
                <a:schemeClr val="tx1"/>
              </a:solidFill>
            </a:endParaRPr>
          </a:p>
          <a:p>
            <a:pPr eaLnBrk="1" hangingPunct="1">
              <a:buFont typeface="Arial" panose="020B0604020202020204" pitchFamily="34" charset="0"/>
              <a:buChar char="•"/>
            </a:pPr>
            <a:endParaRPr lang="en-US" altLang="zh-CN" sz="2400">
              <a:solidFill>
                <a:schemeClr val="tx1"/>
              </a:solidFill>
            </a:endParaRPr>
          </a:p>
          <a:p>
            <a:pPr eaLnBrk="1" hangingPunct="1">
              <a:buFont typeface="Arial" panose="020B0604020202020204" pitchFamily="34" charset="0"/>
              <a:buChar char="•"/>
            </a:pPr>
            <a:endParaRPr lang="zh-CN" altLang="en-US" sz="2400">
              <a:solidFill>
                <a:schemeClr val="tx1"/>
              </a:solidFill>
            </a:endParaRPr>
          </a:p>
        </p:txBody>
      </p:sp>
      <p:sp>
        <p:nvSpPr>
          <p:cNvPr id="4" name="右箭头 3">
            <a:extLst>
              <a:ext uri="{FF2B5EF4-FFF2-40B4-BE49-F238E27FC236}">
                <a16:creationId xmlns:a16="http://schemas.microsoft.com/office/drawing/2014/main" id="{8A6905EF-F3E4-6F48-9534-D52F54BC04E4}"/>
              </a:ext>
            </a:extLst>
          </p:cNvPr>
          <p:cNvSpPr/>
          <p:nvPr/>
        </p:nvSpPr>
        <p:spPr bwMode="auto">
          <a:xfrm>
            <a:off x="1814513" y="2062163"/>
            <a:ext cx="508000" cy="50323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spAutoFit/>
          </a:bodyPr>
          <a:lstStyle/>
          <a:p>
            <a:pPr>
              <a:buFont typeface="Wingdings" pitchFamily="2" charset="2"/>
              <a:buNone/>
              <a:defRPr/>
            </a:pPr>
            <a:endParaRPr lang="zh-CN" altLang="en-US">
              <a:solidFill>
                <a:srgbClr val="0033CC"/>
              </a:solidFill>
              <a:latin typeface="宋体" pitchFamily="2" charset="-122"/>
              <a:ea typeface="宋体" pitchFamily="2" charset="-122"/>
            </a:endParaRPr>
          </a:p>
        </p:txBody>
      </p:sp>
      <p:sp>
        <p:nvSpPr>
          <p:cNvPr id="109574" name="AutoShape 6">
            <a:extLst>
              <a:ext uri="{FF2B5EF4-FFF2-40B4-BE49-F238E27FC236}">
                <a16:creationId xmlns:a16="http://schemas.microsoft.com/office/drawing/2014/main" id="{2D4EDEF1-404C-5C4A-AFCF-7472153845AF}"/>
              </a:ext>
            </a:extLst>
          </p:cNvPr>
          <p:cNvSpPr>
            <a:spLocks noChangeArrowheads="1"/>
          </p:cNvSpPr>
          <p:nvPr/>
        </p:nvSpPr>
        <p:spPr bwMode="gray">
          <a:xfrm>
            <a:off x="333375" y="1341438"/>
            <a:ext cx="8353425" cy="4751387"/>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lnSpc>
                <a:spcPct val="120000"/>
              </a:lnSpc>
              <a:buFont typeface="Wingdings" pitchFamily="2" charset="2"/>
              <a:buNone/>
            </a:pPr>
            <a:endParaRPr lang="zh-CN" altLang="en-US" sz="2800" b="0">
              <a:solidFill>
                <a:srgbClr val="663300"/>
              </a:solidFill>
            </a:endParaRP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15">
            <a:extLst>
              <a:ext uri="{FF2B5EF4-FFF2-40B4-BE49-F238E27FC236}">
                <a16:creationId xmlns:a16="http://schemas.microsoft.com/office/drawing/2014/main" id="{B348759A-8FFA-034E-BF28-F63D0D495544}"/>
              </a:ext>
            </a:extLst>
          </p:cNvPr>
          <p:cNvSpPr>
            <a:spLocks noChangeArrowheads="1"/>
          </p:cNvSpPr>
          <p:nvPr/>
        </p:nvSpPr>
        <p:spPr bwMode="blackWhite">
          <a:xfrm>
            <a:off x="361950" y="5422900"/>
            <a:ext cx="6318250" cy="825500"/>
          </a:xfrm>
          <a:prstGeom prst="rect">
            <a:avLst/>
          </a:prstGeom>
          <a:solidFill>
            <a:srgbClr val="009999"/>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9999"/>
            </a:extrusionClr>
            <a:contourClr>
              <a:srgbClr val="009999"/>
            </a:contourClr>
          </a:sp3d>
        </p:spPr>
        <p:txBody>
          <a:bodyPr wrap="none" lIns="107950" tIns="53975" rIns="107950" bIns="53975" anchor="ctr">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10595" name="Rectangle 2">
            <a:extLst>
              <a:ext uri="{FF2B5EF4-FFF2-40B4-BE49-F238E27FC236}">
                <a16:creationId xmlns:a16="http://schemas.microsoft.com/office/drawing/2014/main" id="{B4554377-73E1-7B45-A511-308B7CC7957F}"/>
              </a:ext>
            </a:extLst>
          </p:cNvPr>
          <p:cNvSpPr>
            <a:spLocks noGrp="1" noChangeArrowheads="1"/>
          </p:cNvSpPr>
          <p:nvPr>
            <p:ph type="title"/>
          </p:nvPr>
        </p:nvSpPr>
        <p:spPr bwMode="auto">
          <a:xfrm>
            <a:off x="361950" y="188913"/>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a:t>
            </a:r>
            <a:r>
              <a:rPr lang="en-US" altLang="zh-CN">
                <a:ea typeface="宋体" panose="02010600030101010101" pitchFamily="2" charset="-122"/>
              </a:rPr>
              <a:t>2</a:t>
            </a:r>
            <a:r>
              <a:rPr lang="zh-CN" altLang="en-US">
                <a:ea typeface="宋体" panose="02010600030101010101" pitchFamily="2" charset="-122"/>
              </a:rPr>
              <a:t>）业务模型规程</a:t>
            </a:r>
            <a:endParaRPr lang="en-US" altLang="zh-CN">
              <a:ea typeface="宋体" panose="02010600030101010101" pitchFamily="2" charset="-122"/>
            </a:endParaRPr>
          </a:p>
        </p:txBody>
      </p:sp>
      <p:sp>
        <p:nvSpPr>
          <p:cNvPr id="110596" name="Rectangle 3">
            <a:extLst>
              <a:ext uri="{FF2B5EF4-FFF2-40B4-BE49-F238E27FC236}">
                <a16:creationId xmlns:a16="http://schemas.microsoft.com/office/drawing/2014/main" id="{238426BA-CEEF-F343-9ABC-2CEF0A0DCD97}"/>
              </a:ext>
            </a:extLst>
          </p:cNvPr>
          <p:cNvSpPr>
            <a:spLocks noGrp="1" noChangeArrowheads="1"/>
          </p:cNvSpPr>
          <p:nvPr>
            <p:ph type="body" idx="1"/>
          </p:nvPr>
        </p:nvSpPr>
        <p:spPr bwMode="auto">
          <a:xfrm>
            <a:off x="361950" y="1052513"/>
            <a:ext cx="8489950" cy="56276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eaLnBrk="1" hangingPunct="1"/>
            <a:r>
              <a:rPr lang="zh-CN" altLang="en-US" sz="2800"/>
              <a:t>目的</a:t>
            </a:r>
            <a:endParaRPr lang="en-US" altLang="zh-CN" sz="2800"/>
          </a:p>
          <a:p>
            <a:pPr lvl="1" eaLnBrk="1" hangingPunct="1">
              <a:buFont typeface="Wingdings" pitchFamily="2" charset="2"/>
              <a:buChar char="Ø"/>
            </a:pPr>
            <a:r>
              <a:rPr lang="zh-CN" altLang="en-US" sz="2400"/>
              <a:t>了解目标组织中存在的问题并找出可能的改进</a:t>
            </a:r>
            <a:br>
              <a:rPr lang="en-US" altLang="zh-CN" sz="2400"/>
            </a:br>
            <a:endParaRPr lang="en-US" altLang="zh-CN" sz="2400"/>
          </a:p>
          <a:p>
            <a:pPr lvl="1" eaLnBrk="1" hangingPunct="1">
              <a:buFont typeface="Wingdings" pitchFamily="2" charset="2"/>
              <a:buChar char="Ø"/>
            </a:pPr>
            <a:r>
              <a:rPr lang="zh-CN" altLang="en-US" sz="2400"/>
              <a:t>确保客户和最终用户对目标组织有共同的理解</a:t>
            </a:r>
            <a:br>
              <a:rPr lang="en-US" altLang="zh-CN" sz="2400"/>
            </a:br>
            <a:endParaRPr lang="en-US" altLang="zh-CN" sz="2400"/>
          </a:p>
          <a:p>
            <a:pPr lvl="1" eaLnBrk="1" hangingPunct="1">
              <a:buFont typeface="Wingdings" pitchFamily="2" charset="2"/>
              <a:buChar char="Ø"/>
            </a:pPr>
            <a:r>
              <a:rPr lang="zh-CN" altLang="en-US" sz="2400"/>
              <a:t>目标系统来源于系统需求</a:t>
            </a:r>
            <a:br>
              <a:rPr lang="en-US" altLang="zh-CN" sz="2400"/>
            </a:br>
            <a:endParaRPr lang="en-US" altLang="zh-CN" sz="2400"/>
          </a:p>
          <a:p>
            <a:pPr lvl="1" eaLnBrk="1" hangingPunct="1">
              <a:buFont typeface="Wingdings" pitchFamily="2" charset="2"/>
              <a:buChar char="Ø"/>
            </a:pPr>
            <a:r>
              <a:rPr lang="zh-CN" altLang="en-US" sz="2400"/>
              <a:t>理解系统部署结构和动态组织</a:t>
            </a:r>
            <a:br>
              <a:rPr lang="en-US" altLang="zh-CN"/>
            </a:br>
            <a:endParaRPr lang="en-US" altLang="zh-CN"/>
          </a:p>
          <a:p>
            <a:pPr marL="0" indent="0" eaLnBrk="1" hangingPunct="1">
              <a:buFont typeface="Wingdings" pitchFamily="2" charset="2"/>
              <a:buNone/>
            </a:pPr>
            <a:endParaRPr lang="en-US" altLang="zh-CN" sz="2400"/>
          </a:p>
          <a:p>
            <a:pPr marL="0" indent="0" eaLnBrk="1" hangingPunct="1">
              <a:buFont typeface="Wingdings" pitchFamily="2" charset="2"/>
              <a:buNone/>
            </a:pPr>
            <a:endParaRPr lang="en-US" altLang="zh-CN" sz="2400"/>
          </a:p>
          <a:p>
            <a:pPr marL="0" indent="0" eaLnBrk="1" hangingPunct="1">
              <a:buFont typeface="Wingdings" pitchFamily="2" charset="2"/>
              <a:buNone/>
            </a:pPr>
            <a:r>
              <a:rPr lang="zh-CN" altLang="en-US" sz="2400"/>
              <a:t>原则上使用了一个类似于系统开发的方法。</a:t>
            </a:r>
            <a:endParaRPr lang="en-US" altLang="zh-CN" sz="2400"/>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40D13356-7B47-5245-BD1C-5CA3983CDAF4}"/>
              </a:ext>
            </a:extLst>
          </p:cNvPr>
          <p:cNvSpPr>
            <a:spLocks noGrp="1" noChangeArrowheads="1"/>
          </p:cNvSpPr>
          <p:nvPr>
            <p:ph type="body" sz="half" idx="2"/>
          </p:nvPr>
        </p:nvSpPr>
        <p:spPr bwMode="auto">
          <a:xfrm>
            <a:off x="4627563" y="1419225"/>
            <a:ext cx="4168775" cy="4724400"/>
          </a:xfrm>
          <a:solidFill>
            <a:schemeClr val="bg1"/>
          </a:solidFill>
          <a:ln>
            <a:miter lim="800000"/>
            <a:headEnd/>
            <a:tailEnd/>
          </a:ln>
          <a:scene3d>
            <a:camera prst="legacyObliqueTopRight"/>
            <a:lightRig rig="legacyFlat3" dir="b"/>
          </a:scene3d>
          <a:sp3d extrusionH="430200" prstMaterial="legacyMatte">
            <a:bevelT w="13500" h="13500" prst="angle"/>
            <a:bevelB w="13500" h="13500" prst="angle"/>
            <a:extrusionClr>
              <a:schemeClr val="tx1"/>
            </a:extrusionClr>
            <a:contourClr>
              <a:schemeClr val="bg1"/>
            </a:contourClr>
          </a:sp3d>
        </p:spPr>
        <p:txBody>
          <a:bodyPr vert="horz" wrap="square" lIns="91440" tIns="45720" rIns="91440" bIns="45720" numCol="1" anchor="t" anchorCtr="0" compatLnSpc="1">
            <a:prstTxWarp prst="textNoShape">
              <a:avLst/>
            </a:prstTxWarp>
            <a:flatTx/>
          </a:bodyPr>
          <a:lstStyle/>
          <a:p>
            <a:pPr marL="0" indent="0" algn="ctr" eaLnBrk="1" hangingPunct="1">
              <a:lnSpc>
                <a:spcPct val="77000"/>
              </a:lnSpc>
              <a:buFont typeface="Wingdings" pitchFamily="2" charset="2"/>
              <a:buNone/>
            </a:pPr>
            <a:r>
              <a:rPr lang="zh-CN" altLang="en-US" sz="2400" b="1">
                <a:solidFill>
                  <a:schemeClr val="bg2"/>
                </a:solidFill>
                <a:ea typeface="宋体" panose="02010600030101010101" pitchFamily="2" charset="-122"/>
              </a:rPr>
              <a:t>两种业务模型</a:t>
            </a:r>
            <a:endParaRPr lang="en-US" altLang="zh-CN" sz="2400" b="1">
              <a:ea typeface="宋体" panose="02010600030101010101" pitchFamily="2" charset="-122"/>
            </a:endParaRPr>
          </a:p>
        </p:txBody>
      </p:sp>
      <p:sp>
        <p:nvSpPr>
          <p:cNvPr id="111619" name="Rectangle 3">
            <a:extLst>
              <a:ext uri="{FF2B5EF4-FFF2-40B4-BE49-F238E27FC236}">
                <a16:creationId xmlns:a16="http://schemas.microsoft.com/office/drawing/2014/main" id="{4A69B85C-43C1-C04E-A44F-62E4EF19C4BC}"/>
              </a:ext>
            </a:extLst>
          </p:cNvPr>
          <p:cNvSpPr>
            <a:spLocks noGrp="1" noChangeArrowheads="1"/>
          </p:cNvSpPr>
          <p:nvPr>
            <p:ph type="title"/>
          </p:nvPr>
        </p:nvSpPr>
        <p:spPr bwMode="auto">
          <a:xfrm>
            <a:off x="566738" y="274638"/>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业务模型的作用</a:t>
            </a:r>
            <a:endParaRPr lang="en-US" altLang="zh-CN">
              <a:ea typeface="宋体" panose="02010600030101010101" pitchFamily="2" charset="-122"/>
            </a:endParaRPr>
          </a:p>
        </p:txBody>
      </p:sp>
      <p:sp>
        <p:nvSpPr>
          <p:cNvPr id="111620" name="Rectangle 4">
            <a:extLst>
              <a:ext uri="{FF2B5EF4-FFF2-40B4-BE49-F238E27FC236}">
                <a16:creationId xmlns:a16="http://schemas.microsoft.com/office/drawing/2014/main" id="{EE665505-10CB-6D4F-9052-BFE5FB47B707}"/>
              </a:ext>
            </a:extLst>
          </p:cNvPr>
          <p:cNvSpPr>
            <a:spLocks noGrp="1" noChangeArrowheads="1"/>
          </p:cNvSpPr>
          <p:nvPr>
            <p:ph type="body" sz="half" idx="1"/>
          </p:nvPr>
        </p:nvSpPr>
        <p:spPr bwMode="auto">
          <a:xfrm>
            <a:off x="457200" y="1250950"/>
            <a:ext cx="4038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itchFamily="2" charset="2"/>
              <a:buChar char="u"/>
            </a:pPr>
            <a:r>
              <a:rPr lang="zh-CN" altLang="en-US" sz="2400" dirty="0">
                <a:latin typeface="黑体" panose="02010609060101010101" pitchFamily="49" charset="-122"/>
                <a:ea typeface="黑体" panose="02010609060101010101" pitchFamily="49" charset="-122"/>
              </a:rPr>
              <a:t>客户和供应商</a:t>
            </a:r>
            <a:br>
              <a:rPr lang="en-US" altLang="zh-CN" sz="2400" dirty="0">
                <a:latin typeface="黑体" panose="02010609060101010101" pitchFamily="49" charset="-122"/>
                <a:ea typeface="黑体" panose="02010609060101010101" pitchFamily="49" charset="-122"/>
              </a:rPr>
            </a:br>
            <a:endParaRPr lang="en-US" altLang="zh-CN" sz="2400" dirty="0">
              <a:latin typeface="黑体" panose="02010609060101010101" pitchFamily="49" charset="-122"/>
              <a:ea typeface="黑体" panose="02010609060101010101" pitchFamily="49" charset="-122"/>
            </a:endParaRPr>
          </a:p>
          <a:p>
            <a:pPr eaLnBrk="1" hangingPunct="1">
              <a:lnSpc>
                <a:spcPct val="90000"/>
              </a:lnSpc>
              <a:buFont typeface="Wingdings" pitchFamily="2" charset="2"/>
              <a:buChar char="u"/>
            </a:pPr>
            <a:r>
              <a:rPr lang="zh-CN" altLang="en-US" sz="2400" dirty="0">
                <a:latin typeface="黑体" panose="02010609060101010101" pitchFamily="49" charset="-122"/>
                <a:ea typeface="黑体" panose="02010609060101010101" pitchFamily="49" charset="-122"/>
              </a:rPr>
              <a:t>业务流程</a:t>
            </a:r>
            <a:br>
              <a:rPr lang="en-US" altLang="zh-CN" sz="2400" dirty="0">
                <a:latin typeface="黑体" panose="02010609060101010101" pitchFamily="49" charset="-122"/>
                <a:ea typeface="黑体" panose="02010609060101010101" pitchFamily="49" charset="-122"/>
              </a:rPr>
            </a:br>
            <a:endParaRPr lang="en-US" altLang="zh-CN" sz="2400" dirty="0">
              <a:latin typeface="黑体" panose="02010609060101010101" pitchFamily="49" charset="-122"/>
              <a:ea typeface="黑体" panose="02010609060101010101" pitchFamily="49" charset="-122"/>
            </a:endParaRPr>
          </a:p>
          <a:p>
            <a:pPr eaLnBrk="1" hangingPunct="1">
              <a:lnSpc>
                <a:spcPct val="90000"/>
              </a:lnSpc>
              <a:buFont typeface="Wingdings" pitchFamily="2" charset="2"/>
              <a:buChar char="u"/>
            </a:pPr>
            <a:r>
              <a:rPr lang="zh-CN" altLang="en-US" sz="2400" dirty="0">
                <a:latin typeface="黑体" panose="02010609060101010101" pitchFamily="49" charset="-122"/>
                <a:ea typeface="黑体" panose="02010609060101010101" pitchFamily="49" charset="-122"/>
              </a:rPr>
              <a:t>组织结构</a:t>
            </a:r>
            <a:br>
              <a:rPr lang="en-US" altLang="zh-CN" sz="2400" dirty="0">
                <a:latin typeface="黑体" panose="02010609060101010101" pitchFamily="49" charset="-122"/>
                <a:ea typeface="黑体" panose="02010609060101010101" pitchFamily="49" charset="-122"/>
              </a:rPr>
            </a:br>
            <a:endParaRPr lang="en-US" altLang="zh-CN" sz="2400" dirty="0">
              <a:latin typeface="黑体" panose="02010609060101010101" pitchFamily="49" charset="-122"/>
              <a:ea typeface="黑体" panose="02010609060101010101" pitchFamily="49" charset="-122"/>
            </a:endParaRPr>
          </a:p>
          <a:p>
            <a:pPr eaLnBrk="1" hangingPunct="1">
              <a:lnSpc>
                <a:spcPct val="90000"/>
              </a:lnSpc>
              <a:buFont typeface="Wingdings" pitchFamily="2" charset="2"/>
              <a:buChar char="u"/>
            </a:pPr>
            <a:r>
              <a:rPr lang="zh-CN" altLang="en-US" sz="2400" dirty="0">
                <a:latin typeface="黑体" panose="02010609060101010101" pitchFamily="49" charset="-122"/>
                <a:ea typeface="黑体" panose="02010609060101010101" pitchFamily="49" charset="-122"/>
              </a:rPr>
              <a:t>角色和任务</a:t>
            </a:r>
            <a:br>
              <a:rPr lang="en-US" altLang="zh-CN" sz="2400" dirty="0">
                <a:latin typeface="黑体" panose="02010609060101010101" pitchFamily="49" charset="-122"/>
                <a:ea typeface="黑体" panose="02010609060101010101" pitchFamily="49" charset="-122"/>
              </a:rPr>
            </a:br>
            <a:endParaRPr lang="en-US" altLang="zh-CN" sz="2400" dirty="0">
              <a:latin typeface="黑体" panose="02010609060101010101" pitchFamily="49" charset="-122"/>
              <a:ea typeface="黑体" panose="02010609060101010101" pitchFamily="49" charset="-122"/>
            </a:endParaRPr>
          </a:p>
          <a:p>
            <a:pPr eaLnBrk="1" hangingPunct="1">
              <a:lnSpc>
                <a:spcPct val="90000"/>
              </a:lnSpc>
              <a:buFont typeface="Wingdings" pitchFamily="2" charset="2"/>
              <a:buChar char="u"/>
            </a:pPr>
            <a:r>
              <a:rPr lang="zh-CN" altLang="en-US" sz="2400" dirty="0">
                <a:latin typeface="黑体" panose="02010609060101010101" pitchFamily="49" charset="-122"/>
                <a:ea typeface="黑体" panose="02010609060101010101" pitchFamily="49" charset="-122"/>
              </a:rPr>
              <a:t>产品</a:t>
            </a:r>
            <a:br>
              <a:rPr lang="en-US" altLang="zh-CN" sz="2400" dirty="0">
                <a:latin typeface="黑体" panose="02010609060101010101" pitchFamily="49" charset="-122"/>
                <a:ea typeface="黑体" panose="02010609060101010101" pitchFamily="49" charset="-122"/>
              </a:rPr>
            </a:br>
            <a:endParaRPr lang="en-US" altLang="zh-CN" sz="2400" dirty="0">
              <a:latin typeface="黑体" panose="02010609060101010101" pitchFamily="49" charset="-122"/>
              <a:ea typeface="黑体" panose="02010609060101010101" pitchFamily="49" charset="-122"/>
            </a:endParaRPr>
          </a:p>
          <a:p>
            <a:pPr eaLnBrk="1" hangingPunct="1">
              <a:lnSpc>
                <a:spcPct val="90000"/>
              </a:lnSpc>
              <a:buFont typeface="Wingdings" pitchFamily="2" charset="2"/>
              <a:buChar char="u"/>
            </a:pPr>
            <a:r>
              <a:rPr lang="zh-CN" altLang="en-US" sz="2400" dirty="0">
                <a:latin typeface="黑体" panose="02010609060101010101" pitchFamily="49" charset="-122"/>
                <a:ea typeface="黑体" panose="02010609060101010101" pitchFamily="49" charset="-122"/>
              </a:rPr>
              <a:t>内部可交付成果</a:t>
            </a:r>
            <a:br>
              <a:rPr lang="en-US" altLang="zh-CN" sz="2400" dirty="0">
                <a:latin typeface="黑体" panose="02010609060101010101" pitchFamily="49" charset="-122"/>
                <a:ea typeface="黑体" panose="02010609060101010101" pitchFamily="49" charset="-122"/>
              </a:rPr>
            </a:br>
            <a:endParaRPr lang="en-US" altLang="zh-CN" sz="2400" dirty="0">
              <a:latin typeface="黑体" panose="02010609060101010101" pitchFamily="49" charset="-122"/>
              <a:ea typeface="黑体" panose="02010609060101010101" pitchFamily="49" charset="-122"/>
            </a:endParaRPr>
          </a:p>
          <a:p>
            <a:pPr eaLnBrk="1" hangingPunct="1">
              <a:lnSpc>
                <a:spcPct val="90000"/>
              </a:lnSpc>
              <a:buFont typeface="Wingdings" pitchFamily="2" charset="2"/>
              <a:buChar char="u"/>
            </a:pPr>
            <a:r>
              <a:rPr lang="zh-CN" altLang="en-US" sz="2400" dirty="0">
                <a:latin typeface="黑体" panose="02010609060101010101" pitchFamily="49" charset="-122"/>
                <a:ea typeface="黑体" panose="02010609060101010101" pitchFamily="49" charset="-122"/>
              </a:rPr>
              <a:t>事件</a:t>
            </a:r>
            <a:endParaRPr lang="en-US" altLang="zh-CN" sz="2400" dirty="0">
              <a:latin typeface="黑体" panose="02010609060101010101" pitchFamily="49" charset="-122"/>
              <a:ea typeface="黑体" panose="02010609060101010101" pitchFamily="49" charset="-122"/>
            </a:endParaRPr>
          </a:p>
        </p:txBody>
      </p:sp>
      <p:sp>
        <p:nvSpPr>
          <p:cNvPr id="111621" name="Freeform 81">
            <a:extLst>
              <a:ext uri="{FF2B5EF4-FFF2-40B4-BE49-F238E27FC236}">
                <a16:creationId xmlns:a16="http://schemas.microsoft.com/office/drawing/2014/main" id="{67C02AA4-0C05-6941-996D-A060C828C4F5}"/>
              </a:ext>
            </a:extLst>
          </p:cNvPr>
          <p:cNvSpPr>
            <a:spLocks/>
          </p:cNvSpPr>
          <p:nvPr/>
        </p:nvSpPr>
        <p:spPr bwMode="auto">
          <a:xfrm>
            <a:off x="6777038" y="2268538"/>
            <a:ext cx="12700" cy="9525"/>
          </a:xfrm>
          <a:custGeom>
            <a:avLst/>
            <a:gdLst>
              <a:gd name="T0" fmla="*/ 2147483647 w 105"/>
              <a:gd name="T1" fmla="*/ 2147483647 h 90"/>
              <a:gd name="T2" fmla="*/ 2147483647 w 105"/>
              <a:gd name="T3" fmla="*/ 2147483647 h 90"/>
              <a:gd name="T4" fmla="*/ 0 w 105"/>
              <a:gd name="T5" fmla="*/ 0 h 90"/>
              <a:gd name="T6" fmla="*/ 2147483647 w 105"/>
              <a:gd name="T7" fmla="*/ 2147483647 h 90"/>
              <a:gd name="T8" fmla="*/ 0 60000 65536"/>
              <a:gd name="T9" fmla="*/ 0 60000 65536"/>
              <a:gd name="T10" fmla="*/ 0 60000 65536"/>
              <a:gd name="T11" fmla="*/ 0 60000 65536"/>
              <a:gd name="T12" fmla="*/ 0 w 105"/>
              <a:gd name="T13" fmla="*/ 0 h 90"/>
              <a:gd name="T14" fmla="*/ 105 w 105"/>
              <a:gd name="T15" fmla="*/ 90 h 90"/>
            </a:gdLst>
            <a:ahLst/>
            <a:cxnLst>
              <a:cxn ang="T8">
                <a:pos x="T0" y="T1"/>
              </a:cxn>
              <a:cxn ang="T9">
                <a:pos x="T2" y="T3"/>
              </a:cxn>
              <a:cxn ang="T10">
                <a:pos x="T4" y="T5"/>
              </a:cxn>
              <a:cxn ang="T11">
                <a:pos x="T6" y="T7"/>
              </a:cxn>
            </a:cxnLst>
            <a:rect l="T12" t="T13" r="T14" b="T15"/>
            <a:pathLst>
              <a:path w="105" h="90">
                <a:moveTo>
                  <a:pt x="105" y="90"/>
                </a:moveTo>
                <a:lnTo>
                  <a:pt x="23" y="79"/>
                </a:lnTo>
                <a:lnTo>
                  <a:pt x="0" y="0"/>
                </a:lnTo>
                <a:lnTo>
                  <a:pt x="105" y="90"/>
                </a:ln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11622" name="Freeform 95">
            <a:extLst>
              <a:ext uri="{FF2B5EF4-FFF2-40B4-BE49-F238E27FC236}">
                <a16:creationId xmlns:a16="http://schemas.microsoft.com/office/drawing/2014/main" id="{96875A38-24C0-0649-BC40-E88FB274117F}"/>
              </a:ext>
            </a:extLst>
          </p:cNvPr>
          <p:cNvSpPr>
            <a:spLocks/>
          </p:cNvSpPr>
          <p:nvPr/>
        </p:nvSpPr>
        <p:spPr bwMode="auto">
          <a:xfrm>
            <a:off x="6726238" y="2217738"/>
            <a:ext cx="12700" cy="9525"/>
          </a:xfrm>
          <a:custGeom>
            <a:avLst/>
            <a:gdLst>
              <a:gd name="T0" fmla="*/ 2147483647 w 105"/>
              <a:gd name="T1" fmla="*/ 2147483647 h 90"/>
              <a:gd name="T2" fmla="*/ 2147483647 w 105"/>
              <a:gd name="T3" fmla="*/ 2147483647 h 90"/>
              <a:gd name="T4" fmla="*/ 0 w 105"/>
              <a:gd name="T5" fmla="*/ 0 h 90"/>
              <a:gd name="T6" fmla="*/ 2147483647 w 105"/>
              <a:gd name="T7" fmla="*/ 2147483647 h 90"/>
              <a:gd name="T8" fmla="*/ 0 60000 65536"/>
              <a:gd name="T9" fmla="*/ 0 60000 65536"/>
              <a:gd name="T10" fmla="*/ 0 60000 65536"/>
              <a:gd name="T11" fmla="*/ 0 60000 65536"/>
              <a:gd name="T12" fmla="*/ 0 w 105"/>
              <a:gd name="T13" fmla="*/ 0 h 90"/>
              <a:gd name="T14" fmla="*/ 105 w 105"/>
              <a:gd name="T15" fmla="*/ 90 h 90"/>
            </a:gdLst>
            <a:ahLst/>
            <a:cxnLst>
              <a:cxn ang="T8">
                <a:pos x="T0" y="T1"/>
              </a:cxn>
              <a:cxn ang="T9">
                <a:pos x="T2" y="T3"/>
              </a:cxn>
              <a:cxn ang="T10">
                <a:pos x="T4" y="T5"/>
              </a:cxn>
              <a:cxn ang="T11">
                <a:pos x="T6" y="T7"/>
              </a:cxn>
            </a:cxnLst>
            <a:rect l="T12" t="T13" r="T14" b="T15"/>
            <a:pathLst>
              <a:path w="105" h="90">
                <a:moveTo>
                  <a:pt x="105" y="90"/>
                </a:moveTo>
                <a:lnTo>
                  <a:pt x="24" y="79"/>
                </a:lnTo>
                <a:lnTo>
                  <a:pt x="0" y="0"/>
                </a:lnTo>
                <a:lnTo>
                  <a:pt x="105" y="9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11623" name="Rectangle 73">
            <a:extLst>
              <a:ext uri="{FF2B5EF4-FFF2-40B4-BE49-F238E27FC236}">
                <a16:creationId xmlns:a16="http://schemas.microsoft.com/office/drawing/2014/main" id="{FABBD6BE-0A40-9849-8568-8F3267B6ED39}"/>
              </a:ext>
            </a:extLst>
          </p:cNvPr>
          <p:cNvSpPr>
            <a:spLocks noChangeArrowheads="1"/>
          </p:cNvSpPr>
          <p:nvPr/>
        </p:nvSpPr>
        <p:spPr bwMode="auto">
          <a:xfrm>
            <a:off x="5843588" y="3021013"/>
            <a:ext cx="1393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a:solidFill>
                  <a:srgbClr val="008080"/>
                </a:solidFill>
              </a:rPr>
              <a:t>业务用例模型</a:t>
            </a:r>
            <a:endParaRPr lang="en-US" altLang="zh-CN" i="1">
              <a:solidFill>
                <a:srgbClr val="008080"/>
              </a:solidFill>
              <a:latin typeface="ZapfHumnst BT"/>
            </a:endParaRPr>
          </a:p>
        </p:txBody>
      </p:sp>
      <p:pic>
        <p:nvPicPr>
          <p:cNvPr id="111624" name="Picture 131">
            <a:extLst>
              <a:ext uri="{FF2B5EF4-FFF2-40B4-BE49-F238E27FC236}">
                <a16:creationId xmlns:a16="http://schemas.microsoft.com/office/drawing/2014/main" id="{10AA38FC-5E92-5E46-84E8-23BC91DCB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8" y="1830388"/>
            <a:ext cx="11906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5" name="Rectangle 8">
            <a:extLst>
              <a:ext uri="{FF2B5EF4-FFF2-40B4-BE49-F238E27FC236}">
                <a16:creationId xmlns:a16="http://schemas.microsoft.com/office/drawing/2014/main" id="{03C707C5-6E2C-1640-9D84-1AA36FAFBF7D}"/>
              </a:ext>
            </a:extLst>
          </p:cNvPr>
          <p:cNvSpPr>
            <a:spLocks noChangeArrowheads="1"/>
          </p:cNvSpPr>
          <p:nvPr/>
        </p:nvSpPr>
        <p:spPr bwMode="auto">
          <a:xfrm>
            <a:off x="5945188" y="5010150"/>
            <a:ext cx="1393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r>
              <a:rPr lang="zh-CN" altLang="en-US">
                <a:solidFill>
                  <a:srgbClr val="008080"/>
                </a:solidFill>
              </a:rPr>
              <a:t>业务分析模型</a:t>
            </a:r>
            <a:endParaRPr lang="en-US" altLang="zh-CN" i="1">
              <a:solidFill>
                <a:srgbClr val="008080"/>
              </a:solidFill>
              <a:latin typeface="ZapfHumnst BT"/>
            </a:endParaRPr>
          </a:p>
        </p:txBody>
      </p:sp>
      <p:pic>
        <p:nvPicPr>
          <p:cNvPr id="111626" name="Picture 132">
            <a:extLst>
              <a:ext uri="{FF2B5EF4-FFF2-40B4-BE49-F238E27FC236}">
                <a16:creationId xmlns:a16="http://schemas.microsoft.com/office/drawing/2014/main" id="{27F3003A-1E7C-FE4E-A258-C7A496BB49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8238" y="3735388"/>
            <a:ext cx="1057275"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灯片编号占位符 10">
            <a:extLst>
              <a:ext uri="{FF2B5EF4-FFF2-40B4-BE49-F238E27FC236}">
                <a16:creationId xmlns:a16="http://schemas.microsoft.com/office/drawing/2014/main" id="{3C00307C-977F-B849-9C92-3EBB012CC263}"/>
              </a:ext>
            </a:extLst>
          </p:cNvPr>
          <p:cNvSpPr>
            <a:spLocks noGrp="1"/>
          </p:cNvSpPr>
          <p:nvPr>
            <p:ph type="sldNum" sz="quarter" idx="10"/>
          </p:nvPr>
        </p:nvSpPr>
        <p:spPr/>
        <p:txBody>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fld id="{2A4CB6B2-5056-0A40-A570-E6154135051F}" type="slidenum">
              <a:rPr kumimoji="0" lang="en-US" altLang="ko-KR" b="0">
                <a:solidFill>
                  <a:srgbClr val="FFFFFF"/>
                </a:solidFill>
                <a:latin typeface="Gulim" panose="020B0600000101010101" pitchFamily="34" charset="-127"/>
                <a:ea typeface="Gulim" panose="020B0600000101010101" pitchFamily="34" charset="-127"/>
              </a:rPr>
              <a:pPr eaLnBrk="1" hangingPunct="1"/>
              <a:t>98</a:t>
            </a:fld>
            <a:endParaRPr kumimoji="0" lang="en-US" altLang="ko-KR" b="0">
              <a:solidFill>
                <a:srgbClr val="FFFFFF"/>
              </a:solidFill>
              <a:latin typeface="Gulim" panose="020B0600000101010101" pitchFamily="34" charset="-127"/>
              <a:ea typeface="Gulim" panose="020B0600000101010101" pitchFamily="34" charset="-127"/>
            </a:endParaRPr>
          </a:p>
        </p:txBody>
      </p:sp>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5">
            <a:extLst>
              <a:ext uri="{FF2B5EF4-FFF2-40B4-BE49-F238E27FC236}">
                <a16:creationId xmlns:a16="http://schemas.microsoft.com/office/drawing/2014/main" id="{32A2DB80-FCE1-B249-A6B9-FBCB3ED976E2}"/>
              </a:ext>
            </a:extLst>
          </p:cNvPr>
          <p:cNvSpPr>
            <a:spLocks noChangeArrowheads="1"/>
          </p:cNvSpPr>
          <p:nvPr/>
        </p:nvSpPr>
        <p:spPr bwMode="blackWhite">
          <a:xfrm>
            <a:off x="361950" y="4038600"/>
            <a:ext cx="8147050" cy="1409700"/>
          </a:xfrm>
          <a:prstGeom prst="rect">
            <a:avLst/>
          </a:prstGeom>
          <a:solidFill>
            <a:srgbClr val="00808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8080"/>
            </a:extrusionClr>
            <a:contourClr>
              <a:srgbClr val="008080"/>
            </a:contourClr>
          </a:sp3d>
        </p:spPr>
        <p:txBody>
          <a:bodyPr wrap="none" lIns="107950" tIns="53975" rIns="107950" bIns="53975" anchor="ctr">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12643" name="Rectangle 4">
            <a:extLst>
              <a:ext uri="{FF2B5EF4-FFF2-40B4-BE49-F238E27FC236}">
                <a16:creationId xmlns:a16="http://schemas.microsoft.com/office/drawing/2014/main" id="{27472D5E-586A-2445-BDAC-D1E6931BE5D0}"/>
              </a:ext>
            </a:extLst>
          </p:cNvPr>
          <p:cNvSpPr>
            <a:spLocks noChangeArrowheads="1"/>
          </p:cNvSpPr>
          <p:nvPr/>
        </p:nvSpPr>
        <p:spPr bwMode="blackWhite">
          <a:xfrm>
            <a:off x="361950" y="1879600"/>
            <a:ext cx="8147050" cy="1562100"/>
          </a:xfrm>
          <a:prstGeom prst="rect">
            <a:avLst/>
          </a:prstGeom>
          <a:solidFill>
            <a:srgbClr val="00808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8080"/>
            </a:extrusionClr>
            <a:contourClr>
              <a:srgbClr val="008080"/>
            </a:contourClr>
          </a:sp3d>
        </p:spPr>
        <p:txBody>
          <a:bodyPr wrap="none" lIns="107950" tIns="53975" rIns="107950" bIns="53975" anchor="ctr">
            <a:flatTx/>
          </a:bodyPr>
          <a:lstStyle>
            <a:lvl1pPr eaLnBrk="0" hangingPunct="0">
              <a:defRPr kumimoji="1" b="1">
                <a:solidFill>
                  <a:srgbClr val="0033CC"/>
                </a:solidFill>
                <a:latin typeface="宋体" panose="02010600030101010101" pitchFamily="2" charset="-122"/>
                <a:ea typeface="宋体" panose="02010600030101010101" pitchFamily="2" charset="-122"/>
              </a:defRPr>
            </a:lvl1pPr>
            <a:lvl2pPr marL="742950" indent="-285750" eaLnBrk="0" hangingPunct="0">
              <a:defRPr kumimoji="1" b="1">
                <a:solidFill>
                  <a:srgbClr val="0033CC"/>
                </a:solidFill>
                <a:latin typeface="宋体" panose="02010600030101010101" pitchFamily="2" charset="-122"/>
                <a:ea typeface="宋体" panose="02010600030101010101" pitchFamily="2" charset="-122"/>
              </a:defRPr>
            </a:lvl2pPr>
            <a:lvl3pPr marL="1143000" indent="-228600" eaLnBrk="0" hangingPunct="0">
              <a:defRPr kumimoji="1" b="1">
                <a:solidFill>
                  <a:srgbClr val="0033CC"/>
                </a:solidFill>
                <a:latin typeface="宋体" panose="02010600030101010101" pitchFamily="2" charset="-122"/>
                <a:ea typeface="宋体" panose="02010600030101010101" pitchFamily="2" charset="-122"/>
              </a:defRPr>
            </a:lvl3pPr>
            <a:lvl4pPr marL="1600200" indent="-228600" eaLnBrk="0" hangingPunct="0">
              <a:defRPr kumimoji="1" b="1">
                <a:solidFill>
                  <a:srgbClr val="0033CC"/>
                </a:solidFill>
                <a:latin typeface="宋体" panose="02010600030101010101" pitchFamily="2" charset="-122"/>
                <a:ea typeface="宋体" panose="02010600030101010101" pitchFamily="2" charset="-122"/>
              </a:defRPr>
            </a:lvl4pPr>
            <a:lvl5pPr marL="2057400" indent="-228600" eaLnBrk="0" hangingPunct="0">
              <a:defRPr kumimoji="1" b="1">
                <a:solidFill>
                  <a:srgbClr val="0033CC"/>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rgbClr val="0033CC"/>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12644" name="Rectangle 2">
            <a:extLst>
              <a:ext uri="{FF2B5EF4-FFF2-40B4-BE49-F238E27FC236}">
                <a16:creationId xmlns:a16="http://schemas.microsoft.com/office/drawing/2014/main" id="{65C46EDA-A8B8-244D-89BF-B64C95AB19FB}"/>
              </a:ext>
            </a:extLst>
          </p:cNvPr>
          <p:cNvSpPr>
            <a:spLocks noGrp="1" noChangeArrowheads="1"/>
          </p:cNvSpPr>
          <p:nvPr>
            <p:ph type="title"/>
          </p:nvPr>
        </p:nvSpPr>
        <p:spPr bwMode="auto">
          <a:xfrm>
            <a:off x="457200" y="266700"/>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zh-CN" altLang="en-US">
                <a:ea typeface="宋体" panose="02010600030101010101" pitchFamily="2" charset="-122"/>
              </a:rPr>
              <a:t>业务模型和软件开发</a:t>
            </a:r>
            <a:endParaRPr lang="en-US" altLang="zh-CN">
              <a:ea typeface="宋体" panose="02010600030101010101" pitchFamily="2" charset="-122"/>
            </a:endParaRPr>
          </a:p>
        </p:txBody>
      </p:sp>
      <p:sp>
        <p:nvSpPr>
          <p:cNvPr id="112645" name="Rectangle 3">
            <a:extLst>
              <a:ext uri="{FF2B5EF4-FFF2-40B4-BE49-F238E27FC236}">
                <a16:creationId xmlns:a16="http://schemas.microsoft.com/office/drawing/2014/main" id="{4D6BD5C2-CF07-8D45-986F-46948ECD3FCA}"/>
              </a:ext>
            </a:extLst>
          </p:cNvPr>
          <p:cNvSpPr>
            <a:spLocks noGrp="1" noChangeArrowheads="1"/>
          </p:cNvSpPr>
          <p:nvPr>
            <p:ph type="body" idx="1"/>
          </p:nvPr>
        </p:nvSpPr>
        <p:spPr bwMode="auto">
          <a:xfrm>
            <a:off x="361950" y="1268413"/>
            <a:ext cx="8147050" cy="48656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itchFamily="2" charset="2"/>
              <a:buNone/>
            </a:pPr>
            <a:r>
              <a:rPr lang="zh-CN" altLang="en-US" sz="2400" dirty="0">
                <a:ea typeface="宋体" panose="02010600030101010101" pitchFamily="2" charset="-122"/>
              </a:rPr>
              <a:t>业务模型作为：</a:t>
            </a:r>
            <a:br>
              <a:rPr lang="en-US" altLang="zh-CN" sz="2400" dirty="0">
                <a:ea typeface="宋体" panose="02010600030101010101" pitchFamily="2" charset="-122"/>
              </a:rPr>
            </a:br>
            <a:endParaRPr lang="en-US" altLang="zh-CN" sz="2400" dirty="0">
              <a:ea typeface="宋体" panose="02010600030101010101" pitchFamily="2" charset="-122"/>
            </a:endParaRPr>
          </a:p>
          <a:p>
            <a:pPr eaLnBrk="1" hangingPunct="1"/>
            <a:r>
              <a:rPr lang="zh-CN" altLang="en-US" sz="2400" dirty="0">
                <a:solidFill>
                  <a:schemeClr val="accent2"/>
                </a:solidFill>
                <a:latin typeface="宋体" panose="02010600030101010101" pitchFamily="2" charset="-122"/>
                <a:ea typeface="宋体" panose="02010600030101010101" pitchFamily="2" charset="-122"/>
              </a:rPr>
              <a:t>需求的输入</a:t>
            </a:r>
            <a:endParaRPr lang="en-US" altLang="zh-CN" sz="2400" dirty="0">
              <a:solidFill>
                <a:schemeClr val="accent2"/>
              </a:solidFill>
              <a:latin typeface="宋体" panose="02010600030101010101" pitchFamily="2" charset="-122"/>
              <a:ea typeface="宋体" panose="02010600030101010101" pitchFamily="2" charset="-122"/>
            </a:endParaRPr>
          </a:p>
          <a:p>
            <a:pPr lvl="1" eaLnBrk="1" hangingPunct="1"/>
            <a:r>
              <a:rPr lang="zh-CN" altLang="en-US" sz="2400" dirty="0">
                <a:latin typeface="宋体" panose="02010600030101010101" pitchFamily="2" charset="-122"/>
                <a:ea typeface="宋体" panose="02010600030101010101" pitchFamily="2" charset="-122"/>
              </a:rPr>
              <a:t>业务用例模型帮助你理解系统的需求和确定系统用例。</a:t>
            </a:r>
            <a:br>
              <a:rPr lang="en-US" altLang="zh-CN" dirty="0">
                <a:ea typeface="宋体" panose="02010600030101010101" pitchFamily="2" charset="-122"/>
              </a:rPr>
            </a:br>
            <a:endParaRPr lang="en-US" altLang="zh-CN" dirty="0">
              <a:ea typeface="宋体" panose="02010600030101010101" pitchFamily="2" charset="-122"/>
            </a:endParaRPr>
          </a:p>
          <a:p>
            <a:pPr eaLnBrk="1" hangingPunct="1">
              <a:buFont typeface="Wingdings" pitchFamily="2" charset="2"/>
              <a:buNone/>
            </a:pPr>
            <a:endParaRPr lang="en-US" altLang="zh-CN" sz="2400" dirty="0">
              <a:ea typeface="宋体" panose="02010600030101010101" pitchFamily="2" charset="-122"/>
            </a:endParaRPr>
          </a:p>
          <a:p>
            <a:pPr lvl="1" eaLnBrk="1" hangingPunct="1"/>
            <a:endParaRPr lang="en-US" altLang="zh-CN" dirty="0">
              <a:ea typeface="宋体" panose="02010600030101010101" pitchFamily="2" charset="-122"/>
            </a:endParaRPr>
          </a:p>
          <a:p>
            <a:pPr eaLnBrk="1" hangingPunct="1"/>
            <a:r>
              <a:rPr lang="zh-CN" altLang="en-US" sz="2400" dirty="0">
                <a:solidFill>
                  <a:schemeClr val="accent2"/>
                </a:solidFill>
                <a:latin typeface="宋体" panose="02010600030101010101" pitchFamily="2" charset="-122"/>
                <a:ea typeface="宋体" panose="02010600030101010101" pitchFamily="2" charset="-122"/>
              </a:rPr>
              <a:t>分析与设计的输入</a:t>
            </a:r>
            <a:r>
              <a:rPr lang="en-US" altLang="zh-CN" sz="2400" dirty="0">
                <a:latin typeface="宋体" panose="02010600030101010101" pitchFamily="2" charset="-122"/>
                <a:ea typeface="宋体" panose="02010600030101010101" pitchFamily="2" charset="-122"/>
              </a:rPr>
              <a:t>  </a:t>
            </a:r>
          </a:p>
          <a:p>
            <a:pPr lvl="1" eaLnBrk="1" hangingPunct="1"/>
            <a:r>
              <a:rPr lang="zh-CN" altLang="en-US" sz="2400" dirty="0">
                <a:latin typeface="宋体" panose="02010600030101010101" pitchFamily="2" charset="-122"/>
                <a:ea typeface="宋体" panose="02010600030101010101" pitchFamily="2" charset="-122"/>
              </a:rPr>
              <a:t>来源于业务分析模型的业务实体有助于你确定分析模型的类。</a:t>
            </a:r>
            <a:endParaRPr lang="en-US" altLang="zh-CN" sz="2400" dirty="0">
              <a:latin typeface="宋体" panose="02010600030101010101" pitchFamily="2" charset="-122"/>
              <a:ea typeface="宋体" panose="02010600030101010101" pitchFamily="2" charset="-122"/>
            </a:endParaRPr>
          </a:p>
          <a:p>
            <a:pPr lvl="1" eaLnBrk="1" hangingPunct="1"/>
            <a:endParaRPr lang="en-US" altLang="zh-CN" dirty="0">
              <a:ea typeface="宋体" panose="02010600030101010101" pitchFamily="2" charset="-122"/>
            </a:endParaRPr>
          </a:p>
        </p:txBody>
      </p:sp>
    </p:spTree>
  </p:cSld>
  <p:clrMapOvr>
    <a:masterClrMapping/>
  </p:clrMapOvr>
  <p:transition spd="slow"/>
</p:sld>
</file>

<file path=ppt/theme/theme1.xml><?xml version="1.0" encoding="utf-8"?>
<a:theme xmlns:a="http://schemas.openxmlformats.org/drawingml/2006/main" name="软件工程过程">
  <a:themeElements>
    <a:clrScheme name="1_기본 디자인 3">
      <a:dk1>
        <a:srgbClr val="000000"/>
      </a:dk1>
      <a:lt1>
        <a:srgbClr val="FFFFFF"/>
      </a:lt1>
      <a:dk2>
        <a:srgbClr val="FFFFFF"/>
      </a:dk2>
      <a:lt2>
        <a:srgbClr val="4D4D4D"/>
      </a:lt2>
      <a:accent1>
        <a:srgbClr val="7067AF"/>
      </a:accent1>
      <a:accent2>
        <a:srgbClr val="99CCFF"/>
      </a:accent2>
      <a:accent3>
        <a:srgbClr val="FFFFFF"/>
      </a:accent3>
      <a:accent4>
        <a:srgbClr val="000000"/>
      </a:accent4>
      <a:accent5>
        <a:srgbClr val="BBB8D4"/>
      </a:accent5>
      <a:accent6>
        <a:srgbClr val="8AB9E7"/>
      </a:accent6>
      <a:hlink>
        <a:srgbClr val="CCCCFF"/>
      </a:hlink>
      <a:folHlink>
        <a:srgbClr val="C68DFF"/>
      </a:folHlink>
    </a:clrScheme>
    <a:fontScheme name="1_기본 디자인">
      <a:majorFont>
        <a:latin typeface="Gulim"/>
        <a:ea typeface="Gulim"/>
        <a:cs typeface=""/>
      </a:majorFont>
      <a:minorFont>
        <a:latin typeface="Gulim"/>
        <a:ea typeface="Gulim"/>
        <a:cs typeface=""/>
      </a:minorFont>
    </a:fontScheme>
    <a:fmtScheme name="极目远眺">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000099"/>
          </a:solidFill>
          <a:prstDash val="solid"/>
          <a:round/>
          <a:headEnd type="none" w="med" len="med"/>
          <a:tailEnd type="none" w="med" len="med"/>
        </a:ln>
        <a:effectLst>
          <a:prstShdw prst="shdw13" dist="53882" dir="13500000">
            <a:srgbClr val="000099">
              <a:gamma/>
              <a:shade val="60000"/>
              <a:invGamma/>
              <a:alpha val="50000"/>
            </a:srgbClr>
          </a:prstShdw>
        </a:effectLst>
        <a:extLst>
          <a:ext uri="{909E8E84-426E-40DD-AFC4-6F175D3DCCD1}">
            <a14:hiddenFill xmlns:a14="http://schemas.microsoft.com/office/drawing/2010/main">
              <a:solidFill>
                <a:schemeClr val="accent1"/>
              </a:solidFill>
            </a14:hiddenFill>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 typeface="Wingdings" pitchFamily="2" charset="2"/>
          <a:buNone/>
          <a:tabLst/>
          <a:defRPr kumimoji="1" lang="ko-KR" altLang="en-US" sz="1800" b="1" i="0" u="none" strike="noStrike" cap="none" normalizeH="0" baseline="0" smtClean="0">
            <a:ln>
              <a:noFill/>
            </a:ln>
            <a:solidFill>
              <a:srgbClr val="0033CC"/>
            </a:solidFill>
            <a:effectLst/>
            <a:latin typeface="宋体" pitchFamily="2" charset="-122"/>
            <a:ea typeface="宋体" pitchFamily="2" charset="-122"/>
          </a:defRPr>
        </a:defPPr>
      </a:lstStyle>
    </a:spDef>
    <a:lnDef>
      <a:spPr bwMode="auto">
        <a:xfrm>
          <a:off x="0" y="0"/>
          <a:ext cx="1" cy="1"/>
        </a:xfrm>
        <a:custGeom>
          <a:avLst/>
          <a:gdLst/>
          <a:ahLst/>
          <a:cxnLst/>
          <a:rect l="0" t="0" r="0" b="0"/>
          <a:pathLst/>
        </a:custGeom>
        <a:noFill/>
        <a:ln w="9525" cap="flat" cmpd="sng" algn="ctr">
          <a:solidFill>
            <a:srgbClr val="000099"/>
          </a:solidFill>
          <a:prstDash val="solid"/>
          <a:round/>
          <a:headEnd type="none" w="med" len="med"/>
          <a:tailEnd type="none" w="med" len="med"/>
        </a:ln>
        <a:effectLst>
          <a:prstShdw prst="shdw13" dist="53882" dir="13500000">
            <a:srgbClr val="000099">
              <a:gamma/>
              <a:shade val="60000"/>
              <a:invGamma/>
              <a:alpha val="50000"/>
            </a:srgbClr>
          </a:prstShdw>
        </a:effectLst>
        <a:extLst>
          <a:ext uri="{909E8E84-426E-40DD-AFC4-6F175D3DCCD1}">
            <a14:hiddenFill xmlns:a14="http://schemas.microsoft.com/office/drawing/2010/main">
              <a:solidFill>
                <a:schemeClr val="accent1"/>
              </a:solidFill>
            </a14:hiddenFill>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 typeface="Wingdings" pitchFamily="2" charset="2"/>
          <a:buNone/>
          <a:tabLst/>
          <a:defRPr kumimoji="1" lang="ko-KR" altLang="en-US" sz="1800" b="1" i="0" u="none" strike="noStrike" cap="none" normalizeH="0" baseline="0" smtClean="0">
            <a:ln>
              <a:noFill/>
            </a:ln>
            <a:solidFill>
              <a:srgbClr val="0033CC"/>
            </a:solidFill>
            <a:effectLst/>
            <a:latin typeface="宋体" pitchFamily="2" charset="-122"/>
            <a:ea typeface="宋体" pitchFamily="2" charset="-122"/>
          </a:defRPr>
        </a:defPPr>
      </a:lstStyle>
    </a:lnDef>
    <a:txDef>
      <a:spPr>
        <a:noFill/>
      </a:spPr>
      <a:bodyPr wrap="none" rtlCol="0">
        <a:spAutoFit/>
      </a:bodyPr>
      <a:lstStyle>
        <a:defPPr algn="l">
          <a:defRPr sz="2000" dirty="0" smtClean="0">
            <a:latin typeface="Kaiti SC" panose="02010600040101010101" pitchFamily="2" charset="-122"/>
            <a:ea typeface="Kaiti SC" panose="02010600040101010101" pitchFamily="2" charset="-122"/>
          </a:defRPr>
        </a:defPPr>
      </a:lstStyle>
    </a:txDef>
  </a:objectDefaults>
  <a:extraClrSchemeLst>
    <a:extraClrScheme>
      <a:clrScheme name="1_기본 디자인 1">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1_기본 디자인 2">
        <a:dk1>
          <a:srgbClr val="000000"/>
        </a:dk1>
        <a:lt1>
          <a:srgbClr val="FFFFFF"/>
        </a:lt1>
        <a:dk2>
          <a:srgbClr val="FFFFCC"/>
        </a:dk2>
        <a:lt2>
          <a:srgbClr val="5F5F5F"/>
        </a:lt2>
        <a:accent1>
          <a:srgbClr val="5A9E65"/>
        </a:accent1>
        <a:accent2>
          <a:srgbClr val="CCCC00"/>
        </a:accent2>
        <a:accent3>
          <a:srgbClr val="FFFFFF"/>
        </a:accent3>
        <a:accent4>
          <a:srgbClr val="000000"/>
        </a:accent4>
        <a:accent5>
          <a:srgbClr val="B5CCB8"/>
        </a:accent5>
        <a:accent6>
          <a:srgbClr val="B9B900"/>
        </a:accent6>
        <a:hlink>
          <a:srgbClr val="DB8647"/>
        </a:hlink>
        <a:folHlink>
          <a:srgbClr val="90B7CA"/>
        </a:folHlink>
      </a:clrScheme>
      <a:clrMap bg1="lt1" tx1="dk1" bg2="lt2" tx2="dk2" accent1="accent1" accent2="accent2" accent3="accent3" accent4="accent4" accent5="accent5" accent6="accent6" hlink="hlink" folHlink="folHlink"/>
    </a:extraClrScheme>
    <a:extraClrScheme>
      <a:clrScheme name="1_기본 디자인 3">
        <a:dk1>
          <a:srgbClr val="000000"/>
        </a:dk1>
        <a:lt1>
          <a:srgbClr val="FFFFFF"/>
        </a:lt1>
        <a:dk2>
          <a:srgbClr val="FFFFFF"/>
        </a:dk2>
        <a:lt2>
          <a:srgbClr val="4D4D4D"/>
        </a:lt2>
        <a:accent1>
          <a:srgbClr val="7067AF"/>
        </a:accent1>
        <a:accent2>
          <a:srgbClr val="99CCFF"/>
        </a:accent2>
        <a:accent3>
          <a:srgbClr val="FFFFFF"/>
        </a:accent3>
        <a:accent4>
          <a:srgbClr val="000000"/>
        </a:accent4>
        <a:accent5>
          <a:srgbClr val="BBB8D4"/>
        </a:accent5>
        <a:accent6>
          <a:srgbClr val="8AB9E7"/>
        </a:accent6>
        <a:hlink>
          <a:srgbClr val="CCCCFF"/>
        </a:hlink>
        <a:folHlink>
          <a:srgbClr val="C68DFF"/>
        </a:folHlink>
      </a:clrScheme>
      <a:clrMap bg1="lt1" tx1="dk1" bg2="lt2" tx2="dk2" accent1="accent1" accent2="accent2" accent3="accent3" accent4="accent4" accent5="accent5" accent6="accent6" hlink="hlink" folHlink="folHlink"/>
    </a:extraClrScheme>
    <a:extraClrScheme>
      <a:clrScheme name="1_기본 디자인 4">
        <a:dk1>
          <a:srgbClr val="000000"/>
        </a:dk1>
        <a:lt1>
          <a:srgbClr val="FFFFFF"/>
        </a:lt1>
        <a:dk2>
          <a:srgbClr val="FEE9DE"/>
        </a:dk2>
        <a:lt2>
          <a:srgbClr val="777777"/>
        </a:lt2>
        <a:accent1>
          <a:srgbClr val="6D5484"/>
        </a:accent1>
        <a:accent2>
          <a:srgbClr val="D88EC6"/>
        </a:accent2>
        <a:accent3>
          <a:srgbClr val="FFFFFF"/>
        </a:accent3>
        <a:accent4>
          <a:srgbClr val="000000"/>
        </a:accent4>
        <a:accent5>
          <a:srgbClr val="BAB3C2"/>
        </a:accent5>
        <a:accent6>
          <a:srgbClr val="C480B3"/>
        </a:accent6>
        <a:hlink>
          <a:srgbClr val="EA8484"/>
        </a:hlink>
        <a:folHlink>
          <a:srgbClr val="8BCFB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기본 디자인">
  <a:themeElements>
    <a:clrScheme name="1_기본 디자인 3">
      <a:dk1>
        <a:srgbClr val="000000"/>
      </a:dk1>
      <a:lt1>
        <a:srgbClr val="FFFFFF"/>
      </a:lt1>
      <a:dk2>
        <a:srgbClr val="FFFFFF"/>
      </a:dk2>
      <a:lt2>
        <a:srgbClr val="4D4D4D"/>
      </a:lt2>
      <a:accent1>
        <a:srgbClr val="7067AF"/>
      </a:accent1>
      <a:accent2>
        <a:srgbClr val="99CCFF"/>
      </a:accent2>
      <a:accent3>
        <a:srgbClr val="FFFFFF"/>
      </a:accent3>
      <a:accent4>
        <a:srgbClr val="000000"/>
      </a:accent4>
      <a:accent5>
        <a:srgbClr val="BBB8D4"/>
      </a:accent5>
      <a:accent6>
        <a:srgbClr val="8AB9E7"/>
      </a:accent6>
      <a:hlink>
        <a:srgbClr val="CCCCFF"/>
      </a:hlink>
      <a:folHlink>
        <a:srgbClr val="C68DFF"/>
      </a:folHlink>
    </a:clrScheme>
    <a:fontScheme name="1_기본 디자인">
      <a:majorFont>
        <a:latin typeface="Gulim"/>
        <a:ea typeface="Gulim"/>
        <a:cs typeface=""/>
      </a:majorFont>
      <a:minorFont>
        <a:latin typeface="Gulim"/>
        <a:ea typeface="Gulim"/>
        <a:cs typeface=""/>
      </a:minorFont>
    </a:fontScheme>
    <a:fmtScheme name="极目远眺">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000099"/>
          </a:solidFill>
          <a:prstDash val="solid"/>
          <a:round/>
          <a:headEnd type="none" w="med" len="med"/>
          <a:tailEnd type="none" w="med" len="med"/>
        </a:ln>
        <a:effectLst>
          <a:prstShdw prst="shdw13" dist="53882" dir="13500000">
            <a:srgbClr val="000099">
              <a:gamma/>
              <a:shade val="60000"/>
              <a:invGamma/>
              <a:alpha val="50000"/>
            </a:srgbClr>
          </a:prstShdw>
        </a:effectLst>
        <a:extLst>
          <a:ext uri="{909E8E84-426E-40DD-AFC4-6F175D3DCCD1}">
            <a14:hiddenFill xmlns:a14="http://schemas.microsoft.com/office/drawing/2010/main">
              <a:solidFill>
                <a:schemeClr val="accent1"/>
              </a:solidFill>
            </a14:hiddenFill>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 typeface="Wingdings" pitchFamily="2" charset="2"/>
          <a:buNone/>
          <a:tabLst/>
          <a:defRPr kumimoji="1" lang="ko-KR" altLang="en-US" sz="1800" b="1" i="0" u="none" strike="noStrike" cap="none" normalizeH="0" baseline="0" smtClean="0">
            <a:ln>
              <a:noFill/>
            </a:ln>
            <a:solidFill>
              <a:srgbClr val="0033CC"/>
            </a:solidFill>
            <a:effectLst/>
            <a:latin typeface="宋体" pitchFamily="2" charset="-122"/>
            <a:ea typeface="宋体" pitchFamily="2" charset="-122"/>
          </a:defRPr>
        </a:defPPr>
      </a:lstStyle>
    </a:spDef>
    <a:lnDef>
      <a:spPr bwMode="auto">
        <a:xfrm>
          <a:off x="0" y="0"/>
          <a:ext cx="1" cy="1"/>
        </a:xfrm>
        <a:custGeom>
          <a:avLst/>
          <a:gdLst/>
          <a:ahLst/>
          <a:cxnLst/>
          <a:rect l="0" t="0" r="0" b="0"/>
          <a:pathLst/>
        </a:custGeom>
        <a:noFill/>
        <a:ln w="9525" cap="flat" cmpd="sng" algn="ctr">
          <a:solidFill>
            <a:srgbClr val="000099"/>
          </a:solidFill>
          <a:prstDash val="solid"/>
          <a:round/>
          <a:headEnd type="none" w="med" len="med"/>
          <a:tailEnd type="none" w="med" len="med"/>
        </a:ln>
        <a:effectLst>
          <a:prstShdw prst="shdw13" dist="53882" dir="13500000">
            <a:srgbClr val="000099">
              <a:gamma/>
              <a:shade val="60000"/>
              <a:invGamma/>
              <a:alpha val="50000"/>
            </a:srgbClr>
          </a:prstShdw>
        </a:effectLst>
        <a:extLst>
          <a:ext uri="{909E8E84-426E-40DD-AFC4-6F175D3DCCD1}">
            <a14:hiddenFill xmlns:a14="http://schemas.microsoft.com/office/drawing/2010/main">
              <a:solidFill>
                <a:schemeClr val="accent1"/>
              </a:solidFill>
            </a14:hiddenFill>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 typeface="Wingdings" pitchFamily="2" charset="2"/>
          <a:buNone/>
          <a:tabLst/>
          <a:defRPr kumimoji="1" lang="ko-KR" altLang="en-US" sz="1800" b="1" i="0" u="none" strike="noStrike" cap="none" normalizeH="0" baseline="0" smtClean="0">
            <a:ln>
              <a:noFill/>
            </a:ln>
            <a:solidFill>
              <a:srgbClr val="0033CC"/>
            </a:solidFill>
            <a:effectLst/>
            <a:latin typeface="宋体" pitchFamily="2" charset="-122"/>
            <a:ea typeface="宋体" pitchFamily="2" charset="-122"/>
          </a:defRPr>
        </a:defPPr>
      </a:lstStyle>
    </a:lnDef>
  </a:objectDefaults>
  <a:extraClrSchemeLst>
    <a:extraClrScheme>
      <a:clrScheme name="1_기본 디자인 1">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1_기본 디자인 2">
        <a:dk1>
          <a:srgbClr val="000000"/>
        </a:dk1>
        <a:lt1>
          <a:srgbClr val="FFFFFF"/>
        </a:lt1>
        <a:dk2>
          <a:srgbClr val="FFFFCC"/>
        </a:dk2>
        <a:lt2>
          <a:srgbClr val="5F5F5F"/>
        </a:lt2>
        <a:accent1>
          <a:srgbClr val="5A9E65"/>
        </a:accent1>
        <a:accent2>
          <a:srgbClr val="CCCC00"/>
        </a:accent2>
        <a:accent3>
          <a:srgbClr val="FFFFFF"/>
        </a:accent3>
        <a:accent4>
          <a:srgbClr val="000000"/>
        </a:accent4>
        <a:accent5>
          <a:srgbClr val="B5CCB8"/>
        </a:accent5>
        <a:accent6>
          <a:srgbClr val="B9B900"/>
        </a:accent6>
        <a:hlink>
          <a:srgbClr val="DB8647"/>
        </a:hlink>
        <a:folHlink>
          <a:srgbClr val="90B7CA"/>
        </a:folHlink>
      </a:clrScheme>
      <a:clrMap bg1="lt1" tx1="dk1" bg2="lt2" tx2="dk2" accent1="accent1" accent2="accent2" accent3="accent3" accent4="accent4" accent5="accent5" accent6="accent6" hlink="hlink" folHlink="folHlink"/>
    </a:extraClrScheme>
    <a:extraClrScheme>
      <a:clrScheme name="1_기본 디자인 3">
        <a:dk1>
          <a:srgbClr val="000000"/>
        </a:dk1>
        <a:lt1>
          <a:srgbClr val="FFFFFF"/>
        </a:lt1>
        <a:dk2>
          <a:srgbClr val="FFFFFF"/>
        </a:dk2>
        <a:lt2>
          <a:srgbClr val="4D4D4D"/>
        </a:lt2>
        <a:accent1>
          <a:srgbClr val="7067AF"/>
        </a:accent1>
        <a:accent2>
          <a:srgbClr val="99CCFF"/>
        </a:accent2>
        <a:accent3>
          <a:srgbClr val="FFFFFF"/>
        </a:accent3>
        <a:accent4>
          <a:srgbClr val="000000"/>
        </a:accent4>
        <a:accent5>
          <a:srgbClr val="BBB8D4"/>
        </a:accent5>
        <a:accent6>
          <a:srgbClr val="8AB9E7"/>
        </a:accent6>
        <a:hlink>
          <a:srgbClr val="CCCCFF"/>
        </a:hlink>
        <a:folHlink>
          <a:srgbClr val="C68DFF"/>
        </a:folHlink>
      </a:clrScheme>
      <a:clrMap bg1="lt1" tx1="dk1" bg2="lt2" tx2="dk2" accent1="accent1" accent2="accent2" accent3="accent3" accent4="accent4" accent5="accent5" accent6="accent6" hlink="hlink" folHlink="folHlink"/>
    </a:extraClrScheme>
    <a:extraClrScheme>
      <a:clrScheme name="1_기본 디자인 4">
        <a:dk1>
          <a:srgbClr val="000000"/>
        </a:dk1>
        <a:lt1>
          <a:srgbClr val="FFFFFF"/>
        </a:lt1>
        <a:dk2>
          <a:srgbClr val="FEE9DE"/>
        </a:dk2>
        <a:lt2>
          <a:srgbClr val="777777"/>
        </a:lt2>
        <a:accent1>
          <a:srgbClr val="6D5484"/>
        </a:accent1>
        <a:accent2>
          <a:srgbClr val="D88EC6"/>
        </a:accent2>
        <a:accent3>
          <a:srgbClr val="FFFFFF"/>
        </a:accent3>
        <a:accent4>
          <a:srgbClr val="000000"/>
        </a:accent4>
        <a:accent5>
          <a:srgbClr val="BAB3C2"/>
        </a:accent5>
        <a:accent6>
          <a:srgbClr val="C480B3"/>
        </a:accent6>
        <a:hlink>
          <a:srgbClr val="EA8484"/>
        </a:hlink>
        <a:folHlink>
          <a:srgbClr val="8BCFB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19682</TotalTime>
  <Words>19395</Words>
  <Application>Microsoft Macintosh PowerPoint</Application>
  <PresentationFormat>全屏显示(4:3)</PresentationFormat>
  <Paragraphs>2671</Paragraphs>
  <Slides>205</Slides>
  <Notes>112</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2</vt:i4>
      </vt:variant>
      <vt:variant>
        <vt:lpstr>幻灯片标题</vt:lpstr>
      </vt:variant>
      <vt:variant>
        <vt:i4>205</vt:i4>
      </vt:variant>
    </vt:vector>
  </HeadingPairs>
  <TitlesOfParts>
    <vt:vector size="225" baseType="lpstr">
      <vt:lpstr>黑体</vt:lpstr>
      <vt:lpstr>华文宋体</vt:lpstr>
      <vt:lpstr>宋体</vt:lpstr>
      <vt:lpstr>Microsoft YaHei</vt:lpstr>
      <vt:lpstr>Microsoft YaHei</vt:lpstr>
      <vt:lpstr>Gulim</vt:lpstr>
      <vt:lpstr>Kaiti SC</vt:lpstr>
      <vt:lpstr>ZapfHumnst BT</vt:lpstr>
      <vt:lpstr>Arial</vt:lpstr>
      <vt:lpstr>Arial Black</vt:lpstr>
      <vt:lpstr>Arial Narrow</vt:lpstr>
      <vt:lpstr>Bradley Hand ITC</vt:lpstr>
      <vt:lpstr>Helvetica</vt:lpstr>
      <vt:lpstr>Symbol</vt:lpstr>
      <vt:lpstr>Wingdings</vt:lpstr>
      <vt:lpstr>Wingdings 2</vt:lpstr>
      <vt:lpstr>软件工程过程</vt:lpstr>
      <vt:lpstr>2_기본 디자인</vt:lpstr>
      <vt:lpstr>Drawing</vt:lpstr>
      <vt:lpstr>CorelDRAW</vt:lpstr>
      <vt:lpstr>PowerPoint 演示文稿</vt:lpstr>
      <vt:lpstr>PowerPoint 演示文稿</vt:lpstr>
      <vt:lpstr>PowerPoint 演示文稿</vt:lpstr>
      <vt:lpstr>PowerPoint 演示文稿</vt:lpstr>
      <vt:lpstr>PowerPoint 演示文稿</vt:lpstr>
      <vt:lpstr>PowerPoint 演示文稿</vt:lpstr>
      <vt:lpstr>RUP的历史</vt:lpstr>
      <vt:lpstr>PowerPoint 演示文稿</vt:lpstr>
      <vt:lpstr>谁应该使用RUP？</vt:lpstr>
      <vt:lpstr>PowerPoint 演示文稿</vt:lpstr>
      <vt:lpstr>为什么要使用RUP？</vt:lpstr>
      <vt:lpstr>为什么要使用RUP? (续)</vt:lpstr>
      <vt:lpstr>PowerPoint 演示文稿</vt:lpstr>
      <vt:lpstr>何时应使用RUP?</vt:lpstr>
      <vt:lpstr>PowerPoint 演示文稿</vt:lpstr>
      <vt:lpstr>PowerPoint 演示文稿</vt:lpstr>
      <vt:lpstr>二、业务驱动开发的主要原则</vt:lpstr>
      <vt:lpstr>原则1: 提高过程的适应性</vt:lpstr>
      <vt:lpstr>正确估量项目需要流程的规模</vt:lpstr>
      <vt:lpstr>原则2: 平衡有竞争的涉众的优先级</vt:lpstr>
      <vt:lpstr>平衡业务需求和用户需求</vt:lpstr>
      <vt:lpstr>理解哪些资产是可用的</vt:lpstr>
      <vt:lpstr>原则3: 团队协作</vt:lpstr>
      <vt:lpstr>沟通和协作</vt:lpstr>
      <vt:lpstr>承诺文化的建立与团队激励</vt:lpstr>
      <vt:lpstr>原则4: 体现迭代的力量</vt:lpstr>
      <vt:lpstr>通过交付增量的用户价值来获得反馈</vt:lpstr>
      <vt:lpstr>调整迭代过程来适应你的计划 </vt:lpstr>
      <vt:lpstr>原则5：提升抽象级别</vt:lpstr>
      <vt:lpstr>复用已有资产</vt:lpstr>
      <vt:lpstr>通过面向服务的架构复用已有资产</vt:lpstr>
      <vt:lpstr>首先处理架构性问题</vt:lpstr>
      <vt:lpstr>原则6：持续关注质量</vt:lpstr>
      <vt:lpstr>确保团队的产品质量</vt:lpstr>
      <vt:lpstr>尽早地持续测试</vt:lpstr>
      <vt:lpstr>逐步建立测试自动化</vt:lpstr>
      <vt:lpstr>小结</vt:lpstr>
      <vt:lpstr>PowerPoint 演示文稿</vt:lpstr>
      <vt:lpstr>PowerPoint 演示文稿</vt:lpstr>
      <vt:lpstr>三、迭代开发</vt:lpstr>
      <vt:lpstr>1.RUP 的时间线</vt:lpstr>
      <vt:lpstr>主要的里程碑：商业决策点</vt:lpstr>
      <vt:lpstr>三、迭代开发</vt:lpstr>
      <vt:lpstr>2.先启阶段——目标</vt:lpstr>
      <vt:lpstr>2.先启阶段——评估标准</vt:lpstr>
      <vt:lpstr>先启阶段的主要活动和任务</vt:lpstr>
      <vt:lpstr>三、迭代开发</vt:lpstr>
      <vt:lpstr>3.精化阶段——目标</vt:lpstr>
      <vt:lpstr>3.精化阶段——评估标准</vt:lpstr>
      <vt:lpstr>PowerPoint 演示文稿</vt:lpstr>
      <vt:lpstr>三、迭代开发</vt:lpstr>
      <vt:lpstr>4.构造阶段——目标</vt:lpstr>
      <vt:lpstr>5.构造阶段——评估标准</vt:lpstr>
      <vt:lpstr>PowerPoint 演示文稿</vt:lpstr>
      <vt:lpstr>三、迭代开发</vt:lpstr>
      <vt:lpstr>5.移交阶段——目标</vt:lpstr>
      <vt:lpstr>5.移交阶段——评估标准</vt:lpstr>
      <vt:lpstr>PowerPoint 演示文稿</vt:lpstr>
      <vt:lpstr>PowerPoint 演示文稿</vt:lpstr>
      <vt:lpstr>三、迭代开发</vt:lpstr>
      <vt:lpstr>6.迭代——什么是迭代？</vt:lpstr>
      <vt:lpstr>6.迭代——随着时间的推移分阶段改变焦点</vt:lpstr>
      <vt:lpstr>6.迭代——随着时间的推移分阶段改变焦点</vt:lpstr>
      <vt:lpstr>6.迭代——迭代的持续时间</vt:lpstr>
      <vt:lpstr>6.迭代——迭代次数</vt:lpstr>
      <vt:lpstr>6.迭代——增加迭代次数的条件</vt:lpstr>
      <vt:lpstr>一次迭代过程</vt:lpstr>
      <vt:lpstr>6.迭代——驱动迭代开发的概念</vt:lpstr>
      <vt:lpstr>三、迭代开发</vt:lpstr>
      <vt:lpstr>7.定义风险</vt:lpstr>
      <vt:lpstr>7.定义风险——风险术语</vt:lpstr>
      <vt:lpstr>7.定义风险——风险管理策略</vt:lpstr>
      <vt:lpstr>7.定义风险——风险剖面图</vt:lpstr>
      <vt:lpstr>7.定义风险——降低风险驱动的迭代生命周期</vt:lpstr>
      <vt:lpstr>三、迭代开发</vt:lpstr>
      <vt:lpstr>8.可执行架构</vt:lpstr>
      <vt:lpstr>8.可执行架构——架构描述</vt:lpstr>
      <vt:lpstr>8.可执行架构——早期架构基线</vt:lpstr>
      <vt:lpstr>8.可执行架构——早期基线范围</vt:lpstr>
      <vt:lpstr>三、迭代开发</vt:lpstr>
      <vt:lpstr>9.客观度量的使用</vt:lpstr>
      <vt:lpstr>9.客观度量的使用——在迭代中使用度量</vt:lpstr>
      <vt:lpstr>9.客观度量的使用——收集度量结果</vt:lpstr>
      <vt:lpstr>三、迭代开发</vt:lpstr>
      <vt:lpstr>10.七个核心指标  </vt:lpstr>
      <vt:lpstr>迭代开发的特征</vt:lpstr>
      <vt:lpstr>随阶段变化的典型的工作和时间的百分比</vt:lpstr>
      <vt:lpstr>精确地软件估算</vt:lpstr>
      <vt:lpstr>PowerPoint 演示文稿</vt:lpstr>
      <vt:lpstr>四、RUP 规程</vt:lpstr>
      <vt:lpstr>规程图解</vt:lpstr>
      <vt:lpstr>PowerPoint 演示文稿</vt:lpstr>
      <vt:lpstr>（1）需求规程</vt:lpstr>
      <vt:lpstr>需求类型</vt:lpstr>
      <vt:lpstr>需求的可追溯性</vt:lpstr>
      <vt:lpstr>PowerPoint 演示文稿</vt:lpstr>
      <vt:lpstr>（2）业务模型规程</vt:lpstr>
      <vt:lpstr>业务模型的作用</vt:lpstr>
      <vt:lpstr>业务模型和软件开发</vt:lpstr>
      <vt:lpstr>PowerPoint 演示文稿</vt:lpstr>
      <vt:lpstr>（3）配置和变更管理原则</vt:lpstr>
      <vt:lpstr>配置管理（CM）</vt:lpstr>
      <vt:lpstr>产品目录结构</vt:lpstr>
      <vt:lpstr>组件目录结构</vt:lpstr>
      <vt:lpstr>变更请求管理 (CRM)</vt:lpstr>
      <vt:lpstr>变更请求管理(CRM)</vt:lpstr>
      <vt:lpstr>PowerPoint 演示文稿</vt:lpstr>
      <vt:lpstr>（4）环境</vt:lpstr>
      <vt:lpstr>PowerPoint 演示文稿</vt:lpstr>
      <vt:lpstr>（5）项目管理</vt:lpstr>
      <vt:lpstr>迭代计划</vt:lpstr>
      <vt:lpstr>讨论：迭代开发策略</vt:lpstr>
      <vt:lpstr>迭代开发计划</vt:lpstr>
      <vt:lpstr>PowerPoint 演示文稿</vt:lpstr>
      <vt:lpstr>（6）分析和设计</vt:lpstr>
      <vt:lpstr>设计模型</vt:lpstr>
      <vt:lpstr>PowerPoint 演示文稿</vt:lpstr>
      <vt:lpstr>（7）实施规程</vt:lpstr>
      <vt:lpstr>什么是实施模型？</vt:lpstr>
      <vt:lpstr>构建</vt:lpstr>
      <vt:lpstr>PowerPoint 演示文稿</vt:lpstr>
      <vt:lpstr>（8）测试规程</vt:lpstr>
      <vt:lpstr>测试类型</vt:lpstr>
      <vt:lpstr>测试自动化和工具</vt:lpstr>
      <vt:lpstr>PowerPoint 演示文稿</vt:lpstr>
      <vt:lpstr>（9）部署规程</vt:lpstr>
      <vt:lpstr>PowerPoint 演示文稿</vt:lpstr>
      <vt:lpstr>PowerPoint 演示文稿</vt:lpstr>
      <vt:lpstr>PowerPoint 演示文稿</vt:lpstr>
      <vt:lpstr>1.什么是敏捷软件开发?</vt:lpstr>
      <vt:lpstr>敏捷过程的限制</vt:lpstr>
      <vt:lpstr>PowerPoint 演示文稿</vt:lpstr>
      <vt:lpstr>2.使用敏捷方法的项目计划</vt:lpstr>
      <vt:lpstr>PowerPoint 演示文稿</vt:lpstr>
      <vt:lpstr>3.敏捷项目管理和传统项目管理</vt:lpstr>
      <vt:lpstr>PowerPoint 演示文稿</vt:lpstr>
      <vt:lpstr>4.为什么采用敏捷? –预期的收益  </vt:lpstr>
      <vt:lpstr>PowerPoint 演示文稿</vt:lpstr>
      <vt:lpstr>5.敏捷方法何时有效？</vt:lpstr>
      <vt:lpstr>警告！！！</vt:lpstr>
      <vt:lpstr>PowerPoint 演示文稿</vt:lpstr>
      <vt:lpstr>1.Scrum 概述(1/3)</vt:lpstr>
      <vt:lpstr>1.Scrum 概述 (2/3) – 项目的阶段</vt:lpstr>
      <vt:lpstr>1.Scrum 概述 (3/3)</vt:lpstr>
      <vt:lpstr>PowerPoint 演示文稿</vt:lpstr>
      <vt:lpstr>2.Scrum中的三种角色</vt:lpstr>
      <vt:lpstr>2.Scrum 角色 – Scrum 团队</vt:lpstr>
      <vt:lpstr>2.Scrum 角色 – Scrum 团队</vt:lpstr>
      <vt:lpstr>2.Scrum 角色 – Scrum Master</vt:lpstr>
      <vt:lpstr>2.Scrum 角色 – Scrum Master</vt:lpstr>
      <vt:lpstr>2.Scrum 角色– Product Owner</vt:lpstr>
      <vt:lpstr>2.Scrum 角色– Product Owner</vt:lpstr>
      <vt:lpstr>2.Scrum 角色 – 客户与管理层</vt:lpstr>
      <vt:lpstr>PowerPoint 演示文稿</vt:lpstr>
      <vt:lpstr>3.1产品需求清单 Product Backlog (1/4) – 概论</vt:lpstr>
      <vt:lpstr>3.1产品需求清单 (2/4) – 构成</vt:lpstr>
      <vt:lpstr>3.1产品需求清单 (3/4) – 估计</vt:lpstr>
      <vt:lpstr>3.1产品需求清单 (4/4) –  优先级</vt:lpstr>
      <vt:lpstr>3.1产品需求清单 – 示例</vt:lpstr>
      <vt:lpstr>3.2 版本发布计划</vt:lpstr>
      <vt:lpstr>3.3 迭代任务清单规划 (1/5) – 总论</vt:lpstr>
      <vt:lpstr>3.3 Sprint 迭代计划 (2/5) – 输入和输出</vt:lpstr>
      <vt:lpstr>3.3 迭代任务清单规划(3/5) – 逻辑</vt:lpstr>
      <vt:lpstr>3.3 迭代任务清单规划(4/5) – 规划会议</vt:lpstr>
      <vt:lpstr>3.3 迭代任务清单规划(5/5) – 工作流程</vt:lpstr>
      <vt:lpstr>3.3 Sprint Backlog 示例</vt:lpstr>
      <vt:lpstr>3.3 执行迭代任务清单</vt:lpstr>
      <vt:lpstr>3.4 迭代进度图- Burndown Chart</vt:lpstr>
      <vt:lpstr>3.4 迭代进度图- Burndown Chart</vt:lpstr>
      <vt:lpstr> 迭代中的同步工作</vt:lpstr>
      <vt:lpstr>迭代的非正常终止</vt:lpstr>
      <vt:lpstr>3.5 迭代评审  – 概述</vt:lpstr>
      <vt:lpstr>3.5 迭代评审 – 流程</vt:lpstr>
      <vt:lpstr>3.5 迭代评审 – 可能的措施</vt:lpstr>
      <vt:lpstr>迭代回顾会议 Sprint Retrospective</vt:lpstr>
      <vt:lpstr>PowerPoint 演示文稿</vt:lpstr>
      <vt:lpstr>4 敏捷开发中使用扑克Poker方法进行估计(1/3)</vt:lpstr>
      <vt:lpstr>4 敏捷开发中使用扑克Poker方法进行估计(2/3)</vt:lpstr>
      <vt:lpstr>4 敏捷开发中使用扑克Poker方法进行估计 (3/3)</vt:lpstr>
      <vt:lpstr>PowerPoint 演示文稿</vt:lpstr>
      <vt:lpstr>5.测试驱动开发 Test Driven Development </vt:lpstr>
      <vt:lpstr>5.测试驱动开发 – TDD</vt:lpstr>
      <vt:lpstr>PowerPoint 演示文稿</vt:lpstr>
      <vt:lpstr>6.1 Scrum的核心</vt:lpstr>
      <vt:lpstr>6.2 应用 (1/4) – 概述</vt:lpstr>
      <vt:lpstr>6.2 应用(2/4) – 大型/跨地域项目</vt:lpstr>
      <vt:lpstr>6.2 应用(3/4) - Scrum of Scrums</vt:lpstr>
      <vt:lpstr>6.2 应用(4/4) – 固定价格的项目</vt:lpstr>
      <vt:lpstr>PowerPoint 演示文稿</vt:lpstr>
      <vt:lpstr>7. 支持工具和模版</vt:lpstr>
      <vt:lpstr>PowerPoint 演示文稿</vt:lpstr>
      <vt:lpstr>8. 一些常见的误解</vt:lpstr>
      <vt:lpstr>PowerPoint 演示文稿</vt:lpstr>
      <vt:lpstr>PowerPoint 演示文稿</vt:lpstr>
      <vt:lpstr>9. 创建项目团队</vt:lpstr>
      <vt:lpstr>9.1 项目生命周期</vt:lpstr>
      <vt:lpstr>产品定义阶段</vt:lpstr>
      <vt:lpstr>产品定义阶段的主要活动（1/3）</vt:lpstr>
      <vt:lpstr>产品定义阶段的主要活动（2/3）</vt:lpstr>
      <vt:lpstr>产品定义阶段的主要活动（3/3）</vt:lpstr>
      <vt:lpstr>迭代开发阶段的主要活动（3/3）</vt:lpstr>
      <vt:lpstr>迭代开发阶段的主要活动</vt:lpstr>
      <vt:lpstr>结束阶段的主要活动</vt:lpstr>
      <vt:lpstr>PowerPoint 演示文稿</vt:lpstr>
      <vt:lpstr>PowerPoint 演示文稿</vt:lpstr>
    </vt:vector>
  </TitlesOfParts>
  <Company>artcom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软件工程</dc:title>
  <dc:creator>zhao</dc:creator>
  <dc:description>课件评比</dc:description>
  <cp:lastModifiedBy>Microsoft Office User</cp:lastModifiedBy>
  <cp:revision>955</cp:revision>
  <dcterms:created xsi:type="dcterms:W3CDTF">2004-04-28T09:15:25Z</dcterms:created>
  <dcterms:modified xsi:type="dcterms:W3CDTF">2019-05-30T06:57:45Z</dcterms:modified>
</cp:coreProperties>
</file>